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0"/>
  </p:notesMasterIdLst>
  <p:sldIdLst>
    <p:sldId id="261" r:id="rId2"/>
    <p:sldId id="268" r:id="rId3"/>
    <p:sldId id="262" r:id="rId4"/>
    <p:sldId id="270" r:id="rId5"/>
    <p:sldId id="267" r:id="rId6"/>
    <p:sldId id="263" r:id="rId7"/>
    <p:sldId id="264" r:id="rId8"/>
    <p:sldId id="265" r:id="rId9"/>
    <p:sldId id="266" r:id="rId10"/>
    <p:sldId id="300" r:id="rId11"/>
    <p:sldId id="336" r:id="rId12"/>
    <p:sldId id="308" r:id="rId13"/>
    <p:sldId id="335" r:id="rId14"/>
    <p:sldId id="337" r:id="rId15"/>
    <p:sldId id="309" r:id="rId16"/>
    <p:sldId id="338" r:id="rId17"/>
    <p:sldId id="339" r:id="rId18"/>
    <p:sldId id="302" r:id="rId19"/>
    <p:sldId id="304" r:id="rId20"/>
    <p:sldId id="303" r:id="rId21"/>
    <p:sldId id="323" r:id="rId22"/>
    <p:sldId id="341" r:id="rId23"/>
    <p:sldId id="340" r:id="rId24"/>
    <p:sldId id="324" r:id="rId25"/>
    <p:sldId id="342" r:id="rId26"/>
    <p:sldId id="328" r:id="rId27"/>
    <p:sldId id="343" r:id="rId28"/>
    <p:sldId id="349" r:id="rId29"/>
    <p:sldId id="350" r:id="rId30"/>
    <p:sldId id="351" r:id="rId31"/>
    <p:sldId id="344" r:id="rId32"/>
    <p:sldId id="313" r:id="rId33"/>
    <p:sldId id="345" r:id="rId34"/>
    <p:sldId id="347" r:id="rId35"/>
    <p:sldId id="317" r:id="rId36"/>
    <p:sldId id="321" r:id="rId37"/>
    <p:sldId id="315" r:id="rId38"/>
    <p:sldId id="259" r:id="rId39"/>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AEM" initials="U" lastIdx="1" clrIdx="0">
    <p:extLst>
      <p:ext uri="{19B8F6BF-5375-455C-9EA6-DF929625EA0E}">
        <p15:presenceInfo xmlns:p15="http://schemas.microsoft.com/office/powerpoint/2012/main" userId="UAE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D8536"/>
    <a:srgbClr val="2D5335"/>
    <a:srgbClr val="2D53FE"/>
    <a:srgbClr val="98803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7" d="100"/>
          <a:sy n="87" d="100"/>
        </p:scale>
        <p:origin x="1494" y="1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34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1F8900-5E59-41C1-8310-6DA353CFAA86}" type="doc">
      <dgm:prSet loTypeId="urn:microsoft.com/office/officeart/2005/8/layout/chart3" loCatId="relationship" qsTypeId="urn:microsoft.com/office/officeart/2005/8/quickstyle/simple1" qsCatId="simple" csTypeId="urn:microsoft.com/office/officeart/2005/8/colors/colorful1" csCatId="colorful" phldr="1"/>
      <dgm:spPr/>
      <dgm:t>
        <a:bodyPr/>
        <a:lstStyle/>
        <a:p>
          <a:endParaRPr lang="es-MX"/>
        </a:p>
      </dgm:t>
    </dgm:pt>
    <dgm:pt modelId="{39279190-0C8F-4380-BDD6-45671E314FF8}">
      <dgm:prSet phldrT="[Texto]" custT="1"/>
      <dgm:spPr/>
      <dgm:t>
        <a:bodyPr/>
        <a:lstStyle/>
        <a:p>
          <a:r>
            <a:rPr lang="es-MX" sz="1400" dirty="0" smtClean="0"/>
            <a:t>¿Qué tipo de relaciones esperan los clientes que establezcamos y mantengamos con ellos?</a:t>
          </a:r>
          <a:endParaRPr lang="es-MX" sz="1400" dirty="0"/>
        </a:p>
      </dgm:t>
    </dgm:pt>
    <dgm:pt modelId="{38609E54-1A96-462A-8FA9-ACD6E4B9F378}" type="parTrans" cxnId="{3B09C785-08A6-4008-AD5A-AF25ABC7ED5E}">
      <dgm:prSet/>
      <dgm:spPr/>
      <dgm:t>
        <a:bodyPr/>
        <a:lstStyle/>
        <a:p>
          <a:endParaRPr lang="es-MX" sz="3600"/>
        </a:p>
      </dgm:t>
    </dgm:pt>
    <dgm:pt modelId="{193367C4-6CA5-4383-94AB-B197D4690682}" type="sibTrans" cxnId="{3B09C785-08A6-4008-AD5A-AF25ABC7ED5E}">
      <dgm:prSet/>
      <dgm:spPr/>
      <dgm:t>
        <a:bodyPr/>
        <a:lstStyle/>
        <a:p>
          <a:endParaRPr lang="es-MX" sz="3600"/>
        </a:p>
      </dgm:t>
    </dgm:pt>
    <dgm:pt modelId="{27A0D2DB-5BE1-4F1E-9CC5-508F71D77930}">
      <dgm:prSet custT="1"/>
      <dgm:spPr/>
      <dgm:t>
        <a:bodyPr/>
        <a:lstStyle/>
        <a:p>
          <a:r>
            <a:rPr lang="es-MX" sz="1400" dirty="0" smtClean="0">
              <a:solidFill>
                <a:srgbClr val="002060"/>
              </a:solidFill>
            </a:rPr>
            <a:t>¿Cuáles hemos establecido?</a:t>
          </a:r>
          <a:endParaRPr lang="es-MX" sz="1400" dirty="0">
            <a:solidFill>
              <a:srgbClr val="002060"/>
            </a:solidFill>
          </a:endParaRPr>
        </a:p>
      </dgm:t>
    </dgm:pt>
    <dgm:pt modelId="{5D19B295-CB84-4B0A-AADC-65304E3D51D8}" type="parTrans" cxnId="{06A61491-79B3-410C-A803-2B8A754A1C48}">
      <dgm:prSet/>
      <dgm:spPr/>
      <dgm:t>
        <a:bodyPr/>
        <a:lstStyle/>
        <a:p>
          <a:endParaRPr lang="es-MX" sz="3600"/>
        </a:p>
      </dgm:t>
    </dgm:pt>
    <dgm:pt modelId="{EF089532-D52F-493E-99B0-9C5103D3859B}" type="sibTrans" cxnId="{06A61491-79B3-410C-A803-2B8A754A1C48}">
      <dgm:prSet/>
      <dgm:spPr/>
      <dgm:t>
        <a:bodyPr/>
        <a:lstStyle/>
        <a:p>
          <a:endParaRPr lang="es-MX" sz="3600"/>
        </a:p>
      </dgm:t>
    </dgm:pt>
    <dgm:pt modelId="{9465F314-3125-4A86-8A66-1A8BECB58906}">
      <dgm:prSet custT="1"/>
      <dgm:spPr/>
      <dgm:t>
        <a:bodyPr/>
        <a:lstStyle/>
        <a:p>
          <a:r>
            <a:rPr lang="es-MX" sz="1400" dirty="0" smtClean="0">
              <a:solidFill>
                <a:srgbClr val="002060"/>
              </a:solidFill>
            </a:rPr>
            <a:t>¿Qué tan costosas son?</a:t>
          </a:r>
          <a:endParaRPr lang="es-MX" sz="1400" dirty="0">
            <a:solidFill>
              <a:srgbClr val="002060"/>
            </a:solidFill>
          </a:endParaRPr>
        </a:p>
      </dgm:t>
    </dgm:pt>
    <dgm:pt modelId="{21E9DEF6-D94A-4E6A-8778-7CB13A58C336}" type="parTrans" cxnId="{871F2B15-7A78-430E-9A54-DBD922DE28B2}">
      <dgm:prSet/>
      <dgm:spPr/>
      <dgm:t>
        <a:bodyPr/>
        <a:lstStyle/>
        <a:p>
          <a:endParaRPr lang="es-MX" sz="3600"/>
        </a:p>
      </dgm:t>
    </dgm:pt>
    <dgm:pt modelId="{04DB60AB-CD54-442A-83DA-2E565C2AED0C}" type="sibTrans" cxnId="{871F2B15-7A78-430E-9A54-DBD922DE28B2}">
      <dgm:prSet/>
      <dgm:spPr/>
      <dgm:t>
        <a:bodyPr/>
        <a:lstStyle/>
        <a:p>
          <a:endParaRPr lang="es-MX" sz="3600"/>
        </a:p>
      </dgm:t>
    </dgm:pt>
    <dgm:pt modelId="{1E03E270-CB40-4C5C-AB33-83FEC1A17FC1}">
      <dgm:prSet custT="1"/>
      <dgm:spPr/>
      <dgm:t>
        <a:bodyPr/>
        <a:lstStyle/>
        <a:p>
          <a:r>
            <a:rPr lang="es-MX" sz="1400" dirty="0" smtClean="0">
              <a:solidFill>
                <a:srgbClr val="002060"/>
              </a:solidFill>
            </a:rPr>
            <a:t>¿Cuáles trabajan mejor?</a:t>
          </a:r>
          <a:endParaRPr lang="es-MX" sz="1400" dirty="0">
            <a:solidFill>
              <a:srgbClr val="002060"/>
            </a:solidFill>
          </a:endParaRPr>
        </a:p>
      </dgm:t>
    </dgm:pt>
    <dgm:pt modelId="{A47FB32F-F3A9-4067-9AD7-CF09B79EFC5D}" type="parTrans" cxnId="{7E1983B0-4DC0-4E33-A343-BFC5695060F3}">
      <dgm:prSet/>
      <dgm:spPr/>
      <dgm:t>
        <a:bodyPr/>
        <a:lstStyle/>
        <a:p>
          <a:endParaRPr lang="es-MX" sz="3600"/>
        </a:p>
      </dgm:t>
    </dgm:pt>
    <dgm:pt modelId="{8BF5F201-9687-467D-AAD9-D16BD327184A}" type="sibTrans" cxnId="{7E1983B0-4DC0-4E33-A343-BFC5695060F3}">
      <dgm:prSet/>
      <dgm:spPr/>
      <dgm:t>
        <a:bodyPr/>
        <a:lstStyle/>
        <a:p>
          <a:endParaRPr lang="es-MX" sz="3600"/>
        </a:p>
      </dgm:t>
    </dgm:pt>
    <dgm:pt modelId="{42647812-0E4D-4EC3-B581-82CC7737FDD1}">
      <dgm:prSet custT="1"/>
      <dgm:spPr/>
      <dgm:t>
        <a:bodyPr/>
        <a:lstStyle/>
        <a:p>
          <a:r>
            <a:rPr lang="es-MX" sz="1400" dirty="0" smtClean="0">
              <a:solidFill>
                <a:srgbClr val="002060"/>
              </a:solidFill>
            </a:rPr>
            <a:t>¿Qué tan integradas están con el resto de nuestro modelo de negocios? </a:t>
          </a:r>
          <a:endParaRPr lang="es-MX" sz="1400" dirty="0">
            <a:solidFill>
              <a:srgbClr val="002060"/>
            </a:solidFill>
          </a:endParaRPr>
        </a:p>
      </dgm:t>
    </dgm:pt>
    <dgm:pt modelId="{819394D6-B817-4225-A193-AE57B1DA98D2}" type="parTrans" cxnId="{272DE9C7-7011-4489-9721-599A3C5DD7A0}">
      <dgm:prSet/>
      <dgm:spPr/>
      <dgm:t>
        <a:bodyPr/>
        <a:lstStyle/>
        <a:p>
          <a:endParaRPr lang="es-MX" sz="3600"/>
        </a:p>
      </dgm:t>
    </dgm:pt>
    <dgm:pt modelId="{5052A800-1921-4A96-8847-1A9B759EE75F}" type="sibTrans" cxnId="{272DE9C7-7011-4489-9721-599A3C5DD7A0}">
      <dgm:prSet/>
      <dgm:spPr/>
      <dgm:t>
        <a:bodyPr/>
        <a:lstStyle/>
        <a:p>
          <a:endParaRPr lang="es-MX" sz="3600"/>
        </a:p>
      </dgm:t>
    </dgm:pt>
    <dgm:pt modelId="{3B729A1C-81CE-4A44-8611-5E67DA599F14}" type="pres">
      <dgm:prSet presAssocID="{5E1F8900-5E59-41C1-8310-6DA353CFAA86}" presName="compositeShape" presStyleCnt="0">
        <dgm:presLayoutVars>
          <dgm:chMax val="7"/>
          <dgm:dir/>
          <dgm:resizeHandles val="exact"/>
        </dgm:presLayoutVars>
      </dgm:prSet>
      <dgm:spPr/>
      <dgm:t>
        <a:bodyPr/>
        <a:lstStyle/>
        <a:p>
          <a:endParaRPr lang="es-MX"/>
        </a:p>
      </dgm:t>
    </dgm:pt>
    <dgm:pt modelId="{7D40287F-337C-47F8-AF08-B670916F1721}" type="pres">
      <dgm:prSet presAssocID="{5E1F8900-5E59-41C1-8310-6DA353CFAA86}" presName="wedge1" presStyleLbl="node1" presStyleIdx="0" presStyleCnt="5" custLinFactNeighborX="-1750" custLinFactNeighborY="-5056"/>
      <dgm:spPr/>
      <dgm:t>
        <a:bodyPr/>
        <a:lstStyle/>
        <a:p>
          <a:endParaRPr lang="es-MX"/>
        </a:p>
      </dgm:t>
    </dgm:pt>
    <dgm:pt modelId="{0A32D113-98EF-4A44-AF75-1CC9F8C3E2F2}" type="pres">
      <dgm:prSet presAssocID="{5E1F8900-5E59-41C1-8310-6DA353CFAA86}" presName="wedge1Tx" presStyleLbl="node1" presStyleIdx="0" presStyleCnt="5">
        <dgm:presLayoutVars>
          <dgm:chMax val="0"/>
          <dgm:chPref val="0"/>
          <dgm:bulletEnabled val="1"/>
        </dgm:presLayoutVars>
      </dgm:prSet>
      <dgm:spPr/>
      <dgm:t>
        <a:bodyPr/>
        <a:lstStyle/>
        <a:p>
          <a:endParaRPr lang="es-MX"/>
        </a:p>
      </dgm:t>
    </dgm:pt>
    <dgm:pt modelId="{9CFB38DD-239B-4B1A-A6DA-BFCBEA01762B}" type="pres">
      <dgm:prSet presAssocID="{5E1F8900-5E59-41C1-8310-6DA353CFAA86}" presName="wedge2" presStyleLbl="node1" presStyleIdx="1" presStyleCnt="5"/>
      <dgm:spPr/>
      <dgm:t>
        <a:bodyPr/>
        <a:lstStyle/>
        <a:p>
          <a:endParaRPr lang="es-MX"/>
        </a:p>
      </dgm:t>
    </dgm:pt>
    <dgm:pt modelId="{B33D409C-4C79-471C-9E34-098BFDADAC58}" type="pres">
      <dgm:prSet presAssocID="{5E1F8900-5E59-41C1-8310-6DA353CFAA86}" presName="wedge2Tx" presStyleLbl="node1" presStyleIdx="1" presStyleCnt="5">
        <dgm:presLayoutVars>
          <dgm:chMax val="0"/>
          <dgm:chPref val="0"/>
          <dgm:bulletEnabled val="1"/>
        </dgm:presLayoutVars>
      </dgm:prSet>
      <dgm:spPr/>
      <dgm:t>
        <a:bodyPr/>
        <a:lstStyle/>
        <a:p>
          <a:endParaRPr lang="es-MX"/>
        </a:p>
      </dgm:t>
    </dgm:pt>
    <dgm:pt modelId="{DBF86A94-4155-4AFA-B06F-F8DA3CFBFC8D}" type="pres">
      <dgm:prSet presAssocID="{5E1F8900-5E59-41C1-8310-6DA353CFAA86}" presName="wedge3" presStyleLbl="node1" presStyleIdx="2" presStyleCnt="5" custLinFactNeighborX="-1198" custLinFactNeighborY="6574"/>
      <dgm:spPr/>
      <dgm:t>
        <a:bodyPr/>
        <a:lstStyle/>
        <a:p>
          <a:endParaRPr lang="es-MX"/>
        </a:p>
      </dgm:t>
    </dgm:pt>
    <dgm:pt modelId="{AE4C70FA-9E00-436A-80DC-A65839AB291D}" type="pres">
      <dgm:prSet presAssocID="{5E1F8900-5E59-41C1-8310-6DA353CFAA86}" presName="wedge3Tx" presStyleLbl="node1" presStyleIdx="2" presStyleCnt="5">
        <dgm:presLayoutVars>
          <dgm:chMax val="0"/>
          <dgm:chPref val="0"/>
          <dgm:bulletEnabled val="1"/>
        </dgm:presLayoutVars>
      </dgm:prSet>
      <dgm:spPr/>
      <dgm:t>
        <a:bodyPr/>
        <a:lstStyle/>
        <a:p>
          <a:endParaRPr lang="es-MX"/>
        </a:p>
      </dgm:t>
    </dgm:pt>
    <dgm:pt modelId="{4CE5EA60-C030-4278-9DBE-81356D3821C9}" type="pres">
      <dgm:prSet presAssocID="{5E1F8900-5E59-41C1-8310-6DA353CFAA86}" presName="wedge4" presStyleLbl="node1" presStyleIdx="3" presStyleCnt="5" custLinFactNeighborX="-7584" custLinFactNeighborY="3951"/>
      <dgm:spPr/>
      <dgm:t>
        <a:bodyPr/>
        <a:lstStyle/>
        <a:p>
          <a:endParaRPr lang="es-MX"/>
        </a:p>
      </dgm:t>
    </dgm:pt>
    <dgm:pt modelId="{AFCAE096-308A-4B06-AD32-0016E48ED0B7}" type="pres">
      <dgm:prSet presAssocID="{5E1F8900-5E59-41C1-8310-6DA353CFAA86}" presName="wedge4Tx" presStyleLbl="node1" presStyleIdx="3" presStyleCnt="5">
        <dgm:presLayoutVars>
          <dgm:chMax val="0"/>
          <dgm:chPref val="0"/>
          <dgm:bulletEnabled val="1"/>
        </dgm:presLayoutVars>
      </dgm:prSet>
      <dgm:spPr/>
      <dgm:t>
        <a:bodyPr/>
        <a:lstStyle/>
        <a:p>
          <a:endParaRPr lang="es-MX"/>
        </a:p>
      </dgm:t>
    </dgm:pt>
    <dgm:pt modelId="{36F30ED3-74F4-4E6C-AA5C-12AF99FD1A95}" type="pres">
      <dgm:prSet presAssocID="{5E1F8900-5E59-41C1-8310-6DA353CFAA86}" presName="wedge5" presStyleLbl="node1" presStyleIdx="4" presStyleCnt="5" custScaleY="99740" custLinFactNeighborX="-6614" custLinFactNeighborY="-4951"/>
      <dgm:spPr/>
      <dgm:t>
        <a:bodyPr/>
        <a:lstStyle/>
        <a:p>
          <a:endParaRPr lang="es-MX"/>
        </a:p>
      </dgm:t>
    </dgm:pt>
    <dgm:pt modelId="{E1F30537-49DE-45DA-A522-8BD4928F3EBA}" type="pres">
      <dgm:prSet presAssocID="{5E1F8900-5E59-41C1-8310-6DA353CFAA86}" presName="wedge5Tx" presStyleLbl="node1" presStyleIdx="4" presStyleCnt="5">
        <dgm:presLayoutVars>
          <dgm:chMax val="0"/>
          <dgm:chPref val="0"/>
          <dgm:bulletEnabled val="1"/>
        </dgm:presLayoutVars>
      </dgm:prSet>
      <dgm:spPr/>
      <dgm:t>
        <a:bodyPr/>
        <a:lstStyle/>
        <a:p>
          <a:endParaRPr lang="es-MX"/>
        </a:p>
      </dgm:t>
    </dgm:pt>
  </dgm:ptLst>
  <dgm:cxnLst>
    <dgm:cxn modelId="{4F66EC35-B57D-4F23-BFF9-56B559F4864A}" type="presOf" srcId="{27A0D2DB-5BE1-4F1E-9CC5-508F71D77930}" destId="{9CFB38DD-239B-4B1A-A6DA-BFCBEA01762B}" srcOrd="0" destOrd="0" presId="urn:microsoft.com/office/officeart/2005/8/layout/chart3"/>
    <dgm:cxn modelId="{B1E82303-E570-4FBC-8146-75B5ABDB063C}" type="presOf" srcId="{39279190-0C8F-4380-BDD6-45671E314FF8}" destId="{0A32D113-98EF-4A44-AF75-1CC9F8C3E2F2}" srcOrd="1" destOrd="0" presId="urn:microsoft.com/office/officeart/2005/8/layout/chart3"/>
    <dgm:cxn modelId="{AF086344-E243-44C1-B6BC-434CADFC2D61}" type="presOf" srcId="{42647812-0E4D-4EC3-B581-82CC7737FDD1}" destId="{E1F30537-49DE-45DA-A522-8BD4928F3EBA}" srcOrd="1" destOrd="0" presId="urn:microsoft.com/office/officeart/2005/8/layout/chart3"/>
    <dgm:cxn modelId="{5125F286-E173-4448-97EE-B8DFC68AAB98}" type="presOf" srcId="{9465F314-3125-4A86-8A66-1A8BECB58906}" destId="{DBF86A94-4155-4AFA-B06F-F8DA3CFBFC8D}" srcOrd="0" destOrd="0" presId="urn:microsoft.com/office/officeart/2005/8/layout/chart3"/>
    <dgm:cxn modelId="{871F2B15-7A78-430E-9A54-DBD922DE28B2}" srcId="{5E1F8900-5E59-41C1-8310-6DA353CFAA86}" destId="{9465F314-3125-4A86-8A66-1A8BECB58906}" srcOrd="2" destOrd="0" parTransId="{21E9DEF6-D94A-4E6A-8778-7CB13A58C336}" sibTransId="{04DB60AB-CD54-442A-83DA-2E565C2AED0C}"/>
    <dgm:cxn modelId="{FDF88263-D705-41A0-AE60-DFCF9ADB8E8D}" type="presOf" srcId="{1E03E270-CB40-4C5C-AB33-83FEC1A17FC1}" destId="{4CE5EA60-C030-4278-9DBE-81356D3821C9}" srcOrd="0" destOrd="0" presId="urn:microsoft.com/office/officeart/2005/8/layout/chart3"/>
    <dgm:cxn modelId="{D7C7FDF7-A4CA-455D-A66A-40A6FD35E382}" type="presOf" srcId="{5E1F8900-5E59-41C1-8310-6DA353CFAA86}" destId="{3B729A1C-81CE-4A44-8611-5E67DA599F14}" srcOrd="0" destOrd="0" presId="urn:microsoft.com/office/officeart/2005/8/layout/chart3"/>
    <dgm:cxn modelId="{A47C6891-E9F0-4390-9D8E-597C264731E9}" type="presOf" srcId="{42647812-0E4D-4EC3-B581-82CC7737FDD1}" destId="{36F30ED3-74F4-4E6C-AA5C-12AF99FD1A95}" srcOrd="0" destOrd="0" presId="urn:microsoft.com/office/officeart/2005/8/layout/chart3"/>
    <dgm:cxn modelId="{2A344B85-0D32-4592-A7D8-BA78A3A726C1}" type="presOf" srcId="{27A0D2DB-5BE1-4F1E-9CC5-508F71D77930}" destId="{B33D409C-4C79-471C-9E34-098BFDADAC58}" srcOrd="1" destOrd="0" presId="urn:microsoft.com/office/officeart/2005/8/layout/chart3"/>
    <dgm:cxn modelId="{B689DC2C-5E52-41F2-9BCA-2181630DE855}" type="presOf" srcId="{39279190-0C8F-4380-BDD6-45671E314FF8}" destId="{7D40287F-337C-47F8-AF08-B670916F1721}" srcOrd="0" destOrd="0" presId="urn:microsoft.com/office/officeart/2005/8/layout/chart3"/>
    <dgm:cxn modelId="{3B09C785-08A6-4008-AD5A-AF25ABC7ED5E}" srcId="{5E1F8900-5E59-41C1-8310-6DA353CFAA86}" destId="{39279190-0C8F-4380-BDD6-45671E314FF8}" srcOrd="0" destOrd="0" parTransId="{38609E54-1A96-462A-8FA9-ACD6E4B9F378}" sibTransId="{193367C4-6CA5-4383-94AB-B197D4690682}"/>
    <dgm:cxn modelId="{272DE9C7-7011-4489-9721-599A3C5DD7A0}" srcId="{5E1F8900-5E59-41C1-8310-6DA353CFAA86}" destId="{42647812-0E4D-4EC3-B581-82CC7737FDD1}" srcOrd="4" destOrd="0" parTransId="{819394D6-B817-4225-A193-AE57B1DA98D2}" sibTransId="{5052A800-1921-4A96-8847-1A9B759EE75F}"/>
    <dgm:cxn modelId="{06A61491-79B3-410C-A803-2B8A754A1C48}" srcId="{5E1F8900-5E59-41C1-8310-6DA353CFAA86}" destId="{27A0D2DB-5BE1-4F1E-9CC5-508F71D77930}" srcOrd="1" destOrd="0" parTransId="{5D19B295-CB84-4B0A-AADC-65304E3D51D8}" sibTransId="{EF089532-D52F-493E-99B0-9C5103D3859B}"/>
    <dgm:cxn modelId="{E9FFE0D2-7F4F-45DD-9ED3-B15D9B4FAE66}" type="presOf" srcId="{1E03E270-CB40-4C5C-AB33-83FEC1A17FC1}" destId="{AFCAE096-308A-4B06-AD32-0016E48ED0B7}" srcOrd="1" destOrd="0" presId="urn:microsoft.com/office/officeart/2005/8/layout/chart3"/>
    <dgm:cxn modelId="{7E1983B0-4DC0-4E33-A343-BFC5695060F3}" srcId="{5E1F8900-5E59-41C1-8310-6DA353CFAA86}" destId="{1E03E270-CB40-4C5C-AB33-83FEC1A17FC1}" srcOrd="3" destOrd="0" parTransId="{A47FB32F-F3A9-4067-9AD7-CF09B79EFC5D}" sibTransId="{8BF5F201-9687-467D-AAD9-D16BD327184A}"/>
    <dgm:cxn modelId="{4990D2D3-3583-4FA3-8294-EEF67090696F}" type="presOf" srcId="{9465F314-3125-4A86-8A66-1A8BECB58906}" destId="{AE4C70FA-9E00-436A-80DC-A65839AB291D}" srcOrd="1" destOrd="0" presId="urn:microsoft.com/office/officeart/2005/8/layout/chart3"/>
    <dgm:cxn modelId="{36F5CD5C-76B2-4E05-83CC-2EA6784D2E03}" type="presParOf" srcId="{3B729A1C-81CE-4A44-8611-5E67DA599F14}" destId="{7D40287F-337C-47F8-AF08-B670916F1721}" srcOrd="0" destOrd="0" presId="urn:microsoft.com/office/officeart/2005/8/layout/chart3"/>
    <dgm:cxn modelId="{DE731204-2897-4318-B253-64B559B873AA}" type="presParOf" srcId="{3B729A1C-81CE-4A44-8611-5E67DA599F14}" destId="{0A32D113-98EF-4A44-AF75-1CC9F8C3E2F2}" srcOrd="1" destOrd="0" presId="urn:microsoft.com/office/officeart/2005/8/layout/chart3"/>
    <dgm:cxn modelId="{FE0953E8-D1F3-4480-A8D3-47E3F08F6057}" type="presParOf" srcId="{3B729A1C-81CE-4A44-8611-5E67DA599F14}" destId="{9CFB38DD-239B-4B1A-A6DA-BFCBEA01762B}" srcOrd="2" destOrd="0" presId="urn:microsoft.com/office/officeart/2005/8/layout/chart3"/>
    <dgm:cxn modelId="{A02D5F7A-E5DE-4CA7-A994-9A7B785B2854}" type="presParOf" srcId="{3B729A1C-81CE-4A44-8611-5E67DA599F14}" destId="{B33D409C-4C79-471C-9E34-098BFDADAC58}" srcOrd="3" destOrd="0" presId="urn:microsoft.com/office/officeart/2005/8/layout/chart3"/>
    <dgm:cxn modelId="{A16750BC-EA15-47A3-96E1-8F4D67693B78}" type="presParOf" srcId="{3B729A1C-81CE-4A44-8611-5E67DA599F14}" destId="{DBF86A94-4155-4AFA-B06F-F8DA3CFBFC8D}" srcOrd="4" destOrd="0" presId="urn:microsoft.com/office/officeart/2005/8/layout/chart3"/>
    <dgm:cxn modelId="{CC1D0FC2-003E-4781-9B50-0C758E449F21}" type="presParOf" srcId="{3B729A1C-81CE-4A44-8611-5E67DA599F14}" destId="{AE4C70FA-9E00-436A-80DC-A65839AB291D}" srcOrd="5" destOrd="0" presId="urn:microsoft.com/office/officeart/2005/8/layout/chart3"/>
    <dgm:cxn modelId="{98ACC041-93DB-49BF-9FE6-6017B29760B1}" type="presParOf" srcId="{3B729A1C-81CE-4A44-8611-5E67DA599F14}" destId="{4CE5EA60-C030-4278-9DBE-81356D3821C9}" srcOrd="6" destOrd="0" presId="urn:microsoft.com/office/officeart/2005/8/layout/chart3"/>
    <dgm:cxn modelId="{190DCC1C-3D5E-4C37-B11F-169A6258A28B}" type="presParOf" srcId="{3B729A1C-81CE-4A44-8611-5E67DA599F14}" destId="{AFCAE096-308A-4B06-AD32-0016E48ED0B7}" srcOrd="7" destOrd="0" presId="urn:microsoft.com/office/officeart/2005/8/layout/chart3"/>
    <dgm:cxn modelId="{52D14869-6538-4BA0-B190-1585DF3317F9}" type="presParOf" srcId="{3B729A1C-81CE-4A44-8611-5E67DA599F14}" destId="{36F30ED3-74F4-4E6C-AA5C-12AF99FD1A95}" srcOrd="8" destOrd="0" presId="urn:microsoft.com/office/officeart/2005/8/layout/chart3"/>
    <dgm:cxn modelId="{270F7D22-1EAC-40BA-9FE6-B27442C70AD7}" type="presParOf" srcId="{3B729A1C-81CE-4A44-8611-5E67DA599F14}" destId="{E1F30537-49DE-45DA-A522-8BD4928F3EBA}" srcOrd="9"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40287F-337C-47F8-AF08-B670916F1721}">
      <dsp:nvSpPr>
        <dsp:cNvPr id="0" name=""/>
        <dsp:cNvSpPr/>
      </dsp:nvSpPr>
      <dsp:spPr>
        <a:xfrm>
          <a:off x="2604069" y="71959"/>
          <a:ext cx="3498102" cy="3498102"/>
        </a:xfrm>
        <a:prstGeom prst="pie">
          <a:avLst>
            <a:gd name="adj1" fmla="val 16200000"/>
            <a:gd name="adj2" fmla="val 2052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¿Qué tipo de relaciones esperan los clientes que establezcamos y mantengamos con ellos?</a:t>
          </a:r>
          <a:endParaRPr lang="es-MX" sz="1400" kern="1200" dirty="0"/>
        </a:p>
      </dsp:txBody>
      <dsp:txXfrm>
        <a:off x="4397263" y="594592"/>
        <a:ext cx="1186856" cy="812059"/>
      </dsp:txXfrm>
    </dsp:sp>
    <dsp:sp modelId="{9CFB38DD-239B-4B1A-A6DA-BFCBEA01762B}">
      <dsp:nvSpPr>
        <dsp:cNvPr id="0" name=""/>
        <dsp:cNvSpPr/>
      </dsp:nvSpPr>
      <dsp:spPr>
        <a:xfrm>
          <a:off x="2542852" y="417481"/>
          <a:ext cx="3498102" cy="3498102"/>
        </a:xfrm>
        <a:prstGeom prst="pie">
          <a:avLst>
            <a:gd name="adj1" fmla="val 20520000"/>
            <a:gd name="adj2" fmla="val 324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solidFill>
                <a:srgbClr val="002060"/>
              </a:solidFill>
            </a:rPr>
            <a:t>¿Cuáles hemos establecido?</a:t>
          </a:r>
          <a:endParaRPr lang="es-MX" sz="1400" kern="1200" dirty="0">
            <a:solidFill>
              <a:srgbClr val="002060"/>
            </a:solidFill>
          </a:endParaRPr>
        </a:p>
      </dsp:txBody>
      <dsp:txXfrm>
        <a:off x="4829112" y="1999956"/>
        <a:ext cx="1041102" cy="878690"/>
      </dsp:txXfrm>
    </dsp:sp>
    <dsp:sp modelId="{DBF86A94-4155-4AFA-B06F-F8DA3CFBFC8D}">
      <dsp:nvSpPr>
        <dsp:cNvPr id="0" name=""/>
        <dsp:cNvSpPr/>
      </dsp:nvSpPr>
      <dsp:spPr>
        <a:xfrm>
          <a:off x="2500945" y="647447"/>
          <a:ext cx="3498102" cy="3498102"/>
        </a:xfrm>
        <a:prstGeom prst="pie">
          <a:avLst>
            <a:gd name="adj1" fmla="val 3240000"/>
            <a:gd name="adj2" fmla="val 756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solidFill>
                <a:srgbClr val="002060"/>
              </a:solidFill>
            </a:rPr>
            <a:t>¿Qué tan costosas son?</a:t>
          </a:r>
          <a:endParaRPr lang="es-MX" sz="1400" kern="1200" dirty="0">
            <a:solidFill>
              <a:srgbClr val="002060"/>
            </a:solidFill>
          </a:endParaRPr>
        </a:p>
      </dsp:txBody>
      <dsp:txXfrm>
        <a:off x="3625335" y="3271024"/>
        <a:ext cx="1249322" cy="749593"/>
      </dsp:txXfrm>
    </dsp:sp>
    <dsp:sp modelId="{4CE5EA60-C030-4278-9DBE-81356D3821C9}">
      <dsp:nvSpPr>
        <dsp:cNvPr id="0" name=""/>
        <dsp:cNvSpPr/>
      </dsp:nvSpPr>
      <dsp:spPr>
        <a:xfrm>
          <a:off x="2277556" y="555691"/>
          <a:ext cx="3498102" cy="3498102"/>
        </a:xfrm>
        <a:prstGeom prst="pie">
          <a:avLst>
            <a:gd name="adj1" fmla="val 7560000"/>
            <a:gd name="adj2" fmla="val 1188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solidFill>
                <a:srgbClr val="002060"/>
              </a:solidFill>
            </a:rPr>
            <a:t>¿Cuáles trabajan mejor?</a:t>
          </a:r>
          <a:endParaRPr lang="es-MX" sz="1400" kern="1200" dirty="0">
            <a:solidFill>
              <a:srgbClr val="002060"/>
            </a:solidFill>
          </a:endParaRPr>
        </a:p>
      </dsp:txBody>
      <dsp:txXfrm>
        <a:off x="2444133" y="2138166"/>
        <a:ext cx="1041102" cy="878690"/>
      </dsp:txXfrm>
    </dsp:sp>
    <dsp:sp modelId="{36F30ED3-74F4-4E6C-AA5C-12AF99FD1A95}">
      <dsp:nvSpPr>
        <dsp:cNvPr id="0" name=""/>
        <dsp:cNvSpPr/>
      </dsp:nvSpPr>
      <dsp:spPr>
        <a:xfrm>
          <a:off x="2311488" y="248838"/>
          <a:ext cx="3498102" cy="3489007"/>
        </a:xfrm>
        <a:prstGeom prst="pie">
          <a:avLst>
            <a:gd name="adj1" fmla="val 11880000"/>
            <a:gd name="adj2" fmla="val 162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solidFill>
                <a:srgbClr val="002060"/>
              </a:solidFill>
            </a:rPr>
            <a:t>¿Qué tan integradas están con el resto de nuestro modelo de negocios? </a:t>
          </a:r>
          <a:endParaRPr lang="es-MX" sz="1400" kern="1200" dirty="0">
            <a:solidFill>
              <a:srgbClr val="002060"/>
            </a:solidFill>
          </a:endParaRPr>
        </a:p>
      </dsp:txBody>
      <dsp:txXfrm>
        <a:off x="2821628" y="780496"/>
        <a:ext cx="1186856" cy="809948"/>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85E40E-2D36-6B40-B94C-E1D7C50DE4D0}" type="datetimeFigureOut">
              <a:rPr lang="es-ES" smtClean="0"/>
              <a:t>27/09/2019</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‹Nº›</a:t>
            </a:fld>
            <a:endParaRPr lang="es-ES"/>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PORTADA</a:t>
            </a:r>
            <a:r>
              <a:rPr lang="es-ES" baseline="0" dirty="0" smtClean="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a:p>
        </p:txBody>
      </p:sp>
    </p:spTree>
    <p:extLst>
      <p:ext uri="{BB962C8B-B14F-4D97-AF65-F5344CB8AC3E}">
        <p14:creationId xmlns:p14="http://schemas.microsoft.com/office/powerpoint/2010/main" val="1656988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10</a:t>
            </a:fld>
            <a:endParaRPr lang="es-ES"/>
          </a:p>
        </p:txBody>
      </p:sp>
    </p:spTree>
    <p:extLst>
      <p:ext uri="{BB962C8B-B14F-4D97-AF65-F5344CB8AC3E}">
        <p14:creationId xmlns:p14="http://schemas.microsoft.com/office/powerpoint/2010/main" val="5997626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11</a:t>
            </a:fld>
            <a:endParaRPr lang="es-ES"/>
          </a:p>
        </p:txBody>
      </p:sp>
    </p:spTree>
    <p:extLst>
      <p:ext uri="{BB962C8B-B14F-4D97-AF65-F5344CB8AC3E}">
        <p14:creationId xmlns:p14="http://schemas.microsoft.com/office/powerpoint/2010/main" val="21407300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12</a:t>
            </a:fld>
            <a:endParaRPr lang="es-ES"/>
          </a:p>
        </p:txBody>
      </p:sp>
    </p:spTree>
    <p:extLst>
      <p:ext uri="{BB962C8B-B14F-4D97-AF65-F5344CB8AC3E}">
        <p14:creationId xmlns:p14="http://schemas.microsoft.com/office/powerpoint/2010/main" val="41390108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13</a:t>
            </a:fld>
            <a:endParaRPr lang="es-ES"/>
          </a:p>
        </p:txBody>
      </p:sp>
    </p:spTree>
    <p:extLst>
      <p:ext uri="{BB962C8B-B14F-4D97-AF65-F5344CB8AC3E}">
        <p14:creationId xmlns:p14="http://schemas.microsoft.com/office/powerpoint/2010/main" val="5429761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14</a:t>
            </a:fld>
            <a:endParaRPr lang="es-ES"/>
          </a:p>
        </p:txBody>
      </p:sp>
    </p:spTree>
    <p:extLst>
      <p:ext uri="{BB962C8B-B14F-4D97-AF65-F5344CB8AC3E}">
        <p14:creationId xmlns:p14="http://schemas.microsoft.com/office/powerpoint/2010/main" val="38805187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15</a:t>
            </a:fld>
            <a:endParaRPr lang="es-ES"/>
          </a:p>
        </p:txBody>
      </p:sp>
    </p:spTree>
    <p:extLst>
      <p:ext uri="{BB962C8B-B14F-4D97-AF65-F5344CB8AC3E}">
        <p14:creationId xmlns:p14="http://schemas.microsoft.com/office/powerpoint/2010/main" val="33884368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16</a:t>
            </a:fld>
            <a:endParaRPr lang="es-ES"/>
          </a:p>
        </p:txBody>
      </p:sp>
    </p:spTree>
    <p:extLst>
      <p:ext uri="{BB962C8B-B14F-4D97-AF65-F5344CB8AC3E}">
        <p14:creationId xmlns:p14="http://schemas.microsoft.com/office/powerpoint/2010/main" val="32324885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17</a:t>
            </a:fld>
            <a:endParaRPr lang="es-ES"/>
          </a:p>
        </p:txBody>
      </p:sp>
    </p:spTree>
    <p:extLst>
      <p:ext uri="{BB962C8B-B14F-4D97-AF65-F5344CB8AC3E}">
        <p14:creationId xmlns:p14="http://schemas.microsoft.com/office/powerpoint/2010/main" val="1346431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18</a:t>
            </a:fld>
            <a:endParaRPr lang="es-ES"/>
          </a:p>
        </p:txBody>
      </p:sp>
    </p:spTree>
    <p:extLst>
      <p:ext uri="{BB962C8B-B14F-4D97-AF65-F5344CB8AC3E}">
        <p14:creationId xmlns:p14="http://schemas.microsoft.com/office/powerpoint/2010/main" val="24184523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19</a:t>
            </a:fld>
            <a:endParaRPr lang="es-ES"/>
          </a:p>
        </p:txBody>
      </p:sp>
    </p:spTree>
    <p:extLst>
      <p:ext uri="{BB962C8B-B14F-4D97-AF65-F5344CB8AC3E}">
        <p14:creationId xmlns:p14="http://schemas.microsoft.com/office/powerpoint/2010/main" val="26025352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8676506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20</a:t>
            </a:fld>
            <a:endParaRPr lang="es-ES"/>
          </a:p>
        </p:txBody>
      </p:sp>
    </p:spTree>
    <p:extLst>
      <p:ext uri="{BB962C8B-B14F-4D97-AF65-F5344CB8AC3E}">
        <p14:creationId xmlns:p14="http://schemas.microsoft.com/office/powerpoint/2010/main" val="27803316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21</a:t>
            </a:fld>
            <a:endParaRPr lang="es-ES"/>
          </a:p>
        </p:txBody>
      </p:sp>
    </p:spTree>
    <p:extLst>
      <p:ext uri="{BB962C8B-B14F-4D97-AF65-F5344CB8AC3E}">
        <p14:creationId xmlns:p14="http://schemas.microsoft.com/office/powerpoint/2010/main" val="29429919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22</a:t>
            </a:fld>
            <a:endParaRPr lang="es-ES"/>
          </a:p>
        </p:txBody>
      </p:sp>
    </p:spTree>
    <p:extLst>
      <p:ext uri="{BB962C8B-B14F-4D97-AF65-F5344CB8AC3E}">
        <p14:creationId xmlns:p14="http://schemas.microsoft.com/office/powerpoint/2010/main" val="33456198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23</a:t>
            </a:fld>
            <a:endParaRPr lang="es-ES"/>
          </a:p>
        </p:txBody>
      </p:sp>
    </p:spTree>
    <p:extLst>
      <p:ext uri="{BB962C8B-B14F-4D97-AF65-F5344CB8AC3E}">
        <p14:creationId xmlns:p14="http://schemas.microsoft.com/office/powerpoint/2010/main" val="6494364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24</a:t>
            </a:fld>
            <a:endParaRPr lang="es-ES"/>
          </a:p>
        </p:txBody>
      </p:sp>
    </p:spTree>
    <p:extLst>
      <p:ext uri="{BB962C8B-B14F-4D97-AF65-F5344CB8AC3E}">
        <p14:creationId xmlns:p14="http://schemas.microsoft.com/office/powerpoint/2010/main" val="26169145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25</a:t>
            </a:fld>
            <a:endParaRPr lang="es-ES"/>
          </a:p>
        </p:txBody>
      </p:sp>
    </p:spTree>
    <p:extLst>
      <p:ext uri="{BB962C8B-B14F-4D97-AF65-F5344CB8AC3E}">
        <p14:creationId xmlns:p14="http://schemas.microsoft.com/office/powerpoint/2010/main" val="41610971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26</a:t>
            </a:fld>
            <a:endParaRPr lang="es-ES"/>
          </a:p>
        </p:txBody>
      </p:sp>
    </p:spTree>
    <p:extLst>
      <p:ext uri="{BB962C8B-B14F-4D97-AF65-F5344CB8AC3E}">
        <p14:creationId xmlns:p14="http://schemas.microsoft.com/office/powerpoint/2010/main" val="1047455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27</a:t>
            </a:fld>
            <a:endParaRPr lang="es-ES"/>
          </a:p>
        </p:txBody>
      </p:sp>
    </p:spTree>
    <p:extLst>
      <p:ext uri="{BB962C8B-B14F-4D97-AF65-F5344CB8AC3E}">
        <p14:creationId xmlns:p14="http://schemas.microsoft.com/office/powerpoint/2010/main" val="28938328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28</a:t>
            </a:fld>
            <a:endParaRPr lang="es-ES"/>
          </a:p>
        </p:txBody>
      </p:sp>
    </p:spTree>
    <p:extLst>
      <p:ext uri="{BB962C8B-B14F-4D97-AF65-F5344CB8AC3E}">
        <p14:creationId xmlns:p14="http://schemas.microsoft.com/office/powerpoint/2010/main" val="26883201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29</a:t>
            </a:fld>
            <a:endParaRPr lang="es-ES"/>
          </a:p>
        </p:txBody>
      </p:sp>
    </p:spTree>
    <p:extLst>
      <p:ext uri="{BB962C8B-B14F-4D97-AF65-F5344CB8AC3E}">
        <p14:creationId xmlns:p14="http://schemas.microsoft.com/office/powerpoint/2010/main" val="42570962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30</a:t>
            </a:fld>
            <a:endParaRPr lang="es-ES"/>
          </a:p>
        </p:txBody>
      </p:sp>
    </p:spTree>
    <p:extLst>
      <p:ext uri="{BB962C8B-B14F-4D97-AF65-F5344CB8AC3E}">
        <p14:creationId xmlns:p14="http://schemas.microsoft.com/office/powerpoint/2010/main" val="37580927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31</a:t>
            </a:fld>
            <a:endParaRPr lang="es-ES"/>
          </a:p>
        </p:txBody>
      </p:sp>
    </p:spTree>
    <p:extLst>
      <p:ext uri="{BB962C8B-B14F-4D97-AF65-F5344CB8AC3E}">
        <p14:creationId xmlns:p14="http://schemas.microsoft.com/office/powerpoint/2010/main" val="19277845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32</a:t>
            </a:fld>
            <a:endParaRPr lang="es-ES"/>
          </a:p>
        </p:txBody>
      </p:sp>
    </p:spTree>
    <p:extLst>
      <p:ext uri="{BB962C8B-B14F-4D97-AF65-F5344CB8AC3E}">
        <p14:creationId xmlns:p14="http://schemas.microsoft.com/office/powerpoint/2010/main" val="35795368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33</a:t>
            </a:fld>
            <a:endParaRPr lang="es-ES"/>
          </a:p>
        </p:txBody>
      </p:sp>
    </p:spTree>
    <p:extLst>
      <p:ext uri="{BB962C8B-B14F-4D97-AF65-F5344CB8AC3E}">
        <p14:creationId xmlns:p14="http://schemas.microsoft.com/office/powerpoint/2010/main" val="9639936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34</a:t>
            </a:fld>
            <a:endParaRPr lang="es-ES"/>
          </a:p>
        </p:txBody>
      </p:sp>
    </p:spTree>
    <p:extLst>
      <p:ext uri="{BB962C8B-B14F-4D97-AF65-F5344CB8AC3E}">
        <p14:creationId xmlns:p14="http://schemas.microsoft.com/office/powerpoint/2010/main" val="30174589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35</a:t>
            </a:fld>
            <a:endParaRPr lang="es-ES"/>
          </a:p>
        </p:txBody>
      </p:sp>
    </p:spTree>
    <p:extLst>
      <p:ext uri="{BB962C8B-B14F-4D97-AF65-F5344CB8AC3E}">
        <p14:creationId xmlns:p14="http://schemas.microsoft.com/office/powerpoint/2010/main" val="7591662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36</a:t>
            </a:fld>
            <a:endParaRPr lang="es-ES"/>
          </a:p>
        </p:txBody>
      </p:sp>
    </p:spTree>
    <p:extLst>
      <p:ext uri="{BB962C8B-B14F-4D97-AF65-F5344CB8AC3E}">
        <p14:creationId xmlns:p14="http://schemas.microsoft.com/office/powerpoint/2010/main" val="207020871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37</a:t>
            </a:fld>
            <a:endParaRPr lang="es-ES"/>
          </a:p>
        </p:txBody>
      </p:sp>
    </p:spTree>
    <p:extLst>
      <p:ext uri="{BB962C8B-B14F-4D97-AF65-F5344CB8AC3E}">
        <p14:creationId xmlns:p14="http://schemas.microsoft.com/office/powerpoint/2010/main" val="157718392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38</a:t>
            </a:fld>
            <a:endParaRPr lang="es-ES"/>
          </a:p>
        </p:txBody>
      </p:sp>
    </p:spTree>
    <p:extLst>
      <p:ext uri="{BB962C8B-B14F-4D97-AF65-F5344CB8AC3E}">
        <p14:creationId xmlns:p14="http://schemas.microsoft.com/office/powerpoint/2010/main" val="2078340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a:p>
        </p:txBody>
      </p:sp>
    </p:spTree>
    <p:extLst>
      <p:ext uri="{BB962C8B-B14F-4D97-AF65-F5344CB8AC3E}">
        <p14:creationId xmlns:p14="http://schemas.microsoft.com/office/powerpoint/2010/main" val="37646590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a:p>
        </p:txBody>
      </p:sp>
    </p:spTree>
    <p:extLst>
      <p:ext uri="{BB962C8B-B14F-4D97-AF65-F5344CB8AC3E}">
        <p14:creationId xmlns:p14="http://schemas.microsoft.com/office/powerpoint/2010/main" val="4084556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6</a:t>
            </a:fld>
            <a:endParaRPr lang="es-ES"/>
          </a:p>
        </p:txBody>
      </p:sp>
    </p:spTree>
    <p:extLst>
      <p:ext uri="{BB962C8B-B14F-4D97-AF65-F5344CB8AC3E}">
        <p14:creationId xmlns:p14="http://schemas.microsoft.com/office/powerpoint/2010/main" val="3344739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7</a:t>
            </a:fld>
            <a:endParaRPr lang="es-ES"/>
          </a:p>
        </p:txBody>
      </p:sp>
    </p:spTree>
    <p:extLst>
      <p:ext uri="{BB962C8B-B14F-4D97-AF65-F5344CB8AC3E}">
        <p14:creationId xmlns:p14="http://schemas.microsoft.com/office/powerpoint/2010/main" val="610330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8</a:t>
            </a:fld>
            <a:endParaRPr lang="es-ES"/>
          </a:p>
        </p:txBody>
      </p:sp>
    </p:spTree>
    <p:extLst>
      <p:ext uri="{BB962C8B-B14F-4D97-AF65-F5344CB8AC3E}">
        <p14:creationId xmlns:p14="http://schemas.microsoft.com/office/powerpoint/2010/main" val="27792144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9</a:t>
            </a:fld>
            <a:endParaRPr lang="es-ES"/>
          </a:p>
        </p:txBody>
      </p:sp>
    </p:spTree>
    <p:extLst>
      <p:ext uri="{BB962C8B-B14F-4D97-AF65-F5344CB8AC3E}">
        <p14:creationId xmlns:p14="http://schemas.microsoft.com/office/powerpoint/2010/main" val="21799191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27/09/2019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698638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27/09/2019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23888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27/09/2019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49036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27/09/2019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74506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068DA5DE-CB02-F146-B8B0-A4C7E19A4A49}" type="datetimeFigureOut">
              <a:rPr lang="es-ES" smtClean="0"/>
              <a:t>27/09/2019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85475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068DA5DE-CB02-F146-B8B0-A4C7E19A4A49}" type="datetimeFigureOut">
              <a:rPr lang="es-ES" smtClean="0"/>
              <a:t>27/09/2019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926928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068DA5DE-CB02-F146-B8B0-A4C7E19A4A49}" type="datetimeFigureOut">
              <a:rPr lang="es-ES" smtClean="0"/>
              <a:t>27/09/2019</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345898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068DA5DE-CB02-F146-B8B0-A4C7E19A4A49}" type="datetimeFigureOut">
              <a:rPr lang="es-ES" smtClean="0"/>
              <a:t>27/09/2019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3038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68DA5DE-CB02-F146-B8B0-A4C7E19A4A49}" type="datetimeFigureOut">
              <a:rPr lang="es-ES" smtClean="0"/>
              <a:t>27/09/2019</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340053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27/09/2019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12514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27/09/2019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915867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8DA5DE-CB02-F146-B8B0-A4C7E19A4A49}" type="datetimeFigureOut">
              <a:rPr lang="es-ES" smtClean="0"/>
              <a:t>27/09/2019</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FDBAE8-0AD5-4C4A-B0F5-4BBC06F38D92}" type="slidenum">
              <a:rPr lang="es-ES" smtClean="0"/>
              <a:t>‹Nº›</a:t>
            </a:fld>
            <a:endParaRPr lang="es-ES"/>
          </a:p>
        </p:txBody>
      </p:sp>
    </p:spTree>
    <p:extLst>
      <p:ext uri="{BB962C8B-B14F-4D97-AF65-F5344CB8AC3E}">
        <p14:creationId xmlns:p14="http://schemas.microsoft.com/office/powerpoint/2010/main" val="355311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5.xml"/><Relationship Id="rId1" Type="http://schemas.openxmlformats.org/officeDocument/2006/relationships/slideLayout" Target="../slideLayouts/slideLayout5.xml"/><Relationship Id="rId4" Type="http://schemas.openxmlformats.org/officeDocument/2006/relationships/image" Target="../media/image26.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alexosterwalder.com/index.html"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7.gif"/></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992881" y="1958932"/>
            <a:ext cx="5151119" cy="2186654"/>
          </a:xfrm>
        </p:spPr>
        <p:txBody>
          <a:bodyPr>
            <a:noAutofit/>
          </a:bodyPr>
          <a:lstStyle/>
          <a:p>
            <a:r>
              <a:rPr lang="es-ES" sz="2800" dirty="0" smtClean="0">
                <a:latin typeface="Avenir Black"/>
                <a:cs typeface="Avenir Black"/>
              </a:rPr>
              <a:t>UNIDAD DE APRENDIZAJE: </a:t>
            </a:r>
            <a:br>
              <a:rPr lang="es-ES" sz="2800" dirty="0" smtClean="0">
                <a:latin typeface="Avenir Black"/>
                <a:cs typeface="Avenir Black"/>
              </a:rPr>
            </a:br>
            <a:r>
              <a:rPr lang="es-ES" sz="2800" b="1" dirty="0" smtClean="0">
                <a:latin typeface="Avenir Black"/>
                <a:cs typeface="Avenir Black"/>
              </a:rPr>
              <a:t>TEMAS SELECTOS DEL DISEÑO</a:t>
            </a:r>
            <a:br>
              <a:rPr lang="es-ES" sz="2800" b="1" dirty="0" smtClean="0">
                <a:latin typeface="Avenir Black"/>
                <a:cs typeface="Avenir Black"/>
              </a:rPr>
            </a:br>
            <a:r>
              <a:rPr lang="es-ES" sz="2800" b="1" dirty="0" err="1" smtClean="0">
                <a:latin typeface="Avenir Black"/>
                <a:cs typeface="Avenir Black"/>
              </a:rPr>
              <a:t>Diseño</a:t>
            </a:r>
            <a:r>
              <a:rPr lang="es-ES" sz="2800" b="1" dirty="0" smtClean="0">
                <a:latin typeface="Avenir Black"/>
                <a:cs typeface="Avenir Black"/>
              </a:rPr>
              <a:t> de proyectos empresariales </a:t>
            </a:r>
            <a:r>
              <a:rPr lang="es-ES" sz="2800" dirty="0" smtClean="0">
                <a:latin typeface="Avenir Black"/>
                <a:cs typeface="Avenir Black"/>
              </a:rPr>
              <a:t> </a:t>
            </a:r>
            <a:r>
              <a:rPr lang="es-ES" sz="3600" dirty="0" smtClean="0">
                <a:solidFill>
                  <a:srgbClr val="9D8536"/>
                </a:solidFill>
                <a:latin typeface="Avenir Black"/>
                <a:cs typeface="Avenir Black"/>
              </a:rPr>
              <a:t/>
            </a:r>
            <a:br>
              <a:rPr lang="es-ES" sz="3600" dirty="0" smtClean="0">
                <a:solidFill>
                  <a:srgbClr val="9D8536"/>
                </a:solidFill>
                <a:latin typeface="Avenir Black"/>
                <a:cs typeface="Avenir Black"/>
              </a:rPr>
            </a:br>
            <a:r>
              <a:rPr lang="es-ES" sz="1600" dirty="0" smtClean="0">
                <a:latin typeface="Avenir Roman"/>
                <a:cs typeface="Avenir Black"/>
              </a:rPr>
              <a:t>Material Didáctico </a:t>
            </a:r>
            <a:r>
              <a:rPr lang="es-MX" sz="1400" b="1" dirty="0">
                <a:latin typeface="Helvetica Neue" pitchFamily="2"/>
              </a:rPr>
              <a:t>(Sólo visión </a:t>
            </a:r>
            <a:r>
              <a:rPr lang="es-MX" sz="1400" b="1" dirty="0" err="1">
                <a:latin typeface="Helvetica Neue" pitchFamily="2"/>
              </a:rPr>
              <a:t>proyectable</a:t>
            </a:r>
            <a:r>
              <a:rPr lang="es-MX" sz="1400" b="1" dirty="0">
                <a:latin typeface="Helvetica Neue" pitchFamily="2"/>
              </a:rPr>
              <a:t>)</a:t>
            </a:r>
            <a:r>
              <a:rPr lang="es-ES" sz="1400" b="1" dirty="0">
                <a:latin typeface="Helvetica Neue" pitchFamily="2"/>
              </a:rPr>
              <a:t/>
            </a:r>
            <a:br>
              <a:rPr lang="es-ES" sz="1400" b="1" dirty="0">
                <a:latin typeface="Helvetica Neue" pitchFamily="2"/>
              </a:rPr>
            </a:br>
            <a:r>
              <a:rPr lang="es-ES" sz="1400" dirty="0" smtClean="0">
                <a:latin typeface="Avenir Book"/>
                <a:cs typeface="Avenir Book"/>
              </a:rPr>
              <a:t>septiembre 2019</a:t>
            </a:r>
            <a:endParaRPr lang="es-ES" sz="1400" dirty="0">
              <a:latin typeface="Avenir Book"/>
              <a:cs typeface="Avenir Book"/>
            </a:endParaRPr>
          </a:p>
        </p:txBody>
      </p:sp>
      <p:sp>
        <p:nvSpPr>
          <p:cNvPr id="11" name="Rectángulo 10"/>
          <p:cNvSpPr/>
          <p:nvPr/>
        </p:nvSpPr>
        <p:spPr>
          <a:xfrm>
            <a:off x="3708400"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Rectángulo 12"/>
          <p:cNvSpPr/>
          <p:nvPr/>
        </p:nvSpPr>
        <p:spPr>
          <a:xfrm>
            <a:off x="4025900"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7" name="Imagen 16" descr="Sin títul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0699" y="469900"/>
            <a:ext cx="4081707" cy="787400"/>
          </a:xfrm>
          <a:prstGeom prst="rect">
            <a:avLst/>
          </a:prstGeom>
        </p:spPr>
      </p:pic>
      <p:sp>
        <p:nvSpPr>
          <p:cNvPr id="18" name="Rectángulo 17"/>
          <p:cNvSpPr/>
          <p:nvPr/>
        </p:nvSpPr>
        <p:spPr>
          <a:xfrm>
            <a:off x="5114664" y="780534"/>
            <a:ext cx="3982300" cy="738664"/>
          </a:xfrm>
          <a:prstGeom prst="rect">
            <a:avLst/>
          </a:prstGeom>
        </p:spPr>
        <p:txBody>
          <a:bodyPr wrap="square">
            <a:spAutoFit/>
          </a:bodyPr>
          <a:lstStyle/>
          <a:p>
            <a:r>
              <a:rPr lang="es-ES" sz="1400" dirty="0" smtClean="0">
                <a:latin typeface="Avenir Book"/>
                <a:cs typeface="Avenir Book"/>
              </a:rPr>
              <a:t>FACULTAD DE ARQUITECTURA Y DISEÑO</a:t>
            </a:r>
          </a:p>
          <a:p>
            <a:r>
              <a:rPr lang="es-ES" sz="1400" dirty="0" smtClean="0">
                <a:latin typeface="Avenir Book"/>
                <a:cs typeface="Avenir Book"/>
              </a:rPr>
              <a:t>Licenciatura en Administración y Promoción de la Obra Urbana </a:t>
            </a:r>
            <a:endParaRPr lang="es-ES" sz="1400" dirty="0">
              <a:latin typeface="Avenir Book"/>
              <a:cs typeface="Avenir Book"/>
            </a:endParaRPr>
          </a:p>
        </p:txBody>
      </p:sp>
      <p:sp>
        <p:nvSpPr>
          <p:cNvPr id="4" name="Rectángulo 3"/>
          <p:cNvSpPr/>
          <p:nvPr/>
        </p:nvSpPr>
        <p:spPr>
          <a:xfrm>
            <a:off x="0" y="0"/>
            <a:ext cx="3809878" cy="6858000"/>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9" name="Text Box 10"/>
          <p:cNvSpPr txBox="1">
            <a:spLocks noChangeArrowheads="1"/>
          </p:cNvSpPr>
          <p:nvPr/>
        </p:nvSpPr>
        <p:spPr bwMode="auto">
          <a:xfrm>
            <a:off x="383996" y="4557537"/>
            <a:ext cx="8712968" cy="2308324"/>
          </a:xfrm>
          <a:prstGeom prst="rect">
            <a:avLst/>
          </a:prstGeom>
          <a:noFill/>
          <a:ln w="76200">
            <a:solidFill>
              <a:srgbClr val="33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ES" sz="2400" dirty="0" smtClean="0">
                <a:latin typeface="Helvetica Neue" pitchFamily="2"/>
              </a:rPr>
              <a:t>				</a:t>
            </a:r>
            <a:r>
              <a:rPr lang="es-ES" sz="2400" dirty="0" smtClean="0">
                <a:solidFill>
                  <a:schemeClr val="accent5">
                    <a:lumMod val="10000"/>
                  </a:schemeClr>
                </a:solidFill>
                <a:latin typeface="Avenir Black"/>
              </a:rPr>
              <a:t>Unidad </a:t>
            </a:r>
            <a:r>
              <a:rPr lang="es-ES" sz="2400" dirty="0">
                <a:solidFill>
                  <a:schemeClr val="accent5">
                    <a:lumMod val="10000"/>
                  </a:schemeClr>
                </a:solidFill>
                <a:latin typeface="Avenir Black"/>
              </a:rPr>
              <a:t>4. </a:t>
            </a:r>
            <a:r>
              <a:rPr lang="es-ES" sz="2400" dirty="0" smtClean="0">
                <a:solidFill>
                  <a:schemeClr val="accent5">
                    <a:lumMod val="10000"/>
                  </a:schemeClr>
                </a:solidFill>
                <a:latin typeface="Avenir Black"/>
              </a:rPr>
              <a:t>     CANVAS </a:t>
            </a:r>
            <a:r>
              <a:rPr lang="es-ES" sz="2400" dirty="0">
                <a:solidFill>
                  <a:schemeClr val="accent5">
                    <a:lumMod val="10000"/>
                  </a:schemeClr>
                </a:solidFill>
                <a:latin typeface="Avenir Black"/>
              </a:rPr>
              <a:t>y Plan de Negocios  </a:t>
            </a:r>
            <a:endParaRPr lang="es-ES" sz="2400" dirty="0" smtClean="0">
              <a:solidFill>
                <a:schemeClr val="accent5">
                  <a:lumMod val="10000"/>
                </a:schemeClr>
              </a:solidFill>
              <a:latin typeface="Avenir Black"/>
            </a:endParaRPr>
          </a:p>
          <a:p>
            <a:r>
              <a:rPr lang="es-ES" sz="2400" dirty="0" smtClean="0">
                <a:solidFill>
                  <a:schemeClr val="accent5">
                    <a:lumMod val="10000"/>
                  </a:schemeClr>
                </a:solidFill>
                <a:latin typeface="Avenir Black"/>
              </a:rPr>
              <a:t>                      Tema:           CANVAS y la Relación con el cliente  </a:t>
            </a:r>
            <a:r>
              <a:rPr lang="es-ES" sz="2400" dirty="0" smtClean="0">
                <a:latin typeface="Avenir Black"/>
              </a:rPr>
              <a:t>	</a:t>
            </a:r>
          </a:p>
          <a:p>
            <a:pPr marL="0" indent="0">
              <a:buNone/>
            </a:pPr>
            <a:r>
              <a:rPr lang="es-ES" sz="2400" dirty="0">
                <a:solidFill>
                  <a:srgbClr val="4F6151"/>
                </a:solidFill>
                <a:latin typeface="Avenir Book"/>
              </a:rPr>
              <a:t>	</a:t>
            </a:r>
            <a:r>
              <a:rPr lang="es-ES" sz="2400" dirty="0" smtClean="0">
                <a:solidFill>
                  <a:srgbClr val="4F6151"/>
                </a:solidFill>
                <a:latin typeface="Avenir Book"/>
              </a:rPr>
              <a:t>							</a:t>
            </a:r>
            <a:r>
              <a:rPr lang="es-MX" sz="2400" dirty="0" smtClean="0">
                <a:solidFill>
                  <a:srgbClr val="4F6151"/>
                </a:solidFill>
                <a:latin typeface="Avenir Book"/>
              </a:rPr>
              <a:t>Docente: </a:t>
            </a:r>
          </a:p>
          <a:p>
            <a:pPr marL="0" indent="0">
              <a:buNone/>
            </a:pPr>
            <a:r>
              <a:rPr lang="es-MX" sz="2400" dirty="0">
                <a:solidFill>
                  <a:srgbClr val="4F6151"/>
                </a:solidFill>
                <a:latin typeface="Avenir Book"/>
              </a:rPr>
              <a:t> </a:t>
            </a:r>
            <a:r>
              <a:rPr lang="es-MX" sz="2400" dirty="0" smtClean="0">
                <a:solidFill>
                  <a:srgbClr val="4F6151"/>
                </a:solidFill>
                <a:latin typeface="Avenir Book"/>
              </a:rPr>
              <a:t>                                               </a:t>
            </a:r>
            <a:r>
              <a:rPr lang="es-ES" sz="2000" dirty="0" smtClean="0">
                <a:solidFill>
                  <a:srgbClr val="4F6151"/>
                </a:solidFill>
                <a:latin typeface="Avenir Book"/>
              </a:rPr>
              <a:t>Dra</a:t>
            </a:r>
            <a:r>
              <a:rPr lang="es-ES" sz="2000" dirty="0">
                <a:solidFill>
                  <a:srgbClr val="4F6151"/>
                </a:solidFill>
                <a:latin typeface="Avenir Book"/>
              </a:rPr>
              <a:t>. en A. Guadalupe González García</a:t>
            </a:r>
            <a:r>
              <a:rPr lang="es-ES" sz="2400" dirty="0">
                <a:solidFill>
                  <a:srgbClr val="4F6151"/>
                </a:solidFill>
                <a:latin typeface="Avenir Book"/>
              </a:rPr>
              <a:t>          </a:t>
            </a:r>
          </a:p>
          <a:p>
            <a:pPr algn="r"/>
            <a:r>
              <a:rPr lang="es-ES" sz="2400" dirty="0">
                <a:solidFill>
                  <a:srgbClr val="4F6151"/>
                </a:solidFill>
                <a:latin typeface="Avenir Book"/>
              </a:rPr>
              <a:t> </a:t>
            </a:r>
            <a:r>
              <a:rPr lang="es-ES" sz="1600" i="1" dirty="0" smtClean="0">
                <a:solidFill>
                  <a:srgbClr val="4F6151"/>
                </a:solidFill>
                <a:latin typeface="Avenir Book"/>
              </a:rPr>
              <a:t>correo electrónico </a:t>
            </a:r>
            <a:r>
              <a:rPr lang="es-ES" dirty="0" smtClean="0">
                <a:solidFill>
                  <a:srgbClr val="4F6151"/>
                </a:solidFill>
                <a:latin typeface="Avenir Book"/>
              </a:rPr>
              <a:t>ggonzalezga@uaemex.mx</a:t>
            </a:r>
            <a:endParaRPr lang="es-MX" b="1" dirty="0">
              <a:latin typeface="Avenir Book"/>
            </a:endParaRPr>
          </a:p>
        </p:txBody>
      </p:sp>
    </p:spTree>
    <p:extLst>
      <p:ext uri="{BB962C8B-B14F-4D97-AF65-F5344CB8AC3E}">
        <p14:creationId xmlns:p14="http://schemas.microsoft.com/office/powerpoint/2010/main" val="11811998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INTRODUCCIÓN AL TEMA</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8 </a:t>
            </a:r>
            <a:endParaRPr lang="es-ES" sz="900" dirty="0"/>
          </a:p>
        </p:txBody>
      </p:sp>
      <p:sp>
        <p:nvSpPr>
          <p:cNvPr id="2" name="Rectángulo 1"/>
          <p:cNvSpPr/>
          <p:nvPr/>
        </p:nvSpPr>
        <p:spPr>
          <a:xfrm>
            <a:off x="1636169" y="1083270"/>
            <a:ext cx="6494679" cy="769441"/>
          </a:xfrm>
          <a:prstGeom prst="rect">
            <a:avLst/>
          </a:prstGeom>
          <a:ln>
            <a:solidFill>
              <a:srgbClr val="FF0000"/>
            </a:solidFill>
          </a:ln>
        </p:spPr>
        <p:txBody>
          <a:bodyPr wrap="square">
            <a:spAutoFit/>
          </a:bodyPr>
          <a:lstStyle/>
          <a:p>
            <a:r>
              <a:rPr lang="es-MX" sz="3600" dirty="0">
                <a:solidFill>
                  <a:srgbClr val="2D5335"/>
                </a:solidFill>
                <a:latin typeface="A little sunshine" panose="02000603000000000000" pitchFamily="2" charset="0"/>
                <a:ea typeface="A little sunshine" panose="02000603000000000000" pitchFamily="2" charset="0"/>
              </a:rPr>
              <a:t>¿Qué es un modelo de negocios?</a:t>
            </a:r>
            <a:r>
              <a:rPr lang="es-MX" sz="4400" dirty="0" smtClean="0">
                <a:solidFill>
                  <a:srgbClr val="FF0000"/>
                </a:solidFill>
                <a:latin typeface="Avenir Black"/>
              </a:rPr>
              <a:t> </a:t>
            </a:r>
            <a:endParaRPr lang="es-MX" sz="4400" dirty="0">
              <a:solidFill>
                <a:srgbClr val="FF0000"/>
              </a:solidFill>
              <a:latin typeface="Avenir Black"/>
            </a:endParaRPr>
          </a:p>
        </p:txBody>
      </p:sp>
      <p:pic>
        <p:nvPicPr>
          <p:cNvPr id="12" name="Picture 2" descr="Resultado de imagen para modelo de negocio 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252" y="3796359"/>
            <a:ext cx="3264808" cy="2982848"/>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104451" y="1947007"/>
            <a:ext cx="7265859" cy="1938992"/>
          </a:xfrm>
          <a:prstGeom prst="rect">
            <a:avLst/>
          </a:prstGeom>
          <a:ln>
            <a:solidFill>
              <a:srgbClr val="0070C0"/>
            </a:solidFill>
          </a:ln>
        </p:spPr>
        <p:txBody>
          <a:bodyPr wrap="square">
            <a:spAutoFit/>
          </a:bodyPr>
          <a:lstStyle/>
          <a:p>
            <a:pPr algn="just"/>
            <a:r>
              <a:rPr lang="es-MX" sz="2000" i="1" dirty="0" smtClean="0">
                <a:solidFill>
                  <a:srgbClr val="2D5335"/>
                </a:solidFill>
              </a:rPr>
              <a:t>Es un documento que presenta la forma en que se articulan:</a:t>
            </a:r>
          </a:p>
          <a:p>
            <a:pPr algn="just"/>
            <a:r>
              <a:rPr lang="es-MX" sz="2000" i="1" dirty="0" smtClean="0">
                <a:solidFill>
                  <a:srgbClr val="2D5335"/>
                </a:solidFill>
              </a:rPr>
              <a:t>la protesta de </a:t>
            </a:r>
            <a:r>
              <a:rPr lang="es-MX" sz="2000" i="1" dirty="0">
                <a:solidFill>
                  <a:srgbClr val="2D5335"/>
                </a:solidFill>
              </a:rPr>
              <a:t>valor; identificar un segmento de mercado; definir la estructura de la cadena de valor; estimar la estructura de costes y el potencial de beneficios; describir la posición de la empresa en la red de valor y formular la estrategia </a:t>
            </a:r>
            <a:r>
              <a:rPr lang="es-MX" sz="2000" i="1" dirty="0" smtClean="0">
                <a:solidFill>
                  <a:srgbClr val="2D5335"/>
                </a:solidFill>
              </a:rPr>
              <a:t>competitiva (</a:t>
            </a:r>
            <a:r>
              <a:rPr lang="es-MX" sz="2000" i="1" dirty="0" err="1" smtClean="0">
                <a:solidFill>
                  <a:srgbClr val="2D5335"/>
                </a:solidFill>
              </a:rPr>
              <a:t>Chesbrough</a:t>
            </a:r>
            <a:r>
              <a:rPr lang="es-MX" sz="2000" i="1" dirty="0" smtClean="0">
                <a:solidFill>
                  <a:srgbClr val="2D5335"/>
                </a:solidFill>
              </a:rPr>
              <a:t> </a:t>
            </a:r>
            <a:r>
              <a:rPr lang="es-MX" sz="2000" i="1" dirty="0">
                <a:solidFill>
                  <a:srgbClr val="2D5335"/>
                </a:solidFill>
              </a:rPr>
              <a:t>and </a:t>
            </a:r>
            <a:r>
              <a:rPr lang="es-MX" sz="2000" i="1" dirty="0" err="1">
                <a:solidFill>
                  <a:srgbClr val="2D5335"/>
                </a:solidFill>
              </a:rPr>
              <a:t>Rosenbloom</a:t>
            </a:r>
            <a:r>
              <a:rPr lang="es-MX" sz="2000" i="1" dirty="0">
                <a:solidFill>
                  <a:srgbClr val="2D5335"/>
                </a:solidFill>
              </a:rPr>
              <a:t> </a:t>
            </a:r>
            <a:r>
              <a:rPr lang="es-MX" sz="2000" i="1" dirty="0" smtClean="0">
                <a:solidFill>
                  <a:srgbClr val="2D5335"/>
                </a:solidFill>
              </a:rPr>
              <a:t>2001). </a:t>
            </a:r>
            <a:endParaRPr lang="es-MX" sz="2000" b="1" i="1" dirty="0">
              <a:solidFill>
                <a:srgbClr val="2D5335"/>
              </a:solidFill>
            </a:endParaRPr>
          </a:p>
        </p:txBody>
      </p:sp>
      <p:sp>
        <p:nvSpPr>
          <p:cNvPr id="14" name="Rectángulo 13"/>
          <p:cNvSpPr/>
          <p:nvPr/>
        </p:nvSpPr>
        <p:spPr>
          <a:xfrm>
            <a:off x="4065425" y="4067321"/>
            <a:ext cx="4572000" cy="2031325"/>
          </a:xfrm>
          <a:prstGeom prst="rect">
            <a:avLst/>
          </a:prstGeom>
        </p:spPr>
        <p:txBody>
          <a:bodyPr>
            <a:spAutoFit/>
          </a:bodyPr>
          <a:lstStyle/>
          <a:p>
            <a:pPr algn="ctr"/>
            <a:r>
              <a:rPr lang="es-MX" b="1" i="1" dirty="0">
                <a:solidFill>
                  <a:srgbClr val="7030A0"/>
                </a:solidFill>
              </a:rPr>
              <a:t>Un Modelo de Negocios contribuye a determinar los factores a través de los cuales se genera </a:t>
            </a:r>
            <a:r>
              <a:rPr lang="es-MX" b="1" i="1" dirty="0" smtClean="0">
                <a:solidFill>
                  <a:srgbClr val="7030A0"/>
                </a:solidFill>
              </a:rPr>
              <a:t>valor, </a:t>
            </a:r>
            <a:r>
              <a:rPr lang="es-MX" b="1" i="1" dirty="0">
                <a:solidFill>
                  <a:srgbClr val="7030A0"/>
                </a:solidFill>
              </a:rPr>
              <a:t>¿cómo es la relación con los clientes?, ¿cuál es la forma de generar ingresos?, ¿qué factores son los que más costos le representan al  negocio?, ¿cuáles son las actividades claves que realiza? </a:t>
            </a:r>
            <a:r>
              <a:rPr lang="es-MX" b="1" i="1" dirty="0" smtClean="0">
                <a:solidFill>
                  <a:srgbClr val="7030A0"/>
                </a:solidFill>
              </a:rPr>
              <a:t>Etc.</a:t>
            </a:r>
            <a:endParaRPr lang="es-MX" b="1" i="1" dirty="0">
              <a:solidFill>
                <a:srgbClr val="7030A0"/>
              </a:solidFill>
            </a:endParaRPr>
          </a:p>
        </p:txBody>
      </p:sp>
    </p:spTree>
    <p:extLst>
      <p:ext uri="{BB962C8B-B14F-4D97-AF65-F5344CB8AC3E}">
        <p14:creationId xmlns:p14="http://schemas.microsoft.com/office/powerpoint/2010/main" val="11021746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69000" y="2191581"/>
            <a:ext cx="8601845" cy="2646878"/>
          </a:xfrm>
          <a:prstGeom prst="rect">
            <a:avLst/>
          </a:prstGeom>
          <a:noFill/>
        </p:spPr>
        <p:txBody>
          <a:bodyPr wrap="square" rtlCol="0">
            <a:spAutoFit/>
          </a:bodyPr>
          <a:lstStyle/>
          <a:p>
            <a:r>
              <a:rPr lang="es-MX" sz="2800" dirty="0"/>
              <a:t>El </a:t>
            </a:r>
            <a:r>
              <a:rPr lang="es-MX" sz="2800" dirty="0" smtClean="0"/>
              <a:t>Modelo </a:t>
            </a:r>
            <a:r>
              <a:rPr lang="es-MX" sz="2800" dirty="0"/>
              <a:t>de </a:t>
            </a:r>
            <a:r>
              <a:rPr lang="es-MX" sz="2800" dirty="0" smtClean="0"/>
              <a:t>Negocios CANVAS </a:t>
            </a:r>
            <a:r>
              <a:rPr lang="es-MX" sz="2800" dirty="0"/>
              <a:t>es un instrumento diseñado por Alexander </a:t>
            </a:r>
            <a:r>
              <a:rPr lang="es-MX" sz="2800" dirty="0" err="1"/>
              <a:t>Osterwalder</a:t>
            </a:r>
            <a:r>
              <a:rPr lang="es-MX" sz="2800" dirty="0"/>
              <a:t> e Yves </a:t>
            </a:r>
            <a:r>
              <a:rPr lang="es-MX" sz="2800" dirty="0" err="1" smtClean="0"/>
              <a:t>Pigneur</a:t>
            </a:r>
            <a:r>
              <a:rPr lang="es-MX" sz="2800" dirty="0" smtClean="0"/>
              <a:t>, </a:t>
            </a:r>
            <a:r>
              <a:rPr lang="es-MX" sz="2800" dirty="0"/>
              <a:t>que de manera visionaria busca ayudar a los </a:t>
            </a:r>
            <a:r>
              <a:rPr lang="es-MX" sz="2800" dirty="0" smtClean="0"/>
              <a:t>emprendedores y empresarios </a:t>
            </a:r>
            <a:r>
              <a:rPr lang="es-MX" sz="2800" dirty="0"/>
              <a:t>a plantear empresas innovadoras</a:t>
            </a:r>
            <a:r>
              <a:rPr lang="es-MX" sz="2800" dirty="0" smtClean="0"/>
              <a:t>. </a:t>
            </a:r>
          </a:p>
          <a:p>
            <a:r>
              <a:rPr lang="es-MX" sz="2800" dirty="0" smtClean="0"/>
              <a:t>Desde las aulas se revisa con los emprendedores.</a:t>
            </a:r>
            <a:endParaRPr lang="es-MX" sz="2800" dirty="0"/>
          </a:p>
          <a:p>
            <a:pPr algn="just"/>
            <a:endParaRPr lang="es-MX" sz="26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CONCEPTOS BÁSICOS</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9 </a:t>
            </a:r>
            <a:endParaRPr lang="es-ES" sz="900" dirty="0"/>
          </a:p>
        </p:txBody>
      </p:sp>
      <p:sp>
        <p:nvSpPr>
          <p:cNvPr id="2" name="Rectángulo 1"/>
          <p:cNvSpPr/>
          <p:nvPr/>
        </p:nvSpPr>
        <p:spPr>
          <a:xfrm>
            <a:off x="269001" y="1328761"/>
            <a:ext cx="8601845" cy="830997"/>
          </a:xfrm>
          <a:prstGeom prst="rect">
            <a:avLst/>
          </a:prstGeom>
          <a:noFill/>
        </p:spPr>
        <p:txBody>
          <a:bodyPr wrap="square" lIns="91440" tIns="45720" rIns="91440" bIns="45720">
            <a:spAutoFit/>
          </a:bodyPr>
          <a:lstStyle/>
          <a:p>
            <a:pPr algn="ctr"/>
            <a:r>
              <a:rPr lang="es-ES" sz="4800" i="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Avenir Black"/>
              </a:rPr>
              <a:t>Modelo de Negocios CANVAS</a:t>
            </a:r>
            <a:endParaRPr lang="es-ES" sz="4800" i="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Avenir Black"/>
            </a:endParaRPr>
          </a:p>
        </p:txBody>
      </p:sp>
      <p:pic>
        <p:nvPicPr>
          <p:cNvPr id="4" name="Imagen 3"/>
          <p:cNvPicPr>
            <a:picLocks noChangeAspect="1"/>
          </p:cNvPicPr>
          <p:nvPr/>
        </p:nvPicPr>
        <p:blipFill>
          <a:blip r:embed="rId3"/>
          <a:stretch>
            <a:fillRect/>
          </a:stretch>
        </p:blipFill>
        <p:spPr>
          <a:xfrm>
            <a:off x="3804421" y="4578684"/>
            <a:ext cx="2651990" cy="1725318"/>
          </a:xfrm>
          <a:prstGeom prst="rect">
            <a:avLst/>
          </a:prstGeom>
        </p:spPr>
      </p:pic>
    </p:spTree>
    <p:extLst>
      <p:ext uri="{BB962C8B-B14F-4D97-AF65-F5344CB8AC3E}">
        <p14:creationId xmlns:p14="http://schemas.microsoft.com/office/powerpoint/2010/main" val="24625375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El lienzo del CANVAS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10 </a:t>
            </a:r>
            <a:endParaRPr lang="es-ES" sz="900" dirty="0"/>
          </a:p>
        </p:txBody>
      </p:sp>
      <p:pic>
        <p:nvPicPr>
          <p:cNvPr id="11" name="Picture 2" descr="http://www.i-beristain.com/wp-content/uploads/2012/01/Lienzo-modelos-de-negocio.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1827" y="1351815"/>
            <a:ext cx="8780964" cy="5186774"/>
          </a:xfrm>
          <a:prstGeom prst="rect">
            <a:avLst/>
          </a:prstGeom>
          <a:noFill/>
          <a:effectLst>
            <a:glow rad="1422400">
              <a:schemeClr val="bg1"/>
            </a:glow>
          </a:effectLst>
          <a:extLst>
            <a:ext uri="{909E8E84-426E-40DD-AFC4-6F175D3DCCD1}">
              <a14:hiddenFill xmlns:a14="http://schemas.microsoft.com/office/drawing/2010/main">
                <a:solidFill>
                  <a:srgbClr val="FFFFFF"/>
                </a:solidFill>
              </a14:hiddenFill>
            </a:ext>
          </a:extLst>
        </p:spPr>
      </p:pic>
      <p:sp>
        <p:nvSpPr>
          <p:cNvPr id="10" name="CuadroTexto 9"/>
          <p:cNvSpPr txBox="1"/>
          <p:nvPr/>
        </p:nvSpPr>
        <p:spPr>
          <a:xfrm>
            <a:off x="31827" y="924300"/>
            <a:ext cx="7235163" cy="276999"/>
          </a:xfrm>
          <a:prstGeom prst="rect">
            <a:avLst/>
          </a:prstGeom>
          <a:noFill/>
        </p:spPr>
        <p:txBody>
          <a:bodyPr wrap="square" rtlCol="0">
            <a:spAutoFit/>
          </a:bodyPr>
          <a:lstStyle/>
          <a:p>
            <a:pPr algn="r"/>
            <a:r>
              <a:rPr lang="es-MX" sz="1200" dirty="0" smtClean="0"/>
              <a:t>(</a:t>
            </a:r>
            <a:r>
              <a:rPr lang="es-MX" sz="1200" dirty="0" err="1" smtClean="0"/>
              <a:t>Osterwalder</a:t>
            </a:r>
            <a:r>
              <a:rPr lang="es-MX" sz="1200" dirty="0"/>
              <a:t>, </a:t>
            </a:r>
            <a:r>
              <a:rPr lang="es-MX" sz="1200" dirty="0" smtClean="0"/>
              <a:t>2009)</a:t>
            </a:r>
            <a:endParaRPr lang="es-MX" sz="1200" dirty="0">
              <a:latin typeface="Avenir Book"/>
              <a:cs typeface="Avenir Book"/>
            </a:endParaRPr>
          </a:p>
        </p:txBody>
      </p:sp>
      <p:sp>
        <p:nvSpPr>
          <p:cNvPr id="2" name="Llamada de flecha a la izquierda 1"/>
          <p:cNvSpPr/>
          <p:nvPr/>
        </p:nvSpPr>
        <p:spPr>
          <a:xfrm>
            <a:off x="7390884" y="1299328"/>
            <a:ext cx="1028711" cy="749147"/>
          </a:xfrm>
          <a:prstGeom prst="leftArrowCallou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dirty="0" smtClean="0"/>
              <a:t>tema</a:t>
            </a:r>
            <a:endParaRPr lang="es-MX" dirty="0"/>
          </a:p>
        </p:txBody>
      </p:sp>
    </p:spTree>
    <p:extLst>
      <p:ext uri="{BB962C8B-B14F-4D97-AF65-F5344CB8AC3E}">
        <p14:creationId xmlns:p14="http://schemas.microsoft.com/office/powerpoint/2010/main" val="31435905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0721" y="1306499"/>
            <a:ext cx="8706241" cy="3385542"/>
          </a:xfrm>
          <a:prstGeom prst="rect">
            <a:avLst/>
          </a:prstGeom>
          <a:noFill/>
        </p:spPr>
        <p:txBody>
          <a:bodyPr wrap="square" rtlCol="0">
            <a:spAutoFit/>
          </a:bodyPr>
          <a:lstStyle/>
          <a:p>
            <a:pPr marL="285750" indent="-285750" algn="just" defTabSz="748784">
              <a:spcBef>
                <a:spcPts val="818"/>
              </a:spcBef>
              <a:buFont typeface="Wingdings" panose="05000000000000000000" pitchFamily="2" charset="2"/>
              <a:buChar char="ü"/>
              <a:defRPr/>
            </a:pPr>
            <a:r>
              <a:rPr lang="es-MX" sz="2000" dirty="0"/>
              <a:t>En </a:t>
            </a:r>
            <a:r>
              <a:rPr lang="es-MX" sz="2000" dirty="0" smtClean="0"/>
              <a:t>este apartado se </a:t>
            </a:r>
            <a:r>
              <a:rPr lang="es-MX" sz="2000" dirty="0"/>
              <a:t>describen los tipos de relaciones que una empresa establece con un segmento específico de mercado</a:t>
            </a:r>
            <a:r>
              <a:rPr lang="es-MX" sz="2000" dirty="0" smtClean="0"/>
              <a:t>.</a:t>
            </a:r>
          </a:p>
          <a:p>
            <a:pPr marL="285750" indent="-285750" algn="just" defTabSz="748784">
              <a:spcBef>
                <a:spcPts val="818"/>
              </a:spcBef>
              <a:buFont typeface="Wingdings" panose="05000000000000000000" pitchFamily="2" charset="2"/>
              <a:buChar char="ü"/>
              <a:defRPr/>
            </a:pPr>
            <a:endParaRPr lang="es-MX" sz="2000" dirty="0"/>
          </a:p>
          <a:p>
            <a:pPr marL="285750" indent="-285750" algn="just" defTabSz="748784">
              <a:spcBef>
                <a:spcPts val="818"/>
              </a:spcBef>
              <a:buFont typeface="Wingdings" panose="05000000000000000000" pitchFamily="2" charset="2"/>
              <a:buChar char="ü"/>
              <a:defRPr/>
            </a:pPr>
            <a:r>
              <a:rPr lang="es-MX" sz="2000" dirty="0" smtClean="0"/>
              <a:t>La </a:t>
            </a:r>
            <a:r>
              <a:rPr lang="es-MX" sz="2000" dirty="0"/>
              <a:t>empresa debe </a:t>
            </a:r>
            <a:r>
              <a:rPr lang="es-MX" sz="2000" dirty="0" smtClean="0"/>
              <a:t>tener muy claro el </a:t>
            </a:r>
            <a:r>
              <a:rPr lang="es-MX" sz="2000" dirty="0"/>
              <a:t>tipo de relación que desea establecer con cada segmento de mercado. </a:t>
            </a:r>
            <a:endParaRPr lang="es-MX" sz="2000" dirty="0" smtClean="0"/>
          </a:p>
          <a:p>
            <a:pPr marL="285750" indent="-285750" algn="just" defTabSz="748784">
              <a:spcBef>
                <a:spcPts val="818"/>
              </a:spcBef>
              <a:buFont typeface="Wingdings" panose="05000000000000000000" pitchFamily="2" charset="2"/>
              <a:buChar char="ü"/>
              <a:defRPr/>
            </a:pPr>
            <a:endParaRPr lang="es-MX" sz="2000" dirty="0"/>
          </a:p>
          <a:p>
            <a:pPr marL="285750" indent="-285750" algn="just" defTabSz="748784">
              <a:spcBef>
                <a:spcPts val="818"/>
              </a:spcBef>
              <a:buFont typeface="Wingdings" panose="05000000000000000000" pitchFamily="2" charset="2"/>
              <a:buChar char="ü"/>
              <a:defRPr/>
            </a:pPr>
            <a:r>
              <a:rPr lang="es-MX" sz="2000" dirty="0" smtClean="0"/>
              <a:t>Las </a:t>
            </a:r>
            <a:r>
              <a:rPr lang="es-MX" sz="2000" dirty="0"/>
              <a:t>relaciones pueden variar desde personales </a:t>
            </a:r>
            <a:r>
              <a:rPr lang="es-MX" sz="2000" dirty="0" smtClean="0"/>
              <a:t>hasta las </a:t>
            </a:r>
            <a:r>
              <a:rPr lang="es-MX" sz="2000" dirty="0"/>
              <a:t>automatizadas. </a:t>
            </a:r>
            <a:endParaRPr lang="es-MX" sz="2000" dirty="0" smtClean="0"/>
          </a:p>
          <a:p>
            <a:pPr marL="285750" indent="-285750" algn="just" defTabSz="748784">
              <a:spcBef>
                <a:spcPts val="818"/>
              </a:spcBef>
              <a:buFont typeface="Wingdings" panose="05000000000000000000" pitchFamily="2" charset="2"/>
              <a:buChar char="ü"/>
              <a:defRPr/>
            </a:pPr>
            <a:endParaRPr lang="es-MX" sz="2000" dirty="0"/>
          </a:p>
          <a:p>
            <a:pPr marL="285750" indent="-285750" algn="just" defTabSz="748784">
              <a:spcBef>
                <a:spcPts val="818"/>
              </a:spcBef>
              <a:buFont typeface="Wingdings" panose="05000000000000000000" pitchFamily="2" charset="2"/>
              <a:buChar char="ü"/>
              <a:defRPr/>
            </a:pPr>
            <a:endParaRPr lang="es-MX" sz="1400" dirty="0"/>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RELACIÓN CON EL CLIENTE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11 </a:t>
            </a:r>
            <a:endParaRPr lang="es-ES" sz="900" dirty="0"/>
          </a:p>
        </p:txBody>
      </p:sp>
      <p:sp>
        <p:nvSpPr>
          <p:cNvPr id="11" name="Llamada de flecha a la izquierda 10"/>
          <p:cNvSpPr/>
          <p:nvPr/>
        </p:nvSpPr>
        <p:spPr>
          <a:xfrm>
            <a:off x="7658760" y="97229"/>
            <a:ext cx="1028711" cy="749147"/>
          </a:xfrm>
          <a:prstGeom prst="leftArrowCallou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dirty="0" smtClean="0"/>
              <a:t>tema</a:t>
            </a:r>
            <a:endParaRPr lang="es-MX" dirty="0"/>
          </a:p>
        </p:txBody>
      </p:sp>
      <p:pic>
        <p:nvPicPr>
          <p:cNvPr id="3" name="Imagen 2"/>
          <p:cNvPicPr>
            <a:picLocks noChangeAspect="1"/>
          </p:cNvPicPr>
          <p:nvPr/>
        </p:nvPicPr>
        <p:blipFill>
          <a:blip r:embed="rId3"/>
          <a:stretch>
            <a:fillRect/>
          </a:stretch>
        </p:blipFill>
        <p:spPr>
          <a:xfrm>
            <a:off x="3994452" y="4222199"/>
            <a:ext cx="2286000" cy="2000250"/>
          </a:xfrm>
          <a:prstGeom prst="rect">
            <a:avLst/>
          </a:prstGeom>
        </p:spPr>
      </p:pic>
    </p:spTree>
    <p:extLst>
      <p:ext uri="{BB962C8B-B14F-4D97-AF65-F5344CB8AC3E}">
        <p14:creationId xmlns:p14="http://schemas.microsoft.com/office/powerpoint/2010/main" val="20852920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0721" y="1306499"/>
            <a:ext cx="8706241" cy="1015663"/>
          </a:xfrm>
          <a:prstGeom prst="rect">
            <a:avLst/>
          </a:prstGeom>
          <a:noFill/>
        </p:spPr>
        <p:txBody>
          <a:bodyPr wrap="square" rtlCol="0">
            <a:spAutoFit/>
          </a:bodyPr>
          <a:lstStyle/>
          <a:p>
            <a:pPr marL="285750" indent="-285750" algn="just" defTabSz="748784">
              <a:spcBef>
                <a:spcPts val="818"/>
              </a:spcBef>
              <a:buFont typeface="Wingdings" panose="05000000000000000000" pitchFamily="2" charset="2"/>
              <a:buChar char="ü"/>
              <a:defRPr/>
            </a:pPr>
            <a:r>
              <a:rPr lang="es-MX" sz="2000" dirty="0" smtClean="0"/>
              <a:t>Las </a:t>
            </a:r>
            <a:r>
              <a:rPr lang="es-MX" sz="2000" dirty="0"/>
              <a:t>relaciones con el cliente utilizadas por el modelo de negocios de una </a:t>
            </a:r>
            <a:r>
              <a:rPr lang="es-MX" sz="2000" dirty="0" smtClean="0"/>
              <a:t>empresa </a:t>
            </a:r>
            <a:r>
              <a:rPr lang="es-MX" sz="2000" dirty="0"/>
              <a:t>tienen una influencia profunda sobre la experiencia del cliente en general, </a:t>
            </a:r>
            <a:r>
              <a:rPr lang="es-MX" sz="2000" dirty="0" smtClean="0"/>
              <a:t>por lo que es de suma importancia </a:t>
            </a:r>
            <a:r>
              <a:rPr lang="es-MX" sz="2000" dirty="0"/>
              <a:t>definir: </a:t>
            </a:r>
            <a:endParaRPr lang="es-MX" sz="1400" dirty="0"/>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RELACIÓN CON EL CLIENTE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12 </a:t>
            </a:r>
            <a:endParaRPr lang="es-ES" sz="900" dirty="0"/>
          </a:p>
        </p:txBody>
      </p:sp>
      <p:sp>
        <p:nvSpPr>
          <p:cNvPr id="11" name="Llamada de flecha a la izquierda 10"/>
          <p:cNvSpPr/>
          <p:nvPr/>
        </p:nvSpPr>
        <p:spPr>
          <a:xfrm>
            <a:off x="7658760" y="97229"/>
            <a:ext cx="1028711" cy="749147"/>
          </a:xfrm>
          <a:prstGeom prst="leftArrowCallou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dirty="0" smtClean="0"/>
              <a:t>tema</a:t>
            </a:r>
            <a:endParaRPr lang="es-MX" dirty="0"/>
          </a:p>
        </p:txBody>
      </p:sp>
      <p:graphicFrame>
        <p:nvGraphicFramePr>
          <p:cNvPr id="2" name="Diagrama 1"/>
          <p:cNvGraphicFramePr/>
          <p:nvPr>
            <p:extLst>
              <p:ext uri="{D42A27DB-BD31-4B8C-83A1-F6EECF244321}">
                <p14:modId xmlns:p14="http://schemas.microsoft.com/office/powerpoint/2010/main" val="1958798130"/>
              </p:ext>
            </p:extLst>
          </p:nvPr>
        </p:nvGraphicFramePr>
        <p:xfrm>
          <a:off x="280721" y="2365244"/>
          <a:ext cx="8706242" cy="4164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142769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04451" y="1259177"/>
            <a:ext cx="8882512" cy="3539430"/>
          </a:xfrm>
          <a:prstGeom prst="rect">
            <a:avLst/>
          </a:prstGeom>
          <a:noFill/>
        </p:spPr>
        <p:txBody>
          <a:bodyPr wrap="square" rtlCol="0">
            <a:spAutoFit/>
          </a:bodyPr>
          <a:lstStyle/>
          <a:p>
            <a:r>
              <a:rPr lang="es-MX" sz="1600" dirty="0"/>
              <a:t> </a:t>
            </a:r>
            <a:r>
              <a:rPr lang="es-MX" sz="2400" i="1" dirty="0" smtClean="0"/>
              <a:t>Los </a:t>
            </a:r>
            <a:r>
              <a:rPr lang="es-MX" sz="2400" i="1" dirty="0"/>
              <a:t>tipos </a:t>
            </a:r>
            <a:r>
              <a:rPr lang="es-MX" sz="2400" i="1" dirty="0" smtClean="0"/>
              <a:t>más importantes de relaciones con los clientes son:</a:t>
            </a:r>
          </a:p>
          <a:p>
            <a:endParaRPr lang="es-MX" sz="2400" dirty="0" smtClean="0"/>
          </a:p>
          <a:p>
            <a:endParaRPr lang="es-MX" sz="1600" dirty="0"/>
          </a:p>
          <a:p>
            <a:pPr lvl="0"/>
            <a:r>
              <a:rPr lang="es-MX" sz="2400" b="1" dirty="0" smtClean="0"/>
              <a:t>1) Asistencia personal: </a:t>
            </a:r>
            <a:r>
              <a:rPr lang="es-MX" sz="2400" dirty="0" smtClean="0"/>
              <a:t>se </a:t>
            </a:r>
            <a:r>
              <a:rPr lang="es-MX" sz="2400" dirty="0"/>
              <a:t>basa en la interacción humana. El cliente puede comunicarse con un representante real del servicio </a:t>
            </a:r>
            <a:r>
              <a:rPr lang="es-MX" sz="2400" dirty="0" smtClean="0"/>
              <a:t>para </a:t>
            </a:r>
            <a:r>
              <a:rPr lang="es-MX" sz="2400" dirty="0"/>
              <a:t>que le ayude durante el proceso de venta o posteriormente</a:t>
            </a:r>
            <a:r>
              <a:rPr lang="es-MX" sz="2400" dirty="0" smtClean="0"/>
              <a:t>.</a:t>
            </a:r>
          </a:p>
          <a:p>
            <a:pPr lvl="0"/>
            <a:endParaRPr lang="es-MX" sz="2400" dirty="0"/>
          </a:p>
          <a:p>
            <a:pPr lvl="0"/>
            <a:r>
              <a:rPr lang="es-MX" sz="2400" b="1" dirty="0" smtClean="0"/>
              <a:t>2) Asistencia </a:t>
            </a:r>
            <a:r>
              <a:rPr lang="es-MX" sz="2400" b="1" dirty="0"/>
              <a:t>personal exclusiva:</a:t>
            </a:r>
            <a:r>
              <a:rPr lang="es-MX" sz="2400" dirty="0"/>
              <a:t>  </a:t>
            </a:r>
            <a:r>
              <a:rPr lang="es-MX" sz="2400" dirty="0" smtClean="0"/>
              <a:t>cuando </a:t>
            </a:r>
            <a:r>
              <a:rPr lang="es-MX" sz="2400" dirty="0"/>
              <a:t>el asesor atiende un cliente de forma exclusiva, casi siempre son relaciones de largo </a:t>
            </a:r>
            <a:r>
              <a:rPr lang="es-MX" sz="2400" dirty="0" smtClean="0"/>
              <a:t>plazo.</a:t>
            </a:r>
          </a:p>
          <a:p>
            <a:pPr lvl="0"/>
            <a:endParaRPr lang="es-MX" sz="1600" dirty="0"/>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RELACIÓN CON EL CLIENTE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13 </a:t>
            </a:r>
            <a:endParaRPr lang="es-ES" sz="900" dirty="0"/>
          </a:p>
        </p:txBody>
      </p:sp>
      <p:sp>
        <p:nvSpPr>
          <p:cNvPr id="11" name="CuadroTexto 10"/>
          <p:cNvSpPr txBox="1"/>
          <p:nvPr/>
        </p:nvSpPr>
        <p:spPr>
          <a:xfrm>
            <a:off x="210946" y="1001558"/>
            <a:ext cx="8601845" cy="276999"/>
          </a:xfrm>
          <a:prstGeom prst="rect">
            <a:avLst/>
          </a:prstGeom>
          <a:noFill/>
        </p:spPr>
        <p:txBody>
          <a:bodyPr wrap="square" rtlCol="0">
            <a:spAutoFit/>
          </a:bodyPr>
          <a:lstStyle/>
          <a:p>
            <a:pPr algn="r"/>
            <a:r>
              <a:rPr lang="es-MX" sz="1200" dirty="0" smtClean="0"/>
              <a:t>(</a:t>
            </a:r>
            <a:r>
              <a:rPr lang="es-MX" sz="1200" dirty="0" err="1" smtClean="0"/>
              <a:t>Osterwalder</a:t>
            </a:r>
            <a:r>
              <a:rPr lang="es-MX" sz="1200" dirty="0" smtClean="0"/>
              <a:t> y </a:t>
            </a:r>
            <a:r>
              <a:rPr lang="en-US" sz="1200" dirty="0" err="1">
                <a:latin typeface="Arial" panose="020B0604020202020204" pitchFamily="34" charset="0"/>
                <a:cs typeface="Arial" panose="020B0604020202020204" pitchFamily="34" charset="0"/>
              </a:rPr>
              <a:t>Pigneur</a:t>
            </a:r>
            <a:r>
              <a:rPr lang="en-US" sz="1200" dirty="0">
                <a:latin typeface="Arial" panose="020B0604020202020204" pitchFamily="34" charset="0"/>
                <a:cs typeface="Arial" panose="020B0604020202020204" pitchFamily="34" charset="0"/>
              </a:rPr>
              <a:t> </a:t>
            </a:r>
            <a:r>
              <a:rPr lang="es-MX" sz="1200" dirty="0" smtClean="0"/>
              <a:t>, 2010)</a:t>
            </a:r>
            <a:endParaRPr lang="es-MX" sz="1200" dirty="0">
              <a:latin typeface="Avenir Book"/>
              <a:cs typeface="Avenir Book"/>
            </a:endParaRPr>
          </a:p>
        </p:txBody>
      </p:sp>
      <p:sp>
        <p:nvSpPr>
          <p:cNvPr id="13" name="Llamada de flecha a la izquierda 12"/>
          <p:cNvSpPr/>
          <p:nvPr/>
        </p:nvSpPr>
        <p:spPr>
          <a:xfrm>
            <a:off x="7584668" y="97229"/>
            <a:ext cx="1028711" cy="749147"/>
          </a:xfrm>
          <a:prstGeom prst="leftArrowCallou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dirty="0" smtClean="0"/>
              <a:t>tema</a:t>
            </a:r>
            <a:endParaRPr lang="es-MX" dirty="0"/>
          </a:p>
        </p:txBody>
      </p:sp>
      <p:pic>
        <p:nvPicPr>
          <p:cNvPr id="4" name="Imagen 3"/>
          <p:cNvPicPr>
            <a:picLocks noChangeAspect="1"/>
          </p:cNvPicPr>
          <p:nvPr/>
        </p:nvPicPr>
        <p:blipFill>
          <a:blip r:embed="rId3"/>
          <a:stretch>
            <a:fillRect/>
          </a:stretch>
        </p:blipFill>
        <p:spPr>
          <a:xfrm>
            <a:off x="2204746" y="4818843"/>
            <a:ext cx="2857500" cy="1600200"/>
          </a:xfrm>
          <a:prstGeom prst="rect">
            <a:avLst/>
          </a:prstGeom>
        </p:spPr>
      </p:pic>
    </p:spTree>
    <p:extLst>
      <p:ext uri="{BB962C8B-B14F-4D97-AF65-F5344CB8AC3E}">
        <p14:creationId xmlns:p14="http://schemas.microsoft.com/office/powerpoint/2010/main" val="36364208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2434598" y="3994196"/>
            <a:ext cx="3569607" cy="1998980"/>
          </a:xfrm>
          <a:prstGeom prst="rect">
            <a:avLst/>
          </a:prstGeom>
        </p:spPr>
      </p:pic>
      <p:sp>
        <p:nvSpPr>
          <p:cNvPr id="10" name="CuadroTexto 9"/>
          <p:cNvSpPr txBox="1"/>
          <p:nvPr/>
        </p:nvSpPr>
        <p:spPr>
          <a:xfrm>
            <a:off x="104451" y="1085665"/>
            <a:ext cx="8731077" cy="3293209"/>
          </a:xfrm>
          <a:prstGeom prst="rect">
            <a:avLst/>
          </a:prstGeom>
          <a:noFill/>
        </p:spPr>
        <p:txBody>
          <a:bodyPr wrap="square" rtlCol="0">
            <a:spAutoFit/>
          </a:bodyPr>
          <a:lstStyle/>
          <a:p>
            <a:r>
              <a:rPr lang="es-MX" sz="1600" dirty="0"/>
              <a:t> </a:t>
            </a:r>
            <a:r>
              <a:rPr lang="es-MX" sz="1600" dirty="0" smtClean="0"/>
              <a:t>(continuación) </a:t>
            </a:r>
            <a:endParaRPr lang="es-MX" sz="1600" dirty="0"/>
          </a:p>
          <a:p>
            <a:pPr lvl="0"/>
            <a:endParaRPr lang="es-MX" sz="1600" b="1" dirty="0" smtClean="0"/>
          </a:p>
          <a:p>
            <a:pPr lvl="0"/>
            <a:endParaRPr lang="es-MX" sz="1600" b="1" dirty="0"/>
          </a:p>
          <a:p>
            <a:pPr lvl="0"/>
            <a:endParaRPr lang="es-MX" sz="1600" b="1" dirty="0" smtClean="0"/>
          </a:p>
          <a:p>
            <a:pPr lvl="0"/>
            <a:r>
              <a:rPr lang="es-MX" sz="2400" b="1" dirty="0" smtClean="0"/>
              <a:t>3) Servicio automatizado</a:t>
            </a:r>
            <a:r>
              <a:rPr lang="es-MX" sz="2400" dirty="0" smtClean="0"/>
              <a:t>: combina </a:t>
            </a:r>
            <a:r>
              <a:rPr lang="es-MX" sz="2400" dirty="0"/>
              <a:t>una forma más sofisticada de autoservicio con procesos automáticos.  </a:t>
            </a:r>
            <a:endParaRPr lang="es-MX" sz="2400" dirty="0" smtClean="0"/>
          </a:p>
          <a:p>
            <a:pPr lvl="0"/>
            <a:r>
              <a:rPr lang="es-MX" sz="2400" dirty="0" smtClean="0"/>
              <a:t>Los </a:t>
            </a:r>
            <a:r>
              <a:rPr lang="es-MX" sz="2400" dirty="0"/>
              <a:t>servicios automáticos reconocen a los diferentes clientes y sus características para ofrecerles información relativa a sus pedidos o transacciones</a:t>
            </a:r>
            <a:r>
              <a:rPr lang="es-MX" sz="2400" dirty="0" smtClean="0"/>
              <a:t>.</a:t>
            </a:r>
          </a:p>
          <a:p>
            <a:pPr lvl="0"/>
            <a:endParaRPr lang="es-MX" sz="2400" dirty="0"/>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RELACIÓN CON EL CLIENTE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14 </a:t>
            </a:r>
            <a:endParaRPr lang="es-ES" sz="900" dirty="0"/>
          </a:p>
        </p:txBody>
      </p:sp>
      <p:sp>
        <p:nvSpPr>
          <p:cNvPr id="13" name="Llamada de flecha a la izquierda 12"/>
          <p:cNvSpPr/>
          <p:nvPr/>
        </p:nvSpPr>
        <p:spPr>
          <a:xfrm>
            <a:off x="7584668" y="97229"/>
            <a:ext cx="1028711" cy="749147"/>
          </a:xfrm>
          <a:prstGeom prst="leftArrowCallou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dirty="0" smtClean="0"/>
              <a:t>tema</a:t>
            </a:r>
            <a:endParaRPr lang="es-MX" dirty="0"/>
          </a:p>
        </p:txBody>
      </p:sp>
    </p:spTree>
    <p:extLst>
      <p:ext uri="{BB962C8B-B14F-4D97-AF65-F5344CB8AC3E}">
        <p14:creationId xmlns:p14="http://schemas.microsoft.com/office/powerpoint/2010/main" val="32241976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04451" y="1239901"/>
            <a:ext cx="8508928" cy="4278094"/>
          </a:xfrm>
          <a:prstGeom prst="rect">
            <a:avLst/>
          </a:prstGeom>
          <a:noFill/>
        </p:spPr>
        <p:txBody>
          <a:bodyPr wrap="square" rtlCol="0">
            <a:spAutoFit/>
          </a:bodyPr>
          <a:lstStyle/>
          <a:p>
            <a:r>
              <a:rPr lang="es-MX" sz="1600" dirty="0"/>
              <a:t> </a:t>
            </a:r>
            <a:r>
              <a:rPr lang="es-MX" sz="1600" dirty="0" smtClean="0"/>
              <a:t>(continuación) </a:t>
            </a:r>
            <a:endParaRPr lang="es-MX" sz="1600" dirty="0"/>
          </a:p>
          <a:p>
            <a:pPr lvl="0"/>
            <a:endParaRPr lang="es-MX" sz="1600" b="1" dirty="0" smtClean="0"/>
          </a:p>
          <a:p>
            <a:pPr lvl="0"/>
            <a:endParaRPr lang="es-MX" sz="2400" dirty="0"/>
          </a:p>
          <a:p>
            <a:pPr lvl="0"/>
            <a:r>
              <a:rPr lang="es-MX" sz="2400" b="1" dirty="0" smtClean="0"/>
              <a:t>4) Comunidades</a:t>
            </a:r>
            <a:r>
              <a:rPr lang="es-MX" sz="2400" b="1" dirty="0"/>
              <a:t>:</a:t>
            </a:r>
            <a:r>
              <a:rPr lang="es-MX" sz="2400" dirty="0"/>
              <a:t> </a:t>
            </a:r>
            <a:r>
              <a:rPr lang="es-MX" sz="2400" dirty="0" smtClean="0"/>
              <a:t> se utilizan </a:t>
            </a:r>
            <a:r>
              <a:rPr lang="es-MX" sz="2400" dirty="0"/>
              <a:t>las comunidades de usuarios para profundizar en la relación con </a:t>
            </a:r>
            <a:r>
              <a:rPr lang="es-MX" sz="2400" dirty="0" smtClean="0"/>
              <a:t>clientes</a:t>
            </a:r>
            <a:r>
              <a:rPr lang="es-MX" sz="2400" dirty="0"/>
              <a:t>, o posibles </a:t>
            </a:r>
            <a:r>
              <a:rPr lang="es-MX" sz="2400" dirty="0" smtClean="0"/>
              <a:t>clientes </a:t>
            </a:r>
            <a:r>
              <a:rPr lang="es-MX" sz="2400" dirty="0"/>
              <a:t>y facilitar el contacto</a:t>
            </a:r>
            <a:r>
              <a:rPr lang="es-MX" sz="2400" dirty="0" smtClean="0"/>
              <a:t>. Muchas </a:t>
            </a:r>
            <a:r>
              <a:rPr lang="es-MX" sz="2400" dirty="0"/>
              <a:t>empresas tienen comunidades en línea que permiten a los usuarios intercambiar conocimientos y solucionar los problemas de otros. Además, las comunidades ayudan a las empresas a conocer mejor a sus clientes</a:t>
            </a:r>
            <a:r>
              <a:rPr lang="es-MX" sz="1600" dirty="0" smtClean="0"/>
              <a:t>.</a:t>
            </a:r>
          </a:p>
          <a:p>
            <a:pPr lvl="0"/>
            <a:endParaRPr lang="es-MX" sz="2400" dirty="0" smtClean="0"/>
          </a:p>
          <a:p>
            <a:pPr lvl="0"/>
            <a:r>
              <a:rPr lang="es-MX" sz="2400" b="1" dirty="0" smtClean="0"/>
              <a:t>5) Creación </a:t>
            </a:r>
            <a:r>
              <a:rPr lang="es-MX" sz="2400" b="1" dirty="0"/>
              <a:t>colectiva</a:t>
            </a:r>
            <a:r>
              <a:rPr lang="es-MX" sz="2400" dirty="0"/>
              <a:t>: agregan un valor al </a:t>
            </a:r>
            <a:r>
              <a:rPr lang="es-MX" sz="2400" dirty="0" smtClean="0"/>
              <a:t>producto					 </a:t>
            </a:r>
            <a:r>
              <a:rPr lang="es-MX" sz="2400" dirty="0"/>
              <a:t>con comentarios y reseñas de tu empresa</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RELACIÓN CON EL CLIENTE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15 </a:t>
            </a:r>
            <a:endParaRPr lang="es-ES" sz="900" dirty="0"/>
          </a:p>
        </p:txBody>
      </p:sp>
      <p:sp>
        <p:nvSpPr>
          <p:cNvPr id="13" name="Llamada de flecha a la izquierda 12"/>
          <p:cNvSpPr/>
          <p:nvPr/>
        </p:nvSpPr>
        <p:spPr>
          <a:xfrm>
            <a:off x="7584668" y="97229"/>
            <a:ext cx="1028711" cy="749147"/>
          </a:xfrm>
          <a:prstGeom prst="leftArrowCallou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dirty="0" smtClean="0"/>
              <a:t>tema</a:t>
            </a:r>
            <a:endParaRPr lang="es-MX" dirty="0"/>
          </a:p>
        </p:txBody>
      </p:sp>
      <p:pic>
        <p:nvPicPr>
          <p:cNvPr id="5" name="Imagen 4"/>
          <p:cNvPicPr>
            <a:picLocks noChangeAspect="1"/>
          </p:cNvPicPr>
          <p:nvPr/>
        </p:nvPicPr>
        <p:blipFill>
          <a:blip r:embed="rId3"/>
          <a:stretch>
            <a:fillRect/>
          </a:stretch>
        </p:blipFill>
        <p:spPr>
          <a:xfrm>
            <a:off x="6680095" y="3906592"/>
            <a:ext cx="2133600" cy="2143125"/>
          </a:xfrm>
          <a:prstGeom prst="rect">
            <a:avLst/>
          </a:prstGeom>
        </p:spPr>
      </p:pic>
    </p:spTree>
    <p:extLst>
      <p:ext uri="{BB962C8B-B14F-4D97-AF65-F5344CB8AC3E}">
        <p14:creationId xmlns:p14="http://schemas.microsoft.com/office/powerpoint/2010/main" val="17710320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43113" y="1435571"/>
            <a:ext cx="8601845" cy="3785652"/>
          </a:xfrm>
          <a:prstGeom prst="rect">
            <a:avLst/>
          </a:prstGeom>
          <a:noFill/>
        </p:spPr>
        <p:txBody>
          <a:bodyPr wrap="square" rtlCol="0">
            <a:spAutoFit/>
          </a:bodyPr>
          <a:lstStyle/>
          <a:p>
            <a:pPr algn="just"/>
            <a:r>
              <a:rPr lang="es-MX" sz="2400" dirty="0" smtClean="0">
                <a:latin typeface="Avenir Book"/>
                <a:cs typeface="Avenir Book"/>
              </a:rPr>
              <a:t>En los cambios tan bruscos de los últimos diez años se observan	 las profundas implicaciones que las redes sociales, el Internet, el acceso móvil y otras nuevas tendencias tecnológicas, han tenido en la forma en la que los clientes miran a la empresa.</a:t>
            </a:r>
          </a:p>
          <a:p>
            <a:pPr algn="just"/>
            <a:r>
              <a:rPr lang="es-MX" sz="2400" dirty="0" smtClean="0">
                <a:latin typeface="Avenir Book"/>
                <a:cs typeface="Avenir Book"/>
              </a:rPr>
              <a:t>Nadie predijo el profundo cambio en información y que el poder quedaría en manos de los clientes.</a:t>
            </a:r>
          </a:p>
          <a:p>
            <a:pPr algn="just"/>
            <a:r>
              <a:rPr lang="es-MX" sz="2400" dirty="0" smtClean="0">
                <a:latin typeface="Avenir Book"/>
                <a:cs typeface="Avenir Book"/>
              </a:rPr>
              <a:t>Por lo que ahora es crucial que la empresa responda y pasar rápidamente del </a:t>
            </a:r>
            <a:r>
              <a:rPr lang="es-MX" sz="2400" dirty="0" err="1" smtClean="0">
                <a:latin typeface="Avenir Book"/>
                <a:cs typeface="Avenir Book"/>
              </a:rPr>
              <a:t>B2B</a:t>
            </a:r>
            <a:r>
              <a:rPr lang="es-MX" sz="2400" dirty="0" smtClean="0">
                <a:latin typeface="Avenir Book"/>
                <a:cs typeface="Avenir Book"/>
              </a:rPr>
              <a:t> al </a:t>
            </a:r>
            <a:r>
              <a:rPr lang="es-MX" sz="2400" dirty="0" err="1" smtClean="0">
                <a:latin typeface="Avenir Book"/>
                <a:cs typeface="Avenir Book"/>
              </a:rPr>
              <a:t>Me2B</a:t>
            </a:r>
            <a:r>
              <a:rPr lang="es-MX" sz="2400" dirty="0" smtClean="0">
                <a:latin typeface="Avenir Book"/>
                <a:cs typeface="Avenir Book"/>
              </a:rPr>
              <a:t>, que hace referencia a la integración comercial entre el consumidor y la empresa.</a:t>
            </a:r>
            <a:endParaRPr lang="es-MX"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¡TU CLIENTE MANDA!</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16 </a:t>
            </a:r>
            <a:endParaRPr lang="es-ES" sz="900" dirty="0"/>
          </a:p>
        </p:txBody>
      </p:sp>
      <p:sp>
        <p:nvSpPr>
          <p:cNvPr id="2" name="CuadroTexto 1"/>
          <p:cNvSpPr txBox="1"/>
          <p:nvPr/>
        </p:nvSpPr>
        <p:spPr>
          <a:xfrm>
            <a:off x="178125" y="5818304"/>
            <a:ext cx="4265911" cy="738664"/>
          </a:xfrm>
          <a:prstGeom prst="rect">
            <a:avLst/>
          </a:prstGeom>
          <a:noFill/>
        </p:spPr>
        <p:txBody>
          <a:bodyPr wrap="none" rtlCol="0">
            <a:spAutoFit/>
          </a:bodyPr>
          <a:lstStyle/>
          <a:p>
            <a:r>
              <a:rPr lang="es-MX" sz="1400" u="sng" dirty="0" smtClean="0">
                <a:latin typeface="Avenir Book"/>
                <a:cs typeface="Avenir Book"/>
              </a:rPr>
              <a:t>Nota</a:t>
            </a:r>
            <a:r>
              <a:rPr lang="es-MX" sz="1400" dirty="0" smtClean="0">
                <a:latin typeface="Avenir Book"/>
                <a:cs typeface="Avenir Book"/>
              </a:rPr>
              <a:t>: </a:t>
            </a:r>
          </a:p>
          <a:p>
            <a:r>
              <a:rPr lang="es-MX" sz="1400" dirty="0" err="1" smtClean="0">
                <a:latin typeface="Avenir Book"/>
                <a:cs typeface="Avenir Book"/>
              </a:rPr>
              <a:t>B2B</a:t>
            </a:r>
            <a:r>
              <a:rPr lang="es-MX" sz="1400" dirty="0" smtClean="0">
                <a:latin typeface="Avenir Book"/>
                <a:cs typeface="Avenir Book"/>
              </a:rPr>
              <a:t> (por </a:t>
            </a:r>
            <a:r>
              <a:rPr lang="es-MX" sz="1400" dirty="0">
                <a:latin typeface="Avenir Book"/>
                <a:cs typeface="Avenir Book"/>
              </a:rPr>
              <a:t>sus siglas en inglés </a:t>
            </a:r>
            <a:r>
              <a:rPr lang="es-MX" sz="1400" dirty="0" err="1">
                <a:latin typeface="Avenir Book"/>
                <a:cs typeface="Avenir Book"/>
              </a:rPr>
              <a:t>business</a:t>
            </a:r>
            <a:r>
              <a:rPr lang="es-MX" sz="1400" dirty="0">
                <a:latin typeface="Avenir Book"/>
                <a:cs typeface="Avenir Book"/>
              </a:rPr>
              <a:t> to </a:t>
            </a:r>
            <a:r>
              <a:rPr lang="es-MX" sz="1400" dirty="0" err="1">
                <a:latin typeface="Avenir Book"/>
                <a:cs typeface="Avenir Book"/>
              </a:rPr>
              <a:t>business</a:t>
            </a:r>
            <a:r>
              <a:rPr lang="es-MX" sz="1400" dirty="0" smtClean="0">
                <a:latin typeface="Avenir Book"/>
                <a:cs typeface="Avenir Book"/>
              </a:rPr>
              <a:t>)</a:t>
            </a:r>
          </a:p>
          <a:p>
            <a:r>
              <a:rPr lang="es-MX" sz="1400" dirty="0" err="1" smtClean="0">
                <a:latin typeface="Avenir Book"/>
              </a:rPr>
              <a:t>Me2B</a:t>
            </a:r>
            <a:r>
              <a:rPr lang="es-MX" sz="1400" dirty="0" smtClean="0">
                <a:latin typeface="Avenir Book"/>
              </a:rPr>
              <a:t> ( por sus siglas en inglés me to </a:t>
            </a:r>
            <a:r>
              <a:rPr lang="es-MX" sz="1400" dirty="0" err="1" smtClean="0">
                <a:latin typeface="Avenir Book"/>
              </a:rPr>
              <a:t>business</a:t>
            </a:r>
            <a:r>
              <a:rPr lang="es-MX" sz="1400" dirty="0" smtClean="0">
                <a:latin typeface="Avenir Book"/>
              </a:rPr>
              <a:t>)</a:t>
            </a:r>
            <a:endParaRPr lang="es-MX" sz="1400" dirty="0"/>
          </a:p>
        </p:txBody>
      </p:sp>
      <p:pic>
        <p:nvPicPr>
          <p:cNvPr id="13" name="Picture 2" descr="Resultado de imagen para me2b"/>
          <p:cNvPicPr>
            <a:picLocks noChangeAspect="1" noChangeArrowheads="1"/>
          </p:cNvPicPr>
          <p:nvPr/>
        </p:nvPicPr>
        <p:blipFill rotWithShape="1">
          <a:blip r:embed="rId3">
            <a:extLst>
              <a:ext uri="{28A0092B-C50C-407E-A947-70E740481C1C}">
                <a14:useLocalDpi xmlns:a14="http://schemas.microsoft.com/office/drawing/2010/main" val="0"/>
              </a:ext>
            </a:extLst>
          </a:blip>
          <a:srcRect b="38120"/>
          <a:stretch/>
        </p:blipFill>
        <p:spPr bwMode="auto">
          <a:xfrm>
            <a:off x="5041634" y="177102"/>
            <a:ext cx="1857375" cy="5894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44123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17 </a:t>
            </a:r>
            <a:endParaRPr lang="es-ES" sz="900" dirty="0"/>
          </a:p>
        </p:txBody>
      </p:sp>
      <p:sp>
        <p:nvSpPr>
          <p:cNvPr id="11" name="CuadroTexto 10"/>
          <p:cNvSpPr txBox="1"/>
          <p:nvPr/>
        </p:nvSpPr>
        <p:spPr>
          <a:xfrm>
            <a:off x="454198" y="976303"/>
            <a:ext cx="8601845" cy="646331"/>
          </a:xfrm>
          <a:prstGeom prst="rect">
            <a:avLst/>
          </a:prstGeom>
          <a:noFill/>
        </p:spPr>
        <p:txBody>
          <a:bodyPr wrap="square" rtlCol="0">
            <a:spAutoFit/>
          </a:bodyPr>
          <a:lstStyle/>
          <a:p>
            <a:pPr algn="just"/>
            <a:r>
              <a:rPr lang="es-MX" sz="3600" dirty="0" smtClean="0">
                <a:solidFill>
                  <a:srgbClr val="7030A0"/>
                </a:solidFill>
                <a:latin typeface="Avenir Book"/>
                <a:cs typeface="Avenir Book"/>
              </a:rPr>
              <a:t>El listado de los clientes</a:t>
            </a:r>
            <a:endParaRPr lang="es-MX" sz="3600" dirty="0">
              <a:solidFill>
                <a:srgbClr val="7030A0"/>
              </a:solidFill>
              <a:latin typeface="Avenir Book"/>
              <a:cs typeface="Avenir Book"/>
            </a:endParaRPr>
          </a:p>
        </p:txBody>
      </p:sp>
      <p:sp>
        <p:nvSpPr>
          <p:cNvPr id="2" name="Marcador de contenido 1"/>
          <p:cNvSpPr>
            <a:spLocks noGrp="1"/>
          </p:cNvSpPr>
          <p:nvPr>
            <p:ph idx="1"/>
          </p:nvPr>
        </p:nvSpPr>
        <p:spPr>
          <a:xfrm>
            <a:off x="273628" y="1737675"/>
            <a:ext cx="6203197" cy="4773126"/>
          </a:xfrm>
        </p:spPr>
        <p:txBody>
          <a:bodyPr>
            <a:normAutofit fontScale="85000" lnSpcReduction="10000"/>
          </a:bodyPr>
          <a:lstStyle/>
          <a:p>
            <a:pPr marL="0" indent="0">
              <a:buNone/>
            </a:pPr>
            <a:r>
              <a:rPr lang="es-MX" dirty="0" smtClean="0">
                <a:solidFill>
                  <a:srgbClr val="7030A0"/>
                </a:solidFill>
              </a:rPr>
              <a:t>La empresa en su formación posee información básica de arranque que contempla como uno de los elementos más importantes: conocer de antemano no sólo dónde están sus clientes y cuáles son sus hábitos de compra, sino también quienes son los clientes potenciales para poder identificarlos individualmente. Estos datos de los clientes potenciales deben conservarse lo más completos posibles (dirección y teléfono o correo, nombre de la persona etc.)</a:t>
            </a:r>
            <a:endParaRPr lang="es-MX" dirty="0">
              <a:solidFill>
                <a:srgbClr val="7030A0"/>
              </a:solidFill>
            </a:endParaRPr>
          </a:p>
        </p:txBody>
      </p:sp>
      <p:sp>
        <p:nvSpPr>
          <p:cNvPr id="13" name="CuadroTexto 12"/>
          <p:cNvSpPr txBox="1"/>
          <p:nvPr/>
        </p:nvSpPr>
        <p:spPr>
          <a:xfrm>
            <a:off x="28154" y="1507792"/>
            <a:ext cx="8601845" cy="276999"/>
          </a:xfrm>
          <a:prstGeom prst="rect">
            <a:avLst/>
          </a:prstGeom>
          <a:noFill/>
        </p:spPr>
        <p:txBody>
          <a:bodyPr wrap="square" rtlCol="0">
            <a:spAutoFit/>
          </a:bodyPr>
          <a:lstStyle/>
          <a:p>
            <a:pPr algn="r"/>
            <a:r>
              <a:rPr lang="es-MX" sz="1200" dirty="0" smtClean="0"/>
              <a:t>(Alcaraz, 2011)</a:t>
            </a:r>
            <a:endParaRPr lang="es-MX" sz="1200" dirty="0">
              <a:latin typeface="Avenir Book"/>
              <a:cs typeface="Avenir Book"/>
            </a:endParaRPr>
          </a:p>
        </p:txBody>
      </p:sp>
      <p:pic>
        <p:nvPicPr>
          <p:cNvPr id="4" name="Imagen 3"/>
          <p:cNvPicPr>
            <a:picLocks noChangeAspect="1"/>
          </p:cNvPicPr>
          <p:nvPr/>
        </p:nvPicPr>
        <p:blipFill>
          <a:blip r:embed="rId3"/>
          <a:stretch>
            <a:fillRect/>
          </a:stretch>
        </p:blipFill>
        <p:spPr>
          <a:xfrm>
            <a:off x="6545905" y="3047240"/>
            <a:ext cx="2552259" cy="1565149"/>
          </a:xfrm>
          <a:prstGeom prst="rect">
            <a:avLst/>
          </a:prstGeom>
        </p:spPr>
      </p:pic>
    </p:spTree>
    <p:extLst>
      <p:ext uri="{BB962C8B-B14F-4D97-AF65-F5344CB8AC3E}">
        <p14:creationId xmlns:p14="http://schemas.microsoft.com/office/powerpoint/2010/main" val="7703376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lack"/>
              </a:rPr>
              <a:t>Índice</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50429" y="977899"/>
            <a:ext cx="8881133" cy="5417485"/>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3 Marcador de texto"/>
          <p:cNvSpPr>
            <a:spLocks noGrp="1"/>
          </p:cNvSpPr>
          <p:nvPr>
            <p:ph sz="quarter" idx="4294967295"/>
          </p:nvPr>
        </p:nvSpPr>
        <p:spPr>
          <a:xfrm>
            <a:off x="212803" y="1068665"/>
            <a:ext cx="7378167" cy="5325969"/>
          </a:xfrm>
          <a:prstGeom prst="rect">
            <a:avLst/>
          </a:prstGeom>
          <a:ln>
            <a:solidFill>
              <a:schemeClr val="bg1"/>
            </a:solidFill>
          </a:ln>
        </p:spPr>
        <p:txBody>
          <a:bodyPr>
            <a:noAutofit/>
          </a:bodyPr>
          <a:lstStyle/>
          <a:p>
            <a:pPr marL="114300" indent="0">
              <a:buNone/>
            </a:pPr>
            <a:r>
              <a:rPr lang="es-MX" sz="1800" dirty="0" smtClean="0">
                <a:latin typeface="Avenir Black"/>
                <a:cs typeface="Arial" pitchFamily="34" charset="0"/>
              </a:rPr>
              <a:t>Mapa curricular												1</a:t>
            </a:r>
          </a:p>
          <a:p>
            <a:pPr marL="114300" indent="0">
              <a:buNone/>
            </a:pPr>
            <a:r>
              <a:rPr lang="es-MX" sz="1800" dirty="0" smtClean="0">
                <a:latin typeface="Avenir Black"/>
                <a:cs typeface="Arial" pitchFamily="34" charset="0"/>
              </a:rPr>
              <a:t>Programa de estudios por competencias                                          2</a:t>
            </a:r>
          </a:p>
          <a:p>
            <a:pPr marL="114300" indent="0">
              <a:buNone/>
            </a:pPr>
            <a:r>
              <a:rPr lang="es-MX" sz="1800" dirty="0" smtClean="0">
                <a:latin typeface="Avenir Black"/>
                <a:cs typeface="Arial" pitchFamily="34" charset="0"/>
              </a:rPr>
              <a:t>Estructura capitular                 	                                                          3</a:t>
            </a:r>
          </a:p>
          <a:p>
            <a:pPr marL="114300" indent="0">
              <a:buNone/>
            </a:pPr>
            <a:r>
              <a:rPr lang="es-MX" sz="1800" dirty="0" smtClean="0">
                <a:latin typeface="Avenir Black"/>
                <a:cs typeface="Arial" pitchFamily="34" charset="0"/>
              </a:rPr>
              <a:t>Propósito general                                                                              4</a:t>
            </a:r>
          </a:p>
          <a:p>
            <a:pPr marL="114300" indent="0">
              <a:buNone/>
            </a:pPr>
            <a:r>
              <a:rPr lang="es-MX" sz="1800" dirty="0" smtClean="0">
                <a:latin typeface="Avenir Black"/>
                <a:cs typeface="Arial" pitchFamily="34" charset="0"/>
              </a:rPr>
              <a:t>Objetivo de la Unidad de Aprendizaje                                               5  </a:t>
            </a:r>
          </a:p>
          <a:p>
            <a:pPr marL="114300" indent="0">
              <a:buNone/>
            </a:pPr>
            <a:r>
              <a:rPr lang="es-MX" sz="1800" dirty="0" smtClean="0">
                <a:latin typeface="Avenir Black"/>
                <a:cs typeface="Arial" pitchFamily="34" charset="0"/>
              </a:rPr>
              <a:t>Guión explicativo                                                                               6</a:t>
            </a:r>
          </a:p>
          <a:p>
            <a:pPr marL="114300" indent="0">
              <a:buNone/>
            </a:pPr>
            <a:r>
              <a:rPr lang="es-MX" sz="1800" dirty="0" smtClean="0">
                <a:latin typeface="Avenir Black"/>
                <a:cs typeface="Arial" pitchFamily="34" charset="0"/>
              </a:rPr>
              <a:t>Sugerencias y momento de uso                                                        7</a:t>
            </a:r>
          </a:p>
          <a:p>
            <a:pPr marL="114300" indent="0">
              <a:buNone/>
            </a:pPr>
            <a:r>
              <a:rPr lang="es-MX" sz="1800" dirty="0" smtClean="0">
                <a:latin typeface="Avenir Black"/>
                <a:cs typeface="Arial" pitchFamily="34" charset="0"/>
              </a:rPr>
              <a:t>Introducción al tema: Modelo de negocios                                        8</a:t>
            </a:r>
          </a:p>
          <a:p>
            <a:pPr marL="114300" indent="0">
              <a:buNone/>
            </a:pPr>
            <a:r>
              <a:rPr lang="es-MX" sz="1800" dirty="0" smtClean="0">
                <a:latin typeface="Avenir Black"/>
                <a:cs typeface="Arial" pitchFamily="34" charset="0"/>
              </a:rPr>
              <a:t>Conceptos básicos        				                                           9</a:t>
            </a:r>
          </a:p>
          <a:p>
            <a:pPr marL="114300" indent="0">
              <a:buNone/>
            </a:pPr>
            <a:r>
              <a:rPr lang="es-MX" sz="1800" dirty="0" smtClean="0">
                <a:latin typeface="Avenir Black"/>
                <a:cs typeface="Arial" pitchFamily="34" charset="0"/>
              </a:rPr>
              <a:t>Relación con el cliente                                                                     11</a:t>
            </a:r>
          </a:p>
          <a:p>
            <a:pPr marL="114300" indent="0">
              <a:buNone/>
            </a:pPr>
            <a:r>
              <a:rPr lang="es-MX" sz="1800" dirty="0">
                <a:latin typeface="Avenir Black"/>
                <a:cs typeface="Arial" pitchFamily="34" charset="0"/>
              </a:rPr>
              <a:t>¡</a:t>
            </a:r>
            <a:r>
              <a:rPr lang="es-MX" sz="1800" dirty="0" smtClean="0">
                <a:latin typeface="Avenir Black"/>
                <a:cs typeface="Arial" pitchFamily="34" charset="0"/>
              </a:rPr>
              <a:t>Tu cliente manda!                                                                            16</a:t>
            </a:r>
          </a:p>
          <a:p>
            <a:pPr marL="114300" indent="0">
              <a:buNone/>
            </a:pPr>
            <a:r>
              <a:rPr lang="es-MX" sz="1800" dirty="0" err="1" smtClean="0">
                <a:latin typeface="Avenir Black"/>
                <a:cs typeface="Arial" pitchFamily="34" charset="0"/>
              </a:rPr>
              <a:t>ARC</a:t>
            </a:r>
            <a:r>
              <a:rPr lang="es-MX" sz="1800" dirty="0" smtClean="0">
                <a:latin typeface="Avenir Black"/>
                <a:cs typeface="Arial" pitchFamily="34" charset="0"/>
              </a:rPr>
              <a:t> o CRM                                                                                      27</a:t>
            </a:r>
          </a:p>
          <a:p>
            <a:pPr marL="114300" indent="0">
              <a:buNone/>
            </a:pPr>
            <a:r>
              <a:rPr lang="es-MX" sz="1800" dirty="0">
                <a:latin typeface="Avenir Black"/>
                <a:cs typeface="Avenir Black"/>
              </a:rPr>
              <a:t>Business </a:t>
            </a:r>
            <a:r>
              <a:rPr lang="es-MX" sz="1800" dirty="0" err="1">
                <a:latin typeface="Avenir Black"/>
                <a:cs typeface="Avenir Black"/>
              </a:rPr>
              <a:t>Model</a:t>
            </a:r>
            <a:r>
              <a:rPr lang="es-MX" sz="1800" dirty="0">
                <a:latin typeface="Avenir Black"/>
                <a:cs typeface="Avenir Black"/>
              </a:rPr>
              <a:t> Canvas </a:t>
            </a:r>
            <a:r>
              <a:rPr lang="es-MX" sz="1800" dirty="0" smtClean="0">
                <a:solidFill>
                  <a:srgbClr val="FF0000"/>
                </a:solidFill>
                <a:latin typeface="Avenir Black"/>
                <a:cs typeface="Arial" pitchFamily="34" charset="0"/>
              </a:rPr>
              <a:t>*inserción </a:t>
            </a:r>
            <a:r>
              <a:rPr lang="es-MX" sz="1800" dirty="0">
                <a:solidFill>
                  <a:srgbClr val="FF0000"/>
                </a:solidFill>
                <a:latin typeface="Avenir Black"/>
                <a:cs typeface="Arial" pitchFamily="34" charset="0"/>
              </a:rPr>
              <a:t>en </a:t>
            </a:r>
            <a:r>
              <a:rPr lang="es-MX" sz="1800" dirty="0" smtClean="0">
                <a:solidFill>
                  <a:srgbClr val="FF0000"/>
                </a:solidFill>
                <a:latin typeface="Avenir Black"/>
                <a:cs typeface="Arial" pitchFamily="34" charset="0"/>
              </a:rPr>
              <a:t>inglés                                   </a:t>
            </a:r>
            <a:r>
              <a:rPr lang="es-MX" sz="1800" dirty="0" smtClean="0">
                <a:latin typeface="Avenir Black"/>
                <a:cs typeface="Arial" pitchFamily="34" charset="0"/>
              </a:rPr>
              <a:t>29</a:t>
            </a:r>
            <a:endParaRPr lang="es-MX" sz="1800" dirty="0">
              <a:latin typeface="Avenir Black"/>
              <a:cs typeface="Arial" pitchFamily="34" charset="0"/>
            </a:endParaRPr>
          </a:p>
          <a:p>
            <a:pPr marL="114300" indent="0">
              <a:buNone/>
            </a:pPr>
            <a:r>
              <a:rPr lang="es-MX" sz="1800" dirty="0" smtClean="0">
                <a:latin typeface="Avenir Black"/>
                <a:cs typeface="Arial" pitchFamily="34" charset="0"/>
              </a:rPr>
              <a:t>Reflexión final 										</a:t>
            </a:r>
            <a:r>
              <a:rPr lang="es-MX" sz="1800" smtClean="0">
                <a:latin typeface="Avenir Black"/>
                <a:cs typeface="Arial" pitchFamily="34" charset="0"/>
              </a:rPr>
              <a:t>              34</a:t>
            </a:r>
            <a:endParaRPr lang="es-MX" sz="1800" dirty="0" smtClean="0">
              <a:latin typeface="Avenir Black"/>
              <a:cs typeface="Arial" pitchFamily="34" charset="0"/>
            </a:endParaRPr>
          </a:p>
          <a:p>
            <a:pPr marL="114300" indent="0">
              <a:buNone/>
            </a:pPr>
            <a:r>
              <a:rPr lang="es-MX" sz="1800" dirty="0" smtClean="0">
                <a:latin typeface="Avenir Black"/>
                <a:cs typeface="Arial" pitchFamily="34" charset="0"/>
              </a:rPr>
              <a:t>Fuentes de Consulta                                                                         35</a:t>
            </a: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a:latin typeface="Avenir Black"/>
              <a:cs typeface="Arial" pitchFamily="34" charset="0"/>
            </a:endParaRPr>
          </a:p>
        </p:txBody>
      </p:sp>
      <p:sp>
        <p:nvSpPr>
          <p:cNvPr id="13" name="2 CuadroTexto"/>
          <p:cNvSpPr txBox="1"/>
          <p:nvPr/>
        </p:nvSpPr>
        <p:spPr>
          <a:xfrm>
            <a:off x="4168546" y="923323"/>
            <a:ext cx="3096344" cy="276999"/>
          </a:xfrm>
          <a:prstGeom prst="rect">
            <a:avLst/>
          </a:prstGeom>
          <a:noFill/>
        </p:spPr>
        <p:txBody>
          <a:bodyPr wrap="square" rtlCol="0">
            <a:spAutoFit/>
          </a:bodyPr>
          <a:lstStyle/>
          <a:p>
            <a:pPr algn="r"/>
            <a:r>
              <a:rPr lang="es-MX" sz="1200" b="1" i="1" dirty="0" smtClean="0"/>
              <a:t>Número de diapositiva</a:t>
            </a:r>
            <a:endParaRPr lang="es-MX" sz="1200" b="1" i="1" dirty="0"/>
          </a:p>
        </p:txBody>
      </p:sp>
    </p:spTree>
    <p:extLst>
      <p:ext uri="{BB962C8B-B14F-4D97-AF65-F5344CB8AC3E}">
        <p14:creationId xmlns:p14="http://schemas.microsoft.com/office/powerpoint/2010/main" val="27360158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250116"/>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18 </a:t>
            </a:r>
            <a:endParaRPr lang="es-ES" sz="900" dirty="0"/>
          </a:p>
        </p:txBody>
      </p:sp>
      <p:sp>
        <p:nvSpPr>
          <p:cNvPr id="14" name="Marcador de contenido 8"/>
          <p:cNvSpPr txBox="1">
            <a:spLocks/>
          </p:cNvSpPr>
          <p:nvPr/>
        </p:nvSpPr>
        <p:spPr>
          <a:xfrm>
            <a:off x="1465243" y="3051672"/>
            <a:ext cx="5486400" cy="3367371"/>
          </a:xfrm>
          <a:prstGeom prst="rect">
            <a:avLst/>
          </a:prstGeom>
          <a:ln>
            <a:solidFill>
              <a:schemeClr val="accent1"/>
            </a:solidFill>
          </a:ln>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endParaRPr lang="es-MX" sz="2800" dirty="0"/>
          </a:p>
        </p:txBody>
      </p:sp>
      <p:pic>
        <p:nvPicPr>
          <p:cNvPr id="2" name="Imagen 1"/>
          <p:cNvPicPr>
            <a:picLocks noChangeAspect="1"/>
          </p:cNvPicPr>
          <p:nvPr/>
        </p:nvPicPr>
        <p:blipFill>
          <a:blip r:embed="rId3"/>
          <a:stretch>
            <a:fillRect/>
          </a:stretch>
        </p:blipFill>
        <p:spPr>
          <a:xfrm>
            <a:off x="2287493" y="3149565"/>
            <a:ext cx="4259497" cy="3072883"/>
          </a:xfrm>
          <a:prstGeom prst="rect">
            <a:avLst/>
          </a:prstGeom>
        </p:spPr>
      </p:pic>
      <p:sp>
        <p:nvSpPr>
          <p:cNvPr id="3" name="CuadroTexto 2"/>
          <p:cNvSpPr txBox="1"/>
          <p:nvPr/>
        </p:nvSpPr>
        <p:spPr>
          <a:xfrm>
            <a:off x="538892" y="1104749"/>
            <a:ext cx="7756697" cy="1938992"/>
          </a:xfrm>
          <a:prstGeom prst="rect">
            <a:avLst/>
          </a:prstGeom>
          <a:noFill/>
        </p:spPr>
        <p:txBody>
          <a:bodyPr wrap="square" rtlCol="0">
            <a:spAutoFit/>
          </a:bodyPr>
          <a:lstStyle/>
          <a:p>
            <a:r>
              <a:rPr lang="es-MX" sz="2000" i="1" dirty="0" smtClean="0">
                <a:solidFill>
                  <a:srgbClr val="7030A0"/>
                </a:solidFill>
              </a:rPr>
              <a:t>Algunos negocios se han olvidado de quién paga las cuentas.  </a:t>
            </a:r>
          </a:p>
          <a:p>
            <a:r>
              <a:rPr lang="es-MX" sz="2000" i="1" dirty="0" smtClean="0">
                <a:solidFill>
                  <a:srgbClr val="7030A0"/>
                </a:solidFill>
              </a:rPr>
              <a:t>Aunque no es cierto que el cliente siempre tenga la razón,  la meta es asegurar que se valore a la empresa (Price y </a:t>
            </a:r>
            <a:r>
              <a:rPr lang="es-MX" sz="2000" i="1" dirty="0" err="1" smtClean="0">
                <a:solidFill>
                  <a:srgbClr val="7030A0"/>
                </a:solidFill>
              </a:rPr>
              <a:t>Jaffe</a:t>
            </a:r>
            <a:r>
              <a:rPr lang="es-MX" sz="2000" i="1" dirty="0" smtClean="0">
                <a:solidFill>
                  <a:srgbClr val="7030A0"/>
                </a:solidFill>
              </a:rPr>
              <a:t>, 2015).</a:t>
            </a:r>
          </a:p>
          <a:p>
            <a:endParaRPr lang="es-MX" sz="2000" i="1" dirty="0" smtClean="0">
              <a:solidFill>
                <a:srgbClr val="7030A0"/>
              </a:solidFill>
            </a:endParaRPr>
          </a:p>
          <a:p>
            <a:r>
              <a:rPr lang="es-MX" sz="2000" i="1" dirty="0" smtClean="0">
                <a:solidFill>
                  <a:srgbClr val="7030A0"/>
                </a:solidFill>
              </a:rPr>
              <a:t>En el modelo </a:t>
            </a:r>
            <a:r>
              <a:rPr lang="es-MX" sz="2000" b="1" i="1" dirty="0" err="1" smtClean="0">
                <a:solidFill>
                  <a:srgbClr val="7030A0"/>
                </a:solidFill>
              </a:rPr>
              <a:t>Me2B</a:t>
            </a:r>
            <a:r>
              <a:rPr lang="es-MX" sz="2000" i="1" dirty="0" smtClean="0">
                <a:solidFill>
                  <a:srgbClr val="7030A0"/>
                </a:solidFill>
              </a:rPr>
              <a:t> el cliente contra la relación y las empresas tienen que pensar desde el punto de vista de éste.</a:t>
            </a:r>
            <a:endParaRPr lang="es-MX" sz="2000" i="1" dirty="0">
              <a:solidFill>
                <a:srgbClr val="7030A0"/>
              </a:solidFill>
            </a:endParaRPr>
          </a:p>
        </p:txBody>
      </p:sp>
    </p:spTree>
    <p:extLst>
      <p:ext uri="{BB962C8B-B14F-4D97-AF65-F5344CB8AC3E}">
        <p14:creationId xmlns:p14="http://schemas.microsoft.com/office/powerpoint/2010/main" val="6297468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8" name="CuadroTexto 17"/>
          <p:cNvSpPr txBox="1"/>
          <p:nvPr/>
        </p:nvSpPr>
        <p:spPr>
          <a:xfrm>
            <a:off x="5583165"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DIAPOSITIVA 19 </a:t>
            </a:r>
            <a:endParaRPr lang="es-ES" sz="900" dirty="0"/>
          </a:p>
        </p:txBody>
      </p:sp>
      <p:sp>
        <p:nvSpPr>
          <p:cNvPr id="16" name="Rectangle 3"/>
          <p:cNvSpPr>
            <a:spLocks noGrp="1" noChangeArrowheads="1"/>
          </p:cNvSpPr>
          <p:nvPr>
            <p:ph idx="4294967295"/>
          </p:nvPr>
        </p:nvSpPr>
        <p:spPr>
          <a:xfrm>
            <a:off x="613792" y="1323423"/>
            <a:ext cx="7772400" cy="4899025"/>
          </a:xfrm>
          <a:prstGeom prst="rect">
            <a:avLst/>
          </a:prstGeom>
        </p:spPr>
        <p:txBody>
          <a:bodyPr/>
          <a:lstStyle/>
          <a:p>
            <a:pPr>
              <a:buFont typeface="Wingdings" pitchFamily="2" charset="2"/>
              <a:buNone/>
            </a:pPr>
            <a:r>
              <a:rPr lang="es-ES_tradnl" dirty="0">
                <a:cs typeface="Times New Roman" pitchFamily="18" charset="0"/>
              </a:rPr>
              <a:t>	</a:t>
            </a:r>
            <a:r>
              <a:rPr lang="es-ES_tradnl" dirty="0" smtClean="0">
                <a:cs typeface="Times New Roman" pitchFamily="18" charset="0"/>
              </a:rPr>
              <a:t> </a:t>
            </a:r>
            <a:endParaRPr lang="es-ES" dirty="0"/>
          </a:p>
        </p:txBody>
      </p:sp>
      <p:sp>
        <p:nvSpPr>
          <p:cNvPr id="3" name="CuadroTexto 2"/>
          <p:cNvSpPr txBox="1"/>
          <p:nvPr/>
        </p:nvSpPr>
        <p:spPr>
          <a:xfrm>
            <a:off x="159736" y="3503928"/>
            <a:ext cx="5200607" cy="2862322"/>
          </a:xfrm>
          <a:prstGeom prst="rect">
            <a:avLst/>
          </a:prstGeom>
          <a:ln w="76200"/>
        </p:spPr>
        <p:style>
          <a:lnRef idx="2">
            <a:schemeClr val="accent6"/>
          </a:lnRef>
          <a:fillRef idx="1">
            <a:schemeClr val="lt1"/>
          </a:fillRef>
          <a:effectRef idx="0">
            <a:schemeClr val="accent6"/>
          </a:effectRef>
          <a:fontRef idx="minor">
            <a:schemeClr val="dk1"/>
          </a:fontRef>
        </p:style>
        <p:txBody>
          <a:bodyPr wrap="square" rtlCol="0">
            <a:spAutoFit/>
          </a:bodyPr>
          <a:lstStyle/>
          <a:p>
            <a:pPr marL="457200" indent="-457200">
              <a:buFont typeface="+mj-lt"/>
              <a:buAutoNum type="arabicPeriod"/>
            </a:pPr>
            <a:r>
              <a:rPr lang="es-MX" sz="2000" dirty="0" smtClean="0"/>
              <a:t>Me conoces y me recuerdas</a:t>
            </a:r>
          </a:p>
          <a:p>
            <a:pPr marL="457200" indent="-457200">
              <a:buFont typeface="+mj-lt"/>
              <a:buAutoNum type="arabicPeriod"/>
            </a:pPr>
            <a:r>
              <a:rPr lang="es-MX" sz="2000" dirty="0" smtClean="0"/>
              <a:t>Me las opciones </a:t>
            </a:r>
          </a:p>
          <a:p>
            <a:pPr marL="457200" indent="-457200">
              <a:buFont typeface="+mj-lt"/>
              <a:buAutoNum type="arabicPeriod"/>
            </a:pPr>
            <a:r>
              <a:rPr lang="es-MX" sz="2000" dirty="0" smtClean="0"/>
              <a:t>Me facilitas las cosas</a:t>
            </a:r>
          </a:p>
          <a:p>
            <a:pPr marL="457200" indent="-457200">
              <a:buFont typeface="+mj-lt"/>
              <a:buAutoNum type="arabicPeriod"/>
            </a:pPr>
            <a:r>
              <a:rPr lang="es-MX" sz="2000" dirty="0" smtClean="0"/>
              <a:t>Me valoras</a:t>
            </a:r>
          </a:p>
          <a:p>
            <a:pPr marL="457200" indent="-457200">
              <a:buFont typeface="+mj-lt"/>
              <a:buAutoNum type="arabicPeriod"/>
            </a:pPr>
            <a:r>
              <a:rPr lang="es-MX" sz="2000" dirty="0" smtClean="0"/>
              <a:t>Confías en mí</a:t>
            </a:r>
          </a:p>
          <a:p>
            <a:pPr marL="457200" indent="-457200">
              <a:buFont typeface="+mj-lt"/>
              <a:buAutoNum type="arabicPeriod"/>
            </a:pPr>
            <a:r>
              <a:rPr lang="es-MX" sz="2000" dirty="0" smtClean="0"/>
              <a:t>Me sorprendes con cosas que no puedo imaginar</a:t>
            </a:r>
          </a:p>
          <a:p>
            <a:pPr marL="457200" indent="-457200">
              <a:buFont typeface="+mj-lt"/>
              <a:buAutoNum type="arabicPeriod"/>
            </a:pPr>
            <a:r>
              <a:rPr lang="es-MX" sz="2000" dirty="0" smtClean="0"/>
              <a:t>Me ayudas a ser mejor y a hacer más</a:t>
            </a:r>
          </a:p>
          <a:p>
            <a:endParaRPr lang="es-MX" sz="2000" dirty="0"/>
          </a:p>
        </p:txBody>
      </p:sp>
      <p:sp>
        <p:nvSpPr>
          <p:cNvPr id="13" name="Rectángulo 12"/>
          <p:cNvSpPr/>
          <p:nvPr/>
        </p:nvSpPr>
        <p:spPr>
          <a:xfrm rot="16200000">
            <a:off x="3127398"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5" name="Rectángulo 4"/>
          <p:cNvSpPr/>
          <p:nvPr/>
        </p:nvSpPr>
        <p:spPr>
          <a:xfrm>
            <a:off x="1237331" y="1035421"/>
            <a:ext cx="6525321" cy="2308324"/>
          </a:xfrm>
          <a:prstGeom prst="rect">
            <a:avLst/>
          </a:prstGeom>
        </p:spPr>
        <p:style>
          <a:lnRef idx="2">
            <a:schemeClr val="accent6"/>
          </a:lnRef>
          <a:fillRef idx="1">
            <a:schemeClr val="lt1"/>
          </a:fillRef>
          <a:effectRef idx="0">
            <a:schemeClr val="accent6"/>
          </a:effectRef>
          <a:fontRef idx="minor">
            <a:schemeClr val="dk1"/>
          </a:fontRef>
        </p:style>
        <p:txBody>
          <a:bodyPr wrap="square" lIns="91440" tIns="45720" rIns="91440" bIns="45720">
            <a:spAutoFit/>
          </a:bodyPr>
          <a:lstStyle/>
          <a:p>
            <a:pPr algn="ctr"/>
            <a:r>
              <a:rPr lang="es-MX" sz="4800" b="1" dirty="0">
                <a:ln w="22225">
                  <a:solidFill>
                    <a:schemeClr val="accent2"/>
                  </a:solidFill>
                  <a:prstDash val="solid"/>
                </a:ln>
                <a:solidFill>
                  <a:schemeClr val="accent2">
                    <a:lumMod val="40000"/>
                    <a:lumOff val="60000"/>
                  </a:schemeClr>
                </a:solidFill>
              </a:rPr>
              <a:t>Las siete necesidades del </a:t>
            </a:r>
            <a:r>
              <a:rPr lang="es-MX" sz="4800" b="1" dirty="0" smtClean="0">
                <a:ln w="22225">
                  <a:solidFill>
                    <a:schemeClr val="accent2"/>
                  </a:solidFill>
                  <a:prstDash val="solid"/>
                </a:ln>
                <a:solidFill>
                  <a:schemeClr val="accent2">
                    <a:lumMod val="40000"/>
                    <a:lumOff val="60000"/>
                  </a:schemeClr>
                </a:solidFill>
              </a:rPr>
              <a:t>cliente</a:t>
            </a:r>
          </a:p>
          <a:p>
            <a:pPr algn="ctr"/>
            <a:r>
              <a:rPr lang="es-MX" sz="4800" b="1" dirty="0" smtClean="0">
                <a:ln w="22225">
                  <a:solidFill>
                    <a:schemeClr val="accent2"/>
                  </a:solidFill>
                  <a:prstDash val="solid"/>
                </a:ln>
                <a:solidFill>
                  <a:schemeClr val="accent2">
                    <a:lumMod val="40000"/>
                    <a:lumOff val="60000"/>
                  </a:schemeClr>
                </a:solidFill>
              </a:rPr>
              <a:t> </a:t>
            </a:r>
            <a:r>
              <a:rPr lang="es-MX" sz="4800" b="1" dirty="0">
                <a:ln w="22225">
                  <a:solidFill>
                    <a:schemeClr val="accent2"/>
                  </a:solidFill>
                  <a:prstDash val="solid"/>
                </a:ln>
                <a:solidFill>
                  <a:schemeClr val="accent2">
                    <a:lumMod val="40000"/>
                    <a:lumOff val="60000"/>
                  </a:schemeClr>
                </a:solidFill>
              </a:rPr>
              <a:t>con base en </a:t>
            </a:r>
            <a:r>
              <a:rPr lang="es-MX" sz="4800" b="1" dirty="0" err="1" smtClean="0">
                <a:ln w="22225">
                  <a:solidFill>
                    <a:schemeClr val="accent2"/>
                  </a:solidFill>
                  <a:prstDash val="solid"/>
                </a:ln>
                <a:solidFill>
                  <a:schemeClr val="accent2">
                    <a:lumMod val="40000"/>
                    <a:lumOff val="60000"/>
                  </a:schemeClr>
                </a:solidFill>
              </a:rPr>
              <a:t>Me2B</a:t>
            </a:r>
            <a:endParaRPr lang="es-MX" sz="4800" b="1" dirty="0">
              <a:ln w="22225">
                <a:solidFill>
                  <a:schemeClr val="accent2"/>
                </a:solidFill>
                <a:prstDash val="solid"/>
              </a:ln>
              <a:solidFill>
                <a:schemeClr val="accent2">
                  <a:lumMod val="40000"/>
                  <a:lumOff val="60000"/>
                </a:schemeClr>
              </a:solidFill>
            </a:endParaRPr>
          </a:p>
        </p:txBody>
      </p:sp>
      <p:pic>
        <p:nvPicPr>
          <p:cNvPr id="6146" name="Picture 2" descr="Resultado de imagen para me2b"/>
          <p:cNvPicPr>
            <a:picLocks noChangeAspect="1" noChangeArrowheads="1"/>
          </p:cNvPicPr>
          <p:nvPr/>
        </p:nvPicPr>
        <p:blipFill rotWithShape="1">
          <a:blip r:embed="rId3">
            <a:extLst>
              <a:ext uri="{28A0092B-C50C-407E-A947-70E740481C1C}">
                <a14:useLocalDpi xmlns:a14="http://schemas.microsoft.com/office/drawing/2010/main" val="0"/>
              </a:ext>
            </a:extLst>
          </a:blip>
          <a:srcRect b="38120"/>
          <a:stretch/>
        </p:blipFill>
        <p:spPr bwMode="auto">
          <a:xfrm>
            <a:off x="6279505" y="4114800"/>
            <a:ext cx="1857375" cy="5894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94297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8" name="CuadroTexto 17"/>
          <p:cNvSpPr txBox="1"/>
          <p:nvPr/>
        </p:nvSpPr>
        <p:spPr>
          <a:xfrm>
            <a:off x="5583165"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DIAPOSITIVA 20 </a:t>
            </a:r>
            <a:endParaRPr lang="es-ES" sz="900" dirty="0"/>
          </a:p>
        </p:txBody>
      </p:sp>
      <p:sp>
        <p:nvSpPr>
          <p:cNvPr id="16" name="Rectangle 3"/>
          <p:cNvSpPr>
            <a:spLocks noGrp="1" noChangeArrowheads="1"/>
          </p:cNvSpPr>
          <p:nvPr>
            <p:ph idx="4294967295"/>
          </p:nvPr>
        </p:nvSpPr>
        <p:spPr>
          <a:xfrm>
            <a:off x="613792" y="1323423"/>
            <a:ext cx="7772400" cy="4899025"/>
          </a:xfrm>
          <a:prstGeom prst="rect">
            <a:avLst/>
          </a:prstGeom>
        </p:spPr>
        <p:txBody>
          <a:bodyPr/>
          <a:lstStyle/>
          <a:p>
            <a:pPr>
              <a:buFont typeface="Wingdings" pitchFamily="2" charset="2"/>
              <a:buNone/>
            </a:pPr>
            <a:r>
              <a:rPr lang="es-ES_tradnl" dirty="0">
                <a:cs typeface="Times New Roman" pitchFamily="18" charset="0"/>
              </a:rPr>
              <a:t>	</a:t>
            </a:r>
            <a:r>
              <a:rPr lang="es-ES_tradnl" dirty="0" smtClean="0">
                <a:cs typeface="Times New Roman" pitchFamily="18" charset="0"/>
              </a:rPr>
              <a:t> </a:t>
            </a:r>
            <a:endParaRPr lang="es-ES" dirty="0"/>
          </a:p>
        </p:txBody>
      </p:sp>
      <p:sp>
        <p:nvSpPr>
          <p:cNvPr id="3" name="CuadroTexto 2"/>
          <p:cNvSpPr txBox="1"/>
          <p:nvPr/>
        </p:nvSpPr>
        <p:spPr>
          <a:xfrm>
            <a:off x="460626" y="3299192"/>
            <a:ext cx="5200607" cy="1631216"/>
          </a:xfrm>
          <a:prstGeom prst="rect">
            <a:avLst/>
          </a:prstGeom>
          <a:ln w="76200">
            <a:solidFill>
              <a:schemeClr val="accent3">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marL="457200" indent="-457200">
              <a:buFont typeface="Arial" panose="020B0604020202020204" pitchFamily="34" charset="0"/>
              <a:buChar char="•"/>
            </a:pPr>
            <a:r>
              <a:rPr lang="es-MX" sz="2000" dirty="0" smtClean="0"/>
              <a:t>Modernización de procesos</a:t>
            </a:r>
          </a:p>
          <a:p>
            <a:pPr marL="457200" indent="-457200">
              <a:buFont typeface="Arial" panose="020B0604020202020204" pitchFamily="34" charset="0"/>
              <a:buChar char="•"/>
            </a:pPr>
            <a:r>
              <a:rPr lang="es-MX" sz="2000" dirty="0" smtClean="0"/>
              <a:t>Canales integrados</a:t>
            </a:r>
          </a:p>
          <a:p>
            <a:pPr marL="457200" indent="-457200">
              <a:buFont typeface="Arial" panose="020B0604020202020204" pitchFamily="34" charset="0"/>
              <a:buChar char="•"/>
            </a:pPr>
            <a:r>
              <a:rPr lang="es-MX" sz="2000" dirty="0" smtClean="0"/>
              <a:t>Cultura orientada al cliente que reconozca qué negocios personal</a:t>
            </a:r>
          </a:p>
          <a:p>
            <a:pPr marL="457200" indent="-457200">
              <a:buFont typeface="Arial" panose="020B0604020202020204" pitchFamily="34" charset="0"/>
              <a:buChar char="•"/>
            </a:pPr>
            <a:r>
              <a:rPr lang="es-MX" sz="2000" dirty="0" smtClean="0"/>
              <a:t>Personas en ponderadas y energizar las</a:t>
            </a:r>
            <a:endParaRPr lang="es-MX" sz="2000" dirty="0"/>
          </a:p>
        </p:txBody>
      </p:sp>
      <p:sp>
        <p:nvSpPr>
          <p:cNvPr id="13" name="Rectángulo 12"/>
          <p:cNvSpPr/>
          <p:nvPr/>
        </p:nvSpPr>
        <p:spPr>
          <a:xfrm rot="16200000">
            <a:off x="3127398"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5" name="Rectángulo 4"/>
          <p:cNvSpPr/>
          <p:nvPr/>
        </p:nvSpPr>
        <p:spPr>
          <a:xfrm>
            <a:off x="1237331" y="1661201"/>
            <a:ext cx="6525321" cy="830997"/>
          </a:xfrm>
          <a:prstGeom prst="rect">
            <a:avLst/>
          </a:prstGeom>
          <a:ln>
            <a:solidFill>
              <a:schemeClr val="accent3">
                <a:lumMod val="75000"/>
              </a:schemeClr>
            </a:solidFill>
          </a:ln>
        </p:spPr>
        <p:style>
          <a:lnRef idx="2">
            <a:schemeClr val="accent6"/>
          </a:lnRef>
          <a:fillRef idx="1">
            <a:schemeClr val="lt1"/>
          </a:fillRef>
          <a:effectRef idx="0">
            <a:schemeClr val="accent6"/>
          </a:effectRef>
          <a:fontRef idx="minor">
            <a:schemeClr val="dk1"/>
          </a:fontRef>
        </p:style>
        <p:txBody>
          <a:bodyPr wrap="square" lIns="91440" tIns="45720" rIns="91440" bIns="45720">
            <a:spAutoFit/>
          </a:bodyPr>
          <a:lstStyle/>
          <a:p>
            <a:pPr algn="ctr"/>
            <a:r>
              <a:rPr lang="es-MX" sz="4800" b="1" dirty="0" smtClean="0">
                <a:ln w="22225">
                  <a:solidFill>
                    <a:schemeClr val="accent2"/>
                  </a:solidFill>
                  <a:prstDash val="solid"/>
                </a:ln>
                <a:solidFill>
                  <a:schemeClr val="accent3">
                    <a:lumMod val="75000"/>
                  </a:schemeClr>
                </a:solidFill>
              </a:rPr>
              <a:t>Bases del éxito </a:t>
            </a:r>
            <a:r>
              <a:rPr lang="es-MX" sz="4800" b="1" dirty="0" err="1" smtClean="0">
                <a:ln w="22225">
                  <a:solidFill>
                    <a:schemeClr val="accent2"/>
                  </a:solidFill>
                  <a:prstDash val="solid"/>
                </a:ln>
                <a:solidFill>
                  <a:schemeClr val="accent3">
                    <a:lumMod val="75000"/>
                  </a:schemeClr>
                </a:solidFill>
              </a:rPr>
              <a:t>Me2B</a:t>
            </a:r>
            <a:endParaRPr lang="es-MX" sz="4800" b="1" dirty="0">
              <a:ln w="22225">
                <a:solidFill>
                  <a:schemeClr val="accent2"/>
                </a:solidFill>
                <a:prstDash val="solid"/>
              </a:ln>
              <a:solidFill>
                <a:schemeClr val="accent3">
                  <a:lumMod val="75000"/>
                </a:schemeClr>
              </a:solidFill>
            </a:endParaRPr>
          </a:p>
        </p:txBody>
      </p:sp>
      <p:pic>
        <p:nvPicPr>
          <p:cNvPr id="6146" name="Picture 2" descr="Resultado de imagen para me2b"/>
          <p:cNvPicPr>
            <a:picLocks noChangeAspect="1" noChangeArrowheads="1"/>
          </p:cNvPicPr>
          <p:nvPr/>
        </p:nvPicPr>
        <p:blipFill rotWithShape="1">
          <a:blip r:embed="rId3">
            <a:extLst>
              <a:ext uri="{28A0092B-C50C-407E-A947-70E740481C1C}">
                <a14:useLocalDpi xmlns:a14="http://schemas.microsoft.com/office/drawing/2010/main" val="0"/>
              </a:ext>
            </a:extLst>
          </a:blip>
          <a:srcRect b="38120"/>
          <a:stretch/>
        </p:blipFill>
        <p:spPr bwMode="auto">
          <a:xfrm>
            <a:off x="6279505" y="4114800"/>
            <a:ext cx="1857375" cy="5894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20525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8" name="CuadroTexto 17"/>
          <p:cNvSpPr txBox="1"/>
          <p:nvPr/>
        </p:nvSpPr>
        <p:spPr>
          <a:xfrm>
            <a:off x="5583165"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DIAPOSITIVA 21 </a:t>
            </a:r>
            <a:endParaRPr lang="es-ES" sz="900" dirty="0"/>
          </a:p>
        </p:txBody>
      </p:sp>
      <p:sp>
        <p:nvSpPr>
          <p:cNvPr id="16" name="Rectangle 3"/>
          <p:cNvSpPr>
            <a:spLocks noGrp="1" noChangeArrowheads="1"/>
          </p:cNvSpPr>
          <p:nvPr>
            <p:ph idx="4294967295"/>
          </p:nvPr>
        </p:nvSpPr>
        <p:spPr>
          <a:xfrm>
            <a:off x="613792" y="1323423"/>
            <a:ext cx="7772400" cy="4899025"/>
          </a:xfrm>
          <a:prstGeom prst="rect">
            <a:avLst/>
          </a:prstGeom>
        </p:spPr>
        <p:txBody>
          <a:bodyPr/>
          <a:lstStyle/>
          <a:p>
            <a:pPr>
              <a:buFont typeface="Wingdings" pitchFamily="2" charset="2"/>
              <a:buNone/>
            </a:pPr>
            <a:r>
              <a:rPr lang="es-ES_tradnl" dirty="0">
                <a:cs typeface="Times New Roman" pitchFamily="18" charset="0"/>
              </a:rPr>
              <a:t>	</a:t>
            </a:r>
            <a:r>
              <a:rPr lang="es-ES_tradnl" dirty="0" smtClean="0">
                <a:cs typeface="Times New Roman" pitchFamily="18" charset="0"/>
              </a:rPr>
              <a:t> </a:t>
            </a:r>
            <a:endParaRPr lang="es-ES" dirty="0"/>
          </a:p>
        </p:txBody>
      </p:sp>
      <p:sp>
        <p:nvSpPr>
          <p:cNvPr id="3" name="CuadroTexto 2"/>
          <p:cNvSpPr txBox="1"/>
          <p:nvPr/>
        </p:nvSpPr>
        <p:spPr>
          <a:xfrm>
            <a:off x="308473" y="1092941"/>
            <a:ext cx="8678490" cy="3416320"/>
          </a:xfrm>
          <a:prstGeom prst="rect">
            <a:avLst/>
          </a:prstGeom>
          <a:noFill/>
          <a:ln>
            <a:solidFill>
              <a:srgbClr val="7030A0"/>
            </a:solidFill>
          </a:ln>
        </p:spPr>
        <p:txBody>
          <a:bodyPr wrap="square" rtlCol="0">
            <a:spAutoFit/>
          </a:bodyPr>
          <a:lstStyle/>
          <a:p>
            <a:r>
              <a:rPr lang="es-MX" sz="2400" dirty="0" smtClean="0"/>
              <a:t>En la mezcla de mercadotecnia que diseña una empresa,  la idea fundamental es que una vez conocido el comportamiento del mercado y la competencia,  se podrán adecuar sus esfuerzos con el propósito de aprovechar las oportunidades que se le presentan.</a:t>
            </a:r>
          </a:p>
          <a:p>
            <a:r>
              <a:rPr lang="es-MX" sz="2400" dirty="0" smtClean="0"/>
              <a:t>Entonces si la empresa se enfoca lo que realmente compran los clientes, la mezcla de mercadotecnia estará mucho mejor definida </a:t>
            </a:r>
            <a:endParaRPr lang="es-MX" sz="2400" dirty="0"/>
          </a:p>
          <a:p>
            <a:r>
              <a:rPr lang="es-MX" sz="2400" dirty="0"/>
              <a:t>(Prieto, 2016</a:t>
            </a:r>
            <a:r>
              <a:rPr lang="es-MX" sz="2400" dirty="0" smtClean="0"/>
              <a:t>)</a:t>
            </a:r>
          </a:p>
          <a:p>
            <a:endParaRPr lang="es-MX" sz="2400" dirty="0"/>
          </a:p>
          <a:p>
            <a:endParaRPr lang="es-MX" sz="2400" dirty="0"/>
          </a:p>
        </p:txBody>
      </p:sp>
      <p:sp>
        <p:nvSpPr>
          <p:cNvPr id="13" name="Rectángulo 12"/>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4" name="Flecha derecha 3"/>
          <p:cNvSpPr/>
          <p:nvPr/>
        </p:nvSpPr>
        <p:spPr>
          <a:xfrm>
            <a:off x="172388" y="5275691"/>
            <a:ext cx="1215527" cy="760164"/>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p>
        </p:txBody>
      </p:sp>
      <p:pic>
        <p:nvPicPr>
          <p:cNvPr id="2" name="Imagen 1"/>
          <p:cNvPicPr>
            <a:picLocks noChangeAspect="1"/>
          </p:cNvPicPr>
          <p:nvPr/>
        </p:nvPicPr>
        <p:blipFill>
          <a:blip r:embed="rId3"/>
          <a:stretch>
            <a:fillRect/>
          </a:stretch>
        </p:blipFill>
        <p:spPr>
          <a:xfrm>
            <a:off x="4852905" y="3788287"/>
            <a:ext cx="3184695" cy="1800045"/>
          </a:xfrm>
          <a:prstGeom prst="rect">
            <a:avLst/>
          </a:prstGeom>
        </p:spPr>
      </p:pic>
      <p:sp>
        <p:nvSpPr>
          <p:cNvPr id="5" name="CuadroTexto 4"/>
          <p:cNvSpPr txBox="1"/>
          <p:nvPr/>
        </p:nvSpPr>
        <p:spPr>
          <a:xfrm>
            <a:off x="1504756" y="4892110"/>
            <a:ext cx="2906745" cy="1754326"/>
          </a:xfrm>
          <a:prstGeom prst="rect">
            <a:avLst/>
          </a:prstGeom>
          <a:noFill/>
        </p:spPr>
        <p:txBody>
          <a:bodyPr wrap="square" rtlCol="0">
            <a:spAutoFit/>
          </a:bodyPr>
          <a:lstStyle/>
          <a:p>
            <a:r>
              <a:rPr lang="es-MX" dirty="0">
                <a:solidFill>
                  <a:schemeClr val="accent2">
                    <a:lumMod val="50000"/>
                  </a:schemeClr>
                </a:solidFill>
                <a:latin typeface="Algerian" panose="04020705040A02060702" pitchFamily="82" charset="0"/>
              </a:rPr>
              <a:t>Hay que recordar que la </a:t>
            </a:r>
            <a:r>
              <a:rPr lang="es-MX" dirty="0" smtClean="0">
                <a:solidFill>
                  <a:schemeClr val="accent2">
                    <a:lumMod val="50000"/>
                  </a:schemeClr>
                </a:solidFill>
                <a:latin typeface="Algerian" panose="04020705040A02060702" pitchFamily="82" charset="0"/>
              </a:rPr>
              <a:t>Creación </a:t>
            </a:r>
            <a:r>
              <a:rPr lang="es-MX" dirty="0">
                <a:solidFill>
                  <a:schemeClr val="accent2">
                    <a:lumMod val="50000"/>
                  </a:schemeClr>
                </a:solidFill>
                <a:latin typeface="Algerian" panose="04020705040A02060702" pitchFamily="82" charset="0"/>
              </a:rPr>
              <a:t>de Valor para el cliente es la tarea fundamental de la </a:t>
            </a:r>
            <a:r>
              <a:rPr lang="es-MX" dirty="0" smtClean="0">
                <a:solidFill>
                  <a:schemeClr val="accent2">
                    <a:lumMod val="50000"/>
                  </a:schemeClr>
                </a:solidFill>
                <a:latin typeface="Algerian" panose="04020705040A02060702" pitchFamily="82" charset="0"/>
              </a:rPr>
              <a:t>empresa.</a:t>
            </a:r>
            <a:endParaRPr lang="es-MX" dirty="0">
              <a:solidFill>
                <a:schemeClr val="accent2">
                  <a:lumMod val="50000"/>
                </a:schemeClr>
              </a:solidFill>
              <a:latin typeface="Algerian" panose="04020705040A02060702" pitchFamily="82" charset="0"/>
            </a:endParaRPr>
          </a:p>
          <a:p>
            <a:endParaRPr lang="es-MX" dirty="0"/>
          </a:p>
        </p:txBody>
      </p:sp>
    </p:spTree>
    <p:extLst>
      <p:ext uri="{BB962C8B-B14F-4D97-AF65-F5344CB8AC3E}">
        <p14:creationId xmlns:p14="http://schemas.microsoft.com/office/powerpoint/2010/main" val="26349541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04451" y="1524766"/>
            <a:ext cx="8601845" cy="1569660"/>
          </a:xfrm>
          <a:prstGeom prst="rect">
            <a:avLst/>
          </a:prstGeom>
          <a:noFill/>
        </p:spPr>
        <p:txBody>
          <a:bodyPr wrap="square" rtlCol="0">
            <a:spAutoFit/>
          </a:bodyPr>
          <a:lstStyle/>
          <a:p>
            <a:r>
              <a:rPr lang="es-MX" sz="2400" i="1" dirty="0"/>
              <a:t>Por </a:t>
            </a:r>
            <a:r>
              <a:rPr lang="es-MX" sz="2400" i="1" dirty="0" smtClean="0"/>
              <a:t>último, para fortalecer la relación con </a:t>
            </a:r>
            <a:r>
              <a:rPr lang="es-MX" sz="2400" i="1" dirty="0"/>
              <a:t>los </a:t>
            </a:r>
            <a:r>
              <a:rPr lang="es-MX" sz="2400" i="1" dirty="0" smtClean="0"/>
              <a:t>clientes y piense </a:t>
            </a:r>
            <a:r>
              <a:rPr lang="es-MX" sz="2400" i="1" dirty="0"/>
              <a:t>en cubrir sus necesidades, </a:t>
            </a:r>
            <a:r>
              <a:rPr lang="es-MX" sz="2400" i="1" dirty="0" smtClean="0"/>
              <a:t>se recomienda que la organización para cuente con colaboradores que cada una de las siguientes experiencias</a:t>
            </a:r>
            <a:r>
              <a:rPr lang="es-MX" sz="2400" dirty="0" smtClean="0"/>
              <a:t>:  </a:t>
            </a:r>
            <a:endParaRPr lang="es-MX" sz="2400" dirty="0"/>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22 </a:t>
            </a:r>
            <a:endParaRPr lang="es-ES" sz="900" dirty="0"/>
          </a:p>
        </p:txBody>
      </p:sp>
      <p:pic>
        <p:nvPicPr>
          <p:cNvPr id="2" name="Imagen 1"/>
          <p:cNvPicPr>
            <a:picLocks noChangeAspect="1"/>
          </p:cNvPicPr>
          <p:nvPr/>
        </p:nvPicPr>
        <p:blipFill>
          <a:blip r:embed="rId3"/>
          <a:stretch>
            <a:fillRect/>
          </a:stretch>
        </p:blipFill>
        <p:spPr>
          <a:xfrm>
            <a:off x="554566" y="3045315"/>
            <a:ext cx="3177390" cy="2914434"/>
          </a:xfrm>
          <a:prstGeom prst="rect">
            <a:avLst/>
          </a:prstGeom>
        </p:spPr>
      </p:pic>
      <p:sp>
        <p:nvSpPr>
          <p:cNvPr id="3" name="CuadroTexto 2"/>
          <p:cNvSpPr txBox="1"/>
          <p:nvPr/>
        </p:nvSpPr>
        <p:spPr>
          <a:xfrm>
            <a:off x="554566" y="5987010"/>
            <a:ext cx="1850287" cy="261610"/>
          </a:xfrm>
          <a:prstGeom prst="rect">
            <a:avLst/>
          </a:prstGeom>
          <a:noFill/>
        </p:spPr>
        <p:txBody>
          <a:bodyPr wrap="square" rtlCol="0">
            <a:spAutoFit/>
          </a:bodyPr>
          <a:lstStyle/>
          <a:p>
            <a:r>
              <a:rPr lang="es-MX" sz="1100" dirty="0" smtClean="0"/>
              <a:t>Fuente: Price, 2015</a:t>
            </a:r>
            <a:endParaRPr lang="es-MX" sz="1100" dirty="0"/>
          </a:p>
        </p:txBody>
      </p:sp>
      <p:sp>
        <p:nvSpPr>
          <p:cNvPr id="4" name="CuadroTexto 3"/>
          <p:cNvSpPr txBox="1"/>
          <p:nvPr/>
        </p:nvSpPr>
        <p:spPr>
          <a:xfrm>
            <a:off x="4275360" y="2725095"/>
            <a:ext cx="2474765" cy="1200329"/>
          </a:xfrm>
          <a:prstGeom prst="rect">
            <a:avLst/>
          </a:prstGeom>
          <a:noFill/>
          <a:ln>
            <a:solidFill>
              <a:schemeClr val="accent3">
                <a:lumMod val="75000"/>
              </a:schemeClr>
            </a:solidFill>
          </a:ln>
        </p:spPr>
        <p:txBody>
          <a:bodyPr wrap="square" rtlCol="0">
            <a:spAutoFit/>
          </a:bodyPr>
          <a:lstStyle/>
          <a:p>
            <a:r>
              <a:rPr lang="es-MX" b="1" dirty="0" smtClean="0"/>
              <a:t>Talentosos</a:t>
            </a:r>
            <a:r>
              <a:rPr lang="es-MX" dirty="0" smtClean="0"/>
              <a:t> innatos que colocan a la experiencia del cliente en el centro de todas sus decisiones.</a:t>
            </a:r>
          </a:p>
        </p:txBody>
      </p:sp>
      <p:sp>
        <p:nvSpPr>
          <p:cNvPr id="14" name="CuadroTexto 13"/>
          <p:cNvSpPr txBox="1"/>
          <p:nvPr/>
        </p:nvSpPr>
        <p:spPr>
          <a:xfrm>
            <a:off x="6355424" y="4198088"/>
            <a:ext cx="2474765" cy="1754326"/>
          </a:xfrm>
          <a:prstGeom prst="rect">
            <a:avLst/>
          </a:prstGeom>
          <a:noFill/>
          <a:ln>
            <a:solidFill>
              <a:schemeClr val="accent3">
                <a:lumMod val="75000"/>
              </a:schemeClr>
            </a:solidFill>
          </a:ln>
        </p:spPr>
        <p:txBody>
          <a:bodyPr wrap="square" rtlCol="0">
            <a:spAutoFit/>
          </a:bodyPr>
          <a:lstStyle/>
          <a:p>
            <a:r>
              <a:rPr lang="es-MX" b="1" dirty="0" smtClean="0"/>
              <a:t>Retadores</a:t>
            </a:r>
            <a:r>
              <a:rPr lang="es-MX" dirty="0" smtClean="0"/>
              <a:t> que consideran que ofrecer al  cliente un nivel diferenciado de servicio, representa una ventaja competitiva.</a:t>
            </a:r>
            <a:endParaRPr lang="es-MX" dirty="0"/>
          </a:p>
        </p:txBody>
      </p:sp>
    </p:spTree>
    <p:extLst>
      <p:ext uri="{BB962C8B-B14F-4D97-AF65-F5344CB8AC3E}">
        <p14:creationId xmlns:p14="http://schemas.microsoft.com/office/powerpoint/2010/main" val="38212926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23</a:t>
            </a:r>
            <a:endParaRPr lang="es-ES" sz="900" dirty="0"/>
          </a:p>
        </p:txBody>
      </p:sp>
      <p:sp>
        <p:nvSpPr>
          <p:cNvPr id="3" name="CuadroTexto 2"/>
          <p:cNvSpPr txBox="1"/>
          <p:nvPr/>
        </p:nvSpPr>
        <p:spPr>
          <a:xfrm>
            <a:off x="4924023" y="5430561"/>
            <a:ext cx="1850287" cy="261610"/>
          </a:xfrm>
          <a:prstGeom prst="rect">
            <a:avLst/>
          </a:prstGeom>
          <a:noFill/>
        </p:spPr>
        <p:txBody>
          <a:bodyPr wrap="square" rtlCol="0">
            <a:spAutoFit/>
          </a:bodyPr>
          <a:lstStyle/>
          <a:p>
            <a:r>
              <a:rPr lang="es-MX" sz="1100" dirty="0" smtClean="0"/>
              <a:t>Fuente: Price, 2015</a:t>
            </a:r>
            <a:endParaRPr lang="es-MX" sz="1100" dirty="0"/>
          </a:p>
        </p:txBody>
      </p:sp>
      <p:sp>
        <p:nvSpPr>
          <p:cNvPr id="4" name="CuadroTexto 3"/>
          <p:cNvSpPr txBox="1"/>
          <p:nvPr/>
        </p:nvSpPr>
        <p:spPr>
          <a:xfrm>
            <a:off x="694062" y="1523334"/>
            <a:ext cx="2474765" cy="1477328"/>
          </a:xfrm>
          <a:prstGeom prst="rect">
            <a:avLst/>
          </a:prstGeom>
          <a:noFill/>
          <a:ln>
            <a:solidFill>
              <a:schemeClr val="accent3">
                <a:lumMod val="75000"/>
              </a:schemeClr>
            </a:solidFill>
          </a:ln>
        </p:spPr>
        <p:txBody>
          <a:bodyPr wrap="square" rtlCol="0">
            <a:spAutoFit/>
          </a:bodyPr>
          <a:lstStyle/>
          <a:p>
            <a:r>
              <a:rPr lang="es-MX" b="1" dirty="0" smtClean="0"/>
              <a:t>Campeones</a:t>
            </a:r>
            <a:r>
              <a:rPr lang="es-MX" dirty="0" smtClean="0"/>
              <a:t> cuya mejor táctica es reorientar la estrategia hacia los clientes y superar el estándar.</a:t>
            </a:r>
          </a:p>
        </p:txBody>
      </p:sp>
      <p:pic>
        <p:nvPicPr>
          <p:cNvPr id="5" name="Imagen 4"/>
          <p:cNvPicPr>
            <a:picLocks noChangeAspect="1"/>
          </p:cNvPicPr>
          <p:nvPr/>
        </p:nvPicPr>
        <p:blipFill>
          <a:blip r:embed="rId3"/>
          <a:stretch>
            <a:fillRect/>
          </a:stretch>
        </p:blipFill>
        <p:spPr>
          <a:xfrm>
            <a:off x="4621783" y="2258458"/>
            <a:ext cx="3275759" cy="3050814"/>
          </a:xfrm>
          <a:prstGeom prst="rect">
            <a:avLst/>
          </a:prstGeom>
        </p:spPr>
      </p:pic>
      <p:sp>
        <p:nvSpPr>
          <p:cNvPr id="14" name="CuadroTexto 13"/>
          <p:cNvSpPr txBox="1"/>
          <p:nvPr/>
        </p:nvSpPr>
        <p:spPr>
          <a:xfrm>
            <a:off x="1407743" y="3294993"/>
            <a:ext cx="2474765" cy="2585323"/>
          </a:xfrm>
          <a:prstGeom prst="rect">
            <a:avLst/>
          </a:prstGeom>
          <a:noFill/>
          <a:ln>
            <a:solidFill>
              <a:schemeClr val="accent3">
                <a:lumMod val="75000"/>
              </a:schemeClr>
            </a:solidFill>
          </a:ln>
        </p:spPr>
        <p:txBody>
          <a:bodyPr wrap="square" rtlCol="0">
            <a:spAutoFit/>
          </a:bodyPr>
          <a:lstStyle/>
          <a:p>
            <a:r>
              <a:rPr lang="es-MX" b="1" dirty="0" smtClean="0"/>
              <a:t>Rehabilitados</a:t>
            </a:r>
            <a:r>
              <a:rPr lang="es-MX" dirty="0" smtClean="0"/>
              <a:t> que han tenido una grave caída de la satisfacción del cliente y se han visto obligados a entrar en acción y lograron revertir su caída al reanudar su enfoque en experiencia del cliente</a:t>
            </a:r>
            <a:endParaRPr lang="es-MX" dirty="0"/>
          </a:p>
        </p:txBody>
      </p:sp>
    </p:spTree>
    <p:extLst>
      <p:ext uri="{BB962C8B-B14F-4D97-AF65-F5344CB8AC3E}">
        <p14:creationId xmlns:p14="http://schemas.microsoft.com/office/powerpoint/2010/main" val="27072536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 24 </a:t>
            </a:r>
            <a:endParaRPr lang="es-ES" sz="900" dirty="0"/>
          </a:p>
        </p:txBody>
      </p:sp>
      <p:sp>
        <p:nvSpPr>
          <p:cNvPr id="5" name="CuadroTexto 4"/>
          <p:cNvSpPr txBox="1"/>
          <p:nvPr/>
        </p:nvSpPr>
        <p:spPr>
          <a:xfrm>
            <a:off x="94887" y="4020751"/>
            <a:ext cx="8743849" cy="1938992"/>
          </a:xfrm>
          <a:prstGeom prst="rect">
            <a:avLst/>
          </a:prstGeom>
          <a:noFill/>
        </p:spPr>
        <p:txBody>
          <a:bodyPr wrap="square" rtlCol="0">
            <a:spAutoFit/>
          </a:bodyPr>
          <a:lstStyle/>
          <a:p>
            <a:endParaRPr lang="es-MX" sz="2400" dirty="0" smtClean="0">
              <a:solidFill>
                <a:schemeClr val="bg2">
                  <a:lumMod val="50000"/>
                </a:schemeClr>
              </a:solidFill>
            </a:endParaRPr>
          </a:p>
          <a:p>
            <a:r>
              <a:rPr lang="es-MX" sz="2400" dirty="0" smtClean="0">
                <a:solidFill>
                  <a:schemeClr val="bg2">
                    <a:lumMod val="50000"/>
                  </a:schemeClr>
                </a:solidFill>
              </a:rPr>
              <a:t>Las empresas no compiten sólo por precio o calidad sino también al ofrecer un servicio de excelencia que despierta emociones al cliente para enamorarlo a comprar y que regrese!</a:t>
            </a:r>
          </a:p>
          <a:p>
            <a:endParaRPr lang="es-MX" sz="2400" dirty="0">
              <a:solidFill>
                <a:schemeClr val="bg2">
                  <a:lumMod val="50000"/>
                </a:schemeClr>
              </a:solidFill>
            </a:endParaRPr>
          </a:p>
        </p:txBody>
      </p:sp>
      <p:sp>
        <p:nvSpPr>
          <p:cNvPr id="3" name="Rectángulo 2"/>
          <p:cNvSpPr/>
          <p:nvPr/>
        </p:nvSpPr>
        <p:spPr>
          <a:xfrm>
            <a:off x="174034" y="1197017"/>
            <a:ext cx="8585556" cy="923330"/>
          </a:xfrm>
          <a:prstGeom prst="rect">
            <a:avLst/>
          </a:prstGeom>
          <a:noFill/>
        </p:spPr>
        <p:txBody>
          <a:bodyPr wrap="none" lIns="91440" tIns="45720" rIns="91440" bIns="45720">
            <a:spAutoFit/>
          </a:bodyPr>
          <a:lstStyle/>
          <a:p>
            <a:pPr algn="ctr"/>
            <a:r>
              <a:rPr lang="es-ES" sz="5400" b="1" cap="none" spc="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Conoce y escucha a tu cliente</a:t>
            </a:r>
            <a:endParaRPr lang="es-E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pic>
        <p:nvPicPr>
          <p:cNvPr id="6" name="Imagen 5"/>
          <p:cNvPicPr>
            <a:picLocks noChangeAspect="1"/>
          </p:cNvPicPr>
          <p:nvPr/>
        </p:nvPicPr>
        <p:blipFill>
          <a:blip r:embed="rId3"/>
          <a:stretch>
            <a:fillRect/>
          </a:stretch>
        </p:blipFill>
        <p:spPr>
          <a:xfrm>
            <a:off x="2483793" y="2151687"/>
            <a:ext cx="2876550" cy="1590675"/>
          </a:xfrm>
          <a:prstGeom prst="rect">
            <a:avLst/>
          </a:prstGeom>
        </p:spPr>
      </p:pic>
    </p:spTree>
    <p:extLst>
      <p:ext uri="{BB962C8B-B14F-4D97-AF65-F5344CB8AC3E}">
        <p14:creationId xmlns:p14="http://schemas.microsoft.com/office/powerpoint/2010/main" val="4785536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 25 </a:t>
            </a:r>
            <a:endParaRPr lang="es-ES" sz="900" dirty="0"/>
          </a:p>
        </p:txBody>
      </p:sp>
      <p:sp>
        <p:nvSpPr>
          <p:cNvPr id="5" name="CuadroTexto 4"/>
          <p:cNvSpPr txBox="1"/>
          <p:nvPr/>
        </p:nvSpPr>
        <p:spPr>
          <a:xfrm>
            <a:off x="243114" y="1535846"/>
            <a:ext cx="8743849" cy="4893647"/>
          </a:xfrm>
          <a:prstGeom prst="rect">
            <a:avLst/>
          </a:prstGeom>
          <a:noFill/>
        </p:spPr>
        <p:txBody>
          <a:bodyPr wrap="square" rtlCol="0">
            <a:spAutoFit/>
          </a:bodyPr>
          <a:lstStyle/>
          <a:p>
            <a:endParaRPr lang="es-MX" sz="2400" dirty="0" smtClean="0">
              <a:solidFill>
                <a:schemeClr val="bg2">
                  <a:lumMod val="50000"/>
                </a:schemeClr>
              </a:solidFill>
            </a:endParaRPr>
          </a:p>
          <a:p>
            <a:endParaRPr lang="es-MX" sz="2400" dirty="0">
              <a:solidFill>
                <a:schemeClr val="bg2">
                  <a:lumMod val="50000"/>
                </a:schemeClr>
              </a:solidFill>
            </a:endParaRPr>
          </a:p>
          <a:p>
            <a:endParaRPr lang="es-MX" sz="2400" dirty="0" smtClean="0">
              <a:solidFill>
                <a:srgbClr val="9D8536"/>
              </a:solidFill>
            </a:endParaRPr>
          </a:p>
          <a:p>
            <a:r>
              <a:rPr lang="es-MX" sz="2400" dirty="0" smtClean="0">
                <a:solidFill>
                  <a:srgbClr val="9D8536"/>
                </a:solidFill>
              </a:rPr>
              <a:t>Se debe considerar que el personal de contacto de pronto se salga de lo establecido sin la necesita proveer al condicionar sin que se le indique</a:t>
            </a:r>
            <a:r>
              <a:rPr lang="es-MX" sz="2400" dirty="0" smtClean="0"/>
              <a:t>. </a:t>
            </a:r>
          </a:p>
          <a:p>
            <a:endParaRPr lang="es-MX" sz="2400" dirty="0" smtClean="0"/>
          </a:p>
          <a:p>
            <a:r>
              <a:rPr lang="es-MX" sz="2400" dirty="0" smtClean="0">
                <a:solidFill>
                  <a:srgbClr val="00B050"/>
                </a:solidFill>
              </a:rPr>
              <a:t>El diseño de los procesos debe contemplar la simplificación.</a:t>
            </a:r>
          </a:p>
          <a:p>
            <a:endParaRPr lang="es-MX" sz="2400" dirty="0"/>
          </a:p>
          <a:p>
            <a:r>
              <a:rPr lang="es-MX" sz="2400" dirty="0" smtClean="0">
                <a:solidFill>
                  <a:schemeClr val="accent6">
                    <a:lumMod val="75000"/>
                  </a:schemeClr>
                </a:solidFill>
              </a:rPr>
              <a:t>Para la relación de los clientes es esencial que cuente con una buena integración de los canales.</a:t>
            </a:r>
          </a:p>
          <a:p>
            <a:endParaRPr lang="es-MX" sz="2400" dirty="0">
              <a:solidFill>
                <a:schemeClr val="accent6">
                  <a:lumMod val="75000"/>
                </a:schemeClr>
              </a:solidFill>
            </a:endParaRPr>
          </a:p>
          <a:p>
            <a:r>
              <a:rPr lang="es-MX" sz="2400" dirty="0" smtClean="0">
                <a:solidFill>
                  <a:schemeClr val="accent2">
                    <a:lumMod val="60000"/>
                    <a:lumOff val="40000"/>
                  </a:schemeClr>
                </a:solidFill>
              </a:rPr>
              <a:t>Los líderes deben tener visibilidad</a:t>
            </a:r>
            <a:endParaRPr lang="es-MX" sz="2400" dirty="0">
              <a:solidFill>
                <a:schemeClr val="accent2">
                  <a:lumMod val="60000"/>
                  <a:lumOff val="40000"/>
                </a:schemeClr>
              </a:solidFill>
            </a:endParaRPr>
          </a:p>
        </p:txBody>
      </p:sp>
      <p:sp>
        <p:nvSpPr>
          <p:cNvPr id="2" name="Rectángulo 1"/>
          <p:cNvSpPr/>
          <p:nvPr/>
        </p:nvSpPr>
        <p:spPr>
          <a:xfrm>
            <a:off x="-47655" y="28618"/>
            <a:ext cx="7747249" cy="2585323"/>
          </a:xfrm>
          <a:prstGeom prst="rect">
            <a:avLst/>
          </a:prstGeom>
          <a:noFill/>
        </p:spPr>
        <p:txBody>
          <a:bodyPr wrap="none" lIns="91440" tIns="45720" rIns="91440" bIns="45720">
            <a:spAutoFit/>
          </a:bodyPr>
          <a:lstStyle/>
          <a:p>
            <a:pPr algn="ctr"/>
            <a:r>
              <a:rPr lang="es-ES" sz="54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Más </a:t>
            </a:r>
            <a:r>
              <a:rPr lang="es-ES" sz="54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recomendaciones </a:t>
            </a:r>
          </a:p>
          <a:p>
            <a:pPr algn="ctr"/>
            <a:r>
              <a:rPr lang="es-ES" sz="54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para mejorar </a:t>
            </a:r>
          </a:p>
          <a:p>
            <a:pPr algn="ctr"/>
            <a:r>
              <a:rPr lang="es-ES" sz="54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la relación con el cliente </a:t>
            </a:r>
            <a:r>
              <a:rPr lang="es-ES" sz="54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a:t>
            </a:r>
            <a:endParaRPr lang="es-ES"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41276132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 26 </a:t>
            </a:r>
            <a:endParaRPr lang="es-ES" sz="900" dirty="0"/>
          </a:p>
        </p:txBody>
      </p:sp>
      <p:sp>
        <p:nvSpPr>
          <p:cNvPr id="5" name="CuadroTexto 4"/>
          <p:cNvSpPr txBox="1"/>
          <p:nvPr/>
        </p:nvSpPr>
        <p:spPr>
          <a:xfrm>
            <a:off x="243114" y="1535846"/>
            <a:ext cx="8743849" cy="830997"/>
          </a:xfrm>
          <a:prstGeom prst="rect">
            <a:avLst/>
          </a:prstGeom>
          <a:noFill/>
        </p:spPr>
        <p:txBody>
          <a:bodyPr wrap="square" rtlCol="0">
            <a:spAutoFit/>
          </a:bodyPr>
          <a:lstStyle/>
          <a:p>
            <a:endParaRPr lang="es-MX" sz="2400" dirty="0" smtClean="0">
              <a:solidFill>
                <a:schemeClr val="bg2">
                  <a:lumMod val="50000"/>
                </a:schemeClr>
              </a:solidFill>
            </a:endParaRPr>
          </a:p>
          <a:p>
            <a:endParaRPr lang="es-MX" sz="2400" dirty="0">
              <a:solidFill>
                <a:schemeClr val="bg2">
                  <a:lumMod val="50000"/>
                </a:schemeClr>
              </a:solidFill>
            </a:endParaRPr>
          </a:p>
        </p:txBody>
      </p:sp>
      <p:sp>
        <p:nvSpPr>
          <p:cNvPr id="3" name="Rectángulo 2"/>
          <p:cNvSpPr/>
          <p:nvPr/>
        </p:nvSpPr>
        <p:spPr>
          <a:xfrm>
            <a:off x="243114" y="1535845"/>
            <a:ext cx="8052477" cy="4524315"/>
          </a:xfrm>
          <a:prstGeom prst="rect">
            <a:avLst/>
          </a:prstGeom>
        </p:spPr>
        <p:txBody>
          <a:bodyPr wrap="square">
            <a:spAutoFit/>
          </a:bodyPr>
          <a:lstStyle/>
          <a:p>
            <a:r>
              <a:rPr lang="es-MX" dirty="0" smtClean="0">
                <a:solidFill>
                  <a:srgbClr val="404040"/>
                </a:solidFill>
                <a:latin typeface="Arial Unicode MS" panose="020B0604020202020204" pitchFamily="34" charset="-128"/>
                <a:ea typeface="Arial Unicode MS" panose="020B0604020202020204" pitchFamily="34" charset="-128"/>
                <a:cs typeface="Arial Unicode MS" panose="020B0604020202020204" pitchFamily="34" charset="-128"/>
              </a:rPr>
              <a:t>Ahora bien, la sección de Relación </a:t>
            </a:r>
            <a:r>
              <a:rPr lang="es-MX" dirty="0">
                <a:solidFill>
                  <a:srgbClr val="404040"/>
                </a:solidFill>
                <a:latin typeface="Arial Unicode MS" panose="020B0604020202020204" pitchFamily="34" charset="-128"/>
                <a:ea typeface="Arial Unicode MS" panose="020B0604020202020204" pitchFamily="34" charset="-128"/>
                <a:cs typeface="Arial Unicode MS" panose="020B0604020202020204" pitchFamily="34" charset="-128"/>
              </a:rPr>
              <a:t>con los Clientes tiene como propósito especificar cómo se va a conectar la propuesta de valor con el segmento de </a:t>
            </a:r>
            <a:r>
              <a:rPr lang="es-MX" dirty="0" smtClean="0">
                <a:solidFill>
                  <a:srgbClr val="404040"/>
                </a:solidFill>
                <a:latin typeface="Arial Unicode MS" panose="020B0604020202020204" pitchFamily="34" charset="-128"/>
                <a:ea typeface="Arial Unicode MS" panose="020B0604020202020204" pitchFamily="34" charset="-128"/>
                <a:cs typeface="Arial Unicode MS" panose="020B0604020202020204" pitchFamily="34" charset="-128"/>
              </a:rPr>
              <a:t>clientes.</a:t>
            </a:r>
          </a:p>
          <a:p>
            <a:endParaRPr lang="es-MX" dirty="0" smtClean="0">
              <a:solidFill>
                <a:srgbClr val="404040"/>
              </a:solidFill>
              <a:latin typeface="Arial Unicode MS" panose="020B0604020202020204" pitchFamily="34" charset="-128"/>
              <a:ea typeface="Arial Unicode MS" panose="020B0604020202020204" pitchFamily="34" charset="-128"/>
              <a:cs typeface="Arial Unicode MS" panose="020B0604020202020204" pitchFamily="34" charset="-128"/>
            </a:endParaRPr>
          </a:p>
          <a:p>
            <a:endParaRPr lang="es-MX" dirty="0">
              <a:solidFill>
                <a:srgbClr val="404040"/>
              </a:solidFill>
              <a:latin typeface="Arial Unicode MS" panose="020B0604020202020204" pitchFamily="34" charset="-128"/>
              <a:ea typeface="Arial Unicode MS" panose="020B0604020202020204" pitchFamily="34" charset="-128"/>
              <a:cs typeface="Arial Unicode MS" panose="020B0604020202020204" pitchFamily="34" charset="-128"/>
            </a:endParaRPr>
          </a:p>
          <a:p>
            <a:endParaRPr lang="es-MX" dirty="0">
              <a:solidFill>
                <a:srgbClr val="404040"/>
              </a:solidFill>
              <a:latin typeface="Arial Unicode MS" panose="020B0604020202020204" pitchFamily="34" charset="-128"/>
              <a:ea typeface="Arial Unicode MS" panose="020B0604020202020204" pitchFamily="34" charset="-128"/>
              <a:cs typeface="Arial Unicode MS" panose="020B0604020202020204" pitchFamily="34" charset="-128"/>
            </a:endParaRPr>
          </a:p>
          <a:p>
            <a:endParaRPr lang="es-MX" dirty="0" smtClean="0">
              <a:solidFill>
                <a:srgbClr val="404040"/>
              </a:solidFill>
              <a:latin typeface="Arial Unicode MS" panose="020B0604020202020204" pitchFamily="34" charset="-128"/>
              <a:ea typeface="Arial Unicode MS" panose="020B0604020202020204" pitchFamily="34" charset="-128"/>
              <a:cs typeface="Arial Unicode MS" panose="020B0604020202020204" pitchFamily="34" charset="-128"/>
            </a:endParaRPr>
          </a:p>
          <a:p>
            <a:endParaRPr lang="es-MX" dirty="0" smtClean="0">
              <a:solidFill>
                <a:srgbClr val="404040"/>
              </a:solidFill>
              <a:latin typeface="Arial Unicode MS" panose="020B0604020202020204" pitchFamily="34" charset="-128"/>
              <a:ea typeface="Arial Unicode MS" panose="020B0604020202020204" pitchFamily="34" charset="-128"/>
              <a:cs typeface="Arial Unicode MS" panose="020B0604020202020204" pitchFamily="34" charset="-128"/>
            </a:endParaRPr>
          </a:p>
          <a:p>
            <a:endParaRPr lang="es-MX" dirty="0">
              <a:solidFill>
                <a:srgbClr val="404040"/>
              </a:solidFill>
              <a:latin typeface="Arial Unicode MS" panose="020B0604020202020204" pitchFamily="34" charset="-128"/>
              <a:ea typeface="Arial Unicode MS" panose="020B0604020202020204" pitchFamily="34" charset="-128"/>
              <a:cs typeface="Arial Unicode MS" panose="020B0604020202020204" pitchFamily="34" charset="-128"/>
            </a:endParaRPr>
          </a:p>
          <a:p>
            <a:r>
              <a:rPr lang="es-MX" dirty="0" smtClean="0">
                <a:solidFill>
                  <a:srgbClr val="404040"/>
                </a:solidFill>
                <a:latin typeface="Arial Unicode MS" panose="020B0604020202020204" pitchFamily="34" charset="-128"/>
                <a:ea typeface="Arial Unicode MS" panose="020B0604020202020204" pitchFamily="34" charset="-128"/>
                <a:cs typeface="Arial Unicode MS" panose="020B0604020202020204" pitchFamily="34" charset="-128"/>
              </a:rPr>
              <a:t>Por lo que </a:t>
            </a:r>
            <a:r>
              <a:rPr lang="es-MX" dirty="0">
                <a:latin typeface="Arial Unicode MS" panose="020B0604020202020204" pitchFamily="34" charset="-128"/>
                <a:ea typeface="Arial Unicode MS" panose="020B0604020202020204" pitchFamily="34" charset="-128"/>
                <a:cs typeface="Arial Unicode MS" panose="020B0604020202020204" pitchFamily="34" charset="-128"/>
              </a:rPr>
              <a:t>u</a:t>
            </a:r>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na </a:t>
            </a:r>
            <a:r>
              <a:rPr lang="es-MX" dirty="0">
                <a:latin typeface="Arial Unicode MS" panose="020B0604020202020204" pitchFamily="34" charset="-128"/>
                <a:ea typeface="Arial Unicode MS" panose="020B0604020202020204" pitchFamily="34" charset="-128"/>
                <a:cs typeface="Arial Unicode MS" panose="020B0604020202020204" pitchFamily="34" charset="-128"/>
              </a:rPr>
              <a:t>de las mejores formas de generar ingresos en un negocio consiste en formular estrategias apropiadas para captar y retener a los clientes</a:t>
            </a:r>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 </a:t>
            </a:r>
            <a:r>
              <a:rPr lang="es-MX" dirty="0">
                <a:latin typeface="Arial Unicode MS" panose="020B0604020202020204" pitchFamily="34" charset="-128"/>
                <a:ea typeface="Arial Unicode MS" panose="020B0604020202020204" pitchFamily="34" charset="-128"/>
                <a:cs typeface="Arial Unicode MS" panose="020B0604020202020204" pitchFamily="34" charset="-128"/>
              </a:rPr>
              <a:t>Para poder captar nuevos clientes hay que comunicarles nuestra propuesta de valor y para retenerlos, entre otras cosas, hay que brindarles una buena atención. </a:t>
            </a:r>
            <a:endParaRPr lang="es-MX"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endParaRPr lang="es-MX"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4" name="Imagen 3"/>
          <p:cNvPicPr>
            <a:picLocks noChangeAspect="1"/>
          </p:cNvPicPr>
          <p:nvPr/>
        </p:nvPicPr>
        <p:blipFill>
          <a:blip r:embed="rId3"/>
          <a:stretch>
            <a:fillRect/>
          </a:stretch>
        </p:blipFill>
        <p:spPr>
          <a:xfrm>
            <a:off x="3191050" y="2366843"/>
            <a:ext cx="2847975" cy="1600200"/>
          </a:xfrm>
          <a:prstGeom prst="rect">
            <a:avLst/>
          </a:prstGeom>
        </p:spPr>
      </p:pic>
    </p:spTree>
    <p:extLst>
      <p:ext uri="{BB962C8B-B14F-4D97-AF65-F5344CB8AC3E}">
        <p14:creationId xmlns:p14="http://schemas.microsoft.com/office/powerpoint/2010/main" val="18160230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 27 </a:t>
            </a:r>
            <a:endParaRPr lang="es-ES" sz="900" dirty="0"/>
          </a:p>
        </p:txBody>
      </p:sp>
      <p:sp>
        <p:nvSpPr>
          <p:cNvPr id="5" name="CuadroTexto 4"/>
          <p:cNvSpPr txBox="1"/>
          <p:nvPr/>
        </p:nvSpPr>
        <p:spPr>
          <a:xfrm>
            <a:off x="312194" y="3490419"/>
            <a:ext cx="8743849" cy="830997"/>
          </a:xfrm>
          <a:prstGeom prst="rect">
            <a:avLst/>
          </a:prstGeom>
          <a:noFill/>
        </p:spPr>
        <p:txBody>
          <a:bodyPr wrap="square" rtlCol="0">
            <a:spAutoFit/>
          </a:bodyPr>
          <a:lstStyle/>
          <a:p>
            <a:endParaRPr lang="es-MX" sz="2400" dirty="0" smtClean="0">
              <a:solidFill>
                <a:schemeClr val="bg2">
                  <a:lumMod val="50000"/>
                </a:schemeClr>
              </a:solidFill>
            </a:endParaRPr>
          </a:p>
          <a:p>
            <a:endParaRPr lang="es-MX" sz="2400" dirty="0">
              <a:solidFill>
                <a:schemeClr val="bg2">
                  <a:lumMod val="50000"/>
                </a:schemeClr>
              </a:solidFill>
            </a:endParaRPr>
          </a:p>
        </p:txBody>
      </p:sp>
      <p:sp>
        <p:nvSpPr>
          <p:cNvPr id="3" name="Rectángulo 2"/>
          <p:cNvSpPr/>
          <p:nvPr/>
        </p:nvSpPr>
        <p:spPr>
          <a:xfrm>
            <a:off x="355596" y="2293464"/>
            <a:ext cx="7939995" cy="3693319"/>
          </a:xfrm>
          <a:prstGeom prst="rect">
            <a:avLst/>
          </a:prstGeom>
        </p:spPr>
        <p:txBody>
          <a:bodyPr wrap="square">
            <a:spAutoFit/>
          </a:bodyPr>
          <a:lstStyle/>
          <a:p>
            <a:endParaRPr lang="es-MX" dirty="0">
              <a:latin typeface="Arial Unicode MS" panose="020B0604020202020204" pitchFamily="34" charset="-128"/>
              <a:ea typeface="Arial Unicode MS" panose="020B0604020202020204" pitchFamily="34" charset="-128"/>
              <a:cs typeface="Arial Unicode MS" panose="020B0604020202020204" pitchFamily="34" charset="-128"/>
            </a:endParaRP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Después de analizar los temas anteriores, es claro que</a:t>
            </a:r>
            <a:r>
              <a:rPr lang="es-MX" dirty="0">
                <a:latin typeface="Arial Unicode MS" panose="020B0604020202020204" pitchFamily="34" charset="-128"/>
                <a:ea typeface="Arial Unicode MS" panose="020B0604020202020204" pitchFamily="34" charset="-128"/>
                <a:cs typeface="Arial Unicode MS" panose="020B0604020202020204" pitchFamily="34" charset="-128"/>
              </a:rPr>
              <a:t> es conveniente establecer una relación adecuada a los clientes</a:t>
            </a:r>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a:t>
            </a:r>
          </a:p>
          <a:p>
            <a:r>
              <a:rPr lang="es-MX" dirty="0">
                <a:latin typeface="Arial Unicode MS" panose="020B0604020202020204" pitchFamily="34" charset="-128"/>
                <a:ea typeface="Arial Unicode MS" panose="020B0604020202020204" pitchFamily="34" charset="-128"/>
                <a:cs typeface="Arial Unicode MS" panose="020B0604020202020204" pitchFamily="34" charset="-128"/>
              </a:rPr>
              <a:t>Se recomienda el uso </a:t>
            </a:r>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del CRM (siglas en inglés </a:t>
            </a:r>
            <a:r>
              <a:rPr lang="es-MX" dirty="0">
                <a:latin typeface="Arial Unicode MS" panose="020B0604020202020204" pitchFamily="34" charset="-128"/>
                <a:ea typeface="Arial Unicode MS" panose="020B0604020202020204" pitchFamily="34" charset="-128"/>
                <a:cs typeface="Arial Unicode MS" panose="020B0604020202020204" pitchFamily="34" charset="-128"/>
              </a:rPr>
              <a:t>del </a:t>
            </a:r>
            <a:r>
              <a:rPr lang="es-MX" dirty="0" err="1">
                <a:latin typeface="Arial Unicode MS" panose="020B0604020202020204" pitchFamily="34" charset="-128"/>
                <a:ea typeface="Arial Unicode MS" panose="020B0604020202020204" pitchFamily="34" charset="-128"/>
                <a:cs typeface="Arial Unicode MS" panose="020B0604020202020204" pitchFamily="34" charset="-128"/>
              </a:rPr>
              <a:t>Customer</a:t>
            </a:r>
            <a:r>
              <a:rPr lang="es-MX"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s-MX" dirty="0" err="1">
                <a:latin typeface="Arial Unicode MS" panose="020B0604020202020204" pitchFamily="34" charset="-128"/>
                <a:ea typeface="Arial Unicode MS" panose="020B0604020202020204" pitchFamily="34" charset="-128"/>
                <a:cs typeface="Arial Unicode MS" panose="020B0604020202020204" pitchFamily="34" charset="-128"/>
              </a:rPr>
              <a:t>Relationship</a:t>
            </a:r>
            <a:r>
              <a:rPr lang="es-MX" dirty="0">
                <a:latin typeface="Arial Unicode MS" panose="020B0604020202020204" pitchFamily="34" charset="-128"/>
                <a:ea typeface="Arial Unicode MS" panose="020B0604020202020204" pitchFamily="34" charset="-128"/>
                <a:cs typeface="Arial Unicode MS" panose="020B0604020202020204" pitchFamily="34" charset="-128"/>
              </a:rPr>
              <a:t> Management </a:t>
            </a:r>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que es un </a:t>
            </a:r>
            <a:r>
              <a:rPr lang="es-MX" dirty="0">
                <a:latin typeface="Arial Unicode MS" panose="020B0604020202020204" pitchFamily="34" charset="-128"/>
                <a:ea typeface="Arial Unicode MS" panose="020B0604020202020204" pitchFamily="34" charset="-128"/>
                <a:cs typeface="Arial Unicode MS" panose="020B0604020202020204" pitchFamily="34" charset="-128"/>
              </a:rPr>
              <a:t>software para la administración de relaciones con los clientes, para la venta y el marketing. </a:t>
            </a:r>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 </a:t>
            </a:r>
          </a:p>
          <a:p>
            <a:endParaRPr lang="es-MX"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Comprende funciones para </a:t>
            </a:r>
            <a:r>
              <a:rPr lang="es-MX" dirty="0">
                <a:latin typeface="Arial Unicode MS" panose="020B0604020202020204" pitchFamily="34" charset="-128"/>
                <a:ea typeface="Arial Unicode MS" panose="020B0604020202020204" pitchFamily="34" charset="-128"/>
                <a:cs typeface="Arial Unicode MS" panose="020B0604020202020204" pitchFamily="34" charset="-128"/>
              </a:rPr>
              <a:t>gestionar las ventas y los clientes de la empresa como la automatización, promoción </a:t>
            </a:r>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de ventas, </a:t>
            </a:r>
            <a:r>
              <a:rPr lang="es-MX" dirty="0">
                <a:latin typeface="Arial Unicode MS" panose="020B0604020202020204" pitchFamily="34" charset="-128"/>
                <a:ea typeface="Arial Unicode MS" panose="020B0604020202020204" pitchFamily="34" charset="-128"/>
                <a:cs typeface="Arial Unicode MS" panose="020B0604020202020204" pitchFamily="34" charset="-128"/>
              </a:rPr>
              <a:t>tecnologías data </a:t>
            </a:r>
            <a:r>
              <a:rPr lang="es-MX" dirty="0" err="1">
                <a:latin typeface="Arial Unicode MS" panose="020B0604020202020204" pitchFamily="34" charset="-128"/>
                <a:ea typeface="Arial Unicode MS" panose="020B0604020202020204" pitchFamily="34" charset="-128"/>
                <a:cs typeface="Arial Unicode MS" panose="020B0604020202020204" pitchFamily="34" charset="-128"/>
              </a:rPr>
              <a:t>warehouse</a:t>
            </a:r>
            <a:r>
              <a:rPr lang="es-MX" dirty="0">
                <a:latin typeface="Arial Unicode MS" panose="020B0604020202020204" pitchFamily="34" charset="-128"/>
                <a:ea typeface="Arial Unicode MS" panose="020B0604020202020204" pitchFamily="34" charset="-128"/>
                <a:cs typeface="Arial Unicode MS" panose="020B0604020202020204" pitchFamily="34" charset="-128"/>
              </a:rPr>
              <a:t> (almacén de datos), agregar la información transaccional y proporcionar capa de </a:t>
            </a:r>
            <a:r>
              <a:rPr lang="es-MX" dirty="0" err="1">
                <a:latin typeface="Arial Unicode MS" panose="020B0604020202020204" pitchFamily="34" charset="-128"/>
                <a:ea typeface="Arial Unicode MS" panose="020B0604020202020204" pitchFamily="34" charset="-128"/>
                <a:cs typeface="Arial Unicode MS" panose="020B0604020202020204" pitchFamily="34" charset="-128"/>
              </a:rPr>
              <a:t>reporting</a:t>
            </a:r>
            <a:r>
              <a:rPr lang="es-MX"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s-MX" dirty="0" err="1">
                <a:latin typeface="Arial Unicode MS" panose="020B0604020202020204" pitchFamily="34" charset="-128"/>
                <a:ea typeface="Arial Unicode MS" panose="020B0604020202020204" pitchFamily="34" charset="-128"/>
                <a:cs typeface="Arial Unicode MS" panose="020B0604020202020204" pitchFamily="34" charset="-128"/>
              </a:rPr>
              <a:t>dashboards</a:t>
            </a:r>
            <a:r>
              <a:rPr lang="es-MX" dirty="0">
                <a:latin typeface="Arial Unicode MS" panose="020B0604020202020204" pitchFamily="34" charset="-128"/>
                <a:ea typeface="Arial Unicode MS" panose="020B0604020202020204" pitchFamily="34" charset="-128"/>
                <a:cs typeface="Arial Unicode MS" panose="020B0604020202020204" pitchFamily="34" charset="-128"/>
              </a:rPr>
              <a:t>, indicadores claves de negocio, funcionalidades para seguimiento de campañas de marketing, gestión de oportunidades de negocio, capacidades predictivas y proyección de ventas.</a:t>
            </a:r>
          </a:p>
        </p:txBody>
      </p:sp>
      <p:sp>
        <p:nvSpPr>
          <p:cNvPr id="2" name="Rectángulo 1"/>
          <p:cNvSpPr/>
          <p:nvPr/>
        </p:nvSpPr>
        <p:spPr>
          <a:xfrm>
            <a:off x="891301" y="846914"/>
            <a:ext cx="7145481" cy="1446550"/>
          </a:xfrm>
          <a:prstGeom prst="rect">
            <a:avLst/>
          </a:prstGeom>
          <a:noFill/>
        </p:spPr>
        <p:txBody>
          <a:bodyPr wrap="none" lIns="91440" tIns="45720" rIns="91440" bIns="45720">
            <a:spAutoFit/>
          </a:bodyPr>
          <a:lstStyle/>
          <a:p>
            <a:pPr algn="ctr"/>
            <a:r>
              <a:rPr lang="es-ES" sz="4400" b="0" cap="none" spc="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Administración de</a:t>
            </a:r>
          </a:p>
          <a:p>
            <a:pPr algn="ctr"/>
            <a:r>
              <a:rPr lang="es-ES" sz="4400" b="0" cap="none" spc="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las relaciones con los clientes </a:t>
            </a:r>
            <a:endParaRPr lang="es-ES" sz="4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12" name="Título 1"/>
          <p:cNvSpPr txBox="1">
            <a:spLocks/>
          </p:cNvSpPr>
          <p:nvPr/>
        </p:nvSpPr>
        <p:spPr>
          <a:xfrm>
            <a:off x="256851" y="-4273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err="1" smtClean="0">
                <a:solidFill>
                  <a:schemeClr val="bg1"/>
                </a:solidFill>
                <a:latin typeface="Avenir Black"/>
                <a:cs typeface="Avenir Black"/>
              </a:rPr>
              <a:t>ARC</a:t>
            </a:r>
            <a:r>
              <a:rPr lang="es-MX" sz="3200" dirty="0" smtClean="0">
                <a:solidFill>
                  <a:schemeClr val="bg1"/>
                </a:solidFill>
                <a:latin typeface="Avenir Black"/>
                <a:cs typeface="Avenir Black"/>
              </a:rPr>
              <a:t> o CRM</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Tree>
    <p:extLst>
      <p:ext uri="{BB962C8B-B14F-4D97-AF65-F5344CB8AC3E}">
        <p14:creationId xmlns:p14="http://schemas.microsoft.com/office/powerpoint/2010/main" val="184479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ook"/>
              </a:rPr>
              <a:t>Mapa Curricular </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pic>
        <p:nvPicPr>
          <p:cNvPr id="13" name="6 Imagen"/>
          <p:cNvPicPr/>
          <p:nvPr/>
        </p:nvPicPr>
        <p:blipFill>
          <a:blip r:embed="rId3"/>
          <a:stretch>
            <a:fillRect/>
          </a:stretch>
        </p:blipFill>
        <p:spPr>
          <a:xfrm>
            <a:off x="542369" y="1140853"/>
            <a:ext cx="8369402" cy="4971380"/>
          </a:xfrm>
          <a:prstGeom prst="rect">
            <a:avLst/>
          </a:prstGeom>
        </p:spPr>
      </p:pic>
      <p:sp>
        <p:nvSpPr>
          <p:cNvPr id="14" name="7 CuadroTexto"/>
          <p:cNvSpPr txBox="1"/>
          <p:nvPr/>
        </p:nvSpPr>
        <p:spPr>
          <a:xfrm>
            <a:off x="3726940" y="6187448"/>
            <a:ext cx="2000264" cy="253916"/>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1050" dirty="0" smtClean="0"/>
              <a:t>UNIDAD DE APRENDIZAJE</a:t>
            </a:r>
            <a:endParaRPr lang="es-ES" sz="1050" dirty="0"/>
          </a:p>
        </p:txBody>
      </p:sp>
      <p:sp>
        <p:nvSpPr>
          <p:cNvPr id="16" name="Flecha abajo 4"/>
          <p:cNvSpPr/>
          <p:nvPr/>
        </p:nvSpPr>
        <p:spPr>
          <a:xfrm rot="10800000">
            <a:off x="4565809" y="3079377"/>
            <a:ext cx="144017" cy="303285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CuadroTexto 16"/>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 </a:t>
            </a:r>
            <a:endParaRPr lang="es-ES" sz="900" dirty="0"/>
          </a:p>
        </p:txBody>
      </p:sp>
    </p:spTree>
    <p:extLst>
      <p:ext uri="{BB962C8B-B14F-4D97-AF65-F5344CB8AC3E}">
        <p14:creationId xmlns:p14="http://schemas.microsoft.com/office/powerpoint/2010/main" val="28868140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 28 </a:t>
            </a:r>
            <a:endParaRPr lang="es-ES" sz="900" dirty="0"/>
          </a:p>
        </p:txBody>
      </p:sp>
      <p:sp>
        <p:nvSpPr>
          <p:cNvPr id="5" name="CuadroTexto 4"/>
          <p:cNvSpPr txBox="1"/>
          <p:nvPr/>
        </p:nvSpPr>
        <p:spPr>
          <a:xfrm>
            <a:off x="312194" y="3490419"/>
            <a:ext cx="8743849" cy="830997"/>
          </a:xfrm>
          <a:prstGeom prst="rect">
            <a:avLst/>
          </a:prstGeom>
          <a:noFill/>
        </p:spPr>
        <p:txBody>
          <a:bodyPr wrap="square" rtlCol="0">
            <a:spAutoFit/>
          </a:bodyPr>
          <a:lstStyle/>
          <a:p>
            <a:endParaRPr lang="es-MX" sz="2400" dirty="0" smtClean="0">
              <a:solidFill>
                <a:schemeClr val="bg2">
                  <a:lumMod val="50000"/>
                </a:schemeClr>
              </a:solidFill>
            </a:endParaRPr>
          </a:p>
          <a:p>
            <a:endParaRPr lang="es-MX" sz="2400" dirty="0">
              <a:solidFill>
                <a:schemeClr val="bg2">
                  <a:lumMod val="50000"/>
                </a:schemeClr>
              </a:solidFill>
            </a:endParaRPr>
          </a:p>
        </p:txBody>
      </p:sp>
      <p:sp>
        <p:nvSpPr>
          <p:cNvPr id="3" name="Rectángulo 2"/>
          <p:cNvSpPr/>
          <p:nvPr/>
        </p:nvSpPr>
        <p:spPr>
          <a:xfrm>
            <a:off x="267405" y="1874592"/>
            <a:ext cx="8513038" cy="3046988"/>
          </a:xfrm>
          <a:prstGeom prst="rect">
            <a:avLst/>
          </a:prstGeom>
        </p:spPr>
        <p:txBody>
          <a:bodyPr wrap="square">
            <a:spAutoFit/>
          </a:bodyPr>
          <a:lstStyle/>
          <a:p>
            <a:r>
              <a:rPr lang="es-MX" sz="2400" dirty="0" smtClean="0"/>
              <a:t>Es </a:t>
            </a:r>
            <a:r>
              <a:rPr lang="es-MX" sz="2400" dirty="0"/>
              <a:t>un software estratégico que se enfoca en el cliente, permite llevar un control absoluto y un historial de todas las actividades que se han desarrollado con los clientes. Entre sus </a:t>
            </a:r>
            <a:r>
              <a:rPr lang="es-MX" sz="2400" dirty="0" smtClean="0"/>
              <a:t> </a:t>
            </a:r>
            <a:r>
              <a:rPr lang="es-MX" sz="2400" dirty="0"/>
              <a:t>principales características, el CRM permite la creación y archivo de contactos a través del ingreso de todos los datos relacionados con el mismo y de acuerdo a la necesidad de la empresa, como por ejemplo: nombre, descripción del giro de negocio, dirección, personal de contacto, teléfono, correo electrónico, país de origen, entre otros.</a:t>
            </a:r>
            <a:endParaRPr lang="es-MX" sz="24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 name="Rectángulo 1"/>
          <p:cNvSpPr/>
          <p:nvPr/>
        </p:nvSpPr>
        <p:spPr>
          <a:xfrm>
            <a:off x="1541130" y="846914"/>
            <a:ext cx="5845832" cy="923330"/>
          </a:xfrm>
          <a:prstGeom prst="rect">
            <a:avLst/>
          </a:prstGeom>
          <a:noFill/>
        </p:spPr>
        <p:txBody>
          <a:bodyPr wrap="none" lIns="91440" tIns="45720" rIns="91440" bIns="45720">
            <a:spAutoFit/>
          </a:bodyPr>
          <a:lstStyle/>
          <a:p>
            <a:pPr algn="ctr"/>
            <a:r>
              <a:rPr lang="es-ES" sz="5400" b="0" cap="none" spc="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Tecnología del CRM</a:t>
            </a:r>
            <a:endParaRPr lang="es-ES"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15364" name="Picture 4" descr="Resultado de imagen para relacion con los clientes imagen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2845" y="4835141"/>
            <a:ext cx="2552700" cy="1790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02080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04451" y="1213290"/>
            <a:ext cx="8601845" cy="4616648"/>
          </a:xfrm>
          <a:prstGeom prst="rect">
            <a:avLst/>
          </a:prstGeom>
          <a:noFill/>
        </p:spPr>
        <p:txBody>
          <a:bodyPr wrap="square" rtlCol="0">
            <a:spAutoFit/>
          </a:bodyPr>
          <a:lstStyle/>
          <a:p>
            <a:r>
              <a:rPr lang="en-US" dirty="0" smtClean="0"/>
              <a:t>A </a:t>
            </a:r>
            <a:r>
              <a:rPr lang="en-US" dirty="0"/>
              <a:t>business model leads to success to a company, that because you have a clear definition of the key actions when setting the strategy, always ensuring that the main strategic objective is met.</a:t>
            </a:r>
            <a:br>
              <a:rPr lang="en-US" dirty="0"/>
            </a:br>
            <a:r>
              <a:rPr lang="en-US" dirty="0"/>
              <a:t/>
            </a:r>
            <a:br>
              <a:rPr lang="en-US" dirty="0"/>
            </a:br>
            <a:r>
              <a:rPr lang="en-US" dirty="0" smtClean="0"/>
              <a:t>the </a:t>
            </a:r>
            <a:r>
              <a:rPr lang="en-US" dirty="0"/>
              <a:t>Business Model Canvas of </a:t>
            </a:r>
            <a:r>
              <a:rPr lang="en-US" dirty="0" err="1"/>
              <a:t>Osterwalder</a:t>
            </a:r>
            <a:r>
              <a:rPr lang="en-US" dirty="0"/>
              <a:t> (2009) suggest that any business model must observe the following:</a:t>
            </a:r>
            <a:br>
              <a:rPr lang="en-US" dirty="0"/>
            </a:br>
            <a:r>
              <a:rPr lang="en-US" dirty="0"/>
              <a:t/>
            </a:r>
            <a:br>
              <a:rPr lang="en-US" dirty="0"/>
            </a:br>
            <a:r>
              <a:rPr lang="en-US" dirty="0"/>
              <a:t>• The value proposition - created for customers and users through what will be offered.</a:t>
            </a:r>
            <a:br>
              <a:rPr lang="en-US" dirty="0"/>
            </a:br>
            <a:r>
              <a:rPr lang="en-US" dirty="0"/>
              <a:t>• The market segment (customers) - customers and actual users.</a:t>
            </a:r>
            <a:br>
              <a:rPr lang="en-US" dirty="0"/>
            </a:br>
            <a:r>
              <a:rPr lang="en-US" dirty="0"/>
              <a:t>• The value chain - key activities, partnerships, tasks, key resources, assets and technology.</a:t>
            </a:r>
            <a:br>
              <a:rPr lang="en-US" dirty="0"/>
            </a:br>
            <a:r>
              <a:rPr lang="en-US" dirty="0"/>
              <a:t>• Cost structure and source of income.</a:t>
            </a:r>
            <a:r>
              <a:rPr lang="en-US" sz="1600" dirty="0"/>
              <a:t/>
            </a:r>
            <a:br>
              <a:rPr lang="en-US" sz="1600" dirty="0"/>
            </a:br>
            <a:r>
              <a:rPr lang="en-US" sz="1600" dirty="0" smtClean="0">
                <a:latin typeface="Avenir Black"/>
              </a:rPr>
              <a:t>.  </a:t>
            </a:r>
            <a:endParaRPr lang="es-MX" sz="1600" dirty="0" smtClean="0">
              <a:latin typeface="Avenir Black"/>
              <a:cs typeface="Avenir Book"/>
            </a:endParaRPr>
          </a:p>
          <a:p>
            <a:endParaRPr lang="es-MX" sz="1600" dirty="0">
              <a:latin typeface="Avenir Black"/>
              <a:cs typeface="Avenir Book"/>
            </a:endParaRPr>
          </a:p>
          <a:p>
            <a:endParaRPr lang="es-MX" sz="1600" dirty="0" smtClean="0">
              <a:latin typeface="Avenir Black"/>
              <a:cs typeface="Avenir Book"/>
            </a:endParaRPr>
          </a:p>
          <a:p>
            <a:endParaRPr lang="es-MX" sz="1600" dirty="0">
              <a:latin typeface="Avenir Black"/>
              <a:cs typeface="Avenir Book"/>
            </a:endParaRPr>
          </a:p>
          <a:p>
            <a:endParaRPr lang="es-MX" sz="1600" dirty="0">
              <a:latin typeface="Avenir Black"/>
              <a:cs typeface="Avenir Book"/>
            </a:endParaRPr>
          </a:p>
          <a:p>
            <a:pPr algn="just"/>
            <a:endParaRPr lang="es-MX" sz="1600" dirty="0">
              <a:latin typeface="Avenir Blac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err="1" smtClean="0">
                <a:solidFill>
                  <a:schemeClr val="bg1"/>
                </a:solidFill>
                <a:latin typeface="Avenir Black"/>
                <a:cs typeface="Avenir Black"/>
              </a:rPr>
              <a:t>Why</a:t>
            </a:r>
            <a:r>
              <a:rPr lang="es-MX" sz="3200" dirty="0" smtClean="0">
                <a:solidFill>
                  <a:schemeClr val="bg1"/>
                </a:solidFill>
                <a:latin typeface="Avenir Black"/>
                <a:cs typeface="Avenir Black"/>
              </a:rPr>
              <a:t> a Business </a:t>
            </a:r>
            <a:r>
              <a:rPr lang="es-MX" sz="3200" dirty="0" err="1" smtClean="0">
                <a:solidFill>
                  <a:schemeClr val="bg1"/>
                </a:solidFill>
                <a:latin typeface="Avenir Black"/>
                <a:cs typeface="Avenir Black"/>
              </a:rPr>
              <a:t>Model</a:t>
            </a:r>
            <a:r>
              <a:rPr lang="es-MX" sz="3200" dirty="0" smtClean="0">
                <a:solidFill>
                  <a:schemeClr val="bg1"/>
                </a:solidFill>
                <a:latin typeface="Avenir Black"/>
                <a:cs typeface="Avenir Black"/>
              </a:rPr>
              <a:t>?</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29</a:t>
            </a:r>
            <a:endParaRPr lang="es-ES" sz="900" dirty="0"/>
          </a:p>
        </p:txBody>
      </p:sp>
      <p:pic>
        <p:nvPicPr>
          <p:cNvPr id="3" name="Imagen 2"/>
          <p:cNvPicPr>
            <a:picLocks noChangeAspect="1"/>
          </p:cNvPicPr>
          <p:nvPr/>
        </p:nvPicPr>
        <p:blipFill>
          <a:blip r:embed="rId3"/>
          <a:stretch>
            <a:fillRect/>
          </a:stretch>
        </p:blipFill>
        <p:spPr>
          <a:xfrm>
            <a:off x="3392357" y="4670244"/>
            <a:ext cx="2847975" cy="1609725"/>
          </a:xfrm>
          <a:prstGeom prst="rect">
            <a:avLst/>
          </a:prstGeom>
        </p:spPr>
      </p:pic>
    </p:spTree>
    <p:extLst>
      <p:ext uri="{BB962C8B-B14F-4D97-AF65-F5344CB8AC3E}">
        <p14:creationId xmlns:p14="http://schemas.microsoft.com/office/powerpoint/2010/main" val="1381785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04451" y="1213290"/>
            <a:ext cx="8601845" cy="4031873"/>
          </a:xfrm>
          <a:prstGeom prst="rect">
            <a:avLst/>
          </a:prstGeom>
          <a:noFill/>
        </p:spPr>
        <p:txBody>
          <a:bodyPr wrap="square" rtlCol="0">
            <a:spAutoFit/>
          </a:bodyPr>
          <a:lstStyle/>
          <a:p>
            <a:r>
              <a:rPr lang="en-US" sz="1600" dirty="0"/>
              <a:t/>
            </a:r>
            <a:br>
              <a:rPr lang="en-US" sz="1600" dirty="0"/>
            </a:br>
            <a:r>
              <a:rPr lang="en-US" dirty="0" err="1" smtClean="0"/>
              <a:t>Chesbrough</a:t>
            </a:r>
            <a:r>
              <a:rPr lang="en-US" dirty="0" smtClean="0"/>
              <a:t> </a:t>
            </a:r>
            <a:r>
              <a:rPr lang="en-US" dirty="0"/>
              <a:t>and Rosenbloom (2001) mention that the functions of a model are</a:t>
            </a:r>
            <a:r>
              <a:rPr lang="en-US" dirty="0" smtClean="0"/>
              <a:t>:</a:t>
            </a:r>
          </a:p>
          <a:p>
            <a:endParaRPr lang="en-US" dirty="0" smtClean="0"/>
          </a:p>
          <a:p>
            <a:pPr marL="285750" indent="-285750">
              <a:buFont typeface="Arial" panose="020B0604020202020204" pitchFamily="34" charset="0"/>
              <a:buChar char="•"/>
            </a:pPr>
            <a:r>
              <a:rPr lang="en-US" dirty="0" smtClean="0"/>
              <a:t>articulating </a:t>
            </a:r>
            <a:r>
              <a:rPr lang="en-US" dirty="0"/>
              <a:t>the value proposition (any activity that develops from the purchase of material to the final </a:t>
            </a:r>
            <a:r>
              <a:rPr lang="en-US" dirty="0" smtClean="0"/>
              <a:t>consumer</a:t>
            </a:r>
          </a:p>
          <a:p>
            <a:pPr marL="285750" indent="-285750">
              <a:buFont typeface="Arial" panose="020B0604020202020204" pitchFamily="34" charset="0"/>
              <a:buChar char="•"/>
            </a:pPr>
            <a:r>
              <a:rPr lang="en-US" dirty="0" smtClean="0"/>
              <a:t>identify </a:t>
            </a:r>
            <a:r>
              <a:rPr lang="en-US" dirty="0"/>
              <a:t>a market segment; </a:t>
            </a:r>
            <a:endParaRPr lang="en-US" dirty="0" smtClean="0"/>
          </a:p>
          <a:p>
            <a:pPr marL="285750" indent="-285750">
              <a:buFont typeface="Arial" panose="020B0604020202020204" pitchFamily="34" charset="0"/>
              <a:buChar char="•"/>
            </a:pPr>
            <a:r>
              <a:rPr lang="en-US" dirty="0" smtClean="0"/>
              <a:t>define </a:t>
            </a:r>
            <a:r>
              <a:rPr lang="en-US" dirty="0"/>
              <a:t>the structure of the chain (based on activity); </a:t>
            </a:r>
            <a:endParaRPr lang="en-US" dirty="0" smtClean="0"/>
          </a:p>
          <a:p>
            <a:pPr marL="285750" indent="-285750">
              <a:buFont typeface="Arial" panose="020B0604020202020204" pitchFamily="34" charset="0"/>
              <a:buChar char="•"/>
            </a:pPr>
            <a:r>
              <a:rPr lang="en-US" dirty="0" smtClean="0"/>
              <a:t>estimate </a:t>
            </a:r>
            <a:r>
              <a:rPr lang="en-US" dirty="0"/>
              <a:t>the cost structure and profit potential; describe the position of the company in the value network and formulating competitive strategy.</a:t>
            </a:r>
          </a:p>
          <a:p>
            <a:r>
              <a:rPr lang="en-US" sz="1600" dirty="0" smtClean="0">
                <a:latin typeface="Avenir Black"/>
              </a:rPr>
              <a:t>.  </a:t>
            </a:r>
            <a:endParaRPr lang="es-MX" sz="1600" dirty="0" smtClean="0">
              <a:latin typeface="Avenir Black"/>
              <a:cs typeface="Avenir Book"/>
            </a:endParaRPr>
          </a:p>
          <a:p>
            <a:endParaRPr lang="es-MX" sz="1600" dirty="0">
              <a:latin typeface="Avenir Black"/>
              <a:cs typeface="Avenir Book"/>
            </a:endParaRPr>
          </a:p>
          <a:p>
            <a:endParaRPr lang="es-MX" sz="1600" dirty="0" smtClean="0">
              <a:latin typeface="Avenir Black"/>
              <a:cs typeface="Avenir Book"/>
            </a:endParaRPr>
          </a:p>
          <a:p>
            <a:endParaRPr lang="es-MX" sz="1600" dirty="0">
              <a:latin typeface="Avenir Black"/>
              <a:cs typeface="Avenir Book"/>
            </a:endParaRPr>
          </a:p>
          <a:p>
            <a:endParaRPr lang="es-MX" sz="1600" dirty="0">
              <a:latin typeface="Avenir Black"/>
              <a:cs typeface="Avenir Book"/>
            </a:endParaRPr>
          </a:p>
          <a:p>
            <a:pPr algn="just"/>
            <a:endParaRPr lang="es-MX" sz="1600" dirty="0">
              <a:latin typeface="Avenir Blac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30</a:t>
            </a:r>
            <a:endParaRPr lang="es-ES" sz="900" dirty="0"/>
          </a:p>
        </p:txBody>
      </p:sp>
      <p:pic>
        <p:nvPicPr>
          <p:cNvPr id="5" name="Imagen 4"/>
          <p:cNvPicPr>
            <a:picLocks noChangeAspect="1"/>
          </p:cNvPicPr>
          <p:nvPr/>
        </p:nvPicPr>
        <p:blipFill>
          <a:blip r:embed="rId3"/>
          <a:stretch>
            <a:fillRect/>
          </a:stretch>
        </p:blipFill>
        <p:spPr>
          <a:xfrm>
            <a:off x="3633496" y="3790330"/>
            <a:ext cx="3114675" cy="1466850"/>
          </a:xfrm>
          <a:prstGeom prst="rect">
            <a:avLst/>
          </a:prstGeom>
        </p:spPr>
      </p:pic>
    </p:spTree>
    <p:extLst>
      <p:ext uri="{BB962C8B-B14F-4D97-AF65-F5344CB8AC3E}">
        <p14:creationId xmlns:p14="http://schemas.microsoft.com/office/powerpoint/2010/main" val="39086639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Business </a:t>
            </a:r>
            <a:r>
              <a:rPr lang="es-MX" sz="3200" dirty="0" err="1" smtClean="0">
                <a:solidFill>
                  <a:schemeClr val="bg1"/>
                </a:solidFill>
                <a:latin typeface="Avenir Black"/>
                <a:cs typeface="Avenir Black"/>
              </a:rPr>
              <a:t>Model</a:t>
            </a:r>
            <a:r>
              <a:rPr lang="es-MX" sz="3200" dirty="0" smtClean="0">
                <a:solidFill>
                  <a:schemeClr val="bg1"/>
                </a:solidFill>
                <a:latin typeface="Avenir Black"/>
                <a:cs typeface="Avenir Black"/>
              </a:rPr>
              <a:t> Canvas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31</a:t>
            </a:r>
            <a:endParaRPr lang="es-ES" sz="900" dirty="0"/>
          </a:p>
        </p:txBody>
      </p:sp>
      <p:pic>
        <p:nvPicPr>
          <p:cNvPr id="11268" name="Picture 4" descr="Resultado de imagen para canvas business mod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3007" y="1591110"/>
            <a:ext cx="5595244" cy="4137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85357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04451" y="1213290"/>
            <a:ext cx="8601845" cy="3785652"/>
          </a:xfrm>
          <a:prstGeom prst="rect">
            <a:avLst/>
          </a:prstGeom>
          <a:noFill/>
        </p:spPr>
        <p:txBody>
          <a:bodyPr wrap="square" rtlCol="0">
            <a:spAutoFit/>
          </a:bodyPr>
          <a:lstStyle/>
          <a:p>
            <a:r>
              <a:rPr lang="en-US" altLang="es-MX" sz="2400" b="1" dirty="0" smtClean="0">
                <a:solidFill>
                  <a:srgbClr val="222222"/>
                </a:solidFill>
                <a:latin typeface="Arial" panose="020B0604020202020204" pitchFamily="34" charset="0"/>
                <a:cs typeface="Arial" panose="020B0604020202020204" pitchFamily="34" charset="0"/>
              </a:rPr>
              <a:t>Customer relations</a:t>
            </a:r>
            <a:r>
              <a:rPr lang="en-US" altLang="es-MX" sz="2400" dirty="0" smtClean="0">
                <a:solidFill>
                  <a:srgbClr val="222222"/>
                </a:solidFill>
                <a:latin typeface="Arial" panose="020B0604020202020204" pitchFamily="34" charset="0"/>
                <a:cs typeface="Arial" panose="020B0604020202020204" pitchFamily="34" charset="0"/>
              </a:rPr>
              <a:t> describes the ways that a company will engage with its </a:t>
            </a:r>
            <a:r>
              <a:rPr lang="en-US" altLang="es-MX" sz="2400" b="1" dirty="0" smtClean="0">
                <a:solidFill>
                  <a:srgbClr val="222222"/>
                </a:solidFill>
                <a:latin typeface="Arial" panose="020B0604020202020204" pitchFamily="34" charset="0"/>
                <a:cs typeface="Arial" panose="020B0604020202020204" pitchFamily="34" charset="0"/>
              </a:rPr>
              <a:t>customers</a:t>
            </a:r>
            <a:r>
              <a:rPr lang="en-US" altLang="es-MX" sz="2400" dirty="0" smtClean="0">
                <a:solidFill>
                  <a:srgbClr val="222222"/>
                </a:solidFill>
                <a:latin typeface="Arial" panose="020B0604020202020204" pitchFamily="34" charset="0"/>
                <a:cs typeface="Arial" panose="020B0604020202020204" pitchFamily="34" charset="0"/>
              </a:rPr>
              <a:t> to improve the </a:t>
            </a:r>
            <a:r>
              <a:rPr lang="en-US" altLang="es-MX" sz="2400" b="1" dirty="0" smtClean="0">
                <a:solidFill>
                  <a:srgbClr val="222222"/>
                </a:solidFill>
                <a:latin typeface="Arial" panose="020B0604020202020204" pitchFamily="34" charset="0"/>
                <a:cs typeface="Arial" panose="020B0604020202020204" pitchFamily="34" charset="0"/>
              </a:rPr>
              <a:t>customer</a:t>
            </a:r>
            <a:r>
              <a:rPr lang="en-US" altLang="es-MX" sz="2400" dirty="0" smtClean="0">
                <a:solidFill>
                  <a:srgbClr val="222222"/>
                </a:solidFill>
                <a:latin typeface="Arial" panose="020B0604020202020204" pitchFamily="34" charset="0"/>
                <a:cs typeface="Arial" panose="020B0604020202020204" pitchFamily="34" charset="0"/>
              </a:rPr>
              <a:t> experience.</a:t>
            </a:r>
          </a:p>
          <a:p>
            <a:r>
              <a:rPr lang="en-US" altLang="es-MX" sz="2400" dirty="0" smtClean="0">
                <a:solidFill>
                  <a:srgbClr val="222222"/>
                </a:solidFill>
                <a:latin typeface="Arial" panose="020B0604020202020204" pitchFamily="34" charset="0"/>
                <a:cs typeface="Arial" panose="020B0604020202020204" pitchFamily="34" charset="0"/>
              </a:rPr>
              <a:t> This includes providing answers to short-term roadblocks as well as proactively creating long-term solutions that are geared towards </a:t>
            </a:r>
            <a:r>
              <a:rPr lang="en-US" altLang="es-MX" sz="2400" b="1" dirty="0" smtClean="0">
                <a:solidFill>
                  <a:srgbClr val="222222"/>
                </a:solidFill>
                <a:latin typeface="Arial" panose="020B0604020202020204" pitchFamily="34" charset="0"/>
                <a:cs typeface="Arial" panose="020B0604020202020204" pitchFamily="34" charset="0"/>
              </a:rPr>
              <a:t>customer</a:t>
            </a:r>
            <a:r>
              <a:rPr lang="en-US" altLang="es-MX" sz="2400" dirty="0" smtClean="0">
                <a:solidFill>
                  <a:srgbClr val="222222"/>
                </a:solidFill>
                <a:latin typeface="Arial" panose="020B0604020202020204" pitchFamily="34" charset="0"/>
                <a:cs typeface="Arial" panose="020B0604020202020204" pitchFamily="34" charset="0"/>
              </a:rPr>
              <a:t> success</a:t>
            </a:r>
            <a:endParaRPr lang="en-US" altLang="es-MX" sz="1600" dirty="0" smtClean="0">
              <a:solidFill>
                <a:srgbClr val="660099"/>
              </a:solidFill>
              <a:latin typeface="Arial" panose="020B0604020202020204" pitchFamily="34" charset="0"/>
              <a:cs typeface="Arial" panose="020B0604020202020204" pitchFamily="34" charset="0"/>
            </a:endParaRPr>
          </a:p>
          <a:p>
            <a:r>
              <a:rPr lang="en-US" sz="1600" dirty="0"/>
              <a:t/>
            </a:r>
            <a:br>
              <a:rPr lang="en-US" sz="1600" dirty="0"/>
            </a:br>
            <a:r>
              <a:rPr lang="en-US" sz="1600" dirty="0" smtClean="0">
                <a:latin typeface="Avenir Black"/>
              </a:rPr>
              <a:t>.  </a:t>
            </a:r>
            <a:endParaRPr lang="es-MX" sz="1600" dirty="0">
              <a:latin typeface="Avenir Black"/>
              <a:cs typeface="Avenir Book"/>
            </a:endParaRPr>
          </a:p>
          <a:p>
            <a:endParaRPr lang="es-MX" sz="1600" dirty="0" smtClean="0">
              <a:latin typeface="Avenir Black"/>
              <a:cs typeface="Avenir Book"/>
            </a:endParaRPr>
          </a:p>
          <a:p>
            <a:endParaRPr lang="es-MX" sz="1600" dirty="0">
              <a:latin typeface="Avenir Black"/>
              <a:cs typeface="Avenir Book"/>
            </a:endParaRPr>
          </a:p>
          <a:p>
            <a:endParaRPr lang="es-MX" sz="1600" dirty="0">
              <a:latin typeface="Avenir Black"/>
              <a:cs typeface="Avenir Book"/>
            </a:endParaRPr>
          </a:p>
          <a:p>
            <a:pPr algn="just"/>
            <a:endParaRPr lang="es-MX" sz="1600" dirty="0">
              <a:latin typeface="Avenir Blac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altLang="es-MX" sz="3200" b="1" dirty="0" err="1" smtClean="0">
                <a:solidFill>
                  <a:schemeClr val="bg1"/>
                </a:solidFill>
                <a:latin typeface="Arial" panose="020B0604020202020204" pitchFamily="34" charset="0"/>
                <a:cs typeface="Arial" panose="020B0604020202020204" pitchFamily="34" charset="0"/>
              </a:rPr>
              <a:t>Customer</a:t>
            </a:r>
            <a:r>
              <a:rPr lang="es-MX" altLang="es-MX" sz="3200" b="1" dirty="0" smtClean="0">
                <a:solidFill>
                  <a:schemeClr val="bg1"/>
                </a:solidFill>
                <a:latin typeface="Arial" panose="020B0604020202020204" pitchFamily="34" charset="0"/>
                <a:cs typeface="Arial" panose="020B0604020202020204" pitchFamily="34" charset="0"/>
              </a:rPr>
              <a:t> </a:t>
            </a:r>
            <a:r>
              <a:rPr lang="es-MX" altLang="es-MX" sz="3200" b="1" dirty="0" err="1" smtClean="0">
                <a:solidFill>
                  <a:schemeClr val="bg1"/>
                </a:solidFill>
                <a:latin typeface="Arial" panose="020B0604020202020204" pitchFamily="34" charset="0"/>
                <a:cs typeface="Arial" panose="020B0604020202020204" pitchFamily="34" charset="0"/>
              </a:rPr>
              <a:t>relationships</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32</a:t>
            </a:r>
            <a:endParaRPr lang="es-ES" sz="900" dirty="0"/>
          </a:p>
        </p:txBody>
      </p:sp>
      <p:pic>
        <p:nvPicPr>
          <p:cNvPr id="5" name="Imagen 4"/>
          <p:cNvPicPr>
            <a:picLocks noChangeAspect="1"/>
          </p:cNvPicPr>
          <p:nvPr/>
        </p:nvPicPr>
        <p:blipFill>
          <a:blip r:embed="rId3"/>
          <a:stretch>
            <a:fillRect/>
          </a:stretch>
        </p:blipFill>
        <p:spPr>
          <a:xfrm>
            <a:off x="2660454" y="3859168"/>
            <a:ext cx="4174594" cy="2279548"/>
          </a:xfrm>
          <a:prstGeom prst="rect">
            <a:avLst/>
          </a:prstGeom>
        </p:spPr>
      </p:pic>
    </p:spTree>
    <p:extLst>
      <p:ext uri="{BB962C8B-B14F-4D97-AF65-F5344CB8AC3E}">
        <p14:creationId xmlns:p14="http://schemas.microsoft.com/office/powerpoint/2010/main" val="27802977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err="1" smtClean="0">
                <a:solidFill>
                  <a:schemeClr val="bg1"/>
                </a:solidFill>
                <a:latin typeface="Avenir Black"/>
                <a:cs typeface="Avenir Book"/>
              </a:rPr>
              <a:t>Exercise</a:t>
            </a:r>
            <a:r>
              <a:rPr lang="es-ES" sz="2800" dirty="0" smtClean="0">
                <a:solidFill>
                  <a:schemeClr val="bg1"/>
                </a:solidFill>
                <a:latin typeface="Avenir Black"/>
                <a:cs typeface="Avenir Book"/>
              </a:rPr>
              <a:t> </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0" y="1422747"/>
            <a:ext cx="8881133" cy="4629709"/>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33</a:t>
            </a:r>
            <a:endParaRPr lang="es-ES" sz="900" dirty="0"/>
          </a:p>
        </p:txBody>
      </p:sp>
      <p:sp>
        <p:nvSpPr>
          <p:cNvPr id="13" name="Marcador de contenido 3"/>
          <p:cNvSpPr>
            <a:spLocks noGrp="1"/>
          </p:cNvSpPr>
          <p:nvPr>
            <p:ph sz="quarter" idx="4294967295"/>
          </p:nvPr>
        </p:nvSpPr>
        <p:spPr>
          <a:xfrm>
            <a:off x="449013" y="1610386"/>
            <a:ext cx="3829050" cy="3953131"/>
          </a:xfrm>
          <a:prstGeom prst="rect">
            <a:avLst/>
          </a:prstGeom>
          <a:ln>
            <a:solidFill>
              <a:schemeClr val="accent3">
                <a:lumMod val="75000"/>
              </a:schemeClr>
            </a:solidFill>
          </a:ln>
        </p:spPr>
        <p:txBody>
          <a:bodyPr>
            <a:noAutofit/>
          </a:bodyPr>
          <a:lstStyle/>
          <a:p>
            <a:pPr marL="0" indent="0">
              <a:buNone/>
            </a:pPr>
            <a:r>
              <a:rPr lang="en-US" sz="1800" i="1" cap="none" dirty="0" smtClean="0"/>
              <a:t>Mind stretchers</a:t>
            </a:r>
            <a:r>
              <a:rPr lang="en-US" sz="1800" cap="none" dirty="0" smtClean="0"/>
              <a:t>.</a:t>
            </a:r>
          </a:p>
          <a:p>
            <a:pPr marL="514350" indent="-514350">
              <a:buAutoNum type="arabicParenR"/>
            </a:pPr>
            <a:r>
              <a:rPr lang="en-US" sz="1800" dirty="0" smtClean="0"/>
              <a:t>You have sell-sell mind –set myopia, but it has to be tempered with listening, inquiry and learning.   Can you think of a time when have you oversold? What did you learn from that experience?</a:t>
            </a:r>
          </a:p>
          <a:p>
            <a:pPr marL="514350" indent="-514350">
              <a:buAutoNum type="arabicParenR"/>
            </a:pPr>
            <a:r>
              <a:rPr lang="en-US" sz="1800" dirty="0" smtClean="0"/>
              <a:t> identify three businesses that exceed $100,00 in sales , are profitable and did not have a business plan at launch. Why and what did you learn from this? </a:t>
            </a:r>
          </a:p>
          <a:p>
            <a:pPr marL="514350" indent="-514350">
              <a:buAutoNum type="arabicParenR"/>
            </a:pPr>
            <a:endParaRPr lang="en-US" sz="1800" cap="none" dirty="0"/>
          </a:p>
        </p:txBody>
      </p:sp>
      <p:sp>
        <p:nvSpPr>
          <p:cNvPr id="2" name="Rectángulo 1"/>
          <p:cNvSpPr/>
          <p:nvPr/>
        </p:nvSpPr>
        <p:spPr>
          <a:xfrm>
            <a:off x="5595522" y="977900"/>
            <a:ext cx="2170787" cy="307777"/>
          </a:xfrm>
          <a:prstGeom prst="rect">
            <a:avLst/>
          </a:prstGeom>
        </p:spPr>
        <p:txBody>
          <a:bodyPr wrap="none">
            <a:spAutoFit/>
          </a:bodyPr>
          <a:lstStyle/>
          <a:p>
            <a:r>
              <a:rPr lang="es-MX" sz="1400" i="1" dirty="0" smtClean="0"/>
              <a:t>(</a:t>
            </a:r>
            <a:r>
              <a:rPr lang="es-MX" sz="1400" i="1" dirty="0" err="1" smtClean="0"/>
              <a:t>Spinelli</a:t>
            </a:r>
            <a:r>
              <a:rPr lang="es-MX" sz="1400" i="1" dirty="0" smtClean="0"/>
              <a:t> and Adams, 2012).</a:t>
            </a:r>
            <a:endParaRPr lang="es-MX" sz="1400" i="1" dirty="0"/>
          </a:p>
        </p:txBody>
      </p:sp>
      <p:pic>
        <p:nvPicPr>
          <p:cNvPr id="4" name="Imagen 3"/>
          <p:cNvPicPr>
            <a:picLocks noChangeAspect="1"/>
          </p:cNvPicPr>
          <p:nvPr/>
        </p:nvPicPr>
        <p:blipFill>
          <a:blip r:embed="rId3"/>
          <a:stretch>
            <a:fillRect/>
          </a:stretch>
        </p:blipFill>
        <p:spPr>
          <a:xfrm>
            <a:off x="4307083" y="1594476"/>
            <a:ext cx="2143125" cy="2143125"/>
          </a:xfrm>
          <a:prstGeom prst="rect">
            <a:avLst/>
          </a:prstGeom>
        </p:spPr>
      </p:pic>
      <p:pic>
        <p:nvPicPr>
          <p:cNvPr id="14340" name="Picture 4" descr="Resultado de imagen para relacion con los clientes imagen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9443" y="3909330"/>
            <a:ext cx="2857500"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755764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04451" y="1213290"/>
            <a:ext cx="8601845" cy="3785652"/>
          </a:xfrm>
          <a:prstGeom prst="rect">
            <a:avLst/>
          </a:prstGeom>
          <a:noFill/>
        </p:spPr>
        <p:txBody>
          <a:bodyPr wrap="square" rtlCol="0">
            <a:spAutoFit/>
          </a:bodyPr>
          <a:lstStyle/>
          <a:p>
            <a:pPr algn="just"/>
            <a:r>
              <a:rPr lang="es-MX" sz="2400" dirty="0" smtClean="0">
                <a:latin typeface="Avenir Black"/>
              </a:rPr>
              <a:t>	Cada </a:t>
            </a:r>
            <a:r>
              <a:rPr lang="es-MX" sz="2400" dirty="0">
                <a:latin typeface="Avenir Black"/>
              </a:rPr>
              <a:t>día se toma mayor conciencia de lo que implica el desarrollo de emprendedores y así queda de manifiesto en </a:t>
            </a:r>
            <a:r>
              <a:rPr lang="es-MX" sz="2400" dirty="0" smtClean="0">
                <a:latin typeface="Avenir Black"/>
              </a:rPr>
              <a:t>los nuevos programas y planes de estudio donde se promueve </a:t>
            </a:r>
            <a:r>
              <a:rPr lang="es-MX" sz="2400" dirty="0">
                <a:latin typeface="Avenir Black"/>
              </a:rPr>
              <a:t>fortalecer la cultura emprendedora de </a:t>
            </a:r>
            <a:r>
              <a:rPr lang="es-MX" sz="2400" dirty="0" smtClean="0">
                <a:latin typeface="Avenir Black"/>
              </a:rPr>
              <a:t>los estudiantes universitarios</a:t>
            </a:r>
            <a:endParaRPr lang="es-MX" sz="2400" dirty="0">
              <a:latin typeface="Avenir Black"/>
            </a:endParaRPr>
          </a:p>
          <a:p>
            <a:pPr algn="just"/>
            <a:r>
              <a:rPr lang="es-MX" sz="2400" dirty="0" smtClean="0">
                <a:latin typeface="Avenir Black"/>
              </a:rPr>
              <a:t>	Compartir y orientar a los jóvenes estudiantes cómo elaborar un modelo de negocios, seguramente se convertirá en una herramienta que ellos podrán aprovechar en cualquier ámbito en el que se desempeñe.</a:t>
            </a:r>
            <a:endParaRPr lang="es-MX" sz="2400" dirty="0">
              <a:latin typeface="Avenir Black"/>
              <a:cs typeface="Avenir Book"/>
            </a:endParaRPr>
          </a:p>
          <a:p>
            <a:pPr algn="just"/>
            <a:endParaRPr lang="es-MX" sz="2400" dirty="0">
              <a:latin typeface="Avenir Blac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REFLEXIÓN FINAL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452112" y="6394635"/>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 34</a:t>
            </a:r>
            <a:endParaRPr lang="es-ES" sz="900" dirty="0"/>
          </a:p>
        </p:txBody>
      </p:sp>
    </p:spTree>
    <p:extLst>
      <p:ext uri="{BB962C8B-B14F-4D97-AF65-F5344CB8AC3E}">
        <p14:creationId xmlns:p14="http://schemas.microsoft.com/office/powerpoint/2010/main" val="303226199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lack"/>
              </a:rPr>
              <a:t>Fuentes de consulta</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05830" y="1422747"/>
            <a:ext cx="8881133" cy="4629709"/>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endParaRPr lang="es-MX" strike="sngStrike" dirty="0" smtClean="0">
              <a:solidFill>
                <a:schemeClr val="tx1"/>
              </a:solidFill>
              <a:latin typeface="Avenir Black"/>
            </a:endParaRPr>
          </a:p>
          <a:p>
            <a:pPr marL="285750" indent="-285750">
              <a:buFont typeface="Arial" panose="020B0604020202020204" pitchFamily="34" charset="0"/>
              <a:buChar char="•"/>
            </a:pPr>
            <a:r>
              <a:rPr lang="es-MX" sz="1600" dirty="0">
                <a:solidFill>
                  <a:schemeClr val="tx1"/>
                </a:solidFill>
                <a:latin typeface="Arial" panose="020B0604020202020204" pitchFamily="34" charset="0"/>
                <a:cs typeface="Arial" panose="020B0604020202020204" pitchFamily="34" charset="0"/>
              </a:rPr>
              <a:t>Alcaraz, R. (2011</a:t>
            </a:r>
            <a:r>
              <a:rPr lang="es-MX" sz="1600" i="1" dirty="0">
                <a:solidFill>
                  <a:schemeClr val="tx1"/>
                </a:solidFill>
                <a:latin typeface="Arial" panose="020B0604020202020204" pitchFamily="34" charset="0"/>
                <a:cs typeface="Arial" panose="020B0604020202020204" pitchFamily="34" charset="0"/>
              </a:rPr>
              <a:t>). El emprendedor de éxito</a:t>
            </a:r>
            <a:r>
              <a:rPr lang="es-MX" sz="1600" dirty="0">
                <a:solidFill>
                  <a:schemeClr val="tx1"/>
                </a:solidFill>
                <a:latin typeface="Arial" panose="020B0604020202020204" pitchFamily="34" charset="0"/>
                <a:cs typeface="Arial" panose="020B0604020202020204" pitchFamily="34" charset="0"/>
              </a:rPr>
              <a:t>. 4ª ed. México: Mc Graw </a:t>
            </a:r>
            <a:r>
              <a:rPr lang="es-MX" sz="1600" dirty="0" smtClean="0">
                <a:solidFill>
                  <a:schemeClr val="tx1"/>
                </a:solidFill>
                <a:latin typeface="Arial" panose="020B0604020202020204" pitchFamily="34" charset="0"/>
                <a:cs typeface="Arial" panose="020B0604020202020204" pitchFamily="34" charset="0"/>
              </a:rPr>
              <a:t>Hill</a:t>
            </a:r>
          </a:p>
          <a:p>
            <a:pPr marL="285750" indent="-285750">
              <a:buFont typeface="Arial" panose="020B0604020202020204" pitchFamily="34" charset="0"/>
              <a:buChar char="•"/>
            </a:pPr>
            <a:endParaRPr lang="es-MX" sz="1600"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1600" dirty="0" smtClean="0">
                <a:solidFill>
                  <a:schemeClr val="tx1"/>
                </a:solidFill>
                <a:latin typeface="Arial" panose="020B0604020202020204" pitchFamily="34" charset="0"/>
                <a:cs typeface="Arial" panose="020B0604020202020204" pitchFamily="34" charset="0"/>
              </a:rPr>
              <a:t>Johnson </a:t>
            </a:r>
            <a:r>
              <a:rPr lang="es-MX" sz="1600" dirty="0">
                <a:solidFill>
                  <a:schemeClr val="tx1"/>
                </a:solidFill>
                <a:latin typeface="Arial" panose="020B0604020202020204" pitchFamily="34" charset="0"/>
                <a:cs typeface="Arial" panose="020B0604020202020204" pitchFamily="34" charset="0"/>
              </a:rPr>
              <a:t>M., </a:t>
            </a:r>
            <a:r>
              <a:rPr lang="es-MX" sz="1600" dirty="0" err="1">
                <a:solidFill>
                  <a:schemeClr val="tx1"/>
                </a:solidFill>
                <a:latin typeface="Arial" panose="020B0604020202020204" pitchFamily="34" charset="0"/>
                <a:cs typeface="Arial" panose="020B0604020202020204" pitchFamily="34" charset="0"/>
              </a:rPr>
              <a:t>Christensen</a:t>
            </a:r>
            <a:r>
              <a:rPr lang="es-MX" sz="1600" dirty="0">
                <a:solidFill>
                  <a:schemeClr val="tx1"/>
                </a:solidFill>
                <a:latin typeface="Arial" panose="020B0604020202020204" pitchFamily="34" charset="0"/>
                <a:cs typeface="Arial" panose="020B0604020202020204" pitchFamily="34" charset="0"/>
              </a:rPr>
              <a:t>, C. y </a:t>
            </a:r>
            <a:r>
              <a:rPr lang="es-MX" sz="1600" dirty="0" err="1">
                <a:solidFill>
                  <a:schemeClr val="tx1"/>
                </a:solidFill>
                <a:latin typeface="Arial" panose="020B0604020202020204" pitchFamily="34" charset="0"/>
                <a:cs typeface="Arial" panose="020B0604020202020204" pitchFamily="34" charset="0"/>
              </a:rPr>
              <a:t>Kagermann</a:t>
            </a:r>
            <a:r>
              <a:rPr lang="es-MX" sz="1600" dirty="0">
                <a:solidFill>
                  <a:schemeClr val="tx1"/>
                </a:solidFill>
                <a:latin typeface="Arial" panose="020B0604020202020204" pitchFamily="34" charset="0"/>
                <a:cs typeface="Arial" panose="020B0604020202020204" pitchFamily="34" charset="0"/>
              </a:rPr>
              <a:t>, H. </a:t>
            </a:r>
            <a:r>
              <a:rPr lang="es-MX" sz="1600" dirty="0" smtClean="0">
                <a:solidFill>
                  <a:schemeClr val="tx1"/>
                </a:solidFill>
                <a:latin typeface="Arial" panose="020B0604020202020204" pitchFamily="34" charset="0"/>
                <a:cs typeface="Arial" panose="020B0604020202020204" pitchFamily="34" charset="0"/>
              </a:rPr>
              <a:t>(2008</a:t>
            </a:r>
            <a:r>
              <a:rPr lang="es-MX" sz="1600" dirty="0">
                <a:solidFill>
                  <a:schemeClr val="tx1"/>
                </a:solidFill>
                <a:latin typeface="Arial" panose="020B0604020202020204" pitchFamily="34" charset="0"/>
                <a:cs typeface="Arial" panose="020B0604020202020204" pitchFamily="34" charset="0"/>
              </a:rPr>
              <a:t>). Como reinventar su modelo de negocios. </a:t>
            </a:r>
            <a:r>
              <a:rPr lang="es-MX" sz="1600" i="1" dirty="0">
                <a:solidFill>
                  <a:schemeClr val="tx1"/>
                </a:solidFill>
                <a:latin typeface="Arial" panose="020B0604020202020204" pitchFamily="34" charset="0"/>
                <a:cs typeface="Arial" panose="020B0604020202020204" pitchFamily="34" charset="0"/>
              </a:rPr>
              <a:t>Harvard Business </a:t>
            </a:r>
            <a:r>
              <a:rPr lang="es-MX" sz="1600" i="1" dirty="0" err="1" smtClean="0">
                <a:solidFill>
                  <a:schemeClr val="tx1"/>
                </a:solidFill>
                <a:latin typeface="Arial" panose="020B0604020202020204" pitchFamily="34" charset="0"/>
                <a:cs typeface="Arial" panose="020B0604020202020204" pitchFamily="34" charset="0"/>
              </a:rPr>
              <a:t>Review</a:t>
            </a:r>
            <a:r>
              <a:rPr lang="es-MX" sz="1600" i="1" dirty="0" smtClean="0">
                <a:solidFill>
                  <a:schemeClr val="tx1"/>
                </a:solidFill>
                <a:latin typeface="Arial" panose="020B0604020202020204" pitchFamily="34" charset="0"/>
                <a:cs typeface="Arial" panose="020B0604020202020204" pitchFamily="34" charset="0"/>
              </a:rPr>
              <a:t> </a:t>
            </a:r>
            <a:r>
              <a:rPr lang="es-MX" sz="1600" dirty="0" err="1" smtClean="0">
                <a:solidFill>
                  <a:schemeClr val="tx1"/>
                </a:solidFill>
                <a:latin typeface="Arial" panose="020B0604020202020204" pitchFamily="34" charset="0"/>
                <a:cs typeface="Arial" panose="020B0604020202020204" pitchFamily="34" charset="0"/>
              </a:rPr>
              <a:t>Dec</a:t>
            </a:r>
            <a:r>
              <a:rPr lang="es-MX" sz="1600" dirty="0" smtClean="0">
                <a:solidFill>
                  <a:schemeClr val="tx1"/>
                </a:solidFill>
                <a:latin typeface="Arial" panose="020B0604020202020204" pitchFamily="34" charset="0"/>
                <a:cs typeface="Arial" panose="020B0604020202020204" pitchFamily="34" charset="0"/>
              </a:rPr>
              <a:t> 2018. 51:59</a:t>
            </a:r>
          </a:p>
          <a:p>
            <a:pPr marL="285750" indent="-285750">
              <a:buFont typeface="Arial" panose="020B0604020202020204" pitchFamily="34" charset="0"/>
              <a:buChar char="•"/>
            </a:pPr>
            <a:endParaRPr lang="es-MX" sz="1600" dirty="0" smtClean="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1600" dirty="0" err="1" smtClean="0">
                <a:solidFill>
                  <a:schemeClr val="tx1"/>
                </a:solidFill>
                <a:latin typeface="Arial" panose="020B0604020202020204" pitchFamily="34" charset="0"/>
                <a:cs typeface="Arial" panose="020B0604020202020204" pitchFamily="34" charset="0"/>
              </a:rPr>
              <a:t>Osterwalder</a:t>
            </a:r>
            <a:r>
              <a:rPr lang="es-MX" sz="1600" dirty="0">
                <a:solidFill>
                  <a:schemeClr val="tx1"/>
                </a:solidFill>
                <a:latin typeface="Arial" panose="020B0604020202020204" pitchFamily="34" charset="0"/>
                <a:cs typeface="Arial" panose="020B0604020202020204" pitchFamily="34" charset="0"/>
              </a:rPr>
              <a:t>, A. (2009). </a:t>
            </a:r>
            <a:r>
              <a:rPr lang="es-MX" sz="1600" i="1" dirty="0">
                <a:solidFill>
                  <a:schemeClr val="tx1"/>
                </a:solidFill>
                <a:latin typeface="Arial" panose="020B0604020202020204" pitchFamily="34" charset="0"/>
                <a:cs typeface="Arial" panose="020B0604020202020204" pitchFamily="34" charset="0"/>
              </a:rPr>
              <a:t>Business </a:t>
            </a:r>
            <a:r>
              <a:rPr lang="es-MX" sz="1600" i="1" dirty="0" err="1">
                <a:solidFill>
                  <a:schemeClr val="tx1"/>
                </a:solidFill>
                <a:latin typeface="Arial" panose="020B0604020202020204" pitchFamily="34" charset="0"/>
                <a:cs typeface="Arial" panose="020B0604020202020204" pitchFamily="34" charset="0"/>
              </a:rPr>
              <a:t>Model</a:t>
            </a:r>
            <a:r>
              <a:rPr lang="es-MX" sz="1600" i="1" dirty="0">
                <a:solidFill>
                  <a:schemeClr val="tx1"/>
                </a:solidFill>
                <a:latin typeface="Arial" panose="020B0604020202020204" pitchFamily="34" charset="0"/>
                <a:cs typeface="Arial" panose="020B0604020202020204" pitchFamily="34" charset="0"/>
              </a:rPr>
              <a:t> Canvas</a:t>
            </a:r>
            <a:r>
              <a:rPr lang="es-MX" sz="1600" dirty="0">
                <a:solidFill>
                  <a:schemeClr val="tx1"/>
                </a:solidFill>
                <a:latin typeface="Arial" panose="020B0604020202020204" pitchFamily="34" charset="0"/>
                <a:cs typeface="Arial" panose="020B0604020202020204" pitchFamily="34" charset="0"/>
              </a:rPr>
              <a:t>. Disponible en</a:t>
            </a:r>
            <a:r>
              <a:rPr lang="es-MX" sz="1600" dirty="0">
                <a:latin typeface="Arial" panose="020B0604020202020204" pitchFamily="34" charset="0"/>
                <a:cs typeface="Arial" panose="020B0604020202020204" pitchFamily="34" charset="0"/>
              </a:rPr>
              <a:t> </a:t>
            </a:r>
            <a:r>
              <a:rPr lang="es-MX" sz="1600" dirty="0">
                <a:latin typeface="Arial" panose="020B0604020202020204" pitchFamily="34" charset="0"/>
                <a:cs typeface="Arial" panose="020B0604020202020204" pitchFamily="34" charset="0"/>
                <a:hlinkClick r:id="rId3"/>
              </a:rPr>
              <a:t>http://</a:t>
            </a:r>
            <a:r>
              <a:rPr lang="es-MX" sz="1600" dirty="0" smtClean="0">
                <a:latin typeface="Arial" panose="020B0604020202020204" pitchFamily="34" charset="0"/>
                <a:cs typeface="Arial" panose="020B0604020202020204" pitchFamily="34" charset="0"/>
                <a:hlinkClick r:id="rId3"/>
              </a:rPr>
              <a:t>www.alexosterwalder.com/index.html</a:t>
            </a:r>
            <a:endParaRPr lang="es-MX" sz="16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s-MX" sz="16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err="1">
                <a:solidFill>
                  <a:schemeClr val="tx1"/>
                </a:solidFill>
                <a:latin typeface="Arial" panose="020B0604020202020204" pitchFamily="34" charset="0"/>
                <a:cs typeface="Arial" panose="020B0604020202020204" pitchFamily="34" charset="0"/>
              </a:rPr>
              <a:t>Osterwalder</a:t>
            </a:r>
            <a:r>
              <a:rPr lang="en-US" sz="1600" dirty="0">
                <a:solidFill>
                  <a:schemeClr val="tx1"/>
                </a:solidFill>
                <a:latin typeface="Arial" panose="020B0604020202020204" pitchFamily="34" charset="0"/>
                <a:cs typeface="Arial" panose="020B0604020202020204" pitchFamily="34" charset="0"/>
              </a:rPr>
              <a:t> A, </a:t>
            </a:r>
            <a:r>
              <a:rPr lang="en-US" sz="1600" dirty="0" err="1">
                <a:solidFill>
                  <a:schemeClr val="tx1"/>
                </a:solidFill>
                <a:latin typeface="Arial" panose="020B0604020202020204" pitchFamily="34" charset="0"/>
                <a:cs typeface="Arial" panose="020B0604020202020204" pitchFamily="34" charset="0"/>
              </a:rPr>
              <a:t>Pigneur</a:t>
            </a:r>
            <a:r>
              <a:rPr lang="en-US" sz="1600" dirty="0">
                <a:solidFill>
                  <a:schemeClr val="tx1"/>
                </a:solidFill>
                <a:latin typeface="Arial" panose="020B0604020202020204" pitchFamily="34" charset="0"/>
                <a:cs typeface="Arial" panose="020B0604020202020204" pitchFamily="34" charset="0"/>
              </a:rPr>
              <a:t> Y (2010). </a:t>
            </a:r>
            <a:r>
              <a:rPr lang="en-US" sz="1600" i="1" dirty="0">
                <a:solidFill>
                  <a:schemeClr val="tx1"/>
                </a:solidFill>
                <a:latin typeface="Arial" panose="020B0604020202020204" pitchFamily="34" charset="0"/>
                <a:cs typeface="Arial" panose="020B0604020202020204" pitchFamily="34" charset="0"/>
              </a:rPr>
              <a:t>Business Model Generation </a:t>
            </a:r>
            <a:r>
              <a:rPr lang="en-US" sz="1600" dirty="0">
                <a:solidFill>
                  <a:schemeClr val="tx1"/>
                </a:solidFill>
                <a:latin typeface="Arial" panose="020B0604020202020204" pitchFamily="34" charset="0"/>
                <a:cs typeface="Arial" panose="020B0604020202020204" pitchFamily="34" charset="0"/>
              </a:rPr>
              <a:t>– A Handbook for Visionaries, Game Changers and Challengers. John Wiley and Sons</a:t>
            </a:r>
            <a:r>
              <a:rPr lang="en-US" sz="1600" dirty="0" smtClean="0">
                <a:solidFill>
                  <a:schemeClr val="tx1"/>
                </a:solidFill>
                <a:latin typeface="Arial" panose="020B0604020202020204" pitchFamily="34" charset="0"/>
                <a:cs typeface="Arial" panose="020B0604020202020204" pitchFamily="34" charset="0"/>
              </a:rPr>
              <a:t>, Inc</a:t>
            </a:r>
            <a:r>
              <a:rPr lang="en-US" sz="1600" dirty="0">
                <a:solidFill>
                  <a:schemeClr val="tx1"/>
                </a:solidFill>
                <a:latin typeface="Arial" panose="020B0604020202020204" pitchFamily="34" charset="0"/>
                <a:cs typeface="Arial" panose="020B0604020202020204" pitchFamily="34" charset="0"/>
              </a:rPr>
              <a:t>., Hoboken, New </a:t>
            </a:r>
            <a:r>
              <a:rPr lang="en-US" sz="1600" dirty="0" smtClean="0">
                <a:solidFill>
                  <a:schemeClr val="tx1"/>
                </a:solidFill>
                <a:latin typeface="Arial" panose="020B0604020202020204" pitchFamily="34" charset="0"/>
                <a:cs typeface="Arial" panose="020B0604020202020204" pitchFamily="34" charset="0"/>
              </a:rPr>
              <a:t>Jersey</a:t>
            </a:r>
            <a:r>
              <a:rPr lang="es-MX" sz="1600" dirty="0">
                <a:solidFill>
                  <a:schemeClr val="tx1"/>
                </a:solidFill>
                <a:latin typeface="Arial" panose="020B0604020202020204" pitchFamily="34" charset="0"/>
                <a:cs typeface="Arial" panose="020B0604020202020204" pitchFamily="34" charset="0"/>
              </a:rPr>
              <a:t> </a:t>
            </a:r>
            <a:endParaRPr lang="es-MX" sz="1600" dirty="0" smtClean="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s-MX" sz="1600" dirty="0" smtClean="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1600" dirty="0" smtClean="0">
                <a:solidFill>
                  <a:schemeClr val="tx1"/>
                </a:solidFill>
                <a:latin typeface="Arial" panose="020B0604020202020204" pitchFamily="34" charset="0"/>
                <a:cs typeface="Arial" panose="020B0604020202020204" pitchFamily="34" charset="0"/>
              </a:rPr>
              <a:t>Price</a:t>
            </a:r>
            <a:r>
              <a:rPr lang="es-MX" sz="1600" dirty="0">
                <a:solidFill>
                  <a:schemeClr val="tx1"/>
                </a:solidFill>
                <a:latin typeface="Arial" panose="020B0604020202020204" pitchFamily="34" charset="0"/>
                <a:cs typeface="Arial" panose="020B0604020202020204" pitchFamily="34" charset="0"/>
              </a:rPr>
              <a:t>, B, </a:t>
            </a:r>
            <a:r>
              <a:rPr lang="es-MX" sz="1600" dirty="0" err="1">
                <a:solidFill>
                  <a:schemeClr val="tx1"/>
                </a:solidFill>
                <a:latin typeface="Arial" panose="020B0604020202020204" pitchFamily="34" charset="0"/>
                <a:cs typeface="Arial" panose="020B0604020202020204" pitchFamily="34" charset="0"/>
              </a:rPr>
              <a:t>Jaffe</a:t>
            </a:r>
            <a:r>
              <a:rPr lang="es-MX" sz="1600" dirty="0">
                <a:solidFill>
                  <a:schemeClr val="tx1"/>
                </a:solidFill>
                <a:latin typeface="Arial" panose="020B0604020202020204" pitchFamily="34" charset="0"/>
                <a:cs typeface="Arial" panose="020B0604020202020204" pitchFamily="34" charset="0"/>
              </a:rPr>
              <a:t>, D. (2015). ¿Tu cliente nada!. México: Ed. Patria. </a:t>
            </a:r>
            <a:endParaRPr lang="es-MX" sz="1600" dirty="0" smtClean="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sz="1600"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smtClean="0">
                <a:solidFill>
                  <a:schemeClr val="tx1"/>
                </a:solidFill>
                <a:latin typeface="Arial" panose="020B0604020202020204" pitchFamily="34" charset="0"/>
                <a:cs typeface="Arial" panose="020B0604020202020204" pitchFamily="34" charset="0"/>
              </a:rPr>
              <a:t>Prieto, C. (2016)  </a:t>
            </a:r>
            <a:r>
              <a:rPr lang="en-US" sz="1600" dirty="0" err="1" smtClean="0">
                <a:solidFill>
                  <a:schemeClr val="tx1"/>
                </a:solidFill>
                <a:latin typeface="Arial" panose="020B0604020202020204" pitchFamily="34" charset="0"/>
                <a:cs typeface="Arial" panose="020B0604020202020204" pitchFamily="34" charset="0"/>
              </a:rPr>
              <a:t>Emprendimiento</a:t>
            </a:r>
            <a:r>
              <a:rPr lang="en-US" sz="1600" dirty="0" smtClean="0">
                <a:solidFill>
                  <a:schemeClr val="tx1"/>
                </a:solidFill>
                <a:latin typeface="Arial" panose="020B0604020202020204" pitchFamily="34" charset="0"/>
                <a:cs typeface="Arial" panose="020B0604020202020204" pitchFamily="34" charset="0"/>
              </a:rPr>
              <a:t>. México: Pearson</a:t>
            </a:r>
          </a:p>
          <a:p>
            <a:pPr marL="285750" indent="-285750">
              <a:buFont typeface="Arial" panose="020B0604020202020204" pitchFamily="34" charset="0"/>
              <a:buChar char="•"/>
            </a:pPr>
            <a:endParaRPr lang="en-US" sz="1600" dirty="0" smtClean="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1600" dirty="0" err="1">
                <a:solidFill>
                  <a:schemeClr val="tx1"/>
                </a:solidFill>
                <a:latin typeface="Avenir Black"/>
              </a:rPr>
              <a:t>Spineli</a:t>
            </a:r>
            <a:r>
              <a:rPr lang="es-MX" sz="1600" dirty="0">
                <a:solidFill>
                  <a:schemeClr val="tx1"/>
                </a:solidFill>
                <a:latin typeface="Avenir Black"/>
              </a:rPr>
              <a:t> and Adams (2012) New Venture </a:t>
            </a:r>
            <a:r>
              <a:rPr lang="es-MX" sz="1600" dirty="0" err="1">
                <a:solidFill>
                  <a:schemeClr val="tx1"/>
                </a:solidFill>
                <a:latin typeface="Avenir Black"/>
              </a:rPr>
              <a:t>creation</a:t>
            </a:r>
            <a:r>
              <a:rPr lang="es-MX" sz="1600" dirty="0">
                <a:solidFill>
                  <a:schemeClr val="tx1"/>
                </a:solidFill>
                <a:latin typeface="Avenir Black"/>
              </a:rPr>
              <a:t>. </a:t>
            </a:r>
            <a:r>
              <a:rPr lang="es-MX" sz="1600" dirty="0" err="1">
                <a:solidFill>
                  <a:schemeClr val="tx1"/>
                </a:solidFill>
                <a:latin typeface="Avenir Black"/>
              </a:rPr>
              <a:t>9th</a:t>
            </a:r>
            <a:r>
              <a:rPr lang="es-MX" sz="1600" dirty="0">
                <a:solidFill>
                  <a:schemeClr val="tx1"/>
                </a:solidFill>
                <a:latin typeface="Avenir Black"/>
              </a:rPr>
              <a:t> </a:t>
            </a:r>
            <a:r>
              <a:rPr lang="es-MX" sz="1600" dirty="0" err="1">
                <a:solidFill>
                  <a:schemeClr val="tx1"/>
                </a:solidFill>
                <a:latin typeface="Avenir Black"/>
              </a:rPr>
              <a:t>edition</a:t>
            </a:r>
            <a:r>
              <a:rPr lang="es-MX" sz="1600" dirty="0">
                <a:solidFill>
                  <a:schemeClr val="tx1"/>
                </a:solidFill>
                <a:latin typeface="Avenir Black"/>
              </a:rPr>
              <a:t>. </a:t>
            </a:r>
            <a:r>
              <a:rPr lang="es-MX" sz="1600" dirty="0" err="1">
                <a:solidFill>
                  <a:schemeClr val="tx1"/>
                </a:solidFill>
                <a:latin typeface="Avenir Black"/>
              </a:rPr>
              <a:t>U.S.A</a:t>
            </a:r>
            <a:r>
              <a:rPr lang="es-MX" sz="1600" dirty="0">
                <a:solidFill>
                  <a:schemeClr val="tx1"/>
                </a:solidFill>
                <a:latin typeface="Avenir Black"/>
              </a:rPr>
              <a:t>: Mc Graw Hill </a:t>
            </a:r>
          </a:p>
          <a:p>
            <a:pPr marL="285750" indent="-285750">
              <a:buFont typeface="Arial" panose="020B0604020202020204" pitchFamily="34" charset="0"/>
              <a:buChar char="•"/>
            </a:pPr>
            <a:endParaRPr lang="es-MX" sz="1600"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s-MX" sz="1600" dirty="0">
              <a:solidFill>
                <a:schemeClr val="tx1"/>
              </a:solidFill>
              <a:latin typeface="Arial" panose="020B0604020202020204" pitchFamily="34" charset="0"/>
              <a:cs typeface="Arial" panose="020B0604020202020204" pitchFamily="34" charset="0"/>
            </a:endParaRPr>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35 </a:t>
            </a:r>
            <a:endParaRPr lang="es-ES" sz="900" dirty="0"/>
          </a:p>
        </p:txBody>
      </p:sp>
      <p:pic>
        <p:nvPicPr>
          <p:cNvPr id="14" name="Picture 6" descr="libros45"/>
          <p:cNvPicPr>
            <a:picLocks noChangeAspect="1" noChangeArrowheads="1" noCrop="1"/>
          </p:cNvPicPr>
          <p:nvPr/>
        </p:nvPicPr>
        <p:blipFill>
          <a:blip r:embed="rId4" cstate="print"/>
          <a:srcRect/>
          <a:stretch>
            <a:fillRect/>
          </a:stretch>
        </p:blipFill>
        <p:spPr bwMode="auto">
          <a:xfrm>
            <a:off x="1542292" y="-24137"/>
            <a:ext cx="2079625" cy="909638"/>
          </a:xfrm>
          <a:prstGeom prst="rect">
            <a:avLst/>
          </a:prstGeom>
          <a:noFill/>
          <a:ln w="9525">
            <a:noFill/>
            <a:miter lim="800000"/>
            <a:headEnd/>
            <a:tailEnd/>
          </a:ln>
        </p:spPr>
      </p:pic>
    </p:spTree>
    <p:extLst>
      <p:ext uri="{BB962C8B-B14F-4D97-AF65-F5344CB8AC3E}">
        <p14:creationId xmlns:p14="http://schemas.microsoft.com/office/powerpoint/2010/main" val="24608078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2312" y="4557253"/>
            <a:ext cx="1502664" cy="1588008"/>
          </a:xfrm>
          <a:prstGeom prst="rect">
            <a:avLst/>
          </a:prstGeom>
        </p:spPr>
      </p:pic>
    </p:spTree>
    <p:extLst>
      <p:ext uri="{BB962C8B-B14F-4D97-AF65-F5344CB8AC3E}">
        <p14:creationId xmlns:p14="http://schemas.microsoft.com/office/powerpoint/2010/main" val="28161660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ook"/>
              </a:rPr>
              <a:t>Portada Programa </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05830" y="1422747"/>
            <a:ext cx="8881133" cy="4629709"/>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2 </a:t>
            </a:r>
            <a:endParaRPr lang="es-ES" sz="900" dirty="0"/>
          </a:p>
        </p:txBody>
      </p:sp>
      <p:pic>
        <p:nvPicPr>
          <p:cNvPr id="4" name="Imagen 3"/>
          <p:cNvPicPr>
            <a:picLocks noChangeAspect="1"/>
          </p:cNvPicPr>
          <p:nvPr/>
        </p:nvPicPr>
        <p:blipFill>
          <a:blip r:embed="rId3"/>
          <a:stretch>
            <a:fillRect/>
          </a:stretch>
        </p:blipFill>
        <p:spPr>
          <a:xfrm>
            <a:off x="457200" y="1539155"/>
            <a:ext cx="3448910" cy="4396892"/>
          </a:xfrm>
          <a:prstGeom prst="rect">
            <a:avLst/>
          </a:prstGeom>
        </p:spPr>
      </p:pic>
      <p:pic>
        <p:nvPicPr>
          <p:cNvPr id="5" name="Imagen 4"/>
          <p:cNvPicPr>
            <a:picLocks noChangeAspect="1"/>
          </p:cNvPicPr>
          <p:nvPr/>
        </p:nvPicPr>
        <p:blipFill>
          <a:blip r:embed="rId4"/>
          <a:stretch>
            <a:fillRect/>
          </a:stretch>
        </p:blipFill>
        <p:spPr>
          <a:xfrm>
            <a:off x="4857752" y="1539155"/>
            <a:ext cx="3759267" cy="4389162"/>
          </a:xfrm>
          <a:prstGeom prst="rect">
            <a:avLst/>
          </a:prstGeom>
        </p:spPr>
      </p:pic>
    </p:spTree>
    <p:extLst>
      <p:ext uri="{BB962C8B-B14F-4D97-AF65-F5344CB8AC3E}">
        <p14:creationId xmlns:p14="http://schemas.microsoft.com/office/powerpoint/2010/main" val="28678766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lack"/>
              </a:rPr>
              <a:t>Estructura Capitular </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05830" y="1422747"/>
            <a:ext cx="8881133" cy="4629709"/>
          </a:xfrm>
          <a:prstGeom prst="rect">
            <a:avLst/>
          </a:prstGeom>
          <a:solidFill>
            <a:schemeClr val="bg1">
              <a:lumMod val="85000"/>
            </a:schemeClr>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2 Marcador de contenido"/>
          <p:cNvSpPr>
            <a:spLocks noGrp="1"/>
          </p:cNvSpPr>
          <p:nvPr>
            <p:ph sz="quarter" idx="4294967295"/>
          </p:nvPr>
        </p:nvSpPr>
        <p:spPr>
          <a:xfrm>
            <a:off x="509396" y="1587960"/>
            <a:ext cx="6933976" cy="4464496"/>
          </a:xfrm>
          <a:prstGeom prst="rect">
            <a:avLst/>
          </a:prstGeom>
          <a:ln>
            <a:solidFill>
              <a:schemeClr val="accent1"/>
            </a:solidFill>
          </a:ln>
        </p:spPr>
        <p:txBody>
          <a:bodyPr>
            <a:normAutofit/>
          </a:bodyPr>
          <a:lstStyle/>
          <a:p>
            <a:pPr marL="0" indent="0">
              <a:buNone/>
            </a:pPr>
            <a:r>
              <a:rPr lang="es-ES" sz="2000" dirty="0" smtClean="0">
                <a:solidFill>
                  <a:schemeClr val="accent5">
                    <a:lumMod val="10000"/>
                  </a:schemeClr>
                </a:solidFill>
                <a:latin typeface="Avenir Black"/>
              </a:rPr>
              <a:t>Unidad 1. </a:t>
            </a:r>
            <a:r>
              <a:rPr lang="es-ES" sz="2000" dirty="0" smtClean="0">
                <a:latin typeface="Avenir Black"/>
              </a:rPr>
              <a:t>El emprendedor.</a:t>
            </a:r>
          </a:p>
          <a:p>
            <a:pPr marL="0" indent="0">
              <a:buNone/>
            </a:pPr>
            <a:endParaRPr lang="es-MX" sz="2000" dirty="0" smtClean="0">
              <a:latin typeface="Avenir Black"/>
            </a:endParaRPr>
          </a:p>
          <a:p>
            <a:pPr marL="0" indent="0">
              <a:buNone/>
            </a:pPr>
            <a:r>
              <a:rPr lang="es-ES" sz="2000" dirty="0">
                <a:solidFill>
                  <a:schemeClr val="accent5">
                    <a:lumMod val="10000"/>
                  </a:schemeClr>
                </a:solidFill>
                <a:latin typeface="Avenir Black"/>
              </a:rPr>
              <a:t>Unidad </a:t>
            </a:r>
            <a:r>
              <a:rPr lang="es-ES" sz="2000" dirty="0" smtClean="0">
                <a:solidFill>
                  <a:schemeClr val="accent5">
                    <a:lumMod val="10000"/>
                  </a:schemeClr>
                </a:solidFill>
                <a:latin typeface="Avenir Black"/>
              </a:rPr>
              <a:t>2. </a:t>
            </a:r>
            <a:r>
              <a:rPr lang="es-ES" sz="2000" dirty="0" smtClean="0">
                <a:latin typeface="Avenir Black"/>
              </a:rPr>
              <a:t>Antecedentes de la empresa </a:t>
            </a:r>
          </a:p>
          <a:p>
            <a:pPr marL="0" indent="0">
              <a:buNone/>
            </a:pPr>
            <a:endParaRPr lang="es-ES" sz="2000" dirty="0" smtClean="0">
              <a:latin typeface="Avenir Black"/>
            </a:endParaRPr>
          </a:p>
          <a:p>
            <a:pPr marL="0" indent="0">
              <a:buNone/>
            </a:pPr>
            <a:r>
              <a:rPr lang="es-ES" sz="2000" dirty="0">
                <a:solidFill>
                  <a:schemeClr val="accent5">
                    <a:lumMod val="10000"/>
                  </a:schemeClr>
                </a:solidFill>
                <a:latin typeface="Avenir Black"/>
              </a:rPr>
              <a:t>Unidad </a:t>
            </a:r>
            <a:r>
              <a:rPr lang="es-ES" sz="2000" dirty="0" smtClean="0">
                <a:solidFill>
                  <a:schemeClr val="accent5">
                    <a:lumMod val="10000"/>
                  </a:schemeClr>
                </a:solidFill>
                <a:latin typeface="Avenir Black"/>
              </a:rPr>
              <a:t>3. </a:t>
            </a:r>
            <a:r>
              <a:rPr lang="es-ES" sz="2000" dirty="0" smtClean="0">
                <a:latin typeface="Avenir Black"/>
              </a:rPr>
              <a:t>Las </a:t>
            </a:r>
            <a:r>
              <a:rPr lang="es-ES" sz="2000" dirty="0" err="1" smtClean="0">
                <a:latin typeface="Avenir Black"/>
              </a:rPr>
              <a:t>PyMes</a:t>
            </a:r>
            <a:r>
              <a:rPr lang="es-ES" sz="2000" dirty="0" smtClean="0">
                <a:latin typeface="Avenir Black"/>
              </a:rPr>
              <a:t> y organismos de apoyo</a:t>
            </a:r>
          </a:p>
          <a:p>
            <a:pPr marL="0" indent="0">
              <a:buNone/>
            </a:pPr>
            <a:endParaRPr lang="es-ES" sz="2000" dirty="0" smtClean="0">
              <a:solidFill>
                <a:schemeClr val="accent5">
                  <a:lumMod val="10000"/>
                </a:schemeClr>
              </a:solidFill>
              <a:latin typeface="Avenir Black"/>
            </a:endParaRPr>
          </a:p>
          <a:p>
            <a:pPr marL="0" indent="0">
              <a:buNone/>
            </a:pPr>
            <a:r>
              <a:rPr lang="es-ES" sz="2000" dirty="0" smtClean="0">
                <a:solidFill>
                  <a:schemeClr val="accent5">
                    <a:lumMod val="10000"/>
                  </a:schemeClr>
                </a:solidFill>
                <a:latin typeface="Avenir Black"/>
              </a:rPr>
              <a:t>Unidad 4.  CANVAS y Plan de Negocios   </a:t>
            </a:r>
            <a:r>
              <a:rPr lang="es-ES" sz="2000" dirty="0" smtClean="0">
                <a:latin typeface="Avenir Black"/>
              </a:rPr>
              <a:t>	</a:t>
            </a:r>
          </a:p>
          <a:p>
            <a:pPr marL="0" indent="0">
              <a:buNone/>
            </a:pPr>
            <a:endParaRPr lang="es-ES" sz="2000" dirty="0" smtClean="0">
              <a:latin typeface="Avenir Black"/>
            </a:endParaRPr>
          </a:p>
          <a:p>
            <a:pPr marL="0" indent="0">
              <a:buNone/>
            </a:pPr>
            <a:r>
              <a:rPr lang="es-ES" sz="2000" dirty="0">
                <a:solidFill>
                  <a:schemeClr val="accent5">
                    <a:lumMod val="10000"/>
                  </a:schemeClr>
                </a:solidFill>
                <a:latin typeface="Avenir Black"/>
              </a:rPr>
              <a:t>Unidad </a:t>
            </a:r>
            <a:r>
              <a:rPr lang="es-ES" sz="2000" dirty="0" smtClean="0">
                <a:solidFill>
                  <a:schemeClr val="accent5">
                    <a:lumMod val="10000"/>
                  </a:schemeClr>
                </a:solidFill>
                <a:latin typeface="Avenir Black"/>
              </a:rPr>
              <a:t>5. Plan de Negocios </a:t>
            </a:r>
          </a:p>
          <a:p>
            <a:pPr marL="0" indent="0">
              <a:buNone/>
            </a:pPr>
            <a:endParaRPr lang="es-ES" sz="2000" dirty="0" smtClean="0">
              <a:solidFill>
                <a:schemeClr val="accent5">
                  <a:lumMod val="10000"/>
                </a:schemeClr>
              </a:solidFill>
              <a:latin typeface="Avenir Black"/>
            </a:endParaRPr>
          </a:p>
          <a:p>
            <a:pPr marL="0" indent="0">
              <a:buNone/>
            </a:pPr>
            <a:r>
              <a:rPr lang="es-ES" sz="2000" dirty="0" smtClean="0">
                <a:solidFill>
                  <a:schemeClr val="accent5">
                    <a:lumMod val="10000"/>
                  </a:schemeClr>
                </a:solidFill>
                <a:latin typeface="Avenir Black"/>
              </a:rPr>
              <a:t>Unidad 6. </a:t>
            </a:r>
            <a:r>
              <a:rPr lang="es-MX" sz="2000" dirty="0" smtClean="0">
                <a:solidFill>
                  <a:schemeClr val="accent5">
                    <a:lumMod val="10000"/>
                  </a:schemeClr>
                </a:solidFill>
                <a:latin typeface="Avenir Black"/>
              </a:rPr>
              <a:t>Plan de Negocios </a:t>
            </a:r>
            <a:endParaRPr lang="es-MX" sz="2000" dirty="0">
              <a:solidFill>
                <a:schemeClr val="accent5">
                  <a:lumMod val="10000"/>
                </a:schemeClr>
              </a:solidFill>
            </a:endParaRPr>
          </a:p>
        </p:txBody>
      </p:sp>
      <p:sp>
        <p:nvSpPr>
          <p:cNvPr id="14" name="4 Rectángulo"/>
          <p:cNvSpPr/>
          <p:nvPr/>
        </p:nvSpPr>
        <p:spPr>
          <a:xfrm>
            <a:off x="271115" y="3654161"/>
            <a:ext cx="7881257" cy="648072"/>
          </a:xfrm>
          <a:prstGeom prst="rect">
            <a:avLst/>
          </a:prstGeom>
          <a:noFill/>
          <a:ln w="15875" cap="flat" cmpd="sng" algn="ctr">
            <a:solidFill>
              <a:srgbClr val="FF388C">
                <a:shade val="50000"/>
                <a:shade val="75000"/>
                <a:satMod val="125000"/>
                <a:lumMod val="75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s-MX" sz="1800" b="0" i="0" u="none" strike="noStrike" kern="0" cap="none" spc="0" normalizeH="0" baseline="0" noProof="0" smtClean="0">
              <a:ln>
                <a:noFill/>
              </a:ln>
              <a:solidFill>
                <a:prstClr val="white"/>
              </a:solidFill>
              <a:effectLst/>
              <a:uLnTx/>
              <a:uFillTx/>
              <a:latin typeface="Trebuchet MS"/>
              <a:ea typeface="+mn-ea"/>
              <a:cs typeface="+mn-cs"/>
            </a:endParaRPr>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 </a:t>
            </a:r>
            <a:endParaRPr lang="es-ES" sz="900" dirty="0"/>
          </a:p>
        </p:txBody>
      </p:sp>
    </p:spTree>
    <p:extLst>
      <p:ext uri="{BB962C8B-B14F-4D97-AF65-F5344CB8AC3E}">
        <p14:creationId xmlns:p14="http://schemas.microsoft.com/office/powerpoint/2010/main" val="34365799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88209" y="1196562"/>
            <a:ext cx="8601845" cy="5786199"/>
          </a:xfrm>
          <a:prstGeom prst="rect">
            <a:avLst/>
          </a:prstGeom>
          <a:noFill/>
        </p:spPr>
        <p:txBody>
          <a:bodyPr wrap="square" rtlCol="0">
            <a:spAutoFit/>
          </a:bodyPr>
          <a:lstStyle/>
          <a:p>
            <a:pPr algn="just"/>
            <a:r>
              <a:rPr lang="es-MX" dirty="0">
                <a:latin typeface="Avenir Black"/>
                <a:ea typeface="Arial Unicode MS" panose="020B0604020202020204" pitchFamily="34" charset="-128"/>
                <a:cs typeface="Arial Unicode MS" panose="020B0604020202020204" pitchFamily="34" charset="-128"/>
              </a:rPr>
              <a:t>Al encontrarnos inmersos en una economía de libre mercado, donde se plantea que los particulares son los que deben desarrollar las actividades económicas que permitan a la sociedad tener crecimiento, dejándose al Estado únicamente el papel de crear las condiciones para que lo anterior sea posible, entonces se presenta la necesidad de que los </a:t>
            </a:r>
            <a:r>
              <a:rPr lang="es-MX" dirty="0" err="1">
                <a:latin typeface="Avenir Black"/>
                <a:ea typeface="Arial Unicode MS" panose="020B0604020202020204" pitchFamily="34" charset="-128"/>
                <a:cs typeface="Arial Unicode MS" panose="020B0604020202020204" pitchFamily="34" charset="-128"/>
              </a:rPr>
              <a:t>LAPOU</a:t>
            </a:r>
            <a:r>
              <a:rPr lang="es-MX" dirty="0">
                <a:latin typeface="Avenir Black"/>
                <a:ea typeface="Arial Unicode MS" panose="020B0604020202020204" pitchFamily="34" charset="-128"/>
                <a:cs typeface="Arial Unicode MS" panose="020B0604020202020204" pitchFamily="34" charset="-128"/>
              </a:rPr>
              <a:t> en el ámbito profesional se conviertan también en emprendedores, es decir, que sean capaces de generar organizaciones que permitan ofrecer alternativas de solución a los problemas de la ciudad, pero que al mismo tiempo sean creadoras de fuentes de empleo.</a:t>
            </a:r>
          </a:p>
          <a:p>
            <a:r>
              <a:rPr lang="es-MX" dirty="0" smtClean="0">
                <a:latin typeface="Avenir Black"/>
                <a:ea typeface="Arial Unicode MS" panose="020B0604020202020204" pitchFamily="34" charset="-128"/>
                <a:cs typeface="Arial Unicode MS" panose="020B0604020202020204" pitchFamily="34" charset="-128"/>
              </a:rPr>
              <a:t>El curso inicia con la revisión del concepto emprendedor, el surgimiento de la empresa y la importancia de la micro, pequeña y mediana, para después entrar a identificar los organismos de apoyo a las Pymes, finalmente se aborda la estructuración del plan de negocios en cada una de sus partes.</a:t>
            </a:r>
          </a:p>
          <a:p>
            <a:r>
              <a:rPr lang="es-MX" dirty="0" smtClean="0">
                <a:latin typeface="Avenir Black"/>
                <a:ea typeface="Arial Unicode MS" panose="020B0604020202020204" pitchFamily="34" charset="-128"/>
                <a:cs typeface="Arial Unicode MS" panose="020B0604020202020204" pitchFamily="34" charset="-128"/>
              </a:rPr>
              <a:t>Entonces es necesario que el discente esté realizando investigaciones de casos de agrupaciones, mismas que serán expuestas en clase. La evaluación se integrará con participaciones en clase, lecturas y un trabajo final en el que se presentará un proyecto de creación de una empresa</a:t>
            </a:r>
            <a:r>
              <a:rPr lang="es-MX" sz="2000" dirty="0" smtClean="0"/>
              <a:t>.</a:t>
            </a:r>
            <a:endParaRPr lang="es-ES" sz="2000" dirty="0" smtClean="0">
              <a:latin typeface="Avenir Book"/>
              <a:cs typeface="Avenir Book"/>
            </a:endParaRPr>
          </a:p>
          <a:p>
            <a:pPr algn="just"/>
            <a:endParaRPr lang="es-ES" sz="2000" dirty="0">
              <a:latin typeface="Avenir Book"/>
              <a:cs typeface="Avenir Book"/>
            </a:endParaRPr>
          </a:p>
          <a:p>
            <a:pPr algn="just"/>
            <a:endParaRPr lang="es-ES" sz="2000" dirty="0">
              <a:latin typeface="Avenir Book"/>
              <a:cs typeface="Avenir Book"/>
            </a:endParaRPr>
          </a:p>
          <a:p>
            <a:pPr algn="just"/>
            <a:endParaRPr lang="es-ES" sz="2000" dirty="0">
              <a:latin typeface="Avenir Book"/>
              <a:cs typeface="Avenir Book"/>
            </a:endParaRPr>
          </a:p>
          <a:p>
            <a:pPr algn="just"/>
            <a:r>
              <a:rPr lang="es-ES" sz="2000" dirty="0" smtClean="0">
                <a:latin typeface="Avenir Book"/>
                <a:cs typeface="Avenir Book"/>
              </a:rPr>
              <a:t> </a:t>
            </a:r>
            <a:endParaRPr lang="es-ES" sz="20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PRESENTACIÓN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2" name="Rectángulo 1"/>
          <p:cNvSpPr/>
          <p:nvPr/>
        </p:nvSpPr>
        <p:spPr>
          <a:xfrm>
            <a:off x="2730793" y="5843153"/>
            <a:ext cx="6059261" cy="338554"/>
          </a:xfrm>
          <a:prstGeom prst="rect">
            <a:avLst/>
          </a:prstGeom>
        </p:spPr>
        <p:txBody>
          <a:bodyPr wrap="square">
            <a:spAutoFit/>
          </a:bodyPr>
          <a:lstStyle/>
          <a:p>
            <a:pPr algn="r"/>
            <a:r>
              <a:rPr lang="es-MX" sz="1600" dirty="0">
                <a:latin typeface="Avenir Book"/>
                <a:cs typeface="Avenir Book"/>
              </a:rPr>
              <a:t>(programa de estudios por </a:t>
            </a:r>
            <a:r>
              <a:rPr lang="es-MX" sz="1600" dirty="0" smtClean="0">
                <a:latin typeface="Avenir Book"/>
                <a:cs typeface="Avenir Book"/>
              </a:rPr>
              <a:t>competencia </a:t>
            </a:r>
            <a:r>
              <a:rPr lang="es-MX" sz="1600" dirty="0">
                <a:latin typeface="Avenir Book"/>
                <a:cs typeface="Avenir Book"/>
              </a:rPr>
              <a:t>2015)</a:t>
            </a: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4 </a:t>
            </a:r>
            <a:endParaRPr lang="es-ES" sz="900" dirty="0"/>
          </a:p>
        </p:txBody>
      </p:sp>
    </p:spTree>
    <p:extLst>
      <p:ext uri="{BB962C8B-B14F-4D97-AF65-F5344CB8AC3E}">
        <p14:creationId xmlns:p14="http://schemas.microsoft.com/office/powerpoint/2010/main" val="19124352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922760"/>
            <a:ext cx="8601845" cy="1938992"/>
          </a:xfrm>
          <a:prstGeom prst="rect">
            <a:avLst/>
          </a:prstGeom>
          <a:noFill/>
        </p:spPr>
        <p:txBody>
          <a:bodyPr wrap="square" rtlCol="0">
            <a:spAutoFit/>
          </a:bodyPr>
          <a:lstStyle/>
          <a:p>
            <a:pPr algn="just"/>
            <a:r>
              <a:rPr lang="es-MX" sz="2400" dirty="0" smtClean="0">
                <a:latin typeface="Avenir Book"/>
                <a:cs typeface="Avenir Book"/>
              </a:rPr>
              <a:t>Estructurar planes de negocios viables que se conviertan en una opción real de ocupación para el egresado que desee desarrollarse profesionalmente como emprendedor.</a:t>
            </a:r>
            <a:endParaRPr lang="es-ES_tradnl" sz="2400" dirty="0" smtClean="0">
              <a:latin typeface="Avenir Book"/>
              <a:cs typeface="Avenir Book"/>
            </a:endParaRPr>
          </a:p>
          <a:p>
            <a:pPr algn="just"/>
            <a:endParaRPr lang="es-MX" sz="2400" dirty="0">
              <a:latin typeface="Avenir Book"/>
              <a:cs typeface="Avenir Book"/>
            </a:endParaRPr>
          </a:p>
          <a:p>
            <a:pPr algn="just"/>
            <a:endParaRPr lang="es-ES"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638205"/>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OBJETIVO DE LA UNIDAD DE </a:t>
            </a:r>
            <a:r>
              <a:rPr lang="es-MX" sz="3200" dirty="0" smtClean="0">
                <a:solidFill>
                  <a:schemeClr val="bg1"/>
                </a:solidFill>
                <a:latin typeface="Avenir Black"/>
                <a:cs typeface="Avenir Black"/>
              </a:rPr>
              <a:t> APRENDIZAJE</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5 </a:t>
            </a:r>
            <a:endParaRPr lang="es-ES" sz="900" dirty="0"/>
          </a:p>
        </p:txBody>
      </p:sp>
      <p:sp>
        <p:nvSpPr>
          <p:cNvPr id="12" name="Rectángulo 11"/>
          <p:cNvSpPr/>
          <p:nvPr/>
        </p:nvSpPr>
        <p:spPr>
          <a:xfrm>
            <a:off x="2759899" y="3638239"/>
            <a:ext cx="6059261" cy="338554"/>
          </a:xfrm>
          <a:prstGeom prst="rect">
            <a:avLst/>
          </a:prstGeom>
        </p:spPr>
        <p:txBody>
          <a:bodyPr wrap="square">
            <a:spAutoFit/>
          </a:bodyPr>
          <a:lstStyle/>
          <a:p>
            <a:pPr algn="r"/>
            <a:r>
              <a:rPr lang="es-MX" sz="1600" dirty="0">
                <a:latin typeface="Avenir Book"/>
                <a:cs typeface="Avenir Book"/>
              </a:rPr>
              <a:t>(programa de estudios por </a:t>
            </a:r>
            <a:r>
              <a:rPr lang="es-MX" sz="1600" dirty="0" smtClean="0">
                <a:latin typeface="Avenir Book"/>
                <a:cs typeface="Avenir Book"/>
              </a:rPr>
              <a:t>competencia 2015</a:t>
            </a:r>
            <a:r>
              <a:rPr lang="es-MX" sz="1600" dirty="0">
                <a:latin typeface="Avenir Book"/>
                <a:cs typeface="Avenir Book"/>
              </a:rPr>
              <a:t>)</a:t>
            </a:r>
          </a:p>
        </p:txBody>
      </p:sp>
    </p:spTree>
    <p:extLst>
      <p:ext uri="{BB962C8B-B14F-4D97-AF65-F5344CB8AC3E}">
        <p14:creationId xmlns:p14="http://schemas.microsoft.com/office/powerpoint/2010/main" val="8862636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182110"/>
            <a:ext cx="8601845" cy="4893647"/>
          </a:xfrm>
          <a:prstGeom prst="rect">
            <a:avLst/>
          </a:prstGeom>
          <a:noFill/>
        </p:spPr>
        <p:txBody>
          <a:bodyPr wrap="square" rtlCol="0">
            <a:spAutoFit/>
          </a:bodyPr>
          <a:lstStyle/>
          <a:p>
            <a:pPr algn="just"/>
            <a:r>
              <a:rPr lang="es-MX" sz="2400" dirty="0" smtClean="0"/>
              <a:t>El aprendizaje del uso del Modelo de Negocios CANVAS que forma parte del programa de estudios de esta Unidad de Aprendizaje</a:t>
            </a:r>
            <a:r>
              <a:rPr lang="es-MX" sz="2400" dirty="0"/>
              <a:t> </a:t>
            </a:r>
            <a:r>
              <a:rPr lang="es-MX" sz="2400" dirty="0" smtClean="0"/>
              <a:t>requiere que se elabore el lienzo de acuerdo con la secuencia lógica que marca el propio modelo.</a:t>
            </a:r>
          </a:p>
          <a:p>
            <a:pPr algn="just"/>
            <a:r>
              <a:rPr lang="es-MX" sz="2400" dirty="0" smtClean="0"/>
              <a:t>La sección correspondiente a la relación con el cliente se destaca en esta presentación a fin de que se le facilite al estudiante conocer temas inherentes. </a:t>
            </a:r>
          </a:p>
          <a:p>
            <a:pPr algn="just"/>
            <a:r>
              <a:rPr lang="es-MX" sz="2400" dirty="0" smtClean="0"/>
              <a:t>Es importante comentar que los grupos de alumnos están integrados por las cuatro licenciaturas, lo que permite tener varias perspectivas de cada sección del CANVAS antes de desarrollarlo. </a:t>
            </a:r>
          </a:p>
          <a:p>
            <a:pPr algn="just"/>
            <a:endParaRPr lang="es-MX" sz="2400" dirty="0" smtClean="0"/>
          </a:p>
          <a:p>
            <a:pPr marL="114300" indent="0" algn="just">
              <a:buNone/>
            </a:pPr>
            <a:endParaRPr lang="es-ES" sz="2400" strike="sngStrike" dirty="0">
              <a:latin typeface="Avenir Book"/>
              <a:cs typeface="Avenir Book"/>
            </a:endParaRPr>
          </a:p>
          <a:p>
            <a:pPr algn="just"/>
            <a:endParaRPr lang="es-MX"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638205"/>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GUION EXPLICATIVO</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6 </a:t>
            </a:r>
            <a:endParaRPr lang="es-ES" sz="900" dirty="0"/>
          </a:p>
        </p:txBody>
      </p:sp>
    </p:spTree>
    <p:extLst>
      <p:ext uri="{BB962C8B-B14F-4D97-AF65-F5344CB8AC3E}">
        <p14:creationId xmlns:p14="http://schemas.microsoft.com/office/powerpoint/2010/main" val="12505410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092941"/>
            <a:ext cx="8601845" cy="5262979"/>
          </a:xfrm>
          <a:prstGeom prst="rect">
            <a:avLst/>
          </a:prstGeom>
          <a:noFill/>
        </p:spPr>
        <p:txBody>
          <a:bodyPr wrap="square" rtlCol="0">
            <a:spAutoFit/>
          </a:bodyPr>
          <a:lstStyle/>
          <a:p>
            <a:pPr algn="just"/>
            <a:r>
              <a:rPr lang="es-MX" sz="2400" dirty="0">
                <a:latin typeface="Avenir Black"/>
              </a:rPr>
              <a:t>Primeramente se recomienda revisar de manera general todo el Modelo de Negocios </a:t>
            </a:r>
            <a:r>
              <a:rPr lang="es-MX" sz="2400" dirty="0" smtClean="0">
                <a:latin typeface="Avenir Black"/>
              </a:rPr>
              <a:t>CANVAS </a:t>
            </a:r>
            <a:r>
              <a:rPr lang="es-MX" sz="2400" dirty="0">
                <a:latin typeface="Avenir Black"/>
              </a:rPr>
              <a:t>con sus diferentes </a:t>
            </a:r>
            <a:r>
              <a:rPr lang="es-MX" sz="2400" dirty="0" smtClean="0">
                <a:latin typeface="Avenir Black"/>
              </a:rPr>
              <a:t>secciones, </a:t>
            </a:r>
            <a:r>
              <a:rPr lang="es-MX" sz="2400" dirty="0">
                <a:latin typeface="Avenir Black"/>
              </a:rPr>
              <a:t>y después ir trabajando de a poco cada una. De esa manera el alumno visualizará integralmente el resultado esperado. </a:t>
            </a:r>
          </a:p>
          <a:p>
            <a:pPr algn="just"/>
            <a:endParaRPr lang="es-MX" sz="2400" dirty="0" smtClean="0">
              <a:latin typeface="Avenir Black"/>
            </a:endParaRPr>
          </a:p>
          <a:p>
            <a:pPr algn="just"/>
            <a:r>
              <a:rPr lang="es-MX" sz="2400" dirty="0" smtClean="0">
                <a:latin typeface="Avenir Black"/>
              </a:rPr>
              <a:t>Se </a:t>
            </a:r>
            <a:r>
              <a:rPr lang="es-MX" sz="2400" dirty="0">
                <a:latin typeface="Avenir Black"/>
              </a:rPr>
              <a:t>recomienda que se utilice este </a:t>
            </a:r>
            <a:r>
              <a:rPr lang="es-MX" sz="2400" dirty="0" smtClean="0">
                <a:latin typeface="Avenir Black"/>
              </a:rPr>
              <a:t>material </a:t>
            </a:r>
            <a:r>
              <a:rPr lang="es-MX" sz="2400" dirty="0">
                <a:latin typeface="Avenir Black"/>
              </a:rPr>
              <a:t>procurando establecer formas de trabajo grupal para la discusión de temas </a:t>
            </a:r>
            <a:r>
              <a:rPr lang="es-MX" sz="2400" dirty="0" smtClean="0">
                <a:latin typeface="Avenir Black"/>
              </a:rPr>
              <a:t>abordados y </a:t>
            </a:r>
            <a:r>
              <a:rPr lang="es-MX" sz="2400" dirty="0">
                <a:latin typeface="Avenir Black"/>
              </a:rPr>
              <a:t>apoyados con el material gráfico. Asimismo, debe servir de apoyo a la elaboración </a:t>
            </a:r>
            <a:r>
              <a:rPr lang="es-MX" sz="2400" dirty="0" smtClean="0">
                <a:latin typeface="Avenir Black"/>
              </a:rPr>
              <a:t>de la sección correspondiente a la </a:t>
            </a:r>
            <a:r>
              <a:rPr lang="es-MX" sz="2400" b="1" dirty="0" smtClean="0">
                <a:latin typeface="Avenir Black"/>
              </a:rPr>
              <a:t>Relación con el cliente.</a:t>
            </a:r>
            <a:endParaRPr lang="es-MX" sz="2400" strike="sngStrike" dirty="0" smtClean="0">
              <a:latin typeface="Avenir Black"/>
              <a:cs typeface="Avenir Book"/>
            </a:endParaRPr>
          </a:p>
          <a:p>
            <a:pPr algn="just"/>
            <a:endParaRPr lang="es-MX" sz="2400" strike="sngStrike" dirty="0" smtClean="0">
              <a:latin typeface="Avenir Book"/>
              <a:cs typeface="Avenir Book"/>
            </a:endParaRPr>
          </a:p>
          <a:p>
            <a:pPr algn="just"/>
            <a:r>
              <a:rPr lang="es-MX" sz="2400" dirty="0">
                <a:latin typeface="Avenir Black"/>
                <a:cs typeface="Avenir Book"/>
              </a:rPr>
              <a:t>Los temas en inglés </a:t>
            </a:r>
            <a:r>
              <a:rPr lang="es-MX" sz="2400" dirty="0" smtClean="0">
                <a:latin typeface="Avenir Black"/>
                <a:cs typeface="Avenir Book"/>
              </a:rPr>
              <a:t>(sugeridos desde la </a:t>
            </a:r>
            <a:r>
              <a:rPr lang="es-MX" sz="2400" dirty="0" err="1" smtClean="0">
                <a:latin typeface="Avenir Black"/>
                <a:cs typeface="Avenir Book"/>
              </a:rPr>
              <a:t>DAL</a:t>
            </a:r>
            <a:r>
              <a:rPr lang="es-MX" sz="2400" dirty="0" smtClean="0">
                <a:latin typeface="Avenir Black"/>
                <a:cs typeface="Avenir Book"/>
              </a:rPr>
              <a:t>) pudieran </a:t>
            </a:r>
            <a:r>
              <a:rPr lang="es-MX" sz="2400" dirty="0">
                <a:latin typeface="Avenir Black"/>
                <a:cs typeface="Avenir Book"/>
              </a:rPr>
              <a:t>ser apoyados con los profesores de los Centros de </a:t>
            </a:r>
            <a:r>
              <a:rPr lang="es-MX" sz="2400" dirty="0" smtClean="0">
                <a:latin typeface="Avenir Black"/>
                <a:cs typeface="Avenir Book"/>
              </a:rPr>
              <a:t>Auto-acceso</a:t>
            </a:r>
            <a:r>
              <a:rPr lang="es-MX" sz="2400" dirty="0">
                <a:latin typeface="Avenir Black"/>
                <a:cs typeface="Avenir Book"/>
              </a:rPr>
              <a:t>.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SUGERENCIAS Y MOMENTO DE USO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7 </a:t>
            </a:r>
            <a:endParaRPr lang="es-ES" sz="900" dirty="0"/>
          </a:p>
        </p:txBody>
      </p:sp>
    </p:spTree>
    <p:extLst>
      <p:ext uri="{BB962C8B-B14F-4D97-AF65-F5344CB8AC3E}">
        <p14:creationId xmlns:p14="http://schemas.microsoft.com/office/powerpoint/2010/main" val="243152930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1746</TotalTime>
  <Words>2475</Words>
  <Application>Microsoft Office PowerPoint</Application>
  <PresentationFormat>Presentación en pantalla (4:3)</PresentationFormat>
  <Paragraphs>426</Paragraphs>
  <Slides>38</Slides>
  <Notes>38</Notes>
  <HiddenSlides>0</HiddenSlides>
  <MMClips>0</MMClips>
  <ScaleCrop>false</ScaleCrop>
  <HeadingPairs>
    <vt:vector size="6" baseType="variant">
      <vt:variant>
        <vt:lpstr>Fuentes usadas</vt:lpstr>
      </vt:variant>
      <vt:variant>
        <vt:i4>12</vt:i4>
      </vt:variant>
      <vt:variant>
        <vt:lpstr>Tema</vt:lpstr>
      </vt:variant>
      <vt:variant>
        <vt:i4>1</vt:i4>
      </vt:variant>
      <vt:variant>
        <vt:lpstr>Títulos de diapositiva</vt:lpstr>
      </vt:variant>
      <vt:variant>
        <vt:i4>38</vt:i4>
      </vt:variant>
    </vt:vector>
  </HeadingPairs>
  <TitlesOfParts>
    <vt:vector size="51" baseType="lpstr">
      <vt:lpstr>Arial Unicode MS</vt:lpstr>
      <vt:lpstr>A little sunshine</vt:lpstr>
      <vt:lpstr>Algerian</vt:lpstr>
      <vt:lpstr>Arial</vt:lpstr>
      <vt:lpstr>Avenir Black</vt:lpstr>
      <vt:lpstr>Avenir Book</vt:lpstr>
      <vt:lpstr>Avenir Roman</vt:lpstr>
      <vt:lpstr>Calibri</vt:lpstr>
      <vt:lpstr>Helvetica Neue</vt:lpstr>
      <vt:lpstr>Times New Roman</vt:lpstr>
      <vt:lpstr>Trebuchet MS</vt:lpstr>
      <vt:lpstr>Wingdings</vt:lpstr>
      <vt:lpstr>Tema de Office</vt:lpstr>
      <vt:lpstr>UNIDAD DE APRENDIZAJE:  TEMAS SELECTOS DEL DISEÑO Diseño de proyectos empresariales   Material Didáctico (Sólo visión proyectable) septiembre 2019</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DCGU1</dc:creator>
  <cp:lastModifiedBy>UAEM</cp:lastModifiedBy>
  <cp:revision>205</cp:revision>
  <dcterms:created xsi:type="dcterms:W3CDTF">2013-06-28T15:10:46Z</dcterms:created>
  <dcterms:modified xsi:type="dcterms:W3CDTF">2019-09-27T22:32:14Z</dcterms:modified>
</cp:coreProperties>
</file>