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3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261" r:id="rId2"/>
    <p:sldId id="268" r:id="rId3"/>
    <p:sldId id="262" r:id="rId4"/>
    <p:sldId id="270" r:id="rId5"/>
    <p:sldId id="267" r:id="rId6"/>
    <p:sldId id="263" r:id="rId7"/>
    <p:sldId id="264" r:id="rId8"/>
    <p:sldId id="265" r:id="rId9"/>
    <p:sldId id="266" r:id="rId10"/>
    <p:sldId id="271" r:id="rId11"/>
    <p:sldId id="296" r:id="rId12"/>
    <p:sldId id="370" r:id="rId13"/>
    <p:sldId id="371" r:id="rId14"/>
    <p:sldId id="375" r:id="rId15"/>
    <p:sldId id="374" r:id="rId16"/>
    <p:sldId id="373" r:id="rId17"/>
    <p:sldId id="377" r:id="rId18"/>
    <p:sldId id="378" r:id="rId19"/>
    <p:sldId id="376" r:id="rId20"/>
    <p:sldId id="367" r:id="rId21"/>
    <p:sldId id="381" r:id="rId22"/>
    <p:sldId id="380" r:id="rId23"/>
    <p:sldId id="382" r:id="rId24"/>
    <p:sldId id="379" r:id="rId25"/>
    <p:sldId id="344" r:id="rId26"/>
    <p:sldId id="345" r:id="rId27"/>
    <p:sldId id="385" r:id="rId28"/>
    <p:sldId id="347" r:id="rId29"/>
    <p:sldId id="386" r:id="rId30"/>
    <p:sldId id="346" r:id="rId31"/>
    <p:sldId id="387" r:id="rId32"/>
    <p:sldId id="348" r:id="rId33"/>
    <p:sldId id="388" r:id="rId34"/>
    <p:sldId id="383" r:id="rId35"/>
    <p:sldId id="309" r:id="rId36"/>
    <p:sldId id="384" r:id="rId37"/>
    <p:sldId id="372" r:id="rId38"/>
    <p:sldId id="299" r:id="rId39"/>
    <p:sldId id="368" r:id="rId40"/>
    <p:sldId id="369" r:id="rId41"/>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988034"/>
    <a:srgbClr val="2D5335"/>
    <a:srgbClr val="2D53FE"/>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111"/>
    <p:restoredTop sz="92244" autoAdjust="0"/>
  </p:normalViewPr>
  <p:slideViewPr>
    <p:cSldViewPr snapToGrid="0" snapToObjects="1">
      <p:cViewPr varScale="1">
        <p:scale>
          <a:sx n="85" d="100"/>
          <a:sy n="85" d="100"/>
        </p:scale>
        <p:origin x="186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34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_rels/data10.xml.rels><?xml version="1.0" encoding="UTF-8" standalone="yes"?>
<Relationships xmlns="http://schemas.openxmlformats.org/package/2006/relationships"><Relationship Id="rId1" Type="http://schemas.openxmlformats.org/officeDocument/2006/relationships/image" Target="../media/image28.png"/></Relationships>
</file>

<file path=ppt/diagrams/_rels/data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image" Target="../media/image16.png"/><Relationship Id="rId4" Type="http://schemas.openxmlformats.org/officeDocument/2006/relationships/image" Target="../media/image19.jpg"/></Relationships>
</file>

<file path=ppt/diagrams/_rels/data4.xml.rels><?xml version="1.0" encoding="UTF-8" standalone="yes"?>
<Relationships xmlns="http://schemas.openxmlformats.org/package/2006/relationships"><Relationship Id="rId1" Type="http://schemas.openxmlformats.org/officeDocument/2006/relationships/image" Target="../media/image20.png"/></Relationships>
</file>

<file path=ppt/diagrams/_rels/data6.xml.rels><?xml version="1.0" encoding="UTF-8" standalone="yes"?>
<Relationships xmlns="http://schemas.openxmlformats.org/package/2006/relationships"><Relationship Id="rId1" Type="http://schemas.openxmlformats.org/officeDocument/2006/relationships/image" Target="../media/image23.png"/></Relationships>
</file>

<file path=ppt/diagrams/_rels/data8.xml.rels><?xml version="1.0" encoding="UTF-8" standalone="yes"?>
<Relationships xmlns="http://schemas.openxmlformats.org/package/2006/relationships"><Relationship Id="rId1" Type="http://schemas.openxmlformats.org/officeDocument/2006/relationships/image" Target="../media/image26.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54C362-A090-4716-B4BE-A71821B8D2FE}"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s-MX"/>
        </a:p>
      </dgm:t>
    </dgm:pt>
    <dgm:pt modelId="{73827987-D7F5-419D-939E-665073DAA471}">
      <dgm:prSet phldrT="[Texto]"/>
      <dgm:spPr/>
      <dgm:t>
        <a:bodyPr/>
        <a:lstStyle/>
        <a:p>
          <a:r>
            <a:rPr lang="es-MX" dirty="0" smtClean="0"/>
            <a:t>Entorno General</a:t>
          </a:r>
          <a:endParaRPr lang="es-MX" dirty="0"/>
        </a:p>
      </dgm:t>
    </dgm:pt>
    <dgm:pt modelId="{D11B89F1-AE60-434B-9545-DF42F69A2982}" type="parTrans" cxnId="{B5036874-19D7-4B29-90CA-FEE2FA018A7F}">
      <dgm:prSet/>
      <dgm:spPr/>
      <dgm:t>
        <a:bodyPr/>
        <a:lstStyle/>
        <a:p>
          <a:endParaRPr lang="es-MX"/>
        </a:p>
      </dgm:t>
    </dgm:pt>
    <dgm:pt modelId="{E1A2CC53-5515-45D6-AED9-56F4E49BBBCA}" type="sibTrans" cxnId="{B5036874-19D7-4B29-90CA-FEE2FA018A7F}">
      <dgm:prSet/>
      <dgm:spPr/>
      <dgm:t>
        <a:bodyPr/>
        <a:lstStyle/>
        <a:p>
          <a:endParaRPr lang="es-MX"/>
        </a:p>
      </dgm:t>
    </dgm:pt>
    <dgm:pt modelId="{AD0EA6FD-D5DB-4B8A-A5C0-013CBF509F1D}">
      <dgm:prSet phldrT="[Texto]"/>
      <dgm:spPr/>
      <dgm:t>
        <a:bodyPr/>
        <a:lstStyle/>
        <a:p>
          <a:r>
            <a:rPr lang="es-MX" dirty="0" smtClean="0"/>
            <a:t>Es el que comprende todos los factores que repercuten en la mayoría de los negocios de la sociedad</a:t>
          </a:r>
          <a:endParaRPr lang="es-MX" dirty="0"/>
        </a:p>
      </dgm:t>
    </dgm:pt>
    <dgm:pt modelId="{70284B4A-81C9-49CA-849F-84DC42577649}" type="parTrans" cxnId="{AE1F4B88-165B-482F-A808-F5C31380E0FD}">
      <dgm:prSet/>
      <dgm:spPr/>
      <dgm:t>
        <a:bodyPr/>
        <a:lstStyle/>
        <a:p>
          <a:endParaRPr lang="es-MX"/>
        </a:p>
      </dgm:t>
    </dgm:pt>
    <dgm:pt modelId="{339B0EC1-1064-4813-8FB8-80D2B5773351}" type="sibTrans" cxnId="{AE1F4B88-165B-482F-A808-F5C31380E0FD}">
      <dgm:prSet/>
      <dgm:spPr/>
      <dgm:t>
        <a:bodyPr/>
        <a:lstStyle/>
        <a:p>
          <a:endParaRPr lang="es-MX"/>
        </a:p>
      </dgm:t>
    </dgm:pt>
    <dgm:pt modelId="{9436C21B-A649-487C-BCC4-F737A0D0B7CA}">
      <dgm:prSet phldrT="[Texto]"/>
      <dgm:spPr/>
      <dgm:t>
        <a:bodyPr/>
        <a:lstStyle/>
        <a:p>
          <a:r>
            <a:rPr lang="es-MX" dirty="0" smtClean="0"/>
            <a:t>Entorno de la industria</a:t>
          </a:r>
          <a:endParaRPr lang="es-MX" dirty="0"/>
        </a:p>
      </dgm:t>
    </dgm:pt>
    <dgm:pt modelId="{C00092F3-C24C-4B34-B2B9-981ED32743AC}" type="parTrans" cxnId="{DDB253E5-3531-4614-8F14-B8F7661190C3}">
      <dgm:prSet/>
      <dgm:spPr/>
      <dgm:t>
        <a:bodyPr/>
        <a:lstStyle/>
        <a:p>
          <a:endParaRPr lang="es-MX"/>
        </a:p>
      </dgm:t>
    </dgm:pt>
    <dgm:pt modelId="{7E441300-A759-4C25-806E-2F130F9537C0}" type="sibTrans" cxnId="{DDB253E5-3531-4614-8F14-B8F7661190C3}">
      <dgm:prSet/>
      <dgm:spPr/>
      <dgm:t>
        <a:bodyPr/>
        <a:lstStyle/>
        <a:p>
          <a:endParaRPr lang="es-MX"/>
        </a:p>
      </dgm:t>
    </dgm:pt>
    <dgm:pt modelId="{880F05C5-FF0C-4C00-A00F-AFCD0F5C50D1}">
      <dgm:prSet phldrT="[Texto]"/>
      <dgm:spPr/>
      <dgm:t>
        <a:bodyPr/>
        <a:lstStyle/>
        <a:p>
          <a:r>
            <a:rPr lang="es-MX" dirty="0" smtClean="0"/>
            <a:t>Incluye los factores que tienen un impacto directo sobre una empresa determinada y de sus competidores</a:t>
          </a:r>
          <a:endParaRPr lang="es-MX" dirty="0"/>
        </a:p>
      </dgm:t>
    </dgm:pt>
    <dgm:pt modelId="{D4F173CE-08CC-4937-8971-880579532563}" type="parTrans" cxnId="{BD7B800A-0020-45FE-BD44-D893523AD0FA}">
      <dgm:prSet/>
      <dgm:spPr/>
      <dgm:t>
        <a:bodyPr/>
        <a:lstStyle/>
        <a:p>
          <a:endParaRPr lang="es-MX"/>
        </a:p>
      </dgm:t>
    </dgm:pt>
    <dgm:pt modelId="{346B74BF-A955-4E3A-A165-2F85D9F29049}" type="sibTrans" cxnId="{BD7B800A-0020-45FE-BD44-D893523AD0FA}">
      <dgm:prSet/>
      <dgm:spPr/>
      <dgm:t>
        <a:bodyPr/>
        <a:lstStyle/>
        <a:p>
          <a:endParaRPr lang="es-MX"/>
        </a:p>
      </dgm:t>
    </dgm:pt>
    <dgm:pt modelId="{35BED562-38EB-4516-8AF5-39FE130F8892}">
      <dgm:prSet phldrT="[Texto]"/>
      <dgm:spPr/>
      <dgm:t>
        <a:bodyPr/>
        <a:lstStyle/>
        <a:p>
          <a:r>
            <a:rPr lang="es-MX" dirty="0" smtClean="0"/>
            <a:t>Entorno competitivo</a:t>
          </a:r>
          <a:endParaRPr lang="es-MX" dirty="0"/>
        </a:p>
      </dgm:t>
    </dgm:pt>
    <dgm:pt modelId="{9BE3D021-A93A-4C39-8A87-C1A2A3965D0C}" type="parTrans" cxnId="{92E786C3-B88B-4B2D-8CFD-D71064EDF895}">
      <dgm:prSet/>
      <dgm:spPr/>
      <dgm:t>
        <a:bodyPr/>
        <a:lstStyle/>
        <a:p>
          <a:endParaRPr lang="es-MX"/>
        </a:p>
      </dgm:t>
    </dgm:pt>
    <dgm:pt modelId="{5DFEFA5F-78FD-4339-8907-FB0D0F9ABB10}" type="sibTrans" cxnId="{92E786C3-B88B-4B2D-8CFD-D71064EDF895}">
      <dgm:prSet/>
      <dgm:spPr/>
      <dgm:t>
        <a:bodyPr/>
        <a:lstStyle/>
        <a:p>
          <a:endParaRPr lang="es-MX"/>
        </a:p>
      </dgm:t>
    </dgm:pt>
    <dgm:pt modelId="{414EE959-9694-486D-85FE-AA32C6B9A9EE}">
      <dgm:prSet phldrT="[Texto]"/>
      <dgm:spPr/>
      <dgm:t>
        <a:bodyPr/>
        <a:lstStyle/>
        <a:p>
          <a:r>
            <a:rPr lang="es-MX" dirty="0" smtClean="0"/>
            <a:t>Se enfoca la fortaleza posición y ataques y contraataques de los competidores en una industria </a:t>
          </a:r>
          <a:r>
            <a:rPr lang="es-MX" dirty="0" err="1" smtClean="0"/>
            <a:t>it</a:t>
          </a:r>
          <a:endParaRPr lang="es-MX" dirty="0"/>
        </a:p>
      </dgm:t>
    </dgm:pt>
    <dgm:pt modelId="{106AA645-EA72-4C98-9916-BFC6C415E71C}" type="parTrans" cxnId="{4B02CB8F-0545-41D3-8328-F7B8B4685096}">
      <dgm:prSet/>
      <dgm:spPr/>
      <dgm:t>
        <a:bodyPr/>
        <a:lstStyle/>
        <a:p>
          <a:endParaRPr lang="es-MX"/>
        </a:p>
      </dgm:t>
    </dgm:pt>
    <dgm:pt modelId="{DD9A57A3-F7E0-434A-9D27-517F7F277897}" type="sibTrans" cxnId="{4B02CB8F-0545-41D3-8328-F7B8B4685096}">
      <dgm:prSet/>
      <dgm:spPr/>
      <dgm:t>
        <a:bodyPr/>
        <a:lstStyle/>
        <a:p>
          <a:endParaRPr lang="es-MX"/>
        </a:p>
      </dgm:t>
    </dgm:pt>
    <dgm:pt modelId="{878187A8-FB63-41E0-BD08-8451002E5A2A}" type="pres">
      <dgm:prSet presAssocID="{7A54C362-A090-4716-B4BE-A71821B8D2FE}" presName="linear" presStyleCnt="0">
        <dgm:presLayoutVars>
          <dgm:animLvl val="lvl"/>
          <dgm:resizeHandles val="exact"/>
        </dgm:presLayoutVars>
      </dgm:prSet>
      <dgm:spPr/>
      <dgm:t>
        <a:bodyPr/>
        <a:lstStyle/>
        <a:p>
          <a:endParaRPr lang="es-MX"/>
        </a:p>
      </dgm:t>
    </dgm:pt>
    <dgm:pt modelId="{3FF8DA53-4EB6-4153-BC02-569FF7065967}" type="pres">
      <dgm:prSet presAssocID="{73827987-D7F5-419D-939E-665073DAA471}" presName="parentText" presStyleLbl="node1" presStyleIdx="0" presStyleCnt="3" custLinFactNeighborX="-2500" custLinFactNeighborY="-75540">
        <dgm:presLayoutVars>
          <dgm:chMax val="0"/>
          <dgm:bulletEnabled val="1"/>
        </dgm:presLayoutVars>
      </dgm:prSet>
      <dgm:spPr/>
      <dgm:t>
        <a:bodyPr/>
        <a:lstStyle/>
        <a:p>
          <a:endParaRPr lang="es-MX"/>
        </a:p>
      </dgm:t>
    </dgm:pt>
    <dgm:pt modelId="{320633FD-8CDE-4851-8ACE-796725CC7667}" type="pres">
      <dgm:prSet presAssocID="{73827987-D7F5-419D-939E-665073DAA471}" presName="childText" presStyleLbl="revTx" presStyleIdx="0" presStyleCnt="3" custLinFactNeighborY="-35734">
        <dgm:presLayoutVars>
          <dgm:bulletEnabled val="1"/>
        </dgm:presLayoutVars>
      </dgm:prSet>
      <dgm:spPr/>
      <dgm:t>
        <a:bodyPr/>
        <a:lstStyle/>
        <a:p>
          <a:endParaRPr lang="es-MX"/>
        </a:p>
      </dgm:t>
    </dgm:pt>
    <dgm:pt modelId="{84CF3C36-2C59-4F65-8283-8A6B9CA6B1D0}" type="pres">
      <dgm:prSet presAssocID="{9436C21B-A649-487C-BCC4-F737A0D0B7CA}" presName="parentText" presStyleLbl="node1" presStyleIdx="1" presStyleCnt="3">
        <dgm:presLayoutVars>
          <dgm:chMax val="0"/>
          <dgm:bulletEnabled val="1"/>
        </dgm:presLayoutVars>
      </dgm:prSet>
      <dgm:spPr/>
      <dgm:t>
        <a:bodyPr/>
        <a:lstStyle/>
        <a:p>
          <a:endParaRPr lang="es-MX"/>
        </a:p>
      </dgm:t>
    </dgm:pt>
    <dgm:pt modelId="{C3B16A94-63C9-402B-BD37-901750252AE1}" type="pres">
      <dgm:prSet presAssocID="{9436C21B-A649-487C-BCC4-F737A0D0B7CA}" presName="childText" presStyleLbl="revTx" presStyleIdx="1" presStyleCnt="3">
        <dgm:presLayoutVars>
          <dgm:bulletEnabled val="1"/>
        </dgm:presLayoutVars>
      </dgm:prSet>
      <dgm:spPr/>
      <dgm:t>
        <a:bodyPr/>
        <a:lstStyle/>
        <a:p>
          <a:endParaRPr lang="es-MX"/>
        </a:p>
      </dgm:t>
    </dgm:pt>
    <dgm:pt modelId="{1DFB6F2D-DD32-47D5-BEBF-8C69816F4554}" type="pres">
      <dgm:prSet presAssocID="{35BED562-38EB-4516-8AF5-39FE130F8892}" presName="parentText" presStyleLbl="node1" presStyleIdx="2" presStyleCnt="3">
        <dgm:presLayoutVars>
          <dgm:chMax val="0"/>
          <dgm:bulletEnabled val="1"/>
        </dgm:presLayoutVars>
      </dgm:prSet>
      <dgm:spPr/>
      <dgm:t>
        <a:bodyPr/>
        <a:lstStyle/>
        <a:p>
          <a:endParaRPr lang="es-MX"/>
        </a:p>
      </dgm:t>
    </dgm:pt>
    <dgm:pt modelId="{8B98ECBC-75AC-4E6D-B8D2-3F3E1DC21CD5}" type="pres">
      <dgm:prSet presAssocID="{35BED562-38EB-4516-8AF5-39FE130F8892}" presName="childText" presStyleLbl="revTx" presStyleIdx="2" presStyleCnt="3">
        <dgm:presLayoutVars>
          <dgm:bulletEnabled val="1"/>
        </dgm:presLayoutVars>
      </dgm:prSet>
      <dgm:spPr/>
      <dgm:t>
        <a:bodyPr/>
        <a:lstStyle/>
        <a:p>
          <a:endParaRPr lang="es-MX"/>
        </a:p>
      </dgm:t>
    </dgm:pt>
  </dgm:ptLst>
  <dgm:cxnLst>
    <dgm:cxn modelId="{B2E9AFF4-612B-4372-8267-708FD16528DA}" type="presOf" srcId="{73827987-D7F5-419D-939E-665073DAA471}" destId="{3FF8DA53-4EB6-4153-BC02-569FF7065967}" srcOrd="0" destOrd="0" presId="urn:microsoft.com/office/officeart/2005/8/layout/vList2"/>
    <dgm:cxn modelId="{4B02CB8F-0545-41D3-8328-F7B8B4685096}" srcId="{35BED562-38EB-4516-8AF5-39FE130F8892}" destId="{414EE959-9694-486D-85FE-AA32C6B9A9EE}" srcOrd="0" destOrd="0" parTransId="{106AA645-EA72-4C98-9916-BFC6C415E71C}" sibTransId="{DD9A57A3-F7E0-434A-9D27-517F7F277897}"/>
    <dgm:cxn modelId="{616F0254-6AE6-4EFB-ACDD-6697410A05D7}" type="presOf" srcId="{414EE959-9694-486D-85FE-AA32C6B9A9EE}" destId="{8B98ECBC-75AC-4E6D-B8D2-3F3E1DC21CD5}" srcOrd="0" destOrd="0" presId="urn:microsoft.com/office/officeart/2005/8/layout/vList2"/>
    <dgm:cxn modelId="{AE1F4B88-165B-482F-A808-F5C31380E0FD}" srcId="{73827987-D7F5-419D-939E-665073DAA471}" destId="{AD0EA6FD-D5DB-4B8A-A5C0-013CBF509F1D}" srcOrd="0" destOrd="0" parTransId="{70284B4A-81C9-49CA-849F-84DC42577649}" sibTransId="{339B0EC1-1064-4813-8FB8-80D2B5773351}"/>
    <dgm:cxn modelId="{A5CA018F-CE76-4F32-B371-4C07304CEDF6}" type="presOf" srcId="{880F05C5-FF0C-4C00-A00F-AFCD0F5C50D1}" destId="{C3B16A94-63C9-402B-BD37-901750252AE1}" srcOrd="0" destOrd="0" presId="urn:microsoft.com/office/officeart/2005/8/layout/vList2"/>
    <dgm:cxn modelId="{B5036874-19D7-4B29-90CA-FEE2FA018A7F}" srcId="{7A54C362-A090-4716-B4BE-A71821B8D2FE}" destId="{73827987-D7F5-419D-939E-665073DAA471}" srcOrd="0" destOrd="0" parTransId="{D11B89F1-AE60-434B-9545-DF42F69A2982}" sibTransId="{E1A2CC53-5515-45D6-AED9-56F4E49BBBCA}"/>
    <dgm:cxn modelId="{9CFC06E8-99C4-4286-ADC0-FA59C0FE7A7B}" type="presOf" srcId="{AD0EA6FD-D5DB-4B8A-A5C0-013CBF509F1D}" destId="{320633FD-8CDE-4851-8ACE-796725CC7667}" srcOrd="0" destOrd="0" presId="urn:microsoft.com/office/officeart/2005/8/layout/vList2"/>
    <dgm:cxn modelId="{BD7B800A-0020-45FE-BD44-D893523AD0FA}" srcId="{9436C21B-A649-487C-BCC4-F737A0D0B7CA}" destId="{880F05C5-FF0C-4C00-A00F-AFCD0F5C50D1}" srcOrd="0" destOrd="0" parTransId="{D4F173CE-08CC-4937-8971-880579532563}" sibTransId="{346B74BF-A955-4E3A-A165-2F85D9F29049}"/>
    <dgm:cxn modelId="{92E786C3-B88B-4B2D-8CFD-D71064EDF895}" srcId="{7A54C362-A090-4716-B4BE-A71821B8D2FE}" destId="{35BED562-38EB-4516-8AF5-39FE130F8892}" srcOrd="2" destOrd="0" parTransId="{9BE3D021-A93A-4C39-8A87-C1A2A3965D0C}" sibTransId="{5DFEFA5F-78FD-4339-8907-FB0D0F9ABB10}"/>
    <dgm:cxn modelId="{22F449A4-D9DD-4D33-94A5-6A2F32627AAF}" type="presOf" srcId="{35BED562-38EB-4516-8AF5-39FE130F8892}" destId="{1DFB6F2D-DD32-47D5-BEBF-8C69816F4554}" srcOrd="0" destOrd="0" presId="urn:microsoft.com/office/officeart/2005/8/layout/vList2"/>
    <dgm:cxn modelId="{DDB253E5-3531-4614-8F14-B8F7661190C3}" srcId="{7A54C362-A090-4716-B4BE-A71821B8D2FE}" destId="{9436C21B-A649-487C-BCC4-F737A0D0B7CA}" srcOrd="1" destOrd="0" parTransId="{C00092F3-C24C-4B34-B2B9-981ED32743AC}" sibTransId="{7E441300-A759-4C25-806E-2F130F9537C0}"/>
    <dgm:cxn modelId="{80D155E1-0228-47E0-A4D6-330E841D2241}" type="presOf" srcId="{7A54C362-A090-4716-B4BE-A71821B8D2FE}" destId="{878187A8-FB63-41E0-BD08-8451002E5A2A}" srcOrd="0" destOrd="0" presId="urn:microsoft.com/office/officeart/2005/8/layout/vList2"/>
    <dgm:cxn modelId="{BFF9B54B-6041-47F6-88FF-1CFA98E3F0AD}" type="presOf" srcId="{9436C21B-A649-487C-BCC4-F737A0D0B7CA}" destId="{84CF3C36-2C59-4F65-8283-8A6B9CA6B1D0}" srcOrd="0" destOrd="0" presId="urn:microsoft.com/office/officeart/2005/8/layout/vList2"/>
    <dgm:cxn modelId="{5B797393-C14E-46D0-8138-2934E8EBAD10}" type="presParOf" srcId="{878187A8-FB63-41E0-BD08-8451002E5A2A}" destId="{3FF8DA53-4EB6-4153-BC02-569FF7065967}" srcOrd="0" destOrd="0" presId="urn:microsoft.com/office/officeart/2005/8/layout/vList2"/>
    <dgm:cxn modelId="{988C7340-69B3-401C-A0BF-E65AF71485C2}" type="presParOf" srcId="{878187A8-FB63-41E0-BD08-8451002E5A2A}" destId="{320633FD-8CDE-4851-8ACE-796725CC7667}" srcOrd="1" destOrd="0" presId="urn:microsoft.com/office/officeart/2005/8/layout/vList2"/>
    <dgm:cxn modelId="{8ACAAFB7-A9ED-4875-AA77-42F6946AC637}" type="presParOf" srcId="{878187A8-FB63-41E0-BD08-8451002E5A2A}" destId="{84CF3C36-2C59-4F65-8283-8A6B9CA6B1D0}" srcOrd="2" destOrd="0" presId="urn:microsoft.com/office/officeart/2005/8/layout/vList2"/>
    <dgm:cxn modelId="{14FF305C-1596-4C59-A473-1180620D1052}" type="presParOf" srcId="{878187A8-FB63-41E0-BD08-8451002E5A2A}" destId="{C3B16A94-63C9-402B-BD37-901750252AE1}" srcOrd="3" destOrd="0" presId="urn:microsoft.com/office/officeart/2005/8/layout/vList2"/>
    <dgm:cxn modelId="{E14E66DC-F20A-4D9D-B1F4-6F9184E256F6}" type="presParOf" srcId="{878187A8-FB63-41E0-BD08-8451002E5A2A}" destId="{1DFB6F2D-DD32-47D5-BEBF-8C69816F4554}" srcOrd="4" destOrd="0" presId="urn:microsoft.com/office/officeart/2005/8/layout/vList2"/>
    <dgm:cxn modelId="{854D7A59-B957-414D-AFAF-A0863BAC81F3}" type="presParOf" srcId="{878187A8-FB63-41E0-BD08-8451002E5A2A}" destId="{8B98ECBC-75AC-4E6D-B8D2-3F3E1DC21CD5}"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7E83FFA-3E3D-4107-A414-9702C7CD0801}" type="doc">
      <dgm:prSet loTypeId="urn:microsoft.com/office/officeart/2005/8/layout/vList4#2" loCatId="list" qsTypeId="urn:microsoft.com/office/officeart/2005/8/quickstyle/simple1" qsCatId="simple" csTypeId="urn:microsoft.com/office/officeart/2005/8/colors/colorful1#3" csCatId="colorful" phldr="1"/>
      <dgm:spPr/>
      <dgm:t>
        <a:bodyPr/>
        <a:lstStyle/>
        <a:p>
          <a:endParaRPr lang="es-ES"/>
        </a:p>
      </dgm:t>
    </dgm:pt>
    <dgm:pt modelId="{B2CC295F-9461-4280-A602-CAFA0F1683FD}">
      <dgm:prSet phldrT="[Texto]" custT="1"/>
      <dgm:spPr>
        <a:solidFill>
          <a:schemeClr val="accent5">
            <a:lumMod val="75000"/>
          </a:schemeClr>
        </a:solidFill>
      </dgm:spPr>
      <dgm:t>
        <a:bodyPr/>
        <a:lstStyle/>
        <a:p>
          <a:r>
            <a:rPr lang="es-ES" sz="2400" dirty="0"/>
            <a:t>Valoración de recursos tecnológicos</a:t>
          </a:r>
        </a:p>
        <a:p>
          <a:r>
            <a:rPr lang="es-MX" sz="2400" dirty="0"/>
            <a:t>Se refiere al estudio de los modos de hacer o producir. O consiste en desarrollar implementar nuevos avances científicos y prácticos para alcanzar mayor eficiencia, productividad.</a:t>
          </a:r>
        </a:p>
        <a:p>
          <a:r>
            <a:rPr lang="es-MX" sz="2400" dirty="0"/>
            <a:t>Implica saber cómo hacer algo es decir conocer y aplicar los medios que nos permitan mejorar.</a:t>
          </a:r>
        </a:p>
        <a:p>
          <a:r>
            <a:rPr lang="es-MX" sz="2400" dirty="0"/>
            <a:t>Son  todos aquellos flujos de trabajo métodos y equipos</a:t>
          </a:r>
          <a:r>
            <a:rPr lang="es-ES" sz="2400" dirty="0"/>
            <a:t> .  </a:t>
          </a:r>
          <a:r>
            <a:rPr lang="es-MX" sz="2400" dirty="0"/>
            <a:t>Y también los sistemas de producción sistemas de ventas sistemas y procedimientos sistemas de información fórmulas patentes datos conocimientos software e innovaciones</a:t>
          </a:r>
          <a:endParaRPr lang="es-ES" sz="2400" dirty="0"/>
        </a:p>
      </dgm:t>
    </dgm:pt>
    <dgm:pt modelId="{C6344684-0139-4F59-99BC-5E91196F1DBA}" type="sibTrans" cxnId="{7E992E24-D38B-4ED1-897D-4CC41D08A938}">
      <dgm:prSet/>
      <dgm:spPr/>
      <dgm:t>
        <a:bodyPr/>
        <a:lstStyle/>
        <a:p>
          <a:endParaRPr lang="es-ES"/>
        </a:p>
      </dgm:t>
    </dgm:pt>
    <dgm:pt modelId="{3B6D6E0D-C2DB-4909-88E3-6E54F72BF5F9}" type="parTrans" cxnId="{7E992E24-D38B-4ED1-897D-4CC41D08A938}">
      <dgm:prSet/>
      <dgm:spPr/>
      <dgm:t>
        <a:bodyPr/>
        <a:lstStyle/>
        <a:p>
          <a:endParaRPr lang="es-ES"/>
        </a:p>
      </dgm:t>
    </dgm:pt>
    <dgm:pt modelId="{74EB3194-44F7-488F-9C48-4C110C4E9B16}" type="pres">
      <dgm:prSet presAssocID="{F7E83FFA-3E3D-4107-A414-9702C7CD0801}" presName="linear" presStyleCnt="0">
        <dgm:presLayoutVars>
          <dgm:dir/>
          <dgm:resizeHandles val="exact"/>
        </dgm:presLayoutVars>
      </dgm:prSet>
      <dgm:spPr/>
      <dgm:t>
        <a:bodyPr/>
        <a:lstStyle/>
        <a:p>
          <a:endParaRPr lang="es-MX"/>
        </a:p>
      </dgm:t>
    </dgm:pt>
    <dgm:pt modelId="{F1CC7B0F-ADD5-497F-AD4A-82127932267F}" type="pres">
      <dgm:prSet presAssocID="{B2CC295F-9461-4280-A602-CAFA0F1683FD}" presName="comp" presStyleCnt="0"/>
      <dgm:spPr/>
    </dgm:pt>
    <dgm:pt modelId="{07C4890D-CD71-4EEA-85BD-C018DC45A791}" type="pres">
      <dgm:prSet presAssocID="{B2CC295F-9461-4280-A602-CAFA0F1683FD}" presName="box" presStyleLbl="node1" presStyleIdx="0" presStyleCnt="1" custLinFactNeighborX="5911" custLinFactNeighborY="48092"/>
      <dgm:spPr/>
      <dgm:t>
        <a:bodyPr/>
        <a:lstStyle/>
        <a:p>
          <a:endParaRPr lang="es-MX"/>
        </a:p>
      </dgm:t>
    </dgm:pt>
    <dgm:pt modelId="{721BEAD6-77D9-4659-9285-80C90D0DB72B}" type="pres">
      <dgm:prSet presAssocID="{B2CC295F-9461-4280-A602-CAFA0F1683FD}" presName="img" presStyleLbl="fgImgPlace1" presStyleIdx="0" presStyleCnt="1" custScaleX="117589" custScaleY="77497" custLinFactNeighborX="-12303" custLinFactNeighborY="-583"/>
      <dgm:spPr>
        <a:blipFill rotWithShape="1">
          <a:blip xmlns:r="http://schemas.openxmlformats.org/officeDocument/2006/relationships" r:embed="rId1"/>
          <a:stretch>
            <a:fillRect/>
          </a:stretch>
        </a:blipFill>
      </dgm:spPr>
    </dgm:pt>
    <dgm:pt modelId="{26D8B59A-1FA7-4838-8FF9-79B55F1E501F}" type="pres">
      <dgm:prSet presAssocID="{B2CC295F-9461-4280-A602-CAFA0F1683FD}" presName="text" presStyleLbl="node1" presStyleIdx="0" presStyleCnt="1">
        <dgm:presLayoutVars>
          <dgm:bulletEnabled val="1"/>
        </dgm:presLayoutVars>
      </dgm:prSet>
      <dgm:spPr/>
      <dgm:t>
        <a:bodyPr/>
        <a:lstStyle/>
        <a:p>
          <a:endParaRPr lang="es-MX"/>
        </a:p>
      </dgm:t>
    </dgm:pt>
  </dgm:ptLst>
  <dgm:cxnLst>
    <dgm:cxn modelId="{68162D10-85CD-474C-9506-92378392AA46}" type="presOf" srcId="{B2CC295F-9461-4280-A602-CAFA0F1683FD}" destId="{07C4890D-CD71-4EEA-85BD-C018DC45A791}" srcOrd="0" destOrd="0" presId="urn:microsoft.com/office/officeart/2005/8/layout/vList4#2"/>
    <dgm:cxn modelId="{7E992E24-D38B-4ED1-897D-4CC41D08A938}" srcId="{F7E83FFA-3E3D-4107-A414-9702C7CD0801}" destId="{B2CC295F-9461-4280-A602-CAFA0F1683FD}" srcOrd="0" destOrd="0" parTransId="{3B6D6E0D-C2DB-4909-88E3-6E54F72BF5F9}" sibTransId="{C6344684-0139-4F59-99BC-5E91196F1DBA}"/>
    <dgm:cxn modelId="{2E3A5766-32DB-401E-AE40-CE95A02B2D2E}" type="presOf" srcId="{F7E83FFA-3E3D-4107-A414-9702C7CD0801}" destId="{74EB3194-44F7-488F-9C48-4C110C4E9B16}" srcOrd="0" destOrd="0" presId="urn:microsoft.com/office/officeart/2005/8/layout/vList4#2"/>
    <dgm:cxn modelId="{47D0AC6E-BBCD-4EF9-AB1C-ABA96BB8115B}" type="presOf" srcId="{B2CC295F-9461-4280-A602-CAFA0F1683FD}" destId="{26D8B59A-1FA7-4838-8FF9-79B55F1E501F}" srcOrd="1" destOrd="0" presId="urn:microsoft.com/office/officeart/2005/8/layout/vList4#2"/>
    <dgm:cxn modelId="{C1A51ABF-68BD-43C2-8569-C208149FF16A}" type="presParOf" srcId="{74EB3194-44F7-488F-9C48-4C110C4E9B16}" destId="{F1CC7B0F-ADD5-497F-AD4A-82127932267F}" srcOrd="0" destOrd="0" presId="urn:microsoft.com/office/officeart/2005/8/layout/vList4#2"/>
    <dgm:cxn modelId="{18493CEE-92C7-4947-A808-4E3983548CB0}" type="presParOf" srcId="{F1CC7B0F-ADD5-497F-AD4A-82127932267F}" destId="{07C4890D-CD71-4EEA-85BD-C018DC45A791}" srcOrd="0" destOrd="0" presId="urn:microsoft.com/office/officeart/2005/8/layout/vList4#2"/>
    <dgm:cxn modelId="{9F7C14AD-AAA5-4B82-9D46-7B70F6ED228C}" type="presParOf" srcId="{F1CC7B0F-ADD5-497F-AD4A-82127932267F}" destId="{721BEAD6-77D9-4659-9285-80C90D0DB72B}" srcOrd="1" destOrd="0" presId="urn:microsoft.com/office/officeart/2005/8/layout/vList4#2"/>
    <dgm:cxn modelId="{CC5D62A4-836C-4F1C-8C77-C573EF84E2B5}" type="presParOf" srcId="{F1CC7B0F-ADD5-497F-AD4A-82127932267F}" destId="{26D8B59A-1FA7-4838-8FF9-79B55F1E501F}" srcOrd="2" destOrd="0" presId="urn:microsoft.com/office/officeart/2005/8/layout/vList4#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7E83FFA-3E3D-4107-A414-9702C7CD0801}" type="doc">
      <dgm:prSet loTypeId="urn:microsoft.com/office/officeart/2005/8/layout/vList4#2" loCatId="list" qsTypeId="urn:microsoft.com/office/officeart/2005/8/quickstyle/simple1" qsCatId="simple" csTypeId="urn:microsoft.com/office/officeart/2005/8/colors/colorful1#3" csCatId="colorful" phldr="1"/>
      <dgm:spPr/>
      <dgm:t>
        <a:bodyPr/>
        <a:lstStyle/>
        <a:p>
          <a:endParaRPr lang="es-ES"/>
        </a:p>
      </dgm:t>
    </dgm:pt>
    <dgm:pt modelId="{74EB3194-44F7-488F-9C48-4C110C4E9B16}" type="pres">
      <dgm:prSet presAssocID="{F7E83FFA-3E3D-4107-A414-9702C7CD0801}" presName="linear" presStyleCnt="0">
        <dgm:presLayoutVars>
          <dgm:dir/>
          <dgm:resizeHandles val="exact"/>
        </dgm:presLayoutVars>
      </dgm:prSet>
      <dgm:spPr/>
      <dgm:t>
        <a:bodyPr/>
        <a:lstStyle/>
        <a:p>
          <a:endParaRPr lang="es-MX"/>
        </a:p>
      </dgm:t>
    </dgm:pt>
  </dgm:ptLst>
  <dgm:cxnLst>
    <dgm:cxn modelId="{441B1E76-08DE-4A53-9390-AD284EB651EC}" type="presOf" srcId="{F7E83FFA-3E3D-4107-A414-9702C7CD0801}" destId="{74EB3194-44F7-488F-9C48-4C110C4E9B16}" srcOrd="0" destOrd="0" presId="urn:microsoft.com/office/officeart/2005/8/layout/vList4#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FB9BB4-4266-46D5-BBA7-9789F6EC8DC7}" type="doc">
      <dgm:prSet loTypeId="urn:microsoft.com/office/officeart/2005/8/layout/default" loCatId="list" qsTypeId="urn:microsoft.com/office/officeart/2005/8/quickstyle/simple1" qsCatId="simple" csTypeId="urn:microsoft.com/office/officeart/2005/8/colors/colorful3" csCatId="colorful" phldr="1"/>
      <dgm:spPr/>
      <dgm:t>
        <a:bodyPr/>
        <a:lstStyle/>
        <a:p>
          <a:endParaRPr lang="es-MX"/>
        </a:p>
      </dgm:t>
    </dgm:pt>
    <dgm:pt modelId="{137E84C1-28D2-4ADA-859E-C5F67A404094}">
      <dgm:prSet phldrT="[Texto]"/>
      <dgm:spPr/>
      <dgm:t>
        <a:bodyPr/>
        <a:lstStyle/>
        <a:p>
          <a:r>
            <a:rPr lang="es-MX" dirty="0" smtClean="0"/>
            <a:t>Identidad</a:t>
          </a:r>
          <a:endParaRPr lang="es-MX" dirty="0"/>
        </a:p>
      </dgm:t>
    </dgm:pt>
    <dgm:pt modelId="{C7FEEADA-479F-48E8-9B29-63A86CD4A4AE}" type="parTrans" cxnId="{3AA41CDC-C5CF-4250-868F-B669FD1B612B}">
      <dgm:prSet/>
      <dgm:spPr/>
      <dgm:t>
        <a:bodyPr/>
        <a:lstStyle/>
        <a:p>
          <a:endParaRPr lang="es-MX"/>
        </a:p>
      </dgm:t>
    </dgm:pt>
    <dgm:pt modelId="{D07635C6-EF15-4A94-8FAF-C83A45DB7A2C}" type="sibTrans" cxnId="{3AA41CDC-C5CF-4250-868F-B669FD1B612B}">
      <dgm:prSet/>
      <dgm:spPr/>
      <dgm:t>
        <a:bodyPr/>
        <a:lstStyle/>
        <a:p>
          <a:endParaRPr lang="es-MX"/>
        </a:p>
      </dgm:t>
    </dgm:pt>
    <dgm:pt modelId="{6E23310E-8AEA-407F-90C8-04CB678639B5}">
      <dgm:prSet phldrT="[Texto]"/>
      <dgm:spPr/>
      <dgm:t>
        <a:bodyPr/>
        <a:lstStyle/>
        <a:p>
          <a:r>
            <a:rPr lang="es-MX" dirty="0" smtClean="0"/>
            <a:t>Diagnóstico</a:t>
          </a:r>
          <a:endParaRPr lang="es-MX" dirty="0"/>
        </a:p>
      </dgm:t>
    </dgm:pt>
    <dgm:pt modelId="{42FFCB07-1C31-4B65-AAE5-47A8CA8973AD}" type="parTrans" cxnId="{4049D81E-C896-4D45-A30D-060B67E39DB2}">
      <dgm:prSet/>
      <dgm:spPr/>
      <dgm:t>
        <a:bodyPr/>
        <a:lstStyle/>
        <a:p>
          <a:endParaRPr lang="es-MX"/>
        </a:p>
      </dgm:t>
    </dgm:pt>
    <dgm:pt modelId="{A08B9ACA-2239-43EA-BEC2-3010A97F1863}" type="sibTrans" cxnId="{4049D81E-C896-4D45-A30D-060B67E39DB2}">
      <dgm:prSet/>
      <dgm:spPr/>
      <dgm:t>
        <a:bodyPr/>
        <a:lstStyle/>
        <a:p>
          <a:endParaRPr lang="es-MX"/>
        </a:p>
      </dgm:t>
    </dgm:pt>
    <dgm:pt modelId="{94505B14-2493-4108-9676-3359EC6433D7}">
      <dgm:prSet phldrT="[Texto]"/>
      <dgm:spPr/>
      <dgm:t>
        <a:bodyPr/>
        <a:lstStyle/>
        <a:p>
          <a:r>
            <a:rPr lang="es-MX" dirty="0" smtClean="0"/>
            <a:t>Rumbo</a:t>
          </a:r>
          <a:endParaRPr lang="es-MX" dirty="0"/>
        </a:p>
      </dgm:t>
    </dgm:pt>
    <dgm:pt modelId="{DF8DD396-36CE-4AFD-8A63-15B372B7ADD6}" type="parTrans" cxnId="{38B2A6CB-0B27-49D9-B1EC-A56CF05D87D0}">
      <dgm:prSet/>
      <dgm:spPr/>
      <dgm:t>
        <a:bodyPr/>
        <a:lstStyle/>
        <a:p>
          <a:endParaRPr lang="es-MX"/>
        </a:p>
      </dgm:t>
    </dgm:pt>
    <dgm:pt modelId="{9615EE8A-7ECA-4457-B733-EE9B5D069764}" type="sibTrans" cxnId="{38B2A6CB-0B27-49D9-B1EC-A56CF05D87D0}">
      <dgm:prSet/>
      <dgm:spPr/>
      <dgm:t>
        <a:bodyPr/>
        <a:lstStyle/>
        <a:p>
          <a:endParaRPr lang="es-MX"/>
        </a:p>
      </dgm:t>
    </dgm:pt>
    <dgm:pt modelId="{0263D953-F277-4F67-A3B0-65C638C5118F}">
      <dgm:prSet phldrT="[Texto]"/>
      <dgm:spPr/>
      <dgm:t>
        <a:bodyPr/>
        <a:lstStyle/>
        <a:p>
          <a:r>
            <a:rPr lang="es-MX" dirty="0" smtClean="0"/>
            <a:t>Implementación y monitoreo</a:t>
          </a:r>
          <a:endParaRPr lang="es-MX" dirty="0"/>
        </a:p>
      </dgm:t>
    </dgm:pt>
    <dgm:pt modelId="{C1AAA9C2-11D4-44F7-A0BE-36C9FB2129C7}" type="parTrans" cxnId="{73249A1C-3D35-42AA-A4F3-08ECAD8BD8BA}">
      <dgm:prSet/>
      <dgm:spPr/>
      <dgm:t>
        <a:bodyPr/>
        <a:lstStyle/>
        <a:p>
          <a:endParaRPr lang="es-MX"/>
        </a:p>
      </dgm:t>
    </dgm:pt>
    <dgm:pt modelId="{7340F837-CFE9-41FA-B742-61B6519B0623}" type="sibTrans" cxnId="{73249A1C-3D35-42AA-A4F3-08ECAD8BD8BA}">
      <dgm:prSet/>
      <dgm:spPr/>
      <dgm:t>
        <a:bodyPr/>
        <a:lstStyle/>
        <a:p>
          <a:endParaRPr lang="es-MX"/>
        </a:p>
      </dgm:t>
    </dgm:pt>
    <dgm:pt modelId="{15667609-AF3F-4D25-B2C3-29AFF435972E}">
      <dgm:prSet phldrT="[Texto]"/>
      <dgm:spPr/>
      <dgm:t>
        <a:bodyPr/>
        <a:lstStyle/>
        <a:p>
          <a:r>
            <a:rPr lang="es-MX" dirty="0" smtClean="0"/>
            <a:t>Estrategias</a:t>
          </a:r>
          <a:endParaRPr lang="es-MX" dirty="0"/>
        </a:p>
      </dgm:t>
    </dgm:pt>
    <dgm:pt modelId="{E12E69DD-E2DE-4429-981E-8516F5358FF9}" type="parTrans" cxnId="{11AEAC42-9817-4226-8A10-C3C2B0B9D860}">
      <dgm:prSet/>
      <dgm:spPr/>
      <dgm:t>
        <a:bodyPr/>
        <a:lstStyle/>
        <a:p>
          <a:endParaRPr lang="es-MX"/>
        </a:p>
      </dgm:t>
    </dgm:pt>
    <dgm:pt modelId="{16093DD7-1BDE-48BF-8E35-FC0BBA6915B8}" type="sibTrans" cxnId="{11AEAC42-9817-4226-8A10-C3C2B0B9D860}">
      <dgm:prSet/>
      <dgm:spPr/>
      <dgm:t>
        <a:bodyPr/>
        <a:lstStyle/>
        <a:p>
          <a:endParaRPr lang="es-MX"/>
        </a:p>
      </dgm:t>
    </dgm:pt>
    <dgm:pt modelId="{31AA956E-8ADA-4AFF-85D5-5F4586102D1E}" type="pres">
      <dgm:prSet presAssocID="{68FB9BB4-4266-46D5-BBA7-9789F6EC8DC7}" presName="diagram" presStyleCnt="0">
        <dgm:presLayoutVars>
          <dgm:dir/>
          <dgm:resizeHandles val="exact"/>
        </dgm:presLayoutVars>
      </dgm:prSet>
      <dgm:spPr/>
      <dgm:t>
        <a:bodyPr/>
        <a:lstStyle/>
        <a:p>
          <a:endParaRPr lang="es-MX"/>
        </a:p>
      </dgm:t>
    </dgm:pt>
    <dgm:pt modelId="{1B661B04-DECB-407F-AB85-FBC86A9AC014}" type="pres">
      <dgm:prSet presAssocID="{137E84C1-28D2-4ADA-859E-C5F67A404094}" presName="node" presStyleLbl="node1" presStyleIdx="0" presStyleCnt="5">
        <dgm:presLayoutVars>
          <dgm:bulletEnabled val="1"/>
        </dgm:presLayoutVars>
      </dgm:prSet>
      <dgm:spPr/>
      <dgm:t>
        <a:bodyPr/>
        <a:lstStyle/>
        <a:p>
          <a:endParaRPr lang="es-MX"/>
        </a:p>
      </dgm:t>
    </dgm:pt>
    <dgm:pt modelId="{C4C29C6D-8FE0-4AA5-922B-DD68925D72CD}" type="pres">
      <dgm:prSet presAssocID="{D07635C6-EF15-4A94-8FAF-C83A45DB7A2C}" presName="sibTrans" presStyleCnt="0"/>
      <dgm:spPr/>
    </dgm:pt>
    <dgm:pt modelId="{3C7AB70B-D038-4DCC-AE0C-05265E52328F}" type="pres">
      <dgm:prSet presAssocID="{6E23310E-8AEA-407F-90C8-04CB678639B5}" presName="node" presStyleLbl="node1" presStyleIdx="1" presStyleCnt="5">
        <dgm:presLayoutVars>
          <dgm:bulletEnabled val="1"/>
        </dgm:presLayoutVars>
      </dgm:prSet>
      <dgm:spPr/>
      <dgm:t>
        <a:bodyPr/>
        <a:lstStyle/>
        <a:p>
          <a:endParaRPr lang="es-MX"/>
        </a:p>
      </dgm:t>
    </dgm:pt>
    <dgm:pt modelId="{BE4497E0-D81F-4DAC-B28E-02ABA1CD9FD6}" type="pres">
      <dgm:prSet presAssocID="{A08B9ACA-2239-43EA-BEC2-3010A97F1863}" presName="sibTrans" presStyleCnt="0"/>
      <dgm:spPr/>
    </dgm:pt>
    <dgm:pt modelId="{2E7D033D-D643-474B-94B4-7D525A81C8D5}" type="pres">
      <dgm:prSet presAssocID="{94505B14-2493-4108-9676-3359EC6433D7}" presName="node" presStyleLbl="node1" presStyleIdx="2" presStyleCnt="5">
        <dgm:presLayoutVars>
          <dgm:bulletEnabled val="1"/>
        </dgm:presLayoutVars>
      </dgm:prSet>
      <dgm:spPr/>
      <dgm:t>
        <a:bodyPr/>
        <a:lstStyle/>
        <a:p>
          <a:endParaRPr lang="es-MX"/>
        </a:p>
      </dgm:t>
    </dgm:pt>
    <dgm:pt modelId="{6591E298-CE39-477C-9676-5C805DF01BA0}" type="pres">
      <dgm:prSet presAssocID="{9615EE8A-7ECA-4457-B733-EE9B5D069764}" presName="sibTrans" presStyleCnt="0"/>
      <dgm:spPr/>
    </dgm:pt>
    <dgm:pt modelId="{4CA240FF-53FC-4723-BDFB-D9E63FCABD9F}" type="pres">
      <dgm:prSet presAssocID="{15667609-AF3F-4D25-B2C3-29AFF435972E}" presName="node" presStyleLbl="node1" presStyleIdx="3" presStyleCnt="5">
        <dgm:presLayoutVars>
          <dgm:bulletEnabled val="1"/>
        </dgm:presLayoutVars>
      </dgm:prSet>
      <dgm:spPr/>
      <dgm:t>
        <a:bodyPr/>
        <a:lstStyle/>
        <a:p>
          <a:endParaRPr lang="es-MX"/>
        </a:p>
      </dgm:t>
    </dgm:pt>
    <dgm:pt modelId="{958CC3F6-5D5A-41D9-A574-1DB5BD856C42}" type="pres">
      <dgm:prSet presAssocID="{16093DD7-1BDE-48BF-8E35-FC0BBA6915B8}" presName="sibTrans" presStyleCnt="0"/>
      <dgm:spPr/>
    </dgm:pt>
    <dgm:pt modelId="{8CD5D9FC-091F-4CB3-BE21-AF782C5FA0AA}" type="pres">
      <dgm:prSet presAssocID="{0263D953-F277-4F67-A3B0-65C638C5118F}" presName="node" presStyleLbl="node1" presStyleIdx="4" presStyleCnt="5">
        <dgm:presLayoutVars>
          <dgm:bulletEnabled val="1"/>
        </dgm:presLayoutVars>
      </dgm:prSet>
      <dgm:spPr/>
      <dgm:t>
        <a:bodyPr/>
        <a:lstStyle/>
        <a:p>
          <a:endParaRPr lang="es-MX"/>
        </a:p>
      </dgm:t>
    </dgm:pt>
  </dgm:ptLst>
  <dgm:cxnLst>
    <dgm:cxn modelId="{38B2A6CB-0B27-49D9-B1EC-A56CF05D87D0}" srcId="{68FB9BB4-4266-46D5-BBA7-9789F6EC8DC7}" destId="{94505B14-2493-4108-9676-3359EC6433D7}" srcOrd="2" destOrd="0" parTransId="{DF8DD396-36CE-4AFD-8A63-15B372B7ADD6}" sibTransId="{9615EE8A-7ECA-4457-B733-EE9B5D069764}"/>
    <dgm:cxn modelId="{25A2A8F9-CCD0-4C94-B9F4-CB94B638D99A}" type="presOf" srcId="{68FB9BB4-4266-46D5-BBA7-9789F6EC8DC7}" destId="{31AA956E-8ADA-4AFF-85D5-5F4586102D1E}" srcOrd="0" destOrd="0" presId="urn:microsoft.com/office/officeart/2005/8/layout/default"/>
    <dgm:cxn modelId="{3AA41CDC-C5CF-4250-868F-B669FD1B612B}" srcId="{68FB9BB4-4266-46D5-BBA7-9789F6EC8DC7}" destId="{137E84C1-28D2-4ADA-859E-C5F67A404094}" srcOrd="0" destOrd="0" parTransId="{C7FEEADA-479F-48E8-9B29-63A86CD4A4AE}" sibTransId="{D07635C6-EF15-4A94-8FAF-C83A45DB7A2C}"/>
    <dgm:cxn modelId="{D4D451D2-3661-4ED1-9618-BAA2EA9A1205}" type="presOf" srcId="{0263D953-F277-4F67-A3B0-65C638C5118F}" destId="{8CD5D9FC-091F-4CB3-BE21-AF782C5FA0AA}" srcOrd="0" destOrd="0" presId="urn:microsoft.com/office/officeart/2005/8/layout/default"/>
    <dgm:cxn modelId="{73249A1C-3D35-42AA-A4F3-08ECAD8BD8BA}" srcId="{68FB9BB4-4266-46D5-BBA7-9789F6EC8DC7}" destId="{0263D953-F277-4F67-A3B0-65C638C5118F}" srcOrd="4" destOrd="0" parTransId="{C1AAA9C2-11D4-44F7-A0BE-36C9FB2129C7}" sibTransId="{7340F837-CFE9-41FA-B742-61B6519B0623}"/>
    <dgm:cxn modelId="{B3C3047B-EC3F-4371-B4AD-0B6C2912DA0B}" type="presOf" srcId="{137E84C1-28D2-4ADA-859E-C5F67A404094}" destId="{1B661B04-DECB-407F-AB85-FBC86A9AC014}" srcOrd="0" destOrd="0" presId="urn:microsoft.com/office/officeart/2005/8/layout/default"/>
    <dgm:cxn modelId="{4049D81E-C896-4D45-A30D-060B67E39DB2}" srcId="{68FB9BB4-4266-46D5-BBA7-9789F6EC8DC7}" destId="{6E23310E-8AEA-407F-90C8-04CB678639B5}" srcOrd="1" destOrd="0" parTransId="{42FFCB07-1C31-4B65-AAE5-47A8CA8973AD}" sibTransId="{A08B9ACA-2239-43EA-BEC2-3010A97F1863}"/>
    <dgm:cxn modelId="{11AEAC42-9817-4226-8A10-C3C2B0B9D860}" srcId="{68FB9BB4-4266-46D5-BBA7-9789F6EC8DC7}" destId="{15667609-AF3F-4D25-B2C3-29AFF435972E}" srcOrd="3" destOrd="0" parTransId="{E12E69DD-E2DE-4429-981E-8516F5358FF9}" sibTransId="{16093DD7-1BDE-48BF-8E35-FC0BBA6915B8}"/>
    <dgm:cxn modelId="{0EB07235-0E46-4244-AA14-52E7FE363C88}" type="presOf" srcId="{94505B14-2493-4108-9676-3359EC6433D7}" destId="{2E7D033D-D643-474B-94B4-7D525A81C8D5}" srcOrd="0" destOrd="0" presId="urn:microsoft.com/office/officeart/2005/8/layout/default"/>
    <dgm:cxn modelId="{FEBEC74C-444A-43B7-8B51-61BEA34000C3}" type="presOf" srcId="{6E23310E-8AEA-407F-90C8-04CB678639B5}" destId="{3C7AB70B-D038-4DCC-AE0C-05265E52328F}" srcOrd="0" destOrd="0" presId="urn:microsoft.com/office/officeart/2005/8/layout/default"/>
    <dgm:cxn modelId="{CD077B89-296B-4EA2-8C85-D352210F3B71}" type="presOf" srcId="{15667609-AF3F-4D25-B2C3-29AFF435972E}" destId="{4CA240FF-53FC-4723-BDFB-D9E63FCABD9F}" srcOrd="0" destOrd="0" presId="urn:microsoft.com/office/officeart/2005/8/layout/default"/>
    <dgm:cxn modelId="{738FF7F2-3E95-4716-B1A8-8619BA663A2C}" type="presParOf" srcId="{31AA956E-8ADA-4AFF-85D5-5F4586102D1E}" destId="{1B661B04-DECB-407F-AB85-FBC86A9AC014}" srcOrd="0" destOrd="0" presId="urn:microsoft.com/office/officeart/2005/8/layout/default"/>
    <dgm:cxn modelId="{ADA3FA15-BECC-42C6-85EF-29A092B07535}" type="presParOf" srcId="{31AA956E-8ADA-4AFF-85D5-5F4586102D1E}" destId="{C4C29C6D-8FE0-4AA5-922B-DD68925D72CD}" srcOrd="1" destOrd="0" presId="urn:microsoft.com/office/officeart/2005/8/layout/default"/>
    <dgm:cxn modelId="{6A1B59F4-9E05-47B8-AF84-48961C2AD96E}" type="presParOf" srcId="{31AA956E-8ADA-4AFF-85D5-5F4586102D1E}" destId="{3C7AB70B-D038-4DCC-AE0C-05265E52328F}" srcOrd="2" destOrd="0" presId="urn:microsoft.com/office/officeart/2005/8/layout/default"/>
    <dgm:cxn modelId="{2069322A-30AB-41F5-8A82-958A7616AC39}" type="presParOf" srcId="{31AA956E-8ADA-4AFF-85D5-5F4586102D1E}" destId="{BE4497E0-D81F-4DAC-B28E-02ABA1CD9FD6}" srcOrd="3" destOrd="0" presId="urn:microsoft.com/office/officeart/2005/8/layout/default"/>
    <dgm:cxn modelId="{CAA79A8F-49DC-4F71-A6E6-C5F5DC9C71BF}" type="presParOf" srcId="{31AA956E-8ADA-4AFF-85D5-5F4586102D1E}" destId="{2E7D033D-D643-474B-94B4-7D525A81C8D5}" srcOrd="4" destOrd="0" presId="urn:microsoft.com/office/officeart/2005/8/layout/default"/>
    <dgm:cxn modelId="{CFF6CC1D-2304-4C62-9B4C-B9ADA3CBCB2F}" type="presParOf" srcId="{31AA956E-8ADA-4AFF-85D5-5F4586102D1E}" destId="{6591E298-CE39-477C-9676-5C805DF01BA0}" srcOrd="5" destOrd="0" presId="urn:microsoft.com/office/officeart/2005/8/layout/default"/>
    <dgm:cxn modelId="{E37BBB88-7F0A-401B-8BCF-AE86C65D7DDD}" type="presParOf" srcId="{31AA956E-8ADA-4AFF-85D5-5F4586102D1E}" destId="{4CA240FF-53FC-4723-BDFB-D9E63FCABD9F}" srcOrd="6" destOrd="0" presId="urn:microsoft.com/office/officeart/2005/8/layout/default"/>
    <dgm:cxn modelId="{2660983C-ADDB-490E-951E-3FC1B5B7BB80}" type="presParOf" srcId="{31AA956E-8ADA-4AFF-85D5-5F4586102D1E}" destId="{958CC3F6-5D5A-41D9-A574-1DB5BD856C42}" srcOrd="7" destOrd="0" presId="urn:microsoft.com/office/officeart/2005/8/layout/default"/>
    <dgm:cxn modelId="{1CE461F6-66DC-4F39-A958-FEB37E35AFBA}" type="presParOf" srcId="{31AA956E-8ADA-4AFF-85D5-5F4586102D1E}" destId="{8CD5D9FC-091F-4CB3-BE21-AF782C5FA0AA}"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E83FFA-3E3D-4107-A414-9702C7CD0801}" type="doc">
      <dgm:prSet loTypeId="urn:microsoft.com/office/officeart/2005/8/layout/vList4#2" loCatId="list" qsTypeId="urn:microsoft.com/office/officeart/2005/8/quickstyle/simple1" qsCatId="simple" csTypeId="urn:microsoft.com/office/officeart/2005/8/colors/colorful1#3" csCatId="colorful" phldr="1"/>
      <dgm:spPr/>
      <dgm:t>
        <a:bodyPr/>
        <a:lstStyle/>
        <a:p>
          <a:endParaRPr lang="es-ES"/>
        </a:p>
      </dgm:t>
    </dgm:pt>
    <dgm:pt modelId="{74D6B508-86CA-4832-B9F4-434DEA7BF5FB}">
      <dgm:prSet phldrT="[Texto]"/>
      <dgm:spPr/>
      <dgm:t>
        <a:bodyPr/>
        <a:lstStyle/>
        <a:p>
          <a:r>
            <a:rPr lang="es-ES" dirty="0"/>
            <a:t>Valoración del capital humano</a:t>
          </a:r>
        </a:p>
      </dgm:t>
    </dgm:pt>
    <dgm:pt modelId="{D382538E-9F1E-47FD-9272-2B0BE202858A}" type="parTrans" cxnId="{825D9BE1-7EBF-4BEF-A855-656D3EF3E862}">
      <dgm:prSet/>
      <dgm:spPr/>
      <dgm:t>
        <a:bodyPr/>
        <a:lstStyle/>
        <a:p>
          <a:endParaRPr lang="es-ES"/>
        </a:p>
      </dgm:t>
    </dgm:pt>
    <dgm:pt modelId="{6AA92B77-72C8-4D57-A960-E6FEB45ABA4C}" type="sibTrans" cxnId="{825D9BE1-7EBF-4BEF-A855-656D3EF3E862}">
      <dgm:prSet/>
      <dgm:spPr/>
      <dgm:t>
        <a:bodyPr/>
        <a:lstStyle/>
        <a:p>
          <a:endParaRPr lang="es-ES"/>
        </a:p>
      </dgm:t>
    </dgm:pt>
    <dgm:pt modelId="{F0B915EF-DED9-42A0-A47B-3729C1A6A939}">
      <dgm:prSet phldrT="[Texto]"/>
      <dgm:spPr>
        <a:solidFill>
          <a:schemeClr val="accent3">
            <a:lumMod val="75000"/>
          </a:schemeClr>
        </a:solidFill>
      </dgm:spPr>
      <dgm:t>
        <a:bodyPr/>
        <a:lstStyle/>
        <a:p>
          <a:r>
            <a:rPr lang="es-ES" dirty="0"/>
            <a:t>Valoración de recursos financieros</a:t>
          </a:r>
        </a:p>
      </dgm:t>
    </dgm:pt>
    <dgm:pt modelId="{54CAB19B-FC50-495D-9E76-6ADC3AF294D5}" type="parTrans" cxnId="{C6C40F2C-5990-48EC-A65F-AF7D417A2DBF}">
      <dgm:prSet/>
      <dgm:spPr/>
      <dgm:t>
        <a:bodyPr/>
        <a:lstStyle/>
        <a:p>
          <a:endParaRPr lang="es-ES"/>
        </a:p>
      </dgm:t>
    </dgm:pt>
    <dgm:pt modelId="{D8076A8D-8E52-4A23-A2AA-22139D74DD40}" type="sibTrans" cxnId="{C6C40F2C-5990-48EC-A65F-AF7D417A2DBF}">
      <dgm:prSet/>
      <dgm:spPr/>
      <dgm:t>
        <a:bodyPr/>
        <a:lstStyle/>
        <a:p>
          <a:endParaRPr lang="es-ES"/>
        </a:p>
      </dgm:t>
    </dgm:pt>
    <dgm:pt modelId="{6804E855-5E94-4A1E-96DA-FDB89D6EF603}">
      <dgm:prSet phldrT="[Texto]"/>
      <dgm:spPr>
        <a:solidFill>
          <a:schemeClr val="accent4">
            <a:lumMod val="75000"/>
          </a:schemeClr>
        </a:solidFill>
      </dgm:spPr>
      <dgm:t>
        <a:bodyPr/>
        <a:lstStyle/>
        <a:p>
          <a:r>
            <a:rPr lang="es-ES" dirty="0"/>
            <a:t>Valoración de recursos materiales</a:t>
          </a:r>
        </a:p>
      </dgm:t>
    </dgm:pt>
    <dgm:pt modelId="{2FF10438-6558-429C-9A14-2D66921D3A69}" type="parTrans" cxnId="{B50A9D89-B84F-4485-A722-C387A0299E33}">
      <dgm:prSet/>
      <dgm:spPr/>
      <dgm:t>
        <a:bodyPr/>
        <a:lstStyle/>
        <a:p>
          <a:endParaRPr lang="es-ES"/>
        </a:p>
      </dgm:t>
    </dgm:pt>
    <dgm:pt modelId="{93B62D41-4CEE-446C-A1CE-DEF3185F2FE9}" type="sibTrans" cxnId="{B50A9D89-B84F-4485-A722-C387A0299E33}">
      <dgm:prSet/>
      <dgm:spPr/>
      <dgm:t>
        <a:bodyPr/>
        <a:lstStyle/>
        <a:p>
          <a:endParaRPr lang="es-ES"/>
        </a:p>
      </dgm:t>
    </dgm:pt>
    <dgm:pt modelId="{B2CC295F-9461-4280-A602-CAFA0F1683FD}">
      <dgm:prSet phldrT="[Texto]"/>
      <dgm:spPr>
        <a:solidFill>
          <a:schemeClr val="accent5">
            <a:lumMod val="75000"/>
          </a:schemeClr>
        </a:solidFill>
      </dgm:spPr>
      <dgm:t>
        <a:bodyPr/>
        <a:lstStyle/>
        <a:p>
          <a:r>
            <a:rPr lang="es-ES" dirty="0"/>
            <a:t>Valoración de recursos tecnológicos </a:t>
          </a:r>
        </a:p>
      </dgm:t>
    </dgm:pt>
    <dgm:pt modelId="{3B6D6E0D-C2DB-4909-88E3-6E54F72BF5F9}" type="parTrans" cxnId="{7E992E24-D38B-4ED1-897D-4CC41D08A938}">
      <dgm:prSet/>
      <dgm:spPr/>
      <dgm:t>
        <a:bodyPr/>
        <a:lstStyle/>
        <a:p>
          <a:endParaRPr lang="es-ES"/>
        </a:p>
      </dgm:t>
    </dgm:pt>
    <dgm:pt modelId="{C6344684-0139-4F59-99BC-5E91196F1DBA}" type="sibTrans" cxnId="{7E992E24-D38B-4ED1-897D-4CC41D08A938}">
      <dgm:prSet/>
      <dgm:spPr/>
      <dgm:t>
        <a:bodyPr/>
        <a:lstStyle/>
        <a:p>
          <a:endParaRPr lang="es-ES"/>
        </a:p>
      </dgm:t>
    </dgm:pt>
    <dgm:pt modelId="{74EB3194-44F7-488F-9C48-4C110C4E9B16}" type="pres">
      <dgm:prSet presAssocID="{F7E83FFA-3E3D-4107-A414-9702C7CD0801}" presName="linear" presStyleCnt="0">
        <dgm:presLayoutVars>
          <dgm:dir/>
          <dgm:resizeHandles val="exact"/>
        </dgm:presLayoutVars>
      </dgm:prSet>
      <dgm:spPr/>
      <dgm:t>
        <a:bodyPr/>
        <a:lstStyle/>
        <a:p>
          <a:endParaRPr lang="es-MX"/>
        </a:p>
      </dgm:t>
    </dgm:pt>
    <dgm:pt modelId="{201A8103-827C-4248-A481-36AEDABB9592}" type="pres">
      <dgm:prSet presAssocID="{74D6B508-86CA-4832-B9F4-434DEA7BF5FB}" presName="comp" presStyleCnt="0"/>
      <dgm:spPr/>
    </dgm:pt>
    <dgm:pt modelId="{282D8A30-E118-4E41-A5C7-ECD1294CC6BA}" type="pres">
      <dgm:prSet presAssocID="{74D6B508-86CA-4832-B9F4-434DEA7BF5FB}" presName="box" presStyleLbl="node1" presStyleIdx="0" presStyleCnt="4"/>
      <dgm:spPr/>
      <dgm:t>
        <a:bodyPr/>
        <a:lstStyle/>
        <a:p>
          <a:endParaRPr lang="es-MX"/>
        </a:p>
      </dgm:t>
    </dgm:pt>
    <dgm:pt modelId="{B7390D77-57A6-45E5-B42D-C312B45E8300}" type="pres">
      <dgm:prSet presAssocID="{74D6B508-86CA-4832-B9F4-434DEA7BF5FB}" presName="img"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t="-4000" b="-4000"/>
          </a:stretch>
        </a:blipFill>
      </dgm:spPr>
    </dgm:pt>
    <dgm:pt modelId="{544D951C-E1A8-47ED-9D52-548CFA93746C}" type="pres">
      <dgm:prSet presAssocID="{74D6B508-86CA-4832-B9F4-434DEA7BF5FB}" presName="text" presStyleLbl="node1" presStyleIdx="0" presStyleCnt="4">
        <dgm:presLayoutVars>
          <dgm:bulletEnabled val="1"/>
        </dgm:presLayoutVars>
      </dgm:prSet>
      <dgm:spPr/>
      <dgm:t>
        <a:bodyPr/>
        <a:lstStyle/>
        <a:p>
          <a:endParaRPr lang="es-MX"/>
        </a:p>
      </dgm:t>
    </dgm:pt>
    <dgm:pt modelId="{BFAE7787-C34E-42B4-BAAF-A8CAD47B9BCD}" type="pres">
      <dgm:prSet presAssocID="{6AA92B77-72C8-4D57-A960-E6FEB45ABA4C}" presName="spacer" presStyleCnt="0"/>
      <dgm:spPr/>
    </dgm:pt>
    <dgm:pt modelId="{2F80D1B1-D3B4-4D89-BC96-2C3428A23F68}" type="pres">
      <dgm:prSet presAssocID="{F0B915EF-DED9-42A0-A47B-3729C1A6A939}" presName="comp" presStyleCnt="0"/>
      <dgm:spPr/>
    </dgm:pt>
    <dgm:pt modelId="{1EE26B54-567B-4418-B9A1-29F917A5728D}" type="pres">
      <dgm:prSet presAssocID="{F0B915EF-DED9-42A0-A47B-3729C1A6A939}" presName="box" presStyleLbl="node1" presStyleIdx="1" presStyleCnt="4"/>
      <dgm:spPr/>
      <dgm:t>
        <a:bodyPr/>
        <a:lstStyle/>
        <a:p>
          <a:endParaRPr lang="es-MX"/>
        </a:p>
      </dgm:t>
    </dgm:pt>
    <dgm:pt modelId="{D388C677-42FA-4DE4-AB26-F20F1D7C4A6C}" type="pres">
      <dgm:prSet presAssocID="{F0B915EF-DED9-42A0-A47B-3729C1A6A939}" presName="img" presStyleLbl="fgImgPlace1" presStyleIdx="1"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t="-4000" b="-4000"/>
          </a:stretch>
        </a:blipFill>
      </dgm:spPr>
    </dgm:pt>
    <dgm:pt modelId="{2455C298-5A2E-4BA8-B086-9C17DB918251}" type="pres">
      <dgm:prSet presAssocID="{F0B915EF-DED9-42A0-A47B-3729C1A6A939}" presName="text" presStyleLbl="node1" presStyleIdx="1" presStyleCnt="4">
        <dgm:presLayoutVars>
          <dgm:bulletEnabled val="1"/>
        </dgm:presLayoutVars>
      </dgm:prSet>
      <dgm:spPr/>
      <dgm:t>
        <a:bodyPr/>
        <a:lstStyle/>
        <a:p>
          <a:endParaRPr lang="es-MX"/>
        </a:p>
      </dgm:t>
    </dgm:pt>
    <dgm:pt modelId="{25F12379-EACA-4CB0-AD04-2B777CBF5AFA}" type="pres">
      <dgm:prSet presAssocID="{D8076A8D-8E52-4A23-A2AA-22139D74DD40}" presName="spacer" presStyleCnt="0"/>
      <dgm:spPr/>
    </dgm:pt>
    <dgm:pt modelId="{9662038C-36FE-4C7E-85B3-74F58FB9CE15}" type="pres">
      <dgm:prSet presAssocID="{6804E855-5E94-4A1E-96DA-FDB89D6EF603}" presName="comp" presStyleCnt="0"/>
      <dgm:spPr/>
    </dgm:pt>
    <dgm:pt modelId="{55355C61-066C-4A52-8D45-59212ACE3103}" type="pres">
      <dgm:prSet presAssocID="{6804E855-5E94-4A1E-96DA-FDB89D6EF603}" presName="box" presStyleLbl="node1" presStyleIdx="2" presStyleCnt="4"/>
      <dgm:spPr/>
      <dgm:t>
        <a:bodyPr/>
        <a:lstStyle/>
        <a:p>
          <a:endParaRPr lang="es-MX"/>
        </a:p>
      </dgm:t>
    </dgm:pt>
    <dgm:pt modelId="{85FABF11-B77A-40C4-A95B-4A3E094202DF}" type="pres">
      <dgm:prSet presAssocID="{6804E855-5E94-4A1E-96DA-FDB89D6EF603}" presName="img" presStyleLbl="fgImgPlace1"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t="-4000" b="-4000"/>
          </a:stretch>
        </a:blipFill>
      </dgm:spPr>
    </dgm:pt>
    <dgm:pt modelId="{BC81253A-33C7-4F58-A485-F1B56F4C37B3}" type="pres">
      <dgm:prSet presAssocID="{6804E855-5E94-4A1E-96DA-FDB89D6EF603}" presName="text" presStyleLbl="node1" presStyleIdx="2" presStyleCnt="4">
        <dgm:presLayoutVars>
          <dgm:bulletEnabled val="1"/>
        </dgm:presLayoutVars>
      </dgm:prSet>
      <dgm:spPr/>
      <dgm:t>
        <a:bodyPr/>
        <a:lstStyle/>
        <a:p>
          <a:endParaRPr lang="es-MX"/>
        </a:p>
      </dgm:t>
    </dgm:pt>
    <dgm:pt modelId="{4016A972-C8F2-4E47-AA7C-BF49A6D7E2FA}" type="pres">
      <dgm:prSet presAssocID="{93B62D41-4CEE-446C-A1CE-DEF3185F2FE9}" presName="spacer" presStyleCnt="0"/>
      <dgm:spPr/>
    </dgm:pt>
    <dgm:pt modelId="{F1CC7B0F-ADD5-497F-AD4A-82127932267F}" type="pres">
      <dgm:prSet presAssocID="{B2CC295F-9461-4280-A602-CAFA0F1683FD}" presName="comp" presStyleCnt="0"/>
      <dgm:spPr/>
    </dgm:pt>
    <dgm:pt modelId="{07C4890D-CD71-4EEA-85BD-C018DC45A791}" type="pres">
      <dgm:prSet presAssocID="{B2CC295F-9461-4280-A602-CAFA0F1683FD}" presName="box" presStyleLbl="node1" presStyleIdx="3" presStyleCnt="4"/>
      <dgm:spPr/>
      <dgm:t>
        <a:bodyPr/>
        <a:lstStyle/>
        <a:p>
          <a:endParaRPr lang="es-MX"/>
        </a:p>
      </dgm:t>
    </dgm:pt>
    <dgm:pt modelId="{721BEAD6-77D9-4659-9285-80C90D0DB72B}" type="pres">
      <dgm:prSet presAssocID="{B2CC295F-9461-4280-A602-CAFA0F1683FD}" presName="img" presStyleLbl="fgImgPlac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pt>
    <dgm:pt modelId="{26D8B59A-1FA7-4838-8FF9-79B55F1E501F}" type="pres">
      <dgm:prSet presAssocID="{B2CC295F-9461-4280-A602-CAFA0F1683FD}" presName="text" presStyleLbl="node1" presStyleIdx="3" presStyleCnt="4">
        <dgm:presLayoutVars>
          <dgm:bulletEnabled val="1"/>
        </dgm:presLayoutVars>
      </dgm:prSet>
      <dgm:spPr/>
      <dgm:t>
        <a:bodyPr/>
        <a:lstStyle/>
        <a:p>
          <a:endParaRPr lang="es-MX"/>
        </a:p>
      </dgm:t>
    </dgm:pt>
  </dgm:ptLst>
  <dgm:cxnLst>
    <dgm:cxn modelId="{12A93203-6E2B-4E86-8F72-F7C07888D952}" type="presOf" srcId="{74D6B508-86CA-4832-B9F4-434DEA7BF5FB}" destId="{282D8A30-E118-4E41-A5C7-ECD1294CC6BA}" srcOrd="0" destOrd="0" presId="urn:microsoft.com/office/officeart/2005/8/layout/vList4#2"/>
    <dgm:cxn modelId="{26CF051B-A1CF-4BBC-825D-2443282E1DBC}" type="presOf" srcId="{B2CC295F-9461-4280-A602-CAFA0F1683FD}" destId="{07C4890D-CD71-4EEA-85BD-C018DC45A791}" srcOrd="0" destOrd="0" presId="urn:microsoft.com/office/officeart/2005/8/layout/vList4#2"/>
    <dgm:cxn modelId="{F1DF5F52-4BED-4D71-89EC-1F4FCC926905}" type="presOf" srcId="{F7E83FFA-3E3D-4107-A414-9702C7CD0801}" destId="{74EB3194-44F7-488F-9C48-4C110C4E9B16}" srcOrd="0" destOrd="0" presId="urn:microsoft.com/office/officeart/2005/8/layout/vList4#2"/>
    <dgm:cxn modelId="{ACFF9243-B7FC-4C20-963F-DB9CAF0DE98E}" type="presOf" srcId="{6804E855-5E94-4A1E-96DA-FDB89D6EF603}" destId="{BC81253A-33C7-4F58-A485-F1B56F4C37B3}" srcOrd="1" destOrd="0" presId="urn:microsoft.com/office/officeart/2005/8/layout/vList4#2"/>
    <dgm:cxn modelId="{C6C40F2C-5990-48EC-A65F-AF7D417A2DBF}" srcId="{F7E83FFA-3E3D-4107-A414-9702C7CD0801}" destId="{F0B915EF-DED9-42A0-A47B-3729C1A6A939}" srcOrd="1" destOrd="0" parTransId="{54CAB19B-FC50-495D-9E76-6ADC3AF294D5}" sibTransId="{D8076A8D-8E52-4A23-A2AA-22139D74DD40}"/>
    <dgm:cxn modelId="{78BA034A-C6D0-4024-82DD-1518BFED724B}" type="presOf" srcId="{F0B915EF-DED9-42A0-A47B-3729C1A6A939}" destId="{2455C298-5A2E-4BA8-B086-9C17DB918251}" srcOrd="1" destOrd="0" presId="urn:microsoft.com/office/officeart/2005/8/layout/vList4#2"/>
    <dgm:cxn modelId="{B50A9D89-B84F-4485-A722-C387A0299E33}" srcId="{F7E83FFA-3E3D-4107-A414-9702C7CD0801}" destId="{6804E855-5E94-4A1E-96DA-FDB89D6EF603}" srcOrd="2" destOrd="0" parTransId="{2FF10438-6558-429C-9A14-2D66921D3A69}" sibTransId="{93B62D41-4CEE-446C-A1CE-DEF3185F2FE9}"/>
    <dgm:cxn modelId="{7E992E24-D38B-4ED1-897D-4CC41D08A938}" srcId="{F7E83FFA-3E3D-4107-A414-9702C7CD0801}" destId="{B2CC295F-9461-4280-A602-CAFA0F1683FD}" srcOrd="3" destOrd="0" parTransId="{3B6D6E0D-C2DB-4909-88E3-6E54F72BF5F9}" sibTransId="{C6344684-0139-4F59-99BC-5E91196F1DBA}"/>
    <dgm:cxn modelId="{85B41803-A8B8-4073-A99F-F8A4F5898E0C}" type="presOf" srcId="{74D6B508-86CA-4832-B9F4-434DEA7BF5FB}" destId="{544D951C-E1A8-47ED-9D52-548CFA93746C}" srcOrd="1" destOrd="0" presId="urn:microsoft.com/office/officeart/2005/8/layout/vList4#2"/>
    <dgm:cxn modelId="{F7EAE0FB-4712-4B12-BCCD-294CF8A9DD6D}" type="presOf" srcId="{6804E855-5E94-4A1E-96DA-FDB89D6EF603}" destId="{55355C61-066C-4A52-8D45-59212ACE3103}" srcOrd="0" destOrd="0" presId="urn:microsoft.com/office/officeart/2005/8/layout/vList4#2"/>
    <dgm:cxn modelId="{84140A8F-B86A-41B4-892F-591C8A664860}" type="presOf" srcId="{F0B915EF-DED9-42A0-A47B-3729C1A6A939}" destId="{1EE26B54-567B-4418-B9A1-29F917A5728D}" srcOrd="0" destOrd="0" presId="urn:microsoft.com/office/officeart/2005/8/layout/vList4#2"/>
    <dgm:cxn modelId="{825D9BE1-7EBF-4BEF-A855-656D3EF3E862}" srcId="{F7E83FFA-3E3D-4107-A414-9702C7CD0801}" destId="{74D6B508-86CA-4832-B9F4-434DEA7BF5FB}" srcOrd="0" destOrd="0" parTransId="{D382538E-9F1E-47FD-9272-2B0BE202858A}" sibTransId="{6AA92B77-72C8-4D57-A960-E6FEB45ABA4C}"/>
    <dgm:cxn modelId="{A8AE9360-D79B-4BCE-A322-4922A6D7C1A3}" type="presOf" srcId="{B2CC295F-9461-4280-A602-CAFA0F1683FD}" destId="{26D8B59A-1FA7-4838-8FF9-79B55F1E501F}" srcOrd="1" destOrd="0" presId="urn:microsoft.com/office/officeart/2005/8/layout/vList4#2"/>
    <dgm:cxn modelId="{842B4BA0-850C-4DD3-9DDF-6CCDC05EFAB9}" type="presParOf" srcId="{74EB3194-44F7-488F-9C48-4C110C4E9B16}" destId="{201A8103-827C-4248-A481-36AEDABB9592}" srcOrd="0" destOrd="0" presId="urn:microsoft.com/office/officeart/2005/8/layout/vList4#2"/>
    <dgm:cxn modelId="{2E78150A-577E-4F1D-849E-7E7C536932DB}" type="presParOf" srcId="{201A8103-827C-4248-A481-36AEDABB9592}" destId="{282D8A30-E118-4E41-A5C7-ECD1294CC6BA}" srcOrd="0" destOrd="0" presId="urn:microsoft.com/office/officeart/2005/8/layout/vList4#2"/>
    <dgm:cxn modelId="{3CE29A12-D00A-40F7-A7AA-F10ADD1E25CC}" type="presParOf" srcId="{201A8103-827C-4248-A481-36AEDABB9592}" destId="{B7390D77-57A6-45E5-B42D-C312B45E8300}" srcOrd="1" destOrd="0" presId="urn:microsoft.com/office/officeart/2005/8/layout/vList4#2"/>
    <dgm:cxn modelId="{91702170-17A5-41AD-844F-E65236E556D3}" type="presParOf" srcId="{201A8103-827C-4248-A481-36AEDABB9592}" destId="{544D951C-E1A8-47ED-9D52-548CFA93746C}" srcOrd="2" destOrd="0" presId="urn:microsoft.com/office/officeart/2005/8/layout/vList4#2"/>
    <dgm:cxn modelId="{F8B8D3B3-0CD3-4709-8286-4428C8B150EB}" type="presParOf" srcId="{74EB3194-44F7-488F-9C48-4C110C4E9B16}" destId="{BFAE7787-C34E-42B4-BAAF-A8CAD47B9BCD}" srcOrd="1" destOrd="0" presId="urn:microsoft.com/office/officeart/2005/8/layout/vList4#2"/>
    <dgm:cxn modelId="{16C5CDD9-88E6-49E6-86EA-75D31BDB6D15}" type="presParOf" srcId="{74EB3194-44F7-488F-9C48-4C110C4E9B16}" destId="{2F80D1B1-D3B4-4D89-BC96-2C3428A23F68}" srcOrd="2" destOrd="0" presId="urn:microsoft.com/office/officeart/2005/8/layout/vList4#2"/>
    <dgm:cxn modelId="{5C3CA399-A4D3-42C5-ADBB-F836BD1E66D4}" type="presParOf" srcId="{2F80D1B1-D3B4-4D89-BC96-2C3428A23F68}" destId="{1EE26B54-567B-4418-B9A1-29F917A5728D}" srcOrd="0" destOrd="0" presId="urn:microsoft.com/office/officeart/2005/8/layout/vList4#2"/>
    <dgm:cxn modelId="{4D6795EC-40D9-4941-9430-285BF14BABA4}" type="presParOf" srcId="{2F80D1B1-D3B4-4D89-BC96-2C3428A23F68}" destId="{D388C677-42FA-4DE4-AB26-F20F1D7C4A6C}" srcOrd="1" destOrd="0" presId="urn:microsoft.com/office/officeart/2005/8/layout/vList4#2"/>
    <dgm:cxn modelId="{45FEB904-7C3A-445C-86E8-AF722804A736}" type="presParOf" srcId="{2F80D1B1-D3B4-4D89-BC96-2C3428A23F68}" destId="{2455C298-5A2E-4BA8-B086-9C17DB918251}" srcOrd="2" destOrd="0" presId="urn:microsoft.com/office/officeart/2005/8/layout/vList4#2"/>
    <dgm:cxn modelId="{B1559AAE-454B-45F6-9469-BEAF3D65B75B}" type="presParOf" srcId="{74EB3194-44F7-488F-9C48-4C110C4E9B16}" destId="{25F12379-EACA-4CB0-AD04-2B777CBF5AFA}" srcOrd="3" destOrd="0" presId="urn:microsoft.com/office/officeart/2005/8/layout/vList4#2"/>
    <dgm:cxn modelId="{B700E9BA-C256-4C09-8CB7-3A142BF454EB}" type="presParOf" srcId="{74EB3194-44F7-488F-9C48-4C110C4E9B16}" destId="{9662038C-36FE-4C7E-85B3-74F58FB9CE15}" srcOrd="4" destOrd="0" presId="urn:microsoft.com/office/officeart/2005/8/layout/vList4#2"/>
    <dgm:cxn modelId="{4AF1B198-CE6A-408A-9B78-99DC59720A38}" type="presParOf" srcId="{9662038C-36FE-4C7E-85B3-74F58FB9CE15}" destId="{55355C61-066C-4A52-8D45-59212ACE3103}" srcOrd="0" destOrd="0" presId="urn:microsoft.com/office/officeart/2005/8/layout/vList4#2"/>
    <dgm:cxn modelId="{C51D2B46-18F6-4F32-8CBD-3B6EB2788B46}" type="presParOf" srcId="{9662038C-36FE-4C7E-85B3-74F58FB9CE15}" destId="{85FABF11-B77A-40C4-A95B-4A3E094202DF}" srcOrd="1" destOrd="0" presId="urn:microsoft.com/office/officeart/2005/8/layout/vList4#2"/>
    <dgm:cxn modelId="{5EF83AB1-E043-4C78-AF63-03C8BCD5462A}" type="presParOf" srcId="{9662038C-36FE-4C7E-85B3-74F58FB9CE15}" destId="{BC81253A-33C7-4F58-A485-F1B56F4C37B3}" srcOrd="2" destOrd="0" presId="urn:microsoft.com/office/officeart/2005/8/layout/vList4#2"/>
    <dgm:cxn modelId="{FBB98084-F431-4585-ADD9-BE6F389674F7}" type="presParOf" srcId="{74EB3194-44F7-488F-9C48-4C110C4E9B16}" destId="{4016A972-C8F2-4E47-AA7C-BF49A6D7E2FA}" srcOrd="5" destOrd="0" presId="urn:microsoft.com/office/officeart/2005/8/layout/vList4#2"/>
    <dgm:cxn modelId="{8B287BA5-56AA-46E0-83D7-1802F000FAEA}" type="presParOf" srcId="{74EB3194-44F7-488F-9C48-4C110C4E9B16}" destId="{F1CC7B0F-ADD5-497F-AD4A-82127932267F}" srcOrd="6" destOrd="0" presId="urn:microsoft.com/office/officeart/2005/8/layout/vList4#2"/>
    <dgm:cxn modelId="{FF43CE17-0BE4-46C4-9943-A07C7600BE37}" type="presParOf" srcId="{F1CC7B0F-ADD5-497F-AD4A-82127932267F}" destId="{07C4890D-CD71-4EEA-85BD-C018DC45A791}" srcOrd="0" destOrd="0" presId="urn:microsoft.com/office/officeart/2005/8/layout/vList4#2"/>
    <dgm:cxn modelId="{8EA16BA9-4AC4-48BE-8132-8FC149419CA8}" type="presParOf" srcId="{F1CC7B0F-ADD5-497F-AD4A-82127932267F}" destId="{721BEAD6-77D9-4659-9285-80C90D0DB72B}" srcOrd="1" destOrd="0" presId="urn:microsoft.com/office/officeart/2005/8/layout/vList4#2"/>
    <dgm:cxn modelId="{26B27B51-6E74-4844-AA7E-5E423C963648}" type="presParOf" srcId="{F1CC7B0F-ADD5-497F-AD4A-82127932267F}" destId="{26D8B59A-1FA7-4838-8FF9-79B55F1E501F}" srcOrd="2" destOrd="0" presId="urn:microsoft.com/office/officeart/2005/8/layout/vList4#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7E83FFA-3E3D-4107-A414-9702C7CD0801}" type="doc">
      <dgm:prSet loTypeId="urn:microsoft.com/office/officeart/2005/8/layout/vList4#2" loCatId="list" qsTypeId="urn:microsoft.com/office/officeart/2005/8/quickstyle/simple1" qsCatId="simple" csTypeId="urn:microsoft.com/office/officeart/2005/8/colors/colorful1#3" csCatId="colorful" phldr="1"/>
      <dgm:spPr/>
      <dgm:t>
        <a:bodyPr/>
        <a:lstStyle/>
        <a:p>
          <a:endParaRPr lang="es-ES"/>
        </a:p>
      </dgm:t>
    </dgm:pt>
    <dgm:pt modelId="{74D6B508-86CA-4832-B9F4-434DEA7BF5FB}">
      <dgm:prSet phldrT="[Texto]" custT="1"/>
      <dgm:spPr/>
      <dgm:t>
        <a:bodyPr/>
        <a:lstStyle/>
        <a:p>
          <a:r>
            <a:rPr lang="es-ES" sz="2400" dirty="0"/>
            <a:t>Valoración del capital humano</a:t>
          </a:r>
        </a:p>
      </dgm:t>
    </dgm:pt>
    <dgm:pt modelId="{D382538E-9F1E-47FD-9272-2B0BE202858A}" type="parTrans" cxnId="{825D9BE1-7EBF-4BEF-A855-656D3EF3E862}">
      <dgm:prSet/>
      <dgm:spPr/>
      <dgm:t>
        <a:bodyPr/>
        <a:lstStyle/>
        <a:p>
          <a:endParaRPr lang="es-ES" sz="2400"/>
        </a:p>
      </dgm:t>
    </dgm:pt>
    <dgm:pt modelId="{6AA92B77-72C8-4D57-A960-E6FEB45ABA4C}" type="sibTrans" cxnId="{825D9BE1-7EBF-4BEF-A855-656D3EF3E862}">
      <dgm:prSet/>
      <dgm:spPr/>
      <dgm:t>
        <a:bodyPr/>
        <a:lstStyle/>
        <a:p>
          <a:endParaRPr lang="es-ES" sz="2400"/>
        </a:p>
      </dgm:t>
    </dgm:pt>
    <dgm:pt modelId="{73ED3B6E-B833-4C70-9158-D8C66A76A46B}">
      <dgm:prSet phldrT="[Texto]" custT="1"/>
      <dgm:spPr/>
      <dgm:t>
        <a:bodyPr/>
        <a:lstStyle/>
        <a:p>
          <a:r>
            <a:rPr lang="es-ES" sz="2400" dirty="0"/>
            <a:t>Debe enfocarse en las aptitudes y habilidades de los colaboradores.</a:t>
          </a:r>
        </a:p>
      </dgm:t>
    </dgm:pt>
    <dgm:pt modelId="{E52B10B4-AB58-4B62-8927-5795DC95608D}" type="parTrans" cxnId="{9D554161-5684-4B50-9401-0CC02DC28D38}">
      <dgm:prSet/>
      <dgm:spPr/>
      <dgm:t>
        <a:bodyPr/>
        <a:lstStyle/>
        <a:p>
          <a:endParaRPr lang="es-ES" sz="2400"/>
        </a:p>
      </dgm:t>
    </dgm:pt>
    <dgm:pt modelId="{8EABDCB7-1787-4346-B96D-5AF2C1FE9AB4}" type="sibTrans" cxnId="{9D554161-5684-4B50-9401-0CC02DC28D38}">
      <dgm:prSet/>
      <dgm:spPr/>
      <dgm:t>
        <a:bodyPr/>
        <a:lstStyle/>
        <a:p>
          <a:endParaRPr lang="es-ES" sz="2400"/>
        </a:p>
      </dgm:t>
    </dgm:pt>
    <dgm:pt modelId="{8955089F-8EA9-409F-A05C-A46FEB2E92CA}">
      <dgm:prSet phldrT="[Texto]" custT="1"/>
      <dgm:spPr/>
      <dgm:t>
        <a:bodyPr/>
        <a:lstStyle/>
        <a:p>
          <a:r>
            <a:rPr lang="es-ES" sz="2400" dirty="0"/>
            <a:t>Otorgar prioridad </a:t>
          </a:r>
        </a:p>
      </dgm:t>
    </dgm:pt>
    <dgm:pt modelId="{32E777B9-7A26-4661-90CC-9D5D1D46805A}" type="parTrans" cxnId="{31DCCD38-6666-422B-BC77-A2E5A103163F}">
      <dgm:prSet/>
      <dgm:spPr/>
      <dgm:t>
        <a:bodyPr/>
        <a:lstStyle/>
        <a:p>
          <a:endParaRPr lang="es-MX" sz="2400"/>
        </a:p>
      </dgm:t>
    </dgm:pt>
    <dgm:pt modelId="{413BF7B9-449A-4324-91FC-A7D80810AEB4}" type="sibTrans" cxnId="{31DCCD38-6666-422B-BC77-A2E5A103163F}">
      <dgm:prSet/>
      <dgm:spPr/>
      <dgm:t>
        <a:bodyPr/>
        <a:lstStyle/>
        <a:p>
          <a:endParaRPr lang="es-MX" sz="2400"/>
        </a:p>
      </dgm:t>
    </dgm:pt>
    <dgm:pt modelId="{563E8DAC-2500-4AFB-B237-8A94EF046E39}">
      <dgm:prSet phldrT="[Texto]" custT="1"/>
      <dgm:spPr/>
      <dgm:t>
        <a:bodyPr/>
        <a:lstStyle/>
        <a:p>
          <a:r>
            <a:rPr lang="es-ES" sz="2400" dirty="0"/>
            <a:t>Considerar que representa uno de los generadores de gasto: nómina, reclutamiento, selección, contratación, inducción, capacitación y desarrollo.</a:t>
          </a:r>
        </a:p>
      </dgm:t>
    </dgm:pt>
    <dgm:pt modelId="{B647743A-2F46-40B8-B9D7-005CF1D54575}" type="parTrans" cxnId="{286BBA86-C64D-4060-B6DA-17E00DDC511D}">
      <dgm:prSet/>
      <dgm:spPr/>
      <dgm:t>
        <a:bodyPr/>
        <a:lstStyle/>
        <a:p>
          <a:endParaRPr lang="es-MX" sz="2400"/>
        </a:p>
      </dgm:t>
    </dgm:pt>
    <dgm:pt modelId="{56A9456B-8636-48B3-AF70-424626218E49}" type="sibTrans" cxnId="{286BBA86-C64D-4060-B6DA-17E00DDC511D}">
      <dgm:prSet/>
      <dgm:spPr/>
      <dgm:t>
        <a:bodyPr/>
        <a:lstStyle/>
        <a:p>
          <a:endParaRPr lang="es-MX" sz="2400"/>
        </a:p>
      </dgm:t>
    </dgm:pt>
    <dgm:pt modelId="{A1D5F3C1-B64A-4C43-BE4E-88A1E78E6A2E}">
      <dgm:prSet phldrT="[Texto]" custT="1"/>
      <dgm:spPr/>
      <dgm:t>
        <a:bodyPr/>
        <a:lstStyle/>
        <a:p>
          <a:r>
            <a:rPr lang="es-ES" sz="2400" dirty="0"/>
            <a:t>Debe focalizar también las debilidades manifiestas </a:t>
          </a:r>
        </a:p>
      </dgm:t>
    </dgm:pt>
    <dgm:pt modelId="{1EB690DD-4920-434F-9955-8CBADD551622}" type="parTrans" cxnId="{F3A3B5FD-9814-4A6E-ADDA-612885832729}">
      <dgm:prSet/>
      <dgm:spPr/>
      <dgm:t>
        <a:bodyPr/>
        <a:lstStyle/>
        <a:p>
          <a:endParaRPr lang="es-MX" sz="2400"/>
        </a:p>
      </dgm:t>
    </dgm:pt>
    <dgm:pt modelId="{C1E1B69C-B63A-499A-A09A-C72460D9C3AC}" type="sibTrans" cxnId="{F3A3B5FD-9814-4A6E-ADDA-612885832729}">
      <dgm:prSet/>
      <dgm:spPr/>
      <dgm:t>
        <a:bodyPr/>
        <a:lstStyle/>
        <a:p>
          <a:endParaRPr lang="es-MX" sz="2400"/>
        </a:p>
      </dgm:t>
    </dgm:pt>
    <dgm:pt modelId="{74EB3194-44F7-488F-9C48-4C110C4E9B16}" type="pres">
      <dgm:prSet presAssocID="{F7E83FFA-3E3D-4107-A414-9702C7CD0801}" presName="linear" presStyleCnt="0">
        <dgm:presLayoutVars>
          <dgm:dir/>
          <dgm:resizeHandles val="exact"/>
        </dgm:presLayoutVars>
      </dgm:prSet>
      <dgm:spPr/>
      <dgm:t>
        <a:bodyPr/>
        <a:lstStyle/>
        <a:p>
          <a:endParaRPr lang="es-MX"/>
        </a:p>
      </dgm:t>
    </dgm:pt>
    <dgm:pt modelId="{201A8103-827C-4248-A481-36AEDABB9592}" type="pres">
      <dgm:prSet presAssocID="{74D6B508-86CA-4832-B9F4-434DEA7BF5FB}" presName="comp" presStyleCnt="0"/>
      <dgm:spPr/>
    </dgm:pt>
    <dgm:pt modelId="{282D8A30-E118-4E41-A5C7-ECD1294CC6BA}" type="pres">
      <dgm:prSet presAssocID="{74D6B508-86CA-4832-B9F4-434DEA7BF5FB}" presName="box" presStyleLbl="node1" presStyleIdx="0" presStyleCnt="1" custLinFactNeighborX="14204" custLinFactNeighborY="86247"/>
      <dgm:spPr/>
      <dgm:t>
        <a:bodyPr/>
        <a:lstStyle/>
        <a:p>
          <a:endParaRPr lang="es-MX"/>
        </a:p>
      </dgm:t>
    </dgm:pt>
    <dgm:pt modelId="{B7390D77-57A6-45E5-B42D-C312B45E8300}" type="pres">
      <dgm:prSet presAssocID="{74D6B508-86CA-4832-B9F4-434DEA7BF5FB}" presName="img" presStyleLbl="fgImgPlace1" presStyleIdx="0" presStyleCnt="1" custScaleX="74063" custScaleY="62667"/>
      <dgm:spPr>
        <a:blipFill rotWithShape="1">
          <a:blip xmlns:r="http://schemas.openxmlformats.org/officeDocument/2006/relationships" r:embed="rId1"/>
          <a:stretch>
            <a:fillRect/>
          </a:stretch>
        </a:blipFill>
      </dgm:spPr>
    </dgm:pt>
    <dgm:pt modelId="{544D951C-E1A8-47ED-9D52-548CFA93746C}" type="pres">
      <dgm:prSet presAssocID="{74D6B508-86CA-4832-B9F4-434DEA7BF5FB}" presName="text" presStyleLbl="node1" presStyleIdx="0" presStyleCnt="1">
        <dgm:presLayoutVars>
          <dgm:bulletEnabled val="1"/>
        </dgm:presLayoutVars>
      </dgm:prSet>
      <dgm:spPr/>
      <dgm:t>
        <a:bodyPr/>
        <a:lstStyle/>
        <a:p>
          <a:endParaRPr lang="es-MX"/>
        </a:p>
      </dgm:t>
    </dgm:pt>
  </dgm:ptLst>
  <dgm:cxnLst>
    <dgm:cxn modelId="{A1B468E0-C899-41B3-A38D-F74C35C565BC}" type="presOf" srcId="{8955089F-8EA9-409F-A05C-A46FEB2E92CA}" destId="{544D951C-E1A8-47ED-9D52-548CFA93746C}" srcOrd="1" destOrd="3" presId="urn:microsoft.com/office/officeart/2005/8/layout/vList4#2"/>
    <dgm:cxn modelId="{31DCCD38-6666-422B-BC77-A2E5A103163F}" srcId="{74D6B508-86CA-4832-B9F4-434DEA7BF5FB}" destId="{8955089F-8EA9-409F-A05C-A46FEB2E92CA}" srcOrd="2" destOrd="0" parTransId="{32E777B9-7A26-4661-90CC-9D5D1D46805A}" sibTransId="{413BF7B9-449A-4324-91FC-A7D80810AEB4}"/>
    <dgm:cxn modelId="{19B060C1-FF58-43D6-8253-033E66457C4E}" type="presOf" srcId="{73ED3B6E-B833-4C70-9158-D8C66A76A46B}" destId="{544D951C-E1A8-47ED-9D52-548CFA93746C}" srcOrd="1" destOrd="1" presId="urn:microsoft.com/office/officeart/2005/8/layout/vList4#2"/>
    <dgm:cxn modelId="{C0900FB1-E999-4483-9335-504A472600F3}" type="presOf" srcId="{A1D5F3C1-B64A-4C43-BE4E-88A1E78E6A2E}" destId="{544D951C-E1A8-47ED-9D52-548CFA93746C}" srcOrd="1" destOrd="2" presId="urn:microsoft.com/office/officeart/2005/8/layout/vList4#2"/>
    <dgm:cxn modelId="{B608EAD1-E48E-4806-A070-7B2675107530}" type="presOf" srcId="{73ED3B6E-B833-4C70-9158-D8C66A76A46B}" destId="{282D8A30-E118-4E41-A5C7-ECD1294CC6BA}" srcOrd="0" destOrd="1" presId="urn:microsoft.com/office/officeart/2005/8/layout/vList4#2"/>
    <dgm:cxn modelId="{286BBA86-C64D-4060-B6DA-17E00DDC511D}" srcId="{74D6B508-86CA-4832-B9F4-434DEA7BF5FB}" destId="{563E8DAC-2500-4AFB-B237-8A94EF046E39}" srcOrd="3" destOrd="0" parTransId="{B647743A-2F46-40B8-B9D7-005CF1D54575}" sibTransId="{56A9456B-8636-48B3-AF70-424626218E49}"/>
    <dgm:cxn modelId="{CB0E0D2E-80F9-4FC1-8391-F664BE6E78DD}" type="presOf" srcId="{74D6B508-86CA-4832-B9F4-434DEA7BF5FB}" destId="{544D951C-E1A8-47ED-9D52-548CFA93746C}" srcOrd="1" destOrd="0" presId="urn:microsoft.com/office/officeart/2005/8/layout/vList4#2"/>
    <dgm:cxn modelId="{66ECB314-598A-4543-B341-5C440F967E24}" type="presOf" srcId="{A1D5F3C1-B64A-4C43-BE4E-88A1E78E6A2E}" destId="{282D8A30-E118-4E41-A5C7-ECD1294CC6BA}" srcOrd="0" destOrd="2" presId="urn:microsoft.com/office/officeart/2005/8/layout/vList4#2"/>
    <dgm:cxn modelId="{F3A3B5FD-9814-4A6E-ADDA-612885832729}" srcId="{74D6B508-86CA-4832-B9F4-434DEA7BF5FB}" destId="{A1D5F3C1-B64A-4C43-BE4E-88A1E78E6A2E}" srcOrd="1" destOrd="0" parTransId="{1EB690DD-4920-434F-9955-8CBADD551622}" sibTransId="{C1E1B69C-B63A-499A-A09A-C72460D9C3AC}"/>
    <dgm:cxn modelId="{A0278C52-D8FC-48A6-9D62-DEA1F1009AE8}" type="presOf" srcId="{563E8DAC-2500-4AFB-B237-8A94EF046E39}" destId="{282D8A30-E118-4E41-A5C7-ECD1294CC6BA}" srcOrd="0" destOrd="4" presId="urn:microsoft.com/office/officeart/2005/8/layout/vList4#2"/>
    <dgm:cxn modelId="{E27BDD37-5DFD-46B2-8D23-A814CB4BD25C}" type="presOf" srcId="{F7E83FFA-3E3D-4107-A414-9702C7CD0801}" destId="{74EB3194-44F7-488F-9C48-4C110C4E9B16}" srcOrd="0" destOrd="0" presId="urn:microsoft.com/office/officeart/2005/8/layout/vList4#2"/>
    <dgm:cxn modelId="{9D554161-5684-4B50-9401-0CC02DC28D38}" srcId="{74D6B508-86CA-4832-B9F4-434DEA7BF5FB}" destId="{73ED3B6E-B833-4C70-9158-D8C66A76A46B}" srcOrd="0" destOrd="0" parTransId="{E52B10B4-AB58-4B62-8927-5795DC95608D}" sibTransId="{8EABDCB7-1787-4346-B96D-5AF2C1FE9AB4}"/>
    <dgm:cxn modelId="{9990032F-6119-4B1E-A9E7-0906C624DB53}" type="presOf" srcId="{8955089F-8EA9-409F-A05C-A46FEB2E92CA}" destId="{282D8A30-E118-4E41-A5C7-ECD1294CC6BA}" srcOrd="0" destOrd="3" presId="urn:microsoft.com/office/officeart/2005/8/layout/vList4#2"/>
    <dgm:cxn modelId="{ABD824C8-AB27-400C-B523-312AC94F7A3B}" type="presOf" srcId="{74D6B508-86CA-4832-B9F4-434DEA7BF5FB}" destId="{282D8A30-E118-4E41-A5C7-ECD1294CC6BA}" srcOrd="0" destOrd="0" presId="urn:microsoft.com/office/officeart/2005/8/layout/vList4#2"/>
    <dgm:cxn modelId="{CC4291D3-D66B-4251-8361-13D155A853FC}" type="presOf" srcId="{563E8DAC-2500-4AFB-B237-8A94EF046E39}" destId="{544D951C-E1A8-47ED-9D52-548CFA93746C}" srcOrd="1" destOrd="4" presId="urn:microsoft.com/office/officeart/2005/8/layout/vList4#2"/>
    <dgm:cxn modelId="{825D9BE1-7EBF-4BEF-A855-656D3EF3E862}" srcId="{F7E83FFA-3E3D-4107-A414-9702C7CD0801}" destId="{74D6B508-86CA-4832-B9F4-434DEA7BF5FB}" srcOrd="0" destOrd="0" parTransId="{D382538E-9F1E-47FD-9272-2B0BE202858A}" sibTransId="{6AA92B77-72C8-4D57-A960-E6FEB45ABA4C}"/>
    <dgm:cxn modelId="{703F12CA-AE3A-4A8C-8D08-B101AA2C5E1A}" type="presParOf" srcId="{74EB3194-44F7-488F-9C48-4C110C4E9B16}" destId="{201A8103-827C-4248-A481-36AEDABB9592}" srcOrd="0" destOrd="0" presId="urn:microsoft.com/office/officeart/2005/8/layout/vList4#2"/>
    <dgm:cxn modelId="{C5F29A0A-3E5F-4782-ABEE-488D161DD5D5}" type="presParOf" srcId="{201A8103-827C-4248-A481-36AEDABB9592}" destId="{282D8A30-E118-4E41-A5C7-ECD1294CC6BA}" srcOrd="0" destOrd="0" presId="urn:microsoft.com/office/officeart/2005/8/layout/vList4#2"/>
    <dgm:cxn modelId="{731850E0-B47C-4894-9F4D-46B9BDE4ACF5}" type="presParOf" srcId="{201A8103-827C-4248-A481-36AEDABB9592}" destId="{B7390D77-57A6-45E5-B42D-C312B45E8300}" srcOrd="1" destOrd="0" presId="urn:microsoft.com/office/officeart/2005/8/layout/vList4#2"/>
    <dgm:cxn modelId="{3D165551-F846-4C07-9F26-8A933F653CE4}" type="presParOf" srcId="{201A8103-827C-4248-A481-36AEDABB9592}" destId="{544D951C-E1A8-47ED-9D52-548CFA93746C}" srcOrd="2" destOrd="0" presId="urn:microsoft.com/office/officeart/2005/8/layout/vList4#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7E83FFA-3E3D-4107-A414-9702C7CD0801}" type="doc">
      <dgm:prSet loTypeId="urn:microsoft.com/office/officeart/2005/8/layout/vList4#2" loCatId="list" qsTypeId="urn:microsoft.com/office/officeart/2005/8/quickstyle/simple1" qsCatId="simple" csTypeId="urn:microsoft.com/office/officeart/2005/8/colors/colorful1#3" csCatId="colorful" phldr="1"/>
      <dgm:spPr/>
      <dgm:t>
        <a:bodyPr/>
        <a:lstStyle/>
        <a:p>
          <a:endParaRPr lang="es-ES"/>
        </a:p>
      </dgm:t>
    </dgm:pt>
    <dgm:pt modelId="{74EB3194-44F7-488F-9C48-4C110C4E9B16}" type="pres">
      <dgm:prSet presAssocID="{F7E83FFA-3E3D-4107-A414-9702C7CD0801}" presName="linear" presStyleCnt="0">
        <dgm:presLayoutVars>
          <dgm:dir/>
          <dgm:resizeHandles val="exact"/>
        </dgm:presLayoutVars>
      </dgm:prSet>
      <dgm:spPr/>
      <dgm:t>
        <a:bodyPr/>
        <a:lstStyle/>
        <a:p>
          <a:endParaRPr lang="es-MX"/>
        </a:p>
      </dgm:t>
    </dgm:pt>
  </dgm:ptLst>
  <dgm:cxnLst>
    <dgm:cxn modelId="{2247D5EE-F30A-4F02-9953-9C4A66D7EE72}" type="presOf" srcId="{F7E83FFA-3E3D-4107-A414-9702C7CD0801}" destId="{74EB3194-44F7-488F-9C48-4C110C4E9B16}" srcOrd="0" destOrd="0" presId="urn:microsoft.com/office/officeart/2005/8/layout/vList4#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7E83FFA-3E3D-4107-A414-9702C7CD0801}" type="doc">
      <dgm:prSet loTypeId="urn:microsoft.com/office/officeart/2005/8/layout/vList4#2" loCatId="list" qsTypeId="urn:microsoft.com/office/officeart/2005/8/quickstyle/simple1" qsCatId="simple" csTypeId="urn:microsoft.com/office/officeart/2005/8/colors/colorful1#3" csCatId="colorful" phldr="1"/>
      <dgm:spPr/>
      <dgm:t>
        <a:bodyPr/>
        <a:lstStyle/>
        <a:p>
          <a:endParaRPr lang="es-ES"/>
        </a:p>
      </dgm:t>
    </dgm:pt>
    <dgm:pt modelId="{DB58BADC-91F9-4505-92AF-05DA0B204631}">
      <dgm:prSet phldrT="[Texto]" custT="1"/>
      <dgm:spPr>
        <a:solidFill>
          <a:schemeClr val="accent4">
            <a:lumMod val="75000"/>
          </a:schemeClr>
        </a:solidFill>
      </dgm:spPr>
      <dgm:t>
        <a:bodyPr/>
        <a:lstStyle/>
        <a:p>
          <a:r>
            <a:rPr lang="es-MX" sz="2400" dirty="0"/>
            <a:t>Estos recursos resultan básicos para el éxito o fracaso de la empresa</a:t>
          </a:r>
          <a:endParaRPr lang="es-ES" sz="2400" dirty="0"/>
        </a:p>
      </dgm:t>
    </dgm:pt>
    <dgm:pt modelId="{6804E855-5E94-4A1E-96DA-FDB89D6EF603}">
      <dgm:prSet phldrT="[Texto]" custT="1"/>
      <dgm:spPr>
        <a:solidFill>
          <a:schemeClr val="accent4">
            <a:lumMod val="75000"/>
          </a:schemeClr>
        </a:solidFill>
      </dgm:spPr>
      <dgm:t>
        <a:bodyPr/>
        <a:lstStyle/>
        <a:p>
          <a:r>
            <a:rPr lang="es-ES" sz="2400" dirty="0"/>
            <a:t>Valoración de recursos materiales</a:t>
          </a:r>
        </a:p>
      </dgm:t>
    </dgm:pt>
    <dgm:pt modelId="{93B62D41-4CEE-446C-A1CE-DEF3185F2FE9}" type="sibTrans" cxnId="{B50A9D89-B84F-4485-A722-C387A0299E33}">
      <dgm:prSet/>
      <dgm:spPr/>
      <dgm:t>
        <a:bodyPr/>
        <a:lstStyle/>
        <a:p>
          <a:endParaRPr lang="es-ES"/>
        </a:p>
      </dgm:t>
    </dgm:pt>
    <dgm:pt modelId="{2FF10438-6558-429C-9A14-2D66921D3A69}" type="parTrans" cxnId="{B50A9D89-B84F-4485-A722-C387A0299E33}">
      <dgm:prSet/>
      <dgm:spPr/>
      <dgm:t>
        <a:bodyPr/>
        <a:lstStyle/>
        <a:p>
          <a:endParaRPr lang="es-ES"/>
        </a:p>
      </dgm:t>
    </dgm:pt>
    <dgm:pt modelId="{6DAB8809-574D-4D46-B3EA-A0A20A186C20}" type="sibTrans" cxnId="{5D848235-9AA8-4CEB-BB31-FAA22E0BEC1E}">
      <dgm:prSet/>
      <dgm:spPr/>
      <dgm:t>
        <a:bodyPr/>
        <a:lstStyle/>
        <a:p>
          <a:endParaRPr lang="es-ES"/>
        </a:p>
      </dgm:t>
    </dgm:pt>
    <dgm:pt modelId="{48398C4E-158F-47D7-9DC2-397992322F1E}" type="parTrans" cxnId="{5D848235-9AA8-4CEB-BB31-FAA22E0BEC1E}">
      <dgm:prSet/>
      <dgm:spPr/>
      <dgm:t>
        <a:bodyPr/>
        <a:lstStyle/>
        <a:p>
          <a:endParaRPr lang="es-ES"/>
        </a:p>
      </dgm:t>
    </dgm:pt>
    <dgm:pt modelId="{39A7B421-C133-4C98-BE7E-05F3C18BFF4D}">
      <dgm:prSet phldrT="[Texto]" custT="1"/>
      <dgm:spPr>
        <a:solidFill>
          <a:schemeClr val="accent4">
            <a:lumMod val="75000"/>
          </a:schemeClr>
        </a:solidFill>
      </dgm:spPr>
      <dgm:t>
        <a:bodyPr/>
        <a:lstStyle/>
        <a:p>
          <a:endParaRPr lang="es-ES" sz="2400" dirty="0"/>
        </a:p>
      </dgm:t>
    </dgm:pt>
    <dgm:pt modelId="{9DC486AE-B78F-40E2-93D9-1088A5AC267B}" type="parTrans" cxnId="{0A0107F5-E086-4B9F-A7E9-8E63FCB96F23}">
      <dgm:prSet/>
      <dgm:spPr/>
      <dgm:t>
        <a:bodyPr/>
        <a:lstStyle/>
        <a:p>
          <a:endParaRPr lang="es-MX"/>
        </a:p>
      </dgm:t>
    </dgm:pt>
    <dgm:pt modelId="{546882B6-BFC7-4530-A05D-436B2A35141E}" type="sibTrans" cxnId="{0A0107F5-E086-4B9F-A7E9-8E63FCB96F23}">
      <dgm:prSet/>
      <dgm:spPr/>
      <dgm:t>
        <a:bodyPr/>
        <a:lstStyle/>
        <a:p>
          <a:endParaRPr lang="es-MX"/>
        </a:p>
      </dgm:t>
    </dgm:pt>
    <dgm:pt modelId="{EB99E212-8D03-42B7-AEDD-AD3314232B1B}">
      <dgm:prSet phldrT="[Texto]" custT="1"/>
      <dgm:spPr>
        <a:solidFill>
          <a:schemeClr val="accent4">
            <a:lumMod val="75000"/>
          </a:schemeClr>
        </a:solidFill>
      </dgm:spPr>
      <dgm:t>
        <a:bodyPr/>
        <a:lstStyle/>
        <a:p>
          <a:r>
            <a:rPr lang="es-MX" sz="2400" dirty="0"/>
            <a:t>Los recursos materiales son aquellos bienes tangibles propiedad de la empresa como: edificios, terrenos, instalaciones, maquinaria y equipo, instrumentos, herramientas. Así como: materias primas materiales actividades productos en proceso y productos terminados.</a:t>
          </a:r>
          <a:endParaRPr lang="es-ES" sz="2400" dirty="0"/>
        </a:p>
      </dgm:t>
    </dgm:pt>
    <dgm:pt modelId="{77F9292F-5BA4-4ECF-91C3-C4B2C1381677}" type="parTrans" cxnId="{585282D4-6985-413C-93B5-2D87B0BD4DFA}">
      <dgm:prSet/>
      <dgm:spPr/>
      <dgm:t>
        <a:bodyPr/>
        <a:lstStyle/>
        <a:p>
          <a:endParaRPr lang="es-MX"/>
        </a:p>
      </dgm:t>
    </dgm:pt>
    <dgm:pt modelId="{3FDD6856-63B9-4D13-860C-BF65F1BEC39A}" type="sibTrans" cxnId="{585282D4-6985-413C-93B5-2D87B0BD4DFA}">
      <dgm:prSet/>
      <dgm:spPr/>
      <dgm:t>
        <a:bodyPr/>
        <a:lstStyle/>
        <a:p>
          <a:endParaRPr lang="es-MX"/>
        </a:p>
      </dgm:t>
    </dgm:pt>
    <dgm:pt modelId="{37725695-AEC7-442C-8013-C01471AAB3ED}">
      <dgm:prSet phldrT="[Texto]" custT="1"/>
      <dgm:spPr>
        <a:solidFill>
          <a:schemeClr val="accent4">
            <a:lumMod val="75000"/>
          </a:schemeClr>
        </a:solidFill>
      </dgm:spPr>
      <dgm:t>
        <a:bodyPr/>
        <a:lstStyle/>
        <a:p>
          <a:r>
            <a:rPr lang="es-MX" sz="2400" dirty="0"/>
            <a:t>Su objetivo es lograr un empleo equilibrado ya que es tan perjudicial la escasez como la abundancia.</a:t>
          </a:r>
          <a:endParaRPr lang="es-ES" sz="2400" dirty="0"/>
        </a:p>
      </dgm:t>
    </dgm:pt>
    <dgm:pt modelId="{FF1D7ADC-EED4-4FD3-9E8B-A823744874E1}" type="parTrans" cxnId="{EDAA1489-49E1-4661-BEB2-B33AD1D6D5AB}">
      <dgm:prSet/>
      <dgm:spPr/>
      <dgm:t>
        <a:bodyPr/>
        <a:lstStyle/>
        <a:p>
          <a:endParaRPr lang="es-MX"/>
        </a:p>
      </dgm:t>
    </dgm:pt>
    <dgm:pt modelId="{18769616-A9CC-4AD7-B2E6-28793CAB6982}" type="sibTrans" cxnId="{EDAA1489-49E1-4661-BEB2-B33AD1D6D5AB}">
      <dgm:prSet/>
      <dgm:spPr/>
      <dgm:t>
        <a:bodyPr/>
        <a:lstStyle/>
        <a:p>
          <a:endParaRPr lang="es-MX"/>
        </a:p>
      </dgm:t>
    </dgm:pt>
    <dgm:pt modelId="{74EB3194-44F7-488F-9C48-4C110C4E9B16}" type="pres">
      <dgm:prSet presAssocID="{F7E83FFA-3E3D-4107-A414-9702C7CD0801}" presName="linear" presStyleCnt="0">
        <dgm:presLayoutVars>
          <dgm:dir/>
          <dgm:resizeHandles val="exact"/>
        </dgm:presLayoutVars>
      </dgm:prSet>
      <dgm:spPr/>
      <dgm:t>
        <a:bodyPr/>
        <a:lstStyle/>
        <a:p>
          <a:endParaRPr lang="es-MX"/>
        </a:p>
      </dgm:t>
    </dgm:pt>
    <dgm:pt modelId="{9662038C-36FE-4C7E-85B3-74F58FB9CE15}" type="pres">
      <dgm:prSet presAssocID="{6804E855-5E94-4A1E-96DA-FDB89D6EF603}" presName="comp" presStyleCnt="0"/>
      <dgm:spPr/>
    </dgm:pt>
    <dgm:pt modelId="{55355C61-066C-4A52-8D45-59212ACE3103}" type="pres">
      <dgm:prSet presAssocID="{6804E855-5E94-4A1E-96DA-FDB89D6EF603}" presName="box" presStyleLbl="node1" presStyleIdx="0" presStyleCnt="1" custLinFactNeighborX="-373" custLinFactNeighborY="-43750"/>
      <dgm:spPr/>
      <dgm:t>
        <a:bodyPr/>
        <a:lstStyle/>
        <a:p>
          <a:endParaRPr lang="es-MX"/>
        </a:p>
      </dgm:t>
    </dgm:pt>
    <dgm:pt modelId="{85FABF11-B77A-40C4-A95B-4A3E094202DF}" type="pres">
      <dgm:prSet presAssocID="{6804E855-5E94-4A1E-96DA-FDB89D6EF603}" presName="img" presStyleLbl="fgImgPlace1" presStyleIdx="0" presStyleCnt="1"/>
      <dgm:spPr>
        <a:blipFill rotWithShape="1">
          <a:blip xmlns:r="http://schemas.openxmlformats.org/officeDocument/2006/relationships" r:embed="rId1"/>
          <a:stretch>
            <a:fillRect/>
          </a:stretch>
        </a:blipFill>
      </dgm:spPr>
    </dgm:pt>
    <dgm:pt modelId="{BC81253A-33C7-4F58-A485-F1B56F4C37B3}" type="pres">
      <dgm:prSet presAssocID="{6804E855-5E94-4A1E-96DA-FDB89D6EF603}" presName="text" presStyleLbl="node1" presStyleIdx="0" presStyleCnt="1">
        <dgm:presLayoutVars>
          <dgm:bulletEnabled val="1"/>
        </dgm:presLayoutVars>
      </dgm:prSet>
      <dgm:spPr/>
      <dgm:t>
        <a:bodyPr/>
        <a:lstStyle/>
        <a:p>
          <a:endParaRPr lang="es-MX"/>
        </a:p>
      </dgm:t>
    </dgm:pt>
  </dgm:ptLst>
  <dgm:cxnLst>
    <dgm:cxn modelId="{32199EBB-704A-449D-ADF1-0B6346A52A3E}" type="presOf" srcId="{EB99E212-8D03-42B7-AEDD-AD3314232B1B}" destId="{55355C61-066C-4A52-8D45-59212ACE3103}" srcOrd="0" destOrd="3" presId="urn:microsoft.com/office/officeart/2005/8/layout/vList4#2"/>
    <dgm:cxn modelId="{064EDE0D-1DFD-4C98-BD86-CE91CC9EFCF8}" type="presOf" srcId="{39A7B421-C133-4C98-BE7E-05F3C18BFF4D}" destId="{55355C61-066C-4A52-8D45-59212ACE3103}" srcOrd="0" destOrd="4" presId="urn:microsoft.com/office/officeart/2005/8/layout/vList4#2"/>
    <dgm:cxn modelId="{C2B4AF1A-B962-4BD4-AE5F-9C58A70AB01C}" type="presOf" srcId="{EB99E212-8D03-42B7-AEDD-AD3314232B1B}" destId="{BC81253A-33C7-4F58-A485-F1B56F4C37B3}" srcOrd="1" destOrd="3" presId="urn:microsoft.com/office/officeart/2005/8/layout/vList4#2"/>
    <dgm:cxn modelId="{B50A9D89-B84F-4485-A722-C387A0299E33}" srcId="{F7E83FFA-3E3D-4107-A414-9702C7CD0801}" destId="{6804E855-5E94-4A1E-96DA-FDB89D6EF603}" srcOrd="0" destOrd="0" parTransId="{2FF10438-6558-429C-9A14-2D66921D3A69}" sibTransId="{93B62D41-4CEE-446C-A1CE-DEF3185F2FE9}"/>
    <dgm:cxn modelId="{585282D4-6985-413C-93B5-2D87B0BD4DFA}" srcId="{6804E855-5E94-4A1E-96DA-FDB89D6EF603}" destId="{EB99E212-8D03-42B7-AEDD-AD3314232B1B}" srcOrd="2" destOrd="0" parTransId="{77F9292F-5BA4-4ECF-91C3-C4B2C1381677}" sibTransId="{3FDD6856-63B9-4D13-860C-BF65F1BEC39A}"/>
    <dgm:cxn modelId="{5D848235-9AA8-4CEB-BB31-FAA22E0BEC1E}" srcId="{6804E855-5E94-4A1E-96DA-FDB89D6EF603}" destId="{DB58BADC-91F9-4505-92AF-05DA0B204631}" srcOrd="0" destOrd="0" parTransId="{48398C4E-158F-47D7-9DC2-397992322F1E}" sibTransId="{6DAB8809-574D-4D46-B3EA-A0A20A186C20}"/>
    <dgm:cxn modelId="{2D7B2782-D9DF-404A-B96A-766FB9AD3985}" type="presOf" srcId="{6804E855-5E94-4A1E-96DA-FDB89D6EF603}" destId="{BC81253A-33C7-4F58-A485-F1B56F4C37B3}" srcOrd="1" destOrd="0" presId="urn:microsoft.com/office/officeart/2005/8/layout/vList4#2"/>
    <dgm:cxn modelId="{B39DBD78-4A0B-4AAE-AE46-C9CA3A5005EB}" type="presOf" srcId="{37725695-AEC7-442C-8013-C01471AAB3ED}" destId="{55355C61-066C-4A52-8D45-59212ACE3103}" srcOrd="0" destOrd="2" presId="urn:microsoft.com/office/officeart/2005/8/layout/vList4#2"/>
    <dgm:cxn modelId="{9A0EA970-AFDC-45A1-9BA8-3182189ADE5F}" type="presOf" srcId="{37725695-AEC7-442C-8013-C01471AAB3ED}" destId="{BC81253A-33C7-4F58-A485-F1B56F4C37B3}" srcOrd="1" destOrd="2" presId="urn:microsoft.com/office/officeart/2005/8/layout/vList4#2"/>
    <dgm:cxn modelId="{BC9375E0-7479-4E5E-B1A6-9EAAC7422CD2}" type="presOf" srcId="{6804E855-5E94-4A1E-96DA-FDB89D6EF603}" destId="{55355C61-066C-4A52-8D45-59212ACE3103}" srcOrd="0" destOrd="0" presId="urn:microsoft.com/office/officeart/2005/8/layout/vList4#2"/>
    <dgm:cxn modelId="{F72068BB-2548-4022-B161-C104ACE49F5A}" type="presOf" srcId="{DB58BADC-91F9-4505-92AF-05DA0B204631}" destId="{55355C61-066C-4A52-8D45-59212ACE3103}" srcOrd="0" destOrd="1" presId="urn:microsoft.com/office/officeart/2005/8/layout/vList4#2"/>
    <dgm:cxn modelId="{89C11960-5BC2-4556-BC7F-F0858D2070C6}" type="presOf" srcId="{F7E83FFA-3E3D-4107-A414-9702C7CD0801}" destId="{74EB3194-44F7-488F-9C48-4C110C4E9B16}" srcOrd="0" destOrd="0" presId="urn:microsoft.com/office/officeart/2005/8/layout/vList4#2"/>
    <dgm:cxn modelId="{0A0107F5-E086-4B9F-A7E9-8E63FCB96F23}" srcId="{6804E855-5E94-4A1E-96DA-FDB89D6EF603}" destId="{39A7B421-C133-4C98-BE7E-05F3C18BFF4D}" srcOrd="3" destOrd="0" parTransId="{9DC486AE-B78F-40E2-93D9-1088A5AC267B}" sibTransId="{546882B6-BFC7-4530-A05D-436B2A35141E}"/>
    <dgm:cxn modelId="{FDF0591A-5D67-47F1-B226-0F6CE45B1F15}" type="presOf" srcId="{39A7B421-C133-4C98-BE7E-05F3C18BFF4D}" destId="{BC81253A-33C7-4F58-A485-F1B56F4C37B3}" srcOrd="1" destOrd="4" presId="urn:microsoft.com/office/officeart/2005/8/layout/vList4#2"/>
    <dgm:cxn modelId="{F7A6392B-5E29-49E3-BCB1-81CBC64A48FA}" type="presOf" srcId="{DB58BADC-91F9-4505-92AF-05DA0B204631}" destId="{BC81253A-33C7-4F58-A485-F1B56F4C37B3}" srcOrd="1" destOrd="1" presId="urn:microsoft.com/office/officeart/2005/8/layout/vList4#2"/>
    <dgm:cxn modelId="{EDAA1489-49E1-4661-BEB2-B33AD1D6D5AB}" srcId="{6804E855-5E94-4A1E-96DA-FDB89D6EF603}" destId="{37725695-AEC7-442C-8013-C01471AAB3ED}" srcOrd="1" destOrd="0" parTransId="{FF1D7ADC-EED4-4FD3-9E8B-A823744874E1}" sibTransId="{18769616-A9CC-4AD7-B2E6-28793CAB6982}"/>
    <dgm:cxn modelId="{D0084715-D399-4265-9B92-672345E7FA23}" type="presParOf" srcId="{74EB3194-44F7-488F-9C48-4C110C4E9B16}" destId="{9662038C-36FE-4C7E-85B3-74F58FB9CE15}" srcOrd="0" destOrd="0" presId="urn:microsoft.com/office/officeart/2005/8/layout/vList4#2"/>
    <dgm:cxn modelId="{0B06C026-BF37-4CBD-899B-8FDB43215FC5}" type="presParOf" srcId="{9662038C-36FE-4C7E-85B3-74F58FB9CE15}" destId="{55355C61-066C-4A52-8D45-59212ACE3103}" srcOrd="0" destOrd="0" presId="urn:microsoft.com/office/officeart/2005/8/layout/vList4#2"/>
    <dgm:cxn modelId="{D4918D38-7467-46E6-B67D-8154CA070714}" type="presParOf" srcId="{9662038C-36FE-4C7E-85B3-74F58FB9CE15}" destId="{85FABF11-B77A-40C4-A95B-4A3E094202DF}" srcOrd="1" destOrd="0" presId="urn:microsoft.com/office/officeart/2005/8/layout/vList4#2"/>
    <dgm:cxn modelId="{FE716BD1-97AC-4686-9054-1FFB50010B26}" type="presParOf" srcId="{9662038C-36FE-4C7E-85B3-74F58FB9CE15}" destId="{BC81253A-33C7-4F58-A485-F1B56F4C37B3}" srcOrd="2" destOrd="0" presId="urn:microsoft.com/office/officeart/2005/8/layout/vList4#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7E83FFA-3E3D-4107-A414-9702C7CD0801}" type="doc">
      <dgm:prSet loTypeId="urn:microsoft.com/office/officeart/2005/8/layout/vList4#2" loCatId="list" qsTypeId="urn:microsoft.com/office/officeart/2005/8/quickstyle/simple1" qsCatId="simple" csTypeId="urn:microsoft.com/office/officeart/2005/8/colors/colorful1#3" csCatId="colorful" phldr="1"/>
      <dgm:spPr/>
      <dgm:t>
        <a:bodyPr/>
        <a:lstStyle/>
        <a:p>
          <a:endParaRPr lang="es-ES"/>
        </a:p>
      </dgm:t>
    </dgm:pt>
    <dgm:pt modelId="{74EB3194-44F7-488F-9C48-4C110C4E9B16}" type="pres">
      <dgm:prSet presAssocID="{F7E83FFA-3E3D-4107-A414-9702C7CD0801}" presName="linear" presStyleCnt="0">
        <dgm:presLayoutVars>
          <dgm:dir/>
          <dgm:resizeHandles val="exact"/>
        </dgm:presLayoutVars>
      </dgm:prSet>
      <dgm:spPr/>
      <dgm:t>
        <a:bodyPr/>
        <a:lstStyle/>
        <a:p>
          <a:endParaRPr lang="es-MX"/>
        </a:p>
      </dgm:t>
    </dgm:pt>
  </dgm:ptLst>
  <dgm:cxnLst>
    <dgm:cxn modelId="{B603562E-6C34-4EC9-B577-D00E6EA43EEB}" type="presOf" srcId="{F7E83FFA-3E3D-4107-A414-9702C7CD0801}" destId="{74EB3194-44F7-488F-9C48-4C110C4E9B16}" srcOrd="0" destOrd="0" presId="urn:microsoft.com/office/officeart/2005/8/layout/vList4#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7E83FFA-3E3D-4107-A414-9702C7CD0801}" type="doc">
      <dgm:prSet loTypeId="urn:microsoft.com/office/officeart/2005/8/layout/vList4#2" loCatId="list" qsTypeId="urn:microsoft.com/office/officeart/2005/8/quickstyle/simple1" qsCatId="simple" csTypeId="urn:microsoft.com/office/officeart/2005/8/colors/colorful1#3" csCatId="colorful" phldr="1"/>
      <dgm:spPr/>
      <dgm:t>
        <a:bodyPr/>
        <a:lstStyle/>
        <a:p>
          <a:endParaRPr lang="es-ES"/>
        </a:p>
      </dgm:t>
    </dgm:pt>
    <dgm:pt modelId="{F0B915EF-DED9-42A0-A47B-3729C1A6A939}">
      <dgm:prSet phldrT="[Texto]" custT="1"/>
      <dgm:spPr>
        <a:solidFill>
          <a:schemeClr val="accent3">
            <a:lumMod val="75000"/>
          </a:schemeClr>
        </a:solidFill>
      </dgm:spPr>
      <dgm:t>
        <a:bodyPr/>
        <a:lstStyle/>
        <a:p>
          <a:r>
            <a:rPr lang="es-ES" sz="2400" dirty="0"/>
            <a:t>Valoración de recursos financieros</a:t>
          </a:r>
        </a:p>
      </dgm:t>
    </dgm:pt>
    <dgm:pt modelId="{54CAB19B-FC50-495D-9E76-6ADC3AF294D5}" type="parTrans" cxnId="{C6C40F2C-5990-48EC-A65F-AF7D417A2DBF}">
      <dgm:prSet/>
      <dgm:spPr/>
      <dgm:t>
        <a:bodyPr/>
        <a:lstStyle/>
        <a:p>
          <a:endParaRPr lang="es-ES" sz="2400"/>
        </a:p>
      </dgm:t>
    </dgm:pt>
    <dgm:pt modelId="{D8076A8D-8E52-4A23-A2AA-22139D74DD40}" type="sibTrans" cxnId="{C6C40F2C-5990-48EC-A65F-AF7D417A2DBF}">
      <dgm:prSet/>
      <dgm:spPr/>
      <dgm:t>
        <a:bodyPr/>
        <a:lstStyle/>
        <a:p>
          <a:endParaRPr lang="es-ES" sz="2400"/>
        </a:p>
      </dgm:t>
    </dgm:pt>
    <dgm:pt modelId="{6B7E51F5-8EAC-4D3F-8E43-47618E9EA39E}">
      <dgm:prSet phldrT="[Texto]" custT="1"/>
      <dgm:spPr>
        <a:solidFill>
          <a:schemeClr val="accent3">
            <a:lumMod val="75000"/>
          </a:schemeClr>
        </a:solidFill>
      </dgm:spPr>
      <dgm:t>
        <a:bodyPr/>
        <a:lstStyle/>
        <a:p>
          <a:r>
            <a:rPr lang="es-ES" sz="2400" dirty="0"/>
            <a:t>Consiste en asegurar el uso optimo en cuanto a calidad y oportunidad </a:t>
          </a:r>
        </a:p>
      </dgm:t>
    </dgm:pt>
    <dgm:pt modelId="{1F8B86F0-3A80-4497-8775-A1E312DFE566}" type="parTrans" cxnId="{31E429E9-73BE-4C84-8A5C-3BAE6B896434}">
      <dgm:prSet/>
      <dgm:spPr/>
      <dgm:t>
        <a:bodyPr/>
        <a:lstStyle/>
        <a:p>
          <a:endParaRPr lang="es-ES" sz="2400"/>
        </a:p>
      </dgm:t>
    </dgm:pt>
    <dgm:pt modelId="{33B448BC-45CD-4139-8A11-FBB7B9081757}" type="sibTrans" cxnId="{31E429E9-73BE-4C84-8A5C-3BAE6B896434}">
      <dgm:prSet/>
      <dgm:spPr/>
      <dgm:t>
        <a:bodyPr/>
        <a:lstStyle/>
        <a:p>
          <a:endParaRPr lang="es-ES" sz="2400"/>
        </a:p>
      </dgm:t>
    </dgm:pt>
    <dgm:pt modelId="{FAE06248-3BAB-49F8-80B4-17E2C8D5D99F}">
      <dgm:prSet phldrT="[Texto]" custT="1"/>
      <dgm:spPr>
        <a:solidFill>
          <a:schemeClr val="accent3">
            <a:lumMod val="75000"/>
          </a:schemeClr>
        </a:solidFill>
      </dgm:spPr>
      <dgm:t>
        <a:bodyPr/>
        <a:lstStyle/>
        <a:p>
          <a:r>
            <a:rPr lang="es-ES" sz="2400" dirty="0"/>
            <a:t>Aportaciones de socios, dinero en efectivo.  Préstamos, acciones, créditos</a:t>
          </a:r>
        </a:p>
      </dgm:t>
    </dgm:pt>
    <dgm:pt modelId="{AC9AA986-8E67-4D26-9EC8-54A746C2E31C}" type="sibTrans" cxnId="{FBE9D384-5239-4A10-8522-7EFA3D40C47E}">
      <dgm:prSet/>
      <dgm:spPr/>
      <dgm:t>
        <a:bodyPr/>
        <a:lstStyle/>
        <a:p>
          <a:endParaRPr lang="es-MX" sz="2400"/>
        </a:p>
      </dgm:t>
    </dgm:pt>
    <dgm:pt modelId="{DF49C0F0-BF67-476D-A42A-72F422DB5207}" type="parTrans" cxnId="{FBE9D384-5239-4A10-8522-7EFA3D40C47E}">
      <dgm:prSet/>
      <dgm:spPr/>
      <dgm:t>
        <a:bodyPr/>
        <a:lstStyle/>
        <a:p>
          <a:endParaRPr lang="es-MX" sz="2400"/>
        </a:p>
      </dgm:t>
    </dgm:pt>
    <dgm:pt modelId="{87E94E37-A307-41E1-9C89-0237FDB70A53}">
      <dgm:prSet phldrT="[Texto]" custT="1"/>
      <dgm:spPr>
        <a:solidFill>
          <a:schemeClr val="accent3">
            <a:lumMod val="75000"/>
          </a:schemeClr>
        </a:solidFill>
      </dgm:spPr>
      <dgm:t>
        <a:bodyPr/>
        <a:lstStyle/>
        <a:p>
          <a:r>
            <a:rPr lang="es-ES" sz="2400" dirty="0"/>
            <a:t>Son las cantidades de dinero propias y ajenas .  </a:t>
          </a:r>
        </a:p>
      </dgm:t>
    </dgm:pt>
    <dgm:pt modelId="{7C9E5D3B-8E5D-47CC-A6D4-E09DC2C2CCD9}" type="sibTrans" cxnId="{C7B92AF6-5074-4AB5-B802-3BB98BE4A7F9}">
      <dgm:prSet/>
      <dgm:spPr/>
      <dgm:t>
        <a:bodyPr/>
        <a:lstStyle/>
        <a:p>
          <a:endParaRPr lang="es-ES" sz="2400"/>
        </a:p>
      </dgm:t>
    </dgm:pt>
    <dgm:pt modelId="{29E7F731-B363-4E24-A5E3-A9174635EE38}" type="parTrans" cxnId="{C7B92AF6-5074-4AB5-B802-3BB98BE4A7F9}">
      <dgm:prSet/>
      <dgm:spPr/>
      <dgm:t>
        <a:bodyPr/>
        <a:lstStyle/>
        <a:p>
          <a:endParaRPr lang="es-ES" sz="2400"/>
        </a:p>
      </dgm:t>
    </dgm:pt>
    <dgm:pt modelId="{20FFE60A-B3F2-4EC1-85C2-20FE5CCE6FE3}">
      <dgm:prSet phldrT="[Texto]" custT="1"/>
      <dgm:spPr>
        <a:solidFill>
          <a:schemeClr val="accent3">
            <a:lumMod val="75000"/>
          </a:schemeClr>
        </a:solidFill>
      </dgm:spPr>
      <dgm:t>
        <a:bodyPr/>
        <a:lstStyle/>
        <a:p>
          <a:r>
            <a:rPr lang="es-ES" sz="2400" dirty="0"/>
            <a:t>Herramientas: análisis de razones financieras, flujo de efectivo. modelos financieros,  </a:t>
          </a:r>
        </a:p>
      </dgm:t>
    </dgm:pt>
    <dgm:pt modelId="{F8F94D29-F834-420C-97F5-0DAB87F1E6B9}" type="parTrans" cxnId="{15317EC1-55F7-4123-BFBA-C892AB19FECB}">
      <dgm:prSet/>
      <dgm:spPr/>
      <dgm:t>
        <a:bodyPr/>
        <a:lstStyle/>
        <a:p>
          <a:endParaRPr lang="es-MX" sz="2400"/>
        </a:p>
      </dgm:t>
    </dgm:pt>
    <dgm:pt modelId="{822E7557-BAC2-44E0-8E7A-6978EF16F12B}" type="sibTrans" cxnId="{15317EC1-55F7-4123-BFBA-C892AB19FECB}">
      <dgm:prSet/>
      <dgm:spPr/>
      <dgm:t>
        <a:bodyPr/>
        <a:lstStyle/>
        <a:p>
          <a:endParaRPr lang="es-MX" sz="2400"/>
        </a:p>
      </dgm:t>
    </dgm:pt>
    <dgm:pt modelId="{74EB3194-44F7-488F-9C48-4C110C4E9B16}" type="pres">
      <dgm:prSet presAssocID="{F7E83FFA-3E3D-4107-A414-9702C7CD0801}" presName="linear" presStyleCnt="0">
        <dgm:presLayoutVars>
          <dgm:dir/>
          <dgm:resizeHandles val="exact"/>
        </dgm:presLayoutVars>
      </dgm:prSet>
      <dgm:spPr/>
      <dgm:t>
        <a:bodyPr/>
        <a:lstStyle/>
        <a:p>
          <a:endParaRPr lang="es-MX"/>
        </a:p>
      </dgm:t>
    </dgm:pt>
    <dgm:pt modelId="{2F80D1B1-D3B4-4D89-BC96-2C3428A23F68}" type="pres">
      <dgm:prSet presAssocID="{F0B915EF-DED9-42A0-A47B-3729C1A6A939}" presName="comp" presStyleCnt="0"/>
      <dgm:spPr/>
    </dgm:pt>
    <dgm:pt modelId="{1EE26B54-567B-4418-B9A1-29F917A5728D}" type="pres">
      <dgm:prSet presAssocID="{F0B915EF-DED9-42A0-A47B-3729C1A6A939}" presName="box" presStyleLbl="node1" presStyleIdx="0" presStyleCnt="1" custLinFactNeighborX="5884" custLinFactNeighborY="-43107"/>
      <dgm:spPr/>
      <dgm:t>
        <a:bodyPr/>
        <a:lstStyle/>
        <a:p>
          <a:endParaRPr lang="es-MX"/>
        </a:p>
      </dgm:t>
    </dgm:pt>
    <dgm:pt modelId="{D388C677-42FA-4DE4-AB26-F20F1D7C4A6C}" type="pres">
      <dgm:prSet presAssocID="{F0B915EF-DED9-42A0-A47B-3729C1A6A939}" presName="img" presStyleLbl="fgImgPlace1" presStyleIdx="0" presStyleCnt="1"/>
      <dgm:spPr>
        <a:blipFill rotWithShape="1">
          <a:blip xmlns:r="http://schemas.openxmlformats.org/officeDocument/2006/relationships" r:embed="rId1"/>
          <a:stretch>
            <a:fillRect/>
          </a:stretch>
        </a:blipFill>
      </dgm:spPr>
    </dgm:pt>
    <dgm:pt modelId="{2455C298-5A2E-4BA8-B086-9C17DB918251}" type="pres">
      <dgm:prSet presAssocID="{F0B915EF-DED9-42A0-A47B-3729C1A6A939}" presName="text" presStyleLbl="node1" presStyleIdx="0" presStyleCnt="1">
        <dgm:presLayoutVars>
          <dgm:bulletEnabled val="1"/>
        </dgm:presLayoutVars>
      </dgm:prSet>
      <dgm:spPr/>
      <dgm:t>
        <a:bodyPr/>
        <a:lstStyle/>
        <a:p>
          <a:endParaRPr lang="es-MX"/>
        </a:p>
      </dgm:t>
    </dgm:pt>
  </dgm:ptLst>
  <dgm:cxnLst>
    <dgm:cxn modelId="{686B0344-700E-4872-9352-AC58180EF93D}" type="presOf" srcId="{FAE06248-3BAB-49F8-80B4-17E2C8D5D99F}" destId="{1EE26B54-567B-4418-B9A1-29F917A5728D}" srcOrd="0" destOrd="2" presId="urn:microsoft.com/office/officeart/2005/8/layout/vList4#2"/>
    <dgm:cxn modelId="{1F9EDA37-1111-4B01-AA18-B6B65E8FA70C}" type="presOf" srcId="{F7E83FFA-3E3D-4107-A414-9702C7CD0801}" destId="{74EB3194-44F7-488F-9C48-4C110C4E9B16}" srcOrd="0" destOrd="0" presId="urn:microsoft.com/office/officeart/2005/8/layout/vList4#2"/>
    <dgm:cxn modelId="{F426A8FA-D938-4E1C-AF41-E696075AF7E5}" type="presOf" srcId="{FAE06248-3BAB-49F8-80B4-17E2C8D5D99F}" destId="{2455C298-5A2E-4BA8-B086-9C17DB918251}" srcOrd="1" destOrd="2" presId="urn:microsoft.com/office/officeart/2005/8/layout/vList4#2"/>
    <dgm:cxn modelId="{084BD79E-969A-46AB-92EE-70DC43CFA9D3}" type="presOf" srcId="{6B7E51F5-8EAC-4D3F-8E43-47618E9EA39E}" destId="{1EE26B54-567B-4418-B9A1-29F917A5728D}" srcOrd="0" destOrd="3" presId="urn:microsoft.com/office/officeart/2005/8/layout/vList4#2"/>
    <dgm:cxn modelId="{FBE9D384-5239-4A10-8522-7EFA3D40C47E}" srcId="{F0B915EF-DED9-42A0-A47B-3729C1A6A939}" destId="{FAE06248-3BAB-49F8-80B4-17E2C8D5D99F}" srcOrd="1" destOrd="0" parTransId="{DF49C0F0-BF67-476D-A42A-72F422DB5207}" sibTransId="{AC9AA986-8E67-4D26-9EC8-54A746C2E31C}"/>
    <dgm:cxn modelId="{15317EC1-55F7-4123-BFBA-C892AB19FECB}" srcId="{F0B915EF-DED9-42A0-A47B-3729C1A6A939}" destId="{20FFE60A-B3F2-4EC1-85C2-20FE5CCE6FE3}" srcOrd="3" destOrd="0" parTransId="{F8F94D29-F834-420C-97F5-0DAB87F1E6B9}" sibTransId="{822E7557-BAC2-44E0-8E7A-6978EF16F12B}"/>
    <dgm:cxn modelId="{14C6F14E-EE06-4FD3-A32F-DE0CCF3239E1}" type="presOf" srcId="{F0B915EF-DED9-42A0-A47B-3729C1A6A939}" destId="{2455C298-5A2E-4BA8-B086-9C17DB918251}" srcOrd="1" destOrd="0" presId="urn:microsoft.com/office/officeart/2005/8/layout/vList4#2"/>
    <dgm:cxn modelId="{BA23CE35-578E-4FC7-8306-9D913B8F1339}" type="presOf" srcId="{6B7E51F5-8EAC-4D3F-8E43-47618E9EA39E}" destId="{2455C298-5A2E-4BA8-B086-9C17DB918251}" srcOrd="1" destOrd="3" presId="urn:microsoft.com/office/officeart/2005/8/layout/vList4#2"/>
    <dgm:cxn modelId="{1FD32AC3-1E35-480A-B855-ABEF36030A3C}" type="presOf" srcId="{87E94E37-A307-41E1-9C89-0237FDB70A53}" destId="{1EE26B54-567B-4418-B9A1-29F917A5728D}" srcOrd="0" destOrd="1" presId="urn:microsoft.com/office/officeart/2005/8/layout/vList4#2"/>
    <dgm:cxn modelId="{D323EDEF-80D4-4C94-8654-2C6EAD48BF24}" type="presOf" srcId="{87E94E37-A307-41E1-9C89-0237FDB70A53}" destId="{2455C298-5A2E-4BA8-B086-9C17DB918251}" srcOrd="1" destOrd="1" presId="urn:microsoft.com/office/officeart/2005/8/layout/vList4#2"/>
    <dgm:cxn modelId="{53FF4A49-FFD2-4078-8099-07DB8A881DB9}" type="presOf" srcId="{F0B915EF-DED9-42A0-A47B-3729C1A6A939}" destId="{1EE26B54-567B-4418-B9A1-29F917A5728D}" srcOrd="0" destOrd="0" presId="urn:microsoft.com/office/officeart/2005/8/layout/vList4#2"/>
    <dgm:cxn modelId="{0805D4EA-354C-4C6E-9F50-625B0541182B}" type="presOf" srcId="{20FFE60A-B3F2-4EC1-85C2-20FE5CCE6FE3}" destId="{2455C298-5A2E-4BA8-B086-9C17DB918251}" srcOrd="1" destOrd="4" presId="urn:microsoft.com/office/officeart/2005/8/layout/vList4#2"/>
    <dgm:cxn modelId="{E900A6C8-BD53-4529-B1D5-8A9F4556E45A}" type="presOf" srcId="{20FFE60A-B3F2-4EC1-85C2-20FE5CCE6FE3}" destId="{1EE26B54-567B-4418-B9A1-29F917A5728D}" srcOrd="0" destOrd="4" presId="urn:microsoft.com/office/officeart/2005/8/layout/vList4#2"/>
    <dgm:cxn modelId="{31E429E9-73BE-4C84-8A5C-3BAE6B896434}" srcId="{F0B915EF-DED9-42A0-A47B-3729C1A6A939}" destId="{6B7E51F5-8EAC-4D3F-8E43-47618E9EA39E}" srcOrd="2" destOrd="0" parTransId="{1F8B86F0-3A80-4497-8775-A1E312DFE566}" sibTransId="{33B448BC-45CD-4139-8A11-FBB7B9081757}"/>
    <dgm:cxn modelId="{C6C40F2C-5990-48EC-A65F-AF7D417A2DBF}" srcId="{F7E83FFA-3E3D-4107-A414-9702C7CD0801}" destId="{F0B915EF-DED9-42A0-A47B-3729C1A6A939}" srcOrd="0" destOrd="0" parTransId="{54CAB19B-FC50-495D-9E76-6ADC3AF294D5}" sibTransId="{D8076A8D-8E52-4A23-A2AA-22139D74DD40}"/>
    <dgm:cxn modelId="{C7B92AF6-5074-4AB5-B802-3BB98BE4A7F9}" srcId="{F0B915EF-DED9-42A0-A47B-3729C1A6A939}" destId="{87E94E37-A307-41E1-9C89-0237FDB70A53}" srcOrd="0" destOrd="0" parTransId="{29E7F731-B363-4E24-A5E3-A9174635EE38}" sibTransId="{7C9E5D3B-8E5D-47CC-A6D4-E09DC2C2CCD9}"/>
    <dgm:cxn modelId="{70B923EE-246A-4E37-A25D-CE6C94636549}" type="presParOf" srcId="{74EB3194-44F7-488F-9C48-4C110C4E9B16}" destId="{2F80D1B1-D3B4-4D89-BC96-2C3428A23F68}" srcOrd="0" destOrd="0" presId="urn:microsoft.com/office/officeart/2005/8/layout/vList4#2"/>
    <dgm:cxn modelId="{6DE3F7AC-1652-4C7B-982A-45CD1EAED79C}" type="presParOf" srcId="{2F80D1B1-D3B4-4D89-BC96-2C3428A23F68}" destId="{1EE26B54-567B-4418-B9A1-29F917A5728D}" srcOrd="0" destOrd="0" presId="urn:microsoft.com/office/officeart/2005/8/layout/vList4#2"/>
    <dgm:cxn modelId="{C9E47D65-A20A-45CD-887F-014B2E9D8509}" type="presParOf" srcId="{2F80D1B1-D3B4-4D89-BC96-2C3428A23F68}" destId="{D388C677-42FA-4DE4-AB26-F20F1D7C4A6C}" srcOrd="1" destOrd="0" presId="urn:microsoft.com/office/officeart/2005/8/layout/vList4#2"/>
    <dgm:cxn modelId="{90D5FD7E-20AD-4A45-83A0-7E4A6EC16946}" type="presParOf" srcId="{2F80D1B1-D3B4-4D89-BC96-2C3428A23F68}" destId="{2455C298-5A2E-4BA8-B086-9C17DB918251}" srcOrd="2" destOrd="0" presId="urn:microsoft.com/office/officeart/2005/8/layout/vList4#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7E83FFA-3E3D-4107-A414-9702C7CD0801}" type="doc">
      <dgm:prSet loTypeId="urn:microsoft.com/office/officeart/2005/8/layout/vList4#2" loCatId="list" qsTypeId="urn:microsoft.com/office/officeart/2005/8/quickstyle/simple1" qsCatId="simple" csTypeId="urn:microsoft.com/office/officeart/2005/8/colors/colorful1#3" csCatId="colorful" phldr="1"/>
      <dgm:spPr/>
      <dgm:t>
        <a:bodyPr/>
        <a:lstStyle/>
        <a:p>
          <a:endParaRPr lang="es-ES"/>
        </a:p>
      </dgm:t>
    </dgm:pt>
    <dgm:pt modelId="{74EB3194-44F7-488F-9C48-4C110C4E9B16}" type="pres">
      <dgm:prSet presAssocID="{F7E83FFA-3E3D-4107-A414-9702C7CD0801}" presName="linear" presStyleCnt="0">
        <dgm:presLayoutVars>
          <dgm:dir/>
          <dgm:resizeHandles val="exact"/>
        </dgm:presLayoutVars>
      </dgm:prSet>
      <dgm:spPr/>
      <dgm:t>
        <a:bodyPr/>
        <a:lstStyle/>
        <a:p>
          <a:endParaRPr lang="es-MX"/>
        </a:p>
      </dgm:t>
    </dgm:pt>
  </dgm:ptLst>
  <dgm:cxnLst>
    <dgm:cxn modelId="{59892171-4F2A-4DF4-B0A3-B02E26205392}" type="presOf" srcId="{F7E83FFA-3E3D-4107-A414-9702C7CD0801}" destId="{74EB3194-44F7-488F-9C48-4C110C4E9B16}" srcOrd="0" destOrd="0" presId="urn:microsoft.com/office/officeart/2005/8/layout/vList4#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4#2">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4#2">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2">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2">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2">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4#2">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4#2">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4#2">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4#2">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30/09/2019</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PORTADA</a:t>
            </a:r>
            <a:r>
              <a:rPr lang="es-ES" baseline="0" dirty="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a:p>
        </p:txBody>
      </p:sp>
    </p:spTree>
    <p:extLst>
      <p:ext uri="{BB962C8B-B14F-4D97-AF65-F5344CB8AC3E}">
        <p14:creationId xmlns:p14="http://schemas.microsoft.com/office/powerpoint/2010/main" val="2501026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a:p>
        </p:txBody>
      </p:sp>
    </p:spTree>
    <p:extLst>
      <p:ext uri="{BB962C8B-B14F-4D97-AF65-F5344CB8AC3E}">
        <p14:creationId xmlns:p14="http://schemas.microsoft.com/office/powerpoint/2010/main" val="25495318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12</a:t>
            </a:fld>
            <a:endParaRPr lang="es-ES"/>
          </a:p>
        </p:txBody>
      </p:sp>
    </p:spTree>
    <p:extLst>
      <p:ext uri="{BB962C8B-B14F-4D97-AF65-F5344CB8AC3E}">
        <p14:creationId xmlns:p14="http://schemas.microsoft.com/office/powerpoint/2010/main" val="2509356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a:p>
        </p:txBody>
      </p:sp>
    </p:spTree>
    <p:extLst>
      <p:ext uri="{BB962C8B-B14F-4D97-AF65-F5344CB8AC3E}">
        <p14:creationId xmlns:p14="http://schemas.microsoft.com/office/powerpoint/2010/main" val="7111796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a:p>
        </p:txBody>
      </p:sp>
    </p:spTree>
    <p:extLst>
      <p:ext uri="{BB962C8B-B14F-4D97-AF65-F5344CB8AC3E}">
        <p14:creationId xmlns:p14="http://schemas.microsoft.com/office/powerpoint/2010/main" val="31875612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15</a:t>
            </a:fld>
            <a:endParaRPr lang="es-ES"/>
          </a:p>
        </p:txBody>
      </p:sp>
    </p:spTree>
    <p:extLst>
      <p:ext uri="{BB962C8B-B14F-4D97-AF65-F5344CB8AC3E}">
        <p14:creationId xmlns:p14="http://schemas.microsoft.com/office/powerpoint/2010/main" val="24955958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a:p>
        </p:txBody>
      </p:sp>
    </p:spTree>
    <p:extLst>
      <p:ext uri="{BB962C8B-B14F-4D97-AF65-F5344CB8AC3E}">
        <p14:creationId xmlns:p14="http://schemas.microsoft.com/office/powerpoint/2010/main" val="19265280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17</a:t>
            </a:fld>
            <a:endParaRPr lang="es-ES"/>
          </a:p>
        </p:txBody>
      </p:sp>
    </p:spTree>
    <p:extLst>
      <p:ext uri="{BB962C8B-B14F-4D97-AF65-F5344CB8AC3E}">
        <p14:creationId xmlns:p14="http://schemas.microsoft.com/office/powerpoint/2010/main" val="20371467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18</a:t>
            </a:fld>
            <a:endParaRPr lang="es-ES"/>
          </a:p>
        </p:txBody>
      </p:sp>
    </p:spTree>
    <p:extLst>
      <p:ext uri="{BB962C8B-B14F-4D97-AF65-F5344CB8AC3E}">
        <p14:creationId xmlns:p14="http://schemas.microsoft.com/office/powerpoint/2010/main" val="3547887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a:p>
        </p:txBody>
      </p:sp>
    </p:spTree>
    <p:extLst>
      <p:ext uri="{BB962C8B-B14F-4D97-AF65-F5344CB8AC3E}">
        <p14:creationId xmlns:p14="http://schemas.microsoft.com/office/powerpoint/2010/main" val="2998016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8676506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a:p>
        </p:txBody>
      </p:sp>
    </p:spTree>
    <p:extLst>
      <p:ext uri="{BB962C8B-B14F-4D97-AF65-F5344CB8AC3E}">
        <p14:creationId xmlns:p14="http://schemas.microsoft.com/office/powerpoint/2010/main" val="8638489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a:p>
        </p:txBody>
      </p:sp>
    </p:spTree>
    <p:extLst>
      <p:ext uri="{BB962C8B-B14F-4D97-AF65-F5344CB8AC3E}">
        <p14:creationId xmlns:p14="http://schemas.microsoft.com/office/powerpoint/2010/main" val="18392246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a:p>
        </p:txBody>
      </p:sp>
    </p:spTree>
    <p:extLst>
      <p:ext uri="{BB962C8B-B14F-4D97-AF65-F5344CB8AC3E}">
        <p14:creationId xmlns:p14="http://schemas.microsoft.com/office/powerpoint/2010/main" val="19967179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23</a:t>
            </a:fld>
            <a:endParaRPr lang="es-ES"/>
          </a:p>
        </p:txBody>
      </p:sp>
    </p:spTree>
    <p:extLst>
      <p:ext uri="{BB962C8B-B14F-4D97-AF65-F5344CB8AC3E}">
        <p14:creationId xmlns:p14="http://schemas.microsoft.com/office/powerpoint/2010/main" val="42663571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a:p>
        </p:txBody>
      </p:sp>
    </p:spTree>
    <p:extLst>
      <p:ext uri="{BB962C8B-B14F-4D97-AF65-F5344CB8AC3E}">
        <p14:creationId xmlns:p14="http://schemas.microsoft.com/office/powerpoint/2010/main" val="18847060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25</a:t>
            </a:fld>
            <a:endParaRPr lang="es-ES"/>
          </a:p>
        </p:txBody>
      </p:sp>
    </p:spTree>
    <p:extLst>
      <p:ext uri="{BB962C8B-B14F-4D97-AF65-F5344CB8AC3E}">
        <p14:creationId xmlns:p14="http://schemas.microsoft.com/office/powerpoint/2010/main" val="186775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26</a:t>
            </a:fld>
            <a:endParaRPr lang="es-ES"/>
          </a:p>
        </p:txBody>
      </p:sp>
    </p:spTree>
    <p:extLst>
      <p:ext uri="{BB962C8B-B14F-4D97-AF65-F5344CB8AC3E}">
        <p14:creationId xmlns:p14="http://schemas.microsoft.com/office/powerpoint/2010/main" val="1697981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27</a:t>
            </a:fld>
            <a:endParaRPr lang="es-ES"/>
          </a:p>
        </p:txBody>
      </p:sp>
    </p:spTree>
    <p:extLst>
      <p:ext uri="{BB962C8B-B14F-4D97-AF65-F5344CB8AC3E}">
        <p14:creationId xmlns:p14="http://schemas.microsoft.com/office/powerpoint/2010/main" val="33031047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28</a:t>
            </a:fld>
            <a:endParaRPr lang="es-ES"/>
          </a:p>
        </p:txBody>
      </p:sp>
    </p:spTree>
    <p:extLst>
      <p:ext uri="{BB962C8B-B14F-4D97-AF65-F5344CB8AC3E}">
        <p14:creationId xmlns:p14="http://schemas.microsoft.com/office/powerpoint/2010/main" val="10930083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29</a:t>
            </a:fld>
            <a:endParaRPr lang="es-ES"/>
          </a:p>
        </p:txBody>
      </p:sp>
    </p:spTree>
    <p:extLst>
      <p:ext uri="{BB962C8B-B14F-4D97-AF65-F5344CB8AC3E}">
        <p14:creationId xmlns:p14="http://schemas.microsoft.com/office/powerpoint/2010/main" val="60986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30</a:t>
            </a:fld>
            <a:endParaRPr lang="es-ES"/>
          </a:p>
        </p:txBody>
      </p:sp>
    </p:spTree>
    <p:extLst>
      <p:ext uri="{BB962C8B-B14F-4D97-AF65-F5344CB8AC3E}">
        <p14:creationId xmlns:p14="http://schemas.microsoft.com/office/powerpoint/2010/main" val="24360302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31</a:t>
            </a:fld>
            <a:endParaRPr lang="es-ES"/>
          </a:p>
        </p:txBody>
      </p:sp>
    </p:spTree>
    <p:extLst>
      <p:ext uri="{BB962C8B-B14F-4D97-AF65-F5344CB8AC3E}">
        <p14:creationId xmlns:p14="http://schemas.microsoft.com/office/powerpoint/2010/main" val="33395603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32</a:t>
            </a:fld>
            <a:endParaRPr lang="es-ES"/>
          </a:p>
        </p:txBody>
      </p:sp>
    </p:spTree>
    <p:extLst>
      <p:ext uri="{BB962C8B-B14F-4D97-AF65-F5344CB8AC3E}">
        <p14:creationId xmlns:p14="http://schemas.microsoft.com/office/powerpoint/2010/main" val="814995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33</a:t>
            </a:fld>
            <a:endParaRPr lang="es-ES"/>
          </a:p>
        </p:txBody>
      </p:sp>
    </p:spTree>
    <p:extLst>
      <p:ext uri="{BB962C8B-B14F-4D97-AF65-F5344CB8AC3E}">
        <p14:creationId xmlns:p14="http://schemas.microsoft.com/office/powerpoint/2010/main" val="6664431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a:p>
        </p:txBody>
      </p:sp>
    </p:spTree>
    <p:extLst>
      <p:ext uri="{BB962C8B-B14F-4D97-AF65-F5344CB8AC3E}">
        <p14:creationId xmlns:p14="http://schemas.microsoft.com/office/powerpoint/2010/main" val="27348091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35</a:t>
            </a:fld>
            <a:endParaRPr lang="es-ES"/>
          </a:p>
        </p:txBody>
      </p:sp>
    </p:spTree>
    <p:extLst>
      <p:ext uri="{BB962C8B-B14F-4D97-AF65-F5344CB8AC3E}">
        <p14:creationId xmlns:p14="http://schemas.microsoft.com/office/powerpoint/2010/main" val="310493315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36</a:t>
            </a:fld>
            <a:endParaRPr lang="es-ES"/>
          </a:p>
        </p:txBody>
      </p:sp>
    </p:spTree>
    <p:extLst>
      <p:ext uri="{BB962C8B-B14F-4D97-AF65-F5344CB8AC3E}">
        <p14:creationId xmlns:p14="http://schemas.microsoft.com/office/powerpoint/2010/main" val="359001423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37</a:t>
            </a:fld>
            <a:endParaRPr lang="es-ES"/>
          </a:p>
        </p:txBody>
      </p:sp>
    </p:spTree>
    <p:extLst>
      <p:ext uri="{BB962C8B-B14F-4D97-AF65-F5344CB8AC3E}">
        <p14:creationId xmlns:p14="http://schemas.microsoft.com/office/powerpoint/2010/main" val="272131653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38</a:t>
            </a:fld>
            <a:endParaRPr lang="es-ES"/>
          </a:p>
        </p:txBody>
      </p:sp>
    </p:spTree>
    <p:extLst>
      <p:ext uri="{BB962C8B-B14F-4D97-AF65-F5344CB8AC3E}">
        <p14:creationId xmlns:p14="http://schemas.microsoft.com/office/powerpoint/2010/main" val="42136386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39</a:t>
            </a:fld>
            <a:endParaRPr lang="es-ES"/>
          </a:p>
        </p:txBody>
      </p:sp>
    </p:spTree>
    <p:extLst>
      <p:ext uri="{BB962C8B-B14F-4D97-AF65-F5344CB8AC3E}">
        <p14:creationId xmlns:p14="http://schemas.microsoft.com/office/powerpoint/2010/main" val="664422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37646590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CONTRAPORTADA</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40</a:t>
            </a:fld>
            <a:endParaRPr lang="es-ES"/>
          </a:p>
        </p:txBody>
      </p:sp>
    </p:spTree>
    <p:extLst>
      <p:ext uri="{BB962C8B-B14F-4D97-AF65-F5344CB8AC3E}">
        <p14:creationId xmlns:p14="http://schemas.microsoft.com/office/powerpoint/2010/main" val="163813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4084556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Tree>
    <p:extLst>
      <p:ext uri="{BB962C8B-B14F-4D97-AF65-F5344CB8AC3E}">
        <p14:creationId xmlns:p14="http://schemas.microsoft.com/office/powerpoint/2010/main" val="334473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610330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a:p>
        </p:txBody>
      </p:sp>
    </p:spTree>
    <p:extLst>
      <p:ext uri="{BB962C8B-B14F-4D97-AF65-F5344CB8AC3E}">
        <p14:creationId xmlns:p14="http://schemas.microsoft.com/office/powerpoint/2010/main" val="27792144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a:p>
        </p:txBody>
      </p:sp>
    </p:spTree>
    <p:extLst>
      <p:ext uri="{BB962C8B-B14F-4D97-AF65-F5344CB8AC3E}">
        <p14:creationId xmlns:p14="http://schemas.microsoft.com/office/powerpoint/2010/main" val="2179919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986385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238888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49036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endParaRPr lang="es-ES" dirty="0"/>
          </a:p>
        </p:txBody>
      </p:sp>
      <p:sp>
        <p:nvSpPr>
          <p:cNvPr id="5" name="Marcador de pie de página 4"/>
          <p:cNvSpPr>
            <a:spLocks noGrp="1"/>
          </p:cNvSpPr>
          <p:nvPr>
            <p:ph type="ftr" sz="quarter" idx="11"/>
          </p:nvPr>
        </p:nvSpPr>
        <p:spPr/>
        <p:txBody>
          <a:bodyPr/>
          <a:lstStyle/>
          <a:p>
            <a:r>
              <a:rPr lang="es-ES" dirty="0" smtClean="0"/>
              <a:t>Dra. en A, Guadalupe González García </a:t>
            </a:r>
            <a:endParaRPr lang="es-ES" dirty="0"/>
          </a:p>
        </p:txBody>
      </p:sp>
      <p:sp>
        <p:nvSpPr>
          <p:cNvPr id="6" name="Marcador de número de diapositiva 5"/>
          <p:cNvSpPr>
            <a:spLocks noGrp="1"/>
          </p:cNvSpPr>
          <p:nvPr>
            <p:ph type="sldNum" sz="quarter" idx="12"/>
          </p:nvPr>
        </p:nvSpPr>
        <p:spPr/>
        <p:txBody>
          <a:bodyPr/>
          <a:lstStyle/>
          <a:p>
            <a:r>
              <a:rPr lang="es-ES" dirty="0" smtClean="0"/>
              <a:t>Diapositiva </a:t>
            </a:r>
            <a:fld id="{18FDBAE8-0AD5-4C4A-B0F5-4BBC06F38D92}" type="slidenum">
              <a:rPr lang="es-ES" smtClean="0"/>
              <a:pPr/>
              <a:t>‹Nº›</a:t>
            </a:fld>
            <a:endParaRPr lang="es-ES" dirty="0"/>
          </a:p>
        </p:txBody>
      </p:sp>
    </p:spTree>
    <p:extLst>
      <p:ext uri="{BB962C8B-B14F-4D97-AF65-F5344CB8AC3E}">
        <p14:creationId xmlns:p14="http://schemas.microsoft.com/office/powerpoint/2010/main" val="12745062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854756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068DA5DE-CB02-F146-B8B0-A4C7E19A4A49}"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269285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068DA5DE-CB02-F146-B8B0-A4C7E19A4A49}" type="datetimeFigureOut">
              <a:rPr lang="es-ES" smtClean="0"/>
              <a:t>30/09/2019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3458985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068DA5DE-CB02-F146-B8B0-A4C7E19A4A49}" type="datetimeFigureOut">
              <a:rPr lang="es-ES" smtClean="0"/>
              <a:t>30/09/2019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303893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30/09/2019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400532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125147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9158670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8DA5DE-CB02-F146-B8B0-A4C7E19A4A49}" type="datetimeFigureOut">
              <a:rPr lang="es-ES" smtClean="0"/>
              <a:t>30/09/2019</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hyperlink" Target="https://cig.udlap.mx/wp-content/uploads/2019/01/ESTUDIO-Radiograf%C3%ADa-de-la-Empresa-Familiar-en-M%C3%A9xico.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15.gi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1.png"/><Relationship Id="rId7" Type="http://schemas.openxmlformats.org/officeDocument/2006/relationships/diagramColors" Target="../diagrams/colors5.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22.emf"/></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9.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24.png"/><Relationship Id="rId7" Type="http://schemas.openxmlformats.org/officeDocument/2006/relationships/diagramColors" Target="../diagrams/colors7.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 Id="rId9" Type="http://schemas.openxmlformats.org/officeDocument/2006/relationships/image" Target="../media/image2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1.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21.png"/><Relationship Id="rId7" Type="http://schemas.openxmlformats.org/officeDocument/2006/relationships/diagramColors" Target="../diagrams/colors9.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 Id="rId9" Type="http://schemas.openxmlformats.org/officeDocument/2006/relationships/image" Target="../media/image27.emf"/></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3.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29.png"/><Relationship Id="rId7" Type="http://schemas.openxmlformats.org/officeDocument/2006/relationships/diagramColors" Target="../diagrams/colors11.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 Id="rId9" Type="http://schemas.openxmlformats.org/officeDocument/2006/relationships/image" Target="../media/image30.png"/></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hyperlink" Target="https://www.econlink.com.ar/pymes-mexico/2"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071619" y="1681945"/>
            <a:ext cx="5105400" cy="2186654"/>
          </a:xfrm>
        </p:spPr>
        <p:txBody>
          <a:bodyPr>
            <a:normAutofit fontScale="90000"/>
          </a:bodyPr>
          <a:lstStyle/>
          <a:p>
            <a:r>
              <a:rPr lang="es-ES" sz="3500" dirty="0">
                <a:latin typeface="Avenir Black"/>
                <a:cs typeface="Avenir Black"/>
              </a:rPr>
              <a:t>UNIDAD DE APRENDIZAJE: </a:t>
            </a:r>
            <a:r>
              <a:rPr lang="es-ES" sz="3500" b="1" dirty="0">
                <a:latin typeface="Avenir Black"/>
                <a:cs typeface="Avenir Black"/>
              </a:rPr>
              <a:t>ADMINISTRACIÓN DE LAS PYMES</a:t>
            </a:r>
            <a:br>
              <a:rPr lang="es-ES" sz="3500" b="1" dirty="0">
                <a:latin typeface="Avenir Black"/>
                <a:cs typeface="Avenir Black"/>
              </a:rPr>
            </a:br>
            <a:r>
              <a:rPr lang="es-ES" sz="2000" dirty="0">
                <a:latin typeface="Avenir Roman"/>
                <a:cs typeface="Avenir Black"/>
              </a:rPr>
              <a:t>Material Didáctico </a:t>
            </a:r>
            <a:r>
              <a:rPr lang="es-MX" sz="1800" b="1" dirty="0">
                <a:latin typeface="Helvetica Neue" pitchFamily="2"/>
              </a:rPr>
              <a:t>(Sólo visión proyectable)</a:t>
            </a:r>
            <a:r>
              <a:rPr lang="es-ES" sz="1800" b="1" dirty="0">
                <a:latin typeface="Helvetica Neue" pitchFamily="2"/>
              </a:rPr>
              <a:t/>
            </a:r>
            <a:br>
              <a:rPr lang="es-ES" sz="1800" b="1" dirty="0">
                <a:latin typeface="Helvetica Neue" pitchFamily="2"/>
              </a:rPr>
            </a:br>
            <a:r>
              <a:rPr lang="es-ES" sz="1700" dirty="0">
                <a:latin typeface="Avenir Book"/>
                <a:cs typeface="Avenir Book"/>
              </a:rPr>
              <a:t>septiembre 2019</a:t>
            </a:r>
          </a:p>
        </p:txBody>
      </p:sp>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0699" y="469900"/>
            <a:ext cx="4081707" cy="787400"/>
          </a:xfrm>
          <a:prstGeom prst="rect">
            <a:avLst/>
          </a:prstGeom>
        </p:spPr>
      </p:pic>
      <p:sp>
        <p:nvSpPr>
          <p:cNvPr id="18" name="Rectángulo 17"/>
          <p:cNvSpPr/>
          <p:nvPr/>
        </p:nvSpPr>
        <p:spPr>
          <a:xfrm>
            <a:off x="5114664" y="780534"/>
            <a:ext cx="3982300" cy="738664"/>
          </a:xfrm>
          <a:prstGeom prst="rect">
            <a:avLst/>
          </a:prstGeom>
        </p:spPr>
        <p:txBody>
          <a:bodyPr wrap="square">
            <a:spAutoFit/>
          </a:bodyPr>
          <a:lstStyle/>
          <a:p>
            <a:r>
              <a:rPr lang="es-ES" sz="1400" dirty="0">
                <a:latin typeface="Avenir Book"/>
                <a:cs typeface="Avenir Book"/>
              </a:rPr>
              <a:t>FACULTAD DE CONTADURÍA Y ADMINISTRACIÓN </a:t>
            </a:r>
          </a:p>
          <a:p>
            <a:r>
              <a:rPr lang="es-ES" sz="1400" dirty="0">
                <a:latin typeface="Avenir Book"/>
                <a:cs typeface="Avenir Book"/>
              </a:rPr>
              <a:t>Licenciatura en Administración</a:t>
            </a:r>
          </a:p>
        </p:txBody>
      </p:sp>
      <p:sp>
        <p:nvSpPr>
          <p:cNvPr id="4" name="Rectángulo 3"/>
          <p:cNvSpPr/>
          <p:nvPr/>
        </p:nvSpPr>
        <p:spPr>
          <a:xfrm>
            <a:off x="0" y="0"/>
            <a:ext cx="3809878"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9" name="Text Box 10"/>
          <p:cNvSpPr txBox="1">
            <a:spLocks noChangeArrowheads="1"/>
          </p:cNvSpPr>
          <p:nvPr/>
        </p:nvSpPr>
        <p:spPr bwMode="auto">
          <a:xfrm>
            <a:off x="383996" y="4270432"/>
            <a:ext cx="8712968" cy="2739211"/>
          </a:xfrm>
          <a:prstGeom prst="rect">
            <a:avLst/>
          </a:prstGeom>
          <a:noFill/>
          <a:ln w="76200">
            <a:solidFill>
              <a:srgbClr val="33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 sz="3600" dirty="0"/>
              <a:t>Unidad 4.                   Empresas </a:t>
            </a:r>
            <a:r>
              <a:rPr lang="es-ES" sz="3600" dirty="0" smtClean="0"/>
              <a:t>familiares.                         Evaluación de recursos </a:t>
            </a:r>
            <a:endParaRPr lang="es-ES" sz="3600" dirty="0"/>
          </a:p>
          <a:p>
            <a:r>
              <a:rPr lang="es-ES" sz="3600" dirty="0">
                <a:solidFill>
                  <a:srgbClr val="FF0000"/>
                </a:solidFill>
                <a:latin typeface="Helvetica Neue" pitchFamily="2"/>
              </a:rPr>
              <a:t>	</a:t>
            </a:r>
          </a:p>
          <a:p>
            <a:r>
              <a:rPr lang="es-MX" sz="3600" dirty="0">
                <a:solidFill>
                  <a:srgbClr val="4F6151"/>
                </a:solidFill>
                <a:latin typeface="Helvetica Neue" pitchFamily="2"/>
              </a:rPr>
              <a:t>                             </a:t>
            </a:r>
            <a:r>
              <a:rPr lang="es-MX" sz="3600" dirty="0">
                <a:solidFill>
                  <a:srgbClr val="7030A0"/>
                </a:solidFill>
                <a:latin typeface="Helvetica Neue" pitchFamily="2"/>
              </a:rPr>
              <a:t>Docente:    </a:t>
            </a:r>
            <a:r>
              <a:rPr lang="es-ES" sz="3200" dirty="0">
                <a:solidFill>
                  <a:srgbClr val="7030A0"/>
                </a:solidFill>
                <a:latin typeface="Helvetica Neue" pitchFamily="2"/>
              </a:rPr>
              <a:t>Dra. en A. Guadalupe González García</a:t>
            </a:r>
            <a:r>
              <a:rPr lang="es-ES" sz="3600" dirty="0">
                <a:solidFill>
                  <a:srgbClr val="7030A0"/>
                </a:solidFill>
                <a:latin typeface="Helvetica Neue" pitchFamily="2"/>
              </a:rPr>
              <a:t>          </a:t>
            </a:r>
          </a:p>
          <a:p>
            <a:pPr algn="r"/>
            <a:r>
              <a:rPr lang="es-ES" sz="2800" dirty="0">
                <a:solidFill>
                  <a:srgbClr val="7030A0"/>
                </a:solidFill>
                <a:latin typeface="Helvetica Neue" pitchFamily="2"/>
              </a:rPr>
              <a:t> ggonzalezga@uaemex.mx</a:t>
            </a:r>
            <a:endParaRPr lang="es-MX" sz="2800" b="1" dirty="0">
              <a:solidFill>
                <a:srgbClr val="7030A0"/>
              </a:solidFill>
              <a:latin typeface="Helvetica Neue" pitchFamily="2"/>
            </a:endParaRPr>
          </a:p>
        </p:txBody>
      </p:sp>
    </p:spTree>
    <p:extLst>
      <p:ext uri="{BB962C8B-B14F-4D97-AF65-F5344CB8AC3E}">
        <p14:creationId xmlns:p14="http://schemas.microsoft.com/office/powerpoint/2010/main" val="11811998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07975" y="1967542"/>
            <a:ext cx="8601845" cy="4524315"/>
          </a:xfrm>
          <a:prstGeom prst="rect">
            <a:avLst/>
          </a:prstGeom>
          <a:noFill/>
        </p:spPr>
        <p:txBody>
          <a:bodyPr wrap="square" rtlCol="0">
            <a:spAutoFit/>
          </a:bodyPr>
          <a:lstStyle/>
          <a:p>
            <a:pPr algn="just"/>
            <a:r>
              <a:rPr lang="es-MX" sz="2400" dirty="0" smtClean="0">
                <a:latin typeface="Arial Rounded MT Bold" panose="020F0704030504030204" pitchFamily="34" charset="0"/>
                <a:cs typeface="Avenir Book"/>
              </a:rPr>
              <a:t>	En </a:t>
            </a:r>
            <a:r>
              <a:rPr lang="es-MX" sz="2400" dirty="0">
                <a:latin typeface="Arial Rounded MT Bold" panose="020F0704030504030204" pitchFamily="34" charset="0"/>
                <a:cs typeface="Avenir Book"/>
              </a:rPr>
              <a:t>esta unidad de aprendizaje se busca que los profesionistas en formación, comprendan y analicen a las empresas familiares que mezclan y </a:t>
            </a:r>
            <a:r>
              <a:rPr lang="es-MX" sz="2400" dirty="0" smtClean="0">
                <a:latin typeface="Arial Rounded MT Bold" panose="020F0704030504030204" pitchFamily="34" charset="0"/>
                <a:cs typeface="Avenir Book"/>
              </a:rPr>
              <a:t>entrelazan tanto </a:t>
            </a:r>
            <a:r>
              <a:rPr lang="es-MX" sz="2400" dirty="0">
                <a:latin typeface="Arial Rounded MT Bold" panose="020F0704030504030204" pitchFamily="34" charset="0"/>
                <a:cs typeface="Avenir Book"/>
              </a:rPr>
              <a:t>la acción familiar </a:t>
            </a:r>
            <a:r>
              <a:rPr lang="es-MX" sz="2400" dirty="0" smtClean="0">
                <a:latin typeface="Arial Rounded MT Bold" panose="020F0704030504030204" pitchFamily="34" charset="0"/>
                <a:cs typeface="Avenir Book"/>
              </a:rPr>
              <a:t>como </a:t>
            </a:r>
            <a:r>
              <a:rPr lang="es-MX" sz="2400" dirty="0">
                <a:latin typeface="Arial Rounded MT Bold" panose="020F0704030504030204" pitchFamily="34" charset="0"/>
                <a:cs typeface="Avenir Book"/>
              </a:rPr>
              <a:t>la empresarial.</a:t>
            </a:r>
          </a:p>
          <a:p>
            <a:pPr algn="just"/>
            <a:r>
              <a:rPr lang="es-MX" sz="2400" dirty="0">
                <a:latin typeface="Arial Rounded MT Bold" panose="020F0704030504030204" pitchFamily="34" charset="0"/>
                <a:cs typeface="Avenir Book"/>
              </a:rPr>
              <a:t>La empresa familiar conforma un ambiente donde se encuentran hábitos, valores, actitudes y conocimientos que desarrollan el espíritu emprendedor y empresarial. </a:t>
            </a:r>
          </a:p>
          <a:p>
            <a:pPr algn="just"/>
            <a:r>
              <a:rPr lang="es-MX" sz="2400" dirty="0" smtClean="0">
                <a:latin typeface="Arial Rounded MT Bold" panose="020F0704030504030204" pitchFamily="34" charset="0"/>
                <a:cs typeface="Avenir Book"/>
              </a:rPr>
              <a:t>Y a </a:t>
            </a:r>
            <a:r>
              <a:rPr lang="es-MX" sz="2400" dirty="0">
                <a:latin typeface="Arial Rounded MT Bold" panose="020F0704030504030204" pitchFamily="34" charset="0"/>
                <a:cs typeface="Avenir Book"/>
              </a:rPr>
              <a:t>pesar de su importancia en la economía nacional, aún falta mucho para entenderlas y ayudar a que solventen sus dificultades</a:t>
            </a:r>
            <a:r>
              <a:rPr lang="es-MX" sz="2400" dirty="0" smtClean="0">
                <a:latin typeface="Arial Rounded MT Bold" panose="020F0704030504030204" pitchFamily="34" charset="0"/>
                <a:cs typeface="Avenir Book"/>
              </a:rPr>
              <a:t>.</a:t>
            </a:r>
            <a:endParaRPr lang="es-MX" sz="2400" dirty="0">
              <a:latin typeface="Arial Rounded MT Bold" panose="020F0704030504030204" pitchFamily="34" charset="0"/>
              <a:cs typeface="Avenir Book"/>
            </a:endParaRPr>
          </a:p>
          <a:p>
            <a:pPr algn="just"/>
            <a:endParaRPr lang="es-MX" sz="2400" dirty="0">
              <a:latin typeface="Avenir Book"/>
              <a:cs typeface="Avenir Book"/>
            </a:endParaRPr>
          </a:p>
          <a:p>
            <a:pPr algn="just"/>
            <a:endParaRPr lang="es-MX"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INTRODUCCIÓN A LA UNIDAD 2</a:t>
            </a: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                   DIAPOSITIVA    8 </a:t>
            </a:r>
            <a:endParaRPr lang="es-ES" sz="900" dirty="0"/>
          </a:p>
        </p:txBody>
      </p:sp>
      <p:sp>
        <p:nvSpPr>
          <p:cNvPr id="2" name="Rectángulo 1"/>
          <p:cNvSpPr/>
          <p:nvPr/>
        </p:nvSpPr>
        <p:spPr>
          <a:xfrm>
            <a:off x="460375" y="1167482"/>
            <a:ext cx="8601845" cy="646331"/>
          </a:xfrm>
          <a:prstGeom prst="rect">
            <a:avLst/>
          </a:prstGeom>
          <a:solidFill>
            <a:schemeClr val="accent1">
              <a:lumMod val="40000"/>
              <a:lumOff val="60000"/>
            </a:schemeClr>
          </a:solidFill>
        </p:spPr>
        <p:txBody>
          <a:bodyPr wrap="square" lIns="91440" tIns="45720" rIns="91440" bIns="45720">
            <a:spAutoFit/>
          </a:bodyPr>
          <a:lstStyle/>
          <a:p>
            <a:pPr algn="ctr"/>
            <a:r>
              <a:rPr lang="es-ES" sz="3600" i="1" cap="none" spc="0" dirty="0">
                <a:ln w="12700">
                  <a:solidFill>
                    <a:schemeClr val="accent3">
                      <a:lumMod val="50000"/>
                    </a:schemeClr>
                  </a:solidFill>
                  <a:prstDash val="solid"/>
                </a:ln>
                <a:solidFill>
                  <a:srgbClr val="7030A0"/>
                </a:solidFill>
                <a:effectLst>
                  <a:innerShdw blurRad="177800">
                    <a:schemeClr val="accent3">
                      <a:lumMod val="50000"/>
                    </a:schemeClr>
                  </a:innerShdw>
                </a:effectLst>
              </a:rPr>
              <a:t>EMPRESAS FAMILIARES</a:t>
            </a:r>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37856034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CONCEPTO E IMPORTANCIA  </a:t>
            </a:r>
            <a:endParaRPr lang="es-ES" sz="1600" dirty="0">
              <a:solidFill>
                <a:schemeClr val="bg1"/>
              </a:solidFill>
              <a:latin typeface="Avenir Black"/>
              <a:cs typeface="Avenir Black"/>
            </a:endParaRPr>
          </a:p>
        </p:txBody>
      </p:sp>
      <p:sp>
        <p:nvSpPr>
          <p:cNvPr id="23" name="CuadroTexto 22"/>
          <p:cNvSpPr txBox="1"/>
          <p:nvPr/>
        </p:nvSpPr>
        <p:spPr>
          <a:xfrm>
            <a:off x="5312131" y="5868824"/>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                   DIAPOSITIVA  9</a:t>
            </a:r>
            <a:endParaRPr lang="es-ES" sz="900" dirty="0"/>
          </a:p>
        </p:txBody>
      </p:sp>
      <p:sp>
        <p:nvSpPr>
          <p:cNvPr id="12" name="Marcador de contenido 2"/>
          <p:cNvSpPr>
            <a:spLocks noGrp="1"/>
          </p:cNvSpPr>
          <p:nvPr>
            <p:ph sz="quarter" idx="4294967295"/>
          </p:nvPr>
        </p:nvSpPr>
        <p:spPr>
          <a:xfrm>
            <a:off x="232555" y="1058673"/>
            <a:ext cx="8754407" cy="3163703"/>
          </a:xfrm>
          <a:prstGeom prst="rect">
            <a:avLst/>
          </a:prstGeom>
          <a:ln>
            <a:solidFill>
              <a:srgbClr val="002060"/>
            </a:solidFill>
          </a:ln>
        </p:spPr>
        <p:txBody>
          <a:bodyPr>
            <a:noAutofit/>
          </a:bodyPr>
          <a:lstStyle/>
          <a:p>
            <a:pPr marL="0" indent="0">
              <a:buNone/>
            </a:pPr>
            <a:r>
              <a:rPr lang="es-MX" sz="2400" dirty="0">
                <a:latin typeface="Avenir Black"/>
              </a:rPr>
              <a:t>Una </a:t>
            </a:r>
            <a:r>
              <a:rPr lang="es-MX" sz="2400" b="1" dirty="0">
                <a:latin typeface="Avenir Black"/>
              </a:rPr>
              <a:t>empresa familiar </a:t>
            </a:r>
            <a:r>
              <a:rPr lang="es-MX" sz="2400" dirty="0">
                <a:latin typeface="Avenir Black"/>
              </a:rPr>
              <a:t>es una organización controlada y operada por los miembros de una familia (</a:t>
            </a:r>
            <a:r>
              <a:rPr lang="es-MX" sz="2400" dirty="0" err="1">
                <a:latin typeface="Avenir Black"/>
              </a:rPr>
              <a:t>Belausteguigoitia</a:t>
            </a:r>
            <a:r>
              <a:rPr lang="es-MX" sz="2400" dirty="0">
                <a:latin typeface="Avenir Black"/>
              </a:rPr>
              <a:t>, 2017).</a:t>
            </a:r>
          </a:p>
          <a:p>
            <a:pPr marL="0" indent="0">
              <a:buNone/>
            </a:pPr>
            <a:endParaRPr lang="es-MX" sz="2400" dirty="0">
              <a:latin typeface="Avenir Black"/>
            </a:endParaRPr>
          </a:p>
          <a:p>
            <a:pPr marL="0" indent="0">
              <a:buNone/>
            </a:pPr>
            <a:r>
              <a:rPr lang="es-MX" sz="2400" dirty="0">
                <a:solidFill>
                  <a:srgbClr val="7030A0"/>
                </a:solidFill>
                <a:latin typeface="Avenir Black"/>
              </a:rPr>
              <a:t>Es </a:t>
            </a:r>
            <a:r>
              <a:rPr lang="es-MX" sz="2400" dirty="0" smtClean="0">
                <a:solidFill>
                  <a:srgbClr val="7030A0"/>
                </a:solidFill>
                <a:latin typeface="Avenir Black"/>
              </a:rPr>
              <a:t>el tipo de empresa </a:t>
            </a:r>
            <a:r>
              <a:rPr lang="es-MX" sz="2400" dirty="0">
                <a:solidFill>
                  <a:srgbClr val="7030A0"/>
                </a:solidFill>
                <a:latin typeface="Avenir Black"/>
              </a:rPr>
              <a:t>en la cual los propietarios son quienes las operan y quienes </a:t>
            </a:r>
            <a:r>
              <a:rPr lang="es-MX" sz="2400" dirty="0" smtClean="0">
                <a:solidFill>
                  <a:srgbClr val="7030A0"/>
                </a:solidFill>
                <a:latin typeface="Avenir Black"/>
              </a:rPr>
              <a:t>también, al </a:t>
            </a:r>
            <a:r>
              <a:rPr lang="es-MX" sz="2400" dirty="0">
                <a:solidFill>
                  <a:srgbClr val="7030A0"/>
                </a:solidFill>
                <a:latin typeface="Avenir Black"/>
              </a:rPr>
              <a:t>mismo </a:t>
            </a:r>
            <a:r>
              <a:rPr lang="es-MX" sz="2400" dirty="0" smtClean="0">
                <a:solidFill>
                  <a:srgbClr val="7030A0"/>
                </a:solidFill>
                <a:latin typeface="Avenir Black"/>
              </a:rPr>
              <a:t>tiempo </a:t>
            </a:r>
            <a:r>
              <a:rPr lang="es-MX" sz="2400" dirty="0">
                <a:solidFill>
                  <a:srgbClr val="7030A0"/>
                </a:solidFill>
                <a:latin typeface="Avenir Black"/>
              </a:rPr>
              <a:t>toman decisiones estratégicas y operativas; siendo miembros de una o varias familias.</a:t>
            </a:r>
          </a:p>
        </p:txBody>
      </p:sp>
      <p:pic>
        <p:nvPicPr>
          <p:cNvPr id="2" name="Imagen 1"/>
          <p:cNvPicPr>
            <a:picLocks noChangeAspect="1"/>
          </p:cNvPicPr>
          <p:nvPr/>
        </p:nvPicPr>
        <p:blipFill>
          <a:blip r:embed="rId3"/>
          <a:stretch>
            <a:fillRect/>
          </a:stretch>
        </p:blipFill>
        <p:spPr>
          <a:xfrm>
            <a:off x="2459139" y="4434457"/>
            <a:ext cx="2476500" cy="1847850"/>
          </a:xfrm>
          <a:prstGeom prst="rect">
            <a:avLst/>
          </a:prstGeom>
        </p:spPr>
      </p:pic>
    </p:spTree>
    <p:extLst>
      <p:ext uri="{BB962C8B-B14F-4D97-AF65-F5344CB8AC3E}">
        <p14:creationId xmlns:p14="http://schemas.microsoft.com/office/powerpoint/2010/main" val="12116090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                   </a:t>
            </a:r>
            <a:r>
              <a:rPr lang="es-MX" sz="900" dirty="0" smtClean="0"/>
              <a:t>DIAPOSITIVA  10</a:t>
            </a:r>
            <a:endParaRPr lang="es-ES" sz="900" dirty="0"/>
          </a:p>
        </p:txBody>
      </p:sp>
      <p:sp>
        <p:nvSpPr>
          <p:cNvPr id="12" name="Marcador de contenido 2"/>
          <p:cNvSpPr>
            <a:spLocks noGrp="1"/>
          </p:cNvSpPr>
          <p:nvPr>
            <p:ph sz="quarter" idx="4294967295"/>
          </p:nvPr>
        </p:nvSpPr>
        <p:spPr>
          <a:xfrm>
            <a:off x="232555" y="1058673"/>
            <a:ext cx="8754407" cy="3163703"/>
          </a:xfrm>
          <a:prstGeom prst="rect">
            <a:avLst/>
          </a:prstGeom>
          <a:ln>
            <a:solidFill>
              <a:srgbClr val="002060"/>
            </a:solidFill>
          </a:ln>
        </p:spPr>
        <p:txBody>
          <a:bodyPr>
            <a:noAutofit/>
          </a:bodyPr>
          <a:lstStyle/>
          <a:p>
            <a:pPr marL="0" indent="0">
              <a:buNone/>
            </a:pPr>
            <a:r>
              <a:rPr lang="es-MX" sz="2800" dirty="0"/>
              <a:t>Cuando se </a:t>
            </a:r>
            <a:r>
              <a:rPr lang="es-MX" sz="2800" b="1" dirty="0"/>
              <a:t>mezclan</a:t>
            </a:r>
            <a:r>
              <a:rPr lang="es-MX" sz="2800" dirty="0"/>
              <a:t> los sentimientos con la razón, las capacidades reales con las expectativas personales, la seguridad real o aparente con el reto vital de cada integrante, es cuando surgen </a:t>
            </a:r>
            <a:r>
              <a:rPr lang="es-MX" sz="2800" b="1" dirty="0"/>
              <a:t>problemas</a:t>
            </a:r>
            <a:r>
              <a:rPr lang="es-MX" sz="2800" dirty="0"/>
              <a:t> que ponen en riesgo ambas </a:t>
            </a:r>
            <a:r>
              <a:rPr lang="es-MX" sz="2800" dirty="0" smtClean="0"/>
              <a:t>instituciones: familia y empresa.</a:t>
            </a:r>
          </a:p>
          <a:p>
            <a:pPr marL="0" indent="0">
              <a:buNone/>
            </a:pPr>
            <a:endParaRPr lang="es-MX" sz="2800" dirty="0">
              <a:latin typeface="Avenir Black"/>
            </a:endParaRPr>
          </a:p>
        </p:txBody>
      </p:sp>
      <p:pic>
        <p:nvPicPr>
          <p:cNvPr id="3076" name="Picture 4" descr="Resultado de imagen para Empresas Familiar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4200" y="3748606"/>
            <a:ext cx="2743200" cy="1666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72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                   DIAPOSITIVA  </a:t>
            </a:r>
            <a:r>
              <a:rPr lang="es-MX" sz="900" dirty="0" smtClean="0"/>
              <a:t>11</a:t>
            </a:r>
            <a:endParaRPr lang="es-ES" sz="900" dirty="0"/>
          </a:p>
        </p:txBody>
      </p:sp>
      <p:pic>
        <p:nvPicPr>
          <p:cNvPr id="2" name="Imagen 1">
            <a:extLst>
              <a:ext uri="{FF2B5EF4-FFF2-40B4-BE49-F238E27FC236}">
                <a16:creationId xmlns:a16="http://schemas.microsoft.com/office/drawing/2014/main" xmlns="" id="{5D64F0D2-2659-2245-9A64-4005A5DA6860}"/>
              </a:ext>
            </a:extLst>
          </p:cNvPr>
          <p:cNvPicPr>
            <a:picLocks noChangeAspect="1"/>
          </p:cNvPicPr>
          <p:nvPr/>
        </p:nvPicPr>
        <p:blipFill>
          <a:blip r:embed="rId3"/>
          <a:stretch>
            <a:fillRect/>
          </a:stretch>
        </p:blipFill>
        <p:spPr>
          <a:xfrm>
            <a:off x="-112611" y="1616269"/>
            <a:ext cx="3810000" cy="3810000"/>
          </a:xfrm>
          <a:prstGeom prst="rect">
            <a:avLst/>
          </a:prstGeom>
        </p:spPr>
      </p:pic>
      <p:sp>
        <p:nvSpPr>
          <p:cNvPr id="12" name="Marcador de contenido 2"/>
          <p:cNvSpPr>
            <a:spLocks noGrp="1"/>
          </p:cNvSpPr>
          <p:nvPr>
            <p:ph sz="quarter" idx="4294967295"/>
          </p:nvPr>
        </p:nvSpPr>
        <p:spPr>
          <a:xfrm>
            <a:off x="3485323" y="1423943"/>
            <a:ext cx="5501640" cy="4367596"/>
          </a:xfrm>
          <a:prstGeom prst="rect">
            <a:avLst/>
          </a:prstGeom>
          <a:ln>
            <a:solidFill>
              <a:srgbClr val="002060"/>
            </a:solidFill>
          </a:ln>
        </p:spPr>
        <p:txBody>
          <a:bodyPr>
            <a:noAutofit/>
          </a:bodyPr>
          <a:lstStyle/>
          <a:p>
            <a:pPr marL="0" indent="0">
              <a:buNone/>
            </a:pPr>
            <a:r>
              <a:rPr lang="es-MX" dirty="0"/>
              <a:t>Las economías en el mundo, incluso la mexicana, se sustentan en gran medida en sus empresas, cuya mayoría está constituida por empresas familiares </a:t>
            </a:r>
            <a:r>
              <a:rPr lang="es-MX" dirty="0" smtClean="0"/>
              <a:t>que </a:t>
            </a:r>
            <a:r>
              <a:rPr lang="es-MX" dirty="0"/>
              <a:t>sin duda, “son las organizaciones comerciales más antiguas de la humanidad</a:t>
            </a:r>
            <a:r>
              <a:rPr lang="es-MX" dirty="0" smtClean="0"/>
              <a:t>” (</a:t>
            </a:r>
            <a:r>
              <a:rPr lang="es-MX" dirty="0" err="1" smtClean="0"/>
              <a:t>Núñes</a:t>
            </a:r>
            <a:r>
              <a:rPr lang="es-MX" dirty="0" smtClean="0"/>
              <a:t> y Belmonte, 2018). </a:t>
            </a:r>
            <a:endParaRPr lang="es-MX" sz="2400" dirty="0">
              <a:latin typeface="Avenir Black"/>
            </a:endParaRPr>
          </a:p>
        </p:txBody>
      </p:sp>
    </p:spTree>
    <p:extLst>
      <p:ext uri="{BB962C8B-B14F-4D97-AF65-F5344CB8AC3E}">
        <p14:creationId xmlns:p14="http://schemas.microsoft.com/office/powerpoint/2010/main" val="12455099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                   DIAPOSITIVA  </a:t>
            </a:r>
            <a:r>
              <a:rPr lang="es-MX" sz="900" dirty="0" smtClean="0"/>
              <a:t>12</a:t>
            </a:r>
            <a:endParaRPr lang="es-ES" sz="900" dirty="0"/>
          </a:p>
        </p:txBody>
      </p:sp>
      <p:sp>
        <p:nvSpPr>
          <p:cNvPr id="12" name="Marcador de contenido 2"/>
          <p:cNvSpPr>
            <a:spLocks noGrp="1"/>
          </p:cNvSpPr>
          <p:nvPr>
            <p:ph sz="quarter" idx="4294967295"/>
          </p:nvPr>
        </p:nvSpPr>
        <p:spPr>
          <a:xfrm>
            <a:off x="959556" y="3054372"/>
            <a:ext cx="8027406" cy="2553771"/>
          </a:xfrm>
          <a:prstGeom prst="rect">
            <a:avLst/>
          </a:prstGeom>
          <a:ln>
            <a:solidFill>
              <a:srgbClr val="002060"/>
            </a:solidFill>
          </a:ln>
        </p:spPr>
        <p:txBody>
          <a:bodyPr>
            <a:noAutofit/>
          </a:bodyPr>
          <a:lstStyle/>
          <a:p>
            <a:pPr marL="0" indent="0">
              <a:buNone/>
            </a:pPr>
            <a:r>
              <a:rPr lang="es-MX" i="1" dirty="0" smtClean="0"/>
              <a:t>No </a:t>
            </a:r>
            <a:r>
              <a:rPr lang="es-MX" i="1" dirty="0"/>
              <a:t>obstante su importancia, con independencia del éxito alcanzado durante su existencia, estas empresas difícilmente llegan a subsistir más allá de la segunda o tercera generación</a:t>
            </a:r>
            <a:r>
              <a:rPr lang="es-MX" dirty="0"/>
              <a:t>.</a:t>
            </a:r>
            <a:endParaRPr lang="es-MX" sz="2400" dirty="0">
              <a:latin typeface="Avenir Black"/>
            </a:endParaRPr>
          </a:p>
        </p:txBody>
      </p:sp>
      <p:pic>
        <p:nvPicPr>
          <p:cNvPr id="3" name="Imagen 2"/>
          <p:cNvPicPr>
            <a:picLocks noChangeAspect="1"/>
          </p:cNvPicPr>
          <p:nvPr/>
        </p:nvPicPr>
        <p:blipFill>
          <a:blip r:embed="rId3"/>
          <a:stretch>
            <a:fillRect/>
          </a:stretch>
        </p:blipFill>
        <p:spPr>
          <a:xfrm>
            <a:off x="285750" y="1274234"/>
            <a:ext cx="2857500" cy="1600200"/>
          </a:xfrm>
          <a:prstGeom prst="rect">
            <a:avLst/>
          </a:prstGeom>
        </p:spPr>
      </p:pic>
    </p:spTree>
    <p:extLst>
      <p:ext uri="{BB962C8B-B14F-4D97-AF65-F5344CB8AC3E}">
        <p14:creationId xmlns:p14="http://schemas.microsoft.com/office/powerpoint/2010/main" val="22324557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                   DIAPOSITIVA  </a:t>
            </a:r>
            <a:r>
              <a:rPr lang="es-MX" sz="900" dirty="0" smtClean="0"/>
              <a:t>13</a:t>
            </a:r>
            <a:endParaRPr lang="es-ES" sz="900" dirty="0"/>
          </a:p>
        </p:txBody>
      </p:sp>
      <p:sp>
        <p:nvSpPr>
          <p:cNvPr id="12" name="Marcador de contenido 2"/>
          <p:cNvSpPr>
            <a:spLocks noGrp="1"/>
          </p:cNvSpPr>
          <p:nvPr>
            <p:ph sz="quarter" idx="4294967295"/>
          </p:nvPr>
        </p:nvSpPr>
        <p:spPr>
          <a:xfrm>
            <a:off x="440737" y="1058673"/>
            <a:ext cx="8546226" cy="4925192"/>
          </a:xfrm>
          <a:prstGeom prst="rect">
            <a:avLst/>
          </a:prstGeom>
          <a:ln>
            <a:solidFill>
              <a:srgbClr val="002060"/>
            </a:solidFill>
          </a:ln>
        </p:spPr>
        <p:txBody>
          <a:bodyPr>
            <a:noAutofit/>
          </a:bodyPr>
          <a:lstStyle/>
          <a:p>
            <a:pPr marL="0" indent="0">
              <a:buNone/>
            </a:pPr>
            <a:r>
              <a:rPr lang="es-MX" sz="2400" dirty="0"/>
              <a:t>Las empresas familiares mexicanas aportan más del 62% del Producto Interno Bruto (</a:t>
            </a:r>
            <a:r>
              <a:rPr lang="es-MX" sz="1800" dirty="0"/>
              <a:t>PIB</a:t>
            </a:r>
            <a:r>
              <a:rPr lang="es-MX" sz="2400" dirty="0"/>
              <a:t>) y 70% del empleo en el </a:t>
            </a:r>
            <a:r>
              <a:rPr lang="es-MX" sz="2400" dirty="0" smtClean="0"/>
              <a:t>país</a:t>
            </a:r>
            <a:r>
              <a:rPr lang="es-MX" sz="2400" dirty="0" smtClean="0">
                <a:latin typeface="Avenir Black"/>
                <a:cs typeface="Avenir Black"/>
              </a:rPr>
              <a:t> </a:t>
            </a:r>
            <a:r>
              <a:rPr lang="es-MX" sz="1800" dirty="0" smtClean="0">
                <a:latin typeface="Avenir Black"/>
                <a:cs typeface="Avenir Black"/>
              </a:rPr>
              <a:t>(</a:t>
            </a:r>
            <a:r>
              <a:rPr lang="es-MX" sz="1600" dirty="0">
                <a:latin typeface="Avenir Black"/>
                <a:cs typeface="Avenir Black"/>
              </a:rPr>
              <a:t>IN</a:t>
            </a:r>
            <a:r>
              <a:rPr lang="es-MX" sz="1600" dirty="0" smtClean="0">
                <a:latin typeface="Avenir Black"/>
                <a:cs typeface="Avenir Black"/>
              </a:rPr>
              <a:t>EGI</a:t>
            </a:r>
            <a:r>
              <a:rPr lang="es-MX" sz="1600" dirty="0">
                <a:latin typeface="Avenir Black"/>
                <a:cs typeface="Avenir Black"/>
              </a:rPr>
              <a:t>, </a:t>
            </a:r>
            <a:r>
              <a:rPr lang="es-MX" sz="1600" dirty="0" smtClean="0">
                <a:latin typeface="Avenir Black"/>
                <a:cs typeface="Avenir Black"/>
              </a:rPr>
              <a:t>2018)</a:t>
            </a:r>
            <a:endParaRPr lang="es-ES" sz="1000" dirty="0">
              <a:latin typeface="Avenir Black"/>
              <a:cs typeface="Avenir Black"/>
            </a:endParaRPr>
          </a:p>
          <a:p>
            <a:pPr marL="0" indent="0">
              <a:buNone/>
            </a:pPr>
            <a:r>
              <a:rPr lang="es-MX" sz="2400" dirty="0" smtClean="0"/>
              <a:t>De </a:t>
            </a:r>
            <a:r>
              <a:rPr lang="es-MX" sz="2400" dirty="0"/>
              <a:t>acuerdo con dichos indicadores, el 90% de las empresas en el país son familiares. </a:t>
            </a:r>
            <a:endParaRPr lang="es-MX" sz="2400" dirty="0" smtClean="0"/>
          </a:p>
          <a:p>
            <a:pPr marL="0" indent="0">
              <a:buNone/>
            </a:pPr>
            <a:r>
              <a:rPr lang="es-MX" sz="2400" dirty="0" smtClean="0"/>
              <a:t>El Centro </a:t>
            </a:r>
            <a:r>
              <a:rPr lang="es-MX" sz="2400" dirty="0"/>
              <a:t>Citibanamex para el Desarrollo de la Empresa </a:t>
            </a:r>
            <a:r>
              <a:rPr lang="es-MX" sz="2400" dirty="0" smtClean="0"/>
              <a:t>Familiar reporta que </a:t>
            </a:r>
            <a:r>
              <a:rPr lang="es-MX" sz="2400" dirty="0"/>
              <a:t>sólo el 79% de ellas tiene constituido un Consejo de Administración y en el 73% se trata de un consejo verdaderamente </a:t>
            </a:r>
            <a:r>
              <a:rPr lang="es-MX" sz="2400" dirty="0" smtClean="0"/>
              <a:t>operativo. </a:t>
            </a:r>
          </a:p>
          <a:p>
            <a:pPr marL="0" indent="0">
              <a:buNone/>
            </a:pPr>
            <a:r>
              <a:rPr lang="es-MX" sz="2400" dirty="0" smtClean="0"/>
              <a:t>Dos </a:t>
            </a:r>
            <a:r>
              <a:rPr lang="es-MX" sz="2400" dirty="0"/>
              <a:t>terceras partes de las empresas familiares no llegan a la tercera generación; sólo el 13% lo hace y únicamente entre el 3 y 4% llega a la cuarta. </a:t>
            </a:r>
            <a:endParaRPr lang="es-MX" sz="1800" dirty="0">
              <a:latin typeface="Avenir Black"/>
            </a:endParaRPr>
          </a:p>
        </p:txBody>
      </p:sp>
      <p:sp>
        <p:nvSpPr>
          <p:cNvPr id="10" name="Título 1"/>
          <p:cNvSpPr txBox="1">
            <a:spLocks/>
          </p:cNvSpPr>
          <p:nvPr/>
        </p:nvSpPr>
        <p:spPr>
          <a:xfrm>
            <a:off x="593136" y="-5904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ALGUNAS CIFRAS </a:t>
            </a:r>
            <a:endParaRPr lang="es-ES" sz="1600" dirty="0">
              <a:solidFill>
                <a:schemeClr val="bg1"/>
              </a:solidFill>
              <a:latin typeface="Avenir Black"/>
              <a:cs typeface="Avenir Black"/>
            </a:endParaRPr>
          </a:p>
        </p:txBody>
      </p:sp>
    </p:spTree>
    <p:extLst>
      <p:ext uri="{BB962C8B-B14F-4D97-AF65-F5344CB8AC3E}">
        <p14:creationId xmlns:p14="http://schemas.microsoft.com/office/powerpoint/2010/main" val="10622133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3" y="-3865581"/>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                   DIAPOSITIVA  </a:t>
            </a:r>
            <a:r>
              <a:rPr lang="es-MX" sz="900" dirty="0" smtClean="0"/>
              <a:t>14</a:t>
            </a:r>
            <a:endParaRPr lang="es-ES" sz="900" dirty="0"/>
          </a:p>
        </p:txBody>
      </p:sp>
      <p:sp>
        <p:nvSpPr>
          <p:cNvPr id="12" name="Marcador de contenido 2"/>
          <p:cNvSpPr>
            <a:spLocks noGrp="1"/>
          </p:cNvSpPr>
          <p:nvPr>
            <p:ph sz="quarter" idx="4294967295"/>
          </p:nvPr>
        </p:nvSpPr>
        <p:spPr>
          <a:xfrm>
            <a:off x="440736" y="230002"/>
            <a:ext cx="8546227" cy="5990166"/>
          </a:xfrm>
          <a:prstGeom prst="rect">
            <a:avLst/>
          </a:prstGeom>
          <a:ln>
            <a:solidFill>
              <a:srgbClr val="002060"/>
            </a:solidFill>
          </a:ln>
        </p:spPr>
        <p:txBody>
          <a:bodyPr>
            <a:noAutofit/>
          </a:bodyPr>
          <a:lstStyle/>
          <a:p>
            <a:pPr marL="0" indent="0">
              <a:buNone/>
            </a:pPr>
            <a:r>
              <a:rPr lang="es-MX" sz="2400" i="1" dirty="0">
                <a:solidFill>
                  <a:schemeClr val="bg1"/>
                </a:solidFill>
              </a:rPr>
              <a:t>Lo anterior obedece a que la mayoría de las empresas cometen alguno o varios de los </a:t>
            </a:r>
            <a:r>
              <a:rPr lang="es-MX" sz="2400" b="1" i="1" dirty="0">
                <a:solidFill>
                  <a:schemeClr val="bg1"/>
                </a:solidFill>
              </a:rPr>
              <a:t>siete pecados capitales de la </a:t>
            </a:r>
            <a:r>
              <a:rPr lang="es-MX" sz="2400" b="1" i="1" dirty="0" smtClean="0">
                <a:solidFill>
                  <a:schemeClr val="bg1"/>
                </a:solidFill>
              </a:rPr>
              <a:t>sucesión </a:t>
            </a:r>
            <a:r>
              <a:rPr lang="es-MX" sz="2000" i="1" dirty="0" smtClean="0">
                <a:solidFill>
                  <a:schemeClr val="bg1"/>
                </a:solidFill>
              </a:rPr>
              <a:t>(Núñez y Belmonte, 2018</a:t>
            </a:r>
            <a:r>
              <a:rPr lang="es-MX" sz="2000" dirty="0" smtClean="0">
                <a:solidFill>
                  <a:schemeClr val="bg1"/>
                </a:solidFill>
              </a:rPr>
              <a:t>):</a:t>
            </a:r>
          </a:p>
          <a:p>
            <a:pPr marL="0" indent="0">
              <a:buNone/>
            </a:pPr>
            <a:endParaRPr lang="es-MX" sz="2400" dirty="0" smtClean="0"/>
          </a:p>
          <a:p>
            <a:pPr marL="0" indent="0">
              <a:buNone/>
            </a:pPr>
            <a:r>
              <a:rPr lang="es-MX" sz="1800" dirty="0" smtClean="0">
                <a:solidFill>
                  <a:srgbClr val="988034"/>
                </a:solidFill>
              </a:rPr>
              <a:t>1. </a:t>
            </a:r>
            <a:r>
              <a:rPr lang="es-MX" sz="2400" dirty="0" smtClean="0">
                <a:solidFill>
                  <a:srgbClr val="988034"/>
                </a:solidFill>
              </a:rPr>
              <a:t>Considerar </a:t>
            </a:r>
            <a:r>
              <a:rPr lang="es-MX" sz="2400" dirty="0">
                <a:solidFill>
                  <a:srgbClr val="988034"/>
                </a:solidFill>
              </a:rPr>
              <a:t>la sucesión como un suceso y no como un proceso. </a:t>
            </a:r>
            <a:endParaRPr lang="es-MX" sz="2400" dirty="0" smtClean="0">
              <a:solidFill>
                <a:srgbClr val="988034"/>
              </a:solidFill>
            </a:endParaRPr>
          </a:p>
          <a:p>
            <a:pPr marL="0" indent="0">
              <a:buNone/>
            </a:pPr>
            <a:r>
              <a:rPr lang="es-MX" sz="2400" dirty="0" smtClean="0">
                <a:solidFill>
                  <a:srgbClr val="988034"/>
                </a:solidFill>
              </a:rPr>
              <a:t>2</a:t>
            </a:r>
            <a:r>
              <a:rPr lang="es-MX" sz="2400" dirty="0">
                <a:solidFill>
                  <a:srgbClr val="988034"/>
                </a:solidFill>
              </a:rPr>
              <a:t>. “La sucesión inoportuna”: precipitar la sucesión o postergarla demasiado tiempo. </a:t>
            </a:r>
            <a:endParaRPr lang="es-MX" sz="2400" dirty="0" smtClean="0">
              <a:solidFill>
                <a:srgbClr val="988034"/>
              </a:solidFill>
            </a:endParaRPr>
          </a:p>
          <a:p>
            <a:pPr marL="0" indent="0">
              <a:buNone/>
            </a:pPr>
            <a:r>
              <a:rPr lang="es-MX" sz="2400" dirty="0" smtClean="0">
                <a:solidFill>
                  <a:srgbClr val="988034"/>
                </a:solidFill>
              </a:rPr>
              <a:t>3</a:t>
            </a:r>
            <a:r>
              <a:rPr lang="es-MX" sz="2400" dirty="0">
                <a:solidFill>
                  <a:srgbClr val="988034"/>
                </a:solidFill>
              </a:rPr>
              <a:t>. No “arropar” al sucesor o sucesores, es decir, abandonar el proceso una vez tomada la decisión. </a:t>
            </a:r>
            <a:endParaRPr lang="es-MX" sz="2400" dirty="0" smtClean="0">
              <a:solidFill>
                <a:srgbClr val="988034"/>
              </a:solidFill>
            </a:endParaRPr>
          </a:p>
          <a:p>
            <a:pPr marL="0" indent="0">
              <a:buNone/>
            </a:pPr>
            <a:r>
              <a:rPr lang="es-MX" sz="2400" dirty="0" smtClean="0">
                <a:solidFill>
                  <a:srgbClr val="988034"/>
                </a:solidFill>
              </a:rPr>
              <a:t>4</a:t>
            </a:r>
            <a:r>
              <a:rPr lang="es-MX" sz="2400" dirty="0">
                <a:solidFill>
                  <a:srgbClr val="988034"/>
                </a:solidFill>
              </a:rPr>
              <a:t>. No soltar el mando una vez investido el sucesor. </a:t>
            </a:r>
            <a:endParaRPr lang="es-MX" sz="2400" dirty="0" smtClean="0">
              <a:solidFill>
                <a:srgbClr val="988034"/>
              </a:solidFill>
            </a:endParaRPr>
          </a:p>
          <a:p>
            <a:pPr marL="0" indent="0">
              <a:buNone/>
            </a:pPr>
            <a:r>
              <a:rPr lang="es-MX" sz="2400" dirty="0" smtClean="0">
                <a:solidFill>
                  <a:srgbClr val="988034"/>
                </a:solidFill>
              </a:rPr>
              <a:t>5</a:t>
            </a:r>
            <a:r>
              <a:rPr lang="es-MX" sz="2400" dirty="0">
                <a:solidFill>
                  <a:srgbClr val="988034"/>
                </a:solidFill>
              </a:rPr>
              <a:t>. Tomar una decisión injusta, o no acompañarla de medidas de justicia para quienes son merecedores. </a:t>
            </a:r>
            <a:endParaRPr lang="es-MX" sz="2400" dirty="0" smtClean="0">
              <a:solidFill>
                <a:srgbClr val="988034"/>
              </a:solidFill>
            </a:endParaRPr>
          </a:p>
          <a:p>
            <a:pPr marL="0" indent="0">
              <a:buNone/>
            </a:pPr>
            <a:r>
              <a:rPr lang="es-MX" sz="2400" dirty="0" smtClean="0">
                <a:solidFill>
                  <a:srgbClr val="988034"/>
                </a:solidFill>
              </a:rPr>
              <a:t>6</a:t>
            </a:r>
            <a:r>
              <a:rPr lang="es-MX" sz="2400" dirty="0">
                <a:solidFill>
                  <a:srgbClr val="988034"/>
                </a:solidFill>
              </a:rPr>
              <a:t>. No comunicar, o comunicar parcialmente. </a:t>
            </a:r>
            <a:endParaRPr lang="es-MX" sz="2400" dirty="0" smtClean="0">
              <a:solidFill>
                <a:srgbClr val="988034"/>
              </a:solidFill>
            </a:endParaRPr>
          </a:p>
          <a:p>
            <a:pPr marL="0" indent="0">
              <a:buNone/>
            </a:pPr>
            <a:r>
              <a:rPr lang="es-MX" sz="2400" dirty="0" smtClean="0">
                <a:solidFill>
                  <a:srgbClr val="988034"/>
                </a:solidFill>
              </a:rPr>
              <a:t>7</a:t>
            </a:r>
            <a:r>
              <a:rPr lang="es-MX" sz="2400" dirty="0">
                <a:solidFill>
                  <a:srgbClr val="988034"/>
                </a:solidFill>
              </a:rPr>
              <a:t>. Formar a los hijos en la abundancia.</a:t>
            </a:r>
            <a:endParaRPr lang="es-MX" sz="2400" dirty="0">
              <a:solidFill>
                <a:srgbClr val="988034"/>
              </a:solidFill>
              <a:latin typeface="Avenir Black"/>
            </a:endParaRPr>
          </a:p>
          <a:p>
            <a:pPr marL="0" indent="0">
              <a:buNone/>
            </a:pPr>
            <a:endParaRPr lang="es-MX" sz="2800" dirty="0">
              <a:latin typeface="Avenir Black"/>
            </a:endParaRPr>
          </a:p>
        </p:txBody>
      </p:sp>
    </p:spTree>
    <p:extLst>
      <p:ext uri="{BB962C8B-B14F-4D97-AF65-F5344CB8AC3E}">
        <p14:creationId xmlns:p14="http://schemas.microsoft.com/office/powerpoint/2010/main" val="29326019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                   DIAPOSITIVA  </a:t>
            </a:r>
            <a:r>
              <a:rPr lang="es-MX" sz="900" dirty="0" smtClean="0"/>
              <a:t>15</a:t>
            </a:r>
            <a:endParaRPr lang="es-ES" sz="900" dirty="0"/>
          </a:p>
        </p:txBody>
      </p:sp>
      <p:sp>
        <p:nvSpPr>
          <p:cNvPr id="12" name="Marcador de contenido 2"/>
          <p:cNvSpPr>
            <a:spLocks noGrp="1"/>
          </p:cNvSpPr>
          <p:nvPr>
            <p:ph sz="quarter" idx="4294967295"/>
          </p:nvPr>
        </p:nvSpPr>
        <p:spPr>
          <a:xfrm>
            <a:off x="440737" y="1058673"/>
            <a:ext cx="8546226" cy="4925192"/>
          </a:xfrm>
          <a:prstGeom prst="rect">
            <a:avLst/>
          </a:prstGeom>
          <a:ln>
            <a:solidFill>
              <a:srgbClr val="002060"/>
            </a:solidFill>
          </a:ln>
        </p:spPr>
        <p:txBody>
          <a:bodyPr>
            <a:noAutofit/>
          </a:bodyPr>
          <a:lstStyle/>
          <a:p>
            <a:pPr marL="0" indent="0">
              <a:buNone/>
            </a:pPr>
            <a:r>
              <a:rPr lang="es-MX" sz="4000" i="1" dirty="0" smtClean="0"/>
              <a:t>Reflexión: </a:t>
            </a:r>
          </a:p>
          <a:p>
            <a:pPr marL="0" indent="0">
              <a:buNone/>
            </a:pPr>
            <a:endParaRPr lang="es-MX" sz="2400" dirty="0"/>
          </a:p>
          <a:p>
            <a:pPr marL="0" indent="0">
              <a:buNone/>
            </a:pPr>
            <a:r>
              <a:rPr lang="es-MX" sz="2400" dirty="0" smtClean="0"/>
              <a:t>Fue hasta los años 80 cuando el análisis de las empresas familiares tomó más relevancia en la comunidad académica. </a:t>
            </a:r>
          </a:p>
          <a:p>
            <a:pPr marL="0" indent="0">
              <a:buNone/>
            </a:pPr>
            <a:r>
              <a:rPr lang="es-MX" sz="2400" i="1" dirty="0" smtClean="0">
                <a:latin typeface="Avenir Black"/>
              </a:rPr>
              <a:t>Hoy nosotros </a:t>
            </a:r>
            <a:r>
              <a:rPr lang="es-MX" sz="2400" b="1" i="1" dirty="0" smtClean="0">
                <a:latin typeface="Avenir Black"/>
              </a:rPr>
              <a:t>administradores </a:t>
            </a:r>
            <a:r>
              <a:rPr lang="es-MX" sz="2400" i="1" dirty="0" smtClean="0">
                <a:latin typeface="Avenir Black"/>
              </a:rPr>
              <a:t>debemos impulsar también el estudio de las empresas familiares y hacer las mejores propuestas para que salgan adelante</a:t>
            </a:r>
            <a:r>
              <a:rPr lang="es-MX" sz="2400" dirty="0" smtClean="0">
                <a:latin typeface="Avenir Black"/>
              </a:rPr>
              <a:t>.</a:t>
            </a:r>
            <a:endParaRPr lang="es-MX" sz="1800" dirty="0">
              <a:latin typeface="Avenir Black"/>
            </a:endParaRPr>
          </a:p>
        </p:txBody>
      </p:sp>
      <p:sp>
        <p:nvSpPr>
          <p:cNvPr id="10" name="Título 1"/>
          <p:cNvSpPr txBox="1">
            <a:spLocks/>
          </p:cNvSpPr>
          <p:nvPr/>
        </p:nvSpPr>
        <p:spPr>
          <a:xfrm>
            <a:off x="593136" y="-5904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1600" dirty="0">
              <a:solidFill>
                <a:schemeClr val="bg1"/>
              </a:solidFill>
              <a:latin typeface="Avenir Black"/>
              <a:cs typeface="Avenir Black"/>
            </a:endParaRPr>
          </a:p>
        </p:txBody>
      </p:sp>
      <p:pic>
        <p:nvPicPr>
          <p:cNvPr id="11" name="Imagen 10"/>
          <p:cNvPicPr>
            <a:picLocks noChangeAspect="1"/>
          </p:cNvPicPr>
          <p:nvPr/>
        </p:nvPicPr>
        <p:blipFill>
          <a:blip r:embed="rId3"/>
          <a:stretch>
            <a:fillRect/>
          </a:stretch>
        </p:blipFill>
        <p:spPr>
          <a:xfrm>
            <a:off x="3370825" y="4258716"/>
            <a:ext cx="2686050" cy="1704975"/>
          </a:xfrm>
          <a:prstGeom prst="rect">
            <a:avLst/>
          </a:prstGeom>
        </p:spPr>
      </p:pic>
    </p:spTree>
    <p:extLst>
      <p:ext uri="{BB962C8B-B14F-4D97-AF65-F5344CB8AC3E}">
        <p14:creationId xmlns:p14="http://schemas.microsoft.com/office/powerpoint/2010/main" val="22050204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                   DIAPOSITIVA  </a:t>
            </a:r>
            <a:r>
              <a:rPr lang="es-MX" sz="900" dirty="0" smtClean="0"/>
              <a:t>16</a:t>
            </a:r>
            <a:endParaRPr lang="es-ES" sz="900" dirty="0"/>
          </a:p>
        </p:txBody>
      </p:sp>
      <p:sp>
        <p:nvSpPr>
          <p:cNvPr id="12" name="Marcador de contenido 2"/>
          <p:cNvSpPr>
            <a:spLocks noGrp="1"/>
          </p:cNvSpPr>
          <p:nvPr>
            <p:ph sz="quarter" idx="4294967295"/>
          </p:nvPr>
        </p:nvSpPr>
        <p:spPr>
          <a:xfrm>
            <a:off x="440737" y="1058673"/>
            <a:ext cx="8546226" cy="4925192"/>
          </a:xfrm>
          <a:prstGeom prst="rect">
            <a:avLst/>
          </a:prstGeom>
          <a:ln>
            <a:solidFill>
              <a:srgbClr val="002060"/>
            </a:solidFill>
          </a:ln>
        </p:spPr>
        <p:txBody>
          <a:bodyPr>
            <a:noAutofit/>
          </a:bodyPr>
          <a:lstStyle/>
          <a:p>
            <a:pPr marL="0" indent="0">
              <a:buNone/>
            </a:pPr>
            <a:r>
              <a:rPr lang="es-MX" sz="2400" dirty="0" smtClean="0"/>
              <a:t>Se considera como familiar una empresa independientemente de su tamaño, cuando reúne las siguientes características (San Juan y Durán , 2017):</a:t>
            </a:r>
          </a:p>
          <a:p>
            <a:pPr marL="0" indent="0">
              <a:buNone/>
            </a:pPr>
            <a:r>
              <a:rPr lang="es-MX" sz="2400" dirty="0" smtClean="0">
                <a:latin typeface="Arial Black" panose="020B0A04020102020204" pitchFamily="34" charset="0"/>
              </a:rPr>
              <a:t>La mayoría de los derechos de decisión está en posesión de la o las personas físicas que establecieron empresa o en la concesión de las personas físicas que han adquirido participación en el capital de la empresa o bien está en posesión de los cónyuges, padres con hijos o herederos directos de sus hijos.</a:t>
            </a:r>
            <a:endParaRPr lang="es-MX" sz="2400" dirty="0">
              <a:latin typeface="Arial Black" panose="020B0A04020102020204" pitchFamily="34" charset="0"/>
            </a:endParaRPr>
          </a:p>
        </p:txBody>
      </p:sp>
      <p:sp>
        <p:nvSpPr>
          <p:cNvPr id="10" name="Título 1"/>
          <p:cNvSpPr txBox="1">
            <a:spLocks/>
          </p:cNvSpPr>
          <p:nvPr/>
        </p:nvSpPr>
        <p:spPr>
          <a:xfrm>
            <a:off x="593136" y="-5904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1600" dirty="0">
              <a:solidFill>
                <a:schemeClr val="bg1"/>
              </a:solidFill>
              <a:latin typeface="Avenir Black"/>
              <a:cs typeface="Avenir Black"/>
            </a:endParaRPr>
          </a:p>
        </p:txBody>
      </p:sp>
      <p:pic>
        <p:nvPicPr>
          <p:cNvPr id="11" name="Imagen 10"/>
          <p:cNvPicPr>
            <a:picLocks noChangeAspect="1"/>
          </p:cNvPicPr>
          <p:nvPr/>
        </p:nvPicPr>
        <p:blipFill>
          <a:blip r:embed="rId3"/>
          <a:stretch>
            <a:fillRect/>
          </a:stretch>
        </p:blipFill>
        <p:spPr>
          <a:xfrm>
            <a:off x="6181108" y="4510097"/>
            <a:ext cx="2686050" cy="1704975"/>
          </a:xfrm>
          <a:prstGeom prst="rect">
            <a:avLst/>
          </a:prstGeom>
        </p:spPr>
      </p:pic>
    </p:spTree>
    <p:extLst>
      <p:ext uri="{BB962C8B-B14F-4D97-AF65-F5344CB8AC3E}">
        <p14:creationId xmlns:p14="http://schemas.microsoft.com/office/powerpoint/2010/main" val="26707658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                   DIAPOSITIVA  </a:t>
            </a:r>
            <a:r>
              <a:rPr lang="es-MX" sz="900" dirty="0" smtClean="0"/>
              <a:t>17</a:t>
            </a:r>
            <a:endParaRPr lang="es-ES" sz="900" dirty="0"/>
          </a:p>
        </p:txBody>
      </p:sp>
      <p:sp>
        <p:nvSpPr>
          <p:cNvPr id="12" name="Marcador de contenido 2"/>
          <p:cNvSpPr>
            <a:spLocks noGrp="1"/>
          </p:cNvSpPr>
          <p:nvPr>
            <p:ph sz="quarter" idx="4294967295"/>
          </p:nvPr>
        </p:nvSpPr>
        <p:spPr>
          <a:xfrm>
            <a:off x="25554" y="903356"/>
            <a:ext cx="8885362" cy="3217588"/>
          </a:xfrm>
          <a:prstGeom prst="rect">
            <a:avLst/>
          </a:prstGeom>
          <a:ln>
            <a:solidFill>
              <a:srgbClr val="002060"/>
            </a:solidFill>
          </a:ln>
        </p:spPr>
        <p:txBody>
          <a:bodyPr>
            <a:noAutofit/>
          </a:bodyPr>
          <a:lstStyle/>
          <a:p>
            <a:pPr marL="0" indent="0">
              <a:buNone/>
            </a:pPr>
            <a:r>
              <a:rPr lang="es-MX" sz="2400" dirty="0">
                <a:solidFill>
                  <a:srgbClr val="FF0000"/>
                </a:solidFill>
                <a:latin typeface="Avenir Black"/>
              </a:rPr>
              <a:t>Radiografia de la empresa familiar en México</a:t>
            </a:r>
            <a:r>
              <a:rPr lang="es-MX" sz="1600" dirty="0" smtClean="0">
                <a:solidFill>
                  <a:srgbClr val="FF0000"/>
                </a:solidFill>
                <a:latin typeface="Avenir Black"/>
              </a:rPr>
              <a:t> </a:t>
            </a:r>
            <a:r>
              <a:rPr lang="es-MX" sz="1600" dirty="0" smtClean="0">
                <a:latin typeface="Avenir Black"/>
              </a:rPr>
              <a:t>(San Juan y Durán (2017)</a:t>
            </a:r>
            <a:endParaRPr lang="es-MX" sz="2400" dirty="0" smtClean="0">
              <a:latin typeface="Avenir Black"/>
            </a:endParaRPr>
          </a:p>
          <a:p>
            <a:pPr marL="0" indent="0">
              <a:buNone/>
            </a:pPr>
            <a:endParaRPr lang="es-MX" sz="2400" dirty="0" smtClean="0">
              <a:latin typeface="Avenir Black"/>
            </a:endParaRPr>
          </a:p>
          <a:p>
            <a:pPr marL="0" indent="0">
              <a:buNone/>
            </a:pPr>
            <a:r>
              <a:rPr lang="es-MX" sz="2400" dirty="0" smtClean="0">
                <a:latin typeface="Avenir Black"/>
              </a:rPr>
              <a:t>Para conocer la situación actual de la empresa familiar no hay nada mejor que las gráficas !. !</a:t>
            </a:r>
            <a:endParaRPr lang="es-MX" sz="2400" dirty="0">
              <a:latin typeface="Avenir Black"/>
            </a:endParaRPr>
          </a:p>
          <a:p>
            <a:pPr marL="0" indent="0">
              <a:buNone/>
            </a:pPr>
            <a:endParaRPr lang="es-MX" sz="2400" dirty="0">
              <a:latin typeface="Avenir Black"/>
            </a:endParaRPr>
          </a:p>
        </p:txBody>
      </p:sp>
      <p:pic>
        <p:nvPicPr>
          <p:cNvPr id="2" name="Imagen 1"/>
          <p:cNvPicPr>
            <a:picLocks noChangeAspect="1"/>
          </p:cNvPicPr>
          <p:nvPr/>
        </p:nvPicPr>
        <p:blipFill>
          <a:blip r:embed="rId3"/>
          <a:stretch>
            <a:fillRect/>
          </a:stretch>
        </p:blipFill>
        <p:spPr>
          <a:xfrm>
            <a:off x="1212260" y="2755072"/>
            <a:ext cx="1133475" cy="2247900"/>
          </a:xfrm>
          <a:prstGeom prst="rect">
            <a:avLst/>
          </a:prstGeom>
        </p:spPr>
      </p:pic>
      <p:sp>
        <p:nvSpPr>
          <p:cNvPr id="3" name="CuadroTexto 2"/>
          <p:cNvSpPr txBox="1"/>
          <p:nvPr/>
        </p:nvSpPr>
        <p:spPr>
          <a:xfrm>
            <a:off x="25554" y="5111351"/>
            <a:ext cx="7721600" cy="1200329"/>
          </a:xfrm>
          <a:prstGeom prst="rect">
            <a:avLst/>
          </a:prstGeom>
          <a:noFill/>
          <a:ln>
            <a:solidFill>
              <a:schemeClr val="accent1"/>
            </a:solidFill>
          </a:ln>
        </p:spPr>
        <p:txBody>
          <a:bodyPr wrap="square" rtlCol="0">
            <a:spAutoFit/>
          </a:bodyPr>
          <a:lstStyle/>
          <a:p>
            <a:r>
              <a:rPr lang="es-MX" dirty="0" smtClean="0"/>
              <a:t>Nota de la autora:  se recomienda entrar en el link : </a:t>
            </a:r>
            <a:r>
              <a:rPr lang="es-MX" dirty="0">
                <a:hlinkClick r:id="rId4"/>
              </a:rPr>
              <a:t>https://</a:t>
            </a:r>
            <a:r>
              <a:rPr lang="es-MX" dirty="0" smtClean="0">
                <a:hlinkClick r:id="rId4"/>
              </a:rPr>
              <a:t>cig.udlap.mx/wp-content/uploads/2019/01/ESTUDIO-Radiograf%C3%ADa-de-la-Empresa-Familiar-en-M%C3%A9xico.pdf</a:t>
            </a:r>
            <a:r>
              <a:rPr lang="es-MX" dirty="0" smtClean="0"/>
              <a:t>  para discutir con mayor profundidad los resultados de la investigación citada. </a:t>
            </a:r>
            <a:endParaRPr lang="es-MX" dirty="0"/>
          </a:p>
        </p:txBody>
      </p:sp>
      <p:pic>
        <p:nvPicPr>
          <p:cNvPr id="4" name="Imagen 3"/>
          <p:cNvPicPr>
            <a:picLocks noChangeAspect="1"/>
          </p:cNvPicPr>
          <p:nvPr/>
        </p:nvPicPr>
        <p:blipFill>
          <a:blip r:embed="rId5"/>
          <a:stretch>
            <a:fillRect/>
          </a:stretch>
        </p:blipFill>
        <p:spPr>
          <a:xfrm>
            <a:off x="4539960" y="2343908"/>
            <a:ext cx="4314825" cy="2486025"/>
          </a:xfrm>
          <a:prstGeom prst="rect">
            <a:avLst/>
          </a:prstGeom>
        </p:spPr>
      </p:pic>
      <p:pic>
        <p:nvPicPr>
          <p:cNvPr id="6" name="Imagen 5"/>
          <p:cNvPicPr>
            <a:picLocks noChangeAspect="1"/>
          </p:cNvPicPr>
          <p:nvPr/>
        </p:nvPicPr>
        <p:blipFill>
          <a:blip r:embed="rId6"/>
          <a:stretch>
            <a:fillRect/>
          </a:stretch>
        </p:blipFill>
        <p:spPr>
          <a:xfrm>
            <a:off x="2384060" y="2609384"/>
            <a:ext cx="2143125" cy="2143125"/>
          </a:xfrm>
          <a:prstGeom prst="rect">
            <a:avLst/>
          </a:prstGeom>
        </p:spPr>
      </p:pic>
    </p:spTree>
    <p:extLst>
      <p:ext uri="{BB962C8B-B14F-4D97-AF65-F5344CB8AC3E}">
        <p14:creationId xmlns:p14="http://schemas.microsoft.com/office/powerpoint/2010/main" val="42243059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a:solidFill>
                  <a:schemeClr val="bg1"/>
                </a:solidFill>
                <a:latin typeface="Avenir Black"/>
                <a:cs typeface="Avenir Black"/>
              </a:rPr>
              <a:t>Índice</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3" name="Rectángulo 2"/>
          <p:cNvSpPr/>
          <p:nvPr/>
        </p:nvSpPr>
        <p:spPr>
          <a:xfrm>
            <a:off x="105830" y="1151217"/>
            <a:ext cx="8881133" cy="5359584"/>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3 Marcador de texto"/>
          <p:cNvSpPr>
            <a:spLocks noGrp="1"/>
          </p:cNvSpPr>
          <p:nvPr>
            <p:ph sz="quarter" idx="4294967295"/>
          </p:nvPr>
        </p:nvSpPr>
        <p:spPr>
          <a:xfrm>
            <a:off x="521642" y="1423919"/>
            <a:ext cx="7358840" cy="4893034"/>
          </a:xfrm>
          <a:prstGeom prst="rect">
            <a:avLst/>
          </a:prstGeom>
          <a:ln>
            <a:solidFill>
              <a:schemeClr val="bg1"/>
            </a:solidFill>
          </a:ln>
        </p:spPr>
        <p:txBody>
          <a:bodyPr>
            <a:noAutofit/>
          </a:bodyPr>
          <a:lstStyle/>
          <a:p>
            <a:pPr marL="114300" indent="0">
              <a:buNone/>
            </a:pPr>
            <a:r>
              <a:rPr lang="es-MX" sz="1800" dirty="0">
                <a:latin typeface="Avenir Black"/>
                <a:cs typeface="Arial" pitchFamily="34" charset="0"/>
              </a:rPr>
              <a:t>Mapa curricular												1</a:t>
            </a:r>
          </a:p>
          <a:p>
            <a:pPr marL="114300" indent="0">
              <a:buNone/>
            </a:pPr>
            <a:r>
              <a:rPr lang="es-MX" sz="1800" dirty="0">
                <a:latin typeface="Avenir Black"/>
                <a:cs typeface="Arial" pitchFamily="34" charset="0"/>
              </a:rPr>
              <a:t>Programa de estudios por competencias                                          2</a:t>
            </a:r>
          </a:p>
          <a:p>
            <a:pPr marL="114300" indent="0">
              <a:buNone/>
            </a:pPr>
            <a:r>
              <a:rPr lang="es-MX" sz="1800" dirty="0">
                <a:latin typeface="Avenir Black"/>
                <a:cs typeface="Arial" pitchFamily="34" charset="0"/>
              </a:rPr>
              <a:t>Estructura capitular                 	                                                          3</a:t>
            </a:r>
          </a:p>
          <a:p>
            <a:pPr marL="114300" indent="0">
              <a:buNone/>
            </a:pPr>
            <a:r>
              <a:rPr lang="es-MX" sz="1800" dirty="0">
                <a:latin typeface="Avenir Black"/>
                <a:cs typeface="Arial" pitchFamily="34" charset="0"/>
              </a:rPr>
              <a:t>Propósito general                                                                              4</a:t>
            </a:r>
          </a:p>
          <a:p>
            <a:pPr marL="114300" indent="0">
              <a:buNone/>
            </a:pPr>
            <a:r>
              <a:rPr lang="es-MX" sz="1800" dirty="0">
                <a:latin typeface="Avenir Black"/>
                <a:cs typeface="Arial" pitchFamily="34" charset="0"/>
              </a:rPr>
              <a:t>Objetivo de la Unidad de Aprendizaje                                               5  </a:t>
            </a:r>
          </a:p>
          <a:p>
            <a:pPr marL="114300" indent="0">
              <a:buNone/>
            </a:pPr>
            <a:r>
              <a:rPr lang="es-MX" sz="1800" dirty="0">
                <a:latin typeface="Avenir Black"/>
                <a:cs typeface="Arial" pitchFamily="34" charset="0"/>
              </a:rPr>
              <a:t>Guión explicativo                                                                               6</a:t>
            </a:r>
          </a:p>
          <a:p>
            <a:pPr marL="114300" indent="0">
              <a:buNone/>
            </a:pPr>
            <a:r>
              <a:rPr lang="es-MX" sz="1800" dirty="0">
                <a:latin typeface="Avenir Black"/>
                <a:cs typeface="Arial" pitchFamily="34" charset="0"/>
              </a:rPr>
              <a:t>Sugerencias y momento de uso                                                        7</a:t>
            </a:r>
          </a:p>
          <a:p>
            <a:pPr marL="114300" indent="0">
              <a:buNone/>
            </a:pPr>
            <a:r>
              <a:rPr lang="es-MX" sz="1800" dirty="0">
                <a:latin typeface="Avenir Black"/>
                <a:cs typeface="Arial" pitchFamily="34" charset="0"/>
              </a:rPr>
              <a:t>Introducción al tema                                                                          8</a:t>
            </a:r>
          </a:p>
          <a:p>
            <a:pPr marL="114300" indent="0">
              <a:buNone/>
            </a:pPr>
            <a:r>
              <a:rPr lang="es-MX" sz="1800" dirty="0" smtClean="0">
                <a:latin typeface="Avenir Black"/>
                <a:cs typeface="Arial" pitchFamily="34" charset="0"/>
              </a:rPr>
              <a:t>Concepto e importancia                                                                    9</a:t>
            </a:r>
            <a:endParaRPr lang="es-MX" sz="1800" dirty="0">
              <a:latin typeface="Avenir Black"/>
              <a:cs typeface="Arial" pitchFamily="34" charset="0"/>
            </a:endParaRPr>
          </a:p>
          <a:p>
            <a:pPr marL="114300" indent="0">
              <a:buNone/>
            </a:pPr>
            <a:r>
              <a:rPr lang="es-MX" sz="1800" dirty="0" smtClean="0">
                <a:latin typeface="Avenir Black"/>
                <a:cs typeface="Arial" pitchFamily="34" charset="0"/>
              </a:rPr>
              <a:t>Planeación estratégica para la Empresa Familiar                           18</a:t>
            </a:r>
            <a:endParaRPr lang="es-MX" sz="1800" dirty="0">
              <a:latin typeface="Avenir Black"/>
              <a:cs typeface="Arial" pitchFamily="34" charset="0"/>
            </a:endParaRPr>
          </a:p>
          <a:p>
            <a:pPr marL="114300" indent="0">
              <a:buNone/>
            </a:pPr>
            <a:r>
              <a:rPr lang="es-MX" sz="1800" dirty="0">
                <a:latin typeface="Avenir Black"/>
                <a:cs typeface="Arial" pitchFamily="34" charset="0"/>
              </a:rPr>
              <a:t>Evaluación del perfil de recursos de la empresa </a:t>
            </a:r>
            <a:r>
              <a:rPr lang="es-MX" sz="1800" dirty="0" smtClean="0">
                <a:latin typeface="Avenir Black"/>
                <a:cs typeface="Arial" pitchFamily="34" charset="0"/>
              </a:rPr>
              <a:t>                            23</a:t>
            </a:r>
          </a:p>
          <a:p>
            <a:pPr marL="114300" indent="0">
              <a:buNone/>
            </a:pPr>
            <a:r>
              <a:rPr lang="en-CA" sz="1800" dirty="0" smtClean="0">
                <a:latin typeface="Avenir Black"/>
                <a:cs typeface="Arial" pitchFamily="34" charset="0"/>
              </a:rPr>
              <a:t>Family enterprising </a:t>
            </a:r>
            <a:r>
              <a:rPr lang="es-MX" sz="1800" dirty="0" smtClean="0">
                <a:solidFill>
                  <a:srgbClr val="FF0000"/>
                </a:solidFill>
                <a:latin typeface="Avenir Black"/>
                <a:cs typeface="Arial" pitchFamily="34" charset="0"/>
              </a:rPr>
              <a:t>*inserción </a:t>
            </a:r>
            <a:r>
              <a:rPr lang="es-MX" sz="1800" dirty="0">
                <a:solidFill>
                  <a:srgbClr val="FF0000"/>
                </a:solidFill>
                <a:latin typeface="Avenir Black"/>
                <a:cs typeface="Arial" pitchFamily="34" charset="0"/>
              </a:rPr>
              <a:t>en inglés / </a:t>
            </a:r>
            <a:r>
              <a:rPr lang="es-MX" sz="1800" dirty="0" err="1">
                <a:solidFill>
                  <a:srgbClr val="FF0000"/>
                </a:solidFill>
                <a:latin typeface="Avenir Black"/>
                <a:cs typeface="Arial" pitchFamily="34" charset="0"/>
              </a:rPr>
              <a:t>section</a:t>
            </a:r>
            <a:r>
              <a:rPr lang="es-MX" sz="1800" dirty="0">
                <a:solidFill>
                  <a:srgbClr val="FF0000"/>
                </a:solidFill>
                <a:latin typeface="Avenir Black"/>
                <a:cs typeface="Arial" pitchFamily="34" charset="0"/>
              </a:rPr>
              <a:t> in </a:t>
            </a:r>
            <a:r>
              <a:rPr lang="es-MX" sz="1800" dirty="0" err="1">
                <a:solidFill>
                  <a:srgbClr val="FF0000"/>
                </a:solidFill>
                <a:latin typeface="Avenir Black"/>
                <a:cs typeface="Arial" pitchFamily="34" charset="0"/>
              </a:rPr>
              <a:t>english</a:t>
            </a:r>
            <a:r>
              <a:rPr lang="es-MX" sz="1800" dirty="0">
                <a:solidFill>
                  <a:srgbClr val="FF0000"/>
                </a:solidFill>
                <a:latin typeface="Avenir Black"/>
                <a:cs typeface="Arial" pitchFamily="34" charset="0"/>
              </a:rPr>
              <a:t>  </a:t>
            </a:r>
            <a:r>
              <a:rPr lang="es-MX" sz="1800" dirty="0" smtClean="0">
                <a:solidFill>
                  <a:srgbClr val="FF0000"/>
                </a:solidFill>
                <a:latin typeface="Avenir Black"/>
                <a:cs typeface="Arial" pitchFamily="34" charset="0"/>
              </a:rPr>
              <a:t>          32                                                       </a:t>
            </a:r>
            <a:endParaRPr lang="es-MX" sz="1800" dirty="0">
              <a:solidFill>
                <a:srgbClr val="FF0000"/>
              </a:solidFill>
              <a:latin typeface="Avenir Black"/>
              <a:cs typeface="Arial" pitchFamily="34" charset="0"/>
            </a:endParaRPr>
          </a:p>
          <a:p>
            <a:pPr marL="114300" indent="0">
              <a:buNone/>
            </a:pPr>
            <a:r>
              <a:rPr lang="es-MX" sz="1800" dirty="0" smtClean="0">
                <a:latin typeface="Avenir Black"/>
                <a:cs typeface="Arial" pitchFamily="34" charset="0"/>
              </a:rPr>
              <a:t>Recomendaciones finales                                                                35</a:t>
            </a:r>
            <a:endParaRPr lang="es-MX" sz="1800" dirty="0">
              <a:latin typeface="Avenir Black"/>
              <a:cs typeface="Arial" pitchFamily="34" charset="0"/>
            </a:endParaRPr>
          </a:p>
          <a:p>
            <a:pPr marL="114300" indent="0">
              <a:buNone/>
            </a:pPr>
            <a:r>
              <a:rPr lang="es-MX" sz="1800" dirty="0">
                <a:latin typeface="Avenir Black"/>
                <a:cs typeface="Arial" pitchFamily="34" charset="0"/>
              </a:rPr>
              <a:t>Fuentes de </a:t>
            </a:r>
            <a:r>
              <a:rPr lang="es-MX" sz="1800">
                <a:latin typeface="Avenir Black"/>
                <a:cs typeface="Arial" pitchFamily="34" charset="0"/>
              </a:rPr>
              <a:t>Consulta                                                                       </a:t>
            </a:r>
            <a:r>
              <a:rPr lang="es-MX" sz="1800" smtClean="0">
                <a:latin typeface="Avenir Black"/>
                <a:cs typeface="Arial" pitchFamily="34" charset="0"/>
              </a:rPr>
              <a:t>36</a:t>
            </a:r>
            <a:endParaRPr lang="es-MX" sz="1800" dirty="0">
              <a:latin typeface="Avenir Black"/>
              <a:cs typeface="Arial" pitchFamily="34" charset="0"/>
            </a:endParaRPr>
          </a:p>
          <a:p>
            <a:pPr marL="114300" indent="0">
              <a:buNone/>
            </a:pPr>
            <a:endParaRPr lang="es-MX" sz="1800" dirty="0">
              <a:latin typeface="Avenir Black"/>
              <a:cs typeface="Arial" pitchFamily="34" charset="0"/>
            </a:endParaRPr>
          </a:p>
          <a:p>
            <a:pPr marL="114300" indent="0">
              <a:buNone/>
            </a:pPr>
            <a:endParaRPr lang="es-MX" sz="1800" dirty="0">
              <a:latin typeface="Avenir Black"/>
              <a:cs typeface="Arial" pitchFamily="34" charset="0"/>
            </a:endParaRPr>
          </a:p>
          <a:p>
            <a:pPr marL="114300" indent="0">
              <a:buNone/>
            </a:pPr>
            <a:endParaRPr lang="es-MX" sz="1800" dirty="0">
              <a:latin typeface="Avenir Black"/>
              <a:cs typeface="Arial" pitchFamily="34" charset="0"/>
            </a:endParaRPr>
          </a:p>
          <a:p>
            <a:pPr marL="114300" indent="0">
              <a:buNone/>
            </a:pPr>
            <a:endParaRPr lang="es-MX" sz="1800" dirty="0">
              <a:latin typeface="Avenir Black"/>
              <a:cs typeface="Arial" pitchFamily="34" charset="0"/>
            </a:endParaRPr>
          </a:p>
          <a:p>
            <a:pPr marL="114300" indent="0">
              <a:buNone/>
            </a:pPr>
            <a:endParaRPr lang="es-MX" sz="1800" dirty="0">
              <a:latin typeface="Avenir Black"/>
              <a:cs typeface="Arial" pitchFamily="34" charset="0"/>
            </a:endParaRPr>
          </a:p>
          <a:p>
            <a:pPr marL="114300" indent="0">
              <a:buNone/>
            </a:pPr>
            <a:endParaRPr lang="es-MX" sz="1800" dirty="0">
              <a:latin typeface="Avenir Black"/>
              <a:cs typeface="Arial" pitchFamily="34" charset="0"/>
            </a:endParaRPr>
          </a:p>
          <a:p>
            <a:pPr marL="114300" indent="0">
              <a:buNone/>
            </a:pPr>
            <a:endParaRPr lang="es-MX" sz="1800" dirty="0">
              <a:latin typeface="Avenir Black"/>
              <a:cs typeface="Arial" pitchFamily="34" charset="0"/>
            </a:endParaRPr>
          </a:p>
          <a:p>
            <a:pPr marL="114300" indent="0">
              <a:buNone/>
            </a:pPr>
            <a:endParaRPr lang="es-MX" sz="1800" dirty="0">
              <a:latin typeface="Avenir Black"/>
              <a:cs typeface="Arial" pitchFamily="34" charset="0"/>
            </a:endParaRPr>
          </a:p>
        </p:txBody>
      </p:sp>
      <p:sp>
        <p:nvSpPr>
          <p:cNvPr id="13" name="2 CuadroTexto"/>
          <p:cNvSpPr txBox="1"/>
          <p:nvPr/>
        </p:nvSpPr>
        <p:spPr>
          <a:xfrm>
            <a:off x="4815758" y="1181954"/>
            <a:ext cx="3096344" cy="276999"/>
          </a:xfrm>
          <a:prstGeom prst="rect">
            <a:avLst/>
          </a:prstGeom>
          <a:noFill/>
        </p:spPr>
        <p:txBody>
          <a:bodyPr wrap="square" rtlCol="0">
            <a:spAutoFit/>
          </a:bodyPr>
          <a:lstStyle/>
          <a:p>
            <a:pPr algn="r"/>
            <a:r>
              <a:rPr lang="es-MX" sz="1200" b="1" i="1" dirty="0"/>
              <a:t>Número de diapositiva</a:t>
            </a:r>
          </a:p>
        </p:txBody>
      </p:sp>
    </p:spTree>
    <p:extLst>
      <p:ext uri="{BB962C8B-B14F-4D97-AF65-F5344CB8AC3E}">
        <p14:creationId xmlns:p14="http://schemas.microsoft.com/office/powerpoint/2010/main" val="27360158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PLANEACIÓN ESTRATÉGICA PARA LA EMPRESA FAMILIAR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                   DIAPOSITIVA  </a:t>
            </a:r>
            <a:r>
              <a:rPr lang="es-MX" sz="900" dirty="0" smtClean="0"/>
              <a:t>18</a:t>
            </a:r>
            <a:endParaRPr lang="es-ES" sz="900" dirty="0"/>
          </a:p>
        </p:txBody>
      </p:sp>
      <p:sp>
        <p:nvSpPr>
          <p:cNvPr id="12" name="Marcador de contenido 2"/>
          <p:cNvSpPr>
            <a:spLocks noGrp="1"/>
          </p:cNvSpPr>
          <p:nvPr>
            <p:ph sz="quarter" idx="4294967295"/>
          </p:nvPr>
        </p:nvSpPr>
        <p:spPr>
          <a:xfrm>
            <a:off x="232555" y="1058673"/>
            <a:ext cx="8754407" cy="5336711"/>
          </a:xfrm>
          <a:prstGeom prst="rect">
            <a:avLst/>
          </a:prstGeom>
          <a:ln>
            <a:solidFill>
              <a:srgbClr val="002060"/>
            </a:solidFill>
          </a:ln>
        </p:spPr>
        <p:txBody>
          <a:bodyPr>
            <a:noAutofit/>
          </a:bodyPr>
          <a:lstStyle/>
          <a:p>
            <a:pPr marL="0" indent="0">
              <a:buNone/>
            </a:pPr>
            <a:r>
              <a:rPr lang="es-MX" sz="2400" i="1" dirty="0" smtClean="0">
                <a:latin typeface="Avenir Black"/>
              </a:rPr>
              <a:t>Para dar claridad al rumbo de las organizaciones y que se obtengan resultados satisfactorios o plazo es muy importante la planeación estratégica (David, 2013)</a:t>
            </a:r>
            <a:r>
              <a:rPr lang="es-MX" sz="2400" dirty="0" smtClean="0">
                <a:latin typeface="Avenir Black"/>
              </a:rPr>
              <a:t>.</a:t>
            </a:r>
          </a:p>
          <a:p>
            <a:pPr marL="0" indent="0">
              <a:buNone/>
            </a:pPr>
            <a:endParaRPr lang="es-MX" sz="2400" dirty="0">
              <a:latin typeface="Avenir Black"/>
            </a:endParaRPr>
          </a:p>
          <a:p>
            <a:pPr marL="0" indent="0">
              <a:buNone/>
            </a:pPr>
            <a:r>
              <a:rPr lang="es-MX" sz="2400" dirty="0" smtClean="0">
                <a:latin typeface="Avenir Black"/>
              </a:rPr>
              <a:t>Ahora bien, para la planeación estratégica en una </a:t>
            </a:r>
            <a:r>
              <a:rPr lang="es-MX" sz="2400" b="1" dirty="0" smtClean="0">
                <a:latin typeface="Avenir Black"/>
              </a:rPr>
              <a:t>empresa</a:t>
            </a:r>
            <a:r>
              <a:rPr lang="es-MX" sz="2400" dirty="0" smtClean="0">
                <a:latin typeface="Avenir Black"/>
              </a:rPr>
              <a:t> </a:t>
            </a:r>
            <a:r>
              <a:rPr lang="es-MX" sz="2400" b="1" dirty="0" smtClean="0">
                <a:latin typeface="Avenir Black"/>
              </a:rPr>
              <a:t>familiar</a:t>
            </a:r>
            <a:r>
              <a:rPr lang="es-MX" sz="2400" dirty="0" smtClean="0">
                <a:latin typeface="Avenir Black"/>
              </a:rPr>
              <a:t> se tiene que considerar que tiene peculiaridades importantes, por lo que merece un tratamiento especial que contemple no sólo la dimensión de la propia empresa sino también la de la familia.</a:t>
            </a:r>
            <a:endParaRPr lang="es-MX" sz="2400" dirty="0">
              <a:latin typeface="Avenir Black"/>
            </a:endParaRPr>
          </a:p>
        </p:txBody>
      </p:sp>
      <p:pic>
        <p:nvPicPr>
          <p:cNvPr id="3" name="Imagen 2"/>
          <p:cNvPicPr>
            <a:picLocks noChangeAspect="1"/>
          </p:cNvPicPr>
          <p:nvPr/>
        </p:nvPicPr>
        <p:blipFill>
          <a:blip r:embed="rId3"/>
          <a:stretch>
            <a:fillRect/>
          </a:stretch>
        </p:blipFill>
        <p:spPr>
          <a:xfrm>
            <a:off x="4151312" y="4561966"/>
            <a:ext cx="2619375" cy="1743075"/>
          </a:xfrm>
          <a:prstGeom prst="rect">
            <a:avLst/>
          </a:prstGeom>
        </p:spPr>
      </p:pic>
    </p:spTree>
    <p:extLst>
      <p:ext uri="{BB962C8B-B14F-4D97-AF65-F5344CB8AC3E}">
        <p14:creationId xmlns:p14="http://schemas.microsoft.com/office/powerpoint/2010/main" val="36409038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                   DIAPOSITIVA  </a:t>
            </a:r>
            <a:r>
              <a:rPr lang="es-MX" sz="900" dirty="0" smtClean="0"/>
              <a:t>19</a:t>
            </a:r>
            <a:endParaRPr lang="es-ES" sz="900" dirty="0"/>
          </a:p>
        </p:txBody>
      </p:sp>
      <p:sp>
        <p:nvSpPr>
          <p:cNvPr id="12" name="Marcador de contenido 2"/>
          <p:cNvSpPr>
            <a:spLocks noGrp="1"/>
          </p:cNvSpPr>
          <p:nvPr>
            <p:ph sz="quarter" idx="4294967295"/>
          </p:nvPr>
        </p:nvSpPr>
        <p:spPr>
          <a:xfrm>
            <a:off x="232555" y="1058673"/>
            <a:ext cx="5523881" cy="5567544"/>
          </a:xfrm>
          <a:prstGeom prst="rect">
            <a:avLst/>
          </a:prstGeom>
          <a:ln>
            <a:solidFill>
              <a:srgbClr val="002060"/>
            </a:solidFill>
          </a:ln>
        </p:spPr>
        <p:txBody>
          <a:bodyPr>
            <a:noAutofit/>
          </a:bodyPr>
          <a:lstStyle/>
          <a:p>
            <a:pPr marL="0" indent="0">
              <a:buNone/>
            </a:pPr>
            <a:r>
              <a:rPr lang="es-MX" sz="2400" dirty="0" smtClean="0">
                <a:latin typeface="Avenir Black"/>
              </a:rPr>
              <a:t>La planeación estratégica tradicional carece del análisis para la dimensión familiar.  Si la estrategia empresarial indica un rumbo determinado y no cuenta con las condiciones propicias en la dimensión familiar para lograr estos objetivos trazados… difícilmente se lograrán.</a:t>
            </a:r>
          </a:p>
          <a:p>
            <a:pPr marL="0" indent="0">
              <a:buNone/>
            </a:pPr>
            <a:r>
              <a:rPr lang="es-MX" sz="2400" dirty="0" smtClean="0">
                <a:latin typeface="Avenir Black"/>
              </a:rPr>
              <a:t>En sentido inverso, las familias pueden tener planteado un destino particular que ven amenazado por los planes de su empresa o incluso también ésta puede sentirse amenazada debido a que los planes de la familia la ponen en riesgo.</a:t>
            </a:r>
            <a:endParaRPr lang="es-MX" sz="2400" dirty="0">
              <a:latin typeface="Avenir Black"/>
            </a:endParaRPr>
          </a:p>
        </p:txBody>
      </p:sp>
      <p:pic>
        <p:nvPicPr>
          <p:cNvPr id="2" name="Imagen 1"/>
          <p:cNvPicPr>
            <a:picLocks noChangeAspect="1"/>
          </p:cNvPicPr>
          <p:nvPr/>
        </p:nvPicPr>
        <p:blipFill rotWithShape="1">
          <a:blip r:embed="rId3"/>
          <a:srcRect b="14780"/>
          <a:stretch/>
        </p:blipFill>
        <p:spPr>
          <a:xfrm>
            <a:off x="6069382" y="2295745"/>
            <a:ext cx="2747979" cy="3266239"/>
          </a:xfrm>
          <a:prstGeom prst="rect">
            <a:avLst/>
          </a:prstGeom>
        </p:spPr>
      </p:pic>
    </p:spTree>
    <p:extLst>
      <p:ext uri="{BB962C8B-B14F-4D97-AF65-F5344CB8AC3E}">
        <p14:creationId xmlns:p14="http://schemas.microsoft.com/office/powerpoint/2010/main" val="19125545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13729" y="1001558"/>
            <a:ext cx="8601845" cy="954107"/>
          </a:xfrm>
          <a:prstGeom prst="rect">
            <a:avLst/>
          </a:prstGeom>
          <a:noFill/>
        </p:spPr>
        <p:txBody>
          <a:bodyPr wrap="square" rtlCol="0">
            <a:spAutoFit/>
          </a:bodyPr>
          <a:lstStyle/>
          <a:p>
            <a:pPr algn="r">
              <a:buFont typeface="Wingdings" pitchFamily="2" charset="2"/>
              <a:buNone/>
            </a:pPr>
            <a:r>
              <a:rPr lang="es-ES" sz="1400" dirty="0" smtClean="0">
                <a:solidFill>
                  <a:srgbClr val="FF0000"/>
                </a:solidFill>
                <a:latin typeface="Comic Sans MS" pitchFamily="66" charset="0"/>
                <a:cs typeface="Times New Roman" pitchFamily="18" charset="0"/>
              </a:rPr>
              <a:t>“</a:t>
            </a:r>
            <a:r>
              <a:rPr lang="es-ES" sz="1400" b="1" dirty="0">
                <a:solidFill>
                  <a:srgbClr val="FF0000"/>
                </a:solidFill>
                <a:latin typeface="Comic Sans MS" pitchFamily="66" charset="0"/>
                <a:cs typeface="Times New Roman" pitchFamily="18" charset="0"/>
              </a:rPr>
              <a:t>El ingrediente esencial para trazar el rumbo:</a:t>
            </a:r>
            <a:endParaRPr lang="es-ES" sz="1400" dirty="0">
              <a:solidFill>
                <a:srgbClr val="FF0000"/>
              </a:solidFill>
              <a:latin typeface="Lucida Sans Typewriter" pitchFamily="49" charset="0"/>
              <a:cs typeface="Times New Roman" pitchFamily="18" charset="0"/>
            </a:endParaRPr>
          </a:p>
          <a:p>
            <a:pPr algn="r">
              <a:buFont typeface="Wingdings" pitchFamily="2" charset="2"/>
              <a:buNone/>
            </a:pPr>
            <a:r>
              <a:rPr lang="es-ES" sz="1400" dirty="0" smtClean="0">
                <a:solidFill>
                  <a:srgbClr val="FF0000"/>
                </a:solidFill>
                <a:cs typeface="Times New Roman" pitchFamily="18" charset="0"/>
              </a:rPr>
              <a:t> </a:t>
            </a:r>
            <a:r>
              <a:rPr lang="es-ES" sz="1400" b="1" dirty="0">
                <a:solidFill>
                  <a:srgbClr val="FF0000"/>
                </a:solidFill>
                <a:latin typeface="Comic Sans MS" pitchFamily="66" charset="0"/>
                <a:cs typeface="Times New Roman" pitchFamily="18" charset="0"/>
              </a:rPr>
              <a:t>decidir a dónde se quiere llegar       </a:t>
            </a:r>
            <a:endParaRPr lang="es-ES" sz="1400" dirty="0">
              <a:solidFill>
                <a:srgbClr val="FF0000"/>
              </a:solidFill>
              <a:latin typeface="Lucida Sans Typewriter" pitchFamily="49" charset="0"/>
              <a:cs typeface="Times New Roman" pitchFamily="18" charset="0"/>
            </a:endParaRPr>
          </a:p>
          <a:p>
            <a:pPr algn="r">
              <a:buFont typeface="Wingdings" pitchFamily="2" charset="2"/>
              <a:buNone/>
            </a:pPr>
            <a:r>
              <a:rPr lang="es-ES" sz="1400" b="1" dirty="0" smtClean="0">
                <a:solidFill>
                  <a:srgbClr val="FF0000"/>
                </a:solidFill>
                <a:latin typeface="Comic Sans MS" pitchFamily="66" charset="0"/>
                <a:cs typeface="Times New Roman" pitchFamily="18" charset="0"/>
              </a:rPr>
              <a:t>decidir </a:t>
            </a:r>
            <a:r>
              <a:rPr lang="es-ES" sz="1400" b="1" dirty="0">
                <a:solidFill>
                  <a:srgbClr val="FF0000"/>
                </a:solidFill>
                <a:latin typeface="Comic Sans MS" pitchFamily="66" charset="0"/>
                <a:cs typeface="Times New Roman" pitchFamily="18" charset="0"/>
              </a:rPr>
              <a:t>cuál es la mejor manera para lograrlo</a:t>
            </a:r>
            <a:r>
              <a:rPr lang="es-ES" sz="1400" dirty="0">
                <a:solidFill>
                  <a:srgbClr val="FF0000"/>
                </a:solidFill>
                <a:latin typeface="Comic Sans MS" pitchFamily="66" charset="0"/>
                <a:cs typeface="Times New Roman" pitchFamily="18" charset="0"/>
              </a:rPr>
              <a:t>”</a:t>
            </a:r>
            <a:endParaRPr lang="es-ES" sz="1400" dirty="0">
              <a:solidFill>
                <a:srgbClr val="FF0000"/>
              </a:solidFill>
              <a:latin typeface="Lucida Sans Typewriter" pitchFamily="49" charset="0"/>
              <a:cs typeface="Times New Roman" pitchFamily="18" charset="0"/>
            </a:endParaRPr>
          </a:p>
          <a:p>
            <a:pPr algn="just"/>
            <a:endParaRPr lang="es-MX" sz="1400" dirty="0">
              <a:solidFill>
                <a:srgbClr val="FF0000"/>
              </a:solidFill>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20</a:t>
            </a:r>
            <a:endParaRPr lang="es-ES" sz="900" dirty="0"/>
          </a:p>
        </p:txBody>
      </p:sp>
      <p:sp>
        <p:nvSpPr>
          <p:cNvPr id="19" name="Título 1"/>
          <p:cNvSpPr txBox="1">
            <a:spLocks/>
          </p:cNvSpPr>
          <p:nvPr/>
        </p:nvSpPr>
        <p:spPr>
          <a:xfrm>
            <a:off x="256851" y="-4273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P L A N E A C I O N </a:t>
            </a:r>
          </a:p>
          <a:p>
            <a:pPr algn="l"/>
            <a:endParaRPr lang="es-ES" sz="3200" dirty="0">
              <a:solidFill>
                <a:schemeClr val="bg1"/>
              </a:solidFill>
              <a:latin typeface="Avenir Book"/>
              <a:cs typeface="Avenir Book"/>
            </a:endParaRPr>
          </a:p>
        </p:txBody>
      </p:sp>
      <p:sp>
        <p:nvSpPr>
          <p:cNvPr id="20" name="9 CuadroTexto"/>
          <p:cNvSpPr txBox="1"/>
          <p:nvPr/>
        </p:nvSpPr>
        <p:spPr>
          <a:xfrm>
            <a:off x="806662" y="5822339"/>
            <a:ext cx="8208912" cy="400110"/>
          </a:xfrm>
          <a:prstGeom prst="rect">
            <a:avLst/>
          </a:prstGeom>
          <a:noFill/>
          <a:ln>
            <a:solidFill>
              <a:schemeClr val="accent1"/>
            </a:solidFill>
          </a:ln>
        </p:spPr>
        <p:txBody>
          <a:bodyPr wrap="square" rtlCol="0">
            <a:spAutoFit/>
          </a:bodyPr>
          <a:lstStyle/>
          <a:p>
            <a:r>
              <a:rPr lang="es-MX" sz="2000" i="1" dirty="0" smtClean="0">
                <a:solidFill>
                  <a:schemeClr val="accent1">
                    <a:lumMod val="50000"/>
                  </a:schemeClr>
                </a:solidFill>
              </a:rPr>
              <a:t>¿Cómo el análisis interno y externo sirven para evaluar las ideas de negocios?</a:t>
            </a:r>
            <a:endParaRPr lang="es-MX" sz="2000" i="1" dirty="0">
              <a:solidFill>
                <a:schemeClr val="accent1">
                  <a:lumMod val="50000"/>
                </a:schemeClr>
              </a:solidFill>
            </a:endParaRPr>
          </a:p>
        </p:txBody>
      </p:sp>
      <p:graphicFrame>
        <p:nvGraphicFramePr>
          <p:cNvPr id="3" name="Diagrama 2"/>
          <p:cNvGraphicFramePr/>
          <p:nvPr>
            <p:extLst>
              <p:ext uri="{D42A27DB-BD31-4B8C-83A1-F6EECF244321}">
                <p14:modId xmlns:p14="http://schemas.microsoft.com/office/powerpoint/2010/main" val="3923056391"/>
              </p:ext>
            </p:extLst>
          </p:nvPr>
        </p:nvGraphicFramePr>
        <p:xfrm>
          <a:off x="104451" y="1857389"/>
          <a:ext cx="6096000" cy="37315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2" name="Picture 18" descr="joinus1yl.gif"/>
          <p:cNvPicPr>
            <a:picLocks noChangeAspect="1" noChangeArrowheads="1" noCrop="1"/>
          </p:cNvPicPr>
          <p:nvPr/>
        </p:nvPicPr>
        <p:blipFill>
          <a:blip r:embed="rId8" cstate="print"/>
          <a:srcRect/>
          <a:stretch>
            <a:fillRect/>
          </a:stretch>
        </p:blipFill>
        <p:spPr bwMode="auto">
          <a:xfrm>
            <a:off x="6951300" y="4794152"/>
            <a:ext cx="1702149" cy="953204"/>
          </a:xfrm>
          <a:prstGeom prst="rect">
            <a:avLst/>
          </a:prstGeom>
          <a:noFill/>
          <a:ln w="9525">
            <a:noFill/>
            <a:miter lim="800000"/>
            <a:headEnd/>
            <a:tailEnd/>
          </a:ln>
        </p:spPr>
      </p:pic>
      <p:sp>
        <p:nvSpPr>
          <p:cNvPr id="14" name="Rectángulo 13"/>
          <p:cNvSpPr/>
          <p:nvPr/>
        </p:nvSpPr>
        <p:spPr>
          <a:xfrm>
            <a:off x="7266990" y="1697348"/>
            <a:ext cx="1719973" cy="276999"/>
          </a:xfrm>
          <a:prstGeom prst="rect">
            <a:avLst/>
          </a:prstGeom>
        </p:spPr>
        <p:txBody>
          <a:bodyPr wrap="square">
            <a:spAutoFit/>
          </a:bodyPr>
          <a:lstStyle/>
          <a:p>
            <a:r>
              <a:rPr lang="es-MX" sz="1200" dirty="0" smtClean="0">
                <a:latin typeface="Avenir Black"/>
              </a:rPr>
              <a:t>(</a:t>
            </a:r>
            <a:r>
              <a:rPr lang="es-MX" sz="1200" dirty="0" err="1" smtClean="0">
                <a:latin typeface="Avenir Black"/>
              </a:rPr>
              <a:t>Munch</a:t>
            </a:r>
            <a:r>
              <a:rPr lang="es-MX" sz="1200" dirty="0" smtClean="0">
                <a:latin typeface="Avenir Black"/>
              </a:rPr>
              <a:t>, 2010</a:t>
            </a:r>
            <a:endParaRPr lang="es-MX" sz="1200" dirty="0">
              <a:latin typeface="Avenir Black"/>
            </a:endParaRPr>
          </a:p>
        </p:txBody>
      </p:sp>
    </p:spTree>
    <p:extLst>
      <p:ext uri="{BB962C8B-B14F-4D97-AF65-F5344CB8AC3E}">
        <p14:creationId xmlns:p14="http://schemas.microsoft.com/office/powerpoint/2010/main" val="26968316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                   DIAPOSITIVA  </a:t>
            </a:r>
            <a:r>
              <a:rPr lang="es-MX" sz="900" dirty="0" smtClean="0"/>
              <a:t>21</a:t>
            </a:r>
            <a:endParaRPr lang="es-ES" sz="900" dirty="0"/>
          </a:p>
        </p:txBody>
      </p:sp>
      <p:sp>
        <p:nvSpPr>
          <p:cNvPr id="12" name="Marcador de contenido 2"/>
          <p:cNvSpPr>
            <a:spLocks noGrp="1"/>
          </p:cNvSpPr>
          <p:nvPr>
            <p:ph sz="quarter" idx="4294967295"/>
          </p:nvPr>
        </p:nvSpPr>
        <p:spPr>
          <a:xfrm>
            <a:off x="232555" y="1058673"/>
            <a:ext cx="8441465" cy="814816"/>
          </a:xfrm>
          <a:prstGeom prst="rect">
            <a:avLst/>
          </a:prstGeom>
          <a:ln>
            <a:solidFill>
              <a:srgbClr val="002060"/>
            </a:solidFill>
          </a:ln>
        </p:spPr>
        <p:txBody>
          <a:bodyPr>
            <a:noAutofit/>
          </a:bodyPr>
          <a:lstStyle/>
          <a:p>
            <a:pPr marL="0" indent="0">
              <a:buNone/>
            </a:pPr>
            <a:r>
              <a:rPr lang="es-MX" sz="2400" dirty="0" smtClean="0">
                <a:latin typeface="Avenir Black"/>
              </a:rPr>
              <a:t>Modelo de la planeación estratégica en la empresa familiar (</a:t>
            </a:r>
            <a:r>
              <a:rPr lang="es-MX" sz="2400" dirty="0" err="1" smtClean="0">
                <a:latin typeface="Avenir Black"/>
              </a:rPr>
              <a:t>Belausteguigotia</a:t>
            </a:r>
            <a:r>
              <a:rPr lang="es-MX" sz="2400" dirty="0" smtClean="0">
                <a:latin typeface="Avenir Black"/>
              </a:rPr>
              <a:t>, 2017)</a:t>
            </a:r>
          </a:p>
          <a:p>
            <a:pPr marL="0" indent="0">
              <a:buNone/>
            </a:pPr>
            <a:endParaRPr lang="es-MX" sz="2400" dirty="0">
              <a:latin typeface="Avenir Black"/>
            </a:endParaRPr>
          </a:p>
        </p:txBody>
      </p:sp>
      <p:graphicFrame>
        <p:nvGraphicFramePr>
          <p:cNvPr id="3" name="Diagrama 2"/>
          <p:cNvGraphicFramePr/>
          <p:nvPr>
            <p:extLst>
              <p:ext uri="{D42A27DB-BD31-4B8C-83A1-F6EECF244321}">
                <p14:modId xmlns:p14="http://schemas.microsoft.com/office/powerpoint/2010/main" val="1017295377"/>
              </p:ext>
            </p:extLst>
          </p:nvPr>
        </p:nvGraphicFramePr>
        <p:xfrm>
          <a:off x="1347372" y="2066127"/>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879683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                   </a:t>
            </a:r>
            <a:r>
              <a:rPr lang="es-MX" sz="900" dirty="0" smtClean="0"/>
              <a:t>DIAPOSITIVA  22</a:t>
            </a:r>
            <a:endParaRPr lang="es-ES" sz="900" dirty="0"/>
          </a:p>
        </p:txBody>
      </p:sp>
      <p:sp>
        <p:nvSpPr>
          <p:cNvPr id="12" name="Marcador de contenido 2"/>
          <p:cNvSpPr>
            <a:spLocks noGrp="1"/>
          </p:cNvSpPr>
          <p:nvPr>
            <p:ph sz="quarter" idx="4294967295"/>
          </p:nvPr>
        </p:nvSpPr>
        <p:spPr>
          <a:xfrm>
            <a:off x="232555" y="1058673"/>
            <a:ext cx="8754407" cy="5336711"/>
          </a:xfrm>
          <a:prstGeom prst="rect">
            <a:avLst/>
          </a:prstGeom>
          <a:ln>
            <a:solidFill>
              <a:srgbClr val="002060"/>
            </a:solidFill>
          </a:ln>
        </p:spPr>
        <p:txBody>
          <a:bodyPr>
            <a:noAutofit/>
          </a:bodyPr>
          <a:lstStyle/>
          <a:p>
            <a:pPr marL="0" indent="0">
              <a:buNone/>
            </a:pPr>
            <a:endParaRPr lang="es-MX" sz="2400" i="1" dirty="0" smtClean="0">
              <a:latin typeface="Avenir Black"/>
            </a:endParaRPr>
          </a:p>
          <a:p>
            <a:pPr marL="0" indent="0">
              <a:buNone/>
            </a:pPr>
            <a:r>
              <a:rPr lang="es-MX" sz="2400" i="1" dirty="0" smtClean="0">
                <a:latin typeface="Avenir Black"/>
              </a:rPr>
              <a:t>El primer paso consiste en el diagnóstico que hemos discutido en otros temas iniciales de esta unidad de aprendizaje</a:t>
            </a:r>
          </a:p>
          <a:p>
            <a:pPr marL="0" indent="0">
              <a:buNone/>
            </a:pPr>
            <a:r>
              <a:rPr lang="es-MX" sz="2400" i="1" dirty="0" smtClean="0">
                <a:latin typeface="Avenir Black"/>
              </a:rPr>
              <a:t>El segundo que se detalla a continuación se refiere a la valoración de los recursos de la empresa.</a:t>
            </a:r>
          </a:p>
          <a:p>
            <a:pPr marL="0" indent="0">
              <a:buNone/>
            </a:pPr>
            <a:r>
              <a:rPr lang="es-MX" sz="2400" i="1" dirty="0" smtClean="0">
                <a:latin typeface="Avenir Black"/>
              </a:rPr>
              <a:t>La gestión de todo tipo y tamaño de organización requiere que periódicamente se valoren la planeación, la organización y  la integración de todos o algunos de los departamentos que la componen (Rodríguez, 2017). </a:t>
            </a:r>
            <a:br>
              <a:rPr lang="es-MX" sz="2400" i="1" dirty="0" smtClean="0">
                <a:latin typeface="Avenir Black"/>
              </a:rPr>
            </a:br>
            <a:r>
              <a:rPr lang="es-MX" sz="2400" i="1" dirty="0" smtClean="0">
                <a:latin typeface="Avenir Black"/>
              </a:rPr>
              <a:t>Este proceso de análisis servirá para identificar los patrones expresados de recursos y destrezas de la empresa que pueda ser valiosos en mercados totalmente distintos. Este proceso se presentará en futuros materiales.  </a:t>
            </a:r>
            <a:endParaRPr lang="es-MX" sz="2400" dirty="0">
              <a:latin typeface="Avenir Black"/>
            </a:endParaRPr>
          </a:p>
        </p:txBody>
      </p:sp>
    </p:spTree>
    <p:extLst>
      <p:ext uri="{BB962C8B-B14F-4D97-AF65-F5344CB8AC3E}">
        <p14:creationId xmlns:p14="http://schemas.microsoft.com/office/powerpoint/2010/main" val="29512891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2990423" y="-3024710"/>
            <a:ext cx="1286147"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564326" y="-331629"/>
            <a:ext cx="1286149"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70419"/>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355181" y="662621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291263" y="6533110"/>
            <a:ext cx="3695700" cy="230832"/>
          </a:xfrm>
          <a:prstGeom prst="rect">
            <a:avLst/>
          </a:prstGeom>
          <a:noFill/>
        </p:spPr>
        <p:txBody>
          <a:bodyPr wrap="square" rtlCol="0">
            <a:spAutoFit/>
          </a:bodyPr>
          <a:lstStyle/>
          <a:p>
            <a:pPr>
              <a:defRPr/>
            </a:pPr>
            <a:r>
              <a:rPr lang="es-MX" sz="900" dirty="0"/>
              <a:t>                                                                                 </a:t>
            </a:r>
            <a:r>
              <a:rPr lang="es-MX" sz="900" dirty="0" smtClean="0"/>
              <a:t> </a:t>
            </a:r>
            <a:endParaRPr lang="es-ES" sz="900" dirty="0"/>
          </a:p>
        </p:txBody>
      </p:sp>
      <p:sp>
        <p:nvSpPr>
          <p:cNvPr id="11" name="Título 1"/>
          <p:cNvSpPr txBox="1">
            <a:spLocks/>
          </p:cNvSpPr>
          <p:nvPr/>
        </p:nvSpPr>
        <p:spPr>
          <a:xfrm>
            <a:off x="593136" y="-5904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12"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Evaluación del perfil de recursos de la empresa </a:t>
            </a:r>
            <a:endParaRPr lang="es-ES" sz="3200" dirty="0">
              <a:latin typeface="Avenir Black"/>
              <a:cs typeface="Avenir Black"/>
            </a:endParaRPr>
          </a:p>
        </p:txBody>
      </p:sp>
      <p:sp>
        <p:nvSpPr>
          <p:cNvPr id="3" name="Rectángulo 2"/>
          <p:cNvSpPr/>
          <p:nvPr/>
        </p:nvSpPr>
        <p:spPr>
          <a:xfrm>
            <a:off x="7529733" y="1264446"/>
            <a:ext cx="1525745" cy="32836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1200" dirty="0">
                <a:solidFill>
                  <a:schemeClr val="tx1"/>
                </a:solidFill>
              </a:rPr>
              <a:t>(Rodríguez, 2017)</a:t>
            </a:r>
            <a:endParaRPr lang="es-MX" sz="1200" dirty="0">
              <a:solidFill>
                <a:srgbClr val="FF0000"/>
              </a:solidFill>
            </a:endParaRPr>
          </a:p>
        </p:txBody>
      </p:sp>
      <p:graphicFrame>
        <p:nvGraphicFramePr>
          <p:cNvPr id="14" name="13 Diagrama"/>
          <p:cNvGraphicFramePr/>
          <p:nvPr>
            <p:extLst/>
          </p:nvPr>
        </p:nvGraphicFramePr>
        <p:xfrm>
          <a:off x="361245" y="2115509"/>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adroTexto 1"/>
          <p:cNvSpPr txBox="1"/>
          <p:nvPr/>
        </p:nvSpPr>
        <p:spPr>
          <a:xfrm>
            <a:off x="6635263" y="1722734"/>
            <a:ext cx="2420780" cy="3416320"/>
          </a:xfrm>
          <a:prstGeom prst="rect">
            <a:avLst/>
          </a:prstGeom>
          <a:noFill/>
          <a:ln>
            <a:solidFill>
              <a:srgbClr val="00B050"/>
            </a:solidFill>
          </a:ln>
        </p:spPr>
        <p:txBody>
          <a:bodyPr wrap="square" rtlCol="0">
            <a:spAutoFit/>
          </a:bodyPr>
          <a:lstStyle/>
          <a:p>
            <a:r>
              <a:rPr lang="es-MX" i="1" dirty="0">
                <a:solidFill>
                  <a:schemeClr val="accent2">
                    <a:lumMod val="75000"/>
                  </a:schemeClr>
                </a:solidFill>
              </a:rPr>
              <a:t>Este proceso se concentra en los recursos con que cuenta la empresa (interno). </a:t>
            </a:r>
          </a:p>
          <a:p>
            <a:endParaRPr lang="es-MX" i="1" dirty="0">
              <a:solidFill>
                <a:schemeClr val="accent2">
                  <a:lumMod val="75000"/>
                </a:schemeClr>
              </a:solidFill>
            </a:endParaRPr>
          </a:p>
          <a:p>
            <a:r>
              <a:rPr lang="es-MX" i="1" dirty="0">
                <a:solidFill>
                  <a:schemeClr val="accent2">
                    <a:lumMod val="75000"/>
                  </a:schemeClr>
                </a:solidFill>
              </a:rPr>
              <a:t>Su propósito es evaluar  la capacidad que tiene para aprovechar las oportunidades y eludir  las amenazas que existen en su entorno (externo)</a:t>
            </a:r>
          </a:p>
        </p:txBody>
      </p:sp>
      <p:sp>
        <p:nvSpPr>
          <p:cNvPr id="4" name="Rectángulo 3"/>
          <p:cNvSpPr/>
          <p:nvPr/>
        </p:nvSpPr>
        <p:spPr>
          <a:xfrm>
            <a:off x="354910" y="1557347"/>
            <a:ext cx="6102335" cy="646331"/>
          </a:xfrm>
          <a:prstGeom prst="rect">
            <a:avLst/>
          </a:prstGeom>
        </p:spPr>
        <p:style>
          <a:lnRef idx="2">
            <a:schemeClr val="accent3"/>
          </a:lnRef>
          <a:fillRef idx="1">
            <a:schemeClr val="lt1"/>
          </a:fillRef>
          <a:effectRef idx="0">
            <a:schemeClr val="accent3"/>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MX" sz="3600" b="1" cap="none" spc="0" dirty="0">
                <a:ln/>
                <a:solidFill>
                  <a:schemeClr val="accent3"/>
                </a:solidFill>
                <a:effectLst/>
              </a:rPr>
              <a:t>Análisis del ambiente interno</a:t>
            </a:r>
            <a:endParaRPr lang="es-ES" sz="3600" b="1" cap="none" spc="0" dirty="0">
              <a:ln/>
              <a:solidFill>
                <a:schemeClr val="accent3"/>
              </a:solidFill>
              <a:effectLst/>
            </a:endParaRPr>
          </a:p>
        </p:txBody>
      </p:sp>
      <p:sp>
        <p:nvSpPr>
          <p:cNvPr id="15" name="CuadroTexto 14"/>
          <p:cNvSpPr txBox="1"/>
          <p:nvPr/>
        </p:nvSpPr>
        <p:spPr>
          <a:xfrm>
            <a:off x="5291263" y="6662826"/>
            <a:ext cx="3695700" cy="230832"/>
          </a:xfrm>
          <a:prstGeom prst="rect">
            <a:avLst/>
          </a:prstGeom>
          <a:noFill/>
        </p:spPr>
        <p:txBody>
          <a:bodyPr wrap="square" rtlCol="0">
            <a:spAutoFit/>
          </a:bodyPr>
          <a:lstStyle/>
          <a:p>
            <a:pPr>
              <a:defRPr/>
            </a:pPr>
            <a:r>
              <a:rPr lang="es-MX" sz="900" dirty="0"/>
              <a:t>Dra. en A. Guadalupe González G.                   DIAPOSITIVA  </a:t>
            </a:r>
            <a:r>
              <a:rPr lang="es-MX" sz="900" dirty="0" smtClean="0"/>
              <a:t>23</a:t>
            </a:r>
            <a:endParaRPr lang="es-ES" sz="900" dirty="0"/>
          </a:p>
        </p:txBody>
      </p:sp>
    </p:spTree>
    <p:extLst>
      <p:ext uri="{BB962C8B-B14F-4D97-AF65-F5344CB8AC3E}">
        <p14:creationId xmlns:p14="http://schemas.microsoft.com/office/powerpoint/2010/main" val="30357551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2990423" y="-3024710"/>
            <a:ext cx="1286147"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564326" y="-331629"/>
            <a:ext cx="1286149"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70419"/>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                                                                                 DIAPOSITIVA    </a:t>
            </a:r>
            <a:r>
              <a:rPr lang="es-MX" sz="900" dirty="0" smtClean="0"/>
              <a:t>24 </a:t>
            </a:r>
            <a:endParaRPr lang="es-ES" sz="900" dirty="0"/>
          </a:p>
        </p:txBody>
      </p:sp>
      <p:sp>
        <p:nvSpPr>
          <p:cNvPr id="11" name="Título 1"/>
          <p:cNvSpPr txBox="1">
            <a:spLocks/>
          </p:cNvSpPr>
          <p:nvPr/>
        </p:nvSpPr>
        <p:spPr>
          <a:xfrm>
            <a:off x="593136" y="-5904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12"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latin typeface="Avenir Black"/>
              <a:cs typeface="Avenir Black"/>
            </a:endParaRPr>
          </a:p>
        </p:txBody>
      </p:sp>
      <p:graphicFrame>
        <p:nvGraphicFramePr>
          <p:cNvPr id="13" name="13 Diagrama"/>
          <p:cNvGraphicFramePr/>
          <p:nvPr>
            <p:extLst>
              <p:ext uri="{D42A27DB-BD31-4B8C-83A1-F6EECF244321}">
                <p14:modId xmlns:p14="http://schemas.microsoft.com/office/powerpoint/2010/main" val="1429871152"/>
              </p:ext>
            </p:extLst>
          </p:nvPr>
        </p:nvGraphicFramePr>
        <p:xfrm>
          <a:off x="593136" y="2147251"/>
          <a:ext cx="7502649" cy="27998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955377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5753336" y="4208173"/>
            <a:ext cx="1897001" cy="1897001"/>
          </a:xfrm>
          <a:prstGeom prst="rect">
            <a:avLst/>
          </a:prstGeom>
        </p:spPr>
      </p:pic>
      <p:sp>
        <p:nvSpPr>
          <p:cNvPr id="16" name="Rectángulo 15"/>
          <p:cNvSpPr/>
          <p:nvPr/>
        </p:nvSpPr>
        <p:spPr>
          <a:xfrm rot="16200000">
            <a:off x="2990423" y="-3024710"/>
            <a:ext cx="1286147"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564326" y="-331629"/>
            <a:ext cx="1286149"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70419"/>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                                                                                 DIAPOSITIVA    </a:t>
            </a:r>
            <a:r>
              <a:rPr lang="es-MX" sz="900" dirty="0" smtClean="0"/>
              <a:t>25 </a:t>
            </a:r>
            <a:endParaRPr lang="es-ES" sz="900" dirty="0"/>
          </a:p>
        </p:txBody>
      </p:sp>
      <p:sp>
        <p:nvSpPr>
          <p:cNvPr id="11" name="Título 1"/>
          <p:cNvSpPr txBox="1">
            <a:spLocks/>
          </p:cNvSpPr>
          <p:nvPr/>
        </p:nvSpPr>
        <p:spPr>
          <a:xfrm>
            <a:off x="593136" y="-5904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12"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latin typeface="Avenir Black"/>
              <a:cs typeface="Avenir Black"/>
            </a:endParaRPr>
          </a:p>
        </p:txBody>
      </p:sp>
      <p:graphicFrame>
        <p:nvGraphicFramePr>
          <p:cNvPr id="14" name="13 Diagrama"/>
          <p:cNvGraphicFramePr/>
          <p:nvPr>
            <p:extLst>
              <p:ext uri="{D42A27DB-BD31-4B8C-83A1-F6EECF244321}">
                <p14:modId xmlns:p14="http://schemas.microsoft.com/office/powerpoint/2010/main" val="975920864"/>
              </p:ext>
            </p:extLst>
          </p:nvPr>
        </p:nvGraphicFramePr>
        <p:xfrm>
          <a:off x="24840" y="804612"/>
          <a:ext cx="7379773" cy="213079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p:cNvPicPr>
            <a:picLocks noChangeAspect="1"/>
          </p:cNvPicPr>
          <p:nvPr/>
        </p:nvPicPr>
        <p:blipFill>
          <a:blip r:embed="rId9"/>
          <a:stretch>
            <a:fillRect/>
          </a:stretch>
        </p:blipFill>
        <p:spPr>
          <a:xfrm>
            <a:off x="440736" y="1845951"/>
            <a:ext cx="7278449" cy="2700595"/>
          </a:xfrm>
          <a:prstGeom prst="rect">
            <a:avLst/>
          </a:prstGeom>
          <a:ln>
            <a:solidFill>
              <a:schemeClr val="accent1"/>
            </a:solidFill>
          </a:ln>
        </p:spPr>
      </p:pic>
    </p:spTree>
    <p:extLst>
      <p:ext uri="{BB962C8B-B14F-4D97-AF65-F5344CB8AC3E}">
        <p14:creationId xmlns:p14="http://schemas.microsoft.com/office/powerpoint/2010/main" val="4972877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2990423" y="-3024710"/>
            <a:ext cx="1286147"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564326" y="-331629"/>
            <a:ext cx="1286149"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70419"/>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                                                                                 DIAPOSITIVA    </a:t>
            </a:r>
            <a:r>
              <a:rPr lang="es-MX" sz="900" dirty="0" smtClean="0"/>
              <a:t>26 </a:t>
            </a:r>
            <a:endParaRPr lang="es-ES" sz="900" dirty="0"/>
          </a:p>
        </p:txBody>
      </p:sp>
      <p:sp>
        <p:nvSpPr>
          <p:cNvPr id="11" name="Título 1"/>
          <p:cNvSpPr txBox="1">
            <a:spLocks/>
          </p:cNvSpPr>
          <p:nvPr/>
        </p:nvSpPr>
        <p:spPr>
          <a:xfrm>
            <a:off x="593136" y="-5904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12"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latin typeface="Avenir Black"/>
              <a:cs typeface="Avenir Black"/>
            </a:endParaRPr>
          </a:p>
        </p:txBody>
      </p:sp>
      <p:graphicFrame>
        <p:nvGraphicFramePr>
          <p:cNvPr id="14" name="13 Diagrama"/>
          <p:cNvGraphicFramePr/>
          <p:nvPr>
            <p:extLst>
              <p:ext uri="{D42A27DB-BD31-4B8C-83A1-F6EECF244321}">
                <p14:modId xmlns:p14="http://schemas.microsoft.com/office/powerpoint/2010/main" val="1453607312"/>
              </p:ext>
            </p:extLst>
          </p:nvPr>
        </p:nvGraphicFramePr>
        <p:xfrm>
          <a:off x="334537" y="1416134"/>
          <a:ext cx="8095785" cy="4798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61448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5898682" y="4492089"/>
            <a:ext cx="1896020" cy="1896020"/>
          </a:xfrm>
          <a:prstGeom prst="rect">
            <a:avLst/>
          </a:prstGeom>
        </p:spPr>
      </p:pic>
      <p:sp>
        <p:nvSpPr>
          <p:cNvPr id="16" name="Rectángulo 15"/>
          <p:cNvSpPr/>
          <p:nvPr/>
        </p:nvSpPr>
        <p:spPr>
          <a:xfrm rot="16200000">
            <a:off x="2990423" y="-3024710"/>
            <a:ext cx="1286147"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564326" y="-331629"/>
            <a:ext cx="1286149"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70419"/>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                                                                                 DIAPOSITIVA    </a:t>
            </a:r>
            <a:r>
              <a:rPr lang="es-MX" sz="900" dirty="0" smtClean="0"/>
              <a:t>27 </a:t>
            </a:r>
            <a:endParaRPr lang="es-ES" sz="900" dirty="0"/>
          </a:p>
        </p:txBody>
      </p:sp>
      <p:sp>
        <p:nvSpPr>
          <p:cNvPr id="11" name="Título 1"/>
          <p:cNvSpPr txBox="1">
            <a:spLocks/>
          </p:cNvSpPr>
          <p:nvPr/>
        </p:nvSpPr>
        <p:spPr>
          <a:xfrm>
            <a:off x="593136" y="-5904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12"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latin typeface="Avenir Black"/>
              <a:cs typeface="Avenir Black"/>
            </a:endParaRPr>
          </a:p>
        </p:txBody>
      </p:sp>
      <p:graphicFrame>
        <p:nvGraphicFramePr>
          <p:cNvPr id="14" name="13 Diagrama"/>
          <p:cNvGraphicFramePr/>
          <p:nvPr>
            <p:extLst>
              <p:ext uri="{D42A27DB-BD31-4B8C-83A1-F6EECF244321}">
                <p14:modId xmlns:p14="http://schemas.microsoft.com/office/powerpoint/2010/main" val="2396599697"/>
              </p:ext>
            </p:extLst>
          </p:nvPr>
        </p:nvGraphicFramePr>
        <p:xfrm>
          <a:off x="0" y="468590"/>
          <a:ext cx="7266990" cy="250272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p:cNvPicPr>
            <a:picLocks noChangeAspect="1"/>
          </p:cNvPicPr>
          <p:nvPr/>
        </p:nvPicPr>
        <p:blipFill>
          <a:blip r:embed="rId9"/>
          <a:stretch>
            <a:fillRect/>
          </a:stretch>
        </p:blipFill>
        <p:spPr>
          <a:xfrm>
            <a:off x="711348" y="1526005"/>
            <a:ext cx="7496052" cy="3332869"/>
          </a:xfrm>
          <a:prstGeom prst="rect">
            <a:avLst/>
          </a:prstGeom>
          <a:ln>
            <a:solidFill>
              <a:schemeClr val="accent1"/>
            </a:solidFill>
          </a:ln>
        </p:spPr>
      </p:pic>
    </p:spTree>
    <p:extLst>
      <p:ext uri="{BB962C8B-B14F-4D97-AF65-F5344CB8AC3E}">
        <p14:creationId xmlns:p14="http://schemas.microsoft.com/office/powerpoint/2010/main" val="17084419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a:solidFill>
                  <a:schemeClr val="bg1"/>
                </a:solidFill>
                <a:latin typeface="Avenir Black"/>
                <a:cs typeface="Avenir Book"/>
              </a:rPr>
              <a:t>Mapa Curricular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p>
        </p:txBody>
      </p:sp>
      <p:sp>
        <p:nvSpPr>
          <p:cNvPr id="17" name="CuadroTexto 16"/>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                   DIAPOSITIVA    1 </a:t>
            </a:r>
            <a:endParaRPr lang="es-ES" sz="900" dirty="0"/>
          </a:p>
        </p:txBody>
      </p:sp>
      <p:pic>
        <p:nvPicPr>
          <p:cNvPr id="12" name="Marcador de contenido 8"/>
          <p:cNvPicPr>
            <a:picLocks noGrp="1" noChangeAspect="1"/>
          </p:cNvPicPr>
          <p:nvPr>
            <p:ph sz="half" idx="1"/>
          </p:nvPr>
        </p:nvPicPr>
        <p:blipFill>
          <a:blip r:embed="rId3"/>
          <a:stretch>
            <a:fillRect/>
          </a:stretch>
        </p:blipFill>
        <p:spPr>
          <a:xfrm>
            <a:off x="210120" y="581521"/>
            <a:ext cx="4306835" cy="5746381"/>
          </a:xfrm>
          <a:prstGeom prst="rect">
            <a:avLst/>
          </a:prstGeom>
          <a:ln>
            <a:solidFill>
              <a:schemeClr val="accent1"/>
            </a:solidFill>
          </a:ln>
        </p:spPr>
      </p:pic>
    </p:spTree>
    <p:extLst>
      <p:ext uri="{BB962C8B-B14F-4D97-AF65-F5344CB8AC3E}">
        <p14:creationId xmlns:p14="http://schemas.microsoft.com/office/powerpoint/2010/main" val="28868140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2990423" y="-3024710"/>
            <a:ext cx="1286147"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564326" y="-331629"/>
            <a:ext cx="1286149"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70419"/>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                                                                                 DIAPOSITIVA    </a:t>
            </a:r>
            <a:r>
              <a:rPr lang="es-MX" sz="900" dirty="0" smtClean="0"/>
              <a:t>28 </a:t>
            </a:r>
            <a:endParaRPr lang="es-ES" sz="900" dirty="0"/>
          </a:p>
        </p:txBody>
      </p:sp>
      <p:sp>
        <p:nvSpPr>
          <p:cNvPr id="11" name="Título 1"/>
          <p:cNvSpPr txBox="1">
            <a:spLocks/>
          </p:cNvSpPr>
          <p:nvPr/>
        </p:nvSpPr>
        <p:spPr>
          <a:xfrm>
            <a:off x="593136" y="-5904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12"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latin typeface="Avenir Black"/>
              <a:cs typeface="Avenir Black"/>
            </a:endParaRPr>
          </a:p>
        </p:txBody>
      </p:sp>
      <p:graphicFrame>
        <p:nvGraphicFramePr>
          <p:cNvPr id="14" name="13 Diagrama"/>
          <p:cNvGraphicFramePr/>
          <p:nvPr>
            <p:extLst>
              <p:ext uri="{D42A27DB-BD31-4B8C-83A1-F6EECF244321}">
                <p14:modId xmlns:p14="http://schemas.microsoft.com/office/powerpoint/2010/main" val="2572838334"/>
              </p:ext>
            </p:extLst>
          </p:nvPr>
        </p:nvGraphicFramePr>
        <p:xfrm>
          <a:off x="440736" y="1904527"/>
          <a:ext cx="7610444" cy="4079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521963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3"/>
          <a:stretch>
            <a:fillRect/>
          </a:stretch>
        </p:blipFill>
        <p:spPr>
          <a:xfrm>
            <a:off x="4955647" y="4960999"/>
            <a:ext cx="1897001" cy="1897001"/>
          </a:xfrm>
          <a:prstGeom prst="rect">
            <a:avLst/>
          </a:prstGeom>
        </p:spPr>
      </p:pic>
      <p:sp>
        <p:nvSpPr>
          <p:cNvPr id="16" name="Rectángulo 15"/>
          <p:cNvSpPr/>
          <p:nvPr/>
        </p:nvSpPr>
        <p:spPr>
          <a:xfrm rot="16200000">
            <a:off x="2990423" y="-3024710"/>
            <a:ext cx="1286147"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564326" y="-331629"/>
            <a:ext cx="1286149"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70419"/>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                                                                                 DIAPOSITIVA    </a:t>
            </a:r>
            <a:r>
              <a:rPr lang="es-MX" sz="900" dirty="0" smtClean="0"/>
              <a:t>29 </a:t>
            </a:r>
            <a:endParaRPr lang="es-ES" sz="900" dirty="0"/>
          </a:p>
        </p:txBody>
      </p:sp>
      <p:sp>
        <p:nvSpPr>
          <p:cNvPr id="11" name="Título 1"/>
          <p:cNvSpPr txBox="1">
            <a:spLocks/>
          </p:cNvSpPr>
          <p:nvPr/>
        </p:nvSpPr>
        <p:spPr>
          <a:xfrm>
            <a:off x="593136" y="-5904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12"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latin typeface="Avenir Black"/>
              <a:cs typeface="Avenir Black"/>
            </a:endParaRPr>
          </a:p>
        </p:txBody>
      </p:sp>
      <p:graphicFrame>
        <p:nvGraphicFramePr>
          <p:cNvPr id="14" name="13 Diagrama"/>
          <p:cNvGraphicFramePr/>
          <p:nvPr>
            <p:extLst>
              <p:ext uri="{D42A27DB-BD31-4B8C-83A1-F6EECF244321}">
                <p14:modId xmlns:p14="http://schemas.microsoft.com/office/powerpoint/2010/main" val="4291628891"/>
              </p:ext>
            </p:extLst>
          </p:nvPr>
        </p:nvGraphicFramePr>
        <p:xfrm>
          <a:off x="3" y="506923"/>
          <a:ext cx="7364809" cy="19106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p:cNvPicPr>
            <a:picLocks noChangeAspect="1"/>
          </p:cNvPicPr>
          <p:nvPr/>
        </p:nvPicPr>
        <p:blipFill>
          <a:blip r:embed="rId9"/>
          <a:stretch>
            <a:fillRect/>
          </a:stretch>
        </p:blipFill>
        <p:spPr>
          <a:xfrm>
            <a:off x="440736" y="2170188"/>
            <a:ext cx="7327837" cy="2808849"/>
          </a:xfrm>
          <a:prstGeom prst="rect">
            <a:avLst/>
          </a:prstGeom>
          <a:ln>
            <a:solidFill>
              <a:schemeClr val="accent1"/>
            </a:solidFill>
          </a:ln>
        </p:spPr>
      </p:pic>
    </p:spTree>
    <p:extLst>
      <p:ext uri="{BB962C8B-B14F-4D97-AF65-F5344CB8AC3E}">
        <p14:creationId xmlns:p14="http://schemas.microsoft.com/office/powerpoint/2010/main" val="6170968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2977919" y="-2974323"/>
            <a:ext cx="1286147"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564326" y="-259060"/>
            <a:ext cx="1286149"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70419"/>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                                                                                 DIAPOSITIVA    </a:t>
            </a:r>
            <a:r>
              <a:rPr lang="es-MX" sz="900" dirty="0" smtClean="0"/>
              <a:t>30 </a:t>
            </a:r>
            <a:endParaRPr lang="es-ES" sz="900" dirty="0"/>
          </a:p>
        </p:txBody>
      </p:sp>
      <p:sp>
        <p:nvSpPr>
          <p:cNvPr id="11" name="Título 1"/>
          <p:cNvSpPr txBox="1">
            <a:spLocks/>
          </p:cNvSpPr>
          <p:nvPr/>
        </p:nvSpPr>
        <p:spPr>
          <a:xfrm>
            <a:off x="593136" y="-5904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12"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latin typeface="Avenir Black"/>
              <a:cs typeface="Avenir Black"/>
            </a:endParaRPr>
          </a:p>
        </p:txBody>
      </p:sp>
      <p:graphicFrame>
        <p:nvGraphicFramePr>
          <p:cNvPr id="14" name="13 Diagrama"/>
          <p:cNvGraphicFramePr/>
          <p:nvPr>
            <p:extLst>
              <p:ext uri="{D42A27DB-BD31-4B8C-83A1-F6EECF244321}">
                <p14:modId xmlns:p14="http://schemas.microsoft.com/office/powerpoint/2010/main" val="318302674"/>
              </p:ext>
            </p:extLst>
          </p:nvPr>
        </p:nvGraphicFramePr>
        <p:xfrm>
          <a:off x="440735" y="1324427"/>
          <a:ext cx="8339495" cy="48906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518725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5601427" y="4950695"/>
            <a:ext cx="1896020" cy="1896020"/>
          </a:xfrm>
          <a:prstGeom prst="rect">
            <a:avLst/>
          </a:prstGeom>
        </p:spPr>
      </p:pic>
      <p:sp>
        <p:nvSpPr>
          <p:cNvPr id="16" name="Rectángulo 15"/>
          <p:cNvSpPr/>
          <p:nvPr/>
        </p:nvSpPr>
        <p:spPr>
          <a:xfrm rot="16200000">
            <a:off x="2977919" y="-2974323"/>
            <a:ext cx="1286147"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564326" y="-259060"/>
            <a:ext cx="1286149"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70419"/>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291263" y="6395010"/>
            <a:ext cx="3695700" cy="369332"/>
          </a:xfrm>
          <a:prstGeom prst="rect">
            <a:avLst/>
          </a:prstGeom>
          <a:noFill/>
        </p:spPr>
        <p:txBody>
          <a:bodyPr wrap="square" rtlCol="0">
            <a:spAutoFit/>
          </a:bodyPr>
          <a:lstStyle/>
          <a:p>
            <a:pPr>
              <a:defRPr/>
            </a:pPr>
            <a:r>
              <a:rPr lang="es-MX" sz="900" dirty="0"/>
              <a:t>                                                                                 DIAPOSITIVA    </a:t>
            </a:r>
            <a:r>
              <a:rPr lang="es-MX" sz="900" dirty="0" smtClean="0"/>
              <a:t>31</a:t>
            </a:r>
          </a:p>
          <a:p>
            <a:pPr>
              <a:defRPr/>
            </a:pPr>
            <a:endParaRPr lang="es-ES" sz="900" dirty="0"/>
          </a:p>
        </p:txBody>
      </p:sp>
      <p:sp>
        <p:nvSpPr>
          <p:cNvPr id="11" name="Título 1"/>
          <p:cNvSpPr txBox="1">
            <a:spLocks/>
          </p:cNvSpPr>
          <p:nvPr/>
        </p:nvSpPr>
        <p:spPr>
          <a:xfrm>
            <a:off x="593136" y="-5904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12"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latin typeface="Avenir Black"/>
              <a:cs typeface="Avenir Black"/>
            </a:endParaRPr>
          </a:p>
        </p:txBody>
      </p:sp>
      <p:graphicFrame>
        <p:nvGraphicFramePr>
          <p:cNvPr id="14" name="13 Diagrama"/>
          <p:cNvGraphicFramePr/>
          <p:nvPr>
            <p:extLst>
              <p:ext uri="{D42A27DB-BD31-4B8C-83A1-F6EECF244321}">
                <p14:modId xmlns:p14="http://schemas.microsoft.com/office/powerpoint/2010/main" val="36622818"/>
              </p:ext>
            </p:extLst>
          </p:nvPr>
        </p:nvGraphicFramePr>
        <p:xfrm>
          <a:off x="0" y="405856"/>
          <a:ext cx="7456578" cy="311627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p:cNvPicPr>
            <a:picLocks noChangeAspect="1"/>
          </p:cNvPicPr>
          <p:nvPr/>
        </p:nvPicPr>
        <p:blipFill>
          <a:blip r:embed="rId9"/>
          <a:stretch>
            <a:fillRect/>
          </a:stretch>
        </p:blipFill>
        <p:spPr>
          <a:xfrm>
            <a:off x="323385" y="1753292"/>
            <a:ext cx="7443372" cy="3390937"/>
          </a:xfrm>
          <a:prstGeom prst="rect">
            <a:avLst/>
          </a:prstGeom>
          <a:ln>
            <a:solidFill>
              <a:schemeClr val="accent1"/>
            </a:solidFill>
          </a:ln>
        </p:spPr>
      </p:pic>
    </p:spTree>
    <p:extLst>
      <p:ext uri="{BB962C8B-B14F-4D97-AF65-F5344CB8AC3E}">
        <p14:creationId xmlns:p14="http://schemas.microsoft.com/office/powerpoint/2010/main" val="21201840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657372" y="-3865205"/>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5" y="-742881"/>
            <a:ext cx="8379173"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                   DIAPOSITIVA   </a:t>
            </a:r>
            <a:r>
              <a:rPr lang="es-MX" sz="900" dirty="0" smtClean="0"/>
              <a:t>32 </a:t>
            </a:r>
            <a:endParaRPr lang="es-ES" sz="900" dirty="0"/>
          </a:p>
        </p:txBody>
      </p:sp>
      <p:pic>
        <p:nvPicPr>
          <p:cNvPr id="3" name="Marcador de contenido 2"/>
          <p:cNvPicPr>
            <a:picLocks noGrp="1" noChangeAspect="1"/>
          </p:cNvPicPr>
          <p:nvPr>
            <p:ph sz="half" idx="1"/>
          </p:nvPr>
        </p:nvPicPr>
        <p:blipFill>
          <a:blip r:embed="rId3"/>
          <a:stretch>
            <a:fillRect/>
          </a:stretch>
        </p:blipFill>
        <p:spPr>
          <a:xfrm>
            <a:off x="1243012" y="2766219"/>
            <a:ext cx="2466975" cy="1847850"/>
          </a:xfrm>
          <a:prstGeom prst="rect">
            <a:avLst/>
          </a:prstGeom>
        </p:spPr>
      </p:pic>
      <p:sp>
        <p:nvSpPr>
          <p:cNvPr id="2" name="Marcador de contenido 1"/>
          <p:cNvSpPr>
            <a:spLocks noGrp="1"/>
          </p:cNvSpPr>
          <p:nvPr>
            <p:ph sz="half" idx="2"/>
          </p:nvPr>
        </p:nvSpPr>
        <p:spPr/>
        <p:txBody>
          <a:bodyPr/>
          <a:lstStyle/>
          <a:p>
            <a:endParaRPr lang="en-US" dirty="0" smtClean="0"/>
          </a:p>
          <a:p>
            <a:endParaRPr lang="en-US" dirty="0" smtClean="0"/>
          </a:p>
          <a:p>
            <a:endParaRPr lang="en-US" dirty="0" smtClean="0"/>
          </a:p>
          <a:p>
            <a:endParaRPr lang="en-US" dirty="0" smtClean="0"/>
          </a:p>
          <a:p>
            <a:endParaRPr lang="en-US" dirty="0"/>
          </a:p>
        </p:txBody>
      </p:sp>
      <p:sp>
        <p:nvSpPr>
          <p:cNvPr id="5" name="Rectángulo 4"/>
          <p:cNvSpPr/>
          <p:nvPr/>
        </p:nvSpPr>
        <p:spPr>
          <a:xfrm>
            <a:off x="4025590" y="1312730"/>
            <a:ext cx="4572000" cy="4154984"/>
          </a:xfrm>
          <a:prstGeom prst="rect">
            <a:avLst/>
          </a:prstGeom>
        </p:spPr>
        <p:txBody>
          <a:bodyPr>
            <a:spAutoFit/>
          </a:bodyPr>
          <a:lstStyle/>
          <a:p>
            <a:r>
              <a:rPr lang="en-US" sz="2400" dirty="0">
                <a:solidFill>
                  <a:srgbClr val="222222"/>
                </a:solidFill>
                <a:latin typeface="arial" panose="020B0604020202020204" pitchFamily="34" charset="0"/>
              </a:rPr>
              <a:t>A </a:t>
            </a:r>
            <a:r>
              <a:rPr lang="en-US" sz="2400" b="1" dirty="0">
                <a:solidFill>
                  <a:srgbClr val="222222"/>
                </a:solidFill>
                <a:latin typeface="arial" panose="020B0604020202020204" pitchFamily="34" charset="0"/>
              </a:rPr>
              <a:t>family business</a:t>
            </a:r>
            <a:r>
              <a:rPr lang="en-US" sz="2400" dirty="0">
                <a:solidFill>
                  <a:srgbClr val="222222"/>
                </a:solidFill>
                <a:latin typeface="arial" panose="020B0604020202020204" pitchFamily="34" charset="0"/>
              </a:rPr>
              <a:t> is a commercial organization in which decision-making is influenced by multiple generations of a </a:t>
            </a:r>
            <a:r>
              <a:rPr lang="en-US" sz="2400" b="1" dirty="0">
                <a:solidFill>
                  <a:srgbClr val="222222"/>
                </a:solidFill>
                <a:latin typeface="arial" panose="020B0604020202020204" pitchFamily="34" charset="0"/>
              </a:rPr>
              <a:t>family</a:t>
            </a:r>
            <a:r>
              <a:rPr lang="en-US" sz="2400" dirty="0">
                <a:solidFill>
                  <a:srgbClr val="222222"/>
                </a:solidFill>
                <a:latin typeface="arial" panose="020B0604020202020204" pitchFamily="34" charset="0"/>
              </a:rPr>
              <a:t>, related by blood or marriage or adoption, who has both the ability to influence the vision of the </a:t>
            </a:r>
            <a:r>
              <a:rPr lang="en-US" sz="2400" b="1" dirty="0">
                <a:solidFill>
                  <a:srgbClr val="222222"/>
                </a:solidFill>
                <a:latin typeface="arial" panose="020B0604020202020204" pitchFamily="34" charset="0"/>
              </a:rPr>
              <a:t>business</a:t>
            </a:r>
            <a:r>
              <a:rPr lang="en-US" sz="2400" dirty="0">
                <a:solidFill>
                  <a:srgbClr val="222222"/>
                </a:solidFill>
                <a:latin typeface="arial" panose="020B0604020202020204" pitchFamily="34" charset="0"/>
              </a:rPr>
              <a:t> and the willingness to use this ability to pursue distinctive goals</a:t>
            </a:r>
            <a:endParaRPr lang="es-MX" sz="2400" dirty="0"/>
          </a:p>
        </p:txBody>
      </p:sp>
      <p:sp>
        <p:nvSpPr>
          <p:cNvPr id="15" name="Título 1"/>
          <p:cNvSpPr txBox="1">
            <a:spLocks/>
          </p:cNvSpPr>
          <p:nvPr/>
        </p:nvSpPr>
        <p:spPr>
          <a:xfrm>
            <a:off x="593135" y="-590481"/>
            <a:ext cx="8379173"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n-CA" sz="3200" dirty="0" smtClean="0">
                <a:solidFill>
                  <a:schemeClr val="bg1"/>
                </a:solidFill>
                <a:latin typeface="Avenir Black"/>
                <a:cs typeface="Avenir Black"/>
              </a:rPr>
              <a:t>FAMILY</a:t>
            </a:r>
            <a:r>
              <a:rPr lang="es-MX" sz="3200" dirty="0" smtClean="0">
                <a:solidFill>
                  <a:schemeClr val="bg1"/>
                </a:solidFill>
                <a:latin typeface="Avenir Black"/>
                <a:cs typeface="Avenir Black"/>
              </a:rPr>
              <a:t> </a:t>
            </a:r>
            <a:r>
              <a:rPr lang="en-US" sz="3200" dirty="0" smtClean="0">
                <a:solidFill>
                  <a:schemeClr val="bg1"/>
                </a:solidFill>
                <a:latin typeface="Avenir Black"/>
                <a:cs typeface="Avenir Black"/>
              </a:rPr>
              <a:t>ENTERPRISING</a:t>
            </a:r>
            <a:endParaRPr lang="en-US" sz="3200" dirty="0">
              <a:solidFill>
                <a:schemeClr val="bg1"/>
              </a:solidFill>
              <a:latin typeface="Avenir Black"/>
              <a:cs typeface="Avenir Black"/>
            </a:endParaRPr>
          </a:p>
        </p:txBody>
      </p:sp>
    </p:spTree>
    <p:extLst>
      <p:ext uri="{BB962C8B-B14F-4D97-AF65-F5344CB8AC3E}">
        <p14:creationId xmlns:p14="http://schemas.microsoft.com/office/powerpoint/2010/main" val="15268544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657372" y="-3865205"/>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                   DIAPOSITIVA   </a:t>
            </a:r>
            <a:r>
              <a:rPr lang="es-MX" sz="900" dirty="0" smtClean="0"/>
              <a:t>33</a:t>
            </a:r>
            <a:endParaRPr lang="es-ES" sz="900" dirty="0"/>
          </a:p>
        </p:txBody>
      </p:sp>
      <p:sp>
        <p:nvSpPr>
          <p:cNvPr id="12" name="Marcador de contenido 2"/>
          <p:cNvSpPr>
            <a:spLocks noGrp="1"/>
          </p:cNvSpPr>
          <p:nvPr>
            <p:ph sz="half" idx="1"/>
          </p:nvPr>
        </p:nvSpPr>
        <p:spPr>
          <a:xfrm>
            <a:off x="457200" y="1426447"/>
            <a:ext cx="4038600" cy="4525963"/>
          </a:xfrm>
          <a:prstGeom prst="rect">
            <a:avLst/>
          </a:prstGeom>
          <a:ln>
            <a:solidFill>
              <a:srgbClr val="002060"/>
            </a:solidFill>
          </a:ln>
        </p:spPr>
        <p:txBody>
          <a:bodyPr>
            <a:noAutofit/>
          </a:bodyPr>
          <a:lstStyle/>
          <a:p>
            <a:r>
              <a:rPr lang="en-US" sz="2400" dirty="0" smtClean="0">
                <a:latin typeface="Avenir Black"/>
              </a:rPr>
              <a:t>The tension among generations in families can often revolve around: a) the aggressive younger executive seeking to explore new and exiting deals… and b) the older executive who seeks to march forward on the pathway that created the families' fortune</a:t>
            </a:r>
            <a:endParaRPr lang="es-MX" sz="2400" dirty="0">
              <a:latin typeface="Avenir Black"/>
            </a:endParaRPr>
          </a:p>
        </p:txBody>
      </p:sp>
      <p:sp>
        <p:nvSpPr>
          <p:cNvPr id="13" name="Elipse 12"/>
          <p:cNvSpPr/>
          <p:nvPr/>
        </p:nvSpPr>
        <p:spPr>
          <a:xfrm>
            <a:off x="5656368" y="4842893"/>
            <a:ext cx="2002971" cy="76089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discuss</a:t>
            </a:r>
          </a:p>
        </p:txBody>
      </p:sp>
      <p:pic>
        <p:nvPicPr>
          <p:cNvPr id="3076" name="Picture 4" descr="Resultado de imagen para dilemm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2709" y="1048551"/>
            <a:ext cx="2981325" cy="1533526"/>
          </a:xfrm>
          <a:prstGeom prst="rect">
            <a:avLst/>
          </a:prstGeom>
          <a:noFill/>
          <a:extLst>
            <a:ext uri="{909E8E84-426E-40DD-AFC4-6F175D3DCCD1}">
              <a14:hiddenFill xmlns:a14="http://schemas.microsoft.com/office/drawing/2010/main">
                <a:solidFill>
                  <a:srgbClr val="FFFFFF"/>
                </a:solidFill>
              </a14:hiddenFill>
            </a:ext>
          </a:extLst>
        </p:spPr>
      </p:pic>
      <p:pic>
        <p:nvPicPr>
          <p:cNvPr id="4" name="Marcador de contenido 3"/>
          <p:cNvPicPr>
            <a:picLocks noGrp="1" noChangeAspect="1"/>
          </p:cNvPicPr>
          <p:nvPr>
            <p:ph sz="half" idx="2"/>
          </p:nvPr>
        </p:nvPicPr>
        <p:blipFill>
          <a:blip r:embed="rId4"/>
          <a:stretch>
            <a:fillRect/>
          </a:stretch>
        </p:blipFill>
        <p:spPr>
          <a:xfrm>
            <a:off x="5162875" y="2253938"/>
            <a:ext cx="2590475" cy="2510943"/>
          </a:xfrm>
          <a:prstGeom prst="rect">
            <a:avLst/>
          </a:prstGeom>
        </p:spPr>
      </p:pic>
    </p:spTree>
    <p:extLst>
      <p:ext uri="{BB962C8B-B14F-4D97-AF65-F5344CB8AC3E}">
        <p14:creationId xmlns:p14="http://schemas.microsoft.com/office/powerpoint/2010/main" val="36180217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657372" y="-3865205"/>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5" y="-742881"/>
            <a:ext cx="8379173"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                   DIAPOSITIVA   </a:t>
            </a:r>
            <a:r>
              <a:rPr lang="es-MX" sz="900" dirty="0" smtClean="0"/>
              <a:t>34 </a:t>
            </a:r>
            <a:endParaRPr lang="es-ES" sz="900" dirty="0"/>
          </a:p>
        </p:txBody>
      </p:sp>
      <p:sp>
        <p:nvSpPr>
          <p:cNvPr id="2" name="Marcador de contenido 1"/>
          <p:cNvSpPr>
            <a:spLocks noGrp="1"/>
          </p:cNvSpPr>
          <p:nvPr>
            <p:ph sz="half" idx="2"/>
          </p:nvPr>
        </p:nvSpPr>
        <p:spPr>
          <a:xfrm>
            <a:off x="4712830" y="1573693"/>
            <a:ext cx="4038600" cy="4525963"/>
          </a:xfrm>
        </p:spPr>
        <p:txBody>
          <a:bodyPr/>
          <a:lstStyle/>
          <a:p>
            <a:endParaRPr lang="en-US" dirty="0" smtClean="0"/>
          </a:p>
          <a:p>
            <a:endParaRPr lang="en-US" dirty="0" smtClean="0"/>
          </a:p>
          <a:p>
            <a:endParaRPr lang="en-US" dirty="0" smtClean="0"/>
          </a:p>
          <a:p>
            <a:endParaRPr lang="en-US" dirty="0" smtClean="0"/>
          </a:p>
          <a:p>
            <a:endParaRPr lang="en-US" dirty="0"/>
          </a:p>
        </p:txBody>
      </p:sp>
      <p:pic>
        <p:nvPicPr>
          <p:cNvPr id="5" name="Marcador de contenido 4"/>
          <p:cNvPicPr>
            <a:picLocks noGrp="1" noChangeAspect="1"/>
          </p:cNvPicPr>
          <p:nvPr>
            <p:ph sz="half" idx="1"/>
          </p:nvPr>
        </p:nvPicPr>
        <p:blipFill>
          <a:blip r:embed="rId3"/>
          <a:stretch>
            <a:fillRect/>
          </a:stretch>
        </p:blipFill>
        <p:spPr>
          <a:xfrm>
            <a:off x="440735" y="2269114"/>
            <a:ext cx="7883912" cy="3295663"/>
          </a:xfrm>
          <a:prstGeom prst="rect">
            <a:avLst/>
          </a:prstGeom>
        </p:spPr>
      </p:pic>
      <p:pic>
        <p:nvPicPr>
          <p:cNvPr id="6" name="Imagen 5"/>
          <p:cNvPicPr>
            <a:picLocks noChangeAspect="1"/>
          </p:cNvPicPr>
          <p:nvPr/>
        </p:nvPicPr>
        <p:blipFill>
          <a:blip r:embed="rId4"/>
          <a:stretch>
            <a:fillRect/>
          </a:stretch>
        </p:blipFill>
        <p:spPr>
          <a:xfrm>
            <a:off x="1442622" y="1200102"/>
            <a:ext cx="6000750" cy="352425"/>
          </a:xfrm>
          <a:prstGeom prst="rect">
            <a:avLst/>
          </a:prstGeom>
          <a:ln>
            <a:solidFill>
              <a:schemeClr val="accent1"/>
            </a:solidFill>
          </a:ln>
        </p:spPr>
      </p:pic>
      <p:sp>
        <p:nvSpPr>
          <p:cNvPr id="7" name="Rectángulo 6"/>
          <p:cNvSpPr/>
          <p:nvPr/>
        </p:nvSpPr>
        <p:spPr>
          <a:xfrm>
            <a:off x="5712126" y="1552527"/>
            <a:ext cx="2992134" cy="276999"/>
          </a:xfrm>
          <a:prstGeom prst="rect">
            <a:avLst/>
          </a:prstGeom>
        </p:spPr>
        <p:txBody>
          <a:bodyPr wrap="square">
            <a:spAutoFit/>
          </a:bodyPr>
          <a:lstStyle/>
          <a:p>
            <a:r>
              <a:rPr lang="es-MX" sz="1200" dirty="0" smtClean="0">
                <a:latin typeface="Avenir Black"/>
              </a:rPr>
              <a:t>(</a:t>
            </a:r>
            <a:r>
              <a:rPr lang="es-MX" sz="1200" dirty="0" err="1" smtClean="0">
                <a:latin typeface="Avenir Black"/>
              </a:rPr>
              <a:t>Spineli</a:t>
            </a:r>
            <a:r>
              <a:rPr lang="es-MX" sz="1200" dirty="0" smtClean="0">
                <a:latin typeface="Avenir Black"/>
              </a:rPr>
              <a:t> </a:t>
            </a:r>
            <a:r>
              <a:rPr lang="es-MX" sz="1200" dirty="0">
                <a:latin typeface="Avenir Black"/>
              </a:rPr>
              <a:t>and Adams </a:t>
            </a:r>
            <a:r>
              <a:rPr lang="es-MX" sz="1200" dirty="0" smtClean="0">
                <a:latin typeface="Avenir Black"/>
              </a:rPr>
              <a:t>2012</a:t>
            </a:r>
            <a:endParaRPr lang="es-MX" sz="1200" dirty="0">
              <a:latin typeface="Avenir Black"/>
            </a:endParaRPr>
          </a:p>
        </p:txBody>
      </p:sp>
    </p:spTree>
    <p:extLst>
      <p:ext uri="{BB962C8B-B14F-4D97-AF65-F5344CB8AC3E}">
        <p14:creationId xmlns:p14="http://schemas.microsoft.com/office/powerpoint/2010/main" val="17422405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RECOMENDACIONES FINALES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                   DIAPOSITIVA   </a:t>
            </a:r>
            <a:r>
              <a:rPr lang="es-MX" sz="900" dirty="0" smtClean="0"/>
              <a:t>35</a:t>
            </a:r>
            <a:endParaRPr lang="es-ES" sz="900" dirty="0"/>
          </a:p>
        </p:txBody>
      </p:sp>
      <p:sp>
        <p:nvSpPr>
          <p:cNvPr id="12" name="Marcador de contenido 2"/>
          <p:cNvSpPr>
            <a:spLocks noGrp="1"/>
          </p:cNvSpPr>
          <p:nvPr>
            <p:ph sz="quarter" idx="4294967295"/>
          </p:nvPr>
        </p:nvSpPr>
        <p:spPr>
          <a:xfrm>
            <a:off x="232555" y="1058673"/>
            <a:ext cx="8754407" cy="5336711"/>
          </a:xfrm>
          <a:prstGeom prst="rect">
            <a:avLst/>
          </a:prstGeom>
          <a:ln>
            <a:solidFill>
              <a:srgbClr val="002060"/>
            </a:solidFill>
          </a:ln>
        </p:spPr>
        <p:txBody>
          <a:bodyPr>
            <a:noAutofit/>
          </a:bodyPr>
          <a:lstStyle/>
          <a:p>
            <a:pPr marL="0" indent="0">
              <a:buNone/>
            </a:pPr>
            <a:r>
              <a:rPr lang="es-MX" sz="2400" dirty="0" smtClean="0">
                <a:latin typeface="Avenir Black"/>
              </a:rPr>
              <a:t>Al estar consciente de la problemática asociada a la empresa familiar es importante tomar en cuenta aún se requiere todavía un gran esfuerzo para entender la realidad de nuestro país. </a:t>
            </a:r>
          </a:p>
          <a:p>
            <a:pPr marL="0" indent="0">
              <a:buNone/>
            </a:pPr>
            <a:r>
              <a:rPr lang="es-MX" sz="2400" dirty="0" smtClean="0">
                <a:latin typeface="Avenir Black"/>
              </a:rPr>
              <a:t>Y es que los resultados obtenidos en las investigaciones han sido buenas sin embargo los trabajos siempre se enmarcan por las dificultades para poder acceder a información sobre el tema.</a:t>
            </a:r>
          </a:p>
          <a:p>
            <a:pPr marL="0" indent="0">
              <a:buNone/>
            </a:pPr>
            <a:r>
              <a:rPr lang="es-MX" sz="2400" dirty="0" smtClean="0">
                <a:latin typeface="Avenir Black"/>
              </a:rPr>
              <a:t>Incluso la información estadística no es tan confiable porque se requiere investigar con base de datos empresariales y metodologías muy específicas para tener la mayor precisión;  lo cual no es muy común aún en estos días. </a:t>
            </a:r>
            <a:endParaRPr lang="es-MX" sz="2400" dirty="0">
              <a:latin typeface="Avenir Black"/>
            </a:endParaRPr>
          </a:p>
          <a:p>
            <a:pPr marL="0" indent="0">
              <a:buNone/>
            </a:pPr>
            <a:endParaRPr lang="es-MX" sz="2400" dirty="0">
              <a:latin typeface="Avenir Black"/>
            </a:endParaRPr>
          </a:p>
        </p:txBody>
      </p:sp>
    </p:spTree>
    <p:extLst>
      <p:ext uri="{BB962C8B-B14F-4D97-AF65-F5344CB8AC3E}">
        <p14:creationId xmlns:p14="http://schemas.microsoft.com/office/powerpoint/2010/main" val="4373558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a:solidFill>
                  <a:schemeClr val="bg1"/>
                </a:solidFill>
                <a:latin typeface="Avenir Black"/>
                <a:cs typeface="Avenir Black"/>
              </a:rPr>
              <a:t>Fuentes de consulta</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                   DIAPOSITIVA   </a:t>
            </a:r>
            <a:r>
              <a:rPr lang="es-MX" sz="900" dirty="0" smtClean="0"/>
              <a:t>36 </a:t>
            </a:r>
            <a:endParaRPr lang="es-ES" sz="900" dirty="0"/>
          </a:p>
        </p:txBody>
      </p:sp>
      <p:pic>
        <p:nvPicPr>
          <p:cNvPr id="14" name="Picture 6" descr="libros45"/>
          <p:cNvPicPr>
            <a:picLocks noChangeAspect="1" noChangeArrowheads="1" noCrop="1"/>
          </p:cNvPicPr>
          <p:nvPr/>
        </p:nvPicPr>
        <p:blipFill>
          <a:blip r:embed="rId3" cstate="print"/>
          <a:srcRect/>
          <a:stretch>
            <a:fillRect/>
          </a:stretch>
        </p:blipFill>
        <p:spPr bwMode="auto">
          <a:xfrm>
            <a:off x="1542292" y="-24137"/>
            <a:ext cx="2079625" cy="909638"/>
          </a:xfrm>
          <a:prstGeom prst="rect">
            <a:avLst/>
          </a:prstGeom>
          <a:noFill/>
          <a:ln w="9525">
            <a:noFill/>
            <a:miter lim="800000"/>
            <a:headEnd/>
            <a:tailEnd/>
          </a:ln>
        </p:spPr>
      </p:pic>
      <p:sp>
        <p:nvSpPr>
          <p:cNvPr id="16" name="2 Marcador de contenido"/>
          <p:cNvSpPr>
            <a:spLocks noGrp="1"/>
          </p:cNvSpPr>
          <p:nvPr>
            <p:ph sz="quarter" idx="4294967295"/>
          </p:nvPr>
        </p:nvSpPr>
        <p:spPr>
          <a:xfrm>
            <a:off x="189912" y="1440012"/>
            <a:ext cx="8712968" cy="3744416"/>
          </a:xfrm>
          <a:prstGeom prst="rect">
            <a:avLst/>
          </a:prstGeom>
        </p:spPr>
        <p:txBody>
          <a:bodyPr>
            <a:normAutofit/>
          </a:bodyPr>
          <a:lstStyle/>
          <a:p>
            <a:r>
              <a:rPr lang="en-US" sz="1200" dirty="0">
                <a:latin typeface="Avenir Black"/>
                <a:cs typeface="Arial" pitchFamily="34" charset="0"/>
              </a:rPr>
              <a:t>Daft, R. (2011). </a:t>
            </a:r>
            <a:r>
              <a:rPr lang="en-US" sz="1200" i="1" dirty="0">
                <a:latin typeface="Avenir Black"/>
                <a:cs typeface="Arial" pitchFamily="34" charset="0"/>
              </a:rPr>
              <a:t>Management The new workplace</a:t>
            </a:r>
            <a:r>
              <a:rPr lang="en-US" sz="1200" dirty="0">
                <a:latin typeface="Avenir Black"/>
                <a:cs typeface="Arial" pitchFamily="34" charset="0"/>
              </a:rPr>
              <a:t>. </a:t>
            </a:r>
            <a:r>
              <a:rPr lang="en-US" sz="1200" dirty="0" err="1">
                <a:latin typeface="Avenir Black"/>
                <a:cs typeface="Arial" pitchFamily="34" charset="0"/>
              </a:rPr>
              <a:t>7a</a:t>
            </a:r>
            <a:r>
              <a:rPr lang="en-US" sz="1200" dirty="0">
                <a:latin typeface="Avenir Black"/>
                <a:cs typeface="Arial" pitchFamily="34" charset="0"/>
              </a:rPr>
              <a:t> ed.  U.S.: Cengage learning</a:t>
            </a:r>
            <a:endParaRPr lang="es-MX" altLang="es-MX" sz="1200" dirty="0">
              <a:latin typeface="Avenir Black"/>
              <a:cs typeface="Arial" pitchFamily="34" charset="0"/>
            </a:endParaRPr>
          </a:p>
          <a:p>
            <a:r>
              <a:rPr lang="es-MX" altLang="es-MX" sz="1200" dirty="0">
                <a:latin typeface="Avenir Black"/>
                <a:cs typeface="Arial" pitchFamily="34" charset="0"/>
              </a:rPr>
              <a:t>Garza, J. (2013) </a:t>
            </a:r>
            <a:r>
              <a:rPr lang="es-MX" altLang="es-MX" sz="1200" i="1" dirty="0">
                <a:latin typeface="Avenir Black"/>
                <a:cs typeface="Arial" pitchFamily="34" charset="0"/>
              </a:rPr>
              <a:t>Administración Contemporánea</a:t>
            </a:r>
            <a:r>
              <a:rPr lang="es-MX" altLang="es-MX" sz="1200" dirty="0">
                <a:latin typeface="Avenir Black"/>
                <a:cs typeface="Arial" pitchFamily="34" charset="0"/>
              </a:rPr>
              <a:t>. 2ª ed. </a:t>
            </a:r>
            <a:r>
              <a:rPr lang="es-MX" altLang="es-MX" sz="1200" dirty="0" err="1">
                <a:latin typeface="Avenir Black"/>
                <a:cs typeface="Arial" pitchFamily="34" charset="0"/>
              </a:rPr>
              <a:t>México:mc</a:t>
            </a:r>
            <a:r>
              <a:rPr lang="es-MX" altLang="es-MX" sz="1200" dirty="0">
                <a:latin typeface="Avenir Black"/>
                <a:cs typeface="Arial" pitchFamily="34" charset="0"/>
              </a:rPr>
              <a:t> Graw Hill </a:t>
            </a:r>
          </a:p>
          <a:p>
            <a:r>
              <a:rPr lang="es-MX" sz="1200" dirty="0"/>
              <a:t>Eduardo Ignacio Lorenzo Hernández (18 de Nov de 2015). "Las Pymes en </a:t>
            </a:r>
            <a:r>
              <a:rPr lang="es-MX" sz="1200" dirty="0" err="1"/>
              <a:t>Mexico</a:t>
            </a:r>
            <a:r>
              <a:rPr lang="es-MX" sz="1200" dirty="0"/>
              <a:t>". [en </a:t>
            </a:r>
            <a:r>
              <a:rPr lang="es-MX" sz="1200" dirty="0" err="1"/>
              <a:t>linea</a:t>
            </a:r>
            <a:r>
              <a:rPr lang="es-MX" sz="1200" dirty="0"/>
              <a:t>]</a:t>
            </a:r>
            <a:br>
              <a:rPr lang="es-MX" sz="1200" dirty="0"/>
            </a:br>
            <a:r>
              <a:rPr lang="es-MX" sz="1200" dirty="0"/>
              <a:t>Dirección URL: </a:t>
            </a:r>
            <a:r>
              <a:rPr lang="es-MX" sz="1200" dirty="0">
                <a:hlinkClick r:id="rId4"/>
              </a:rPr>
              <a:t>https://www.econlink.com.ar/pymes-mexico/2</a:t>
            </a:r>
            <a:r>
              <a:rPr lang="es-MX" sz="1200" dirty="0"/>
              <a:t> (Consultado el 13 de </a:t>
            </a:r>
            <a:r>
              <a:rPr lang="es-MX" sz="1200" dirty="0" err="1"/>
              <a:t>Sep</a:t>
            </a:r>
            <a:r>
              <a:rPr lang="es-MX" sz="1200" dirty="0"/>
              <a:t> de 2018)</a:t>
            </a:r>
            <a:endParaRPr lang="en-US" sz="1200" dirty="0">
              <a:latin typeface="Arial" pitchFamily="34" charset="0"/>
              <a:cs typeface="Arial" pitchFamily="34" charset="0"/>
            </a:endParaRPr>
          </a:p>
          <a:p>
            <a:r>
              <a:rPr lang="en-US" sz="1200" dirty="0" err="1">
                <a:latin typeface="Arial" pitchFamily="34" charset="0"/>
                <a:cs typeface="Arial" pitchFamily="34" charset="0"/>
              </a:rPr>
              <a:t>Longenecker</a:t>
            </a:r>
            <a:r>
              <a:rPr lang="en-US" sz="1200" dirty="0">
                <a:latin typeface="Arial" pitchFamily="34" charset="0"/>
                <a:cs typeface="Arial" pitchFamily="34" charset="0"/>
              </a:rPr>
              <a:t>, </a:t>
            </a:r>
            <a:r>
              <a:rPr lang="en-US" sz="1200" dirty="0" err="1">
                <a:latin typeface="Arial" pitchFamily="34" charset="0"/>
                <a:cs typeface="Arial" pitchFamily="34" charset="0"/>
              </a:rPr>
              <a:t>J.,Petty</a:t>
            </a:r>
            <a:r>
              <a:rPr lang="en-US" sz="1200" dirty="0">
                <a:latin typeface="Arial" pitchFamily="34" charset="0"/>
                <a:cs typeface="Arial" pitchFamily="34" charset="0"/>
              </a:rPr>
              <a:t>, W., , </a:t>
            </a:r>
            <a:r>
              <a:rPr lang="en-US" sz="1200" dirty="0" err="1">
                <a:latin typeface="Arial" pitchFamily="34" charset="0"/>
                <a:cs typeface="Arial" pitchFamily="34" charset="0"/>
              </a:rPr>
              <a:t>Palich</a:t>
            </a:r>
            <a:r>
              <a:rPr lang="en-US" sz="1200" dirty="0">
                <a:latin typeface="Arial" pitchFamily="34" charset="0"/>
                <a:cs typeface="Arial" pitchFamily="34" charset="0"/>
              </a:rPr>
              <a:t>, L.,  Hoy, F. (2012). </a:t>
            </a:r>
            <a:r>
              <a:rPr lang="en-US" sz="1200" dirty="0" err="1">
                <a:latin typeface="Arial" pitchFamily="34" charset="0"/>
                <a:cs typeface="Arial" pitchFamily="34" charset="0"/>
              </a:rPr>
              <a:t>Administración</a:t>
            </a:r>
            <a:r>
              <a:rPr lang="en-US" sz="1200" dirty="0">
                <a:latin typeface="Arial" pitchFamily="34" charset="0"/>
                <a:cs typeface="Arial" pitchFamily="34" charset="0"/>
              </a:rPr>
              <a:t> de </a:t>
            </a:r>
            <a:r>
              <a:rPr lang="en-US" sz="1200" dirty="0" err="1">
                <a:latin typeface="Arial" pitchFamily="34" charset="0"/>
                <a:cs typeface="Arial" pitchFamily="34" charset="0"/>
              </a:rPr>
              <a:t>pequeñas</a:t>
            </a:r>
            <a:r>
              <a:rPr lang="en-US" sz="1200" dirty="0">
                <a:latin typeface="Arial" pitchFamily="34" charset="0"/>
                <a:cs typeface="Arial" pitchFamily="34" charset="0"/>
              </a:rPr>
              <a:t> </a:t>
            </a:r>
            <a:r>
              <a:rPr lang="en-US" sz="1200" dirty="0" err="1">
                <a:latin typeface="Arial" pitchFamily="34" charset="0"/>
                <a:cs typeface="Arial" pitchFamily="34" charset="0"/>
              </a:rPr>
              <a:t>empresas</a:t>
            </a:r>
            <a:r>
              <a:rPr lang="en-US" sz="1200" dirty="0">
                <a:latin typeface="Arial" pitchFamily="34" charset="0"/>
                <a:cs typeface="Arial" pitchFamily="34" charset="0"/>
              </a:rPr>
              <a:t>. </a:t>
            </a:r>
            <a:r>
              <a:rPr lang="en-US" sz="1200" dirty="0">
                <a:latin typeface="Avenir Black"/>
                <a:cs typeface="Arial" pitchFamily="34" charset="0"/>
              </a:rPr>
              <a:t>México: Cengage learning</a:t>
            </a:r>
            <a:endParaRPr lang="es-MX" altLang="es-MX" sz="1200" dirty="0">
              <a:latin typeface="Avenir Black"/>
              <a:cs typeface="Arial" pitchFamily="34" charset="0"/>
            </a:endParaRPr>
          </a:p>
          <a:p>
            <a:r>
              <a:rPr lang="en-US" sz="1200" dirty="0">
                <a:latin typeface="Arial" pitchFamily="34" charset="0"/>
                <a:cs typeface="Arial" pitchFamily="34" charset="0"/>
              </a:rPr>
              <a:t>Hernández y Rodríguez, S. (2012). </a:t>
            </a:r>
            <a:r>
              <a:rPr lang="en-US" sz="1200" i="1" dirty="0" err="1">
                <a:latin typeface="Arial" pitchFamily="34" charset="0"/>
                <a:cs typeface="Arial" pitchFamily="34" charset="0"/>
              </a:rPr>
              <a:t>Administración</a:t>
            </a:r>
            <a:r>
              <a:rPr lang="en-US" sz="1200" i="1" dirty="0">
                <a:latin typeface="Arial" pitchFamily="34" charset="0"/>
                <a:cs typeface="Arial" pitchFamily="34" charset="0"/>
              </a:rPr>
              <a:t>. </a:t>
            </a:r>
            <a:r>
              <a:rPr lang="en-US" sz="1200" i="1" dirty="0" err="1">
                <a:latin typeface="Arial" pitchFamily="34" charset="0"/>
                <a:cs typeface="Arial" pitchFamily="34" charset="0"/>
              </a:rPr>
              <a:t>Teoría</a:t>
            </a:r>
            <a:r>
              <a:rPr lang="en-US" sz="1200" i="1" dirty="0">
                <a:latin typeface="Arial" pitchFamily="34" charset="0"/>
                <a:cs typeface="Arial" pitchFamily="34" charset="0"/>
              </a:rPr>
              <a:t>, </a:t>
            </a:r>
            <a:r>
              <a:rPr lang="en-US" sz="1200" i="1" dirty="0" err="1">
                <a:latin typeface="Arial" pitchFamily="34" charset="0"/>
                <a:cs typeface="Arial" pitchFamily="34" charset="0"/>
              </a:rPr>
              <a:t>proceso</a:t>
            </a:r>
            <a:r>
              <a:rPr lang="en-US" sz="1200" i="1" dirty="0">
                <a:latin typeface="Arial" pitchFamily="34" charset="0"/>
                <a:cs typeface="Arial" pitchFamily="34" charset="0"/>
              </a:rPr>
              <a:t>, </a:t>
            </a:r>
            <a:r>
              <a:rPr lang="en-US" sz="1200" i="1" dirty="0" err="1">
                <a:latin typeface="Arial" pitchFamily="34" charset="0"/>
                <a:cs typeface="Arial" pitchFamily="34" charset="0"/>
              </a:rPr>
              <a:t>áreas</a:t>
            </a:r>
            <a:r>
              <a:rPr lang="en-US" sz="1200" i="1" dirty="0">
                <a:latin typeface="Arial" pitchFamily="34" charset="0"/>
                <a:cs typeface="Arial" pitchFamily="34" charset="0"/>
              </a:rPr>
              <a:t> </a:t>
            </a:r>
            <a:r>
              <a:rPr lang="en-US" sz="1200" i="1" dirty="0" err="1">
                <a:latin typeface="Arial" pitchFamily="34" charset="0"/>
                <a:cs typeface="Arial" pitchFamily="34" charset="0"/>
              </a:rPr>
              <a:t>funcionales</a:t>
            </a:r>
            <a:r>
              <a:rPr lang="en-US" sz="1200" i="1" dirty="0">
                <a:latin typeface="Arial" pitchFamily="34" charset="0"/>
                <a:cs typeface="Arial" pitchFamily="34" charset="0"/>
              </a:rPr>
              <a:t> y </a:t>
            </a:r>
            <a:r>
              <a:rPr lang="en-US" sz="1200" i="1" dirty="0" err="1">
                <a:latin typeface="Arial" pitchFamily="34" charset="0"/>
                <a:cs typeface="Arial" pitchFamily="34" charset="0"/>
              </a:rPr>
              <a:t>estrategias</a:t>
            </a:r>
            <a:r>
              <a:rPr lang="en-US" sz="1200" i="1" dirty="0">
                <a:latin typeface="Arial" pitchFamily="34" charset="0"/>
                <a:cs typeface="Arial" pitchFamily="34" charset="0"/>
              </a:rPr>
              <a:t> para la </a:t>
            </a:r>
            <a:r>
              <a:rPr lang="en-US" sz="1200" i="1" dirty="0" err="1">
                <a:latin typeface="Arial" pitchFamily="34" charset="0"/>
                <a:cs typeface="Arial" pitchFamily="34" charset="0"/>
              </a:rPr>
              <a:t>competitividad</a:t>
            </a:r>
            <a:r>
              <a:rPr lang="en-US" sz="1200" i="1" dirty="0">
                <a:latin typeface="Arial" pitchFamily="34" charset="0"/>
                <a:cs typeface="Arial" pitchFamily="34" charset="0"/>
              </a:rPr>
              <a:t>.</a:t>
            </a:r>
            <a:r>
              <a:rPr lang="en-US" sz="1200" dirty="0">
                <a:latin typeface="Arial" pitchFamily="34" charset="0"/>
                <a:cs typeface="Arial" pitchFamily="34" charset="0"/>
              </a:rPr>
              <a:t> </a:t>
            </a:r>
            <a:r>
              <a:rPr lang="en-US" sz="1200" dirty="0" err="1">
                <a:latin typeface="Arial" pitchFamily="34" charset="0"/>
                <a:cs typeface="Arial" pitchFamily="34" charset="0"/>
              </a:rPr>
              <a:t>3a</a:t>
            </a:r>
            <a:r>
              <a:rPr lang="en-US" sz="1200" dirty="0">
                <a:latin typeface="Arial" pitchFamily="34" charset="0"/>
                <a:cs typeface="Arial" pitchFamily="34" charset="0"/>
              </a:rPr>
              <a:t> ed.  México: </a:t>
            </a:r>
            <a:r>
              <a:rPr lang="en-US" sz="1200" dirty="0" err="1">
                <a:latin typeface="Arial" pitchFamily="34" charset="0"/>
                <a:cs typeface="Arial" pitchFamily="34" charset="0"/>
              </a:rPr>
              <a:t>Mc.Graw</a:t>
            </a:r>
            <a:r>
              <a:rPr lang="en-US" sz="1200" dirty="0">
                <a:latin typeface="Arial" pitchFamily="34" charset="0"/>
                <a:cs typeface="Arial" pitchFamily="34" charset="0"/>
              </a:rPr>
              <a:t> Hill.</a:t>
            </a:r>
          </a:p>
          <a:p>
            <a:r>
              <a:rPr lang="es-MX" sz="1200" dirty="0" err="1">
                <a:latin typeface="Avenir Black"/>
                <a:cs typeface="Arial" pitchFamily="34" charset="0"/>
              </a:rPr>
              <a:t>Munch</a:t>
            </a:r>
            <a:r>
              <a:rPr lang="es-MX" sz="1200" dirty="0">
                <a:latin typeface="Avenir Black"/>
                <a:cs typeface="Arial" pitchFamily="34" charset="0"/>
              </a:rPr>
              <a:t>, L..(2016). </a:t>
            </a:r>
            <a:r>
              <a:rPr lang="es-MX" sz="1200" i="1" dirty="0">
                <a:latin typeface="Avenir Black"/>
                <a:cs typeface="Arial" pitchFamily="34" charset="0"/>
              </a:rPr>
              <a:t>Fundamentos de Administración. </a:t>
            </a:r>
            <a:r>
              <a:rPr lang="es-MX" sz="1200" dirty="0">
                <a:latin typeface="Avenir Black"/>
                <a:cs typeface="Arial" pitchFamily="34" charset="0"/>
              </a:rPr>
              <a:t>México: Trillas</a:t>
            </a:r>
          </a:p>
          <a:p>
            <a:r>
              <a:rPr lang="es-MX" sz="1200" dirty="0">
                <a:latin typeface="Avenir Black"/>
                <a:cs typeface="Arial" pitchFamily="34" charset="0"/>
              </a:rPr>
              <a:t>Reyes P., A.(2005) Administración Moderna. México. Ed. </a:t>
            </a:r>
            <a:r>
              <a:rPr lang="es-MX" sz="1200" dirty="0" err="1">
                <a:latin typeface="Avenir Black"/>
                <a:cs typeface="Arial" pitchFamily="34" charset="0"/>
              </a:rPr>
              <a:t>Limusa</a:t>
            </a:r>
            <a:r>
              <a:rPr lang="es-MX" sz="1200" dirty="0">
                <a:latin typeface="Avenir Black"/>
                <a:cs typeface="Arial" pitchFamily="34" charset="0"/>
              </a:rPr>
              <a:t>. </a:t>
            </a:r>
          </a:p>
          <a:p>
            <a:r>
              <a:rPr lang="es-MX" sz="1200" dirty="0" err="1">
                <a:latin typeface="Avenir Black"/>
                <a:cs typeface="Arial" pitchFamily="34" charset="0"/>
              </a:rPr>
              <a:t>Robbins</a:t>
            </a:r>
            <a:r>
              <a:rPr lang="es-MX" sz="1200" dirty="0">
                <a:latin typeface="Avenir Black"/>
                <a:cs typeface="Arial" pitchFamily="34" charset="0"/>
              </a:rPr>
              <a:t>, S. et al (2010). Administración. 10ª ed. Ed. Pearson</a:t>
            </a:r>
          </a:p>
          <a:p>
            <a:r>
              <a:rPr lang="es-MX" sz="1200" dirty="0" err="1">
                <a:latin typeface="Avenir Black"/>
                <a:cs typeface="Arial" pitchFamily="34" charset="0"/>
              </a:rPr>
              <a:t>Schermerhorn</a:t>
            </a:r>
            <a:r>
              <a:rPr lang="es-MX" sz="1200" dirty="0">
                <a:latin typeface="Avenir Black"/>
                <a:cs typeface="Arial" pitchFamily="34" charset="0"/>
              </a:rPr>
              <a:t>, J. (2010) </a:t>
            </a:r>
            <a:r>
              <a:rPr lang="es-MX" sz="1200" i="1" dirty="0">
                <a:latin typeface="Avenir Black"/>
                <a:cs typeface="Arial" pitchFamily="34" charset="0"/>
              </a:rPr>
              <a:t>Administración</a:t>
            </a:r>
            <a:r>
              <a:rPr lang="es-MX" sz="1200" dirty="0">
                <a:latin typeface="Avenir Black"/>
                <a:cs typeface="Arial" pitchFamily="34" charset="0"/>
              </a:rPr>
              <a:t>. 2ª ed. España: </a:t>
            </a:r>
            <a:r>
              <a:rPr lang="es-MX" sz="1200" dirty="0" err="1">
                <a:latin typeface="Avenir Black"/>
                <a:cs typeface="Arial" pitchFamily="34" charset="0"/>
              </a:rPr>
              <a:t>Limusa</a:t>
            </a:r>
            <a:r>
              <a:rPr lang="es-MX" sz="1200" dirty="0">
                <a:latin typeface="Avenir Black"/>
                <a:cs typeface="Arial" pitchFamily="34" charset="0"/>
              </a:rPr>
              <a:t> </a:t>
            </a:r>
            <a:r>
              <a:rPr lang="es-MX" sz="1200" dirty="0" err="1">
                <a:latin typeface="Avenir Black"/>
                <a:cs typeface="Arial" pitchFamily="34" charset="0"/>
              </a:rPr>
              <a:t>Wiley</a:t>
            </a:r>
            <a:endParaRPr lang="es-MX" sz="1200" dirty="0">
              <a:latin typeface="Avenir Black"/>
              <a:cs typeface="Arial" pitchFamily="34" charset="0"/>
            </a:endParaRPr>
          </a:p>
          <a:p>
            <a:pPr>
              <a:buFont typeface="Arial" pitchFamily="34" charset="0"/>
              <a:buChar char="•"/>
            </a:pPr>
            <a:endParaRPr lang="es-MX" sz="1200" dirty="0">
              <a:solidFill>
                <a:srgbClr val="FF0000"/>
              </a:solidFill>
              <a:latin typeface="Avenir Black"/>
              <a:cs typeface="Arial" pitchFamily="34" charset="0"/>
            </a:endParaRPr>
          </a:p>
          <a:p>
            <a:pPr>
              <a:buFont typeface="Arial" pitchFamily="34" charset="0"/>
              <a:buChar char="•"/>
            </a:pPr>
            <a:endParaRPr lang="es-MX" sz="1200" dirty="0">
              <a:solidFill>
                <a:srgbClr val="FF0000"/>
              </a:solidFill>
              <a:latin typeface="Avenir Black"/>
              <a:cs typeface="Arial" pitchFamily="34" charset="0"/>
            </a:endParaRPr>
          </a:p>
          <a:p>
            <a:pPr>
              <a:buNone/>
            </a:pPr>
            <a:endParaRPr lang="es-MX" sz="1200" dirty="0">
              <a:solidFill>
                <a:srgbClr val="FF0000"/>
              </a:solidFill>
              <a:latin typeface="Avenir Black"/>
              <a:cs typeface="Arial" pitchFamily="34" charset="0"/>
            </a:endParaRPr>
          </a:p>
          <a:p>
            <a:pPr>
              <a:buNone/>
            </a:pPr>
            <a:endParaRPr lang="es-MX" sz="1200" dirty="0">
              <a:latin typeface="Avenir Black"/>
              <a:cs typeface="Arial" pitchFamily="34" charset="0"/>
            </a:endParaRPr>
          </a:p>
        </p:txBody>
      </p:sp>
    </p:spTree>
    <p:extLst>
      <p:ext uri="{BB962C8B-B14F-4D97-AF65-F5344CB8AC3E}">
        <p14:creationId xmlns:p14="http://schemas.microsoft.com/office/powerpoint/2010/main" val="10982923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a:solidFill>
                  <a:schemeClr val="bg1"/>
                </a:solidFill>
                <a:latin typeface="Avenir Black"/>
                <a:cs typeface="Avenir Black"/>
              </a:rPr>
              <a:t>Fuentes de consulta</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2400"/>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                   </a:t>
            </a:r>
            <a:r>
              <a:rPr lang="es-MX" sz="900"/>
              <a:t>DIAPOSITIVA   35 </a:t>
            </a:r>
            <a:endParaRPr lang="es-ES" sz="900" dirty="0"/>
          </a:p>
        </p:txBody>
      </p:sp>
      <p:pic>
        <p:nvPicPr>
          <p:cNvPr id="14" name="Picture 6" descr="libros45"/>
          <p:cNvPicPr>
            <a:picLocks noChangeAspect="1" noChangeArrowheads="1" noCrop="1"/>
          </p:cNvPicPr>
          <p:nvPr/>
        </p:nvPicPr>
        <p:blipFill>
          <a:blip r:embed="rId3" cstate="print"/>
          <a:srcRect/>
          <a:stretch>
            <a:fillRect/>
          </a:stretch>
        </p:blipFill>
        <p:spPr bwMode="auto">
          <a:xfrm>
            <a:off x="1542292" y="-24137"/>
            <a:ext cx="2079625" cy="909638"/>
          </a:xfrm>
          <a:prstGeom prst="rect">
            <a:avLst/>
          </a:prstGeom>
          <a:noFill/>
          <a:ln w="9525">
            <a:noFill/>
            <a:miter lim="800000"/>
            <a:headEnd/>
            <a:tailEnd/>
          </a:ln>
        </p:spPr>
      </p:pic>
      <p:sp>
        <p:nvSpPr>
          <p:cNvPr id="16" name="2 Marcador de contenido"/>
          <p:cNvSpPr>
            <a:spLocks noGrp="1"/>
          </p:cNvSpPr>
          <p:nvPr>
            <p:ph sz="quarter" idx="4294967295"/>
          </p:nvPr>
        </p:nvSpPr>
        <p:spPr>
          <a:xfrm>
            <a:off x="189912" y="1440012"/>
            <a:ext cx="8712968" cy="3744416"/>
          </a:xfrm>
          <a:prstGeom prst="rect">
            <a:avLst/>
          </a:prstGeom>
        </p:spPr>
        <p:txBody>
          <a:bodyPr>
            <a:normAutofit/>
          </a:bodyPr>
          <a:lstStyle/>
          <a:p>
            <a:endParaRPr lang="es-MX" sz="1200" dirty="0">
              <a:latin typeface="Avenir Black"/>
              <a:cs typeface="Arial" pitchFamily="34" charset="0"/>
            </a:endParaRPr>
          </a:p>
          <a:p>
            <a:r>
              <a:rPr lang="es-MX" sz="1200" dirty="0" err="1">
                <a:latin typeface="Avenir Black"/>
                <a:cs typeface="Arial" pitchFamily="34" charset="0"/>
              </a:rPr>
              <a:t>Belausteguigotia</a:t>
            </a:r>
            <a:r>
              <a:rPr lang="es-MX" sz="1200" dirty="0">
                <a:latin typeface="Avenir Black"/>
                <a:cs typeface="Arial" pitchFamily="34" charset="0"/>
              </a:rPr>
              <a:t>, I. (2017)  </a:t>
            </a:r>
            <a:r>
              <a:rPr lang="es-MX" sz="1200" i="1" dirty="0">
                <a:latin typeface="Avenir Black"/>
                <a:cs typeface="Arial" pitchFamily="34" charset="0"/>
              </a:rPr>
              <a:t>Empresas Familiares. Dinámica, equilibrio y consolidación</a:t>
            </a:r>
            <a:r>
              <a:rPr lang="es-MX" sz="1200" dirty="0">
                <a:latin typeface="Avenir Black"/>
                <a:cs typeface="Arial" pitchFamily="34" charset="0"/>
              </a:rPr>
              <a:t>. 4ª ed. </a:t>
            </a:r>
            <a:r>
              <a:rPr lang="es-MX" altLang="es-MX" sz="1200" dirty="0">
                <a:latin typeface="Avenir Black"/>
                <a:cs typeface="Arial" pitchFamily="34" charset="0"/>
              </a:rPr>
              <a:t>México: Mc Graw Hill </a:t>
            </a:r>
            <a:endParaRPr lang="es-MX" altLang="es-MX" sz="1200" dirty="0" smtClean="0">
              <a:latin typeface="Avenir Black"/>
              <a:cs typeface="Arial" pitchFamily="34" charset="0"/>
            </a:endParaRPr>
          </a:p>
          <a:p>
            <a:r>
              <a:rPr lang="es-MX" sz="1200" dirty="0"/>
              <a:t>David, Fred R. (2013). </a:t>
            </a:r>
            <a:r>
              <a:rPr lang="es-MX" sz="1200" i="1" dirty="0"/>
              <a:t>Conceptos de administración estratégica</a:t>
            </a:r>
            <a:r>
              <a:rPr lang="es-MX" sz="1200" dirty="0"/>
              <a:t>. 14ª ed.  México: Pearson Educación. </a:t>
            </a:r>
          </a:p>
          <a:p>
            <a:r>
              <a:rPr lang="es-MX" sz="1200" dirty="0" err="1"/>
              <a:t>Munch</a:t>
            </a:r>
            <a:r>
              <a:rPr lang="es-MX" sz="1200" dirty="0"/>
              <a:t>, L. (2010). </a:t>
            </a:r>
            <a:r>
              <a:rPr lang="es-MX" sz="1200" i="1" dirty="0"/>
              <a:t>Administración. Gestión organizacional, enfoques y proceso administrativo</a:t>
            </a:r>
            <a:r>
              <a:rPr lang="es-MX" sz="1200" dirty="0"/>
              <a:t>. México: Pearson </a:t>
            </a:r>
            <a:endParaRPr lang="es-MX" altLang="es-MX" sz="1200" dirty="0" smtClean="0">
              <a:latin typeface="Avenir Black"/>
              <a:cs typeface="Arial" pitchFamily="34" charset="0"/>
            </a:endParaRPr>
          </a:p>
          <a:p>
            <a:r>
              <a:rPr lang="es-MX" altLang="es-MX" sz="1200" dirty="0" err="1" smtClean="0">
                <a:latin typeface="Avenir Black"/>
                <a:cs typeface="Arial" pitchFamily="34" charset="0"/>
              </a:rPr>
              <a:t>Núnez</a:t>
            </a:r>
            <a:r>
              <a:rPr lang="es-MX" altLang="es-MX" sz="1200" dirty="0" smtClean="0">
                <a:latin typeface="Avenir Black"/>
                <a:cs typeface="Arial" pitchFamily="34" charset="0"/>
              </a:rPr>
              <a:t>, C. Belmonte, R. (2018) La sucesión en la empresa familiar mexicana. Publicaciones empresariales </a:t>
            </a:r>
            <a:r>
              <a:rPr lang="es-MX" altLang="es-MX" sz="1200" dirty="0" err="1" smtClean="0">
                <a:latin typeface="Avenir Black"/>
                <a:cs typeface="Arial" pitchFamily="34" charset="0"/>
              </a:rPr>
              <a:t>FCA</a:t>
            </a:r>
            <a:r>
              <a:rPr lang="es-MX" altLang="es-MX" sz="1200" dirty="0" smtClean="0">
                <a:latin typeface="Avenir Black"/>
                <a:cs typeface="Arial" pitchFamily="34" charset="0"/>
              </a:rPr>
              <a:t> UNAM México . </a:t>
            </a:r>
            <a:r>
              <a:rPr lang="es-MX" sz="1200" dirty="0" err="1"/>
              <a:t>eISBN</a:t>
            </a:r>
            <a:r>
              <a:rPr lang="es-MX" sz="1200" b="1" dirty="0"/>
              <a:t>:</a:t>
            </a:r>
            <a:r>
              <a:rPr lang="es-MX" sz="1200" dirty="0"/>
              <a:t> </a:t>
            </a:r>
            <a:r>
              <a:rPr lang="es-MX" sz="1200" dirty="0" smtClean="0"/>
              <a:t>978-607-30-0795-5</a:t>
            </a:r>
          </a:p>
          <a:p>
            <a:r>
              <a:rPr lang="es-MX" sz="1200" dirty="0" smtClean="0"/>
              <a:t>Rodríguez, J. (2017). </a:t>
            </a:r>
            <a:r>
              <a:rPr lang="es-MX" sz="1200" i="1" dirty="0" smtClean="0"/>
              <a:t>Cómo aplicar la planeación estratégica a la pequeña y mediana empresas</a:t>
            </a:r>
            <a:r>
              <a:rPr lang="es-MX" sz="1200" dirty="0" smtClean="0"/>
              <a:t>. 6 ed. </a:t>
            </a:r>
            <a:r>
              <a:rPr lang="es-MX" sz="1200" dirty="0" err="1" smtClean="0"/>
              <a:t>Méxic</a:t>
            </a:r>
            <a:r>
              <a:rPr lang="es-MX" sz="1200" dirty="0" smtClean="0"/>
              <a:t>: </a:t>
            </a:r>
            <a:r>
              <a:rPr lang="es-MX" sz="1200" dirty="0" err="1" smtClean="0"/>
              <a:t>Cengage</a:t>
            </a:r>
            <a:r>
              <a:rPr lang="es-MX" sz="1200" dirty="0" smtClean="0"/>
              <a:t> </a:t>
            </a:r>
          </a:p>
          <a:p>
            <a:r>
              <a:rPr lang="es-MX" sz="1200" dirty="0" smtClean="0">
                <a:latin typeface="Avenir Black"/>
              </a:rPr>
              <a:t>San Martín, </a:t>
            </a:r>
            <a:r>
              <a:rPr lang="es-MX" sz="1200" dirty="0" err="1" smtClean="0">
                <a:latin typeface="Avenir Black"/>
              </a:rPr>
              <a:t>J.M</a:t>
            </a:r>
            <a:r>
              <a:rPr lang="es-MX" sz="1200" dirty="0" smtClean="0">
                <a:latin typeface="Avenir Black"/>
              </a:rPr>
              <a:t>. y Durán, </a:t>
            </a:r>
            <a:r>
              <a:rPr lang="es-MX" sz="1200" dirty="0" err="1" smtClean="0">
                <a:latin typeface="Avenir Black"/>
              </a:rPr>
              <a:t>J.A</a:t>
            </a:r>
            <a:r>
              <a:rPr lang="es-MX" sz="1200" dirty="0" smtClean="0">
                <a:latin typeface="Avenir Black"/>
              </a:rPr>
              <a:t>. (2017) </a:t>
            </a:r>
            <a:r>
              <a:rPr lang="es-MX" sz="1200" i="1" dirty="0" smtClean="0">
                <a:latin typeface="Avenir Black"/>
              </a:rPr>
              <a:t>Radiografía de la empresa familiar en México</a:t>
            </a:r>
            <a:r>
              <a:rPr lang="es-MX" sz="1200" dirty="0" smtClean="0">
                <a:latin typeface="Avenir Black"/>
              </a:rPr>
              <a:t>. Fundación de la Universidad de las Américas </a:t>
            </a:r>
            <a:r>
              <a:rPr lang="es-MX" sz="1200" dirty="0" err="1" smtClean="0">
                <a:latin typeface="Avenir Black"/>
              </a:rPr>
              <a:t>UDLA</a:t>
            </a:r>
            <a:r>
              <a:rPr lang="es-MX" sz="1200" dirty="0" smtClean="0">
                <a:latin typeface="Avenir Black"/>
              </a:rPr>
              <a:t> México </a:t>
            </a:r>
          </a:p>
          <a:p>
            <a:r>
              <a:rPr lang="es-MX" sz="1200" dirty="0" err="1">
                <a:latin typeface="Avenir Black"/>
              </a:rPr>
              <a:t>Spineli</a:t>
            </a:r>
            <a:r>
              <a:rPr lang="es-MX" sz="1200" dirty="0">
                <a:latin typeface="Avenir Black"/>
              </a:rPr>
              <a:t> and Adams (2012) New Venture </a:t>
            </a:r>
            <a:r>
              <a:rPr lang="es-MX" sz="1200" dirty="0" err="1">
                <a:latin typeface="Avenir Black"/>
              </a:rPr>
              <a:t>creation</a:t>
            </a:r>
            <a:r>
              <a:rPr lang="es-MX" sz="1200" dirty="0">
                <a:latin typeface="Avenir Black"/>
              </a:rPr>
              <a:t>. </a:t>
            </a:r>
            <a:r>
              <a:rPr lang="es-MX" sz="1200" dirty="0" err="1">
                <a:latin typeface="Avenir Black"/>
              </a:rPr>
              <a:t>9th</a:t>
            </a:r>
            <a:r>
              <a:rPr lang="es-MX" sz="1200" dirty="0">
                <a:latin typeface="Avenir Black"/>
              </a:rPr>
              <a:t> </a:t>
            </a:r>
            <a:r>
              <a:rPr lang="es-MX" sz="1200" dirty="0" err="1">
                <a:latin typeface="Avenir Black"/>
              </a:rPr>
              <a:t>edition</a:t>
            </a:r>
            <a:r>
              <a:rPr lang="es-MX" sz="1200" dirty="0">
                <a:latin typeface="Avenir Black"/>
              </a:rPr>
              <a:t>. </a:t>
            </a:r>
            <a:r>
              <a:rPr lang="es-MX" sz="1200" dirty="0" err="1">
                <a:latin typeface="Avenir Black"/>
              </a:rPr>
              <a:t>U.S.A</a:t>
            </a:r>
            <a:r>
              <a:rPr lang="es-MX" sz="1200" dirty="0">
                <a:latin typeface="Avenir Black"/>
              </a:rPr>
              <a:t>: Mc Graw Hill </a:t>
            </a:r>
          </a:p>
          <a:p>
            <a:endParaRPr lang="es-MX" sz="1200" dirty="0" smtClean="0">
              <a:latin typeface="Avenir Black"/>
            </a:endParaRPr>
          </a:p>
          <a:p>
            <a:endParaRPr lang="es-MX" altLang="es-MX" sz="1200" dirty="0">
              <a:latin typeface="Avenir Black"/>
              <a:cs typeface="Arial" pitchFamily="34" charset="0"/>
            </a:endParaRPr>
          </a:p>
          <a:p>
            <a:pPr>
              <a:buFont typeface="Arial" pitchFamily="34" charset="0"/>
              <a:buChar char="•"/>
            </a:pPr>
            <a:endParaRPr lang="es-MX" sz="1200" dirty="0">
              <a:solidFill>
                <a:srgbClr val="FF0000"/>
              </a:solidFill>
              <a:latin typeface="Avenir Black"/>
              <a:cs typeface="Arial" pitchFamily="34" charset="0"/>
            </a:endParaRPr>
          </a:p>
          <a:p>
            <a:pPr>
              <a:buNone/>
            </a:pPr>
            <a:endParaRPr lang="es-MX" sz="1200" dirty="0">
              <a:solidFill>
                <a:srgbClr val="FF0000"/>
              </a:solidFill>
              <a:latin typeface="Avenir Black"/>
              <a:cs typeface="Arial" pitchFamily="34" charset="0"/>
            </a:endParaRPr>
          </a:p>
          <a:p>
            <a:pPr>
              <a:buNone/>
            </a:pPr>
            <a:endParaRPr lang="es-MX" sz="1200" dirty="0">
              <a:latin typeface="Avenir Black"/>
              <a:cs typeface="Arial" pitchFamily="34" charset="0"/>
            </a:endParaRPr>
          </a:p>
        </p:txBody>
      </p:sp>
    </p:spTree>
    <p:extLst>
      <p:ext uri="{BB962C8B-B14F-4D97-AF65-F5344CB8AC3E}">
        <p14:creationId xmlns:p14="http://schemas.microsoft.com/office/powerpoint/2010/main" val="39627635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a:solidFill>
                  <a:schemeClr val="bg1"/>
                </a:solidFill>
                <a:latin typeface="Avenir Black"/>
                <a:cs typeface="Avenir Book"/>
              </a:rPr>
              <a:t>Portada Programa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p>
        </p:txBody>
      </p:sp>
      <p:sp>
        <p:nvSpPr>
          <p:cNvPr id="3" name="Rectángulo 2"/>
          <p:cNvSpPr/>
          <p:nvPr/>
        </p:nvSpPr>
        <p:spPr>
          <a:xfrm>
            <a:off x="290286" y="1422747"/>
            <a:ext cx="8696677" cy="4857222"/>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                   DIAPOSITIVA    2 </a:t>
            </a:r>
            <a:endParaRPr lang="es-ES" sz="900" dirty="0"/>
          </a:p>
        </p:txBody>
      </p:sp>
      <p:pic>
        <p:nvPicPr>
          <p:cNvPr id="2" name="Imagen 1"/>
          <p:cNvPicPr>
            <a:picLocks noChangeAspect="1"/>
          </p:cNvPicPr>
          <p:nvPr/>
        </p:nvPicPr>
        <p:blipFill>
          <a:blip r:embed="rId3"/>
          <a:stretch>
            <a:fillRect/>
          </a:stretch>
        </p:blipFill>
        <p:spPr>
          <a:xfrm>
            <a:off x="634796" y="1129699"/>
            <a:ext cx="7823200" cy="5092749"/>
          </a:xfrm>
          <a:prstGeom prst="rect">
            <a:avLst/>
          </a:prstGeom>
        </p:spPr>
      </p:pic>
    </p:spTree>
    <p:extLst>
      <p:ext uri="{BB962C8B-B14F-4D97-AF65-F5344CB8AC3E}">
        <p14:creationId xmlns:p14="http://schemas.microsoft.com/office/powerpoint/2010/main" val="28678766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2312" y="4557253"/>
            <a:ext cx="1502664" cy="1588008"/>
          </a:xfrm>
          <a:prstGeom prst="rect">
            <a:avLst/>
          </a:prstGeom>
        </p:spPr>
      </p:pic>
    </p:spTree>
    <p:extLst>
      <p:ext uri="{BB962C8B-B14F-4D97-AF65-F5344CB8AC3E}">
        <p14:creationId xmlns:p14="http://schemas.microsoft.com/office/powerpoint/2010/main" val="693544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 y="2765502"/>
            <a:ext cx="8986959" cy="791737"/>
          </a:xfrm>
          <a:prstGeom prst="rect">
            <a:avLst/>
          </a:prstGeom>
          <a:ln>
            <a:solidFill>
              <a:srgbClr val="FF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a:solidFill>
                  <a:schemeClr val="bg1"/>
                </a:solidFill>
                <a:latin typeface="Avenir Black"/>
                <a:cs typeface="Avenir Black"/>
              </a:rPr>
              <a:t>Estructura Capitular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p>
        </p:txBody>
      </p:sp>
      <p:sp>
        <p:nvSpPr>
          <p:cNvPr id="3" name="Rectángulo 2"/>
          <p:cNvSpPr/>
          <p:nvPr/>
        </p:nvSpPr>
        <p:spPr>
          <a:xfrm>
            <a:off x="17491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                   DIAPOSITIVA    3 </a:t>
            </a:r>
            <a:endParaRPr lang="es-ES" sz="900" dirty="0"/>
          </a:p>
        </p:txBody>
      </p:sp>
      <p:pic>
        <p:nvPicPr>
          <p:cNvPr id="4" name="Imagen 3"/>
          <p:cNvPicPr>
            <a:picLocks noChangeAspect="1"/>
          </p:cNvPicPr>
          <p:nvPr/>
        </p:nvPicPr>
        <p:blipFill>
          <a:blip r:embed="rId3"/>
          <a:stretch>
            <a:fillRect/>
          </a:stretch>
        </p:blipFill>
        <p:spPr>
          <a:xfrm>
            <a:off x="295825" y="1552346"/>
            <a:ext cx="8501141" cy="3588765"/>
          </a:xfrm>
          <a:prstGeom prst="rect">
            <a:avLst/>
          </a:prstGeom>
        </p:spPr>
      </p:pic>
      <p:sp>
        <p:nvSpPr>
          <p:cNvPr id="16" name="Rectángulo 15"/>
          <p:cNvSpPr/>
          <p:nvPr/>
        </p:nvSpPr>
        <p:spPr>
          <a:xfrm>
            <a:off x="105830" y="5695094"/>
            <a:ext cx="6059261" cy="338554"/>
          </a:xfrm>
          <a:prstGeom prst="rect">
            <a:avLst/>
          </a:prstGeom>
          <a:ln>
            <a:solidFill>
              <a:schemeClr val="accent1"/>
            </a:solidFill>
          </a:ln>
        </p:spPr>
        <p:txBody>
          <a:bodyPr wrap="square">
            <a:spAutoFit/>
          </a:bodyPr>
          <a:lstStyle/>
          <a:p>
            <a:pPr algn="r"/>
            <a:r>
              <a:rPr lang="es-MX" sz="1600" dirty="0">
                <a:latin typeface="Avenir Book"/>
                <a:cs typeface="Avenir Book"/>
              </a:rPr>
              <a:t>(programa de estudios por competencia, actualización 2014)</a:t>
            </a:r>
          </a:p>
        </p:txBody>
      </p:sp>
    </p:spTree>
    <p:extLst>
      <p:ext uri="{BB962C8B-B14F-4D97-AF65-F5344CB8AC3E}">
        <p14:creationId xmlns:p14="http://schemas.microsoft.com/office/powerpoint/2010/main" val="34365799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0" y="970260"/>
            <a:ext cx="9208443" cy="5262979"/>
          </a:xfrm>
          <a:prstGeom prst="rect">
            <a:avLst/>
          </a:prstGeom>
          <a:noFill/>
        </p:spPr>
        <p:txBody>
          <a:bodyPr wrap="square" rtlCol="0">
            <a:spAutoFit/>
          </a:bodyPr>
          <a:lstStyle/>
          <a:p>
            <a:r>
              <a:rPr lang="es-MX" sz="1400" dirty="0"/>
              <a:t>Las micro, pequeñas y medianas empresas (PYMES), constituyen la columna vertebral de la economía nacional por los acuerdos comerciales que ha tenido México en los últimos años y asimismo por su alto impacto en la generación de empleos y en la producción nacional. De acuerdo con datos del Instituto Nacional de Estadística y Geografía (2013), en México existen aproximadamente 4 millones 15 mil unidades empresariales, de las cuales 99.8% son PYMES que generan 52% del Producto Interno Bruto (PIB) y 72% del empleo en el país. </a:t>
            </a:r>
          </a:p>
          <a:p>
            <a:r>
              <a:rPr lang="es-MX" sz="1400" dirty="0"/>
              <a:t>Por la importancia de las PYMES, es imprescindible instrumentar acciones para mejorar el entorno económico y apoyar directamente a las empresas, con el propósito de crear las condiciones que contribuyan a su establecimiento, crecimiento y consolidación. </a:t>
            </a:r>
          </a:p>
          <a:p>
            <a:r>
              <a:rPr lang="es-MX" sz="1400" dirty="0"/>
              <a:t>A través de la tecnología en internet, podemos observar que existen cifras de las dos formas de surgimiento y clasificación de las </a:t>
            </a:r>
            <a:r>
              <a:rPr lang="es-MX" sz="1400" dirty="0" err="1"/>
              <a:t>PyMEs</a:t>
            </a:r>
            <a:r>
              <a:rPr lang="es-MX" sz="1400" dirty="0"/>
              <a:t>. Por un lado, aquellas que se originan como empresas propiamente dichas, es decir, en las que se puede distinguir correctamente una organización y una estructura, donde existe una gestión empresarial y el trabajo en dinero remunerado. Éstas, en su mayoría, son capital multinacional y se desarrollaron dentro del sector formal de la economía. Por otro lado están aquellas que tuvieron un origen familiar caracterizadas por una gestión, a lo que solo le preocupó su supervivencia sin prestar demasiada atención a temas tales como el costo de oportunidad del capital, o la inversión que permite el crecimiento. </a:t>
            </a:r>
          </a:p>
          <a:p>
            <a:r>
              <a:rPr lang="es-MX" sz="1400" dirty="0"/>
              <a:t>Para México las PYMES, son un eslabón fundamental, indispensable para el crecimiento de México. Contamos con una importante base de Micro, Pequeñas y Medianas empresas, claramente más sólida que muchos otros países del mundo, debemos aprovecharla para hacer de eso una fortaleza que haga competitivo al país, que se convierta en una ventaja real para atraer nuevas inversiones y fortalecer la presencia de productos mexicanos tanto dentro como fuera de nuestra nación. </a:t>
            </a:r>
          </a:p>
          <a:p>
            <a:r>
              <a:rPr lang="es-MX" sz="1400" dirty="0"/>
              <a:t>Por lo anterior, resulta de suma importancia la inclusión del programa de Administración de PYMES en la curricular de las Licenciaturas impartidas en la Facultad de Contaduría y Administración de la UAEMex, con el fin de vincular a los estudiantes con el entorno pertinente a su realidad y sobretodo, concientizarlos de la importancia de sus actividades profesionales como generadores de empleos, usuarios de los diversos programas y apoyos existentes y sobretodo, estimular la capacidad de análisis y aplicación de conocimientos teóricos en actividades tan pertinentes como la consultoría en pymes. </a:t>
            </a:r>
            <a:r>
              <a:rPr lang="es-ES" sz="1400" dirty="0">
                <a:latin typeface="Avenir Book"/>
                <a:cs typeface="Avenir Book"/>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PRESENTACIÓN</a:t>
            </a: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p>
        </p:txBody>
      </p:sp>
      <p:sp>
        <p:nvSpPr>
          <p:cNvPr id="2" name="Rectángulo 1"/>
          <p:cNvSpPr/>
          <p:nvPr/>
        </p:nvSpPr>
        <p:spPr>
          <a:xfrm>
            <a:off x="821226" y="6419043"/>
            <a:ext cx="6059261" cy="338554"/>
          </a:xfrm>
          <a:prstGeom prst="rect">
            <a:avLst/>
          </a:prstGeom>
          <a:ln>
            <a:solidFill>
              <a:schemeClr val="accent1"/>
            </a:solidFill>
          </a:ln>
        </p:spPr>
        <p:txBody>
          <a:bodyPr wrap="square">
            <a:spAutoFit/>
          </a:bodyPr>
          <a:lstStyle/>
          <a:p>
            <a:pPr algn="r"/>
            <a:r>
              <a:rPr lang="es-MX" sz="1600" dirty="0">
                <a:latin typeface="Avenir Book"/>
                <a:cs typeface="Avenir Book"/>
              </a:rPr>
              <a:t>(programa de estudios por competencia, actualización 2014)</a:t>
            </a: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                                                                               DIAPOSITIVA    4 </a:t>
            </a:r>
            <a:endParaRPr lang="es-ES" sz="900" dirty="0"/>
          </a:p>
        </p:txBody>
      </p:sp>
    </p:spTree>
    <p:extLst>
      <p:ext uri="{BB962C8B-B14F-4D97-AF65-F5344CB8AC3E}">
        <p14:creationId xmlns:p14="http://schemas.microsoft.com/office/powerpoint/2010/main" val="19124352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922760"/>
            <a:ext cx="8601845" cy="1938992"/>
          </a:xfrm>
          <a:prstGeom prst="rect">
            <a:avLst/>
          </a:prstGeom>
          <a:noFill/>
        </p:spPr>
        <p:txBody>
          <a:bodyPr wrap="square" rtlCol="0">
            <a:spAutoFit/>
          </a:bodyPr>
          <a:lstStyle/>
          <a:p>
            <a:pPr algn="just"/>
            <a:r>
              <a:rPr lang="es-MX" sz="2400" dirty="0"/>
              <a:t>El alumno analizará las características de las PYMES en nuestro país, con el fin de conocer su situación actual, su impacto y generar una propuesta de asesoría y consultoría empresarial</a:t>
            </a:r>
            <a:r>
              <a:rPr lang="es-ES_tradnl" sz="2400" dirty="0">
                <a:latin typeface="Avenir Book"/>
                <a:cs typeface="Avenir Book"/>
              </a:rPr>
              <a:t>.</a:t>
            </a:r>
          </a:p>
          <a:p>
            <a:pPr algn="just"/>
            <a:endParaRPr lang="es-MX" sz="2400" dirty="0">
              <a:latin typeface="Avenir Book"/>
              <a:cs typeface="Avenir Book"/>
            </a:endParaRPr>
          </a:p>
          <a:p>
            <a:pPr algn="just"/>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0" y="-576943"/>
            <a:ext cx="854622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PROPÓSITO DE </a:t>
            </a:r>
          </a:p>
          <a:p>
            <a:pPr algn="l"/>
            <a:r>
              <a:rPr lang="es-MX" sz="3200" dirty="0">
                <a:solidFill>
                  <a:schemeClr val="bg1"/>
                </a:solidFill>
                <a:latin typeface="Avenir Black"/>
                <a:cs typeface="Avenir Black"/>
              </a:rPr>
              <a:t>LA UNIDAD DE  APRENDIZAJE</a:t>
            </a: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                   DIAPOSITIVA    5 </a:t>
            </a:r>
            <a:endParaRPr lang="es-ES" sz="900" dirty="0"/>
          </a:p>
        </p:txBody>
      </p:sp>
      <p:sp>
        <p:nvSpPr>
          <p:cNvPr id="12" name="Rectángulo 11"/>
          <p:cNvSpPr/>
          <p:nvPr/>
        </p:nvSpPr>
        <p:spPr>
          <a:xfrm>
            <a:off x="2759899" y="4519438"/>
            <a:ext cx="6059261" cy="338554"/>
          </a:xfrm>
          <a:prstGeom prst="rect">
            <a:avLst/>
          </a:prstGeom>
          <a:ln>
            <a:solidFill>
              <a:schemeClr val="accent1"/>
            </a:solidFill>
          </a:ln>
        </p:spPr>
        <p:txBody>
          <a:bodyPr wrap="square">
            <a:spAutoFit/>
          </a:bodyPr>
          <a:lstStyle/>
          <a:p>
            <a:pPr algn="r"/>
            <a:r>
              <a:rPr lang="es-MX" sz="1600" dirty="0">
                <a:latin typeface="Avenir Book"/>
                <a:cs typeface="Avenir Book"/>
              </a:rPr>
              <a:t>(programa de estudios por competencia, actualización 2014)</a:t>
            </a:r>
          </a:p>
        </p:txBody>
      </p:sp>
    </p:spTree>
    <p:extLst>
      <p:ext uri="{BB962C8B-B14F-4D97-AF65-F5344CB8AC3E}">
        <p14:creationId xmlns:p14="http://schemas.microsoft.com/office/powerpoint/2010/main" val="8862636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182110"/>
            <a:ext cx="8601845" cy="5139869"/>
          </a:xfrm>
          <a:prstGeom prst="rect">
            <a:avLst/>
          </a:prstGeom>
          <a:noFill/>
        </p:spPr>
        <p:txBody>
          <a:bodyPr wrap="square" rtlCol="0">
            <a:spAutoFit/>
          </a:bodyPr>
          <a:lstStyle/>
          <a:p>
            <a:pPr marL="114300" indent="0" algn="just">
              <a:buNone/>
            </a:pPr>
            <a:r>
              <a:rPr lang="es-ES" sz="2400" dirty="0" smtClean="0">
                <a:latin typeface="Avenir Book"/>
                <a:cs typeface="Avenir Book"/>
              </a:rPr>
              <a:t>La </a:t>
            </a:r>
            <a:r>
              <a:rPr lang="es-MX" sz="2400" dirty="0" smtClean="0">
                <a:latin typeface="Avenir Book"/>
                <a:cs typeface="Avenir Book"/>
              </a:rPr>
              <a:t>importancia que tienen las empresas familiares va más allá de las Pequeñas y Medianas Empresas toda vez que requirieren atención especial para ya que se integran dos organismos la Empresa y la Familia</a:t>
            </a:r>
            <a:r>
              <a:rPr lang="es-ES" sz="2400" dirty="0" smtClean="0">
                <a:latin typeface="Avenir Book"/>
                <a:cs typeface="Avenir Book"/>
              </a:rPr>
              <a:t>.</a:t>
            </a:r>
            <a:endParaRPr lang="es-ES" sz="2400" dirty="0">
              <a:latin typeface="Avenir Book"/>
              <a:cs typeface="Avenir Book"/>
            </a:endParaRPr>
          </a:p>
          <a:p>
            <a:pPr marL="114300" indent="0" algn="just">
              <a:buNone/>
            </a:pPr>
            <a:r>
              <a:rPr lang="es-ES" sz="2400" dirty="0">
                <a:latin typeface="Avenir Book"/>
                <a:cs typeface="Avenir Book"/>
              </a:rPr>
              <a:t>Esta material aporta elemento para </a:t>
            </a:r>
            <a:r>
              <a:rPr lang="es-ES" sz="2400" dirty="0" smtClean="0">
                <a:latin typeface="Avenir Book"/>
                <a:cs typeface="Avenir Book"/>
              </a:rPr>
              <a:t>aplicar funciones y herramientas de la </a:t>
            </a:r>
            <a:r>
              <a:rPr lang="es-ES" sz="2400" dirty="0">
                <a:latin typeface="Avenir Book"/>
                <a:cs typeface="Avenir Book"/>
              </a:rPr>
              <a:t>ciencia de la Administración </a:t>
            </a:r>
            <a:r>
              <a:rPr lang="es-ES" sz="2400" dirty="0" smtClean="0">
                <a:latin typeface="Avenir Book"/>
                <a:cs typeface="Avenir Book"/>
              </a:rPr>
              <a:t>en la conceptualización de la empresas familiares y su desenvolvimiento.</a:t>
            </a:r>
            <a:endParaRPr lang="es-ES" sz="2400" dirty="0">
              <a:solidFill>
                <a:srgbClr val="FF0000"/>
              </a:solidFill>
              <a:latin typeface="Avenir Book"/>
              <a:cs typeface="Avenir Book"/>
            </a:endParaRPr>
          </a:p>
          <a:p>
            <a:pPr marL="114300" indent="0" algn="just">
              <a:buNone/>
            </a:pPr>
            <a:r>
              <a:rPr lang="es-ES" sz="2400" dirty="0">
                <a:latin typeface="Avenir Book"/>
                <a:cs typeface="Avenir Book"/>
              </a:rPr>
              <a:t>Por ultimo, atendiendo las recomendaciones institucionales orientadas a la internacionalización, también se presentan algunos contenidos en inglés. </a:t>
            </a:r>
          </a:p>
          <a:p>
            <a:pPr marL="114300" algn="just"/>
            <a:endParaRPr lang="en-US" sz="1600" strike="sngStrike" dirty="0">
              <a:solidFill>
                <a:srgbClr val="FF0000"/>
              </a:solidFill>
              <a:latin typeface="Arial" panose="020B0604020202020204" pitchFamily="34" charset="0"/>
              <a:cs typeface="Arial" panose="020B0604020202020204" pitchFamily="34" charset="0"/>
            </a:endParaRPr>
          </a:p>
          <a:p>
            <a:pPr marL="114300" indent="0" algn="just">
              <a:buNone/>
            </a:pPr>
            <a:endParaRPr lang="es-MX" sz="2400" strike="sngStrike" dirty="0">
              <a:latin typeface="Avenir Book"/>
              <a:cs typeface="Avenir Book"/>
            </a:endParaRPr>
          </a:p>
          <a:p>
            <a:pPr algn="just"/>
            <a:endParaRPr lang="es-MX" sz="2400" strike="sngStrike"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638205"/>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GUION EXPLICATIVO</a:t>
            </a: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                   DIAPOSITIVA    6 </a:t>
            </a:r>
            <a:endParaRPr lang="es-ES" sz="900" dirty="0"/>
          </a:p>
        </p:txBody>
      </p:sp>
    </p:spTree>
    <p:extLst>
      <p:ext uri="{BB962C8B-B14F-4D97-AF65-F5344CB8AC3E}">
        <p14:creationId xmlns:p14="http://schemas.microsoft.com/office/powerpoint/2010/main" val="12505410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481906"/>
            <a:ext cx="8601845" cy="3416320"/>
          </a:xfrm>
          <a:prstGeom prst="rect">
            <a:avLst/>
          </a:prstGeom>
          <a:noFill/>
        </p:spPr>
        <p:txBody>
          <a:bodyPr wrap="square" rtlCol="0">
            <a:spAutoFit/>
          </a:bodyPr>
          <a:lstStyle/>
          <a:p>
            <a:pPr algn="just"/>
            <a:r>
              <a:rPr lang="es-ES" sz="2400" dirty="0">
                <a:latin typeface="Avenir Book"/>
                <a:cs typeface="Avenir Book"/>
              </a:rPr>
              <a:t>Se</a:t>
            </a:r>
            <a:r>
              <a:rPr lang="es-ES" sz="2400" i="1" dirty="0">
                <a:solidFill>
                  <a:schemeClr val="accent5">
                    <a:lumMod val="10000"/>
                  </a:schemeClr>
                </a:solidFill>
              </a:rPr>
              <a:t> </a:t>
            </a:r>
            <a:r>
              <a:rPr lang="es-ES" sz="2400" dirty="0">
                <a:latin typeface="Avenir Book"/>
                <a:cs typeface="Avenir Book"/>
              </a:rPr>
              <a:t>sugiere el empleo de este material </a:t>
            </a:r>
            <a:r>
              <a:rPr lang="es-MX" sz="2400" dirty="0" smtClean="0">
                <a:latin typeface="Avenir Book"/>
                <a:cs typeface="Avenir Book"/>
              </a:rPr>
              <a:t>para reforzar la unidad Aprendizaje </a:t>
            </a:r>
            <a:r>
              <a:rPr lang="es-MX" sz="2400" dirty="0">
                <a:latin typeface="Avenir Book"/>
                <a:cs typeface="Avenir Book"/>
              </a:rPr>
              <a:t>número </a:t>
            </a:r>
            <a:r>
              <a:rPr lang="es-MX" sz="2400" dirty="0" smtClean="0">
                <a:latin typeface="Avenir Book"/>
                <a:cs typeface="Avenir Book"/>
              </a:rPr>
              <a:t>2 que abordará el tema de las empresas familiares.  Estas empresas representan en nuestro país el mayor número de Pymes y varias de las medianas y grandes. Sin embargo su estudio no es tan referenciado como las propias pequeñas y medianas empresas.</a:t>
            </a:r>
            <a:endParaRPr lang="es-MX" sz="2400" dirty="0">
              <a:latin typeface="Avenir Book"/>
              <a:cs typeface="Avenir Book"/>
            </a:endParaRPr>
          </a:p>
          <a:p>
            <a:pPr algn="just"/>
            <a:endParaRPr lang="es-MX" sz="2400" strike="sngStrike" dirty="0">
              <a:latin typeface="Avenir Book"/>
              <a:cs typeface="Avenir Book"/>
            </a:endParaRPr>
          </a:p>
          <a:p>
            <a:pPr algn="just"/>
            <a:r>
              <a:rPr lang="es-MX" sz="2400" dirty="0">
                <a:latin typeface="Avenir Book"/>
                <a:cs typeface="Avenir Book"/>
              </a:rPr>
              <a:t>Los temas en inglés pudieran ser apoyados con los profesores de los Centros de Auto acceso.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SUGERENCIAS Y MOMENTO DE USO </a:t>
            </a: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a:solidFill>
                  <a:schemeClr val="bg1"/>
                </a:solidFill>
                <a:latin typeface="Avenir Black"/>
                <a:cs typeface="Avenir Black"/>
              </a:rPr>
              <a:t>                                          </a:t>
            </a: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                   DIAPOSITIVA    7 </a:t>
            </a:r>
            <a:endParaRPr lang="es-ES" sz="900" dirty="0"/>
          </a:p>
        </p:txBody>
      </p:sp>
    </p:spTree>
    <p:extLst>
      <p:ext uri="{BB962C8B-B14F-4D97-AF65-F5344CB8AC3E}">
        <p14:creationId xmlns:p14="http://schemas.microsoft.com/office/powerpoint/2010/main" val="24315293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2420</TotalTime>
  <Words>2979</Words>
  <Application>Microsoft Office PowerPoint</Application>
  <PresentationFormat>Presentación en pantalla (4:3)</PresentationFormat>
  <Paragraphs>361</Paragraphs>
  <Slides>40</Slides>
  <Notes>40</Notes>
  <HiddenSlides>0</HiddenSlides>
  <MMClips>0</MMClips>
  <ScaleCrop>false</ScaleCrop>
  <HeadingPairs>
    <vt:vector size="6" baseType="variant">
      <vt:variant>
        <vt:lpstr>Fuentes usadas</vt:lpstr>
      </vt:variant>
      <vt:variant>
        <vt:i4>13</vt:i4>
      </vt:variant>
      <vt:variant>
        <vt:lpstr>Tema</vt:lpstr>
      </vt:variant>
      <vt:variant>
        <vt:i4>1</vt:i4>
      </vt:variant>
      <vt:variant>
        <vt:lpstr>Títulos de diapositiva</vt:lpstr>
      </vt:variant>
      <vt:variant>
        <vt:i4>40</vt:i4>
      </vt:variant>
    </vt:vector>
  </HeadingPairs>
  <TitlesOfParts>
    <vt:vector size="54" baseType="lpstr">
      <vt:lpstr>arial</vt:lpstr>
      <vt:lpstr>arial</vt:lpstr>
      <vt:lpstr>Arial Black</vt:lpstr>
      <vt:lpstr>Arial Rounded MT Bold</vt:lpstr>
      <vt:lpstr>Avenir Black</vt:lpstr>
      <vt:lpstr>Avenir Book</vt:lpstr>
      <vt:lpstr>Avenir Roman</vt:lpstr>
      <vt:lpstr>Calibri</vt:lpstr>
      <vt:lpstr>Comic Sans MS</vt:lpstr>
      <vt:lpstr>Helvetica Neue</vt:lpstr>
      <vt:lpstr>Lucida Sans Typewriter</vt:lpstr>
      <vt:lpstr>Times New Roman</vt:lpstr>
      <vt:lpstr>Wingdings</vt:lpstr>
      <vt:lpstr>Tema de Office</vt:lpstr>
      <vt:lpstr>UNIDAD DE APRENDIZAJE: ADMINISTRACIÓN DE LAS PYMES Material Didáctico (Sólo visión proyectable) septiembre 2019</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UAEM</cp:lastModifiedBy>
  <cp:revision>262</cp:revision>
  <dcterms:created xsi:type="dcterms:W3CDTF">2013-06-28T15:10:46Z</dcterms:created>
  <dcterms:modified xsi:type="dcterms:W3CDTF">2019-09-30T15:09:50Z</dcterms:modified>
</cp:coreProperties>
</file>