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7" r:id="rId1"/>
    <p:sldMasterId id="2147484052" r:id="rId2"/>
  </p:sldMasterIdLst>
  <p:notesMasterIdLst>
    <p:notesMasterId r:id="rId38"/>
  </p:notesMasterIdLst>
  <p:sldIdLst>
    <p:sldId id="541" r:id="rId3"/>
    <p:sldId id="294" r:id="rId4"/>
    <p:sldId id="510" r:id="rId5"/>
    <p:sldId id="502" r:id="rId6"/>
    <p:sldId id="504" r:id="rId7"/>
    <p:sldId id="503" r:id="rId8"/>
    <p:sldId id="505" r:id="rId9"/>
    <p:sldId id="506" r:id="rId10"/>
    <p:sldId id="399" r:id="rId11"/>
    <p:sldId id="303" r:id="rId12"/>
    <p:sldId id="508" r:id="rId13"/>
    <p:sldId id="542" r:id="rId14"/>
    <p:sldId id="544" r:id="rId15"/>
    <p:sldId id="543" r:id="rId16"/>
    <p:sldId id="545" r:id="rId17"/>
    <p:sldId id="546" r:id="rId18"/>
    <p:sldId id="549" r:id="rId19"/>
    <p:sldId id="547" r:id="rId20"/>
    <p:sldId id="550" r:id="rId21"/>
    <p:sldId id="548" r:id="rId22"/>
    <p:sldId id="552" r:id="rId23"/>
    <p:sldId id="551" r:id="rId24"/>
    <p:sldId id="554" r:id="rId25"/>
    <p:sldId id="553" r:id="rId26"/>
    <p:sldId id="555" r:id="rId27"/>
    <p:sldId id="556" r:id="rId28"/>
    <p:sldId id="557" r:id="rId29"/>
    <p:sldId id="559" r:id="rId30"/>
    <p:sldId id="560" r:id="rId31"/>
    <p:sldId id="561" r:id="rId32"/>
    <p:sldId id="564" r:id="rId33"/>
    <p:sldId id="563" r:id="rId34"/>
    <p:sldId id="512" r:id="rId35"/>
    <p:sldId id="513" r:id="rId36"/>
    <p:sldId id="565" r:id="rId3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30958"/>
    <a:srgbClr val="E11FC5"/>
    <a:srgbClr val="FEFEFE"/>
    <a:srgbClr val="D4A214"/>
    <a:srgbClr val="F8FC68"/>
    <a:srgbClr val="73DCF1"/>
    <a:srgbClr val="78FA6A"/>
    <a:srgbClr val="F4F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62" autoAdjust="0"/>
    <p:restoredTop sz="92888" autoAdjust="0"/>
  </p:normalViewPr>
  <p:slideViewPr>
    <p:cSldViewPr>
      <p:cViewPr varScale="1">
        <p:scale>
          <a:sx n="86" d="100"/>
          <a:sy n="86" d="100"/>
        </p:scale>
        <p:origin x="9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C733C1-4D8A-467B-BD7E-85D5A572391A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1A2516F-4E48-40CF-A71C-C38EEB54953B}">
      <dgm:prSet phldrT="[Texto]"/>
      <dgm:spPr/>
      <dgm:t>
        <a:bodyPr/>
        <a:lstStyle/>
        <a:p>
          <a:r>
            <a:rPr lang="es-MX" dirty="0" smtClean="0">
              <a:solidFill>
                <a:srgbClr val="FEFEFE"/>
              </a:solidFill>
            </a:rPr>
            <a:t>1) Responder a las preguntas iniciales. ¿Qué me gusta hacer, qué se hacer, cuáles habilidades poseo, qué experiencia tengo?</a:t>
          </a:r>
          <a:endParaRPr lang="es-MX" dirty="0">
            <a:solidFill>
              <a:srgbClr val="FEFEFE"/>
            </a:solidFill>
          </a:endParaRPr>
        </a:p>
      </dgm:t>
    </dgm:pt>
    <dgm:pt modelId="{506CA4EF-87B7-4557-A18F-658A968730C6}" type="parTrans" cxnId="{9BC726B6-EC94-454D-A46B-1D5BF0424F1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2A116CA-411B-4F5E-9456-F50CA3160E19}" type="sibTrans" cxnId="{9BC726B6-EC94-454D-A46B-1D5BF0424F1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268B937-2FE1-4C18-AC0A-56193E42A0F2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2) Identificar con claridad lo que se quiere hacer y las metas que se besan alcanzar</a:t>
          </a:r>
          <a:endParaRPr lang="es-MX" dirty="0" smtClean="0">
            <a:solidFill>
              <a:schemeClr val="tx1"/>
            </a:solidFill>
          </a:endParaRPr>
        </a:p>
      </dgm:t>
    </dgm:pt>
    <dgm:pt modelId="{69670116-04A1-40E2-B1A2-3719187F6B82}" type="parTrans" cxnId="{924118FB-030F-4D5E-BD37-A700BE8A15A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40A5087-5202-4D9D-BEF3-0CCA14057517}" type="sibTrans" cxnId="{924118FB-030F-4D5E-BD37-A700BE8A15A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8588908-2A16-4D9A-92A7-52FBE7A09EC1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3) Eliminan los mitos y las barreras para emprender</a:t>
          </a:r>
          <a:endParaRPr lang="es-MX" dirty="0" smtClean="0">
            <a:solidFill>
              <a:schemeClr val="tx1"/>
            </a:solidFill>
          </a:endParaRPr>
        </a:p>
      </dgm:t>
    </dgm:pt>
    <dgm:pt modelId="{29601D41-AE35-4343-985D-99AAC7D72CD2}" type="parTrans" cxnId="{F6B3167B-9DC8-4571-AA0E-D3AD13AF42B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F870951-6D95-4178-BE35-A81976002065}" type="sibTrans" cxnId="{F6B3167B-9DC8-4571-AA0E-D3AD13AF42B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A52171D-CB00-45BA-B97D-6FBC1294CCDB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4) Desarrollar un buen modelo de negocios. </a:t>
          </a:r>
          <a:endParaRPr lang="es-MX" dirty="0" smtClean="0">
            <a:solidFill>
              <a:schemeClr val="tx1"/>
            </a:solidFill>
          </a:endParaRPr>
        </a:p>
      </dgm:t>
    </dgm:pt>
    <dgm:pt modelId="{724D71A9-AB0F-4C45-BAD3-22544C117335}" type="parTrans" cxnId="{893D8730-9DF5-498B-A945-79510FF5E7D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1168F42-890A-41B1-99EA-4D0719693B24}" type="sibTrans" cxnId="{893D8730-9DF5-498B-A945-79510FF5E7D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E6CC42-2F3E-40F0-9DF3-EEC907F54BB6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5) Hacer todo lo que se requiera para realizar con éxito de la seleccionada es decir pasar del dicho al hecho</a:t>
          </a:r>
          <a:endParaRPr lang="es-MX" dirty="0" smtClean="0">
            <a:solidFill>
              <a:schemeClr val="tx1"/>
            </a:solidFill>
          </a:endParaRPr>
        </a:p>
      </dgm:t>
    </dgm:pt>
    <dgm:pt modelId="{46504E10-5479-4909-9837-E3D4FAA93226}" type="parTrans" cxnId="{5A6FF4D7-9EA6-4C35-8F0B-67ED2627425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5DC7243-5E3D-4C82-B6FB-DAB087670940}" type="sibTrans" cxnId="{5A6FF4D7-9EA6-4C35-8F0B-67ED2627425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9D85509-C252-424D-B8DA-E6F8AB0A0C52}" type="pres">
      <dgm:prSet presAssocID="{B3C733C1-4D8A-467B-BD7E-85D5A572391A}" presName="Name0" presStyleCnt="0">
        <dgm:presLayoutVars>
          <dgm:dir/>
          <dgm:resizeHandles val="exact"/>
        </dgm:presLayoutVars>
      </dgm:prSet>
      <dgm:spPr/>
    </dgm:pt>
    <dgm:pt modelId="{2CEB3000-14C3-4518-94CA-9CB23D2B4D8C}" type="pres">
      <dgm:prSet presAssocID="{61A2516F-4E48-40CF-A71C-C38EEB54953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D6C19-CC29-4A68-AB2F-8683D299CE9E}" type="pres">
      <dgm:prSet presAssocID="{02A116CA-411B-4F5E-9456-F50CA3160E19}" presName="sibTrans" presStyleLbl="sibTrans2D1" presStyleIdx="0" presStyleCnt="5"/>
      <dgm:spPr/>
    </dgm:pt>
    <dgm:pt modelId="{B325CE85-1DC8-44ED-AD29-C2A69E04C51D}" type="pres">
      <dgm:prSet presAssocID="{02A116CA-411B-4F5E-9456-F50CA3160E19}" presName="connectorText" presStyleLbl="sibTrans2D1" presStyleIdx="0" presStyleCnt="5"/>
      <dgm:spPr/>
    </dgm:pt>
    <dgm:pt modelId="{0591BB46-0B25-4E42-97CF-57B08145DDAD}" type="pres">
      <dgm:prSet presAssocID="{8268B937-2FE1-4C18-AC0A-56193E42A0F2}" presName="node" presStyleLbl="node1" presStyleIdx="1" presStyleCnt="5">
        <dgm:presLayoutVars>
          <dgm:bulletEnabled val="1"/>
        </dgm:presLayoutVars>
      </dgm:prSet>
      <dgm:spPr/>
    </dgm:pt>
    <dgm:pt modelId="{8BA8CEB0-4E34-4B43-AFFE-9442A54BBD74}" type="pres">
      <dgm:prSet presAssocID="{040A5087-5202-4D9D-BEF3-0CCA14057517}" presName="sibTrans" presStyleLbl="sibTrans2D1" presStyleIdx="1" presStyleCnt="5"/>
      <dgm:spPr/>
    </dgm:pt>
    <dgm:pt modelId="{7B116D18-5CEE-420E-A5CA-B5A1E91282F7}" type="pres">
      <dgm:prSet presAssocID="{040A5087-5202-4D9D-BEF3-0CCA14057517}" presName="connectorText" presStyleLbl="sibTrans2D1" presStyleIdx="1" presStyleCnt="5"/>
      <dgm:spPr/>
    </dgm:pt>
    <dgm:pt modelId="{84FC07D1-7B76-4FAB-B1A2-2D8710E59E72}" type="pres">
      <dgm:prSet presAssocID="{98588908-2A16-4D9A-92A7-52FBE7A09EC1}" presName="node" presStyleLbl="node1" presStyleIdx="2" presStyleCnt="5">
        <dgm:presLayoutVars>
          <dgm:bulletEnabled val="1"/>
        </dgm:presLayoutVars>
      </dgm:prSet>
      <dgm:spPr/>
    </dgm:pt>
    <dgm:pt modelId="{37816F55-B4B5-4559-82A4-6FA7A3CB5391}" type="pres">
      <dgm:prSet presAssocID="{AF870951-6D95-4178-BE35-A81976002065}" presName="sibTrans" presStyleLbl="sibTrans2D1" presStyleIdx="2" presStyleCnt="5"/>
      <dgm:spPr/>
    </dgm:pt>
    <dgm:pt modelId="{36A14432-4533-4022-97E9-CD7EA84B19AE}" type="pres">
      <dgm:prSet presAssocID="{AF870951-6D95-4178-BE35-A81976002065}" presName="connectorText" presStyleLbl="sibTrans2D1" presStyleIdx="2" presStyleCnt="5"/>
      <dgm:spPr/>
    </dgm:pt>
    <dgm:pt modelId="{D9EF60A3-B671-4C7F-A55E-CA1A667BFA36}" type="pres">
      <dgm:prSet presAssocID="{CA52171D-CB00-45BA-B97D-6FBC1294CCDB}" presName="node" presStyleLbl="node1" presStyleIdx="3" presStyleCnt="5">
        <dgm:presLayoutVars>
          <dgm:bulletEnabled val="1"/>
        </dgm:presLayoutVars>
      </dgm:prSet>
      <dgm:spPr/>
    </dgm:pt>
    <dgm:pt modelId="{19035E51-9864-4675-ADE3-03BD7ACE7BF0}" type="pres">
      <dgm:prSet presAssocID="{51168F42-890A-41B1-99EA-4D0719693B24}" presName="sibTrans" presStyleLbl="sibTrans2D1" presStyleIdx="3" presStyleCnt="5"/>
      <dgm:spPr/>
    </dgm:pt>
    <dgm:pt modelId="{B730EFF7-D29F-4E64-99C7-91020FA37A3A}" type="pres">
      <dgm:prSet presAssocID="{51168F42-890A-41B1-99EA-4D0719693B24}" presName="connectorText" presStyleLbl="sibTrans2D1" presStyleIdx="3" presStyleCnt="5"/>
      <dgm:spPr/>
    </dgm:pt>
    <dgm:pt modelId="{57CD0B2F-504E-46BE-9171-D90F6D632EDE}" type="pres">
      <dgm:prSet presAssocID="{A8E6CC42-2F3E-40F0-9DF3-EEC907F54BB6}" presName="node" presStyleLbl="node1" presStyleIdx="4" presStyleCnt="5">
        <dgm:presLayoutVars>
          <dgm:bulletEnabled val="1"/>
        </dgm:presLayoutVars>
      </dgm:prSet>
      <dgm:spPr/>
    </dgm:pt>
    <dgm:pt modelId="{3432A695-A536-4240-9DC8-9706E025BEC5}" type="pres">
      <dgm:prSet presAssocID="{65DC7243-5E3D-4C82-B6FB-DAB087670940}" presName="sibTrans" presStyleLbl="sibTrans2D1" presStyleIdx="4" presStyleCnt="5"/>
      <dgm:spPr/>
    </dgm:pt>
    <dgm:pt modelId="{3C156540-A37A-4304-A190-677856A0DA1C}" type="pres">
      <dgm:prSet presAssocID="{65DC7243-5E3D-4C82-B6FB-DAB087670940}" presName="connectorText" presStyleLbl="sibTrans2D1" presStyleIdx="4" presStyleCnt="5"/>
      <dgm:spPr/>
    </dgm:pt>
  </dgm:ptLst>
  <dgm:cxnLst>
    <dgm:cxn modelId="{5A6FF4D7-9EA6-4C35-8F0B-67ED2627425B}" srcId="{B3C733C1-4D8A-467B-BD7E-85D5A572391A}" destId="{A8E6CC42-2F3E-40F0-9DF3-EEC907F54BB6}" srcOrd="4" destOrd="0" parTransId="{46504E10-5479-4909-9837-E3D4FAA93226}" sibTransId="{65DC7243-5E3D-4C82-B6FB-DAB087670940}"/>
    <dgm:cxn modelId="{2C0676A8-5878-4364-8738-FA34BC40CFD2}" type="presOf" srcId="{65DC7243-5E3D-4C82-B6FB-DAB087670940}" destId="{3432A695-A536-4240-9DC8-9706E025BEC5}" srcOrd="0" destOrd="0" presId="urn:microsoft.com/office/officeart/2005/8/layout/cycle7"/>
    <dgm:cxn modelId="{924118FB-030F-4D5E-BD37-A700BE8A15AB}" srcId="{B3C733C1-4D8A-467B-BD7E-85D5A572391A}" destId="{8268B937-2FE1-4C18-AC0A-56193E42A0F2}" srcOrd="1" destOrd="0" parTransId="{69670116-04A1-40E2-B1A2-3719187F6B82}" sibTransId="{040A5087-5202-4D9D-BEF3-0CCA14057517}"/>
    <dgm:cxn modelId="{6F3EA804-4A3A-46A9-8654-D1B7050B94C7}" type="presOf" srcId="{040A5087-5202-4D9D-BEF3-0CCA14057517}" destId="{8BA8CEB0-4E34-4B43-AFFE-9442A54BBD74}" srcOrd="0" destOrd="0" presId="urn:microsoft.com/office/officeart/2005/8/layout/cycle7"/>
    <dgm:cxn modelId="{1E321657-7B70-4F98-B2D4-9B1CEE5CDE0B}" type="presOf" srcId="{65DC7243-5E3D-4C82-B6FB-DAB087670940}" destId="{3C156540-A37A-4304-A190-677856A0DA1C}" srcOrd="1" destOrd="0" presId="urn:microsoft.com/office/officeart/2005/8/layout/cycle7"/>
    <dgm:cxn modelId="{9DA2C918-6D1B-49B7-938C-A69DC288092F}" type="presOf" srcId="{AF870951-6D95-4178-BE35-A81976002065}" destId="{36A14432-4533-4022-97E9-CD7EA84B19AE}" srcOrd="1" destOrd="0" presId="urn:microsoft.com/office/officeart/2005/8/layout/cycle7"/>
    <dgm:cxn modelId="{F7BB827F-C2FF-44AB-AA1E-4C96D64D09EE}" type="presOf" srcId="{8268B937-2FE1-4C18-AC0A-56193E42A0F2}" destId="{0591BB46-0B25-4E42-97CF-57B08145DDAD}" srcOrd="0" destOrd="0" presId="urn:microsoft.com/office/officeart/2005/8/layout/cycle7"/>
    <dgm:cxn modelId="{EA14DC45-2291-4EB8-A791-AFECF77A19AC}" type="presOf" srcId="{A8E6CC42-2F3E-40F0-9DF3-EEC907F54BB6}" destId="{57CD0B2F-504E-46BE-9171-D90F6D632EDE}" srcOrd="0" destOrd="0" presId="urn:microsoft.com/office/officeart/2005/8/layout/cycle7"/>
    <dgm:cxn modelId="{557EF479-4DCA-41FC-AABB-504A62065D27}" type="presOf" srcId="{98588908-2A16-4D9A-92A7-52FBE7A09EC1}" destId="{84FC07D1-7B76-4FAB-B1A2-2D8710E59E72}" srcOrd="0" destOrd="0" presId="urn:microsoft.com/office/officeart/2005/8/layout/cycle7"/>
    <dgm:cxn modelId="{3AEA334D-BC77-4901-B364-F7096760591A}" type="presOf" srcId="{51168F42-890A-41B1-99EA-4D0719693B24}" destId="{B730EFF7-D29F-4E64-99C7-91020FA37A3A}" srcOrd="1" destOrd="0" presId="urn:microsoft.com/office/officeart/2005/8/layout/cycle7"/>
    <dgm:cxn modelId="{0B0B2872-45E1-4788-8E8E-7C0282ABDE56}" type="presOf" srcId="{02A116CA-411B-4F5E-9456-F50CA3160E19}" destId="{BD4D6C19-CC29-4A68-AB2F-8683D299CE9E}" srcOrd="0" destOrd="0" presId="urn:microsoft.com/office/officeart/2005/8/layout/cycle7"/>
    <dgm:cxn modelId="{DE33007E-4D87-4ADC-BDA8-E1A4871BAC29}" type="presOf" srcId="{CA52171D-CB00-45BA-B97D-6FBC1294CCDB}" destId="{D9EF60A3-B671-4C7F-A55E-CA1A667BFA36}" srcOrd="0" destOrd="0" presId="urn:microsoft.com/office/officeart/2005/8/layout/cycle7"/>
    <dgm:cxn modelId="{F5B16FF6-6427-4292-89B1-7F856BC33913}" type="presOf" srcId="{02A116CA-411B-4F5E-9456-F50CA3160E19}" destId="{B325CE85-1DC8-44ED-AD29-C2A69E04C51D}" srcOrd="1" destOrd="0" presId="urn:microsoft.com/office/officeart/2005/8/layout/cycle7"/>
    <dgm:cxn modelId="{D44AD8E5-47B1-4990-AAD9-9E1ADE62A8E1}" type="presOf" srcId="{AF870951-6D95-4178-BE35-A81976002065}" destId="{37816F55-B4B5-4559-82A4-6FA7A3CB5391}" srcOrd="0" destOrd="0" presId="urn:microsoft.com/office/officeart/2005/8/layout/cycle7"/>
    <dgm:cxn modelId="{7758DAAE-512A-411F-9F69-926548CDDCC0}" type="presOf" srcId="{51168F42-890A-41B1-99EA-4D0719693B24}" destId="{19035E51-9864-4675-ADE3-03BD7ACE7BF0}" srcOrd="0" destOrd="0" presId="urn:microsoft.com/office/officeart/2005/8/layout/cycle7"/>
    <dgm:cxn modelId="{F6B3167B-9DC8-4571-AA0E-D3AD13AF42B9}" srcId="{B3C733C1-4D8A-467B-BD7E-85D5A572391A}" destId="{98588908-2A16-4D9A-92A7-52FBE7A09EC1}" srcOrd="2" destOrd="0" parTransId="{29601D41-AE35-4343-985D-99AAC7D72CD2}" sibTransId="{AF870951-6D95-4178-BE35-A81976002065}"/>
    <dgm:cxn modelId="{9BC726B6-EC94-454D-A46B-1D5BF0424F14}" srcId="{B3C733C1-4D8A-467B-BD7E-85D5A572391A}" destId="{61A2516F-4E48-40CF-A71C-C38EEB54953B}" srcOrd="0" destOrd="0" parTransId="{506CA4EF-87B7-4557-A18F-658A968730C6}" sibTransId="{02A116CA-411B-4F5E-9456-F50CA3160E19}"/>
    <dgm:cxn modelId="{311E8653-A5A8-43CB-8828-4F7916137620}" type="presOf" srcId="{B3C733C1-4D8A-467B-BD7E-85D5A572391A}" destId="{59D85509-C252-424D-B8DA-E6F8AB0A0C52}" srcOrd="0" destOrd="0" presId="urn:microsoft.com/office/officeart/2005/8/layout/cycle7"/>
    <dgm:cxn modelId="{943194DB-6C22-474D-9DAC-4096DFD34760}" type="presOf" srcId="{040A5087-5202-4D9D-BEF3-0CCA14057517}" destId="{7B116D18-5CEE-420E-A5CA-B5A1E91282F7}" srcOrd="1" destOrd="0" presId="urn:microsoft.com/office/officeart/2005/8/layout/cycle7"/>
    <dgm:cxn modelId="{2A54AE20-F0F2-499D-B3FD-06CEE465C2EC}" type="presOf" srcId="{61A2516F-4E48-40CF-A71C-C38EEB54953B}" destId="{2CEB3000-14C3-4518-94CA-9CB23D2B4D8C}" srcOrd="0" destOrd="0" presId="urn:microsoft.com/office/officeart/2005/8/layout/cycle7"/>
    <dgm:cxn modelId="{893D8730-9DF5-498B-A945-79510FF5E7D5}" srcId="{B3C733C1-4D8A-467B-BD7E-85D5A572391A}" destId="{CA52171D-CB00-45BA-B97D-6FBC1294CCDB}" srcOrd="3" destOrd="0" parTransId="{724D71A9-AB0F-4C45-BAD3-22544C117335}" sibTransId="{51168F42-890A-41B1-99EA-4D0719693B24}"/>
    <dgm:cxn modelId="{D2CC29F1-2CBB-4AB7-86FF-C528ED8BC69D}" type="presParOf" srcId="{59D85509-C252-424D-B8DA-E6F8AB0A0C52}" destId="{2CEB3000-14C3-4518-94CA-9CB23D2B4D8C}" srcOrd="0" destOrd="0" presId="urn:microsoft.com/office/officeart/2005/8/layout/cycle7"/>
    <dgm:cxn modelId="{E0612CE4-4FC3-42F1-B49A-56AC8B14462C}" type="presParOf" srcId="{59D85509-C252-424D-B8DA-E6F8AB0A0C52}" destId="{BD4D6C19-CC29-4A68-AB2F-8683D299CE9E}" srcOrd="1" destOrd="0" presId="urn:microsoft.com/office/officeart/2005/8/layout/cycle7"/>
    <dgm:cxn modelId="{BD0A7988-3847-4106-A2FC-2D83FF21141B}" type="presParOf" srcId="{BD4D6C19-CC29-4A68-AB2F-8683D299CE9E}" destId="{B325CE85-1DC8-44ED-AD29-C2A69E04C51D}" srcOrd="0" destOrd="0" presId="urn:microsoft.com/office/officeart/2005/8/layout/cycle7"/>
    <dgm:cxn modelId="{ADD3A37B-F99C-4F5D-9493-38000FAC22E3}" type="presParOf" srcId="{59D85509-C252-424D-B8DA-E6F8AB0A0C52}" destId="{0591BB46-0B25-4E42-97CF-57B08145DDAD}" srcOrd="2" destOrd="0" presId="urn:microsoft.com/office/officeart/2005/8/layout/cycle7"/>
    <dgm:cxn modelId="{5DE994C7-B847-4F44-8863-5C20FE5BD62E}" type="presParOf" srcId="{59D85509-C252-424D-B8DA-E6F8AB0A0C52}" destId="{8BA8CEB0-4E34-4B43-AFFE-9442A54BBD74}" srcOrd="3" destOrd="0" presId="urn:microsoft.com/office/officeart/2005/8/layout/cycle7"/>
    <dgm:cxn modelId="{1D8096E1-D948-4B16-B6BD-333700997674}" type="presParOf" srcId="{8BA8CEB0-4E34-4B43-AFFE-9442A54BBD74}" destId="{7B116D18-5CEE-420E-A5CA-B5A1E91282F7}" srcOrd="0" destOrd="0" presId="urn:microsoft.com/office/officeart/2005/8/layout/cycle7"/>
    <dgm:cxn modelId="{B99952A0-71D7-4A02-9183-FE18D7B51E99}" type="presParOf" srcId="{59D85509-C252-424D-B8DA-E6F8AB0A0C52}" destId="{84FC07D1-7B76-4FAB-B1A2-2D8710E59E72}" srcOrd="4" destOrd="0" presId="urn:microsoft.com/office/officeart/2005/8/layout/cycle7"/>
    <dgm:cxn modelId="{E5A59C49-2C16-438A-A42C-75D87B6D780B}" type="presParOf" srcId="{59D85509-C252-424D-B8DA-E6F8AB0A0C52}" destId="{37816F55-B4B5-4559-82A4-6FA7A3CB5391}" srcOrd="5" destOrd="0" presId="urn:microsoft.com/office/officeart/2005/8/layout/cycle7"/>
    <dgm:cxn modelId="{69874320-7ECA-4695-BF70-504B93EA96C6}" type="presParOf" srcId="{37816F55-B4B5-4559-82A4-6FA7A3CB5391}" destId="{36A14432-4533-4022-97E9-CD7EA84B19AE}" srcOrd="0" destOrd="0" presId="urn:microsoft.com/office/officeart/2005/8/layout/cycle7"/>
    <dgm:cxn modelId="{9E267027-98B9-4310-9A9C-80684EAAD038}" type="presParOf" srcId="{59D85509-C252-424D-B8DA-E6F8AB0A0C52}" destId="{D9EF60A3-B671-4C7F-A55E-CA1A667BFA36}" srcOrd="6" destOrd="0" presId="urn:microsoft.com/office/officeart/2005/8/layout/cycle7"/>
    <dgm:cxn modelId="{A4E6C5D5-293B-4F4E-A241-AC8C8FECA6A6}" type="presParOf" srcId="{59D85509-C252-424D-B8DA-E6F8AB0A0C52}" destId="{19035E51-9864-4675-ADE3-03BD7ACE7BF0}" srcOrd="7" destOrd="0" presId="urn:microsoft.com/office/officeart/2005/8/layout/cycle7"/>
    <dgm:cxn modelId="{C50A6F11-C4CA-4CA3-B1F7-E467280A8483}" type="presParOf" srcId="{19035E51-9864-4675-ADE3-03BD7ACE7BF0}" destId="{B730EFF7-D29F-4E64-99C7-91020FA37A3A}" srcOrd="0" destOrd="0" presId="urn:microsoft.com/office/officeart/2005/8/layout/cycle7"/>
    <dgm:cxn modelId="{AF85E37B-D8E7-4975-BC4E-BBFB901E6132}" type="presParOf" srcId="{59D85509-C252-424D-B8DA-E6F8AB0A0C52}" destId="{57CD0B2F-504E-46BE-9171-D90F6D632EDE}" srcOrd="8" destOrd="0" presId="urn:microsoft.com/office/officeart/2005/8/layout/cycle7"/>
    <dgm:cxn modelId="{7D9480A6-4FC1-4D77-96E5-6ACC591D915E}" type="presParOf" srcId="{59D85509-C252-424D-B8DA-E6F8AB0A0C52}" destId="{3432A695-A536-4240-9DC8-9706E025BEC5}" srcOrd="9" destOrd="0" presId="urn:microsoft.com/office/officeart/2005/8/layout/cycle7"/>
    <dgm:cxn modelId="{8DC3B5CA-EA84-44C5-B0D0-7F7EC5F5DB14}" type="presParOf" srcId="{3432A695-A536-4240-9DC8-9706E025BEC5}" destId="{3C156540-A37A-4304-A190-677856A0DA1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7887D8-9F8A-466B-BD22-F5B6F8EBE04A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B230CAD-338E-439C-BEAB-AE1C92E149A5}">
      <dgm:prSet phldrT="[Texto]"/>
      <dgm:spPr/>
      <dgm:t>
        <a:bodyPr/>
        <a:lstStyle/>
        <a:p>
          <a:r>
            <a:rPr lang="es-MX" dirty="0" smtClean="0"/>
            <a:t>Actividad</a:t>
          </a:r>
          <a:endParaRPr lang="es-MX" dirty="0"/>
        </a:p>
      </dgm:t>
    </dgm:pt>
    <dgm:pt modelId="{B201CA14-F2F0-4856-8D3C-1E5FC139894A}" type="parTrans" cxnId="{DFB8919F-D195-419F-AF12-FF74304C9C23}">
      <dgm:prSet/>
      <dgm:spPr/>
      <dgm:t>
        <a:bodyPr/>
        <a:lstStyle/>
        <a:p>
          <a:endParaRPr lang="es-MX"/>
        </a:p>
      </dgm:t>
    </dgm:pt>
    <dgm:pt modelId="{F4BE367F-D2F3-4128-8F9E-5C6D8D67DEB6}" type="sibTrans" cxnId="{DFB8919F-D195-419F-AF12-FF74304C9C23}">
      <dgm:prSet/>
      <dgm:spPr/>
      <dgm:t>
        <a:bodyPr/>
        <a:lstStyle/>
        <a:p>
          <a:endParaRPr lang="es-MX"/>
        </a:p>
      </dgm:t>
    </dgm:pt>
    <dgm:pt modelId="{11C54ED0-BA18-4E75-9B8F-394ED752C87A}">
      <dgm:prSet phldrT="[Texto]"/>
      <dgm:spPr/>
      <dgm:t>
        <a:bodyPr/>
        <a:lstStyle/>
        <a:p>
          <a:r>
            <a:rPr lang="es-MX" dirty="0" smtClean="0"/>
            <a:t>Industriales</a:t>
          </a:r>
          <a:endParaRPr lang="es-MX" dirty="0"/>
        </a:p>
      </dgm:t>
    </dgm:pt>
    <dgm:pt modelId="{C7B4D7B3-A355-4737-AD7B-005C2D0BB291}" type="parTrans" cxnId="{52E17122-35BA-4066-B062-B220EA142853}">
      <dgm:prSet/>
      <dgm:spPr/>
      <dgm:t>
        <a:bodyPr/>
        <a:lstStyle/>
        <a:p>
          <a:endParaRPr lang="es-MX"/>
        </a:p>
      </dgm:t>
    </dgm:pt>
    <dgm:pt modelId="{A549A8A2-DDA2-4E28-8510-65B88ADF365F}" type="sibTrans" cxnId="{52E17122-35BA-4066-B062-B220EA142853}">
      <dgm:prSet/>
      <dgm:spPr/>
      <dgm:t>
        <a:bodyPr/>
        <a:lstStyle/>
        <a:p>
          <a:endParaRPr lang="es-MX"/>
        </a:p>
      </dgm:t>
    </dgm:pt>
    <dgm:pt modelId="{690E258A-7FBC-4AAE-89D4-33CFFDA2A0D8}">
      <dgm:prSet phldrT="[Texto]"/>
      <dgm:spPr/>
      <dgm:t>
        <a:bodyPr/>
        <a:lstStyle/>
        <a:p>
          <a:r>
            <a:rPr lang="es-MX" dirty="0" smtClean="0"/>
            <a:t>Comerciales</a:t>
          </a:r>
          <a:endParaRPr lang="es-MX" dirty="0"/>
        </a:p>
      </dgm:t>
    </dgm:pt>
    <dgm:pt modelId="{E853DC37-C4E1-4765-939C-E1C4B668AFF7}" type="parTrans" cxnId="{5D18BF62-D80F-44D7-ACB3-667A21CA9E61}">
      <dgm:prSet/>
      <dgm:spPr/>
      <dgm:t>
        <a:bodyPr/>
        <a:lstStyle/>
        <a:p>
          <a:endParaRPr lang="es-MX"/>
        </a:p>
      </dgm:t>
    </dgm:pt>
    <dgm:pt modelId="{2248590B-BA68-4619-BF9F-03A975F003E3}" type="sibTrans" cxnId="{5D18BF62-D80F-44D7-ACB3-667A21CA9E61}">
      <dgm:prSet/>
      <dgm:spPr/>
      <dgm:t>
        <a:bodyPr/>
        <a:lstStyle/>
        <a:p>
          <a:endParaRPr lang="es-MX"/>
        </a:p>
      </dgm:t>
    </dgm:pt>
    <dgm:pt modelId="{7522A854-6B83-40DA-9FA9-C645062C0D79}">
      <dgm:prSet phldrT="[Texto]"/>
      <dgm:spPr/>
      <dgm:t>
        <a:bodyPr/>
        <a:lstStyle/>
        <a:p>
          <a:r>
            <a:rPr lang="es-MX" dirty="0" smtClean="0"/>
            <a:t>Servicios</a:t>
          </a:r>
          <a:endParaRPr lang="es-MX" dirty="0"/>
        </a:p>
      </dgm:t>
    </dgm:pt>
    <dgm:pt modelId="{006848D3-FEC6-474A-8208-816336E8C3E3}" type="parTrans" cxnId="{1D5EF5BC-36FB-42EA-978D-BD5D2A7D3AB7}">
      <dgm:prSet/>
      <dgm:spPr/>
      <dgm:t>
        <a:bodyPr/>
        <a:lstStyle/>
        <a:p>
          <a:endParaRPr lang="es-MX"/>
        </a:p>
      </dgm:t>
    </dgm:pt>
    <dgm:pt modelId="{41D7779F-FE46-446B-B852-BC0A20A01B39}" type="sibTrans" cxnId="{1D5EF5BC-36FB-42EA-978D-BD5D2A7D3AB7}">
      <dgm:prSet/>
      <dgm:spPr/>
      <dgm:t>
        <a:bodyPr/>
        <a:lstStyle/>
        <a:p>
          <a:endParaRPr lang="es-MX"/>
        </a:p>
      </dgm:t>
    </dgm:pt>
    <dgm:pt modelId="{8DCBDA6D-DBD9-419A-A039-3E0A817B1556}">
      <dgm:prSet phldrT="[Texto]"/>
      <dgm:spPr/>
      <dgm:t>
        <a:bodyPr/>
        <a:lstStyle/>
        <a:p>
          <a:r>
            <a:rPr lang="es-MX" dirty="0" smtClean="0"/>
            <a:t>Sociales </a:t>
          </a:r>
          <a:endParaRPr lang="es-MX" dirty="0"/>
        </a:p>
      </dgm:t>
    </dgm:pt>
    <dgm:pt modelId="{CE7172E9-CCDC-40B1-B7B8-D3F8CCE50832}" type="parTrans" cxnId="{58E58946-B498-4F4D-A450-0118AA5D8A02}">
      <dgm:prSet/>
      <dgm:spPr/>
      <dgm:t>
        <a:bodyPr/>
        <a:lstStyle/>
        <a:p>
          <a:endParaRPr lang="es-MX"/>
        </a:p>
      </dgm:t>
    </dgm:pt>
    <dgm:pt modelId="{79F8A54F-57FB-4C73-84A6-142CC0B97DA2}" type="sibTrans" cxnId="{58E58946-B498-4F4D-A450-0118AA5D8A02}">
      <dgm:prSet/>
      <dgm:spPr/>
      <dgm:t>
        <a:bodyPr/>
        <a:lstStyle/>
        <a:p>
          <a:endParaRPr lang="es-MX"/>
        </a:p>
      </dgm:t>
    </dgm:pt>
    <dgm:pt modelId="{7E6A8D16-AC74-4CA4-BFF8-1A8ADD21DED8}" type="pres">
      <dgm:prSet presAssocID="{9C7887D8-9F8A-466B-BD22-F5B6F8EBE04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C64CE3A6-7AD4-4670-83DB-22B812851518}" type="pres">
      <dgm:prSet presAssocID="{CB230CAD-338E-439C-BEAB-AE1C92E149A5}" presName="singleCycle" presStyleCnt="0"/>
      <dgm:spPr/>
    </dgm:pt>
    <dgm:pt modelId="{181B9106-A80C-4714-AD3C-FA54411D3854}" type="pres">
      <dgm:prSet presAssocID="{CB230CAD-338E-439C-BEAB-AE1C92E149A5}" presName="singleCenter" presStyleLbl="node1" presStyleIdx="0" presStyleCnt="5">
        <dgm:presLayoutVars>
          <dgm:chMax val="7"/>
          <dgm:chPref val="7"/>
        </dgm:presLayoutVars>
      </dgm:prSet>
      <dgm:spPr/>
    </dgm:pt>
    <dgm:pt modelId="{3C780C74-0663-41E8-A99C-60EE177FB224}" type="pres">
      <dgm:prSet presAssocID="{C7B4D7B3-A355-4737-AD7B-005C2D0BB291}" presName="Name56" presStyleLbl="parChTrans1D2" presStyleIdx="0" presStyleCnt="4"/>
      <dgm:spPr/>
    </dgm:pt>
    <dgm:pt modelId="{2927B889-12AB-4309-BEB2-5AD650658ECD}" type="pres">
      <dgm:prSet presAssocID="{11C54ED0-BA18-4E75-9B8F-394ED752C87A}" presName="text0" presStyleLbl="node1" presStyleIdx="1" presStyleCnt="5">
        <dgm:presLayoutVars>
          <dgm:bulletEnabled val="1"/>
        </dgm:presLayoutVars>
      </dgm:prSet>
      <dgm:spPr/>
    </dgm:pt>
    <dgm:pt modelId="{644CE4EC-065F-4D12-9BE5-1F569BFF63B9}" type="pres">
      <dgm:prSet presAssocID="{E853DC37-C4E1-4765-939C-E1C4B668AFF7}" presName="Name56" presStyleLbl="parChTrans1D2" presStyleIdx="1" presStyleCnt="4"/>
      <dgm:spPr/>
    </dgm:pt>
    <dgm:pt modelId="{35F177BA-E238-4C18-BE9D-38C322135B34}" type="pres">
      <dgm:prSet presAssocID="{690E258A-7FBC-4AAE-89D4-33CFFDA2A0D8}" presName="text0" presStyleLbl="node1" presStyleIdx="2" presStyleCnt="5">
        <dgm:presLayoutVars>
          <dgm:bulletEnabled val="1"/>
        </dgm:presLayoutVars>
      </dgm:prSet>
      <dgm:spPr/>
    </dgm:pt>
    <dgm:pt modelId="{00419867-B766-40DE-BF49-B47DFF77AFF9}" type="pres">
      <dgm:prSet presAssocID="{006848D3-FEC6-474A-8208-816336E8C3E3}" presName="Name56" presStyleLbl="parChTrans1D2" presStyleIdx="2" presStyleCnt="4"/>
      <dgm:spPr/>
    </dgm:pt>
    <dgm:pt modelId="{A3650884-277B-481A-B073-B892D58F932D}" type="pres">
      <dgm:prSet presAssocID="{7522A854-6B83-40DA-9FA9-C645062C0D79}" presName="text0" presStyleLbl="node1" presStyleIdx="3" presStyleCnt="5">
        <dgm:presLayoutVars>
          <dgm:bulletEnabled val="1"/>
        </dgm:presLayoutVars>
      </dgm:prSet>
      <dgm:spPr/>
    </dgm:pt>
    <dgm:pt modelId="{5B4236BA-9CBE-4595-8AE4-735A8CB6BA2E}" type="pres">
      <dgm:prSet presAssocID="{CE7172E9-CCDC-40B1-B7B8-D3F8CCE50832}" presName="Name56" presStyleLbl="parChTrans1D2" presStyleIdx="3" presStyleCnt="4"/>
      <dgm:spPr/>
    </dgm:pt>
    <dgm:pt modelId="{17FE329E-5196-4370-80AC-ADEC9C558E5B}" type="pres">
      <dgm:prSet presAssocID="{8DCBDA6D-DBD9-419A-A039-3E0A817B1556}" presName="text0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7265441-EF15-43CD-A900-B6591ED65C01}" type="presOf" srcId="{9C7887D8-9F8A-466B-BD22-F5B6F8EBE04A}" destId="{7E6A8D16-AC74-4CA4-BFF8-1A8ADD21DED8}" srcOrd="0" destOrd="0" presId="urn:microsoft.com/office/officeart/2008/layout/RadialCluster"/>
    <dgm:cxn modelId="{58E58946-B498-4F4D-A450-0118AA5D8A02}" srcId="{CB230CAD-338E-439C-BEAB-AE1C92E149A5}" destId="{8DCBDA6D-DBD9-419A-A039-3E0A817B1556}" srcOrd="3" destOrd="0" parTransId="{CE7172E9-CCDC-40B1-B7B8-D3F8CCE50832}" sibTransId="{79F8A54F-57FB-4C73-84A6-142CC0B97DA2}"/>
    <dgm:cxn modelId="{52E17122-35BA-4066-B062-B220EA142853}" srcId="{CB230CAD-338E-439C-BEAB-AE1C92E149A5}" destId="{11C54ED0-BA18-4E75-9B8F-394ED752C87A}" srcOrd="0" destOrd="0" parTransId="{C7B4D7B3-A355-4737-AD7B-005C2D0BB291}" sibTransId="{A549A8A2-DDA2-4E28-8510-65B88ADF365F}"/>
    <dgm:cxn modelId="{5D18BF62-D80F-44D7-ACB3-667A21CA9E61}" srcId="{CB230CAD-338E-439C-BEAB-AE1C92E149A5}" destId="{690E258A-7FBC-4AAE-89D4-33CFFDA2A0D8}" srcOrd="1" destOrd="0" parTransId="{E853DC37-C4E1-4765-939C-E1C4B668AFF7}" sibTransId="{2248590B-BA68-4619-BF9F-03A975F003E3}"/>
    <dgm:cxn modelId="{1D5EF5BC-36FB-42EA-978D-BD5D2A7D3AB7}" srcId="{CB230CAD-338E-439C-BEAB-AE1C92E149A5}" destId="{7522A854-6B83-40DA-9FA9-C645062C0D79}" srcOrd="2" destOrd="0" parTransId="{006848D3-FEC6-474A-8208-816336E8C3E3}" sibTransId="{41D7779F-FE46-446B-B852-BC0A20A01B39}"/>
    <dgm:cxn modelId="{331580FB-E60F-4450-99AD-973D909A5AE7}" type="presOf" srcId="{E853DC37-C4E1-4765-939C-E1C4B668AFF7}" destId="{644CE4EC-065F-4D12-9BE5-1F569BFF63B9}" srcOrd="0" destOrd="0" presId="urn:microsoft.com/office/officeart/2008/layout/RadialCluster"/>
    <dgm:cxn modelId="{3BFA93D6-4624-4C50-86BE-AF470E0AC618}" type="presOf" srcId="{C7B4D7B3-A355-4737-AD7B-005C2D0BB291}" destId="{3C780C74-0663-41E8-A99C-60EE177FB224}" srcOrd="0" destOrd="0" presId="urn:microsoft.com/office/officeart/2008/layout/RadialCluster"/>
    <dgm:cxn modelId="{D7504C99-0AF8-4379-951C-315389BA98CB}" type="presOf" srcId="{006848D3-FEC6-474A-8208-816336E8C3E3}" destId="{00419867-B766-40DE-BF49-B47DFF77AFF9}" srcOrd="0" destOrd="0" presId="urn:microsoft.com/office/officeart/2008/layout/RadialCluster"/>
    <dgm:cxn modelId="{A76CAF1E-826B-44D2-9A6A-60D31EAC89E5}" type="presOf" srcId="{690E258A-7FBC-4AAE-89D4-33CFFDA2A0D8}" destId="{35F177BA-E238-4C18-BE9D-38C322135B34}" srcOrd="0" destOrd="0" presId="urn:microsoft.com/office/officeart/2008/layout/RadialCluster"/>
    <dgm:cxn modelId="{DFB8919F-D195-419F-AF12-FF74304C9C23}" srcId="{9C7887D8-9F8A-466B-BD22-F5B6F8EBE04A}" destId="{CB230CAD-338E-439C-BEAB-AE1C92E149A5}" srcOrd="0" destOrd="0" parTransId="{B201CA14-F2F0-4856-8D3C-1E5FC139894A}" sibTransId="{F4BE367F-D2F3-4128-8F9E-5C6D8D67DEB6}"/>
    <dgm:cxn modelId="{32BEFB57-0EB0-4B93-82CE-16DA2FE93253}" type="presOf" srcId="{8DCBDA6D-DBD9-419A-A039-3E0A817B1556}" destId="{17FE329E-5196-4370-80AC-ADEC9C558E5B}" srcOrd="0" destOrd="0" presId="urn:microsoft.com/office/officeart/2008/layout/RadialCluster"/>
    <dgm:cxn modelId="{6735E825-D914-49D5-8CD6-9607AA21EEF8}" type="presOf" srcId="{CB230CAD-338E-439C-BEAB-AE1C92E149A5}" destId="{181B9106-A80C-4714-AD3C-FA54411D3854}" srcOrd="0" destOrd="0" presId="urn:microsoft.com/office/officeart/2008/layout/RadialCluster"/>
    <dgm:cxn modelId="{158AB511-F6A3-47CE-AE85-D57D7A48C239}" type="presOf" srcId="{CE7172E9-CCDC-40B1-B7B8-D3F8CCE50832}" destId="{5B4236BA-9CBE-4595-8AE4-735A8CB6BA2E}" srcOrd="0" destOrd="0" presId="urn:microsoft.com/office/officeart/2008/layout/RadialCluster"/>
    <dgm:cxn modelId="{A7925FD0-F030-4B70-80F8-08A32AF59616}" type="presOf" srcId="{11C54ED0-BA18-4E75-9B8F-394ED752C87A}" destId="{2927B889-12AB-4309-BEB2-5AD650658ECD}" srcOrd="0" destOrd="0" presId="urn:microsoft.com/office/officeart/2008/layout/RadialCluster"/>
    <dgm:cxn modelId="{C745FFEA-A1D7-4393-8C27-FF12AD40BFEA}" type="presOf" srcId="{7522A854-6B83-40DA-9FA9-C645062C0D79}" destId="{A3650884-277B-481A-B073-B892D58F932D}" srcOrd="0" destOrd="0" presId="urn:microsoft.com/office/officeart/2008/layout/RadialCluster"/>
    <dgm:cxn modelId="{8EE1F4D8-7B2F-43BC-BA99-6BFE92CC886B}" type="presParOf" srcId="{7E6A8D16-AC74-4CA4-BFF8-1A8ADD21DED8}" destId="{C64CE3A6-7AD4-4670-83DB-22B812851518}" srcOrd="0" destOrd="0" presId="urn:microsoft.com/office/officeart/2008/layout/RadialCluster"/>
    <dgm:cxn modelId="{DCA9732C-65AB-4A20-A583-A8FFEC4CB6BD}" type="presParOf" srcId="{C64CE3A6-7AD4-4670-83DB-22B812851518}" destId="{181B9106-A80C-4714-AD3C-FA54411D3854}" srcOrd="0" destOrd="0" presId="urn:microsoft.com/office/officeart/2008/layout/RadialCluster"/>
    <dgm:cxn modelId="{AA147230-5B7D-4D99-981E-9BFFF80CC7F3}" type="presParOf" srcId="{C64CE3A6-7AD4-4670-83DB-22B812851518}" destId="{3C780C74-0663-41E8-A99C-60EE177FB224}" srcOrd="1" destOrd="0" presId="urn:microsoft.com/office/officeart/2008/layout/RadialCluster"/>
    <dgm:cxn modelId="{32FDBCFF-327E-4EC9-A951-BC52A81E9425}" type="presParOf" srcId="{C64CE3A6-7AD4-4670-83DB-22B812851518}" destId="{2927B889-12AB-4309-BEB2-5AD650658ECD}" srcOrd="2" destOrd="0" presId="urn:microsoft.com/office/officeart/2008/layout/RadialCluster"/>
    <dgm:cxn modelId="{95D890CF-BDDC-4C28-9584-E8704A75D221}" type="presParOf" srcId="{C64CE3A6-7AD4-4670-83DB-22B812851518}" destId="{644CE4EC-065F-4D12-9BE5-1F569BFF63B9}" srcOrd="3" destOrd="0" presId="urn:microsoft.com/office/officeart/2008/layout/RadialCluster"/>
    <dgm:cxn modelId="{3B5C7F92-79EA-431D-AB6E-61DA241157F0}" type="presParOf" srcId="{C64CE3A6-7AD4-4670-83DB-22B812851518}" destId="{35F177BA-E238-4C18-BE9D-38C322135B34}" srcOrd="4" destOrd="0" presId="urn:microsoft.com/office/officeart/2008/layout/RadialCluster"/>
    <dgm:cxn modelId="{EF61497E-9BCC-42D7-B716-508A1946D484}" type="presParOf" srcId="{C64CE3A6-7AD4-4670-83DB-22B812851518}" destId="{00419867-B766-40DE-BF49-B47DFF77AFF9}" srcOrd="5" destOrd="0" presId="urn:microsoft.com/office/officeart/2008/layout/RadialCluster"/>
    <dgm:cxn modelId="{3906F2D7-1FC6-4929-BB1E-6D94CB5AEC8D}" type="presParOf" srcId="{C64CE3A6-7AD4-4670-83DB-22B812851518}" destId="{A3650884-277B-481A-B073-B892D58F932D}" srcOrd="6" destOrd="0" presId="urn:microsoft.com/office/officeart/2008/layout/RadialCluster"/>
    <dgm:cxn modelId="{83AC9D41-B9A0-4698-840B-42F69BA2E446}" type="presParOf" srcId="{C64CE3A6-7AD4-4670-83DB-22B812851518}" destId="{5B4236BA-9CBE-4595-8AE4-735A8CB6BA2E}" srcOrd="7" destOrd="0" presId="urn:microsoft.com/office/officeart/2008/layout/RadialCluster"/>
    <dgm:cxn modelId="{49A4249C-F1ED-4175-A9C7-B1945191DAF6}" type="presParOf" srcId="{C64CE3A6-7AD4-4670-83DB-22B812851518}" destId="{17FE329E-5196-4370-80AC-ADEC9C558E5B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93B7ED-6B0B-4C07-A502-4F7B137BD30A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9C8AA40-B211-4FDC-8E01-C48430DE3DAD}">
      <dgm:prSet phldrT="[Texto]" custT="1"/>
      <dgm:spPr/>
      <dgm:t>
        <a:bodyPr/>
        <a:lstStyle/>
        <a:p>
          <a:r>
            <a:rPr lang="es-MX" sz="4400" dirty="0" smtClean="0"/>
            <a:t>Diseño</a:t>
          </a:r>
          <a:endParaRPr lang="es-MX" sz="4400" dirty="0"/>
        </a:p>
      </dgm:t>
    </dgm:pt>
    <dgm:pt modelId="{8D5C6463-442A-4DEB-8C11-09E30F076C99}" type="parTrans" cxnId="{BD7A45FA-F202-4488-8245-C7250C2890C9}">
      <dgm:prSet/>
      <dgm:spPr/>
      <dgm:t>
        <a:bodyPr/>
        <a:lstStyle/>
        <a:p>
          <a:endParaRPr lang="es-MX"/>
        </a:p>
      </dgm:t>
    </dgm:pt>
    <dgm:pt modelId="{02136AD4-75DE-42B6-956B-8F0614174F7D}" type="sibTrans" cxnId="{BD7A45FA-F202-4488-8245-C7250C2890C9}">
      <dgm:prSet/>
      <dgm:spPr/>
      <dgm:t>
        <a:bodyPr/>
        <a:lstStyle/>
        <a:p>
          <a:endParaRPr lang="es-MX"/>
        </a:p>
      </dgm:t>
    </dgm:pt>
    <dgm:pt modelId="{DC5BC7FD-DA4B-426D-8F66-39E19032F7FB}">
      <dgm:prSet phldrT="[Texto]" custT="1"/>
      <dgm:spPr/>
      <dgm:t>
        <a:bodyPr/>
        <a:lstStyle/>
        <a:p>
          <a:r>
            <a:rPr lang="es-MX" sz="4400" dirty="0" smtClean="0"/>
            <a:t>Lanzamiento </a:t>
          </a:r>
          <a:endParaRPr lang="es-MX" sz="4400" dirty="0"/>
        </a:p>
      </dgm:t>
    </dgm:pt>
    <dgm:pt modelId="{26C43469-B2F7-4D60-9F61-391C582A7410}" type="parTrans" cxnId="{A807FE9D-302C-4BF4-B7D2-4C04BB293934}">
      <dgm:prSet/>
      <dgm:spPr/>
      <dgm:t>
        <a:bodyPr/>
        <a:lstStyle/>
        <a:p>
          <a:endParaRPr lang="es-MX"/>
        </a:p>
      </dgm:t>
    </dgm:pt>
    <dgm:pt modelId="{FC9FDDE5-281C-4C95-8BC7-BB6F937B4A8B}" type="sibTrans" cxnId="{A807FE9D-302C-4BF4-B7D2-4C04BB293934}">
      <dgm:prSet/>
      <dgm:spPr/>
      <dgm:t>
        <a:bodyPr/>
        <a:lstStyle/>
        <a:p>
          <a:endParaRPr lang="es-MX"/>
        </a:p>
      </dgm:t>
    </dgm:pt>
    <dgm:pt modelId="{89042FED-5045-4C40-ACD3-3FE6DD73BC23}">
      <dgm:prSet phldrT="[Texto]" custT="1"/>
      <dgm:spPr/>
      <dgm:t>
        <a:bodyPr/>
        <a:lstStyle/>
        <a:p>
          <a:r>
            <a:rPr lang="es-MX" sz="4400" dirty="0" smtClean="0"/>
            <a:t>Crecimiento</a:t>
          </a:r>
          <a:endParaRPr lang="es-MX" sz="4400" dirty="0"/>
        </a:p>
      </dgm:t>
    </dgm:pt>
    <dgm:pt modelId="{5AE6B2E6-51DB-4608-8AB9-E1EB4874D9B6}" type="parTrans" cxnId="{93561B0A-2C4B-491B-A7C8-0E747B98FDDE}">
      <dgm:prSet/>
      <dgm:spPr/>
      <dgm:t>
        <a:bodyPr/>
        <a:lstStyle/>
        <a:p>
          <a:endParaRPr lang="es-MX"/>
        </a:p>
      </dgm:t>
    </dgm:pt>
    <dgm:pt modelId="{C0D1509A-2B61-4B0F-92C7-0F348DB193F6}" type="sibTrans" cxnId="{93561B0A-2C4B-491B-A7C8-0E747B98FDDE}">
      <dgm:prSet/>
      <dgm:spPr/>
      <dgm:t>
        <a:bodyPr/>
        <a:lstStyle/>
        <a:p>
          <a:endParaRPr lang="es-MX"/>
        </a:p>
      </dgm:t>
    </dgm:pt>
    <dgm:pt modelId="{4E096632-0ADA-468D-B9AC-0BD375C90B00}">
      <dgm:prSet phldrT="[Texto]" custT="1"/>
      <dgm:spPr/>
      <dgm:t>
        <a:bodyPr/>
        <a:lstStyle/>
        <a:p>
          <a:r>
            <a:rPr lang="es-MX" sz="4400" dirty="0" smtClean="0"/>
            <a:t>Consolidación</a:t>
          </a:r>
          <a:endParaRPr lang="es-MX" sz="4400" dirty="0"/>
        </a:p>
      </dgm:t>
    </dgm:pt>
    <dgm:pt modelId="{8CF0ED90-7DAF-4DAC-B5DC-2BE2374065CE}" type="parTrans" cxnId="{4E84B259-9D82-453C-8653-68DDD4455162}">
      <dgm:prSet/>
      <dgm:spPr/>
      <dgm:t>
        <a:bodyPr/>
        <a:lstStyle/>
        <a:p>
          <a:endParaRPr lang="es-MX"/>
        </a:p>
      </dgm:t>
    </dgm:pt>
    <dgm:pt modelId="{C9FC0B60-A604-4459-AAED-3506091D5A1C}" type="sibTrans" cxnId="{4E84B259-9D82-453C-8653-68DDD4455162}">
      <dgm:prSet/>
      <dgm:spPr/>
      <dgm:t>
        <a:bodyPr/>
        <a:lstStyle/>
        <a:p>
          <a:endParaRPr lang="es-MX"/>
        </a:p>
      </dgm:t>
    </dgm:pt>
    <dgm:pt modelId="{432936FB-DC24-4DE3-AED8-A4EA69907FAD}">
      <dgm:prSet phldrT="[Texto]" custT="1"/>
      <dgm:spPr/>
      <dgm:t>
        <a:bodyPr/>
        <a:lstStyle/>
        <a:p>
          <a:r>
            <a:rPr lang="es-MX" sz="4400" dirty="0" smtClean="0"/>
            <a:t>Expansión</a:t>
          </a:r>
          <a:endParaRPr lang="es-MX" sz="4400" dirty="0"/>
        </a:p>
      </dgm:t>
    </dgm:pt>
    <dgm:pt modelId="{7681CD82-BA7A-4C8D-9FC2-376329A48113}" type="parTrans" cxnId="{E35941B1-B1B7-4197-AAB8-1B1013ED8D5E}">
      <dgm:prSet/>
      <dgm:spPr/>
      <dgm:t>
        <a:bodyPr/>
        <a:lstStyle/>
        <a:p>
          <a:endParaRPr lang="es-MX"/>
        </a:p>
      </dgm:t>
    </dgm:pt>
    <dgm:pt modelId="{890B625A-12DD-4A01-8A02-1D68B551AD3F}" type="sibTrans" cxnId="{E35941B1-B1B7-4197-AAB8-1B1013ED8D5E}">
      <dgm:prSet/>
      <dgm:spPr/>
      <dgm:t>
        <a:bodyPr/>
        <a:lstStyle/>
        <a:p>
          <a:endParaRPr lang="es-MX"/>
        </a:p>
      </dgm:t>
    </dgm:pt>
    <dgm:pt modelId="{A7676DA4-3D93-478F-ADF8-5961CCDDC64A}">
      <dgm:prSet phldrT="[Texto]" custT="1"/>
      <dgm:spPr/>
      <dgm:t>
        <a:bodyPr/>
        <a:lstStyle/>
        <a:p>
          <a:r>
            <a:rPr lang="es-MX" sz="4400" dirty="0" smtClean="0"/>
            <a:t>Madurez</a:t>
          </a:r>
          <a:endParaRPr lang="es-MX" sz="4400" dirty="0"/>
        </a:p>
      </dgm:t>
    </dgm:pt>
    <dgm:pt modelId="{3CCCD5FC-3216-43AE-ABF3-9F5374983F78}" type="parTrans" cxnId="{6EC2E571-EE16-4D0B-92D2-B937F2637B9B}">
      <dgm:prSet/>
      <dgm:spPr/>
      <dgm:t>
        <a:bodyPr/>
        <a:lstStyle/>
        <a:p>
          <a:endParaRPr lang="es-MX"/>
        </a:p>
      </dgm:t>
    </dgm:pt>
    <dgm:pt modelId="{A74555FA-E3B4-4567-BF55-F88AB090F051}" type="sibTrans" cxnId="{6EC2E571-EE16-4D0B-92D2-B937F2637B9B}">
      <dgm:prSet/>
      <dgm:spPr/>
      <dgm:t>
        <a:bodyPr/>
        <a:lstStyle/>
        <a:p>
          <a:endParaRPr lang="es-MX"/>
        </a:p>
      </dgm:t>
    </dgm:pt>
    <dgm:pt modelId="{3C3F13D4-5266-44AE-8B5A-8F2B8689E9B4}">
      <dgm:prSet phldrT="[Texto]" custT="1"/>
      <dgm:spPr/>
      <dgm:t>
        <a:bodyPr/>
        <a:lstStyle/>
        <a:p>
          <a:r>
            <a:rPr lang="es-MX" sz="4400" dirty="0" smtClean="0"/>
            <a:t>Cierre</a:t>
          </a:r>
          <a:endParaRPr lang="es-MX" sz="4400" dirty="0"/>
        </a:p>
      </dgm:t>
    </dgm:pt>
    <dgm:pt modelId="{68B35AE1-0DC9-40E8-A9F5-23B46CBF98E9}" type="parTrans" cxnId="{39D21C91-5782-4121-80DC-B23D578F7EEF}">
      <dgm:prSet/>
      <dgm:spPr/>
      <dgm:t>
        <a:bodyPr/>
        <a:lstStyle/>
        <a:p>
          <a:endParaRPr lang="es-MX"/>
        </a:p>
      </dgm:t>
    </dgm:pt>
    <dgm:pt modelId="{1C2CF76D-22C2-4F2D-8C0C-0EC29BAE8F1C}" type="sibTrans" cxnId="{39D21C91-5782-4121-80DC-B23D578F7EEF}">
      <dgm:prSet/>
      <dgm:spPr/>
      <dgm:t>
        <a:bodyPr/>
        <a:lstStyle/>
        <a:p>
          <a:endParaRPr lang="es-MX"/>
        </a:p>
      </dgm:t>
    </dgm:pt>
    <dgm:pt modelId="{02EAD083-6B92-48F1-9002-B2CDBE08DE4F}" type="pres">
      <dgm:prSet presAssocID="{1293B7ED-6B0B-4C07-A502-4F7B137BD30A}" presName="linear" presStyleCnt="0">
        <dgm:presLayoutVars>
          <dgm:dir/>
          <dgm:animLvl val="lvl"/>
          <dgm:resizeHandles val="exact"/>
        </dgm:presLayoutVars>
      </dgm:prSet>
      <dgm:spPr/>
    </dgm:pt>
    <dgm:pt modelId="{DABC538B-E063-4127-93E3-B3272748A965}" type="pres">
      <dgm:prSet presAssocID="{59C8AA40-B211-4FDC-8E01-C48430DE3DAD}" presName="parentLin" presStyleCnt="0"/>
      <dgm:spPr/>
    </dgm:pt>
    <dgm:pt modelId="{FBA431E0-6755-4F4D-8515-A09551A951E0}" type="pres">
      <dgm:prSet presAssocID="{59C8AA40-B211-4FDC-8E01-C48430DE3DAD}" presName="parentLeftMargin" presStyleLbl="node1" presStyleIdx="0" presStyleCnt="7"/>
      <dgm:spPr/>
    </dgm:pt>
    <dgm:pt modelId="{A0503E07-1697-4DCC-9ED4-8141D30A1507}" type="pres">
      <dgm:prSet presAssocID="{59C8AA40-B211-4FDC-8E01-C48430DE3DA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173683D4-81B7-461B-B946-DE83DE532ACA}" type="pres">
      <dgm:prSet presAssocID="{59C8AA40-B211-4FDC-8E01-C48430DE3DAD}" presName="negativeSpace" presStyleCnt="0"/>
      <dgm:spPr/>
    </dgm:pt>
    <dgm:pt modelId="{828CA5C0-79C1-43A0-A322-4CA280895482}" type="pres">
      <dgm:prSet presAssocID="{59C8AA40-B211-4FDC-8E01-C48430DE3DAD}" presName="childText" presStyleLbl="conFgAcc1" presStyleIdx="0" presStyleCnt="7">
        <dgm:presLayoutVars>
          <dgm:bulletEnabled val="1"/>
        </dgm:presLayoutVars>
      </dgm:prSet>
      <dgm:spPr/>
    </dgm:pt>
    <dgm:pt modelId="{C45DF340-D95E-4E60-A001-C94976EAE825}" type="pres">
      <dgm:prSet presAssocID="{02136AD4-75DE-42B6-956B-8F0614174F7D}" presName="spaceBetweenRectangles" presStyleCnt="0"/>
      <dgm:spPr/>
    </dgm:pt>
    <dgm:pt modelId="{54D5F2CF-A4A3-4F17-AD1B-8B6E8514551E}" type="pres">
      <dgm:prSet presAssocID="{DC5BC7FD-DA4B-426D-8F66-39E19032F7FB}" presName="parentLin" presStyleCnt="0"/>
      <dgm:spPr/>
    </dgm:pt>
    <dgm:pt modelId="{C6F146BE-E461-438A-A229-A12A96BDD9FF}" type="pres">
      <dgm:prSet presAssocID="{DC5BC7FD-DA4B-426D-8F66-39E19032F7FB}" presName="parentLeftMargin" presStyleLbl="node1" presStyleIdx="0" presStyleCnt="7"/>
      <dgm:spPr/>
    </dgm:pt>
    <dgm:pt modelId="{458E9BEB-1483-4CAB-BAFF-25E2A9B1DD6A}" type="pres">
      <dgm:prSet presAssocID="{DC5BC7FD-DA4B-426D-8F66-39E19032F7FB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68650F96-0D5B-43A0-953C-7814346C58BF}" type="pres">
      <dgm:prSet presAssocID="{DC5BC7FD-DA4B-426D-8F66-39E19032F7FB}" presName="negativeSpace" presStyleCnt="0"/>
      <dgm:spPr/>
    </dgm:pt>
    <dgm:pt modelId="{7B62F125-F4AA-4A59-B54A-E56420414882}" type="pres">
      <dgm:prSet presAssocID="{DC5BC7FD-DA4B-426D-8F66-39E19032F7FB}" presName="childText" presStyleLbl="conFgAcc1" presStyleIdx="1" presStyleCnt="7">
        <dgm:presLayoutVars>
          <dgm:bulletEnabled val="1"/>
        </dgm:presLayoutVars>
      </dgm:prSet>
      <dgm:spPr/>
    </dgm:pt>
    <dgm:pt modelId="{CB21E95B-687C-47F5-87D0-53FBE6C39D00}" type="pres">
      <dgm:prSet presAssocID="{FC9FDDE5-281C-4C95-8BC7-BB6F937B4A8B}" presName="spaceBetweenRectangles" presStyleCnt="0"/>
      <dgm:spPr/>
    </dgm:pt>
    <dgm:pt modelId="{A3DA8468-C988-445A-AD10-46B12FF7A05F}" type="pres">
      <dgm:prSet presAssocID="{89042FED-5045-4C40-ACD3-3FE6DD73BC23}" presName="parentLin" presStyleCnt="0"/>
      <dgm:spPr/>
    </dgm:pt>
    <dgm:pt modelId="{DC3317D6-D5ED-44B8-91D6-A89AC2B98B80}" type="pres">
      <dgm:prSet presAssocID="{89042FED-5045-4C40-ACD3-3FE6DD73BC23}" presName="parentLeftMargin" presStyleLbl="node1" presStyleIdx="1" presStyleCnt="7"/>
      <dgm:spPr/>
    </dgm:pt>
    <dgm:pt modelId="{F9CF8483-6B46-49D7-9D88-E008960C0C6F}" type="pres">
      <dgm:prSet presAssocID="{89042FED-5045-4C40-ACD3-3FE6DD73BC23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59E30689-9511-4176-B426-ADCAC802B6B8}" type="pres">
      <dgm:prSet presAssocID="{89042FED-5045-4C40-ACD3-3FE6DD73BC23}" presName="negativeSpace" presStyleCnt="0"/>
      <dgm:spPr/>
    </dgm:pt>
    <dgm:pt modelId="{8F90FA0B-35E6-4C93-B40D-B653ECD7C7A6}" type="pres">
      <dgm:prSet presAssocID="{89042FED-5045-4C40-ACD3-3FE6DD73BC23}" presName="childText" presStyleLbl="conFgAcc1" presStyleIdx="2" presStyleCnt="7">
        <dgm:presLayoutVars>
          <dgm:bulletEnabled val="1"/>
        </dgm:presLayoutVars>
      </dgm:prSet>
      <dgm:spPr/>
    </dgm:pt>
    <dgm:pt modelId="{F0C35CD8-4077-4FD2-917A-94DA98CE529F}" type="pres">
      <dgm:prSet presAssocID="{C0D1509A-2B61-4B0F-92C7-0F348DB193F6}" presName="spaceBetweenRectangles" presStyleCnt="0"/>
      <dgm:spPr/>
    </dgm:pt>
    <dgm:pt modelId="{96F90247-4BC6-41A0-BC3F-2AE9C8004774}" type="pres">
      <dgm:prSet presAssocID="{4E096632-0ADA-468D-B9AC-0BD375C90B00}" presName="parentLin" presStyleCnt="0"/>
      <dgm:spPr/>
    </dgm:pt>
    <dgm:pt modelId="{3C40E426-DDE4-4ADB-AF73-1229EDDBD0CF}" type="pres">
      <dgm:prSet presAssocID="{4E096632-0ADA-468D-B9AC-0BD375C90B00}" presName="parentLeftMargin" presStyleLbl="node1" presStyleIdx="2" presStyleCnt="7"/>
      <dgm:spPr/>
    </dgm:pt>
    <dgm:pt modelId="{D6E3FDC0-71B4-4E92-90E7-61BD525E58CE}" type="pres">
      <dgm:prSet presAssocID="{4E096632-0ADA-468D-B9AC-0BD375C90B0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B6381529-8710-43CF-8124-15AC14D08B81}" type="pres">
      <dgm:prSet presAssocID="{4E096632-0ADA-468D-B9AC-0BD375C90B00}" presName="negativeSpace" presStyleCnt="0"/>
      <dgm:spPr/>
    </dgm:pt>
    <dgm:pt modelId="{A780E40F-5194-422F-8E25-96F3C135AC78}" type="pres">
      <dgm:prSet presAssocID="{4E096632-0ADA-468D-B9AC-0BD375C90B00}" presName="childText" presStyleLbl="conFgAcc1" presStyleIdx="3" presStyleCnt="7">
        <dgm:presLayoutVars>
          <dgm:bulletEnabled val="1"/>
        </dgm:presLayoutVars>
      </dgm:prSet>
      <dgm:spPr/>
    </dgm:pt>
    <dgm:pt modelId="{E6AC27D9-9A80-4001-8C3E-ACFBCC6B367B}" type="pres">
      <dgm:prSet presAssocID="{C9FC0B60-A604-4459-AAED-3506091D5A1C}" presName="spaceBetweenRectangles" presStyleCnt="0"/>
      <dgm:spPr/>
    </dgm:pt>
    <dgm:pt modelId="{51848698-95B8-4EA6-8392-935BE2862F64}" type="pres">
      <dgm:prSet presAssocID="{432936FB-DC24-4DE3-AED8-A4EA69907FAD}" presName="parentLin" presStyleCnt="0"/>
      <dgm:spPr/>
    </dgm:pt>
    <dgm:pt modelId="{D22371C0-AEE3-4636-BC3C-5CA5603BC197}" type="pres">
      <dgm:prSet presAssocID="{432936FB-DC24-4DE3-AED8-A4EA69907FAD}" presName="parentLeftMargin" presStyleLbl="node1" presStyleIdx="3" presStyleCnt="7"/>
      <dgm:spPr/>
    </dgm:pt>
    <dgm:pt modelId="{C7EA750C-0B85-4C47-8FDF-20D4BFFA8067}" type="pres">
      <dgm:prSet presAssocID="{432936FB-DC24-4DE3-AED8-A4EA69907FAD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728CF75C-20F8-42F5-B17C-84D186353AD7}" type="pres">
      <dgm:prSet presAssocID="{432936FB-DC24-4DE3-AED8-A4EA69907FAD}" presName="negativeSpace" presStyleCnt="0"/>
      <dgm:spPr/>
    </dgm:pt>
    <dgm:pt modelId="{AEF44792-42E5-4E0D-A216-9EA25910AF0E}" type="pres">
      <dgm:prSet presAssocID="{432936FB-DC24-4DE3-AED8-A4EA69907FAD}" presName="childText" presStyleLbl="conFgAcc1" presStyleIdx="4" presStyleCnt="7">
        <dgm:presLayoutVars>
          <dgm:bulletEnabled val="1"/>
        </dgm:presLayoutVars>
      </dgm:prSet>
      <dgm:spPr/>
    </dgm:pt>
    <dgm:pt modelId="{379BC361-3956-4026-B7DD-F61F53C3F6D5}" type="pres">
      <dgm:prSet presAssocID="{890B625A-12DD-4A01-8A02-1D68B551AD3F}" presName="spaceBetweenRectangles" presStyleCnt="0"/>
      <dgm:spPr/>
    </dgm:pt>
    <dgm:pt modelId="{8EA3DC05-46EC-4EC0-B5BC-A24A64F6AD28}" type="pres">
      <dgm:prSet presAssocID="{A7676DA4-3D93-478F-ADF8-5961CCDDC64A}" presName="parentLin" presStyleCnt="0"/>
      <dgm:spPr/>
    </dgm:pt>
    <dgm:pt modelId="{97436CA6-EB25-4675-8AAF-30E259E13B6C}" type="pres">
      <dgm:prSet presAssocID="{A7676DA4-3D93-478F-ADF8-5961CCDDC64A}" presName="parentLeftMargin" presStyleLbl="node1" presStyleIdx="4" presStyleCnt="7"/>
      <dgm:spPr/>
    </dgm:pt>
    <dgm:pt modelId="{667A5F9C-3CB7-4D93-B507-6900DF7FAC22}" type="pres">
      <dgm:prSet presAssocID="{A7676DA4-3D93-478F-ADF8-5961CCDDC64A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20336C1C-CFDC-4E10-A890-41C6551C577F}" type="pres">
      <dgm:prSet presAssocID="{A7676DA4-3D93-478F-ADF8-5961CCDDC64A}" presName="negativeSpace" presStyleCnt="0"/>
      <dgm:spPr/>
    </dgm:pt>
    <dgm:pt modelId="{740B2495-E421-4126-85F2-960F5BC7D9B1}" type="pres">
      <dgm:prSet presAssocID="{A7676DA4-3D93-478F-ADF8-5961CCDDC64A}" presName="childText" presStyleLbl="conFgAcc1" presStyleIdx="5" presStyleCnt="7">
        <dgm:presLayoutVars>
          <dgm:bulletEnabled val="1"/>
        </dgm:presLayoutVars>
      </dgm:prSet>
      <dgm:spPr/>
    </dgm:pt>
    <dgm:pt modelId="{CA2079F4-CAA2-4193-A648-A0B7D5776DF7}" type="pres">
      <dgm:prSet presAssocID="{A74555FA-E3B4-4567-BF55-F88AB090F051}" presName="spaceBetweenRectangles" presStyleCnt="0"/>
      <dgm:spPr/>
    </dgm:pt>
    <dgm:pt modelId="{B463B09F-8400-4E19-8CC9-4C038D858F45}" type="pres">
      <dgm:prSet presAssocID="{3C3F13D4-5266-44AE-8B5A-8F2B8689E9B4}" presName="parentLin" presStyleCnt="0"/>
      <dgm:spPr/>
    </dgm:pt>
    <dgm:pt modelId="{0F9CF408-FF39-4B2E-B140-FE40ACA92CA6}" type="pres">
      <dgm:prSet presAssocID="{3C3F13D4-5266-44AE-8B5A-8F2B8689E9B4}" presName="parentLeftMargin" presStyleLbl="node1" presStyleIdx="5" presStyleCnt="7"/>
      <dgm:spPr/>
    </dgm:pt>
    <dgm:pt modelId="{EA99B718-0224-4880-B82C-263FF9723E07}" type="pres">
      <dgm:prSet presAssocID="{3C3F13D4-5266-44AE-8B5A-8F2B8689E9B4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FB619064-44F8-415F-9237-7D0ECC2CC56C}" type="pres">
      <dgm:prSet presAssocID="{3C3F13D4-5266-44AE-8B5A-8F2B8689E9B4}" presName="negativeSpace" presStyleCnt="0"/>
      <dgm:spPr/>
    </dgm:pt>
    <dgm:pt modelId="{7E03F413-684B-448C-95FF-5CC7B6F60F84}" type="pres">
      <dgm:prSet presAssocID="{3C3F13D4-5266-44AE-8B5A-8F2B8689E9B4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1E6E74FF-89B2-4A67-B8C0-062F7E8557B5}" type="presOf" srcId="{1293B7ED-6B0B-4C07-A502-4F7B137BD30A}" destId="{02EAD083-6B92-48F1-9002-B2CDBE08DE4F}" srcOrd="0" destOrd="0" presId="urn:microsoft.com/office/officeart/2005/8/layout/list1"/>
    <dgm:cxn modelId="{E35941B1-B1B7-4197-AAB8-1B1013ED8D5E}" srcId="{1293B7ED-6B0B-4C07-A502-4F7B137BD30A}" destId="{432936FB-DC24-4DE3-AED8-A4EA69907FAD}" srcOrd="4" destOrd="0" parTransId="{7681CD82-BA7A-4C8D-9FC2-376329A48113}" sibTransId="{890B625A-12DD-4A01-8A02-1D68B551AD3F}"/>
    <dgm:cxn modelId="{717AE354-D58F-4399-AD6E-B220C12E8650}" type="presOf" srcId="{A7676DA4-3D93-478F-ADF8-5961CCDDC64A}" destId="{667A5F9C-3CB7-4D93-B507-6900DF7FAC22}" srcOrd="1" destOrd="0" presId="urn:microsoft.com/office/officeart/2005/8/layout/list1"/>
    <dgm:cxn modelId="{5039EA30-F640-4652-A2A9-9D004CC8B161}" type="presOf" srcId="{4E096632-0ADA-468D-B9AC-0BD375C90B00}" destId="{3C40E426-DDE4-4ADB-AF73-1229EDDBD0CF}" srcOrd="0" destOrd="0" presId="urn:microsoft.com/office/officeart/2005/8/layout/list1"/>
    <dgm:cxn modelId="{93561B0A-2C4B-491B-A7C8-0E747B98FDDE}" srcId="{1293B7ED-6B0B-4C07-A502-4F7B137BD30A}" destId="{89042FED-5045-4C40-ACD3-3FE6DD73BC23}" srcOrd="2" destOrd="0" parTransId="{5AE6B2E6-51DB-4608-8AB9-E1EB4874D9B6}" sibTransId="{C0D1509A-2B61-4B0F-92C7-0F348DB193F6}"/>
    <dgm:cxn modelId="{8EEDDC46-ADD7-4336-880F-2B68A276E9E7}" type="presOf" srcId="{59C8AA40-B211-4FDC-8E01-C48430DE3DAD}" destId="{A0503E07-1697-4DCC-9ED4-8141D30A1507}" srcOrd="1" destOrd="0" presId="urn:microsoft.com/office/officeart/2005/8/layout/list1"/>
    <dgm:cxn modelId="{5C504D07-64EA-4D52-8C91-6C15267F84DD}" type="presOf" srcId="{A7676DA4-3D93-478F-ADF8-5961CCDDC64A}" destId="{97436CA6-EB25-4675-8AAF-30E259E13B6C}" srcOrd="0" destOrd="0" presId="urn:microsoft.com/office/officeart/2005/8/layout/list1"/>
    <dgm:cxn modelId="{6EC2E571-EE16-4D0B-92D2-B937F2637B9B}" srcId="{1293B7ED-6B0B-4C07-A502-4F7B137BD30A}" destId="{A7676DA4-3D93-478F-ADF8-5961CCDDC64A}" srcOrd="5" destOrd="0" parTransId="{3CCCD5FC-3216-43AE-ABF3-9F5374983F78}" sibTransId="{A74555FA-E3B4-4567-BF55-F88AB090F051}"/>
    <dgm:cxn modelId="{F52B6291-6D5C-4E0A-A14C-76ED63E3FAB3}" type="presOf" srcId="{4E096632-0ADA-468D-B9AC-0BD375C90B00}" destId="{D6E3FDC0-71B4-4E92-90E7-61BD525E58CE}" srcOrd="1" destOrd="0" presId="urn:microsoft.com/office/officeart/2005/8/layout/list1"/>
    <dgm:cxn modelId="{55EF0A7D-F228-4D86-9868-4FB23D61D81E}" type="presOf" srcId="{89042FED-5045-4C40-ACD3-3FE6DD73BC23}" destId="{F9CF8483-6B46-49D7-9D88-E008960C0C6F}" srcOrd="1" destOrd="0" presId="urn:microsoft.com/office/officeart/2005/8/layout/list1"/>
    <dgm:cxn modelId="{4E84B259-9D82-453C-8653-68DDD4455162}" srcId="{1293B7ED-6B0B-4C07-A502-4F7B137BD30A}" destId="{4E096632-0ADA-468D-B9AC-0BD375C90B00}" srcOrd="3" destOrd="0" parTransId="{8CF0ED90-7DAF-4DAC-B5DC-2BE2374065CE}" sibTransId="{C9FC0B60-A604-4459-AAED-3506091D5A1C}"/>
    <dgm:cxn modelId="{BBE52999-6703-4681-9E99-063731EAD7F4}" type="presOf" srcId="{89042FED-5045-4C40-ACD3-3FE6DD73BC23}" destId="{DC3317D6-D5ED-44B8-91D6-A89AC2B98B80}" srcOrd="0" destOrd="0" presId="urn:microsoft.com/office/officeart/2005/8/layout/list1"/>
    <dgm:cxn modelId="{39D21C91-5782-4121-80DC-B23D578F7EEF}" srcId="{1293B7ED-6B0B-4C07-A502-4F7B137BD30A}" destId="{3C3F13D4-5266-44AE-8B5A-8F2B8689E9B4}" srcOrd="6" destOrd="0" parTransId="{68B35AE1-0DC9-40E8-A9F5-23B46CBF98E9}" sibTransId="{1C2CF76D-22C2-4F2D-8C0C-0EC29BAE8F1C}"/>
    <dgm:cxn modelId="{6A1F44AC-FCFB-4319-92F9-BFB05A87CBAB}" type="presOf" srcId="{DC5BC7FD-DA4B-426D-8F66-39E19032F7FB}" destId="{C6F146BE-E461-438A-A229-A12A96BDD9FF}" srcOrd="0" destOrd="0" presId="urn:microsoft.com/office/officeart/2005/8/layout/list1"/>
    <dgm:cxn modelId="{91021EC8-3106-4122-A49C-87068A749020}" type="presOf" srcId="{DC5BC7FD-DA4B-426D-8F66-39E19032F7FB}" destId="{458E9BEB-1483-4CAB-BAFF-25E2A9B1DD6A}" srcOrd="1" destOrd="0" presId="urn:microsoft.com/office/officeart/2005/8/layout/list1"/>
    <dgm:cxn modelId="{A807FE9D-302C-4BF4-B7D2-4C04BB293934}" srcId="{1293B7ED-6B0B-4C07-A502-4F7B137BD30A}" destId="{DC5BC7FD-DA4B-426D-8F66-39E19032F7FB}" srcOrd="1" destOrd="0" parTransId="{26C43469-B2F7-4D60-9F61-391C582A7410}" sibTransId="{FC9FDDE5-281C-4C95-8BC7-BB6F937B4A8B}"/>
    <dgm:cxn modelId="{FF8BD56A-3633-4B20-8655-38E819E62699}" type="presOf" srcId="{3C3F13D4-5266-44AE-8B5A-8F2B8689E9B4}" destId="{EA99B718-0224-4880-B82C-263FF9723E07}" srcOrd="1" destOrd="0" presId="urn:microsoft.com/office/officeart/2005/8/layout/list1"/>
    <dgm:cxn modelId="{BD7A45FA-F202-4488-8245-C7250C2890C9}" srcId="{1293B7ED-6B0B-4C07-A502-4F7B137BD30A}" destId="{59C8AA40-B211-4FDC-8E01-C48430DE3DAD}" srcOrd="0" destOrd="0" parTransId="{8D5C6463-442A-4DEB-8C11-09E30F076C99}" sibTransId="{02136AD4-75DE-42B6-956B-8F0614174F7D}"/>
    <dgm:cxn modelId="{24833964-CFDE-41C2-A66D-D03F7A893367}" type="presOf" srcId="{3C3F13D4-5266-44AE-8B5A-8F2B8689E9B4}" destId="{0F9CF408-FF39-4B2E-B140-FE40ACA92CA6}" srcOrd="0" destOrd="0" presId="urn:microsoft.com/office/officeart/2005/8/layout/list1"/>
    <dgm:cxn modelId="{86953EB8-B8AC-4AA5-8AB0-FB2A65E55B8A}" type="presOf" srcId="{59C8AA40-B211-4FDC-8E01-C48430DE3DAD}" destId="{FBA431E0-6755-4F4D-8515-A09551A951E0}" srcOrd="0" destOrd="0" presId="urn:microsoft.com/office/officeart/2005/8/layout/list1"/>
    <dgm:cxn modelId="{2DD0628E-E39B-4915-BF25-27EE93165DF8}" type="presOf" srcId="{432936FB-DC24-4DE3-AED8-A4EA69907FAD}" destId="{D22371C0-AEE3-4636-BC3C-5CA5603BC197}" srcOrd="0" destOrd="0" presId="urn:microsoft.com/office/officeart/2005/8/layout/list1"/>
    <dgm:cxn modelId="{06BA4BC3-0708-48B2-A6BE-E2B7D33FDF6C}" type="presOf" srcId="{432936FB-DC24-4DE3-AED8-A4EA69907FAD}" destId="{C7EA750C-0B85-4C47-8FDF-20D4BFFA8067}" srcOrd="1" destOrd="0" presId="urn:microsoft.com/office/officeart/2005/8/layout/list1"/>
    <dgm:cxn modelId="{CEFA3A19-C485-4D65-BDD1-BFCA22B1DC57}" type="presParOf" srcId="{02EAD083-6B92-48F1-9002-B2CDBE08DE4F}" destId="{DABC538B-E063-4127-93E3-B3272748A965}" srcOrd="0" destOrd="0" presId="urn:microsoft.com/office/officeart/2005/8/layout/list1"/>
    <dgm:cxn modelId="{05CD4294-C14D-4ED3-A7C4-881B9A25797C}" type="presParOf" srcId="{DABC538B-E063-4127-93E3-B3272748A965}" destId="{FBA431E0-6755-4F4D-8515-A09551A951E0}" srcOrd="0" destOrd="0" presId="urn:microsoft.com/office/officeart/2005/8/layout/list1"/>
    <dgm:cxn modelId="{0FFFF10D-147C-4418-B7F1-279BB7D7153C}" type="presParOf" srcId="{DABC538B-E063-4127-93E3-B3272748A965}" destId="{A0503E07-1697-4DCC-9ED4-8141D30A1507}" srcOrd="1" destOrd="0" presId="urn:microsoft.com/office/officeart/2005/8/layout/list1"/>
    <dgm:cxn modelId="{C8633BE3-D1F8-49F6-9BA7-4DAA0982762D}" type="presParOf" srcId="{02EAD083-6B92-48F1-9002-B2CDBE08DE4F}" destId="{173683D4-81B7-461B-B946-DE83DE532ACA}" srcOrd="1" destOrd="0" presId="urn:microsoft.com/office/officeart/2005/8/layout/list1"/>
    <dgm:cxn modelId="{0FE09233-54C9-461E-9583-496EAA918869}" type="presParOf" srcId="{02EAD083-6B92-48F1-9002-B2CDBE08DE4F}" destId="{828CA5C0-79C1-43A0-A322-4CA280895482}" srcOrd="2" destOrd="0" presId="urn:microsoft.com/office/officeart/2005/8/layout/list1"/>
    <dgm:cxn modelId="{1D50C822-C195-4A6E-B956-73F85736445C}" type="presParOf" srcId="{02EAD083-6B92-48F1-9002-B2CDBE08DE4F}" destId="{C45DF340-D95E-4E60-A001-C94976EAE825}" srcOrd="3" destOrd="0" presId="urn:microsoft.com/office/officeart/2005/8/layout/list1"/>
    <dgm:cxn modelId="{9C8AE5EB-7106-4CCB-90F5-2AB2D0357480}" type="presParOf" srcId="{02EAD083-6B92-48F1-9002-B2CDBE08DE4F}" destId="{54D5F2CF-A4A3-4F17-AD1B-8B6E8514551E}" srcOrd="4" destOrd="0" presId="urn:microsoft.com/office/officeart/2005/8/layout/list1"/>
    <dgm:cxn modelId="{4A7DB6E3-231B-4BD0-933F-0525EA86FB3A}" type="presParOf" srcId="{54D5F2CF-A4A3-4F17-AD1B-8B6E8514551E}" destId="{C6F146BE-E461-438A-A229-A12A96BDD9FF}" srcOrd="0" destOrd="0" presId="urn:microsoft.com/office/officeart/2005/8/layout/list1"/>
    <dgm:cxn modelId="{0C9414A9-08A6-4065-BEB7-6F9DA89E8508}" type="presParOf" srcId="{54D5F2CF-A4A3-4F17-AD1B-8B6E8514551E}" destId="{458E9BEB-1483-4CAB-BAFF-25E2A9B1DD6A}" srcOrd="1" destOrd="0" presId="urn:microsoft.com/office/officeart/2005/8/layout/list1"/>
    <dgm:cxn modelId="{1F5E7C93-3EF1-4D78-9800-A60A27E8395D}" type="presParOf" srcId="{02EAD083-6B92-48F1-9002-B2CDBE08DE4F}" destId="{68650F96-0D5B-43A0-953C-7814346C58BF}" srcOrd="5" destOrd="0" presId="urn:microsoft.com/office/officeart/2005/8/layout/list1"/>
    <dgm:cxn modelId="{0BDBC1C7-360A-4DE3-BE0E-5705C46679B1}" type="presParOf" srcId="{02EAD083-6B92-48F1-9002-B2CDBE08DE4F}" destId="{7B62F125-F4AA-4A59-B54A-E56420414882}" srcOrd="6" destOrd="0" presId="urn:microsoft.com/office/officeart/2005/8/layout/list1"/>
    <dgm:cxn modelId="{46A0C891-C1A3-4334-BEEE-4BCB7F3FB326}" type="presParOf" srcId="{02EAD083-6B92-48F1-9002-B2CDBE08DE4F}" destId="{CB21E95B-687C-47F5-87D0-53FBE6C39D00}" srcOrd="7" destOrd="0" presId="urn:microsoft.com/office/officeart/2005/8/layout/list1"/>
    <dgm:cxn modelId="{6E59F928-770A-42C8-A742-996A06F98EA2}" type="presParOf" srcId="{02EAD083-6B92-48F1-9002-B2CDBE08DE4F}" destId="{A3DA8468-C988-445A-AD10-46B12FF7A05F}" srcOrd="8" destOrd="0" presId="urn:microsoft.com/office/officeart/2005/8/layout/list1"/>
    <dgm:cxn modelId="{C231FD26-E191-4477-A65C-20DF07708297}" type="presParOf" srcId="{A3DA8468-C988-445A-AD10-46B12FF7A05F}" destId="{DC3317D6-D5ED-44B8-91D6-A89AC2B98B80}" srcOrd="0" destOrd="0" presId="urn:microsoft.com/office/officeart/2005/8/layout/list1"/>
    <dgm:cxn modelId="{6684FE2C-2A81-4A98-A0C9-780F736C7F8A}" type="presParOf" srcId="{A3DA8468-C988-445A-AD10-46B12FF7A05F}" destId="{F9CF8483-6B46-49D7-9D88-E008960C0C6F}" srcOrd="1" destOrd="0" presId="urn:microsoft.com/office/officeart/2005/8/layout/list1"/>
    <dgm:cxn modelId="{E3231340-573E-4CD5-8EFA-0106D0A86FD5}" type="presParOf" srcId="{02EAD083-6B92-48F1-9002-B2CDBE08DE4F}" destId="{59E30689-9511-4176-B426-ADCAC802B6B8}" srcOrd="9" destOrd="0" presId="urn:microsoft.com/office/officeart/2005/8/layout/list1"/>
    <dgm:cxn modelId="{5108318C-0328-49AB-920E-B5821EFAAB68}" type="presParOf" srcId="{02EAD083-6B92-48F1-9002-B2CDBE08DE4F}" destId="{8F90FA0B-35E6-4C93-B40D-B653ECD7C7A6}" srcOrd="10" destOrd="0" presId="urn:microsoft.com/office/officeart/2005/8/layout/list1"/>
    <dgm:cxn modelId="{124DD098-D978-4BBB-AD8E-DCA9C03DFB8E}" type="presParOf" srcId="{02EAD083-6B92-48F1-9002-B2CDBE08DE4F}" destId="{F0C35CD8-4077-4FD2-917A-94DA98CE529F}" srcOrd="11" destOrd="0" presId="urn:microsoft.com/office/officeart/2005/8/layout/list1"/>
    <dgm:cxn modelId="{5290BF04-0BB8-434E-8AEA-4D6C52FFF2DA}" type="presParOf" srcId="{02EAD083-6B92-48F1-9002-B2CDBE08DE4F}" destId="{96F90247-4BC6-41A0-BC3F-2AE9C8004774}" srcOrd="12" destOrd="0" presId="urn:microsoft.com/office/officeart/2005/8/layout/list1"/>
    <dgm:cxn modelId="{EFE304AB-9139-4166-994D-6ABC9F6A2579}" type="presParOf" srcId="{96F90247-4BC6-41A0-BC3F-2AE9C8004774}" destId="{3C40E426-DDE4-4ADB-AF73-1229EDDBD0CF}" srcOrd="0" destOrd="0" presId="urn:microsoft.com/office/officeart/2005/8/layout/list1"/>
    <dgm:cxn modelId="{FE78C4F0-1E29-4815-AEBE-CD6053E4C72C}" type="presParOf" srcId="{96F90247-4BC6-41A0-BC3F-2AE9C8004774}" destId="{D6E3FDC0-71B4-4E92-90E7-61BD525E58CE}" srcOrd="1" destOrd="0" presId="urn:microsoft.com/office/officeart/2005/8/layout/list1"/>
    <dgm:cxn modelId="{17BB1645-9AF0-4895-B364-AA1507C57734}" type="presParOf" srcId="{02EAD083-6B92-48F1-9002-B2CDBE08DE4F}" destId="{B6381529-8710-43CF-8124-15AC14D08B81}" srcOrd="13" destOrd="0" presId="urn:microsoft.com/office/officeart/2005/8/layout/list1"/>
    <dgm:cxn modelId="{935A62A7-B298-4E45-9842-63FEF42DD2A9}" type="presParOf" srcId="{02EAD083-6B92-48F1-9002-B2CDBE08DE4F}" destId="{A780E40F-5194-422F-8E25-96F3C135AC78}" srcOrd="14" destOrd="0" presId="urn:microsoft.com/office/officeart/2005/8/layout/list1"/>
    <dgm:cxn modelId="{7A8D8748-3213-4724-9956-718B291B59F8}" type="presParOf" srcId="{02EAD083-6B92-48F1-9002-B2CDBE08DE4F}" destId="{E6AC27D9-9A80-4001-8C3E-ACFBCC6B367B}" srcOrd="15" destOrd="0" presId="urn:microsoft.com/office/officeart/2005/8/layout/list1"/>
    <dgm:cxn modelId="{45F325AA-0C2B-452B-8172-21A3411E058D}" type="presParOf" srcId="{02EAD083-6B92-48F1-9002-B2CDBE08DE4F}" destId="{51848698-95B8-4EA6-8392-935BE2862F64}" srcOrd="16" destOrd="0" presId="urn:microsoft.com/office/officeart/2005/8/layout/list1"/>
    <dgm:cxn modelId="{F3AB01B6-8F91-4453-8C5E-DB5317CAE5A3}" type="presParOf" srcId="{51848698-95B8-4EA6-8392-935BE2862F64}" destId="{D22371C0-AEE3-4636-BC3C-5CA5603BC197}" srcOrd="0" destOrd="0" presId="urn:microsoft.com/office/officeart/2005/8/layout/list1"/>
    <dgm:cxn modelId="{64456C7D-9C17-4375-8E16-2B041C2FA81E}" type="presParOf" srcId="{51848698-95B8-4EA6-8392-935BE2862F64}" destId="{C7EA750C-0B85-4C47-8FDF-20D4BFFA8067}" srcOrd="1" destOrd="0" presId="urn:microsoft.com/office/officeart/2005/8/layout/list1"/>
    <dgm:cxn modelId="{CB033692-9980-4ED5-AF2C-4E8A6B805BDE}" type="presParOf" srcId="{02EAD083-6B92-48F1-9002-B2CDBE08DE4F}" destId="{728CF75C-20F8-42F5-B17C-84D186353AD7}" srcOrd="17" destOrd="0" presId="urn:microsoft.com/office/officeart/2005/8/layout/list1"/>
    <dgm:cxn modelId="{283FE69F-D279-413B-95F7-325A7E568D57}" type="presParOf" srcId="{02EAD083-6B92-48F1-9002-B2CDBE08DE4F}" destId="{AEF44792-42E5-4E0D-A216-9EA25910AF0E}" srcOrd="18" destOrd="0" presId="urn:microsoft.com/office/officeart/2005/8/layout/list1"/>
    <dgm:cxn modelId="{E4D3AFE2-C257-4FA5-9075-52A57FF44A1B}" type="presParOf" srcId="{02EAD083-6B92-48F1-9002-B2CDBE08DE4F}" destId="{379BC361-3956-4026-B7DD-F61F53C3F6D5}" srcOrd="19" destOrd="0" presId="urn:microsoft.com/office/officeart/2005/8/layout/list1"/>
    <dgm:cxn modelId="{4329E7B7-8E37-43F1-A323-E6C9C856A746}" type="presParOf" srcId="{02EAD083-6B92-48F1-9002-B2CDBE08DE4F}" destId="{8EA3DC05-46EC-4EC0-B5BC-A24A64F6AD28}" srcOrd="20" destOrd="0" presId="urn:microsoft.com/office/officeart/2005/8/layout/list1"/>
    <dgm:cxn modelId="{5551B353-C1E4-4212-A870-AA903772F1F9}" type="presParOf" srcId="{8EA3DC05-46EC-4EC0-B5BC-A24A64F6AD28}" destId="{97436CA6-EB25-4675-8AAF-30E259E13B6C}" srcOrd="0" destOrd="0" presId="urn:microsoft.com/office/officeart/2005/8/layout/list1"/>
    <dgm:cxn modelId="{F872D7FE-279E-48A7-83DE-9CFA19A21BA1}" type="presParOf" srcId="{8EA3DC05-46EC-4EC0-B5BC-A24A64F6AD28}" destId="{667A5F9C-3CB7-4D93-B507-6900DF7FAC22}" srcOrd="1" destOrd="0" presId="urn:microsoft.com/office/officeart/2005/8/layout/list1"/>
    <dgm:cxn modelId="{C92AFA1A-CBF9-42C7-98F1-6A5B0D0B3D4F}" type="presParOf" srcId="{02EAD083-6B92-48F1-9002-B2CDBE08DE4F}" destId="{20336C1C-CFDC-4E10-A890-41C6551C577F}" srcOrd="21" destOrd="0" presId="urn:microsoft.com/office/officeart/2005/8/layout/list1"/>
    <dgm:cxn modelId="{41E9A151-8DC0-4688-BF10-6A4DBA731182}" type="presParOf" srcId="{02EAD083-6B92-48F1-9002-B2CDBE08DE4F}" destId="{740B2495-E421-4126-85F2-960F5BC7D9B1}" srcOrd="22" destOrd="0" presId="urn:microsoft.com/office/officeart/2005/8/layout/list1"/>
    <dgm:cxn modelId="{24FA8BF5-9859-4549-9F96-6B861BD30A4C}" type="presParOf" srcId="{02EAD083-6B92-48F1-9002-B2CDBE08DE4F}" destId="{CA2079F4-CAA2-4193-A648-A0B7D5776DF7}" srcOrd="23" destOrd="0" presId="urn:microsoft.com/office/officeart/2005/8/layout/list1"/>
    <dgm:cxn modelId="{FBFEEED7-D487-4DC5-A844-93E2BD2E9B73}" type="presParOf" srcId="{02EAD083-6B92-48F1-9002-B2CDBE08DE4F}" destId="{B463B09F-8400-4E19-8CC9-4C038D858F45}" srcOrd="24" destOrd="0" presId="urn:microsoft.com/office/officeart/2005/8/layout/list1"/>
    <dgm:cxn modelId="{2017E2E8-4A7C-441F-80ED-AE980702D9FC}" type="presParOf" srcId="{B463B09F-8400-4E19-8CC9-4C038D858F45}" destId="{0F9CF408-FF39-4B2E-B140-FE40ACA92CA6}" srcOrd="0" destOrd="0" presId="urn:microsoft.com/office/officeart/2005/8/layout/list1"/>
    <dgm:cxn modelId="{80959947-3E6C-432C-8FA1-5AEA03BA1EFE}" type="presParOf" srcId="{B463B09F-8400-4E19-8CC9-4C038D858F45}" destId="{EA99B718-0224-4880-B82C-263FF9723E07}" srcOrd="1" destOrd="0" presId="urn:microsoft.com/office/officeart/2005/8/layout/list1"/>
    <dgm:cxn modelId="{1EB88CFB-B016-40F3-9E0F-86F846E153AE}" type="presParOf" srcId="{02EAD083-6B92-48F1-9002-B2CDBE08DE4F}" destId="{FB619064-44F8-415F-9237-7D0ECC2CC56C}" srcOrd="25" destOrd="0" presId="urn:microsoft.com/office/officeart/2005/8/layout/list1"/>
    <dgm:cxn modelId="{DD4961F5-2842-4F02-BE11-0BF0EB2A2B64}" type="presParOf" srcId="{02EAD083-6B92-48F1-9002-B2CDBE08DE4F}" destId="{7E03F413-684B-448C-95FF-5CC7B6F60F84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B3000-14C3-4518-94CA-9CB23D2B4D8C}">
      <dsp:nvSpPr>
        <dsp:cNvPr id="0" name=""/>
        <dsp:cNvSpPr/>
      </dsp:nvSpPr>
      <dsp:spPr>
        <a:xfrm>
          <a:off x="2824190" y="1032"/>
          <a:ext cx="1645366" cy="8226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rgbClr val="FEFEFE"/>
              </a:solidFill>
            </a:rPr>
            <a:t>1) Responder a las preguntas iniciales. ¿Qué me gusta hacer, qué se hacer, cuáles habilidades poseo, qué experiencia tengo?</a:t>
          </a:r>
          <a:endParaRPr lang="es-MX" sz="1000" kern="1200" dirty="0">
            <a:solidFill>
              <a:srgbClr val="FEFEFE"/>
            </a:solidFill>
          </a:endParaRPr>
        </a:p>
      </dsp:txBody>
      <dsp:txXfrm>
        <a:off x="2848286" y="25128"/>
        <a:ext cx="1597174" cy="774491"/>
      </dsp:txXfrm>
    </dsp:sp>
    <dsp:sp modelId="{BD4D6C19-CC29-4A68-AB2F-8683D299CE9E}">
      <dsp:nvSpPr>
        <dsp:cNvPr id="0" name=""/>
        <dsp:cNvSpPr/>
      </dsp:nvSpPr>
      <dsp:spPr>
        <a:xfrm rot="2160000">
          <a:off x="4317280" y="1067615"/>
          <a:ext cx="859224" cy="2879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>
        <a:off x="4403662" y="1125203"/>
        <a:ext cx="686460" cy="172763"/>
      </dsp:txXfrm>
    </dsp:sp>
    <dsp:sp modelId="{0591BB46-0B25-4E42-97CF-57B08145DDAD}">
      <dsp:nvSpPr>
        <dsp:cNvPr id="0" name=""/>
        <dsp:cNvSpPr/>
      </dsp:nvSpPr>
      <dsp:spPr>
        <a:xfrm>
          <a:off x="5024228" y="1599453"/>
          <a:ext cx="1645366" cy="82268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chemeClr val="tx1"/>
              </a:solidFill>
            </a:rPr>
            <a:t>2) Identificar con claridad lo que se quiere hacer y las metas que se besan alcanzar</a:t>
          </a:r>
          <a:endParaRPr lang="es-MX" sz="1000" kern="1200" dirty="0" smtClean="0">
            <a:solidFill>
              <a:schemeClr val="tx1"/>
            </a:solidFill>
          </a:endParaRPr>
        </a:p>
      </dsp:txBody>
      <dsp:txXfrm>
        <a:off x="5048324" y="1623549"/>
        <a:ext cx="1597174" cy="774491"/>
      </dsp:txXfrm>
    </dsp:sp>
    <dsp:sp modelId="{8BA8CEB0-4E34-4B43-AFFE-9442A54BBD74}">
      <dsp:nvSpPr>
        <dsp:cNvPr id="0" name=""/>
        <dsp:cNvSpPr/>
      </dsp:nvSpPr>
      <dsp:spPr>
        <a:xfrm rot="6480000">
          <a:off x="4997129" y="3159976"/>
          <a:ext cx="859224" cy="2879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 rot="10800000">
        <a:off x="5083511" y="3217564"/>
        <a:ext cx="686460" cy="172763"/>
      </dsp:txXfrm>
    </dsp:sp>
    <dsp:sp modelId="{84FC07D1-7B76-4FAB-B1A2-2D8710E59E72}">
      <dsp:nvSpPr>
        <dsp:cNvPr id="0" name=""/>
        <dsp:cNvSpPr/>
      </dsp:nvSpPr>
      <dsp:spPr>
        <a:xfrm>
          <a:off x="4183888" y="4185754"/>
          <a:ext cx="1645366" cy="822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chemeClr val="tx1"/>
              </a:solidFill>
            </a:rPr>
            <a:t>3) Eliminan los mitos y las barreras para emprender</a:t>
          </a:r>
          <a:endParaRPr lang="es-MX" sz="1000" kern="1200" dirty="0" smtClean="0">
            <a:solidFill>
              <a:schemeClr val="tx1"/>
            </a:solidFill>
          </a:endParaRPr>
        </a:p>
      </dsp:txBody>
      <dsp:txXfrm>
        <a:off x="4207984" y="4209850"/>
        <a:ext cx="1597174" cy="774491"/>
      </dsp:txXfrm>
    </dsp:sp>
    <dsp:sp modelId="{37816F55-B4B5-4559-82A4-6FA7A3CB5391}">
      <dsp:nvSpPr>
        <dsp:cNvPr id="0" name=""/>
        <dsp:cNvSpPr/>
      </dsp:nvSpPr>
      <dsp:spPr>
        <a:xfrm rot="10800000">
          <a:off x="3217261" y="4453126"/>
          <a:ext cx="859224" cy="2879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 rot="10800000">
        <a:off x="3303643" y="4510714"/>
        <a:ext cx="686460" cy="172763"/>
      </dsp:txXfrm>
    </dsp:sp>
    <dsp:sp modelId="{D9EF60A3-B671-4C7F-A55E-CA1A667BFA36}">
      <dsp:nvSpPr>
        <dsp:cNvPr id="0" name=""/>
        <dsp:cNvSpPr/>
      </dsp:nvSpPr>
      <dsp:spPr>
        <a:xfrm>
          <a:off x="1464491" y="4185754"/>
          <a:ext cx="1645366" cy="82268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chemeClr val="tx1"/>
              </a:solidFill>
            </a:rPr>
            <a:t>4) Desarrollar un buen modelo de negocios. </a:t>
          </a:r>
          <a:endParaRPr lang="es-MX" sz="1000" kern="1200" dirty="0" smtClean="0">
            <a:solidFill>
              <a:schemeClr val="tx1"/>
            </a:solidFill>
          </a:endParaRPr>
        </a:p>
      </dsp:txBody>
      <dsp:txXfrm>
        <a:off x="1488587" y="4209850"/>
        <a:ext cx="1597174" cy="774491"/>
      </dsp:txXfrm>
    </dsp:sp>
    <dsp:sp modelId="{19035E51-9864-4675-ADE3-03BD7ACE7BF0}">
      <dsp:nvSpPr>
        <dsp:cNvPr id="0" name=""/>
        <dsp:cNvSpPr/>
      </dsp:nvSpPr>
      <dsp:spPr>
        <a:xfrm rot="15120000">
          <a:off x="1437392" y="3159976"/>
          <a:ext cx="859224" cy="2879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 rot="10800000">
        <a:off x="1523774" y="3217564"/>
        <a:ext cx="686460" cy="172763"/>
      </dsp:txXfrm>
    </dsp:sp>
    <dsp:sp modelId="{57CD0B2F-504E-46BE-9171-D90F6D632EDE}">
      <dsp:nvSpPr>
        <dsp:cNvPr id="0" name=""/>
        <dsp:cNvSpPr/>
      </dsp:nvSpPr>
      <dsp:spPr>
        <a:xfrm>
          <a:off x="624151" y="1599453"/>
          <a:ext cx="1645366" cy="82268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chemeClr val="tx1"/>
              </a:solidFill>
            </a:rPr>
            <a:t>5) Hacer todo lo que se requiera para realizar con éxito de la seleccionada es decir pasar del dicho al hecho</a:t>
          </a:r>
          <a:endParaRPr lang="es-MX" sz="1000" kern="1200" dirty="0" smtClean="0">
            <a:solidFill>
              <a:schemeClr val="tx1"/>
            </a:solidFill>
          </a:endParaRPr>
        </a:p>
      </dsp:txBody>
      <dsp:txXfrm>
        <a:off x="648247" y="1623549"/>
        <a:ext cx="1597174" cy="774491"/>
      </dsp:txXfrm>
    </dsp:sp>
    <dsp:sp modelId="{3432A695-A536-4240-9DC8-9706E025BEC5}">
      <dsp:nvSpPr>
        <dsp:cNvPr id="0" name=""/>
        <dsp:cNvSpPr/>
      </dsp:nvSpPr>
      <dsp:spPr>
        <a:xfrm rot="19440000">
          <a:off x="2117242" y="1067615"/>
          <a:ext cx="859224" cy="2879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>
            <a:solidFill>
              <a:schemeClr val="tx1"/>
            </a:solidFill>
          </a:endParaRPr>
        </a:p>
      </dsp:txBody>
      <dsp:txXfrm>
        <a:off x="2203624" y="1125203"/>
        <a:ext cx="686460" cy="1727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B9106-A80C-4714-AD3C-FA54411D3854}">
      <dsp:nvSpPr>
        <dsp:cNvPr id="0" name=""/>
        <dsp:cNvSpPr/>
      </dsp:nvSpPr>
      <dsp:spPr>
        <a:xfrm>
          <a:off x="3168491" y="1407953"/>
          <a:ext cx="1206817" cy="120681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Actividad</a:t>
          </a:r>
          <a:endParaRPr lang="es-MX" sz="2000" kern="1200" dirty="0"/>
        </a:p>
      </dsp:txBody>
      <dsp:txXfrm>
        <a:off x="3227403" y="1466865"/>
        <a:ext cx="1088993" cy="1088993"/>
      </dsp:txXfrm>
    </dsp:sp>
    <dsp:sp modelId="{3C780C74-0663-41E8-A99C-60EE177FB224}">
      <dsp:nvSpPr>
        <dsp:cNvPr id="0" name=""/>
        <dsp:cNvSpPr/>
      </dsp:nvSpPr>
      <dsp:spPr>
        <a:xfrm rot="16200000">
          <a:off x="3472379" y="1108433"/>
          <a:ext cx="599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9040" y="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27B889-12AB-4309-BEB2-5AD650658ECD}">
      <dsp:nvSpPr>
        <dsp:cNvPr id="0" name=""/>
        <dsp:cNvSpPr/>
      </dsp:nvSpPr>
      <dsp:spPr>
        <a:xfrm>
          <a:off x="3367616" y="345"/>
          <a:ext cx="808567" cy="80856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/>
            <a:t>Industriales</a:t>
          </a:r>
          <a:endParaRPr lang="es-MX" sz="1100" kern="1200" dirty="0"/>
        </a:p>
      </dsp:txBody>
      <dsp:txXfrm>
        <a:off x="3407087" y="39816"/>
        <a:ext cx="729625" cy="729625"/>
      </dsp:txXfrm>
    </dsp:sp>
    <dsp:sp modelId="{644CE4EC-065F-4D12-9BE5-1F569BFF63B9}">
      <dsp:nvSpPr>
        <dsp:cNvPr id="0" name=""/>
        <dsp:cNvSpPr/>
      </dsp:nvSpPr>
      <dsp:spPr>
        <a:xfrm>
          <a:off x="4375308" y="2011362"/>
          <a:ext cx="599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9040" y="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177BA-E238-4C18-BE9D-38C322135B34}">
      <dsp:nvSpPr>
        <dsp:cNvPr id="0" name=""/>
        <dsp:cNvSpPr/>
      </dsp:nvSpPr>
      <dsp:spPr>
        <a:xfrm>
          <a:off x="4974349" y="1607078"/>
          <a:ext cx="808567" cy="80856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Comerciales</a:t>
          </a:r>
          <a:endParaRPr lang="es-MX" sz="1000" kern="1200" dirty="0"/>
        </a:p>
      </dsp:txBody>
      <dsp:txXfrm>
        <a:off x="5013820" y="1646549"/>
        <a:ext cx="729625" cy="729625"/>
      </dsp:txXfrm>
    </dsp:sp>
    <dsp:sp modelId="{00419867-B766-40DE-BF49-B47DFF77AFF9}">
      <dsp:nvSpPr>
        <dsp:cNvPr id="0" name=""/>
        <dsp:cNvSpPr/>
      </dsp:nvSpPr>
      <dsp:spPr>
        <a:xfrm rot="5400000">
          <a:off x="3472379" y="2914291"/>
          <a:ext cx="599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9040" y="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650884-277B-481A-B073-B892D58F932D}">
      <dsp:nvSpPr>
        <dsp:cNvPr id="0" name=""/>
        <dsp:cNvSpPr/>
      </dsp:nvSpPr>
      <dsp:spPr>
        <a:xfrm>
          <a:off x="3367616" y="3213811"/>
          <a:ext cx="808567" cy="80856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Servicios</a:t>
          </a:r>
          <a:endParaRPr lang="es-MX" sz="1400" kern="1200" dirty="0"/>
        </a:p>
      </dsp:txBody>
      <dsp:txXfrm>
        <a:off x="3407087" y="3253282"/>
        <a:ext cx="729625" cy="729625"/>
      </dsp:txXfrm>
    </dsp:sp>
    <dsp:sp modelId="{5B4236BA-9CBE-4595-8AE4-735A8CB6BA2E}">
      <dsp:nvSpPr>
        <dsp:cNvPr id="0" name=""/>
        <dsp:cNvSpPr/>
      </dsp:nvSpPr>
      <dsp:spPr>
        <a:xfrm rot="10800000">
          <a:off x="2569450" y="2011362"/>
          <a:ext cx="599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9040" y="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FE329E-5196-4370-80AC-ADEC9C558E5B}">
      <dsp:nvSpPr>
        <dsp:cNvPr id="0" name=""/>
        <dsp:cNvSpPr/>
      </dsp:nvSpPr>
      <dsp:spPr>
        <a:xfrm>
          <a:off x="1760883" y="1607078"/>
          <a:ext cx="808567" cy="80856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Sociales </a:t>
          </a:r>
          <a:endParaRPr lang="es-MX" sz="1500" kern="1200" dirty="0"/>
        </a:p>
      </dsp:txBody>
      <dsp:txXfrm>
        <a:off x="1800354" y="1646549"/>
        <a:ext cx="729625" cy="7296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CA5C0-79C1-43A0-A322-4CA280895482}">
      <dsp:nvSpPr>
        <dsp:cNvPr id="0" name=""/>
        <dsp:cNvSpPr/>
      </dsp:nvSpPr>
      <dsp:spPr>
        <a:xfrm>
          <a:off x="0" y="315762"/>
          <a:ext cx="7543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503E07-1697-4DCC-9ED4-8141D30A1507}">
      <dsp:nvSpPr>
        <dsp:cNvPr id="0" name=""/>
        <dsp:cNvSpPr/>
      </dsp:nvSpPr>
      <dsp:spPr>
        <a:xfrm>
          <a:off x="377190" y="138642"/>
          <a:ext cx="5280660" cy="354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Diseño</a:t>
          </a:r>
          <a:endParaRPr lang="es-MX" sz="4400" kern="1200" dirty="0"/>
        </a:p>
      </dsp:txBody>
      <dsp:txXfrm>
        <a:off x="394483" y="155935"/>
        <a:ext cx="5246074" cy="319654"/>
      </dsp:txXfrm>
    </dsp:sp>
    <dsp:sp modelId="{7B62F125-F4AA-4A59-B54A-E56420414882}">
      <dsp:nvSpPr>
        <dsp:cNvPr id="0" name=""/>
        <dsp:cNvSpPr/>
      </dsp:nvSpPr>
      <dsp:spPr>
        <a:xfrm>
          <a:off x="0" y="860082"/>
          <a:ext cx="7543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62628"/>
              <a:satOff val="6000"/>
              <a:lumOff val="14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E9BEB-1483-4CAB-BAFF-25E2A9B1DD6A}">
      <dsp:nvSpPr>
        <dsp:cNvPr id="0" name=""/>
        <dsp:cNvSpPr/>
      </dsp:nvSpPr>
      <dsp:spPr>
        <a:xfrm>
          <a:off x="377190" y="682962"/>
          <a:ext cx="5280660" cy="354240"/>
        </a:xfrm>
        <a:prstGeom prst="roundRect">
          <a:avLst/>
        </a:prstGeom>
        <a:solidFill>
          <a:schemeClr val="accent5">
            <a:hueOff val="62628"/>
            <a:satOff val="6000"/>
            <a:lumOff val="14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Lanzamiento </a:t>
          </a:r>
          <a:endParaRPr lang="es-MX" sz="4400" kern="1200" dirty="0"/>
        </a:p>
      </dsp:txBody>
      <dsp:txXfrm>
        <a:off x="394483" y="700255"/>
        <a:ext cx="5246074" cy="319654"/>
      </dsp:txXfrm>
    </dsp:sp>
    <dsp:sp modelId="{8F90FA0B-35E6-4C93-B40D-B653ECD7C7A6}">
      <dsp:nvSpPr>
        <dsp:cNvPr id="0" name=""/>
        <dsp:cNvSpPr/>
      </dsp:nvSpPr>
      <dsp:spPr>
        <a:xfrm>
          <a:off x="0" y="1404402"/>
          <a:ext cx="7543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125256"/>
              <a:satOff val="12000"/>
              <a:lumOff val="2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F8483-6B46-49D7-9D88-E008960C0C6F}">
      <dsp:nvSpPr>
        <dsp:cNvPr id="0" name=""/>
        <dsp:cNvSpPr/>
      </dsp:nvSpPr>
      <dsp:spPr>
        <a:xfrm>
          <a:off x="377190" y="1227282"/>
          <a:ext cx="5280660" cy="354240"/>
        </a:xfrm>
        <a:prstGeom prst="roundRect">
          <a:avLst/>
        </a:prstGeom>
        <a:solidFill>
          <a:schemeClr val="accent5">
            <a:hueOff val="125256"/>
            <a:satOff val="12000"/>
            <a:lumOff val="2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Crecimiento</a:t>
          </a:r>
          <a:endParaRPr lang="es-MX" sz="4400" kern="1200" dirty="0"/>
        </a:p>
      </dsp:txBody>
      <dsp:txXfrm>
        <a:off x="394483" y="1244575"/>
        <a:ext cx="5246074" cy="319654"/>
      </dsp:txXfrm>
    </dsp:sp>
    <dsp:sp modelId="{A780E40F-5194-422F-8E25-96F3C135AC78}">
      <dsp:nvSpPr>
        <dsp:cNvPr id="0" name=""/>
        <dsp:cNvSpPr/>
      </dsp:nvSpPr>
      <dsp:spPr>
        <a:xfrm>
          <a:off x="0" y="1948722"/>
          <a:ext cx="7543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187884"/>
              <a:satOff val="18001"/>
              <a:lumOff val="44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E3FDC0-71B4-4E92-90E7-61BD525E58CE}">
      <dsp:nvSpPr>
        <dsp:cNvPr id="0" name=""/>
        <dsp:cNvSpPr/>
      </dsp:nvSpPr>
      <dsp:spPr>
        <a:xfrm>
          <a:off x="377190" y="1771602"/>
          <a:ext cx="5280660" cy="354240"/>
        </a:xfrm>
        <a:prstGeom prst="roundRect">
          <a:avLst/>
        </a:prstGeom>
        <a:solidFill>
          <a:schemeClr val="accent5">
            <a:hueOff val="187884"/>
            <a:satOff val="18001"/>
            <a:lumOff val="441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Consolidación</a:t>
          </a:r>
          <a:endParaRPr lang="es-MX" sz="4400" kern="1200" dirty="0"/>
        </a:p>
      </dsp:txBody>
      <dsp:txXfrm>
        <a:off x="394483" y="1788895"/>
        <a:ext cx="5246074" cy="319654"/>
      </dsp:txXfrm>
    </dsp:sp>
    <dsp:sp modelId="{AEF44792-42E5-4E0D-A216-9EA25910AF0E}">
      <dsp:nvSpPr>
        <dsp:cNvPr id="0" name=""/>
        <dsp:cNvSpPr/>
      </dsp:nvSpPr>
      <dsp:spPr>
        <a:xfrm>
          <a:off x="0" y="2493042"/>
          <a:ext cx="7543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250511"/>
              <a:satOff val="24001"/>
              <a:lumOff val="5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EA750C-0B85-4C47-8FDF-20D4BFFA8067}">
      <dsp:nvSpPr>
        <dsp:cNvPr id="0" name=""/>
        <dsp:cNvSpPr/>
      </dsp:nvSpPr>
      <dsp:spPr>
        <a:xfrm>
          <a:off x="377190" y="2315922"/>
          <a:ext cx="5280660" cy="354240"/>
        </a:xfrm>
        <a:prstGeom prst="roundRect">
          <a:avLst/>
        </a:prstGeom>
        <a:solidFill>
          <a:schemeClr val="accent5">
            <a:hueOff val="250511"/>
            <a:satOff val="24001"/>
            <a:lumOff val="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Expansión</a:t>
          </a:r>
          <a:endParaRPr lang="es-MX" sz="4400" kern="1200" dirty="0"/>
        </a:p>
      </dsp:txBody>
      <dsp:txXfrm>
        <a:off x="394483" y="2333215"/>
        <a:ext cx="5246074" cy="319654"/>
      </dsp:txXfrm>
    </dsp:sp>
    <dsp:sp modelId="{740B2495-E421-4126-85F2-960F5BC7D9B1}">
      <dsp:nvSpPr>
        <dsp:cNvPr id="0" name=""/>
        <dsp:cNvSpPr/>
      </dsp:nvSpPr>
      <dsp:spPr>
        <a:xfrm>
          <a:off x="0" y="3037362"/>
          <a:ext cx="7543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313139"/>
              <a:satOff val="30001"/>
              <a:lumOff val="73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7A5F9C-3CB7-4D93-B507-6900DF7FAC22}">
      <dsp:nvSpPr>
        <dsp:cNvPr id="0" name=""/>
        <dsp:cNvSpPr/>
      </dsp:nvSpPr>
      <dsp:spPr>
        <a:xfrm>
          <a:off x="377190" y="2860242"/>
          <a:ext cx="5280660" cy="354240"/>
        </a:xfrm>
        <a:prstGeom prst="roundRect">
          <a:avLst/>
        </a:prstGeom>
        <a:solidFill>
          <a:schemeClr val="accent5">
            <a:hueOff val="313139"/>
            <a:satOff val="30001"/>
            <a:lumOff val="735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Madurez</a:t>
          </a:r>
          <a:endParaRPr lang="es-MX" sz="4400" kern="1200" dirty="0"/>
        </a:p>
      </dsp:txBody>
      <dsp:txXfrm>
        <a:off x="394483" y="2877535"/>
        <a:ext cx="5246074" cy="319654"/>
      </dsp:txXfrm>
    </dsp:sp>
    <dsp:sp modelId="{7E03F413-684B-448C-95FF-5CC7B6F60F84}">
      <dsp:nvSpPr>
        <dsp:cNvPr id="0" name=""/>
        <dsp:cNvSpPr/>
      </dsp:nvSpPr>
      <dsp:spPr>
        <a:xfrm>
          <a:off x="0" y="3581682"/>
          <a:ext cx="75438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375767"/>
              <a:satOff val="36001"/>
              <a:lumOff val="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99B718-0224-4880-B82C-263FF9723E07}">
      <dsp:nvSpPr>
        <dsp:cNvPr id="0" name=""/>
        <dsp:cNvSpPr/>
      </dsp:nvSpPr>
      <dsp:spPr>
        <a:xfrm>
          <a:off x="377190" y="3404562"/>
          <a:ext cx="5280660" cy="354240"/>
        </a:xfrm>
        <a:prstGeom prst="roundRect">
          <a:avLst/>
        </a:prstGeom>
        <a:solidFill>
          <a:schemeClr val="accent5">
            <a:hueOff val="375767"/>
            <a:satOff val="36001"/>
            <a:lumOff val="882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Cierre</a:t>
          </a:r>
          <a:endParaRPr lang="es-MX" sz="4400" kern="1200" dirty="0"/>
        </a:p>
      </dsp:txBody>
      <dsp:txXfrm>
        <a:off x="394483" y="3421855"/>
        <a:ext cx="5246074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6A433AC-46CD-4960-85A6-155E0F0749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4692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5712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A433AC-46CD-4960-85A6-155E0F074928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0830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A433AC-46CD-4960-85A6-155E0F074928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44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CONTRAPORTADA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924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ECF9F0-B6BF-4D7E-B0E4-4442D4CD3F6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178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721BE1-C1F6-4298-93A4-8A0C7962DA2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501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85D67-83F5-439E-9BF5-82B7E9AB9FC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2910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11/1/2011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23CFF-123D-4504-908E-8C61D0E306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3153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MX" altLang="en-US" smtClean="0"/>
              <a:t>M. en A. Guadalupe González G. DIAPOSITIVA      </a:t>
            </a: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FAAFA-DE9E-4787-9382-1399A7386EF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241328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ES" altLang="en-US"/>
              <a:t>M en A. Guadalupe González G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F7F8E8-FA2B-4163-AA61-413E0DBAD5AA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622992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ECF9F0-B6BF-4D7E-B0E4-4442D4CD3F6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340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A5F58-4D49-4BE2-8CB8-BCDD40ACC6D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8823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8414D-EE3D-43A4-863A-DF2F1E8C296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3188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64A67-EE22-483B-91AE-BD2CD1F8E52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41644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72EDC7-451C-43F9-A70B-E7E10E1692F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41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A5F58-4D49-4BE2-8CB8-BCDD40ACC6D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317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DAA41-AF4A-43F9-9FDB-21575A83C61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7193224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BF26-86F5-4EA7-9245-05A21AE4C77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1891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EFFAC77-8F4A-4DDB-9B08-C1E9572E487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0934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BFE01F-258B-482C-90D9-C24FA831576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45384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721BE1-C1F6-4298-93A4-8A0C7962DA2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83822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85D67-83F5-439E-9BF5-82B7E9AB9FC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10482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11/1/2011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23CFF-123D-4504-908E-8C61D0E306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6371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8414D-EE3D-43A4-863A-DF2F1E8C296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819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64A67-EE22-483B-91AE-BD2CD1F8E52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1151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72EDC7-451C-43F9-A70B-E7E10E1692F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0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DAA41-AF4A-43F9-9FDB-21575A83C61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84874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BF26-86F5-4EA7-9245-05A21AE4C77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FFAC77-8F4A-4DDB-9B08-C1E9572E487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261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BFE01F-258B-482C-90D9-C24FA831576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261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6DAA41-AF4A-43F9-9FDB-21575A83C61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180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s-MX" smtClean="0"/>
              <a:t>M. en A. Guadalupe González G. DIAPOSITIVA      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26DAA41-AF4A-43F9-9FDB-21575A83C61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50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48759" y="1656358"/>
            <a:ext cx="5095241" cy="2186654"/>
          </a:xfrm>
        </p:spPr>
        <p:txBody>
          <a:bodyPr>
            <a:noAutofit/>
          </a:bodyPr>
          <a:lstStyle/>
          <a:p>
            <a:r>
              <a:rPr lang="es-ES" sz="2800" dirty="0" smtClean="0">
                <a:latin typeface="Avenir Black"/>
                <a:cs typeface="Avenir Black"/>
              </a:rPr>
              <a:t>UNIDAD DE </a:t>
            </a:r>
            <a:r>
              <a:rPr lang="es-ES" sz="2800" dirty="0" smtClean="0">
                <a:latin typeface="Avenir Black"/>
                <a:cs typeface="Avenir Black"/>
              </a:rPr>
              <a:t>APRENDIZAJE </a:t>
            </a:r>
            <a:r>
              <a:rPr lang="es-ES" sz="2800" dirty="0" smtClean="0">
                <a:latin typeface="Avenir Black"/>
                <a:cs typeface="Avenir Black"/>
              </a:rPr>
              <a:t/>
            </a:r>
            <a:br>
              <a:rPr lang="es-ES" sz="2800" dirty="0" smtClean="0">
                <a:latin typeface="Avenir Black"/>
                <a:cs typeface="Avenir Black"/>
              </a:rPr>
            </a:br>
            <a:r>
              <a:rPr lang="es-ES" sz="2800" b="1" dirty="0" smtClean="0">
                <a:latin typeface="Avenir Black"/>
                <a:cs typeface="Avenir Black"/>
              </a:rPr>
              <a:t/>
            </a:r>
            <a:br>
              <a:rPr lang="es-ES" sz="2800" b="1" dirty="0" smtClean="0">
                <a:latin typeface="Avenir Black"/>
                <a:cs typeface="Avenir Black"/>
              </a:rPr>
            </a:br>
            <a:r>
              <a:rPr lang="es-ES" sz="3200" b="1" dirty="0" smtClean="0">
                <a:latin typeface="Avenir Black"/>
                <a:cs typeface="Avenir Black"/>
              </a:rPr>
              <a:t>Desarrollo empresarial</a:t>
            </a:r>
            <a:r>
              <a:rPr lang="es-ES" sz="3600" dirty="0" smtClean="0">
                <a:solidFill>
                  <a:srgbClr val="9D8536"/>
                </a:solidFill>
                <a:latin typeface="Avenir Black"/>
                <a:cs typeface="Avenir Black"/>
              </a:rPr>
              <a:t/>
            </a:r>
            <a:br>
              <a:rPr lang="es-ES" sz="3600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3600" dirty="0" smtClean="0">
                <a:solidFill>
                  <a:srgbClr val="9D8536"/>
                </a:solidFill>
                <a:latin typeface="Avenir Black"/>
                <a:cs typeface="Avenir Black"/>
              </a:rPr>
              <a:t/>
            </a:r>
            <a:br>
              <a:rPr lang="es-ES" sz="3600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1600" dirty="0" smtClean="0">
                <a:latin typeface="Avenir Roman"/>
                <a:cs typeface="Avenir Black"/>
              </a:rPr>
              <a:t>Material </a:t>
            </a:r>
            <a:r>
              <a:rPr lang="es-ES" sz="1600" dirty="0" smtClean="0">
                <a:latin typeface="Avenir Roman"/>
                <a:cs typeface="Avenir Black"/>
              </a:rPr>
              <a:t>Didáctico </a:t>
            </a:r>
            <a:r>
              <a:rPr lang="es-MX" sz="1400" b="1" dirty="0">
                <a:latin typeface="Helvetica Neue" pitchFamily="2"/>
              </a:rPr>
              <a:t>(Sólo visión proyectable</a:t>
            </a:r>
            <a:r>
              <a:rPr lang="es-MX" sz="1400" b="1" dirty="0" smtClean="0">
                <a:latin typeface="Helvetica Neue" pitchFamily="2"/>
              </a:rPr>
              <a:t>)</a:t>
            </a:r>
            <a:br>
              <a:rPr lang="es-MX" sz="1400" b="1" dirty="0" smtClean="0">
                <a:latin typeface="Helvetica Neue" pitchFamily="2"/>
              </a:rPr>
            </a:br>
            <a:r>
              <a:rPr lang="es-ES" sz="1400" b="1" dirty="0">
                <a:latin typeface="Helvetica Neue" pitchFamily="2"/>
              </a:rPr>
              <a:t/>
            </a:r>
            <a:br>
              <a:rPr lang="es-ES" sz="1400" b="1" dirty="0">
                <a:latin typeface="Helvetica Neue" pitchFamily="2"/>
              </a:rPr>
            </a:br>
            <a:r>
              <a:rPr lang="es-ES" sz="1400" dirty="0" smtClean="0">
                <a:latin typeface="Avenir Book"/>
                <a:cs typeface="Avenir Book"/>
              </a:rPr>
              <a:t>septiembre 2019</a:t>
            </a:r>
            <a:endParaRPr lang="es-ES" sz="1400" dirty="0">
              <a:latin typeface="Avenir Book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59" y="121145"/>
            <a:ext cx="4859850" cy="1084719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4949168" y="581868"/>
            <a:ext cx="39823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FACULTAD DE </a:t>
            </a:r>
            <a:r>
              <a:rPr lang="es-ES" sz="1400" dirty="0" smtClean="0">
                <a:latin typeface="Avenir Book"/>
                <a:cs typeface="Avenir Book"/>
              </a:rPr>
              <a:t>CONTADURÍA Y ADMINISTRACIÓN</a:t>
            </a:r>
            <a:endParaRPr lang="es-ES" sz="1400" dirty="0" smtClean="0">
              <a:latin typeface="Avenir Book"/>
              <a:cs typeface="Avenir Book"/>
            </a:endParaRPr>
          </a:p>
          <a:p>
            <a:r>
              <a:rPr lang="es-ES" sz="1400" dirty="0" smtClean="0">
                <a:latin typeface="Avenir Book"/>
                <a:cs typeface="Avenir Book"/>
              </a:rPr>
              <a:t>Licenciatura en </a:t>
            </a:r>
            <a:r>
              <a:rPr lang="es-ES" sz="1400" dirty="0" smtClean="0">
                <a:latin typeface="Avenir Book"/>
                <a:cs typeface="Avenir Book"/>
              </a:rPr>
              <a:t>Administración</a:t>
            </a:r>
            <a:endParaRPr lang="es-ES" sz="1400" dirty="0">
              <a:latin typeface="Avenir Book"/>
              <a:cs typeface="Avenir Book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0"/>
            <a:ext cx="3809878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71715" y="4077072"/>
            <a:ext cx="8712968" cy="2308324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s-ES" sz="2400" dirty="0" smtClean="0">
                <a:latin typeface="Helvetica Neue" pitchFamily="2"/>
              </a:rPr>
              <a:t>				</a:t>
            </a:r>
            <a:r>
              <a:rPr lang="es-ES" sz="24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Unidad 1.      Emprendimiento y                        Plan </a:t>
            </a:r>
            <a:r>
              <a:rPr lang="es-ES" sz="2400" dirty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de Negocios  </a:t>
            </a:r>
            <a:endParaRPr lang="es-ES" sz="2400" dirty="0" smtClean="0">
              <a:solidFill>
                <a:schemeClr val="accent5">
                  <a:lumMod val="10000"/>
                </a:schemeClr>
              </a:solidFill>
              <a:latin typeface="Avenir Black"/>
            </a:endParaRPr>
          </a:p>
          <a:p>
            <a:r>
              <a:rPr lang="es-ES" sz="24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                      Tema:           </a:t>
            </a:r>
            <a:r>
              <a:rPr lang="es-ES" sz="24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De </a:t>
            </a:r>
            <a:r>
              <a:rPr lang="es-ES" sz="2400" dirty="0" smtClean="0">
                <a:solidFill>
                  <a:schemeClr val="accent5">
                    <a:lumMod val="10000"/>
                  </a:schemeClr>
                </a:solidFill>
                <a:latin typeface="Avenir Black"/>
              </a:rPr>
              <a:t>emprendedor a empresario</a:t>
            </a:r>
            <a:r>
              <a:rPr lang="es-ES" sz="2400" dirty="0" smtClean="0">
                <a:latin typeface="Avenir Black"/>
              </a:rPr>
              <a:t>	</a:t>
            </a:r>
          </a:p>
          <a:p>
            <a:pPr marL="0" indent="0">
              <a:buNone/>
            </a:pPr>
            <a:r>
              <a:rPr lang="es-ES" sz="2400" dirty="0">
                <a:solidFill>
                  <a:srgbClr val="4F6151"/>
                </a:solidFill>
                <a:latin typeface="Avenir Book"/>
              </a:rPr>
              <a:t>	</a:t>
            </a:r>
            <a:r>
              <a:rPr lang="es-ES" sz="2400" dirty="0" smtClean="0">
                <a:solidFill>
                  <a:srgbClr val="4F6151"/>
                </a:solidFill>
                <a:latin typeface="Avenir Book"/>
              </a:rPr>
              <a:t>			</a:t>
            </a:r>
            <a:r>
              <a:rPr lang="es-MX" sz="2400" dirty="0" smtClean="0">
                <a:solidFill>
                  <a:srgbClr val="4F6151"/>
                </a:solidFill>
                <a:latin typeface="Avenir Book"/>
              </a:rPr>
              <a:t>Docente</a:t>
            </a:r>
            <a:r>
              <a:rPr lang="es-MX" sz="2400" dirty="0" smtClean="0">
                <a:solidFill>
                  <a:srgbClr val="4F6151"/>
                </a:solidFill>
                <a:latin typeface="Avenir Book"/>
              </a:rPr>
              <a:t>: 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4F6151"/>
                </a:solidFill>
                <a:latin typeface="Avenir Book"/>
              </a:rPr>
              <a:t> </a:t>
            </a:r>
            <a:r>
              <a:rPr lang="es-MX" sz="2400" dirty="0" smtClean="0">
                <a:solidFill>
                  <a:srgbClr val="4F6151"/>
                </a:solidFill>
                <a:latin typeface="Avenir Book"/>
              </a:rPr>
              <a:t>                                               </a:t>
            </a:r>
            <a:r>
              <a:rPr lang="es-ES" sz="2000" dirty="0" smtClean="0">
                <a:solidFill>
                  <a:srgbClr val="4F6151"/>
                </a:solidFill>
                <a:latin typeface="Avenir Book"/>
              </a:rPr>
              <a:t>Dra</a:t>
            </a:r>
            <a:r>
              <a:rPr lang="es-ES" sz="2000" dirty="0">
                <a:solidFill>
                  <a:srgbClr val="4F6151"/>
                </a:solidFill>
                <a:latin typeface="Avenir Book"/>
              </a:rPr>
              <a:t>. en A. Guadalupe González García</a:t>
            </a:r>
            <a:r>
              <a:rPr lang="es-ES" sz="2400" dirty="0">
                <a:solidFill>
                  <a:srgbClr val="4F6151"/>
                </a:solidFill>
                <a:latin typeface="Avenir Book"/>
              </a:rPr>
              <a:t>          </a:t>
            </a:r>
          </a:p>
          <a:p>
            <a:pPr algn="r"/>
            <a:r>
              <a:rPr lang="es-ES" sz="2400" dirty="0">
                <a:solidFill>
                  <a:srgbClr val="4F6151"/>
                </a:solidFill>
                <a:latin typeface="Avenir Book"/>
              </a:rPr>
              <a:t> </a:t>
            </a:r>
            <a:r>
              <a:rPr lang="es-ES" sz="1600" i="1" dirty="0" smtClean="0">
                <a:solidFill>
                  <a:srgbClr val="4F6151"/>
                </a:solidFill>
                <a:latin typeface="Avenir Book"/>
              </a:rPr>
              <a:t>correo electrónico </a:t>
            </a:r>
            <a:r>
              <a:rPr lang="es-ES" dirty="0" smtClean="0">
                <a:solidFill>
                  <a:srgbClr val="4F6151"/>
                </a:solidFill>
                <a:latin typeface="Avenir Book"/>
              </a:rPr>
              <a:t>ggonzalezga@uaemex.mx</a:t>
            </a:r>
            <a:endParaRPr lang="es-MX" b="1" dirty="0"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91588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80920" cy="90872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Introducción </a:t>
            </a:r>
            <a:endParaRPr lang="es-MX" sz="4400" dirty="0">
              <a:solidFill>
                <a:srgbClr val="C0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489654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cap="none" dirty="0" smtClean="0">
                <a:latin typeface="Arial Narrow" panose="020B0606020202030204" pitchFamily="34" charset="0"/>
              </a:rPr>
              <a:t>Desde el punto de vista social, el desarrollo </a:t>
            </a:r>
            <a:r>
              <a:rPr lang="es-MX" sz="1800" cap="none" dirty="0" smtClean="0">
                <a:latin typeface="Arial Narrow" panose="020B0606020202030204" pitchFamily="34" charset="0"/>
              </a:rPr>
              <a:t>empresarial es </a:t>
            </a:r>
            <a:r>
              <a:rPr lang="es-MX" sz="1800" cap="none" dirty="0" smtClean="0">
                <a:latin typeface="Arial Narrow" panose="020B0606020202030204" pitchFamily="34" charset="0"/>
              </a:rPr>
              <a:t>crucial y las organizaciones e instituciones de apoyo son cada vez más conscientes de su papel como factor de progreso </a:t>
            </a:r>
            <a:r>
              <a:rPr lang="es-MX" sz="1800" cap="none" dirty="0" smtClean="0">
                <a:latin typeface="Arial Narrow" panose="020B0606020202030204" pitchFamily="34" charset="0"/>
              </a:rPr>
              <a:t>.</a:t>
            </a:r>
          </a:p>
          <a:p>
            <a:pPr marL="0" indent="0">
              <a:buNone/>
            </a:pPr>
            <a:r>
              <a:rPr lang="es-MX" sz="1800" cap="none" dirty="0" smtClean="0">
                <a:latin typeface="Arial Narrow" panose="020B0606020202030204" pitchFamily="34" charset="0"/>
              </a:rPr>
              <a:t>Los muchos desempleados </a:t>
            </a:r>
            <a:r>
              <a:rPr lang="es-MX" sz="1800" cap="none" dirty="0" smtClean="0">
                <a:latin typeface="Arial Narrow" panose="020B0606020202030204" pitchFamily="34" charset="0"/>
              </a:rPr>
              <a:t>y personas que cada vez se </a:t>
            </a:r>
            <a:r>
              <a:rPr lang="es-MX" sz="1800" cap="none" dirty="0" smtClean="0">
                <a:latin typeface="Arial Narrow" panose="020B0606020202030204" pitchFamily="34" charset="0"/>
              </a:rPr>
              <a:t>suman, </a:t>
            </a:r>
            <a:r>
              <a:rPr lang="es-MX" sz="1800" cap="none" dirty="0" smtClean="0">
                <a:latin typeface="Arial Narrow" panose="020B0606020202030204" pitchFamily="34" charset="0"/>
              </a:rPr>
              <a:t>ponen en alerta a nuestras </a:t>
            </a:r>
            <a:r>
              <a:rPr lang="es-MX" sz="1800" cap="none" dirty="0" smtClean="0">
                <a:latin typeface="Arial Narrow" panose="020B0606020202030204" pitchFamily="34" charset="0"/>
              </a:rPr>
              <a:t>instituciones de educación superio</a:t>
            </a:r>
            <a:r>
              <a:rPr lang="es-MX" sz="1800" dirty="0" smtClean="0">
                <a:latin typeface="Arial Narrow" panose="020B0606020202030204" pitchFamily="34" charset="0"/>
              </a:rPr>
              <a:t>r </a:t>
            </a:r>
            <a:r>
              <a:rPr lang="es-MX" sz="1800" cap="none" dirty="0" smtClean="0">
                <a:latin typeface="Arial Narrow" panose="020B0606020202030204" pitchFamily="34" charset="0"/>
              </a:rPr>
              <a:t>y </a:t>
            </a:r>
            <a:r>
              <a:rPr lang="es-MX" sz="1800" cap="none" dirty="0" smtClean="0">
                <a:latin typeface="Arial Narrow" panose="020B0606020202030204" pitchFamily="34" charset="0"/>
              </a:rPr>
              <a:t>hacen volver los ojos al emprendedor </a:t>
            </a:r>
            <a:r>
              <a:rPr lang="es-MX" sz="1800" cap="none" dirty="0" smtClean="0">
                <a:latin typeface="Arial Narrow" panose="020B0606020202030204" pitchFamily="34" charset="0"/>
              </a:rPr>
              <a:t>para apreciarlo  </a:t>
            </a:r>
            <a:r>
              <a:rPr lang="es-MX" sz="1800" cap="none" dirty="0" smtClean="0">
                <a:latin typeface="Arial Narrow" panose="020B0606020202030204" pitchFamily="34" charset="0"/>
              </a:rPr>
              <a:t>como ejemplo de alternativa para que nuestros egresados puedan incorporarse a la población económicamente activa. </a:t>
            </a:r>
          </a:p>
          <a:p>
            <a:pPr marL="0" indent="0">
              <a:buNone/>
            </a:pPr>
            <a:r>
              <a:rPr lang="es-MX" sz="1800" cap="none" dirty="0" smtClean="0">
                <a:latin typeface="Arial Narrow" panose="020B0606020202030204" pitchFamily="34" charset="0"/>
              </a:rPr>
              <a:t>Ser emprendedor exige un nuevo espíritu, una nueva mentalidad que hace que el hombre no espere, sino que actúe. Al empresario se le exige una mayor preparación y esmero en la planeación de su negocio para enfrentarse a un mercado </a:t>
            </a:r>
            <a:r>
              <a:rPr lang="es-MX" sz="1800" cap="none" dirty="0" smtClean="0">
                <a:latin typeface="Arial Narrow" panose="020B0606020202030204" pitchFamily="34" charset="0"/>
              </a:rPr>
              <a:t>que </a:t>
            </a:r>
            <a:r>
              <a:rPr lang="es-MX" sz="1800" cap="none" dirty="0" smtClean="0">
                <a:latin typeface="Arial Narrow" panose="020B0606020202030204" pitchFamily="34" charset="0"/>
              </a:rPr>
              <a:t>cada día se vuelve más exigente. </a:t>
            </a:r>
          </a:p>
          <a:p>
            <a:pPr marL="0" indent="0">
              <a:buNone/>
            </a:pPr>
            <a:r>
              <a:rPr lang="es-MX" sz="1800" cap="none" dirty="0" smtClean="0">
                <a:latin typeface="Arial Narrow" panose="020B0606020202030204" pitchFamily="34" charset="0"/>
              </a:rPr>
              <a:t>Las estadísticas han demostrado que “los pequeños empresarios en México han desistido en su negocio o han quebrado en el mismo por factores que principalmente radican en la incompetencia, la falta de equilibrio administrativo, la inexperiencia y por último la falta de conocimiento del negocio”; así es como la economía nacional y el empleo dependen de las micro, pequeñas y medianas empresas; éstas a su vez, son muy vulnerables a los efectos macroeconómicos, por tanto, es necesario formar empresarios con visión y preparación para el campo de los negocios. </a:t>
            </a:r>
            <a:r>
              <a:rPr lang="es-MX" sz="1200" dirty="0"/>
              <a:t>	</a:t>
            </a:r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8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717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957" y="0"/>
            <a:ext cx="6480720" cy="1322566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3200" dirty="0">
                <a:solidFill>
                  <a:schemeClr val="accent1">
                    <a:lumMod val="50000"/>
                  </a:schemeClr>
                </a:solidFill>
              </a:rPr>
              <a:t> Unidad DE COMPETENCIA </a:t>
            </a:r>
            <a:r>
              <a:rPr lang="es-ES" sz="3200" dirty="0" smtClean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s-ES" sz="4000" dirty="0">
                <a:solidFill>
                  <a:srgbClr val="C00000"/>
                </a:solidFill>
              </a:rPr>
              <a:t>	</a:t>
            </a:r>
            <a:br>
              <a:rPr lang="es-ES" sz="4000" dirty="0">
                <a:solidFill>
                  <a:srgbClr val="C00000"/>
                </a:solidFill>
              </a:rPr>
            </a:br>
            <a:r>
              <a:rPr lang="es-ES" sz="4000" dirty="0">
                <a:solidFill>
                  <a:srgbClr val="C00000"/>
                </a:solidFill>
              </a:rPr>
              <a:t> </a:t>
            </a:r>
            <a:r>
              <a:rPr lang="es-ES" sz="4000" dirty="0" smtClean="0">
                <a:solidFill>
                  <a:srgbClr val="C00000"/>
                </a:solidFill>
              </a:rPr>
              <a:t>TEMA: EMPRENDIMIE</a:t>
            </a:r>
            <a:r>
              <a:rPr lang="es-ES" sz="4000" dirty="0" smtClean="0">
                <a:solidFill>
                  <a:srgbClr val="C00000"/>
                </a:solidFill>
              </a:rPr>
              <a:t>NTO </a:t>
            </a:r>
            <a:endParaRPr lang="es-MX" sz="3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1423" y="1835723"/>
            <a:ext cx="6984777" cy="396954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200" cap="none" dirty="0" smtClean="0">
                <a:latin typeface="Brush Script MT" panose="03060802040406070304" pitchFamily="66" charset="0"/>
              </a:rPr>
              <a:t>En materiales pasadas se ha revisado </a:t>
            </a:r>
            <a:r>
              <a:rPr lang="es-MX" sz="3200" cap="none" dirty="0" err="1" smtClean="0">
                <a:latin typeface="Brush Script MT" panose="03060802040406070304" pitchFamily="66" charset="0"/>
              </a:rPr>
              <a:t>quÉ</a:t>
            </a:r>
            <a:r>
              <a:rPr lang="es-MX" sz="3200" cap="none" dirty="0" smtClean="0">
                <a:latin typeface="Brush Script MT" panose="03060802040406070304" pitchFamily="66" charset="0"/>
              </a:rPr>
              <a:t> es emprendedor. </a:t>
            </a:r>
          </a:p>
          <a:p>
            <a:pPr marL="0" indent="0">
              <a:buNone/>
            </a:pPr>
            <a:r>
              <a:rPr lang="es-MX" sz="3200" cap="none" dirty="0" smtClean="0">
                <a:latin typeface="Brush Script MT" panose="03060802040406070304" pitchFamily="66" charset="0"/>
              </a:rPr>
              <a:t>A manera de recapitulación, el </a:t>
            </a:r>
            <a:r>
              <a:rPr lang="es-MX" sz="3600" b="1" cap="none" dirty="0" smtClean="0">
                <a:latin typeface="Brush Script MT" panose="03060802040406070304" pitchFamily="66" charset="0"/>
              </a:rPr>
              <a:t>emprendedor</a:t>
            </a:r>
            <a:r>
              <a:rPr lang="es-MX" sz="3200" cap="none" dirty="0" smtClean="0">
                <a:latin typeface="Brush Script MT" panose="03060802040406070304" pitchFamily="66" charset="0"/>
              </a:rPr>
              <a:t> es la persona que además de hacer uso óptimo de los recursos disponibles y utilizarlos en combinaciones que maximizar resultados factibles, también agrega valor a cualquier proceso o actividad en la que interviene. </a:t>
            </a:r>
          </a:p>
          <a:p>
            <a:pPr marL="0" indent="0">
              <a:buNone/>
            </a:pPr>
            <a:r>
              <a:rPr lang="es-MX" sz="3200" cap="none" dirty="0" smtClean="0">
                <a:latin typeface="Brush Script MT" panose="03060802040406070304" pitchFamily="66" charset="0"/>
              </a:rPr>
              <a:t>	</a:t>
            </a:r>
          </a:p>
          <a:p>
            <a:pPr marL="0" indent="0" algn="just">
              <a:lnSpc>
                <a:spcPct val="115000"/>
              </a:lnSpc>
              <a:spcAft>
                <a:spcPts val="750"/>
              </a:spcAft>
              <a:buNone/>
            </a:pPr>
            <a:endParaRPr lang="es-MX" sz="2100" dirty="0"/>
          </a:p>
        </p:txBody>
      </p:sp>
      <p:sp>
        <p:nvSpPr>
          <p:cNvPr id="8" name="CuadroTexto 7"/>
          <p:cNvSpPr txBox="1"/>
          <p:nvPr/>
        </p:nvSpPr>
        <p:spPr>
          <a:xfrm>
            <a:off x="4716016" y="5805264"/>
            <a:ext cx="4320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(Morris y </a:t>
            </a:r>
            <a:r>
              <a:rPr lang="es-MX" sz="1200" dirty="0" err="1" smtClean="0"/>
              <a:t>Kuratko</a:t>
            </a:r>
            <a:r>
              <a:rPr lang="es-MX" sz="1200" dirty="0" smtClean="0"/>
              <a:t>, 2002 citados por Alcaraz, 2015)</a:t>
            </a:r>
            <a:endParaRPr lang="es-MX" sz="1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461" y="385174"/>
            <a:ext cx="2601610" cy="1300805"/>
          </a:xfrm>
          <a:prstGeom prst="rect">
            <a:avLst/>
          </a:prstGeom>
        </p:spPr>
      </p:pic>
      <p:sp>
        <p:nvSpPr>
          <p:cNvPr id="11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/>
              <a:t>9</a:t>
            </a:r>
            <a:r>
              <a:rPr lang="es-MX" dirty="0" smtClean="0"/>
              <a:t>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804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0" y="10447"/>
            <a:ext cx="7543800" cy="828641"/>
          </a:xfrm>
        </p:spPr>
        <p:txBody>
          <a:bodyPr/>
          <a:lstStyle/>
          <a:p>
            <a:r>
              <a:rPr lang="es-MX" dirty="0" smtClean="0">
                <a:solidFill>
                  <a:srgbClr val="00B050"/>
                </a:solidFill>
              </a:rPr>
              <a:t>TIPOS DE EMPRENDIMIENTO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9647" y="2152345"/>
            <a:ext cx="8115240" cy="4023360"/>
          </a:xfrm>
        </p:spPr>
        <p:txBody>
          <a:bodyPr>
            <a:normAutofit/>
          </a:bodyPr>
          <a:lstStyle/>
          <a:p>
            <a:endParaRPr lang="es-MX" dirty="0" smtClean="0">
              <a:solidFill>
                <a:srgbClr val="C00000"/>
              </a:solidFill>
            </a:endParaRPr>
          </a:p>
          <a:p>
            <a:r>
              <a:rPr lang="es-MX" dirty="0" smtClean="0">
                <a:solidFill>
                  <a:srgbClr val="C00000"/>
                </a:solidFill>
              </a:rPr>
              <a:t>SOCIAL. Pretende resolver necesidades de la comunidad desde los supuestos de eficacia y eficiencia </a:t>
            </a:r>
          </a:p>
          <a:p>
            <a:endParaRPr lang="es-MX" dirty="0" smtClean="0"/>
          </a:p>
          <a:p>
            <a:r>
              <a:rPr lang="es-MX" dirty="0" smtClean="0">
                <a:solidFill>
                  <a:srgbClr val="0070C0"/>
                </a:solidFill>
              </a:rPr>
              <a:t>ECOLÓGICO. Concede atención a los aspectos ambientales mientras busca generar una ganancia económica.</a:t>
            </a:r>
          </a:p>
          <a:p>
            <a:endParaRPr lang="es-MX" dirty="0" smtClean="0"/>
          </a:p>
          <a:p>
            <a:r>
              <a:rPr lang="es-MX" dirty="0" smtClean="0">
                <a:solidFill>
                  <a:srgbClr val="E11FC5"/>
                </a:solidFill>
              </a:rPr>
              <a:t>ARTÍSTICO Y CULTURAL. Busca la forma de vivir desde su profesión, desde su idea de difundirla y buscar los medios para hacerla realidad.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216460" y="1916373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(Alcaraz, 2015)</a:t>
            </a:r>
            <a:endParaRPr lang="es-MX" sz="1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323528" y="854543"/>
            <a:ext cx="8460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/>
              <a:t>Emprender no es sinónimo de ser empresario. Se revisan a continuación las características de los diversos tipos de  emprendimiento . Con ello los emprendedores orientarán sus esfuerzos más adecuadamente .  </a:t>
            </a:r>
            <a:endParaRPr lang="es-MX" i="1" dirty="0"/>
          </a:p>
        </p:txBody>
      </p:sp>
      <p:sp>
        <p:nvSpPr>
          <p:cNvPr id="10" name="3 Marcador de pie de página"/>
          <p:cNvSpPr txBox="1">
            <a:spLocks/>
          </p:cNvSpPr>
          <p:nvPr/>
        </p:nvSpPr>
        <p:spPr>
          <a:xfrm>
            <a:off x="6066316" y="6500812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10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3294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0" y="10447"/>
            <a:ext cx="7543800" cy="828641"/>
          </a:xfrm>
        </p:spPr>
        <p:txBody>
          <a:bodyPr/>
          <a:lstStyle/>
          <a:p>
            <a:r>
              <a:rPr lang="es-MX" sz="2400" dirty="0" smtClean="0"/>
              <a:t>Continuación…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839088"/>
            <a:ext cx="7543801" cy="402336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DE NEGOCIOS. Personas innovadoras que abren nuevos mercados, crean nuevos tipos de organizaciones industriales, introducen nuevos bienes, nuevos métodos y fuentes de recursos, vigorizando con novedosas ideas la economía.</a:t>
            </a:r>
          </a:p>
          <a:p>
            <a:endParaRPr lang="es-MX" dirty="0" smtClean="0"/>
          </a:p>
          <a:p>
            <a:r>
              <a:rPr lang="es-MX" dirty="0" smtClean="0">
                <a:solidFill>
                  <a:srgbClr val="D4A214"/>
                </a:solidFill>
              </a:rPr>
              <a:t>DEPORTIVO. Es la persona que opera organizar mientras asume un riesgo de negocio relacionado con los deportes </a:t>
            </a:r>
          </a:p>
          <a:p>
            <a:endParaRPr lang="es-MX" dirty="0" smtClean="0"/>
          </a:p>
          <a:p>
            <a:r>
              <a:rPr lang="es-MX" dirty="0" smtClean="0">
                <a:solidFill>
                  <a:schemeClr val="tx1"/>
                </a:solidFill>
              </a:rPr>
              <a:t>POLÍTICO. Crea nuevas leyes y reformas y propone soluciones innovadoras para corregir los problemas para incentivar el desarrollo de los ciudadanos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164288" y="1697112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(Alcaraz, 2015)</a:t>
            </a:r>
            <a:endParaRPr lang="es-MX" sz="1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4581128"/>
            <a:ext cx="3028950" cy="1514475"/>
          </a:xfrm>
          <a:prstGeom prst="rect">
            <a:avLst/>
          </a:prstGeom>
        </p:spPr>
      </p:pic>
      <p:sp>
        <p:nvSpPr>
          <p:cNvPr id="10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11</a:t>
            </a:r>
            <a:r>
              <a:rPr lang="es-MX" dirty="0" smtClean="0"/>
              <a:t>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4955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7339"/>
            <a:ext cx="7543800" cy="748455"/>
          </a:xfrm>
        </p:spPr>
        <p:txBody>
          <a:bodyPr/>
          <a:lstStyle/>
          <a:p>
            <a:r>
              <a:rPr lang="es-MX" dirty="0" smtClean="0"/>
              <a:t>¿Cómo emprender con éxito?</a:t>
            </a:r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498178394"/>
              </p:ext>
            </p:extLst>
          </p:nvPr>
        </p:nvGraphicFramePr>
        <p:xfrm>
          <a:off x="1115615" y="795794"/>
          <a:ext cx="7293747" cy="5009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12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4147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5638" y="1712486"/>
            <a:ext cx="7543801" cy="4023360"/>
          </a:xfrm>
        </p:spPr>
        <p:txBody>
          <a:bodyPr/>
          <a:lstStyle/>
          <a:p>
            <a:r>
              <a:rPr lang="es-MX" b="1" dirty="0" smtClean="0"/>
              <a:t>Concepto</a:t>
            </a:r>
            <a:r>
              <a:rPr lang="es-MX" dirty="0" smtClean="0"/>
              <a:t>: una empresa o negocio es una organización dedicada a realizar actividades industriales y comerciales o de prestación del servicio. Aunque algunas tienen fines de lucro otras su único propósito es de brindar valor social. Comúnmente, el término empresa se utiliza como sinónimo de negocio; aunque se debe aclarar fundamentalmente negocio se refiere a una transacción realizada por una sola persona.</a:t>
            </a:r>
          </a:p>
          <a:p>
            <a:endParaRPr lang="es-MX" dirty="0" smtClean="0"/>
          </a:p>
          <a:p>
            <a:r>
              <a:rPr lang="es-MX" b="1" dirty="0" smtClean="0"/>
              <a:t>Propósito</a:t>
            </a:r>
            <a:r>
              <a:rPr lang="es-MX" dirty="0" smtClean="0"/>
              <a:t>. Satisfacer responsablemente las necesidades que la sociedad demanda, según el contexto: político, económico, social, cultural, tecnológico, ecológico, etc. n que se desenvuelven .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79512" y="30965"/>
            <a:ext cx="3552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</a:t>
            </a:r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mpresa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197273" y="35413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(Prieto, 2017)</a:t>
            </a:r>
            <a:endParaRPr lang="es-MX" sz="12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886" y="4653136"/>
            <a:ext cx="2070607" cy="1550957"/>
          </a:xfrm>
          <a:prstGeom prst="rect">
            <a:avLst/>
          </a:prstGeom>
        </p:spPr>
      </p:pic>
      <p:sp>
        <p:nvSpPr>
          <p:cNvPr id="14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13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5582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Clasificación de </a:t>
            </a:r>
            <a:br>
              <a:rPr lang="es-MX" dirty="0" smtClean="0"/>
            </a:br>
            <a:r>
              <a:rPr lang="es-MX" dirty="0" smtClean="0"/>
              <a:t>las empresas </a:t>
            </a:r>
            <a:br>
              <a:rPr lang="es-MX" dirty="0" smtClean="0"/>
            </a:br>
            <a:r>
              <a:rPr lang="es-MX" dirty="0" smtClean="0"/>
              <a:t>por actividad  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907717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14  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7197273" y="35413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</a:t>
            </a:r>
            <a:r>
              <a:rPr lang="es-MX" sz="1200" dirty="0" err="1" smtClean="0"/>
              <a:t>Munch</a:t>
            </a:r>
            <a:r>
              <a:rPr lang="es-MX" sz="1200" dirty="0" smtClean="0"/>
              <a:t>, 2010)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379795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Ciclo de vida de las empresas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668204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14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5544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691680" y="620688"/>
            <a:ext cx="540885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De </a:t>
            </a:r>
          </a:p>
          <a:p>
            <a:pPr algn="ctr"/>
            <a:r>
              <a:rPr lang="es-MX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emprendedor</a:t>
            </a:r>
          </a:p>
          <a:p>
            <a:pPr algn="ctr"/>
            <a:r>
              <a:rPr lang="es-MX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a </a:t>
            </a:r>
          </a:p>
          <a:p>
            <a:pPr algn="ctr"/>
            <a:r>
              <a:rPr lang="es-MX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empresario </a:t>
            </a:r>
            <a:endParaRPr lang="es-MX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15</a:t>
            </a:r>
            <a:r>
              <a:rPr lang="es-MX" dirty="0" smtClean="0"/>
              <a:t>  </a:t>
            </a:r>
            <a:endParaRPr lang="es-ES" dirty="0"/>
          </a:p>
        </p:txBody>
      </p:sp>
      <p:pic>
        <p:nvPicPr>
          <p:cNvPr id="6148" name="Picture 4" descr="Resultado de imagen para empresar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21088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170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1317311"/>
            <a:ext cx="5602121" cy="145075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¿Es posible ser emprendedor y al mismo tiempo propietario de una empresa?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8077" y="2768068"/>
            <a:ext cx="8148379" cy="4023360"/>
          </a:xfrm>
        </p:spPr>
        <p:txBody>
          <a:bodyPr>
            <a:noAutofit/>
          </a:bodyPr>
          <a:lstStyle/>
          <a:p>
            <a:r>
              <a:rPr lang="es-MX" sz="2400" dirty="0" smtClean="0"/>
              <a:t>Aunque sin duda no todos los esfuerzos del emprendedor están orientados a poseer una empresa, </a:t>
            </a:r>
            <a:r>
              <a:rPr lang="es-MX" sz="2400" b="1" dirty="0" smtClean="0"/>
              <a:t>tener mentalidad emprendedora </a:t>
            </a:r>
            <a:r>
              <a:rPr lang="es-MX" sz="2400" dirty="0" smtClean="0"/>
              <a:t>es crucial para el éxito de cualquier iniciativa de negocios, sin importar su tamaño.</a:t>
            </a:r>
          </a:p>
          <a:p>
            <a:r>
              <a:rPr lang="es-MX" sz="2400" dirty="0" smtClean="0"/>
              <a:t>Como emprendedor es necesario ser capaz de identificar las </a:t>
            </a:r>
            <a:r>
              <a:rPr lang="es-MX" sz="2400" b="1" dirty="0" smtClean="0"/>
              <a:t>oportunidades de emprendimiento </a:t>
            </a:r>
            <a:r>
              <a:rPr lang="es-MX" sz="2400" dirty="0" smtClean="0"/>
              <a:t>estas oportunidades a sentar empresas atractiva desde punto de vista económico para los medios mientras ofrecen a los clientes un producto tan atractivo que están dispuestos a pagar por él.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444208" y="233813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</a:t>
            </a:r>
            <a:r>
              <a:rPr lang="es-MX" sz="1200" dirty="0" err="1" smtClean="0"/>
              <a:t>Longenecker</a:t>
            </a:r>
            <a:r>
              <a:rPr lang="es-MX" sz="1200" dirty="0" smtClean="0"/>
              <a:t> et at, 2012)</a:t>
            </a:r>
            <a:endParaRPr lang="es-MX" sz="1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3331"/>
            <a:ext cx="1876425" cy="2428875"/>
          </a:xfrm>
          <a:prstGeom prst="rect">
            <a:avLst/>
          </a:prstGeom>
        </p:spPr>
      </p:pic>
      <p:sp>
        <p:nvSpPr>
          <p:cNvPr id="9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16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8464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90594"/>
            <a:ext cx="7477125" cy="749325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0070C0"/>
                </a:solidFill>
              </a:rPr>
              <a:t>ÍNDICE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7544" y="1757920"/>
            <a:ext cx="8280920" cy="491144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Mapa curricular						1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Programa de estudios por competencias     </a:t>
            </a:r>
            <a:r>
              <a:rPr lang="es-MX" dirty="0" smtClean="0">
                <a:solidFill>
                  <a:schemeClr val="tx1"/>
                </a:solidFill>
              </a:rPr>
              <a:t>	 </a:t>
            </a:r>
            <a:r>
              <a:rPr lang="es-MX" dirty="0" smtClean="0">
                <a:solidFill>
                  <a:schemeClr val="tx1"/>
                </a:solidFill>
              </a:rPr>
              <a:t>	</a:t>
            </a:r>
            <a:r>
              <a:rPr lang="es-MX" dirty="0" smtClean="0">
                <a:solidFill>
                  <a:schemeClr val="tx1"/>
                </a:solidFill>
              </a:rPr>
              <a:t>                    2</a:t>
            </a:r>
            <a:endParaRPr lang="es-MX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Propósito                                                </a:t>
            </a:r>
            <a:r>
              <a:rPr lang="es-MX" dirty="0" smtClean="0">
                <a:solidFill>
                  <a:schemeClr val="tx1"/>
                </a:solidFill>
              </a:rPr>
              <a:t>			</a:t>
            </a:r>
            <a:r>
              <a:rPr lang="es-MX" dirty="0" smtClean="0">
                <a:solidFill>
                  <a:schemeClr val="tx1"/>
                </a:solidFill>
              </a:rPr>
              <a:t>                    3</a:t>
            </a:r>
            <a:endParaRPr lang="es-MX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Estructura de la unidad de aprendizaje	                                                          4</a:t>
            </a:r>
            <a:endParaRPr lang="es-MX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Objetivo de la Unidad de Aprendizaje 	 	    	                   5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Guión explicativo 		                            			6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Sugerencias y momento de uso     	               </a:t>
            </a:r>
            <a:r>
              <a:rPr lang="es-MX" dirty="0" smtClean="0">
                <a:solidFill>
                  <a:schemeClr val="tx1"/>
                </a:solidFill>
              </a:rPr>
              <a:t>                                         </a:t>
            </a:r>
            <a:r>
              <a:rPr lang="es-MX" dirty="0" smtClean="0">
                <a:solidFill>
                  <a:schemeClr val="tx1"/>
                </a:solidFill>
              </a:rPr>
              <a:t>7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Introducción al tema 		        			8           </a:t>
            </a:r>
          </a:p>
          <a:p>
            <a:pPr marL="11430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Emprendimiento  y Empresa</a:t>
            </a:r>
            <a:r>
              <a:rPr lang="es-MX" dirty="0" smtClean="0">
                <a:solidFill>
                  <a:schemeClr val="tx1"/>
                </a:solidFill>
              </a:rPr>
              <a:t>				</a:t>
            </a:r>
            <a:r>
              <a:rPr lang="es-MX" dirty="0" smtClean="0">
                <a:solidFill>
                  <a:schemeClr val="tx1"/>
                </a:solidFill>
              </a:rPr>
              <a:t>                  10</a:t>
            </a:r>
            <a:endParaRPr lang="es-MX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s-MX" dirty="0" smtClean="0"/>
              <a:t>De Emprendedor a Empresario                                                                         15</a:t>
            </a:r>
            <a:endParaRPr lang="es-MX" dirty="0" smtClean="0"/>
          </a:p>
          <a:p>
            <a:pPr marL="114300" indent="0">
              <a:buNone/>
            </a:pPr>
            <a:r>
              <a:rPr lang="es-MX" dirty="0" err="1" smtClean="0">
                <a:solidFill>
                  <a:srgbClr val="FF3300"/>
                </a:solidFill>
              </a:rPr>
              <a:t>Entrepreneurial</a:t>
            </a:r>
            <a:r>
              <a:rPr lang="es-MX" dirty="0" smtClean="0">
                <a:solidFill>
                  <a:srgbClr val="FF3300"/>
                </a:solidFill>
              </a:rPr>
              <a:t> </a:t>
            </a:r>
            <a:r>
              <a:rPr lang="es-MX" dirty="0" err="1" smtClean="0">
                <a:solidFill>
                  <a:srgbClr val="FF3300"/>
                </a:solidFill>
              </a:rPr>
              <a:t>mind</a:t>
            </a:r>
            <a:r>
              <a:rPr lang="es-MX" dirty="0" smtClean="0">
                <a:solidFill>
                  <a:srgbClr val="FF3300"/>
                </a:solidFill>
              </a:rPr>
              <a:t> inserción en inglés                                                         </a:t>
            </a:r>
            <a:r>
              <a:rPr lang="es-MX" dirty="0" smtClean="0">
                <a:solidFill>
                  <a:schemeClr val="tx1"/>
                </a:solidFill>
              </a:rPr>
              <a:t>26</a:t>
            </a:r>
            <a:endParaRPr lang="es-MX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s-MX" dirty="0" smtClean="0"/>
              <a:t>Conclusiones                                                                                                        29</a:t>
            </a: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Fuentes de Consulta                                                        </a:t>
            </a:r>
            <a:r>
              <a:rPr lang="es-MX" dirty="0"/>
              <a:t> </a:t>
            </a:r>
            <a:r>
              <a:rPr lang="es-MX" dirty="0" smtClean="0"/>
              <a:t>                                  </a:t>
            </a:r>
            <a:r>
              <a:rPr lang="es-MX" dirty="0" smtClean="0"/>
              <a:t>30</a:t>
            </a: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6228184" y="1254402"/>
            <a:ext cx="1158400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Número de diapositiva</a:t>
            </a:r>
            <a:endParaRPr lang="es-MX" sz="1200" dirty="0"/>
          </a:p>
        </p:txBody>
      </p:sp>
      <p:pic>
        <p:nvPicPr>
          <p:cNvPr id="6" name="Picture 6" descr="libros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20796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902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16318" y="1714941"/>
            <a:ext cx="4483673" cy="736282"/>
          </a:xfrm>
          <a:ln>
            <a:solidFill>
              <a:srgbClr val="00B0F0"/>
            </a:solidFill>
          </a:ln>
        </p:spPr>
        <p:txBody>
          <a:bodyPr/>
          <a:lstStyle/>
          <a:p>
            <a:r>
              <a:rPr lang="es-MX" dirty="0"/>
              <a:t>La </a:t>
            </a:r>
            <a:r>
              <a:rPr lang="es-MX" dirty="0" smtClean="0"/>
              <a:t>oportunidad de emprendimiento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77531" y="2433576"/>
            <a:ext cx="4422459" cy="1355464"/>
          </a:xfrm>
          <a:ln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r>
              <a:rPr lang="es-MX" dirty="0" smtClean="0"/>
              <a:t>Es una oportunidad económicamente atractiva y  pertinente que crea valor para los compradores interesados y los usuarios finales. Conlleva mucho más que tener sólo una buena idea.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4788024" y="222733"/>
            <a:ext cx="4207376" cy="736282"/>
          </a:xfrm>
          <a:ln>
            <a:solidFill>
              <a:srgbClr val="E11FC5"/>
            </a:solidFill>
          </a:ln>
        </p:spPr>
        <p:txBody>
          <a:bodyPr/>
          <a:lstStyle/>
          <a:p>
            <a:pPr algn="r"/>
            <a:r>
              <a:rPr lang="es-MX" dirty="0"/>
              <a:t>Comenzar con un fin en la mente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4788024" y="1124744"/>
            <a:ext cx="4145084" cy="4536504"/>
          </a:xfrm>
          <a:ln>
            <a:solidFill>
              <a:srgbClr val="E11FC5"/>
            </a:solidFill>
          </a:ln>
        </p:spPr>
        <p:txBody>
          <a:bodyPr>
            <a:noAutofit/>
          </a:bodyPr>
          <a:lstStyle/>
          <a:p>
            <a:r>
              <a:rPr lang="es-MX" dirty="0" smtClean="0"/>
              <a:t>Como </a:t>
            </a:r>
            <a:r>
              <a:rPr lang="es-MX" dirty="0"/>
              <a:t>aspirante </a:t>
            </a:r>
            <a:r>
              <a:rPr lang="es-MX" dirty="0" smtClean="0"/>
              <a:t>o </a:t>
            </a:r>
            <a:r>
              <a:rPr lang="es-MX" dirty="0"/>
              <a:t>nuevo propietario de </a:t>
            </a:r>
            <a:r>
              <a:rPr lang="es-MX" dirty="0" smtClean="0"/>
              <a:t>un negocio, </a:t>
            </a:r>
            <a:r>
              <a:rPr lang="es-MX" dirty="0"/>
              <a:t>es importante que se comience con el fin de la </a:t>
            </a:r>
            <a:r>
              <a:rPr lang="es-MX" dirty="0" smtClean="0"/>
              <a:t>mente. Es decir visualizarlo </a:t>
            </a:r>
            <a:r>
              <a:rPr lang="es-MX" dirty="0"/>
              <a:t>como </a:t>
            </a:r>
            <a:r>
              <a:rPr lang="es-MX" dirty="0" smtClean="0"/>
              <a:t>un viaje y que </a:t>
            </a:r>
            <a:r>
              <a:rPr lang="es-MX" dirty="0"/>
              <a:t>tendrá cuando </a:t>
            </a:r>
            <a:r>
              <a:rPr lang="es-MX" dirty="0" smtClean="0"/>
              <a:t>termine. Así </a:t>
            </a:r>
            <a:r>
              <a:rPr lang="es-MX" dirty="0"/>
              <a:t>que </a:t>
            </a:r>
            <a:r>
              <a:rPr lang="es-MX" dirty="0" smtClean="0"/>
              <a:t>tarde o temprano </a:t>
            </a:r>
            <a:r>
              <a:rPr lang="es-MX" dirty="0"/>
              <a:t>será el éxito para </a:t>
            </a:r>
            <a:r>
              <a:rPr lang="es-MX" dirty="0" smtClean="0"/>
              <a:t>ti.</a:t>
            </a:r>
          </a:p>
          <a:p>
            <a:r>
              <a:rPr lang="es-MX" dirty="0" smtClean="0"/>
              <a:t>Se </a:t>
            </a:r>
            <a:r>
              <a:rPr lang="es-MX" dirty="0"/>
              <a:t>recomienda la lectura de </a:t>
            </a:r>
            <a:r>
              <a:rPr lang="es-MX" dirty="0" smtClean="0"/>
              <a:t>“Los </a:t>
            </a:r>
            <a:r>
              <a:rPr lang="es-MX" dirty="0"/>
              <a:t>siete hábitos de la gente altamente </a:t>
            </a:r>
            <a:r>
              <a:rPr lang="es-MX" dirty="0" smtClean="0"/>
              <a:t>efectiva” Esta </a:t>
            </a:r>
            <a:r>
              <a:rPr lang="es-MX" dirty="0"/>
              <a:t>lectura </a:t>
            </a:r>
            <a:r>
              <a:rPr lang="es-MX" dirty="0" smtClean="0"/>
              <a:t>ha ayudado </a:t>
            </a:r>
            <a:r>
              <a:rPr lang="es-MX" dirty="0"/>
              <a:t>mucho </a:t>
            </a:r>
            <a:r>
              <a:rPr lang="es-MX" dirty="0" smtClean="0"/>
              <a:t>a los emprendedores </a:t>
            </a:r>
            <a:r>
              <a:rPr lang="es-MX" dirty="0"/>
              <a:t>y empresarios en especial en lo que se refiere a la relación más importantes de la </a:t>
            </a:r>
            <a:r>
              <a:rPr lang="es-MX" dirty="0" smtClean="0"/>
              <a:t>vida. Después </a:t>
            </a:r>
            <a:r>
              <a:rPr lang="es-MX" dirty="0"/>
              <a:t>de </a:t>
            </a:r>
            <a:r>
              <a:rPr lang="es-MX" dirty="0" smtClean="0"/>
              <a:t>todo, </a:t>
            </a:r>
            <a:r>
              <a:rPr lang="es-MX" dirty="0"/>
              <a:t>si no tienes a tu familia ni los </a:t>
            </a:r>
            <a:r>
              <a:rPr lang="es-MX" dirty="0" smtClean="0"/>
              <a:t>amigos contigo presentes no importar </a:t>
            </a:r>
            <a:r>
              <a:rPr lang="es-MX" dirty="0"/>
              <a:t>cuánto dinero </a:t>
            </a:r>
            <a:r>
              <a:rPr lang="es-MX" dirty="0" smtClean="0"/>
              <a:t>hayas hecho .</a:t>
            </a:r>
            <a:endParaRPr lang="es-MX" dirty="0"/>
          </a:p>
          <a:p>
            <a:endParaRPr lang="es-MX" dirty="0"/>
          </a:p>
        </p:txBody>
      </p:sp>
      <p:pic>
        <p:nvPicPr>
          <p:cNvPr id="7170" name="Picture 2" descr="Resultado de imagen para aten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46" y="4113045"/>
            <a:ext cx="33147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17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9321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Semblanza: 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8629" y="1737361"/>
            <a:ext cx="6924983" cy="4416581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18  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6350045" y="1460362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(Ocampo et at, 2019)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986981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lgerian" panose="04020705040A02060702" pitchFamily="82" charset="0"/>
              </a:rPr>
              <a:t>Actitud emprendedora y actitud empresarial </a:t>
            </a:r>
            <a:endParaRPr lang="es-MX" dirty="0">
              <a:latin typeface="Algerian" panose="04020705040A02060702" pitchFamily="82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293458"/>
            <a:ext cx="4104963" cy="229877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499992" y="3707208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Un empresario debe tener características emprendedor pero no obligatorio que un emprendedor tenga que ser empresario.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551712" y="2016459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(Ocampo et at, 2019)</a:t>
            </a:r>
            <a:endParaRPr lang="es-MX" sz="1200" dirty="0"/>
          </a:p>
        </p:txBody>
      </p:sp>
      <p:sp>
        <p:nvSpPr>
          <p:cNvPr id="10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19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118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Diferencias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6212" y="1928813"/>
            <a:ext cx="6296025" cy="385762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6350045" y="1460362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(Ocampo et at, 2019)</a:t>
            </a:r>
            <a:endParaRPr lang="es-MX" sz="1200" dirty="0"/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20</a:t>
            </a:r>
            <a:r>
              <a:rPr lang="es-MX" dirty="0" smtClean="0"/>
              <a:t>  </a:t>
            </a:r>
            <a:endParaRPr lang="es-ES" dirty="0"/>
          </a:p>
        </p:txBody>
      </p:sp>
      <p:pic>
        <p:nvPicPr>
          <p:cNvPr id="9218" name="Picture 2" descr="Resultado de imagen para empresario o emprended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6797"/>
            <a:ext cx="57150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201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Riesgos para el emprendedor empresario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447362"/>
          </a:xfrm>
        </p:spPr>
        <p:txBody>
          <a:bodyPr/>
          <a:lstStyle/>
          <a:p>
            <a:r>
              <a:rPr lang="es-MX" dirty="0" smtClean="0"/>
              <a:t>Que la empresa no sobreviva</a:t>
            </a:r>
          </a:p>
          <a:p>
            <a:r>
              <a:rPr lang="es-MX" dirty="0" smtClean="0"/>
              <a:t>Que se agoten los ahorros o incluso se contraían de unas</a:t>
            </a:r>
          </a:p>
          <a:p>
            <a:r>
              <a:rPr lang="es-MX" dirty="0" smtClean="0"/>
              <a:t>La aventura en comparación con un trabajo estable</a:t>
            </a:r>
          </a:p>
          <a:p>
            <a:r>
              <a:rPr lang="es-MX" dirty="0" smtClean="0"/>
              <a:t>Dedica demasiado tiempo negocio en perjuicio de la familia la sociedad</a:t>
            </a:r>
          </a:p>
          <a:p>
            <a:r>
              <a:rPr lang="es-MX" dirty="0" smtClean="0"/>
              <a:t>Impacto psicológico se proyecto fracasado</a:t>
            </a:r>
            <a:endParaRPr lang="es-MX" dirty="0"/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20</a:t>
            </a:r>
            <a:r>
              <a:rPr lang="es-MX" dirty="0" smtClean="0"/>
              <a:t>  </a:t>
            </a:r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671" y="4401469"/>
            <a:ext cx="30003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114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Motivaciones para el emprendedor empresario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2959" y="1845734"/>
            <a:ext cx="1372777" cy="4023360"/>
          </a:xfrm>
        </p:spPr>
        <p:txBody>
          <a:bodyPr>
            <a:normAutofit fontScale="62500" lnSpcReduction="20000"/>
          </a:bodyPr>
          <a:lstStyle/>
          <a:p>
            <a:r>
              <a:rPr lang="es-MX" dirty="0" smtClean="0"/>
              <a:t>Necesidad independencia </a:t>
            </a:r>
          </a:p>
          <a:p>
            <a:r>
              <a:rPr lang="es-MX" dirty="0" smtClean="0"/>
              <a:t>Invertir en su patrimonio</a:t>
            </a:r>
          </a:p>
          <a:p>
            <a:r>
              <a:rPr lang="es-MX" dirty="0" smtClean="0"/>
              <a:t>Aportar a la sociedad</a:t>
            </a:r>
            <a:endParaRPr lang="es-MX" dirty="0"/>
          </a:p>
          <a:p>
            <a:r>
              <a:rPr lang="es-MX" dirty="0" smtClean="0"/>
              <a:t>Realización personal</a:t>
            </a:r>
          </a:p>
          <a:p>
            <a:r>
              <a:rPr lang="es-MX" dirty="0" smtClean="0"/>
              <a:t>Pasión por su actividad</a:t>
            </a:r>
          </a:p>
          <a:p>
            <a:r>
              <a:rPr lang="es-MX" dirty="0" smtClean="0"/>
              <a:t>Proyectarse a futuro</a:t>
            </a:r>
          </a:p>
          <a:p>
            <a:r>
              <a:rPr lang="es-MX" dirty="0" smtClean="0"/>
              <a:t>No ser demasiado optimista</a:t>
            </a:r>
          </a:p>
          <a:p>
            <a:r>
              <a:rPr lang="es-MX" dirty="0" smtClean="0"/>
              <a:t>Buscar oportunidades</a:t>
            </a:r>
          </a:p>
          <a:p>
            <a:r>
              <a:rPr lang="es-MX" dirty="0" smtClean="0"/>
              <a:t>Perseverancia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21</a:t>
            </a:r>
            <a:r>
              <a:rPr lang="es-MX" dirty="0" smtClean="0"/>
              <a:t>  </a:t>
            </a:r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851920" y="1737361"/>
            <a:ext cx="1372777" cy="4023360"/>
          </a:xfrm>
          <a:prstGeom prst="rect">
            <a:avLst/>
          </a:prstGeom>
        </p:spPr>
        <p:txBody>
          <a:bodyPr vert="horz" lIns="0" tIns="45720" rIns="0" bIns="45720" rtlCol="0">
            <a:normAutofit fontScale="70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s-MX" dirty="0" smtClean="0"/>
              <a:t>Tolerancia la frustración</a:t>
            </a:r>
          </a:p>
          <a:p>
            <a:pPr fontAlgn="auto"/>
            <a:r>
              <a:rPr lang="es-MX" dirty="0" smtClean="0"/>
              <a:t>No concentrarse sólo en el dinero o</a:t>
            </a:r>
          </a:p>
          <a:p>
            <a:pPr fontAlgn="auto"/>
            <a:r>
              <a:rPr lang="es-MX" dirty="0" smtClean="0"/>
              <a:t>Capacitarse de manera continua</a:t>
            </a:r>
          </a:p>
          <a:p>
            <a:pPr fontAlgn="auto"/>
            <a:r>
              <a:rPr lang="es-MX" dirty="0" smtClean="0"/>
              <a:t>No temer equivocarse</a:t>
            </a:r>
          </a:p>
          <a:p>
            <a:pPr fontAlgn="auto"/>
            <a:r>
              <a:rPr lang="es-MX" dirty="0" smtClean="0"/>
              <a:t>Mary también sus decisiones</a:t>
            </a:r>
          </a:p>
          <a:p>
            <a:pPr fontAlgn="auto"/>
            <a:r>
              <a:rPr lang="es-MX" dirty="0" smtClean="0"/>
              <a:t>Rodearse de personas adecuadas	</a:t>
            </a:r>
          </a:p>
          <a:p>
            <a:pPr fontAlgn="auto"/>
            <a:r>
              <a:rPr lang="es-MX" dirty="0" smtClean="0"/>
              <a:t>Ser paciente		</a:t>
            </a:r>
          </a:p>
          <a:p>
            <a:pPr fontAlgn="auto"/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987041"/>
            <a:ext cx="30003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66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30101"/>
            <a:ext cx="7543800" cy="1450757"/>
          </a:xfrm>
        </p:spPr>
        <p:txBody>
          <a:bodyPr/>
          <a:lstStyle/>
          <a:p>
            <a:r>
              <a:rPr lang="es-MX" dirty="0" smtClean="0"/>
              <a:t>Preguntas para reflexión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6480" y="2418945"/>
            <a:ext cx="7543801" cy="4023360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rgbClr val="00B050"/>
                </a:solidFill>
              </a:rPr>
              <a:t>¿Estarías dispuesto a emprender y correr los riesgos que esto implica?</a:t>
            </a:r>
          </a:p>
          <a:p>
            <a:r>
              <a:rPr lang="es-MX" sz="2800" dirty="0" smtClean="0">
                <a:solidFill>
                  <a:srgbClr val="630958"/>
                </a:solidFill>
              </a:rPr>
              <a:t>¿En cuáles actividades te sientes más cómodo ante quienes tiene más experiencia y habilidades?</a:t>
            </a:r>
          </a:p>
          <a:p>
            <a:r>
              <a:rPr lang="es-MX" sz="2800" dirty="0" smtClean="0"/>
              <a:t>¿Disfrutas tanto esas actividades que estarías dispuesto a realizarlas aún sin remuneración?</a:t>
            </a:r>
            <a:endParaRPr lang="es-MX" sz="2800" dirty="0"/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22</a:t>
            </a:r>
            <a:r>
              <a:rPr lang="es-MX" dirty="0" smtClean="0"/>
              <a:t>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57959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75845"/>
            <a:ext cx="7543800" cy="1450757"/>
          </a:xfrm>
        </p:spPr>
        <p:txBody>
          <a:bodyPr/>
          <a:lstStyle/>
          <a:p>
            <a:r>
              <a:rPr lang="es-MX" dirty="0" smtClean="0"/>
              <a:t>Otra reflexión para discusión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6480" y="2418945"/>
            <a:ext cx="7543801" cy="402336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Esta es una cita que solía utilizar John F Kennedy:</a:t>
            </a:r>
          </a:p>
          <a:p>
            <a:r>
              <a:rPr lang="es-MX" sz="2800" dirty="0" smtClean="0"/>
              <a:t>“ …un gran empresario empresario le pidió alguna vez a su jardinero que plantara un árbol. El jardinero respondió que el árbol crecería lentamente y que no llegaría a su madurez, sino hasta 100 años después.  El empresario respondió: en ese caso, no hay tiempo que perder, plántelo ya mismo…”</a:t>
            </a:r>
            <a:endParaRPr lang="es-MX" sz="2800" dirty="0"/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23</a:t>
            </a:r>
            <a:r>
              <a:rPr lang="es-MX" dirty="0" smtClean="0"/>
              <a:t> 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576" y="68620"/>
            <a:ext cx="28098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329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Apoyos a </a:t>
            </a:r>
            <a:r>
              <a:rPr lang="es-MX" dirty="0"/>
              <a:t>emprendedores </a:t>
            </a:r>
            <a:r>
              <a:rPr lang="es-MX" dirty="0" smtClean="0"/>
              <a:t>empresarios </a:t>
            </a:r>
            <a:endParaRPr lang="es-MX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idx="1"/>
          </p:nvPr>
        </p:nvSpPr>
        <p:spPr>
          <a:xfrm>
            <a:off x="822959" y="1846052"/>
            <a:ext cx="3703320" cy="736282"/>
          </a:xfrm>
        </p:spPr>
        <p:txBody>
          <a:bodyPr/>
          <a:lstStyle/>
          <a:p>
            <a:r>
              <a:rPr lang="es-MX" dirty="0" smtClean="0"/>
              <a:t>Incubadora DE NEGOCIOS </a:t>
            </a:r>
            <a:endParaRPr lang="es-MX" dirty="0"/>
          </a:p>
        </p:txBody>
      </p:sp>
      <p:sp>
        <p:nvSpPr>
          <p:cNvPr id="11" name="Marcador de contenido 10"/>
          <p:cNvSpPr>
            <a:spLocks noGrp="1"/>
          </p:cNvSpPr>
          <p:nvPr>
            <p:ph sz="half" idx="2"/>
          </p:nvPr>
        </p:nvSpPr>
        <p:spPr>
          <a:xfrm>
            <a:off x="822959" y="2582334"/>
            <a:ext cx="4757153" cy="3378200"/>
          </a:xfrm>
        </p:spPr>
        <p:txBody>
          <a:bodyPr>
            <a:normAutofit lnSpcReduction="10000"/>
          </a:bodyPr>
          <a:lstStyle/>
          <a:p>
            <a:r>
              <a:rPr lang="es-MX" dirty="0"/>
              <a:t>O</a:t>
            </a:r>
            <a:r>
              <a:rPr lang="es-MX" dirty="0" smtClean="0"/>
              <a:t>frecen </a:t>
            </a:r>
            <a:r>
              <a:rPr lang="es-MX" dirty="0"/>
              <a:t>apoyo a emprendedores para el momento en el que nacen sus </a:t>
            </a:r>
            <a:r>
              <a:rPr lang="es-MX" dirty="0" smtClean="0"/>
              <a:t>proyectos.</a:t>
            </a:r>
          </a:p>
          <a:p>
            <a:r>
              <a:rPr lang="es-MX" dirty="0" smtClean="0"/>
              <a:t>Funciona </a:t>
            </a:r>
            <a:r>
              <a:rPr lang="es-MX" dirty="0"/>
              <a:t>generalmente en tres etapas: </a:t>
            </a:r>
            <a:endParaRPr lang="es-MX" dirty="0" smtClean="0"/>
          </a:p>
          <a:p>
            <a:r>
              <a:rPr lang="es-MX" b="1" dirty="0" smtClean="0"/>
              <a:t>pre-incubación</a:t>
            </a:r>
            <a:r>
              <a:rPr lang="es-MX" dirty="0"/>
              <a:t> (preparación del emprendedor para iniciar el proyecto), </a:t>
            </a:r>
            <a:endParaRPr lang="es-MX" dirty="0" smtClean="0"/>
          </a:p>
          <a:p>
            <a:r>
              <a:rPr lang="es-MX" b="1" dirty="0" smtClean="0"/>
              <a:t>incubación</a:t>
            </a:r>
            <a:r>
              <a:rPr lang="es-MX" dirty="0"/>
              <a:t> (inicio del proyecto) y </a:t>
            </a:r>
            <a:endParaRPr lang="es-MX" dirty="0" smtClean="0"/>
          </a:p>
          <a:p>
            <a:r>
              <a:rPr lang="es-MX" b="1" dirty="0" smtClean="0"/>
              <a:t>post-incubación</a:t>
            </a:r>
            <a:r>
              <a:rPr lang="es-MX" dirty="0"/>
              <a:t> (seguimiento a los primeros meses del proyecto). Es decir, es </a:t>
            </a:r>
            <a:r>
              <a:rPr lang="es-MX" dirty="0" smtClean="0"/>
              <a:t>para </a:t>
            </a:r>
            <a:r>
              <a:rPr lang="es-MX" dirty="0"/>
              <a:t>que sepan qué camino seguir con tal de afianzar su empresa.</a:t>
            </a:r>
            <a:endParaRPr lang="es-MX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780928"/>
            <a:ext cx="2857500" cy="1600200"/>
          </a:xfrm>
          <a:prstGeom prst="rect">
            <a:avLst/>
          </a:prstGeom>
        </p:spPr>
      </p:pic>
      <p:sp>
        <p:nvSpPr>
          <p:cNvPr id="17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24</a:t>
            </a:r>
            <a:r>
              <a:rPr lang="es-MX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5855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texto 11"/>
          <p:cNvSpPr>
            <a:spLocks noGrp="1"/>
          </p:cNvSpPr>
          <p:nvPr>
            <p:ph type="body" sz="quarter" idx="3"/>
          </p:nvPr>
        </p:nvSpPr>
        <p:spPr>
          <a:xfrm>
            <a:off x="3275856" y="909704"/>
            <a:ext cx="4464496" cy="736282"/>
          </a:xfrm>
        </p:spPr>
        <p:txBody>
          <a:bodyPr/>
          <a:lstStyle/>
          <a:p>
            <a:r>
              <a:rPr lang="es-MX" dirty="0" smtClean="0"/>
              <a:t>Aceleradora DE NEGOCIOS </a:t>
            </a:r>
            <a:endParaRPr lang="es-MX" dirty="0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3150240" y="1700808"/>
            <a:ext cx="5382199" cy="4680520"/>
          </a:xfrm>
        </p:spPr>
        <p:txBody>
          <a:bodyPr>
            <a:noAutofit/>
          </a:bodyPr>
          <a:lstStyle/>
          <a:p>
            <a:r>
              <a:rPr lang="es-MX" dirty="0" smtClean="0"/>
              <a:t>Provee </a:t>
            </a:r>
            <a:r>
              <a:rPr lang="es-MX" dirty="0"/>
              <a:t>de las herramientas suficientes para mejorar las operaciones y que el negocio haga crecer su tamaño y </a:t>
            </a:r>
            <a:r>
              <a:rPr lang="es-MX" dirty="0" smtClean="0"/>
              <a:t>ganancias. Recurre a la </a:t>
            </a:r>
            <a:r>
              <a:rPr lang="es-MX" dirty="0"/>
              <a:t>organización de los </a:t>
            </a:r>
            <a:r>
              <a:rPr lang="es-MX" dirty="0" smtClean="0"/>
              <a:t>equipos de </a:t>
            </a:r>
            <a:r>
              <a:rPr lang="es-MX" dirty="0" err="1" smtClean="0"/>
              <a:t>trabajp</a:t>
            </a:r>
            <a:r>
              <a:rPr lang="es-MX" dirty="0" smtClean="0"/>
              <a:t>, </a:t>
            </a:r>
            <a:r>
              <a:rPr lang="es-MX" dirty="0"/>
              <a:t>acompañamiento en la creación y ejecución de estrategias y con la medición y uso útil de los resultados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Es </a:t>
            </a:r>
            <a:r>
              <a:rPr lang="es-MX" dirty="0"/>
              <a:t>la respuesta cuando ya se ha cumplido la etapa de incubación, puesto que el siguiente paso es hacer que la </a:t>
            </a:r>
            <a:r>
              <a:rPr lang="es-MX" b="1" dirty="0"/>
              <a:t>empresa aumente sus utilidades</a:t>
            </a:r>
            <a:r>
              <a:rPr lang="es-MX" dirty="0"/>
              <a:t>, con la oportunidad de aumentar el tamaño del equipo de trabajo, lo que involucra que el emprendedor modifique su perspectiva a la de un empresario, para tener el control de las actividades sin la necesidad de hacerlo presencialmente por completo.</a:t>
            </a:r>
            <a:endParaRPr lang="es-MX" dirty="0"/>
          </a:p>
        </p:txBody>
      </p:sp>
      <p:sp>
        <p:nvSpPr>
          <p:cNvPr id="14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25</a:t>
            </a:r>
            <a:r>
              <a:rPr lang="es-MX" dirty="0" smtClean="0"/>
              <a:t> 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5" y="1844824"/>
            <a:ext cx="292417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44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1552273" y="19322"/>
            <a:ext cx="4914546" cy="513085"/>
          </a:xfrm>
          <a:ln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rgbClr val="002060"/>
                </a:solidFill>
              </a:rPr>
              <a:t>MAPA CURRICULAR</a:t>
            </a: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79712" y="544439"/>
            <a:ext cx="4306835" cy="5746381"/>
          </a:xfrm>
          <a:prstGeom prst="rect">
            <a:avLst/>
          </a:prstGeom>
        </p:spPr>
      </p:pic>
      <p:sp>
        <p:nvSpPr>
          <p:cNvPr id="12" name="Flecha abajo 11"/>
          <p:cNvSpPr/>
          <p:nvPr/>
        </p:nvSpPr>
        <p:spPr>
          <a:xfrm rot="5909936">
            <a:off x="6414727" y="4085459"/>
            <a:ext cx="367723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/>
          <p:cNvSpPr txBox="1"/>
          <p:nvPr/>
        </p:nvSpPr>
        <p:spPr>
          <a:xfrm>
            <a:off x="6879309" y="4158752"/>
            <a:ext cx="205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UNIDAD DE APRENDIZAJE</a:t>
            </a:r>
            <a:endParaRPr lang="es-MX" sz="1400" dirty="0"/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1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37379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global entrepreneurial revolution for a flatter world</a:t>
            </a:r>
            <a:r>
              <a:rPr lang="es-MX" dirty="0" smtClean="0"/>
              <a:t>.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83568" y="1853774"/>
            <a:ext cx="5359504" cy="135920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CA" sz="3600" cap="none" dirty="0" smtClean="0">
                <a:latin typeface="Algerian" panose="04020705040A02060702" pitchFamily="82" charset="0"/>
              </a:rPr>
              <a:t>Entrepreneurs are good business people Who has three needs:</a:t>
            </a:r>
            <a:endParaRPr lang="es-MX" sz="3600" dirty="0">
              <a:latin typeface="Algerian" panose="04020705040A02060702" pitchFamily="82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115616" y="3573016"/>
            <a:ext cx="3703320" cy="244827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Need for achievement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Need for power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Need for affiliation </a:t>
            </a:r>
            <a:endParaRPr lang="en-CA" sz="2800" dirty="0"/>
          </a:p>
        </p:txBody>
      </p:sp>
      <p:sp>
        <p:nvSpPr>
          <p:cNvPr id="11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26</a:t>
            </a:r>
            <a:r>
              <a:rPr lang="es-MX" dirty="0" smtClean="0"/>
              <a:t> </a:t>
            </a:r>
            <a:endParaRPr lang="es-E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316900" y="1944916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(</a:t>
            </a:r>
            <a:r>
              <a:rPr lang="es-MX" sz="1200" dirty="0" err="1" smtClean="0"/>
              <a:t>Timmons</a:t>
            </a:r>
            <a:r>
              <a:rPr lang="es-MX" sz="1200" dirty="0" smtClean="0"/>
              <a:t> and Adams, 2004)</a:t>
            </a:r>
            <a:endParaRPr lang="es-MX" sz="1200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894" y="3420531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7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</a:t>
            </a:r>
            <a:r>
              <a:rPr lang="es-MX" dirty="0" smtClean="0"/>
              <a:t>ntrepreneurship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4000" dirty="0" smtClean="0"/>
              <a:t>Remember</a:t>
            </a:r>
            <a:r>
              <a:rPr lang="es-MX" sz="4000" dirty="0" smtClean="0"/>
              <a:t>…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 smtClean="0"/>
              <a:t>Change does not occur by itself.  Personal energy and effort are required to successfully promote a new idea.  </a:t>
            </a:r>
            <a:endParaRPr lang="en-CA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A" dirty="0" smtClean="0"/>
              <a:t>A way to facilitate entrepreneurship is through a new venture team.  This a unit separate from the rest of organization that is responsible for developing and initiating a mayor innovation   </a:t>
            </a:r>
            <a:endParaRPr lang="en-CA" dirty="0"/>
          </a:p>
        </p:txBody>
      </p:sp>
      <p:sp>
        <p:nvSpPr>
          <p:cNvPr id="9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27</a:t>
            </a:r>
            <a:r>
              <a:rPr lang="es-MX" dirty="0" smtClean="0"/>
              <a:t> </a:t>
            </a:r>
            <a:endParaRPr lang="es-ES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43135"/>
            <a:ext cx="3139712" cy="145707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4120511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85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822960" y="836712"/>
            <a:ext cx="7543800" cy="900649"/>
          </a:xfrm>
        </p:spPr>
        <p:txBody>
          <a:bodyPr/>
          <a:lstStyle/>
          <a:p>
            <a:r>
              <a:rPr lang="es-MX" dirty="0" err="1" smtClean="0"/>
              <a:t>Self</a:t>
            </a:r>
            <a:r>
              <a:rPr lang="es-MX" dirty="0" smtClean="0"/>
              <a:t> test. 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3922"/>
            <a:ext cx="7309420" cy="605254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860032" y="167680"/>
            <a:ext cx="370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Self</a:t>
            </a:r>
            <a:r>
              <a:rPr lang="es-MX" dirty="0" smtClean="0"/>
              <a:t> test  (</a:t>
            </a:r>
            <a:r>
              <a:rPr lang="es-MX" dirty="0" err="1" smtClean="0"/>
              <a:t>Daft</a:t>
            </a:r>
            <a:r>
              <a:rPr lang="es-MX" dirty="0" smtClean="0"/>
              <a:t>, 2011)</a:t>
            </a:r>
            <a:endParaRPr lang="es-MX" dirty="0"/>
          </a:p>
        </p:txBody>
      </p:sp>
      <p:sp>
        <p:nvSpPr>
          <p:cNvPr id="13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</a:t>
            </a:r>
            <a:r>
              <a:rPr lang="es-MX" dirty="0" smtClean="0"/>
              <a:t>Guadalupe </a:t>
            </a:r>
            <a:r>
              <a:rPr lang="es-MX" dirty="0" smtClean="0"/>
              <a:t>González G. DIAPOSITIVA    </a:t>
            </a:r>
            <a:r>
              <a:rPr lang="es-MX" dirty="0" smtClean="0"/>
              <a:t>28</a:t>
            </a:r>
            <a:r>
              <a:rPr lang="es-MX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24564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844824"/>
            <a:ext cx="7772870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cap="none" dirty="0" smtClean="0"/>
              <a:t>Actualmente cuando hablamos de emprender nos lleva a diferentes caminos, desde la motivación para que las personas y en nuestro caso particular los estudiantes universitarios, lo intenten. Pero también para compartir algunas técnicas y metodologías que ayuden a sobrellevar las variables y limitaciones, para poder entender hacia la innovación adecuada así como la creación y el crecimiento de empresas.</a:t>
            </a:r>
          </a:p>
          <a:p>
            <a:pPr marL="0" indent="0">
              <a:buNone/>
            </a:pPr>
            <a:r>
              <a:rPr lang="es-MX" dirty="0" smtClean="0"/>
              <a:t>La importancia de conducir a los estudiantes de  emprendedores </a:t>
            </a:r>
            <a:r>
              <a:rPr lang="es-MX" dirty="0" err="1" smtClean="0"/>
              <a:t>aempresarios</a:t>
            </a:r>
            <a:r>
              <a:rPr lang="es-MX" dirty="0" smtClean="0"/>
              <a:t> es para facilitar la visualización de este paso sobre todo tratándose de alumnos de últimos semestres de la licenciatura en Administración</a:t>
            </a:r>
            <a:endParaRPr lang="es-MX" cap="none" dirty="0"/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156176" y="6406883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</a:t>
            </a:r>
            <a:r>
              <a:rPr lang="es-MX" altLang="en-US" dirty="0" smtClean="0">
                <a:solidFill>
                  <a:schemeClr val="tx1"/>
                </a:solidFill>
              </a:rPr>
              <a:t>DIAPOSITIVA 29</a:t>
            </a:r>
            <a:endParaRPr lang="es-ES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06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5576" y="980728"/>
            <a:ext cx="7772870" cy="4464495"/>
          </a:xfrm>
        </p:spPr>
        <p:txBody>
          <a:bodyPr>
            <a:normAutofit fontScale="92500"/>
          </a:bodyPr>
          <a:lstStyle/>
          <a:p>
            <a:r>
              <a:rPr lang="es-MX" cap="none" dirty="0" smtClean="0">
                <a:solidFill>
                  <a:schemeClr val="tx1"/>
                </a:solidFill>
              </a:rPr>
              <a:t>Alcaraz, R. (2015). </a:t>
            </a:r>
            <a:r>
              <a:rPr lang="es-MX" i="1" cap="none" dirty="0" smtClean="0">
                <a:solidFill>
                  <a:schemeClr val="tx1"/>
                </a:solidFill>
              </a:rPr>
              <a:t>El emprendedor de éxito</a:t>
            </a:r>
            <a:r>
              <a:rPr lang="es-MX" cap="none" dirty="0" smtClean="0">
                <a:solidFill>
                  <a:schemeClr val="tx1"/>
                </a:solidFill>
              </a:rPr>
              <a:t>. 5ª ed. México: M Graw Hill</a:t>
            </a:r>
          </a:p>
          <a:p>
            <a:r>
              <a:rPr lang="en-US" sz="2400" dirty="0">
                <a:solidFill>
                  <a:schemeClr val="tx1"/>
                </a:solidFill>
              </a:rPr>
              <a:t>Daft, R. (2011). Management The new workplace. </a:t>
            </a:r>
            <a:r>
              <a:rPr lang="en-US" sz="2400" dirty="0" err="1">
                <a:solidFill>
                  <a:schemeClr val="tx1"/>
                </a:solidFill>
              </a:rPr>
              <a:t>7a</a:t>
            </a:r>
            <a:r>
              <a:rPr lang="en-US" sz="2400" dirty="0">
                <a:solidFill>
                  <a:schemeClr val="tx1"/>
                </a:solidFill>
              </a:rPr>
              <a:t> ed.  U.S.: Cengage learning </a:t>
            </a:r>
          </a:p>
          <a:p>
            <a:r>
              <a:rPr lang="en-US" sz="2100" dirty="0" err="1" smtClean="0">
                <a:solidFill>
                  <a:schemeClr val="tx1"/>
                </a:solidFill>
              </a:rPr>
              <a:t>Longenecker</a:t>
            </a:r>
            <a:r>
              <a:rPr lang="en-US" sz="2100" dirty="0">
                <a:solidFill>
                  <a:schemeClr val="tx1"/>
                </a:solidFill>
              </a:rPr>
              <a:t>, </a:t>
            </a:r>
            <a:r>
              <a:rPr lang="en-US" sz="2100" dirty="0" err="1">
                <a:solidFill>
                  <a:schemeClr val="tx1"/>
                </a:solidFill>
              </a:rPr>
              <a:t>J.,Petty</a:t>
            </a:r>
            <a:r>
              <a:rPr lang="en-US" sz="2100" dirty="0">
                <a:solidFill>
                  <a:schemeClr val="tx1"/>
                </a:solidFill>
              </a:rPr>
              <a:t>, W., , </a:t>
            </a:r>
            <a:r>
              <a:rPr lang="en-US" sz="2100" dirty="0" err="1">
                <a:solidFill>
                  <a:schemeClr val="tx1"/>
                </a:solidFill>
              </a:rPr>
              <a:t>Palich</a:t>
            </a:r>
            <a:r>
              <a:rPr lang="en-US" sz="2100" dirty="0">
                <a:solidFill>
                  <a:schemeClr val="tx1"/>
                </a:solidFill>
              </a:rPr>
              <a:t>, L.,  Hoy, F. (2012</a:t>
            </a:r>
            <a:r>
              <a:rPr lang="en-US" sz="2100" i="1" dirty="0">
                <a:solidFill>
                  <a:schemeClr val="tx1"/>
                </a:solidFill>
              </a:rPr>
              <a:t>). </a:t>
            </a:r>
            <a:r>
              <a:rPr lang="en-US" sz="2100" i="1" dirty="0" err="1">
                <a:solidFill>
                  <a:schemeClr val="tx1"/>
                </a:solidFill>
              </a:rPr>
              <a:t>Administración</a:t>
            </a:r>
            <a:r>
              <a:rPr lang="en-US" sz="2100" i="1" dirty="0">
                <a:solidFill>
                  <a:schemeClr val="tx1"/>
                </a:solidFill>
              </a:rPr>
              <a:t> de </a:t>
            </a:r>
            <a:r>
              <a:rPr lang="en-US" sz="2100" i="1" dirty="0" err="1">
                <a:solidFill>
                  <a:schemeClr val="tx1"/>
                </a:solidFill>
              </a:rPr>
              <a:t>pequeñas</a:t>
            </a:r>
            <a:r>
              <a:rPr lang="en-US" sz="2100" i="1" dirty="0">
                <a:solidFill>
                  <a:schemeClr val="tx1"/>
                </a:solidFill>
              </a:rPr>
              <a:t> </a:t>
            </a:r>
            <a:r>
              <a:rPr lang="en-US" sz="2100" i="1" dirty="0" err="1">
                <a:solidFill>
                  <a:schemeClr val="tx1"/>
                </a:solidFill>
              </a:rPr>
              <a:t>empresas</a:t>
            </a:r>
            <a:r>
              <a:rPr lang="en-US" sz="2100" dirty="0">
                <a:solidFill>
                  <a:schemeClr val="tx1"/>
                </a:solidFill>
              </a:rPr>
              <a:t>. México: Cengage learning</a:t>
            </a:r>
            <a:endParaRPr lang="es-MX" altLang="es-MX" sz="2100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Ocampo, </a:t>
            </a:r>
            <a:r>
              <a:rPr lang="es-MX" dirty="0" err="1" smtClean="0">
                <a:solidFill>
                  <a:schemeClr val="tx1"/>
                </a:solidFill>
              </a:rPr>
              <a:t>L.A</a:t>
            </a:r>
            <a:r>
              <a:rPr lang="es-MX" dirty="0" smtClean="0">
                <a:solidFill>
                  <a:schemeClr val="tx1"/>
                </a:solidFill>
              </a:rPr>
              <a:t>. (</a:t>
            </a:r>
            <a:r>
              <a:rPr lang="es-MX" dirty="0" err="1" smtClean="0">
                <a:solidFill>
                  <a:schemeClr val="tx1"/>
                </a:solidFill>
              </a:rPr>
              <a:t>comp</a:t>
            </a:r>
            <a:r>
              <a:rPr lang="es-MX" dirty="0" smtClean="0">
                <a:solidFill>
                  <a:schemeClr val="tx1"/>
                </a:solidFill>
              </a:rPr>
              <a:t>) (2019) De emprendedor a empresario. México: Ed Patria</a:t>
            </a:r>
            <a:endParaRPr lang="es-MX" cap="none" dirty="0" smtClean="0">
              <a:solidFill>
                <a:schemeClr val="tx1"/>
              </a:solidFill>
            </a:endParaRPr>
          </a:p>
          <a:p>
            <a:r>
              <a:rPr lang="es-MX" cap="none" dirty="0" err="1" smtClean="0">
                <a:solidFill>
                  <a:schemeClr val="tx1"/>
                </a:solidFill>
              </a:rPr>
              <a:t>Munch</a:t>
            </a:r>
            <a:r>
              <a:rPr lang="es-MX" cap="none" dirty="0" smtClean="0">
                <a:solidFill>
                  <a:schemeClr val="tx1"/>
                </a:solidFill>
              </a:rPr>
              <a:t>, L. (2010). </a:t>
            </a:r>
            <a:r>
              <a:rPr lang="es-MX" i="1" cap="none" dirty="0" smtClean="0">
                <a:solidFill>
                  <a:schemeClr val="tx1"/>
                </a:solidFill>
              </a:rPr>
              <a:t>Administración. Gestión organizacional, enfoques y proceso administrativo</a:t>
            </a:r>
            <a:r>
              <a:rPr lang="es-MX" cap="none" dirty="0" smtClean="0">
                <a:solidFill>
                  <a:schemeClr val="tx1"/>
                </a:solidFill>
              </a:rPr>
              <a:t>. México: Mc Graw Hill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Prieto</a:t>
            </a:r>
            <a:r>
              <a:rPr lang="es-MX" dirty="0">
                <a:solidFill>
                  <a:schemeClr val="tx1"/>
                </a:solidFill>
              </a:rPr>
              <a:t>, C. </a:t>
            </a:r>
            <a:r>
              <a:rPr lang="es-MX" dirty="0" smtClean="0">
                <a:solidFill>
                  <a:schemeClr val="tx1"/>
                </a:solidFill>
              </a:rPr>
              <a:t>(2017) Emprendimiento </a:t>
            </a:r>
            <a:r>
              <a:rPr lang="es-MX" dirty="0">
                <a:solidFill>
                  <a:schemeClr val="tx1"/>
                </a:solidFill>
              </a:rPr>
              <a:t>y plan de negocios. </a:t>
            </a:r>
            <a:r>
              <a:rPr lang="es-MX" dirty="0" smtClean="0">
                <a:solidFill>
                  <a:schemeClr val="tx1"/>
                </a:solidFill>
              </a:rPr>
              <a:t>2ª </a:t>
            </a:r>
            <a:r>
              <a:rPr lang="es-MX" dirty="0" err="1" smtClean="0">
                <a:solidFill>
                  <a:schemeClr val="tx1"/>
                </a:solidFill>
              </a:rPr>
              <a:t>ed</a:t>
            </a:r>
            <a:r>
              <a:rPr lang="es-MX" dirty="0" smtClean="0">
                <a:solidFill>
                  <a:schemeClr val="tx1"/>
                </a:solidFill>
              </a:rPr>
              <a:t> México</a:t>
            </a:r>
            <a:r>
              <a:rPr lang="es-MX" dirty="0">
                <a:solidFill>
                  <a:schemeClr val="tx1"/>
                </a:solidFill>
              </a:rPr>
              <a:t>: Pearson</a:t>
            </a:r>
          </a:p>
          <a:p>
            <a:r>
              <a:rPr lang="es-MX" sz="2100" cap="none" dirty="0" err="1" smtClean="0">
                <a:solidFill>
                  <a:schemeClr val="tx1"/>
                </a:solidFill>
              </a:rPr>
              <a:t>Timmons</a:t>
            </a:r>
            <a:r>
              <a:rPr lang="es-MX" sz="2100" cap="none" dirty="0">
                <a:solidFill>
                  <a:schemeClr val="tx1"/>
                </a:solidFill>
              </a:rPr>
              <a:t>, </a:t>
            </a:r>
            <a:r>
              <a:rPr lang="es-MX" sz="2100" cap="none" dirty="0" err="1">
                <a:solidFill>
                  <a:schemeClr val="tx1"/>
                </a:solidFill>
              </a:rPr>
              <a:t>J.A</a:t>
            </a:r>
            <a:r>
              <a:rPr lang="es-MX" sz="2100" cap="none" dirty="0">
                <a:solidFill>
                  <a:schemeClr val="tx1"/>
                </a:solidFill>
              </a:rPr>
              <a:t>. (2004). </a:t>
            </a:r>
            <a:r>
              <a:rPr lang="es-MX" sz="2100" i="1" cap="none" dirty="0">
                <a:solidFill>
                  <a:schemeClr val="tx1"/>
                </a:solidFill>
              </a:rPr>
              <a:t>New </a:t>
            </a:r>
            <a:r>
              <a:rPr lang="es-MX" sz="2100" i="1" cap="none" dirty="0" err="1">
                <a:solidFill>
                  <a:schemeClr val="tx1"/>
                </a:solidFill>
              </a:rPr>
              <a:t>venture</a:t>
            </a:r>
            <a:r>
              <a:rPr lang="es-MX" sz="2100" i="1" cap="none" dirty="0">
                <a:solidFill>
                  <a:schemeClr val="tx1"/>
                </a:solidFill>
              </a:rPr>
              <a:t> </a:t>
            </a:r>
            <a:r>
              <a:rPr lang="es-MX" sz="2100" i="1" cap="none" dirty="0" err="1">
                <a:solidFill>
                  <a:schemeClr val="tx1"/>
                </a:solidFill>
              </a:rPr>
              <a:t>creation-entrepreneurship</a:t>
            </a:r>
            <a:r>
              <a:rPr lang="es-MX" sz="2100" i="1" cap="none" dirty="0">
                <a:solidFill>
                  <a:schemeClr val="tx1"/>
                </a:solidFill>
              </a:rPr>
              <a:t> </a:t>
            </a:r>
            <a:r>
              <a:rPr lang="es-MX" sz="2100" i="1" cap="none" dirty="0" err="1">
                <a:solidFill>
                  <a:schemeClr val="tx1"/>
                </a:solidFill>
              </a:rPr>
              <a:t>for</a:t>
            </a:r>
            <a:r>
              <a:rPr lang="es-MX" sz="2100" i="1" cap="none" dirty="0">
                <a:solidFill>
                  <a:schemeClr val="tx1"/>
                </a:solidFill>
              </a:rPr>
              <a:t> </a:t>
            </a:r>
            <a:r>
              <a:rPr lang="es-MX" sz="2100" i="1" cap="none" dirty="0" err="1">
                <a:solidFill>
                  <a:schemeClr val="tx1"/>
                </a:solidFill>
              </a:rPr>
              <a:t>the</a:t>
            </a:r>
            <a:r>
              <a:rPr lang="es-MX" sz="2100" i="1" cap="none" dirty="0">
                <a:solidFill>
                  <a:schemeClr val="tx1"/>
                </a:solidFill>
              </a:rPr>
              <a:t> </a:t>
            </a:r>
            <a:r>
              <a:rPr lang="es-MX" sz="2100" i="1" cap="none" dirty="0" err="1">
                <a:solidFill>
                  <a:schemeClr val="tx1"/>
                </a:solidFill>
              </a:rPr>
              <a:t>21st</a:t>
            </a:r>
            <a:r>
              <a:rPr lang="es-MX" sz="2100" i="1" cap="none" dirty="0">
                <a:solidFill>
                  <a:schemeClr val="tx1"/>
                </a:solidFill>
              </a:rPr>
              <a:t> </a:t>
            </a:r>
            <a:r>
              <a:rPr lang="es-MX" sz="2100" i="1" cap="none" dirty="0" err="1">
                <a:solidFill>
                  <a:schemeClr val="tx1"/>
                </a:solidFill>
              </a:rPr>
              <a:t>century</a:t>
            </a:r>
            <a:r>
              <a:rPr lang="es-MX" sz="2100" cap="none" dirty="0">
                <a:solidFill>
                  <a:schemeClr val="tx1"/>
                </a:solidFill>
              </a:rPr>
              <a:t>, 6ª ed. </a:t>
            </a:r>
            <a:r>
              <a:rPr lang="es-MX" sz="2100" cap="none" dirty="0" err="1">
                <a:solidFill>
                  <a:schemeClr val="tx1"/>
                </a:solidFill>
              </a:rPr>
              <a:t>U.S.A</a:t>
            </a:r>
            <a:r>
              <a:rPr lang="es-MX" sz="2100" cap="none" dirty="0">
                <a:solidFill>
                  <a:schemeClr val="tx1"/>
                </a:solidFill>
              </a:rPr>
              <a:t>: Mc Graw Hill </a:t>
            </a:r>
          </a:p>
          <a:p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6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248400" y="6381750"/>
            <a:ext cx="2895600" cy="476250"/>
          </a:xfrm>
        </p:spPr>
        <p:txBody>
          <a:bodyPr/>
          <a:lstStyle/>
          <a:p>
            <a:r>
              <a:rPr lang="es-MX" altLang="en-US" dirty="0" smtClean="0">
                <a:solidFill>
                  <a:schemeClr val="tx1"/>
                </a:solidFill>
              </a:rPr>
              <a:t>Dra. en A. Guadalupe González G. DIAPOSITIVA  </a:t>
            </a:r>
            <a:r>
              <a:rPr lang="es-MX" altLang="en-US" dirty="0" smtClean="0"/>
              <a:t>30</a:t>
            </a:r>
            <a:endParaRPr lang="es-ES" altLang="en-US" dirty="0">
              <a:solidFill>
                <a:schemeClr val="tx1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563888" y="44201"/>
            <a:ext cx="5480974" cy="587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MX" sz="4000" dirty="0" smtClean="0">
                <a:solidFill>
                  <a:srgbClr val="002060"/>
                </a:solidFill>
              </a:rPr>
              <a:t>FUENTES DE CONSULTA</a:t>
            </a:r>
            <a:endParaRPr lang="es-MX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527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312" y="4557253"/>
            <a:ext cx="1502664" cy="158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8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829300" y="5481228"/>
            <a:ext cx="2171700" cy="357188"/>
          </a:xfrm>
        </p:spPr>
        <p:txBody>
          <a:bodyPr/>
          <a:lstStyle/>
          <a:p>
            <a:pPr>
              <a:defRPr/>
            </a:pPr>
            <a:r>
              <a:rPr lang="es-MX" smtClean="0"/>
              <a:t>Dra. en A. Guadalupe González G      DIAPOSITIVA  No. </a:t>
            </a:r>
            <a:endParaRPr lang="es-ES" dirty="0"/>
          </a:p>
        </p:txBody>
      </p:sp>
      <p:sp>
        <p:nvSpPr>
          <p:cNvPr id="4" name="3 Marcador de pie de página"/>
          <p:cNvSpPr txBox="1">
            <a:spLocks/>
          </p:cNvSpPr>
          <p:nvPr/>
        </p:nvSpPr>
        <p:spPr>
          <a:xfrm>
            <a:off x="6790765" y="5659822"/>
            <a:ext cx="2353235" cy="357188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sz="675" dirty="0"/>
              <a:t>Dra. en A. Guadalupe González G. DIAPOSITIVA    1  </a:t>
            </a:r>
            <a:endParaRPr lang="es-ES" sz="675" dirty="0"/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2  </a:t>
            </a:r>
            <a:endParaRPr lang="es-ES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3120164" y="106552"/>
            <a:ext cx="6012160" cy="51782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MX" sz="4000" dirty="0" smtClean="0">
                <a:solidFill>
                  <a:srgbClr val="002060"/>
                </a:solidFill>
              </a:rPr>
              <a:t>Programa de estudios</a:t>
            </a:r>
            <a:endParaRPr lang="es-MX" sz="4000" dirty="0">
              <a:solidFill>
                <a:srgbClr val="00206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849737"/>
            <a:ext cx="7632848" cy="539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7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116632"/>
            <a:ext cx="6000750" cy="58798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</a:rPr>
              <a:t>PROPÓSITO GENERAL </a:t>
            </a:r>
            <a:endParaRPr lang="es-MX" sz="4000" dirty="0">
              <a:solidFill>
                <a:srgbClr val="00206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9552" y="1824921"/>
            <a:ext cx="8208912" cy="34163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Identificar y aplicar los conocimientos adquiridos a lo largo de la licenciatura para la elaboración y desarrollo de un plan de negocios que promueva la posibilidad de autoempleo y generación de un negocio exitoso</a:t>
            </a:r>
            <a:r>
              <a:rPr lang="es-MX" sz="2400" dirty="0" smtClean="0"/>
              <a:t>.</a:t>
            </a:r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 </a:t>
            </a:r>
            <a:r>
              <a:rPr lang="es-MX" dirty="0" smtClean="0"/>
              <a:t>(Programa de estudios por competencia 2017)	</a:t>
            </a:r>
            <a:endParaRPr lang="es-MX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5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3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165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537" y="73121"/>
            <a:ext cx="6103463" cy="1377181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MX" sz="4400" dirty="0" smtClean="0">
                <a:solidFill>
                  <a:srgbClr val="002060"/>
                </a:solidFill>
              </a:rPr>
              <a:t>ESTRUCTURA</a:t>
            </a:r>
            <a:r>
              <a:rPr lang="es-MX" dirty="0" smtClean="0">
                <a:solidFill>
                  <a:srgbClr val="002060"/>
                </a:solidFill>
              </a:rPr>
              <a:t> DE LA </a:t>
            </a:r>
            <a:r>
              <a:rPr lang="es-MX" dirty="0" smtClean="0">
                <a:solidFill>
                  <a:srgbClr val="002060"/>
                </a:solidFill>
              </a:rPr>
              <a:t>UNIDAD DE APRENDIZAJE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60885" y="3139679"/>
            <a:ext cx="622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22372"/>
          <a:stretch/>
        </p:blipFill>
        <p:spPr>
          <a:xfrm>
            <a:off x="658906" y="2420888"/>
            <a:ext cx="7629735" cy="308969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347011" y="5510584"/>
            <a:ext cx="5724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(Programa de estudios por competencia 2017)	</a:t>
            </a:r>
            <a:endParaRPr lang="es-MX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4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83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9832" y="82406"/>
            <a:ext cx="6000750" cy="1098121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</a:rPr>
              <a:t>OBJETIVO DE LA UNIDAD DE APRENDIZAJE</a:t>
            </a:r>
            <a:endParaRPr lang="es-MX" sz="4000" dirty="0">
              <a:solidFill>
                <a:srgbClr val="00206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019393" y="2026101"/>
            <a:ext cx="7110790" cy="30469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endParaRPr lang="es-MX" sz="1200" dirty="0"/>
          </a:p>
          <a:p>
            <a:r>
              <a:rPr lang="es-MX" sz="2400" dirty="0"/>
              <a:t>Comprender y analizar el concepto del emprendedor, sus características y habilidades y la importancia que tiene en la creación de ideas originales.</a:t>
            </a:r>
          </a:p>
          <a:p>
            <a:r>
              <a:rPr lang="es-MX" sz="2400" dirty="0"/>
              <a:t>Describir el proceso para la elaboración de un Plan de Negocios.</a:t>
            </a:r>
          </a:p>
          <a:p>
            <a:r>
              <a:rPr lang="es-MX" sz="2400" dirty="0"/>
              <a:t>	</a:t>
            </a:r>
          </a:p>
          <a:p>
            <a:pPr algn="just"/>
            <a:r>
              <a:rPr lang="es-MX" sz="1200" dirty="0"/>
              <a:t>	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115616" y="5402865"/>
            <a:ext cx="5724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(Programa de estudios por competencia 2017)	</a:t>
            </a:r>
            <a:endParaRPr lang="es-MX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5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921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38046" y="31823"/>
            <a:ext cx="4688886" cy="5872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</a:rPr>
              <a:t>GUIÓN EXPLICATIVO </a:t>
            </a:r>
            <a:endParaRPr lang="es-MX" sz="4000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124744"/>
            <a:ext cx="8329899" cy="42484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s-MX" sz="2400" cap="none" dirty="0" smtClean="0">
                <a:latin typeface="Verdana" pitchFamily="34" charset="0"/>
              </a:rPr>
              <a:t>Realizar una </a:t>
            </a:r>
            <a:r>
              <a:rPr lang="es-MX" sz="2400" cap="none" dirty="0" smtClean="0">
                <a:latin typeface="Verdana" pitchFamily="34" charset="0"/>
              </a:rPr>
              <a:t>selección de </a:t>
            </a:r>
            <a:r>
              <a:rPr lang="es-MX" sz="2400" cap="none" dirty="0" smtClean="0">
                <a:latin typeface="Verdana" pitchFamily="34" charset="0"/>
              </a:rPr>
              <a:t>diversos conceptos relacionados con el emprendedor, la empresa y la administración, para aplicar los conocimientos adquiridos a lo largo de la carrera </a:t>
            </a:r>
            <a:r>
              <a:rPr lang="es-MX" sz="2400" cap="none" dirty="0" smtClean="0">
                <a:latin typeface="Verdana" pitchFamily="34" charset="0"/>
              </a:rPr>
              <a:t>orientará al joven universitario a enfrentar el reto de llevar a cabo una idea de negocios creativa. Donde la falta de experiencia práctica pudiera referirlo a una un largo camino en la curva del aprendizaje. 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s-MX" sz="2400" cap="none" dirty="0" smtClean="0">
                <a:latin typeface="Verdana" pitchFamily="34" charset="0"/>
              </a:rPr>
              <a:t>A fin de minimizarlo se busca proporcionar casos prácticos al alumno y reflexiones que ayuden cada día a sintetizar ideas y resumir experiencias para que se adopten y sean  utilidad como emprendedores.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s-ES" sz="2400" dirty="0" smtClean="0">
                <a:latin typeface="Avenir Book"/>
                <a:cs typeface="Avenir Book"/>
              </a:rPr>
              <a:t>Por </a:t>
            </a:r>
            <a:r>
              <a:rPr lang="es-ES" sz="2400" dirty="0">
                <a:latin typeface="Avenir Book"/>
                <a:cs typeface="Avenir Book"/>
              </a:rPr>
              <a:t>ultimo, atendiendo las recomendaciones institucionales orientadas a la internacionalización, también se presentan algunos contenidos en inglés.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MX" sz="2400" cap="none" dirty="0" smtClean="0">
              <a:latin typeface="Verdana" pitchFamily="34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MX" sz="2400" strike="sngStrike" dirty="0">
              <a:latin typeface="Verdana" pitchFamily="34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MX" sz="2400" cap="none" dirty="0">
              <a:latin typeface="Verdana" pitchFamily="34" charset="0"/>
            </a:endParaRPr>
          </a:p>
        </p:txBody>
      </p:sp>
      <p:sp>
        <p:nvSpPr>
          <p:cNvPr id="5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6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875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60032" y="11017"/>
            <a:ext cx="4218167" cy="119675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SUGERENCIAS 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</a:rPr>
              <a:t>Y </a:t>
            </a:r>
            <a:br>
              <a:rPr lang="es-MX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</a:rPr>
              <a:t>MOMENTO </a:t>
            </a:r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DE </a:t>
            </a:r>
            <a:r>
              <a:rPr lang="es-MX" sz="4000" dirty="0" smtClean="0">
                <a:solidFill>
                  <a:schemeClr val="accent1">
                    <a:lumMod val="50000"/>
                  </a:schemeClr>
                </a:solidFill>
              </a:rPr>
              <a:t>USO </a:t>
            </a:r>
            <a:endParaRPr lang="es-MX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84784"/>
            <a:ext cx="8312478" cy="38884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400" cap="none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sugiere su empleo </a:t>
            </a:r>
            <a:r>
              <a:rPr lang="es-MX" sz="2400" cap="none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durante las actividades de </a:t>
            </a:r>
            <a:r>
              <a:rPr lang="es-MX" sz="24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Unidad de Competencia </a:t>
            </a:r>
            <a:r>
              <a:rPr lang="es-MX" sz="24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es-MX" sz="2400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denominada </a:t>
            </a:r>
            <a:r>
              <a:rPr lang="es-MX" sz="2400" b="1" cap="non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EMPRENDEDOR </a:t>
            </a:r>
            <a:r>
              <a:rPr lang="es-MX" sz="2400" cap="none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es-MX" sz="2400" cap="none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U</a:t>
            </a:r>
            <a:r>
              <a:rPr lang="es-MX" sz="2400" cap="non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nidad de Aprendizaje Desarrollo Empresarial</a:t>
            </a:r>
            <a:r>
              <a:rPr lang="es-MX" sz="2400" cap="none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sz="2400" cap="none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material existente en el tema es muy amplio, por lo que se recomienda utilizar esta presentación junto con dinámicas específicas que previamente seleccione el docente</a:t>
            </a:r>
            <a:r>
              <a:rPr lang="es-MX" sz="2400" cap="none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0" indent="0" algn="just">
              <a:buNone/>
            </a:pPr>
            <a:r>
              <a:rPr lang="es-MX" sz="2400" dirty="0" smtClean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Asimismo, se recuerda que ya se han enviado materiales que sirven de antecedente al tema emprendedor. </a:t>
            </a:r>
          </a:p>
          <a:p>
            <a:pPr marL="0" indent="0" algn="just">
              <a:buNone/>
            </a:pPr>
            <a:r>
              <a:rPr lang="es-MX" sz="2400" dirty="0">
                <a:solidFill>
                  <a:schemeClr val="accent5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temas en inglés pudieran ser apoyados con los profesores de los Centros de Auto acceso. </a:t>
            </a:r>
          </a:p>
          <a:p>
            <a:pPr marL="0" indent="0" algn="just">
              <a:buNone/>
            </a:pPr>
            <a:endParaRPr lang="es-MX" sz="2400" cap="none" dirty="0" smtClean="0">
              <a:solidFill>
                <a:schemeClr val="accent5">
                  <a:lumMod val="1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 algn="just">
              <a:buAutoNum type="arabicParenR"/>
            </a:pPr>
            <a:endParaRPr lang="es-MX" sz="2800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6300192" y="6467723"/>
            <a:ext cx="2569259" cy="3571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MX" dirty="0" smtClean="0"/>
              <a:t>Dra. en A. Guadalupe González G. DIAPOSITIVA    </a:t>
            </a:r>
            <a:r>
              <a:rPr lang="es-MX" dirty="0" smtClean="0"/>
              <a:t>7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021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TM02900771[[fn=Segmento]]</Template>
  <TotalTime>2721</TotalTime>
  <Words>2380</Words>
  <Application>Microsoft Office PowerPoint</Application>
  <PresentationFormat>Presentación en pantalla (4:3)</PresentationFormat>
  <Paragraphs>231</Paragraphs>
  <Slides>35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35</vt:i4>
      </vt:variant>
    </vt:vector>
  </HeadingPairs>
  <TitlesOfParts>
    <vt:vector size="49" baseType="lpstr">
      <vt:lpstr>Algerian</vt:lpstr>
      <vt:lpstr>Arial</vt:lpstr>
      <vt:lpstr>Arial Narrow</vt:lpstr>
      <vt:lpstr>Avenir Black</vt:lpstr>
      <vt:lpstr>Avenir Book</vt:lpstr>
      <vt:lpstr>Avenir Roman</vt:lpstr>
      <vt:lpstr>Brush Script MT</vt:lpstr>
      <vt:lpstr>Calibri</vt:lpstr>
      <vt:lpstr>Calibri Light</vt:lpstr>
      <vt:lpstr>Helvetica Neue</vt:lpstr>
      <vt:lpstr>Verdana</vt:lpstr>
      <vt:lpstr>Wingdings 2</vt:lpstr>
      <vt:lpstr>HDOfficeLightV0</vt:lpstr>
      <vt:lpstr>Retrospección</vt:lpstr>
      <vt:lpstr>UNIDAD DE APRENDIZAJE   Desarrollo empresarial  Material Didáctico (Sólo visión proyectable)  septiembre 2019</vt:lpstr>
      <vt:lpstr>ÍNDICE</vt:lpstr>
      <vt:lpstr>MAPA CURRICULAR</vt:lpstr>
      <vt:lpstr>Presentación de PowerPoint</vt:lpstr>
      <vt:lpstr>PROPÓSITO GENERAL </vt:lpstr>
      <vt:lpstr>ESTRUCTURA DE LA UNIDAD DE APRENDIZAJE</vt:lpstr>
      <vt:lpstr>OBJETIVO DE LA UNIDAD DE APRENDIZAJE</vt:lpstr>
      <vt:lpstr>GUIÓN EXPLICATIVO </vt:lpstr>
      <vt:lpstr>SUGERENCIAS Y  MOMENTO DE USO </vt:lpstr>
      <vt:lpstr>Introducción </vt:lpstr>
      <vt:lpstr>  Unidad DE COMPETENCIA I   TEMA: EMPRENDIMIENTO </vt:lpstr>
      <vt:lpstr>TIPOS DE EMPRENDIMIENTO</vt:lpstr>
      <vt:lpstr>Continuación… </vt:lpstr>
      <vt:lpstr>¿Cómo emprender con éxito?</vt:lpstr>
      <vt:lpstr>Presentación de PowerPoint</vt:lpstr>
      <vt:lpstr>Clasificación de  las empresas  por actividad  </vt:lpstr>
      <vt:lpstr>Ciclo de vida de las empresas</vt:lpstr>
      <vt:lpstr>Presentación de PowerPoint</vt:lpstr>
      <vt:lpstr>¿Es posible ser emprendedor y al mismo tiempo propietario de una empresa?</vt:lpstr>
      <vt:lpstr>Presentación de PowerPoint</vt:lpstr>
      <vt:lpstr>Semblanza: </vt:lpstr>
      <vt:lpstr>Actitud emprendedora y actitud empresarial </vt:lpstr>
      <vt:lpstr>Diferencias</vt:lpstr>
      <vt:lpstr>Riesgos para el emprendedor empresario</vt:lpstr>
      <vt:lpstr>Motivaciones para el emprendedor empresario</vt:lpstr>
      <vt:lpstr>Preguntas para reflexión</vt:lpstr>
      <vt:lpstr>Otra reflexión para discusión </vt:lpstr>
      <vt:lpstr>Apoyos a emprendedores empresarios </vt:lpstr>
      <vt:lpstr>Presentación de PowerPoint</vt:lpstr>
      <vt:lpstr>The global entrepreneurial revolution for a flatter world. </vt:lpstr>
      <vt:lpstr>Entrepreneurship</vt:lpstr>
      <vt:lpstr>Self test. </vt:lpstr>
      <vt:lpstr>Conclusiones </vt:lpstr>
      <vt:lpstr>Presentación de PowerPoint</vt:lpstr>
      <vt:lpstr>Presentación de PowerPoint</vt:lpstr>
    </vt:vector>
  </TitlesOfParts>
  <Company>PARTICULAR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ARTE DE   LA NEGOCIACIÓN</dc:title>
  <dc:creator>PRECIOSA</dc:creator>
  <cp:lastModifiedBy>UAEM</cp:lastModifiedBy>
  <cp:revision>319</cp:revision>
  <dcterms:created xsi:type="dcterms:W3CDTF">2007-10-15T16:39:19Z</dcterms:created>
  <dcterms:modified xsi:type="dcterms:W3CDTF">2019-10-01T01:50:39Z</dcterms:modified>
</cp:coreProperties>
</file>