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tif" ContentType="image/t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9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ADB"/>
          </a:solidFill>
        </a:fill>
      </a:tcStyle>
    </a:wholeTbl>
    <a:band2H>
      <a:tcTxStyle/>
      <a:tcStyle>
        <a:tcBdr/>
        <a:fill>
          <a:solidFill>
            <a:srgbClr val="E6ED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D7CB"/>
          </a:solidFill>
        </a:fill>
      </a:tcStyle>
    </a:wholeTbl>
    <a:band2H>
      <a:tcTxStyle/>
      <a:tcStyle>
        <a:tcBdr/>
        <a:fill>
          <a:solidFill>
            <a:srgbClr val="F3EC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0000"/>
        </a:fontRef>
        <a:srgbClr val="FF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0000"/>
              </a:solidFill>
              <a:prstDash val="solid"/>
              <a:round/>
            </a:ln>
          </a:top>
          <a:bottom>
            <a:ln w="254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0000"/>
              </a:solidFill>
              <a:prstDash val="solid"/>
              <a:round/>
            </a:ln>
          </a:top>
          <a:bottom>
            <a:ln w="254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ACA"/>
          </a:solidFill>
        </a:fill>
      </a:tcStyle>
    </a:wholeTbl>
    <a:band2H>
      <a:tcTxStyle/>
      <a:tcStyle>
        <a:tcBdr/>
        <a:fill>
          <a:solidFill>
            <a:srgbClr val="FF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1808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518962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6362700"/>
            <a:ext cx="10464800" cy="533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 b="1">
                <a:latin typeface="+mj-lt"/>
                <a:ea typeface="+mj-ea"/>
                <a:cs typeface="+mj-cs"/>
                <a:sym typeface="Helvetica"/>
              </a:defRPr>
            </a:lvl1pPr>
            <a:lvl2pPr marL="794084" indent="-336884" algn="ctr">
              <a:spcBef>
                <a:spcPts val="0"/>
              </a:spcBef>
              <a:defRPr sz="2800" b="1">
                <a:latin typeface="+mj-lt"/>
                <a:ea typeface="+mj-ea"/>
                <a:cs typeface="+mj-cs"/>
                <a:sym typeface="Helvetica"/>
              </a:defRPr>
            </a:lvl2pPr>
            <a:lvl3pPr marL="1251284" indent="-336884" algn="ctr">
              <a:spcBef>
                <a:spcPts val="0"/>
              </a:spcBef>
              <a:defRPr sz="2800" b="1">
                <a:latin typeface="+mj-lt"/>
                <a:ea typeface="+mj-ea"/>
                <a:cs typeface="+mj-cs"/>
                <a:sym typeface="Helvetica"/>
              </a:defRPr>
            </a:lvl3pPr>
            <a:lvl4pPr marL="1708484" indent="-336884" algn="ctr">
              <a:spcBef>
                <a:spcPts val="0"/>
              </a:spcBef>
              <a:defRPr sz="2800" b="1">
                <a:latin typeface="+mj-lt"/>
                <a:ea typeface="+mj-ea"/>
                <a:cs typeface="+mj-cs"/>
                <a:sym typeface="Helvetica"/>
              </a:defRPr>
            </a:lvl4pPr>
            <a:lvl5pPr marL="2165684" indent="-336884" algn="ctr">
              <a:spcBef>
                <a:spcPts val="0"/>
              </a:spcBef>
              <a:defRPr sz="2800" b="1"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4" name="“Escribe una cita aquí”"/>
          <p:cNvSpPr txBox="1">
            <a:spLocks noGrp="1"/>
          </p:cNvSpPr>
          <p:nvPr>
            <p:ph type="body" sz="quarter" idx="13"/>
          </p:nvPr>
        </p:nvSpPr>
        <p:spPr>
          <a:xfrm>
            <a:off x="1270000" y="4254500"/>
            <a:ext cx="10464800" cy="7112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2400"/>
              </a:spcBef>
              <a:buSzTx/>
              <a:buNone/>
              <a:defRPr sz="4000"/>
            </a:pPr>
            <a:endParaRPr/>
          </a:p>
        </p:txBody>
      </p:sp>
      <p:sp>
        <p:nvSpPr>
          <p:cNvPr id="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n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n"/>
          <p:cNvSpPr>
            <a:spLocks noGrp="1"/>
          </p:cNvSpPr>
          <p:nvPr>
            <p:ph type="pic" idx="13"/>
          </p:nvPr>
        </p:nvSpPr>
        <p:spPr>
          <a:xfrm>
            <a:off x="160020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xto del título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2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el título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n"/>
          <p:cNvSpPr>
            <a:spLocks noGrp="1"/>
          </p:cNvSpPr>
          <p:nvPr>
            <p:ph type="pic" sz="half" idx="13"/>
          </p:nvPr>
        </p:nvSpPr>
        <p:spPr>
          <a:xfrm>
            <a:off x="6718300" y="762000"/>
            <a:ext cx="5334000" cy="8242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xto del título"/>
          <p:cNvSpPr txBox="1">
            <a:spLocks noGrp="1"/>
          </p:cNvSpPr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4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9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1"/>
          </a:xfrm>
          <a:prstGeom prst="rect">
            <a:avLst/>
          </a:prstGeom>
        </p:spPr>
        <p:txBody>
          <a:bodyPr anchor="b"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7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n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n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n"/>
          <p:cNvSpPr>
            <a:spLocks noGrp="1"/>
          </p:cNvSpPr>
          <p:nvPr>
            <p:ph type="pic" sz="quarter" idx="14"/>
          </p:nvPr>
        </p:nvSpPr>
        <p:spPr>
          <a:xfrm>
            <a:off x="6718300" y="762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n"/>
          <p:cNvSpPr>
            <a:spLocks noGrp="1"/>
          </p:cNvSpPr>
          <p:nvPr>
            <p:ph type="pic" sz="half" idx="15"/>
          </p:nvPr>
        </p:nvSpPr>
        <p:spPr>
          <a:xfrm>
            <a:off x="952500" y="762884"/>
            <a:ext cx="5334000" cy="822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>
            <a:spLocks noGrp="1"/>
          </p:cNvSpPr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914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371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828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2860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743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200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657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4114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3" Type="http://schemas.openxmlformats.org/officeDocument/2006/relationships/image" Target="../media/image11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tif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tif"/><Relationship Id="rId3" Type="http://schemas.openxmlformats.org/officeDocument/2006/relationships/image" Target="../media/image15.t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4" Type="http://schemas.openxmlformats.org/officeDocument/2006/relationships/image" Target="../media/image22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t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ACULTAD DE ODONTOLOGÍA"/>
          <p:cNvSpPr txBox="1">
            <a:spLocks noGrp="1"/>
          </p:cNvSpPr>
          <p:nvPr>
            <p:ph type="ctrTitle"/>
          </p:nvPr>
        </p:nvSpPr>
        <p:spPr>
          <a:xfrm>
            <a:off x="3015064" y="313520"/>
            <a:ext cx="9233514" cy="1270002"/>
          </a:xfrm>
          <a:prstGeom prst="rect">
            <a:avLst/>
          </a:prstGeom>
        </p:spPr>
        <p:txBody>
          <a:bodyPr/>
          <a:lstStyle/>
          <a:p>
            <a:pPr defTabSz="292392">
              <a:defRPr sz="2548">
                <a:latin typeface="Arial Black"/>
                <a:ea typeface="Arial Black"/>
                <a:cs typeface="Arial Black"/>
                <a:sym typeface="Arial Black"/>
              </a:defRPr>
            </a:pPr>
            <a:endParaRPr/>
          </a:p>
          <a:p>
            <a:pPr defTabSz="292392">
              <a:defRPr sz="4004">
                <a:latin typeface="Arial Black"/>
                <a:ea typeface="Arial Black"/>
                <a:cs typeface="Arial Black"/>
                <a:sym typeface="Arial Black"/>
              </a:defRPr>
            </a:pPr>
            <a:r>
              <a:t>FACULTAD DE ODONTOLOGÍA</a:t>
            </a:r>
          </a:p>
        </p:txBody>
      </p:sp>
      <p:sp>
        <p:nvSpPr>
          <p:cNvPr id="120" name="“INSTRUMENTAL QUIRÚRGICO “…"/>
          <p:cNvSpPr txBox="1">
            <a:spLocks noGrp="1"/>
          </p:cNvSpPr>
          <p:nvPr>
            <p:ph type="subTitle" sz="quarter" idx="1"/>
          </p:nvPr>
        </p:nvSpPr>
        <p:spPr>
          <a:xfrm>
            <a:off x="2808103" y="3291131"/>
            <a:ext cx="7823763" cy="756842"/>
          </a:xfrm>
          <a:prstGeom prst="rect">
            <a:avLst/>
          </a:prstGeom>
        </p:spPr>
        <p:txBody>
          <a:bodyPr/>
          <a:lstStyle>
            <a:lvl1pPr defTabSz="233679">
              <a:defRPr sz="240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“INSTRUMENTAL QUIRÚRGICO”</a:t>
            </a:r>
          </a:p>
        </p:txBody>
      </p:sp>
      <p:sp>
        <p:nvSpPr>
          <p:cNvPr id="121" name="Dr. Felipe González Solano"/>
          <p:cNvSpPr txBox="1"/>
          <p:nvPr/>
        </p:nvSpPr>
        <p:spPr>
          <a:xfrm>
            <a:off x="7208228" y="9076266"/>
            <a:ext cx="498377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3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Dr. Felipe González Solano</a:t>
            </a:r>
          </a:p>
        </p:txBody>
      </p:sp>
      <p:pic>
        <p:nvPicPr>
          <p:cNvPr id="123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32" y="592324"/>
            <a:ext cx="2179598" cy="1565285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Licenciatura de Cirujano Dentista…"/>
          <p:cNvSpPr txBox="1"/>
          <p:nvPr/>
        </p:nvSpPr>
        <p:spPr>
          <a:xfrm>
            <a:off x="3224271" y="1935263"/>
            <a:ext cx="7436791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r>
              <a:t>Licenciatura de Cirujano Dentista</a:t>
            </a:r>
          </a:p>
          <a:p>
            <a:pPr>
              <a:defRPr>
                <a:solidFill>
                  <a:srgbClr val="FFFFFF"/>
                </a:solidFill>
              </a:defRPr>
            </a:pPr>
            <a:r>
              <a:t>Técnicas Quirúrgicas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4271" y="4464788"/>
            <a:ext cx="7061569" cy="461147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INSTRUMENTOS SIMPLES…"/>
          <p:cNvGrpSpPr/>
          <p:nvPr/>
        </p:nvGrpSpPr>
        <p:grpSpPr>
          <a:xfrm>
            <a:off x="220364" y="571233"/>
            <a:ext cx="4899952" cy="8977812"/>
            <a:chOff x="0" y="0"/>
            <a:chExt cx="4899950" cy="8977810"/>
          </a:xfrm>
        </p:grpSpPr>
        <p:sp>
          <p:nvSpPr>
            <p:cNvPr id="188" name="Rectángulo redondeado"/>
            <p:cNvSpPr/>
            <p:nvPr/>
          </p:nvSpPr>
          <p:spPr>
            <a:xfrm>
              <a:off x="0" y="0"/>
              <a:ext cx="4899951" cy="8977811"/>
            </a:xfrm>
            <a:prstGeom prst="roundRect">
              <a:avLst>
                <a:gd name="adj" fmla="val 8739"/>
              </a:avLst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189" name="INSTRUMENTOS SIMPLES…"/>
            <p:cNvSpPr txBox="1"/>
            <p:nvPr/>
          </p:nvSpPr>
          <p:spPr>
            <a:xfrm>
              <a:off x="125417" y="323304"/>
              <a:ext cx="4649117" cy="833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3000" b="1">
                  <a:solidFill>
                    <a:srgbClr val="0000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INSTRUMENTOS SIMPLES</a:t>
              </a:r>
            </a:p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Pueden estar formados de un solo componente, dos o más.</a:t>
              </a:r>
            </a:p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Los Instrumentos de </a:t>
              </a:r>
              <a:r>
                <a:rPr>
                  <a:solidFill>
                    <a:srgbClr val="FF9300"/>
                  </a:solidFill>
                </a:rPr>
                <a:t>UN COMPONENTE</a:t>
              </a:r>
              <a:r>
                <a:t> constan de las siguientes partes: </a:t>
              </a:r>
            </a:p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marL="541421" indent="-541421" algn="l">
                <a:buSzPct val="100000"/>
                <a:buAutoNum type="alphaUcPeriod"/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PARTE PASIVA, MANGO O EMPUÑADURA</a:t>
              </a:r>
            </a:p>
            <a:p>
              <a:pPr marL="541421" indent="-541421" algn="l">
                <a:buSzPct val="100000"/>
                <a:buAutoNum type="alphaUcPeriod"/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marL="541421" indent="-541421" algn="l">
                <a:buSzPct val="100000"/>
                <a:buAutoNum type="alphaUcPeriod" startAt="3"/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 CUELLO O TALLO</a:t>
              </a:r>
            </a:p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marL="541421" indent="-541421" algn="l">
                <a:buSzPct val="100000"/>
                <a:buAutoNum type="alphaUcPeriod" startAt="4"/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PARTE ACTIVA</a:t>
              </a:r>
            </a:p>
          </p:txBody>
        </p:sp>
      </p:grpSp>
      <p:pic>
        <p:nvPicPr>
          <p:cNvPr id="191" name="Imagen" descr="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59044" y="490934"/>
            <a:ext cx="2136837" cy="8771795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Flecha"/>
          <p:cNvSpPr/>
          <p:nvPr/>
        </p:nvSpPr>
        <p:spPr>
          <a:xfrm>
            <a:off x="6367612" y="7376417"/>
            <a:ext cx="1988941" cy="537967"/>
          </a:xfrm>
          <a:prstGeom prst="rightArrow">
            <a:avLst>
              <a:gd name="adj1" fmla="val 32000"/>
              <a:gd name="adj2" fmla="val 151088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3" name="A"/>
          <p:cNvSpPr txBox="1"/>
          <p:nvPr/>
        </p:nvSpPr>
        <p:spPr>
          <a:xfrm>
            <a:off x="5611043" y="7239000"/>
            <a:ext cx="50944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A</a:t>
            </a:r>
          </a:p>
        </p:txBody>
      </p:sp>
      <p:sp>
        <p:nvSpPr>
          <p:cNvPr id="194" name="Flecha"/>
          <p:cNvSpPr/>
          <p:nvPr/>
        </p:nvSpPr>
        <p:spPr>
          <a:xfrm>
            <a:off x="6219776" y="3388617"/>
            <a:ext cx="2136777" cy="537967"/>
          </a:xfrm>
          <a:prstGeom prst="rightArrow">
            <a:avLst>
              <a:gd name="adj1" fmla="val 32000"/>
              <a:gd name="adj2" fmla="val 151088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5" name="B"/>
          <p:cNvSpPr txBox="1"/>
          <p:nvPr/>
        </p:nvSpPr>
        <p:spPr>
          <a:xfrm>
            <a:off x="5407845" y="3251200"/>
            <a:ext cx="509439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B</a:t>
            </a:r>
          </a:p>
        </p:txBody>
      </p:sp>
      <p:sp>
        <p:nvSpPr>
          <p:cNvPr id="196" name="Flecha"/>
          <p:cNvSpPr/>
          <p:nvPr/>
        </p:nvSpPr>
        <p:spPr>
          <a:xfrm>
            <a:off x="6204813" y="1051816"/>
            <a:ext cx="2136777" cy="537968"/>
          </a:xfrm>
          <a:prstGeom prst="rightArrow">
            <a:avLst>
              <a:gd name="adj1" fmla="val 32000"/>
              <a:gd name="adj2" fmla="val 151088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97" name="C"/>
          <p:cNvSpPr txBox="1"/>
          <p:nvPr/>
        </p:nvSpPr>
        <p:spPr>
          <a:xfrm>
            <a:off x="5407845" y="914400"/>
            <a:ext cx="509439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342" y="4298353"/>
            <a:ext cx="12450059" cy="401603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2" name="SI EL ISTRUMENTO ES ACTIVO POR AMBOS LADOS SE LLAMA “DOBLE”"/>
          <p:cNvGrpSpPr/>
          <p:nvPr/>
        </p:nvGrpSpPr>
        <p:grpSpPr>
          <a:xfrm>
            <a:off x="1531976" y="787400"/>
            <a:ext cx="9842104" cy="1546126"/>
            <a:chOff x="0" y="0"/>
            <a:chExt cx="9842103" cy="1546125"/>
          </a:xfrm>
        </p:grpSpPr>
        <p:sp>
          <p:nvSpPr>
            <p:cNvPr id="200" name="Rectángulo"/>
            <p:cNvSpPr/>
            <p:nvPr/>
          </p:nvSpPr>
          <p:spPr>
            <a:xfrm>
              <a:off x="0" y="0"/>
              <a:ext cx="9842104" cy="154612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1" name="SI EL INSTRUMENTO ES ACTIVO POR AMBOS LADOS, SE LLAMA “DOBLE”"/>
            <p:cNvSpPr txBox="1"/>
            <p:nvPr/>
          </p:nvSpPr>
          <p:spPr>
            <a:xfrm>
              <a:off x="0" y="309510"/>
              <a:ext cx="9842104" cy="927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SI EL INSTRUMENTO ES ACTIVO POR AMBOS LADOS, SE LLAMA</a:t>
              </a:r>
              <a:r>
                <a:rPr b="0">
                  <a:latin typeface="Helvetica Light"/>
                  <a:ea typeface="Helvetica Light"/>
                  <a:cs typeface="Helvetica Light"/>
                  <a:sym typeface="Helvetica Light"/>
                </a:rPr>
                <a:t> </a:t>
              </a:r>
              <a:r>
                <a:t>“</a:t>
              </a:r>
              <a:r>
                <a:rPr sz="3000"/>
                <a:t>DOBLE”</a:t>
              </a:r>
            </a:p>
          </p:txBody>
        </p:sp>
      </p:grpSp>
      <p:sp>
        <p:nvSpPr>
          <p:cNvPr id="203" name="Flecha"/>
          <p:cNvSpPr/>
          <p:nvPr/>
        </p:nvSpPr>
        <p:spPr>
          <a:xfrm rot="16247126">
            <a:off x="-210952" y="4203415"/>
            <a:ext cx="2308565" cy="746476"/>
          </a:xfrm>
          <a:prstGeom prst="rightArrow">
            <a:avLst>
              <a:gd name="adj1" fmla="val 32000"/>
              <a:gd name="adj2" fmla="val 113989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04" name="Flecha"/>
          <p:cNvSpPr/>
          <p:nvPr/>
        </p:nvSpPr>
        <p:spPr>
          <a:xfrm rot="16247126">
            <a:off x="10644869" y="4203415"/>
            <a:ext cx="2308564" cy="746476"/>
          </a:xfrm>
          <a:prstGeom prst="rightArrow">
            <a:avLst>
              <a:gd name="adj1" fmla="val 32000"/>
              <a:gd name="adj2" fmla="val 113989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05" name="PARTE PASIVA"/>
          <p:cNvSpPr txBox="1"/>
          <p:nvPr/>
        </p:nvSpPr>
        <p:spPr>
          <a:xfrm>
            <a:off x="4715383" y="4533898"/>
            <a:ext cx="3574034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PARTE PASIVA</a:t>
            </a:r>
          </a:p>
        </p:txBody>
      </p:sp>
      <p:sp>
        <p:nvSpPr>
          <p:cNvPr id="206" name="Flecha"/>
          <p:cNvSpPr/>
          <p:nvPr/>
        </p:nvSpPr>
        <p:spPr>
          <a:xfrm rot="16128142">
            <a:off x="5592612" y="5363450"/>
            <a:ext cx="1078568" cy="675002"/>
          </a:xfrm>
          <a:prstGeom prst="rightArrow">
            <a:avLst>
              <a:gd name="adj1" fmla="val 32000"/>
              <a:gd name="adj2" fmla="val 120415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07" name="PARTE ACTIVA"/>
          <p:cNvSpPr txBox="1"/>
          <p:nvPr/>
        </p:nvSpPr>
        <p:spPr>
          <a:xfrm>
            <a:off x="170642" y="2779661"/>
            <a:ext cx="240191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PARTE ACTIVA</a:t>
            </a:r>
          </a:p>
        </p:txBody>
      </p:sp>
      <p:sp>
        <p:nvSpPr>
          <p:cNvPr id="208" name="PARTE ACTIVA"/>
          <p:cNvSpPr txBox="1"/>
          <p:nvPr/>
        </p:nvSpPr>
        <p:spPr>
          <a:xfrm>
            <a:off x="10381443" y="2779661"/>
            <a:ext cx="2401913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PARTE ACTIVA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INSTRUMENTOS SIMPLES: SON LOS INSTRUMENTOS MANUALES QUE EL CIRUJANO ACCIONA POR SÍ SOLO.(EJEM:ELEVADOR, BISTURÍ, FORCEPS, PORTAGUJAS)."/>
          <p:cNvGrpSpPr/>
          <p:nvPr/>
        </p:nvGrpSpPr>
        <p:grpSpPr>
          <a:xfrm>
            <a:off x="1849201" y="571432"/>
            <a:ext cx="9618871" cy="2012951"/>
            <a:chOff x="0" y="0"/>
            <a:chExt cx="9618870" cy="2012950"/>
          </a:xfrm>
        </p:grpSpPr>
        <p:sp>
          <p:nvSpPr>
            <p:cNvPr id="210" name="Rectángulo redondeado"/>
            <p:cNvSpPr/>
            <p:nvPr/>
          </p:nvSpPr>
          <p:spPr>
            <a:xfrm>
              <a:off x="0" y="67201"/>
              <a:ext cx="9618871" cy="1878548"/>
            </a:xfrm>
            <a:prstGeom prst="roundRect">
              <a:avLst>
                <a:gd name="adj" fmla="val 18583"/>
              </a:avLst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11" name="INSTRUMENTOS SIMPLES: SON LOS INSTRUMENTOS MANUALES QUE EL CIRUJANO ACCIONA POR SÍ SOLO.(EJEM:ELEVADOR, BISTURÍ, FORCEPS, PORTAGUJAS)."/>
            <p:cNvSpPr txBox="1"/>
            <p:nvPr/>
          </p:nvSpPr>
          <p:spPr>
            <a:xfrm>
              <a:off x="102245" y="0"/>
              <a:ext cx="9414381" cy="20129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3000" b="1">
                  <a:solidFill>
                    <a:srgbClr val="0000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INSTRUMENTOS SIMPLES</a:t>
              </a:r>
              <a:r>
                <a:rPr>
                  <a:solidFill>
                    <a:srgbClr val="FFFFFF"/>
                  </a:solidFill>
                </a:rPr>
                <a:t>: </a:t>
              </a:r>
              <a:r>
                <a:rPr sz="2500">
                  <a:solidFill>
                    <a:srgbClr val="FFFFFF"/>
                  </a:solidFill>
                </a:rPr>
                <a:t>SON LOS INSTRUMENTOS MANUALES QUE EL CIRUJANO ACCIONA POR SÍ SOLO.</a:t>
              </a:r>
              <a:r>
                <a:rPr sz="2200">
                  <a:solidFill>
                    <a:srgbClr val="FFFFFF"/>
                  </a:solidFill>
                </a:rPr>
                <a:t>(EJEM:ELEVADOR, BISTURÍ, FORCEPS, PORTAGUJAS).</a:t>
              </a:r>
            </a:p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 sz="2200">
                <a:solidFill>
                  <a:srgbClr val="FFFFFF"/>
                </a:solidFill>
              </a:endParaRPr>
            </a:p>
          </p:txBody>
        </p:sp>
      </p:grpSp>
      <p:pic>
        <p:nvPicPr>
          <p:cNvPr id="213" name="UNADJUSTEDNONRAW_thumb_11a04.jpg" descr="UNADJUSTEDNONRAW_thumb_11a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7" y="3958244"/>
            <a:ext cx="6479119" cy="48593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magen" descr="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05164" y="3958244"/>
            <a:ext cx="6309567" cy="48592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INSTRUMENTOS COMPLEJOS: SON DE ELEVADO NIVEL TECNOLÓGICO.(EQUIPO ROTATORIO, ELECTROBISTURÍ, LASER)."/>
          <p:cNvGrpSpPr/>
          <p:nvPr/>
        </p:nvGrpSpPr>
        <p:grpSpPr>
          <a:xfrm>
            <a:off x="1227993" y="1381442"/>
            <a:ext cx="10960937" cy="1992145"/>
            <a:chOff x="0" y="243193"/>
            <a:chExt cx="10960935" cy="1992144"/>
          </a:xfrm>
        </p:grpSpPr>
        <p:sp>
          <p:nvSpPr>
            <p:cNvPr id="216" name="Rectángulo redondeado"/>
            <p:cNvSpPr/>
            <p:nvPr/>
          </p:nvSpPr>
          <p:spPr>
            <a:xfrm>
              <a:off x="0" y="243193"/>
              <a:ext cx="10873189" cy="1444152"/>
            </a:xfrm>
            <a:prstGeom prst="roundRect">
              <a:avLst>
                <a:gd name="adj" fmla="val 23292"/>
              </a:avLst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17" name="INSTRUMENTOS COMPLEJOS: SON DE ELEVADO NIVEL TECNOLÓGICO.(EQUIPO ROTATORIO, ELECTROBISTURÍ, LASER)."/>
            <p:cNvSpPr txBox="1"/>
            <p:nvPr/>
          </p:nvSpPr>
          <p:spPr>
            <a:xfrm>
              <a:off x="284786" y="304799"/>
              <a:ext cx="10676150" cy="1930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3000" b="1">
                  <a:solidFill>
                    <a:srgbClr val="0000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INSTRUMENTOS COMPLEJOS</a:t>
              </a:r>
              <a:r>
                <a:rPr>
                  <a:solidFill>
                    <a:srgbClr val="FFFFFF"/>
                  </a:solidFill>
                </a:rPr>
                <a:t>: </a:t>
              </a:r>
              <a:r>
                <a:rPr sz="2500">
                  <a:solidFill>
                    <a:srgbClr val="FFFFFF"/>
                  </a:solidFill>
                </a:rPr>
                <a:t>SON DE ELEVADO NIVEL TECNOLÓGICO.</a:t>
              </a:r>
              <a:r>
                <a:rPr sz="2200">
                  <a:solidFill>
                    <a:srgbClr val="FFFFFF"/>
                  </a:solidFill>
                </a:rPr>
                <a:t>(EQUIPO ROTATORIO, ELECTROBISTURÍ, LASER).</a:t>
              </a:r>
            </a:p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 sz="2200">
                <a:solidFill>
                  <a:srgbClr val="FFFFFF"/>
                </a:solidFill>
              </a:endParaRPr>
            </a:p>
          </p:txBody>
        </p:sp>
      </p:grpSp>
      <p:pic>
        <p:nvPicPr>
          <p:cNvPr id="220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666" y="4011774"/>
            <a:ext cx="5049934" cy="37874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33635" t="32700" r="15551" b="16118"/>
          <a:stretch/>
        </p:blipFill>
        <p:spPr>
          <a:xfrm>
            <a:off x="5887138" y="3726341"/>
            <a:ext cx="6608226" cy="442563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" name="INSTRUMENTOS COMPLEJOS: SON DE ELEVADO NIVEL TECNOLÓGICO.(EQUIPO ROTATORIO, ELECTROBISTURÍ, LASER)."/>
          <p:cNvGrpSpPr/>
          <p:nvPr/>
        </p:nvGrpSpPr>
        <p:grpSpPr>
          <a:xfrm>
            <a:off x="1708744" y="698120"/>
            <a:ext cx="10443239" cy="2311401"/>
            <a:chOff x="0" y="-228599"/>
            <a:chExt cx="10443237" cy="2311400"/>
          </a:xfrm>
        </p:grpSpPr>
        <p:sp>
          <p:nvSpPr>
            <p:cNvPr id="222" name="Rectángulo redondeado"/>
            <p:cNvSpPr/>
            <p:nvPr/>
          </p:nvSpPr>
          <p:spPr>
            <a:xfrm>
              <a:off x="0" y="233577"/>
              <a:ext cx="10443238" cy="1387046"/>
            </a:xfrm>
            <a:prstGeom prst="roundRect">
              <a:avLst>
                <a:gd name="adj" fmla="val 23292"/>
              </a:avLst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23" name="INSTRUMENTOS COMPLEJOS: SON DE ELEVADO NIVEL TECNOLÓGICO.(EQUIPO ROTATORIO, ELECTROBISTURÍ, LASER)."/>
            <p:cNvSpPr txBox="1"/>
            <p:nvPr/>
          </p:nvSpPr>
          <p:spPr>
            <a:xfrm>
              <a:off x="94623" y="-228600"/>
              <a:ext cx="10253992" cy="2311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>
                <a:defRPr sz="3000" b="1">
                  <a:solidFill>
                    <a:srgbClr val="0000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algn="l">
                <a:defRPr sz="3000" b="1">
                  <a:solidFill>
                    <a:srgbClr val="0000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INSTRUMENTOS COMPLEJOS</a:t>
              </a:r>
              <a:r>
                <a:rPr>
                  <a:solidFill>
                    <a:srgbClr val="FFFFFF"/>
                  </a:solidFill>
                </a:rPr>
                <a:t>: </a:t>
              </a:r>
              <a:r>
                <a:rPr sz="2500">
                  <a:solidFill>
                    <a:srgbClr val="FFFFFF"/>
                  </a:solidFill>
                </a:rPr>
                <a:t>SON DE ELEVADO NIVEL TECNOLÓGICO.</a:t>
              </a:r>
              <a:r>
                <a:rPr sz="2200">
                  <a:solidFill>
                    <a:srgbClr val="FFFFFF"/>
                  </a:solidFill>
                </a:rPr>
                <a:t>(EQUIPO ROTATORIO, ELECTROBISTURÍ, LASER).</a:t>
              </a:r>
            </a:p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 sz="2200">
                <a:solidFill>
                  <a:srgbClr val="FFFFFF"/>
                </a:solidFill>
              </a:endParaRPr>
            </a:p>
          </p:txBody>
        </p:sp>
      </p:grpSp>
      <p:pic>
        <p:nvPicPr>
          <p:cNvPr id="225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032" y="4216891"/>
            <a:ext cx="5393785" cy="3592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83102" y="3616383"/>
            <a:ext cx="6950248" cy="47936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LASIFICACIÓN  DEL  INSTRUMENTAL QUIRÚRGICO…"/>
          <p:cNvSpPr txBox="1">
            <a:spLocks noGrp="1"/>
          </p:cNvSpPr>
          <p:nvPr>
            <p:ph type="subTitle" sz="quarter" idx="1"/>
          </p:nvPr>
        </p:nvSpPr>
        <p:spPr>
          <a:xfrm>
            <a:off x="488378" y="189093"/>
            <a:ext cx="12485244" cy="1270003"/>
          </a:xfrm>
          <a:prstGeom prst="rect">
            <a:avLst/>
          </a:prstGeom>
          <a:gradFill>
            <a:gsLst>
              <a:gs pos="0">
                <a:srgbClr val="00A6AC"/>
              </a:gs>
              <a:gs pos="100000">
                <a:srgbClr val="00494B"/>
              </a:gs>
            </a:gsLst>
            <a:lin ang="5400000"/>
          </a:gradFill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/>
          <a:lstStyle/>
          <a:p>
            <a:pPr>
              <a:defRPr sz="3600" b="1"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t>CLASIFICACIÓN  DEL  INSTRUMENTAL QUIRÚRGICO</a:t>
            </a:r>
          </a:p>
          <a:p>
            <a:pPr>
              <a:defRPr sz="3600" b="1">
                <a:solidFill>
                  <a:srgbClr val="FF9300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t>“POR SU FUNCIÓN”</a:t>
            </a:r>
          </a:p>
        </p:txBody>
      </p:sp>
      <p:grpSp>
        <p:nvGrpSpPr>
          <p:cNvPr id="231" name="INSTRUMENTAL PARA ASEPSIA Y ANTISEPSIA…"/>
          <p:cNvGrpSpPr/>
          <p:nvPr/>
        </p:nvGrpSpPr>
        <p:grpSpPr>
          <a:xfrm>
            <a:off x="406399" y="1622597"/>
            <a:ext cx="4366224" cy="2048968"/>
            <a:chOff x="0" y="0"/>
            <a:chExt cx="4366222" cy="2048967"/>
          </a:xfrm>
        </p:grpSpPr>
        <p:sp>
          <p:nvSpPr>
            <p:cNvPr id="229" name="Óvalo"/>
            <p:cNvSpPr/>
            <p:nvPr/>
          </p:nvSpPr>
          <p:spPr>
            <a:xfrm>
              <a:off x="-1" y="0"/>
              <a:ext cx="4366224" cy="2048968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230" name="INSTRUMENTAL PARA ASEPSIA Y ANTISEPSIA…"/>
            <p:cNvSpPr txBox="1"/>
            <p:nvPr/>
          </p:nvSpPr>
          <p:spPr>
            <a:xfrm>
              <a:off x="639418" y="135484"/>
              <a:ext cx="3087385" cy="177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INSTRUMENTAL PARA ASEPSIA Y ANTISEPSIA</a:t>
              </a:r>
            </a:p>
            <a:p>
              <a:pPr>
                <a:defRPr sz="24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ANESTÉSICO</a:t>
              </a:r>
            </a:p>
          </p:txBody>
        </p:sp>
      </p:grpSp>
      <p:sp>
        <p:nvSpPr>
          <p:cNvPr id="232" name="Flecha"/>
          <p:cNvSpPr/>
          <p:nvPr/>
        </p:nvSpPr>
        <p:spPr>
          <a:xfrm>
            <a:off x="5029968" y="1836513"/>
            <a:ext cx="1270002" cy="1270002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235" name="PINZAS DE ANILLOS…"/>
          <p:cNvGrpSpPr/>
          <p:nvPr/>
        </p:nvGrpSpPr>
        <p:grpSpPr>
          <a:xfrm>
            <a:off x="6557316" y="1622596"/>
            <a:ext cx="6234809" cy="1697834"/>
            <a:chOff x="0" y="0"/>
            <a:chExt cx="6234807" cy="1697832"/>
          </a:xfrm>
        </p:grpSpPr>
        <p:sp>
          <p:nvSpPr>
            <p:cNvPr id="233" name="Rectángulo redondeado"/>
            <p:cNvSpPr/>
            <p:nvPr/>
          </p:nvSpPr>
          <p:spPr>
            <a:xfrm>
              <a:off x="0" y="0"/>
              <a:ext cx="6234808" cy="1697833"/>
            </a:xfrm>
            <a:prstGeom prst="roundRect">
              <a:avLst>
                <a:gd name="adj" fmla="val 1175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34" name="PINZAS DE ANILLOS…"/>
            <p:cNvSpPr txBox="1"/>
            <p:nvPr/>
          </p:nvSpPr>
          <p:spPr>
            <a:xfrm>
              <a:off x="58429" y="61515"/>
              <a:ext cx="6117950" cy="157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algn="l"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PINZAS DE ANILLOS</a:t>
              </a:r>
            </a:p>
            <a:p>
              <a:pPr algn="l"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PINZAS DE BARD-PARKER</a:t>
              </a:r>
            </a:p>
            <a:p>
              <a:pPr algn="l"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PINZAS DE CAMPO O HERINAS</a:t>
              </a:r>
            </a:p>
          </p:txBody>
        </p:sp>
      </p:grpSp>
      <p:pic>
        <p:nvPicPr>
          <p:cNvPr id="237" name="Imagen" descr="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7100" y="3483931"/>
            <a:ext cx="3519297" cy="24644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Imagen" descr="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48719" y="5965740"/>
            <a:ext cx="7162274" cy="35396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884" y="4444237"/>
            <a:ext cx="3933084" cy="506110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LASIFICACIÓN  DEL  INSTRUMENTAL QUIRÚRGICO…"/>
          <p:cNvSpPr txBox="1">
            <a:spLocks noGrp="1"/>
          </p:cNvSpPr>
          <p:nvPr>
            <p:ph type="subTitle" sz="quarter" idx="1"/>
          </p:nvPr>
        </p:nvSpPr>
        <p:spPr>
          <a:xfrm>
            <a:off x="488378" y="189093"/>
            <a:ext cx="12485244" cy="1270003"/>
          </a:xfrm>
          <a:prstGeom prst="rect">
            <a:avLst/>
          </a:prstGeom>
          <a:gradFill>
            <a:gsLst>
              <a:gs pos="0">
                <a:srgbClr val="00A6AC"/>
              </a:gs>
              <a:gs pos="100000">
                <a:srgbClr val="00494B"/>
              </a:gs>
            </a:gsLst>
            <a:lin ang="5400000"/>
          </a:gradFill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/>
          <a:lstStyle/>
          <a:p>
            <a:pPr>
              <a:defRPr sz="3600" b="1"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t>CLASIFICACIÓN  DEL  INSTRUMENTAL QUIRÚRGICO</a:t>
            </a:r>
          </a:p>
          <a:p>
            <a:pPr>
              <a:defRPr sz="3600" b="1">
                <a:solidFill>
                  <a:srgbClr val="FF9300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t>“POR SU FUNCIÓN”</a:t>
            </a:r>
          </a:p>
        </p:txBody>
      </p:sp>
      <p:grpSp>
        <p:nvGrpSpPr>
          <p:cNvPr id="243" name="INSTRUMENTAL PARA BLOQUEO…"/>
          <p:cNvGrpSpPr/>
          <p:nvPr/>
        </p:nvGrpSpPr>
        <p:grpSpPr>
          <a:xfrm>
            <a:off x="406399" y="1711662"/>
            <a:ext cx="4366224" cy="2048969"/>
            <a:chOff x="0" y="0"/>
            <a:chExt cx="4366222" cy="2048967"/>
          </a:xfrm>
        </p:grpSpPr>
        <p:sp>
          <p:nvSpPr>
            <p:cNvPr id="241" name="Óvalo"/>
            <p:cNvSpPr/>
            <p:nvPr/>
          </p:nvSpPr>
          <p:spPr>
            <a:xfrm>
              <a:off x="-1" y="0"/>
              <a:ext cx="4366224" cy="2048968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242" name="INSTRUMENTAL PARA BLOQUEO…"/>
            <p:cNvSpPr txBox="1"/>
            <p:nvPr/>
          </p:nvSpPr>
          <p:spPr>
            <a:xfrm>
              <a:off x="639418" y="345034"/>
              <a:ext cx="3087385" cy="1358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INSTRUMENTAL PARA BLOQUEO</a:t>
              </a:r>
            </a:p>
            <a:p>
              <a:pPr>
                <a:defRPr sz="24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ANESTÉSICO</a:t>
              </a:r>
            </a:p>
          </p:txBody>
        </p:sp>
      </p:grpSp>
      <p:sp>
        <p:nvSpPr>
          <p:cNvPr id="244" name="Flecha"/>
          <p:cNvSpPr/>
          <p:nvPr/>
        </p:nvSpPr>
        <p:spPr>
          <a:xfrm>
            <a:off x="5170413" y="1872546"/>
            <a:ext cx="1270002" cy="1270002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247" name="JERINGA METÁLICA TIPO “CARPULE”"/>
          <p:cNvGrpSpPr/>
          <p:nvPr/>
        </p:nvGrpSpPr>
        <p:grpSpPr>
          <a:xfrm>
            <a:off x="6838205" y="1977221"/>
            <a:ext cx="5953920" cy="1062734"/>
            <a:chOff x="0" y="0"/>
            <a:chExt cx="5953919" cy="1062733"/>
          </a:xfrm>
        </p:grpSpPr>
        <p:sp>
          <p:nvSpPr>
            <p:cNvPr id="245" name="Rectángulo redondeado"/>
            <p:cNvSpPr/>
            <p:nvPr/>
          </p:nvSpPr>
          <p:spPr>
            <a:xfrm>
              <a:off x="0" y="0"/>
              <a:ext cx="5953920" cy="1062734"/>
            </a:xfrm>
            <a:prstGeom prst="roundRect">
              <a:avLst>
                <a:gd name="adj" fmla="val 17925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46" name="JERINGA METÁLICA TIPO “CARPULE”"/>
            <p:cNvSpPr txBox="1"/>
            <p:nvPr/>
          </p:nvSpPr>
          <p:spPr>
            <a:xfrm>
              <a:off x="55793" y="112266"/>
              <a:ext cx="5842334" cy="838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JERINGA METÁLICA TIPO “CARPULE”</a:t>
              </a:r>
            </a:p>
          </p:txBody>
        </p:sp>
      </p:grpSp>
      <p:grpSp>
        <p:nvGrpSpPr>
          <p:cNvPr id="250" name="Permiten aspiración mediante la tracción hacía atrás del embolo de goma.…"/>
          <p:cNvGrpSpPr/>
          <p:nvPr/>
        </p:nvGrpSpPr>
        <p:grpSpPr>
          <a:xfrm>
            <a:off x="6526758" y="3481882"/>
            <a:ext cx="6230101" cy="6050842"/>
            <a:chOff x="0" y="0"/>
            <a:chExt cx="6230099" cy="6050841"/>
          </a:xfrm>
        </p:grpSpPr>
        <p:sp>
          <p:nvSpPr>
            <p:cNvPr id="248" name="Rectángulo"/>
            <p:cNvSpPr/>
            <p:nvPr/>
          </p:nvSpPr>
          <p:spPr>
            <a:xfrm>
              <a:off x="0" y="-1"/>
              <a:ext cx="6230100" cy="605084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49" name="Permiten aspiración mediante la tracción hacía atrás del embolo de goma.…"/>
            <p:cNvSpPr txBox="1"/>
            <p:nvPr/>
          </p:nvSpPr>
          <p:spPr>
            <a:xfrm>
              <a:off x="0" y="21870"/>
              <a:ext cx="6230100" cy="600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288757" indent="-288757" algn="l">
                <a:buSzPct val="75000"/>
                <a:buChar char="•"/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Permiten aspiración mediante la tracción hacía atrás del embolo de goma.</a:t>
              </a:r>
            </a:p>
            <a:p>
              <a:pPr marL="288757" indent="-288757" algn="l">
                <a:buSzPct val="75000"/>
                <a:buChar char="•"/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marL="288757" indent="-288757" algn="l">
                <a:buSzPct val="75000"/>
                <a:buChar char="•"/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Se cambian las agujas para c/paciente.</a:t>
              </a:r>
            </a:p>
            <a:p>
              <a:pPr marL="288757" indent="-288757" algn="l">
                <a:buSzPct val="75000"/>
                <a:buChar char="•"/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marL="288757" indent="-288757" algn="l">
                <a:buSzPct val="75000"/>
                <a:buChar char="•"/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Son esterilizables.</a:t>
              </a:r>
            </a:p>
            <a:p>
              <a:pPr marL="288757" indent="-288757" algn="l">
                <a:buSzPct val="75000"/>
                <a:buChar char="•"/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marL="288757" indent="-288757" algn="l">
                <a:buSzPct val="75000"/>
                <a:buChar char="•"/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La infiltracción es bajo presión manual controlable  a través del embolo.</a:t>
              </a:r>
            </a:p>
            <a:p>
              <a:pPr algn="l"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marL="288757" indent="-288757" algn="l">
                <a:buSzPct val="75000"/>
                <a:buChar char="•"/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Se pueden cargar los cartuchos que se requieran.</a:t>
              </a:r>
            </a:p>
          </p:txBody>
        </p:sp>
      </p:grpSp>
      <p:pic>
        <p:nvPicPr>
          <p:cNvPr id="251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8657" y="5070271"/>
            <a:ext cx="6215247" cy="36034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LASIFICACIÓN  DEL  INSTRUMENTAL QUIRÚRGICO…"/>
          <p:cNvSpPr txBox="1">
            <a:spLocks noGrp="1"/>
          </p:cNvSpPr>
          <p:nvPr>
            <p:ph type="subTitle" sz="quarter" idx="1"/>
          </p:nvPr>
        </p:nvSpPr>
        <p:spPr>
          <a:xfrm>
            <a:off x="102219" y="187976"/>
            <a:ext cx="12485244" cy="1270003"/>
          </a:xfrm>
          <a:prstGeom prst="rect">
            <a:avLst/>
          </a:prstGeom>
          <a:gradFill>
            <a:gsLst>
              <a:gs pos="0">
                <a:srgbClr val="00A6AC"/>
              </a:gs>
              <a:gs pos="100000">
                <a:srgbClr val="00494B"/>
              </a:gs>
            </a:gsLst>
            <a:lin ang="5400000"/>
          </a:gradFill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/>
          <a:lstStyle/>
          <a:p>
            <a:pPr>
              <a:defRPr sz="3600" b="1"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t>CLASIFICACIÓN  DEL  INSTRUMENTAL QUIRÚRGICO</a:t>
            </a:r>
          </a:p>
          <a:p>
            <a:pPr>
              <a:defRPr sz="3600" b="1">
                <a:solidFill>
                  <a:srgbClr val="FF9300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t>“POR SU FUNCIÓN”</a:t>
            </a:r>
          </a:p>
        </p:txBody>
      </p:sp>
      <p:grpSp>
        <p:nvGrpSpPr>
          <p:cNvPr id="256" name="INSTRUMENTAL PARA DIÉRESIS O CORTE"/>
          <p:cNvGrpSpPr/>
          <p:nvPr/>
        </p:nvGrpSpPr>
        <p:grpSpPr>
          <a:xfrm>
            <a:off x="418454" y="1377921"/>
            <a:ext cx="4366224" cy="2048969"/>
            <a:chOff x="0" y="0"/>
            <a:chExt cx="4366222" cy="2048967"/>
          </a:xfrm>
        </p:grpSpPr>
        <p:sp>
          <p:nvSpPr>
            <p:cNvPr id="254" name="Óvalo"/>
            <p:cNvSpPr/>
            <p:nvPr/>
          </p:nvSpPr>
          <p:spPr>
            <a:xfrm>
              <a:off x="-1" y="0"/>
              <a:ext cx="4366224" cy="2048968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255" name="INSTRUMENTAL PARA DIÉRESIS O CORTE"/>
            <p:cNvSpPr txBox="1"/>
            <p:nvPr/>
          </p:nvSpPr>
          <p:spPr>
            <a:xfrm>
              <a:off x="639418" y="345034"/>
              <a:ext cx="3087385" cy="1358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INSTRUMENTAL PARA DIÉRESIS O CORTE</a:t>
              </a:r>
            </a:p>
          </p:txBody>
        </p:sp>
      </p:grpSp>
      <p:grpSp>
        <p:nvGrpSpPr>
          <p:cNvPr id="259" name="MANGO DE BISTURÍ (3, 7)…"/>
          <p:cNvGrpSpPr/>
          <p:nvPr/>
        </p:nvGrpSpPr>
        <p:grpSpPr>
          <a:xfrm>
            <a:off x="7605861" y="1606521"/>
            <a:ext cx="5334498" cy="2048968"/>
            <a:chOff x="0" y="0"/>
            <a:chExt cx="5334496" cy="2048967"/>
          </a:xfrm>
        </p:grpSpPr>
        <p:sp>
          <p:nvSpPr>
            <p:cNvPr id="257" name="Rectángulo redondeado"/>
            <p:cNvSpPr/>
            <p:nvPr/>
          </p:nvSpPr>
          <p:spPr>
            <a:xfrm>
              <a:off x="0" y="0"/>
              <a:ext cx="5334497" cy="2048968"/>
            </a:xfrm>
            <a:prstGeom prst="roundRect">
              <a:avLst>
                <a:gd name="adj" fmla="val 7394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58" name="MANGO DE BISTURÍ (3, 7)…"/>
            <p:cNvSpPr txBox="1"/>
            <p:nvPr/>
          </p:nvSpPr>
          <p:spPr>
            <a:xfrm>
              <a:off x="44372" y="52934"/>
              <a:ext cx="5245753" cy="1943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marL="288757" indent="-288757" algn="l">
                <a:buSzPct val="75000"/>
                <a:buChar char="•"/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MANGO DE BISTURÍ (3, 7)</a:t>
              </a:r>
            </a:p>
            <a:p>
              <a:pPr marL="288757" indent="-288757" algn="l">
                <a:buSzPct val="75000"/>
                <a:buChar char="•"/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HOJAS DE BISTURI (11, 12 y 15)</a:t>
              </a:r>
            </a:p>
            <a:p>
              <a:pPr marL="288757" indent="-288757" algn="l">
                <a:buSzPct val="75000"/>
                <a:buChar char="•"/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TIJERAS (iris; Mayo)</a:t>
              </a:r>
            </a:p>
            <a:p>
              <a:pPr marL="288757" indent="-288757" algn="l">
                <a:buSzPct val="75000"/>
                <a:buChar char="•"/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ELECTRO BISTURÍ</a:t>
              </a:r>
            </a:p>
          </p:txBody>
        </p:sp>
      </p:grpSp>
      <p:sp>
        <p:nvSpPr>
          <p:cNvPr id="260" name="Flecha"/>
          <p:cNvSpPr/>
          <p:nvPr/>
        </p:nvSpPr>
        <p:spPr>
          <a:xfrm>
            <a:off x="5386387" y="1915506"/>
            <a:ext cx="1916908" cy="1349062"/>
          </a:xfrm>
          <a:prstGeom prst="rightArrow">
            <a:avLst>
              <a:gd name="adj1" fmla="val 32000"/>
              <a:gd name="adj2" fmla="val 72860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261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304" y="6788463"/>
            <a:ext cx="4332632" cy="290717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Imagen" descr="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591048">
            <a:off x="300158" y="3697578"/>
            <a:ext cx="4940579" cy="30488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Imagen" descr="Image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3928" y="4249127"/>
            <a:ext cx="7197036" cy="49663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“INSTRUMENTAL QUIRÚRGICO “"/>
          <p:cNvSpPr txBox="1">
            <a:spLocks noGrp="1"/>
          </p:cNvSpPr>
          <p:nvPr>
            <p:ph type="subTitle" sz="quarter" idx="1"/>
          </p:nvPr>
        </p:nvSpPr>
        <p:spPr>
          <a:xfrm>
            <a:off x="1459160" y="779941"/>
            <a:ext cx="10086480" cy="756842"/>
          </a:xfrm>
          <a:prstGeom prst="rect">
            <a:avLst/>
          </a:prstGeom>
          <a:gradFill>
            <a:gsLst>
              <a:gs pos="0">
                <a:srgbClr val="00A6AC"/>
              </a:gs>
              <a:gs pos="100000">
                <a:srgbClr val="005558"/>
              </a:gs>
            </a:gsLst>
            <a:lin ang="5400000"/>
          </a:gradFill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/>
          <a:lstStyle>
            <a:lvl1pPr defTabSz="233679">
              <a:defRPr sz="3600">
                <a:latin typeface="Cooper Black"/>
                <a:ea typeface="Cooper Black"/>
                <a:cs typeface="Cooper Black"/>
                <a:sym typeface="Cooper Black"/>
              </a:defRPr>
            </a:lvl1pPr>
          </a:lstStyle>
          <a:p>
            <a:r>
              <a:t>“INSTRUMENTAL QUIRÚRGICO “</a:t>
            </a:r>
          </a:p>
        </p:txBody>
      </p:sp>
      <p:grpSp>
        <p:nvGrpSpPr>
          <p:cNvPr id="129" name="OBJETIVO…"/>
          <p:cNvGrpSpPr/>
          <p:nvPr/>
        </p:nvGrpSpPr>
        <p:grpSpPr>
          <a:xfrm>
            <a:off x="778504" y="3435014"/>
            <a:ext cx="11245509" cy="4477683"/>
            <a:chOff x="0" y="0"/>
            <a:chExt cx="11245507" cy="4477681"/>
          </a:xfrm>
        </p:grpSpPr>
        <p:sp>
          <p:nvSpPr>
            <p:cNvPr id="127" name="Rectángulo redondeado"/>
            <p:cNvSpPr/>
            <p:nvPr/>
          </p:nvSpPr>
          <p:spPr>
            <a:xfrm>
              <a:off x="0" y="0"/>
              <a:ext cx="11245508" cy="4477682"/>
            </a:xfrm>
            <a:prstGeom prst="roundRect">
              <a:avLst>
                <a:gd name="adj" fmla="val 11213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128" name="OBJETIVO…"/>
            <p:cNvSpPr txBox="1"/>
            <p:nvPr/>
          </p:nvSpPr>
          <p:spPr>
            <a:xfrm>
              <a:off x="147054" y="849149"/>
              <a:ext cx="10951399" cy="27793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35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OBJETIVO</a:t>
              </a:r>
            </a:p>
            <a:p>
              <a:pPr algn="l"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CONOCER, IDENTIFICAR Y SELECCIONAR EL INSTRUMENTAL QUE SE REQUIERE PARA REALIZAR UNA INTERVENCIÓN QUIRÚRGICA DE TEJIDOS BLANDOS O DUROS EN CIRUGÍA BUCAL.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“INSTRUMENTAL QUIRÚRGICO”"/>
          <p:cNvSpPr txBox="1">
            <a:spLocks noGrp="1"/>
          </p:cNvSpPr>
          <p:nvPr>
            <p:ph type="subTitle" sz="quarter" idx="1"/>
          </p:nvPr>
        </p:nvSpPr>
        <p:spPr>
          <a:xfrm>
            <a:off x="2574018" y="375360"/>
            <a:ext cx="8249196" cy="55880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002452"/>
              </a:gs>
            </a:gsLst>
            <a:lin ang="5400000"/>
          </a:gradFill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>
            <a:normAutofit lnSpcReduction="10000"/>
          </a:bodyPr>
          <a:lstStyle>
            <a:lvl1pPr defTabSz="233679">
              <a:defRPr>
                <a:latin typeface="Cooper Black"/>
                <a:ea typeface="Cooper Black"/>
                <a:cs typeface="Cooper Black"/>
                <a:sym typeface="Cooper Black"/>
              </a:defRPr>
            </a:lvl1pPr>
          </a:lstStyle>
          <a:p>
            <a:r>
              <a:t>“INSTRUMENTAL QUIRÚRGICO”</a:t>
            </a:r>
          </a:p>
        </p:txBody>
      </p:sp>
      <p:sp>
        <p:nvSpPr>
          <p:cNvPr id="132" name="Conjunto de útiles manuales  diseñados para ejecutar diferentes maniobras o gestos quirúrgicos.…"/>
          <p:cNvSpPr txBox="1"/>
          <p:nvPr/>
        </p:nvSpPr>
        <p:spPr>
          <a:xfrm>
            <a:off x="491110" y="1622864"/>
            <a:ext cx="12022580" cy="2006604"/>
          </a:xfrm>
          <a:prstGeom prst="rect">
            <a:avLst/>
          </a:prstGeom>
          <a:solidFill>
            <a:srgbClr val="007E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5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Conjunto de útiles manuales  diseñados para ejecutar diferentes maniobras o gestos quirúrgicos.</a:t>
            </a:r>
          </a:p>
          <a:p>
            <a:pPr algn="l">
              <a:defRPr sz="3500">
                <a:solidFill>
                  <a:srgbClr val="FFFFFF"/>
                </a:solidFill>
              </a:defRPr>
            </a:pPr>
            <a:endParaRPr/>
          </a:p>
          <a:p>
            <a:pPr algn="r">
              <a:defRPr sz="2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CIRUGÍA BUCAL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 </a:t>
            </a:r>
            <a:r>
              <a:t>Cosme Guy Escoda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018" y="4303577"/>
            <a:ext cx="7872472" cy="507375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“INSTRUMENTAL QUIRÚRGICO”"/>
          <p:cNvSpPr txBox="1">
            <a:spLocks noGrp="1"/>
          </p:cNvSpPr>
          <p:nvPr>
            <p:ph type="subTitle" sz="quarter" idx="1"/>
          </p:nvPr>
        </p:nvSpPr>
        <p:spPr>
          <a:xfrm>
            <a:off x="2599418" y="756360"/>
            <a:ext cx="8249196" cy="558803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rgbClr val="720C04"/>
              </a:gs>
            </a:gsLst>
            <a:lin ang="5400000"/>
          </a:gradFill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3000" b="1"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“INSTRUMENTAL QUIRÚRGICO”</a:t>
            </a:r>
          </a:p>
        </p:txBody>
      </p:sp>
      <p:sp>
        <p:nvSpPr>
          <p:cNvPr id="136" name="“EL MEJOR INSTRUMENTO ES LA MANO DEL CIRUJANO”…"/>
          <p:cNvSpPr txBox="1"/>
          <p:nvPr/>
        </p:nvSpPr>
        <p:spPr>
          <a:xfrm>
            <a:off x="424296" y="7095470"/>
            <a:ext cx="5355756" cy="18034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t>“EL MEJOR INSTRUMENTO ES LA MANO DEL CIRUJANO”</a:t>
            </a:r>
          </a:p>
          <a:p>
            <a:pPr algn="r">
              <a:defRPr sz="22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t>SUSRUTA</a:t>
            </a:r>
          </a:p>
        </p:txBody>
      </p:sp>
      <p:pic>
        <p:nvPicPr>
          <p:cNvPr id="137" name="UNADJUSTEDNONRAW_thumb_116a2.jpg" descr="UNADJUSTEDNONRAW_thumb_116a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241" y="2785136"/>
            <a:ext cx="6905756" cy="5179319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Son  herramientas o implementos diseñados para  que el cirujano ejecute técnicas y maniobras especificas   en  una  operación o intervención quirúrgica básica o especializada."/>
          <p:cNvSpPr txBox="1"/>
          <p:nvPr/>
        </p:nvSpPr>
        <p:spPr>
          <a:xfrm>
            <a:off x="237110" y="2313015"/>
            <a:ext cx="5730127" cy="4368801"/>
          </a:xfrm>
          <a:prstGeom prst="rect">
            <a:avLst/>
          </a:prstGeom>
          <a:solidFill>
            <a:srgbClr val="007E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5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Son  herramientas o implementos diseñados para  que el cirujano ejecute técnicas y maniobras especificas   en  una  operación o intervención quirúrgica básica o especializada.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ORIGEN DEL  INSTRUMENTAL QUIRÚRGICO”"/>
          <p:cNvSpPr txBox="1">
            <a:spLocks noGrp="1"/>
          </p:cNvSpPr>
          <p:nvPr>
            <p:ph type="subTitle" sz="quarter" idx="1"/>
          </p:nvPr>
        </p:nvSpPr>
        <p:spPr>
          <a:xfrm>
            <a:off x="1995378" y="976493"/>
            <a:ext cx="8249199" cy="55880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063470"/>
              </a:gs>
            </a:gsLst>
            <a:lin ang="5400000"/>
          </a:gradFill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/>
          <a:lstStyle/>
          <a:p>
            <a:pPr defTabSz="490727">
              <a:defRPr sz="2900" b="1">
                <a:effectLst>
                  <a:outerShdw blurRad="25400" dist="2015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t>ORIGEN DEL  INSTRUMENTAL QUIRÚRGICO</a:t>
            </a:r>
            <a:r>
              <a:rPr sz="2500"/>
              <a:t>”</a:t>
            </a:r>
          </a:p>
        </p:txBody>
      </p:sp>
      <p:grpSp>
        <p:nvGrpSpPr>
          <p:cNvPr id="143" name="CIRUGÍA GENERAL Y ESPECIALIDADES…"/>
          <p:cNvGrpSpPr/>
          <p:nvPr/>
        </p:nvGrpSpPr>
        <p:grpSpPr>
          <a:xfrm>
            <a:off x="1497012" y="2074000"/>
            <a:ext cx="9245932" cy="2361475"/>
            <a:chOff x="0" y="0"/>
            <a:chExt cx="9245931" cy="2361474"/>
          </a:xfrm>
        </p:grpSpPr>
        <p:sp>
          <p:nvSpPr>
            <p:cNvPr id="141" name="Rectángulo redondeado"/>
            <p:cNvSpPr/>
            <p:nvPr/>
          </p:nvSpPr>
          <p:spPr>
            <a:xfrm>
              <a:off x="0" y="0"/>
              <a:ext cx="9245932" cy="2361475"/>
            </a:xfrm>
            <a:prstGeom prst="roundRect">
              <a:avLst>
                <a:gd name="adj" fmla="val 15000"/>
              </a:avLst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142" name="CIRUGÍA GENERAL Y ESPECIALIDADES…"/>
            <p:cNvSpPr txBox="1"/>
            <p:nvPr/>
          </p:nvSpPr>
          <p:spPr>
            <a:xfrm>
              <a:off x="103748" y="444136"/>
              <a:ext cx="9038436" cy="1473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360947" indent="-360947" algn="l">
                <a:buSzPct val="75000"/>
                <a:buChar char="•"/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CIRUGÍA GENERAL Y ESPECIALIDADES</a:t>
              </a:r>
            </a:p>
            <a:p>
              <a:pPr marL="360947" indent="-360947" algn="l">
                <a:buSzPct val="75000"/>
                <a:buChar char="•"/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CIRUGÍA MAXILOFACIAL Y BUCAL</a:t>
              </a:r>
            </a:p>
            <a:p>
              <a:pPr marL="360947" indent="-360947" algn="l">
                <a:buSzPct val="75000"/>
                <a:buChar char="•"/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ODONTOLOGÍA</a:t>
              </a:r>
            </a:p>
          </p:txBody>
        </p:sp>
      </p:grpSp>
      <p:pic>
        <p:nvPicPr>
          <p:cNvPr id="145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33438" y="4883539"/>
            <a:ext cx="5977810" cy="44833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“LAS ALEACIONES QUE SE UTILIZAN DEBEN TENER PROPIEDADES ESPECÍFICAS PARA HACERLOS RESISTENTES A LA CORROSIÓN CUANDO SE EXPONEN A LA SANGRE, LIQUIDOS CORPORALES, SOLUCIONES DE LIMPIEZA, ESTERILIZACIÓN Y A LA ATMÓSFERA”."/>
          <p:cNvGrpSpPr/>
          <p:nvPr/>
        </p:nvGrpSpPr>
        <p:grpSpPr>
          <a:xfrm>
            <a:off x="66724" y="7203936"/>
            <a:ext cx="12871353" cy="2494461"/>
            <a:chOff x="0" y="105926"/>
            <a:chExt cx="12871351" cy="2494459"/>
          </a:xfrm>
        </p:grpSpPr>
        <p:sp>
          <p:nvSpPr>
            <p:cNvPr id="147" name="Rectángulo redondeado"/>
            <p:cNvSpPr/>
            <p:nvPr/>
          </p:nvSpPr>
          <p:spPr>
            <a:xfrm>
              <a:off x="0" y="105926"/>
              <a:ext cx="12871351" cy="2494459"/>
            </a:xfrm>
            <a:prstGeom prst="roundRect">
              <a:avLst>
                <a:gd name="adj" fmla="val 10189"/>
              </a:avLst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148" name="“LAS ALEACIONES QUE SE UTILIZAN DEBEN TENER PROPIEDADES ESPECÍFICAS PARA HACER LOS INSTRUMENTOS  RESISTENTES A LA CORROSIÓN CUANDO SE EXPONEN A LA SANGRE, LIQUIDOS CORPORALES, SOLUCIONES DE LIMPIEZA, ESTERILIZACIÓN Y A LA ATMÓSFERA”."/>
            <p:cNvSpPr txBox="1"/>
            <p:nvPr/>
          </p:nvSpPr>
          <p:spPr>
            <a:xfrm>
              <a:off x="74440" y="472529"/>
              <a:ext cx="12722470" cy="154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rPr dirty="0"/>
                <a:t>“</a:t>
              </a:r>
              <a:r>
                <a:rPr sz="2200" dirty="0"/>
                <a:t>LAS ALEACIONES QUE SE UTILIZAN DEBEN TENER PROPIEDADES ESPECÍFICAS PARA HACER LOS INSTRUMENTOS  RESISTENTES A LA CORROSIÓN CUANDO SE EXPONEN A LA SANGRE, LIQUIDOS CORPORALES, SOLUCIONES DE LIMPIEZA, ESTERILIZACIÓN Y A LA ATMÓSFERA”.</a:t>
              </a:r>
            </a:p>
          </p:txBody>
        </p:sp>
      </p:grpSp>
      <p:sp>
        <p:nvSpPr>
          <p:cNvPr id="150" name="CLASIFICACIÓN DE INSTRUMENTAL QUIRÚRGICO SEGÚN SU “COMPOSICIÓN”"/>
          <p:cNvSpPr txBox="1"/>
          <p:nvPr/>
        </p:nvSpPr>
        <p:spPr>
          <a:xfrm>
            <a:off x="875735" y="317500"/>
            <a:ext cx="10539749" cy="990601"/>
          </a:xfrm>
          <a:prstGeom prst="rect">
            <a:avLst/>
          </a:prstGeom>
          <a:gradFill>
            <a:gsLst>
              <a:gs pos="0">
                <a:srgbClr val="00A6AC"/>
              </a:gs>
              <a:gs pos="100000">
                <a:srgbClr val="005C60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Cooper Black"/>
                <a:ea typeface="Cooper Black"/>
                <a:cs typeface="Cooper Black"/>
                <a:sym typeface="Cooper Black"/>
              </a:defRPr>
            </a:lvl1pPr>
          </a:lstStyle>
          <a:p>
            <a:r>
              <a:t>CLASIFICACIÓN DE INSTRUMENTAL QUIRÚRGICO SEGÚN SU “COMPOSICIÓN”</a:t>
            </a:r>
          </a:p>
        </p:txBody>
      </p:sp>
      <p:sp>
        <p:nvSpPr>
          <p:cNvPr id="151" name="ALEACIÓN DE ACERO INOXIDABLE ( ALEACIÓN  DE HIERRO, CROMO Y CARBÓN). MAYORÍA DE INSTRUMENTAL FABRICADOS.…"/>
          <p:cNvSpPr txBox="1"/>
          <p:nvPr/>
        </p:nvSpPr>
        <p:spPr>
          <a:xfrm>
            <a:off x="155217" y="1533406"/>
            <a:ext cx="12694367" cy="57404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60947" indent="-360947" algn="l">
              <a:buSzPct val="75000"/>
              <a:buChar char="•"/>
              <a:defRPr sz="30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ALEACIÓN DE ACERO INOXIDABLE </a:t>
            </a:r>
            <a:r>
              <a:rPr sz="2500" b="0" dirty="0">
                <a:latin typeface="Helvetica Light"/>
                <a:ea typeface="Helvetica Light"/>
                <a:cs typeface="Helvetica Light"/>
                <a:sym typeface="Helvetica Light"/>
              </a:rPr>
              <a:t>( ALEACIÓN  DE HIERRO, CROMO Y CARBÓN)</a:t>
            </a:r>
            <a:r>
              <a:rPr dirty="0"/>
              <a:t>. </a:t>
            </a:r>
            <a:r>
              <a:rPr sz="2500" b="0" dirty="0">
                <a:latin typeface="Helvetica Light"/>
                <a:ea typeface="Helvetica Light"/>
                <a:cs typeface="Helvetica Light"/>
                <a:sym typeface="Helvetica Light"/>
              </a:rPr>
              <a:t>MAYORÍA DE INSTRUMENTAL FABRICADOS</a:t>
            </a:r>
            <a:r>
              <a:rPr b="0" dirty="0">
                <a:latin typeface="Helvetica Light"/>
                <a:ea typeface="Helvetica Light"/>
                <a:cs typeface="Helvetica Light"/>
                <a:sym typeface="Helvetica Light"/>
              </a:rPr>
              <a:t>.</a:t>
            </a:r>
          </a:p>
          <a:p>
            <a:pPr marL="360947" indent="-360947" algn="l">
              <a:buSzPct val="75000"/>
              <a:buChar char="•"/>
              <a:defRPr sz="30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 b="0" dirty="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marL="360947" indent="-360947" algn="l">
              <a:buSzPct val="75000"/>
              <a:buChar char="•"/>
              <a:defRPr sz="30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TITANIO </a:t>
            </a:r>
            <a:r>
              <a:rPr sz="2500" b="0" dirty="0">
                <a:latin typeface="Helvetica Light"/>
                <a:ea typeface="Helvetica Light"/>
                <a:cs typeface="Helvetica Light"/>
                <a:sym typeface="Helvetica Light"/>
              </a:rPr>
              <a:t>(EXCELENTE PARA FABRICAR INSTRUMENTOS MICROQUIRÚRGICOS)</a:t>
            </a:r>
          </a:p>
          <a:p>
            <a:pPr marL="360947" indent="-360947" algn="l">
              <a:buSzPct val="75000"/>
              <a:buChar char="•"/>
              <a:defRPr sz="30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endParaRPr sz="2500" b="0" dirty="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marL="360947" indent="-360947" algn="l">
              <a:buSzPct val="75000"/>
              <a:buChar char="•"/>
              <a:defRPr sz="30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VITALIO </a:t>
            </a:r>
            <a:r>
              <a:rPr sz="2500" b="0" dirty="0">
                <a:latin typeface="Helvetica Light"/>
                <a:ea typeface="Helvetica Light"/>
                <a:cs typeface="Helvetica Light"/>
                <a:sym typeface="Helvetica Light"/>
              </a:rPr>
              <a:t>(CROMO, COBALTO MOLIBDENO). RESISTENCIA Y FUERZA SATISFACTORIA. IMPLANTES MAXILOFACIALES.</a:t>
            </a:r>
            <a:endParaRPr sz="2500" dirty="0"/>
          </a:p>
          <a:p>
            <a:pPr marL="360947" indent="-360947" algn="l">
              <a:buSzPct val="75000"/>
              <a:buChar char="•"/>
              <a:defRPr sz="25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 sz="2500" dirty="0"/>
          </a:p>
          <a:p>
            <a:pPr marL="360947" indent="-360947" algn="l">
              <a:buSzPct val="75000"/>
              <a:buChar char="•"/>
              <a:defRPr sz="30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CARBURO DE TUNGSTENO </a:t>
            </a:r>
            <a:r>
              <a:rPr sz="2500" b="0" dirty="0">
                <a:latin typeface="Helvetica Light"/>
                <a:ea typeface="Helvetica Light"/>
                <a:cs typeface="Helvetica Light"/>
                <a:sym typeface="Helvetica Light"/>
              </a:rPr>
              <a:t>(PARTE ACTIVA O RAMAS). METAL DURO.</a:t>
            </a:r>
          </a:p>
          <a:p>
            <a:pPr marL="360947" indent="-360947" algn="l">
              <a:buSzPct val="75000"/>
              <a:buChar char="•"/>
              <a:defRPr sz="30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endParaRPr sz="2500" b="0" dirty="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marL="360946" indent="-360946" algn="l">
              <a:buSzPct val="75000"/>
              <a:buChar char="•"/>
              <a:defRPr sz="25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rPr sz="3000" dirty="0"/>
              <a:t>OTRAS ALEACIONES PARA BLINDAJE</a:t>
            </a:r>
            <a:r>
              <a:rPr dirty="0"/>
              <a:t> </a:t>
            </a:r>
            <a:r>
              <a:rPr b="0" dirty="0"/>
              <a:t>(</a:t>
            </a:r>
            <a:r>
              <a:rPr dirty="0"/>
              <a:t> </a:t>
            </a:r>
            <a:r>
              <a:rPr b="0" dirty="0" smtClean="0">
                <a:latin typeface="Helvetica Light"/>
                <a:ea typeface="Helvetica Light"/>
                <a:cs typeface="Helvetica Light"/>
                <a:sym typeface="Helvetica Light"/>
              </a:rPr>
              <a:t>CROMO, NIQUEL</a:t>
            </a:r>
            <a:r>
              <a:rPr b="0" dirty="0">
                <a:latin typeface="Helvetica Light"/>
                <a:ea typeface="Helvetica Light"/>
                <a:cs typeface="Helvetica Light"/>
                <a:sym typeface="Helvetica Light"/>
              </a:rPr>
              <a:t>,CADMIO</a:t>
            </a:r>
            <a:r>
              <a:rPr b="0" dirty="0" smtClean="0">
                <a:latin typeface="Helvetica Light"/>
                <a:ea typeface="Helvetica Light"/>
                <a:cs typeface="Helvetica Light"/>
                <a:sym typeface="Helvetica Light"/>
              </a:rPr>
              <a:t>,</a:t>
            </a:r>
            <a:endParaRPr lang="es-ES_tradnl" b="0" dirty="0" smtClean="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algn="l">
              <a:buSzPct val="75000"/>
              <a:defRPr sz="25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rPr lang="es-ES_tradnl" dirty="0"/>
              <a:t>	</a:t>
            </a:r>
            <a:r>
              <a:rPr b="0" dirty="0" smtClean="0">
                <a:latin typeface="Helvetica Light"/>
                <a:ea typeface="Helvetica Light"/>
                <a:cs typeface="Helvetica Light"/>
                <a:sym typeface="Helvetica Light"/>
              </a:rPr>
              <a:t>PLATA </a:t>
            </a:r>
            <a:r>
              <a:rPr b="0" dirty="0">
                <a:latin typeface="Helvetica Light"/>
                <a:ea typeface="Helvetica Light"/>
                <a:cs typeface="Helvetica Light"/>
                <a:sym typeface="Helvetica Light"/>
              </a:rPr>
              <a:t>Y COBRE)</a:t>
            </a:r>
            <a:endParaRPr sz="3000" dirty="0"/>
          </a:p>
          <a:p>
            <a:pPr marL="300789" indent="-300789" algn="l">
              <a:buSzPct val="75000"/>
              <a:buChar char="•"/>
              <a:defRPr sz="30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rPr sz="2500" b="0" dirty="0">
                <a:latin typeface="Helvetica Light"/>
                <a:ea typeface="Helvetica Light"/>
                <a:cs typeface="Helvetica Light"/>
                <a:sym typeface="Helvetica Light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LASIFICACIÓN DE INSTRUMENTAL QUIRÚRGICO SEGÚN SU “FORMA”"/>
          <p:cNvSpPr txBox="1"/>
          <p:nvPr/>
        </p:nvSpPr>
        <p:spPr>
          <a:xfrm>
            <a:off x="850335" y="495300"/>
            <a:ext cx="10539749" cy="990601"/>
          </a:xfrm>
          <a:prstGeom prst="rect">
            <a:avLst/>
          </a:prstGeom>
          <a:gradFill>
            <a:gsLst>
              <a:gs pos="0">
                <a:srgbClr val="00A6AC"/>
              </a:gs>
              <a:gs pos="100000">
                <a:srgbClr val="005C60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Cooper Black"/>
                <a:ea typeface="Cooper Black"/>
                <a:cs typeface="Cooper Black"/>
                <a:sym typeface="Cooper Black"/>
              </a:defRPr>
            </a:lvl1pPr>
          </a:lstStyle>
          <a:p>
            <a:r>
              <a:t>CLASIFICACIÓN DE INSTRUMENTAL QUIRÚRGICO SEGÚN SU “FORMA”</a:t>
            </a:r>
          </a:p>
        </p:txBody>
      </p:sp>
      <p:sp>
        <p:nvSpPr>
          <p:cNvPr id="154" name="UN SOLO CUERPO: CONSTA DE UNA PUNTA Y UN CUERPO. EJEM. MANGO DE BISTURÍ.…"/>
          <p:cNvSpPr txBox="1"/>
          <p:nvPr/>
        </p:nvSpPr>
        <p:spPr>
          <a:xfrm>
            <a:off x="242688" y="2273273"/>
            <a:ext cx="12519424" cy="7425321"/>
          </a:xfrm>
          <a:prstGeom prst="rect">
            <a:avLst/>
          </a:prstGeom>
          <a:ln w="38100">
            <a:solidFill>
              <a:srgbClr val="FFFFFF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0763" indent="-290763" algn="l">
              <a:buSzPct val="60000"/>
              <a:buBlip>
                <a:blip r:embed="rId2"/>
              </a:buBlip>
              <a:defRPr sz="2900">
                <a:solidFill>
                  <a:srgbClr val="FFFFFF"/>
                </a:solidFill>
              </a:defRPr>
            </a:pPr>
            <a:r>
              <a:rPr b="1">
                <a:solidFill>
                  <a:srgbClr val="FF9300"/>
                </a:solidFill>
                <a:latin typeface="+mj-lt"/>
                <a:ea typeface="+mj-ea"/>
                <a:cs typeface="+mj-cs"/>
                <a:sym typeface="Helvetica"/>
              </a:rPr>
              <a:t>UN SOLO CUERPO</a:t>
            </a:r>
            <a:r>
              <a:t>: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CONSTA DE UNA PUNTA Y UN CUERPO. </a:t>
            </a:r>
            <a:r>
              <a:rPr sz="2400" b="1">
                <a:solidFill>
                  <a:srgbClr val="00FDFF"/>
                </a:solidFill>
                <a:latin typeface="+mj-lt"/>
                <a:ea typeface="+mj-ea"/>
                <a:cs typeface="+mj-cs"/>
                <a:sym typeface="Helvetica"/>
              </a:rPr>
              <a:t>EJEM. MANGO DE BISTURÍ.</a:t>
            </a:r>
            <a:endParaRPr sz="2400" b="1">
              <a:solidFill>
                <a:srgbClr val="00FDFF"/>
              </a:solidFill>
              <a:effectLst>
                <a:outerShdw blurRad="25400" dist="23998" dir="2700000" rotWithShape="0">
                  <a:srgbClr val="000000">
                    <a:alpha val="31033"/>
                  </a:srgbClr>
                </a:outerShdw>
              </a:effectLst>
              <a:latin typeface="+mj-lt"/>
              <a:ea typeface="+mj-ea"/>
              <a:cs typeface="+mj-cs"/>
              <a:sym typeface="Helvetica"/>
            </a:endParaRPr>
          </a:p>
          <a:p>
            <a:pPr marL="290763" indent="-290763" algn="l">
              <a:buSzPct val="60000"/>
              <a:buBlip>
                <a:blip r:embed="rId2"/>
              </a:buBlip>
              <a:defRPr sz="2900">
                <a:solidFill>
                  <a:srgbClr val="FFFFFF"/>
                </a:solidFill>
              </a:defRPr>
            </a:pPr>
            <a:endParaRPr>
              <a:effectLst>
                <a:outerShdw blurRad="25400" dist="23998" dir="2700000" rotWithShape="0">
                  <a:srgbClr val="000000">
                    <a:alpha val="31033"/>
                  </a:srgbClr>
                </a:outerShdw>
              </a:effectLst>
            </a:endParaRPr>
          </a:p>
          <a:p>
            <a:pPr marL="290763" indent="-290763" algn="l">
              <a:buSzPct val="60000"/>
              <a:buBlip>
                <a:blip r:embed="rId2"/>
              </a:buBlip>
              <a:defRPr sz="2900">
                <a:solidFill>
                  <a:srgbClr val="FFFFFF"/>
                </a:solidFill>
              </a:defRPr>
            </a:pPr>
            <a:r>
              <a:rPr b="1">
                <a:solidFill>
                  <a:srgbClr val="FF9300"/>
                </a:solidFill>
                <a:latin typeface="+mj-lt"/>
                <a:ea typeface="+mj-ea"/>
                <a:cs typeface="+mj-cs"/>
                <a:sym typeface="Helvetica"/>
              </a:rPr>
              <a:t>ARTICULADO</a:t>
            </a:r>
            <a:r>
              <a:t>: </a:t>
            </a:r>
            <a:r>
              <a:rPr b="1">
                <a:latin typeface="+mn-lt"/>
                <a:ea typeface="+mn-ea"/>
                <a:cs typeface="+mn-cs"/>
                <a:sym typeface="Helvetica Neue"/>
              </a:rPr>
              <a:t>PUNTA, CUERPO Y ARTICULACIÓN. </a:t>
            </a:r>
            <a:r>
              <a:rPr sz="2400" b="1">
                <a:solidFill>
                  <a:srgbClr val="00FDFF"/>
                </a:solidFill>
                <a:latin typeface="+mn-lt"/>
                <a:ea typeface="+mn-ea"/>
                <a:cs typeface="+mn-cs"/>
                <a:sym typeface="Helvetica Neue"/>
              </a:rPr>
              <a:t>EJEM. TIJERAS.</a:t>
            </a:r>
            <a:endParaRPr sz="2400">
              <a:solidFill>
                <a:srgbClr val="00FDFF"/>
              </a:solidFill>
              <a:effectLst>
                <a:outerShdw blurRad="25400" dist="23998" dir="2700000" rotWithShape="0">
                  <a:srgbClr val="000000">
                    <a:alpha val="31033"/>
                  </a:srgbClr>
                </a:outerShdw>
              </a:effectLst>
              <a:latin typeface="+mn-lt"/>
              <a:ea typeface="+mn-ea"/>
              <a:cs typeface="+mn-cs"/>
              <a:sym typeface="Helvetica Neue"/>
            </a:endParaRPr>
          </a:p>
          <a:p>
            <a:pPr marL="290763" indent="-290763" algn="l">
              <a:buSzPct val="60000"/>
              <a:buBlip>
                <a:blip r:embed="rId2"/>
              </a:buBlip>
              <a:defRPr sz="2900">
                <a:solidFill>
                  <a:srgbClr val="FFFFFF"/>
                </a:solidFill>
              </a:defRPr>
            </a:pPr>
            <a:endParaRPr>
              <a:effectLst>
                <a:outerShdw blurRad="25400" dist="23998" dir="2700000" rotWithShape="0">
                  <a:srgbClr val="000000">
                    <a:alpha val="31033"/>
                  </a:srgbClr>
                </a:outerShdw>
              </a:effectLst>
              <a:latin typeface="+mn-lt"/>
              <a:ea typeface="+mn-ea"/>
              <a:cs typeface="+mn-cs"/>
              <a:sym typeface="Helvetica Neue"/>
            </a:endParaRPr>
          </a:p>
          <a:p>
            <a:pPr marL="290763" indent="-290763" algn="l">
              <a:buSzPct val="60000"/>
              <a:buBlip>
                <a:blip r:embed="rId2"/>
              </a:buBlip>
              <a:defRPr sz="2900">
                <a:solidFill>
                  <a:srgbClr val="FFFFFF"/>
                </a:solidFill>
              </a:defRPr>
            </a:pPr>
            <a:r>
              <a:rPr b="1">
                <a:solidFill>
                  <a:srgbClr val="FF9300"/>
                </a:solidFill>
                <a:latin typeface="+mj-lt"/>
                <a:ea typeface="+mj-ea"/>
                <a:cs typeface="+mj-cs"/>
                <a:sym typeface="Helvetica"/>
              </a:rPr>
              <a:t>CON CIERRE</a:t>
            </a:r>
            <a:r>
              <a:t>: </a:t>
            </a:r>
            <a:r>
              <a:rPr b="1">
                <a:latin typeface="+mn-lt"/>
                <a:ea typeface="+mn-ea"/>
                <a:cs typeface="+mn-cs"/>
                <a:sym typeface="Helvetica Neue"/>
              </a:rPr>
              <a:t>CONSTA DE ARGOLLA, PUNTA, CUERPO Y CIERRE. </a:t>
            </a:r>
            <a:r>
              <a:rPr sz="2400" b="1">
                <a:solidFill>
                  <a:srgbClr val="00FDFF"/>
                </a:solidFill>
                <a:latin typeface="+mn-lt"/>
                <a:ea typeface="+mn-ea"/>
                <a:cs typeface="+mn-cs"/>
                <a:sym typeface="Helvetica Neue"/>
              </a:rPr>
              <a:t>EJEM. PINZAS HALSTED.</a:t>
            </a:r>
            <a:endParaRPr sz="2400">
              <a:solidFill>
                <a:srgbClr val="00FDFF"/>
              </a:solidFill>
              <a:effectLst>
                <a:outerShdw blurRad="25400" dist="23998" dir="2700000" rotWithShape="0">
                  <a:srgbClr val="000000">
                    <a:alpha val="31033"/>
                  </a:srgbClr>
                </a:outerShdw>
              </a:effectLst>
              <a:latin typeface="+mn-lt"/>
              <a:ea typeface="+mn-ea"/>
              <a:cs typeface="+mn-cs"/>
              <a:sym typeface="Helvetica Neue"/>
            </a:endParaRPr>
          </a:p>
          <a:p>
            <a:pPr marL="290763" indent="-290763" algn="l">
              <a:buSzPct val="60000"/>
              <a:buBlip>
                <a:blip r:embed="rId2"/>
              </a:buBlip>
              <a:defRPr sz="2900">
                <a:solidFill>
                  <a:srgbClr val="FFFFFF"/>
                </a:solidFill>
              </a:defRPr>
            </a:pPr>
            <a:endParaRPr>
              <a:solidFill>
                <a:srgbClr val="FFFB00"/>
              </a:solidFill>
            </a:endParaRPr>
          </a:p>
          <a:p>
            <a:pPr marL="290763" indent="-290763" algn="l">
              <a:buSzPct val="60000"/>
              <a:buBlip>
                <a:blip r:embed="rId2"/>
              </a:buBlip>
              <a:defRPr sz="2900">
                <a:solidFill>
                  <a:srgbClr val="FFFFFF"/>
                </a:solidFill>
              </a:defRPr>
            </a:pPr>
            <a:r>
              <a:rPr b="1">
                <a:solidFill>
                  <a:srgbClr val="FF9300"/>
                </a:solidFill>
                <a:latin typeface="+mj-lt"/>
                <a:ea typeface="+mj-ea"/>
                <a:cs typeface="+mj-cs"/>
                <a:sym typeface="Helvetica"/>
              </a:rPr>
              <a:t>CON FÓRCEPS</a:t>
            </a:r>
            <a:r>
              <a:t>: </a:t>
            </a:r>
            <a:r>
              <a:rPr b="1">
                <a:latin typeface="+mn-lt"/>
                <a:ea typeface="+mn-ea"/>
                <a:cs typeface="+mn-cs"/>
                <a:sym typeface="Helvetica Neue"/>
              </a:rPr>
              <a:t>CONSTA DE PUNTA, ARTICULACIÓN, CUERPO Y FORCEPS. </a:t>
            </a:r>
            <a:r>
              <a:rPr sz="2400" b="1">
                <a:solidFill>
                  <a:srgbClr val="00FDFF"/>
                </a:solidFill>
                <a:latin typeface="+mn-lt"/>
                <a:ea typeface="+mn-ea"/>
                <a:cs typeface="+mn-cs"/>
                <a:sym typeface="Helvetica Neue"/>
              </a:rPr>
              <a:t>EJEM. FORCEPS DENTAL.</a:t>
            </a:r>
            <a:endParaRPr b="1">
              <a:effectLst>
                <a:outerShdw blurRad="25400" dist="23998" dir="2700000" rotWithShape="0">
                  <a:srgbClr val="000000">
                    <a:alpha val="31033"/>
                  </a:srgbClr>
                </a:outerShdw>
              </a:effectLst>
              <a:latin typeface="+mn-lt"/>
              <a:ea typeface="+mn-ea"/>
              <a:cs typeface="+mn-cs"/>
              <a:sym typeface="Helvetica Neue"/>
            </a:endParaRPr>
          </a:p>
          <a:p>
            <a:pPr marL="290763" indent="-290763" algn="l">
              <a:buSzPct val="60000"/>
              <a:buBlip>
                <a:blip r:embed="rId2"/>
              </a:buBlip>
              <a:defRPr sz="2900">
                <a:solidFill>
                  <a:srgbClr val="FFFFFF"/>
                </a:solidFill>
              </a:defRPr>
            </a:pPr>
            <a:endParaRPr>
              <a:latin typeface="+mn-lt"/>
              <a:ea typeface="+mn-ea"/>
              <a:cs typeface="+mn-cs"/>
              <a:sym typeface="Helvetica Neue"/>
            </a:endParaRPr>
          </a:p>
          <a:p>
            <a:pPr marL="290763" indent="-290763" algn="l">
              <a:buSzPct val="60000"/>
              <a:buBlip>
                <a:blip r:embed="rId2"/>
              </a:buBlip>
              <a:defRPr>
                <a:solidFill>
                  <a:srgbClr val="FFFFFF"/>
                </a:solidFill>
              </a:defRPr>
            </a:pPr>
            <a:r>
              <a:rPr sz="2900" b="1">
                <a:solidFill>
                  <a:srgbClr val="FF9300"/>
                </a:solidFill>
                <a:latin typeface="+mj-lt"/>
                <a:ea typeface="+mj-ea"/>
                <a:cs typeface="+mj-cs"/>
                <a:sym typeface="Helvetica"/>
              </a:rPr>
              <a:t>DE FIBRA</a:t>
            </a:r>
            <a:r>
              <a:rPr sz="2900"/>
              <a:t>: </a:t>
            </a:r>
            <a:r>
              <a:rPr sz="2900" b="1">
                <a:latin typeface="+mn-lt"/>
                <a:ea typeface="+mn-ea"/>
                <a:cs typeface="+mn-cs"/>
                <a:sym typeface="Helvetica Neue"/>
              </a:rPr>
              <a:t>SON AQUELLOS INSTRUMENTOS QUE ESTAN CONSTITUIDOS POR FIBRAS OPTICAS DE VIDRIO Y RECUBIERTAS POR UN ELEMENTO DE CAUCHO O CON ALEACIONES DE POLIETILENO PARA HACERLOS MAS FUERTES Y RESISTENTES.</a:t>
            </a:r>
            <a:r>
              <a:rPr sz="2900" b="1">
                <a:solidFill>
                  <a:srgbClr val="FF9300"/>
                </a:solidFill>
                <a:latin typeface="+mn-lt"/>
                <a:ea typeface="+mn-ea"/>
                <a:cs typeface="+mn-cs"/>
                <a:sym typeface="Helvetica Neue"/>
              </a:rPr>
              <a:t> </a:t>
            </a:r>
            <a:r>
              <a:rPr sz="2400" b="1">
                <a:solidFill>
                  <a:srgbClr val="00FDFF"/>
                </a:solidFill>
                <a:latin typeface="+mn-lt"/>
                <a:ea typeface="+mn-ea"/>
                <a:cs typeface="+mn-cs"/>
                <a:sym typeface="Helvetica Neue"/>
              </a:rPr>
              <a:t>EJEM. LAPAROSCOPIOS, ENDOSCOPIOS,EQUIPO LASER.</a:t>
            </a:r>
            <a:endParaRPr sz="2400" b="1">
              <a:solidFill>
                <a:srgbClr val="00FDFF"/>
              </a:solidFill>
              <a:effectLst>
                <a:outerShdw blurRad="25400" dist="23998" dir="2700000" rotWithShape="0">
                  <a:srgbClr val="000000">
                    <a:alpha val="31033"/>
                  </a:srgbClr>
                </a:outerShdw>
              </a:effectLst>
              <a:latin typeface="+mn-lt"/>
              <a:ea typeface="+mn-ea"/>
              <a:cs typeface="+mn-cs"/>
              <a:sym typeface="Helvetica Neue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LASIFICACIÓN DE INSTRUMENTAL QUIRÚRGICO SEGÚN SU “FORMA”"/>
          <p:cNvSpPr txBox="1"/>
          <p:nvPr/>
        </p:nvSpPr>
        <p:spPr>
          <a:xfrm>
            <a:off x="867268" y="94691"/>
            <a:ext cx="11000406" cy="1487587"/>
          </a:xfrm>
          <a:prstGeom prst="rect">
            <a:avLst/>
          </a:prstGeom>
          <a:gradFill>
            <a:gsLst>
              <a:gs pos="0">
                <a:srgbClr val="00A6AC"/>
              </a:gs>
              <a:gs pos="100000">
                <a:srgbClr val="005C60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0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Cooper Black"/>
                <a:ea typeface="Cooper Black"/>
                <a:cs typeface="Cooper Black"/>
                <a:sym typeface="Cooper Black"/>
              </a:defRPr>
            </a:lvl1pPr>
          </a:lstStyle>
          <a:p>
            <a:r>
              <a:rPr dirty="0"/>
              <a:t>CLASIFICACIÓN DE INSTRUMENTAL o Equipo QUIRÚRGICO SEGÚN SU “RIESGO</a:t>
            </a:r>
            <a:r>
              <a:rPr dirty="0" smtClean="0"/>
              <a:t>”</a:t>
            </a:r>
            <a:endParaRPr lang="es-ES_tradnl" dirty="0" smtClean="0"/>
          </a:p>
          <a:p>
            <a:endParaRPr dirty="0"/>
          </a:p>
        </p:txBody>
      </p:sp>
      <p:sp>
        <p:nvSpPr>
          <p:cNvPr id="157" name="Instrumental…"/>
          <p:cNvSpPr/>
          <p:nvPr/>
        </p:nvSpPr>
        <p:spPr>
          <a:xfrm>
            <a:off x="431800" y="1752599"/>
            <a:ext cx="3594101" cy="1493508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FFFFFF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r>
              <a:t>Instrumental</a:t>
            </a:r>
          </a:p>
          <a:p>
            <a:pPr>
              <a:defRPr sz="3000">
                <a:solidFill>
                  <a:srgbClr val="FFFFFF"/>
                </a:solidFill>
              </a:defRPr>
            </a:pPr>
            <a:r>
              <a:t>crítico</a:t>
            </a:r>
          </a:p>
        </p:txBody>
      </p:sp>
      <p:sp>
        <p:nvSpPr>
          <p:cNvPr id="158" name="Instrumental…"/>
          <p:cNvSpPr/>
          <p:nvPr/>
        </p:nvSpPr>
        <p:spPr>
          <a:xfrm>
            <a:off x="4705350" y="1888066"/>
            <a:ext cx="3594100" cy="1375438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FFFFFF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r>
              <a:t>Instrumental</a:t>
            </a:r>
          </a:p>
          <a:p>
            <a:pPr>
              <a:defRPr sz="3000">
                <a:solidFill>
                  <a:srgbClr val="FFFFFF"/>
                </a:solidFill>
              </a:defRPr>
            </a:pPr>
            <a:r>
              <a:t>semicrítico</a:t>
            </a:r>
          </a:p>
        </p:txBody>
      </p:sp>
      <p:sp>
        <p:nvSpPr>
          <p:cNvPr id="159" name="Instrumental…"/>
          <p:cNvSpPr/>
          <p:nvPr/>
        </p:nvSpPr>
        <p:spPr>
          <a:xfrm>
            <a:off x="8978899" y="1888066"/>
            <a:ext cx="3753844" cy="1375438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FFFFFF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r>
              <a:t>Instrumental</a:t>
            </a:r>
          </a:p>
          <a:p>
            <a:pPr>
              <a:defRPr sz="3000">
                <a:solidFill>
                  <a:srgbClr val="FFFFFF"/>
                </a:solidFill>
              </a:defRPr>
            </a:pPr>
            <a:r>
              <a:t>No crítico</a:t>
            </a:r>
          </a:p>
        </p:txBody>
      </p:sp>
      <p:sp>
        <p:nvSpPr>
          <p:cNvPr id="160" name="Flecha"/>
          <p:cNvSpPr/>
          <p:nvPr/>
        </p:nvSpPr>
        <p:spPr>
          <a:xfrm rot="5371798">
            <a:off x="1668159" y="3618867"/>
            <a:ext cx="1125484" cy="736005"/>
          </a:xfrm>
          <a:prstGeom prst="rightArrow">
            <a:avLst>
              <a:gd name="adj1" fmla="val 32000"/>
              <a:gd name="adj2" fmla="val 110434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1" name="Flecha"/>
          <p:cNvSpPr/>
          <p:nvPr/>
        </p:nvSpPr>
        <p:spPr>
          <a:xfrm rot="5371798">
            <a:off x="6024038" y="3589967"/>
            <a:ext cx="1069412" cy="737739"/>
          </a:xfrm>
          <a:prstGeom prst="rightArrow">
            <a:avLst>
              <a:gd name="adj1" fmla="val 32000"/>
              <a:gd name="adj2" fmla="val 110175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2" name="Flecha"/>
          <p:cNvSpPr/>
          <p:nvPr/>
        </p:nvSpPr>
        <p:spPr>
          <a:xfrm rot="5371798">
            <a:off x="10318588" y="3588596"/>
            <a:ext cx="1075625" cy="700498"/>
          </a:xfrm>
          <a:prstGeom prst="rightArrow">
            <a:avLst>
              <a:gd name="adj1" fmla="val 32000"/>
              <a:gd name="adj2" fmla="val 116032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3" name="Tocan y penetran los  tejidos (duros o blandos)."/>
          <p:cNvSpPr/>
          <p:nvPr/>
        </p:nvSpPr>
        <p:spPr>
          <a:xfrm>
            <a:off x="450585" y="4614021"/>
            <a:ext cx="3396788" cy="127000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rPr sz="2500">
                <a:solidFill>
                  <a:srgbClr val="000000"/>
                </a:solidFill>
              </a:rPr>
              <a:t> </a:t>
            </a:r>
            <a:r>
              <a:rPr sz="2500" b="1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Tocan y penetran </a:t>
            </a:r>
            <a:r>
              <a:rPr sz="2500">
                <a:solidFill>
                  <a:srgbClr val="000000"/>
                </a:solidFill>
              </a:rPr>
              <a:t>los  tejidos (duros o blandos).</a:t>
            </a:r>
          </a:p>
        </p:txBody>
      </p:sp>
      <p:sp>
        <p:nvSpPr>
          <p:cNvPr id="164" name="Tocan pero No penetran los tejidos vivos"/>
          <p:cNvSpPr/>
          <p:nvPr/>
        </p:nvSpPr>
        <p:spPr>
          <a:xfrm>
            <a:off x="4858068" y="4646851"/>
            <a:ext cx="3396788" cy="127000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rPr sz="2500">
                <a:solidFill>
                  <a:srgbClr val="000000"/>
                </a:solidFill>
              </a:rPr>
              <a:t>Tocan pero </a:t>
            </a:r>
            <a:r>
              <a:rPr sz="2500" b="1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No penetran </a:t>
            </a:r>
            <a:r>
              <a:rPr sz="2500">
                <a:solidFill>
                  <a:srgbClr val="000000"/>
                </a:solidFill>
              </a:rPr>
              <a:t>los tejidos vivos</a:t>
            </a:r>
          </a:p>
        </p:txBody>
      </p:sp>
      <p:sp>
        <p:nvSpPr>
          <p:cNvPr id="165" name="NO están en contacto con tejidos."/>
          <p:cNvSpPr/>
          <p:nvPr/>
        </p:nvSpPr>
        <p:spPr>
          <a:xfrm>
            <a:off x="9265552" y="4614021"/>
            <a:ext cx="3396788" cy="127000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rPr sz="2500" b="1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NO están en contacto</a:t>
            </a:r>
            <a:r>
              <a:rPr sz="2500">
                <a:solidFill>
                  <a:srgbClr val="000000"/>
                </a:solidFill>
              </a:rPr>
              <a:t> con tejidos.</a:t>
            </a:r>
          </a:p>
        </p:txBody>
      </p:sp>
      <p:sp>
        <p:nvSpPr>
          <p:cNvPr id="166" name="Flecha"/>
          <p:cNvSpPr/>
          <p:nvPr/>
        </p:nvSpPr>
        <p:spPr>
          <a:xfrm rot="5274536">
            <a:off x="1642078" y="6287002"/>
            <a:ext cx="1035340" cy="558867"/>
          </a:xfrm>
          <a:prstGeom prst="rightArrow">
            <a:avLst>
              <a:gd name="adj1" fmla="val 32000"/>
              <a:gd name="adj2" fmla="val 145437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7" name="Flecha"/>
          <p:cNvSpPr/>
          <p:nvPr/>
        </p:nvSpPr>
        <p:spPr>
          <a:xfrm rot="5274536">
            <a:off x="5995500" y="6327549"/>
            <a:ext cx="1035339" cy="558867"/>
          </a:xfrm>
          <a:prstGeom prst="rightArrow">
            <a:avLst>
              <a:gd name="adj1" fmla="val 32000"/>
              <a:gd name="adj2" fmla="val 145437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8" name="Flecha"/>
          <p:cNvSpPr/>
          <p:nvPr/>
        </p:nvSpPr>
        <p:spPr>
          <a:xfrm rot="5274536">
            <a:off x="10348921" y="6287002"/>
            <a:ext cx="1035339" cy="558867"/>
          </a:xfrm>
          <a:prstGeom prst="rightArrow">
            <a:avLst>
              <a:gd name="adj1" fmla="val 32000"/>
              <a:gd name="adj2" fmla="val 145437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69" name="Bisturí…"/>
          <p:cNvSpPr/>
          <p:nvPr/>
        </p:nvSpPr>
        <p:spPr>
          <a:xfrm>
            <a:off x="1128977" y="7227396"/>
            <a:ext cx="2444486" cy="2372322"/>
          </a:xfrm>
          <a:prstGeom prst="rect">
            <a:avLst/>
          </a:prstGeom>
          <a:gradFill>
            <a:gsLst>
              <a:gs pos="0">
                <a:srgbClr val="094593"/>
              </a:gs>
              <a:gs pos="100000">
                <a:schemeClr val="accent1"/>
              </a:gs>
            </a:gsLst>
            <a:lin ang="2147004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t>Bisturí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t>Legras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t>Cucharilla de Lucas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t>Fresas Qxs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t>Curetas</a:t>
            </a:r>
          </a:p>
        </p:txBody>
      </p:sp>
      <p:sp>
        <p:nvSpPr>
          <p:cNvPr id="170" name="Espejo dental…"/>
          <p:cNvSpPr/>
          <p:nvPr/>
        </p:nvSpPr>
        <p:spPr>
          <a:xfrm>
            <a:off x="5334219" y="7281150"/>
            <a:ext cx="2444487" cy="2361341"/>
          </a:xfrm>
          <a:prstGeom prst="rect">
            <a:avLst/>
          </a:prstGeom>
          <a:gradFill>
            <a:gsLst>
              <a:gs pos="0">
                <a:srgbClr val="094593"/>
              </a:gs>
              <a:gs pos="100000">
                <a:schemeClr val="accent1"/>
              </a:gs>
            </a:gsLst>
            <a:lin ang="2147004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t>Espejo dental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t>Separadores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t>Jeringa carpule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t>Pieza de mano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1" name="Aparato Rx…"/>
          <p:cNvSpPr/>
          <p:nvPr/>
        </p:nvSpPr>
        <p:spPr>
          <a:xfrm>
            <a:off x="9633578" y="7215490"/>
            <a:ext cx="2444486" cy="2361341"/>
          </a:xfrm>
          <a:prstGeom prst="rect">
            <a:avLst/>
          </a:prstGeom>
          <a:gradFill>
            <a:gsLst>
              <a:gs pos="0">
                <a:srgbClr val="094593"/>
              </a:gs>
              <a:gs pos="100000">
                <a:schemeClr val="accent1"/>
              </a:gs>
            </a:gsLst>
            <a:lin ang="2147004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 lang="es-ES_tradnl" dirty="0" smtClean="0"/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 lang="es-ES_tradnl" dirty="0"/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 lang="es-ES_tradnl" dirty="0" smtClean="0"/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rPr dirty="0" smtClean="0"/>
              <a:t>Aparato </a:t>
            </a:r>
            <a:r>
              <a:rPr dirty="0"/>
              <a:t>Rx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rPr dirty="0"/>
              <a:t>Lamparas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rPr dirty="0"/>
              <a:t>Mesas de trabajo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r>
              <a:rPr dirty="0"/>
              <a:t>Riñón </a:t>
            </a:r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 dirty="0"/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 dirty="0"/>
          </a:p>
          <a:p>
            <a:pPr marL="240631" indent="-240631" algn="l">
              <a:buSzPct val="100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172" name="EARLE H. SPAULDING, 1968"/>
          <p:cNvSpPr txBox="1"/>
          <p:nvPr/>
        </p:nvSpPr>
        <p:spPr>
          <a:xfrm>
            <a:off x="7611132" y="1175877"/>
            <a:ext cx="355359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dirty="0"/>
              <a:t>EARLE H. SPAULDING, 1968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INSTRUMENTOS SIMPLES"/>
          <p:cNvGrpSpPr/>
          <p:nvPr/>
        </p:nvGrpSpPr>
        <p:grpSpPr>
          <a:xfrm>
            <a:off x="550564" y="7336879"/>
            <a:ext cx="5180443" cy="1277443"/>
            <a:chOff x="0" y="0"/>
            <a:chExt cx="5180441" cy="1277441"/>
          </a:xfrm>
        </p:grpSpPr>
        <p:sp>
          <p:nvSpPr>
            <p:cNvPr id="174" name="Rectángulo redondeado"/>
            <p:cNvSpPr/>
            <p:nvPr/>
          </p:nvSpPr>
          <p:spPr>
            <a:xfrm>
              <a:off x="0" y="0"/>
              <a:ext cx="5180442" cy="1277442"/>
            </a:xfrm>
            <a:prstGeom prst="roundRect">
              <a:avLst>
                <a:gd name="adj" fmla="val 28775"/>
              </a:avLst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175" name="INSTRUMENTOS SIMPLES"/>
            <p:cNvSpPr txBox="1"/>
            <p:nvPr/>
          </p:nvSpPr>
          <p:spPr>
            <a:xfrm>
              <a:off x="107661" y="130720"/>
              <a:ext cx="4965120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3000" b="1">
                  <a:solidFill>
                    <a:srgbClr val="0000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INSTRUMENTOS SIMPLES</a:t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177" name="Figura"/>
          <p:cNvSpPr/>
          <p:nvPr/>
        </p:nvSpPr>
        <p:spPr>
          <a:xfrm rot="8262797">
            <a:off x="3138725" y="5494528"/>
            <a:ext cx="1940802" cy="1043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6" y="13551"/>
                </a:moveTo>
                <a:lnTo>
                  <a:pt x="12146" y="21600"/>
                </a:lnTo>
                <a:lnTo>
                  <a:pt x="21600" y="9116"/>
                </a:lnTo>
                <a:lnTo>
                  <a:pt x="12392" y="0"/>
                </a:lnTo>
                <a:lnTo>
                  <a:pt x="12146" y="5975"/>
                </a:lnTo>
                <a:lnTo>
                  <a:pt x="0" y="5975"/>
                </a:lnTo>
                <a:lnTo>
                  <a:pt x="0" y="13551"/>
                </a:lnTo>
                <a:lnTo>
                  <a:pt x="12146" y="13551"/>
                </a:lnTo>
                <a:close/>
              </a:path>
            </a:pathLst>
          </a:custGeom>
          <a:gradFill>
            <a:gsLst>
              <a:gs pos="0">
                <a:srgbClr val="094593"/>
              </a:gs>
              <a:gs pos="100000">
                <a:schemeClr val="accent1"/>
              </a:gs>
            </a:gsLst>
            <a:lin ang="2147004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78" name="Figura"/>
          <p:cNvSpPr/>
          <p:nvPr/>
        </p:nvSpPr>
        <p:spPr>
          <a:xfrm rot="2665265">
            <a:off x="6745523" y="5586579"/>
            <a:ext cx="1940804" cy="1043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6" y="13551"/>
                </a:moveTo>
                <a:lnTo>
                  <a:pt x="12146" y="21600"/>
                </a:lnTo>
                <a:lnTo>
                  <a:pt x="21600" y="9116"/>
                </a:lnTo>
                <a:lnTo>
                  <a:pt x="12392" y="0"/>
                </a:lnTo>
                <a:lnTo>
                  <a:pt x="12146" y="5975"/>
                </a:lnTo>
                <a:lnTo>
                  <a:pt x="0" y="5975"/>
                </a:lnTo>
                <a:lnTo>
                  <a:pt x="0" y="13551"/>
                </a:lnTo>
                <a:lnTo>
                  <a:pt x="12146" y="13551"/>
                </a:lnTo>
                <a:close/>
              </a:path>
            </a:pathLst>
          </a:custGeom>
          <a:gradFill>
            <a:gsLst>
              <a:gs pos="0">
                <a:srgbClr val="094593"/>
              </a:gs>
              <a:gs pos="100000">
                <a:schemeClr val="accent1"/>
              </a:gs>
            </a:gsLst>
            <a:lin ang="2147004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181" name="INSTRUMENTOS COMPLEJOS"/>
          <p:cNvGrpSpPr/>
          <p:nvPr/>
        </p:nvGrpSpPr>
        <p:grpSpPr>
          <a:xfrm>
            <a:off x="6519564" y="7336879"/>
            <a:ext cx="6139294" cy="1277443"/>
            <a:chOff x="0" y="0"/>
            <a:chExt cx="6139293" cy="1277441"/>
          </a:xfrm>
        </p:grpSpPr>
        <p:sp>
          <p:nvSpPr>
            <p:cNvPr id="179" name="Rectángulo redondeado"/>
            <p:cNvSpPr/>
            <p:nvPr/>
          </p:nvSpPr>
          <p:spPr>
            <a:xfrm>
              <a:off x="0" y="0"/>
              <a:ext cx="6139294" cy="1277442"/>
            </a:xfrm>
            <a:prstGeom prst="roundRect">
              <a:avLst>
                <a:gd name="adj" fmla="val 28775"/>
              </a:avLst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180" name="INSTRUMENTOS COMPLEJOS"/>
            <p:cNvSpPr txBox="1"/>
            <p:nvPr/>
          </p:nvSpPr>
          <p:spPr>
            <a:xfrm>
              <a:off x="107661" y="130720"/>
              <a:ext cx="5923971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3000" b="1">
                  <a:solidFill>
                    <a:srgbClr val="0000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INSTRUMENTOS COMPLEJOS</a:t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182" name="CLASIFICACIÓN DE INSTRUMENTAL QUIRÚRGICO…"/>
          <p:cNvSpPr txBox="1"/>
          <p:nvPr/>
        </p:nvSpPr>
        <p:spPr>
          <a:xfrm>
            <a:off x="850335" y="273049"/>
            <a:ext cx="10539749" cy="1435101"/>
          </a:xfrm>
          <a:prstGeom prst="rect">
            <a:avLst/>
          </a:prstGeom>
          <a:gradFill>
            <a:gsLst>
              <a:gs pos="0">
                <a:srgbClr val="00A6AC"/>
              </a:gs>
              <a:gs pos="100000">
                <a:srgbClr val="005C60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Cooper Black"/>
                <a:ea typeface="Cooper Black"/>
                <a:cs typeface="Cooper Black"/>
                <a:sym typeface="Cooper Black"/>
              </a:defRPr>
            </a:pPr>
            <a:r>
              <a:t>CLASIFICACIÓN DE INSTRUMENTAL QUIRÚRGICO </a:t>
            </a:r>
          </a:p>
          <a:p>
            <a:pPr>
              <a:defRPr sz="30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Cooper Black"/>
                <a:ea typeface="Cooper Black"/>
                <a:cs typeface="Cooper Black"/>
                <a:sym typeface="Cooper Black"/>
              </a:defRPr>
            </a:pPr>
            <a:r>
              <a:t>EN </a:t>
            </a:r>
          </a:p>
          <a:p>
            <a:pPr>
              <a:defRPr sz="30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Cooper Black"/>
                <a:ea typeface="Cooper Black"/>
                <a:cs typeface="Cooper Black"/>
                <a:sym typeface="Cooper Black"/>
              </a:defRPr>
            </a:pPr>
            <a:r>
              <a:t>CIRUGÍA BUCAL</a:t>
            </a:r>
          </a:p>
        </p:txBody>
      </p:sp>
      <p:grpSp>
        <p:nvGrpSpPr>
          <p:cNvPr id="185" name="SE DIVIDEN EN DOS GRANDES GRUPOS"/>
          <p:cNvGrpSpPr/>
          <p:nvPr/>
        </p:nvGrpSpPr>
        <p:grpSpPr>
          <a:xfrm>
            <a:off x="3750617" y="2684958"/>
            <a:ext cx="4739187" cy="1972868"/>
            <a:chOff x="0" y="0"/>
            <a:chExt cx="4739185" cy="1972867"/>
          </a:xfrm>
        </p:grpSpPr>
        <p:sp>
          <p:nvSpPr>
            <p:cNvPr id="183" name="Óvalo"/>
            <p:cNvSpPr/>
            <p:nvPr/>
          </p:nvSpPr>
          <p:spPr>
            <a:xfrm>
              <a:off x="0" y="0"/>
              <a:ext cx="4739186" cy="1972868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Cooper Black"/>
                  <a:ea typeface="Cooper Black"/>
                  <a:cs typeface="Cooper Black"/>
                  <a:sym typeface="Cooper Black"/>
                </a:defRPr>
              </a:pPr>
              <a:endParaRPr/>
            </a:p>
          </p:txBody>
        </p:sp>
        <p:sp>
          <p:nvSpPr>
            <p:cNvPr id="184" name="SE DIVIDEN EN DOS GRANDES GRUPOS"/>
            <p:cNvSpPr txBox="1"/>
            <p:nvPr/>
          </p:nvSpPr>
          <p:spPr>
            <a:xfrm>
              <a:off x="694037" y="268883"/>
              <a:ext cx="3351111" cy="143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Cooper Black"/>
                  <a:ea typeface="Cooper Black"/>
                  <a:cs typeface="Cooper Black"/>
                  <a:sym typeface="Cooper Black"/>
                </a:defRPr>
              </a:lvl1pPr>
            </a:lstStyle>
            <a:p>
              <a:r>
                <a:t>SE DIVIDEN EN DOS GRANDES GRUPOS </a:t>
              </a:r>
            </a:p>
          </p:txBody>
        </p:sp>
      </p:grpSp>
      <p:sp>
        <p:nvSpPr>
          <p:cNvPr id="186" name="CIRUGÍA BUCAL Cosme Guy Escoda"/>
          <p:cNvSpPr txBox="1"/>
          <p:nvPr/>
        </p:nvSpPr>
        <p:spPr>
          <a:xfrm>
            <a:off x="7761861" y="9093198"/>
            <a:ext cx="4593078" cy="4064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sz="2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CIRUGÍA BUCAL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 </a:t>
            </a:r>
            <a:r>
              <a:t>Cosme Guy Escoda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radient">
  <a:themeElements>
    <a:clrScheme name="Gradient">
      <a:dk1>
        <a:srgbClr val="FFFFFF"/>
      </a:dk1>
      <a:lt1>
        <a:srgbClr val="FF0000"/>
      </a:lt1>
      <a:dk2>
        <a:srgbClr val="A7A7A7"/>
      </a:dk2>
      <a:lt2>
        <a:srgbClr val="535353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704</Words>
  <Application>Microsoft Macintosh PowerPoint</Application>
  <PresentationFormat>Personalizado</PresentationFormat>
  <Paragraphs>131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Gradient</vt:lpstr>
      <vt:lpstr> FACULTAD DE ODONTOLOGÍA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FACULTAD DE ODONTOLOGÍA</dc:title>
  <dc:subject/>
  <dc:creator/>
  <cp:keywords/>
  <dc:description/>
  <cp:lastModifiedBy>Felipe González Solano</cp:lastModifiedBy>
  <cp:revision>19</cp:revision>
  <dcterms:modified xsi:type="dcterms:W3CDTF">2019-09-29T02:53:47Z</dcterms:modified>
  <cp:category/>
</cp:coreProperties>
</file>