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9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ADB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D7CB"/>
          </a:solidFill>
        </a:fill>
      </a:tcStyle>
    </a:wholeTbl>
    <a:band2H>
      <a:tcTxStyle/>
      <a:tcStyle>
        <a:tcBdr/>
        <a:fill>
          <a:solidFill>
            <a:srgbClr val="F3EC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0000"/>
        </a:fontRef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0000"/>
              </a:solidFill>
              <a:prstDash val="solid"/>
              <a:round/>
            </a:ln>
          </a:top>
          <a:bottom>
            <a:ln w="254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0000"/>
              </a:solidFill>
              <a:prstDash val="solid"/>
              <a:round/>
            </a:ln>
          </a:top>
          <a:bottom>
            <a:ln w="254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ACA"/>
          </a:solidFill>
        </a:fill>
      </a:tcStyle>
    </a:wholeTbl>
    <a:band2H>
      <a:tcTxStyle/>
      <a:tcStyle>
        <a:tcBdr/>
        <a:fill>
          <a:solidFill>
            <a:srgbClr val="FF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912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51896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 b="1">
                <a:latin typeface="+mj-lt"/>
                <a:ea typeface="+mj-ea"/>
                <a:cs typeface="+mj-cs"/>
                <a:sym typeface="Helvetica"/>
              </a:defRPr>
            </a:lvl1pPr>
            <a:lvl2pPr marL="7940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2pPr>
            <a:lvl3pPr marL="12512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3pPr>
            <a:lvl4pPr marL="17084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4pPr>
            <a:lvl5pPr marL="2165684" indent="-336884" algn="ctr">
              <a:spcBef>
                <a:spcPts val="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“Escribe una cita aquí”"/>
          <p:cNvSpPr txBox="1">
            <a:spLocks noGrp="1"/>
          </p:cNvSpPr>
          <p:nvPr>
            <p:ph type="body" sz="quarter" idx="13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2400"/>
              </a:spcBef>
              <a:buSzTx/>
              <a:buNone/>
              <a:defRPr sz="4000"/>
            </a:pPr>
            <a:endParaRPr/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1"/>
          </a:xfrm>
          <a:prstGeom prst="rect">
            <a:avLst/>
          </a:prstGeom>
        </p:spPr>
        <p:txBody>
          <a:bodyPr anchor="b"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tiff"/><Relationship Id="rId3" Type="http://schemas.openxmlformats.org/officeDocument/2006/relationships/image" Target="../media/image2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0.tiff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cielo.sld.cu/scielo.php?script=sci_arttext&amp;pid=S1727-897X201400050001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image" Target="../media/image4.t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tiff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4" Type="http://schemas.openxmlformats.org/officeDocument/2006/relationships/image" Target="../media/image21.tiff"/><Relationship Id="rId5" Type="http://schemas.openxmlformats.org/officeDocument/2006/relationships/image" Target="../media/image22.tiff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LASIFICACIÓN  DEL  INSTRUMENTAL QUIRÚRGICO…"/>
          <p:cNvSpPr txBox="1">
            <a:spLocks noGrp="1"/>
          </p:cNvSpPr>
          <p:nvPr>
            <p:ph type="subTitle" sz="quarter" idx="1"/>
          </p:nvPr>
        </p:nvSpPr>
        <p:spPr>
          <a:xfrm>
            <a:off x="513778" y="290693"/>
            <a:ext cx="12485244" cy="1270003"/>
          </a:xfrm>
          <a:prstGeom prst="rect">
            <a:avLst/>
          </a:prstGeom>
          <a:gradFill>
            <a:gsLst>
              <a:gs pos="0">
                <a:srgbClr val="00A6AC"/>
              </a:gs>
              <a:gs pos="100000">
                <a:srgbClr val="00494B"/>
              </a:gs>
            </a:gsLst>
            <a:lin ang="5400000"/>
          </a:gradFill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/>
          <a:lstStyle/>
          <a:p>
            <a:pPr>
              <a:defRPr sz="3600" b="1"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CLASIFICACIÓN  DEL  INSTRUMENTAL QUIRÚRGICO</a:t>
            </a:r>
          </a:p>
          <a:p>
            <a:pPr>
              <a:defRPr sz="3600" b="1">
                <a:solidFill>
                  <a:srgbClr val="FF9300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r>
              <a:t>“POR SU FUNCIÓN”</a:t>
            </a:r>
          </a:p>
        </p:txBody>
      </p:sp>
      <p:grpSp>
        <p:nvGrpSpPr>
          <p:cNvPr id="268" name="INSTRUMENTAL PARA SEPARACIÓN"/>
          <p:cNvGrpSpPr/>
          <p:nvPr/>
        </p:nvGrpSpPr>
        <p:grpSpPr>
          <a:xfrm>
            <a:off x="393054" y="1914862"/>
            <a:ext cx="4366224" cy="2048969"/>
            <a:chOff x="0" y="0"/>
            <a:chExt cx="4366222" cy="2048967"/>
          </a:xfrm>
        </p:grpSpPr>
        <p:sp>
          <p:nvSpPr>
            <p:cNvPr id="266" name="Óvalo"/>
            <p:cNvSpPr/>
            <p:nvPr/>
          </p:nvSpPr>
          <p:spPr>
            <a:xfrm>
              <a:off x="-1" y="0"/>
              <a:ext cx="4366224" cy="204896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67" name="INSTRUMENTAL PARA SEPARACIÓN"/>
            <p:cNvSpPr txBox="1"/>
            <p:nvPr/>
          </p:nvSpPr>
          <p:spPr>
            <a:xfrm>
              <a:off x="639418" y="345034"/>
              <a:ext cx="3087385" cy="1358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SEPARACIÓN</a:t>
              </a:r>
            </a:p>
          </p:txBody>
        </p:sp>
      </p:grpSp>
      <p:grpSp>
        <p:nvGrpSpPr>
          <p:cNvPr id="271" name="ABREBOCAS…"/>
          <p:cNvGrpSpPr/>
          <p:nvPr/>
        </p:nvGrpSpPr>
        <p:grpSpPr>
          <a:xfrm>
            <a:off x="7930405" y="1914862"/>
            <a:ext cx="4735019" cy="2048969"/>
            <a:chOff x="0" y="0"/>
            <a:chExt cx="4735017" cy="2048967"/>
          </a:xfrm>
        </p:grpSpPr>
        <p:sp>
          <p:nvSpPr>
            <p:cNvPr id="269" name="Rectángulo redondeado"/>
            <p:cNvSpPr/>
            <p:nvPr/>
          </p:nvSpPr>
          <p:spPr>
            <a:xfrm>
              <a:off x="0" y="0"/>
              <a:ext cx="4735018" cy="2048968"/>
            </a:xfrm>
            <a:prstGeom prst="roundRect">
              <a:avLst>
                <a:gd name="adj" fmla="val 7394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70" name="ABREBOCAS…"/>
            <p:cNvSpPr txBox="1"/>
            <p:nvPr/>
          </p:nvSpPr>
          <p:spPr>
            <a:xfrm>
              <a:off x="44372" y="237083"/>
              <a:ext cx="4646274" cy="157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ABREBOCAS</a:t>
              </a:r>
            </a:p>
            <a:p>
              <a:pPr algn="l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SEPARADORES</a:t>
              </a:r>
            </a:p>
          </p:txBody>
        </p:sp>
      </p:grpSp>
      <p:sp>
        <p:nvSpPr>
          <p:cNvPr id="272" name="Flecha"/>
          <p:cNvSpPr/>
          <p:nvPr/>
        </p:nvSpPr>
        <p:spPr>
          <a:xfrm>
            <a:off x="5867400" y="2304346"/>
            <a:ext cx="1270000" cy="1270002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275" name="Las Gomas de McKesson se colocan a nivel de los molares de la arcada dentaría de lado opuesto,  a donde se va a efectuar la cirugía y ayuda a mantener la apertura bucal y estabilidad a la ATM."/>
          <p:cNvGrpSpPr/>
          <p:nvPr/>
        </p:nvGrpSpPr>
        <p:grpSpPr>
          <a:xfrm>
            <a:off x="236554" y="5023313"/>
            <a:ext cx="6510987" cy="4058942"/>
            <a:chOff x="0" y="0"/>
            <a:chExt cx="6510986" cy="4058941"/>
          </a:xfrm>
        </p:grpSpPr>
        <p:sp>
          <p:nvSpPr>
            <p:cNvPr id="273" name="Rectángulo"/>
            <p:cNvSpPr/>
            <p:nvPr/>
          </p:nvSpPr>
          <p:spPr>
            <a:xfrm>
              <a:off x="0" y="350038"/>
              <a:ext cx="6510987" cy="335886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74" name="Las Gomas de McKesson se colocan a nivel de los molares de la arcada dentaría de lado opuesto,  a donde se va a efectuar la cirugía y ayuda a mantener la apertura bucal y estabilidad a la ATM."/>
            <p:cNvSpPr txBox="1"/>
            <p:nvPr/>
          </p:nvSpPr>
          <p:spPr>
            <a:xfrm>
              <a:off x="0" y="0"/>
              <a:ext cx="6510987" cy="4058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288757" indent="-288757" algn="l">
                <a:buSzPct val="75000"/>
                <a:buChar char="•"/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Las</a:t>
              </a:r>
              <a:r>
                <a:rPr dirty="0">
                  <a:solidFill>
                    <a:srgbClr val="FF9300"/>
                  </a:solidFill>
                </a:rPr>
                <a:t> Gomas de McKesson </a:t>
              </a:r>
              <a:r>
                <a:rPr dirty="0"/>
                <a:t>se colocan a nivel de los molares de la arcada dentaría de lado opuesto,  a donde se va a efectuar la cirugía y ayuda a mantener la apertura bucal y estabilidad a la ATM.</a:t>
              </a:r>
            </a:p>
            <a:p>
              <a:pPr algn="l">
                <a:defRPr sz="2600" b="1">
                  <a:solidFill>
                    <a:srgbClr val="FFFB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 dirty="0"/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588" y="4887711"/>
            <a:ext cx="5835063" cy="384450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5" name="INSTRUMENTAL PARA HEMOSTASIA"/>
          <p:cNvGrpSpPr/>
          <p:nvPr/>
        </p:nvGrpSpPr>
        <p:grpSpPr>
          <a:xfrm>
            <a:off x="1655364" y="118267"/>
            <a:ext cx="8735818" cy="1608142"/>
            <a:chOff x="0" y="0"/>
            <a:chExt cx="8735816" cy="1608140"/>
          </a:xfrm>
        </p:grpSpPr>
        <p:sp>
          <p:nvSpPr>
            <p:cNvPr id="353" name="Óvalo"/>
            <p:cNvSpPr/>
            <p:nvPr/>
          </p:nvSpPr>
          <p:spPr>
            <a:xfrm>
              <a:off x="-1" y="-1"/>
              <a:ext cx="8735818" cy="1608142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54" name="INSTRUMENTAL PARA HEMOSTASIA"/>
            <p:cNvSpPr txBox="1"/>
            <p:nvPr/>
          </p:nvSpPr>
          <p:spPr>
            <a:xfrm>
              <a:off x="1279329" y="219869"/>
              <a:ext cx="6177157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HEMOSTASIA</a:t>
              </a:r>
            </a:p>
          </p:txBody>
        </p:sp>
      </p:grpSp>
      <p:grpSp>
        <p:nvGrpSpPr>
          <p:cNvPr id="358" name="PINZAS DE HALSTED-MOSQUITO  (RECTAS O CURVAS) PUNTA ROMA CON DIENTES Y SIN DIENTES.…"/>
          <p:cNvGrpSpPr/>
          <p:nvPr/>
        </p:nvGrpSpPr>
        <p:grpSpPr>
          <a:xfrm>
            <a:off x="397436" y="2832298"/>
            <a:ext cx="5897962" cy="4089004"/>
            <a:chOff x="0" y="0"/>
            <a:chExt cx="5897960" cy="4089003"/>
          </a:xfrm>
        </p:grpSpPr>
        <p:sp>
          <p:nvSpPr>
            <p:cNvPr id="356" name="Rectángulo redondeado"/>
            <p:cNvSpPr/>
            <p:nvPr/>
          </p:nvSpPr>
          <p:spPr>
            <a:xfrm>
              <a:off x="0" y="0"/>
              <a:ext cx="5897961" cy="4089004"/>
            </a:xfrm>
            <a:prstGeom prst="roundRect">
              <a:avLst>
                <a:gd name="adj" fmla="val 1065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57" name="PINZAS DE HALSTED-MOSQUITO  (RECTAS O CURVAS) PUNTA ROMA CON DIENTES Y SIN DIENTES.…"/>
            <p:cNvSpPr txBox="1"/>
            <p:nvPr/>
          </p:nvSpPr>
          <p:spPr>
            <a:xfrm>
              <a:off x="127631" y="349051"/>
              <a:ext cx="5642699" cy="3390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HALSTED-MOSQUITO</a:t>
              </a:r>
              <a:r>
                <a:rPr sz="3000"/>
                <a:t>  </a:t>
              </a:r>
              <a:r>
                <a:rPr sz="2400" b="0">
                  <a:latin typeface="Helvetica Light"/>
                  <a:ea typeface="Helvetica Light"/>
                  <a:cs typeface="Helvetica Light"/>
                  <a:sym typeface="Helvetica Light"/>
                </a:rPr>
                <a:t>(RECTAS O CURVAS) PUNTA ROMA CON DIENTES Y SIN DIENTES.</a:t>
              </a:r>
              <a:endParaRPr sz="2400"/>
            </a:p>
            <a:p>
              <a:pPr algn="l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</a:defRPr>
              </a:pPr>
              <a:endParaRPr sz="2400"/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KELLY</a:t>
              </a:r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ELECTROCAUTERIO</a:t>
              </a: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483" y="5794693"/>
            <a:ext cx="5771812" cy="374289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483" y="1879216"/>
            <a:ext cx="5771812" cy="383204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INSTRUMENTAL PARA TRATAMIENTO DE LA CAVIDAD ÓSEA"/>
          <p:cNvGrpSpPr/>
          <p:nvPr/>
        </p:nvGrpSpPr>
        <p:grpSpPr>
          <a:xfrm>
            <a:off x="2696765" y="-74218"/>
            <a:ext cx="7018537" cy="1941118"/>
            <a:chOff x="0" y="0"/>
            <a:chExt cx="7018535" cy="1941117"/>
          </a:xfrm>
        </p:grpSpPr>
        <p:sp>
          <p:nvSpPr>
            <p:cNvPr id="362" name="Óvalo"/>
            <p:cNvSpPr/>
            <p:nvPr/>
          </p:nvSpPr>
          <p:spPr>
            <a:xfrm>
              <a:off x="0" y="0"/>
              <a:ext cx="7018536" cy="194111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63" name="INSTRUMENTAL PARA TRATAMIENTO DE LA CAVIDAD ÓSEA"/>
            <p:cNvSpPr txBox="1"/>
            <p:nvPr/>
          </p:nvSpPr>
          <p:spPr>
            <a:xfrm>
              <a:off x="1027840" y="119658"/>
              <a:ext cx="4962856" cy="170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TRATAMIENTO DE LA CAVIDAD ÓSEA</a:t>
              </a:r>
            </a:p>
          </p:txBody>
        </p:sp>
      </p:grpSp>
      <p:grpSp>
        <p:nvGrpSpPr>
          <p:cNvPr id="367" name="CURETAS…"/>
          <p:cNvGrpSpPr/>
          <p:nvPr/>
        </p:nvGrpSpPr>
        <p:grpSpPr>
          <a:xfrm>
            <a:off x="2857617" y="1248969"/>
            <a:ext cx="7196960" cy="4678341"/>
            <a:chOff x="0" y="-9605"/>
            <a:chExt cx="5897961" cy="3842076"/>
          </a:xfrm>
        </p:grpSpPr>
        <p:sp>
          <p:nvSpPr>
            <p:cNvPr id="365" name="Rectángulo redondeado"/>
            <p:cNvSpPr/>
            <p:nvPr/>
          </p:nvSpPr>
          <p:spPr>
            <a:xfrm>
              <a:off x="0" y="491131"/>
              <a:ext cx="5897961" cy="3183337"/>
            </a:xfrm>
            <a:prstGeom prst="roundRect">
              <a:avLst>
                <a:gd name="adj" fmla="val 1368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66" name="CURETAS…"/>
            <p:cNvSpPr txBox="1"/>
            <p:nvPr/>
          </p:nvSpPr>
          <p:spPr>
            <a:xfrm>
              <a:off x="1" y="-9605"/>
              <a:ext cx="5770330" cy="38420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88757" indent="-288757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CURETAS</a:t>
              </a:r>
            </a:p>
            <a:p>
              <a:pPr marL="288757" indent="-288757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CUCHARILLA DE LUCAS</a:t>
              </a:r>
            </a:p>
            <a:p>
              <a:pPr marL="336883" indent="-336883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CUCHARILLA DE VOLKMAN</a:t>
              </a:r>
            </a:p>
            <a:p>
              <a:pPr marL="336883" indent="-336883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ALVEOLOTOMO O PINZA GUBIA</a:t>
              </a:r>
            </a:p>
            <a:p>
              <a:pPr marL="336883" indent="-336883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LIMA PARA HUESO</a:t>
              </a:r>
            </a:p>
            <a:p>
              <a:pPr marL="336883" indent="-336883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ESCOFINA</a:t>
              </a:r>
            </a:p>
            <a:p>
              <a:pPr marL="336883" indent="-336883" algn="l">
                <a:buSzPct val="75000"/>
                <a:buChar char="•"/>
                <a:defRPr sz="27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rPr dirty="0"/>
                <a:t>JERINGA ASEPTO Y SOL. FISIOLOGICA</a:t>
              </a:r>
            </a:p>
          </p:txBody>
        </p:sp>
      </p:grpSp>
      <p:pic>
        <p:nvPicPr>
          <p:cNvPr id="368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20647">
            <a:off x="1382025" y="4443920"/>
            <a:ext cx="3804152" cy="6431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99945" y="5738415"/>
            <a:ext cx="6473714" cy="37543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INSTRUMENTAL PARA TRATAMIENTO DE LA CAVIDAD ÓSEA"/>
          <p:cNvGrpSpPr/>
          <p:nvPr/>
        </p:nvGrpSpPr>
        <p:grpSpPr>
          <a:xfrm>
            <a:off x="1655364" y="118268"/>
            <a:ext cx="9694072" cy="1941118"/>
            <a:chOff x="0" y="0"/>
            <a:chExt cx="9694070" cy="1941117"/>
          </a:xfrm>
        </p:grpSpPr>
        <p:sp>
          <p:nvSpPr>
            <p:cNvPr id="371" name="Óvalo"/>
            <p:cNvSpPr/>
            <p:nvPr/>
          </p:nvSpPr>
          <p:spPr>
            <a:xfrm>
              <a:off x="-1" y="0"/>
              <a:ext cx="9694072" cy="194111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72" name="INSTRUMENTAL PARA TRATAMIENTO DE LA CAVIDAD ÓSEA"/>
            <p:cNvSpPr txBox="1"/>
            <p:nvPr/>
          </p:nvSpPr>
          <p:spPr>
            <a:xfrm>
              <a:off x="1419663" y="119658"/>
              <a:ext cx="6854744" cy="170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TRATAMIENTO DE LA CAVIDAD ÓSEA</a:t>
              </a:r>
            </a:p>
          </p:txBody>
        </p:sp>
      </p:grpSp>
      <p:pic>
        <p:nvPicPr>
          <p:cNvPr id="374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9742" y="6129187"/>
            <a:ext cx="4891095" cy="2942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2356" y="1825227"/>
            <a:ext cx="2851229" cy="7551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Imagen" descr="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38937">
            <a:off x="-1702249" y="3967848"/>
            <a:ext cx="7842664" cy="3848829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Imagen" descr="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3843" y="2490191"/>
            <a:ext cx="4735348" cy="29124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INSTRUMENTAL PARA DRENAJE"/>
          <p:cNvGrpSpPr/>
          <p:nvPr/>
        </p:nvGrpSpPr>
        <p:grpSpPr>
          <a:xfrm>
            <a:off x="1655364" y="118268"/>
            <a:ext cx="10049672" cy="1941118"/>
            <a:chOff x="0" y="0"/>
            <a:chExt cx="10049670" cy="1941117"/>
          </a:xfrm>
        </p:grpSpPr>
        <p:sp>
          <p:nvSpPr>
            <p:cNvPr id="379" name="Óvalo"/>
            <p:cNvSpPr/>
            <p:nvPr/>
          </p:nvSpPr>
          <p:spPr>
            <a:xfrm>
              <a:off x="-1" y="0"/>
              <a:ext cx="10049672" cy="1941118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80" name="INSTRUMENTAL PARA DRENAJE"/>
            <p:cNvSpPr txBox="1"/>
            <p:nvPr/>
          </p:nvSpPr>
          <p:spPr>
            <a:xfrm>
              <a:off x="1471739" y="653058"/>
              <a:ext cx="7106192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DRENAJE</a:t>
              </a:r>
            </a:p>
          </p:txBody>
        </p:sp>
      </p:grpSp>
      <p:grpSp>
        <p:nvGrpSpPr>
          <p:cNvPr id="384" name="CANULA DE FRAZIER…"/>
          <p:cNvGrpSpPr/>
          <p:nvPr/>
        </p:nvGrpSpPr>
        <p:grpSpPr>
          <a:xfrm>
            <a:off x="167048" y="2151061"/>
            <a:ext cx="6357343" cy="2276477"/>
            <a:chOff x="0" y="0"/>
            <a:chExt cx="6357342" cy="2276475"/>
          </a:xfrm>
        </p:grpSpPr>
        <p:sp>
          <p:nvSpPr>
            <p:cNvPr id="382" name="Rectángulo redondeado"/>
            <p:cNvSpPr/>
            <p:nvPr/>
          </p:nvSpPr>
          <p:spPr>
            <a:xfrm>
              <a:off x="0" y="0"/>
              <a:ext cx="6357343" cy="2276476"/>
            </a:xfrm>
            <a:prstGeom prst="roundRect">
              <a:avLst>
                <a:gd name="adj" fmla="val 21056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83" name="CANULA DE FRAZIER…"/>
            <p:cNvSpPr txBox="1"/>
            <p:nvPr/>
          </p:nvSpPr>
          <p:spPr>
            <a:xfrm>
              <a:off x="140392" y="325438"/>
              <a:ext cx="6076559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00789" indent="-300789" algn="l">
                <a:buSzPct val="75000"/>
                <a:buChar char="•"/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CANULA DE FRAZIER</a:t>
              </a:r>
            </a:p>
            <a:p>
              <a:pPr marL="300789" indent="-300789" algn="l">
                <a:buSzPct val="75000"/>
                <a:buChar char="•"/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CANULA DE FERGUSON</a:t>
              </a:r>
            </a:p>
            <a:p>
              <a:pPr marL="300789" indent="-300789" algn="l">
                <a:buSzPct val="75000"/>
                <a:buChar char="•"/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ASPIRADOR QUIRURGICO</a:t>
              </a:r>
            </a:p>
            <a:p>
              <a:pPr marL="300789" indent="-300789" algn="l">
                <a:buSzPct val="75000"/>
                <a:buChar char="•"/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TUBO DE GOMA</a:t>
              </a:r>
            </a:p>
          </p:txBody>
        </p:sp>
      </p:grpSp>
      <p:pic>
        <p:nvPicPr>
          <p:cNvPr id="385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6038" y="4993492"/>
            <a:ext cx="6059363" cy="4544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" name="Imagen" descr="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0" y="7257343"/>
            <a:ext cx="5896108" cy="2276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Imagen" descr="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8117">
            <a:off x="8235860" y="2316591"/>
            <a:ext cx="3140439" cy="61997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INSTRUMENTAL PARA SINTÉSIS O SUTURA"/>
          <p:cNvGrpSpPr/>
          <p:nvPr/>
        </p:nvGrpSpPr>
        <p:grpSpPr>
          <a:xfrm>
            <a:off x="1655364" y="118267"/>
            <a:ext cx="9396714" cy="1608142"/>
            <a:chOff x="0" y="0"/>
            <a:chExt cx="9396712" cy="1608140"/>
          </a:xfrm>
        </p:grpSpPr>
        <p:sp>
          <p:nvSpPr>
            <p:cNvPr id="389" name="Óvalo"/>
            <p:cNvSpPr/>
            <p:nvPr/>
          </p:nvSpPr>
          <p:spPr>
            <a:xfrm>
              <a:off x="-1" y="-1"/>
              <a:ext cx="9396714" cy="1608142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90" name="INSTRUMENTAL PARA SINTÉSIS O SUTURA"/>
            <p:cNvSpPr txBox="1"/>
            <p:nvPr/>
          </p:nvSpPr>
          <p:spPr>
            <a:xfrm>
              <a:off x="1376116" y="219869"/>
              <a:ext cx="6644479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SINTÉSIS O SUTURA</a:t>
              </a:r>
            </a:p>
          </p:txBody>
        </p:sp>
      </p:grpSp>
      <p:grpSp>
        <p:nvGrpSpPr>
          <p:cNvPr id="394" name="PORTAAGUJAS…"/>
          <p:cNvGrpSpPr/>
          <p:nvPr/>
        </p:nvGrpSpPr>
        <p:grpSpPr>
          <a:xfrm>
            <a:off x="534847" y="1993899"/>
            <a:ext cx="5897961" cy="2590801"/>
            <a:chOff x="0" y="0"/>
            <a:chExt cx="5897960" cy="2590800"/>
          </a:xfrm>
        </p:grpSpPr>
        <p:sp>
          <p:nvSpPr>
            <p:cNvPr id="392" name="Rectángulo redondeado"/>
            <p:cNvSpPr/>
            <p:nvPr/>
          </p:nvSpPr>
          <p:spPr>
            <a:xfrm>
              <a:off x="0" y="184993"/>
              <a:ext cx="5897961" cy="2220815"/>
            </a:xfrm>
            <a:prstGeom prst="roundRect">
              <a:avLst>
                <a:gd name="adj" fmla="val 19622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93" name="PORTAAGUJAS…"/>
            <p:cNvSpPr txBox="1"/>
            <p:nvPr/>
          </p:nvSpPr>
          <p:spPr>
            <a:xfrm>
              <a:off x="127631" y="0"/>
              <a:ext cx="5642699" cy="2590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PORTAAGUJAS</a:t>
              </a:r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PINZAS DE ADSON </a:t>
              </a:r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TIJERAS </a:t>
              </a:r>
            </a:p>
            <a:p>
              <a:pPr marL="336883" indent="-336883" algn="l">
                <a:buSzPct val="75000"/>
                <a:buChar char="•"/>
                <a:defRPr sz="28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MATERIAL DE SUTURA </a:t>
              </a:r>
              <a:r>
                <a:rPr sz="3000"/>
                <a:t>  </a:t>
              </a:r>
              <a:endParaRPr sz="2400"/>
            </a:p>
            <a:p>
              <a:pPr algn="l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</a:defRPr>
              </a:pPr>
              <a:endParaRPr sz="2400"/>
            </a:p>
          </p:txBody>
        </p:sp>
      </p:grpSp>
      <p:pic>
        <p:nvPicPr>
          <p:cNvPr id="396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87783">
            <a:off x="7772890" y="5119010"/>
            <a:ext cx="3136282" cy="5729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7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25181">
            <a:off x="1104774" y="4578386"/>
            <a:ext cx="4758002" cy="53241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8799" y="2062292"/>
            <a:ext cx="5754322" cy="411277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" name="“LOS OJOS VEN LO QUE LA MENTE SABE”"/>
          <p:cNvGrpSpPr/>
          <p:nvPr/>
        </p:nvGrpSpPr>
        <p:grpSpPr>
          <a:xfrm>
            <a:off x="1368325" y="812798"/>
            <a:ext cx="10608668" cy="1680570"/>
            <a:chOff x="0" y="0"/>
            <a:chExt cx="10608667" cy="1680568"/>
          </a:xfrm>
        </p:grpSpPr>
        <p:sp>
          <p:nvSpPr>
            <p:cNvPr id="400" name="Rectángulo redondeado"/>
            <p:cNvSpPr/>
            <p:nvPr/>
          </p:nvSpPr>
          <p:spPr>
            <a:xfrm>
              <a:off x="0" y="0"/>
              <a:ext cx="10608668" cy="1680569"/>
            </a:xfrm>
            <a:prstGeom prst="roundRect">
              <a:avLst>
                <a:gd name="adj" fmla="val 14456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5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401" name="“LOS OJOS VEN LO QUE LA MENTE SABE”"/>
            <p:cNvSpPr txBox="1"/>
            <p:nvPr/>
          </p:nvSpPr>
          <p:spPr>
            <a:xfrm>
              <a:off x="71155" y="471984"/>
              <a:ext cx="10466358" cy="73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5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“LOS OJOS VEN LO QUE LA MENTE SABE”</a:t>
              </a:r>
            </a:p>
          </p:txBody>
        </p:sp>
      </p:grpSp>
      <p:sp>
        <p:nvSpPr>
          <p:cNvPr id="403" name="GRACIAS !!!"/>
          <p:cNvSpPr txBox="1"/>
          <p:nvPr/>
        </p:nvSpPr>
        <p:spPr>
          <a:xfrm>
            <a:off x="6515300" y="8657232"/>
            <a:ext cx="3479398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45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GRACIAS !!!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148" y="2938863"/>
            <a:ext cx="8330822" cy="571836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7" name="REFERENCIAS BIBLIOGRÁFICAS"/>
          <p:cNvGrpSpPr/>
          <p:nvPr/>
        </p:nvGrpSpPr>
        <p:grpSpPr>
          <a:xfrm>
            <a:off x="2590799" y="508000"/>
            <a:ext cx="7252298" cy="1270000"/>
            <a:chOff x="0" y="0"/>
            <a:chExt cx="7252296" cy="1270000"/>
          </a:xfrm>
        </p:grpSpPr>
        <p:sp>
          <p:nvSpPr>
            <p:cNvPr id="405" name="Rectángulo"/>
            <p:cNvSpPr/>
            <p:nvPr/>
          </p:nvSpPr>
          <p:spPr>
            <a:xfrm>
              <a:off x="-1" y="0"/>
              <a:ext cx="7252298" cy="12700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406" name="REFERENCIAS BIBLIOGRÁFICAS"/>
            <p:cNvSpPr txBox="1"/>
            <p:nvPr/>
          </p:nvSpPr>
          <p:spPr>
            <a:xfrm>
              <a:off x="-1" y="355600"/>
              <a:ext cx="7252298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REFERENCIAS BIBLIOGRÁFICAS</a:t>
              </a:r>
            </a:p>
          </p:txBody>
        </p:sp>
      </p:grpSp>
      <p:sp>
        <p:nvSpPr>
          <p:cNvPr id="408" name="Cosme  Guy  Escoda  y Leonardo  Berini Aytés . “TRATADO DE CIRUGÍA BUCAL,” Ergón, 2015 .…"/>
          <p:cNvSpPr txBox="1"/>
          <p:nvPr/>
        </p:nvSpPr>
        <p:spPr>
          <a:xfrm>
            <a:off x="140160" y="3232761"/>
            <a:ext cx="12336711" cy="328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Cosme  Guy  Escoda  y Leonardo  Berini Aytés . “TRATADO DE CIRUGÍA BUCAL,” Ergón, 2015 .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Archundia García Abel . “EDUCACIÓN QUIRÚRGICA”.  Mendez Editores, 2018.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Schwartz “PRINCIPIOS DE CIRUGIA”, Decima edición 2015.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Archundia García Abel. “CIRUGIA 1. Tercera edición. Mac. Gran Hill-interamericana editores 2008.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Manuel Donado Rodriguez. “CIRUGÍA BUCAL”, 2da edición. Editorial Massón. 1994.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 Ralph Bellizi &amp; Robert Loushine. “ ENDODONTIC SURGERY”. QUINTESSENCE BOOKS, 1991.ç</a:t>
            </a:r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Olga Lidia Sánchez Sarria et al  “MANUAL DE INSTRUMENTAL QUIRÚRGICO”</a:t>
            </a:r>
            <a:r>
              <a:rPr dirty="0" smtClean="0"/>
              <a:t>.</a:t>
            </a:r>
            <a:endParaRPr lang="es-ES_tradnl" dirty="0" smtClean="0"/>
          </a:p>
          <a:p>
            <a:pPr marL="360947" indent="-360947" algn="l">
              <a:buSzPct val="100000"/>
              <a:buAutoNum type="arabicPeriod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 smtClean="0"/>
              <a:t> </a:t>
            </a:r>
            <a:r>
              <a:rPr dirty="0"/>
              <a:t>Medisur Vol.12 no. 5 Cienfuegos 2014. Versión On- Line ISSN 1727-</a:t>
            </a:r>
            <a:r>
              <a:rPr dirty="0" smtClean="0"/>
              <a:t>897X</a:t>
            </a:r>
            <a:endParaRPr lang="es-ES_tradnl" dirty="0"/>
          </a:p>
          <a:p>
            <a:pPr algn="l">
              <a:buSzPct val="100000"/>
              <a:defRPr sz="20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 smtClean="0"/>
              <a:t> </a:t>
            </a:r>
            <a:r>
              <a:rPr sz="2500" b="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Light"/>
                <a:ea typeface="Helvetica Light"/>
                <a:cs typeface="Helvetica Light"/>
                <a:sym typeface="Helvetica Light"/>
                <a:hlinkClick r:id="rId2"/>
              </a:rPr>
              <a:t>http://scielo.sld.cu/scielo.php?script=sci_arttext&amp;pid=S1727-897X2014000500014</a:t>
            </a:r>
          </a:p>
          <a:p>
            <a:pPr algn="l">
              <a:buSzPct val="10000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s-ES_tradnl" dirty="0" smtClean="0"/>
              <a:t>9.- </a:t>
            </a:r>
            <a:r>
              <a:rPr dirty="0" smtClean="0"/>
              <a:t>Stanley </a:t>
            </a:r>
            <a:r>
              <a:rPr dirty="0"/>
              <a:t>F. Malamed. “MANUAL DE ANESTESIA LOCAL”. Sexta edición. Elsiever 2013.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LOS ABREBOCAS DE CREMALLERA UNILATERAL “TIPO DOYEN”, FACILITAN LA APERTURA DE LA CAVIDAD BUCAL PARA LAS INTERVENCIONES QUIRÚRGICAS"/>
          <p:cNvGrpSpPr/>
          <p:nvPr/>
        </p:nvGrpSpPr>
        <p:grpSpPr>
          <a:xfrm>
            <a:off x="218628" y="2277317"/>
            <a:ext cx="5974161" cy="2582766"/>
            <a:chOff x="0" y="0"/>
            <a:chExt cx="5974160" cy="2582764"/>
          </a:xfrm>
        </p:grpSpPr>
        <p:sp>
          <p:nvSpPr>
            <p:cNvPr id="278" name="Rectángulo redondeado"/>
            <p:cNvSpPr/>
            <p:nvPr/>
          </p:nvSpPr>
          <p:spPr>
            <a:xfrm>
              <a:off x="0" y="0"/>
              <a:ext cx="5974161" cy="2582765"/>
            </a:xfrm>
            <a:prstGeom prst="roundRect">
              <a:avLst>
                <a:gd name="adj" fmla="val 749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79" name="LOS ABREBOCAS DE CREMALLERA UNILATERAL “TIPO DOYEN”, FACILITAN LA APERTURA DE LA CAVIDAD BUCAL PARA LAS INTERVENCIONES QUIRÚRGICAS"/>
            <p:cNvSpPr txBox="1"/>
            <p:nvPr/>
          </p:nvSpPr>
          <p:spPr>
            <a:xfrm>
              <a:off x="56726" y="288081"/>
              <a:ext cx="5860708" cy="200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LOS ABREBOCAS DE CREMALLERA UNILATERAL </a:t>
              </a:r>
              <a:r>
                <a:rPr>
                  <a:solidFill>
                    <a:srgbClr val="FFFB00"/>
                  </a:solidFill>
                </a:rPr>
                <a:t>“TIPO DOYEN”,</a:t>
              </a:r>
              <a:r>
                <a:t> FACILITAN LA APERTURA DE LA CAVIDAD BUCAL PARA LAS INTERVENCIONES QUIRÚRGICAS</a:t>
              </a:r>
            </a:p>
          </p:txBody>
        </p:sp>
      </p:grpSp>
      <p:grpSp>
        <p:nvGrpSpPr>
          <p:cNvPr id="283" name="ABREBOCAS"/>
          <p:cNvGrpSpPr/>
          <p:nvPr/>
        </p:nvGrpSpPr>
        <p:grpSpPr>
          <a:xfrm>
            <a:off x="3333258" y="203200"/>
            <a:ext cx="4366223" cy="1287364"/>
            <a:chOff x="0" y="0"/>
            <a:chExt cx="4366222" cy="1287363"/>
          </a:xfrm>
        </p:grpSpPr>
        <p:sp>
          <p:nvSpPr>
            <p:cNvPr id="281" name="Óvalo"/>
            <p:cNvSpPr/>
            <p:nvPr/>
          </p:nvSpPr>
          <p:spPr>
            <a:xfrm>
              <a:off x="-1" y="0"/>
              <a:ext cx="4366224" cy="1287364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82" name="ABREBOCAS"/>
            <p:cNvSpPr txBox="1"/>
            <p:nvPr/>
          </p:nvSpPr>
          <p:spPr>
            <a:xfrm>
              <a:off x="639418" y="326182"/>
              <a:ext cx="3087385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ABREBOCAS</a:t>
              </a:r>
            </a:p>
          </p:txBody>
        </p:sp>
      </p:grpSp>
      <p:pic>
        <p:nvPicPr>
          <p:cNvPr id="284" name="Imagen" descr="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19173" y="1580428"/>
            <a:ext cx="5634270" cy="42443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1164" y="5987188"/>
            <a:ext cx="5129088" cy="34131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8" name="LOS SEPARADORES DE COMISURAS METÁLICOS  (MARTÍN-SIMPLEX) O DE PLÁSTICOS SE UTILIZAN MAS PARA FOTOGRAFÍA INTRABUCAL."/>
          <p:cNvGrpSpPr/>
          <p:nvPr/>
        </p:nvGrpSpPr>
        <p:grpSpPr>
          <a:xfrm>
            <a:off x="6433838" y="6440387"/>
            <a:ext cx="6204311" cy="3049303"/>
            <a:chOff x="0" y="0"/>
            <a:chExt cx="6204309" cy="3049302"/>
          </a:xfrm>
        </p:grpSpPr>
        <p:sp>
          <p:nvSpPr>
            <p:cNvPr id="286" name="Rectángulo"/>
            <p:cNvSpPr/>
            <p:nvPr/>
          </p:nvSpPr>
          <p:spPr>
            <a:xfrm>
              <a:off x="-1" y="-1"/>
              <a:ext cx="6204311" cy="3049304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287" name="LOS SEPARADORES DE COMISURAS METÁLICOS  (MARTÍN-SIMPLEX) O DE PLÁSTICOS SE UTILIZAN MAS PARA FOTOGRAFÍA INTRABUCAL."/>
            <p:cNvSpPr txBox="1"/>
            <p:nvPr/>
          </p:nvSpPr>
          <p:spPr>
            <a:xfrm>
              <a:off x="-1" y="737250"/>
              <a:ext cx="6204311" cy="157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r>
                <a:t>LOS SEPARADORES DE </a:t>
              </a:r>
              <a:r>
                <a:rPr>
                  <a:solidFill>
                    <a:srgbClr val="FFFB00"/>
                  </a:solidFill>
                </a:rPr>
                <a:t>COMISURAS METÁLICOS  (MARTÍN-SIMPLEX)</a:t>
              </a:r>
              <a:r>
                <a:t> O DE PLÁSTICOS SE UTILIZAN MAS PARA FOTOGRAFÍA INTRABUCAL.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SEPARADOR…"/>
          <p:cNvGrpSpPr/>
          <p:nvPr/>
        </p:nvGrpSpPr>
        <p:grpSpPr>
          <a:xfrm>
            <a:off x="1267221" y="13737"/>
            <a:ext cx="9621542" cy="1899644"/>
            <a:chOff x="0" y="0"/>
            <a:chExt cx="9621541" cy="1899643"/>
          </a:xfrm>
        </p:grpSpPr>
        <p:sp>
          <p:nvSpPr>
            <p:cNvPr id="290" name="Óvalo"/>
            <p:cNvSpPr/>
            <p:nvPr/>
          </p:nvSpPr>
          <p:spPr>
            <a:xfrm>
              <a:off x="0" y="0"/>
              <a:ext cx="9621542" cy="1899644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91" name="SEPARADOR…"/>
            <p:cNvSpPr txBox="1"/>
            <p:nvPr/>
          </p:nvSpPr>
          <p:spPr>
            <a:xfrm>
              <a:off x="1409042" y="98921"/>
              <a:ext cx="6803457" cy="170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SEPARADOR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DE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MINNESOTA</a:t>
              </a:r>
            </a:p>
          </p:txBody>
        </p:sp>
      </p:grpSp>
      <p:pic>
        <p:nvPicPr>
          <p:cNvPr id="294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689" flipH="1">
            <a:off x="20699" y="5361978"/>
            <a:ext cx="5183767" cy="340868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7" name="“FACILITAN LA VISIBILIDAD, LA PROTECCION DE LOS COLGAJOS  Y ACCESO  AL CAMPO QUIRÚRGICO”"/>
          <p:cNvGrpSpPr/>
          <p:nvPr/>
        </p:nvGrpSpPr>
        <p:grpSpPr>
          <a:xfrm>
            <a:off x="63690" y="2118666"/>
            <a:ext cx="5097968" cy="2341268"/>
            <a:chOff x="0" y="0"/>
            <a:chExt cx="5097967" cy="2341266"/>
          </a:xfrm>
        </p:grpSpPr>
        <p:sp>
          <p:nvSpPr>
            <p:cNvPr id="295" name="Rectángulo redondeado"/>
            <p:cNvSpPr/>
            <p:nvPr/>
          </p:nvSpPr>
          <p:spPr>
            <a:xfrm>
              <a:off x="0" y="0"/>
              <a:ext cx="5097968" cy="2341267"/>
            </a:xfrm>
            <a:prstGeom prst="roundRect">
              <a:avLst>
                <a:gd name="adj" fmla="val 11748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296" name="“FACILITAN LA VISIBILIDAD, LA PROTECCION DE LOS COLGAJOS  Y ACCESO  AL CAMPO QUIRÚRGICO”"/>
            <p:cNvSpPr txBox="1"/>
            <p:nvPr/>
          </p:nvSpPr>
          <p:spPr>
            <a:xfrm>
              <a:off x="80559" y="281633"/>
              <a:ext cx="4936849" cy="177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“FACILITAN LA VISIBILIDAD, LA PROTECCION DE LOS COLGAJOS  Y ACCESO  AL CAMPO QUIRÚRGICO”</a:t>
              </a: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874" y="2118666"/>
            <a:ext cx="5234556" cy="71864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SEPARADOR…"/>
          <p:cNvGrpSpPr/>
          <p:nvPr/>
        </p:nvGrpSpPr>
        <p:grpSpPr>
          <a:xfrm>
            <a:off x="2631875" y="242337"/>
            <a:ext cx="7741050" cy="1701306"/>
            <a:chOff x="0" y="0"/>
            <a:chExt cx="7741048" cy="1701305"/>
          </a:xfrm>
        </p:grpSpPr>
        <p:sp>
          <p:nvSpPr>
            <p:cNvPr id="299" name="Óvalo"/>
            <p:cNvSpPr/>
            <p:nvPr/>
          </p:nvSpPr>
          <p:spPr>
            <a:xfrm>
              <a:off x="-1" y="0"/>
              <a:ext cx="7741050" cy="1701306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00" name="SEPARADOR…"/>
            <p:cNvSpPr txBox="1"/>
            <p:nvPr/>
          </p:nvSpPr>
          <p:spPr>
            <a:xfrm>
              <a:off x="1133650" y="266452"/>
              <a:ext cx="5473747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SEPARADOR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FARABEUF</a:t>
              </a:r>
            </a:p>
          </p:txBody>
        </p:sp>
      </p:grpSp>
      <p:pic>
        <p:nvPicPr>
          <p:cNvPr id="303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39327">
            <a:off x="-1251632" y="3956132"/>
            <a:ext cx="7520598" cy="3746524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“DE GRAN UTILIDAD PARA RETIRAR LOS LABIOS DEL CAMPO OPERATORIO”"/>
          <p:cNvSpPr txBox="1"/>
          <p:nvPr/>
        </p:nvSpPr>
        <p:spPr>
          <a:xfrm>
            <a:off x="5881813" y="7848600"/>
            <a:ext cx="6189807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defRPr sz="28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“SON DE GRAN UTILIDAD PARA RETRAER LOS LABIOS, COMISURAS O CARRILLOS DEL CAMPO OPERATORIO”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948" y="2507232"/>
            <a:ext cx="7157672" cy="534136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" name="SEPARADOR…"/>
          <p:cNvGrpSpPr/>
          <p:nvPr/>
        </p:nvGrpSpPr>
        <p:grpSpPr>
          <a:xfrm>
            <a:off x="2740421" y="115337"/>
            <a:ext cx="7523958" cy="1701306"/>
            <a:chOff x="0" y="0"/>
            <a:chExt cx="7523957" cy="1701305"/>
          </a:xfrm>
        </p:grpSpPr>
        <p:sp>
          <p:nvSpPr>
            <p:cNvPr id="306" name="Óvalo"/>
            <p:cNvSpPr/>
            <p:nvPr/>
          </p:nvSpPr>
          <p:spPr>
            <a:xfrm>
              <a:off x="0" y="0"/>
              <a:ext cx="7523958" cy="1701306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07" name="SEPARADOR…"/>
            <p:cNvSpPr txBox="1"/>
            <p:nvPr/>
          </p:nvSpPr>
          <p:spPr>
            <a:xfrm>
              <a:off x="1101858" y="266452"/>
              <a:ext cx="5320242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SEPARADOR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LANGENBECK</a:t>
              </a:r>
            </a:p>
          </p:txBody>
        </p:sp>
      </p:grpSp>
      <p:grpSp>
        <p:nvGrpSpPr>
          <p:cNvPr id="312" name="“AYUDAN A RETRAER LOS COLGAJOS MUCOPERIOSTICOS A CIERTA PROFUNDIDAD DE LA BOCA”"/>
          <p:cNvGrpSpPr/>
          <p:nvPr/>
        </p:nvGrpSpPr>
        <p:grpSpPr>
          <a:xfrm>
            <a:off x="4007544" y="2019669"/>
            <a:ext cx="8435580" cy="1869680"/>
            <a:chOff x="0" y="0"/>
            <a:chExt cx="8435578" cy="1869679"/>
          </a:xfrm>
        </p:grpSpPr>
        <p:sp>
          <p:nvSpPr>
            <p:cNvPr id="310" name="Rectángulo"/>
            <p:cNvSpPr/>
            <p:nvPr/>
          </p:nvSpPr>
          <p:spPr>
            <a:xfrm>
              <a:off x="0" y="0"/>
              <a:ext cx="8435579" cy="186968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11" name="“AYUDAN A RETRAER LOS COLGAJOS MUCOPERIÓSTICOS A CIERTA PROFUNDIDAD DE LA BOCA”"/>
            <p:cNvSpPr txBox="1"/>
            <p:nvPr/>
          </p:nvSpPr>
          <p:spPr>
            <a:xfrm>
              <a:off x="0" y="312539"/>
              <a:ext cx="8435579" cy="124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5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“AYUDAN A RETRAER LOS COLGAJOS MUCOPERIÓSTICOS A CIERTA PROFUNDIDAD DE LA BOCA”</a:t>
              </a:r>
            </a:p>
          </p:txBody>
        </p:sp>
      </p:grpSp>
      <p:pic>
        <p:nvPicPr>
          <p:cNvPr id="313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0785" y="4905669"/>
            <a:ext cx="5487790" cy="34074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58" y="4246552"/>
            <a:ext cx="6794896" cy="50961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OTROS SEPARADORES…"/>
          <p:cNvGrpSpPr/>
          <p:nvPr/>
        </p:nvGrpSpPr>
        <p:grpSpPr>
          <a:xfrm>
            <a:off x="190698" y="126868"/>
            <a:ext cx="12623404" cy="1842891"/>
            <a:chOff x="0" y="0"/>
            <a:chExt cx="12623403" cy="1842890"/>
          </a:xfrm>
        </p:grpSpPr>
        <p:sp>
          <p:nvSpPr>
            <p:cNvPr id="315" name="Óvalo"/>
            <p:cNvSpPr/>
            <p:nvPr/>
          </p:nvSpPr>
          <p:spPr>
            <a:xfrm>
              <a:off x="0" y="-1"/>
              <a:ext cx="12623404" cy="1842892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16" name="OTROS SEPARADORES…"/>
            <p:cNvSpPr txBox="1"/>
            <p:nvPr/>
          </p:nvSpPr>
          <p:spPr>
            <a:xfrm>
              <a:off x="1848655" y="337245"/>
              <a:ext cx="8926094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OTROS SEPARADORES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O RETRACTORES DE TEJIDOS</a:t>
              </a:r>
            </a:p>
          </p:txBody>
        </p:sp>
      </p:grpSp>
      <p:sp>
        <p:nvSpPr>
          <p:cNvPr id="318" name="SEPARADOR DE AUSTIN…"/>
          <p:cNvSpPr txBox="1"/>
          <p:nvPr/>
        </p:nvSpPr>
        <p:spPr>
          <a:xfrm>
            <a:off x="225656" y="2332566"/>
            <a:ext cx="3980162" cy="596900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00397B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SEPARADOR DE AUSTIN</a:t>
            </a:r>
          </a:p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SEPARADOR DE BISHOP</a:t>
            </a:r>
          </a:p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SEPARADOR DE WEIDER</a:t>
            </a:r>
          </a:p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r>
              <a:t>DEPRESOR DE LENGUA</a:t>
            </a:r>
          </a:p>
          <a:p>
            <a:pPr marL="288757" indent="-288757">
              <a:buSzPct val="75000"/>
              <a:buChar char="•"/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  <a:latin typeface="Arial Black"/>
                <a:ea typeface="Arial Black"/>
                <a:cs typeface="Arial Black"/>
                <a:sym typeface="Arial Black"/>
              </a:defRPr>
            </a:pPr>
            <a:r>
              <a:t>SEPARADOR DE SEEN- MILLER</a:t>
            </a:r>
          </a:p>
        </p:txBody>
      </p:sp>
      <p:pic>
        <p:nvPicPr>
          <p:cNvPr id="319" name="Imagen" descr="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7731" y="2215960"/>
            <a:ext cx="2797729" cy="1915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n" descr="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576568">
            <a:off x="4306886" y="7682642"/>
            <a:ext cx="4391044" cy="1723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Imagen" descr="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79642">
            <a:off x="5607775" y="3123766"/>
            <a:ext cx="1093938" cy="3627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Imagen" descr="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0905" y="5810997"/>
            <a:ext cx="2956463" cy="15723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8207" y="3745383"/>
            <a:ext cx="4695896" cy="315008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INSTRUMENTAL PARA LEVANTAR COLGAJOS"/>
          <p:cNvGrpSpPr/>
          <p:nvPr/>
        </p:nvGrpSpPr>
        <p:grpSpPr>
          <a:xfrm>
            <a:off x="3991569" y="431534"/>
            <a:ext cx="5021662" cy="2459835"/>
            <a:chOff x="0" y="0"/>
            <a:chExt cx="5021660" cy="2459833"/>
          </a:xfrm>
        </p:grpSpPr>
        <p:sp>
          <p:nvSpPr>
            <p:cNvPr id="325" name="Óvalo"/>
            <p:cNvSpPr/>
            <p:nvPr/>
          </p:nvSpPr>
          <p:spPr>
            <a:xfrm>
              <a:off x="-1" y="0"/>
              <a:ext cx="5021662" cy="2459834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26" name="INSTRUMENTAL PARA LEVANTAR COLGAJOS"/>
            <p:cNvSpPr txBox="1"/>
            <p:nvPr/>
          </p:nvSpPr>
          <p:spPr>
            <a:xfrm>
              <a:off x="735405" y="112316"/>
              <a:ext cx="3550850" cy="2235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LEVANTAR COLGAJOS</a:t>
              </a:r>
            </a:p>
          </p:txBody>
        </p:sp>
      </p:grpSp>
      <p:grpSp>
        <p:nvGrpSpPr>
          <p:cNvPr id="330" name="SE UTILIZAN PARA SEPARAR O DESPEGAR LA MUCOSA VESTIBULAR O FIBROMUCOSA PALATINA DEL PERIOSTIO DEL HUESO SUBYACENTE CON EL FIN DE PREPRAR UN COLGAJO DE GROSOR COMPLETO."/>
          <p:cNvGrpSpPr/>
          <p:nvPr/>
        </p:nvGrpSpPr>
        <p:grpSpPr>
          <a:xfrm>
            <a:off x="6802834" y="4077187"/>
            <a:ext cx="5932787" cy="3610770"/>
            <a:chOff x="0" y="0"/>
            <a:chExt cx="5932785" cy="3610769"/>
          </a:xfrm>
        </p:grpSpPr>
        <p:sp>
          <p:nvSpPr>
            <p:cNvPr id="328" name="Rectángulo redondeado"/>
            <p:cNvSpPr/>
            <p:nvPr/>
          </p:nvSpPr>
          <p:spPr>
            <a:xfrm>
              <a:off x="0" y="0"/>
              <a:ext cx="5932786" cy="3610770"/>
            </a:xfrm>
            <a:prstGeom prst="roundRect">
              <a:avLst>
                <a:gd name="adj" fmla="val 5885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just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sp>
          <p:nvSpPr>
            <p:cNvPr id="329" name="SE UTILIZAN PARA SEPARAR O DESPEGAR LA MUCOSA VESTIBULAR O FIBROMUCOSA PALATINA DEL PERIOSTIO DEL HUESO SUBYACENTE CON EL FIN DE PREPARAR UN COLGAJO DE GROSOR COMPLETO."/>
            <p:cNvSpPr txBox="1"/>
            <p:nvPr/>
          </p:nvSpPr>
          <p:spPr>
            <a:xfrm>
              <a:off x="62236" y="649684"/>
              <a:ext cx="5808314" cy="2311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just">
                <a:defRPr sz="2400" b="1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SE UTILIZAN PARA SEPARAR O DESPEGAR LA MUCOSA VESTIBULAR O FIBROMUCOSA PALATINA DEL PERIOSTIO DEL HUESO SUBYACENTE CON EL FIN DE PREPARAR UN COLGAJO DE GROSOR COMPLETO.</a:t>
              </a:r>
            </a:p>
          </p:txBody>
        </p:sp>
      </p:grpSp>
      <p:sp>
        <p:nvSpPr>
          <p:cNvPr id="331" name="Flecha"/>
          <p:cNvSpPr/>
          <p:nvPr/>
        </p:nvSpPr>
        <p:spPr>
          <a:xfrm>
            <a:off x="5182194" y="5247571"/>
            <a:ext cx="1270002" cy="1270002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2" name="Flecha"/>
          <p:cNvSpPr/>
          <p:nvPr/>
        </p:nvSpPr>
        <p:spPr>
          <a:xfrm rot="7723488">
            <a:off x="4590325" y="3056526"/>
            <a:ext cx="1270002" cy="1270002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chemeClr val="accent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  <a:effectLst>
                  <a:outerShdw blurRad="25400" dist="23998" dir="2700000" rotWithShape="0">
                    <a:srgbClr val="000000">
                      <a:alpha val="31033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335" name="LEGRAS…"/>
          <p:cNvGrpSpPr/>
          <p:nvPr/>
        </p:nvGrpSpPr>
        <p:grpSpPr>
          <a:xfrm>
            <a:off x="542527" y="4432300"/>
            <a:ext cx="4111230" cy="3240883"/>
            <a:chOff x="0" y="0"/>
            <a:chExt cx="4111228" cy="3240882"/>
          </a:xfrm>
        </p:grpSpPr>
        <p:sp>
          <p:nvSpPr>
            <p:cNvPr id="333" name="Rectángulo redondeado"/>
            <p:cNvSpPr/>
            <p:nvPr/>
          </p:nvSpPr>
          <p:spPr>
            <a:xfrm>
              <a:off x="0" y="0"/>
              <a:ext cx="4111229" cy="3240883"/>
            </a:xfrm>
            <a:prstGeom prst="roundRect">
              <a:avLst>
                <a:gd name="adj" fmla="val 15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34" name="LEGRAS…"/>
            <p:cNvSpPr txBox="1"/>
            <p:nvPr/>
          </p:nvSpPr>
          <p:spPr>
            <a:xfrm>
              <a:off x="142383" y="940990"/>
              <a:ext cx="3826463" cy="1358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88757" indent="-288757" algn="l">
                <a:buSzPct val="75000"/>
                <a:buChar char="•"/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LEGRAS</a:t>
              </a:r>
            </a:p>
            <a:p>
              <a:pPr algn="l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  <a:p>
              <a:pPr marL="288757" indent="-288757" algn="l">
                <a:buSzPct val="75000"/>
                <a:buChar char="•"/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PERIOSTOTOMOS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INSTRUMENTAL PARA LEVANTAR COLGAJOS"/>
          <p:cNvGrpSpPr/>
          <p:nvPr/>
        </p:nvGrpSpPr>
        <p:grpSpPr>
          <a:xfrm>
            <a:off x="1655364" y="118267"/>
            <a:ext cx="8735818" cy="1608142"/>
            <a:chOff x="0" y="0"/>
            <a:chExt cx="8735816" cy="1608140"/>
          </a:xfrm>
        </p:grpSpPr>
        <p:sp>
          <p:nvSpPr>
            <p:cNvPr id="337" name="Óvalo"/>
            <p:cNvSpPr/>
            <p:nvPr/>
          </p:nvSpPr>
          <p:spPr>
            <a:xfrm>
              <a:off x="-1" y="-1"/>
              <a:ext cx="8735818" cy="1608142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38" name="INSTRUMENTAL PARA LEVANTAR COLGAJOS"/>
            <p:cNvSpPr txBox="1"/>
            <p:nvPr/>
          </p:nvSpPr>
          <p:spPr>
            <a:xfrm>
              <a:off x="1279329" y="219869"/>
              <a:ext cx="6177157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t>INSTRUMENTAL PARA LEVANTAR COLGAJOS</a:t>
              </a: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0368" y="2281821"/>
            <a:ext cx="5953709" cy="416120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17072" y="1599490"/>
            <a:ext cx="3903099" cy="526776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7309" y="6725810"/>
            <a:ext cx="4444678" cy="295440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INSTRUMENTAL PARA OSTEOTOMIA Y OSTECTOMIA"/>
          <p:cNvGrpSpPr/>
          <p:nvPr/>
        </p:nvGrpSpPr>
        <p:grpSpPr>
          <a:xfrm>
            <a:off x="1655364" y="118267"/>
            <a:ext cx="9415764" cy="1608142"/>
            <a:chOff x="0" y="0"/>
            <a:chExt cx="9415762" cy="1608140"/>
          </a:xfrm>
        </p:grpSpPr>
        <p:sp>
          <p:nvSpPr>
            <p:cNvPr id="344" name="Óvalo"/>
            <p:cNvSpPr/>
            <p:nvPr/>
          </p:nvSpPr>
          <p:spPr>
            <a:xfrm>
              <a:off x="-1" y="-1"/>
              <a:ext cx="9415764" cy="1608142"/>
            </a:xfrm>
            <a:prstGeom prst="ellipse">
              <a:avLst/>
            </a:prstGeom>
            <a:gradFill flip="none" rotWithShape="1">
              <a:gsLst>
                <a:gs pos="0">
                  <a:srgbClr val="00A6AC"/>
                </a:gs>
                <a:gs pos="100000">
                  <a:srgbClr val="005C60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76200" dir="18900000" rotWithShape="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sp>
          <p:nvSpPr>
            <p:cNvPr id="345" name="INSTRUMENTAL PARA OSTEOTOMIA Y OSTECTOMIA"/>
            <p:cNvSpPr txBox="1"/>
            <p:nvPr/>
          </p:nvSpPr>
          <p:spPr>
            <a:xfrm>
              <a:off x="1378905" y="219869"/>
              <a:ext cx="6657951" cy="1168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9300"/>
                  </a:solidFill>
                  <a:effectLst>
                    <a:outerShdw blurRad="25400" dist="23998" dir="2700000" rotWithShape="0">
                      <a:srgbClr val="000000">
                        <a:alpha val="31033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lvl1pPr>
            </a:lstStyle>
            <a:p>
              <a:r>
                <a:rPr dirty="0"/>
                <a:t>INSTRUMENTAL PARA OSTEOTOMIA Y OSTECTOMIA </a:t>
              </a:r>
            </a:p>
          </p:txBody>
        </p:sp>
      </p:grpSp>
      <p:pic>
        <p:nvPicPr>
          <p:cNvPr id="347" name="Imagen" descr="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733608"/>
            <a:ext cx="4030941" cy="4836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38429" y="1733608"/>
            <a:ext cx="4323758" cy="4323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Imagen" descr="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17406">
            <a:off x="1467361" y="4905485"/>
            <a:ext cx="3381378" cy="6316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Imagen" descr="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2" y="6057366"/>
            <a:ext cx="6637586" cy="3679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7258" y="1726410"/>
            <a:ext cx="5334688" cy="482835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FFFFFF"/>
      </a:dk1>
      <a:lt1>
        <a:srgbClr val="FF0000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489</Words>
  <Application>Microsoft Macintosh PowerPoint</Application>
  <PresentationFormat>Personalizado</PresentationFormat>
  <Paragraphs>77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Gradient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FACULTAD DE ODONTOLOGÍA</dc:title>
  <dc:subject/>
  <dc:creator/>
  <cp:keywords/>
  <dc:description/>
  <cp:lastModifiedBy>Felipe González Solano</cp:lastModifiedBy>
  <cp:revision>40</cp:revision>
  <dcterms:modified xsi:type="dcterms:W3CDTF">2019-09-29T03:19:25Z</dcterms:modified>
  <cp:category/>
</cp:coreProperties>
</file>