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4" r:id="rId22"/>
    <p:sldId id="277" r:id="rId23"/>
    <p:sldId id="278" r:id="rId24"/>
    <p:sldId id="279" r:id="rId25"/>
    <p:sldId id="281" r:id="rId26"/>
    <p:sldId id="282" r:id="rId27"/>
    <p:sldId id="280" r:id="rId28"/>
    <p:sldId id="283" r:id="rId29"/>
    <p:sldId id="286" r:id="rId30"/>
    <p:sldId id="287" r:id="rId31"/>
    <p:sldId id="288" r:id="rId32"/>
    <p:sldId id="289" r:id="rId33"/>
    <p:sldId id="290" r:id="rId34"/>
    <p:sldId id="291" r:id="rId35"/>
    <p:sldId id="292" r:id="rId36"/>
    <p:sldId id="284" r:id="rId37"/>
    <p:sldId id="285" r:id="rId38"/>
    <p:sldId id="293" r:id="rId39"/>
    <p:sldId id="294"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svg"/><Relationship Id="rId1" Type="http://schemas.openxmlformats.org/officeDocument/2006/relationships/image" Target="../media/image3.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61FA7B85-EC7F-405A-8D11-0301A49438A0}"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FECA9FE-56C1-479C-B575-587B435E315B}">
      <dgm:prSet/>
      <dgm:spPr/>
      <dgm:t>
        <a:bodyPr/>
        <a:lstStyle/>
        <a:p>
          <a:r>
            <a:rPr lang="es-ES" b="1"/>
            <a:t>OBJETIVO: Identificar los conceptos fundamentales de las Bases de Datos para plantear soluciones en el tratamiento de información.</a:t>
          </a:r>
          <a:r>
            <a:rPr lang="es-ES"/>
            <a:t> </a:t>
          </a:r>
          <a:endParaRPr lang="en-US"/>
        </a:p>
      </dgm:t>
    </dgm:pt>
    <dgm:pt modelId="{18E7BA93-8750-4A54-AF9A-CF0F40F4C269}" type="parTrans" cxnId="{BDB7C156-B0EA-4359-A860-8DF6D275EA34}">
      <dgm:prSet/>
      <dgm:spPr/>
      <dgm:t>
        <a:bodyPr/>
        <a:lstStyle/>
        <a:p>
          <a:endParaRPr lang="en-US"/>
        </a:p>
      </dgm:t>
    </dgm:pt>
    <dgm:pt modelId="{6FCB0665-4E62-43C2-B0CC-19878E8A670A}" type="sibTrans" cxnId="{BDB7C156-B0EA-4359-A860-8DF6D275EA34}">
      <dgm:prSet/>
      <dgm:spPr/>
      <dgm:t>
        <a:bodyPr/>
        <a:lstStyle/>
        <a:p>
          <a:endParaRPr lang="en-US"/>
        </a:p>
      </dgm:t>
    </dgm:pt>
    <dgm:pt modelId="{0C10D9D9-D39B-47FA-B7A2-0CA8E4609B72}">
      <dgm:prSet/>
      <dgm:spPr/>
      <dgm:t>
        <a:bodyPr/>
        <a:lstStyle/>
        <a:p>
          <a:r>
            <a:rPr lang="es-ES" b="1"/>
            <a:t>JUSTIFICACIÓN: el estudiante desarrollará las competencias necesarias para desarrollar soluciones informatizadas para el tratamiento de los datos.</a:t>
          </a:r>
          <a:endParaRPr lang="en-US"/>
        </a:p>
      </dgm:t>
    </dgm:pt>
    <dgm:pt modelId="{0554FEAC-2DBA-4BC0-B476-608D475B4D0E}" type="parTrans" cxnId="{3DE96BC5-BC2D-4A30-8252-0B832D760855}">
      <dgm:prSet/>
      <dgm:spPr/>
      <dgm:t>
        <a:bodyPr/>
        <a:lstStyle/>
        <a:p>
          <a:endParaRPr lang="en-US"/>
        </a:p>
      </dgm:t>
    </dgm:pt>
    <dgm:pt modelId="{1AE50D33-E2AD-4002-AF90-21B42822DE4A}" type="sibTrans" cxnId="{3DE96BC5-BC2D-4A30-8252-0B832D760855}">
      <dgm:prSet/>
      <dgm:spPr/>
      <dgm:t>
        <a:bodyPr/>
        <a:lstStyle/>
        <a:p>
          <a:endParaRPr lang="en-US"/>
        </a:p>
      </dgm:t>
    </dgm:pt>
    <dgm:pt modelId="{F1CD890D-F7E1-43C9-9564-97A687632E44}" type="pres">
      <dgm:prSet presAssocID="{61FA7B85-EC7F-405A-8D11-0301A49438A0}" presName="root" presStyleCnt="0">
        <dgm:presLayoutVars>
          <dgm:dir/>
          <dgm:resizeHandles val="exact"/>
        </dgm:presLayoutVars>
      </dgm:prSet>
      <dgm:spPr/>
    </dgm:pt>
    <dgm:pt modelId="{1EC3BBBC-A8D8-43A1-AC0F-EEEF0332CABE}" type="pres">
      <dgm:prSet presAssocID="{4FECA9FE-56C1-479C-B575-587B435E315B}" presName="compNode" presStyleCnt="0"/>
      <dgm:spPr/>
    </dgm:pt>
    <dgm:pt modelId="{C9BDC9E6-1B39-48A4-AEC5-A17D39DCA6AF}" type="pres">
      <dgm:prSet presAssocID="{4FECA9FE-56C1-479C-B575-587B435E315B}" presName="bgRect" presStyleLbl="bgShp" presStyleIdx="0" presStyleCnt="2"/>
      <dgm:spPr/>
    </dgm:pt>
    <dgm:pt modelId="{B1924AE2-9D29-4A44-9509-2E1C0D8D7B77}" type="pres">
      <dgm:prSet presAssocID="{4FECA9FE-56C1-479C-B575-587B435E315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udience"/>
        </a:ext>
      </dgm:extLst>
    </dgm:pt>
    <dgm:pt modelId="{2FAD9B9E-F576-46AC-B041-4838B857598C}" type="pres">
      <dgm:prSet presAssocID="{4FECA9FE-56C1-479C-B575-587B435E315B}" presName="spaceRect" presStyleCnt="0"/>
      <dgm:spPr/>
    </dgm:pt>
    <dgm:pt modelId="{75A309FE-F7AA-445C-B9EE-61634E4B8BD0}" type="pres">
      <dgm:prSet presAssocID="{4FECA9FE-56C1-479C-B575-587B435E315B}" presName="parTx" presStyleLbl="revTx" presStyleIdx="0" presStyleCnt="2">
        <dgm:presLayoutVars>
          <dgm:chMax val="0"/>
          <dgm:chPref val="0"/>
        </dgm:presLayoutVars>
      </dgm:prSet>
      <dgm:spPr/>
    </dgm:pt>
    <dgm:pt modelId="{7007DE1D-2050-401A-872C-5F97B4F7A96F}" type="pres">
      <dgm:prSet presAssocID="{6FCB0665-4E62-43C2-B0CC-19878E8A670A}" presName="sibTrans" presStyleCnt="0"/>
      <dgm:spPr/>
    </dgm:pt>
    <dgm:pt modelId="{B3BA017C-A298-4083-8AB5-23FE97896DD7}" type="pres">
      <dgm:prSet presAssocID="{0C10D9D9-D39B-47FA-B7A2-0CA8E4609B72}" presName="compNode" presStyleCnt="0"/>
      <dgm:spPr/>
    </dgm:pt>
    <dgm:pt modelId="{3AD861D7-0D1C-4F89-A723-0078AD793625}" type="pres">
      <dgm:prSet presAssocID="{0C10D9D9-D39B-47FA-B7A2-0CA8E4609B72}" presName="bgRect" presStyleLbl="bgShp" presStyleIdx="1" presStyleCnt="2"/>
      <dgm:spPr/>
    </dgm:pt>
    <dgm:pt modelId="{6ABDAEB3-3FF9-40DF-BCA3-A5EC69C3019E}" type="pres">
      <dgm:prSet presAssocID="{0C10D9D9-D39B-47FA-B7A2-0CA8E4609B72}"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D37F761F-A9DB-4C48-B637-32E6E7AE96CB}" type="pres">
      <dgm:prSet presAssocID="{0C10D9D9-D39B-47FA-B7A2-0CA8E4609B72}" presName="spaceRect" presStyleCnt="0"/>
      <dgm:spPr/>
    </dgm:pt>
    <dgm:pt modelId="{02801928-4542-4077-AE7A-E60BC3510056}" type="pres">
      <dgm:prSet presAssocID="{0C10D9D9-D39B-47FA-B7A2-0CA8E4609B72}" presName="parTx" presStyleLbl="revTx" presStyleIdx="1" presStyleCnt="2">
        <dgm:presLayoutVars>
          <dgm:chMax val="0"/>
          <dgm:chPref val="0"/>
        </dgm:presLayoutVars>
      </dgm:prSet>
      <dgm:spPr/>
    </dgm:pt>
  </dgm:ptLst>
  <dgm:cxnLst>
    <dgm:cxn modelId="{A0ED7528-6EC5-4029-BF93-7E62412E575B}" type="presOf" srcId="{4FECA9FE-56C1-479C-B575-587B435E315B}" destId="{75A309FE-F7AA-445C-B9EE-61634E4B8BD0}" srcOrd="0" destOrd="0" presId="urn:microsoft.com/office/officeart/2018/2/layout/IconVerticalSolidList"/>
    <dgm:cxn modelId="{8744CE33-6F14-45E5-9DAE-B34CCAA6F661}" type="presOf" srcId="{61FA7B85-EC7F-405A-8D11-0301A49438A0}" destId="{F1CD890D-F7E1-43C9-9564-97A687632E44}" srcOrd="0" destOrd="0" presId="urn:microsoft.com/office/officeart/2018/2/layout/IconVerticalSolidList"/>
    <dgm:cxn modelId="{BDB7C156-B0EA-4359-A860-8DF6D275EA34}" srcId="{61FA7B85-EC7F-405A-8D11-0301A49438A0}" destId="{4FECA9FE-56C1-479C-B575-587B435E315B}" srcOrd="0" destOrd="0" parTransId="{18E7BA93-8750-4A54-AF9A-CF0F40F4C269}" sibTransId="{6FCB0665-4E62-43C2-B0CC-19878E8A670A}"/>
    <dgm:cxn modelId="{A7D95CA0-710D-465C-BE03-9A611EF08A41}" type="presOf" srcId="{0C10D9D9-D39B-47FA-B7A2-0CA8E4609B72}" destId="{02801928-4542-4077-AE7A-E60BC3510056}" srcOrd="0" destOrd="0" presId="urn:microsoft.com/office/officeart/2018/2/layout/IconVerticalSolidList"/>
    <dgm:cxn modelId="{3DE96BC5-BC2D-4A30-8252-0B832D760855}" srcId="{61FA7B85-EC7F-405A-8D11-0301A49438A0}" destId="{0C10D9D9-D39B-47FA-B7A2-0CA8E4609B72}" srcOrd="1" destOrd="0" parTransId="{0554FEAC-2DBA-4BC0-B476-608D475B4D0E}" sibTransId="{1AE50D33-E2AD-4002-AF90-21B42822DE4A}"/>
    <dgm:cxn modelId="{708D02A8-767C-4FDD-A711-D5FD4086E019}" type="presParOf" srcId="{F1CD890D-F7E1-43C9-9564-97A687632E44}" destId="{1EC3BBBC-A8D8-43A1-AC0F-EEEF0332CABE}" srcOrd="0" destOrd="0" presId="urn:microsoft.com/office/officeart/2018/2/layout/IconVerticalSolidList"/>
    <dgm:cxn modelId="{0B3CE41D-AC5C-4B2B-A305-9951EA3D12BF}" type="presParOf" srcId="{1EC3BBBC-A8D8-43A1-AC0F-EEEF0332CABE}" destId="{C9BDC9E6-1B39-48A4-AEC5-A17D39DCA6AF}" srcOrd="0" destOrd="0" presId="urn:microsoft.com/office/officeart/2018/2/layout/IconVerticalSolidList"/>
    <dgm:cxn modelId="{3E33C3E3-239E-4195-957D-835714977C03}" type="presParOf" srcId="{1EC3BBBC-A8D8-43A1-AC0F-EEEF0332CABE}" destId="{B1924AE2-9D29-4A44-9509-2E1C0D8D7B77}" srcOrd="1" destOrd="0" presId="urn:microsoft.com/office/officeart/2018/2/layout/IconVerticalSolidList"/>
    <dgm:cxn modelId="{F2087B7E-79E2-441A-ADBD-2C6629A20543}" type="presParOf" srcId="{1EC3BBBC-A8D8-43A1-AC0F-EEEF0332CABE}" destId="{2FAD9B9E-F576-46AC-B041-4838B857598C}" srcOrd="2" destOrd="0" presId="urn:microsoft.com/office/officeart/2018/2/layout/IconVerticalSolidList"/>
    <dgm:cxn modelId="{92E24514-FDF9-4117-9C4B-A073F4E24B35}" type="presParOf" srcId="{1EC3BBBC-A8D8-43A1-AC0F-EEEF0332CABE}" destId="{75A309FE-F7AA-445C-B9EE-61634E4B8BD0}" srcOrd="3" destOrd="0" presId="urn:microsoft.com/office/officeart/2018/2/layout/IconVerticalSolidList"/>
    <dgm:cxn modelId="{199725CB-B05E-437E-AEDD-1986C213B075}" type="presParOf" srcId="{F1CD890D-F7E1-43C9-9564-97A687632E44}" destId="{7007DE1D-2050-401A-872C-5F97B4F7A96F}" srcOrd="1" destOrd="0" presId="urn:microsoft.com/office/officeart/2018/2/layout/IconVerticalSolidList"/>
    <dgm:cxn modelId="{09692C17-63C3-4DAC-821D-FBCFB27F2FCC}" type="presParOf" srcId="{F1CD890D-F7E1-43C9-9564-97A687632E44}" destId="{B3BA017C-A298-4083-8AB5-23FE97896DD7}" srcOrd="2" destOrd="0" presId="urn:microsoft.com/office/officeart/2018/2/layout/IconVerticalSolidList"/>
    <dgm:cxn modelId="{C7E7DFE1-156C-49DD-A994-2FA39C58C5AA}" type="presParOf" srcId="{B3BA017C-A298-4083-8AB5-23FE97896DD7}" destId="{3AD861D7-0D1C-4F89-A723-0078AD793625}" srcOrd="0" destOrd="0" presId="urn:microsoft.com/office/officeart/2018/2/layout/IconVerticalSolidList"/>
    <dgm:cxn modelId="{0DCB17BF-6F13-4E01-9374-A801804CAC8D}" type="presParOf" srcId="{B3BA017C-A298-4083-8AB5-23FE97896DD7}" destId="{6ABDAEB3-3FF9-40DF-BCA3-A5EC69C3019E}" srcOrd="1" destOrd="0" presId="urn:microsoft.com/office/officeart/2018/2/layout/IconVerticalSolidList"/>
    <dgm:cxn modelId="{B7779F2D-07FC-49AD-AAB3-E57EE184E0D6}" type="presParOf" srcId="{B3BA017C-A298-4083-8AB5-23FE97896DD7}" destId="{D37F761F-A9DB-4C48-B637-32E6E7AE96CB}" srcOrd="2" destOrd="0" presId="urn:microsoft.com/office/officeart/2018/2/layout/IconVerticalSolidList"/>
    <dgm:cxn modelId="{0B033AFF-466E-4882-814C-ED8DD91EBA7F}" type="presParOf" srcId="{B3BA017C-A298-4083-8AB5-23FE97896DD7}" destId="{02801928-4542-4077-AE7A-E60BC351005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BDC9E6-1B39-48A4-AEC5-A17D39DCA6AF}">
      <dsp:nvSpPr>
        <dsp:cNvPr id="0" name=""/>
        <dsp:cNvSpPr/>
      </dsp:nvSpPr>
      <dsp:spPr>
        <a:xfrm>
          <a:off x="0" y="956381"/>
          <a:ext cx="6513603" cy="176562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924AE2-9D29-4A44-9509-2E1C0D8D7B77}">
      <dsp:nvSpPr>
        <dsp:cNvPr id="0" name=""/>
        <dsp:cNvSpPr/>
      </dsp:nvSpPr>
      <dsp:spPr>
        <a:xfrm>
          <a:off x="534102" y="1353647"/>
          <a:ext cx="971095" cy="97109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5A309FE-F7AA-445C-B9EE-61634E4B8BD0}">
      <dsp:nvSpPr>
        <dsp:cNvPr id="0" name=""/>
        <dsp:cNvSpPr/>
      </dsp:nvSpPr>
      <dsp:spPr>
        <a:xfrm>
          <a:off x="2039300" y="956381"/>
          <a:ext cx="4474303" cy="1765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862" tIns="186862" rIns="186862" bIns="186862" numCol="1" spcCol="1270" anchor="ctr" anchorCtr="0">
          <a:noAutofit/>
        </a:bodyPr>
        <a:lstStyle/>
        <a:p>
          <a:pPr marL="0" lvl="0" indent="0" algn="l" defTabSz="844550">
            <a:lnSpc>
              <a:spcPct val="90000"/>
            </a:lnSpc>
            <a:spcBef>
              <a:spcPct val="0"/>
            </a:spcBef>
            <a:spcAft>
              <a:spcPct val="35000"/>
            </a:spcAft>
            <a:buNone/>
          </a:pPr>
          <a:r>
            <a:rPr lang="es-ES" sz="1900" b="1" kern="1200"/>
            <a:t>OBJETIVO: Identificar los conceptos fundamentales de las Bases de Datos para plantear soluciones en el tratamiento de información.</a:t>
          </a:r>
          <a:r>
            <a:rPr lang="es-ES" sz="1900" kern="1200"/>
            <a:t> </a:t>
          </a:r>
          <a:endParaRPr lang="en-US" sz="1900" kern="1200"/>
        </a:p>
      </dsp:txBody>
      <dsp:txXfrm>
        <a:off x="2039300" y="956381"/>
        <a:ext cx="4474303" cy="1765627"/>
      </dsp:txXfrm>
    </dsp:sp>
    <dsp:sp modelId="{3AD861D7-0D1C-4F89-A723-0078AD793625}">
      <dsp:nvSpPr>
        <dsp:cNvPr id="0" name=""/>
        <dsp:cNvSpPr/>
      </dsp:nvSpPr>
      <dsp:spPr>
        <a:xfrm>
          <a:off x="0" y="3163416"/>
          <a:ext cx="6513603" cy="176562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BDAEB3-3FF9-40DF-BCA3-A5EC69C3019E}">
      <dsp:nvSpPr>
        <dsp:cNvPr id="0" name=""/>
        <dsp:cNvSpPr/>
      </dsp:nvSpPr>
      <dsp:spPr>
        <a:xfrm>
          <a:off x="534102" y="3560682"/>
          <a:ext cx="971095" cy="97109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2801928-4542-4077-AE7A-E60BC3510056}">
      <dsp:nvSpPr>
        <dsp:cNvPr id="0" name=""/>
        <dsp:cNvSpPr/>
      </dsp:nvSpPr>
      <dsp:spPr>
        <a:xfrm>
          <a:off x="2039300" y="3163416"/>
          <a:ext cx="4474303" cy="1765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862" tIns="186862" rIns="186862" bIns="186862" numCol="1" spcCol="1270" anchor="ctr" anchorCtr="0">
          <a:noAutofit/>
        </a:bodyPr>
        <a:lstStyle/>
        <a:p>
          <a:pPr marL="0" lvl="0" indent="0" algn="l" defTabSz="844550">
            <a:lnSpc>
              <a:spcPct val="90000"/>
            </a:lnSpc>
            <a:spcBef>
              <a:spcPct val="0"/>
            </a:spcBef>
            <a:spcAft>
              <a:spcPct val="35000"/>
            </a:spcAft>
            <a:buNone/>
          </a:pPr>
          <a:r>
            <a:rPr lang="es-ES" sz="1900" b="1" kern="1200"/>
            <a:t>JUSTIFICACIÓN: el estudiante desarrollará las competencias necesarias para desarrollar soluciones informatizadas para el tratamiento de los datos.</a:t>
          </a:r>
          <a:endParaRPr lang="en-US" sz="1900" kern="1200"/>
        </a:p>
      </dsp:txBody>
      <dsp:txXfrm>
        <a:off x="2039300" y="3163416"/>
        <a:ext cx="4474303" cy="17656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E81A55E1-42B7-40F6-B853-A6D4EA3D93D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95182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81A55E1-42B7-40F6-B853-A6D4EA3D93D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640031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81A55E1-42B7-40F6-B853-A6D4EA3D93D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3989034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81A55E1-42B7-40F6-B853-A6D4EA3D93D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1315223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E81A55E1-42B7-40F6-B853-A6D4EA3D93D8}"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3025628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81A55E1-42B7-40F6-B853-A6D4EA3D93D8}"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2958591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81A55E1-42B7-40F6-B853-A6D4EA3D93D8}" type="datetimeFigureOut">
              <a:rPr lang="es-MX" smtClean="0"/>
              <a:t>29/09/2019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743885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81A55E1-42B7-40F6-B853-A6D4EA3D93D8}" type="datetimeFigureOut">
              <a:rPr lang="es-MX" smtClean="0"/>
              <a:t>29/09/2019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1897724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1A55E1-42B7-40F6-B853-A6D4EA3D93D8}" type="datetimeFigureOut">
              <a:rPr lang="es-MX" smtClean="0"/>
              <a:t>29/09/2019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1662730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E81A55E1-42B7-40F6-B853-A6D4EA3D93D8}"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3457393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E81A55E1-42B7-40F6-B853-A6D4EA3D93D8}"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BF8D43C-10FE-41D4-912E-F0E7B355EE72}" type="slidenum">
              <a:rPr lang="es-MX" smtClean="0"/>
              <a:t>‹Nº›</a:t>
            </a:fld>
            <a:endParaRPr lang="es-MX"/>
          </a:p>
        </p:txBody>
      </p:sp>
    </p:spTree>
    <p:extLst>
      <p:ext uri="{BB962C8B-B14F-4D97-AF65-F5344CB8AC3E}">
        <p14:creationId xmlns:p14="http://schemas.microsoft.com/office/powerpoint/2010/main" val="2697753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1A55E1-42B7-40F6-B853-A6D4EA3D93D8}" type="datetimeFigureOut">
              <a:rPr lang="es-MX" smtClean="0"/>
              <a:t>29/09/2019</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F8D43C-10FE-41D4-912E-F0E7B355EE72}" type="slidenum">
              <a:rPr lang="es-MX" smtClean="0"/>
              <a:t>‹Nº›</a:t>
            </a:fld>
            <a:endParaRPr lang="es-MX"/>
          </a:p>
        </p:txBody>
      </p:sp>
    </p:spTree>
    <p:extLst>
      <p:ext uri="{BB962C8B-B14F-4D97-AF65-F5344CB8AC3E}">
        <p14:creationId xmlns:p14="http://schemas.microsoft.com/office/powerpoint/2010/main" val="3968767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2.tmp"/><Relationship Id="rId1" Type="http://schemas.openxmlformats.org/officeDocument/2006/relationships/slideLayout" Target="../slideLayouts/slideLayout2.xml"/><Relationship Id="rId5" Type="http://schemas.openxmlformats.org/officeDocument/2006/relationships/hyperlink" Target="https://pixabay.com/ko/%EC%97%86%EC%9D%8C-%EC%9D%8C%EC%88%98-%ED%99%94%EC%9D%B4%ED%8A%B8-%EB%B3%B4%EB%93%9C-%ED%94%84%EB%A0%88-%EC%A0%A0-%ED%85%8C%EC%9D%B4-%EC%85%98-%EC%B7%A8%EC%86%8C-%EA%B1%B0%EB%B6%80-1532783/" TargetMode="Externa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image" Target="../media/image12.tmp"/><Relationship Id="rId1" Type="http://schemas.openxmlformats.org/officeDocument/2006/relationships/slideLayout" Target="../slideLayouts/slideLayout2.xml"/><Relationship Id="rId4" Type="http://schemas.openxmlformats.org/officeDocument/2006/relationships/image" Target="../media/image15.tm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tmp"/><Relationship Id="rId7" Type="http://schemas.openxmlformats.org/officeDocument/2006/relationships/hyperlink" Target="https://pixabay.com/es/no-negativo-tarjetas-espiral-68481/" TargetMode="External"/><Relationship Id="rId2" Type="http://schemas.openxmlformats.org/officeDocument/2006/relationships/image" Target="../media/image17.tmp"/><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tmp"/><Relationship Id="rId4" Type="http://schemas.openxmlformats.org/officeDocument/2006/relationships/image" Target="../media/image18.tmp"/></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2.xml"/><Relationship Id="rId5" Type="http://schemas.openxmlformats.org/officeDocument/2006/relationships/hyperlink" Target="https://pixabay.com/en/yes-cards-spiral-many-commitment-68480/" TargetMode="External"/><Relationship Id="rId4" Type="http://schemas.openxmlformats.org/officeDocument/2006/relationships/image" Target="../media/image23.jpg"/></Relationships>
</file>

<file path=ppt/slides/_rels/slide27.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5.tmp"/><Relationship Id="rId3" Type="http://schemas.openxmlformats.org/officeDocument/2006/relationships/image" Target="../media/image18.tmp"/><Relationship Id="rId7" Type="http://schemas.openxmlformats.org/officeDocument/2006/relationships/image" Target="../media/image16.tmp"/><Relationship Id="rId2" Type="http://schemas.openxmlformats.org/officeDocument/2006/relationships/image" Target="../media/image17.tmp"/><Relationship Id="rId1" Type="http://schemas.openxmlformats.org/officeDocument/2006/relationships/slideLayout" Target="../slideLayouts/slideLayout2.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19.tmp"/></Relationships>
</file>

<file path=ppt/slides/_rels/slide29.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image" Target="../media/image24.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image" Target="../media/image26.tmp"/><Relationship Id="rId1" Type="http://schemas.openxmlformats.org/officeDocument/2006/relationships/slideLayout" Target="../slideLayouts/slideLayout2.xml"/><Relationship Id="rId5" Type="http://schemas.openxmlformats.org/officeDocument/2006/relationships/image" Target="../media/image29.tmp"/><Relationship Id="rId4" Type="http://schemas.openxmlformats.org/officeDocument/2006/relationships/image" Target="../media/image28.tmp"/></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tmp"/><Relationship Id="rId2" Type="http://schemas.openxmlformats.org/officeDocument/2006/relationships/image" Target="../media/image30.tmp"/><Relationship Id="rId1" Type="http://schemas.openxmlformats.org/officeDocument/2006/relationships/slideLayout" Target="../slideLayouts/slideLayout2.xml"/><Relationship Id="rId5" Type="http://schemas.openxmlformats.org/officeDocument/2006/relationships/image" Target="../media/image33.tmp"/><Relationship Id="rId4" Type="http://schemas.openxmlformats.org/officeDocument/2006/relationships/image" Target="../media/image32.tmp"/></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alotroladodelhilorojo.blogspot.com.es/2014/03/la-sexualidad-en-el-adolescente-adoptado.html" TargetMode="External"/><Relationship Id="rId2" Type="http://schemas.openxmlformats.org/officeDocument/2006/relationships/image" Target="../media/image35.jpg"/><Relationship Id="rId1" Type="http://schemas.openxmlformats.org/officeDocument/2006/relationships/slideLayout" Target="../slideLayouts/slideLayout2.xml"/><Relationship Id="rId4" Type="http://schemas.openxmlformats.org/officeDocument/2006/relationships/hyperlink" Target="https://creativecommons.org/licenses/by-nd/3.0/"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ixabay.com/en/question-mark-question-help-2314107/" TargetMode="External"/><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F5D893D-CD90-44B7-B35A-C7D281D0A5EE}"/>
              </a:ext>
            </a:extLst>
          </p:cNvPr>
          <p:cNvSpPr txBox="1"/>
          <p:nvPr/>
        </p:nvSpPr>
        <p:spPr>
          <a:xfrm>
            <a:off x="1763086" y="402672"/>
            <a:ext cx="8665827" cy="461665"/>
          </a:xfrm>
          <a:prstGeom prst="rect">
            <a:avLst/>
          </a:prstGeom>
          <a:noFill/>
        </p:spPr>
        <p:txBody>
          <a:bodyPr wrap="square" rtlCol="0">
            <a:spAutoFit/>
          </a:bodyPr>
          <a:lstStyle/>
          <a:p>
            <a:pPr algn="ctr"/>
            <a:r>
              <a:rPr lang="es-ES" sz="2400" b="1" dirty="0"/>
              <a:t>UNIVERSIDAD AUTÓNOMA DEL ESTADO DE MÉXICP</a:t>
            </a:r>
            <a:endParaRPr lang="es-MX" sz="2400" b="1" dirty="0"/>
          </a:p>
        </p:txBody>
      </p:sp>
      <p:sp>
        <p:nvSpPr>
          <p:cNvPr id="5" name="CuadroTexto 4">
            <a:extLst>
              <a:ext uri="{FF2B5EF4-FFF2-40B4-BE49-F238E27FC236}">
                <a16:creationId xmlns:a16="http://schemas.microsoft.com/office/drawing/2014/main" id="{1259143F-56F9-4635-97DC-1A05C10AF373}"/>
              </a:ext>
            </a:extLst>
          </p:cNvPr>
          <p:cNvSpPr txBox="1"/>
          <p:nvPr/>
        </p:nvSpPr>
        <p:spPr>
          <a:xfrm>
            <a:off x="1828801" y="1124098"/>
            <a:ext cx="8833607" cy="369332"/>
          </a:xfrm>
          <a:prstGeom prst="rect">
            <a:avLst/>
          </a:prstGeom>
          <a:noFill/>
        </p:spPr>
        <p:txBody>
          <a:bodyPr wrap="square" rtlCol="0">
            <a:spAutoFit/>
          </a:bodyPr>
          <a:lstStyle/>
          <a:p>
            <a:pPr algn="ctr"/>
            <a:r>
              <a:rPr lang="es-ES" dirty="0"/>
              <a:t>CENTRO UNIVERSITARIO UAEM TEMASCALTEPEC</a:t>
            </a:r>
            <a:endParaRPr lang="es-MX" dirty="0"/>
          </a:p>
        </p:txBody>
      </p:sp>
      <p:sp>
        <p:nvSpPr>
          <p:cNvPr id="6" name="CuadroTexto 5">
            <a:extLst>
              <a:ext uri="{FF2B5EF4-FFF2-40B4-BE49-F238E27FC236}">
                <a16:creationId xmlns:a16="http://schemas.microsoft.com/office/drawing/2014/main" id="{169AD717-8B8E-477F-9C81-5881C609280D}"/>
              </a:ext>
            </a:extLst>
          </p:cNvPr>
          <p:cNvSpPr txBox="1"/>
          <p:nvPr/>
        </p:nvSpPr>
        <p:spPr>
          <a:xfrm>
            <a:off x="2223083" y="1753191"/>
            <a:ext cx="7894040" cy="369332"/>
          </a:xfrm>
          <a:prstGeom prst="rect">
            <a:avLst/>
          </a:prstGeom>
          <a:noFill/>
        </p:spPr>
        <p:txBody>
          <a:bodyPr wrap="square" rtlCol="0">
            <a:spAutoFit/>
          </a:bodyPr>
          <a:lstStyle/>
          <a:p>
            <a:pPr algn="ctr"/>
            <a:r>
              <a:rPr lang="es-ES" b="1" dirty="0"/>
              <a:t>LICENCIATURA EN INFORMÁTICA ADMINISTRATIVA</a:t>
            </a:r>
            <a:endParaRPr lang="es-MX" b="1" dirty="0"/>
          </a:p>
        </p:txBody>
      </p:sp>
      <p:sp>
        <p:nvSpPr>
          <p:cNvPr id="7" name="CuadroTexto 6">
            <a:extLst>
              <a:ext uri="{FF2B5EF4-FFF2-40B4-BE49-F238E27FC236}">
                <a16:creationId xmlns:a16="http://schemas.microsoft.com/office/drawing/2014/main" id="{1388C4C8-33FC-43D8-9175-66C62B9B8308}"/>
              </a:ext>
            </a:extLst>
          </p:cNvPr>
          <p:cNvSpPr txBox="1"/>
          <p:nvPr/>
        </p:nvSpPr>
        <p:spPr>
          <a:xfrm>
            <a:off x="3347207" y="2583809"/>
            <a:ext cx="5301843" cy="369332"/>
          </a:xfrm>
          <a:prstGeom prst="rect">
            <a:avLst/>
          </a:prstGeom>
          <a:noFill/>
        </p:spPr>
        <p:txBody>
          <a:bodyPr wrap="square" rtlCol="0">
            <a:spAutoFit/>
          </a:bodyPr>
          <a:lstStyle/>
          <a:p>
            <a:pPr algn="ctr"/>
            <a:r>
              <a:rPr lang="es-ES" dirty="0"/>
              <a:t>UNIDAD DE APRENDIZAJE: </a:t>
            </a:r>
            <a:r>
              <a:rPr lang="es-ES" u="sng" dirty="0"/>
              <a:t>BASE DE DATOS</a:t>
            </a:r>
            <a:endParaRPr lang="es-MX" dirty="0"/>
          </a:p>
        </p:txBody>
      </p:sp>
      <p:sp>
        <p:nvSpPr>
          <p:cNvPr id="8" name="CuadroTexto 7">
            <a:extLst>
              <a:ext uri="{FF2B5EF4-FFF2-40B4-BE49-F238E27FC236}">
                <a16:creationId xmlns:a16="http://schemas.microsoft.com/office/drawing/2014/main" id="{6E6544D3-4961-477B-84DC-9B7BD0D667B3}"/>
              </a:ext>
            </a:extLst>
          </p:cNvPr>
          <p:cNvSpPr txBox="1"/>
          <p:nvPr/>
        </p:nvSpPr>
        <p:spPr>
          <a:xfrm>
            <a:off x="3280095" y="3334624"/>
            <a:ext cx="5679347" cy="369332"/>
          </a:xfrm>
          <a:prstGeom prst="rect">
            <a:avLst/>
          </a:prstGeom>
          <a:noFill/>
        </p:spPr>
        <p:txBody>
          <a:bodyPr wrap="square" rtlCol="0">
            <a:spAutoFit/>
          </a:bodyPr>
          <a:lstStyle/>
          <a:p>
            <a:pPr algn="ctr"/>
            <a:r>
              <a:rPr lang="es-ES" dirty="0"/>
              <a:t>Tema: </a:t>
            </a:r>
            <a:r>
              <a:rPr lang="es-ES" b="1" dirty="0"/>
              <a:t>1.3 Normalización</a:t>
            </a:r>
            <a:endParaRPr lang="es-MX" b="1" dirty="0"/>
          </a:p>
        </p:txBody>
      </p:sp>
      <p:sp>
        <p:nvSpPr>
          <p:cNvPr id="9" name="CuadroTexto 8">
            <a:extLst>
              <a:ext uri="{FF2B5EF4-FFF2-40B4-BE49-F238E27FC236}">
                <a16:creationId xmlns:a16="http://schemas.microsoft.com/office/drawing/2014/main" id="{66198B8C-1AD6-4184-AD14-81DCC5232174}"/>
              </a:ext>
            </a:extLst>
          </p:cNvPr>
          <p:cNvSpPr txBox="1"/>
          <p:nvPr/>
        </p:nvSpPr>
        <p:spPr>
          <a:xfrm>
            <a:off x="3674378" y="4433500"/>
            <a:ext cx="5436066" cy="646331"/>
          </a:xfrm>
          <a:prstGeom prst="rect">
            <a:avLst/>
          </a:prstGeom>
          <a:noFill/>
        </p:spPr>
        <p:txBody>
          <a:bodyPr wrap="square" rtlCol="0">
            <a:spAutoFit/>
          </a:bodyPr>
          <a:lstStyle/>
          <a:p>
            <a:pPr algn="ctr"/>
            <a:r>
              <a:rPr lang="es-ES" dirty="0"/>
              <a:t>Elaborado por:</a:t>
            </a:r>
          </a:p>
          <a:p>
            <a:pPr algn="ctr"/>
            <a:r>
              <a:rPr lang="es-ES" b="1" dirty="0"/>
              <a:t>M. EN T. I. GISELA REGINA BAENA CASTRO</a:t>
            </a:r>
            <a:endParaRPr lang="es-MX" b="1" dirty="0"/>
          </a:p>
        </p:txBody>
      </p:sp>
      <p:sp>
        <p:nvSpPr>
          <p:cNvPr id="10" name="CuadroTexto 9">
            <a:extLst>
              <a:ext uri="{FF2B5EF4-FFF2-40B4-BE49-F238E27FC236}">
                <a16:creationId xmlns:a16="http://schemas.microsoft.com/office/drawing/2014/main" id="{ACF94E55-54E6-49CF-8277-3F45D93860EC}"/>
              </a:ext>
            </a:extLst>
          </p:cNvPr>
          <p:cNvSpPr txBox="1"/>
          <p:nvPr/>
        </p:nvSpPr>
        <p:spPr>
          <a:xfrm>
            <a:off x="9378892" y="5947794"/>
            <a:ext cx="2139192" cy="369332"/>
          </a:xfrm>
          <a:prstGeom prst="rect">
            <a:avLst/>
          </a:prstGeom>
          <a:noFill/>
        </p:spPr>
        <p:txBody>
          <a:bodyPr wrap="square" rtlCol="0">
            <a:spAutoFit/>
          </a:bodyPr>
          <a:lstStyle/>
          <a:p>
            <a:r>
              <a:rPr lang="es-ES" dirty="0"/>
              <a:t>16/08/2019</a:t>
            </a:r>
            <a:endParaRPr lang="es-MX" dirty="0"/>
          </a:p>
        </p:txBody>
      </p:sp>
      <p:pic>
        <p:nvPicPr>
          <p:cNvPr id="12" name="Imagen 11" descr="Imagen que contiene señal, dibujo&#10;&#10;Descripción generada automáticamente">
            <a:extLst>
              <a:ext uri="{FF2B5EF4-FFF2-40B4-BE49-F238E27FC236}">
                <a16:creationId xmlns:a16="http://schemas.microsoft.com/office/drawing/2014/main" id="{0C2961DB-F36A-4102-A46C-4A1F45EB53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6248" y="633504"/>
            <a:ext cx="1944303" cy="1848051"/>
          </a:xfrm>
          <a:prstGeom prst="rect">
            <a:avLst/>
          </a:prstGeom>
        </p:spPr>
      </p:pic>
      <p:pic>
        <p:nvPicPr>
          <p:cNvPr id="14" name="Imagen 13" descr="Imagen que contiene alimentos, cuarto&#10;&#10;Descripción generada automáticamente">
            <a:extLst>
              <a:ext uri="{FF2B5EF4-FFF2-40B4-BE49-F238E27FC236}">
                <a16:creationId xmlns:a16="http://schemas.microsoft.com/office/drawing/2014/main" id="{1DA4B4EF-9253-4C58-B7CC-4D7A3103AD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448" y="633504"/>
            <a:ext cx="2296288" cy="2026461"/>
          </a:xfrm>
          <a:prstGeom prst="rect">
            <a:avLst/>
          </a:prstGeom>
        </p:spPr>
      </p:pic>
    </p:spTree>
    <p:extLst>
      <p:ext uri="{BB962C8B-B14F-4D97-AF65-F5344CB8AC3E}">
        <p14:creationId xmlns:p14="http://schemas.microsoft.com/office/powerpoint/2010/main" val="2426175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4282D733-0F5E-4AEE-B613-0FF91913FC2E}"/>
              </a:ext>
            </a:extLst>
          </p:cNvPr>
          <p:cNvSpPr>
            <a:spLocks noGrp="1"/>
          </p:cNvSpPr>
          <p:nvPr>
            <p:ph type="title"/>
          </p:nvPr>
        </p:nvSpPr>
        <p:spPr>
          <a:xfrm>
            <a:off x="526073" y="4756638"/>
            <a:ext cx="11139854" cy="930447"/>
          </a:xfrm>
        </p:spPr>
        <p:txBody>
          <a:bodyPr vert="horz" lIns="91440" tIns="45720" rIns="91440" bIns="45720" rtlCol="0" anchor="b">
            <a:normAutofit/>
          </a:bodyPr>
          <a:lstStyle/>
          <a:p>
            <a:pPr algn="ctr"/>
            <a:r>
              <a:rPr lang="en-US" sz="5400" b="1" kern="1200">
                <a:solidFill>
                  <a:srgbClr val="FFFFFF"/>
                </a:solidFill>
                <a:latin typeface="+mj-lt"/>
                <a:ea typeface="+mj-ea"/>
                <a:cs typeface="+mj-cs"/>
              </a:rPr>
              <a:t>Ejemplo:</a:t>
            </a:r>
          </a:p>
        </p:txBody>
      </p:sp>
      <p:sp>
        <p:nvSpPr>
          <p:cNvPr id="3" name="Marcador de contenido 2">
            <a:extLst>
              <a:ext uri="{FF2B5EF4-FFF2-40B4-BE49-F238E27FC236}">
                <a16:creationId xmlns:a16="http://schemas.microsoft.com/office/drawing/2014/main" id="{A22F2F81-6DDD-4319-93B1-B0DD98083F7D}"/>
              </a:ext>
            </a:extLst>
          </p:cNvPr>
          <p:cNvSpPr>
            <a:spLocks noGrp="1"/>
          </p:cNvSpPr>
          <p:nvPr>
            <p:ph idx="1"/>
          </p:nvPr>
        </p:nvSpPr>
        <p:spPr>
          <a:xfrm>
            <a:off x="1524000" y="5815698"/>
            <a:ext cx="9144000" cy="420001"/>
          </a:xfrm>
        </p:spPr>
        <p:txBody>
          <a:bodyPr vert="horz" lIns="91440" tIns="45720" rIns="91440" bIns="45720" rtlCol="0">
            <a:normAutofit/>
          </a:bodyPr>
          <a:lstStyle/>
          <a:p>
            <a:pPr marL="0" indent="0" algn="ctr">
              <a:buNone/>
            </a:pPr>
            <a:r>
              <a:rPr lang="en-US" sz="2000" kern="1200">
                <a:solidFill>
                  <a:srgbClr val="09D0F9"/>
                </a:solidFill>
                <a:latin typeface="+mn-lt"/>
                <a:ea typeface="+mn-ea"/>
                <a:cs typeface="+mn-cs"/>
              </a:rPr>
              <a:t>Para comprender cada una de las FN, utilicemos la siguiente tabla</a:t>
            </a:r>
          </a:p>
        </p:txBody>
      </p:sp>
      <p:cxnSp>
        <p:nvCxnSpPr>
          <p:cNvPr id="12"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CFD96093-FC3A-4DBC-A5AC-D4D2FA54D5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4104" y="380198"/>
            <a:ext cx="9927986" cy="3861777"/>
          </a:xfrm>
          <a:prstGeom prst="rect">
            <a:avLst/>
          </a:prstGeom>
        </p:spPr>
      </p:pic>
    </p:spTree>
    <p:extLst>
      <p:ext uri="{BB962C8B-B14F-4D97-AF65-F5344CB8AC3E}">
        <p14:creationId xmlns:p14="http://schemas.microsoft.com/office/powerpoint/2010/main" val="2217001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5B8200-408B-4E81-AFDF-49A38E5E1CA9}"/>
              </a:ext>
            </a:extLst>
          </p:cNvPr>
          <p:cNvSpPr>
            <a:spLocks noGrp="1"/>
          </p:cNvSpPr>
          <p:nvPr>
            <p:ph type="title"/>
          </p:nvPr>
        </p:nvSpPr>
        <p:spPr/>
        <p:txBody>
          <a:bodyPr/>
          <a:lstStyle/>
          <a:p>
            <a:r>
              <a:rPr lang="es-ES" b="1" dirty="0"/>
              <a:t>1FN:</a:t>
            </a:r>
            <a:endParaRPr lang="es-MX" b="1" dirty="0"/>
          </a:p>
        </p:txBody>
      </p:sp>
      <p:sp>
        <p:nvSpPr>
          <p:cNvPr id="3" name="Marcador de contenido 2">
            <a:extLst>
              <a:ext uri="{FF2B5EF4-FFF2-40B4-BE49-F238E27FC236}">
                <a16:creationId xmlns:a16="http://schemas.microsoft.com/office/drawing/2014/main" id="{E5737CC7-370D-4279-8CAC-25989EF7C12B}"/>
              </a:ext>
            </a:extLst>
          </p:cNvPr>
          <p:cNvSpPr>
            <a:spLocks noGrp="1"/>
          </p:cNvSpPr>
          <p:nvPr>
            <p:ph idx="1"/>
          </p:nvPr>
        </p:nvSpPr>
        <p:spPr/>
        <p:txBody>
          <a:bodyPr/>
          <a:lstStyle/>
          <a:p>
            <a:r>
              <a:rPr lang="es-ES" dirty="0"/>
              <a:t>La regla de la Primera Forma Normal establece que las columnas repetidas deben eliminarse y colocarse en tablas separadas.</a:t>
            </a:r>
          </a:p>
          <a:p>
            <a:r>
              <a:rPr lang="es-ES" dirty="0"/>
              <a:t>Una tabla se encuentra en primera forma normal si impide que un atributo de una tupla pueda tomar más de un valor (atómicos)</a:t>
            </a:r>
          </a:p>
          <a:p>
            <a:r>
              <a:rPr lang="es-ES" dirty="0"/>
              <a:t>Los Pasos a seguir son:  </a:t>
            </a:r>
          </a:p>
          <a:p>
            <a:pPr lvl="1"/>
            <a:r>
              <a:rPr lang="es-ES" dirty="0"/>
              <a:t>Tenemos que eliminar los grupos repetidos.   </a:t>
            </a:r>
          </a:p>
          <a:p>
            <a:pPr lvl="1"/>
            <a:r>
              <a:rPr lang="es-ES" dirty="0"/>
              <a:t>Tenemos que crear una nueva tabla con la clave de la tabla base y el grupo repetido.  </a:t>
            </a:r>
          </a:p>
          <a:p>
            <a:r>
              <a:rPr lang="es-ES" dirty="0"/>
              <a:t> </a:t>
            </a:r>
            <a:endParaRPr lang="es-MX" dirty="0"/>
          </a:p>
        </p:txBody>
      </p:sp>
    </p:spTree>
    <p:extLst>
      <p:ext uri="{BB962C8B-B14F-4D97-AF65-F5344CB8AC3E}">
        <p14:creationId xmlns:p14="http://schemas.microsoft.com/office/powerpoint/2010/main" val="2434003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AD3F49-181E-4D31-9222-4796E08FE4C2}"/>
              </a:ext>
            </a:extLst>
          </p:cNvPr>
          <p:cNvSpPr>
            <a:spLocks noGrp="1"/>
          </p:cNvSpPr>
          <p:nvPr>
            <p:ph type="title"/>
          </p:nvPr>
        </p:nvSpPr>
        <p:spPr/>
        <p:txBody>
          <a:bodyPr/>
          <a:lstStyle/>
          <a:p>
            <a:r>
              <a:rPr lang="es-ES" dirty="0"/>
              <a:t>Análisis del Ejemplo:</a:t>
            </a:r>
            <a:endParaRPr lang="es-MX" dirty="0"/>
          </a:p>
        </p:txBody>
      </p:sp>
      <p:sp>
        <p:nvSpPr>
          <p:cNvPr id="3" name="Marcador de contenido 2">
            <a:extLst>
              <a:ext uri="{FF2B5EF4-FFF2-40B4-BE49-F238E27FC236}">
                <a16:creationId xmlns:a16="http://schemas.microsoft.com/office/drawing/2014/main" id="{45DD8ED0-207B-4AFD-8976-0AAEF6D16B85}"/>
              </a:ext>
            </a:extLst>
          </p:cNvPr>
          <p:cNvSpPr>
            <a:spLocks noGrp="1"/>
          </p:cNvSpPr>
          <p:nvPr>
            <p:ph idx="1"/>
          </p:nvPr>
        </p:nvSpPr>
        <p:spPr/>
        <p:txBody>
          <a:bodyPr/>
          <a:lstStyle/>
          <a:p>
            <a:r>
              <a:rPr lang="es-ES" dirty="0"/>
              <a:t>Esta tabla no cumple el requisito de la Primera Forma Normal (1NF) de sólo tener campos atómicos, pues el nombre del lector es un campo que puede (y conviene) descomponerse en apellido paterno, apellido materno y nombres</a:t>
            </a:r>
          </a:p>
          <a:p>
            <a:r>
              <a:rPr lang="es-ES" dirty="0"/>
              <a:t>Además existen libros con 2 autores por lo que es conveniente colocarlos en su propio registro</a:t>
            </a:r>
            <a:endParaRPr lang="es-MX" dirty="0"/>
          </a:p>
        </p:txBody>
      </p:sp>
    </p:spTree>
    <p:extLst>
      <p:ext uri="{BB962C8B-B14F-4D97-AF65-F5344CB8AC3E}">
        <p14:creationId xmlns:p14="http://schemas.microsoft.com/office/powerpoint/2010/main" val="2870175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CEEBF1-08F5-4FA4-9ACD-5F31E5A3727C}"/>
              </a:ext>
            </a:extLst>
          </p:cNvPr>
          <p:cNvSpPr>
            <a:spLocks noGrp="1"/>
          </p:cNvSpPr>
          <p:nvPr>
            <p:ph type="title"/>
          </p:nvPr>
        </p:nvSpPr>
        <p:spPr/>
        <p:txBody>
          <a:bodyPr/>
          <a:lstStyle/>
          <a:p>
            <a:r>
              <a:rPr lang="es-ES" dirty="0"/>
              <a:t>Resultado: 1FN</a:t>
            </a:r>
            <a:endParaRPr lang="es-MX" dirty="0"/>
          </a:p>
        </p:txBody>
      </p:sp>
      <p:pic>
        <p:nvPicPr>
          <p:cNvPr id="5" name="Marcador de contenido 4" descr="Imagen que contiene grande&#10;&#10;Descripción generada automáticamente">
            <a:extLst>
              <a:ext uri="{FF2B5EF4-FFF2-40B4-BE49-F238E27FC236}">
                <a16:creationId xmlns:a16="http://schemas.microsoft.com/office/drawing/2014/main" id="{3F4273C6-CE40-402C-93BB-E1A834C8DEF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2918" y="1690688"/>
            <a:ext cx="7268690" cy="2415475"/>
          </a:xfrm>
        </p:spPr>
      </p:pic>
      <p:sp>
        <p:nvSpPr>
          <p:cNvPr id="7" name="Cerrar llave 6">
            <a:extLst>
              <a:ext uri="{FF2B5EF4-FFF2-40B4-BE49-F238E27FC236}">
                <a16:creationId xmlns:a16="http://schemas.microsoft.com/office/drawing/2014/main" id="{A50337E0-1616-4553-9F68-7955AFCED353}"/>
              </a:ext>
            </a:extLst>
          </p:cNvPr>
          <p:cNvSpPr/>
          <p:nvPr/>
        </p:nvSpPr>
        <p:spPr>
          <a:xfrm rot="5400000">
            <a:off x="6110267" y="3677464"/>
            <a:ext cx="669149" cy="1757494"/>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CuadroTexto 7">
            <a:extLst>
              <a:ext uri="{FF2B5EF4-FFF2-40B4-BE49-F238E27FC236}">
                <a16:creationId xmlns:a16="http://schemas.microsoft.com/office/drawing/2014/main" id="{6E5FFD86-1380-4227-8B5E-565424FB70AD}"/>
              </a:ext>
            </a:extLst>
          </p:cNvPr>
          <p:cNvSpPr txBox="1"/>
          <p:nvPr/>
        </p:nvSpPr>
        <p:spPr>
          <a:xfrm>
            <a:off x="5341689" y="5006259"/>
            <a:ext cx="2206304" cy="369332"/>
          </a:xfrm>
          <a:prstGeom prst="rect">
            <a:avLst/>
          </a:prstGeom>
          <a:noFill/>
        </p:spPr>
        <p:txBody>
          <a:bodyPr wrap="square" rtlCol="0">
            <a:spAutoFit/>
          </a:bodyPr>
          <a:lstStyle/>
          <a:p>
            <a:pPr algn="ctr"/>
            <a:r>
              <a:rPr lang="es-ES" b="1" dirty="0"/>
              <a:t>Separados</a:t>
            </a:r>
            <a:endParaRPr lang="es-MX" b="1" dirty="0"/>
          </a:p>
        </p:txBody>
      </p:sp>
      <p:sp>
        <p:nvSpPr>
          <p:cNvPr id="9" name="Elipse 8">
            <a:extLst>
              <a:ext uri="{FF2B5EF4-FFF2-40B4-BE49-F238E27FC236}">
                <a16:creationId xmlns:a16="http://schemas.microsoft.com/office/drawing/2014/main" id="{F4DC1D0E-FD38-4B86-B589-B0D67C17B479}"/>
              </a:ext>
            </a:extLst>
          </p:cNvPr>
          <p:cNvSpPr/>
          <p:nvPr/>
        </p:nvSpPr>
        <p:spPr>
          <a:xfrm>
            <a:off x="2793535" y="3016250"/>
            <a:ext cx="1669408" cy="77557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1" name="Conector recto 10">
            <a:extLst>
              <a:ext uri="{FF2B5EF4-FFF2-40B4-BE49-F238E27FC236}">
                <a16:creationId xmlns:a16="http://schemas.microsoft.com/office/drawing/2014/main" id="{6394ED0F-77AF-401E-99E6-3A303C66089B}"/>
              </a:ext>
            </a:extLst>
          </p:cNvPr>
          <p:cNvCxnSpPr/>
          <p:nvPr/>
        </p:nvCxnSpPr>
        <p:spPr>
          <a:xfrm>
            <a:off x="3624044" y="3816991"/>
            <a:ext cx="0" cy="83051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4826EDEF-1D12-40C6-9519-1FF85BA4A67D}"/>
              </a:ext>
            </a:extLst>
          </p:cNvPr>
          <p:cNvSpPr txBox="1"/>
          <p:nvPr/>
        </p:nvSpPr>
        <p:spPr>
          <a:xfrm>
            <a:off x="2818701" y="4681058"/>
            <a:ext cx="1644242" cy="369332"/>
          </a:xfrm>
          <a:prstGeom prst="rect">
            <a:avLst/>
          </a:prstGeom>
          <a:noFill/>
        </p:spPr>
        <p:txBody>
          <a:bodyPr wrap="square" rtlCol="0">
            <a:spAutoFit/>
          </a:bodyPr>
          <a:lstStyle/>
          <a:p>
            <a:r>
              <a:rPr lang="es-ES" dirty="0"/>
              <a:t>Registro propio</a:t>
            </a:r>
            <a:endParaRPr lang="es-MX" dirty="0"/>
          </a:p>
        </p:txBody>
      </p:sp>
      <p:sp>
        <p:nvSpPr>
          <p:cNvPr id="13" name="Rectángulo 12">
            <a:extLst>
              <a:ext uri="{FF2B5EF4-FFF2-40B4-BE49-F238E27FC236}">
                <a16:creationId xmlns:a16="http://schemas.microsoft.com/office/drawing/2014/main" id="{89AA7C84-2473-403C-B5C1-FD0B5DC7F697}"/>
              </a:ext>
            </a:extLst>
          </p:cNvPr>
          <p:cNvSpPr/>
          <p:nvPr/>
        </p:nvSpPr>
        <p:spPr>
          <a:xfrm>
            <a:off x="7688170" y="4683093"/>
            <a:ext cx="3888639" cy="646331"/>
          </a:xfrm>
          <a:prstGeom prst="rect">
            <a:avLst/>
          </a:prstGeom>
        </p:spPr>
        <p:txBody>
          <a:bodyPr wrap="square">
            <a:spAutoFit/>
          </a:bodyPr>
          <a:lstStyle/>
          <a:p>
            <a:r>
              <a:rPr lang="es-MX" dirty="0"/>
              <a:t>Como se puede ver, hay cierta redundancia característica de 1NF. </a:t>
            </a:r>
          </a:p>
        </p:txBody>
      </p:sp>
    </p:spTree>
    <p:extLst>
      <p:ext uri="{BB962C8B-B14F-4D97-AF65-F5344CB8AC3E}">
        <p14:creationId xmlns:p14="http://schemas.microsoft.com/office/powerpoint/2010/main" val="358540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D95881-3F08-4731-85DC-B57D5480233F}"/>
              </a:ext>
            </a:extLst>
          </p:cNvPr>
          <p:cNvSpPr>
            <a:spLocks noGrp="1"/>
          </p:cNvSpPr>
          <p:nvPr>
            <p:ph type="title"/>
          </p:nvPr>
        </p:nvSpPr>
        <p:spPr/>
        <p:txBody>
          <a:bodyPr/>
          <a:lstStyle/>
          <a:p>
            <a:r>
              <a:rPr lang="es-ES" b="1" dirty="0"/>
              <a:t>2FN:</a:t>
            </a:r>
            <a:endParaRPr lang="es-MX" b="1" dirty="0"/>
          </a:p>
        </p:txBody>
      </p:sp>
      <p:sp>
        <p:nvSpPr>
          <p:cNvPr id="3" name="Marcador de contenido 2">
            <a:extLst>
              <a:ext uri="{FF2B5EF4-FFF2-40B4-BE49-F238E27FC236}">
                <a16:creationId xmlns:a16="http://schemas.microsoft.com/office/drawing/2014/main" id="{F3D624C5-CCB0-4473-95EA-665B071C8ED3}"/>
              </a:ext>
            </a:extLst>
          </p:cNvPr>
          <p:cNvSpPr>
            <a:spLocks noGrp="1"/>
          </p:cNvSpPr>
          <p:nvPr>
            <p:ph idx="1"/>
          </p:nvPr>
        </p:nvSpPr>
        <p:spPr>
          <a:xfrm>
            <a:off x="838199" y="1535185"/>
            <a:ext cx="10293991" cy="4641778"/>
          </a:xfrm>
        </p:spPr>
        <p:txBody>
          <a:bodyPr>
            <a:normAutofit fontScale="92500" lnSpcReduction="20000"/>
          </a:bodyPr>
          <a:lstStyle/>
          <a:p>
            <a:pPr algn="just"/>
            <a:r>
              <a:rPr lang="es-ES" dirty="0"/>
              <a:t>La regla de la Segunda Forma Normal establece que todas las dependencias parciales se deben eliminar y separar dentro de sus propias tablas. Una dependencia parcial es un término que describe a aquellos datos que no dependen de la a primaria de la tabla para identificarlos. </a:t>
            </a:r>
          </a:p>
          <a:p>
            <a:pPr algn="just"/>
            <a:r>
              <a:rPr lang="es-ES" dirty="0"/>
              <a:t>Es decir, ocurre si una tabla está en primera forma normal y además cada atributo que no sea clave, depende de forma funcional completa respecto de cualquiera de las claves. Toda la clave principal debe hacer dependientes al resto de atributos, si hay atributos que depende sólo de parte de la clave, entonces esa parte de la clave y esos atributos formarán otra tabla. </a:t>
            </a:r>
          </a:p>
          <a:p>
            <a:pPr algn="just"/>
            <a:r>
              <a:rPr lang="es-ES" dirty="0"/>
              <a:t>Los Pasos a seguir son: </a:t>
            </a:r>
          </a:p>
          <a:p>
            <a:pPr lvl="1" algn="just"/>
            <a:r>
              <a:rPr lang="es-ES" dirty="0"/>
              <a:t>Determinar cuáles columnas que no son clave no dependen de la clave primaria de la tabla.  Eliminar esas columnas de la tabla base.  </a:t>
            </a:r>
          </a:p>
          <a:p>
            <a:pPr lvl="1" algn="just"/>
            <a:r>
              <a:rPr lang="es-ES" dirty="0"/>
              <a:t>Crear una segunda tabla con esas columnas y la(s) columna(s) de la clave de la cual dependen </a:t>
            </a:r>
          </a:p>
        </p:txBody>
      </p:sp>
    </p:spTree>
    <p:extLst>
      <p:ext uri="{BB962C8B-B14F-4D97-AF65-F5344CB8AC3E}">
        <p14:creationId xmlns:p14="http://schemas.microsoft.com/office/powerpoint/2010/main" val="3431108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E29C03-0BA3-4C77-B762-D1F4E4B0D036}"/>
              </a:ext>
            </a:extLst>
          </p:cNvPr>
          <p:cNvSpPr>
            <a:spLocks noGrp="1"/>
          </p:cNvSpPr>
          <p:nvPr>
            <p:ph type="title"/>
          </p:nvPr>
        </p:nvSpPr>
        <p:spPr/>
        <p:txBody>
          <a:bodyPr/>
          <a:lstStyle/>
          <a:p>
            <a:r>
              <a:rPr lang="es-ES" dirty="0"/>
              <a:t>Análisis del ejemplo</a:t>
            </a:r>
            <a:endParaRPr lang="es-MX" dirty="0"/>
          </a:p>
        </p:txBody>
      </p:sp>
      <p:sp>
        <p:nvSpPr>
          <p:cNvPr id="3" name="Marcador de contenido 2">
            <a:extLst>
              <a:ext uri="{FF2B5EF4-FFF2-40B4-BE49-F238E27FC236}">
                <a16:creationId xmlns:a16="http://schemas.microsoft.com/office/drawing/2014/main" id="{A6F69D22-9716-42F6-B40E-E43E521E4CA1}"/>
              </a:ext>
            </a:extLst>
          </p:cNvPr>
          <p:cNvSpPr>
            <a:spLocks noGrp="1"/>
          </p:cNvSpPr>
          <p:nvPr>
            <p:ph idx="1"/>
          </p:nvPr>
        </p:nvSpPr>
        <p:spPr/>
        <p:txBody>
          <a:bodyPr/>
          <a:lstStyle/>
          <a:p>
            <a:r>
              <a:rPr lang="es-ES" dirty="0"/>
              <a:t>Actualmente en nuestra tabla tenemos varias dependencias parciales si consideramos como atributo clave el código del libro. </a:t>
            </a:r>
          </a:p>
          <a:p>
            <a:r>
              <a:rPr lang="es-ES" dirty="0"/>
              <a:t>Por ejemplo, el título es completamente identificado por el código del libro, pero el nombre del lector en realidad no tiene dependencia de este código, por tanto estos datos deben ser trasladados a otra tabla</a:t>
            </a:r>
          </a:p>
          <a:p>
            <a:endParaRPr lang="es-MX" dirty="0"/>
          </a:p>
        </p:txBody>
      </p:sp>
    </p:spTree>
    <p:extLst>
      <p:ext uri="{BB962C8B-B14F-4D97-AF65-F5344CB8AC3E}">
        <p14:creationId xmlns:p14="http://schemas.microsoft.com/office/powerpoint/2010/main" val="2342391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316C08B-63BC-4B81-BA3E-D12C4C797C5E}"/>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dirty="0" err="1">
                <a:solidFill>
                  <a:srgbClr val="FFFFFF"/>
                </a:solidFill>
                <a:latin typeface="+mj-lt"/>
                <a:ea typeface="+mj-ea"/>
                <a:cs typeface="+mj-cs"/>
              </a:rPr>
              <a:t>Resultado</a:t>
            </a:r>
            <a:r>
              <a:rPr lang="en-US" sz="4800" kern="1200" dirty="0">
                <a:solidFill>
                  <a:srgbClr val="FFFFFF"/>
                </a:solidFill>
                <a:latin typeface="+mj-lt"/>
                <a:ea typeface="+mj-ea"/>
                <a:cs typeface="+mj-cs"/>
              </a:rPr>
              <a:t>: 2FN?</a:t>
            </a:r>
          </a:p>
        </p:txBody>
      </p:sp>
      <p:cxnSp>
        <p:nvCxnSpPr>
          <p:cNvPr id="12" name="Straight Connector 11">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Marcador de contenido 4" descr="Captura de pantalla de un celular con letras&#10;&#10;Descripción generada automáticamente">
            <a:extLst>
              <a:ext uri="{FF2B5EF4-FFF2-40B4-BE49-F238E27FC236}">
                <a16:creationId xmlns:a16="http://schemas.microsoft.com/office/drawing/2014/main" id="{D7939E24-E170-49D8-BCBB-EAE49B4B87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1104" y="566138"/>
            <a:ext cx="5725671" cy="3020291"/>
          </a:xfrm>
          <a:prstGeom prst="rect">
            <a:avLst/>
          </a:prstGeom>
        </p:spPr>
      </p:pic>
      <p:sp>
        <p:nvSpPr>
          <p:cNvPr id="6" name="CuadroTexto 5">
            <a:extLst>
              <a:ext uri="{FF2B5EF4-FFF2-40B4-BE49-F238E27FC236}">
                <a16:creationId xmlns:a16="http://schemas.microsoft.com/office/drawing/2014/main" id="{F9F00582-8076-435D-AF6B-327749E27BC4}"/>
              </a:ext>
            </a:extLst>
          </p:cNvPr>
          <p:cNvSpPr txBox="1"/>
          <p:nvPr/>
        </p:nvSpPr>
        <p:spPr>
          <a:xfrm>
            <a:off x="6018245" y="321177"/>
            <a:ext cx="4332307" cy="369332"/>
          </a:xfrm>
          <a:prstGeom prst="rect">
            <a:avLst/>
          </a:prstGeom>
          <a:noFill/>
        </p:spPr>
        <p:txBody>
          <a:bodyPr wrap="square" rtlCol="0">
            <a:spAutoFit/>
          </a:bodyPr>
          <a:lstStyle/>
          <a:p>
            <a:pPr algn="ctr"/>
            <a:r>
              <a:rPr lang="es-ES" b="1" dirty="0"/>
              <a:t>Libro</a:t>
            </a:r>
            <a:endParaRPr lang="es-MX" b="1" dirty="0"/>
          </a:p>
        </p:txBody>
      </p:sp>
      <p:pic>
        <p:nvPicPr>
          <p:cNvPr id="8" name="Imagen 7">
            <a:extLst>
              <a:ext uri="{FF2B5EF4-FFF2-40B4-BE49-F238E27FC236}">
                <a16:creationId xmlns:a16="http://schemas.microsoft.com/office/drawing/2014/main" id="{2F7B7EF9-70FB-438B-A362-9F1A0A39E2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4121" y="4548223"/>
            <a:ext cx="2219635" cy="1457528"/>
          </a:xfrm>
          <a:prstGeom prst="rect">
            <a:avLst/>
          </a:prstGeom>
        </p:spPr>
      </p:pic>
      <p:sp>
        <p:nvSpPr>
          <p:cNvPr id="9" name="CuadroTexto 8">
            <a:extLst>
              <a:ext uri="{FF2B5EF4-FFF2-40B4-BE49-F238E27FC236}">
                <a16:creationId xmlns:a16="http://schemas.microsoft.com/office/drawing/2014/main" id="{605D2B20-54B8-47A0-B266-A337B546C8E5}"/>
              </a:ext>
            </a:extLst>
          </p:cNvPr>
          <p:cNvSpPr txBox="1"/>
          <p:nvPr/>
        </p:nvSpPr>
        <p:spPr>
          <a:xfrm>
            <a:off x="7035282" y="4086808"/>
            <a:ext cx="2276669" cy="369332"/>
          </a:xfrm>
          <a:prstGeom prst="rect">
            <a:avLst/>
          </a:prstGeom>
          <a:noFill/>
        </p:spPr>
        <p:txBody>
          <a:bodyPr wrap="square" rtlCol="0">
            <a:spAutoFit/>
          </a:bodyPr>
          <a:lstStyle/>
          <a:p>
            <a:pPr algn="ctr"/>
            <a:r>
              <a:rPr lang="es-ES" b="1" dirty="0"/>
              <a:t>Lector</a:t>
            </a:r>
            <a:endParaRPr lang="es-MX" b="1" dirty="0"/>
          </a:p>
        </p:txBody>
      </p:sp>
      <p:pic>
        <p:nvPicPr>
          <p:cNvPr id="13" name="Imagen 12" descr="Imagen que contiene competencia de atletismo&#10;&#10;Descripción generada automáticamente">
            <a:extLst>
              <a:ext uri="{FF2B5EF4-FFF2-40B4-BE49-F238E27FC236}">
                <a16:creationId xmlns:a16="http://schemas.microsoft.com/office/drawing/2014/main" id="{6A776407-8C04-4325-871B-81BEBCE34945}"/>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156527" y="4243715"/>
            <a:ext cx="2926080" cy="2066544"/>
          </a:xfrm>
          <a:prstGeom prst="rect">
            <a:avLst/>
          </a:prstGeom>
        </p:spPr>
      </p:pic>
    </p:spTree>
    <p:extLst>
      <p:ext uri="{BB962C8B-B14F-4D97-AF65-F5344CB8AC3E}">
        <p14:creationId xmlns:p14="http://schemas.microsoft.com/office/powerpoint/2010/main" val="3179618215"/>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C252FB-E071-4AEA-A64B-2AB6C2CD74C5}"/>
              </a:ext>
            </a:extLst>
          </p:cNvPr>
          <p:cNvSpPr>
            <a:spLocks noGrp="1"/>
          </p:cNvSpPr>
          <p:nvPr>
            <p:ph type="title"/>
          </p:nvPr>
        </p:nvSpPr>
        <p:spPr/>
        <p:txBody>
          <a:bodyPr/>
          <a:lstStyle/>
          <a:p>
            <a:r>
              <a:rPr lang="es-ES" dirty="0"/>
              <a:t>Recordemos…</a:t>
            </a:r>
            <a:endParaRPr lang="es-MX" dirty="0"/>
          </a:p>
        </p:txBody>
      </p:sp>
      <p:sp>
        <p:nvSpPr>
          <p:cNvPr id="3" name="Marcador de contenido 2">
            <a:extLst>
              <a:ext uri="{FF2B5EF4-FFF2-40B4-BE49-F238E27FC236}">
                <a16:creationId xmlns:a16="http://schemas.microsoft.com/office/drawing/2014/main" id="{86125239-4602-4E4C-A4A1-DF33D4AEC003}"/>
              </a:ext>
            </a:extLst>
          </p:cNvPr>
          <p:cNvSpPr>
            <a:spLocks noGrp="1"/>
          </p:cNvSpPr>
          <p:nvPr>
            <p:ph idx="1"/>
          </p:nvPr>
        </p:nvSpPr>
        <p:spPr/>
        <p:txBody>
          <a:bodyPr/>
          <a:lstStyle/>
          <a:p>
            <a:r>
              <a:rPr lang="es-ES" dirty="0"/>
              <a:t>Para que un sistema de Base de Datos se encuentre en 2FN es NECESARIO que esté en 1FN.</a:t>
            </a:r>
          </a:p>
          <a:p>
            <a:r>
              <a:rPr lang="es-ES" dirty="0"/>
              <a:t>Como podemos observar la tabla Lector fue separada por lo que debemos aplicar las reglas de la 1FN</a:t>
            </a:r>
            <a:r>
              <a:rPr lang="es-MX" dirty="0"/>
              <a:t> que dice:</a:t>
            </a:r>
          </a:p>
          <a:p>
            <a:pPr lvl="1"/>
            <a:r>
              <a:rPr lang="es-ES" dirty="0"/>
              <a:t>eliminar los grupos repetidos.   </a:t>
            </a:r>
          </a:p>
          <a:p>
            <a:pPr lvl="1"/>
            <a:r>
              <a:rPr lang="es-ES" dirty="0"/>
              <a:t>crear una nueva tabla con la clave de la tabla base y el grupo repetido.  </a:t>
            </a:r>
          </a:p>
          <a:p>
            <a:r>
              <a:rPr lang="es-ES" dirty="0"/>
              <a:t>Sin embargo, sabemos que </a:t>
            </a:r>
            <a:r>
              <a:rPr lang="es-ES" dirty="0" err="1"/>
              <a:t>CodLibro</a:t>
            </a:r>
            <a:r>
              <a:rPr lang="es-ES" dirty="0"/>
              <a:t> no identifica a la nueva tabla Lector y que si lo introducimos estaríamos incumpliendo la 2FN en la dependencia funcional de la PK; por lo que optaremos por crearle su propia clave.</a:t>
            </a:r>
          </a:p>
          <a:p>
            <a:pPr lvl="1"/>
            <a:endParaRPr lang="es-ES" dirty="0"/>
          </a:p>
        </p:txBody>
      </p:sp>
    </p:spTree>
    <p:extLst>
      <p:ext uri="{BB962C8B-B14F-4D97-AF65-F5344CB8AC3E}">
        <p14:creationId xmlns:p14="http://schemas.microsoft.com/office/powerpoint/2010/main" val="1213186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A0DAA8E-5B55-4CBE-8B63-4FE261C94DC3}"/>
              </a:ext>
            </a:extLst>
          </p:cNvPr>
          <p:cNvSpPr>
            <a:spLocks noGrp="1"/>
          </p:cNvSpPr>
          <p:nvPr>
            <p:ph type="title"/>
          </p:nvPr>
        </p:nvSpPr>
        <p:spPr>
          <a:xfrm>
            <a:off x="6746628" y="1783959"/>
            <a:ext cx="4645250" cy="2889114"/>
          </a:xfrm>
        </p:spPr>
        <p:txBody>
          <a:bodyPr vert="horz" lIns="91440" tIns="45720" rIns="91440" bIns="45720" rtlCol="0" anchor="b">
            <a:normAutofit/>
          </a:bodyPr>
          <a:lstStyle/>
          <a:p>
            <a:r>
              <a:rPr lang="en-US" sz="6000" b="1" kern="1200">
                <a:solidFill>
                  <a:schemeClr val="bg1"/>
                </a:solidFill>
                <a:latin typeface="+mj-lt"/>
                <a:ea typeface="+mj-ea"/>
                <a:cs typeface="+mj-cs"/>
              </a:rPr>
              <a:t>Resultado: 2FN</a:t>
            </a:r>
          </a:p>
        </p:txBody>
      </p:sp>
      <p:sp>
        <p:nvSpPr>
          <p:cNvPr id="27" name="Freeform: Shape 26">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Freeform: Shape 28">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Marcador de contenido 4" descr="Imagen que contiene reloj&#10;&#10;Descripción generada automáticamente">
            <a:extLst>
              <a:ext uri="{FF2B5EF4-FFF2-40B4-BE49-F238E27FC236}">
                <a16:creationId xmlns:a16="http://schemas.microsoft.com/office/drawing/2014/main" id="{CADA75DE-BD2B-4880-B93F-AC556ADAF1B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382" y="1778813"/>
            <a:ext cx="4047843" cy="1932202"/>
          </a:xfrm>
          <a:prstGeom prst="rect">
            <a:avLst/>
          </a:prstGeom>
        </p:spPr>
      </p:pic>
    </p:spTree>
    <p:extLst>
      <p:ext uri="{BB962C8B-B14F-4D97-AF65-F5344CB8AC3E}">
        <p14:creationId xmlns:p14="http://schemas.microsoft.com/office/powerpoint/2010/main" val="405362624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FE685B-773B-489D-9FB2-C58010142D88}"/>
              </a:ext>
            </a:extLst>
          </p:cNvPr>
          <p:cNvSpPr>
            <a:spLocks noGrp="1"/>
          </p:cNvSpPr>
          <p:nvPr>
            <p:ph type="title"/>
          </p:nvPr>
        </p:nvSpPr>
        <p:spPr/>
        <p:txBody>
          <a:bodyPr>
            <a:normAutofit fontScale="90000"/>
          </a:bodyPr>
          <a:lstStyle/>
          <a:p>
            <a:r>
              <a:rPr lang="es-ES" b="1" dirty="0"/>
              <a:t>¿Qué pasa con la Relación entre las tablas Libro y Lector?</a:t>
            </a:r>
            <a:br>
              <a:rPr lang="es-ES" b="1" dirty="0"/>
            </a:br>
            <a:endParaRPr lang="es-MX" dirty="0"/>
          </a:p>
        </p:txBody>
      </p:sp>
      <p:sp>
        <p:nvSpPr>
          <p:cNvPr id="3" name="Marcador de contenido 2">
            <a:extLst>
              <a:ext uri="{FF2B5EF4-FFF2-40B4-BE49-F238E27FC236}">
                <a16:creationId xmlns:a16="http://schemas.microsoft.com/office/drawing/2014/main" id="{5639EF52-354E-4EBE-A540-4E2C18F07DE5}"/>
              </a:ext>
            </a:extLst>
          </p:cNvPr>
          <p:cNvSpPr>
            <a:spLocks noGrp="1"/>
          </p:cNvSpPr>
          <p:nvPr>
            <p:ph idx="1"/>
          </p:nvPr>
        </p:nvSpPr>
        <p:spPr/>
        <p:txBody>
          <a:bodyPr/>
          <a:lstStyle/>
          <a:p>
            <a:r>
              <a:rPr lang="es-ES" dirty="0"/>
              <a:t>Esta nueva disposición de la base de datos necesita que exista otra tabla para mantener la relación entre ellas</a:t>
            </a:r>
          </a:p>
          <a:p>
            <a:r>
              <a:rPr lang="es-ES" dirty="0"/>
              <a:t>También debemos tomar en cuenta de 2FN:</a:t>
            </a:r>
          </a:p>
          <a:p>
            <a:pPr lvl="1"/>
            <a:r>
              <a:rPr lang="es-GT" altLang="es-MX" dirty="0"/>
              <a:t>Los registros tan sólo deben depender de la clave principal de una tabla (si es necesario, puede ser una clave compuesta). </a:t>
            </a:r>
            <a:endParaRPr lang="es-ES" dirty="0"/>
          </a:p>
          <a:p>
            <a:r>
              <a:rPr lang="es-ES" dirty="0"/>
              <a:t>Con ello podemos deducir que </a:t>
            </a:r>
            <a:r>
              <a:rPr lang="es-ES" dirty="0" err="1"/>
              <a:t>FechaDev</a:t>
            </a:r>
            <a:r>
              <a:rPr lang="es-ES" dirty="0"/>
              <a:t> depende del </a:t>
            </a:r>
            <a:r>
              <a:rPr lang="es-ES" dirty="0" err="1"/>
              <a:t>CodLibro</a:t>
            </a:r>
            <a:r>
              <a:rPr lang="es-ES" dirty="0"/>
              <a:t> y </a:t>
            </a:r>
            <a:r>
              <a:rPr lang="es-ES" dirty="0" err="1"/>
              <a:t>CodLector</a:t>
            </a:r>
            <a:r>
              <a:rPr lang="es-ES" dirty="0"/>
              <a:t> por lo que la colocaremos en esta nueva tabla </a:t>
            </a:r>
            <a:endParaRPr lang="en-US" dirty="0"/>
          </a:p>
          <a:p>
            <a:endParaRPr lang="es-MX" dirty="0"/>
          </a:p>
        </p:txBody>
      </p:sp>
    </p:spTree>
    <p:extLst>
      <p:ext uri="{BB962C8B-B14F-4D97-AF65-F5344CB8AC3E}">
        <p14:creationId xmlns:p14="http://schemas.microsoft.com/office/powerpoint/2010/main" val="2054231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664CBEF-ED82-4B74-8E2C-2CBB97DB0073}"/>
              </a:ext>
            </a:extLst>
          </p:cNvPr>
          <p:cNvSpPr>
            <a:spLocks noGrp="1"/>
          </p:cNvSpPr>
          <p:nvPr>
            <p:ph type="title"/>
          </p:nvPr>
        </p:nvSpPr>
        <p:spPr>
          <a:xfrm>
            <a:off x="863029" y="1012004"/>
            <a:ext cx="3416158" cy="4795408"/>
          </a:xfrm>
        </p:spPr>
        <p:txBody>
          <a:bodyPr>
            <a:normAutofit/>
          </a:bodyPr>
          <a:lstStyle/>
          <a:p>
            <a:r>
              <a:rPr lang="es-ES" sz="3700" dirty="0">
                <a:solidFill>
                  <a:srgbClr val="FFFFFF"/>
                </a:solidFill>
              </a:rPr>
              <a:t>UNIDAD 1:  FUNDAMENTOS DE BASES DE DATOS</a:t>
            </a:r>
            <a:endParaRPr lang="es-MX" sz="3700" dirty="0">
              <a:solidFill>
                <a:srgbClr val="FFFFFF"/>
              </a:solidFill>
            </a:endParaRPr>
          </a:p>
        </p:txBody>
      </p:sp>
      <p:graphicFrame>
        <p:nvGraphicFramePr>
          <p:cNvPr id="24" name="Marcador de contenido 2">
            <a:extLst>
              <a:ext uri="{FF2B5EF4-FFF2-40B4-BE49-F238E27FC236}">
                <a16:creationId xmlns:a16="http://schemas.microsoft.com/office/drawing/2014/main" id="{918D51DC-C47B-4ECC-BFEE-D649A271CBA1}"/>
              </a:ext>
            </a:extLst>
          </p:cNvPr>
          <p:cNvGraphicFramePr>
            <a:graphicFrameLocks noGrp="1"/>
          </p:cNvGraphicFramePr>
          <p:nvPr>
            <p:ph idx="1"/>
            <p:extLst>
              <p:ext uri="{D42A27DB-BD31-4B8C-83A1-F6EECF244321}">
                <p14:modId xmlns:p14="http://schemas.microsoft.com/office/powerpoint/2010/main" val="1017391705"/>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93838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F60FCA6E-0894-46CD-BD49-5955A51E00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E78C6E4B-A1F1-4B6C-97EC-BE997495D6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ítulo 1">
            <a:extLst>
              <a:ext uri="{FF2B5EF4-FFF2-40B4-BE49-F238E27FC236}">
                <a16:creationId xmlns:a16="http://schemas.microsoft.com/office/drawing/2014/main" id="{6C4BBFF7-8E11-4F08-BDBD-805BB83D6667}"/>
              </a:ext>
            </a:extLst>
          </p:cNvPr>
          <p:cNvSpPr>
            <a:spLocks noGrp="1"/>
          </p:cNvSpPr>
          <p:nvPr>
            <p:ph type="title"/>
          </p:nvPr>
        </p:nvSpPr>
        <p:spPr>
          <a:xfrm>
            <a:off x="950121" y="5529884"/>
            <a:ext cx="5693783" cy="1096331"/>
          </a:xfrm>
        </p:spPr>
        <p:txBody>
          <a:bodyPr>
            <a:normAutofit/>
          </a:bodyPr>
          <a:lstStyle/>
          <a:p>
            <a:r>
              <a:rPr lang="es-ES" sz="4000" b="1">
                <a:solidFill>
                  <a:srgbClr val="303030"/>
                </a:solidFill>
              </a:rPr>
              <a:t>Tablas 2FN:</a:t>
            </a:r>
            <a:endParaRPr lang="es-MX" sz="4000" b="1">
              <a:solidFill>
                <a:srgbClr val="303030"/>
              </a:solidFill>
            </a:endParaRPr>
          </a:p>
        </p:txBody>
      </p:sp>
      <p:pic>
        <p:nvPicPr>
          <p:cNvPr id="5" name="Marcador de contenido 4" descr="Captura de pantalla de un celular con letras&#10;&#10;Descripción generada automáticamente">
            <a:extLst>
              <a:ext uri="{FF2B5EF4-FFF2-40B4-BE49-F238E27FC236}">
                <a16:creationId xmlns:a16="http://schemas.microsoft.com/office/drawing/2014/main" id="{65655FB2-3D48-4E8F-8BFF-8EC468411B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0121" y="1392777"/>
            <a:ext cx="5941068" cy="3133913"/>
          </a:xfrm>
          <a:prstGeom prst="rect">
            <a:avLst/>
          </a:prstGeom>
        </p:spPr>
      </p:pic>
      <p:sp>
        <p:nvSpPr>
          <p:cNvPr id="6" name="CuadroTexto 5">
            <a:extLst>
              <a:ext uri="{FF2B5EF4-FFF2-40B4-BE49-F238E27FC236}">
                <a16:creationId xmlns:a16="http://schemas.microsoft.com/office/drawing/2014/main" id="{9A29A48A-5AC5-4A8B-8B28-578B86A35C83}"/>
              </a:ext>
            </a:extLst>
          </p:cNvPr>
          <p:cNvSpPr txBox="1"/>
          <p:nvPr/>
        </p:nvSpPr>
        <p:spPr>
          <a:xfrm>
            <a:off x="1362269" y="1506022"/>
            <a:ext cx="4332307" cy="369332"/>
          </a:xfrm>
          <a:prstGeom prst="rect">
            <a:avLst/>
          </a:prstGeom>
          <a:noFill/>
        </p:spPr>
        <p:txBody>
          <a:bodyPr wrap="square" rtlCol="0">
            <a:spAutoFit/>
          </a:bodyPr>
          <a:lstStyle/>
          <a:p>
            <a:pPr algn="ctr">
              <a:spcAft>
                <a:spcPts val="600"/>
              </a:spcAft>
            </a:pPr>
            <a:r>
              <a:rPr lang="es-ES" b="1" dirty="0"/>
              <a:t>Libro</a:t>
            </a:r>
            <a:endParaRPr lang="es-MX" b="1"/>
          </a:p>
        </p:txBody>
      </p:sp>
      <p:pic>
        <p:nvPicPr>
          <p:cNvPr id="14" name="Imagen 13" descr="Imagen que contiene dibujo&#10;&#10;Descripción generada automáticamente">
            <a:extLst>
              <a:ext uri="{FF2B5EF4-FFF2-40B4-BE49-F238E27FC236}">
                <a16:creationId xmlns:a16="http://schemas.microsoft.com/office/drawing/2014/main" id="{CFCD8D83-4A4B-4FE7-8332-196AFC284E07}"/>
              </a:ext>
            </a:extLst>
          </p:cNvPr>
          <p:cNvPicPr>
            <a:picLocks noChangeAspect="1"/>
          </p:cNvPicPr>
          <p:nvPr/>
        </p:nvPicPr>
        <p:blipFill rotWithShape="1">
          <a:blip r:embed="rId3">
            <a:extLst>
              <a:ext uri="{28A0092B-C50C-407E-A947-70E740481C1C}">
                <a14:useLocalDpi xmlns:a14="http://schemas.microsoft.com/office/drawing/2010/main" val="0"/>
              </a:ext>
            </a:extLst>
          </a:blip>
          <a:srcRect l="1" r="-2071"/>
          <a:stretch/>
        </p:blipFill>
        <p:spPr>
          <a:xfrm>
            <a:off x="8522485" y="3285599"/>
            <a:ext cx="2664266" cy="1781424"/>
          </a:xfrm>
          <a:prstGeom prst="rect">
            <a:avLst/>
          </a:prstGeom>
        </p:spPr>
      </p:pic>
      <p:sp>
        <p:nvSpPr>
          <p:cNvPr id="17" name="CuadroTexto 16">
            <a:extLst>
              <a:ext uri="{FF2B5EF4-FFF2-40B4-BE49-F238E27FC236}">
                <a16:creationId xmlns:a16="http://schemas.microsoft.com/office/drawing/2014/main" id="{BDCE32FD-C29F-4253-85EB-0A9A29A1ABA5}"/>
              </a:ext>
            </a:extLst>
          </p:cNvPr>
          <p:cNvSpPr txBox="1"/>
          <p:nvPr/>
        </p:nvSpPr>
        <p:spPr>
          <a:xfrm>
            <a:off x="8553062" y="278823"/>
            <a:ext cx="2276669" cy="369332"/>
          </a:xfrm>
          <a:prstGeom prst="rect">
            <a:avLst/>
          </a:prstGeom>
          <a:noFill/>
        </p:spPr>
        <p:txBody>
          <a:bodyPr wrap="square" rtlCol="0">
            <a:spAutoFit/>
          </a:bodyPr>
          <a:lstStyle/>
          <a:p>
            <a:pPr algn="ctr"/>
            <a:r>
              <a:rPr lang="es-ES" b="1" dirty="0"/>
              <a:t>Lector</a:t>
            </a:r>
            <a:endParaRPr lang="es-MX" b="1" dirty="0"/>
          </a:p>
        </p:txBody>
      </p:sp>
      <p:sp>
        <p:nvSpPr>
          <p:cNvPr id="18" name="CuadroTexto 17">
            <a:extLst>
              <a:ext uri="{FF2B5EF4-FFF2-40B4-BE49-F238E27FC236}">
                <a16:creationId xmlns:a16="http://schemas.microsoft.com/office/drawing/2014/main" id="{6838387A-AE1A-4C92-94F9-FC8F6BDA8E38}"/>
              </a:ext>
            </a:extLst>
          </p:cNvPr>
          <p:cNvSpPr txBox="1"/>
          <p:nvPr/>
        </p:nvSpPr>
        <p:spPr>
          <a:xfrm>
            <a:off x="8553062" y="2757579"/>
            <a:ext cx="2276669" cy="369332"/>
          </a:xfrm>
          <a:prstGeom prst="rect">
            <a:avLst/>
          </a:prstGeom>
          <a:noFill/>
        </p:spPr>
        <p:txBody>
          <a:bodyPr wrap="square" rtlCol="0">
            <a:spAutoFit/>
          </a:bodyPr>
          <a:lstStyle/>
          <a:p>
            <a:pPr algn="ctr"/>
            <a:r>
              <a:rPr lang="es-ES" b="1" dirty="0"/>
              <a:t>Préstamos</a:t>
            </a:r>
            <a:endParaRPr lang="es-MX" b="1" dirty="0"/>
          </a:p>
        </p:txBody>
      </p:sp>
      <p:sp>
        <p:nvSpPr>
          <p:cNvPr id="19" name="CuadroTexto 18">
            <a:extLst>
              <a:ext uri="{FF2B5EF4-FFF2-40B4-BE49-F238E27FC236}">
                <a16:creationId xmlns:a16="http://schemas.microsoft.com/office/drawing/2014/main" id="{014EBB7B-D358-4654-857E-99DD2B0D2D19}"/>
              </a:ext>
            </a:extLst>
          </p:cNvPr>
          <p:cNvSpPr txBox="1"/>
          <p:nvPr/>
        </p:nvSpPr>
        <p:spPr>
          <a:xfrm>
            <a:off x="1507148" y="736758"/>
            <a:ext cx="4332307" cy="369332"/>
          </a:xfrm>
          <a:prstGeom prst="rect">
            <a:avLst/>
          </a:prstGeom>
          <a:noFill/>
        </p:spPr>
        <p:txBody>
          <a:bodyPr wrap="square" rtlCol="0">
            <a:spAutoFit/>
          </a:bodyPr>
          <a:lstStyle/>
          <a:p>
            <a:pPr algn="ctr"/>
            <a:r>
              <a:rPr lang="es-ES" b="1" dirty="0"/>
              <a:t>Libro</a:t>
            </a:r>
            <a:endParaRPr lang="es-MX" b="1" dirty="0"/>
          </a:p>
        </p:txBody>
      </p:sp>
      <p:pic>
        <p:nvPicPr>
          <p:cNvPr id="20" name="Marcador de contenido 4" descr="Imagen que contiene reloj&#10;&#10;Descripción generada automáticamente">
            <a:extLst>
              <a:ext uri="{FF2B5EF4-FFF2-40B4-BE49-F238E27FC236}">
                <a16:creationId xmlns:a16="http://schemas.microsoft.com/office/drawing/2014/main" id="{69A562F7-E375-4C3F-B1CD-EB4763CFEC3B}"/>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830696" y="666689"/>
            <a:ext cx="4047843" cy="1932202"/>
          </a:xfrm>
          <a:prstGeom prst="rect">
            <a:avLst/>
          </a:prstGeom>
        </p:spPr>
      </p:pic>
    </p:spTree>
    <p:extLst>
      <p:ext uri="{BB962C8B-B14F-4D97-AF65-F5344CB8AC3E}">
        <p14:creationId xmlns:p14="http://schemas.microsoft.com/office/powerpoint/2010/main" val="1726318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DF5BD7-B6EA-4641-984D-C4C90D1B1176}"/>
              </a:ext>
            </a:extLst>
          </p:cNvPr>
          <p:cNvSpPr>
            <a:spLocks noGrp="1"/>
          </p:cNvSpPr>
          <p:nvPr>
            <p:ph type="title"/>
          </p:nvPr>
        </p:nvSpPr>
        <p:spPr>
          <a:xfrm>
            <a:off x="838200" y="365125"/>
            <a:ext cx="10515600" cy="1325563"/>
          </a:xfrm>
        </p:spPr>
        <p:txBody>
          <a:bodyPr/>
          <a:lstStyle/>
          <a:p>
            <a:r>
              <a:rPr lang="es-ES"/>
              <a:t>3FN:</a:t>
            </a:r>
            <a:endParaRPr lang="es-MX" dirty="0"/>
          </a:p>
        </p:txBody>
      </p:sp>
      <p:sp>
        <p:nvSpPr>
          <p:cNvPr id="3" name="Marcador de contenido 2">
            <a:extLst>
              <a:ext uri="{FF2B5EF4-FFF2-40B4-BE49-F238E27FC236}">
                <a16:creationId xmlns:a16="http://schemas.microsoft.com/office/drawing/2014/main" id="{D04BF97B-DC29-4EEF-A018-A849B0BF8101}"/>
              </a:ext>
            </a:extLst>
          </p:cNvPr>
          <p:cNvSpPr>
            <a:spLocks noGrp="1"/>
          </p:cNvSpPr>
          <p:nvPr>
            <p:ph idx="1"/>
          </p:nvPr>
        </p:nvSpPr>
        <p:spPr>
          <a:xfrm>
            <a:off x="838200" y="1558212"/>
            <a:ext cx="10515600" cy="4618751"/>
          </a:xfrm>
        </p:spPr>
        <p:txBody>
          <a:bodyPr>
            <a:normAutofit fontScale="92500" lnSpcReduction="20000"/>
          </a:bodyPr>
          <a:lstStyle/>
          <a:p>
            <a:r>
              <a:rPr lang="es-ES" dirty="0"/>
              <a:t>Una tabla está normalizada en esta forma si todas las columnas que no son clave son funcionalmente dependientes por completo de la clave primaria y no hay dependencias transitivas. Una dependencia transitiva es aquella en la cual las columnas que no son clave son dependientes de otras columnas que tampoco son clave </a:t>
            </a:r>
          </a:p>
          <a:p>
            <a:r>
              <a:rPr lang="es-ES" dirty="0"/>
              <a:t>Es decir, sucede cuando una tabla está en 2FN y además ningún atributo que no sea clave depende transitivamente de las claves de la tabla, es por ello que no ocurre cuando algún atributo depende funcionalmente de atributos que no son clave. </a:t>
            </a:r>
          </a:p>
          <a:p>
            <a:r>
              <a:rPr lang="es-ES" dirty="0"/>
              <a:t>Los Pasos a seguir son:  </a:t>
            </a:r>
          </a:p>
          <a:p>
            <a:pPr lvl="1"/>
            <a:r>
              <a:rPr lang="es-ES" dirty="0"/>
              <a:t>Determinar las columnas que son dependientes de otra columna no clave.   </a:t>
            </a:r>
          </a:p>
          <a:p>
            <a:pPr lvl="1"/>
            <a:r>
              <a:rPr lang="es-ES" dirty="0"/>
              <a:t>Eliminar esas columnas de la tabla base.   </a:t>
            </a:r>
          </a:p>
          <a:p>
            <a:pPr lvl="1"/>
            <a:r>
              <a:rPr lang="es-ES" dirty="0"/>
              <a:t>Crear una segunda tabla con esas columnas y con la columna no clave de la cual son dependientes </a:t>
            </a:r>
            <a:endParaRPr lang="es-MX" dirty="0"/>
          </a:p>
        </p:txBody>
      </p:sp>
    </p:spTree>
    <p:extLst>
      <p:ext uri="{BB962C8B-B14F-4D97-AF65-F5344CB8AC3E}">
        <p14:creationId xmlns:p14="http://schemas.microsoft.com/office/powerpoint/2010/main" val="2612643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CD3A0F-66E3-482D-AE48-433D1A56DF3D}"/>
              </a:ext>
            </a:extLst>
          </p:cNvPr>
          <p:cNvSpPr>
            <a:spLocks noGrp="1"/>
          </p:cNvSpPr>
          <p:nvPr>
            <p:ph type="title"/>
          </p:nvPr>
        </p:nvSpPr>
        <p:spPr/>
        <p:txBody>
          <a:bodyPr/>
          <a:lstStyle/>
          <a:p>
            <a:r>
              <a:rPr lang="es-ES" b="1" dirty="0"/>
              <a:t>Análisis del ejemplo:</a:t>
            </a:r>
            <a:endParaRPr lang="es-MX" b="1" dirty="0"/>
          </a:p>
        </p:txBody>
      </p:sp>
      <p:sp>
        <p:nvSpPr>
          <p:cNvPr id="3" name="Marcador de contenido 2">
            <a:extLst>
              <a:ext uri="{FF2B5EF4-FFF2-40B4-BE49-F238E27FC236}">
                <a16:creationId xmlns:a16="http://schemas.microsoft.com/office/drawing/2014/main" id="{D3A66EAB-A031-4E11-9D24-50107684D2EF}"/>
              </a:ext>
            </a:extLst>
          </p:cNvPr>
          <p:cNvSpPr>
            <a:spLocks noGrp="1"/>
          </p:cNvSpPr>
          <p:nvPr>
            <p:ph idx="1"/>
          </p:nvPr>
        </p:nvSpPr>
        <p:spPr/>
        <p:txBody>
          <a:bodyPr/>
          <a:lstStyle/>
          <a:p>
            <a:r>
              <a:rPr lang="es-ES" dirty="0"/>
              <a:t>En nuestro ejemplo en 2NF, la tabla Libro, conserva información acerca del libro, los autores y editoriales.</a:t>
            </a:r>
          </a:p>
          <a:p>
            <a:r>
              <a:rPr lang="es-ES" dirty="0"/>
              <a:t>Como podemos ver, los datos del autor no pertenecen a la tabla libro ya que solo dependen TRANSITIVAMENTE de su </a:t>
            </a:r>
            <a:r>
              <a:rPr lang="es-ES" dirty="0" err="1"/>
              <a:t>CodLibro</a:t>
            </a:r>
            <a:r>
              <a:rPr lang="es-ES" dirty="0"/>
              <a:t>. Lo mismo sucede con la Editorial.</a:t>
            </a:r>
          </a:p>
          <a:p>
            <a:r>
              <a:rPr lang="es-ES" dirty="0"/>
              <a:t>En un análisis mas profundo, nos encontramos en la misma situación que la tabla Lector, al no poder introducir la clave base como parte de la tabla ya que no cumpliríamos la 2FN y, para estar en 3FN es INDISPENSABLE cumplir con 1FN y 2FN</a:t>
            </a:r>
            <a:endParaRPr lang="es-MX" dirty="0"/>
          </a:p>
        </p:txBody>
      </p:sp>
    </p:spTree>
    <p:extLst>
      <p:ext uri="{BB962C8B-B14F-4D97-AF65-F5344CB8AC3E}">
        <p14:creationId xmlns:p14="http://schemas.microsoft.com/office/powerpoint/2010/main" val="5869607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8835EF-5928-4B01-881C-EE59DB0D5D49}"/>
              </a:ext>
            </a:extLst>
          </p:cNvPr>
          <p:cNvSpPr>
            <a:spLocks noGrp="1"/>
          </p:cNvSpPr>
          <p:nvPr>
            <p:ph type="title"/>
          </p:nvPr>
        </p:nvSpPr>
        <p:spPr/>
        <p:txBody>
          <a:bodyPr/>
          <a:lstStyle/>
          <a:p>
            <a:r>
              <a:rPr lang="es-ES" dirty="0"/>
              <a:t>Análisis del ejemplo…</a:t>
            </a:r>
            <a:endParaRPr lang="es-MX" dirty="0"/>
          </a:p>
        </p:txBody>
      </p:sp>
      <p:sp>
        <p:nvSpPr>
          <p:cNvPr id="3" name="Marcador de contenido 2">
            <a:extLst>
              <a:ext uri="{FF2B5EF4-FFF2-40B4-BE49-F238E27FC236}">
                <a16:creationId xmlns:a16="http://schemas.microsoft.com/office/drawing/2014/main" id="{A8DA78EF-A70F-4D15-810D-51A3EB936E4E}"/>
              </a:ext>
            </a:extLst>
          </p:cNvPr>
          <p:cNvSpPr>
            <a:spLocks noGrp="1"/>
          </p:cNvSpPr>
          <p:nvPr>
            <p:ph idx="1"/>
          </p:nvPr>
        </p:nvSpPr>
        <p:spPr/>
        <p:txBody>
          <a:bodyPr>
            <a:normAutofit/>
          </a:bodyPr>
          <a:lstStyle/>
          <a:p>
            <a:r>
              <a:rPr lang="es-ES" sz="3600" dirty="0"/>
              <a:t>De lo anterior se desprende que:</a:t>
            </a:r>
          </a:p>
          <a:p>
            <a:pPr lvl="1"/>
            <a:r>
              <a:rPr lang="es-ES" sz="3200" dirty="0"/>
              <a:t>Para estar cumplir con 3FN debemos sacar Autor y Editorial y mandarlos a sus propias tablas</a:t>
            </a:r>
          </a:p>
          <a:p>
            <a:pPr lvl="1"/>
            <a:r>
              <a:rPr lang="es-ES" sz="3200" dirty="0"/>
              <a:t>Para cumplir con 2FN, deberemos crear sus propias PK que serán:</a:t>
            </a:r>
            <a:r>
              <a:rPr lang="es-MX" sz="3200" dirty="0"/>
              <a:t> </a:t>
            </a:r>
            <a:r>
              <a:rPr lang="es-MX" sz="3200" dirty="0" err="1"/>
              <a:t>CodAutor</a:t>
            </a:r>
            <a:r>
              <a:rPr lang="es-MX" sz="3200" dirty="0"/>
              <a:t> y </a:t>
            </a:r>
            <a:r>
              <a:rPr lang="es-MX" sz="3200" dirty="0" err="1"/>
              <a:t>CodEditorial</a:t>
            </a:r>
            <a:r>
              <a:rPr lang="es-MX" sz="3200" dirty="0"/>
              <a:t> .</a:t>
            </a:r>
          </a:p>
        </p:txBody>
      </p:sp>
    </p:spTree>
    <p:extLst>
      <p:ext uri="{BB962C8B-B14F-4D97-AF65-F5344CB8AC3E}">
        <p14:creationId xmlns:p14="http://schemas.microsoft.com/office/powerpoint/2010/main" val="3450560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54D949B-FB8D-47CE-835F-70DB5F67972C}"/>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a:solidFill>
                  <a:srgbClr val="FFFFFF"/>
                </a:solidFill>
                <a:latin typeface="+mj-lt"/>
                <a:ea typeface="+mj-ea"/>
                <a:cs typeface="+mj-cs"/>
              </a:rPr>
              <a:t>Resultado: 3FN?</a:t>
            </a:r>
          </a:p>
        </p:txBody>
      </p:sp>
      <p:cxnSp>
        <p:nvCxnSpPr>
          <p:cNvPr id="12" name="Straight Connector 11">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Marcador de contenido 4">
            <a:extLst>
              <a:ext uri="{FF2B5EF4-FFF2-40B4-BE49-F238E27FC236}">
                <a16:creationId xmlns:a16="http://schemas.microsoft.com/office/drawing/2014/main" id="{94F9B7C9-FF37-4C28-9363-EDA043F4426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83660" y="3801979"/>
            <a:ext cx="2330973" cy="2078704"/>
          </a:xfrm>
          <a:prstGeom prst="rect">
            <a:avLst/>
          </a:prstGeom>
        </p:spPr>
      </p:pic>
      <p:sp>
        <p:nvSpPr>
          <p:cNvPr id="6" name="CuadroTexto 5">
            <a:extLst>
              <a:ext uri="{FF2B5EF4-FFF2-40B4-BE49-F238E27FC236}">
                <a16:creationId xmlns:a16="http://schemas.microsoft.com/office/drawing/2014/main" id="{FC68A481-110F-482A-8CB7-7E55B6EE911C}"/>
              </a:ext>
            </a:extLst>
          </p:cNvPr>
          <p:cNvSpPr txBox="1"/>
          <p:nvPr/>
        </p:nvSpPr>
        <p:spPr>
          <a:xfrm>
            <a:off x="4883660" y="3409527"/>
            <a:ext cx="7095819" cy="369332"/>
          </a:xfrm>
          <a:prstGeom prst="rect">
            <a:avLst/>
          </a:prstGeom>
          <a:noFill/>
        </p:spPr>
        <p:txBody>
          <a:bodyPr wrap="square" rtlCol="0">
            <a:spAutoFit/>
          </a:bodyPr>
          <a:lstStyle/>
          <a:p>
            <a:pPr algn="ctr"/>
            <a:r>
              <a:rPr lang="es-ES" b="1" dirty="0"/>
              <a:t>Libro			Autor				Editorial</a:t>
            </a:r>
            <a:endParaRPr lang="es-MX" b="1" dirty="0"/>
          </a:p>
        </p:txBody>
      </p:sp>
      <p:pic>
        <p:nvPicPr>
          <p:cNvPr id="9" name="Marcador de contenido 4" descr="Captura de pantalla de un celular con letras&#10;&#10;Descripción generada automáticamente">
            <a:extLst>
              <a:ext uri="{FF2B5EF4-FFF2-40B4-BE49-F238E27FC236}">
                <a16:creationId xmlns:a16="http://schemas.microsoft.com/office/drawing/2014/main" id="{E6856078-5B6B-4B69-8AFD-1F57214562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0434" y="462321"/>
            <a:ext cx="4427907" cy="2335721"/>
          </a:xfrm>
          <a:prstGeom prst="rect">
            <a:avLst/>
          </a:prstGeom>
        </p:spPr>
      </p:pic>
      <p:sp>
        <p:nvSpPr>
          <p:cNvPr id="13" name="CuadroTexto 12">
            <a:extLst>
              <a:ext uri="{FF2B5EF4-FFF2-40B4-BE49-F238E27FC236}">
                <a16:creationId xmlns:a16="http://schemas.microsoft.com/office/drawing/2014/main" id="{65E894D7-9422-424D-A85C-4EC5E0617DFC}"/>
              </a:ext>
            </a:extLst>
          </p:cNvPr>
          <p:cNvSpPr txBox="1"/>
          <p:nvPr/>
        </p:nvSpPr>
        <p:spPr>
          <a:xfrm>
            <a:off x="5976511" y="107203"/>
            <a:ext cx="4332307" cy="369332"/>
          </a:xfrm>
          <a:prstGeom prst="rect">
            <a:avLst/>
          </a:prstGeom>
          <a:noFill/>
        </p:spPr>
        <p:txBody>
          <a:bodyPr wrap="square" rtlCol="0">
            <a:spAutoFit/>
          </a:bodyPr>
          <a:lstStyle/>
          <a:p>
            <a:pPr algn="ctr"/>
            <a:r>
              <a:rPr lang="es-ES" b="1" dirty="0"/>
              <a:t>Libro</a:t>
            </a:r>
            <a:endParaRPr lang="es-MX" b="1" dirty="0"/>
          </a:p>
        </p:txBody>
      </p:sp>
      <p:sp>
        <p:nvSpPr>
          <p:cNvPr id="7" name="Cerrar llave 6">
            <a:extLst>
              <a:ext uri="{FF2B5EF4-FFF2-40B4-BE49-F238E27FC236}">
                <a16:creationId xmlns:a16="http://schemas.microsoft.com/office/drawing/2014/main" id="{EC8737D8-FF58-41C3-9D79-1FAE7D76C1B5}"/>
              </a:ext>
            </a:extLst>
          </p:cNvPr>
          <p:cNvSpPr/>
          <p:nvPr/>
        </p:nvSpPr>
        <p:spPr>
          <a:xfrm rot="16200000">
            <a:off x="8237107" y="634157"/>
            <a:ext cx="388923" cy="4979509"/>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pic>
        <p:nvPicPr>
          <p:cNvPr id="14" name="Imagen 13" descr="Un conjunto de letras negras en un fondo blanco&#10;&#10;Descripción generada automáticamente">
            <a:extLst>
              <a:ext uri="{FF2B5EF4-FFF2-40B4-BE49-F238E27FC236}">
                <a16:creationId xmlns:a16="http://schemas.microsoft.com/office/drawing/2014/main" id="{065A513C-90E4-40EF-A922-C250CCE754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3830" y="3765784"/>
            <a:ext cx="2238687" cy="1819529"/>
          </a:xfrm>
          <a:prstGeom prst="rect">
            <a:avLst/>
          </a:prstGeom>
        </p:spPr>
      </p:pic>
      <p:pic>
        <p:nvPicPr>
          <p:cNvPr id="16" name="Imagen 15" descr="Captura de pantalla de un celular con letras&#10;&#10;Descripción generada automáticamente">
            <a:extLst>
              <a:ext uri="{FF2B5EF4-FFF2-40B4-BE49-F238E27FC236}">
                <a16:creationId xmlns:a16="http://schemas.microsoft.com/office/drawing/2014/main" id="{40247693-D85D-44A3-AB86-98735D467D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07865" y="3910267"/>
            <a:ext cx="2086266" cy="1362265"/>
          </a:xfrm>
          <a:prstGeom prst="rect">
            <a:avLst/>
          </a:prstGeom>
        </p:spPr>
      </p:pic>
      <p:pic>
        <p:nvPicPr>
          <p:cNvPr id="18" name="Imagen 17" descr="Imagen que contiene competencia de atletismo&#10;&#10;Descripción generada automáticamente">
            <a:extLst>
              <a:ext uri="{FF2B5EF4-FFF2-40B4-BE49-F238E27FC236}">
                <a16:creationId xmlns:a16="http://schemas.microsoft.com/office/drawing/2014/main" id="{A2AFB7C8-8AA1-4D10-875C-94C82EF1EC56}"/>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958345" y="4233180"/>
            <a:ext cx="2947645" cy="2078704"/>
          </a:xfrm>
          <a:prstGeom prst="rect">
            <a:avLst/>
          </a:prstGeom>
        </p:spPr>
      </p:pic>
    </p:spTree>
    <p:extLst>
      <p:ext uri="{BB962C8B-B14F-4D97-AF65-F5344CB8AC3E}">
        <p14:creationId xmlns:p14="http://schemas.microsoft.com/office/powerpoint/2010/main" val="1682844363"/>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F66D50-8EC4-4F8B-99B3-4D0E59BECCE1}"/>
              </a:ext>
            </a:extLst>
          </p:cNvPr>
          <p:cNvSpPr>
            <a:spLocks noGrp="1"/>
          </p:cNvSpPr>
          <p:nvPr>
            <p:ph type="title"/>
          </p:nvPr>
        </p:nvSpPr>
        <p:spPr/>
        <p:txBody>
          <a:bodyPr/>
          <a:lstStyle/>
          <a:p>
            <a:r>
              <a:rPr lang="es-ES" b="1" dirty="0"/>
              <a:t>Relación entre tablas</a:t>
            </a:r>
            <a:endParaRPr lang="es-MX" b="1" dirty="0"/>
          </a:p>
        </p:txBody>
      </p:sp>
      <p:sp>
        <p:nvSpPr>
          <p:cNvPr id="3" name="Marcador de contenido 2">
            <a:extLst>
              <a:ext uri="{FF2B5EF4-FFF2-40B4-BE49-F238E27FC236}">
                <a16:creationId xmlns:a16="http://schemas.microsoft.com/office/drawing/2014/main" id="{564CC222-C9D9-443A-8EF3-61DA1B57B712}"/>
              </a:ext>
            </a:extLst>
          </p:cNvPr>
          <p:cNvSpPr>
            <a:spLocks noGrp="1"/>
          </p:cNvSpPr>
          <p:nvPr>
            <p:ph idx="1"/>
          </p:nvPr>
        </p:nvSpPr>
        <p:spPr/>
        <p:txBody>
          <a:bodyPr/>
          <a:lstStyle/>
          <a:p>
            <a:r>
              <a:rPr lang="es-MX" dirty="0"/>
              <a:t>Para mantener las relaciones entre las Tablas deberemos crear las tablas con las PK de cada una de las nuevas tablas para no </a:t>
            </a:r>
            <a:r>
              <a:rPr lang="es-ES" dirty="0"/>
              <a:t>perder la información acerca de qué autor ha escrito qué libro y las editoriales correspondientes.</a:t>
            </a:r>
          </a:p>
          <a:p>
            <a:endParaRPr lang="es-MX" dirty="0"/>
          </a:p>
        </p:txBody>
      </p:sp>
    </p:spTree>
    <p:extLst>
      <p:ext uri="{BB962C8B-B14F-4D97-AF65-F5344CB8AC3E}">
        <p14:creationId xmlns:p14="http://schemas.microsoft.com/office/powerpoint/2010/main" val="1723269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700D48D-C9AA-4000-A912-29A4FEA98A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5138" y="394887"/>
            <a:ext cx="5720862" cy="606822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5F9B92A5-1C64-4A03-8B49-EEA05540D5D6}"/>
              </a:ext>
            </a:extLst>
          </p:cNvPr>
          <p:cNvSpPr>
            <a:spLocks noGrp="1"/>
          </p:cNvSpPr>
          <p:nvPr>
            <p:ph type="title"/>
          </p:nvPr>
        </p:nvSpPr>
        <p:spPr>
          <a:xfrm>
            <a:off x="1018604" y="1053042"/>
            <a:ext cx="4458424" cy="3068357"/>
          </a:xfrm>
        </p:spPr>
        <p:txBody>
          <a:bodyPr vert="horz" lIns="91440" tIns="45720" rIns="91440" bIns="45720" rtlCol="0" anchor="b">
            <a:normAutofit/>
          </a:bodyPr>
          <a:lstStyle/>
          <a:p>
            <a:r>
              <a:rPr lang="en-US" sz="6000">
                <a:solidFill>
                  <a:srgbClr val="FFFFFF"/>
                </a:solidFill>
              </a:rPr>
              <a:t>Resultado: 3FN?</a:t>
            </a:r>
          </a:p>
        </p:txBody>
      </p:sp>
      <p:pic>
        <p:nvPicPr>
          <p:cNvPr id="5" name="Marcador de contenido 4" descr="Imagen que contiene dibujo, reloj&#10;&#10;Descripción generada automáticamente">
            <a:extLst>
              <a:ext uri="{FF2B5EF4-FFF2-40B4-BE49-F238E27FC236}">
                <a16:creationId xmlns:a16="http://schemas.microsoft.com/office/drawing/2014/main" id="{BB298D6A-4135-4377-9874-707BFD6D0F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9698" y="775297"/>
            <a:ext cx="3318575" cy="2331972"/>
          </a:xfrm>
          <a:prstGeom prst="rect">
            <a:avLst/>
          </a:prstGeom>
        </p:spPr>
      </p:pic>
      <p:cxnSp>
        <p:nvCxnSpPr>
          <p:cNvPr id="23" name="Straight Connector 22">
            <a:extLst>
              <a:ext uri="{FF2B5EF4-FFF2-40B4-BE49-F238E27FC236}">
                <a16:creationId xmlns:a16="http://schemas.microsoft.com/office/drawing/2014/main" id="{805E69BC-D844-4AB5-9E35-ED458EE2965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9184178" y="1874520"/>
            <a:ext cx="0" cy="310896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312C673-8179-457E-AD2A-D1FAE4CC96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14009" y="4201833"/>
            <a:ext cx="3400425"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1" name="Imagen 10" descr="Imagen que contiene dibujo, reloj&#10;&#10;Descripción generada automáticamente">
            <a:extLst>
              <a:ext uri="{FF2B5EF4-FFF2-40B4-BE49-F238E27FC236}">
                <a16:creationId xmlns:a16="http://schemas.microsoft.com/office/drawing/2014/main" id="{24580CBE-3EB0-41C7-839E-8FD56C3AD8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6252" y="3928051"/>
            <a:ext cx="2672021" cy="2617489"/>
          </a:xfrm>
          <a:prstGeom prst="rect">
            <a:avLst/>
          </a:prstGeom>
        </p:spPr>
      </p:pic>
      <p:sp>
        <p:nvSpPr>
          <p:cNvPr id="6" name="CuadroTexto 5">
            <a:extLst>
              <a:ext uri="{FF2B5EF4-FFF2-40B4-BE49-F238E27FC236}">
                <a16:creationId xmlns:a16="http://schemas.microsoft.com/office/drawing/2014/main" id="{467AD3E4-7858-45E5-A9DB-B4E6CD870387}"/>
              </a:ext>
            </a:extLst>
          </p:cNvPr>
          <p:cNvSpPr txBox="1"/>
          <p:nvPr/>
        </p:nvSpPr>
        <p:spPr>
          <a:xfrm>
            <a:off x="8276252" y="312460"/>
            <a:ext cx="2015413" cy="369332"/>
          </a:xfrm>
          <a:prstGeom prst="rect">
            <a:avLst/>
          </a:prstGeom>
          <a:noFill/>
        </p:spPr>
        <p:txBody>
          <a:bodyPr wrap="square" rtlCol="0">
            <a:spAutoFit/>
          </a:bodyPr>
          <a:lstStyle/>
          <a:p>
            <a:pPr algn="ctr">
              <a:spcAft>
                <a:spcPts val="600"/>
              </a:spcAft>
            </a:pPr>
            <a:r>
              <a:rPr lang="es-ES" b="1" dirty="0"/>
              <a:t>Libro-Autor</a:t>
            </a:r>
            <a:endParaRPr lang="es-MX" b="1" dirty="0"/>
          </a:p>
        </p:txBody>
      </p:sp>
      <p:sp>
        <p:nvSpPr>
          <p:cNvPr id="26" name="CuadroTexto 25">
            <a:extLst>
              <a:ext uri="{FF2B5EF4-FFF2-40B4-BE49-F238E27FC236}">
                <a16:creationId xmlns:a16="http://schemas.microsoft.com/office/drawing/2014/main" id="{4A1F3E3E-EE37-4C05-98D3-9A4388813789}"/>
              </a:ext>
            </a:extLst>
          </p:cNvPr>
          <p:cNvSpPr txBox="1"/>
          <p:nvPr/>
        </p:nvSpPr>
        <p:spPr>
          <a:xfrm>
            <a:off x="8400660" y="3493860"/>
            <a:ext cx="2015413" cy="369332"/>
          </a:xfrm>
          <a:prstGeom prst="rect">
            <a:avLst/>
          </a:prstGeom>
          <a:noFill/>
        </p:spPr>
        <p:txBody>
          <a:bodyPr wrap="square" rtlCol="0">
            <a:spAutoFit/>
          </a:bodyPr>
          <a:lstStyle/>
          <a:p>
            <a:pPr algn="ctr">
              <a:spcAft>
                <a:spcPts val="600"/>
              </a:spcAft>
            </a:pPr>
            <a:r>
              <a:rPr lang="es-ES" b="1" dirty="0"/>
              <a:t>Libro-Editorial</a:t>
            </a:r>
            <a:endParaRPr lang="es-MX" b="1" dirty="0"/>
          </a:p>
        </p:txBody>
      </p:sp>
      <p:pic>
        <p:nvPicPr>
          <p:cNvPr id="15" name="Imagen 14" descr="Imagen que contiene competencia de atletismo&#10;&#10;Descripción generada automáticamente">
            <a:extLst>
              <a:ext uri="{FF2B5EF4-FFF2-40B4-BE49-F238E27FC236}">
                <a16:creationId xmlns:a16="http://schemas.microsoft.com/office/drawing/2014/main" id="{0163708E-1F0D-43F7-A7B4-0024B487D3CE}"/>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336242" y="4290960"/>
            <a:ext cx="2955958" cy="2083027"/>
          </a:xfrm>
          <a:prstGeom prst="rect">
            <a:avLst/>
          </a:prstGeom>
        </p:spPr>
      </p:pic>
    </p:spTree>
    <p:extLst>
      <p:ext uri="{BB962C8B-B14F-4D97-AF65-F5344CB8AC3E}">
        <p14:creationId xmlns:p14="http://schemas.microsoft.com/office/powerpoint/2010/main" val="1914956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2AB00E-6CAD-46FB-B4C5-46E15548BB5B}"/>
              </a:ext>
            </a:extLst>
          </p:cNvPr>
          <p:cNvSpPr>
            <a:spLocks noGrp="1"/>
          </p:cNvSpPr>
          <p:nvPr>
            <p:ph type="title"/>
          </p:nvPr>
        </p:nvSpPr>
        <p:spPr/>
        <p:txBody>
          <a:bodyPr/>
          <a:lstStyle/>
          <a:p>
            <a:r>
              <a:rPr lang="es-ES" dirty="0"/>
              <a:t>Resultado: 3FN?</a:t>
            </a:r>
            <a:endParaRPr lang="es-MX" dirty="0"/>
          </a:p>
        </p:txBody>
      </p:sp>
      <p:pic>
        <p:nvPicPr>
          <p:cNvPr id="4" name="Imagen 3" descr="Imagen que contiene dibujo&#10;&#10;Descripción generada automáticamente">
            <a:extLst>
              <a:ext uri="{FF2B5EF4-FFF2-40B4-BE49-F238E27FC236}">
                <a16:creationId xmlns:a16="http://schemas.microsoft.com/office/drawing/2014/main" id="{5C184E40-2824-4445-A5B1-417AAB0AD320}"/>
              </a:ext>
            </a:extLst>
          </p:cNvPr>
          <p:cNvPicPr>
            <a:picLocks noChangeAspect="1"/>
          </p:cNvPicPr>
          <p:nvPr/>
        </p:nvPicPr>
        <p:blipFill rotWithShape="1">
          <a:blip r:embed="rId2">
            <a:extLst>
              <a:ext uri="{28A0092B-C50C-407E-A947-70E740481C1C}">
                <a14:useLocalDpi xmlns:a14="http://schemas.microsoft.com/office/drawing/2010/main" val="0"/>
              </a:ext>
            </a:extLst>
          </a:blip>
          <a:srcRect l="1" r="-2071"/>
          <a:stretch/>
        </p:blipFill>
        <p:spPr>
          <a:xfrm>
            <a:off x="7406749" y="2174195"/>
            <a:ext cx="2664266" cy="1781424"/>
          </a:xfrm>
          <a:prstGeom prst="rect">
            <a:avLst/>
          </a:prstGeom>
        </p:spPr>
      </p:pic>
      <p:pic>
        <p:nvPicPr>
          <p:cNvPr id="5" name="Imagen 4">
            <a:extLst>
              <a:ext uri="{FF2B5EF4-FFF2-40B4-BE49-F238E27FC236}">
                <a16:creationId xmlns:a16="http://schemas.microsoft.com/office/drawing/2014/main" id="{81A19511-473E-4D84-89FC-A80A7BB173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112" y="2452942"/>
            <a:ext cx="2219635" cy="1457528"/>
          </a:xfrm>
          <a:prstGeom prst="rect">
            <a:avLst/>
          </a:prstGeom>
        </p:spPr>
      </p:pic>
      <p:sp>
        <p:nvSpPr>
          <p:cNvPr id="6" name="CuadroTexto 5">
            <a:extLst>
              <a:ext uri="{FF2B5EF4-FFF2-40B4-BE49-F238E27FC236}">
                <a16:creationId xmlns:a16="http://schemas.microsoft.com/office/drawing/2014/main" id="{0E720152-59A9-4CCB-8121-35CE695C4B12}"/>
              </a:ext>
            </a:extLst>
          </p:cNvPr>
          <p:cNvSpPr txBox="1"/>
          <p:nvPr/>
        </p:nvSpPr>
        <p:spPr>
          <a:xfrm>
            <a:off x="768078" y="1998566"/>
            <a:ext cx="2276669" cy="369332"/>
          </a:xfrm>
          <a:prstGeom prst="rect">
            <a:avLst/>
          </a:prstGeom>
          <a:noFill/>
        </p:spPr>
        <p:txBody>
          <a:bodyPr wrap="square" rtlCol="0">
            <a:spAutoFit/>
          </a:bodyPr>
          <a:lstStyle/>
          <a:p>
            <a:pPr algn="ctr"/>
            <a:r>
              <a:rPr lang="es-ES" b="1" dirty="0"/>
              <a:t>Lector</a:t>
            </a:r>
            <a:endParaRPr lang="es-MX" b="1" dirty="0"/>
          </a:p>
        </p:txBody>
      </p:sp>
      <p:sp>
        <p:nvSpPr>
          <p:cNvPr id="7" name="CuadroTexto 6">
            <a:extLst>
              <a:ext uri="{FF2B5EF4-FFF2-40B4-BE49-F238E27FC236}">
                <a16:creationId xmlns:a16="http://schemas.microsoft.com/office/drawing/2014/main" id="{199FBA48-4AA0-4A0D-BA8B-334D37ECAC3E}"/>
              </a:ext>
            </a:extLst>
          </p:cNvPr>
          <p:cNvSpPr txBox="1"/>
          <p:nvPr/>
        </p:nvSpPr>
        <p:spPr>
          <a:xfrm>
            <a:off x="7437326" y="1506022"/>
            <a:ext cx="2276669" cy="369332"/>
          </a:xfrm>
          <a:prstGeom prst="rect">
            <a:avLst/>
          </a:prstGeom>
          <a:noFill/>
        </p:spPr>
        <p:txBody>
          <a:bodyPr wrap="square" rtlCol="0">
            <a:spAutoFit/>
          </a:bodyPr>
          <a:lstStyle/>
          <a:p>
            <a:pPr algn="ctr"/>
            <a:r>
              <a:rPr lang="es-ES" b="1" dirty="0"/>
              <a:t>Prestamos</a:t>
            </a:r>
            <a:endParaRPr lang="es-MX" b="1" dirty="0"/>
          </a:p>
        </p:txBody>
      </p:sp>
      <p:sp>
        <p:nvSpPr>
          <p:cNvPr id="8" name="Cerrar llave 7">
            <a:extLst>
              <a:ext uri="{FF2B5EF4-FFF2-40B4-BE49-F238E27FC236}">
                <a16:creationId xmlns:a16="http://schemas.microsoft.com/office/drawing/2014/main" id="{21495D46-D6E6-4182-B434-D26AF01AEE05}"/>
              </a:ext>
            </a:extLst>
          </p:cNvPr>
          <p:cNvSpPr/>
          <p:nvPr/>
        </p:nvSpPr>
        <p:spPr>
          <a:xfrm rot="5400000">
            <a:off x="4950559" y="1081339"/>
            <a:ext cx="922789" cy="701108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9" name="CuadroTexto 8">
            <a:extLst>
              <a:ext uri="{FF2B5EF4-FFF2-40B4-BE49-F238E27FC236}">
                <a16:creationId xmlns:a16="http://schemas.microsoft.com/office/drawing/2014/main" id="{63BEE70E-7B81-4FBC-9D34-7093205BDE38}"/>
              </a:ext>
            </a:extLst>
          </p:cNvPr>
          <p:cNvSpPr txBox="1"/>
          <p:nvPr/>
        </p:nvSpPr>
        <p:spPr>
          <a:xfrm>
            <a:off x="936198" y="5298727"/>
            <a:ext cx="8951510" cy="369332"/>
          </a:xfrm>
          <a:prstGeom prst="rect">
            <a:avLst/>
          </a:prstGeom>
          <a:noFill/>
        </p:spPr>
        <p:txBody>
          <a:bodyPr wrap="square" rtlCol="0">
            <a:spAutoFit/>
          </a:bodyPr>
          <a:lstStyle/>
          <a:p>
            <a:r>
              <a:rPr lang="es-ES" dirty="0"/>
              <a:t>Sin Cambios ya que ellas ya se encuentran en 3FN, porque no hay dependencias TRANSITIVAS</a:t>
            </a:r>
            <a:endParaRPr lang="es-MX" dirty="0"/>
          </a:p>
        </p:txBody>
      </p:sp>
    </p:spTree>
    <p:extLst>
      <p:ext uri="{BB962C8B-B14F-4D97-AF65-F5344CB8AC3E}">
        <p14:creationId xmlns:p14="http://schemas.microsoft.com/office/powerpoint/2010/main" val="27303643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9C3290-311E-4329-BAC7-BAA5960CA7F0}"/>
              </a:ext>
            </a:extLst>
          </p:cNvPr>
          <p:cNvSpPr>
            <a:spLocks noGrp="1"/>
          </p:cNvSpPr>
          <p:nvPr>
            <p:ph type="title"/>
          </p:nvPr>
        </p:nvSpPr>
        <p:spPr/>
        <p:txBody>
          <a:bodyPr/>
          <a:lstStyle/>
          <a:p>
            <a:r>
              <a:rPr lang="es-ES" dirty="0"/>
              <a:t>Normalización de Tercer Nivel</a:t>
            </a:r>
            <a:endParaRPr lang="es-MX" dirty="0"/>
          </a:p>
        </p:txBody>
      </p:sp>
      <p:pic>
        <p:nvPicPr>
          <p:cNvPr id="4" name="Marcador de contenido 4">
            <a:extLst>
              <a:ext uri="{FF2B5EF4-FFF2-40B4-BE49-F238E27FC236}">
                <a16:creationId xmlns:a16="http://schemas.microsoft.com/office/drawing/2014/main" id="{F29E313B-EDCE-45CC-AEFF-0FFA6FAF06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264" y="1713808"/>
            <a:ext cx="2330973" cy="2078704"/>
          </a:xfrm>
          <a:prstGeom prst="rect">
            <a:avLst/>
          </a:prstGeom>
        </p:spPr>
      </p:pic>
      <p:sp>
        <p:nvSpPr>
          <p:cNvPr id="5" name="CuadroTexto 4">
            <a:extLst>
              <a:ext uri="{FF2B5EF4-FFF2-40B4-BE49-F238E27FC236}">
                <a16:creationId xmlns:a16="http://schemas.microsoft.com/office/drawing/2014/main" id="{C001A9C8-42B7-4F73-95F4-1FE1507B6807}"/>
              </a:ext>
            </a:extLst>
          </p:cNvPr>
          <p:cNvSpPr txBox="1"/>
          <p:nvPr/>
        </p:nvSpPr>
        <p:spPr>
          <a:xfrm>
            <a:off x="526264" y="1321356"/>
            <a:ext cx="7095819" cy="369332"/>
          </a:xfrm>
          <a:prstGeom prst="rect">
            <a:avLst/>
          </a:prstGeom>
          <a:noFill/>
        </p:spPr>
        <p:txBody>
          <a:bodyPr wrap="square" rtlCol="0">
            <a:spAutoFit/>
          </a:bodyPr>
          <a:lstStyle/>
          <a:p>
            <a:pPr algn="ctr"/>
            <a:r>
              <a:rPr lang="es-ES" b="1" dirty="0"/>
              <a:t>Libro			Autor				Editorial</a:t>
            </a:r>
            <a:endParaRPr lang="es-MX" b="1" dirty="0"/>
          </a:p>
        </p:txBody>
      </p:sp>
      <p:pic>
        <p:nvPicPr>
          <p:cNvPr id="6" name="Imagen 5" descr="Un conjunto de letras negras en un fondo blanco&#10;&#10;Descripción generada automáticamente">
            <a:extLst>
              <a:ext uri="{FF2B5EF4-FFF2-40B4-BE49-F238E27FC236}">
                <a16:creationId xmlns:a16="http://schemas.microsoft.com/office/drawing/2014/main" id="{1C5CEAFC-0940-4F26-8915-EDE522E9A9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6434" y="1677613"/>
            <a:ext cx="2238687" cy="1819529"/>
          </a:xfrm>
          <a:prstGeom prst="rect">
            <a:avLst/>
          </a:prstGeom>
        </p:spPr>
      </p:pic>
      <p:pic>
        <p:nvPicPr>
          <p:cNvPr id="7" name="Imagen 6" descr="Captura de pantalla de un celular con letras&#10;&#10;Descripción generada automáticamente">
            <a:extLst>
              <a:ext uri="{FF2B5EF4-FFF2-40B4-BE49-F238E27FC236}">
                <a16:creationId xmlns:a16="http://schemas.microsoft.com/office/drawing/2014/main" id="{24B14763-3EA8-4321-B101-29D7215335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0469" y="1822096"/>
            <a:ext cx="2086266" cy="1362265"/>
          </a:xfrm>
          <a:prstGeom prst="rect">
            <a:avLst/>
          </a:prstGeom>
        </p:spPr>
      </p:pic>
      <p:pic>
        <p:nvPicPr>
          <p:cNvPr id="8" name="Marcador de contenido 4" descr="Imagen que contiene dibujo, reloj&#10;&#10;Descripción generada automáticamente">
            <a:extLst>
              <a:ext uri="{FF2B5EF4-FFF2-40B4-BE49-F238E27FC236}">
                <a16:creationId xmlns:a16="http://schemas.microsoft.com/office/drawing/2014/main" id="{28895FE2-2BD5-4549-8A8F-34B637BA9E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10581" y="770516"/>
            <a:ext cx="3318575" cy="2331972"/>
          </a:xfrm>
          <a:prstGeom prst="rect">
            <a:avLst/>
          </a:prstGeom>
        </p:spPr>
      </p:pic>
      <p:pic>
        <p:nvPicPr>
          <p:cNvPr id="9" name="Imagen 8" descr="Imagen que contiene dibujo, reloj&#10;&#10;Descripción generada automáticamente">
            <a:extLst>
              <a:ext uri="{FF2B5EF4-FFF2-40B4-BE49-F238E27FC236}">
                <a16:creationId xmlns:a16="http://schemas.microsoft.com/office/drawing/2014/main" id="{7D26BD46-71F4-4C37-AF43-B42C38B2B4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57135" y="3923270"/>
            <a:ext cx="2672021" cy="2617489"/>
          </a:xfrm>
          <a:prstGeom prst="rect">
            <a:avLst/>
          </a:prstGeom>
        </p:spPr>
      </p:pic>
      <p:sp>
        <p:nvSpPr>
          <p:cNvPr id="10" name="CuadroTexto 9">
            <a:extLst>
              <a:ext uri="{FF2B5EF4-FFF2-40B4-BE49-F238E27FC236}">
                <a16:creationId xmlns:a16="http://schemas.microsoft.com/office/drawing/2014/main" id="{46EB7030-789D-4E57-8639-A06B271FCEBB}"/>
              </a:ext>
            </a:extLst>
          </p:cNvPr>
          <p:cNvSpPr txBox="1"/>
          <p:nvPr/>
        </p:nvSpPr>
        <p:spPr>
          <a:xfrm>
            <a:off x="9057135" y="307679"/>
            <a:ext cx="2015413" cy="369332"/>
          </a:xfrm>
          <a:prstGeom prst="rect">
            <a:avLst/>
          </a:prstGeom>
          <a:noFill/>
        </p:spPr>
        <p:txBody>
          <a:bodyPr wrap="square" rtlCol="0">
            <a:spAutoFit/>
          </a:bodyPr>
          <a:lstStyle/>
          <a:p>
            <a:pPr algn="ctr">
              <a:spcAft>
                <a:spcPts val="600"/>
              </a:spcAft>
            </a:pPr>
            <a:r>
              <a:rPr lang="es-ES" b="1" dirty="0"/>
              <a:t>Libro-Autor</a:t>
            </a:r>
            <a:endParaRPr lang="es-MX" b="1" dirty="0"/>
          </a:p>
        </p:txBody>
      </p:sp>
      <p:sp>
        <p:nvSpPr>
          <p:cNvPr id="11" name="CuadroTexto 10">
            <a:extLst>
              <a:ext uri="{FF2B5EF4-FFF2-40B4-BE49-F238E27FC236}">
                <a16:creationId xmlns:a16="http://schemas.microsoft.com/office/drawing/2014/main" id="{DD3E999D-0D89-4F80-BB91-732141DEE47D}"/>
              </a:ext>
            </a:extLst>
          </p:cNvPr>
          <p:cNvSpPr txBox="1"/>
          <p:nvPr/>
        </p:nvSpPr>
        <p:spPr>
          <a:xfrm>
            <a:off x="9181543" y="3489079"/>
            <a:ext cx="2015413" cy="369332"/>
          </a:xfrm>
          <a:prstGeom prst="rect">
            <a:avLst/>
          </a:prstGeom>
          <a:noFill/>
        </p:spPr>
        <p:txBody>
          <a:bodyPr wrap="square" rtlCol="0">
            <a:spAutoFit/>
          </a:bodyPr>
          <a:lstStyle/>
          <a:p>
            <a:pPr algn="ctr">
              <a:spcAft>
                <a:spcPts val="600"/>
              </a:spcAft>
            </a:pPr>
            <a:r>
              <a:rPr lang="es-ES" b="1" dirty="0"/>
              <a:t>Libro-Editorial</a:t>
            </a:r>
            <a:endParaRPr lang="es-MX" b="1" dirty="0"/>
          </a:p>
        </p:txBody>
      </p:sp>
      <p:pic>
        <p:nvPicPr>
          <p:cNvPr id="12" name="Imagen 11" descr="Imagen que contiene dibujo&#10;&#10;Descripción generada automáticamente">
            <a:extLst>
              <a:ext uri="{FF2B5EF4-FFF2-40B4-BE49-F238E27FC236}">
                <a16:creationId xmlns:a16="http://schemas.microsoft.com/office/drawing/2014/main" id="{5C430C43-2365-4D0C-92A9-FA4EA811F689}"/>
              </a:ext>
            </a:extLst>
          </p:cNvPr>
          <p:cNvPicPr>
            <a:picLocks noChangeAspect="1"/>
          </p:cNvPicPr>
          <p:nvPr/>
        </p:nvPicPr>
        <p:blipFill rotWithShape="1">
          <a:blip r:embed="rId7">
            <a:extLst>
              <a:ext uri="{28A0092B-C50C-407E-A947-70E740481C1C}">
                <a14:useLocalDpi xmlns:a14="http://schemas.microsoft.com/office/drawing/2010/main" val="0"/>
              </a:ext>
            </a:extLst>
          </a:blip>
          <a:srcRect l="1" r="-2071"/>
          <a:stretch/>
        </p:blipFill>
        <p:spPr>
          <a:xfrm>
            <a:off x="4997826" y="4532033"/>
            <a:ext cx="2664266" cy="1781424"/>
          </a:xfrm>
          <a:prstGeom prst="rect">
            <a:avLst/>
          </a:prstGeom>
        </p:spPr>
      </p:pic>
      <p:sp>
        <p:nvSpPr>
          <p:cNvPr id="14" name="CuadroTexto 13">
            <a:extLst>
              <a:ext uri="{FF2B5EF4-FFF2-40B4-BE49-F238E27FC236}">
                <a16:creationId xmlns:a16="http://schemas.microsoft.com/office/drawing/2014/main" id="{EAE08189-36BB-4225-9075-F736168B57E0}"/>
              </a:ext>
            </a:extLst>
          </p:cNvPr>
          <p:cNvSpPr txBox="1"/>
          <p:nvPr/>
        </p:nvSpPr>
        <p:spPr>
          <a:xfrm>
            <a:off x="311797" y="4162701"/>
            <a:ext cx="2276669" cy="369332"/>
          </a:xfrm>
          <a:prstGeom prst="rect">
            <a:avLst/>
          </a:prstGeom>
          <a:noFill/>
        </p:spPr>
        <p:txBody>
          <a:bodyPr wrap="square" rtlCol="0">
            <a:spAutoFit/>
          </a:bodyPr>
          <a:lstStyle/>
          <a:p>
            <a:pPr algn="ctr"/>
            <a:r>
              <a:rPr lang="es-ES" b="1" dirty="0"/>
              <a:t>Lector</a:t>
            </a:r>
            <a:endParaRPr lang="es-MX" b="1" dirty="0"/>
          </a:p>
        </p:txBody>
      </p:sp>
      <p:sp>
        <p:nvSpPr>
          <p:cNvPr id="15" name="CuadroTexto 14">
            <a:extLst>
              <a:ext uri="{FF2B5EF4-FFF2-40B4-BE49-F238E27FC236}">
                <a16:creationId xmlns:a16="http://schemas.microsoft.com/office/drawing/2014/main" id="{B3D1FA54-E40B-44F6-BB44-BE09E8FBB445}"/>
              </a:ext>
            </a:extLst>
          </p:cNvPr>
          <p:cNvSpPr txBox="1"/>
          <p:nvPr/>
        </p:nvSpPr>
        <p:spPr>
          <a:xfrm>
            <a:off x="4944610" y="3978035"/>
            <a:ext cx="2276669" cy="369332"/>
          </a:xfrm>
          <a:prstGeom prst="rect">
            <a:avLst/>
          </a:prstGeom>
          <a:noFill/>
        </p:spPr>
        <p:txBody>
          <a:bodyPr wrap="square" rtlCol="0">
            <a:spAutoFit/>
          </a:bodyPr>
          <a:lstStyle/>
          <a:p>
            <a:pPr algn="ctr"/>
            <a:r>
              <a:rPr lang="es-ES" b="1" dirty="0"/>
              <a:t>Préstamos</a:t>
            </a:r>
            <a:endParaRPr lang="es-MX" b="1" dirty="0"/>
          </a:p>
        </p:txBody>
      </p:sp>
      <p:pic>
        <p:nvPicPr>
          <p:cNvPr id="16" name="Marcador de contenido 4" descr="Imagen que contiene reloj&#10;&#10;Descripción generada automáticamente">
            <a:extLst>
              <a:ext uri="{FF2B5EF4-FFF2-40B4-BE49-F238E27FC236}">
                <a16:creationId xmlns:a16="http://schemas.microsoft.com/office/drawing/2014/main" id="{634180A9-6C37-452E-9FE2-AF221CF022EF}"/>
              </a:ext>
            </a:extLst>
          </p:cNvPr>
          <p:cNvPicPr>
            <a:picLocks noGrp="1" noChangeAspect="1"/>
          </p:cNvPicPr>
          <p:nvPr>
            <p:ph idx="1"/>
          </p:nvPr>
        </p:nvPicPr>
        <p:blipFill>
          <a:blip r:embed="rId8">
            <a:extLst>
              <a:ext uri="{28A0092B-C50C-407E-A947-70E740481C1C}">
                <a14:useLocalDpi xmlns:a14="http://schemas.microsoft.com/office/drawing/2010/main" val="0"/>
              </a:ext>
            </a:extLst>
          </a:blip>
          <a:stretch>
            <a:fillRect/>
          </a:stretch>
        </p:blipFill>
        <p:spPr>
          <a:xfrm>
            <a:off x="252461" y="4608557"/>
            <a:ext cx="4047843" cy="1932202"/>
          </a:xfrm>
          <a:prstGeom prst="rect">
            <a:avLst/>
          </a:prstGeom>
        </p:spPr>
      </p:pic>
    </p:spTree>
    <p:extLst>
      <p:ext uri="{BB962C8B-B14F-4D97-AF65-F5344CB8AC3E}">
        <p14:creationId xmlns:p14="http://schemas.microsoft.com/office/powerpoint/2010/main" val="419211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B85C8F-3254-41CD-87EB-B65BE9F84909}"/>
              </a:ext>
            </a:extLst>
          </p:cNvPr>
          <p:cNvSpPr>
            <a:spLocks noGrp="1"/>
          </p:cNvSpPr>
          <p:nvPr>
            <p:ph type="title"/>
          </p:nvPr>
        </p:nvSpPr>
        <p:spPr>
          <a:xfrm>
            <a:off x="2209800" y="914737"/>
            <a:ext cx="7772400" cy="1012806"/>
          </a:xfrm>
          <a:solidFill>
            <a:srgbClr val="FFFFFF">
              <a:alpha val="10000"/>
            </a:srgbClr>
          </a:solidFill>
          <a:ln w="25400" cap="sq">
            <a:solidFill>
              <a:schemeClr val="tx1"/>
            </a:solidFill>
            <a:miter lim="800000"/>
          </a:ln>
        </p:spPr>
        <p:txBody>
          <a:bodyPr>
            <a:normAutofit/>
          </a:bodyPr>
          <a:lstStyle/>
          <a:p>
            <a:pPr algn="ctr"/>
            <a:r>
              <a:rPr lang="es-ES" sz="2800"/>
              <a:t>Ejemplo 2:</a:t>
            </a:r>
            <a:endParaRPr lang="es-MX" sz="2800"/>
          </a:p>
        </p:txBody>
      </p:sp>
      <p:pic>
        <p:nvPicPr>
          <p:cNvPr id="5" name="Marcador de contenido 4" descr="Captura de pantalla de un celular&#10;&#10;Descripción generada automáticamente">
            <a:extLst>
              <a:ext uri="{FF2B5EF4-FFF2-40B4-BE49-F238E27FC236}">
                <a16:creationId xmlns:a16="http://schemas.microsoft.com/office/drawing/2014/main" id="{16F72A57-FDAB-4AA4-8D6F-87E68D1CC7E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0759" y="2321411"/>
            <a:ext cx="11338624" cy="1814027"/>
          </a:xfrm>
        </p:spPr>
      </p:pic>
      <p:pic>
        <p:nvPicPr>
          <p:cNvPr id="7" name="Imagen 6" descr="Captura de pantalla de un celular con letras&#10;&#10;Descripción generada automáticamente">
            <a:extLst>
              <a:ext uri="{FF2B5EF4-FFF2-40B4-BE49-F238E27FC236}">
                <a16:creationId xmlns:a16="http://schemas.microsoft.com/office/drawing/2014/main" id="{9FE60C3C-0045-48BF-85D1-842FB45405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759" y="4529305"/>
            <a:ext cx="10804101" cy="1814027"/>
          </a:xfrm>
          <a:prstGeom prst="rect">
            <a:avLst/>
          </a:prstGeom>
        </p:spPr>
      </p:pic>
    </p:spTree>
    <p:extLst>
      <p:ext uri="{BB962C8B-B14F-4D97-AF65-F5344CB8AC3E}">
        <p14:creationId xmlns:p14="http://schemas.microsoft.com/office/powerpoint/2010/main" val="131207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C63D9B86-394C-49A7-B28A-B833C0BD70FA}"/>
              </a:ext>
            </a:extLst>
          </p:cNvPr>
          <p:cNvSpPr>
            <a:spLocks noGrp="1"/>
          </p:cNvSpPr>
          <p:nvPr>
            <p:ph type="title"/>
          </p:nvPr>
        </p:nvSpPr>
        <p:spPr>
          <a:xfrm>
            <a:off x="838200" y="2057400"/>
            <a:ext cx="2743200" cy="2743200"/>
          </a:xfrm>
          <a:prstGeom prst="ellipse">
            <a:avLst/>
          </a:prstGeom>
          <a:solidFill>
            <a:srgbClr val="262626"/>
          </a:solidFill>
          <a:ln w="174625" cmpd="thinThick">
            <a:solidFill>
              <a:srgbClr val="262626"/>
            </a:solidFill>
          </a:ln>
        </p:spPr>
        <p:txBody>
          <a:bodyPr anchor="ctr">
            <a:normAutofit/>
          </a:bodyPr>
          <a:lstStyle/>
          <a:p>
            <a:pPr algn="ctr"/>
            <a:r>
              <a:rPr lang="es-ES" sz="2400" dirty="0">
                <a:solidFill>
                  <a:srgbClr val="FFFFFF"/>
                </a:solidFill>
              </a:rPr>
              <a:t>ESTRUCTURA DE LA UNIDAD DE APRENDIZAJE</a:t>
            </a:r>
            <a:endParaRPr lang="es-MX" sz="2400" dirty="0">
              <a:solidFill>
                <a:srgbClr val="FFFFFF"/>
              </a:solidFill>
            </a:endParaRPr>
          </a:p>
        </p:txBody>
      </p:sp>
      <p:graphicFrame>
        <p:nvGraphicFramePr>
          <p:cNvPr id="4" name="Marcador de contenido 3">
            <a:extLst>
              <a:ext uri="{FF2B5EF4-FFF2-40B4-BE49-F238E27FC236}">
                <a16:creationId xmlns:a16="http://schemas.microsoft.com/office/drawing/2014/main" id="{295B0636-4753-4D7A-B7DD-D384CE68AD14}"/>
              </a:ext>
            </a:extLst>
          </p:cNvPr>
          <p:cNvGraphicFramePr>
            <a:graphicFrameLocks noGrp="1"/>
          </p:cNvGraphicFramePr>
          <p:nvPr>
            <p:ph idx="1"/>
            <p:extLst>
              <p:ext uri="{D42A27DB-BD31-4B8C-83A1-F6EECF244321}">
                <p14:modId xmlns:p14="http://schemas.microsoft.com/office/powerpoint/2010/main" val="2937270871"/>
              </p:ext>
            </p:extLst>
          </p:nvPr>
        </p:nvGraphicFramePr>
        <p:xfrm>
          <a:off x="4538759" y="1166648"/>
          <a:ext cx="6314883" cy="4524706"/>
        </p:xfrm>
        <a:graphic>
          <a:graphicData uri="http://schemas.openxmlformats.org/drawingml/2006/table">
            <a:tbl>
              <a:tblPr/>
              <a:tblGrid>
                <a:gridCol w="6314883">
                  <a:extLst>
                    <a:ext uri="{9D8B030D-6E8A-4147-A177-3AD203B41FA5}">
                      <a16:colId xmlns:a16="http://schemas.microsoft.com/office/drawing/2014/main" val="1808793417"/>
                    </a:ext>
                  </a:extLst>
                </a:gridCol>
              </a:tblGrid>
              <a:tr h="4524706">
                <a:tc>
                  <a:txBody>
                    <a:bodyPr/>
                    <a:lstStyle/>
                    <a:p>
                      <a:pPr marL="457200" indent="0" algn="just" fontAlgn="t">
                        <a:spcBef>
                          <a:spcPts val="300"/>
                        </a:spcBef>
                        <a:spcAft>
                          <a:spcPts val="300"/>
                        </a:spcAft>
                        <a:buClrTx/>
                        <a:buSzPts val="1200"/>
                        <a:buFont typeface="+mj-lt"/>
                        <a:buNone/>
                      </a:pPr>
                      <a:r>
                        <a:rPr lang="es-ES" sz="1900" b="0" i="0" u="none" strike="noStrike" dirty="0">
                          <a:effectLst/>
                          <a:latin typeface="Arial" panose="020B0604020202020204" pitchFamily="34" charset="0"/>
                          <a:ea typeface="Batang" panose="02030600000101010101" pitchFamily="18" charset="-127"/>
                        </a:rPr>
                        <a:t>1.1 Introducción a las bases de datos</a:t>
                      </a:r>
                      <a:endParaRPr lang="es-ES" sz="1900" b="0" i="0" u="none" strike="noStrike" dirty="0">
                        <a:effectLst/>
                        <a:latin typeface="Arial" panose="020B0604020202020204" pitchFamily="34" charset="0"/>
                      </a:endParaRPr>
                    </a:p>
                    <a:p>
                      <a:pPr marL="1143000" indent="-228600"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1.1.1 Conceptos Básicos</a:t>
                      </a:r>
                      <a:endParaRPr lang="es-ES" sz="2900" b="0" i="0" u="none" strike="noStrike" dirty="0">
                        <a:effectLst/>
                        <a:latin typeface="Arial" panose="020B0604020202020204" pitchFamily="34" charset="0"/>
                      </a:endParaRPr>
                    </a:p>
                    <a:p>
                      <a:pPr marL="1143000" indent="-228600"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1.1.2 Sistemas de Gestión de Bases de Datos</a:t>
                      </a:r>
                      <a:endParaRPr lang="es-ES" sz="2900" b="0" i="0" u="none" strike="noStrike" dirty="0">
                        <a:effectLst/>
                        <a:latin typeface="Arial" panose="020B0604020202020204" pitchFamily="34" charset="0"/>
                      </a:endParaRPr>
                    </a:p>
                    <a:p>
                      <a:pPr marL="1143000" indent="-228600"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1.1.3 Tipos de Modelos de BD</a:t>
                      </a:r>
                      <a:endParaRPr lang="es-ES" sz="2900" b="0" i="0" u="none" strike="noStrike" dirty="0">
                        <a:effectLst/>
                        <a:latin typeface="Arial" panose="020B0604020202020204" pitchFamily="34" charset="0"/>
                      </a:endParaRPr>
                    </a:p>
                    <a:p>
                      <a:pPr marL="1143000" indent="-228600"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1.1.4 Requisitos de Negocio</a:t>
                      </a:r>
                      <a:endParaRPr lang="es-ES" sz="2900" b="0" i="0" u="none" strike="noStrike" dirty="0">
                        <a:effectLst/>
                        <a:latin typeface="Arial" panose="020B0604020202020204" pitchFamily="34" charset="0"/>
                      </a:endParaRPr>
                    </a:p>
                    <a:p>
                      <a:pPr marL="740664" indent="-283464"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1.2 Modelado de Datos</a:t>
                      </a:r>
                      <a:endParaRPr lang="es-ES" sz="2900" b="0" i="0" u="none" strike="noStrike" dirty="0">
                        <a:effectLst/>
                        <a:latin typeface="Arial" panose="020B0604020202020204" pitchFamily="34" charset="0"/>
                      </a:endParaRPr>
                    </a:p>
                    <a:p>
                      <a:pPr marL="502920"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1.2.1    Conceptuales y Físicos</a:t>
                      </a:r>
                      <a:endParaRPr lang="es-ES" sz="2900" b="0" i="0" u="none" strike="noStrike" dirty="0">
                        <a:effectLst/>
                        <a:latin typeface="Arial" panose="020B0604020202020204" pitchFamily="34" charset="0"/>
                      </a:endParaRPr>
                    </a:p>
                    <a:p>
                      <a:pPr marL="502920"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1.2.2    Entidad-Relación</a:t>
                      </a:r>
                      <a:endParaRPr lang="es-ES" sz="2900" b="0" i="0" u="none" strike="noStrike" dirty="0">
                        <a:effectLst/>
                        <a:latin typeface="Arial" panose="020B0604020202020204" pitchFamily="34" charset="0"/>
                      </a:endParaRPr>
                    </a:p>
                    <a:p>
                      <a:pPr marL="502920"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1.2.3    Relacional</a:t>
                      </a:r>
                      <a:endParaRPr lang="es-ES" sz="2900" b="0" i="0" u="none" strike="noStrike" dirty="0">
                        <a:effectLst/>
                        <a:latin typeface="Arial" panose="020B0604020202020204" pitchFamily="34" charset="0"/>
                      </a:endParaRPr>
                    </a:p>
                    <a:p>
                      <a:pPr marL="740664" indent="-283464" algn="just" fontAlgn="t">
                        <a:spcBef>
                          <a:spcPts val="300"/>
                        </a:spcBef>
                        <a:spcAft>
                          <a:spcPts val="300"/>
                        </a:spcAft>
                      </a:pPr>
                      <a:r>
                        <a:rPr lang="es-ES" sz="1900" b="0" i="0" u="none" strike="noStrike" dirty="0">
                          <a:solidFill>
                            <a:srgbClr val="FFFF00"/>
                          </a:solidFill>
                          <a:effectLst/>
                          <a:latin typeface="Arial" panose="020B0604020202020204" pitchFamily="34" charset="0"/>
                          <a:ea typeface="Batang" panose="02030600000101010101" pitchFamily="18" charset="-127"/>
                        </a:rPr>
                        <a:t>1.3 Normalización de una BD</a:t>
                      </a:r>
                      <a:endParaRPr lang="es-ES" sz="2900" b="0" i="0" u="none" strike="noStrike" dirty="0">
                        <a:solidFill>
                          <a:srgbClr val="FFFF00"/>
                        </a:solidFill>
                        <a:effectLst/>
                        <a:latin typeface="Arial" panose="020B0604020202020204" pitchFamily="34" charset="0"/>
                      </a:endParaRPr>
                    </a:p>
                    <a:p>
                      <a:pPr marL="740664" indent="-283464" algn="just" fontAlgn="t">
                        <a:spcBef>
                          <a:spcPts val="300"/>
                        </a:spcBef>
                        <a:spcAft>
                          <a:spcPts val="300"/>
                        </a:spcAft>
                      </a:pPr>
                      <a:r>
                        <a:rPr lang="es-ES" sz="1900" b="0" i="0" u="none" strike="noStrike" dirty="0">
                          <a:effectLst/>
                          <a:latin typeface="Arial" panose="020B0604020202020204" pitchFamily="34" charset="0"/>
                          <a:ea typeface="Batang" panose="02030600000101010101" pitchFamily="18" charset="-127"/>
                        </a:rPr>
                        <a:t>1.4 Álgebra Relacional</a:t>
                      </a:r>
                      <a:endParaRPr lang="es-ES" sz="2900" b="0" i="0" u="none" strike="noStrike" dirty="0">
                        <a:effectLst/>
                        <a:latin typeface="Arial" panose="020B0604020202020204" pitchFamily="34" charset="0"/>
                      </a:endParaRPr>
                    </a:p>
                  </a:txBody>
                  <a:tcPr marL="143671" marR="143671" marT="15284" marB="0">
                    <a:lnL>
                      <a:noFill/>
                    </a:lnL>
                    <a:lnR>
                      <a:noFill/>
                    </a:lnR>
                    <a:lnT>
                      <a:noFill/>
                    </a:lnT>
                    <a:lnB>
                      <a:noFill/>
                    </a:lnB>
                  </a:tcPr>
                </a:tc>
                <a:extLst>
                  <a:ext uri="{0D108BD9-81ED-4DB2-BD59-A6C34878D82A}">
                    <a16:rowId xmlns:a16="http://schemas.microsoft.com/office/drawing/2014/main" val="2090819982"/>
                  </a:ext>
                </a:extLst>
              </a:tr>
            </a:tbl>
          </a:graphicData>
        </a:graphic>
      </p:graphicFrame>
      <p:sp>
        <p:nvSpPr>
          <p:cNvPr id="5" name="Rectángulo 4">
            <a:extLst>
              <a:ext uri="{FF2B5EF4-FFF2-40B4-BE49-F238E27FC236}">
                <a16:creationId xmlns:a16="http://schemas.microsoft.com/office/drawing/2014/main" id="{F0E77C2D-5C9E-4C11-B8F4-DD57E6D71AF1}"/>
              </a:ext>
            </a:extLst>
          </p:cNvPr>
          <p:cNvSpPr/>
          <p:nvPr/>
        </p:nvSpPr>
        <p:spPr>
          <a:xfrm>
            <a:off x="3157596" y="267869"/>
            <a:ext cx="4939878" cy="523220"/>
          </a:xfrm>
          <a:prstGeom prst="rect">
            <a:avLst/>
          </a:prstGeom>
        </p:spPr>
        <p:txBody>
          <a:bodyPr wrap="none">
            <a:spAutoFit/>
          </a:bodyPr>
          <a:lstStyle/>
          <a:p>
            <a:r>
              <a:rPr lang="es-MX" sz="2800" b="1" dirty="0"/>
              <a:t>Fundamentos de Base de Datos </a:t>
            </a:r>
          </a:p>
        </p:txBody>
      </p:sp>
    </p:spTree>
    <p:extLst>
      <p:ext uri="{BB962C8B-B14F-4D97-AF65-F5344CB8AC3E}">
        <p14:creationId xmlns:p14="http://schemas.microsoft.com/office/powerpoint/2010/main" val="31455809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86CAD5-D1E3-462C-B345-9184CA9CB73E}"/>
              </a:ext>
            </a:extLst>
          </p:cNvPr>
          <p:cNvSpPr>
            <a:spLocks noGrp="1"/>
          </p:cNvSpPr>
          <p:nvPr>
            <p:ph type="title"/>
          </p:nvPr>
        </p:nvSpPr>
        <p:spPr/>
        <p:txBody>
          <a:bodyPr/>
          <a:lstStyle/>
          <a:p>
            <a:r>
              <a:rPr lang="es-ES" dirty="0"/>
              <a:t>1FN</a:t>
            </a:r>
            <a:endParaRPr lang="es-MX" dirty="0"/>
          </a:p>
        </p:txBody>
      </p:sp>
      <p:sp>
        <p:nvSpPr>
          <p:cNvPr id="3" name="Marcador de contenido 2">
            <a:extLst>
              <a:ext uri="{FF2B5EF4-FFF2-40B4-BE49-F238E27FC236}">
                <a16:creationId xmlns:a16="http://schemas.microsoft.com/office/drawing/2014/main" id="{94038FD2-7385-4B6D-B2BF-FA4095846782}"/>
              </a:ext>
            </a:extLst>
          </p:cNvPr>
          <p:cNvSpPr>
            <a:spLocks noGrp="1"/>
          </p:cNvSpPr>
          <p:nvPr>
            <p:ph idx="1"/>
          </p:nvPr>
        </p:nvSpPr>
        <p:spPr/>
        <p:txBody>
          <a:bodyPr/>
          <a:lstStyle/>
          <a:p>
            <a:r>
              <a:rPr lang="es-ES" dirty="0"/>
              <a:t>En la Tabla Alquiler los Datos que se repiten son:</a:t>
            </a:r>
          </a:p>
          <a:p>
            <a:pPr lvl="1"/>
            <a:r>
              <a:rPr lang="es-ES" dirty="0" err="1"/>
              <a:t>Codigo</a:t>
            </a:r>
            <a:r>
              <a:rPr lang="es-ES" dirty="0"/>
              <a:t>/Cliente</a:t>
            </a:r>
          </a:p>
          <a:p>
            <a:pPr lvl="1"/>
            <a:r>
              <a:rPr lang="es-ES" dirty="0"/>
              <a:t>Nombre/Cliente</a:t>
            </a:r>
          </a:p>
          <a:p>
            <a:pPr lvl="1"/>
            <a:r>
              <a:rPr lang="es-ES" dirty="0" err="1"/>
              <a:t>Direccion</a:t>
            </a:r>
            <a:r>
              <a:rPr lang="es-ES" dirty="0"/>
              <a:t>/Cliente</a:t>
            </a:r>
          </a:p>
          <a:p>
            <a:pPr lvl="1"/>
            <a:r>
              <a:rPr lang="es-ES" dirty="0" err="1"/>
              <a:t>Telefono</a:t>
            </a:r>
            <a:r>
              <a:rPr lang="es-ES" dirty="0"/>
              <a:t>/Cliente</a:t>
            </a:r>
          </a:p>
          <a:p>
            <a:r>
              <a:rPr lang="es-ES" dirty="0"/>
              <a:t>En la Tabla </a:t>
            </a:r>
            <a:r>
              <a:rPr lang="es-ES" dirty="0" err="1"/>
              <a:t>Casette</a:t>
            </a:r>
            <a:r>
              <a:rPr lang="es-ES" dirty="0"/>
              <a:t> los datos que se repiten son:</a:t>
            </a:r>
          </a:p>
          <a:p>
            <a:pPr lvl="1"/>
            <a:r>
              <a:rPr lang="es-ES" dirty="0" err="1"/>
              <a:t>Codigo</a:t>
            </a:r>
            <a:r>
              <a:rPr lang="es-ES" dirty="0"/>
              <a:t>/Actor</a:t>
            </a:r>
          </a:p>
          <a:p>
            <a:pPr lvl="1"/>
            <a:r>
              <a:rPr lang="es-ES" dirty="0"/>
              <a:t>Nombre/Actor</a:t>
            </a:r>
          </a:p>
          <a:p>
            <a:pPr lvl="1"/>
            <a:r>
              <a:rPr lang="es-ES" dirty="0"/>
              <a:t>Nacimiento/Actor</a:t>
            </a:r>
          </a:p>
          <a:p>
            <a:pPr lvl="1"/>
            <a:endParaRPr lang="es-MX" dirty="0"/>
          </a:p>
        </p:txBody>
      </p:sp>
    </p:spTree>
    <p:extLst>
      <p:ext uri="{BB962C8B-B14F-4D97-AF65-F5344CB8AC3E}">
        <p14:creationId xmlns:p14="http://schemas.microsoft.com/office/powerpoint/2010/main" val="1571404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F76C61C-4B7A-4469-B909-54AED68098B1}"/>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Resultado:</a:t>
            </a:r>
          </a:p>
        </p:txBody>
      </p:sp>
      <p:pic>
        <p:nvPicPr>
          <p:cNvPr id="5" name="Marcador de contenido 4">
            <a:extLst>
              <a:ext uri="{FF2B5EF4-FFF2-40B4-BE49-F238E27FC236}">
                <a16:creationId xmlns:a16="http://schemas.microsoft.com/office/drawing/2014/main" id="{2FC5C4A1-F7A9-483E-9323-183BB90497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18063" y="278007"/>
            <a:ext cx="6697663" cy="1612900"/>
          </a:xfrm>
        </p:spPr>
      </p:pic>
      <p:pic>
        <p:nvPicPr>
          <p:cNvPr id="7" name="Imagen 6">
            <a:extLst>
              <a:ext uri="{FF2B5EF4-FFF2-40B4-BE49-F238E27FC236}">
                <a16:creationId xmlns:a16="http://schemas.microsoft.com/office/drawing/2014/main" id="{3FF2BCC7-2D0D-4FC3-A513-8BC3A4CAF6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8064" y="2167391"/>
            <a:ext cx="4162364" cy="1570629"/>
          </a:xfrm>
          <a:prstGeom prst="rect">
            <a:avLst/>
          </a:prstGeom>
        </p:spPr>
      </p:pic>
      <p:pic>
        <p:nvPicPr>
          <p:cNvPr id="9" name="Imagen 8" descr="Captura de pantalla de un celular con letras&#10;&#10;Descripción generada automáticamente">
            <a:extLst>
              <a:ext uri="{FF2B5EF4-FFF2-40B4-BE49-F238E27FC236}">
                <a16:creationId xmlns:a16="http://schemas.microsoft.com/office/drawing/2014/main" id="{056BCCC7-6F5D-48F7-ACEA-78B067A081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8063" y="4379131"/>
            <a:ext cx="6252738" cy="1452502"/>
          </a:xfrm>
          <a:prstGeom prst="rect">
            <a:avLst/>
          </a:prstGeom>
        </p:spPr>
      </p:pic>
      <p:pic>
        <p:nvPicPr>
          <p:cNvPr id="11" name="Imagen 10">
            <a:extLst>
              <a:ext uri="{FF2B5EF4-FFF2-40B4-BE49-F238E27FC236}">
                <a16:creationId xmlns:a16="http://schemas.microsoft.com/office/drawing/2014/main" id="{9858D105-7C93-47FC-814C-08992DD8F1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0772" y="2256258"/>
            <a:ext cx="2605857" cy="1336028"/>
          </a:xfrm>
          <a:prstGeom prst="rect">
            <a:avLst/>
          </a:prstGeom>
        </p:spPr>
      </p:pic>
    </p:spTree>
    <p:extLst>
      <p:ext uri="{BB962C8B-B14F-4D97-AF65-F5344CB8AC3E}">
        <p14:creationId xmlns:p14="http://schemas.microsoft.com/office/powerpoint/2010/main" val="18150353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AB202-0EE7-4C93-B77F-C0FA858CFC14}"/>
              </a:ext>
            </a:extLst>
          </p:cNvPr>
          <p:cNvSpPr>
            <a:spLocks noGrp="1"/>
          </p:cNvSpPr>
          <p:nvPr>
            <p:ph type="title"/>
          </p:nvPr>
        </p:nvSpPr>
        <p:spPr/>
        <p:txBody>
          <a:bodyPr/>
          <a:lstStyle/>
          <a:p>
            <a:r>
              <a:rPr lang="es-ES" dirty="0"/>
              <a:t>2FN</a:t>
            </a:r>
            <a:endParaRPr lang="es-MX" dirty="0"/>
          </a:p>
        </p:txBody>
      </p:sp>
      <p:sp>
        <p:nvSpPr>
          <p:cNvPr id="3" name="Marcador de contenido 2">
            <a:extLst>
              <a:ext uri="{FF2B5EF4-FFF2-40B4-BE49-F238E27FC236}">
                <a16:creationId xmlns:a16="http://schemas.microsoft.com/office/drawing/2014/main" id="{0092B2F7-A205-4FCD-84FE-0C440678DD72}"/>
              </a:ext>
            </a:extLst>
          </p:cNvPr>
          <p:cNvSpPr>
            <a:spLocks noGrp="1"/>
          </p:cNvSpPr>
          <p:nvPr>
            <p:ph idx="1"/>
          </p:nvPr>
        </p:nvSpPr>
        <p:spPr/>
        <p:txBody>
          <a:bodyPr/>
          <a:lstStyle/>
          <a:p>
            <a:r>
              <a:rPr lang="es-ES" dirty="0"/>
              <a:t>Introducimos </a:t>
            </a:r>
            <a:r>
              <a:rPr lang="es-ES" dirty="0" err="1"/>
              <a:t>Codigo</a:t>
            </a:r>
            <a:r>
              <a:rPr lang="es-ES" dirty="0"/>
              <a:t>/Autor y </a:t>
            </a:r>
            <a:r>
              <a:rPr lang="es-ES" dirty="0" err="1"/>
              <a:t>Codigo</a:t>
            </a:r>
            <a:r>
              <a:rPr lang="es-ES" dirty="0"/>
              <a:t>/Cliente en la tabla alquiler, para mantener la relación entre las tablas </a:t>
            </a:r>
          </a:p>
          <a:p>
            <a:r>
              <a:rPr lang="es-ES" dirty="0"/>
              <a:t>Las otras tablas permanecen igual </a:t>
            </a:r>
            <a:endParaRPr lang="es-MX" dirty="0"/>
          </a:p>
        </p:txBody>
      </p:sp>
    </p:spTree>
    <p:extLst>
      <p:ext uri="{BB962C8B-B14F-4D97-AF65-F5344CB8AC3E}">
        <p14:creationId xmlns:p14="http://schemas.microsoft.com/office/powerpoint/2010/main" val="3135891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88521" y="381403"/>
            <a:ext cx="2200313" cy="3342508"/>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C8BB4800-367D-4D82-A191-1EDC2ED23735}"/>
              </a:ext>
            </a:extLst>
          </p:cNvPr>
          <p:cNvSpPr>
            <a:spLocks noGrp="1"/>
          </p:cNvSpPr>
          <p:nvPr>
            <p:ph type="title"/>
          </p:nvPr>
        </p:nvSpPr>
        <p:spPr>
          <a:xfrm>
            <a:off x="966952" y="1204108"/>
            <a:ext cx="2669406" cy="1781175"/>
          </a:xfrm>
        </p:spPr>
        <p:txBody>
          <a:bodyPr>
            <a:normAutofit/>
          </a:bodyPr>
          <a:lstStyle/>
          <a:p>
            <a:r>
              <a:rPr lang="es-ES" sz="3200">
                <a:solidFill>
                  <a:srgbClr val="FFFFFF"/>
                </a:solidFill>
              </a:rPr>
              <a:t>Resultado:</a:t>
            </a:r>
            <a:endParaRPr lang="es-MX" sz="3200">
              <a:solidFill>
                <a:srgbClr val="FFFFFF"/>
              </a:solidFill>
            </a:endParaRPr>
          </a:p>
        </p:txBody>
      </p:sp>
      <p:pic>
        <p:nvPicPr>
          <p:cNvPr id="5" name="Marcador de contenido 4">
            <a:extLst>
              <a:ext uri="{FF2B5EF4-FFF2-40B4-BE49-F238E27FC236}">
                <a16:creationId xmlns:a16="http://schemas.microsoft.com/office/drawing/2014/main" id="{3FFAAE66-84A6-470A-8D3C-5126210BB1E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02175" y="1058863"/>
            <a:ext cx="6821488" cy="1365250"/>
          </a:xfrm>
        </p:spPr>
      </p:pic>
      <p:pic>
        <p:nvPicPr>
          <p:cNvPr id="7" name="Imagen 6" descr="Captura de pantalla de un celular&#10;&#10;Descripción generada automáticamente">
            <a:extLst>
              <a:ext uri="{FF2B5EF4-FFF2-40B4-BE49-F238E27FC236}">
                <a16:creationId xmlns:a16="http://schemas.microsoft.com/office/drawing/2014/main" id="{B866875C-8147-40EB-BC32-CB910C1FD1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2175" y="2506663"/>
            <a:ext cx="3910013" cy="1304925"/>
          </a:xfrm>
          <a:prstGeom prst="rect">
            <a:avLst/>
          </a:prstGeom>
        </p:spPr>
      </p:pic>
      <p:pic>
        <p:nvPicPr>
          <p:cNvPr id="9" name="Imagen 8">
            <a:extLst>
              <a:ext uri="{FF2B5EF4-FFF2-40B4-BE49-F238E27FC236}">
                <a16:creationId xmlns:a16="http://schemas.microsoft.com/office/drawing/2014/main" id="{277DB12F-B5C7-493A-BEA6-0C88ADC90B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2175" y="3894138"/>
            <a:ext cx="6821488" cy="1779588"/>
          </a:xfrm>
          <a:prstGeom prst="rect">
            <a:avLst/>
          </a:prstGeom>
        </p:spPr>
      </p:pic>
      <p:pic>
        <p:nvPicPr>
          <p:cNvPr id="11" name="Imagen 10" descr="Captura de pantalla de un celular con letras&#10;&#10;Descripción generada automáticamente">
            <a:extLst>
              <a:ext uri="{FF2B5EF4-FFF2-40B4-BE49-F238E27FC236}">
                <a16:creationId xmlns:a16="http://schemas.microsoft.com/office/drawing/2014/main" id="{E6B0953C-8C04-4352-B601-5A6B4AC939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96325" y="2506663"/>
            <a:ext cx="2827338" cy="1304925"/>
          </a:xfrm>
          <a:prstGeom prst="rect">
            <a:avLst/>
          </a:prstGeom>
        </p:spPr>
      </p:pic>
    </p:spTree>
    <p:extLst>
      <p:ext uri="{BB962C8B-B14F-4D97-AF65-F5344CB8AC3E}">
        <p14:creationId xmlns:p14="http://schemas.microsoft.com/office/powerpoint/2010/main" val="17765147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3927D0-41AE-4F8F-AF98-3F67D977B5BD}"/>
              </a:ext>
            </a:extLst>
          </p:cNvPr>
          <p:cNvSpPr>
            <a:spLocks noGrp="1"/>
          </p:cNvSpPr>
          <p:nvPr>
            <p:ph type="title"/>
          </p:nvPr>
        </p:nvSpPr>
        <p:spPr/>
        <p:txBody>
          <a:bodyPr/>
          <a:lstStyle/>
          <a:p>
            <a:r>
              <a:rPr lang="es-ES" dirty="0"/>
              <a:t>3FN</a:t>
            </a:r>
            <a:endParaRPr lang="es-MX" dirty="0"/>
          </a:p>
        </p:txBody>
      </p:sp>
      <p:sp>
        <p:nvSpPr>
          <p:cNvPr id="3" name="Marcador de contenido 2">
            <a:extLst>
              <a:ext uri="{FF2B5EF4-FFF2-40B4-BE49-F238E27FC236}">
                <a16:creationId xmlns:a16="http://schemas.microsoft.com/office/drawing/2014/main" id="{5DEE78D1-D75F-4D12-A1B0-8783E82778F4}"/>
              </a:ext>
            </a:extLst>
          </p:cNvPr>
          <p:cNvSpPr>
            <a:spLocks noGrp="1"/>
          </p:cNvSpPr>
          <p:nvPr>
            <p:ph idx="1"/>
          </p:nvPr>
        </p:nvSpPr>
        <p:spPr/>
        <p:txBody>
          <a:bodyPr>
            <a:normAutofit lnSpcReduction="10000"/>
          </a:bodyPr>
          <a:lstStyle/>
          <a:p>
            <a:r>
              <a:rPr lang="es-ES" dirty="0" err="1"/>
              <a:t>Codigo</a:t>
            </a:r>
            <a:r>
              <a:rPr lang="es-ES" dirty="0"/>
              <a:t>/</a:t>
            </a:r>
            <a:r>
              <a:rPr lang="es-ES" dirty="0" err="1"/>
              <a:t>Casette</a:t>
            </a:r>
            <a:r>
              <a:rPr lang="es-ES" dirty="0"/>
              <a:t> y </a:t>
            </a:r>
            <a:r>
              <a:rPr lang="es-ES" dirty="0" err="1"/>
              <a:t>Codigo</a:t>
            </a:r>
            <a:r>
              <a:rPr lang="es-ES" dirty="0"/>
              <a:t>/Autor dependen transitivamente de la PK, en la Tabla Alquiler</a:t>
            </a:r>
          </a:p>
          <a:p>
            <a:r>
              <a:rPr lang="es-ES" dirty="0"/>
              <a:t>El Valor/Alquiler depende del </a:t>
            </a:r>
            <a:r>
              <a:rPr lang="es-ES" dirty="0" err="1"/>
              <a:t>Codigo</a:t>
            </a:r>
            <a:r>
              <a:rPr lang="es-ES" dirty="0"/>
              <a:t>/</a:t>
            </a:r>
            <a:r>
              <a:rPr lang="es-ES" dirty="0" err="1"/>
              <a:t>Casette</a:t>
            </a:r>
            <a:r>
              <a:rPr lang="es-ES" dirty="0"/>
              <a:t>, de Numero/Copias y de Formato</a:t>
            </a:r>
          </a:p>
          <a:p>
            <a:r>
              <a:rPr lang="es-ES" dirty="0"/>
              <a:t>Por lo que no puede estar en Tabla Alquiler ya que pertenece a la tabla </a:t>
            </a:r>
            <a:r>
              <a:rPr lang="es-ES" dirty="0" err="1"/>
              <a:t>Casette</a:t>
            </a:r>
            <a:endParaRPr lang="es-ES" dirty="0"/>
          </a:p>
          <a:p>
            <a:r>
              <a:rPr lang="es-ES" dirty="0"/>
              <a:t>Titulo/</a:t>
            </a:r>
            <a:r>
              <a:rPr lang="es-ES" dirty="0" err="1"/>
              <a:t>Pelicula</a:t>
            </a:r>
            <a:r>
              <a:rPr lang="es-ES" dirty="0"/>
              <a:t> se manda a su propia tabla ya que depende de </a:t>
            </a:r>
            <a:r>
              <a:rPr lang="es-ES" dirty="0" err="1"/>
              <a:t>Codigo</a:t>
            </a:r>
            <a:r>
              <a:rPr lang="es-ES" dirty="0"/>
              <a:t>/</a:t>
            </a:r>
            <a:r>
              <a:rPr lang="es-ES" dirty="0" err="1"/>
              <a:t>Pelicula</a:t>
            </a:r>
            <a:r>
              <a:rPr lang="es-ES" dirty="0"/>
              <a:t>, </a:t>
            </a:r>
            <a:r>
              <a:rPr lang="es-ES" dirty="0" err="1"/>
              <a:t>Codigo</a:t>
            </a:r>
            <a:r>
              <a:rPr lang="es-ES" dirty="0"/>
              <a:t>/</a:t>
            </a:r>
            <a:r>
              <a:rPr lang="es-ES" dirty="0" err="1"/>
              <a:t>Categoria</a:t>
            </a:r>
            <a:r>
              <a:rPr lang="es-ES" dirty="0"/>
              <a:t> y </a:t>
            </a:r>
            <a:r>
              <a:rPr lang="es-ES" dirty="0" err="1"/>
              <a:t>Codigo</a:t>
            </a:r>
            <a:r>
              <a:rPr lang="es-ES" dirty="0"/>
              <a:t>/Actor</a:t>
            </a:r>
          </a:p>
          <a:p>
            <a:r>
              <a:rPr lang="es-ES" dirty="0"/>
              <a:t>Se crean las tablas </a:t>
            </a:r>
            <a:r>
              <a:rPr lang="es-ES" dirty="0" err="1"/>
              <a:t>Membresia</a:t>
            </a:r>
            <a:r>
              <a:rPr lang="es-ES" dirty="0"/>
              <a:t> y </a:t>
            </a:r>
            <a:r>
              <a:rPr lang="es-ES" dirty="0" err="1"/>
              <a:t>Categoria</a:t>
            </a:r>
            <a:r>
              <a:rPr lang="es-ES" dirty="0"/>
              <a:t> para mantener las relaciones</a:t>
            </a:r>
          </a:p>
          <a:p>
            <a:endParaRPr lang="es-MX" dirty="0"/>
          </a:p>
        </p:txBody>
      </p:sp>
    </p:spTree>
    <p:extLst>
      <p:ext uri="{BB962C8B-B14F-4D97-AF65-F5344CB8AC3E}">
        <p14:creationId xmlns:p14="http://schemas.microsoft.com/office/powerpoint/2010/main" val="18932402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lowchart: Document 9">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7E07994-6819-4C5B-8920-998A231ABFCC}"/>
              </a:ext>
            </a:extLst>
          </p:cNvPr>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b="1" kern="1200">
                <a:solidFill>
                  <a:srgbClr val="FFFFFF"/>
                </a:solidFill>
                <a:latin typeface="+mj-lt"/>
                <a:ea typeface="+mj-ea"/>
                <a:cs typeface="+mj-cs"/>
              </a:rPr>
              <a:t>Resultados:</a:t>
            </a:r>
          </a:p>
        </p:txBody>
      </p:sp>
      <p:pic>
        <p:nvPicPr>
          <p:cNvPr id="5" name="Marcador de contenido 4" descr="Una captura de pantalla de un celular con letras&#10;&#10;Descripción generada automáticamente">
            <a:extLst>
              <a:ext uri="{FF2B5EF4-FFF2-40B4-BE49-F238E27FC236}">
                <a16:creationId xmlns:a16="http://schemas.microsoft.com/office/drawing/2014/main" id="{961EBE05-1F67-41BF-87C3-6D40E3A2D6B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86225" y="1595535"/>
            <a:ext cx="7725570" cy="3959355"/>
          </a:xfrm>
          <a:prstGeom prst="rect">
            <a:avLst/>
          </a:prstGeom>
        </p:spPr>
      </p:pic>
    </p:spTree>
    <p:extLst>
      <p:ext uri="{BB962C8B-B14F-4D97-AF65-F5344CB8AC3E}">
        <p14:creationId xmlns:p14="http://schemas.microsoft.com/office/powerpoint/2010/main" val="34466682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27FC5A-B715-46A8-8E89-6160BD49A5CA}"/>
              </a:ext>
            </a:extLst>
          </p:cNvPr>
          <p:cNvSpPr>
            <a:spLocks noGrp="1"/>
          </p:cNvSpPr>
          <p:nvPr>
            <p:ph type="title"/>
          </p:nvPr>
        </p:nvSpPr>
        <p:spPr/>
        <p:txBody>
          <a:bodyPr/>
          <a:lstStyle/>
          <a:p>
            <a:r>
              <a:rPr lang="es-ES" b="1" dirty="0"/>
              <a:t>Ventajas</a:t>
            </a:r>
            <a:endParaRPr lang="es-MX" b="1" dirty="0"/>
          </a:p>
        </p:txBody>
      </p:sp>
      <p:sp>
        <p:nvSpPr>
          <p:cNvPr id="3" name="Marcador de contenido 2">
            <a:extLst>
              <a:ext uri="{FF2B5EF4-FFF2-40B4-BE49-F238E27FC236}">
                <a16:creationId xmlns:a16="http://schemas.microsoft.com/office/drawing/2014/main" id="{40A2F9CA-BE92-4E29-B7A3-7B16634899B3}"/>
              </a:ext>
            </a:extLst>
          </p:cNvPr>
          <p:cNvSpPr>
            <a:spLocks noGrp="1"/>
          </p:cNvSpPr>
          <p:nvPr>
            <p:ph idx="1"/>
          </p:nvPr>
        </p:nvSpPr>
        <p:spPr/>
        <p:txBody>
          <a:bodyPr/>
          <a:lstStyle/>
          <a:p>
            <a:r>
              <a:rPr lang="es-ES" dirty="0"/>
              <a:t>Integridad de datos (porque no hay datos redundantes ni omitidos). </a:t>
            </a:r>
          </a:p>
          <a:p>
            <a:r>
              <a:rPr lang="es-ES" dirty="0"/>
              <a:t>Consultas optimizadas (porque las tablas normalizadas generan combinaciones eficaces y rápidas). </a:t>
            </a:r>
          </a:p>
          <a:p>
            <a:r>
              <a:rPr lang="es-ES" dirty="0"/>
              <a:t>Creación y ordenación de índices más rápidas (porque las tablas tienen menos columnas). </a:t>
            </a:r>
          </a:p>
          <a:p>
            <a:r>
              <a:rPr lang="es-ES" dirty="0"/>
              <a:t>Ejecución más rápida de la instrucción UPDATE (porque hay menos índices por tabla). </a:t>
            </a:r>
          </a:p>
          <a:p>
            <a:r>
              <a:rPr lang="es-ES" dirty="0"/>
              <a:t>Resolución de concurrencias mejorada (porque los bloqueos de tabla afectarán a menos datos). </a:t>
            </a:r>
          </a:p>
        </p:txBody>
      </p:sp>
    </p:spTree>
    <p:extLst>
      <p:ext uri="{BB962C8B-B14F-4D97-AF65-F5344CB8AC3E}">
        <p14:creationId xmlns:p14="http://schemas.microsoft.com/office/powerpoint/2010/main" val="14068570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42E471-F02B-4AA1-9B60-DF52F4F41711}"/>
              </a:ext>
            </a:extLst>
          </p:cNvPr>
          <p:cNvSpPr>
            <a:spLocks noGrp="1"/>
          </p:cNvSpPr>
          <p:nvPr>
            <p:ph type="title"/>
          </p:nvPr>
        </p:nvSpPr>
        <p:spPr/>
        <p:txBody>
          <a:bodyPr/>
          <a:lstStyle/>
          <a:p>
            <a:r>
              <a:rPr lang="es-ES" b="1" dirty="0"/>
              <a:t>Inconvenientes:</a:t>
            </a:r>
            <a:endParaRPr lang="es-MX" b="1" dirty="0"/>
          </a:p>
        </p:txBody>
      </p:sp>
      <p:sp>
        <p:nvSpPr>
          <p:cNvPr id="3" name="Marcador de contenido 2">
            <a:extLst>
              <a:ext uri="{FF2B5EF4-FFF2-40B4-BE49-F238E27FC236}">
                <a16:creationId xmlns:a16="http://schemas.microsoft.com/office/drawing/2014/main" id="{6F365F9F-4109-4BA0-B557-29CF76AE9B70}"/>
              </a:ext>
            </a:extLst>
          </p:cNvPr>
          <p:cNvSpPr>
            <a:spLocks noGrp="1"/>
          </p:cNvSpPr>
          <p:nvPr>
            <p:ph idx="1"/>
          </p:nvPr>
        </p:nvSpPr>
        <p:spPr/>
        <p:txBody>
          <a:bodyPr>
            <a:normAutofit/>
          </a:bodyPr>
          <a:lstStyle/>
          <a:p>
            <a:r>
              <a:rPr lang="es-ES" dirty="0"/>
              <a:t>Se puede incurrir en un nuevo costo cuando se reestructuran las tablas de datos. </a:t>
            </a:r>
          </a:p>
          <a:p>
            <a:r>
              <a:rPr lang="es-ES" dirty="0"/>
              <a:t>También es posible </a:t>
            </a:r>
            <a:r>
              <a:rPr lang="es-ES" dirty="0" err="1"/>
              <a:t>sobrenormalizar</a:t>
            </a:r>
            <a:r>
              <a:rPr lang="es-ES" dirty="0"/>
              <a:t> una base de datos y descomponerla en demasiadas tablas granulares. Por ejemplo, pueden tener una tabla perfectamente normalizada de empleado que contiene campos para nombre, identificación y dirección de correo electrónico. Si esto ocurre, puede que tengan que crear consultas más complejas para unir los datos dispersos en varias tablas.</a:t>
            </a:r>
            <a:endParaRPr lang="es-MX" dirty="0"/>
          </a:p>
        </p:txBody>
      </p:sp>
    </p:spTree>
    <p:extLst>
      <p:ext uri="{BB962C8B-B14F-4D97-AF65-F5344CB8AC3E}">
        <p14:creationId xmlns:p14="http://schemas.microsoft.com/office/powerpoint/2010/main" val="21714996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376CCA-A8A1-44BA-A4C7-F9E5AFCB930D}"/>
              </a:ext>
            </a:extLst>
          </p:cNvPr>
          <p:cNvSpPr>
            <a:spLocks noGrp="1"/>
          </p:cNvSpPr>
          <p:nvPr>
            <p:ph type="title"/>
          </p:nvPr>
        </p:nvSpPr>
        <p:spPr>
          <a:xfrm>
            <a:off x="6746628" y="1783959"/>
            <a:ext cx="4645250" cy="2889114"/>
          </a:xfrm>
        </p:spPr>
        <p:txBody>
          <a:bodyPr vert="horz" lIns="91440" tIns="45720" rIns="91440" bIns="45720" rtlCol="0" anchor="b">
            <a:normAutofit/>
          </a:bodyPr>
          <a:lstStyle/>
          <a:p>
            <a:r>
              <a:rPr lang="en-US" sz="6000"/>
              <a:t>¿Dudas?</a:t>
            </a:r>
          </a:p>
        </p:txBody>
      </p:sp>
      <p:sp>
        <p:nvSpPr>
          <p:cNvPr id="20" name="Freeform: Shape 17">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Marcador de contenido 4" descr="Imagen que contiene dibujo&#10;&#10;Descripción generada automáticamente">
            <a:extLst>
              <a:ext uri="{FF2B5EF4-FFF2-40B4-BE49-F238E27FC236}">
                <a16:creationId xmlns:a16="http://schemas.microsoft.com/office/drawing/2014/main" id="{136D7D9C-7924-4424-800C-39ED7D8D96DE}"/>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3508" r="23047"/>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
        <p:nvSpPr>
          <p:cNvPr id="6" name="CuadroTexto 5">
            <a:extLst>
              <a:ext uri="{FF2B5EF4-FFF2-40B4-BE49-F238E27FC236}">
                <a16:creationId xmlns:a16="http://schemas.microsoft.com/office/drawing/2014/main" id="{16EBC3F1-4EF0-4DFD-827C-740D73F4F612}"/>
              </a:ext>
            </a:extLst>
          </p:cNvPr>
          <p:cNvSpPr txBox="1"/>
          <p:nvPr/>
        </p:nvSpPr>
        <p:spPr>
          <a:xfrm>
            <a:off x="9838472" y="6657945"/>
            <a:ext cx="2353528" cy="200055"/>
          </a:xfrm>
          <a:prstGeom prst="rect">
            <a:avLst/>
          </a:prstGeom>
          <a:solidFill>
            <a:srgbClr val="000000"/>
          </a:solidFill>
        </p:spPr>
        <p:txBody>
          <a:bodyPr wrap="none" rtlCol="0">
            <a:spAutoFit/>
          </a:bodyPr>
          <a:lstStyle/>
          <a:p>
            <a:pPr algn="r">
              <a:spcAft>
                <a:spcPts val="600"/>
              </a:spcAft>
            </a:pPr>
            <a:r>
              <a:rPr lang="es-MX" sz="700">
                <a:solidFill>
                  <a:srgbClr val="FFFFFF"/>
                </a:solidFill>
                <a:hlinkClick r:id="rId3" tooltip="http://alotroladodelhilorojo.blogspot.com.es/2014/03/la-sexualidad-en-el-adolescente-adoptado.html">
                  <a:extLst>
                    <a:ext uri="{A12FA001-AC4F-418D-AE19-62706E023703}">
                      <ahyp:hlinkClr xmlns:ahyp="http://schemas.microsoft.com/office/drawing/2018/hyperlinkcolor" val="tx"/>
                    </a:ext>
                  </a:extLst>
                </a:hlinkClick>
              </a:rPr>
              <a:t>Esta foto</a:t>
            </a:r>
            <a:r>
              <a:rPr lang="es-MX" sz="700">
                <a:solidFill>
                  <a:srgbClr val="FFFFFF"/>
                </a:solidFill>
              </a:rPr>
              <a:t> de Autor desconocido está bajo licencia </a:t>
            </a:r>
            <a:r>
              <a:rPr lang="es-MX" sz="700">
                <a:solidFill>
                  <a:srgbClr val="FFFFFF"/>
                </a:solidFill>
                <a:hlinkClick r:id="rId4" tooltip="https://creativecommons.org/licenses/by-nd/3.0/">
                  <a:extLst>
                    <a:ext uri="{A12FA001-AC4F-418D-AE19-62706E023703}">
                      <ahyp:hlinkClr xmlns:ahyp="http://schemas.microsoft.com/office/drawing/2018/hyperlinkcolor" val="tx"/>
                    </a:ext>
                  </a:extLst>
                </a:hlinkClick>
              </a:rPr>
              <a:t>CC BY-ND</a:t>
            </a:r>
            <a:endParaRPr lang="es-MX" sz="700">
              <a:solidFill>
                <a:srgbClr val="FFFFFF"/>
              </a:solidFill>
            </a:endParaRPr>
          </a:p>
        </p:txBody>
      </p:sp>
    </p:spTree>
    <p:extLst>
      <p:ext uri="{BB962C8B-B14F-4D97-AF65-F5344CB8AC3E}">
        <p14:creationId xmlns:p14="http://schemas.microsoft.com/office/powerpoint/2010/main" val="13727408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25C6CB-0C32-41FB-BE33-F8084EE568CA}"/>
              </a:ext>
            </a:extLst>
          </p:cNvPr>
          <p:cNvSpPr>
            <a:spLocks noGrp="1"/>
          </p:cNvSpPr>
          <p:nvPr>
            <p:ph type="title"/>
          </p:nvPr>
        </p:nvSpPr>
        <p:spPr/>
        <p:txBody>
          <a:bodyPr/>
          <a:lstStyle/>
          <a:p>
            <a:r>
              <a:rPr lang="es-ES" dirty="0"/>
              <a:t>Referencias Bibliográficas</a:t>
            </a:r>
            <a:endParaRPr lang="es-MX" dirty="0"/>
          </a:p>
        </p:txBody>
      </p:sp>
      <p:sp>
        <p:nvSpPr>
          <p:cNvPr id="3" name="Marcador de contenido 2">
            <a:extLst>
              <a:ext uri="{FF2B5EF4-FFF2-40B4-BE49-F238E27FC236}">
                <a16:creationId xmlns:a16="http://schemas.microsoft.com/office/drawing/2014/main" id="{5C2185BB-0FB9-4F06-A90F-27E182D192DB}"/>
              </a:ext>
            </a:extLst>
          </p:cNvPr>
          <p:cNvSpPr>
            <a:spLocks noGrp="1"/>
          </p:cNvSpPr>
          <p:nvPr>
            <p:ph idx="1"/>
          </p:nvPr>
        </p:nvSpPr>
        <p:spPr/>
        <p:txBody>
          <a:bodyPr>
            <a:normAutofit fontScale="92500" lnSpcReduction="10000"/>
          </a:bodyPr>
          <a:lstStyle/>
          <a:p>
            <a:r>
              <a:rPr lang="en-US" dirty="0"/>
              <a:t>Catherine M. Ricardo (2009) Bases de </a:t>
            </a:r>
            <a:r>
              <a:rPr lang="en-US" dirty="0" err="1"/>
              <a:t>datos</a:t>
            </a:r>
            <a:r>
              <a:rPr lang="en-US" dirty="0"/>
              <a:t>, Mc Graw Hill </a:t>
            </a:r>
            <a:endParaRPr lang="es-MX" dirty="0"/>
          </a:p>
          <a:p>
            <a:r>
              <a:rPr lang="es-ES" dirty="0"/>
              <a:t>Carreño, V. (22 de 05 de 2012). https://es.slideshare.net/. Obtenido de https://es.slideshare.net/: hhttps://es.slideshare.net/cveronikc/guia-normalizacin</a:t>
            </a:r>
          </a:p>
          <a:p>
            <a:r>
              <a:rPr lang="en-US" dirty="0"/>
              <a:t>Date, C. (2012) Introduction to Data Base Systems (7ª Ed.) Ed. Addison – Wesley </a:t>
            </a:r>
            <a:r>
              <a:rPr lang="en-US" dirty="0" err="1"/>
              <a:t>Iberoamericana</a:t>
            </a:r>
            <a:r>
              <a:rPr lang="en-US" dirty="0"/>
              <a:t>. </a:t>
            </a:r>
            <a:endParaRPr lang="es-MX" dirty="0"/>
          </a:p>
          <a:p>
            <a:r>
              <a:rPr lang="es-ES" dirty="0"/>
              <a:t>De Miguel, S. et al. </a:t>
            </a:r>
            <a:r>
              <a:rPr lang="en-US" dirty="0" err="1"/>
              <a:t>Diseño</a:t>
            </a:r>
            <a:r>
              <a:rPr lang="en-US" dirty="0"/>
              <a:t> d</a:t>
            </a:r>
            <a:r>
              <a:rPr lang="es-MX" dirty="0"/>
              <a:t>e Base de datos –Problemas resueltos-. Ed. Alfaomega &amp; </a:t>
            </a:r>
            <a:r>
              <a:rPr lang="es-MX" dirty="0" err="1"/>
              <a:t>Ramma</a:t>
            </a:r>
            <a:r>
              <a:rPr lang="es-MX" dirty="0"/>
              <a:t>. </a:t>
            </a:r>
          </a:p>
          <a:p>
            <a:r>
              <a:rPr lang="es-ES" dirty="0"/>
              <a:t>Espinosa, L. A. (01 de 04 de 2016). https://es.slideshare.net. Obtenido de https://es.slideshare.net: https://es.slideshare.net/LuisGuzmnEspinoza/bases-de-datos-60308008</a:t>
            </a:r>
          </a:p>
          <a:p>
            <a:endParaRPr lang="es-ES" dirty="0"/>
          </a:p>
          <a:p>
            <a:endParaRPr lang="es-MX" dirty="0"/>
          </a:p>
          <a:p>
            <a:endParaRPr lang="es-MX" dirty="0"/>
          </a:p>
        </p:txBody>
      </p:sp>
    </p:spTree>
    <p:extLst>
      <p:ext uri="{BB962C8B-B14F-4D97-AF65-F5344CB8AC3E}">
        <p14:creationId xmlns:p14="http://schemas.microsoft.com/office/powerpoint/2010/main" val="3682267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5AFF53B-AB8B-4C4F-8365-2DD0C27C047A}"/>
              </a:ext>
            </a:extLst>
          </p:cNvPr>
          <p:cNvSpPr>
            <a:spLocks noGrp="1"/>
          </p:cNvSpPr>
          <p:nvPr>
            <p:ph type="title"/>
          </p:nvPr>
        </p:nvSpPr>
        <p:spPr>
          <a:xfrm>
            <a:off x="7859437" y="957695"/>
            <a:ext cx="3494362" cy="4930246"/>
          </a:xfrm>
        </p:spPr>
        <p:txBody>
          <a:bodyPr>
            <a:normAutofit/>
          </a:bodyPr>
          <a:lstStyle/>
          <a:p>
            <a:pPr algn="r"/>
            <a:r>
              <a:rPr lang="es-ES" b="1">
                <a:solidFill>
                  <a:schemeClr val="accent1"/>
                </a:solidFill>
              </a:rPr>
              <a:t>Guion </a:t>
            </a:r>
            <a:endParaRPr lang="es-MX" b="1">
              <a:solidFill>
                <a:schemeClr val="accent1"/>
              </a:solidFill>
            </a:endParaRPr>
          </a:p>
        </p:txBody>
      </p:sp>
      <p:sp>
        <p:nvSpPr>
          <p:cNvPr id="16" name="Marcador de contenido 2">
            <a:extLst>
              <a:ext uri="{FF2B5EF4-FFF2-40B4-BE49-F238E27FC236}">
                <a16:creationId xmlns:a16="http://schemas.microsoft.com/office/drawing/2014/main" id="{DF95D5E7-09DB-41D4-8A86-C47FC25C1469}"/>
              </a:ext>
            </a:extLst>
          </p:cNvPr>
          <p:cNvSpPr>
            <a:spLocks noGrp="1"/>
          </p:cNvSpPr>
          <p:nvPr>
            <p:ph idx="1"/>
          </p:nvPr>
        </p:nvSpPr>
        <p:spPr>
          <a:xfrm>
            <a:off x="857266" y="963877"/>
            <a:ext cx="6377769" cy="4930246"/>
          </a:xfrm>
        </p:spPr>
        <p:txBody>
          <a:bodyPr anchor="ctr">
            <a:normAutofit/>
          </a:bodyPr>
          <a:lstStyle/>
          <a:p>
            <a:r>
              <a:rPr lang="es-ES" sz="2200"/>
              <a:t>El presente material sirve como herramienta de apoyo al docente para poder profundizar en la temática al interior de la clase</a:t>
            </a:r>
          </a:p>
          <a:p>
            <a:r>
              <a:rPr lang="es-ES" sz="2200"/>
              <a:t>Solo aborda el Tema: </a:t>
            </a:r>
            <a:r>
              <a:rPr lang="es-ES" sz="2200" b="1"/>
              <a:t>Normalización de la Base de Datos</a:t>
            </a:r>
            <a:r>
              <a:rPr lang="es-ES" sz="2200"/>
              <a:t>, de la Unidad I; así mismo solo pretende aportar información para los contenidos de las 3 primeras formas normales de Codd</a:t>
            </a:r>
          </a:p>
          <a:p>
            <a:r>
              <a:rPr lang="es-ES" sz="2200"/>
              <a:t>Una vez terminado el contenido, el estudiante podrá aplicar las 3 primeras formas normales en sus diseños lógicos de las Bases de Datos</a:t>
            </a:r>
          </a:p>
          <a:p>
            <a:r>
              <a:rPr lang="es-ES" sz="2200"/>
              <a:t>Este material contendrá las referencias bibliográficas que podrá consultar el estudiante para ampliar su información.</a:t>
            </a:r>
            <a:endParaRPr lang="es-MX" sz="2200"/>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48571" y="2209249"/>
            <a:ext cx="0" cy="2506648"/>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9410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0B8653-9BD6-47E5-B290-E0249371455D}"/>
              </a:ext>
            </a:extLst>
          </p:cNvPr>
          <p:cNvSpPr>
            <a:spLocks noGrp="1"/>
          </p:cNvSpPr>
          <p:nvPr>
            <p:ph type="title"/>
          </p:nvPr>
        </p:nvSpPr>
        <p:spPr/>
        <p:txBody>
          <a:bodyPr/>
          <a:lstStyle/>
          <a:p>
            <a:r>
              <a:rPr lang="es-ES" dirty="0"/>
              <a:t>NORMALIZACIÓN</a:t>
            </a:r>
            <a:endParaRPr lang="es-MX" dirty="0"/>
          </a:p>
        </p:txBody>
      </p:sp>
      <p:sp>
        <p:nvSpPr>
          <p:cNvPr id="3" name="Marcador de texto 2">
            <a:extLst>
              <a:ext uri="{FF2B5EF4-FFF2-40B4-BE49-F238E27FC236}">
                <a16:creationId xmlns:a16="http://schemas.microsoft.com/office/drawing/2014/main" id="{5BE6EB66-4C8A-47B3-99F1-3E7F05040978}"/>
              </a:ext>
            </a:extLst>
          </p:cNvPr>
          <p:cNvSpPr>
            <a:spLocks noGrp="1"/>
          </p:cNvSpPr>
          <p:nvPr>
            <p:ph type="body" idx="1"/>
          </p:nvPr>
        </p:nvSpPr>
        <p:spPr>
          <a:xfrm>
            <a:off x="831850" y="4562475"/>
            <a:ext cx="10515600" cy="1500187"/>
          </a:xfrm>
        </p:spPr>
        <p:txBody>
          <a:bodyPr/>
          <a:lstStyle/>
          <a:p>
            <a:r>
              <a:rPr lang="es-ES" dirty="0"/>
              <a:t>Proceso diseñado por E.F. Codd en 1972</a:t>
            </a:r>
            <a:endParaRPr lang="es-MX" dirty="0"/>
          </a:p>
          <a:p>
            <a:r>
              <a:rPr lang="es-ES" dirty="0"/>
              <a:t>1FN, 2FN Y 3FN</a:t>
            </a:r>
            <a:endParaRPr lang="es-MX" dirty="0"/>
          </a:p>
        </p:txBody>
      </p:sp>
    </p:spTree>
    <p:extLst>
      <p:ext uri="{BB962C8B-B14F-4D97-AF65-F5344CB8AC3E}">
        <p14:creationId xmlns:p14="http://schemas.microsoft.com/office/powerpoint/2010/main" val="4092441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0F3667-8809-492A-9B15-55F443739011}"/>
              </a:ext>
            </a:extLst>
          </p:cNvPr>
          <p:cNvSpPr>
            <a:spLocks noGrp="1"/>
          </p:cNvSpPr>
          <p:nvPr>
            <p:ph type="title"/>
          </p:nvPr>
        </p:nvSpPr>
        <p:spPr/>
        <p:txBody>
          <a:bodyPr/>
          <a:lstStyle/>
          <a:p>
            <a:r>
              <a:rPr lang="es-ES" b="1" dirty="0"/>
              <a:t>INTRODUCCIÓN:</a:t>
            </a:r>
            <a:endParaRPr lang="es-MX" dirty="0"/>
          </a:p>
        </p:txBody>
      </p:sp>
      <p:sp>
        <p:nvSpPr>
          <p:cNvPr id="3" name="Marcador de contenido 2">
            <a:extLst>
              <a:ext uri="{FF2B5EF4-FFF2-40B4-BE49-F238E27FC236}">
                <a16:creationId xmlns:a16="http://schemas.microsoft.com/office/drawing/2014/main" id="{037DE89E-07EB-4273-88AD-B91C0A7FB883}"/>
              </a:ext>
            </a:extLst>
          </p:cNvPr>
          <p:cNvSpPr>
            <a:spLocks noGrp="1"/>
          </p:cNvSpPr>
          <p:nvPr>
            <p:ph idx="1"/>
          </p:nvPr>
        </p:nvSpPr>
        <p:spPr/>
        <p:txBody>
          <a:bodyPr>
            <a:normAutofit fontScale="92500" lnSpcReduction="10000"/>
          </a:bodyPr>
          <a:lstStyle/>
          <a:p>
            <a:r>
              <a:rPr lang="es-GT" altLang="es-MX" dirty="0"/>
              <a:t>La normalización es el proceso de organizar los datos en una base de datos. Esto incluye la creación de tablas y que establece relaciones entre aquellas tablas según reglas diseñadas para proteger los datos y hacer la base de datos que es más flexible al eliminar redundancia y dependencia incoherente. </a:t>
            </a:r>
            <a:br>
              <a:rPr lang="es-GT" altLang="es-MX" dirty="0"/>
            </a:br>
            <a:br>
              <a:rPr lang="es-GT" altLang="es-MX" dirty="0"/>
            </a:br>
            <a:r>
              <a:rPr lang="es-GT" altLang="es-MX" dirty="0"/>
              <a:t>Los datos redundantes desperdician espacio en disco y crean problemas de mantenimiento. Si es necesario cambiar datos que aparecen en más de un sitio, el cambio deberá ser exactamente igual en todos estos sitios. Por ejemplo, un cambio de dirección de un cliente es mucho más fácil de implementar si los datos sólo se almacenan en la tabla Clientes y en ningún otro lugar de la base de datos. </a:t>
            </a:r>
            <a:endParaRPr lang="es-ES" altLang="es-MX" dirty="0"/>
          </a:p>
          <a:p>
            <a:endParaRPr lang="es-ES" b="1" dirty="0"/>
          </a:p>
          <a:p>
            <a:endParaRPr lang="es-MX" dirty="0"/>
          </a:p>
        </p:txBody>
      </p:sp>
    </p:spTree>
    <p:extLst>
      <p:ext uri="{BB962C8B-B14F-4D97-AF65-F5344CB8AC3E}">
        <p14:creationId xmlns:p14="http://schemas.microsoft.com/office/powerpoint/2010/main" val="779413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2BBCE0-805E-4A91-8B08-FAC41F44D677}"/>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E8F44E44-31A4-41D9-A2D1-16773F889DC8}"/>
              </a:ext>
            </a:extLst>
          </p:cNvPr>
          <p:cNvSpPr>
            <a:spLocks noGrp="1"/>
          </p:cNvSpPr>
          <p:nvPr>
            <p:ph idx="1"/>
          </p:nvPr>
        </p:nvSpPr>
        <p:spPr/>
        <p:txBody>
          <a:bodyPr/>
          <a:lstStyle/>
          <a:p>
            <a:r>
              <a:rPr lang="es-ES" dirty="0"/>
              <a:t>La normalización también hace las cosas fáciles de entender. Los seres humanos tenemos la tendencia de simplificar las cosas al máximo. Lo hacemos con casi todo, desde los animales hasta con los automóviles.</a:t>
            </a:r>
          </a:p>
          <a:p>
            <a:r>
              <a:rPr lang="es-ES" dirty="0"/>
              <a:t>Una base de datos normalizada ocupa menos espacio en disco que una no normalizada. Hay menos repetición de datos, lo que tiene como consecuencia un mucho menor uso de espacio en disco.</a:t>
            </a:r>
            <a:endParaRPr lang="es-MX" dirty="0"/>
          </a:p>
        </p:txBody>
      </p:sp>
    </p:spTree>
    <p:extLst>
      <p:ext uri="{BB962C8B-B14F-4D97-AF65-F5344CB8AC3E}">
        <p14:creationId xmlns:p14="http://schemas.microsoft.com/office/powerpoint/2010/main" val="2538342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05F5D0-D2F1-4EEE-82E6-F475C14B0C91}"/>
              </a:ext>
            </a:extLst>
          </p:cNvPr>
          <p:cNvSpPr>
            <a:spLocks noGrp="1"/>
          </p:cNvSpPr>
          <p:nvPr>
            <p:ph type="title"/>
          </p:nvPr>
        </p:nvSpPr>
        <p:spPr>
          <a:xfrm>
            <a:off x="6109498" y="908344"/>
            <a:ext cx="5244301" cy="1538130"/>
          </a:xfrm>
        </p:spPr>
        <p:txBody>
          <a:bodyPr>
            <a:normAutofit/>
          </a:bodyPr>
          <a:lstStyle/>
          <a:p>
            <a:r>
              <a:rPr lang="es-ES" b="1" dirty="0"/>
              <a:t>¿Por qué Normalizar?</a:t>
            </a:r>
            <a:endParaRPr lang="es-MX" b="1" dirty="0"/>
          </a:p>
        </p:txBody>
      </p:sp>
      <p:sp>
        <p:nvSpPr>
          <p:cNvPr id="10"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199584"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5" name="Imagen 4" descr="Imagen que contiene dibujo&#10;&#10;Descripción generada automáticamente">
            <a:extLst>
              <a:ext uri="{FF2B5EF4-FFF2-40B4-BE49-F238E27FC236}">
                <a16:creationId xmlns:a16="http://schemas.microsoft.com/office/drawing/2014/main" id="{F100826A-0EEF-4CAE-9D27-ED8D44116774}"/>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480173" y="1790732"/>
            <a:ext cx="3267942" cy="3267942"/>
          </a:xfrm>
          <a:prstGeom prst="rect">
            <a:avLst/>
          </a:prstGeom>
        </p:spPr>
      </p:pic>
      <p:sp>
        <p:nvSpPr>
          <p:cNvPr id="3" name="Marcador de contenido 2">
            <a:extLst>
              <a:ext uri="{FF2B5EF4-FFF2-40B4-BE49-F238E27FC236}">
                <a16:creationId xmlns:a16="http://schemas.microsoft.com/office/drawing/2014/main" id="{6A3A5B74-9988-4783-9602-F54659A8F7C9}"/>
              </a:ext>
            </a:extLst>
          </p:cNvPr>
          <p:cNvSpPr>
            <a:spLocks noGrp="1"/>
          </p:cNvSpPr>
          <p:nvPr>
            <p:ph idx="1"/>
          </p:nvPr>
        </p:nvSpPr>
        <p:spPr>
          <a:xfrm>
            <a:off x="5911158" y="2706865"/>
            <a:ext cx="5383652" cy="3470097"/>
          </a:xfrm>
        </p:spPr>
        <p:txBody>
          <a:bodyPr>
            <a:normAutofit/>
          </a:bodyPr>
          <a:lstStyle/>
          <a:p>
            <a:r>
              <a:rPr lang="es-ES" sz="1500"/>
              <a:t>Las bases de datos relacionales se normalizan para:</a:t>
            </a:r>
          </a:p>
          <a:p>
            <a:r>
              <a:rPr lang="es-ES" sz="1500"/>
              <a:t>Evitar la redundancia de los datos. </a:t>
            </a:r>
          </a:p>
          <a:p>
            <a:r>
              <a:rPr lang="es-ES" sz="1500"/>
              <a:t>Evitar problemas de actualización de los datos en las tablas. </a:t>
            </a:r>
          </a:p>
          <a:p>
            <a:r>
              <a:rPr lang="es-ES" sz="1500"/>
              <a:t>Proteger la integridad de los datos. </a:t>
            </a:r>
          </a:p>
          <a:p>
            <a:r>
              <a:rPr lang="es-ES" sz="1500"/>
              <a:t>En el modelo relacional es frecuente llamar tabla a una relación, aunque para que una tabla sea considerada como una relación tiene que cumplir con algunas restricciones:</a:t>
            </a:r>
          </a:p>
          <a:p>
            <a:r>
              <a:rPr lang="es-ES" sz="1500"/>
              <a:t>Cada columna debe tener su nombre único. </a:t>
            </a:r>
          </a:p>
          <a:p>
            <a:r>
              <a:rPr lang="es-ES" sz="1500"/>
              <a:t>No puede haber dos filas iguales. No se permiten los duplicados. </a:t>
            </a:r>
          </a:p>
          <a:p>
            <a:r>
              <a:rPr lang="es-ES" sz="1500"/>
              <a:t>Todos los datos en una columna deben ser del mismo tipo. </a:t>
            </a:r>
          </a:p>
          <a:p>
            <a:endParaRPr lang="es-MX" sz="1500"/>
          </a:p>
        </p:txBody>
      </p:sp>
    </p:spTree>
    <p:extLst>
      <p:ext uri="{BB962C8B-B14F-4D97-AF65-F5344CB8AC3E}">
        <p14:creationId xmlns:p14="http://schemas.microsoft.com/office/powerpoint/2010/main" val="3736319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61D4A2-1CD0-4C95-BE1C-3D102DFA1D3A}"/>
              </a:ext>
            </a:extLst>
          </p:cNvPr>
          <p:cNvSpPr>
            <a:spLocks noGrp="1"/>
          </p:cNvSpPr>
          <p:nvPr>
            <p:ph type="title"/>
          </p:nvPr>
        </p:nvSpPr>
        <p:spPr/>
        <p:txBody>
          <a:bodyPr/>
          <a:lstStyle/>
          <a:p>
            <a:r>
              <a:rPr lang="es-ES" b="1" dirty="0"/>
              <a:t>Reglas:</a:t>
            </a:r>
            <a:endParaRPr lang="es-MX" b="1" dirty="0"/>
          </a:p>
        </p:txBody>
      </p:sp>
      <p:sp>
        <p:nvSpPr>
          <p:cNvPr id="3" name="Marcador de contenido 2">
            <a:extLst>
              <a:ext uri="{FF2B5EF4-FFF2-40B4-BE49-F238E27FC236}">
                <a16:creationId xmlns:a16="http://schemas.microsoft.com/office/drawing/2014/main" id="{2F0F9600-D83C-45A2-9D3F-8B38C596EE34}"/>
              </a:ext>
            </a:extLst>
          </p:cNvPr>
          <p:cNvSpPr>
            <a:spLocks noGrp="1"/>
          </p:cNvSpPr>
          <p:nvPr>
            <p:ph idx="1"/>
          </p:nvPr>
        </p:nvSpPr>
        <p:spPr>
          <a:xfrm>
            <a:off x="838200" y="1468073"/>
            <a:ext cx="10629550" cy="4708890"/>
          </a:xfrm>
        </p:spPr>
        <p:txBody>
          <a:bodyPr>
            <a:normAutofit lnSpcReduction="10000"/>
          </a:bodyPr>
          <a:lstStyle/>
          <a:p>
            <a:r>
              <a:rPr lang="es-GT" altLang="es-MX" dirty="0"/>
              <a:t>Existen unas cuantas reglas para la normalización de bases de datos. Cada regla se denomina "forma normal“.</a:t>
            </a:r>
          </a:p>
          <a:p>
            <a:r>
              <a:rPr lang="es-GT" altLang="es-MX" dirty="0"/>
              <a:t>Si se cumple la primera regla, se dice que la base de datos está en la "primera forma normal (1FN)“;</a:t>
            </a:r>
          </a:p>
          <a:p>
            <a:r>
              <a:rPr lang="es-GT" altLang="es-MX" dirty="0"/>
              <a:t>Si se cumple la primera regla y la segunda, se dice que la base de datos está en “segunda forma normal (2FN)”;</a:t>
            </a:r>
          </a:p>
          <a:p>
            <a:r>
              <a:rPr lang="es-GT" altLang="es-MX" dirty="0"/>
              <a:t>Si se cumplen las tres primeras reglas, se considera que la base de datos está en la "tercera forma normal" </a:t>
            </a:r>
          </a:p>
          <a:p>
            <a:r>
              <a:rPr lang="es-GT" altLang="es-MX" dirty="0"/>
              <a:t>Aunque existen otros niveles de normalización, se considera que la tercera forma normal es el máximo nivel necesario para la mayoría de las aplicaciones.</a:t>
            </a:r>
            <a:endParaRPr lang="es-MX" dirty="0"/>
          </a:p>
        </p:txBody>
      </p:sp>
    </p:spTree>
    <p:extLst>
      <p:ext uri="{BB962C8B-B14F-4D97-AF65-F5344CB8AC3E}">
        <p14:creationId xmlns:p14="http://schemas.microsoft.com/office/powerpoint/2010/main" val="721717434"/>
      </p:ext>
    </p:extLst>
  </p:cSld>
  <p:clrMapOvr>
    <a:masterClrMapping/>
  </p:clrMapOvr>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21</TotalTime>
  <Words>2063</Words>
  <Application>Microsoft Office PowerPoint</Application>
  <PresentationFormat>Panorámica</PresentationFormat>
  <Paragraphs>170</Paragraphs>
  <Slides>39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39</vt:i4>
      </vt:variant>
    </vt:vector>
  </HeadingPairs>
  <TitlesOfParts>
    <vt:vector size="43" baseType="lpstr">
      <vt:lpstr>Arial</vt:lpstr>
      <vt:lpstr>Calibri</vt:lpstr>
      <vt:lpstr>Calibri Light</vt:lpstr>
      <vt:lpstr>Office Theme</vt:lpstr>
      <vt:lpstr>Presentación de PowerPoint</vt:lpstr>
      <vt:lpstr>UNIDAD 1:  FUNDAMENTOS DE BASES DE DATOS</vt:lpstr>
      <vt:lpstr>ESTRUCTURA DE LA UNIDAD DE APRENDIZAJE</vt:lpstr>
      <vt:lpstr>Guion </vt:lpstr>
      <vt:lpstr>NORMALIZACIÓN</vt:lpstr>
      <vt:lpstr>INTRODUCCIÓN:</vt:lpstr>
      <vt:lpstr>Presentación de PowerPoint</vt:lpstr>
      <vt:lpstr>¿Por qué Normalizar?</vt:lpstr>
      <vt:lpstr>Reglas:</vt:lpstr>
      <vt:lpstr>Ejemplo:</vt:lpstr>
      <vt:lpstr>1FN:</vt:lpstr>
      <vt:lpstr>Análisis del Ejemplo:</vt:lpstr>
      <vt:lpstr>Resultado: 1FN</vt:lpstr>
      <vt:lpstr>2FN:</vt:lpstr>
      <vt:lpstr>Análisis del ejemplo</vt:lpstr>
      <vt:lpstr>Resultado: 2FN?</vt:lpstr>
      <vt:lpstr>Recordemos…</vt:lpstr>
      <vt:lpstr>Resultado: 2FN</vt:lpstr>
      <vt:lpstr>¿Qué pasa con la Relación entre las tablas Libro y Lector? </vt:lpstr>
      <vt:lpstr>Tablas 2FN:</vt:lpstr>
      <vt:lpstr>3FN:</vt:lpstr>
      <vt:lpstr>Análisis del ejemplo:</vt:lpstr>
      <vt:lpstr>Análisis del ejemplo…</vt:lpstr>
      <vt:lpstr>Resultado: 3FN?</vt:lpstr>
      <vt:lpstr>Relación entre tablas</vt:lpstr>
      <vt:lpstr>Resultado: 3FN?</vt:lpstr>
      <vt:lpstr>Resultado: 3FN?</vt:lpstr>
      <vt:lpstr>Normalización de Tercer Nivel</vt:lpstr>
      <vt:lpstr>Ejemplo 2:</vt:lpstr>
      <vt:lpstr>1FN</vt:lpstr>
      <vt:lpstr>Resultado:</vt:lpstr>
      <vt:lpstr>2FN</vt:lpstr>
      <vt:lpstr>Resultado:</vt:lpstr>
      <vt:lpstr>3FN</vt:lpstr>
      <vt:lpstr>Resultados:</vt:lpstr>
      <vt:lpstr>Ventajas</vt:lpstr>
      <vt:lpstr>Inconvenientes:</vt:lpstr>
      <vt:lpstr>¿Dudas?</vt:lpstr>
      <vt:lpstr>Referencias Bibliográficas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Gisela Baena</dc:creator>
  <cp:lastModifiedBy>Gisela Baena</cp:lastModifiedBy>
  <cp:revision>4</cp:revision>
  <dcterms:created xsi:type="dcterms:W3CDTF">2019-09-30T03:31:39Z</dcterms:created>
  <dcterms:modified xsi:type="dcterms:W3CDTF">2019-09-30T03:53:28Z</dcterms:modified>
</cp:coreProperties>
</file>