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8" r:id="rId1"/>
  </p:sldMasterIdLst>
  <p:sldIdLst>
    <p:sldId id="281" r:id="rId2"/>
    <p:sldId id="256" r:id="rId3"/>
    <p:sldId id="282" r:id="rId4"/>
    <p:sldId id="283" r:id="rId5"/>
    <p:sldId id="284" r:id="rId6"/>
    <p:sldId id="285" r:id="rId7"/>
    <p:sldId id="286" r:id="rId8"/>
    <p:sldId id="287" r:id="rId9"/>
    <p:sldId id="263" r:id="rId10"/>
    <p:sldId id="258" r:id="rId11"/>
    <p:sldId id="259" r:id="rId12"/>
    <p:sldId id="264" r:id="rId13"/>
    <p:sldId id="260" r:id="rId14"/>
    <p:sldId id="261" r:id="rId15"/>
    <p:sldId id="262" r:id="rId16"/>
    <p:sldId id="265" r:id="rId17"/>
    <p:sldId id="267" r:id="rId18"/>
    <p:sldId id="266" r:id="rId19"/>
    <p:sldId id="268" r:id="rId20"/>
    <p:sldId id="270" r:id="rId21"/>
    <p:sldId id="269" r:id="rId22"/>
    <p:sldId id="271" r:id="rId23"/>
    <p:sldId id="272" r:id="rId24"/>
    <p:sldId id="274" r:id="rId25"/>
    <p:sldId id="273" r:id="rId26"/>
    <p:sldId id="275" r:id="rId27"/>
    <p:sldId id="276" r:id="rId28"/>
    <p:sldId id="277" r:id="rId29"/>
    <p:sldId id="279" r:id="rId30"/>
    <p:sldId id="278" r:id="rId31"/>
    <p:sldId id="289" r:id="rId32"/>
    <p:sldId id="280" r:id="rId33"/>
    <p:sldId id="290" r:id="rId34"/>
    <p:sldId id="291"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2" autoAdjust="0"/>
    <p:restoredTop sz="94660"/>
  </p:normalViewPr>
  <p:slideViewPr>
    <p:cSldViewPr snapToGrid="0">
      <p:cViewPr varScale="1">
        <p:scale>
          <a:sx n="104" d="100"/>
          <a:sy n="104" d="100"/>
        </p:scale>
        <p:origin x="138" y="3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12.svg"/><Relationship Id="rId1" Type="http://schemas.openxmlformats.org/officeDocument/2006/relationships/image" Target="../media/image4.png"/><Relationship Id="rId6" Type="http://schemas.openxmlformats.org/officeDocument/2006/relationships/image" Target="../media/image14.svg"/><Relationship Id="rId5" Type="http://schemas.openxmlformats.org/officeDocument/2006/relationships/image" Target="../media/image8.png"/><Relationship Id="rId4" Type="http://schemas.openxmlformats.org/officeDocument/2006/relationships/image" Target="../media/image13.sv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74278F-1572-471B-9A7F-F3EB5D43EAF4}"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95664D19-FEEA-44FD-B134-A73084A0A761}">
      <dgm:prSet/>
      <dgm:spPr/>
      <dgm:t>
        <a:bodyPr/>
        <a:lstStyle/>
        <a:p>
          <a:r>
            <a:rPr lang="es-ES" dirty="0"/>
            <a:t>Representación de datos en una computadora (códigos y sistemas numéricos).</a:t>
          </a:r>
          <a:endParaRPr lang="en-US" dirty="0"/>
        </a:p>
      </dgm:t>
    </dgm:pt>
    <dgm:pt modelId="{0548B578-AFEF-4D25-A14F-7722EDC3372F}" type="parTrans" cxnId="{AB3D3BA0-889D-4A31-9FC8-315B27D87DE3}">
      <dgm:prSet/>
      <dgm:spPr/>
      <dgm:t>
        <a:bodyPr/>
        <a:lstStyle/>
        <a:p>
          <a:endParaRPr lang="en-US"/>
        </a:p>
      </dgm:t>
    </dgm:pt>
    <dgm:pt modelId="{7A32AADE-61FF-4629-A0F3-067EFABA8D40}" type="sibTrans" cxnId="{AB3D3BA0-889D-4A31-9FC8-315B27D87DE3}">
      <dgm:prSet/>
      <dgm:spPr/>
      <dgm:t>
        <a:bodyPr/>
        <a:lstStyle/>
        <a:p>
          <a:endParaRPr lang="en-US"/>
        </a:p>
      </dgm:t>
    </dgm:pt>
    <dgm:pt modelId="{E3ED0992-DABF-4E16-A8B9-0D978F2C71B3}">
      <dgm:prSet/>
      <dgm:spPr/>
      <dgm:t>
        <a:bodyPr/>
        <a:lstStyle/>
        <a:p>
          <a:r>
            <a:rPr lang="es-ES"/>
            <a:t>Definición y uso del concepto de variables de memoria.</a:t>
          </a:r>
          <a:endParaRPr lang="en-US"/>
        </a:p>
      </dgm:t>
    </dgm:pt>
    <dgm:pt modelId="{42A290DB-275F-456C-B0A9-C82BB014BB47}" type="parTrans" cxnId="{76DFA76E-56DF-46EF-B9EC-9EB2CF8B4575}">
      <dgm:prSet/>
      <dgm:spPr/>
      <dgm:t>
        <a:bodyPr/>
        <a:lstStyle/>
        <a:p>
          <a:endParaRPr lang="en-US"/>
        </a:p>
      </dgm:t>
    </dgm:pt>
    <dgm:pt modelId="{517731C8-5D93-4D69-A017-39C9DF6F9ACF}" type="sibTrans" cxnId="{76DFA76E-56DF-46EF-B9EC-9EB2CF8B4575}">
      <dgm:prSet/>
      <dgm:spPr/>
      <dgm:t>
        <a:bodyPr/>
        <a:lstStyle/>
        <a:p>
          <a:endParaRPr lang="en-US"/>
        </a:p>
      </dgm:t>
    </dgm:pt>
    <dgm:pt modelId="{F1B81B29-4264-4FF8-9113-48C5C8229419}">
      <dgm:prSet/>
      <dgm:spPr/>
      <dgm:t>
        <a:bodyPr/>
        <a:lstStyle/>
        <a:p>
          <a:r>
            <a:rPr lang="es-ES"/>
            <a:t>Definición y uso de expresiones aritmética (operadores aritméticos y jerarquía)</a:t>
          </a:r>
          <a:endParaRPr lang="en-US"/>
        </a:p>
      </dgm:t>
    </dgm:pt>
    <dgm:pt modelId="{2AFB3F40-EB05-48FB-AB1C-87BC59ACB52B}" type="parTrans" cxnId="{31CAE0AB-60CB-4DDA-AA5D-E6B70C687E61}">
      <dgm:prSet/>
      <dgm:spPr/>
      <dgm:t>
        <a:bodyPr/>
        <a:lstStyle/>
        <a:p>
          <a:endParaRPr lang="en-US"/>
        </a:p>
      </dgm:t>
    </dgm:pt>
    <dgm:pt modelId="{8ABCC7A7-5908-4CF8-BABC-2A740BF80EDC}" type="sibTrans" cxnId="{31CAE0AB-60CB-4DDA-AA5D-E6B70C687E61}">
      <dgm:prSet/>
      <dgm:spPr/>
      <dgm:t>
        <a:bodyPr/>
        <a:lstStyle/>
        <a:p>
          <a:endParaRPr lang="en-US"/>
        </a:p>
      </dgm:t>
    </dgm:pt>
    <dgm:pt modelId="{9DFEA431-AD2A-4F11-93C1-4D8E31C17FE3}">
      <dgm:prSet/>
      <dgm:spPr/>
      <dgm:t>
        <a:bodyPr/>
        <a:lstStyle/>
        <a:p>
          <a:r>
            <a:rPr lang="es-ES"/>
            <a:t>Definición y uso de expresiones relacionales (operadores relacionales y lógicos).</a:t>
          </a:r>
          <a:endParaRPr lang="en-US"/>
        </a:p>
      </dgm:t>
    </dgm:pt>
    <dgm:pt modelId="{47D602C7-C92A-4E2E-91FB-6A887602A3CC}" type="parTrans" cxnId="{626846EC-59E7-42DE-8828-DED754493BA0}">
      <dgm:prSet/>
      <dgm:spPr/>
      <dgm:t>
        <a:bodyPr/>
        <a:lstStyle/>
        <a:p>
          <a:endParaRPr lang="en-US"/>
        </a:p>
      </dgm:t>
    </dgm:pt>
    <dgm:pt modelId="{7C801108-450E-4B6D-B8DE-A23CC7E102BD}" type="sibTrans" cxnId="{626846EC-59E7-42DE-8828-DED754493BA0}">
      <dgm:prSet/>
      <dgm:spPr/>
      <dgm:t>
        <a:bodyPr/>
        <a:lstStyle/>
        <a:p>
          <a:endParaRPr lang="en-US"/>
        </a:p>
      </dgm:t>
    </dgm:pt>
    <dgm:pt modelId="{1A469BAF-B04D-481F-ACB8-7D1CDD88E8F7}" type="pres">
      <dgm:prSet presAssocID="{D974278F-1572-471B-9A7F-F3EB5D43EAF4}" presName="root" presStyleCnt="0">
        <dgm:presLayoutVars>
          <dgm:dir/>
          <dgm:resizeHandles val="exact"/>
        </dgm:presLayoutVars>
      </dgm:prSet>
      <dgm:spPr/>
    </dgm:pt>
    <dgm:pt modelId="{08F1CA3E-165D-4709-871B-793DC91F41AC}" type="pres">
      <dgm:prSet presAssocID="{D974278F-1572-471B-9A7F-F3EB5D43EAF4}" presName="container" presStyleCnt="0">
        <dgm:presLayoutVars>
          <dgm:dir/>
          <dgm:resizeHandles val="exact"/>
        </dgm:presLayoutVars>
      </dgm:prSet>
      <dgm:spPr/>
    </dgm:pt>
    <dgm:pt modelId="{9643F980-A4C7-48DB-99E1-5A066219BBEF}" type="pres">
      <dgm:prSet presAssocID="{95664D19-FEEA-44FD-B134-A73084A0A761}" presName="compNode" presStyleCnt="0"/>
      <dgm:spPr/>
    </dgm:pt>
    <dgm:pt modelId="{9239E0DF-77F3-4EC8-B1D4-3DA5202776A4}" type="pres">
      <dgm:prSet presAssocID="{95664D19-FEEA-44FD-B134-A73084A0A761}" presName="iconBgRect" presStyleLbl="bgShp" presStyleIdx="0" presStyleCnt="4"/>
      <dgm:spPr/>
    </dgm:pt>
    <dgm:pt modelId="{E3DDD6C0-8915-41A6-98A4-662606B149F6}" type="pres">
      <dgm:prSet presAssocID="{95664D19-FEEA-44FD-B134-A73084A0A76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ocessor"/>
        </a:ext>
      </dgm:extLst>
    </dgm:pt>
    <dgm:pt modelId="{A1EBFB08-A6B1-4329-B922-1C8B142CBF92}" type="pres">
      <dgm:prSet presAssocID="{95664D19-FEEA-44FD-B134-A73084A0A761}" presName="spaceRect" presStyleCnt="0"/>
      <dgm:spPr/>
    </dgm:pt>
    <dgm:pt modelId="{509BB24B-BB5C-454B-9B9C-F3B1B2DC1D32}" type="pres">
      <dgm:prSet presAssocID="{95664D19-FEEA-44FD-B134-A73084A0A761}" presName="textRect" presStyleLbl="revTx" presStyleIdx="0" presStyleCnt="4">
        <dgm:presLayoutVars>
          <dgm:chMax val="1"/>
          <dgm:chPref val="1"/>
        </dgm:presLayoutVars>
      </dgm:prSet>
      <dgm:spPr/>
    </dgm:pt>
    <dgm:pt modelId="{88A014CD-B3D4-4F9D-8B60-91C5F94B1D5C}" type="pres">
      <dgm:prSet presAssocID="{7A32AADE-61FF-4629-A0F3-067EFABA8D40}" presName="sibTrans" presStyleLbl="sibTrans2D1" presStyleIdx="0" presStyleCnt="0"/>
      <dgm:spPr/>
    </dgm:pt>
    <dgm:pt modelId="{1B319E10-3C6A-411F-93F0-71CDFE2F410D}" type="pres">
      <dgm:prSet presAssocID="{E3ED0992-DABF-4E16-A8B9-0D978F2C71B3}" presName="compNode" presStyleCnt="0"/>
      <dgm:spPr/>
    </dgm:pt>
    <dgm:pt modelId="{9CBBF5B1-4F79-4B96-BCE0-A035A8D88739}" type="pres">
      <dgm:prSet presAssocID="{E3ED0992-DABF-4E16-A8B9-0D978F2C71B3}" presName="iconBgRect" presStyleLbl="bgShp" presStyleIdx="1" presStyleCnt="4"/>
      <dgm:spPr/>
    </dgm:pt>
    <dgm:pt modelId="{54F0EB6E-EAFA-42FF-B633-39514F28B285}" type="pres">
      <dgm:prSet presAssocID="{E3ED0992-DABF-4E16-A8B9-0D978F2C71B3}"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ight Bulb and Gear"/>
        </a:ext>
      </dgm:extLst>
    </dgm:pt>
    <dgm:pt modelId="{A932DE0C-188A-49CF-B63D-C018EF8989E6}" type="pres">
      <dgm:prSet presAssocID="{E3ED0992-DABF-4E16-A8B9-0D978F2C71B3}" presName="spaceRect" presStyleCnt="0"/>
      <dgm:spPr/>
    </dgm:pt>
    <dgm:pt modelId="{086E7A58-F9C9-4F51-BE3A-7CF6686DF668}" type="pres">
      <dgm:prSet presAssocID="{E3ED0992-DABF-4E16-A8B9-0D978F2C71B3}" presName="textRect" presStyleLbl="revTx" presStyleIdx="1" presStyleCnt="4">
        <dgm:presLayoutVars>
          <dgm:chMax val="1"/>
          <dgm:chPref val="1"/>
        </dgm:presLayoutVars>
      </dgm:prSet>
      <dgm:spPr/>
    </dgm:pt>
    <dgm:pt modelId="{EC1BE3DA-E86B-4344-A9E4-37A9872BBCA7}" type="pres">
      <dgm:prSet presAssocID="{517731C8-5D93-4D69-A017-39C9DF6F9ACF}" presName="sibTrans" presStyleLbl="sibTrans2D1" presStyleIdx="0" presStyleCnt="0"/>
      <dgm:spPr/>
    </dgm:pt>
    <dgm:pt modelId="{DD2B8321-0889-429B-8543-DFC96DBA4F8B}" type="pres">
      <dgm:prSet presAssocID="{F1B81B29-4264-4FF8-9113-48C5C8229419}" presName="compNode" presStyleCnt="0"/>
      <dgm:spPr/>
    </dgm:pt>
    <dgm:pt modelId="{53F5D369-F519-4D40-9166-8052E4D5A2AE}" type="pres">
      <dgm:prSet presAssocID="{F1B81B29-4264-4FF8-9113-48C5C8229419}" presName="iconBgRect" presStyleLbl="bgShp" presStyleIdx="2" presStyleCnt="4"/>
      <dgm:spPr/>
    </dgm:pt>
    <dgm:pt modelId="{B3F5AA67-95A0-45BA-B8B8-CF2E4D4A17E8}" type="pres">
      <dgm:prSet presAssocID="{F1B81B29-4264-4FF8-9113-48C5C8229419}" presName="iconRect" presStyleLbl="node1" presStyleIdx="2" presStyleCnt="4"/>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Agregar"/>
        </a:ext>
      </dgm:extLst>
    </dgm:pt>
    <dgm:pt modelId="{EF30E9D3-98CC-48A7-B3CA-3B13DAC6B381}" type="pres">
      <dgm:prSet presAssocID="{F1B81B29-4264-4FF8-9113-48C5C8229419}" presName="spaceRect" presStyleCnt="0"/>
      <dgm:spPr/>
    </dgm:pt>
    <dgm:pt modelId="{D61B9F54-876C-449E-A8CE-A5D5B4447224}" type="pres">
      <dgm:prSet presAssocID="{F1B81B29-4264-4FF8-9113-48C5C8229419}" presName="textRect" presStyleLbl="revTx" presStyleIdx="2" presStyleCnt="4">
        <dgm:presLayoutVars>
          <dgm:chMax val="1"/>
          <dgm:chPref val="1"/>
        </dgm:presLayoutVars>
      </dgm:prSet>
      <dgm:spPr/>
    </dgm:pt>
    <dgm:pt modelId="{222BD0AB-3913-4460-AAE6-E44A64FA8122}" type="pres">
      <dgm:prSet presAssocID="{8ABCC7A7-5908-4CF8-BABC-2A740BF80EDC}" presName="sibTrans" presStyleLbl="sibTrans2D1" presStyleIdx="0" presStyleCnt="0"/>
      <dgm:spPr/>
    </dgm:pt>
    <dgm:pt modelId="{B64036FB-3D86-4F51-B788-C55D32F287E8}" type="pres">
      <dgm:prSet presAssocID="{9DFEA431-AD2A-4F11-93C1-4D8E31C17FE3}" presName="compNode" presStyleCnt="0"/>
      <dgm:spPr/>
    </dgm:pt>
    <dgm:pt modelId="{D5989FD2-1A19-4EB8-AB90-4C7B5911A059}" type="pres">
      <dgm:prSet presAssocID="{9DFEA431-AD2A-4F11-93C1-4D8E31C17FE3}" presName="iconBgRect" presStyleLbl="bgShp" presStyleIdx="3" presStyleCnt="4"/>
      <dgm:spPr/>
    </dgm:pt>
    <dgm:pt modelId="{19A0DC8A-7669-4B15-9876-DAC1DF4EFAB8}" type="pres">
      <dgm:prSet presAssocID="{9DFEA431-AD2A-4F11-93C1-4D8E31C17FE3}"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Questions"/>
        </a:ext>
      </dgm:extLst>
    </dgm:pt>
    <dgm:pt modelId="{52471D60-F465-4F91-BC33-2D17419013A0}" type="pres">
      <dgm:prSet presAssocID="{9DFEA431-AD2A-4F11-93C1-4D8E31C17FE3}" presName="spaceRect" presStyleCnt="0"/>
      <dgm:spPr/>
    </dgm:pt>
    <dgm:pt modelId="{D6643ABB-485A-4C1A-B16C-4B2F7053D617}" type="pres">
      <dgm:prSet presAssocID="{9DFEA431-AD2A-4F11-93C1-4D8E31C17FE3}" presName="textRect" presStyleLbl="revTx" presStyleIdx="3" presStyleCnt="4">
        <dgm:presLayoutVars>
          <dgm:chMax val="1"/>
          <dgm:chPref val="1"/>
        </dgm:presLayoutVars>
      </dgm:prSet>
      <dgm:spPr/>
    </dgm:pt>
  </dgm:ptLst>
  <dgm:cxnLst>
    <dgm:cxn modelId="{A4D94A0B-8181-4A6C-8313-DC60E3D7BA4D}" type="presOf" srcId="{F1B81B29-4264-4FF8-9113-48C5C8229419}" destId="{D61B9F54-876C-449E-A8CE-A5D5B4447224}" srcOrd="0" destOrd="0" presId="urn:microsoft.com/office/officeart/2018/2/layout/IconCircleList"/>
    <dgm:cxn modelId="{D2F5E636-115A-49FF-A149-1FB422214C54}" type="presOf" srcId="{9DFEA431-AD2A-4F11-93C1-4D8E31C17FE3}" destId="{D6643ABB-485A-4C1A-B16C-4B2F7053D617}" srcOrd="0" destOrd="0" presId="urn:microsoft.com/office/officeart/2018/2/layout/IconCircleList"/>
    <dgm:cxn modelId="{CE29415F-30C7-4641-A386-5B20E5D6A71F}" type="presOf" srcId="{8ABCC7A7-5908-4CF8-BABC-2A740BF80EDC}" destId="{222BD0AB-3913-4460-AAE6-E44A64FA8122}" srcOrd="0" destOrd="0" presId="urn:microsoft.com/office/officeart/2018/2/layout/IconCircleList"/>
    <dgm:cxn modelId="{622FF54B-C81F-4FF8-B7AB-F781E440C900}" type="presOf" srcId="{E3ED0992-DABF-4E16-A8B9-0D978F2C71B3}" destId="{086E7A58-F9C9-4F51-BE3A-7CF6686DF668}" srcOrd="0" destOrd="0" presId="urn:microsoft.com/office/officeart/2018/2/layout/IconCircleList"/>
    <dgm:cxn modelId="{29465F6E-6BC2-42D8-91AD-A0DC866BBC40}" type="presOf" srcId="{517731C8-5D93-4D69-A017-39C9DF6F9ACF}" destId="{EC1BE3DA-E86B-4344-A9E4-37A9872BBCA7}" srcOrd="0" destOrd="0" presId="urn:microsoft.com/office/officeart/2018/2/layout/IconCircleList"/>
    <dgm:cxn modelId="{76DFA76E-56DF-46EF-B9EC-9EB2CF8B4575}" srcId="{D974278F-1572-471B-9A7F-F3EB5D43EAF4}" destId="{E3ED0992-DABF-4E16-A8B9-0D978F2C71B3}" srcOrd="1" destOrd="0" parTransId="{42A290DB-275F-456C-B0A9-C82BB014BB47}" sibTransId="{517731C8-5D93-4D69-A017-39C9DF6F9ACF}"/>
    <dgm:cxn modelId="{61F3EF74-0E56-402B-B8B0-34717EAD63A9}" type="presOf" srcId="{7A32AADE-61FF-4629-A0F3-067EFABA8D40}" destId="{88A014CD-B3D4-4F9D-8B60-91C5F94B1D5C}" srcOrd="0" destOrd="0" presId="urn:microsoft.com/office/officeart/2018/2/layout/IconCircleList"/>
    <dgm:cxn modelId="{CEFAFA9B-B0F2-4F4F-99B5-3E4DDBCA1107}" type="presOf" srcId="{D974278F-1572-471B-9A7F-F3EB5D43EAF4}" destId="{1A469BAF-B04D-481F-ACB8-7D1CDD88E8F7}" srcOrd="0" destOrd="0" presId="urn:microsoft.com/office/officeart/2018/2/layout/IconCircleList"/>
    <dgm:cxn modelId="{AB3D3BA0-889D-4A31-9FC8-315B27D87DE3}" srcId="{D974278F-1572-471B-9A7F-F3EB5D43EAF4}" destId="{95664D19-FEEA-44FD-B134-A73084A0A761}" srcOrd="0" destOrd="0" parTransId="{0548B578-AFEF-4D25-A14F-7722EDC3372F}" sibTransId="{7A32AADE-61FF-4629-A0F3-067EFABA8D40}"/>
    <dgm:cxn modelId="{31CAE0AB-60CB-4DDA-AA5D-E6B70C687E61}" srcId="{D974278F-1572-471B-9A7F-F3EB5D43EAF4}" destId="{F1B81B29-4264-4FF8-9113-48C5C8229419}" srcOrd="2" destOrd="0" parTransId="{2AFB3F40-EB05-48FB-AB1C-87BC59ACB52B}" sibTransId="{8ABCC7A7-5908-4CF8-BABC-2A740BF80EDC}"/>
    <dgm:cxn modelId="{90B20AB6-4E99-4DBD-BD9E-D1B86E88E5A8}" type="presOf" srcId="{95664D19-FEEA-44FD-B134-A73084A0A761}" destId="{509BB24B-BB5C-454B-9B9C-F3B1B2DC1D32}" srcOrd="0" destOrd="0" presId="urn:microsoft.com/office/officeart/2018/2/layout/IconCircleList"/>
    <dgm:cxn modelId="{626846EC-59E7-42DE-8828-DED754493BA0}" srcId="{D974278F-1572-471B-9A7F-F3EB5D43EAF4}" destId="{9DFEA431-AD2A-4F11-93C1-4D8E31C17FE3}" srcOrd="3" destOrd="0" parTransId="{47D602C7-C92A-4E2E-91FB-6A887602A3CC}" sibTransId="{7C801108-450E-4B6D-B8DE-A23CC7E102BD}"/>
    <dgm:cxn modelId="{9CDDB9F6-9AC7-4D1C-B4A1-875645E35829}" type="presParOf" srcId="{1A469BAF-B04D-481F-ACB8-7D1CDD88E8F7}" destId="{08F1CA3E-165D-4709-871B-793DC91F41AC}" srcOrd="0" destOrd="0" presId="urn:microsoft.com/office/officeart/2018/2/layout/IconCircleList"/>
    <dgm:cxn modelId="{168B9554-03A9-42F2-9F47-9D8BD1D75CB3}" type="presParOf" srcId="{08F1CA3E-165D-4709-871B-793DC91F41AC}" destId="{9643F980-A4C7-48DB-99E1-5A066219BBEF}" srcOrd="0" destOrd="0" presId="urn:microsoft.com/office/officeart/2018/2/layout/IconCircleList"/>
    <dgm:cxn modelId="{C2ACC424-293C-4046-A99D-8504DD036DD4}" type="presParOf" srcId="{9643F980-A4C7-48DB-99E1-5A066219BBEF}" destId="{9239E0DF-77F3-4EC8-B1D4-3DA5202776A4}" srcOrd="0" destOrd="0" presId="urn:microsoft.com/office/officeart/2018/2/layout/IconCircleList"/>
    <dgm:cxn modelId="{FF277348-5AD5-4BF3-AA84-B985B60A2C78}" type="presParOf" srcId="{9643F980-A4C7-48DB-99E1-5A066219BBEF}" destId="{E3DDD6C0-8915-41A6-98A4-662606B149F6}" srcOrd="1" destOrd="0" presId="urn:microsoft.com/office/officeart/2018/2/layout/IconCircleList"/>
    <dgm:cxn modelId="{B5046650-E107-4D65-8D05-D8F176277DB3}" type="presParOf" srcId="{9643F980-A4C7-48DB-99E1-5A066219BBEF}" destId="{A1EBFB08-A6B1-4329-B922-1C8B142CBF92}" srcOrd="2" destOrd="0" presId="urn:microsoft.com/office/officeart/2018/2/layout/IconCircleList"/>
    <dgm:cxn modelId="{3E3FF1B1-1FE3-4293-B3E6-3E516EF7EBAB}" type="presParOf" srcId="{9643F980-A4C7-48DB-99E1-5A066219BBEF}" destId="{509BB24B-BB5C-454B-9B9C-F3B1B2DC1D32}" srcOrd="3" destOrd="0" presId="urn:microsoft.com/office/officeart/2018/2/layout/IconCircleList"/>
    <dgm:cxn modelId="{B4E3CC6A-4879-41ED-9CBC-0910A2D018A0}" type="presParOf" srcId="{08F1CA3E-165D-4709-871B-793DC91F41AC}" destId="{88A014CD-B3D4-4F9D-8B60-91C5F94B1D5C}" srcOrd="1" destOrd="0" presId="urn:microsoft.com/office/officeart/2018/2/layout/IconCircleList"/>
    <dgm:cxn modelId="{D2B3711A-AABD-42EE-A42A-B25ACCEE0748}" type="presParOf" srcId="{08F1CA3E-165D-4709-871B-793DC91F41AC}" destId="{1B319E10-3C6A-411F-93F0-71CDFE2F410D}" srcOrd="2" destOrd="0" presId="urn:microsoft.com/office/officeart/2018/2/layout/IconCircleList"/>
    <dgm:cxn modelId="{D7306DD2-037E-4B18-816A-03FB8763A536}" type="presParOf" srcId="{1B319E10-3C6A-411F-93F0-71CDFE2F410D}" destId="{9CBBF5B1-4F79-4B96-BCE0-A035A8D88739}" srcOrd="0" destOrd="0" presId="urn:microsoft.com/office/officeart/2018/2/layout/IconCircleList"/>
    <dgm:cxn modelId="{8DFCE7AB-141C-4123-A1BB-2F8FBFD53C29}" type="presParOf" srcId="{1B319E10-3C6A-411F-93F0-71CDFE2F410D}" destId="{54F0EB6E-EAFA-42FF-B633-39514F28B285}" srcOrd="1" destOrd="0" presId="urn:microsoft.com/office/officeart/2018/2/layout/IconCircleList"/>
    <dgm:cxn modelId="{9ABBA579-78FD-403A-9CF0-BFA8B16AE223}" type="presParOf" srcId="{1B319E10-3C6A-411F-93F0-71CDFE2F410D}" destId="{A932DE0C-188A-49CF-B63D-C018EF8989E6}" srcOrd="2" destOrd="0" presId="urn:microsoft.com/office/officeart/2018/2/layout/IconCircleList"/>
    <dgm:cxn modelId="{6DF648D4-7C74-4CFF-BE7D-E424EC6B5AC4}" type="presParOf" srcId="{1B319E10-3C6A-411F-93F0-71CDFE2F410D}" destId="{086E7A58-F9C9-4F51-BE3A-7CF6686DF668}" srcOrd="3" destOrd="0" presId="urn:microsoft.com/office/officeart/2018/2/layout/IconCircleList"/>
    <dgm:cxn modelId="{4BC978A1-5AD3-4CFC-9FEB-E5BA89F09515}" type="presParOf" srcId="{08F1CA3E-165D-4709-871B-793DC91F41AC}" destId="{EC1BE3DA-E86B-4344-A9E4-37A9872BBCA7}" srcOrd="3" destOrd="0" presId="urn:microsoft.com/office/officeart/2018/2/layout/IconCircleList"/>
    <dgm:cxn modelId="{137CCFD4-F398-4A17-8BB2-A5F38DB95CF6}" type="presParOf" srcId="{08F1CA3E-165D-4709-871B-793DC91F41AC}" destId="{DD2B8321-0889-429B-8543-DFC96DBA4F8B}" srcOrd="4" destOrd="0" presId="urn:microsoft.com/office/officeart/2018/2/layout/IconCircleList"/>
    <dgm:cxn modelId="{7004F303-246C-498B-A64C-DBD70D64C87A}" type="presParOf" srcId="{DD2B8321-0889-429B-8543-DFC96DBA4F8B}" destId="{53F5D369-F519-4D40-9166-8052E4D5A2AE}" srcOrd="0" destOrd="0" presId="urn:microsoft.com/office/officeart/2018/2/layout/IconCircleList"/>
    <dgm:cxn modelId="{31F66816-B8DE-4D35-93ED-7C750FB686CB}" type="presParOf" srcId="{DD2B8321-0889-429B-8543-DFC96DBA4F8B}" destId="{B3F5AA67-95A0-45BA-B8B8-CF2E4D4A17E8}" srcOrd="1" destOrd="0" presId="urn:microsoft.com/office/officeart/2018/2/layout/IconCircleList"/>
    <dgm:cxn modelId="{5A50F33A-3D5D-4368-BFCE-1E9CC1BB586E}" type="presParOf" srcId="{DD2B8321-0889-429B-8543-DFC96DBA4F8B}" destId="{EF30E9D3-98CC-48A7-B3CA-3B13DAC6B381}" srcOrd="2" destOrd="0" presId="urn:microsoft.com/office/officeart/2018/2/layout/IconCircleList"/>
    <dgm:cxn modelId="{018C0A1E-4D6D-4721-B70E-AB8B1076027E}" type="presParOf" srcId="{DD2B8321-0889-429B-8543-DFC96DBA4F8B}" destId="{D61B9F54-876C-449E-A8CE-A5D5B4447224}" srcOrd="3" destOrd="0" presId="urn:microsoft.com/office/officeart/2018/2/layout/IconCircleList"/>
    <dgm:cxn modelId="{F73EFE34-905A-4439-AD2B-578DBA4557B0}" type="presParOf" srcId="{08F1CA3E-165D-4709-871B-793DC91F41AC}" destId="{222BD0AB-3913-4460-AAE6-E44A64FA8122}" srcOrd="5" destOrd="0" presId="urn:microsoft.com/office/officeart/2018/2/layout/IconCircleList"/>
    <dgm:cxn modelId="{6917AB7E-A2AB-42AA-9E99-56C40DEF2F5B}" type="presParOf" srcId="{08F1CA3E-165D-4709-871B-793DC91F41AC}" destId="{B64036FB-3D86-4F51-B788-C55D32F287E8}" srcOrd="6" destOrd="0" presId="urn:microsoft.com/office/officeart/2018/2/layout/IconCircleList"/>
    <dgm:cxn modelId="{1EBC4548-A6BE-4D0B-9949-EAAEB78CAB1B}" type="presParOf" srcId="{B64036FB-3D86-4F51-B788-C55D32F287E8}" destId="{D5989FD2-1A19-4EB8-AB90-4C7B5911A059}" srcOrd="0" destOrd="0" presId="urn:microsoft.com/office/officeart/2018/2/layout/IconCircleList"/>
    <dgm:cxn modelId="{97124202-5C92-408E-83B3-D2AFC127B52B}" type="presParOf" srcId="{B64036FB-3D86-4F51-B788-C55D32F287E8}" destId="{19A0DC8A-7669-4B15-9876-DAC1DF4EFAB8}" srcOrd="1" destOrd="0" presId="urn:microsoft.com/office/officeart/2018/2/layout/IconCircleList"/>
    <dgm:cxn modelId="{CEC535D4-013B-4AF6-90C6-1F0F6A6DEAF8}" type="presParOf" srcId="{B64036FB-3D86-4F51-B788-C55D32F287E8}" destId="{52471D60-F465-4F91-BC33-2D17419013A0}" srcOrd="2" destOrd="0" presId="urn:microsoft.com/office/officeart/2018/2/layout/IconCircleList"/>
    <dgm:cxn modelId="{04A763C5-9B6B-461F-B5AA-84CFFF7532B6}" type="presParOf" srcId="{B64036FB-3D86-4F51-B788-C55D32F287E8}" destId="{D6643ABB-485A-4C1A-B16C-4B2F7053D617}"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39E0DF-77F3-4EC8-B1D4-3DA5202776A4}">
      <dsp:nvSpPr>
        <dsp:cNvPr id="0" name=""/>
        <dsp:cNvSpPr/>
      </dsp:nvSpPr>
      <dsp:spPr>
        <a:xfrm>
          <a:off x="108989" y="123210"/>
          <a:ext cx="1282575" cy="1282575"/>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DDD6C0-8915-41A6-98A4-662606B149F6}">
      <dsp:nvSpPr>
        <dsp:cNvPr id="0" name=""/>
        <dsp:cNvSpPr/>
      </dsp:nvSpPr>
      <dsp:spPr>
        <a:xfrm>
          <a:off x="378329" y="392551"/>
          <a:ext cx="743893" cy="74389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509BB24B-BB5C-454B-9B9C-F3B1B2DC1D32}">
      <dsp:nvSpPr>
        <dsp:cNvPr id="0" name=""/>
        <dsp:cNvSpPr/>
      </dsp:nvSpPr>
      <dsp:spPr>
        <a:xfrm>
          <a:off x="1666401" y="123210"/>
          <a:ext cx="3023212" cy="1282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90000"/>
            </a:lnSpc>
            <a:spcBef>
              <a:spcPct val="0"/>
            </a:spcBef>
            <a:spcAft>
              <a:spcPct val="35000"/>
            </a:spcAft>
            <a:buNone/>
          </a:pPr>
          <a:r>
            <a:rPr lang="es-ES" sz="2000" kern="1200" dirty="0"/>
            <a:t>Representación de datos en una computadora (códigos y sistemas numéricos).</a:t>
          </a:r>
          <a:endParaRPr lang="en-US" sz="2000" kern="1200" dirty="0"/>
        </a:p>
      </dsp:txBody>
      <dsp:txXfrm>
        <a:off x="1666401" y="123210"/>
        <a:ext cx="3023212" cy="1282575"/>
      </dsp:txXfrm>
    </dsp:sp>
    <dsp:sp modelId="{9CBBF5B1-4F79-4B96-BCE0-A035A8D88739}">
      <dsp:nvSpPr>
        <dsp:cNvPr id="0" name=""/>
        <dsp:cNvSpPr/>
      </dsp:nvSpPr>
      <dsp:spPr>
        <a:xfrm>
          <a:off x="5216385" y="123210"/>
          <a:ext cx="1282575" cy="1282575"/>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4F0EB6E-EAFA-42FF-B633-39514F28B285}">
      <dsp:nvSpPr>
        <dsp:cNvPr id="0" name=""/>
        <dsp:cNvSpPr/>
      </dsp:nvSpPr>
      <dsp:spPr>
        <a:xfrm>
          <a:off x="5485726" y="392551"/>
          <a:ext cx="743893" cy="74389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086E7A58-F9C9-4F51-BE3A-7CF6686DF668}">
      <dsp:nvSpPr>
        <dsp:cNvPr id="0" name=""/>
        <dsp:cNvSpPr/>
      </dsp:nvSpPr>
      <dsp:spPr>
        <a:xfrm>
          <a:off x="6773798" y="123210"/>
          <a:ext cx="3023212" cy="1282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90000"/>
            </a:lnSpc>
            <a:spcBef>
              <a:spcPct val="0"/>
            </a:spcBef>
            <a:spcAft>
              <a:spcPct val="35000"/>
            </a:spcAft>
            <a:buNone/>
          </a:pPr>
          <a:r>
            <a:rPr lang="es-ES" sz="2000" kern="1200"/>
            <a:t>Definición y uso del concepto de variables de memoria.</a:t>
          </a:r>
          <a:endParaRPr lang="en-US" sz="2000" kern="1200"/>
        </a:p>
      </dsp:txBody>
      <dsp:txXfrm>
        <a:off x="6773798" y="123210"/>
        <a:ext cx="3023212" cy="1282575"/>
      </dsp:txXfrm>
    </dsp:sp>
    <dsp:sp modelId="{53F5D369-F519-4D40-9166-8052E4D5A2AE}">
      <dsp:nvSpPr>
        <dsp:cNvPr id="0" name=""/>
        <dsp:cNvSpPr/>
      </dsp:nvSpPr>
      <dsp:spPr>
        <a:xfrm>
          <a:off x="108989" y="1981650"/>
          <a:ext cx="1282575" cy="1282575"/>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3F5AA67-95A0-45BA-B8B8-CF2E4D4A17E8}">
      <dsp:nvSpPr>
        <dsp:cNvPr id="0" name=""/>
        <dsp:cNvSpPr/>
      </dsp:nvSpPr>
      <dsp:spPr>
        <a:xfrm>
          <a:off x="378329" y="2250990"/>
          <a:ext cx="743893" cy="743893"/>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D61B9F54-876C-449E-A8CE-A5D5B4447224}">
      <dsp:nvSpPr>
        <dsp:cNvPr id="0" name=""/>
        <dsp:cNvSpPr/>
      </dsp:nvSpPr>
      <dsp:spPr>
        <a:xfrm>
          <a:off x="1666401" y="1981650"/>
          <a:ext cx="3023212" cy="1282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90000"/>
            </a:lnSpc>
            <a:spcBef>
              <a:spcPct val="0"/>
            </a:spcBef>
            <a:spcAft>
              <a:spcPct val="35000"/>
            </a:spcAft>
            <a:buNone/>
          </a:pPr>
          <a:r>
            <a:rPr lang="es-ES" sz="2000" kern="1200"/>
            <a:t>Definición y uso de expresiones aritmética (operadores aritméticos y jerarquía)</a:t>
          </a:r>
          <a:endParaRPr lang="en-US" sz="2000" kern="1200"/>
        </a:p>
      </dsp:txBody>
      <dsp:txXfrm>
        <a:off x="1666401" y="1981650"/>
        <a:ext cx="3023212" cy="1282575"/>
      </dsp:txXfrm>
    </dsp:sp>
    <dsp:sp modelId="{D5989FD2-1A19-4EB8-AB90-4C7B5911A059}">
      <dsp:nvSpPr>
        <dsp:cNvPr id="0" name=""/>
        <dsp:cNvSpPr/>
      </dsp:nvSpPr>
      <dsp:spPr>
        <a:xfrm>
          <a:off x="5216385" y="1981650"/>
          <a:ext cx="1282575" cy="1282575"/>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9A0DC8A-7669-4B15-9876-DAC1DF4EFAB8}">
      <dsp:nvSpPr>
        <dsp:cNvPr id="0" name=""/>
        <dsp:cNvSpPr/>
      </dsp:nvSpPr>
      <dsp:spPr>
        <a:xfrm>
          <a:off x="5485726" y="2250990"/>
          <a:ext cx="743893" cy="743893"/>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D6643ABB-485A-4C1A-B16C-4B2F7053D617}">
      <dsp:nvSpPr>
        <dsp:cNvPr id="0" name=""/>
        <dsp:cNvSpPr/>
      </dsp:nvSpPr>
      <dsp:spPr>
        <a:xfrm>
          <a:off x="6773798" y="1981650"/>
          <a:ext cx="3023212" cy="1282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90000"/>
            </a:lnSpc>
            <a:spcBef>
              <a:spcPct val="0"/>
            </a:spcBef>
            <a:spcAft>
              <a:spcPct val="35000"/>
            </a:spcAft>
            <a:buNone/>
          </a:pPr>
          <a:r>
            <a:rPr lang="es-ES" sz="2000" kern="1200"/>
            <a:t>Definición y uso de expresiones relacionales (operadores relacionales y lógicos).</a:t>
          </a:r>
          <a:endParaRPr lang="en-US" sz="2000" kern="1200"/>
        </a:p>
      </dsp:txBody>
      <dsp:txXfrm>
        <a:off x="6773798" y="1981650"/>
        <a:ext cx="3023212" cy="1282575"/>
      </dsp:txXfrm>
    </dsp:sp>
  </dsp:spTree>
</dsp:drawing>
</file>

<file path=ppt/diagrams/layout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2935602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08828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1381463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8096884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41410" y="4777381"/>
            <a:ext cx="9906001"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0838350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s-ES"/>
              <a:t>Haga clic para modificar los estilos de texto del patrón</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7679692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s-ES"/>
              <a:t>Haga clic para modificar el estilo de título del patrón</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solidFill>
                  <a:schemeClr val="tx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s-ES"/>
              <a:t>Haga clic para modificar los estilos de texto del patrón</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7126088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8945659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250240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270268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67356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919458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386384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694721390"/>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9763037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769756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s-ES"/>
              <a:t>Haga clic para modificar el estilo de título del patrón</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a:xfrm>
            <a:off x="6399212" y="5883275"/>
            <a:ext cx="914400" cy="365125"/>
          </a:xfrm>
        </p:spPr>
        <p:txBody>
          <a:bodyPr/>
          <a:lstStyle/>
          <a:p>
            <a:fld id="{B61BEF0D-F0BB-DE4B-95CE-6DB70DBA9567}" type="datetimeFigureOut">
              <a:rPr lang="en-US" smtClean="0"/>
              <a:pPr/>
              <a:t>9/30/2019</a:t>
            </a:fld>
            <a:endParaRPr lang="en-US" dirty="0"/>
          </a:p>
        </p:txBody>
      </p:sp>
      <p:sp>
        <p:nvSpPr>
          <p:cNvPr id="6" name="Footer Placeholder 5"/>
          <p:cNvSpPr>
            <a:spLocks noGrp="1"/>
          </p:cNvSpPr>
          <p:nvPr>
            <p:ph type="ftr" sz="quarter" idx="11"/>
          </p:nvPr>
        </p:nvSpPr>
        <p:spPr>
          <a:xfrm>
            <a:off x="1141412" y="5883275"/>
            <a:ext cx="5105400" cy="365125"/>
          </a:xfrm>
        </p:spPr>
        <p:txBody>
          <a:bodyPr/>
          <a:lstStyle/>
          <a:p>
            <a:endParaRPr lang="en-US" dirty="0"/>
          </a:p>
        </p:txBody>
      </p:sp>
      <p:sp>
        <p:nvSpPr>
          <p:cNvPr id="7" name="Slide Number Placeholder 6"/>
          <p:cNvSpPr>
            <a:spLocks noGrp="1"/>
          </p:cNvSpPr>
          <p:nvPr>
            <p:ph type="sldNum" sz="quarter" idx="12"/>
          </p:nvPr>
        </p:nvSpPr>
        <p:spPr>
          <a:xfrm>
            <a:off x="10742612" y="5883275"/>
            <a:ext cx="3225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032129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US" dirty="0"/>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19530300"/>
      </p:ext>
    </p:extLst>
  </p:cSld>
  <p:clrMap bg1="dk1" tx1="lt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Lst>
  <p:txStyles>
    <p:titleStyle>
      <a:lvl1pPr algn="l" defTabSz="457200" rtl="0" eaLnBrk="1" latinLnBrk="0" hangingPunct="1">
        <a:spcBef>
          <a:spcPct val="0"/>
        </a:spcBef>
        <a:buNone/>
        <a:defRPr sz="3200" kern="1200" cap="all">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00000"/>
        <a:buFont typeface="Arial"/>
        <a:buChar char="•"/>
        <a:defRPr sz="20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00000"/>
        <a:buFont typeface="Arial"/>
        <a:buChar char="•"/>
        <a:defRPr sz="18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00000"/>
        <a:buFont typeface="Arial"/>
        <a:buChar char="•"/>
        <a:defRPr sz="16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2.xml"/><Relationship Id="rId5" Type="http://schemas.openxmlformats.org/officeDocument/2006/relationships/image" Target="../media/image29.emf"/><Relationship Id="rId4" Type="http://schemas.openxmlformats.org/officeDocument/2006/relationships/image" Target="../media/image28.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image" Target="../media/image1.jpeg"/><Relationship Id="rId1" Type="http://schemas.openxmlformats.org/officeDocument/2006/relationships/slideLayout" Target="../slideLayouts/slideLayout3.xml"/><Relationship Id="rId5" Type="http://schemas.openxmlformats.org/officeDocument/2006/relationships/hyperlink" Target="https://creativecommons.org/licenses/by-nc-nd/3.0/" TargetMode="External"/><Relationship Id="rId4" Type="http://schemas.openxmlformats.org/officeDocument/2006/relationships/hyperlink" Target="https://nocomentsno.blogspot.com/2010/11/mi-me-empiezan-entrar-dudas.html" TargetMode="Externa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hyperlink" Target="https://creativecommons.org/licenses/by-sa/3.0/" TargetMode="External"/><Relationship Id="rId4" Type="http://schemas.openxmlformats.org/officeDocument/2006/relationships/hyperlink" Target="http://ux.stackexchange.com/questions/43250/is-there-a-better-way-to-design-switches-than-i-o"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s://creativecommons.org/licenses/by-nc-nd/3.0/" TargetMode="External"/><Relationship Id="rId3" Type="http://schemas.openxmlformats.org/officeDocument/2006/relationships/image" Target="../media/image17.jpg"/><Relationship Id="rId7" Type="http://schemas.openxmlformats.org/officeDocument/2006/relationships/hyperlink" Target="https://creativecommons.org/licenses/by-sa/3.0/" TargetMode="Externa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hyperlink" Target="https://biovolttechblog.com/2017/03/24/what-is-the-difference-between-bits-and-bytes/" TargetMode="External"/><Relationship Id="rId5" Type="http://schemas.openxmlformats.org/officeDocument/2006/relationships/image" Target="../media/image18.jpg"/><Relationship Id="rId4" Type="http://schemas.openxmlformats.org/officeDocument/2006/relationships/hyperlink" Target="http://cs.sru.edu/~mullins/cpsc100book/module02_introduction/module02-05_introduction.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commons.wikimedia.org/wiki/File:Bits_and_Bytes.svg" TargetMode="External"/><Relationship Id="rId7" Type="http://schemas.openxmlformats.org/officeDocument/2006/relationships/hyperlink" Target="https://creativecommons.org/licenses/by-nc-sa/3.0/" TargetMode="External"/><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hyperlink" Target="http://todotecnologia-eso.blogspot.com.ar/2011/10/codigo-ascii.html" TargetMode="External"/><Relationship Id="rId5" Type="http://schemas.openxmlformats.org/officeDocument/2006/relationships/image" Target="../media/image20.jpg"/><Relationship Id="rId4" Type="http://schemas.openxmlformats.org/officeDocument/2006/relationships/hyperlink" Target="https://creativecommons.org/licenses/by-sa/3.0/"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1.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B6228D-E50B-4EB0-8C95-2FA6B06147DE}"/>
              </a:ext>
            </a:extLst>
          </p:cNvPr>
          <p:cNvSpPr>
            <a:spLocks noGrp="1"/>
          </p:cNvSpPr>
          <p:nvPr>
            <p:ph type="ctrTitle"/>
          </p:nvPr>
        </p:nvSpPr>
        <p:spPr/>
        <p:txBody>
          <a:bodyPr>
            <a:normAutofit/>
          </a:bodyPr>
          <a:lstStyle/>
          <a:p>
            <a:r>
              <a:rPr lang="es-ES" sz="4000" b="1" dirty="0">
                <a:effectLst/>
              </a:rPr>
              <a:t>ALGORITMOS COMPUTACIONALES</a:t>
            </a:r>
            <a:endParaRPr lang="es-MX" sz="4000" dirty="0">
              <a:effectLst/>
            </a:endParaRPr>
          </a:p>
        </p:txBody>
      </p:sp>
      <p:sp>
        <p:nvSpPr>
          <p:cNvPr id="3" name="Subtítulo 2">
            <a:extLst>
              <a:ext uri="{FF2B5EF4-FFF2-40B4-BE49-F238E27FC236}">
                <a16:creationId xmlns:a16="http://schemas.microsoft.com/office/drawing/2014/main" id="{716FA344-B51F-4FEC-85F4-B816DC5DC738}"/>
              </a:ext>
            </a:extLst>
          </p:cNvPr>
          <p:cNvSpPr>
            <a:spLocks noGrp="1"/>
          </p:cNvSpPr>
          <p:nvPr>
            <p:ph type="subTitle" idx="1"/>
          </p:nvPr>
        </p:nvSpPr>
        <p:spPr>
          <a:xfrm>
            <a:off x="1751012" y="4392772"/>
            <a:ext cx="8676222" cy="1147676"/>
          </a:xfrm>
        </p:spPr>
        <p:txBody>
          <a:bodyPr/>
          <a:lstStyle/>
          <a:p>
            <a:r>
              <a:rPr lang="es-ES" dirty="0"/>
              <a:t>ELABORADO POR:</a:t>
            </a:r>
          </a:p>
          <a:p>
            <a:r>
              <a:rPr lang="es-ES" dirty="0"/>
              <a:t>M. EN T. I. GISELA REGINA BAENA CASTRO</a:t>
            </a:r>
            <a:endParaRPr lang="es-MX" dirty="0"/>
          </a:p>
        </p:txBody>
      </p:sp>
      <p:sp>
        <p:nvSpPr>
          <p:cNvPr id="4" name="Rectángulo 3">
            <a:extLst>
              <a:ext uri="{FF2B5EF4-FFF2-40B4-BE49-F238E27FC236}">
                <a16:creationId xmlns:a16="http://schemas.microsoft.com/office/drawing/2014/main" id="{5FAC69C9-66B9-4463-A64A-C1BE49EFEDEC}"/>
              </a:ext>
            </a:extLst>
          </p:cNvPr>
          <p:cNvSpPr/>
          <p:nvPr/>
        </p:nvSpPr>
        <p:spPr>
          <a:xfrm>
            <a:off x="2034639" y="206713"/>
            <a:ext cx="7657866" cy="2308324"/>
          </a:xfrm>
          <a:prstGeom prst="rect">
            <a:avLst/>
          </a:prstGeom>
        </p:spPr>
        <p:txBody>
          <a:bodyPr wrap="none">
            <a:spAutoFit/>
          </a:bodyPr>
          <a:lstStyle/>
          <a:p>
            <a:r>
              <a:rPr lang="es-ES" sz="2400" b="1" dirty="0"/>
              <a:t>UNIVERSIDAD AUTÓNOMA DEL ESTADO DE MÉXICO</a:t>
            </a:r>
          </a:p>
          <a:p>
            <a:pPr algn="ctr"/>
            <a:endParaRPr lang="es-ES" sz="2400" dirty="0"/>
          </a:p>
          <a:p>
            <a:pPr algn="ctr"/>
            <a:r>
              <a:rPr lang="es-ES" sz="2400" dirty="0"/>
              <a:t>CENTRO UNIVERSITARIO UAEM TEMASCALTEPEC</a:t>
            </a:r>
          </a:p>
          <a:p>
            <a:pPr algn="ctr"/>
            <a:r>
              <a:rPr lang="es-ES" sz="2400" dirty="0"/>
              <a:t>LICENCIATURA EN INFORMÁTICA ADMINISTRATIVA</a:t>
            </a:r>
          </a:p>
          <a:p>
            <a:pPr algn="ctr"/>
            <a:endParaRPr lang="es-MX" sz="2400" b="1" dirty="0"/>
          </a:p>
          <a:p>
            <a:pPr algn="ctr"/>
            <a:r>
              <a:rPr lang="es-MX" sz="2400" b="1" dirty="0"/>
              <a:t>PROGRAMA DE ESTUDIOS POR COMPETENCIAS</a:t>
            </a:r>
          </a:p>
        </p:txBody>
      </p:sp>
      <p:sp>
        <p:nvSpPr>
          <p:cNvPr id="5" name="CuadroTexto 4">
            <a:extLst>
              <a:ext uri="{FF2B5EF4-FFF2-40B4-BE49-F238E27FC236}">
                <a16:creationId xmlns:a16="http://schemas.microsoft.com/office/drawing/2014/main" id="{93B5F008-7554-4A90-9A2A-292E530F08C5}"/>
              </a:ext>
            </a:extLst>
          </p:cNvPr>
          <p:cNvSpPr txBox="1"/>
          <p:nvPr/>
        </p:nvSpPr>
        <p:spPr>
          <a:xfrm>
            <a:off x="8657439" y="5687736"/>
            <a:ext cx="2004968" cy="369332"/>
          </a:xfrm>
          <a:prstGeom prst="rect">
            <a:avLst/>
          </a:prstGeom>
          <a:noFill/>
        </p:spPr>
        <p:txBody>
          <a:bodyPr wrap="square" rtlCol="0">
            <a:spAutoFit/>
          </a:bodyPr>
          <a:lstStyle/>
          <a:p>
            <a:r>
              <a:rPr lang="es-ES" dirty="0"/>
              <a:t>16/02/2019</a:t>
            </a:r>
            <a:endParaRPr lang="es-MX" dirty="0"/>
          </a:p>
        </p:txBody>
      </p:sp>
      <p:pic>
        <p:nvPicPr>
          <p:cNvPr id="7" name="Imagen 6" descr="Imagen que contiene señal, dibujo&#10;&#10;Descripción generada automáticamente">
            <a:extLst>
              <a:ext uri="{FF2B5EF4-FFF2-40B4-BE49-F238E27FC236}">
                <a16:creationId xmlns:a16="http://schemas.microsoft.com/office/drawing/2014/main" id="{D0F16C33-7485-4C86-A43B-F76B3B57E420}"/>
              </a:ext>
            </a:extLst>
          </p:cNvPr>
          <p:cNvPicPr>
            <a:picLocks noChangeAspect="1"/>
          </p:cNvPicPr>
          <p:nvPr/>
        </p:nvPicPr>
        <p:blipFill>
          <a:blip r:embed="rId2"/>
          <a:stretch>
            <a:fillRect/>
          </a:stretch>
        </p:blipFill>
        <p:spPr>
          <a:xfrm>
            <a:off x="10137787" y="206713"/>
            <a:ext cx="1509844" cy="1435100"/>
          </a:xfrm>
          <a:prstGeom prst="rect">
            <a:avLst/>
          </a:prstGeom>
        </p:spPr>
      </p:pic>
      <p:pic>
        <p:nvPicPr>
          <p:cNvPr id="9" name="Imagen 8" descr="Imagen que contiene alimentos, cuarto&#10;&#10;Descripción generada automáticamente">
            <a:extLst>
              <a:ext uri="{FF2B5EF4-FFF2-40B4-BE49-F238E27FC236}">
                <a16:creationId xmlns:a16="http://schemas.microsoft.com/office/drawing/2014/main" id="{707AEECB-9C1A-4464-B11E-60492BC2DA17}"/>
              </a:ext>
            </a:extLst>
          </p:cNvPr>
          <p:cNvPicPr>
            <a:picLocks noChangeAspect="1"/>
          </p:cNvPicPr>
          <p:nvPr/>
        </p:nvPicPr>
        <p:blipFill>
          <a:blip r:embed="rId3"/>
          <a:stretch>
            <a:fillRect/>
          </a:stretch>
        </p:blipFill>
        <p:spPr>
          <a:xfrm>
            <a:off x="379836" y="276836"/>
            <a:ext cx="1512989" cy="1335204"/>
          </a:xfrm>
          <a:prstGeom prst="rect">
            <a:avLst/>
          </a:prstGeom>
        </p:spPr>
      </p:pic>
    </p:spTree>
    <p:extLst>
      <p:ext uri="{BB962C8B-B14F-4D97-AF65-F5344CB8AC3E}">
        <p14:creationId xmlns:p14="http://schemas.microsoft.com/office/powerpoint/2010/main" val="6302269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42939" y="365760"/>
            <a:ext cx="9905998" cy="1487658"/>
          </a:xfrm>
        </p:spPr>
        <p:txBody>
          <a:bodyPr/>
          <a:lstStyle/>
          <a:p>
            <a:r>
              <a:rPr lang="es-MX" b="1" i="1" dirty="0"/>
              <a:t>Tipos de Datos Simples</a:t>
            </a:r>
            <a:endParaRPr lang="es-MX" dirty="0"/>
          </a:p>
        </p:txBody>
      </p:sp>
      <p:sp>
        <p:nvSpPr>
          <p:cNvPr id="3" name="Marcador de contenido 2"/>
          <p:cNvSpPr>
            <a:spLocks noGrp="1"/>
          </p:cNvSpPr>
          <p:nvPr>
            <p:ph idx="1"/>
          </p:nvPr>
        </p:nvSpPr>
        <p:spPr>
          <a:xfrm>
            <a:off x="745588" y="1561514"/>
            <a:ext cx="10818055" cy="4797083"/>
          </a:xfrm>
        </p:spPr>
        <p:txBody>
          <a:bodyPr>
            <a:normAutofit/>
          </a:bodyPr>
          <a:lstStyle/>
          <a:p>
            <a:pPr algn="just"/>
            <a:r>
              <a:rPr lang="es-MX" sz="2400" b="1" dirty="0"/>
              <a:t>Datos Numéricos: </a:t>
            </a:r>
            <a:r>
              <a:rPr lang="es-MX" sz="2400" dirty="0"/>
              <a:t>Permiten representar valores escalares de forma numérica, esto incluye a los números enteros y los reales. Este tipo de datos permiten realizar operaciones aritméticas comunes.</a:t>
            </a:r>
          </a:p>
          <a:p>
            <a:pPr algn="just"/>
            <a:r>
              <a:rPr lang="es-MX" sz="2400" b="1" dirty="0"/>
              <a:t>Datos Lógicos: </a:t>
            </a:r>
            <a:r>
              <a:rPr lang="es-MX" sz="2400" dirty="0"/>
              <a:t>Son aquellos que solo pueden tener dos valores (cierto o falso) ya que representan el resultado de una comparación entre otros datos (numéricos o alfanuméricos).</a:t>
            </a:r>
          </a:p>
          <a:p>
            <a:pPr algn="just"/>
            <a:r>
              <a:rPr lang="es-MX" sz="2400" b="1" dirty="0"/>
              <a:t>Datos Alfanuméricos</a:t>
            </a:r>
            <a:r>
              <a:rPr lang="es-MX" sz="2400" dirty="0"/>
              <a:t>: Es una secuencia de caracteres alfanuméricos que permiten representar valores identificables de forma descriptiva, esto incluye nombres de personas, direcciones, etc. Es posible representar números como alfanuméricos, pero estos pierden su propiedad matemática, es decir no es posible hacer operaciones con ellos. Este tipo de datos se representan encerrados entre comillas.</a:t>
            </a:r>
          </a:p>
        </p:txBody>
      </p:sp>
    </p:spTree>
    <p:extLst>
      <p:ext uri="{BB962C8B-B14F-4D97-AF65-F5344CB8AC3E}">
        <p14:creationId xmlns:p14="http://schemas.microsoft.com/office/powerpoint/2010/main" val="4210494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58533" y="759655"/>
            <a:ext cx="9905998" cy="2935459"/>
          </a:xfrm>
        </p:spPr>
        <p:txBody>
          <a:bodyPr/>
          <a:lstStyle/>
          <a:p>
            <a:r>
              <a:rPr lang="es-MX" dirty="0"/>
              <a:t>Existen 8 tipos de datos primitivos o integrados que utilizan C o C++:</a:t>
            </a:r>
          </a:p>
          <a:p>
            <a:r>
              <a:rPr lang="es-MX" dirty="0"/>
              <a:t>4 tipos enteros (byte, short, </a:t>
            </a:r>
            <a:r>
              <a:rPr lang="es-MX" dirty="0" err="1"/>
              <a:t>int</a:t>
            </a:r>
            <a:r>
              <a:rPr lang="es-MX" dirty="0"/>
              <a:t>, </a:t>
            </a:r>
            <a:r>
              <a:rPr lang="es-MX" dirty="0" err="1"/>
              <a:t>long</a:t>
            </a:r>
            <a:r>
              <a:rPr lang="es-MX" dirty="0"/>
              <a:t>).</a:t>
            </a:r>
          </a:p>
          <a:p>
            <a:r>
              <a:rPr lang="es-MX" dirty="0"/>
              <a:t>2 tipos de coma flotante (</a:t>
            </a:r>
            <a:r>
              <a:rPr lang="es-MX" dirty="0" err="1"/>
              <a:t>float</a:t>
            </a:r>
            <a:r>
              <a:rPr lang="es-MX" dirty="0"/>
              <a:t>, </a:t>
            </a:r>
            <a:r>
              <a:rPr lang="es-MX" dirty="0" err="1"/>
              <a:t>double</a:t>
            </a:r>
            <a:r>
              <a:rPr lang="es-MX" dirty="0"/>
              <a:t>).</a:t>
            </a:r>
          </a:p>
          <a:p>
            <a:r>
              <a:rPr lang="es-MX" dirty="0"/>
              <a:t>Booleano (</a:t>
            </a:r>
            <a:r>
              <a:rPr lang="es-MX" dirty="0" err="1"/>
              <a:t>boolean</a:t>
            </a:r>
            <a:r>
              <a:rPr lang="es-MX" dirty="0"/>
              <a:t>).</a:t>
            </a:r>
          </a:p>
          <a:p>
            <a:r>
              <a:rPr lang="es-MX" dirty="0"/>
              <a:t>Carácter (</a:t>
            </a:r>
            <a:r>
              <a:rPr lang="es-MX" dirty="0" err="1"/>
              <a:t>char</a:t>
            </a:r>
            <a:r>
              <a:rPr lang="es-MX" dirty="0"/>
              <a:t>).</a:t>
            </a:r>
          </a:p>
        </p:txBody>
      </p:sp>
      <p:pic>
        <p:nvPicPr>
          <p:cNvPr id="4" name="Imagen 3"/>
          <p:cNvPicPr>
            <a:picLocks noChangeAspect="1"/>
          </p:cNvPicPr>
          <p:nvPr/>
        </p:nvPicPr>
        <p:blipFill>
          <a:blip r:embed="rId2"/>
          <a:stretch>
            <a:fillRect/>
          </a:stretch>
        </p:blipFill>
        <p:spPr>
          <a:xfrm>
            <a:off x="4433411" y="2816354"/>
            <a:ext cx="7109437" cy="3345295"/>
          </a:xfrm>
          <a:prstGeom prst="rect">
            <a:avLst/>
          </a:prstGeom>
        </p:spPr>
      </p:pic>
    </p:spTree>
    <p:extLst>
      <p:ext uri="{BB962C8B-B14F-4D97-AF65-F5344CB8AC3E}">
        <p14:creationId xmlns:p14="http://schemas.microsoft.com/office/powerpoint/2010/main" val="31752897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variables</a:t>
            </a:r>
          </a:p>
        </p:txBody>
      </p:sp>
      <p:sp>
        <p:nvSpPr>
          <p:cNvPr id="4" name="Marcador de texto 3"/>
          <p:cNvSpPr>
            <a:spLocks noGrp="1"/>
          </p:cNvSpPr>
          <p:nvPr>
            <p:ph type="body" idx="1"/>
          </p:nvPr>
        </p:nvSpPr>
        <p:spPr/>
        <p:txBody>
          <a:bodyPr/>
          <a:lstStyle/>
          <a:p>
            <a:endParaRPr lang="es-MX"/>
          </a:p>
        </p:txBody>
      </p:sp>
    </p:spTree>
    <p:extLst>
      <p:ext uri="{BB962C8B-B14F-4D97-AF65-F5344CB8AC3E}">
        <p14:creationId xmlns:p14="http://schemas.microsoft.com/office/powerpoint/2010/main" val="28896186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6329" y="341728"/>
            <a:ext cx="9905998" cy="1905000"/>
          </a:xfrm>
        </p:spPr>
        <p:txBody>
          <a:bodyPr/>
          <a:lstStyle/>
          <a:p>
            <a:r>
              <a:rPr lang="es-MX" b="1" dirty="0"/>
              <a:t>Definición y uso del concepto de variables de memoria</a:t>
            </a:r>
          </a:p>
        </p:txBody>
      </p:sp>
      <p:sp>
        <p:nvSpPr>
          <p:cNvPr id="3" name="Marcador de contenido 2"/>
          <p:cNvSpPr>
            <a:spLocks noGrp="1"/>
          </p:cNvSpPr>
          <p:nvPr>
            <p:ph idx="1"/>
          </p:nvPr>
        </p:nvSpPr>
        <p:spPr>
          <a:xfrm>
            <a:off x="450166" y="1997613"/>
            <a:ext cx="11169748" cy="4595446"/>
          </a:xfrm>
        </p:spPr>
        <p:txBody>
          <a:bodyPr>
            <a:normAutofit/>
          </a:bodyPr>
          <a:lstStyle/>
          <a:p>
            <a:pPr algn="just"/>
            <a:r>
              <a:rPr lang="es-MX" b="1" dirty="0"/>
              <a:t>Variables: </a:t>
            </a:r>
            <a:r>
              <a:rPr lang="es-MX" dirty="0"/>
              <a:t>Elementos de almacenamiento de datos o direcciones de memoria, que pueden variar en el desarrollo o proceso del programa.</a:t>
            </a:r>
          </a:p>
          <a:p>
            <a:pPr algn="just"/>
            <a:r>
              <a:rPr lang="es-MX" b="1" dirty="0"/>
              <a:t>Definición de una variable</a:t>
            </a:r>
          </a:p>
          <a:p>
            <a:pPr algn="just"/>
            <a:r>
              <a:rPr lang="es-MX" dirty="0"/>
              <a:t>Cuando definimos una variable no le estamos introduciendo ningún valor, sino que únicamente estamos indicando que tipo de valor va almacenar posteriormente. Es obligatorio que siempre definamos una variable antes de introducir en ella un valor, y esto es así porque es necesario que se reserve en memoria un espacio limitado más o menos grande dependiendo del tipo de dato que vaya a albergar dicha variable.</a:t>
            </a:r>
          </a:p>
          <a:p>
            <a:pPr lvl="1" algn="just"/>
            <a:r>
              <a:rPr lang="es-MX" dirty="0"/>
              <a:t>Para definir una variable la sintaxis a seguir es: [</a:t>
            </a:r>
            <a:r>
              <a:rPr lang="es-MX" dirty="0" err="1"/>
              <a:t>cualificador</a:t>
            </a:r>
            <a:r>
              <a:rPr lang="es-MX" dirty="0"/>
              <a:t>] &lt;tipo&gt;&lt;ID&gt;</a:t>
            </a:r>
          </a:p>
          <a:p>
            <a:pPr lvl="1" algn="just"/>
            <a:r>
              <a:rPr lang="es-MX" dirty="0"/>
              <a:t>Lo que se encuentra entre corchetes es opcional y el resto es obligatorio.</a:t>
            </a:r>
          </a:p>
        </p:txBody>
      </p:sp>
      <p:sp>
        <p:nvSpPr>
          <p:cNvPr id="4" name="Rectángulo 3"/>
          <p:cNvSpPr/>
          <p:nvPr/>
        </p:nvSpPr>
        <p:spPr>
          <a:xfrm>
            <a:off x="9476935" y="5290682"/>
            <a:ext cx="2452468" cy="1200329"/>
          </a:xfrm>
          <a:prstGeom prst="rect">
            <a:avLst/>
          </a:prstGeom>
          <a:solidFill>
            <a:srgbClr val="0070C0"/>
          </a:solidFill>
          <a:ln>
            <a:solidFill>
              <a:schemeClr val="accent1"/>
            </a:solidFill>
          </a:ln>
        </p:spPr>
        <p:txBody>
          <a:bodyPr wrap="square">
            <a:spAutoFit/>
          </a:bodyPr>
          <a:lstStyle/>
          <a:p>
            <a:r>
              <a:rPr lang="es-MX" b="1" dirty="0">
                <a:latin typeface="Calibri,Bold"/>
              </a:rPr>
              <a:t>Definiendo variables</a:t>
            </a:r>
          </a:p>
          <a:p>
            <a:r>
              <a:rPr lang="es-MX" dirty="0">
                <a:latin typeface="Calibri" panose="020F0502020204030204" pitchFamily="34" charset="0"/>
              </a:rPr>
              <a:t>1) </a:t>
            </a:r>
            <a:r>
              <a:rPr lang="es-MX" dirty="0" err="1">
                <a:latin typeface="Calibri" panose="020F0502020204030204" pitchFamily="34" charset="0"/>
              </a:rPr>
              <a:t>int</a:t>
            </a:r>
            <a:r>
              <a:rPr lang="es-MX" dirty="0">
                <a:latin typeface="Calibri" panose="020F0502020204030204" pitchFamily="34" charset="0"/>
              </a:rPr>
              <a:t> suma</a:t>
            </a:r>
          </a:p>
          <a:p>
            <a:r>
              <a:rPr lang="es-MX" dirty="0">
                <a:latin typeface="Calibri" panose="020F0502020204030204" pitchFamily="34" charset="0"/>
              </a:rPr>
              <a:t>2) </a:t>
            </a:r>
            <a:r>
              <a:rPr lang="es-MX" dirty="0" err="1">
                <a:latin typeface="Calibri" panose="020F0502020204030204" pitchFamily="34" charset="0"/>
              </a:rPr>
              <a:t>long</a:t>
            </a:r>
            <a:r>
              <a:rPr lang="es-MX" dirty="0">
                <a:latin typeface="Calibri" panose="020F0502020204030204" pitchFamily="34" charset="0"/>
              </a:rPr>
              <a:t> </a:t>
            </a:r>
            <a:r>
              <a:rPr lang="es-MX" dirty="0" err="1">
                <a:latin typeface="Calibri" panose="020F0502020204030204" pitchFamily="34" charset="0"/>
              </a:rPr>
              <a:t>float</a:t>
            </a:r>
            <a:r>
              <a:rPr lang="es-MX" dirty="0">
                <a:latin typeface="Calibri" panose="020F0502020204030204" pitchFamily="34" charset="0"/>
              </a:rPr>
              <a:t> resultado</a:t>
            </a:r>
          </a:p>
          <a:p>
            <a:r>
              <a:rPr lang="es-MX" dirty="0">
                <a:latin typeface="Calibri" panose="020F0502020204030204" pitchFamily="34" charset="0"/>
              </a:rPr>
              <a:t>3) </a:t>
            </a:r>
            <a:r>
              <a:rPr lang="es-MX" dirty="0" err="1">
                <a:latin typeface="Calibri" panose="020F0502020204030204" pitchFamily="34" charset="0"/>
              </a:rPr>
              <a:t>char</a:t>
            </a:r>
            <a:r>
              <a:rPr lang="es-MX" dirty="0">
                <a:latin typeface="Calibri" panose="020F0502020204030204" pitchFamily="34" charset="0"/>
              </a:rPr>
              <a:t> letra</a:t>
            </a:r>
            <a:endParaRPr lang="es-MX" dirty="0"/>
          </a:p>
        </p:txBody>
      </p:sp>
    </p:spTree>
    <p:extLst>
      <p:ext uri="{BB962C8B-B14F-4D97-AF65-F5344CB8AC3E}">
        <p14:creationId xmlns:p14="http://schemas.microsoft.com/office/powerpoint/2010/main" val="12424045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Asignación de valores a variables</a:t>
            </a:r>
            <a:endParaRPr lang="es-MX" dirty="0"/>
          </a:p>
        </p:txBody>
      </p:sp>
      <p:sp>
        <p:nvSpPr>
          <p:cNvPr id="3" name="Marcador de contenido 2"/>
          <p:cNvSpPr>
            <a:spLocks noGrp="1"/>
          </p:cNvSpPr>
          <p:nvPr>
            <p:ph idx="1"/>
          </p:nvPr>
        </p:nvSpPr>
        <p:spPr>
          <a:xfrm>
            <a:off x="872197" y="2082018"/>
            <a:ext cx="10438228" cy="4206239"/>
          </a:xfrm>
        </p:spPr>
        <p:txBody>
          <a:bodyPr>
            <a:normAutofit/>
          </a:bodyPr>
          <a:lstStyle/>
          <a:p>
            <a:r>
              <a:rPr lang="es-MX" sz="2400" dirty="0"/>
              <a:t>Definir una variable es reservar el espacio en memoria y decir de qué tipo va a ser, y cuando le metemos un dato ya estamos declarándola.</a:t>
            </a:r>
          </a:p>
          <a:p>
            <a:r>
              <a:rPr lang="es-MX" sz="2400" dirty="0"/>
              <a:t>Vamos a introducir valores a las variables definidas en el ejemplo anterior.</a:t>
            </a:r>
          </a:p>
          <a:p>
            <a:r>
              <a:rPr lang="es-MX" sz="2400" dirty="0"/>
              <a:t>1) suma=2;</a:t>
            </a:r>
          </a:p>
          <a:p>
            <a:r>
              <a:rPr lang="es-MX" sz="2400" dirty="0"/>
              <a:t>2) resultado=10.5;</a:t>
            </a:r>
          </a:p>
          <a:p>
            <a:r>
              <a:rPr lang="es-MX" sz="2400" dirty="0"/>
              <a:t>3) letra=’A’;</a:t>
            </a:r>
          </a:p>
        </p:txBody>
      </p:sp>
    </p:spTree>
    <p:extLst>
      <p:ext uri="{BB962C8B-B14F-4D97-AF65-F5344CB8AC3E}">
        <p14:creationId xmlns:p14="http://schemas.microsoft.com/office/powerpoint/2010/main" val="18715981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Las variables pueden ser según su funcionamiento o dato almacenado</a:t>
            </a:r>
            <a:endParaRPr lang="es-MX" dirty="0"/>
          </a:p>
        </p:txBody>
      </p:sp>
      <p:sp>
        <p:nvSpPr>
          <p:cNvPr id="3" name="Marcador de contenido 2"/>
          <p:cNvSpPr>
            <a:spLocks noGrp="1"/>
          </p:cNvSpPr>
          <p:nvPr>
            <p:ph idx="1"/>
          </p:nvPr>
        </p:nvSpPr>
        <p:spPr/>
        <p:txBody>
          <a:bodyPr/>
          <a:lstStyle/>
          <a:p>
            <a:r>
              <a:rPr lang="es-MX" b="1" dirty="0"/>
              <a:t>Las variables por contador: </a:t>
            </a:r>
            <a:r>
              <a:rPr lang="es-MX" dirty="0"/>
              <a:t>Son un tipo de variables muy usadas en los bucles, rizos o procesos de repetición. Estos tipos de variables tienen un valor inicial y entran en un bucle y en función de una condición van incrementando o </a:t>
            </a:r>
            <a:r>
              <a:rPr lang="es-MX" dirty="0" err="1"/>
              <a:t>decrementando</a:t>
            </a:r>
            <a:r>
              <a:rPr lang="es-MX" dirty="0"/>
              <a:t> su valor inicial hasta la salida del bucle.</a:t>
            </a:r>
          </a:p>
          <a:p>
            <a:r>
              <a:rPr lang="es-MX" b="1" dirty="0"/>
              <a:t>Las variables por acumulador:</a:t>
            </a:r>
            <a:r>
              <a:rPr lang="es-MX" dirty="0"/>
              <a:t> Este otro tipo de variables, lo que hacen es ir acumulando los valores, son las más usuales.</a:t>
            </a:r>
          </a:p>
        </p:txBody>
      </p:sp>
    </p:spTree>
    <p:extLst>
      <p:ext uri="{BB962C8B-B14F-4D97-AF65-F5344CB8AC3E}">
        <p14:creationId xmlns:p14="http://schemas.microsoft.com/office/powerpoint/2010/main" val="6785765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Las variables pueden ser según donde estén definidas pueden ser</a:t>
            </a:r>
            <a:endParaRPr lang="es-MX" dirty="0"/>
          </a:p>
        </p:txBody>
      </p:sp>
      <p:sp>
        <p:nvSpPr>
          <p:cNvPr id="3" name="Marcador de contenido 2"/>
          <p:cNvSpPr>
            <a:spLocks noGrp="1"/>
          </p:cNvSpPr>
          <p:nvPr>
            <p:ph idx="1"/>
          </p:nvPr>
        </p:nvSpPr>
        <p:spPr/>
        <p:txBody>
          <a:bodyPr>
            <a:noAutofit/>
          </a:bodyPr>
          <a:lstStyle/>
          <a:p>
            <a:pPr algn="just"/>
            <a:r>
              <a:rPr lang="es-MX" sz="2400" b="1" dirty="0"/>
              <a:t>Variables globales: </a:t>
            </a:r>
            <a:r>
              <a:rPr lang="es-MX" sz="2400" dirty="0"/>
              <a:t>Este tipo de variables devuelven su valor en cualquier parte del procedimiento, afectan a todas las funciones que se encuentran en el programa.</a:t>
            </a:r>
          </a:p>
          <a:p>
            <a:pPr algn="just"/>
            <a:r>
              <a:rPr lang="es-MX" sz="2400" b="1" dirty="0"/>
              <a:t>Variables locales: </a:t>
            </a:r>
            <a:r>
              <a:rPr lang="es-MX" sz="2400" dirty="0"/>
              <a:t>Estas variables solo devuelven su valor en los procedimientos donde están definidas. Lo que quiere decir que están restringidas al procedimiento. Si se definen dentro de la función </a:t>
            </a:r>
            <a:r>
              <a:rPr lang="es-MX" sz="2400" dirty="0" err="1"/>
              <a:t>main</a:t>
            </a:r>
            <a:r>
              <a:rPr lang="es-MX" sz="2400" dirty="0"/>
              <a:t> solo tendrán vida dentro de esa función y no en funciones externas</a:t>
            </a:r>
          </a:p>
        </p:txBody>
      </p:sp>
    </p:spTree>
    <p:extLst>
      <p:ext uri="{BB962C8B-B14F-4D97-AF65-F5344CB8AC3E}">
        <p14:creationId xmlns:p14="http://schemas.microsoft.com/office/powerpoint/2010/main" val="23270480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r>
              <a:rPr lang="es-MX" b="1" dirty="0"/>
              <a:t>Constantes</a:t>
            </a:r>
            <a:endParaRPr lang="es-MX" dirty="0"/>
          </a:p>
        </p:txBody>
      </p:sp>
      <p:sp>
        <p:nvSpPr>
          <p:cNvPr id="7" name="Marcador de texto 6"/>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6381043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Constantes</a:t>
            </a:r>
          </a:p>
        </p:txBody>
      </p:sp>
      <p:sp>
        <p:nvSpPr>
          <p:cNvPr id="3" name="Marcador de contenido 2"/>
          <p:cNvSpPr>
            <a:spLocks noGrp="1"/>
          </p:cNvSpPr>
          <p:nvPr>
            <p:ph idx="1"/>
          </p:nvPr>
        </p:nvSpPr>
        <p:spPr>
          <a:xfrm>
            <a:off x="1141413" y="1842869"/>
            <a:ext cx="9905998" cy="4529796"/>
          </a:xfrm>
        </p:spPr>
        <p:txBody>
          <a:bodyPr>
            <a:noAutofit/>
          </a:bodyPr>
          <a:lstStyle/>
          <a:p>
            <a:r>
              <a:rPr lang="es-MX" sz="2400" dirty="0"/>
              <a:t>Constantes: Elementos de almacenamiento de datos o direcciones de memoria, que no varían de ninguna forma durante el proceso del programa. Con lo que su valor será el mismo tanto al comienzo como al final de este.</a:t>
            </a:r>
          </a:p>
          <a:p>
            <a:r>
              <a:rPr lang="es-MX" sz="2400" dirty="0"/>
              <a:t>Existen 4 tipos distintos de constantes</a:t>
            </a:r>
          </a:p>
          <a:p>
            <a:pPr lvl="1"/>
            <a:r>
              <a:rPr lang="es-MX" sz="2000" dirty="0"/>
              <a:t>C. enteras.</a:t>
            </a:r>
          </a:p>
          <a:p>
            <a:pPr lvl="1"/>
            <a:r>
              <a:rPr lang="es-MX" sz="2000" dirty="0"/>
              <a:t>C. de coma flotante.</a:t>
            </a:r>
          </a:p>
          <a:p>
            <a:pPr lvl="1"/>
            <a:r>
              <a:rPr lang="es-MX" sz="2000" dirty="0"/>
              <a:t>C. de carácter.</a:t>
            </a:r>
          </a:p>
          <a:p>
            <a:pPr lvl="1"/>
            <a:r>
              <a:rPr lang="es-MX" sz="2000" dirty="0"/>
              <a:t>C. de cadena de caracteres.</a:t>
            </a:r>
          </a:p>
        </p:txBody>
      </p:sp>
    </p:spTree>
    <p:extLst>
      <p:ext uri="{BB962C8B-B14F-4D97-AF65-F5344CB8AC3E}">
        <p14:creationId xmlns:p14="http://schemas.microsoft.com/office/powerpoint/2010/main" val="6489821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1413" y="295422"/>
            <a:ext cx="9905998" cy="6175715"/>
          </a:xfrm>
        </p:spPr>
        <p:txBody>
          <a:bodyPr>
            <a:normAutofit/>
          </a:bodyPr>
          <a:lstStyle/>
          <a:p>
            <a:pPr algn="just"/>
            <a:r>
              <a:rPr lang="es-MX" b="1" dirty="0"/>
              <a:t>Las constantes enteras</a:t>
            </a:r>
            <a:r>
              <a:rPr lang="es-MX" dirty="0"/>
              <a:t>: Este tipo de constantes pueden estar escritas en 3 tipos de sistemas numéricos, como son, el decimal, octal, y hexadecimal.</a:t>
            </a:r>
          </a:p>
          <a:p>
            <a:pPr lvl="1" algn="just"/>
            <a:r>
              <a:rPr lang="es-MX" dirty="0"/>
              <a:t>Si la constante empieza por cero esta sería una constante entera escrita en octal (solo llevara del 0 al 7).</a:t>
            </a:r>
          </a:p>
          <a:p>
            <a:pPr lvl="1" algn="just"/>
            <a:r>
              <a:rPr lang="es-MX" dirty="0"/>
              <a:t>Si la constante empieza por 0 o x será una constante entera escrita en hexadecimal (0 &gt; 9 &gt;F).</a:t>
            </a:r>
          </a:p>
          <a:p>
            <a:pPr lvl="1" algn="just"/>
            <a:r>
              <a:rPr lang="es-MX" dirty="0"/>
              <a:t>En caso de no cumplirse estas condiciones anteriores estaríamos ante una constante entera decimal.</a:t>
            </a:r>
          </a:p>
          <a:p>
            <a:pPr algn="just"/>
            <a:r>
              <a:rPr lang="es-MX" b="1" dirty="0"/>
              <a:t>Las constantes de coma flotante o decimal </a:t>
            </a:r>
            <a:r>
              <a:rPr lang="es-MX" dirty="0"/>
              <a:t>Distinguen la parte decimal de la entera por un punto, para el añadido de exponentes usa la letra “E”.</a:t>
            </a:r>
          </a:p>
          <a:p>
            <a:pPr algn="just"/>
            <a:r>
              <a:rPr lang="es-MX" b="1" dirty="0"/>
              <a:t>Las constantes de carácter </a:t>
            </a:r>
            <a:r>
              <a:rPr lang="es-MX" dirty="0"/>
              <a:t>Se representan el valor de la constante encerrado entre apóstrofos.</a:t>
            </a:r>
          </a:p>
          <a:p>
            <a:pPr algn="just"/>
            <a:r>
              <a:rPr lang="es-MX" b="1" dirty="0"/>
              <a:t>Las constantes de cadena </a:t>
            </a:r>
            <a:r>
              <a:rPr lang="es-MX" dirty="0"/>
              <a:t>Almacena una cadena de caracteres que está encerrada entre comillas</a:t>
            </a:r>
          </a:p>
        </p:txBody>
      </p:sp>
    </p:spTree>
    <p:extLst>
      <p:ext uri="{BB962C8B-B14F-4D97-AF65-F5344CB8AC3E}">
        <p14:creationId xmlns:p14="http://schemas.microsoft.com/office/powerpoint/2010/main" val="1117708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28000"/>
                <a:satMod val="94000"/>
                <a:lumMod val="20000"/>
              </a:schemeClr>
              <a:schemeClr val="bg2">
                <a:tint val="94000"/>
                <a:shade val="84000"/>
                <a:satMod val="148000"/>
                <a:lumMod val="114000"/>
              </a:schemeClr>
            </a:duotone>
          </a:blip>
          <a:stretch/>
        </a:blipFill>
        <a:effectLst/>
      </p:bgPr>
    </p:bg>
    <p:spTree>
      <p:nvGrpSpPr>
        <p:cNvPr id="1" name=""/>
        <p:cNvGrpSpPr/>
        <p:nvPr/>
      </p:nvGrpSpPr>
      <p:grpSpPr>
        <a:xfrm>
          <a:off x="0" y="0"/>
          <a:ext cx="0" cy="0"/>
          <a:chOff x="0" y="0"/>
          <a:chExt cx="0" cy="0"/>
        </a:xfrm>
      </p:grpSpPr>
      <p:sp>
        <p:nvSpPr>
          <p:cNvPr id="12" name="Rounded Rectangle 9">
            <a:extLst>
              <a:ext uri="{FF2B5EF4-FFF2-40B4-BE49-F238E27FC236}">
                <a16:creationId xmlns:a16="http://schemas.microsoft.com/office/drawing/2014/main" id="{BCA2EB72-13DC-4DC6-B461-3B036C55B9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oundRect">
            <a:avLst>
              <a:gd name="adj" fmla="val 2627"/>
            </a:avLst>
          </a:prstGeom>
          <a:solidFill>
            <a:schemeClr val="bg2">
              <a:lumMod val="75000"/>
            </a:schemeClr>
          </a:solidFill>
          <a:ln w="44450">
            <a:gradFill>
              <a:gsLst>
                <a:gs pos="0">
                  <a:schemeClr val="bg2">
                    <a:alpha val="65000"/>
                  </a:schemeClr>
                </a:gs>
                <a:gs pos="98000">
                  <a:schemeClr val="bg2">
                    <a:lumMod val="75000"/>
                    <a:alpha val="55000"/>
                  </a:schemeClr>
                </a:gs>
              </a:gsLst>
              <a:lin ang="5400000" scaled="1"/>
            </a:gradFill>
          </a:ln>
          <a:effectLst>
            <a:innerShdw blurRad="63500" dist="50800" dir="14460000">
              <a:prstClr val="black">
                <a:alpha val="70000"/>
              </a:prstClr>
            </a:innerShdw>
          </a:effectLst>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ítulo 1"/>
          <p:cNvSpPr>
            <a:spLocks noGrp="1"/>
          </p:cNvSpPr>
          <p:nvPr>
            <p:ph type="ctrTitle"/>
          </p:nvPr>
        </p:nvSpPr>
        <p:spPr>
          <a:xfrm>
            <a:off x="1141413" y="965199"/>
            <a:ext cx="6075552" cy="4918075"/>
          </a:xfrm>
        </p:spPr>
        <p:txBody>
          <a:bodyPr anchor="ctr">
            <a:normAutofit/>
          </a:bodyPr>
          <a:lstStyle/>
          <a:p>
            <a:pPr algn="r"/>
            <a:r>
              <a:rPr lang="es-MX" sz="5400" b="1"/>
              <a:t>Unidad de Competencia 2:</a:t>
            </a:r>
            <a:br>
              <a:rPr lang="es-MX" sz="5400" b="1"/>
            </a:br>
            <a:endParaRPr lang="es-MX" sz="5400"/>
          </a:p>
        </p:txBody>
      </p:sp>
      <p:sp>
        <p:nvSpPr>
          <p:cNvPr id="3" name="Subtítulo 2"/>
          <p:cNvSpPr>
            <a:spLocks noGrp="1"/>
          </p:cNvSpPr>
          <p:nvPr>
            <p:ph type="subTitle" idx="1"/>
          </p:nvPr>
        </p:nvSpPr>
        <p:spPr>
          <a:xfrm>
            <a:off x="7891121" y="965199"/>
            <a:ext cx="2950765" cy="4918075"/>
          </a:xfrm>
        </p:spPr>
        <p:txBody>
          <a:bodyPr anchor="ctr">
            <a:normAutofit/>
          </a:bodyPr>
          <a:lstStyle/>
          <a:p>
            <a:pPr algn="l"/>
            <a:r>
              <a:rPr lang="es-MX"/>
              <a:t>Elementos para el desarrollo de</a:t>
            </a:r>
            <a:br>
              <a:rPr lang="es-MX"/>
            </a:br>
            <a:r>
              <a:rPr lang="es-MX"/>
              <a:t>Algoritmos</a:t>
            </a:r>
          </a:p>
          <a:p>
            <a:pPr algn="l"/>
            <a:endParaRPr lang="es-MX"/>
          </a:p>
        </p:txBody>
      </p:sp>
      <p:cxnSp>
        <p:nvCxnSpPr>
          <p:cNvPr id="13" name="Straight Connector 9">
            <a:extLst>
              <a:ext uri="{FF2B5EF4-FFF2-40B4-BE49-F238E27FC236}">
                <a16:creationId xmlns:a16="http://schemas.microsoft.com/office/drawing/2014/main" id="{C8F75BF3-096E-451E-A222-96A7F09468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8699" y="2011680"/>
            <a:ext cx="0" cy="283464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61238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Autofit/>
          </a:bodyPr>
          <a:lstStyle/>
          <a:p>
            <a:r>
              <a:rPr lang="es-MX" sz="3200" b="1" dirty="0"/>
              <a:t>Definición y uso de expresiones aritmética (operadores aritméticos y</a:t>
            </a:r>
            <a:br>
              <a:rPr lang="es-MX" sz="3200" b="1" dirty="0"/>
            </a:br>
            <a:r>
              <a:rPr lang="es-MX" sz="3200" b="1" dirty="0"/>
              <a:t>jerarquía)</a:t>
            </a:r>
            <a:endParaRPr lang="es-MX" sz="3200" dirty="0"/>
          </a:p>
        </p:txBody>
      </p:sp>
      <p:sp>
        <p:nvSpPr>
          <p:cNvPr id="5" name="Marcador de texto 4"/>
          <p:cNvSpPr>
            <a:spLocks noGrp="1"/>
          </p:cNvSpPr>
          <p:nvPr>
            <p:ph type="body" idx="1"/>
          </p:nvPr>
        </p:nvSpPr>
        <p:spPr/>
        <p:txBody>
          <a:bodyPr/>
          <a:lstStyle/>
          <a:p>
            <a:endParaRPr lang="es-MX"/>
          </a:p>
        </p:txBody>
      </p:sp>
    </p:spTree>
    <p:extLst>
      <p:ext uri="{BB962C8B-B14F-4D97-AF65-F5344CB8AC3E}">
        <p14:creationId xmlns:p14="http://schemas.microsoft.com/office/powerpoint/2010/main" val="36280582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3896" y="609600"/>
            <a:ext cx="11310424" cy="1905000"/>
          </a:xfrm>
        </p:spPr>
        <p:txBody>
          <a:bodyPr>
            <a:normAutofit/>
          </a:bodyPr>
          <a:lstStyle/>
          <a:p>
            <a:r>
              <a:rPr lang="es-MX" sz="3600" b="1" dirty="0"/>
              <a:t>operadores aritméticos y jerarquía</a:t>
            </a:r>
            <a:endParaRPr lang="es-MX" sz="3600" dirty="0"/>
          </a:p>
        </p:txBody>
      </p:sp>
      <p:sp>
        <p:nvSpPr>
          <p:cNvPr id="3" name="Marcador de contenido 2"/>
          <p:cNvSpPr>
            <a:spLocks noGrp="1"/>
          </p:cNvSpPr>
          <p:nvPr>
            <p:ph idx="1"/>
          </p:nvPr>
        </p:nvSpPr>
        <p:spPr>
          <a:xfrm>
            <a:off x="393895" y="2250831"/>
            <a:ext cx="11451102" cy="4004603"/>
          </a:xfrm>
        </p:spPr>
        <p:txBody>
          <a:bodyPr>
            <a:normAutofit/>
          </a:bodyPr>
          <a:lstStyle/>
          <a:p>
            <a:r>
              <a:rPr lang="es-MX" dirty="0"/>
              <a:t>Los operadores son elementos que disparan ciertos cálculos cuando son aplicados a variables o a otros objetos en una expresión.</a:t>
            </a:r>
          </a:p>
          <a:p>
            <a:r>
              <a:rPr lang="es-MX" dirty="0"/>
              <a:t>Para comprender el uso de operadores introduzcamos algunas definiciones necesarias:</a:t>
            </a:r>
          </a:p>
          <a:p>
            <a:r>
              <a:rPr lang="es-MX" b="1" dirty="0"/>
              <a:t>Operando</a:t>
            </a:r>
            <a:r>
              <a:rPr lang="es-MX" dirty="0"/>
              <a:t>: cada una de las constantes, variables o expresiones que intervienen en una expresión.</a:t>
            </a:r>
          </a:p>
          <a:p>
            <a:r>
              <a:rPr lang="es-MX" b="1" dirty="0"/>
              <a:t>Operador:</a:t>
            </a:r>
            <a:r>
              <a:rPr lang="es-MX" dirty="0"/>
              <a:t> cada uno de los símbolos que indican las operaciones a realizar sobre los </a:t>
            </a:r>
            <a:r>
              <a:rPr lang="es-MX" dirty="0" err="1"/>
              <a:t>operandos</a:t>
            </a:r>
            <a:r>
              <a:rPr lang="es-MX" dirty="0"/>
              <a:t>, así como los </a:t>
            </a:r>
            <a:r>
              <a:rPr lang="es-MX" dirty="0" err="1"/>
              <a:t>operandos</a:t>
            </a:r>
            <a:r>
              <a:rPr lang="es-MX" dirty="0"/>
              <a:t> a los que afecta.</a:t>
            </a:r>
          </a:p>
          <a:p>
            <a:r>
              <a:rPr lang="es-MX" b="1" dirty="0"/>
              <a:t>Expresión:</a:t>
            </a:r>
            <a:r>
              <a:rPr lang="es-MX" dirty="0"/>
              <a:t> según el diccionario, “Conjunto de términos que representan una cantidad”, para nosotros es cualquier conjunto de operadores y </a:t>
            </a:r>
            <a:r>
              <a:rPr lang="es-MX" dirty="0" err="1"/>
              <a:t>operandos</a:t>
            </a:r>
            <a:r>
              <a:rPr lang="es-MX" dirty="0"/>
              <a:t>, que dan como resultado un valor.</a:t>
            </a:r>
          </a:p>
        </p:txBody>
      </p:sp>
    </p:spTree>
    <p:extLst>
      <p:ext uri="{BB962C8B-B14F-4D97-AF65-F5344CB8AC3E}">
        <p14:creationId xmlns:p14="http://schemas.microsoft.com/office/powerpoint/2010/main" val="1773491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Operadores aritméticos</a:t>
            </a:r>
            <a:endParaRPr lang="es-MX" dirty="0"/>
          </a:p>
        </p:txBody>
      </p:sp>
      <p:sp>
        <p:nvSpPr>
          <p:cNvPr id="3" name="Marcador de contenido 2"/>
          <p:cNvSpPr>
            <a:spLocks noGrp="1"/>
          </p:cNvSpPr>
          <p:nvPr>
            <p:ph idx="1"/>
          </p:nvPr>
        </p:nvSpPr>
        <p:spPr>
          <a:xfrm>
            <a:off x="517039" y="2273818"/>
            <a:ext cx="3595934" cy="3887791"/>
          </a:xfrm>
        </p:spPr>
        <p:txBody>
          <a:bodyPr/>
          <a:lstStyle/>
          <a:p>
            <a:r>
              <a:rPr lang="es-MX" dirty="0"/>
              <a:t>Los operadores aritméticos permiten la realización de operaciones matemáticas con los valores (variables y constantes).</a:t>
            </a:r>
          </a:p>
          <a:p>
            <a:endParaRPr lang="es-MX" dirty="0"/>
          </a:p>
        </p:txBody>
      </p:sp>
      <p:pic>
        <p:nvPicPr>
          <p:cNvPr id="4" name="Imagen 3"/>
          <p:cNvPicPr>
            <a:picLocks noChangeAspect="1"/>
          </p:cNvPicPr>
          <p:nvPr/>
        </p:nvPicPr>
        <p:blipFill>
          <a:blip r:embed="rId2"/>
          <a:stretch>
            <a:fillRect/>
          </a:stretch>
        </p:blipFill>
        <p:spPr>
          <a:xfrm>
            <a:off x="4568534" y="2016289"/>
            <a:ext cx="7103251" cy="4402850"/>
          </a:xfrm>
          <a:prstGeom prst="rect">
            <a:avLst/>
          </a:prstGeom>
        </p:spPr>
      </p:pic>
    </p:spTree>
    <p:extLst>
      <p:ext uri="{BB962C8B-B14F-4D97-AF65-F5344CB8AC3E}">
        <p14:creationId xmlns:p14="http://schemas.microsoft.com/office/powerpoint/2010/main" val="36226090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Prioridad de los Operadores Aritméticos.</a:t>
            </a:r>
            <a:endParaRPr lang="es-MX" dirty="0"/>
          </a:p>
        </p:txBody>
      </p:sp>
      <p:sp>
        <p:nvSpPr>
          <p:cNvPr id="3" name="Marcador de contenido 2"/>
          <p:cNvSpPr>
            <a:spLocks noGrp="1"/>
          </p:cNvSpPr>
          <p:nvPr>
            <p:ph idx="1"/>
          </p:nvPr>
        </p:nvSpPr>
        <p:spPr>
          <a:xfrm>
            <a:off x="480232" y="2301399"/>
            <a:ext cx="2234834" cy="3124201"/>
          </a:xfrm>
        </p:spPr>
        <p:txBody>
          <a:bodyPr/>
          <a:lstStyle/>
          <a:p>
            <a:r>
              <a:rPr lang="es-MX" dirty="0"/>
              <a:t>los operadores se evalúan en el siguiente orden:</a:t>
            </a:r>
          </a:p>
          <a:p>
            <a:endParaRPr lang="es-MX" dirty="0"/>
          </a:p>
        </p:txBody>
      </p:sp>
      <p:pic>
        <p:nvPicPr>
          <p:cNvPr id="4" name="Imagen 3"/>
          <p:cNvPicPr>
            <a:picLocks noChangeAspect="1"/>
          </p:cNvPicPr>
          <p:nvPr/>
        </p:nvPicPr>
        <p:blipFill>
          <a:blip r:embed="rId2"/>
          <a:stretch>
            <a:fillRect/>
          </a:stretch>
        </p:blipFill>
        <p:spPr>
          <a:xfrm>
            <a:off x="2830922" y="2639023"/>
            <a:ext cx="8907639" cy="3124201"/>
          </a:xfrm>
          <a:prstGeom prst="rect">
            <a:avLst/>
          </a:prstGeom>
        </p:spPr>
      </p:pic>
    </p:spTree>
    <p:extLst>
      <p:ext uri="{BB962C8B-B14F-4D97-AF65-F5344CB8AC3E}">
        <p14:creationId xmlns:p14="http://schemas.microsoft.com/office/powerpoint/2010/main" val="3048678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751012" y="3308581"/>
            <a:ext cx="9587547" cy="1468800"/>
          </a:xfrm>
        </p:spPr>
        <p:txBody>
          <a:bodyPr>
            <a:noAutofit/>
          </a:bodyPr>
          <a:lstStyle/>
          <a:p>
            <a:r>
              <a:rPr lang="es-MX" sz="3200" b="1" dirty="0"/>
              <a:t>Definición y uso de expresiones relacionales (operadores relacionales y</a:t>
            </a:r>
            <a:br>
              <a:rPr lang="es-MX" sz="3200" b="1" dirty="0"/>
            </a:br>
            <a:r>
              <a:rPr lang="es-MX" sz="3200" b="1" dirty="0"/>
              <a:t>lógicos).</a:t>
            </a:r>
            <a:endParaRPr lang="es-MX" sz="3200" dirty="0"/>
          </a:p>
        </p:txBody>
      </p:sp>
      <p:sp>
        <p:nvSpPr>
          <p:cNvPr id="5" name="Marcador de texto 4"/>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4852651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Operadores Relaciónales.</a:t>
            </a:r>
            <a:endParaRPr lang="es-MX" dirty="0"/>
          </a:p>
        </p:txBody>
      </p:sp>
      <p:sp>
        <p:nvSpPr>
          <p:cNvPr id="3" name="Marcador de contenido 2"/>
          <p:cNvSpPr>
            <a:spLocks noGrp="1"/>
          </p:cNvSpPr>
          <p:nvPr>
            <p:ph idx="1"/>
          </p:nvPr>
        </p:nvSpPr>
        <p:spPr/>
        <p:txBody>
          <a:bodyPr>
            <a:normAutofit/>
          </a:bodyPr>
          <a:lstStyle/>
          <a:p>
            <a:pPr algn="just"/>
            <a:r>
              <a:rPr lang="es-MX" sz="2800" dirty="0"/>
              <a:t>Se utilizan para establecer una relación entre dos valores. Compara estos valores entre si y esta comparación produce un resultado de certeza o falsedad (verdadero o falso). Los operadores relaciónales comparan valores del mismo tipo (numéricos o cadenas). Tienen el mismo nivel de prioridad en su evaluación y tienen menor prioridad que los aritméticos</a:t>
            </a:r>
          </a:p>
        </p:txBody>
      </p:sp>
    </p:spTree>
    <p:extLst>
      <p:ext uri="{BB962C8B-B14F-4D97-AF65-F5344CB8AC3E}">
        <p14:creationId xmlns:p14="http://schemas.microsoft.com/office/powerpoint/2010/main" val="40291757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a:p>
        </p:txBody>
      </p:sp>
      <p:pic>
        <p:nvPicPr>
          <p:cNvPr id="4" name="Imagen 3"/>
          <p:cNvPicPr>
            <a:picLocks noChangeAspect="1"/>
          </p:cNvPicPr>
          <p:nvPr/>
        </p:nvPicPr>
        <p:blipFill>
          <a:blip r:embed="rId2"/>
          <a:stretch>
            <a:fillRect/>
          </a:stretch>
        </p:blipFill>
        <p:spPr>
          <a:xfrm>
            <a:off x="566536" y="1528102"/>
            <a:ext cx="11055752" cy="4018671"/>
          </a:xfrm>
          <a:prstGeom prst="rect">
            <a:avLst/>
          </a:prstGeom>
        </p:spPr>
      </p:pic>
    </p:spTree>
    <p:extLst>
      <p:ext uri="{BB962C8B-B14F-4D97-AF65-F5344CB8AC3E}">
        <p14:creationId xmlns:p14="http://schemas.microsoft.com/office/powerpoint/2010/main" val="39013352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a:t>Operadores Lógicos:</a:t>
            </a:r>
            <a:endParaRPr lang="es-MX" dirty="0"/>
          </a:p>
        </p:txBody>
      </p:sp>
      <p:sp>
        <p:nvSpPr>
          <p:cNvPr id="5" name="Marcador de texto 4"/>
          <p:cNvSpPr>
            <a:spLocks noGrp="1"/>
          </p:cNvSpPr>
          <p:nvPr>
            <p:ph type="body" idx="1"/>
          </p:nvPr>
        </p:nvSpPr>
        <p:spPr/>
        <p:txBody>
          <a:bodyPr/>
          <a:lstStyle/>
          <a:p>
            <a:endParaRPr lang="es-MX"/>
          </a:p>
        </p:txBody>
      </p:sp>
    </p:spTree>
    <p:extLst>
      <p:ext uri="{BB962C8B-B14F-4D97-AF65-F5344CB8AC3E}">
        <p14:creationId xmlns:p14="http://schemas.microsoft.com/office/powerpoint/2010/main" val="14663306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831924" y="627184"/>
            <a:ext cx="3472790" cy="3124201"/>
          </a:xfrm>
        </p:spPr>
        <p:txBody>
          <a:bodyPr>
            <a:noAutofit/>
          </a:bodyPr>
          <a:lstStyle/>
          <a:p>
            <a:r>
              <a:rPr lang="es-MX" sz="2400" dirty="0"/>
              <a:t>Estos operadores se utilizan para establecer relaciones entre valores lógicos. Estos valores pueden ser resultado de una expresión relacional.</a:t>
            </a:r>
          </a:p>
        </p:txBody>
      </p:sp>
      <p:pic>
        <p:nvPicPr>
          <p:cNvPr id="6" name="Imagen 5"/>
          <p:cNvPicPr>
            <a:picLocks noChangeAspect="1"/>
          </p:cNvPicPr>
          <p:nvPr/>
        </p:nvPicPr>
        <p:blipFill>
          <a:blip r:embed="rId2"/>
          <a:stretch>
            <a:fillRect/>
          </a:stretch>
        </p:blipFill>
        <p:spPr>
          <a:xfrm>
            <a:off x="5243534" y="627184"/>
            <a:ext cx="2633400" cy="1228300"/>
          </a:xfrm>
          <a:prstGeom prst="rect">
            <a:avLst/>
          </a:prstGeom>
        </p:spPr>
      </p:pic>
      <p:pic>
        <p:nvPicPr>
          <p:cNvPr id="7" name="Imagen 6"/>
          <p:cNvPicPr>
            <a:picLocks noChangeAspect="1"/>
          </p:cNvPicPr>
          <p:nvPr/>
        </p:nvPicPr>
        <p:blipFill>
          <a:blip r:embed="rId3"/>
          <a:stretch>
            <a:fillRect/>
          </a:stretch>
        </p:blipFill>
        <p:spPr>
          <a:xfrm>
            <a:off x="1876536" y="4372359"/>
            <a:ext cx="7623001" cy="2024100"/>
          </a:xfrm>
          <a:prstGeom prst="rect">
            <a:avLst/>
          </a:prstGeom>
        </p:spPr>
      </p:pic>
      <p:pic>
        <p:nvPicPr>
          <p:cNvPr id="8" name="Imagen 7"/>
          <p:cNvPicPr>
            <a:picLocks noChangeAspect="1"/>
          </p:cNvPicPr>
          <p:nvPr/>
        </p:nvPicPr>
        <p:blipFill>
          <a:blip r:embed="rId4"/>
          <a:stretch>
            <a:fillRect/>
          </a:stretch>
        </p:blipFill>
        <p:spPr>
          <a:xfrm>
            <a:off x="4753099" y="2400296"/>
            <a:ext cx="3361050" cy="1427250"/>
          </a:xfrm>
          <a:prstGeom prst="rect">
            <a:avLst/>
          </a:prstGeom>
        </p:spPr>
      </p:pic>
      <p:pic>
        <p:nvPicPr>
          <p:cNvPr id="9" name="Imagen 8"/>
          <p:cNvPicPr>
            <a:picLocks noChangeAspect="1"/>
          </p:cNvPicPr>
          <p:nvPr/>
        </p:nvPicPr>
        <p:blipFill>
          <a:blip r:embed="rId5"/>
          <a:stretch>
            <a:fillRect/>
          </a:stretch>
        </p:blipFill>
        <p:spPr>
          <a:xfrm>
            <a:off x="8355610" y="791307"/>
            <a:ext cx="3312550" cy="2960078"/>
          </a:xfrm>
          <a:prstGeom prst="rect">
            <a:avLst/>
          </a:prstGeom>
        </p:spPr>
      </p:pic>
    </p:spTree>
    <p:extLst>
      <p:ext uri="{BB962C8B-B14F-4D97-AF65-F5344CB8AC3E}">
        <p14:creationId xmlns:p14="http://schemas.microsoft.com/office/powerpoint/2010/main" val="977765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a:t>Conclusiones y Actividades</a:t>
            </a:r>
          </a:p>
        </p:txBody>
      </p:sp>
      <p:sp>
        <p:nvSpPr>
          <p:cNvPr id="5" name="Marcador de texto 4"/>
          <p:cNvSpPr>
            <a:spLocks noGrp="1"/>
          </p:cNvSpPr>
          <p:nvPr>
            <p:ph type="body" idx="1"/>
          </p:nvPr>
        </p:nvSpPr>
        <p:spPr/>
        <p:txBody>
          <a:bodyPr/>
          <a:lstStyle/>
          <a:p>
            <a:endParaRPr lang="es-MX"/>
          </a:p>
        </p:txBody>
      </p:sp>
    </p:spTree>
    <p:extLst>
      <p:ext uri="{BB962C8B-B14F-4D97-AF65-F5344CB8AC3E}">
        <p14:creationId xmlns:p14="http://schemas.microsoft.com/office/powerpoint/2010/main" val="27883229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3B40E48-9924-4EF5-9B3C-15B27BF14FA4}"/>
              </a:ext>
            </a:extLst>
          </p:cNvPr>
          <p:cNvSpPr>
            <a:spLocks noGrp="1"/>
          </p:cNvSpPr>
          <p:nvPr>
            <p:ph type="title"/>
          </p:nvPr>
        </p:nvSpPr>
        <p:spPr/>
        <p:txBody>
          <a:bodyPr/>
          <a:lstStyle/>
          <a:p>
            <a:r>
              <a:rPr lang="es-ES" b="1" dirty="0"/>
              <a:t>Objetivo y justificación</a:t>
            </a:r>
            <a:endParaRPr lang="es-MX" b="1" dirty="0"/>
          </a:p>
        </p:txBody>
      </p:sp>
      <p:sp>
        <p:nvSpPr>
          <p:cNvPr id="4" name="Marcador de contenido 3">
            <a:extLst>
              <a:ext uri="{FF2B5EF4-FFF2-40B4-BE49-F238E27FC236}">
                <a16:creationId xmlns:a16="http://schemas.microsoft.com/office/drawing/2014/main" id="{75B12E68-1217-41BC-BA04-C9D30CD233AF}"/>
              </a:ext>
            </a:extLst>
          </p:cNvPr>
          <p:cNvSpPr>
            <a:spLocks noGrp="1"/>
          </p:cNvSpPr>
          <p:nvPr>
            <p:ph sz="half" idx="1"/>
          </p:nvPr>
        </p:nvSpPr>
        <p:spPr>
          <a:xfrm>
            <a:off x="1141413" y="2558472"/>
            <a:ext cx="4876800" cy="3124201"/>
          </a:xfrm>
        </p:spPr>
        <p:txBody>
          <a:bodyPr/>
          <a:lstStyle/>
          <a:p>
            <a:r>
              <a:rPr lang="es-ES" b="1" dirty="0"/>
              <a:t>OBJETIVO</a:t>
            </a:r>
          </a:p>
          <a:p>
            <a:r>
              <a:rPr lang="es-ES" dirty="0"/>
              <a:t>Identificar tipos y formas de representación de datos en computadoras; explicar el uso de variables, expresiones aritméticas, relacionales y lógicas para su uso en el planteamiento de algoritmos</a:t>
            </a:r>
            <a:endParaRPr lang="es-MX" dirty="0"/>
          </a:p>
        </p:txBody>
      </p:sp>
      <p:sp>
        <p:nvSpPr>
          <p:cNvPr id="5" name="Marcador de contenido 4">
            <a:extLst>
              <a:ext uri="{FF2B5EF4-FFF2-40B4-BE49-F238E27FC236}">
                <a16:creationId xmlns:a16="http://schemas.microsoft.com/office/drawing/2014/main" id="{17BE88F3-CD70-453B-8CB7-8CC362D207C8}"/>
              </a:ext>
            </a:extLst>
          </p:cNvPr>
          <p:cNvSpPr>
            <a:spLocks noGrp="1"/>
          </p:cNvSpPr>
          <p:nvPr>
            <p:ph sz="half" idx="2"/>
          </p:nvPr>
        </p:nvSpPr>
        <p:spPr/>
        <p:txBody>
          <a:bodyPr/>
          <a:lstStyle/>
          <a:p>
            <a:r>
              <a:rPr lang="es-ES" b="1" dirty="0"/>
              <a:t>JUSTIFICACIÓN</a:t>
            </a:r>
          </a:p>
          <a:p>
            <a:r>
              <a:rPr lang="es-ES" dirty="0"/>
              <a:t>Permitir al estudiante identificar los tipos y formas de representar los datos de acuerdo al lenguaje de programación utilizado, así como comprender y utilizar las variables, constantes y expresiones aritméticas en el diseño de soluciones algorítmicas</a:t>
            </a:r>
            <a:endParaRPr lang="es-MX" dirty="0"/>
          </a:p>
        </p:txBody>
      </p:sp>
    </p:spTree>
    <p:extLst>
      <p:ext uri="{BB962C8B-B14F-4D97-AF65-F5344CB8AC3E}">
        <p14:creationId xmlns:p14="http://schemas.microsoft.com/office/powerpoint/2010/main" val="41931979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Conclusión</a:t>
            </a:r>
          </a:p>
        </p:txBody>
      </p:sp>
      <p:sp>
        <p:nvSpPr>
          <p:cNvPr id="3" name="Marcador de contenido 2"/>
          <p:cNvSpPr>
            <a:spLocks noGrp="1"/>
          </p:cNvSpPr>
          <p:nvPr>
            <p:ph idx="1"/>
          </p:nvPr>
        </p:nvSpPr>
        <p:spPr>
          <a:xfrm>
            <a:off x="1141413" y="2096654"/>
            <a:ext cx="9905998" cy="3943927"/>
          </a:xfrm>
        </p:spPr>
        <p:txBody>
          <a:bodyPr>
            <a:normAutofit fontScale="92500" lnSpcReduction="10000"/>
          </a:bodyPr>
          <a:lstStyle/>
          <a:p>
            <a:r>
              <a:rPr lang="es-ES" dirty="0"/>
              <a:t>La computadora solo reconoce el sistema binario</a:t>
            </a:r>
          </a:p>
          <a:p>
            <a:r>
              <a:rPr lang="es-ES" dirty="0"/>
              <a:t>Existen diferentes tipos de datos y son clasificados de acuerdo al lenguaje de programación utilizado, entre los mas comunes:</a:t>
            </a:r>
          </a:p>
          <a:p>
            <a:pPr lvl="1"/>
            <a:r>
              <a:rPr lang="es-ES" dirty="0" err="1"/>
              <a:t>Integer</a:t>
            </a:r>
            <a:endParaRPr lang="es-ES" dirty="0"/>
          </a:p>
          <a:p>
            <a:pPr lvl="1"/>
            <a:r>
              <a:rPr lang="es-ES" dirty="0" err="1"/>
              <a:t>Float</a:t>
            </a:r>
            <a:endParaRPr lang="es-ES" dirty="0"/>
          </a:p>
          <a:p>
            <a:pPr lvl="1"/>
            <a:r>
              <a:rPr lang="es-ES" dirty="0" err="1"/>
              <a:t>String</a:t>
            </a:r>
            <a:endParaRPr lang="es-ES" dirty="0"/>
          </a:p>
          <a:p>
            <a:pPr lvl="1"/>
            <a:r>
              <a:rPr lang="es-ES" dirty="0" err="1"/>
              <a:t>Char</a:t>
            </a:r>
            <a:endParaRPr lang="es-ES" dirty="0"/>
          </a:p>
          <a:p>
            <a:r>
              <a:rPr lang="es-MX" dirty="0"/>
              <a:t>Para representar los datos en un lenguaje de programación se utilizan dos posibilidades:</a:t>
            </a:r>
          </a:p>
          <a:p>
            <a:pPr lvl="1"/>
            <a:r>
              <a:rPr lang="es-MX" dirty="0"/>
              <a:t>Si se van a cambiar de valores se utilizan las variables</a:t>
            </a:r>
          </a:p>
          <a:p>
            <a:pPr lvl="1"/>
            <a:r>
              <a:rPr lang="es-MX" dirty="0"/>
              <a:t>Si van a permanecer fijos se utilizan constantes</a:t>
            </a:r>
          </a:p>
        </p:txBody>
      </p:sp>
    </p:spTree>
    <p:extLst>
      <p:ext uri="{BB962C8B-B14F-4D97-AF65-F5344CB8AC3E}">
        <p14:creationId xmlns:p14="http://schemas.microsoft.com/office/powerpoint/2010/main" val="11495938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28000"/>
                <a:satMod val="94000"/>
                <a:lumMod val="20000"/>
              </a:schemeClr>
              <a:schemeClr val="bg2">
                <a:tint val="94000"/>
                <a:shade val="84000"/>
                <a:satMod val="148000"/>
                <a:lumMod val="11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AEAE430-9B30-48A5-B475-3B1BEA2B488B}"/>
              </a:ext>
            </a:extLst>
          </p:cNvPr>
          <p:cNvSpPr>
            <a:spLocks noGrp="1"/>
          </p:cNvSpPr>
          <p:nvPr>
            <p:ph type="title"/>
          </p:nvPr>
        </p:nvSpPr>
        <p:spPr>
          <a:xfrm>
            <a:off x="643192" y="609600"/>
            <a:ext cx="3643674" cy="1905000"/>
          </a:xfrm>
        </p:spPr>
        <p:txBody>
          <a:bodyPr>
            <a:normAutofit/>
          </a:bodyPr>
          <a:lstStyle/>
          <a:p>
            <a:r>
              <a:rPr lang="es-ES" sz="2800"/>
              <a:t>Conclusiones…</a:t>
            </a:r>
            <a:endParaRPr lang="es-MX" sz="2800"/>
          </a:p>
        </p:txBody>
      </p:sp>
      <p:sp>
        <p:nvSpPr>
          <p:cNvPr id="3" name="Marcador de contenido 2">
            <a:extLst>
              <a:ext uri="{FF2B5EF4-FFF2-40B4-BE49-F238E27FC236}">
                <a16:creationId xmlns:a16="http://schemas.microsoft.com/office/drawing/2014/main" id="{C937BE91-BCF3-4241-B42A-0BA39845CD5F}"/>
              </a:ext>
            </a:extLst>
          </p:cNvPr>
          <p:cNvSpPr>
            <a:spLocks noGrp="1"/>
          </p:cNvSpPr>
          <p:nvPr>
            <p:ph idx="1"/>
          </p:nvPr>
        </p:nvSpPr>
        <p:spPr>
          <a:xfrm>
            <a:off x="643192" y="2666999"/>
            <a:ext cx="3643674" cy="3216276"/>
          </a:xfrm>
        </p:spPr>
        <p:txBody>
          <a:bodyPr>
            <a:normAutofit/>
          </a:bodyPr>
          <a:lstStyle/>
          <a:p>
            <a:r>
              <a:rPr lang="es-ES" sz="1700" dirty="0"/>
              <a:t>Para realizar las operaciones en la computadora, esta reconoce 3 tipos de operadores:</a:t>
            </a:r>
          </a:p>
          <a:p>
            <a:pPr lvl="1"/>
            <a:r>
              <a:rPr lang="es-ES" sz="1700" dirty="0"/>
              <a:t>Aritméticos</a:t>
            </a:r>
          </a:p>
          <a:p>
            <a:pPr lvl="1"/>
            <a:r>
              <a:rPr lang="es-ES" sz="1700" dirty="0"/>
              <a:t>Lógicos</a:t>
            </a:r>
          </a:p>
          <a:p>
            <a:pPr lvl="1"/>
            <a:r>
              <a:rPr lang="es-ES" sz="1700" dirty="0"/>
              <a:t>Relacionales</a:t>
            </a:r>
          </a:p>
          <a:p>
            <a:r>
              <a:rPr lang="es-ES" sz="1700" dirty="0"/>
              <a:t>Y por último, debemos tomar en cuenta la jerarquía u orden de prioridad de los operadores</a:t>
            </a:r>
            <a:endParaRPr lang="es-MX" sz="1700" dirty="0"/>
          </a:p>
        </p:txBody>
      </p:sp>
      <p:pic>
        <p:nvPicPr>
          <p:cNvPr id="4" name="Imagen 3">
            <a:extLst>
              <a:ext uri="{FF2B5EF4-FFF2-40B4-BE49-F238E27FC236}">
                <a16:creationId xmlns:a16="http://schemas.microsoft.com/office/drawing/2014/main" id="{799B7C96-E6A9-4E32-8A80-6802C7EC5C0A}"/>
              </a:ext>
            </a:extLst>
          </p:cNvPr>
          <p:cNvPicPr>
            <a:picLocks noChangeAspect="1"/>
          </p:cNvPicPr>
          <p:nvPr/>
        </p:nvPicPr>
        <p:blipFill>
          <a:blip r:embed="rId3"/>
          <a:stretch>
            <a:fillRect/>
          </a:stretch>
        </p:blipFill>
        <p:spPr>
          <a:xfrm>
            <a:off x="4938181" y="645106"/>
            <a:ext cx="6302258" cy="5247747"/>
          </a:xfrm>
          <a:prstGeom prst="roundRect">
            <a:avLst>
              <a:gd name="adj" fmla="val 3517"/>
            </a:avLst>
          </a:prstGeom>
          <a:ln w="38100">
            <a:gradFill flip="none" rotWithShape="1">
              <a:gsLst>
                <a:gs pos="0">
                  <a:srgbClr val="363D46"/>
                </a:gs>
                <a:gs pos="100000">
                  <a:srgbClr val="363D46">
                    <a:lumMod val="75000"/>
                  </a:srgbClr>
                </a:gs>
              </a:gsLst>
              <a:lin ang="5400000" scaled="0"/>
              <a:tileRect/>
            </a:gradFill>
          </a:ln>
          <a:effectLst>
            <a:innerShdw blurRad="57150" dist="38100" dir="14460000">
              <a:srgbClr val="000000">
                <a:alpha val="70000"/>
              </a:srgbClr>
            </a:innerShdw>
          </a:effectLst>
        </p:spPr>
      </p:pic>
    </p:spTree>
    <p:extLst>
      <p:ext uri="{BB962C8B-B14F-4D97-AF65-F5344CB8AC3E}">
        <p14:creationId xmlns:p14="http://schemas.microsoft.com/office/powerpoint/2010/main" val="16003148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5148" y="173502"/>
            <a:ext cx="9905998" cy="1359877"/>
          </a:xfrm>
        </p:spPr>
        <p:txBody>
          <a:bodyPr/>
          <a:lstStyle/>
          <a:p>
            <a:pPr algn="just"/>
            <a:r>
              <a:rPr lang="es-MX" b="1" i="1" dirty="0"/>
              <a:t>Actividades Complementarias</a:t>
            </a:r>
          </a:p>
        </p:txBody>
      </p:sp>
      <p:sp>
        <p:nvSpPr>
          <p:cNvPr id="3" name="Marcador de contenido 2"/>
          <p:cNvSpPr>
            <a:spLocks noGrp="1"/>
          </p:cNvSpPr>
          <p:nvPr>
            <p:ph idx="1"/>
          </p:nvPr>
        </p:nvSpPr>
        <p:spPr>
          <a:xfrm>
            <a:off x="393894" y="1125415"/>
            <a:ext cx="11479237" cy="5472333"/>
          </a:xfrm>
        </p:spPr>
        <p:txBody>
          <a:bodyPr>
            <a:noAutofit/>
          </a:bodyPr>
          <a:lstStyle/>
          <a:p>
            <a:pPr algn="just"/>
            <a:r>
              <a:rPr lang="es-MX" sz="1800" b="1" dirty="0"/>
              <a:t>A. Elabora los algoritmos correspondientes, para dar solución a cada uno de los siguientes problemas utilizando variables, constantes y operadores mencionados.</a:t>
            </a:r>
          </a:p>
          <a:p>
            <a:pPr algn="just"/>
            <a:r>
              <a:rPr lang="es-MX" sz="1800" dirty="0"/>
              <a:t>1. Suponga que un individuo desea invertir su capital en un banco y desea saber cuánto dinero ganara después de un mes si el banco paga a razón de 2% mensual.</a:t>
            </a:r>
          </a:p>
          <a:p>
            <a:pPr algn="just"/>
            <a:r>
              <a:rPr lang="es-MX" sz="1800" dirty="0"/>
              <a:t>2. Un vendedor recibe un sueldo base más un 10% extra por comisión de sus ventas, el vendedor desea saber cuánto dinero obtendrá por concepto de comisiones por las tres ventas que realiza en el mes y el total que recibirá en el mes tomando en cuenta su sueldo base y comisiones.</a:t>
            </a:r>
          </a:p>
          <a:p>
            <a:pPr algn="just"/>
            <a:r>
              <a:rPr lang="es-MX" sz="1800" dirty="0"/>
              <a:t>3. Una tienda ofrece un descuento del 15% sobre el total de la compra y un cliente desea saber cuánto deberá pagar finalmente por su compra.</a:t>
            </a:r>
          </a:p>
          <a:p>
            <a:pPr algn="just"/>
            <a:r>
              <a:rPr lang="es-MX" sz="1800" dirty="0"/>
              <a:t>4. Un alumno desea saber cuál será su calificación final en la materia de Lógica Computacional. Dicha calificación se compone de los siguientes porcentajes:</a:t>
            </a:r>
          </a:p>
          <a:p>
            <a:pPr lvl="1" algn="just"/>
            <a:r>
              <a:rPr lang="es-MX" sz="1200" dirty="0"/>
              <a:t>55% del promedio de sus tres calificaciones parciales.</a:t>
            </a:r>
          </a:p>
          <a:p>
            <a:pPr lvl="1" algn="just"/>
            <a:r>
              <a:rPr lang="es-MX" sz="1200" dirty="0"/>
              <a:t>30% de la calificación del examen final.</a:t>
            </a:r>
          </a:p>
          <a:p>
            <a:pPr lvl="1" algn="just"/>
            <a:r>
              <a:rPr lang="es-MX" sz="1200" dirty="0"/>
              <a:t>15% de la calificación de un trabajo final.</a:t>
            </a:r>
          </a:p>
          <a:p>
            <a:pPr algn="just"/>
            <a:r>
              <a:rPr lang="es-MX" sz="1800" dirty="0"/>
              <a:t>5. Un maestro desea saber qué porcentaje de hombres y que porcentaje de mujeres hay en un grupo de estudiantes</a:t>
            </a:r>
          </a:p>
        </p:txBody>
      </p:sp>
    </p:spTree>
    <p:extLst>
      <p:ext uri="{BB962C8B-B14F-4D97-AF65-F5344CB8AC3E}">
        <p14:creationId xmlns:p14="http://schemas.microsoft.com/office/powerpoint/2010/main" val="5179422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28000"/>
                <a:satMod val="94000"/>
                <a:lumMod val="20000"/>
              </a:schemeClr>
              <a:schemeClr val="bg2">
                <a:tint val="94000"/>
                <a:shade val="84000"/>
                <a:satMod val="148000"/>
                <a:lumMod val="11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A7FFEC-B0FB-499B-B89C-2DDCE2FBB0DF}"/>
              </a:ext>
            </a:extLst>
          </p:cNvPr>
          <p:cNvSpPr>
            <a:spLocks noGrp="1"/>
          </p:cNvSpPr>
          <p:nvPr>
            <p:ph type="title"/>
          </p:nvPr>
        </p:nvSpPr>
        <p:spPr>
          <a:xfrm>
            <a:off x="6735098" y="609600"/>
            <a:ext cx="4798142" cy="3642851"/>
          </a:xfrm>
        </p:spPr>
        <p:txBody>
          <a:bodyPr vert="horz" lIns="91440" tIns="45720" rIns="91440" bIns="45720" rtlCol="0" anchor="b">
            <a:normAutofit/>
          </a:bodyPr>
          <a:lstStyle/>
          <a:p>
            <a:pPr algn="ctr"/>
            <a:r>
              <a:rPr lang="en-US" sz="4800">
                <a:effectLst>
                  <a:glow rad="38100">
                    <a:schemeClr val="bg1">
                      <a:lumMod val="65000"/>
                      <a:lumOff val="35000"/>
                      <a:alpha val="50000"/>
                    </a:schemeClr>
                  </a:glow>
                  <a:outerShdw blurRad="28575" dist="31750" dir="13200000" algn="tl" rotWithShape="0">
                    <a:srgbClr val="000000">
                      <a:alpha val="25000"/>
                    </a:srgbClr>
                  </a:outerShdw>
                </a:effectLst>
              </a:rPr>
              <a:t>¿dudas?</a:t>
            </a:r>
          </a:p>
        </p:txBody>
      </p:sp>
      <p:pic>
        <p:nvPicPr>
          <p:cNvPr id="6" name="Imagen 5">
            <a:extLst>
              <a:ext uri="{FF2B5EF4-FFF2-40B4-BE49-F238E27FC236}">
                <a16:creationId xmlns:a16="http://schemas.microsoft.com/office/drawing/2014/main" id="{390AF4B5-E03A-42BA-8951-8CD0B3D41BDA}"/>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873301" y="636640"/>
            <a:ext cx="4983397" cy="5591541"/>
          </a:xfrm>
          <a:prstGeom prst="roundRect">
            <a:avLst>
              <a:gd name="adj" fmla="val 3517"/>
            </a:avLst>
          </a:prstGeom>
          <a:ln w="38100">
            <a:gradFill flip="none" rotWithShape="1">
              <a:gsLst>
                <a:gs pos="0">
                  <a:srgbClr val="363D46"/>
                </a:gs>
                <a:gs pos="100000">
                  <a:srgbClr val="363D46">
                    <a:lumMod val="75000"/>
                  </a:srgbClr>
                </a:gs>
              </a:gsLst>
              <a:lin ang="5400000" scaled="0"/>
              <a:tileRect/>
            </a:gradFill>
          </a:ln>
          <a:effectLst>
            <a:innerShdw blurRad="57150" dist="38100" dir="14460000">
              <a:srgbClr val="000000">
                <a:alpha val="70000"/>
              </a:srgbClr>
            </a:innerShdw>
          </a:effectLst>
        </p:spPr>
      </p:pic>
      <p:sp>
        <p:nvSpPr>
          <p:cNvPr id="7" name="CuadroTexto 6">
            <a:extLst>
              <a:ext uri="{FF2B5EF4-FFF2-40B4-BE49-F238E27FC236}">
                <a16:creationId xmlns:a16="http://schemas.microsoft.com/office/drawing/2014/main" id="{F46E1058-7D35-4960-B133-0A9970AE1AAB}"/>
              </a:ext>
            </a:extLst>
          </p:cNvPr>
          <p:cNvSpPr txBox="1"/>
          <p:nvPr/>
        </p:nvSpPr>
        <p:spPr>
          <a:xfrm>
            <a:off x="2842731" y="6028126"/>
            <a:ext cx="3013967"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4" tooltip="https://nocomentsno.blogspot.com/2010/11/mi-me-empiezan-entrar-dudas.html">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5" tooltip="https://creativecommons.org/licenses/by-nc-nd/3.0/">
                  <a:extLst>
                    <a:ext uri="{A12FA001-AC4F-418D-AE19-62706E023703}">
                      <ahyp:hlinkClr xmlns:ahyp="http://schemas.microsoft.com/office/drawing/2018/hyperlinkcolor" val="tx"/>
                    </a:ext>
                  </a:extLst>
                </a:hlinkClick>
              </a:rPr>
              <a:t>CC BY-NC-ND</a:t>
            </a:r>
            <a:endParaRPr lang="es-MX" sz="700">
              <a:solidFill>
                <a:srgbClr val="FFFFFF"/>
              </a:solidFill>
            </a:endParaRPr>
          </a:p>
        </p:txBody>
      </p:sp>
    </p:spTree>
    <p:extLst>
      <p:ext uri="{BB962C8B-B14F-4D97-AF65-F5344CB8AC3E}">
        <p14:creationId xmlns:p14="http://schemas.microsoft.com/office/powerpoint/2010/main" val="33176539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28000"/>
                <a:satMod val="94000"/>
                <a:lumMod val="20000"/>
              </a:schemeClr>
              <a:schemeClr val="bg2">
                <a:tint val="94000"/>
                <a:shade val="84000"/>
                <a:satMod val="148000"/>
                <a:lumMod val="114000"/>
              </a:schemeClr>
            </a:duotone>
          </a:blip>
          <a:stretch/>
        </a:blip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00DA2F2-A105-4C8A-9115-73802E6FC3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1B5CBDF-A2C6-4862-A096-2D7D9D2873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gradFill flip="none" rotWithShape="1">
            <a:gsLst>
              <a:gs pos="10000">
                <a:schemeClr val="bg2">
                  <a:lumMod val="60000"/>
                  <a:lumOff val="40000"/>
                  <a:alpha val="20000"/>
                </a:schemeClr>
              </a:gs>
              <a:gs pos="70000">
                <a:schemeClr val="bg2">
                  <a:alpha val="10000"/>
                </a:schemeClr>
              </a:gs>
              <a:gs pos="0">
                <a:schemeClr val="bg2">
                  <a:lumMod val="40000"/>
                  <a:lumOff val="60000"/>
                  <a:alpha val="3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Marcador de contenido 4">
            <a:extLst>
              <a:ext uri="{FF2B5EF4-FFF2-40B4-BE49-F238E27FC236}">
                <a16:creationId xmlns:a16="http://schemas.microsoft.com/office/drawing/2014/main" id="{A6A6C2EF-35AF-451E-8381-8263FA279DE0}"/>
              </a:ext>
            </a:extLst>
          </p:cNvPr>
          <p:cNvSpPr>
            <a:spLocks noGrp="1"/>
          </p:cNvSpPr>
          <p:nvPr>
            <p:ph idx="1"/>
          </p:nvPr>
        </p:nvSpPr>
        <p:spPr>
          <a:xfrm>
            <a:off x="643467" y="995517"/>
            <a:ext cx="4353751" cy="4795684"/>
          </a:xfrm>
        </p:spPr>
        <p:txBody>
          <a:bodyPr>
            <a:normAutofit/>
          </a:bodyPr>
          <a:lstStyle/>
          <a:p>
            <a:pPr>
              <a:lnSpc>
                <a:spcPct val="90000"/>
              </a:lnSpc>
            </a:pPr>
            <a:r>
              <a:rPr lang="es-MX" sz="900">
                <a:effectLst/>
              </a:rPr>
              <a:t>Fernández Rivera, J. (27 de 01 de 2007). </a:t>
            </a:r>
            <a:r>
              <a:rPr lang="es-MX" sz="900" i="1">
                <a:effectLst/>
              </a:rPr>
              <a:t>www.aurea.es.</a:t>
            </a:r>
            <a:r>
              <a:rPr lang="es-MX" sz="900">
                <a:effectLst/>
              </a:rPr>
              <a:t> Recuperado el 31 de 07 de 2011, de www.aurea.es: http://aurea.es/wp-content/uploads/2-tiposdatoslenguajec.pdf</a:t>
            </a:r>
          </a:p>
          <a:p>
            <a:pPr>
              <a:lnSpc>
                <a:spcPct val="90000"/>
              </a:lnSpc>
            </a:pPr>
            <a:r>
              <a:rPr lang="es-MX" sz="900" i="1">
                <a:effectLst/>
              </a:rPr>
              <a:t>Metodología de Programación, Programación en C, Aplicaciones electrónicas.</a:t>
            </a:r>
            <a:r>
              <a:rPr lang="es-MX" sz="900">
                <a:effectLst/>
              </a:rPr>
              <a:t> (2002). Mexico.</a:t>
            </a:r>
          </a:p>
          <a:p>
            <a:pPr>
              <a:lnSpc>
                <a:spcPct val="90000"/>
              </a:lnSpc>
            </a:pPr>
            <a:r>
              <a:rPr lang="es-MX" sz="900">
                <a:effectLst/>
              </a:rPr>
              <a:t>CALA. (VI). Algoritmo. </a:t>
            </a:r>
            <a:r>
              <a:rPr lang="es-MX" sz="900" i="1">
                <a:effectLst/>
              </a:rPr>
              <a:t>Epistemowikia: Revista «Hiperenciclopédica» de Divulgación del Saber</a:t>
            </a:r>
            <a:r>
              <a:rPr lang="es-MX" sz="900">
                <a:effectLst/>
              </a:rPr>
              <a:t>.</a:t>
            </a:r>
          </a:p>
          <a:p>
            <a:pPr>
              <a:lnSpc>
                <a:spcPct val="90000"/>
              </a:lnSpc>
            </a:pPr>
            <a:r>
              <a:rPr lang="es-MX" sz="900">
                <a:effectLst/>
              </a:rPr>
              <a:t>Dirección General de Bachilleratos, academia de Informática. (2011). </a:t>
            </a:r>
            <a:r>
              <a:rPr lang="es-MX" sz="900" i="1">
                <a:effectLst/>
              </a:rPr>
              <a:t>www.dgb.sep.gob.mx/.</a:t>
            </a:r>
            <a:r>
              <a:rPr lang="es-MX" sz="900">
                <a:effectLst/>
              </a:rPr>
              <a:t> Recuperado el 05 de 08 de 2011, de www.dgb.sep.gob.mx/: http://www.dgb.sep.gob.mx/informacion_academica/secuencias_didacticas/2sem/material-informatica-ii/b1-diagramadeflujo.pdf</a:t>
            </a:r>
          </a:p>
          <a:p>
            <a:pPr>
              <a:lnSpc>
                <a:spcPct val="90000"/>
              </a:lnSpc>
            </a:pPr>
            <a:r>
              <a:rPr lang="es-MX" sz="900">
                <a:effectLst/>
              </a:rPr>
              <a:t>García Cué, J. (1993). </a:t>
            </a:r>
            <a:r>
              <a:rPr lang="es-MX" sz="900" i="1">
                <a:effectLst/>
              </a:rPr>
              <a:t>Computación I Informática y BASIC.</a:t>
            </a:r>
            <a:r>
              <a:rPr lang="es-MX" sz="900">
                <a:effectLst/>
              </a:rPr>
              <a:t> Mexico: Universidad La Salle.</a:t>
            </a:r>
          </a:p>
          <a:p>
            <a:pPr>
              <a:lnSpc>
                <a:spcPct val="90000"/>
              </a:lnSpc>
            </a:pPr>
            <a:r>
              <a:rPr lang="es-MX" sz="900">
                <a:effectLst/>
              </a:rPr>
              <a:t>García de Jalón , J., Rodríguez, J., Sarriegui, J., &amp; Brazález, A. (1998). </a:t>
            </a:r>
            <a:r>
              <a:rPr lang="es-MX" sz="900" i="1">
                <a:effectLst/>
              </a:rPr>
              <a:t>Aprenda C como si estuviera en primero.</a:t>
            </a:r>
            <a:r>
              <a:rPr lang="es-MX" sz="900">
                <a:effectLst/>
              </a:rPr>
              <a:t> San Sebastián: UNIVERSIDAD DE NAVARRA.</a:t>
            </a:r>
          </a:p>
          <a:p>
            <a:pPr>
              <a:lnSpc>
                <a:spcPct val="90000"/>
              </a:lnSpc>
            </a:pPr>
            <a:r>
              <a:rPr lang="es-MX" sz="900">
                <a:effectLst/>
              </a:rPr>
              <a:t>Hermógenes Ruiz, M. (2010). Diagramas de flujos y Pseudocódigos. En M. L. Hernández, </a:t>
            </a:r>
            <a:r>
              <a:rPr lang="es-MX" sz="900" i="1">
                <a:effectLst/>
              </a:rPr>
              <a:t>DISEÑO ESTRUCTURADO DE ALGORITMOS.</a:t>
            </a:r>
            <a:r>
              <a:rPr lang="es-MX" sz="900">
                <a:effectLst/>
              </a:rPr>
              <a:t> Teuxtepe (México).</a:t>
            </a:r>
          </a:p>
          <a:p>
            <a:pPr>
              <a:lnSpc>
                <a:spcPct val="90000"/>
              </a:lnSpc>
            </a:pPr>
            <a:r>
              <a:rPr lang="es-MX" sz="900">
                <a:effectLst/>
              </a:rPr>
              <a:t>Joyanes Aguilar, L. (2003). </a:t>
            </a:r>
            <a:r>
              <a:rPr lang="es-MX" sz="900" i="1">
                <a:effectLst/>
              </a:rPr>
              <a:t>Fundamentos de programación, algoritmos y estructura de datos.</a:t>
            </a:r>
            <a:r>
              <a:rPr lang="es-MX" sz="900">
                <a:effectLst/>
              </a:rPr>
              <a:t> Mc Graw Hill.</a:t>
            </a:r>
          </a:p>
          <a:p>
            <a:pPr>
              <a:lnSpc>
                <a:spcPct val="90000"/>
              </a:lnSpc>
            </a:pPr>
            <a:r>
              <a:rPr lang="es-MX" sz="900">
                <a:effectLst/>
              </a:rPr>
              <a:t>Joyanes Agular, L. (1990). </a:t>
            </a:r>
            <a:r>
              <a:rPr lang="es-MX" sz="900" i="1">
                <a:effectLst/>
              </a:rPr>
              <a:t>Metodología de la Programación.</a:t>
            </a:r>
            <a:r>
              <a:rPr lang="es-MX" sz="900">
                <a:effectLst/>
              </a:rPr>
              <a:t> McGraw Hill.</a:t>
            </a:r>
          </a:p>
          <a:p>
            <a:pPr>
              <a:lnSpc>
                <a:spcPct val="90000"/>
              </a:lnSpc>
            </a:pPr>
            <a:r>
              <a:rPr lang="es-MX" sz="900">
                <a:effectLst/>
              </a:rPr>
              <a:t>López Méndez, I., Penagos Macal, M., Castro Ballinas, J., &amp; Santos Gordillo, J. (JULIO de 2010). Antología de Lògica Computacional. COMITÁN DE DOMÍNGUEZ, CHIAPAS, MÉXICO.</a:t>
            </a:r>
          </a:p>
          <a:p>
            <a:pPr>
              <a:lnSpc>
                <a:spcPct val="90000"/>
              </a:lnSpc>
            </a:pPr>
            <a:endParaRPr lang="es-MX" sz="900"/>
          </a:p>
        </p:txBody>
      </p:sp>
      <p:sp useBgFill="1">
        <p:nvSpPr>
          <p:cNvPr id="14" name="Freeform: Shape 13">
            <a:extLst>
              <a:ext uri="{FF2B5EF4-FFF2-40B4-BE49-F238E27FC236}">
                <a16:creationId xmlns:a16="http://schemas.microsoft.com/office/drawing/2014/main" id="{14C7473D-9E4B-4DB8-9EB0-359033F37A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318953" y="0"/>
            <a:ext cx="6873046" cy="6858002"/>
          </a:xfrm>
          <a:custGeom>
            <a:avLst/>
            <a:gdLst>
              <a:gd name="connsiteX0" fmla="*/ 6621081 w 6873046"/>
              <a:gd name="connsiteY0" fmla="*/ 6858002 h 6858002"/>
              <a:gd name="connsiteX1" fmla="*/ 4347889 w 6873046"/>
              <a:gd name="connsiteY1" fmla="*/ 6858002 h 6858002"/>
              <a:gd name="connsiteX2" fmla="*/ 2008047 w 6873046"/>
              <a:gd name="connsiteY2" fmla="*/ 6858002 h 6858002"/>
              <a:gd name="connsiteX3" fmla="*/ 784557 w 6873046"/>
              <a:gd name="connsiteY3" fmla="*/ 6858002 h 6858002"/>
              <a:gd name="connsiteX4" fmla="*/ 784557 w 6873046"/>
              <a:gd name="connsiteY4" fmla="*/ 6858000 h 6858002"/>
              <a:gd name="connsiteX5" fmla="*/ 0 w 6873046"/>
              <a:gd name="connsiteY5" fmla="*/ 6858000 h 6858002"/>
              <a:gd name="connsiteX6" fmla="*/ 0 w 6873046"/>
              <a:gd name="connsiteY6" fmla="*/ 0 h 6858002"/>
              <a:gd name="connsiteX7" fmla="*/ 784557 w 6873046"/>
              <a:gd name="connsiteY7" fmla="*/ 0 h 6858002"/>
              <a:gd name="connsiteX8" fmla="*/ 3070301 w 6873046"/>
              <a:gd name="connsiteY8" fmla="*/ 0 h 6858002"/>
              <a:gd name="connsiteX9" fmla="*/ 4347889 w 6873046"/>
              <a:gd name="connsiteY9" fmla="*/ 0 h 6858002"/>
              <a:gd name="connsiteX10" fmla="*/ 4347889 w 6873046"/>
              <a:gd name="connsiteY10" fmla="*/ 3 h 6858002"/>
              <a:gd name="connsiteX11" fmla="*/ 6626656 w 6873046"/>
              <a:gd name="connsiteY11" fmla="*/ 3 h 6858002"/>
              <a:gd name="connsiteX12" fmla="*/ 6626656 w 6873046"/>
              <a:gd name="connsiteY12" fmla="*/ 4 h 6858002"/>
              <a:gd name="connsiteX13" fmla="*/ 6619903 w 6873046"/>
              <a:gd name="connsiteY13" fmla="*/ 4 h 6858002"/>
              <a:gd name="connsiteX14" fmla="*/ 6625786 w 6873046"/>
              <a:gd name="connsiteY14" fmla="*/ 40466 h 6858002"/>
              <a:gd name="connsiteX15" fmla="*/ 6643100 w 6873046"/>
              <a:gd name="connsiteY15" fmla="*/ 159110 h 6858002"/>
              <a:gd name="connsiteX16" fmla="*/ 6655202 w 6873046"/>
              <a:gd name="connsiteY16" fmla="*/ 245521 h 6858002"/>
              <a:gd name="connsiteX17" fmla="*/ 6667977 w 6873046"/>
              <a:gd name="connsiteY17" fmla="*/ 348391 h 6858002"/>
              <a:gd name="connsiteX18" fmla="*/ 6683273 w 6873046"/>
              <a:gd name="connsiteY18" fmla="*/ 470463 h 6858002"/>
              <a:gd name="connsiteX19" fmla="*/ 6699410 w 6873046"/>
              <a:gd name="connsiteY19" fmla="*/ 605566 h 6858002"/>
              <a:gd name="connsiteX20" fmla="*/ 6716387 w 6873046"/>
              <a:gd name="connsiteY20" fmla="*/ 757813 h 6858002"/>
              <a:gd name="connsiteX21" fmla="*/ 6734372 w 6873046"/>
              <a:gd name="connsiteY21" fmla="*/ 923777 h 6858002"/>
              <a:gd name="connsiteX22" fmla="*/ 6752358 w 6873046"/>
              <a:gd name="connsiteY22" fmla="*/ 1104142 h 6858002"/>
              <a:gd name="connsiteX23" fmla="*/ 6770679 w 6873046"/>
              <a:gd name="connsiteY23" fmla="*/ 1296166 h 6858002"/>
              <a:gd name="connsiteX24" fmla="*/ 6787656 w 6873046"/>
              <a:gd name="connsiteY24" fmla="*/ 1503278 h 6858002"/>
              <a:gd name="connsiteX25" fmla="*/ 6803961 w 6873046"/>
              <a:gd name="connsiteY25" fmla="*/ 1719991 h 6858002"/>
              <a:gd name="connsiteX26" fmla="*/ 6818753 w 6873046"/>
              <a:gd name="connsiteY26" fmla="*/ 1949048 h 6858002"/>
              <a:gd name="connsiteX27" fmla="*/ 6832872 w 6873046"/>
              <a:gd name="connsiteY27" fmla="*/ 2187706 h 6858002"/>
              <a:gd name="connsiteX28" fmla="*/ 6846152 w 6873046"/>
              <a:gd name="connsiteY28" fmla="*/ 2436652 h 6858002"/>
              <a:gd name="connsiteX29" fmla="*/ 6850858 w 6873046"/>
              <a:gd name="connsiteY29" fmla="*/ 2564211 h 6858002"/>
              <a:gd name="connsiteX30" fmla="*/ 6856069 w 6873046"/>
              <a:gd name="connsiteY30" fmla="*/ 2694512 h 6858002"/>
              <a:gd name="connsiteX31" fmla="*/ 6860943 w 6873046"/>
              <a:gd name="connsiteY31" fmla="*/ 2826871 h 6858002"/>
              <a:gd name="connsiteX32" fmla="*/ 6864137 w 6873046"/>
              <a:gd name="connsiteY32" fmla="*/ 2959917 h 6858002"/>
              <a:gd name="connsiteX33" fmla="*/ 6866995 w 6873046"/>
              <a:gd name="connsiteY33" fmla="*/ 3095705 h 6858002"/>
              <a:gd name="connsiteX34" fmla="*/ 6870020 w 6873046"/>
              <a:gd name="connsiteY34" fmla="*/ 3232865 h 6858002"/>
              <a:gd name="connsiteX35" fmla="*/ 6872037 w 6873046"/>
              <a:gd name="connsiteY35" fmla="*/ 3372768 h 6858002"/>
              <a:gd name="connsiteX36" fmla="*/ 6872037 w 6873046"/>
              <a:gd name="connsiteY36" fmla="*/ 3514043 h 6858002"/>
              <a:gd name="connsiteX37" fmla="*/ 6873046 w 6873046"/>
              <a:gd name="connsiteY37" fmla="*/ 3656689 h 6858002"/>
              <a:gd name="connsiteX38" fmla="*/ 6872037 w 6873046"/>
              <a:gd name="connsiteY38" fmla="*/ 3800707 h 6858002"/>
              <a:gd name="connsiteX39" fmla="*/ 6870020 w 6873046"/>
              <a:gd name="connsiteY39" fmla="*/ 3946783 h 6858002"/>
              <a:gd name="connsiteX40" fmla="*/ 6868171 w 6873046"/>
              <a:gd name="connsiteY40" fmla="*/ 4092858 h 6858002"/>
              <a:gd name="connsiteX41" fmla="*/ 6864137 w 6873046"/>
              <a:gd name="connsiteY41" fmla="*/ 4240991 h 6858002"/>
              <a:gd name="connsiteX42" fmla="*/ 6859935 w 6873046"/>
              <a:gd name="connsiteY42" fmla="*/ 4390495 h 6858002"/>
              <a:gd name="connsiteX43" fmla="*/ 6855060 w 6873046"/>
              <a:gd name="connsiteY43" fmla="*/ 4540000 h 6858002"/>
              <a:gd name="connsiteX44" fmla="*/ 6848169 w 6873046"/>
              <a:gd name="connsiteY44" fmla="*/ 4690876 h 6858002"/>
              <a:gd name="connsiteX45" fmla="*/ 6839932 w 6873046"/>
              <a:gd name="connsiteY45" fmla="*/ 4843123 h 6858002"/>
              <a:gd name="connsiteX46" fmla="*/ 6832032 w 6873046"/>
              <a:gd name="connsiteY46" fmla="*/ 4996057 h 6858002"/>
              <a:gd name="connsiteX47" fmla="*/ 6821947 w 6873046"/>
              <a:gd name="connsiteY47" fmla="*/ 5148990 h 6858002"/>
              <a:gd name="connsiteX48" fmla="*/ 6809844 w 6873046"/>
              <a:gd name="connsiteY48" fmla="*/ 5303981 h 6858002"/>
              <a:gd name="connsiteX49" fmla="*/ 6797742 w 6873046"/>
              <a:gd name="connsiteY49" fmla="*/ 5456914 h 6858002"/>
              <a:gd name="connsiteX50" fmla="*/ 6783790 w 6873046"/>
              <a:gd name="connsiteY50" fmla="*/ 5612591 h 6858002"/>
              <a:gd name="connsiteX51" fmla="*/ 6768494 w 6873046"/>
              <a:gd name="connsiteY51" fmla="*/ 5768953 h 6858002"/>
              <a:gd name="connsiteX52" fmla="*/ 6752358 w 6873046"/>
              <a:gd name="connsiteY52" fmla="*/ 5923258 h 6858002"/>
              <a:gd name="connsiteX53" fmla="*/ 6733532 w 6873046"/>
              <a:gd name="connsiteY53" fmla="*/ 6079621 h 6858002"/>
              <a:gd name="connsiteX54" fmla="*/ 6713361 w 6873046"/>
              <a:gd name="connsiteY54" fmla="*/ 6235297 h 6858002"/>
              <a:gd name="connsiteX55" fmla="*/ 6693358 w 6873046"/>
              <a:gd name="connsiteY55" fmla="*/ 6391660 h 6858002"/>
              <a:gd name="connsiteX56" fmla="*/ 6669994 w 6873046"/>
              <a:gd name="connsiteY56" fmla="*/ 6547336 h 6858002"/>
              <a:gd name="connsiteX57" fmla="*/ 6646125 w 6873046"/>
              <a:gd name="connsiteY57" fmla="*/ 6702327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873046" h="6858002">
                <a:moveTo>
                  <a:pt x="6621081" y="6858002"/>
                </a:moveTo>
                <a:lnTo>
                  <a:pt x="4347889" y="6858002"/>
                </a:lnTo>
                <a:lnTo>
                  <a:pt x="2008047" y="6858002"/>
                </a:lnTo>
                <a:lnTo>
                  <a:pt x="784557" y="6858002"/>
                </a:lnTo>
                <a:lnTo>
                  <a:pt x="784557" y="6858000"/>
                </a:lnTo>
                <a:lnTo>
                  <a:pt x="0" y="6858000"/>
                </a:lnTo>
                <a:lnTo>
                  <a:pt x="0" y="0"/>
                </a:lnTo>
                <a:lnTo>
                  <a:pt x="784557" y="0"/>
                </a:lnTo>
                <a:lnTo>
                  <a:pt x="3070301" y="0"/>
                </a:lnTo>
                <a:lnTo>
                  <a:pt x="4347889" y="0"/>
                </a:lnTo>
                <a:lnTo>
                  <a:pt x="4347889" y="3"/>
                </a:lnTo>
                <a:lnTo>
                  <a:pt x="6626656" y="3"/>
                </a:lnTo>
                <a:lnTo>
                  <a:pt x="6626656" y="4"/>
                </a:lnTo>
                <a:lnTo>
                  <a:pt x="6619903" y="4"/>
                </a:lnTo>
                <a:lnTo>
                  <a:pt x="6625786" y="40466"/>
                </a:lnTo>
                <a:lnTo>
                  <a:pt x="6643100" y="159110"/>
                </a:lnTo>
                <a:lnTo>
                  <a:pt x="6655202" y="245521"/>
                </a:lnTo>
                <a:lnTo>
                  <a:pt x="6667977" y="348391"/>
                </a:lnTo>
                <a:lnTo>
                  <a:pt x="6683273" y="470463"/>
                </a:lnTo>
                <a:lnTo>
                  <a:pt x="6699410" y="605566"/>
                </a:lnTo>
                <a:lnTo>
                  <a:pt x="6716387" y="757813"/>
                </a:lnTo>
                <a:lnTo>
                  <a:pt x="6734372" y="923777"/>
                </a:lnTo>
                <a:lnTo>
                  <a:pt x="6752358" y="1104142"/>
                </a:lnTo>
                <a:lnTo>
                  <a:pt x="6770679" y="1296166"/>
                </a:lnTo>
                <a:lnTo>
                  <a:pt x="6787656" y="1503278"/>
                </a:lnTo>
                <a:lnTo>
                  <a:pt x="6803961" y="1719991"/>
                </a:lnTo>
                <a:lnTo>
                  <a:pt x="6818753" y="1949048"/>
                </a:lnTo>
                <a:lnTo>
                  <a:pt x="6832872" y="2187706"/>
                </a:lnTo>
                <a:lnTo>
                  <a:pt x="6846152" y="2436652"/>
                </a:lnTo>
                <a:lnTo>
                  <a:pt x="6850858" y="2564211"/>
                </a:lnTo>
                <a:lnTo>
                  <a:pt x="6856069" y="2694512"/>
                </a:lnTo>
                <a:lnTo>
                  <a:pt x="6860943" y="2826871"/>
                </a:lnTo>
                <a:lnTo>
                  <a:pt x="6864137" y="2959917"/>
                </a:lnTo>
                <a:lnTo>
                  <a:pt x="6866995" y="3095705"/>
                </a:lnTo>
                <a:lnTo>
                  <a:pt x="6870020" y="3232865"/>
                </a:lnTo>
                <a:lnTo>
                  <a:pt x="6872037" y="3372768"/>
                </a:lnTo>
                <a:lnTo>
                  <a:pt x="6872037" y="3514043"/>
                </a:lnTo>
                <a:lnTo>
                  <a:pt x="6873046" y="3656689"/>
                </a:lnTo>
                <a:lnTo>
                  <a:pt x="6872037" y="3800707"/>
                </a:lnTo>
                <a:lnTo>
                  <a:pt x="6870020" y="3946783"/>
                </a:lnTo>
                <a:lnTo>
                  <a:pt x="6868171" y="4092858"/>
                </a:lnTo>
                <a:lnTo>
                  <a:pt x="6864137" y="4240991"/>
                </a:lnTo>
                <a:lnTo>
                  <a:pt x="6859935" y="4390495"/>
                </a:lnTo>
                <a:lnTo>
                  <a:pt x="6855060" y="4540000"/>
                </a:lnTo>
                <a:lnTo>
                  <a:pt x="6848169" y="4690876"/>
                </a:lnTo>
                <a:lnTo>
                  <a:pt x="6839932" y="4843123"/>
                </a:lnTo>
                <a:lnTo>
                  <a:pt x="6832032" y="4996057"/>
                </a:lnTo>
                <a:lnTo>
                  <a:pt x="6821947" y="5148990"/>
                </a:lnTo>
                <a:lnTo>
                  <a:pt x="6809844" y="5303981"/>
                </a:lnTo>
                <a:lnTo>
                  <a:pt x="6797742" y="5456914"/>
                </a:lnTo>
                <a:lnTo>
                  <a:pt x="6783790" y="5612591"/>
                </a:lnTo>
                <a:lnTo>
                  <a:pt x="6768494" y="5768953"/>
                </a:lnTo>
                <a:lnTo>
                  <a:pt x="6752358" y="5923258"/>
                </a:lnTo>
                <a:lnTo>
                  <a:pt x="6733532" y="6079621"/>
                </a:lnTo>
                <a:lnTo>
                  <a:pt x="6713361" y="6235297"/>
                </a:lnTo>
                <a:lnTo>
                  <a:pt x="6693358" y="6391660"/>
                </a:lnTo>
                <a:lnTo>
                  <a:pt x="6669994" y="6547336"/>
                </a:lnTo>
                <a:lnTo>
                  <a:pt x="6646125" y="6702327"/>
                </a:lnTo>
                <a:close/>
              </a:path>
            </a:pathLst>
          </a:custGeom>
          <a:ln w="44450">
            <a:gradFill>
              <a:gsLst>
                <a:gs pos="5000">
                  <a:schemeClr val="bg2">
                    <a:alpha val="65000"/>
                  </a:schemeClr>
                </a:gs>
                <a:gs pos="98000">
                  <a:schemeClr val="bg2">
                    <a:lumMod val="75000"/>
                    <a:alpha val="55000"/>
                  </a:schemeClr>
                </a:gs>
              </a:gsLst>
              <a:lin ang="5400000" scaled="1"/>
            </a:gradFill>
          </a:ln>
          <a:effectLst>
            <a:outerShdw blurRad="50800" dist="25400" dir="10800000" algn="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ítulo 3">
            <a:extLst>
              <a:ext uri="{FF2B5EF4-FFF2-40B4-BE49-F238E27FC236}">
                <a16:creationId xmlns:a16="http://schemas.microsoft.com/office/drawing/2014/main" id="{F4985A43-6A3C-4BC1-A3D0-81614EA9B3AA}"/>
              </a:ext>
            </a:extLst>
          </p:cNvPr>
          <p:cNvSpPr>
            <a:spLocks noGrp="1"/>
          </p:cNvSpPr>
          <p:nvPr>
            <p:ph type="title"/>
          </p:nvPr>
        </p:nvSpPr>
        <p:spPr>
          <a:xfrm>
            <a:off x="6322741" y="995517"/>
            <a:ext cx="5207146" cy="4795684"/>
          </a:xfrm>
        </p:spPr>
        <p:txBody>
          <a:bodyPr>
            <a:normAutofit/>
          </a:bodyPr>
          <a:lstStyle/>
          <a:p>
            <a:r>
              <a:rPr lang="es-ES" sz="4600" b="1"/>
              <a:t>Referencias Bibliográficas</a:t>
            </a:r>
            <a:endParaRPr lang="es-MX" sz="4600" b="1"/>
          </a:p>
        </p:txBody>
      </p:sp>
    </p:spTree>
    <p:extLst>
      <p:ext uri="{BB962C8B-B14F-4D97-AF65-F5344CB8AC3E}">
        <p14:creationId xmlns:p14="http://schemas.microsoft.com/office/powerpoint/2010/main" val="2868565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28000"/>
                <a:satMod val="94000"/>
                <a:lumMod val="20000"/>
              </a:schemeClr>
              <a:schemeClr val="bg2">
                <a:tint val="94000"/>
                <a:shade val="84000"/>
                <a:satMod val="148000"/>
                <a:lumMod val="114000"/>
              </a:schemeClr>
            </a:duotone>
          </a:blip>
          <a:stretch/>
        </a:blipFill>
        <a:effectLst/>
      </p:bgPr>
    </p:bg>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F92B033-4238-4909-BE77-546995EE43D9}"/>
              </a:ext>
            </a:extLst>
          </p:cNvPr>
          <p:cNvSpPr>
            <a:spLocks noGrp="1"/>
          </p:cNvSpPr>
          <p:nvPr>
            <p:ph type="title"/>
          </p:nvPr>
        </p:nvSpPr>
        <p:spPr>
          <a:xfrm>
            <a:off x="1141413" y="609600"/>
            <a:ext cx="9905998" cy="1468582"/>
          </a:xfrm>
        </p:spPr>
        <p:txBody>
          <a:bodyPr>
            <a:normAutofit/>
          </a:bodyPr>
          <a:lstStyle/>
          <a:p>
            <a:r>
              <a:rPr lang="es-ES" b="1"/>
              <a:t>Estructura de la Unida de Aprendizaje</a:t>
            </a:r>
            <a:endParaRPr lang="es-MX" b="1"/>
          </a:p>
        </p:txBody>
      </p:sp>
      <p:graphicFrame>
        <p:nvGraphicFramePr>
          <p:cNvPr id="26" name="Marcador de contenido 8">
            <a:extLst>
              <a:ext uri="{FF2B5EF4-FFF2-40B4-BE49-F238E27FC236}">
                <a16:creationId xmlns:a16="http://schemas.microsoft.com/office/drawing/2014/main" id="{A5599B03-F28A-4943-980F-BE8E75F615EC}"/>
              </a:ext>
            </a:extLst>
          </p:cNvPr>
          <p:cNvGraphicFramePr>
            <a:graphicFrameLocks noGrp="1"/>
          </p:cNvGraphicFramePr>
          <p:nvPr>
            <p:ph idx="1"/>
            <p:extLst>
              <p:ext uri="{D42A27DB-BD31-4B8C-83A1-F6EECF244321}">
                <p14:modId xmlns:p14="http://schemas.microsoft.com/office/powerpoint/2010/main" val="3319486133"/>
              </p:ext>
            </p:extLst>
          </p:nvPr>
        </p:nvGraphicFramePr>
        <p:xfrm>
          <a:off x="1141413" y="2286000"/>
          <a:ext cx="9906000" cy="33874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381792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6C8199-1D43-40B9-95B1-3116C1454221}"/>
              </a:ext>
            </a:extLst>
          </p:cNvPr>
          <p:cNvSpPr>
            <a:spLocks noGrp="1"/>
          </p:cNvSpPr>
          <p:nvPr>
            <p:ph type="title"/>
          </p:nvPr>
        </p:nvSpPr>
        <p:spPr/>
        <p:txBody>
          <a:bodyPr/>
          <a:lstStyle/>
          <a:p>
            <a:r>
              <a:rPr lang="es-ES" dirty="0"/>
              <a:t>Guion</a:t>
            </a:r>
            <a:endParaRPr lang="es-MX" dirty="0"/>
          </a:p>
        </p:txBody>
      </p:sp>
      <p:sp>
        <p:nvSpPr>
          <p:cNvPr id="4" name="Marcador de contenido 3">
            <a:extLst>
              <a:ext uri="{FF2B5EF4-FFF2-40B4-BE49-F238E27FC236}">
                <a16:creationId xmlns:a16="http://schemas.microsoft.com/office/drawing/2014/main" id="{39AD24DD-CB49-423B-906A-3B8180AC985C}"/>
              </a:ext>
            </a:extLst>
          </p:cNvPr>
          <p:cNvSpPr>
            <a:spLocks noGrp="1"/>
          </p:cNvSpPr>
          <p:nvPr>
            <p:ph idx="1"/>
          </p:nvPr>
        </p:nvSpPr>
        <p:spPr>
          <a:xfrm>
            <a:off x="1141413" y="1985819"/>
            <a:ext cx="9905998" cy="4147126"/>
          </a:xfrm>
        </p:spPr>
        <p:txBody>
          <a:bodyPr>
            <a:normAutofit lnSpcReduction="10000"/>
          </a:bodyPr>
          <a:lstStyle/>
          <a:p>
            <a:r>
              <a:rPr lang="es-ES" dirty="0"/>
              <a:t>El presente material sirve como base para el docente para explicar la temática de la unidad 2, los contenidos serán reforzados con la participación del docente en clase.</a:t>
            </a:r>
          </a:p>
          <a:p>
            <a:r>
              <a:rPr lang="es-ES" dirty="0"/>
              <a:t>Aborda en forma general los temas de la unidad II: elementos para el desarrollo de algoritmos, explicando los tipos de datos del lenguaje de programación designado, los operadores, así como el uso de variables y constante en expresiones aritméticas y relacionales.</a:t>
            </a:r>
          </a:p>
          <a:p>
            <a:r>
              <a:rPr lang="es-ES" dirty="0"/>
              <a:t>Al término del material se incluye una actividad acorde al contenido que el estudiante deber de realizar. Con los conocimiento adquiridos dentro de la temática</a:t>
            </a:r>
          </a:p>
          <a:p>
            <a:r>
              <a:rPr lang="es-ES" dirty="0"/>
              <a:t>Así mismo se incluyen referencias bibliográficas en donde el estudiante podrá ampliar los contenidos de los temas propuestos</a:t>
            </a:r>
          </a:p>
        </p:txBody>
      </p:sp>
    </p:spTree>
    <p:extLst>
      <p:ext uri="{BB962C8B-B14F-4D97-AF65-F5344CB8AC3E}">
        <p14:creationId xmlns:p14="http://schemas.microsoft.com/office/powerpoint/2010/main" val="7143678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28000"/>
                <a:satMod val="94000"/>
                <a:lumMod val="20000"/>
              </a:schemeClr>
              <a:schemeClr val="bg2">
                <a:tint val="94000"/>
                <a:shade val="84000"/>
                <a:satMod val="148000"/>
                <a:lumMod val="11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9B921BC-4C24-48EE-AD5B-BEBE47EC914C}"/>
              </a:ext>
            </a:extLst>
          </p:cNvPr>
          <p:cNvSpPr>
            <a:spLocks noGrp="1"/>
          </p:cNvSpPr>
          <p:nvPr>
            <p:ph type="title"/>
          </p:nvPr>
        </p:nvSpPr>
        <p:spPr>
          <a:xfrm>
            <a:off x="643191" y="609600"/>
            <a:ext cx="6573685" cy="1905000"/>
          </a:xfrm>
        </p:spPr>
        <p:txBody>
          <a:bodyPr>
            <a:normAutofit/>
          </a:bodyPr>
          <a:lstStyle/>
          <a:p>
            <a:pPr>
              <a:lnSpc>
                <a:spcPct val="90000"/>
              </a:lnSpc>
            </a:pPr>
            <a:r>
              <a:rPr lang="es-ES" dirty="0"/>
              <a:t>Representación de datos en una computadora (códigos y sistemas numéricos</a:t>
            </a:r>
            <a:endParaRPr lang="es-MX"/>
          </a:p>
        </p:txBody>
      </p:sp>
      <p:sp>
        <p:nvSpPr>
          <p:cNvPr id="3" name="Marcador de contenido 2">
            <a:extLst>
              <a:ext uri="{FF2B5EF4-FFF2-40B4-BE49-F238E27FC236}">
                <a16:creationId xmlns:a16="http://schemas.microsoft.com/office/drawing/2014/main" id="{3C1249AD-578E-4619-A90A-143F679B3963}"/>
              </a:ext>
            </a:extLst>
          </p:cNvPr>
          <p:cNvSpPr>
            <a:spLocks noGrp="1"/>
          </p:cNvSpPr>
          <p:nvPr>
            <p:ph idx="1"/>
          </p:nvPr>
        </p:nvSpPr>
        <p:spPr>
          <a:xfrm>
            <a:off x="643192" y="2666999"/>
            <a:ext cx="6573684" cy="3216276"/>
          </a:xfrm>
        </p:spPr>
        <p:txBody>
          <a:bodyPr>
            <a:normAutofit/>
          </a:bodyPr>
          <a:lstStyle/>
          <a:p>
            <a:pPr>
              <a:lnSpc>
                <a:spcPct val="90000"/>
              </a:lnSpc>
            </a:pPr>
            <a:r>
              <a:rPr lang="es-ES" sz="1700"/>
              <a:t>¿Cómo se representan los datos? Actualmente las computadoras son </a:t>
            </a:r>
            <a:r>
              <a:rPr lang="es-ES" sz="1700" b="1"/>
              <a:t>digitales</a:t>
            </a:r>
          </a:p>
          <a:p>
            <a:pPr>
              <a:lnSpc>
                <a:spcPct val="90000"/>
              </a:lnSpc>
            </a:pPr>
            <a:r>
              <a:rPr lang="es-ES" sz="1700"/>
              <a:t>Reconocen solo dos estados: prendido y apagado</a:t>
            </a:r>
          </a:p>
          <a:p>
            <a:pPr>
              <a:lnSpc>
                <a:spcPct val="90000"/>
              </a:lnSpc>
            </a:pPr>
            <a:r>
              <a:rPr lang="es-ES" sz="1700"/>
              <a:t>Un circuito biestable puede ser activado para representar prendido o apagado y permanecer en ese estado por tiempo indefinido </a:t>
            </a:r>
          </a:p>
          <a:p>
            <a:pPr>
              <a:lnSpc>
                <a:spcPct val="90000"/>
              </a:lnSpc>
            </a:pPr>
            <a:r>
              <a:rPr lang="es-ES" sz="1700"/>
              <a:t>Usan el sistema binario de numeración para reconocer esos dos estados. </a:t>
            </a:r>
          </a:p>
          <a:p>
            <a:pPr>
              <a:lnSpc>
                <a:spcPct val="90000"/>
              </a:lnSpc>
            </a:pPr>
            <a:r>
              <a:rPr lang="es-ES" sz="1700"/>
              <a:t>Usan el sistema numérico con solamente dos dígitos: 0 y 1, llamados bits (</a:t>
            </a:r>
            <a:r>
              <a:rPr lang="es-ES" sz="1700" err="1"/>
              <a:t>binary</a:t>
            </a:r>
            <a:r>
              <a:rPr lang="es-ES" sz="1700"/>
              <a:t> </a:t>
            </a:r>
            <a:r>
              <a:rPr lang="es-ES" sz="1700" err="1"/>
              <a:t>digits</a:t>
            </a:r>
            <a:r>
              <a:rPr lang="es-ES" sz="1700"/>
              <a:t>)</a:t>
            </a:r>
            <a:endParaRPr lang="es-MX" sz="1700"/>
          </a:p>
        </p:txBody>
      </p:sp>
      <p:pic>
        <p:nvPicPr>
          <p:cNvPr id="5" name="Imagen 4" descr="Imagen que contiene negro, celular, naranja, pequeño&#10;&#10;Descripción generada automáticamente">
            <a:extLst>
              <a:ext uri="{FF2B5EF4-FFF2-40B4-BE49-F238E27FC236}">
                <a16:creationId xmlns:a16="http://schemas.microsoft.com/office/drawing/2014/main" id="{41B81560-5183-4484-8780-BCD8CE2C0351}"/>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570839" y="1777684"/>
            <a:ext cx="3976788" cy="2982591"/>
          </a:xfrm>
          <a:prstGeom prst="roundRect">
            <a:avLst>
              <a:gd name="adj" fmla="val 3517"/>
            </a:avLst>
          </a:prstGeom>
          <a:ln w="38100">
            <a:gradFill flip="none" rotWithShape="1">
              <a:gsLst>
                <a:gs pos="0">
                  <a:srgbClr val="363D46"/>
                </a:gs>
                <a:gs pos="100000">
                  <a:srgbClr val="363D46">
                    <a:lumMod val="75000"/>
                  </a:srgbClr>
                </a:gs>
              </a:gsLst>
              <a:lin ang="5400000" scaled="0"/>
              <a:tileRect/>
            </a:gradFill>
          </a:ln>
          <a:effectLst>
            <a:innerShdw blurRad="57150" dist="38100" dir="14460000">
              <a:srgbClr val="000000">
                <a:alpha val="70000"/>
              </a:srgbClr>
            </a:innerShdw>
          </a:effectLst>
        </p:spPr>
      </p:pic>
      <p:sp>
        <p:nvSpPr>
          <p:cNvPr id="6" name="CuadroTexto 5">
            <a:extLst>
              <a:ext uri="{FF2B5EF4-FFF2-40B4-BE49-F238E27FC236}">
                <a16:creationId xmlns:a16="http://schemas.microsoft.com/office/drawing/2014/main" id="{9F69CFD6-FAE5-4D0A-AD76-49FBA4A664DE}"/>
              </a:ext>
            </a:extLst>
          </p:cNvPr>
          <p:cNvSpPr txBox="1"/>
          <p:nvPr/>
        </p:nvSpPr>
        <p:spPr>
          <a:xfrm>
            <a:off x="8726022" y="4560220"/>
            <a:ext cx="2821605"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4" tooltip="http://ux.stackexchange.com/questions/43250/is-there-a-better-way-to-design-switches-than-i-o">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5" tooltip="https://creativecommons.org/licenses/by-sa/3.0/">
                  <a:extLst>
                    <a:ext uri="{A12FA001-AC4F-418D-AE19-62706E023703}">
                      <ahyp:hlinkClr xmlns:ahyp="http://schemas.microsoft.com/office/drawing/2018/hyperlinkcolor" val="tx"/>
                    </a:ext>
                  </a:extLst>
                </a:hlinkClick>
              </a:rPr>
              <a:t>CC BY-SA</a:t>
            </a:r>
            <a:endParaRPr lang="es-MX" sz="700">
              <a:solidFill>
                <a:srgbClr val="FFFFFF"/>
              </a:solidFill>
            </a:endParaRPr>
          </a:p>
        </p:txBody>
      </p:sp>
    </p:spTree>
    <p:extLst>
      <p:ext uri="{BB962C8B-B14F-4D97-AF65-F5344CB8AC3E}">
        <p14:creationId xmlns:p14="http://schemas.microsoft.com/office/powerpoint/2010/main" val="288669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28000"/>
                <a:satMod val="94000"/>
                <a:lumMod val="20000"/>
              </a:schemeClr>
              <a:schemeClr val="bg2">
                <a:tint val="94000"/>
                <a:shade val="84000"/>
                <a:satMod val="148000"/>
                <a:lumMod val="11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5C17A2-E217-4AFF-A692-0AA3FBCF20FF}"/>
              </a:ext>
            </a:extLst>
          </p:cNvPr>
          <p:cNvSpPr>
            <a:spLocks noGrp="1"/>
          </p:cNvSpPr>
          <p:nvPr>
            <p:ph type="title"/>
          </p:nvPr>
        </p:nvSpPr>
        <p:spPr>
          <a:xfrm>
            <a:off x="1143000" y="609599"/>
            <a:ext cx="6132446" cy="2009775"/>
          </a:xfrm>
        </p:spPr>
        <p:txBody>
          <a:bodyPr>
            <a:normAutofit/>
          </a:bodyPr>
          <a:lstStyle/>
          <a:p>
            <a:pPr algn="ctr"/>
            <a:r>
              <a:rPr lang="es-ES" b="1" dirty="0"/>
              <a:t>¿Cómo representamos un dato?</a:t>
            </a:r>
            <a:endParaRPr lang="es-MX" b="1"/>
          </a:p>
        </p:txBody>
      </p:sp>
      <p:pic>
        <p:nvPicPr>
          <p:cNvPr id="8" name="Imagen 7" descr="Imagen que contiene dibujo&#10;&#10;Descripción generada automáticamente">
            <a:extLst>
              <a:ext uri="{FF2B5EF4-FFF2-40B4-BE49-F238E27FC236}">
                <a16:creationId xmlns:a16="http://schemas.microsoft.com/office/drawing/2014/main" id="{2DD2E501-4B6E-48F7-B7C1-5090DD9C192A}"/>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552042" y="1026892"/>
            <a:ext cx="3416888" cy="1640106"/>
          </a:xfrm>
          <a:custGeom>
            <a:avLst/>
            <a:gdLst>
              <a:gd name="connsiteX0" fmla="*/ 120172 w 3416888"/>
              <a:gd name="connsiteY0" fmla="*/ 0 h 2057399"/>
              <a:gd name="connsiteX1" fmla="*/ 3296716 w 3416888"/>
              <a:gd name="connsiteY1" fmla="*/ 0 h 2057399"/>
              <a:gd name="connsiteX2" fmla="*/ 3416888 w 3416888"/>
              <a:gd name="connsiteY2" fmla="*/ 120172 h 2057399"/>
              <a:gd name="connsiteX3" fmla="*/ 3416888 w 3416888"/>
              <a:gd name="connsiteY3" fmla="*/ 2057399 h 2057399"/>
              <a:gd name="connsiteX4" fmla="*/ 0 w 3416888"/>
              <a:gd name="connsiteY4" fmla="*/ 2057399 h 2057399"/>
              <a:gd name="connsiteX5" fmla="*/ 0 w 3416888"/>
              <a:gd name="connsiteY5" fmla="*/ 120172 h 2057399"/>
              <a:gd name="connsiteX6" fmla="*/ 120172 w 3416888"/>
              <a:gd name="connsiteY6" fmla="*/ 0 h 2057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6888" h="2057399">
                <a:moveTo>
                  <a:pt x="120172" y="0"/>
                </a:moveTo>
                <a:lnTo>
                  <a:pt x="3296716" y="0"/>
                </a:lnTo>
                <a:cubicBezTo>
                  <a:pt x="3363085" y="0"/>
                  <a:pt x="3416888" y="53803"/>
                  <a:pt x="3416888" y="120172"/>
                </a:cubicBezTo>
                <a:lnTo>
                  <a:pt x="3416888" y="2057399"/>
                </a:lnTo>
                <a:lnTo>
                  <a:pt x="0" y="2057399"/>
                </a:lnTo>
                <a:lnTo>
                  <a:pt x="0" y="120172"/>
                </a:lnTo>
                <a:cubicBezTo>
                  <a:pt x="0" y="53803"/>
                  <a:pt x="53803" y="0"/>
                  <a:pt x="120172" y="0"/>
                </a:cubicBezTo>
                <a:close/>
              </a:path>
            </a:pathLst>
          </a:custGeom>
          <a:ln w="38100">
            <a:gradFill flip="none" rotWithShape="1">
              <a:gsLst>
                <a:gs pos="0">
                  <a:srgbClr val="363D46"/>
                </a:gs>
                <a:gs pos="100000">
                  <a:srgbClr val="363D46">
                    <a:lumMod val="75000"/>
                  </a:srgbClr>
                </a:gs>
              </a:gsLst>
              <a:lin ang="5400000" scaled="0"/>
              <a:tileRect/>
            </a:gradFill>
          </a:ln>
          <a:effectLst>
            <a:innerShdw blurRad="57150" dist="38100" dir="14460000">
              <a:srgbClr val="000000">
                <a:alpha val="70000"/>
              </a:srgbClr>
            </a:innerShdw>
          </a:effectLst>
        </p:spPr>
      </p:pic>
      <p:sp>
        <p:nvSpPr>
          <p:cNvPr id="3" name="Marcador de contenido 2">
            <a:extLst>
              <a:ext uri="{FF2B5EF4-FFF2-40B4-BE49-F238E27FC236}">
                <a16:creationId xmlns:a16="http://schemas.microsoft.com/office/drawing/2014/main" id="{BBE18F2E-D0C0-47D4-9C1F-0D7569CE6942}"/>
              </a:ext>
            </a:extLst>
          </p:cNvPr>
          <p:cNvSpPr>
            <a:spLocks noGrp="1"/>
          </p:cNvSpPr>
          <p:nvPr>
            <p:ph idx="1"/>
          </p:nvPr>
        </p:nvSpPr>
        <p:spPr>
          <a:xfrm>
            <a:off x="1143000" y="2774425"/>
            <a:ext cx="6132446" cy="3288445"/>
          </a:xfrm>
        </p:spPr>
        <p:txBody>
          <a:bodyPr>
            <a:normAutofit/>
          </a:bodyPr>
          <a:lstStyle/>
          <a:p>
            <a:pPr>
              <a:lnSpc>
                <a:spcPct val="90000"/>
              </a:lnSpc>
            </a:pPr>
            <a:r>
              <a:rPr lang="es-ES" b="1"/>
              <a:t>Por medio de un byte. Pero…</a:t>
            </a:r>
          </a:p>
          <a:p>
            <a:pPr lvl="1">
              <a:lnSpc>
                <a:spcPct val="90000"/>
              </a:lnSpc>
            </a:pPr>
            <a:r>
              <a:rPr lang="es-ES" b="1"/>
              <a:t>¿Qué es un byte?</a:t>
            </a:r>
            <a:br>
              <a:rPr lang="es-ES"/>
            </a:br>
            <a:r>
              <a:rPr lang="es-ES"/>
              <a:t>Son ocho bits agrupados juntos como una unidad </a:t>
            </a:r>
          </a:p>
          <a:p>
            <a:pPr lvl="1">
              <a:lnSpc>
                <a:spcPct val="90000"/>
              </a:lnSpc>
            </a:pPr>
            <a:r>
              <a:rPr lang="es-ES"/>
              <a:t>Provee suficientes combinaciones de 0s y 1s para representar 256 caracteres individuales</a:t>
            </a:r>
          </a:p>
          <a:p>
            <a:pPr lvl="2">
              <a:lnSpc>
                <a:spcPct val="90000"/>
              </a:lnSpc>
            </a:pPr>
            <a:r>
              <a:rPr lang="es-ES"/>
              <a:t>Números </a:t>
            </a:r>
          </a:p>
          <a:p>
            <a:pPr lvl="2">
              <a:lnSpc>
                <a:spcPct val="90000"/>
              </a:lnSpc>
            </a:pPr>
            <a:r>
              <a:rPr lang="es-ES"/>
              <a:t>Letras mayúsculas y minúsculas </a:t>
            </a:r>
          </a:p>
          <a:p>
            <a:pPr lvl="2">
              <a:lnSpc>
                <a:spcPct val="90000"/>
              </a:lnSpc>
            </a:pPr>
            <a:r>
              <a:rPr lang="es-ES"/>
              <a:t>Símbolos de puntuación </a:t>
            </a:r>
          </a:p>
          <a:p>
            <a:pPr lvl="2">
              <a:lnSpc>
                <a:spcPct val="90000"/>
              </a:lnSpc>
            </a:pPr>
            <a:r>
              <a:rPr lang="es-ES"/>
              <a:t>Otros</a:t>
            </a:r>
            <a:endParaRPr lang="es-MX"/>
          </a:p>
        </p:txBody>
      </p:sp>
      <p:pic>
        <p:nvPicPr>
          <p:cNvPr id="11" name="Imagen 10" descr="Imagen que contiene jugador, pelota&#10;&#10;Descripción generada automáticamente">
            <a:extLst>
              <a:ext uri="{FF2B5EF4-FFF2-40B4-BE49-F238E27FC236}">
                <a16:creationId xmlns:a16="http://schemas.microsoft.com/office/drawing/2014/main" id="{6E305A9B-1FC9-4B2C-BFB8-611EEE7D3B24}"/>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7552042" y="2918297"/>
            <a:ext cx="3416888" cy="2075759"/>
          </a:xfrm>
          <a:custGeom>
            <a:avLst/>
            <a:gdLst>
              <a:gd name="connsiteX0" fmla="*/ 0 w 3416888"/>
              <a:gd name="connsiteY0" fmla="*/ 0 h 3240120"/>
              <a:gd name="connsiteX1" fmla="*/ 3416888 w 3416888"/>
              <a:gd name="connsiteY1" fmla="*/ 0 h 3240120"/>
              <a:gd name="connsiteX2" fmla="*/ 3416888 w 3416888"/>
              <a:gd name="connsiteY2" fmla="*/ 3119948 h 3240120"/>
              <a:gd name="connsiteX3" fmla="*/ 3296716 w 3416888"/>
              <a:gd name="connsiteY3" fmla="*/ 3240120 h 3240120"/>
              <a:gd name="connsiteX4" fmla="*/ 120172 w 3416888"/>
              <a:gd name="connsiteY4" fmla="*/ 3240120 h 3240120"/>
              <a:gd name="connsiteX5" fmla="*/ 0 w 3416888"/>
              <a:gd name="connsiteY5" fmla="*/ 3119948 h 324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16888" h="3240120">
                <a:moveTo>
                  <a:pt x="0" y="0"/>
                </a:moveTo>
                <a:lnTo>
                  <a:pt x="3416888" y="0"/>
                </a:lnTo>
                <a:lnTo>
                  <a:pt x="3416888" y="3119948"/>
                </a:lnTo>
                <a:cubicBezTo>
                  <a:pt x="3416888" y="3186317"/>
                  <a:pt x="3363085" y="3240120"/>
                  <a:pt x="3296716" y="3240120"/>
                </a:cubicBezTo>
                <a:lnTo>
                  <a:pt x="120172" y="3240120"/>
                </a:lnTo>
                <a:cubicBezTo>
                  <a:pt x="53803" y="3240120"/>
                  <a:pt x="0" y="3186317"/>
                  <a:pt x="0" y="3119948"/>
                </a:cubicBezTo>
                <a:close/>
              </a:path>
            </a:pathLst>
          </a:custGeom>
          <a:ln w="38100">
            <a:gradFill flip="none" rotWithShape="1">
              <a:gsLst>
                <a:gs pos="0">
                  <a:srgbClr val="363D46"/>
                </a:gs>
                <a:gs pos="100000">
                  <a:srgbClr val="363D46">
                    <a:lumMod val="75000"/>
                  </a:srgbClr>
                </a:gs>
              </a:gsLst>
              <a:lin ang="5400000" scaled="0"/>
              <a:tileRect/>
            </a:gradFill>
          </a:ln>
          <a:effectLst>
            <a:innerShdw blurRad="57150" dist="38100" dir="14460000">
              <a:srgbClr val="000000">
                <a:alpha val="70000"/>
              </a:srgbClr>
            </a:innerShdw>
          </a:effectLst>
        </p:spPr>
      </p:pic>
      <p:sp>
        <p:nvSpPr>
          <p:cNvPr id="9" name="CuadroTexto 8">
            <a:extLst>
              <a:ext uri="{FF2B5EF4-FFF2-40B4-BE49-F238E27FC236}">
                <a16:creationId xmlns:a16="http://schemas.microsoft.com/office/drawing/2014/main" id="{FE6E2B9C-865F-4CCE-9843-94EAD69CAE91}"/>
              </a:ext>
            </a:extLst>
          </p:cNvPr>
          <p:cNvSpPr txBox="1"/>
          <p:nvPr/>
        </p:nvSpPr>
        <p:spPr>
          <a:xfrm>
            <a:off x="9370394" y="6870700"/>
            <a:ext cx="2821606"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4" tooltip="http://cs.sru.edu/~mullins/cpsc100book/module02_introduction/module02-05_introduction.html">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7" tooltip="https://creativecommons.org/licenses/by-sa/3.0/">
                  <a:extLst>
                    <a:ext uri="{A12FA001-AC4F-418D-AE19-62706E023703}">
                      <ahyp:hlinkClr xmlns:ahyp="http://schemas.microsoft.com/office/drawing/2018/hyperlinkcolor" val="tx"/>
                    </a:ext>
                  </a:extLst>
                </a:hlinkClick>
              </a:rPr>
              <a:t>CC BY-SA</a:t>
            </a:r>
            <a:endParaRPr lang="es-MX" sz="700">
              <a:solidFill>
                <a:srgbClr val="FFFFFF"/>
              </a:solidFill>
            </a:endParaRPr>
          </a:p>
        </p:txBody>
      </p:sp>
      <p:sp>
        <p:nvSpPr>
          <p:cNvPr id="12" name="CuadroTexto 11">
            <a:extLst>
              <a:ext uri="{FF2B5EF4-FFF2-40B4-BE49-F238E27FC236}">
                <a16:creationId xmlns:a16="http://schemas.microsoft.com/office/drawing/2014/main" id="{B42B7D7F-A9ED-4683-8EFC-4C773D49CF3C}"/>
              </a:ext>
            </a:extLst>
          </p:cNvPr>
          <p:cNvSpPr txBox="1"/>
          <p:nvPr/>
        </p:nvSpPr>
        <p:spPr>
          <a:xfrm>
            <a:off x="6343728" y="6870700"/>
            <a:ext cx="3013966"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6" tooltip="https://biovolttechblog.com/2017/03/24/what-is-the-difference-between-bits-and-bytes/">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8" tooltip="https://creativecommons.org/licenses/by-nc-nd/3.0/">
                  <a:extLst>
                    <a:ext uri="{A12FA001-AC4F-418D-AE19-62706E023703}">
                      <ahyp:hlinkClr xmlns:ahyp="http://schemas.microsoft.com/office/drawing/2018/hyperlinkcolor" val="tx"/>
                    </a:ext>
                  </a:extLst>
                </a:hlinkClick>
              </a:rPr>
              <a:t>CC BY-NC-ND</a:t>
            </a:r>
            <a:endParaRPr lang="es-MX" sz="700">
              <a:solidFill>
                <a:srgbClr val="FFFFFF"/>
              </a:solidFill>
            </a:endParaRPr>
          </a:p>
        </p:txBody>
      </p:sp>
    </p:spTree>
    <p:extLst>
      <p:ext uri="{BB962C8B-B14F-4D97-AF65-F5344CB8AC3E}">
        <p14:creationId xmlns:p14="http://schemas.microsoft.com/office/powerpoint/2010/main" val="1684141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F000D9-6410-4250-B31B-3E6F8F6DBA99}"/>
              </a:ext>
            </a:extLst>
          </p:cNvPr>
          <p:cNvSpPr>
            <a:spLocks noGrp="1"/>
          </p:cNvSpPr>
          <p:nvPr>
            <p:ph type="title"/>
          </p:nvPr>
        </p:nvSpPr>
        <p:spPr/>
        <p:txBody>
          <a:bodyPr/>
          <a:lstStyle/>
          <a:p>
            <a:r>
              <a:rPr lang="es-ES" b="1" dirty="0"/>
              <a:t>Los podemos agrupar…</a:t>
            </a:r>
            <a:endParaRPr lang="es-MX" b="1" dirty="0"/>
          </a:p>
        </p:txBody>
      </p:sp>
      <p:pic>
        <p:nvPicPr>
          <p:cNvPr id="5" name="Marcador de contenido 4" descr="Imagen que contiene reloj&#10;&#10;Descripción generada automáticamente">
            <a:extLst>
              <a:ext uri="{FF2B5EF4-FFF2-40B4-BE49-F238E27FC236}">
                <a16:creationId xmlns:a16="http://schemas.microsoft.com/office/drawing/2014/main" id="{9E8D5C25-2DC5-4DD8-B45C-EB951F7B6E9B}"/>
              </a:ext>
            </a:extLst>
          </p:cNvPr>
          <p:cNvPicPr>
            <a:picLocks noGrp="1" noChangeAspect="1"/>
          </p:cNvPicPr>
          <p:nvPr>
            <p:ph idx="1"/>
          </p:nvPr>
        </p:nvPicPr>
        <p:blipFill>
          <a:blip r:embed="rId2">
            <a:extLst>
              <a:ext uri="{837473B0-CC2E-450A-ABE3-18F120FF3D39}">
                <a1611:picAttrSrcUrl xmlns:a1611="http://schemas.microsoft.com/office/drawing/2016/11/main" r:id="rId3"/>
              </a:ext>
            </a:extLst>
          </a:blip>
          <a:stretch>
            <a:fillRect/>
          </a:stretch>
        </p:blipFill>
        <p:spPr>
          <a:xfrm>
            <a:off x="7452461" y="849869"/>
            <a:ext cx="3014853" cy="3124200"/>
          </a:xfrm>
        </p:spPr>
      </p:pic>
      <p:sp>
        <p:nvSpPr>
          <p:cNvPr id="6" name="CuadroTexto 5">
            <a:extLst>
              <a:ext uri="{FF2B5EF4-FFF2-40B4-BE49-F238E27FC236}">
                <a16:creationId xmlns:a16="http://schemas.microsoft.com/office/drawing/2014/main" id="{D35F93CC-38B7-4118-B6A4-C8A1006D5669}"/>
              </a:ext>
            </a:extLst>
          </p:cNvPr>
          <p:cNvSpPr txBox="1"/>
          <p:nvPr/>
        </p:nvSpPr>
        <p:spPr>
          <a:xfrm>
            <a:off x="7452461" y="3974069"/>
            <a:ext cx="3014853" cy="369332"/>
          </a:xfrm>
          <a:prstGeom prst="rect">
            <a:avLst/>
          </a:prstGeom>
          <a:noFill/>
        </p:spPr>
        <p:txBody>
          <a:bodyPr wrap="square" rtlCol="0">
            <a:spAutoFit/>
          </a:bodyPr>
          <a:lstStyle/>
          <a:p>
            <a:r>
              <a:rPr lang="es-MX" sz="900">
                <a:hlinkClick r:id="rId3" tooltip="http://commons.wikimedia.org/wiki/File:Bits_and_Bytes.svg"/>
              </a:rPr>
              <a:t>Esta foto</a:t>
            </a:r>
            <a:r>
              <a:rPr lang="es-MX" sz="900"/>
              <a:t> de Autor desconocido está bajo licencia </a:t>
            </a:r>
            <a:r>
              <a:rPr lang="es-MX" sz="900">
                <a:hlinkClick r:id="rId4" tooltip="https://creativecommons.org/licenses/by-sa/3.0/"/>
              </a:rPr>
              <a:t>CC BY-SA</a:t>
            </a:r>
            <a:endParaRPr lang="es-MX" sz="900"/>
          </a:p>
        </p:txBody>
      </p:sp>
      <p:pic>
        <p:nvPicPr>
          <p:cNvPr id="14" name="Imagen 13">
            <a:extLst>
              <a:ext uri="{FF2B5EF4-FFF2-40B4-BE49-F238E27FC236}">
                <a16:creationId xmlns:a16="http://schemas.microsoft.com/office/drawing/2014/main" id="{13B01BFF-E659-4D61-9803-E86CDA39DF78}"/>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1286962" y="2875584"/>
            <a:ext cx="4807450" cy="3722204"/>
          </a:xfrm>
          <a:prstGeom prst="rect">
            <a:avLst/>
          </a:prstGeom>
        </p:spPr>
      </p:pic>
      <p:sp>
        <p:nvSpPr>
          <p:cNvPr id="15" name="CuadroTexto 14">
            <a:extLst>
              <a:ext uri="{FF2B5EF4-FFF2-40B4-BE49-F238E27FC236}">
                <a16:creationId xmlns:a16="http://schemas.microsoft.com/office/drawing/2014/main" id="{04E81704-CEB2-4896-86C9-F3D7D090A6AF}"/>
              </a:ext>
            </a:extLst>
          </p:cNvPr>
          <p:cNvSpPr txBox="1"/>
          <p:nvPr/>
        </p:nvSpPr>
        <p:spPr>
          <a:xfrm>
            <a:off x="1141413" y="6627168"/>
            <a:ext cx="6306058" cy="230832"/>
          </a:xfrm>
          <a:prstGeom prst="rect">
            <a:avLst/>
          </a:prstGeom>
          <a:noFill/>
        </p:spPr>
        <p:txBody>
          <a:bodyPr wrap="square" rtlCol="0">
            <a:spAutoFit/>
          </a:bodyPr>
          <a:lstStyle/>
          <a:p>
            <a:r>
              <a:rPr lang="es-MX" sz="900" dirty="0">
                <a:hlinkClick r:id="rId6" tooltip="http://todotecnologia-eso.blogspot.com.ar/2011/10/codigo-ascii.html"/>
              </a:rPr>
              <a:t>Esta foto</a:t>
            </a:r>
            <a:r>
              <a:rPr lang="es-MX" sz="900" dirty="0"/>
              <a:t> de Autor desconocido está bajo licencia </a:t>
            </a:r>
            <a:r>
              <a:rPr lang="es-MX" sz="900" dirty="0">
                <a:hlinkClick r:id="rId7" tooltip="https://creativecommons.org/licenses/by-nc-sa/3.0/"/>
              </a:rPr>
              <a:t>CC BY-SA-NC</a:t>
            </a:r>
            <a:endParaRPr lang="es-MX" sz="900" dirty="0"/>
          </a:p>
        </p:txBody>
      </p:sp>
      <p:sp>
        <p:nvSpPr>
          <p:cNvPr id="19" name="CuadroTexto 18">
            <a:extLst>
              <a:ext uri="{FF2B5EF4-FFF2-40B4-BE49-F238E27FC236}">
                <a16:creationId xmlns:a16="http://schemas.microsoft.com/office/drawing/2014/main" id="{B7744681-58E1-4DCB-8AD9-24CEB0B57EBD}"/>
              </a:ext>
            </a:extLst>
          </p:cNvPr>
          <p:cNvSpPr txBox="1"/>
          <p:nvPr/>
        </p:nvSpPr>
        <p:spPr>
          <a:xfrm>
            <a:off x="1625600" y="2428337"/>
            <a:ext cx="5052291" cy="369332"/>
          </a:xfrm>
          <a:prstGeom prst="rect">
            <a:avLst/>
          </a:prstGeom>
          <a:noFill/>
        </p:spPr>
        <p:txBody>
          <a:bodyPr wrap="square" rtlCol="0">
            <a:spAutoFit/>
          </a:bodyPr>
          <a:lstStyle/>
          <a:p>
            <a:r>
              <a:rPr lang="es-ES" b="1" dirty="0"/>
              <a:t>Código más utilizado: ASCII</a:t>
            </a:r>
            <a:endParaRPr lang="es-MX" b="1" dirty="0"/>
          </a:p>
        </p:txBody>
      </p:sp>
    </p:spTree>
    <p:extLst>
      <p:ext uri="{BB962C8B-B14F-4D97-AF65-F5344CB8AC3E}">
        <p14:creationId xmlns:p14="http://schemas.microsoft.com/office/powerpoint/2010/main" val="1283446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28000"/>
                <a:satMod val="94000"/>
                <a:lumMod val="20000"/>
              </a:schemeClr>
              <a:schemeClr val="bg2">
                <a:tint val="94000"/>
                <a:shade val="84000"/>
                <a:satMod val="148000"/>
                <a:lumMod val="114000"/>
              </a:schemeClr>
            </a:duotone>
          </a:blip>
          <a:stretch/>
        </a:blipFill>
        <a:effectLst/>
      </p:bgPr>
    </p:bg>
    <p:spTree>
      <p:nvGrpSpPr>
        <p:cNvPr id="1" name=""/>
        <p:cNvGrpSpPr/>
        <p:nvPr/>
      </p:nvGrpSpPr>
      <p:grpSpPr>
        <a:xfrm>
          <a:off x="0" y="0"/>
          <a:ext cx="0" cy="0"/>
          <a:chOff x="0" y="0"/>
          <a:chExt cx="0" cy="0"/>
        </a:xfrm>
      </p:grpSpPr>
      <p:sp>
        <p:nvSpPr>
          <p:cNvPr id="4" name="Título 3"/>
          <p:cNvSpPr>
            <a:spLocks noGrp="1"/>
          </p:cNvSpPr>
          <p:nvPr>
            <p:ph type="title"/>
          </p:nvPr>
        </p:nvSpPr>
        <p:spPr>
          <a:xfrm>
            <a:off x="1751012" y="4363271"/>
            <a:ext cx="8676222" cy="1066801"/>
          </a:xfrm>
        </p:spPr>
        <p:txBody>
          <a:bodyPr vert="horz" lIns="91440" tIns="45720" rIns="91440" bIns="45720" rtlCol="0" anchor="b">
            <a:normAutofit/>
          </a:bodyPr>
          <a:lstStyle/>
          <a:p>
            <a:pPr algn="ctr"/>
            <a:r>
              <a:rPr lang="en-US" sz="4800">
                <a:effectLst>
                  <a:glow rad="38100">
                    <a:schemeClr val="bg1">
                      <a:lumMod val="65000"/>
                      <a:lumOff val="35000"/>
                      <a:alpha val="50000"/>
                    </a:schemeClr>
                  </a:glow>
                  <a:outerShdw blurRad="28575" dist="31750" dir="13200000" algn="tl" rotWithShape="0">
                    <a:srgbClr val="000000">
                      <a:alpha val="25000"/>
                    </a:srgbClr>
                  </a:outerShdw>
                </a:effectLst>
              </a:rPr>
              <a:t>Tipos de Datos</a:t>
            </a:r>
          </a:p>
        </p:txBody>
      </p:sp>
      <p:pic>
        <p:nvPicPr>
          <p:cNvPr id="6" name="Imagen 5">
            <a:extLst>
              <a:ext uri="{FF2B5EF4-FFF2-40B4-BE49-F238E27FC236}">
                <a16:creationId xmlns:a16="http://schemas.microsoft.com/office/drawing/2014/main" id="{6D62CC30-262E-4FFA-AE55-1C6CABDE152E}"/>
              </a:ext>
            </a:extLst>
          </p:cNvPr>
          <p:cNvPicPr>
            <a:picLocks noChangeAspect="1"/>
          </p:cNvPicPr>
          <p:nvPr/>
        </p:nvPicPr>
        <p:blipFill>
          <a:blip r:embed="rId3"/>
          <a:stretch>
            <a:fillRect/>
          </a:stretch>
        </p:blipFill>
        <p:spPr>
          <a:xfrm>
            <a:off x="1812175" y="640080"/>
            <a:ext cx="8563026" cy="3602736"/>
          </a:xfrm>
          <a:prstGeom prst="roundRect">
            <a:avLst>
              <a:gd name="adj" fmla="val 3517"/>
            </a:avLst>
          </a:prstGeom>
          <a:ln w="38100">
            <a:gradFill flip="none" rotWithShape="1">
              <a:gsLst>
                <a:gs pos="0">
                  <a:srgbClr val="363D46"/>
                </a:gs>
                <a:gs pos="100000">
                  <a:srgbClr val="363D46">
                    <a:lumMod val="75000"/>
                  </a:srgbClr>
                </a:gs>
              </a:gsLst>
              <a:lin ang="5400000" scaled="0"/>
              <a:tileRect/>
            </a:gradFill>
          </a:ln>
          <a:effectLst>
            <a:innerShdw blurRad="57150" dist="38100" dir="14460000">
              <a:srgbClr val="000000">
                <a:alpha val="70000"/>
              </a:srgbClr>
            </a:innerShdw>
          </a:effectLst>
        </p:spPr>
      </p:pic>
    </p:spTree>
    <p:extLst>
      <p:ext uri="{BB962C8B-B14F-4D97-AF65-F5344CB8AC3E}">
        <p14:creationId xmlns:p14="http://schemas.microsoft.com/office/powerpoint/2010/main" val="52846252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lla">
  <a:themeElements>
    <a:clrScheme name="Malla">
      <a:dk1>
        <a:sysClr val="windowText" lastClr="000000"/>
      </a:dk1>
      <a:lt1>
        <a:sysClr val="window" lastClr="FFFFFF"/>
      </a:lt1>
      <a:dk2>
        <a:srgbClr val="363D46"/>
      </a:dk2>
      <a:lt2>
        <a:srgbClr val="EBEBEB"/>
      </a:lt2>
      <a:accent1>
        <a:srgbClr val="A9E023"/>
      </a:accent1>
      <a:accent2>
        <a:srgbClr val="1FCDB6"/>
      </a:accent2>
      <a:accent3>
        <a:srgbClr val="5F99C9"/>
      </a:accent3>
      <a:accent4>
        <a:srgbClr val="AE65D1"/>
      </a:accent4>
      <a:accent5>
        <a:srgbClr val="D06423"/>
      </a:accent5>
      <a:accent6>
        <a:srgbClr val="DCAB11"/>
      </a:accent6>
      <a:hlink>
        <a:srgbClr val="ADE133"/>
      </a:hlink>
      <a:folHlink>
        <a:srgbClr val="C2EA66"/>
      </a:folHlink>
    </a:clrScheme>
    <a:fontScheme name="Malla">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alla">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1FEE2289-88FB-467C-9C9A-54F3C85768F0}"/>
    </a:ext>
  </a:extLst>
</a:theme>
</file>

<file path=docProps/app.xml><?xml version="1.0" encoding="utf-8"?>
<Properties xmlns="http://schemas.openxmlformats.org/officeDocument/2006/extended-properties" xmlns:vt="http://schemas.openxmlformats.org/officeDocument/2006/docPropsVTypes">
  <TotalTime>32</TotalTime>
  <Words>2144</Words>
  <Application>Microsoft Office PowerPoint</Application>
  <PresentationFormat>Panorámica</PresentationFormat>
  <Paragraphs>152</Paragraphs>
  <Slides>34</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34</vt:i4>
      </vt:variant>
    </vt:vector>
  </HeadingPairs>
  <TitlesOfParts>
    <vt:vector size="39" baseType="lpstr">
      <vt:lpstr>Arial</vt:lpstr>
      <vt:lpstr>Calibri</vt:lpstr>
      <vt:lpstr>Calibri,Bold</vt:lpstr>
      <vt:lpstr>Century Gothic</vt:lpstr>
      <vt:lpstr>Malla</vt:lpstr>
      <vt:lpstr>ALGORITMOS COMPUTACIONALES</vt:lpstr>
      <vt:lpstr>Unidad de Competencia 2: </vt:lpstr>
      <vt:lpstr>Objetivo y justificación</vt:lpstr>
      <vt:lpstr>Estructura de la Unida de Aprendizaje</vt:lpstr>
      <vt:lpstr>Guion</vt:lpstr>
      <vt:lpstr>Representación de datos en una computadora (códigos y sistemas numéricos</vt:lpstr>
      <vt:lpstr>¿Cómo representamos un dato?</vt:lpstr>
      <vt:lpstr>Los podemos agrupar…</vt:lpstr>
      <vt:lpstr>Tipos de Datos</vt:lpstr>
      <vt:lpstr>Tipos de Datos Simples</vt:lpstr>
      <vt:lpstr>Presentación de PowerPoint</vt:lpstr>
      <vt:lpstr>variables</vt:lpstr>
      <vt:lpstr>Definición y uso del concepto de variables de memoria</vt:lpstr>
      <vt:lpstr>Asignación de valores a variables</vt:lpstr>
      <vt:lpstr>Las variables pueden ser según su funcionamiento o dato almacenado</vt:lpstr>
      <vt:lpstr>Las variables pueden ser según donde estén definidas pueden ser</vt:lpstr>
      <vt:lpstr>Constantes</vt:lpstr>
      <vt:lpstr>Constantes</vt:lpstr>
      <vt:lpstr>Presentación de PowerPoint</vt:lpstr>
      <vt:lpstr>Definición y uso de expresiones aritmética (operadores aritméticos y jerarquía)</vt:lpstr>
      <vt:lpstr>operadores aritméticos y jerarquía</vt:lpstr>
      <vt:lpstr>Operadores aritméticos</vt:lpstr>
      <vt:lpstr>Prioridad de los Operadores Aritméticos.</vt:lpstr>
      <vt:lpstr>Definición y uso de expresiones relacionales (operadores relacionales y lógicos).</vt:lpstr>
      <vt:lpstr>Operadores Relaciónales.</vt:lpstr>
      <vt:lpstr>Presentación de PowerPoint</vt:lpstr>
      <vt:lpstr>Operadores Lógicos:</vt:lpstr>
      <vt:lpstr>Presentación de PowerPoint</vt:lpstr>
      <vt:lpstr>Conclusiones y Actividades</vt:lpstr>
      <vt:lpstr>Conclusión</vt:lpstr>
      <vt:lpstr>Conclusiones…</vt:lpstr>
      <vt:lpstr>Actividades Complementarias</vt:lpstr>
      <vt:lpstr>¿dudas?</vt:lpstr>
      <vt:lpstr>Referencias Bibliográficas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ALGORITMOS COMPUTACIONALES</dc:title>
  <dc:creator>Gisela Baena</dc:creator>
  <cp:lastModifiedBy>Gisela Baena</cp:lastModifiedBy>
  <cp:revision>6</cp:revision>
  <dcterms:created xsi:type="dcterms:W3CDTF">2019-09-30T13:11:06Z</dcterms:created>
  <dcterms:modified xsi:type="dcterms:W3CDTF">2019-09-30T13:49:37Z</dcterms:modified>
</cp:coreProperties>
</file>