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4" r:id="rId2"/>
    <p:sldId id="285" r:id="rId3"/>
    <p:sldId id="256" r:id="rId4"/>
    <p:sldId id="257" r:id="rId5"/>
    <p:sldId id="258" r:id="rId6"/>
    <p:sldId id="259" r:id="rId7"/>
    <p:sldId id="262" r:id="rId8"/>
    <p:sldId id="260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6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8" r:id="rId33"/>
    <p:sldId id="287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90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C6478F-BD3C-492C-83E0-74B4B48EE1E5}" type="datetimeFigureOut">
              <a:rPr lang="es-ES" smtClean="0"/>
              <a:pPr/>
              <a:t>24/09/2019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F161F6-0E19-4335-8DFE-3D0CE09CDC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UNIVERSIDAD AUTÓNOMA DEL ESTADO DE MÉXICO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 smtClean="0"/>
              <a:t>FACULTAD DE MEDICINA</a:t>
            </a:r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LICENCIATURA EN TERAPIA OCUPACIONAL</a:t>
            </a:r>
          </a:p>
          <a:p>
            <a:pPr marL="0" indent="0" algn="ctr">
              <a:buNone/>
            </a:pPr>
            <a:r>
              <a:rPr lang="es-MX" dirty="0" smtClean="0"/>
              <a:t>UA: OCUPACIÓN Y PROMOCIÓN PARA LA SALUD</a:t>
            </a:r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PRIMER SEMESTRE</a:t>
            </a:r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TEMA:</a:t>
            </a:r>
          </a:p>
          <a:p>
            <a:pPr marL="0" indent="0" algn="ctr">
              <a:buNone/>
            </a:pPr>
            <a:r>
              <a:rPr lang="es-MX" b="1" dirty="0" smtClean="0"/>
              <a:t>DETERMINANTES SOCIALES</a:t>
            </a:r>
          </a:p>
          <a:p>
            <a:pPr marL="0" indent="0" algn="r">
              <a:buNone/>
            </a:pPr>
            <a:r>
              <a:rPr lang="es-MX" dirty="0" smtClean="0"/>
              <a:t>ESP. S.P. EYENI GARCIA BERNAL</a:t>
            </a:r>
          </a:p>
        </p:txBody>
      </p:sp>
    </p:spTree>
    <p:extLst>
      <p:ext uri="{BB962C8B-B14F-4D97-AF65-F5344CB8AC3E}">
        <p14:creationId xmlns:p14="http://schemas.microsoft.com/office/powerpoint/2010/main" val="1610240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Medición y análisis del problema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1000108"/>
            <a:ext cx="9144000" cy="5857892"/>
          </a:xfrm>
        </p:spPr>
        <p:txBody>
          <a:bodyPr>
            <a:normAutofit/>
          </a:bodyPr>
          <a:lstStyle/>
          <a:p>
            <a:pPr lvl="0" fontAlgn="base"/>
            <a:endParaRPr lang="es-MX" dirty="0" smtClean="0"/>
          </a:p>
          <a:p>
            <a:pPr lvl="0" fontAlgn="base"/>
            <a:r>
              <a:rPr lang="es-MX" dirty="0" smtClean="0"/>
              <a:t>Que hagan de la equidad sanitaria un objetivo común fundamental y utilicen un conjunto común de indicadores para hacer un seguimiento de los progresos realizados en materia de desarrollo</a:t>
            </a:r>
          </a:p>
          <a:p>
            <a:pPr lvl="0" fontAlgn="base"/>
            <a:endParaRPr lang="es-ES" dirty="0" smtClean="0"/>
          </a:p>
          <a:p>
            <a:pPr lvl="0" fontAlgn="base"/>
            <a:r>
              <a:rPr lang="es-MX" dirty="0" smtClean="0"/>
              <a:t>Que favorezcan la </a:t>
            </a:r>
            <a:r>
              <a:rPr lang="es-MX" b="1" dirty="0" smtClean="0"/>
              <a:t>participación equitativa </a:t>
            </a:r>
            <a:r>
              <a:rPr lang="es-MX" dirty="0" smtClean="0"/>
              <a:t>de los Estados Miembros y otras partes interesadas en la formulación de políticas a escala mundial OMS</a:t>
            </a:r>
          </a:p>
          <a:p>
            <a:pPr lvl="0" fontAlgn="base"/>
            <a:endParaRPr lang="es-MX" b="1" dirty="0" smtClean="0"/>
          </a:p>
          <a:p>
            <a:pPr lvl="0" fontAlgn="base"/>
            <a:r>
              <a:rPr lang="es-MX" dirty="0" smtClean="0"/>
              <a:t>Que robustezca la capacidad del conjunto de la OMS en relación con los determinantes sociales de la salud.</a:t>
            </a:r>
            <a:endParaRPr lang="es-ES" dirty="0" smtClean="0"/>
          </a:p>
          <a:p>
            <a:pPr fontAlgn="base"/>
            <a:endParaRPr lang="es-ES" dirty="0" smtClean="0"/>
          </a:p>
          <a:p>
            <a:pPr lvl="0" fontAlgn="base"/>
            <a:endParaRPr lang="es-ES" b="1" dirty="0" smtClean="0"/>
          </a:p>
          <a:p>
            <a:endParaRPr lang="es-ES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Resultado de imagen para determinantes sociales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" t="3125" r="3125" b="4166"/>
          <a:stretch>
            <a:fillRect/>
          </a:stretch>
        </p:blipFill>
        <p:spPr bwMode="auto">
          <a:xfrm>
            <a:off x="0" y="24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endParaRPr lang="es-MX" sz="2800" dirty="0"/>
          </a:p>
          <a:p>
            <a:pPr marL="0" indent="0" algn="ctr">
              <a:buNone/>
            </a:pPr>
            <a:r>
              <a:rPr lang="es-MX" sz="2800" dirty="0" smtClean="0"/>
              <a:t>ECONOMÍA, POLÍTICA Y VÍAS DE ACCIÓN DE DETERMINANTES SOCIALES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574833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ECONOMIA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Concepto: Ciencia que estudia los recursos, la creación de riqueza y la producción, distribución y consumo de bienes y servicios, para satisfacer las necesidades humanas.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366" y="3102701"/>
            <a:ext cx="6988630" cy="349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20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 relación entre economía y</a:t>
            </a:r>
            <a:br>
              <a:rPr lang="es-MX" dirty="0"/>
            </a:br>
            <a:r>
              <a:rPr lang="es-MX" dirty="0"/>
              <a:t>salud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MX" dirty="0"/>
              <a:t>El crecimiento económico de un país tiene efectos positivos en la salud de la población, debido a que permite: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/>
              <a:t>mayor facilidad en el acceso a los servicios de salud.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/>
              <a:t> menor exposición a los riesgos ambientales.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/>
              <a:t>mejor acceso al agua potable y los servicios de saneamiento.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/>
              <a:t> mejores oportunidades para desarrollar comportamientos preventivos.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55409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La salud puede generar aumento de la riqueza en cuatros formas: 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a</a:t>
            </a:r>
            <a:r>
              <a:rPr lang="es-MX" dirty="0"/>
              <a:t>) la población más sana es económicamente más productiva</a:t>
            </a:r>
          </a:p>
          <a:p>
            <a:pPr marL="0" indent="0" algn="just">
              <a:buNone/>
            </a:pPr>
            <a:r>
              <a:rPr lang="es-MX" dirty="0" smtClean="0"/>
              <a:t>b</a:t>
            </a:r>
            <a:r>
              <a:rPr lang="es-MX" dirty="0"/>
              <a:t>) el uso de servicios médicos preventivos puede generar una reducción de los costos relacionados con la salud, ya que disminuye la necesidad de atención médica</a:t>
            </a:r>
          </a:p>
          <a:p>
            <a:pPr marL="0" indent="0" algn="just">
              <a:buNone/>
            </a:pPr>
            <a:r>
              <a:rPr lang="es-MX" dirty="0" smtClean="0"/>
              <a:t>c</a:t>
            </a:r>
            <a:r>
              <a:rPr lang="es-MX" dirty="0"/>
              <a:t>) la salud representa un resultado real del desarrollo económico </a:t>
            </a:r>
          </a:p>
          <a:p>
            <a:pPr marL="0" indent="0" algn="just">
              <a:buNone/>
            </a:pPr>
            <a:r>
              <a:rPr lang="es-MX" dirty="0" smtClean="0"/>
              <a:t>d</a:t>
            </a:r>
            <a:r>
              <a:rPr lang="es-MX" dirty="0"/>
              <a:t>) el gasto sanitario capitaliza el efecto multiplicador económico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74180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REFLEXIÓN COMENTARIOS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38250" y="2370137"/>
            <a:ext cx="59055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31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POLÍTICA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Concepto:  Ciencia que trata del gobierno y la organización de las sociedades humanas, especialmente de los estados.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15468" b="-7856"/>
          <a:stretch/>
        </p:blipFill>
        <p:spPr>
          <a:xfrm>
            <a:off x="3082278" y="2366690"/>
            <a:ext cx="4988603" cy="460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922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200" dirty="0"/>
              <a:t>¿Por qué la salud también</a:t>
            </a:r>
            <a:br>
              <a:rPr lang="es-MX" sz="3200" dirty="0"/>
            </a:br>
            <a:r>
              <a:rPr lang="es-MX" sz="3200" dirty="0"/>
              <a:t>depende de políticas externas</a:t>
            </a:r>
            <a:br>
              <a:rPr lang="es-MX" sz="3200" dirty="0"/>
            </a:br>
            <a:r>
              <a:rPr lang="es-MX" sz="3200" dirty="0"/>
              <a:t>al sector salud?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La Comisión sobre Determinantes Sociales de la Organización Mundial de la Salud (OMS) concluye que la salud depende de varios factores y políticas que están fuera del alcance de los ministerios de salud.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3600814"/>
            <a:ext cx="5544616" cy="30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6934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/>
              <a:t>¿Por qué la salud también</a:t>
            </a:r>
            <a:br>
              <a:rPr lang="es-MX" sz="2800" dirty="0"/>
            </a:br>
            <a:r>
              <a:rPr lang="es-MX" sz="2800" dirty="0"/>
              <a:t>depende de políticas externas</a:t>
            </a:r>
            <a:br>
              <a:rPr lang="es-MX" sz="2800" dirty="0"/>
            </a:br>
            <a:r>
              <a:rPr lang="es-MX" sz="2800" dirty="0"/>
              <a:t>al sector salud?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La Comisión destacó que la distribución desigual del poder, el dinero y los recursos no puede ser abordada si el sector de la salud está solo en el diseño e implementación de políticas públicas para mitigar las desigualdades en salud, por lo que formula recomendaciones a los gobiernos con respecto a lo siguiente: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436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Que el alumno comprenda y analice los conceptos de los determinantes sociales, así como también haga una relación sobre su propia vida no omitiendo hacer conciencia sobre su actualidad y su vida cotidiana.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9420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/>
              <a:t>¿Por qué la salud también</a:t>
            </a:r>
            <a:br>
              <a:rPr lang="es-MX" sz="2800" dirty="0"/>
            </a:br>
            <a:r>
              <a:rPr lang="es-MX" sz="2800" dirty="0"/>
              <a:t>depende de políticas externas</a:t>
            </a:r>
            <a:br>
              <a:rPr lang="es-MX" sz="2800" dirty="0"/>
            </a:br>
            <a:r>
              <a:rPr lang="es-MX" sz="2800" dirty="0"/>
              <a:t>al sector salud?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s-MX" dirty="0"/>
              <a:t>mejorar las condiciones básicas de vivienda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dirty="0"/>
              <a:t> los servicios de salud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dirty="0"/>
              <a:t> la educación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dirty="0"/>
              <a:t>las condiciones de trabajo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dirty="0"/>
              <a:t>reducir las desigualdades en el acceso a la participación en la toma de decisiones y los recursos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MX" dirty="0"/>
              <a:t> mejorar la transparencia y el monitoreo en la medición de las desigualdades en salud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11926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Los determinantes sociales</a:t>
            </a:r>
            <a:br>
              <a:rPr lang="es-MX" dirty="0"/>
            </a:br>
            <a:r>
              <a:rPr lang="es-MX" dirty="0"/>
              <a:t>de la salud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Los determinantes sociales de la salud son aquellos factores que se enfocan en las condiciones económicas y sociales de las personas.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176" y="2757483"/>
            <a:ext cx="4644630" cy="399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57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Los determinantes sociales</a:t>
            </a:r>
            <a:br>
              <a:rPr lang="es-MX" dirty="0"/>
            </a:br>
            <a:r>
              <a:rPr lang="es-MX" dirty="0"/>
              <a:t>de la salud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Los </a:t>
            </a:r>
            <a:r>
              <a:rPr lang="es-MX" dirty="0"/>
              <a:t>componentes básicos del marco conceptual de los determinantes sociales de la salud incluyen: 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es-MX" dirty="0"/>
              <a:t>la situación socioeconómica y política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es-MX" dirty="0"/>
              <a:t>los determinantes estructurales 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es-MX" dirty="0"/>
              <a:t>los determinantes intermedios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46217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764704"/>
            <a:ext cx="7467600" cy="529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0308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contexto socioeconómico y político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86808" cy="4572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Conjunto </a:t>
            </a:r>
            <a:r>
              <a:rPr lang="es-MX" dirty="0"/>
              <a:t>amplio de aspectos estructurales, culturales y funcionales de un sistema social que ejercen una poderosa influencia formativa en los patrones de estratificación social y, por lo tanto, en las oportunidades de salud de la gente. </a:t>
            </a:r>
            <a:endParaRPr lang="es-MX" dirty="0" smtClean="0"/>
          </a:p>
          <a:p>
            <a:pPr algn="just"/>
            <a:r>
              <a:rPr lang="es-MX" dirty="0" smtClean="0"/>
              <a:t>Incluye </a:t>
            </a:r>
            <a:r>
              <a:rPr lang="es-MX" dirty="0"/>
              <a:t>los mecanismos sociales y políticos que generan, configuran y mantienen las jerarquías sociales.</a:t>
            </a: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856857" y="2060848"/>
            <a:ext cx="331554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1199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Determinantes estructurales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El concepto de determinantes estructurales se refiere específicamente a aquellos atributos que generan o fortalecen la estratificación de una sociedad y definen la posición socioeconómica de la gente.</a:t>
            </a:r>
          </a:p>
          <a:p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70375" y="205740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066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Determinantes intermedios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Se distribuyen según la estratificación social y determinan las diferencias en cuanto a la exposición y la vulnerabilidad a las condiciones perjudiciales para la salud.</a:t>
            </a:r>
          </a:p>
          <a:p>
            <a:endParaRPr lang="es-MX" dirty="0"/>
          </a:p>
        </p:txBody>
      </p:sp>
      <p:pic>
        <p:nvPicPr>
          <p:cNvPr id="5" name="Picture 2" descr="Resultado de imagen para calidad de vid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2971800"/>
            <a:ext cx="3657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6969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dirty="0"/>
              <a:t>A continuación se proporcionan ejemplos de cada una de estas categorías: </a:t>
            </a:r>
          </a:p>
          <a:p>
            <a:pPr algn="just"/>
            <a:r>
              <a:rPr lang="es-MX" dirty="0"/>
              <a:t>Circunstancias materiales: calidad de la vivienda y del vecindario, posibilidades de consumo (medios financieros para adquirir alimentos saludables, ropa apropiada, etc.) y el entorno físico de trabajo. </a:t>
            </a:r>
          </a:p>
          <a:p>
            <a:pPr algn="just"/>
            <a:r>
              <a:rPr lang="es-MX" dirty="0"/>
              <a:t>Circunstancias psicosociales: factores psicosociales de tensión, circunstancias de vida y relaciones estresantes, apoyo y redes sociales.</a:t>
            </a: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14437" y="281463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719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14800" cy="45720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dirty="0"/>
              <a:t>Factores conductuales y biológicos: nutrición, actividad física, consumo de tabaco, drogas y alcohol; los factores biológicos también incluyen los factores genéticos. </a:t>
            </a: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dirty="0"/>
              <a:t>Cohesión social: la existencia de confianza mutua y respeto entre los diversos grupos y sectores de la sociedad; contribuye a la manera en que las personas valoran su salud. </a:t>
            </a: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dirty="0"/>
              <a:t> Sistema de salud: exposición y vulnerabilidad a los factores de riesgo, acceso a los servicios y programas de salud para mediar las consecuencias de las enfermedades para la vida de las personas.</a:t>
            </a:r>
          </a:p>
          <a:p>
            <a:endParaRPr lang="es-MX" dirty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788023" y="3053953"/>
            <a:ext cx="3600401" cy="166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53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Las desigualdades en salud</a:t>
            </a:r>
            <a:br>
              <a:rPr lang="es-MX" dirty="0"/>
            </a:br>
            <a:r>
              <a:rPr lang="es-MX" dirty="0"/>
              <a:t>en México.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2792" cy="4925144"/>
          </a:xfrm>
        </p:spPr>
        <p:txBody>
          <a:bodyPr>
            <a:normAutofit fontScale="92500"/>
          </a:bodyPr>
          <a:lstStyle/>
          <a:p>
            <a:r>
              <a:rPr lang="es-MX" dirty="0"/>
              <a:t>En años recientes, México ha logrado avances considerables en el campo de la salud reflejados en el incremento de la esperanza de vida al nacer y en la reducción de las tasas de mortalidad materna e infantil. </a:t>
            </a:r>
            <a:endParaRPr lang="es-MX" dirty="0" smtClean="0"/>
          </a:p>
          <a:p>
            <a:r>
              <a:rPr lang="es-MX" dirty="0" smtClean="0"/>
              <a:t>No </a:t>
            </a:r>
            <a:r>
              <a:rPr lang="es-MX" dirty="0"/>
              <a:t>obstante, México presenta diferencias en cuestiones de salud entre regiones, etnias y grupos socioeconómicos. </a:t>
            </a:r>
          </a:p>
          <a:p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644008" y="205740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89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8458200" cy="1470025"/>
          </a:xfrm>
        </p:spPr>
        <p:txBody>
          <a:bodyPr>
            <a:normAutofit/>
          </a:bodyPr>
          <a:lstStyle/>
          <a:p>
            <a:pPr algn="ctr"/>
            <a:r>
              <a:rPr lang="es-ES" sz="4400" dirty="0" smtClean="0"/>
              <a:t>DETERMINANTES SOCIALES  </a:t>
            </a:r>
            <a:endParaRPr lang="es-ES" sz="4400" dirty="0"/>
          </a:p>
        </p:txBody>
      </p:sp>
      <p:pic>
        <p:nvPicPr>
          <p:cNvPr id="5" name="4 Imagen" descr="https://www.who.int/social_determinants/csdh_cover_al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2071678"/>
            <a:ext cx="4071966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Las desigualdades en salud</a:t>
            </a:r>
            <a:br>
              <a:rPr lang="es-MX" dirty="0"/>
            </a:br>
            <a:r>
              <a:rPr lang="es-MX" dirty="0"/>
              <a:t>en México</a:t>
            </a:r>
            <a:r>
              <a:rPr lang="es-MX" dirty="0" smtClean="0"/>
              <a:t>. (ejemplo)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74840" cy="4853136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En el estado de Chiapas la tasa de mortalidad materna en el 2008, fue de 96,8 mientras que en Nuevo León fue de 30. Respecto a las tasas de mortalidad por enfermedades transmisibles para el mismo año, Chiapas registró una tasa de 78,6 fallecimientos, mientras que en Coahuila la tasa fue de 41,1.</a:t>
            </a:r>
          </a:p>
          <a:p>
            <a:r>
              <a:rPr lang="es-MX" dirty="0"/>
              <a:t>Las comunidades indígenas registran una tasa de mortalidad infantil que es 58% más alta y tiene una esperanza de vida cinco años menor en comparación con el promedio nacional y es diez años menor en comparación con la Ciudad de México.</a:t>
            </a:r>
          </a:p>
          <a:p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364088" y="1600200"/>
            <a:ext cx="3114675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129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Los datos anteriores ayudan a explicar por qué la desigualdad en términos de salud, el acceso a los servicios de salud y el financiamiento, son temas prioritarios para el Gobierno de México. Distintas acciones en salud y desarrollo social se han puesto en marcha en México para disminuir las desigualdades en salud; sin embargo, no se ha documentado cuáles acciones intersectoriales que mejoran los determinantes sociales de salud se han llevado a la práctica y tampoco se sabe cuáles han sido sus beneficios en términos económicos y de salud.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41605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/>
              <a:t>Oliveira, </a:t>
            </a:r>
            <a:r>
              <a:rPr lang="es-MX" dirty="0" err="1"/>
              <a:t>Orlandina</a:t>
            </a:r>
            <a:r>
              <a:rPr lang="es-MX" dirty="0"/>
              <a:t> de y Marina Ariza (2001), “Transiciones familiares y trayectorias </a:t>
            </a:r>
            <a:r>
              <a:rPr lang="es-MX" dirty="0" smtClean="0"/>
              <a:t>laborales femeninas </a:t>
            </a:r>
            <a:r>
              <a:rPr lang="es-MX" dirty="0"/>
              <a:t>en el México urbano”, en Cristina Gomes (</a:t>
            </a:r>
            <a:r>
              <a:rPr lang="es-MX" dirty="0" err="1"/>
              <a:t>comp.</a:t>
            </a:r>
            <a:r>
              <a:rPr lang="es-MX" dirty="0"/>
              <a:t>), Procesos sociales, </a:t>
            </a:r>
            <a:r>
              <a:rPr lang="es-MX" dirty="0" smtClean="0"/>
              <a:t>población y </a:t>
            </a:r>
            <a:r>
              <a:rPr lang="es-MX" dirty="0"/>
              <a:t>familia. Alternativas teóricas y empíricas en las investigaciones sobre vida doméstica,</a:t>
            </a:r>
          </a:p>
          <a:p>
            <a:r>
              <a:rPr lang="es-MX" dirty="0"/>
              <a:t>México D.F.: </a:t>
            </a:r>
            <a:r>
              <a:rPr lang="es-MX" dirty="0" err="1"/>
              <a:t>Flacso</a:t>
            </a:r>
            <a:r>
              <a:rPr lang="es-MX" dirty="0"/>
              <a:t>/M. A. Porrúa.</a:t>
            </a:r>
          </a:p>
          <a:p>
            <a:r>
              <a:rPr lang="es-MX" dirty="0"/>
              <a:t>Oliveira, Ana </a:t>
            </a:r>
            <a:r>
              <a:rPr lang="es-MX" dirty="0" err="1"/>
              <a:t>Maria</a:t>
            </a:r>
            <a:r>
              <a:rPr lang="es-MX" dirty="0"/>
              <a:t> y Eduardo </a:t>
            </a:r>
            <a:r>
              <a:rPr lang="es-MX" dirty="0" err="1"/>
              <a:t>Rios</a:t>
            </a:r>
            <a:r>
              <a:rPr lang="es-MX" dirty="0"/>
              <a:t>-Neto (2004), “Modelos </a:t>
            </a:r>
            <a:r>
              <a:rPr lang="es-MX" dirty="0" err="1"/>
              <a:t>idade</a:t>
            </a:r>
            <a:r>
              <a:rPr lang="es-MX" dirty="0"/>
              <a:t>-período-</a:t>
            </a:r>
            <a:r>
              <a:rPr lang="es-MX" dirty="0" err="1"/>
              <a:t>coorte</a:t>
            </a:r>
            <a:r>
              <a:rPr lang="es-MX" dirty="0"/>
              <a:t> </a:t>
            </a:r>
            <a:r>
              <a:rPr lang="es-MX" dirty="0" smtClean="0"/>
              <a:t>aplicados à </a:t>
            </a:r>
            <a:r>
              <a:rPr lang="es-MX" dirty="0" err="1"/>
              <a:t>participação</a:t>
            </a:r>
            <a:r>
              <a:rPr lang="es-MX" dirty="0"/>
              <a:t> na </a:t>
            </a:r>
            <a:r>
              <a:rPr lang="es-MX" dirty="0" err="1"/>
              <a:t>forçã</a:t>
            </a:r>
            <a:r>
              <a:rPr lang="es-MX" dirty="0"/>
              <a:t> de </a:t>
            </a:r>
            <a:r>
              <a:rPr lang="es-MX" dirty="0" err="1"/>
              <a:t>trabalho</a:t>
            </a:r>
            <a:r>
              <a:rPr lang="es-MX" dirty="0"/>
              <a:t>: </a:t>
            </a:r>
            <a:r>
              <a:rPr lang="es-MX" dirty="0" err="1"/>
              <a:t>em</a:t>
            </a:r>
            <a:r>
              <a:rPr lang="es-MX" dirty="0"/>
              <a:t> busca de </a:t>
            </a:r>
            <a:r>
              <a:rPr lang="es-MX" dirty="0" err="1"/>
              <a:t>uma</a:t>
            </a:r>
            <a:r>
              <a:rPr lang="es-MX" dirty="0"/>
              <a:t> </a:t>
            </a:r>
            <a:r>
              <a:rPr lang="es-MX" dirty="0" err="1"/>
              <a:t>versão</a:t>
            </a:r>
            <a:r>
              <a:rPr lang="es-MX" dirty="0"/>
              <a:t> </a:t>
            </a:r>
            <a:r>
              <a:rPr lang="es-MX" dirty="0" err="1"/>
              <a:t>parcimoniosa</a:t>
            </a:r>
            <a:r>
              <a:rPr lang="es-MX" dirty="0"/>
              <a:t>”, en Revista</a:t>
            </a:r>
          </a:p>
          <a:p>
            <a:r>
              <a:rPr lang="es-MX" dirty="0"/>
              <a:t>Brasileira de </a:t>
            </a:r>
            <a:r>
              <a:rPr lang="es-MX" dirty="0" err="1"/>
              <a:t>Estudos</a:t>
            </a:r>
            <a:r>
              <a:rPr lang="es-MX" dirty="0"/>
              <a:t> de </a:t>
            </a:r>
            <a:r>
              <a:rPr lang="es-MX" dirty="0" err="1"/>
              <a:t>População</a:t>
            </a:r>
            <a:r>
              <a:rPr lang="es-MX" dirty="0"/>
              <a:t>, vol. 21, núm. 1, Río de Janeiro: </a:t>
            </a:r>
            <a:r>
              <a:rPr lang="es-MX" dirty="0" err="1"/>
              <a:t>Associação</a:t>
            </a:r>
            <a:r>
              <a:rPr lang="es-MX" dirty="0"/>
              <a:t> </a:t>
            </a:r>
            <a:r>
              <a:rPr lang="es-MX" dirty="0" smtClean="0"/>
              <a:t>Brasileira de </a:t>
            </a:r>
            <a:r>
              <a:rPr lang="es-MX" dirty="0" err="1"/>
              <a:t>Estudos</a:t>
            </a:r>
            <a:r>
              <a:rPr lang="es-MX" dirty="0"/>
              <a:t> </a:t>
            </a:r>
            <a:r>
              <a:rPr lang="es-MX" dirty="0" err="1"/>
              <a:t>Populacionais</a:t>
            </a:r>
            <a:r>
              <a:rPr lang="es-MX" dirty="0"/>
              <a:t> (</a:t>
            </a:r>
            <a:r>
              <a:rPr lang="es-MX" dirty="0" err="1"/>
              <a:t>abep</a:t>
            </a:r>
            <a:r>
              <a:rPr lang="es-MX" dirty="0"/>
              <a:t>).</a:t>
            </a:r>
          </a:p>
          <a:p>
            <a:r>
              <a:rPr lang="es-MX" dirty="0" err="1"/>
              <a:t>O’Rand</a:t>
            </a:r>
            <a:r>
              <a:rPr lang="es-MX" dirty="0"/>
              <a:t>, </a:t>
            </a:r>
            <a:r>
              <a:rPr lang="es-MX" dirty="0" err="1"/>
              <a:t>Angela</a:t>
            </a:r>
            <a:r>
              <a:rPr lang="es-MX" dirty="0"/>
              <a:t> (1998), “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craft</a:t>
            </a:r>
            <a:r>
              <a:rPr lang="es-MX" dirty="0"/>
              <a:t> of </a:t>
            </a:r>
            <a:r>
              <a:rPr lang="es-MX" dirty="0" err="1"/>
              <a:t>life</a:t>
            </a:r>
            <a:r>
              <a:rPr lang="es-MX" dirty="0"/>
              <a:t> </a:t>
            </a:r>
            <a:r>
              <a:rPr lang="es-MX" dirty="0" err="1"/>
              <a:t>course</a:t>
            </a:r>
            <a:r>
              <a:rPr lang="es-MX" dirty="0"/>
              <a:t> </a:t>
            </a:r>
            <a:r>
              <a:rPr lang="es-MX" dirty="0" err="1"/>
              <a:t>studies</a:t>
            </a:r>
            <a:r>
              <a:rPr lang="es-MX" dirty="0"/>
              <a:t>”, en Janet </a:t>
            </a:r>
            <a:r>
              <a:rPr lang="es-MX" dirty="0" err="1"/>
              <a:t>Giele</a:t>
            </a:r>
            <a:r>
              <a:rPr lang="es-MX" dirty="0"/>
              <a:t> y Glen Elder (eds.),</a:t>
            </a:r>
          </a:p>
          <a:p>
            <a:r>
              <a:rPr lang="es-MX" dirty="0" err="1"/>
              <a:t>Methods</a:t>
            </a:r>
            <a:r>
              <a:rPr lang="es-MX" dirty="0"/>
              <a:t> of </a:t>
            </a:r>
            <a:r>
              <a:rPr lang="es-MX" dirty="0" err="1"/>
              <a:t>Life</a:t>
            </a:r>
            <a:r>
              <a:rPr lang="es-MX" dirty="0"/>
              <a:t> </a:t>
            </a:r>
            <a:r>
              <a:rPr lang="es-MX" dirty="0" err="1"/>
              <a:t>Course</a:t>
            </a:r>
            <a:r>
              <a:rPr lang="es-MX" dirty="0"/>
              <a:t> </a:t>
            </a:r>
            <a:r>
              <a:rPr lang="es-MX" dirty="0" err="1"/>
              <a:t>Research</a:t>
            </a:r>
            <a:r>
              <a:rPr lang="es-MX" dirty="0"/>
              <a:t>: </a:t>
            </a:r>
            <a:r>
              <a:rPr lang="es-MX" dirty="0" err="1"/>
              <a:t>Qualitative</a:t>
            </a:r>
            <a:r>
              <a:rPr lang="es-MX" dirty="0"/>
              <a:t> and </a:t>
            </a:r>
            <a:r>
              <a:rPr lang="es-MX" dirty="0" err="1"/>
              <a:t>Quantitative</a:t>
            </a:r>
            <a:r>
              <a:rPr lang="es-MX" dirty="0"/>
              <a:t> </a:t>
            </a:r>
            <a:r>
              <a:rPr lang="es-MX" dirty="0" err="1"/>
              <a:t>Approaches</a:t>
            </a:r>
            <a:r>
              <a:rPr lang="es-MX" dirty="0"/>
              <a:t>, </a:t>
            </a:r>
            <a:r>
              <a:rPr lang="es-MX" dirty="0" err="1"/>
              <a:t>Thousand</a:t>
            </a:r>
            <a:endParaRPr lang="es-MX" dirty="0"/>
          </a:p>
          <a:p>
            <a:r>
              <a:rPr lang="es-MX" dirty="0" err="1"/>
              <a:t>Oaks</a:t>
            </a:r>
            <a:r>
              <a:rPr lang="es-MX" dirty="0"/>
              <a:t> (California): </a:t>
            </a:r>
            <a:r>
              <a:rPr lang="es-MX" dirty="0" err="1"/>
              <a:t>Sage</a:t>
            </a:r>
            <a:r>
              <a:rPr lang="es-MX" dirty="0"/>
              <a:t> </a:t>
            </a:r>
            <a:r>
              <a:rPr lang="es-MX" dirty="0" err="1"/>
              <a:t>Publications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80500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b="1" dirty="0" smtClean="0"/>
              <a:t>GRACIAS¡¡¡¡¡¡¡¡</a:t>
            </a:r>
          </a:p>
          <a:p>
            <a:pPr marL="0" indent="0" algn="ctr">
              <a:buNone/>
            </a:pPr>
            <a:endParaRPr lang="es-MX" b="1" dirty="0" smtClean="0"/>
          </a:p>
          <a:p>
            <a:endParaRPr lang="es-MX" dirty="0"/>
          </a:p>
          <a:p>
            <a:pPr marL="0" indent="0" algn="r">
              <a:buNone/>
            </a:pPr>
            <a:r>
              <a:rPr lang="es-MX" smtClean="0"/>
              <a:t>“</a:t>
            </a:r>
            <a:r>
              <a:rPr lang="es-MX" dirty="0"/>
              <a:t>La manera más efectiva de hacerlo, es hacerlo</a:t>
            </a:r>
            <a:r>
              <a:rPr lang="es-MX" dirty="0" smtClean="0"/>
              <a:t>” (</a:t>
            </a:r>
            <a:r>
              <a:rPr lang="es-MX" b="1" dirty="0"/>
              <a:t>Amelia </a:t>
            </a:r>
            <a:r>
              <a:rPr lang="es-MX" b="1" dirty="0" err="1" smtClean="0"/>
              <a:t>Earhart</a:t>
            </a:r>
            <a:r>
              <a:rPr lang="es-MX" b="1" dirty="0" smtClean="0"/>
              <a:t>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7600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857232"/>
          </a:xfrm>
        </p:spPr>
        <p:txBody>
          <a:bodyPr/>
          <a:lstStyle/>
          <a:p>
            <a:pPr algn="ctr"/>
            <a:r>
              <a:rPr lang="es-ES" dirty="0" smtClean="0">
                <a:latin typeface="+mn-lt"/>
              </a:rPr>
              <a:t>¿Qué son?</a:t>
            </a:r>
            <a:endParaRPr lang="es-ES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214422"/>
            <a:ext cx="4071966" cy="5360114"/>
          </a:xfrm>
        </p:spPr>
        <p:txBody>
          <a:bodyPr>
            <a:normAutofit/>
          </a:bodyPr>
          <a:lstStyle/>
          <a:p>
            <a:r>
              <a:rPr lang="es-MX" dirty="0" smtClean="0"/>
              <a:t>Son las circunstancias en que las personas nacen, crecen, viven, trabajan y envejecen, incluido el sistema de salud. Esas circunstancias son el resultado de la distribución del dinero, el poder y los recursos a nivel mundial, nacional y local, que depende a su vez de las políticas adoptadas. </a:t>
            </a:r>
            <a:endParaRPr lang="es-ES" dirty="0"/>
          </a:p>
        </p:txBody>
      </p:sp>
      <p:pic>
        <p:nvPicPr>
          <p:cNvPr id="6" name="3 Marcador de contenido" descr="Resultado de imagen para determinantes sociales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00174"/>
            <a:ext cx="4876800" cy="3743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066800"/>
          </a:xfrm>
        </p:spPr>
        <p:txBody>
          <a:bodyPr/>
          <a:lstStyle/>
          <a:p>
            <a:pPr algn="ctr"/>
            <a:r>
              <a:rPr lang="es-ES" dirty="0" smtClean="0"/>
              <a:t>¿Cómo funcionan?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1428736"/>
            <a:ext cx="3328982" cy="4325112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Los determinantes sociales de la salud explican la mayor parte de las inequidades sanitarias, esto es, de las diferencias injustas y evitables observadas en y entre los países en lo que respecta a la situación sanitaria.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Resultado de imagen para determinantes sociale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t="41514" b="4175"/>
          <a:stretch>
            <a:fillRect/>
          </a:stretch>
        </p:blipFill>
        <p:spPr bwMode="auto">
          <a:xfrm>
            <a:off x="3357554" y="1500174"/>
            <a:ext cx="5786447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Resultado de imagen para DETERMINANTES SOCIALES OM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0"/>
            <a:ext cx="278605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857256"/>
          </a:xfrm>
        </p:spPr>
        <p:txBody>
          <a:bodyPr>
            <a:normAutofit/>
          </a:bodyPr>
          <a:lstStyle/>
          <a:p>
            <a:r>
              <a:rPr lang="es-ES" sz="4400" dirty="0" smtClean="0"/>
              <a:t>OMS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57224" y="2143116"/>
            <a:ext cx="6929454" cy="3429024"/>
          </a:xfrm>
        </p:spPr>
        <p:txBody>
          <a:bodyPr>
            <a:normAutofit/>
          </a:bodyPr>
          <a:lstStyle/>
          <a:p>
            <a:r>
              <a:rPr lang="es-MX" dirty="0" smtClean="0"/>
              <a:t>La Organización Mundial de la Salud estableció en 2005 la Comisión sobre Determinantes Sociales de la Salud, para que ofreciera asesoramiento respecto a la manera de mitigarlas. En el informe final de la Comisión, publicado en agosto de 2008, se proponen tres recomendaciones generales: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Resultado de imagen para determinantes sociale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Subsanar las desigualdades en una generación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1428736"/>
            <a:ext cx="9144000" cy="5429288"/>
          </a:xfrm>
        </p:spPr>
        <p:txBody>
          <a:bodyPr>
            <a:normAutofit/>
          </a:bodyPr>
          <a:lstStyle/>
          <a:p>
            <a:pPr fontAlgn="base"/>
            <a:r>
              <a:rPr lang="es-MX" sz="2400" dirty="0" smtClean="0"/>
              <a:t>Mejorar las </a:t>
            </a:r>
            <a:r>
              <a:rPr lang="es-MX" sz="2400" b="1" dirty="0" smtClean="0"/>
              <a:t>condiciones de vida cotidianas</a:t>
            </a:r>
          </a:p>
          <a:p>
            <a:pPr fontAlgn="base"/>
            <a:endParaRPr lang="es-ES" sz="2400" dirty="0" smtClean="0"/>
          </a:p>
          <a:p>
            <a:pPr fontAlgn="base"/>
            <a:r>
              <a:rPr lang="es-MX" sz="2400" b="1" dirty="0" smtClean="0"/>
              <a:t>Equidad</a:t>
            </a:r>
            <a:r>
              <a:rPr lang="es-MX" sz="2400" dirty="0" smtClean="0"/>
              <a:t> desde el principio</a:t>
            </a:r>
            <a:endParaRPr lang="es-ES" sz="2400" dirty="0" smtClean="0"/>
          </a:p>
          <a:p>
            <a:pPr lvl="0" fontAlgn="base"/>
            <a:endParaRPr lang="es-MX" sz="2400" dirty="0" smtClean="0"/>
          </a:p>
          <a:p>
            <a:pPr lvl="0" fontAlgn="base"/>
            <a:r>
              <a:rPr lang="es-MX" sz="2400" dirty="0" smtClean="0"/>
              <a:t>Que se disponga de un paquete integral de programas de </a:t>
            </a:r>
            <a:r>
              <a:rPr lang="es-MX" sz="2400" b="1" dirty="0" smtClean="0"/>
              <a:t>calidad</a:t>
            </a:r>
            <a:r>
              <a:rPr lang="es-MX" sz="2400" dirty="0" smtClean="0"/>
              <a:t> para todos los niños, las madres y los dispensadores de atención.</a:t>
            </a:r>
          </a:p>
          <a:p>
            <a:pPr lvl="0" fontAlgn="base"/>
            <a:endParaRPr lang="es-ES" sz="2400" dirty="0" smtClean="0"/>
          </a:p>
          <a:p>
            <a:pPr lvl="0" fontAlgn="base"/>
            <a:r>
              <a:rPr lang="es-MX" sz="2400" dirty="0" smtClean="0"/>
              <a:t>Que se ofrezca una </a:t>
            </a:r>
            <a:r>
              <a:rPr lang="es-MX" sz="2400" b="1" dirty="0" smtClean="0"/>
              <a:t>enseñanza primaria y secundaria obligatoria </a:t>
            </a:r>
            <a:r>
              <a:rPr lang="es-MX" sz="2400" dirty="0" smtClean="0"/>
              <a:t>de calidad a todos los niños.</a:t>
            </a:r>
            <a:endParaRPr lang="es-ES" sz="2400" dirty="0" smtClean="0"/>
          </a:p>
          <a:p>
            <a:pPr fontAlgn="base"/>
            <a:endParaRPr lang="es-MX" sz="2400" dirty="0" smtClean="0"/>
          </a:p>
          <a:p>
            <a:pPr fontAlgn="base"/>
            <a:r>
              <a:rPr lang="es-MX" sz="2400" dirty="0" smtClean="0"/>
              <a:t>Entornos salubres para una</a:t>
            </a:r>
            <a:r>
              <a:rPr lang="es-MX" sz="2400" b="1" dirty="0" smtClean="0"/>
              <a:t> población sana</a:t>
            </a:r>
            <a:endParaRPr lang="es-ES" sz="2400" b="1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Luchar contra la distribución desigual del poder, el dinero y los recursos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1785926"/>
            <a:ext cx="9144000" cy="5072074"/>
          </a:xfrm>
        </p:spPr>
        <p:txBody>
          <a:bodyPr>
            <a:normAutofit/>
          </a:bodyPr>
          <a:lstStyle/>
          <a:p>
            <a:pPr lvl="0"/>
            <a:r>
              <a:rPr lang="es-MX" dirty="0" smtClean="0"/>
              <a:t>Que la </a:t>
            </a:r>
            <a:r>
              <a:rPr lang="es-MX" b="1" dirty="0" smtClean="0"/>
              <a:t>equidad sanitaria </a:t>
            </a:r>
            <a:r>
              <a:rPr lang="es-MX" dirty="0" smtClean="0"/>
              <a:t>sea un criterio de evaluación de la actuación de los gobiernos</a:t>
            </a:r>
          </a:p>
          <a:p>
            <a:pPr lvl="0"/>
            <a:endParaRPr lang="es-ES" dirty="0" smtClean="0"/>
          </a:p>
          <a:p>
            <a:pPr lvl="0" fontAlgn="base"/>
            <a:r>
              <a:rPr lang="es-MX" dirty="0" smtClean="0"/>
              <a:t>Que se cumplan los compromisos adquiridos </a:t>
            </a:r>
            <a:r>
              <a:rPr lang="es-MX" b="1" dirty="0" smtClean="0"/>
              <a:t>aumentando la ayuda mundial</a:t>
            </a:r>
          </a:p>
          <a:p>
            <a:pPr lvl="0" fontAlgn="base"/>
            <a:endParaRPr lang="es-ES" dirty="0" smtClean="0"/>
          </a:p>
          <a:p>
            <a:pPr lvl="0" fontAlgn="base"/>
            <a:r>
              <a:rPr lang="es-MX" dirty="0" smtClean="0"/>
              <a:t>Que se evalúen las consecuencias de los principales acuerdos económicos mundiales, regionales.</a:t>
            </a:r>
          </a:p>
          <a:p>
            <a:pPr lvl="0" fontAlgn="base"/>
            <a:endParaRPr lang="es-ES" dirty="0" smtClean="0"/>
          </a:p>
          <a:p>
            <a:pPr lvl="0" fontAlgn="base"/>
            <a:r>
              <a:rPr lang="es-MX" dirty="0" smtClean="0"/>
              <a:t>Que se refuerce el </a:t>
            </a:r>
            <a:r>
              <a:rPr lang="es-MX" b="1" dirty="0" smtClean="0"/>
              <a:t>liderazgo del sector público</a:t>
            </a:r>
            <a:r>
              <a:rPr lang="es-MX" dirty="0" smtClean="0"/>
              <a:t> en la prestación de bienes y servicios básicos esenciales para la salud y en el control de artículos que dañan la salud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130</TotalTime>
  <Words>1574</Words>
  <Application>Microsoft Office PowerPoint</Application>
  <PresentationFormat>Presentación en pantalla (4:3)</PresentationFormat>
  <Paragraphs>123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8" baseType="lpstr">
      <vt:lpstr>Century Schoolbook</vt:lpstr>
      <vt:lpstr>Courier New</vt:lpstr>
      <vt:lpstr>Wingdings</vt:lpstr>
      <vt:lpstr>Wingdings 2</vt:lpstr>
      <vt:lpstr>Mirador</vt:lpstr>
      <vt:lpstr>UNIVERSIDAD AUTÓNOMA DEL ESTADO DE MÉXICO</vt:lpstr>
      <vt:lpstr>OBJETIVO</vt:lpstr>
      <vt:lpstr>DETERMINANTES SOCIALES  </vt:lpstr>
      <vt:lpstr>¿Qué son?</vt:lpstr>
      <vt:lpstr>¿Cómo funcionan?</vt:lpstr>
      <vt:lpstr>OMS</vt:lpstr>
      <vt:lpstr>Presentación de PowerPoint</vt:lpstr>
      <vt:lpstr>Subsanar las desigualdades en una generación </vt:lpstr>
      <vt:lpstr>Luchar contra la distribución desigual del poder, el dinero y los recursos </vt:lpstr>
      <vt:lpstr>Medición y análisis del problema </vt:lpstr>
      <vt:lpstr>Presentación de PowerPoint</vt:lpstr>
      <vt:lpstr>Presentación de PowerPoint</vt:lpstr>
      <vt:lpstr>ECONOMIA</vt:lpstr>
      <vt:lpstr>La relación entre economía y salud</vt:lpstr>
      <vt:lpstr>La salud puede generar aumento de la riqueza en cuatros formas:  </vt:lpstr>
      <vt:lpstr>REFLEXIÓN COMENTARIOS</vt:lpstr>
      <vt:lpstr>POLÍTICA</vt:lpstr>
      <vt:lpstr>¿Por qué la salud también depende de políticas externas al sector salud?</vt:lpstr>
      <vt:lpstr>¿Por qué la salud también depende de políticas externas al sector salud?</vt:lpstr>
      <vt:lpstr>¿Por qué la salud también depende de políticas externas al sector salud?</vt:lpstr>
      <vt:lpstr>Los determinantes sociales de la salud </vt:lpstr>
      <vt:lpstr>Los determinantes sociales de la salud </vt:lpstr>
      <vt:lpstr>Presentación de PowerPoint</vt:lpstr>
      <vt:lpstr>El contexto socioeconómico y político</vt:lpstr>
      <vt:lpstr>Determinantes estructurales</vt:lpstr>
      <vt:lpstr>Determinantes intermedios</vt:lpstr>
      <vt:lpstr>EJEMPLOS</vt:lpstr>
      <vt:lpstr>EJEMPLOS</vt:lpstr>
      <vt:lpstr>Las desigualdades en salud en México.</vt:lpstr>
      <vt:lpstr>Las desigualdades en salud en México. (ejemplo)</vt:lpstr>
      <vt:lpstr>CONCLUSION</vt:lpstr>
      <vt:lpstr>BIBLIOGRAFIA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DETERMINANTES SOCIALES</dc:title>
  <dc:creator>Admin</dc:creator>
  <cp:lastModifiedBy>USUARIO</cp:lastModifiedBy>
  <cp:revision>13</cp:revision>
  <dcterms:created xsi:type="dcterms:W3CDTF">2019-08-21T01:29:53Z</dcterms:created>
  <dcterms:modified xsi:type="dcterms:W3CDTF">2019-09-24T18:08:51Z</dcterms:modified>
</cp:coreProperties>
</file>