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84" r:id="rId3"/>
    <p:sldId id="272" r:id="rId4"/>
    <p:sldId id="285" r:id="rId5"/>
    <p:sldId id="273" r:id="rId6"/>
    <p:sldId id="274" r:id="rId7"/>
    <p:sldId id="275" r:id="rId8"/>
    <p:sldId id="276" r:id="rId9"/>
    <p:sldId id="277" r:id="rId10"/>
    <p:sldId id="278" r:id="rId11"/>
    <p:sldId id="279" r:id="rId12"/>
    <p:sldId id="280" r:id="rId13"/>
    <p:sldId id="263" r:id="rId14"/>
    <p:sldId id="257" r:id="rId15"/>
    <p:sldId id="258" r:id="rId16"/>
    <p:sldId id="259" r:id="rId17"/>
    <p:sldId id="260" r:id="rId18"/>
    <p:sldId id="261" r:id="rId19"/>
    <p:sldId id="262" r:id="rId20"/>
    <p:sldId id="264" r:id="rId21"/>
    <p:sldId id="265" r:id="rId22"/>
    <p:sldId id="266" r:id="rId23"/>
    <p:sldId id="267" r:id="rId24"/>
    <p:sldId id="268" r:id="rId25"/>
    <p:sldId id="269" r:id="rId26"/>
    <p:sldId id="270" r:id="rId27"/>
    <p:sldId id="271" r:id="rId28"/>
    <p:sldId id="283" r:id="rId29"/>
    <p:sldId id="281" r:id="rId30"/>
    <p:sldId id="282" r:id="rId31"/>
    <p:sldId id="286"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4" autoAdjust="0"/>
    <p:restoredTop sz="94660"/>
  </p:normalViewPr>
  <p:slideViewPr>
    <p:cSldViewPr>
      <p:cViewPr varScale="1">
        <p:scale>
          <a:sx n="87" d="100"/>
          <a:sy n="87" d="100"/>
        </p:scale>
        <p:origin x="14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232B9E-10A4-4EE7-8582-140880724562}"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s-ES"/>
        </a:p>
      </dgm:t>
    </dgm:pt>
    <dgm:pt modelId="{6F3A21F9-7094-48C5-977D-01902F7E70CE}">
      <dgm:prSet phldrT="[Texto]"/>
      <dgm:spPr/>
      <dgm:t>
        <a:bodyPr/>
        <a:lstStyle/>
        <a:p>
          <a:r>
            <a:rPr lang="es-ES" b="1" dirty="0" smtClean="0"/>
            <a:t>Contacto inicial</a:t>
          </a:r>
        </a:p>
        <a:p>
          <a:r>
            <a:rPr lang="es-ES" b="1" dirty="0" smtClean="0"/>
            <a:t>Cliente y familia</a:t>
          </a:r>
          <a:endParaRPr lang="es-ES" b="1" dirty="0"/>
        </a:p>
      </dgm:t>
    </dgm:pt>
    <dgm:pt modelId="{CFCD9CD5-E126-49A4-BED7-977F0BE5C9F0}" type="parTrans" cxnId="{F9D94EE7-3BC2-40EE-A991-C6DE8BFEE3A6}">
      <dgm:prSet/>
      <dgm:spPr/>
      <dgm:t>
        <a:bodyPr/>
        <a:lstStyle/>
        <a:p>
          <a:endParaRPr lang="es-ES"/>
        </a:p>
      </dgm:t>
    </dgm:pt>
    <dgm:pt modelId="{CB705C79-FBE2-4520-8EBA-F470C3DED255}" type="sibTrans" cxnId="{F9D94EE7-3BC2-40EE-A991-C6DE8BFEE3A6}">
      <dgm:prSet/>
      <dgm:spPr/>
      <dgm:t>
        <a:bodyPr/>
        <a:lstStyle/>
        <a:p>
          <a:endParaRPr lang="es-ES"/>
        </a:p>
      </dgm:t>
    </dgm:pt>
    <dgm:pt modelId="{7475B154-758D-4507-82C9-309074118331}">
      <dgm:prSet phldrT="[Texto]"/>
      <dgm:spPr/>
      <dgm:t>
        <a:bodyPr/>
        <a:lstStyle/>
        <a:p>
          <a:r>
            <a:rPr lang="es-ES" b="1" dirty="0" smtClean="0"/>
            <a:t>Historia clínica</a:t>
          </a:r>
        </a:p>
        <a:p>
          <a:r>
            <a:rPr lang="es-ES" b="1" dirty="0" smtClean="0"/>
            <a:t>Observación/ examinación</a:t>
          </a:r>
          <a:r>
            <a:rPr lang="es-ES" dirty="0" smtClean="0"/>
            <a:t>( ver, escuchar y sentir)</a:t>
          </a:r>
          <a:endParaRPr lang="es-ES" dirty="0"/>
        </a:p>
      </dgm:t>
    </dgm:pt>
    <dgm:pt modelId="{8282DF1A-323E-491D-8356-C86F70B41B6C}" type="parTrans" cxnId="{51F905F2-B8C9-4875-BC37-6BA3EE120234}">
      <dgm:prSet/>
      <dgm:spPr/>
      <dgm:t>
        <a:bodyPr/>
        <a:lstStyle/>
        <a:p>
          <a:endParaRPr lang="es-ES"/>
        </a:p>
      </dgm:t>
    </dgm:pt>
    <dgm:pt modelId="{17AB6E7C-15A4-47F2-A28C-EA8F9CFCD24A}" type="sibTrans" cxnId="{51F905F2-B8C9-4875-BC37-6BA3EE120234}">
      <dgm:prSet/>
      <dgm:spPr/>
      <dgm:t>
        <a:bodyPr/>
        <a:lstStyle/>
        <a:p>
          <a:endParaRPr lang="es-ES"/>
        </a:p>
      </dgm:t>
    </dgm:pt>
    <dgm:pt modelId="{C68B11DE-3EF6-4E79-AA8D-33C8F6BFF4F8}">
      <dgm:prSet phldrT="[Texto]"/>
      <dgm:spPr/>
      <dgm:t>
        <a:bodyPr/>
        <a:lstStyle/>
        <a:p>
          <a:r>
            <a:rPr lang="es-ES" dirty="0" smtClean="0"/>
            <a:t>Evaluación/ análisis </a:t>
          </a:r>
        </a:p>
        <a:p>
          <a:r>
            <a:rPr lang="es-ES" dirty="0" smtClean="0"/>
            <a:t>Formular la técnica  de trabajo, </a:t>
          </a:r>
          <a:r>
            <a:rPr lang="es-ES" dirty="0" err="1" smtClean="0"/>
            <a:t>Hipotesis</a:t>
          </a:r>
          <a:r>
            <a:rPr lang="es-ES" dirty="0" smtClean="0"/>
            <a:t>, preguntar por ¿que? </a:t>
          </a:r>
          <a:endParaRPr lang="es-ES" dirty="0"/>
        </a:p>
      </dgm:t>
    </dgm:pt>
    <dgm:pt modelId="{EBBA1C4E-887D-4E12-9D1D-D7F0E7BB618D}" type="parTrans" cxnId="{7B6D91F2-49F0-407C-A0C8-13C4F68C00EA}">
      <dgm:prSet/>
      <dgm:spPr/>
      <dgm:t>
        <a:bodyPr/>
        <a:lstStyle/>
        <a:p>
          <a:endParaRPr lang="es-ES"/>
        </a:p>
      </dgm:t>
    </dgm:pt>
    <dgm:pt modelId="{BA255561-4160-45D5-B4A1-0F39C8DE4C64}" type="sibTrans" cxnId="{7B6D91F2-49F0-407C-A0C8-13C4F68C00EA}">
      <dgm:prSet/>
      <dgm:spPr/>
      <dgm:t>
        <a:bodyPr/>
        <a:lstStyle/>
        <a:p>
          <a:endParaRPr lang="es-ES"/>
        </a:p>
      </dgm:t>
    </dgm:pt>
    <dgm:pt modelId="{D9EF79CB-E7B9-45EB-81AA-0B0C6B060CB8}">
      <dgm:prSet phldrT="[Texto]"/>
      <dgm:spPr/>
      <dgm:t>
        <a:bodyPr/>
        <a:lstStyle/>
        <a:p>
          <a:r>
            <a:rPr lang="es-ES" dirty="0" smtClean="0"/>
            <a:t>Re-</a:t>
          </a:r>
          <a:r>
            <a:rPr lang="es-ES" dirty="0" err="1" smtClean="0"/>
            <a:t>examinaciòn</a:t>
          </a:r>
          <a:r>
            <a:rPr lang="es-ES" dirty="0" smtClean="0"/>
            <a:t> y evaluación de los resultados</a:t>
          </a:r>
          <a:endParaRPr lang="es-ES" dirty="0"/>
        </a:p>
      </dgm:t>
    </dgm:pt>
    <dgm:pt modelId="{3D37C7BE-3707-4513-9305-6236382D8DFA}" type="parTrans" cxnId="{FDF11424-54F6-4222-B42E-DAE437DB8FA5}">
      <dgm:prSet/>
      <dgm:spPr/>
      <dgm:t>
        <a:bodyPr/>
        <a:lstStyle/>
        <a:p>
          <a:endParaRPr lang="es-ES"/>
        </a:p>
      </dgm:t>
    </dgm:pt>
    <dgm:pt modelId="{738ED17C-3DAC-4EAD-A90B-DCAD5A4CC3A1}" type="sibTrans" cxnId="{FDF11424-54F6-4222-B42E-DAE437DB8FA5}">
      <dgm:prSet/>
      <dgm:spPr/>
      <dgm:t>
        <a:bodyPr/>
        <a:lstStyle/>
        <a:p>
          <a:endParaRPr lang="es-ES"/>
        </a:p>
      </dgm:t>
    </dgm:pt>
    <dgm:pt modelId="{AFAFDC32-9173-487F-9D83-CA09A8DEDCF5}">
      <dgm:prSet/>
      <dgm:spPr/>
      <dgm:t>
        <a:bodyPr/>
        <a:lstStyle/>
        <a:p>
          <a:r>
            <a:rPr lang="es-ES" dirty="0" smtClean="0"/>
            <a:t>Plan de intervención</a:t>
          </a:r>
        </a:p>
        <a:p>
          <a:r>
            <a:rPr lang="es-ES" dirty="0" smtClean="0"/>
            <a:t>Implementación </a:t>
          </a:r>
          <a:endParaRPr lang="es-ES" dirty="0"/>
        </a:p>
      </dgm:t>
    </dgm:pt>
    <dgm:pt modelId="{AEA60FB7-4AC9-4245-A69E-3BEDC346550C}" type="parTrans" cxnId="{51AE777B-EFE0-4B1A-9923-7BF58C33EB1E}">
      <dgm:prSet/>
      <dgm:spPr/>
      <dgm:t>
        <a:bodyPr/>
        <a:lstStyle/>
        <a:p>
          <a:endParaRPr lang="es-ES"/>
        </a:p>
      </dgm:t>
    </dgm:pt>
    <dgm:pt modelId="{EDF65E10-D6AD-42B5-8D67-3ADF403132AB}" type="sibTrans" cxnId="{51AE777B-EFE0-4B1A-9923-7BF58C33EB1E}">
      <dgm:prSet/>
      <dgm:spPr/>
      <dgm:t>
        <a:bodyPr/>
        <a:lstStyle/>
        <a:p>
          <a:endParaRPr lang="es-ES"/>
        </a:p>
      </dgm:t>
    </dgm:pt>
    <dgm:pt modelId="{B8AB591C-9876-4EF9-8E85-70BD1FBAB8B0}">
      <dgm:prSet/>
      <dgm:spPr/>
      <dgm:t>
        <a:bodyPr/>
        <a:lstStyle/>
        <a:p>
          <a:r>
            <a:rPr lang="es-ES" smtClean="0"/>
            <a:t>Establecer el plan de trabajo, metas y objetivos</a:t>
          </a:r>
          <a:endParaRPr lang="es-ES" dirty="0"/>
        </a:p>
      </dgm:t>
    </dgm:pt>
    <dgm:pt modelId="{A6D5F817-C72C-4E85-ADC7-0E657B58E62E}" type="parTrans" cxnId="{7380C083-294F-4A90-8D5A-2D54C60FC677}">
      <dgm:prSet/>
      <dgm:spPr/>
      <dgm:t>
        <a:bodyPr/>
        <a:lstStyle/>
        <a:p>
          <a:endParaRPr lang="es-ES"/>
        </a:p>
      </dgm:t>
    </dgm:pt>
    <dgm:pt modelId="{BC02E69E-61C2-440F-91CE-6983852FCA1A}" type="sibTrans" cxnId="{7380C083-294F-4A90-8D5A-2D54C60FC677}">
      <dgm:prSet/>
      <dgm:spPr/>
      <dgm:t>
        <a:bodyPr/>
        <a:lstStyle/>
        <a:p>
          <a:endParaRPr lang="es-ES"/>
        </a:p>
      </dgm:t>
    </dgm:pt>
    <dgm:pt modelId="{B66F186E-04BB-4C24-9330-9B20AF5E3F7E}" type="pres">
      <dgm:prSet presAssocID="{F3232B9E-10A4-4EE7-8582-140880724562}" presName="Name0" presStyleCnt="0">
        <dgm:presLayoutVars>
          <dgm:dir/>
          <dgm:resizeHandles val="exact"/>
        </dgm:presLayoutVars>
      </dgm:prSet>
      <dgm:spPr/>
      <dgm:t>
        <a:bodyPr/>
        <a:lstStyle/>
        <a:p>
          <a:endParaRPr lang="es-MX"/>
        </a:p>
      </dgm:t>
    </dgm:pt>
    <dgm:pt modelId="{969A36B0-1ABB-4AD5-B4C3-B5965007423F}" type="pres">
      <dgm:prSet presAssocID="{6F3A21F9-7094-48C5-977D-01902F7E70CE}" presName="Name5" presStyleLbl="vennNode1" presStyleIdx="0" presStyleCnt="6" custScaleY="122787">
        <dgm:presLayoutVars>
          <dgm:bulletEnabled val="1"/>
        </dgm:presLayoutVars>
      </dgm:prSet>
      <dgm:spPr/>
      <dgm:t>
        <a:bodyPr/>
        <a:lstStyle/>
        <a:p>
          <a:endParaRPr lang="es-ES"/>
        </a:p>
      </dgm:t>
    </dgm:pt>
    <dgm:pt modelId="{DAA97739-68F1-4EC4-8C8B-87075422AF8D}" type="pres">
      <dgm:prSet presAssocID="{CB705C79-FBE2-4520-8EBA-F470C3DED255}" presName="space" presStyleCnt="0"/>
      <dgm:spPr/>
    </dgm:pt>
    <dgm:pt modelId="{4B36F442-FE67-4951-B2C7-56E42FDB92B9}" type="pres">
      <dgm:prSet presAssocID="{7475B154-758D-4507-82C9-309074118331}" presName="Name5" presStyleLbl="vennNode1" presStyleIdx="1" presStyleCnt="6">
        <dgm:presLayoutVars>
          <dgm:bulletEnabled val="1"/>
        </dgm:presLayoutVars>
      </dgm:prSet>
      <dgm:spPr/>
      <dgm:t>
        <a:bodyPr/>
        <a:lstStyle/>
        <a:p>
          <a:endParaRPr lang="es-ES"/>
        </a:p>
      </dgm:t>
    </dgm:pt>
    <dgm:pt modelId="{F9CF5081-ECBE-4DB8-B8E3-B9EA3F9E886B}" type="pres">
      <dgm:prSet presAssocID="{17AB6E7C-15A4-47F2-A28C-EA8F9CFCD24A}" presName="space" presStyleCnt="0"/>
      <dgm:spPr/>
    </dgm:pt>
    <dgm:pt modelId="{CF492264-86ED-4367-98A9-E5D5F03ADC95}" type="pres">
      <dgm:prSet presAssocID="{C68B11DE-3EF6-4E79-AA8D-33C8F6BFF4F8}" presName="Name5" presStyleLbl="vennNode1" presStyleIdx="2" presStyleCnt="6">
        <dgm:presLayoutVars>
          <dgm:bulletEnabled val="1"/>
        </dgm:presLayoutVars>
      </dgm:prSet>
      <dgm:spPr/>
      <dgm:t>
        <a:bodyPr/>
        <a:lstStyle/>
        <a:p>
          <a:endParaRPr lang="es-ES"/>
        </a:p>
      </dgm:t>
    </dgm:pt>
    <dgm:pt modelId="{81802D7E-5538-423F-8D10-FCC8AA458024}" type="pres">
      <dgm:prSet presAssocID="{BA255561-4160-45D5-B4A1-0F39C8DE4C64}" presName="space" presStyleCnt="0"/>
      <dgm:spPr/>
    </dgm:pt>
    <dgm:pt modelId="{17C02584-D1BC-4E6A-AECF-01B36BA1C71B}" type="pres">
      <dgm:prSet presAssocID="{B8AB591C-9876-4EF9-8E85-70BD1FBAB8B0}" presName="Name5" presStyleLbl="vennNode1" presStyleIdx="3" presStyleCnt="6">
        <dgm:presLayoutVars>
          <dgm:bulletEnabled val="1"/>
        </dgm:presLayoutVars>
      </dgm:prSet>
      <dgm:spPr/>
      <dgm:t>
        <a:bodyPr/>
        <a:lstStyle/>
        <a:p>
          <a:endParaRPr lang="es-MX"/>
        </a:p>
      </dgm:t>
    </dgm:pt>
    <dgm:pt modelId="{DFB07304-28EE-48A3-9D21-C517A11C49FB}" type="pres">
      <dgm:prSet presAssocID="{BC02E69E-61C2-440F-91CE-6983852FCA1A}" presName="space" presStyleCnt="0"/>
      <dgm:spPr/>
    </dgm:pt>
    <dgm:pt modelId="{16C228E5-57C5-4642-BE85-14AD01AE7EBB}" type="pres">
      <dgm:prSet presAssocID="{AFAFDC32-9173-487F-9D83-CA09A8DEDCF5}" presName="Name5" presStyleLbl="vennNode1" presStyleIdx="4" presStyleCnt="6">
        <dgm:presLayoutVars>
          <dgm:bulletEnabled val="1"/>
        </dgm:presLayoutVars>
      </dgm:prSet>
      <dgm:spPr/>
      <dgm:t>
        <a:bodyPr/>
        <a:lstStyle/>
        <a:p>
          <a:endParaRPr lang="es-MX"/>
        </a:p>
      </dgm:t>
    </dgm:pt>
    <dgm:pt modelId="{37A65A7C-6D29-45B3-93F8-D72522470A37}" type="pres">
      <dgm:prSet presAssocID="{EDF65E10-D6AD-42B5-8D67-3ADF403132AB}" presName="space" presStyleCnt="0"/>
      <dgm:spPr/>
    </dgm:pt>
    <dgm:pt modelId="{1C669133-3F0C-45AE-B2CA-608F13158D27}" type="pres">
      <dgm:prSet presAssocID="{D9EF79CB-E7B9-45EB-81AA-0B0C6B060CB8}" presName="Name5" presStyleLbl="vennNode1" presStyleIdx="5" presStyleCnt="6" custScaleX="92216" custScaleY="94513">
        <dgm:presLayoutVars>
          <dgm:bulletEnabled val="1"/>
        </dgm:presLayoutVars>
      </dgm:prSet>
      <dgm:spPr/>
      <dgm:t>
        <a:bodyPr/>
        <a:lstStyle/>
        <a:p>
          <a:endParaRPr lang="es-ES"/>
        </a:p>
      </dgm:t>
    </dgm:pt>
  </dgm:ptLst>
  <dgm:cxnLst>
    <dgm:cxn modelId="{30B39BC4-3AFB-4C8F-9E91-D09ADD3092DC}" type="presOf" srcId="{AFAFDC32-9173-487F-9D83-CA09A8DEDCF5}" destId="{16C228E5-57C5-4642-BE85-14AD01AE7EBB}" srcOrd="0" destOrd="0" presId="urn:microsoft.com/office/officeart/2005/8/layout/venn3"/>
    <dgm:cxn modelId="{7B6D91F2-49F0-407C-A0C8-13C4F68C00EA}" srcId="{F3232B9E-10A4-4EE7-8582-140880724562}" destId="{C68B11DE-3EF6-4E79-AA8D-33C8F6BFF4F8}" srcOrd="2" destOrd="0" parTransId="{EBBA1C4E-887D-4E12-9D1D-D7F0E7BB618D}" sibTransId="{BA255561-4160-45D5-B4A1-0F39C8DE4C64}"/>
    <dgm:cxn modelId="{E64315A0-FE1F-41EA-A29D-7727B1C22485}" type="presOf" srcId="{B8AB591C-9876-4EF9-8E85-70BD1FBAB8B0}" destId="{17C02584-D1BC-4E6A-AECF-01B36BA1C71B}" srcOrd="0" destOrd="0" presId="urn:microsoft.com/office/officeart/2005/8/layout/venn3"/>
    <dgm:cxn modelId="{FDF11424-54F6-4222-B42E-DAE437DB8FA5}" srcId="{F3232B9E-10A4-4EE7-8582-140880724562}" destId="{D9EF79CB-E7B9-45EB-81AA-0B0C6B060CB8}" srcOrd="5" destOrd="0" parTransId="{3D37C7BE-3707-4513-9305-6236382D8DFA}" sibTransId="{738ED17C-3DAC-4EAD-A90B-DCAD5A4CC3A1}"/>
    <dgm:cxn modelId="{416EBAA9-8136-468B-A055-81C12CAF5874}" type="presOf" srcId="{C68B11DE-3EF6-4E79-AA8D-33C8F6BFF4F8}" destId="{CF492264-86ED-4367-98A9-E5D5F03ADC95}" srcOrd="0" destOrd="0" presId="urn:microsoft.com/office/officeart/2005/8/layout/venn3"/>
    <dgm:cxn modelId="{2D2389A9-67E8-4CF8-B21D-BE50804F3EAA}" type="presOf" srcId="{D9EF79CB-E7B9-45EB-81AA-0B0C6B060CB8}" destId="{1C669133-3F0C-45AE-B2CA-608F13158D27}" srcOrd="0" destOrd="0" presId="urn:microsoft.com/office/officeart/2005/8/layout/venn3"/>
    <dgm:cxn modelId="{51AE777B-EFE0-4B1A-9923-7BF58C33EB1E}" srcId="{F3232B9E-10A4-4EE7-8582-140880724562}" destId="{AFAFDC32-9173-487F-9D83-CA09A8DEDCF5}" srcOrd="4" destOrd="0" parTransId="{AEA60FB7-4AC9-4245-A69E-3BEDC346550C}" sibTransId="{EDF65E10-D6AD-42B5-8D67-3ADF403132AB}"/>
    <dgm:cxn modelId="{51F905F2-B8C9-4875-BC37-6BA3EE120234}" srcId="{F3232B9E-10A4-4EE7-8582-140880724562}" destId="{7475B154-758D-4507-82C9-309074118331}" srcOrd="1" destOrd="0" parTransId="{8282DF1A-323E-491D-8356-C86F70B41B6C}" sibTransId="{17AB6E7C-15A4-47F2-A28C-EA8F9CFCD24A}"/>
    <dgm:cxn modelId="{5800F7BB-8ACA-48B2-BE37-9011C8550184}" type="presOf" srcId="{7475B154-758D-4507-82C9-309074118331}" destId="{4B36F442-FE67-4951-B2C7-56E42FDB92B9}" srcOrd="0" destOrd="0" presId="urn:microsoft.com/office/officeart/2005/8/layout/venn3"/>
    <dgm:cxn modelId="{F9D94EE7-3BC2-40EE-A991-C6DE8BFEE3A6}" srcId="{F3232B9E-10A4-4EE7-8582-140880724562}" destId="{6F3A21F9-7094-48C5-977D-01902F7E70CE}" srcOrd="0" destOrd="0" parTransId="{CFCD9CD5-E126-49A4-BED7-977F0BE5C9F0}" sibTransId="{CB705C79-FBE2-4520-8EBA-F470C3DED255}"/>
    <dgm:cxn modelId="{7380C083-294F-4A90-8D5A-2D54C60FC677}" srcId="{F3232B9E-10A4-4EE7-8582-140880724562}" destId="{B8AB591C-9876-4EF9-8E85-70BD1FBAB8B0}" srcOrd="3" destOrd="0" parTransId="{A6D5F817-C72C-4E85-ADC7-0E657B58E62E}" sibTransId="{BC02E69E-61C2-440F-91CE-6983852FCA1A}"/>
    <dgm:cxn modelId="{F87CBE2E-A6EC-4E49-A850-955208D19266}" type="presOf" srcId="{F3232B9E-10A4-4EE7-8582-140880724562}" destId="{B66F186E-04BB-4C24-9330-9B20AF5E3F7E}" srcOrd="0" destOrd="0" presId="urn:microsoft.com/office/officeart/2005/8/layout/venn3"/>
    <dgm:cxn modelId="{C201C0F9-3BD9-49F4-A62A-AB8CFD2C12B9}" type="presOf" srcId="{6F3A21F9-7094-48C5-977D-01902F7E70CE}" destId="{969A36B0-1ABB-4AD5-B4C3-B5965007423F}" srcOrd="0" destOrd="0" presId="urn:microsoft.com/office/officeart/2005/8/layout/venn3"/>
    <dgm:cxn modelId="{A4077BF9-D451-4703-BCDA-3BB4B6D6F088}" type="presParOf" srcId="{B66F186E-04BB-4C24-9330-9B20AF5E3F7E}" destId="{969A36B0-1ABB-4AD5-B4C3-B5965007423F}" srcOrd="0" destOrd="0" presId="urn:microsoft.com/office/officeart/2005/8/layout/venn3"/>
    <dgm:cxn modelId="{218A3E4B-7462-4EF0-AD25-A584A9ADB77D}" type="presParOf" srcId="{B66F186E-04BB-4C24-9330-9B20AF5E3F7E}" destId="{DAA97739-68F1-4EC4-8C8B-87075422AF8D}" srcOrd="1" destOrd="0" presId="urn:microsoft.com/office/officeart/2005/8/layout/venn3"/>
    <dgm:cxn modelId="{BDA80328-87E8-4B93-B290-9E179D893492}" type="presParOf" srcId="{B66F186E-04BB-4C24-9330-9B20AF5E3F7E}" destId="{4B36F442-FE67-4951-B2C7-56E42FDB92B9}" srcOrd="2" destOrd="0" presId="urn:microsoft.com/office/officeart/2005/8/layout/venn3"/>
    <dgm:cxn modelId="{B84A7702-DB2C-4E0E-BF3C-0EDE4BCBFC4D}" type="presParOf" srcId="{B66F186E-04BB-4C24-9330-9B20AF5E3F7E}" destId="{F9CF5081-ECBE-4DB8-B8E3-B9EA3F9E886B}" srcOrd="3" destOrd="0" presId="urn:microsoft.com/office/officeart/2005/8/layout/venn3"/>
    <dgm:cxn modelId="{E93A2EFB-66F6-4C87-8335-7FDB47124CFF}" type="presParOf" srcId="{B66F186E-04BB-4C24-9330-9B20AF5E3F7E}" destId="{CF492264-86ED-4367-98A9-E5D5F03ADC95}" srcOrd="4" destOrd="0" presId="urn:microsoft.com/office/officeart/2005/8/layout/venn3"/>
    <dgm:cxn modelId="{9A609329-B4C3-46F0-82C3-0E7DDFBFCCC0}" type="presParOf" srcId="{B66F186E-04BB-4C24-9330-9B20AF5E3F7E}" destId="{81802D7E-5538-423F-8D10-FCC8AA458024}" srcOrd="5" destOrd="0" presId="urn:microsoft.com/office/officeart/2005/8/layout/venn3"/>
    <dgm:cxn modelId="{9E00C0FE-9166-4DCF-B051-D204B69287F3}" type="presParOf" srcId="{B66F186E-04BB-4C24-9330-9B20AF5E3F7E}" destId="{17C02584-D1BC-4E6A-AECF-01B36BA1C71B}" srcOrd="6" destOrd="0" presId="urn:microsoft.com/office/officeart/2005/8/layout/venn3"/>
    <dgm:cxn modelId="{850E098E-25C9-418B-8D5B-EFCEC6187607}" type="presParOf" srcId="{B66F186E-04BB-4C24-9330-9B20AF5E3F7E}" destId="{DFB07304-28EE-48A3-9D21-C517A11C49FB}" srcOrd="7" destOrd="0" presId="urn:microsoft.com/office/officeart/2005/8/layout/venn3"/>
    <dgm:cxn modelId="{87DE2B80-1737-4658-853E-93D200F1DA41}" type="presParOf" srcId="{B66F186E-04BB-4C24-9330-9B20AF5E3F7E}" destId="{16C228E5-57C5-4642-BE85-14AD01AE7EBB}" srcOrd="8" destOrd="0" presId="urn:microsoft.com/office/officeart/2005/8/layout/venn3"/>
    <dgm:cxn modelId="{AD0016F3-A8A2-4E0C-B574-003AEE04DB39}" type="presParOf" srcId="{B66F186E-04BB-4C24-9330-9B20AF5E3F7E}" destId="{37A65A7C-6D29-45B3-93F8-D72522470A37}" srcOrd="9" destOrd="0" presId="urn:microsoft.com/office/officeart/2005/8/layout/venn3"/>
    <dgm:cxn modelId="{A4038C3B-29F1-4677-A9B3-4BA6DA775DDF}" type="presParOf" srcId="{B66F186E-04BB-4C24-9330-9B20AF5E3F7E}" destId="{1C669133-3F0C-45AE-B2CA-608F13158D27}" srcOrd="1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A36B0-1ABB-4AD5-B4C3-B5965007423F}">
      <dsp:nvSpPr>
        <dsp:cNvPr id="0" name=""/>
        <dsp:cNvSpPr/>
      </dsp:nvSpPr>
      <dsp:spPr>
        <a:xfrm>
          <a:off x="759" y="1231125"/>
          <a:ext cx="1656159" cy="203354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b="1" kern="1200" dirty="0" smtClean="0"/>
            <a:t>Contacto inicial</a:t>
          </a:r>
        </a:p>
        <a:p>
          <a:pPr lvl="0" algn="ctr" defTabSz="444500">
            <a:lnSpc>
              <a:spcPct val="90000"/>
            </a:lnSpc>
            <a:spcBef>
              <a:spcPct val="0"/>
            </a:spcBef>
            <a:spcAft>
              <a:spcPct val="35000"/>
            </a:spcAft>
          </a:pPr>
          <a:r>
            <a:rPr lang="es-ES" sz="1000" b="1" kern="1200" dirty="0" smtClean="0"/>
            <a:t>Cliente y familia</a:t>
          </a:r>
          <a:endParaRPr lang="es-ES" sz="1000" b="1" kern="1200" dirty="0"/>
        </a:p>
      </dsp:txBody>
      <dsp:txXfrm>
        <a:off x="243298" y="1528931"/>
        <a:ext cx="1171081" cy="1437936"/>
      </dsp:txXfrm>
    </dsp:sp>
    <dsp:sp modelId="{4B36F442-FE67-4951-B2C7-56E42FDB92B9}">
      <dsp:nvSpPr>
        <dsp:cNvPr id="0" name=""/>
        <dsp:cNvSpPr/>
      </dsp:nvSpPr>
      <dsp:spPr>
        <a:xfrm>
          <a:off x="1325686" y="1419820"/>
          <a:ext cx="1656159" cy="165615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b="1" kern="1200" dirty="0" smtClean="0"/>
            <a:t>Historia clínica</a:t>
          </a:r>
        </a:p>
        <a:p>
          <a:pPr lvl="0" algn="ctr" defTabSz="444500">
            <a:lnSpc>
              <a:spcPct val="90000"/>
            </a:lnSpc>
            <a:spcBef>
              <a:spcPct val="0"/>
            </a:spcBef>
            <a:spcAft>
              <a:spcPct val="35000"/>
            </a:spcAft>
          </a:pPr>
          <a:r>
            <a:rPr lang="es-ES" sz="1000" b="1" kern="1200" dirty="0" smtClean="0"/>
            <a:t>Observación/ examinación</a:t>
          </a:r>
          <a:r>
            <a:rPr lang="es-ES" sz="1000" kern="1200" dirty="0" smtClean="0"/>
            <a:t>( ver, escuchar y sentir)</a:t>
          </a:r>
          <a:endParaRPr lang="es-ES" sz="1000" kern="1200" dirty="0"/>
        </a:p>
      </dsp:txBody>
      <dsp:txXfrm>
        <a:off x="1568225" y="1662359"/>
        <a:ext cx="1171081" cy="1171081"/>
      </dsp:txXfrm>
    </dsp:sp>
    <dsp:sp modelId="{CF492264-86ED-4367-98A9-E5D5F03ADC95}">
      <dsp:nvSpPr>
        <dsp:cNvPr id="0" name=""/>
        <dsp:cNvSpPr/>
      </dsp:nvSpPr>
      <dsp:spPr>
        <a:xfrm>
          <a:off x="2650614" y="1419820"/>
          <a:ext cx="1656159" cy="165615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kern="1200" dirty="0" smtClean="0"/>
            <a:t>Evaluación/ análisis </a:t>
          </a:r>
        </a:p>
        <a:p>
          <a:pPr lvl="0" algn="ctr" defTabSz="444500">
            <a:lnSpc>
              <a:spcPct val="90000"/>
            </a:lnSpc>
            <a:spcBef>
              <a:spcPct val="0"/>
            </a:spcBef>
            <a:spcAft>
              <a:spcPct val="35000"/>
            </a:spcAft>
          </a:pPr>
          <a:r>
            <a:rPr lang="es-ES" sz="1000" kern="1200" dirty="0" smtClean="0"/>
            <a:t>Formular la técnica  de trabajo, </a:t>
          </a:r>
          <a:r>
            <a:rPr lang="es-ES" sz="1000" kern="1200" dirty="0" err="1" smtClean="0"/>
            <a:t>Hipotesis</a:t>
          </a:r>
          <a:r>
            <a:rPr lang="es-ES" sz="1000" kern="1200" dirty="0" smtClean="0"/>
            <a:t>, preguntar por ¿que? </a:t>
          </a:r>
          <a:endParaRPr lang="es-ES" sz="1000" kern="1200" dirty="0"/>
        </a:p>
      </dsp:txBody>
      <dsp:txXfrm>
        <a:off x="2893153" y="1662359"/>
        <a:ext cx="1171081" cy="1171081"/>
      </dsp:txXfrm>
    </dsp:sp>
    <dsp:sp modelId="{17C02584-D1BC-4E6A-AECF-01B36BA1C71B}">
      <dsp:nvSpPr>
        <dsp:cNvPr id="0" name=""/>
        <dsp:cNvSpPr/>
      </dsp:nvSpPr>
      <dsp:spPr>
        <a:xfrm>
          <a:off x="3975541" y="1419820"/>
          <a:ext cx="1656159" cy="165615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kern="1200" smtClean="0"/>
            <a:t>Establecer el plan de trabajo, metas y objetivos</a:t>
          </a:r>
          <a:endParaRPr lang="es-ES" sz="1000" kern="1200" dirty="0"/>
        </a:p>
      </dsp:txBody>
      <dsp:txXfrm>
        <a:off x="4218080" y="1662359"/>
        <a:ext cx="1171081" cy="1171081"/>
      </dsp:txXfrm>
    </dsp:sp>
    <dsp:sp modelId="{16C228E5-57C5-4642-BE85-14AD01AE7EBB}">
      <dsp:nvSpPr>
        <dsp:cNvPr id="0" name=""/>
        <dsp:cNvSpPr/>
      </dsp:nvSpPr>
      <dsp:spPr>
        <a:xfrm>
          <a:off x="5300469" y="1419820"/>
          <a:ext cx="1656159" cy="165615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kern="1200" dirty="0" smtClean="0"/>
            <a:t>Plan de intervención</a:t>
          </a:r>
        </a:p>
        <a:p>
          <a:pPr lvl="0" algn="ctr" defTabSz="444500">
            <a:lnSpc>
              <a:spcPct val="90000"/>
            </a:lnSpc>
            <a:spcBef>
              <a:spcPct val="0"/>
            </a:spcBef>
            <a:spcAft>
              <a:spcPct val="35000"/>
            </a:spcAft>
          </a:pPr>
          <a:r>
            <a:rPr lang="es-ES" sz="1000" kern="1200" dirty="0" smtClean="0"/>
            <a:t>Implementación </a:t>
          </a:r>
          <a:endParaRPr lang="es-ES" sz="1000" kern="1200" dirty="0"/>
        </a:p>
      </dsp:txBody>
      <dsp:txXfrm>
        <a:off x="5543008" y="1662359"/>
        <a:ext cx="1171081" cy="1171081"/>
      </dsp:txXfrm>
    </dsp:sp>
    <dsp:sp modelId="{1C669133-3F0C-45AE-B2CA-608F13158D27}">
      <dsp:nvSpPr>
        <dsp:cNvPr id="0" name=""/>
        <dsp:cNvSpPr/>
      </dsp:nvSpPr>
      <dsp:spPr>
        <a:xfrm>
          <a:off x="6625396" y="1465257"/>
          <a:ext cx="1527243" cy="156528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144" tIns="12700" rIns="91144" bIns="12700" numCol="1" spcCol="1270" anchor="ctr" anchorCtr="0">
          <a:noAutofit/>
        </a:bodyPr>
        <a:lstStyle/>
        <a:p>
          <a:pPr lvl="0" algn="ctr" defTabSz="444500">
            <a:lnSpc>
              <a:spcPct val="90000"/>
            </a:lnSpc>
            <a:spcBef>
              <a:spcPct val="0"/>
            </a:spcBef>
            <a:spcAft>
              <a:spcPct val="35000"/>
            </a:spcAft>
          </a:pPr>
          <a:r>
            <a:rPr lang="es-ES" sz="1000" kern="1200" dirty="0" smtClean="0"/>
            <a:t>Re-</a:t>
          </a:r>
          <a:r>
            <a:rPr lang="es-ES" sz="1000" kern="1200" dirty="0" err="1" smtClean="0"/>
            <a:t>examinaciòn</a:t>
          </a:r>
          <a:r>
            <a:rPr lang="es-ES" sz="1000" kern="1200" dirty="0" smtClean="0"/>
            <a:t> y evaluación de los resultados</a:t>
          </a:r>
          <a:endParaRPr lang="es-ES" sz="1000" kern="1200" dirty="0"/>
        </a:p>
      </dsp:txBody>
      <dsp:txXfrm>
        <a:off x="6849056" y="1694488"/>
        <a:ext cx="1079923" cy="1106823"/>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0A9444-C403-4ED6-8A51-87E0740C0B20}" type="datetimeFigureOut">
              <a:rPr lang="es-MX" smtClean="0"/>
              <a:t>30/09/2019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C9D58B-77BE-44AB-BFA6-16137219CCCB}" type="slidenum">
              <a:rPr lang="es-MX" smtClean="0"/>
              <a:t>‹Nº›</a:t>
            </a:fld>
            <a:endParaRPr lang="es-MX"/>
          </a:p>
        </p:txBody>
      </p:sp>
    </p:spTree>
    <p:extLst>
      <p:ext uri="{BB962C8B-B14F-4D97-AF65-F5344CB8AC3E}">
        <p14:creationId xmlns:p14="http://schemas.microsoft.com/office/powerpoint/2010/main" val="3941847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7FC9D58B-77BE-44AB-BFA6-16137219CCCB}" type="slidenum">
              <a:rPr lang="es-MX" smtClean="0"/>
              <a:t>28</a:t>
            </a:fld>
            <a:endParaRPr lang="es-MX"/>
          </a:p>
        </p:txBody>
      </p:sp>
    </p:spTree>
    <p:extLst>
      <p:ext uri="{BB962C8B-B14F-4D97-AF65-F5344CB8AC3E}">
        <p14:creationId xmlns:p14="http://schemas.microsoft.com/office/powerpoint/2010/main" val="3021885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6A1E7C4-33F5-401F-B0A9-E8DB8624C858}" type="datetimeFigureOut">
              <a:rPr lang="es-ES" smtClean="0"/>
              <a:t>30/09/2019</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52081DCC-FDA5-4579-AECD-CA06693500D4}"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2081DCC-FDA5-4579-AECD-CA06693500D4}"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D6A1E7C4-33F5-401F-B0A9-E8DB8624C858}" type="datetimeFigureOut">
              <a:rPr lang="es-ES" smtClean="0"/>
              <a:t>30/09/2019</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52081DCC-FDA5-4579-AECD-CA06693500D4}"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52081DCC-FDA5-4579-AECD-CA06693500D4}" type="slidenum">
              <a:rPr lang="es-ES" smtClean="0"/>
              <a:t>‹Nº›</a:t>
            </a:fld>
            <a:endParaRPr lang="es-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2081DCC-FDA5-4579-AECD-CA06693500D4}" type="slidenum">
              <a:rPr lang="es-ES" smtClean="0"/>
              <a:t>‹Nº›</a:t>
            </a:fld>
            <a:endParaRPr lang="es-ES"/>
          </a:p>
        </p:txBody>
      </p:sp>
      <p:sp>
        <p:nvSpPr>
          <p:cNvPr id="14" name="13 Marcador de pie de página"/>
          <p:cNvSpPr>
            <a:spLocks noGrp="1"/>
          </p:cNvSpPr>
          <p:nvPr>
            <p:ph type="ftr" sz="quarter" idx="12"/>
          </p:nvPr>
        </p:nvSpPr>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D6A1E7C4-33F5-401F-B0A9-E8DB8624C858}" type="datetimeFigureOut">
              <a:rPr lang="es-ES" smtClean="0"/>
              <a:t>30/09/2019</a:t>
            </a:fld>
            <a:endParaRPr lang="es-ES"/>
          </a:p>
        </p:txBody>
      </p:sp>
      <p:sp>
        <p:nvSpPr>
          <p:cNvPr id="10" name="9 Marcador de número de diapositiva"/>
          <p:cNvSpPr>
            <a:spLocks noGrp="1"/>
          </p:cNvSpPr>
          <p:nvPr>
            <p:ph type="sldNum" sz="quarter" idx="16"/>
          </p:nvPr>
        </p:nvSpPr>
        <p:spPr/>
        <p:txBody>
          <a:bodyPr rtlCol="0"/>
          <a:lstStyle/>
          <a:p>
            <a:fld id="{52081DCC-FDA5-4579-AECD-CA06693500D4}" type="slidenum">
              <a:rPr lang="es-ES" smtClean="0"/>
              <a:t>‹Nº›</a:t>
            </a:fld>
            <a:endParaRPr lang="es-ES"/>
          </a:p>
        </p:txBody>
      </p:sp>
      <p:sp>
        <p:nvSpPr>
          <p:cNvPr id="12" name="11 Marcador de pie de página"/>
          <p:cNvSpPr>
            <a:spLocks noGrp="1"/>
          </p:cNvSpPr>
          <p:nvPr>
            <p:ph type="ftr" sz="quarter" idx="17"/>
          </p:nvPr>
        </p:nvSpPr>
        <p:spPr/>
        <p:txBody>
          <a:bodyPr rtlCol="0"/>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D6A1E7C4-33F5-401F-B0A9-E8DB8624C858}" type="datetimeFigureOut">
              <a:rPr lang="es-ES" smtClean="0"/>
              <a:t>30/09/2019</a:t>
            </a:fld>
            <a:endParaRPr lang="es-ES"/>
          </a:p>
        </p:txBody>
      </p:sp>
      <p:sp>
        <p:nvSpPr>
          <p:cNvPr id="12" name="11 Marcador de número de diapositiva"/>
          <p:cNvSpPr>
            <a:spLocks noGrp="1"/>
          </p:cNvSpPr>
          <p:nvPr>
            <p:ph type="sldNum" sz="quarter" idx="16"/>
          </p:nvPr>
        </p:nvSpPr>
        <p:spPr/>
        <p:txBody>
          <a:bodyPr rtlCol="0"/>
          <a:lstStyle/>
          <a:p>
            <a:fld id="{52081DCC-FDA5-4579-AECD-CA06693500D4}" type="slidenum">
              <a:rPr lang="es-ES" smtClean="0"/>
              <a:t>‹Nº›</a:t>
            </a:fld>
            <a:endParaRPr lang="es-ES"/>
          </a:p>
        </p:txBody>
      </p:sp>
      <p:sp>
        <p:nvSpPr>
          <p:cNvPr id="14" name="13 Marcador de pie de página"/>
          <p:cNvSpPr>
            <a:spLocks noGrp="1"/>
          </p:cNvSpPr>
          <p:nvPr>
            <p:ph type="ftr" sz="quarter" idx="17"/>
          </p:nvPr>
        </p:nvSpPr>
        <p:spPr/>
        <p:txBody>
          <a:bodyPr rtlCol="0"/>
          <a:lstStyle/>
          <a:p>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52081DCC-FDA5-4579-AECD-CA06693500D4}"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52081DCC-FDA5-4579-AECD-CA06693500D4}"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6A1E7C4-33F5-401F-B0A9-E8DB8624C858}" type="datetimeFigureOut">
              <a:rPr lang="es-ES" smtClean="0"/>
              <a:t>30/09/2019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52081DCC-FDA5-4579-AECD-CA06693500D4}" type="slidenum">
              <a:rPr lang="es-ES" smtClean="0"/>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D6A1E7C4-33F5-401F-B0A9-E8DB8624C858}" type="datetimeFigureOut">
              <a:rPr lang="es-ES" smtClean="0"/>
              <a:t>30/09/2019</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52081DCC-FDA5-4579-AECD-CA06693500D4}" type="slidenum">
              <a:rPr lang="es-ES" smtClean="0"/>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6A1E7C4-33F5-401F-B0A9-E8DB8624C858}" type="datetimeFigureOut">
              <a:rPr lang="es-ES" smtClean="0"/>
              <a:t>30/09/2019</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2081DCC-FDA5-4579-AECD-CA06693500D4}"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19672" y="404664"/>
            <a:ext cx="7219528" cy="3888432"/>
          </a:xfrm>
        </p:spPr>
        <p:txBody>
          <a:bodyPr>
            <a:normAutofit fontScale="90000"/>
          </a:bodyPr>
          <a:lstStyle/>
          <a:p>
            <a:r>
              <a:rPr lang="es-ES" dirty="0" smtClean="0"/>
              <a:t>UNIVERSIDAD AUTÓNOMA DEL ESTADO DE MÉXICO</a:t>
            </a:r>
            <a:br>
              <a:rPr lang="es-ES" dirty="0" smtClean="0"/>
            </a:br>
            <a:r>
              <a:rPr lang="es-ES" dirty="0" smtClean="0"/>
              <a:t>FACULTAD DE MEDICINA</a:t>
            </a:r>
            <a:br>
              <a:rPr lang="es-ES" dirty="0" smtClean="0"/>
            </a:br>
            <a:r>
              <a:rPr lang="es-ES" dirty="0" smtClean="0"/>
              <a:t>LICENCIATURA EN TERAPIA OCUPACIONAL</a:t>
            </a:r>
            <a:br>
              <a:rPr lang="es-ES" dirty="0" smtClean="0"/>
            </a:br>
            <a:r>
              <a:rPr lang="es-ES" dirty="0" smtClean="0"/>
              <a:t>UA: TECNICAS DE NEUROTERAPIA BASICO BOBATH</a:t>
            </a:r>
            <a:endParaRPr lang="es-ES" dirty="0"/>
          </a:p>
        </p:txBody>
      </p:sp>
      <p:sp>
        <p:nvSpPr>
          <p:cNvPr id="3" name="2 Subtítulo"/>
          <p:cNvSpPr>
            <a:spLocks noGrp="1"/>
          </p:cNvSpPr>
          <p:nvPr>
            <p:ph type="subTitle" idx="1"/>
          </p:nvPr>
        </p:nvSpPr>
        <p:spPr>
          <a:xfrm>
            <a:off x="2362200" y="3789040"/>
            <a:ext cx="6705600" cy="2946797"/>
          </a:xfrm>
        </p:spPr>
        <p:txBody>
          <a:bodyPr/>
          <a:lstStyle/>
          <a:p>
            <a:pPr algn="r"/>
            <a:r>
              <a:rPr lang="es-ES" dirty="0" smtClean="0"/>
              <a:t>TEMA: PRINCIPIOS Y PROCESO DE EXAMINACIÓN</a:t>
            </a:r>
          </a:p>
          <a:p>
            <a:pPr algn="r"/>
            <a:r>
              <a:rPr lang="es-ES" dirty="0" smtClean="0"/>
              <a:t>ELABORADO: ESP. S.P. EYENI GARCÍA BERNAL</a:t>
            </a:r>
            <a:endParaRPr lang="es-ES" dirty="0"/>
          </a:p>
        </p:txBody>
      </p:sp>
    </p:spTree>
    <p:extLst>
      <p:ext uri="{BB962C8B-B14F-4D97-AF65-F5344CB8AC3E}">
        <p14:creationId xmlns:p14="http://schemas.microsoft.com/office/powerpoint/2010/main" val="3154302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pic>
        <p:nvPicPr>
          <p:cNvPr id="4" name="Marcador de contenido 3"/>
          <p:cNvPicPr>
            <a:picLocks noGrp="1"/>
          </p:cNvPicPr>
          <p:nvPr>
            <p:ph sz="quarter" idx="1"/>
          </p:nvPr>
        </p:nvPicPr>
        <p:blipFill rotWithShape="1">
          <a:blip r:embed="rId2"/>
          <a:srcRect l="21254" t="32497" r="61750" b="24968"/>
          <a:stretch/>
        </p:blipFill>
        <p:spPr bwMode="auto">
          <a:xfrm>
            <a:off x="612648" y="1556792"/>
            <a:ext cx="7343728" cy="496855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8263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lstStyle/>
          <a:p>
            <a:r>
              <a:rPr lang="es-MX" u="sng" dirty="0"/>
              <a:t>Estímulo</a:t>
            </a:r>
            <a:r>
              <a:rPr lang="es-MX" dirty="0"/>
              <a:t>: puede encontrarse en la voluntad de movimiento del paciente o desencadenarse mediante la terapia ocupacional.</a:t>
            </a:r>
          </a:p>
          <a:p>
            <a:r>
              <a:rPr lang="es-MX" u="sng" dirty="0"/>
              <a:t>Sistema de trasporte</a:t>
            </a:r>
            <a:r>
              <a:rPr lang="es-MX" dirty="0"/>
              <a:t>: el sistema que transporta la molécula proteínica al final de las dendritas o axones en el flujo </a:t>
            </a:r>
            <a:r>
              <a:rPr lang="es-MX" dirty="0" err="1"/>
              <a:t>axoplasmico</a:t>
            </a:r>
            <a:r>
              <a:rPr lang="es-MX" dirty="0"/>
              <a:t> que se puede observar en el interior de axones y dendritas.</a:t>
            </a:r>
          </a:p>
          <a:p>
            <a:endParaRPr lang="es-MX" dirty="0"/>
          </a:p>
        </p:txBody>
      </p:sp>
    </p:spTree>
    <p:extLst>
      <p:ext uri="{BB962C8B-B14F-4D97-AF65-F5344CB8AC3E}">
        <p14:creationId xmlns:p14="http://schemas.microsoft.com/office/powerpoint/2010/main" val="417361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lstStyle/>
          <a:p>
            <a:endParaRPr lang="es-MX" dirty="0" smtClean="0"/>
          </a:p>
          <a:p>
            <a:pPr marL="0" indent="0">
              <a:buNone/>
            </a:pPr>
            <a:endParaRPr lang="es-MX" dirty="0" smtClean="0"/>
          </a:p>
          <a:p>
            <a:r>
              <a:rPr lang="es-MX" dirty="0" smtClean="0"/>
              <a:t>Movimiento como estimulo dirigido a un objetivo</a:t>
            </a:r>
          </a:p>
          <a:p>
            <a:r>
              <a:rPr lang="es-MX" dirty="0" smtClean="0"/>
              <a:t>Elección de la base de sustentación y la posición</a:t>
            </a:r>
          </a:p>
          <a:p>
            <a:r>
              <a:rPr lang="es-MX" dirty="0" smtClean="0"/>
              <a:t>Alineación de los puntos clave (postural SET)</a:t>
            </a:r>
          </a:p>
          <a:p>
            <a:pPr marL="0" indent="0">
              <a:buNone/>
            </a:pPr>
            <a:endParaRPr lang="es-MX" dirty="0"/>
          </a:p>
        </p:txBody>
      </p:sp>
    </p:spTree>
    <p:extLst>
      <p:ext uri="{BB962C8B-B14F-4D97-AF65-F5344CB8AC3E}">
        <p14:creationId xmlns:p14="http://schemas.microsoft.com/office/powerpoint/2010/main" val="1734819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EVALUACIÓN Y EXAMINACIÓN</a:t>
            </a:r>
            <a:endParaRPr lang="es-ES" dirty="0"/>
          </a:p>
        </p:txBody>
      </p:sp>
      <p:sp>
        <p:nvSpPr>
          <p:cNvPr id="3" name="2 Marcador de contenido"/>
          <p:cNvSpPr>
            <a:spLocks noGrp="1"/>
          </p:cNvSpPr>
          <p:nvPr>
            <p:ph sz="quarter" idx="1"/>
          </p:nvPr>
        </p:nvSpPr>
        <p:spPr/>
        <p:txBody>
          <a:bodyPr/>
          <a:lstStyle/>
          <a:p>
            <a:endParaRPr lang="es-ES"/>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81" t="17033" r="21766" b="56078"/>
          <a:stretch/>
        </p:blipFill>
        <p:spPr bwMode="auto">
          <a:xfrm>
            <a:off x="1475656" y="1696088"/>
            <a:ext cx="6192688" cy="4399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1665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a:xfrm>
            <a:off x="457200" y="1457960"/>
            <a:ext cx="8229600" cy="4525963"/>
          </a:xfrm>
        </p:spPr>
        <p:txBody>
          <a:bodyPr/>
          <a:lstStyle/>
          <a:p>
            <a:pPr marL="0" indent="0" algn="just">
              <a:buNone/>
            </a:pPr>
            <a:r>
              <a:rPr lang="es-ES" dirty="0" smtClean="0"/>
              <a:t>1.- El proceso de examinación , evalúa al paciente como una persona ÚNICA, misma que tiene diversas limitaciones y competencias.</a:t>
            </a:r>
            <a:endParaRPr lang="es-ES" dirty="0"/>
          </a:p>
        </p:txBody>
      </p:sp>
      <p:pic>
        <p:nvPicPr>
          <p:cNvPr id="1026" name="Picture 2" descr="https://unamezclademielycafe.files.wordpress.com/2011/05/dibujo-personalidad-un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009053"/>
            <a:ext cx="4320479" cy="3871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52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p:txBody>
          <a:bodyPr/>
          <a:lstStyle/>
          <a:p>
            <a:pPr marL="0" indent="0" algn="just">
              <a:buNone/>
            </a:pPr>
            <a:r>
              <a:rPr lang="es-ES" dirty="0" smtClean="0"/>
              <a:t>2.- Se examina a cada paciente con base a su marco de vida.</a:t>
            </a:r>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429000"/>
            <a:ext cx="2968848" cy="2597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8642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p:txBody>
          <a:bodyPr/>
          <a:lstStyle/>
          <a:p>
            <a:pPr marL="0" indent="0" algn="just">
              <a:buNone/>
            </a:pPr>
            <a:r>
              <a:rPr lang="es-ES" dirty="0" smtClean="0"/>
              <a:t>3.-Se toman en cuenta, los problemas y funciones, siempre de forma individual. De tal manera, favorecerá en la estrategia que se desarrollara para el plan de tratamiento.</a:t>
            </a:r>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3789040"/>
            <a:ext cx="2719189" cy="2719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1661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p:txBody>
          <a:bodyPr/>
          <a:lstStyle/>
          <a:p>
            <a:pPr marL="0" indent="0" algn="just">
              <a:buNone/>
            </a:pPr>
            <a:r>
              <a:rPr lang="es-ES" dirty="0" smtClean="0"/>
              <a:t>4.- El proceso incorpora al equipo interdisciplinario, con el fin de tener mayor eficacia en el tratamiento.</a:t>
            </a:r>
          </a:p>
          <a:p>
            <a:pPr algn="just"/>
            <a:r>
              <a:rPr lang="es-ES" dirty="0" smtClean="0"/>
              <a:t>T. O.</a:t>
            </a:r>
          </a:p>
          <a:p>
            <a:pPr algn="just"/>
            <a:r>
              <a:rPr lang="es-ES" dirty="0" smtClean="0"/>
              <a:t>Nutriólogo</a:t>
            </a:r>
          </a:p>
          <a:p>
            <a:pPr algn="just"/>
            <a:r>
              <a:rPr lang="es-ES" dirty="0" smtClean="0"/>
              <a:t>Psicólogo</a:t>
            </a:r>
          </a:p>
          <a:p>
            <a:pPr algn="just"/>
            <a:r>
              <a:rPr lang="es-ES" dirty="0" smtClean="0"/>
              <a:t>T. lenguaje</a:t>
            </a:r>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3284984"/>
            <a:ext cx="4585371" cy="357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2225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p:txBody>
          <a:bodyPr/>
          <a:lstStyle/>
          <a:p>
            <a:pPr marL="0" indent="0">
              <a:buNone/>
            </a:pPr>
            <a:r>
              <a:rPr lang="es-ES" dirty="0" smtClean="0"/>
              <a:t>5.- Se tomara en cuenta el primer núcleo de la familia, o al personal que se encuentre el mayor tiempo con el paciente. </a:t>
            </a:r>
            <a:endParaRPr lang="es-ES" dirty="0"/>
          </a:p>
        </p:txBody>
      </p:sp>
      <p:pic>
        <p:nvPicPr>
          <p:cNvPr id="5122" name="Picture 2" descr="http://p1.pkcdn.com/gracioso-hombre-y-mujer-pareja-de-dibujos-animados_10211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996952"/>
            <a:ext cx="4104456" cy="3573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6702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EVALUACIÓN Y EXAMINACIÓN</a:t>
            </a:r>
            <a:endParaRPr lang="es-ES" dirty="0"/>
          </a:p>
        </p:txBody>
      </p:sp>
      <p:sp>
        <p:nvSpPr>
          <p:cNvPr id="3" name="2 Marcador de contenido"/>
          <p:cNvSpPr>
            <a:spLocks noGrp="1"/>
          </p:cNvSpPr>
          <p:nvPr>
            <p:ph sz="quarter" idx="1"/>
          </p:nvPr>
        </p:nvSpPr>
        <p:spPr/>
        <p:txBody>
          <a:bodyPr/>
          <a:lstStyle/>
          <a:p>
            <a:pPr marL="0" indent="0" algn="just">
              <a:buNone/>
            </a:pPr>
            <a:r>
              <a:rPr lang="es-ES" dirty="0" smtClean="0"/>
              <a:t>6.- La evaluación, buscará distinguir los componentes de la postura y movimiento, definiendo así, cuales son eficientes e ineficientes con evento vascular cerebral (</a:t>
            </a:r>
            <a:r>
              <a:rPr lang="es-ES" dirty="0" err="1" smtClean="0"/>
              <a:t>strocke</a:t>
            </a:r>
            <a:r>
              <a:rPr lang="es-ES" dirty="0" smtClean="0"/>
              <a:t>) o perlesía cerebral (parálisis cerebral).</a:t>
            </a:r>
            <a:endParaRPr lang="es-E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1" y="4021645"/>
            <a:ext cx="5031317" cy="2836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7268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a:t>
            </a:r>
            <a:endParaRPr lang="es-MX" dirty="0"/>
          </a:p>
        </p:txBody>
      </p:sp>
      <p:sp>
        <p:nvSpPr>
          <p:cNvPr id="3" name="Marcador de contenido 2"/>
          <p:cNvSpPr>
            <a:spLocks noGrp="1"/>
          </p:cNvSpPr>
          <p:nvPr>
            <p:ph sz="quarter" idx="1"/>
          </p:nvPr>
        </p:nvSpPr>
        <p:spPr/>
        <p:txBody>
          <a:bodyPr/>
          <a:lstStyle/>
          <a:p>
            <a:pPr algn="just"/>
            <a:r>
              <a:rPr lang="es-MX" dirty="0" smtClean="0"/>
              <a:t>Que el alumno comprenda y aplique las </a:t>
            </a:r>
            <a:r>
              <a:rPr lang="es-MX" dirty="0"/>
              <a:t>bases de este Concepto son la facilitación de los movimientos normales e inhibición de patrones del movimiento anormales por parte del terapeuta. El Concepto </a:t>
            </a:r>
            <a:r>
              <a:rPr lang="es-MX" dirty="0" err="1"/>
              <a:t>Bobath</a:t>
            </a:r>
            <a:r>
              <a:rPr lang="es-MX" dirty="0"/>
              <a:t> proporciona un abordaje para la evaluación y tratamiento de personas con trastornos del movimiento, función y control postural consecuente de lesión del sistema nervioso central. </a:t>
            </a:r>
            <a:endParaRPr lang="es-MX" dirty="0"/>
          </a:p>
        </p:txBody>
      </p:sp>
    </p:spTree>
    <p:extLst>
      <p:ext uri="{BB962C8B-B14F-4D97-AF65-F5344CB8AC3E}">
        <p14:creationId xmlns:p14="http://schemas.microsoft.com/office/powerpoint/2010/main" val="1090809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PROCESO DE EXAMINACION </a:t>
            </a:r>
            <a:endParaRPr lang="es-ES"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154336201"/>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19973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Recopilación de datos</a:t>
            </a:r>
            <a:endParaRPr lang="es-ES" dirty="0"/>
          </a:p>
        </p:txBody>
      </p:sp>
      <p:sp>
        <p:nvSpPr>
          <p:cNvPr id="3" name="2 Marcador de contenido"/>
          <p:cNvSpPr>
            <a:spLocks noGrp="1"/>
          </p:cNvSpPr>
          <p:nvPr>
            <p:ph sz="quarter" idx="1"/>
          </p:nvPr>
        </p:nvSpPr>
        <p:spPr/>
        <p:txBody>
          <a:bodyPr/>
          <a:lstStyle/>
          <a:p>
            <a:r>
              <a:rPr lang="es-ES" dirty="0" smtClean="0"/>
              <a:t>1.-MOTIVO DE REFERENCIA</a:t>
            </a:r>
          </a:p>
          <a:p>
            <a:pPr marL="0" indent="0">
              <a:buNone/>
            </a:pPr>
            <a:endParaRPr lang="es-ES" dirty="0"/>
          </a:p>
          <a:p>
            <a:pPr marL="0" indent="0">
              <a:buNone/>
            </a:pPr>
            <a:r>
              <a:rPr lang="es-ES" dirty="0" smtClean="0"/>
              <a:t>Se le cuestionara el motivo de la evaluación al paciente, familiar o la persona con la que se encuentre la mayor parte del tiempo.</a:t>
            </a:r>
          </a:p>
          <a:p>
            <a:pPr marL="0" indent="0">
              <a:buNone/>
            </a:pPr>
            <a:r>
              <a:rPr lang="es-ES" dirty="0" smtClean="0"/>
              <a:t>2.-HISTORIA MEDICA: </a:t>
            </a:r>
          </a:p>
          <a:p>
            <a:pPr marL="0" indent="0">
              <a:buNone/>
            </a:pPr>
            <a:r>
              <a:rPr lang="es-ES" dirty="0" smtClean="0"/>
              <a:t>Antecedentes patológicos personales y no personales</a:t>
            </a:r>
            <a:endParaRPr lang="es-ES" dirty="0"/>
          </a:p>
        </p:txBody>
      </p:sp>
    </p:spTree>
    <p:extLst>
      <p:ext uri="{BB962C8B-B14F-4D97-AF65-F5344CB8AC3E}">
        <p14:creationId xmlns:p14="http://schemas.microsoft.com/office/powerpoint/2010/main" val="2002244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Recopilación de datos</a:t>
            </a:r>
            <a:endParaRPr lang="es-ES" dirty="0"/>
          </a:p>
        </p:txBody>
      </p:sp>
      <p:sp>
        <p:nvSpPr>
          <p:cNvPr id="3" name="2 Marcador de contenido"/>
          <p:cNvSpPr>
            <a:spLocks noGrp="1"/>
          </p:cNvSpPr>
          <p:nvPr>
            <p:ph sz="quarter" idx="1"/>
          </p:nvPr>
        </p:nvSpPr>
        <p:spPr>
          <a:xfrm>
            <a:off x="457200" y="1600200"/>
            <a:ext cx="5050904" cy="4525963"/>
          </a:xfrm>
        </p:spPr>
        <p:txBody>
          <a:bodyPr/>
          <a:lstStyle/>
          <a:p>
            <a:r>
              <a:rPr lang="es-ES" dirty="0" smtClean="0"/>
              <a:t>3.-CARACTERISTICAS DEL AMBIENTE FAMILIAR</a:t>
            </a:r>
          </a:p>
          <a:p>
            <a:endParaRPr lang="es-ES" dirty="0"/>
          </a:p>
          <a:p>
            <a:endParaRPr lang="es-ES" dirty="0" smtClean="0"/>
          </a:p>
          <a:p>
            <a:r>
              <a:rPr lang="es-ES" dirty="0" smtClean="0"/>
              <a:t>4.-TOMAR EN CUENTA ESTILO DE VIDA, RELIGION Y/O CREENCIAS PERSONALES</a:t>
            </a:r>
            <a:endParaRPr lang="es-ES" dirty="0"/>
          </a:p>
        </p:txBody>
      </p:sp>
      <p:pic>
        <p:nvPicPr>
          <p:cNvPr id="1026" name="Picture 2" descr="http://www.paraperderbarriga.com/wp-content/uploads/2013/06/Vida-Saludable-y-Calidad-de-Vi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988840"/>
            <a:ext cx="3361556" cy="3937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0879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EXAMINACION</a:t>
            </a:r>
            <a:endParaRPr lang="es-ES" dirty="0"/>
          </a:p>
        </p:txBody>
      </p:sp>
      <p:sp>
        <p:nvSpPr>
          <p:cNvPr id="3" name="2 Marcador de contenido"/>
          <p:cNvSpPr>
            <a:spLocks noGrp="1"/>
          </p:cNvSpPr>
          <p:nvPr>
            <p:ph sz="quarter" idx="1"/>
          </p:nvPr>
        </p:nvSpPr>
        <p:spPr/>
        <p:txBody>
          <a:bodyPr/>
          <a:lstStyle/>
          <a:p>
            <a:r>
              <a:rPr lang="es-ES" dirty="0" smtClean="0"/>
              <a:t>1.-Evalua habilidades del paciente</a:t>
            </a:r>
          </a:p>
          <a:p>
            <a:r>
              <a:rPr lang="es-ES" dirty="0" smtClean="0"/>
              <a:t>2.-Evaluacion del control postural y sus componentes del movimiento</a:t>
            </a:r>
          </a:p>
          <a:p>
            <a:r>
              <a:rPr lang="es-ES" dirty="0" smtClean="0"/>
              <a:t>3.-Evaluar sistemas de manera individual, la cual concluirá con una evaluación detallada de cada uno.</a:t>
            </a:r>
            <a:endParaRPr lang="es-ES" dirty="0"/>
          </a:p>
        </p:txBody>
      </p:sp>
    </p:spTree>
    <p:extLst>
      <p:ext uri="{BB962C8B-B14F-4D97-AF65-F5344CB8AC3E}">
        <p14:creationId xmlns:p14="http://schemas.microsoft.com/office/powerpoint/2010/main" val="3849920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EVALUACION DE HABILIDADES</a:t>
            </a:r>
            <a:endParaRPr lang="es-ES" dirty="0"/>
          </a:p>
        </p:txBody>
      </p:sp>
      <p:sp>
        <p:nvSpPr>
          <p:cNvPr id="3" name="2 Marcador de contenido"/>
          <p:cNvSpPr>
            <a:spLocks noGrp="1"/>
          </p:cNvSpPr>
          <p:nvPr>
            <p:ph sz="quarter" idx="1"/>
          </p:nvPr>
        </p:nvSpPr>
        <p:spPr/>
        <p:txBody>
          <a:bodyPr/>
          <a:lstStyle/>
          <a:p>
            <a:r>
              <a:rPr lang="es-ES" dirty="0" smtClean="0"/>
              <a:t>El terapeuta evalúa, observa e identifica habilidades:</a:t>
            </a:r>
          </a:p>
          <a:p>
            <a:r>
              <a:rPr lang="es-ES" dirty="0" smtClean="0"/>
              <a:t>Habilidades funcionales</a:t>
            </a:r>
          </a:p>
          <a:p>
            <a:r>
              <a:rPr lang="es-ES" dirty="0" smtClean="0"/>
              <a:t>Actividades funcionales limitadas</a:t>
            </a:r>
          </a:p>
          <a:p>
            <a:r>
              <a:rPr lang="es-ES" dirty="0" smtClean="0"/>
              <a:t>Potencial de cambiar función</a:t>
            </a:r>
          </a:p>
          <a:p>
            <a:r>
              <a:rPr lang="es-ES" dirty="0" smtClean="0"/>
              <a:t>Grupo de actividades funcionales criticas y limitación de actividades</a:t>
            </a:r>
          </a:p>
          <a:p>
            <a:r>
              <a:rPr lang="es-ES" dirty="0" smtClean="0"/>
              <a:t>Apego del paciente al tratamiento.</a:t>
            </a:r>
            <a:endParaRPr lang="es-ES" dirty="0"/>
          </a:p>
        </p:txBody>
      </p:sp>
    </p:spTree>
    <p:extLst>
      <p:ext uri="{BB962C8B-B14F-4D97-AF65-F5344CB8AC3E}">
        <p14:creationId xmlns:p14="http://schemas.microsoft.com/office/powerpoint/2010/main" val="36294970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Recordar evaluar..</a:t>
            </a:r>
            <a:endParaRPr lang="es-ES" dirty="0"/>
          </a:p>
        </p:txBody>
      </p:sp>
      <p:sp>
        <p:nvSpPr>
          <p:cNvPr id="3" name="2 Marcador de contenido"/>
          <p:cNvSpPr>
            <a:spLocks noGrp="1"/>
          </p:cNvSpPr>
          <p:nvPr>
            <p:ph sz="quarter" idx="1"/>
          </p:nvPr>
        </p:nvSpPr>
        <p:spPr>
          <a:xfrm>
            <a:off x="457200" y="1600201"/>
            <a:ext cx="8229600" cy="2620888"/>
          </a:xfrm>
        </p:spPr>
        <p:txBody>
          <a:bodyPr/>
          <a:lstStyle/>
          <a:p>
            <a:r>
              <a:rPr lang="es-ES" dirty="0" smtClean="0"/>
              <a:t>Control motor grueso y fino</a:t>
            </a:r>
          </a:p>
          <a:p>
            <a:r>
              <a:rPr lang="es-ES" dirty="0" smtClean="0"/>
              <a:t>Comunicación</a:t>
            </a:r>
          </a:p>
          <a:p>
            <a:r>
              <a:rPr lang="es-ES" dirty="0" smtClean="0"/>
              <a:t>Control de emociones</a:t>
            </a:r>
            <a:endParaRPr lang="es-ES" dirty="0"/>
          </a:p>
        </p:txBody>
      </p:sp>
      <p:pic>
        <p:nvPicPr>
          <p:cNvPr id="2050" name="Picture 2" descr="http://www.greatplacetowork.com.ar/storage/Imagen_BW_Comunicacion_inter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036493"/>
            <a:ext cx="4248472" cy="18417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blogs.elpais.com/.a/6a00d8341bfb1653ef019b00a1aaa8970b-550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492896"/>
            <a:ext cx="3312368" cy="262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8982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Recordar evaluar..</a:t>
            </a:r>
            <a:endParaRPr lang="es-ES" dirty="0"/>
          </a:p>
        </p:txBody>
      </p:sp>
      <p:sp>
        <p:nvSpPr>
          <p:cNvPr id="3" name="2 Marcador de contenido"/>
          <p:cNvSpPr>
            <a:spLocks noGrp="1"/>
          </p:cNvSpPr>
          <p:nvPr>
            <p:ph sz="quarter" idx="1"/>
          </p:nvPr>
        </p:nvSpPr>
        <p:spPr/>
        <p:txBody>
          <a:bodyPr/>
          <a:lstStyle/>
          <a:p>
            <a:r>
              <a:rPr lang="es-ES" dirty="0" smtClean="0"/>
              <a:t>Se tomara en cuenta el apoyo tecnológico, uso de férulas y aparatos ortopédicos</a:t>
            </a:r>
          </a:p>
          <a:p>
            <a:r>
              <a:rPr lang="es-ES" dirty="0" smtClean="0"/>
              <a:t>Observación de postura y movimiento</a:t>
            </a:r>
          </a:p>
          <a:p>
            <a:endParaRPr lang="es-ES" dirty="0"/>
          </a:p>
          <a:p>
            <a:r>
              <a:rPr lang="es-ES" dirty="0" smtClean="0"/>
              <a:t>Se buscara la efectividad en los movimientos espontáneos en cuanto a la postura, tomando en cuenta el terreno donde se desarrolle y las diversas situaciones, así como su frecuencia.</a:t>
            </a:r>
            <a:endParaRPr lang="es-ES" dirty="0"/>
          </a:p>
        </p:txBody>
      </p:sp>
    </p:spTree>
    <p:extLst>
      <p:ext uri="{BB962C8B-B14F-4D97-AF65-F5344CB8AC3E}">
        <p14:creationId xmlns:p14="http://schemas.microsoft.com/office/powerpoint/2010/main" val="10157403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Recordar evaluar..</a:t>
            </a:r>
            <a:endParaRPr lang="es-ES" dirty="0"/>
          </a:p>
        </p:txBody>
      </p:sp>
      <p:sp>
        <p:nvSpPr>
          <p:cNvPr id="3" name="2 Marcador de contenido"/>
          <p:cNvSpPr>
            <a:spLocks noGrp="1"/>
          </p:cNvSpPr>
          <p:nvPr>
            <p:ph sz="quarter" idx="1"/>
          </p:nvPr>
        </p:nvSpPr>
        <p:spPr/>
        <p:txBody>
          <a:bodyPr>
            <a:normAutofit/>
          </a:bodyPr>
          <a:lstStyle/>
          <a:p>
            <a:r>
              <a:rPr lang="es-ES" dirty="0" smtClean="0"/>
              <a:t>Se observara la variabilidad de la postura y movimiento, ambos de forma típica y atípica, tanto como duren las actividades que realiza</a:t>
            </a:r>
          </a:p>
          <a:p>
            <a:endParaRPr lang="es-ES" dirty="0"/>
          </a:p>
          <a:p>
            <a:r>
              <a:rPr lang="es-ES" dirty="0" smtClean="0"/>
              <a:t>Observara postura y movimiento, encontrando las deficiencias en las que enfocara su tratamiento para beneficio del paciente.</a:t>
            </a:r>
            <a:endParaRPr lang="es-ES" dirty="0"/>
          </a:p>
        </p:txBody>
      </p:sp>
    </p:spTree>
    <p:extLst>
      <p:ext uri="{BB962C8B-B14F-4D97-AF65-F5344CB8AC3E}">
        <p14:creationId xmlns:p14="http://schemas.microsoft.com/office/powerpoint/2010/main" val="32841747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Recordar evaluar..</a:t>
            </a:r>
            <a:endParaRPr lang="es-MX" dirty="0"/>
          </a:p>
        </p:txBody>
      </p:sp>
      <p:sp>
        <p:nvSpPr>
          <p:cNvPr id="3" name="Marcador de contenido 2"/>
          <p:cNvSpPr>
            <a:spLocks noGrp="1"/>
          </p:cNvSpPr>
          <p:nvPr>
            <p:ph sz="quarter" idx="1"/>
          </p:nvPr>
        </p:nvSpPr>
        <p:spPr/>
        <p:txBody>
          <a:bodyPr>
            <a:normAutofit fontScale="92500" lnSpcReduction="20000"/>
          </a:bodyPr>
          <a:lstStyle/>
          <a:p>
            <a:pPr lvl="0" algn="just"/>
            <a:r>
              <a:rPr lang="es-MX" dirty="0"/>
              <a:t>Examina a cada pacientes en un marco de ciclo de vida: una inicial examinación aclara los problemas de las funciones del paciente en algún momento y por lo tanto hay que considerar las experiencias anteriores, la historia del desarrollo médico, y sus proyectos futuros basados en el nuevo cambio sobre su edad, crecimiento, desarrollo y su proceso de envejecimiento.  Una buena prueba de evaluación (bien diseñada) para adultos y niños puede ayudar a establecer el nivel de la función con periodos específicos, es la base para entender los cambios que ocurran en el desarrollo, maduración, envejecimiento en la intervención. </a:t>
            </a:r>
          </a:p>
        </p:txBody>
      </p:sp>
    </p:spTree>
    <p:extLst>
      <p:ext uri="{BB962C8B-B14F-4D97-AF65-F5344CB8AC3E}">
        <p14:creationId xmlns:p14="http://schemas.microsoft.com/office/powerpoint/2010/main" val="1361806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BIBLIOGRAFIA</a:t>
            </a:r>
            <a:endParaRPr lang="es-MX" dirty="0"/>
          </a:p>
        </p:txBody>
      </p:sp>
      <p:sp>
        <p:nvSpPr>
          <p:cNvPr id="3" name="Marcador de contenido 2"/>
          <p:cNvSpPr>
            <a:spLocks noGrp="1"/>
          </p:cNvSpPr>
          <p:nvPr>
            <p:ph sz="quarter" idx="1"/>
          </p:nvPr>
        </p:nvSpPr>
        <p:spPr/>
        <p:txBody>
          <a:bodyPr>
            <a:normAutofit fontScale="92500"/>
          </a:bodyPr>
          <a:lstStyle/>
          <a:p>
            <a:pPr lvl="0" algn="just"/>
            <a:r>
              <a:rPr lang="es-MX" dirty="0" err="1"/>
              <a:t>Beverley</a:t>
            </a:r>
            <a:r>
              <a:rPr lang="es-MX" dirty="0"/>
              <a:t> French, PhD1, </a:t>
            </a:r>
            <a:r>
              <a:rPr lang="es-MX" dirty="0" err="1"/>
              <a:t>Lois</a:t>
            </a:r>
            <a:r>
              <a:rPr lang="es-MX" dirty="0"/>
              <a:t> Thomas, PhD1, Michael </a:t>
            </a:r>
            <a:r>
              <a:rPr lang="es-MX" dirty="0" err="1"/>
              <a:t>Leathley</a:t>
            </a:r>
            <a:r>
              <a:rPr lang="es-MX" dirty="0"/>
              <a:t>, PhD1, Christopher Sutton, PhD, CStat2, Joanna </a:t>
            </a:r>
            <a:r>
              <a:rPr lang="es-MX" dirty="0" err="1"/>
              <a:t>McAdam</a:t>
            </a:r>
            <a:r>
              <a:rPr lang="es-MX" dirty="0"/>
              <a:t>, BA1, </a:t>
            </a:r>
            <a:r>
              <a:rPr lang="es-MX" dirty="0" err="1"/>
              <a:t>Anne</a:t>
            </a:r>
            <a:r>
              <a:rPr lang="es-MX" dirty="0"/>
              <a:t> </a:t>
            </a:r>
            <a:r>
              <a:rPr lang="es-MX" dirty="0" err="1"/>
              <a:t>Forster</a:t>
            </a:r>
            <a:r>
              <a:rPr lang="es-MX" dirty="0"/>
              <a:t>, PhD3,</a:t>
            </a:r>
          </a:p>
          <a:p>
            <a:pPr lvl="0" algn="just"/>
            <a:r>
              <a:rPr lang="es-MX" dirty="0"/>
              <a:t>Peter </a:t>
            </a:r>
            <a:r>
              <a:rPr lang="es-MX" dirty="0" err="1"/>
              <a:t>Langhorne</a:t>
            </a:r>
            <a:r>
              <a:rPr lang="es-MX" dirty="0"/>
              <a:t>, PhD4, Christopher Price, PhD5, Andrew Walker, PhD6 and </a:t>
            </a:r>
            <a:r>
              <a:rPr lang="es-MX" dirty="0" err="1"/>
              <a:t>Caroline</a:t>
            </a:r>
            <a:r>
              <a:rPr lang="es-MX" dirty="0"/>
              <a:t> Watkins, PhD1(2010). J </a:t>
            </a:r>
            <a:r>
              <a:rPr lang="es-MX" dirty="0" err="1"/>
              <a:t>Rehabil</a:t>
            </a:r>
            <a:r>
              <a:rPr lang="es-MX" dirty="0"/>
              <a:t> </a:t>
            </a:r>
            <a:r>
              <a:rPr lang="es-MX" dirty="0" err="1"/>
              <a:t>Med</a:t>
            </a:r>
            <a:r>
              <a:rPr lang="es-MX" dirty="0"/>
              <a:t> 2010; 42: 9–15 .</a:t>
            </a:r>
            <a:r>
              <a:rPr lang="es-MX" dirty="0" err="1"/>
              <a:t>Does</a:t>
            </a:r>
            <a:r>
              <a:rPr lang="es-MX" dirty="0"/>
              <a:t> </a:t>
            </a:r>
            <a:r>
              <a:rPr lang="es-MX" dirty="0" err="1"/>
              <a:t>repetitive</a:t>
            </a:r>
            <a:r>
              <a:rPr lang="es-MX" dirty="0"/>
              <a:t> </a:t>
            </a:r>
            <a:r>
              <a:rPr lang="es-MX" dirty="0" err="1"/>
              <a:t>task</a:t>
            </a:r>
            <a:r>
              <a:rPr lang="es-MX" dirty="0"/>
              <a:t> training </a:t>
            </a:r>
            <a:r>
              <a:rPr lang="es-MX" dirty="0" err="1"/>
              <a:t>improve</a:t>
            </a:r>
            <a:r>
              <a:rPr lang="es-MX" dirty="0"/>
              <a:t> </a:t>
            </a:r>
            <a:r>
              <a:rPr lang="es-MX" dirty="0" err="1"/>
              <a:t>funtional</a:t>
            </a:r>
            <a:r>
              <a:rPr lang="es-MX" dirty="0"/>
              <a:t> </a:t>
            </a:r>
            <a:r>
              <a:rPr lang="es-MX" dirty="0" err="1"/>
              <a:t>activity?A</a:t>
            </a:r>
            <a:r>
              <a:rPr lang="es-MX" dirty="0"/>
              <a:t> </a:t>
            </a:r>
            <a:r>
              <a:rPr lang="es-MX" dirty="0" err="1"/>
              <a:t>Chrocrane</a:t>
            </a:r>
            <a:r>
              <a:rPr lang="es-MX" dirty="0"/>
              <a:t> </a:t>
            </a:r>
            <a:r>
              <a:rPr lang="es-MX" dirty="0" err="1"/>
              <a:t>systematic</a:t>
            </a:r>
            <a:r>
              <a:rPr lang="es-MX" dirty="0"/>
              <a:t> </a:t>
            </a:r>
            <a:r>
              <a:rPr lang="es-MX" dirty="0" err="1"/>
              <a:t>review</a:t>
            </a:r>
            <a:r>
              <a:rPr lang="es-MX" dirty="0"/>
              <a:t> and meta-</a:t>
            </a:r>
            <a:r>
              <a:rPr lang="es-MX" dirty="0" err="1"/>
              <a:t>analysis</a:t>
            </a:r>
            <a:endParaRPr lang="es-MX" dirty="0"/>
          </a:p>
          <a:p>
            <a:pPr lvl="0" algn="just"/>
            <a:r>
              <a:rPr lang="es-MX" dirty="0" err="1"/>
              <a:t>Brock</a:t>
            </a:r>
            <a:r>
              <a:rPr lang="es-MX" dirty="0"/>
              <a:t> et al (2002) </a:t>
            </a:r>
            <a:r>
              <a:rPr lang="es-MX" dirty="0" err="1"/>
              <a:t>The</a:t>
            </a:r>
            <a:r>
              <a:rPr lang="es-MX" dirty="0"/>
              <a:t> </a:t>
            </a:r>
            <a:r>
              <a:rPr lang="es-MX" dirty="0" err="1"/>
              <a:t>Bobath</a:t>
            </a:r>
            <a:r>
              <a:rPr lang="es-MX" dirty="0"/>
              <a:t> concept has </a:t>
            </a:r>
            <a:r>
              <a:rPr lang="es-MX" dirty="0" err="1"/>
              <a:t>changed</a:t>
            </a:r>
            <a:r>
              <a:rPr lang="es-MX" dirty="0"/>
              <a:t>. </a:t>
            </a:r>
            <a:r>
              <a:rPr lang="es-MX" dirty="0" err="1"/>
              <a:t>Australian</a:t>
            </a:r>
            <a:r>
              <a:rPr lang="es-MX" dirty="0"/>
              <a:t> </a:t>
            </a:r>
            <a:r>
              <a:rPr lang="es-MX" dirty="0" err="1"/>
              <a:t>Journal</a:t>
            </a:r>
            <a:r>
              <a:rPr lang="es-MX" dirty="0"/>
              <a:t> of </a:t>
            </a:r>
            <a:r>
              <a:rPr lang="es-MX" dirty="0" err="1"/>
              <a:t>Physiotherapy</a:t>
            </a:r>
            <a:r>
              <a:rPr lang="es-MX" dirty="0"/>
              <a:t> 48:156-157</a:t>
            </a:r>
          </a:p>
          <a:p>
            <a:endParaRPr lang="es-MX" dirty="0"/>
          </a:p>
        </p:txBody>
      </p:sp>
    </p:spTree>
    <p:extLst>
      <p:ext uri="{BB962C8B-B14F-4D97-AF65-F5344CB8AC3E}">
        <p14:creationId xmlns:p14="http://schemas.microsoft.com/office/powerpoint/2010/main" val="3105021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3" name="Marcador de contenido 2"/>
          <p:cNvSpPr>
            <a:spLocks noGrp="1"/>
          </p:cNvSpPr>
          <p:nvPr>
            <p:ph sz="quarter" idx="1"/>
          </p:nvPr>
        </p:nvSpPr>
        <p:spPr/>
        <p:txBody>
          <a:bodyPr/>
          <a:lstStyle/>
          <a:p>
            <a:pPr algn="just"/>
            <a:endParaRPr lang="es-MX" dirty="0" smtClean="0"/>
          </a:p>
          <a:p>
            <a:pPr algn="just"/>
            <a:r>
              <a:rPr lang="es-MX" dirty="0" smtClean="0"/>
              <a:t>Ya </a:t>
            </a:r>
            <a:r>
              <a:rPr lang="es-MX" dirty="0"/>
              <a:t>han pasado los tiempos en que se consideraba que el paciente debía permanecer tres semanas en cama, para que pudiera reponerse en cobrar fuerzas para resistir el programa terapéutico. La intervención de terapia ocupacional se inicia actualmente lo más pronto posible. </a:t>
            </a:r>
          </a:p>
          <a:p>
            <a:endParaRPr lang="es-MX" dirty="0"/>
          </a:p>
        </p:txBody>
      </p:sp>
    </p:spTree>
    <p:extLst>
      <p:ext uri="{BB962C8B-B14F-4D97-AF65-F5344CB8AC3E}">
        <p14:creationId xmlns:p14="http://schemas.microsoft.com/office/powerpoint/2010/main" val="23214550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BIBLIOGRAFIA</a:t>
            </a:r>
          </a:p>
        </p:txBody>
      </p:sp>
      <p:sp>
        <p:nvSpPr>
          <p:cNvPr id="3" name="Marcador de contenido 2"/>
          <p:cNvSpPr>
            <a:spLocks noGrp="1"/>
          </p:cNvSpPr>
          <p:nvPr>
            <p:ph sz="quarter" idx="1"/>
          </p:nvPr>
        </p:nvSpPr>
        <p:spPr/>
        <p:txBody>
          <a:bodyPr>
            <a:normAutofit lnSpcReduction="10000"/>
          </a:bodyPr>
          <a:lstStyle/>
          <a:p>
            <a:pPr lvl="0" algn="just"/>
            <a:r>
              <a:rPr lang="es-MX" dirty="0" err="1"/>
              <a:t>Cirstea</a:t>
            </a:r>
            <a:r>
              <a:rPr lang="es-MX" dirty="0"/>
              <a:t> MC, </a:t>
            </a:r>
            <a:r>
              <a:rPr lang="es-MX" dirty="0" err="1"/>
              <a:t>Levin</a:t>
            </a:r>
            <a:r>
              <a:rPr lang="es-MX" dirty="0"/>
              <a:t> MF.”</a:t>
            </a:r>
            <a:r>
              <a:rPr lang="es-MX" dirty="0" err="1"/>
              <a:t>Improvement</a:t>
            </a:r>
            <a:r>
              <a:rPr lang="es-MX" dirty="0"/>
              <a:t> of </a:t>
            </a:r>
            <a:r>
              <a:rPr lang="es-MX" dirty="0" err="1"/>
              <a:t>arm</a:t>
            </a:r>
            <a:r>
              <a:rPr lang="es-MX" dirty="0"/>
              <a:t> </a:t>
            </a:r>
            <a:r>
              <a:rPr lang="es-MX" dirty="0" err="1"/>
              <a:t>movement</a:t>
            </a:r>
            <a:r>
              <a:rPr lang="es-MX" dirty="0"/>
              <a:t> </a:t>
            </a:r>
            <a:r>
              <a:rPr lang="es-MX" dirty="0" err="1"/>
              <a:t>patterns</a:t>
            </a:r>
            <a:r>
              <a:rPr lang="es-MX" dirty="0"/>
              <a:t> and </a:t>
            </a:r>
            <a:r>
              <a:rPr lang="es-MX" dirty="0" err="1"/>
              <a:t>endpoint</a:t>
            </a:r>
            <a:r>
              <a:rPr lang="es-MX" dirty="0"/>
              <a:t> control </a:t>
            </a:r>
            <a:r>
              <a:rPr lang="es-MX" dirty="0" err="1"/>
              <a:t>depends</a:t>
            </a:r>
            <a:r>
              <a:rPr lang="es-MX" dirty="0"/>
              <a:t> </a:t>
            </a:r>
            <a:r>
              <a:rPr lang="es-MX" dirty="0" err="1"/>
              <a:t>on</a:t>
            </a:r>
            <a:r>
              <a:rPr lang="es-MX" dirty="0"/>
              <a:t> </a:t>
            </a:r>
            <a:r>
              <a:rPr lang="es-MX" dirty="0" err="1"/>
              <a:t>type</a:t>
            </a:r>
            <a:r>
              <a:rPr lang="es-MX" dirty="0"/>
              <a:t> of </a:t>
            </a:r>
            <a:r>
              <a:rPr lang="es-MX" dirty="0" err="1"/>
              <a:t>feedback</a:t>
            </a:r>
            <a:r>
              <a:rPr lang="es-MX" dirty="0"/>
              <a:t> </a:t>
            </a:r>
            <a:r>
              <a:rPr lang="es-MX" dirty="0" err="1"/>
              <a:t>during</a:t>
            </a:r>
            <a:r>
              <a:rPr lang="es-MX" dirty="0"/>
              <a:t> </a:t>
            </a:r>
            <a:r>
              <a:rPr lang="es-MX" dirty="0" err="1"/>
              <a:t>practice</a:t>
            </a:r>
            <a:r>
              <a:rPr lang="es-MX" dirty="0"/>
              <a:t> in </a:t>
            </a:r>
            <a:r>
              <a:rPr lang="es-MX" dirty="0" err="1"/>
              <a:t>stroke</a:t>
            </a:r>
            <a:r>
              <a:rPr lang="es-MX" dirty="0"/>
              <a:t> </a:t>
            </a:r>
            <a:r>
              <a:rPr lang="es-MX" dirty="0" err="1"/>
              <a:t>survivors</a:t>
            </a:r>
            <a:r>
              <a:rPr lang="es-MX" dirty="0"/>
              <a:t>. </a:t>
            </a:r>
            <a:r>
              <a:rPr lang="es-MX" dirty="0" err="1"/>
              <a:t>Neurorehabil</a:t>
            </a:r>
            <a:r>
              <a:rPr lang="es-MX" dirty="0"/>
              <a:t> Neural </a:t>
            </a:r>
            <a:r>
              <a:rPr lang="es-MX" dirty="0" err="1"/>
              <a:t>Repair</a:t>
            </a:r>
            <a:r>
              <a:rPr lang="es-MX" dirty="0"/>
              <a:t>. 2007 Sep-Oct;21(5):398-411. </a:t>
            </a:r>
            <a:r>
              <a:rPr lang="es-MX" dirty="0" err="1"/>
              <a:t>Epub</a:t>
            </a:r>
            <a:r>
              <a:rPr lang="es-MX" dirty="0"/>
              <a:t> 2007 Mar</a:t>
            </a:r>
          </a:p>
          <a:p>
            <a:pPr lvl="0" algn="just"/>
            <a:r>
              <a:rPr lang="es-MX" dirty="0"/>
              <a:t>Gjelsvik,B.”</a:t>
            </a:r>
            <a:r>
              <a:rPr lang="es-MX" dirty="0" err="1"/>
              <a:t>The</a:t>
            </a:r>
            <a:r>
              <a:rPr lang="es-MX" dirty="0"/>
              <a:t> </a:t>
            </a:r>
            <a:r>
              <a:rPr lang="es-MX" dirty="0" err="1"/>
              <a:t>Bobath</a:t>
            </a:r>
            <a:r>
              <a:rPr lang="es-MX" dirty="0"/>
              <a:t> Concept in </a:t>
            </a:r>
            <a:r>
              <a:rPr lang="es-MX" dirty="0" err="1"/>
              <a:t>Adult</a:t>
            </a:r>
            <a:r>
              <a:rPr lang="es-MX" dirty="0"/>
              <a:t> </a:t>
            </a:r>
            <a:r>
              <a:rPr lang="es-MX" dirty="0" err="1"/>
              <a:t>Neurology</a:t>
            </a:r>
            <a:r>
              <a:rPr lang="es-MX" dirty="0"/>
              <a:t>” </a:t>
            </a:r>
            <a:r>
              <a:rPr lang="es-MX" dirty="0" err="1"/>
              <a:t>Thieme</a:t>
            </a:r>
            <a:r>
              <a:rPr lang="es-MX" dirty="0"/>
              <a:t> 2007</a:t>
            </a:r>
          </a:p>
          <a:p>
            <a:pPr lvl="0" algn="just"/>
            <a:r>
              <a:rPr lang="es-MX" dirty="0"/>
              <a:t>Gram. JV, </a:t>
            </a:r>
            <a:r>
              <a:rPr lang="es-MX" dirty="0" err="1"/>
              <a:t>Eustace</a:t>
            </a:r>
            <a:r>
              <a:rPr lang="es-MX" dirty="0"/>
              <a:t> C., </a:t>
            </a:r>
            <a:r>
              <a:rPr lang="es-MX" dirty="0" err="1"/>
              <a:t>Brock</a:t>
            </a:r>
            <a:r>
              <a:rPr lang="es-MX" dirty="0"/>
              <a:t> K, </a:t>
            </a:r>
            <a:r>
              <a:rPr lang="es-MX" dirty="0" err="1"/>
              <a:t>Swain</a:t>
            </a:r>
            <a:r>
              <a:rPr lang="es-MX" dirty="0"/>
              <a:t> E, </a:t>
            </a:r>
            <a:r>
              <a:rPr lang="es-MX" dirty="0" err="1"/>
              <a:t>Irwin-Carruthers</a:t>
            </a:r>
            <a:r>
              <a:rPr lang="es-MX" dirty="0"/>
              <a:t> S.(2009). </a:t>
            </a:r>
            <a:r>
              <a:rPr lang="es-MX" dirty="0" err="1"/>
              <a:t>The</a:t>
            </a:r>
            <a:r>
              <a:rPr lang="es-MX" dirty="0"/>
              <a:t> </a:t>
            </a:r>
            <a:r>
              <a:rPr lang="es-MX" dirty="0" err="1"/>
              <a:t>Bobath</a:t>
            </a:r>
            <a:r>
              <a:rPr lang="es-MX" dirty="0"/>
              <a:t> concept in </a:t>
            </a:r>
            <a:r>
              <a:rPr lang="es-MX" dirty="0" err="1"/>
              <a:t>contemporany</a:t>
            </a:r>
            <a:r>
              <a:rPr lang="es-MX" dirty="0"/>
              <a:t> </a:t>
            </a:r>
            <a:r>
              <a:rPr lang="es-MX" dirty="0" err="1"/>
              <a:t>clinical</a:t>
            </a:r>
            <a:r>
              <a:rPr lang="es-MX" dirty="0"/>
              <a:t> </a:t>
            </a:r>
            <a:r>
              <a:rPr lang="es-MX" dirty="0" err="1"/>
              <a:t>practice</a:t>
            </a:r>
            <a:r>
              <a:rPr lang="es-MX" dirty="0"/>
              <a:t>. Top </a:t>
            </a:r>
            <a:r>
              <a:rPr lang="es-MX" dirty="0" err="1"/>
              <a:t>Stroke</a:t>
            </a:r>
            <a:r>
              <a:rPr lang="es-MX" dirty="0"/>
              <a:t> </a:t>
            </a:r>
            <a:r>
              <a:rPr lang="es-MX" dirty="0" err="1"/>
              <a:t>Rehábil</a:t>
            </a:r>
            <a:r>
              <a:rPr lang="es-MX" dirty="0"/>
              <a:t>.</a:t>
            </a:r>
          </a:p>
          <a:p>
            <a:endParaRPr lang="es-MX" dirty="0"/>
          </a:p>
        </p:txBody>
      </p:sp>
    </p:spTree>
    <p:extLst>
      <p:ext uri="{BB962C8B-B14F-4D97-AF65-F5344CB8AC3E}">
        <p14:creationId xmlns:p14="http://schemas.microsoft.com/office/powerpoint/2010/main" val="605378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normAutofit/>
          </a:bodyPr>
          <a:lstStyle/>
          <a:p>
            <a:pPr marL="0" indent="0" algn="ctr">
              <a:buNone/>
            </a:pPr>
            <a:r>
              <a:rPr lang="es-MX" sz="8800" b="1" dirty="0" smtClean="0">
                <a:ln w="22225">
                  <a:solidFill>
                    <a:schemeClr val="accent2"/>
                  </a:solidFill>
                  <a:prstDash val="solid"/>
                </a:ln>
                <a:solidFill>
                  <a:schemeClr val="accent2">
                    <a:lumMod val="40000"/>
                    <a:lumOff val="60000"/>
                  </a:schemeClr>
                </a:solidFill>
              </a:rPr>
              <a:t>GRACIAS</a:t>
            </a:r>
            <a:endParaRPr lang="es-MX" sz="8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783178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sz="quarter" idx="1"/>
          </p:nvPr>
        </p:nvSpPr>
        <p:spPr/>
        <p:txBody>
          <a:bodyPr/>
          <a:lstStyle/>
          <a:p>
            <a:pPr algn="just"/>
            <a:r>
              <a:rPr lang="es-MX" dirty="0"/>
              <a:t>La realización de habilidades funcionales requiere de patrones selectivos complejos, así como la coordinación muscular. Estos a su vez dependen de un sistema nervioso central intacto y la presentación de patrones de movimientos motores básicos que adquiere la persona en su crecimiento y desarrollo normal hasta los 3 años de edad. </a:t>
            </a:r>
          </a:p>
          <a:p>
            <a:endParaRPr lang="es-MX" dirty="0"/>
          </a:p>
        </p:txBody>
      </p:sp>
    </p:spTree>
    <p:extLst>
      <p:ext uri="{BB962C8B-B14F-4D97-AF65-F5344CB8AC3E}">
        <p14:creationId xmlns:p14="http://schemas.microsoft.com/office/powerpoint/2010/main" val="1678275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pic>
        <p:nvPicPr>
          <p:cNvPr id="4" name="Marcador de contenido 3"/>
          <p:cNvPicPr>
            <a:picLocks noGrp="1"/>
          </p:cNvPicPr>
          <p:nvPr>
            <p:ph sz="quarter" idx="1"/>
          </p:nvPr>
        </p:nvPicPr>
        <p:blipFill rotWithShape="1">
          <a:blip r:embed="rId2"/>
          <a:srcRect l="23950" t="58696" r="46280" b="26693"/>
          <a:stretch/>
        </p:blipFill>
        <p:spPr bwMode="auto">
          <a:xfrm>
            <a:off x="251520" y="1772816"/>
            <a:ext cx="8640960" cy="43204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36303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normAutofit fontScale="92500" lnSpcReduction="10000"/>
          </a:bodyPr>
          <a:lstStyle/>
          <a:p>
            <a:pPr algn="just"/>
            <a:r>
              <a:rPr lang="es-MX" dirty="0"/>
              <a:t>a). Iniciar el tratamiento lo más pronto posible mediante y un plan de manejo de 24 horas: el motivo del inicio precoz es el aprovechamiento de lo que actualmente se conoce como plasticidad del sistema nervioso central. Los aspectos neurofisiológicos, la anatomía de la forma determina la función. La función es una demanda al SNC y representante de un estímulo para la creación de nuevas conexiones neuronales, es decir, para modificar la forma anatómica. La forma modificada, a su vez, lleva una función modificada, y así sucesivamente.</a:t>
            </a:r>
          </a:p>
        </p:txBody>
      </p:sp>
    </p:spTree>
    <p:extLst>
      <p:ext uri="{BB962C8B-B14F-4D97-AF65-F5344CB8AC3E}">
        <p14:creationId xmlns:p14="http://schemas.microsoft.com/office/powerpoint/2010/main" val="190815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lstStyle/>
          <a:p>
            <a:pPr algn="just"/>
            <a:r>
              <a:rPr lang="es-MX" u="sng" dirty="0"/>
              <a:t>Plasticidad:</a:t>
            </a:r>
            <a:r>
              <a:rPr lang="es-MX" dirty="0"/>
              <a:t> es la capacidad de cada célula del organismo de organizarse reorganizarse de nuevo en cada fase de su desarrollo, es decir, permite la germinación de dendritas y axones, formar nuevas sinapsis y efectuar de este modo nuevas conexiones con otras células.</a:t>
            </a:r>
          </a:p>
          <a:p>
            <a:endParaRPr lang="es-MX" dirty="0"/>
          </a:p>
        </p:txBody>
      </p:sp>
    </p:spTree>
    <p:extLst>
      <p:ext uri="{BB962C8B-B14F-4D97-AF65-F5344CB8AC3E}">
        <p14:creationId xmlns:p14="http://schemas.microsoft.com/office/powerpoint/2010/main" val="1090151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normAutofit lnSpcReduction="10000"/>
          </a:bodyPr>
          <a:lstStyle/>
          <a:p>
            <a:pPr algn="just"/>
            <a:r>
              <a:rPr lang="es-MX" u="sng" dirty="0"/>
              <a:t>Organización:</a:t>
            </a:r>
            <a:r>
              <a:rPr lang="es-MX" dirty="0"/>
              <a:t> es la base de todo aprendizaje. En el trascurso del desarrollo embrionario se forman de 10 a 12 millones de neuronas, que poco a poco se van conectando entre sí. De este modo se forma gradualmente una red neuronal cada vez más tupida</a:t>
            </a:r>
            <a:r>
              <a:rPr lang="es-MX" dirty="0" smtClean="0"/>
              <a:t>.</a:t>
            </a:r>
          </a:p>
          <a:p>
            <a:pPr algn="just"/>
            <a:r>
              <a:rPr lang="es-MX" dirty="0"/>
              <a:t>Primero hay un programa genético que determina que célula se conecta entre si. Se va formando una estructura anatómica, que a su vez determina la función.</a:t>
            </a:r>
          </a:p>
          <a:p>
            <a:endParaRPr lang="es-MX" dirty="0"/>
          </a:p>
        </p:txBody>
      </p:sp>
    </p:spTree>
    <p:extLst>
      <p:ext uri="{BB962C8B-B14F-4D97-AF65-F5344CB8AC3E}">
        <p14:creationId xmlns:p14="http://schemas.microsoft.com/office/powerpoint/2010/main" val="2700978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a:t>
            </a:r>
            <a:endParaRPr lang="es-MX" dirty="0"/>
          </a:p>
        </p:txBody>
      </p:sp>
      <p:sp>
        <p:nvSpPr>
          <p:cNvPr id="3" name="Marcador de contenido 2"/>
          <p:cNvSpPr>
            <a:spLocks noGrp="1"/>
          </p:cNvSpPr>
          <p:nvPr>
            <p:ph sz="quarter" idx="1"/>
          </p:nvPr>
        </p:nvSpPr>
        <p:spPr/>
        <p:txBody>
          <a:bodyPr/>
          <a:lstStyle/>
          <a:p>
            <a:endParaRPr lang="es-MX" u="sng" dirty="0" smtClean="0"/>
          </a:p>
          <a:p>
            <a:pPr algn="just"/>
            <a:r>
              <a:rPr lang="es-MX" u="sng" dirty="0" smtClean="0"/>
              <a:t>Reorganización</a:t>
            </a:r>
            <a:r>
              <a:rPr lang="es-MX" u="sng" dirty="0"/>
              <a:t>:</a:t>
            </a:r>
            <a:r>
              <a:rPr lang="es-MX" dirty="0"/>
              <a:t> una persona adulta se ha construido en el trascurso de su vida una red neuronal totalmente individual. Está determinada por su programa genético personal e individual, especialmente por las funciones individuales que ha realizado o está realizando. </a:t>
            </a:r>
          </a:p>
          <a:p>
            <a:endParaRPr lang="es-MX" dirty="0"/>
          </a:p>
        </p:txBody>
      </p:sp>
    </p:spTree>
    <p:extLst>
      <p:ext uri="{BB962C8B-B14F-4D97-AF65-F5344CB8AC3E}">
        <p14:creationId xmlns:p14="http://schemas.microsoft.com/office/powerpoint/2010/main" val="12003608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110</TotalTime>
  <Words>1313</Words>
  <Application>Microsoft Office PowerPoint</Application>
  <PresentationFormat>Presentación en pantalla (4:3)</PresentationFormat>
  <Paragraphs>106</Paragraphs>
  <Slides>31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Calibri</vt:lpstr>
      <vt:lpstr>Tw Cen MT</vt:lpstr>
      <vt:lpstr>Wingdings</vt:lpstr>
      <vt:lpstr>Wingdings 2</vt:lpstr>
      <vt:lpstr>Intermedio</vt:lpstr>
      <vt:lpstr>UNIVERSIDAD AUTÓNOMA DEL ESTADO DE MÉXICO FACULTAD DE MEDICINA LICENCIATURA EN TERAPIA OCUPACIONAL UA: TECNICAS DE NEUROTERAPIA BASICO BOBATH</vt:lpstr>
      <vt:lpstr>OBJETIVO </vt:lpstr>
      <vt:lpstr>Introducción </vt:lpstr>
      <vt:lpstr>Introducción</vt:lpstr>
      <vt:lpstr>Introducción</vt:lpstr>
      <vt:lpstr>PRINCIPIOS</vt:lpstr>
      <vt:lpstr>PRINCIPIOS</vt:lpstr>
      <vt:lpstr>PRINCIPIOS</vt:lpstr>
      <vt:lpstr>PRINCIPIOS</vt:lpstr>
      <vt:lpstr>PRINCIPIOS</vt:lpstr>
      <vt:lpstr>PRINCIPIOS</vt:lpstr>
      <vt:lpstr>PRINCIPIOS</vt:lpstr>
      <vt:lpstr>EVALUACIÓN Y EXAMINACIÓN</vt:lpstr>
      <vt:lpstr>EVALUACIÓN Y EXAMINACIÓN</vt:lpstr>
      <vt:lpstr>EVALUACIÓN Y EXAMINACIÓN</vt:lpstr>
      <vt:lpstr>EVALUACIÓN Y EXAMINACIÓN</vt:lpstr>
      <vt:lpstr>EVALUACIÓN Y EXAMINACIÓN</vt:lpstr>
      <vt:lpstr>EVALUACIÓN Y EXAMINACIÓN</vt:lpstr>
      <vt:lpstr>EVALUACIÓN Y EXAMINACIÓN</vt:lpstr>
      <vt:lpstr>PROCESO DE EXAMINACION </vt:lpstr>
      <vt:lpstr>Recopilación de datos</vt:lpstr>
      <vt:lpstr>Recopilación de datos</vt:lpstr>
      <vt:lpstr>EXAMINACION</vt:lpstr>
      <vt:lpstr>EVALUACION DE HABILIDADES</vt:lpstr>
      <vt:lpstr>Recordar evaluar..</vt:lpstr>
      <vt:lpstr>Recordar evaluar..</vt:lpstr>
      <vt:lpstr>Recordar evaluar..</vt:lpstr>
      <vt:lpstr>Recordar evaluar..</vt:lpstr>
      <vt:lpstr>BIBLIOGRAFIA</vt:lpstr>
      <vt:lpstr>BIBLIOGRAFIA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PRINCIPIOS Y PROCESO DE EXAMINACIÓN</dc:title>
  <dc:creator>mafe</dc:creator>
  <cp:lastModifiedBy>USUARIO</cp:lastModifiedBy>
  <cp:revision>11</cp:revision>
  <dcterms:created xsi:type="dcterms:W3CDTF">2015-05-10T22:54:58Z</dcterms:created>
  <dcterms:modified xsi:type="dcterms:W3CDTF">2019-09-30T17:27:50Z</dcterms:modified>
</cp:coreProperties>
</file>