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2" r:id="rId7"/>
    <p:sldId id="260" r:id="rId8"/>
    <p:sldId id="263" r:id="rId9"/>
    <p:sldId id="290" r:id="rId10"/>
    <p:sldId id="269" r:id="rId11"/>
    <p:sldId id="294" r:id="rId12"/>
    <p:sldId id="295" r:id="rId13"/>
    <p:sldId id="307" r:id="rId14"/>
    <p:sldId id="297" r:id="rId15"/>
    <p:sldId id="300" r:id="rId16"/>
    <p:sldId id="301" r:id="rId17"/>
    <p:sldId id="264" r:id="rId18"/>
    <p:sldId id="303" r:id="rId19"/>
    <p:sldId id="298" r:id="rId20"/>
    <p:sldId id="273" r:id="rId21"/>
    <p:sldId id="265" r:id="rId22"/>
    <p:sldId id="306" r:id="rId23"/>
    <p:sldId id="274" r:id="rId24"/>
    <p:sldId id="268" r:id="rId25"/>
    <p:sldId id="275" r:id="rId26"/>
    <p:sldId id="293" r:id="rId27"/>
    <p:sldId id="284" r:id="rId28"/>
    <p:sldId id="309" r:id="rId29"/>
    <p:sldId id="308" r:id="rId30"/>
    <p:sldId id="286" r:id="rId31"/>
    <p:sldId id="285" r:id="rId32"/>
    <p:sldId id="288"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66"/>
  </p:normalViewPr>
  <p:slideViewPr>
    <p:cSldViewPr snapToGrid="0" snapToObjects="1">
      <p:cViewPr varScale="1">
        <p:scale>
          <a:sx n="102" d="100"/>
          <a:sy n="102" d="100"/>
        </p:scale>
        <p:origin x="41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s-ES"/>
              <a:t>Clic para editar título</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9/29/19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ES"/>
              <a:t>Clic para editar título</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a:t>Arrastre la imagen al marcador de posición o haga clic en el icono para agregar</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18C79C5D-2A6F-F04D-97DA-BEF2467B64E4}" type="datetimeFigureOut">
              <a:rPr lang="en-US" dirty="0"/>
              <a:pPr/>
              <a:t>9/29/19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s-ES"/>
              <a:t>Clic para editar título</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DFA1846-DA80-1C48-A609-854EA85C59AD}" type="datetimeFigureOut">
              <a:rPr lang="en-US" dirty="0"/>
              <a:pPr/>
              <a:t>9/29/19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s-ES"/>
              <a:t>Clic para editar título</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s-ES"/>
              <a:t>Haga clic para modificar el estilo de texto del patrón</a:t>
            </a:r>
          </a:p>
        </p:txBody>
      </p:sp>
      <p:sp>
        <p:nvSpPr>
          <p:cNvPr id="2" name="Date Placeholder 1"/>
          <p:cNvSpPr>
            <a:spLocks noGrp="1"/>
          </p:cNvSpPr>
          <p:nvPr>
            <p:ph type="dt" sz="half" idx="10"/>
          </p:nvPr>
        </p:nvSpPr>
        <p:spPr/>
        <p:txBody>
          <a:bodyPr/>
          <a:lstStyle/>
          <a:p>
            <a:fld id="{FBF54567-0DE4-3F47-BF90-CB84690072F9}" type="datetimeFigureOut">
              <a:rPr lang="en-US" dirty="0"/>
              <a:pPr/>
              <a:t>9/29/19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Clic para editar título</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9/29/19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s-ES"/>
              <a:t>Clic para editar título</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9/29/19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s-ES"/>
              <a:t>Clic para editar título</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9/29/19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s-ES"/>
              <a:t>Clic para editar título</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DFA1846-DA80-1C48-A609-854EA85C59AD}" type="datetimeFigureOut">
              <a:rPr lang="en-US" dirty="0"/>
              <a:pPr/>
              <a:t>9/29/19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Clic para editar título</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9/29/19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ES"/>
              <a:t>Clic para editar título</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9/29/19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Clic para editar título</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9/29/19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9/29/19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s-ES"/>
              <a:t>Clic para editar título</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0DF5E60-9974-AC48-9591-99C2BB44B7CF}" type="datetimeFigureOut">
              <a:rPr lang="en-US" dirty="0"/>
              <a:pPr/>
              <a:t>9/29/19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s-ES"/>
              <a:t>Clic para editar título</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s-ES"/>
              <a:t>Arrastre la imagen al marcador de posición o haga clic en el icono para agregar</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9/29/19</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s-ES"/>
              <a:t>Clic para editar título</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9/29/19</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tif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a:spLocks noGrp="1"/>
          </p:cNvSpPr>
          <p:nvPr>
            <p:ph type="ctrTitle"/>
          </p:nvPr>
        </p:nvSpPr>
        <p:spPr>
          <a:xfrm>
            <a:off x="810001" y="2340245"/>
            <a:ext cx="10572000" cy="1847479"/>
          </a:xfrm>
        </p:spPr>
        <p:txBody>
          <a:bodyPr/>
          <a:lstStyle/>
          <a:p>
            <a:r>
              <a:rPr lang="es-ES" dirty="0"/>
              <a:t>UNIDAD 1</a:t>
            </a:r>
            <a:br>
              <a:rPr lang="es-ES" dirty="0"/>
            </a:br>
            <a:r>
              <a:rPr lang="es-ES" dirty="0"/>
              <a:t>presentación de protocolo</a:t>
            </a:r>
            <a:endParaRPr lang="es-ES_tradnl" dirty="0"/>
          </a:p>
        </p:txBody>
      </p:sp>
      <p:sp>
        <p:nvSpPr>
          <p:cNvPr id="9" name="Subtítulo 2"/>
          <p:cNvSpPr>
            <a:spLocks noGrp="1"/>
          </p:cNvSpPr>
          <p:nvPr>
            <p:ph type="subTitle" idx="1"/>
          </p:nvPr>
        </p:nvSpPr>
        <p:spPr>
          <a:xfrm>
            <a:off x="810000" y="5280846"/>
            <a:ext cx="11381999" cy="1414421"/>
          </a:xfrm>
        </p:spPr>
        <p:txBody>
          <a:bodyPr>
            <a:normAutofit fontScale="92500" lnSpcReduction="20000"/>
          </a:bodyPr>
          <a:lstStyle/>
          <a:p>
            <a:r>
              <a:rPr lang="es-ES_tradnl" sz="3600" dirty="0"/>
              <a:t>UA </a:t>
            </a:r>
            <a:r>
              <a:rPr lang="es-ES" sz="3600" dirty="0"/>
              <a:t>Proyecto Integral de Diseño Gráfico1     9º Semestre</a:t>
            </a:r>
          </a:p>
          <a:p>
            <a:r>
              <a:rPr lang="es-ES" sz="2200" dirty="0"/>
              <a:t>Licenciatura en Diseño Gráfico. Facultad de Arquitectura y Diseño de la </a:t>
            </a:r>
            <a:r>
              <a:rPr lang="es-ES" sz="2200" dirty="0" err="1"/>
              <a:t>UAEMéx</a:t>
            </a:r>
            <a:r>
              <a:rPr lang="es-ES" sz="2200" dirty="0"/>
              <a:t>.</a:t>
            </a:r>
          </a:p>
          <a:p>
            <a:r>
              <a:rPr lang="es-ES" sz="2200" dirty="0"/>
              <a:t>Septiembre de 2019</a:t>
            </a:r>
          </a:p>
          <a:p>
            <a:endParaRPr lang="es-ES_tradnl" sz="2200" dirty="0"/>
          </a:p>
        </p:txBody>
      </p:sp>
      <p:pic>
        <p:nvPicPr>
          <p:cNvPr id="10" name="officeArt object"/>
          <p:cNvPicPr/>
          <p:nvPr/>
        </p:nvPicPr>
        <p:blipFill>
          <a:blip r:embed="rId2" cstate="print"/>
          <a:stretch>
            <a:fillRect/>
          </a:stretch>
        </p:blipFill>
        <p:spPr>
          <a:xfrm>
            <a:off x="810001" y="535628"/>
            <a:ext cx="1857311" cy="1587640"/>
          </a:xfrm>
          <a:prstGeom prst="rect">
            <a:avLst/>
          </a:prstGeom>
          <a:ln w="12700" cap="flat">
            <a:noFill/>
            <a:miter lim="400000"/>
          </a:ln>
          <a:effectLst/>
        </p:spPr>
      </p:pic>
      <p:pic>
        <p:nvPicPr>
          <p:cNvPr id="11" name="officeArt object"/>
          <p:cNvPicPr/>
          <p:nvPr/>
        </p:nvPicPr>
        <p:blipFill>
          <a:blip r:embed="rId3" cstate="print"/>
          <a:stretch>
            <a:fillRect/>
          </a:stretch>
        </p:blipFill>
        <p:spPr>
          <a:xfrm>
            <a:off x="2898539" y="610875"/>
            <a:ext cx="2418044" cy="1512393"/>
          </a:xfrm>
          <a:prstGeom prst="rect">
            <a:avLst/>
          </a:prstGeom>
          <a:ln w="12700" cap="flat">
            <a:noFill/>
            <a:miter lim="400000"/>
          </a:ln>
          <a:effectLst/>
        </p:spPr>
      </p:pic>
    </p:spTree>
    <p:extLst>
      <p:ext uri="{BB962C8B-B14F-4D97-AF65-F5344CB8AC3E}">
        <p14:creationId xmlns:p14="http://schemas.microsoft.com/office/powerpoint/2010/main" val="2133009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2"/>
          <p:cNvSpPr>
            <a:spLocks noGrp="1"/>
          </p:cNvSpPr>
          <p:nvPr>
            <p:ph type="subTitle" idx="1"/>
          </p:nvPr>
        </p:nvSpPr>
        <p:spPr>
          <a:xfrm>
            <a:off x="720132" y="5420331"/>
            <a:ext cx="10751735" cy="995967"/>
          </a:xfrm>
        </p:spPr>
        <p:txBody>
          <a:bodyPr>
            <a:noAutofit/>
          </a:bodyPr>
          <a:lstStyle/>
          <a:p>
            <a:pPr algn="ctr"/>
            <a:r>
              <a:rPr lang="es-ES_tradnl" sz="6000" b="1" dirty="0"/>
              <a:t>Resumen</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270" y="123985"/>
            <a:ext cx="7185025" cy="4680488"/>
          </a:xfrm>
          <a:prstGeom prst="rect">
            <a:avLst/>
          </a:prstGeom>
        </p:spPr>
      </p:pic>
      <p:sp>
        <p:nvSpPr>
          <p:cNvPr id="5" name="CuadroTexto 4"/>
          <p:cNvSpPr txBox="1"/>
          <p:nvPr/>
        </p:nvSpPr>
        <p:spPr>
          <a:xfrm>
            <a:off x="7437122" y="894568"/>
            <a:ext cx="4754878" cy="3139321"/>
          </a:xfrm>
          <a:prstGeom prst="rect">
            <a:avLst/>
          </a:prstGeom>
          <a:noFill/>
        </p:spPr>
        <p:txBody>
          <a:bodyPr wrap="square" rtlCol="0">
            <a:spAutoFit/>
          </a:bodyPr>
          <a:lstStyle/>
          <a:p>
            <a:r>
              <a:rPr lang="es-ES" sz="2200" dirty="0">
                <a:solidFill>
                  <a:schemeClr val="bg1"/>
                </a:solidFill>
              </a:rPr>
              <a:t>En este ejercicio </a:t>
            </a:r>
            <a:r>
              <a:rPr lang="es-ES" sz="2200" b="1" dirty="0">
                <a:solidFill>
                  <a:schemeClr val="bg1"/>
                </a:solidFill>
              </a:rPr>
              <a:t>el diseño </a:t>
            </a:r>
          </a:p>
          <a:p>
            <a:r>
              <a:rPr lang="es-ES" sz="2200" b="1" dirty="0">
                <a:solidFill>
                  <a:schemeClr val="bg1"/>
                </a:solidFill>
              </a:rPr>
              <a:t>de un mapa conceptual </a:t>
            </a:r>
            <a:r>
              <a:rPr lang="es-ES" sz="2200" dirty="0">
                <a:solidFill>
                  <a:schemeClr val="bg1"/>
                </a:solidFill>
              </a:rPr>
              <a:t>sirve </a:t>
            </a:r>
          </a:p>
          <a:p>
            <a:r>
              <a:rPr lang="es-ES" sz="2200" dirty="0">
                <a:solidFill>
                  <a:schemeClr val="bg1"/>
                </a:solidFill>
              </a:rPr>
              <a:t>para visualizar de forma general la </a:t>
            </a:r>
            <a:r>
              <a:rPr lang="es-ES" sz="2200" b="1" dirty="0">
                <a:solidFill>
                  <a:schemeClr val="bg1"/>
                </a:solidFill>
              </a:rPr>
              <a:t>viabilidad</a:t>
            </a:r>
            <a:r>
              <a:rPr lang="es-ES" sz="2200" dirty="0">
                <a:solidFill>
                  <a:schemeClr val="bg1"/>
                </a:solidFill>
              </a:rPr>
              <a:t> de la investigación tomando en cuenta las </a:t>
            </a:r>
            <a:r>
              <a:rPr lang="es-ES" sz="2200" b="1" dirty="0">
                <a:solidFill>
                  <a:schemeClr val="bg1"/>
                </a:solidFill>
              </a:rPr>
              <a:t>fuentes de consulta </a:t>
            </a:r>
            <a:r>
              <a:rPr lang="es-ES" sz="2200" dirty="0">
                <a:solidFill>
                  <a:schemeClr val="bg1"/>
                </a:solidFill>
              </a:rPr>
              <a:t>a utilizar y sobre todo el </a:t>
            </a:r>
            <a:r>
              <a:rPr lang="es-ES" sz="2200" b="1" dirty="0">
                <a:solidFill>
                  <a:schemeClr val="bg1"/>
                </a:solidFill>
              </a:rPr>
              <a:t>enfoque</a:t>
            </a:r>
            <a:r>
              <a:rPr lang="es-ES" sz="2200" dirty="0">
                <a:solidFill>
                  <a:schemeClr val="bg1"/>
                </a:solidFill>
              </a:rPr>
              <a:t> y </a:t>
            </a:r>
            <a:r>
              <a:rPr lang="es-ES" sz="2200" b="1" dirty="0">
                <a:solidFill>
                  <a:schemeClr val="bg1"/>
                </a:solidFill>
              </a:rPr>
              <a:t>aportación</a:t>
            </a:r>
            <a:r>
              <a:rPr lang="es-ES" sz="2200" dirty="0">
                <a:solidFill>
                  <a:schemeClr val="bg1"/>
                </a:solidFill>
              </a:rPr>
              <a:t> que se dará </a:t>
            </a:r>
            <a:r>
              <a:rPr lang="es-ES" sz="2200" u="sng" dirty="0">
                <a:solidFill>
                  <a:schemeClr val="bg1"/>
                </a:solidFill>
              </a:rPr>
              <a:t>desde la disciplina del diseño gráfico</a:t>
            </a:r>
            <a:endParaRPr lang="es-ES_tradnl" sz="2200" u="sng" dirty="0">
              <a:solidFill>
                <a:schemeClr val="bg1"/>
              </a:solidFill>
            </a:endParaRPr>
          </a:p>
        </p:txBody>
      </p:sp>
    </p:spTree>
    <p:extLst>
      <p:ext uri="{BB962C8B-B14F-4D97-AF65-F5344CB8AC3E}">
        <p14:creationId xmlns:p14="http://schemas.microsoft.com/office/powerpoint/2010/main" val="756322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7220" y="-1"/>
            <a:ext cx="5194780" cy="6858001"/>
          </a:xfrm>
          <a:prstGeom prst="rect">
            <a:avLst/>
          </a:prstGeom>
        </p:spPr>
      </p:pic>
      <p:sp>
        <p:nvSpPr>
          <p:cNvPr id="3" name="CuadroTexto 2"/>
          <p:cNvSpPr txBox="1"/>
          <p:nvPr/>
        </p:nvSpPr>
        <p:spPr>
          <a:xfrm>
            <a:off x="450167" y="506437"/>
            <a:ext cx="5500467" cy="3416320"/>
          </a:xfrm>
          <a:prstGeom prst="rect">
            <a:avLst/>
          </a:prstGeom>
          <a:noFill/>
        </p:spPr>
        <p:txBody>
          <a:bodyPr wrap="square" rtlCol="0">
            <a:spAutoFit/>
          </a:bodyPr>
          <a:lstStyle/>
          <a:p>
            <a:r>
              <a:rPr lang="es-ES_tradnl" b="1" dirty="0">
                <a:solidFill>
                  <a:schemeClr val="bg1"/>
                </a:solidFill>
              </a:rPr>
              <a:t>El planteamiento del problema </a:t>
            </a:r>
            <a:r>
              <a:rPr lang="es-ES_tradnl" dirty="0">
                <a:solidFill>
                  <a:schemeClr val="bg1"/>
                </a:solidFill>
              </a:rPr>
              <a:t>es el punto de partida de tu pregunta de investigación. </a:t>
            </a:r>
          </a:p>
          <a:p>
            <a:endParaRPr lang="es-ES_tradnl" dirty="0">
              <a:solidFill>
                <a:schemeClr val="bg1"/>
              </a:solidFill>
            </a:endParaRPr>
          </a:p>
          <a:p>
            <a:r>
              <a:rPr lang="es-ES_tradnl" b="1" dirty="0">
                <a:solidFill>
                  <a:schemeClr val="bg1"/>
                </a:solidFill>
              </a:rPr>
              <a:t>Si no has identificado un problema, no puedes formular la pregunta para después explorarla.</a:t>
            </a:r>
          </a:p>
          <a:p>
            <a:endParaRPr lang="es-ES_tradnl" dirty="0">
              <a:solidFill>
                <a:schemeClr val="bg1"/>
              </a:solidFill>
            </a:endParaRPr>
          </a:p>
          <a:p>
            <a:r>
              <a:rPr lang="es-ES_tradnl" dirty="0">
                <a:solidFill>
                  <a:schemeClr val="bg1"/>
                </a:solidFill>
              </a:rPr>
              <a:t>El planteamiento del problema </a:t>
            </a:r>
            <a:r>
              <a:rPr lang="es-ES_tradnl" b="1" dirty="0">
                <a:solidFill>
                  <a:schemeClr val="bg1"/>
                </a:solidFill>
              </a:rPr>
              <a:t>te da enfoque y te obliga a centrarte en algo concreto</a:t>
            </a:r>
            <a:r>
              <a:rPr lang="es-ES_tradnl" dirty="0">
                <a:solidFill>
                  <a:schemeClr val="bg1"/>
                </a:solidFill>
              </a:rPr>
              <a:t>.</a:t>
            </a:r>
          </a:p>
          <a:p>
            <a:endParaRPr lang="es-ES_tradnl" dirty="0">
              <a:solidFill>
                <a:schemeClr val="bg1"/>
              </a:solidFill>
            </a:endParaRPr>
          </a:p>
          <a:p>
            <a:r>
              <a:rPr lang="es-ES_tradnl" dirty="0">
                <a:solidFill>
                  <a:schemeClr val="bg1"/>
                </a:solidFill>
              </a:rPr>
              <a:t>En </a:t>
            </a:r>
            <a:r>
              <a:rPr lang="es-ES_tradnl" dirty="0" err="1">
                <a:solidFill>
                  <a:schemeClr val="bg1"/>
                </a:solidFill>
              </a:rPr>
              <a:t>relaci</a:t>
            </a:r>
            <a:r>
              <a:rPr lang="es-ES" dirty="0" err="1">
                <a:solidFill>
                  <a:schemeClr val="bg1"/>
                </a:solidFill>
              </a:rPr>
              <a:t>ón</a:t>
            </a:r>
            <a:r>
              <a:rPr lang="es-ES" dirty="0">
                <a:solidFill>
                  <a:schemeClr val="bg1"/>
                </a:solidFill>
              </a:rPr>
              <a:t> a lo anterior el ejercicio 2 </a:t>
            </a:r>
            <a:r>
              <a:rPr lang="es-ES_tradnl" dirty="0">
                <a:solidFill>
                  <a:schemeClr val="bg1"/>
                </a:solidFill>
              </a:rPr>
              <a:t>te ayudará a </a:t>
            </a:r>
            <a:r>
              <a:rPr lang="es-ES_tradnl" b="1" dirty="0">
                <a:solidFill>
                  <a:schemeClr val="bg1"/>
                </a:solidFill>
              </a:rPr>
              <a:t>formular el planteamiento del problema para tu propuesta de </a:t>
            </a:r>
            <a:r>
              <a:rPr lang="es-ES_tradnl" b="1" dirty="0" err="1">
                <a:solidFill>
                  <a:schemeClr val="bg1"/>
                </a:solidFill>
              </a:rPr>
              <a:t>investigaci</a:t>
            </a:r>
            <a:r>
              <a:rPr lang="es-ES" b="1" dirty="0" err="1">
                <a:solidFill>
                  <a:schemeClr val="bg1"/>
                </a:solidFill>
              </a:rPr>
              <a:t>ón</a:t>
            </a:r>
            <a:endParaRPr lang="es-ES_tradnl" b="1" dirty="0">
              <a:solidFill>
                <a:schemeClr val="bg1"/>
              </a:solidFill>
            </a:endParaRPr>
          </a:p>
        </p:txBody>
      </p:sp>
      <p:sp>
        <p:nvSpPr>
          <p:cNvPr id="2" name="CuadroTexto 1"/>
          <p:cNvSpPr txBox="1"/>
          <p:nvPr/>
        </p:nvSpPr>
        <p:spPr>
          <a:xfrm>
            <a:off x="450167" y="4107765"/>
            <a:ext cx="5008098" cy="923330"/>
          </a:xfrm>
          <a:prstGeom prst="rect">
            <a:avLst/>
          </a:prstGeom>
          <a:noFill/>
        </p:spPr>
        <p:txBody>
          <a:bodyPr wrap="square" rtlCol="0">
            <a:spAutoFit/>
          </a:bodyPr>
          <a:lstStyle/>
          <a:p>
            <a:r>
              <a:rPr lang="pt-BR" b="1" baseline="30000" dirty="0" err="1">
                <a:solidFill>
                  <a:schemeClr val="bg1"/>
                </a:solidFill>
              </a:rPr>
              <a:t>Bahena</a:t>
            </a:r>
            <a:r>
              <a:rPr lang="pt-BR" b="1" baseline="30000" dirty="0">
                <a:solidFill>
                  <a:schemeClr val="bg1"/>
                </a:solidFill>
              </a:rPr>
              <a:t>, Paz, </a:t>
            </a:r>
            <a:r>
              <a:rPr lang="pt-BR" b="1" baseline="30000" dirty="0" err="1">
                <a:solidFill>
                  <a:schemeClr val="bg1"/>
                </a:solidFill>
              </a:rPr>
              <a:t>Guillermina</a:t>
            </a:r>
            <a:r>
              <a:rPr lang="pt-BR" b="1" baseline="30000" dirty="0">
                <a:solidFill>
                  <a:schemeClr val="bg1"/>
                </a:solidFill>
              </a:rPr>
              <a:t>. (1997) </a:t>
            </a:r>
          </a:p>
          <a:p>
            <a:r>
              <a:rPr lang="pt-BR" baseline="30000" dirty="0">
                <a:solidFill>
                  <a:schemeClr val="bg1"/>
                </a:solidFill>
              </a:rPr>
              <a:t>Manual para elaborar </a:t>
            </a:r>
            <a:r>
              <a:rPr lang="pt-BR" baseline="30000" dirty="0" err="1">
                <a:solidFill>
                  <a:schemeClr val="bg1"/>
                </a:solidFill>
              </a:rPr>
              <a:t>trabajos</a:t>
            </a:r>
            <a:r>
              <a:rPr lang="pt-BR" baseline="30000" dirty="0">
                <a:solidFill>
                  <a:schemeClr val="bg1"/>
                </a:solidFill>
              </a:rPr>
              <a:t> de </a:t>
            </a:r>
            <a:r>
              <a:rPr lang="pt-BR" baseline="30000" dirty="0" err="1">
                <a:solidFill>
                  <a:schemeClr val="bg1"/>
                </a:solidFill>
              </a:rPr>
              <a:t>investigación</a:t>
            </a:r>
            <a:r>
              <a:rPr lang="pt-BR" baseline="30000" dirty="0">
                <a:solidFill>
                  <a:schemeClr val="bg1"/>
                </a:solidFill>
              </a:rPr>
              <a:t> documental, México: Editores Mexicanos Unidos</a:t>
            </a:r>
          </a:p>
          <a:p>
            <a:endParaRPr lang="es-ES_tradnl" dirty="0"/>
          </a:p>
        </p:txBody>
      </p:sp>
      <p:sp>
        <p:nvSpPr>
          <p:cNvPr id="5" name="Subtítulo 2"/>
          <p:cNvSpPr>
            <a:spLocks noGrp="1"/>
          </p:cNvSpPr>
          <p:nvPr>
            <p:ph type="subTitle" idx="1"/>
          </p:nvPr>
        </p:nvSpPr>
        <p:spPr>
          <a:xfrm>
            <a:off x="0" y="5384919"/>
            <a:ext cx="5492326" cy="979277"/>
          </a:xfrm>
        </p:spPr>
        <p:txBody>
          <a:bodyPr>
            <a:noAutofit/>
          </a:bodyPr>
          <a:lstStyle/>
          <a:p>
            <a:pPr algn="ctr"/>
            <a:r>
              <a:rPr lang="es-ES_tradnl" sz="4000" b="1" dirty="0"/>
              <a:t>Ejercicio 2</a:t>
            </a:r>
          </a:p>
        </p:txBody>
      </p:sp>
      <p:sp>
        <p:nvSpPr>
          <p:cNvPr id="7" name="Rectángulo 6">
            <a:extLst>
              <a:ext uri="{FF2B5EF4-FFF2-40B4-BE49-F238E27FC236}">
                <a16:creationId xmlns:a16="http://schemas.microsoft.com/office/drawing/2014/main" id="{858AD81F-7E3A-4F42-8A42-72ABC2DB688D}"/>
              </a:ext>
            </a:extLst>
          </p:cNvPr>
          <p:cNvSpPr/>
          <p:nvPr/>
        </p:nvSpPr>
        <p:spPr>
          <a:xfrm>
            <a:off x="6997220" y="506437"/>
            <a:ext cx="5194780" cy="4330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EJERCICIO 2</a:t>
            </a:r>
          </a:p>
        </p:txBody>
      </p:sp>
    </p:spTree>
    <p:extLst>
      <p:ext uri="{BB962C8B-B14F-4D97-AF65-F5344CB8AC3E}">
        <p14:creationId xmlns:p14="http://schemas.microsoft.com/office/powerpoint/2010/main" val="654089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615" y="385305"/>
            <a:ext cx="5092700" cy="4165600"/>
          </a:xfrm>
          <a:prstGeom prst="rect">
            <a:avLst/>
          </a:prstGeom>
        </p:spPr>
      </p:pic>
      <p:sp>
        <p:nvSpPr>
          <p:cNvPr id="3" name="Subtítulo 2"/>
          <p:cNvSpPr>
            <a:spLocks noGrp="1"/>
          </p:cNvSpPr>
          <p:nvPr>
            <p:ph type="subTitle" idx="1"/>
          </p:nvPr>
        </p:nvSpPr>
        <p:spPr>
          <a:xfrm>
            <a:off x="0" y="5384919"/>
            <a:ext cx="5492326" cy="979277"/>
          </a:xfrm>
        </p:spPr>
        <p:txBody>
          <a:bodyPr>
            <a:noAutofit/>
          </a:bodyPr>
          <a:lstStyle/>
          <a:p>
            <a:pPr algn="ctr"/>
            <a:r>
              <a:rPr lang="es-ES_tradnl" sz="4000" b="1" dirty="0"/>
              <a:t>Ejercicio 2</a:t>
            </a:r>
          </a:p>
        </p:txBody>
      </p:sp>
      <p:sp>
        <p:nvSpPr>
          <p:cNvPr id="4" name="CuadroTexto 3"/>
          <p:cNvSpPr txBox="1"/>
          <p:nvPr/>
        </p:nvSpPr>
        <p:spPr>
          <a:xfrm>
            <a:off x="6260126" y="958633"/>
            <a:ext cx="4754878" cy="3323987"/>
          </a:xfrm>
          <a:prstGeom prst="rect">
            <a:avLst/>
          </a:prstGeom>
          <a:noFill/>
        </p:spPr>
        <p:txBody>
          <a:bodyPr wrap="square" rtlCol="0">
            <a:spAutoFit/>
          </a:bodyPr>
          <a:lstStyle/>
          <a:p>
            <a:r>
              <a:rPr lang="es-ES" sz="2400" dirty="0">
                <a:solidFill>
                  <a:schemeClr val="bg1"/>
                </a:solidFill>
              </a:rPr>
              <a:t>Es importante que en este segundo ejercicio </a:t>
            </a:r>
            <a:r>
              <a:rPr lang="es-ES" sz="2400" b="1" dirty="0">
                <a:solidFill>
                  <a:schemeClr val="bg1"/>
                </a:solidFill>
              </a:rPr>
              <a:t>desarrolles las actividades requeridas </a:t>
            </a:r>
            <a:r>
              <a:rPr lang="es-ES" sz="2400" dirty="0">
                <a:solidFill>
                  <a:schemeClr val="bg1"/>
                </a:solidFill>
              </a:rPr>
              <a:t>para </a:t>
            </a:r>
            <a:r>
              <a:rPr lang="es-ES" sz="2400" b="1" dirty="0">
                <a:solidFill>
                  <a:schemeClr val="bg1"/>
                </a:solidFill>
              </a:rPr>
              <a:t>redactar el problema</a:t>
            </a:r>
            <a:r>
              <a:rPr lang="es-ES" sz="2400" dirty="0">
                <a:solidFill>
                  <a:schemeClr val="bg1"/>
                </a:solidFill>
              </a:rPr>
              <a:t> y sobre todo </a:t>
            </a:r>
            <a:r>
              <a:rPr lang="es-ES" sz="2400" b="1" dirty="0">
                <a:solidFill>
                  <a:schemeClr val="bg1"/>
                </a:solidFill>
              </a:rPr>
              <a:t>delimitarlo</a:t>
            </a:r>
            <a:r>
              <a:rPr lang="es-ES" sz="2400" dirty="0">
                <a:solidFill>
                  <a:schemeClr val="bg1"/>
                </a:solidFill>
              </a:rPr>
              <a:t> a partir de la formulación de una </a:t>
            </a:r>
            <a:r>
              <a:rPr lang="es-ES" sz="2400" b="1" dirty="0">
                <a:solidFill>
                  <a:schemeClr val="bg1"/>
                </a:solidFill>
              </a:rPr>
              <a:t>pregunta de investigación</a:t>
            </a:r>
            <a:r>
              <a:rPr lang="es-ES" sz="2400" dirty="0">
                <a:solidFill>
                  <a:schemeClr val="bg1"/>
                </a:solidFill>
              </a:rPr>
              <a:t> que valore la </a:t>
            </a:r>
            <a:r>
              <a:rPr lang="es-ES" sz="2400" b="1" dirty="0">
                <a:solidFill>
                  <a:schemeClr val="bg1"/>
                </a:solidFill>
              </a:rPr>
              <a:t>viabilidad</a:t>
            </a:r>
            <a:r>
              <a:rPr lang="es-ES" sz="2400" dirty="0">
                <a:solidFill>
                  <a:schemeClr val="bg1"/>
                </a:solidFill>
              </a:rPr>
              <a:t> del mismo</a:t>
            </a:r>
          </a:p>
          <a:p>
            <a:endParaRPr lang="es-ES" dirty="0">
              <a:solidFill>
                <a:schemeClr val="bg1"/>
              </a:solidFill>
            </a:endParaRPr>
          </a:p>
        </p:txBody>
      </p:sp>
      <p:sp>
        <p:nvSpPr>
          <p:cNvPr id="5" name="Rectángulo 4">
            <a:extLst>
              <a:ext uri="{FF2B5EF4-FFF2-40B4-BE49-F238E27FC236}">
                <a16:creationId xmlns:a16="http://schemas.microsoft.com/office/drawing/2014/main" id="{E6A493D6-BC7B-0441-8770-3DE2597E2707}"/>
              </a:ext>
            </a:extLst>
          </p:cNvPr>
          <p:cNvSpPr/>
          <p:nvPr/>
        </p:nvSpPr>
        <p:spPr>
          <a:xfrm>
            <a:off x="660615" y="958633"/>
            <a:ext cx="5092700" cy="363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EJERCICIO 2</a:t>
            </a:r>
          </a:p>
        </p:txBody>
      </p:sp>
    </p:spTree>
    <p:extLst>
      <p:ext uri="{BB962C8B-B14F-4D97-AF65-F5344CB8AC3E}">
        <p14:creationId xmlns:p14="http://schemas.microsoft.com/office/powerpoint/2010/main" val="971897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a:spLocks noGrp="1"/>
          </p:cNvSpPr>
          <p:nvPr>
            <p:ph type="subTitle" idx="1"/>
          </p:nvPr>
        </p:nvSpPr>
        <p:spPr>
          <a:xfrm>
            <a:off x="720132" y="5420331"/>
            <a:ext cx="10751735" cy="995967"/>
          </a:xfrm>
        </p:spPr>
        <p:txBody>
          <a:bodyPr>
            <a:noAutofit/>
          </a:bodyPr>
          <a:lstStyle/>
          <a:p>
            <a:pPr algn="ctr"/>
            <a:r>
              <a:rPr lang="es-ES_tradnl" sz="6000" b="1" dirty="0"/>
              <a:t>Resumen</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5505" y="282722"/>
            <a:ext cx="3278359" cy="4205572"/>
          </a:xfrm>
          <a:prstGeom prst="rect">
            <a:avLst/>
          </a:prstGeom>
        </p:spPr>
      </p:pic>
      <p:sp>
        <p:nvSpPr>
          <p:cNvPr id="7" name="CuadroTexto 6"/>
          <p:cNvSpPr txBox="1"/>
          <p:nvPr/>
        </p:nvSpPr>
        <p:spPr>
          <a:xfrm>
            <a:off x="5101885" y="1028310"/>
            <a:ext cx="4754878" cy="3046988"/>
          </a:xfrm>
          <a:prstGeom prst="rect">
            <a:avLst/>
          </a:prstGeom>
          <a:noFill/>
        </p:spPr>
        <p:txBody>
          <a:bodyPr wrap="square" rtlCol="0">
            <a:spAutoFit/>
          </a:bodyPr>
          <a:lstStyle/>
          <a:p>
            <a:r>
              <a:rPr lang="es-ES" sz="2400" dirty="0">
                <a:solidFill>
                  <a:schemeClr val="bg1"/>
                </a:solidFill>
              </a:rPr>
              <a:t>D</a:t>
            </a:r>
            <a:r>
              <a:rPr lang="es-ES" sz="2400" u="sng" dirty="0">
                <a:solidFill>
                  <a:schemeClr val="bg1"/>
                </a:solidFill>
              </a:rPr>
              <a:t>esde la disciplina del diseño gráfico </a:t>
            </a:r>
            <a:r>
              <a:rPr lang="es-ES" sz="2400" dirty="0">
                <a:solidFill>
                  <a:schemeClr val="bg1"/>
                </a:solidFill>
              </a:rPr>
              <a:t>se sugiere que tomes en cuenta </a:t>
            </a:r>
            <a:r>
              <a:rPr lang="es-ES" sz="2400" b="1" dirty="0">
                <a:solidFill>
                  <a:schemeClr val="bg1"/>
                </a:solidFill>
              </a:rPr>
              <a:t>los indicadores </a:t>
            </a:r>
            <a:r>
              <a:rPr lang="es-ES" sz="2400" dirty="0">
                <a:solidFill>
                  <a:schemeClr val="bg1"/>
                </a:solidFill>
              </a:rPr>
              <a:t>que se plantean considerando que el </a:t>
            </a:r>
            <a:r>
              <a:rPr lang="es-ES" sz="2400" b="1" dirty="0">
                <a:solidFill>
                  <a:schemeClr val="bg1"/>
                </a:solidFill>
              </a:rPr>
              <a:t>problema</a:t>
            </a:r>
            <a:r>
              <a:rPr lang="es-ES" sz="2400" dirty="0">
                <a:solidFill>
                  <a:schemeClr val="bg1"/>
                </a:solidFill>
              </a:rPr>
              <a:t> se </a:t>
            </a:r>
            <a:r>
              <a:rPr lang="es-ES" sz="2400" b="1" dirty="0">
                <a:solidFill>
                  <a:schemeClr val="bg1"/>
                </a:solidFill>
              </a:rPr>
              <a:t>detona</a:t>
            </a:r>
            <a:r>
              <a:rPr lang="es-ES" sz="2400" dirty="0">
                <a:solidFill>
                  <a:schemeClr val="bg1"/>
                </a:solidFill>
              </a:rPr>
              <a:t> a partir de una </a:t>
            </a:r>
            <a:r>
              <a:rPr lang="es-ES" sz="2400" b="1" dirty="0">
                <a:solidFill>
                  <a:schemeClr val="bg1"/>
                </a:solidFill>
              </a:rPr>
              <a:t>necesidad</a:t>
            </a:r>
            <a:r>
              <a:rPr lang="es-ES" sz="2400" dirty="0">
                <a:solidFill>
                  <a:schemeClr val="bg1"/>
                </a:solidFill>
              </a:rPr>
              <a:t> </a:t>
            </a:r>
            <a:r>
              <a:rPr lang="es-ES" sz="2400" u="sng" dirty="0">
                <a:solidFill>
                  <a:schemeClr val="bg1"/>
                </a:solidFill>
              </a:rPr>
              <a:t>real o académica</a:t>
            </a:r>
            <a:r>
              <a:rPr lang="es-ES" sz="2400" dirty="0">
                <a:solidFill>
                  <a:schemeClr val="bg1"/>
                </a:solidFill>
              </a:rPr>
              <a:t> que sea significativa o trascendente.</a:t>
            </a:r>
            <a:endParaRPr lang="es-ES_tradnl" sz="2400" dirty="0">
              <a:solidFill>
                <a:schemeClr val="bg1"/>
              </a:solidFill>
            </a:endParaRPr>
          </a:p>
        </p:txBody>
      </p:sp>
    </p:spTree>
    <p:extLst>
      <p:ext uri="{BB962C8B-B14F-4D97-AF65-F5344CB8AC3E}">
        <p14:creationId xmlns:p14="http://schemas.microsoft.com/office/powerpoint/2010/main" val="1386718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9904" y="0"/>
            <a:ext cx="5252096" cy="6858000"/>
          </a:xfrm>
          <a:prstGeom prst="rect">
            <a:avLst/>
          </a:prstGeom>
        </p:spPr>
      </p:pic>
      <p:sp>
        <p:nvSpPr>
          <p:cNvPr id="4" name="CuadroTexto 3"/>
          <p:cNvSpPr txBox="1"/>
          <p:nvPr/>
        </p:nvSpPr>
        <p:spPr>
          <a:xfrm>
            <a:off x="1177871" y="1208868"/>
            <a:ext cx="184731" cy="369332"/>
          </a:xfrm>
          <a:prstGeom prst="rect">
            <a:avLst/>
          </a:prstGeom>
          <a:noFill/>
        </p:spPr>
        <p:txBody>
          <a:bodyPr wrap="none" rtlCol="0">
            <a:spAutoFit/>
          </a:bodyPr>
          <a:lstStyle/>
          <a:p>
            <a:endParaRPr lang="es-ES_tradnl" dirty="0"/>
          </a:p>
        </p:txBody>
      </p:sp>
      <p:sp>
        <p:nvSpPr>
          <p:cNvPr id="6" name="Subtítulo 2"/>
          <p:cNvSpPr>
            <a:spLocks noGrp="1"/>
          </p:cNvSpPr>
          <p:nvPr>
            <p:ph type="subTitle" idx="1"/>
          </p:nvPr>
        </p:nvSpPr>
        <p:spPr>
          <a:xfrm>
            <a:off x="0" y="5384919"/>
            <a:ext cx="5492326" cy="979277"/>
          </a:xfrm>
        </p:spPr>
        <p:txBody>
          <a:bodyPr>
            <a:noAutofit/>
          </a:bodyPr>
          <a:lstStyle/>
          <a:p>
            <a:pPr algn="ctr"/>
            <a:r>
              <a:rPr lang="es-ES_tradnl" sz="4000" b="1" dirty="0"/>
              <a:t>Ejercicio 3</a:t>
            </a:r>
          </a:p>
        </p:txBody>
      </p:sp>
      <p:sp>
        <p:nvSpPr>
          <p:cNvPr id="7" name="CuadroTexto 6"/>
          <p:cNvSpPr txBox="1"/>
          <p:nvPr/>
        </p:nvSpPr>
        <p:spPr>
          <a:xfrm>
            <a:off x="450167" y="506437"/>
            <a:ext cx="5500467" cy="3416320"/>
          </a:xfrm>
          <a:prstGeom prst="rect">
            <a:avLst/>
          </a:prstGeom>
          <a:noFill/>
        </p:spPr>
        <p:txBody>
          <a:bodyPr wrap="square" rtlCol="0">
            <a:spAutoFit/>
          </a:bodyPr>
          <a:lstStyle/>
          <a:p>
            <a:r>
              <a:rPr lang="es-ES" dirty="0">
                <a:solidFill>
                  <a:schemeClr val="bg1"/>
                </a:solidFill>
              </a:rPr>
              <a:t>Según Hernández </a:t>
            </a:r>
            <a:r>
              <a:rPr lang="es-ES" dirty="0" err="1">
                <a:solidFill>
                  <a:schemeClr val="bg1"/>
                </a:solidFill>
              </a:rPr>
              <a:t>Sampieri</a:t>
            </a:r>
            <a:r>
              <a:rPr lang="es-ES" dirty="0">
                <a:solidFill>
                  <a:schemeClr val="bg1"/>
                </a:solidFill>
              </a:rPr>
              <a:t> </a:t>
            </a:r>
            <a:r>
              <a:rPr lang="es-ES" b="1" dirty="0">
                <a:solidFill>
                  <a:schemeClr val="bg1"/>
                </a:solidFill>
              </a:rPr>
              <a:t>existen criterios de justificación del problema</a:t>
            </a:r>
            <a:r>
              <a:rPr lang="es-ES" dirty="0">
                <a:solidFill>
                  <a:schemeClr val="bg1"/>
                </a:solidFill>
              </a:rPr>
              <a:t> a partir de identificar las razones que motivan la investigación</a:t>
            </a:r>
            <a:endParaRPr lang="es-ES_tradnl" dirty="0">
              <a:solidFill>
                <a:schemeClr val="bg1"/>
              </a:solidFill>
            </a:endParaRPr>
          </a:p>
          <a:p>
            <a:endParaRPr lang="es-ES_tradnl" dirty="0">
              <a:solidFill>
                <a:schemeClr val="bg1"/>
              </a:solidFill>
            </a:endParaRPr>
          </a:p>
          <a:p>
            <a:r>
              <a:rPr lang="es-ES_tradnl" dirty="0">
                <a:solidFill>
                  <a:schemeClr val="bg1"/>
                </a:solidFill>
              </a:rPr>
              <a:t>Por lo anterior el </a:t>
            </a:r>
            <a:r>
              <a:rPr lang="es-ES_tradnl" b="1" dirty="0">
                <a:solidFill>
                  <a:schemeClr val="bg1"/>
                </a:solidFill>
              </a:rPr>
              <a:t>ejercicio tres se enfoca </a:t>
            </a:r>
            <a:r>
              <a:rPr lang="es-ES_tradnl" dirty="0">
                <a:solidFill>
                  <a:schemeClr val="bg1"/>
                </a:solidFill>
              </a:rPr>
              <a:t>en </a:t>
            </a:r>
            <a:r>
              <a:rPr lang="es-ES_tradnl" b="1" dirty="0">
                <a:solidFill>
                  <a:schemeClr val="bg1"/>
                </a:solidFill>
              </a:rPr>
              <a:t>identificar</a:t>
            </a:r>
            <a:r>
              <a:rPr lang="es-ES_tradnl" dirty="0">
                <a:solidFill>
                  <a:schemeClr val="bg1"/>
                </a:solidFill>
              </a:rPr>
              <a:t> </a:t>
            </a:r>
            <a:r>
              <a:rPr lang="es-ES_tradnl" u="sng" dirty="0">
                <a:solidFill>
                  <a:schemeClr val="bg1"/>
                </a:solidFill>
              </a:rPr>
              <a:t>a partir de los ejercicios previos </a:t>
            </a:r>
            <a:r>
              <a:rPr lang="es-ES_tradnl" dirty="0">
                <a:solidFill>
                  <a:schemeClr val="bg1"/>
                </a:solidFill>
              </a:rPr>
              <a:t>los </a:t>
            </a:r>
            <a:r>
              <a:rPr lang="es-ES_tradnl" b="1" dirty="0">
                <a:solidFill>
                  <a:schemeClr val="bg1"/>
                </a:solidFill>
              </a:rPr>
              <a:t>aportes valiosos </a:t>
            </a:r>
            <a:r>
              <a:rPr lang="es-ES_tradnl" dirty="0">
                <a:solidFill>
                  <a:schemeClr val="bg1"/>
                </a:solidFill>
              </a:rPr>
              <a:t>que puede proporcionar la </a:t>
            </a:r>
            <a:r>
              <a:rPr lang="es-ES_tradnl" dirty="0" err="1">
                <a:solidFill>
                  <a:schemeClr val="bg1"/>
                </a:solidFill>
              </a:rPr>
              <a:t>investigaci</a:t>
            </a:r>
            <a:r>
              <a:rPr lang="es-ES" dirty="0" err="1">
                <a:solidFill>
                  <a:schemeClr val="bg1"/>
                </a:solidFill>
              </a:rPr>
              <a:t>ón</a:t>
            </a:r>
            <a:endParaRPr lang="es-ES" dirty="0">
              <a:solidFill>
                <a:schemeClr val="bg1"/>
              </a:solidFill>
            </a:endParaRPr>
          </a:p>
          <a:p>
            <a:endParaRPr lang="es-ES" dirty="0">
              <a:solidFill>
                <a:schemeClr val="bg1"/>
              </a:solidFill>
            </a:endParaRPr>
          </a:p>
          <a:p>
            <a:r>
              <a:rPr lang="es-ES" b="1" dirty="0">
                <a:solidFill>
                  <a:schemeClr val="bg1"/>
                </a:solidFill>
              </a:rPr>
              <a:t>La justificación de la viabilidad del problema </a:t>
            </a:r>
            <a:r>
              <a:rPr lang="es-ES" dirty="0">
                <a:solidFill>
                  <a:schemeClr val="bg1"/>
                </a:solidFill>
              </a:rPr>
              <a:t>debe contener </a:t>
            </a:r>
            <a:r>
              <a:rPr lang="es-ES" b="1" dirty="0">
                <a:solidFill>
                  <a:schemeClr val="bg1"/>
                </a:solidFill>
              </a:rPr>
              <a:t>argumentaciones</a:t>
            </a:r>
            <a:r>
              <a:rPr lang="es-ES" dirty="0">
                <a:solidFill>
                  <a:schemeClr val="bg1"/>
                </a:solidFill>
              </a:rPr>
              <a:t> o razones </a:t>
            </a:r>
            <a:r>
              <a:rPr lang="es-ES" b="1" dirty="0">
                <a:solidFill>
                  <a:schemeClr val="bg1"/>
                </a:solidFill>
              </a:rPr>
              <a:t>convincentes</a:t>
            </a:r>
            <a:r>
              <a:rPr lang="es-ES" dirty="0">
                <a:solidFill>
                  <a:schemeClr val="bg1"/>
                </a:solidFill>
              </a:rPr>
              <a:t> del por qué de la investigación</a:t>
            </a:r>
            <a:endParaRPr lang="es-ES_tradnl" dirty="0">
              <a:solidFill>
                <a:schemeClr val="bg1"/>
              </a:solidFill>
            </a:endParaRPr>
          </a:p>
        </p:txBody>
      </p:sp>
      <p:sp>
        <p:nvSpPr>
          <p:cNvPr id="3" name="CuadroTexto 2"/>
          <p:cNvSpPr txBox="1"/>
          <p:nvPr/>
        </p:nvSpPr>
        <p:spPr>
          <a:xfrm>
            <a:off x="764476" y="4345306"/>
            <a:ext cx="4871847" cy="738664"/>
          </a:xfrm>
          <a:prstGeom prst="rect">
            <a:avLst/>
          </a:prstGeom>
          <a:noFill/>
        </p:spPr>
        <p:txBody>
          <a:bodyPr wrap="none" rtlCol="0">
            <a:spAutoFit/>
          </a:bodyPr>
          <a:lstStyle/>
          <a:p>
            <a:r>
              <a:rPr lang="pt-BR" b="1" baseline="30000" dirty="0">
                <a:solidFill>
                  <a:schemeClr val="bg1"/>
                </a:solidFill>
              </a:rPr>
              <a:t>Hernández </a:t>
            </a:r>
            <a:r>
              <a:rPr lang="pt-BR" b="1" baseline="30000" dirty="0" err="1">
                <a:solidFill>
                  <a:schemeClr val="bg1"/>
                </a:solidFill>
              </a:rPr>
              <a:t>Sampieri</a:t>
            </a:r>
            <a:r>
              <a:rPr lang="pt-BR" b="1" baseline="30000" dirty="0">
                <a:solidFill>
                  <a:schemeClr val="bg1"/>
                </a:solidFill>
              </a:rPr>
              <a:t>, Roberto </a:t>
            </a:r>
            <a:r>
              <a:rPr lang="pt-BR" b="1" baseline="30000" dirty="0" err="1">
                <a:solidFill>
                  <a:schemeClr val="bg1"/>
                </a:solidFill>
              </a:rPr>
              <a:t>y</a:t>
            </a:r>
            <a:r>
              <a:rPr lang="pt-BR" b="1" baseline="30000" dirty="0">
                <a:solidFill>
                  <a:schemeClr val="bg1"/>
                </a:solidFill>
              </a:rPr>
              <a:t> Col. (1998) </a:t>
            </a:r>
          </a:p>
          <a:p>
            <a:r>
              <a:rPr lang="pt-BR" baseline="30000" dirty="0" err="1">
                <a:solidFill>
                  <a:schemeClr val="bg1"/>
                </a:solidFill>
              </a:rPr>
              <a:t>Metodología</a:t>
            </a:r>
            <a:r>
              <a:rPr lang="pt-BR" baseline="30000" dirty="0">
                <a:solidFill>
                  <a:schemeClr val="bg1"/>
                </a:solidFill>
              </a:rPr>
              <a:t> de </a:t>
            </a:r>
            <a:r>
              <a:rPr lang="pt-BR" baseline="30000" dirty="0" err="1">
                <a:solidFill>
                  <a:schemeClr val="bg1"/>
                </a:solidFill>
              </a:rPr>
              <a:t>la</a:t>
            </a:r>
            <a:r>
              <a:rPr lang="pt-BR" baseline="30000" dirty="0">
                <a:solidFill>
                  <a:schemeClr val="bg1"/>
                </a:solidFill>
              </a:rPr>
              <a:t> </a:t>
            </a:r>
            <a:r>
              <a:rPr lang="pt-BR" baseline="30000" dirty="0" err="1">
                <a:solidFill>
                  <a:schemeClr val="bg1"/>
                </a:solidFill>
              </a:rPr>
              <a:t>Investigación</a:t>
            </a:r>
            <a:r>
              <a:rPr lang="pt-BR" baseline="30000" dirty="0">
                <a:solidFill>
                  <a:schemeClr val="bg1"/>
                </a:solidFill>
              </a:rPr>
              <a:t>. Editorial McGraw-Hill. México</a:t>
            </a:r>
          </a:p>
          <a:p>
            <a:endParaRPr lang="es-ES_tradnl" dirty="0"/>
          </a:p>
        </p:txBody>
      </p:sp>
      <p:sp>
        <p:nvSpPr>
          <p:cNvPr id="8" name="Rectángulo 7">
            <a:extLst>
              <a:ext uri="{FF2B5EF4-FFF2-40B4-BE49-F238E27FC236}">
                <a16:creationId xmlns:a16="http://schemas.microsoft.com/office/drawing/2014/main" id="{42CD429A-C460-104E-90C8-C4742876C8E8}"/>
              </a:ext>
            </a:extLst>
          </p:cNvPr>
          <p:cNvSpPr/>
          <p:nvPr/>
        </p:nvSpPr>
        <p:spPr>
          <a:xfrm>
            <a:off x="6939904" y="531489"/>
            <a:ext cx="5252096" cy="4330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EJERCICIO 3</a:t>
            </a:r>
          </a:p>
        </p:txBody>
      </p:sp>
    </p:spTree>
    <p:extLst>
      <p:ext uri="{BB962C8B-B14F-4D97-AF65-F5344CB8AC3E}">
        <p14:creationId xmlns:p14="http://schemas.microsoft.com/office/powerpoint/2010/main" val="13836080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040" y="1237711"/>
            <a:ext cx="6458029" cy="2776349"/>
          </a:xfrm>
          <a:prstGeom prst="rect">
            <a:avLst/>
          </a:prstGeom>
        </p:spPr>
      </p:pic>
      <p:sp>
        <p:nvSpPr>
          <p:cNvPr id="3" name="Subtítulo 2"/>
          <p:cNvSpPr>
            <a:spLocks noGrp="1"/>
          </p:cNvSpPr>
          <p:nvPr>
            <p:ph type="subTitle" idx="1"/>
          </p:nvPr>
        </p:nvSpPr>
        <p:spPr>
          <a:xfrm>
            <a:off x="0" y="5384919"/>
            <a:ext cx="5492326" cy="979277"/>
          </a:xfrm>
        </p:spPr>
        <p:txBody>
          <a:bodyPr>
            <a:noAutofit/>
          </a:bodyPr>
          <a:lstStyle/>
          <a:p>
            <a:pPr algn="ctr"/>
            <a:r>
              <a:rPr lang="es-ES_tradnl" sz="4000" b="1" dirty="0"/>
              <a:t>Ejercicio 3</a:t>
            </a:r>
          </a:p>
        </p:txBody>
      </p:sp>
      <p:sp>
        <p:nvSpPr>
          <p:cNvPr id="4" name="CuadroTexto 3"/>
          <p:cNvSpPr txBox="1"/>
          <p:nvPr/>
        </p:nvSpPr>
        <p:spPr>
          <a:xfrm>
            <a:off x="6893172" y="1113377"/>
            <a:ext cx="4754878" cy="2677656"/>
          </a:xfrm>
          <a:prstGeom prst="rect">
            <a:avLst/>
          </a:prstGeom>
          <a:noFill/>
        </p:spPr>
        <p:txBody>
          <a:bodyPr wrap="square" rtlCol="0">
            <a:spAutoFit/>
          </a:bodyPr>
          <a:lstStyle/>
          <a:p>
            <a:r>
              <a:rPr lang="es-ES" sz="2400" dirty="0">
                <a:solidFill>
                  <a:schemeClr val="bg1"/>
                </a:solidFill>
              </a:rPr>
              <a:t>Es importante que en este tercer ejercicio </a:t>
            </a:r>
            <a:r>
              <a:rPr lang="es-ES" sz="2400" b="1" dirty="0">
                <a:solidFill>
                  <a:schemeClr val="bg1"/>
                </a:solidFill>
              </a:rPr>
              <a:t>desarrolles las actividades requeridas </a:t>
            </a:r>
            <a:r>
              <a:rPr lang="es-ES" sz="2400" dirty="0">
                <a:solidFill>
                  <a:schemeClr val="bg1"/>
                </a:solidFill>
              </a:rPr>
              <a:t>para </a:t>
            </a:r>
            <a:r>
              <a:rPr lang="es-ES" sz="2400" b="1" dirty="0">
                <a:solidFill>
                  <a:schemeClr val="bg1"/>
                </a:solidFill>
              </a:rPr>
              <a:t>justificar el problema</a:t>
            </a:r>
            <a:r>
              <a:rPr lang="es-ES" sz="2400" dirty="0">
                <a:solidFill>
                  <a:schemeClr val="bg1"/>
                </a:solidFill>
              </a:rPr>
              <a:t> a partir de </a:t>
            </a:r>
            <a:r>
              <a:rPr lang="es-ES" sz="2400" b="1" dirty="0">
                <a:solidFill>
                  <a:schemeClr val="bg1"/>
                </a:solidFill>
              </a:rPr>
              <a:t>criterios</a:t>
            </a:r>
            <a:r>
              <a:rPr lang="es-ES" sz="2400" dirty="0">
                <a:solidFill>
                  <a:schemeClr val="bg1"/>
                </a:solidFill>
              </a:rPr>
              <a:t> personales y profesionales tal y cómo lo sugiere </a:t>
            </a:r>
            <a:r>
              <a:rPr lang="es-ES" sz="2400" dirty="0" err="1">
                <a:solidFill>
                  <a:schemeClr val="bg1"/>
                </a:solidFill>
              </a:rPr>
              <a:t>Shmelkes</a:t>
            </a:r>
            <a:endParaRPr lang="es-ES" dirty="0">
              <a:solidFill>
                <a:schemeClr val="bg1"/>
              </a:solidFill>
            </a:endParaRPr>
          </a:p>
        </p:txBody>
      </p:sp>
      <p:sp>
        <p:nvSpPr>
          <p:cNvPr id="5" name="CuadroTexto 4"/>
          <p:cNvSpPr txBox="1"/>
          <p:nvPr/>
        </p:nvSpPr>
        <p:spPr>
          <a:xfrm>
            <a:off x="6893172" y="4163401"/>
            <a:ext cx="4490882" cy="923330"/>
          </a:xfrm>
          <a:prstGeom prst="rect">
            <a:avLst/>
          </a:prstGeom>
          <a:noFill/>
        </p:spPr>
        <p:txBody>
          <a:bodyPr wrap="square" rtlCol="0">
            <a:spAutoFit/>
          </a:bodyPr>
          <a:lstStyle/>
          <a:p>
            <a:r>
              <a:rPr lang="pt-BR" b="1" baseline="30000" dirty="0" err="1">
                <a:solidFill>
                  <a:schemeClr val="bg1"/>
                </a:solidFill>
              </a:rPr>
              <a:t>Shmelkes</a:t>
            </a:r>
            <a:r>
              <a:rPr lang="pt-BR" b="1" baseline="30000" dirty="0">
                <a:solidFill>
                  <a:schemeClr val="bg1"/>
                </a:solidFill>
              </a:rPr>
              <a:t>, Corina. (1996) </a:t>
            </a:r>
          </a:p>
          <a:p>
            <a:r>
              <a:rPr lang="pt-BR" baseline="30000" dirty="0">
                <a:solidFill>
                  <a:schemeClr val="bg1"/>
                </a:solidFill>
              </a:rPr>
              <a:t>Manual para </a:t>
            </a:r>
            <a:r>
              <a:rPr lang="pt-BR" baseline="30000" dirty="0" err="1">
                <a:solidFill>
                  <a:schemeClr val="bg1"/>
                </a:solidFill>
              </a:rPr>
              <a:t>la</a:t>
            </a:r>
            <a:r>
              <a:rPr lang="pt-BR" baseline="30000" dirty="0">
                <a:solidFill>
                  <a:schemeClr val="bg1"/>
                </a:solidFill>
              </a:rPr>
              <a:t> </a:t>
            </a:r>
            <a:r>
              <a:rPr lang="pt-BR" baseline="30000" dirty="0" err="1">
                <a:solidFill>
                  <a:schemeClr val="bg1"/>
                </a:solidFill>
              </a:rPr>
              <a:t>presentación</a:t>
            </a:r>
            <a:r>
              <a:rPr lang="pt-BR" baseline="30000" dirty="0">
                <a:solidFill>
                  <a:schemeClr val="bg1"/>
                </a:solidFill>
              </a:rPr>
              <a:t> de </a:t>
            </a:r>
            <a:r>
              <a:rPr lang="pt-BR" baseline="30000" dirty="0" err="1">
                <a:solidFill>
                  <a:schemeClr val="bg1"/>
                </a:solidFill>
              </a:rPr>
              <a:t>anteproyectos</a:t>
            </a:r>
            <a:r>
              <a:rPr lang="pt-BR" baseline="30000" dirty="0">
                <a:solidFill>
                  <a:schemeClr val="bg1"/>
                </a:solidFill>
              </a:rPr>
              <a:t> e informes de </a:t>
            </a:r>
            <a:r>
              <a:rPr lang="pt-BR" baseline="30000" dirty="0" err="1">
                <a:solidFill>
                  <a:schemeClr val="bg1"/>
                </a:solidFill>
              </a:rPr>
              <a:t>investigación</a:t>
            </a:r>
            <a:r>
              <a:rPr lang="pt-BR" baseline="30000" dirty="0">
                <a:solidFill>
                  <a:schemeClr val="bg1"/>
                </a:solidFill>
              </a:rPr>
              <a:t>, </a:t>
            </a:r>
            <a:r>
              <a:rPr lang="pt-BR" baseline="30000" dirty="0" err="1">
                <a:solidFill>
                  <a:schemeClr val="bg1"/>
                </a:solidFill>
              </a:rPr>
              <a:t>Tesis</a:t>
            </a:r>
            <a:r>
              <a:rPr lang="pt-BR" baseline="30000" dirty="0">
                <a:solidFill>
                  <a:schemeClr val="bg1"/>
                </a:solidFill>
              </a:rPr>
              <a:t>, México: </a:t>
            </a:r>
            <a:r>
              <a:rPr lang="pt-BR" baseline="30000" dirty="0" err="1">
                <a:solidFill>
                  <a:schemeClr val="bg1"/>
                </a:solidFill>
              </a:rPr>
              <a:t>Harla</a:t>
            </a:r>
            <a:r>
              <a:rPr lang="pt-BR" baseline="30000" dirty="0">
                <a:solidFill>
                  <a:schemeClr val="bg1"/>
                </a:solidFill>
              </a:rPr>
              <a:t>.</a:t>
            </a:r>
          </a:p>
          <a:p>
            <a:endParaRPr lang="es-ES_tradnl" dirty="0"/>
          </a:p>
        </p:txBody>
      </p:sp>
    </p:spTree>
    <p:extLst>
      <p:ext uri="{BB962C8B-B14F-4D97-AF65-F5344CB8AC3E}">
        <p14:creationId xmlns:p14="http://schemas.microsoft.com/office/powerpoint/2010/main" val="12117093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a:spLocks noGrp="1"/>
          </p:cNvSpPr>
          <p:nvPr>
            <p:ph type="subTitle" idx="1"/>
          </p:nvPr>
        </p:nvSpPr>
        <p:spPr>
          <a:xfrm>
            <a:off x="720132" y="5420331"/>
            <a:ext cx="10751735" cy="995967"/>
          </a:xfrm>
        </p:spPr>
        <p:txBody>
          <a:bodyPr>
            <a:noAutofit/>
          </a:bodyPr>
          <a:lstStyle/>
          <a:p>
            <a:pPr algn="ctr"/>
            <a:r>
              <a:rPr lang="es-ES_tradnl" sz="6000" b="1" dirty="0"/>
              <a:t>Resumen</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078" y="665749"/>
            <a:ext cx="3697123" cy="4023845"/>
          </a:xfrm>
          <a:prstGeom prst="rect">
            <a:avLst/>
          </a:prstGeom>
        </p:spPr>
      </p:pic>
      <p:sp>
        <p:nvSpPr>
          <p:cNvPr id="5" name="CuadroTexto 4"/>
          <p:cNvSpPr txBox="1"/>
          <p:nvPr/>
        </p:nvSpPr>
        <p:spPr>
          <a:xfrm>
            <a:off x="4571999" y="2677671"/>
            <a:ext cx="7244861" cy="1938992"/>
          </a:xfrm>
          <a:prstGeom prst="rect">
            <a:avLst/>
          </a:prstGeom>
          <a:noFill/>
        </p:spPr>
        <p:txBody>
          <a:bodyPr wrap="square" rtlCol="0">
            <a:spAutoFit/>
          </a:bodyPr>
          <a:lstStyle/>
          <a:p>
            <a:r>
              <a:rPr lang="es-ES" sz="2400" b="1" dirty="0">
                <a:solidFill>
                  <a:schemeClr val="bg1"/>
                </a:solidFill>
              </a:rPr>
              <a:t>D</a:t>
            </a:r>
            <a:r>
              <a:rPr lang="es-ES" sz="2400" b="1" u="sng" dirty="0">
                <a:solidFill>
                  <a:schemeClr val="bg1"/>
                </a:solidFill>
              </a:rPr>
              <a:t>esde el diseño gráfico </a:t>
            </a:r>
            <a:r>
              <a:rPr lang="es-ES" sz="2400" u="sng" dirty="0">
                <a:solidFill>
                  <a:schemeClr val="bg1"/>
                </a:solidFill>
              </a:rPr>
              <a:t>es importante </a:t>
            </a:r>
            <a:r>
              <a:rPr lang="es-ES" sz="2400" b="1" u="sng" dirty="0">
                <a:solidFill>
                  <a:schemeClr val="bg1"/>
                </a:solidFill>
              </a:rPr>
              <a:t>justificar el problema</a:t>
            </a:r>
            <a:r>
              <a:rPr lang="es-ES" sz="2400" u="sng" dirty="0">
                <a:solidFill>
                  <a:schemeClr val="bg1"/>
                </a:solidFill>
              </a:rPr>
              <a:t> desde </a:t>
            </a:r>
            <a:r>
              <a:rPr lang="es-ES" sz="2400" b="1" u="sng" dirty="0">
                <a:solidFill>
                  <a:schemeClr val="bg1"/>
                </a:solidFill>
              </a:rPr>
              <a:t>criterios subjetivos y objetivos </a:t>
            </a:r>
            <a:r>
              <a:rPr lang="es-ES" sz="2400" u="sng" dirty="0">
                <a:solidFill>
                  <a:schemeClr val="bg1"/>
                </a:solidFill>
              </a:rPr>
              <a:t>ya que por la </a:t>
            </a:r>
            <a:r>
              <a:rPr lang="es-ES" sz="2400" b="1" u="sng" dirty="0">
                <a:solidFill>
                  <a:schemeClr val="bg1"/>
                </a:solidFill>
              </a:rPr>
              <a:t>naturaleza proyectual de la disciplina </a:t>
            </a:r>
            <a:r>
              <a:rPr lang="es-ES" sz="2400" u="sng" dirty="0">
                <a:solidFill>
                  <a:schemeClr val="bg1"/>
                </a:solidFill>
              </a:rPr>
              <a:t>se esperan </a:t>
            </a:r>
            <a:r>
              <a:rPr lang="es-ES" sz="2400" b="1" u="sng" dirty="0">
                <a:solidFill>
                  <a:schemeClr val="bg1"/>
                </a:solidFill>
              </a:rPr>
              <a:t>soluciones teóricas </a:t>
            </a:r>
            <a:r>
              <a:rPr lang="es-ES" sz="2400" u="sng" dirty="0">
                <a:solidFill>
                  <a:schemeClr val="bg1"/>
                </a:solidFill>
              </a:rPr>
              <a:t>y </a:t>
            </a:r>
            <a:r>
              <a:rPr lang="es-ES" sz="2400" b="1" u="sng" dirty="0">
                <a:solidFill>
                  <a:schemeClr val="bg1"/>
                </a:solidFill>
              </a:rPr>
              <a:t>soluciones prácticas</a:t>
            </a:r>
            <a:endParaRPr lang="es-ES_tradnl" sz="2400" b="1" dirty="0">
              <a:solidFill>
                <a:schemeClr val="bg1"/>
              </a:solidFill>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9929" y="0"/>
            <a:ext cx="4298656" cy="2579193"/>
          </a:xfrm>
          <a:prstGeom prst="rect">
            <a:avLst/>
          </a:prstGeom>
        </p:spPr>
      </p:pic>
    </p:spTree>
    <p:extLst>
      <p:ext uri="{BB962C8B-B14F-4D97-AF65-F5344CB8AC3E}">
        <p14:creationId xmlns:p14="http://schemas.microsoft.com/office/powerpoint/2010/main" val="1293832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2"/>
          <p:cNvSpPr>
            <a:spLocks noGrp="1"/>
          </p:cNvSpPr>
          <p:nvPr>
            <p:ph type="subTitle" idx="1"/>
          </p:nvPr>
        </p:nvSpPr>
        <p:spPr>
          <a:xfrm>
            <a:off x="810000" y="5280846"/>
            <a:ext cx="10751735" cy="995967"/>
          </a:xfrm>
        </p:spPr>
        <p:txBody>
          <a:bodyPr>
            <a:noAutofit/>
          </a:bodyPr>
          <a:lstStyle/>
          <a:p>
            <a:r>
              <a:rPr lang="es-ES_tradnl" sz="4000" b="1" dirty="0"/>
              <a:t>2. Entrega de anteproyecto de investigación (protocolo)</a:t>
            </a:r>
          </a:p>
        </p:txBody>
      </p:sp>
      <p:sp>
        <p:nvSpPr>
          <p:cNvPr id="7" name="CuadroTexto 6"/>
          <p:cNvSpPr txBox="1"/>
          <p:nvPr/>
        </p:nvSpPr>
        <p:spPr>
          <a:xfrm>
            <a:off x="1296152" y="442298"/>
            <a:ext cx="9779430" cy="4154984"/>
          </a:xfrm>
          <a:prstGeom prst="rect">
            <a:avLst/>
          </a:prstGeom>
          <a:noFill/>
        </p:spPr>
        <p:txBody>
          <a:bodyPr wrap="square" rtlCol="0">
            <a:spAutoFit/>
          </a:bodyPr>
          <a:lstStyle/>
          <a:p>
            <a:r>
              <a:rPr lang="es-ES_tradnl" sz="2400" dirty="0">
                <a:solidFill>
                  <a:schemeClr val="bg1"/>
                </a:solidFill>
              </a:rPr>
              <a:t>El </a:t>
            </a:r>
            <a:r>
              <a:rPr lang="es-ES_tradnl" sz="2400" b="1" dirty="0">
                <a:solidFill>
                  <a:schemeClr val="bg1"/>
                </a:solidFill>
              </a:rPr>
              <a:t>protocolo</a:t>
            </a:r>
            <a:r>
              <a:rPr lang="es-ES_tradnl" sz="2400" dirty="0">
                <a:solidFill>
                  <a:schemeClr val="bg1"/>
                </a:solidFill>
              </a:rPr>
              <a:t> es el documento que </a:t>
            </a:r>
            <a:r>
              <a:rPr lang="es-ES_tradnl" sz="2400" b="1" dirty="0">
                <a:solidFill>
                  <a:schemeClr val="bg1"/>
                </a:solidFill>
              </a:rPr>
              <a:t>contiene y explica cada una de las etapas de la realización del estudio a realizar</a:t>
            </a:r>
            <a:r>
              <a:rPr lang="es-ES_tradnl" sz="2400" dirty="0">
                <a:solidFill>
                  <a:schemeClr val="bg1"/>
                </a:solidFill>
              </a:rPr>
              <a:t>. Establece la secuencia conceptual (</a:t>
            </a:r>
            <a:r>
              <a:rPr lang="es-ES_tradnl" sz="2400" b="1" dirty="0">
                <a:solidFill>
                  <a:schemeClr val="bg1"/>
                </a:solidFill>
              </a:rPr>
              <a:t>Problema, Hip</a:t>
            </a:r>
            <a:r>
              <a:rPr lang="es-ES" sz="2400" b="1" dirty="0" err="1">
                <a:solidFill>
                  <a:schemeClr val="bg1"/>
                </a:solidFill>
              </a:rPr>
              <a:t>ótesis</a:t>
            </a:r>
            <a:r>
              <a:rPr lang="es-ES" sz="2400" b="1" dirty="0">
                <a:solidFill>
                  <a:schemeClr val="bg1"/>
                </a:solidFill>
              </a:rPr>
              <a:t>, </a:t>
            </a:r>
            <a:r>
              <a:rPr lang="es-ES_tradnl" sz="2400" b="1" dirty="0" err="1">
                <a:solidFill>
                  <a:schemeClr val="bg1"/>
                </a:solidFill>
              </a:rPr>
              <a:t>justificaci</a:t>
            </a:r>
            <a:r>
              <a:rPr lang="es-ES" sz="2400" b="1" dirty="0" err="1">
                <a:solidFill>
                  <a:schemeClr val="bg1"/>
                </a:solidFill>
              </a:rPr>
              <a:t>ón</a:t>
            </a:r>
            <a:r>
              <a:rPr lang="es-ES" sz="2400" b="1" dirty="0">
                <a:solidFill>
                  <a:schemeClr val="bg1"/>
                </a:solidFill>
              </a:rPr>
              <a:t>, objetivos, antecedentes, cronograma, fuentes de consulta, entre otros</a:t>
            </a:r>
            <a:r>
              <a:rPr lang="es-ES" sz="2400" dirty="0">
                <a:solidFill>
                  <a:schemeClr val="bg1"/>
                </a:solidFill>
              </a:rPr>
              <a:t>) </a:t>
            </a:r>
            <a:r>
              <a:rPr lang="es-ES_tradnl" sz="2400" dirty="0">
                <a:solidFill>
                  <a:schemeClr val="bg1"/>
                </a:solidFill>
              </a:rPr>
              <a:t>a seguirse en el desarrollo de la investigación y </a:t>
            </a:r>
            <a:r>
              <a:rPr lang="es-ES_tradnl" sz="2400" u="sng" dirty="0">
                <a:solidFill>
                  <a:schemeClr val="bg1"/>
                </a:solidFill>
              </a:rPr>
              <a:t>debe contestar a las dudas que pudieran surgir.</a:t>
            </a:r>
          </a:p>
          <a:p>
            <a:endParaRPr lang="es-ES_tradnl" sz="2400" dirty="0">
              <a:solidFill>
                <a:schemeClr val="bg1"/>
              </a:solidFill>
            </a:endParaRPr>
          </a:p>
          <a:p>
            <a:r>
              <a:rPr lang="es-ES_tradnl" sz="2400" dirty="0">
                <a:solidFill>
                  <a:schemeClr val="bg1"/>
                </a:solidFill>
              </a:rPr>
              <a:t>Ha sido definido por </a:t>
            </a:r>
            <a:r>
              <a:rPr lang="es-ES_tradnl" sz="2400" dirty="0" err="1">
                <a:solidFill>
                  <a:schemeClr val="bg1"/>
                </a:solidFill>
              </a:rPr>
              <a:t>Shmelkes</a:t>
            </a:r>
            <a:r>
              <a:rPr lang="es-ES_tradnl" sz="2400" dirty="0">
                <a:solidFill>
                  <a:schemeClr val="bg1"/>
                </a:solidFill>
              </a:rPr>
              <a:t> como un </a:t>
            </a:r>
            <a:r>
              <a:rPr lang="es-ES_tradnl" sz="2400" b="1" dirty="0">
                <a:solidFill>
                  <a:schemeClr val="bg1"/>
                </a:solidFill>
              </a:rPr>
              <a:t>documento que contiene</a:t>
            </a:r>
            <a:r>
              <a:rPr lang="es-ES_tradnl" sz="2400" dirty="0">
                <a:solidFill>
                  <a:schemeClr val="bg1"/>
                </a:solidFill>
              </a:rPr>
              <a:t>, con el máximo posible de detalle, </a:t>
            </a:r>
            <a:r>
              <a:rPr lang="es-ES_tradnl" sz="2400" b="1" dirty="0">
                <a:solidFill>
                  <a:schemeClr val="bg1"/>
                </a:solidFill>
              </a:rPr>
              <a:t>precisión y claridad pertinente para presentar un proyecto de investigación científica</a:t>
            </a:r>
          </a:p>
        </p:txBody>
      </p:sp>
    </p:spTree>
    <p:extLst>
      <p:ext uri="{BB962C8B-B14F-4D97-AF65-F5344CB8AC3E}">
        <p14:creationId xmlns:p14="http://schemas.microsoft.com/office/powerpoint/2010/main" val="44716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2311" y="0"/>
            <a:ext cx="5259689" cy="6858000"/>
          </a:xfrm>
          <a:prstGeom prst="rect">
            <a:avLst/>
          </a:prstGeom>
        </p:spPr>
      </p:pic>
      <p:sp>
        <p:nvSpPr>
          <p:cNvPr id="3" name="CuadroTexto 2"/>
          <p:cNvSpPr txBox="1"/>
          <p:nvPr/>
        </p:nvSpPr>
        <p:spPr>
          <a:xfrm>
            <a:off x="282783" y="337862"/>
            <a:ext cx="6413438" cy="4154984"/>
          </a:xfrm>
          <a:prstGeom prst="rect">
            <a:avLst/>
          </a:prstGeom>
          <a:noFill/>
        </p:spPr>
        <p:txBody>
          <a:bodyPr wrap="square" rtlCol="0">
            <a:spAutoFit/>
          </a:bodyPr>
          <a:lstStyle/>
          <a:p>
            <a:r>
              <a:rPr lang="es-ES_tradnl" sz="2200" dirty="0">
                <a:solidFill>
                  <a:schemeClr val="bg1"/>
                </a:solidFill>
              </a:rPr>
              <a:t>Como se planteo anteriormente el </a:t>
            </a:r>
            <a:r>
              <a:rPr lang="es-ES_tradnl" sz="2200" b="1" dirty="0">
                <a:solidFill>
                  <a:schemeClr val="bg1"/>
                </a:solidFill>
              </a:rPr>
              <a:t>protocolo es un documento sintético </a:t>
            </a:r>
            <a:r>
              <a:rPr lang="es-ES_tradnl" sz="2200" dirty="0">
                <a:solidFill>
                  <a:schemeClr val="bg1"/>
                </a:solidFill>
              </a:rPr>
              <a:t>que expone el enfoque derivado del problema, los objetivos, métodos, técnicas y recursos </a:t>
            </a:r>
            <a:r>
              <a:rPr lang="es-ES_tradnl" sz="2200" b="1" dirty="0">
                <a:solidFill>
                  <a:schemeClr val="bg1"/>
                </a:solidFill>
              </a:rPr>
              <a:t>que el alumno propondrá</a:t>
            </a:r>
            <a:r>
              <a:rPr lang="es-ES_tradnl" sz="2200" dirty="0">
                <a:solidFill>
                  <a:schemeClr val="bg1"/>
                </a:solidFill>
              </a:rPr>
              <a:t> utilizar para la </a:t>
            </a:r>
            <a:r>
              <a:rPr lang="es-ES_tradnl" sz="2200" b="1" dirty="0">
                <a:solidFill>
                  <a:schemeClr val="bg1"/>
                </a:solidFill>
              </a:rPr>
              <a:t>redacción de un documento de investigación</a:t>
            </a:r>
            <a:r>
              <a:rPr lang="es-ES_tradnl" sz="2200" dirty="0">
                <a:solidFill>
                  <a:schemeClr val="bg1"/>
                </a:solidFill>
              </a:rPr>
              <a:t>.</a:t>
            </a:r>
          </a:p>
          <a:p>
            <a:endParaRPr lang="es-ES_tradnl" sz="2200" dirty="0">
              <a:solidFill>
                <a:schemeClr val="bg1"/>
              </a:solidFill>
            </a:endParaRPr>
          </a:p>
          <a:p>
            <a:r>
              <a:rPr lang="es-ES_tradnl" sz="2200" dirty="0">
                <a:solidFill>
                  <a:schemeClr val="bg1"/>
                </a:solidFill>
              </a:rPr>
              <a:t>En el caso de la </a:t>
            </a:r>
            <a:r>
              <a:rPr lang="es-ES_tradnl" sz="2200" u="sng" dirty="0">
                <a:solidFill>
                  <a:schemeClr val="bg1"/>
                </a:solidFill>
              </a:rPr>
              <a:t>Lic. En Diseño Gr</a:t>
            </a:r>
            <a:r>
              <a:rPr lang="es-ES" sz="2200" u="sng" dirty="0" err="1">
                <a:solidFill>
                  <a:schemeClr val="bg1"/>
                </a:solidFill>
              </a:rPr>
              <a:t>áfico</a:t>
            </a:r>
            <a:r>
              <a:rPr lang="es-ES" sz="2200" u="sng" dirty="0">
                <a:solidFill>
                  <a:schemeClr val="bg1"/>
                </a:solidFill>
              </a:rPr>
              <a:t> </a:t>
            </a:r>
            <a:r>
              <a:rPr lang="es-ES" sz="2200" b="1" dirty="0">
                <a:solidFill>
                  <a:schemeClr val="bg1"/>
                </a:solidFill>
              </a:rPr>
              <a:t>se</a:t>
            </a:r>
            <a:r>
              <a:rPr lang="es-ES" sz="2200" dirty="0">
                <a:solidFill>
                  <a:schemeClr val="bg1"/>
                </a:solidFill>
              </a:rPr>
              <a:t> </a:t>
            </a:r>
            <a:r>
              <a:rPr lang="es-ES" sz="2200" b="1" dirty="0">
                <a:solidFill>
                  <a:schemeClr val="bg1"/>
                </a:solidFill>
              </a:rPr>
              <a:t>tiene establecido un formato de protocolo</a:t>
            </a:r>
            <a:r>
              <a:rPr lang="es-ES" sz="2200" dirty="0">
                <a:solidFill>
                  <a:schemeClr val="bg1"/>
                </a:solidFill>
              </a:rPr>
              <a:t> que presenta un </a:t>
            </a:r>
            <a:r>
              <a:rPr lang="es-ES" sz="2200" b="1" dirty="0">
                <a:solidFill>
                  <a:schemeClr val="bg1"/>
                </a:solidFill>
              </a:rPr>
              <a:t>espacio de registro de datos </a:t>
            </a:r>
            <a:r>
              <a:rPr lang="es-ES" sz="2200" dirty="0">
                <a:solidFill>
                  <a:schemeClr val="bg1"/>
                </a:solidFill>
              </a:rPr>
              <a:t>y el </a:t>
            </a:r>
            <a:r>
              <a:rPr lang="es-ES" sz="2200" b="1" dirty="0">
                <a:solidFill>
                  <a:schemeClr val="bg1"/>
                </a:solidFill>
              </a:rPr>
              <a:t>listado numerado de conceptos </a:t>
            </a:r>
            <a:r>
              <a:rPr lang="es-ES" sz="2200" dirty="0">
                <a:solidFill>
                  <a:schemeClr val="bg1"/>
                </a:solidFill>
              </a:rPr>
              <a:t>a desarrollar </a:t>
            </a:r>
            <a:r>
              <a:rPr lang="es-ES" sz="2200" b="1" dirty="0">
                <a:solidFill>
                  <a:schemeClr val="bg1"/>
                </a:solidFill>
              </a:rPr>
              <a:t>para fundamentar la investigación</a:t>
            </a:r>
            <a:endParaRPr lang="es-ES_tradnl" sz="2200" b="1" dirty="0">
              <a:solidFill>
                <a:schemeClr val="bg1"/>
              </a:solidFill>
            </a:endParaRPr>
          </a:p>
        </p:txBody>
      </p:sp>
      <p:sp>
        <p:nvSpPr>
          <p:cNvPr id="4" name="Subtítulo 2"/>
          <p:cNvSpPr>
            <a:spLocks noGrp="1"/>
          </p:cNvSpPr>
          <p:nvPr>
            <p:ph type="subTitle" idx="1"/>
          </p:nvPr>
        </p:nvSpPr>
        <p:spPr>
          <a:xfrm>
            <a:off x="0" y="5384919"/>
            <a:ext cx="5492326" cy="979277"/>
          </a:xfrm>
        </p:spPr>
        <p:txBody>
          <a:bodyPr>
            <a:noAutofit/>
          </a:bodyPr>
          <a:lstStyle/>
          <a:p>
            <a:pPr algn="ctr"/>
            <a:r>
              <a:rPr lang="es-ES_tradnl" sz="4000" b="1" dirty="0"/>
              <a:t>Protocolo</a:t>
            </a:r>
          </a:p>
        </p:txBody>
      </p:sp>
    </p:spTree>
    <p:extLst>
      <p:ext uri="{BB962C8B-B14F-4D97-AF65-F5344CB8AC3E}">
        <p14:creationId xmlns:p14="http://schemas.microsoft.com/office/powerpoint/2010/main" val="15193239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53836" y="319504"/>
            <a:ext cx="5329512" cy="4154984"/>
          </a:xfrm>
          <a:prstGeom prst="rect">
            <a:avLst/>
          </a:prstGeom>
          <a:noFill/>
        </p:spPr>
        <p:txBody>
          <a:bodyPr wrap="square" rtlCol="0">
            <a:spAutoFit/>
          </a:bodyPr>
          <a:lstStyle/>
          <a:p>
            <a:r>
              <a:rPr lang="es-ES_tradnl" sz="2200" dirty="0">
                <a:solidFill>
                  <a:schemeClr val="bg1"/>
                </a:solidFill>
              </a:rPr>
              <a:t>En la </a:t>
            </a:r>
            <a:r>
              <a:rPr lang="es-ES_tradnl" sz="2200" u="sng" dirty="0">
                <a:solidFill>
                  <a:schemeClr val="bg1"/>
                </a:solidFill>
              </a:rPr>
              <a:t>Facultad de Arquitectura y Diseño </a:t>
            </a:r>
            <a:r>
              <a:rPr lang="es-ES_tradnl" sz="2200" dirty="0">
                <a:solidFill>
                  <a:schemeClr val="bg1"/>
                </a:solidFill>
              </a:rPr>
              <a:t>el </a:t>
            </a:r>
            <a:r>
              <a:rPr lang="es-ES_tradnl" sz="2200" b="1" dirty="0">
                <a:solidFill>
                  <a:schemeClr val="bg1"/>
                </a:solidFill>
              </a:rPr>
              <a:t>protocolo</a:t>
            </a:r>
            <a:r>
              <a:rPr lang="es-ES_tradnl" sz="2200" dirty="0">
                <a:solidFill>
                  <a:schemeClr val="bg1"/>
                </a:solidFill>
              </a:rPr>
              <a:t> es el documento que da inicio a las investigaciones que, </a:t>
            </a:r>
            <a:r>
              <a:rPr lang="es-ES_tradnl" sz="2200" b="1" dirty="0">
                <a:solidFill>
                  <a:schemeClr val="bg1"/>
                </a:solidFill>
              </a:rPr>
              <a:t>dependiendo de la modalidad de titulación </a:t>
            </a:r>
            <a:r>
              <a:rPr lang="es-ES_tradnl" sz="2200" dirty="0">
                <a:solidFill>
                  <a:schemeClr val="bg1"/>
                </a:solidFill>
              </a:rPr>
              <a:t>pueden ser: </a:t>
            </a:r>
          </a:p>
          <a:p>
            <a:endParaRPr lang="es-ES_tradnl" sz="2200" dirty="0">
              <a:solidFill>
                <a:schemeClr val="bg1"/>
              </a:solidFill>
            </a:endParaRPr>
          </a:p>
          <a:p>
            <a:r>
              <a:rPr lang="es-ES_tradnl" sz="2200" b="1" dirty="0">
                <a:solidFill>
                  <a:schemeClr val="bg1"/>
                </a:solidFill>
              </a:rPr>
              <a:t>Tesis</a:t>
            </a:r>
            <a:r>
              <a:rPr lang="es-ES_tradnl" sz="2200" dirty="0">
                <a:solidFill>
                  <a:schemeClr val="bg1"/>
                </a:solidFill>
              </a:rPr>
              <a:t>, Tesinas, </a:t>
            </a:r>
            <a:r>
              <a:rPr lang="es-ES_tradnl" sz="2200" b="1" dirty="0">
                <a:solidFill>
                  <a:schemeClr val="bg1"/>
                </a:solidFill>
              </a:rPr>
              <a:t>Ensayos</a:t>
            </a:r>
            <a:r>
              <a:rPr lang="es-ES_tradnl" sz="2200" dirty="0">
                <a:solidFill>
                  <a:schemeClr val="bg1"/>
                </a:solidFill>
              </a:rPr>
              <a:t>,  Memoria de experiencia laboral, </a:t>
            </a:r>
            <a:r>
              <a:rPr lang="es-ES_tradnl" sz="2200" b="1" dirty="0">
                <a:solidFill>
                  <a:schemeClr val="bg1"/>
                </a:solidFill>
              </a:rPr>
              <a:t>Artículos publicados en revista indizada,</a:t>
            </a:r>
          </a:p>
          <a:p>
            <a:r>
              <a:rPr lang="es-ES_tradnl" sz="2200" dirty="0">
                <a:solidFill>
                  <a:schemeClr val="bg1"/>
                </a:solidFill>
              </a:rPr>
              <a:t>Obra Artística, </a:t>
            </a:r>
            <a:r>
              <a:rPr lang="es-ES_tradnl" sz="2200" b="1" dirty="0">
                <a:solidFill>
                  <a:schemeClr val="bg1"/>
                </a:solidFill>
              </a:rPr>
              <a:t>Reporte de </a:t>
            </a:r>
            <a:r>
              <a:rPr lang="es-ES_tradnl" sz="2200" b="1" dirty="0" err="1">
                <a:solidFill>
                  <a:schemeClr val="bg1"/>
                </a:solidFill>
              </a:rPr>
              <a:t>Aplicaci</a:t>
            </a:r>
            <a:r>
              <a:rPr lang="es-ES" sz="2200" b="1" dirty="0" err="1">
                <a:solidFill>
                  <a:schemeClr val="bg1"/>
                </a:solidFill>
              </a:rPr>
              <a:t>ón</a:t>
            </a:r>
            <a:r>
              <a:rPr lang="es-ES" sz="2200" b="1" dirty="0">
                <a:solidFill>
                  <a:schemeClr val="bg1"/>
                </a:solidFill>
              </a:rPr>
              <a:t> del Conocimiento, </a:t>
            </a:r>
            <a:r>
              <a:rPr lang="es-ES" sz="2200" dirty="0">
                <a:solidFill>
                  <a:schemeClr val="bg1"/>
                </a:solidFill>
              </a:rPr>
              <a:t>Reporte de Autoempleo profesional</a:t>
            </a:r>
            <a:endParaRPr lang="es-ES_tradnl" sz="2200" dirty="0">
              <a:solidFill>
                <a:schemeClr val="bg1"/>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8833" y="1949252"/>
            <a:ext cx="3593167" cy="4576957"/>
          </a:xfrm>
          <a:prstGeom prst="rect">
            <a:avLst/>
          </a:prstGeom>
        </p:spPr>
      </p:pic>
      <p:pic>
        <p:nvPicPr>
          <p:cNvPr id="6" name="Imagen 5"/>
          <p:cNvPicPr>
            <a:picLocks noChangeAspect="1"/>
          </p:cNvPicPr>
          <p:nvPr/>
        </p:nvPicPr>
        <p:blipFill rotWithShape="1">
          <a:blip r:embed="rId3"/>
          <a:srcRect l="7260" t="5285" r="6253" b="5281"/>
          <a:stretch/>
        </p:blipFill>
        <p:spPr>
          <a:xfrm rot="16200000">
            <a:off x="5460629" y="634066"/>
            <a:ext cx="4576956" cy="3549729"/>
          </a:xfrm>
          <a:prstGeom prst="rect">
            <a:avLst/>
          </a:prstGeom>
        </p:spPr>
      </p:pic>
      <p:sp>
        <p:nvSpPr>
          <p:cNvPr id="7" name="Subtítulo 2"/>
          <p:cNvSpPr>
            <a:spLocks noGrp="1"/>
          </p:cNvSpPr>
          <p:nvPr>
            <p:ph type="subTitle" idx="1"/>
          </p:nvPr>
        </p:nvSpPr>
        <p:spPr>
          <a:xfrm>
            <a:off x="0" y="5384919"/>
            <a:ext cx="5492326" cy="979277"/>
          </a:xfrm>
        </p:spPr>
        <p:txBody>
          <a:bodyPr>
            <a:noAutofit/>
          </a:bodyPr>
          <a:lstStyle/>
          <a:p>
            <a:pPr algn="ctr"/>
            <a:r>
              <a:rPr lang="es-ES_tradnl" sz="4000" b="1" dirty="0"/>
              <a:t>Protocolo</a:t>
            </a:r>
          </a:p>
        </p:txBody>
      </p:sp>
    </p:spTree>
    <p:extLst>
      <p:ext uri="{BB962C8B-B14F-4D97-AF65-F5344CB8AC3E}">
        <p14:creationId xmlns:p14="http://schemas.microsoft.com/office/powerpoint/2010/main" val="296544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29558" y="898900"/>
            <a:ext cx="7532177" cy="4231039"/>
          </a:xfrm>
        </p:spPr>
        <p:txBody>
          <a:bodyPr/>
          <a:lstStyle/>
          <a:p>
            <a:br>
              <a:rPr lang="es-ES" sz="2400" b="0" dirty="0">
                <a:solidFill>
                  <a:schemeClr val="bg1"/>
                </a:solidFill>
              </a:rPr>
            </a:br>
            <a:br>
              <a:rPr lang="es-ES" sz="2400" b="0" dirty="0">
                <a:solidFill>
                  <a:schemeClr val="bg1"/>
                </a:solidFill>
              </a:rPr>
            </a:br>
            <a:r>
              <a:rPr lang="es-ES" sz="2400" b="0" dirty="0">
                <a:solidFill>
                  <a:schemeClr val="bg1"/>
                </a:solidFill>
              </a:rPr>
              <a:t>La presentación como recurso didáctico se propone a partir de la coherencia con el objetivo general del programa de la UNIDAD 1 Proyecto Integral de Diseño Gráfico1 (PIDG1) que se imparte en el 9º semestre de la licenciatura en Diseño Gráfico que es: </a:t>
            </a:r>
            <a:r>
              <a:rPr lang="es-ES" sz="2400" dirty="0">
                <a:solidFill>
                  <a:schemeClr val="bg1"/>
                </a:solidFill>
              </a:rPr>
              <a:t>Desarrollo de un proyecto de investigación (tesis, tesina, ensayo, obra artística, artículo especializado) que responda a una labor teórico metodológica de generación de ideas y soluciones referentes al diseño gráfico.</a:t>
            </a:r>
            <a:br>
              <a:rPr lang="es-ES" sz="3200" baseline="30000" dirty="0">
                <a:solidFill>
                  <a:schemeClr val="bg1"/>
                </a:solidFill>
              </a:rPr>
            </a:br>
            <a:endParaRPr lang="es-ES_tradnl" sz="3200" dirty="0">
              <a:solidFill>
                <a:schemeClr val="bg1"/>
              </a:solidFill>
            </a:endParaRPr>
          </a:p>
        </p:txBody>
      </p:sp>
      <p:sp>
        <p:nvSpPr>
          <p:cNvPr id="3" name="Subtítulo 2"/>
          <p:cNvSpPr>
            <a:spLocks noGrp="1"/>
          </p:cNvSpPr>
          <p:nvPr>
            <p:ph type="subTitle" idx="1"/>
          </p:nvPr>
        </p:nvSpPr>
        <p:spPr>
          <a:xfrm>
            <a:off x="810000" y="5280846"/>
            <a:ext cx="11154691" cy="993339"/>
          </a:xfrm>
        </p:spPr>
        <p:txBody>
          <a:bodyPr>
            <a:noAutofit/>
          </a:bodyPr>
          <a:lstStyle/>
          <a:p>
            <a:r>
              <a:rPr lang="es-ES_tradnl" sz="6000" b="1" dirty="0" err="1"/>
              <a:t>Presentaci</a:t>
            </a:r>
            <a:r>
              <a:rPr lang="es-ES" sz="6000" b="1" dirty="0" err="1"/>
              <a:t>ón</a:t>
            </a:r>
            <a:endParaRPr lang="es-ES" sz="6000" b="1" dirty="0"/>
          </a:p>
          <a:p>
            <a:endParaRPr lang="es-ES_tradnl" sz="6000" b="1"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890" y="658677"/>
            <a:ext cx="2159000" cy="2273300"/>
          </a:xfrm>
          <a:prstGeom prst="rect">
            <a:avLst/>
          </a:prstGeom>
        </p:spPr>
      </p:pic>
      <p:sp>
        <p:nvSpPr>
          <p:cNvPr id="6" name="CuadroTexto 5"/>
          <p:cNvSpPr txBox="1"/>
          <p:nvPr/>
        </p:nvSpPr>
        <p:spPr>
          <a:xfrm>
            <a:off x="-232475" y="3020397"/>
            <a:ext cx="3843365" cy="1477328"/>
          </a:xfrm>
          <a:prstGeom prst="rect">
            <a:avLst/>
          </a:prstGeom>
          <a:noFill/>
        </p:spPr>
        <p:txBody>
          <a:bodyPr wrap="square" rtlCol="0">
            <a:spAutoFit/>
          </a:bodyPr>
          <a:lstStyle/>
          <a:p>
            <a:pPr algn="r"/>
            <a:r>
              <a:rPr lang="es-ES" dirty="0">
                <a:solidFill>
                  <a:schemeClr val="bg1"/>
                </a:solidFill>
              </a:rPr>
              <a:t>Autor: </a:t>
            </a:r>
          </a:p>
          <a:p>
            <a:pPr algn="r"/>
            <a:r>
              <a:rPr lang="es-ES" dirty="0">
                <a:solidFill>
                  <a:schemeClr val="bg1"/>
                </a:solidFill>
              </a:rPr>
              <a:t>Maestro en Diseño Marco Antonio Carbajal Vallejo      </a:t>
            </a:r>
          </a:p>
          <a:p>
            <a:pPr algn="r"/>
            <a:r>
              <a:rPr lang="cs-CZ" dirty="0">
                <a:solidFill>
                  <a:schemeClr val="bg1"/>
                </a:solidFill>
              </a:rPr>
              <a:t>e-mail: 6919845@gmail.com</a:t>
            </a:r>
          </a:p>
          <a:p>
            <a:pPr algn="r"/>
            <a:endParaRPr lang="es-ES_tradnl" dirty="0"/>
          </a:p>
        </p:txBody>
      </p:sp>
    </p:spTree>
    <p:extLst>
      <p:ext uri="{BB962C8B-B14F-4D97-AF65-F5344CB8AC3E}">
        <p14:creationId xmlns:p14="http://schemas.microsoft.com/office/powerpoint/2010/main" val="19284713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 y="314672"/>
            <a:ext cx="5586487" cy="4268022"/>
          </a:xfrm>
          <a:prstGeom prst="rect">
            <a:avLst/>
          </a:prstGeom>
        </p:spPr>
      </p:pic>
      <p:sp>
        <p:nvSpPr>
          <p:cNvPr id="3" name="Subtítulo 2"/>
          <p:cNvSpPr>
            <a:spLocks noGrp="1"/>
          </p:cNvSpPr>
          <p:nvPr>
            <p:ph type="subTitle" idx="1"/>
          </p:nvPr>
        </p:nvSpPr>
        <p:spPr>
          <a:xfrm>
            <a:off x="0" y="5384919"/>
            <a:ext cx="5492326" cy="979277"/>
          </a:xfrm>
        </p:spPr>
        <p:txBody>
          <a:bodyPr>
            <a:noAutofit/>
          </a:bodyPr>
          <a:lstStyle/>
          <a:p>
            <a:pPr algn="ctr"/>
            <a:r>
              <a:rPr lang="es-ES_tradnl" sz="4000" b="1" dirty="0"/>
              <a:t>Protocolo</a:t>
            </a:r>
          </a:p>
        </p:txBody>
      </p:sp>
      <p:sp>
        <p:nvSpPr>
          <p:cNvPr id="4" name="CuadroTexto 3"/>
          <p:cNvSpPr txBox="1"/>
          <p:nvPr/>
        </p:nvSpPr>
        <p:spPr>
          <a:xfrm>
            <a:off x="6344531" y="427710"/>
            <a:ext cx="5598939" cy="4154984"/>
          </a:xfrm>
          <a:prstGeom prst="rect">
            <a:avLst/>
          </a:prstGeom>
          <a:noFill/>
        </p:spPr>
        <p:txBody>
          <a:bodyPr wrap="square" rtlCol="0">
            <a:spAutoFit/>
          </a:bodyPr>
          <a:lstStyle/>
          <a:p>
            <a:r>
              <a:rPr lang="es-ES" sz="2200" dirty="0">
                <a:solidFill>
                  <a:schemeClr val="bg1"/>
                </a:solidFill>
              </a:rPr>
              <a:t>El </a:t>
            </a:r>
            <a:r>
              <a:rPr lang="es-ES" sz="2200" b="1" dirty="0">
                <a:solidFill>
                  <a:schemeClr val="bg1"/>
                </a:solidFill>
              </a:rPr>
              <a:t>protocolo de investigación </a:t>
            </a:r>
            <a:r>
              <a:rPr lang="es-ES" sz="2200" dirty="0">
                <a:solidFill>
                  <a:schemeClr val="bg1"/>
                </a:solidFill>
              </a:rPr>
              <a:t>como se había comentado anteriormente </a:t>
            </a:r>
            <a:r>
              <a:rPr lang="es-ES" sz="2200" b="1" dirty="0">
                <a:solidFill>
                  <a:schemeClr val="bg1"/>
                </a:solidFill>
              </a:rPr>
              <a:t>presenta conceptos clave </a:t>
            </a:r>
            <a:r>
              <a:rPr lang="es-ES" sz="2200" dirty="0">
                <a:solidFill>
                  <a:schemeClr val="bg1"/>
                </a:solidFill>
              </a:rPr>
              <a:t>a desarrollar </a:t>
            </a:r>
            <a:r>
              <a:rPr lang="es-ES" sz="2200" b="1" dirty="0">
                <a:solidFill>
                  <a:schemeClr val="bg1"/>
                </a:solidFill>
              </a:rPr>
              <a:t>en un orden específico</a:t>
            </a:r>
            <a:r>
              <a:rPr lang="es-ES" sz="2200" dirty="0">
                <a:solidFill>
                  <a:schemeClr val="bg1"/>
                </a:solidFill>
              </a:rPr>
              <a:t>.</a:t>
            </a:r>
          </a:p>
          <a:p>
            <a:endParaRPr lang="es-ES" sz="2200" dirty="0">
              <a:solidFill>
                <a:schemeClr val="bg1"/>
              </a:solidFill>
            </a:endParaRPr>
          </a:p>
          <a:p>
            <a:r>
              <a:rPr lang="es-ES" sz="2200" dirty="0">
                <a:solidFill>
                  <a:schemeClr val="bg1"/>
                </a:solidFill>
              </a:rPr>
              <a:t>En el caso de la </a:t>
            </a:r>
            <a:r>
              <a:rPr lang="es-ES" sz="2200" u="sng" dirty="0">
                <a:solidFill>
                  <a:schemeClr val="bg1"/>
                </a:solidFill>
              </a:rPr>
              <a:t>Licenciatura en Diseño Gráfico</a:t>
            </a:r>
            <a:r>
              <a:rPr lang="es-ES" sz="2200" dirty="0">
                <a:solidFill>
                  <a:schemeClr val="bg1"/>
                </a:solidFill>
              </a:rPr>
              <a:t> </a:t>
            </a:r>
            <a:r>
              <a:rPr lang="es-ES" sz="2200" b="1" dirty="0">
                <a:solidFill>
                  <a:schemeClr val="bg1"/>
                </a:solidFill>
              </a:rPr>
              <a:t>se estructura en dos partes</a:t>
            </a:r>
            <a:r>
              <a:rPr lang="es-ES" sz="2200" dirty="0">
                <a:solidFill>
                  <a:schemeClr val="bg1"/>
                </a:solidFill>
              </a:rPr>
              <a:t>: La primera que </a:t>
            </a:r>
            <a:r>
              <a:rPr lang="es-ES" sz="2200" b="1" dirty="0">
                <a:solidFill>
                  <a:schemeClr val="bg1"/>
                </a:solidFill>
              </a:rPr>
              <a:t>permite precisar el problema a partir de un enfoque teórico</a:t>
            </a:r>
            <a:r>
              <a:rPr lang="es-ES" sz="2200" dirty="0">
                <a:solidFill>
                  <a:schemeClr val="bg1"/>
                </a:solidFill>
              </a:rPr>
              <a:t> y la segunda </a:t>
            </a:r>
            <a:r>
              <a:rPr lang="es-ES" sz="2200" b="1" dirty="0">
                <a:solidFill>
                  <a:schemeClr val="bg1"/>
                </a:solidFill>
              </a:rPr>
              <a:t>que propone un proyecto que de solución al problema detectado.</a:t>
            </a:r>
          </a:p>
        </p:txBody>
      </p:sp>
    </p:spTree>
    <p:extLst>
      <p:ext uri="{BB962C8B-B14F-4D97-AF65-F5344CB8AC3E}">
        <p14:creationId xmlns:p14="http://schemas.microsoft.com/office/powerpoint/2010/main" val="781951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455062" y="6580"/>
            <a:ext cx="2623213" cy="4517756"/>
          </a:xfrm>
          <a:prstGeom prst="rect">
            <a:avLst/>
          </a:prstGeom>
        </p:spPr>
      </p:pic>
      <p:pic>
        <p:nvPicPr>
          <p:cNvPr id="8" name="Imagen 7" descr="/Users/a63779/Desktop/Captura de pantalla 2017-10-13 a la(s) 11.33.33.png"/>
          <p:cNvPicPr/>
          <p:nvPr/>
        </p:nvPicPr>
        <p:blipFill>
          <a:blip r:embed="rId3">
            <a:extLst>
              <a:ext uri="{28A0092B-C50C-407E-A947-70E740481C1C}">
                <a14:useLocalDpi xmlns:a14="http://schemas.microsoft.com/office/drawing/2010/main" val="0"/>
              </a:ext>
            </a:extLst>
          </a:blip>
          <a:srcRect/>
          <a:stretch>
            <a:fillRect/>
          </a:stretch>
        </p:blipFill>
        <p:spPr bwMode="auto">
          <a:xfrm>
            <a:off x="2752810" y="2938095"/>
            <a:ext cx="3648710" cy="2004695"/>
          </a:xfrm>
          <a:prstGeom prst="rect">
            <a:avLst/>
          </a:prstGeom>
          <a:noFill/>
          <a:ln>
            <a:noFill/>
          </a:ln>
        </p:spPr>
      </p:pic>
      <p:sp>
        <p:nvSpPr>
          <p:cNvPr id="4" name="Subtítulo 2"/>
          <p:cNvSpPr>
            <a:spLocks noGrp="1"/>
          </p:cNvSpPr>
          <p:nvPr>
            <p:ph type="subTitle" idx="1"/>
          </p:nvPr>
        </p:nvSpPr>
        <p:spPr>
          <a:xfrm>
            <a:off x="0" y="5384919"/>
            <a:ext cx="5492326" cy="979277"/>
          </a:xfrm>
        </p:spPr>
        <p:txBody>
          <a:bodyPr>
            <a:noAutofit/>
          </a:bodyPr>
          <a:lstStyle/>
          <a:p>
            <a:pPr algn="ctr"/>
            <a:r>
              <a:rPr lang="es-ES_tradnl" sz="4000" b="1" dirty="0"/>
              <a:t>Protocolo</a:t>
            </a:r>
          </a:p>
        </p:txBody>
      </p:sp>
      <p:sp>
        <p:nvSpPr>
          <p:cNvPr id="5" name="CuadroTexto 4"/>
          <p:cNvSpPr txBox="1"/>
          <p:nvPr/>
        </p:nvSpPr>
        <p:spPr>
          <a:xfrm>
            <a:off x="4290648" y="254817"/>
            <a:ext cx="5598939" cy="2462213"/>
          </a:xfrm>
          <a:prstGeom prst="rect">
            <a:avLst/>
          </a:prstGeom>
          <a:noFill/>
        </p:spPr>
        <p:txBody>
          <a:bodyPr wrap="square" rtlCol="0">
            <a:spAutoFit/>
          </a:bodyPr>
          <a:lstStyle/>
          <a:p>
            <a:r>
              <a:rPr lang="es-ES" sz="2200" dirty="0">
                <a:solidFill>
                  <a:schemeClr val="bg1"/>
                </a:solidFill>
              </a:rPr>
              <a:t>Para la </a:t>
            </a:r>
            <a:r>
              <a:rPr lang="es-ES" sz="2200" b="1" dirty="0">
                <a:solidFill>
                  <a:schemeClr val="bg1"/>
                </a:solidFill>
              </a:rPr>
              <a:t>redacción y fundamentación del protocolo </a:t>
            </a:r>
            <a:r>
              <a:rPr lang="es-ES" sz="2200" dirty="0">
                <a:solidFill>
                  <a:schemeClr val="bg1"/>
                </a:solidFill>
              </a:rPr>
              <a:t>se sugiere que el alumno consulte </a:t>
            </a:r>
            <a:r>
              <a:rPr lang="es-ES" sz="2200" b="1" dirty="0">
                <a:solidFill>
                  <a:schemeClr val="bg1"/>
                </a:solidFill>
              </a:rPr>
              <a:t>fuentes de información </a:t>
            </a:r>
            <a:r>
              <a:rPr lang="es-ES" sz="2200" dirty="0">
                <a:solidFill>
                  <a:schemeClr val="bg1"/>
                </a:solidFill>
              </a:rPr>
              <a:t>tales como: </a:t>
            </a:r>
            <a:r>
              <a:rPr lang="es-ES" sz="2200" b="1" dirty="0">
                <a:solidFill>
                  <a:schemeClr val="bg1"/>
                </a:solidFill>
              </a:rPr>
              <a:t>repositorios</a:t>
            </a:r>
            <a:r>
              <a:rPr lang="es-ES" sz="2200" dirty="0">
                <a:solidFill>
                  <a:schemeClr val="bg1"/>
                </a:solidFill>
              </a:rPr>
              <a:t>, redes y </a:t>
            </a:r>
            <a:r>
              <a:rPr lang="es-ES" sz="2200" b="1" dirty="0">
                <a:solidFill>
                  <a:schemeClr val="bg1"/>
                </a:solidFill>
              </a:rPr>
              <a:t>publicaciones en línea </a:t>
            </a:r>
            <a:r>
              <a:rPr lang="es-ES" sz="2200" dirty="0">
                <a:solidFill>
                  <a:schemeClr val="bg1"/>
                </a:solidFill>
              </a:rPr>
              <a:t>(sobre todo publicaciones en </a:t>
            </a:r>
            <a:r>
              <a:rPr lang="es-ES" sz="2200" b="1" dirty="0" err="1">
                <a:solidFill>
                  <a:schemeClr val="bg1"/>
                </a:solidFill>
              </a:rPr>
              <a:t>Redalyc</a:t>
            </a:r>
            <a:r>
              <a:rPr lang="es-ES" sz="2200" dirty="0">
                <a:solidFill>
                  <a:schemeClr val="bg1"/>
                </a:solidFill>
              </a:rPr>
              <a:t>)</a:t>
            </a:r>
          </a:p>
          <a:p>
            <a:endParaRPr lang="es-ES" sz="2200" b="1" dirty="0">
              <a:solidFill>
                <a:schemeClr val="bg1"/>
              </a:solidFill>
            </a:endParaRPr>
          </a:p>
        </p:txBody>
      </p:sp>
      <p:sp>
        <p:nvSpPr>
          <p:cNvPr id="2" name="CuadroTexto 1"/>
          <p:cNvSpPr txBox="1"/>
          <p:nvPr/>
        </p:nvSpPr>
        <p:spPr>
          <a:xfrm>
            <a:off x="6879101" y="2588456"/>
            <a:ext cx="5064369" cy="2462213"/>
          </a:xfrm>
          <a:prstGeom prst="rect">
            <a:avLst/>
          </a:prstGeom>
          <a:noFill/>
        </p:spPr>
        <p:txBody>
          <a:bodyPr wrap="square" rtlCol="0">
            <a:spAutoFit/>
          </a:bodyPr>
          <a:lstStyle/>
          <a:p>
            <a:r>
              <a:rPr lang="es-ES" sz="2200" dirty="0">
                <a:solidFill>
                  <a:schemeClr val="bg1"/>
                </a:solidFill>
              </a:rPr>
              <a:t>El protocolo también debe de </a:t>
            </a:r>
            <a:r>
              <a:rPr lang="es-ES" sz="2200" b="1" dirty="0">
                <a:solidFill>
                  <a:schemeClr val="bg1"/>
                </a:solidFill>
              </a:rPr>
              <a:t>presentar contenidos </a:t>
            </a:r>
            <a:r>
              <a:rPr lang="es-ES" sz="2200" dirty="0">
                <a:solidFill>
                  <a:schemeClr val="bg1"/>
                </a:solidFill>
              </a:rPr>
              <a:t>de dichas fuentes de información </a:t>
            </a:r>
            <a:r>
              <a:rPr lang="es-ES" sz="2200" b="1" dirty="0">
                <a:solidFill>
                  <a:schemeClr val="bg1"/>
                </a:solidFill>
              </a:rPr>
              <a:t>a partir de referencias en Sistema Harvard </a:t>
            </a:r>
            <a:r>
              <a:rPr lang="es-ES" sz="2200" dirty="0">
                <a:solidFill>
                  <a:schemeClr val="bg1"/>
                </a:solidFill>
              </a:rPr>
              <a:t>capturadas y organizadas desde Word</a:t>
            </a:r>
          </a:p>
          <a:p>
            <a:endParaRPr lang="es-ES_tradnl" sz="2200" dirty="0"/>
          </a:p>
        </p:txBody>
      </p:sp>
    </p:spTree>
    <p:extLst>
      <p:ext uri="{BB962C8B-B14F-4D97-AF65-F5344CB8AC3E}">
        <p14:creationId xmlns:p14="http://schemas.microsoft.com/office/powerpoint/2010/main" val="19617419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2744" y="0"/>
            <a:ext cx="4472144" cy="6858000"/>
          </a:xfrm>
          <a:prstGeom prst="rect">
            <a:avLst/>
          </a:prstGeom>
        </p:spPr>
      </p:pic>
      <p:sp>
        <p:nvSpPr>
          <p:cNvPr id="3" name="Subtítulo 2"/>
          <p:cNvSpPr>
            <a:spLocks noGrp="1"/>
          </p:cNvSpPr>
          <p:nvPr>
            <p:ph type="subTitle" idx="1"/>
          </p:nvPr>
        </p:nvSpPr>
        <p:spPr>
          <a:xfrm>
            <a:off x="0" y="5384919"/>
            <a:ext cx="5492326" cy="979277"/>
          </a:xfrm>
        </p:spPr>
        <p:txBody>
          <a:bodyPr>
            <a:noAutofit/>
          </a:bodyPr>
          <a:lstStyle/>
          <a:p>
            <a:pPr algn="ctr"/>
            <a:r>
              <a:rPr lang="es-ES_tradnl" sz="4000" b="1" dirty="0"/>
              <a:t>Protocolo</a:t>
            </a:r>
          </a:p>
        </p:txBody>
      </p:sp>
      <p:sp>
        <p:nvSpPr>
          <p:cNvPr id="4" name="CuadroTexto 3"/>
          <p:cNvSpPr txBox="1"/>
          <p:nvPr/>
        </p:nvSpPr>
        <p:spPr>
          <a:xfrm>
            <a:off x="886266" y="254817"/>
            <a:ext cx="5598939" cy="4154984"/>
          </a:xfrm>
          <a:prstGeom prst="rect">
            <a:avLst/>
          </a:prstGeom>
          <a:noFill/>
        </p:spPr>
        <p:txBody>
          <a:bodyPr wrap="square" rtlCol="0">
            <a:spAutoFit/>
          </a:bodyPr>
          <a:lstStyle/>
          <a:p>
            <a:r>
              <a:rPr lang="es-ES" sz="2200" dirty="0">
                <a:solidFill>
                  <a:schemeClr val="bg1"/>
                </a:solidFill>
              </a:rPr>
              <a:t>Como se había mencionado anteriormente </a:t>
            </a:r>
            <a:r>
              <a:rPr lang="es-ES" sz="2200" b="1" dirty="0">
                <a:solidFill>
                  <a:schemeClr val="bg1"/>
                </a:solidFill>
              </a:rPr>
              <a:t>la segunda parte del protocolo</a:t>
            </a:r>
            <a:r>
              <a:rPr lang="es-ES" sz="2200" dirty="0">
                <a:solidFill>
                  <a:schemeClr val="bg1"/>
                </a:solidFill>
              </a:rPr>
              <a:t> se enfoca a presentar un apartado que por lo general </a:t>
            </a:r>
            <a:r>
              <a:rPr lang="es-ES" sz="2200" b="1" dirty="0">
                <a:solidFill>
                  <a:schemeClr val="bg1"/>
                </a:solidFill>
              </a:rPr>
              <a:t>es de carácter proyectual</a:t>
            </a:r>
          </a:p>
          <a:p>
            <a:endParaRPr lang="es-ES" sz="2200" dirty="0">
              <a:solidFill>
                <a:schemeClr val="bg1"/>
              </a:solidFill>
            </a:endParaRPr>
          </a:p>
          <a:p>
            <a:r>
              <a:rPr lang="es-ES" sz="2200" dirty="0">
                <a:solidFill>
                  <a:schemeClr val="bg1"/>
                </a:solidFill>
              </a:rPr>
              <a:t>Es así que se sugiere al alumno </a:t>
            </a:r>
            <a:r>
              <a:rPr lang="es-ES" sz="2200" b="1" dirty="0">
                <a:solidFill>
                  <a:schemeClr val="bg1"/>
                </a:solidFill>
              </a:rPr>
              <a:t>identifique y utilicé una metodología </a:t>
            </a:r>
            <a:r>
              <a:rPr lang="es-ES" sz="2200" dirty="0">
                <a:solidFill>
                  <a:schemeClr val="bg1"/>
                </a:solidFill>
              </a:rPr>
              <a:t>acorde a las </a:t>
            </a:r>
            <a:r>
              <a:rPr lang="es-ES" sz="2200" b="1" dirty="0">
                <a:solidFill>
                  <a:schemeClr val="bg1"/>
                </a:solidFill>
              </a:rPr>
              <a:t>necesidades</a:t>
            </a:r>
            <a:r>
              <a:rPr lang="es-ES" sz="2200" dirty="0">
                <a:solidFill>
                  <a:schemeClr val="bg1"/>
                </a:solidFill>
              </a:rPr>
              <a:t> del proyecto que permita dar una </a:t>
            </a:r>
            <a:r>
              <a:rPr lang="es-ES" sz="2200" b="1" dirty="0">
                <a:solidFill>
                  <a:schemeClr val="bg1"/>
                </a:solidFill>
              </a:rPr>
              <a:t>solución</a:t>
            </a:r>
            <a:r>
              <a:rPr lang="es-ES" sz="2200" dirty="0">
                <a:solidFill>
                  <a:schemeClr val="bg1"/>
                </a:solidFill>
              </a:rPr>
              <a:t> eficiente y efectiva del mismo</a:t>
            </a:r>
          </a:p>
          <a:p>
            <a:endParaRPr lang="es-ES" sz="2200" b="1" dirty="0">
              <a:solidFill>
                <a:schemeClr val="bg1"/>
              </a:solidFill>
            </a:endParaRPr>
          </a:p>
        </p:txBody>
      </p:sp>
    </p:spTree>
    <p:extLst>
      <p:ext uri="{BB962C8B-B14F-4D97-AF65-F5344CB8AC3E}">
        <p14:creationId xmlns:p14="http://schemas.microsoft.com/office/powerpoint/2010/main" val="1868214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a:spLocks noGrp="1"/>
          </p:cNvSpPr>
          <p:nvPr>
            <p:ph type="subTitle" idx="1"/>
          </p:nvPr>
        </p:nvSpPr>
        <p:spPr>
          <a:xfrm>
            <a:off x="720132" y="5420331"/>
            <a:ext cx="10751735" cy="995967"/>
          </a:xfrm>
        </p:spPr>
        <p:txBody>
          <a:bodyPr>
            <a:noAutofit/>
          </a:bodyPr>
          <a:lstStyle/>
          <a:p>
            <a:pPr algn="ctr"/>
            <a:r>
              <a:rPr lang="es-ES_tradnl" sz="6000" b="1" dirty="0"/>
              <a:t>Resumen</a:t>
            </a:r>
          </a:p>
        </p:txBody>
      </p:sp>
      <p:sp>
        <p:nvSpPr>
          <p:cNvPr id="2" name="CuadroTexto 1"/>
          <p:cNvSpPr txBox="1"/>
          <p:nvPr/>
        </p:nvSpPr>
        <p:spPr>
          <a:xfrm>
            <a:off x="5205047" y="4290646"/>
            <a:ext cx="6580648" cy="461665"/>
          </a:xfrm>
          <a:prstGeom prst="rect">
            <a:avLst/>
          </a:prstGeom>
          <a:noFill/>
        </p:spPr>
        <p:txBody>
          <a:bodyPr wrap="none" rtlCol="0">
            <a:spAutoFit/>
          </a:bodyPr>
          <a:lstStyle/>
          <a:p>
            <a:r>
              <a:rPr lang="es-ES_tradnl" b="1" baseline="30000" dirty="0">
                <a:solidFill>
                  <a:schemeClr val="bg1"/>
                </a:solidFill>
              </a:rPr>
              <a:t>Vilchis, Luz del Carmen (2000) </a:t>
            </a:r>
          </a:p>
          <a:p>
            <a:r>
              <a:rPr lang="es-ES_tradnl" baseline="30000" dirty="0">
                <a:solidFill>
                  <a:schemeClr val="bg1"/>
                </a:solidFill>
              </a:rPr>
              <a:t>Diseño, Universo del Conocimiento. Editorial Claves Latinoamericanas. UNAM. México</a:t>
            </a:r>
          </a:p>
        </p:txBody>
      </p:sp>
      <p:sp>
        <p:nvSpPr>
          <p:cNvPr id="3" name="CuadroTexto 2"/>
          <p:cNvSpPr txBox="1"/>
          <p:nvPr/>
        </p:nvSpPr>
        <p:spPr>
          <a:xfrm>
            <a:off x="720132" y="366494"/>
            <a:ext cx="10323006" cy="3816429"/>
          </a:xfrm>
          <a:prstGeom prst="rect">
            <a:avLst/>
          </a:prstGeom>
          <a:noFill/>
        </p:spPr>
        <p:txBody>
          <a:bodyPr wrap="square" rtlCol="0">
            <a:spAutoFit/>
          </a:bodyPr>
          <a:lstStyle/>
          <a:p>
            <a:r>
              <a:rPr lang="es-ES_tradnl" sz="2200" dirty="0">
                <a:solidFill>
                  <a:schemeClr val="bg1"/>
                </a:solidFill>
              </a:rPr>
              <a:t>En la </a:t>
            </a:r>
            <a:r>
              <a:rPr lang="es-ES_tradnl" sz="2200" b="1" dirty="0">
                <a:solidFill>
                  <a:schemeClr val="bg1"/>
                </a:solidFill>
              </a:rPr>
              <a:t>Licenciatura en Diseño Gr</a:t>
            </a:r>
            <a:r>
              <a:rPr lang="es-ES" sz="2200" b="1" dirty="0" err="1">
                <a:solidFill>
                  <a:schemeClr val="bg1"/>
                </a:solidFill>
              </a:rPr>
              <a:t>áfico</a:t>
            </a:r>
            <a:r>
              <a:rPr lang="es-ES" sz="2200" b="1" dirty="0">
                <a:solidFill>
                  <a:schemeClr val="bg1"/>
                </a:solidFill>
              </a:rPr>
              <a:t> </a:t>
            </a:r>
            <a:r>
              <a:rPr lang="es-ES" sz="2200" dirty="0">
                <a:solidFill>
                  <a:schemeClr val="bg1"/>
                </a:solidFill>
              </a:rPr>
              <a:t>de la Facultad de Arquitectura y Diseño de la </a:t>
            </a:r>
            <a:r>
              <a:rPr lang="es-ES" sz="2200" dirty="0" err="1">
                <a:solidFill>
                  <a:schemeClr val="bg1"/>
                </a:solidFill>
              </a:rPr>
              <a:t>UAEMéx</a:t>
            </a:r>
            <a:r>
              <a:rPr lang="es-ES" sz="2200" dirty="0">
                <a:solidFill>
                  <a:schemeClr val="bg1"/>
                </a:solidFill>
              </a:rPr>
              <a:t> </a:t>
            </a:r>
            <a:r>
              <a:rPr lang="es-ES" sz="2200" b="1" dirty="0">
                <a:solidFill>
                  <a:schemeClr val="bg1"/>
                </a:solidFill>
              </a:rPr>
              <a:t>e</a:t>
            </a:r>
            <a:r>
              <a:rPr lang="es-ES_tradnl" sz="2200" b="1" dirty="0" err="1">
                <a:solidFill>
                  <a:schemeClr val="bg1"/>
                </a:solidFill>
              </a:rPr>
              <a:t>xiste</a:t>
            </a:r>
            <a:r>
              <a:rPr lang="es-ES_tradnl" sz="2200" b="1" dirty="0">
                <a:solidFill>
                  <a:schemeClr val="bg1"/>
                </a:solidFill>
              </a:rPr>
              <a:t> un formato único para cada modalidad de protocolo de investigación</a:t>
            </a:r>
            <a:r>
              <a:rPr lang="es-ES_tradnl" sz="2200" dirty="0">
                <a:solidFill>
                  <a:schemeClr val="bg1"/>
                </a:solidFill>
              </a:rPr>
              <a:t>. Esto se debe a que </a:t>
            </a:r>
            <a:r>
              <a:rPr lang="es-ES_tradnl" sz="2200" b="1" dirty="0">
                <a:solidFill>
                  <a:schemeClr val="bg1"/>
                </a:solidFill>
              </a:rPr>
              <a:t>cada proyecto de investigación es diferente</a:t>
            </a:r>
            <a:r>
              <a:rPr lang="es-ES_tradnl" sz="2200" dirty="0">
                <a:solidFill>
                  <a:schemeClr val="bg1"/>
                </a:solidFill>
              </a:rPr>
              <a:t> y por ende requiere de conceptos clave </a:t>
            </a:r>
            <a:r>
              <a:rPr lang="es-ES_tradnl" sz="2200" dirty="0" err="1">
                <a:solidFill>
                  <a:schemeClr val="bg1"/>
                </a:solidFill>
              </a:rPr>
              <a:t>espec</a:t>
            </a:r>
            <a:r>
              <a:rPr lang="es-ES" sz="2200" dirty="0" err="1">
                <a:solidFill>
                  <a:schemeClr val="bg1"/>
                </a:solidFill>
              </a:rPr>
              <a:t>íficos</a:t>
            </a:r>
            <a:r>
              <a:rPr lang="es-ES" sz="2200" dirty="0">
                <a:solidFill>
                  <a:schemeClr val="bg1"/>
                </a:solidFill>
              </a:rPr>
              <a:t> a desarrollar</a:t>
            </a:r>
            <a:r>
              <a:rPr lang="es-ES_tradnl" sz="2200" dirty="0">
                <a:solidFill>
                  <a:schemeClr val="bg1"/>
                </a:solidFill>
              </a:rPr>
              <a:t>. </a:t>
            </a:r>
          </a:p>
          <a:p>
            <a:endParaRPr lang="es-ES_tradnl" sz="2200" dirty="0">
              <a:solidFill>
                <a:schemeClr val="bg1"/>
              </a:solidFill>
            </a:endParaRPr>
          </a:p>
          <a:p>
            <a:r>
              <a:rPr lang="es-ES_tradnl" sz="2200" dirty="0">
                <a:solidFill>
                  <a:schemeClr val="bg1"/>
                </a:solidFill>
              </a:rPr>
              <a:t>Pero de lo que no debe caber duda es que </a:t>
            </a:r>
            <a:r>
              <a:rPr lang="es-ES_tradnl" sz="2200" b="1" dirty="0">
                <a:solidFill>
                  <a:schemeClr val="bg1"/>
                </a:solidFill>
              </a:rPr>
              <a:t>un protocolo es la plataforma indispensable para la investigación</a:t>
            </a:r>
            <a:r>
              <a:rPr lang="es-ES_tradnl" sz="2200" dirty="0">
                <a:solidFill>
                  <a:schemeClr val="bg1"/>
                </a:solidFill>
              </a:rPr>
              <a:t>. Un protocolo confuso, incoherente o mal organizado es muestra de que no tienen claro qué, para qué y cómo se investigará y presentar</a:t>
            </a:r>
            <a:r>
              <a:rPr lang="es-ES" sz="2200" dirty="0">
                <a:solidFill>
                  <a:schemeClr val="bg1"/>
                </a:solidFill>
              </a:rPr>
              <a:t>á un tema ante un comité evaluador  o una academia que lo valore</a:t>
            </a:r>
            <a:r>
              <a:rPr lang="es-ES_tradnl" sz="2200" dirty="0">
                <a:solidFill>
                  <a:schemeClr val="bg1"/>
                </a:solidFill>
              </a:rPr>
              <a:t>.</a:t>
            </a:r>
          </a:p>
        </p:txBody>
      </p:sp>
    </p:spTree>
    <p:extLst>
      <p:ext uri="{BB962C8B-B14F-4D97-AF65-F5344CB8AC3E}">
        <p14:creationId xmlns:p14="http://schemas.microsoft.com/office/powerpoint/2010/main" val="1811701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2"/>
          <p:cNvSpPr>
            <a:spLocks noGrp="1"/>
          </p:cNvSpPr>
          <p:nvPr>
            <p:ph type="subTitle" idx="1"/>
          </p:nvPr>
        </p:nvSpPr>
        <p:spPr>
          <a:xfrm>
            <a:off x="794502" y="5203355"/>
            <a:ext cx="10751735" cy="995967"/>
          </a:xfrm>
        </p:spPr>
        <p:txBody>
          <a:bodyPr>
            <a:noAutofit/>
          </a:bodyPr>
          <a:lstStyle/>
          <a:p>
            <a:r>
              <a:rPr lang="es-ES_tradnl" sz="4000" b="1" dirty="0"/>
              <a:t>3. Presentación de protocolo de 			 investigación ante Academia de Tesis</a:t>
            </a:r>
          </a:p>
        </p:txBody>
      </p:sp>
      <p:sp>
        <p:nvSpPr>
          <p:cNvPr id="4" name="CuadroTexto 3"/>
          <p:cNvSpPr txBox="1"/>
          <p:nvPr/>
        </p:nvSpPr>
        <p:spPr>
          <a:xfrm>
            <a:off x="1715065" y="574425"/>
            <a:ext cx="8202658" cy="4431983"/>
          </a:xfrm>
          <a:prstGeom prst="rect">
            <a:avLst/>
          </a:prstGeom>
          <a:noFill/>
        </p:spPr>
        <p:txBody>
          <a:bodyPr wrap="square" rtlCol="0">
            <a:spAutoFit/>
          </a:bodyPr>
          <a:lstStyle/>
          <a:p>
            <a:r>
              <a:rPr lang="es-ES_tradnl" sz="2400" dirty="0">
                <a:solidFill>
                  <a:schemeClr val="bg1"/>
                </a:solidFill>
              </a:rPr>
              <a:t>El </a:t>
            </a:r>
            <a:r>
              <a:rPr lang="es-ES" sz="2400" dirty="0">
                <a:solidFill>
                  <a:schemeClr val="bg1"/>
                </a:solidFill>
              </a:rPr>
              <a:t>último </a:t>
            </a:r>
            <a:r>
              <a:rPr lang="es-ES" sz="2400" b="1" dirty="0">
                <a:solidFill>
                  <a:schemeClr val="bg1"/>
                </a:solidFill>
              </a:rPr>
              <a:t>apartado de la Unidad I </a:t>
            </a:r>
            <a:r>
              <a:rPr lang="es-ES" sz="2400" dirty="0">
                <a:solidFill>
                  <a:schemeClr val="bg1"/>
                </a:solidFill>
              </a:rPr>
              <a:t>consiste en que una vez </a:t>
            </a:r>
            <a:r>
              <a:rPr lang="es-ES_tradnl" sz="2400" b="1" dirty="0">
                <a:solidFill>
                  <a:schemeClr val="bg1"/>
                </a:solidFill>
              </a:rPr>
              <a:t>concluida la redacción del protocolo </a:t>
            </a:r>
            <a:r>
              <a:rPr lang="es-ES_tradnl" sz="2400" dirty="0">
                <a:solidFill>
                  <a:schemeClr val="bg1"/>
                </a:solidFill>
              </a:rPr>
              <a:t>el </a:t>
            </a:r>
            <a:r>
              <a:rPr lang="es-ES_tradnl" sz="2400" b="1" dirty="0">
                <a:solidFill>
                  <a:schemeClr val="bg1"/>
                </a:solidFill>
              </a:rPr>
              <a:t>director de investigación </a:t>
            </a:r>
            <a:r>
              <a:rPr lang="es-ES_tradnl" sz="2400" dirty="0">
                <a:solidFill>
                  <a:schemeClr val="bg1"/>
                </a:solidFill>
              </a:rPr>
              <a:t>asignado </a:t>
            </a:r>
            <a:r>
              <a:rPr lang="es-ES_tradnl" sz="2400" b="1" dirty="0">
                <a:solidFill>
                  <a:schemeClr val="bg1"/>
                </a:solidFill>
              </a:rPr>
              <a:t>firma</a:t>
            </a:r>
            <a:r>
              <a:rPr lang="es-ES_tradnl" sz="2400" dirty="0">
                <a:solidFill>
                  <a:schemeClr val="bg1"/>
                </a:solidFill>
              </a:rPr>
              <a:t> de conformidad el formato. </a:t>
            </a:r>
          </a:p>
          <a:p>
            <a:endParaRPr lang="es-ES_tradnl" sz="2400" dirty="0">
              <a:solidFill>
                <a:schemeClr val="bg1"/>
              </a:solidFill>
            </a:endParaRPr>
          </a:p>
          <a:p>
            <a:r>
              <a:rPr lang="es-ES_tradnl" sz="2400" dirty="0">
                <a:solidFill>
                  <a:schemeClr val="bg1"/>
                </a:solidFill>
              </a:rPr>
              <a:t>Una vez firmado el protocolo </a:t>
            </a:r>
            <a:r>
              <a:rPr lang="es-ES_tradnl" sz="2400" b="1" dirty="0">
                <a:solidFill>
                  <a:schemeClr val="bg1"/>
                </a:solidFill>
              </a:rPr>
              <a:t>el alumno lo </a:t>
            </a:r>
            <a:r>
              <a:rPr lang="es-ES_tradnl" sz="2400" b="1" dirty="0" err="1">
                <a:solidFill>
                  <a:schemeClr val="bg1"/>
                </a:solidFill>
              </a:rPr>
              <a:t>expondr</a:t>
            </a:r>
            <a:r>
              <a:rPr lang="es-ES" sz="2400" b="1" dirty="0">
                <a:solidFill>
                  <a:schemeClr val="bg1"/>
                </a:solidFill>
              </a:rPr>
              <a:t>á </a:t>
            </a:r>
            <a:r>
              <a:rPr lang="es-ES_tradnl" sz="2400" b="1" dirty="0">
                <a:solidFill>
                  <a:schemeClr val="bg1"/>
                </a:solidFill>
              </a:rPr>
              <a:t>ante la Academia de Tesis </a:t>
            </a:r>
            <a:r>
              <a:rPr lang="es-ES_tradnl" sz="2400" dirty="0">
                <a:solidFill>
                  <a:schemeClr val="bg1"/>
                </a:solidFill>
              </a:rPr>
              <a:t>para su valoración, retroalimentación y </a:t>
            </a:r>
            <a:r>
              <a:rPr lang="es-ES_tradnl" sz="2400" b="1" dirty="0">
                <a:solidFill>
                  <a:schemeClr val="bg1"/>
                </a:solidFill>
              </a:rPr>
              <a:t>registro correspondiente. </a:t>
            </a:r>
            <a:r>
              <a:rPr lang="es-ES_tradnl" sz="2400" dirty="0">
                <a:solidFill>
                  <a:schemeClr val="bg1"/>
                </a:solidFill>
              </a:rPr>
              <a:t>Esto se hace en un </a:t>
            </a:r>
            <a:r>
              <a:rPr lang="es-ES_tradnl" sz="2400" b="1" dirty="0">
                <a:solidFill>
                  <a:schemeClr val="bg1"/>
                </a:solidFill>
              </a:rPr>
              <a:t>Coloquio de </a:t>
            </a:r>
            <a:r>
              <a:rPr lang="es-ES_tradnl" sz="2400" b="1" dirty="0" err="1">
                <a:solidFill>
                  <a:schemeClr val="bg1"/>
                </a:solidFill>
              </a:rPr>
              <a:t>investigaci</a:t>
            </a:r>
            <a:r>
              <a:rPr lang="es-ES" sz="2400" b="1" dirty="0" err="1">
                <a:solidFill>
                  <a:schemeClr val="bg1"/>
                </a:solidFill>
              </a:rPr>
              <a:t>ón</a:t>
            </a:r>
            <a:r>
              <a:rPr lang="es-ES" sz="2400" b="1" dirty="0">
                <a:solidFill>
                  <a:schemeClr val="bg1"/>
                </a:solidFill>
              </a:rPr>
              <a:t> </a:t>
            </a:r>
            <a:r>
              <a:rPr lang="es-ES" sz="2400" dirty="0">
                <a:solidFill>
                  <a:schemeClr val="bg1"/>
                </a:solidFill>
              </a:rPr>
              <a:t>en el mes de </a:t>
            </a:r>
            <a:r>
              <a:rPr lang="es-ES" sz="2400" b="1" dirty="0">
                <a:solidFill>
                  <a:schemeClr val="bg1"/>
                </a:solidFill>
              </a:rPr>
              <a:t>Septiembre de 2019 </a:t>
            </a:r>
            <a:r>
              <a:rPr lang="es-ES" sz="2400" dirty="0">
                <a:solidFill>
                  <a:schemeClr val="bg1"/>
                </a:solidFill>
              </a:rPr>
              <a:t>a partir de una </a:t>
            </a:r>
            <a:r>
              <a:rPr lang="es-ES" sz="2400" b="1" dirty="0">
                <a:solidFill>
                  <a:schemeClr val="bg1"/>
                </a:solidFill>
              </a:rPr>
              <a:t>presentación ejecutiva </a:t>
            </a:r>
            <a:endParaRPr lang="es-ES_tradnl" sz="2400" b="1" dirty="0">
              <a:solidFill>
                <a:schemeClr val="bg1"/>
              </a:solidFill>
            </a:endParaRPr>
          </a:p>
          <a:p>
            <a:endParaRPr lang="es-ES_tradnl" dirty="0">
              <a:solidFill>
                <a:schemeClr val="bg1"/>
              </a:solidFill>
            </a:endParaRPr>
          </a:p>
        </p:txBody>
      </p:sp>
    </p:spTree>
    <p:extLst>
      <p:ext uri="{BB962C8B-B14F-4D97-AF65-F5344CB8AC3E}">
        <p14:creationId xmlns:p14="http://schemas.microsoft.com/office/powerpoint/2010/main" val="4102193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046" y="112541"/>
            <a:ext cx="6346025" cy="4684542"/>
          </a:xfrm>
          <a:prstGeom prst="rect">
            <a:avLst/>
          </a:prstGeom>
        </p:spPr>
      </p:pic>
      <p:sp>
        <p:nvSpPr>
          <p:cNvPr id="4" name="CuadroTexto 3"/>
          <p:cNvSpPr txBox="1"/>
          <p:nvPr/>
        </p:nvSpPr>
        <p:spPr>
          <a:xfrm>
            <a:off x="6752493" y="236643"/>
            <a:ext cx="5289451" cy="4832092"/>
          </a:xfrm>
          <a:prstGeom prst="rect">
            <a:avLst/>
          </a:prstGeom>
          <a:noFill/>
        </p:spPr>
        <p:txBody>
          <a:bodyPr wrap="square" rtlCol="0">
            <a:spAutoFit/>
          </a:bodyPr>
          <a:lstStyle/>
          <a:p>
            <a:r>
              <a:rPr lang="es-ES" sz="2200" dirty="0">
                <a:solidFill>
                  <a:schemeClr val="bg1"/>
                </a:solidFill>
              </a:rPr>
              <a:t>El </a:t>
            </a:r>
            <a:r>
              <a:rPr lang="es-ES" sz="2200" b="1" dirty="0">
                <a:solidFill>
                  <a:schemeClr val="bg1"/>
                </a:solidFill>
              </a:rPr>
              <a:t>formato de protocolo se entrega impreso en tres tantos </a:t>
            </a:r>
            <a:r>
              <a:rPr lang="es-ES" sz="2200" dirty="0">
                <a:solidFill>
                  <a:schemeClr val="bg1"/>
                </a:solidFill>
              </a:rPr>
              <a:t>a la </a:t>
            </a:r>
            <a:r>
              <a:rPr lang="es-ES" sz="2200" u="sng" dirty="0" err="1">
                <a:solidFill>
                  <a:schemeClr val="bg1"/>
                </a:solidFill>
              </a:rPr>
              <a:t>Academía</a:t>
            </a:r>
            <a:r>
              <a:rPr lang="es-ES" sz="2200" u="sng" dirty="0">
                <a:solidFill>
                  <a:schemeClr val="bg1"/>
                </a:solidFill>
              </a:rPr>
              <a:t> de Tesis</a:t>
            </a:r>
            <a:r>
              <a:rPr lang="es-ES" sz="2200" dirty="0">
                <a:solidFill>
                  <a:schemeClr val="bg1"/>
                </a:solidFill>
              </a:rPr>
              <a:t> previamente a la exposición del mismo. </a:t>
            </a:r>
            <a:endParaRPr lang="es-ES" sz="2200" b="1" dirty="0">
              <a:solidFill>
                <a:schemeClr val="bg1"/>
              </a:solidFill>
            </a:endParaRPr>
          </a:p>
          <a:p>
            <a:endParaRPr lang="es-ES" sz="2200" dirty="0">
              <a:solidFill>
                <a:schemeClr val="bg1"/>
              </a:solidFill>
            </a:endParaRPr>
          </a:p>
          <a:p>
            <a:r>
              <a:rPr lang="es-ES" sz="2200" dirty="0">
                <a:solidFill>
                  <a:schemeClr val="bg1"/>
                </a:solidFill>
              </a:rPr>
              <a:t>Para la </a:t>
            </a:r>
            <a:r>
              <a:rPr lang="es-ES" sz="2200" b="1" dirty="0">
                <a:solidFill>
                  <a:schemeClr val="bg1"/>
                </a:solidFill>
              </a:rPr>
              <a:t>exposición del protocolo </a:t>
            </a:r>
            <a:r>
              <a:rPr lang="es-ES" sz="2200" dirty="0">
                <a:solidFill>
                  <a:schemeClr val="bg1"/>
                </a:solidFill>
              </a:rPr>
              <a:t>el alumno </a:t>
            </a:r>
            <a:r>
              <a:rPr lang="es-ES" sz="2200" b="1" dirty="0">
                <a:solidFill>
                  <a:schemeClr val="bg1"/>
                </a:solidFill>
              </a:rPr>
              <a:t>utiliza una plantilla de </a:t>
            </a:r>
            <a:r>
              <a:rPr lang="es-ES" sz="2200" b="1" dirty="0" err="1">
                <a:solidFill>
                  <a:schemeClr val="bg1"/>
                </a:solidFill>
              </a:rPr>
              <a:t>Power</a:t>
            </a:r>
            <a:r>
              <a:rPr lang="es-ES" sz="2200" b="1" dirty="0">
                <a:solidFill>
                  <a:schemeClr val="bg1"/>
                </a:solidFill>
              </a:rPr>
              <a:t> Point que expone de forma esquematizada </a:t>
            </a:r>
            <a:r>
              <a:rPr lang="es-ES" sz="2200" dirty="0">
                <a:solidFill>
                  <a:schemeClr val="bg1"/>
                </a:solidFill>
              </a:rPr>
              <a:t>los puntos más importantes en una </a:t>
            </a:r>
            <a:r>
              <a:rPr lang="es-ES" sz="2200" b="1" dirty="0">
                <a:solidFill>
                  <a:schemeClr val="bg1"/>
                </a:solidFill>
              </a:rPr>
              <a:t>presentación ejecutiva</a:t>
            </a:r>
            <a:r>
              <a:rPr lang="es-ES" sz="2200" dirty="0">
                <a:solidFill>
                  <a:schemeClr val="bg1"/>
                </a:solidFill>
              </a:rPr>
              <a:t> (Auditorio, vestimenta formal, ante integrantes de Academia de Tesis)</a:t>
            </a:r>
          </a:p>
          <a:p>
            <a:endParaRPr lang="es-ES" sz="2200" b="1" dirty="0">
              <a:solidFill>
                <a:schemeClr val="bg1"/>
              </a:solidFill>
            </a:endParaRPr>
          </a:p>
        </p:txBody>
      </p:sp>
      <p:sp>
        <p:nvSpPr>
          <p:cNvPr id="5" name="Subtítulo 2"/>
          <p:cNvSpPr>
            <a:spLocks noGrp="1"/>
          </p:cNvSpPr>
          <p:nvPr>
            <p:ph type="subTitle" idx="1"/>
          </p:nvPr>
        </p:nvSpPr>
        <p:spPr>
          <a:xfrm>
            <a:off x="653825" y="5484709"/>
            <a:ext cx="10751735" cy="995967"/>
          </a:xfrm>
        </p:spPr>
        <p:txBody>
          <a:bodyPr>
            <a:noAutofit/>
          </a:bodyPr>
          <a:lstStyle/>
          <a:p>
            <a:r>
              <a:rPr lang="es-ES_tradnl" sz="4000" b="1" dirty="0"/>
              <a:t>Presentación </a:t>
            </a:r>
            <a:r>
              <a:rPr lang="es-ES_tradnl" sz="4000" b="1"/>
              <a:t>de protocolo</a:t>
            </a:r>
            <a:endParaRPr lang="es-ES_tradnl" sz="4000" b="1" dirty="0"/>
          </a:p>
        </p:txBody>
      </p:sp>
    </p:spTree>
    <p:extLst>
      <p:ext uri="{BB962C8B-B14F-4D97-AF65-F5344CB8AC3E}">
        <p14:creationId xmlns:p14="http://schemas.microsoft.com/office/powerpoint/2010/main" val="1032865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2644" y="0"/>
            <a:ext cx="5419356" cy="6858000"/>
          </a:xfrm>
          <a:prstGeom prst="rect">
            <a:avLst/>
          </a:prstGeom>
        </p:spPr>
      </p:pic>
      <p:sp>
        <p:nvSpPr>
          <p:cNvPr id="2" name="Rectángulo 1"/>
          <p:cNvSpPr/>
          <p:nvPr/>
        </p:nvSpPr>
        <p:spPr>
          <a:xfrm>
            <a:off x="290732" y="364812"/>
            <a:ext cx="6096000" cy="3816429"/>
          </a:xfrm>
          <a:prstGeom prst="rect">
            <a:avLst/>
          </a:prstGeom>
        </p:spPr>
        <p:txBody>
          <a:bodyPr>
            <a:spAutoFit/>
          </a:bodyPr>
          <a:lstStyle/>
          <a:p>
            <a:r>
              <a:rPr lang="es-ES" sz="2200" dirty="0">
                <a:solidFill>
                  <a:schemeClr val="bg1"/>
                </a:solidFill>
              </a:rPr>
              <a:t>La </a:t>
            </a:r>
            <a:r>
              <a:rPr lang="es-ES" sz="2200" u="sng" dirty="0" err="1">
                <a:solidFill>
                  <a:schemeClr val="bg1"/>
                </a:solidFill>
              </a:rPr>
              <a:t>Academía</a:t>
            </a:r>
            <a:r>
              <a:rPr lang="es-ES" sz="2200" u="sng" dirty="0">
                <a:solidFill>
                  <a:schemeClr val="bg1"/>
                </a:solidFill>
              </a:rPr>
              <a:t> de Tesis</a:t>
            </a:r>
            <a:r>
              <a:rPr lang="es-ES" sz="2200" dirty="0">
                <a:solidFill>
                  <a:schemeClr val="bg1"/>
                </a:solidFill>
              </a:rPr>
              <a:t> valora </a:t>
            </a:r>
            <a:r>
              <a:rPr lang="es-ES" sz="2200" b="1" dirty="0">
                <a:solidFill>
                  <a:schemeClr val="bg1"/>
                </a:solidFill>
              </a:rPr>
              <a:t>la estructura y contenidos del protocolo </a:t>
            </a:r>
            <a:r>
              <a:rPr lang="es-ES" sz="2200" dirty="0">
                <a:solidFill>
                  <a:schemeClr val="bg1"/>
                </a:solidFill>
              </a:rPr>
              <a:t>utilizando un instrumento para la evaluación del mismo.</a:t>
            </a:r>
          </a:p>
          <a:p>
            <a:endParaRPr lang="es-ES" sz="2200" b="1" dirty="0">
              <a:solidFill>
                <a:schemeClr val="bg1"/>
              </a:solidFill>
            </a:endParaRPr>
          </a:p>
          <a:p>
            <a:r>
              <a:rPr lang="es-ES" sz="2200" dirty="0">
                <a:solidFill>
                  <a:schemeClr val="bg1"/>
                </a:solidFill>
              </a:rPr>
              <a:t>En este instrumento </a:t>
            </a:r>
            <a:r>
              <a:rPr lang="es-ES" sz="2200" b="1" dirty="0">
                <a:solidFill>
                  <a:schemeClr val="bg1"/>
                </a:solidFill>
              </a:rPr>
              <a:t>se evalúa la pertinencia de conceptos y términos inherentes a la investigación científica </a:t>
            </a:r>
            <a:r>
              <a:rPr lang="es-ES" sz="2200" dirty="0">
                <a:solidFill>
                  <a:schemeClr val="bg1"/>
                </a:solidFill>
              </a:rPr>
              <a:t>y sobre todo, </a:t>
            </a:r>
            <a:r>
              <a:rPr lang="es-ES" sz="2200" b="1" dirty="0">
                <a:solidFill>
                  <a:schemeClr val="bg1"/>
                </a:solidFill>
              </a:rPr>
              <a:t>el enfoque y viabilidad del tema propuesto</a:t>
            </a:r>
            <a:r>
              <a:rPr lang="es-ES" sz="2200" dirty="0">
                <a:solidFill>
                  <a:schemeClr val="bg1"/>
                </a:solidFill>
              </a:rPr>
              <a:t>, además de la </a:t>
            </a:r>
            <a:r>
              <a:rPr lang="es-ES" sz="2200" b="1" dirty="0">
                <a:solidFill>
                  <a:schemeClr val="bg1"/>
                </a:solidFill>
              </a:rPr>
              <a:t>claridad y objetividad en la exposición</a:t>
            </a:r>
            <a:r>
              <a:rPr lang="es-ES" sz="2200" dirty="0">
                <a:solidFill>
                  <a:schemeClr val="bg1"/>
                </a:solidFill>
              </a:rPr>
              <a:t> por parte del alumno en el Coloquio de investigación.</a:t>
            </a:r>
          </a:p>
        </p:txBody>
      </p:sp>
      <p:sp>
        <p:nvSpPr>
          <p:cNvPr id="4" name="Subtítulo 2"/>
          <p:cNvSpPr>
            <a:spLocks noGrp="1"/>
          </p:cNvSpPr>
          <p:nvPr>
            <p:ph type="subTitle" idx="1"/>
          </p:nvPr>
        </p:nvSpPr>
        <p:spPr>
          <a:xfrm>
            <a:off x="1174330" y="5512845"/>
            <a:ext cx="4368341" cy="972361"/>
          </a:xfrm>
        </p:spPr>
        <p:txBody>
          <a:bodyPr>
            <a:noAutofit/>
          </a:bodyPr>
          <a:lstStyle/>
          <a:p>
            <a:r>
              <a:rPr lang="es-ES_tradnl" sz="4000" b="1" dirty="0" err="1"/>
              <a:t>Evaluaci</a:t>
            </a:r>
            <a:r>
              <a:rPr lang="es-ES" sz="4000" b="1" dirty="0" err="1"/>
              <a:t>ón</a:t>
            </a:r>
            <a:endParaRPr lang="es-ES_tradnl" sz="4000" b="1" dirty="0"/>
          </a:p>
        </p:txBody>
      </p:sp>
    </p:spTree>
    <p:extLst>
      <p:ext uri="{BB962C8B-B14F-4D97-AF65-F5344CB8AC3E}">
        <p14:creationId xmlns:p14="http://schemas.microsoft.com/office/powerpoint/2010/main" val="7999481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2"/>
          <p:cNvSpPr>
            <a:spLocks noGrp="1"/>
          </p:cNvSpPr>
          <p:nvPr>
            <p:ph type="subTitle" idx="1"/>
          </p:nvPr>
        </p:nvSpPr>
        <p:spPr>
          <a:xfrm>
            <a:off x="810000" y="5280846"/>
            <a:ext cx="10751735" cy="995967"/>
          </a:xfrm>
        </p:spPr>
        <p:txBody>
          <a:bodyPr>
            <a:noAutofit/>
          </a:bodyPr>
          <a:lstStyle/>
          <a:p>
            <a:r>
              <a:rPr lang="es-ES" sz="6000" b="1" dirty="0"/>
              <a:t>4. Conclusiones</a:t>
            </a:r>
            <a:endParaRPr lang="es-ES_tradnl" sz="6000" b="1" dirty="0"/>
          </a:p>
        </p:txBody>
      </p:sp>
      <p:sp>
        <p:nvSpPr>
          <p:cNvPr id="5" name="CuadroTexto 4"/>
          <p:cNvSpPr txBox="1"/>
          <p:nvPr/>
        </p:nvSpPr>
        <p:spPr>
          <a:xfrm>
            <a:off x="950677" y="952787"/>
            <a:ext cx="9469465" cy="3293209"/>
          </a:xfrm>
          <a:prstGeom prst="rect">
            <a:avLst/>
          </a:prstGeom>
          <a:noFill/>
        </p:spPr>
        <p:txBody>
          <a:bodyPr wrap="square" rtlCol="0">
            <a:spAutoFit/>
          </a:bodyPr>
          <a:lstStyle/>
          <a:p>
            <a:r>
              <a:rPr lang="es-ES_tradnl" sz="2600" dirty="0">
                <a:solidFill>
                  <a:schemeClr val="bg1"/>
                </a:solidFill>
              </a:rPr>
              <a:t>La Unidad 1 de la UA de </a:t>
            </a:r>
            <a:r>
              <a:rPr lang="es-ES_tradnl" sz="2600" b="1" dirty="0">
                <a:solidFill>
                  <a:schemeClr val="bg1"/>
                </a:solidFill>
              </a:rPr>
              <a:t>Proyecto </a:t>
            </a:r>
            <a:r>
              <a:rPr lang="es-ES" sz="2600" b="1" dirty="0">
                <a:solidFill>
                  <a:schemeClr val="bg1"/>
                </a:solidFill>
              </a:rPr>
              <a:t>Integral de Diseño Gráfico 1 (PDG1) </a:t>
            </a:r>
            <a:r>
              <a:rPr lang="es-ES" sz="2600" dirty="0">
                <a:solidFill>
                  <a:schemeClr val="bg1"/>
                </a:solidFill>
              </a:rPr>
              <a:t>de la Licenciatura en Diseño Gráfico es en la que prácticamente </a:t>
            </a:r>
            <a:r>
              <a:rPr lang="es-ES" sz="2600" b="1" dirty="0">
                <a:solidFill>
                  <a:schemeClr val="bg1"/>
                </a:solidFill>
              </a:rPr>
              <a:t>el alumno propone, fundamenta y estructura su anteproyecto de investigación</a:t>
            </a:r>
            <a:r>
              <a:rPr lang="es-ES" sz="2600" dirty="0">
                <a:solidFill>
                  <a:schemeClr val="bg1"/>
                </a:solidFill>
              </a:rPr>
              <a:t> a partir de los ejercicios propuestos, del </a:t>
            </a:r>
            <a:r>
              <a:rPr lang="es-ES" sz="2600" b="1" dirty="0">
                <a:solidFill>
                  <a:schemeClr val="bg1"/>
                </a:solidFill>
              </a:rPr>
              <a:t>desarrollo del protocolo </a:t>
            </a:r>
            <a:r>
              <a:rPr lang="es-ES" sz="2600" dirty="0">
                <a:solidFill>
                  <a:schemeClr val="bg1"/>
                </a:solidFill>
              </a:rPr>
              <a:t>y de la presentación y exposición del mismo</a:t>
            </a:r>
          </a:p>
          <a:p>
            <a:endParaRPr lang="es-ES_tradnl" sz="2600" dirty="0">
              <a:solidFill>
                <a:schemeClr val="bg1"/>
              </a:solidFill>
            </a:endParaRPr>
          </a:p>
        </p:txBody>
      </p:sp>
    </p:spTree>
    <p:extLst>
      <p:ext uri="{BB962C8B-B14F-4D97-AF65-F5344CB8AC3E}">
        <p14:creationId xmlns:p14="http://schemas.microsoft.com/office/powerpoint/2010/main" val="13395584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2"/>
          <p:cNvSpPr>
            <a:spLocks noGrp="1"/>
          </p:cNvSpPr>
          <p:nvPr>
            <p:ph type="subTitle" idx="1"/>
          </p:nvPr>
        </p:nvSpPr>
        <p:spPr>
          <a:xfrm>
            <a:off x="810000" y="5280846"/>
            <a:ext cx="10751735" cy="995967"/>
          </a:xfrm>
        </p:spPr>
        <p:txBody>
          <a:bodyPr>
            <a:noAutofit/>
          </a:bodyPr>
          <a:lstStyle/>
          <a:p>
            <a:r>
              <a:rPr lang="es-ES" sz="6000" b="1" dirty="0"/>
              <a:t>	Conclusiones</a:t>
            </a:r>
            <a:endParaRPr lang="es-ES_tradnl" sz="6000" b="1" dirty="0"/>
          </a:p>
        </p:txBody>
      </p:sp>
      <p:sp>
        <p:nvSpPr>
          <p:cNvPr id="5" name="CuadroTexto 4"/>
          <p:cNvSpPr txBox="1"/>
          <p:nvPr/>
        </p:nvSpPr>
        <p:spPr>
          <a:xfrm>
            <a:off x="950677" y="924651"/>
            <a:ext cx="9469465" cy="3231654"/>
          </a:xfrm>
          <a:prstGeom prst="rect">
            <a:avLst/>
          </a:prstGeom>
          <a:noFill/>
        </p:spPr>
        <p:txBody>
          <a:bodyPr wrap="square" rtlCol="0">
            <a:spAutoFit/>
          </a:bodyPr>
          <a:lstStyle/>
          <a:p>
            <a:endParaRPr lang="es-ES" sz="2400" dirty="0">
              <a:solidFill>
                <a:schemeClr val="bg1"/>
              </a:solidFill>
            </a:endParaRPr>
          </a:p>
          <a:p>
            <a:r>
              <a:rPr lang="es-ES_tradnl" sz="2600" dirty="0">
                <a:solidFill>
                  <a:schemeClr val="bg1"/>
                </a:solidFill>
              </a:rPr>
              <a:t>La investigación desde la disciplina del diseño gráfico </a:t>
            </a:r>
            <a:r>
              <a:rPr lang="es-ES_tradnl" sz="2600" b="1" dirty="0">
                <a:solidFill>
                  <a:schemeClr val="bg1"/>
                </a:solidFill>
              </a:rPr>
              <a:t>se puede considerar complicada para el alumno </a:t>
            </a:r>
            <a:r>
              <a:rPr lang="es-ES_tradnl" sz="2600" dirty="0">
                <a:solidFill>
                  <a:schemeClr val="bg1"/>
                </a:solidFill>
              </a:rPr>
              <a:t>ya que por el perfil y enfoque práctico de la disciplina el </a:t>
            </a:r>
            <a:r>
              <a:rPr lang="es-ES_tradnl" sz="2600" dirty="0" err="1">
                <a:solidFill>
                  <a:schemeClr val="bg1"/>
                </a:solidFill>
              </a:rPr>
              <a:t>disciente</a:t>
            </a:r>
            <a:r>
              <a:rPr lang="es-ES_tradnl" sz="2600" dirty="0">
                <a:solidFill>
                  <a:schemeClr val="bg1"/>
                </a:solidFill>
              </a:rPr>
              <a:t> no esta acostumbrado a llevar </a:t>
            </a:r>
            <a:r>
              <a:rPr lang="es-ES_tradnl" sz="2600" b="1" dirty="0">
                <a:solidFill>
                  <a:schemeClr val="bg1"/>
                </a:solidFill>
              </a:rPr>
              <a:t>procesos de investigación ordenados y </a:t>
            </a:r>
            <a:r>
              <a:rPr lang="es-ES_tradnl" sz="2600" b="1" dirty="0" err="1">
                <a:solidFill>
                  <a:schemeClr val="bg1"/>
                </a:solidFill>
              </a:rPr>
              <a:t>sistemátizados</a:t>
            </a:r>
            <a:r>
              <a:rPr lang="es-ES_tradnl" sz="2600" b="1" dirty="0">
                <a:solidFill>
                  <a:schemeClr val="bg1"/>
                </a:solidFill>
              </a:rPr>
              <a:t> </a:t>
            </a:r>
            <a:r>
              <a:rPr lang="es-ES_tradnl" sz="2600" dirty="0">
                <a:solidFill>
                  <a:schemeClr val="bg1"/>
                </a:solidFill>
              </a:rPr>
              <a:t>que le ayuden a construir una investigación formal</a:t>
            </a:r>
          </a:p>
          <a:p>
            <a:endParaRPr lang="es-ES_tradnl" sz="2400" dirty="0">
              <a:solidFill>
                <a:schemeClr val="bg1"/>
              </a:solidFill>
            </a:endParaRPr>
          </a:p>
        </p:txBody>
      </p:sp>
    </p:spTree>
    <p:extLst>
      <p:ext uri="{BB962C8B-B14F-4D97-AF65-F5344CB8AC3E}">
        <p14:creationId xmlns:p14="http://schemas.microsoft.com/office/powerpoint/2010/main" val="7874347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2"/>
          <p:cNvSpPr>
            <a:spLocks noGrp="1"/>
          </p:cNvSpPr>
          <p:nvPr>
            <p:ph type="subTitle" idx="1"/>
          </p:nvPr>
        </p:nvSpPr>
        <p:spPr>
          <a:xfrm>
            <a:off x="810000" y="5280846"/>
            <a:ext cx="10751735" cy="995967"/>
          </a:xfrm>
        </p:spPr>
        <p:txBody>
          <a:bodyPr>
            <a:noAutofit/>
          </a:bodyPr>
          <a:lstStyle/>
          <a:p>
            <a:r>
              <a:rPr lang="es-ES" sz="6000" b="1" dirty="0"/>
              <a:t>	Conclusiones</a:t>
            </a:r>
            <a:endParaRPr lang="es-ES_tradnl" sz="6000" b="1" dirty="0"/>
          </a:p>
        </p:txBody>
      </p:sp>
      <p:sp>
        <p:nvSpPr>
          <p:cNvPr id="3" name="Rectángulo 2"/>
          <p:cNvSpPr/>
          <p:nvPr/>
        </p:nvSpPr>
        <p:spPr>
          <a:xfrm>
            <a:off x="1064456" y="741460"/>
            <a:ext cx="9894276" cy="3293209"/>
          </a:xfrm>
          <a:prstGeom prst="rect">
            <a:avLst/>
          </a:prstGeom>
        </p:spPr>
        <p:txBody>
          <a:bodyPr wrap="square">
            <a:spAutoFit/>
          </a:bodyPr>
          <a:lstStyle/>
          <a:p>
            <a:r>
              <a:rPr lang="es-ES_tradnl" sz="2600" dirty="0">
                <a:solidFill>
                  <a:schemeClr val="bg1"/>
                </a:solidFill>
              </a:rPr>
              <a:t>Por lo anterior es </a:t>
            </a:r>
            <a:r>
              <a:rPr lang="es-ES_tradnl" sz="2600" dirty="0" err="1">
                <a:solidFill>
                  <a:schemeClr val="bg1"/>
                </a:solidFill>
              </a:rPr>
              <a:t>com</a:t>
            </a:r>
            <a:r>
              <a:rPr lang="es-ES" sz="2600" dirty="0" err="1">
                <a:solidFill>
                  <a:schemeClr val="bg1"/>
                </a:solidFill>
              </a:rPr>
              <a:t>ún</a:t>
            </a:r>
            <a:r>
              <a:rPr lang="es-ES" sz="2600" dirty="0">
                <a:solidFill>
                  <a:schemeClr val="bg1"/>
                </a:solidFill>
              </a:rPr>
              <a:t> que </a:t>
            </a:r>
            <a:r>
              <a:rPr lang="es-ES" sz="2600" b="1" dirty="0">
                <a:solidFill>
                  <a:schemeClr val="bg1"/>
                </a:solidFill>
              </a:rPr>
              <a:t>un porcentaje de alumnos repruebe la </a:t>
            </a:r>
            <a:r>
              <a:rPr lang="es-ES" sz="2600" b="1">
                <a:solidFill>
                  <a:schemeClr val="bg1"/>
                </a:solidFill>
              </a:rPr>
              <a:t>Unidad I</a:t>
            </a:r>
            <a:r>
              <a:rPr lang="es-ES" sz="2600">
                <a:solidFill>
                  <a:schemeClr val="bg1"/>
                </a:solidFill>
              </a:rPr>
              <a:t>. </a:t>
            </a:r>
            <a:endParaRPr lang="es-ES" sz="2600" dirty="0">
              <a:solidFill>
                <a:schemeClr val="bg1"/>
              </a:solidFill>
            </a:endParaRPr>
          </a:p>
          <a:p>
            <a:endParaRPr lang="es-ES" sz="2600" dirty="0">
              <a:solidFill>
                <a:schemeClr val="bg1"/>
              </a:solidFill>
            </a:endParaRPr>
          </a:p>
          <a:p>
            <a:r>
              <a:rPr lang="es-ES" sz="2600" dirty="0">
                <a:solidFill>
                  <a:schemeClr val="bg1"/>
                </a:solidFill>
              </a:rPr>
              <a:t>Sin embargo </a:t>
            </a:r>
            <a:r>
              <a:rPr lang="es-ES" sz="2600" b="1" dirty="0">
                <a:solidFill>
                  <a:schemeClr val="bg1"/>
                </a:solidFill>
              </a:rPr>
              <a:t>si se planea y organiza la entrega y realización de ejercicios y actividades </a:t>
            </a:r>
            <a:r>
              <a:rPr lang="es-ES" sz="2600" dirty="0">
                <a:solidFill>
                  <a:schemeClr val="bg1"/>
                </a:solidFill>
              </a:rPr>
              <a:t>del proceso de investigación </a:t>
            </a:r>
            <a:r>
              <a:rPr lang="es-ES" sz="2600" b="1" dirty="0">
                <a:solidFill>
                  <a:schemeClr val="bg1"/>
                </a:solidFill>
              </a:rPr>
              <a:t>teniendo las evidencias correspondientes </a:t>
            </a:r>
            <a:r>
              <a:rPr lang="es-ES" sz="2600" dirty="0">
                <a:solidFill>
                  <a:schemeClr val="bg1"/>
                </a:solidFill>
              </a:rPr>
              <a:t>se puede solventar de forma segura y </a:t>
            </a:r>
            <a:r>
              <a:rPr lang="es-ES" sz="2600" b="1" dirty="0">
                <a:solidFill>
                  <a:schemeClr val="bg1"/>
                </a:solidFill>
              </a:rPr>
              <a:t>aprobatoria</a:t>
            </a:r>
            <a:r>
              <a:rPr lang="es-ES" sz="2600" dirty="0">
                <a:solidFill>
                  <a:schemeClr val="bg1"/>
                </a:solidFill>
              </a:rPr>
              <a:t> esta Unidad por parte del alumno.</a:t>
            </a:r>
            <a:endParaRPr lang="es-ES_tradnl" sz="2600" dirty="0">
              <a:solidFill>
                <a:schemeClr val="bg1"/>
              </a:solidFill>
            </a:endParaRPr>
          </a:p>
        </p:txBody>
      </p:sp>
    </p:spTree>
    <p:extLst>
      <p:ext uri="{BB962C8B-B14F-4D97-AF65-F5344CB8AC3E}">
        <p14:creationId xmlns:p14="http://schemas.microsoft.com/office/powerpoint/2010/main" val="1118429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ctrTitle"/>
          </p:nvPr>
        </p:nvSpPr>
        <p:spPr>
          <a:xfrm>
            <a:off x="5222931" y="747287"/>
            <a:ext cx="6633273" cy="3715983"/>
          </a:xfrm>
        </p:spPr>
        <p:txBody>
          <a:bodyPr/>
          <a:lstStyle/>
          <a:p>
            <a:r>
              <a:rPr lang="es-ES_tradnl" sz="2400" b="0" dirty="0">
                <a:solidFill>
                  <a:schemeClr val="bg1"/>
                </a:solidFill>
              </a:rPr>
              <a:t>Es necesario aclarar que el propósito de esta presentación es exponer los contenidos de la Unidad 1 </a:t>
            </a:r>
            <a:r>
              <a:rPr lang="es-MX" sz="2400" dirty="0">
                <a:solidFill>
                  <a:schemeClr val="bg1"/>
                </a:solidFill>
              </a:rPr>
              <a:t>Exposición del protocolo por parte del alumno ante la  academia de tesis para su fortalecimiento y posterior registro ante los h. H. Consejos académico y de gobierno</a:t>
            </a:r>
            <a:r>
              <a:rPr lang="es-ES_tradnl" sz="2400" dirty="0"/>
              <a:t> </a:t>
            </a:r>
            <a:r>
              <a:rPr lang="es-ES" sz="2400" b="0" dirty="0">
                <a:solidFill>
                  <a:schemeClr val="bg1"/>
                </a:solidFill>
              </a:rPr>
              <a:t>de la UA de Proyecto Integral de Diseño Gráfico 1 (PIDG1)</a:t>
            </a:r>
            <a:br>
              <a:rPr lang="es-ES_tradnl" sz="2400" b="0" baseline="30000" dirty="0"/>
            </a:br>
            <a:endParaRPr lang="es-ES_tradnl" sz="2400" dirty="0">
              <a:solidFill>
                <a:schemeClr val="bg1"/>
              </a:solidFill>
            </a:endParaRPr>
          </a:p>
        </p:txBody>
      </p:sp>
      <p:sp>
        <p:nvSpPr>
          <p:cNvPr id="5" name="Subtítulo 2"/>
          <p:cNvSpPr>
            <a:spLocks noGrp="1"/>
          </p:cNvSpPr>
          <p:nvPr>
            <p:ph type="subTitle" idx="1"/>
          </p:nvPr>
        </p:nvSpPr>
        <p:spPr>
          <a:xfrm>
            <a:off x="810000" y="5280846"/>
            <a:ext cx="10751735" cy="995967"/>
          </a:xfrm>
        </p:spPr>
        <p:txBody>
          <a:bodyPr>
            <a:noAutofit/>
          </a:bodyPr>
          <a:lstStyle/>
          <a:p>
            <a:r>
              <a:rPr lang="es-ES" sz="6000" b="1" dirty="0"/>
              <a:t>Propósito de la presentación</a:t>
            </a:r>
            <a:endParaRPr lang="es-ES_tradnl" sz="6000" b="1"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469" y="509447"/>
            <a:ext cx="4663484" cy="3953823"/>
          </a:xfrm>
          <a:prstGeom prst="rect">
            <a:avLst/>
          </a:prstGeom>
        </p:spPr>
      </p:pic>
      <p:sp>
        <p:nvSpPr>
          <p:cNvPr id="3" name="CuadroTexto 2"/>
          <p:cNvSpPr txBox="1"/>
          <p:nvPr/>
        </p:nvSpPr>
        <p:spPr>
          <a:xfrm>
            <a:off x="5222932" y="4318060"/>
            <a:ext cx="6143764" cy="461665"/>
          </a:xfrm>
          <a:prstGeom prst="rect">
            <a:avLst/>
          </a:prstGeom>
          <a:noFill/>
        </p:spPr>
        <p:txBody>
          <a:bodyPr wrap="square" rtlCol="0">
            <a:spAutoFit/>
          </a:bodyPr>
          <a:lstStyle/>
          <a:p>
            <a:r>
              <a:rPr lang="es-ES_tradnl" b="1" baseline="30000" dirty="0">
                <a:solidFill>
                  <a:schemeClr val="bg1"/>
                </a:solidFill>
              </a:rPr>
              <a:t>En </a:t>
            </a:r>
            <a:r>
              <a:rPr lang="es-ES_tradnl" b="1" baseline="30000" dirty="0" err="1">
                <a:solidFill>
                  <a:schemeClr val="bg1"/>
                </a:solidFill>
              </a:rPr>
              <a:t>relaci</a:t>
            </a:r>
            <a:r>
              <a:rPr lang="es-ES" b="1" baseline="30000" dirty="0" err="1">
                <a:solidFill>
                  <a:schemeClr val="bg1"/>
                </a:solidFill>
              </a:rPr>
              <a:t>ón</a:t>
            </a:r>
            <a:r>
              <a:rPr lang="es-ES" b="1" baseline="30000" dirty="0">
                <a:solidFill>
                  <a:schemeClr val="bg1"/>
                </a:solidFill>
              </a:rPr>
              <a:t> a la secuencia didáctica del programa</a:t>
            </a:r>
            <a:endParaRPr lang="es-ES_tradnl" b="1" baseline="30000" dirty="0">
              <a:solidFill>
                <a:schemeClr val="bg1"/>
              </a:solidFill>
            </a:endParaRPr>
          </a:p>
          <a:p>
            <a:r>
              <a:rPr lang="es-ES_tradnl" baseline="30000" dirty="0">
                <a:solidFill>
                  <a:schemeClr val="bg1"/>
                </a:solidFill>
              </a:rPr>
              <a:t>Plan 2004. Lic. En Diseño Gr</a:t>
            </a:r>
            <a:r>
              <a:rPr lang="es-ES" baseline="30000" dirty="0" err="1">
                <a:solidFill>
                  <a:schemeClr val="bg1"/>
                </a:solidFill>
              </a:rPr>
              <a:t>áfico</a:t>
            </a:r>
            <a:r>
              <a:rPr lang="es-ES" baseline="30000" dirty="0">
                <a:solidFill>
                  <a:schemeClr val="bg1"/>
                </a:solidFill>
              </a:rPr>
              <a:t>. Proyecto de evaluación profesional. Unidad 1</a:t>
            </a:r>
          </a:p>
        </p:txBody>
      </p:sp>
    </p:spTree>
    <p:extLst>
      <p:ext uri="{BB962C8B-B14F-4D97-AF65-F5344CB8AC3E}">
        <p14:creationId xmlns:p14="http://schemas.microsoft.com/office/powerpoint/2010/main" val="1184672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2"/>
          <p:cNvSpPr>
            <a:spLocks noGrp="1"/>
          </p:cNvSpPr>
          <p:nvPr>
            <p:ph type="subTitle" idx="1"/>
          </p:nvPr>
        </p:nvSpPr>
        <p:spPr>
          <a:xfrm>
            <a:off x="810000" y="5280846"/>
            <a:ext cx="10751735" cy="995967"/>
          </a:xfrm>
        </p:spPr>
        <p:txBody>
          <a:bodyPr>
            <a:noAutofit/>
          </a:bodyPr>
          <a:lstStyle/>
          <a:p>
            <a:r>
              <a:rPr lang="es-ES" sz="6000" b="1" dirty="0"/>
              <a:t>5. Fuentes de consulta</a:t>
            </a:r>
            <a:endParaRPr lang="es-ES_tradnl" sz="6000" b="1" dirty="0"/>
          </a:p>
        </p:txBody>
      </p:sp>
      <p:sp>
        <p:nvSpPr>
          <p:cNvPr id="3" name="CuadroTexto 2"/>
          <p:cNvSpPr txBox="1"/>
          <p:nvPr/>
        </p:nvSpPr>
        <p:spPr>
          <a:xfrm>
            <a:off x="6022400" y="165595"/>
            <a:ext cx="4695987" cy="4770537"/>
          </a:xfrm>
          <a:prstGeom prst="rect">
            <a:avLst/>
          </a:prstGeom>
          <a:noFill/>
        </p:spPr>
        <p:txBody>
          <a:bodyPr wrap="square" rtlCol="0">
            <a:spAutoFit/>
          </a:bodyPr>
          <a:lstStyle/>
          <a:p>
            <a:r>
              <a:rPr lang="pt-BR" sz="2400" b="1" baseline="30000" dirty="0">
                <a:solidFill>
                  <a:schemeClr val="bg1"/>
                </a:solidFill>
              </a:rPr>
              <a:t>1. </a:t>
            </a:r>
            <a:r>
              <a:rPr lang="pt-BR" sz="2400" b="1" baseline="30000" dirty="0" err="1">
                <a:solidFill>
                  <a:schemeClr val="bg1"/>
                </a:solidFill>
              </a:rPr>
              <a:t>Bahena</a:t>
            </a:r>
            <a:r>
              <a:rPr lang="pt-BR" sz="2400" b="1" baseline="30000" dirty="0">
                <a:solidFill>
                  <a:schemeClr val="bg1"/>
                </a:solidFill>
              </a:rPr>
              <a:t>, Paz, </a:t>
            </a:r>
            <a:r>
              <a:rPr lang="pt-BR" sz="2400" b="1" baseline="30000" dirty="0" err="1">
                <a:solidFill>
                  <a:schemeClr val="bg1"/>
                </a:solidFill>
              </a:rPr>
              <a:t>Guillermina</a:t>
            </a:r>
            <a:r>
              <a:rPr lang="pt-BR" sz="2400" b="1" baseline="30000" dirty="0">
                <a:solidFill>
                  <a:schemeClr val="bg1"/>
                </a:solidFill>
              </a:rPr>
              <a:t>. (1997) </a:t>
            </a:r>
          </a:p>
          <a:p>
            <a:r>
              <a:rPr lang="pt-BR" sz="2400" baseline="30000" dirty="0">
                <a:solidFill>
                  <a:schemeClr val="bg1"/>
                </a:solidFill>
              </a:rPr>
              <a:t>Manual para elaborar </a:t>
            </a:r>
            <a:r>
              <a:rPr lang="pt-BR" sz="2400" baseline="30000" dirty="0" err="1">
                <a:solidFill>
                  <a:schemeClr val="bg1"/>
                </a:solidFill>
              </a:rPr>
              <a:t>trabajos</a:t>
            </a:r>
            <a:r>
              <a:rPr lang="pt-BR" sz="2400" baseline="30000" dirty="0">
                <a:solidFill>
                  <a:schemeClr val="bg1"/>
                </a:solidFill>
              </a:rPr>
              <a:t> de </a:t>
            </a:r>
            <a:r>
              <a:rPr lang="pt-BR" sz="2400" baseline="30000" dirty="0" err="1">
                <a:solidFill>
                  <a:schemeClr val="bg1"/>
                </a:solidFill>
              </a:rPr>
              <a:t>investigación</a:t>
            </a:r>
            <a:r>
              <a:rPr lang="pt-BR" sz="2400" baseline="30000" dirty="0">
                <a:solidFill>
                  <a:schemeClr val="bg1"/>
                </a:solidFill>
              </a:rPr>
              <a:t> documental, México: Editores Mexicanos Unidos.</a:t>
            </a:r>
          </a:p>
          <a:p>
            <a:endParaRPr lang="es-ES" sz="2400" b="1" baseline="30000" dirty="0">
              <a:solidFill>
                <a:schemeClr val="bg1"/>
              </a:solidFill>
            </a:endParaRPr>
          </a:p>
          <a:p>
            <a:r>
              <a:rPr lang="es-ES" sz="2400" b="1" baseline="30000" dirty="0">
                <a:solidFill>
                  <a:schemeClr val="bg1"/>
                </a:solidFill>
              </a:rPr>
              <a:t>2. Barriga, O. y Henríquez, G. 2003. La presentación del objeto de estudio. </a:t>
            </a:r>
          </a:p>
          <a:p>
            <a:r>
              <a:rPr lang="es-ES" sz="2400" baseline="30000" dirty="0">
                <a:solidFill>
                  <a:schemeClr val="bg1"/>
                </a:solidFill>
              </a:rPr>
              <a:t>Reflexiones desde la práctica docente Cinta </a:t>
            </a:r>
            <a:r>
              <a:rPr lang="es-ES" sz="2400" baseline="30000" dirty="0" err="1">
                <a:solidFill>
                  <a:schemeClr val="bg1"/>
                </a:solidFill>
              </a:rPr>
              <a:t>moebio</a:t>
            </a:r>
            <a:r>
              <a:rPr lang="es-ES" sz="2400" baseline="30000" dirty="0">
                <a:solidFill>
                  <a:schemeClr val="bg1"/>
                </a:solidFill>
              </a:rPr>
              <a:t> </a:t>
            </a:r>
            <a:r>
              <a:rPr lang="es-ES" sz="2400" baseline="30000" dirty="0" err="1">
                <a:solidFill>
                  <a:schemeClr val="bg1"/>
                </a:solidFill>
              </a:rPr>
              <a:t>www.moebio.uchile.cl</a:t>
            </a:r>
            <a:r>
              <a:rPr lang="es-ES" sz="2400" baseline="30000" dirty="0">
                <a:solidFill>
                  <a:schemeClr val="bg1"/>
                </a:solidFill>
              </a:rPr>
              <a:t>/17/</a:t>
            </a:r>
            <a:r>
              <a:rPr lang="es-ES" sz="2400" baseline="30000" dirty="0" err="1">
                <a:solidFill>
                  <a:schemeClr val="bg1"/>
                </a:solidFill>
              </a:rPr>
              <a:t>barriga.htm</a:t>
            </a:r>
            <a:endParaRPr lang="es-ES_tradnl" sz="2400" baseline="30000" dirty="0">
              <a:solidFill>
                <a:schemeClr val="bg1"/>
              </a:solidFill>
            </a:endParaRPr>
          </a:p>
          <a:p>
            <a:endParaRPr lang="pt-BR" sz="2400" baseline="30000" dirty="0">
              <a:solidFill>
                <a:schemeClr val="bg1"/>
              </a:solidFill>
            </a:endParaRPr>
          </a:p>
          <a:p>
            <a:r>
              <a:rPr lang="pt-BR" sz="2400" b="1" baseline="30000" dirty="0">
                <a:solidFill>
                  <a:schemeClr val="bg1"/>
                </a:solidFill>
              </a:rPr>
              <a:t>3. </a:t>
            </a:r>
            <a:r>
              <a:rPr lang="pt-BR" sz="2400" b="1" baseline="30000" dirty="0" err="1">
                <a:solidFill>
                  <a:schemeClr val="bg1"/>
                </a:solidFill>
              </a:rPr>
              <a:t>Garza</a:t>
            </a:r>
            <a:r>
              <a:rPr lang="pt-BR" sz="2400" b="1" baseline="30000" dirty="0">
                <a:solidFill>
                  <a:schemeClr val="bg1"/>
                </a:solidFill>
              </a:rPr>
              <a:t> Mercado, Ario. (1995) </a:t>
            </a:r>
            <a:r>
              <a:rPr lang="pt-BR" sz="2400" baseline="30000" dirty="0">
                <a:solidFill>
                  <a:schemeClr val="bg1"/>
                </a:solidFill>
              </a:rPr>
              <a:t>Normas de estilo bibliográfico para </a:t>
            </a:r>
            <a:r>
              <a:rPr lang="pt-BR" sz="2400" baseline="30000" dirty="0" err="1">
                <a:solidFill>
                  <a:schemeClr val="bg1"/>
                </a:solidFill>
              </a:rPr>
              <a:t>ensayos</a:t>
            </a:r>
            <a:r>
              <a:rPr lang="pt-BR" sz="2400" baseline="30000" dirty="0">
                <a:solidFill>
                  <a:schemeClr val="bg1"/>
                </a:solidFill>
              </a:rPr>
              <a:t> </a:t>
            </a:r>
            <a:r>
              <a:rPr lang="pt-BR" sz="2400" baseline="30000" dirty="0" err="1">
                <a:solidFill>
                  <a:schemeClr val="bg1"/>
                </a:solidFill>
              </a:rPr>
              <a:t>semestrales</a:t>
            </a:r>
            <a:r>
              <a:rPr lang="pt-BR" sz="2400" baseline="30000" dirty="0">
                <a:solidFill>
                  <a:schemeClr val="bg1"/>
                </a:solidFill>
              </a:rPr>
              <a:t> </a:t>
            </a:r>
            <a:r>
              <a:rPr lang="pt-BR" sz="2400" baseline="30000" dirty="0" err="1">
                <a:solidFill>
                  <a:schemeClr val="bg1"/>
                </a:solidFill>
              </a:rPr>
              <a:t>y</a:t>
            </a:r>
            <a:r>
              <a:rPr lang="pt-BR" sz="2400" baseline="30000" dirty="0">
                <a:solidFill>
                  <a:schemeClr val="bg1"/>
                </a:solidFill>
              </a:rPr>
              <a:t> </a:t>
            </a:r>
            <a:r>
              <a:rPr lang="pt-BR" sz="2400" baseline="30000" dirty="0" err="1">
                <a:solidFill>
                  <a:schemeClr val="bg1"/>
                </a:solidFill>
              </a:rPr>
              <a:t>tesis</a:t>
            </a:r>
            <a:r>
              <a:rPr lang="pt-BR" sz="2400" baseline="30000" dirty="0">
                <a:solidFill>
                  <a:schemeClr val="bg1"/>
                </a:solidFill>
              </a:rPr>
              <a:t>, México: </a:t>
            </a:r>
            <a:r>
              <a:rPr lang="pt-BR" sz="2400" baseline="30000" dirty="0" err="1">
                <a:solidFill>
                  <a:schemeClr val="bg1"/>
                </a:solidFill>
              </a:rPr>
              <a:t>Colegio</a:t>
            </a:r>
            <a:r>
              <a:rPr lang="pt-BR" sz="2400" baseline="30000" dirty="0">
                <a:solidFill>
                  <a:schemeClr val="bg1"/>
                </a:solidFill>
              </a:rPr>
              <a:t> de México. Biblioteca Daniel </a:t>
            </a:r>
            <a:r>
              <a:rPr lang="pt-BR" sz="2400" baseline="30000" dirty="0" err="1">
                <a:solidFill>
                  <a:schemeClr val="bg1"/>
                </a:solidFill>
              </a:rPr>
              <a:t>Cosío</a:t>
            </a:r>
            <a:r>
              <a:rPr lang="pt-BR" sz="2400" baseline="30000" dirty="0">
                <a:solidFill>
                  <a:schemeClr val="bg1"/>
                </a:solidFill>
              </a:rPr>
              <a:t> </a:t>
            </a:r>
            <a:r>
              <a:rPr lang="pt-BR" sz="2400" baseline="30000" dirty="0" err="1">
                <a:solidFill>
                  <a:schemeClr val="bg1"/>
                </a:solidFill>
              </a:rPr>
              <a:t>Villegas</a:t>
            </a:r>
            <a:r>
              <a:rPr lang="pt-BR" sz="2400" baseline="30000" dirty="0">
                <a:solidFill>
                  <a:schemeClr val="bg1"/>
                </a:solidFill>
              </a:rPr>
              <a:t>.</a:t>
            </a:r>
          </a:p>
          <a:p>
            <a:endParaRPr lang="pt-BR" sz="2400" baseline="30000" dirty="0">
              <a:solidFill>
                <a:schemeClr val="bg1"/>
              </a:solidFill>
            </a:endParaRPr>
          </a:p>
          <a:p>
            <a:r>
              <a:rPr lang="pt-BR" sz="2400" b="1" baseline="30000" dirty="0">
                <a:solidFill>
                  <a:schemeClr val="bg1"/>
                </a:solidFill>
              </a:rPr>
              <a:t>4. Hernández </a:t>
            </a:r>
            <a:r>
              <a:rPr lang="pt-BR" sz="2400" b="1" baseline="30000" dirty="0" err="1">
                <a:solidFill>
                  <a:schemeClr val="bg1"/>
                </a:solidFill>
              </a:rPr>
              <a:t>Sampieri</a:t>
            </a:r>
            <a:r>
              <a:rPr lang="pt-BR" sz="2400" b="1" baseline="30000" dirty="0">
                <a:solidFill>
                  <a:schemeClr val="bg1"/>
                </a:solidFill>
              </a:rPr>
              <a:t>, Roberto </a:t>
            </a:r>
            <a:r>
              <a:rPr lang="pt-BR" sz="2400" b="1" baseline="30000" dirty="0" err="1">
                <a:solidFill>
                  <a:schemeClr val="bg1"/>
                </a:solidFill>
              </a:rPr>
              <a:t>y</a:t>
            </a:r>
            <a:r>
              <a:rPr lang="pt-BR" sz="2400" b="1" baseline="30000" dirty="0">
                <a:solidFill>
                  <a:schemeClr val="bg1"/>
                </a:solidFill>
              </a:rPr>
              <a:t> Col. (1998) </a:t>
            </a:r>
          </a:p>
          <a:p>
            <a:r>
              <a:rPr lang="pt-BR" sz="2400" baseline="30000" dirty="0" err="1">
                <a:solidFill>
                  <a:schemeClr val="bg1"/>
                </a:solidFill>
              </a:rPr>
              <a:t>Metodología</a:t>
            </a:r>
            <a:r>
              <a:rPr lang="pt-BR" sz="2400" baseline="30000" dirty="0">
                <a:solidFill>
                  <a:schemeClr val="bg1"/>
                </a:solidFill>
              </a:rPr>
              <a:t> de </a:t>
            </a:r>
            <a:r>
              <a:rPr lang="pt-BR" sz="2400" baseline="30000" dirty="0" err="1">
                <a:solidFill>
                  <a:schemeClr val="bg1"/>
                </a:solidFill>
              </a:rPr>
              <a:t>la</a:t>
            </a:r>
            <a:r>
              <a:rPr lang="pt-BR" sz="2400" baseline="30000" dirty="0">
                <a:solidFill>
                  <a:schemeClr val="bg1"/>
                </a:solidFill>
              </a:rPr>
              <a:t> </a:t>
            </a:r>
            <a:r>
              <a:rPr lang="pt-BR" sz="2400" baseline="30000" dirty="0" err="1">
                <a:solidFill>
                  <a:schemeClr val="bg1"/>
                </a:solidFill>
              </a:rPr>
              <a:t>Investigación</a:t>
            </a:r>
            <a:r>
              <a:rPr lang="pt-BR" sz="2400" baseline="30000" dirty="0">
                <a:solidFill>
                  <a:schemeClr val="bg1"/>
                </a:solidFill>
              </a:rPr>
              <a:t>. Editorial McGraw-Hill. México</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4366" y="276380"/>
            <a:ext cx="3685997" cy="4500506"/>
          </a:xfrm>
          <a:prstGeom prst="rect">
            <a:avLst/>
          </a:prstGeom>
        </p:spPr>
      </p:pic>
    </p:spTree>
    <p:extLst>
      <p:ext uri="{BB962C8B-B14F-4D97-AF65-F5344CB8AC3E}">
        <p14:creationId xmlns:p14="http://schemas.microsoft.com/office/powerpoint/2010/main" val="10424494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185867" y="472137"/>
            <a:ext cx="5067946" cy="4278094"/>
          </a:xfrm>
          <a:prstGeom prst="rect">
            <a:avLst/>
          </a:prstGeom>
          <a:noFill/>
        </p:spPr>
        <p:txBody>
          <a:bodyPr wrap="square" rtlCol="0">
            <a:spAutoFit/>
          </a:bodyPr>
          <a:lstStyle/>
          <a:p>
            <a:r>
              <a:rPr lang="pt-BR" sz="2400" b="1" baseline="30000" dirty="0">
                <a:solidFill>
                  <a:schemeClr val="bg1"/>
                </a:solidFill>
              </a:rPr>
              <a:t>5. Rojas Soriano, Rafael. (1996</a:t>
            </a:r>
            <a:r>
              <a:rPr lang="pt-BR" sz="2400" baseline="30000" dirty="0">
                <a:solidFill>
                  <a:schemeClr val="bg1"/>
                </a:solidFill>
              </a:rPr>
              <a:t>) </a:t>
            </a:r>
          </a:p>
          <a:p>
            <a:r>
              <a:rPr lang="pt-BR" sz="2400" baseline="30000" dirty="0" err="1">
                <a:solidFill>
                  <a:schemeClr val="bg1"/>
                </a:solidFill>
              </a:rPr>
              <a:t>Guía</a:t>
            </a:r>
            <a:r>
              <a:rPr lang="pt-BR" sz="2400" baseline="30000" dirty="0">
                <a:solidFill>
                  <a:schemeClr val="bg1"/>
                </a:solidFill>
              </a:rPr>
              <a:t> para realizar </a:t>
            </a:r>
            <a:r>
              <a:rPr lang="pt-BR" sz="2400" baseline="30000" dirty="0" err="1">
                <a:solidFill>
                  <a:schemeClr val="bg1"/>
                </a:solidFill>
              </a:rPr>
              <a:t>investigaciones</a:t>
            </a:r>
            <a:r>
              <a:rPr lang="pt-BR" sz="2400" baseline="30000" dirty="0">
                <a:solidFill>
                  <a:schemeClr val="bg1"/>
                </a:solidFill>
              </a:rPr>
              <a:t> </a:t>
            </a:r>
            <a:r>
              <a:rPr lang="pt-BR" sz="2400" baseline="30000" dirty="0" err="1">
                <a:solidFill>
                  <a:schemeClr val="bg1"/>
                </a:solidFill>
              </a:rPr>
              <a:t>sociales</a:t>
            </a:r>
            <a:r>
              <a:rPr lang="pt-BR" sz="2400" baseline="30000" dirty="0">
                <a:solidFill>
                  <a:schemeClr val="bg1"/>
                </a:solidFill>
              </a:rPr>
              <a:t>, México: Plaza </a:t>
            </a:r>
            <a:r>
              <a:rPr lang="pt-BR" sz="2400" baseline="30000" dirty="0" err="1">
                <a:solidFill>
                  <a:schemeClr val="bg1"/>
                </a:solidFill>
              </a:rPr>
              <a:t>y</a:t>
            </a:r>
            <a:r>
              <a:rPr lang="pt-BR" sz="2400" baseline="30000" dirty="0">
                <a:solidFill>
                  <a:schemeClr val="bg1"/>
                </a:solidFill>
              </a:rPr>
              <a:t> </a:t>
            </a:r>
            <a:r>
              <a:rPr lang="pt-BR" sz="2400" baseline="30000" dirty="0" err="1">
                <a:solidFill>
                  <a:schemeClr val="bg1"/>
                </a:solidFill>
              </a:rPr>
              <a:t>Valdés</a:t>
            </a:r>
            <a:r>
              <a:rPr lang="pt-BR" sz="2400" baseline="30000" dirty="0">
                <a:solidFill>
                  <a:schemeClr val="bg1"/>
                </a:solidFill>
              </a:rPr>
              <a:t>.</a:t>
            </a:r>
          </a:p>
          <a:p>
            <a:endParaRPr lang="pt-BR" sz="2400" b="1" baseline="30000" dirty="0">
              <a:solidFill>
                <a:schemeClr val="bg1"/>
              </a:solidFill>
            </a:endParaRPr>
          </a:p>
          <a:p>
            <a:r>
              <a:rPr lang="pt-BR" sz="2400" b="1" baseline="30000" dirty="0">
                <a:solidFill>
                  <a:schemeClr val="bg1"/>
                </a:solidFill>
              </a:rPr>
              <a:t>6. </a:t>
            </a:r>
            <a:r>
              <a:rPr lang="pt-BR" sz="2400" b="1" baseline="30000" dirty="0" err="1">
                <a:solidFill>
                  <a:schemeClr val="bg1"/>
                </a:solidFill>
              </a:rPr>
              <a:t>Shmelkes</a:t>
            </a:r>
            <a:r>
              <a:rPr lang="pt-BR" sz="2400" b="1" baseline="30000" dirty="0">
                <a:solidFill>
                  <a:schemeClr val="bg1"/>
                </a:solidFill>
              </a:rPr>
              <a:t>, Corina. (1996) </a:t>
            </a:r>
          </a:p>
          <a:p>
            <a:r>
              <a:rPr lang="pt-BR" sz="2400" baseline="30000" dirty="0">
                <a:solidFill>
                  <a:schemeClr val="bg1"/>
                </a:solidFill>
              </a:rPr>
              <a:t>Manual para </a:t>
            </a:r>
            <a:r>
              <a:rPr lang="pt-BR" sz="2400" baseline="30000" dirty="0" err="1">
                <a:solidFill>
                  <a:schemeClr val="bg1"/>
                </a:solidFill>
              </a:rPr>
              <a:t>la</a:t>
            </a:r>
            <a:r>
              <a:rPr lang="pt-BR" sz="2400" baseline="30000" dirty="0">
                <a:solidFill>
                  <a:schemeClr val="bg1"/>
                </a:solidFill>
              </a:rPr>
              <a:t> </a:t>
            </a:r>
            <a:r>
              <a:rPr lang="pt-BR" sz="2400" baseline="30000" dirty="0" err="1">
                <a:solidFill>
                  <a:schemeClr val="bg1"/>
                </a:solidFill>
              </a:rPr>
              <a:t>presentación</a:t>
            </a:r>
            <a:r>
              <a:rPr lang="pt-BR" sz="2400" baseline="30000" dirty="0">
                <a:solidFill>
                  <a:schemeClr val="bg1"/>
                </a:solidFill>
              </a:rPr>
              <a:t> de </a:t>
            </a:r>
            <a:r>
              <a:rPr lang="pt-BR" sz="2400" baseline="30000" dirty="0" err="1">
                <a:solidFill>
                  <a:schemeClr val="bg1"/>
                </a:solidFill>
              </a:rPr>
              <a:t>anteproyectos</a:t>
            </a:r>
            <a:r>
              <a:rPr lang="pt-BR" sz="2400" baseline="30000" dirty="0">
                <a:solidFill>
                  <a:schemeClr val="bg1"/>
                </a:solidFill>
              </a:rPr>
              <a:t> e informes de </a:t>
            </a:r>
            <a:r>
              <a:rPr lang="pt-BR" sz="2400" baseline="30000" dirty="0" err="1">
                <a:solidFill>
                  <a:schemeClr val="bg1"/>
                </a:solidFill>
              </a:rPr>
              <a:t>investigación</a:t>
            </a:r>
            <a:r>
              <a:rPr lang="pt-BR" sz="2400" baseline="30000" dirty="0">
                <a:solidFill>
                  <a:schemeClr val="bg1"/>
                </a:solidFill>
              </a:rPr>
              <a:t>, </a:t>
            </a:r>
            <a:r>
              <a:rPr lang="pt-BR" sz="2400" baseline="30000" dirty="0" err="1">
                <a:solidFill>
                  <a:schemeClr val="bg1"/>
                </a:solidFill>
              </a:rPr>
              <a:t>tesis</a:t>
            </a:r>
            <a:r>
              <a:rPr lang="pt-BR" sz="2400" baseline="30000" dirty="0">
                <a:solidFill>
                  <a:schemeClr val="bg1"/>
                </a:solidFill>
              </a:rPr>
              <a:t>, México: </a:t>
            </a:r>
            <a:r>
              <a:rPr lang="pt-BR" sz="2400" baseline="30000" dirty="0" err="1">
                <a:solidFill>
                  <a:schemeClr val="bg1"/>
                </a:solidFill>
              </a:rPr>
              <a:t>Harla</a:t>
            </a:r>
            <a:r>
              <a:rPr lang="pt-BR" sz="2400" baseline="30000" dirty="0">
                <a:solidFill>
                  <a:schemeClr val="bg1"/>
                </a:solidFill>
              </a:rPr>
              <a:t>.</a:t>
            </a:r>
          </a:p>
          <a:p>
            <a:endParaRPr lang="es-ES_tradnl" sz="2400" b="1" baseline="30000" dirty="0">
              <a:solidFill>
                <a:schemeClr val="bg1"/>
              </a:solidFill>
            </a:endParaRPr>
          </a:p>
          <a:p>
            <a:r>
              <a:rPr lang="es-ES_tradnl" sz="2400" b="1" baseline="30000" dirty="0">
                <a:solidFill>
                  <a:schemeClr val="bg1"/>
                </a:solidFill>
              </a:rPr>
              <a:t>7. Vilchis, Luz del Carmen (2000) </a:t>
            </a:r>
          </a:p>
          <a:p>
            <a:r>
              <a:rPr lang="es-ES_tradnl" sz="2400" baseline="30000" dirty="0">
                <a:solidFill>
                  <a:schemeClr val="bg1"/>
                </a:solidFill>
              </a:rPr>
              <a:t>Diseño, Universo del Conocimiento. Editorial Claves Latinoamericanas. UNAM. México</a:t>
            </a:r>
          </a:p>
          <a:p>
            <a:endParaRPr lang="es-ES_tradnl" sz="2400" baseline="30000" dirty="0">
              <a:solidFill>
                <a:schemeClr val="bg1"/>
              </a:solidFill>
            </a:endParaRPr>
          </a:p>
          <a:p>
            <a:r>
              <a:rPr lang="es-ES_tradnl" sz="2400" b="1" baseline="30000" dirty="0">
                <a:solidFill>
                  <a:schemeClr val="bg1"/>
                </a:solidFill>
              </a:rPr>
              <a:t>8. Vilchis, Luz del Carmen (2002) </a:t>
            </a:r>
          </a:p>
          <a:p>
            <a:r>
              <a:rPr lang="es-ES_tradnl" sz="2400" baseline="30000" dirty="0" err="1">
                <a:solidFill>
                  <a:schemeClr val="bg1"/>
                </a:solidFill>
              </a:rPr>
              <a:t>Metodolog</a:t>
            </a:r>
            <a:r>
              <a:rPr lang="es-ES" sz="2400" baseline="30000" dirty="0" err="1">
                <a:solidFill>
                  <a:schemeClr val="bg1"/>
                </a:solidFill>
              </a:rPr>
              <a:t>ías</a:t>
            </a:r>
            <a:r>
              <a:rPr lang="es-ES" sz="2400" baseline="30000" dirty="0">
                <a:solidFill>
                  <a:schemeClr val="bg1"/>
                </a:solidFill>
              </a:rPr>
              <a:t> del diseño. Fundamentos teóricos</a:t>
            </a:r>
            <a:r>
              <a:rPr lang="es-ES_tradnl" sz="2400" baseline="30000" dirty="0">
                <a:solidFill>
                  <a:schemeClr val="bg1"/>
                </a:solidFill>
              </a:rPr>
              <a:t>, Universo del Conocimiento. Editorial Claves Latinoamericanas. UNAM. México</a:t>
            </a:r>
          </a:p>
          <a:p>
            <a:endParaRPr lang="es-ES_tradnl" sz="2400" baseline="30000" dirty="0">
              <a:solidFill>
                <a:schemeClr val="bg1"/>
              </a:solidFill>
            </a:endParaRPr>
          </a:p>
        </p:txBody>
      </p:sp>
      <p:sp>
        <p:nvSpPr>
          <p:cNvPr id="4" name="Subtítulo 2"/>
          <p:cNvSpPr>
            <a:spLocks noGrp="1"/>
          </p:cNvSpPr>
          <p:nvPr>
            <p:ph type="subTitle" idx="1"/>
          </p:nvPr>
        </p:nvSpPr>
        <p:spPr>
          <a:xfrm>
            <a:off x="810000" y="5280846"/>
            <a:ext cx="10751735" cy="995967"/>
          </a:xfrm>
        </p:spPr>
        <p:txBody>
          <a:bodyPr>
            <a:noAutofit/>
          </a:bodyPr>
          <a:lstStyle/>
          <a:p>
            <a:pPr algn="ctr"/>
            <a:r>
              <a:rPr lang="es-ES" sz="6000" b="1" dirty="0"/>
              <a:t>Fuentes de consulta</a:t>
            </a:r>
            <a:endParaRPr lang="es-ES_tradnl" sz="6000" b="1"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7962" y="123987"/>
            <a:ext cx="3460518" cy="4626244"/>
          </a:xfrm>
          <a:prstGeom prst="rect">
            <a:avLst/>
          </a:prstGeom>
        </p:spPr>
      </p:pic>
    </p:spTree>
    <p:extLst>
      <p:ext uri="{BB962C8B-B14F-4D97-AF65-F5344CB8AC3E}">
        <p14:creationId xmlns:p14="http://schemas.microsoft.com/office/powerpoint/2010/main" val="16305754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2"/>
          <p:cNvSpPr>
            <a:spLocks noGrp="1"/>
          </p:cNvSpPr>
          <p:nvPr>
            <p:ph type="subTitle" idx="1"/>
          </p:nvPr>
        </p:nvSpPr>
        <p:spPr>
          <a:xfrm>
            <a:off x="810000" y="5280846"/>
            <a:ext cx="10751735" cy="995967"/>
          </a:xfrm>
        </p:spPr>
        <p:txBody>
          <a:bodyPr>
            <a:noAutofit/>
          </a:bodyPr>
          <a:lstStyle/>
          <a:p>
            <a:r>
              <a:rPr lang="es-ES" sz="6000" b="1" dirty="0"/>
              <a:t>6. Glosario</a:t>
            </a:r>
            <a:endParaRPr lang="es-ES_tradnl" sz="6000" b="1" dirty="0"/>
          </a:p>
        </p:txBody>
      </p:sp>
      <p:sp>
        <p:nvSpPr>
          <p:cNvPr id="3" name="CuadroTexto 2"/>
          <p:cNvSpPr txBox="1"/>
          <p:nvPr/>
        </p:nvSpPr>
        <p:spPr>
          <a:xfrm>
            <a:off x="268098" y="139485"/>
            <a:ext cx="11835538" cy="5016758"/>
          </a:xfrm>
          <a:prstGeom prst="rect">
            <a:avLst/>
          </a:prstGeom>
          <a:noFill/>
        </p:spPr>
        <p:txBody>
          <a:bodyPr wrap="square" rtlCol="0">
            <a:spAutoFit/>
          </a:bodyPr>
          <a:lstStyle/>
          <a:p>
            <a:r>
              <a:rPr lang="es-ES_tradnl" sz="1600" b="1" dirty="0">
                <a:solidFill>
                  <a:schemeClr val="bg1"/>
                </a:solidFill>
              </a:rPr>
              <a:t>1. Enfoque de investigación:</a:t>
            </a:r>
            <a:r>
              <a:rPr lang="es-ES_tradnl" sz="1600" dirty="0">
                <a:solidFill>
                  <a:schemeClr val="bg1"/>
                </a:solidFill>
              </a:rPr>
              <a:t> Se refiere a la perspectiva de investigación que se da a partir de un punto de vista en específico:</a:t>
            </a:r>
          </a:p>
          <a:p>
            <a:r>
              <a:rPr lang="es-ES_tradnl" sz="1600" b="1" dirty="0">
                <a:solidFill>
                  <a:schemeClr val="bg1"/>
                </a:solidFill>
              </a:rPr>
              <a:t>2. Necesidad:</a:t>
            </a:r>
            <a:r>
              <a:rPr lang="es-ES_tradnl" sz="1600" dirty="0">
                <a:solidFill>
                  <a:schemeClr val="bg1"/>
                </a:solidFill>
              </a:rPr>
              <a:t> Se presenta como la detonante de la investigación en el sentido de requerir investigar algo a partir de un propósito específico</a:t>
            </a:r>
          </a:p>
          <a:p>
            <a:r>
              <a:rPr lang="es-ES_tradnl" sz="1600" b="1" dirty="0">
                <a:solidFill>
                  <a:schemeClr val="bg1"/>
                </a:solidFill>
              </a:rPr>
              <a:t>3. Objeto de estudio:</a:t>
            </a:r>
            <a:r>
              <a:rPr lang="es-ES_tradnl" sz="1600" dirty="0">
                <a:solidFill>
                  <a:schemeClr val="bg1"/>
                </a:solidFill>
              </a:rPr>
              <a:t> Es el núcleo clave de la investigación. Su construcción se da a partir de procesos de análisis y síntesis de contenidos teóricos.</a:t>
            </a:r>
          </a:p>
          <a:p>
            <a:r>
              <a:rPr lang="es-ES_tradnl" sz="1600" b="1" dirty="0">
                <a:solidFill>
                  <a:schemeClr val="bg1"/>
                </a:solidFill>
              </a:rPr>
              <a:t>4. Objeto de Diseño:</a:t>
            </a:r>
            <a:r>
              <a:rPr lang="es-ES_tradnl" sz="1600" dirty="0">
                <a:solidFill>
                  <a:schemeClr val="bg1"/>
                </a:solidFill>
              </a:rPr>
              <a:t> Desde la disciplina del diseño es la parte tangible o física en la que se concluye o aplica la investigación teórica.</a:t>
            </a:r>
          </a:p>
          <a:p>
            <a:r>
              <a:rPr lang="es-ES_tradnl" sz="1600" b="1" dirty="0">
                <a:solidFill>
                  <a:schemeClr val="bg1"/>
                </a:solidFill>
              </a:rPr>
              <a:t>5. Propósito:</a:t>
            </a:r>
            <a:r>
              <a:rPr lang="es-ES_tradnl" sz="1600" dirty="0">
                <a:solidFill>
                  <a:schemeClr val="bg1"/>
                </a:solidFill>
              </a:rPr>
              <a:t> Es el objetivo de la investigación. Su función es establecer los alcances y limitantes de la investigación </a:t>
            </a:r>
          </a:p>
          <a:p>
            <a:r>
              <a:rPr lang="es-ES_tradnl" sz="1600" b="1" dirty="0">
                <a:solidFill>
                  <a:schemeClr val="bg1"/>
                </a:solidFill>
              </a:rPr>
              <a:t>6. Proyecto de investigación:</a:t>
            </a:r>
            <a:r>
              <a:rPr lang="es-ES_tradnl" sz="1600" dirty="0">
                <a:solidFill>
                  <a:schemeClr val="bg1"/>
                </a:solidFill>
              </a:rPr>
              <a:t> Es la estructura teórico-conceptual de la investigación. Se constituye a partir de variables y criterios organizados sistemáticamente</a:t>
            </a:r>
          </a:p>
          <a:p>
            <a:r>
              <a:rPr lang="es-ES_tradnl" sz="1600" b="1" dirty="0">
                <a:solidFill>
                  <a:schemeClr val="bg1"/>
                </a:solidFill>
              </a:rPr>
              <a:t>7 Proyecto de diseño</a:t>
            </a:r>
            <a:r>
              <a:rPr lang="es-ES_tradnl" sz="1600" dirty="0">
                <a:solidFill>
                  <a:schemeClr val="bg1"/>
                </a:solidFill>
              </a:rPr>
              <a:t>: Es la parte de la investigación donde se presentan prototipos o diseños finales derivados de la investigación</a:t>
            </a:r>
          </a:p>
          <a:p>
            <a:r>
              <a:rPr lang="es-ES_tradnl" sz="1600" b="1" dirty="0">
                <a:solidFill>
                  <a:schemeClr val="bg1"/>
                </a:solidFill>
              </a:rPr>
              <a:t>8. Proceso de investigación:</a:t>
            </a:r>
            <a:r>
              <a:rPr lang="es-ES_tradnl" sz="1600" dirty="0">
                <a:solidFill>
                  <a:schemeClr val="bg1"/>
                </a:solidFill>
              </a:rPr>
              <a:t> es el procedimiento no lineal que se aplica a una investigación con el fin de identificar variables o criterios que sirvan para definir contenidos significativos.</a:t>
            </a:r>
          </a:p>
          <a:p>
            <a:r>
              <a:rPr lang="es-ES_tradnl" sz="1600" b="1" dirty="0">
                <a:solidFill>
                  <a:schemeClr val="bg1"/>
                </a:solidFill>
              </a:rPr>
              <a:t>9. Técnica de investigación:</a:t>
            </a:r>
            <a:r>
              <a:rPr lang="es-ES_tradnl" sz="1600" dirty="0">
                <a:solidFill>
                  <a:schemeClr val="bg1"/>
                </a:solidFill>
              </a:rPr>
              <a:t> es la forma en la que se puede abordar un fenómeno objeto de estudio. Su estructura y función depende del propósito de la investigación</a:t>
            </a:r>
          </a:p>
          <a:p>
            <a:r>
              <a:rPr lang="es-ES_tradnl" sz="1600" b="1" dirty="0">
                <a:solidFill>
                  <a:schemeClr val="bg1"/>
                </a:solidFill>
              </a:rPr>
              <a:t>10. Variables de investigación</a:t>
            </a:r>
            <a:r>
              <a:rPr lang="es-ES_tradnl" sz="1600" dirty="0">
                <a:solidFill>
                  <a:schemeClr val="bg1"/>
                </a:solidFill>
              </a:rPr>
              <a:t>: Son enunciados que ayudan a comprender el fenómeno objeto de estudio. Por lo general se presentan de lo general a lo particular</a:t>
            </a:r>
          </a:p>
          <a:p>
            <a:endParaRPr lang="es-ES_tradnl" sz="1600" dirty="0">
              <a:solidFill>
                <a:schemeClr val="bg1"/>
              </a:solidFill>
            </a:endParaRPr>
          </a:p>
        </p:txBody>
      </p:sp>
    </p:spTree>
    <p:extLst>
      <p:ext uri="{BB962C8B-B14F-4D97-AF65-F5344CB8AC3E}">
        <p14:creationId xmlns:p14="http://schemas.microsoft.com/office/powerpoint/2010/main" val="1941454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ctrTitle"/>
          </p:nvPr>
        </p:nvSpPr>
        <p:spPr>
          <a:xfrm>
            <a:off x="6850251" y="247972"/>
            <a:ext cx="5222929" cy="4587829"/>
          </a:xfrm>
        </p:spPr>
        <p:txBody>
          <a:bodyPr/>
          <a:lstStyle/>
          <a:p>
            <a:r>
              <a:rPr lang="es-ES_tradnl" sz="2000" b="0" dirty="0" err="1">
                <a:solidFill>
                  <a:schemeClr val="bg1"/>
                </a:solidFill>
              </a:rPr>
              <a:t>Gui</a:t>
            </a:r>
            <a:r>
              <a:rPr lang="es-ES" sz="2000" b="0" dirty="0" err="1">
                <a:solidFill>
                  <a:schemeClr val="bg1"/>
                </a:solidFill>
              </a:rPr>
              <a:t>ón</a:t>
            </a:r>
            <a:r>
              <a:rPr lang="es-ES" sz="2000" b="0" dirty="0">
                <a:solidFill>
                  <a:schemeClr val="bg1"/>
                </a:solidFill>
              </a:rPr>
              <a:t> para explicar la s</a:t>
            </a:r>
            <a:r>
              <a:rPr lang="es-ES_tradnl" sz="2000" b="0" dirty="0" err="1">
                <a:solidFill>
                  <a:schemeClr val="bg1"/>
                </a:solidFill>
              </a:rPr>
              <a:t>ecuencia</a:t>
            </a:r>
            <a:r>
              <a:rPr lang="es-ES_tradnl" sz="2000" b="0" dirty="0">
                <a:solidFill>
                  <a:schemeClr val="bg1"/>
                </a:solidFill>
              </a:rPr>
              <a:t> de la </a:t>
            </a:r>
            <a:r>
              <a:rPr lang="es-ES_tradnl" sz="2000" b="0" dirty="0" err="1">
                <a:solidFill>
                  <a:schemeClr val="bg1"/>
                </a:solidFill>
              </a:rPr>
              <a:t>presentaci</a:t>
            </a:r>
            <a:r>
              <a:rPr lang="es-ES" sz="2000" b="0" dirty="0" err="1">
                <a:solidFill>
                  <a:schemeClr val="bg1"/>
                </a:solidFill>
              </a:rPr>
              <a:t>ón</a:t>
            </a:r>
            <a:r>
              <a:rPr lang="es-ES" sz="2000" b="0" dirty="0">
                <a:solidFill>
                  <a:schemeClr val="bg1"/>
                </a:solidFill>
              </a:rPr>
              <a:t> </a:t>
            </a:r>
            <a:r>
              <a:rPr lang="es-ES_tradnl" sz="2000" b="0" dirty="0">
                <a:solidFill>
                  <a:schemeClr val="bg1"/>
                </a:solidFill>
              </a:rPr>
              <a:t>en coherencia con los objetivos de la Unidad I del programa de la UA de Proyecto </a:t>
            </a:r>
            <a:r>
              <a:rPr lang="es-ES" sz="2000" b="0" dirty="0">
                <a:solidFill>
                  <a:schemeClr val="bg1"/>
                </a:solidFill>
              </a:rPr>
              <a:t>Integral de Diseño Gráfico1</a:t>
            </a:r>
            <a:br>
              <a:rPr lang="es-ES_tradnl" sz="2000" dirty="0">
                <a:solidFill>
                  <a:schemeClr val="bg1"/>
                </a:solidFill>
              </a:rPr>
            </a:br>
            <a:r>
              <a:rPr lang="es-ES_tradnl" sz="2000" dirty="0">
                <a:solidFill>
                  <a:schemeClr val="bg1"/>
                </a:solidFill>
              </a:rPr>
              <a:t>1. </a:t>
            </a:r>
            <a:r>
              <a:rPr lang="es-ES" sz="2000" dirty="0">
                <a:solidFill>
                  <a:schemeClr val="bg1"/>
                </a:solidFill>
              </a:rPr>
              <a:t>Exposición de la viabilidad del proyecto de investigación</a:t>
            </a:r>
            <a:br>
              <a:rPr lang="es-ES_tradnl" sz="2000" b="0" dirty="0">
                <a:solidFill>
                  <a:schemeClr val="bg1"/>
                </a:solidFill>
              </a:rPr>
            </a:br>
            <a:r>
              <a:rPr lang="es-ES_tradnl" sz="2000" b="0" dirty="0">
                <a:solidFill>
                  <a:schemeClr val="bg1"/>
                </a:solidFill>
              </a:rPr>
              <a:t>2. Entrega de anteproyecto de 	   </a:t>
            </a:r>
            <a:r>
              <a:rPr lang="es-ES_tradnl" sz="2000" b="0" dirty="0" err="1">
                <a:solidFill>
                  <a:schemeClr val="bg1"/>
                </a:solidFill>
              </a:rPr>
              <a:t>investigaci</a:t>
            </a:r>
            <a:r>
              <a:rPr lang="es-ES" sz="2000" b="0" dirty="0" err="1">
                <a:solidFill>
                  <a:schemeClr val="bg1"/>
                </a:solidFill>
              </a:rPr>
              <a:t>ón</a:t>
            </a:r>
            <a:r>
              <a:rPr lang="es-ES" sz="2000" b="0" dirty="0">
                <a:solidFill>
                  <a:schemeClr val="bg1"/>
                </a:solidFill>
              </a:rPr>
              <a:t> (protocolo) para la revisión del Marco Metodológico</a:t>
            </a:r>
            <a:br>
              <a:rPr lang="es-ES_tradnl" sz="2000" b="0" dirty="0">
                <a:solidFill>
                  <a:schemeClr val="bg1"/>
                </a:solidFill>
              </a:rPr>
            </a:br>
            <a:r>
              <a:rPr lang="es-ES_tradnl" sz="2000" dirty="0">
                <a:solidFill>
                  <a:schemeClr val="bg1"/>
                </a:solidFill>
              </a:rPr>
              <a:t>3. </a:t>
            </a:r>
            <a:r>
              <a:rPr lang="es-ES" sz="2000" dirty="0">
                <a:solidFill>
                  <a:schemeClr val="bg1"/>
                </a:solidFill>
              </a:rPr>
              <a:t>Presentación de protocolo de 			    investigación ante Academia de Tesis</a:t>
            </a:r>
            <a:r>
              <a:rPr lang="es-ES_tradnl" sz="2000" b="0" dirty="0">
                <a:solidFill>
                  <a:schemeClr val="bg1"/>
                </a:solidFill>
              </a:rPr>
              <a:t> para cotejar la correlación del objetivo general con los objetivos específicos</a:t>
            </a:r>
            <a:br>
              <a:rPr lang="es-ES_tradnl" sz="2000" b="0" dirty="0">
                <a:solidFill>
                  <a:schemeClr val="bg1"/>
                </a:solidFill>
              </a:rPr>
            </a:br>
            <a:endParaRPr lang="es-ES_tradnl" sz="2000" b="0" dirty="0">
              <a:solidFill>
                <a:schemeClr val="bg1"/>
              </a:solidFill>
            </a:endParaRPr>
          </a:p>
        </p:txBody>
      </p:sp>
      <p:sp>
        <p:nvSpPr>
          <p:cNvPr id="6" name="Subtítulo 2"/>
          <p:cNvSpPr>
            <a:spLocks noGrp="1"/>
          </p:cNvSpPr>
          <p:nvPr>
            <p:ph type="subTitle" idx="1"/>
          </p:nvPr>
        </p:nvSpPr>
        <p:spPr>
          <a:xfrm>
            <a:off x="810000" y="5280846"/>
            <a:ext cx="10751735" cy="995967"/>
          </a:xfrm>
        </p:spPr>
        <p:txBody>
          <a:bodyPr>
            <a:noAutofit/>
          </a:bodyPr>
          <a:lstStyle/>
          <a:p>
            <a:r>
              <a:rPr lang="es-ES" sz="6000" b="1" dirty="0" err="1"/>
              <a:t>Guión</a:t>
            </a:r>
            <a:r>
              <a:rPr lang="es-ES" sz="6000" b="1" dirty="0"/>
              <a:t> de la presentación</a:t>
            </a:r>
            <a:endParaRPr lang="es-ES_tradnl" sz="6000" b="1" dirty="0"/>
          </a:p>
        </p:txBody>
      </p:sp>
      <p:pic>
        <p:nvPicPr>
          <p:cNvPr id="4" name="Imagen 3">
            <a:extLst>
              <a:ext uri="{FF2B5EF4-FFF2-40B4-BE49-F238E27FC236}">
                <a16:creationId xmlns:a16="http://schemas.microsoft.com/office/drawing/2014/main" id="{9D344A87-4331-8F49-A040-CC7667670F2A}"/>
              </a:ext>
            </a:extLst>
          </p:cNvPr>
          <p:cNvPicPr>
            <a:picLocks noChangeAspect="1"/>
          </p:cNvPicPr>
          <p:nvPr/>
        </p:nvPicPr>
        <p:blipFill>
          <a:blip r:embed="rId2"/>
          <a:stretch>
            <a:fillRect/>
          </a:stretch>
        </p:blipFill>
        <p:spPr>
          <a:xfrm>
            <a:off x="216857" y="700385"/>
            <a:ext cx="6464914" cy="2280809"/>
          </a:xfrm>
          <a:prstGeom prst="rect">
            <a:avLst/>
          </a:prstGeom>
        </p:spPr>
      </p:pic>
    </p:spTree>
    <p:extLst>
      <p:ext uri="{BB962C8B-B14F-4D97-AF65-F5344CB8AC3E}">
        <p14:creationId xmlns:p14="http://schemas.microsoft.com/office/powerpoint/2010/main" val="579419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a:spLocks noGrp="1"/>
          </p:cNvSpPr>
          <p:nvPr>
            <p:ph type="subTitle" idx="1"/>
          </p:nvPr>
        </p:nvSpPr>
        <p:spPr>
          <a:xfrm>
            <a:off x="810000" y="5280846"/>
            <a:ext cx="10751735" cy="995967"/>
          </a:xfrm>
        </p:spPr>
        <p:txBody>
          <a:bodyPr>
            <a:noAutofit/>
          </a:bodyPr>
          <a:lstStyle/>
          <a:p>
            <a:r>
              <a:rPr lang="es-ES" sz="6000" b="1" dirty="0"/>
              <a:t>Bibliografía básica</a:t>
            </a:r>
            <a:endParaRPr lang="es-ES_tradnl" sz="6000" b="1" dirty="0"/>
          </a:p>
        </p:txBody>
      </p:sp>
      <p:sp>
        <p:nvSpPr>
          <p:cNvPr id="5" name="Título 1"/>
          <p:cNvSpPr>
            <a:spLocks noGrp="1"/>
          </p:cNvSpPr>
          <p:nvPr>
            <p:ph type="ctrTitle"/>
          </p:nvPr>
        </p:nvSpPr>
        <p:spPr>
          <a:xfrm>
            <a:off x="5238429" y="2604044"/>
            <a:ext cx="6633273" cy="1968285"/>
          </a:xfrm>
        </p:spPr>
        <p:txBody>
          <a:bodyPr/>
          <a:lstStyle/>
          <a:p>
            <a:r>
              <a:rPr lang="es-ES_tradnl" sz="2400" b="0" dirty="0">
                <a:solidFill>
                  <a:schemeClr val="bg1"/>
                </a:solidFill>
              </a:rPr>
              <a:t>La </a:t>
            </a:r>
            <a:r>
              <a:rPr lang="es-ES_tradnl" sz="2400" b="0" dirty="0" err="1">
                <a:solidFill>
                  <a:schemeClr val="bg1"/>
                </a:solidFill>
              </a:rPr>
              <a:t>presentaci</a:t>
            </a:r>
            <a:r>
              <a:rPr lang="es-ES" sz="2400" b="0" dirty="0" err="1">
                <a:solidFill>
                  <a:schemeClr val="bg1"/>
                </a:solidFill>
              </a:rPr>
              <a:t>ón</a:t>
            </a:r>
            <a:r>
              <a:rPr lang="es-ES" sz="2400" b="0" dirty="0">
                <a:solidFill>
                  <a:schemeClr val="bg1"/>
                </a:solidFill>
              </a:rPr>
              <a:t> </a:t>
            </a:r>
            <a:r>
              <a:rPr lang="es-ES_tradnl" sz="2400" b="0" dirty="0">
                <a:solidFill>
                  <a:schemeClr val="bg1"/>
                </a:solidFill>
              </a:rPr>
              <a:t>se estructura a partir de los aprendizajes que se espera desarrollen los alumnos. </a:t>
            </a:r>
            <a:r>
              <a:rPr lang="es-ES_tradnl" sz="2400" dirty="0">
                <a:solidFill>
                  <a:schemeClr val="bg1"/>
                </a:solidFill>
              </a:rPr>
              <a:t>Para la redacción de sus contenidos se recurrió a fuentes directas </a:t>
            </a:r>
            <a:r>
              <a:rPr lang="es-ES_tradnl" sz="2400" b="0" dirty="0">
                <a:solidFill>
                  <a:schemeClr val="bg1"/>
                </a:solidFill>
              </a:rPr>
              <a:t>e indirectas, consultando la documentación pertinente y realizando trabajo de especializado por profesores que conforman la Academia de Tesis, lo que permitió dilucidar las líneas de acción para la elaboración del recurso didáctico.</a:t>
            </a:r>
            <a:br>
              <a:rPr lang="es-ES_tradnl" sz="2400" b="0" baseline="30000" dirty="0">
                <a:solidFill>
                  <a:schemeClr val="bg1"/>
                </a:solidFill>
              </a:rPr>
            </a:br>
            <a:endParaRPr lang="es-ES_tradnl" sz="2400" dirty="0">
              <a:solidFill>
                <a:schemeClr val="bg1"/>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000" y="132064"/>
            <a:ext cx="3390944" cy="4668795"/>
          </a:xfrm>
          <a:prstGeom prst="rect">
            <a:avLst/>
          </a:prstGeom>
        </p:spPr>
      </p:pic>
    </p:spTree>
    <p:extLst>
      <p:ext uri="{BB962C8B-B14F-4D97-AF65-F5344CB8AC3E}">
        <p14:creationId xmlns:p14="http://schemas.microsoft.com/office/powerpoint/2010/main" val="2022262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2"/>
          <p:cNvSpPr>
            <a:spLocks noGrp="1"/>
          </p:cNvSpPr>
          <p:nvPr>
            <p:ph type="subTitle" idx="1"/>
          </p:nvPr>
        </p:nvSpPr>
        <p:spPr>
          <a:xfrm>
            <a:off x="810000" y="5280846"/>
            <a:ext cx="10751735" cy="995967"/>
          </a:xfrm>
        </p:spPr>
        <p:txBody>
          <a:bodyPr>
            <a:noAutofit/>
          </a:bodyPr>
          <a:lstStyle/>
          <a:p>
            <a:r>
              <a:rPr lang="es-ES" sz="6000" b="1" dirty="0"/>
              <a:t>Introducción</a:t>
            </a:r>
            <a:endParaRPr lang="es-ES_tradnl" sz="6000" b="1" dirty="0"/>
          </a:p>
        </p:txBody>
      </p:sp>
      <p:sp>
        <p:nvSpPr>
          <p:cNvPr id="6" name="CuadroTexto 5"/>
          <p:cNvSpPr txBox="1"/>
          <p:nvPr/>
        </p:nvSpPr>
        <p:spPr>
          <a:xfrm>
            <a:off x="542441" y="666426"/>
            <a:ext cx="11019294" cy="3416320"/>
          </a:xfrm>
          <a:prstGeom prst="rect">
            <a:avLst/>
          </a:prstGeom>
          <a:noFill/>
        </p:spPr>
        <p:txBody>
          <a:bodyPr wrap="square" rtlCol="0">
            <a:spAutoFit/>
          </a:bodyPr>
          <a:lstStyle/>
          <a:p>
            <a:r>
              <a:rPr lang="es-ES_tradnl" sz="2400" u="sng" dirty="0">
                <a:solidFill>
                  <a:schemeClr val="bg1"/>
                </a:solidFill>
              </a:rPr>
              <a:t>La Unidad I del programa de estudios de la UA de Proyecto </a:t>
            </a:r>
            <a:r>
              <a:rPr lang="es-ES" sz="2400" u="sng" dirty="0">
                <a:solidFill>
                  <a:schemeClr val="bg1"/>
                </a:solidFill>
              </a:rPr>
              <a:t>Integral de Diseño Gráfico (PIDG1) es la más importante</a:t>
            </a:r>
            <a:r>
              <a:rPr lang="es-ES" sz="2400" dirty="0">
                <a:solidFill>
                  <a:schemeClr val="bg1"/>
                </a:solidFill>
              </a:rPr>
              <a:t> porque en ella </a:t>
            </a:r>
            <a:r>
              <a:rPr lang="es-ES" sz="2400" b="1" dirty="0">
                <a:solidFill>
                  <a:schemeClr val="bg1"/>
                </a:solidFill>
              </a:rPr>
              <a:t>se identifica una necesidad y viabilidad para plantear un proyecto</a:t>
            </a:r>
            <a:r>
              <a:rPr lang="es-ES" sz="2400" dirty="0">
                <a:solidFill>
                  <a:schemeClr val="bg1"/>
                </a:solidFill>
              </a:rPr>
              <a:t> y para proyectarlo posteriormente en un </a:t>
            </a:r>
            <a:r>
              <a:rPr lang="es-ES" sz="2400" b="1" dirty="0">
                <a:solidFill>
                  <a:schemeClr val="bg1"/>
                </a:solidFill>
              </a:rPr>
              <a:t>protocolo</a:t>
            </a:r>
            <a:r>
              <a:rPr lang="es-ES" sz="2400" dirty="0">
                <a:solidFill>
                  <a:schemeClr val="bg1"/>
                </a:solidFill>
              </a:rPr>
              <a:t> </a:t>
            </a:r>
            <a:r>
              <a:rPr lang="es-ES" sz="2400" b="1" dirty="0">
                <a:solidFill>
                  <a:schemeClr val="bg1"/>
                </a:solidFill>
              </a:rPr>
              <a:t>que explique </a:t>
            </a:r>
            <a:r>
              <a:rPr lang="es-ES" sz="2400" dirty="0">
                <a:solidFill>
                  <a:schemeClr val="bg1"/>
                </a:solidFill>
              </a:rPr>
              <a:t>de forma concreta y precisa </a:t>
            </a:r>
            <a:r>
              <a:rPr lang="es-ES" sz="2400" b="1" dirty="0">
                <a:solidFill>
                  <a:schemeClr val="bg1"/>
                </a:solidFill>
              </a:rPr>
              <a:t>el tema y el fenómeno objeto de estudio a desarrollar. </a:t>
            </a:r>
            <a:r>
              <a:rPr lang="es-ES" sz="2400" dirty="0">
                <a:solidFill>
                  <a:schemeClr val="bg1"/>
                </a:solidFill>
              </a:rPr>
              <a:t>Es también en esta unidad donde se </a:t>
            </a:r>
            <a:r>
              <a:rPr lang="es-ES" sz="2400" b="1" dirty="0">
                <a:solidFill>
                  <a:schemeClr val="bg1"/>
                </a:solidFill>
              </a:rPr>
              <a:t>presenta dicho protocolo ante integrantes de Academia de Tesis </a:t>
            </a:r>
            <a:r>
              <a:rPr lang="es-ES" sz="2400" dirty="0">
                <a:solidFill>
                  <a:schemeClr val="bg1"/>
                </a:solidFill>
              </a:rPr>
              <a:t>que valoran la pertinencia del mismo y </a:t>
            </a:r>
            <a:r>
              <a:rPr lang="es-ES" sz="2400" b="1" dirty="0">
                <a:solidFill>
                  <a:schemeClr val="bg1"/>
                </a:solidFill>
              </a:rPr>
              <a:t>dan su voto aprobatorio </a:t>
            </a:r>
            <a:r>
              <a:rPr lang="es-ES" sz="2400" dirty="0">
                <a:solidFill>
                  <a:schemeClr val="bg1"/>
                </a:solidFill>
              </a:rPr>
              <a:t>para continuar con la investigación propuesta en las unidades subsecuentes</a:t>
            </a:r>
            <a:endParaRPr lang="es-ES_tradnl" sz="2400" dirty="0">
              <a:solidFill>
                <a:schemeClr val="bg1"/>
              </a:solidFill>
            </a:endParaRPr>
          </a:p>
        </p:txBody>
      </p:sp>
    </p:spTree>
    <p:extLst>
      <p:ext uri="{BB962C8B-B14F-4D97-AF65-F5344CB8AC3E}">
        <p14:creationId xmlns:p14="http://schemas.microsoft.com/office/powerpoint/2010/main" val="1538814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a:spLocks noGrp="1"/>
          </p:cNvSpPr>
          <p:nvPr>
            <p:ph type="subTitle" idx="1"/>
          </p:nvPr>
        </p:nvSpPr>
        <p:spPr>
          <a:xfrm>
            <a:off x="810000" y="5280846"/>
            <a:ext cx="10751735" cy="995967"/>
          </a:xfrm>
        </p:spPr>
        <p:txBody>
          <a:bodyPr>
            <a:noAutofit/>
          </a:bodyPr>
          <a:lstStyle/>
          <a:p>
            <a:r>
              <a:rPr lang="es-ES_tradnl" sz="4000" b="1" dirty="0"/>
              <a:t>1. Exposición de la viabilidad del 	  		    proyecto de investigación</a:t>
            </a:r>
          </a:p>
        </p:txBody>
      </p:sp>
      <p:sp>
        <p:nvSpPr>
          <p:cNvPr id="2" name="CuadroTexto 1"/>
          <p:cNvSpPr txBox="1"/>
          <p:nvPr/>
        </p:nvSpPr>
        <p:spPr>
          <a:xfrm>
            <a:off x="464235" y="348354"/>
            <a:ext cx="11226017" cy="4293483"/>
          </a:xfrm>
          <a:prstGeom prst="rect">
            <a:avLst/>
          </a:prstGeom>
          <a:noFill/>
        </p:spPr>
        <p:txBody>
          <a:bodyPr wrap="square" rtlCol="0">
            <a:spAutoFit/>
          </a:bodyPr>
          <a:lstStyle/>
          <a:p>
            <a:r>
              <a:rPr lang="es-ES_tradnl" sz="2100" dirty="0">
                <a:solidFill>
                  <a:schemeClr val="bg1"/>
                </a:solidFill>
              </a:rPr>
              <a:t>Esta primera parte de la Unidad I se enfoca en que </a:t>
            </a:r>
            <a:r>
              <a:rPr lang="es-ES_tradnl" sz="2100" b="1" dirty="0">
                <a:solidFill>
                  <a:schemeClr val="bg1"/>
                </a:solidFill>
              </a:rPr>
              <a:t>el alumno sustente la viabilidad y pertinencia de su propuesta de </a:t>
            </a:r>
            <a:r>
              <a:rPr lang="es-ES_tradnl" sz="2100" b="1" dirty="0" err="1">
                <a:solidFill>
                  <a:schemeClr val="bg1"/>
                </a:solidFill>
              </a:rPr>
              <a:t>investigaci</a:t>
            </a:r>
            <a:r>
              <a:rPr lang="es-ES" sz="2100" b="1" dirty="0" err="1">
                <a:solidFill>
                  <a:schemeClr val="bg1"/>
                </a:solidFill>
              </a:rPr>
              <a:t>ón</a:t>
            </a:r>
            <a:r>
              <a:rPr lang="es-ES" sz="2100" b="1" dirty="0">
                <a:solidFill>
                  <a:schemeClr val="bg1"/>
                </a:solidFill>
              </a:rPr>
              <a:t> </a:t>
            </a:r>
            <a:r>
              <a:rPr lang="es-ES" sz="2100" dirty="0">
                <a:solidFill>
                  <a:schemeClr val="bg1"/>
                </a:solidFill>
              </a:rPr>
              <a:t>a partir de </a:t>
            </a:r>
            <a:r>
              <a:rPr lang="es-ES" sz="2100" b="1" dirty="0">
                <a:solidFill>
                  <a:schemeClr val="bg1"/>
                </a:solidFill>
              </a:rPr>
              <a:t>realizar tres ejercicios </a:t>
            </a:r>
            <a:r>
              <a:rPr lang="es-ES" sz="2100" dirty="0">
                <a:solidFill>
                  <a:schemeClr val="bg1"/>
                </a:solidFill>
              </a:rPr>
              <a:t>básicos que son:</a:t>
            </a:r>
          </a:p>
          <a:p>
            <a:endParaRPr lang="es-ES" sz="2100" dirty="0">
              <a:solidFill>
                <a:schemeClr val="bg1"/>
              </a:solidFill>
            </a:endParaRPr>
          </a:p>
          <a:p>
            <a:pPr marL="1116013"/>
            <a:r>
              <a:rPr lang="es-ES" sz="2100" b="1" dirty="0">
                <a:solidFill>
                  <a:schemeClr val="bg1"/>
                </a:solidFill>
              </a:rPr>
              <a:t>Ejercicio 1:</a:t>
            </a:r>
            <a:r>
              <a:rPr lang="es-ES" sz="2100" dirty="0">
                <a:solidFill>
                  <a:schemeClr val="bg1"/>
                </a:solidFill>
              </a:rPr>
              <a:t> La observación y análisis de un fenómeno objeto de estudio</a:t>
            </a:r>
          </a:p>
          <a:p>
            <a:pPr marL="1116013"/>
            <a:r>
              <a:rPr lang="es-ES" sz="2100" b="1" dirty="0">
                <a:solidFill>
                  <a:schemeClr val="bg1"/>
                </a:solidFill>
              </a:rPr>
              <a:t>Ejercicio 2:</a:t>
            </a:r>
            <a:r>
              <a:rPr lang="es-ES" sz="2100" dirty="0">
                <a:solidFill>
                  <a:schemeClr val="bg1"/>
                </a:solidFill>
              </a:rPr>
              <a:t> El Planteamiento del problema</a:t>
            </a:r>
          </a:p>
          <a:p>
            <a:pPr marL="1116013"/>
            <a:r>
              <a:rPr lang="es-ES" sz="2100" b="1" dirty="0">
                <a:solidFill>
                  <a:schemeClr val="bg1"/>
                </a:solidFill>
              </a:rPr>
              <a:t>Ejercicio 3: </a:t>
            </a:r>
            <a:r>
              <a:rPr lang="es-ES" sz="2100" dirty="0">
                <a:solidFill>
                  <a:schemeClr val="bg1"/>
                </a:solidFill>
              </a:rPr>
              <a:t>La Justificación de la viabilidad del problema</a:t>
            </a:r>
          </a:p>
          <a:p>
            <a:endParaRPr lang="es-ES" sz="2100" dirty="0">
              <a:solidFill>
                <a:schemeClr val="bg1"/>
              </a:solidFill>
            </a:endParaRPr>
          </a:p>
          <a:p>
            <a:r>
              <a:rPr lang="es-ES" sz="2100" b="1" dirty="0">
                <a:solidFill>
                  <a:schemeClr val="bg1"/>
                </a:solidFill>
              </a:rPr>
              <a:t>Estos ejercicios </a:t>
            </a:r>
            <a:r>
              <a:rPr lang="es-ES" sz="2100" dirty="0">
                <a:solidFill>
                  <a:schemeClr val="bg1"/>
                </a:solidFill>
              </a:rPr>
              <a:t>son percibidos por el alumno como “necesarios” y en algunos casos hasta aburridos y tediosos. Sin embargo </a:t>
            </a:r>
            <a:r>
              <a:rPr lang="es-ES" sz="2100" b="1" dirty="0">
                <a:solidFill>
                  <a:schemeClr val="bg1"/>
                </a:solidFill>
              </a:rPr>
              <a:t>son el punto de partida que fundamentará la propuesta de investigación</a:t>
            </a:r>
            <a:r>
              <a:rPr lang="es-ES" sz="2100" dirty="0">
                <a:solidFill>
                  <a:schemeClr val="bg1"/>
                </a:solidFill>
              </a:rPr>
              <a:t> por lo que a continuación </a:t>
            </a:r>
            <a:r>
              <a:rPr lang="es-ES" sz="2100" u="sng" dirty="0">
                <a:solidFill>
                  <a:schemeClr val="bg1"/>
                </a:solidFill>
              </a:rPr>
              <a:t>se </a:t>
            </a:r>
            <a:r>
              <a:rPr lang="es-ES_tradnl" sz="2100" u="sng" dirty="0">
                <a:solidFill>
                  <a:schemeClr val="bg1"/>
                </a:solidFill>
              </a:rPr>
              <a:t>describirán</a:t>
            </a:r>
            <a:r>
              <a:rPr lang="es-ES" sz="2100" u="sng" dirty="0">
                <a:solidFill>
                  <a:schemeClr val="bg1"/>
                </a:solidFill>
              </a:rPr>
              <a:t> de forma general su propósito y función</a:t>
            </a:r>
            <a:r>
              <a:rPr lang="es-ES" sz="2100" dirty="0">
                <a:solidFill>
                  <a:schemeClr val="bg1"/>
                </a:solidFill>
              </a:rPr>
              <a:t> para la posterior </a:t>
            </a:r>
          </a:p>
          <a:p>
            <a:r>
              <a:rPr lang="es-ES" sz="2100" dirty="0">
                <a:solidFill>
                  <a:schemeClr val="bg1"/>
                </a:solidFill>
              </a:rPr>
              <a:t>generación de un </a:t>
            </a:r>
            <a:r>
              <a:rPr lang="es-ES" sz="2100" b="1" dirty="0">
                <a:solidFill>
                  <a:schemeClr val="bg1"/>
                </a:solidFill>
              </a:rPr>
              <a:t>protocolo</a:t>
            </a:r>
            <a:endParaRPr lang="es-ES_tradnl" sz="2100" b="1" dirty="0">
              <a:solidFill>
                <a:schemeClr val="bg1"/>
              </a:solidFill>
            </a:endParaRPr>
          </a:p>
        </p:txBody>
      </p:sp>
    </p:spTree>
    <p:extLst>
      <p:ext uri="{BB962C8B-B14F-4D97-AF65-F5344CB8AC3E}">
        <p14:creationId xmlns:p14="http://schemas.microsoft.com/office/powerpoint/2010/main" val="1613773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9735" y="0"/>
            <a:ext cx="5202263" cy="6858000"/>
          </a:xfrm>
          <a:prstGeom prst="rect">
            <a:avLst/>
          </a:prstGeom>
        </p:spPr>
      </p:pic>
      <p:sp>
        <p:nvSpPr>
          <p:cNvPr id="2" name="CuadroTexto 1"/>
          <p:cNvSpPr txBox="1"/>
          <p:nvPr/>
        </p:nvSpPr>
        <p:spPr>
          <a:xfrm>
            <a:off x="281354" y="4192173"/>
            <a:ext cx="6443003" cy="923330"/>
          </a:xfrm>
          <a:prstGeom prst="rect">
            <a:avLst/>
          </a:prstGeom>
          <a:noFill/>
        </p:spPr>
        <p:txBody>
          <a:bodyPr wrap="square" rtlCol="0">
            <a:spAutoFit/>
          </a:bodyPr>
          <a:lstStyle/>
          <a:p>
            <a:r>
              <a:rPr lang="es-ES" b="1" baseline="30000" dirty="0">
                <a:solidFill>
                  <a:schemeClr val="bg1"/>
                </a:solidFill>
              </a:rPr>
              <a:t>Barriga, O. y Henríquez, G. 2003. La presentación del objeto de estudio. </a:t>
            </a:r>
          </a:p>
          <a:p>
            <a:r>
              <a:rPr lang="es-ES" baseline="30000" dirty="0">
                <a:solidFill>
                  <a:schemeClr val="bg1"/>
                </a:solidFill>
              </a:rPr>
              <a:t>Reflexiones desde la práctica docente Cinta </a:t>
            </a:r>
            <a:r>
              <a:rPr lang="es-ES" baseline="30000" dirty="0" err="1">
                <a:solidFill>
                  <a:schemeClr val="bg1"/>
                </a:solidFill>
              </a:rPr>
              <a:t>moebio</a:t>
            </a:r>
            <a:r>
              <a:rPr lang="es-ES" baseline="30000" dirty="0">
                <a:solidFill>
                  <a:schemeClr val="bg1"/>
                </a:solidFill>
              </a:rPr>
              <a:t> 17: 77-85</a:t>
            </a:r>
          </a:p>
          <a:p>
            <a:r>
              <a:rPr lang="es-ES" baseline="30000" dirty="0" err="1">
                <a:solidFill>
                  <a:schemeClr val="bg1"/>
                </a:solidFill>
              </a:rPr>
              <a:t>www.moebio.uchile.cl</a:t>
            </a:r>
            <a:r>
              <a:rPr lang="es-ES" baseline="30000" dirty="0">
                <a:solidFill>
                  <a:schemeClr val="bg1"/>
                </a:solidFill>
              </a:rPr>
              <a:t>/17/</a:t>
            </a:r>
            <a:r>
              <a:rPr lang="es-ES" baseline="30000" dirty="0" err="1">
                <a:solidFill>
                  <a:schemeClr val="bg1"/>
                </a:solidFill>
              </a:rPr>
              <a:t>barriga.htm</a:t>
            </a:r>
            <a:endParaRPr lang="es-ES_tradnl" baseline="30000" dirty="0">
              <a:solidFill>
                <a:schemeClr val="bg1"/>
              </a:solidFill>
            </a:endParaRPr>
          </a:p>
          <a:p>
            <a:endParaRPr lang="es-ES_tradnl" dirty="0"/>
          </a:p>
        </p:txBody>
      </p:sp>
      <p:sp>
        <p:nvSpPr>
          <p:cNvPr id="3" name="CuadroTexto 2"/>
          <p:cNvSpPr txBox="1"/>
          <p:nvPr/>
        </p:nvSpPr>
        <p:spPr>
          <a:xfrm>
            <a:off x="450167" y="506437"/>
            <a:ext cx="5500467" cy="3416320"/>
          </a:xfrm>
          <a:prstGeom prst="rect">
            <a:avLst/>
          </a:prstGeom>
          <a:noFill/>
        </p:spPr>
        <p:txBody>
          <a:bodyPr wrap="square" rtlCol="0">
            <a:spAutoFit/>
          </a:bodyPr>
          <a:lstStyle/>
          <a:p>
            <a:r>
              <a:rPr lang="es-ES_tradnl" dirty="0">
                <a:solidFill>
                  <a:schemeClr val="bg1"/>
                </a:solidFill>
              </a:rPr>
              <a:t>Uno de los aspectos más difíciles de tratar en la UA de PEP1 es </a:t>
            </a:r>
            <a:r>
              <a:rPr lang="es-ES_tradnl" b="1" dirty="0">
                <a:solidFill>
                  <a:schemeClr val="bg1"/>
                </a:solidFill>
              </a:rPr>
              <a:t>"la </a:t>
            </a:r>
            <a:r>
              <a:rPr lang="es-ES_tradnl" b="1" dirty="0" err="1">
                <a:solidFill>
                  <a:schemeClr val="bg1"/>
                </a:solidFill>
              </a:rPr>
              <a:t>elecci</a:t>
            </a:r>
            <a:r>
              <a:rPr lang="es-ES" b="1" dirty="0" err="1">
                <a:solidFill>
                  <a:schemeClr val="bg1"/>
                </a:solidFill>
              </a:rPr>
              <a:t>ón</a:t>
            </a:r>
            <a:r>
              <a:rPr lang="es-ES" b="1" dirty="0">
                <a:solidFill>
                  <a:schemeClr val="bg1"/>
                </a:solidFill>
              </a:rPr>
              <a:t> </a:t>
            </a:r>
            <a:r>
              <a:rPr lang="es-ES_tradnl" b="1" dirty="0">
                <a:solidFill>
                  <a:schemeClr val="bg1"/>
                </a:solidFill>
              </a:rPr>
              <a:t>del </a:t>
            </a:r>
            <a:r>
              <a:rPr lang="es-ES_tradnl" b="1" dirty="0" err="1">
                <a:solidFill>
                  <a:schemeClr val="bg1"/>
                </a:solidFill>
              </a:rPr>
              <a:t>fen</a:t>
            </a:r>
            <a:r>
              <a:rPr lang="es-ES" b="1" dirty="0" err="1">
                <a:solidFill>
                  <a:schemeClr val="bg1"/>
                </a:solidFill>
              </a:rPr>
              <a:t>ómeno</a:t>
            </a:r>
            <a:r>
              <a:rPr lang="es-ES" b="1" dirty="0">
                <a:solidFill>
                  <a:schemeClr val="bg1"/>
                </a:solidFill>
              </a:rPr>
              <a:t> o</a:t>
            </a:r>
            <a:r>
              <a:rPr lang="es-ES_tradnl" b="1" dirty="0" err="1">
                <a:solidFill>
                  <a:schemeClr val="bg1"/>
                </a:solidFill>
              </a:rPr>
              <a:t>bjeto</a:t>
            </a:r>
            <a:r>
              <a:rPr lang="es-ES_tradnl" b="1" dirty="0">
                <a:solidFill>
                  <a:schemeClr val="bg1"/>
                </a:solidFill>
              </a:rPr>
              <a:t> de estudio". </a:t>
            </a:r>
            <a:r>
              <a:rPr lang="es-ES_tradnl" dirty="0">
                <a:solidFill>
                  <a:schemeClr val="bg1"/>
                </a:solidFill>
              </a:rPr>
              <a:t>Por lo anterior este ejercicio parte de un conjunto de reflexiones que se han hecho en torno a </a:t>
            </a:r>
            <a:r>
              <a:rPr lang="es-ES_tradnl" b="1" dirty="0">
                <a:solidFill>
                  <a:schemeClr val="bg1"/>
                </a:solidFill>
              </a:rPr>
              <a:t>tres formas de confrontar el tema propuesto</a:t>
            </a:r>
            <a:r>
              <a:rPr lang="es-ES_tradnl" dirty="0">
                <a:solidFill>
                  <a:schemeClr val="bg1"/>
                </a:solidFill>
              </a:rPr>
              <a:t> de </a:t>
            </a:r>
            <a:r>
              <a:rPr lang="es-ES_tradnl" dirty="0" err="1">
                <a:solidFill>
                  <a:schemeClr val="bg1"/>
                </a:solidFill>
              </a:rPr>
              <a:t>investigaci</a:t>
            </a:r>
            <a:r>
              <a:rPr lang="es-ES" dirty="0" err="1">
                <a:solidFill>
                  <a:schemeClr val="bg1"/>
                </a:solidFill>
              </a:rPr>
              <a:t>ón</a:t>
            </a:r>
            <a:r>
              <a:rPr lang="es-ES_tradnl" dirty="0">
                <a:solidFill>
                  <a:schemeClr val="bg1"/>
                </a:solidFill>
              </a:rPr>
              <a:t>: </a:t>
            </a:r>
          </a:p>
          <a:p>
            <a:endParaRPr lang="es-ES_tradnl" dirty="0">
              <a:solidFill>
                <a:schemeClr val="bg1"/>
              </a:solidFill>
            </a:endParaRPr>
          </a:p>
          <a:p>
            <a:pPr marL="342900" indent="-342900">
              <a:buAutoNum type="arabicParenR"/>
            </a:pPr>
            <a:r>
              <a:rPr lang="es-ES_tradnl" dirty="0">
                <a:solidFill>
                  <a:schemeClr val="bg1"/>
                </a:solidFill>
              </a:rPr>
              <a:t>¿</a:t>
            </a:r>
            <a:r>
              <a:rPr lang="es-ES_tradnl" b="1" dirty="0" err="1">
                <a:solidFill>
                  <a:schemeClr val="bg1"/>
                </a:solidFill>
              </a:rPr>
              <a:t>Qu</a:t>
            </a:r>
            <a:r>
              <a:rPr lang="es-ES" b="1" dirty="0">
                <a:solidFill>
                  <a:schemeClr val="bg1"/>
                </a:solidFill>
              </a:rPr>
              <a:t>é es </a:t>
            </a:r>
            <a:r>
              <a:rPr lang="es-ES" dirty="0">
                <a:solidFill>
                  <a:schemeClr val="bg1"/>
                </a:solidFill>
              </a:rPr>
              <a:t>un fenómeno objeto de estudio</a:t>
            </a:r>
            <a:r>
              <a:rPr lang="es-ES_tradnl" dirty="0">
                <a:solidFill>
                  <a:schemeClr val="bg1"/>
                </a:solidFill>
              </a:rPr>
              <a:t>?</a:t>
            </a:r>
          </a:p>
          <a:p>
            <a:pPr marL="342900" indent="-342900">
              <a:buAutoNum type="arabicParenR"/>
            </a:pPr>
            <a:r>
              <a:rPr lang="es-ES_tradnl" dirty="0">
                <a:solidFill>
                  <a:schemeClr val="bg1"/>
                </a:solidFill>
              </a:rPr>
              <a:t>2) ¿</a:t>
            </a:r>
            <a:r>
              <a:rPr lang="es-ES_tradnl" b="1" dirty="0">
                <a:solidFill>
                  <a:schemeClr val="bg1"/>
                </a:solidFill>
              </a:rPr>
              <a:t>C</a:t>
            </a:r>
            <a:r>
              <a:rPr lang="es-ES" b="1" dirty="0" err="1">
                <a:solidFill>
                  <a:schemeClr val="bg1"/>
                </a:solidFill>
              </a:rPr>
              <a:t>ómo</a:t>
            </a:r>
            <a:r>
              <a:rPr lang="es-ES" b="1" dirty="0">
                <a:solidFill>
                  <a:schemeClr val="bg1"/>
                </a:solidFill>
              </a:rPr>
              <a:t> se identifica </a:t>
            </a:r>
            <a:r>
              <a:rPr lang="es-ES" dirty="0">
                <a:solidFill>
                  <a:schemeClr val="bg1"/>
                </a:solidFill>
              </a:rPr>
              <a:t>una necesidad a partir de un fenómeno </a:t>
            </a:r>
            <a:r>
              <a:rPr lang="es-ES_tradnl" dirty="0">
                <a:solidFill>
                  <a:schemeClr val="bg1"/>
                </a:solidFill>
              </a:rPr>
              <a:t>objeto de estudio? </a:t>
            </a:r>
          </a:p>
          <a:p>
            <a:pPr marL="342900" indent="-342900">
              <a:buAutoNum type="arabicParenR"/>
            </a:pPr>
            <a:r>
              <a:rPr lang="es-ES_tradnl" dirty="0">
                <a:solidFill>
                  <a:schemeClr val="bg1"/>
                </a:solidFill>
              </a:rPr>
              <a:t>¿</a:t>
            </a:r>
            <a:r>
              <a:rPr lang="es-ES_tradnl" b="1" dirty="0">
                <a:solidFill>
                  <a:schemeClr val="bg1"/>
                </a:solidFill>
              </a:rPr>
              <a:t>Cómo se delimita </a:t>
            </a:r>
            <a:r>
              <a:rPr lang="es-ES_tradnl" dirty="0">
                <a:solidFill>
                  <a:schemeClr val="bg1"/>
                </a:solidFill>
              </a:rPr>
              <a:t>el </a:t>
            </a:r>
            <a:r>
              <a:rPr lang="es-ES_tradnl" dirty="0" err="1">
                <a:solidFill>
                  <a:schemeClr val="bg1"/>
                </a:solidFill>
              </a:rPr>
              <a:t>fen</a:t>
            </a:r>
            <a:r>
              <a:rPr lang="es-ES" dirty="0" err="1">
                <a:solidFill>
                  <a:schemeClr val="bg1"/>
                </a:solidFill>
              </a:rPr>
              <a:t>ómeno</a:t>
            </a:r>
            <a:r>
              <a:rPr lang="es-ES" dirty="0">
                <a:solidFill>
                  <a:schemeClr val="bg1"/>
                </a:solidFill>
              </a:rPr>
              <a:t> </a:t>
            </a:r>
            <a:r>
              <a:rPr lang="es-ES_tradnl" dirty="0">
                <a:solidFill>
                  <a:schemeClr val="bg1"/>
                </a:solidFill>
              </a:rPr>
              <a:t>objeto de estudio ?</a:t>
            </a:r>
          </a:p>
        </p:txBody>
      </p:sp>
      <p:sp>
        <p:nvSpPr>
          <p:cNvPr id="5" name="Subtítulo 2"/>
          <p:cNvSpPr>
            <a:spLocks noGrp="1"/>
          </p:cNvSpPr>
          <p:nvPr>
            <p:ph type="subTitle" idx="1"/>
          </p:nvPr>
        </p:nvSpPr>
        <p:spPr>
          <a:xfrm>
            <a:off x="0" y="5384919"/>
            <a:ext cx="5492326" cy="979277"/>
          </a:xfrm>
        </p:spPr>
        <p:txBody>
          <a:bodyPr>
            <a:noAutofit/>
          </a:bodyPr>
          <a:lstStyle/>
          <a:p>
            <a:pPr algn="ctr"/>
            <a:r>
              <a:rPr lang="es-ES_tradnl" sz="4000" b="1"/>
              <a:t>Ejercicio 1</a:t>
            </a:r>
            <a:endParaRPr lang="es-ES_tradnl" sz="4000" b="1" dirty="0"/>
          </a:p>
        </p:txBody>
      </p:sp>
      <p:sp>
        <p:nvSpPr>
          <p:cNvPr id="4" name="Rectángulo 3">
            <a:extLst>
              <a:ext uri="{FF2B5EF4-FFF2-40B4-BE49-F238E27FC236}">
                <a16:creationId xmlns:a16="http://schemas.microsoft.com/office/drawing/2014/main" id="{D52C7337-EB7E-BF4C-86D0-7A124EE03ADF}"/>
              </a:ext>
            </a:extLst>
          </p:cNvPr>
          <p:cNvSpPr/>
          <p:nvPr/>
        </p:nvSpPr>
        <p:spPr>
          <a:xfrm>
            <a:off x="6989735" y="626302"/>
            <a:ext cx="5202265" cy="5761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EJERCICIO 1</a:t>
            </a:r>
          </a:p>
        </p:txBody>
      </p:sp>
    </p:spTree>
    <p:extLst>
      <p:ext uri="{BB962C8B-B14F-4D97-AF65-F5344CB8AC3E}">
        <p14:creationId xmlns:p14="http://schemas.microsoft.com/office/powerpoint/2010/main" val="2039517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252" y="621008"/>
            <a:ext cx="6210300" cy="3632200"/>
          </a:xfrm>
          <a:prstGeom prst="rect">
            <a:avLst/>
          </a:prstGeom>
        </p:spPr>
      </p:pic>
      <p:sp>
        <p:nvSpPr>
          <p:cNvPr id="3" name="CuadroTexto 2"/>
          <p:cNvSpPr txBox="1"/>
          <p:nvPr/>
        </p:nvSpPr>
        <p:spPr>
          <a:xfrm>
            <a:off x="7188593" y="913614"/>
            <a:ext cx="4754878" cy="3046988"/>
          </a:xfrm>
          <a:prstGeom prst="rect">
            <a:avLst/>
          </a:prstGeom>
          <a:noFill/>
        </p:spPr>
        <p:txBody>
          <a:bodyPr wrap="square" rtlCol="0">
            <a:spAutoFit/>
          </a:bodyPr>
          <a:lstStyle/>
          <a:p>
            <a:r>
              <a:rPr lang="es-ES" sz="2400" dirty="0">
                <a:solidFill>
                  <a:schemeClr val="bg1"/>
                </a:solidFill>
              </a:rPr>
              <a:t>Es importante que en este primer ejercicio </a:t>
            </a:r>
            <a:r>
              <a:rPr lang="es-ES" sz="2400" b="1" dirty="0">
                <a:solidFill>
                  <a:schemeClr val="bg1"/>
                </a:solidFill>
              </a:rPr>
              <a:t>desarrolles las actividades requeridas </a:t>
            </a:r>
            <a:r>
              <a:rPr lang="es-ES" sz="2400" dirty="0">
                <a:solidFill>
                  <a:schemeClr val="bg1"/>
                </a:solidFill>
              </a:rPr>
              <a:t>para </a:t>
            </a:r>
            <a:r>
              <a:rPr lang="es-ES" sz="2400" b="1" dirty="0">
                <a:solidFill>
                  <a:schemeClr val="bg1"/>
                </a:solidFill>
              </a:rPr>
              <a:t>visualizar</a:t>
            </a:r>
            <a:r>
              <a:rPr lang="es-ES" sz="2400" dirty="0">
                <a:solidFill>
                  <a:schemeClr val="bg1"/>
                </a:solidFill>
              </a:rPr>
              <a:t> el fenómeno objeto de estudio, </a:t>
            </a:r>
            <a:r>
              <a:rPr lang="es-ES" sz="2400" b="1" dirty="0">
                <a:solidFill>
                  <a:schemeClr val="bg1"/>
                </a:solidFill>
              </a:rPr>
              <a:t>sus implicaciones </a:t>
            </a:r>
            <a:r>
              <a:rPr lang="es-ES" sz="2400" dirty="0">
                <a:solidFill>
                  <a:schemeClr val="bg1"/>
                </a:solidFill>
              </a:rPr>
              <a:t>y sobre todo </a:t>
            </a:r>
            <a:r>
              <a:rPr lang="es-ES" sz="2400" b="1" dirty="0">
                <a:solidFill>
                  <a:schemeClr val="bg1"/>
                </a:solidFill>
              </a:rPr>
              <a:t>su enfoque </a:t>
            </a:r>
            <a:r>
              <a:rPr lang="es-ES" sz="2400" dirty="0">
                <a:solidFill>
                  <a:schemeClr val="bg1"/>
                </a:solidFill>
              </a:rPr>
              <a:t>y </a:t>
            </a:r>
            <a:r>
              <a:rPr lang="es-ES" sz="2400" b="1" dirty="0">
                <a:solidFill>
                  <a:schemeClr val="bg1"/>
                </a:solidFill>
              </a:rPr>
              <a:t>viabilidad</a:t>
            </a:r>
            <a:r>
              <a:rPr lang="es-ES" sz="2400" dirty="0">
                <a:solidFill>
                  <a:schemeClr val="bg1"/>
                </a:solidFill>
              </a:rPr>
              <a:t> </a:t>
            </a:r>
            <a:r>
              <a:rPr lang="es-ES" sz="2400" u="sng" dirty="0">
                <a:solidFill>
                  <a:schemeClr val="bg1"/>
                </a:solidFill>
              </a:rPr>
              <a:t>desde la disciplina del diseño gráfico</a:t>
            </a:r>
            <a:endParaRPr lang="es-ES_tradnl" sz="2400" u="sng" dirty="0">
              <a:solidFill>
                <a:schemeClr val="bg1"/>
              </a:solidFill>
            </a:endParaRPr>
          </a:p>
        </p:txBody>
      </p:sp>
      <p:sp>
        <p:nvSpPr>
          <p:cNvPr id="4" name="Subtítulo 2"/>
          <p:cNvSpPr>
            <a:spLocks noGrp="1"/>
          </p:cNvSpPr>
          <p:nvPr>
            <p:ph type="subTitle" idx="1"/>
          </p:nvPr>
        </p:nvSpPr>
        <p:spPr>
          <a:xfrm>
            <a:off x="0" y="5384919"/>
            <a:ext cx="5492326" cy="979277"/>
          </a:xfrm>
        </p:spPr>
        <p:txBody>
          <a:bodyPr>
            <a:noAutofit/>
          </a:bodyPr>
          <a:lstStyle/>
          <a:p>
            <a:pPr algn="ctr"/>
            <a:r>
              <a:rPr lang="es-ES_tradnl" sz="4000" b="1"/>
              <a:t>Ejercicio 1</a:t>
            </a:r>
            <a:endParaRPr lang="es-ES_tradnl" sz="4000" b="1" dirty="0"/>
          </a:p>
        </p:txBody>
      </p:sp>
      <p:sp>
        <p:nvSpPr>
          <p:cNvPr id="7" name="Rectángulo 6">
            <a:extLst>
              <a:ext uri="{FF2B5EF4-FFF2-40B4-BE49-F238E27FC236}">
                <a16:creationId xmlns:a16="http://schemas.microsoft.com/office/drawing/2014/main" id="{D7CF59C1-AA6C-1D4D-BB70-7D31DEFE1589}"/>
              </a:ext>
            </a:extLst>
          </p:cNvPr>
          <p:cNvSpPr/>
          <p:nvPr/>
        </p:nvSpPr>
        <p:spPr>
          <a:xfrm>
            <a:off x="675252" y="1340286"/>
            <a:ext cx="6210300" cy="501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EJERCICIO 1</a:t>
            </a:r>
          </a:p>
        </p:txBody>
      </p:sp>
    </p:spTree>
    <p:extLst>
      <p:ext uri="{BB962C8B-B14F-4D97-AF65-F5344CB8AC3E}">
        <p14:creationId xmlns:p14="http://schemas.microsoft.com/office/powerpoint/2010/main" val="11430239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Citable</Template>
  <TotalTime>715</TotalTime>
  <Words>2449</Words>
  <Application>Microsoft Macintosh PowerPoint</Application>
  <PresentationFormat>Panorámica</PresentationFormat>
  <Paragraphs>161</Paragraphs>
  <Slides>32</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32</vt:i4>
      </vt:variant>
    </vt:vector>
  </HeadingPairs>
  <TitlesOfParts>
    <vt:vector size="35" baseType="lpstr">
      <vt:lpstr>Century Gothic</vt:lpstr>
      <vt:lpstr>Wingdings 2</vt:lpstr>
      <vt:lpstr>Citable</vt:lpstr>
      <vt:lpstr>UNIDAD 1 presentación de protocolo</vt:lpstr>
      <vt:lpstr>  La presentación como recurso didáctico se propone a partir de la coherencia con el objetivo general del programa de la UNIDAD 1 Proyecto Integral de Diseño Gráfico1 (PIDG1) que se imparte en el 9º semestre de la licenciatura en Diseño Gráfico que es: Desarrollo de un proyecto de investigación (tesis, tesina, ensayo, obra artística, artículo especializado) que responda a una labor teórico metodológica de generación de ideas y soluciones referentes al diseño gráfico. </vt:lpstr>
      <vt:lpstr>Es necesario aclarar que el propósito de esta presentación es exponer los contenidos de la Unidad 1 Exposición del protocolo por parte del alumno ante la  academia de tesis para su fortalecimiento y posterior registro ante los h. H. Consejos académico y de gobierno de la UA de Proyecto Integral de Diseño Gráfico 1 (PIDG1) </vt:lpstr>
      <vt:lpstr>Guión para explicar la secuencia de la presentación en coherencia con los objetivos de la Unidad I del programa de la UA de Proyecto Integral de Diseño Gráfico1 1. Exposición de la viabilidad del proyecto de investigación 2. Entrega de anteproyecto de     investigación (protocolo) para la revisión del Marco Metodológico 3. Presentación de protocolo de        investigación ante Academia de Tesis para cotejar la correlación del objetivo general con los objetivos específicos </vt:lpstr>
      <vt:lpstr>La presentación se estructura a partir de los aprendizajes que se espera desarrollen los alumnos. Para la redacción de sus contenidos se recurrió a fuentes directas e indirectas, consultando la documentación pertinente y realizando trabajo de especializado por profesores que conforman la Academia de Tesis, lo que permitió dilucidar las líneas de acción para la elaboración del recurso didáctico.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Reporte de investigación cuantitativa</dc:title>
  <dc:creator>marco carbajal</dc:creator>
  <cp:lastModifiedBy>marco carbajal</cp:lastModifiedBy>
  <cp:revision>93</cp:revision>
  <dcterms:created xsi:type="dcterms:W3CDTF">2018-09-25T14:52:53Z</dcterms:created>
  <dcterms:modified xsi:type="dcterms:W3CDTF">2019-09-30T04:26:18Z</dcterms:modified>
</cp:coreProperties>
</file>