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303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99" r:id="rId16"/>
    <p:sldId id="300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9" r:id="rId35"/>
    <p:sldId id="286" r:id="rId36"/>
    <p:sldId id="287" r:id="rId37"/>
    <p:sldId id="288" r:id="rId38"/>
    <p:sldId id="290" r:id="rId39"/>
    <p:sldId id="291" r:id="rId40"/>
    <p:sldId id="293" r:id="rId41"/>
    <p:sldId id="294" r:id="rId42"/>
    <p:sldId id="297" r:id="rId43"/>
    <p:sldId id="292" r:id="rId44"/>
    <p:sldId id="298" r:id="rId45"/>
    <p:sldId id="295" r:id="rId46"/>
    <p:sldId id="296" r:id="rId47"/>
    <p:sldId id="301" r:id="rId48"/>
    <p:sldId id="302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ción" id="{BF41BE2D-7A71-3449-892E-B405EFC049B4}">
          <p14:sldIdLst>
            <p14:sldId id="303"/>
            <p14:sldId id="256"/>
          </p14:sldIdLst>
        </p14:section>
        <p14:section name="Antecedentes" id="{A54B9B6B-DE46-2F4B-82C0-38014776CB04}">
          <p14:sldIdLst>
            <p14:sldId id="257"/>
            <p14:sldId id="258"/>
            <p14:sldId id="260"/>
            <p14:sldId id="259"/>
            <p14:sldId id="261"/>
            <p14:sldId id="262"/>
            <p14:sldId id="263"/>
          </p14:sldIdLst>
        </p14:section>
        <p14:section name="Semiología y la tradición lingüística" id="{6B973AA7-79EB-054F-BCCF-3BF51C9668DC}">
          <p14:sldIdLst>
            <p14:sldId id="264"/>
            <p14:sldId id="265"/>
            <p14:sldId id="266"/>
            <p14:sldId id="267"/>
            <p14:sldId id="268"/>
            <p14:sldId id="299"/>
            <p14:sldId id="300"/>
            <p14:sldId id="269"/>
            <p14:sldId id="270"/>
            <p14:sldId id="271"/>
            <p14:sldId id="272"/>
            <p14:sldId id="273"/>
            <p14:sldId id="274"/>
          </p14:sldIdLst>
        </p14:section>
        <p14:section name="Semiótica" id="{02DDC97F-9166-B549-8D27-8229F78A6D28}">
          <p14:sldIdLst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9"/>
            <p14:sldId id="286"/>
            <p14:sldId id="287"/>
            <p14:sldId id="288"/>
            <p14:sldId id="290"/>
            <p14:sldId id="291"/>
            <p14:sldId id="293"/>
            <p14:sldId id="294"/>
            <p14:sldId id="297"/>
            <p14:sldId id="292"/>
          </p14:sldIdLst>
        </p14:section>
        <p14:section name="El Signo" id="{172300A8-88DD-4448-A4B4-DCCD1ADB440C}">
          <p14:sldIdLst>
            <p14:sldId id="298"/>
            <p14:sldId id="295"/>
            <p14:sldId id="296"/>
            <p14:sldId id="301"/>
            <p14:sldId id="30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0" autoAdjust="0"/>
    <p:restoredTop sz="94385" autoAdjust="0"/>
  </p:normalViewPr>
  <p:slideViewPr>
    <p:cSldViewPr snapToGrid="0" snapToObjects="1">
      <p:cViewPr>
        <p:scale>
          <a:sx n="94" d="100"/>
          <a:sy n="94" d="100"/>
        </p:scale>
        <p:origin x="-2448" y="-1488"/>
      </p:cViewPr>
      <p:guideLst>
        <p:guide orient="horz" pos="2058"/>
        <p:guide pos="509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EBDC1E59-17DD-41CE-97CA-624A472382D4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martes, 24 de septiembre de 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80CB818-7379-467D-8E76-EF9D9074A26C}" type="datetime2">
              <a:rPr lang="en-US" smtClean="0"/>
              <a:t>martes, 24 de septiembre de 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A80CB818-7379-467D-8E76-EF9D9074A26C}" type="datetime2">
              <a:rPr lang="en-US" smtClean="0"/>
              <a:t>martes, 24 de septiembre de 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B818-7379-467D-8E76-EF9D9074A26C}" type="datetime2">
              <a:rPr lang="en-US" smtClean="0"/>
              <a:t>martes, 24 de septiembre de 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CCEBA98F-560C-4997-81C4-81D4D9187EAB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50972B2-CA5C-437D-87D0-8081271A9E4B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FE976D3-5B7F-4300-ABED-C91F1B2AE209}" type="datetime2">
              <a:rPr lang="en-US" smtClean="0"/>
              <a:t>martes, 24 de septiembre de 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80CB818-7379-467D-8E76-EF9D9074A26C}" type="datetime2">
              <a:rPr lang="en-US" smtClean="0"/>
              <a:t>martes, 24 de septiembre de 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3987" r:id="rId15"/>
  </p:sldLayoutIdLst>
  <p:hf sldNum="0"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ipercomunicacion.com/pubs/hjelmslev-signo.html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Universidad Autónoma del Estado de México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687320"/>
            <a:ext cx="8229600" cy="277368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ES" b="1" dirty="0" smtClean="0"/>
              <a:t>Créditos: </a:t>
            </a:r>
          </a:p>
          <a:p>
            <a:pPr marL="0" indent="0">
              <a:buNone/>
            </a:pPr>
            <a:endParaRPr lang="es-ES" b="1" dirty="0" smtClean="0"/>
          </a:p>
          <a:p>
            <a:r>
              <a:rPr lang="es-ES" dirty="0" smtClean="0"/>
              <a:t>Asignatura: </a:t>
            </a:r>
            <a:r>
              <a:rPr lang="es-ES" dirty="0" smtClean="0">
                <a:solidFill>
                  <a:srgbClr val="FF6600"/>
                </a:solidFill>
              </a:rPr>
              <a:t>Teoría del Signo y Semiótica</a:t>
            </a:r>
          </a:p>
          <a:p>
            <a:r>
              <a:rPr lang="es-ES" dirty="0" smtClean="0"/>
              <a:t>Programa educativo: </a:t>
            </a:r>
            <a:r>
              <a:rPr lang="es-ES" dirty="0" smtClean="0">
                <a:solidFill>
                  <a:srgbClr val="FF6600"/>
                </a:solidFill>
              </a:rPr>
              <a:t>Licenciatura en Artes Plásticas </a:t>
            </a:r>
          </a:p>
          <a:p>
            <a:r>
              <a:rPr lang="es-ES" dirty="0" smtClean="0"/>
              <a:t>Espacio Educativo</a:t>
            </a:r>
            <a:r>
              <a:rPr lang="es-ES" dirty="0" smtClean="0">
                <a:solidFill>
                  <a:srgbClr val="FF6600"/>
                </a:solidFill>
              </a:rPr>
              <a:t>: Facultad de Artes</a:t>
            </a:r>
          </a:p>
          <a:p>
            <a:r>
              <a:rPr lang="es-ES" dirty="0" smtClean="0"/>
              <a:t>Responsable de la elaboración: </a:t>
            </a:r>
            <a:r>
              <a:rPr lang="es-ES" dirty="0" smtClean="0">
                <a:solidFill>
                  <a:srgbClr val="FF6600"/>
                </a:solidFill>
              </a:rPr>
              <a:t>M. en E. V. Alejandro García Carranco</a:t>
            </a:r>
          </a:p>
          <a:p>
            <a:r>
              <a:rPr lang="es-ES" dirty="0" smtClean="0">
                <a:solidFill>
                  <a:srgbClr val="FF6600"/>
                </a:solidFill>
              </a:rPr>
              <a:t>Periodo impartido: </a:t>
            </a:r>
            <a:r>
              <a:rPr lang="es-ES" dirty="0" smtClean="0">
                <a:solidFill>
                  <a:srgbClr val="FF6600"/>
                </a:solidFill>
              </a:rPr>
              <a:t>2019J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0435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2997749"/>
            <a:ext cx="8915400" cy="2286000"/>
          </a:xfrm>
        </p:spPr>
        <p:txBody>
          <a:bodyPr anchor="ctr">
            <a:normAutofit/>
          </a:bodyPr>
          <a:lstStyle/>
          <a:p>
            <a:pPr algn="r"/>
            <a:r>
              <a:rPr lang="es-ES" sz="4000" dirty="0" smtClean="0"/>
              <a:t>Semiología y tradición lingüística</a:t>
            </a:r>
            <a:endParaRPr lang="es-ES" sz="40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es-ES" sz="2800" dirty="0" smtClean="0"/>
              <a:t>Ferdinand De Saussure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0364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 orient="vert"/>
          </p:nvPr>
        </p:nvSpPr>
        <p:spPr>
          <a:xfrm>
            <a:off x="7965571" y="609600"/>
            <a:ext cx="1169335" cy="5416576"/>
          </a:xfrm>
        </p:spPr>
        <p:txBody>
          <a:bodyPr>
            <a:normAutofit/>
          </a:bodyPr>
          <a:lstStyle/>
          <a:p>
            <a:r>
              <a:rPr lang="es-ES" b="1" dirty="0"/>
              <a:t>Contexto histórico</a:t>
            </a:r>
            <a:endParaRPr lang="es-ES" dirty="0"/>
          </a:p>
        </p:txBody>
      </p:sp>
      <p:sp>
        <p:nvSpPr>
          <p:cNvPr id="7" name="Marcador de texto vertical 6"/>
          <p:cNvSpPr>
            <a:spLocks noGrp="1"/>
          </p:cNvSpPr>
          <p:nvPr>
            <p:ph type="body" orient="vert" idx="1"/>
          </p:nvPr>
        </p:nvSpPr>
        <p:spPr>
          <a:xfrm rot="16200000">
            <a:off x="1076791" y="-9991"/>
            <a:ext cx="6019800" cy="7106582"/>
          </a:xfrm>
        </p:spPr>
        <p:txBody>
          <a:bodyPr>
            <a:normAutofit fontScale="85000" lnSpcReduction="20000"/>
          </a:bodyPr>
          <a:lstStyle/>
          <a:p>
            <a:r>
              <a:rPr lang="es-ES" dirty="0"/>
              <a:t>1889. Inicios del modernismo: la Torre </a:t>
            </a:r>
            <a:r>
              <a:rPr lang="es-ES" dirty="0" smtClean="0"/>
              <a:t>Eiffel</a:t>
            </a:r>
          </a:p>
          <a:p>
            <a:endParaRPr lang="es-ES" dirty="0"/>
          </a:p>
          <a:p>
            <a:r>
              <a:rPr lang="es-ES" dirty="0" smtClean="0"/>
              <a:t>1905</a:t>
            </a:r>
            <a:r>
              <a:rPr lang="es-ES" dirty="0"/>
              <a:t>. Richard Strauss: “</a:t>
            </a:r>
            <a:r>
              <a:rPr lang="es-ES" i="1" dirty="0"/>
              <a:t>Salomé</a:t>
            </a:r>
            <a:r>
              <a:rPr lang="es-ES" dirty="0" smtClean="0"/>
              <a:t>”</a:t>
            </a:r>
          </a:p>
          <a:p>
            <a:endParaRPr lang="es-ES" dirty="0"/>
          </a:p>
          <a:p>
            <a:r>
              <a:rPr lang="es-ES" dirty="0" smtClean="0"/>
              <a:t>1907</a:t>
            </a:r>
            <a:r>
              <a:rPr lang="es-ES" dirty="0"/>
              <a:t>. Pablo Picasso: “</a:t>
            </a:r>
            <a:r>
              <a:rPr lang="es-ES" i="1" dirty="0"/>
              <a:t>Les </a:t>
            </a:r>
            <a:r>
              <a:rPr lang="es-ES" i="1" dirty="0" err="1"/>
              <a:t>demoiselles</a:t>
            </a:r>
            <a:r>
              <a:rPr lang="es-ES" i="1" dirty="0"/>
              <a:t> </a:t>
            </a:r>
            <a:r>
              <a:rPr lang="es-ES" i="1" dirty="0" err="1"/>
              <a:t>d’Avignon</a:t>
            </a:r>
            <a:r>
              <a:rPr lang="es-ES" dirty="0" smtClean="0"/>
              <a:t>”</a:t>
            </a:r>
          </a:p>
          <a:p>
            <a:endParaRPr lang="es-ES" dirty="0"/>
          </a:p>
          <a:p>
            <a:r>
              <a:rPr lang="es-ES" dirty="0" smtClean="0"/>
              <a:t>1908</a:t>
            </a:r>
            <a:r>
              <a:rPr lang="es-ES" dirty="0"/>
              <a:t>. George </a:t>
            </a:r>
            <a:r>
              <a:rPr lang="es-ES" dirty="0" err="1"/>
              <a:t>Braque</a:t>
            </a:r>
            <a:r>
              <a:rPr lang="es-ES" dirty="0"/>
              <a:t>: </a:t>
            </a:r>
            <a:r>
              <a:rPr lang="es-ES" dirty="0" smtClean="0"/>
              <a:t>inicios </a:t>
            </a:r>
            <a:r>
              <a:rPr lang="es-ES" dirty="0"/>
              <a:t>el </a:t>
            </a:r>
            <a:r>
              <a:rPr lang="es-ES" dirty="0" smtClean="0"/>
              <a:t>cubismo</a:t>
            </a:r>
          </a:p>
          <a:p>
            <a:endParaRPr lang="es-ES" dirty="0"/>
          </a:p>
          <a:p>
            <a:r>
              <a:rPr lang="es-ES" dirty="0" smtClean="0"/>
              <a:t>1908</a:t>
            </a:r>
            <a:r>
              <a:rPr lang="es-ES" dirty="0"/>
              <a:t>. </a:t>
            </a:r>
            <a:r>
              <a:rPr lang="es-ES" dirty="0" err="1"/>
              <a:t>Wassily</a:t>
            </a:r>
            <a:r>
              <a:rPr lang="es-ES" dirty="0"/>
              <a:t> Kandinsky: inicios del </a:t>
            </a:r>
            <a:r>
              <a:rPr lang="es-ES" dirty="0" smtClean="0"/>
              <a:t>abstraccionismo</a:t>
            </a:r>
          </a:p>
          <a:p>
            <a:endParaRPr lang="es-ES" dirty="0"/>
          </a:p>
          <a:p>
            <a:r>
              <a:rPr lang="es-ES" dirty="0" smtClean="0"/>
              <a:t>1910</a:t>
            </a:r>
            <a:r>
              <a:rPr lang="es-ES" dirty="0"/>
              <a:t>. Bertrand Russell: “</a:t>
            </a:r>
            <a:r>
              <a:rPr lang="es-ES" i="1" dirty="0"/>
              <a:t>Principia </a:t>
            </a:r>
            <a:r>
              <a:rPr lang="es-ES" i="1" dirty="0" err="1"/>
              <a:t>Mathematica</a:t>
            </a:r>
            <a:r>
              <a:rPr lang="es-ES" dirty="0" smtClean="0"/>
              <a:t>”</a:t>
            </a:r>
          </a:p>
          <a:p>
            <a:endParaRPr lang="es-ES" dirty="0"/>
          </a:p>
          <a:p>
            <a:r>
              <a:rPr lang="pt-BR" dirty="0" smtClean="0"/>
              <a:t>1914</a:t>
            </a:r>
            <a:r>
              <a:rPr lang="pt-BR" dirty="0"/>
              <a:t>. Inicia WWI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4855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 orient="vert"/>
          </p:nvPr>
        </p:nvSpPr>
        <p:spPr>
          <a:xfrm>
            <a:off x="7992029" y="563296"/>
            <a:ext cx="937820" cy="551580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Ferdinand </a:t>
            </a:r>
            <a:r>
              <a:rPr lang="es-ES" b="1" dirty="0" smtClean="0"/>
              <a:t>De </a:t>
            </a:r>
            <a:r>
              <a:rPr lang="es-ES" b="1" dirty="0"/>
              <a:t>Saussure</a:t>
            </a:r>
            <a:endParaRPr lang="es-ES" dirty="0"/>
          </a:p>
        </p:txBody>
      </p:sp>
      <p:sp>
        <p:nvSpPr>
          <p:cNvPr id="7" name="Marcador de texto vertical 6"/>
          <p:cNvSpPr>
            <a:spLocks noGrp="1"/>
          </p:cNvSpPr>
          <p:nvPr>
            <p:ph type="body" orient="vert" idx="1"/>
          </p:nvPr>
        </p:nvSpPr>
        <p:spPr>
          <a:xfrm rot="16200000">
            <a:off x="2753096" y="-2061295"/>
            <a:ext cx="2309997" cy="7609303"/>
          </a:xfrm>
        </p:spPr>
        <p:txBody>
          <a:bodyPr>
            <a:normAutofit/>
          </a:bodyPr>
          <a:lstStyle/>
          <a:p>
            <a:r>
              <a:rPr lang="es-ES_tradnl" b="1" dirty="0" err="1" smtClean="0"/>
              <a:t>Bio</a:t>
            </a:r>
            <a:r>
              <a:rPr lang="es-ES_tradnl" b="1" dirty="0"/>
              <a:t>: </a:t>
            </a:r>
            <a:r>
              <a:rPr lang="es-ES_tradnl" dirty="0"/>
              <a:t>Suiza, 1857-1913</a:t>
            </a:r>
          </a:p>
          <a:p>
            <a:r>
              <a:rPr lang="es-ES_tradnl" b="1" i="1" dirty="0" err="1" smtClean="0"/>
              <a:t>Cours</a:t>
            </a:r>
            <a:r>
              <a:rPr lang="es-ES_tradnl" b="1" i="1" dirty="0" smtClean="0"/>
              <a:t> </a:t>
            </a:r>
            <a:r>
              <a:rPr lang="es-ES_tradnl" b="1" i="1" dirty="0"/>
              <a:t>de </a:t>
            </a:r>
            <a:r>
              <a:rPr lang="es-ES_tradnl" b="1" i="1" dirty="0" err="1"/>
              <a:t>linguistique</a:t>
            </a:r>
            <a:r>
              <a:rPr lang="es-ES_tradnl" b="1" i="1" dirty="0"/>
              <a:t> </a:t>
            </a:r>
            <a:r>
              <a:rPr lang="es-ES_tradnl" b="1" i="1" dirty="0" err="1" smtClean="0"/>
              <a:t>générale</a:t>
            </a:r>
            <a:r>
              <a:rPr lang="es-ES_tradnl" b="1" i="1" dirty="0"/>
              <a:t> </a:t>
            </a:r>
            <a:r>
              <a:rPr lang="es-ES_tradnl" i="1" dirty="0" smtClean="0"/>
              <a:t>(</a:t>
            </a:r>
            <a:r>
              <a:rPr lang="es-ES_tradnl" dirty="0" smtClean="0"/>
              <a:t>libro póstumo)</a:t>
            </a:r>
            <a:endParaRPr lang="es-ES_tradnl" dirty="0"/>
          </a:p>
          <a:p>
            <a:r>
              <a:rPr lang="es-ES_tradnl" dirty="0"/>
              <a:t>E</a:t>
            </a:r>
            <a:r>
              <a:rPr lang="es-ES_tradnl" dirty="0" smtClean="0"/>
              <a:t>ditado </a:t>
            </a:r>
            <a:r>
              <a:rPr lang="es-ES_tradnl" dirty="0"/>
              <a:t>por dos ex-alumnos</a:t>
            </a:r>
          </a:p>
          <a:p>
            <a:r>
              <a:rPr lang="es-ES_tradnl" dirty="0"/>
              <a:t>C</a:t>
            </a:r>
            <a:r>
              <a:rPr lang="es-ES_tradnl" dirty="0" smtClean="0"/>
              <a:t>ursos </a:t>
            </a:r>
            <a:r>
              <a:rPr lang="es-ES_tradnl" dirty="0"/>
              <a:t>de 1906 a 1913 en la </a:t>
            </a:r>
            <a:r>
              <a:rPr lang="es-ES_tradnl" dirty="0" smtClean="0"/>
              <a:t>Univ. de </a:t>
            </a:r>
            <a:r>
              <a:rPr lang="es-ES_tradnl" dirty="0"/>
              <a:t>Ginebra, Suiza</a:t>
            </a: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394" y="3080273"/>
            <a:ext cx="4887443" cy="32582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79872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 orient="vert"/>
          </p:nvPr>
        </p:nvSpPr>
        <p:spPr>
          <a:xfrm>
            <a:off x="7992029" y="563296"/>
            <a:ext cx="937820" cy="551580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Ferdinand </a:t>
            </a:r>
            <a:r>
              <a:rPr lang="es-ES" b="1" dirty="0" smtClean="0"/>
              <a:t>De </a:t>
            </a:r>
            <a:r>
              <a:rPr lang="es-ES" b="1" dirty="0"/>
              <a:t>Saussure</a:t>
            </a:r>
            <a:endParaRPr lang="es-ES" dirty="0"/>
          </a:p>
        </p:txBody>
      </p:sp>
      <p:sp>
        <p:nvSpPr>
          <p:cNvPr id="7" name="Marcador de texto vertical 6"/>
          <p:cNvSpPr>
            <a:spLocks noGrp="1"/>
          </p:cNvSpPr>
          <p:nvPr>
            <p:ph type="body" orient="vert" idx="1"/>
          </p:nvPr>
        </p:nvSpPr>
        <p:spPr>
          <a:xfrm rot="16200000">
            <a:off x="1633841" y="-365455"/>
            <a:ext cx="4994624" cy="7721752"/>
          </a:xfrm>
        </p:spPr>
        <p:txBody>
          <a:bodyPr>
            <a:noAutofit/>
          </a:bodyPr>
          <a:lstStyle/>
          <a:p>
            <a:r>
              <a:rPr lang="es-ES" sz="2400" dirty="0" smtClean="0"/>
              <a:t>Propone  a la lingüística más allá </a:t>
            </a:r>
            <a:r>
              <a:rPr lang="es-ES" sz="2400" dirty="0" smtClean="0"/>
              <a:t>de: </a:t>
            </a:r>
            <a:endParaRPr lang="es-ES" sz="2400" dirty="0" smtClean="0"/>
          </a:p>
          <a:p>
            <a:endParaRPr lang="es-ES" sz="2400" dirty="0"/>
          </a:p>
          <a:p>
            <a:r>
              <a:rPr lang="es-ES" sz="2400" dirty="0" smtClean="0"/>
              <a:t>Lengua ≠ Palabra</a:t>
            </a:r>
            <a:endParaRPr lang="es-ES" sz="2400" dirty="0"/>
          </a:p>
          <a:p>
            <a:pPr marL="274320" lvl="1" indent="0">
              <a:buNone/>
            </a:pPr>
            <a:r>
              <a:rPr lang="es-ES" sz="2000" dirty="0"/>
              <a:t>‣ </a:t>
            </a:r>
            <a:r>
              <a:rPr lang="es-ES" sz="2000" b="1" dirty="0"/>
              <a:t>Lengua*</a:t>
            </a:r>
            <a:r>
              <a:rPr lang="es-ES" sz="2000" dirty="0"/>
              <a:t>: propiedad común a una comunidad, está estructurada</a:t>
            </a:r>
          </a:p>
          <a:p>
            <a:pPr marL="274320" lvl="1" indent="0">
              <a:buNone/>
            </a:pPr>
            <a:r>
              <a:rPr lang="es-ES" sz="2000" dirty="0"/>
              <a:t>‣ </a:t>
            </a:r>
            <a:r>
              <a:rPr lang="es-ES" sz="2000" b="1" dirty="0"/>
              <a:t>Palabra*</a:t>
            </a:r>
            <a:r>
              <a:rPr lang="es-ES" sz="2000" dirty="0"/>
              <a:t>: apropiación individual de la lengua por los locutores</a:t>
            </a:r>
          </a:p>
          <a:p>
            <a:pPr marL="0" indent="0">
              <a:buNone/>
            </a:pPr>
            <a:endParaRPr lang="es-ES" sz="2400" dirty="0"/>
          </a:p>
          <a:p>
            <a:pPr marL="0" indent="0">
              <a:buNone/>
            </a:pPr>
            <a:r>
              <a:rPr lang="es-ES" sz="2400" dirty="0" smtClean="0"/>
              <a:t>La </a:t>
            </a:r>
            <a:r>
              <a:rPr lang="es-ES" sz="2400" b="1" dirty="0" smtClean="0"/>
              <a:t>lingüística </a:t>
            </a:r>
            <a:r>
              <a:rPr lang="es-ES" sz="2400" dirty="0"/>
              <a:t>es la ciencia específica de la lengua que forma </a:t>
            </a:r>
            <a:r>
              <a:rPr lang="es-ES" sz="2400" dirty="0" smtClean="0"/>
              <a:t>parte de </a:t>
            </a:r>
            <a:r>
              <a:rPr lang="es-ES" sz="2400" dirty="0"/>
              <a:t>una ciencia general que estudia todos los sistemas de signos: </a:t>
            </a:r>
            <a:r>
              <a:rPr lang="es-ES" sz="2400" dirty="0" smtClean="0"/>
              <a:t>la </a:t>
            </a:r>
            <a:r>
              <a:rPr lang="es-ES" sz="2400" b="1" dirty="0" smtClean="0"/>
              <a:t>semiología</a:t>
            </a:r>
            <a:r>
              <a:rPr lang="es-E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3810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vertical 6"/>
          <p:cNvSpPr>
            <a:spLocks noGrp="1"/>
          </p:cNvSpPr>
          <p:nvPr>
            <p:ph type="body" orient="vert" idx="1"/>
          </p:nvPr>
        </p:nvSpPr>
        <p:spPr>
          <a:xfrm rot="16200000">
            <a:off x="2187377" y="-807808"/>
            <a:ext cx="4740313" cy="87843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dirty="0" smtClean="0"/>
          </a:p>
          <a:p>
            <a:pPr marL="0" indent="0" algn="just">
              <a:buNone/>
            </a:pPr>
            <a:r>
              <a:rPr lang="es-ES" dirty="0" smtClean="0"/>
              <a:t>Podemos </a:t>
            </a:r>
            <a:r>
              <a:rPr lang="es-ES" dirty="0"/>
              <a:t>concebir una ciencia que estudia los signos </a:t>
            </a:r>
            <a:r>
              <a:rPr lang="es-ES" dirty="0" smtClean="0"/>
              <a:t>al seno </a:t>
            </a:r>
            <a:r>
              <a:rPr lang="es-ES" dirty="0"/>
              <a:t>de la vida social; ésta formaría parte de </a:t>
            </a:r>
            <a:r>
              <a:rPr lang="es-ES" dirty="0" smtClean="0"/>
              <a:t>la psicología </a:t>
            </a:r>
            <a:r>
              <a:rPr lang="es-ES" dirty="0"/>
              <a:t>social y, consecuentemente, de la </a:t>
            </a:r>
            <a:r>
              <a:rPr lang="es-ES" dirty="0" smtClean="0"/>
              <a:t>psicología general</a:t>
            </a:r>
            <a:r>
              <a:rPr lang="es-ES" dirty="0"/>
              <a:t>. La llamaremos semiología (del griego </a:t>
            </a:r>
            <a:r>
              <a:rPr lang="es-ES" dirty="0" err="1"/>
              <a:t>semeion</a:t>
            </a:r>
            <a:r>
              <a:rPr lang="es-ES" dirty="0" smtClean="0"/>
              <a:t>, “</a:t>
            </a:r>
            <a:r>
              <a:rPr lang="es-ES" dirty="0"/>
              <a:t>signo”). Ella nos enseñaría en qué consisten los signos</a:t>
            </a:r>
            <a:r>
              <a:rPr lang="es-ES" dirty="0" smtClean="0"/>
              <a:t>, cuáles </a:t>
            </a:r>
            <a:r>
              <a:rPr lang="es-ES" dirty="0"/>
              <a:t>son las reglas que los rigen. Debido a que </a:t>
            </a:r>
            <a:r>
              <a:rPr lang="es-ES" dirty="0" smtClean="0"/>
              <a:t>no existe </a:t>
            </a:r>
            <a:r>
              <a:rPr lang="es-ES" dirty="0"/>
              <a:t>todavía, no podemos decir lo que será, pero </a:t>
            </a:r>
            <a:r>
              <a:rPr lang="es-ES" dirty="0" smtClean="0"/>
              <a:t>tiene todo </a:t>
            </a:r>
            <a:r>
              <a:rPr lang="es-ES" dirty="0"/>
              <a:t>el derecho de existir, su lugar está determinado </a:t>
            </a:r>
            <a:r>
              <a:rPr lang="es-ES" dirty="0" smtClean="0"/>
              <a:t>por adelantado</a:t>
            </a:r>
            <a:r>
              <a:rPr lang="es-ES" dirty="0"/>
              <a:t>.</a:t>
            </a:r>
          </a:p>
          <a:p>
            <a:pPr marL="0" indent="0" algn="r">
              <a:buNone/>
            </a:pPr>
            <a:r>
              <a:rPr lang="es-ES" i="1" dirty="0" smtClean="0"/>
              <a:t>	</a:t>
            </a:r>
            <a:r>
              <a:rPr lang="es-ES" sz="1800" i="1" dirty="0" err="1" smtClean="0"/>
              <a:t>Cours</a:t>
            </a:r>
            <a:r>
              <a:rPr lang="es-ES" sz="1800" i="1" dirty="0" smtClean="0"/>
              <a:t> </a:t>
            </a:r>
            <a:r>
              <a:rPr lang="es-ES" sz="1800" i="1" dirty="0"/>
              <a:t>de </a:t>
            </a:r>
            <a:r>
              <a:rPr lang="es-ES" sz="1800" i="1" dirty="0" err="1"/>
              <a:t>linguitique</a:t>
            </a:r>
            <a:r>
              <a:rPr lang="es-ES" sz="1800" i="1" dirty="0"/>
              <a:t> </a:t>
            </a:r>
            <a:r>
              <a:rPr lang="es-ES" sz="1800" i="1" dirty="0" err="1"/>
              <a:t>générale</a:t>
            </a:r>
            <a:r>
              <a:rPr lang="es-ES" sz="1800" dirty="0"/>
              <a:t>, p. </a:t>
            </a:r>
            <a:r>
              <a:rPr lang="es-ES" sz="1800" dirty="0" smtClean="0"/>
              <a:t>100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1325118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5835713" y="-1987110"/>
            <a:ext cx="914400" cy="5533278"/>
          </a:xfrm>
        </p:spPr>
        <p:txBody>
          <a:bodyPr>
            <a:normAutofit fontScale="90000"/>
          </a:bodyPr>
          <a:lstStyle/>
          <a:p>
            <a:pPr algn="r"/>
            <a:r>
              <a:rPr lang="es-ES" dirty="0" smtClean="0"/>
              <a:t>Diacrónico y sincrónico</a:t>
            </a:r>
            <a:endParaRPr lang="es-ES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1051737" y="5549903"/>
            <a:ext cx="49345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 flipV="1">
            <a:off x="1051737" y="1236729"/>
            <a:ext cx="0" cy="4313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2764946" y="5718491"/>
            <a:ext cx="1680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Diacrónico</a:t>
            </a:r>
            <a:endParaRPr lang="es-ES" sz="2000" dirty="0"/>
          </a:p>
        </p:txBody>
      </p:sp>
      <p:sp>
        <p:nvSpPr>
          <p:cNvPr id="11" name="CuadroTexto 10"/>
          <p:cNvSpPr txBox="1"/>
          <p:nvPr/>
        </p:nvSpPr>
        <p:spPr>
          <a:xfrm rot="16200000">
            <a:off x="-79966" y="3852151"/>
            <a:ext cx="1598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Sincrónico</a:t>
            </a:r>
            <a:endParaRPr lang="es-ES" sz="20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2017484" y="5033941"/>
            <a:ext cx="3485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Filología</a:t>
            </a:r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 rot="16200000">
            <a:off x="530400" y="3852152"/>
            <a:ext cx="1598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Diacrónico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71489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872964" y="521952"/>
            <a:ext cx="858444" cy="644850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Denotación  y Connotación</a:t>
            </a:r>
            <a:endParaRPr lang="es-ES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1051737" y="5549903"/>
            <a:ext cx="62244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 flipV="1">
            <a:off x="1051737" y="1236729"/>
            <a:ext cx="0" cy="4313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2764946" y="5718491"/>
            <a:ext cx="1599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Denotación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 rot="16200000">
            <a:off x="-120278" y="3805570"/>
            <a:ext cx="172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Connotación</a:t>
            </a:r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792584" y="5105860"/>
            <a:ext cx="972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>
                <a:solidFill>
                  <a:srgbClr val="FF6600"/>
                </a:solidFill>
              </a:rPr>
              <a:t>Anita</a:t>
            </a:r>
            <a:endParaRPr lang="es-ES" b="1" u="sng" dirty="0">
              <a:solidFill>
                <a:srgbClr val="FF660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989846" y="5105860"/>
            <a:ext cx="714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>
                <a:solidFill>
                  <a:srgbClr val="3366FF"/>
                </a:solidFill>
              </a:rPr>
              <a:t>lava</a:t>
            </a:r>
            <a:endParaRPr lang="es-ES" b="1" u="sng" dirty="0">
              <a:solidFill>
                <a:srgbClr val="3366FF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524195" y="5105860"/>
            <a:ext cx="396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 smtClean="0">
                <a:solidFill>
                  <a:srgbClr val="FF0000"/>
                </a:solidFill>
              </a:rPr>
              <a:t>la</a:t>
            </a:r>
            <a:endParaRPr lang="es-ES" b="1" u="sng" dirty="0">
              <a:solidFill>
                <a:srgbClr val="FF0000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5801096" y="5105860"/>
            <a:ext cx="136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 smtClean="0">
                <a:solidFill>
                  <a:srgbClr val="008000"/>
                </a:solidFill>
              </a:rPr>
              <a:t>tina</a:t>
            </a:r>
            <a:endParaRPr lang="es-ES" b="1" u="sng" dirty="0">
              <a:solidFill>
                <a:srgbClr val="00800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792585" y="4729913"/>
            <a:ext cx="74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6600"/>
                </a:solidFill>
              </a:rPr>
              <a:t>Niña</a:t>
            </a:r>
            <a:endParaRPr lang="es-ES" dirty="0">
              <a:solidFill>
                <a:srgbClr val="FF660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223459" y="4360581"/>
            <a:ext cx="1554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6600"/>
                </a:solidFill>
              </a:rPr>
              <a:t>Diminutivo</a:t>
            </a:r>
            <a:endParaRPr lang="es-ES" dirty="0">
              <a:solidFill>
                <a:srgbClr val="FF660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210229" y="4016020"/>
            <a:ext cx="1396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6600"/>
                </a:solidFill>
              </a:rPr>
              <a:t>Pequeño</a:t>
            </a:r>
            <a:endParaRPr lang="es-ES" dirty="0">
              <a:solidFill>
                <a:srgbClr val="FF6600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263408" y="3400025"/>
            <a:ext cx="172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6600"/>
                </a:solidFill>
              </a:rPr>
              <a:t>Menor de edad</a:t>
            </a:r>
            <a:endParaRPr lang="es-ES" dirty="0">
              <a:solidFill>
                <a:srgbClr val="FF6600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2837708" y="4684454"/>
            <a:ext cx="1200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3366FF"/>
                </a:solidFill>
              </a:rPr>
              <a:t>limpieza</a:t>
            </a:r>
            <a:endParaRPr lang="es-ES" dirty="0">
              <a:solidFill>
                <a:srgbClr val="3366FF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837708" y="4323355"/>
            <a:ext cx="113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3366FF"/>
                </a:solidFill>
              </a:rPr>
              <a:t>Higiene</a:t>
            </a:r>
            <a:endParaRPr lang="es-ES" dirty="0">
              <a:solidFill>
                <a:srgbClr val="3366FF"/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2837708" y="3954023"/>
            <a:ext cx="113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3366FF"/>
                </a:solidFill>
              </a:rPr>
              <a:t>Salud</a:t>
            </a:r>
            <a:endParaRPr lang="es-ES" dirty="0">
              <a:solidFill>
                <a:srgbClr val="3366FF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4038210" y="4726019"/>
            <a:ext cx="144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pronombre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038210" y="4394100"/>
            <a:ext cx="144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femenino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4038210" y="4026905"/>
            <a:ext cx="144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singular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5801096" y="4735940"/>
            <a:ext cx="136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008000"/>
                </a:solidFill>
              </a:rPr>
              <a:t>cóncavo</a:t>
            </a:r>
            <a:endParaRPr lang="es-ES" dirty="0">
              <a:solidFill>
                <a:srgbClr val="008000"/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5801096" y="4404506"/>
            <a:ext cx="1600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008000"/>
                </a:solidFill>
              </a:rPr>
              <a:t>Contenedor</a:t>
            </a:r>
            <a:endParaRPr lang="es-ES" dirty="0">
              <a:solidFill>
                <a:srgbClr val="008000"/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5913544" y="4040909"/>
            <a:ext cx="136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008000"/>
                </a:solidFill>
              </a:rPr>
              <a:t>Agua</a:t>
            </a:r>
            <a:endParaRPr lang="es-E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2081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 orient="vert"/>
          </p:nvPr>
        </p:nvSpPr>
        <p:spPr>
          <a:xfrm>
            <a:off x="7892809" y="563296"/>
            <a:ext cx="937820" cy="55158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El signo para Saussure</a:t>
            </a:r>
            <a:endParaRPr lang="es-ES" dirty="0"/>
          </a:p>
        </p:txBody>
      </p:sp>
      <p:sp>
        <p:nvSpPr>
          <p:cNvPr id="7" name="Marcador de texto vertical 6"/>
          <p:cNvSpPr>
            <a:spLocks noGrp="1"/>
          </p:cNvSpPr>
          <p:nvPr>
            <p:ph type="body" orient="vert" idx="1"/>
          </p:nvPr>
        </p:nvSpPr>
        <p:spPr>
          <a:xfrm rot="16200000">
            <a:off x="1633841" y="-365455"/>
            <a:ext cx="4994624" cy="77217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r>
              <a:rPr lang="es-ES" b="1" dirty="0" smtClean="0"/>
              <a:t>SIGNIFICANTE</a:t>
            </a:r>
            <a:endParaRPr lang="es-ES" b="1" dirty="0"/>
          </a:p>
          <a:p>
            <a:r>
              <a:rPr lang="es-ES" dirty="0"/>
              <a:t>forma fonética (sonido)</a:t>
            </a:r>
          </a:p>
          <a:p>
            <a:r>
              <a:rPr lang="es-ES" dirty="0"/>
              <a:t>forma gráfica (conjunto de letras</a:t>
            </a:r>
            <a:r>
              <a:rPr lang="es-ES" dirty="0" smtClean="0"/>
              <a:t>) de </a:t>
            </a:r>
            <a:r>
              <a:rPr lang="es-ES" dirty="0"/>
              <a:t>la palabra pronunciada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19" y="1197059"/>
            <a:ext cx="5821087" cy="206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81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 orient="vert"/>
          </p:nvPr>
        </p:nvSpPr>
        <p:spPr>
          <a:xfrm>
            <a:off x="7892809" y="563296"/>
            <a:ext cx="937820" cy="55158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El signo para Saussure</a:t>
            </a:r>
            <a:endParaRPr lang="es-ES" dirty="0"/>
          </a:p>
        </p:txBody>
      </p:sp>
      <p:sp>
        <p:nvSpPr>
          <p:cNvPr id="7" name="Marcador de texto vertical 6"/>
          <p:cNvSpPr>
            <a:spLocks noGrp="1"/>
          </p:cNvSpPr>
          <p:nvPr>
            <p:ph type="body" orient="vert" idx="1"/>
          </p:nvPr>
        </p:nvSpPr>
        <p:spPr>
          <a:xfrm rot="16200000">
            <a:off x="1633841" y="-365455"/>
            <a:ext cx="4994624" cy="77217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endParaRPr lang="es-ES" b="1" dirty="0"/>
          </a:p>
          <a:p>
            <a:endParaRPr lang="es-ES" b="1" dirty="0" smtClean="0"/>
          </a:p>
          <a:p>
            <a:pPr marL="0" indent="0">
              <a:buNone/>
            </a:pPr>
            <a:r>
              <a:rPr lang="es-ES" b="1" dirty="0" smtClean="0"/>
              <a:t>SIGNIFICADO</a:t>
            </a:r>
            <a:endParaRPr lang="es-ES" b="1" dirty="0"/>
          </a:p>
          <a:p>
            <a:r>
              <a:rPr lang="es-ES" dirty="0"/>
              <a:t>L</a:t>
            </a:r>
            <a:r>
              <a:rPr lang="es-ES" dirty="0" smtClean="0"/>
              <a:t>a </a:t>
            </a:r>
            <a:r>
              <a:rPr lang="es-ES" dirty="0"/>
              <a:t>imagen </a:t>
            </a:r>
            <a:r>
              <a:rPr lang="es-ES" dirty="0" smtClean="0"/>
              <a:t>o representación </a:t>
            </a:r>
            <a:r>
              <a:rPr lang="es-ES" dirty="0"/>
              <a:t>mental </a:t>
            </a:r>
            <a:r>
              <a:rPr lang="es-ES" dirty="0" smtClean="0"/>
              <a:t>que corresponde </a:t>
            </a:r>
            <a:r>
              <a:rPr lang="es-ES" dirty="0"/>
              <a:t>a la </a:t>
            </a:r>
            <a:r>
              <a:rPr lang="es-ES" dirty="0" smtClean="0"/>
              <a:t>palabra escuchada </a:t>
            </a:r>
            <a:r>
              <a:rPr lang="es-ES" dirty="0"/>
              <a:t>o pronunciada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19" y="1197059"/>
            <a:ext cx="5821087" cy="206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105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 orient="vert"/>
          </p:nvPr>
        </p:nvSpPr>
        <p:spPr>
          <a:xfrm>
            <a:off x="7892809" y="563296"/>
            <a:ext cx="937820" cy="55158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Propiedades del signo </a:t>
            </a:r>
            <a:endParaRPr lang="es-ES" dirty="0"/>
          </a:p>
        </p:txBody>
      </p:sp>
      <p:sp>
        <p:nvSpPr>
          <p:cNvPr id="7" name="Marcador de texto vertical 6"/>
          <p:cNvSpPr>
            <a:spLocks noGrp="1"/>
          </p:cNvSpPr>
          <p:nvPr>
            <p:ph type="body" orient="vert" idx="1"/>
          </p:nvPr>
        </p:nvSpPr>
        <p:spPr>
          <a:xfrm rot="16200000">
            <a:off x="1633842" y="-623437"/>
            <a:ext cx="4994624" cy="77217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r>
              <a:rPr lang="es-ES" dirty="0"/>
              <a:t>• </a:t>
            </a:r>
            <a:r>
              <a:rPr lang="es-ES" dirty="0" smtClean="0"/>
              <a:t>Significado </a:t>
            </a:r>
            <a:r>
              <a:rPr lang="es-ES" dirty="0"/>
              <a:t>y significante son </a:t>
            </a:r>
            <a:r>
              <a:rPr lang="es-ES" b="1" dirty="0" smtClean="0"/>
              <a:t>inseparables</a:t>
            </a:r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r>
              <a:rPr lang="es-ES" dirty="0"/>
              <a:t>• Están ligados por una relación de </a:t>
            </a:r>
            <a:r>
              <a:rPr lang="es-ES" b="1" dirty="0"/>
              <a:t>arbitrariedad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¿</a:t>
            </a:r>
            <a:r>
              <a:rPr lang="es-ES" dirty="0"/>
              <a:t>arbitrariedad?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¿</a:t>
            </a:r>
            <a:r>
              <a:rPr lang="es-ES" dirty="0"/>
              <a:t>impuesto por la cultura</a:t>
            </a:r>
            <a:r>
              <a:rPr lang="es-ES" dirty="0" smtClean="0"/>
              <a:t>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4548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608122"/>
            <a:ext cx="8046720" cy="1600200"/>
          </a:xfrm>
        </p:spPr>
        <p:txBody>
          <a:bodyPr/>
          <a:lstStyle/>
          <a:p>
            <a:r>
              <a:rPr lang="es-ES" dirty="0" smtClean="0"/>
              <a:t>Semiótica: </a:t>
            </a:r>
            <a:br>
              <a:rPr lang="es-ES" dirty="0" smtClean="0"/>
            </a:br>
            <a:r>
              <a:rPr lang="es-ES" sz="4000" dirty="0" err="1" smtClean="0"/>
              <a:t>Linguística</a:t>
            </a:r>
            <a:r>
              <a:rPr lang="es-ES" sz="4000" dirty="0" smtClean="0"/>
              <a:t> y filosofía</a:t>
            </a:r>
            <a:endParaRPr lang="es-ES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2423410"/>
            <a:ext cx="8001000" cy="3823447"/>
          </a:xfrm>
        </p:spPr>
        <p:txBody>
          <a:bodyPr>
            <a:normAutofit/>
          </a:bodyPr>
          <a:lstStyle/>
          <a:p>
            <a:endParaRPr lang="es-ES" dirty="0"/>
          </a:p>
          <a:p>
            <a:r>
              <a:rPr lang="es-ES" dirty="0" smtClean="0"/>
              <a:t>Unidad 2: SIGNO</a:t>
            </a:r>
          </a:p>
          <a:p>
            <a:endParaRPr lang="es-ES" dirty="0" smtClean="0"/>
          </a:p>
          <a:p>
            <a:r>
              <a:rPr lang="es-ES" dirty="0" smtClean="0"/>
              <a:t>Julio </a:t>
            </a:r>
            <a:r>
              <a:rPr lang="es-ES" dirty="0" smtClean="0"/>
              <a:t>2019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822914"/>
            <a:ext cx="4168440" cy="197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32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 orient="vert"/>
          </p:nvPr>
        </p:nvSpPr>
        <p:spPr>
          <a:xfrm>
            <a:off x="7892809" y="563296"/>
            <a:ext cx="937820" cy="55158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/>
              <a:t>Arbitrariedad del signo</a:t>
            </a:r>
            <a:endParaRPr lang="es-ES" sz="32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363793"/>
              </p:ext>
            </p:extLst>
          </p:nvPr>
        </p:nvGraphicFramePr>
        <p:xfrm>
          <a:off x="932302" y="2065105"/>
          <a:ext cx="6267620" cy="3487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810"/>
                <a:gridCol w="3133810"/>
              </a:tblGrid>
              <a:tr h="697499">
                <a:tc>
                  <a:txBody>
                    <a:bodyPr/>
                    <a:lstStyle/>
                    <a:p>
                      <a:r>
                        <a:rPr lang="es-ES" dirty="0" smtClean="0"/>
                        <a:t>automóvil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Carro/Coche </a:t>
                      </a:r>
                    </a:p>
                    <a:p>
                      <a:endParaRPr lang="es-ES" dirty="0"/>
                    </a:p>
                  </a:txBody>
                  <a:tcPr/>
                </a:tc>
              </a:tr>
              <a:tr h="697499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voiture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err="1" smtClean="0"/>
                        <a:t>bagnole</a:t>
                      </a:r>
                      <a:endParaRPr lang="es-ES" dirty="0" smtClean="0"/>
                    </a:p>
                    <a:p>
                      <a:endParaRPr lang="es-ES" dirty="0"/>
                    </a:p>
                  </a:txBody>
                  <a:tcPr/>
                </a:tc>
              </a:tr>
              <a:tr h="697499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automobile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car</a:t>
                      </a:r>
                    </a:p>
                    <a:p>
                      <a:endParaRPr lang="es-ES" dirty="0"/>
                    </a:p>
                  </a:txBody>
                  <a:tcPr/>
                </a:tc>
              </a:tr>
              <a:tr h="697499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automobile</a:t>
                      </a:r>
                      <a:r>
                        <a:rPr lang="es-ES" dirty="0" smtClean="0"/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maquina</a:t>
                      </a:r>
                    </a:p>
                    <a:p>
                      <a:endParaRPr lang="es-ES" dirty="0"/>
                    </a:p>
                  </a:txBody>
                  <a:tcPr/>
                </a:tc>
              </a:tr>
              <a:tr h="697499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automobil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err="1" smtClean="0"/>
                        <a:t>fahrauto</a:t>
                      </a:r>
                      <a:endParaRPr lang="es-ES" dirty="0" smtClean="0"/>
                    </a:p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8855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 orient="vert"/>
          </p:nvPr>
        </p:nvSpPr>
        <p:spPr>
          <a:xfrm>
            <a:off x="7892809" y="563296"/>
            <a:ext cx="937820" cy="551580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/>
              <a:t>Arbitrariedad del signo y el Referente</a:t>
            </a:r>
            <a:endParaRPr lang="es-ES" sz="28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791" y="874621"/>
            <a:ext cx="3600393" cy="2700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835" y="3358756"/>
            <a:ext cx="3600393" cy="28263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90242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 orient="vert"/>
          </p:nvPr>
        </p:nvSpPr>
        <p:spPr>
          <a:xfrm>
            <a:off x="7892809" y="563296"/>
            <a:ext cx="937820" cy="551580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La influencia de Saussure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09332" y="932427"/>
            <a:ext cx="7163723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dirty="0"/>
              <a:t>• </a:t>
            </a:r>
            <a:r>
              <a:rPr lang="es-ES" sz="3600" dirty="0" smtClean="0"/>
              <a:t>Louis </a:t>
            </a:r>
            <a:r>
              <a:rPr lang="es-ES" sz="3600" dirty="0" err="1"/>
              <a:t>Hjelmslev</a:t>
            </a:r>
            <a:endParaRPr lang="es-ES" sz="3600" dirty="0"/>
          </a:p>
          <a:p>
            <a:r>
              <a:rPr lang="es-ES" sz="3600" dirty="0"/>
              <a:t>• </a:t>
            </a:r>
            <a:r>
              <a:rPr lang="es-ES" sz="3600" dirty="0" err="1"/>
              <a:t>Roland</a:t>
            </a:r>
            <a:r>
              <a:rPr lang="es-ES" sz="3600" dirty="0"/>
              <a:t> </a:t>
            </a:r>
            <a:r>
              <a:rPr lang="es-ES" sz="3600" dirty="0" err="1"/>
              <a:t>Barthes</a:t>
            </a:r>
            <a:endParaRPr lang="es-ES" sz="3600" dirty="0"/>
          </a:p>
          <a:p>
            <a:r>
              <a:rPr lang="es-ES" sz="3600" dirty="0"/>
              <a:t>• </a:t>
            </a:r>
            <a:r>
              <a:rPr lang="es-ES" sz="3600" dirty="0" err="1"/>
              <a:t>Algirdas</a:t>
            </a:r>
            <a:r>
              <a:rPr lang="es-ES" sz="3600" dirty="0"/>
              <a:t> </a:t>
            </a:r>
            <a:r>
              <a:rPr lang="es-ES" sz="3600" dirty="0" err="1"/>
              <a:t>Greimas</a:t>
            </a:r>
            <a:endParaRPr lang="es-ES" sz="3600" dirty="0"/>
          </a:p>
          <a:p>
            <a:r>
              <a:rPr lang="es-ES" sz="3600" dirty="0"/>
              <a:t>• Julia </a:t>
            </a:r>
            <a:r>
              <a:rPr lang="es-ES" sz="3600" dirty="0" err="1"/>
              <a:t>Kristeva</a:t>
            </a:r>
            <a:endParaRPr lang="es-ES" sz="3600" dirty="0"/>
          </a:p>
          <a:p>
            <a:r>
              <a:rPr lang="es-ES" sz="3600" dirty="0"/>
              <a:t>• </a:t>
            </a:r>
            <a:r>
              <a:rPr lang="es-ES" sz="3600" dirty="0" err="1"/>
              <a:t>Roman</a:t>
            </a:r>
            <a:r>
              <a:rPr lang="es-ES" sz="3600" dirty="0"/>
              <a:t> Jakobson</a:t>
            </a:r>
          </a:p>
          <a:p>
            <a:r>
              <a:rPr lang="es-ES" sz="3600" dirty="0"/>
              <a:t>• Christian Metz</a:t>
            </a:r>
          </a:p>
          <a:p>
            <a:r>
              <a:rPr lang="es-ES" sz="3600" dirty="0"/>
              <a:t>• </a:t>
            </a:r>
            <a:r>
              <a:rPr lang="es-ES" sz="3600" dirty="0" err="1"/>
              <a:t>Gilles</a:t>
            </a:r>
            <a:r>
              <a:rPr lang="es-ES" sz="3600" dirty="0"/>
              <a:t> </a:t>
            </a:r>
            <a:r>
              <a:rPr lang="es-ES" sz="3600" dirty="0" err="1" smtClean="0"/>
              <a:t>Deleuze</a:t>
            </a:r>
            <a:endParaRPr lang="es-ES" sz="3600" dirty="0" smtClean="0"/>
          </a:p>
          <a:p>
            <a:endParaRPr lang="es-ES" sz="3600" dirty="0"/>
          </a:p>
          <a:p>
            <a:pPr algn="r"/>
            <a:r>
              <a:rPr lang="es-ES" sz="3600" dirty="0" smtClean="0"/>
              <a:t>Estructuralismo 70´s y 80´s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442651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La tradición filosófica</a:t>
            </a:r>
            <a:endParaRPr lang="es-ES" sz="40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es-ES" sz="2000" dirty="0" smtClean="0"/>
              <a:t>Semiótica y Pragmatismo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89018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vertical 5"/>
          <p:cNvSpPr>
            <a:spLocks noGrp="1"/>
          </p:cNvSpPr>
          <p:nvPr>
            <p:ph type="title"/>
          </p:nvPr>
        </p:nvSpPr>
        <p:spPr>
          <a:xfrm>
            <a:off x="0" y="813126"/>
            <a:ext cx="8913813" cy="914400"/>
          </a:xfrm>
        </p:spPr>
        <p:txBody>
          <a:bodyPr/>
          <a:lstStyle/>
          <a:p>
            <a:r>
              <a:rPr lang="es-ES" dirty="0" smtClean="0"/>
              <a:t>Contexto Histórico</a:t>
            </a:r>
            <a:endParaRPr lang="es-ES" dirty="0"/>
          </a:p>
        </p:txBody>
      </p:sp>
      <p:sp>
        <p:nvSpPr>
          <p:cNvPr id="7" name="Marcador de texto vertical 6"/>
          <p:cNvSpPr>
            <a:spLocks noGrp="1"/>
          </p:cNvSpPr>
          <p:nvPr>
            <p:ph idx="1"/>
          </p:nvPr>
        </p:nvSpPr>
        <p:spPr>
          <a:xfrm>
            <a:off x="662070" y="2068673"/>
            <a:ext cx="8062830" cy="4091875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 </a:t>
            </a:r>
            <a:r>
              <a:rPr lang="es-ES" dirty="0"/>
              <a:t>1879. Thomas Edison: bombilla </a:t>
            </a:r>
            <a:r>
              <a:rPr lang="es-ES" dirty="0" smtClean="0"/>
              <a:t>eléctrica</a:t>
            </a:r>
          </a:p>
          <a:p>
            <a:r>
              <a:rPr lang="es-ES" dirty="0" smtClean="0"/>
              <a:t> </a:t>
            </a:r>
            <a:r>
              <a:rPr lang="es-ES" dirty="0"/>
              <a:t>1892. Louis </a:t>
            </a:r>
            <a:r>
              <a:rPr lang="es-ES" dirty="0" err="1"/>
              <a:t>Lumière</a:t>
            </a:r>
            <a:r>
              <a:rPr lang="es-ES" dirty="0"/>
              <a:t>: </a:t>
            </a:r>
            <a:r>
              <a:rPr lang="es-ES" dirty="0" smtClean="0"/>
              <a:t>cinematógrafo</a:t>
            </a:r>
          </a:p>
          <a:p>
            <a:r>
              <a:rPr lang="es-ES" dirty="0" smtClean="0"/>
              <a:t>Ω1895</a:t>
            </a:r>
            <a:r>
              <a:rPr lang="es-ES" dirty="0"/>
              <a:t>. </a:t>
            </a:r>
            <a:r>
              <a:rPr lang="es-ES" dirty="0" err="1"/>
              <a:t>Guglielmo</a:t>
            </a:r>
            <a:r>
              <a:rPr lang="es-ES" dirty="0"/>
              <a:t> Marconi: transmisor-receptor </a:t>
            </a:r>
            <a:r>
              <a:rPr lang="es-ES" dirty="0" smtClean="0"/>
              <a:t>radio</a:t>
            </a:r>
            <a:endParaRPr lang="es-ES" dirty="0"/>
          </a:p>
          <a:p>
            <a:r>
              <a:rPr lang="es-ES" dirty="0" smtClean="0"/>
              <a:t> </a:t>
            </a:r>
            <a:r>
              <a:rPr lang="es-ES" dirty="0"/>
              <a:t>1900. Sigmund Freud: “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interpretation</a:t>
            </a:r>
            <a:r>
              <a:rPr lang="es-ES" dirty="0"/>
              <a:t> of </a:t>
            </a:r>
            <a:r>
              <a:rPr lang="es-ES" dirty="0" err="1"/>
              <a:t>dreams</a:t>
            </a:r>
            <a:r>
              <a:rPr lang="es-ES" dirty="0" smtClean="0"/>
              <a:t>”</a:t>
            </a:r>
            <a:endParaRPr lang="es-ES" dirty="0"/>
          </a:p>
          <a:p>
            <a:r>
              <a:rPr lang="es-ES" dirty="0" smtClean="0"/>
              <a:t> </a:t>
            </a:r>
            <a:r>
              <a:rPr lang="es-ES" dirty="0"/>
              <a:t>1905. Albert Einstein: teoría de la </a:t>
            </a:r>
            <a:r>
              <a:rPr lang="es-ES" dirty="0" smtClean="0"/>
              <a:t>relatividad</a:t>
            </a:r>
          </a:p>
          <a:p>
            <a:r>
              <a:rPr lang="es-ES" dirty="0" smtClean="0"/>
              <a:t> </a:t>
            </a:r>
            <a:r>
              <a:rPr lang="es-ES" dirty="0"/>
              <a:t>1909. Richard Strauss: “</a:t>
            </a:r>
            <a:r>
              <a:rPr lang="es-ES" i="1" dirty="0"/>
              <a:t>Elektra</a:t>
            </a:r>
            <a:r>
              <a:rPr lang="es-ES" dirty="0" smtClean="0"/>
              <a:t>”</a:t>
            </a:r>
            <a:endParaRPr lang="es-ES" dirty="0"/>
          </a:p>
          <a:p>
            <a:r>
              <a:rPr lang="es-ES" dirty="0" smtClean="0"/>
              <a:t> </a:t>
            </a:r>
            <a:r>
              <a:rPr lang="es-ES" dirty="0"/>
              <a:t>1909. John Dewey: “</a:t>
            </a:r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Think</a:t>
            </a:r>
            <a:r>
              <a:rPr lang="es-ES" dirty="0" smtClean="0"/>
              <a:t>”</a:t>
            </a:r>
            <a:endParaRPr lang="es-ES" dirty="0"/>
          </a:p>
          <a:p>
            <a:r>
              <a:rPr lang="pt-BR" dirty="0" smtClean="0"/>
              <a:t> </a:t>
            </a:r>
            <a:r>
              <a:rPr lang="pt-BR" dirty="0"/>
              <a:t>1914. Inicia WWI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919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743826"/>
            <a:ext cx="8913813" cy="914400"/>
          </a:xfrm>
        </p:spPr>
        <p:txBody>
          <a:bodyPr anchor="ctr">
            <a:normAutofit fontScale="90000"/>
          </a:bodyPr>
          <a:lstStyle/>
          <a:p>
            <a:pPr algn="r"/>
            <a:r>
              <a:rPr lang="es-ES" b="1" dirty="0" smtClean="0"/>
              <a:t>Charles </a:t>
            </a:r>
            <a:r>
              <a:rPr lang="es-ES" b="1" dirty="0"/>
              <a:t>Sanders </a:t>
            </a:r>
            <a:r>
              <a:rPr lang="es-ES" b="1" dirty="0" err="1"/>
              <a:t>Peirce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19909"/>
            <a:ext cx="5257903" cy="3602889"/>
          </a:xfrm>
        </p:spPr>
        <p:txBody>
          <a:bodyPr/>
          <a:lstStyle/>
          <a:p>
            <a:r>
              <a:rPr lang="es-ES" dirty="0" err="1" smtClean="0"/>
              <a:t>Bio</a:t>
            </a:r>
            <a:r>
              <a:rPr lang="es-ES" dirty="0"/>
              <a:t>: EUA, 1839-1914</a:t>
            </a:r>
          </a:p>
          <a:p>
            <a:r>
              <a:rPr lang="es-ES" dirty="0" smtClean="0"/>
              <a:t>Libro</a:t>
            </a:r>
            <a:r>
              <a:rPr lang="es-ES" dirty="0"/>
              <a:t>: </a:t>
            </a:r>
            <a:r>
              <a:rPr lang="es-ES" i="1" dirty="0" err="1"/>
              <a:t>Collected</a:t>
            </a:r>
            <a:r>
              <a:rPr lang="es-ES" i="1" dirty="0"/>
              <a:t> </a:t>
            </a:r>
            <a:r>
              <a:rPr lang="es-ES" i="1" dirty="0" err="1"/>
              <a:t>papers</a:t>
            </a:r>
            <a:r>
              <a:rPr lang="es-ES" i="1" dirty="0"/>
              <a:t> I </a:t>
            </a:r>
            <a:r>
              <a:rPr lang="es-ES" i="1" dirty="0" smtClean="0"/>
              <a:t>– VIII</a:t>
            </a:r>
          </a:p>
          <a:p>
            <a:r>
              <a:rPr lang="es-ES" dirty="0" smtClean="0"/>
              <a:t>Profesor en Lowell, Harvard, John Hopkins y el MIT</a:t>
            </a:r>
          </a:p>
          <a:p>
            <a:r>
              <a:rPr lang="es-ES" dirty="0" smtClean="0"/>
              <a:t>No tuvo adscripción permanente en ninguna</a:t>
            </a:r>
          </a:p>
          <a:p>
            <a:r>
              <a:rPr lang="es-ES" dirty="0" smtClean="0"/>
              <a:t>Astrónomo, Matemático y </a:t>
            </a:r>
            <a:r>
              <a:rPr lang="es-ES" dirty="0" smtClean="0"/>
              <a:t>Filósofo</a:t>
            </a:r>
            <a:endParaRPr lang="es-ES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581" y="2397933"/>
            <a:ext cx="3180232" cy="342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0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853656"/>
            <a:ext cx="8913813" cy="914400"/>
          </a:xfrm>
        </p:spPr>
        <p:txBody>
          <a:bodyPr/>
          <a:lstStyle/>
          <a:p>
            <a:pPr algn="r"/>
            <a:r>
              <a:rPr lang="es-ES" dirty="0" smtClean="0"/>
              <a:t>Charles Sanders </a:t>
            </a:r>
            <a:r>
              <a:rPr lang="es-ES" dirty="0" err="1" smtClean="0"/>
              <a:t>Peirce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5047" y="2310206"/>
            <a:ext cx="8089853" cy="3956124"/>
          </a:xfrm>
        </p:spPr>
        <p:txBody>
          <a:bodyPr/>
          <a:lstStyle/>
          <a:p>
            <a:r>
              <a:rPr lang="es-ES" dirty="0" smtClean="0"/>
              <a:t> </a:t>
            </a:r>
            <a:r>
              <a:rPr lang="es-ES" dirty="0"/>
              <a:t>Pensamiento filosófico</a:t>
            </a:r>
          </a:p>
          <a:p>
            <a:r>
              <a:rPr lang="es-ES" dirty="0" smtClean="0"/>
              <a:t>Fundador </a:t>
            </a:r>
            <a:r>
              <a:rPr lang="es-ES" dirty="0"/>
              <a:t>del </a:t>
            </a:r>
            <a:r>
              <a:rPr lang="es-ES" dirty="0" smtClean="0"/>
              <a:t>Pragmatismo</a:t>
            </a:r>
            <a:endParaRPr lang="es-ES" dirty="0"/>
          </a:p>
          <a:p>
            <a:r>
              <a:rPr lang="es-ES" dirty="0" smtClean="0"/>
              <a:t> </a:t>
            </a:r>
            <a:r>
              <a:rPr lang="es-ES" dirty="0"/>
              <a:t>Instaura las bases de la semiótica de acuerdo a las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Categorías </a:t>
            </a:r>
            <a:r>
              <a:rPr lang="es-ES" dirty="0"/>
              <a:t>de la </a:t>
            </a:r>
            <a:r>
              <a:rPr lang="es-ES" b="1" dirty="0"/>
              <a:t>tricotomía </a:t>
            </a:r>
            <a:r>
              <a:rPr lang="es-ES" b="1" dirty="0" err="1" smtClean="0"/>
              <a:t>faneroscópica</a:t>
            </a:r>
            <a:endParaRPr lang="es-ES" b="1" dirty="0"/>
          </a:p>
          <a:p>
            <a:pPr marL="0" indent="0">
              <a:buNone/>
            </a:pPr>
            <a:r>
              <a:rPr lang="es-ES" dirty="0" smtClean="0"/>
              <a:t>(</a:t>
            </a:r>
            <a:r>
              <a:rPr lang="es-ES" dirty="0" err="1"/>
              <a:t>P</a:t>
            </a:r>
            <a:r>
              <a:rPr lang="es-ES" dirty="0" err="1" smtClean="0"/>
              <a:t>rimeridad</a:t>
            </a:r>
            <a:r>
              <a:rPr lang="es-ES" dirty="0" smtClean="0"/>
              <a:t>, </a:t>
            </a:r>
            <a:r>
              <a:rPr lang="es-ES" dirty="0" err="1"/>
              <a:t>S</a:t>
            </a:r>
            <a:r>
              <a:rPr lang="es-ES" dirty="0" err="1" smtClean="0"/>
              <a:t>ecundidad</a:t>
            </a:r>
            <a:r>
              <a:rPr lang="es-ES" dirty="0"/>
              <a:t>, </a:t>
            </a:r>
            <a:r>
              <a:rPr lang="es-ES" dirty="0" err="1"/>
              <a:t>T</a:t>
            </a:r>
            <a:r>
              <a:rPr lang="es-ES" dirty="0" err="1" smtClean="0"/>
              <a:t>erceridad</a:t>
            </a:r>
            <a:r>
              <a:rPr lang="es-ES" dirty="0" smtClean="0"/>
              <a:t>) basado en ciertas ideas de </a:t>
            </a:r>
            <a:r>
              <a:rPr lang="es-ES" dirty="0" err="1" smtClean="0"/>
              <a:t>Ockham</a:t>
            </a:r>
            <a:r>
              <a:rPr lang="es-ES" dirty="0" smtClean="0"/>
              <a:t> (</a:t>
            </a:r>
            <a:r>
              <a:rPr lang="es-ES" dirty="0" err="1" smtClean="0"/>
              <a:t>Escoláticos</a:t>
            </a:r>
            <a:r>
              <a:rPr lang="es-ES" dirty="0" smtClean="0"/>
              <a:t>) y de Kant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43184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786106"/>
            <a:ext cx="8913813" cy="914400"/>
          </a:xfrm>
        </p:spPr>
        <p:txBody>
          <a:bodyPr/>
          <a:lstStyle/>
          <a:p>
            <a:pPr algn="r"/>
            <a:r>
              <a:rPr lang="es-ES" b="1" dirty="0" err="1"/>
              <a:t>Faneroscopía</a:t>
            </a:r>
            <a:r>
              <a:rPr lang="es-ES" b="1" dirty="0"/>
              <a:t> de </a:t>
            </a:r>
            <a:r>
              <a:rPr lang="es-ES" b="1" dirty="0" err="1"/>
              <a:t>Peirce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6762" y="2136223"/>
            <a:ext cx="7610476" cy="4037835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El </a:t>
            </a:r>
            <a:r>
              <a:rPr lang="es-ES" dirty="0" err="1"/>
              <a:t>fanerón</a:t>
            </a:r>
            <a:r>
              <a:rPr lang="es-ES" dirty="0"/>
              <a:t> está relacionado con </a:t>
            </a:r>
            <a:r>
              <a:rPr lang="es-ES" i="1" dirty="0"/>
              <a:t>idea</a:t>
            </a:r>
          </a:p>
          <a:p>
            <a:endParaRPr lang="es-ES" dirty="0" smtClean="0"/>
          </a:p>
          <a:p>
            <a:r>
              <a:rPr lang="es-ES" dirty="0" err="1" smtClean="0"/>
              <a:t>Peirce</a:t>
            </a:r>
            <a:r>
              <a:rPr lang="es-ES" dirty="0" smtClean="0"/>
              <a:t> </a:t>
            </a:r>
            <a:r>
              <a:rPr lang="es-ES" dirty="0"/>
              <a:t>excluye la noción de </a:t>
            </a:r>
            <a:r>
              <a:rPr lang="es-ES" i="1" dirty="0"/>
              <a:t>idea </a:t>
            </a:r>
            <a:r>
              <a:rPr lang="es-ES" dirty="0"/>
              <a:t>debido a </a:t>
            </a:r>
            <a:r>
              <a:rPr lang="es-ES" dirty="0" smtClean="0"/>
              <a:t>su connotación </a:t>
            </a:r>
            <a:r>
              <a:rPr lang="es-ES" dirty="0"/>
              <a:t>psicológica</a:t>
            </a:r>
          </a:p>
          <a:p>
            <a:endParaRPr lang="es-ES" dirty="0" smtClean="0"/>
          </a:p>
          <a:p>
            <a:r>
              <a:rPr lang="es-ES" dirty="0" smtClean="0"/>
              <a:t>La </a:t>
            </a:r>
            <a:r>
              <a:rPr lang="es-ES" dirty="0" err="1"/>
              <a:t>faneroscopía</a:t>
            </a:r>
            <a:r>
              <a:rPr lang="es-ES" dirty="0"/>
              <a:t> permite identificar diferentes </a:t>
            </a:r>
            <a:r>
              <a:rPr lang="es-ES" dirty="0" smtClean="0"/>
              <a:t>clases de </a:t>
            </a:r>
            <a:r>
              <a:rPr lang="es-ES" dirty="0" err="1"/>
              <a:t>fanerones</a:t>
            </a:r>
            <a:r>
              <a:rPr lang="es-ES" dirty="0"/>
              <a:t>: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Están </a:t>
            </a:r>
            <a:r>
              <a:rPr lang="es-ES" dirty="0"/>
              <a:t>mezclados, no pueden aislarse, </a:t>
            </a:r>
            <a:r>
              <a:rPr lang="es-ES" dirty="0" smtClean="0"/>
              <a:t>tienen características </a:t>
            </a:r>
            <a:r>
              <a:rPr lang="es-ES" dirty="0"/>
              <a:t>muy diferentes</a:t>
            </a:r>
          </a:p>
        </p:txBody>
      </p:sp>
    </p:spTree>
    <p:extLst>
      <p:ext uri="{BB962C8B-B14F-4D97-AF65-F5344CB8AC3E}">
        <p14:creationId xmlns:p14="http://schemas.microsoft.com/office/powerpoint/2010/main" val="1232058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29417"/>
            <a:ext cx="8913813" cy="914400"/>
          </a:xfrm>
        </p:spPr>
        <p:txBody>
          <a:bodyPr/>
          <a:lstStyle/>
          <a:p>
            <a:r>
              <a:rPr lang="es-ES" b="1" dirty="0"/>
              <a:t>Tricotomía </a:t>
            </a:r>
            <a:r>
              <a:rPr lang="es-ES" b="1" dirty="0" err="1"/>
              <a:t>faneroscópica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2619" y="1820206"/>
            <a:ext cx="8229600" cy="2465300"/>
          </a:xfrm>
        </p:spPr>
        <p:txBody>
          <a:bodyPr/>
          <a:lstStyle/>
          <a:p>
            <a:r>
              <a:rPr lang="es-ES" b="1" dirty="0" err="1" smtClean="0"/>
              <a:t>Primeridad</a:t>
            </a:r>
            <a:r>
              <a:rPr lang="es-ES" dirty="0"/>
              <a:t>: aquello que sólo es; no hace referencia </a:t>
            </a:r>
            <a:r>
              <a:rPr lang="es-ES" dirty="0" smtClean="0"/>
              <a:t>ni se </a:t>
            </a:r>
            <a:r>
              <a:rPr lang="es-ES" dirty="0"/>
              <a:t>apoya en nada [</a:t>
            </a:r>
            <a:r>
              <a:rPr lang="es-ES" i="1" dirty="0"/>
              <a:t>sentir</a:t>
            </a:r>
            <a:r>
              <a:rPr lang="es-ES" dirty="0" smtClean="0"/>
              <a:t>]</a:t>
            </a:r>
            <a:endParaRPr lang="es-ES" dirty="0"/>
          </a:p>
          <a:p>
            <a:r>
              <a:rPr lang="es-ES" b="1" dirty="0" err="1" smtClean="0"/>
              <a:t>Secundidad</a:t>
            </a:r>
            <a:r>
              <a:rPr lang="es-ES" dirty="0"/>
              <a:t>: aquello que es lo que es por la fuerza </a:t>
            </a:r>
            <a:r>
              <a:rPr lang="es-ES" dirty="0" smtClean="0"/>
              <a:t>de algo </a:t>
            </a:r>
            <a:r>
              <a:rPr lang="es-ES" dirty="0"/>
              <a:t>que lo produce [</a:t>
            </a:r>
            <a:r>
              <a:rPr lang="es-ES" i="1" dirty="0"/>
              <a:t>reacción</a:t>
            </a:r>
            <a:r>
              <a:rPr lang="es-ES" dirty="0" smtClean="0"/>
              <a:t>]</a:t>
            </a:r>
            <a:endParaRPr lang="es-ES" dirty="0"/>
          </a:p>
          <a:p>
            <a:r>
              <a:rPr lang="es-ES" b="1" dirty="0" err="1" smtClean="0"/>
              <a:t>Terceridad</a:t>
            </a:r>
            <a:r>
              <a:rPr lang="es-ES" dirty="0"/>
              <a:t>: aquello que es lo que es debido a </a:t>
            </a:r>
            <a:r>
              <a:rPr lang="es-ES" dirty="0" smtClean="0"/>
              <a:t>cosas que </a:t>
            </a:r>
            <a:r>
              <a:rPr lang="es-ES" dirty="0"/>
              <a:t>mediatiza; las relaciona entre ellas [</a:t>
            </a:r>
            <a:r>
              <a:rPr lang="es-ES" i="1" dirty="0"/>
              <a:t>pensar</a:t>
            </a:r>
            <a:r>
              <a:rPr lang="es-ES" dirty="0"/>
              <a:t>]</a:t>
            </a:r>
          </a:p>
        </p:txBody>
      </p:sp>
      <p:sp>
        <p:nvSpPr>
          <p:cNvPr id="4" name="Triángulo isósceles 3"/>
          <p:cNvSpPr/>
          <p:nvPr/>
        </p:nvSpPr>
        <p:spPr>
          <a:xfrm>
            <a:off x="6207097" y="4650276"/>
            <a:ext cx="2187641" cy="1819098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5604971" y="5990253"/>
            <a:ext cx="562774" cy="5847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1º</a:t>
            </a:r>
            <a:endParaRPr lang="es-ES_tradnl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043094" y="3993118"/>
            <a:ext cx="562774" cy="5847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r>
              <a:rPr lang="es-ES_tradnl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º</a:t>
            </a:r>
            <a:endParaRPr lang="es-ES_tradnl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8464995" y="5990253"/>
            <a:ext cx="562774" cy="5847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s-ES_tradnl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º</a:t>
            </a:r>
            <a:endParaRPr lang="es-ES_tradnl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7159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515946" y="1357433"/>
            <a:ext cx="82485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200" dirty="0" smtClean="0"/>
              <a:t>“Por </a:t>
            </a:r>
            <a:r>
              <a:rPr lang="es-ES" sz="3200" i="1" dirty="0" err="1" smtClean="0"/>
              <a:t>semiosis</a:t>
            </a:r>
            <a:r>
              <a:rPr lang="es-ES" sz="3200" dirty="0" smtClean="0"/>
              <a:t> </a:t>
            </a:r>
            <a:r>
              <a:rPr lang="es-ES" sz="3200" dirty="0"/>
              <a:t>quiero decir una acción, o influencia, </a:t>
            </a:r>
            <a:r>
              <a:rPr lang="es-ES" sz="3200" dirty="0" smtClean="0"/>
              <a:t>que es</a:t>
            </a:r>
            <a:r>
              <a:rPr lang="es-ES" sz="3200" dirty="0"/>
              <a:t>, o implica, una </a:t>
            </a:r>
            <a:r>
              <a:rPr lang="es-ES" sz="3200" dirty="0" smtClean="0"/>
              <a:t>cooperación </a:t>
            </a:r>
            <a:r>
              <a:rPr lang="es-ES" sz="3200" dirty="0"/>
              <a:t>de </a:t>
            </a:r>
            <a:r>
              <a:rPr lang="es-ES" sz="3200" i="1" dirty="0"/>
              <a:t>tres </a:t>
            </a:r>
            <a:r>
              <a:rPr lang="es-ES" sz="3200" dirty="0"/>
              <a:t>sujetos, como </a:t>
            </a:r>
            <a:r>
              <a:rPr lang="es-ES" sz="3200" dirty="0" smtClean="0"/>
              <a:t>un signo</a:t>
            </a:r>
            <a:r>
              <a:rPr lang="es-ES" sz="3200" dirty="0"/>
              <a:t>, su objeto y su interpretante, siendo </a:t>
            </a:r>
            <a:r>
              <a:rPr lang="es-ES" sz="3200" dirty="0" smtClean="0"/>
              <a:t>esta influencia </a:t>
            </a:r>
            <a:r>
              <a:rPr lang="es-ES" sz="3200" dirty="0" err="1"/>
              <a:t>tri</a:t>
            </a:r>
            <a:r>
              <a:rPr lang="es-ES" sz="3200" dirty="0"/>
              <a:t>-relativa imposible de resolver en </a:t>
            </a:r>
            <a:r>
              <a:rPr lang="es-ES" sz="3200" dirty="0" smtClean="0"/>
              <a:t>acciones entre </a:t>
            </a:r>
            <a:r>
              <a:rPr lang="es-ES" sz="3200" dirty="0"/>
              <a:t>pares</a:t>
            </a:r>
            <a:r>
              <a:rPr lang="es-ES" sz="3200" dirty="0" smtClean="0"/>
              <a:t>.”</a:t>
            </a:r>
            <a:endParaRPr lang="es-ES" sz="3200" dirty="0"/>
          </a:p>
          <a:p>
            <a:endParaRPr lang="es-ES" sz="3200" i="1" dirty="0"/>
          </a:p>
          <a:p>
            <a:pPr algn="r"/>
            <a:endParaRPr lang="es-ES" sz="3200" i="1" dirty="0" smtClean="0"/>
          </a:p>
          <a:p>
            <a:pPr algn="r"/>
            <a:r>
              <a:rPr lang="es-ES" sz="3200" i="1" dirty="0" err="1" smtClean="0"/>
              <a:t>Collected</a:t>
            </a:r>
            <a:r>
              <a:rPr lang="es-ES" sz="3200" i="1" dirty="0" smtClean="0"/>
              <a:t> </a:t>
            </a:r>
            <a:r>
              <a:rPr lang="es-ES" sz="3200" i="1" dirty="0" err="1"/>
              <a:t>Papers</a:t>
            </a:r>
            <a:r>
              <a:rPr lang="es-ES" sz="3200" i="1" dirty="0"/>
              <a:t> V, p. 332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720501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Antecedentes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Repaso Histórico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5841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0" y="813126"/>
            <a:ext cx="8913813" cy="914400"/>
          </a:xfrm>
        </p:spPr>
        <p:txBody>
          <a:bodyPr/>
          <a:lstStyle/>
          <a:p>
            <a:r>
              <a:rPr lang="es-ES" dirty="0"/>
              <a:t>E</a:t>
            </a:r>
            <a:r>
              <a:rPr lang="es-ES" dirty="0" smtClean="0"/>
              <a:t>l signo para </a:t>
            </a:r>
            <a:r>
              <a:rPr lang="es-ES" dirty="0" err="1" smtClean="0"/>
              <a:t>Peirce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457200" y="2294034"/>
            <a:ext cx="8229600" cy="35991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600" dirty="0"/>
              <a:t>Un signo es cualquier cosa que está tan </a:t>
            </a:r>
            <a:r>
              <a:rPr lang="es-ES" sz="3600" dirty="0" smtClean="0"/>
              <a:t>determinada por </a:t>
            </a:r>
            <a:r>
              <a:rPr lang="es-ES" sz="3600" dirty="0"/>
              <a:t>otra cosa (su objeto), y que determina un </a:t>
            </a:r>
            <a:r>
              <a:rPr lang="es-ES" sz="3600" dirty="0" smtClean="0"/>
              <a:t>efecto en </a:t>
            </a:r>
            <a:r>
              <a:rPr lang="es-ES" sz="3600" dirty="0"/>
              <a:t>una persona (el efecto es su interpretante), que </a:t>
            </a:r>
            <a:r>
              <a:rPr lang="es-ES" sz="3600" dirty="0" smtClean="0"/>
              <a:t>el efecto </a:t>
            </a:r>
            <a:r>
              <a:rPr lang="es-ES" sz="3600" dirty="0"/>
              <a:t>está mediado por el objeto.</a:t>
            </a:r>
          </a:p>
        </p:txBody>
      </p:sp>
    </p:spTree>
    <p:extLst>
      <p:ext uri="{BB962C8B-B14F-4D97-AF65-F5344CB8AC3E}">
        <p14:creationId xmlns:p14="http://schemas.microsoft.com/office/powerpoint/2010/main" val="11330918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10144"/>
            <a:ext cx="8913813" cy="914400"/>
          </a:xfrm>
        </p:spPr>
        <p:txBody>
          <a:bodyPr>
            <a:normAutofit/>
          </a:bodyPr>
          <a:lstStyle/>
          <a:p>
            <a:r>
              <a:rPr lang="es-ES" dirty="0" smtClean="0"/>
              <a:t>El signo para </a:t>
            </a:r>
            <a:r>
              <a:rPr lang="es-ES" dirty="0" err="1" smtClean="0"/>
              <a:t>Peirce</a:t>
            </a:r>
            <a:endParaRPr lang="es-ES" dirty="0"/>
          </a:p>
        </p:txBody>
      </p:sp>
      <p:grpSp>
        <p:nvGrpSpPr>
          <p:cNvPr id="26" name="Agrupar 25"/>
          <p:cNvGrpSpPr/>
          <p:nvPr/>
        </p:nvGrpSpPr>
        <p:grpSpPr>
          <a:xfrm>
            <a:off x="401742" y="1627194"/>
            <a:ext cx="8340516" cy="5230806"/>
            <a:chOff x="238915" y="1624666"/>
            <a:chExt cx="8447885" cy="5233334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29533" y="1624666"/>
              <a:ext cx="2907166" cy="1383307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8915" y="4397707"/>
              <a:ext cx="2460293" cy="2460293"/>
            </a:xfrm>
            <a:prstGeom prst="rect">
              <a:avLst/>
            </a:prstGeom>
          </p:spPr>
        </p:pic>
        <p:sp>
          <p:nvSpPr>
            <p:cNvPr id="7" name="CuadroTexto 6"/>
            <p:cNvSpPr txBox="1"/>
            <p:nvPr/>
          </p:nvSpPr>
          <p:spPr>
            <a:xfrm>
              <a:off x="6556865" y="5272077"/>
              <a:ext cx="21299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/>
                <a:t>La experiencia de ser llovido</a:t>
              </a:r>
              <a:endParaRPr lang="es-ES" dirty="0"/>
            </a:p>
          </p:txBody>
        </p:sp>
        <p:cxnSp>
          <p:nvCxnSpPr>
            <p:cNvPr id="9" name="Conector recto de flecha 8"/>
            <p:cNvCxnSpPr/>
            <p:nvPr/>
          </p:nvCxnSpPr>
          <p:spPr>
            <a:xfrm flipH="1">
              <a:off x="1819043" y="2857638"/>
              <a:ext cx="1078198" cy="165372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de flecha 11"/>
            <p:cNvCxnSpPr>
              <a:endCxn id="7" idx="0"/>
            </p:cNvCxnSpPr>
            <p:nvPr/>
          </p:nvCxnSpPr>
          <p:spPr>
            <a:xfrm>
              <a:off x="5880471" y="3007973"/>
              <a:ext cx="1741362" cy="226410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/>
            <p:cNvCxnSpPr>
              <a:stCxn id="7" idx="1"/>
              <a:endCxn id="5" idx="3"/>
            </p:cNvCxnSpPr>
            <p:nvPr/>
          </p:nvCxnSpPr>
          <p:spPr>
            <a:xfrm flipH="1">
              <a:off x="2699208" y="5595243"/>
              <a:ext cx="3857657" cy="3261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angular 17"/>
            <p:cNvCxnSpPr/>
            <p:nvPr/>
          </p:nvCxnSpPr>
          <p:spPr>
            <a:xfrm rot="10800000">
              <a:off x="2310228" y="4802421"/>
              <a:ext cx="4297861" cy="542423"/>
            </a:xfrm>
            <a:prstGeom prst="bentConnector3">
              <a:avLst>
                <a:gd name="adj1" fmla="val 50000"/>
              </a:avLst>
            </a:prstGeom>
            <a:ln>
              <a:prstDash val="dash"/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2" name="CuadroTexto 21"/>
            <p:cNvSpPr txBox="1"/>
            <p:nvPr/>
          </p:nvSpPr>
          <p:spPr>
            <a:xfrm rot="3073758">
              <a:off x="5951830" y="3751178"/>
              <a:ext cx="1739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SECUNDIDAD</a:t>
              </a:r>
              <a:endParaRPr lang="es-ES" dirty="0"/>
            </a:p>
          </p:txBody>
        </p:sp>
        <p:sp>
          <p:nvSpPr>
            <p:cNvPr id="23" name="CuadroTexto 22"/>
            <p:cNvSpPr txBox="1"/>
            <p:nvPr/>
          </p:nvSpPr>
          <p:spPr>
            <a:xfrm rot="18392758">
              <a:off x="1336325" y="3387360"/>
              <a:ext cx="1739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SECUNDIDAD</a:t>
              </a:r>
              <a:endParaRPr lang="es-ES" dirty="0"/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3843561" y="4380795"/>
              <a:ext cx="1739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TERCERIDAD</a:t>
              </a:r>
              <a:endParaRPr lang="es-ES" dirty="0"/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3995961" y="5803257"/>
              <a:ext cx="1739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PRIMERIDAD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10151530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signo para </a:t>
            </a:r>
            <a:r>
              <a:rPr lang="es-ES" dirty="0" err="1" smtClean="0"/>
              <a:t>Peirce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9326" y="2595562"/>
            <a:ext cx="7765574" cy="3670767"/>
          </a:xfrm>
        </p:spPr>
        <p:txBody>
          <a:bodyPr>
            <a:normAutofit/>
          </a:bodyPr>
          <a:lstStyle/>
          <a:p>
            <a:r>
              <a:rPr lang="es-ES" sz="2400" dirty="0" smtClean="0"/>
              <a:t>Las </a:t>
            </a:r>
            <a:r>
              <a:rPr lang="es-ES" sz="2400" dirty="0"/>
              <a:t>nubes son para la experiencia </a:t>
            </a:r>
            <a:r>
              <a:rPr lang="es-ES" sz="2400" dirty="0" smtClean="0"/>
              <a:t>un signo </a:t>
            </a:r>
            <a:r>
              <a:rPr lang="es-ES" sz="2400" dirty="0"/>
              <a:t>de lluvia</a:t>
            </a:r>
          </a:p>
          <a:p>
            <a:endParaRPr lang="es-ES" sz="2400" dirty="0" smtClean="0"/>
          </a:p>
          <a:p>
            <a:r>
              <a:rPr lang="es-ES" sz="2400" dirty="0" smtClean="0"/>
              <a:t>El </a:t>
            </a:r>
            <a:r>
              <a:rPr lang="es-ES" sz="2400" dirty="0"/>
              <a:t>efecto de ser llovido establece </a:t>
            </a:r>
            <a:r>
              <a:rPr lang="es-ES" sz="2400" dirty="0" smtClean="0"/>
              <a:t>una nueva </a:t>
            </a:r>
            <a:r>
              <a:rPr lang="es-ES" sz="2400" dirty="0"/>
              <a:t>relación con la lluvia</a:t>
            </a:r>
            <a:r>
              <a:rPr lang="es-ES" sz="2400" dirty="0" smtClean="0"/>
              <a:t>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8515751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El signo para </a:t>
            </a:r>
            <a:r>
              <a:rPr lang="es-ES" b="1" dirty="0" err="1"/>
              <a:t>Peirce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2071" y="2296695"/>
            <a:ext cx="8062830" cy="3969635"/>
          </a:xfrm>
        </p:spPr>
        <p:txBody>
          <a:bodyPr>
            <a:noAutofit/>
          </a:bodyPr>
          <a:lstStyle/>
          <a:p>
            <a:r>
              <a:rPr lang="es-ES" sz="1800" dirty="0" smtClean="0"/>
              <a:t>El </a:t>
            </a:r>
            <a:r>
              <a:rPr lang="es-ES" sz="1800" dirty="0"/>
              <a:t>signo es la </a:t>
            </a:r>
            <a:r>
              <a:rPr lang="es-ES" sz="1800" dirty="0" smtClean="0"/>
              <a:t>cooperación </a:t>
            </a:r>
            <a:r>
              <a:rPr lang="es-ES" sz="1800" dirty="0"/>
              <a:t>de una </a:t>
            </a:r>
            <a:r>
              <a:rPr lang="es-ES" sz="1800" dirty="0" smtClean="0"/>
              <a:t>tríada:</a:t>
            </a:r>
            <a:endParaRPr lang="es-ES" sz="1800" dirty="0"/>
          </a:p>
          <a:p>
            <a:pPr marL="0" indent="0">
              <a:buNone/>
            </a:pPr>
            <a:r>
              <a:rPr lang="es-ES" sz="1800" dirty="0"/>
              <a:t>	</a:t>
            </a:r>
            <a:endParaRPr lang="es-ES" sz="1800" dirty="0" smtClean="0"/>
          </a:p>
          <a:p>
            <a:pPr marL="0" indent="0">
              <a:buNone/>
            </a:pPr>
            <a:r>
              <a:rPr lang="es-ES" sz="1800" dirty="0"/>
              <a:t>	</a:t>
            </a:r>
            <a:r>
              <a:rPr lang="es-ES" sz="1800" dirty="0" smtClean="0"/>
              <a:t>un </a:t>
            </a:r>
            <a:r>
              <a:rPr lang="es-ES" sz="1800" b="1" dirty="0" err="1"/>
              <a:t>R</a:t>
            </a:r>
            <a:r>
              <a:rPr lang="es-ES" sz="1800" b="1" dirty="0" err="1" smtClean="0"/>
              <a:t>epresentamen</a:t>
            </a:r>
            <a:r>
              <a:rPr lang="es-ES" sz="1800" b="1" dirty="0" smtClean="0"/>
              <a:t> </a:t>
            </a:r>
            <a:r>
              <a:rPr lang="es-ES" sz="1800" dirty="0"/>
              <a:t>(</a:t>
            </a:r>
            <a:r>
              <a:rPr lang="es-ES" sz="1800" dirty="0" smtClean="0"/>
              <a:t>signo/ referente a una idea)</a:t>
            </a:r>
            <a:r>
              <a:rPr lang="es-ES" sz="1800" dirty="0"/>
              <a:t>...</a:t>
            </a:r>
          </a:p>
          <a:p>
            <a:pPr marL="0" indent="0">
              <a:buNone/>
            </a:pPr>
            <a:r>
              <a:rPr lang="es-ES" sz="1800" dirty="0" smtClean="0"/>
              <a:t>	denota </a:t>
            </a:r>
            <a:r>
              <a:rPr lang="es-ES" sz="1800" dirty="0"/>
              <a:t>un </a:t>
            </a:r>
            <a:r>
              <a:rPr lang="es-ES" sz="1800" b="1" dirty="0"/>
              <a:t>O</a:t>
            </a:r>
            <a:r>
              <a:rPr lang="es-ES" sz="1800" b="1" dirty="0" smtClean="0"/>
              <a:t>bjeto </a:t>
            </a:r>
            <a:r>
              <a:rPr lang="es-ES" sz="1800" dirty="0"/>
              <a:t>(del pensamiento)...</a:t>
            </a:r>
          </a:p>
          <a:p>
            <a:pPr marL="0" indent="0">
              <a:buNone/>
            </a:pPr>
            <a:r>
              <a:rPr lang="es-ES" sz="1800" dirty="0" smtClean="0"/>
              <a:t>	gracias </a:t>
            </a:r>
            <a:r>
              <a:rPr lang="es-ES" sz="1800" dirty="0"/>
              <a:t>a un </a:t>
            </a:r>
            <a:r>
              <a:rPr lang="es-ES" sz="1800" b="1" dirty="0"/>
              <a:t>I</a:t>
            </a:r>
            <a:r>
              <a:rPr lang="es-ES" sz="1800" b="1" dirty="0" smtClean="0"/>
              <a:t>nterpretante </a:t>
            </a:r>
            <a:r>
              <a:rPr lang="es-ES" sz="1800" dirty="0"/>
              <a:t>(una </a:t>
            </a:r>
            <a:r>
              <a:rPr lang="es-ES" sz="1800" dirty="0" smtClean="0"/>
              <a:t>representación 	mental</a:t>
            </a:r>
            <a:r>
              <a:rPr lang="es-ES" sz="1800" dirty="0"/>
              <a:t>).</a:t>
            </a:r>
          </a:p>
          <a:p>
            <a:pPr marL="0" indent="0">
              <a:buNone/>
            </a:pPr>
            <a:endParaRPr lang="es-ES" sz="1800" dirty="0" smtClean="0"/>
          </a:p>
          <a:p>
            <a:pPr marL="0" indent="0">
              <a:buNone/>
            </a:pPr>
            <a:r>
              <a:rPr lang="es-ES" sz="1800" dirty="0" smtClean="0"/>
              <a:t>El </a:t>
            </a:r>
            <a:r>
              <a:rPr lang="es-ES" sz="1800" dirty="0"/>
              <a:t>interpretante hace que el signo [</a:t>
            </a:r>
            <a:r>
              <a:rPr lang="es-ES" sz="1800" dirty="0" err="1"/>
              <a:t>representamen</a:t>
            </a:r>
            <a:r>
              <a:rPr lang="es-ES" sz="1800" dirty="0" smtClean="0"/>
              <a:t>] represente </a:t>
            </a:r>
            <a:r>
              <a:rPr lang="es-ES" sz="1800" dirty="0"/>
              <a:t>su objeto para el destinatario.</a:t>
            </a:r>
          </a:p>
        </p:txBody>
      </p:sp>
    </p:spTree>
    <p:extLst>
      <p:ext uri="{BB962C8B-B14F-4D97-AF65-F5344CB8AC3E}">
        <p14:creationId xmlns:p14="http://schemas.microsoft.com/office/powerpoint/2010/main" val="3029160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ángulo isósceles 3"/>
          <p:cNvSpPr/>
          <p:nvPr/>
        </p:nvSpPr>
        <p:spPr>
          <a:xfrm>
            <a:off x="2317807" y="2114105"/>
            <a:ext cx="4508386" cy="3748877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96966"/>
            <a:ext cx="8913813" cy="914400"/>
          </a:xfrm>
        </p:spPr>
        <p:txBody>
          <a:bodyPr/>
          <a:lstStyle/>
          <a:p>
            <a:r>
              <a:rPr lang="es-ES" dirty="0" smtClean="0"/>
              <a:t>El Tríada Semiótica</a:t>
            </a:r>
            <a:endParaRPr lang="es-ES" dirty="0"/>
          </a:p>
        </p:txBody>
      </p:sp>
      <p:cxnSp>
        <p:nvCxnSpPr>
          <p:cNvPr id="11" name="Conector recto 10"/>
          <p:cNvCxnSpPr>
            <a:stCxn id="4" idx="0"/>
          </p:cNvCxnSpPr>
          <p:nvPr/>
        </p:nvCxnSpPr>
        <p:spPr>
          <a:xfrm>
            <a:off x="4572000" y="2114105"/>
            <a:ext cx="0" cy="2188523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Conector recto 12"/>
          <p:cNvCxnSpPr>
            <a:endCxn id="4" idx="4"/>
          </p:cNvCxnSpPr>
          <p:nvPr/>
        </p:nvCxnSpPr>
        <p:spPr>
          <a:xfrm>
            <a:off x="4572001" y="4302628"/>
            <a:ext cx="2254192" cy="156035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Conector recto 15"/>
          <p:cNvCxnSpPr>
            <a:endCxn id="4" idx="2"/>
          </p:cNvCxnSpPr>
          <p:nvPr/>
        </p:nvCxnSpPr>
        <p:spPr>
          <a:xfrm flipH="1">
            <a:off x="2317807" y="4302628"/>
            <a:ext cx="2254193" cy="156035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H="1">
            <a:off x="4574858" y="2906884"/>
            <a:ext cx="2745104" cy="1395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4574858" y="2216497"/>
            <a:ext cx="0" cy="194377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3" name="Rectángulo 32"/>
          <p:cNvSpPr/>
          <p:nvPr/>
        </p:nvSpPr>
        <p:spPr>
          <a:xfrm>
            <a:off x="3006870" y="1744773"/>
            <a:ext cx="3130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Representamen</a:t>
            </a:r>
            <a:r>
              <a:rPr lang="es-ES_tradnl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/Signo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7319962" y="2611815"/>
            <a:ext cx="1332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Semiosis</a:t>
            </a:r>
            <a:endParaRPr lang="es-ES_tradnl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6809789" y="5851389"/>
            <a:ext cx="2104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Interpretante</a:t>
            </a:r>
            <a:endParaRPr lang="es-E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1100940" y="5862982"/>
            <a:ext cx="1129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Objeto</a:t>
            </a:r>
            <a:endParaRPr lang="es-E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02040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853656"/>
            <a:ext cx="8913813" cy="914400"/>
          </a:xfrm>
        </p:spPr>
        <p:txBody>
          <a:bodyPr/>
          <a:lstStyle/>
          <a:p>
            <a:r>
              <a:rPr lang="es-ES" dirty="0" smtClean="0"/>
              <a:t>El </a:t>
            </a:r>
            <a:r>
              <a:rPr lang="es-ES" dirty="0" err="1" smtClean="0"/>
              <a:t>Representamen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38773" y="2136223"/>
            <a:ext cx="7610476" cy="3670767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Signo</a:t>
            </a:r>
          </a:p>
          <a:p>
            <a:r>
              <a:rPr lang="es-ES" dirty="0" smtClean="0"/>
              <a:t>Representa al objeto pero no en todos sus aspectos sino en referencia a una idea (vaca)</a:t>
            </a:r>
          </a:p>
          <a:p>
            <a:r>
              <a:rPr lang="es-ES" dirty="0" smtClean="0"/>
              <a:t>Su fundamento permite distinguir a un objeto de otro.</a:t>
            </a:r>
          </a:p>
          <a:p>
            <a:r>
              <a:rPr lang="es-ES" dirty="0" smtClean="0"/>
              <a:t>Toma el lugar del objeto en el pensamiento del sujeto</a:t>
            </a:r>
          </a:p>
          <a:p>
            <a:r>
              <a:rPr lang="es-ES" dirty="0" smtClean="0"/>
              <a:t>Base de la </a:t>
            </a:r>
            <a:r>
              <a:rPr lang="es-ES" dirty="0" err="1" smtClean="0"/>
              <a:t>Semiósis</a:t>
            </a:r>
            <a:r>
              <a:rPr lang="es-ES" dirty="0" smtClean="0"/>
              <a:t> Limitada</a:t>
            </a:r>
          </a:p>
          <a:p>
            <a:r>
              <a:rPr lang="es-ES" dirty="0" smtClean="0"/>
              <a:t>Es arbitrario y se establece con convención</a:t>
            </a:r>
          </a:p>
          <a:p>
            <a:r>
              <a:rPr lang="es-ES" dirty="0" smtClean="0"/>
              <a:t>Es contingente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435" y="4939529"/>
            <a:ext cx="2649693" cy="175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764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66656"/>
            <a:ext cx="8913813" cy="914400"/>
          </a:xfrm>
        </p:spPr>
        <p:txBody>
          <a:bodyPr/>
          <a:lstStyle/>
          <a:p>
            <a:r>
              <a:rPr lang="es-ES" dirty="0" smtClean="0"/>
              <a:t>El objeto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5630" y="1906553"/>
            <a:ext cx="7610476" cy="3670767"/>
          </a:xfrm>
        </p:spPr>
        <p:txBody>
          <a:bodyPr>
            <a:normAutofit/>
          </a:bodyPr>
          <a:lstStyle/>
          <a:p>
            <a:r>
              <a:rPr lang="es-ES" sz="2400" dirty="0" smtClean="0"/>
              <a:t>Implica la totalidad de un objeto, pero únicamente en el pensamiento</a:t>
            </a:r>
          </a:p>
          <a:p>
            <a:r>
              <a:rPr lang="es-ES" sz="2400" dirty="0" smtClean="0"/>
              <a:t>Implica el objeto en la totalidad de sus cualidades</a:t>
            </a:r>
          </a:p>
          <a:p>
            <a:r>
              <a:rPr lang="es-ES" sz="2400" dirty="0" smtClean="0"/>
              <a:t>Es el paso inmediato a la representación, no esta rebanado o seccionado</a:t>
            </a:r>
            <a:endParaRPr lang="es-E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198" y="4350210"/>
            <a:ext cx="2808187" cy="235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230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objeto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6400" y="2136223"/>
            <a:ext cx="7610476" cy="3670767"/>
          </a:xfrm>
        </p:spPr>
        <p:txBody>
          <a:bodyPr/>
          <a:lstStyle/>
          <a:p>
            <a:r>
              <a:rPr lang="es-ES" sz="2400" dirty="0" smtClean="0"/>
              <a:t>Objeto Inmediato:</a:t>
            </a:r>
          </a:p>
          <a:p>
            <a:pPr lvl="1"/>
            <a:r>
              <a:rPr lang="es-ES" sz="2000" dirty="0" smtClean="0"/>
              <a:t>Esta constituido por el fundamento del signo</a:t>
            </a:r>
          </a:p>
          <a:p>
            <a:pPr lvl="1"/>
            <a:r>
              <a:rPr lang="es-ES" sz="2000" dirty="0" smtClean="0"/>
              <a:t>Se encuentra al interior de la </a:t>
            </a:r>
            <a:r>
              <a:rPr lang="es-ES" sz="2000" i="1" dirty="0" err="1" smtClean="0"/>
              <a:t>Semiosis</a:t>
            </a:r>
            <a:endParaRPr lang="es-ES" sz="2000" i="1" dirty="0" smtClean="0"/>
          </a:p>
          <a:p>
            <a:pPr lvl="1"/>
            <a:r>
              <a:rPr lang="es-ES" sz="2000" dirty="0" smtClean="0"/>
              <a:t>Depende de la representación del signo</a:t>
            </a:r>
          </a:p>
          <a:p>
            <a:pPr lvl="1"/>
            <a:r>
              <a:rPr lang="es-ES" sz="2000" dirty="0" smtClean="0"/>
              <a:t>El conocimiento que provee sólo es referente a lo inmediatamente comprensible</a:t>
            </a:r>
          </a:p>
          <a:p>
            <a:pPr lvl="2"/>
            <a:r>
              <a:rPr lang="es-ES" sz="2000" dirty="0" smtClean="0"/>
              <a:t>Ejemplo:</a:t>
            </a:r>
          </a:p>
          <a:p>
            <a:pPr marL="548640" lvl="2" indent="0">
              <a:buNone/>
            </a:pP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588" y="4147560"/>
            <a:ext cx="3162364" cy="2370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946197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66656"/>
            <a:ext cx="8913813" cy="914400"/>
          </a:xfrm>
        </p:spPr>
        <p:txBody>
          <a:bodyPr/>
          <a:lstStyle/>
          <a:p>
            <a:r>
              <a:rPr lang="es-ES" dirty="0" smtClean="0"/>
              <a:t>Tipos de objeto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7237" y="1707628"/>
            <a:ext cx="7451954" cy="3118894"/>
          </a:xfrm>
        </p:spPr>
        <p:txBody>
          <a:bodyPr>
            <a:normAutofit/>
          </a:bodyPr>
          <a:lstStyle/>
          <a:p>
            <a:r>
              <a:rPr lang="es-ES" dirty="0" smtClean="0"/>
              <a:t>Objeto </a:t>
            </a:r>
            <a:r>
              <a:rPr lang="es-ES" dirty="0" smtClean="0"/>
              <a:t>Dinámico:</a:t>
            </a:r>
          </a:p>
          <a:p>
            <a:pPr lvl="1"/>
            <a:r>
              <a:rPr lang="es-ES" dirty="0" smtClean="0"/>
              <a:t>Es exterior a la </a:t>
            </a:r>
            <a:r>
              <a:rPr lang="es-ES" i="1" dirty="0" err="1"/>
              <a:t>S</a:t>
            </a:r>
            <a:r>
              <a:rPr lang="es-ES" i="1" dirty="0" err="1" smtClean="0"/>
              <a:t>emiosis</a:t>
            </a:r>
            <a:r>
              <a:rPr lang="es-ES" dirty="0" smtClean="0"/>
              <a:t> primera</a:t>
            </a:r>
          </a:p>
          <a:p>
            <a:pPr lvl="1"/>
            <a:r>
              <a:rPr lang="es-ES" dirty="0" smtClean="0"/>
              <a:t>En el </a:t>
            </a:r>
            <a:r>
              <a:rPr lang="es-ES" dirty="0" smtClean="0"/>
              <a:t>se </a:t>
            </a:r>
            <a:r>
              <a:rPr lang="es-ES" dirty="0" smtClean="0"/>
              <a:t>haya la Realidad misma</a:t>
            </a:r>
          </a:p>
          <a:p>
            <a:pPr lvl="1"/>
            <a:r>
              <a:rPr lang="es-ES" dirty="0" smtClean="0"/>
              <a:t>Depende de aquellos signos conocidos previamente por el sujeto</a:t>
            </a:r>
          </a:p>
          <a:p>
            <a:pPr lvl="1"/>
            <a:r>
              <a:rPr lang="es-ES" dirty="0" smtClean="0"/>
              <a:t>El conocimiento que provee procede del conocimiento de </a:t>
            </a:r>
            <a:r>
              <a:rPr lang="es-ES" dirty="0" err="1" smtClean="0"/>
              <a:t>semiósis</a:t>
            </a:r>
            <a:r>
              <a:rPr lang="es-ES" dirty="0" smtClean="0"/>
              <a:t> anteriores </a:t>
            </a:r>
          </a:p>
          <a:p>
            <a:pPr lvl="2"/>
            <a:r>
              <a:rPr lang="es-ES" dirty="0" smtClean="0"/>
              <a:t>Ejemplo:</a:t>
            </a:r>
          </a:p>
          <a:p>
            <a:pPr marL="548640" lvl="2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654" y="3860360"/>
            <a:ext cx="3293026" cy="2716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71268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69946"/>
            <a:ext cx="8913813" cy="914400"/>
          </a:xfrm>
        </p:spPr>
        <p:txBody>
          <a:bodyPr/>
          <a:lstStyle/>
          <a:p>
            <a:r>
              <a:rPr lang="es-ES" dirty="0" smtClean="0"/>
              <a:t>El Interpretante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1214" y="1825493"/>
            <a:ext cx="7610476" cy="3670767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Un sistema de signos que permite la interpretación del </a:t>
            </a:r>
            <a:r>
              <a:rPr lang="es-ES" i="1" dirty="0" err="1"/>
              <a:t>R</a:t>
            </a:r>
            <a:r>
              <a:rPr lang="es-ES" i="1" dirty="0" err="1" smtClean="0"/>
              <a:t>epresentamen</a:t>
            </a:r>
            <a:endParaRPr lang="es-ES" i="1" dirty="0" smtClean="0"/>
          </a:p>
          <a:p>
            <a:r>
              <a:rPr lang="es-ES" dirty="0" smtClean="0"/>
              <a:t>Se vincula de igual manera con el objeto porque no deja de hacer una referencia primaria al mismo</a:t>
            </a:r>
          </a:p>
          <a:p>
            <a:r>
              <a:rPr lang="es-ES" dirty="0" smtClean="0"/>
              <a:t>Genera sentido en el </a:t>
            </a:r>
            <a:r>
              <a:rPr lang="es-ES" dirty="0" err="1" smtClean="0"/>
              <a:t>Representamen</a:t>
            </a:r>
            <a:r>
              <a:rPr lang="es-ES" dirty="0" smtClean="0"/>
              <a:t>, dado que lo vincula con otros signos que lo vinculan con pensamientos que ya residen en la experiencia del sujeto</a:t>
            </a:r>
          </a:p>
          <a:p>
            <a:pPr marL="0" indent="0">
              <a:buNone/>
            </a:pPr>
            <a:r>
              <a:rPr lang="es-ES" dirty="0" smtClean="0"/>
              <a:t>Ejemplo: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Perro              </a:t>
            </a:r>
            <a:r>
              <a:rPr lang="es-ES" dirty="0" err="1" smtClean="0"/>
              <a:t>Dog</a:t>
            </a:r>
            <a:r>
              <a:rPr lang="es-ES" dirty="0" smtClean="0"/>
              <a:t>  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8221" y="4487429"/>
            <a:ext cx="2142234" cy="151641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2537" y="4487429"/>
            <a:ext cx="1636417" cy="151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35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0" y="666656"/>
            <a:ext cx="8913813" cy="914400"/>
          </a:xfrm>
        </p:spPr>
        <p:txBody>
          <a:bodyPr/>
          <a:lstStyle/>
          <a:p>
            <a:r>
              <a:rPr lang="es-ES" dirty="0" smtClean="0"/>
              <a:t>Problema fundamental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938773" y="2190263"/>
            <a:ext cx="7610476" cy="3670767"/>
          </a:xfrm>
        </p:spPr>
        <p:txBody>
          <a:bodyPr>
            <a:normAutofit fontScale="92500" lnSpcReduction="10000"/>
          </a:bodyPr>
          <a:lstStyle/>
          <a:p>
            <a:r>
              <a:rPr lang="es-ES" sz="4000" b="1" dirty="0" err="1" smtClean="0">
                <a:solidFill>
                  <a:srgbClr val="800000"/>
                </a:solidFill>
              </a:rPr>
              <a:t>Semiósis</a:t>
            </a:r>
            <a:r>
              <a:rPr lang="es-ES" sz="4000" dirty="0">
                <a:solidFill>
                  <a:srgbClr val="800000"/>
                </a:solidFill>
              </a:rPr>
              <a:t>: </a:t>
            </a:r>
            <a:r>
              <a:rPr lang="es-ES" sz="3600" dirty="0"/>
              <a:t>acción de los signos</a:t>
            </a:r>
          </a:p>
          <a:p>
            <a:r>
              <a:rPr lang="es-ES" sz="4000" b="1" dirty="0" smtClean="0">
                <a:solidFill>
                  <a:srgbClr val="800000"/>
                </a:solidFill>
              </a:rPr>
              <a:t>Semiótica</a:t>
            </a:r>
            <a:r>
              <a:rPr lang="es-ES" sz="4000" dirty="0"/>
              <a:t>: </a:t>
            </a:r>
            <a:r>
              <a:rPr lang="es-ES" sz="3600" dirty="0"/>
              <a:t>estudio de la </a:t>
            </a:r>
            <a:r>
              <a:rPr lang="es-ES" sz="3600" dirty="0" err="1" smtClean="0"/>
              <a:t>semiósis</a:t>
            </a:r>
            <a:endParaRPr lang="es-ES" sz="3600" dirty="0"/>
          </a:p>
          <a:p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solidFill>
                  <a:srgbClr val="800000"/>
                </a:solidFill>
              </a:rPr>
              <a:t>Teorías </a:t>
            </a:r>
            <a:r>
              <a:rPr lang="es-ES" dirty="0">
                <a:solidFill>
                  <a:srgbClr val="800000"/>
                </a:solidFill>
              </a:rPr>
              <a:t>sobre los signos y sus </a:t>
            </a:r>
            <a:r>
              <a:rPr lang="es-ES" dirty="0" smtClean="0">
                <a:solidFill>
                  <a:srgbClr val="800000"/>
                </a:solidFill>
              </a:rPr>
              <a:t>consecuencias:</a:t>
            </a:r>
          </a:p>
          <a:p>
            <a:pPr marL="274320" lvl="1" indent="0">
              <a:buNone/>
            </a:pPr>
            <a:endParaRPr lang="es-ES" dirty="0"/>
          </a:p>
          <a:p>
            <a:pPr marL="274320" lvl="1" indent="0">
              <a:buNone/>
            </a:pPr>
            <a:r>
              <a:rPr lang="es-ES" dirty="0" smtClean="0"/>
              <a:t>¿</a:t>
            </a:r>
            <a:r>
              <a:rPr lang="es-ES" dirty="0"/>
              <a:t>Cuál disciplina o ciencia </a:t>
            </a:r>
            <a:r>
              <a:rPr lang="es-ES" b="1" dirty="0"/>
              <a:t>no </a:t>
            </a:r>
            <a:r>
              <a:rPr lang="es-ES" dirty="0"/>
              <a:t>se ha interesado en </a:t>
            </a:r>
            <a:r>
              <a:rPr lang="es-ES" dirty="0" smtClean="0"/>
              <a:t>este problema?</a:t>
            </a:r>
          </a:p>
          <a:p>
            <a:pPr marL="274320" lvl="1" indent="0">
              <a:buNone/>
            </a:pPr>
            <a:endParaRPr lang="es-ES" dirty="0"/>
          </a:p>
          <a:p>
            <a:pPr marL="274320" lvl="1" indent="0">
              <a:buNone/>
            </a:pPr>
            <a:r>
              <a:rPr lang="es-ES" dirty="0" smtClean="0"/>
              <a:t>¿</a:t>
            </a:r>
            <a:r>
              <a:rPr lang="es-ES" dirty="0"/>
              <a:t>Por qué surge la </a:t>
            </a:r>
            <a:r>
              <a:rPr lang="es-ES" i="1" dirty="0" smtClean="0"/>
              <a:t>semiótica</a:t>
            </a:r>
            <a:r>
              <a:rPr lang="es-E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35908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853657"/>
            <a:ext cx="8913813" cy="914400"/>
          </a:xfrm>
        </p:spPr>
        <p:txBody>
          <a:bodyPr/>
          <a:lstStyle/>
          <a:p>
            <a:r>
              <a:rPr lang="es-ES" dirty="0" smtClean="0"/>
              <a:t>El interpretante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8237" y="2298342"/>
            <a:ext cx="7610476" cy="3670767"/>
          </a:xfrm>
        </p:spPr>
        <p:txBody>
          <a:bodyPr>
            <a:normAutofit/>
          </a:bodyPr>
          <a:lstStyle/>
          <a:p>
            <a:r>
              <a:rPr lang="es-ES" dirty="0" smtClean="0"/>
              <a:t>No </a:t>
            </a:r>
            <a:r>
              <a:rPr lang="es-ES" dirty="0"/>
              <a:t>es el intérprete o quien recibe </a:t>
            </a:r>
            <a:r>
              <a:rPr lang="es-ES" dirty="0" smtClean="0"/>
              <a:t>el signo</a:t>
            </a:r>
          </a:p>
          <a:p>
            <a:r>
              <a:rPr lang="es-ES" dirty="0" smtClean="0"/>
              <a:t>Es </a:t>
            </a:r>
            <a:r>
              <a:rPr lang="es-ES" dirty="0"/>
              <a:t>lo que garantiza la validez del signo</a:t>
            </a:r>
            <a:r>
              <a:rPr lang="es-ES" dirty="0" smtClean="0"/>
              <a:t>, incluso </a:t>
            </a:r>
            <a:r>
              <a:rPr lang="es-ES" dirty="0"/>
              <a:t>en ausencia del </a:t>
            </a:r>
            <a:r>
              <a:rPr lang="es-ES" dirty="0" smtClean="0"/>
              <a:t>intérprete</a:t>
            </a:r>
          </a:p>
          <a:p>
            <a:r>
              <a:rPr lang="es-ES" dirty="0" smtClean="0"/>
              <a:t>Podría </a:t>
            </a:r>
            <a:r>
              <a:rPr lang="es-ES" dirty="0"/>
              <a:t>considerarse como el </a:t>
            </a:r>
            <a:r>
              <a:rPr lang="es-ES" dirty="0" smtClean="0"/>
              <a:t>significado</a:t>
            </a:r>
          </a:p>
          <a:p>
            <a:r>
              <a:rPr lang="es-ES" dirty="0" smtClean="0"/>
              <a:t>Otra </a:t>
            </a:r>
            <a:r>
              <a:rPr lang="es-ES" dirty="0"/>
              <a:t>representación que se refiere </a:t>
            </a:r>
            <a:r>
              <a:rPr lang="es-ES" dirty="0" smtClean="0"/>
              <a:t>al mismo objeto</a:t>
            </a:r>
          </a:p>
          <a:p>
            <a:r>
              <a:rPr lang="es-ES" dirty="0" smtClean="0"/>
              <a:t>El </a:t>
            </a:r>
            <a:r>
              <a:rPr lang="es-ES" dirty="0"/>
              <a:t>interpretante de un signo se </a:t>
            </a:r>
            <a:r>
              <a:rPr lang="es-ES" dirty="0" smtClean="0"/>
              <a:t>denomina con </a:t>
            </a:r>
            <a:r>
              <a:rPr lang="es-ES" dirty="0"/>
              <a:t>otro signo, que a su vez tiene </a:t>
            </a:r>
            <a:r>
              <a:rPr lang="es-ES" dirty="0" smtClean="0"/>
              <a:t>un interpretante </a:t>
            </a:r>
            <a:r>
              <a:rPr lang="es-ES" dirty="0" err="1"/>
              <a:t>denominable</a:t>
            </a:r>
            <a:r>
              <a:rPr lang="es-ES" dirty="0"/>
              <a:t> por otro </a:t>
            </a:r>
            <a:r>
              <a:rPr lang="es-ES" dirty="0" smtClean="0"/>
              <a:t>signo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292036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66656"/>
            <a:ext cx="8913813" cy="914400"/>
          </a:xfrm>
        </p:spPr>
        <p:txBody>
          <a:bodyPr/>
          <a:lstStyle/>
          <a:p>
            <a:r>
              <a:rPr lang="es-ES" dirty="0" err="1" smtClean="0"/>
              <a:t>Semiosis</a:t>
            </a:r>
            <a:r>
              <a:rPr lang="es-ES" dirty="0" smtClean="0"/>
              <a:t> o Interpretación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005" y="2266535"/>
            <a:ext cx="7610476" cy="3670767"/>
          </a:xfrm>
        </p:spPr>
        <p:txBody>
          <a:bodyPr/>
          <a:lstStyle/>
          <a:p>
            <a:pPr algn="just"/>
            <a:r>
              <a:rPr lang="es-ES" dirty="0" smtClean="0"/>
              <a:t>El proceso de la interacción de los tres elementos que componen a la Tríada Semiótica se le conoce como </a:t>
            </a:r>
            <a:r>
              <a:rPr lang="es-ES" dirty="0" err="1" smtClean="0"/>
              <a:t>Semiosis</a:t>
            </a:r>
            <a:r>
              <a:rPr lang="es-ES" dirty="0" smtClean="0"/>
              <a:t>, todo aquello que el sujeto conoce es un signo, como tal, el resultado de un proceso de interacción entre diferentes signos conocidos con uno desconocido.</a:t>
            </a:r>
          </a:p>
          <a:p>
            <a:endParaRPr lang="es-ES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381" y="4101919"/>
            <a:ext cx="34671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7585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66656"/>
            <a:ext cx="8913813" cy="914400"/>
          </a:xfrm>
        </p:spPr>
        <p:txBody>
          <a:bodyPr/>
          <a:lstStyle/>
          <a:p>
            <a:r>
              <a:rPr lang="es-ES" dirty="0" smtClean="0"/>
              <a:t>La Semiótica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78802"/>
            <a:ext cx="8229600" cy="1608028"/>
          </a:xfrm>
        </p:spPr>
        <p:txBody>
          <a:bodyPr/>
          <a:lstStyle/>
          <a:p>
            <a:pPr algn="just"/>
            <a:r>
              <a:rPr lang="es-ES" dirty="0" err="1" smtClean="0"/>
              <a:t>Peirce</a:t>
            </a:r>
            <a:r>
              <a:rPr lang="es-ES" dirty="0" smtClean="0"/>
              <a:t> como un pensador </a:t>
            </a:r>
            <a:r>
              <a:rPr lang="es-ES" dirty="0" err="1" smtClean="0"/>
              <a:t>transdisciplinar</a:t>
            </a:r>
            <a:r>
              <a:rPr lang="es-ES" dirty="0" smtClean="0"/>
              <a:t>, propone a la Semiótica como un modelo organizador del pensamiento humano, no importando de la materia o el tipo de conocimiento del que proceda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8147" y="3565432"/>
            <a:ext cx="2716041" cy="28453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2514788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880676"/>
            <a:ext cx="8913813" cy="914400"/>
          </a:xfrm>
        </p:spPr>
        <p:txBody>
          <a:bodyPr/>
          <a:lstStyle/>
          <a:p>
            <a:r>
              <a:rPr lang="es-ES" dirty="0" smtClean="0"/>
              <a:t>La influencia de </a:t>
            </a:r>
            <a:r>
              <a:rPr lang="es-ES" dirty="0" err="1" smtClean="0"/>
              <a:t>Peirce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Charles Morris</a:t>
            </a:r>
          </a:p>
          <a:p>
            <a:r>
              <a:rPr lang="es-ES" sz="2400" dirty="0" smtClean="0"/>
              <a:t>Thomas </a:t>
            </a:r>
            <a:r>
              <a:rPr lang="es-ES" sz="2400" dirty="0" err="1"/>
              <a:t>Sebeok</a:t>
            </a:r>
            <a:endParaRPr lang="es-ES" sz="2400" dirty="0"/>
          </a:p>
          <a:p>
            <a:r>
              <a:rPr lang="es-ES" sz="2400" dirty="0" smtClean="0"/>
              <a:t>John </a:t>
            </a:r>
            <a:r>
              <a:rPr lang="es-ES" sz="2400" dirty="0" err="1"/>
              <a:t>Deely</a:t>
            </a:r>
            <a:endParaRPr lang="es-ES" sz="2400" dirty="0"/>
          </a:p>
          <a:p>
            <a:r>
              <a:rPr lang="es-ES" sz="2400" dirty="0" err="1" smtClean="0"/>
              <a:t>Umberto</a:t>
            </a:r>
            <a:r>
              <a:rPr lang="es-ES" sz="2400" dirty="0" smtClean="0"/>
              <a:t> </a:t>
            </a:r>
            <a:r>
              <a:rPr lang="es-ES" sz="2400" dirty="0"/>
              <a:t>Eco</a:t>
            </a:r>
          </a:p>
        </p:txBody>
      </p:sp>
    </p:spTree>
    <p:extLst>
      <p:ext uri="{BB962C8B-B14F-4D97-AF65-F5344CB8AC3E}">
        <p14:creationId xmlns:p14="http://schemas.microsoft.com/office/powerpoint/2010/main" val="14594681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Signo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40324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853656"/>
            <a:ext cx="8913813" cy="914400"/>
          </a:xfrm>
        </p:spPr>
        <p:txBody>
          <a:bodyPr/>
          <a:lstStyle/>
          <a:p>
            <a:r>
              <a:rPr lang="es-ES" dirty="0" smtClean="0"/>
              <a:t>Definición de Signo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7876" y="2068673"/>
            <a:ext cx="7968248" cy="3670767"/>
          </a:xfrm>
        </p:spPr>
        <p:txBody>
          <a:bodyPr/>
          <a:lstStyle/>
          <a:p>
            <a:r>
              <a:rPr lang="es-ES" dirty="0"/>
              <a:t>Una cosa que está en lugar de </a:t>
            </a:r>
            <a:r>
              <a:rPr lang="es-ES" dirty="0" smtClean="0"/>
              <a:t>otra</a:t>
            </a:r>
          </a:p>
          <a:p>
            <a:r>
              <a:rPr lang="es-ES" dirty="0" smtClean="0"/>
              <a:t>Algo que esta en lugar de algo para alguien</a:t>
            </a:r>
            <a:endParaRPr lang="es-ES" dirty="0"/>
          </a:p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r>
              <a:rPr lang="es-ES" b="1" dirty="0" smtClean="0"/>
              <a:t>CHARLES </a:t>
            </a:r>
            <a:r>
              <a:rPr lang="es-ES" b="1" dirty="0" smtClean="0"/>
              <a:t>S. PEIRCE</a:t>
            </a:r>
            <a:r>
              <a:rPr lang="es-ES" dirty="0" smtClean="0"/>
              <a:t>:</a:t>
            </a:r>
          </a:p>
          <a:p>
            <a:pPr marL="0" indent="0" algn="just">
              <a:buNone/>
            </a:pPr>
            <a:r>
              <a:rPr lang="es-ES" dirty="0" err="1" smtClean="0"/>
              <a:t>Something</a:t>
            </a:r>
            <a:r>
              <a:rPr lang="es-ES" dirty="0" smtClean="0"/>
              <a:t> </a:t>
            </a:r>
            <a:r>
              <a:rPr lang="es-ES" dirty="0" err="1"/>
              <a:t>which</a:t>
            </a:r>
            <a:r>
              <a:rPr lang="es-ES" dirty="0"/>
              <a:t> stands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somebody</a:t>
            </a:r>
            <a:r>
              <a:rPr lang="es-ES" dirty="0"/>
              <a:t> </a:t>
            </a:r>
            <a:r>
              <a:rPr lang="es-ES" dirty="0" err="1" smtClean="0"/>
              <a:t>for</a:t>
            </a:r>
            <a:r>
              <a:rPr lang="es-ES" dirty="0"/>
              <a:t> </a:t>
            </a:r>
            <a:r>
              <a:rPr lang="es-ES" dirty="0" err="1" smtClean="0"/>
              <a:t>something</a:t>
            </a:r>
            <a:r>
              <a:rPr lang="es-ES" dirty="0" smtClean="0"/>
              <a:t> </a:t>
            </a:r>
            <a:r>
              <a:rPr lang="es-ES" dirty="0"/>
              <a:t>in </a:t>
            </a:r>
            <a:r>
              <a:rPr lang="es-ES" dirty="0" err="1"/>
              <a:t>some</a:t>
            </a:r>
            <a:r>
              <a:rPr lang="es-ES" dirty="0"/>
              <a:t> </a:t>
            </a:r>
            <a:r>
              <a:rPr lang="es-ES" dirty="0" err="1"/>
              <a:t>respect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 smtClean="0"/>
              <a:t>capacity</a:t>
            </a:r>
            <a:r>
              <a:rPr lang="es-ES" dirty="0" smtClean="0"/>
              <a:t> </a:t>
            </a:r>
            <a:r>
              <a:rPr lang="es-ES" b="1" i="1" dirty="0" smtClean="0"/>
              <a:t>in </a:t>
            </a:r>
            <a:r>
              <a:rPr lang="es-ES" b="1" i="1" dirty="0" err="1"/>
              <a:t>some</a:t>
            </a:r>
            <a:r>
              <a:rPr lang="es-ES" b="1" i="1" dirty="0"/>
              <a:t> </a:t>
            </a:r>
            <a:r>
              <a:rPr lang="es-ES" b="1" i="1" dirty="0" err="1"/>
              <a:t>respect</a:t>
            </a:r>
            <a:r>
              <a:rPr lang="es-ES" dirty="0"/>
              <a:t>: el signo no representa la totalidad </a:t>
            </a:r>
            <a:r>
              <a:rPr lang="es-ES" dirty="0" smtClean="0"/>
              <a:t>del objeto</a:t>
            </a:r>
            <a:r>
              <a:rPr lang="es-ES" dirty="0"/>
              <a:t>, sólo lo representa desde un cierto punto de </a:t>
            </a:r>
            <a:r>
              <a:rPr lang="es-ES" dirty="0" smtClean="0"/>
              <a:t>vista o </a:t>
            </a:r>
            <a:r>
              <a:rPr lang="es-ES" dirty="0"/>
              <a:t>en vista de un uso práctico</a:t>
            </a:r>
          </a:p>
        </p:txBody>
      </p:sp>
    </p:spTree>
    <p:extLst>
      <p:ext uri="{BB962C8B-B14F-4D97-AF65-F5344CB8AC3E}">
        <p14:creationId xmlns:p14="http://schemas.microsoft.com/office/powerpoint/2010/main" val="25327645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712003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Tres </a:t>
            </a:r>
            <a:r>
              <a:rPr lang="es-ES" dirty="0"/>
              <a:t>formas de ver al signo</a:t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71215" y="2122713"/>
            <a:ext cx="7610476" cy="3670767"/>
          </a:xfrm>
        </p:spPr>
        <p:txBody>
          <a:bodyPr>
            <a:normAutofit/>
          </a:bodyPr>
          <a:lstStyle/>
          <a:p>
            <a:r>
              <a:rPr lang="es-ES" sz="2400" dirty="0" smtClean="0"/>
              <a:t> </a:t>
            </a:r>
            <a:r>
              <a:rPr lang="es-ES" sz="2400" dirty="0"/>
              <a:t>El signo en su dimensión sintáctica</a:t>
            </a:r>
          </a:p>
          <a:p>
            <a:pPr lvl="1"/>
            <a:r>
              <a:rPr lang="es-ES" sz="2000" dirty="0" smtClean="0"/>
              <a:t> </a:t>
            </a:r>
            <a:r>
              <a:rPr lang="es-ES" sz="2000" dirty="0"/>
              <a:t>V</a:t>
            </a:r>
            <a:r>
              <a:rPr lang="es-ES" sz="2000" dirty="0" smtClean="0"/>
              <a:t>isto </a:t>
            </a:r>
            <a:r>
              <a:rPr lang="es-ES" sz="2000" dirty="0"/>
              <a:t>en su estructura interna y/o en su posibilidad </a:t>
            </a:r>
            <a:r>
              <a:rPr lang="es-ES" sz="2000" dirty="0" smtClean="0"/>
              <a:t>de insertarse </a:t>
            </a:r>
            <a:r>
              <a:rPr lang="es-ES" sz="2000" dirty="0"/>
              <a:t>en secuencias de otros signos</a:t>
            </a:r>
          </a:p>
          <a:p>
            <a:r>
              <a:rPr lang="es-ES" sz="2400" dirty="0" smtClean="0"/>
              <a:t>El </a:t>
            </a:r>
            <a:r>
              <a:rPr lang="es-ES" sz="2400" dirty="0"/>
              <a:t>signo en su dimensión semántica</a:t>
            </a:r>
          </a:p>
          <a:p>
            <a:pPr lvl="1"/>
            <a:r>
              <a:rPr lang="es-ES" sz="2000" dirty="0"/>
              <a:t>E</a:t>
            </a:r>
            <a:r>
              <a:rPr lang="es-ES" sz="2000" dirty="0" smtClean="0"/>
              <a:t>n </a:t>
            </a:r>
            <a:r>
              <a:rPr lang="es-ES" sz="2000" dirty="0"/>
              <a:t>relación a lo que significa</a:t>
            </a:r>
          </a:p>
          <a:p>
            <a:r>
              <a:rPr lang="es-ES" sz="2400" dirty="0" smtClean="0"/>
              <a:t>El </a:t>
            </a:r>
            <a:r>
              <a:rPr lang="es-ES" sz="2400" dirty="0"/>
              <a:t>signo en su dimensión pragmática</a:t>
            </a:r>
          </a:p>
          <a:p>
            <a:pPr lvl="1"/>
            <a:r>
              <a:rPr lang="es-ES" sz="2000" dirty="0"/>
              <a:t>E</a:t>
            </a:r>
            <a:r>
              <a:rPr lang="es-ES" sz="2000" dirty="0" smtClean="0"/>
              <a:t>n </a:t>
            </a:r>
            <a:r>
              <a:rPr lang="es-ES" sz="2000" dirty="0"/>
              <a:t>función a los orígenes y efectos que tiene en </a:t>
            </a:r>
            <a:r>
              <a:rPr lang="es-ES" sz="2000" dirty="0" smtClean="0"/>
              <a:t>sus destinatarios</a:t>
            </a:r>
            <a:r>
              <a:rPr lang="es-ES" sz="2000" dirty="0"/>
              <a:t>, los usos que estos </a:t>
            </a:r>
            <a:r>
              <a:rPr lang="es-ES" sz="2000" dirty="0" smtClean="0"/>
              <a:t>hacen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2483126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02397"/>
            <a:ext cx="8913813" cy="914400"/>
          </a:xfrm>
        </p:spPr>
        <p:txBody>
          <a:bodyPr/>
          <a:lstStyle/>
          <a:p>
            <a:r>
              <a:rPr lang="es-ES" dirty="0" smtClean="0"/>
              <a:t>Fuentes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2141" y="1526627"/>
            <a:ext cx="8751672" cy="5039219"/>
          </a:xfrm>
        </p:spPr>
        <p:txBody>
          <a:bodyPr>
            <a:normAutofit fontScale="5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dirty="0"/>
              <a:t>Barthes, Roland (2009). La aventura semiológica, España: Ediciones Paidós Ibérica, 2009</a:t>
            </a:r>
            <a:r>
              <a:rPr lang="es-MX" dirty="0" smtClean="0"/>
              <a:t>.</a:t>
            </a:r>
            <a:r>
              <a:rPr lang="es-MX" dirty="0"/>
              <a:t> </a:t>
            </a:r>
            <a:endParaRPr lang="es-MX" dirty="0" smtClean="0"/>
          </a:p>
          <a:p>
            <a:pPr marL="457200" indent="-457200">
              <a:buFont typeface="+mj-lt"/>
              <a:buAutoNum type="arabicPeriod"/>
            </a:pPr>
            <a:r>
              <a:rPr lang="es-MX" dirty="0" smtClean="0"/>
              <a:t>Casos </a:t>
            </a:r>
            <a:r>
              <a:rPr lang="es-MX" dirty="0"/>
              <a:t>Degenerados. Sanders Peirce, Charles. 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Introducción al Campo Semiótico. Chávez, </a:t>
            </a:r>
            <a:r>
              <a:rPr lang="es-MX" dirty="0" smtClean="0"/>
              <a:t>Humberto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Tiempo muerto, Chávez, Humberto, Coedición UAEM, UDLAP, CONACULTA, CENART, Toluca, 2005</a:t>
            </a:r>
            <a:r>
              <a:rPr lang="es-MX" dirty="0" smtClean="0"/>
              <a:t>.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 smtClean="0"/>
              <a:t>Fundamentos </a:t>
            </a:r>
            <a:r>
              <a:rPr lang="es-MX" dirty="0"/>
              <a:t>de la teoría de los signos. 1. Introducción. Semiótica y Ciencia. 2. Semiosis y semiótica. Morris, Charles. Capítulos I y </a:t>
            </a:r>
            <a:r>
              <a:rPr lang="es-MX" dirty="0" smtClean="0"/>
              <a:t>II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 smtClean="0"/>
              <a:t>Fundamentos </a:t>
            </a:r>
            <a:r>
              <a:rPr lang="es-MX" dirty="0"/>
              <a:t>de la teoría de los signos, Morris, Charles, Editorial Paidos, Iberica, 1994</a:t>
            </a:r>
            <a:r>
              <a:rPr lang="es-MX" dirty="0" smtClean="0"/>
              <a:t>.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 smtClean="0"/>
              <a:t>Morris</a:t>
            </a:r>
            <a:r>
              <a:rPr lang="es-MX" dirty="0"/>
              <a:t>, Charles (1971). Writings on the general theory of signs. The Hague, The Netherlands: Mouton. Pp. 301 -303. First published: New York, Prentice-Hall, 1946, pp. 217 – 220</a:t>
            </a:r>
            <a:r>
              <a:rPr lang="es-MX" dirty="0" smtClean="0"/>
              <a:t>.</a:t>
            </a:r>
            <a:r>
              <a:rPr lang="es-MX" dirty="0"/>
              <a:t>  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Reyes, E. (2006). “El concepto de signo para Hjelmslev”. Online:</a:t>
            </a:r>
            <a:r>
              <a:rPr lang="es-MX" dirty="0">
                <a:hlinkClick r:id="rId2"/>
              </a:rPr>
              <a:t>http://hipercomunicacion.com/pubs/hjelmslev-signo.htmlhttp://hipercomunicacion.com/pubs/hjelmslev-</a:t>
            </a:r>
            <a:r>
              <a:rPr lang="es-MX" dirty="0" smtClean="0">
                <a:hlinkClick r:id="rId2"/>
              </a:rPr>
              <a:t>signo.html</a:t>
            </a:r>
            <a:r>
              <a:rPr lang="es-MX" dirty="0"/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Los  placeres del parecido. La concepción de la semiosis en Peirce. Pérez Carreño, Francisca. Capítulo I</a:t>
            </a:r>
            <a:r>
              <a:rPr lang="es-MX" dirty="0" smtClean="0"/>
              <a:t>.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Saussure y los fundamentos de la lingüística / estudio preliminar, selección de textos y traducción de José Sazbón. Buenos Aires : Centro Editor de América Latina, </a:t>
            </a:r>
            <a:r>
              <a:rPr lang="es-MX" dirty="0" smtClean="0"/>
              <a:t>1987</a:t>
            </a:r>
            <a:r>
              <a:rPr lang="es-MX" dirty="0"/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/>
              <a:t>Sherlock Holmes y Charles S. Peirce. El método de la investigacón. Sanders Peirce.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410984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2930401"/>
            <a:ext cx="7772400" cy="1043347"/>
          </a:xfrm>
        </p:spPr>
        <p:txBody>
          <a:bodyPr anchor="ctr"/>
          <a:lstStyle/>
          <a:p>
            <a:pPr algn="ctr"/>
            <a:r>
              <a:rPr lang="es-ES" dirty="0" smtClean="0"/>
              <a:t>Gracias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0097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0" y="666656"/>
            <a:ext cx="8913813" cy="914400"/>
          </a:xfrm>
        </p:spPr>
        <p:txBody>
          <a:bodyPr/>
          <a:lstStyle/>
          <a:p>
            <a:r>
              <a:rPr lang="es-ES" dirty="0" smtClean="0"/>
              <a:t>Problema fundamental</a:t>
            </a: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979308" y="2055163"/>
            <a:ext cx="7610476" cy="3670767"/>
          </a:xfrm>
        </p:spPr>
        <p:txBody>
          <a:bodyPr/>
          <a:lstStyle/>
          <a:p>
            <a:r>
              <a:rPr lang="es-ES" dirty="0"/>
              <a:t>La </a:t>
            </a:r>
            <a:r>
              <a:rPr lang="es-ES" dirty="0" smtClean="0"/>
              <a:t>Semiótica </a:t>
            </a:r>
            <a:r>
              <a:rPr lang="es-ES" dirty="0"/>
              <a:t>como metodología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Qué </a:t>
            </a:r>
            <a:r>
              <a:rPr lang="es-ES" dirty="0"/>
              <a:t>es lo que está detrás y permite la </a:t>
            </a:r>
            <a:r>
              <a:rPr lang="es-ES" dirty="0" err="1"/>
              <a:t>semiósis</a:t>
            </a:r>
            <a:endParaRPr lang="es-ES" dirty="0"/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Ofrece </a:t>
            </a:r>
            <a:r>
              <a:rPr lang="es-ES" dirty="0"/>
              <a:t>métodos e instrumentos para analizar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Investiga </a:t>
            </a:r>
            <a:r>
              <a:rPr lang="es-ES" dirty="0"/>
              <a:t>los rasgos distintivos de los signos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Es </a:t>
            </a:r>
            <a:r>
              <a:rPr lang="es-ES" dirty="0"/>
              <a:t>un acto </a:t>
            </a:r>
            <a:r>
              <a:rPr lang="es-ES" dirty="0" smtClean="0"/>
              <a:t>reflexivo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8096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144071"/>
            <a:ext cx="8915400" cy="877824"/>
          </a:xfrm>
        </p:spPr>
        <p:txBody>
          <a:bodyPr/>
          <a:lstStyle/>
          <a:p>
            <a:r>
              <a:rPr lang="es-ES" dirty="0" smtClean="0"/>
              <a:t>Antecedentes</a:t>
            </a:r>
            <a:endParaRPr lang="es-ES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685800" y="2913710"/>
            <a:ext cx="7772484" cy="2584849"/>
          </a:xfrm>
        </p:spPr>
        <p:txBody>
          <a:bodyPr>
            <a:noAutofit/>
          </a:bodyPr>
          <a:lstStyle/>
          <a:p>
            <a:pPr algn="just"/>
            <a:r>
              <a:rPr lang="es-ES" sz="2000" dirty="0"/>
              <a:t>Momentos cuando el signo </a:t>
            </a:r>
            <a:r>
              <a:rPr lang="es-ES" sz="2000" b="1" i="1" dirty="0"/>
              <a:t>es reconocido </a:t>
            </a:r>
            <a:r>
              <a:rPr lang="es-ES" sz="2000" dirty="0"/>
              <a:t>en el rol</a:t>
            </a:r>
          </a:p>
          <a:p>
            <a:pPr algn="just"/>
            <a:r>
              <a:rPr lang="es-ES" sz="2000" dirty="0"/>
              <a:t>que juega como sí mismo y no sólo como </a:t>
            </a:r>
            <a:r>
              <a:rPr lang="es-ES" sz="2000" b="1" i="1" dirty="0"/>
              <a:t>mecanismo</a:t>
            </a:r>
          </a:p>
          <a:p>
            <a:pPr algn="just"/>
            <a:r>
              <a:rPr lang="es-ES" sz="2000" dirty="0" err="1"/>
              <a:t>semi</a:t>
            </a:r>
            <a:r>
              <a:rPr lang="es-ES" sz="2000" dirty="0"/>
              <a:t>-invisible para tratar con los objetos en general</a:t>
            </a:r>
          </a:p>
        </p:txBody>
      </p:sp>
    </p:spTree>
    <p:extLst>
      <p:ext uri="{BB962C8B-B14F-4D97-AF65-F5344CB8AC3E}">
        <p14:creationId xmlns:p14="http://schemas.microsoft.com/office/powerpoint/2010/main" val="1797130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66656"/>
            <a:ext cx="8913813" cy="914400"/>
          </a:xfrm>
        </p:spPr>
        <p:txBody>
          <a:bodyPr/>
          <a:lstStyle/>
          <a:p>
            <a:r>
              <a:rPr lang="es-ES" dirty="0" smtClean="0"/>
              <a:t>Antecedentes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3528" y="1811983"/>
            <a:ext cx="8104453" cy="4024325"/>
          </a:xfrm>
        </p:spPr>
        <p:txBody>
          <a:bodyPr>
            <a:normAutofit/>
          </a:bodyPr>
          <a:lstStyle/>
          <a:p>
            <a:r>
              <a:rPr lang="es-ES" sz="2400" dirty="0"/>
              <a:t>Algunas áreas que ya usaban el signo, pero </a:t>
            </a:r>
            <a:r>
              <a:rPr lang="es-ES" sz="2400" dirty="0" smtClean="0"/>
              <a:t>como mecanismo</a:t>
            </a:r>
            <a:r>
              <a:rPr lang="es-ES" sz="2400" dirty="0"/>
              <a:t>:</a:t>
            </a:r>
          </a:p>
          <a:p>
            <a:pPr lvl="1">
              <a:buFont typeface="Wingdings" charset="2"/>
              <a:buChar char="Ø"/>
            </a:pPr>
            <a:endParaRPr lang="es-ES" sz="2000" dirty="0" smtClean="0"/>
          </a:p>
          <a:p>
            <a:pPr lvl="1">
              <a:buFont typeface="Wingdings" charset="2"/>
              <a:buChar char="Ø"/>
            </a:pPr>
            <a:r>
              <a:rPr lang="es-ES" sz="2000" dirty="0" smtClean="0"/>
              <a:t>Médicos</a:t>
            </a:r>
            <a:endParaRPr lang="es-ES" sz="2000" dirty="0"/>
          </a:p>
          <a:p>
            <a:pPr lvl="1">
              <a:buFont typeface="Wingdings" charset="2"/>
              <a:buChar char="Ø"/>
            </a:pPr>
            <a:r>
              <a:rPr lang="es-ES" sz="2000" dirty="0" smtClean="0"/>
              <a:t>Matemáticos</a:t>
            </a:r>
            <a:endParaRPr lang="es-ES" sz="2000" dirty="0"/>
          </a:p>
          <a:p>
            <a:pPr lvl="1">
              <a:buFont typeface="Wingdings" charset="2"/>
              <a:buChar char="Ø"/>
            </a:pPr>
            <a:r>
              <a:rPr lang="es-ES" sz="2000" dirty="0" smtClean="0"/>
              <a:t>ciencias </a:t>
            </a:r>
            <a:r>
              <a:rPr lang="es-ES" sz="2000" dirty="0"/>
              <a:t>naturales</a:t>
            </a:r>
          </a:p>
          <a:p>
            <a:pPr lvl="1">
              <a:buFont typeface="Wingdings" charset="2"/>
              <a:buChar char="Ø"/>
            </a:pPr>
            <a:r>
              <a:rPr lang="es-ES" sz="2000" dirty="0" smtClean="0"/>
              <a:t>Retóricos</a:t>
            </a:r>
            <a:endParaRPr lang="es-ES" sz="2000" dirty="0"/>
          </a:p>
          <a:p>
            <a:pPr lvl="1">
              <a:buFont typeface="Wingdings" charset="2"/>
              <a:buChar char="Ø"/>
            </a:pPr>
            <a:r>
              <a:rPr lang="es-ES" sz="2000" dirty="0" smtClean="0"/>
              <a:t>Adivinadores</a:t>
            </a:r>
            <a:endParaRPr lang="es-ES" sz="2000" dirty="0"/>
          </a:p>
          <a:p>
            <a:pPr lvl="1">
              <a:buFont typeface="Wingdings" charset="2"/>
              <a:buChar char="Ø"/>
            </a:pPr>
            <a:r>
              <a:rPr lang="es-ES" sz="2000" dirty="0" smtClean="0"/>
              <a:t>teóricos </a:t>
            </a:r>
            <a:r>
              <a:rPr lang="es-ES" sz="2000" dirty="0"/>
              <a:t>de artes </a:t>
            </a:r>
            <a:r>
              <a:rPr lang="es-ES" sz="2000" dirty="0" smtClean="0"/>
              <a:t>visuales</a:t>
            </a:r>
          </a:p>
          <a:p>
            <a:pPr lvl="1">
              <a:buFont typeface="Wingdings" charset="2"/>
              <a:buChar char="Ø"/>
            </a:pPr>
            <a:r>
              <a:rPr lang="es-ES" sz="2000" dirty="0" smtClean="0"/>
              <a:t>filósofos </a:t>
            </a:r>
            <a:r>
              <a:rPr lang="es-ES" sz="2000" dirty="0"/>
              <a:t>(más comúnmente)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45745">
            <a:off x="6618507" y="2400423"/>
            <a:ext cx="1985315" cy="227326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020" y="4734716"/>
            <a:ext cx="2758205" cy="18073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83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73151" y="2760651"/>
            <a:ext cx="2376135" cy="206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88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786107"/>
            <a:ext cx="8913813" cy="914400"/>
          </a:xfrm>
        </p:spPr>
        <p:txBody>
          <a:bodyPr/>
          <a:lstStyle/>
          <a:p>
            <a:r>
              <a:rPr lang="es-ES" b="1" dirty="0"/>
              <a:t>Precursores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6762" y="1960593"/>
            <a:ext cx="7610476" cy="36707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800" i="1" dirty="0" smtClean="0">
                <a:solidFill>
                  <a:schemeClr val="bg1">
                    <a:lumMod val="50000"/>
                  </a:schemeClr>
                </a:solidFill>
              </a:rPr>
              <a:t>Aristóteles</a:t>
            </a:r>
            <a:r>
              <a:rPr lang="es-ES" sz="2800" i="1" dirty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r>
              <a:rPr lang="es-ES" i="1" dirty="0" smtClean="0"/>
              <a:t>El </a:t>
            </a:r>
            <a:r>
              <a:rPr lang="es-ES" i="1" dirty="0"/>
              <a:t>S</a:t>
            </a:r>
            <a:r>
              <a:rPr lang="es-ES" i="1" dirty="0" smtClean="0"/>
              <a:t>er </a:t>
            </a:r>
            <a:r>
              <a:rPr lang="es-ES" i="1" dirty="0"/>
              <a:t>es de forma múltiple; es lo que el </a:t>
            </a:r>
            <a:r>
              <a:rPr lang="es-ES" i="1" dirty="0" smtClean="0"/>
              <a:t>lenguaje dice </a:t>
            </a:r>
            <a:r>
              <a:rPr lang="es-ES" i="1" dirty="0"/>
              <a:t>de forma múltiple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2800" i="1" dirty="0" smtClean="0">
                <a:solidFill>
                  <a:schemeClr val="bg1">
                    <a:lumMod val="50000"/>
                  </a:schemeClr>
                </a:solidFill>
              </a:rPr>
              <a:t>Locke</a:t>
            </a:r>
            <a:r>
              <a:rPr lang="es-ES" sz="2800" i="1" dirty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r>
              <a:rPr lang="es-ES" dirty="0" smtClean="0"/>
              <a:t> </a:t>
            </a:r>
            <a:r>
              <a:rPr lang="es-ES" i="1" dirty="0"/>
              <a:t>la esfera del completo conocimiento humano </a:t>
            </a:r>
            <a:r>
              <a:rPr lang="es-ES" i="1" dirty="0" smtClean="0"/>
              <a:t>se reduce </a:t>
            </a:r>
            <a:r>
              <a:rPr lang="es-ES" i="1" dirty="0"/>
              <a:t>a la física, la ética y la </a:t>
            </a:r>
            <a:r>
              <a:rPr lang="es-ES" i="1" dirty="0" smtClean="0"/>
              <a:t>semiótica</a:t>
            </a:r>
            <a:endParaRPr lang="es-ES" i="1" dirty="0"/>
          </a:p>
        </p:txBody>
      </p:sp>
    </p:spTree>
    <p:extLst>
      <p:ext uri="{BB962C8B-B14F-4D97-AF65-F5344CB8AC3E}">
        <p14:creationId xmlns:p14="http://schemas.microsoft.com/office/powerpoint/2010/main" val="923069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66656"/>
            <a:ext cx="8913813" cy="914400"/>
          </a:xfrm>
        </p:spPr>
        <p:txBody>
          <a:bodyPr/>
          <a:lstStyle/>
          <a:p>
            <a:r>
              <a:rPr lang="es-ES" dirty="0" smtClean="0"/>
              <a:t>Dos posturas ante el signo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942" y="2048450"/>
            <a:ext cx="6350115" cy="42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40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Percepción.thmx</Template>
  <TotalTime>1204</TotalTime>
  <Words>1609</Words>
  <Application>Microsoft Macintosh PowerPoint</Application>
  <PresentationFormat>Presentación en pantalla (4:3)</PresentationFormat>
  <Paragraphs>307</Paragraphs>
  <Slides>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Perception</vt:lpstr>
      <vt:lpstr>Universidad Autónoma del Estado de México</vt:lpstr>
      <vt:lpstr>Semiótica:  Linguística y filosofía</vt:lpstr>
      <vt:lpstr>Antecedentes</vt:lpstr>
      <vt:lpstr>Problema fundamental</vt:lpstr>
      <vt:lpstr>Problema fundamental</vt:lpstr>
      <vt:lpstr>Antecedentes</vt:lpstr>
      <vt:lpstr>Antecedentes</vt:lpstr>
      <vt:lpstr>Precursores</vt:lpstr>
      <vt:lpstr>Dos posturas ante el signo</vt:lpstr>
      <vt:lpstr>Semiología y tradición lingüística</vt:lpstr>
      <vt:lpstr>Contexto histórico</vt:lpstr>
      <vt:lpstr>Ferdinand De Saussure</vt:lpstr>
      <vt:lpstr>Ferdinand De Saussure</vt:lpstr>
      <vt:lpstr>Presentación de PowerPoint</vt:lpstr>
      <vt:lpstr>Diacrónico y sincrónico</vt:lpstr>
      <vt:lpstr>Denotación  y Connotación</vt:lpstr>
      <vt:lpstr>El signo para Saussure</vt:lpstr>
      <vt:lpstr>El signo para Saussure</vt:lpstr>
      <vt:lpstr>Propiedades del signo </vt:lpstr>
      <vt:lpstr>Arbitrariedad del signo</vt:lpstr>
      <vt:lpstr>Arbitrariedad del signo y el Referente</vt:lpstr>
      <vt:lpstr>La influencia de Saussure</vt:lpstr>
      <vt:lpstr>La tradición filosófica</vt:lpstr>
      <vt:lpstr>Contexto Histórico</vt:lpstr>
      <vt:lpstr>Charles Sanders Peirce </vt:lpstr>
      <vt:lpstr>Charles Sanders Peirce</vt:lpstr>
      <vt:lpstr>Faneroscopía de Peirce</vt:lpstr>
      <vt:lpstr>Tricotomía faneroscópica</vt:lpstr>
      <vt:lpstr>Presentación de PowerPoint</vt:lpstr>
      <vt:lpstr>El signo para Peirce</vt:lpstr>
      <vt:lpstr>El signo para Peirce</vt:lpstr>
      <vt:lpstr>El signo para Peirce</vt:lpstr>
      <vt:lpstr>El signo para Peirce</vt:lpstr>
      <vt:lpstr>El Tríada Semiótica</vt:lpstr>
      <vt:lpstr>El Representamen</vt:lpstr>
      <vt:lpstr>El objeto</vt:lpstr>
      <vt:lpstr>Tipos de objeto</vt:lpstr>
      <vt:lpstr>Tipos de objeto</vt:lpstr>
      <vt:lpstr>El Interpretante</vt:lpstr>
      <vt:lpstr>El interpretante</vt:lpstr>
      <vt:lpstr>Semiosis o Interpretación</vt:lpstr>
      <vt:lpstr>La Semiótica</vt:lpstr>
      <vt:lpstr>La influencia de Peirce</vt:lpstr>
      <vt:lpstr>El Signo</vt:lpstr>
      <vt:lpstr>Definición de Signo</vt:lpstr>
      <vt:lpstr> Tres formas de ver al signo </vt:lpstr>
      <vt:lpstr>Fuentes </vt:lpstr>
      <vt:lpstr>Gracias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Teoría del signo y semiótica</dc:title>
  <dc:creator>Facultad de Artes</dc:creator>
  <cp:lastModifiedBy>Alejandro García</cp:lastModifiedBy>
  <cp:revision>55</cp:revision>
  <dcterms:created xsi:type="dcterms:W3CDTF">2014-06-10T16:54:05Z</dcterms:created>
  <dcterms:modified xsi:type="dcterms:W3CDTF">2019-09-24T18:34:20Z</dcterms:modified>
</cp:coreProperties>
</file>