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262" r:id="rId2"/>
    <p:sldId id="263" r:id="rId3"/>
    <p:sldId id="264" r:id="rId4"/>
    <p:sldId id="326" r:id="rId5"/>
    <p:sldId id="325" r:id="rId6"/>
    <p:sldId id="322" r:id="rId7"/>
    <p:sldId id="328" r:id="rId8"/>
    <p:sldId id="329" r:id="rId9"/>
    <p:sldId id="321" r:id="rId10"/>
    <p:sldId id="323" r:id="rId11"/>
    <p:sldId id="324" r:id="rId12"/>
    <p:sldId id="327" r:id="rId13"/>
    <p:sldId id="330" r:id="rId14"/>
    <p:sldId id="331" r:id="rId15"/>
    <p:sldId id="332" r:id="rId16"/>
    <p:sldId id="333" r:id="rId17"/>
    <p:sldId id="335" r:id="rId18"/>
    <p:sldId id="334" r:id="rId19"/>
    <p:sldId id="336" r:id="rId20"/>
    <p:sldId id="337" r:id="rId21"/>
    <p:sldId id="338" r:id="rId22"/>
    <p:sldId id="339" r:id="rId23"/>
    <p:sldId id="340" r:id="rId24"/>
    <p:sldId id="341" r:id="rId25"/>
    <p:sldId id="345" r:id="rId26"/>
    <p:sldId id="347" r:id="rId27"/>
    <p:sldId id="348" r:id="rId28"/>
    <p:sldId id="319" r:id="rId29"/>
    <p:sldId id="349" r:id="rId30"/>
    <p:sldId id="350" r:id="rId31"/>
    <p:sldId id="351" r:id="rId32"/>
    <p:sldId id="357" r:id="rId33"/>
    <p:sldId id="344" r:id="rId34"/>
    <p:sldId id="342" r:id="rId35"/>
    <p:sldId id="343" r:id="rId36"/>
    <p:sldId id="346" r:id="rId37"/>
    <p:sldId id="352" r:id="rId38"/>
    <p:sldId id="353" r:id="rId39"/>
    <p:sldId id="356" r:id="rId40"/>
    <p:sldId id="354" r:id="rId41"/>
    <p:sldId id="355" r:id="rId42"/>
    <p:sldId id="358" r:id="rId43"/>
    <p:sldId id="320" r:id="rId4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60" autoAdjust="0"/>
    <p:restoredTop sz="94660" autoAdjust="0"/>
  </p:normalViewPr>
  <p:slideViewPr>
    <p:cSldViewPr snapToGrid="0">
      <p:cViewPr>
        <p:scale>
          <a:sx n="121" d="100"/>
          <a:sy n="121" d="100"/>
        </p:scale>
        <p:origin x="-80" y="-144"/>
      </p:cViewPr>
      <p:guideLst>
        <p:guide orient="horz" pos="2160"/>
        <p:guide pos="2880"/>
      </p:guideLst>
    </p:cSldViewPr>
  </p:slideViewPr>
  <p:outlineViewPr>
    <p:cViewPr>
      <p:scale>
        <a:sx n="33" d="100"/>
        <a:sy n="33" d="100"/>
      </p:scale>
      <p:origin x="0" y="136"/>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071A2E-2804-49DC-8BFD-8E01F3CA60BC}" type="datetimeFigureOut">
              <a:rPr lang="es-MX" smtClean="0"/>
              <a:t>30/09/19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041EBA-E8F8-4780-BBEF-1E0130400C0A}" type="slidenum">
              <a:rPr lang="es-MX" smtClean="0"/>
              <a:t>‹Nr.›</a:t>
            </a:fld>
            <a:endParaRPr lang="es-MX"/>
          </a:p>
        </p:txBody>
      </p:sp>
    </p:spTree>
    <p:extLst>
      <p:ext uri="{BB962C8B-B14F-4D97-AF65-F5344CB8AC3E}">
        <p14:creationId xmlns:p14="http://schemas.microsoft.com/office/powerpoint/2010/main" val="48657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1507"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144928AE-3F69-4640-A538-E0D004414C14}" type="slidenum">
              <a:rPr lang="es-ES_tradnl" altLang="es-MX" sz="1200"/>
              <a:pPr eaLnBrk="1" hangingPunct="1"/>
              <a:t>1</a:t>
            </a:fld>
            <a:endParaRPr lang="es-ES_tradnl" altLang="es-MX" sz="1200"/>
          </a:p>
        </p:txBody>
      </p:sp>
    </p:spTree>
    <p:extLst>
      <p:ext uri="{BB962C8B-B14F-4D97-AF65-F5344CB8AC3E}">
        <p14:creationId xmlns:p14="http://schemas.microsoft.com/office/powerpoint/2010/main" val="3073751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10</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11</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12</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13</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14</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15</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16</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17</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18</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19</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3555"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6B8C5E0F-378A-4175-8977-9A86FDBAD8D6}" type="slidenum">
              <a:rPr lang="es-ES_tradnl" altLang="es-MX" sz="1200"/>
              <a:pPr eaLnBrk="1" hangingPunct="1"/>
              <a:t>2</a:t>
            </a:fld>
            <a:endParaRPr lang="es-ES_tradnl" altLang="es-MX" sz="1200"/>
          </a:p>
        </p:txBody>
      </p:sp>
    </p:spTree>
    <p:extLst>
      <p:ext uri="{BB962C8B-B14F-4D97-AF65-F5344CB8AC3E}">
        <p14:creationId xmlns:p14="http://schemas.microsoft.com/office/powerpoint/2010/main" val="13252512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20</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21</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22</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23</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24</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25</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26</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27</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28</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29</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3</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30</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31</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32</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33</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34</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35</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36</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37</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38</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39</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4</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40</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41</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42</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43</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5</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6</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7</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8</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9</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4BD2649-DEA1-4EA5-B5CB-DAE130B33C05}" type="datetimeFigureOut">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3335678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BD2649-DEA1-4EA5-B5CB-DAE130B33C05}" type="datetimeFigureOut">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3250886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BD2649-DEA1-4EA5-B5CB-DAE130B33C05}" type="datetimeFigureOut">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1593642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BD2649-DEA1-4EA5-B5CB-DAE130B33C05}" type="datetimeFigureOut">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890375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4BD2649-DEA1-4EA5-B5CB-DAE130B33C05}" type="datetimeFigureOut">
              <a:rPr lang="es-MX" smtClean="0"/>
              <a:t>30/09/19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3509391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4BD2649-DEA1-4EA5-B5CB-DAE130B33C05}" type="datetimeFigureOut">
              <a:rPr lang="es-MX" smtClean="0"/>
              <a:t>30/09/19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1612914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4BD2649-DEA1-4EA5-B5CB-DAE130B33C05}" type="datetimeFigureOut">
              <a:rPr lang="es-MX" smtClean="0"/>
              <a:t>30/09/19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17957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4BD2649-DEA1-4EA5-B5CB-DAE130B33C05}" type="datetimeFigureOut">
              <a:rPr lang="es-MX" smtClean="0"/>
              <a:t>30/09/19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3528752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BD2649-DEA1-4EA5-B5CB-DAE130B33C05}" type="datetimeFigureOut">
              <a:rPr lang="es-MX" smtClean="0"/>
              <a:t>30/09/19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3605307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BD2649-DEA1-4EA5-B5CB-DAE130B33C05}" type="datetimeFigureOut">
              <a:rPr lang="es-MX" smtClean="0"/>
              <a:t>30/09/19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2327692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BD2649-DEA1-4EA5-B5CB-DAE130B33C05}" type="datetimeFigureOut">
              <a:rPr lang="es-MX" smtClean="0"/>
              <a:t>30/09/19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8F568F2-5846-47C9-8DC6-8E4059DE1120}" type="slidenum">
              <a:rPr lang="es-MX" smtClean="0"/>
              <a:t>‹Nr.›</a:t>
            </a:fld>
            <a:endParaRPr lang="es-MX"/>
          </a:p>
        </p:txBody>
      </p:sp>
    </p:spTree>
    <p:extLst>
      <p:ext uri="{BB962C8B-B14F-4D97-AF65-F5344CB8AC3E}">
        <p14:creationId xmlns:p14="http://schemas.microsoft.com/office/powerpoint/2010/main" val="9359672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BD2649-DEA1-4EA5-B5CB-DAE130B33C05}" type="datetimeFigureOut">
              <a:rPr lang="es-MX" smtClean="0"/>
              <a:t>30/09/19</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F568F2-5846-47C9-8DC6-8E4059DE1120}" type="slidenum">
              <a:rPr lang="es-MX" smtClean="0"/>
              <a:t>‹Nr.›</a:t>
            </a:fld>
            <a:endParaRPr lang="es-MX"/>
          </a:p>
        </p:txBody>
      </p:sp>
    </p:spTree>
    <p:extLst>
      <p:ext uri="{BB962C8B-B14F-4D97-AF65-F5344CB8AC3E}">
        <p14:creationId xmlns:p14="http://schemas.microsoft.com/office/powerpoint/2010/main" val="22200950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hyperlink" Target="http://www.google.com.mx/search?q=observaci%C3%B3n+de+la" TargetMode="External"/><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22.png"/><Relationship Id="rId6" Type="http://schemas.openxmlformats.org/officeDocument/2006/relationships/hyperlink" Target="http://www.google.com.mx/search?q=observaci%C3%B3n+de+la" TargetMode="External"/><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hyperlink" Target="http://www.google.com.mx/search?q=observaci%C3%B3n+de+la" TargetMode="External"/><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hyperlink" Target="http://www.google.com.mx/search?q=observaci%C3%B3n+de+la" TargetMode="External"/><Relationship Id="rId6" Type="http://schemas.openxmlformats.org/officeDocument/2006/relationships/image" Target="../media/image25.png"/><Relationship Id="rId7" Type="http://schemas.openxmlformats.org/officeDocument/2006/relationships/image" Target="../media/image26.png"/><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30.png"/><Relationship Id="rId8"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hyperlink" Target="http://www.google.com.mx/search?q=observaci%C3%B3n+de+la" TargetMode="External"/><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1.png"/><Relationship Id="rId5" Type="http://schemas.openxmlformats.org/officeDocument/2006/relationships/hyperlink" Target="http://www.google.com.mx/search?q=observaci%C3%B3n+de+la" TargetMode="External"/><Relationship Id="rId6" Type="http://schemas.openxmlformats.org/officeDocument/2006/relationships/image" Target="../media/image33.png"/><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1.png"/><Relationship Id="rId5" Type="http://schemas.openxmlformats.org/officeDocument/2006/relationships/hyperlink" Target="http://www.google.com.mx/search?q=observaci%C3%B3n+de+la" TargetMode="External"/><Relationship Id="rId6" Type="http://schemas.openxmlformats.org/officeDocument/2006/relationships/image" Target="../media/image34.png"/><Relationship Id="rId7"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1.png"/><Relationship Id="rId5" Type="http://schemas.openxmlformats.org/officeDocument/2006/relationships/hyperlink" Target="http://www.google.com.mx/search?q=observaci%C3%B3n+de+la" TargetMode="External"/><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38.png"/><Relationship Id="rId9" Type="http://schemas.openxmlformats.org/officeDocument/2006/relationships/image" Target="../media/image39.png"/><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1.png"/><Relationship Id="rId5" Type="http://schemas.openxmlformats.org/officeDocument/2006/relationships/image" Target="../media/image40.png"/><Relationship Id="rId6" Type="http://schemas.openxmlformats.org/officeDocument/2006/relationships/hyperlink" Target="http://www.google.com.mx/search?q=observaci%C3%B3n+de+la" TargetMode="External"/><Relationship Id="rId7" Type="http://schemas.openxmlformats.org/officeDocument/2006/relationships/image" Target="../media/image41.png"/><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42.png"/><Relationship Id="rId6" Type="http://schemas.openxmlformats.org/officeDocument/2006/relationships/hyperlink" Target="http://www.google.com.mx/search?q=observaci%C3%B3n+de+la" TargetMode="External"/><Relationship Id="rId7" Type="http://schemas.openxmlformats.org/officeDocument/2006/relationships/image" Target="../media/image43.png"/><Relationship Id="rId8" Type="http://schemas.openxmlformats.org/officeDocument/2006/relationships/image" Target="../media/image44.png"/><Relationship Id="rId9" Type="http://schemas.openxmlformats.org/officeDocument/2006/relationships/image" Target="../media/image45.png"/><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hyperlink" Target="http://www.google.com.mx/search?q=observaci%C3%B3n+de+la" TargetMode="External"/><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46.png"/><Relationship Id="rId6" Type="http://schemas.openxmlformats.org/officeDocument/2006/relationships/hyperlink" Target="http://www.google.com.mx/search?q=observaci%C3%B3n+de+la" TargetMode="External"/><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47.jpg"/><Relationship Id="rId6" Type="http://schemas.openxmlformats.org/officeDocument/2006/relationships/hyperlink" Target="http://www.google.com.mx/search?q=observaci%C3%B3n+de+la" TargetMode="External"/><Relationship Id="rId7" Type="http://schemas.openxmlformats.org/officeDocument/2006/relationships/image" Target="../media/image48.jpg"/><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5.png"/><Relationship Id="rId6" Type="http://schemas.openxmlformats.org/officeDocument/2006/relationships/hyperlink" Target="http://www.google.com.mx/search?q=observaci%C3%B3n+de+la" TargetMode="External"/><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hyperlink" Target="http://www.google.com.mx/search?q=observaci%C3%B3n+de+la" TargetMode="External"/><Relationship Id="rId6"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hyperlink" Target="http://www.google.com.mx/search?q=observaci%C3%B3n+de+la" TargetMode="External"/><Relationship Id="rId6"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3.jpg"/><Relationship Id="rId5" Type="http://schemas.openxmlformats.org/officeDocument/2006/relationships/image" Target="../media/image8.png"/><Relationship Id="rId6" Type="http://schemas.openxmlformats.org/officeDocument/2006/relationships/hyperlink" Target="http://www.google.com.mx/search?q=observaci%C3%B3n+de+la" TargetMode="External"/><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alphaModFix amt="45000"/>
          </a:blip>
          <a:stretch>
            <a:fillRect/>
          </a:stretch>
        </p:blipFill>
        <p:spPr>
          <a:xfrm>
            <a:off x="272829" y="1259102"/>
            <a:ext cx="8671378" cy="5419612"/>
          </a:xfrm>
          <a:prstGeom prst="rect">
            <a:avLst/>
          </a:prstGeom>
        </p:spPr>
      </p:pic>
      <p:sp>
        <p:nvSpPr>
          <p:cNvPr id="20488" name="Text Box 11"/>
          <p:cNvSpPr txBox="1">
            <a:spLocks noChangeArrowheads="1"/>
          </p:cNvSpPr>
          <p:nvPr/>
        </p:nvSpPr>
        <p:spPr bwMode="auto">
          <a:xfrm>
            <a:off x="3078513" y="946657"/>
            <a:ext cx="4914862" cy="2462213"/>
          </a:xfrm>
          <a:prstGeom prst="rect">
            <a:avLst/>
          </a:prstGeom>
          <a:noFill/>
          <a:ln>
            <a:noFill/>
          </a:ln>
          <a:effectLst>
            <a:outerShdw blurRad="152400" dist="317500" dir="5400000" sx="90000" sy="-19000" rotWithShape="0">
              <a:prstClr val="black">
                <a:alpha val="15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400" b="1" u="sng" dirty="0">
                <a:solidFill>
                  <a:srgbClr val="00B0F0"/>
                </a:solidFill>
                <a:latin typeface="+mn-lt"/>
                <a:cs typeface="Arial" panose="020B0604020202020204" pitchFamily="34" charset="0"/>
              </a:rPr>
              <a:t> </a:t>
            </a:r>
            <a:endParaRPr lang="es-ES_tradnl" altLang="es-MX" sz="1400" b="1" u="sng" dirty="0" smtClean="0">
              <a:solidFill>
                <a:srgbClr val="00B0F0"/>
              </a:solidFill>
              <a:latin typeface="+mn-lt"/>
              <a:cs typeface="Arial" panose="020B0604020202020204" pitchFamily="34" charset="0"/>
            </a:endParaRPr>
          </a:p>
          <a:p>
            <a:pPr eaLnBrk="1" hangingPunct="1"/>
            <a:endParaRPr lang="es-ES_tradnl" altLang="es-MX" sz="2000" b="1" u="sng" dirty="0" smtClean="0">
              <a:solidFill>
                <a:srgbClr val="008000"/>
              </a:solidFill>
              <a:latin typeface="+mn-lt"/>
              <a:cs typeface="Arial" panose="020B0604020202020204" pitchFamily="34" charset="0"/>
            </a:endParaRPr>
          </a:p>
          <a:p>
            <a:pPr eaLnBrk="1" hangingPunct="1"/>
            <a:r>
              <a:rPr lang="es-ES_tradnl" altLang="es-MX" sz="2000" b="1" u="sng" dirty="0" smtClean="0">
                <a:solidFill>
                  <a:srgbClr val="008000"/>
                </a:solidFill>
                <a:latin typeface="+mn-lt"/>
                <a:cs typeface="Arial" panose="020B0604020202020204" pitchFamily="34" charset="0"/>
              </a:rPr>
              <a:t>TITULO</a:t>
            </a:r>
            <a:r>
              <a:rPr lang="es-ES_tradnl" altLang="es-MX" sz="2000" b="1" u="sng" dirty="0">
                <a:solidFill>
                  <a:srgbClr val="008000"/>
                </a:solidFill>
                <a:latin typeface="+mn-lt"/>
                <a:cs typeface="Arial" panose="020B0604020202020204" pitchFamily="34" charset="0"/>
              </a:rPr>
              <a:t>: </a:t>
            </a:r>
            <a:r>
              <a:rPr lang="es-ES_tradnl" altLang="es-MX" sz="2000" b="1" dirty="0" smtClean="0">
                <a:solidFill>
                  <a:srgbClr val="BF9000"/>
                </a:solidFill>
                <a:latin typeface="+mn-lt"/>
                <a:cs typeface="Arial" panose="020B0604020202020204" pitchFamily="34" charset="0"/>
              </a:rPr>
              <a:t>DESARROLLO DE CONCEPTOS DE DISEÑO, FASE DE S</a:t>
            </a:r>
            <a:r>
              <a:rPr lang="es-ES_tradnl" altLang="es-MX" sz="2000" b="1" dirty="0" smtClean="0">
                <a:solidFill>
                  <a:srgbClr val="BF9000"/>
                </a:solidFill>
                <a:latin typeface="+mn-lt"/>
                <a:cs typeface="Arial" panose="020B0604020202020204" pitchFamily="34" charset="0"/>
              </a:rPr>
              <a:t>ÍNTESIS</a:t>
            </a:r>
            <a:endParaRPr lang="es-ES_tradnl" altLang="es-MX" sz="1800" b="1" dirty="0" smtClean="0">
              <a:solidFill>
                <a:srgbClr val="BF9000"/>
              </a:solidFill>
              <a:latin typeface="+mn-lt"/>
              <a:cs typeface="Arial" panose="020B0604020202020204" pitchFamily="34" charset="0"/>
            </a:endParaRPr>
          </a:p>
          <a:p>
            <a:pPr eaLnBrk="1" hangingPunct="1"/>
            <a:r>
              <a:rPr lang="es-ES_tradnl" altLang="es-MX" sz="2000" b="1" dirty="0" smtClean="0">
                <a:latin typeface="+mn-lt"/>
                <a:cs typeface="Arial" panose="020B0604020202020204" pitchFamily="34" charset="0"/>
              </a:rPr>
              <a:t>Unidad </a:t>
            </a:r>
            <a:r>
              <a:rPr lang="es-ES_tradnl" altLang="es-MX" sz="2000" b="1" dirty="0">
                <a:latin typeface="+mn-lt"/>
                <a:cs typeface="Arial" panose="020B0604020202020204" pitchFamily="34" charset="0"/>
              </a:rPr>
              <a:t>de aprendizaje: </a:t>
            </a:r>
            <a:endParaRPr lang="es-ES_tradnl" altLang="es-MX" sz="2000" b="1" dirty="0">
              <a:solidFill>
                <a:schemeClr val="accent3">
                  <a:lumMod val="20000"/>
                  <a:lumOff val="80000"/>
                </a:schemeClr>
              </a:solidFill>
              <a:latin typeface="+mn-lt"/>
              <a:cs typeface="Arial" panose="020B0604020202020204" pitchFamily="34" charset="0"/>
            </a:endParaRPr>
          </a:p>
          <a:p>
            <a:pPr eaLnBrk="1" hangingPunct="1"/>
            <a:r>
              <a:rPr lang="es-ES_tradnl" altLang="es-MX" sz="2000" b="1" dirty="0" smtClean="0">
                <a:solidFill>
                  <a:srgbClr val="CCFFCC"/>
                </a:solidFill>
                <a:latin typeface="+mn-lt"/>
                <a:cs typeface="Arial" panose="020B0604020202020204" pitchFamily="34" charset="0"/>
              </a:rPr>
              <a:t> </a:t>
            </a:r>
            <a:r>
              <a:rPr lang="es-ES_tradnl" altLang="es-MX" sz="2000" b="1" dirty="0">
                <a:solidFill>
                  <a:schemeClr val="accent4">
                    <a:lumMod val="75000"/>
                  </a:schemeClr>
                </a:solidFill>
                <a:latin typeface="+mn-lt"/>
                <a:cs typeface="Arial" panose="020B0604020202020204" pitchFamily="34" charset="0"/>
              </a:rPr>
              <a:t>D</a:t>
            </a:r>
            <a:r>
              <a:rPr lang="es-ES_tradnl" altLang="es-MX" sz="2000" b="1" dirty="0" smtClean="0">
                <a:solidFill>
                  <a:schemeClr val="accent4">
                    <a:lumMod val="75000"/>
                  </a:schemeClr>
                </a:solidFill>
                <a:latin typeface="+mn-lt"/>
                <a:cs typeface="Arial" panose="020B0604020202020204" pitchFamily="34" charset="0"/>
              </a:rPr>
              <a:t>iseño de productos</a:t>
            </a:r>
          </a:p>
          <a:p>
            <a:pPr eaLnBrk="1" hangingPunct="1"/>
            <a:endParaRPr lang="es-ES_tradnl" altLang="es-MX" sz="2000" b="1" dirty="0" smtClean="0">
              <a:solidFill>
                <a:schemeClr val="accent4">
                  <a:lumMod val="75000"/>
                </a:schemeClr>
              </a:solidFill>
              <a:latin typeface="+mn-lt"/>
              <a:cs typeface="Arial" panose="020B0604020202020204" pitchFamily="34" charset="0"/>
            </a:endParaRPr>
          </a:p>
          <a:p>
            <a:pPr eaLnBrk="1" hangingPunct="1"/>
            <a:endParaRPr lang="es-ES_tradnl" altLang="es-MX" sz="2000" b="1" dirty="0">
              <a:latin typeface="+mn-lt"/>
              <a:cs typeface="Arial" panose="020B0604020202020204" pitchFamily="34" charset="0"/>
            </a:endParaRPr>
          </a:p>
        </p:txBody>
      </p:sp>
      <p:sp>
        <p:nvSpPr>
          <p:cNvPr id="20489" name="Text Box 7"/>
          <p:cNvSpPr txBox="1">
            <a:spLocks noChangeArrowheads="1"/>
          </p:cNvSpPr>
          <p:nvPr/>
        </p:nvSpPr>
        <p:spPr bwMode="auto">
          <a:xfrm>
            <a:off x="2380237" y="5974820"/>
            <a:ext cx="55722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b="1" dirty="0" smtClean="0">
                <a:latin typeface="+mn-lt"/>
              </a:rPr>
              <a:t>Autor: Dr. </a:t>
            </a:r>
            <a:r>
              <a:rPr lang="es-ES_tradnl" altLang="es-MX" b="1" dirty="0">
                <a:latin typeface="+mn-lt"/>
              </a:rPr>
              <a:t>Omar Eduardo Sánchez Estrada</a:t>
            </a:r>
            <a:r>
              <a:rPr lang="es-ES_tradnl" altLang="es-MX" sz="1600" dirty="0">
                <a:latin typeface="+mn-lt"/>
              </a:rPr>
              <a:t>.</a:t>
            </a:r>
            <a:endParaRPr lang="es-ES" altLang="es-MX" sz="1600" b="1" dirty="0">
              <a:latin typeface="+mn-lt"/>
            </a:endParaRPr>
          </a:p>
        </p:txBody>
      </p:sp>
      <p:sp>
        <p:nvSpPr>
          <p:cNvPr id="20490" name="Text Box 8"/>
          <p:cNvSpPr txBox="1">
            <a:spLocks noChangeArrowheads="1"/>
          </p:cNvSpPr>
          <p:nvPr/>
        </p:nvSpPr>
        <p:spPr bwMode="auto">
          <a:xfrm>
            <a:off x="1065332" y="3664460"/>
            <a:ext cx="227581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dirty="0">
                <a:latin typeface="+mn-lt"/>
                <a:cs typeface="Arial" panose="020B0604020202020204" pitchFamily="34" charset="0"/>
              </a:rPr>
              <a:t>Programa educativo: </a:t>
            </a:r>
            <a:endParaRPr lang="es-MX" altLang="es-MX" sz="1600" dirty="0" smtClean="0">
              <a:latin typeface="+mn-lt"/>
              <a:cs typeface="Arial" panose="020B0604020202020204" pitchFamily="34" charset="0"/>
            </a:endParaRPr>
          </a:p>
          <a:p>
            <a:pPr eaLnBrk="1" hangingPunct="1"/>
            <a:r>
              <a:rPr lang="es-MX" altLang="es-MX" sz="1600" b="1" dirty="0" smtClean="0">
                <a:latin typeface="+mn-lt"/>
                <a:cs typeface="Arial" panose="020B0604020202020204" pitchFamily="34" charset="0"/>
              </a:rPr>
              <a:t>Diseño </a:t>
            </a:r>
            <a:r>
              <a:rPr lang="es-MX" altLang="es-MX" sz="1600" b="1" dirty="0">
                <a:latin typeface="+mn-lt"/>
                <a:cs typeface="Arial" panose="020B0604020202020204" pitchFamily="34" charset="0"/>
              </a:rPr>
              <a:t>Industrial</a:t>
            </a:r>
            <a:endParaRPr lang="es-ES" altLang="es-MX" sz="1600" b="1" dirty="0">
              <a:latin typeface="+mn-lt"/>
              <a:cs typeface="Arial" panose="020B0604020202020204" pitchFamily="34" charset="0"/>
            </a:endParaRPr>
          </a:p>
          <a:p>
            <a:pPr eaLnBrk="1" hangingPunct="1"/>
            <a:r>
              <a:rPr lang="es-ES" altLang="es-MX" sz="1600" b="1" dirty="0">
                <a:latin typeface="+mn-lt"/>
                <a:cs typeface="Arial" panose="020B0604020202020204" pitchFamily="34" charset="0"/>
              </a:rPr>
              <a:t>PLAN DE ESTUDIOS 2015</a:t>
            </a:r>
            <a:endParaRPr lang="es-ES" altLang="es-MX" sz="1600" dirty="0">
              <a:latin typeface="+mn-lt"/>
              <a:cs typeface="Arial" panose="020B0604020202020204" pitchFamily="34" charset="0"/>
            </a:endParaRPr>
          </a:p>
        </p:txBody>
      </p:sp>
      <p:sp>
        <p:nvSpPr>
          <p:cNvPr id="20491" name="CuadroTexto 1"/>
          <p:cNvSpPr txBox="1">
            <a:spLocks noChangeArrowheads="1"/>
          </p:cNvSpPr>
          <p:nvPr/>
        </p:nvSpPr>
        <p:spPr bwMode="auto">
          <a:xfrm>
            <a:off x="220505" y="2133673"/>
            <a:ext cx="28886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2000" b="1" i="1" dirty="0">
                <a:latin typeface="Arial Narrow" panose="020B0606020202030204" pitchFamily="34" charset="0"/>
              </a:rPr>
              <a:t>Solo visión </a:t>
            </a:r>
            <a:r>
              <a:rPr lang="es-ES" altLang="es-MX" sz="2000" b="1" i="1" dirty="0" smtClean="0">
                <a:latin typeface="Arial Narrow" panose="020B0606020202030204" pitchFamily="34" charset="0"/>
              </a:rPr>
              <a:t>proyectables </a:t>
            </a:r>
            <a:endParaRPr lang="es-ES" altLang="es-MX" sz="2000" b="1" i="1" dirty="0">
              <a:latin typeface="Arial Narrow" panose="020B0606020202030204" pitchFamily="34" charset="0"/>
            </a:endParaRPr>
          </a:p>
        </p:txBody>
      </p:sp>
      <p:sp>
        <p:nvSpPr>
          <p:cNvPr id="20492" name="CuadroTexto 2"/>
          <p:cNvSpPr txBox="1">
            <a:spLocks noChangeArrowheads="1"/>
          </p:cNvSpPr>
          <p:nvPr/>
        </p:nvSpPr>
        <p:spPr bwMode="auto">
          <a:xfrm>
            <a:off x="3526823" y="3552013"/>
            <a:ext cx="4716778"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400" b="1" dirty="0">
                <a:latin typeface="+mn-lt"/>
                <a:cs typeface="Arial" panose="020B0604020202020204" pitchFamily="34" charset="0"/>
              </a:rPr>
              <a:t>Tipo de Unidad de aprendizaje</a:t>
            </a:r>
            <a:r>
              <a:rPr lang="es-ES" altLang="es-MX" sz="1400" dirty="0">
                <a:latin typeface="+mn-lt"/>
                <a:cs typeface="Arial" panose="020B0604020202020204" pitchFamily="34" charset="0"/>
              </a:rPr>
              <a:t>: curso taller</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Carácter de la Unidad de Aprendizaje</a:t>
            </a:r>
            <a:r>
              <a:rPr lang="es-ES" altLang="es-MX" sz="1400" dirty="0">
                <a:latin typeface="+mn-lt"/>
                <a:cs typeface="Arial" panose="020B0604020202020204" pitchFamily="34" charset="0"/>
              </a:rPr>
              <a:t>: obligatoria</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Núcleo de Formación: </a:t>
            </a:r>
            <a:r>
              <a:rPr lang="es-ES_tradnl" altLang="es-MX" sz="1400" dirty="0" smtClean="0">
                <a:latin typeface="+mn-lt"/>
                <a:cs typeface="Arial" panose="020B0604020202020204" pitchFamily="34" charset="0"/>
              </a:rPr>
              <a:t>sustantivo</a:t>
            </a:r>
            <a:endParaRPr lang="es-ES_tradnl" altLang="es-MX" sz="1400" dirty="0">
              <a:latin typeface="+mn-lt"/>
              <a:cs typeface="Arial" panose="020B0604020202020204" pitchFamily="34" charset="0"/>
            </a:endParaRPr>
          </a:p>
          <a:p>
            <a:pPr eaLnBrk="1" hangingPunct="1"/>
            <a:r>
              <a:rPr lang="es-ES" altLang="es-MX" sz="1400" b="1" dirty="0" smtClean="0">
                <a:latin typeface="+mn-lt"/>
                <a:cs typeface="Arial" panose="020B0604020202020204" pitchFamily="34" charset="0"/>
              </a:rPr>
              <a:t>Modalidad educativa: </a:t>
            </a:r>
            <a:r>
              <a:rPr lang="es-ES" altLang="es-MX" sz="1400" dirty="0">
                <a:latin typeface="+mn-lt"/>
                <a:cs typeface="Arial" panose="020B0604020202020204" pitchFamily="34" charset="0"/>
              </a:rPr>
              <a:t>e</a:t>
            </a:r>
            <a:r>
              <a:rPr lang="es-ES" altLang="es-MX" sz="1400" dirty="0" smtClean="0">
                <a:latin typeface="+mn-lt"/>
                <a:cs typeface="Arial" panose="020B0604020202020204" pitchFamily="34" charset="0"/>
              </a:rPr>
              <a:t>scolarizada.</a:t>
            </a:r>
          </a:p>
          <a:p>
            <a:pPr eaLnBrk="1" hangingPunct="1"/>
            <a:r>
              <a:rPr lang="es-ES" altLang="es-MX" sz="1400" dirty="0">
                <a:latin typeface="+mn-lt"/>
                <a:cs typeface="Arial" panose="020B0604020202020204" pitchFamily="34" charset="0"/>
              </a:rPr>
              <a:t>S</a:t>
            </a:r>
            <a:r>
              <a:rPr lang="es-ES" altLang="es-MX" sz="1400" dirty="0" smtClean="0">
                <a:latin typeface="+mn-lt"/>
                <a:cs typeface="Arial" panose="020B0604020202020204" pitchFamily="34" charset="0"/>
              </a:rPr>
              <a:t>istema flexible.</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Prerrequisitos: </a:t>
            </a:r>
            <a:r>
              <a:rPr lang="es-ES" altLang="es-MX" sz="1400" dirty="0">
                <a:latin typeface="+mn-lt"/>
                <a:cs typeface="Arial" panose="020B0604020202020204" pitchFamily="34" charset="0"/>
              </a:rPr>
              <a:t>ninguno.</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Programas educativos en donde se imparte:</a:t>
            </a:r>
            <a:endParaRPr lang="es-ES_tradnl" altLang="es-MX" sz="1400" b="1"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Licenciatura en Diseño </a:t>
            </a:r>
            <a:r>
              <a:rPr lang="es-ES" altLang="es-MX" sz="1400" b="1" dirty="0" smtClean="0">
                <a:latin typeface="+mn-lt"/>
                <a:cs typeface="Arial" panose="020B0604020202020204" pitchFamily="34" charset="0"/>
              </a:rPr>
              <a:t>Industrial </a:t>
            </a:r>
          </a:p>
          <a:p>
            <a:pPr eaLnBrk="1" hangingPunct="1"/>
            <a:r>
              <a:rPr lang="es-ES" altLang="es-MX" sz="1400" dirty="0" smtClean="0">
                <a:latin typeface="+mn-lt"/>
                <a:cs typeface="Arial" panose="020B0604020202020204" pitchFamily="34" charset="0"/>
              </a:rPr>
              <a:t>Facultad </a:t>
            </a:r>
            <a:r>
              <a:rPr lang="es-ES" altLang="es-MX" sz="1400" dirty="0">
                <a:latin typeface="+mn-lt"/>
                <a:cs typeface="Arial" panose="020B0604020202020204" pitchFamily="34" charset="0"/>
              </a:rPr>
              <a:t>de Arquitectura y </a:t>
            </a:r>
            <a:r>
              <a:rPr lang="es-ES" altLang="es-MX" sz="1400" dirty="0" smtClean="0">
                <a:latin typeface="+mn-lt"/>
                <a:cs typeface="Arial" panose="020B0604020202020204" pitchFamily="34" charset="0"/>
              </a:rPr>
              <a:t>Diseño</a:t>
            </a:r>
          </a:p>
          <a:p>
            <a:pPr eaLnBrk="1" hangingPunct="1"/>
            <a:r>
              <a:rPr lang="es-ES" altLang="es-MX" sz="1400" dirty="0" smtClean="0">
                <a:latin typeface="+mn-lt"/>
                <a:cs typeface="Arial" panose="020B0604020202020204" pitchFamily="34" charset="0"/>
              </a:rPr>
              <a:t>Centro </a:t>
            </a:r>
            <a:r>
              <a:rPr lang="es-ES" altLang="es-MX" sz="1400" dirty="0">
                <a:latin typeface="+mn-lt"/>
                <a:cs typeface="Arial" panose="020B0604020202020204" pitchFamily="34" charset="0"/>
              </a:rPr>
              <a:t>Universitario UAEM Valle de Chalco y Zumpango.</a:t>
            </a:r>
            <a:endParaRPr lang="es-ES_tradnl" altLang="es-MX" sz="1400" dirty="0">
              <a:latin typeface="+mn-lt"/>
              <a:cs typeface="Arial" panose="020B0604020202020204" pitchFamily="34" charset="0"/>
            </a:endParaRPr>
          </a:p>
          <a:p>
            <a:pPr eaLnBrk="1" hangingPunct="1"/>
            <a:r>
              <a:rPr lang="es-ES" altLang="es-MX" sz="1200" dirty="0">
                <a:latin typeface="+mn-lt"/>
                <a:cs typeface="Arial" panose="020B0604020202020204" pitchFamily="34" charset="0"/>
              </a:rPr>
              <a:t> </a:t>
            </a:r>
            <a:endParaRPr lang="es-ES_tradnl" altLang="es-MX" sz="1200" dirty="0">
              <a:latin typeface="+mn-lt"/>
              <a:cs typeface="Arial" panose="020B0604020202020204" pitchFamily="34" charset="0"/>
            </a:endParaRPr>
          </a:p>
          <a:p>
            <a:pPr eaLnBrk="1" hangingPunct="1"/>
            <a:endParaRPr lang="es-ES" altLang="es-MX" sz="1200" dirty="0">
              <a:latin typeface="+mn-lt"/>
            </a:endParaRPr>
          </a:p>
        </p:txBody>
      </p:sp>
      <p:sp>
        <p:nvSpPr>
          <p:cNvPr id="20493" name="Text Box 6"/>
          <p:cNvSpPr txBox="1">
            <a:spLocks noChangeArrowheads="1"/>
          </p:cNvSpPr>
          <p:nvPr/>
        </p:nvSpPr>
        <p:spPr bwMode="auto">
          <a:xfrm>
            <a:off x="2373404" y="390944"/>
            <a:ext cx="4478983"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MX" altLang="es-MX" sz="1600" b="1" dirty="0">
                <a:solidFill>
                  <a:srgbClr val="08090B"/>
                </a:solidFill>
                <a:latin typeface="Arial Narrow" panose="020B0606020202030204" pitchFamily="34" charset="0"/>
                <a:cs typeface="Arial" panose="020B0604020202020204" pitchFamily="34" charset="0"/>
              </a:rPr>
              <a:t>UNIVERSIDAD AUTÓNOMA DEL ESTADO DE MÉXICO</a:t>
            </a:r>
          </a:p>
          <a:p>
            <a:pPr algn="ctr" eaLnBrk="1" hangingPunct="1"/>
            <a:r>
              <a:rPr lang="es-MX" altLang="es-MX" sz="1600" b="1" dirty="0">
                <a:solidFill>
                  <a:srgbClr val="08090B"/>
                </a:solidFill>
                <a:latin typeface="Arial Narrow" panose="020B0606020202030204" pitchFamily="34" charset="0"/>
                <a:cs typeface="Arial" panose="020B0604020202020204" pitchFamily="34" charset="0"/>
              </a:rPr>
              <a:t>      Centro Universitario UAEM Valle de Chalco. </a:t>
            </a:r>
          </a:p>
          <a:p>
            <a:pPr algn="ctr" eaLnBrk="1" hangingPunct="1"/>
            <a:endParaRPr lang="es-ES" altLang="es-MX" sz="2000" b="1" i="1" dirty="0">
              <a:latin typeface="Arial" panose="020B0604020202020204" pitchFamily="34" charset="0"/>
              <a:cs typeface="Arial" panose="020B0604020202020204" pitchFamily="34" charset="0"/>
            </a:endParaRPr>
          </a:p>
        </p:txBody>
      </p:sp>
      <p:pic>
        <p:nvPicPr>
          <p:cNvPr id="2" name="Imagen 1" descr="Captura de pantalla 2019-09-26 a las 9.17.58.png"/>
          <p:cNvPicPr>
            <a:picLocks noChangeAspect="1"/>
          </p:cNvPicPr>
          <p:nvPr/>
        </p:nvPicPr>
        <p:blipFill rotWithShape="1">
          <a:blip r:embed="rId4">
            <a:extLst>
              <a:ext uri="{28A0092B-C50C-407E-A947-70E740481C1C}">
                <a14:useLocalDpi xmlns:a14="http://schemas.microsoft.com/office/drawing/2010/main" val="0"/>
              </a:ext>
            </a:extLst>
          </a:blip>
          <a:srcRect r="57766"/>
          <a:stretch/>
        </p:blipFill>
        <p:spPr>
          <a:xfrm>
            <a:off x="564560" y="174725"/>
            <a:ext cx="1053800" cy="898249"/>
          </a:xfrm>
          <a:prstGeom prst="rect">
            <a:avLst/>
          </a:prstGeom>
        </p:spPr>
      </p:pic>
      <p:pic>
        <p:nvPicPr>
          <p:cNvPr id="26" name="Imagen 25"/>
          <p:cNvPicPr/>
          <p:nvPr/>
        </p:nvPicPr>
        <p:blipFill rotWithShape="1">
          <a:blip r:embed="rId5">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5" name="Rectángulo 4"/>
          <p:cNvSpPr/>
          <p:nvPr/>
        </p:nvSpPr>
        <p:spPr>
          <a:xfrm>
            <a:off x="238795" y="6642556"/>
            <a:ext cx="4572000" cy="215444"/>
          </a:xfrm>
          <a:prstGeom prst="rect">
            <a:avLst/>
          </a:prstGeom>
        </p:spPr>
        <p:txBody>
          <a:bodyPr>
            <a:spAutoFit/>
          </a:bodyPr>
          <a:lstStyle/>
          <a:p>
            <a:r>
              <a:rPr lang="es-ES_tradnl" sz="800" b="1" dirty="0" smtClean="0"/>
              <a:t>Imagen tomada con fines didácticos  de : http</a:t>
            </a:r>
            <a:r>
              <a:rPr lang="es-ES_tradnl" sz="800" b="1" dirty="0"/>
              <a:t>://www.escuelamanagement.eu</a:t>
            </a:r>
            <a:r>
              <a:rPr lang="es-ES_tradnl" sz="800" b="1" dirty="0" smtClean="0"/>
              <a:t>/</a:t>
            </a:r>
            <a:endParaRPr lang="es-ES" sz="800" b="1" dirty="0"/>
          </a:p>
        </p:txBody>
      </p:sp>
    </p:spTree>
    <p:extLst>
      <p:ext uri="{BB962C8B-B14F-4D97-AF65-F5344CB8AC3E}">
        <p14:creationId xmlns:p14="http://schemas.microsoft.com/office/powerpoint/2010/main" val="29387080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2" name="CuadroTexto 1"/>
          <p:cNvSpPr txBox="1"/>
          <p:nvPr/>
        </p:nvSpPr>
        <p:spPr>
          <a:xfrm>
            <a:off x="2320893" y="1051077"/>
            <a:ext cx="3787877" cy="923330"/>
          </a:xfrm>
          <a:prstGeom prst="rect">
            <a:avLst/>
          </a:prstGeom>
          <a:noFill/>
        </p:spPr>
        <p:txBody>
          <a:bodyPr wrap="square" rtlCol="0">
            <a:spAutoFit/>
          </a:bodyPr>
          <a:lstStyle/>
          <a:p>
            <a:pPr algn="ctr"/>
            <a:r>
              <a:rPr lang="es-ES" dirty="0" smtClean="0">
                <a:solidFill>
                  <a:srgbClr val="7F6000"/>
                </a:solidFill>
              </a:rPr>
              <a:t>CUALQUIER TAREA DE PENSAMIENTO O RAZONAMIENTO ORIENTADA HACIA </a:t>
            </a:r>
            <a:r>
              <a:rPr lang="es-ES" b="1" dirty="0" smtClean="0">
                <a:solidFill>
                  <a:srgbClr val="7F6000"/>
                </a:solidFill>
              </a:rPr>
              <a:t>LA CONSECUCIÓN DE UN DISEÑO  </a:t>
            </a:r>
            <a:endParaRPr lang="es-ES" b="1" dirty="0">
              <a:solidFill>
                <a:srgbClr val="7F6000"/>
              </a:solidFill>
            </a:endParaRPr>
          </a:p>
        </p:txBody>
      </p:sp>
      <p:sp>
        <p:nvSpPr>
          <p:cNvPr id="4" name="CuadroTexto 3"/>
          <p:cNvSpPr txBox="1"/>
          <p:nvPr/>
        </p:nvSpPr>
        <p:spPr>
          <a:xfrm>
            <a:off x="2802576" y="2310178"/>
            <a:ext cx="2846381" cy="646331"/>
          </a:xfrm>
          <a:prstGeom prst="rect">
            <a:avLst/>
          </a:prstGeom>
          <a:noFill/>
        </p:spPr>
        <p:txBody>
          <a:bodyPr wrap="square" rtlCol="0">
            <a:spAutoFit/>
          </a:bodyPr>
          <a:lstStyle/>
          <a:p>
            <a:pPr algn="ctr"/>
            <a:r>
              <a:rPr lang="es-ES" dirty="0" smtClean="0">
                <a:solidFill>
                  <a:srgbClr val="7F6000"/>
                </a:solidFill>
              </a:rPr>
              <a:t>INDEPENDIENTEMENTE DE SUS CAR</a:t>
            </a:r>
            <a:r>
              <a:rPr lang="is-IS" dirty="0" smtClean="0">
                <a:solidFill>
                  <a:srgbClr val="7F6000"/>
                </a:solidFill>
              </a:rPr>
              <a:t>A</a:t>
            </a:r>
            <a:r>
              <a:rPr lang="es-ES" dirty="0" smtClean="0">
                <a:solidFill>
                  <a:srgbClr val="7F6000"/>
                </a:solidFill>
              </a:rPr>
              <a:t>CTERÍSTICAS </a:t>
            </a:r>
            <a:endParaRPr lang="es-ES" dirty="0">
              <a:solidFill>
                <a:srgbClr val="7F6000"/>
              </a:solidFill>
            </a:endParaRPr>
          </a:p>
        </p:txBody>
      </p:sp>
      <p:cxnSp>
        <p:nvCxnSpPr>
          <p:cNvPr id="6" name="Conector recto de flecha 5"/>
          <p:cNvCxnSpPr/>
          <p:nvPr/>
        </p:nvCxnSpPr>
        <p:spPr>
          <a:xfrm>
            <a:off x="3152899" y="2967102"/>
            <a:ext cx="0" cy="6459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CuadroTexto 13"/>
          <p:cNvSpPr txBox="1"/>
          <p:nvPr/>
        </p:nvSpPr>
        <p:spPr>
          <a:xfrm>
            <a:off x="1433256" y="3710732"/>
            <a:ext cx="2846381" cy="646331"/>
          </a:xfrm>
          <a:prstGeom prst="rect">
            <a:avLst/>
          </a:prstGeom>
          <a:noFill/>
        </p:spPr>
        <p:txBody>
          <a:bodyPr wrap="square" rtlCol="0">
            <a:spAutoFit/>
          </a:bodyPr>
          <a:lstStyle/>
          <a:p>
            <a:r>
              <a:rPr lang="es-ES_tradnl" dirty="0" smtClean="0">
                <a:solidFill>
                  <a:srgbClr val="7F6000"/>
                </a:solidFill>
              </a:rPr>
              <a:t>DE LA SITUACIÓN Y EL CONTEXTO</a:t>
            </a:r>
            <a:endParaRPr lang="es-ES" dirty="0">
              <a:solidFill>
                <a:srgbClr val="7F6000"/>
              </a:solidFill>
            </a:endParaRPr>
          </a:p>
        </p:txBody>
      </p:sp>
      <p:sp>
        <p:nvSpPr>
          <p:cNvPr id="15" name="CuadroTexto 14"/>
          <p:cNvSpPr txBox="1"/>
          <p:nvPr/>
        </p:nvSpPr>
        <p:spPr>
          <a:xfrm>
            <a:off x="5034157" y="3534671"/>
            <a:ext cx="2957590" cy="923330"/>
          </a:xfrm>
          <a:prstGeom prst="rect">
            <a:avLst/>
          </a:prstGeom>
          <a:noFill/>
        </p:spPr>
        <p:txBody>
          <a:bodyPr wrap="square" rtlCol="0">
            <a:spAutoFit/>
          </a:bodyPr>
          <a:lstStyle/>
          <a:p>
            <a:r>
              <a:rPr lang="es-ES_tradnl" dirty="0" smtClean="0">
                <a:solidFill>
                  <a:srgbClr val="7F6000"/>
                </a:solidFill>
              </a:rPr>
              <a:t>DE LAS </a:t>
            </a:r>
            <a:r>
              <a:rPr lang="es-ES_tradnl" dirty="0" smtClean="0">
                <a:solidFill>
                  <a:srgbClr val="7F6000"/>
                </a:solidFill>
              </a:rPr>
              <a:t>CAR</a:t>
            </a:r>
            <a:r>
              <a:rPr lang="is-IS" dirty="0">
                <a:solidFill>
                  <a:srgbClr val="7F6000"/>
                </a:solidFill>
              </a:rPr>
              <a:t>A</a:t>
            </a:r>
            <a:r>
              <a:rPr lang="es-ES_tradnl" dirty="0" smtClean="0">
                <a:solidFill>
                  <a:srgbClr val="7F6000"/>
                </a:solidFill>
              </a:rPr>
              <a:t>CTERÍSTICAS </a:t>
            </a:r>
            <a:r>
              <a:rPr lang="es-ES_tradnl" dirty="0" smtClean="0">
                <a:solidFill>
                  <a:srgbClr val="7F6000"/>
                </a:solidFill>
              </a:rPr>
              <a:t>Y LOS PROCESOS PUESTOS EN MARCHA POR EL DISEÑADOR </a:t>
            </a:r>
            <a:endParaRPr lang="es-ES" dirty="0">
              <a:solidFill>
                <a:srgbClr val="7F6000"/>
              </a:solidFill>
            </a:endParaRPr>
          </a:p>
        </p:txBody>
      </p:sp>
      <p:cxnSp>
        <p:nvCxnSpPr>
          <p:cNvPr id="21" name="Conector recto de flecha 20"/>
          <p:cNvCxnSpPr/>
          <p:nvPr/>
        </p:nvCxnSpPr>
        <p:spPr>
          <a:xfrm>
            <a:off x="5177343" y="2933374"/>
            <a:ext cx="0" cy="6459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Cerrar llave 19"/>
          <p:cNvSpPr/>
          <p:nvPr/>
        </p:nvSpPr>
        <p:spPr>
          <a:xfrm rot="5400000">
            <a:off x="3798808" y="2989002"/>
            <a:ext cx="481695" cy="358022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dirty="0"/>
          </a:p>
        </p:txBody>
      </p:sp>
      <p:sp>
        <p:nvSpPr>
          <p:cNvPr id="23" name="CuadroTexto 22"/>
          <p:cNvSpPr txBox="1"/>
          <p:nvPr/>
        </p:nvSpPr>
        <p:spPr>
          <a:xfrm>
            <a:off x="2756186" y="4957122"/>
            <a:ext cx="2846381" cy="1231106"/>
          </a:xfrm>
          <a:prstGeom prst="rect">
            <a:avLst/>
          </a:prstGeom>
          <a:noFill/>
        </p:spPr>
        <p:txBody>
          <a:bodyPr wrap="square" rtlCol="0">
            <a:spAutoFit/>
          </a:bodyPr>
          <a:lstStyle/>
          <a:p>
            <a:pPr algn="ctr"/>
            <a:r>
              <a:rPr lang="es-ES_tradnl" b="1" dirty="0" smtClean="0">
                <a:solidFill>
                  <a:srgbClr val="7F6000"/>
                </a:solidFill>
              </a:rPr>
              <a:t>CONSTITUIRÍA UNA TAREA </a:t>
            </a:r>
            <a:r>
              <a:rPr lang="es-ES_tradnl" sz="2800" b="1" dirty="0" smtClean="0">
                <a:solidFill>
                  <a:srgbClr val="7F6000"/>
                </a:solidFill>
              </a:rPr>
              <a:t>DE SOLUCIÓN DE PROBEMAS</a:t>
            </a:r>
            <a:endParaRPr lang="es-ES" sz="2800" b="1" dirty="0">
              <a:solidFill>
                <a:srgbClr val="7F6000"/>
              </a:solidFill>
            </a:endParaRPr>
          </a:p>
        </p:txBody>
      </p:sp>
      <p:cxnSp>
        <p:nvCxnSpPr>
          <p:cNvPr id="9" name="Conector recto 8"/>
          <p:cNvCxnSpPr/>
          <p:nvPr/>
        </p:nvCxnSpPr>
        <p:spPr>
          <a:xfrm>
            <a:off x="3860800" y="2011680"/>
            <a:ext cx="0" cy="325120"/>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11702629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6" name="CuadroTexto 5"/>
          <p:cNvSpPr txBox="1">
            <a:spLocks noChangeArrowheads="1"/>
          </p:cNvSpPr>
          <p:nvPr/>
        </p:nvSpPr>
        <p:spPr bwMode="auto">
          <a:xfrm>
            <a:off x="506059" y="1258945"/>
            <a:ext cx="3600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1.4 </a:t>
            </a:r>
            <a:r>
              <a:rPr lang="es-ES" altLang="es-MX" sz="1600" b="1" dirty="0" smtClean="0">
                <a:solidFill>
                  <a:srgbClr val="7F6000"/>
                </a:solidFill>
                <a:latin typeface="+mn-lt"/>
                <a:cs typeface="Tahoma" panose="020B0604030504040204" pitchFamily="34" charset="0"/>
              </a:rPr>
              <a:t>SOLUCIÓN </a:t>
            </a:r>
            <a:r>
              <a:rPr lang="es-ES" altLang="es-MX" sz="1600" b="1" dirty="0" smtClean="0">
                <a:solidFill>
                  <a:srgbClr val="7F6000"/>
                </a:solidFill>
                <a:latin typeface="+mn-lt"/>
                <a:cs typeface="Tahoma" panose="020B0604030504040204" pitchFamily="34" charset="0"/>
              </a:rPr>
              <a:t>DE PROBLEMAS</a:t>
            </a:r>
            <a:endParaRPr lang="es-ES" altLang="es-MX" sz="1600" b="1" dirty="0">
              <a:solidFill>
                <a:srgbClr val="7F6000"/>
              </a:solidFill>
              <a:latin typeface="+mn-lt"/>
              <a:cs typeface="Tahoma" panose="020B0604030504040204" pitchFamily="34" charset="0"/>
            </a:endParaRPr>
          </a:p>
        </p:txBody>
      </p:sp>
      <p:sp>
        <p:nvSpPr>
          <p:cNvPr id="3" name="CuadroTexto 2"/>
          <p:cNvSpPr txBox="1"/>
          <p:nvPr/>
        </p:nvSpPr>
        <p:spPr>
          <a:xfrm>
            <a:off x="448853" y="2102153"/>
            <a:ext cx="2517954" cy="1477328"/>
          </a:xfrm>
          <a:prstGeom prst="rect">
            <a:avLst/>
          </a:prstGeom>
          <a:noFill/>
        </p:spPr>
        <p:txBody>
          <a:bodyPr wrap="square" rtlCol="0">
            <a:spAutoFit/>
          </a:bodyPr>
          <a:lstStyle/>
          <a:p>
            <a:pPr algn="just"/>
            <a:r>
              <a:rPr lang="es-ES" dirty="0" smtClean="0">
                <a:solidFill>
                  <a:srgbClr val="7F6000"/>
                </a:solidFill>
              </a:rPr>
              <a:t>Una definición clásica empleada para determinar qué </a:t>
            </a:r>
            <a:r>
              <a:rPr lang="es-ES" b="1" dirty="0" smtClean="0">
                <a:solidFill>
                  <a:srgbClr val="7F6000"/>
                </a:solidFill>
              </a:rPr>
              <a:t>tarea</a:t>
            </a:r>
            <a:r>
              <a:rPr lang="es-ES" dirty="0" smtClean="0">
                <a:solidFill>
                  <a:srgbClr val="7F6000"/>
                </a:solidFill>
              </a:rPr>
              <a:t> constituye un problema y cuál no, es: </a:t>
            </a:r>
            <a:endParaRPr lang="es-ES" dirty="0">
              <a:solidFill>
                <a:srgbClr val="7F6000"/>
              </a:solidFill>
            </a:endParaRPr>
          </a:p>
        </p:txBody>
      </p:sp>
      <p:sp>
        <p:nvSpPr>
          <p:cNvPr id="5" name="CuadroTexto 4"/>
          <p:cNvSpPr txBox="1"/>
          <p:nvPr/>
        </p:nvSpPr>
        <p:spPr>
          <a:xfrm>
            <a:off x="405064" y="3788255"/>
            <a:ext cx="3851976" cy="1200329"/>
          </a:xfrm>
          <a:prstGeom prst="rect">
            <a:avLst/>
          </a:prstGeom>
          <a:noFill/>
        </p:spPr>
        <p:txBody>
          <a:bodyPr wrap="square" rtlCol="0">
            <a:spAutoFit/>
          </a:bodyPr>
          <a:lstStyle/>
          <a:p>
            <a:pPr algn="just"/>
            <a:r>
              <a:rPr lang="es-ES" dirty="0" smtClean="0">
                <a:solidFill>
                  <a:srgbClr val="7F6000"/>
                </a:solidFill>
              </a:rPr>
              <a:t>“Un </a:t>
            </a:r>
            <a:r>
              <a:rPr lang="es-ES" b="1" dirty="0" smtClean="0">
                <a:solidFill>
                  <a:srgbClr val="7F6000"/>
                </a:solidFill>
              </a:rPr>
              <a:t>problema surge </a:t>
            </a:r>
            <a:r>
              <a:rPr lang="es-ES" dirty="0" smtClean="0">
                <a:solidFill>
                  <a:srgbClr val="7F6000"/>
                </a:solidFill>
              </a:rPr>
              <a:t>cuando un organismo vivo tiene un objetivo y no sabe como conseguirlo” (Dunker, 1948).</a:t>
            </a:r>
            <a:endParaRPr lang="es-ES" dirty="0">
              <a:solidFill>
                <a:srgbClr val="7F6000"/>
              </a:solidFill>
            </a:endParaRPr>
          </a:p>
        </p:txBody>
      </p:sp>
      <p:cxnSp>
        <p:nvCxnSpPr>
          <p:cNvPr id="18" name="Conector recto 17"/>
          <p:cNvCxnSpPr/>
          <p:nvPr/>
        </p:nvCxnSpPr>
        <p:spPr>
          <a:xfrm flipH="1">
            <a:off x="345604" y="3049400"/>
            <a:ext cx="10947" cy="3547383"/>
          </a:xfrm>
          <a:prstGeom prst="line">
            <a:avLst/>
          </a:prstGeom>
        </p:spPr>
        <p:style>
          <a:lnRef idx="2">
            <a:schemeClr val="accent1"/>
          </a:lnRef>
          <a:fillRef idx="0">
            <a:schemeClr val="accent1"/>
          </a:fillRef>
          <a:effectRef idx="1">
            <a:schemeClr val="accent1"/>
          </a:effectRef>
          <a:fontRef idx="minor">
            <a:schemeClr val="tx1"/>
          </a:fontRef>
        </p:style>
      </p:cxnSp>
      <p:pic>
        <p:nvPicPr>
          <p:cNvPr id="22" name="Imagen 21"/>
          <p:cNvPicPr>
            <a:picLocks noChangeAspect="1"/>
          </p:cNvPicPr>
          <p:nvPr/>
        </p:nvPicPr>
        <p:blipFill>
          <a:blip r:embed="rId5"/>
          <a:stretch>
            <a:fillRect/>
          </a:stretch>
        </p:blipFill>
        <p:spPr>
          <a:xfrm>
            <a:off x="3718560" y="1944223"/>
            <a:ext cx="1664358" cy="1664358"/>
          </a:xfrm>
          <a:prstGeom prst="rect">
            <a:avLst/>
          </a:prstGeom>
        </p:spPr>
      </p:pic>
      <p:pic>
        <p:nvPicPr>
          <p:cNvPr id="25" name="Imagen 24"/>
          <p:cNvPicPr>
            <a:picLocks noChangeAspect="1"/>
          </p:cNvPicPr>
          <p:nvPr/>
        </p:nvPicPr>
        <p:blipFill rotWithShape="1">
          <a:blip r:embed="rId6"/>
          <a:srcRect t="7453" b="9107"/>
          <a:stretch/>
        </p:blipFill>
        <p:spPr>
          <a:xfrm>
            <a:off x="5673262" y="2430614"/>
            <a:ext cx="2286000" cy="2967102"/>
          </a:xfrm>
          <a:prstGeom prst="rect">
            <a:avLst/>
          </a:prstGeom>
        </p:spPr>
      </p:pic>
      <p:sp>
        <p:nvSpPr>
          <p:cNvPr id="27" name="CuadroTexto 26"/>
          <p:cNvSpPr txBox="1"/>
          <p:nvPr/>
        </p:nvSpPr>
        <p:spPr>
          <a:xfrm>
            <a:off x="5651181" y="5424528"/>
            <a:ext cx="2014193" cy="369332"/>
          </a:xfrm>
          <a:prstGeom prst="rect">
            <a:avLst/>
          </a:prstGeom>
          <a:noFill/>
        </p:spPr>
        <p:txBody>
          <a:bodyPr wrap="none" rtlCol="0">
            <a:spAutoFit/>
          </a:bodyPr>
          <a:lstStyle/>
          <a:p>
            <a:r>
              <a:rPr lang="es-MX" sz="900" dirty="0" smtClean="0"/>
              <a:t>Imágenes tomadas con fines didácticos </a:t>
            </a:r>
          </a:p>
          <a:p>
            <a:r>
              <a:rPr lang="es-ES" sz="900" dirty="0" smtClean="0"/>
              <a:t>d</a:t>
            </a:r>
            <a:r>
              <a:rPr lang="es-MX" sz="900" dirty="0" smtClean="0"/>
              <a:t>e:</a:t>
            </a:r>
            <a:r>
              <a:rPr lang="en-US" sz="900" dirty="0" err="1" smtClean="0"/>
              <a:t>www.google.com</a:t>
            </a:r>
            <a:r>
              <a:rPr lang="en-US" sz="900" dirty="0"/>
              <a:t>/search</a:t>
            </a:r>
            <a:endParaRPr lang="es-MX" sz="900" dirty="0">
              <a:solidFill>
                <a:srgbClr val="000000"/>
              </a:solidFill>
              <a:hlinkClick r:id="rId7"/>
            </a:endParaRPr>
          </a:p>
        </p:txBody>
      </p:sp>
      <p:sp>
        <p:nvSpPr>
          <p:cNvPr id="15"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284400399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cxnSp>
        <p:nvCxnSpPr>
          <p:cNvPr id="18" name="Conector recto 17"/>
          <p:cNvCxnSpPr/>
          <p:nvPr/>
        </p:nvCxnSpPr>
        <p:spPr>
          <a:xfrm flipH="1">
            <a:off x="2408478" y="1211692"/>
            <a:ext cx="4501228" cy="5164565"/>
          </a:xfrm>
          <a:prstGeom prst="line">
            <a:avLst/>
          </a:prstGeom>
        </p:spPr>
        <p:style>
          <a:lnRef idx="2">
            <a:schemeClr val="accent1"/>
          </a:lnRef>
          <a:fillRef idx="0">
            <a:schemeClr val="accent1"/>
          </a:fillRef>
          <a:effectRef idx="1">
            <a:schemeClr val="accent1"/>
          </a:effectRef>
          <a:fontRef idx="minor">
            <a:schemeClr val="tx1"/>
          </a:fontRef>
        </p:style>
      </p:cxnSp>
      <p:sp>
        <p:nvSpPr>
          <p:cNvPr id="19" name="CuadroTexto 18"/>
          <p:cNvSpPr txBox="1"/>
          <p:nvPr/>
        </p:nvSpPr>
        <p:spPr>
          <a:xfrm>
            <a:off x="372219" y="1620409"/>
            <a:ext cx="3589501" cy="3416320"/>
          </a:xfrm>
          <a:prstGeom prst="rect">
            <a:avLst/>
          </a:prstGeom>
          <a:noFill/>
        </p:spPr>
        <p:txBody>
          <a:bodyPr wrap="square" rtlCol="0">
            <a:spAutoFit/>
          </a:bodyPr>
          <a:lstStyle/>
          <a:p>
            <a:pPr algn="just"/>
            <a:r>
              <a:rPr lang="es-ES_tradnl" b="1" dirty="0" smtClean="0">
                <a:solidFill>
                  <a:srgbClr val="7F6000"/>
                </a:solidFill>
              </a:rPr>
              <a:t>Problema: </a:t>
            </a:r>
            <a:r>
              <a:rPr lang="es-ES_tradnl" dirty="0">
                <a:solidFill>
                  <a:srgbClr val="7F6000"/>
                </a:solidFill>
              </a:rPr>
              <a:t>Una transacción persona-ambiente en la cual hay una discrepancia o desequilibrio percibido entre las exigencias y la disponibilidad de respuesta. </a:t>
            </a:r>
            <a:endParaRPr lang="es-ES_tradnl" dirty="0" smtClean="0">
              <a:solidFill>
                <a:srgbClr val="7F6000"/>
              </a:solidFill>
            </a:endParaRPr>
          </a:p>
          <a:p>
            <a:pPr algn="just"/>
            <a:endParaRPr lang="es-ES_tradnl" dirty="0"/>
          </a:p>
          <a:p>
            <a:pPr algn="just"/>
            <a:r>
              <a:rPr lang="es-ES_tradnl" dirty="0" smtClean="0">
                <a:solidFill>
                  <a:srgbClr val="7F6000"/>
                </a:solidFill>
              </a:rPr>
              <a:t>El diseñador </a:t>
            </a:r>
            <a:r>
              <a:rPr lang="es-ES_tradnl" dirty="0">
                <a:solidFill>
                  <a:srgbClr val="7F6000"/>
                </a:solidFill>
              </a:rPr>
              <a:t>en </a:t>
            </a:r>
            <a:r>
              <a:rPr lang="es-ES_tradnl" dirty="0" smtClean="0">
                <a:solidFill>
                  <a:srgbClr val="7F6000"/>
                </a:solidFill>
              </a:rPr>
              <a:t>“X”</a:t>
            </a:r>
            <a:r>
              <a:rPr lang="es-ES_tradnl" dirty="0" smtClean="0">
                <a:solidFill>
                  <a:srgbClr val="7F6000"/>
                </a:solidFill>
              </a:rPr>
              <a:t> </a:t>
            </a:r>
            <a:r>
              <a:rPr lang="es-ES_tradnl" dirty="0" smtClean="0">
                <a:solidFill>
                  <a:srgbClr val="7F6000"/>
                </a:solidFill>
              </a:rPr>
              <a:t>situación </a:t>
            </a:r>
            <a:r>
              <a:rPr lang="es-ES_tradnl" dirty="0">
                <a:solidFill>
                  <a:srgbClr val="7F6000"/>
                </a:solidFill>
              </a:rPr>
              <a:t>percibe una discrepancia entre “lo que es” y “lo que debería ser” en condiciones donde los medios para reducir la discrepancia no están inmediatamente </a:t>
            </a:r>
            <a:r>
              <a:rPr lang="es-ES_tradnl" dirty="0" smtClean="0">
                <a:solidFill>
                  <a:srgbClr val="7F6000"/>
                </a:solidFill>
              </a:rPr>
              <a:t>disponibles</a:t>
            </a:r>
            <a:r>
              <a:rPr lang="es-ES_tradnl" dirty="0">
                <a:solidFill>
                  <a:srgbClr val="7F6000"/>
                </a:solidFill>
              </a:rPr>
              <a:t>.</a:t>
            </a:r>
            <a:endParaRPr lang="es-ES" dirty="0">
              <a:solidFill>
                <a:srgbClr val="7F6000"/>
              </a:solidFill>
            </a:endParaRPr>
          </a:p>
        </p:txBody>
      </p:sp>
      <p:cxnSp>
        <p:nvCxnSpPr>
          <p:cNvPr id="6" name="Conector recto 5"/>
          <p:cNvCxnSpPr/>
          <p:nvPr/>
        </p:nvCxnSpPr>
        <p:spPr>
          <a:xfrm>
            <a:off x="4088401" y="4427335"/>
            <a:ext cx="4356034" cy="8169"/>
          </a:xfrm>
          <a:prstGeom prst="line">
            <a:avLst/>
          </a:prstGeom>
        </p:spPr>
        <p:style>
          <a:lnRef idx="2">
            <a:schemeClr val="accent1"/>
          </a:lnRef>
          <a:fillRef idx="0">
            <a:schemeClr val="accent1"/>
          </a:fillRef>
          <a:effectRef idx="1">
            <a:schemeClr val="accent1"/>
          </a:effectRef>
          <a:fontRef idx="minor">
            <a:schemeClr val="tx1"/>
          </a:fontRef>
        </p:style>
      </p:cxnSp>
      <p:sp>
        <p:nvSpPr>
          <p:cNvPr id="7" name="Rectángulo 6"/>
          <p:cNvSpPr/>
          <p:nvPr/>
        </p:nvSpPr>
        <p:spPr>
          <a:xfrm>
            <a:off x="4408871" y="4474087"/>
            <a:ext cx="3689352" cy="2031325"/>
          </a:xfrm>
          <a:prstGeom prst="rect">
            <a:avLst/>
          </a:prstGeom>
        </p:spPr>
        <p:txBody>
          <a:bodyPr wrap="square">
            <a:spAutoFit/>
          </a:bodyPr>
          <a:lstStyle/>
          <a:p>
            <a:r>
              <a:rPr lang="es-ES_tradnl" b="1" dirty="0">
                <a:solidFill>
                  <a:srgbClr val="7F6000"/>
                </a:solidFill>
              </a:rPr>
              <a:t>Solución</a:t>
            </a:r>
            <a:r>
              <a:rPr lang="es-ES_tradnl" dirty="0">
                <a:solidFill>
                  <a:srgbClr val="7F6000"/>
                </a:solidFill>
              </a:rPr>
              <a:t>. Una </a:t>
            </a:r>
            <a:r>
              <a:rPr lang="es-ES_tradnl" b="1" dirty="0">
                <a:solidFill>
                  <a:srgbClr val="7F6000"/>
                </a:solidFill>
              </a:rPr>
              <a:t>respuesta </a:t>
            </a:r>
            <a:r>
              <a:rPr lang="es-ES_tradnl" b="1" dirty="0" smtClean="0">
                <a:solidFill>
                  <a:srgbClr val="7F6000"/>
                </a:solidFill>
              </a:rPr>
              <a:t>que es eficaz </a:t>
            </a:r>
            <a:r>
              <a:rPr lang="es-ES_tradnl" dirty="0">
                <a:solidFill>
                  <a:srgbClr val="7F6000"/>
                </a:solidFill>
              </a:rPr>
              <a:t>en </a:t>
            </a:r>
            <a:r>
              <a:rPr lang="es-ES_tradnl" dirty="0" smtClean="0">
                <a:solidFill>
                  <a:srgbClr val="7F6000"/>
                </a:solidFill>
              </a:rPr>
              <a:t>alterar un diseño complejo y</a:t>
            </a:r>
            <a:r>
              <a:rPr lang="es-ES_tradnl" dirty="0">
                <a:solidFill>
                  <a:srgbClr val="7F6000"/>
                </a:solidFill>
              </a:rPr>
              <a:t>/o las reacciones </a:t>
            </a:r>
            <a:r>
              <a:rPr lang="es-ES_tradnl" dirty="0" smtClean="0">
                <a:solidFill>
                  <a:srgbClr val="7F6000"/>
                </a:solidFill>
              </a:rPr>
              <a:t>personales.</a:t>
            </a:r>
          </a:p>
          <a:p>
            <a:r>
              <a:rPr lang="es-ES_tradnl" dirty="0" smtClean="0">
                <a:solidFill>
                  <a:srgbClr val="7F6000"/>
                </a:solidFill>
              </a:rPr>
              <a:t>         </a:t>
            </a:r>
          </a:p>
          <a:p>
            <a:r>
              <a:rPr lang="tr-TR" dirty="0" smtClean="0">
                <a:solidFill>
                  <a:srgbClr val="7F6000"/>
                </a:solidFill>
              </a:rPr>
              <a:t>Y</a:t>
            </a:r>
            <a:r>
              <a:rPr lang="es-ES_tradnl" dirty="0" smtClean="0">
                <a:solidFill>
                  <a:srgbClr val="7F6000"/>
                </a:solidFill>
              </a:rPr>
              <a:t>a no se percibe </a:t>
            </a:r>
            <a:r>
              <a:rPr lang="es-ES_tradnl" dirty="0">
                <a:solidFill>
                  <a:srgbClr val="7F6000"/>
                </a:solidFill>
              </a:rPr>
              <a:t>como un </a:t>
            </a:r>
            <a:r>
              <a:rPr lang="es-ES_tradnl" dirty="0" smtClean="0">
                <a:solidFill>
                  <a:srgbClr val="7F6000"/>
                </a:solidFill>
              </a:rPr>
              <a:t>problema</a:t>
            </a:r>
            <a:r>
              <a:rPr lang="es-ES_tradnl" dirty="0">
                <a:solidFill>
                  <a:srgbClr val="7F6000"/>
                </a:solidFill>
              </a:rPr>
              <a:t> </a:t>
            </a:r>
            <a:r>
              <a:rPr lang="es-ES_tradnl" dirty="0" smtClean="0">
                <a:solidFill>
                  <a:srgbClr val="7F6000"/>
                </a:solidFill>
              </a:rPr>
              <a:t>y maximiza </a:t>
            </a:r>
            <a:r>
              <a:rPr lang="es-ES_tradnl" dirty="0">
                <a:solidFill>
                  <a:srgbClr val="7F6000"/>
                </a:solidFill>
              </a:rPr>
              <a:t>otros beneficios y minimiza los costos.</a:t>
            </a:r>
            <a:endParaRPr lang="es-ES" dirty="0">
              <a:solidFill>
                <a:srgbClr val="7F6000"/>
              </a:solidFill>
            </a:endParaRPr>
          </a:p>
        </p:txBody>
      </p:sp>
      <p:cxnSp>
        <p:nvCxnSpPr>
          <p:cNvPr id="11" name="Conector recto de flecha 10"/>
          <p:cNvCxnSpPr/>
          <p:nvPr/>
        </p:nvCxnSpPr>
        <p:spPr>
          <a:xfrm>
            <a:off x="5931725" y="5264609"/>
            <a:ext cx="16828" cy="4019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Rectángulo 13"/>
          <p:cNvSpPr/>
          <p:nvPr/>
        </p:nvSpPr>
        <p:spPr>
          <a:xfrm>
            <a:off x="5942580" y="2351150"/>
            <a:ext cx="3003335" cy="1754327"/>
          </a:xfrm>
          <a:prstGeom prst="rect">
            <a:avLst/>
          </a:prstGeom>
        </p:spPr>
        <p:txBody>
          <a:bodyPr wrap="square">
            <a:spAutoFit/>
          </a:bodyPr>
          <a:lstStyle/>
          <a:p>
            <a:pPr algn="just"/>
            <a:r>
              <a:rPr lang="es-ES_tradnl" b="1" dirty="0" smtClean="0">
                <a:solidFill>
                  <a:srgbClr val="7F6000"/>
                </a:solidFill>
              </a:rPr>
              <a:t>Afrontamiento:</a:t>
            </a:r>
            <a:r>
              <a:rPr lang="es-ES_tradnl" dirty="0" smtClean="0">
                <a:solidFill>
                  <a:srgbClr val="7F6000"/>
                </a:solidFill>
              </a:rPr>
              <a:t> Respuestas </a:t>
            </a:r>
            <a:r>
              <a:rPr lang="es-ES_tradnl" dirty="0">
                <a:solidFill>
                  <a:srgbClr val="7F6000"/>
                </a:solidFill>
              </a:rPr>
              <a:t>o actividades mediante las cuales </a:t>
            </a:r>
            <a:r>
              <a:rPr lang="es-ES_tradnl" dirty="0" smtClean="0">
                <a:solidFill>
                  <a:srgbClr val="7F6000"/>
                </a:solidFill>
              </a:rPr>
              <a:t>un DISEÑADOR  </a:t>
            </a:r>
            <a:r>
              <a:rPr lang="es-ES_tradnl" dirty="0">
                <a:solidFill>
                  <a:srgbClr val="7F6000"/>
                </a:solidFill>
              </a:rPr>
              <a:t>intenta</a:t>
            </a:r>
          </a:p>
          <a:p>
            <a:pPr algn="just"/>
            <a:r>
              <a:rPr lang="es-ES_tradnl" dirty="0">
                <a:solidFill>
                  <a:srgbClr val="7F6000"/>
                </a:solidFill>
              </a:rPr>
              <a:t>reducir, minimizar, controlar o prevenir </a:t>
            </a:r>
            <a:r>
              <a:rPr lang="es-ES_tradnl" dirty="0" smtClean="0">
                <a:solidFill>
                  <a:srgbClr val="7F6000"/>
                </a:solidFill>
              </a:rPr>
              <a:t>posteriores problemas.</a:t>
            </a:r>
            <a:r>
              <a:rPr lang="es-ES_tradnl" dirty="0" smtClean="0"/>
              <a:t> </a:t>
            </a:r>
            <a:endParaRPr lang="es-ES" dirty="0"/>
          </a:p>
        </p:txBody>
      </p:sp>
      <p:sp>
        <p:nvSpPr>
          <p:cNvPr id="15" name="Text Box 7"/>
          <p:cNvSpPr txBox="1">
            <a:spLocks noChangeArrowheads="1"/>
          </p:cNvSpPr>
          <p:nvPr/>
        </p:nvSpPr>
        <p:spPr bwMode="auto">
          <a:xfrm>
            <a:off x="499765" y="6245768"/>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25312843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145906"/>
            <a:ext cx="1007181" cy="944880"/>
          </a:xfrm>
          <a:prstGeom prst="rect">
            <a:avLst/>
          </a:prstGeom>
        </p:spPr>
      </p:pic>
      <p:sp>
        <p:nvSpPr>
          <p:cNvPr id="12" name="CuadroTexto 5"/>
          <p:cNvSpPr txBox="1">
            <a:spLocks noChangeArrowheads="1"/>
          </p:cNvSpPr>
          <p:nvPr/>
        </p:nvSpPr>
        <p:spPr bwMode="auto">
          <a:xfrm>
            <a:off x="794152" y="1366972"/>
            <a:ext cx="360045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2.1 COMPETENCIAS </a:t>
            </a:r>
            <a:r>
              <a:rPr lang="es-ES" altLang="es-MX" sz="1600" b="1" dirty="0" smtClean="0">
                <a:solidFill>
                  <a:srgbClr val="7F6000"/>
                </a:solidFill>
                <a:latin typeface="+mn-lt"/>
                <a:cs typeface="Tahoma" panose="020B0604030504040204" pitchFamily="34" charset="0"/>
              </a:rPr>
              <a:t>RELEVANTES DEL DISEÑADOR INDUSTRIAL</a:t>
            </a:r>
            <a:endParaRPr lang="es-ES" altLang="es-MX" sz="1600" b="1" dirty="0">
              <a:solidFill>
                <a:srgbClr val="7F6000"/>
              </a:solidFill>
              <a:latin typeface="+mn-lt"/>
              <a:cs typeface="Tahoma" panose="020B0604030504040204" pitchFamily="34" charset="0"/>
            </a:endParaRPr>
          </a:p>
        </p:txBody>
      </p:sp>
      <p:sp>
        <p:nvSpPr>
          <p:cNvPr id="2" name="CuadroTexto 1"/>
          <p:cNvSpPr txBox="1"/>
          <p:nvPr/>
        </p:nvSpPr>
        <p:spPr>
          <a:xfrm>
            <a:off x="754412" y="2213690"/>
            <a:ext cx="4398763" cy="2031325"/>
          </a:xfrm>
          <a:prstGeom prst="rect">
            <a:avLst/>
          </a:prstGeom>
          <a:noFill/>
        </p:spPr>
        <p:txBody>
          <a:bodyPr wrap="square" rtlCol="0">
            <a:spAutoFit/>
          </a:bodyPr>
          <a:lstStyle/>
          <a:p>
            <a:pPr algn="just"/>
            <a:r>
              <a:rPr lang="es-ES" dirty="0" smtClean="0">
                <a:solidFill>
                  <a:srgbClr val="7F6000"/>
                </a:solidFill>
              </a:rPr>
              <a:t>Ante un nuevo problema de diseño, es necesario considerar las habilidades específicas más relevantes del diseñador </a:t>
            </a:r>
            <a:r>
              <a:rPr lang="es-ES" dirty="0" smtClean="0">
                <a:solidFill>
                  <a:srgbClr val="7F6000"/>
                </a:solidFill>
              </a:rPr>
              <a:t>industrial. </a:t>
            </a:r>
          </a:p>
          <a:p>
            <a:pPr algn="just"/>
            <a:endParaRPr lang="es-ES" dirty="0">
              <a:solidFill>
                <a:srgbClr val="7F6000"/>
              </a:solidFill>
            </a:endParaRPr>
          </a:p>
          <a:p>
            <a:pPr algn="ctr"/>
            <a:r>
              <a:rPr lang="es-ES" b="1" dirty="0" smtClean="0">
                <a:solidFill>
                  <a:srgbClr val="7F6000"/>
                </a:solidFill>
              </a:rPr>
              <a:t>Habilidades que debe desarrollar un Diseñador Industrial </a:t>
            </a:r>
            <a:endParaRPr lang="es-ES" b="1" dirty="0" smtClean="0">
              <a:solidFill>
                <a:srgbClr val="7F6000"/>
              </a:solidFill>
            </a:endParaRPr>
          </a:p>
        </p:txBody>
      </p:sp>
      <p:sp>
        <p:nvSpPr>
          <p:cNvPr id="3" name="Rectángulo 2"/>
          <p:cNvSpPr/>
          <p:nvPr/>
        </p:nvSpPr>
        <p:spPr>
          <a:xfrm>
            <a:off x="729549" y="4642043"/>
            <a:ext cx="4572000" cy="1528623"/>
          </a:xfrm>
          <a:prstGeom prst="rect">
            <a:avLst/>
          </a:prstGeom>
        </p:spPr>
        <p:txBody>
          <a:bodyPr>
            <a:spAutoFit/>
          </a:bodyPr>
          <a:lstStyle/>
          <a:p>
            <a:pPr algn="just"/>
            <a:r>
              <a:rPr lang="es-ES_tradnl" sz="2800" baseline="30000" dirty="0" smtClean="0">
                <a:solidFill>
                  <a:srgbClr val="7F6000"/>
                </a:solidFill>
              </a:rPr>
              <a:t>1. Reconocer </a:t>
            </a:r>
            <a:r>
              <a:rPr lang="es-ES_tradnl" sz="2800" baseline="30000" dirty="0">
                <a:solidFill>
                  <a:srgbClr val="7F6000"/>
                </a:solidFill>
              </a:rPr>
              <a:t>y analizar los conceptos de la disciplina, así como las formas y estructuras en los conceptos de diseño para aplicar tridimensionalmente los elementos constructivos de la </a:t>
            </a:r>
            <a:r>
              <a:rPr lang="es-ES_tradnl" sz="2800" baseline="30000" dirty="0" smtClean="0">
                <a:solidFill>
                  <a:srgbClr val="7F6000"/>
                </a:solidFill>
              </a:rPr>
              <a:t>forma</a:t>
            </a:r>
            <a:r>
              <a:rPr lang="es-ES_tradnl" sz="2800" baseline="30000" dirty="0">
                <a:solidFill>
                  <a:srgbClr val="7F6000"/>
                </a:solidFill>
              </a:rPr>
              <a:t> </a:t>
            </a:r>
            <a:r>
              <a:rPr lang="es-ES_tradnl" sz="2800" baseline="30000" dirty="0" smtClean="0">
                <a:solidFill>
                  <a:srgbClr val="7F6000"/>
                </a:solidFill>
              </a:rPr>
              <a:t>(Sánchez, 2018).</a:t>
            </a:r>
            <a:endParaRPr lang="es-ES" sz="2800" dirty="0">
              <a:solidFill>
                <a:srgbClr val="7F6000"/>
              </a:solidFill>
            </a:endParaRPr>
          </a:p>
        </p:txBody>
      </p:sp>
      <p:pic>
        <p:nvPicPr>
          <p:cNvPr id="4" name="Imagen 3" descr="Captura de pantalla 2019-09-26 a las 16.42.1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44583" y="2487084"/>
            <a:ext cx="3461485" cy="3393016"/>
          </a:xfrm>
          <a:prstGeom prst="rect">
            <a:avLst/>
          </a:prstGeom>
        </p:spPr>
      </p:pic>
      <p:sp>
        <p:nvSpPr>
          <p:cNvPr id="16" name="CuadroTexto 15"/>
          <p:cNvSpPr txBox="1"/>
          <p:nvPr/>
        </p:nvSpPr>
        <p:spPr>
          <a:xfrm>
            <a:off x="5290873" y="5886509"/>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sp>
        <p:nvSpPr>
          <p:cNvPr id="11" name="Rectángulo 10"/>
          <p:cNvSpPr/>
          <p:nvPr/>
        </p:nvSpPr>
        <p:spPr>
          <a:xfrm>
            <a:off x="5034604" y="1079690"/>
            <a:ext cx="3180979" cy="369332"/>
          </a:xfrm>
          <a:prstGeom prst="rect">
            <a:avLst/>
          </a:prstGeom>
        </p:spPr>
        <p:txBody>
          <a:bodyPr wrap="none">
            <a:spAutoFit/>
          </a:bodyPr>
          <a:lstStyle/>
          <a:p>
            <a:r>
              <a:rPr lang="es-ES" altLang="es-MX" b="1" dirty="0" smtClean="0">
                <a:solidFill>
                  <a:srgbClr val="385723"/>
                </a:solidFill>
                <a:cs typeface="Arial" panose="020B0604020202020204" pitchFamily="34" charset="0"/>
              </a:rPr>
              <a:t>2. CONOCIMIENTO DEL </a:t>
            </a:r>
            <a:r>
              <a:rPr lang="es-ES" altLang="es-MX" b="1" dirty="0">
                <a:solidFill>
                  <a:srgbClr val="385723"/>
                </a:solidFill>
                <a:cs typeface="Arial" panose="020B0604020202020204" pitchFamily="34" charset="0"/>
              </a:rPr>
              <a:t>DISEÑO</a:t>
            </a:r>
            <a:endParaRPr lang="es-ES" altLang="es-MX" sz="1600" b="1" dirty="0">
              <a:solidFill>
                <a:srgbClr val="385723"/>
              </a:solidFill>
              <a:cs typeface="Arial" panose="020B0604020202020204" pitchFamily="34" charset="0"/>
            </a:endParaRPr>
          </a:p>
        </p:txBody>
      </p:sp>
      <p:sp>
        <p:nvSpPr>
          <p:cNvPr id="15"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73312500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656082" y="2595271"/>
            <a:ext cx="4572000" cy="2739212"/>
          </a:xfrm>
          <a:prstGeom prst="rect">
            <a:avLst/>
          </a:prstGeom>
        </p:spPr>
        <p:txBody>
          <a:bodyPr>
            <a:spAutoFit/>
          </a:bodyPr>
          <a:lstStyle/>
          <a:p>
            <a:pPr algn="just"/>
            <a:r>
              <a:rPr lang="es-ES_tradnl" dirty="0" smtClean="0">
                <a:solidFill>
                  <a:srgbClr val="7F6000"/>
                </a:solidFill>
              </a:rPr>
              <a:t>2</a:t>
            </a:r>
            <a:r>
              <a:rPr lang="es-ES_tradnl" dirty="0">
                <a:solidFill>
                  <a:srgbClr val="7F6000"/>
                </a:solidFill>
              </a:rPr>
              <a:t>. Analizar e interpretar los elementos del estado del arte, de las </a:t>
            </a:r>
            <a:r>
              <a:rPr lang="es-ES_tradnl" dirty="0" smtClean="0">
                <a:solidFill>
                  <a:srgbClr val="7F6000"/>
                </a:solidFill>
              </a:rPr>
              <a:t>diferentes </a:t>
            </a:r>
            <a:r>
              <a:rPr lang="es-ES_tradnl" dirty="0">
                <a:solidFill>
                  <a:srgbClr val="7F6000"/>
                </a:solidFill>
              </a:rPr>
              <a:t>áreas, sustentabilidad, </a:t>
            </a:r>
            <a:r>
              <a:rPr lang="es-ES_tradnl" dirty="0" smtClean="0">
                <a:solidFill>
                  <a:srgbClr val="7F6000"/>
                </a:solidFill>
              </a:rPr>
              <a:t>ergonomía, </a:t>
            </a:r>
            <a:r>
              <a:rPr lang="es-ES_tradnl" dirty="0">
                <a:solidFill>
                  <a:srgbClr val="7F6000"/>
                </a:solidFill>
              </a:rPr>
              <a:t>estética, </a:t>
            </a:r>
            <a:r>
              <a:rPr lang="es-ES_tradnl" dirty="0" smtClean="0">
                <a:solidFill>
                  <a:srgbClr val="7F6000"/>
                </a:solidFill>
              </a:rPr>
              <a:t>tecnológicas </a:t>
            </a:r>
            <a:r>
              <a:rPr lang="es-ES_tradnl" dirty="0">
                <a:solidFill>
                  <a:srgbClr val="7F6000"/>
                </a:solidFill>
              </a:rPr>
              <a:t>y de mercado para integrar los elementos con base en fundamentos de </a:t>
            </a:r>
            <a:r>
              <a:rPr lang="es-ES_tradnl" dirty="0" smtClean="0">
                <a:solidFill>
                  <a:srgbClr val="7F6000"/>
                </a:solidFill>
              </a:rPr>
              <a:t>diseño</a:t>
            </a:r>
            <a:r>
              <a:rPr lang="es-ES_tradnl" dirty="0">
                <a:solidFill>
                  <a:srgbClr val="7F6000"/>
                </a:solidFill>
              </a:rPr>
              <a:t>, creatividad, </a:t>
            </a:r>
            <a:r>
              <a:rPr lang="es-ES_tradnl" dirty="0" smtClean="0">
                <a:solidFill>
                  <a:srgbClr val="7F6000"/>
                </a:solidFill>
              </a:rPr>
              <a:t>percepción </a:t>
            </a:r>
            <a:r>
              <a:rPr lang="es-ES_tradnl" dirty="0">
                <a:solidFill>
                  <a:srgbClr val="7F6000"/>
                </a:solidFill>
              </a:rPr>
              <a:t>y </a:t>
            </a:r>
            <a:r>
              <a:rPr lang="es-ES_tradnl" dirty="0" smtClean="0">
                <a:solidFill>
                  <a:srgbClr val="7F6000"/>
                </a:solidFill>
              </a:rPr>
              <a:t>sensibilización </a:t>
            </a:r>
            <a:r>
              <a:rPr lang="es-ES_tradnl" dirty="0">
                <a:solidFill>
                  <a:srgbClr val="7F6000"/>
                </a:solidFill>
              </a:rPr>
              <a:t>para la </a:t>
            </a:r>
            <a:r>
              <a:rPr lang="es-ES_tradnl" dirty="0" smtClean="0">
                <a:solidFill>
                  <a:srgbClr val="7F6000"/>
                </a:solidFill>
              </a:rPr>
              <a:t>elaboración </a:t>
            </a:r>
            <a:r>
              <a:rPr lang="es-ES_tradnl" dirty="0">
                <a:solidFill>
                  <a:srgbClr val="7F6000"/>
                </a:solidFill>
              </a:rPr>
              <a:t>de propuestas de </a:t>
            </a:r>
            <a:r>
              <a:rPr lang="es-ES_tradnl" dirty="0" smtClean="0">
                <a:solidFill>
                  <a:srgbClr val="7F6000"/>
                </a:solidFill>
              </a:rPr>
              <a:t>diseño. </a:t>
            </a:r>
            <a:endParaRPr lang="es-ES_tradnl" dirty="0">
              <a:solidFill>
                <a:srgbClr val="7F6000"/>
              </a:solidFill>
            </a:endParaRPr>
          </a:p>
          <a:p>
            <a:pPr algn="just"/>
            <a:endParaRPr lang="es-ES" sz="2800" dirty="0"/>
          </a:p>
        </p:txBody>
      </p:sp>
      <p:sp>
        <p:nvSpPr>
          <p:cNvPr id="16" name="CuadroTexto 15"/>
          <p:cNvSpPr txBox="1"/>
          <p:nvPr/>
        </p:nvSpPr>
        <p:spPr>
          <a:xfrm>
            <a:off x="5290873" y="5886509"/>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pic>
        <p:nvPicPr>
          <p:cNvPr id="5" name="Imagen 4" descr="Captura de pantalla 2019-09-26 a las 16.52.3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7260" y="1519854"/>
            <a:ext cx="3258300" cy="4401900"/>
          </a:xfrm>
          <a:prstGeom prst="rect">
            <a:avLst/>
          </a:prstGeom>
        </p:spPr>
      </p:pic>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1291894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488158" y="2899663"/>
            <a:ext cx="4572000" cy="1908215"/>
          </a:xfrm>
          <a:prstGeom prst="rect">
            <a:avLst/>
          </a:prstGeom>
        </p:spPr>
        <p:txBody>
          <a:bodyPr>
            <a:spAutoFit/>
          </a:bodyPr>
          <a:lstStyle/>
          <a:p>
            <a:pPr algn="just"/>
            <a:r>
              <a:rPr lang="es-ES_tradnl" dirty="0">
                <a:solidFill>
                  <a:srgbClr val="7F6000"/>
                </a:solidFill>
              </a:rPr>
              <a:t>3. Interpretar sistémicamente la interrelación entre los factores huma- nos y otros sistemas, a partir de la </a:t>
            </a:r>
            <a:r>
              <a:rPr lang="es-ES_tradnl" dirty="0" smtClean="0">
                <a:solidFill>
                  <a:srgbClr val="7F6000"/>
                </a:solidFill>
              </a:rPr>
              <a:t>ergonomía </a:t>
            </a:r>
            <a:r>
              <a:rPr lang="es-ES_tradnl" dirty="0">
                <a:solidFill>
                  <a:srgbClr val="7F6000"/>
                </a:solidFill>
              </a:rPr>
              <a:t>y la </a:t>
            </a:r>
            <a:r>
              <a:rPr lang="es-ES_tradnl" dirty="0" smtClean="0">
                <a:solidFill>
                  <a:srgbClr val="7F6000"/>
                </a:solidFill>
              </a:rPr>
              <a:t>antropometría </a:t>
            </a:r>
            <a:r>
              <a:rPr lang="es-ES_tradnl" dirty="0">
                <a:solidFill>
                  <a:srgbClr val="7F6000"/>
                </a:solidFill>
              </a:rPr>
              <a:t>para su </a:t>
            </a:r>
            <a:r>
              <a:rPr lang="es-ES_tradnl" dirty="0" smtClean="0">
                <a:solidFill>
                  <a:srgbClr val="7F6000"/>
                </a:solidFill>
              </a:rPr>
              <a:t>evaluación </a:t>
            </a:r>
            <a:r>
              <a:rPr lang="es-ES_tradnl" dirty="0">
                <a:solidFill>
                  <a:srgbClr val="7F6000"/>
                </a:solidFill>
              </a:rPr>
              <a:t>y </a:t>
            </a:r>
            <a:r>
              <a:rPr lang="es-ES_tradnl" dirty="0" smtClean="0">
                <a:solidFill>
                  <a:srgbClr val="7F6000"/>
                </a:solidFill>
              </a:rPr>
              <a:t>aplicación </a:t>
            </a:r>
            <a:r>
              <a:rPr lang="es-ES_tradnl" dirty="0">
                <a:solidFill>
                  <a:srgbClr val="7F6000"/>
                </a:solidFill>
              </a:rPr>
              <a:t>en el diseño de artefactos y objetos industriales. </a:t>
            </a:r>
          </a:p>
          <a:p>
            <a:pPr algn="just"/>
            <a:endParaRPr lang="es-ES" sz="2800" dirty="0"/>
          </a:p>
        </p:txBody>
      </p:sp>
      <p:sp>
        <p:nvSpPr>
          <p:cNvPr id="16" name="CuadroTexto 15"/>
          <p:cNvSpPr txBox="1"/>
          <p:nvPr/>
        </p:nvSpPr>
        <p:spPr>
          <a:xfrm>
            <a:off x="5290873" y="5886509"/>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pic>
        <p:nvPicPr>
          <p:cNvPr id="2" name="Imagen 1" descr="Captura de pantalla 2019-09-26 a las 16.54.0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6980" y="1270050"/>
            <a:ext cx="3360026" cy="4635411"/>
          </a:xfrm>
          <a:prstGeom prst="rect">
            <a:avLst/>
          </a:prstGeom>
        </p:spPr>
      </p:pic>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28634873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897474" y="2742218"/>
            <a:ext cx="4098273" cy="1877437"/>
          </a:xfrm>
          <a:prstGeom prst="rect">
            <a:avLst/>
          </a:prstGeom>
        </p:spPr>
        <p:txBody>
          <a:bodyPr wrap="square">
            <a:spAutoFit/>
          </a:bodyPr>
          <a:lstStyle/>
          <a:p>
            <a:pPr algn="just"/>
            <a:r>
              <a:rPr lang="es-ES_tradnl" dirty="0">
                <a:solidFill>
                  <a:srgbClr val="7F6000"/>
                </a:solidFill>
              </a:rPr>
              <a:t>4. Reconocer y aceptar proyectos de Diseño industrial que garanticen un desarrollo sostenible y sustentable en lo ambiental, social, cultural y </a:t>
            </a:r>
            <a:r>
              <a:rPr lang="es-ES_tradnl" dirty="0" smtClean="0">
                <a:solidFill>
                  <a:srgbClr val="7F6000"/>
                </a:solidFill>
              </a:rPr>
              <a:t>económico.</a:t>
            </a:r>
            <a:r>
              <a:rPr lang="es-ES_tradnl" sz="1600" dirty="0"/>
              <a:t/>
            </a:r>
            <a:br>
              <a:rPr lang="es-ES_tradnl" sz="1600" dirty="0"/>
            </a:br>
            <a:endParaRPr lang="es-ES_tradnl" sz="1600" dirty="0"/>
          </a:p>
          <a:p>
            <a:pPr algn="just"/>
            <a:endParaRPr lang="es-ES" sz="2800" dirty="0"/>
          </a:p>
        </p:txBody>
      </p:sp>
      <p:sp>
        <p:nvSpPr>
          <p:cNvPr id="16" name="CuadroTexto 15"/>
          <p:cNvSpPr txBox="1"/>
          <p:nvPr/>
        </p:nvSpPr>
        <p:spPr>
          <a:xfrm>
            <a:off x="5185920" y="5823532"/>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pic>
        <p:nvPicPr>
          <p:cNvPr id="4" name="Imagen 3" descr="Captura de pantalla 2019-09-26 a las 16.56.1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33228" y="1276099"/>
            <a:ext cx="3225955" cy="4479793"/>
          </a:xfrm>
          <a:prstGeom prst="rect">
            <a:avLst/>
          </a:prstGeom>
        </p:spPr>
      </p:pic>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90846300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603608" y="2469316"/>
            <a:ext cx="3615490" cy="2677656"/>
          </a:xfrm>
          <a:prstGeom prst="rect">
            <a:avLst/>
          </a:prstGeom>
        </p:spPr>
        <p:txBody>
          <a:bodyPr wrap="square">
            <a:spAutoFit/>
          </a:bodyPr>
          <a:lstStyle/>
          <a:p>
            <a:pPr algn="just"/>
            <a:r>
              <a:rPr lang="es-ES_tradnl" dirty="0">
                <a:solidFill>
                  <a:srgbClr val="7F6000"/>
                </a:solidFill>
              </a:rPr>
              <a:t>5. Reconocer y seleccionar la </a:t>
            </a:r>
            <a:r>
              <a:rPr lang="es-ES_tradnl" dirty="0" smtClean="0">
                <a:solidFill>
                  <a:srgbClr val="7F6000"/>
                </a:solidFill>
              </a:rPr>
              <a:t>aplicación </a:t>
            </a:r>
            <a:r>
              <a:rPr lang="es-ES_tradnl" dirty="0">
                <a:solidFill>
                  <a:srgbClr val="7F6000"/>
                </a:solidFill>
              </a:rPr>
              <a:t>creativa de los materiales </a:t>
            </a:r>
            <a:r>
              <a:rPr lang="es-ES_tradnl" dirty="0" smtClean="0">
                <a:solidFill>
                  <a:srgbClr val="7F6000"/>
                </a:solidFill>
              </a:rPr>
              <a:t>convencionales </a:t>
            </a:r>
            <a:r>
              <a:rPr lang="es-ES_tradnl" dirty="0">
                <a:solidFill>
                  <a:srgbClr val="7F6000"/>
                </a:solidFill>
              </a:rPr>
              <a:t>y los de </a:t>
            </a:r>
            <a:r>
              <a:rPr lang="es-ES_tradnl" dirty="0" smtClean="0">
                <a:solidFill>
                  <a:srgbClr val="7F6000"/>
                </a:solidFill>
              </a:rPr>
              <a:t>última generación </a:t>
            </a:r>
            <a:r>
              <a:rPr lang="es-ES_tradnl" dirty="0">
                <a:solidFill>
                  <a:srgbClr val="7F6000"/>
                </a:solidFill>
              </a:rPr>
              <a:t>en problemas </a:t>
            </a:r>
            <a:r>
              <a:rPr lang="es-ES_tradnl" dirty="0" smtClean="0">
                <a:solidFill>
                  <a:srgbClr val="7F6000"/>
                </a:solidFill>
              </a:rPr>
              <a:t>específicos </a:t>
            </a:r>
            <a:r>
              <a:rPr lang="es-ES_tradnl" dirty="0">
                <a:solidFill>
                  <a:srgbClr val="7F6000"/>
                </a:solidFill>
              </a:rPr>
              <a:t>de diseño.</a:t>
            </a:r>
            <a:br>
              <a:rPr lang="es-ES_tradnl" dirty="0">
                <a:solidFill>
                  <a:srgbClr val="7F6000"/>
                </a:solidFill>
              </a:rPr>
            </a:br>
            <a:endParaRPr lang="es-ES_tradnl" dirty="0">
              <a:solidFill>
                <a:srgbClr val="7F6000"/>
              </a:solidFill>
            </a:endParaRPr>
          </a:p>
          <a:p>
            <a:pPr algn="just"/>
            <a:r>
              <a:rPr lang="es-ES_tradnl" sz="1600" dirty="0"/>
              <a:t/>
            </a:r>
            <a:br>
              <a:rPr lang="es-ES_tradnl" sz="1600" dirty="0"/>
            </a:br>
            <a:endParaRPr lang="es-ES_tradnl" sz="1600" dirty="0"/>
          </a:p>
          <a:p>
            <a:pPr algn="just"/>
            <a:endParaRPr lang="es-ES" sz="2800" dirty="0"/>
          </a:p>
        </p:txBody>
      </p:sp>
      <p:sp>
        <p:nvSpPr>
          <p:cNvPr id="16" name="CuadroTexto 15"/>
          <p:cNvSpPr txBox="1"/>
          <p:nvPr/>
        </p:nvSpPr>
        <p:spPr>
          <a:xfrm>
            <a:off x="4304318" y="5025815"/>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pic>
        <p:nvPicPr>
          <p:cNvPr id="2" name="Imagen 1" descr="Captura de pantalla 2019-09-26 a las 17.01.1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22720" y="2130743"/>
            <a:ext cx="4498587" cy="2909800"/>
          </a:xfrm>
          <a:prstGeom prst="rect">
            <a:avLst/>
          </a:prstGeom>
        </p:spPr>
      </p:pic>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410028071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865989" y="2395841"/>
            <a:ext cx="2891317" cy="3170099"/>
          </a:xfrm>
          <a:prstGeom prst="rect">
            <a:avLst/>
          </a:prstGeom>
        </p:spPr>
        <p:txBody>
          <a:bodyPr wrap="square">
            <a:spAutoFit/>
          </a:bodyPr>
          <a:lstStyle/>
          <a:p>
            <a:pPr algn="just"/>
            <a:r>
              <a:rPr lang="es-ES_tradnl" dirty="0">
                <a:solidFill>
                  <a:srgbClr val="7F6000"/>
                </a:solidFill>
              </a:rPr>
              <a:t>6. Reconocer el proceso proyectual como un </a:t>
            </a:r>
            <a:r>
              <a:rPr lang="es-ES_tradnl" dirty="0" smtClean="0">
                <a:solidFill>
                  <a:srgbClr val="7F6000"/>
                </a:solidFill>
              </a:rPr>
              <a:t>método </a:t>
            </a:r>
            <a:r>
              <a:rPr lang="es-ES_tradnl" dirty="0">
                <a:solidFill>
                  <a:srgbClr val="7F6000"/>
                </a:solidFill>
              </a:rPr>
              <a:t>del </a:t>
            </a:r>
            <a:r>
              <a:rPr lang="es-ES_tradnl" dirty="0" smtClean="0">
                <a:solidFill>
                  <a:srgbClr val="7F6000"/>
                </a:solidFill>
              </a:rPr>
              <a:t>investigación </a:t>
            </a:r>
            <a:r>
              <a:rPr lang="es-ES_tradnl" dirty="0">
                <a:solidFill>
                  <a:srgbClr val="7F6000"/>
                </a:solidFill>
              </a:rPr>
              <a:t>para la </a:t>
            </a:r>
            <a:r>
              <a:rPr lang="es-ES_tradnl" dirty="0" smtClean="0">
                <a:solidFill>
                  <a:srgbClr val="7F6000"/>
                </a:solidFill>
              </a:rPr>
              <a:t>configuración </a:t>
            </a:r>
            <a:r>
              <a:rPr lang="es-ES_tradnl" dirty="0">
                <a:solidFill>
                  <a:srgbClr val="7F6000"/>
                </a:solidFill>
              </a:rPr>
              <a:t>de objetos de Diseño industrial.</a:t>
            </a:r>
            <a:br>
              <a:rPr lang="es-ES_tradnl" dirty="0">
                <a:solidFill>
                  <a:srgbClr val="7F6000"/>
                </a:solidFill>
              </a:rPr>
            </a:br>
            <a:endParaRPr lang="es-ES_tradnl" dirty="0">
              <a:solidFill>
                <a:srgbClr val="7F6000"/>
              </a:solidFill>
            </a:endParaRPr>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16" name="CuadroTexto 15"/>
          <p:cNvSpPr txBox="1"/>
          <p:nvPr/>
        </p:nvSpPr>
        <p:spPr>
          <a:xfrm>
            <a:off x="5185920" y="5823532"/>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pic>
        <p:nvPicPr>
          <p:cNvPr id="2" name="Imagen 1" descr="Captura de pantalla 2019-09-26 a las 17.04.3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4216" y="1889328"/>
            <a:ext cx="5148333" cy="3012430"/>
          </a:xfrm>
          <a:prstGeom prst="rect">
            <a:avLst/>
          </a:prstGeom>
        </p:spPr>
      </p:pic>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35889240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865989" y="2395841"/>
            <a:ext cx="2891317" cy="4555094"/>
          </a:xfrm>
          <a:prstGeom prst="rect">
            <a:avLst/>
          </a:prstGeom>
        </p:spPr>
        <p:txBody>
          <a:bodyPr wrap="square">
            <a:spAutoFit/>
          </a:bodyPr>
          <a:lstStyle/>
          <a:p>
            <a:pPr algn="just"/>
            <a:r>
              <a:rPr lang="es-ES_tradnl" dirty="0">
                <a:solidFill>
                  <a:srgbClr val="7F6000"/>
                </a:solidFill>
              </a:rPr>
              <a:t>7. Manejar programas de diseño asistido por computadora, para la re- presentación </a:t>
            </a:r>
            <a:r>
              <a:rPr lang="es-ES_tradnl" dirty="0" err="1">
                <a:solidFill>
                  <a:srgbClr val="7F6000"/>
                </a:solidFill>
              </a:rPr>
              <a:t>gráfica</a:t>
            </a:r>
            <a:r>
              <a:rPr lang="es-ES_tradnl" dirty="0">
                <a:solidFill>
                  <a:srgbClr val="7F6000"/>
                </a:solidFill>
              </a:rPr>
              <a:t> en dos y tres dimensiones de objetos de Diseño industrial, empleando formatos </a:t>
            </a:r>
            <a:r>
              <a:rPr lang="es-ES_tradnl" dirty="0" smtClean="0">
                <a:solidFill>
                  <a:srgbClr val="7F6000"/>
                </a:solidFill>
              </a:rPr>
              <a:t>electrónicos </a:t>
            </a:r>
            <a:r>
              <a:rPr lang="es-ES_tradnl" dirty="0">
                <a:solidFill>
                  <a:srgbClr val="7F6000"/>
                </a:solidFill>
              </a:rPr>
              <a:t>e impresos.</a:t>
            </a:r>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16" name="CuadroTexto 15"/>
          <p:cNvSpPr txBox="1"/>
          <p:nvPr/>
        </p:nvSpPr>
        <p:spPr>
          <a:xfrm>
            <a:off x="3811040" y="5151771"/>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pic>
        <p:nvPicPr>
          <p:cNvPr id="4" name="Imagen 3" descr="Captura de pantalla 2019-09-26 a las 17.05.4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30771" y="2171434"/>
            <a:ext cx="5040351" cy="2922227"/>
          </a:xfrm>
          <a:prstGeom prst="rect">
            <a:avLst/>
          </a:prstGeom>
        </p:spPr>
      </p:pic>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302482159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Text Box 6"/>
          <p:cNvSpPr txBox="1">
            <a:spLocks noChangeArrowheads="1"/>
          </p:cNvSpPr>
          <p:nvPr/>
        </p:nvSpPr>
        <p:spPr bwMode="auto">
          <a:xfrm>
            <a:off x="1863725" y="380377"/>
            <a:ext cx="541655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6" name="Text Box 4"/>
          <p:cNvSpPr txBox="1">
            <a:spLocks noChangeArrowheads="1"/>
          </p:cNvSpPr>
          <p:nvPr/>
        </p:nvSpPr>
        <p:spPr bwMode="auto">
          <a:xfrm>
            <a:off x="1223849" y="1514270"/>
            <a:ext cx="8316345" cy="615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2">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400" b="1" dirty="0" smtClean="0">
                <a:solidFill>
                  <a:schemeClr val="accent6">
                    <a:lumMod val="50000"/>
                  </a:schemeClr>
                </a:solidFill>
                <a:latin typeface="+mn-lt"/>
                <a:cs typeface="Arial" panose="020B0604020202020204" pitchFamily="34" charset="0"/>
              </a:rPr>
              <a:t>INFORMACIÓN GENERAL </a:t>
            </a:r>
          </a:p>
          <a:p>
            <a:pPr eaLnBrk="1" hangingPunct="1"/>
            <a:endParaRPr lang="es-ES" altLang="es-MX" sz="1400" b="1" dirty="0" smtClean="0">
              <a:solidFill>
                <a:schemeClr val="accent6">
                  <a:lumMod val="50000"/>
                </a:schemeClr>
              </a:solidFill>
              <a:latin typeface="+mn-lt"/>
              <a:cs typeface="Arial" panose="020B0604020202020204" pitchFamily="34" charset="0"/>
            </a:endParaRPr>
          </a:p>
          <a:p>
            <a:pPr marL="342900" indent="-342900" eaLnBrk="1" hangingPunct="1">
              <a:buAutoNum type="arabicPeriod"/>
            </a:pPr>
            <a:r>
              <a:rPr lang="es-ES" altLang="es-MX" sz="1400" b="1" dirty="0" smtClean="0">
                <a:solidFill>
                  <a:srgbClr val="7F6000"/>
                </a:solidFill>
                <a:latin typeface="+mn-lt"/>
                <a:cs typeface="Arial" panose="020B0604020202020204" pitchFamily="34" charset="0"/>
              </a:rPr>
              <a:t>PENSAMIENTO </a:t>
            </a:r>
            <a:r>
              <a:rPr lang="es-ES" altLang="es-MX" sz="1400" b="1" dirty="0" smtClean="0">
                <a:solidFill>
                  <a:srgbClr val="7F6000"/>
                </a:solidFill>
                <a:latin typeface="+mn-lt"/>
                <a:cs typeface="Arial" panose="020B0604020202020204" pitchFamily="34" charset="0"/>
              </a:rPr>
              <a:t>COMO ESTRATEGIA PARA LA CONCEPTUACI</a:t>
            </a:r>
            <a:r>
              <a:rPr lang="es-ES" altLang="es-MX" sz="1400" b="1" dirty="0" smtClean="0">
                <a:solidFill>
                  <a:srgbClr val="7F6000"/>
                </a:solidFill>
                <a:latin typeface="+mn-lt"/>
                <a:cs typeface="Arial" panose="020B0604020202020204" pitchFamily="34" charset="0"/>
              </a:rPr>
              <a:t>ÓN</a:t>
            </a:r>
            <a:endParaRPr lang="es-ES" altLang="es-MX" sz="1400" b="1" dirty="0" smtClean="0">
              <a:solidFill>
                <a:srgbClr val="7F6000"/>
              </a:solidFill>
              <a:latin typeface="+mn-lt"/>
              <a:cs typeface="Arial" panose="020B0604020202020204" pitchFamily="34" charset="0"/>
            </a:endParaRPr>
          </a:p>
          <a:p>
            <a:pPr lvl="1" eaLnBrk="1" hangingPunct="1"/>
            <a:r>
              <a:rPr lang="es-ES" altLang="es-MX" sz="1800" dirty="0" smtClean="0">
                <a:latin typeface="+mn-lt"/>
                <a:cs typeface="Arial" panose="020B0604020202020204" pitchFamily="34" charset="0"/>
              </a:rPr>
              <a:t>1.1 Lo básico del pensamiento</a:t>
            </a:r>
          </a:p>
          <a:p>
            <a:pPr lvl="1" eaLnBrk="1" hangingPunct="1"/>
            <a:r>
              <a:rPr lang="es-ES" altLang="es-MX" sz="1800" dirty="0" smtClean="0">
                <a:latin typeface="+mn-lt"/>
                <a:cs typeface="Arial" panose="020B0604020202020204" pitchFamily="34" charset="0"/>
              </a:rPr>
              <a:t>1.2 Pensamiento lateral y vertical</a:t>
            </a:r>
          </a:p>
          <a:p>
            <a:pPr lvl="1" eaLnBrk="1" hangingPunct="1"/>
            <a:r>
              <a:rPr lang="es-ES" altLang="es-MX" sz="1800" dirty="0" smtClean="0">
                <a:latin typeface="+mn-lt"/>
                <a:cs typeface="Arial" panose="020B0604020202020204" pitchFamily="34" charset="0"/>
              </a:rPr>
              <a:t>1.3 Pensamiento productivo y la resolución de problemas</a:t>
            </a:r>
            <a:endParaRPr lang="es-ES" altLang="es-MX" sz="1800" dirty="0">
              <a:latin typeface="+mn-lt"/>
              <a:cs typeface="Arial" panose="020B0604020202020204" pitchFamily="34" charset="0"/>
            </a:endParaRPr>
          </a:p>
          <a:p>
            <a:pPr lvl="1" eaLnBrk="1" hangingPunct="1"/>
            <a:r>
              <a:rPr lang="es-ES" altLang="es-MX" sz="1800" dirty="0" smtClean="0">
                <a:latin typeface="+mn-lt"/>
                <a:cs typeface="Arial" panose="020B0604020202020204" pitchFamily="34" charset="0"/>
              </a:rPr>
              <a:t>1.4 </a:t>
            </a:r>
            <a:r>
              <a:rPr lang="es-ES" altLang="es-MX" sz="1800" dirty="0">
                <a:latin typeface="+mn-lt"/>
                <a:cs typeface="Arial" panose="020B0604020202020204" pitchFamily="34" charset="0"/>
              </a:rPr>
              <a:t>S</a:t>
            </a:r>
            <a:r>
              <a:rPr lang="es-ES" altLang="es-MX" sz="1800" dirty="0" smtClean="0">
                <a:latin typeface="+mn-lt"/>
                <a:cs typeface="Arial" panose="020B0604020202020204" pitchFamily="34" charset="0"/>
              </a:rPr>
              <a:t>olución </a:t>
            </a:r>
            <a:r>
              <a:rPr lang="es-ES" altLang="es-MX" sz="1800" dirty="0" smtClean="0">
                <a:latin typeface="+mn-lt"/>
                <a:cs typeface="Arial" panose="020B0604020202020204" pitchFamily="34" charset="0"/>
              </a:rPr>
              <a:t>de problemas </a:t>
            </a:r>
            <a:endParaRPr lang="es-ES" altLang="es-MX" sz="1800" dirty="0">
              <a:latin typeface="+mn-lt"/>
              <a:cs typeface="Arial" panose="020B0604020202020204" pitchFamily="34" charset="0"/>
            </a:endParaRPr>
          </a:p>
          <a:p>
            <a:pPr eaLnBrk="1" hangingPunct="1"/>
            <a:r>
              <a:rPr lang="es-ES" altLang="es-MX" sz="1400" b="1" dirty="0" smtClean="0">
                <a:solidFill>
                  <a:schemeClr val="accent4">
                    <a:lumMod val="50000"/>
                  </a:schemeClr>
                </a:solidFill>
                <a:latin typeface="+mn-lt"/>
                <a:cs typeface="Arial" panose="020B0604020202020204" pitchFamily="34" charset="0"/>
              </a:rPr>
              <a:t>2.   CONOCIMIENTO DEL DISEÑO </a:t>
            </a:r>
          </a:p>
          <a:p>
            <a:pPr lvl="1" eaLnBrk="1" hangingPunct="1"/>
            <a:r>
              <a:rPr lang="es-ES" altLang="es-MX" sz="1600" dirty="0" smtClean="0">
                <a:latin typeface="+mn-lt"/>
                <a:cs typeface="Tahoma" panose="020B0604030504040204" pitchFamily="34" charset="0"/>
              </a:rPr>
              <a:t>2.1 Competencias relevantes del diseñador industrial</a:t>
            </a:r>
          </a:p>
          <a:p>
            <a:pPr lvl="1" eaLnBrk="1" hangingPunct="1"/>
            <a:r>
              <a:rPr lang="es-ES" altLang="es-MX" sz="1600" dirty="0" smtClean="0">
                <a:latin typeface="+mn-lt"/>
                <a:cs typeface="Tahoma" panose="020B0604030504040204" pitchFamily="34" charset="0"/>
              </a:rPr>
              <a:t>2.2 </a:t>
            </a:r>
            <a:r>
              <a:rPr lang="es-ES" altLang="es-MX" sz="1600" dirty="0" smtClean="0">
                <a:cs typeface="Arial" panose="020B0604020202020204" pitchFamily="34" charset="0"/>
              </a:rPr>
              <a:t> Marco conceptual </a:t>
            </a:r>
          </a:p>
          <a:p>
            <a:pPr lvl="1" eaLnBrk="1" hangingPunct="1"/>
            <a:r>
              <a:rPr lang="es-ES" altLang="es-MX" sz="1600" dirty="0" smtClean="0">
                <a:cs typeface="Arial" panose="020B0604020202020204" pitchFamily="34" charset="0"/>
              </a:rPr>
              <a:t>2.3 Las cuatro reglas del m</a:t>
            </a:r>
            <a:r>
              <a:rPr lang="es-ES" altLang="es-MX" sz="1600" dirty="0" smtClean="0">
                <a:cs typeface="Arial" panose="020B0604020202020204" pitchFamily="34" charset="0"/>
              </a:rPr>
              <a:t>étodo cartesiano</a:t>
            </a:r>
            <a:endParaRPr lang="es-ES" altLang="es-MX" sz="1600" dirty="0" smtClean="0">
              <a:cs typeface="Arial" panose="020B0604020202020204" pitchFamily="34" charset="0"/>
            </a:endParaRPr>
          </a:p>
          <a:p>
            <a:pPr lvl="1" eaLnBrk="1" hangingPunct="1"/>
            <a:r>
              <a:rPr lang="es-ES" altLang="es-MX" sz="1600" dirty="0" smtClean="0">
                <a:cs typeface="Arial" panose="020B0604020202020204" pitchFamily="34" charset="0"/>
              </a:rPr>
              <a:t>2.4 An</a:t>
            </a:r>
            <a:r>
              <a:rPr lang="es-ES" altLang="es-MX" sz="1600" dirty="0" smtClean="0">
                <a:cs typeface="Arial" panose="020B0604020202020204" pitchFamily="34" charset="0"/>
              </a:rPr>
              <a:t>álisis previo del proyecto a seguir</a:t>
            </a:r>
            <a:endParaRPr lang="es-ES" altLang="es-MX" sz="1600" dirty="0" smtClean="0">
              <a:cs typeface="Arial" panose="020B0604020202020204" pitchFamily="34" charset="0"/>
            </a:endParaRPr>
          </a:p>
          <a:p>
            <a:pPr eaLnBrk="1" hangingPunct="1"/>
            <a:r>
              <a:rPr lang="es-ES" altLang="es-MX" sz="1200" b="1" dirty="0" smtClean="0">
                <a:solidFill>
                  <a:srgbClr val="7F6000"/>
                </a:solidFill>
                <a:cs typeface="Arial" panose="020B0604020202020204" pitchFamily="34" charset="0"/>
              </a:rPr>
              <a:t>3</a:t>
            </a:r>
            <a:r>
              <a:rPr lang="es-ES" altLang="es-MX" sz="1200" b="1" dirty="0">
                <a:solidFill>
                  <a:srgbClr val="7F6000"/>
                </a:solidFill>
                <a:cs typeface="Arial" panose="020B0604020202020204" pitchFamily="34" charset="0"/>
              </a:rPr>
              <a:t>. </a:t>
            </a:r>
            <a:r>
              <a:rPr lang="es-ES" altLang="es-MX" sz="1200" b="1" dirty="0" smtClean="0">
                <a:solidFill>
                  <a:srgbClr val="7F6000"/>
                </a:solidFill>
                <a:cs typeface="Arial" panose="020B0604020202020204" pitchFamily="34" charset="0"/>
              </a:rPr>
              <a:t>  ACTUAL </a:t>
            </a:r>
            <a:r>
              <a:rPr lang="es-ES" altLang="es-MX" sz="1200" b="1" dirty="0">
                <a:solidFill>
                  <a:srgbClr val="7F6000"/>
                </a:solidFill>
                <a:cs typeface="Arial" panose="020B0604020202020204" pitchFamily="34" charset="0"/>
              </a:rPr>
              <a:t>VS IDEAL</a:t>
            </a:r>
            <a:endParaRPr lang="es-ES" altLang="es-MX" sz="1200" b="1" dirty="0">
              <a:solidFill>
                <a:srgbClr val="7F6000"/>
              </a:solidFill>
              <a:cs typeface="Arial" panose="020B0604020202020204" pitchFamily="34" charset="0"/>
            </a:endParaRPr>
          </a:p>
          <a:p>
            <a:pPr lvl="1" eaLnBrk="1" hangingPunct="1"/>
            <a:r>
              <a:rPr lang="es-ES" altLang="es-MX" sz="1600" dirty="0">
                <a:cs typeface="Arial" panose="020B0604020202020204" pitchFamily="34" charset="0"/>
              </a:rPr>
              <a:t>3.1 El diseñador </a:t>
            </a:r>
          </a:p>
          <a:p>
            <a:pPr eaLnBrk="1" hangingPunct="1"/>
            <a:r>
              <a:rPr lang="es-ES" altLang="es-MX" sz="1200" b="1" dirty="0" smtClean="0">
                <a:solidFill>
                  <a:schemeClr val="accent4">
                    <a:lumMod val="50000"/>
                  </a:schemeClr>
                </a:solidFill>
                <a:cs typeface="Arial" panose="020B0604020202020204" pitchFamily="34" charset="0"/>
              </a:rPr>
              <a:t>8</a:t>
            </a:r>
            <a:r>
              <a:rPr lang="es-ES" altLang="es-MX" sz="1200" b="1" dirty="0">
                <a:solidFill>
                  <a:schemeClr val="accent4">
                    <a:lumMod val="50000"/>
                  </a:schemeClr>
                </a:solidFill>
                <a:cs typeface="Arial" panose="020B0604020202020204" pitchFamily="34" charset="0"/>
              </a:rPr>
              <a:t>. </a:t>
            </a:r>
            <a:r>
              <a:rPr lang="es-ES" altLang="es-MX" sz="1200" b="1" dirty="0" smtClean="0">
                <a:solidFill>
                  <a:schemeClr val="accent4">
                    <a:lumMod val="50000"/>
                  </a:schemeClr>
                </a:solidFill>
                <a:cs typeface="Arial" panose="020B0604020202020204" pitchFamily="34" charset="0"/>
              </a:rPr>
              <a:t>  CONCLUSIONES </a:t>
            </a:r>
            <a:endParaRPr lang="es-ES" altLang="es-MX" sz="1200" b="1" dirty="0">
              <a:solidFill>
                <a:schemeClr val="accent4">
                  <a:lumMod val="50000"/>
                </a:schemeClr>
              </a:solidFill>
              <a:cs typeface="Arial" panose="020B0604020202020204" pitchFamily="34" charset="0"/>
            </a:endParaRPr>
          </a:p>
          <a:p>
            <a:pPr eaLnBrk="1" hangingPunct="1"/>
            <a:r>
              <a:rPr lang="es-ES" altLang="es-MX" sz="1200" b="1" dirty="0">
                <a:solidFill>
                  <a:schemeClr val="accent4">
                    <a:lumMod val="50000"/>
                  </a:schemeClr>
                </a:solidFill>
                <a:cs typeface="Arial" panose="020B0604020202020204" pitchFamily="34" charset="0"/>
              </a:rPr>
              <a:t>9. </a:t>
            </a:r>
            <a:r>
              <a:rPr lang="es-ES" altLang="es-MX" sz="1200" b="1" dirty="0" smtClean="0">
                <a:solidFill>
                  <a:schemeClr val="accent4">
                    <a:lumMod val="50000"/>
                  </a:schemeClr>
                </a:solidFill>
                <a:cs typeface="Arial" panose="020B0604020202020204" pitchFamily="34" charset="0"/>
              </a:rPr>
              <a:t>  REFERENCIAS</a:t>
            </a:r>
            <a:endParaRPr lang="es-ES" altLang="es-MX" sz="1200" b="1" dirty="0">
              <a:solidFill>
                <a:schemeClr val="accent4">
                  <a:lumMod val="50000"/>
                </a:schemeClr>
              </a:solidFill>
              <a:cs typeface="Arial" panose="020B0604020202020204" pitchFamily="34" charset="0"/>
            </a:endParaRPr>
          </a:p>
          <a:p>
            <a:pPr eaLnBrk="1" hangingPunct="1"/>
            <a:endParaRPr lang="es-ES" altLang="es-MX" sz="1200" dirty="0">
              <a:cs typeface="Arial" panose="020B0604020202020204" pitchFamily="34" charset="0"/>
            </a:endParaRPr>
          </a:p>
          <a:p>
            <a:pPr eaLnBrk="1" hangingPunct="1"/>
            <a:endParaRPr lang="es-ES" altLang="es-MX" sz="1200" dirty="0">
              <a:cs typeface="Arial" panose="020B0604020202020204" pitchFamily="34" charset="0"/>
            </a:endParaRPr>
          </a:p>
          <a:p>
            <a:pPr eaLnBrk="1" hangingPunct="1"/>
            <a:endParaRPr lang="es-ES" altLang="es-MX" sz="1200" dirty="0">
              <a:cs typeface="Arial" panose="020B0604020202020204" pitchFamily="34" charset="0"/>
            </a:endParaRPr>
          </a:p>
          <a:p>
            <a:pPr eaLnBrk="1" hangingPunct="1"/>
            <a:endParaRPr lang="es-ES" altLang="es-MX" sz="1200" dirty="0">
              <a:cs typeface="Arial" panose="020B0604020202020204" pitchFamily="34" charset="0"/>
            </a:endParaRPr>
          </a:p>
          <a:p>
            <a:pPr eaLnBrk="1" hangingPunct="1"/>
            <a:endParaRPr lang="es-ES" altLang="es-MX" sz="1200" dirty="0">
              <a:cs typeface="Arial" panose="020B0604020202020204" pitchFamily="34" charset="0"/>
            </a:endParaRPr>
          </a:p>
          <a:p>
            <a:pPr eaLnBrk="1" hangingPunct="1"/>
            <a:endParaRPr lang="es-ES" altLang="es-MX" sz="1200" dirty="0">
              <a:cs typeface="Arial" panose="020B0604020202020204" pitchFamily="34" charset="0"/>
            </a:endParaRPr>
          </a:p>
          <a:p>
            <a:pPr eaLnBrk="1" hangingPunct="1"/>
            <a:endParaRPr lang="es-ES" altLang="es-MX" sz="1200" dirty="0">
              <a:cs typeface="Arial" panose="020B0604020202020204" pitchFamily="34" charset="0"/>
            </a:endParaRPr>
          </a:p>
          <a:p>
            <a:pPr eaLnBrk="1" hangingPunct="1"/>
            <a:endParaRPr lang="es-ES" altLang="es-MX" sz="1200" dirty="0">
              <a:cs typeface="Arial" panose="020B0604020202020204" pitchFamily="34" charset="0"/>
            </a:endParaRPr>
          </a:p>
          <a:p>
            <a:pPr eaLnBrk="1" hangingPunct="1"/>
            <a:r>
              <a:rPr lang="es-ES" altLang="es-MX" sz="1200" dirty="0">
                <a:cs typeface="Arial" panose="020B0604020202020204" pitchFamily="34" charset="0"/>
              </a:rPr>
              <a:t>    </a:t>
            </a:r>
            <a:endParaRPr lang="es-ES" altLang="es-MX" sz="1600" dirty="0"/>
          </a:p>
          <a:p>
            <a:pPr lvl="1" eaLnBrk="1" hangingPunct="1"/>
            <a:endParaRPr lang="es-ES" altLang="es-MX" sz="1200" dirty="0" smtClean="0">
              <a:cs typeface="Arial" panose="020B0604020202020204" pitchFamily="34" charset="0"/>
            </a:endParaRPr>
          </a:p>
          <a:p>
            <a:pPr lvl="1" eaLnBrk="1" hangingPunct="1"/>
            <a:endParaRPr lang="es-ES" altLang="es-MX" sz="1200" dirty="0" smtClean="0">
              <a:cs typeface="Arial" panose="020B0604020202020204" pitchFamily="34" charset="0"/>
            </a:endParaRPr>
          </a:p>
          <a:p>
            <a:pPr lvl="1" eaLnBrk="1" hangingPunct="1"/>
            <a:endParaRPr lang="es-ES" altLang="es-MX" sz="1200" dirty="0" smtClean="0">
              <a:cs typeface="Arial" panose="020B0604020202020204" pitchFamily="34" charset="0"/>
            </a:endParaRPr>
          </a:p>
          <a:p>
            <a:pPr lvl="1" eaLnBrk="1" hangingPunct="1"/>
            <a:endParaRPr lang="es-ES" altLang="es-MX" sz="1200" dirty="0" smtClean="0">
              <a:cs typeface="Arial" panose="020B0604020202020204" pitchFamily="34" charset="0"/>
            </a:endParaRPr>
          </a:p>
          <a:p>
            <a:pPr lvl="1" eaLnBrk="1" hangingPunct="1"/>
            <a:endParaRPr lang="es-ES" altLang="es-MX" sz="1200" dirty="0" smtClean="0">
              <a:cs typeface="Arial" panose="020B0604020202020204" pitchFamily="34" charset="0"/>
            </a:endParaRPr>
          </a:p>
          <a:p>
            <a:pPr lvl="1" eaLnBrk="1" hangingPunct="1"/>
            <a:r>
              <a:rPr lang="es-ES" altLang="es-MX" sz="1200" dirty="0" smtClean="0">
                <a:cs typeface="Arial" panose="020B0604020202020204" pitchFamily="34" charset="0"/>
              </a:rPr>
              <a:t> </a:t>
            </a:r>
          </a:p>
          <a:p>
            <a:pPr lvl="1" eaLnBrk="1" hangingPunct="1"/>
            <a:endParaRPr lang="es-ES" altLang="es-MX" sz="1200" dirty="0" smtClean="0">
              <a:cs typeface="Arial" panose="020B0604020202020204" pitchFamily="34" charset="0"/>
            </a:endParaRPr>
          </a:p>
          <a:p>
            <a:pPr lvl="1" eaLnBrk="1" hangingPunct="1"/>
            <a:endParaRPr lang="es-ES" altLang="es-MX" sz="1200" dirty="0" smtClean="0">
              <a:cs typeface="Arial" panose="020B0604020202020204" pitchFamily="34" charset="0"/>
            </a:endParaRPr>
          </a:p>
          <a:p>
            <a:pPr lvl="1" eaLnBrk="1" hangingPunct="1"/>
            <a:endParaRPr lang="es-ES" altLang="es-MX" sz="1400" dirty="0" smtClean="0">
              <a:latin typeface="+mn-lt"/>
              <a:cs typeface="Tahoma" panose="020B0604030504040204" pitchFamily="34" charset="0"/>
            </a:endParaRPr>
          </a:p>
        </p:txBody>
      </p:sp>
      <p:sp>
        <p:nvSpPr>
          <p:cNvPr id="2" name="CuadroTexto 1"/>
          <p:cNvSpPr txBox="1"/>
          <p:nvPr/>
        </p:nvSpPr>
        <p:spPr>
          <a:xfrm>
            <a:off x="5150743" y="1320966"/>
            <a:ext cx="5172383" cy="369332"/>
          </a:xfrm>
          <a:prstGeom prst="rect">
            <a:avLst/>
          </a:prstGeom>
          <a:noFill/>
        </p:spPr>
        <p:txBody>
          <a:bodyPr wrap="square" rtlCol="0">
            <a:spAutoFit/>
          </a:bodyPr>
          <a:lstStyle/>
          <a:p>
            <a:r>
              <a:rPr lang="es-MX" b="1" dirty="0" smtClean="0">
                <a:solidFill>
                  <a:srgbClr val="385723"/>
                </a:solidFill>
              </a:rPr>
              <a:t>CONTENIDO DE LA PRESENTACIÓN</a:t>
            </a:r>
            <a:endParaRPr lang="es-MX" b="1" dirty="0">
              <a:solidFill>
                <a:srgbClr val="385723"/>
              </a:solidFill>
            </a:endParaRPr>
          </a:p>
        </p:txBody>
      </p:sp>
      <p:pic>
        <p:nvPicPr>
          <p:cNvPr id="16"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328460"/>
            <a:ext cx="842967" cy="835799"/>
          </a:xfrm>
          <a:prstGeom prst="rect">
            <a:avLst/>
          </a:prstGeom>
        </p:spPr>
      </p:pic>
      <p:sp>
        <p:nvSpPr>
          <p:cNvPr id="9"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1778529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267758" y="2437825"/>
            <a:ext cx="3783414" cy="4555094"/>
          </a:xfrm>
          <a:prstGeom prst="rect">
            <a:avLst/>
          </a:prstGeom>
        </p:spPr>
        <p:txBody>
          <a:bodyPr wrap="square">
            <a:spAutoFit/>
          </a:bodyPr>
          <a:lstStyle/>
          <a:p>
            <a:pPr algn="just"/>
            <a:r>
              <a:rPr lang="es-ES_tradnl" dirty="0" smtClean="0">
                <a:solidFill>
                  <a:srgbClr val="7F6000"/>
                </a:solidFill>
              </a:rPr>
              <a:t>8. Percibir</a:t>
            </a:r>
            <a:r>
              <a:rPr lang="es-ES_tradnl" dirty="0">
                <a:solidFill>
                  <a:srgbClr val="7F6000"/>
                </a:solidFill>
              </a:rPr>
              <a:t>, concebir y manejar los materiales de </a:t>
            </a:r>
            <a:r>
              <a:rPr lang="es-ES_tradnl" dirty="0" smtClean="0">
                <a:solidFill>
                  <a:srgbClr val="7F6000"/>
                </a:solidFill>
              </a:rPr>
              <a:t>transición </a:t>
            </a:r>
            <a:r>
              <a:rPr lang="es-ES_tradnl" dirty="0">
                <a:solidFill>
                  <a:srgbClr val="7F6000"/>
                </a:solidFill>
              </a:rPr>
              <a:t>(papeles, car- tones, espumados, laminados </a:t>
            </a:r>
            <a:r>
              <a:rPr lang="es-ES_tradnl" dirty="0" smtClean="0">
                <a:solidFill>
                  <a:srgbClr val="7F6000"/>
                </a:solidFill>
              </a:rPr>
              <a:t>plásticos, </a:t>
            </a:r>
            <a:r>
              <a:rPr lang="es-ES_tradnl" dirty="0">
                <a:solidFill>
                  <a:srgbClr val="7F6000"/>
                </a:solidFill>
              </a:rPr>
              <a:t>madera balsa, yeso, plastilina, etc.) para la </a:t>
            </a:r>
            <a:r>
              <a:rPr lang="es-ES_tradnl" dirty="0" smtClean="0">
                <a:solidFill>
                  <a:srgbClr val="7F6000"/>
                </a:solidFill>
              </a:rPr>
              <a:t>representación </a:t>
            </a:r>
            <a:r>
              <a:rPr lang="es-ES_tradnl" dirty="0">
                <a:solidFill>
                  <a:srgbClr val="7F6000"/>
                </a:solidFill>
              </a:rPr>
              <a:t>tridimensional de objetos a cualquier escala. </a:t>
            </a:r>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16" name="CuadroTexto 15"/>
          <p:cNvSpPr txBox="1"/>
          <p:nvPr/>
        </p:nvSpPr>
        <p:spPr>
          <a:xfrm>
            <a:off x="4356794" y="4836883"/>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pic>
        <p:nvPicPr>
          <p:cNvPr id="2" name="Imagen 1" descr="Captura de pantalla 2019-09-26 a las 17.07.2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03058" y="2179962"/>
            <a:ext cx="4578559" cy="2648828"/>
          </a:xfrm>
          <a:prstGeom prst="rect">
            <a:avLst/>
          </a:prstGeom>
        </p:spPr>
      </p:pic>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240554580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288749" y="2721225"/>
            <a:ext cx="3783414" cy="4278095"/>
          </a:xfrm>
          <a:prstGeom prst="rect">
            <a:avLst/>
          </a:prstGeom>
        </p:spPr>
        <p:txBody>
          <a:bodyPr wrap="square">
            <a:spAutoFit/>
          </a:bodyPr>
          <a:lstStyle/>
          <a:p>
            <a:pPr algn="just"/>
            <a:r>
              <a:rPr lang="es-ES_tradnl" dirty="0" smtClean="0">
                <a:solidFill>
                  <a:srgbClr val="7F6000"/>
                </a:solidFill>
              </a:rPr>
              <a:t>9. Manejar </a:t>
            </a:r>
            <a:r>
              <a:rPr lang="es-ES_tradnl" dirty="0">
                <a:solidFill>
                  <a:srgbClr val="7F6000"/>
                </a:solidFill>
              </a:rPr>
              <a:t>los medios y herramientas para realizar las animaciones y simulaciones virtuales de objetos de Diseño industrial con software especializado.</a:t>
            </a:r>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16" name="CuadroTexto 15"/>
          <p:cNvSpPr txBox="1"/>
          <p:nvPr/>
        </p:nvSpPr>
        <p:spPr>
          <a:xfrm>
            <a:off x="4356794" y="4836883"/>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pic>
        <p:nvPicPr>
          <p:cNvPr id="4" name="Imagen 3" descr="Captura de pantalla 2019-09-26 a las 17.08.2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99884" y="1994290"/>
            <a:ext cx="4860153" cy="2836703"/>
          </a:xfrm>
          <a:prstGeom prst="rect">
            <a:avLst/>
          </a:prstGeom>
        </p:spPr>
      </p:pic>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8622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267758" y="2542789"/>
            <a:ext cx="4308178" cy="4832093"/>
          </a:xfrm>
          <a:prstGeom prst="rect">
            <a:avLst/>
          </a:prstGeom>
        </p:spPr>
        <p:txBody>
          <a:bodyPr wrap="square">
            <a:spAutoFit/>
          </a:bodyPr>
          <a:lstStyle/>
          <a:p>
            <a:pPr algn="just"/>
            <a:r>
              <a:rPr lang="es-ES_tradnl" dirty="0" smtClean="0">
                <a:solidFill>
                  <a:srgbClr val="7F6000"/>
                </a:solidFill>
              </a:rPr>
              <a:t>10. Manejar </a:t>
            </a:r>
            <a:r>
              <a:rPr lang="es-ES_tradnl" dirty="0">
                <a:solidFill>
                  <a:srgbClr val="7F6000"/>
                </a:solidFill>
              </a:rPr>
              <a:t>los medios y herramientas para desarrollar modelos </a:t>
            </a:r>
            <a:r>
              <a:rPr lang="es-ES_tradnl" dirty="0" smtClean="0">
                <a:solidFill>
                  <a:srgbClr val="7F6000"/>
                </a:solidFill>
              </a:rPr>
              <a:t>tridimensionales</a:t>
            </a:r>
            <a:r>
              <a:rPr lang="es-ES_tradnl" dirty="0">
                <a:solidFill>
                  <a:srgbClr val="7F6000"/>
                </a:solidFill>
              </a:rPr>
              <a:t>, utilizando impresoras </a:t>
            </a:r>
            <a:r>
              <a:rPr lang="es-ES_tradnl" dirty="0" smtClean="0">
                <a:solidFill>
                  <a:srgbClr val="7F6000"/>
                </a:solidFill>
              </a:rPr>
              <a:t>estéreolitográficas </a:t>
            </a:r>
            <a:r>
              <a:rPr lang="es-ES_tradnl" dirty="0">
                <a:solidFill>
                  <a:srgbClr val="7F6000"/>
                </a:solidFill>
              </a:rPr>
              <a:t>o centros de </a:t>
            </a:r>
            <a:r>
              <a:rPr lang="es-ES_tradnl" dirty="0" smtClean="0">
                <a:solidFill>
                  <a:srgbClr val="7F6000"/>
                </a:solidFill>
              </a:rPr>
              <a:t>maquinados </a:t>
            </a:r>
            <a:r>
              <a:rPr lang="es-ES_tradnl" dirty="0">
                <a:solidFill>
                  <a:srgbClr val="7F6000"/>
                </a:solidFill>
              </a:rPr>
              <a:t>de control </a:t>
            </a:r>
            <a:r>
              <a:rPr lang="es-ES_tradnl" dirty="0" smtClean="0">
                <a:solidFill>
                  <a:srgbClr val="7F6000"/>
                </a:solidFill>
              </a:rPr>
              <a:t>numérico </a:t>
            </a:r>
            <a:r>
              <a:rPr lang="es-ES_tradnl" dirty="0">
                <a:solidFill>
                  <a:srgbClr val="7F6000"/>
                </a:solidFill>
              </a:rPr>
              <a:t>asistido por computadora o equipos similares existentes. </a:t>
            </a:r>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16" name="CuadroTexto 15"/>
          <p:cNvSpPr txBox="1"/>
          <p:nvPr/>
        </p:nvSpPr>
        <p:spPr>
          <a:xfrm>
            <a:off x="4598185" y="4878868"/>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pic>
        <p:nvPicPr>
          <p:cNvPr id="2" name="Imagen 1" descr="Captura de pantalla 2019-09-26 a las 17.09.5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59897" y="2309671"/>
            <a:ext cx="4032805" cy="2593752"/>
          </a:xfrm>
          <a:prstGeom prst="rect">
            <a:avLst/>
          </a:prstGeom>
        </p:spPr>
      </p:pic>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95729642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267758" y="2542789"/>
            <a:ext cx="4224216" cy="4555094"/>
          </a:xfrm>
          <a:prstGeom prst="rect">
            <a:avLst/>
          </a:prstGeom>
        </p:spPr>
        <p:txBody>
          <a:bodyPr wrap="square">
            <a:spAutoFit/>
          </a:bodyPr>
          <a:lstStyle/>
          <a:p>
            <a:pPr algn="just"/>
            <a:r>
              <a:rPr lang="es-ES_tradnl" dirty="0">
                <a:solidFill>
                  <a:srgbClr val="7F6000"/>
                </a:solidFill>
              </a:rPr>
              <a:t>11. Desarrollar proyectos de Diseño industrial, que garanticen un </a:t>
            </a:r>
            <a:r>
              <a:rPr lang="es-ES_tradnl" dirty="0" smtClean="0">
                <a:solidFill>
                  <a:srgbClr val="7F6000"/>
                </a:solidFill>
              </a:rPr>
              <a:t>desarrollo </a:t>
            </a:r>
            <a:r>
              <a:rPr lang="es-ES_tradnl" dirty="0">
                <a:solidFill>
                  <a:srgbClr val="7F6000"/>
                </a:solidFill>
              </a:rPr>
              <a:t>sostenible y sustentable en lo ambiental, social, cultural y </a:t>
            </a:r>
            <a:r>
              <a:rPr lang="es-ES_tradnl" dirty="0" smtClean="0">
                <a:solidFill>
                  <a:srgbClr val="7F6000"/>
                </a:solidFill>
              </a:rPr>
              <a:t>económico.</a:t>
            </a:r>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16" name="CuadroTexto 15"/>
          <p:cNvSpPr txBox="1"/>
          <p:nvPr/>
        </p:nvSpPr>
        <p:spPr>
          <a:xfrm>
            <a:off x="4829080" y="5991473"/>
            <a:ext cx="3041161" cy="230832"/>
          </a:xfrm>
          <a:prstGeom prst="rect">
            <a:avLst/>
          </a:prstGeom>
          <a:noFill/>
        </p:spPr>
        <p:txBody>
          <a:bodyPr wrap="none" rtlCol="0">
            <a:spAutoFit/>
          </a:bodyPr>
          <a:lstStyle/>
          <a:p>
            <a:r>
              <a:rPr lang="es-MX" sz="900" dirty="0" smtClean="0"/>
              <a:t>Fuente: Imagen tomada con fines didácticos  (Sánchez</a:t>
            </a:r>
            <a:r>
              <a:rPr lang="es-MX" sz="900" dirty="0"/>
              <a:t>, </a:t>
            </a:r>
            <a:r>
              <a:rPr lang="es-MX" sz="900" dirty="0" smtClean="0"/>
              <a:t>2018</a:t>
            </a:r>
            <a:r>
              <a:rPr lang="es-MX" sz="900" dirty="0"/>
              <a:t>)  </a:t>
            </a:r>
            <a:endParaRPr lang="es-MX" sz="900" dirty="0" smtClean="0"/>
          </a:p>
        </p:txBody>
      </p:sp>
      <p:pic>
        <p:nvPicPr>
          <p:cNvPr id="4" name="Imagen 3" descr="Captura de pantalla 2019-09-26 a las 17.11.4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86498" y="1490470"/>
            <a:ext cx="3162942" cy="4496340"/>
          </a:xfrm>
          <a:prstGeom prst="rect">
            <a:avLst/>
          </a:prstGeom>
        </p:spPr>
      </p:pic>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404000083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362215" y="1871028"/>
            <a:ext cx="4224216" cy="4555094"/>
          </a:xfrm>
          <a:prstGeom prst="rect">
            <a:avLst/>
          </a:prstGeom>
        </p:spPr>
        <p:txBody>
          <a:bodyPr wrap="square">
            <a:spAutoFit/>
          </a:bodyPr>
          <a:lstStyle/>
          <a:p>
            <a:pPr algn="just"/>
            <a:r>
              <a:rPr lang="es-MX" dirty="0">
                <a:solidFill>
                  <a:schemeClr val="accent4">
                    <a:lumMod val="50000"/>
                  </a:schemeClr>
                </a:solidFill>
              </a:rPr>
              <a:t>El diseño es una disciplina que ha emergido por las </a:t>
            </a:r>
            <a:r>
              <a:rPr lang="es-MX" b="1" dirty="0">
                <a:solidFill>
                  <a:schemeClr val="accent4">
                    <a:lumMod val="50000"/>
                  </a:schemeClr>
                </a:solidFill>
              </a:rPr>
              <a:t>necesidades de transformación </a:t>
            </a:r>
            <a:r>
              <a:rPr lang="es-MX" dirty="0">
                <a:solidFill>
                  <a:schemeClr val="accent4">
                    <a:lumMod val="50000"/>
                  </a:schemeClr>
                </a:solidFill>
              </a:rPr>
              <a:t>de los seres vivos, es </a:t>
            </a:r>
            <a:r>
              <a:rPr lang="es-MX" dirty="0" smtClean="0">
                <a:solidFill>
                  <a:schemeClr val="accent4">
                    <a:lumMod val="50000"/>
                  </a:schemeClr>
                </a:solidFill>
              </a:rPr>
              <a:t>decir, </a:t>
            </a:r>
            <a:r>
              <a:rPr lang="es-MX" dirty="0">
                <a:solidFill>
                  <a:schemeClr val="accent4">
                    <a:lumMod val="50000"/>
                  </a:schemeClr>
                </a:solidFill>
              </a:rPr>
              <a:t>darle un </a:t>
            </a:r>
            <a:r>
              <a:rPr lang="es-MX" b="1" dirty="0">
                <a:solidFill>
                  <a:schemeClr val="accent4">
                    <a:lumMod val="50000"/>
                  </a:schemeClr>
                </a:solidFill>
              </a:rPr>
              <a:t>valor significativo a la materia transformable,</a:t>
            </a:r>
            <a:r>
              <a:rPr lang="es-MX" dirty="0">
                <a:solidFill>
                  <a:schemeClr val="accent4">
                    <a:lumMod val="50000"/>
                  </a:schemeClr>
                </a:solidFill>
              </a:rPr>
              <a:t> así el pedazo de </a:t>
            </a:r>
            <a:r>
              <a:rPr lang="es-MX" b="1" dirty="0">
                <a:solidFill>
                  <a:schemeClr val="accent4">
                    <a:lumMod val="50000"/>
                  </a:schemeClr>
                </a:solidFill>
              </a:rPr>
              <a:t>tronco se convierte en tabla </a:t>
            </a:r>
            <a:r>
              <a:rPr lang="es-MX" dirty="0">
                <a:solidFill>
                  <a:schemeClr val="accent4">
                    <a:lumMod val="50000"/>
                  </a:schemeClr>
                </a:solidFill>
              </a:rPr>
              <a:t>y </a:t>
            </a:r>
            <a:r>
              <a:rPr lang="es-MX" b="1" dirty="0">
                <a:solidFill>
                  <a:schemeClr val="accent4">
                    <a:lumMod val="50000"/>
                  </a:schemeClr>
                </a:solidFill>
              </a:rPr>
              <a:t>la tabla en un </a:t>
            </a:r>
            <a:r>
              <a:rPr lang="es-MX" b="1" dirty="0" smtClean="0">
                <a:solidFill>
                  <a:schemeClr val="accent4">
                    <a:lumMod val="50000"/>
                  </a:schemeClr>
                </a:solidFill>
              </a:rPr>
              <a:t>mueble</a:t>
            </a:r>
            <a:r>
              <a:rPr lang="es-MX" dirty="0" smtClean="0">
                <a:solidFill>
                  <a:schemeClr val="accent4">
                    <a:lumMod val="50000"/>
                  </a:schemeClr>
                </a:solidFill>
              </a:rPr>
              <a:t>. </a:t>
            </a:r>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9" name="CuadroTexto 5"/>
          <p:cNvSpPr txBox="1">
            <a:spLocks noChangeArrowheads="1"/>
          </p:cNvSpPr>
          <p:nvPr/>
        </p:nvSpPr>
        <p:spPr bwMode="auto">
          <a:xfrm>
            <a:off x="384838" y="1387963"/>
            <a:ext cx="3600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2.2 </a:t>
            </a:r>
            <a:r>
              <a:rPr lang="es-ES" altLang="es-MX" sz="1600" b="1" dirty="0" smtClean="0">
                <a:solidFill>
                  <a:srgbClr val="7F6000"/>
                </a:solidFill>
                <a:latin typeface="+mn-lt"/>
                <a:cs typeface="Tahoma" panose="020B0604030504040204" pitchFamily="34" charset="0"/>
              </a:rPr>
              <a:t>MARCO CONCEPTUAL</a:t>
            </a:r>
            <a:endParaRPr lang="es-ES" altLang="es-MX" sz="1600" b="1" dirty="0">
              <a:solidFill>
                <a:srgbClr val="7F6000"/>
              </a:solidFill>
              <a:latin typeface="+mn-lt"/>
              <a:cs typeface="Tahoma" panose="020B0604030504040204" pitchFamily="34" charset="0"/>
            </a:endParaRPr>
          </a:p>
        </p:txBody>
      </p:sp>
      <p:pic>
        <p:nvPicPr>
          <p:cNvPr id="2" name="Imagen 1"/>
          <p:cNvPicPr>
            <a:picLocks noChangeAspect="1"/>
          </p:cNvPicPr>
          <p:nvPr/>
        </p:nvPicPr>
        <p:blipFill>
          <a:blip r:embed="rId5"/>
          <a:stretch>
            <a:fillRect/>
          </a:stretch>
        </p:blipFill>
        <p:spPr>
          <a:xfrm>
            <a:off x="4274889" y="3404172"/>
            <a:ext cx="3289300" cy="2463800"/>
          </a:xfrm>
          <a:prstGeom prst="rect">
            <a:avLst/>
          </a:prstGeom>
        </p:spPr>
      </p:pic>
      <p:sp>
        <p:nvSpPr>
          <p:cNvPr id="11" name="CuadroTexto 10"/>
          <p:cNvSpPr txBox="1"/>
          <p:nvPr/>
        </p:nvSpPr>
        <p:spPr>
          <a:xfrm>
            <a:off x="5238973" y="5891066"/>
            <a:ext cx="1903567"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a:t>
            </a:r>
            <a:r>
              <a:rPr lang="de-DE" sz="900" dirty="0" err="1"/>
              <a:t>www.kettleriverfurn.com</a:t>
            </a:r>
            <a:endParaRPr lang="es-MX" sz="900" dirty="0">
              <a:solidFill>
                <a:srgbClr val="000000"/>
              </a:solidFill>
              <a:hlinkClick r:id="rId6"/>
            </a:endParaRPr>
          </a:p>
        </p:txBody>
      </p:sp>
      <p:sp>
        <p:nvSpPr>
          <p:cNvPr id="14"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385336820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362215" y="1871028"/>
            <a:ext cx="4224216" cy="3170099"/>
          </a:xfrm>
          <a:prstGeom prst="rect">
            <a:avLst/>
          </a:prstGeom>
        </p:spPr>
        <p:txBody>
          <a:bodyPr wrap="square">
            <a:spAutoFit/>
          </a:bodyPr>
          <a:lstStyle/>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21" name="CuadroTexto 5"/>
          <p:cNvSpPr txBox="1">
            <a:spLocks noChangeArrowheads="1"/>
          </p:cNvSpPr>
          <p:nvPr/>
        </p:nvSpPr>
        <p:spPr bwMode="auto">
          <a:xfrm>
            <a:off x="426819" y="1251511"/>
            <a:ext cx="3600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a:solidFill>
                  <a:srgbClr val="7F6000"/>
                </a:solidFill>
                <a:latin typeface="+mn-lt"/>
                <a:cs typeface="Tahoma" panose="020B0604030504040204" pitchFamily="34" charset="0"/>
              </a:rPr>
              <a:t>E</a:t>
            </a:r>
            <a:r>
              <a:rPr lang="es-ES" altLang="es-MX" sz="1600" b="1" dirty="0" smtClean="0">
                <a:solidFill>
                  <a:srgbClr val="7F6000"/>
                </a:solidFill>
                <a:latin typeface="+mn-lt"/>
                <a:cs typeface="Tahoma" panose="020B0604030504040204" pitchFamily="34" charset="0"/>
              </a:rPr>
              <a:t>l concepto de diseño</a:t>
            </a:r>
            <a:endParaRPr lang="es-ES" altLang="es-MX" sz="1600" b="1" dirty="0">
              <a:solidFill>
                <a:srgbClr val="7F6000"/>
              </a:solidFill>
              <a:latin typeface="+mn-lt"/>
              <a:cs typeface="Tahoma" panose="020B0604030504040204" pitchFamily="34" charset="0"/>
            </a:endParaRPr>
          </a:p>
        </p:txBody>
      </p:sp>
      <p:sp>
        <p:nvSpPr>
          <p:cNvPr id="4" name="CuadroTexto 3"/>
          <p:cNvSpPr txBox="1"/>
          <p:nvPr/>
        </p:nvSpPr>
        <p:spPr>
          <a:xfrm>
            <a:off x="451297" y="1794863"/>
            <a:ext cx="3201055" cy="4524316"/>
          </a:xfrm>
          <a:prstGeom prst="rect">
            <a:avLst/>
          </a:prstGeom>
          <a:noFill/>
        </p:spPr>
        <p:txBody>
          <a:bodyPr wrap="square" rtlCol="0">
            <a:spAutoFit/>
          </a:bodyPr>
          <a:lstStyle/>
          <a:p>
            <a:pPr algn="just"/>
            <a:r>
              <a:rPr lang="es-ES" dirty="0" smtClean="0">
                <a:solidFill>
                  <a:srgbClr val="7F6000"/>
                </a:solidFill>
              </a:rPr>
              <a:t>Debe expresar la intenci</a:t>
            </a:r>
            <a:r>
              <a:rPr lang="es-ES" dirty="0" smtClean="0">
                <a:solidFill>
                  <a:srgbClr val="7F6000"/>
                </a:solidFill>
              </a:rPr>
              <a:t>ón o carga semiótica que se representa a través de la configuración formal del objeto.</a:t>
            </a:r>
          </a:p>
          <a:p>
            <a:pPr algn="just"/>
            <a:endParaRPr lang="es-ES" dirty="0">
              <a:solidFill>
                <a:srgbClr val="7F6000"/>
              </a:solidFill>
            </a:endParaRPr>
          </a:p>
          <a:p>
            <a:pPr algn="just"/>
            <a:r>
              <a:rPr lang="es-ES" dirty="0" smtClean="0">
                <a:solidFill>
                  <a:srgbClr val="7F6000"/>
                </a:solidFill>
              </a:rPr>
              <a:t>Tipos de representación formal de un concepto:</a:t>
            </a:r>
          </a:p>
          <a:p>
            <a:pPr algn="just"/>
            <a:endParaRPr lang="es-ES" dirty="0" smtClean="0">
              <a:solidFill>
                <a:srgbClr val="7F6000"/>
              </a:solidFill>
            </a:endParaRPr>
          </a:p>
          <a:p>
            <a:pPr algn="just"/>
            <a:r>
              <a:rPr lang="es-ES" dirty="0" smtClean="0">
                <a:solidFill>
                  <a:srgbClr val="7F6000"/>
                </a:solidFill>
              </a:rPr>
              <a:t>Figurativo: Objeto como signo reproductivo </a:t>
            </a:r>
          </a:p>
          <a:p>
            <a:pPr algn="just"/>
            <a:endParaRPr lang="es-ES" dirty="0" smtClean="0">
              <a:solidFill>
                <a:srgbClr val="7F6000"/>
              </a:solidFill>
            </a:endParaRPr>
          </a:p>
          <a:p>
            <a:pPr algn="just"/>
            <a:endParaRPr lang="es-ES" dirty="0">
              <a:solidFill>
                <a:srgbClr val="7F6000"/>
              </a:solidFill>
            </a:endParaRPr>
          </a:p>
          <a:p>
            <a:pPr algn="just"/>
            <a:endParaRPr lang="es-ES" dirty="0" smtClean="0">
              <a:solidFill>
                <a:srgbClr val="7F6000"/>
              </a:solidFill>
            </a:endParaRPr>
          </a:p>
          <a:p>
            <a:pPr algn="just"/>
            <a:r>
              <a:rPr lang="es-ES" dirty="0" smtClean="0">
                <a:solidFill>
                  <a:srgbClr val="7F6000"/>
                </a:solidFill>
              </a:rPr>
              <a:t>No figurativo: Objeto como signo sustitutivo (no representa icónicamente al objeto)</a:t>
            </a:r>
            <a:endParaRPr lang="es-ES" dirty="0">
              <a:solidFill>
                <a:srgbClr val="7F6000"/>
              </a:solidFill>
            </a:endParaRPr>
          </a:p>
        </p:txBody>
      </p:sp>
      <p:sp>
        <p:nvSpPr>
          <p:cNvPr id="11" name="CuadroTexto 10"/>
          <p:cNvSpPr txBox="1"/>
          <p:nvPr/>
        </p:nvSpPr>
        <p:spPr>
          <a:xfrm>
            <a:off x="6328646" y="2036277"/>
            <a:ext cx="2329948" cy="923330"/>
          </a:xfrm>
          <a:prstGeom prst="rect">
            <a:avLst/>
          </a:prstGeom>
          <a:noFill/>
        </p:spPr>
        <p:txBody>
          <a:bodyPr wrap="square" rtlCol="0">
            <a:spAutoFit/>
          </a:bodyPr>
          <a:lstStyle/>
          <a:p>
            <a:pPr algn="just"/>
            <a:r>
              <a:rPr lang="es-ES" dirty="0" smtClean="0">
                <a:solidFill>
                  <a:srgbClr val="7F6000"/>
                </a:solidFill>
              </a:rPr>
              <a:t>Es el mismo objeto el canal sobre el cual se muestran los signos</a:t>
            </a:r>
            <a:r>
              <a:rPr lang="es-ES" dirty="0" smtClean="0"/>
              <a:t>.</a:t>
            </a:r>
            <a:endParaRPr lang="es-ES" dirty="0"/>
          </a:p>
        </p:txBody>
      </p:sp>
      <p:pic>
        <p:nvPicPr>
          <p:cNvPr id="12" name="Imagen 11" descr="Captura de pantalla 2019-09-30 a las 12.18.3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19761" y="3043917"/>
            <a:ext cx="2210544" cy="1496657"/>
          </a:xfrm>
          <a:prstGeom prst="rect">
            <a:avLst/>
          </a:prstGeom>
        </p:spPr>
      </p:pic>
      <p:pic>
        <p:nvPicPr>
          <p:cNvPr id="13" name="Imagen 12" descr="Captura de pantalla 2019-09-30 a las 12.19.11.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25818" y="5069984"/>
            <a:ext cx="2193511" cy="1502016"/>
          </a:xfrm>
          <a:prstGeom prst="rect">
            <a:avLst/>
          </a:prstGeom>
        </p:spPr>
      </p:pic>
      <p:sp>
        <p:nvSpPr>
          <p:cNvPr id="25" name="CuadroTexto 24"/>
          <p:cNvSpPr txBox="1"/>
          <p:nvPr/>
        </p:nvSpPr>
        <p:spPr>
          <a:xfrm>
            <a:off x="3681081" y="4553405"/>
            <a:ext cx="1866485"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a:t>
            </a:r>
            <a:r>
              <a:rPr lang="pt-BR" sz="900" dirty="0" err="1" smtClean="0"/>
              <a:t>www.es.escrib.com</a:t>
            </a:r>
            <a:endParaRPr lang="es-MX" sz="900" dirty="0">
              <a:solidFill>
                <a:srgbClr val="000000"/>
              </a:solidFill>
              <a:hlinkClick r:id="rId7"/>
            </a:endParaRPr>
          </a:p>
        </p:txBody>
      </p:sp>
      <p:sp>
        <p:nvSpPr>
          <p:cNvPr id="28" name="CuadroTexto 27"/>
          <p:cNvSpPr txBox="1"/>
          <p:nvPr/>
        </p:nvSpPr>
        <p:spPr>
          <a:xfrm>
            <a:off x="3686547" y="6488668"/>
            <a:ext cx="1866485"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a:t>
            </a:r>
            <a:r>
              <a:rPr lang="pt-BR" sz="900" dirty="0" err="1" smtClean="0"/>
              <a:t>www.es.escrib.com</a:t>
            </a:r>
            <a:endParaRPr lang="es-MX" sz="900" dirty="0">
              <a:solidFill>
                <a:srgbClr val="000000"/>
              </a:solidFill>
              <a:hlinkClick r:id="rId7"/>
            </a:endParaRPr>
          </a:p>
        </p:txBody>
      </p:sp>
      <p:sp>
        <p:nvSpPr>
          <p:cNvPr id="33" name="Text Box 7"/>
          <p:cNvSpPr txBox="1">
            <a:spLocks noChangeArrowheads="1"/>
          </p:cNvSpPr>
          <p:nvPr/>
        </p:nvSpPr>
        <p:spPr bwMode="auto">
          <a:xfrm>
            <a:off x="6125227" y="6193286"/>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286085294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362215" y="1871028"/>
            <a:ext cx="4224216" cy="3170099"/>
          </a:xfrm>
          <a:prstGeom prst="rect">
            <a:avLst/>
          </a:prstGeom>
        </p:spPr>
        <p:txBody>
          <a:bodyPr wrap="square">
            <a:spAutoFit/>
          </a:bodyPr>
          <a:lstStyle/>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9" name="CuadroTexto 5"/>
          <p:cNvSpPr txBox="1">
            <a:spLocks noChangeArrowheads="1"/>
          </p:cNvSpPr>
          <p:nvPr/>
        </p:nvSpPr>
        <p:spPr bwMode="auto">
          <a:xfrm>
            <a:off x="1308421" y="1891783"/>
            <a:ext cx="36004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Definici</a:t>
            </a:r>
            <a:r>
              <a:rPr lang="es-ES" altLang="es-MX" sz="1600" b="1" dirty="0" smtClean="0">
                <a:solidFill>
                  <a:srgbClr val="7F6000"/>
                </a:solidFill>
                <a:latin typeface="+mn-lt"/>
                <a:cs typeface="Tahoma" panose="020B0604030504040204" pitchFamily="34" charset="0"/>
              </a:rPr>
              <a:t>ón </a:t>
            </a:r>
            <a:r>
              <a:rPr lang="es-ES" altLang="es-MX" sz="1600" b="1" dirty="0" smtClean="0">
                <a:solidFill>
                  <a:srgbClr val="7F6000"/>
                </a:solidFill>
                <a:latin typeface="+mn-lt"/>
                <a:cs typeface="Tahoma" panose="020B0604030504040204" pitchFamily="34" charset="0"/>
              </a:rPr>
              <a:t>de </a:t>
            </a:r>
            <a:r>
              <a:rPr lang="es-ES" altLang="es-MX" sz="1600" b="1" dirty="0" smtClean="0">
                <a:solidFill>
                  <a:srgbClr val="7F6000"/>
                </a:solidFill>
                <a:latin typeface="+mn-lt"/>
                <a:cs typeface="Tahoma" panose="020B0604030504040204" pitchFamily="34" charset="0"/>
              </a:rPr>
              <a:t>forma:</a:t>
            </a:r>
          </a:p>
          <a:p>
            <a:pPr eaLnBrk="1" hangingPunct="1"/>
            <a:endParaRPr lang="es-ES" altLang="es-MX" sz="1600" b="1" dirty="0">
              <a:solidFill>
                <a:srgbClr val="7F6000"/>
              </a:solidFill>
              <a:latin typeface="+mn-lt"/>
              <a:cs typeface="Tahoma" panose="020B0604030504040204" pitchFamily="34" charset="0"/>
            </a:endParaRPr>
          </a:p>
          <a:p>
            <a:pPr eaLnBrk="1" hangingPunct="1"/>
            <a:endParaRPr lang="es-ES" altLang="es-MX" sz="1600" b="1" dirty="0">
              <a:solidFill>
                <a:srgbClr val="7F6000"/>
              </a:solidFill>
              <a:latin typeface="+mn-lt"/>
              <a:cs typeface="Tahoma" panose="020B0604030504040204" pitchFamily="34" charset="0"/>
            </a:endParaRPr>
          </a:p>
        </p:txBody>
      </p:sp>
      <p:sp>
        <p:nvSpPr>
          <p:cNvPr id="11" name="CuadroTexto 10"/>
          <p:cNvSpPr txBox="1"/>
          <p:nvPr/>
        </p:nvSpPr>
        <p:spPr>
          <a:xfrm>
            <a:off x="6236023" y="5208808"/>
            <a:ext cx="1903567"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a:t>
            </a:r>
            <a:r>
              <a:rPr lang="de-DE" sz="900" dirty="0" err="1" smtClean="0"/>
              <a:t>www.terapiagenetica.org</a:t>
            </a:r>
            <a:endParaRPr lang="es-MX" sz="900" dirty="0">
              <a:solidFill>
                <a:srgbClr val="000000"/>
              </a:solidFill>
              <a:hlinkClick r:id="rId5"/>
            </a:endParaRPr>
          </a:p>
        </p:txBody>
      </p:sp>
      <p:sp>
        <p:nvSpPr>
          <p:cNvPr id="4" name="Rectángulo 3"/>
          <p:cNvSpPr/>
          <p:nvPr/>
        </p:nvSpPr>
        <p:spPr>
          <a:xfrm>
            <a:off x="1320434" y="2408985"/>
            <a:ext cx="4572000" cy="1200329"/>
          </a:xfrm>
          <a:prstGeom prst="rect">
            <a:avLst/>
          </a:prstGeom>
        </p:spPr>
        <p:txBody>
          <a:bodyPr>
            <a:spAutoFit/>
          </a:bodyPr>
          <a:lstStyle/>
          <a:p>
            <a:pPr algn="just"/>
            <a:r>
              <a:rPr lang="es-ES_tradnl" dirty="0" smtClean="0">
                <a:solidFill>
                  <a:srgbClr val="7F6000"/>
                </a:solidFill>
              </a:rPr>
              <a:t>Conjunto </a:t>
            </a:r>
            <a:r>
              <a:rPr lang="es-ES_tradnl" dirty="0">
                <a:solidFill>
                  <a:srgbClr val="7F6000"/>
                </a:solidFill>
              </a:rPr>
              <a:t>de líneas y superficies que determinan la planta, el contorno o el volumen de una cosa, en contraposición a la materia de que está compuesta.</a:t>
            </a:r>
            <a:endParaRPr lang="es-ES" dirty="0">
              <a:solidFill>
                <a:srgbClr val="7F6000"/>
              </a:solidFill>
            </a:endParaRPr>
          </a:p>
        </p:txBody>
      </p:sp>
      <p:pic>
        <p:nvPicPr>
          <p:cNvPr id="5" name="Imagen 4"/>
          <p:cNvPicPr>
            <a:picLocks noChangeAspect="1"/>
          </p:cNvPicPr>
          <p:nvPr/>
        </p:nvPicPr>
        <p:blipFill rotWithShape="1">
          <a:blip r:embed="rId6"/>
          <a:srcRect l="8317" t="15393" r="10605" b="14853"/>
          <a:stretch/>
        </p:blipFill>
        <p:spPr>
          <a:xfrm>
            <a:off x="6339139" y="3715679"/>
            <a:ext cx="2654206" cy="1542951"/>
          </a:xfrm>
          <a:prstGeom prst="rect">
            <a:avLst/>
          </a:prstGeom>
        </p:spPr>
      </p:pic>
      <p:pic>
        <p:nvPicPr>
          <p:cNvPr id="12" name="Imagen 11"/>
          <p:cNvPicPr>
            <a:picLocks noChangeAspect="1"/>
          </p:cNvPicPr>
          <p:nvPr/>
        </p:nvPicPr>
        <p:blipFill>
          <a:blip r:embed="rId7"/>
          <a:stretch>
            <a:fillRect/>
          </a:stretch>
        </p:blipFill>
        <p:spPr>
          <a:xfrm>
            <a:off x="4462838" y="3745808"/>
            <a:ext cx="1435501" cy="1513370"/>
          </a:xfrm>
          <a:prstGeom prst="rect">
            <a:avLst/>
          </a:prstGeom>
        </p:spPr>
      </p:pic>
      <p:sp>
        <p:nvSpPr>
          <p:cNvPr id="15" name="CuadroTexto 14"/>
          <p:cNvSpPr txBox="1"/>
          <p:nvPr/>
        </p:nvSpPr>
        <p:spPr>
          <a:xfrm>
            <a:off x="4404818" y="5340216"/>
            <a:ext cx="1866485" cy="507831"/>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a:t>
            </a:r>
            <a:r>
              <a:rPr lang="de-DE" sz="900" dirty="0" err="1" smtClean="0"/>
              <a:t>www</a:t>
            </a:r>
            <a:r>
              <a:rPr lang="de-DE" sz="900" dirty="0" smtClean="0"/>
              <a:t>.</a:t>
            </a:r>
            <a:r>
              <a:rPr lang="en-US" sz="900" dirty="0"/>
              <a:t> http://biotech-</a:t>
            </a:r>
            <a:r>
              <a:rPr lang="en-US" sz="900" dirty="0" err="1"/>
              <a:t>spain.com</a:t>
            </a:r>
            <a:endParaRPr lang="es-ES" sz="900" dirty="0"/>
          </a:p>
          <a:p>
            <a:endParaRPr lang="es-MX" sz="900" dirty="0">
              <a:solidFill>
                <a:srgbClr val="000000"/>
              </a:solidFill>
              <a:hlinkClick r:id="rId5"/>
            </a:endParaRPr>
          </a:p>
        </p:txBody>
      </p:sp>
      <p:sp>
        <p:nvSpPr>
          <p:cNvPr id="20" name="Text Box 7"/>
          <p:cNvSpPr txBox="1">
            <a:spLocks noChangeArrowheads="1"/>
          </p:cNvSpPr>
          <p:nvPr/>
        </p:nvSpPr>
        <p:spPr bwMode="auto">
          <a:xfrm>
            <a:off x="783137" y="6193286"/>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53343337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CuadroTexto 5"/>
          <p:cNvSpPr txBox="1">
            <a:spLocks noChangeArrowheads="1"/>
          </p:cNvSpPr>
          <p:nvPr/>
        </p:nvSpPr>
        <p:spPr bwMode="auto">
          <a:xfrm>
            <a:off x="941088" y="1482429"/>
            <a:ext cx="360045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a:solidFill>
                  <a:srgbClr val="7F6000"/>
                </a:solidFill>
                <a:latin typeface="+mn-lt"/>
                <a:cs typeface="Tahoma" panose="020B0604030504040204" pitchFamily="34" charset="0"/>
              </a:rPr>
              <a:t>S</a:t>
            </a:r>
            <a:r>
              <a:rPr lang="es-ES" altLang="es-MX" sz="1600" b="1" dirty="0" smtClean="0">
                <a:solidFill>
                  <a:srgbClr val="7F6000"/>
                </a:solidFill>
                <a:latin typeface="+mn-lt"/>
                <a:cs typeface="Tahoma" panose="020B0604030504040204" pitchFamily="34" charset="0"/>
              </a:rPr>
              <a:t>istemas nucleares para la construcci</a:t>
            </a:r>
            <a:r>
              <a:rPr lang="es-ES" altLang="es-MX" sz="1600" b="1" dirty="0" smtClean="0">
                <a:solidFill>
                  <a:srgbClr val="7F6000"/>
                </a:solidFill>
                <a:latin typeface="+mn-lt"/>
                <a:cs typeface="Tahoma" panose="020B0604030504040204" pitchFamily="34" charset="0"/>
              </a:rPr>
              <a:t>ón de la forma</a:t>
            </a:r>
            <a:endParaRPr lang="es-ES" altLang="es-MX" sz="1600" b="1" dirty="0">
              <a:solidFill>
                <a:srgbClr val="7F6000"/>
              </a:solidFill>
              <a:latin typeface="+mn-lt"/>
              <a:cs typeface="Tahoma" panose="020B0604030504040204" pitchFamily="34" charset="0"/>
            </a:endParaRPr>
          </a:p>
        </p:txBody>
      </p:sp>
      <p:sp>
        <p:nvSpPr>
          <p:cNvPr id="3" name="CuadroTexto 2"/>
          <p:cNvSpPr txBox="1"/>
          <p:nvPr/>
        </p:nvSpPr>
        <p:spPr>
          <a:xfrm>
            <a:off x="1332898" y="2193721"/>
            <a:ext cx="3064618" cy="1200329"/>
          </a:xfrm>
          <a:prstGeom prst="rect">
            <a:avLst/>
          </a:prstGeom>
          <a:noFill/>
        </p:spPr>
        <p:txBody>
          <a:bodyPr wrap="square" rtlCol="0">
            <a:spAutoFit/>
          </a:bodyPr>
          <a:lstStyle/>
          <a:p>
            <a:pPr algn="just"/>
            <a:r>
              <a:rPr lang="es-ES" dirty="0" smtClean="0">
                <a:solidFill>
                  <a:schemeClr val="accent4">
                    <a:lumMod val="50000"/>
                  </a:schemeClr>
                </a:solidFill>
              </a:rPr>
              <a:t>Las partes de un sistema organizadas geométricamente  en relaci</a:t>
            </a:r>
            <a:r>
              <a:rPr lang="es-ES" dirty="0" smtClean="0">
                <a:solidFill>
                  <a:schemeClr val="accent4">
                    <a:lumMod val="50000"/>
                  </a:schemeClr>
                </a:solidFill>
              </a:rPr>
              <a:t>ón a un concepto base.</a:t>
            </a:r>
            <a:endParaRPr lang="es-ES" dirty="0">
              <a:solidFill>
                <a:schemeClr val="accent4">
                  <a:lumMod val="50000"/>
                </a:schemeClr>
              </a:solidFill>
            </a:endParaRPr>
          </a:p>
        </p:txBody>
      </p:sp>
      <p:pic>
        <p:nvPicPr>
          <p:cNvPr id="4" name="Imagen 3" descr="Captura de pantalla 2019-09-30 a las 13.02.2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594" y="3447225"/>
            <a:ext cx="1574710" cy="1330926"/>
          </a:xfrm>
          <a:prstGeom prst="rect">
            <a:avLst/>
          </a:prstGeom>
        </p:spPr>
      </p:pic>
      <p:pic>
        <p:nvPicPr>
          <p:cNvPr id="5" name="Imagen 4" descr="Captura de pantalla 2019-09-30 a las 13.02.3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2352" y="3516250"/>
            <a:ext cx="1534501" cy="1165084"/>
          </a:xfrm>
          <a:prstGeom prst="rect">
            <a:avLst/>
          </a:prstGeom>
        </p:spPr>
      </p:pic>
      <p:pic>
        <p:nvPicPr>
          <p:cNvPr id="9" name="Imagen 8" descr="Captura de pantalla 2019-09-30 a las 13.02.1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78905" y="3484761"/>
            <a:ext cx="1633199" cy="1276782"/>
          </a:xfrm>
          <a:prstGeom prst="rect">
            <a:avLst/>
          </a:prstGeom>
        </p:spPr>
      </p:pic>
      <p:pic>
        <p:nvPicPr>
          <p:cNvPr id="11" name="Imagen 10" descr="Captura de pantalla 2019-09-30 a las 13.02.40.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17759" y="3505754"/>
            <a:ext cx="1448833" cy="1165085"/>
          </a:xfrm>
          <a:prstGeom prst="rect">
            <a:avLst/>
          </a:prstGeom>
        </p:spPr>
      </p:pic>
      <p:sp>
        <p:nvSpPr>
          <p:cNvPr id="14" name="CuadroTexto 13"/>
          <p:cNvSpPr txBox="1"/>
          <p:nvPr/>
        </p:nvSpPr>
        <p:spPr>
          <a:xfrm>
            <a:off x="1102004" y="4859773"/>
            <a:ext cx="6884894" cy="369332"/>
          </a:xfrm>
          <a:prstGeom prst="rect">
            <a:avLst/>
          </a:prstGeom>
          <a:noFill/>
        </p:spPr>
        <p:txBody>
          <a:bodyPr wrap="square" rtlCol="0">
            <a:spAutoFit/>
          </a:bodyPr>
          <a:lstStyle/>
          <a:p>
            <a:r>
              <a:rPr lang="es-ES" dirty="0" smtClean="0"/>
              <a:t>Núcleo                   Rotaci</a:t>
            </a:r>
            <a:r>
              <a:rPr lang="es-ES" dirty="0" smtClean="0"/>
              <a:t>ón                 Agrupación           Criciforme</a:t>
            </a:r>
            <a:endParaRPr lang="es-ES" dirty="0"/>
          </a:p>
        </p:txBody>
      </p:sp>
      <p:pic>
        <p:nvPicPr>
          <p:cNvPr id="16" name="Imagen 15"/>
          <p:cNvPicPr/>
          <p:nvPr/>
        </p:nvPicPr>
        <p:blipFill rotWithShape="1">
          <a:blip r:embed="rId8">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21"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349499711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CuadroTexto 5"/>
          <p:cNvSpPr txBox="1">
            <a:spLocks noChangeArrowheads="1"/>
          </p:cNvSpPr>
          <p:nvPr/>
        </p:nvSpPr>
        <p:spPr bwMode="auto">
          <a:xfrm>
            <a:off x="1591795" y="1818309"/>
            <a:ext cx="360045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a:solidFill>
                  <a:srgbClr val="7F6000"/>
                </a:solidFill>
                <a:latin typeface="+mn-lt"/>
                <a:cs typeface="Tahoma" panose="020B0604030504040204" pitchFamily="34" charset="0"/>
              </a:rPr>
              <a:t>S</a:t>
            </a:r>
            <a:r>
              <a:rPr lang="es-ES" altLang="es-MX" sz="1600" b="1" dirty="0" smtClean="0">
                <a:solidFill>
                  <a:srgbClr val="7F6000"/>
                </a:solidFill>
                <a:latin typeface="+mn-lt"/>
                <a:cs typeface="Tahoma" panose="020B0604030504040204" pitchFamily="34" charset="0"/>
              </a:rPr>
              <a:t>istemas lineales para la construcci</a:t>
            </a:r>
            <a:r>
              <a:rPr lang="es-ES" altLang="es-MX" sz="1600" b="1" dirty="0" smtClean="0">
                <a:solidFill>
                  <a:srgbClr val="7F6000"/>
                </a:solidFill>
                <a:latin typeface="+mn-lt"/>
                <a:cs typeface="Tahoma" panose="020B0604030504040204" pitchFamily="34" charset="0"/>
              </a:rPr>
              <a:t>ón de la forma</a:t>
            </a:r>
            <a:endParaRPr lang="es-ES" altLang="es-MX" sz="1600" b="1" dirty="0">
              <a:solidFill>
                <a:srgbClr val="7F6000"/>
              </a:solidFill>
              <a:latin typeface="+mn-lt"/>
              <a:cs typeface="Tahoma" panose="020B0604030504040204" pitchFamily="34" charset="0"/>
            </a:endParaRPr>
          </a:p>
        </p:txBody>
      </p:sp>
      <p:sp>
        <p:nvSpPr>
          <p:cNvPr id="3" name="CuadroTexto 2"/>
          <p:cNvSpPr txBox="1"/>
          <p:nvPr/>
        </p:nvSpPr>
        <p:spPr>
          <a:xfrm>
            <a:off x="1574289" y="2361662"/>
            <a:ext cx="3064618" cy="1754327"/>
          </a:xfrm>
          <a:prstGeom prst="rect">
            <a:avLst/>
          </a:prstGeom>
          <a:noFill/>
        </p:spPr>
        <p:txBody>
          <a:bodyPr wrap="square" rtlCol="0">
            <a:spAutoFit/>
          </a:bodyPr>
          <a:lstStyle/>
          <a:p>
            <a:pPr algn="just"/>
            <a:r>
              <a:rPr lang="es-ES" dirty="0" smtClean="0">
                <a:solidFill>
                  <a:srgbClr val="7F6000"/>
                </a:solidFill>
              </a:rPr>
              <a:t>Soluciones extendidas a lo largo de ejes, permiten reiteraci</a:t>
            </a:r>
            <a:r>
              <a:rPr lang="es-ES" dirty="0" smtClean="0">
                <a:solidFill>
                  <a:srgbClr val="7F6000"/>
                </a:solidFill>
              </a:rPr>
              <a:t>ón  y desarrollo rítmico. El movimiento se convierte en un componente relevante de la forma</a:t>
            </a:r>
            <a:r>
              <a:rPr lang="es-ES" dirty="0" smtClean="0"/>
              <a:t>.  </a:t>
            </a:r>
            <a:endParaRPr lang="es-ES" dirty="0"/>
          </a:p>
        </p:txBody>
      </p:sp>
      <p:pic>
        <p:nvPicPr>
          <p:cNvPr id="15" name="Imagen 14"/>
          <p:cNvPicPr>
            <a:picLocks noChangeAspect="1"/>
          </p:cNvPicPr>
          <p:nvPr/>
        </p:nvPicPr>
        <p:blipFill>
          <a:blip r:embed="rId5"/>
          <a:stretch>
            <a:fillRect/>
          </a:stretch>
        </p:blipFill>
        <p:spPr>
          <a:xfrm>
            <a:off x="5130909" y="1328342"/>
            <a:ext cx="2387600" cy="3403600"/>
          </a:xfrm>
          <a:prstGeom prst="rect">
            <a:avLst/>
          </a:prstGeom>
        </p:spPr>
      </p:pic>
      <p:sp>
        <p:nvSpPr>
          <p:cNvPr id="18" name="CuadroTexto 17"/>
          <p:cNvSpPr txBox="1"/>
          <p:nvPr/>
        </p:nvSpPr>
        <p:spPr>
          <a:xfrm>
            <a:off x="5108001" y="4720936"/>
            <a:ext cx="1866485" cy="369332"/>
          </a:xfrm>
          <a:prstGeom prst="rect">
            <a:avLst/>
          </a:prstGeom>
          <a:noFill/>
        </p:spPr>
        <p:txBody>
          <a:bodyPr wrap="none" rtlCol="0">
            <a:spAutoFit/>
          </a:bodyPr>
          <a:lstStyle/>
          <a:p>
            <a:r>
              <a:rPr lang="es-MX" sz="900" dirty="0" smtClean="0">
                <a:solidFill>
                  <a:srgbClr val="000000"/>
                </a:solidFill>
              </a:rPr>
              <a:t>Imagen tomada con fines didácticos </a:t>
            </a:r>
          </a:p>
          <a:p>
            <a:r>
              <a:rPr lang="es-ES" sz="900" dirty="0" smtClean="0">
                <a:solidFill>
                  <a:srgbClr val="000000"/>
                </a:solidFill>
              </a:rPr>
              <a:t>d</a:t>
            </a:r>
            <a:r>
              <a:rPr lang="es-MX" sz="900" dirty="0" smtClean="0">
                <a:solidFill>
                  <a:srgbClr val="000000"/>
                </a:solidFill>
              </a:rPr>
              <a:t>e. </a:t>
            </a:r>
            <a:r>
              <a:rPr lang="pl-PL" sz="900" dirty="0" smtClean="0">
                <a:solidFill>
                  <a:srgbClr val="000000"/>
                </a:solidFill>
                <a:hlinkClick r:id="rId6"/>
              </a:rPr>
              <a:t>www.pinterest.ca</a:t>
            </a:r>
            <a:endParaRPr lang="es-MX" sz="900" dirty="0">
              <a:solidFill>
                <a:srgbClr val="000000"/>
              </a:solidFill>
              <a:hlinkClick r:id="rId6"/>
            </a:endParaRPr>
          </a:p>
        </p:txBody>
      </p:sp>
      <p:sp>
        <p:nvSpPr>
          <p:cNvPr id="2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252577099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CuadroTexto 5"/>
          <p:cNvSpPr txBox="1">
            <a:spLocks noChangeArrowheads="1"/>
          </p:cNvSpPr>
          <p:nvPr/>
        </p:nvSpPr>
        <p:spPr bwMode="auto">
          <a:xfrm>
            <a:off x="563259" y="1681857"/>
            <a:ext cx="360045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a:solidFill>
                  <a:srgbClr val="7F6000"/>
                </a:solidFill>
                <a:latin typeface="+mn-lt"/>
                <a:cs typeface="Tahoma" panose="020B0604030504040204" pitchFamily="34" charset="0"/>
              </a:rPr>
              <a:t>S</a:t>
            </a:r>
            <a:r>
              <a:rPr lang="es-ES" altLang="es-MX" sz="1600" b="1" dirty="0" smtClean="0">
                <a:solidFill>
                  <a:srgbClr val="7F6000"/>
                </a:solidFill>
                <a:latin typeface="+mn-lt"/>
                <a:cs typeface="Tahoma" panose="020B0604030504040204" pitchFamily="34" charset="0"/>
              </a:rPr>
              <a:t>istemas </a:t>
            </a:r>
            <a:r>
              <a:rPr lang="es-ES" altLang="es-MX" sz="1600" b="1" dirty="0">
                <a:solidFill>
                  <a:srgbClr val="7F6000"/>
                </a:solidFill>
                <a:latin typeface="+mn-lt"/>
                <a:cs typeface="Tahoma" panose="020B0604030504040204" pitchFamily="34" charset="0"/>
              </a:rPr>
              <a:t>a</a:t>
            </a:r>
            <a:r>
              <a:rPr lang="es-ES" altLang="es-MX" sz="1600" b="1" dirty="0" smtClean="0">
                <a:solidFill>
                  <a:srgbClr val="7F6000"/>
                </a:solidFill>
                <a:latin typeface="+mn-lt"/>
                <a:cs typeface="Tahoma" panose="020B0604030504040204" pitchFamily="34" charset="0"/>
              </a:rPr>
              <a:t>xiales para la construcci</a:t>
            </a:r>
            <a:r>
              <a:rPr lang="es-ES" altLang="es-MX" sz="1600" b="1" dirty="0" smtClean="0">
                <a:solidFill>
                  <a:srgbClr val="7F6000"/>
                </a:solidFill>
                <a:latin typeface="+mn-lt"/>
                <a:cs typeface="Tahoma" panose="020B0604030504040204" pitchFamily="34" charset="0"/>
              </a:rPr>
              <a:t>ón de la forma</a:t>
            </a:r>
            <a:r>
              <a:rPr lang="es-ES" altLang="es-MX" sz="1600" b="1" dirty="0" smtClean="0">
                <a:solidFill>
                  <a:srgbClr val="7F6000"/>
                </a:solidFill>
                <a:latin typeface="+mn-lt"/>
                <a:cs typeface="Tahoma" panose="020B0604030504040204" pitchFamily="34" charset="0"/>
              </a:rPr>
              <a:t> </a:t>
            </a:r>
            <a:endParaRPr lang="es-ES" altLang="es-MX" sz="1600" b="1" dirty="0">
              <a:solidFill>
                <a:srgbClr val="7F6000"/>
              </a:solidFill>
              <a:latin typeface="+mn-lt"/>
              <a:cs typeface="Tahoma" panose="020B0604030504040204" pitchFamily="34" charset="0"/>
            </a:endParaRPr>
          </a:p>
        </p:txBody>
      </p:sp>
      <p:sp>
        <p:nvSpPr>
          <p:cNvPr id="3" name="CuadroTexto 2"/>
          <p:cNvSpPr txBox="1"/>
          <p:nvPr/>
        </p:nvSpPr>
        <p:spPr>
          <a:xfrm>
            <a:off x="556249" y="2456128"/>
            <a:ext cx="3064618" cy="1200329"/>
          </a:xfrm>
          <a:prstGeom prst="rect">
            <a:avLst/>
          </a:prstGeom>
          <a:noFill/>
        </p:spPr>
        <p:txBody>
          <a:bodyPr wrap="square" rtlCol="0">
            <a:spAutoFit/>
          </a:bodyPr>
          <a:lstStyle/>
          <a:p>
            <a:pPr algn="just"/>
            <a:r>
              <a:rPr lang="es-ES" dirty="0" smtClean="0">
                <a:solidFill>
                  <a:srgbClr val="7F6000"/>
                </a:solidFill>
              </a:rPr>
              <a:t>Sistema de organizaci</a:t>
            </a:r>
            <a:r>
              <a:rPr lang="es-ES" dirty="0" smtClean="0">
                <a:solidFill>
                  <a:srgbClr val="7F6000"/>
                </a:solidFill>
              </a:rPr>
              <a:t>ón por medio de la simetría bilateral con disposición jerárquica de volúmenes.</a:t>
            </a:r>
            <a:endParaRPr lang="es-ES" dirty="0">
              <a:solidFill>
                <a:srgbClr val="7F6000"/>
              </a:solidFill>
            </a:endParaRPr>
          </a:p>
        </p:txBody>
      </p:sp>
      <p:sp>
        <p:nvSpPr>
          <p:cNvPr id="18" name="CuadroTexto 17"/>
          <p:cNvSpPr txBox="1"/>
          <p:nvPr/>
        </p:nvSpPr>
        <p:spPr>
          <a:xfrm>
            <a:off x="3628171" y="4647464"/>
            <a:ext cx="1866485" cy="369332"/>
          </a:xfrm>
          <a:prstGeom prst="rect">
            <a:avLst/>
          </a:prstGeom>
          <a:noFill/>
        </p:spPr>
        <p:txBody>
          <a:bodyPr wrap="none" rtlCol="0">
            <a:spAutoFit/>
          </a:bodyPr>
          <a:lstStyle/>
          <a:p>
            <a:r>
              <a:rPr lang="es-MX" sz="900" dirty="0" smtClean="0">
                <a:solidFill>
                  <a:srgbClr val="000000"/>
                </a:solidFill>
              </a:rPr>
              <a:t>Imagen tomada con fines didácticos </a:t>
            </a:r>
          </a:p>
          <a:p>
            <a:r>
              <a:rPr lang="es-ES" sz="900" dirty="0" smtClean="0">
                <a:solidFill>
                  <a:srgbClr val="000000"/>
                </a:solidFill>
              </a:rPr>
              <a:t>d</a:t>
            </a:r>
            <a:r>
              <a:rPr lang="es-MX" sz="900" dirty="0" smtClean="0">
                <a:solidFill>
                  <a:srgbClr val="000000"/>
                </a:solidFill>
              </a:rPr>
              <a:t>e. </a:t>
            </a:r>
            <a:r>
              <a:rPr lang="pl-PL" sz="900" dirty="0" smtClean="0">
                <a:solidFill>
                  <a:srgbClr val="000000"/>
                </a:solidFill>
                <a:hlinkClick r:id="rId5"/>
              </a:rPr>
              <a:t>www.pinterest.ca</a:t>
            </a:r>
            <a:endParaRPr lang="es-MX" sz="900" dirty="0">
              <a:solidFill>
                <a:srgbClr val="000000"/>
              </a:solidFill>
              <a:hlinkClick r:id="rId5"/>
            </a:endParaRPr>
          </a:p>
        </p:txBody>
      </p:sp>
      <p:pic>
        <p:nvPicPr>
          <p:cNvPr id="4" name="Imagen 3"/>
          <p:cNvPicPr>
            <a:picLocks noChangeAspect="1"/>
          </p:cNvPicPr>
          <p:nvPr/>
        </p:nvPicPr>
        <p:blipFill>
          <a:blip r:embed="rId6"/>
          <a:stretch>
            <a:fillRect/>
          </a:stretch>
        </p:blipFill>
        <p:spPr>
          <a:xfrm>
            <a:off x="3620867" y="2120246"/>
            <a:ext cx="4694007" cy="2567985"/>
          </a:xfrm>
          <a:prstGeom prst="rect">
            <a:avLst/>
          </a:prstGeom>
        </p:spPr>
      </p:pic>
      <p:sp>
        <p:nvSpPr>
          <p:cNvPr id="20"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33384097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170009" y="426710"/>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7F6000"/>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7F6000"/>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6636" name="CuadroTexto 5"/>
          <p:cNvSpPr txBox="1">
            <a:spLocks noChangeArrowheads="1"/>
          </p:cNvSpPr>
          <p:nvPr/>
        </p:nvSpPr>
        <p:spPr bwMode="auto">
          <a:xfrm>
            <a:off x="1061748" y="3134112"/>
            <a:ext cx="480510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b="1" dirty="0" smtClean="0">
                <a:solidFill>
                  <a:srgbClr val="7F6000"/>
                </a:solidFill>
                <a:latin typeface="+mn-lt"/>
              </a:rPr>
              <a:t>INFORMACIÓN GENERAL </a:t>
            </a:r>
            <a:endParaRPr lang="es-ES_tradnl" altLang="es-MX" b="1" dirty="0">
              <a:solidFill>
                <a:srgbClr val="7F6000"/>
              </a:solidFill>
              <a:latin typeface="+mn-lt"/>
            </a:endParaRPr>
          </a:p>
          <a:p>
            <a:pPr eaLnBrk="1" hangingPunct="1"/>
            <a:endParaRPr lang="es-ES_tradnl" altLang="es-MX" sz="2000" b="1" dirty="0" smtClean="0">
              <a:solidFill>
                <a:srgbClr val="7F6000"/>
              </a:solidFill>
            </a:endParaRPr>
          </a:p>
        </p:txBody>
      </p:sp>
      <p:sp>
        <p:nvSpPr>
          <p:cNvPr id="3" name="CuadroTexto 2"/>
          <p:cNvSpPr txBox="1"/>
          <p:nvPr/>
        </p:nvSpPr>
        <p:spPr>
          <a:xfrm>
            <a:off x="4596796" y="2032229"/>
            <a:ext cx="2990850" cy="3139321"/>
          </a:xfrm>
          <a:prstGeom prst="rect">
            <a:avLst/>
          </a:prstGeom>
          <a:noFill/>
        </p:spPr>
        <p:txBody>
          <a:bodyPr wrap="square" rtlCol="0">
            <a:spAutoFit/>
          </a:bodyPr>
          <a:lstStyle/>
          <a:p>
            <a:pPr algn="just"/>
            <a:r>
              <a:rPr lang="es-MX" dirty="0">
                <a:solidFill>
                  <a:schemeClr val="accent4">
                    <a:lumMod val="50000"/>
                  </a:schemeClr>
                </a:solidFill>
                <a:ea typeface="Tahoma" panose="020B0604030504040204" pitchFamily="34" charset="0"/>
                <a:cs typeface="Arial" panose="020B0604020202020204" pitchFamily="34" charset="0"/>
              </a:rPr>
              <a:t>El presente trabajo tiene como propósito dar a </a:t>
            </a:r>
            <a:r>
              <a:rPr lang="es-MX" dirty="0" smtClean="0">
                <a:solidFill>
                  <a:schemeClr val="accent4">
                    <a:lumMod val="50000"/>
                  </a:schemeClr>
                </a:solidFill>
                <a:ea typeface="Tahoma" panose="020B0604030504040204" pitchFamily="34" charset="0"/>
                <a:cs typeface="Arial" panose="020B0604020202020204" pitchFamily="34" charset="0"/>
              </a:rPr>
              <a:t>conocer las estrategias para el desarrollo de conceptos de diseño, considerando  diferentes aspectos, desde el pensamiento, hasta los requerimientos estructurales, de uso, función, estética y variables que circunscriben la propuesta.</a:t>
            </a: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9"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324945241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CuadroTexto 5"/>
          <p:cNvSpPr txBox="1">
            <a:spLocks noChangeArrowheads="1"/>
          </p:cNvSpPr>
          <p:nvPr/>
        </p:nvSpPr>
        <p:spPr bwMode="auto">
          <a:xfrm>
            <a:off x="563259" y="1912775"/>
            <a:ext cx="360045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a:solidFill>
                  <a:srgbClr val="7F6000"/>
                </a:solidFill>
                <a:latin typeface="+mn-lt"/>
                <a:cs typeface="Tahoma" panose="020B0604030504040204" pitchFamily="34" charset="0"/>
              </a:rPr>
              <a:t>S</a:t>
            </a:r>
            <a:r>
              <a:rPr lang="es-ES" altLang="es-MX" sz="1600" b="1" dirty="0" smtClean="0">
                <a:solidFill>
                  <a:srgbClr val="7F6000"/>
                </a:solidFill>
                <a:latin typeface="+mn-lt"/>
                <a:cs typeface="Tahoma" panose="020B0604030504040204" pitchFamily="34" charset="0"/>
              </a:rPr>
              <a:t>istemas radiales y escalonados para la construcci</a:t>
            </a:r>
            <a:r>
              <a:rPr lang="es-ES" altLang="es-MX" sz="1600" b="1" dirty="0" smtClean="0">
                <a:solidFill>
                  <a:srgbClr val="7F6000"/>
                </a:solidFill>
                <a:latin typeface="+mn-lt"/>
                <a:cs typeface="Tahoma" panose="020B0604030504040204" pitchFamily="34" charset="0"/>
              </a:rPr>
              <a:t>ón de la forma </a:t>
            </a:r>
            <a:endParaRPr lang="es-ES" altLang="es-MX" sz="1600" b="1" dirty="0">
              <a:solidFill>
                <a:srgbClr val="7F6000"/>
              </a:solidFill>
              <a:latin typeface="+mn-lt"/>
              <a:cs typeface="Tahoma" panose="020B0604030504040204" pitchFamily="34" charset="0"/>
            </a:endParaRPr>
          </a:p>
        </p:txBody>
      </p:sp>
      <p:sp>
        <p:nvSpPr>
          <p:cNvPr id="3" name="CuadroTexto 2"/>
          <p:cNvSpPr txBox="1"/>
          <p:nvPr/>
        </p:nvSpPr>
        <p:spPr>
          <a:xfrm>
            <a:off x="556249" y="2456128"/>
            <a:ext cx="3064618" cy="369332"/>
          </a:xfrm>
          <a:prstGeom prst="rect">
            <a:avLst/>
          </a:prstGeom>
          <a:noFill/>
        </p:spPr>
        <p:txBody>
          <a:bodyPr wrap="square" rtlCol="0">
            <a:spAutoFit/>
          </a:bodyPr>
          <a:lstStyle/>
          <a:p>
            <a:pPr algn="just"/>
            <a:r>
              <a:rPr lang="es-ES" dirty="0" smtClean="0"/>
              <a:t>Estructura radial y geom</a:t>
            </a:r>
            <a:r>
              <a:rPr lang="es-ES" dirty="0" smtClean="0"/>
              <a:t>étrica </a:t>
            </a:r>
            <a:endParaRPr lang="es-ES" dirty="0"/>
          </a:p>
        </p:txBody>
      </p:sp>
      <p:sp>
        <p:nvSpPr>
          <p:cNvPr id="18" name="CuadroTexto 17"/>
          <p:cNvSpPr txBox="1"/>
          <p:nvPr/>
        </p:nvSpPr>
        <p:spPr>
          <a:xfrm>
            <a:off x="4373335" y="4479523"/>
            <a:ext cx="1866485" cy="369332"/>
          </a:xfrm>
          <a:prstGeom prst="rect">
            <a:avLst/>
          </a:prstGeom>
          <a:noFill/>
        </p:spPr>
        <p:txBody>
          <a:bodyPr wrap="none" rtlCol="0">
            <a:spAutoFit/>
          </a:bodyPr>
          <a:lstStyle/>
          <a:p>
            <a:r>
              <a:rPr lang="es-MX" sz="900" dirty="0" smtClean="0">
                <a:solidFill>
                  <a:srgbClr val="000000"/>
                </a:solidFill>
              </a:rPr>
              <a:t>Imagen tomada con fines didácticos </a:t>
            </a:r>
          </a:p>
          <a:p>
            <a:r>
              <a:rPr lang="es-ES" sz="900" dirty="0" smtClean="0">
                <a:solidFill>
                  <a:srgbClr val="000000"/>
                </a:solidFill>
              </a:rPr>
              <a:t>d</a:t>
            </a:r>
            <a:r>
              <a:rPr lang="es-MX" sz="900" dirty="0" smtClean="0">
                <a:solidFill>
                  <a:srgbClr val="000000"/>
                </a:solidFill>
              </a:rPr>
              <a:t>e.</a:t>
            </a:r>
            <a:r>
              <a:rPr lang="pl-PL" sz="900" dirty="0" smtClean="0">
                <a:solidFill>
                  <a:srgbClr val="000000"/>
                </a:solidFill>
                <a:hlinkClick r:id="rId5"/>
              </a:rPr>
              <a:t>www.foro3d.com</a:t>
            </a:r>
            <a:endParaRPr lang="es-MX" sz="900" dirty="0">
              <a:solidFill>
                <a:srgbClr val="000000"/>
              </a:solidFill>
              <a:hlinkClick r:id="rId5"/>
            </a:endParaRPr>
          </a:p>
        </p:txBody>
      </p:sp>
      <p:pic>
        <p:nvPicPr>
          <p:cNvPr id="5" name="Imagen 4"/>
          <p:cNvPicPr>
            <a:picLocks noChangeAspect="1"/>
          </p:cNvPicPr>
          <p:nvPr/>
        </p:nvPicPr>
        <p:blipFill>
          <a:blip r:embed="rId6"/>
          <a:stretch>
            <a:fillRect/>
          </a:stretch>
        </p:blipFill>
        <p:spPr>
          <a:xfrm>
            <a:off x="4385928" y="2020867"/>
            <a:ext cx="3340100" cy="2425700"/>
          </a:xfrm>
          <a:prstGeom prst="rect">
            <a:avLst/>
          </a:prstGeom>
        </p:spPr>
      </p:pic>
      <p:pic>
        <p:nvPicPr>
          <p:cNvPr id="6" name="Imagen 5"/>
          <p:cNvPicPr>
            <a:picLocks noChangeAspect="1"/>
          </p:cNvPicPr>
          <p:nvPr/>
        </p:nvPicPr>
        <p:blipFill>
          <a:blip r:embed="rId7"/>
          <a:stretch>
            <a:fillRect/>
          </a:stretch>
        </p:blipFill>
        <p:spPr>
          <a:xfrm>
            <a:off x="683395" y="4073015"/>
            <a:ext cx="3210348" cy="1797795"/>
          </a:xfrm>
          <a:prstGeom prst="rect">
            <a:avLst/>
          </a:prstGeom>
        </p:spPr>
      </p:pic>
      <p:sp>
        <p:nvSpPr>
          <p:cNvPr id="15" name="CuadroTexto 14"/>
          <p:cNvSpPr txBox="1"/>
          <p:nvPr/>
        </p:nvSpPr>
        <p:spPr>
          <a:xfrm>
            <a:off x="673973" y="5891475"/>
            <a:ext cx="1929378" cy="369332"/>
          </a:xfrm>
          <a:prstGeom prst="rect">
            <a:avLst/>
          </a:prstGeom>
          <a:noFill/>
        </p:spPr>
        <p:txBody>
          <a:bodyPr wrap="none" rtlCol="0">
            <a:spAutoFit/>
          </a:bodyPr>
          <a:lstStyle/>
          <a:p>
            <a:r>
              <a:rPr lang="es-MX" sz="900" dirty="0" smtClean="0">
                <a:solidFill>
                  <a:srgbClr val="000000"/>
                </a:solidFill>
              </a:rPr>
              <a:t>Imagen tomada con fines didácticos </a:t>
            </a:r>
          </a:p>
          <a:p>
            <a:r>
              <a:rPr lang="es-ES" sz="900" dirty="0" smtClean="0">
                <a:solidFill>
                  <a:srgbClr val="000000"/>
                </a:solidFill>
              </a:rPr>
              <a:t>d</a:t>
            </a:r>
            <a:r>
              <a:rPr lang="es-MX" sz="900" dirty="0" smtClean="0">
                <a:solidFill>
                  <a:srgbClr val="000000"/>
                </a:solidFill>
              </a:rPr>
              <a:t>e.</a:t>
            </a:r>
            <a:r>
              <a:rPr lang="pl-PL" sz="900" dirty="0" smtClean="0">
                <a:solidFill>
                  <a:srgbClr val="000000"/>
                </a:solidFill>
                <a:hlinkClick r:id="rId5"/>
              </a:rPr>
              <a:t>www.westwing.es</a:t>
            </a:r>
            <a:endParaRPr lang="es-MX" sz="900" dirty="0">
              <a:solidFill>
                <a:srgbClr val="000000"/>
              </a:solidFill>
              <a:hlinkClick r:id="rId5"/>
            </a:endParaRPr>
          </a:p>
        </p:txBody>
      </p:sp>
      <p:sp>
        <p:nvSpPr>
          <p:cNvPr id="21"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99299670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CuadroTexto 5"/>
          <p:cNvSpPr txBox="1">
            <a:spLocks noChangeArrowheads="1"/>
          </p:cNvSpPr>
          <p:nvPr/>
        </p:nvSpPr>
        <p:spPr bwMode="auto">
          <a:xfrm>
            <a:off x="510783" y="1262007"/>
            <a:ext cx="360045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Sistemas conexos para la construcci</a:t>
            </a:r>
            <a:r>
              <a:rPr lang="es-ES" altLang="es-MX" sz="1600" b="1" dirty="0" smtClean="0">
                <a:solidFill>
                  <a:srgbClr val="7F6000"/>
                </a:solidFill>
                <a:latin typeface="+mn-lt"/>
                <a:cs typeface="Tahoma" panose="020B0604030504040204" pitchFamily="34" charset="0"/>
              </a:rPr>
              <a:t>ón de la forma</a:t>
            </a:r>
            <a:endParaRPr lang="es-ES" altLang="es-MX" sz="1600" b="1" dirty="0">
              <a:solidFill>
                <a:srgbClr val="7F6000"/>
              </a:solidFill>
              <a:latin typeface="+mn-lt"/>
              <a:cs typeface="Tahoma" panose="020B0604030504040204" pitchFamily="34" charset="0"/>
            </a:endParaRPr>
          </a:p>
        </p:txBody>
      </p:sp>
      <p:sp>
        <p:nvSpPr>
          <p:cNvPr id="18" name="CuadroTexto 17"/>
          <p:cNvSpPr txBox="1"/>
          <p:nvPr/>
        </p:nvSpPr>
        <p:spPr>
          <a:xfrm>
            <a:off x="6210007" y="5718082"/>
            <a:ext cx="2014193" cy="369332"/>
          </a:xfrm>
          <a:prstGeom prst="rect">
            <a:avLst/>
          </a:prstGeom>
          <a:noFill/>
        </p:spPr>
        <p:txBody>
          <a:bodyPr wrap="none" rtlCol="0">
            <a:spAutoFit/>
          </a:bodyPr>
          <a:lstStyle/>
          <a:p>
            <a:r>
              <a:rPr lang="es-MX" sz="900" dirty="0" smtClean="0">
                <a:solidFill>
                  <a:srgbClr val="000000"/>
                </a:solidFill>
              </a:rPr>
              <a:t>Im</a:t>
            </a:r>
            <a:r>
              <a:rPr lang="cs-CZ" sz="900" dirty="0" smtClean="0">
                <a:solidFill>
                  <a:srgbClr val="000000"/>
                </a:solidFill>
              </a:rPr>
              <a:t>á</a:t>
            </a:r>
            <a:r>
              <a:rPr lang="es-MX" sz="900" dirty="0" smtClean="0">
                <a:solidFill>
                  <a:srgbClr val="000000"/>
                </a:solidFill>
              </a:rPr>
              <a:t>genes tomadas </a:t>
            </a:r>
            <a:r>
              <a:rPr lang="es-MX" sz="900" dirty="0" smtClean="0">
                <a:solidFill>
                  <a:srgbClr val="000000"/>
                </a:solidFill>
              </a:rPr>
              <a:t>con fines didácticos </a:t>
            </a:r>
          </a:p>
          <a:p>
            <a:r>
              <a:rPr lang="es-ES" sz="900" dirty="0" smtClean="0">
                <a:solidFill>
                  <a:srgbClr val="000000"/>
                </a:solidFill>
              </a:rPr>
              <a:t>d</a:t>
            </a:r>
            <a:r>
              <a:rPr lang="es-MX" sz="900" dirty="0" smtClean="0">
                <a:solidFill>
                  <a:srgbClr val="000000"/>
                </a:solidFill>
              </a:rPr>
              <a:t>e:</a:t>
            </a:r>
            <a:r>
              <a:rPr lang="it-IT" sz="900" dirty="0" err="1" smtClean="0">
                <a:solidFill>
                  <a:srgbClr val="000000"/>
                </a:solidFill>
              </a:rPr>
              <a:t>es.slideshare.net</a:t>
            </a:r>
            <a:endParaRPr lang="es-MX" sz="900" dirty="0">
              <a:solidFill>
                <a:srgbClr val="000000"/>
              </a:solidFill>
              <a:hlinkClick r:id="rId5"/>
            </a:endParaRPr>
          </a:p>
        </p:txBody>
      </p:sp>
      <p:pic>
        <p:nvPicPr>
          <p:cNvPr id="4" name="Imagen 3" descr="Captura de pantalla 2019-09-30 a las 13.35.54.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02984" y="1563944"/>
            <a:ext cx="2620677" cy="4485843"/>
          </a:xfrm>
          <a:prstGeom prst="rect">
            <a:avLst/>
          </a:prstGeom>
        </p:spPr>
      </p:pic>
      <p:pic>
        <p:nvPicPr>
          <p:cNvPr id="9" name="Imagen 8" descr="Captura de pantalla 2019-09-30 a las 13.37.09.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60130" y="2016557"/>
            <a:ext cx="1410583" cy="793896"/>
          </a:xfrm>
          <a:prstGeom prst="rect">
            <a:avLst/>
          </a:prstGeom>
        </p:spPr>
      </p:pic>
      <p:pic>
        <p:nvPicPr>
          <p:cNvPr id="11" name="Imagen 10" descr="Captura de pantalla 2019-09-30 a las 13.37.13.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68785" y="3358805"/>
            <a:ext cx="1361053" cy="881688"/>
          </a:xfrm>
          <a:prstGeom prst="rect">
            <a:avLst/>
          </a:prstGeom>
        </p:spPr>
      </p:pic>
      <p:pic>
        <p:nvPicPr>
          <p:cNvPr id="14" name="Imagen 13" descr="Captura de pantalla 2019-09-30 a las 13.37.17.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70725" y="4678941"/>
            <a:ext cx="1362661" cy="1041525"/>
          </a:xfrm>
          <a:prstGeom prst="rect">
            <a:avLst/>
          </a:prstGeom>
        </p:spPr>
      </p:pic>
      <p:sp>
        <p:nvSpPr>
          <p:cNvPr id="16" name="CuadroTexto 15"/>
          <p:cNvSpPr txBox="1"/>
          <p:nvPr/>
        </p:nvSpPr>
        <p:spPr>
          <a:xfrm>
            <a:off x="7839963" y="2256698"/>
            <a:ext cx="1304037" cy="369332"/>
          </a:xfrm>
          <a:prstGeom prst="rect">
            <a:avLst/>
          </a:prstGeom>
          <a:noFill/>
        </p:spPr>
        <p:txBody>
          <a:bodyPr wrap="square" rtlCol="0">
            <a:spAutoFit/>
          </a:bodyPr>
          <a:lstStyle/>
          <a:p>
            <a:r>
              <a:rPr lang="es-ES" dirty="0"/>
              <a:t>C</a:t>
            </a:r>
            <a:r>
              <a:rPr lang="es-ES" dirty="0" smtClean="0"/>
              <a:t>onexi</a:t>
            </a:r>
            <a:r>
              <a:rPr lang="es-ES" dirty="0" smtClean="0"/>
              <a:t>ón</a:t>
            </a:r>
            <a:endParaRPr lang="es-ES" dirty="0"/>
          </a:p>
        </p:txBody>
      </p:sp>
      <p:sp>
        <p:nvSpPr>
          <p:cNvPr id="20" name="CuadroTexto 19"/>
          <p:cNvSpPr txBox="1"/>
          <p:nvPr/>
        </p:nvSpPr>
        <p:spPr>
          <a:xfrm>
            <a:off x="7839963" y="3616169"/>
            <a:ext cx="1304037" cy="369332"/>
          </a:xfrm>
          <a:prstGeom prst="rect">
            <a:avLst/>
          </a:prstGeom>
          <a:noFill/>
        </p:spPr>
        <p:txBody>
          <a:bodyPr wrap="square" rtlCol="0">
            <a:spAutoFit/>
          </a:bodyPr>
          <a:lstStyle/>
          <a:p>
            <a:r>
              <a:rPr lang="es-ES" dirty="0" smtClean="0"/>
              <a:t>Gen</a:t>
            </a:r>
            <a:r>
              <a:rPr lang="es-ES" dirty="0" smtClean="0"/>
              <a:t>érico</a:t>
            </a:r>
            <a:endParaRPr lang="es-ES" dirty="0"/>
          </a:p>
        </p:txBody>
      </p:sp>
      <p:sp>
        <p:nvSpPr>
          <p:cNvPr id="21" name="CuadroTexto 20"/>
          <p:cNvSpPr txBox="1"/>
          <p:nvPr/>
        </p:nvSpPr>
        <p:spPr>
          <a:xfrm>
            <a:off x="7950382" y="5106639"/>
            <a:ext cx="1304037" cy="369332"/>
          </a:xfrm>
          <a:prstGeom prst="rect">
            <a:avLst/>
          </a:prstGeom>
          <a:noFill/>
        </p:spPr>
        <p:txBody>
          <a:bodyPr wrap="square" rtlCol="0">
            <a:spAutoFit/>
          </a:bodyPr>
          <a:lstStyle/>
          <a:p>
            <a:r>
              <a:rPr lang="es-ES" dirty="0" smtClean="0"/>
              <a:t>Espec</a:t>
            </a:r>
            <a:r>
              <a:rPr lang="es-ES" dirty="0" smtClean="0"/>
              <a:t>ífico</a:t>
            </a:r>
            <a:endParaRPr lang="es-ES" dirty="0"/>
          </a:p>
        </p:txBody>
      </p:sp>
      <p:sp>
        <p:nvSpPr>
          <p:cNvPr id="19" name="Rectángulo 18"/>
          <p:cNvSpPr/>
          <p:nvPr/>
        </p:nvSpPr>
        <p:spPr>
          <a:xfrm>
            <a:off x="3027630" y="6151801"/>
            <a:ext cx="1662534" cy="369332"/>
          </a:xfrm>
          <a:prstGeom prst="rect">
            <a:avLst/>
          </a:prstGeom>
        </p:spPr>
        <p:txBody>
          <a:bodyPr wrap="none">
            <a:spAutoFit/>
          </a:bodyPr>
          <a:lstStyle/>
          <a:p>
            <a:r>
              <a:rPr lang="es-ES_tradnl" dirty="0" smtClean="0"/>
              <a:t>(</a:t>
            </a:r>
            <a:r>
              <a:rPr lang="es-ES_tradnl" dirty="0" err="1" smtClean="0"/>
              <a:t>Goffrey</a:t>
            </a:r>
            <a:r>
              <a:rPr lang="es-ES_tradnl" dirty="0" smtClean="0"/>
              <a:t> ,1997) </a:t>
            </a:r>
            <a:endParaRPr lang="es-ES" dirty="0"/>
          </a:p>
        </p:txBody>
      </p:sp>
      <p:sp>
        <p:nvSpPr>
          <p:cNvPr id="26"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256438661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CuadroTexto 5"/>
          <p:cNvSpPr txBox="1">
            <a:spLocks noChangeArrowheads="1"/>
          </p:cNvSpPr>
          <p:nvPr/>
        </p:nvSpPr>
        <p:spPr bwMode="auto">
          <a:xfrm>
            <a:off x="510783" y="1262007"/>
            <a:ext cx="3600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Construcci</a:t>
            </a:r>
            <a:r>
              <a:rPr lang="es-ES" altLang="es-MX" sz="1600" b="1" dirty="0" smtClean="0">
                <a:solidFill>
                  <a:srgbClr val="7F6000"/>
                </a:solidFill>
                <a:latin typeface="+mn-lt"/>
                <a:cs typeface="Tahoma" panose="020B0604030504040204" pitchFamily="34" charset="0"/>
              </a:rPr>
              <a:t>ón de la forma orgánica</a:t>
            </a:r>
            <a:endParaRPr lang="es-ES" altLang="es-MX" sz="1600" b="1" dirty="0">
              <a:solidFill>
                <a:srgbClr val="7F6000"/>
              </a:solidFill>
              <a:latin typeface="+mn-lt"/>
              <a:cs typeface="Tahoma" panose="020B0604030504040204" pitchFamily="34" charset="0"/>
            </a:endParaRPr>
          </a:p>
        </p:txBody>
      </p:sp>
      <p:sp>
        <p:nvSpPr>
          <p:cNvPr id="19" name="Rectángulo 18"/>
          <p:cNvSpPr/>
          <p:nvPr/>
        </p:nvSpPr>
        <p:spPr>
          <a:xfrm>
            <a:off x="3027630" y="6151801"/>
            <a:ext cx="1662534" cy="369332"/>
          </a:xfrm>
          <a:prstGeom prst="rect">
            <a:avLst/>
          </a:prstGeom>
        </p:spPr>
        <p:txBody>
          <a:bodyPr wrap="none">
            <a:spAutoFit/>
          </a:bodyPr>
          <a:lstStyle/>
          <a:p>
            <a:r>
              <a:rPr lang="es-ES_tradnl" dirty="0" smtClean="0"/>
              <a:t>(</a:t>
            </a:r>
            <a:r>
              <a:rPr lang="es-ES_tradnl" dirty="0" err="1" smtClean="0"/>
              <a:t>Goffrey</a:t>
            </a:r>
            <a:r>
              <a:rPr lang="es-ES_tradnl" dirty="0" smtClean="0"/>
              <a:t> ,1997) </a:t>
            </a:r>
            <a:endParaRPr lang="es-ES" dirty="0"/>
          </a:p>
        </p:txBody>
      </p:sp>
      <p:sp>
        <p:nvSpPr>
          <p:cNvPr id="26"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
        <p:nvSpPr>
          <p:cNvPr id="3" name="CuadroTexto 2"/>
          <p:cNvSpPr txBox="1"/>
          <p:nvPr/>
        </p:nvSpPr>
        <p:spPr>
          <a:xfrm>
            <a:off x="955069" y="1899825"/>
            <a:ext cx="2697283" cy="2031325"/>
          </a:xfrm>
          <a:prstGeom prst="rect">
            <a:avLst/>
          </a:prstGeom>
          <a:noFill/>
        </p:spPr>
        <p:txBody>
          <a:bodyPr wrap="square" rtlCol="0">
            <a:spAutoFit/>
          </a:bodyPr>
          <a:lstStyle/>
          <a:p>
            <a:r>
              <a:rPr lang="es-ES" dirty="0" smtClean="0"/>
              <a:t>Caracterizaci</a:t>
            </a:r>
            <a:r>
              <a:rPr lang="es-ES" dirty="0" smtClean="0"/>
              <a:t>ón de contornos irregulares y caprichosos (naturaleza, arboles, células etc. ) también pueden ser artificiales (diseño abstracto).</a:t>
            </a:r>
            <a:endParaRPr lang="es-ES" dirty="0"/>
          </a:p>
        </p:txBody>
      </p:sp>
      <p:pic>
        <p:nvPicPr>
          <p:cNvPr id="5" name="Imagen 4"/>
          <p:cNvPicPr>
            <a:picLocks noChangeAspect="1"/>
          </p:cNvPicPr>
          <p:nvPr/>
        </p:nvPicPr>
        <p:blipFill>
          <a:blip r:embed="rId5"/>
          <a:stretch>
            <a:fillRect/>
          </a:stretch>
        </p:blipFill>
        <p:spPr>
          <a:xfrm>
            <a:off x="3823593" y="1692916"/>
            <a:ext cx="2505052" cy="1876371"/>
          </a:xfrm>
          <a:prstGeom prst="rect">
            <a:avLst/>
          </a:prstGeom>
        </p:spPr>
      </p:pic>
      <p:sp>
        <p:nvSpPr>
          <p:cNvPr id="22" name="CuadroTexto 21"/>
          <p:cNvSpPr txBox="1"/>
          <p:nvPr/>
        </p:nvSpPr>
        <p:spPr>
          <a:xfrm>
            <a:off x="3302817" y="4448034"/>
            <a:ext cx="2014193" cy="369332"/>
          </a:xfrm>
          <a:prstGeom prst="rect">
            <a:avLst/>
          </a:prstGeom>
          <a:noFill/>
        </p:spPr>
        <p:txBody>
          <a:bodyPr wrap="none" rtlCol="0">
            <a:spAutoFit/>
          </a:bodyPr>
          <a:lstStyle/>
          <a:p>
            <a:r>
              <a:rPr lang="es-MX" sz="900" dirty="0" smtClean="0">
                <a:solidFill>
                  <a:srgbClr val="000000"/>
                </a:solidFill>
              </a:rPr>
              <a:t>Im</a:t>
            </a:r>
            <a:r>
              <a:rPr lang="es-MX" sz="900" dirty="0" smtClean="0">
                <a:solidFill>
                  <a:srgbClr val="000000"/>
                </a:solidFill>
              </a:rPr>
              <a:t>á</a:t>
            </a:r>
            <a:r>
              <a:rPr lang="es-MX" sz="900" dirty="0" smtClean="0">
                <a:solidFill>
                  <a:srgbClr val="000000"/>
                </a:solidFill>
              </a:rPr>
              <a:t>genes tomadas </a:t>
            </a:r>
            <a:r>
              <a:rPr lang="es-MX" sz="900" dirty="0" smtClean="0">
                <a:solidFill>
                  <a:srgbClr val="000000"/>
                </a:solidFill>
              </a:rPr>
              <a:t>con fines didácticos </a:t>
            </a:r>
          </a:p>
          <a:p>
            <a:r>
              <a:rPr lang="es-ES" sz="900" dirty="0" smtClean="0">
                <a:solidFill>
                  <a:srgbClr val="000000"/>
                </a:solidFill>
              </a:rPr>
              <a:t>d</a:t>
            </a:r>
            <a:r>
              <a:rPr lang="es-MX" sz="900" dirty="0" smtClean="0">
                <a:solidFill>
                  <a:srgbClr val="000000"/>
                </a:solidFill>
              </a:rPr>
              <a:t>e.w</a:t>
            </a:r>
            <a:r>
              <a:rPr lang="pl-PL" sz="900" dirty="0" smtClean="0">
                <a:solidFill>
                  <a:srgbClr val="000000"/>
                </a:solidFill>
                <a:hlinkClick r:id="rId6"/>
              </a:rPr>
              <a:t>ww.google.com search</a:t>
            </a:r>
            <a:endParaRPr lang="es-MX" sz="900" dirty="0">
              <a:solidFill>
                <a:srgbClr val="000000"/>
              </a:solidFill>
              <a:hlinkClick r:id="rId6"/>
            </a:endParaRPr>
          </a:p>
        </p:txBody>
      </p:sp>
      <p:pic>
        <p:nvPicPr>
          <p:cNvPr id="15" name="Imagen 14"/>
          <p:cNvPicPr>
            <a:picLocks noChangeAspect="1"/>
          </p:cNvPicPr>
          <p:nvPr/>
        </p:nvPicPr>
        <p:blipFill>
          <a:blip r:embed="rId7"/>
          <a:stretch>
            <a:fillRect/>
          </a:stretch>
        </p:blipFill>
        <p:spPr>
          <a:xfrm>
            <a:off x="5444182" y="3646342"/>
            <a:ext cx="2185876" cy="2336973"/>
          </a:xfrm>
          <a:prstGeom prst="rect">
            <a:avLst/>
          </a:prstGeom>
        </p:spPr>
      </p:pic>
    </p:spTree>
    <p:extLst>
      <p:ext uri="{BB962C8B-B14F-4D97-AF65-F5344CB8AC3E}">
        <p14:creationId xmlns:p14="http://schemas.microsoft.com/office/powerpoint/2010/main" val="169188056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362215" y="1871028"/>
            <a:ext cx="4224216" cy="3170099"/>
          </a:xfrm>
          <a:prstGeom prst="rect">
            <a:avLst/>
          </a:prstGeom>
        </p:spPr>
        <p:txBody>
          <a:bodyPr wrap="square">
            <a:spAutoFit/>
          </a:bodyPr>
          <a:lstStyle/>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20" name="CuadroTexto 5"/>
          <p:cNvSpPr txBox="1">
            <a:spLocks noChangeArrowheads="1"/>
          </p:cNvSpPr>
          <p:nvPr/>
        </p:nvSpPr>
        <p:spPr bwMode="auto">
          <a:xfrm>
            <a:off x="269390" y="1041586"/>
            <a:ext cx="360045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2.3 LAS CUATRO REGLAS DEL M</a:t>
            </a:r>
            <a:r>
              <a:rPr lang="es-ES" altLang="es-MX" sz="1600" b="1" dirty="0" smtClean="0">
                <a:solidFill>
                  <a:srgbClr val="7F6000"/>
                </a:solidFill>
                <a:latin typeface="+mn-lt"/>
                <a:cs typeface="Tahoma" panose="020B0604030504040204" pitchFamily="34" charset="0"/>
              </a:rPr>
              <a:t>ÉTODO CARTESIANO</a:t>
            </a:r>
            <a:endParaRPr lang="es-ES" altLang="es-MX" sz="1600" b="1" dirty="0">
              <a:solidFill>
                <a:srgbClr val="7F6000"/>
              </a:solidFill>
              <a:latin typeface="+mn-lt"/>
              <a:cs typeface="Tahoma" panose="020B0604030504040204" pitchFamily="34" charset="0"/>
            </a:endParaRPr>
          </a:p>
        </p:txBody>
      </p:sp>
      <p:sp>
        <p:nvSpPr>
          <p:cNvPr id="2" name="CuadroTexto 1"/>
          <p:cNvSpPr txBox="1"/>
          <p:nvPr/>
        </p:nvSpPr>
        <p:spPr>
          <a:xfrm>
            <a:off x="188914" y="1689897"/>
            <a:ext cx="3001646" cy="1077218"/>
          </a:xfrm>
          <a:prstGeom prst="rect">
            <a:avLst/>
          </a:prstGeom>
          <a:noFill/>
        </p:spPr>
        <p:txBody>
          <a:bodyPr wrap="square" rtlCol="0">
            <a:spAutoFit/>
          </a:bodyPr>
          <a:lstStyle/>
          <a:p>
            <a:pPr algn="just"/>
            <a:r>
              <a:rPr lang="es-ES" sz="1600" dirty="0" smtClean="0">
                <a:solidFill>
                  <a:srgbClr val="7F6000"/>
                </a:solidFill>
              </a:rPr>
              <a:t>1. No aceptar nunca nada como verdadero que no tenga evidencias de serlo (no excluir la duda).</a:t>
            </a:r>
            <a:endParaRPr lang="es-ES" sz="1600" dirty="0">
              <a:solidFill>
                <a:srgbClr val="7F6000"/>
              </a:solidFill>
            </a:endParaRPr>
          </a:p>
        </p:txBody>
      </p:sp>
      <p:sp>
        <p:nvSpPr>
          <p:cNvPr id="22" name="CuadroTexto 21"/>
          <p:cNvSpPr txBox="1"/>
          <p:nvPr/>
        </p:nvSpPr>
        <p:spPr>
          <a:xfrm>
            <a:off x="3626334" y="1464433"/>
            <a:ext cx="3001646" cy="1077218"/>
          </a:xfrm>
          <a:prstGeom prst="rect">
            <a:avLst/>
          </a:prstGeom>
          <a:noFill/>
        </p:spPr>
        <p:txBody>
          <a:bodyPr wrap="square" rtlCol="0">
            <a:spAutoFit/>
          </a:bodyPr>
          <a:lstStyle/>
          <a:p>
            <a:pPr algn="just"/>
            <a:r>
              <a:rPr lang="es-ES" sz="1600" dirty="0">
                <a:solidFill>
                  <a:srgbClr val="7F6000"/>
                </a:solidFill>
              </a:rPr>
              <a:t>2</a:t>
            </a:r>
            <a:r>
              <a:rPr lang="es-ES" sz="1600" dirty="0" smtClean="0">
                <a:solidFill>
                  <a:srgbClr val="7F6000"/>
                </a:solidFill>
              </a:rPr>
              <a:t>. Dividir cada problema en tantas pequeñas partes como fuese posible y necesario para resolverlo.</a:t>
            </a:r>
            <a:endParaRPr lang="es-ES" sz="1600" dirty="0">
              <a:solidFill>
                <a:srgbClr val="7F6000"/>
              </a:solidFill>
            </a:endParaRPr>
          </a:p>
        </p:txBody>
      </p:sp>
      <p:sp>
        <p:nvSpPr>
          <p:cNvPr id="23" name="CuadroTexto 22"/>
          <p:cNvSpPr txBox="1"/>
          <p:nvPr/>
        </p:nvSpPr>
        <p:spPr>
          <a:xfrm>
            <a:off x="2445832" y="4366855"/>
            <a:ext cx="3001646" cy="1077218"/>
          </a:xfrm>
          <a:prstGeom prst="rect">
            <a:avLst/>
          </a:prstGeom>
          <a:noFill/>
        </p:spPr>
        <p:txBody>
          <a:bodyPr wrap="square" rtlCol="0">
            <a:spAutoFit/>
          </a:bodyPr>
          <a:lstStyle/>
          <a:p>
            <a:pPr algn="just"/>
            <a:r>
              <a:rPr lang="es-ES" sz="1600" dirty="0">
                <a:solidFill>
                  <a:srgbClr val="7F6000"/>
                </a:solidFill>
              </a:rPr>
              <a:t>3</a:t>
            </a:r>
            <a:r>
              <a:rPr lang="es-ES" sz="1600" dirty="0" smtClean="0">
                <a:solidFill>
                  <a:srgbClr val="7F6000"/>
                </a:solidFill>
              </a:rPr>
              <a:t>. Conducir con orden mis pensamientos, para ascender paso a paso hasta llegar a lo complejo.</a:t>
            </a:r>
            <a:endParaRPr lang="es-ES" sz="1600" dirty="0">
              <a:solidFill>
                <a:srgbClr val="7F6000"/>
              </a:solidFill>
            </a:endParaRPr>
          </a:p>
        </p:txBody>
      </p:sp>
      <p:sp>
        <p:nvSpPr>
          <p:cNvPr id="24" name="CuadroTexto 23"/>
          <p:cNvSpPr txBox="1"/>
          <p:nvPr/>
        </p:nvSpPr>
        <p:spPr>
          <a:xfrm>
            <a:off x="6087254" y="3112755"/>
            <a:ext cx="2629719" cy="1077218"/>
          </a:xfrm>
          <a:prstGeom prst="rect">
            <a:avLst/>
          </a:prstGeom>
          <a:noFill/>
        </p:spPr>
        <p:txBody>
          <a:bodyPr wrap="square" rtlCol="0">
            <a:spAutoFit/>
          </a:bodyPr>
          <a:lstStyle/>
          <a:p>
            <a:pPr algn="just"/>
            <a:r>
              <a:rPr lang="es-ES" sz="1600" dirty="0" smtClean="0">
                <a:solidFill>
                  <a:srgbClr val="7F6000"/>
                </a:solidFill>
              </a:rPr>
              <a:t>4. Hacer enumeraciones y revisiones completas y generales para asegurarse de no omitir nada. </a:t>
            </a:r>
            <a:endParaRPr lang="es-ES" sz="1600" dirty="0">
              <a:solidFill>
                <a:srgbClr val="7F6000"/>
              </a:solidFill>
            </a:endParaRPr>
          </a:p>
        </p:txBody>
      </p:sp>
      <p:pic>
        <p:nvPicPr>
          <p:cNvPr id="5" name="Imagen 4"/>
          <p:cNvPicPr>
            <a:picLocks noChangeAspect="1"/>
          </p:cNvPicPr>
          <p:nvPr/>
        </p:nvPicPr>
        <p:blipFill rotWithShape="1">
          <a:blip r:embed="rId5"/>
          <a:srcRect l="71621" t="24883" r="2669" b="26753"/>
          <a:stretch/>
        </p:blipFill>
        <p:spPr>
          <a:xfrm>
            <a:off x="997052" y="2666052"/>
            <a:ext cx="1458842" cy="1448486"/>
          </a:xfrm>
          <a:prstGeom prst="rect">
            <a:avLst/>
          </a:prstGeom>
        </p:spPr>
      </p:pic>
      <p:sp>
        <p:nvSpPr>
          <p:cNvPr id="26" name="CuadroTexto 25"/>
          <p:cNvSpPr txBox="1"/>
          <p:nvPr/>
        </p:nvSpPr>
        <p:spPr>
          <a:xfrm>
            <a:off x="537094" y="4096204"/>
            <a:ext cx="1903567"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a:t>
            </a:r>
            <a:r>
              <a:rPr lang="en-US" sz="900" dirty="0" err="1"/>
              <a:t>www.youtube.com</a:t>
            </a:r>
            <a:r>
              <a:rPr lang="en-US" sz="900" dirty="0"/>
              <a:t>/</a:t>
            </a:r>
            <a:r>
              <a:rPr lang="en-US" sz="900" dirty="0" err="1"/>
              <a:t>watc</a:t>
            </a:r>
            <a:endParaRPr lang="es-MX" sz="900" dirty="0">
              <a:solidFill>
                <a:srgbClr val="000000"/>
              </a:solidFill>
              <a:hlinkClick r:id="rId6"/>
            </a:endParaRPr>
          </a:p>
        </p:txBody>
      </p:sp>
      <p:pic>
        <p:nvPicPr>
          <p:cNvPr id="6" name="Imagen 5"/>
          <p:cNvPicPr>
            <a:picLocks noChangeAspect="1"/>
          </p:cNvPicPr>
          <p:nvPr/>
        </p:nvPicPr>
        <p:blipFill>
          <a:blip r:embed="rId7"/>
          <a:stretch>
            <a:fillRect/>
          </a:stretch>
        </p:blipFill>
        <p:spPr>
          <a:xfrm>
            <a:off x="3863899" y="2540870"/>
            <a:ext cx="1740574" cy="1405729"/>
          </a:xfrm>
          <a:prstGeom prst="rect">
            <a:avLst/>
          </a:prstGeom>
        </p:spPr>
      </p:pic>
      <p:sp>
        <p:nvSpPr>
          <p:cNvPr id="27" name="CuadroTexto 26"/>
          <p:cNvSpPr txBox="1"/>
          <p:nvPr/>
        </p:nvSpPr>
        <p:spPr>
          <a:xfrm>
            <a:off x="3817083" y="3944213"/>
            <a:ext cx="2079453"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e:www.</a:t>
            </a:r>
            <a:r>
              <a:rPr lang="pt-BR" sz="900" dirty="0" smtClean="0"/>
              <a:t>753c79b8</a:t>
            </a:r>
            <a:r>
              <a:rPr lang="pt-BR" sz="900" dirty="0"/>
              <a:t>-a-62cb3a1a-s-sites</a:t>
            </a:r>
            <a:r>
              <a:rPr lang="pt-BR" sz="900" dirty="0" smtClean="0"/>
              <a:t>.</a:t>
            </a:r>
            <a:endParaRPr lang="es-MX" sz="900" dirty="0">
              <a:solidFill>
                <a:srgbClr val="000000"/>
              </a:solidFill>
              <a:hlinkClick r:id="rId6"/>
            </a:endParaRPr>
          </a:p>
        </p:txBody>
      </p:sp>
      <p:pic>
        <p:nvPicPr>
          <p:cNvPr id="7" name="Imagen 6"/>
          <p:cNvPicPr>
            <a:picLocks noChangeAspect="1"/>
          </p:cNvPicPr>
          <p:nvPr/>
        </p:nvPicPr>
        <p:blipFill>
          <a:blip r:embed="rId8"/>
          <a:stretch>
            <a:fillRect/>
          </a:stretch>
        </p:blipFill>
        <p:spPr>
          <a:xfrm>
            <a:off x="3431953" y="5185158"/>
            <a:ext cx="1232000" cy="1232000"/>
          </a:xfrm>
          <a:prstGeom prst="rect">
            <a:avLst/>
          </a:prstGeom>
        </p:spPr>
      </p:pic>
      <p:sp>
        <p:nvSpPr>
          <p:cNvPr id="29" name="CuadroTexto 28"/>
          <p:cNvSpPr txBox="1"/>
          <p:nvPr/>
        </p:nvSpPr>
        <p:spPr>
          <a:xfrm>
            <a:off x="2940946" y="6405793"/>
            <a:ext cx="1975252" cy="369332"/>
          </a:xfrm>
          <a:prstGeom prst="rect">
            <a:avLst/>
          </a:prstGeom>
          <a:noFill/>
        </p:spPr>
        <p:txBody>
          <a:bodyPr wrap="none" rtlCol="0">
            <a:spAutoFit/>
          </a:bodyPr>
          <a:lstStyle/>
          <a:p>
            <a:r>
              <a:rPr lang="es-MX" sz="900" dirty="0" smtClean="0"/>
              <a:t>Imagen tomada con fines didácticos </a:t>
            </a:r>
          </a:p>
          <a:p>
            <a:r>
              <a:rPr lang="es-ES" sz="900" dirty="0"/>
              <a:t>d</a:t>
            </a:r>
            <a:r>
              <a:rPr lang="es-MX" sz="900" dirty="0" smtClean="0"/>
              <a:t>e:</a:t>
            </a:r>
            <a:r>
              <a:rPr lang="it-IT" sz="900" dirty="0" err="1" smtClean="0"/>
              <a:t>www.marivapsicologosvalencia.es</a:t>
            </a:r>
            <a:r>
              <a:rPr lang="pt-BR" sz="900" dirty="0" smtClean="0"/>
              <a:t>.</a:t>
            </a:r>
            <a:endParaRPr lang="es-MX" sz="900" dirty="0">
              <a:solidFill>
                <a:srgbClr val="000000"/>
              </a:solidFill>
              <a:hlinkClick r:id="rId6"/>
            </a:endParaRPr>
          </a:p>
        </p:txBody>
      </p:sp>
      <p:pic>
        <p:nvPicPr>
          <p:cNvPr id="9" name="Imagen 8"/>
          <p:cNvPicPr>
            <a:picLocks noChangeAspect="1"/>
          </p:cNvPicPr>
          <p:nvPr/>
        </p:nvPicPr>
        <p:blipFill rotWithShape="1">
          <a:blip r:embed="rId9"/>
          <a:srcRect l="24371"/>
          <a:stretch/>
        </p:blipFill>
        <p:spPr>
          <a:xfrm>
            <a:off x="6695978" y="4271980"/>
            <a:ext cx="1689897" cy="1262949"/>
          </a:xfrm>
          <a:prstGeom prst="rect">
            <a:avLst/>
          </a:prstGeom>
        </p:spPr>
      </p:pic>
      <p:sp>
        <p:nvSpPr>
          <p:cNvPr id="31" name="CuadroTexto 30"/>
          <p:cNvSpPr txBox="1"/>
          <p:nvPr/>
        </p:nvSpPr>
        <p:spPr>
          <a:xfrm>
            <a:off x="6588270" y="5529558"/>
            <a:ext cx="1866485"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a:t>
            </a:r>
            <a:r>
              <a:rPr lang="pt-BR" sz="900" dirty="0" smtClean="0"/>
              <a:t>www.realidad7</a:t>
            </a:r>
            <a:r>
              <a:rPr lang="pt-BR" sz="900" dirty="0"/>
              <a:t>.com/</a:t>
            </a:r>
            <a:endParaRPr lang="es-MX" sz="900" dirty="0">
              <a:solidFill>
                <a:srgbClr val="000000"/>
              </a:solidFill>
              <a:hlinkClick r:id="rId6"/>
            </a:endParaRPr>
          </a:p>
        </p:txBody>
      </p:sp>
      <p:sp>
        <p:nvSpPr>
          <p:cNvPr id="15" name="Rectángulo 14"/>
          <p:cNvSpPr/>
          <p:nvPr/>
        </p:nvSpPr>
        <p:spPr>
          <a:xfrm>
            <a:off x="5085250" y="6302930"/>
            <a:ext cx="1534344" cy="276999"/>
          </a:xfrm>
          <a:prstGeom prst="rect">
            <a:avLst/>
          </a:prstGeom>
        </p:spPr>
        <p:txBody>
          <a:bodyPr wrap="none">
            <a:spAutoFit/>
          </a:bodyPr>
          <a:lstStyle/>
          <a:p>
            <a:r>
              <a:rPr lang="es-ES_tradnl" baseline="30000" dirty="0"/>
              <a:t>Rene Descartes, 1637</a:t>
            </a:r>
            <a:endParaRPr lang="es-ES" dirty="0"/>
          </a:p>
        </p:txBody>
      </p:sp>
      <p:sp>
        <p:nvSpPr>
          <p:cNvPr id="35" name="Text Box 7"/>
          <p:cNvSpPr txBox="1">
            <a:spLocks noChangeArrowheads="1"/>
          </p:cNvSpPr>
          <p:nvPr/>
        </p:nvSpPr>
        <p:spPr bwMode="auto">
          <a:xfrm>
            <a:off x="0" y="6161797"/>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368683310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1306790" y="1241254"/>
            <a:ext cx="5714543" cy="7540527"/>
          </a:xfrm>
          <a:prstGeom prst="rect">
            <a:avLst/>
          </a:prstGeom>
        </p:spPr>
        <p:txBody>
          <a:bodyPr wrap="square">
            <a:spAutoFit/>
          </a:bodyPr>
          <a:lstStyle/>
          <a:p>
            <a:endParaRPr lang="es-MX" sz="1600" dirty="0" smtClean="0">
              <a:solidFill>
                <a:srgbClr val="7F6000"/>
              </a:solidFill>
            </a:endParaRPr>
          </a:p>
          <a:p>
            <a:endParaRPr lang="es-MX" sz="1600" dirty="0">
              <a:solidFill>
                <a:srgbClr val="7F6000"/>
              </a:solidFill>
            </a:endParaRPr>
          </a:p>
          <a:p>
            <a:endParaRPr lang="es-MX" sz="1600" dirty="0" smtClean="0">
              <a:solidFill>
                <a:srgbClr val="7F6000"/>
              </a:solidFill>
            </a:endParaRPr>
          </a:p>
          <a:p>
            <a:pPr algn="just"/>
            <a:r>
              <a:rPr lang="es-MX" sz="1600" dirty="0" smtClean="0">
                <a:solidFill>
                  <a:srgbClr val="7F6000"/>
                </a:solidFill>
              </a:rPr>
              <a:t>Tomar </a:t>
            </a:r>
            <a:r>
              <a:rPr lang="es-MX" sz="1600" dirty="0">
                <a:solidFill>
                  <a:srgbClr val="7F6000"/>
                </a:solidFill>
              </a:rPr>
              <a:t>decisiones </a:t>
            </a:r>
            <a:r>
              <a:rPr lang="es-MX" sz="1600" dirty="0" smtClean="0">
                <a:solidFill>
                  <a:srgbClr val="7F6000"/>
                </a:solidFill>
              </a:rPr>
              <a:t>en la primera etapa del proyecto es determinante, según el </a:t>
            </a:r>
            <a:r>
              <a:rPr lang="es-MX" sz="1600" dirty="0" smtClean="0">
                <a:solidFill>
                  <a:srgbClr val="7F6000"/>
                </a:solidFill>
              </a:rPr>
              <a:t>enfoque:</a:t>
            </a:r>
            <a:endParaRPr lang="es-MX" sz="1600" dirty="0" smtClean="0">
              <a:solidFill>
                <a:srgbClr val="7F6000"/>
              </a:solidFill>
            </a:endParaRPr>
          </a:p>
          <a:p>
            <a:pPr marL="800100" lvl="1" indent="-342900" algn="just">
              <a:buAutoNum type="arabicPeriod"/>
            </a:pPr>
            <a:r>
              <a:rPr lang="es-ES" sz="1600" dirty="0" smtClean="0">
                <a:solidFill>
                  <a:srgbClr val="7F6000"/>
                </a:solidFill>
              </a:rPr>
              <a:t>Social</a:t>
            </a:r>
          </a:p>
          <a:p>
            <a:pPr marL="800100" lvl="1" indent="-342900" algn="just">
              <a:buAutoNum type="arabicPeriod"/>
            </a:pPr>
            <a:r>
              <a:rPr lang="es-ES" sz="1600" dirty="0" smtClean="0">
                <a:solidFill>
                  <a:srgbClr val="7F6000"/>
                </a:solidFill>
              </a:rPr>
              <a:t>Institucional </a:t>
            </a:r>
          </a:p>
          <a:p>
            <a:pPr marL="800100" lvl="1" indent="-342900" algn="just">
              <a:buAutoNum type="arabicPeriod"/>
            </a:pPr>
            <a:r>
              <a:rPr lang="es-ES" sz="1600" dirty="0" smtClean="0">
                <a:solidFill>
                  <a:srgbClr val="7F6000"/>
                </a:solidFill>
              </a:rPr>
              <a:t>Empresarial </a:t>
            </a:r>
          </a:p>
          <a:p>
            <a:pPr marL="800100" lvl="1" indent="-342900" algn="just">
              <a:buAutoNum type="arabicPeriod"/>
            </a:pPr>
            <a:r>
              <a:rPr lang="es-ES" sz="1600" dirty="0" smtClean="0">
                <a:solidFill>
                  <a:srgbClr val="7F6000"/>
                </a:solidFill>
              </a:rPr>
              <a:t>Federal </a:t>
            </a:r>
          </a:p>
          <a:p>
            <a:pPr marL="800100" lvl="1" indent="-342900" algn="just">
              <a:buAutoNum type="arabicPeriod"/>
            </a:pPr>
            <a:r>
              <a:rPr lang="es-ES" sz="1600" dirty="0" smtClean="0">
                <a:solidFill>
                  <a:srgbClr val="7F6000"/>
                </a:solidFill>
              </a:rPr>
              <a:t>Mixto</a:t>
            </a:r>
          </a:p>
          <a:p>
            <a:pPr marL="285750" indent="-285750" algn="just">
              <a:buFont typeface="Arial"/>
              <a:buChar char="•"/>
            </a:pPr>
            <a:r>
              <a:rPr lang="es-ES" sz="1600" dirty="0" smtClean="0">
                <a:solidFill>
                  <a:srgbClr val="7F6000"/>
                </a:solidFill>
              </a:rPr>
              <a:t>Todo concepto de diseño </a:t>
            </a:r>
            <a:r>
              <a:rPr lang="es-ES" sz="1600" dirty="0" smtClean="0">
                <a:solidFill>
                  <a:srgbClr val="7F6000"/>
                </a:solidFill>
              </a:rPr>
              <a:t>debe contener </a:t>
            </a:r>
            <a:r>
              <a:rPr lang="es-MX" sz="1600" dirty="0" smtClean="0">
                <a:solidFill>
                  <a:srgbClr val="7F6000"/>
                </a:solidFill>
              </a:rPr>
              <a:t>valores de identificación, </a:t>
            </a:r>
            <a:r>
              <a:rPr lang="es-MX" sz="1600" dirty="0">
                <a:solidFill>
                  <a:srgbClr val="7F6000"/>
                </a:solidFill>
              </a:rPr>
              <a:t>funcionales, ergonómicos, estéticos y de cuidado al medio </a:t>
            </a:r>
            <a:r>
              <a:rPr lang="es-MX" sz="1600" dirty="0" smtClean="0">
                <a:solidFill>
                  <a:srgbClr val="7F6000"/>
                </a:solidFill>
              </a:rPr>
              <a:t>ambiente.</a:t>
            </a:r>
          </a:p>
          <a:p>
            <a:pPr marL="285750" indent="-285750" algn="just">
              <a:buFont typeface="Arial"/>
              <a:buChar char="•"/>
            </a:pPr>
            <a:r>
              <a:rPr lang="es-MX" sz="1600" dirty="0" smtClean="0">
                <a:solidFill>
                  <a:srgbClr val="7F6000"/>
                </a:solidFill>
              </a:rPr>
              <a:t>El futuro diseño </a:t>
            </a:r>
            <a:r>
              <a:rPr lang="es-MX" sz="1600" dirty="0">
                <a:solidFill>
                  <a:srgbClr val="7F6000"/>
                </a:solidFill>
              </a:rPr>
              <a:t>debe </a:t>
            </a:r>
            <a:r>
              <a:rPr lang="es-MX" sz="1600" b="1" dirty="0">
                <a:solidFill>
                  <a:srgbClr val="7F6000"/>
                </a:solidFill>
              </a:rPr>
              <a:t>responder por sí mismo</a:t>
            </a:r>
            <a:r>
              <a:rPr lang="es-MX" sz="1600" dirty="0">
                <a:solidFill>
                  <a:srgbClr val="7F6000"/>
                </a:solidFill>
              </a:rPr>
              <a:t>, garantizando que sus características no afecten el exterior. </a:t>
            </a:r>
          </a:p>
          <a:p>
            <a:pPr marL="285750" indent="-285750" algn="just">
              <a:buFont typeface="Arial"/>
              <a:buChar char="•"/>
            </a:pPr>
            <a:r>
              <a:rPr lang="es-MX" sz="1600" dirty="0" smtClean="0">
                <a:solidFill>
                  <a:srgbClr val="7F6000"/>
                </a:solidFill>
              </a:rPr>
              <a:t>Contener una </a:t>
            </a:r>
            <a:r>
              <a:rPr lang="es-MX" sz="1600" dirty="0">
                <a:solidFill>
                  <a:srgbClr val="7F6000"/>
                </a:solidFill>
              </a:rPr>
              <a:t>c</a:t>
            </a:r>
            <a:r>
              <a:rPr lang="es-MX" sz="1600" dirty="0" smtClean="0">
                <a:solidFill>
                  <a:srgbClr val="7F6000"/>
                </a:solidFill>
              </a:rPr>
              <a:t>onexión </a:t>
            </a:r>
            <a:r>
              <a:rPr lang="es-MX" sz="1600" dirty="0">
                <a:solidFill>
                  <a:srgbClr val="7F6000"/>
                </a:solidFill>
              </a:rPr>
              <a:t>inteligente, útil y aprovechable entre personas. </a:t>
            </a:r>
            <a:endParaRPr lang="es-MX" sz="1600" dirty="0" smtClean="0">
              <a:solidFill>
                <a:srgbClr val="7F6000"/>
              </a:solidFill>
            </a:endParaRPr>
          </a:p>
          <a:p>
            <a:pPr marL="285750" indent="-285750" algn="just">
              <a:buFont typeface="Arial"/>
              <a:buChar char="•"/>
            </a:pPr>
            <a:r>
              <a:rPr lang="es-ES" sz="1600" dirty="0" smtClean="0">
                <a:solidFill>
                  <a:srgbClr val="7F6000"/>
                </a:solidFill>
              </a:rPr>
              <a:t>L</a:t>
            </a:r>
            <a:r>
              <a:rPr lang="es-MX" sz="1600" dirty="0" smtClean="0">
                <a:solidFill>
                  <a:srgbClr val="7F6000"/>
                </a:solidFill>
              </a:rPr>
              <a:t>as </a:t>
            </a:r>
            <a:r>
              <a:rPr lang="es-MX" sz="1600" dirty="0">
                <a:solidFill>
                  <a:srgbClr val="7F6000"/>
                </a:solidFill>
              </a:rPr>
              <a:t>p</a:t>
            </a:r>
            <a:r>
              <a:rPr lang="es-MX" sz="1600" dirty="0" smtClean="0">
                <a:solidFill>
                  <a:srgbClr val="7F6000"/>
                </a:solidFill>
              </a:rPr>
              <a:t>rimeras </a:t>
            </a:r>
            <a:r>
              <a:rPr lang="es-MX" sz="1600" dirty="0">
                <a:solidFill>
                  <a:srgbClr val="7F6000"/>
                </a:solidFill>
              </a:rPr>
              <a:t>ideas, la fase conceptual y de creatividad </a:t>
            </a:r>
            <a:r>
              <a:rPr lang="es-MX" sz="1600" dirty="0" smtClean="0">
                <a:solidFill>
                  <a:srgbClr val="7F6000"/>
                </a:solidFill>
              </a:rPr>
              <a:t>deben ser reconocidas de  </a:t>
            </a:r>
            <a:r>
              <a:rPr lang="es-MX" sz="1600" dirty="0">
                <a:solidFill>
                  <a:srgbClr val="7F6000"/>
                </a:solidFill>
              </a:rPr>
              <a:t>(Nacional Science Fundation [NSF], 1996; Horváth, 2000; Wang et al., 2002). </a:t>
            </a:r>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11"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
        <p:nvSpPr>
          <p:cNvPr id="12" name="CuadroTexto 5"/>
          <p:cNvSpPr txBox="1">
            <a:spLocks noChangeArrowheads="1"/>
          </p:cNvSpPr>
          <p:nvPr/>
        </p:nvSpPr>
        <p:spPr bwMode="auto">
          <a:xfrm>
            <a:off x="962078" y="1345978"/>
            <a:ext cx="454793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2.4 </a:t>
            </a:r>
            <a:r>
              <a:rPr lang="es-ES" altLang="es-MX" sz="1600" b="1" dirty="0" smtClean="0">
                <a:solidFill>
                  <a:srgbClr val="7F6000"/>
                </a:solidFill>
                <a:latin typeface="+mn-lt"/>
                <a:cs typeface="Tahoma" panose="020B0604030504040204" pitchFamily="34" charset="0"/>
              </a:rPr>
              <a:t>AN</a:t>
            </a:r>
            <a:r>
              <a:rPr lang="es-ES" altLang="es-MX" sz="1600" b="1" dirty="0" smtClean="0">
                <a:solidFill>
                  <a:srgbClr val="7F6000"/>
                </a:solidFill>
                <a:latin typeface="+mn-lt"/>
                <a:cs typeface="Tahoma" panose="020B0604030504040204" pitchFamily="34" charset="0"/>
              </a:rPr>
              <a:t>ÁLISIS PREVIO DEL PROYECTO A SEGUIR</a:t>
            </a:r>
            <a:endParaRPr lang="es-ES" altLang="es-MX" sz="1600" b="1" dirty="0">
              <a:solidFill>
                <a:srgbClr val="7F6000"/>
              </a:solidFill>
              <a:latin typeface="+mn-lt"/>
              <a:cs typeface="Tahoma" panose="020B0604030504040204" pitchFamily="34" charset="0"/>
            </a:endParaRPr>
          </a:p>
        </p:txBody>
      </p:sp>
    </p:spTree>
    <p:extLst>
      <p:ext uri="{BB962C8B-B14F-4D97-AF65-F5344CB8AC3E}">
        <p14:creationId xmlns:p14="http://schemas.microsoft.com/office/powerpoint/2010/main" val="347339968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p:cNvSpPr/>
          <p:nvPr/>
        </p:nvSpPr>
        <p:spPr>
          <a:xfrm>
            <a:off x="750540" y="1650607"/>
            <a:ext cx="4224216" cy="3170099"/>
          </a:xfrm>
          <a:prstGeom prst="rect">
            <a:avLst/>
          </a:prstGeom>
        </p:spPr>
        <p:txBody>
          <a:bodyPr wrap="square">
            <a:spAutoFit/>
          </a:bodyPr>
          <a:lstStyle/>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endParaRPr lang="es-ES_tradnl" sz="1600" dirty="0"/>
          </a:p>
          <a:p>
            <a:pPr algn="just"/>
            <a:endParaRPr lang="es-ES" sz="2800" dirty="0"/>
          </a:p>
        </p:txBody>
      </p:sp>
      <p:sp>
        <p:nvSpPr>
          <p:cNvPr id="11" name="CuadroTexto 10"/>
          <p:cNvSpPr txBox="1"/>
          <p:nvPr/>
        </p:nvSpPr>
        <p:spPr>
          <a:xfrm>
            <a:off x="5627298" y="5670645"/>
            <a:ext cx="1903567"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a:t>
            </a:r>
            <a:r>
              <a:rPr lang="de-DE" sz="900" dirty="0" err="1"/>
              <a:t>www.kettleriverfurn.com</a:t>
            </a:r>
            <a:endParaRPr lang="es-MX" sz="900" dirty="0">
              <a:solidFill>
                <a:srgbClr val="000000"/>
              </a:solidFill>
              <a:hlinkClick r:id="rId5"/>
            </a:endParaRPr>
          </a:p>
        </p:txBody>
      </p:sp>
      <p:sp>
        <p:nvSpPr>
          <p:cNvPr id="12" name="Rectángulo 11"/>
          <p:cNvSpPr/>
          <p:nvPr/>
        </p:nvSpPr>
        <p:spPr>
          <a:xfrm>
            <a:off x="729550" y="1115297"/>
            <a:ext cx="1904762" cy="5447646"/>
          </a:xfrm>
          <a:prstGeom prst="rect">
            <a:avLst/>
          </a:prstGeom>
        </p:spPr>
        <p:txBody>
          <a:bodyPr wrap="square">
            <a:spAutoFit/>
          </a:bodyPr>
          <a:lstStyle/>
          <a:p>
            <a:pPr algn="just"/>
            <a:r>
              <a:rPr lang="es-MX" b="1" dirty="0" smtClean="0">
                <a:solidFill>
                  <a:schemeClr val="accent4">
                    <a:lumMod val="50000"/>
                  </a:schemeClr>
                </a:solidFill>
              </a:rPr>
              <a:t>Innovar y generar nuevos conceptos de diseño. </a:t>
            </a:r>
            <a:r>
              <a:rPr lang="es-ES_tradnl" b="1" dirty="0"/>
              <a:t/>
            </a:r>
            <a:br>
              <a:rPr lang="es-ES_tradnl" b="1" dirty="0"/>
            </a:br>
            <a:endParaRPr lang="es-ES_tradnl" b="1" dirty="0"/>
          </a:p>
          <a:p>
            <a:pPr algn="just"/>
            <a:r>
              <a:rPr lang="es-ES_tradnl" dirty="0"/>
              <a:t/>
            </a:r>
            <a:br>
              <a:rPr lang="es-ES_tradnl" dirty="0"/>
            </a:br>
            <a:endParaRPr lang="es-ES_tradnl" dirty="0"/>
          </a:p>
          <a:p>
            <a:pPr algn="just"/>
            <a:r>
              <a:rPr lang="es-ES_tradnl" dirty="0"/>
              <a:t/>
            </a:r>
            <a:br>
              <a:rPr lang="es-ES_tradnl" dirty="0"/>
            </a:br>
            <a:endParaRPr lang="es-ES_tradnl" dirty="0"/>
          </a:p>
          <a:p>
            <a:pPr algn="just"/>
            <a:r>
              <a:rPr lang="es-ES_tradnl" sz="1600" dirty="0"/>
              <a:t/>
            </a:r>
            <a:br>
              <a:rPr lang="es-ES_tradnl" sz="1600" dirty="0"/>
            </a:br>
            <a:endParaRPr lang="es-ES_tradnl" sz="1600" dirty="0"/>
          </a:p>
          <a:p>
            <a:pPr algn="just"/>
            <a:r>
              <a:rPr lang="es-ES_tradnl" sz="1600" dirty="0"/>
              <a:t/>
            </a:r>
            <a:br>
              <a:rPr lang="es-ES_tradnl" sz="1600" dirty="0"/>
            </a:br>
            <a:r>
              <a:rPr lang="es-ES_tradnl" sz="1600" dirty="0">
                <a:solidFill>
                  <a:srgbClr val="7F6000"/>
                </a:solidFill>
              </a:rPr>
              <a:t>Entre el 70 y 80% del costo total de producción (Ehrlenspiel &amp; </a:t>
            </a:r>
            <a:r>
              <a:rPr lang="es-ES_tradnl" sz="1600" dirty="0" err="1">
                <a:solidFill>
                  <a:srgbClr val="7F6000"/>
                </a:solidFill>
              </a:rPr>
              <a:t>Dylla</a:t>
            </a:r>
            <a:r>
              <a:rPr lang="es-ES_tradnl" sz="1600" dirty="0">
                <a:solidFill>
                  <a:srgbClr val="7F6000"/>
                </a:solidFill>
              </a:rPr>
              <a:t>, 1993) </a:t>
            </a:r>
            <a:r>
              <a:rPr lang="es-ES_tradnl" sz="1600" b="1" dirty="0">
                <a:solidFill>
                  <a:srgbClr val="7F6000"/>
                </a:solidFill>
              </a:rPr>
              <a:t>se determina en la fase de di- </a:t>
            </a:r>
            <a:r>
              <a:rPr lang="es-ES_tradnl" sz="1600" b="1" dirty="0" err="1">
                <a:solidFill>
                  <a:srgbClr val="7F6000"/>
                </a:solidFill>
              </a:rPr>
              <a:t>seño</a:t>
            </a:r>
            <a:r>
              <a:rPr lang="es-ES_tradnl" sz="1600" b="1" dirty="0">
                <a:solidFill>
                  <a:srgbClr val="7F6000"/>
                </a:solidFill>
              </a:rPr>
              <a:t> conceptual. </a:t>
            </a:r>
            <a:endParaRPr lang="es-ES_tradnl" sz="1600" b="1" dirty="0">
              <a:solidFill>
                <a:srgbClr val="7F6000"/>
              </a:solidFill>
            </a:endParaRPr>
          </a:p>
          <a:p>
            <a:pPr algn="just"/>
            <a:endParaRPr lang="es-ES_tradnl" sz="1600" dirty="0"/>
          </a:p>
          <a:p>
            <a:pPr algn="just"/>
            <a:endParaRPr lang="es-ES" sz="2800" dirty="0"/>
          </a:p>
        </p:txBody>
      </p:sp>
      <p:sp>
        <p:nvSpPr>
          <p:cNvPr id="4" name="CuadroTexto 3"/>
          <p:cNvSpPr txBox="1"/>
          <p:nvPr/>
        </p:nvSpPr>
        <p:spPr>
          <a:xfrm>
            <a:off x="2823225" y="2067765"/>
            <a:ext cx="2497874" cy="1200329"/>
          </a:xfrm>
          <a:prstGeom prst="rect">
            <a:avLst/>
          </a:prstGeom>
          <a:noFill/>
        </p:spPr>
        <p:txBody>
          <a:bodyPr wrap="square" rtlCol="0">
            <a:spAutoFit/>
          </a:bodyPr>
          <a:lstStyle/>
          <a:p>
            <a:pPr algn="just"/>
            <a:r>
              <a:rPr lang="es-ES" dirty="0" smtClean="0">
                <a:solidFill>
                  <a:schemeClr val="accent4">
                    <a:lumMod val="50000"/>
                  </a:schemeClr>
                </a:solidFill>
              </a:rPr>
              <a:t>Es una labor cada vez m</a:t>
            </a:r>
            <a:r>
              <a:rPr lang="es-ES" dirty="0" smtClean="0">
                <a:solidFill>
                  <a:schemeClr val="accent4">
                    <a:lumMod val="50000"/>
                  </a:schemeClr>
                </a:solidFill>
              </a:rPr>
              <a:t>ás ardua en un mercado globalizado y saturado de productos.</a:t>
            </a:r>
            <a:endParaRPr lang="es-ES" dirty="0">
              <a:solidFill>
                <a:schemeClr val="accent4">
                  <a:lumMod val="50000"/>
                </a:schemeClr>
              </a:solidFill>
            </a:endParaRPr>
          </a:p>
        </p:txBody>
      </p:sp>
      <p:sp>
        <p:nvSpPr>
          <p:cNvPr id="13" name="CuadroTexto 12"/>
          <p:cNvSpPr txBox="1"/>
          <p:nvPr/>
        </p:nvSpPr>
        <p:spPr>
          <a:xfrm>
            <a:off x="5578452" y="3164831"/>
            <a:ext cx="3174600" cy="923330"/>
          </a:xfrm>
          <a:prstGeom prst="rect">
            <a:avLst/>
          </a:prstGeom>
          <a:noFill/>
        </p:spPr>
        <p:txBody>
          <a:bodyPr wrap="square" rtlCol="0">
            <a:spAutoFit/>
          </a:bodyPr>
          <a:lstStyle/>
          <a:p>
            <a:pPr algn="just"/>
            <a:r>
              <a:rPr lang="es-ES" dirty="0" smtClean="0">
                <a:solidFill>
                  <a:srgbClr val="7F6000"/>
                </a:solidFill>
              </a:rPr>
              <a:t>Esto requiere de nuevas metodolog</a:t>
            </a:r>
            <a:r>
              <a:rPr lang="es-ES" dirty="0" smtClean="0">
                <a:solidFill>
                  <a:srgbClr val="7F6000"/>
                </a:solidFill>
              </a:rPr>
              <a:t>ías y herramientas para enfrentar esos escenarios.</a:t>
            </a:r>
            <a:endParaRPr lang="es-ES" dirty="0">
              <a:solidFill>
                <a:srgbClr val="7F6000"/>
              </a:solidFill>
            </a:endParaRPr>
          </a:p>
        </p:txBody>
      </p:sp>
      <p:cxnSp>
        <p:nvCxnSpPr>
          <p:cNvPr id="14" name="Conector recto de flecha 13"/>
          <p:cNvCxnSpPr/>
          <p:nvPr/>
        </p:nvCxnSpPr>
        <p:spPr>
          <a:xfrm flipH="1">
            <a:off x="3557895" y="1542952"/>
            <a:ext cx="10495" cy="5458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Conector recto de flecha 18"/>
          <p:cNvCxnSpPr/>
          <p:nvPr/>
        </p:nvCxnSpPr>
        <p:spPr>
          <a:xfrm flipH="1">
            <a:off x="6307655" y="2666053"/>
            <a:ext cx="10495" cy="5982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Conector recto 20"/>
          <p:cNvCxnSpPr>
            <a:stCxn id="4" idx="3"/>
          </p:cNvCxnSpPr>
          <p:nvPr/>
        </p:nvCxnSpPr>
        <p:spPr>
          <a:xfrm flipV="1">
            <a:off x="5321099" y="2666053"/>
            <a:ext cx="997051" cy="1877"/>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ector recto 24"/>
          <p:cNvCxnSpPr/>
          <p:nvPr/>
        </p:nvCxnSpPr>
        <p:spPr>
          <a:xfrm flipH="1">
            <a:off x="2613321" y="1542952"/>
            <a:ext cx="934079" cy="10497"/>
          </a:xfrm>
          <a:prstGeom prst="line">
            <a:avLst/>
          </a:prstGeom>
        </p:spPr>
        <p:style>
          <a:lnRef idx="2">
            <a:schemeClr val="accent1"/>
          </a:lnRef>
          <a:fillRef idx="0">
            <a:schemeClr val="accent1"/>
          </a:fillRef>
          <a:effectRef idx="1">
            <a:schemeClr val="accent1"/>
          </a:effectRef>
          <a:fontRef idx="minor">
            <a:schemeClr val="tx1"/>
          </a:fontRef>
        </p:style>
      </p:cxnSp>
      <p:sp>
        <p:nvSpPr>
          <p:cNvPr id="28" name="Rectángulo 27"/>
          <p:cNvSpPr/>
          <p:nvPr/>
        </p:nvSpPr>
        <p:spPr>
          <a:xfrm>
            <a:off x="3576918" y="4688639"/>
            <a:ext cx="4572000" cy="1241365"/>
          </a:xfrm>
          <a:prstGeom prst="rect">
            <a:avLst/>
          </a:prstGeom>
        </p:spPr>
        <p:txBody>
          <a:bodyPr>
            <a:spAutoFit/>
          </a:bodyPr>
          <a:lstStyle/>
          <a:p>
            <a:r>
              <a:rPr lang="es-ES_tradnl" sz="2800" baseline="30000" dirty="0">
                <a:solidFill>
                  <a:srgbClr val="7F6000"/>
                </a:solidFill>
              </a:rPr>
              <a:t>En la medida que el proceso de diseño avanza es cada vez más difícil reparar malas decisiones (Ehrlenspiel, Kiewert, Lindemann, 1998)</a:t>
            </a:r>
            <a:r>
              <a:rPr lang="es-ES_tradnl" sz="2800" baseline="30000" dirty="0"/>
              <a:t>.</a:t>
            </a:r>
            <a:endParaRPr lang="es-ES" sz="2800" dirty="0"/>
          </a:p>
        </p:txBody>
      </p:sp>
      <p:cxnSp>
        <p:nvCxnSpPr>
          <p:cNvPr id="30" name="Conector recto 29"/>
          <p:cNvCxnSpPr>
            <a:stCxn id="13" idx="1"/>
          </p:cNvCxnSpPr>
          <p:nvPr/>
        </p:nvCxnSpPr>
        <p:spPr>
          <a:xfrm flipH="1">
            <a:off x="2424406" y="3626496"/>
            <a:ext cx="3154046" cy="1571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626" name="Conector recto 26625"/>
          <p:cNvCxnSpPr/>
          <p:nvPr/>
        </p:nvCxnSpPr>
        <p:spPr>
          <a:xfrm>
            <a:off x="2424406" y="3631710"/>
            <a:ext cx="10496" cy="451339"/>
          </a:xfrm>
          <a:prstGeom prst="line">
            <a:avLst/>
          </a:prstGeom>
        </p:spPr>
        <p:style>
          <a:lnRef idx="2">
            <a:schemeClr val="accent1"/>
          </a:lnRef>
          <a:fillRef idx="0">
            <a:schemeClr val="accent1"/>
          </a:fillRef>
          <a:effectRef idx="1">
            <a:schemeClr val="accent1"/>
          </a:effectRef>
          <a:fontRef idx="minor">
            <a:schemeClr val="tx1"/>
          </a:fontRef>
        </p:style>
      </p:cxnSp>
      <p:cxnSp>
        <p:nvCxnSpPr>
          <p:cNvPr id="26629" name="Conector recto de flecha 26628"/>
          <p:cNvCxnSpPr/>
          <p:nvPr/>
        </p:nvCxnSpPr>
        <p:spPr>
          <a:xfrm flipV="1">
            <a:off x="2634312" y="5038209"/>
            <a:ext cx="839621" cy="209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3"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154621489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CuadroTexto 5"/>
          <p:cNvSpPr txBox="1">
            <a:spLocks noChangeArrowheads="1"/>
          </p:cNvSpPr>
          <p:nvPr/>
        </p:nvSpPr>
        <p:spPr bwMode="auto">
          <a:xfrm>
            <a:off x="531772" y="1807814"/>
            <a:ext cx="3600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3.1 EL DISEÑADOR</a:t>
            </a:r>
            <a:endParaRPr lang="es-ES" altLang="es-MX" sz="1600" b="1" dirty="0">
              <a:solidFill>
                <a:srgbClr val="7F6000"/>
              </a:solidFill>
              <a:latin typeface="+mn-lt"/>
              <a:cs typeface="Tahoma" panose="020B0604030504040204" pitchFamily="34" charset="0"/>
            </a:endParaRPr>
          </a:p>
        </p:txBody>
      </p:sp>
      <p:pic>
        <p:nvPicPr>
          <p:cNvPr id="11" name="Imagen 10"/>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5" name="Rectángulo 14"/>
          <p:cNvSpPr/>
          <p:nvPr/>
        </p:nvSpPr>
        <p:spPr>
          <a:xfrm>
            <a:off x="5055595" y="1268623"/>
            <a:ext cx="2087117" cy="369332"/>
          </a:xfrm>
          <a:prstGeom prst="rect">
            <a:avLst/>
          </a:prstGeom>
        </p:spPr>
        <p:txBody>
          <a:bodyPr wrap="none">
            <a:spAutoFit/>
          </a:bodyPr>
          <a:lstStyle/>
          <a:p>
            <a:r>
              <a:rPr lang="es-ES" altLang="es-MX" b="1" dirty="0" smtClean="0">
                <a:solidFill>
                  <a:srgbClr val="385723"/>
                </a:solidFill>
                <a:cs typeface="Arial" panose="020B0604020202020204" pitchFamily="34" charset="0"/>
              </a:rPr>
              <a:t>3. </a:t>
            </a:r>
            <a:r>
              <a:rPr lang="es-ES" altLang="es-MX" b="1" dirty="0" smtClean="0">
                <a:solidFill>
                  <a:srgbClr val="385723"/>
                </a:solidFill>
                <a:cs typeface="Arial" panose="020B0604020202020204" pitchFamily="34" charset="0"/>
              </a:rPr>
              <a:t>ACTUAL VS IDEAL</a:t>
            </a:r>
            <a:endParaRPr lang="es-ES" altLang="es-MX" sz="1600" b="1" dirty="0">
              <a:solidFill>
                <a:srgbClr val="385723"/>
              </a:solidFill>
              <a:cs typeface="Arial" panose="020B0604020202020204" pitchFamily="34" charset="0"/>
            </a:endParaRPr>
          </a:p>
        </p:txBody>
      </p:sp>
      <p:sp>
        <p:nvSpPr>
          <p:cNvPr id="3" name="CuadroTexto 2"/>
          <p:cNvSpPr txBox="1"/>
          <p:nvPr/>
        </p:nvSpPr>
        <p:spPr>
          <a:xfrm>
            <a:off x="1416861" y="2319676"/>
            <a:ext cx="2907189" cy="3693319"/>
          </a:xfrm>
          <a:prstGeom prst="rect">
            <a:avLst/>
          </a:prstGeom>
          <a:noFill/>
        </p:spPr>
        <p:txBody>
          <a:bodyPr wrap="square" rtlCol="0">
            <a:spAutoFit/>
          </a:bodyPr>
          <a:lstStyle/>
          <a:p>
            <a:pPr algn="just"/>
            <a:r>
              <a:rPr lang="es-ES" dirty="0" smtClean="0">
                <a:solidFill>
                  <a:srgbClr val="7F6000"/>
                </a:solidFill>
              </a:rPr>
              <a:t>El diseñador debe trabajar como principio b</a:t>
            </a:r>
            <a:r>
              <a:rPr lang="es-ES" dirty="0" smtClean="0">
                <a:solidFill>
                  <a:srgbClr val="7F6000"/>
                </a:solidFill>
              </a:rPr>
              <a:t>ásico y fundamental, el concebirse como persona realizada, feliz y apasionada de las actividades que hace.  No como un requerimiento de diseño, sino como una forma de mantenerse al máximo de sus capacidades, sin que una situación personal de índole (familiar, personal o social) afecte su desempeño. </a:t>
            </a:r>
            <a:r>
              <a:rPr lang="es-ES" dirty="0" smtClean="0">
                <a:solidFill>
                  <a:srgbClr val="7F6000"/>
                </a:solidFill>
              </a:rPr>
              <a:t> </a:t>
            </a:r>
            <a:endParaRPr lang="es-ES" dirty="0">
              <a:solidFill>
                <a:srgbClr val="7F6000"/>
              </a:solidFill>
            </a:endParaRPr>
          </a:p>
        </p:txBody>
      </p:sp>
      <p:pic>
        <p:nvPicPr>
          <p:cNvPr id="4" name="Imagen 3"/>
          <p:cNvPicPr>
            <a:picLocks noChangeAspect="1"/>
          </p:cNvPicPr>
          <p:nvPr/>
        </p:nvPicPr>
        <p:blipFill rotWithShape="1">
          <a:blip r:embed="rId5"/>
          <a:srcRect b="10694"/>
          <a:stretch/>
        </p:blipFill>
        <p:spPr>
          <a:xfrm>
            <a:off x="4564347" y="2997021"/>
            <a:ext cx="3340100" cy="2177641"/>
          </a:xfrm>
          <a:prstGeom prst="rect">
            <a:avLst/>
          </a:prstGeom>
        </p:spPr>
      </p:pic>
      <p:sp>
        <p:nvSpPr>
          <p:cNvPr id="19" name="CuadroTexto 18"/>
          <p:cNvSpPr txBox="1"/>
          <p:nvPr/>
        </p:nvSpPr>
        <p:spPr>
          <a:xfrm>
            <a:off x="4536664" y="5229116"/>
            <a:ext cx="2621107" cy="507831"/>
          </a:xfrm>
          <a:prstGeom prst="rect">
            <a:avLst/>
          </a:prstGeom>
          <a:noFill/>
        </p:spPr>
        <p:txBody>
          <a:bodyPr wrap="square" rtlCol="0">
            <a:spAutoFit/>
          </a:bodyPr>
          <a:lstStyle/>
          <a:p>
            <a:r>
              <a:rPr lang="es-MX" sz="900" dirty="0" smtClean="0"/>
              <a:t>Imagen tomada con fines didácticos </a:t>
            </a:r>
          </a:p>
          <a:p>
            <a:r>
              <a:rPr lang="es-ES" sz="900" dirty="0" smtClean="0"/>
              <a:t>d</a:t>
            </a:r>
            <a:r>
              <a:rPr lang="es-MX" sz="900" dirty="0" smtClean="0"/>
              <a:t>e:</a:t>
            </a:r>
            <a:r>
              <a:rPr lang="en-US" sz="900" dirty="0"/>
              <a:t>https://</a:t>
            </a:r>
            <a:r>
              <a:rPr lang="en-US" sz="900" dirty="0" err="1"/>
              <a:t>sp.depositphotos.com</a:t>
            </a:r>
            <a:endParaRPr lang="es-ES" sz="900" dirty="0"/>
          </a:p>
          <a:p>
            <a:endParaRPr lang="es-MX" sz="900" dirty="0">
              <a:solidFill>
                <a:srgbClr val="000000"/>
              </a:solidFill>
              <a:hlinkClick r:id="rId6"/>
            </a:endParaRPr>
          </a:p>
        </p:txBody>
      </p:sp>
      <p:sp>
        <p:nvSpPr>
          <p:cNvPr id="2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316550819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6" name="CuadroTexto 15"/>
          <p:cNvSpPr txBox="1"/>
          <p:nvPr/>
        </p:nvSpPr>
        <p:spPr>
          <a:xfrm>
            <a:off x="696520" y="1838596"/>
            <a:ext cx="3302178" cy="1477328"/>
          </a:xfrm>
          <a:prstGeom prst="rect">
            <a:avLst/>
          </a:prstGeom>
          <a:noFill/>
          <a:ln>
            <a:noFill/>
          </a:ln>
        </p:spPr>
        <p:txBody>
          <a:bodyPr wrap="square" rtlCol="0" anchor="ctr" anchorCtr="1">
            <a:spAutoFit/>
          </a:bodyPr>
          <a:lstStyle/>
          <a:p>
            <a:pPr algn="just"/>
            <a:r>
              <a:rPr lang="es-MX" dirty="0" smtClean="0">
                <a:solidFill>
                  <a:srgbClr val="7F6000"/>
                </a:solidFill>
                <a:latin typeface="+mj-lt"/>
              </a:rPr>
              <a:t>“Al diseñador le interesa </a:t>
            </a:r>
            <a:r>
              <a:rPr lang="es-MX" b="1" dirty="0" smtClean="0">
                <a:solidFill>
                  <a:srgbClr val="7F6000"/>
                </a:solidFill>
                <a:latin typeface="+mj-lt"/>
              </a:rPr>
              <a:t>cómo deberían</a:t>
            </a:r>
            <a:r>
              <a:rPr lang="es-MX" dirty="0" smtClean="0">
                <a:solidFill>
                  <a:srgbClr val="7F6000"/>
                </a:solidFill>
                <a:latin typeface="+mj-lt"/>
              </a:rPr>
              <a:t> ser las cosas, es decir cómo deberían ser para funcionar o lograr objetivos.” </a:t>
            </a:r>
          </a:p>
        </p:txBody>
      </p:sp>
      <p:sp>
        <p:nvSpPr>
          <p:cNvPr id="18" name="CuadroTexto 17"/>
          <p:cNvSpPr txBox="1"/>
          <p:nvPr/>
        </p:nvSpPr>
        <p:spPr>
          <a:xfrm>
            <a:off x="714424" y="3529947"/>
            <a:ext cx="3284272" cy="1477328"/>
          </a:xfrm>
          <a:prstGeom prst="rect">
            <a:avLst/>
          </a:prstGeom>
          <a:noFill/>
          <a:ln>
            <a:noFill/>
          </a:ln>
        </p:spPr>
        <p:txBody>
          <a:bodyPr wrap="square" rtlCol="0" anchor="ctr" anchorCtr="1">
            <a:spAutoFit/>
          </a:bodyPr>
          <a:lstStyle/>
          <a:p>
            <a:pPr algn="just"/>
            <a:r>
              <a:rPr lang="es-MX" dirty="0" smtClean="0">
                <a:solidFill>
                  <a:srgbClr val="7F6000"/>
                </a:solidFill>
                <a:latin typeface="+mj-lt"/>
              </a:rPr>
              <a:t>“Diseña todo aquel que concibe un curso de acción que a partir de una situación </a:t>
            </a:r>
            <a:r>
              <a:rPr lang="es-MX" b="1" dirty="0" smtClean="0">
                <a:solidFill>
                  <a:srgbClr val="7F6000"/>
                </a:solidFill>
                <a:latin typeface="+mj-lt"/>
              </a:rPr>
              <a:t>dada, </a:t>
            </a:r>
            <a:r>
              <a:rPr lang="es-MX" dirty="0" smtClean="0">
                <a:solidFill>
                  <a:srgbClr val="7F6000"/>
                </a:solidFill>
                <a:latin typeface="+mj-lt"/>
              </a:rPr>
              <a:t>alcanza una situación </a:t>
            </a:r>
            <a:r>
              <a:rPr lang="es-MX" b="1" dirty="0" smtClean="0">
                <a:solidFill>
                  <a:srgbClr val="7F6000"/>
                </a:solidFill>
                <a:latin typeface="+mj-lt"/>
              </a:rPr>
              <a:t>ideal.”</a:t>
            </a:r>
            <a:endParaRPr lang="es-MX" b="1" dirty="0">
              <a:solidFill>
                <a:srgbClr val="7F6000"/>
              </a:solidFill>
              <a:latin typeface="+mj-lt"/>
            </a:endParaRPr>
          </a:p>
        </p:txBody>
      </p:sp>
      <p:sp>
        <p:nvSpPr>
          <p:cNvPr id="17" name="CuadroTexto 16"/>
          <p:cNvSpPr txBox="1"/>
          <p:nvPr/>
        </p:nvSpPr>
        <p:spPr>
          <a:xfrm>
            <a:off x="567699" y="5338013"/>
            <a:ext cx="7784432" cy="369332"/>
          </a:xfrm>
          <a:prstGeom prst="rect">
            <a:avLst/>
          </a:prstGeom>
          <a:noFill/>
          <a:ln>
            <a:solidFill>
              <a:schemeClr val="bg2"/>
            </a:solidFill>
          </a:ln>
        </p:spPr>
        <p:txBody>
          <a:bodyPr wrap="square" rtlCol="0" anchor="ctr" anchorCtr="1">
            <a:spAutoFit/>
          </a:bodyPr>
          <a:lstStyle/>
          <a:p>
            <a:r>
              <a:rPr lang="es-MX" dirty="0" smtClean="0">
                <a:solidFill>
                  <a:srgbClr val="7F6000"/>
                </a:solidFill>
                <a:latin typeface="+mj-lt"/>
              </a:rPr>
              <a:t>“Diseñar es empezar </a:t>
            </a:r>
            <a:r>
              <a:rPr lang="es-MX" dirty="0" smtClean="0">
                <a:solidFill>
                  <a:srgbClr val="008000"/>
                </a:solidFill>
                <a:latin typeface="+mj-lt"/>
              </a:rPr>
              <a:t>desde el origen</a:t>
            </a:r>
            <a:r>
              <a:rPr lang="es-MX" dirty="0" smtClean="0">
                <a:solidFill>
                  <a:srgbClr val="7F6000"/>
                </a:solidFill>
                <a:latin typeface="+mj-lt"/>
              </a:rPr>
              <a:t>”</a:t>
            </a:r>
            <a:endParaRPr lang="es-MX" dirty="0">
              <a:solidFill>
                <a:srgbClr val="7F6000"/>
              </a:solidFill>
              <a:latin typeface="+mj-lt"/>
            </a:endParaRPr>
          </a:p>
        </p:txBody>
      </p:sp>
      <p:sp>
        <p:nvSpPr>
          <p:cNvPr id="19" name="CuadroTexto 18"/>
          <p:cNvSpPr txBox="1"/>
          <p:nvPr/>
        </p:nvSpPr>
        <p:spPr>
          <a:xfrm>
            <a:off x="3096103" y="2988665"/>
            <a:ext cx="2634313" cy="276999"/>
          </a:xfrm>
          <a:prstGeom prst="rect">
            <a:avLst/>
          </a:prstGeom>
          <a:noFill/>
          <a:ln>
            <a:noFill/>
          </a:ln>
        </p:spPr>
        <p:txBody>
          <a:bodyPr wrap="square" rtlCol="0" anchor="ctr" anchorCtr="1">
            <a:spAutoFit/>
          </a:bodyPr>
          <a:lstStyle/>
          <a:p>
            <a:r>
              <a:rPr lang="es-MX" sz="1200" b="1" dirty="0" smtClean="0">
                <a:cs typeface="David" panose="020E0502060401010101" pitchFamily="34" charset="-79"/>
              </a:rPr>
              <a:t>Situación </a:t>
            </a:r>
            <a:r>
              <a:rPr lang="es-MX" sz="1200" b="1" dirty="0" smtClean="0">
                <a:solidFill>
                  <a:srgbClr val="C8A5E3"/>
                </a:solidFill>
                <a:cs typeface="David" panose="020E0502060401010101" pitchFamily="34" charset="-79"/>
              </a:rPr>
              <a:t>actual</a:t>
            </a:r>
            <a:r>
              <a:rPr lang="es-MX" sz="1200" b="1" dirty="0" smtClean="0">
                <a:cs typeface="David" panose="020E0502060401010101" pitchFamily="34" charset="-79"/>
              </a:rPr>
              <a:t> </a:t>
            </a:r>
            <a:endParaRPr lang="es-MX" sz="1200" b="1" dirty="0">
              <a:cs typeface="David" panose="020E0502060401010101" pitchFamily="34" charset="-79"/>
            </a:endParaRPr>
          </a:p>
        </p:txBody>
      </p:sp>
      <p:sp>
        <p:nvSpPr>
          <p:cNvPr id="20" name="CuadroTexto 19"/>
          <p:cNvSpPr txBox="1"/>
          <p:nvPr/>
        </p:nvSpPr>
        <p:spPr>
          <a:xfrm>
            <a:off x="6300694" y="3009657"/>
            <a:ext cx="1859836" cy="276999"/>
          </a:xfrm>
          <a:prstGeom prst="rect">
            <a:avLst/>
          </a:prstGeom>
          <a:noFill/>
          <a:ln>
            <a:solidFill>
              <a:schemeClr val="bg2"/>
            </a:solidFill>
          </a:ln>
        </p:spPr>
        <p:txBody>
          <a:bodyPr wrap="square" rtlCol="0" anchor="ctr" anchorCtr="1">
            <a:spAutoFit/>
          </a:bodyPr>
          <a:lstStyle/>
          <a:p>
            <a:pPr algn="ctr"/>
            <a:r>
              <a:rPr lang="es-MX" sz="1200" b="1" dirty="0" smtClean="0">
                <a:latin typeface="David" panose="020E0502060401010101" pitchFamily="34" charset="-79"/>
                <a:cs typeface="David" panose="020E0502060401010101" pitchFamily="34" charset="-79"/>
              </a:rPr>
              <a:t>Situación </a:t>
            </a:r>
            <a:r>
              <a:rPr lang="es-MX" sz="1200" b="1" dirty="0" smtClean="0">
                <a:solidFill>
                  <a:srgbClr val="FFCD2D"/>
                </a:solidFill>
                <a:latin typeface="David" panose="020E0502060401010101" pitchFamily="34" charset="-79"/>
                <a:cs typeface="David" panose="020E0502060401010101" pitchFamily="34" charset="-79"/>
              </a:rPr>
              <a:t>ideal</a:t>
            </a:r>
            <a:endParaRPr lang="es-MX" sz="1200" b="1" dirty="0">
              <a:solidFill>
                <a:srgbClr val="FFCD2D"/>
              </a:solidFill>
              <a:latin typeface="David" panose="020E0502060401010101" pitchFamily="34" charset="-79"/>
              <a:cs typeface="David" panose="020E0502060401010101" pitchFamily="34" charset="-79"/>
            </a:endParaRPr>
          </a:p>
        </p:txBody>
      </p:sp>
      <p:sp>
        <p:nvSpPr>
          <p:cNvPr id="21" name="Flecha curvada hacia arriba 20"/>
          <p:cNvSpPr/>
          <p:nvPr/>
        </p:nvSpPr>
        <p:spPr>
          <a:xfrm>
            <a:off x="4816855" y="3395079"/>
            <a:ext cx="2787027" cy="1727200"/>
          </a:xfrm>
          <a:prstGeom prst="curvedUpArrow">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sz="1200" dirty="0">
              <a:solidFill>
                <a:schemeClr val="tx1"/>
              </a:solidFill>
            </a:endParaRPr>
          </a:p>
        </p:txBody>
      </p:sp>
      <p:sp>
        <p:nvSpPr>
          <p:cNvPr id="24"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79199541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CuadroTexto 2"/>
          <p:cNvSpPr txBox="1"/>
          <p:nvPr/>
        </p:nvSpPr>
        <p:spPr>
          <a:xfrm>
            <a:off x="598230" y="1196574"/>
            <a:ext cx="4418507" cy="369332"/>
          </a:xfrm>
          <a:prstGeom prst="rect">
            <a:avLst/>
          </a:prstGeom>
          <a:noFill/>
        </p:spPr>
        <p:txBody>
          <a:bodyPr wrap="square" rtlCol="0">
            <a:spAutoFit/>
          </a:bodyPr>
          <a:lstStyle/>
          <a:p>
            <a:r>
              <a:rPr lang="es-ES" b="1" dirty="0" smtClean="0">
                <a:solidFill>
                  <a:schemeClr val="accent4">
                    <a:lumMod val="50000"/>
                  </a:schemeClr>
                </a:solidFill>
              </a:rPr>
              <a:t>Acci</a:t>
            </a:r>
            <a:r>
              <a:rPr lang="es-ES" b="1" dirty="0" smtClean="0">
                <a:solidFill>
                  <a:schemeClr val="accent4">
                    <a:lumMod val="50000"/>
                  </a:schemeClr>
                </a:solidFill>
              </a:rPr>
              <a:t>ón y decisión</a:t>
            </a:r>
            <a:endParaRPr lang="es-ES" b="1" dirty="0">
              <a:solidFill>
                <a:schemeClr val="accent4">
                  <a:lumMod val="50000"/>
                </a:schemeClr>
              </a:solidFill>
            </a:endParaRPr>
          </a:p>
        </p:txBody>
      </p:sp>
      <p:sp>
        <p:nvSpPr>
          <p:cNvPr id="22" name="CuadroTexto 21"/>
          <p:cNvSpPr txBox="1"/>
          <p:nvPr/>
        </p:nvSpPr>
        <p:spPr>
          <a:xfrm>
            <a:off x="4219097" y="2437549"/>
            <a:ext cx="4124639" cy="584776"/>
          </a:xfrm>
          <a:prstGeom prst="rect">
            <a:avLst/>
          </a:prstGeom>
          <a:noFill/>
          <a:ln>
            <a:noFill/>
          </a:ln>
        </p:spPr>
        <p:txBody>
          <a:bodyPr wrap="square" rtlCol="0" anchor="ctr" anchorCtr="1">
            <a:spAutoFit/>
          </a:bodyPr>
          <a:lstStyle/>
          <a:p>
            <a:r>
              <a:rPr lang="es-MX" sz="1600" dirty="0" smtClean="0">
                <a:solidFill>
                  <a:srgbClr val="7F6000"/>
                </a:solidFill>
              </a:rPr>
              <a:t>No puede haber una prueba de evaluación definitiva para cada dilema.</a:t>
            </a:r>
            <a:endParaRPr lang="es-MX" sz="1600" dirty="0">
              <a:solidFill>
                <a:srgbClr val="7F6000"/>
              </a:solidFill>
            </a:endParaRPr>
          </a:p>
        </p:txBody>
      </p:sp>
      <p:sp>
        <p:nvSpPr>
          <p:cNvPr id="23" name="CuadroTexto 22"/>
          <p:cNvSpPr txBox="1"/>
          <p:nvPr/>
        </p:nvSpPr>
        <p:spPr>
          <a:xfrm>
            <a:off x="433202" y="3284274"/>
            <a:ext cx="5181765" cy="830997"/>
          </a:xfrm>
          <a:prstGeom prst="rect">
            <a:avLst/>
          </a:prstGeom>
          <a:noFill/>
          <a:ln>
            <a:noFill/>
          </a:ln>
        </p:spPr>
        <p:txBody>
          <a:bodyPr wrap="square" rtlCol="0" anchor="ctr" anchorCtr="1">
            <a:spAutoFit/>
          </a:bodyPr>
          <a:lstStyle/>
          <a:p>
            <a:r>
              <a:rPr lang="es-MX" sz="1600" dirty="0" smtClean="0">
                <a:solidFill>
                  <a:srgbClr val="7F6000"/>
                </a:solidFill>
              </a:rPr>
              <a:t>Aunque pueda tenerse un acercamiento, no hay oportunidad de aprender </a:t>
            </a:r>
            <a:r>
              <a:rPr lang="es-MX" sz="1600" dirty="0" smtClean="0">
                <a:solidFill>
                  <a:srgbClr val="7F6000"/>
                </a:solidFill>
              </a:rPr>
              <a:t>por </a:t>
            </a:r>
            <a:r>
              <a:rPr lang="es-MX" sz="1600" dirty="0" smtClean="0">
                <a:solidFill>
                  <a:srgbClr val="7F6000"/>
                </a:solidFill>
              </a:rPr>
              <a:t>ensayo-error, pues cada dilema es una operación única.  </a:t>
            </a:r>
            <a:endParaRPr lang="es-MX" sz="1600" dirty="0">
              <a:solidFill>
                <a:srgbClr val="7F6000"/>
              </a:solidFill>
            </a:endParaRPr>
          </a:p>
        </p:txBody>
      </p:sp>
      <p:sp>
        <p:nvSpPr>
          <p:cNvPr id="24" name="CuadroTexto 23"/>
          <p:cNvSpPr txBox="1"/>
          <p:nvPr/>
        </p:nvSpPr>
        <p:spPr>
          <a:xfrm>
            <a:off x="5723145" y="4194029"/>
            <a:ext cx="2914459" cy="830997"/>
          </a:xfrm>
          <a:prstGeom prst="rect">
            <a:avLst/>
          </a:prstGeom>
          <a:noFill/>
          <a:ln>
            <a:solidFill>
              <a:schemeClr val="bg2"/>
            </a:solidFill>
          </a:ln>
        </p:spPr>
        <p:txBody>
          <a:bodyPr wrap="square" rtlCol="0" anchor="ctr" anchorCtr="1">
            <a:spAutoFit/>
          </a:bodyPr>
          <a:lstStyle/>
          <a:p>
            <a:r>
              <a:rPr lang="es-MX" sz="1600" dirty="0" smtClean="0">
                <a:solidFill>
                  <a:srgbClr val="7F6000"/>
                </a:solidFill>
              </a:rPr>
              <a:t>No hay reglas para saber cuando se ha alcanzado la mejor solución a un dilema.</a:t>
            </a:r>
            <a:endParaRPr lang="es-MX" sz="1600" dirty="0">
              <a:solidFill>
                <a:srgbClr val="7F6000"/>
              </a:solidFill>
            </a:endParaRPr>
          </a:p>
        </p:txBody>
      </p:sp>
      <p:sp>
        <p:nvSpPr>
          <p:cNvPr id="25" name="CuadroTexto 24"/>
          <p:cNvSpPr txBox="1"/>
          <p:nvPr/>
        </p:nvSpPr>
        <p:spPr>
          <a:xfrm>
            <a:off x="542584" y="5431302"/>
            <a:ext cx="5166841" cy="584776"/>
          </a:xfrm>
          <a:prstGeom prst="rect">
            <a:avLst/>
          </a:prstGeom>
          <a:noFill/>
          <a:ln>
            <a:solidFill>
              <a:schemeClr val="bg2"/>
            </a:solidFill>
          </a:ln>
        </p:spPr>
        <p:txBody>
          <a:bodyPr wrap="square" rtlCol="0" anchor="ctr" anchorCtr="1">
            <a:spAutoFit/>
          </a:bodyPr>
          <a:lstStyle/>
          <a:p>
            <a:r>
              <a:rPr lang="es-MX" sz="1600" i="1" dirty="0" smtClean="0">
                <a:solidFill>
                  <a:srgbClr val="7F6000"/>
                </a:solidFill>
              </a:rPr>
              <a:t>El diseñador no puede equivocarse, pues sus </a:t>
            </a:r>
            <a:endParaRPr lang="es-MX" sz="1600" i="1" dirty="0" smtClean="0">
              <a:solidFill>
                <a:srgbClr val="7F6000"/>
              </a:solidFill>
            </a:endParaRPr>
          </a:p>
          <a:p>
            <a:r>
              <a:rPr lang="es-MX" sz="1600" i="1" dirty="0" smtClean="0">
                <a:solidFill>
                  <a:srgbClr val="7F6000"/>
                </a:solidFill>
              </a:rPr>
              <a:t>propuestas </a:t>
            </a:r>
            <a:r>
              <a:rPr lang="es-MX" sz="1600" i="1" dirty="0" smtClean="0">
                <a:solidFill>
                  <a:srgbClr val="7F6000"/>
                </a:solidFill>
              </a:rPr>
              <a:t>tendrán un impacto inmediato</a:t>
            </a:r>
            <a:endParaRPr lang="es-MX" sz="1600" i="1" dirty="0">
              <a:solidFill>
                <a:srgbClr val="7F6000"/>
              </a:solidFill>
            </a:endParaRPr>
          </a:p>
        </p:txBody>
      </p:sp>
      <p:sp>
        <p:nvSpPr>
          <p:cNvPr id="26" name="CuadroTexto 25"/>
          <p:cNvSpPr txBox="1"/>
          <p:nvPr/>
        </p:nvSpPr>
        <p:spPr>
          <a:xfrm>
            <a:off x="262381" y="2017618"/>
            <a:ext cx="3851764" cy="338554"/>
          </a:xfrm>
          <a:prstGeom prst="rect">
            <a:avLst/>
          </a:prstGeom>
          <a:noFill/>
          <a:ln>
            <a:noFill/>
          </a:ln>
        </p:spPr>
        <p:txBody>
          <a:bodyPr wrap="square" rtlCol="0" anchor="ctr" anchorCtr="1">
            <a:spAutoFit/>
          </a:bodyPr>
          <a:lstStyle/>
          <a:p>
            <a:r>
              <a:rPr lang="es-MX" sz="1600" dirty="0" smtClean="0">
                <a:solidFill>
                  <a:srgbClr val="7F6000"/>
                </a:solidFill>
              </a:rPr>
              <a:t>Cada </a:t>
            </a:r>
            <a:r>
              <a:rPr lang="es-MX" sz="1600" dirty="0" smtClean="0">
                <a:solidFill>
                  <a:srgbClr val="7F6000"/>
                </a:solidFill>
              </a:rPr>
              <a:t>dilema</a:t>
            </a:r>
            <a:r>
              <a:rPr lang="es-MX" sz="1600" dirty="0" smtClean="0">
                <a:solidFill>
                  <a:srgbClr val="7F6000"/>
                </a:solidFill>
              </a:rPr>
              <a:t> </a:t>
            </a:r>
            <a:r>
              <a:rPr lang="es-MX" sz="1600" dirty="0" smtClean="0">
                <a:solidFill>
                  <a:srgbClr val="7F6000"/>
                </a:solidFill>
              </a:rPr>
              <a:t>es esencialmente </a:t>
            </a:r>
            <a:r>
              <a:rPr lang="es-MX" sz="1600" dirty="0" smtClean="0">
                <a:solidFill>
                  <a:srgbClr val="7F6000"/>
                </a:solidFill>
              </a:rPr>
              <a:t>único.</a:t>
            </a:r>
            <a:endParaRPr lang="es-MX" sz="1600" dirty="0">
              <a:solidFill>
                <a:srgbClr val="7F6000"/>
              </a:solidFill>
            </a:endParaRPr>
          </a:p>
        </p:txBody>
      </p:sp>
      <p:cxnSp>
        <p:nvCxnSpPr>
          <p:cNvPr id="5" name="Conector recto 4"/>
          <p:cNvCxnSpPr>
            <a:endCxn id="22" idx="0"/>
          </p:cNvCxnSpPr>
          <p:nvPr/>
        </p:nvCxnSpPr>
        <p:spPr>
          <a:xfrm>
            <a:off x="3935725" y="2130743"/>
            <a:ext cx="2345692" cy="306806"/>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Conector recto 8"/>
          <p:cNvCxnSpPr>
            <a:stCxn id="22" idx="1"/>
          </p:cNvCxnSpPr>
          <p:nvPr/>
        </p:nvCxnSpPr>
        <p:spPr>
          <a:xfrm flipH="1">
            <a:off x="1290918" y="2729937"/>
            <a:ext cx="2928179" cy="56589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a:off x="5184661" y="3568732"/>
            <a:ext cx="2445397" cy="451339"/>
          </a:xfrm>
          <a:prstGeom prst="line">
            <a:avLst/>
          </a:prstGeom>
        </p:spPr>
        <p:style>
          <a:lnRef idx="2">
            <a:schemeClr val="accent1"/>
          </a:lnRef>
          <a:fillRef idx="0">
            <a:schemeClr val="accent1"/>
          </a:fillRef>
          <a:effectRef idx="1">
            <a:schemeClr val="accent1"/>
          </a:effectRef>
          <a:fontRef idx="minor">
            <a:schemeClr val="tx1"/>
          </a:fontRef>
        </p:style>
      </p:cxnSp>
      <p:sp>
        <p:nvSpPr>
          <p:cNvPr id="29"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11276112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pic>
        <p:nvPicPr>
          <p:cNvPr id="17" name="Imagen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82248" y="1465929"/>
            <a:ext cx="2808779" cy="2208368"/>
          </a:xfrm>
          <a:prstGeom prst="rect">
            <a:avLst/>
          </a:prstGeom>
        </p:spPr>
      </p:pic>
      <p:sp>
        <p:nvSpPr>
          <p:cNvPr id="19" name="CuadroTexto 18"/>
          <p:cNvSpPr txBox="1"/>
          <p:nvPr/>
        </p:nvSpPr>
        <p:spPr>
          <a:xfrm>
            <a:off x="3801121" y="6226948"/>
            <a:ext cx="2014193" cy="369332"/>
          </a:xfrm>
          <a:prstGeom prst="rect">
            <a:avLst/>
          </a:prstGeom>
          <a:noFill/>
        </p:spPr>
        <p:txBody>
          <a:bodyPr wrap="none" rtlCol="0">
            <a:spAutoFit/>
          </a:bodyPr>
          <a:lstStyle/>
          <a:p>
            <a:r>
              <a:rPr lang="es-MX" sz="900" dirty="0" smtClean="0"/>
              <a:t>Im</a:t>
            </a:r>
            <a:r>
              <a:rPr lang="es-MX" sz="900" dirty="0" smtClean="0"/>
              <a:t>á</a:t>
            </a:r>
            <a:r>
              <a:rPr lang="es-MX" sz="900" dirty="0" smtClean="0"/>
              <a:t>genes tomadas </a:t>
            </a:r>
            <a:r>
              <a:rPr lang="es-MX" sz="900" dirty="0" smtClean="0"/>
              <a:t>con fines didácticos </a:t>
            </a:r>
          </a:p>
          <a:p>
            <a:r>
              <a:rPr lang="es-ES" sz="900" dirty="0" smtClean="0"/>
              <a:t>d</a:t>
            </a:r>
            <a:r>
              <a:rPr lang="es-MX" sz="900" dirty="0" smtClean="0"/>
              <a:t>e:</a:t>
            </a:r>
            <a:r>
              <a:rPr lang="en-US" sz="900" dirty="0" err="1" smtClean="0"/>
              <a:t>www.publico.es</a:t>
            </a:r>
            <a:endParaRPr lang="es-MX" sz="900" dirty="0">
              <a:solidFill>
                <a:srgbClr val="000000"/>
              </a:solidFill>
              <a:hlinkClick r:id="rId6"/>
            </a:endParaRPr>
          </a:p>
        </p:txBody>
      </p:sp>
      <p:sp>
        <p:nvSpPr>
          <p:cNvPr id="13" name="CuadroTexto 12"/>
          <p:cNvSpPr txBox="1"/>
          <p:nvPr/>
        </p:nvSpPr>
        <p:spPr>
          <a:xfrm>
            <a:off x="325353" y="2592579"/>
            <a:ext cx="3631362" cy="1477328"/>
          </a:xfrm>
          <a:prstGeom prst="rect">
            <a:avLst/>
          </a:prstGeom>
          <a:noFill/>
        </p:spPr>
        <p:txBody>
          <a:bodyPr wrap="square" rtlCol="0">
            <a:spAutoFit/>
          </a:bodyPr>
          <a:lstStyle/>
          <a:p>
            <a:r>
              <a:rPr lang="es-ES" dirty="0" smtClean="0">
                <a:solidFill>
                  <a:srgbClr val="7F6000"/>
                </a:solidFill>
              </a:rPr>
              <a:t>El diseñador debe cuestionarse sobre las tendencias tecnol</a:t>
            </a:r>
            <a:r>
              <a:rPr lang="es-ES" dirty="0" smtClean="0">
                <a:solidFill>
                  <a:srgbClr val="7F6000"/>
                </a:solidFill>
              </a:rPr>
              <a:t>ógicas</a:t>
            </a:r>
          </a:p>
          <a:p>
            <a:r>
              <a:rPr lang="es-ES" dirty="0">
                <a:solidFill>
                  <a:srgbClr val="7F6000"/>
                </a:solidFill>
              </a:rPr>
              <a:t>d</a:t>
            </a:r>
            <a:r>
              <a:rPr lang="es-ES" dirty="0" smtClean="0">
                <a:solidFill>
                  <a:srgbClr val="7F6000"/>
                </a:solidFill>
              </a:rPr>
              <a:t>e vanguardia y su temporalidad. </a:t>
            </a:r>
          </a:p>
          <a:p>
            <a:endParaRPr lang="es-ES" dirty="0" smtClean="0">
              <a:solidFill>
                <a:srgbClr val="7F6000"/>
              </a:solidFill>
            </a:endParaRPr>
          </a:p>
          <a:p>
            <a:endParaRPr lang="es-ES" dirty="0"/>
          </a:p>
        </p:txBody>
      </p:sp>
      <p:pic>
        <p:nvPicPr>
          <p:cNvPr id="20" name="Imagen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90591" y="3779266"/>
            <a:ext cx="2842417" cy="2355416"/>
          </a:xfrm>
          <a:prstGeom prst="rect">
            <a:avLst/>
          </a:prstGeom>
        </p:spPr>
      </p:pic>
      <p:sp>
        <p:nvSpPr>
          <p:cNvPr id="22" name="Text Box 7"/>
          <p:cNvSpPr txBox="1">
            <a:spLocks noChangeArrowheads="1"/>
          </p:cNvSpPr>
          <p:nvPr/>
        </p:nvSpPr>
        <p:spPr bwMode="auto">
          <a:xfrm>
            <a:off x="226888" y="6088323"/>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191191429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smtClean="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smtClean="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6636" name="CuadroTexto 5"/>
          <p:cNvSpPr txBox="1">
            <a:spLocks noChangeArrowheads="1"/>
          </p:cNvSpPr>
          <p:nvPr/>
        </p:nvSpPr>
        <p:spPr bwMode="auto">
          <a:xfrm>
            <a:off x="1010113" y="1660786"/>
            <a:ext cx="3600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1.1 </a:t>
            </a:r>
            <a:r>
              <a:rPr lang="es-ES" altLang="es-MX" sz="1600" b="1" dirty="0" smtClean="0">
                <a:solidFill>
                  <a:srgbClr val="7F6000"/>
                </a:solidFill>
                <a:latin typeface="+mn-lt"/>
                <a:cs typeface="Tahoma" panose="020B0604030504040204" pitchFamily="34" charset="0"/>
              </a:rPr>
              <a:t>LO B</a:t>
            </a:r>
            <a:r>
              <a:rPr lang="es-ES" altLang="es-MX" sz="1600" b="1" dirty="0" smtClean="0">
                <a:solidFill>
                  <a:srgbClr val="7F6000"/>
                </a:solidFill>
                <a:latin typeface="+mn-lt"/>
                <a:cs typeface="Tahoma" panose="020B0604030504040204" pitchFamily="34" charset="0"/>
              </a:rPr>
              <a:t>ÁSICO DEL PENSAMIENTO</a:t>
            </a:r>
            <a:endParaRPr lang="es-ES" altLang="es-MX" sz="1600" b="1" dirty="0">
              <a:solidFill>
                <a:srgbClr val="7F6000"/>
              </a:solidFill>
              <a:latin typeface="+mn-lt"/>
              <a:cs typeface="Tahoma" panose="020B060403050404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CuadroTexto 2"/>
          <p:cNvSpPr txBox="1"/>
          <p:nvPr/>
        </p:nvSpPr>
        <p:spPr>
          <a:xfrm>
            <a:off x="1000021" y="2007927"/>
            <a:ext cx="3765983" cy="3139321"/>
          </a:xfrm>
          <a:prstGeom prst="rect">
            <a:avLst/>
          </a:prstGeom>
          <a:noFill/>
        </p:spPr>
        <p:txBody>
          <a:bodyPr wrap="square" rtlCol="0">
            <a:spAutoFit/>
          </a:bodyPr>
          <a:lstStyle/>
          <a:p>
            <a:pPr algn="just"/>
            <a:r>
              <a:rPr lang="es-ES_tradnl" dirty="0">
                <a:solidFill>
                  <a:schemeClr val="accent4">
                    <a:lumMod val="50000"/>
                  </a:schemeClr>
                </a:solidFill>
              </a:rPr>
              <a:t>El pensamiento es </a:t>
            </a:r>
            <a:r>
              <a:rPr lang="es-ES_tradnl" dirty="0" smtClean="0">
                <a:solidFill>
                  <a:schemeClr val="accent4">
                    <a:lumMod val="50000"/>
                  </a:schemeClr>
                </a:solidFill>
              </a:rPr>
              <a:t>una </a:t>
            </a:r>
            <a:r>
              <a:rPr lang="es-ES_tradnl" dirty="0">
                <a:solidFill>
                  <a:schemeClr val="accent4">
                    <a:lumMod val="50000"/>
                  </a:schemeClr>
                </a:solidFill>
              </a:rPr>
              <a:t>actividad global </a:t>
            </a:r>
            <a:r>
              <a:rPr lang="es-ES_tradnl" dirty="0" smtClean="0">
                <a:solidFill>
                  <a:schemeClr val="accent4">
                    <a:lumMod val="50000"/>
                  </a:schemeClr>
                </a:solidFill>
              </a:rPr>
              <a:t>del sistema cognitivo, que ocurre </a:t>
            </a:r>
            <a:r>
              <a:rPr lang="es-ES_tradnl" dirty="0">
                <a:solidFill>
                  <a:schemeClr val="accent4">
                    <a:lumMod val="50000"/>
                  </a:schemeClr>
                </a:solidFill>
              </a:rPr>
              <a:t>siempre que </a:t>
            </a:r>
            <a:r>
              <a:rPr lang="es-ES_tradnl" dirty="0" smtClean="0">
                <a:solidFill>
                  <a:schemeClr val="accent4">
                    <a:lumMod val="50000"/>
                  </a:schemeClr>
                </a:solidFill>
              </a:rPr>
              <a:t>nos enfrentamos </a:t>
            </a:r>
            <a:r>
              <a:rPr lang="es-ES_tradnl" dirty="0">
                <a:solidFill>
                  <a:schemeClr val="accent4">
                    <a:lumMod val="50000"/>
                  </a:schemeClr>
                </a:solidFill>
              </a:rPr>
              <a:t>a </a:t>
            </a:r>
            <a:r>
              <a:rPr lang="es-ES_tradnl" dirty="0" smtClean="0">
                <a:solidFill>
                  <a:schemeClr val="accent4">
                    <a:lumMod val="50000"/>
                  </a:schemeClr>
                </a:solidFill>
              </a:rPr>
              <a:t>una </a:t>
            </a:r>
            <a:r>
              <a:rPr lang="es-ES_tradnl" dirty="0">
                <a:solidFill>
                  <a:schemeClr val="accent4">
                    <a:lumMod val="50000"/>
                  </a:schemeClr>
                </a:solidFill>
              </a:rPr>
              <a:t>tarea </a:t>
            </a:r>
            <a:r>
              <a:rPr lang="es-ES_tradnl" dirty="0" smtClean="0">
                <a:solidFill>
                  <a:schemeClr val="accent4">
                    <a:lumMod val="50000"/>
                  </a:schemeClr>
                </a:solidFill>
              </a:rPr>
              <a:t>o problema de diseño, </a:t>
            </a:r>
            <a:r>
              <a:rPr lang="es-ES_tradnl" dirty="0">
                <a:solidFill>
                  <a:schemeClr val="accent4">
                    <a:lumMod val="50000"/>
                  </a:schemeClr>
                </a:solidFill>
              </a:rPr>
              <a:t>con </a:t>
            </a:r>
            <a:r>
              <a:rPr lang="es-ES_tradnl" dirty="0" smtClean="0">
                <a:solidFill>
                  <a:schemeClr val="accent4">
                    <a:lumMod val="50000"/>
                  </a:schemeClr>
                </a:solidFill>
              </a:rPr>
              <a:t>un objetivo </a:t>
            </a:r>
            <a:r>
              <a:rPr lang="es-ES_tradnl" dirty="0">
                <a:solidFill>
                  <a:schemeClr val="accent4">
                    <a:lumMod val="50000"/>
                  </a:schemeClr>
                </a:solidFill>
              </a:rPr>
              <a:t>y un </a:t>
            </a:r>
            <a:r>
              <a:rPr lang="es-ES_tradnl" dirty="0" smtClean="0">
                <a:solidFill>
                  <a:schemeClr val="accent4">
                    <a:lumMod val="50000"/>
                  </a:schemeClr>
                </a:solidFill>
              </a:rPr>
              <a:t>cierto </a:t>
            </a:r>
            <a:r>
              <a:rPr lang="es-ES_tradnl" dirty="0">
                <a:solidFill>
                  <a:schemeClr val="accent4">
                    <a:lumMod val="50000"/>
                  </a:schemeClr>
                </a:solidFill>
              </a:rPr>
              <a:t>nivel </a:t>
            </a:r>
            <a:r>
              <a:rPr lang="es-ES_tradnl" dirty="0" smtClean="0">
                <a:solidFill>
                  <a:schemeClr val="accent4">
                    <a:lumMod val="50000"/>
                  </a:schemeClr>
                </a:solidFill>
              </a:rPr>
              <a:t>de incertidumbre </a:t>
            </a:r>
            <a:r>
              <a:rPr lang="es-ES_tradnl" dirty="0">
                <a:solidFill>
                  <a:schemeClr val="accent4">
                    <a:lumMod val="50000"/>
                  </a:schemeClr>
                </a:solidFill>
              </a:rPr>
              <a:t>sobre la forma de realizarla.</a:t>
            </a:r>
          </a:p>
          <a:p>
            <a:pPr algn="just"/>
            <a:endParaRPr lang="es-ES_tradnl" dirty="0">
              <a:solidFill>
                <a:schemeClr val="accent4">
                  <a:lumMod val="50000"/>
                </a:schemeClr>
              </a:solidFill>
            </a:endParaRPr>
          </a:p>
          <a:p>
            <a:pPr algn="just"/>
            <a:r>
              <a:rPr lang="es-ES_tradnl" dirty="0" smtClean="0">
                <a:solidFill>
                  <a:schemeClr val="accent4">
                    <a:lumMod val="50000"/>
                  </a:schemeClr>
                </a:solidFill>
              </a:rPr>
              <a:t>Aunque </a:t>
            </a:r>
            <a:r>
              <a:rPr lang="es-ES_tradnl" dirty="0">
                <a:solidFill>
                  <a:schemeClr val="accent4">
                    <a:lumMod val="50000"/>
                  </a:schemeClr>
                </a:solidFill>
              </a:rPr>
              <a:t>se asienta </a:t>
            </a:r>
            <a:r>
              <a:rPr lang="es-ES_tradnl" dirty="0" smtClean="0">
                <a:solidFill>
                  <a:schemeClr val="accent4">
                    <a:lumMod val="50000"/>
                  </a:schemeClr>
                </a:solidFill>
              </a:rPr>
              <a:t>sobre procesos de atención</a:t>
            </a:r>
            <a:r>
              <a:rPr lang="es-ES_tradnl" dirty="0">
                <a:solidFill>
                  <a:schemeClr val="accent4">
                    <a:lumMod val="50000"/>
                  </a:schemeClr>
                </a:solidFill>
              </a:rPr>
              <a:t>, comprensión, memoria</a:t>
            </a:r>
            <a:r>
              <a:rPr lang="es-ES_tradnl" dirty="0" smtClean="0">
                <a:solidFill>
                  <a:schemeClr val="accent4">
                    <a:lumMod val="50000"/>
                  </a:schemeClr>
                </a:solidFill>
              </a:rPr>
              <a:t>, etc., no es reductible a estos.</a:t>
            </a:r>
            <a:endParaRPr lang="es-ES" dirty="0">
              <a:solidFill>
                <a:schemeClr val="accent4">
                  <a:lumMod val="50000"/>
                </a:schemeClr>
              </a:solidFill>
            </a:endParaRPr>
          </a:p>
        </p:txBody>
      </p:sp>
      <p:pic>
        <p:nvPicPr>
          <p:cNvPr id="4" name="Imagen 3"/>
          <p:cNvPicPr>
            <a:picLocks noChangeAspect="1"/>
          </p:cNvPicPr>
          <p:nvPr/>
        </p:nvPicPr>
        <p:blipFill>
          <a:blip r:embed="rId5"/>
          <a:stretch>
            <a:fillRect/>
          </a:stretch>
        </p:blipFill>
        <p:spPr>
          <a:xfrm>
            <a:off x="4818914" y="2074886"/>
            <a:ext cx="3993920" cy="2928675"/>
          </a:xfrm>
          <a:prstGeom prst="rect">
            <a:avLst/>
          </a:prstGeom>
        </p:spPr>
      </p:pic>
      <p:sp>
        <p:nvSpPr>
          <p:cNvPr id="11" name="CuadroTexto 10"/>
          <p:cNvSpPr txBox="1"/>
          <p:nvPr/>
        </p:nvSpPr>
        <p:spPr>
          <a:xfrm>
            <a:off x="4819162" y="5030371"/>
            <a:ext cx="1903567"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a:t>
            </a:r>
            <a:r>
              <a:rPr lang="pt-BR" sz="900" dirty="0"/>
              <a:t>3cero.com/mapa-mental</a:t>
            </a:r>
            <a:endParaRPr lang="es-MX" sz="900" dirty="0">
              <a:solidFill>
                <a:srgbClr val="000000"/>
              </a:solidFill>
              <a:hlinkClick r:id="rId6"/>
            </a:endParaRPr>
          </a:p>
        </p:txBody>
      </p:sp>
      <p:sp>
        <p:nvSpPr>
          <p:cNvPr id="5" name="Rectángulo 4"/>
          <p:cNvSpPr/>
          <p:nvPr/>
        </p:nvSpPr>
        <p:spPr>
          <a:xfrm>
            <a:off x="5055595" y="1268623"/>
            <a:ext cx="3852337" cy="646331"/>
          </a:xfrm>
          <a:prstGeom prst="rect">
            <a:avLst/>
          </a:prstGeom>
        </p:spPr>
        <p:txBody>
          <a:bodyPr wrap="none">
            <a:spAutoFit/>
          </a:bodyPr>
          <a:lstStyle/>
          <a:p>
            <a:pPr marL="342900" indent="-342900">
              <a:buAutoNum type="arabicPeriod"/>
            </a:pPr>
            <a:r>
              <a:rPr lang="es-ES" altLang="es-MX" b="1" dirty="0">
                <a:solidFill>
                  <a:srgbClr val="385723"/>
                </a:solidFill>
                <a:cs typeface="Arial" panose="020B0604020202020204" pitchFamily="34" charset="0"/>
              </a:rPr>
              <a:t>PENSAMIENTO </a:t>
            </a:r>
            <a:r>
              <a:rPr lang="es-ES" altLang="es-MX" b="1" dirty="0" smtClean="0">
                <a:solidFill>
                  <a:srgbClr val="385723"/>
                </a:solidFill>
                <a:cs typeface="Arial" panose="020B0604020202020204" pitchFamily="34" charset="0"/>
              </a:rPr>
              <a:t>COMO ESTRATEGIA </a:t>
            </a:r>
          </a:p>
          <a:p>
            <a:r>
              <a:rPr lang="es-ES" altLang="es-MX" b="1" dirty="0" smtClean="0">
                <a:solidFill>
                  <a:srgbClr val="385723"/>
                </a:solidFill>
                <a:cs typeface="Arial" panose="020B0604020202020204" pitchFamily="34" charset="0"/>
              </a:rPr>
              <a:t>PARA LA CONCEPTUACI</a:t>
            </a:r>
            <a:r>
              <a:rPr lang="es-ES" altLang="es-MX" b="1" dirty="0" smtClean="0">
                <a:solidFill>
                  <a:srgbClr val="385723"/>
                </a:solidFill>
                <a:cs typeface="Arial" panose="020B0604020202020204" pitchFamily="34" charset="0"/>
              </a:rPr>
              <a:t>ÓN</a:t>
            </a:r>
            <a:endParaRPr lang="es-ES" altLang="es-MX" b="1" dirty="0">
              <a:solidFill>
                <a:srgbClr val="385723"/>
              </a:solidFill>
              <a:cs typeface="Arial" panose="020B0604020202020204" pitchFamily="34" charset="0"/>
            </a:endParaRPr>
          </a:p>
        </p:txBody>
      </p:sp>
      <p:sp>
        <p:nvSpPr>
          <p:cNvPr id="14"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110180914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8" name="CuadroTexto 17"/>
          <p:cNvSpPr txBox="1"/>
          <p:nvPr/>
        </p:nvSpPr>
        <p:spPr>
          <a:xfrm>
            <a:off x="-295561" y="2607655"/>
            <a:ext cx="9791700" cy="584776"/>
          </a:xfrm>
          <a:prstGeom prst="rect">
            <a:avLst/>
          </a:prstGeom>
          <a:noFill/>
          <a:ln>
            <a:solidFill>
              <a:schemeClr val="bg2"/>
            </a:solidFill>
          </a:ln>
        </p:spPr>
        <p:txBody>
          <a:bodyPr wrap="square" rtlCol="0" anchor="ctr" anchorCtr="1">
            <a:spAutoFit/>
          </a:bodyPr>
          <a:lstStyle/>
          <a:p>
            <a:r>
              <a:rPr lang="es-MX" sz="3200" b="1" dirty="0" smtClean="0">
                <a:solidFill>
                  <a:srgbClr val="7F6000"/>
                </a:solidFill>
              </a:rPr>
              <a:t>“EL DISEÑO ESTÁ EN LOS DETALLES”</a:t>
            </a:r>
            <a:endParaRPr lang="es-MX" sz="3200" b="1" dirty="0">
              <a:solidFill>
                <a:srgbClr val="7F6000"/>
              </a:solidFill>
            </a:endParaRPr>
          </a:p>
        </p:txBody>
      </p:sp>
      <p:sp>
        <p:nvSpPr>
          <p:cNvPr id="20" name="Text Box 7"/>
          <p:cNvSpPr txBox="1">
            <a:spLocks noChangeArrowheads="1"/>
          </p:cNvSpPr>
          <p:nvPr/>
        </p:nvSpPr>
        <p:spPr bwMode="auto">
          <a:xfrm>
            <a:off x="5568978" y="6109316"/>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387787792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8" name="CuadroTexto 17"/>
          <p:cNvSpPr txBox="1"/>
          <p:nvPr/>
        </p:nvSpPr>
        <p:spPr>
          <a:xfrm>
            <a:off x="-295561" y="2607655"/>
            <a:ext cx="9791700" cy="584776"/>
          </a:xfrm>
          <a:prstGeom prst="rect">
            <a:avLst/>
          </a:prstGeom>
          <a:noFill/>
          <a:ln>
            <a:solidFill>
              <a:schemeClr val="bg2"/>
            </a:solidFill>
          </a:ln>
        </p:spPr>
        <p:txBody>
          <a:bodyPr wrap="square" rtlCol="0" anchor="ctr" anchorCtr="1">
            <a:spAutoFit/>
          </a:bodyPr>
          <a:lstStyle/>
          <a:p>
            <a:r>
              <a:rPr lang="es-MX" sz="3200" b="1" dirty="0" smtClean="0">
                <a:solidFill>
                  <a:srgbClr val="7F6000"/>
                </a:solidFill>
              </a:rPr>
              <a:t>“EL DISEÑO ESTÁ EN LOS DETALLES”</a:t>
            </a:r>
            <a:endParaRPr lang="es-MX" sz="3200" b="1" dirty="0">
              <a:solidFill>
                <a:srgbClr val="7F6000"/>
              </a:solidFill>
            </a:endParaRPr>
          </a:p>
        </p:txBody>
      </p:sp>
      <p:sp>
        <p:nvSpPr>
          <p:cNvPr id="10" name="CuadroTexto 9"/>
          <p:cNvSpPr txBox="1"/>
          <p:nvPr/>
        </p:nvSpPr>
        <p:spPr>
          <a:xfrm rot="20595824">
            <a:off x="954519" y="1992050"/>
            <a:ext cx="3670300" cy="830997"/>
          </a:xfrm>
          <a:prstGeom prst="rect">
            <a:avLst/>
          </a:prstGeom>
          <a:noFill/>
          <a:ln>
            <a:solidFill>
              <a:schemeClr val="bg2"/>
            </a:solidFill>
          </a:ln>
        </p:spPr>
        <p:txBody>
          <a:bodyPr wrap="square" rtlCol="0" anchor="ctr" anchorCtr="1">
            <a:spAutoFit/>
          </a:bodyPr>
          <a:lstStyle/>
          <a:p>
            <a:r>
              <a:rPr lang="es-MX" sz="4800" dirty="0" smtClean="0">
                <a:latin typeface="Century" panose="02040604050505020304" pitchFamily="18" charset="0"/>
              </a:rPr>
              <a:t>Dios</a:t>
            </a:r>
            <a:endParaRPr lang="es-MX" sz="4800" dirty="0"/>
          </a:p>
        </p:txBody>
      </p:sp>
      <p:cxnSp>
        <p:nvCxnSpPr>
          <p:cNvPr id="4" name="Conector recto 3"/>
          <p:cNvCxnSpPr/>
          <p:nvPr/>
        </p:nvCxnSpPr>
        <p:spPr>
          <a:xfrm flipH="1">
            <a:off x="1018042" y="2666052"/>
            <a:ext cx="2487377" cy="692754"/>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Conector recto 8"/>
          <p:cNvCxnSpPr/>
          <p:nvPr/>
        </p:nvCxnSpPr>
        <p:spPr>
          <a:xfrm>
            <a:off x="1018041" y="2571586"/>
            <a:ext cx="2560845" cy="839702"/>
          </a:xfrm>
          <a:prstGeom prst="line">
            <a:avLst/>
          </a:prstGeom>
        </p:spPr>
        <p:style>
          <a:lnRef idx="2">
            <a:schemeClr val="accent1"/>
          </a:lnRef>
          <a:fillRef idx="0">
            <a:schemeClr val="accent1"/>
          </a:fillRef>
          <a:effectRef idx="1">
            <a:schemeClr val="accent1"/>
          </a:effectRef>
          <a:fontRef idx="minor">
            <a:schemeClr val="tx1"/>
          </a:fontRef>
        </p:style>
      </p:cxnSp>
      <p:sp>
        <p:nvSpPr>
          <p:cNvPr id="16" name="CuadroTexto 15"/>
          <p:cNvSpPr txBox="1"/>
          <p:nvPr/>
        </p:nvSpPr>
        <p:spPr>
          <a:xfrm>
            <a:off x="3421584" y="4183803"/>
            <a:ext cx="7010400" cy="400110"/>
          </a:xfrm>
          <a:prstGeom prst="rect">
            <a:avLst/>
          </a:prstGeom>
          <a:noFill/>
          <a:ln>
            <a:solidFill>
              <a:schemeClr val="bg2"/>
            </a:solidFill>
          </a:ln>
        </p:spPr>
        <p:txBody>
          <a:bodyPr wrap="square" rtlCol="0" anchor="ctr" anchorCtr="1">
            <a:spAutoFit/>
          </a:bodyPr>
          <a:lstStyle/>
          <a:p>
            <a:r>
              <a:rPr lang="es-MX" sz="2000" dirty="0" smtClean="0"/>
              <a:t>Mies Van Der </a:t>
            </a:r>
            <a:r>
              <a:rPr lang="es-MX" sz="2000" dirty="0" err="1" smtClean="0"/>
              <a:t>Rohe</a:t>
            </a:r>
            <a:r>
              <a:rPr lang="es-MX" sz="2000" dirty="0" smtClean="0"/>
              <a:t>.</a:t>
            </a:r>
            <a:endParaRPr lang="es-MX" sz="2000" dirty="0"/>
          </a:p>
        </p:txBody>
      </p:sp>
      <p:sp>
        <p:nvSpPr>
          <p:cNvPr id="19"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343196410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9"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
        <p:nvSpPr>
          <p:cNvPr id="3" name="CuadroTexto 2"/>
          <p:cNvSpPr txBox="1"/>
          <p:nvPr/>
        </p:nvSpPr>
        <p:spPr>
          <a:xfrm>
            <a:off x="1826175" y="1710893"/>
            <a:ext cx="6276170" cy="3416320"/>
          </a:xfrm>
          <a:prstGeom prst="rect">
            <a:avLst/>
          </a:prstGeom>
          <a:noFill/>
        </p:spPr>
        <p:txBody>
          <a:bodyPr wrap="square" rtlCol="0">
            <a:spAutoFit/>
          </a:bodyPr>
          <a:lstStyle/>
          <a:p>
            <a:r>
              <a:rPr lang="es-ES" b="1" dirty="0" smtClean="0">
                <a:solidFill>
                  <a:srgbClr val="7F6000"/>
                </a:solidFill>
              </a:rPr>
              <a:t>CONCLUSIONES</a:t>
            </a:r>
          </a:p>
          <a:p>
            <a:endParaRPr lang="es-ES" dirty="0"/>
          </a:p>
          <a:p>
            <a:endParaRPr lang="es-ES" dirty="0" smtClean="0"/>
          </a:p>
          <a:p>
            <a:pPr algn="just"/>
            <a:r>
              <a:rPr lang="es-ES" dirty="0" smtClean="0">
                <a:solidFill>
                  <a:schemeClr val="accent4">
                    <a:lumMod val="50000"/>
                  </a:schemeClr>
                </a:solidFill>
              </a:rPr>
              <a:t>Las nuevas formas de plantear el desarrollo de conceptos de diseño, est</a:t>
            </a:r>
            <a:r>
              <a:rPr lang="es-ES" dirty="0" smtClean="0">
                <a:solidFill>
                  <a:schemeClr val="accent4">
                    <a:lumMod val="50000"/>
                  </a:schemeClr>
                </a:solidFill>
              </a:rPr>
              <a:t>án enmarcadas por la dinámica informativa, productiva y de transformación en la cultura material, lo cual obliga al diseñador a utilizar todas las habilidades de análisis, síntesis y creatividad al máximo, partiendo de un pensamiento crítico y asociativo para tomar decisiones inmediatas y aplicar alternativas de alto impacto social, económico y sostenibles.</a:t>
            </a:r>
          </a:p>
          <a:p>
            <a:pPr algn="just"/>
            <a:endParaRPr lang="es-ES" dirty="0">
              <a:solidFill>
                <a:schemeClr val="accent4">
                  <a:lumMod val="50000"/>
                </a:schemeClr>
              </a:solidFill>
            </a:endParaRPr>
          </a:p>
          <a:p>
            <a:pPr algn="just"/>
            <a:endParaRPr lang="es-ES" dirty="0">
              <a:solidFill>
                <a:schemeClr val="accent4">
                  <a:lumMod val="50000"/>
                </a:schemeClr>
              </a:solidFill>
            </a:endParaRPr>
          </a:p>
        </p:txBody>
      </p:sp>
    </p:spTree>
    <p:extLst>
      <p:ext uri="{BB962C8B-B14F-4D97-AF65-F5344CB8AC3E}">
        <p14:creationId xmlns:p14="http://schemas.microsoft.com/office/powerpoint/2010/main" val="385664298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CuadroTexto 3"/>
          <p:cNvSpPr txBox="1"/>
          <p:nvPr/>
        </p:nvSpPr>
        <p:spPr>
          <a:xfrm>
            <a:off x="564395" y="1019195"/>
            <a:ext cx="4671945" cy="369332"/>
          </a:xfrm>
          <a:prstGeom prst="rect">
            <a:avLst/>
          </a:prstGeom>
          <a:noFill/>
        </p:spPr>
        <p:txBody>
          <a:bodyPr wrap="square" rtlCol="0">
            <a:spAutoFit/>
          </a:bodyPr>
          <a:lstStyle/>
          <a:p>
            <a:r>
              <a:rPr lang="es-ES" dirty="0" smtClean="0"/>
              <a:t>REFERENCIAS</a:t>
            </a:r>
            <a:endParaRPr lang="es-ES" dirty="0"/>
          </a:p>
        </p:txBody>
      </p:sp>
      <p:sp>
        <p:nvSpPr>
          <p:cNvPr id="15" name="CuadroTexto 14"/>
          <p:cNvSpPr txBox="1"/>
          <p:nvPr/>
        </p:nvSpPr>
        <p:spPr>
          <a:xfrm>
            <a:off x="810124" y="1773691"/>
            <a:ext cx="7269220" cy="307777"/>
          </a:xfrm>
          <a:prstGeom prst="rect">
            <a:avLst/>
          </a:prstGeom>
          <a:noFill/>
        </p:spPr>
        <p:txBody>
          <a:bodyPr wrap="square" rtlCol="0">
            <a:spAutoFit/>
          </a:bodyPr>
          <a:lstStyle/>
          <a:p>
            <a:r>
              <a:rPr lang="es-ES_tradnl" sz="1400" dirty="0"/>
              <a:t>Carretero, M., &amp; Asensio, M. (2014). Psicología del pensamiento. Alianza Editorial.</a:t>
            </a:r>
            <a:endParaRPr lang="es-ES" sz="1400" dirty="0"/>
          </a:p>
        </p:txBody>
      </p:sp>
      <p:pic>
        <p:nvPicPr>
          <p:cNvPr id="20" name="Imagen 19"/>
          <p:cNvPicPr/>
          <p:nvPr/>
        </p:nvPicPr>
        <p:blipFill rotWithShape="1">
          <a:blip r:embed="rId4">
            <a:extLst>
              <a:ext uri="{28A0092B-C50C-407E-A947-70E740481C1C}">
                <a14:useLocalDpi xmlns:a14="http://schemas.microsoft.com/office/drawing/2010/main" val="0"/>
              </a:ext>
            </a:extLst>
          </a:blip>
          <a:srcRect l="73742" t="9227" r="4371"/>
          <a:stretch/>
        </p:blipFill>
        <p:spPr>
          <a:xfrm>
            <a:off x="7488172" y="306564"/>
            <a:ext cx="952443" cy="857696"/>
          </a:xfrm>
          <a:prstGeom prst="rect">
            <a:avLst/>
          </a:prstGeom>
        </p:spPr>
      </p:pic>
      <p:sp>
        <p:nvSpPr>
          <p:cNvPr id="3" name="Rectángulo 2"/>
          <p:cNvSpPr/>
          <p:nvPr/>
        </p:nvSpPr>
        <p:spPr>
          <a:xfrm>
            <a:off x="786764" y="2154675"/>
            <a:ext cx="4572000" cy="307777"/>
          </a:xfrm>
          <a:prstGeom prst="rect">
            <a:avLst/>
          </a:prstGeom>
        </p:spPr>
        <p:txBody>
          <a:bodyPr>
            <a:spAutoFit/>
          </a:bodyPr>
          <a:lstStyle/>
          <a:p>
            <a:r>
              <a:rPr lang="es-ES_tradnl" sz="1400" dirty="0"/>
              <a:t>De Bono, E. (1991). Pensamiento lateral. </a:t>
            </a:r>
            <a:r>
              <a:rPr lang="es-ES_tradnl" sz="1400" dirty="0" err="1"/>
              <a:t>Paidc"s</a:t>
            </a:r>
            <a:r>
              <a:rPr lang="es-ES_tradnl" sz="1400" dirty="0"/>
              <a:t> Argentina.</a:t>
            </a:r>
            <a:endParaRPr lang="es-ES" sz="1400" dirty="0"/>
          </a:p>
        </p:txBody>
      </p:sp>
      <p:sp>
        <p:nvSpPr>
          <p:cNvPr id="5" name="Rectángulo 4"/>
          <p:cNvSpPr/>
          <p:nvPr/>
        </p:nvSpPr>
        <p:spPr>
          <a:xfrm>
            <a:off x="775143" y="2511011"/>
            <a:ext cx="7788556" cy="738664"/>
          </a:xfrm>
          <a:prstGeom prst="rect">
            <a:avLst/>
          </a:prstGeom>
        </p:spPr>
        <p:txBody>
          <a:bodyPr wrap="square">
            <a:spAutoFit/>
          </a:bodyPr>
          <a:lstStyle/>
          <a:p>
            <a:r>
              <a:rPr lang="es-MX" sz="1400" dirty="0" smtClean="0"/>
              <a:t>Sánchez, E. (2018) Identificación </a:t>
            </a:r>
            <a:r>
              <a:rPr lang="es-MX" sz="1400" dirty="0"/>
              <a:t>de las </a:t>
            </a:r>
            <a:r>
              <a:rPr lang="es-MX" sz="1400" dirty="0" smtClean="0"/>
              <a:t>competencias </a:t>
            </a:r>
            <a:r>
              <a:rPr lang="es-ES" sz="1400" dirty="0"/>
              <a:t>e</a:t>
            </a:r>
            <a:r>
              <a:rPr lang="es-MX" sz="1400" dirty="0" smtClean="0"/>
              <a:t>specíficas </a:t>
            </a:r>
            <a:r>
              <a:rPr lang="es-MX" sz="1400" dirty="0"/>
              <a:t>más relevantes del diseñador industrial: ejercicio para el </a:t>
            </a:r>
            <a:r>
              <a:rPr lang="es-MX" sz="1400" dirty="0" smtClean="0"/>
              <a:t>desarrollo. PEARSON. México. </a:t>
            </a:r>
            <a:endParaRPr lang="es-MX" sz="1400" dirty="0"/>
          </a:p>
          <a:p>
            <a:endParaRPr lang="es-MX" sz="1400" dirty="0"/>
          </a:p>
        </p:txBody>
      </p:sp>
      <p:sp>
        <p:nvSpPr>
          <p:cNvPr id="6" name="Rectángulo 5"/>
          <p:cNvSpPr/>
          <p:nvPr/>
        </p:nvSpPr>
        <p:spPr>
          <a:xfrm>
            <a:off x="785177" y="3074345"/>
            <a:ext cx="7065281" cy="307777"/>
          </a:xfrm>
          <a:prstGeom prst="rect">
            <a:avLst/>
          </a:prstGeom>
        </p:spPr>
        <p:txBody>
          <a:bodyPr wrap="square">
            <a:spAutoFit/>
          </a:bodyPr>
          <a:lstStyle/>
          <a:p>
            <a:r>
              <a:rPr lang="es-ES_tradnl" sz="1400" dirty="0" err="1"/>
              <a:t>Bados</a:t>
            </a:r>
            <a:r>
              <a:rPr lang="es-ES_tradnl" sz="1400" dirty="0"/>
              <a:t> López, A., &amp; García Grau, E. (2014). Resolución de problemas.</a:t>
            </a:r>
            <a:endParaRPr lang="es-ES" sz="1400" dirty="0"/>
          </a:p>
        </p:txBody>
      </p:sp>
      <p:sp>
        <p:nvSpPr>
          <p:cNvPr id="9" name="Rectángulo 8"/>
          <p:cNvSpPr/>
          <p:nvPr/>
        </p:nvSpPr>
        <p:spPr>
          <a:xfrm>
            <a:off x="764186" y="3542583"/>
            <a:ext cx="7474597" cy="1118254"/>
          </a:xfrm>
          <a:prstGeom prst="rect">
            <a:avLst/>
          </a:prstGeom>
        </p:spPr>
        <p:txBody>
          <a:bodyPr wrap="square">
            <a:spAutoFit/>
          </a:bodyPr>
          <a:lstStyle/>
          <a:p>
            <a:r>
              <a:rPr lang="en-US" sz="2000" baseline="30000" dirty="0" err="1"/>
              <a:t>EHrLENsPiEL</a:t>
            </a:r>
            <a:r>
              <a:rPr lang="en-US" sz="2000" baseline="30000" dirty="0"/>
              <a:t> K., </a:t>
            </a:r>
            <a:r>
              <a:rPr lang="en-US" sz="2000" baseline="30000" dirty="0" err="1"/>
              <a:t>DYLLa</a:t>
            </a:r>
            <a:r>
              <a:rPr lang="en-US" sz="2000" baseline="30000" dirty="0"/>
              <a:t> N. (1993), </a:t>
            </a:r>
            <a:r>
              <a:rPr lang="en-US" sz="2000" baseline="30000" dirty="0" err="1"/>
              <a:t>Expe</a:t>
            </a:r>
            <a:r>
              <a:rPr lang="en-US" sz="2000" baseline="30000" dirty="0"/>
              <a:t>- </a:t>
            </a:r>
            <a:r>
              <a:rPr lang="en-US" sz="2000" baseline="30000" dirty="0" err="1"/>
              <a:t>rimental</a:t>
            </a:r>
            <a:r>
              <a:rPr lang="en-US" sz="2000" baseline="30000" dirty="0"/>
              <a:t> </a:t>
            </a:r>
            <a:r>
              <a:rPr lang="en-US" sz="2000" baseline="30000" dirty="0" smtClean="0"/>
              <a:t>investigation </a:t>
            </a:r>
            <a:r>
              <a:rPr lang="en-US" sz="2000" baseline="30000" dirty="0"/>
              <a:t>of Designers thinking Methods and Design Procedures. Journal of Engineering Design 4(3), pp. 201-202</a:t>
            </a:r>
            <a:r>
              <a:rPr lang="en-US" sz="2000" baseline="30000" dirty="0" smtClean="0"/>
              <a:t>.</a:t>
            </a:r>
          </a:p>
          <a:p>
            <a:endParaRPr lang="en-US" sz="2000" baseline="30000" dirty="0"/>
          </a:p>
          <a:p>
            <a:r>
              <a:rPr lang="de-DE" sz="2000" baseline="30000" dirty="0" err="1"/>
              <a:t>EHrLENsPiEL</a:t>
            </a:r>
            <a:r>
              <a:rPr lang="de-DE" sz="2000" baseline="30000" dirty="0"/>
              <a:t> K., </a:t>
            </a:r>
            <a:r>
              <a:rPr lang="de-DE" sz="2000" baseline="30000" dirty="0" err="1"/>
              <a:t>KiEWErt</a:t>
            </a:r>
            <a:r>
              <a:rPr lang="de-DE" sz="2000" baseline="30000" dirty="0"/>
              <a:t> a., </a:t>
            </a:r>
            <a:r>
              <a:rPr lang="de-DE" sz="2000" baseline="30000" dirty="0" err="1"/>
              <a:t>LiNDE</a:t>
            </a:r>
            <a:r>
              <a:rPr lang="de-DE" sz="2000" baseline="30000" dirty="0"/>
              <a:t>- </a:t>
            </a:r>
            <a:r>
              <a:rPr lang="de-DE" sz="2000" baseline="30000" dirty="0" err="1"/>
              <a:t>MaNN</a:t>
            </a:r>
            <a:r>
              <a:rPr lang="de-DE" sz="2000" baseline="30000" dirty="0"/>
              <a:t> u. (1998), Kostengünstig </a:t>
            </a:r>
            <a:r>
              <a:rPr lang="de-DE" sz="2000" baseline="30000" dirty="0" err="1"/>
              <a:t>Entwik</a:t>
            </a:r>
            <a:r>
              <a:rPr lang="de-DE" sz="2000" baseline="30000" dirty="0"/>
              <a:t>- </a:t>
            </a:r>
            <a:r>
              <a:rPr lang="de-DE" sz="2000" baseline="30000" dirty="0" err="1"/>
              <a:t>keln</a:t>
            </a:r>
            <a:r>
              <a:rPr lang="de-DE" sz="2000" baseline="30000" dirty="0"/>
              <a:t> und Konstruieren: Kostenmanagement bei der integrierten Produktentwicklung. Berlin: </a:t>
            </a:r>
            <a:r>
              <a:rPr lang="de-DE" sz="2000" baseline="30000" dirty="0" err="1"/>
              <a:t>springer</a:t>
            </a:r>
            <a:r>
              <a:rPr lang="de-DE" sz="2000" baseline="30000" dirty="0"/>
              <a:t>, p. 10.</a:t>
            </a:r>
            <a:endParaRPr lang="es-ES" sz="2000" dirty="0"/>
          </a:p>
        </p:txBody>
      </p:sp>
      <p:sp>
        <p:nvSpPr>
          <p:cNvPr id="11" name="Rectángulo 10"/>
          <p:cNvSpPr/>
          <p:nvPr/>
        </p:nvSpPr>
        <p:spPr>
          <a:xfrm>
            <a:off x="774682" y="4690772"/>
            <a:ext cx="7128252" cy="307777"/>
          </a:xfrm>
          <a:prstGeom prst="rect">
            <a:avLst/>
          </a:prstGeom>
        </p:spPr>
        <p:txBody>
          <a:bodyPr wrap="square">
            <a:spAutoFit/>
          </a:bodyPr>
          <a:lstStyle/>
          <a:p>
            <a:r>
              <a:rPr lang="es-ES_tradnl" sz="1400" dirty="0"/>
              <a:t>GOFFREY, H. B. (1997). Análisis de la forma: Le Corbusier. Barcelona: Gustavo Gili.</a:t>
            </a:r>
            <a:endParaRPr lang="es-ES" sz="1400" dirty="0"/>
          </a:p>
        </p:txBody>
      </p:sp>
      <p:sp>
        <p:nvSpPr>
          <p:cNvPr id="18"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82030921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2" name="CuadroTexto 11"/>
          <p:cNvSpPr txBox="1"/>
          <p:nvPr/>
        </p:nvSpPr>
        <p:spPr>
          <a:xfrm>
            <a:off x="3166071" y="4384397"/>
            <a:ext cx="1903567" cy="369332"/>
          </a:xfrm>
          <a:prstGeom prst="rect">
            <a:avLst/>
          </a:prstGeom>
          <a:noFill/>
        </p:spPr>
        <p:txBody>
          <a:bodyPr wrap="none" rtlCol="0">
            <a:spAutoFit/>
          </a:bodyPr>
          <a:lstStyle/>
          <a:p>
            <a:r>
              <a:rPr lang="es-MX" sz="900" dirty="0" smtClean="0"/>
              <a:t>Imagen tomada con fines didácticos </a:t>
            </a:r>
          </a:p>
          <a:p>
            <a:r>
              <a:rPr lang="es-ES" sz="900" dirty="0"/>
              <a:t>d</a:t>
            </a:r>
            <a:r>
              <a:rPr lang="es-MX" sz="900" dirty="0" smtClean="0"/>
              <a:t>e:</a:t>
            </a:r>
            <a:r>
              <a:rPr lang="pt-BR" sz="900" dirty="0" err="1" smtClean="0"/>
              <a:t>matapuces.blogspot.com</a:t>
            </a:r>
            <a:endParaRPr lang="es-MX" sz="900" dirty="0">
              <a:solidFill>
                <a:srgbClr val="000000"/>
              </a:solidFill>
              <a:hlinkClick r:id="rId5"/>
            </a:endParaRPr>
          </a:p>
        </p:txBody>
      </p:sp>
      <p:sp>
        <p:nvSpPr>
          <p:cNvPr id="3" name="CuadroTexto 2"/>
          <p:cNvSpPr txBox="1"/>
          <p:nvPr/>
        </p:nvSpPr>
        <p:spPr>
          <a:xfrm>
            <a:off x="396954" y="2278281"/>
            <a:ext cx="2517955" cy="1754327"/>
          </a:xfrm>
          <a:prstGeom prst="rect">
            <a:avLst/>
          </a:prstGeom>
          <a:noFill/>
        </p:spPr>
        <p:txBody>
          <a:bodyPr wrap="square" rtlCol="0">
            <a:spAutoFit/>
          </a:bodyPr>
          <a:lstStyle/>
          <a:p>
            <a:pPr algn="just"/>
            <a:r>
              <a:rPr lang="es-ES" b="1" dirty="0" smtClean="0">
                <a:solidFill>
                  <a:srgbClr val="7F6000"/>
                </a:solidFill>
              </a:rPr>
              <a:t>Pensamiento:</a:t>
            </a:r>
            <a:r>
              <a:rPr lang="es-ES" dirty="0" smtClean="0">
                <a:solidFill>
                  <a:srgbClr val="7F6000"/>
                </a:solidFill>
              </a:rPr>
              <a:t> es la actividad y creación de la mente; se dice de todo aquello que es traído a existencia mediante el entendimiento.</a:t>
            </a:r>
            <a:endParaRPr lang="es-ES" dirty="0">
              <a:solidFill>
                <a:srgbClr val="7F6000"/>
              </a:solidFill>
            </a:endParaRPr>
          </a:p>
        </p:txBody>
      </p:sp>
      <p:sp>
        <p:nvSpPr>
          <p:cNvPr id="5" name="CuadroTexto 4"/>
          <p:cNvSpPr txBox="1"/>
          <p:nvPr/>
        </p:nvSpPr>
        <p:spPr>
          <a:xfrm>
            <a:off x="5769395" y="1270051"/>
            <a:ext cx="2693115" cy="2031325"/>
          </a:xfrm>
          <a:prstGeom prst="rect">
            <a:avLst/>
          </a:prstGeom>
          <a:noFill/>
        </p:spPr>
        <p:txBody>
          <a:bodyPr wrap="square" rtlCol="0">
            <a:spAutoFit/>
          </a:bodyPr>
          <a:lstStyle/>
          <a:p>
            <a:pPr algn="just"/>
            <a:r>
              <a:rPr lang="es-ES" b="1" dirty="0" smtClean="0">
                <a:solidFill>
                  <a:srgbClr val="7F6000"/>
                </a:solidFill>
              </a:rPr>
              <a:t>Mente: </a:t>
            </a:r>
            <a:r>
              <a:rPr lang="es-ES" dirty="0" smtClean="0">
                <a:solidFill>
                  <a:srgbClr val="7F6000"/>
                </a:solidFill>
              </a:rPr>
              <a:t>conjunto de capacidades cognitivas que engloban procesos como la percepción, el pensamiento, la conciencia, la memoria, imaginación etc.</a:t>
            </a:r>
            <a:endParaRPr lang="es-ES" dirty="0">
              <a:solidFill>
                <a:srgbClr val="7F6000"/>
              </a:solidFill>
            </a:endParaRPr>
          </a:p>
        </p:txBody>
      </p:sp>
      <p:cxnSp>
        <p:nvCxnSpPr>
          <p:cNvPr id="7" name="Conector recto 6"/>
          <p:cNvCxnSpPr/>
          <p:nvPr/>
        </p:nvCxnSpPr>
        <p:spPr>
          <a:xfrm flipV="1">
            <a:off x="3032491" y="1543769"/>
            <a:ext cx="2331843" cy="2189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Conector recto 10"/>
          <p:cNvCxnSpPr/>
          <p:nvPr/>
        </p:nvCxnSpPr>
        <p:spPr>
          <a:xfrm>
            <a:off x="3010596" y="1565666"/>
            <a:ext cx="0" cy="788307"/>
          </a:xfrm>
          <a:prstGeom prst="line">
            <a:avLst/>
          </a:prstGeom>
        </p:spPr>
        <p:style>
          <a:lnRef idx="2">
            <a:schemeClr val="accent1"/>
          </a:lnRef>
          <a:fillRef idx="0">
            <a:schemeClr val="accent1"/>
          </a:fillRef>
          <a:effectRef idx="1">
            <a:schemeClr val="accent1"/>
          </a:effectRef>
          <a:fontRef idx="minor">
            <a:schemeClr val="tx1"/>
          </a:fontRef>
        </p:style>
      </p:cxnSp>
      <p:sp>
        <p:nvSpPr>
          <p:cNvPr id="13" name="CuadroTexto 12"/>
          <p:cNvSpPr txBox="1"/>
          <p:nvPr/>
        </p:nvSpPr>
        <p:spPr>
          <a:xfrm>
            <a:off x="1521720" y="4828383"/>
            <a:ext cx="4302415" cy="1477328"/>
          </a:xfrm>
          <a:prstGeom prst="rect">
            <a:avLst/>
          </a:prstGeom>
          <a:noFill/>
        </p:spPr>
        <p:txBody>
          <a:bodyPr wrap="square" rtlCol="0">
            <a:spAutoFit/>
          </a:bodyPr>
          <a:lstStyle/>
          <a:p>
            <a:pPr algn="just"/>
            <a:r>
              <a:rPr lang="es-ES" b="1" dirty="0" smtClean="0">
                <a:solidFill>
                  <a:srgbClr val="7F6000"/>
                </a:solidFill>
              </a:rPr>
              <a:t>Entendimiento: </a:t>
            </a:r>
            <a:r>
              <a:rPr lang="es-ES_tradnl" dirty="0" smtClean="0">
                <a:solidFill>
                  <a:srgbClr val="7F6000"/>
                </a:solidFill>
              </a:rPr>
              <a:t>(</a:t>
            </a:r>
            <a:r>
              <a:rPr lang="es-ES_tradnl" dirty="0">
                <a:solidFill>
                  <a:srgbClr val="7F6000"/>
                </a:solidFill>
              </a:rPr>
              <a:t>del latín: intelligere, de inter: entre y legere: elegir, seleccionar, leer) en su sentido más común y tradicional se considera como la facultad de pensar.</a:t>
            </a:r>
            <a:endParaRPr lang="es-ES" dirty="0">
              <a:solidFill>
                <a:srgbClr val="7F6000"/>
              </a:solidFill>
            </a:endParaRPr>
          </a:p>
          <a:p>
            <a:r>
              <a:rPr lang="es-ES" dirty="0" smtClean="0"/>
              <a:t> </a:t>
            </a:r>
            <a:endParaRPr lang="es-ES" dirty="0"/>
          </a:p>
        </p:txBody>
      </p:sp>
      <p:cxnSp>
        <p:nvCxnSpPr>
          <p:cNvPr id="16" name="Conector recto 15"/>
          <p:cNvCxnSpPr/>
          <p:nvPr/>
        </p:nvCxnSpPr>
        <p:spPr>
          <a:xfrm>
            <a:off x="2200472" y="4018178"/>
            <a:ext cx="0" cy="810204"/>
          </a:xfrm>
          <a:prstGeom prst="line">
            <a:avLst/>
          </a:prstGeom>
        </p:spPr>
        <p:style>
          <a:lnRef idx="2">
            <a:schemeClr val="accent1"/>
          </a:lnRef>
          <a:fillRef idx="0">
            <a:schemeClr val="accent1"/>
          </a:fillRef>
          <a:effectRef idx="1">
            <a:schemeClr val="accent1"/>
          </a:effectRef>
          <a:fontRef idx="minor">
            <a:schemeClr val="tx1"/>
          </a:fontRef>
        </p:style>
      </p:cxnSp>
      <p:pic>
        <p:nvPicPr>
          <p:cNvPr id="18" name="Imagen 17"/>
          <p:cNvPicPr>
            <a:picLocks noChangeAspect="1"/>
          </p:cNvPicPr>
          <p:nvPr/>
        </p:nvPicPr>
        <p:blipFill>
          <a:blip r:embed="rId6"/>
          <a:stretch>
            <a:fillRect/>
          </a:stretch>
        </p:blipFill>
        <p:spPr>
          <a:xfrm>
            <a:off x="3163861" y="1795747"/>
            <a:ext cx="2474163" cy="2615053"/>
          </a:xfrm>
          <a:prstGeom prst="rect">
            <a:avLst/>
          </a:prstGeom>
        </p:spPr>
      </p:pic>
      <p:sp>
        <p:nvSpPr>
          <p:cNvPr id="19"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5416961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2" name="CuadroTexto 1"/>
          <p:cNvSpPr txBox="1"/>
          <p:nvPr/>
        </p:nvSpPr>
        <p:spPr>
          <a:xfrm>
            <a:off x="689698" y="2277333"/>
            <a:ext cx="3787877" cy="2031325"/>
          </a:xfrm>
          <a:prstGeom prst="rect">
            <a:avLst/>
          </a:prstGeom>
          <a:noFill/>
        </p:spPr>
        <p:txBody>
          <a:bodyPr wrap="square" rtlCol="0">
            <a:spAutoFit/>
          </a:bodyPr>
          <a:lstStyle/>
          <a:p>
            <a:pPr algn="just"/>
            <a:r>
              <a:rPr lang="es-ES" dirty="0" smtClean="0">
                <a:solidFill>
                  <a:srgbClr val="7F6000"/>
                </a:solidFill>
              </a:rPr>
              <a:t>El </a:t>
            </a:r>
            <a:r>
              <a:rPr lang="es-ES" b="1" dirty="0" smtClean="0">
                <a:solidFill>
                  <a:srgbClr val="7F6000"/>
                </a:solidFill>
              </a:rPr>
              <a:t>pensamiento es </a:t>
            </a:r>
            <a:r>
              <a:rPr lang="es-ES" dirty="0" smtClean="0">
                <a:solidFill>
                  <a:srgbClr val="7F6000"/>
                </a:solidFill>
              </a:rPr>
              <a:t>lo que sucede cuando una persona resuelve un problema, es decir, produce un comportamiento que mueve al individuo </a:t>
            </a:r>
            <a:r>
              <a:rPr lang="es-ES" b="1" dirty="0" smtClean="0">
                <a:solidFill>
                  <a:srgbClr val="7F6000"/>
                </a:solidFill>
              </a:rPr>
              <a:t>desde el estado dado al estado final</a:t>
            </a:r>
            <a:r>
              <a:rPr lang="es-ES" dirty="0" smtClean="0">
                <a:solidFill>
                  <a:srgbClr val="7F6000"/>
                </a:solidFill>
              </a:rPr>
              <a:t> o al menos cuando trata de lograr ese cambio (Mayer, 1992).</a:t>
            </a:r>
            <a:endParaRPr lang="es-ES" dirty="0">
              <a:solidFill>
                <a:srgbClr val="7F6000"/>
              </a:solidFill>
            </a:endParaRPr>
          </a:p>
        </p:txBody>
      </p:sp>
      <p:sp>
        <p:nvSpPr>
          <p:cNvPr id="12" name="CuadroTexto 11"/>
          <p:cNvSpPr txBox="1"/>
          <p:nvPr/>
        </p:nvSpPr>
        <p:spPr>
          <a:xfrm>
            <a:off x="4578315" y="4822349"/>
            <a:ext cx="2288476"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e:w</a:t>
            </a:r>
            <a:r>
              <a:rPr lang="pt-BR" sz="900" dirty="0" err="1" smtClean="0"/>
              <a:t>ww.wrike.com</a:t>
            </a:r>
            <a:r>
              <a:rPr lang="pt-BR" sz="900" dirty="0"/>
              <a:t>/es/blog/15-actividades</a:t>
            </a:r>
            <a:endParaRPr lang="es-MX" sz="900" dirty="0">
              <a:solidFill>
                <a:srgbClr val="000000"/>
              </a:solidFill>
              <a:hlinkClick r:id="rId5"/>
            </a:endParaRPr>
          </a:p>
        </p:txBody>
      </p:sp>
      <p:pic>
        <p:nvPicPr>
          <p:cNvPr id="3" name="Imagen 2"/>
          <p:cNvPicPr>
            <a:picLocks noChangeAspect="1"/>
          </p:cNvPicPr>
          <p:nvPr/>
        </p:nvPicPr>
        <p:blipFill>
          <a:blip r:embed="rId6"/>
          <a:stretch>
            <a:fillRect/>
          </a:stretch>
        </p:blipFill>
        <p:spPr>
          <a:xfrm>
            <a:off x="4589258" y="2353973"/>
            <a:ext cx="4110260" cy="2350016"/>
          </a:xfrm>
          <a:prstGeom prst="rect">
            <a:avLst/>
          </a:prstGeom>
        </p:spPr>
      </p:pic>
      <p:sp>
        <p:nvSpPr>
          <p:cNvPr id="13"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12283897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6636" name="CuadroTexto 5"/>
          <p:cNvSpPr txBox="1">
            <a:spLocks noChangeArrowheads="1"/>
          </p:cNvSpPr>
          <p:nvPr/>
        </p:nvSpPr>
        <p:spPr bwMode="auto">
          <a:xfrm>
            <a:off x="472887" y="1324809"/>
            <a:ext cx="3600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1.2 PENSAMIENTO LATERAL Y VERTICAL</a:t>
            </a:r>
            <a:endParaRPr lang="es-ES" altLang="es-MX" sz="1600" b="1" dirty="0">
              <a:solidFill>
                <a:srgbClr val="7F6000"/>
              </a:solidFill>
              <a:latin typeface="+mn-lt"/>
              <a:cs typeface="Tahoma" panose="020B060403050404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7" name="CuadroTexto 6"/>
          <p:cNvSpPr txBox="1"/>
          <p:nvPr/>
        </p:nvSpPr>
        <p:spPr>
          <a:xfrm>
            <a:off x="570954" y="2027253"/>
            <a:ext cx="4416153" cy="369332"/>
          </a:xfrm>
          <a:prstGeom prst="rect">
            <a:avLst/>
          </a:prstGeom>
          <a:noFill/>
        </p:spPr>
        <p:txBody>
          <a:bodyPr wrap="square" rtlCol="0">
            <a:spAutoFit/>
          </a:bodyPr>
          <a:lstStyle/>
          <a:p>
            <a:r>
              <a:rPr lang="es-ES" dirty="0" smtClean="0">
                <a:solidFill>
                  <a:schemeClr val="accent4">
                    <a:lumMod val="50000"/>
                  </a:schemeClr>
                </a:solidFill>
              </a:rPr>
              <a:t>El pensamiento vertical es selectivo </a:t>
            </a:r>
            <a:endParaRPr lang="es-ES" dirty="0">
              <a:solidFill>
                <a:schemeClr val="accent4">
                  <a:lumMod val="50000"/>
                </a:schemeClr>
              </a:solidFill>
            </a:endParaRPr>
          </a:p>
        </p:txBody>
      </p:sp>
      <p:cxnSp>
        <p:nvCxnSpPr>
          <p:cNvPr id="11" name="Conector recto de flecha 10"/>
          <p:cNvCxnSpPr/>
          <p:nvPr/>
        </p:nvCxnSpPr>
        <p:spPr>
          <a:xfrm flipH="1">
            <a:off x="815648" y="2376780"/>
            <a:ext cx="734084" cy="7806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Conector recto de flecha 13"/>
          <p:cNvCxnSpPr/>
          <p:nvPr/>
        </p:nvCxnSpPr>
        <p:spPr>
          <a:xfrm flipH="1">
            <a:off x="1246777" y="2376780"/>
            <a:ext cx="302955" cy="76895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p:nvPr/>
        </p:nvCxnSpPr>
        <p:spPr>
          <a:xfrm>
            <a:off x="1538080" y="2376780"/>
            <a:ext cx="209738" cy="75730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Conector recto de flecha 18"/>
          <p:cNvCxnSpPr/>
          <p:nvPr/>
        </p:nvCxnSpPr>
        <p:spPr>
          <a:xfrm>
            <a:off x="1538080" y="2411732"/>
            <a:ext cx="885561" cy="6874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CuadroTexto 19"/>
          <p:cNvSpPr txBox="1"/>
          <p:nvPr/>
        </p:nvSpPr>
        <p:spPr>
          <a:xfrm>
            <a:off x="652519" y="3122436"/>
            <a:ext cx="2377032" cy="369332"/>
          </a:xfrm>
          <a:prstGeom prst="rect">
            <a:avLst/>
          </a:prstGeom>
          <a:noFill/>
        </p:spPr>
        <p:txBody>
          <a:bodyPr wrap="square" rtlCol="0">
            <a:spAutoFit/>
          </a:bodyPr>
          <a:lstStyle/>
          <a:p>
            <a:r>
              <a:rPr lang="es-ES" dirty="0" smtClean="0"/>
              <a:t>A       B       C          D</a:t>
            </a:r>
            <a:endParaRPr lang="es-ES" dirty="0"/>
          </a:p>
        </p:txBody>
      </p:sp>
      <p:sp>
        <p:nvSpPr>
          <p:cNvPr id="23" name="CuadroTexto 22"/>
          <p:cNvSpPr txBox="1"/>
          <p:nvPr/>
        </p:nvSpPr>
        <p:spPr>
          <a:xfrm>
            <a:off x="3554819" y="2773848"/>
            <a:ext cx="4416153" cy="369332"/>
          </a:xfrm>
          <a:prstGeom prst="rect">
            <a:avLst/>
          </a:prstGeom>
          <a:noFill/>
        </p:spPr>
        <p:txBody>
          <a:bodyPr wrap="square" rtlCol="0">
            <a:spAutoFit/>
          </a:bodyPr>
          <a:lstStyle/>
          <a:p>
            <a:r>
              <a:rPr lang="es-ES" dirty="0" smtClean="0">
                <a:solidFill>
                  <a:srgbClr val="7F6000"/>
                </a:solidFill>
              </a:rPr>
              <a:t>El pensamiento lateral es </a:t>
            </a:r>
            <a:r>
              <a:rPr lang="es-ES" b="1" dirty="0" smtClean="0">
                <a:solidFill>
                  <a:srgbClr val="7F6000"/>
                </a:solidFill>
              </a:rPr>
              <a:t>creador  </a:t>
            </a:r>
            <a:endParaRPr lang="es-ES" b="1" dirty="0">
              <a:solidFill>
                <a:srgbClr val="7F6000"/>
              </a:solidFill>
            </a:endParaRPr>
          </a:p>
        </p:txBody>
      </p:sp>
      <p:cxnSp>
        <p:nvCxnSpPr>
          <p:cNvPr id="22" name="Conector recto 21"/>
          <p:cNvCxnSpPr/>
          <p:nvPr/>
        </p:nvCxnSpPr>
        <p:spPr>
          <a:xfrm flipH="1">
            <a:off x="4322936" y="3169040"/>
            <a:ext cx="11652" cy="710703"/>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Conector recto 25"/>
          <p:cNvCxnSpPr/>
          <p:nvPr/>
        </p:nvCxnSpPr>
        <p:spPr>
          <a:xfrm flipH="1">
            <a:off x="4673422" y="3181630"/>
            <a:ext cx="11652" cy="710703"/>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Conector recto 26"/>
          <p:cNvCxnSpPr/>
          <p:nvPr/>
        </p:nvCxnSpPr>
        <p:spPr>
          <a:xfrm flipH="1">
            <a:off x="4999681" y="3169978"/>
            <a:ext cx="11652" cy="710703"/>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Conector recto 27"/>
          <p:cNvCxnSpPr/>
          <p:nvPr/>
        </p:nvCxnSpPr>
        <p:spPr>
          <a:xfrm flipH="1">
            <a:off x="5349245" y="3181630"/>
            <a:ext cx="11652" cy="710703"/>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ector curvado 24"/>
          <p:cNvCxnSpPr/>
          <p:nvPr/>
        </p:nvCxnSpPr>
        <p:spPr>
          <a:xfrm rot="10800000" flipV="1">
            <a:off x="3944368" y="4037081"/>
            <a:ext cx="466084" cy="267971"/>
          </a:xfrm>
          <a:prstGeom prst="curvedConnector3">
            <a:avLst/>
          </a:prstGeom>
          <a:ln w="57150" cmpd="sng">
            <a:solidFill>
              <a:srgbClr val="4472C4"/>
            </a:solidFill>
          </a:ln>
        </p:spPr>
        <p:style>
          <a:lnRef idx="2">
            <a:schemeClr val="accent1"/>
          </a:lnRef>
          <a:fillRef idx="0">
            <a:schemeClr val="accent1"/>
          </a:fillRef>
          <a:effectRef idx="1">
            <a:schemeClr val="accent1"/>
          </a:effectRef>
          <a:fontRef idx="minor">
            <a:schemeClr val="tx1"/>
          </a:fontRef>
        </p:style>
      </p:cxnSp>
      <p:sp>
        <p:nvSpPr>
          <p:cNvPr id="29" name="Forma libre 28"/>
          <p:cNvSpPr/>
          <p:nvPr/>
        </p:nvSpPr>
        <p:spPr>
          <a:xfrm>
            <a:off x="4398008" y="3953269"/>
            <a:ext cx="432679" cy="486959"/>
          </a:xfrm>
          <a:custGeom>
            <a:avLst/>
            <a:gdLst>
              <a:gd name="connsiteX0" fmla="*/ 104461 w 432679"/>
              <a:gd name="connsiteY0" fmla="*/ 35313 h 486959"/>
              <a:gd name="connsiteX1" fmla="*/ 104461 w 432679"/>
              <a:gd name="connsiteY1" fmla="*/ 35313 h 486959"/>
              <a:gd name="connsiteX2" fmla="*/ 387833 w 432679"/>
              <a:gd name="connsiteY2" fmla="*/ 3824 h 486959"/>
              <a:gd name="connsiteX3" fmla="*/ 419319 w 432679"/>
              <a:gd name="connsiteY3" fmla="*/ 87794 h 486959"/>
              <a:gd name="connsiteX4" fmla="*/ 429814 w 432679"/>
              <a:gd name="connsiteY4" fmla="*/ 308216 h 486959"/>
              <a:gd name="connsiteX5" fmla="*/ 419319 w 432679"/>
              <a:gd name="connsiteY5" fmla="*/ 465660 h 486959"/>
              <a:gd name="connsiteX6" fmla="*/ 335357 w 432679"/>
              <a:gd name="connsiteY6" fmla="*/ 486653 h 486959"/>
              <a:gd name="connsiteX7" fmla="*/ 72975 w 432679"/>
              <a:gd name="connsiteY7" fmla="*/ 465660 h 486959"/>
              <a:gd name="connsiteX8" fmla="*/ 10004 w 432679"/>
              <a:gd name="connsiteY8" fmla="*/ 455164 h 486959"/>
              <a:gd name="connsiteX9" fmla="*/ 72975 w 432679"/>
              <a:gd name="connsiteY9" fmla="*/ 266231 h 486959"/>
              <a:gd name="connsiteX10" fmla="*/ 167433 w 432679"/>
              <a:gd name="connsiteY10" fmla="*/ 182261 h 486959"/>
              <a:gd name="connsiteX11" fmla="*/ 177928 w 432679"/>
              <a:gd name="connsiteY11" fmla="*/ 213750 h 486959"/>
              <a:gd name="connsiteX12" fmla="*/ 209414 w 432679"/>
              <a:gd name="connsiteY12" fmla="*/ 234742 h 486959"/>
              <a:gd name="connsiteX13" fmla="*/ 293376 w 432679"/>
              <a:gd name="connsiteY13" fmla="*/ 192757 h 486959"/>
              <a:gd name="connsiteX14" fmla="*/ 314366 w 432679"/>
              <a:gd name="connsiteY14" fmla="*/ 161268 h 486959"/>
              <a:gd name="connsiteX15" fmla="*/ 303871 w 432679"/>
              <a:gd name="connsiteY15" fmla="*/ 129779 h 486959"/>
              <a:gd name="connsiteX16" fmla="*/ 240900 w 432679"/>
              <a:gd name="connsiteY16" fmla="*/ 161268 h 486959"/>
              <a:gd name="connsiteX17" fmla="*/ 209414 w 432679"/>
              <a:gd name="connsiteY17" fmla="*/ 171764 h 486959"/>
              <a:gd name="connsiteX18" fmla="*/ 167433 w 432679"/>
              <a:gd name="connsiteY18" fmla="*/ 213750 h 486959"/>
              <a:gd name="connsiteX19" fmla="*/ 114956 w 432679"/>
              <a:gd name="connsiteY19" fmla="*/ 287223 h 486959"/>
              <a:gd name="connsiteX20" fmla="*/ 146442 w 432679"/>
              <a:gd name="connsiteY20" fmla="*/ 434171 h 486959"/>
              <a:gd name="connsiteX21" fmla="*/ 167433 w 432679"/>
              <a:gd name="connsiteY21" fmla="*/ 465660 h 486959"/>
              <a:gd name="connsiteX22" fmla="*/ 198918 w 432679"/>
              <a:gd name="connsiteY22" fmla="*/ 434171 h 486959"/>
              <a:gd name="connsiteX23" fmla="*/ 219909 w 432679"/>
              <a:gd name="connsiteY23" fmla="*/ 371194 h 486959"/>
              <a:gd name="connsiteX24" fmla="*/ 261890 w 432679"/>
              <a:gd name="connsiteY24" fmla="*/ 308216 h 486959"/>
              <a:gd name="connsiteX25" fmla="*/ 345852 w 432679"/>
              <a:gd name="connsiteY25" fmla="*/ 287223 h 486959"/>
              <a:gd name="connsiteX26" fmla="*/ 419319 w 432679"/>
              <a:gd name="connsiteY26" fmla="*/ 213750 h 486959"/>
              <a:gd name="connsiteX27" fmla="*/ 398328 w 432679"/>
              <a:gd name="connsiteY27" fmla="*/ 171764 h 486959"/>
              <a:gd name="connsiteX28" fmla="*/ 366843 w 432679"/>
              <a:gd name="connsiteY28" fmla="*/ 140276 h 486959"/>
              <a:gd name="connsiteX29" fmla="*/ 272385 w 432679"/>
              <a:gd name="connsiteY29" fmla="*/ 77298 h 486959"/>
              <a:gd name="connsiteX30" fmla="*/ 240900 w 432679"/>
              <a:gd name="connsiteY30" fmla="*/ 56306 h 486959"/>
              <a:gd name="connsiteX31" fmla="*/ 104461 w 432679"/>
              <a:gd name="connsiteY31" fmla="*/ 35313 h 486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32679" h="486959">
                <a:moveTo>
                  <a:pt x="104461" y="35313"/>
                </a:moveTo>
                <a:lnTo>
                  <a:pt x="104461" y="35313"/>
                </a:lnTo>
                <a:cubicBezTo>
                  <a:pt x="198918" y="24817"/>
                  <a:pt x="294088" y="-11802"/>
                  <a:pt x="387833" y="3824"/>
                </a:cubicBezTo>
                <a:cubicBezTo>
                  <a:pt x="417319" y="8739"/>
                  <a:pt x="415235" y="58181"/>
                  <a:pt x="419319" y="87794"/>
                </a:cubicBezTo>
                <a:cubicBezTo>
                  <a:pt x="429369" y="160661"/>
                  <a:pt x="426316" y="234742"/>
                  <a:pt x="429814" y="308216"/>
                </a:cubicBezTo>
                <a:cubicBezTo>
                  <a:pt x="426316" y="360697"/>
                  <a:pt x="443927" y="419174"/>
                  <a:pt x="419319" y="465660"/>
                </a:cubicBezTo>
                <a:cubicBezTo>
                  <a:pt x="405822" y="491157"/>
                  <a:pt x="364206" y="486653"/>
                  <a:pt x="335357" y="486653"/>
                </a:cubicBezTo>
                <a:cubicBezTo>
                  <a:pt x="247617" y="486653"/>
                  <a:pt x="160436" y="472658"/>
                  <a:pt x="72975" y="465660"/>
                </a:cubicBezTo>
                <a:lnTo>
                  <a:pt x="10004" y="455164"/>
                </a:lnTo>
                <a:cubicBezTo>
                  <a:pt x="-23393" y="375002"/>
                  <a:pt x="34343" y="320321"/>
                  <a:pt x="72975" y="266231"/>
                </a:cubicBezTo>
                <a:cubicBezTo>
                  <a:pt x="111190" y="151576"/>
                  <a:pt x="71721" y="166306"/>
                  <a:pt x="167433" y="182261"/>
                </a:cubicBezTo>
                <a:cubicBezTo>
                  <a:pt x="170931" y="192757"/>
                  <a:pt x="171017" y="205110"/>
                  <a:pt x="177928" y="213750"/>
                </a:cubicBezTo>
                <a:cubicBezTo>
                  <a:pt x="185808" y="223600"/>
                  <a:pt x="196800" y="234742"/>
                  <a:pt x="209414" y="234742"/>
                </a:cubicBezTo>
                <a:cubicBezTo>
                  <a:pt x="235091" y="234742"/>
                  <a:pt x="272001" y="207009"/>
                  <a:pt x="293376" y="192757"/>
                </a:cubicBezTo>
                <a:cubicBezTo>
                  <a:pt x="300373" y="182261"/>
                  <a:pt x="312292" y="173711"/>
                  <a:pt x="314366" y="161268"/>
                </a:cubicBezTo>
                <a:cubicBezTo>
                  <a:pt x="316185" y="150355"/>
                  <a:pt x="313767" y="134727"/>
                  <a:pt x="303871" y="129779"/>
                </a:cubicBezTo>
                <a:lnTo>
                  <a:pt x="240900" y="161268"/>
                </a:lnTo>
                <a:cubicBezTo>
                  <a:pt x="231005" y="166216"/>
                  <a:pt x="219909" y="168265"/>
                  <a:pt x="209414" y="171764"/>
                </a:cubicBezTo>
                <a:cubicBezTo>
                  <a:pt x="195420" y="185759"/>
                  <a:pt x="180465" y="198855"/>
                  <a:pt x="167433" y="213750"/>
                </a:cubicBezTo>
                <a:cubicBezTo>
                  <a:pt x="149210" y="234578"/>
                  <a:pt x="130629" y="263713"/>
                  <a:pt x="114956" y="287223"/>
                </a:cubicBezTo>
                <a:cubicBezTo>
                  <a:pt x="125451" y="336206"/>
                  <a:pt x="132308" y="386112"/>
                  <a:pt x="146442" y="434171"/>
                </a:cubicBezTo>
                <a:cubicBezTo>
                  <a:pt x="150001" y="446273"/>
                  <a:pt x="154818" y="465660"/>
                  <a:pt x="167433" y="465660"/>
                </a:cubicBezTo>
                <a:cubicBezTo>
                  <a:pt x="182276" y="465660"/>
                  <a:pt x="188423" y="444667"/>
                  <a:pt x="198918" y="434171"/>
                </a:cubicBezTo>
                <a:lnTo>
                  <a:pt x="219909" y="371194"/>
                </a:lnTo>
                <a:cubicBezTo>
                  <a:pt x="228819" y="344460"/>
                  <a:pt x="231003" y="322257"/>
                  <a:pt x="261890" y="308216"/>
                </a:cubicBezTo>
                <a:cubicBezTo>
                  <a:pt x="288153" y="296277"/>
                  <a:pt x="345852" y="287223"/>
                  <a:pt x="345852" y="287223"/>
                </a:cubicBezTo>
                <a:cubicBezTo>
                  <a:pt x="348834" y="284837"/>
                  <a:pt x="419319" y="237141"/>
                  <a:pt x="419319" y="213750"/>
                </a:cubicBezTo>
                <a:cubicBezTo>
                  <a:pt x="419319" y="198103"/>
                  <a:pt x="407422" y="184497"/>
                  <a:pt x="398328" y="171764"/>
                </a:cubicBezTo>
                <a:cubicBezTo>
                  <a:pt x="389701" y="159685"/>
                  <a:pt x="378112" y="149936"/>
                  <a:pt x="366843" y="140276"/>
                </a:cubicBezTo>
                <a:cubicBezTo>
                  <a:pt x="329218" y="108023"/>
                  <a:pt x="315751" y="104404"/>
                  <a:pt x="272385" y="77298"/>
                </a:cubicBezTo>
                <a:cubicBezTo>
                  <a:pt x="261689" y="70612"/>
                  <a:pt x="253298" y="58631"/>
                  <a:pt x="240900" y="56306"/>
                </a:cubicBezTo>
                <a:cubicBezTo>
                  <a:pt x="103952" y="30626"/>
                  <a:pt x="127201" y="38812"/>
                  <a:pt x="104461" y="35313"/>
                </a:cubicBez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0" name="Forma libre 29"/>
          <p:cNvSpPr/>
          <p:nvPr/>
        </p:nvSpPr>
        <p:spPr>
          <a:xfrm>
            <a:off x="4967450" y="3952574"/>
            <a:ext cx="206914" cy="370435"/>
          </a:xfrm>
          <a:custGeom>
            <a:avLst/>
            <a:gdLst>
              <a:gd name="connsiteX0" fmla="*/ 70277 w 206914"/>
              <a:gd name="connsiteY0" fmla="*/ 25512 h 370435"/>
              <a:gd name="connsiteX1" fmla="*/ 7306 w 206914"/>
              <a:gd name="connsiteY1" fmla="*/ 119979 h 370435"/>
              <a:gd name="connsiteX2" fmla="*/ 49287 w 206914"/>
              <a:gd name="connsiteY2" fmla="*/ 151467 h 370435"/>
              <a:gd name="connsiteX3" fmla="*/ 143744 w 206914"/>
              <a:gd name="connsiteY3" fmla="*/ 172460 h 370435"/>
              <a:gd name="connsiteX4" fmla="*/ 206716 w 206914"/>
              <a:gd name="connsiteY4" fmla="*/ 214445 h 370435"/>
              <a:gd name="connsiteX5" fmla="*/ 196220 w 206914"/>
              <a:gd name="connsiteY5" fmla="*/ 287919 h 370435"/>
              <a:gd name="connsiteX6" fmla="*/ 112258 w 206914"/>
              <a:gd name="connsiteY6" fmla="*/ 340400 h 370435"/>
              <a:gd name="connsiteX7" fmla="*/ 17801 w 206914"/>
              <a:gd name="connsiteY7" fmla="*/ 350896 h 370435"/>
              <a:gd name="connsiteX8" fmla="*/ 28296 w 206914"/>
              <a:gd name="connsiteY8" fmla="*/ 287919 h 370435"/>
              <a:gd name="connsiteX9" fmla="*/ 49287 w 206914"/>
              <a:gd name="connsiteY9" fmla="*/ 256430 h 370435"/>
              <a:gd name="connsiteX10" fmla="*/ 80772 w 206914"/>
              <a:gd name="connsiteY10" fmla="*/ 203949 h 370435"/>
              <a:gd name="connsiteX11" fmla="*/ 91268 w 206914"/>
              <a:gd name="connsiteY11" fmla="*/ 172460 h 370435"/>
              <a:gd name="connsiteX12" fmla="*/ 133249 w 206914"/>
              <a:gd name="connsiteY12" fmla="*/ 109482 h 370435"/>
              <a:gd name="connsiteX13" fmla="*/ 133249 w 206914"/>
              <a:gd name="connsiteY13" fmla="*/ 4520 h 370435"/>
              <a:gd name="connsiteX14" fmla="*/ 70277 w 206914"/>
              <a:gd name="connsiteY14" fmla="*/ 25512 h 370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6914" h="370435">
                <a:moveTo>
                  <a:pt x="70277" y="25512"/>
                </a:moveTo>
                <a:cubicBezTo>
                  <a:pt x="49287" y="44755"/>
                  <a:pt x="-22968" y="97272"/>
                  <a:pt x="7306" y="119979"/>
                </a:cubicBezTo>
                <a:cubicBezTo>
                  <a:pt x="21300" y="130475"/>
                  <a:pt x="34100" y="142788"/>
                  <a:pt x="49287" y="151467"/>
                </a:cubicBezTo>
                <a:cubicBezTo>
                  <a:pt x="70568" y="163629"/>
                  <a:pt x="128320" y="169889"/>
                  <a:pt x="143744" y="172460"/>
                </a:cubicBezTo>
                <a:cubicBezTo>
                  <a:pt x="164735" y="186455"/>
                  <a:pt x="210284" y="189470"/>
                  <a:pt x="206716" y="214445"/>
                </a:cubicBezTo>
                <a:cubicBezTo>
                  <a:pt x="203217" y="238936"/>
                  <a:pt x="208066" y="266199"/>
                  <a:pt x="196220" y="287919"/>
                </a:cubicBezTo>
                <a:cubicBezTo>
                  <a:pt x="177206" y="322781"/>
                  <a:pt x="144204" y="329751"/>
                  <a:pt x="112258" y="340400"/>
                </a:cubicBezTo>
                <a:cubicBezTo>
                  <a:pt x="89744" y="355411"/>
                  <a:pt x="48210" y="393473"/>
                  <a:pt x="17801" y="350896"/>
                </a:cubicBezTo>
                <a:cubicBezTo>
                  <a:pt x="5432" y="333578"/>
                  <a:pt x="21567" y="308109"/>
                  <a:pt x="28296" y="287919"/>
                </a:cubicBezTo>
                <a:cubicBezTo>
                  <a:pt x="32285" y="275952"/>
                  <a:pt x="42602" y="267128"/>
                  <a:pt x="49287" y="256430"/>
                </a:cubicBezTo>
                <a:cubicBezTo>
                  <a:pt x="60098" y="239130"/>
                  <a:pt x="71649" y="222196"/>
                  <a:pt x="80772" y="203949"/>
                </a:cubicBezTo>
                <a:cubicBezTo>
                  <a:pt x="85720" y="194053"/>
                  <a:pt x="85895" y="182132"/>
                  <a:pt x="91268" y="172460"/>
                </a:cubicBezTo>
                <a:cubicBezTo>
                  <a:pt x="103520" y="150405"/>
                  <a:pt x="133249" y="109482"/>
                  <a:pt x="133249" y="109482"/>
                </a:cubicBezTo>
                <a:cubicBezTo>
                  <a:pt x="142890" y="80554"/>
                  <a:pt x="164709" y="30738"/>
                  <a:pt x="133249" y="4520"/>
                </a:cubicBezTo>
                <a:cubicBezTo>
                  <a:pt x="118776" y="-7542"/>
                  <a:pt x="91267" y="6269"/>
                  <a:pt x="70277" y="25512"/>
                </a:cubicBez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1" name="Nube 30"/>
          <p:cNvSpPr/>
          <p:nvPr/>
        </p:nvSpPr>
        <p:spPr>
          <a:xfrm>
            <a:off x="5268623" y="4062056"/>
            <a:ext cx="220401" cy="22042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cxnSp>
        <p:nvCxnSpPr>
          <p:cNvPr id="26625" name="Conector recto 26624"/>
          <p:cNvCxnSpPr>
            <a:stCxn id="31" idx="3"/>
          </p:cNvCxnSpPr>
          <p:nvPr/>
        </p:nvCxnSpPr>
        <p:spPr>
          <a:xfrm flipV="1">
            <a:off x="5378824" y="3988582"/>
            <a:ext cx="225648" cy="86077"/>
          </a:xfrm>
          <a:prstGeom prst="line">
            <a:avLst/>
          </a:prstGeom>
        </p:spPr>
        <p:style>
          <a:lnRef idx="2">
            <a:schemeClr val="accent1"/>
          </a:lnRef>
          <a:fillRef idx="0">
            <a:schemeClr val="accent1"/>
          </a:fillRef>
          <a:effectRef idx="1">
            <a:schemeClr val="accent1"/>
          </a:effectRef>
          <a:fontRef idx="minor">
            <a:schemeClr val="tx1"/>
          </a:fontRef>
        </p:style>
      </p:cxnSp>
      <p:cxnSp>
        <p:nvCxnSpPr>
          <p:cNvPr id="26627" name="Conector recto 26626"/>
          <p:cNvCxnSpPr/>
          <p:nvPr/>
        </p:nvCxnSpPr>
        <p:spPr>
          <a:xfrm>
            <a:off x="1248937" y="3558235"/>
            <a:ext cx="0" cy="1196575"/>
          </a:xfrm>
          <a:prstGeom prst="line">
            <a:avLst/>
          </a:prstGeom>
        </p:spPr>
        <p:style>
          <a:lnRef idx="2">
            <a:schemeClr val="accent1"/>
          </a:lnRef>
          <a:fillRef idx="0">
            <a:schemeClr val="accent1"/>
          </a:fillRef>
          <a:effectRef idx="1">
            <a:schemeClr val="accent1"/>
          </a:effectRef>
          <a:fontRef idx="minor">
            <a:schemeClr val="tx1"/>
          </a:fontRef>
        </p:style>
      </p:cxnSp>
      <p:sp>
        <p:nvSpPr>
          <p:cNvPr id="26628" name="CuadroTexto 26627"/>
          <p:cNvSpPr txBox="1"/>
          <p:nvPr/>
        </p:nvSpPr>
        <p:spPr>
          <a:xfrm>
            <a:off x="388324" y="4765307"/>
            <a:ext cx="2235491" cy="1200329"/>
          </a:xfrm>
          <a:prstGeom prst="rect">
            <a:avLst/>
          </a:prstGeom>
          <a:noFill/>
        </p:spPr>
        <p:txBody>
          <a:bodyPr wrap="square" rtlCol="0">
            <a:spAutoFit/>
          </a:bodyPr>
          <a:lstStyle/>
          <a:p>
            <a:r>
              <a:rPr lang="es-ES" dirty="0" smtClean="0"/>
              <a:t>Importa ante todo la corrección lógica del </a:t>
            </a:r>
            <a:r>
              <a:rPr lang="es-ES" dirty="0" smtClean="0">
                <a:solidFill>
                  <a:srgbClr val="7F6000"/>
                </a:solidFill>
              </a:rPr>
              <a:t>encadenamiento de las ideas.</a:t>
            </a:r>
            <a:endParaRPr lang="es-ES" dirty="0">
              <a:solidFill>
                <a:srgbClr val="7F6000"/>
              </a:solidFill>
            </a:endParaRPr>
          </a:p>
        </p:txBody>
      </p:sp>
      <p:cxnSp>
        <p:nvCxnSpPr>
          <p:cNvPr id="26630" name="Conector recto de flecha 26629"/>
          <p:cNvCxnSpPr/>
          <p:nvPr/>
        </p:nvCxnSpPr>
        <p:spPr>
          <a:xfrm>
            <a:off x="4617918" y="4544885"/>
            <a:ext cx="262380" cy="2309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635" name="CuadroTexto 26634"/>
          <p:cNvSpPr txBox="1"/>
          <p:nvPr/>
        </p:nvSpPr>
        <p:spPr>
          <a:xfrm>
            <a:off x="4796337" y="4712824"/>
            <a:ext cx="2529359" cy="1200329"/>
          </a:xfrm>
          <a:prstGeom prst="rect">
            <a:avLst/>
          </a:prstGeom>
          <a:noFill/>
        </p:spPr>
        <p:txBody>
          <a:bodyPr wrap="square" rtlCol="0">
            <a:spAutoFit/>
          </a:bodyPr>
          <a:lstStyle/>
          <a:p>
            <a:r>
              <a:rPr lang="es-ES" dirty="0" smtClean="0"/>
              <a:t>En cambio en el pensamiento lateral lo esencial es la </a:t>
            </a:r>
            <a:r>
              <a:rPr lang="es-ES" dirty="0" smtClean="0">
                <a:solidFill>
                  <a:srgbClr val="7F6000"/>
                </a:solidFill>
              </a:rPr>
              <a:t>efectividad en sí de las conclusiones. </a:t>
            </a:r>
            <a:endParaRPr lang="es-ES" dirty="0">
              <a:solidFill>
                <a:srgbClr val="7F6000"/>
              </a:solidFill>
            </a:endParaRPr>
          </a:p>
        </p:txBody>
      </p:sp>
      <p:cxnSp>
        <p:nvCxnSpPr>
          <p:cNvPr id="26638" name="Conector recto 26637"/>
          <p:cNvCxnSpPr/>
          <p:nvPr/>
        </p:nvCxnSpPr>
        <p:spPr>
          <a:xfrm>
            <a:off x="2592331" y="5216646"/>
            <a:ext cx="1962614" cy="10496"/>
          </a:xfrm>
          <a:prstGeom prst="line">
            <a:avLst/>
          </a:prstGeom>
        </p:spPr>
        <p:style>
          <a:lnRef idx="2">
            <a:schemeClr val="accent1"/>
          </a:lnRef>
          <a:fillRef idx="0">
            <a:schemeClr val="accent1"/>
          </a:fillRef>
          <a:effectRef idx="1">
            <a:schemeClr val="accent1"/>
          </a:effectRef>
          <a:fontRef idx="minor">
            <a:schemeClr val="tx1"/>
          </a:fontRef>
        </p:style>
      </p:cxnSp>
      <p:sp>
        <p:nvSpPr>
          <p:cNvPr id="34"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
        <p:nvSpPr>
          <p:cNvPr id="2" name="CuadroTexto 1"/>
          <p:cNvSpPr txBox="1"/>
          <p:nvPr/>
        </p:nvSpPr>
        <p:spPr>
          <a:xfrm>
            <a:off x="5982300" y="3096399"/>
            <a:ext cx="3075113" cy="830997"/>
          </a:xfrm>
          <a:prstGeom prst="rect">
            <a:avLst/>
          </a:prstGeom>
          <a:noFill/>
        </p:spPr>
        <p:txBody>
          <a:bodyPr wrap="square" rtlCol="0">
            <a:spAutoFit/>
          </a:bodyPr>
          <a:lstStyle/>
          <a:p>
            <a:r>
              <a:rPr lang="es-ES" sz="1600" dirty="0" smtClean="0"/>
              <a:t>Puede utilizarse como t</a:t>
            </a:r>
            <a:r>
              <a:rPr lang="es-ES" sz="1600" dirty="0" smtClean="0"/>
              <a:t>écnica para la resolución de problemas de manera libre y asociativa.</a:t>
            </a:r>
            <a:endParaRPr lang="es-ES" sz="1600" dirty="0"/>
          </a:p>
        </p:txBody>
      </p:sp>
      <p:sp>
        <p:nvSpPr>
          <p:cNvPr id="35" name="CuadroTexto 34"/>
          <p:cNvSpPr txBox="1"/>
          <p:nvPr/>
        </p:nvSpPr>
        <p:spPr>
          <a:xfrm>
            <a:off x="1873623" y="2304136"/>
            <a:ext cx="3075113" cy="523220"/>
          </a:xfrm>
          <a:prstGeom prst="rect">
            <a:avLst/>
          </a:prstGeom>
          <a:noFill/>
        </p:spPr>
        <p:txBody>
          <a:bodyPr wrap="square" rtlCol="0">
            <a:spAutoFit/>
          </a:bodyPr>
          <a:lstStyle/>
          <a:p>
            <a:r>
              <a:rPr lang="es-ES" sz="1400" dirty="0" smtClean="0"/>
              <a:t>Se caracteriza por el an</a:t>
            </a:r>
            <a:r>
              <a:rPr lang="es-ES" sz="1400" dirty="0" smtClean="0"/>
              <a:t>álisis y el razonamiento.</a:t>
            </a:r>
            <a:r>
              <a:rPr lang="es-ES" sz="1400" dirty="0" smtClean="0"/>
              <a:t> </a:t>
            </a:r>
            <a:endParaRPr lang="es-ES" sz="1400" dirty="0"/>
          </a:p>
        </p:txBody>
      </p:sp>
    </p:spTree>
    <p:extLst>
      <p:ext uri="{BB962C8B-B14F-4D97-AF65-F5344CB8AC3E}">
        <p14:creationId xmlns:p14="http://schemas.microsoft.com/office/powerpoint/2010/main" val="197578351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graphicFrame>
        <p:nvGraphicFramePr>
          <p:cNvPr id="3" name="Tabla 2"/>
          <p:cNvGraphicFramePr>
            <a:graphicFrameLocks noGrp="1"/>
          </p:cNvGraphicFramePr>
          <p:nvPr>
            <p:extLst>
              <p:ext uri="{D42A27DB-BD31-4B8C-83A1-F6EECF244321}">
                <p14:modId xmlns:p14="http://schemas.microsoft.com/office/powerpoint/2010/main" val="2549331155"/>
              </p:ext>
            </p:extLst>
          </p:nvPr>
        </p:nvGraphicFramePr>
        <p:xfrm>
          <a:off x="1393997" y="1106979"/>
          <a:ext cx="6096000" cy="4511040"/>
        </p:xfrm>
        <a:graphic>
          <a:graphicData uri="http://schemas.openxmlformats.org/drawingml/2006/table">
            <a:tbl>
              <a:tblPr firstRow="1" bandRow="1">
                <a:tableStyleId>{073A0DAA-6AF3-43AB-8588-CEC1D06C72B9}</a:tableStyleId>
              </a:tblPr>
              <a:tblGrid>
                <a:gridCol w="3048000"/>
                <a:gridCol w="304800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400" dirty="0" smtClean="0">
                          <a:solidFill>
                            <a:schemeClr val="bg1"/>
                          </a:solidFill>
                        </a:rPr>
                        <a:t>Pensamiento vertical </a:t>
                      </a:r>
                    </a:p>
                    <a:p>
                      <a:endParaRPr lang="es-ES" dirty="0"/>
                    </a:p>
                  </a:txBody>
                  <a:tcPr/>
                </a:tc>
                <a:tc>
                  <a:txBody>
                    <a:bodyPr/>
                    <a:lstStyle/>
                    <a:p>
                      <a:pPr algn="ctr"/>
                      <a:r>
                        <a:rPr lang="es-ES" sz="1600" dirty="0" smtClean="0">
                          <a:solidFill>
                            <a:srgbClr val="FFFFFF"/>
                          </a:solidFill>
                        </a:rPr>
                        <a:t>Pensamiento lateral</a:t>
                      </a:r>
                      <a:r>
                        <a:rPr lang="es-ES" sz="1600" baseline="0" dirty="0" smtClean="0">
                          <a:solidFill>
                            <a:srgbClr val="FFFFFF"/>
                          </a:solidFill>
                        </a:rPr>
                        <a:t> </a:t>
                      </a:r>
                      <a:endParaRPr lang="es-ES" sz="1600" dirty="0">
                        <a:solidFill>
                          <a:srgbClr val="FFFFFF"/>
                        </a:solidFill>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rgbClr val="7F6000"/>
                          </a:solidFill>
                          <a:effectLst/>
                          <a:latin typeface="+mn-lt"/>
                          <a:ea typeface="+mn-ea"/>
                          <a:cs typeface="+mn-cs"/>
                        </a:rPr>
                        <a:t>Selecciona un camino mediante la exclusión de otros caminos y bifurcaciones.</a:t>
                      </a:r>
                      <a:endParaRPr lang="es-ES_tradnl" sz="1200" dirty="0" smtClean="0">
                        <a:solidFill>
                          <a:srgbClr val="7F6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rgbClr val="7F6000"/>
                          </a:solidFill>
                          <a:effectLst/>
                          <a:latin typeface="+mn-lt"/>
                          <a:ea typeface="+mn-ea"/>
                          <a:cs typeface="+mn-cs"/>
                        </a:rPr>
                        <a:t>No selecciona caminos, sino que trata de seguir todos los caminos y de encontrar nuevas</a:t>
                      </a:r>
                      <a:r>
                        <a:rPr lang="es-ES_tradnl" sz="1200" kern="1200" baseline="0" dirty="0" smtClean="0">
                          <a:solidFill>
                            <a:srgbClr val="7F6000"/>
                          </a:solidFill>
                          <a:effectLst/>
                          <a:latin typeface="+mn-lt"/>
                          <a:ea typeface="+mn-ea"/>
                          <a:cs typeface="+mn-cs"/>
                        </a:rPr>
                        <a:t> alternativas.</a:t>
                      </a:r>
                      <a:r>
                        <a:rPr lang="es-ES_tradnl" sz="1200" kern="1200" dirty="0" smtClean="0">
                          <a:solidFill>
                            <a:srgbClr val="7F6000"/>
                          </a:solidFill>
                          <a:effectLst/>
                          <a:latin typeface="+mn-lt"/>
                          <a:ea typeface="+mn-ea"/>
                          <a:cs typeface="+mn-cs"/>
                        </a:rPr>
                        <a:t> </a:t>
                      </a:r>
                      <a:endParaRPr lang="es-ES_tradnl" sz="1200" dirty="0" smtClean="0">
                        <a:solidFill>
                          <a:srgbClr val="7F6000"/>
                        </a:solidFill>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rgbClr val="7F6000"/>
                          </a:solidFill>
                          <a:effectLst/>
                          <a:latin typeface="+mn-lt"/>
                          <a:ea typeface="+mn-ea"/>
                          <a:cs typeface="+mn-cs"/>
                        </a:rPr>
                        <a:t>Se selecciona el enfoque más prometedor para la solución de un problema.</a:t>
                      </a:r>
                      <a:endParaRPr lang="es-ES_tradnl" sz="1200" dirty="0" smtClean="0">
                        <a:solidFill>
                          <a:srgbClr val="7F6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rgbClr val="7F6000"/>
                          </a:solidFill>
                          <a:effectLst/>
                          <a:latin typeface="+mn-lt"/>
                          <a:ea typeface="+mn-ea"/>
                          <a:cs typeface="+mn-cs"/>
                        </a:rPr>
                        <a:t>Se buscan nuevos enfoques y se exploran las posibilidades de todos ellos. </a:t>
                      </a:r>
                      <a:endParaRPr lang="es-ES_tradnl" sz="1200" dirty="0" smtClean="0">
                        <a:solidFill>
                          <a:srgbClr val="7F6000"/>
                        </a:solidFill>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i="0" kern="1200" dirty="0" smtClean="0">
                          <a:solidFill>
                            <a:srgbClr val="7F6000"/>
                          </a:solidFill>
                          <a:effectLst/>
                          <a:latin typeface="+mn-lt"/>
                          <a:ea typeface="+mn-ea"/>
                          <a:cs typeface="+mn-cs"/>
                        </a:rPr>
                        <a:t>Se mueve sólo si hay una dirección en que moverse.</a:t>
                      </a:r>
                      <a:endParaRPr lang="es-ES_tradnl" sz="1200" i="0" dirty="0" smtClean="0">
                        <a:solidFill>
                          <a:srgbClr val="7F6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i="0" kern="1200" dirty="0" smtClean="0">
                          <a:solidFill>
                            <a:srgbClr val="7F6000"/>
                          </a:solidFill>
                          <a:effectLst/>
                          <a:latin typeface="+mn-lt"/>
                          <a:ea typeface="+mn-ea"/>
                          <a:cs typeface="+mn-cs"/>
                        </a:rPr>
                        <a:t>Se mueve para crear una dirección. </a:t>
                      </a:r>
                      <a:endParaRPr lang="es-ES_tradnl" sz="1200" i="0" dirty="0" smtClean="0">
                        <a:solidFill>
                          <a:srgbClr val="7F6000"/>
                        </a:solidFill>
                      </a:endParaRPr>
                    </a:p>
                    <a:p>
                      <a:pPr algn="ctr"/>
                      <a:endParaRPr lang="es-ES" sz="1200" dirty="0">
                        <a:solidFill>
                          <a:srgbClr val="7F6000"/>
                        </a:solidFill>
                      </a:endParaRPr>
                    </a:p>
                  </a:txBody>
                  <a:tcPr/>
                </a:tc>
              </a:tr>
              <a:tr h="82111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rgbClr val="7F6000"/>
                          </a:solidFill>
                          <a:effectLst/>
                          <a:latin typeface="+mn-lt"/>
                          <a:ea typeface="+mn-ea"/>
                          <a:cs typeface="+mn-cs"/>
                        </a:rPr>
                        <a:t>Con el pensamiento vertical uno tiene que moverse siempre en alguna dirección. </a:t>
                      </a:r>
                      <a:endParaRPr lang="es-ES_tradnl" sz="1200" dirty="0" smtClean="0">
                        <a:solidFill>
                          <a:srgbClr val="7F6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rgbClr val="7F6000"/>
                          </a:solidFill>
                          <a:effectLst/>
                          <a:latin typeface="+mn-lt"/>
                          <a:ea typeface="+mn-ea"/>
                          <a:cs typeface="+mn-cs"/>
                        </a:rPr>
                        <a:t>Con el pensamiento lateral se puede deambular sin dirección, es decir, divagar en torno a experimentos, modelos, ideas, etcétera. </a:t>
                      </a:r>
                      <a:endParaRPr lang="es-ES_tradnl" sz="1200" dirty="0" smtClean="0">
                        <a:solidFill>
                          <a:srgbClr val="7F6000"/>
                        </a:solidFill>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i="0" kern="1200" dirty="0" smtClean="0">
                          <a:solidFill>
                            <a:srgbClr val="7F6000"/>
                          </a:solidFill>
                          <a:effectLst/>
                          <a:latin typeface="+mn-lt"/>
                          <a:ea typeface="+mn-ea"/>
                          <a:cs typeface="+mn-cs"/>
                        </a:rPr>
                        <a:t>En el pensamiento vertical </a:t>
                      </a:r>
                      <a:endParaRPr lang="es-ES_tradnl" sz="1200" i="0" dirty="0" smtClean="0">
                        <a:solidFill>
                          <a:srgbClr val="7F6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i="0" kern="1200" dirty="0" smtClean="0">
                          <a:solidFill>
                            <a:srgbClr val="7F6000"/>
                          </a:solidFill>
                          <a:effectLst/>
                          <a:latin typeface="+mn-lt"/>
                          <a:ea typeface="+mn-ea"/>
                          <a:cs typeface="+mn-cs"/>
                        </a:rPr>
                        <a:t>Cada paso ha de ser correcto.</a:t>
                      </a:r>
                      <a:endParaRPr lang="es-ES_tradnl" sz="1200" i="0" dirty="0" smtClean="0">
                        <a:solidFill>
                          <a:srgbClr val="7F6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i="0" kern="1200" dirty="0" smtClean="0">
                          <a:solidFill>
                            <a:srgbClr val="7F6000"/>
                          </a:solidFill>
                          <a:effectLst/>
                          <a:latin typeface="+mn-lt"/>
                          <a:ea typeface="+mn-ea"/>
                          <a:cs typeface="+mn-cs"/>
                        </a:rPr>
                        <a:t>En el pensamiento lateral no es preciso que lo sea.</a:t>
                      </a:r>
                      <a:endParaRPr lang="es-ES_tradnl" sz="1200" i="0" dirty="0" smtClean="0">
                        <a:solidFill>
                          <a:srgbClr val="7F6000"/>
                        </a:solidFill>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i="0" kern="1200" dirty="0" smtClean="0">
                          <a:solidFill>
                            <a:srgbClr val="7F6000"/>
                          </a:solidFill>
                          <a:effectLst/>
                          <a:latin typeface="+mn-lt"/>
                          <a:ea typeface="+mn-ea"/>
                          <a:cs typeface="+mn-cs"/>
                        </a:rPr>
                        <a:t>Se excluye lo que no parece relacionado con el tema.</a:t>
                      </a:r>
                      <a:endParaRPr lang="es-ES_tradnl" sz="1200" i="0" dirty="0" smtClean="0">
                        <a:solidFill>
                          <a:srgbClr val="7F6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_tradnl" sz="1200" i="0" dirty="0" smtClean="0">
                        <a:solidFill>
                          <a:srgbClr val="7F6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i="0" kern="1200" dirty="0" smtClean="0">
                          <a:solidFill>
                            <a:srgbClr val="7F6000"/>
                          </a:solidFill>
                          <a:effectLst/>
                          <a:latin typeface="+mn-lt"/>
                          <a:ea typeface="+mn-ea"/>
                          <a:cs typeface="+mn-cs"/>
                        </a:rPr>
                        <a:t>Se explora incluso lo que parece completamente ajeno al tema. </a:t>
                      </a:r>
                      <a:endParaRPr lang="es-ES_tradnl" sz="1200" i="0" dirty="0" smtClean="0">
                        <a:solidFill>
                          <a:srgbClr val="7F6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_tradnl" sz="1200" i="0" dirty="0" smtClean="0">
                        <a:solidFill>
                          <a:srgbClr val="7F6000"/>
                        </a:solidFill>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i="0" kern="1200" dirty="0" smtClean="0">
                          <a:solidFill>
                            <a:srgbClr val="7F6000"/>
                          </a:solidFill>
                          <a:effectLst/>
                          <a:latin typeface="+mn-lt"/>
                          <a:ea typeface="+mn-ea"/>
                          <a:cs typeface="+mn-cs"/>
                        </a:rPr>
                        <a:t>En el pensamiento vertical las categorías, clasificaciones y etiquetas son fijas.</a:t>
                      </a:r>
                      <a:endParaRPr lang="es-ES_tradnl" sz="1200" i="0" dirty="0" smtClean="0">
                        <a:solidFill>
                          <a:srgbClr val="7F6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_tradnl" sz="1200" i="1" kern="1200" dirty="0" smtClean="0">
                          <a:solidFill>
                            <a:srgbClr val="7F6000"/>
                          </a:solidFill>
                          <a:effectLst/>
                          <a:latin typeface="+mn-lt"/>
                          <a:ea typeface="+mn-ea"/>
                          <a:cs typeface="+mn-cs"/>
                        </a:rPr>
                        <a:t>En el pensamiento lateral no lo son. </a:t>
                      </a:r>
                      <a:endParaRPr lang="es-ES_tradnl" sz="1200" dirty="0" smtClean="0">
                        <a:solidFill>
                          <a:srgbClr val="7F6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_tradnl" sz="1200" i="0" dirty="0" smtClean="0">
                        <a:solidFill>
                          <a:srgbClr val="7F6000"/>
                        </a:solidFill>
                      </a:endParaRPr>
                    </a:p>
                  </a:txBody>
                  <a:tcPr/>
                </a:tc>
              </a:tr>
            </a:tbl>
          </a:graphicData>
        </a:graphic>
      </p:graphicFrame>
      <p:sp>
        <p:nvSpPr>
          <p:cNvPr id="4" name="CuadroTexto 3"/>
          <p:cNvSpPr txBox="1"/>
          <p:nvPr/>
        </p:nvSpPr>
        <p:spPr>
          <a:xfrm>
            <a:off x="700019" y="5600408"/>
            <a:ext cx="7970218" cy="646331"/>
          </a:xfrm>
          <a:prstGeom prst="rect">
            <a:avLst/>
          </a:prstGeom>
          <a:noFill/>
        </p:spPr>
        <p:txBody>
          <a:bodyPr wrap="square" rtlCol="0">
            <a:spAutoFit/>
          </a:bodyPr>
          <a:lstStyle/>
          <a:p>
            <a:pPr algn="ctr"/>
            <a:r>
              <a:rPr lang="es-ES" dirty="0" smtClean="0">
                <a:solidFill>
                  <a:srgbClr val="7F6000"/>
                </a:solidFill>
              </a:rPr>
              <a:t>No se trata de eliminar cualquiera, sino aplicar favorablemente las car</a:t>
            </a:r>
            <a:r>
              <a:rPr lang="cs-CZ" dirty="0">
                <a:solidFill>
                  <a:srgbClr val="7F6000"/>
                </a:solidFill>
              </a:rPr>
              <a:t>a</a:t>
            </a:r>
            <a:r>
              <a:rPr lang="es-ES" dirty="0" err="1" smtClean="0">
                <a:solidFill>
                  <a:srgbClr val="7F6000"/>
                </a:solidFill>
              </a:rPr>
              <a:t>cterísticas</a:t>
            </a:r>
            <a:endParaRPr lang="es-ES" dirty="0" smtClean="0">
              <a:solidFill>
                <a:srgbClr val="7F6000"/>
              </a:solidFill>
            </a:endParaRPr>
          </a:p>
          <a:p>
            <a:pPr algn="ctr"/>
            <a:r>
              <a:rPr lang="es-ES" dirty="0">
                <a:solidFill>
                  <a:srgbClr val="7F6000"/>
                </a:solidFill>
              </a:rPr>
              <a:t>d</a:t>
            </a:r>
            <a:r>
              <a:rPr lang="es-ES" dirty="0" smtClean="0">
                <a:solidFill>
                  <a:srgbClr val="7F6000"/>
                </a:solidFill>
              </a:rPr>
              <a:t>e cada una, según el problema de diseño que se tenga ( De Bono, 1991).</a:t>
            </a:r>
            <a:endParaRPr lang="es-ES" dirty="0">
              <a:solidFill>
                <a:srgbClr val="7F6000"/>
              </a:solidFill>
            </a:endParaRPr>
          </a:p>
        </p:txBody>
      </p:sp>
      <p:sp>
        <p:nvSpPr>
          <p:cNvPr id="12"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284415465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6636" name="CuadroTexto 5"/>
          <p:cNvSpPr txBox="1">
            <a:spLocks noChangeArrowheads="1"/>
          </p:cNvSpPr>
          <p:nvPr/>
        </p:nvSpPr>
        <p:spPr bwMode="auto">
          <a:xfrm>
            <a:off x="1013588" y="1280842"/>
            <a:ext cx="360045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600" b="1" dirty="0" smtClean="0">
                <a:solidFill>
                  <a:srgbClr val="7F6000"/>
                </a:solidFill>
                <a:latin typeface="+mn-lt"/>
                <a:cs typeface="Tahoma" panose="020B0604030504040204" pitchFamily="34" charset="0"/>
              </a:rPr>
              <a:t>1.3 PENSAMIENTO PRODUCTIVO Y LA </a:t>
            </a:r>
            <a:r>
              <a:rPr lang="es-ES" altLang="es-MX" sz="1600" b="1" dirty="0" smtClean="0">
                <a:solidFill>
                  <a:srgbClr val="7F6000"/>
                </a:solidFill>
                <a:latin typeface="+mn-lt"/>
                <a:cs typeface="Tahoma" panose="020B0604030504040204" pitchFamily="34" charset="0"/>
              </a:rPr>
              <a:t>RESOLUCI</a:t>
            </a:r>
            <a:r>
              <a:rPr lang="es-ES" altLang="es-MX" sz="1600" b="1" dirty="0" smtClean="0">
                <a:solidFill>
                  <a:srgbClr val="7F6000"/>
                </a:solidFill>
                <a:latin typeface="+mn-lt"/>
                <a:cs typeface="Tahoma" panose="020B0604030504040204" pitchFamily="34" charset="0"/>
              </a:rPr>
              <a:t>Ó</a:t>
            </a:r>
            <a:r>
              <a:rPr lang="es-ES" altLang="es-MX" sz="1600" b="1" dirty="0" smtClean="0">
                <a:solidFill>
                  <a:srgbClr val="7F6000"/>
                </a:solidFill>
                <a:latin typeface="+mn-lt"/>
                <a:cs typeface="Tahoma" panose="020B0604030504040204" pitchFamily="34" charset="0"/>
              </a:rPr>
              <a:t>N </a:t>
            </a:r>
            <a:r>
              <a:rPr lang="es-ES" altLang="es-MX" sz="1600" b="1" dirty="0" smtClean="0">
                <a:solidFill>
                  <a:srgbClr val="7F6000"/>
                </a:solidFill>
                <a:latin typeface="+mn-lt"/>
                <a:cs typeface="Tahoma" panose="020B0604030504040204" pitchFamily="34" charset="0"/>
              </a:rPr>
              <a:t>DE PROBLEMAS </a:t>
            </a:r>
            <a:endParaRPr lang="es-ES" altLang="es-MX" sz="1600" b="1" dirty="0">
              <a:solidFill>
                <a:srgbClr val="7F6000"/>
              </a:solidFill>
              <a:latin typeface="+mn-lt"/>
              <a:cs typeface="Tahoma" panose="020B060403050404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p:nvPr/>
        </p:nvPicPr>
        <p:blipFill rotWithShape="1">
          <a:blip r:embed="rId4">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2" name="CuadroTexto 1"/>
          <p:cNvSpPr txBox="1"/>
          <p:nvPr/>
        </p:nvSpPr>
        <p:spPr>
          <a:xfrm>
            <a:off x="963389" y="2408717"/>
            <a:ext cx="3787877" cy="2862323"/>
          </a:xfrm>
          <a:prstGeom prst="rect">
            <a:avLst/>
          </a:prstGeom>
          <a:noFill/>
        </p:spPr>
        <p:txBody>
          <a:bodyPr wrap="square" rtlCol="0">
            <a:spAutoFit/>
          </a:bodyPr>
          <a:lstStyle/>
          <a:p>
            <a:pPr algn="just"/>
            <a:r>
              <a:rPr lang="es-ES" dirty="0" smtClean="0">
                <a:solidFill>
                  <a:srgbClr val="7F6000"/>
                </a:solidFill>
              </a:rPr>
              <a:t>Los psicólogos de la Gestalt afirman que el verdadero pensamiento es el “</a:t>
            </a:r>
            <a:r>
              <a:rPr lang="es-ES" b="1" dirty="0" smtClean="0">
                <a:solidFill>
                  <a:srgbClr val="7F6000"/>
                </a:solidFill>
              </a:rPr>
              <a:t>pensamiento productivo</a:t>
            </a:r>
            <a:r>
              <a:rPr lang="es-ES" dirty="0" smtClean="0">
                <a:solidFill>
                  <a:srgbClr val="7F6000"/>
                </a:solidFill>
              </a:rPr>
              <a:t>” (Maier, 1945; Wertheimer, 1945)  </a:t>
            </a:r>
          </a:p>
          <a:p>
            <a:pPr algn="just"/>
            <a:endParaRPr lang="es-ES" dirty="0" smtClean="0">
              <a:solidFill>
                <a:srgbClr val="7F6000"/>
              </a:solidFill>
            </a:endParaRPr>
          </a:p>
          <a:p>
            <a:pPr algn="just"/>
            <a:r>
              <a:rPr lang="es-ES" dirty="0" smtClean="0">
                <a:solidFill>
                  <a:srgbClr val="7F6000"/>
                </a:solidFill>
              </a:rPr>
              <a:t>En </a:t>
            </a:r>
            <a:r>
              <a:rPr lang="es-ES" dirty="0" smtClean="0">
                <a:solidFill>
                  <a:srgbClr val="7F6000"/>
                </a:solidFill>
              </a:rPr>
              <a:t>diseño el </a:t>
            </a:r>
            <a:r>
              <a:rPr lang="es-ES" dirty="0" smtClean="0">
                <a:solidFill>
                  <a:srgbClr val="7F6000"/>
                </a:solidFill>
              </a:rPr>
              <a:t>pensamiento se produce en el momento que se crea una solución nueva para un problema a partir de la reorganización de sus elementos. </a:t>
            </a:r>
            <a:endParaRPr lang="es-ES" dirty="0">
              <a:solidFill>
                <a:srgbClr val="7F6000"/>
              </a:solidFill>
            </a:endParaRPr>
          </a:p>
        </p:txBody>
      </p:sp>
      <p:pic>
        <p:nvPicPr>
          <p:cNvPr id="4" name="Imagen 3"/>
          <p:cNvPicPr>
            <a:picLocks noChangeAspect="1"/>
          </p:cNvPicPr>
          <p:nvPr/>
        </p:nvPicPr>
        <p:blipFill>
          <a:blip r:embed="rId5"/>
          <a:stretch>
            <a:fillRect/>
          </a:stretch>
        </p:blipFill>
        <p:spPr>
          <a:xfrm>
            <a:off x="4915480" y="2532563"/>
            <a:ext cx="3557977" cy="2369612"/>
          </a:xfrm>
          <a:prstGeom prst="rect">
            <a:avLst/>
          </a:prstGeom>
        </p:spPr>
      </p:pic>
      <p:sp>
        <p:nvSpPr>
          <p:cNvPr id="12" name="CuadroTexto 11"/>
          <p:cNvSpPr txBox="1"/>
          <p:nvPr/>
        </p:nvSpPr>
        <p:spPr>
          <a:xfrm>
            <a:off x="4819162" y="4822349"/>
            <a:ext cx="1866485" cy="369332"/>
          </a:xfrm>
          <a:prstGeom prst="rect">
            <a:avLst/>
          </a:prstGeom>
          <a:noFill/>
        </p:spPr>
        <p:txBody>
          <a:bodyPr wrap="none" rtlCol="0">
            <a:spAutoFit/>
          </a:bodyPr>
          <a:lstStyle/>
          <a:p>
            <a:r>
              <a:rPr lang="es-MX" sz="900" dirty="0" smtClean="0"/>
              <a:t>Imagen tomada con fines didácticos </a:t>
            </a:r>
          </a:p>
          <a:p>
            <a:r>
              <a:rPr lang="es-ES" sz="900" dirty="0" smtClean="0"/>
              <a:t>d</a:t>
            </a:r>
            <a:r>
              <a:rPr lang="es-MX" sz="900" dirty="0" smtClean="0"/>
              <a:t>e:</a:t>
            </a:r>
            <a:r>
              <a:rPr lang="es-ES_tradnl" sz="900" dirty="0" err="1" smtClean="0"/>
              <a:t>lamenteesmaravillosa.com</a:t>
            </a:r>
            <a:endParaRPr lang="es-MX" sz="900" dirty="0">
              <a:solidFill>
                <a:srgbClr val="000000"/>
              </a:solidFill>
              <a:hlinkClick r:id="rId6"/>
            </a:endParaRPr>
          </a:p>
        </p:txBody>
      </p:sp>
      <p:sp>
        <p:nvSpPr>
          <p:cNvPr id="14" name="Text Box 7"/>
          <p:cNvSpPr txBox="1">
            <a:spLocks noChangeArrowheads="1"/>
          </p:cNvSpPr>
          <p:nvPr/>
        </p:nvSpPr>
        <p:spPr bwMode="auto">
          <a:xfrm>
            <a:off x="5600464" y="6308745"/>
            <a:ext cx="3133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Desarrollo de conceptos </a:t>
            </a:r>
            <a:r>
              <a:rPr lang="es-ES_tradnl" altLang="es-MX" sz="1200" i="1" dirty="0" smtClean="0">
                <a:solidFill>
                  <a:srgbClr val="008000"/>
                </a:solidFill>
                <a:latin typeface="Arial Narrow" panose="020B0606020202030204" pitchFamily="34" charset="0"/>
                <a:ea typeface="FangSong" panose="02010609060101010101" pitchFamily="49" charset="-122"/>
              </a:rPr>
              <a:t>de </a:t>
            </a:r>
            <a:r>
              <a:rPr lang="es-ES_tradnl" altLang="es-MX" sz="1200" i="1" dirty="0" smtClean="0">
                <a:solidFill>
                  <a:srgbClr val="008000"/>
                </a:solidFill>
                <a:latin typeface="Arial Narrow" panose="020B0606020202030204" pitchFamily="34" charset="0"/>
                <a:ea typeface="FangSong" panose="02010609060101010101" pitchFamily="49" charset="-122"/>
              </a:rPr>
              <a:t>diseño, fase de s</a:t>
            </a:r>
            <a:r>
              <a:rPr lang="es-ES_tradnl" altLang="es-MX" sz="1200" i="1" dirty="0" smtClean="0">
                <a:solidFill>
                  <a:srgbClr val="008000"/>
                </a:solidFill>
                <a:latin typeface="Arial Narrow" panose="020B0606020202030204" pitchFamily="34" charset="0"/>
                <a:ea typeface="FangSong" panose="02010609060101010101" pitchFamily="49" charset="-122"/>
              </a:rPr>
              <a:t>íntesis</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211432419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5167</TotalTime>
  <Words>4104</Words>
  <Application>Microsoft Macintosh PowerPoint</Application>
  <PresentationFormat>Presentación en pantalla (4:3)</PresentationFormat>
  <Paragraphs>547</Paragraphs>
  <Slides>43</Slides>
  <Notes>43</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EDUARDO SÁNCHEZ</dc:creator>
  <cp:lastModifiedBy>OMAR EDUARDO SANCHEZ ESTRADA</cp:lastModifiedBy>
  <cp:revision>226</cp:revision>
  <dcterms:created xsi:type="dcterms:W3CDTF">2015-09-29T10:35:09Z</dcterms:created>
  <dcterms:modified xsi:type="dcterms:W3CDTF">2019-09-30T22:20:21Z</dcterms:modified>
</cp:coreProperties>
</file>