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6" r:id="rId2"/>
    <p:sldId id="309" r:id="rId3"/>
    <p:sldId id="257" r:id="rId4"/>
    <p:sldId id="260" r:id="rId5"/>
    <p:sldId id="261" r:id="rId6"/>
    <p:sldId id="263" r:id="rId7"/>
    <p:sldId id="265" r:id="rId8"/>
    <p:sldId id="267" r:id="rId9"/>
    <p:sldId id="310" r:id="rId10"/>
    <p:sldId id="286" r:id="rId11"/>
    <p:sldId id="287" r:id="rId12"/>
    <p:sldId id="294" r:id="rId13"/>
    <p:sldId id="268" r:id="rId14"/>
    <p:sldId id="269" r:id="rId15"/>
    <p:sldId id="279" r:id="rId16"/>
    <p:sldId id="280" r:id="rId17"/>
    <p:sldId id="281" r:id="rId18"/>
    <p:sldId id="282" r:id="rId19"/>
    <p:sldId id="283" r:id="rId20"/>
    <p:sldId id="270" r:id="rId21"/>
    <p:sldId id="295" r:id="rId22"/>
    <p:sldId id="296" r:id="rId23"/>
    <p:sldId id="284" r:id="rId24"/>
    <p:sldId id="299" r:id="rId25"/>
    <p:sldId id="300" r:id="rId26"/>
    <p:sldId id="304" r:id="rId27"/>
    <p:sldId id="271" r:id="rId28"/>
    <p:sldId id="288" r:id="rId29"/>
    <p:sldId id="289" r:id="rId30"/>
    <p:sldId id="290" r:id="rId31"/>
    <p:sldId id="292" r:id="rId32"/>
    <p:sldId id="291" r:id="rId33"/>
    <p:sldId id="301" r:id="rId34"/>
    <p:sldId id="303" r:id="rId35"/>
    <p:sldId id="305" r:id="rId36"/>
    <p:sldId id="307" r:id="rId37"/>
    <p:sldId id="293" r:id="rId38"/>
    <p:sldId id="308" r:id="rId39"/>
    <p:sldId id="297"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8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F6ABD6-52B3-4D42-9E37-9C026F205450}" v="51" dt="2019-09-30T05:15:43.746"/>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11" autoAdjust="0"/>
    <p:restoredTop sz="94660"/>
  </p:normalViewPr>
  <p:slideViewPr>
    <p:cSldViewPr>
      <p:cViewPr>
        <p:scale>
          <a:sx n="62" d="100"/>
          <a:sy n="62" d="100"/>
        </p:scale>
        <p:origin x="802" y="3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8"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256EF2-5E14-4EC8-B09F-B1ABF36ACDFA}" type="datetimeFigureOut">
              <a:rPr lang="es-MX" smtClean="0"/>
              <a:t>30/09/2019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E30E0C-819A-4E1B-95ED-D979EFC344EB}" type="slidenum">
              <a:rPr lang="es-MX" smtClean="0"/>
              <a:t>‹Nº›</a:t>
            </a:fld>
            <a:endParaRPr lang="es-MX"/>
          </a:p>
        </p:txBody>
      </p:sp>
    </p:spTree>
    <p:extLst>
      <p:ext uri="{BB962C8B-B14F-4D97-AF65-F5344CB8AC3E}">
        <p14:creationId xmlns:p14="http://schemas.microsoft.com/office/powerpoint/2010/main" val="2604229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1E30E0C-819A-4E1B-95ED-D979EFC344EB}" type="slidenum">
              <a:rPr lang="es-MX" smtClean="0"/>
              <a:t>5</a:t>
            </a:fld>
            <a:endParaRPr lang="es-MX"/>
          </a:p>
        </p:txBody>
      </p:sp>
    </p:spTree>
    <p:extLst>
      <p:ext uri="{BB962C8B-B14F-4D97-AF65-F5344CB8AC3E}">
        <p14:creationId xmlns:p14="http://schemas.microsoft.com/office/powerpoint/2010/main" val="3024518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1E30E0C-819A-4E1B-95ED-D979EFC344EB}" type="slidenum">
              <a:rPr lang="es-MX" smtClean="0"/>
              <a:t>15</a:t>
            </a:fld>
            <a:endParaRPr lang="es-MX"/>
          </a:p>
        </p:txBody>
      </p:sp>
    </p:spTree>
    <p:extLst>
      <p:ext uri="{BB962C8B-B14F-4D97-AF65-F5344CB8AC3E}">
        <p14:creationId xmlns:p14="http://schemas.microsoft.com/office/powerpoint/2010/main" val="1191780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A1E30E0C-819A-4E1B-95ED-D979EFC344EB}" type="slidenum">
              <a:rPr lang="es-MX" smtClean="0"/>
              <a:t>35</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1E30E0C-819A-4E1B-95ED-D979EFC344EB}" type="slidenum">
              <a:rPr lang="es-MX" smtClean="0"/>
              <a:t>36</a:t>
            </a:fld>
            <a:endParaRPr lang="es-MX"/>
          </a:p>
        </p:txBody>
      </p:sp>
    </p:spTree>
    <p:extLst>
      <p:ext uri="{BB962C8B-B14F-4D97-AF65-F5344CB8AC3E}">
        <p14:creationId xmlns:p14="http://schemas.microsoft.com/office/powerpoint/2010/main" val="2583539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7"/>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32DDE4FB-1D9D-4CEA-ACE3-E1626E60BB19}"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D59EF08-9FB1-44B9-8537-0CFCF2C79A78}" type="slidenum">
              <a:rPr lang="es-MX" smtClean="0"/>
              <a:pPr/>
              <a:t>‹Nº›</a:t>
            </a:fld>
            <a:endParaRPr lang="es-MX"/>
          </a:p>
        </p:txBody>
      </p:sp>
    </p:spTree>
    <p:extLst>
      <p:ext uri="{BB962C8B-B14F-4D97-AF65-F5344CB8AC3E}">
        <p14:creationId xmlns:p14="http://schemas.microsoft.com/office/powerpoint/2010/main" val="3123428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2DDE4FB-1D9D-4CEA-ACE3-E1626E60BB19}"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D59EF08-9FB1-44B9-8537-0CFCF2C79A78}" type="slidenum">
              <a:rPr lang="es-MX" smtClean="0"/>
              <a:pPr/>
              <a:t>‹Nº›</a:t>
            </a:fld>
            <a:endParaRPr lang="es-MX"/>
          </a:p>
        </p:txBody>
      </p:sp>
    </p:spTree>
    <p:extLst>
      <p:ext uri="{BB962C8B-B14F-4D97-AF65-F5344CB8AC3E}">
        <p14:creationId xmlns:p14="http://schemas.microsoft.com/office/powerpoint/2010/main" val="3107557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40"/>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40"/>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2DDE4FB-1D9D-4CEA-ACE3-E1626E60BB19}"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D59EF08-9FB1-44B9-8537-0CFCF2C79A78}" type="slidenum">
              <a:rPr lang="es-MX" smtClean="0"/>
              <a:pPr/>
              <a:t>‹Nº›</a:t>
            </a:fld>
            <a:endParaRPr lang="es-MX"/>
          </a:p>
        </p:txBody>
      </p:sp>
    </p:spTree>
    <p:extLst>
      <p:ext uri="{BB962C8B-B14F-4D97-AF65-F5344CB8AC3E}">
        <p14:creationId xmlns:p14="http://schemas.microsoft.com/office/powerpoint/2010/main" val="2378474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2DDE4FB-1D9D-4CEA-ACE3-E1626E60BB19}"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D59EF08-9FB1-44B9-8537-0CFCF2C79A78}" type="slidenum">
              <a:rPr lang="es-MX" smtClean="0"/>
              <a:pPr/>
              <a:t>‹Nº›</a:t>
            </a:fld>
            <a:endParaRPr lang="es-MX"/>
          </a:p>
        </p:txBody>
      </p:sp>
    </p:spTree>
    <p:extLst>
      <p:ext uri="{BB962C8B-B14F-4D97-AF65-F5344CB8AC3E}">
        <p14:creationId xmlns:p14="http://schemas.microsoft.com/office/powerpoint/2010/main" val="2044708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2"/>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32DDE4FB-1D9D-4CEA-ACE3-E1626E60BB19}" type="datetimeFigureOut">
              <a:rPr lang="es-MX" smtClean="0"/>
              <a:pPr/>
              <a:t>30/09/2019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D59EF08-9FB1-44B9-8537-0CFCF2C79A78}" type="slidenum">
              <a:rPr lang="es-MX" smtClean="0"/>
              <a:pPr/>
              <a:t>‹Nº›</a:t>
            </a:fld>
            <a:endParaRPr lang="es-MX"/>
          </a:p>
        </p:txBody>
      </p:sp>
    </p:spTree>
    <p:extLst>
      <p:ext uri="{BB962C8B-B14F-4D97-AF65-F5344CB8AC3E}">
        <p14:creationId xmlns:p14="http://schemas.microsoft.com/office/powerpoint/2010/main" val="2651545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32DDE4FB-1D9D-4CEA-ACE3-E1626E60BB19}" type="datetimeFigureOut">
              <a:rPr lang="es-MX" smtClean="0"/>
              <a:pPr/>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D59EF08-9FB1-44B9-8537-0CFCF2C79A78}" type="slidenum">
              <a:rPr lang="es-MX" smtClean="0"/>
              <a:pPr/>
              <a:t>‹Nº›</a:t>
            </a:fld>
            <a:endParaRPr lang="es-MX"/>
          </a:p>
        </p:txBody>
      </p:sp>
    </p:spTree>
    <p:extLst>
      <p:ext uri="{BB962C8B-B14F-4D97-AF65-F5344CB8AC3E}">
        <p14:creationId xmlns:p14="http://schemas.microsoft.com/office/powerpoint/2010/main" val="4091863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32DDE4FB-1D9D-4CEA-ACE3-E1626E60BB19}" type="datetimeFigureOut">
              <a:rPr lang="es-MX" smtClean="0"/>
              <a:pPr/>
              <a:t>30/09/2019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6D59EF08-9FB1-44B9-8537-0CFCF2C79A78}" type="slidenum">
              <a:rPr lang="es-MX" smtClean="0"/>
              <a:pPr/>
              <a:t>‹Nº›</a:t>
            </a:fld>
            <a:endParaRPr lang="es-MX"/>
          </a:p>
        </p:txBody>
      </p:sp>
    </p:spTree>
    <p:extLst>
      <p:ext uri="{BB962C8B-B14F-4D97-AF65-F5344CB8AC3E}">
        <p14:creationId xmlns:p14="http://schemas.microsoft.com/office/powerpoint/2010/main" val="3047305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32DDE4FB-1D9D-4CEA-ACE3-E1626E60BB19}" type="datetimeFigureOut">
              <a:rPr lang="es-MX" smtClean="0"/>
              <a:pPr/>
              <a:t>30/09/2019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6D59EF08-9FB1-44B9-8537-0CFCF2C79A78}" type="slidenum">
              <a:rPr lang="es-MX" smtClean="0"/>
              <a:pPr/>
              <a:t>‹Nº›</a:t>
            </a:fld>
            <a:endParaRPr lang="es-MX"/>
          </a:p>
        </p:txBody>
      </p:sp>
    </p:spTree>
    <p:extLst>
      <p:ext uri="{BB962C8B-B14F-4D97-AF65-F5344CB8AC3E}">
        <p14:creationId xmlns:p14="http://schemas.microsoft.com/office/powerpoint/2010/main" val="3604084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2DDE4FB-1D9D-4CEA-ACE3-E1626E60BB19}" type="datetimeFigureOut">
              <a:rPr lang="es-MX" smtClean="0"/>
              <a:pPr/>
              <a:t>30/09/2019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6D59EF08-9FB1-44B9-8537-0CFCF2C79A78}" type="slidenum">
              <a:rPr lang="es-MX" smtClean="0"/>
              <a:pPr/>
              <a:t>‹Nº›</a:t>
            </a:fld>
            <a:endParaRPr lang="es-MX"/>
          </a:p>
        </p:txBody>
      </p:sp>
    </p:spTree>
    <p:extLst>
      <p:ext uri="{BB962C8B-B14F-4D97-AF65-F5344CB8AC3E}">
        <p14:creationId xmlns:p14="http://schemas.microsoft.com/office/powerpoint/2010/main" val="2795149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1"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2DDE4FB-1D9D-4CEA-ACE3-E1626E60BB19}" type="datetimeFigureOut">
              <a:rPr lang="es-MX" smtClean="0"/>
              <a:pPr/>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D59EF08-9FB1-44B9-8537-0CFCF2C79A78}" type="slidenum">
              <a:rPr lang="es-MX" smtClean="0"/>
              <a:pPr/>
              <a:t>‹Nº›</a:t>
            </a:fld>
            <a:endParaRPr lang="es-MX"/>
          </a:p>
        </p:txBody>
      </p:sp>
    </p:spTree>
    <p:extLst>
      <p:ext uri="{BB962C8B-B14F-4D97-AF65-F5344CB8AC3E}">
        <p14:creationId xmlns:p14="http://schemas.microsoft.com/office/powerpoint/2010/main" val="124523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2DDE4FB-1D9D-4CEA-ACE3-E1626E60BB19}" type="datetimeFigureOut">
              <a:rPr lang="es-MX" smtClean="0"/>
              <a:pPr/>
              <a:t>30/09/2019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6D59EF08-9FB1-44B9-8537-0CFCF2C79A78}" type="slidenum">
              <a:rPr lang="es-MX" smtClean="0"/>
              <a:pPr/>
              <a:t>‹Nº›</a:t>
            </a:fld>
            <a:endParaRPr lang="es-MX"/>
          </a:p>
        </p:txBody>
      </p:sp>
    </p:spTree>
    <p:extLst>
      <p:ext uri="{BB962C8B-B14F-4D97-AF65-F5344CB8AC3E}">
        <p14:creationId xmlns:p14="http://schemas.microsoft.com/office/powerpoint/2010/main" val="2698935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DDE4FB-1D9D-4CEA-ACE3-E1626E60BB19}" type="datetimeFigureOut">
              <a:rPr lang="es-MX" smtClean="0"/>
              <a:pPr/>
              <a:t>30/09/2019</a:t>
            </a:fld>
            <a:endParaRPr lang="es-MX"/>
          </a:p>
        </p:txBody>
      </p:sp>
      <p:sp>
        <p:nvSpPr>
          <p:cNvPr id="5" name="Marcador de pie de página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59EF08-9FB1-44B9-8537-0CFCF2C79A78}" type="slidenum">
              <a:rPr lang="es-MX" smtClean="0"/>
              <a:pPr/>
              <a:t>‹Nº›</a:t>
            </a:fld>
            <a:endParaRPr lang="es-MX"/>
          </a:p>
        </p:txBody>
      </p:sp>
    </p:spTree>
    <p:extLst>
      <p:ext uri="{BB962C8B-B14F-4D97-AF65-F5344CB8AC3E}">
        <p14:creationId xmlns:p14="http://schemas.microsoft.com/office/powerpoint/2010/main" val="41049085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ogle.com.mx/estructura_del_hueso" TargetMode="External"/><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hyperlink" Target="https://www.google.com.mx/caracteristicas_de_tejidos" TargetMode="External"/><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hyperlink" Target="https://www.google.com.mx/estructuramuscular" TargetMode="External"/><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hyperlink" Target="https://www.google.com.mx/friccionygravedad" TargetMode="External"/><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hyperlink" Target="https://www.google.com.mx/tensiondelmusculo" TargetMode="External"/><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hyperlink" Target="https://www.google.com.mx/ttipos_de_contraccion_muscular" TargetMode="External"/><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hyperlink" Target="https://www.google.com.mx/ttipos_de_contraccion_muscular"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4.jpeg"/><Relationship Id="rId4" Type="http://schemas.openxmlformats.org/officeDocument/2006/relationships/hyperlink" Target="https://www.google.com.mx/range_of_movement"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hyperlink" Target="https://www.google.com.mx/range_of_movemen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gif"/><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2.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www.google.com.mx/las_articulaciones_del_cuerpo_humano" TargetMode="External"/><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3" Type="http://schemas.openxmlformats.org/officeDocument/2006/relationships/hyperlink" Target="https://www.google.com.mx/las_articulaciones_del_cuerpo_humano" TargetMode="External"/><Relationship Id="rId2" Type="http://schemas.openxmlformats.org/officeDocument/2006/relationships/image" Target="../media/image32.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hyperlink" Target="https://www.google.com.mx/rotacion_de_las_asrticulaciones" TargetMode="External"/><Relationship Id="rId2" Type="http://schemas.openxmlformats.org/officeDocument/2006/relationships/image" Target="../media/image33.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image" Target="../media/image37.jpeg"/></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s://www.google.com.mx/lplanosdelcuerpo" TargetMode="Externa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image" Target="../media/image41.jpeg"/></Relationships>
</file>

<file path=ppt/slides/_rels/slide29.xml.rels><?xml version="1.0" encoding="UTF-8" standalone="yes"?>
<Relationships xmlns="http://schemas.openxmlformats.org/package/2006/relationships"><Relationship Id="rId3" Type="http://schemas.openxmlformats.org/officeDocument/2006/relationships/hyperlink" Target="https://www.google.com.mx/movimientos_con_angulos_del_cuerpo" TargetMode="External"/><Relationship Id="rId2" Type="http://schemas.openxmlformats.org/officeDocument/2006/relationships/image" Target="../media/image42.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www.google.com.mx/flexion_extension" TargetMode="External"/><Relationship Id="rId2" Type="http://schemas.openxmlformats.org/officeDocument/2006/relationships/image" Target="../media/image43.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hyperlink" Target="https://www.google.com.mx/movimientos_anatomicos" TargetMode="External"/><Relationship Id="rId2" Type="http://schemas.openxmlformats.org/officeDocument/2006/relationships/image" Target="../media/image44.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hyperlink" Target="https://www.google.com.mx/movimientos_anatomicos" TargetMode="External"/><Relationship Id="rId2" Type="http://schemas.openxmlformats.org/officeDocument/2006/relationships/image" Target="../media/image45.jpeg"/><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image" Target="../media/image46.jpeg"/></Relationships>
</file>

<file path=ppt/slides/_rels/slide3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hyperlink" Target="https://www.google.com.mx/supinacion_y_pronacion"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50.gif"/><Relationship Id="rId7" Type="http://schemas.openxmlformats.org/officeDocument/2006/relationships/image" Target="../media/image2.jpeg"/><Relationship Id="rId2" Type="http://schemas.openxmlformats.org/officeDocument/2006/relationships/image" Target="../media/image49.gif"/><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www.google.com.mx/circunduccion" TargetMode="External"/><Relationship Id="rId4" Type="http://schemas.openxmlformats.org/officeDocument/2006/relationships/image" Target="../media/image51.gif"/></Relationships>
</file>

<file path=ppt/slides/_rels/slide3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hyperlink" Target="https://www.google.com.mx/instrumento_de_medicion" TargetMode="External"/></Relationships>
</file>

<file path=ppt/slides/_rels/slide3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53.jpeg"/><Relationship Id="rId7" Type="http://schemas.openxmlformats.org/officeDocument/2006/relationships/hyperlink" Target="https://www.google.com.mx/instrumento_de_medicion"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 Id="rId9"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image" Target="../media/image58.jpeg"/><Relationship Id="rId7" Type="http://schemas.openxmlformats.org/officeDocument/2006/relationships/image" Target="../media/image2.jpeg"/><Relationship Id="rId2" Type="http://schemas.openxmlformats.org/officeDocument/2006/relationships/image" Target="../media/image57.jpe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www.google.com.mx/instrumento_de_medicion" TargetMode="External"/><Relationship Id="rId4" Type="http://schemas.openxmlformats.org/officeDocument/2006/relationships/image" Target="../media/image59.jpeg"/></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s://www.redalyc.org/html/3010/301023504002/" TargetMode="External"/><Relationship Id="rId2" Type="http://schemas.openxmlformats.org/officeDocument/2006/relationships/hyperlink" Target="https://www.efdeportes.com/efd188/biomecanica-del-movimiento-humano.htm" TargetMode="Externa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hyperlink" Target="http://www.enlabuhardilla.com/Sabiasque/tabid/866/articleType/ArticleView/articleId/742/El-cuerpo-humano-como-patron-de-medida.aspx"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google.com.mx/ergonomia"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www.google.com.mx/biomecanica"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google.com.mx/movimiento_del_cuerpo" TargetMode="Externa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hyperlink" Target="https://www.google.com.mx/desarrollo_humano" TargetMode="External"/><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hyperlink" Target="https://www.google.com.mx/estructura_osea_y_muscular" TargetMode="External"/><Relationship Id="rId7" Type="http://schemas.openxmlformats.org/officeDocument/2006/relationships/image" Target="../media/image2.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1.jpeg"/><Relationship Id="rId4" Type="http://schemas.openxmlformats.org/officeDocument/2006/relationships/hyperlink" Target="http://www.google.com.mx/search?q=observaci%C3%B3n+de+l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hyperlink" Target="https://www.google.com.mx/tiposdehuesos" TargetMode="Externa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835696" y="6093296"/>
            <a:ext cx="6400800" cy="913656"/>
          </a:xfrm>
        </p:spPr>
        <p:txBody>
          <a:bodyPr>
            <a:normAutofit/>
          </a:bodyPr>
          <a:lstStyle/>
          <a:p>
            <a:r>
              <a:rPr lang="es-ES_tradnl" altLang="es-MX" sz="1900" b="1" dirty="0"/>
              <a:t>Autor: Dr. Omar Eduardo Sánchez Estrada</a:t>
            </a:r>
            <a:r>
              <a:rPr lang="es-ES_tradnl" altLang="es-MX" sz="1900" dirty="0"/>
              <a:t>.</a:t>
            </a:r>
            <a:endParaRPr lang="es-ES" altLang="es-MX" sz="1900" b="1" dirty="0"/>
          </a:p>
          <a:p>
            <a:endParaRPr lang="es-ES" dirty="0">
              <a:latin typeface="Iskoola Pota" pitchFamily="34" charset="0"/>
              <a:cs typeface="Iskoola Pota" pitchFamily="34" charset="0"/>
            </a:endParaRPr>
          </a:p>
        </p:txBody>
      </p:sp>
      <p:pic>
        <p:nvPicPr>
          <p:cNvPr id="4" name="3 Imagen" descr="uaeminterior.png"/>
          <p:cNvPicPr>
            <a:picLocks noChangeAspect="1"/>
          </p:cNvPicPr>
          <p:nvPr/>
        </p:nvPicPr>
        <p:blipFill>
          <a:blip r:embed="rId2" cstate="print"/>
          <a:stretch>
            <a:fillRect/>
          </a:stretch>
        </p:blipFill>
        <p:spPr>
          <a:xfrm>
            <a:off x="179512" y="116632"/>
            <a:ext cx="1080000" cy="1080000"/>
          </a:xfrm>
          <a:prstGeom prst="rect">
            <a:avLst/>
          </a:prstGeom>
        </p:spPr>
      </p:pic>
      <p:pic>
        <p:nvPicPr>
          <p:cNvPr id="8" name="Imagen 25"/>
          <p:cNvPicPr/>
          <p:nvPr/>
        </p:nvPicPr>
        <p:blipFill rotWithShape="1">
          <a:blip r:embed="rId3" cstate="print">
            <a:extLst>
              <a:ext uri="{28A0092B-C50C-407E-A947-70E740481C1C}">
                <a14:useLocalDpi xmlns:a14="http://schemas.microsoft.com/office/drawing/2010/main" val="0"/>
              </a:ext>
            </a:extLst>
          </a:blip>
          <a:srcRect l="73742" r="3113"/>
          <a:stretch/>
        </p:blipFill>
        <p:spPr>
          <a:xfrm>
            <a:off x="7740352" y="260648"/>
            <a:ext cx="1007181" cy="944880"/>
          </a:xfrm>
          <a:prstGeom prst="rect">
            <a:avLst/>
          </a:prstGeom>
        </p:spPr>
      </p:pic>
      <p:sp>
        <p:nvSpPr>
          <p:cNvPr id="9" name="Text Box 6"/>
          <p:cNvSpPr txBox="1">
            <a:spLocks noChangeArrowheads="1"/>
          </p:cNvSpPr>
          <p:nvPr/>
        </p:nvSpPr>
        <p:spPr bwMode="auto">
          <a:xfrm>
            <a:off x="2373404" y="390944"/>
            <a:ext cx="4478983" cy="89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MX" altLang="es-MX" sz="1600" b="1" dirty="0">
                <a:solidFill>
                  <a:srgbClr val="08090B"/>
                </a:solidFill>
                <a:latin typeface="Arial Narrow" panose="020B0606020202030204" pitchFamily="34" charset="0"/>
                <a:cs typeface="Arial" panose="020B0604020202020204" pitchFamily="34" charset="0"/>
              </a:rPr>
              <a:t>UNIVERSIDAD AUTÓNOMA DEL ESTADO DE MÉXICO</a:t>
            </a:r>
          </a:p>
          <a:p>
            <a:pPr algn="ctr" eaLnBrk="1" hangingPunct="1"/>
            <a:r>
              <a:rPr lang="es-MX" altLang="es-MX" sz="1600" b="1" dirty="0">
                <a:solidFill>
                  <a:srgbClr val="08090B"/>
                </a:solidFill>
                <a:latin typeface="Arial Narrow" panose="020B0606020202030204" pitchFamily="34" charset="0"/>
                <a:cs typeface="Arial" panose="020B0604020202020204" pitchFamily="34" charset="0"/>
              </a:rPr>
              <a:t>      Centro Universitario UAEM Valle de Chalco. </a:t>
            </a:r>
          </a:p>
          <a:p>
            <a:pPr algn="ctr" eaLnBrk="1" hangingPunct="1"/>
            <a:endParaRPr lang="es-ES" altLang="es-MX" sz="2000" b="1" i="1" dirty="0">
              <a:latin typeface="Arial" panose="020B0604020202020204" pitchFamily="34" charset="0"/>
              <a:cs typeface="Arial" panose="020B0604020202020204" pitchFamily="34" charset="0"/>
            </a:endParaRPr>
          </a:p>
        </p:txBody>
      </p:sp>
      <p:sp>
        <p:nvSpPr>
          <p:cNvPr id="10" name="Text Box 11"/>
          <p:cNvSpPr txBox="1">
            <a:spLocks noChangeArrowheads="1"/>
          </p:cNvSpPr>
          <p:nvPr/>
        </p:nvSpPr>
        <p:spPr bwMode="auto">
          <a:xfrm>
            <a:off x="3546013" y="806826"/>
            <a:ext cx="4914862" cy="2769989"/>
          </a:xfrm>
          <a:prstGeom prst="rect">
            <a:avLst/>
          </a:prstGeom>
          <a:noFill/>
          <a:ln>
            <a:noFill/>
          </a:ln>
          <a:effectLst>
            <a:outerShdw blurRad="152400" dist="317500" dir="5400000" sx="90000" sy="-19000" rotWithShape="0">
              <a:prstClr val="black">
                <a:alpha val="15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400" b="1" u="sng" dirty="0">
                <a:solidFill>
                  <a:srgbClr val="00B0F0"/>
                </a:solidFill>
                <a:latin typeface="+mn-lt"/>
                <a:cs typeface="Arial" panose="020B0604020202020204" pitchFamily="34" charset="0"/>
              </a:rPr>
              <a:t> </a:t>
            </a:r>
            <a:endParaRPr lang="es-ES_tradnl" altLang="es-MX" sz="1400" b="1" u="sng" dirty="0" smtClean="0">
              <a:solidFill>
                <a:srgbClr val="00B0F0"/>
              </a:solidFill>
              <a:latin typeface="+mn-lt"/>
              <a:cs typeface="Arial" panose="020B0604020202020204" pitchFamily="34" charset="0"/>
            </a:endParaRPr>
          </a:p>
          <a:p>
            <a:pPr eaLnBrk="1" hangingPunct="1"/>
            <a:endParaRPr lang="es-ES_tradnl" altLang="es-MX" sz="2000" b="1" u="sng" dirty="0" smtClean="0">
              <a:solidFill>
                <a:srgbClr val="008000"/>
              </a:solidFill>
              <a:latin typeface="+mn-lt"/>
              <a:cs typeface="Arial" panose="020B0604020202020204" pitchFamily="34" charset="0"/>
            </a:endParaRPr>
          </a:p>
          <a:p>
            <a:pPr eaLnBrk="1" hangingPunct="1"/>
            <a:r>
              <a:rPr lang="es-ES_tradnl" altLang="es-MX" sz="2000" b="1" u="sng" dirty="0" smtClean="0">
                <a:solidFill>
                  <a:srgbClr val="008000"/>
                </a:solidFill>
                <a:latin typeface="+mn-lt"/>
                <a:cs typeface="Arial" panose="020B0604020202020204" pitchFamily="34" charset="0"/>
              </a:rPr>
              <a:t>TITULO</a:t>
            </a:r>
            <a:r>
              <a:rPr lang="es-ES_tradnl" altLang="es-MX" sz="2000" b="1" u="sng" dirty="0">
                <a:solidFill>
                  <a:srgbClr val="008000"/>
                </a:solidFill>
                <a:latin typeface="+mn-lt"/>
                <a:cs typeface="Arial" panose="020B0604020202020204" pitchFamily="34" charset="0"/>
              </a:rPr>
              <a:t>: </a:t>
            </a:r>
            <a:r>
              <a:rPr lang="es-ES_tradnl" altLang="es-MX" sz="2000" b="1" dirty="0" smtClean="0">
                <a:solidFill>
                  <a:srgbClr val="000000"/>
                </a:solidFill>
                <a:latin typeface="+mn-lt"/>
                <a:cs typeface="Arial" panose="020B0604020202020204" pitchFamily="34" charset="0"/>
              </a:rPr>
              <a:t>BIOMECÁNICA Y </a:t>
            </a:r>
            <a:r>
              <a:rPr lang="es-ES_tradnl" altLang="es-MX" sz="2000" b="1" dirty="0" smtClean="0">
                <a:solidFill>
                  <a:srgbClr val="000000"/>
                </a:solidFill>
                <a:latin typeface="+mn-lt"/>
                <a:cs typeface="Arial" panose="020B0604020202020204" pitchFamily="34" charset="0"/>
              </a:rPr>
              <a:t>SISTEMAS DE REFERENCIA PARA LA MEDICIÓN DE MOVIMIENTOS</a:t>
            </a:r>
          </a:p>
          <a:p>
            <a:pPr eaLnBrk="1" hangingPunct="1"/>
            <a:endParaRPr lang="es-ES_tradnl" altLang="es-MX" sz="2000" b="1" dirty="0" smtClean="0">
              <a:solidFill>
                <a:srgbClr val="000000"/>
              </a:solidFill>
              <a:latin typeface="+mn-lt"/>
              <a:cs typeface="Arial" panose="020B0604020202020204" pitchFamily="34" charset="0"/>
            </a:endParaRPr>
          </a:p>
          <a:p>
            <a:pPr eaLnBrk="1" hangingPunct="1"/>
            <a:r>
              <a:rPr lang="es-ES_tradnl" altLang="es-MX" sz="2000" b="1" dirty="0" smtClean="0">
                <a:latin typeface="+mn-lt"/>
                <a:cs typeface="Arial" panose="020B0604020202020204" pitchFamily="34" charset="0"/>
              </a:rPr>
              <a:t>Unidad </a:t>
            </a:r>
            <a:r>
              <a:rPr lang="es-ES_tradnl" altLang="es-MX" sz="2000" b="1" dirty="0">
                <a:latin typeface="+mn-lt"/>
                <a:cs typeface="Arial" panose="020B0604020202020204" pitchFamily="34" charset="0"/>
              </a:rPr>
              <a:t>de aprendizaje: </a:t>
            </a:r>
            <a:endParaRPr lang="es-ES_tradnl" altLang="es-MX" sz="2000" b="1" dirty="0">
              <a:solidFill>
                <a:schemeClr val="accent3">
                  <a:lumMod val="20000"/>
                  <a:lumOff val="80000"/>
                </a:schemeClr>
              </a:solidFill>
              <a:latin typeface="+mn-lt"/>
              <a:cs typeface="Arial" panose="020B0604020202020204" pitchFamily="34" charset="0"/>
            </a:endParaRPr>
          </a:p>
          <a:p>
            <a:pPr eaLnBrk="1" hangingPunct="1"/>
            <a:r>
              <a:rPr lang="es-ES_tradnl" altLang="es-MX" sz="2000" b="1" dirty="0" smtClean="0">
                <a:latin typeface="+mn-lt"/>
                <a:cs typeface="Arial" panose="020B0604020202020204" pitchFamily="34" charset="0"/>
              </a:rPr>
              <a:t>ERGONOMÍA II</a:t>
            </a:r>
          </a:p>
          <a:p>
            <a:pPr eaLnBrk="1" hangingPunct="1"/>
            <a:endParaRPr lang="es-ES_tradnl" altLang="es-MX" sz="2000" b="1" dirty="0">
              <a:latin typeface="+mn-lt"/>
              <a:cs typeface="Arial" panose="020B0604020202020204" pitchFamily="34" charset="0"/>
            </a:endParaRPr>
          </a:p>
        </p:txBody>
      </p:sp>
      <p:sp>
        <p:nvSpPr>
          <p:cNvPr id="11" name="CuadroTexto 2"/>
          <p:cNvSpPr txBox="1">
            <a:spLocks noChangeArrowheads="1"/>
          </p:cNvSpPr>
          <p:nvPr/>
        </p:nvSpPr>
        <p:spPr bwMode="auto">
          <a:xfrm>
            <a:off x="719512" y="3471017"/>
            <a:ext cx="4716778" cy="2616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400" b="1" dirty="0">
                <a:latin typeface="+mn-lt"/>
                <a:cs typeface="Arial" panose="020B0604020202020204" pitchFamily="34" charset="0"/>
              </a:rPr>
              <a:t>Tipo de Unidad de aprendizaje</a:t>
            </a:r>
            <a:r>
              <a:rPr lang="es-ES" altLang="es-MX" sz="1400" dirty="0">
                <a:latin typeface="+mn-lt"/>
                <a:cs typeface="Arial" panose="020B0604020202020204" pitchFamily="34" charset="0"/>
              </a:rPr>
              <a:t>: </a:t>
            </a:r>
            <a:r>
              <a:rPr lang="es-ES" altLang="es-MX" sz="1400" dirty="0" smtClean="0">
                <a:latin typeface="+mn-lt"/>
                <a:cs typeface="Arial" panose="020B0604020202020204" pitchFamily="34" charset="0"/>
              </a:rPr>
              <a:t>taller</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Carácter de la Unidad de Aprendizaje</a:t>
            </a:r>
            <a:r>
              <a:rPr lang="es-ES" altLang="es-MX" sz="1400" dirty="0">
                <a:latin typeface="+mn-lt"/>
                <a:cs typeface="Arial" panose="020B0604020202020204" pitchFamily="34" charset="0"/>
              </a:rPr>
              <a:t>: obligatoria</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Núcleo de Formación: </a:t>
            </a:r>
            <a:r>
              <a:rPr lang="es-ES_tradnl" altLang="es-MX" sz="1400" dirty="0" smtClean="0">
                <a:latin typeface="+mn-lt"/>
                <a:cs typeface="Arial" panose="020B0604020202020204" pitchFamily="34" charset="0"/>
              </a:rPr>
              <a:t>sustantivo</a:t>
            </a:r>
            <a:endParaRPr lang="es-ES_tradnl" altLang="es-MX" sz="1400" dirty="0">
              <a:latin typeface="+mn-lt"/>
              <a:cs typeface="Arial" panose="020B0604020202020204" pitchFamily="34" charset="0"/>
            </a:endParaRPr>
          </a:p>
          <a:p>
            <a:pPr eaLnBrk="1" hangingPunct="1"/>
            <a:r>
              <a:rPr lang="es-ES" altLang="es-MX" sz="1400" b="1" dirty="0" smtClean="0">
                <a:latin typeface="+mn-lt"/>
                <a:cs typeface="Arial" panose="020B0604020202020204" pitchFamily="34" charset="0"/>
              </a:rPr>
              <a:t>Modalidad educativa: </a:t>
            </a:r>
            <a:r>
              <a:rPr lang="es-ES" altLang="es-MX" sz="1400" dirty="0">
                <a:latin typeface="+mn-lt"/>
                <a:cs typeface="Arial" panose="020B0604020202020204" pitchFamily="34" charset="0"/>
              </a:rPr>
              <a:t>e</a:t>
            </a:r>
            <a:r>
              <a:rPr lang="es-ES" altLang="es-MX" sz="1400" dirty="0" smtClean="0">
                <a:latin typeface="+mn-lt"/>
                <a:cs typeface="Arial" panose="020B0604020202020204" pitchFamily="34" charset="0"/>
              </a:rPr>
              <a:t>scolarizada.</a:t>
            </a:r>
          </a:p>
          <a:p>
            <a:pPr eaLnBrk="1" hangingPunct="1"/>
            <a:r>
              <a:rPr lang="es-ES" altLang="es-MX" sz="1400" dirty="0">
                <a:latin typeface="+mn-lt"/>
                <a:cs typeface="Arial" panose="020B0604020202020204" pitchFamily="34" charset="0"/>
              </a:rPr>
              <a:t>S</a:t>
            </a:r>
            <a:r>
              <a:rPr lang="es-ES" altLang="es-MX" sz="1400" dirty="0" smtClean="0">
                <a:latin typeface="+mn-lt"/>
                <a:cs typeface="Arial" panose="020B0604020202020204" pitchFamily="34" charset="0"/>
              </a:rPr>
              <a:t>istema flexible.</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Prerrequisitos: </a:t>
            </a:r>
            <a:r>
              <a:rPr lang="es-ES" altLang="es-MX" sz="1400" dirty="0">
                <a:latin typeface="+mn-lt"/>
                <a:cs typeface="Arial" panose="020B0604020202020204" pitchFamily="34" charset="0"/>
              </a:rPr>
              <a:t>ninguno.</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Programas educativos en donde se imparte:</a:t>
            </a:r>
            <a:endParaRPr lang="es-ES_tradnl" altLang="es-MX" sz="1400" b="1"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Licenciatura en Diseño </a:t>
            </a:r>
            <a:r>
              <a:rPr lang="es-ES" altLang="es-MX" sz="1400" b="1" dirty="0" smtClean="0">
                <a:latin typeface="+mn-lt"/>
                <a:cs typeface="Arial" panose="020B0604020202020204" pitchFamily="34" charset="0"/>
              </a:rPr>
              <a:t>Industrial </a:t>
            </a:r>
          </a:p>
          <a:p>
            <a:pPr eaLnBrk="1" hangingPunct="1"/>
            <a:r>
              <a:rPr lang="es-ES" altLang="es-MX" sz="1400" dirty="0" smtClean="0">
                <a:latin typeface="+mn-lt"/>
                <a:cs typeface="Arial" panose="020B0604020202020204" pitchFamily="34" charset="0"/>
              </a:rPr>
              <a:t>Facultad </a:t>
            </a:r>
            <a:r>
              <a:rPr lang="es-ES" altLang="es-MX" sz="1400" dirty="0">
                <a:latin typeface="+mn-lt"/>
                <a:cs typeface="Arial" panose="020B0604020202020204" pitchFamily="34" charset="0"/>
              </a:rPr>
              <a:t>de Arquitectura y </a:t>
            </a:r>
            <a:r>
              <a:rPr lang="es-ES" altLang="es-MX" sz="1400" dirty="0" smtClean="0">
                <a:latin typeface="+mn-lt"/>
                <a:cs typeface="Arial" panose="020B0604020202020204" pitchFamily="34" charset="0"/>
              </a:rPr>
              <a:t>Diseño</a:t>
            </a:r>
          </a:p>
          <a:p>
            <a:pPr eaLnBrk="1" hangingPunct="1"/>
            <a:r>
              <a:rPr lang="es-ES" altLang="es-MX" sz="1400" dirty="0" smtClean="0">
                <a:latin typeface="+mn-lt"/>
                <a:cs typeface="Arial" panose="020B0604020202020204" pitchFamily="34" charset="0"/>
              </a:rPr>
              <a:t>Centro </a:t>
            </a:r>
            <a:r>
              <a:rPr lang="es-ES" altLang="es-MX" sz="1400" dirty="0">
                <a:latin typeface="+mn-lt"/>
                <a:cs typeface="Arial" panose="020B0604020202020204" pitchFamily="34" charset="0"/>
              </a:rPr>
              <a:t>Universitario UAEM Valle de Chalco y Zumpango.</a:t>
            </a:r>
            <a:endParaRPr lang="es-ES_tradnl" altLang="es-MX" sz="1400" dirty="0">
              <a:latin typeface="+mn-lt"/>
              <a:cs typeface="Arial" panose="020B0604020202020204" pitchFamily="34" charset="0"/>
            </a:endParaRPr>
          </a:p>
          <a:p>
            <a:pPr eaLnBrk="1" hangingPunct="1"/>
            <a:r>
              <a:rPr lang="es-ES" altLang="es-MX" sz="1200" dirty="0">
                <a:latin typeface="+mn-lt"/>
                <a:cs typeface="Arial" panose="020B0604020202020204" pitchFamily="34" charset="0"/>
              </a:rPr>
              <a:t> </a:t>
            </a:r>
            <a:endParaRPr lang="es-ES_tradnl" altLang="es-MX" sz="1200" dirty="0">
              <a:latin typeface="+mn-lt"/>
              <a:cs typeface="Arial" panose="020B0604020202020204" pitchFamily="34" charset="0"/>
            </a:endParaRPr>
          </a:p>
          <a:p>
            <a:pPr eaLnBrk="1" hangingPunct="1"/>
            <a:endParaRPr lang="es-ES" altLang="es-MX" sz="1200" dirty="0">
              <a:latin typeface="+mn-lt"/>
            </a:endParaRPr>
          </a:p>
        </p:txBody>
      </p:sp>
      <p:sp>
        <p:nvSpPr>
          <p:cNvPr id="12" name="CuadroTexto 1"/>
          <p:cNvSpPr txBox="1">
            <a:spLocks noChangeArrowheads="1"/>
          </p:cNvSpPr>
          <p:nvPr/>
        </p:nvSpPr>
        <p:spPr bwMode="auto">
          <a:xfrm>
            <a:off x="179512" y="2212629"/>
            <a:ext cx="288862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2000" b="1" i="1" dirty="0">
                <a:latin typeface="Arial Narrow" panose="020B0606020202030204" pitchFamily="34" charset="0"/>
              </a:rPr>
              <a:t>Solo visión </a:t>
            </a:r>
            <a:r>
              <a:rPr lang="es-ES" altLang="es-MX" sz="2000" b="1" i="1" dirty="0" smtClean="0">
                <a:latin typeface="Arial Narrow" panose="020B0606020202030204" pitchFamily="34" charset="0"/>
              </a:rPr>
              <a:t>proyectables </a:t>
            </a:r>
            <a:endParaRPr lang="es-ES" altLang="es-MX" sz="2000" b="1" i="1" dirty="0">
              <a:latin typeface="Arial Narrow" panose="020B0606020202030204" pitchFamily="34" charset="0"/>
            </a:endParaRPr>
          </a:p>
        </p:txBody>
      </p:sp>
      <p:sp>
        <p:nvSpPr>
          <p:cNvPr id="13" name="Text Box 8"/>
          <p:cNvSpPr txBox="1">
            <a:spLocks noChangeArrowheads="1"/>
          </p:cNvSpPr>
          <p:nvPr/>
        </p:nvSpPr>
        <p:spPr bwMode="auto">
          <a:xfrm>
            <a:off x="6012160" y="3933056"/>
            <a:ext cx="2275816"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dirty="0">
                <a:latin typeface="+mn-lt"/>
                <a:cs typeface="Arial" panose="020B0604020202020204" pitchFamily="34" charset="0"/>
              </a:rPr>
              <a:t>Programa educativo: </a:t>
            </a:r>
            <a:endParaRPr lang="es-MX" altLang="es-MX" sz="1600" dirty="0" smtClean="0">
              <a:latin typeface="+mn-lt"/>
              <a:cs typeface="Arial" panose="020B0604020202020204" pitchFamily="34" charset="0"/>
            </a:endParaRPr>
          </a:p>
          <a:p>
            <a:pPr eaLnBrk="1" hangingPunct="1"/>
            <a:r>
              <a:rPr lang="es-MX" altLang="es-MX" sz="1600" b="1" dirty="0" smtClean="0">
                <a:latin typeface="+mn-lt"/>
                <a:cs typeface="Arial" panose="020B0604020202020204" pitchFamily="34" charset="0"/>
              </a:rPr>
              <a:t>Diseño </a:t>
            </a:r>
            <a:r>
              <a:rPr lang="es-MX" altLang="es-MX" sz="1600" b="1" dirty="0">
                <a:latin typeface="+mn-lt"/>
                <a:cs typeface="Arial" panose="020B0604020202020204" pitchFamily="34" charset="0"/>
              </a:rPr>
              <a:t>Industrial</a:t>
            </a:r>
            <a:endParaRPr lang="es-ES" altLang="es-MX" sz="1600" b="1" dirty="0">
              <a:latin typeface="+mn-lt"/>
              <a:cs typeface="Arial" panose="020B0604020202020204" pitchFamily="34" charset="0"/>
            </a:endParaRPr>
          </a:p>
          <a:p>
            <a:pPr eaLnBrk="1" hangingPunct="1"/>
            <a:r>
              <a:rPr lang="es-ES" altLang="es-MX" sz="1600" b="1" dirty="0">
                <a:latin typeface="+mn-lt"/>
                <a:cs typeface="Arial" panose="020B0604020202020204" pitchFamily="34" charset="0"/>
              </a:rPr>
              <a:t>PLAN DE ESTUDIOS 2015</a:t>
            </a:r>
            <a:endParaRPr lang="es-ES" altLang="es-MX" sz="1600" dirty="0">
              <a:latin typeface="+mn-lt"/>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extLst>
              <p:ext uri="{D42A27DB-BD31-4B8C-83A1-F6EECF244321}">
                <p14:modId xmlns:p14="http://schemas.microsoft.com/office/powerpoint/2010/main" val="2126539103"/>
              </p:ext>
            </p:extLst>
          </p:nvPr>
        </p:nvGraphicFramePr>
        <p:xfrm>
          <a:off x="1547664" y="1659283"/>
          <a:ext cx="2700360" cy="3382860"/>
        </p:xfrm>
        <a:graphic>
          <a:graphicData uri="http://schemas.openxmlformats.org/drawingml/2006/table">
            <a:tbl>
              <a:tblPr firstRow="1" bandRow="1">
                <a:tableStyleId>{5C22544A-7EE6-4342-B048-85BDC9FD1C3A}</a:tableStyleId>
              </a:tblPr>
              <a:tblGrid>
                <a:gridCol w="2700360">
                  <a:extLst>
                    <a:ext uri="{9D8B030D-6E8A-4147-A177-3AD203B41FA5}">
                      <a16:colId xmlns:a16="http://schemas.microsoft.com/office/drawing/2014/main" val="20000"/>
                    </a:ext>
                  </a:extLst>
                </a:gridCol>
              </a:tblGrid>
              <a:tr h="264788">
                <a:tc>
                  <a:txBody>
                    <a:bodyPr/>
                    <a:lstStyle/>
                    <a:p>
                      <a:pPr algn="ctr"/>
                      <a:r>
                        <a:rPr lang="es-MX" sz="1600" dirty="0">
                          <a:solidFill>
                            <a:schemeClr val="tx1"/>
                          </a:solidFill>
                          <a:latin typeface="+mn-lt"/>
                          <a:cs typeface="Iskoola Pota" pitchFamily="34" charset="0"/>
                        </a:rPr>
                        <a:t>Tipos de tejido</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3047580">
                <a:tc>
                  <a:txBody>
                    <a:bodyPr/>
                    <a:lstStyle/>
                    <a:p>
                      <a:pPr algn="just">
                        <a:buFont typeface="Arial" pitchFamily="34" charset="0"/>
                        <a:buChar char="•"/>
                      </a:pPr>
                      <a:r>
                        <a:rPr lang="es-MX" sz="1400" dirty="0" smtClean="0">
                          <a:latin typeface="+mn-lt"/>
                          <a:cs typeface="Iskoola Pota" pitchFamily="34" charset="0"/>
                        </a:rPr>
                        <a:t> Tejido </a:t>
                      </a:r>
                      <a:r>
                        <a:rPr lang="es-MX" sz="1400" dirty="0">
                          <a:latin typeface="+mn-lt"/>
                          <a:cs typeface="Iskoola Pota" pitchFamily="34" charset="0"/>
                        </a:rPr>
                        <a:t>externo: muy duro, llamado tejido óseo compacto.</a:t>
                      </a:r>
                    </a:p>
                    <a:p>
                      <a:pPr algn="just">
                        <a:buFont typeface="Arial" pitchFamily="34" charset="0"/>
                        <a:buChar char="•"/>
                      </a:pPr>
                      <a:r>
                        <a:rPr lang="es-MX" sz="1400" dirty="0" smtClean="0">
                          <a:latin typeface="+mn-lt"/>
                          <a:cs typeface="Iskoola Pota" pitchFamily="34" charset="0"/>
                        </a:rPr>
                        <a:t> Tejido </a:t>
                      </a:r>
                      <a:r>
                        <a:rPr lang="es-MX" sz="1400" dirty="0">
                          <a:latin typeface="+mn-lt"/>
                          <a:cs typeface="Iskoola Pota" pitchFamily="34" charset="0"/>
                        </a:rPr>
                        <a:t>interno: igual de duro, tejido óseo esponjoso. Los espacios están ocupados por la médula ósea roja, productora de los eritrocitos. </a:t>
                      </a:r>
                    </a:p>
                    <a:p>
                      <a:endParaRPr lang="es-MX" sz="1400" dirty="0">
                        <a:latin typeface="+mn-lt"/>
                        <a:cs typeface="Iskoola Pota"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bl>
          </a:graphicData>
        </a:graphic>
      </p:graphicFrame>
      <p:pic>
        <p:nvPicPr>
          <p:cNvPr id="6" name="5 Imagen" descr="HUESO.jpg"/>
          <p:cNvPicPr>
            <a:picLocks noChangeAspect="1"/>
          </p:cNvPicPr>
          <p:nvPr/>
        </p:nvPicPr>
        <p:blipFill>
          <a:blip r:embed="rId2" cstate="print"/>
          <a:stretch>
            <a:fillRect/>
          </a:stretch>
        </p:blipFill>
        <p:spPr>
          <a:xfrm>
            <a:off x="4648994" y="1580109"/>
            <a:ext cx="2957568" cy="2529798"/>
          </a:xfrm>
          <a:prstGeom prst="rect">
            <a:avLst/>
          </a:prstGeom>
        </p:spPr>
      </p:pic>
      <p:sp>
        <p:nvSpPr>
          <p:cNvPr id="9" name="8 CuadroTexto"/>
          <p:cNvSpPr txBox="1"/>
          <p:nvPr/>
        </p:nvSpPr>
        <p:spPr>
          <a:xfrm>
            <a:off x="1547664" y="4085127"/>
            <a:ext cx="3844822" cy="2400657"/>
          </a:xfrm>
          <a:prstGeom prst="rect">
            <a:avLst/>
          </a:prstGeom>
          <a:noFill/>
        </p:spPr>
        <p:txBody>
          <a:bodyPr wrap="square" rtlCol="0">
            <a:spAutoFit/>
          </a:bodyPr>
          <a:lstStyle/>
          <a:p>
            <a:pPr algn="just"/>
            <a:r>
              <a:rPr lang="es-MX" sz="1600" b="1" dirty="0">
                <a:cs typeface="Iskoola Pota" pitchFamily="34" charset="0"/>
              </a:rPr>
              <a:t>Funciones del esqueleto:</a:t>
            </a:r>
          </a:p>
          <a:p>
            <a:pPr algn="just">
              <a:buFont typeface="Arial" pitchFamily="34" charset="0"/>
              <a:buChar char="•"/>
            </a:pPr>
            <a:r>
              <a:rPr lang="es-MX" sz="1400" dirty="0" smtClean="0">
                <a:cs typeface="Iskoola Pota" pitchFamily="34" charset="0"/>
              </a:rPr>
              <a:t> Da </a:t>
            </a:r>
            <a:r>
              <a:rPr lang="es-MX" sz="1400" dirty="0">
                <a:cs typeface="Iskoola Pota" pitchFamily="34" charset="0"/>
              </a:rPr>
              <a:t>forma al cuerpo y lo sostiene.</a:t>
            </a:r>
          </a:p>
          <a:p>
            <a:pPr algn="just">
              <a:buFont typeface="Arial" pitchFamily="34" charset="0"/>
              <a:buChar char="•"/>
            </a:pPr>
            <a:r>
              <a:rPr lang="es-MX" sz="1400" dirty="0" smtClean="0">
                <a:cs typeface="Iskoola Pota" pitchFamily="34" charset="0"/>
              </a:rPr>
              <a:t> Rodea </a:t>
            </a:r>
            <a:r>
              <a:rPr lang="es-MX" sz="1400" dirty="0">
                <a:cs typeface="Iskoola Pota" pitchFamily="34" charset="0"/>
              </a:rPr>
              <a:t>y protege los órganos vitales (cerebro, corazón, pulmones).</a:t>
            </a:r>
          </a:p>
          <a:p>
            <a:pPr algn="just">
              <a:buFont typeface="Arial" pitchFamily="34" charset="0"/>
              <a:buChar char="•"/>
            </a:pPr>
            <a:r>
              <a:rPr lang="es-MX" sz="1400" dirty="0" smtClean="0">
                <a:cs typeface="Iskoola Pota" pitchFamily="34" charset="0"/>
              </a:rPr>
              <a:t> Almacena </a:t>
            </a:r>
            <a:r>
              <a:rPr lang="es-MX" sz="1400" dirty="0">
                <a:cs typeface="Iskoola Pota" pitchFamily="34" charset="0"/>
              </a:rPr>
              <a:t>minerales, como el calcio, que puede ir a la sangre si es necesario.</a:t>
            </a:r>
          </a:p>
          <a:p>
            <a:pPr algn="just">
              <a:buFont typeface="Arial" pitchFamily="34" charset="0"/>
              <a:buChar char="•"/>
            </a:pPr>
            <a:r>
              <a:rPr lang="es-MX" sz="1400" dirty="0" smtClean="0">
                <a:cs typeface="Iskoola Pota" pitchFamily="34" charset="0"/>
              </a:rPr>
              <a:t> Contiene </a:t>
            </a:r>
            <a:r>
              <a:rPr lang="es-MX" sz="1400" dirty="0">
                <a:cs typeface="Iskoola Pota" pitchFamily="34" charset="0"/>
              </a:rPr>
              <a:t>la médula ósea roja (tejido blando que produce células sanguíneas).</a:t>
            </a:r>
          </a:p>
          <a:p>
            <a:endParaRPr lang="es-MX" dirty="0">
              <a:latin typeface="Iskoola Pota" pitchFamily="34" charset="0"/>
              <a:cs typeface="Iskoola Pota" pitchFamily="34" charset="0"/>
            </a:endParaRPr>
          </a:p>
          <a:p>
            <a:endParaRPr lang="es-MX" dirty="0"/>
          </a:p>
        </p:txBody>
      </p:sp>
      <p:sp>
        <p:nvSpPr>
          <p:cNvPr id="11" name="Rectángulo 3"/>
          <p:cNvSpPr/>
          <p:nvPr/>
        </p:nvSpPr>
        <p:spPr>
          <a:xfrm>
            <a:off x="5868144" y="4153447"/>
            <a:ext cx="2880320" cy="600164"/>
          </a:xfrm>
          <a:prstGeom prst="rect">
            <a:avLst/>
          </a:prstGeom>
        </p:spPr>
        <p:txBody>
          <a:bodyPr wrap="square">
            <a:spAutoFit/>
          </a:bodyPr>
          <a:lstStyle/>
          <a:p>
            <a:r>
              <a:rPr lang="es-MX" sz="1100" i="1" dirty="0">
                <a:solidFill>
                  <a:srgbClr val="000000"/>
                </a:solidFill>
                <a:latin typeface="Iskoola Pota" pitchFamily="34" charset="0"/>
                <a:cs typeface="Iskoola Pota" pitchFamily="34" charset="0"/>
              </a:rPr>
              <a:t>Imagen tomada con fines didácticos de: </a:t>
            </a:r>
            <a:r>
              <a:rPr lang="es-MX" sz="1100" i="1" dirty="0">
                <a:solidFill>
                  <a:srgbClr val="000000"/>
                </a:solidFill>
                <a:latin typeface="Iskoola Pota" pitchFamily="34" charset="0"/>
                <a:cs typeface="Iskoola Pota" pitchFamily="34" charset="0"/>
                <a:hlinkClick r:id="rId3"/>
              </a:rPr>
              <a:t>https://www.google.com.mx/estructura_del_hueso</a:t>
            </a:r>
            <a:endParaRPr lang="es-MX" sz="1050" dirty="0"/>
          </a:p>
        </p:txBody>
      </p:sp>
      <p:sp>
        <p:nvSpPr>
          <p:cNvPr id="13" name="Text Box 6"/>
          <p:cNvSpPr txBox="1">
            <a:spLocks noChangeArrowheads="1"/>
          </p:cNvSpPr>
          <p:nvPr/>
        </p:nvSpPr>
        <p:spPr bwMode="auto">
          <a:xfrm>
            <a:off x="2267744" y="404664"/>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4" name="13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15"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6" name="Text Box 7"/>
          <p:cNvSpPr txBox="1">
            <a:spLocks noChangeArrowheads="1"/>
          </p:cNvSpPr>
          <p:nvPr/>
        </p:nvSpPr>
        <p:spPr bwMode="auto">
          <a:xfrm>
            <a:off x="6551772"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7564" y="1263791"/>
            <a:ext cx="3528392" cy="338554"/>
          </a:xfrm>
          <a:prstGeom prst="rect">
            <a:avLst/>
          </a:prstGeom>
          <a:noFill/>
        </p:spPr>
        <p:txBody>
          <a:bodyPr wrap="square" rtlCol="0">
            <a:spAutoFit/>
          </a:bodyPr>
          <a:lstStyle/>
          <a:p>
            <a:pPr>
              <a:spcAft>
                <a:spcPts val="600"/>
              </a:spcAft>
            </a:pPr>
            <a:r>
              <a:rPr lang="es-MX" sz="1600" b="1" dirty="0">
                <a:solidFill>
                  <a:srgbClr val="C00000"/>
                </a:solidFill>
                <a:cs typeface="Iskoola Pota" pitchFamily="34" charset="0"/>
              </a:rPr>
              <a:t>4.2 ESTRUCTURA MUSCULAR</a:t>
            </a:r>
          </a:p>
        </p:txBody>
      </p:sp>
      <p:pic>
        <p:nvPicPr>
          <p:cNvPr id="23554" name="Picture 2" descr="Resultado de imagen para tejido muscular liso"/>
          <p:cNvPicPr>
            <a:picLocks noChangeAspect="1" noChangeArrowheads="1"/>
          </p:cNvPicPr>
          <p:nvPr/>
        </p:nvPicPr>
        <p:blipFill rotWithShape="1">
          <a:blip r:embed="rId2" cstate="print"/>
          <a:srcRect b="10369"/>
          <a:stretch/>
        </p:blipFill>
        <p:spPr bwMode="auto">
          <a:xfrm>
            <a:off x="2411760" y="3783361"/>
            <a:ext cx="4032448" cy="2309935"/>
          </a:xfrm>
          <a:prstGeom prst="rect">
            <a:avLst/>
          </a:prstGeom>
          <a:noFill/>
        </p:spPr>
      </p:pic>
      <p:graphicFrame>
        <p:nvGraphicFramePr>
          <p:cNvPr id="6" name="5 Tabla"/>
          <p:cNvGraphicFramePr>
            <a:graphicFrameLocks noGrp="1"/>
          </p:cNvGraphicFramePr>
          <p:nvPr>
            <p:extLst>
              <p:ext uri="{D42A27DB-BD31-4B8C-83A1-F6EECF244321}">
                <p14:modId xmlns:p14="http://schemas.microsoft.com/office/powerpoint/2010/main" val="1115648086"/>
              </p:ext>
            </p:extLst>
          </p:nvPr>
        </p:nvGraphicFramePr>
        <p:xfrm>
          <a:off x="664208" y="1602345"/>
          <a:ext cx="8244408" cy="2349419"/>
        </p:xfrm>
        <a:graphic>
          <a:graphicData uri="http://schemas.openxmlformats.org/drawingml/2006/table">
            <a:tbl>
              <a:tblPr firstRow="1" bandRow="1">
                <a:tableStyleId>{5C22544A-7EE6-4342-B048-85BDC9FD1C3A}</a:tableStyleId>
              </a:tblPr>
              <a:tblGrid>
                <a:gridCol w="2061103">
                  <a:extLst>
                    <a:ext uri="{9D8B030D-6E8A-4147-A177-3AD203B41FA5}">
                      <a16:colId xmlns:a16="http://schemas.microsoft.com/office/drawing/2014/main" val="20000"/>
                    </a:ext>
                  </a:extLst>
                </a:gridCol>
                <a:gridCol w="3916094">
                  <a:extLst>
                    <a:ext uri="{9D8B030D-6E8A-4147-A177-3AD203B41FA5}">
                      <a16:colId xmlns:a16="http://schemas.microsoft.com/office/drawing/2014/main" val="20001"/>
                    </a:ext>
                  </a:extLst>
                </a:gridCol>
                <a:gridCol w="2267211">
                  <a:extLst>
                    <a:ext uri="{9D8B030D-6E8A-4147-A177-3AD203B41FA5}">
                      <a16:colId xmlns:a16="http://schemas.microsoft.com/office/drawing/2014/main" val="20002"/>
                    </a:ext>
                  </a:extLst>
                </a:gridCol>
              </a:tblGrid>
              <a:tr h="320597">
                <a:tc>
                  <a:txBody>
                    <a:bodyPr/>
                    <a:lstStyle/>
                    <a:p>
                      <a:pPr algn="ctr"/>
                      <a:r>
                        <a:rPr lang="es-MX" dirty="0">
                          <a:solidFill>
                            <a:schemeClr val="tx1"/>
                          </a:solidFill>
                          <a:latin typeface="+mn-lt"/>
                          <a:cs typeface="Iskoola Pota" pitchFamily="34" charset="0"/>
                        </a:rPr>
                        <a:t>Cardíaco</a:t>
                      </a:r>
                      <a:r>
                        <a:rPr lang="es-MX" baseline="0" dirty="0">
                          <a:solidFill>
                            <a:schemeClr val="tx1"/>
                          </a:solidFill>
                          <a:latin typeface="+mn-lt"/>
                          <a:cs typeface="Iskoola Pota" pitchFamily="34" charset="0"/>
                        </a:rPr>
                        <a:t> </a:t>
                      </a:r>
                      <a:endParaRPr lang="es-MX" dirty="0">
                        <a:solidFill>
                          <a:schemeClr val="tx1"/>
                        </a:solidFill>
                        <a:latin typeface="+mn-lt"/>
                        <a:cs typeface="Iskoola Pota"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algn="ctr"/>
                      <a:r>
                        <a:rPr lang="es-MX" dirty="0">
                          <a:solidFill>
                            <a:schemeClr val="tx1"/>
                          </a:solidFill>
                          <a:latin typeface="+mn-lt"/>
                          <a:cs typeface="Iskoola Pota" pitchFamily="34" charset="0"/>
                        </a:rPr>
                        <a:t>Esquelético</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algn="ctr"/>
                      <a:r>
                        <a:rPr lang="es-MX" b="1" dirty="0">
                          <a:solidFill>
                            <a:schemeClr val="tx1"/>
                          </a:solidFill>
                          <a:latin typeface="+mn-lt"/>
                          <a:cs typeface="Iskoola Pota" pitchFamily="34" charset="0"/>
                        </a:rPr>
                        <a:t>Liso</a:t>
                      </a:r>
                      <a:r>
                        <a:rPr lang="es-MX" b="1" baseline="0" dirty="0">
                          <a:solidFill>
                            <a:schemeClr val="tx1"/>
                          </a:solidFill>
                          <a:latin typeface="+mn-lt"/>
                          <a:cs typeface="Iskoola Pota" pitchFamily="34" charset="0"/>
                        </a:rPr>
                        <a:t> </a:t>
                      </a:r>
                      <a:endParaRPr lang="es-MX" b="1" dirty="0">
                        <a:solidFill>
                          <a:schemeClr val="tx1"/>
                        </a:solidFill>
                        <a:latin typeface="+mn-lt"/>
                        <a:cs typeface="Iskoola Pota"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1983659">
                <a:tc>
                  <a:txBody>
                    <a:bodyPr/>
                    <a:lstStyle/>
                    <a:p>
                      <a:r>
                        <a:rPr lang="es-MX" sz="1400" dirty="0">
                          <a:latin typeface="+mn-lt"/>
                          <a:cs typeface="Iskoola Pota" pitchFamily="34" charset="0"/>
                        </a:rPr>
                        <a:t>Se contrae rápida e involuntariamente. Forma el músculo del corazón (miocardio). Las células se contraen rítmicamente y así no se cansan. </a:t>
                      </a:r>
                      <a:endParaRPr lang="es-MX" sz="1400" dirty="0">
                        <a:latin typeface="+mn-l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es-MX" sz="1400" dirty="0">
                          <a:latin typeface="+mn-lt"/>
                          <a:cs typeface="Iskoola Pota" pitchFamily="34" charset="0"/>
                        </a:rPr>
                        <a:t>Se contraen de forma rápida y voluntaria, controlada por el sistema nervioso central. Se pueden contraer muy rápido, pero en poco tiempo. Pueden ser tres tipos:</a:t>
                      </a:r>
                      <a:br>
                        <a:rPr lang="es-MX" sz="1400" dirty="0">
                          <a:latin typeface="+mn-lt"/>
                          <a:cs typeface="Iskoola Pota" pitchFamily="34" charset="0"/>
                        </a:rPr>
                      </a:br>
                      <a:r>
                        <a:rPr lang="es-MX" sz="1400" dirty="0">
                          <a:latin typeface="+mn-lt"/>
                          <a:cs typeface="Iskoola Pota" pitchFamily="34" charset="0"/>
                        </a:rPr>
                        <a:t>     -Fusiformes: en forma de fuso; bíceps, gemelos</a:t>
                      </a:r>
                      <a:br>
                        <a:rPr lang="es-MX" sz="1400" dirty="0">
                          <a:latin typeface="+mn-lt"/>
                          <a:cs typeface="Iskoola Pota" pitchFamily="34" charset="0"/>
                        </a:rPr>
                      </a:br>
                      <a:r>
                        <a:rPr lang="es-MX" sz="1400" dirty="0">
                          <a:latin typeface="+mn-lt"/>
                          <a:cs typeface="Iskoola Pota" pitchFamily="34" charset="0"/>
                        </a:rPr>
                        <a:t>     -Planos: en forma de lámina; pectoral, trapecio</a:t>
                      </a:r>
                      <a:br>
                        <a:rPr lang="es-MX" sz="1400" dirty="0">
                          <a:latin typeface="+mn-lt"/>
                          <a:cs typeface="Iskoola Pota" pitchFamily="34" charset="0"/>
                        </a:rPr>
                      </a:br>
                      <a:r>
                        <a:rPr lang="es-MX" sz="1400" dirty="0">
                          <a:latin typeface="+mn-lt"/>
                          <a:cs typeface="Iskoola Pota" pitchFamily="34" charset="0"/>
                        </a:rPr>
                        <a:t>     -Circulares: en forma de círculo; orbicular del ojo, labios.</a:t>
                      </a:r>
                      <a:endParaRPr lang="es-MX" sz="1400" dirty="0">
                        <a:latin typeface="+mn-l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es-MX" sz="1400" dirty="0">
                          <a:latin typeface="+mn-lt"/>
                          <a:cs typeface="Iskoola Pota" pitchFamily="34" charset="0"/>
                        </a:rPr>
                        <a:t>Se contraen de forma lenta e involuntaria, estimulado por el sistema nervioso autónomo. Recubre los órganos del aparato digestivo, respiratorio, urinario, reproductor y rodean los vasos sanguíneos</a:t>
                      </a:r>
                      <a:endParaRPr lang="es-MX" sz="1400" dirty="0">
                        <a:latin typeface="+mn-l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bl>
          </a:graphicData>
        </a:graphic>
      </p:graphicFrame>
      <p:sp>
        <p:nvSpPr>
          <p:cNvPr id="7" name="Rectángulo 3"/>
          <p:cNvSpPr/>
          <p:nvPr/>
        </p:nvSpPr>
        <p:spPr>
          <a:xfrm>
            <a:off x="2713856" y="6180891"/>
            <a:ext cx="3428255"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tomadas con fines didácticos de: </a:t>
            </a:r>
            <a:r>
              <a:rPr lang="es-MX" sz="1100" i="1" dirty="0">
                <a:solidFill>
                  <a:srgbClr val="000000"/>
                </a:solidFill>
                <a:latin typeface="Iskoola Pota" pitchFamily="34" charset="0"/>
                <a:cs typeface="Iskoola Pota" pitchFamily="34" charset="0"/>
                <a:hlinkClick r:id="rId3"/>
              </a:rPr>
              <a:t>https://www.google.com.mx/caracteristicas_de_tejidos</a:t>
            </a:r>
            <a:r>
              <a:rPr lang="es-MX" sz="1100" i="1" dirty="0">
                <a:solidFill>
                  <a:srgbClr val="000000"/>
                </a:solidFill>
                <a:latin typeface="Iskoola Pota" pitchFamily="34" charset="0"/>
                <a:cs typeface="Iskoola Pota" pitchFamily="34" charset="0"/>
              </a:rPr>
              <a:t> </a:t>
            </a:r>
          </a:p>
        </p:txBody>
      </p:sp>
      <p:sp>
        <p:nvSpPr>
          <p:cNvPr id="8" name="Text Box 6"/>
          <p:cNvSpPr txBox="1">
            <a:spLocks noChangeArrowheads="1"/>
          </p:cNvSpPr>
          <p:nvPr/>
        </p:nvSpPr>
        <p:spPr bwMode="auto">
          <a:xfrm>
            <a:off x="2298762" y="366530"/>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9" name="8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10"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2" name="Text Box 7"/>
          <p:cNvSpPr txBox="1">
            <a:spLocks noChangeArrowheads="1"/>
          </p:cNvSpPr>
          <p:nvPr/>
        </p:nvSpPr>
        <p:spPr bwMode="auto">
          <a:xfrm>
            <a:off x="6799037" y="6150113"/>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músculos.jpg"/>
          <p:cNvPicPr>
            <a:picLocks noChangeAspect="1"/>
          </p:cNvPicPr>
          <p:nvPr/>
        </p:nvPicPr>
        <p:blipFill>
          <a:blip r:embed="rId2" cstate="print">
            <a:lum contrast="10000"/>
          </a:blip>
          <a:srcRect l="1116" t="2523" r="3390" b="3740"/>
          <a:stretch>
            <a:fillRect/>
          </a:stretch>
        </p:blipFill>
        <p:spPr>
          <a:xfrm>
            <a:off x="1763688" y="1772816"/>
            <a:ext cx="5049911" cy="4320480"/>
          </a:xfrm>
          <a:prstGeom prst="rect">
            <a:avLst/>
          </a:prstGeom>
        </p:spPr>
      </p:pic>
      <p:sp>
        <p:nvSpPr>
          <p:cNvPr id="3" name="2 CuadroTexto"/>
          <p:cNvSpPr txBox="1"/>
          <p:nvPr/>
        </p:nvSpPr>
        <p:spPr>
          <a:xfrm>
            <a:off x="1309756" y="1034152"/>
            <a:ext cx="8064896" cy="738664"/>
          </a:xfrm>
          <a:prstGeom prst="rect">
            <a:avLst/>
          </a:prstGeom>
          <a:noFill/>
        </p:spPr>
        <p:txBody>
          <a:bodyPr wrap="square" rtlCol="0">
            <a:spAutoFit/>
          </a:bodyPr>
          <a:lstStyle/>
          <a:p>
            <a:pPr algn="just"/>
            <a:r>
              <a:rPr lang="es-MX" sz="1400" dirty="0">
                <a:cs typeface="Iskoola Pota" pitchFamily="34" charset="0"/>
              </a:rPr>
              <a:t>Los músculos no están unidos a los huesos</a:t>
            </a:r>
            <a:r>
              <a:rPr lang="es-MX" sz="1400" dirty="0" smtClean="0">
                <a:cs typeface="Iskoola Pota" pitchFamily="34" charset="0"/>
              </a:rPr>
              <a:t>.</a:t>
            </a:r>
          </a:p>
          <a:p>
            <a:pPr algn="just"/>
            <a:r>
              <a:rPr lang="es-MX" sz="1400" dirty="0" smtClean="0">
                <a:cs typeface="Iskoola Pota" pitchFamily="34" charset="0"/>
              </a:rPr>
              <a:t>De </a:t>
            </a:r>
            <a:r>
              <a:rPr lang="es-MX" sz="1400" dirty="0">
                <a:cs typeface="Iskoola Pota" pitchFamily="34" charset="0"/>
              </a:rPr>
              <a:t>los extremos delgados terminan en un tendón, para que estén fuertemente unidos a los huesos. </a:t>
            </a:r>
            <a:endParaRPr lang="es-MX" sz="1400" dirty="0" smtClean="0">
              <a:cs typeface="Iskoola Pota" pitchFamily="34" charset="0"/>
            </a:endParaRPr>
          </a:p>
          <a:p>
            <a:pPr algn="just"/>
            <a:r>
              <a:rPr lang="es-MX" sz="1400" dirty="0" smtClean="0">
                <a:cs typeface="Iskoola Pota" pitchFamily="34" charset="0"/>
              </a:rPr>
              <a:t>Están </a:t>
            </a:r>
            <a:r>
              <a:rPr lang="es-MX" sz="1400" dirty="0">
                <a:cs typeface="Iskoola Pota" pitchFamily="34" charset="0"/>
              </a:rPr>
              <a:t>controlados antagónicamente  (mientras uno se relaja, otro se contrae). </a:t>
            </a:r>
          </a:p>
        </p:txBody>
      </p:sp>
      <p:sp>
        <p:nvSpPr>
          <p:cNvPr id="4" name="Rectángulo 3"/>
          <p:cNvSpPr/>
          <p:nvPr/>
        </p:nvSpPr>
        <p:spPr>
          <a:xfrm>
            <a:off x="2843808" y="6093296"/>
            <a:ext cx="3528392"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Imagen tomada con fines didácticos de: </a:t>
            </a:r>
            <a:r>
              <a:rPr lang="es-MX" sz="1100" i="1" dirty="0">
                <a:solidFill>
                  <a:srgbClr val="000000"/>
                </a:solidFill>
                <a:latin typeface="Iskoola Pota" pitchFamily="34" charset="0"/>
                <a:cs typeface="Iskoola Pota" pitchFamily="34" charset="0"/>
                <a:hlinkClick r:id="rId3"/>
              </a:rPr>
              <a:t>https://www.google.com.mx/estructuramuscular</a:t>
            </a:r>
            <a:r>
              <a:rPr lang="es-MX" sz="1100" i="1" dirty="0">
                <a:solidFill>
                  <a:srgbClr val="000000"/>
                </a:solidFill>
                <a:latin typeface="Iskoola Pota" pitchFamily="34" charset="0"/>
                <a:cs typeface="Iskoola Pota" pitchFamily="34" charset="0"/>
              </a:rPr>
              <a:t> </a:t>
            </a:r>
          </a:p>
        </p:txBody>
      </p:sp>
      <p:sp>
        <p:nvSpPr>
          <p:cNvPr id="5"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6" name="5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7"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9" name="Text Box 7"/>
          <p:cNvSpPr txBox="1">
            <a:spLocks noChangeArrowheads="1"/>
          </p:cNvSpPr>
          <p:nvPr/>
        </p:nvSpPr>
        <p:spPr bwMode="auto">
          <a:xfrm>
            <a:off x="7028334" y="6318735"/>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1556792"/>
            <a:ext cx="3420888" cy="2631490"/>
          </a:xfrm>
          <a:prstGeom prst="rect">
            <a:avLst/>
          </a:prstGeom>
          <a:noFill/>
        </p:spPr>
        <p:txBody>
          <a:bodyPr wrap="square" rtlCol="0">
            <a:spAutoFit/>
          </a:bodyPr>
          <a:lstStyle/>
          <a:p>
            <a:pPr algn="ctr">
              <a:spcAft>
                <a:spcPts val="600"/>
              </a:spcAft>
            </a:pPr>
            <a:r>
              <a:rPr lang="es-MX" sz="1600" b="1" dirty="0">
                <a:solidFill>
                  <a:srgbClr val="C00000"/>
                </a:solidFill>
                <a:cs typeface="Iskoola Pota" pitchFamily="34" charset="0"/>
              </a:rPr>
              <a:t>4.3 FUERZAS EXTERNAS</a:t>
            </a:r>
          </a:p>
          <a:p>
            <a:pPr algn="just"/>
            <a:r>
              <a:rPr lang="es-MX" dirty="0">
                <a:cs typeface="Iskoola Pota" pitchFamily="34" charset="0"/>
              </a:rPr>
              <a:t>Estas fuerzas hacen referencia a los agentes que afectan de manera externa al individuo, tales como, la morfología del relieve terrestre en el este, a la fuerza de atracción de la gravedad de la tierra  y la fuerza debido a la resistencia del aire.</a:t>
            </a:r>
          </a:p>
        </p:txBody>
      </p:sp>
      <p:pic>
        <p:nvPicPr>
          <p:cNvPr id="5" name="4 Imagen" descr="FUERZA DE GRAVEDAD.png"/>
          <p:cNvPicPr>
            <a:picLocks noChangeAspect="1"/>
          </p:cNvPicPr>
          <p:nvPr/>
        </p:nvPicPr>
        <p:blipFill>
          <a:blip r:embed="rId2" cstate="print"/>
          <a:srcRect l="10860" t="-1292"/>
          <a:stretch>
            <a:fillRect/>
          </a:stretch>
        </p:blipFill>
        <p:spPr>
          <a:xfrm>
            <a:off x="4788024" y="2204864"/>
            <a:ext cx="2929744" cy="3016714"/>
          </a:xfrm>
          <a:prstGeom prst="rect">
            <a:avLst/>
          </a:prstGeom>
        </p:spPr>
      </p:pic>
      <p:sp>
        <p:nvSpPr>
          <p:cNvPr id="6" name="Rectángulo 3"/>
          <p:cNvSpPr/>
          <p:nvPr/>
        </p:nvSpPr>
        <p:spPr>
          <a:xfrm>
            <a:off x="4932040" y="5208792"/>
            <a:ext cx="3168352" cy="430887"/>
          </a:xfrm>
          <a:prstGeom prst="rect">
            <a:avLst/>
          </a:prstGeom>
        </p:spPr>
        <p:txBody>
          <a:bodyPr wrap="square">
            <a:spAutoFit/>
          </a:bodyPr>
          <a:lstStyle/>
          <a:p>
            <a:r>
              <a:rPr lang="es-MX" sz="1100" i="1" dirty="0" smtClean="0">
                <a:solidFill>
                  <a:srgbClr val="000000"/>
                </a:solidFill>
                <a:latin typeface="Iskoola Pota" pitchFamily="34" charset="0"/>
                <a:cs typeface="Iskoola Pota" pitchFamily="34" charset="0"/>
              </a:rPr>
              <a:t>Imagen tomada </a:t>
            </a:r>
            <a:r>
              <a:rPr lang="es-MX" sz="1100" i="1" dirty="0">
                <a:solidFill>
                  <a:srgbClr val="000000"/>
                </a:solidFill>
                <a:latin typeface="Iskoola Pota" pitchFamily="34" charset="0"/>
                <a:cs typeface="Iskoola Pota" pitchFamily="34" charset="0"/>
              </a:rPr>
              <a:t>con fines didácticos de</a:t>
            </a:r>
            <a:r>
              <a:rPr lang="es-MX" sz="1100" i="1" dirty="0" smtClean="0">
                <a:solidFill>
                  <a:srgbClr val="000000"/>
                </a:solidFill>
                <a:latin typeface="Iskoola Pota" pitchFamily="34" charset="0"/>
                <a:cs typeface="Iskoola Pota" pitchFamily="34" charset="0"/>
              </a:rPr>
              <a:t>:</a:t>
            </a:r>
            <a:endParaRPr lang="es-MX" sz="1100" i="1" dirty="0">
              <a:solidFill>
                <a:srgbClr val="000000"/>
              </a:solidFill>
              <a:latin typeface="Iskoola Pota" pitchFamily="34" charset="0"/>
              <a:cs typeface="Iskoola Pota" pitchFamily="34" charset="0"/>
            </a:endParaRPr>
          </a:p>
          <a:p>
            <a:r>
              <a:rPr lang="es-MX" sz="1100" i="1" dirty="0">
                <a:solidFill>
                  <a:srgbClr val="000000"/>
                </a:solidFill>
                <a:latin typeface="Iskoola Pota" pitchFamily="34" charset="0"/>
                <a:cs typeface="Iskoola Pota" pitchFamily="34" charset="0"/>
                <a:hlinkClick r:id="rId3"/>
              </a:rPr>
              <a:t>https://www.google.com.mx/friccionygravedad</a:t>
            </a:r>
            <a:r>
              <a:rPr lang="es-MX" sz="1100" i="1" dirty="0">
                <a:solidFill>
                  <a:srgbClr val="000000"/>
                </a:solidFill>
                <a:latin typeface="Iskoola Pota" pitchFamily="34" charset="0"/>
                <a:cs typeface="Iskoola Pota" pitchFamily="34" charset="0"/>
              </a:rPr>
              <a:t>    </a:t>
            </a:r>
            <a:endParaRPr lang="es-MX" sz="1050" dirty="0"/>
          </a:p>
        </p:txBody>
      </p:sp>
      <p:sp>
        <p:nvSpPr>
          <p:cNvPr id="7"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8" name="7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9"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1" name="Text Box 7"/>
          <p:cNvSpPr txBox="1">
            <a:spLocks noChangeArrowheads="1"/>
          </p:cNvSpPr>
          <p:nvPr/>
        </p:nvSpPr>
        <p:spPr bwMode="auto">
          <a:xfrm>
            <a:off x="7028334" y="6318735"/>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846228" y="2039213"/>
            <a:ext cx="3847976" cy="3693319"/>
          </a:xfrm>
          <a:prstGeom prst="rect">
            <a:avLst/>
          </a:prstGeom>
          <a:noFill/>
        </p:spPr>
        <p:txBody>
          <a:bodyPr wrap="square" rtlCol="0">
            <a:spAutoFit/>
          </a:bodyPr>
          <a:lstStyle/>
          <a:p>
            <a:pPr algn="just"/>
            <a:r>
              <a:rPr lang="es-MX" dirty="0">
                <a:cs typeface="Iskoola Pota" pitchFamily="34" charset="0"/>
              </a:rPr>
              <a:t>En este caso son los músculos esqueléticos los que provocan un movimiento dependiente de</a:t>
            </a:r>
            <a:r>
              <a:rPr lang="es-MX" dirty="0" smtClean="0">
                <a:cs typeface="Iskoola Pota" pitchFamily="34" charset="0"/>
              </a:rPr>
              <a:t>:</a:t>
            </a:r>
          </a:p>
          <a:p>
            <a:pPr algn="just"/>
            <a:endParaRPr lang="es-MX" dirty="0">
              <a:cs typeface="Iskoola Pota" pitchFamily="34" charset="0"/>
            </a:endParaRPr>
          </a:p>
          <a:p>
            <a:pPr algn="just">
              <a:buFont typeface="Arial" pitchFamily="34" charset="0"/>
              <a:buChar char="•"/>
            </a:pPr>
            <a:r>
              <a:rPr lang="es-MX" dirty="0" smtClean="0">
                <a:cs typeface="Iskoola Pota" pitchFamily="34" charset="0"/>
              </a:rPr>
              <a:t> El </a:t>
            </a:r>
            <a:r>
              <a:rPr lang="es-MX" dirty="0">
                <a:cs typeface="Iskoola Pota" pitchFamily="34" charset="0"/>
              </a:rPr>
              <a:t>tipo de contracción del músculo</a:t>
            </a:r>
          </a:p>
          <a:p>
            <a:pPr algn="just">
              <a:buFont typeface="Arial" pitchFamily="34" charset="0"/>
              <a:buChar char="•"/>
            </a:pPr>
            <a:r>
              <a:rPr lang="es-MX" dirty="0" smtClean="0">
                <a:cs typeface="Iskoola Pota" pitchFamily="34" charset="0"/>
              </a:rPr>
              <a:t> La </a:t>
            </a:r>
            <a:r>
              <a:rPr lang="es-MX" dirty="0">
                <a:cs typeface="Iskoola Pota" pitchFamily="34" charset="0"/>
              </a:rPr>
              <a:t>inserción del músculo al hueso</a:t>
            </a:r>
          </a:p>
          <a:p>
            <a:pPr algn="just">
              <a:buFont typeface="Arial" pitchFamily="34" charset="0"/>
              <a:buChar char="•"/>
            </a:pPr>
            <a:r>
              <a:rPr lang="es-MX" dirty="0" smtClean="0">
                <a:cs typeface="Iskoola Pota" pitchFamily="34" charset="0"/>
              </a:rPr>
              <a:t> La </a:t>
            </a:r>
            <a:r>
              <a:rPr lang="es-MX" dirty="0">
                <a:cs typeface="Iskoola Pota" pitchFamily="34" charset="0"/>
              </a:rPr>
              <a:t>movilidad de las </a:t>
            </a:r>
            <a:r>
              <a:rPr lang="es-MX" dirty="0" smtClean="0">
                <a:cs typeface="Iskoola Pota" pitchFamily="34" charset="0"/>
              </a:rPr>
              <a:t>articulaciones</a:t>
            </a:r>
          </a:p>
          <a:p>
            <a:pPr algn="just"/>
            <a:endParaRPr lang="es-MX" dirty="0">
              <a:cs typeface="Iskoola Pota" pitchFamily="34" charset="0"/>
            </a:endParaRPr>
          </a:p>
          <a:p>
            <a:pPr algn="just"/>
            <a:r>
              <a:rPr lang="es-MX" dirty="0">
                <a:cs typeface="Iskoola Pota" pitchFamily="34" charset="0"/>
              </a:rPr>
              <a:t>La contracción del músculo depende de las características químicas de los tejidos y las fisiológicas del tipo de fibras que lo componen</a:t>
            </a:r>
            <a:r>
              <a:rPr lang="es-MX" sz="1400" dirty="0">
                <a:latin typeface="Iskoola Pota" pitchFamily="34" charset="0"/>
                <a:cs typeface="Iskoola Pota" pitchFamily="34" charset="0"/>
              </a:rPr>
              <a:t>.</a:t>
            </a:r>
          </a:p>
          <a:p>
            <a:endParaRPr lang="es-MX" dirty="0"/>
          </a:p>
        </p:txBody>
      </p:sp>
      <p:pic>
        <p:nvPicPr>
          <p:cNvPr id="21510" name="Picture 6" descr="Resultado de imagen para contraccion del musculo"/>
          <p:cNvPicPr>
            <a:picLocks noChangeAspect="1" noChangeArrowheads="1"/>
          </p:cNvPicPr>
          <p:nvPr/>
        </p:nvPicPr>
        <p:blipFill>
          <a:blip r:embed="rId2" cstate="print"/>
          <a:srcRect/>
          <a:stretch>
            <a:fillRect/>
          </a:stretch>
        </p:blipFill>
        <p:spPr bwMode="auto">
          <a:xfrm>
            <a:off x="539552" y="1700808"/>
            <a:ext cx="4104456" cy="3481711"/>
          </a:xfrm>
          <a:prstGeom prst="rect">
            <a:avLst/>
          </a:prstGeom>
          <a:noFill/>
        </p:spPr>
      </p:pic>
      <p:sp>
        <p:nvSpPr>
          <p:cNvPr id="21512" name="AutoShape 8" descr="Resultado de imagen para fisiculturist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sp>
        <p:nvSpPr>
          <p:cNvPr id="8" name="Rectángulo 3"/>
          <p:cNvSpPr/>
          <p:nvPr/>
        </p:nvSpPr>
        <p:spPr>
          <a:xfrm>
            <a:off x="1007604" y="5432808"/>
            <a:ext cx="3168352"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tomadas con fines didácticos de: </a:t>
            </a:r>
            <a:r>
              <a:rPr lang="es-MX" sz="1100" i="1" dirty="0">
                <a:solidFill>
                  <a:srgbClr val="000000"/>
                </a:solidFill>
                <a:latin typeface="Iskoola Pota" pitchFamily="34" charset="0"/>
                <a:cs typeface="Iskoola Pota" pitchFamily="34" charset="0"/>
                <a:hlinkClick r:id="rId3"/>
              </a:rPr>
              <a:t>https://www.google.com.mx/tensiondelmusculo</a:t>
            </a:r>
            <a:r>
              <a:rPr lang="es-MX" sz="1100" i="1" dirty="0">
                <a:solidFill>
                  <a:srgbClr val="000000"/>
                </a:solidFill>
                <a:latin typeface="Iskoola Pota" pitchFamily="34" charset="0"/>
                <a:cs typeface="Iskoola Pota" pitchFamily="34" charset="0"/>
              </a:rPr>
              <a:t> </a:t>
            </a:r>
          </a:p>
        </p:txBody>
      </p:sp>
      <p:sp>
        <p:nvSpPr>
          <p:cNvPr id="7"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9" name="8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10"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1" name="10 Rectángulo"/>
          <p:cNvSpPr/>
          <p:nvPr/>
        </p:nvSpPr>
        <p:spPr>
          <a:xfrm>
            <a:off x="3491880" y="1052736"/>
            <a:ext cx="2166170" cy="338554"/>
          </a:xfrm>
          <a:prstGeom prst="rect">
            <a:avLst/>
          </a:prstGeom>
        </p:spPr>
        <p:txBody>
          <a:bodyPr wrap="none">
            <a:spAutoFit/>
          </a:bodyPr>
          <a:lstStyle/>
          <a:p>
            <a:pPr>
              <a:spcAft>
                <a:spcPts val="600"/>
              </a:spcAft>
            </a:pPr>
            <a:r>
              <a:rPr lang="es-MX" sz="1600" b="1" dirty="0">
                <a:solidFill>
                  <a:srgbClr val="C00000"/>
                </a:solidFill>
                <a:cs typeface="Iskoola Pota" pitchFamily="34" charset="0"/>
              </a:rPr>
              <a:t>4.4 FUERZAS INTERNAS</a:t>
            </a:r>
          </a:p>
        </p:txBody>
      </p:sp>
      <p:sp>
        <p:nvSpPr>
          <p:cNvPr id="13" name="Text Box 7"/>
          <p:cNvSpPr txBox="1">
            <a:spLocks noChangeArrowheads="1"/>
          </p:cNvSpPr>
          <p:nvPr/>
        </p:nvSpPr>
        <p:spPr bwMode="auto">
          <a:xfrm>
            <a:off x="7028334" y="6318735"/>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59832" y="908720"/>
            <a:ext cx="3034680" cy="432048"/>
          </a:xfrm>
        </p:spPr>
        <p:txBody>
          <a:bodyPr>
            <a:normAutofit/>
          </a:bodyPr>
          <a:lstStyle/>
          <a:p>
            <a:r>
              <a:rPr lang="es-MX" sz="1600" b="1" dirty="0">
                <a:solidFill>
                  <a:srgbClr val="C00000"/>
                </a:solidFill>
                <a:latin typeface="+mn-lt"/>
                <a:cs typeface="Iskoola Pota" pitchFamily="34" charset="0"/>
              </a:rPr>
              <a:t>4.4.1 CONCÉNTRICA </a:t>
            </a:r>
          </a:p>
        </p:txBody>
      </p:sp>
      <p:sp>
        <p:nvSpPr>
          <p:cNvPr id="4" name="3 Marcador de contenido"/>
          <p:cNvSpPr>
            <a:spLocks noGrp="1"/>
          </p:cNvSpPr>
          <p:nvPr>
            <p:ph idx="1"/>
          </p:nvPr>
        </p:nvSpPr>
        <p:spPr>
          <a:xfrm>
            <a:off x="251520" y="2300443"/>
            <a:ext cx="3920490" cy="3096344"/>
          </a:xfrm>
        </p:spPr>
        <p:txBody>
          <a:bodyPr>
            <a:normAutofit/>
          </a:bodyPr>
          <a:lstStyle/>
          <a:p>
            <a:pPr indent="342900" algn="just">
              <a:spcBef>
                <a:spcPts val="0"/>
              </a:spcBef>
              <a:buNone/>
            </a:pPr>
            <a:r>
              <a:rPr lang="es-MX" sz="2000" dirty="0" smtClean="0">
                <a:cs typeface="Iskoola Pota" pitchFamily="34" charset="0"/>
              </a:rPr>
              <a:t>Acortamiento </a:t>
            </a:r>
            <a:r>
              <a:rPr lang="es-MX" sz="2000" dirty="0">
                <a:cs typeface="Iskoola Pota" pitchFamily="34" charset="0"/>
              </a:rPr>
              <a:t>en contra de una resistencia.  Si un movimiento es opuesto a la línea del jalón de las fuerzas de resistencia (o de la gravedad) entonces la contracción muscular se clasifica como concéntrica.</a:t>
            </a:r>
          </a:p>
        </p:txBody>
      </p:sp>
      <p:pic>
        <p:nvPicPr>
          <p:cNvPr id="20482" name="Picture 2" descr="Resultado de imagen para contraccion muscular concentrica"/>
          <p:cNvPicPr>
            <a:picLocks noChangeAspect="1" noChangeArrowheads="1"/>
          </p:cNvPicPr>
          <p:nvPr/>
        </p:nvPicPr>
        <p:blipFill rotWithShape="1">
          <a:blip r:embed="rId3" cstate="print">
            <a:lum contrast="10000"/>
          </a:blip>
          <a:srcRect l="2573" t="18718" r="17488" b="2166"/>
          <a:stretch/>
        </p:blipFill>
        <p:spPr bwMode="auto">
          <a:xfrm>
            <a:off x="4362251" y="2420888"/>
            <a:ext cx="4242197" cy="3023202"/>
          </a:xfrm>
          <a:prstGeom prst="rect">
            <a:avLst/>
          </a:prstGeom>
          <a:noFill/>
        </p:spPr>
      </p:pic>
      <p:sp>
        <p:nvSpPr>
          <p:cNvPr id="7" name="Rectángulo 3"/>
          <p:cNvSpPr/>
          <p:nvPr/>
        </p:nvSpPr>
        <p:spPr>
          <a:xfrm>
            <a:off x="3851920" y="5509185"/>
            <a:ext cx="3888432" cy="430887"/>
          </a:xfrm>
          <a:prstGeom prst="rect">
            <a:avLst/>
          </a:prstGeom>
        </p:spPr>
        <p:txBody>
          <a:bodyPr wrap="square">
            <a:spAutoFit/>
          </a:bodyPr>
          <a:lstStyle/>
          <a:p>
            <a:pPr algn="ctr"/>
            <a:r>
              <a:rPr lang="es-MX" sz="1100" i="1" dirty="0" smtClean="0">
                <a:solidFill>
                  <a:srgbClr val="000000"/>
                </a:solidFill>
                <a:latin typeface="Iskoola Pota" pitchFamily="34" charset="0"/>
                <a:cs typeface="Iskoola Pota" pitchFamily="34" charset="0"/>
              </a:rPr>
              <a:t>Imagen tomada </a:t>
            </a:r>
            <a:r>
              <a:rPr lang="es-MX" sz="1100" i="1" dirty="0">
                <a:solidFill>
                  <a:srgbClr val="000000"/>
                </a:solidFill>
                <a:latin typeface="Iskoola Pota" pitchFamily="34" charset="0"/>
                <a:cs typeface="Iskoola Pota" pitchFamily="34" charset="0"/>
              </a:rPr>
              <a:t>con fines didácticos de: https://</a:t>
            </a:r>
            <a:r>
              <a:rPr lang="es-MX" sz="1100" i="1" dirty="0" smtClean="0">
                <a:solidFill>
                  <a:srgbClr val="000000"/>
                </a:solidFill>
                <a:latin typeface="Iskoola Pota" pitchFamily="34" charset="0"/>
                <a:cs typeface="Iskoola Pota" pitchFamily="34" charset="0"/>
              </a:rPr>
              <a:t>www.google.com.mx/tipos</a:t>
            </a:r>
            <a:endParaRPr lang="es-MX" sz="1100" i="1" dirty="0">
              <a:solidFill>
                <a:srgbClr val="000000"/>
              </a:solidFill>
              <a:latin typeface="Iskoola Pota" pitchFamily="34" charset="0"/>
              <a:cs typeface="Iskoola Pota" pitchFamily="34" charset="0"/>
            </a:endParaRPr>
          </a:p>
        </p:txBody>
      </p:sp>
      <p:sp>
        <p:nvSpPr>
          <p:cNvPr id="8"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9" name="8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10"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CuadroTexto 2"/>
          <p:cNvSpPr txBox="1"/>
          <p:nvPr/>
        </p:nvSpPr>
        <p:spPr>
          <a:xfrm>
            <a:off x="5724128" y="2322959"/>
            <a:ext cx="1666950" cy="646331"/>
          </a:xfrm>
          <a:prstGeom prst="rect">
            <a:avLst/>
          </a:prstGeom>
          <a:noFill/>
        </p:spPr>
        <p:txBody>
          <a:bodyPr wrap="square" rtlCol="0">
            <a:spAutoFit/>
          </a:bodyPr>
          <a:lstStyle/>
          <a:p>
            <a:r>
              <a:rPr lang="es-MX" dirty="0" smtClean="0"/>
              <a:t>Se acorta el músculo</a:t>
            </a:r>
            <a:endParaRPr lang="es-MX" dirty="0"/>
          </a:p>
        </p:txBody>
      </p:sp>
      <p:sp>
        <p:nvSpPr>
          <p:cNvPr id="12" name="Text Box 7"/>
          <p:cNvSpPr txBox="1">
            <a:spLocks noChangeArrowheads="1"/>
          </p:cNvSpPr>
          <p:nvPr/>
        </p:nvSpPr>
        <p:spPr bwMode="auto">
          <a:xfrm>
            <a:off x="7028334" y="6318735"/>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63888" y="980728"/>
            <a:ext cx="1954560" cy="418058"/>
          </a:xfrm>
        </p:spPr>
        <p:txBody>
          <a:bodyPr>
            <a:normAutofit/>
          </a:bodyPr>
          <a:lstStyle/>
          <a:p>
            <a:pPr algn="l"/>
            <a:r>
              <a:rPr lang="es-MX" sz="1800" b="1" dirty="0">
                <a:solidFill>
                  <a:srgbClr val="C00000"/>
                </a:solidFill>
                <a:latin typeface="+mn-lt"/>
                <a:cs typeface="Iskoola Pota" pitchFamily="34" charset="0"/>
              </a:rPr>
              <a:t>4.4.2 EXCÉNTRICA </a:t>
            </a:r>
          </a:p>
        </p:txBody>
      </p:sp>
      <p:sp>
        <p:nvSpPr>
          <p:cNvPr id="3" name="2 Marcador de contenido"/>
          <p:cNvSpPr>
            <a:spLocks noGrp="1"/>
          </p:cNvSpPr>
          <p:nvPr>
            <p:ph idx="1"/>
          </p:nvPr>
        </p:nvSpPr>
        <p:spPr>
          <a:xfrm>
            <a:off x="5085825" y="2132856"/>
            <a:ext cx="3409528" cy="3672408"/>
          </a:xfrm>
        </p:spPr>
        <p:txBody>
          <a:bodyPr>
            <a:normAutofit/>
          </a:bodyPr>
          <a:lstStyle/>
          <a:p>
            <a:pPr indent="342900" algn="just">
              <a:buNone/>
            </a:pPr>
            <a:r>
              <a:rPr lang="es-MX" sz="1800" dirty="0">
                <a:cs typeface="Iskoola Pota" pitchFamily="34" charset="0"/>
              </a:rPr>
              <a:t>Es el alargamiento del músculo y la regresión a la posición normal. Si el movimiento esta en la dirección del jalón de las fuerzas de resistencia y si el movimiento está controlado por un esfuerzo muscular entonces la contracción muscular es excéntrica.  </a:t>
            </a:r>
          </a:p>
        </p:txBody>
      </p:sp>
      <p:pic>
        <p:nvPicPr>
          <p:cNvPr id="19460" name="Picture 4" descr="Imagen relacionada"/>
          <p:cNvPicPr>
            <a:picLocks noChangeAspect="1" noChangeArrowheads="1"/>
          </p:cNvPicPr>
          <p:nvPr/>
        </p:nvPicPr>
        <p:blipFill rotWithShape="1">
          <a:blip r:embed="rId2" cstate="print">
            <a:lum contrast="10000"/>
          </a:blip>
          <a:srcRect l="1484" t="66940" r="6062"/>
          <a:stretch/>
        </p:blipFill>
        <p:spPr bwMode="auto">
          <a:xfrm>
            <a:off x="1309196" y="2708920"/>
            <a:ext cx="3665862" cy="2016224"/>
          </a:xfrm>
          <a:prstGeom prst="rect">
            <a:avLst/>
          </a:prstGeom>
          <a:noFill/>
        </p:spPr>
      </p:pic>
      <p:sp>
        <p:nvSpPr>
          <p:cNvPr id="7" name="Rectángulo 3"/>
          <p:cNvSpPr/>
          <p:nvPr/>
        </p:nvSpPr>
        <p:spPr>
          <a:xfrm>
            <a:off x="1142010" y="4797152"/>
            <a:ext cx="3888432" cy="369332"/>
          </a:xfrm>
          <a:prstGeom prst="rect">
            <a:avLst/>
          </a:prstGeom>
        </p:spPr>
        <p:txBody>
          <a:bodyPr wrap="square">
            <a:spAutoFit/>
          </a:bodyPr>
          <a:lstStyle/>
          <a:p>
            <a:pPr algn="ctr"/>
            <a:r>
              <a:rPr lang="es-MX" sz="900" i="1" dirty="0" smtClean="0">
                <a:solidFill>
                  <a:srgbClr val="000000"/>
                </a:solidFill>
                <a:latin typeface="Iskoola Pota" pitchFamily="34" charset="0"/>
                <a:cs typeface="Iskoola Pota" pitchFamily="34" charset="0"/>
              </a:rPr>
              <a:t>Imagen tomada </a:t>
            </a:r>
            <a:r>
              <a:rPr lang="es-MX" sz="900" i="1" dirty="0">
                <a:solidFill>
                  <a:srgbClr val="000000"/>
                </a:solidFill>
                <a:latin typeface="Iskoola Pota" pitchFamily="34" charset="0"/>
                <a:cs typeface="Iskoola Pota" pitchFamily="34" charset="0"/>
              </a:rPr>
              <a:t>con fines didácticos de: </a:t>
            </a:r>
            <a:r>
              <a:rPr lang="es-MX" sz="900" i="1" dirty="0">
                <a:solidFill>
                  <a:srgbClr val="000000"/>
                </a:solidFill>
                <a:latin typeface="Iskoola Pota" pitchFamily="34" charset="0"/>
                <a:cs typeface="Iskoola Pota" pitchFamily="34" charset="0"/>
                <a:hlinkClick r:id="rId3"/>
              </a:rPr>
              <a:t>https://www.google.com.mx/tipos_de_contraccion_muscular</a:t>
            </a:r>
            <a:r>
              <a:rPr lang="es-MX" sz="900" i="1" dirty="0">
                <a:solidFill>
                  <a:srgbClr val="000000"/>
                </a:solidFill>
                <a:latin typeface="Iskoola Pota" pitchFamily="34" charset="0"/>
                <a:cs typeface="Iskoola Pota" pitchFamily="34" charset="0"/>
              </a:rPr>
              <a:t>  </a:t>
            </a:r>
          </a:p>
        </p:txBody>
      </p:sp>
      <p:sp>
        <p:nvSpPr>
          <p:cNvPr id="8"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9" name="8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10"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2" name="Text Box 7"/>
          <p:cNvSpPr txBox="1">
            <a:spLocks noChangeArrowheads="1"/>
          </p:cNvSpPr>
          <p:nvPr/>
        </p:nvSpPr>
        <p:spPr bwMode="auto">
          <a:xfrm>
            <a:off x="7028334" y="6318735"/>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491880" y="908720"/>
            <a:ext cx="1882552" cy="418058"/>
          </a:xfrm>
        </p:spPr>
        <p:txBody>
          <a:bodyPr>
            <a:normAutofit fontScale="90000"/>
          </a:bodyPr>
          <a:lstStyle/>
          <a:p>
            <a:pPr algn="l"/>
            <a:r>
              <a:rPr lang="es-MX" sz="1800" b="1" dirty="0">
                <a:solidFill>
                  <a:srgbClr val="C00000"/>
                </a:solidFill>
                <a:latin typeface="+mn-lt"/>
                <a:cs typeface="Iskoola Pota" pitchFamily="34" charset="0"/>
              </a:rPr>
              <a:t>4.4.3 ISOMÉTRICA</a:t>
            </a:r>
          </a:p>
        </p:txBody>
      </p:sp>
      <p:sp>
        <p:nvSpPr>
          <p:cNvPr id="3" name="2 Marcador de contenido"/>
          <p:cNvSpPr>
            <a:spLocks noGrp="1"/>
          </p:cNvSpPr>
          <p:nvPr>
            <p:ph idx="1"/>
          </p:nvPr>
        </p:nvSpPr>
        <p:spPr>
          <a:xfrm>
            <a:off x="-31576" y="1576092"/>
            <a:ext cx="3995936" cy="3301827"/>
          </a:xfrm>
        </p:spPr>
        <p:txBody>
          <a:bodyPr>
            <a:normAutofit/>
          </a:bodyPr>
          <a:lstStyle/>
          <a:p>
            <a:pPr indent="342900" algn="just">
              <a:spcBef>
                <a:spcPts val="0"/>
              </a:spcBef>
              <a:buNone/>
            </a:pPr>
            <a:r>
              <a:rPr lang="es-MX" sz="1800" dirty="0">
                <a:cs typeface="Iskoola Pota" pitchFamily="34" charset="0"/>
              </a:rPr>
              <a:t>Es cuando el músculo que se contrae permanece con la misma longitud, en forma estática. La tensión en el músculo es elevada y las articulaciones se estabilizan.  </a:t>
            </a:r>
          </a:p>
        </p:txBody>
      </p:sp>
      <p:pic>
        <p:nvPicPr>
          <p:cNvPr id="18436" name="Picture 4" descr="Resultado de imagen para contraccion muscular isometrica"/>
          <p:cNvPicPr>
            <a:picLocks noChangeAspect="1" noChangeArrowheads="1"/>
          </p:cNvPicPr>
          <p:nvPr/>
        </p:nvPicPr>
        <p:blipFill>
          <a:blip r:embed="rId2" cstate="print">
            <a:lum contrast="10000"/>
          </a:blip>
          <a:srcRect l="2537" t="2729" r="7404"/>
          <a:stretch>
            <a:fillRect/>
          </a:stretch>
        </p:blipFill>
        <p:spPr bwMode="auto">
          <a:xfrm>
            <a:off x="4463386" y="2311500"/>
            <a:ext cx="4320480" cy="2566419"/>
          </a:xfrm>
          <a:prstGeom prst="rect">
            <a:avLst/>
          </a:prstGeom>
          <a:noFill/>
        </p:spPr>
      </p:pic>
      <p:pic>
        <p:nvPicPr>
          <p:cNvPr id="18440" name="Picture 8" descr="Resultado de imagen para contraccion muscular isometrica"/>
          <p:cNvPicPr>
            <a:picLocks noChangeAspect="1" noChangeArrowheads="1"/>
          </p:cNvPicPr>
          <p:nvPr/>
        </p:nvPicPr>
        <p:blipFill>
          <a:blip r:embed="rId3" cstate="print"/>
          <a:srcRect/>
          <a:stretch>
            <a:fillRect/>
          </a:stretch>
        </p:blipFill>
        <p:spPr bwMode="auto">
          <a:xfrm>
            <a:off x="395536" y="3356992"/>
            <a:ext cx="3672408" cy="2226541"/>
          </a:xfrm>
          <a:prstGeom prst="rect">
            <a:avLst/>
          </a:prstGeom>
          <a:noFill/>
        </p:spPr>
      </p:pic>
      <p:sp>
        <p:nvSpPr>
          <p:cNvPr id="8" name="Rectángulo 3"/>
          <p:cNvSpPr/>
          <p:nvPr/>
        </p:nvSpPr>
        <p:spPr>
          <a:xfrm>
            <a:off x="2195736" y="6165304"/>
            <a:ext cx="4032448"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tomadas con fines didácticos de: </a:t>
            </a:r>
            <a:r>
              <a:rPr lang="es-MX" sz="1100" i="1" dirty="0">
                <a:solidFill>
                  <a:srgbClr val="000000"/>
                </a:solidFill>
                <a:latin typeface="Iskoola Pota" pitchFamily="34" charset="0"/>
                <a:cs typeface="Iskoola Pota" pitchFamily="34" charset="0"/>
                <a:hlinkClick r:id="rId4"/>
              </a:rPr>
              <a:t>https://www.google.com.mx/tipos_de_contraccion_muscular</a:t>
            </a:r>
            <a:r>
              <a:rPr lang="es-MX" sz="1100" i="1" dirty="0">
                <a:solidFill>
                  <a:srgbClr val="000000"/>
                </a:solidFill>
                <a:latin typeface="Iskoola Pota" pitchFamily="34" charset="0"/>
                <a:cs typeface="Iskoola Pota" pitchFamily="34" charset="0"/>
              </a:rPr>
              <a:t>  </a:t>
            </a:r>
          </a:p>
        </p:txBody>
      </p:sp>
      <p:sp>
        <p:nvSpPr>
          <p:cNvPr id="9"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0" name="9 Imagen" descr="uaeminterior.png"/>
          <p:cNvPicPr>
            <a:picLocks noChangeAspect="1"/>
          </p:cNvPicPr>
          <p:nvPr/>
        </p:nvPicPr>
        <p:blipFill>
          <a:blip r:embed="rId5" cstate="print"/>
          <a:stretch>
            <a:fillRect/>
          </a:stretch>
        </p:blipFill>
        <p:spPr>
          <a:xfrm>
            <a:off x="251520" y="116792"/>
            <a:ext cx="1080000" cy="1080000"/>
          </a:xfrm>
          <a:prstGeom prst="rect">
            <a:avLst/>
          </a:prstGeom>
        </p:spPr>
      </p:pic>
      <p:pic>
        <p:nvPicPr>
          <p:cNvPr id="11" name="Imagen 25"/>
          <p:cNvPicPr/>
          <p:nvPr/>
        </p:nvPicPr>
        <p:blipFill rotWithShape="1">
          <a:blip r:embed="rId6"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3" name="Text Box 7"/>
          <p:cNvSpPr txBox="1">
            <a:spLocks noChangeArrowheads="1"/>
          </p:cNvSpPr>
          <p:nvPr/>
        </p:nvSpPr>
        <p:spPr bwMode="auto">
          <a:xfrm>
            <a:off x="7028334" y="6318735"/>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47864" y="980728"/>
            <a:ext cx="2170584" cy="490066"/>
          </a:xfrm>
        </p:spPr>
        <p:txBody>
          <a:bodyPr>
            <a:normAutofit/>
          </a:bodyPr>
          <a:lstStyle/>
          <a:p>
            <a:pPr algn="l"/>
            <a:r>
              <a:rPr lang="es-MX" sz="1800" b="1" dirty="0">
                <a:solidFill>
                  <a:srgbClr val="C00000"/>
                </a:solidFill>
                <a:latin typeface="+mn-lt"/>
                <a:cs typeface="Iskoola Pota" pitchFamily="34" charset="0"/>
              </a:rPr>
              <a:t>4.4.4 ISOTÓNICA </a:t>
            </a:r>
          </a:p>
        </p:txBody>
      </p:sp>
      <p:sp>
        <p:nvSpPr>
          <p:cNvPr id="3" name="2 Marcador de contenido"/>
          <p:cNvSpPr>
            <a:spLocks noGrp="1"/>
          </p:cNvSpPr>
          <p:nvPr>
            <p:ph idx="1"/>
          </p:nvPr>
        </p:nvSpPr>
        <p:spPr>
          <a:xfrm>
            <a:off x="2825191" y="1783425"/>
            <a:ext cx="5518448" cy="1008111"/>
          </a:xfrm>
        </p:spPr>
        <p:txBody>
          <a:bodyPr>
            <a:normAutofit/>
          </a:bodyPr>
          <a:lstStyle/>
          <a:p>
            <a:pPr indent="342900">
              <a:spcBef>
                <a:spcPts val="0"/>
              </a:spcBef>
              <a:buNone/>
            </a:pPr>
            <a:endParaRPr lang="es-MX" sz="1400" dirty="0">
              <a:cs typeface="Iskoola Pota" pitchFamily="34" charset="0"/>
            </a:endParaRPr>
          </a:p>
          <a:p>
            <a:pPr indent="0" algn="just">
              <a:spcBef>
                <a:spcPts val="0"/>
              </a:spcBef>
              <a:buNone/>
            </a:pPr>
            <a:r>
              <a:rPr lang="es-MX" sz="1800" dirty="0" smtClean="0">
                <a:cs typeface="Iskoola Pota" pitchFamily="34" charset="0"/>
              </a:rPr>
              <a:t>Igual </a:t>
            </a:r>
            <a:r>
              <a:rPr lang="es-MX" sz="1800" dirty="0">
                <a:cs typeface="Iskoola Pota" pitchFamily="34" charset="0"/>
              </a:rPr>
              <a:t>tensión para todo el rango de movimiento o ROM (de las siglas en inglés Range of Movement).</a:t>
            </a:r>
          </a:p>
        </p:txBody>
      </p:sp>
      <p:pic>
        <p:nvPicPr>
          <p:cNvPr id="17410" name="Picture 2" descr="Imagen relacionada"/>
          <p:cNvPicPr>
            <a:picLocks noChangeAspect="1" noChangeArrowheads="1"/>
          </p:cNvPicPr>
          <p:nvPr/>
        </p:nvPicPr>
        <p:blipFill>
          <a:blip r:embed="rId2" cstate="print"/>
          <a:srcRect l="14000" r="13389"/>
          <a:stretch>
            <a:fillRect/>
          </a:stretch>
        </p:blipFill>
        <p:spPr bwMode="auto">
          <a:xfrm>
            <a:off x="637472" y="3044078"/>
            <a:ext cx="2232248" cy="1660370"/>
          </a:xfrm>
          <a:prstGeom prst="rect">
            <a:avLst/>
          </a:prstGeom>
          <a:noFill/>
        </p:spPr>
      </p:pic>
      <p:pic>
        <p:nvPicPr>
          <p:cNvPr id="17416" name="Picture 8" descr="Imagen relacionada"/>
          <p:cNvPicPr>
            <a:picLocks noChangeAspect="1" noChangeArrowheads="1"/>
          </p:cNvPicPr>
          <p:nvPr/>
        </p:nvPicPr>
        <p:blipFill>
          <a:blip r:embed="rId3" cstate="print"/>
          <a:srcRect/>
          <a:stretch>
            <a:fillRect/>
          </a:stretch>
        </p:blipFill>
        <p:spPr bwMode="auto">
          <a:xfrm>
            <a:off x="6012160" y="3189192"/>
            <a:ext cx="1692340" cy="1727094"/>
          </a:xfrm>
          <a:prstGeom prst="rect">
            <a:avLst/>
          </a:prstGeom>
          <a:noFill/>
        </p:spPr>
      </p:pic>
      <p:sp>
        <p:nvSpPr>
          <p:cNvPr id="8" name="Rectángulo 3"/>
          <p:cNvSpPr/>
          <p:nvPr/>
        </p:nvSpPr>
        <p:spPr>
          <a:xfrm>
            <a:off x="2276550" y="4951558"/>
            <a:ext cx="3888432"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tomadas con fines didácticos de: </a:t>
            </a:r>
            <a:r>
              <a:rPr lang="es-MX" sz="1100" i="1" dirty="0">
                <a:solidFill>
                  <a:srgbClr val="000000"/>
                </a:solidFill>
                <a:latin typeface="Iskoola Pota" pitchFamily="34" charset="0"/>
                <a:cs typeface="Iskoola Pota" pitchFamily="34" charset="0"/>
                <a:hlinkClick r:id="rId4"/>
              </a:rPr>
              <a:t>https://www.google.com.mx/range_of_movement</a:t>
            </a:r>
            <a:r>
              <a:rPr lang="es-MX" sz="1100" i="1" dirty="0">
                <a:solidFill>
                  <a:srgbClr val="000000"/>
                </a:solidFill>
                <a:latin typeface="Iskoola Pota" pitchFamily="34" charset="0"/>
                <a:cs typeface="Iskoola Pota" pitchFamily="34" charset="0"/>
              </a:rPr>
              <a:t> </a:t>
            </a:r>
          </a:p>
        </p:txBody>
      </p:sp>
      <p:pic>
        <p:nvPicPr>
          <p:cNvPr id="17418" name="Picture 10" descr="Resultado de imagen para braceo estiramiento"/>
          <p:cNvPicPr>
            <a:picLocks noChangeAspect="1" noChangeArrowheads="1"/>
          </p:cNvPicPr>
          <p:nvPr/>
        </p:nvPicPr>
        <p:blipFill>
          <a:blip r:embed="rId5" cstate="print"/>
          <a:srcRect/>
          <a:stretch>
            <a:fillRect/>
          </a:stretch>
        </p:blipFill>
        <p:spPr bwMode="auto">
          <a:xfrm>
            <a:off x="3028451" y="3212976"/>
            <a:ext cx="2555964" cy="1703310"/>
          </a:xfrm>
          <a:prstGeom prst="rect">
            <a:avLst/>
          </a:prstGeom>
          <a:noFill/>
        </p:spPr>
      </p:pic>
      <p:sp>
        <p:nvSpPr>
          <p:cNvPr id="10"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1" name="10 Imagen" descr="uaeminterior.png"/>
          <p:cNvPicPr>
            <a:picLocks noChangeAspect="1"/>
          </p:cNvPicPr>
          <p:nvPr/>
        </p:nvPicPr>
        <p:blipFill>
          <a:blip r:embed="rId6" cstate="print"/>
          <a:stretch>
            <a:fillRect/>
          </a:stretch>
        </p:blipFill>
        <p:spPr>
          <a:xfrm>
            <a:off x="251520" y="116792"/>
            <a:ext cx="1080000" cy="1080000"/>
          </a:xfrm>
          <a:prstGeom prst="rect">
            <a:avLst/>
          </a:prstGeom>
        </p:spPr>
      </p:pic>
      <p:pic>
        <p:nvPicPr>
          <p:cNvPr id="12" name="Imagen 25"/>
          <p:cNvPicPr/>
          <p:nvPr/>
        </p:nvPicPr>
        <p:blipFill rotWithShape="1">
          <a:blip r:embed="rId7"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4" name="Text Box 7"/>
          <p:cNvSpPr txBox="1">
            <a:spLocks noChangeArrowheads="1"/>
          </p:cNvSpPr>
          <p:nvPr/>
        </p:nvSpPr>
        <p:spPr bwMode="auto">
          <a:xfrm>
            <a:off x="7028334" y="6318735"/>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635896" y="908720"/>
            <a:ext cx="1882552" cy="490066"/>
          </a:xfrm>
        </p:spPr>
        <p:txBody>
          <a:bodyPr>
            <a:normAutofit fontScale="90000"/>
          </a:bodyPr>
          <a:lstStyle/>
          <a:p>
            <a:pPr algn="l"/>
            <a:r>
              <a:rPr lang="es-MX" sz="1800" b="1" dirty="0">
                <a:solidFill>
                  <a:srgbClr val="C00000"/>
                </a:solidFill>
                <a:latin typeface="+mn-lt"/>
                <a:cs typeface="Iskoola Pota" pitchFamily="34" charset="0"/>
              </a:rPr>
              <a:t>4.4.5 ISOCINÉTICA </a:t>
            </a:r>
          </a:p>
        </p:txBody>
      </p:sp>
      <p:sp>
        <p:nvSpPr>
          <p:cNvPr id="3" name="2 Marcador de contenido"/>
          <p:cNvSpPr>
            <a:spLocks noGrp="1"/>
          </p:cNvSpPr>
          <p:nvPr>
            <p:ph idx="1"/>
          </p:nvPr>
        </p:nvSpPr>
        <p:spPr>
          <a:xfrm>
            <a:off x="897065" y="3006264"/>
            <a:ext cx="3170879" cy="3201219"/>
          </a:xfrm>
        </p:spPr>
        <p:txBody>
          <a:bodyPr>
            <a:normAutofit/>
          </a:bodyPr>
          <a:lstStyle/>
          <a:p>
            <a:pPr indent="0" algn="just">
              <a:buNone/>
            </a:pPr>
            <a:r>
              <a:rPr lang="es-MX" sz="1800" dirty="0">
                <a:cs typeface="Iskoola Pota" pitchFamily="34" charset="0"/>
              </a:rPr>
              <a:t>Durante la contracción existe una velocidad igual para todo el ROM, se dice que hay una carga acomodada.</a:t>
            </a:r>
          </a:p>
        </p:txBody>
      </p:sp>
      <p:pic>
        <p:nvPicPr>
          <p:cNvPr id="16388" name="Picture 4" descr="Imagen relacionada"/>
          <p:cNvPicPr>
            <a:picLocks noChangeAspect="1" noChangeArrowheads="1"/>
          </p:cNvPicPr>
          <p:nvPr/>
        </p:nvPicPr>
        <p:blipFill>
          <a:blip r:embed="rId2" cstate="print"/>
          <a:srcRect/>
          <a:stretch>
            <a:fillRect/>
          </a:stretch>
        </p:blipFill>
        <p:spPr bwMode="auto">
          <a:xfrm>
            <a:off x="4485561" y="4303004"/>
            <a:ext cx="2822743" cy="1879947"/>
          </a:xfrm>
          <a:prstGeom prst="rect">
            <a:avLst/>
          </a:prstGeom>
          <a:noFill/>
        </p:spPr>
      </p:pic>
      <p:pic>
        <p:nvPicPr>
          <p:cNvPr id="16390" name="Picture 6" descr="Resultado de imagen para natacion"/>
          <p:cNvPicPr>
            <a:picLocks noChangeAspect="1" noChangeArrowheads="1"/>
          </p:cNvPicPr>
          <p:nvPr/>
        </p:nvPicPr>
        <p:blipFill>
          <a:blip r:embed="rId3" cstate="print"/>
          <a:srcRect/>
          <a:stretch>
            <a:fillRect/>
          </a:stretch>
        </p:blipFill>
        <p:spPr bwMode="auto">
          <a:xfrm>
            <a:off x="4516517" y="2227518"/>
            <a:ext cx="2791787" cy="1862101"/>
          </a:xfrm>
          <a:prstGeom prst="rect">
            <a:avLst/>
          </a:prstGeom>
          <a:noFill/>
        </p:spPr>
      </p:pic>
      <p:sp>
        <p:nvSpPr>
          <p:cNvPr id="9" name="Rectángulo 3"/>
          <p:cNvSpPr/>
          <p:nvPr/>
        </p:nvSpPr>
        <p:spPr>
          <a:xfrm>
            <a:off x="897065" y="5301208"/>
            <a:ext cx="3888432"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tomadas con fines didácticos de: </a:t>
            </a:r>
            <a:r>
              <a:rPr lang="es-MX" sz="1100" i="1" dirty="0">
                <a:solidFill>
                  <a:srgbClr val="000000"/>
                </a:solidFill>
                <a:latin typeface="Iskoola Pota" pitchFamily="34" charset="0"/>
                <a:cs typeface="Iskoola Pota" pitchFamily="34" charset="0"/>
                <a:hlinkClick r:id="rId4"/>
              </a:rPr>
              <a:t>https://www.google.com.mx/range_of_movement</a:t>
            </a:r>
            <a:r>
              <a:rPr lang="es-MX" sz="1100" i="1" dirty="0">
                <a:solidFill>
                  <a:srgbClr val="000000"/>
                </a:solidFill>
                <a:latin typeface="Iskoola Pota" pitchFamily="34" charset="0"/>
                <a:cs typeface="Iskoola Pota" pitchFamily="34" charset="0"/>
              </a:rPr>
              <a:t> </a:t>
            </a:r>
          </a:p>
        </p:txBody>
      </p:sp>
      <p:sp>
        <p:nvSpPr>
          <p:cNvPr id="10"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1" name="10 Imagen" descr="uaeminterior.png"/>
          <p:cNvPicPr>
            <a:picLocks noChangeAspect="1"/>
          </p:cNvPicPr>
          <p:nvPr/>
        </p:nvPicPr>
        <p:blipFill>
          <a:blip r:embed="rId5" cstate="print"/>
          <a:stretch>
            <a:fillRect/>
          </a:stretch>
        </p:blipFill>
        <p:spPr>
          <a:xfrm>
            <a:off x="251520" y="116792"/>
            <a:ext cx="1080000" cy="1080000"/>
          </a:xfrm>
          <a:prstGeom prst="rect">
            <a:avLst/>
          </a:prstGeom>
        </p:spPr>
      </p:pic>
      <p:pic>
        <p:nvPicPr>
          <p:cNvPr id="12" name="Imagen 25"/>
          <p:cNvPicPr/>
          <p:nvPr/>
        </p:nvPicPr>
        <p:blipFill rotWithShape="1">
          <a:blip r:embed="rId6"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4" name="Text Box 7"/>
          <p:cNvSpPr txBox="1">
            <a:spLocks noChangeArrowheads="1"/>
          </p:cNvSpPr>
          <p:nvPr/>
        </p:nvSpPr>
        <p:spPr bwMode="auto">
          <a:xfrm>
            <a:off x="7031038" y="6309320"/>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563888" y="1857334"/>
            <a:ext cx="3744416" cy="3600400"/>
          </a:xfrm>
        </p:spPr>
        <p:txBody>
          <a:bodyPr>
            <a:normAutofit/>
          </a:bodyPr>
          <a:lstStyle/>
          <a:p>
            <a:pPr algn="just"/>
            <a:r>
              <a:rPr lang="es-ES" altLang="es-MX" sz="2000" dirty="0" smtClean="0">
                <a:solidFill>
                  <a:srgbClr val="000000"/>
                </a:solidFill>
              </a:rPr>
              <a:t>E</a:t>
            </a:r>
            <a:r>
              <a:rPr lang="es-ES_tradnl" altLang="es-MX" sz="2000" dirty="0" smtClean="0">
                <a:solidFill>
                  <a:srgbClr val="000000"/>
                </a:solidFill>
              </a:rPr>
              <a:t>l presente trabajo tiene como objetivo dar a conocer las car</a:t>
            </a:r>
            <a:r>
              <a:rPr lang="cs-CZ" altLang="es-MX" sz="2000" dirty="0">
                <a:solidFill>
                  <a:srgbClr val="000000"/>
                </a:solidFill>
              </a:rPr>
              <a:t>a</a:t>
            </a:r>
            <a:r>
              <a:rPr lang="es-ES_tradnl" altLang="es-MX" sz="2000" dirty="0" err="1" smtClean="0">
                <a:solidFill>
                  <a:srgbClr val="000000"/>
                </a:solidFill>
              </a:rPr>
              <a:t>cterísticas</a:t>
            </a:r>
            <a:r>
              <a:rPr lang="es-ES_tradnl" altLang="es-MX" sz="2000" dirty="0" smtClean="0">
                <a:solidFill>
                  <a:srgbClr val="000000"/>
                </a:solidFill>
              </a:rPr>
              <a:t> de la biomecánica </a:t>
            </a:r>
            <a:r>
              <a:rPr lang="es-ES_tradnl" altLang="es-MX" sz="2000" dirty="0" smtClean="0">
                <a:solidFill>
                  <a:srgbClr val="000000"/>
                </a:solidFill>
              </a:rPr>
              <a:t>y los sistemas de referencia de medición para favorecer los estudios de biomecánica y ergonómicos, tomando en cuenta las interacciones </a:t>
            </a:r>
            <a:r>
              <a:rPr lang="es-ES_tradnl" altLang="es-MX" sz="2000" dirty="0" smtClean="0">
                <a:solidFill>
                  <a:srgbClr val="000000"/>
                </a:solidFill>
              </a:rPr>
              <a:t>que se dan entre el objeto y los usuarios y los puestos de trabajo en donde se produce el diseño.</a:t>
            </a:r>
            <a:endParaRPr lang="es-ES" sz="2000" dirty="0">
              <a:latin typeface="Iskoola Pota" pitchFamily="34" charset="0"/>
              <a:cs typeface="Iskoola Pota" pitchFamily="34" charset="0"/>
            </a:endParaRPr>
          </a:p>
        </p:txBody>
      </p:sp>
      <p:pic>
        <p:nvPicPr>
          <p:cNvPr id="4" name="3 Imagen" descr="uaeminterior.png"/>
          <p:cNvPicPr>
            <a:picLocks noChangeAspect="1"/>
          </p:cNvPicPr>
          <p:nvPr/>
        </p:nvPicPr>
        <p:blipFill>
          <a:blip r:embed="rId2" cstate="print"/>
          <a:stretch>
            <a:fillRect/>
          </a:stretch>
        </p:blipFill>
        <p:spPr>
          <a:xfrm>
            <a:off x="179512" y="116632"/>
            <a:ext cx="1080000" cy="1080000"/>
          </a:xfrm>
          <a:prstGeom prst="rect">
            <a:avLst/>
          </a:prstGeom>
        </p:spPr>
      </p:pic>
      <p:pic>
        <p:nvPicPr>
          <p:cNvPr id="8" name="Imagen 25"/>
          <p:cNvPicPr/>
          <p:nvPr/>
        </p:nvPicPr>
        <p:blipFill rotWithShape="1">
          <a:blip r:embed="rId3" cstate="print">
            <a:extLst>
              <a:ext uri="{28A0092B-C50C-407E-A947-70E740481C1C}">
                <a14:useLocalDpi xmlns:a14="http://schemas.microsoft.com/office/drawing/2010/main" val="0"/>
              </a:ext>
            </a:extLst>
          </a:blip>
          <a:srcRect l="73742" r="3113"/>
          <a:stretch/>
        </p:blipFill>
        <p:spPr>
          <a:xfrm>
            <a:off x="7740352" y="260648"/>
            <a:ext cx="1007181" cy="944880"/>
          </a:xfrm>
          <a:prstGeom prst="rect">
            <a:avLst/>
          </a:prstGeom>
        </p:spPr>
      </p:pic>
      <p:sp>
        <p:nvSpPr>
          <p:cNvPr id="9" name="Text Box 6"/>
          <p:cNvSpPr txBox="1">
            <a:spLocks noChangeArrowheads="1"/>
          </p:cNvSpPr>
          <p:nvPr/>
        </p:nvSpPr>
        <p:spPr bwMode="auto">
          <a:xfrm>
            <a:off x="2373404" y="390944"/>
            <a:ext cx="4478983" cy="89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MX" altLang="es-MX" sz="1600" b="1" dirty="0">
                <a:solidFill>
                  <a:srgbClr val="08090B"/>
                </a:solidFill>
                <a:latin typeface="Arial Narrow" panose="020B0606020202030204" pitchFamily="34" charset="0"/>
                <a:cs typeface="Arial" panose="020B0604020202020204" pitchFamily="34" charset="0"/>
              </a:rPr>
              <a:t>UNIVERSIDAD AUTÓNOMA DEL ESTADO DE MÉXICO</a:t>
            </a:r>
          </a:p>
          <a:p>
            <a:pPr algn="ctr" eaLnBrk="1" hangingPunct="1"/>
            <a:r>
              <a:rPr lang="es-MX" altLang="es-MX" sz="1600" b="1" dirty="0">
                <a:solidFill>
                  <a:srgbClr val="08090B"/>
                </a:solidFill>
                <a:latin typeface="Arial Narrow" panose="020B0606020202030204" pitchFamily="34" charset="0"/>
                <a:cs typeface="Arial" panose="020B0604020202020204" pitchFamily="34" charset="0"/>
              </a:rPr>
              <a:t>      Centro Universitario UAEM Valle de Chalco. </a:t>
            </a:r>
          </a:p>
          <a:p>
            <a:pPr algn="ctr" eaLnBrk="1" hangingPunct="1"/>
            <a:endParaRPr lang="es-ES" altLang="es-MX" sz="2000" b="1" i="1" dirty="0">
              <a:latin typeface="Arial" panose="020B0604020202020204" pitchFamily="34" charset="0"/>
              <a:cs typeface="Arial" panose="020B0604020202020204" pitchFamily="34" charset="0"/>
            </a:endParaRPr>
          </a:p>
        </p:txBody>
      </p:sp>
      <p:sp>
        <p:nvSpPr>
          <p:cNvPr id="2" name="Rectángulo 1"/>
          <p:cNvSpPr/>
          <p:nvPr/>
        </p:nvSpPr>
        <p:spPr>
          <a:xfrm>
            <a:off x="827584" y="2276872"/>
            <a:ext cx="2567718" cy="369332"/>
          </a:xfrm>
          <a:prstGeom prst="rect">
            <a:avLst/>
          </a:prstGeom>
        </p:spPr>
        <p:txBody>
          <a:bodyPr wrap="none">
            <a:spAutoFit/>
          </a:bodyPr>
          <a:lstStyle/>
          <a:p>
            <a:r>
              <a:rPr lang="es-ES_tradnl" altLang="es-MX" b="1" dirty="0"/>
              <a:t>INFORMACIÓN GENERAL </a:t>
            </a:r>
          </a:p>
        </p:txBody>
      </p:sp>
      <p:sp>
        <p:nvSpPr>
          <p:cNvPr id="14"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extLst>
      <p:ext uri="{BB962C8B-B14F-4D97-AF65-F5344CB8AC3E}">
        <p14:creationId xmlns:p14="http://schemas.microsoft.com/office/powerpoint/2010/main" val="27368276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60367" y="1835195"/>
            <a:ext cx="3472338" cy="3970318"/>
          </a:xfrm>
          <a:prstGeom prst="rect">
            <a:avLst/>
          </a:prstGeom>
          <a:noFill/>
        </p:spPr>
        <p:txBody>
          <a:bodyPr wrap="square" rtlCol="0">
            <a:spAutoFit/>
          </a:bodyPr>
          <a:lstStyle/>
          <a:p>
            <a:pPr algn="just"/>
            <a:r>
              <a:rPr lang="es-MX" dirty="0" smtClean="0">
                <a:cs typeface="Iskoola Pota" pitchFamily="34" charset="0"/>
              </a:rPr>
              <a:t>Unión </a:t>
            </a:r>
            <a:r>
              <a:rPr lang="es-MX" dirty="0">
                <a:cs typeface="Iskoola Pota" pitchFamily="34" charset="0"/>
              </a:rPr>
              <a:t>entre dos o más huesos, un </a:t>
            </a:r>
            <a:r>
              <a:rPr lang="es-MX" b="1" dirty="0">
                <a:cs typeface="Iskoola Pota" pitchFamily="34" charset="0"/>
              </a:rPr>
              <a:t>hueso</a:t>
            </a:r>
            <a:r>
              <a:rPr lang="es-MX" dirty="0">
                <a:cs typeface="Iskoola Pota" pitchFamily="34" charset="0"/>
              </a:rPr>
              <a:t> y cartílago o un hueso y los </a:t>
            </a:r>
            <a:r>
              <a:rPr lang="es-MX" b="1" dirty="0">
                <a:cs typeface="Iskoola Pota" pitchFamily="34" charset="0"/>
              </a:rPr>
              <a:t>dientes</a:t>
            </a:r>
            <a:r>
              <a:rPr lang="es-MX" dirty="0">
                <a:cs typeface="Iskoola Pota" pitchFamily="34" charset="0"/>
              </a:rPr>
              <a:t>. </a:t>
            </a:r>
            <a:endParaRPr lang="es-MX" dirty="0" smtClean="0">
              <a:cs typeface="Iskoola Pota" pitchFamily="34" charset="0"/>
            </a:endParaRPr>
          </a:p>
          <a:p>
            <a:pPr algn="just"/>
            <a:endParaRPr lang="es-MX" dirty="0">
              <a:solidFill>
                <a:srgbClr val="C00000"/>
              </a:solidFill>
              <a:cs typeface="Iskoola Pota" pitchFamily="34" charset="0"/>
            </a:endParaRPr>
          </a:p>
          <a:p>
            <a:pPr algn="just"/>
            <a:r>
              <a:rPr lang="es-MX" dirty="0" smtClean="0">
                <a:cs typeface="Iskoola Pota" pitchFamily="34" charset="0"/>
              </a:rPr>
              <a:t>La función: constituir </a:t>
            </a:r>
            <a:r>
              <a:rPr lang="es-MX" dirty="0">
                <a:cs typeface="Iskoola Pota" pitchFamily="34" charset="0"/>
              </a:rPr>
              <a:t>puntos de unión entre los componentes del esqueleto (huesos, cartílagos y dientes) </a:t>
            </a:r>
            <a:endParaRPr lang="es-MX" dirty="0" smtClean="0">
              <a:cs typeface="Iskoola Pota" pitchFamily="34" charset="0"/>
            </a:endParaRPr>
          </a:p>
          <a:p>
            <a:pPr algn="just"/>
            <a:endParaRPr lang="es-MX" dirty="0">
              <a:cs typeface="Iskoola Pota" pitchFamily="34" charset="0"/>
            </a:endParaRPr>
          </a:p>
          <a:p>
            <a:pPr algn="just"/>
            <a:r>
              <a:rPr lang="es-MX" dirty="0" smtClean="0">
                <a:cs typeface="Iskoola Pota" pitchFamily="34" charset="0"/>
              </a:rPr>
              <a:t>Facilitar </a:t>
            </a:r>
            <a:r>
              <a:rPr lang="es-MX" dirty="0">
                <a:cs typeface="Iskoola Pota" pitchFamily="34" charset="0"/>
              </a:rPr>
              <a:t>los movimientos mecánicos del cuerpo (en el caso de las articulaciones móviles), proporcionándole elasticidad y plasticidad. </a:t>
            </a:r>
          </a:p>
        </p:txBody>
      </p:sp>
      <p:pic>
        <p:nvPicPr>
          <p:cNvPr id="14340" name="Picture 4" descr="Resultado de imagen para articulaciones del cuerpo humano"/>
          <p:cNvPicPr>
            <a:picLocks noChangeAspect="1" noChangeArrowheads="1"/>
          </p:cNvPicPr>
          <p:nvPr/>
        </p:nvPicPr>
        <p:blipFill>
          <a:blip r:embed="rId2" cstate="print"/>
          <a:srcRect/>
          <a:stretch>
            <a:fillRect/>
          </a:stretch>
        </p:blipFill>
        <p:spPr bwMode="auto">
          <a:xfrm>
            <a:off x="4827023" y="3946685"/>
            <a:ext cx="3446780" cy="2048763"/>
          </a:xfrm>
          <a:prstGeom prst="rect">
            <a:avLst/>
          </a:prstGeom>
          <a:noFill/>
        </p:spPr>
      </p:pic>
      <p:pic>
        <p:nvPicPr>
          <p:cNvPr id="14342" name="Picture 6" descr="Imagen relacionada"/>
          <p:cNvPicPr>
            <a:picLocks noChangeAspect="1" noChangeArrowheads="1"/>
          </p:cNvPicPr>
          <p:nvPr/>
        </p:nvPicPr>
        <p:blipFill rotWithShape="1">
          <a:blip r:embed="rId3" cstate="print"/>
          <a:srcRect l="1786" t="17328" r="49288" b="1338"/>
          <a:stretch/>
        </p:blipFill>
        <p:spPr bwMode="auto">
          <a:xfrm>
            <a:off x="5278169" y="1971456"/>
            <a:ext cx="2051839" cy="2425314"/>
          </a:xfrm>
          <a:prstGeom prst="rect">
            <a:avLst/>
          </a:prstGeom>
          <a:noFill/>
        </p:spPr>
      </p:pic>
      <p:sp>
        <p:nvSpPr>
          <p:cNvPr id="7" name="Rectángulo 3"/>
          <p:cNvSpPr/>
          <p:nvPr/>
        </p:nvSpPr>
        <p:spPr>
          <a:xfrm>
            <a:off x="4432705" y="6093392"/>
            <a:ext cx="4104456" cy="769441"/>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tomadas con fines didácticos de: https://</a:t>
            </a:r>
            <a:r>
              <a:rPr lang="es-MX" sz="1100" i="1" dirty="0" smtClean="0">
                <a:solidFill>
                  <a:srgbClr val="000000"/>
                </a:solidFill>
                <a:latin typeface="Iskoola Pota" pitchFamily="34" charset="0"/>
                <a:cs typeface="Iskoola Pota" pitchFamily="34" charset="0"/>
              </a:rPr>
              <a:t>www.google.com.mx/las_articulaciones_</a:t>
            </a:r>
          </a:p>
          <a:p>
            <a:pPr algn="ctr"/>
            <a:endParaRPr lang="es-MX" sz="1100" i="1" dirty="0">
              <a:solidFill>
                <a:srgbClr val="000000"/>
              </a:solidFill>
              <a:latin typeface="Iskoola Pota" pitchFamily="34" charset="0"/>
              <a:cs typeface="Iskoola Pota" pitchFamily="34" charset="0"/>
            </a:endParaRPr>
          </a:p>
          <a:p>
            <a:pPr algn="ctr"/>
            <a:r>
              <a:rPr lang="es-MX" sz="1100" i="1" dirty="0">
                <a:solidFill>
                  <a:srgbClr val="000000"/>
                </a:solidFill>
                <a:latin typeface="Iskoola Pota" pitchFamily="34" charset="0"/>
                <a:cs typeface="Iskoola Pota" pitchFamily="34" charset="0"/>
              </a:rPr>
              <a:t> </a:t>
            </a:r>
          </a:p>
        </p:txBody>
      </p:sp>
      <p:sp>
        <p:nvSpPr>
          <p:cNvPr id="6"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8" name="7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9"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1" name="CuadroTexto 10"/>
          <p:cNvSpPr txBox="1"/>
          <p:nvPr/>
        </p:nvSpPr>
        <p:spPr>
          <a:xfrm>
            <a:off x="611560" y="1235075"/>
            <a:ext cx="2664296" cy="369332"/>
          </a:xfrm>
          <a:prstGeom prst="rect">
            <a:avLst/>
          </a:prstGeom>
          <a:noFill/>
        </p:spPr>
        <p:txBody>
          <a:bodyPr wrap="square" rtlCol="0">
            <a:spAutoFit/>
          </a:bodyPr>
          <a:lstStyle/>
          <a:p>
            <a:r>
              <a:rPr lang="es-MX" b="1" dirty="0"/>
              <a:t>5</a:t>
            </a:r>
            <a:r>
              <a:rPr lang="es-MX" b="1" dirty="0" smtClean="0"/>
              <a:t>. ARTICULACIONES</a:t>
            </a:r>
            <a:endParaRPr lang="es-MX" b="1" dirty="0"/>
          </a:p>
        </p:txBody>
      </p:sp>
      <p:sp>
        <p:nvSpPr>
          <p:cNvPr id="3" name="CuadroTexto 2"/>
          <p:cNvSpPr txBox="1"/>
          <p:nvPr/>
        </p:nvSpPr>
        <p:spPr>
          <a:xfrm>
            <a:off x="5048498" y="1752375"/>
            <a:ext cx="3384376" cy="369332"/>
          </a:xfrm>
          <a:prstGeom prst="rect">
            <a:avLst/>
          </a:prstGeom>
          <a:noFill/>
        </p:spPr>
        <p:txBody>
          <a:bodyPr wrap="square" rtlCol="0">
            <a:spAutoFit/>
          </a:bodyPr>
          <a:lstStyle/>
          <a:p>
            <a:r>
              <a:rPr lang="es-MX" dirty="0" smtClean="0"/>
              <a:t>Articulación temporo-mandibular</a:t>
            </a:r>
            <a:endParaRPr lang="es-MX" dirty="0"/>
          </a:p>
        </p:txBody>
      </p:sp>
      <p:sp>
        <p:nvSpPr>
          <p:cNvPr id="13" name="Text Box 7"/>
          <p:cNvSpPr txBox="1">
            <a:spLocks noChangeArrowheads="1"/>
          </p:cNvSpPr>
          <p:nvPr/>
        </p:nvSpPr>
        <p:spPr bwMode="auto">
          <a:xfrm>
            <a:off x="276730" y="6174800"/>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3608" y="908720"/>
            <a:ext cx="6768752" cy="584775"/>
          </a:xfrm>
          <a:prstGeom prst="rect">
            <a:avLst/>
          </a:prstGeom>
          <a:noFill/>
        </p:spPr>
        <p:txBody>
          <a:bodyPr wrap="square" rtlCol="0">
            <a:spAutoFit/>
          </a:bodyPr>
          <a:lstStyle/>
          <a:p>
            <a:pPr indent="457200"/>
            <a:r>
              <a:rPr lang="es-MX" sz="1600" b="1" dirty="0">
                <a:solidFill>
                  <a:srgbClr val="C00000"/>
                </a:solidFill>
                <a:cs typeface="Iskoola Pota" pitchFamily="34" charset="0"/>
              </a:rPr>
              <a:t>5.1 CLASIFICACIÓN SEGÚN EL MATERIAL QUE UNE EL HUESO Y LA ARTICULACIÓN </a:t>
            </a:r>
          </a:p>
        </p:txBody>
      </p:sp>
      <p:graphicFrame>
        <p:nvGraphicFramePr>
          <p:cNvPr id="3" name="2 Tabla"/>
          <p:cNvGraphicFramePr>
            <a:graphicFrameLocks noGrp="1"/>
          </p:cNvGraphicFramePr>
          <p:nvPr>
            <p:extLst>
              <p:ext uri="{D42A27DB-BD31-4B8C-83A1-F6EECF244321}">
                <p14:modId xmlns:p14="http://schemas.microsoft.com/office/powerpoint/2010/main" val="890499184"/>
              </p:ext>
            </p:extLst>
          </p:nvPr>
        </p:nvGraphicFramePr>
        <p:xfrm>
          <a:off x="899592" y="1412776"/>
          <a:ext cx="7776864" cy="2736304"/>
        </p:xfrm>
        <a:graphic>
          <a:graphicData uri="http://schemas.openxmlformats.org/drawingml/2006/table">
            <a:tbl>
              <a:tblPr firstRow="1" bandRow="1">
                <a:tableStyleId>{5C22544A-7EE6-4342-B048-85BDC9FD1C3A}</a:tableStyleId>
              </a:tblPr>
              <a:tblGrid>
                <a:gridCol w="2462674">
                  <a:extLst>
                    <a:ext uri="{9D8B030D-6E8A-4147-A177-3AD203B41FA5}">
                      <a16:colId xmlns:a16="http://schemas.microsoft.com/office/drawing/2014/main" val="20000"/>
                    </a:ext>
                  </a:extLst>
                </a:gridCol>
                <a:gridCol w="2721902">
                  <a:extLst>
                    <a:ext uri="{9D8B030D-6E8A-4147-A177-3AD203B41FA5}">
                      <a16:colId xmlns:a16="http://schemas.microsoft.com/office/drawing/2014/main" val="20001"/>
                    </a:ext>
                  </a:extLst>
                </a:gridCol>
                <a:gridCol w="2592288">
                  <a:extLst>
                    <a:ext uri="{9D8B030D-6E8A-4147-A177-3AD203B41FA5}">
                      <a16:colId xmlns:a16="http://schemas.microsoft.com/office/drawing/2014/main" val="20002"/>
                    </a:ext>
                  </a:extLst>
                </a:gridCol>
              </a:tblGrid>
              <a:tr h="358326">
                <a:tc>
                  <a:txBody>
                    <a:bodyPr/>
                    <a:lstStyle/>
                    <a:p>
                      <a:pPr algn="ctr"/>
                      <a:r>
                        <a:rPr lang="es-MX" sz="1600" dirty="0">
                          <a:solidFill>
                            <a:schemeClr val="tx1"/>
                          </a:solidFill>
                          <a:latin typeface="+mn-lt"/>
                          <a:cs typeface="Iskoola Pota" pitchFamily="34" charset="0"/>
                        </a:rPr>
                        <a:t>Fibrosas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algn="ctr"/>
                      <a:r>
                        <a:rPr lang="es-MX" sz="1600" dirty="0">
                          <a:solidFill>
                            <a:schemeClr val="tx1"/>
                          </a:solidFill>
                          <a:latin typeface="+mn-lt"/>
                          <a:cs typeface="Iskoola Pota" pitchFamily="34" charset="0"/>
                        </a:rPr>
                        <a:t>Cartilaginosas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algn="ctr"/>
                      <a:r>
                        <a:rPr lang="es-MX" sz="1600" dirty="0">
                          <a:solidFill>
                            <a:schemeClr val="tx1"/>
                          </a:solidFill>
                          <a:latin typeface="+mn-lt"/>
                          <a:cs typeface="Iskoola Pota" pitchFamily="34" charset="0"/>
                        </a:rPr>
                        <a:t>Sinoviales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377978">
                <a:tc>
                  <a:txBody>
                    <a:bodyPr/>
                    <a:lstStyle/>
                    <a:p>
                      <a:pPr algn="l"/>
                      <a:r>
                        <a:rPr lang="es-MX" sz="1400" dirty="0">
                          <a:latin typeface="+mn-lt"/>
                          <a:cs typeface="Iskoola Pota" pitchFamily="34" charset="0"/>
                        </a:rPr>
                        <a:t>También </a:t>
                      </a:r>
                      <a:r>
                        <a:rPr lang="es-MX" sz="1400" dirty="0" smtClean="0">
                          <a:latin typeface="+mn-lt"/>
                          <a:cs typeface="Iskoola Pota" pitchFamily="34" charset="0"/>
                        </a:rPr>
                        <a:t>llamadas </a:t>
                      </a:r>
                      <a:r>
                        <a:rPr lang="es-MX" sz="1400" b="0" i="0" kern="1200" dirty="0">
                          <a:solidFill>
                            <a:schemeClr val="dk1"/>
                          </a:solidFill>
                          <a:latin typeface="+mn-lt"/>
                          <a:ea typeface="+mn-ea"/>
                          <a:cs typeface="Iskoola Pota" pitchFamily="34" charset="0"/>
                        </a:rPr>
                        <a:t> articulaciones inmóviles son aquellas articulaciones en las que los huesos están unidos por una capa de tejido fibroso blanco de grosor variable.</a:t>
                      </a:r>
                    </a:p>
                    <a:p>
                      <a:pPr algn="l"/>
                      <a:r>
                        <a:rPr lang="es-MX" sz="1400" b="0" i="0" kern="1200" dirty="0">
                          <a:solidFill>
                            <a:schemeClr val="dk1"/>
                          </a:solidFill>
                          <a:latin typeface="+mn-lt"/>
                          <a:ea typeface="+mn-ea"/>
                          <a:cs typeface="Iskoola Pota" pitchFamily="34" charset="0"/>
                        </a:rPr>
                        <a:t>Estas articulaciones fibrosas están conectadas por tejido conectivo profundo.</a:t>
                      </a:r>
                      <a:endParaRPr lang="es-MX" sz="1400" dirty="0">
                        <a:latin typeface="+mn-lt"/>
                        <a:cs typeface="Iskoola Pota"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s-MX" sz="1400" b="0" i="0" kern="1200" dirty="0">
                          <a:solidFill>
                            <a:schemeClr val="dk1"/>
                          </a:solidFill>
                          <a:latin typeface="+mn-lt"/>
                          <a:ea typeface="+mn-ea"/>
                          <a:cs typeface="Iskoola Pota" pitchFamily="34" charset="0"/>
                        </a:rPr>
                        <a:t>Son aquellas articulaciones que se encuentran unidas por cartílago hialino o fibrocartílago. Las superficies óseas en este tipo de articulación, suelen ser planas o cóncavas, y por ello, aunque son móviles, su movilidad es limitada.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s-MX" sz="1400" b="0" i="0" kern="1200" dirty="0">
                          <a:solidFill>
                            <a:schemeClr val="dk1"/>
                          </a:solidFill>
                          <a:latin typeface="+mn-lt"/>
                          <a:ea typeface="+mn-ea"/>
                          <a:cs typeface="Iskoola Pota" pitchFamily="34" charset="0"/>
                        </a:rPr>
                        <a:t>Son aquellas articulaciones con conexiones entre componentes esqueléticos en las que los elementos implicados se encuentran separados por una estrecha cavidad articular. </a:t>
                      </a:r>
                      <a:endParaRPr lang="es-MX" sz="1400" b="0" dirty="0">
                        <a:latin typeface="+mn-lt"/>
                        <a:cs typeface="Iskoola Pota"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bl>
          </a:graphicData>
        </a:graphic>
      </p:graphicFrame>
      <p:pic>
        <p:nvPicPr>
          <p:cNvPr id="51202" name="Picture 2" descr="tres tipos de Articulaciones Fibrosas"/>
          <p:cNvPicPr>
            <a:picLocks noChangeAspect="1" noChangeArrowheads="1"/>
          </p:cNvPicPr>
          <p:nvPr/>
        </p:nvPicPr>
        <p:blipFill rotWithShape="1">
          <a:blip r:embed="rId2" cstate="print"/>
          <a:srcRect l="45261" t="11909" r="41090" b="-1713"/>
          <a:stretch/>
        </p:blipFill>
        <p:spPr bwMode="auto">
          <a:xfrm>
            <a:off x="1682264" y="4001065"/>
            <a:ext cx="724219" cy="2441082"/>
          </a:xfrm>
          <a:prstGeom prst="rect">
            <a:avLst/>
          </a:prstGeom>
          <a:noFill/>
        </p:spPr>
      </p:pic>
      <p:pic>
        <p:nvPicPr>
          <p:cNvPr id="6" name="5 Imagen" descr="Resultado de imagen para articulaciones cartilaginosas"/>
          <p:cNvPicPr/>
          <p:nvPr/>
        </p:nvPicPr>
        <p:blipFill rotWithShape="1">
          <a:blip r:embed="rId3" cstate="print">
            <a:lum contrast="10000"/>
          </a:blip>
          <a:srcRect l="84368" t="75842" b="5902"/>
          <a:stretch/>
        </p:blipFill>
        <p:spPr bwMode="auto">
          <a:xfrm>
            <a:off x="3924431" y="3789040"/>
            <a:ext cx="1450714" cy="1512168"/>
          </a:xfrm>
          <a:prstGeom prst="rect">
            <a:avLst/>
          </a:prstGeom>
          <a:noFill/>
          <a:ln w="9525">
            <a:noFill/>
            <a:miter lim="800000"/>
            <a:headEnd/>
            <a:tailEnd/>
          </a:ln>
        </p:spPr>
      </p:pic>
      <p:pic>
        <p:nvPicPr>
          <p:cNvPr id="51204" name="Picture 4" descr="Imagen relacionada"/>
          <p:cNvPicPr>
            <a:picLocks noChangeAspect="1" noChangeArrowheads="1"/>
          </p:cNvPicPr>
          <p:nvPr/>
        </p:nvPicPr>
        <p:blipFill rotWithShape="1">
          <a:blip r:embed="rId4" cstate="print"/>
          <a:srcRect b="72253"/>
          <a:stretch/>
        </p:blipFill>
        <p:spPr bwMode="auto">
          <a:xfrm>
            <a:off x="5650582" y="4053855"/>
            <a:ext cx="3422139" cy="1028106"/>
          </a:xfrm>
          <a:prstGeom prst="rect">
            <a:avLst/>
          </a:prstGeom>
          <a:noFill/>
        </p:spPr>
      </p:pic>
      <p:sp>
        <p:nvSpPr>
          <p:cNvPr id="8" name="Rectángulo 3"/>
          <p:cNvSpPr/>
          <p:nvPr/>
        </p:nvSpPr>
        <p:spPr>
          <a:xfrm>
            <a:off x="3276254" y="6234089"/>
            <a:ext cx="2880320" cy="507831"/>
          </a:xfrm>
          <a:prstGeom prst="rect">
            <a:avLst/>
          </a:prstGeom>
        </p:spPr>
        <p:txBody>
          <a:bodyPr wrap="square">
            <a:spAutoFit/>
          </a:bodyPr>
          <a:lstStyle/>
          <a:p>
            <a:pPr algn="ctr"/>
            <a:r>
              <a:rPr lang="es-MX" sz="900" i="1" dirty="0">
                <a:solidFill>
                  <a:srgbClr val="000000"/>
                </a:solidFill>
                <a:latin typeface="Iskoola Pota" pitchFamily="34" charset="0"/>
                <a:cs typeface="Iskoola Pota" pitchFamily="34" charset="0"/>
              </a:rPr>
              <a:t>Imágenes tomadas con fines didácticos de: </a:t>
            </a:r>
            <a:r>
              <a:rPr lang="es-MX" sz="900" i="1" dirty="0">
                <a:solidFill>
                  <a:srgbClr val="000000"/>
                </a:solidFill>
                <a:latin typeface="Iskoola Pota" pitchFamily="34" charset="0"/>
                <a:cs typeface="Iskoola Pota" pitchFamily="34" charset="0"/>
                <a:hlinkClick r:id="rId5"/>
              </a:rPr>
              <a:t>https://www.google.com.mx/las_articulaciones_del_cuerpo_humano</a:t>
            </a:r>
            <a:endParaRPr lang="es-MX" sz="900" i="1" dirty="0">
              <a:solidFill>
                <a:srgbClr val="000000"/>
              </a:solidFill>
              <a:latin typeface="Iskoola Pota" pitchFamily="34" charset="0"/>
              <a:cs typeface="Iskoola Pota" pitchFamily="34" charset="0"/>
            </a:endParaRPr>
          </a:p>
        </p:txBody>
      </p:sp>
      <p:sp>
        <p:nvSpPr>
          <p:cNvPr id="9"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0" name="9 Imagen" descr="uaeminterior.png"/>
          <p:cNvPicPr>
            <a:picLocks noChangeAspect="1"/>
          </p:cNvPicPr>
          <p:nvPr/>
        </p:nvPicPr>
        <p:blipFill>
          <a:blip r:embed="rId6" cstate="print"/>
          <a:stretch>
            <a:fillRect/>
          </a:stretch>
        </p:blipFill>
        <p:spPr>
          <a:xfrm>
            <a:off x="251520" y="116792"/>
            <a:ext cx="1080000" cy="1080000"/>
          </a:xfrm>
          <a:prstGeom prst="rect">
            <a:avLst/>
          </a:prstGeom>
        </p:spPr>
      </p:pic>
      <p:pic>
        <p:nvPicPr>
          <p:cNvPr id="11" name="Imagen 25"/>
          <p:cNvPicPr/>
          <p:nvPr/>
        </p:nvPicPr>
        <p:blipFill rotWithShape="1">
          <a:blip r:embed="rId7"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3" name="Text Box 7"/>
          <p:cNvSpPr txBox="1">
            <a:spLocks noChangeArrowheads="1"/>
          </p:cNvSpPr>
          <p:nvPr/>
        </p:nvSpPr>
        <p:spPr bwMode="auto">
          <a:xfrm>
            <a:off x="7031038" y="6309320"/>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3608" y="1124744"/>
            <a:ext cx="7200800" cy="369332"/>
          </a:xfrm>
          <a:prstGeom prst="rect">
            <a:avLst/>
          </a:prstGeom>
          <a:noFill/>
        </p:spPr>
        <p:txBody>
          <a:bodyPr wrap="square" rtlCol="0">
            <a:spAutoFit/>
          </a:bodyPr>
          <a:lstStyle/>
          <a:p>
            <a:pPr algn="ctr"/>
            <a:r>
              <a:rPr lang="es-MX" b="1" dirty="0">
                <a:solidFill>
                  <a:srgbClr val="C00000"/>
                </a:solidFill>
                <a:cs typeface="Iskoola Pota" pitchFamily="34" charset="0"/>
              </a:rPr>
              <a:t>5.2 CLASIFICACIÓN SEGÚN SU MOVIMIENTO</a:t>
            </a:r>
          </a:p>
        </p:txBody>
      </p:sp>
      <p:pic>
        <p:nvPicPr>
          <p:cNvPr id="52226" name="Picture 2" descr="Resultado de imagen para articulaciones segun su movimiento"/>
          <p:cNvPicPr>
            <a:picLocks noChangeAspect="1" noChangeArrowheads="1"/>
          </p:cNvPicPr>
          <p:nvPr/>
        </p:nvPicPr>
        <p:blipFill rotWithShape="1">
          <a:blip r:embed="rId2" cstate="print"/>
          <a:srcRect l="1860" t="26128" r="6082"/>
          <a:stretch/>
        </p:blipFill>
        <p:spPr bwMode="auto">
          <a:xfrm>
            <a:off x="1835696" y="4077072"/>
            <a:ext cx="5523710" cy="2232248"/>
          </a:xfrm>
          <a:prstGeom prst="rect">
            <a:avLst/>
          </a:prstGeom>
          <a:noFill/>
        </p:spPr>
      </p:pic>
      <p:graphicFrame>
        <p:nvGraphicFramePr>
          <p:cNvPr id="4" name="3 Tabla"/>
          <p:cNvGraphicFramePr>
            <a:graphicFrameLocks noGrp="1"/>
          </p:cNvGraphicFramePr>
          <p:nvPr/>
        </p:nvGraphicFramePr>
        <p:xfrm>
          <a:off x="323528" y="1556792"/>
          <a:ext cx="8640960" cy="2382520"/>
        </p:xfrm>
        <a:graphic>
          <a:graphicData uri="http://schemas.openxmlformats.org/drawingml/2006/table">
            <a:tbl>
              <a:tblPr firstRow="1" bandRow="1">
                <a:tableStyleId>{5C22544A-7EE6-4342-B048-85BDC9FD1C3A}</a:tableStyleId>
              </a:tblPr>
              <a:tblGrid>
                <a:gridCol w="3024336">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gridCol w="2880320">
                  <a:extLst>
                    <a:ext uri="{9D8B030D-6E8A-4147-A177-3AD203B41FA5}">
                      <a16:colId xmlns:a16="http://schemas.microsoft.com/office/drawing/2014/main" val="20002"/>
                    </a:ext>
                  </a:extLst>
                </a:gridCol>
              </a:tblGrid>
              <a:tr h="370840">
                <a:tc>
                  <a:txBody>
                    <a:bodyPr/>
                    <a:lstStyle/>
                    <a:p>
                      <a:pPr algn="ctr"/>
                      <a:r>
                        <a:rPr lang="es-MX" sz="1600" dirty="0">
                          <a:solidFill>
                            <a:schemeClr val="tx1"/>
                          </a:solidFill>
                          <a:latin typeface="+mn-lt"/>
                          <a:cs typeface="Iskoola Pota" pitchFamily="34" charset="0"/>
                        </a:rPr>
                        <a:t>Sinartrosis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algn="ctr"/>
                      <a:r>
                        <a:rPr lang="es-MX" sz="1600" dirty="0">
                          <a:solidFill>
                            <a:schemeClr val="tx1"/>
                          </a:solidFill>
                          <a:latin typeface="+mn-lt"/>
                          <a:cs typeface="Iskoola Pota" pitchFamily="34" charset="0"/>
                        </a:rPr>
                        <a:t>Diartrosis</a:t>
                      </a:r>
                      <a:r>
                        <a:rPr lang="es-MX" sz="1600" baseline="0" dirty="0">
                          <a:solidFill>
                            <a:schemeClr val="tx1"/>
                          </a:solidFill>
                          <a:latin typeface="+mn-lt"/>
                          <a:cs typeface="Iskoola Pota" pitchFamily="34" charset="0"/>
                        </a:rPr>
                        <a:t> </a:t>
                      </a:r>
                      <a:endParaRPr lang="es-MX" sz="1600" dirty="0">
                        <a:solidFill>
                          <a:schemeClr val="tx1"/>
                        </a:solidFill>
                        <a:latin typeface="+mn-lt"/>
                        <a:cs typeface="Iskoola Pota"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algn="ctr"/>
                      <a:r>
                        <a:rPr lang="es-MX" sz="1600" dirty="0">
                          <a:solidFill>
                            <a:schemeClr val="tx1"/>
                          </a:solidFill>
                          <a:latin typeface="+mn-lt"/>
                          <a:cs typeface="Iskoola Pota" pitchFamily="34" charset="0"/>
                        </a:rPr>
                        <a:t>Anfiartrosis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370840">
                <a:tc>
                  <a:txBody>
                    <a:bodyPr/>
                    <a:lstStyle/>
                    <a:p>
                      <a:pPr algn="just"/>
                      <a:r>
                        <a:rPr lang="es-MX" sz="1400" b="0" i="0" kern="1200" dirty="0">
                          <a:solidFill>
                            <a:schemeClr val="dk1"/>
                          </a:solidFill>
                          <a:latin typeface="+mn-lt"/>
                          <a:ea typeface="+mn-ea"/>
                          <a:cs typeface="Iskoola Pota" pitchFamily="34" charset="0"/>
                        </a:rPr>
                        <a:t>Articulaciones que no poseen movilidad o permiten movimientos muy limitados ya que no presentan ni cápsula sinovial ni cavidad articular.</a:t>
                      </a:r>
                    </a:p>
                    <a:p>
                      <a:pPr algn="just"/>
                      <a:r>
                        <a:rPr lang="es-MX" sz="1400" b="0" i="0" kern="1200" dirty="0">
                          <a:solidFill>
                            <a:schemeClr val="dk1"/>
                          </a:solidFill>
                          <a:latin typeface="+mn-lt"/>
                          <a:ea typeface="+mn-ea"/>
                          <a:cs typeface="Iskoola Pota" pitchFamily="34" charset="0"/>
                        </a:rPr>
                        <a:t>Los huesos que se articulan encajan íntimamente y se mantienen unidos o por el mismo crecimiento del hueso o por tejido fibroso.</a:t>
                      </a:r>
                    </a:p>
                    <a:p>
                      <a:pPr algn="just"/>
                      <a:endParaRPr lang="es-MX" sz="1400" dirty="0">
                        <a:latin typeface="+mn-lt"/>
                        <a:cs typeface="Iskoola Pota"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algn="just"/>
                      <a:r>
                        <a:rPr lang="es-MX" sz="1400" dirty="0">
                          <a:latin typeface="+mn-lt"/>
                          <a:cs typeface="Iskoola Pota" pitchFamily="34" charset="0"/>
                        </a:rPr>
                        <a:t>Articulaciones que permiten amplios movimientos. Se encuentran generalmente entre los huesos largos: rodilla, codo, etc.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algn="just"/>
                      <a:r>
                        <a:rPr lang="es-MX" sz="1400" b="0" i="0" kern="1200" dirty="0">
                          <a:solidFill>
                            <a:schemeClr val="dk1"/>
                          </a:solidFill>
                          <a:latin typeface="+mn-lt"/>
                          <a:ea typeface="+mn-ea"/>
                          <a:cs typeface="Iskoola Pota" pitchFamily="34" charset="0"/>
                        </a:rPr>
                        <a:t>Articulación de movimientos muy limitados que está formada por dos superficies más o menos planas unidas firmemente por fibrocartílago a modo de ligamentos. Están formando las articulaciones de la columna, el pubis y la articulación esterno-costal.</a:t>
                      </a:r>
                      <a:endParaRPr lang="es-MX" sz="1400" dirty="0">
                        <a:latin typeface="+mn-lt"/>
                        <a:cs typeface="Iskoola Pota"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bl>
          </a:graphicData>
        </a:graphic>
      </p:graphicFrame>
      <p:sp>
        <p:nvSpPr>
          <p:cNvPr id="5" name="Rectángulo 3"/>
          <p:cNvSpPr/>
          <p:nvPr/>
        </p:nvSpPr>
        <p:spPr>
          <a:xfrm>
            <a:off x="2843808" y="6309320"/>
            <a:ext cx="4032448" cy="369332"/>
          </a:xfrm>
          <a:prstGeom prst="rect">
            <a:avLst/>
          </a:prstGeom>
        </p:spPr>
        <p:txBody>
          <a:bodyPr wrap="square">
            <a:spAutoFit/>
          </a:bodyPr>
          <a:lstStyle/>
          <a:p>
            <a:pPr algn="ctr"/>
            <a:r>
              <a:rPr lang="es-MX" sz="900" i="1" dirty="0">
                <a:solidFill>
                  <a:srgbClr val="000000"/>
                </a:solidFill>
                <a:latin typeface="Iskoola Pota" pitchFamily="34" charset="0"/>
                <a:cs typeface="Iskoola Pota" pitchFamily="34" charset="0"/>
              </a:rPr>
              <a:t>Imágenes tomadas con fines didácticos de: </a:t>
            </a:r>
            <a:r>
              <a:rPr lang="es-MX" sz="900" i="1" dirty="0">
                <a:solidFill>
                  <a:srgbClr val="000000"/>
                </a:solidFill>
                <a:latin typeface="Iskoola Pota" pitchFamily="34" charset="0"/>
                <a:cs typeface="Iskoola Pota" pitchFamily="34" charset="0"/>
                <a:hlinkClick r:id="rId3"/>
              </a:rPr>
              <a:t>https://www.google.com.mx/las_articulaciones_del_cuerpo_humano</a:t>
            </a:r>
            <a:endParaRPr lang="es-MX" sz="900" i="1" dirty="0">
              <a:solidFill>
                <a:srgbClr val="000000"/>
              </a:solidFill>
              <a:latin typeface="Iskoola Pota" pitchFamily="34" charset="0"/>
              <a:cs typeface="Iskoola Pota" pitchFamily="34" charset="0"/>
            </a:endParaRPr>
          </a:p>
        </p:txBody>
      </p:sp>
      <p:sp>
        <p:nvSpPr>
          <p:cNvPr id="6"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7" name="6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8"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0" name="Text Box 7"/>
          <p:cNvSpPr txBox="1">
            <a:spLocks noChangeArrowheads="1"/>
          </p:cNvSpPr>
          <p:nvPr/>
        </p:nvSpPr>
        <p:spPr bwMode="auto">
          <a:xfrm>
            <a:off x="7031038" y="6309320"/>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124744"/>
            <a:ext cx="8568952" cy="369332"/>
          </a:xfrm>
          <a:prstGeom prst="rect">
            <a:avLst/>
          </a:prstGeom>
          <a:noFill/>
        </p:spPr>
        <p:txBody>
          <a:bodyPr wrap="square" rtlCol="0">
            <a:spAutoFit/>
          </a:bodyPr>
          <a:lstStyle/>
          <a:p>
            <a:pPr algn="ctr"/>
            <a:r>
              <a:rPr lang="es-MX" b="1" dirty="0" smtClean="0">
                <a:solidFill>
                  <a:srgbClr val="C00000"/>
                </a:solidFill>
                <a:cs typeface="Iskoola Pota" pitchFamily="34" charset="0"/>
              </a:rPr>
              <a:t>5.3 </a:t>
            </a:r>
            <a:r>
              <a:rPr lang="es-MX" b="1" dirty="0">
                <a:solidFill>
                  <a:srgbClr val="C00000"/>
                </a:solidFill>
                <a:cs typeface="Iskoola Pota" pitchFamily="34" charset="0"/>
              </a:rPr>
              <a:t>ROTACIÓN DE SEGMENTOS </a:t>
            </a:r>
          </a:p>
        </p:txBody>
      </p:sp>
      <p:pic>
        <p:nvPicPr>
          <p:cNvPr id="13314" name="Picture 2" descr="Imagen relacionada"/>
          <p:cNvPicPr>
            <a:picLocks noChangeAspect="1" noChangeArrowheads="1"/>
          </p:cNvPicPr>
          <p:nvPr/>
        </p:nvPicPr>
        <p:blipFill rotWithShape="1">
          <a:blip r:embed="rId2" cstate="print">
            <a:lum contrast="10000"/>
          </a:blip>
          <a:srcRect l="3142" t="4189" r="3658" b="11603"/>
          <a:stretch/>
        </p:blipFill>
        <p:spPr bwMode="auto">
          <a:xfrm>
            <a:off x="1273663" y="1625456"/>
            <a:ext cx="6214509" cy="4211193"/>
          </a:xfrm>
          <a:prstGeom prst="rect">
            <a:avLst/>
          </a:prstGeom>
          <a:noFill/>
        </p:spPr>
      </p:pic>
      <p:sp>
        <p:nvSpPr>
          <p:cNvPr id="4" name="Rectángulo 3"/>
          <p:cNvSpPr/>
          <p:nvPr/>
        </p:nvSpPr>
        <p:spPr>
          <a:xfrm>
            <a:off x="2771800" y="6166465"/>
            <a:ext cx="4032448"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Imagen tomada con fines didácticos de: </a:t>
            </a:r>
            <a:r>
              <a:rPr lang="es-MX" sz="1100" i="1" dirty="0">
                <a:solidFill>
                  <a:srgbClr val="000000"/>
                </a:solidFill>
                <a:latin typeface="Iskoola Pota" pitchFamily="34" charset="0"/>
                <a:cs typeface="Iskoola Pota" pitchFamily="34" charset="0"/>
                <a:hlinkClick r:id="rId3"/>
              </a:rPr>
              <a:t>https://www.google.com.mx/rotacion_de_las_asrticulaciones</a:t>
            </a:r>
            <a:r>
              <a:rPr lang="es-MX" sz="1100" i="1" dirty="0">
                <a:solidFill>
                  <a:srgbClr val="000000"/>
                </a:solidFill>
                <a:latin typeface="Iskoola Pota" pitchFamily="34" charset="0"/>
                <a:cs typeface="Iskoola Pota" pitchFamily="34" charset="0"/>
              </a:rPr>
              <a:t> </a:t>
            </a:r>
          </a:p>
        </p:txBody>
      </p:sp>
      <p:sp>
        <p:nvSpPr>
          <p:cNvPr id="5"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6" name="5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7"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9" name="Text Box 7"/>
          <p:cNvSpPr txBox="1">
            <a:spLocks noChangeArrowheads="1"/>
          </p:cNvSpPr>
          <p:nvPr/>
        </p:nvSpPr>
        <p:spPr bwMode="auto">
          <a:xfrm>
            <a:off x="7031038" y="6309320"/>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30712" y="1222881"/>
            <a:ext cx="4725463" cy="2062103"/>
          </a:xfrm>
          <a:prstGeom prst="rect">
            <a:avLst/>
          </a:prstGeom>
          <a:noFill/>
        </p:spPr>
        <p:txBody>
          <a:bodyPr wrap="square" rtlCol="0">
            <a:spAutoFit/>
          </a:bodyPr>
          <a:lstStyle/>
          <a:p>
            <a:pPr algn="just"/>
            <a:r>
              <a:rPr lang="es-MX" sz="1600" dirty="0">
                <a:cs typeface="Iskoola Pota" pitchFamily="34" charset="0"/>
              </a:rPr>
              <a:t>P</a:t>
            </a:r>
            <a:r>
              <a:rPr lang="es-MX" sz="1600" dirty="0" smtClean="0">
                <a:cs typeface="Iskoola Pota" pitchFamily="34" charset="0"/>
              </a:rPr>
              <a:t>or </a:t>
            </a:r>
            <a:r>
              <a:rPr lang="es-MX" sz="1600" dirty="0">
                <a:cs typeface="Iskoola Pota" pitchFamily="34" charset="0"/>
              </a:rPr>
              <a:t>un esfuerzo repetitivo, conocidas en inglés como </a:t>
            </a:r>
            <a:r>
              <a:rPr lang="es-MX" sz="1600" i="1" dirty="0" err="1">
                <a:cs typeface="Iskoola Pota" pitchFamily="34" charset="0"/>
              </a:rPr>
              <a:t>repetitive</a:t>
            </a:r>
            <a:r>
              <a:rPr lang="es-MX" sz="1600" i="1" dirty="0">
                <a:cs typeface="Iskoola Pota" pitchFamily="34" charset="0"/>
              </a:rPr>
              <a:t> stress injuries</a:t>
            </a:r>
            <a:r>
              <a:rPr lang="es-MX" sz="1600" dirty="0">
                <a:cs typeface="Iskoola Pota" pitchFamily="34" charset="0"/>
              </a:rPr>
              <a:t> (</a:t>
            </a:r>
            <a:r>
              <a:rPr lang="es-MX" sz="1600" dirty="0" err="1">
                <a:cs typeface="Iskoola Pota" pitchFamily="34" charset="0"/>
              </a:rPr>
              <a:t>rsis</a:t>
            </a:r>
            <a:r>
              <a:rPr lang="es-MX" sz="1600" dirty="0">
                <a:cs typeface="Iskoola Pota" pitchFamily="34" charset="0"/>
              </a:rPr>
              <a:t>) son lesiones que ocurren cuando un exceso de presión se ejerce sobre una parte del cuerpo, resultando en inflamación (dolor e hinchazón), músculos lesionados o daños en los tejidos. Estas condiciones ocurren debido a movimientos que realizamos de forma repetitiva en la misma parte del cuerpo.</a:t>
            </a:r>
          </a:p>
        </p:txBody>
      </p:sp>
      <p:sp>
        <p:nvSpPr>
          <p:cNvPr id="9" name="8 Cilindro"/>
          <p:cNvSpPr/>
          <p:nvPr/>
        </p:nvSpPr>
        <p:spPr>
          <a:xfrm>
            <a:off x="755576" y="3739106"/>
            <a:ext cx="675929" cy="70680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ilindro"/>
          <p:cNvSpPr/>
          <p:nvPr/>
        </p:nvSpPr>
        <p:spPr>
          <a:xfrm>
            <a:off x="2713761" y="4653135"/>
            <a:ext cx="418079" cy="107285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Cilindro"/>
          <p:cNvSpPr/>
          <p:nvPr/>
        </p:nvSpPr>
        <p:spPr>
          <a:xfrm>
            <a:off x="4239817" y="3861048"/>
            <a:ext cx="583710" cy="210219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Cilindro"/>
          <p:cNvSpPr/>
          <p:nvPr/>
        </p:nvSpPr>
        <p:spPr>
          <a:xfrm>
            <a:off x="5940152" y="3717032"/>
            <a:ext cx="792088" cy="208823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Cinta perforada"/>
          <p:cNvSpPr/>
          <p:nvPr/>
        </p:nvSpPr>
        <p:spPr>
          <a:xfrm rot="5400000">
            <a:off x="7237928" y="4705290"/>
            <a:ext cx="878580" cy="55831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Flecha abajo"/>
          <p:cNvSpPr/>
          <p:nvPr/>
        </p:nvSpPr>
        <p:spPr>
          <a:xfrm>
            <a:off x="935596" y="3120401"/>
            <a:ext cx="2880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Flecha abajo"/>
          <p:cNvSpPr/>
          <p:nvPr/>
        </p:nvSpPr>
        <p:spPr>
          <a:xfrm>
            <a:off x="2778784" y="5805264"/>
            <a:ext cx="2880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Flecha abajo"/>
          <p:cNvSpPr/>
          <p:nvPr/>
        </p:nvSpPr>
        <p:spPr>
          <a:xfrm flipV="1">
            <a:off x="976182" y="4514906"/>
            <a:ext cx="2880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16 Flecha abajo"/>
          <p:cNvSpPr/>
          <p:nvPr/>
        </p:nvSpPr>
        <p:spPr>
          <a:xfrm flipV="1">
            <a:off x="2778784" y="4041102"/>
            <a:ext cx="2880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22" name="21 Conector recto"/>
          <p:cNvCxnSpPr/>
          <p:nvPr/>
        </p:nvCxnSpPr>
        <p:spPr>
          <a:xfrm flipV="1">
            <a:off x="3923928" y="3861048"/>
            <a:ext cx="1152128" cy="288032"/>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27 Flecha abajo"/>
          <p:cNvSpPr/>
          <p:nvPr/>
        </p:nvSpPr>
        <p:spPr>
          <a:xfrm rot="5400000" flipV="1">
            <a:off x="3748371" y="3732310"/>
            <a:ext cx="2880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28 Flecha abajo"/>
          <p:cNvSpPr/>
          <p:nvPr/>
        </p:nvSpPr>
        <p:spPr>
          <a:xfrm rot="16200000" flipH="1" flipV="1">
            <a:off x="5076056" y="4527879"/>
            <a:ext cx="2880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30 Flecha curvada hacia la izquierda"/>
          <p:cNvSpPr/>
          <p:nvPr/>
        </p:nvSpPr>
        <p:spPr>
          <a:xfrm>
            <a:off x="5868144" y="3429000"/>
            <a:ext cx="1008112" cy="576064"/>
          </a:xfrm>
          <a:prstGeom prst="curvedLeftArrow">
            <a:avLst>
              <a:gd name="adj1" fmla="val 25000"/>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32" name="31 Flecha curvada hacia la izquierda"/>
          <p:cNvSpPr/>
          <p:nvPr/>
        </p:nvSpPr>
        <p:spPr>
          <a:xfrm flipH="1">
            <a:off x="5580112" y="5589240"/>
            <a:ext cx="1008112" cy="576064"/>
          </a:xfrm>
          <a:prstGeom prst="curvedLeftArrow">
            <a:avLst>
              <a:gd name="adj1" fmla="val 25000"/>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cxnSp>
        <p:nvCxnSpPr>
          <p:cNvPr id="34" name="33 Conector curvado"/>
          <p:cNvCxnSpPr/>
          <p:nvPr/>
        </p:nvCxnSpPr>
        <p:spPr>
          <a:xfrm flipV="1">
            <a:off x="6012160" y="4581128"/>
            <a:ext cx="864096" cy="648072"/>
          </a:xfrm>
          <a:prstGeom prst="curvedConnector3">
            <a:avLst>
              <a:gd name="adj1" fmla="val 55497"/>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36 Conector curvado"/>
          <p:cNvCxnSpPr/>
          <p:nvPr/>
        </p:nvCxnSpPr>
        <p:spPr>
          <a:xfrm rot="16200000" flipH="1">
            <a:off x="7380313" y="4401108"/>
            <a:ext cx="1512168" cy="360040"/>
          </a:xfrm>
          <a:prstGeom prst="curvedConnector3">
            <a:avLst>
              <a:gd name="adj1" fmla="val 39791"/>
            </a:avLst>
          </a:prstGeom>
          <a:ln w="76200">
            <a:headEnd type="arrow"/>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539552" y="5085184"/>
            <a:ext cx="1368152" cy="338554"/>
          </a:xfrm>
          <a:prstGeom prst="rect">
            <a:avLst/>
          </a:prstGeom>
          <a:noFill/>
        </p:spPr>
        <p:txBody>
          <a:bodyPr wrap="square" rtlCol="0">
            <a:spAutoFit/>
          </a:bodyPr>
          <a:lstStyle/>
          <a:p>
            <a:pPr algn="ctr"/>
            <a:r>
              <a:rPr lang="es-MX" sz="1600" dirty="0">
                <a:latin typeface="Iskoola Pota" pitchFamily="34" charset="0"/>
                <a:cs typeface="Iskoola Pota" pitchFamily="34" charset="0"/>
              </a:rPr>
              <a:t>Compresión</a:t>
            </a:r>
          </a:p>
        </p:txBody>
      </p:sp>
      <p:sp>
        <p:nvSpPr>
          <p:cNvPr id="21" name="20 CuadroTexto"/>
          <p:cNvSpPr txBox="1"/>
          <p:nvPr/>
        </p:nvSpPr>
        <p:spPr>
          <a:xfrm>
            <a:off x="2483768" y="6319327"/>
            <a:ext cx="1080120" cy="338554"/>
          </a:xfrm>
          <a:prstGeom prst="rect">
            <a:avLst/>
          </a:prstGeom>
          <a:noFill/>
        </p:spPr>
        <p:txBody>
          <a:bodyPr wrap="square" rtlCol="0">
            <a:spAutoFit/>
          </a:bodyPr>
          <a:lstStyle/>
          <a:p>
            <a:pPr algn="ctr"/>
            <a:r>
              <a:rPr lang="es-MX" sz="1600" dirty="0">
                <a:latin typeface="Iskoola Pota" pitchFamily="34" charset="0"/>
                <a:cs typeface="Iskoola Pota" pitchFamily="34" charset="0"/>
              </a:rPr>
              <a:t>Tensión</a:t>
            </a:r>
          </a:p>
        </p:txBody>
      </p:sp>
      <p:sp>
        <p:nvSpPr>
          <p:cNvPr id="23" name="22 CuadroTexto"/>
          <p:cNvSpPr txBox="1"/>
          <p:nvPr/>
        </p:nvSpPr>
        <p:spPr>
          <a:xfrm>
            <a:off x="4211960" y="6093296"/>
            <a:ext cx="1152128" cy="338554"/>
          </a:xfrm>
          <a:prstGeom prst="rect">
            <a:avLst/>
          </a:prstGeom>
          <a:noFill/>
        </p:spPr>
        <p:txBody>
          <a:bodyPr wrap="square" rtlCol="0">
            <a:spAutoFit/>
          </a:bodyPr>
          <a:lstStyle/>
          <a:p>
            <a:pPr algn="ctr"/>
            <a:r>
              <a:rPr lang="es-MX" sz="1600" dirty="0">
                <a:latin typeface="Iskoola Pota" pitchFamily="34" charset="0"/>
                <a:cs typeface="Iskoola Pota" pitchFamily="34" charset="0"/>
              </a:rPr>
              <a:t>Fractura</a:t>
            </a:r>
          </a:p>
        </p:txBody>
      </p:sp>
      <p:sp>
        <p:nvSpPr>
          <p:cNvPr id="26" name="25 CuadroTexto"/>
          <p:cNvSpPr txBox="1"/>
          <p:nvPr/>
        </p:nvSpPr>
        <p:spPr>
          <a:xfrm>
            <a:off x="5652120" y="6237312"/>
            <a:ext cx="1296144" cy="338554"/>
          </a:xfrm>
          <a:prstGeom prst="rect">
            <a:avLst/>
          </a:prstGeom>
          <a:noFill/>
        </p:spPr>
        <p:txBody>
          <a:bodyPr wrap="square" rtlCol="0">
            <a:spAutoFit/>
          </a:bodyPr>
          <a:lstStyle/>
          <a:p>
            <a:pPr algn="ctr"/>
            <a:r>
              <a:rPr lang="es-MX" sz="1600" dirty="0">
                <a:latin typeface="Iskoola Pota" pitchFamily="34" charset="0"/>
                <a:cs typeface="Iskoola Pota" pitchFamily="34" charset="0"/>
              </a:rPr>
              <a:t>Torsión</a:t>
            </a:r>
          </a:p>
        </p:txBody>
      </p:sp>
      <p:sp>
        <p:nvSpPr>
          <p:cNvPr id="27" name="26 CuadroTexto"/>
          <p:cNvSpPr txBox="1"/>
          <p:nvPr/>
        </p:nvSpPr>
        <p:spPr>
          <a:xfrm>
            <a:off x="7254044" y="5507940"/>
            <a:ext cx="1440160" cy="369332"/>
          </a:xfrm>
          <a:prstGeom prst="rect">
            <a:avLst/>
          </a:prstGeom>
          <a:noFill/>
        </p:spPr>
        <p:txBody>
          <a:bodyPr wrap="square" rtlCol="0">
            <a:spAutoFit/>
          </a:bodyPr>
          <a:lstStyle/>
          <a:p>
            <a:pPr algn="ctr"/>
            <a:r>
              <a:rPr lang="es-MX" sz="1600" dirty="0">
                <a:latin typeface="Iskoola Pota" pitchFamily="34" charset="0"/>
                <a:cs typeface="Iskoola Pota" pitchFamily="34" charset="0"/>
              </a:rPr>
              <a:t>Flexión</a:t>
            </a:r>
            <a:r>
              <a:rPr lang="es-MX" dirty="0"/>
              <a:t> </a:t>
            </a:r>
          </a:p>
        </p:txBody>
      </p:sp>
      <p:sp>
        <p:nvSpPr>
          <p:cNvPr id="24"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25" name="24 Imagen" descr="uaeminterior.png"/>
          <p:cNvPicPr>
            <a:picLocks noChangeAspect="1"/>
          </p:cNvPicPr>
          <p:nvPr/>
        </p:nvPicPr>
        <p:blipFill>
          <a:blip r:embed="rId2" cstate="print"/>
          <a:stretch>
            <a:fillRect/>
          </a:stretch>
        </p:blipFill>
        <p:spPr>
          <a:xfrm>
            <a:off x="251520" y="116792"/>
            <a:ext cx="1080000" cy="1080000"/>
          </a:xfrm>
          <a:prstGeom prst="rect">
            <a:avLst/>
          </a:prstGeom>
        </p:spPr>
      </p:pic>
      <p:pic>
        <p:nvPicPr>
          <p:cNvPr id="30" name="Imagen 25"/>
          <p:cNvPicPr/>
          <p:nvPr/>
        </p:nvPicPr>
        <p:blipFill rotWithShape="1">
          <a:blip r:embed="rId3"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5" name="CuadroTexto 34"/>
          <p:cNvSpPr txBox="1"/>
          <p:nvPr/>
        </p:nvSpPr>
        <p:spPr>
          <a:xfrm>
            <a:off x="1431505" y="952060"/>
            <a:ext cx="2664296" cy="369332"/>
          </a:xfrm>
          <a:prstGeom prst="rect">
            <a:avLst/>
          </a:prstGeom>
          <a:noFill/>
        </p:spPr>
        <p:txBody>
          <a:bodyPr wrap="square" rtlCol="0">
            <a:spAutoFit/>
          </a:bodyPr>
          <a:lstStyle/>
          <a:p>
            <a:r>
              <a:rPr lang="es-MX" b="1" dirty="0" smtClean="0"/>
              <a:t>6. LESIONES GENERADAS</a:t>
            </a:r>
            <a:endParaRPr lang="es-MX" b="1" dirty="0"/>
          </a:p>
        </p:txBody>
      </p:sp>
      <p:sp>
        <p:nvSpPr>
          <p:cNvPr id="36" name="Text Box 7"/>
          <p:cNvSpPr txBox="1">
            <a:spLocks noChangeArrowheads="1"/>
          </p:cNvSpPr>
          <p:nvPr/>
        </p:nvSpPr>
        <p:spPr bwMode="auto">
          <a:xfrm>
            <a:off x="7031038" y="6309320"/>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n relacionada"/>
          <p:cNvPicPr>
            <a:picLocks noChangeAspect="1" noChangeArrowheads="1"/>
          </p:cNvPicPr>
          <p:nvPr/>
        </p:nvPicPr>
        <p:blipFill>
          <a:blip r:embed="rId2" cstate="print"/>
          <a:srcRect l="935" t="44866" r="2791" b="6530"/>
          <a:stretch>
            <a:fillRect/>
          </a:stretch>
        </p:blipFill>
        <p:spPr bwMode="auto">
          <a:xfrm>
            <a:off x="683569" y="4177050"/>
            <a:ext cx="5688632" cy="2461378"/>
          </a:xfrm>
          <a:prstGeom prst="rect">
            <a:avLst/>
          </a:prstGeom>
          <a:noFill/>
        </p:spPr>
      </p:pic>
      <p:sp>
        <p:nvSpPr>
          <p:cNvPr id="3" name="2 CuadroTexto"/>
          <p:cNvSpPr txBox="1"/>
          <p:nvPr/>
        </p:nvSpPr>
        <p:spPr>
          <a:xfrm>
            <a:off x="3937102" y="1164260"/>
            <a:ext cx="3384376" cy="2862322"/>
          </a:xfrm>
          <a:prstGeom prst="rect">
            <a:avLst/>
          </a:prstGeom>
          <a:noFill/>
        </p:spPr>
        <p:txBody>
          <a:bodyPr wrap="square" rtlCol="0">
            <a:spAutoFit/>
          </a:bodyPr>
          <a:lstStyle/>
          <a:p>
            <a:pPr algn="just"/>
            <a:r>
              <a:rPr lang="es-MX" dirty="0">
                <a:cs typeface="Iskoola Pota" pitchFamily="34" charset="0"/>
              </a:rPr>
              <a:t>Las lesiones óseas son anomalías en el crecimiento o estructura de un hueso. Fracturas, fisuras y periostitis (inflamación de la membrana que recubre el hueso), son las más comunes. </a:t>
            </a:r>
          </a:p>
          <a:p>
            <a:pPr algn="just"/>
            <a:r>
              <a:rPr lang="es-MX" dirty="0">
                <a:cs typeface="Iskoola Pota" pitchFamily="34" charset="0"/>
              </a:rPr>
              <a:t>Dentro de las causas principales se encuentran las heridas óseas, traumatismos, osteoporosis, quistes y/o tumores. </a:t>
            </a:r>
          </a:p>
        </p:txBody>
      </p:sp>
      <p:sp>
        <p:nvSpPr>
          <p:cNvPr id="10"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1" name="10 Imagen" descr="uaeminterior.png"/>
          <p:cNvPicPr>
            <a:picLocks noChangeAspect="1"/>
          </p:cNvPicPr>
          <p:nvPr/>
        </p:nvPicPr>
        <p:blipFill>
          <a:blip r:embed="rId3" cstate="print"/>
          <a:stretch>
            <a:fillRect/>
          </a:stretch>
        </p:blipFill>
        <p:spPr>
          <a:xfrm>
            <a:off x="251520" y="116792"/>
            <a:ext cx="1080000" cy="1080000"/>
          </a:xfrm>
          <a:prstGeom prst="rect">
            <a:avLst/>
          </a:prstGeom>
        </p:spPr>
      </p:pic>
      <p:pic>
        <p:nvPicPr>
          <p:cNvPr id="12" name="Imagen 25"/>
          <p:cNvPicPr/>
          <p:nvPr/>
        </p:nvPicPr>
        <p:blipFill rotWithShape="1">
          <a:blip r:embed="rId4"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4" name="Text Box 7"/>
          <p:cNvSpPr txBox="1">
            <a:spLocks noChangeArrowheads="1"/>
          </p:cNvSpPr>
          <p:nvPr/>
        </p:nvSpPr>
        <p:spPr bwMode="auto">
          <a:xfrm>
            <a:off x="7031038" y="6309320"/>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425652" y="1276568"/>
            <a:ext cx="2448272" cy="3139321"/>
          </a:xfrm>
          <a:prstGeom prst="rect">
            <a:avLst/>
          </a:prstGeom>
          <a:noFill/>
        </p:spPr>
        <p:txBody>
          <a:bodyPr wrap="square" rtlCol="0">
            <a:spAutoFit/>
          </a:bodyPr>
          <a:lstStyle/>
          <a:p>
            <a:pPr algn="just"/>
            <a:r>
              <a:rPr lang="es-MX" dirty="0">
                <a:cs typeface="Iskoola Pota" pitchFamily="34" charset="0"/>
              </a:rPr>
              <a:t>Las afecciones articulares involucran ligamentos huesos y tendones. Dentro de ellas se encuentran la artrosis y artritis, producidas por golpes, obesidad, sobrecarga de actividades, desgaste del cartílago, entre otros.</a:t>
            </a:r>
          </a:p>
        </p:txBody>
      </p:sp>
      <p:pic>
        <p:nvPicPr>
          <p:cNvPr id="59394" name="Picture 2" descr="Imagen relacionada"/>
          <p:cNvPicPr>
            <a:picLocks noChangeAspect="1" noChangeArrowheads="1"/>
          </p:cNvPicPr>
          <p:nvPr/>
        </p:nvPicPr>
        <p:blipFill>
          <a:blip r:embed="rId2" cstate="print"/>
          <a:srcRect r="51471"/>
          <a:stretch>
            <a:fillRect/>
          </a:stretch>
        </p:blipFill>
        <p:spPr bwMode="auto">
          <a:xfrm>
            <a:off x="539552" y="1340768"/>
            <a:ext cx="2376264" cy="2413789"/>
          </a:xfrm>
          <a:prstGeom prst="rect">
            <a:avLst/>
          </a:prstGeom>
          <a:noFill/>
        </p:spPr>
      </p:pic>
      <p:pic>
        <p:nvPicPr>
          <p:cNvPr id="7" name="Picture 6" descr="Resultado de imagen para artritis"/>
          <p:cNvPicPr>
            <a:picLocks noChangeAspect="1" noChangeArrowheads="1"/>
          </p:cNvPicPr>
          <p:nvPr/>
        </p:nvPicPr>
        <p:blipFill>
          <a:blip r:embed="rId3" cstate="print"/>
          <a:srcRect/>
          <a:stretch>
            <a:fillRect/>
          </a:stretch>
        </p:blipFill>
        <p:spPr bwMode="auto">
          <a:xfrm>
            <a:off x="5940152" y="1628800"/>
            <a:ext cx="3203848" cy="2434859"/>
          </a:xfrm>
          <a:prstGeom prst="snip2SameRect">
            <a:avLst>
              <a:gd name="adj1" fmla="val 21123"/>
              <a:gd name="adj2" fmla="val 0"/>
            </a:avLst>
          </a:prstGeom>
          <a:noFill/>
          <a:ln>
            <a:noFill/>
          </a:ln>
        </p:spPr>
      </p:pic>
      <p:pic>
        <p:nvPicPr>
          <p:cNvPr id="59398" name="Picture 6" descr="Imagen relacionada"/>
          <p:cNvPicPr>
            <a:picLocks noChangeAspect="1" noChangeArrowheads="1"/>
          </p:cNvPicPr>
          <p:nvPr/>
        </p:nvPicPr>
        <p:blipFill>
          <a:blip r:embed="rId4" cstate="print"/>
          <a:srcRect/>
          <a:stretch>
            <a:fillRect/>
          </a:stretch>
        </p:blipFill>
        <p:spPr bwMode="auto">
          <a:xfrm>
            <a:off x="535348" y="4293095"/>
            <a:ext cx="2629048" cy="2103239"/>
          </a:xfrm>
          <a:prstGeom prst="rect">
            <a:avLst/>
          </a:prstGeom>
          <a:noFill/>
          <a:ln w="3175">
            <a:solidFill>
              <a:schemeClr val="tx1"/>
            </a:solidFill>
          </a:ln>
        </p:spPr>
      </p:pic>
      <p:sp>
        <p:nvSpPr>
          <p:cNvPr id="8"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9" name="8 Imagen" descr="uaeminterior.png"/>
          <p:cNvPicPr>
            <a:picLocks noChangeAspect="1"/>
          </p:cNvPicPr>
          <p:nvPr/>
        </p:nvPicPr>
        <p:blipFill>
          <a:blip r:embed="rId5" cstate="print"/>
          <a:stretch>
            <a:fillRect/>
          </a:stretch>
        </p:blipFill>
        <p:spPr>
          <a:xfrm>
            <a:off x="251520" y="116792"/>
            <a:ext cx="1080000" cy="1080000"/>
          </a:xfrm>
          <a:prstGeom prst="rect">
            <a:avLst/>
          </a:prstGeom>
        </p:spPr>
      </p:pic>
      <p:pic>
        <p:nvPicPr>
          <p:cNvPr id="10" name="Imagen 25"/>
          <p:cNvPicPr/>
          <p:nvPr/>
        </p:nvPicPr>
        <p:blipFill rotWithShape="1">
          <a:blip r:embed="rId6"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2" name="Text Box 7"/>
          <p:cNvSpPr txBox="1">
            <a:spLocks noChangeArrowheads="1"/>
          </p:cNvSpPr>
          <p:nvPr/>
        </p:nvSpPr>
        <p:spPr bwMode="auto">
          <a:xfrm>
            <a:off x="6732240" y="6165501"/>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51520" y="2395932"/>
            <a:ext cx="3276212" cy="3139321"/>
          </a:xfrm>
          <a:prstGeom prst="rect">
            <a:avLst/>
          </a:prstGeom>
          <a:noFill/>
        </p:spPr>
        <p:txBody>
          <a:bodyPr wrap="square" rtlCol="0">
            <a:spAutoFit/>
          </a:bodyPr>
          <a:lstStyle/>
          <a:p>
            <a:pPr algn="just"/>
            <a:r>
              <a:rPr lang="es-MX" dirty="0">
                <a:cs typeface="Iskoola Pota" pitchFamily="34" charset="0"/>
              </a:rPr>
              <a:t>Los movimientos se miden en tres dimensiones con relación a los planos anatómicos estándar: </a:t>
            </a:r>
            <a:r>
              <a:rPr lang="es-MX" b="1" dirty="0">
                <a:cs typeface="Iskoola Pota" pitchFamily="34" charset="0"/>
              </a:rPr>
              <a:t>sagital, coronal o frontal y transversal. </a:t>
            </a:r>
            <a:endParaRPr lang="es-MX" b="1" dirty="0" smtClean="0">
              <a:cs typeface="Iskoola Pota" pitchFamily="34" charset="0"/>
            </a:endParaRPr>
          </a:p>
          <a:p>
            <a:pPr indent="457200" algn="just"/>
            <a:endParaRPr lang="es-MX" b="1" dirty="0">
              <a:cs typeface="Iskoola Pota" pitchFamily="34" charset="0"/>
            </a:endParaRPr>
          </a:p>
          <a:p>
            <a:pPr algn="just"/>
            <a:r>
              <a:rPr lang="es-MX" dirty="0">
                <a:cs typeface="Iskoola Pota" pitchFamily="34" charset="0"/>
              </a:rPr>
              <a:t>Anidados a esta referencia se usan sistemas de ejes cartesianos (X/ Y/ Z) para las mediciones de los movimientos del cuerpo humano. </a:t>
            </a:r>
          </a:p>
        </p:txBody>
      </p:sp>
      <p:sp>
        <p:nvSpPr>
          <p:cNvPr id="4" name="Rectángulo 3"/>
          <p:cNvSpPr/>
          <p:nvPr/>
        </p:nvSpPr>
        <p:spPr>
          <a:xfrm>
            <a:off x="1818279" y="6365243"/>
            <a:ext cx="4032448"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tomadas con fines didácticos de: </a:t>
            </a:r>
            <a:r>
              <a:rPr lang="es-MX" sz="1100" i="1" dirty="0">
                <a:solidFill>
                  <a:srgbClr val="000000"/>
                </a:solidFill>
                <a:latin typeface="Iskoola Pota" pitchFamily="34" charset="0"/>
                <a:cs typeface="Iskoola Pota" pitchFamily="34" charset="0"/>
                <a:hlinkClick r:id="rId2"/>
              </a:rPr>
              <a:t>https://www.google.com.mx/lplanosdelcuerpo</a:t>
            </a:r>
            <a:r>
              <a:rPr lang="es-MX" sz="1100" i="1" dirty="0">
                <a:solidFill>
                  <a:srgbClr val="000000"/>
                </a:solidFill>
                <a:latin typeface="Iskoola Pota" pitchFamily="34" charset="0"/>
                <a:cs typeface="Iskoola Pota" pitchFamily="34" charset="0"/>
              </a:rPr>
              <a:t> </a:t>
            </a:r>
          </a:p>
        </p:txBody>
      </p:sp>
      <p:pic>
        <p:nvPicPr>
          <p:cNvPr id="6" name="5 Imagen" descr="Planos.jpg"/>
          <p:cNvPicPr>
            <a:picLocks noChangeAspect="1"/>
          </p:cNvPicPr>
          <p:nvPr/>
        </p:nvPicPr>
        <p:blipFill>
          <a:blip r:embed="rId3" cstate="print">
            <a:lum contrast="20000"/>
          </a:blip>
          <a:srcRect l="2707"/>
          <a:stretch>
            <a:fillRect/>
          </a:stretch>
        </p:blipFill>
        <p:spPr>
          <a:xfrm>
            <a:off x="3739957" y="219380"/>
            <a:ext cx="4339786" cy="5965039"/>
          </a:xfrm>
          <a:prstGeom prst="rect">
            <a:avLst/>
          </a:prstGeom>
        </p:spPr>
      </p:pic>
      <p:pic>
        <p:nvPicPr>
          <p:cNvPr id="8" name="7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9"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1" name="CuadroTexto 10"/>
          <p:cNvSpPr txBox="1"/>
          <p:nvPr/>
        </p:nvSpPr>
        <p:spPr>
          <a:xfrm>
            <a:off x="251520" y="1150718"/>
            <a:ext cx="4392488" cy="646331"/>
          </a:xfrm>
          <a:prstGeom prst="rect">
            <a:avLst/>
          </a:prstGeom>
          <a:noFill/>
        </p:spPr>
        <p:txBody>
          <a:bodyPr wrap="square" rtlCol="0">
            <a:spAutoFit/>
          </a:bodyPr>
          <a:lstStyle/>
          <a:p>
            <a:r>
              <a:rPr lang="es-MX" b="1" dirty="0" smtClean="0"/>
              <a:t>6. SISTEMA DE REFERENCIA PARA LA MEDICIÓN DE MOVIMIENTOS</a:t>
            </a:r>
            <a:endParaRPr lang="es-MX" b="1" dirty="0"/>
          </a:p>
        </p:txBody>
      </p:sp>
      <p:sp>
        <p:nvSpPr>
          <p:cNvPr id="12" name="Text Box 7"/>
          <p:cNvSpPr txBox="1">
            <a:spLocks noChangeArrowheads="1"/>
          </p:cNvSpPr>
          <p:nvPr/>
        </p:nvSpPr>
        <p:spPr bwMode="auto">
          <a:xfrm>
            <a:off x="7034421" y="6334465"/>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0375" y="1556792"/>
            <a:ext cx="5479777" cy="2031325"/>
          </a:xfrm>
          <a:prstGeom prst="rect">
            <a:avLst/>
          </a:prstGeom>
          <a:noFill/>
        </p:spPr>
        <p:txBody>
          <a:bodyPr wrap="square" rtlCol="0">
            <a:spAutoFit/>
          </a:bodyPr>
          <a:lstStyle/>
          <a:p>
            <a:pPr algn="just"/>
            <a:r>
              <a:rPr lang="es-MX" dirty="0">
                <a:cs typeface="Iskoola Pota" pitchFamily="34" charset="0"/>
              </a:rPr>
              <a:t>Un movimiento de translación que describe la traslación (o movimiento linear) tiene lugar cuando un cuerpo mueve todas sus partes de manera que todas recorren el mismo espacio, en la misma dirección en el mismo intervalo de tiempo. </a:t>
            </a:r>
            <a:endParaRPr lang="es-MX" sz="2000" dirty="0">
              <a:cs typeface="Iskoola Pota" pitchFamily="34" charset="0"/>
            </a:endParaRPr>
          </a:p>
          <a:p>
            <a:pPr algn="just"/>
            <a:endParaRPr lang="es-MX" dirty="0">
              <a:cs typeface="Iskoola Pota" pitchFamily="34" charset="0"/>
            </a:endParaRPr>
          </a:p>
          <a:p>
            <a:pPr algn="just"/>
            <a:r>
              <a:rPr lang="es-MX" dirty="0">
                <a:cs typeface="Iskoola Pota" pitchFamily="34" charset="0"/>
              </a:rPr>
              <a:t>Un cuerpo puede tener:</a:t>
            </a:r>
          </a:p>
        </p:txBody>
      </p:sp>
      <p:pic>
        <p:nvPicPr>
          <p:cNvPr id="9220" name="Picture 4" descr="Imagen relacionada"/>
          <p:cNvPicPr>
            <a:picLocks noChangeAspect="1" noChangeArrowheads="1"/>
          </p:cNvPicPr>
          <p:nvPr/>
        </p:nvPicPr>
        <p:blipFill>
          <a:blip r:embed="rId2" cstate="print"/>
          <a:srcRect l="2953" r="17314" b="5775"/>
          <a:stretch>
            <a:fillRect/>
          </a:stretch>
        </p:blipFill>
        <p:spPr bwMode="auto">
          <a:xfrm>
            <a:off x="251520" y="3717032"/>
            <a:ext cx="2927538" cy="2331188"/>
          </a:xfrm>
          <a:prstGeom prst="round1Rect">
            <a:avLst/>
          </a:prstGeom>
          <a:noFill/>
        </p:spPr>
      </p:pic>
      <p:sp>
        <p:nvSpPr>
          <p:cNvPr id="9222" name="AutoShape 6" descr="Imagen relacionad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224" name="AutoShape 8" descr="Imagen relacionad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7" name="6 Imagen" descr="descarga.jpg"/>
          <p:cNvPicPr>
            <a:picLocks noChangeAspect="1"/>
          </p:cNvPicPr>
          <p:nvPr/>
        </p:nvPicPr>
        <p:blipFill>
          <a:blip r:embed="rId3" cstate="print"/>
          <a:srcRect l="4697"/>
          <a:stretch>
            <a:fillRect/>
          </a:stretch>
        </p:blipFill>
        <p:spPr>
          <a:xfrm>
            <a:off x="3347864" y="3356992"/>
            <a:ext cx="2811504" cy="2088257"/>
          </a:xfrm>
          <a:prstGeom prst="snip1Rect">
            <a:avLst>
              <a:gd name="adj" fmla="val 50000"/>
            </a:avLst>
          </a:prstGeom>
        </p:spPr>
      </p:pic>
      <p:pic>
        <p:nvPicPr>
          <p:cNvPr id="9226" name="Picture 10" descr="Resultado de imagen para esquiar"/>
          <p:cNvPicPr>
            <a:picLocks noChangeAspect="1" noChangeArrowheads="1"/>
          </p:cNvPicPr>
          <p:nvPr/>
        </p:nvPicPr>
        <p:blipFill>
          <a:blip r:embed="rId4" cstate="print"/>
          <a:srcRect l="5143" t="17684" r="17715"/>
          <a:stretch>
            <a:fillRect/>
          </a:stretch>
        </p:blipFill>
        <p:spPr bwMode="auto">
          <a:xfrm>
            <a:off x="6084168" y="2924944"/>
            <a:ext cx="2816658" cy="1827608"/>
          </a:xfrm>
          <a:prstGeom prst="rect">
            <a:avLst/>
          </a:prstGeom>
          <a:noFill/>
        </p:spPr>
      </p:pic>
      <p:cxnSp>
        <p:nvCxnSpPr>
          <p:cNvPr id="10" name="9 Conector recto de flecha"/>
          <p:cNvCxnSpPr/>
          <p:nvPr/>
        </p:nvCxnSpPr>
        <p:spPr>
          <a:xfrm flipH="1">
            <a:off x="1403648" y="5013176"/>
            <a:ext cx="1008112" cy="216024"/>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6588224" y="2492896"/>
            <a:ext cx="0" cy="1222163"/>
          </a:xfrm>
          <a:prstGeom prst="straightConnector1">
            <a:avLst/>
          </a:prstGeom>
          <a:ln w="76200">
            <a:solidFill>
              <a:srgbClr val="FF0000"/>
            </a:solidFill>
            <a:tailEnd type="arrow"/>
          </a:ln>
          <a:scene3d>
            <a:camera prst="isometricOffAxis2Top"/>
            <a:lightRig rig="threePt" dir="t"/>
          </a:scene3d>
        </p:spPr>
        <p:style>
          <a:lnRef idx="1">
            <a:schemeClr val="accent1"/>
          </a:lnRef>
          <a:fillRef idx="0">
            <a:schemeClr val="accent1"/>
          </a:fillRef>
          <a:effectRef idx="0">
            <a:schemeClr val="accent1"/>
          </a:effectRef>
          <a:fontRef idx="minor">
            <a:schemeClr val="tx1"/>
          </a:fontRef>
        </p:style>
      </p:cxnSp>
      <p:cxnSp>
        <p:nvCxnSpPr>
          <p:cNvPr id="18" name="17 Conector curvado"/>
          <p:cNvCxnSpPr/>
          <p:nvPr/>
        </p:nvCxnSpPr>
        <p:spPr>
          <a:xfrm rot="10800000">
            <a:off x="4211960" y="3644999"/>
            <a:ext cx="1512168" cy="288032"/>
          </a:xfrm>
          <a:prstGeom prst="curvedConnector3">
            <a:avLst>
              <a:gd name="adj1" fmla="val 50000"/>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29 CuadroTexto"/>
          <p:cNvSpPr txBox="1"/>
          <p:nvPr/>
        </p:nvSpPr>
        <p:spPr>
          <a:xfrm>
            <a:off x="6588224" y="4725144"/>
            <a:ext cx="2016224" cy="338554"/>
          </a:xfrm>
          <a:prstGeom prst="rect">
            <a:avLst/>
          </a:prstGeom>
          <a:noFill/>
        </p:spPr>
        <p:txBody>
          <a:bodyPr wrap="square" rtlCol="0">
            <a:spAutoFit/>
          </a:bodyPr>
          <a:lstStyle/>
          <a:p>
            <a:pPr algn="ctr"/>
            <a:r>
              <a:rPr lang="es-MX" sz="1600" dirty="0">
                <a:latin typeface="Iskoola Pota" pitchFamily="34" charset="0"/>
                <a:cs typeface="Iskoola Pota" pitchFamily="34" charset="0"/>
              </a:rPr>
              <a:t>Trayectoria no lineal</a:t>
            </a:r>
          </a:p>
        </p:txBody>
      </p:sp>
      <p:sp>
        <p:nvSpPr>
          <p:cNvPr id="31" name="30 CuadroTexto"/>
          <p:cNvSpPr txBox="1"/>
          <p:nvPr/>
        </p:nvSpPr>
        <p:spPr>
          <a:xfrm>
            <a:off x="3707904" y="5373216"/>
            <a:ext cx="2016224" cy="338554"/>
          </a:xfrm>
          <a:prstGeom prst="rect">
            <a:avLst/>
          </a:prstGeom>
          <a:noFill/>
        </p:spPr>
        <p:txBody>
          <a:bodyPr wrap="square" rtlCol="0">
            <a:spAutoFit/>
          </a:bodyPr>
          <a:lstStyle/>
          <a:p>
            <a:pPr algn="ctr"/>
            <a:r>
              <a:rPr lang="es-MX" sz="1600" dirty="0">
                <a:latin typeface="Iskoola Pota" pitchFamily="34" charset="0"/>
                <a:cs typeface="Iskoola Pota" pitchFamily="34" charset="0"/>
              </a:rPr>
              <a:t>Trayectoria curvilínea </a:t>
            </a:r>
          </a:p>
        </p:txBody>
      </p:sp>
      <p:sp>
        <p:nvSpPr>
          <p:cNvPr id="32" name="31 CuadroTexto"/>
          <p:cNvSpPr txBox="1"/>
          <p:nvPr/>
        </p:nvSpPr>
        <p:spPr>
          <a:xfrm>
            <a:off x="755576" y="6093296"/>
            <a:ext cx="2016224" cy="338554"/>
          </a:xfrm>
          <a:prstGeom prst="rect">
            <a:avLst/>
          </a:prstGeom>
          <a:noFill/>
        </p:spPr>
        <p:txBody>
          <a:bodyPr wrap="square" rtlCol="0">
            <a:spAutoFit/>
          </a:bodyPr>
          <a:lstStyle/>
          <a:p>
            <a:pPr algn="ctr"/>
            <a:r>
              <a:rPr lang="es-MX" sz="1600" dirty="0">
                <a:latin typeface="Iskoola Pota" pitchFamily="34" charset="0"/>
                <a:cs typeface="Iskoola Pota" pitchFamily="34" charset="0"/>
              </a:rPr>
              <a:t>Trayectoria rectilínea  </a:t>
            </a:r>
          </a:p>
        </p:txBody>
      </p:sp>
      <p:sp>
        <p:nvSpPr>
          <p:cNvPr id="16"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7" name="16 Imagen" descr="uaeminterior.png"/>
          <p:cNvPicPr>
            <a:picLocks noChangeAspect="1"/>
          </p:cNvPicPr>
          <p:nvPr/>
        </p:nvPicPr>
        <p:blipFill>
          <a:blip r:embed="rId5" cstate="print"/>
          <a:stretch>
            <a:fillRect/>
          </a:stretch>
        </p:blipFill>
        <p:spPr>
          <a:xfrm>
            <a:off x="251520" y="116792"/>
            <a:ext cx="1080000" cy="1080000"/>
          </a:xfrm>
          <a:prstGeom prst="rect">
            <a:avLst/>
          </a:prstGeom>
        </p:spPr>
      </p:pic>
      <p:pic>
        <p:nvPicPr>
          <p:cNvPr id="19" name="Imagen 25"/>
          <p:cNvPicPr/>
          <p:nvPr/>
        </p:nvPicPr>
        <p:blipFill rotWithShape="1">
          <a:blip r:embed="rId6"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20" name="19 Rectángulo"/>
          <p:cNvSpPr/>
          <p:nvPr/>
        </p:nvSpPr>
        <p:spPr>
          <a:xfrm>
            <a:off x="3419872" y="980728"/>
            <a:ext cx="2319546" cy="338554"/>
          </a:xfrm>
          <a:prstGeom prst="rect">
            <a:avLst/>
          </a:prstGeom>
        </p:spPr>
        <p:txBody>
          <a:bodyPr wrap="none">
            <a:spAutoFit/>
          </a:bodyPr>
          <a:lstStyle/>
          <a:p>
            <a:pPr>
              <a:spcAft>
                <a:spcPts val="600"/>
              </a:spcAft>
            </a:pPr>
            <a:r>
              <a:rPr lang="es-MX" sz="1600" b="1" dirty="0">
                <a:solidFill>
                  <a:srgbClr val="C00000"/>
                </a:solidFill>
                <a:cs typeface="Iskoola Pota" pitchFamily="34" charset="0"/>
              </a:rPr>
              <a:t>7.1 MOVIMIENTO LINEAL</a:t>
            </a:r>
          </a:p>
        </p:txBody>
      </p:sp>
      <p:sp>
        <p:nvSpPr>
          <p:cNvPr id="22" name="Text Box 7"/>
          <p:cNvSpPr txBox="1">
            <a:spLocks noChangeArrowheads="1"/>
          </p:cNvSpPr>
          <p:nvPr/>
        </p:nvSpPr>
        <p:spPr bwMode="auto">
          <a:xfrm>
            <a:off x="6791247" y="6247366"/>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91880" y="1855098"/>
            <a:ext cx="3371336" cy="2139047"/>
          </a:xfrm>
          <a:prstGeom prst="rect">
            <a:avLst/>
          </a:prstGeom>
          <a:noFill/>
        </p:spPr>
        <p:txBody>
          <a:bodyPr wrap="square" rtlCol="0">
            <a:spAutoFit/>
          </a:bodyPr>
          <a:lstStyle/>
          <a:p>
            <a:pPr algn="just">
              <a:spcBef>
                <a:spcPts val="600"/>
              </a:spcBef>
            </a:pPr>
            <a:r>
              <a:rPr lang="es-MX" sz="1600" dirty="0">
                <a:cs typeface="Iskoola Pota" pitchFamily="34" charset="0"/>
              </a:rPr>
              <a:t>Los movimientos de ángulos de las articulaciones se definen como la rotación del segmento distal relativo al segmento proximal. En general, usando la regla de rotación en un eje, se puede conocer los grados aplicados en las rotaciones</a:t>
            </a:r>
            <a:r>
              <a:rPr lang="es-MX" sz="1600" dirty="0"/>
              <a:t>. </a:t>
            </a:r>
          </a:p>
          <a:p>
            <a:pPr indent="457200" algn="just">
              <a:spcBef>
                <a:spcPts val="600"/>
              </a:spcBef>
            </a:pPr>
            <a:endParaRPr lang="es-MX" sz="1600" dirty="0"/>
          </a:p>
        </p:txBody>
      </p:sp>
      <p:pic>
        <p:nvPicPr>
          <p:cNvPr id="9218" name="Picture 2" descr="Resultado de imagen para angulos de las articulaciones"/>
          <p:cNvPicPr>
            <a:picLocks noChangeAspect="1" noChangeArrowheads="1"/>
          </p:cNvPicPr>
          <p:nvPr/>
        </p:nvPicPr>
        <p:blipFill>
          <a:blip r:embed="rId2" cstate="print"/>
          <a:srcRect/>
          <a:stretch>
            <a:fillRect/>
          </a:stretch>
        </p:blipFill>
        <p:spPr bwMode="auto">
          <a:xfrm>
            <a:off x="1166818" y="1480315"/>
            <a:ext cx="2078597" cy="3897369"/>
          </a:xfrm>
          <a:prstGeom prst="rect">
            <a:avLst/>
          </a:prstGeom>
          <a:noFill/>
        </p:spPr>
      </p:pic>
      <p:sp>
        <p:nvSpPr>
          <p:cNvPr id="5" name="Rectángulo 3"/>
          <p:cNvSpPr/>
          <p:nvPr/>
        </p:nvSpPr>
        <p:spPr>
          <a:xfrm>
            <a:off x="392884" y="5720507"/>
            <a:ext cx="4032448" cy="369332"/>
          </a:xfrm>
          <a:prstGeom prst="rect">
            <a:avLst/>
          </a:prstGeom>
        </p:spPr>
        <p:txBody>
          <a:bodyPr wrap="square">
            <a:spAutoFit/>
          </a:bodyPr>
          <a:lstStyle/>
          <a:p>
            <a:pPr algn="ctr"/>
            <a:r>
              <a:rPr lang="es-MX" sz="900" i="1" dirty="0">
                <a:solidFill>
                  <a:srgbClr val="000000"/>
                </a:solidFill>
                <a:latin typeface="Iskoola Pota" pitchFamily="34" charset="0"/>
                <a:cs typeface="Iskoola Pota" pitchFamily="34" charset="0"/>
              </a:rPr>
              <a:t>Imágenes tomadas con fines didácticos de: </a:t>
            </a:r>
            <a:r>
              <a:rPr lang="es-MX" sz="900" i="1" dirty="0">
                <a:solidFill>
                  <a:srgbClr val="000000"/>
                </a:solidFill>
                <a:latin typeface="Iskoola Pota" pitchFamily="34" charset="0"/>
                <a:cs typeface="Iskoola Pota" pitchFamily="34" charset="0"/>
                <a:hlinkClick r:id="rId3"/>
              </a:rPr>
              <a:t>https://www.google.com.mx/movimientos_con_angulos_del_cuerpo</a:t>
            </a:r>
            <a:r>
              <a:rPr lang="es-MX" sz="900" i="1" dirty="0">
                <a:solidFill>
                  <a:srgbClr val="000000"/>
                </a:solidFill>
                <a:latin typeface="Iskoola Pota" pitchFamily="34" charset="0"/>
                <a:cs typeface="Iskoola Pota" pitchFamily="34" charset="0"/>
              </a:rPr>
              <a:t>  </a:t>
            </a:r>
          </a:p>
        </p:txBody>
      </p:sp>
      <p:sp>
        <p:nvSpPr>
          <p:cNvPr id="8"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9" name="8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10"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1" name="10 Rectángulo"/>
          <p:cNvSpPr/>
          <p:nvPr/>
        </p:nvSpPr>
        <p:spPr>
          <a:xfrm>
            <a:off x="2987824" y="1052736"/>
            <a:ext cx="2883546" cy="369332"/>
          </a:xfrm>
          <a:prstGeom prst="rect">
            <a:avLst/>
          </a:prstGeom>
        </p:spPr>
        <p:txBody>
          <a:bodyPr wrap="none">
            <a:spAutoFit/>
          </a:bodyPr>
          <a:lstStyle/>
          <a:p>
            <a:pPr algn="ctr"/>
            <a:r>
              <a:rPr lang="es-MX" b="1" dirty="0">
                <a:solidFill>
                  <a:srgbClr val="C00000"/>
                </a:solidFill>
                <a:cs typeface="Iskoola Pota" pitchFamily="34" charset="0"/>
              </a:rPr>
              <a:t>7.2 MOVIMIENTO ANGULAR</a:t>
            </a:r>
          </a:p>
        </p:txBody>
      </p:sp>
      <p:sp>
        <p:nvSpPr>
          <p:cNvPr id="3" name="Rectángulo 2">
            <a:extLst>
              <a:ext uri="{FF2B5EF4-FFF2-40B4-BE49-F238E27FC236}">
                <a16:creationId xmlns:a16="http://schemas.microsoft.com/office/drawing/2014/main" id="{853D9785-D84F-420B-979F-39737EF2B6D3}"/>
              </a:ext>
            </a:extLst>
          </p:cNvPr>
          <p:cNvSpPr/>
          <p:nvPr/>
        </p:nvSpPr>
        <p:spPr>
          <a:xfrm>
            <a:off x="4630725" y="3930181"/>
            <a:ext cx="3864628" cy="2308324"/>
          </a:xfrm>
          <a:prstGeom prst="rect">
            <a:avLst/>
          </a:prstGeom>
        </p:spPr>
        <p:txBody>
          <a:bodyPr wrap="square">
            <a:spAutoFit/>
          </a:bodyPr>
          <a:lstStyle/>
          <a:p>
            <a:pPr lvl="0" algn="just"/>
            <a:r>
              <a:rPr lang="es-MX" sz="1600" dirty="0">
                <a:solidFill>
                  <a:prstClr val="black"/>
                </a:solidFill>
                <a:cs typeface="Iskoola Pota" pitchFamily="34" charset="0"/>
              </a:rPr>
              <a:t>El movimiento rotatorio (o movimiento angular) tiene lugar cuando todas las partes de un cuerpo se mueven a lo largo de una trayectoria circular alrededor de una línea (considerada como eje de rotación), con el mismo ángulo, al mismo tiempo. Este eje de rotación puede o no pasar por el cuerpo, pero siempre es perpendicular al plano de rotación.</a:t>
            </a:r>
          </a:p>
        </p:txBody>
      </p:sp>
      <p:sp>
        <p:nvSpPr>
          <p:cNvPr id="13" name="Text Box 7"/>
          <p:cNvSpPr txBox="1">
            <a:spLocks noChangeArrowheads="1"/>
          </p:cNvSpPr>
          <p:nvPr/>
        </p:nvSpPr>
        <p:spPr bwMode="auto">
          <a:xfrm>
            <a:off x="7031038" y="6309320"/>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40834" y="332656"/>
            <a:ext cx="4752528" cy="1584176"/>
          </a:xfrm>
        </p:spPr>
        <p:txBody>
          <a:bodyPr>
            <a:normAutofit/>
          </a:bodyPr>
          <a:lstStyle/>
          <a:p>
            <a:pPr>
              <a:lnSpc>
                <a:spcPct val="150000"/>
              </a:lnSpc>
            </a:pPr>
            <a:r>
              <a:rPr lang="es-MX" sz="2000" b="1" dirty="0">
                <a:latin typeface="+mn-lt"/>
                <a:cs typeface="Iskoola Pota" pitchFamily="34" charset="0"/>
              </a:rPr>
              <a:t>CONTENIDO DE LA PRESENTACIÓN </a:t>
            </a:r>
          </a:p>
        </p:txBody>
      </p:sp>
      <p:sp>
        <p:nvSpPr>
          <p:cNvPr id="3" name="2 Marcador de contenido"/>
          <p:cNvSpPr>
            <a:spLocks noGrp="1"/>
          </p:cNvSpPr>
          <p:nvPr>
            <p:ph sz="half" idx="1"/>
          </p:nvPr>
        </p:nvSpPr>
        <p:spPr>
          <a:xfrm>
            <a:off x="899592" y="1412776"/>
            <a:ext cx="4392488" cy="4248473"/>
          </a:xfrm>
        </p:spPr>
        <p:txBody>
          <a:bodyPr>
            <a:noAutofit/>
          </a:bodyPr>
          <a:lstStyle/>
          <a:p>
            <a:pPr marL="514350" indent="-514350">
              <a:buNone/>
            </a:pPr>
            <a:r>
              <a:rPr lang="es-MX" sz="1400" b="1" dirty="0" smtClean="0">
                <a:solidFill>
                  <a:schemeClr val="accent6">
                    <a:lumMod val="50000"/>
                  </a:schemeClr>
                </a:solidFill>
              </a:rPr>
              <a:t>INFORMACIÓN GENERAL</a:t>
            </a:r>
          </a:p>
          <a:p>
            <a:pPr marL="514350" indent="-514350">
              <a:buNone/>
            </a:pPr>
            <a:r>
              <a:rPr lang="es-MX" sz="1400" b="1" dirty="0" smtClean="0">
                <a:solidFill>
                  <a:schemeClr val="accent6">
                    <a:lumMod val="50000"/>
                  </a:schemeClr>
                </a:solidFill>
              </a:rPr>
              <a:t>1</a:t>
            </a:r>
            <a:r>
              <a:rPr lang="es-MX" sz="1400" b="1" dirty="0">
                <a:solidFill>
                  <a:schemeClr val="accent6">
                    <a:lumMod val="50000"/>
                  </a:schemeClr>
                </a:solidFill>
                <a:cs typeface="Iskoola Pota" pitchFamily="34" charset="0"/>
              </a:rPr>
              <a:t>.- </a:t>
            </a:r>
            <a:r>
              <a:rPr lang="es-MX" sz="1400" b="1" dirty="0" smtClean="0">
                <a:solidFill>
                  <a:schemeClr val="accent6">
                    <a:lumMod val="50000"/>
                  </a:schemeClr>
                </a:solidFill>
                <a:cs typeface="Iskoola Pota" pitchFamily="34" charset="0"/>
              </a:rPr>
              <a:t>Marco conceptual</a:t>
            </a:r>
            <a:endParaRPr lang="es-MX" sz="1400" b="1" dirty="0">
              <a:solidFill>
                <a:schemeClr val="accent6">
                  <a:lumMod val="50000"/>
                </a:schemeClr>
              </a:solidFill>
              <a:cs typeface="Iskoola Pota" pitchFamily="34" charset="0"/>
            </a:endParaRPr>
          </a:p>
          <a:p>
            <a:pPr marL="514350" indent="-514350">
              <a:buNone/>
            </a:pPr>
            <a:r>
              <a:rPr lang="es-MX" sz="1400" dirty="0">
                <a:cs typeface="Iskoola Pota" pitchFamily="34" charset="0"/>
              </a:rPr>
              <a:t>      1.1 Ergonomía</a:t>
            </a:r>
          </a:p>
          <a:p>
            <a:pPr marL="514350" indent="-514350">
              <a:buNone/>
            </a:pPr>
            <a:r>
              <a:rPr lang="es-MX" sz="1400" dirty="0">
                <a:cs typeface="Iskoola Pota" pitchFamily="34" charset="0"/>
              </a:rPr>
              <a:t>      1.2 Biomecánica </a:t>
            </a:r>
            <a:endParaRPr lang="es-MX" sz="1400" b="1" dirty="0">
              <a:solidFill>
                <a:schemeClr val="accent6">
                  <a:lumMod val="50000"/>
                </a:schemeClr>
              </a:solidFill>
              <a:cs typeface="Iskoola Pota" pitchFamily="34" charset="0"/>
            </a:endParaRPr>
          </a:p>
          <a:p>
            <a:pPr marL="514350" indent="-514350">
              <a:buNone/>
            </a:pPr>
            <a:r>
              <a:rPr lang="es-MX" sz="1400" b="1" dirty="0">
                <a:solidFill>
                  <a:schemeClr val="accent6">
                    <a:lumMod val="50000"/>
                  </a:schemeClr>
                </a:solidFill>
                <a:cs typeface="Iskoola Pota" pitchFamily="34" charset="0"/>
              </a:rPr>
              <a:t>2.- Movimiento </a:t>
            </a:r>
            <a:r>
              <a:rPr lang="es-MX" sz="1400" b="1" dirty="0" smtClean="0">
                <a:solidFill>
                  <a:schemeClr val="accent6">
                    <a:lumMod val="50000"/>
                  </a:schemeClr>
                </a:solidFill>
                <a:cs typeface="Iskoola Pota" pitchFamily="34" charset="0"/>
              </a:rPr>
              <a:t>corporal</a:t>
            </a:r>
            <a:endParaRPr lang="es-MX" sz="1400" b="1" dirty="0">
              <a:solidFill>
                <a:schemeClr val="accent6">
                  <a:lumMod val="50000"/>
                </a:schemeClr>
              </a:solidFill>
              <a:cs typeface="Iskoola Pota" pitchFamily="34" charset="0"/>
            </a:endParaRPr>
          </a:p>
          <a:p>
            <a:pPr marL="514350" indent="-514350">
              <a:buNone/>
            </a:pPr>
            <a:r>
              <a:rPr lang="es-MX" sz="1400" b="1" dirty="0" smtClean="0">
                <a:solidFill>
                  <a:schemeClr val="accent6">
                    <a:lumMod val="50000"/>
                  </a:schemeClr>
                </a:solidFill>
                <a:cs typeface="Iskoola Pota" pitchFamily="34" charset="0"/>
              </a:rPr>
              <a:t>3</a:t>
            </a:r>
            <a:r>
              <a:rPr lang="es-MX" sz="1400" b="1" dirty="0">
                <a:solidFill>
                  <a:schemeClr val="accent6">
                    <a:lumMod val="50000"/>
                  </a:schemeClr>
                </a:solidFill>
                <a:cs typeface="Iskoola Pota" pitchFamily="34" charset="0"/>
              </a:rPr>
              <a:t>.- Desarrollo motor del ser </a:t>
            </a:r>
            <a:r>
              <a:rPr lang="es-MX" sz="1400" b="1" dirty="0" smtClean="0">
                <a:solidFill>
                  <a:schemeClr val="accent6">
                    <a:lumMod val="50000"/>
                  </a:schemeClr>
                </a:solidFill>
                <a:cs typeface="Iskoola Pota" pitchFamily="34" charset="0"/>
              </a:rPr>
              <a:t>humano</a:t>
            </a:r>
            <a:endParaRPr lang="es-MX" sz="1400" b="1" dirty="0">
              <a:cs typeface="Iskoola Pota" pitchFamily="34" charset="0"/>
            </a:endParaRPr>
          </a:p>
          <a:p>
            <a:pPr marL="514350" indent="-514350">
              <a:lnSpc>
                <a:spcPct val="120000"/>
              </a:lnSpc>
              <a:buNone/>
            </a:pPr>
            <a:r>
              <a:rPr lang="es-MX" sz="1400" b="1" dirty="0">
                <a:solidFill>
                  <a:schemeClr val="accent6">
                    <a:lumMod val="50000"/>
                  </a:schemeClr>
                </a:solidFill>
                <a:cs typeface="Iskoola Pota" pitchFamily="34" charset="0"/>
              </a:rPr>
              <a:t>4.- Huesos y músculos.</a:t>
            </a:r>
          </a:p>
          <a:p>
            <a:pPr marL="514350" indent="-514350">
              <a:lnSpc>
                <a:spcPct val="120000"/>
              </a:lnSpc>
              <a:buNone/>
            </a:pPr>
            <a:r>
              <a:rPr lang="es-MX" sz="1400" dirty="0">
                <a:cs typeface="Iskoola Pota" pitchFamily="34" charset="0"/>
              </a:rPr>
              <a:t>      4.1 Estructura ósea</a:t>
            </a:r>
          </a:p>
          <a:p>
            <a:pPr marL="514350" indent="-514350">
              <a:lnSpc>
                <a:spcPct val="120000"/>
              </a:lnSpc>
              <a:buNone/>
            </a:pPr>
            <a:r>
              <a:rPr lang="es-MX" sz="1400" dirty="0">
                <a:cs typeface="Iskoola Pota" pitchFamily="34" charset="0"/>
              </a:rPr>
              <a:t>      4.2 Estructura muscular</a:t>
            </a:r>
          </a:p>
          <a:p>
            <a:pPr marL="514350" indent="-514350">
              <a:lnSpc>
                <a:spcPct val="120000"/>
              </a:lnSpc>
              <a:buNone/>
            </a:pPr>
            <a:r>
              <a:rPr lang="es-MX" sz="1400" dirty="0">
                <a:cs typeface="Iskoola Pota" pitchFamily="34" charset="0"/>
              </a:rPr>
              <a:t>      4.3 Fuerzas externas</a:t>
            </a:r>
          </a:p>
          <a:p>
            <a:pPr marL="514350" indent="-514350">
              <a:lnSpc>
                <a:spcPct val="120000"/>
              </a:lnSpc>
              <a:buNone/>
            </a:pPr>
            <a:r>
              <a:rPr lang="es-MX" sz="1400" dirty="0">
                <a:cs typeface="Iskoola Pota" pitchFamily="34" charset="0"/>
              </a:rPr>
              <a:t>      4.4 Fuerzas internas</a:t>
            </a:r>
          </a:p>
          <a:p>
            <a:pPr marL="514350" indent="-514350">
              <a:lnSpc>
                <a:spcPct val="120000"/>
              </a:lnSpc>
              <a:buNone/>
            </a:pPr>
            <a:r>
              <a:rPr lang="es-MX" sz="1400" dirty="0">
                <a:cs typeface="Iskoola Pota" pitchFamily="34" charset="0"/>
              </a:rPr>
              <a:t>            4.4.1 Concéntrica </a:t>
            </a:r>
          </a:p>
          <a:p>
            <a:pPr marL="514350" indent="-514350">
              <a:lnSpc>
                <a:spcPct val="120000"/>
              </a:lnSpc>
              <a:buNone/>
            </a:pPr>
            <a:r>
              <a:rPr lang="es-MX" sz="1400" dirty="0">
                <a:cs typeface="Iskoola Pota" pitchFamily="34" charset="0"/>
              </a:rPr>
              <a:t>            4.4.2 Excéntrica </a:t>
            </a:r>
          </a:p>
          <a:p>
            <a:pPr marL="514350" indent="-514350">
              <a:lnSpc>
                <a:spcPct val="120000"/>
              </a:lnSpc>
              <a:buNone/>
            </a:pPr>
            <a:r>
              <a:rPr lang="es-MX" sz="1400" dirty="0">
                <a:cs typeface="Iskoola Pota" pitchFamily="34" charset="0"/>
              </a:rPr>
              <a:t>            4.4.3 Isométrica </a:t>
            </a:r>
          </a:p>
          <a:p>
            <a:pPr marL="514350" indent="-514350">
              <a:lnSpc>
                <a:spcPct val="120000"/>
              </a:lnSpc>
              <a:buNone/>
            </a:pPr>
            <a:r>
              <a:rPr lang="es-MX" sz="1400" dirty="0">
                <a:cs typeface="Iskoola Pota" pitchFamily="34" charset="0"/>
              </a:rPr>
              <a:t>            4.4.4 Isotónica </a:t>
            </a:r>
            <a:endParaRPr lang="es-MX" sz="1400" b="1" dirty="0">
              <a:cs typeface="Iskoola Pota" pitchFamily="34" charset="0"/>
            </a:endParaRPr>
          </a:p>
          <a:p>
            <a:pPr marL="514350" indent="-514350">
              <a:lnSpc>
                <a:spcPct val="120000"/>
              </a:lnSpc>
              <a:buNone/>
            </a:pPr>
            <a:r>
              <a:rPr lang="es-MX" sz="1400" dirty="0">
                <a:cs typeface="Iskoola Pota" pitchFamily="34" charset="0"/>
              </a:rPr>
              <a:t>            4.4.5 Isocinética </a:t>
            </a:r>
          </a:p>
        </p:txBody>
      </p:sp>
      <p:sp>
        <p:nvSpPr>
          <p:cNvPr id="6" name="5 Rectángulo"/>
          <p:cNvSpPr/>
          <p:nvPr/>
        </p:nvSpPr>
        <p:spPr>
          <a:xfrm>
            <a:off x="4615709" y="1708051"/>
            <a:ext cx="3744416" cy="4185761"/>
          </a:xfrm>
          <a:prstGeom prst="rect">
            <a:avLst/>
          </a:prstGeom>
        </p:spPr>
        <p:txBody>
          <a:bodyPr wrap="square">
            <a:spAutoFit/>
          </a:bodyPr>
          <a:lstStyle/>
          <a:p>
            <a:pPr marL="514350" indent="-514350">
              <a:buNone/>
            </a:pPr>
            <a:r>
              <a:rPr lang="es-MX" sz="1400" b="1" dirty="0">
                <a:solidFill>
                  <a:schemeClr val="accent6">
                    <a:lumMod val="50000"/>
                  </a:schemeClr>
                </a:solidFill>
                <a:cs typeface="Iskoola Pota" pitchFamily="34" charset="0"/>
              </a:rPr>
              <a:t>5.- Articulaciones</a:t>
            </a:r>
          </a:p>
          <a:p>
            <a:pPr marL="514350" indent="-514350">
              <a:buNone/>
            </a:pPr>
            <a:r>
              <a:rPr lang="es-MX" sz="1400" dirty="0">
                <a:cs typeface="Iskoola Pota" pitchFamily="34" charset="0"/>
              </a:rPr>
              <a:t>      5.1 Clasificación según el material que une el hueso y la articulación</a:t>
            </a:r>
          </a:p>
          <a:p>
            <a:pPr marL="514350" indent="-514350">
              <a:buNone/>
            </a:pPr>
            <a:r>
              <a:rPr lang="es-MX" sz="1400" dirty="0">
                <a:cs typeface="Iskoola Pota" pitchFamily="34" charset="0"/>
              </a:rPr>
              <a:t>      5.2 Clasificación según su movimiento</a:t>
            </a:r>
          </a:p>
          <a:p>
            <a:pPr marL="514350" indent="-514350">
              <a:buNone/>
            </a:pPr>
            <a:r>
              <a:rPr lang="es-MX" sz="1400" dirty="0">
                <a:cs typeface="Iskoola Pota" pitchFamily="34" charset="0"/>
              </a:rPr>
              <a:t>      5.3 Rotación de segmentos </a:t>
            </a:r>
          </a:p>
          <a:p>
            <a:pPr marL="514350" indent="-514350">
              <a:buNone/>
            </a:pPr>
            <a:r>
              <a:rPr lang="es-MX" sz="1400" b="1" dirty="0">
                <a:solidFill>
                  <a:schemeClr val="accent6">
                    <a:lumMod val="50000"/>
                  </a:schemeClr>
                </a:solidFill>
                <a:cs typeface="Iskoola Pota" pitchFamily="34" charset="0"/>
              </a:rPr>
              <a:t>6.- Lesiones generadas </a:t>
            </a:r>
            <a:endParaRPr lang="es-MX" sz="1400" dirty="0">
              <a:solidFill>
                <a:schemeClr val="accent6">
                  <a:lumMod val="50000"/>
                </a:schemeClr>
              </a:solidFill>
              <a:cs typeface="Iskoola Pota" pitchFamily="34" charset="0"/>
            </a:endParaRPr>
          </a:p>
          <a:p>
            <a:pPr marL="514350" indent="-514350">
              <a:buNone/>
            </a:pPr>
            <a:r>
              <a:rPr lang="es-MX" sz="1400" b="1" dirty="0">
                <a:solidFill>
                  <a:schemeClr val="accent6">
                    <a:lumMod val="50000"/>
                  </a:schemeClr>
                </a:solidFill>
                <a:cs typeface="Iskoola Pota" pitchFamily="34" charset="0"/>
              </a:rPr>
              <a:t>7.- Sistema de referencia para la medición de movimientos</a:t>
            </a:r>
          </a:p>
          <a:p>
            <a:pPr marL="514350" indent="-514350">
              <a:buNone/>
            </a:pPr>
            <a:r>
              <a:rPr lang="es-MX" sz="1400" dirty="0">
                <a:cs typeface="Iskoola Pota" pitchFamily="34" charset="0"/>
              </a:rPr>
              <a:t>      7.1 Movimiento lineal</a:t>
            </a:r>
          </a:p>
          <a:p>
            <a:pPr marL="514350" indent="-514350">
              <a:buNone/>
            </a:pPr>
            <a:r>
              <a:rPr lang="es-MX" sz="1400" dirty="0">
                <a:cs typeface="Iskoola Pota" pitchFamily="34" charset="0"/>
              </a:rPr>
              <a:t>      7.2 Movimiento angular</a:t>
            </a:r>
          </a:p>
          <a:p>
            <a:pPr marL="514350" indent="-514350">
              <a:buNone/>
            </a:pPr>
            <a:r>
              <a:rPr lang="es-MX" sz="1400" dirty="0">
                <a:cs typeface="Iskoola Pota" pitchFamily="34" charset="0"/>
              </a:rPr>
              <a:t>            7.2.1 Flexión y Extensión</a:t>
            </a:r>
          </a:p>
          <a:p>
            <a:pPr marL="514350" indent="-514350">
              <a:buNone/>
            </a:pPr>
            <a:r>
              <a:rPr lang="es-MX" sz="1400" dirty="0">
                <a:cs typeface="Iskoola Pota" pitchFamily="34" charset="0"/>
              </a:rPr>
              <a:t>            </a:t>
            </a:r>
            <a:r>
              <a:rPr lang="es-MX" sz="1400" dirty="0" smtClean="0">
                <a:cs typeface="Iskoola Pota" pitchFamily="34" charset="0"/>
              </a:rPr>
              <a:t>7.2.2 Abducción </a:t>
            </a:r>
            <a:r>
              <a:rPr lang="es-MX" sz="1400" dirty="0">
                <a:cs typeface="Iskoola Pota" pitchFamily="34" charset="0"/>
              </a:rPr>
              <a:t>y Aducción</a:t>
            </a:r>
          </a:p>
          <a:p>
            <a:pPr marL="514350" indent="-514350">
              <a:buNone/>
            </a:pPr>
            <a:r>
              <a:rPr lang="es-MX" sz="1400" dirty="0">
                <a:cs typeface="Iskoola Pota" pitchFamily="34" charset="0"/>
              </a:rPr>
              <a:t>            7.2.3 </a:t>
            </a:r>
            <a:r>
              <a:rPr lang="es-MX" sz="1400" dirty="0" smtClean="0">
                <a:cs typeface="Iskoola Pota" pitchFamily="34" charset="0"/>
              </a:rPr>
              <a:t> Rotación </a:t>
            </a:r>
            <a:r>
              <a:rPr lang="es-MX" sz="1400" dirty="0">
                <a:cs typeface="Iskoola Pota" pitchFamily="34" charset="0"/>
              </a:rPr>
              <a:t>interna – externa</a:t>
            </a:r>
          </a:p>
          <a:p>
            <a:pPr marL="514350" indent="-514350">
              <a:buNone/>
            </a:pPr>
            <a:r>
              <a:rPr lang="es-MX" sz="1400" dirty="0">
                <a:cs typeface="Iskoola Pota" pitchFamily="34" charset="0"/>
              </a:rPr>
              <a:t>            7. 2.4 </a:t>
            </a:r>
            <a:r>
              <a:rPr lang="es-MX" sz="1400" dirty="0" smtClean="0">
                <a:cs typeface="Iskoola Pota" pitchFamily="34" charset="0"/>
              </a:rPr>
              <a:t> Supinación </a:t>
            </a:r>
            <a:r>
              <a:rPr lang="es-MX" sz="1400" dirty="0">
                <a:cs typeface="Iskoola Pota" pitchFamily="34" charset="0"/>
              </a:rPr>
              <a:t>y Pronación </a:t>
            </a:r>
          </a:p>
          <a:p>
            <a:pPr marL="514350" indent="-514350">
              <a:buNone/>
            </a:pPr>
            <a:r>
              <a:rPr lang="es-MX" sz="1400" dirty="0">
                <a:cs typeface="Iskoola Pota" pitchFamily="34" charset="0"/>
              </a:rPr>
              <a:t>            7. </a:t>
            </a:r>
            <a:r>
              <a:rPr lang="es-MX" sz="1400" dirty="0" smtClean="0">
                <a:cs typeface="Iskoola Pota" pitchFamily="34" charset="0"/>
              </a:rPr>
              <a:t>2.5  </a:t>
            </a:r>
            <a:r>
              <a:rPr lang="es-MX" sz="1400" dirty="0">
                <a:cs typeface="Iskoola Pota" pitchFamily="34" charset="0"/>
              </a:rPr>
              <a:t>Circunducción </a:t>
            </a:r>
            <a:endParaRPr lang="es-MX" sz="1400" dirty="0" smtClean="0">
              <a:cs typeface="Iskoola Pota" pitchFamily="34" charset="0"/>
            </a:endParaRPr>
          </a:p>
          <a:p>
            <a:pPr marL="514350" indent="-514350">
              <a:buNone/>
            </a:pPr>
            <a:r>
              <a:rPr lang="es-MX" sz="1400" b="1" dirty="0" smtClean="0">
                <a:solidFill>
                  <a:schemeClr val="accent6">
                    <a:lumMod val="50000"/>
                  </a:schemeClr>
                </a:solidFill>
                <a:cs typeface="Iskoola Pota" pitchFamily="34" charset="0"/>
              </a:rPr>
              <a:t>8. Instrumentos de medición del cuerpo humano</a:t>
            </a:r>
          </a:p>
          <a:p>
            <a:pPr marL="514350" indent="-514350">
              <a:buNone/>
            </a:pPr>
            <a:r>
              <a:rPr lang="es-MX" sz="1400" b="1" dirty="0">
                <a:solidFill>
                  <a:schemeClr val="accent6">
                    <a:lumMod val="50000"/>
                  </a:schemeClr>
                </a:solidFill>
                <a:cs typeface="Iskoola Pota" pitchFamily="34" charset="0"/>
              </a:rPr>
              <a:t>9</a:t>
            </a:r>
            <a:r>
              <a:rPr lang="es-MX" sz="1400" b="1" dirty="0" smtClean="0">
                <a:solidFill>
                  <a:schemeClr val="accent6">
                    <a:lumMod val="50000"/>
                  </a:schemeClr>
                </a:solidFill>
                <a:cs typeface="Iskoola Pota" pitchFamily="34" charset="0"/>
              </a:rPr>
              <a:t>. Conclusiones</a:t>
            </a:r>
          </a:p>
          <a:p>
            <a:pPr marL="514350" indent="-514350">
              <a:buNone/>
            </a:pPr>
            <a:r>
              <a:rPr lang="es-MX" sz="1400" b="1" dirty="0" smtClean="0">
                <a:solidFill>
                  <a:schemeClr val="accent6">
                    <a:lumMod val="50000"/>
                  </a:schemeClr>
                </a:solidFill>
                <a:cs typeface="Iskoola Pota" pitchFamily="34" charset="0"/>
              </a:rPr>
              <a:t>10</a:t>
            </a:r>
            <a:r>
              <a:rPr lang="es-MX" sz="1400" b="1" dirty="0" smtClean="0">
                <a:solidFill>
                  <a:schemeClr val="accent6">
                    <a:lumMod val="50000"/>
                  </a:schemeClr>
                </a:solidFill>
                <a:cs typeface="Iskoola Pota" pitchFamily="34" charset="0"/>
              </a:rPr>
              <a:t>. Referencias</a:t>
            </a:r>
            <a:endParaRPr lang="es-MX" sz="1400" b="1" dirty="0">
              <a:solidFill>
                <a:schemeClr val="accent6">
                  <a:lumMod val="50000"/>
                </a:schemeClr>
              </a:solidFill>
              <a:cs typeface="Iskoola Pota" pitchFamily="34" charset="0"/>
            </a:endParaRPr>
          </a:p>
        </p:txBody>
      </p:sp>
      <p:sp>
        <p:nvSpPr>
          <p:cNvPr id="7"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8" name="7 Imagen" descr="uaeminterior.png"/>
          <p:cNvPicPr>
            <a:picLocks noChangeAspect="1"/>
          </p:cNvPicPr>
          <p:nvPr/>
        </p:nvPicPr>
        <p:blipFill>
          <a:blip r:embed="rId2" cstate="print"/>
          <a:stretch>
            <a:fillRect/>
          </a:stretch>
        </p:blipFill>
        <p:spPr>
          <a:xfrm>
            <a:off x="251520" y="116792"/>
            <a:ext cx="1080000" cy="1080000"/>
          </a:xfrm>
          <a:prstGeom prst="rect">
            <a:avLst/>
          </a:prstGeom>
        </p:spPr>
      </p:pic>
      <p:pic>
        <p:nvPicPr>
          <p:cNvPr id="9" name="Imagen 25"/>
          <p:cNvPicPr/>
          <p:nvPr/>
        </p:nvPicPr>
        <p:blipFill rotWithShape="1">
          <a:blip r:embed="rId3" cstate="print">
            <a:extLst>
              <a:ext uri="{28A0092B-C50C-407E-A947-70E740481C1C}">
                <a14:useLocalDpi xmlns:a14="http://schemas.microsoft.com/office/drawing/2010/main" val="0"/>
              </a:ext>
            </a:extLst>
          </a:blip>
          <a:srcRect l="73742" r="3113"/>
          <a:stretch/>
        </p:blipFill>
        <p:spPr>
          <a:xfrm>
            <a:off x="7740352" y="260648"/>
            <a:ext cx="1007181" cy="944880"/>
          </a:xfrm>
          <a:prstGeom prst="rect">
            <a:avLst/>
          </a:prstGeom>
        </p:spPr>
      </p:pic>
      <p:sp>
        <p:nvSpPr>
          <p:cNvPr id="10"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03824" y="1150864"/>
            <a:ext cx="6840760" cy="369332"/>
          </a:xfrm>
          <a:prstGeom prst="rect">
            <a:avLst/>
          </a:prstGeom>
          <a:noFill/>
        </p:spPr>
        <p:txBody>
          <a:bodyPr wrap="square" rtlCol="0">
            <a:spAutoFit/>
          </a:bodyPr>
          <a:lstStyle/>
          <a:p>
            <a:pPr indent="457200">
              <a:spcBef>
                <a:spcPts val="600"/>
              </a:spcBef>
            </a:pPr>
            <a:r>
              <a:rPr lang="es-MX" dirty="0">
                <a:latin typeface="+mj-lt"/>
                <a:cs typeface="Iskoola Pota" pitchFamily="34" charset="0"/>
              </a:rPr>
              <a:t>Se lleva a cabo sobre el eje transversal del segmento proximal (Z). </a:t>
            </a:r>
          </a:p>
        </p:txBody>
      </p:sp>
      <p:pic>
        <p:nvPicPr>
          <p:cNvPr id="8194" name="Picture 2" descr="Imagen relacionada"/>
          <p:cNvPicPr>
            <a:picLocks noChangeAspect="1" noChangeArrowheads="1"/>
          </p:cNvPicPr>
          <p:nvPr/>
        </p:nvPicPr>
        <p:blipFill rotWithShape="1">
          <a:blip r:embed="rId2" cstate="print"/>
          <a:srcRect r="3495"/>
          <a:stretch/>
        </p:blipFill>
        <p:spPr bwMode="auto">
          <a:xfrm>
            <a:off x="603022" y="1481913"/>
            <a:ext cx="6395151" cy="4849478"/>
          </a:xfrm>
          <a:prstGeom prst="rect">
            <a:avLst/>
          </a:prstGeom>
          <a:noFill/>
        </p:spPr>
      </p:pic>
      <p:sp>
        <p:nvSpPr>
          <p:cNvPr id="4" name="Rectángulo 3"/>
          <p:cNvSpPr/>
          <p:nvPr/>
        </p:nvSpPr>
        <p:spPr>
          <a:xfrm>
            <a:off x="401306" y="6354406"/>
            <a:ext cx="4032448"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tomadas con fines didácticos de: </a:t>
            </a:r>
            <a:r>
              <a:rPr lang="es-MX" sz="1100" i="1" dirty="0">
                <a:solidFill>
                  <a:srgbClr val="000000"/>
                </a:solidFill>
                <a:latin typeface="Iskoola Pota" pitchFamily="34" charset="0"/>
                <a:cs typeface="Iskoola Pota" pitchFamily="34" charset="0"/>
                <a:hlinkClick r:id="rId3"/>
              </a:rPr>
              <a:t>https://www.google.com.mx/flexion_extension</a:t>
            </a:r>
            <a:r>
              <a:rPr lang="es-MX" sz="1100" i="1" dirty="0">
                <a:solidFill>
                  <a:srgbClr val="000000"/>
                </a:solidFill>
                <a:latin typeface="Iskoola Pota" pitchFamily="34" charset="0"/>
                <a:cs typeface="Iskoola Pota" pitchFamily="34" charset="0"/>
              </a:rPr>
              <a:t>  </a:t>
            </a:r>
          </a:p>
        </p:txBody>
      </p:sp>
      <p:sp>
        <p:nvSpPr>
          <p:cNvPr id="5"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6" name="5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7"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8" name="7 Rectángulo"/>
          <p:cNvSpPr/>
          <p:nvPr/>
        </p:nvSpPr>
        <p:spPr>
          <a:xfrm>
            <a:off x="3366801" y="854399"/>
            <a:ext cx="2842445" cy="369332"/>
          </a:xfrm>
          <a:prstGeom prst="rect">
            <a:avLst/>
          </a:prstGeom>
        </p:spPr>
        <p:txBody>
          <a:bodyPr wrap="none">
            <a:spAutoFit/>
          </a:bodyPr>
          <a:lstStyle/>
          <a:p>
            <a:r>
              <a:rPr lang="es-MX" b="1" dirty="0">
                <a:solidFill>
                  <a:srgbClr val="C00000"/>
                </a:solidFill>
                <a:cs typeface="Iskoola Pota" pitchFamily="34" charset="0"/>
              </a:rPr>
              <a:t>7.2.1 FLEXIÓN Y EXTENSIÓN</a:t>
            </a:r>
          </a:p>
        </p:txBody>
      </p:sp>
      <p:sp>
        <p:nvSpPr>
          <p:cNvPr id="10" name="Text Box 7"/>
          <p:cNvSpPr txBox="1">
            <a:spLocks noChangeArrowheads="1"/>
          </p:cNvSpPr>
          <p:nvPr/>
        </p:nvSpPr>
        <p:spPr bwMode="auto">
          <a:xfrm>
            <a:off x="7031038" y="6323628"/>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3608" y="1628800"/>
            <a:ext cx="6192688" cy="646331"/>
          </a:xfrm>
          <a:prstGeom prst="rect">
            <a:avLst/>
          </a:prstGeom>
          <a:noFill/>
        </p:spPr>
        <p:txBody>
          <a:bodyPr wrap="square" rtlCol="0">
            <a:spAutoFit/>
          </a:bodyPr>
          <a:lstStyle/>
          <a:p>
            <a:pPr>
              <a:spcBef>
                <a:spcPts val="600"/>
              </a:spcBef>
            </a:pPr>
            <a:r>
              <a:rPr lang="es-MX" dirty="0">
                <a:cs typeface="Iskoola Pota" pitchFamily="34" charset="0"/>
              </a:rPr>
              <a:t>Se lleva a cabo sobre un eje que es perpendicular a ambos ejes, de flexión – extensión y de rotación interna – externa (Y). </a:t>
            </a:r>
          </a:p>
        </p:txBody>
      </p:sp>
      <p:pic>
        <p:nvPicPr>
          <p:cNvPr id="6146" name="Picture 2" descr="Resultado de imagen para abduccion y aduccion"/>
          <p:cNvPicPr>
            <a:picLocks noChangeAspect="1" noChangeArrowheads="1"/>
          </p:cNvPicPr>
          <p:nvPr/>
        </p:nvPicPr>
        <p:blipFill>
          <a:blip r:embed="rId2" cstate="print"/>
          <a:srcRect/>
          <a:stretch>
            <a:fillRect/>
          </a:stretch>
        </p:blipFill>
        <p:spPr bwMode="auto">
          <a:xfrm>
            <a:off x="1172241" y="2409075"/>
            <a:ext cx="5935421" cy="3744416"/>
          </a:xfrm>
          <a:prstGeom prst="rect">
            <a:avLst/>
          </a:prstGeom>
          <a:noFill/>
        </p:spPr>
      </p:pic>
      <p:sp>
        <p:nvSpPr>
          <p:cNvPr id="4" name="Rectángulo 3"/>
          <p:cNvSpPr/>
          <p:nvPr/>
        </p:nvSpPr>
        <p:spPr>
          <a:xfrm>
            <a:off x="1172241" y="6196082"/>
            <a:ext cx="4032448"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tomadas con fines didácticos de: </a:t>
            </a:r>
            <a:r>
              <a:rPr lang="es-MX" sz="1100" i="1" dirty="0">
                <a:solidFill>
                  <a:srgbClr val="000000"/>
                </a:solidFill>
                <a:latin typeface="Iskoola Pota" pitchFamily="34" charset="0"/>
                <a:cs typeface="Iskoola Pota" pitchFamily="34" charset="0"/>
                <a:hlinkClick r:id="rId3"/>
              </a:rPr>
              <a:t>https://www.google.com.mx/movimientos_anatomicos</a:t>
            </a:r>
            <a:r>
              <a:rPr lang="es-MX" sz="1100" i="1" dirty="0">
                <a:solidFill>
                  <a:srgbClr val="000000"/>
                </a:solidFill>
                <a:latin typeface="Iskoola Pota" pitchFamily="34" charset="0"/>
                <a:cs typeface="Iskoola Pota" pitchFamily="34" charset="0"/>
              </a:rPr>
              <a:t>   </a:t>
            </a:r>
          </a:p>
        </p:txBody>
      </p:sp>
      <p:sp>
        <p:nvSpPr>
          <p:cNvPr id="5"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6" name="5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7"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8" name="7 Rectángulo"/>
          <p:cNvSpPr/>
          <p:nvPr/>
        </p:nvSpPr>
        <p:spPr>
          <a:xfrm>
            <a:off x="3275856" y="980728"/>
            <a:ext cx="3163045" cy="369332"/>
          </a:xfrm>
          <a:prstGeom prst="rect">
            <a:avLst/>
          </a:prstGeom>
        </p:spPr>
        <p:txBody>
          <a:bodyPr wrap="none">
            <a:spAutoFit/>
          </a:bodyPr>
          <a:lstStyle/>
          <a:p>
            <a:r>
              <a:rPr lang="es-MX" b="1" dirty="0">
                <a:solidFill>
                  <a:srgbClr val="C00000"/>
                </a:solidFill>
                <a:cs typeface="Iskoola Pota" pitchFamily="34" charset="0"/>
              </a:rPr>
              <a:t>7.2.2 ABDUCCIÓN Y ADUCCIÓN</a:t>
            </a:r>
          </a:p>
        </p:txBody>
      </p:sp>
      <p:sp>
        <p:nvSpPr>
          <p:cNvPr id="10" name="Text Box 7"/>
          <p:cNvSpPr txBox="1">
            <a:spLocks noChangeArrowheads="1"/>
          </p:cNvSpPr>
          <p:nvPr/>
        </p:nvSpPr>
        <p:spPr bwMode="auto">
          <a:xfrm>
            <a:off x="6936972"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3508" y="1627924"/>
            <a:ext cx="8424936" cy="369332"/>
          </a:xfrm>
          <a:prstGeom prst="rect">
            <a:avLst/>
          </a:prstGeom>
          <a:noFill/>
        </p:spPr>
        <p:txBody>
          <a:bodyPr wrap="square" rtlCol="0">
            <a:spAutoFit/>
          </a:bodyPr>
          <a:lstStyle/>
          <a:p>
            <a:pPr indent="457200">
              <a:spcBef>
                <a:spcPts val="600"/>
              </a:spcBef>
            </a:pPr>
            <a:r>
              <a:rPr lang="es-MX" dirty="0">
                <a:cs typeface="Iskoola Pota" pitchFamily="34" charset="0"/>
              </a:rPr>
              <a:t>Se lleva a cabo sobre el eje longitudinal del segmento distal (X).</a:t>
            </a:r>
          </a:p>
        </p:txBody>
      </p:sp>
      <p:pic>
        <p:nvPicPr>
          <p:cNvPr id="7170" name="Picture 2" descr="Imagen relacionada"/>
          <p:cNvPicPr>
            <a:picLocks noChangeAspect="1" noChangeArrowheads="1"/>
          </p:cNvPicPr>
          <p:nvPr/>
        </p:nvPicPr>
        <p:blipFill>
          <a:blip r:embed="rId2" cstate="print"/>
          <a:srcRect/>
          <a:stretch>
            <a:fillRect/>
          </a:stretch>
        </p:blipFill>
        <p:spPr bwMode="auto">
          <a:xfrm>
            <a:off x="4355976" y="2420888"/>
            <a:ext cx="4329678" cy="3456384"/>
          </a:xfrm>
          <a:prstGeom prst="rect">
            <a:avLst/>
          </a:prstGeom>
          <a:noFill/>
        </p:spPr>
      </p:pic>
      <p:sp>
        <p:nvSpPr>
          <p:cNvPr id="4" name="Rectángulo 3"/>
          <p:cNvSpPr/>
          <p:nvPr/>
        </p:nvSpPr>
        <p:spPr>
          <a:xfrm>
            <a:off x="107504" y="6093296"/>
            <a:ext cx="4032448" cy="369332"/>
          </a:xfrm>
          <a:prstGeom prst="rect">
            <a:avLst/>
          </a:prstGeom>
        </p:spPr>
        <p:txBody>
          <a:bodyPr wrap="square">
            <a:spAutoFit/>
          </a:bodyPr>
          <a:lstStyle/>
          <a:p>
            <a:pPr algn="ctr"/>
            <a:r>
              <a:rPr lang="es-MX" sz="900" i="1" dirty="0">
                <a:solidFill>
                  <a:srgbClr val="000000"/>
                </a:solidFill>
                <a:latin typeface="Iskoola Pota" pitchFamily="34" charset="0"/>
                <a:cs typeface="Iskoola Pota" pitchFamily="34" charset="0"/>
              </a:rPr>
              <a:t>Imágenes tomadas con fines didácticos de: </a:t>
            </a:r>
            <a:r>
              <a:rPr lang="es-MX" sz="900" i="1" dirty="0">
                <a:solidFill>
                  <a:srgbClr val="000000"/>
                </a:solidFill>
                <a:latin typeface="Iskoola Pota" pitchFamily="34" charset="0"/>
                <a:cs typeface="Iskoola Pota" pitchFamily="34" charset="0"/>
                <a:hlinkClick r:id="rId3"/>
              </a:rPr>
              <a:t>https://www.google.com.mx/movimientos_anatomicos</a:t>
            </a:r>
            <a:r>
              <a:rPr lang="es-MX" sz="900" i="1" dirty="0">
                <a:solidFill>
                  <a:srgbClr val="000000"/>
                </a:solidFill>
                <a:latin typeface="Iskoola Pota" pitchFamily="34" charset="0"/>
                <a:cs typeface="Iskoola Pota" pitchFamily="34" charset="0"/>
              </a:rPr>
              <a:t>   </a:t>
            </a:r>
          </a:p>
        </p:txBody>
      </p:sp>
      <p:pic>
        <p:nvPicPr>
          <p:cNvPr id="10242" name="Picture 2" descr="Resultado de imagen para circunduccion anatomia"/>
          <p:cNvPicPr>
            <a:picLocks noChangeAspect="1" noChangeArrowheads="1"/>
          </p:cNvPicPr>
          <p:nvPr/>
        </p:nvPicPr>
        <p:blipFill>
          <a:blip r:embed="rId4" cstate="print"/>
          <a:srcRect/>
          <a:stretch>
            <a:fillRect/>
          </a:stretch>
        </p:blipFill>
        <p:spPr bwMode="auto">
          <a:xfrm>
            <a:off x="539552" y="2420888"/>
            <a:ext cx="3719691" cy="3672408"/>
          </a:xfrm>
          <a:prstGeom prst="rect">
            <a:avLst/>
          </a:prstGeom>
          <a:noFill/>
        </p:spPr>
      </p:pic>
      <p:sp>
        <p:nvSpPr>
          <p:cNvPr id="6"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7" name="6 Imagen" descr="uaeminterior.png"/>
          <p:cNvPicPr>
            <a:picLocks noChangeAspect="1"/>
          </p:cNvPicPr>
          <p:nvPr/>
        </p:nvPicPr>
        <p:blipFill>
          <a:blip r:embed="rId5" cstate="print"/>
          <a:stretch>
            <a:fillRect/>
          </a:stretch>
        </p:blipFill>
        <p:spPr>
          <a:xfrm>
            <a:off x="251520" y="116792"/>
            <a:ext cx="1080000" cy="1080000"/>
          </a:xfrm>
          <a:prstGeom prst="rect">
            <a:avLst/>
          </a:prstGeom>
        </p:spPr>
      </p:pic>
      <p:pic>
        <p:nvPicPr>
          <p:cNvPr id="8" name="Imagen 25"/>
          <p:cNvPicPr/>
          <p:nvPr/>
        </p:nvPicPr>
        <p:blipFill rotWithShape="1">
          <a:blip r:embed="rId6"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9" name="8 Rectángulo"/>
          <p:cNvSpPr/>
          <p:nvPr/>
        </p:nvSpPr>
        <p:spPr>
          <a:xfrm>
            <a:off x="2987824" y="980728"/>
            <a:ext cx="3341556" cy="338554"/>
          </a:xfrm>
          <a:prstGeom prst="rect">
            <a:avLst/>
          </a:prstGeom>
        </p:spPr>
        <p:txBody>
          <a:bodyPr wrap="none">
            <a:spAutoFit/>
          </a:bodyPr>
          <a:lstStyle/>
          <a:p>
            <a:r>
              <a:rPr lang="es-MX" sz="1600" b="1" dirty="0">
                <a:solidFill>
                  <a:srgbClr val="C00000"/>
                </a:solidFill>
                <a:cs typeface="Iskoola Pota" pitchFamily="34" charset="0"/>
              </a:rPr>
              <a:t>7.2.3 ROTACIÓN INTERNA – EXTERNA</a:t>
            </a:r>
          </a:p>
        </p:txBody>
      </p:sp>
      <p:sp>
        <p:nvSpPr>
          <p:cNvPr id="11"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131840" y="1745325"/>
            <a:ext cx="4896544" cy="1200329"/>
          </a:xfrm>
          <a:prstGeom prst="rect">
            <a:avLst/>
          </a:prstGeom>
          <a:noFill/>
        </p:spPr>
        <p:txBody>
          <a:bodyPr wrap="square" rtlCol="0">
            <a:spAutoFit/>
          </a:bodyPr>
          <a:lstStyle/>
          <a:p>
            <a:r>
              <a:rPr lang="es-MX" dirty="0">
                <a:cs typeface="Iskoola Pota" pitchFamily="34" charset="0"/>
              </a:rPr>
              <a:t>La supinación es un movimiento compuesto de: EXTENSIÓN, INVERSIÓN Y ADUCCIÓN.</a:t>
            </a:r>
          </a:p>
          <a:p>
            <a:r>
              <a:rPr lang="es-MX" dirty="0">
                <a:cs typeface="Iskoola Pota" pitchFamily="34" charset="0"/>
              </a:rPr>
              <a:t>La pronación es un movimiento compuesto de: FLEXIÓN, EVERSIÓN y ABDUCCIÓN. </a:t>
            </a:r>
          </a:p>
        </p:txBody>
      </p:sp>
      <p:pic>
        <p:nvPicPr>
          <p:cNvPr id="56322" name="Picture 2" descr="Resultado de imagen para supinacion y pronacion"/>
          <p:cNvPicPr>
            <a:picLocks noChangeAspect="1" noChangeArrowheads="1"/>
          </p:cNvPicPr>
          <p:nvPr/>
        </p:nvPicPr>
        <p:blipFill>
          <a:blip r:embed="rId2" cstate="print">
            <a:lum contrast="10000"/>
          </a:blip>
          <a:srcRect l="7159" t="5439" r="-226"/>
          <a:stretch>
            <a:fillRect/>
          </a:stretch>
        </p:blipFill>
        <p:spPr bwMode="auto">
          <a:xfrm>
            <a:off x="3638926" y="3016469"/>
            <a:ext cx="3597370" cy="2103078"/>
          </a:xfrm>
          <a:prstGeom prst="rect">
            <a:avLst/>
          </a:prstGeom>
          <a:noFill/>
          <a:ln w="3175">
            <a:solidFill>
              <a:schemeClr val="tx1"/>
            </a:solidFill>
          </a:ln>
        </p:spPr>
      </p:pic>
      <p:pic>
        <p:nvPicPr>
          <p:cNvPr id="4" name="3 Imagen" descr="supi y pro.jpg"/>
          <p:cNvPicPr>
            <a:picLocks noChangeAspect="1"/>
          </p:cNvPicPr>
          <p:nvPr/>
        </p:nvPicPr>
        <p:blipFill>
          <a:blip r:embed="rId3" cstate="print">
            <a:lum contrast="10000"/>
          </a:blip>
          <a:srcRect l="8617" t="5760" r="5589" b="8362"/>
          <a:stretch>
            <a:fillRect/>
          </a:stretch>
        </p:blipFill>
        <p:spPr>
          <a:xfrm>
            <a:off x="827584" y="3022608"/>
            <a:ext cx="2664296" cy="2115913"/>
          </a:xfrm>
          <a:prstGeom prst="rect">
            <a:avLst/>
          </a:prstGeom>
          <a:ln w="3175">
            <a:solidFill>
              <a:schemeClr val="tx1"/>
            </a:solidFill>
          </a:ln>
        </p:spPr>
      </p:pic>
      <p:sp>
        <p:nvSpPr>
          <p:cNvPr id="5" name="Rectángulo 3"/>
          <p:cNvSpPr/>
          <p:nvPr/>
        </p:nvSpPr>
        <p:spPr>
          <a:xfrm>
            <a:off x="2699792" y="5877272"/>
            <a:ext cx="4032448"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tomadas con fines didácticos de: </a:t>
            </a:r>
            <a:r>
              <a:rPr lang="es-MX" sz="1100" i="1" dirty="0">
                <a:solidFill>
                  <a:srgbClr val="000000"/>
                </a:solidFill>
                <a:latin typeface="Iskoola Pota" pitchFamily="34" charset="0"/>
                <a:cs typeface="Iskoola Pota" pitchFamily="34" charset="0"/>
                <a:hlinkClick r:id="rId4"/>
              </a:rPr>
              <a:t>https://www.google.com.mx/supinacion_y_pronacion</a:t>
            </a:r>
            <a:r>
              <a:rPr lang="es-MX" sz="1100" i="1" dirty="0">
                <a:solidFill>
                  <a:srgbClr val="000000"/>
                </a:solidFill>
                <a:latin typeface="Iskoola Pota" pitchFamily="34" charset="0"/>
                <a:cs typeface="Iskoola Pota" pitchFamily="34" charset="0"/>
              </a:rPr>
              <a:t> </a:t>
            </a:r>
          </a:p>
        </p:txBody>
      </p:sp>
      <p:sp>
        <p:nvSpPr>
          <p:cNvPr id="6"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7" name="6 Imagen" descr="uaeminterior.png"/>
          <p:cNvPicPr>
            <a:picLocks noChangeAspect="1"/>
          </p:cNvPicPr>
          <p:nvPr/>
        </p:nvPicPr>
        <p:blipFill>
          <a:blip r:embed="rId5" cstate="print"/>
          <a:stretch>
            <a:fillRect/>
          </a:stretch>
        </p:blipFill>
        <p:spPr>
          <a:xfrm>
            <a:off x="251520" y="116792"/>
            <a:ext cx="1080000" cy="1080000"/>
          </a:xfrm>
          <a:prstGeom prst="rect">
            <a:avLst/>
          </a:prstGeom>
        </p:spPr>
      </p:pic>
      <p:pic>
        <p:nvPicPr>
          <p:cNvPr id="8" name="Imagen 25"/>
          <p:cNvPicPr/>
          <p:nvPr/>
        </p:nvPicPr>
        <p:blipFill rotWithShape="1">
          <a:blip r:embed="rId6"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9" name="8 Rectángulo"/>
          <p:cNvSpPr/>
          <p:nvPr/>
        </p:nvSpPr>
        <p:spPr>
          <a:xfrm>
            <a:off x="3131840" y="1052736"/>
            <a:ext cx="3451971" cy="369332"/>
          </a:xfrm>
          <a:prstGeom prst="rect">
            <a:avLst/>
          </a:prstGeom>
        </p:spPr>
        <p:txBody>
          <a:bodyPr wrap="none">
            <a:spAutoFit/>
          </a:bodyPr>
          <a:lstStyle/>
          <a:p>
            <a:pPr>
              <a:spcAft>
                <a:spcPts val="600"/>
              </a:spcAft>
            </a:pPr>
            <a:r>
              <a:rPr lang="es-MX" b="1" dirty="0">
                <a:solidFill>
                  <a:srgbClr val="C00000"/>
                </a:solidFill>
                <a:cs typeface="Iskoola Pota" pitchFamily="34" charset="0"/>
              </a:rPr>
              <a:t>7. 2.4 SUPINACIÓN Y PRONACIÓN </a:t>
            </a:r>
          </a:p>
        </p:txBody>
      </p:sp>
      <p:sp>
        <p:nvSpPr>
          <p:cNvPr id="11"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07310" y="1547911"/>
            <a:ext cx="4500500" cy="1754326"/>
          </a:xfrm>
          <a:prstGeom prst="rect">
            <a:avLst/>
          </a:prstGeom>
          <a:noFill/>
        </p:spPr>
        <p:txBody>
          <a:bodyPr wrap="square" rtlCol="0">
            <a:spAutoFit/>
          </a:bodyPr>
          <a:lstStyle/>
          <a:p>
            <a:pPr algn="just"/>
            <a:r>
              <a:rPr lang="es-MX" dirty="0">
                <a:cs typeface="Iskoola Pota" pitchFamily="34" charset="0"/>
              </a:rPr>
              <a:t>La </a:t>
            </a:r>
            <a:r>
              <a:rPr lang="es-MX" dirty="0" err="1">
                <a:cs typeface="Iskoola Pota" pitchFamily="34" charset="0"/>
              </a:rPr>
              <a:t>circunducción</a:t>
            </a:r>
            <a:r>
              <a:rPr lang="es-MX" dirty="0">
                <a:cs typeface="Iskoola Pota" pitchFamily="34" charset="0"/>
              </a:rPr>
              <a:t> es el movimiento circular que combina flexión, extensión, abducción y aducción, de modo que el movimiento de una porción del cuerpo describa una figura de un cono.  </a:t>
            </a:r>
          </a:p>
          <a:p>
            <a:endParaRPr lang="es-MX" dirty="0"/>
          </a:p>
        </p:txBody>
      </p:sp>
      <p:pic>
        <p:nvPicPr>
          <p:cNvPr id="57346" name="Picture 2" descr="Imagen relacionada"/>
          <p:cNvPicPr>
            <a:picLocks noChangeAspect="1" noChangeArrowheads="1"/>
          </p:cNvPicPr>
          <p:nvPr/>
        </p:nvPicPr>
        <p:blipFill>
          <a:blip r:embed="rId2" cstate="print"/>
          <a:srcRect/>
          <a:stretch>
            <a:fillRect/>
          </a:stretch>
        </p:blipFill>
        <p:spPr bwMode="auto">
          <a:xfrm>
            <a:off x="2431415" y="3424115"/>
            <a:ext cx="1976914" cy="1939331"/>
          </a:xfrm>
          <a:prstGeom prst="rect">
            <a:avLst/>
          </a:prstGeom>
          <a:noFill/>
        </p:spPr>
      </p:pic>
      <p:pic>
        <p:nvPicPr>
          <p:cNvPr id="57348" name="Picture 4" descr="Resultado de imagen para circunduccion cuerpo humano"/>
          <p:cNvPicPr>
            <a:picLocks noChangeAspect="1" noChangeArrowheads="1"/>
          </p:cNvPicPr>
          <p:nvPr/>
        </p:nvPicPr>
        <p:blipFill>
          <a:blip r:embed="rId3" cstate="print"/>
          <a:srcRect/>
          <a:stretch>
            <a:fillRect/>
          </a:stretch>
        </p:blipFill>
        <p:spPr bwMode="auto">
          <a:xfrm>
            <a:off x="4649788" y="3339937"/>
            <a:ext cx="2304256" cy="2107685"/>
          </a:xfrm>
          <a:prstGeom prst="rect">
            <a:avLst/>
          </a:prstGeom>
          <a:noFill/>
        </p:spPr>
      </p:pic>
      <p:pic>
        <p:nvPicPr>
          <p:cNvPr id="57350" name="Picture 6" descr="Imagen relacionada"/>
          <p:cNvPicPr>
            <a:picLocks noChangeAspect="1" noChangeArrowheads="1"/>
          </p:cNvPicPr>
          <p:nvPr/>
        </p:nvPicPr>
        <p:blipFill>
          <a:blip r:embed="rId4" cstate="print"/>
          <a:srcRect/>
          <a:stretch>
            <a:fillRect/>
          </a:stretch>
        </p:blipFill>
        <p:spPr bwMode="auto">
          <a:xfrm>
            <a:off x="598825" y="3501008"/>
            <a:ext cx="1731893" cy="1862438"/>
          </a:xfrm>
          <a:prstGeom prst="rect">
            <a:avLst/>
          </a:prstGeom>
          <a:noFill/>
        </p:spPr>
      </p:pic>
      <p:sp>
        <p:nvSpPr>
          <p:cNvPr id="8" name="Rectángulo 3"/>
          <p:cNvSpPr/>
          <p:nvPr/>
        </p:nvSpPr>
        <p:spPr>
          <a:xfrm>
            <a:off x="225112" y="5517232"/>
            <a:ext cx="4032448"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tomadas con fines didácticos de: </a:t>
            </a:r>
            <a:r>
              <a:rPr lang="es-MX" sz="1100" i="1" dirty="0">
                <a:solidFill>
                  <a:srgbClr val="000000"/>
                </a:solidFill>
                <a:latin typeface="Iskoola Pota" pitchFamily="34" charset="0"/>
                <a:cs typeface="Iskoola Pota" pitchFamily="34" charset="0"/>
                <a:hlinkClick r:id="rId5"/>
              </a:rPr>
              <a:t>https://www.google.com.mx/circunduccion</a:t>
            </a:r>
            <a:r>
              <a:rPr lang="es-MX" sz="1100" i="1" dirty="0">
                <a:solidFill>
                  <a:srgbClr val="000000"/>
                </a:solidFill>
                <a:latin typeface="Iskoola Pota" pitchFamily="34" charset="0"/>
                <a:cs typeface="Iskoola Pota" pitchFamily="34" charset="0"/>
              </a:rPr>
              <a:t>  </a:t>
            </a:r>
          </a:p>
        </p:txBody>
      </p:sp>
      <p:sp>
        <p:nvSpPr>
          <p:cNvPr id="7"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9" name="8 Imagen" descr="uaeminterior.png"/>
          <p:cNvPicPr>
            <a:picLocks noChangeAspect="1"/>
          </p:cNvPicPr>
          <p:nvPr/>
        </p:nvPicPr>
        <p:blipFill>
          <a:blip r:embed="rId6" cstate="print"/>
          <a:stretch>
            <a:fillRect/>
          </a:stretch>
        </p:blipFill>
        <p:spPr>
          <a:xfrm>
            <a:off x="251520" y="116792"/>
            <a:ext cx="1080000" cy="1080000"/>
          </a:xfrm>
          <a:prstGeom prst="rect">
            <a:avLst/>
          </a:prstGeom>
        </p:spPr>
      </p:pic>
      <p:pic>
        <p:nvPicPr>
          <p:cNvPr id="10" name="Imagen 25"/>
          <p:cNvPicPr/>
          <p:nvPr/>
        </p:nvPicPr>
        <p:blipFill rotWithShape="1">
          <a:blip r:embed="rId7"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1" name="10 Rectángulo"/>
          <p:cNvSpPr/>
          <p:nvPr/>
        </p:nvSpPr>
        <p:spPr>
          <a:xfrm>
            <a:off x="3419872" y="980728"/>
            <a:ext cx="2166106" cy="338554"/>
          </a:xfrm>
          <a:prstGeom prst="rect">
            <a:avLst/>
          </a:prstGeom>
        </p:spPr>
        <p:txBody>
          <a:bodyPr wrap="none">
            <a:spAutoFit/>
          </a:bodyPr>
          <a:lstStyle/>
          <a:p>
            <a:pPr>
              <a:spcAft>
                <a:spcPts val="600"/>
              </a:spcAft>
            </a:pPr>
            <a:r>
              <a:rPr lang="es-MX" sz="1600" b="1" dirty="0">
                <a:solidFill>
                  <a:srgbClr val="C00000"/>
                </a:solidFill>
                <a:cs typeface="Iskoola Pota" pitchFamily="34" charset="0"/>
              </a:rPr>
              <a:t>7. 2.5 CIRCUNDUCCIÓN</a:t>
            </a:r>
          </a:p>
        </p:txBody>
      </p:sp>
      <p:sp>
        <p:nvSpPr>
          <p:cNvPr id="13"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91520" y="3133967"/>
            <a:ext cx="3168352" cy="2031325"/>
          </a:xfrm>
          <a:prstGeom prst="rect">
            <a:avLst/>
          </a:prstGeom>
          <a:noFill/>
        </p:spPr>
        <p:txBody>
          <a:bodyPr wrap="square" rtlCol="0">
            <a:spAutoFit/>
          </a:bodyPr>
          <a:lstStyle/>
          <a:p>
            <a:pPr algn="just"/>
            <a:r>
              <a:rPr lang="es-MX" dirty="0">
                <a:cs typeface="Iskoola Pota" pitchFamily="34" charset="0"/>
              </a:rPr>
              <a:t>L</a:t>
            </a:r>
            <a:r>
              <a:rPr lang="es-MX" dirty="0" smtClean="0">
                <a:cs typeface="Iskoola Pota" pitchFamily="34" charset="0"/>
              </a:rPr>
              <a:t>a Biomecánica aporta significativamente al diseño y </a:t>
            </a:r>
            <a:r>
              <a:rPr lang="es-MX" dirty="0">
                <a:cs typeface="Iskoola Pota" pitchFamily="34" charset="0"/>
              </a:rPr>
              <a:t>las ciencias de la actividad </a:t>
            </a:r>
            <a:r>
              <a:rPr lang="es-MX" dirty="0" smtClean="0">
                <a:cs typeface="Iskoola Pota" pitchFamily="34" charset="0"/>
              </a:rPr>
              <a:t>física, destaca </a:t>
            </a:r>
            <a:r>
              <a:rPr lang="es-MX" dirty="0">
                <a:cs typeface="Iskoola Pota" pitchFamily="34" charset="0"/>
              </a:rPr>
              <a:t>el desarrollo de herramientas, técnicas instrumentales y metodologías de análisis. </a:t>
            </a:r>
            <a:endParaRPr lang="es-MX" dirty="0">
              <a:latin typeface="Iskoola Pota" pitchFamily="34" charset="0"/>
              <a:cs typeface="Iskoola Pota" pitchFamily="34" charset="0"/>
            </a:endParaRPr>
          </a:p>
        </p:txBody>
      </p:sp>
      <p:sp>
        <p:nvSpPr>
          <p:cNvPr id="4" name="3 CuadroTexto"/>
          <p:cNvSpPr txBox="1"/>
          <p:nvPr/>
        </p:nvSpPr>
        <p:spPr>
          <a:xfrm>
            <a:off x="4649788" y="2395303"/>
            <a:ext cx="3816424" cy="1477328"/>
          </a:xfrm>
          <a:prstGeom prst="rect">
            <a:avLst/>
          </a:prstGeom>
          <a:noFill/>
        </p:spPr>
        <p:txBody>
          <a:bodyPr wrap="square" rtlCol="0">
            <a:spAutoFit/>
          </a:bodyPr>
          <a:lstStyle/>
          <a:p>
            <a:pPr algn="just"/>
            <a:r>
              <a:rPr lang="es-MX" dirty="0">
                <a:cs typeface="Iskoola Pota" pitchFamily="34" charset="0"/>
              </a:rPr>
              <a:t>El cronometro</a:t>
            </a:r>
          </a:p>
          <a:p>
            <a:pPr algn="just"/>
            <a:r>
              <a:rPr lang="es-MX" dirty="0">
                <a:cs typeface="Iskoola Pota" pitchFamily="34" charset="0"/>
              </a:rPr>
              <a:t>Instrumentos capaces de medir el tiempo (parciales o finales en determinadas disciplinas deportivas, o entre diferentes </a:t>
            </a:r>
            <a:r>
              <a:rPr lang="es-MX" dirty="0" smtClean="0">
                <a:cs typeface="Iskoola Pota" pitchFamily="34" charset="0"/>
              </a:rPr>
              <a:t>acciones.</a:t>
            </a:r>
            <a:endParaRPr lang="es-MX" sz="2400" dirty="0"/>
          </a:p>
        </p:txBody>
      </p:sp>
      <p:pic>
        <p:nvPicPr>
          <p:cNvPr id="2050" name="Picture 2" descr="Resultado de imagen para cronometro"/>
          <p:cNvPicPr>
            <a:picLocks noChangeAspect="1" noChangeArrowheads="1"/>
          </p:cNvPicPr>
          <p:nvPr/>
        </p:nvPicPr>
        <p:blipFill>
          <a:blip r:embed="rId3" cstate="print"/>
          <a:srcRect/>
          <a:stretch>
            <a:fillRect/>
          </a:stretch>
        </p:blipFill>
        <p:spPr bwMode="auto">
          <a:xfrm>
            <a:off x="5594195" y="3938294"/>
            <a:ext cx="1893977" cy="1893977"/>
          </a:xfrm>
          <a:prstGeom prst="rect">
            <a:avLst/>
          </a:prstGeom>
          <a:noFill/>
        </p:spPr>
      </p:pic>
      <p:sp>
        <p:nvSpPr>
          <p:cNvPr id="6" name="Rectángulo 3"/>
          <p:cNvSpPr/>
          <p:nvPr/>
        </p:nvSpPr>
        <p:spPr>
          <a:xfrm>
            <a:off x="3959872" y="5965448"/>
            <a:ext cx="4032448"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Imagen tomada con fines didácticos de: </a:t>
            </a:r>
            <a:r>
              <a:rPr lang="es-MX" sz="1100" i="1" dirty="0">
                <a:solidFill>
                  <a:srgbClr val="000000"/>
                </a:solidFill>
                <a:latin typeface="Iskoola Pota" pitchFamily="34" charset="0"/>
                <a:cs typeface="Iskoola Pota" pitchFamily="34" charset="0"/>
                <a:hlinkClick r:id="rId4"/>
              </a:rPr>
              <a:t>https://www.google.com.mx/instrumento_de_medicion</a:t>
            </a:r>
            <a:r>
              <a:rPr lang="es-MX" sz="1100" i="1" dirty="0">
                <a:solidFill>
                  <a:srgbClr val="000000"/>
                </a:solidFill>
                <a:latin typeface="Iskoola Pota" pitchFamily="34" charset="0"/>
                <a:cs typeface="Iskoola Pota" pitchFamily="34" charset="0"/>
              </a:rPr>
              <a:t>    </a:t>
            </a:r>
          </a:p>
        </p:txBody>
      </p:sp>
      <p:sp>
        <p:nvSpPr>
          <p:cNvPr id="7"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8" name="7 Imagen" descr="uaeminterior.png"/>
          <p:cNvPicPr>
            <a:picLocks noChangeAspect="1"/>
          </p:cNvPicPr>
          <p:nvPr/>
        </p:nvPicPr>
        <p:blipFill>
          <a:blip r:embed="rId5" cstate="print"/>
          <a:stretch>
            <a:fillRect/>
          </a:stretch>
        </p:blipFill>
        <p:spPr>
          <a:xfrm>
            <a:off x="251520" y="116792"/>
            <a:ext cx="1080000" cy="1080000"/>
          </a:xfrm>
          <a:prstGeom prst="rect">
            <a:avLst/>
          </a:prstGeom>
        </p:spPr>
      </p:pic>
      <p:pic>
        <p:nvPicPr>
          <p:cNvPr id="9" name="Imagen 25"/>
          <p:cNvPicPr/>
          <p:nvPr/>
        </p:nvPicPr>
        <p:blipFill rotWithShape="1">
          <a:blip r:embed="rId6"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1" name="5 Rectángulo">
            <a:extLst>
              <a:ext uri="{FF2B5EF4-FFF2-40B4-BE49-F238E27FC236}">
                <a16:creationId xmlns:a16="http://schemas.microsoft.com/office/drawing/2014/main" id="{049924F5-0048-4178-9CAD-4D945AE3061A}"/>
              </a:ext>
            </a:extLst>
          </p:cNvPr>
          <p:cNvSpPr/>
          <p:nvPr/>
        </p:nvSpPr>
        <p:spPr>
          <a:xfrm>
            <a:off x="7308304" y="6396335"/>
            <a:ext cx="2771800" cy="461665"/>
          </a:xfrm>
          <a:prstGeom prst="rect">
            <a:avLst/>
          </a:prstGeom>
        </p:spPr>
        <p:txBody>
          <a:bodyPr wrap="square">
            <a:spAutoFit/>
          </a:bodyPr>
          <a:lstStyle/>
          <a:p>
            <a:r>
              <a:rPr lang="es-ES_tradnl" altLang="es-MX" sz="1200" i="1" dirty="0">
                <a:solidFill>
                  <a:schemeClr val="accent6">
                    <a:lumMod val="75000"/>
                  </a:schemeClr>
                </a:solidFill>
                <a:latin typeface="Arial Narrow" panose="020B0606020202030204" pitchFamily="34" charset="0"/>
              </a:rPr>
              <a:t>biomecánica</a:t>
            </a:r>
            <a:br>
              <a:rPr lang="es-ES_tradnl" altLang="es-MX" sz="1200" i="1" dirty="0">
                <a:solidFill>
                  <a:schemeClr val="accent6">
                    <a:lumMod val="75000"/>
                  </a:schemeClr>
                </a:solidFill>
                <a:latin typeface="Arial Narrow" panose="020B0606020202030204" pitchFamily="34" charset="0"/>
              </a:rPr>
            </a:br>
            <a:r>
              <a:rPr lang="es-ES_tradnl" altLang="es-MX" sz="1200" i="1" dirty="0">
                <a:solidFill>
                  <a:schemeClr val="accent6">
                    <a:lumMod val="75000"/>
                  </a:schemeClr>
                </a:solidFill>
                <a:latin typeface="Arial Narrow" panose="020B0606020202030204" pitchFamily="34" charset="0"/>
              </a:rPr>
              <a:t>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13" name="CuadroTexto 12"/>
          <p:cNvSpPr txBox="1"/>
          <p:nvPr/>
        </p:nvSpPr>
        <p:spPr>
          <a:xfrm>
            <a:off x="3397951" y="911909"/>
            <a:ext cx="4392488" cy="646331"/>
          </a:xfrm>
          <a:prstGeom prst="rect">
            <a:avLst/>
          </a:prstGeom>
          <a:noFill/>
        </p:spPr>
        <p:txBody>
          <a:bodyPr wrap="square" rtlCol="0">
            <a:spAutoFit/>
          </a:bodyPr>
          <a:lstStyle/>
          <a:p>
            <a:r>
              <a:rPr lang="es-MX" b="1" dirty="0"/>
              <a:t>8</a:t>
            </a:r>
            <a:r>
              <a:rPr lang="es-MX" b="1" dirty="0" smtClean="0"/>
              <a:t>. INSTRUMENTOS DE MEDICIÓN DEL CUERPO HUMANO</a:t>
            </a:r>
            <a:endParaRPr lang="es-MX"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Resultado de imagen para bascula"/>
          <p:cNvPicPr>
            <a:picLocks noChangeAspect="1" noChangeArrowheads="1"/>
          </p:cNvPicPr>
          <p:nvPr/>
        </p:nvPicPr>
        <p:blipFill>
          <a:blip r:embed="rId3" cstate="print"/>
          <a:srcRect/>
          <a:stretch>
            <a:fillRect/>
          </a:stretch>
        </p:blipFill>
        <p:spPr bwMode="auto">
          <a:xfrm>
            <a:off x="2693071" y="1973421"/>
            <a:ext cx="2316579" cy="1515316"/>
          </a:xfrm>
          <a:prstGeom prst="rect">
            <a:avLst/>
          </a:prstGeom>
          <a:noFill/>
        </p:spPr>
      </p:pic>
      <p:pic>
        <p:nvPicPr>
          <p:cNvPr id="61444" name="Picture 4" descr="Resultado de imagen para pulsometro"/>
          <p:cNvPicPr>
            <a:picLocks noChangeAspect="1" noChangeArrowheads="1"/>
          </p:cNvPicPr>
          <p:nvPr/>
        </p:nvPicPr>
        <p:blipFill>
          <a:blip r:embed="rId4" cstate="print"/>
          <a:srcRect/>
          <a:stretch>
            <a:fillRect/>
          </a:stretch>
        </p:blipFill>
        <p:spPr bwMode="auto">
          <a:xfrm>
            <a:off x="1237586" y="4311488"/>
            <a:ext cx="1844446" cy="1817187"/>
          </a:xfrm>
          <a:prstGeom prst="rect">
            <a:avLst/>
          </a:prstGeom>
          <a:noFill/>
        </p:spPr>
      </p:pic>
      <p:pic>
        <p:nvPicPr>
          <p:cNvPr id="61446" name="Picture 6" descr="Ð¨ÑÐ°Ð½Ð³ÐµÐ½ÑÐ¸ÑÐºÑÐ»Ñ.jpg"/>
          <p:cNvPicPr>
            <a:picLocks noChangeAspect="1" noChangeArrowheads="1"/>
          </p:cNvPicPr>
          <p:nvPr/>
        </p:nvPicPr>
        <p:blipFill>
          <a:blip r:embed="rId5" cstate="print"/>
          <a:srcRect/>
          <a:stretch>
            <a:fillRect/>
          </a:stretch>
        </p:blipFill>
        <p:spPr bwMode="auto">
          <a:xfrm>
            <a:off x="6966648" y="3074037"/>
            <a:ext cx="1705066" cy="1014296"/>
          </a:xfrm>
          <a:prstGeom prst="rect">
            <a:avLst/>
          </a:prstGeom>
          <a:noFill/>
        </p:spPr>
      </p:pic>
      <p:sp>
        <p:nvSpPr>
          <p:cNvPr id="7" name="6 CuadroTexto"/>
          <p:cNvSpPr txBox="1"/>
          <p:nvPr/>
        </p:nvSpPr>
        <p:spPr>
          <a:xfrm>
            <a:off x="5444569" y="1280721"/>
            <a:ext cx="3456384" cy="2031325"/>
          </a:xfrm>
          <a:prstGeom prst="rect">
            <a:avLst/>
          </a:prstGeom>
          <a:noFill/>
        </p:spPr>
        <p:txBody>
          <a:bodyPr wrap="square" rtlCol="0">
            <a:spAutoFit/>
          </a:bodyPr>
          <a:lstStyle/>
          <a:p>
            <a:pPr algn="just"/>
            <a:r>
              <a:rPr lang="es-MX" dirty="0">
                <a:cs typeface="Iskoola Pota" pitchFamily="34" charset="0"/>
              </a:rPr>
              <a:t>El calibrador o pie de rey</a:t>
            </a:r>
          </a:p>
          <a:p>
            <a:pPr algn="just"/>
            <a:r>
              <a:rPr lang="es-MX" dirty="0">
                <a:cs typeface="Iskoola Pota" pitchFamily="34" charset="0"/>
              </a:rPr>
              <a:t> El calibre o compás de pequeños diámetros (pie de rey) es un compás de corredera graduado, de profundidad en sus ramas de 50 mm, con capacidad de medida de 0 a 259 </a:t>
            </a:r>
            <a:r>
              <a:rPr lang="es-MX" dirty="0" err="1">
                <a:cs typeface="Iskoola Pota" pitchFamily="34" charset="0"/>
              </a:rPr>
              <a:t>mm.</a:t>
            </a:r>
            <a:endParaRPr lang="es-MX" sz="2400" dirty="0"/>
          </a:p>
        </p:txBody>
      </p:sp>
      <p:sp>
        <p:nvSpPr>
          <p:cNvPr id="8" name="7 CuadroTexto"/>
          <p:cNvSpPr txBox="1"/>
          <p:nvPr/>
        </p:nvSpPr>
        <p:spPr>
          <a:xfrm>
            <a:off x="107504" y="1218517"/>
            <a:ext cx="5224271" cy="923330"/>
          </a:xfrm>
          <a:prstGeom prst="rect">
            <a:avLst/>
          </a:prstGeom>
          <a:noFill/>
        </p:spPr>
        <p:txBody>
          <a:bodyPr wrap="square" rtlCol="0">
            <a:spAutoFit/>
          </a:bodyPr>
          <a:lstStyle/>
          <a:p>
            <a:r>
              <a:rPr lang="es-MX" dirty="0">
                <a:cs typeface="Iskoola Pota" pitchFamily="34" charset="0"/>
              </a:rPr>
              <a:t>La báscula</a:t>
            </a:r>
          </a:p>
          <a:p>
            <a:r>
              <a:rPr lang="es-MX" dirty="0">
                <a:cs typeface="Iskoola Pota" pitchFamily="34" charset="0"/>
              </a:rPr>
              <a:t>Es un aparato que sirve para pesar;​ esto es, para determinar el peso , o la masa de los cuerpos.​</a:t>
            </a:r>
          </a:p>
        </p:txBody>
      </p:sp>
      <p:pic>
        <p:nvPicPr>
          <p:cNvPr id="61448" name="Picture 8" descr="Una cinta de medir de costurera"/>
          <p:cNvPicPr>
            <a:picLocks noChangeAspect="1" noChangeArrowheads="1"/>
          </p:cNvPicPr>
          <p:nvPr/>
        </p:nvPicPr>
        <p:blipFill>
          <a:blip r:embed="rId6" cstate="print"/>
          <a:srcRect/>
          <a:stretch>
            <a:fillRect/>
          </a:stretch>
        </p:blipFill>
        <p:spPr bwMode="auto">
          <a:xfrm>
            <a:off x="3635896" y="4005744"/>
            <a:ext cx="1403134" cy="935423"/>
          </a:xfrm>
          <a:prstGeom prst="rect">
            <a:avLst/>
          </a:prstGeom>
          <a:noFill/>
        </p:spPr>
      </p:pic>
      <p:sp>
        <p:nvSpPr>
          <p:cNvPr id="11" name="10 CuadroTexto"/>
          <p:cNvSpPr txBox="1"/>
          <p:nvPr/>
        </p:nvSpPr>
        <p:spPr>
          <a:xfrm>
            <a:off x="3491880" y="4869160"/>
            <a:ext cx="4032448" cy="1477328"/>
          </a:xfrm>
          <a:prstGeom prst="rect">
            <a:avLst/>
          </a:prstGeom>
          <a:noFill/>
        </p:spPr>
        <p:txBody>
          <a:bodyPr wrap="square" rtlCol="0">
            <a:spAutoFit/>
          </a:bodyPr>
          <a:lstStyle/>
          <a:p>
            <a:pPr algn="just"/>
            <a:r>
              <a:rPr lang="es-MX" dirty="0">
                <a:cs typeface="Iskoola Pota" pitchFamily="34" charset="0"/>
              </a:rPr>
              <a:t>Una cinta métrica o metro</a:t>
            </a:r>
          </a:p>
          <a:p>
            <a:pPr algn="just"/>
            <a:r>
              <a:rPr lang="es-MX" dirty="0">
                <a:cs typeface="Iskoola Pota" pitchFamily="34" charset="0"/>
              </a:rPr>
              <a:t>Es un instrumento de medida que consiste en una cinta flexible graduada y que se puede enrollar, haciendo que el transporte sea más fácil. </a:t>
            </a:r>
          </a:p>
        </p:txBody>
      </p:sp>
      <p:sp>
        <p:nvSpPr>
          <p:cNvPr id="13" name="Rectángulo 3"/>
          <p:cNvSpPr/>
          <p:nvPr/>
        </p:nvSpPr>
        <p:spPr>
          <a:xfrm>
            <a:off x="-184913" y="6375137"/>
            <a:ext cx="4032448"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 con fines didácticos de: </a:t>
            </a:r>
            <a:r>
              <a:rPr lang="es-MX" sz="1100" i="1" dirty="0">
                <a:solidFill>
                  <a:srgbClr val="000000"/>
                </a:solidFill>
                <a:latin typeface="Iskoola Pota" pitchFamily="34" charset="0"/>
                <a:cs typeface="Iskoola Pota" pitchFamily="34" charset="0"/>
                <a:hlinkClick r:id="rId7"/>
              </a:rPr>
              <a:t>https://www.google.com.mx/instrumento_de_medicion</a:t>
            </a:r>
            <a:r>
              <a:rPr lang="es-MX" sz="1100" i="1" dirty="0">
                <a:solidFill>
                  <a:srgbClr val="000000"/>
                </a:solidFill>
                <a:latin typeface="Iskoola Pota" pitchFamily="34" charset="0"/>
                <a:cs typeface="Iskoola Pota" pitchFamily="34" charset="0"/>
              </a:rPr>
              <a:t>    </a:t>
            </a:r>
          </a:p>
        </p:txBody>
      </p:sp>
      <p:sp>
        <p:nvSpPr>
          <p:cNvPr id="14" name="13 CuadroTexto"/>
          <p:cNvSpPr txBox="1"/>
          <p:nvPr/>
        </p:nvSpPr>
        <p:spPr>
          <a:xfrm>
            <a:off x="55343" y="2509357"/>
            <a:ext cx="2664296" cy="2031325"/>
          </a:xfrm>
          <a:prstGeom prst="rect">
            <a:avLst/>
          </a:prstGeom>
          <a:noFill/>
        </p:spPr>
        <p:txBody>
          <a:bodyPr wrap="square" rtlCol="0">
            <a:spAutoFit/>
          </a:bodyPr>
          <a:lstStyle/>
          <a:p>
            <a:pPr algn="just"/>
            <a:r>
              <a:rPr lang="es-MX" dirty="0">
                <a:cs typeface="Iskoola Pota" pitchFamily="34" charset="0"/>
              </a:rPr>
              <a:t>El pulsímetro</a:t>
            </a:r>
          </a:p>
          <a:p>
            <a:pPr algn="just"/>
            <a:r>
              <a:rPr lang="es-MX" dirty="0">
                <a:cs typeface="Iskoola Pota" pitchFamily="34" charset="0"/>
              </a:rPr>
              <a:t>Es un aparato electrónico que principalmente mide de forma gráfica y digital la frecuencia cardiaca (pulsaciones por minuto) en tiempo real. </a:t>
            </a:r>
            <a:endParaRPr lang="es-MX" sz="2400" dirty="0"/>
          </a:p>
        </p:txBody>
      </p:sp>
      <p:sp>
        <p:nvSpPr>
          <p:cNvPr id="12"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5" name="14 Imagen" descr="uaeminterior.png"/>
          <p:cNvPicPr>
            <a:picLocks noChangeAspect="1"/>
          </p:cNvPicPr>
          <p:nvPr/>
        </p:nvPicPr>
        <p:blipFill>
          <a:blip r:embed="rId8" cstate="print"/>
          <a:stretch>
            <a:fillRect/>
          </a:stretch>
        </p:blipFill>
        <p:spPr>
          <a:xfrm>
            <a:off x="251520" y="116792"/>
            <a:ext cx="1080000" cy="1080000"/>
          </a:xfrm>
          <a:prstGeom prst="rect">
            <a:avLst/>
          </a:prstGeom>
        </p:spPr>
      </p:pic>
      <p:pic>
        <p:nvPicPr>
          <p:cNvPr id="16" name="Imagen 25"/>
          <p:cNvPicPr/>
          <p:nvPr/>
        </p:nvPicPr>
        <p:blipFill rotWithShape="1">
          <a:blip r:embed="rId9"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8"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97350" y="1631457"/>
            <a:ext cx="3426578" cy="1200329"/>
          </a:xfrm>
          <a:prstGeom prst="rect">
            <a:avLst/>
          </a:prstGeom>
          <a:noFill/>
        </p:spPr>
        <p:txBody>
          <a:bodyPr wrap="square" rtlCol="0">
            <a:spAutoFit/>
          </a:bodyPr>
          <a:lstStyle/>
          <a:p>
            <a:pPr algn="just"/>
            <a:r>
              <a:rPr lang="es-MX" dirty="0">
                <a:cs typeface="Iskoola Pota" pitchFamily="34" charset="0"/>
              </a:rPr>
              <a:t> El dinamómetro</a:t>
            </a:r>
          </a:p>
          <a:p>
            <a:pPr algn="just"/>
            <a:r>
              <a:rPr lang="es-MX" dirty="0">
                <a:cs typeface="Iskoola Pota" pitchFamily="34" charset="0"/>
              </a:rPr>
              <a:t>Se denomina dinamómetro o hectómetro a un instrumento utilizado para medir fuerzas. </a:t>
            </a:r>
            <a:endParaRPr lang="es-MX" dirty="0">
              <a:latin typeface="Iskoola Pota" pitchFamily="34" charset="0"/>
              <a:cs typeface="Iskoola Pota" pitchFamily="34" charset="0"/>
            </a:endParaRPr>
          </a:p>
        </p:txBody>
      </p:sp>
      <p:pic>
        <p:nvPicPr>
          <p:cNvPr id="4098" name="Picture 2" descr="Resultado de imagen para dinamÃ³metro"/>
          <p:cNvPicPr>
            <a:picLocks noChangeAspect="1" noChangeArrowheads="1"/>
          </p:cNvPicPr>
          <p:nvPr/>
        </p:nvPicPr>
        <p:blipFill>
          <a:blip r:embed="rId2" cstate="print"/>
          <a:srcRect l="30000" r="12500" b="-37500"/>
          <a:stretch>
            <a:fillRect/>
          </a:stretch>
        </p:blipFill>
        <p:spPr bwMode="auto">
          <a:xfrm>
            <a:off x="673556" y="2780928"/>
            <a:ext cx="2188119" cy="5232457"/>
          </a:xfrm>
          <a:prstGeom prst="rect">
            <a:avLst/>
          </a:prstGeom>
          <a:noFill/>
        </p:spPr>
      </p:pic>
      <p:pic>
        <p:nvPicPr>
          <p:cNvPr id="4100" name="Picture 4" descr="Resultado de imagen para plataforma de presiones"/>
          <p:cNvPicPr>
            <a:picLocks noChangeAspect="1" noChangeArrowheads="1"/>
          </p:cNvPicPr>
          <p:nvPr/>
        </p:nvPicPr>
        <p:blipFill>
          <a:blip r:embed="rId3" cstate="print"/>
          <a:srcRect/>
          <a:stretch>
            <a:fillRect/>
          </a:stretch>
        </p:blipFill>
        <p:spPr bwMode="auto">
          <a:xfrm>
            <a:off x="5111908" y="2399944"/>
            <a:ext cx="2376264" cy="1580308"/>
          </a:xfrm>
          <a:prstGeom prst="rect">
            <a:avLst/>
          </a:prstGeom>
          <a:noFill/>
        </p:spPr>
      </p:pic>
      <p:sp>
        <p:nvSpPr>
          <p:cNvPr id="6" name="5 CuadroTexto"/>
          <p:cNvSpPr txBox="1"/>
          <p:nvPr/>
        </p:nvSpPr>
        <p:spPr>
          <a:xfrm>
            <a:off x="4496533" y="1507447"/>
            <a:ext cx="2607330" cy="1200329"/>
          </a:xfrm>
          <a:prstGeom prst="rect">
            <a:avLst/>
          </a:prstGeom>
          <a:noFill/>
        </p:spPr>
        <p:txBody>
          <a:bodyPr wrap="square" rtlCol="0">
            <a:spAutoFit/>
          </a:bodyPr>
          <a:lstStyle/>
          <a:p>
            <a:pPr algn="just"/>
            <a:r>
              <a:rPr lang="es-MX" dirty="0">
                <a:cs typeface="Iskoola Pota" pitchFamily="34" charset="0"/>
              </a:rPr>
              <a:t>La plataforma de presión</a:t>
            </a:r>
          </a:p>
          <a:p>
            <a:pPr algn="just"/>
            <a:r>
              <a:rPr lang="es-MX" dirty="0">
                <a:cs typeface="Iskoola Pota" pitchFamily="34" charset="0"/>
              </a:rPr>
              <a:t>Sistema para el registro y análisis de distribución de presiones. </a:t>
            </a:r>
            <a:endParaRPr lang="es-MX" dirty="0"/>
          </a:p>
        </p:txBody>
      </p:sp>
      <p:sp>
        <p:nvSpPr>
          <p:cNvPr id="4102" name="AutoShape 6" descr="Resultado de imagen para goniometr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104" name="Picture 8" descr="Resultado de imagen para goniometro"/>
          <p:cNvPicPr>
            <a:picLocks noChangeAspect="1" noChangeArrowheads="1"/>
          </p:cNvPicPr>
          <p:nvPr/>
        </p:nvPicPr>
        <p:blipFill>
          <a:blip r:embed="rId4" cstate="print"/>
          <a:srcRect/>
          <a:stretch>
            <a:fillRect/>
          </a:stretch>
        </p:blipFill>
        <p:spPr bwMode="auto">
          <a:xfrm>
            <a:off x="5800198" y="4744251"/>
            <a:ext cx="3096344" cy="1459257"/>
          </a:xfrm>
          <a:prstGeom prst="rect">
            <a:avLst/>
          </a:prstGeom>
          <a:noFill/>
        </p:spPr>
      </p:pic>
      <p:sp>
        <p:nvSpPr>
          <p:cNvPr id="11" name="Rectángulo 3"/>
          <p:cNvSpPr/>
          <p:nvPr/>
        </p:nvSpPr>
        <p:spPr>
          <a:xfrm>
            <a:off x="2123728" y="6427113"/>
            <a:ext cx="4032448" cy="430887"/>
          </a:xfrm>
          <a:prstGeom prst="rect">
            <a:avLst/>
          </a:prstGeom>
        </p:spPr>
        <p:txBody>
          <a:bodyPr wrap="square">
            <a:spAutoFit/>
          </a:bodyPr>
          <a:lstStyle/>
          <a:p>
            <a:pPr algn="ctr"/>
            <a:r>
              <a:rPr lang="es-MX" sz="1100" i="1" dirty="0">
                <a:solidFill>
                  <a:srgbClr val="000000"/>
                </a:solidFill>
                <a:latin typeface="Iskoola Pota" pitchFamily="34" charset="0"/>
                <a:cs typeface="Iskoola Pota" pitchFamily="34" charset="0"/>
              </a:rPr>
              <a:t>Imágenes tomada con fines didácticos de: </a:t>
            </a:r>
            <a:r>
              <a:rPr lang="es-MX" sz="1100" i="1" dirty="0">
                <a:solidFill>
                  <a:srgbClr val="000000"/>
                </a:solidFill>
                <a:latin typeface="Iskoola Pota" pitchFamily="34" charset="0"/>
                <a:cs typeface="Iskoola Pota" pitchFamily="34" charset="0"/>
                <a:hlinkClick r:id="rId5"/>
              </a:rPr>
              <a:t>https://www.google.com.mx/instrumento_de_medicion</a:t>
            </a:r>
            <a:r>
              <a:rPr lang="es-MX" sz="1100" i="1" dirty="0">
                <a:solidFill>
                  <a:srgbClr val="000000"/>
                </a:solidFill>
                <a:latin typeface="Iskoola Pota" pitchFamily="34" charset="0"/>
                <a:cs typeface="Iskoola Pota" pitchFamily="34" charset="0"/>
              </a:rPr>
              <a:t>    </a:t>
            </a:r>
          </a:p>
        </p:txBody>
      </p:sp>
      <p:sp>
        <p:nvSpPr>
          <p:cNvPr id="12" name="11 CuadroTexto"/>
          <p:cNvSpPr txBox="1"/>
          <p:nvPr/>
        </p:nvSpPr>
        <p:spPr>
          <a:xfrm>
            <a:off x="3820486" y="3804862"/>
            <a:ext cx="5076056" cy="1200329"/>
          </a:xfrm>
          <a:prstGeom prst="rect">
            <a:avLst/>
          </a:prstGeom>
          <a:noFill/>
        </p:spPr>
        <p:txBody>
          <a:bodyPr wrap="square" rtlCol="0">
            <a:spAutoFit/>
          </a:bodyPr>
          <a:lstStyle/>
          <a:p>
            <a:r>
              <a:rPr lang="es-MX" dirty="0">
                <a:cs typeface="Iskoola Pota" pitchFamily="34" charset="0"/>
              </a:rPr>
              <a:t>Un goniómetro </a:t>
            </a:r>
          </a:p>
          <a:p>
            <a:r>
              <a:rPr lang="es-MX" dirty="0">
                <a:cs typeface="Iskoola Pota" pitchFamily="34" charset="0"/>
              </a:rPr>
              <a:t>Es un aparato en forma de semicírculo o círculo graduado en 180º o 360º, utilizado para medir o construir ángulos</a:t>
            </a:r>
            <a:r>
              <a:rPr lang="es-MX" sz="1600" dirty="0">
                <a:cs typeface="Iskoola Pota" pitchFamily="34" charset="0"/>
              </a:rPr>
              <a:t>.</a:t>
            </a:r>
            <a:endParaRPr lang="es-MX" sz="2000" dirty="0"/>
          </a:p>
        </p:txBody>
      </p:sp>
      <p:sp>
        <p:nvSpPr>
          <p:cNvPr id="10"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3" name="12 Imagen" descr="uaeminterior.png"/>
          <p:cNvPicPr>
            <a:picLocks noChangeAspect="1"/>
          </p:cNvPicPr>
          <p:nvPr/>
        </p:nvPicPr>
        <p:blipFill>
          <a:blip r:embed="rId6" cstate="print"/>
          <a:stretch>
            <a:fillRect/>
          </a:stretch>
        </p:blipFill>
        <p:spPr>
          <a:xfrm>
            <a:off x="251520" y="116792"/>
            <a:ext cx="1080000" cy="1080000"/>
          </a:xfrm>
          <a:prstGeom prst="rect">
            <a:avLst/>
          </a:prstGeom>
        </p:spPr>
      </p:pic>
      <p:pic>
        <p:nvPicPr>
          <p:cNvPr id="14" name="Imagen 25"/>
          <p:cNvPicPr/>
          <p:nvPr/>
        </p:nvPicPr>
        <p:blipFill rotWithShape="1">
          <a:blip r:embed="rId7"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6"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91520" y="1988840"/>
            <a:ext cx="7087008" cy="3170099"/>
          </a:xfrm>
          <a:prstGeom prst="rect">
            <a:avLst/>
          </a:prstGeom>
          <a:noFill/>
        </p:spPr>
        <p:txBody>
          <a:bodyPr wrap="square" rtlCol="0">
            <a:spAutoFit/>
          </a:bodyPr>
          <a:lstStyle/>
          <a:p>
            <a:pPr algn="just"/>
            <a:r>
              <a:rPr lang="es-MX" sz="2000" b="1" dirty="0" smtClean="0">
                <a:cs typeface="Iskoola Pota" pitchFamily="34" charset="0"/>
              </a:rPr>
              <a:t>CONCLUSIONES</a:t>
            </a:r>
          </a:p>
          <a:p>
            <a:pPr algn="just"/>
            <a:endParaRPr lang="es-MX" sz="2000" dirty="0">
              <a:cs typeface="Iskoola Pota" pitchFamily="34" charset="0"/>
            </a:endParaRPr>
          </a:p>
          <a:p>
            <a:pPr algn="just"/>
            <a:r>
              <a:rPr lang="es-MX" sz="2000" dirty="0" smtClean="0">
                <a:cs typeface="Iskoola Pota" pitchFamily="34" charset="0"/>
              </a:rPr>
              <a:t>El análisis ergonómico que realizan los diseñadores industriales requiere de </a:t>
            </a:r>
            <a:r>
              <a:rPr lang="es-MX" sz="2000" dirty="0" smtClean="0">
                <a:cs typeface="Iskoola Pota" pitchFamily="34" charset="0"/>
              </a:rPr>
              <a:t>conocimiento específico, con respecto al cuerpo humano y las tareas que desempeña en las actividades cotidianas. Hacer un estudio de biomecánica en los procesos productivos que se hacen en los puestos de trabajo es una actividad derivada de un proyecto integral de diseño, por lo que el diseñador debe trabajar desde la ergonomía del producto, pasando por los factores ambientales hasta la ergonomía y diseño del puesto de trabajo.</a:t>
            </a:r>
            <a:endParaRPr lang="es-MX" sz="2000" dirty="0">
              <a:cs typeface="Iskoola Pota" pitchFamily="34" charset="0"/>
            </a:endParaRPr>
          </a:p>
        </p:txBody>
      </p:sp>
      <p:sp>
        <p:nvSpPr>
          <p:cNvPr id="4"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5" name="4 Imagen" descr="uaeminterior.png"/>
          <p:cNvPicPr>
            <a:picLocks noChangeAspect="1"/>
          </p:cNvPicPr>
          <p:nvPr/>
        </p:nvPicPr>
        <p:blipFill>
          <a:blip r:embed="rId2" cstate="print"/>
          <a:stretch>
            <a:fillRect/>
          </a:stretch>
        </p:blipFill>
        <p:spPr>
          <a:xfrm>
            <a:off x="251520" y="116792"/>
            <a:ext cx="1080000" cy="1080000"/>
          </a:xfrm>
          <a:prstGeom prst="rect">
            <a:avLst/>
          </a:prstGeom>
        </p:spPr>
      </p:pic>
      <p:sp>
        <p:nvSpPr>
          <p:cNvPr id="9"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1390957"/>
            <a:ext cx="8136904" cy="5478423"/>
          </a:xfrm>
          <a:prstGeom prst="rect">
            <a:avLst/>
          </a:prstGeom>
          <a:noFill/>
        </p:spPr>
        <p:txBody>
          <a:bodyPr wrap="square" rtlCol="0">
            <a:spAutoFit/>
          </a:bodyPr>
          <a:lstStyle/>
          <a:p>
            <a:r>
              <a:rPr lang="es-MX" sz="1600" dirty="0" smtClean="0">
                <a:cs typeface="Iskoola Pota" pitchFamily="34" charset="0"/>
              </a:rPr>
              <a:t>REFERENCIAS</a:t>
            </a:r>
            <a:endParaRPr lang="es-MX" sz="1600" dirty="0">
              <a:cs typeface="Iskoola Pota" pitchFamily="34" charset="0"/>
            </a:endParaRPr>
          </a:p>
          <a:p>
            <a:endParaRPr lang="es-MX" sz="1600" dirty="0">
              <a:cs typeface="Iskoola Pota" pitchFamily="34" charset="0"/>
            </a:endParaRPr>
          </a:p>
          <a:p>
            <a:r>
              <a:rPr lang="es-MX" sz="1400" dirty="0">
                <a:cs typeface="Iskoola Pota" pitchFamily="34" charset="0"/>
              </a:rPr>
              <a:t>Flores, C., ÁVILA, R., ESPINOSA, M., CÁRCAMO, E., GAMBOA, F., &amp; GONZÁLEZ, E. L. (2007). Diseño y usuario: aplicaciones de la ergonomía. </a:t>
            </a:r>
            <a:r>
              <a:rPr lang="es-MX" sz="1400" i="1" dirty="0">
                <a:cs typeface="Iskoola Pota" pitchFamily="34" charset="0"/>
              </a:rPr>
              <a:t>México: Designio</a:t>
            </a:r>
            <a:r>
              <a:rPr lang="es-MX" sz="1400" dirty="0">
                <a:cs typeface="Iskoola Pota" pitchFamily="34" charset="0"/>
              </a:rPr>
              <a:t>. </a:t>
            </a:r>
          </a:p>
          <a:p>
            <a:endParaRPr lang="es-MX" sz="1600" dirty="0">
              <a:cs typeface="Iskoola Pota" pitchFamily="34" charset="0"/>
            </a:endParaRPr>
          </a:p>
          <a:p>
            <a:endParaRPr lang="es-MX" sz="1600" dirty="0">
              <a:cs typeface="Iskoola Pota" pitchFamily="34" charset="0"/>
            </a:endParaRPr>
          </a:p>
          <a:p>
            <a:r>
              <a:rPr lang="es-MX" sz="1600" dirty="0">
                <a:solidFill>
                  <a:srgbClr val="C00000"/>
                </a:solidFill>
                <a:cs typeface="Iskoola Pota" pitchFamily="34" charset="0"/>
              </a:rPr>
              <a:t>Fuente electrónica </a:t>
            </a:r>
          </a:p>
          <a:p>
            <a:endParaRPr lang="es-MX" sz="1600" dirty="0">
              <a:cs typeface="Iskoola Pota" pitchFamily="34" charset="0"/>
            </a:endParaRPr>
          </a:p>
          <a:p>
            <a:r>
              <a:rPr lang="es-MX" sz="1400" dirty="0">
                <a:cs typeface="Iskoola Pota" pitchFamily="34" charset="0"/>
              </a:rPr>
              <a:t>Guede, D., González, P., &amp; </a:t>
            </a:r>
            <a:r>
              <a:rPr lang="es-MX" sz="1400" dirty="0" err="1">
                <a:cs typeface="Iskoola Pota" pitchFamily="34" charset="0"/>
              </a:rPr>
              <a:t>Caeiro</a:t>
            </a:r>
            <a:r>
              <a:rPr lang="es-MX" sz="1400" dirty="0">
                <a:cs typeface="Iskoola Pota" pitchFamily="34" charset="0"/>
              </a:rPr>
              <a:t>, J. R. (2013). Biomecánica y hueso (I): Conceptos básicos y ensayos mecánicos clásicos. </a:t>
            </a:r>
            <a:r>
              <a:rPr lang="es-MX" sz="1400" i="1" dirty="0">
                <a:cs typeface="Iskoola Pota" pitchFamily="34" charset="0"/>
              </a:rPr>
              <a:t>Revista de Osteoporosis y Metabolismo Mineral</a:t>
            </a:r>
            <a:r>
              <a:rPr lang="es-MX" sz="1400" dirty="0">
                <a:cs typeface="Iskoola Pota" pitchFamily="34" charset="0"/>
              </a:rPr>
              <a:t>, </a:t>
            </a:r>
            <a:r>
              <a:rPr lang="es-MX" sz="1400" i="1" dirty="0">
                <a:cs typeface="Iskoola Pota" pitchFamily="34" charset="0"/>
              </a:rPr>
              <a:t>5</a:t>
            </a:r>
            <a:r>
              <a:rPr lang="es-MX" sz="1400" dirty="0">
                <a:cs typeface="Iskoola Pota" pitchFamily="34" charset="0"/>
              </a:rPr>
              <a:t>(1), 43-50.  </a:t>
            </a:r>
            <a:r>
              <a:rPr lang="es-MX" sz="1400" dirty="0" err="1">
                <a:cs typeface="Iskoola Pota" pitchFamily="34" charset="0"/>
              </a:rPr>
              <a:t>doi</a:t>
            </a:r>
            <a:r>
              <a:rPr lang="es-MX" sz="1400" dirty="0">
                <a:cs typeface="Iskoola Pota" pitchFamily="34" charset="0"/>
              </a:rPr>
              <a:t>: 10.4321/S1889-836X2013000100008</a:t>
            </a:r>
          </a:p>
          <a:p>
            <a:endParaRPr lang="es-MX" sz="1400" dirty="0">
              <a:cs typeface="Iskoola Pota" pitchFamily="34" charset="0"/>
            </a:endParaRPr>
          </a:p>
          <a:p>
            <a:r>
              <a:rPr lang="es-MX" sz="1400" dirty="0">
                <a:cs typeface="Iskoola Pota" pitchFamily="34" charset="0"/>
              </a:rPr>
              <a:t>Rosa, G. A. (2014). Biomecánica del movimiento humano: evolución histórica y aparatos de medida. </a:t>
            </a:r>
            <a:r>
              <a:rPr lang="es-MX" sz="1400" i="1" dirty="0">
                <a:cs typeface="Iskoola Pota" pitchFamily="34" charset="0"/>
              </a:rPr>
              <a:t>EFDeportes.com, Revista Digital</a:t>
            </a:r>
            <a:r>
              <a:rPr lang="es-MX" sz="1400" dirty="0">
                <a:cs typeface="Iskoola Pota" pitchFamily="34" charset="0"/>
              </a:rPr>
              <a:t>. Buenos Aires, Año 18, (Nº 188). Recuperado de </a:t>
            </a:r>
            <a:r>
              <a:rPr lang="es-MX" sz="1400" dirty="0">
                <a:cs typeface="Iskoola Pota" pitchFamily="34" charset="0"/>
                <a:hlinkClick r:id="rId2">
                  <a:extLst>
                    <a:ext uri="{A12FA001-AC4F-418D-AE19-62706E023703}">
                      <ahyp:hlinkClr xmlns:ahyp="http://schemas.microsoft.com/office/drawing/2018/hyperlinkcolor" xmlns="" val="tx"/>
                    </a:ext>
                  </a:extLst>
                </a:hlinkClick>
              </a:rPr>
              <a:t>https://www.efdeportes.com/efd188/biomecanica-del-movimiento-humano.htm</a:t>
            </a:r>
            <a:r>
              <a:rPr lang="es-MX" sz="1400" dirty="0">
                <a:cs typeface="Iskoola Pota" pitchFamily="34" charset="0"/>
              </a:rPr>
              <a:t> </a:t>
            </a:r>
          </a:p>
          <a:p>
            <a:endParaRPr lang="es-MX" sz="1400" dirty="0">
              <a:cs typeface="Iskoola Pota" pitchFamily="34" charset="0"/>
            </a:endParaRPr>
          </a:p>
          <a:p>
            <a:r>
              <a:rPr lang="es-MX" sz="1400" dirty="0">
                <a:cs typeface="Iskoola Pota" pitchFamily="34" charset="0"/>
              </a:rPr>
              <a:t>Pérez Soriano, P., &amp; Llana Belloch, S. (2007). LA INTRUMENTACIÓN EN LA BIOMECÁNICA DEPORTIVA. </a:t>
            </a:r>
            <a:r>
              <a:rPr lang="es-MX" sz="1400" i="1" dirty="0" err="1">
                <a:cs typeface="Iskoola Pota" pitchFamily="34" charset="0"/>
              </a:rPr>
              <a:t>Journal</a:t>
            </a:r>
            <a:r>
              <a:rPr lang="es-MX" sz="1400" i="1" dirty="0">
                <a:cs typeface="Iskoola Pota" pitchFamily="34" charset="0"/>
              </a:rPr>
              <a:t> of </a:t>
            </a:r>
            <a:r>
              <a:rPr lang="es-MX" sz="1400" i="1" dirty="0" err="1">
                <a:cs typeface="Iskoola Pota" pitchFamily="34" charset="0"/>
              </a:rPr>
              <a:t>Human</a:t>
            </a:r>
            <a:r>
              <a:rPr lang="es-MX" sz="1400" i="1" dirty="0">
                <a:cs typeface="Iskoola Pota" pitchFamily="34" charset="0"/>
              </a:rPr>
              <a:t> Sport and </a:t>
            </a:r>
            <a:r>
              <a:rPr lang="es-MX" sz="1400" i="1" dirty="0" err="1">
                <a:cs typeface="Iskoola Pota" pitchFamily="34" charset="0"/>
              </a:rPr>
              <a:t>Exercise</a:t>
            </a:r>
            <a:r>
              <a:rPr lang="es-MX" sz="1400" i="1" dirty="0">
                <a:cs typeface="Iskoola Pota" pitchFamily="34" charset="0"/>
              </a:rPr>
              <a:t>, II </a:t>
            </a:r>
            <a:r>
              <a:rPr lang="es-MX" sz="1400" dirty="0">
                <a:cs typeface="Iskoola Pota" pitchFamily="34" charset="0"/>
              </a:rPr>
              <a:t>(II), 26-41.  Recuperado de </a:t>
            </a:r>
            <a:r>
              <a:rPr lang="es-MX" sz="1400" dirty="0">
                <a:cs typeface="Iskoola Pota" pitchFamily="34" charset="0"/>
                <a:hlinkClick r:id="rId3">
                  <a:extLst>
                    <a:ext uri="{A12FA001-AC4F-418D-AE19-62706E023703}">
                      <ahyp:hlinkClr xmlns:ahyp="http://schemas.microsoft.com/office/drawing/2018/hyperlinkcolor" xmlns="" val="tx"/>
                    </a:ext>
                  </a:extLst>
                </a:hlinkClick>
              </a:rPr>
              <a:t>https://www.redalyc.org/html/3010/301023504002/</a:t>
            </a:r>
            <a:r>
              <a:rPr lang="es-MX" sz="1400" dirty="0">
                <a:cs typeface="Iskoola Pota" pitchFamily="34" charset="0"/>
              </a:rPr>
              <a:t> </a:t>
            </a:r>
          </a:p>
          <a:p>
            <a:endParaRPr lang="es-MX" sz="1400" dirty="0">
              <a:cs typeface="Iskoola Pota" pitchFamily="34" charset="0"/>
            </a:endParaRPr>
          </a:p>
          <a:p>
            <a:r>
              <a:rPr lang="es-MX" sz="1400" dirty="0">
                <a:cs typeface="Iskoola Pota" pitchFamily="34" charset="0"/>
              </a:rPr>
              <a:t>Ciencias. (2010), El cuerpo humano como patrón de medida. Recuperado de </a:t>
            </a:r>
            <a:r>
              <a:rPr lang="es-MX" sz="1400" dirty="0">
                <a:cs typeface="Iskoola Pota" pitchFamily="34" charset="0"/>
                <a:hlinkClick r:id="rId4">
                  <a:extLst>
                    <a:ext uri="{A12FA001-AC4F-418D-AE19-62706E023703}">
                      <ahyp:hlinkClr xmlns:ahyp="http://schemas.microsoft.com/office/drawing/2018/hyperlinkcolor" xmlns="" val="tx"/>
                    </a:ext>
                  </a:extLst>
                </a:hlinkClick>
              </a:rPr>
              <a:t>http://www.enlabuhardilla.com/Sabiasque/tabid/866/articleType/ArticleView/articleId/742/El-cuerpo-humano-como-patron-de-medida.aspx</a:t>
            </a:r>
            <a:r>
              <a:rPr lang="es-MX" sz="1400" dirty="0">
                <a:cs typeface="Iskoola Pota" pitchFamily="34" charset="0"/>
              </a:rPr>
              <a:t> </a:t>
            </a:r>
          </a:p>
          <a:p>
            <a:endParaRPr lang="es-MX" sz="1600" dirty="0">
              <a:latin typeface="Iskoola Pota" pitchFamily="34" charset="0"/>
              <a:cs typeface="Iskoola Pota" pitchFamily="34" charset="0"/>
            </a:endParaRPr>
          </a:p>
        </p:txBody>
      </p:sp>
      <p:pic>
        <p:nvPicPr>
          <p:cNvPr id="3" name="4 Imagen" descr="uaeminterior.png"/>
          <p:cNvPicPr>
            <a:picLocks noChangeAspect="1"/>
          </p:cNvPicPr>
          <p:nvPr/>
        </p:nvPicPr>
        <p:blipFill>
          <a:blip r:embed="rId5" cstate="print"/>
          <a:stretch>
            <a:fillRect/>
          </a:stretch>
        </p:blipFill>
        <p:spPr>
          <a:xfrm>
            <a:off x="251520" y="116792"/>
            <a:ext cx="1080000" cy="1080000"/>
          </a:xfrm>
          <a:prstGeom prst="rect">
            <a:avLst/>
          </a:prstGeom>
        </p:spPr>
      </p:pic>
      <p:pic>
        <p:nvPicPr>
          <p:cNvPr id="5" name="Imagen 25"/>
          <p:cNvPicPr/>
          <p:nvPr/>
        </p:nvPicPr>
        <p:blipFill rotWithShape="1">
          <a:blip r:embed="rId6"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6"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45898" y="1403438"/>
            <a:ext cx="3744416" cy="2523768"/>
          </a:xfrm>
          <a:prstGeom prst="rect">
            <a:avLst/>
          </a:prstGeom>
          <a:noFill/>
        </p:spPr>
        <p:txBody>
          <a:bodyPr wrap="square" rtlCol="0">
            <a:spAutoFit/>
          </a:bodyPr>
          <a:lstStyle/>
          <a:p>
            <a:r>
              <a:rPr lang="es-MX" sz="1600" b="1" dirty="0">
                <a:solidFill>
                  <a:srgbClr val="C00000"/>
                </a:solidFill>
                <a:cs typeface="Iskoola Pota" pitchFamily="34" charset="0"/>
              </a:rPr>
              <a:t>1.1 </a:t>
            </a:r>
            <a:r>
              <a:rPr lang="es-MX" sz="1600" b="1" dirty="0" smtClean="0">
                <a:solidFill>
                  <a:srgbClr val="C00000"/>
                </a:solidFill>
                <a:cs typeface="Iskoola Pota" pitchFamily="34" charset="0"/>
              </a:rPr>
              <a:t>ERGONOMÍA</a:t>
            </a:r>
          </a:p>
          <a:p>
            <a:endParaRPr lang="es-MX" sz="1600" b="1" dirty="0" smtClean="0">
              <a:solidFill>
                <a:srgbClr val="C00000"/>
              </a:solidFill>
              <a:cs typeface="Iskoola Pota" pitchFamily="34" charset="0"/>
            </a:endParaRPr>
          </a:p>
          <a:p>
            <a:pPr algn="just"/>
            <a:r>
              <a:rPr lang="es-MX" dirty="0" smtClean="0">
                <a:cs typeface="Iskoola Pota" pitchFamily="34" charset="0"/>
              </a:rPr>
              <a:t>Es </a:t>
            </a:r>
            <a:r>
              <a:rPr lang="es-MX" dirty="0">
                <a:cs typeface="Iskoola Pota" pitchFamily="34" charset="0"/>
              </a:rPr>
              <a:t>una ciencia interdisciplinaria que, mediante el conocimiento de la fisiología, la antropometría, la anatomía, y la biomecánica, tiene como objetivo la optimización de las condiciones de trabajo, mejorando el desempeño y seguridad del individuo. </a:t>
            </a:r>
          </a:p>
        </p:txBody>
      </p:sp>
      <p:pic>
        <p:nvPicPr>
          <p:cNvPr id="32772" name="Picture 4" descr="Resultado de imagen para ergonomia fisica"/>
          <p:cNvPicPr>
            <a:picLocks noChangeAspect="1" noChangeArrowheads="1"/>
          </p:cNvPicPr>
          <p:nvPr/>
        </p:nvPicPr>
        <p:blipFill>
          <a:blip r:embed="rId2" cstate="print"/>
          <a:srcRect l="1512" t="11088" r="10037" b="2225"/>
          <a:stretch>
            <a:fillRect/>
          </a:stretch>
        </p:blipFill>
        <p:spPr bwMode="auto">
          <a:xfrm>
            <a:off x="4783895" y="2348880"/>
            <a:ext cx="3881488" cy="3456384"/>
          </a:xfrm>
          <a:prstGeom prst="rect">
            <a:avLst/>
          </a:prstGeom>
          <a:noFill/>
        </p:spPr>
      </p:pic>
      <p:sp>
        <p:nvSpPr>
          <p:cNvPr id="6" name="Rectángulo 3"/>
          <p:cNvSpPr/>
          <p:nvPr/>
        </p:nvSpPr>
        <p:spPr>
          <a:xfrm>
            <a:off x="933930" y="6026804"/>
            <a:ext cx="3168352" cy="369332"/>
          </a:xfrm>
          <a:prstGeom prst="rect">
            <a:avLst/>
          </a:prstGeom>
        </p:spPr>
        <p:txBody>
          <a:bodyPr wrap="square">
            <a:spAutoFit/>
          </a:bodyPr>
          <a:lstStyle/>
          <a:p>
            <a:r>
              <a:rPr lang="es-MX" sz="900" i="1" dirty="0">
                <a:solidFill>
                  <a:srgbClr val="000000"/>
                </a:solidFill>
                <a:latin typeface="Iskoola Pota" pitchFamily="34" charset="0"/>
                <a:cs typeface="Iskoola Pota" pitchFamily="34" charset="0"/>
              </a:rPr>
              <a:t>Imágenes tomadas con fines didácticos de: </a:t>
            </a:r>
            <a:r>
              <a:rPr lang="es-MX" sz="900" i="1" dirty="0">
                <a:solidFill>
                  <a:srgbClr val="000000"/>
                </a:solidFill>
                <a:latin typeface="Iskoola Pota" pitchFamily="34" charset="0"/>
                <a:cs typeface="Iskoola Pota" pitchFamily="34" charset="0"/>
                <a:hlinkClick r:id="rId3"/>
              </a:rPr>
              <a:t>https://www.google.com.mx/ergonomia</a:t>
            </a:r>
            <a:r>
              <a:rPr lang="es-MX" sz="900" i="1" dirty="0">
                <a:solidFill>
                  <a:srgbClr val="000000"/>
                </a:solidFill>
                <a:latin typeface="Iskoola Pota" pitchFamily="34" charset="0"/>
                <a:cs typeface="Iskoola Pota" pitchFamily="34" charset="0"/>
              </a:rPr>
              <a:t>  </a:t>
            </a:r>
            <a:endParaRPr lang="es-MX" sz="900" dirty="0"/>
          </a:p>
        </p:txBody>
      </p:sp>
      <p:pic>
        <p:nvPicPr>
          <p:cNvPr id="8" name="Picture 2" descr="Resultado de imagen para ergonomia fisica"/>
          <p:cNvPicPr>
            <a:picLocks noChangeAspect="1" noChangeArrowheads="1"/>
          </p:cNvPicPr>
          <p:nvPr/>
        </p:nvPicPr>
        <p:blipFill>
          <a:blip r:embed="rId4" cstate="print"/>
          <a:srcRect t="6897" b="6897"/>
          <a:stretch>
            <a:fillRect/>
          </a:stretch>
        </p:blipFill>
        <p:spPr bwMode="auto">
          <a:xfrm>
            <a:off x="786336" y="3888923"/>
            <a:ext cx="3229800" cy="2088232"/>
          </a:xfrm>
          <a:prstGeom prst="rect">
            <a:avLst/>
          </a:prstGeom>
          <a:noFill/>
        </p:spPr>
      </p:pic>
      <p:sp>
        <p:nvSpPr>
          <p:cNvPr id="9"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0" name="9 Imagen" descr="uaeminterior.png"/>
          <p:cNvPicPr>
            <a:picLocks noChangeAspect="1"/>
          </p:cNvPicPr>
          <p:nvPr/>
        </p:nvPicPr>
        <p:blipFill>
          <a:blip r:embed="rId5" cstate="print"/>
          <a:stretch>
            <a:fillRect/>
          </a:stretch>
        </p:blipFill>
        <p:spPr>
          <a:xfrm>
            <a:off x="251520" y="116792"/>
            <a:ext cx="1080000" cy="1080000"/>
          </a:xfrm>
          <a:prstGeom prst="rect">
            <a:avLst/>
          </a:prstGeom>
        </p:spPr>
      </p:pic>
      <p:pic>
        <p:nvPicPr>
          <p:cNvPr id="11" name="Imagen 25"/>
          <p:cNvPicPr/>
          <p:nvPr/>
        </p:nvPicPr>
        <p:blipFill rotWithShape="1">
          <a:blip r:embed="rId6"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3"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
        <p:nvSpPr>
          <p:cNvPr id="3" name="CuadroTexto 2"/>
          <p:cNvSpPr txBox="1"/>
          <p:nvPr/>
        </p:nvSpPr>
        <p:spPr>
          <a:xfrm>
            <a:off x="4644008" y="1324941"/>
            <a:ext cx="2664296" cy="369332"/>
          </a:xfrm>
          <a:prstGeom prst="rect">
            <a:avLst/>
          </a:prstGeom>
          <a:noFill/>
        </p:spPr>
        <p:txBody>
          <a:bodyPr wrap="square" rtlCol="0">
            <a:spAutoFit/>
          </a:bodyPr>
          <a:lstStyle/>
          <a:p>
            <a:r>
              <a:rPr lang="es-MX" b="1" dirty="0" smtClean="0"/>
              <a:t>1. MARCO CONCEPTUAL</a:t>
            </a:r>
            <a:endParaRPr lang="es-MX"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70554" y="1319739"/>
            <a:ext cx="3082685" cy="2800767"/>
          </a:xfrm>
          <a:prstGeom prst="rect">
            <a:avLst/>
          </a:prstGeom>
          <a:noFill/>
        </p:spPr>
        <p:txBody>
          <a:bodyPr wrap="square" rtlCol="0">
            <a:spAutoFit/>
          </a:bodyPr>
          <a:lstStyle/>
          <a:p>
            <a:pPr algn="just"/>
            <a:r>
              <a:rPr lang="es-MX" sz="1600" b="1" dirty="0">
                <a:solidFill>
                  <a:srgbClr val="C00000"/>
                </a:solidFill>
                <a:cs typeface="Iskoola Pota" pitchFamily="34" charset="0"/>
              </a:rPr>
              <a:t>1.2 </a:t>
            </a:r>
            <a:r>
              <a:rPr lang="es-MX" sz="1600" b="1" dirty="0" smtClean="0">
                <a:solidFill>
                  <a:srgbClr val="C00000"/>
                </a:solidFill>
                <a:cs typeface="Iskoola Pota" pitchFamily="34" charset="0"/>
              </a:rPr>
              <a:t>BIOMECÁNICA</a:t>
            </a:r>
          </a:p>
          <a:p>
            <a:pPr algn="just"/>
            <a:endParaRPr lang="es-MX" sz="1600" b="1" dirty="0" smtClean="0">
              <a:solidFill>
                <a:srgbClr val="C00000"/>
              </a:solidFill>
              <a:cs typeface="Iskoola Pota" pitchFamily="34" charset="0"/>
            </a:endParaRPr>
          </a:p>
          <a:p>
            <a:pPr algn="just"/>
            <a:r>
              <a:rPr lang="es-MX" dirty="0" smtClean="0">
                <a:cs typeface="Iskoola Pota" pitchFamily="34" charset="0"/>
              </a:rPr>
              <a:t>El concepto </a:t>
            </a:r>
            <a:r>
              <a:rPr lang="es-MX" dirty="0">
                <a:cs typeface="Iskoola Pota" pitchFamily="34" charset="0"/>
              </a:rPr>
              <a:t>de biomecánica combina las palabras </a:t>
            </a:r>
            <a:r>
              <a:rPr lang="es-MX" b="1" dirty="0">
                <a:cs typeface="Iskoola Pota" pitchFamily="34" charset="0"/>
              </a:rPr>
              <a:t>“biología” </a:t>
            </a:r>
            <a:r>
              <a:rPr lang="es-MX" dirty="0">
                <a:cs typeface="Iskoola Pota" pitchFamily="34" charset="0"/>
              </a:rPr>
              <a:t>y </a:t>
            </a:r>
            <a:r>
              <a:rPr lang="es-MX" b="1" dirty="0">
                <a:cs typeface="Iskoola Pota" pitchFamily="34" charset="0"/>
              </a:rPr>
              <a:t>“mecánica”</a:t>
            </a:r>
            <a:r>
              <a:rPr lang="es-MX" dirty="0">
                <a:cs typeface="Iskoola Pota" pitchFamily="34" charset="0"/>
              </a:rPr>
              <a:t>. Tiene que ver con los principios y métodos de la mecánica aplicados al estudio de la estructura en función del sistema biológico. </a:t>
            </a:r>
          </a:p>
        </p:txBody>
      </p:sp>
      <p:pic>
        <p:nvPicPr>
          <p:cNvPr id="31748" name="Picture 4" descr="Imagen relacionada"/>
          <p:cNvPicPr>
            <a:picLocks noChangeAspect="1" noChangeArrowheads="1"/>
          </p:cNvPicPr>
          <p:nvPr/>
        </p:nvPicPr>
        <p:blipFill>
          <a:blip r:embed="rId3" cstate="print"/>
          <a:srcRect/>
          <a:stretch>
            <a:fillRect/>
          </a:stretch>
        </p:blipFill>
        <p:spPr bwMode="auto">
          <a:xfrm>
            <a:off x="4590927" y="1911749"/>
            <a:ext cx="2252530" cy="1589259"/>
          </a:xfrm>
          <a:prstGeom prst="rect">
            <a:avLst/>
          </a:prstGeom>
          <a:noFill/>
        </p:spPr>
      </p:pic>
      <p:pic>
        <p:nvPicPr>
          <p:cNvPr id="31752" name="Picture 8" descr="Imagen relacionada"/>
          <p:cNvPicPr>
            <a:picLocks noChangeAspect="1" noChangeArrowheads="1"/>
          </p:cNvPicPr>
          <p:nvPr/>
        </p:nvPicPr>
        <p:blipFill>
          <a:blip r:embed="rId4" cstate="print"/>
          <a:srcRect l="31500" r="14321"/>
          <a:stretch>
            <a:fillRect/>
          </a:stretch>
        </p:blipFill>
        <p:spPr bwMode="auto">
          <a:xfrm>
            <a:off x="6144992" y="4460184"/>
            <a:ext cx="1955675" cy="1953398"/>
          </a:xfrm>
          <a:prstGeom prst="rect">
            <a:avLst/>
          </a:prstGeom>
          <a:noFill/>
        </p:spPr>
      </p:pic>
      <p:sp>
        <p:nvSpPr>
          <p:cNvPr id="8" name="Rectángulo 3"/>
          <p:cNvSpPr/>
          <p:nvPr/>
        </p:nvSpPr>
        <p:spPr>
          <a:xfrm>
            <a:off x="4525619" y="3888083"/>
            <a:ext cx="2808312" cy="369332"/>
          </a:xfrm>
          <a:prstGeom prst="rect">
            <a:avLst/>
          </a:prstGeom>
        </p:spPr>
        <p:txBody>
          <a:bodyPr wrap="square">
            <a:spAutoFit/>
          </a:bodyPr>
          <a:lstStyle/>
          <a:p>
            <a:r>
              <a:rPr lang="es-MX" sz="900" i="1" dirty="0">
                <a:solidFill>
                  <a:srgbClr val="000000"/>
                </a:solidFill>
                <a:latin typeface="Iskoola Pota" pitchFamily="34" charset="0"/>
                <a:cs typeface="Iskoola Pota" pitchFamily="34" charset="0"/>
              </a:rPr>
              <a:t>Imágenes tomadas con fines didácticos de: </a:t>
            </a:r>
            <a:r>
              <a:rPr lang="es-MX" sz="900" i="1" dirty="0">
                <a:solidFill>
                  <a:srgbClr val="000000"/>
                </a:solidFill>
                <a:latin typeface="Iskoola Pota" pitchFamily="34" charset="0"/>
                <a:cs typeface="Iskoola Pota" pitchFamily="34" charset="0"/>
                <a:hlinkClick r:id="rId5"/>
              </a:rPr>
              <a:t>https://www.google.com.mx/biomecanica</a:t>
            </a:r>
            <a:r>
              <a:rPr lang="es-MX" sz="900" i="1" dirty="0">
                <a:solidFill>
                  <a:srgbClr val="000000"/>
                </a:solidFill>
                <a:latin typeface="Iskoola Pota" pitchFamily="34" charset="0"/>
                <a:cs typeface="Iskoola Pota" pitchFamily="34" charset="0"/>
              </a:rPr>
              <a:t> </a:t>
            </a:r>
            <a:endParaRPr lang="es-MX" sz="900" dirty="0"/>
          </a:p>
        </p:txBody>
      </p:sp>
      <p:sp>
        <p:nvSpPr>
          <p:cNvPr id="9"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0" name="9 Imagen" descr="uaeminterior.png"/>
          <p:cNvPicPr>
            <a:picLocks noChangeAspect="1"/>
          </p:cNvPicPr>
          <p:nvPr/>
        </p:nvPicPr>
        <p:blipFill>
          <a:blip r:embed="rId6" cstate="print"/>
          <a:stretch>
            <a:fillRect/>
          </a:stretch>
        </p:blipFill>
        <p:spPr>
          <a:xfrm>
            <a:off x="251520" y="116792"/>
            <a:ext cx="1080000" cy="1080000"/>
          </a:xfrm>
          <a:prstGeom prst="rect">
            <a:avLst/>
          </a:prstGeom>
        </p:spPr>
      </p:pic>
      <p:pic>
        <p:nvPicPr>
          <p:cNvPr id="11" name="Imagen 25"/>
          <p:cNvPicPr/>
          <p:nvPr/>
        </p:nvPicPr>
        <p:blipFill rotWithShape="1">
          <a:blip r:embed="rId7"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3" name="Rectángulo 2">
            <a:extLst>
              <a:ext uri="{FF2B5EF4-FFF2-40B4-BE49-F238E27FC236}">
                <a16:creationId xmlns:a16="http://schemas.microsoft.com/office/drawing/2014/main" id="{39766DA6-F6B4-4401-BB39-1526E4718BFC}"/>
              </a:ext>
            </a:extLst>
          </p:cNvPr>
          <p:cNvSpPr/>
          <p:nvPr/>
        </p:nvSpPr>
        <p:spPr>
          <a:xfrm>
            <a:off x="3220246" y="4380362"/>
            <a:ext cx="2859084" cy="1477328"/>
          </a:xfrm>
          <a:prstGeom prst="rect">
            <a:avLst/>
          </a:prstGeom>
        </p:spPr>
        <p:txBody>
          <a:bodyPr wrap="square">
            <a:spAutoFit/>
          </a:bodyPr>
          <a:lstStyle/>
          <a:p>
            <a:pPr algn="just"/>
            <a:r>
              <a:rPr lang="es-MX" dirty="0"/>
              <a:t>La biomecánica estudia los movimientos del cuerpo humano realizados en todo tipo de actividades en la vida diaria. </a:t>
            </a:r>
          </a:p>
        </p:txBody>
      </p:sp>
      <p:sp>
        <p:nvSpPr>
          <p:cNvPr id="13" name="Text Box 7"/>
          <p:cNvSpPr txBox="1">
            <a:spLocks noChangeArrowheads="1"/>
          </p:cNvSpPr>
          <p:nvPr/>
        </p:nvSpPr>
        <p:spPr bwMode="auto">
          <a:xfrm>
            <a:off x="251520"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75656" y="1854584"/>
            <a:ext cx="2808312" cy="2585323"/>
          </a:xfrm>
          <a:prstGeom prst="rect">
            <a:avLst/>
          </a:prstGeom>
          <a:noFill/>
        </p:spPr>
        <p:txBody>
          <a:bodyPr wrap="square" rtlCol="0">
            <a:spAutoFit/>
          </a:bodyPr>
          <a:lstStyle/>
          <a:p>
            <a:pPr algn="just"/>
            <a:r>
              <a:rPr lang="es-MX" dirty="0">
                <a:cs typeface="Iskoola Pota" pitchFamily="34" charset="0"/>
              </a:rPr>
              <a:t>C</a:t>
            </a:r>
            <a:r>
              <a:rPr lang="es-MX" dirty="0" smtClean="0">
                <a:cs typeface="Iskoola Pota" pitchFamily="34" charset="0"/>
              </a:rPr>
              <a:t>ambio </a:t>
            </a:r>
            <a:r>
              <a:rPr lang="es-MX" dirty="0">
                <a:cs typeface="Iskoola Pota" pitchFamily="34" charset="0"/>
              </a:rPr>
              <a:t>de posición de una o varias partes o segmentos corporales del cuerpo.  </a:t>
            </a:r>
            <a:endParaRPr lang="es-MX" dirty="0" smtClean="0">
              <a:cs typeface="Iskoola Pota" pitchFamily="34" charset="0"/>
            </a:endParaRPr>
          </a:p>
          <a:p>
            <a:pPr algn="just"/>
            <a:endParaRPr lang="es-MX" dirty="0" smtClean="0">
              <a:cs typeface="Iskoola Pota" pitchFamily="34" charset="0"/>
            </a:endParaRPr>
          </a:p>
          <a:p>
            <a:pPr algn="just"/>
            <a:r>
              <a:rPr lang="es-MX" dirty="0">
                <a:cs typeface="Iskoola Pota" pitchFamily="34" charset="0"/>
              </a:rPr>
              <a:t>P</a:t>
            </a:r>
            <a:r>
              <a:rPr lang="es-MX" dirty="0" smtClean="0">
                <a:cs typeface="Iskoola Pota" pitchFamily="34" charset="0"/>
              </a:rPr>
              <a:t>roceso </a:t>
            </a:r>
            <a:r>
              <a:rPr lang="es-MX" dirty="0">
                <a:cs typeface="Iskoola Pota" pitchFamily="34" charset="0"/>
              </a:rPr>
              <a:t>complejo que demanda </a:t>
            </a:r>
            <a:r>
              <a:rPr lang="es-MX" dirty="0" smtClean="0">
                <a:cs typeface="Iskoola Pota" pitchFamily="34" charset="0"/>
              </a:rPr>
              <a:t>un </a:t>
            </a:r>
            <a:r>
              <a:rPr lang="es-MX" dirty="0">
                <a:cs typeface="Iskoola Pota" pitchFamily="34" charset="0"/>
              </a:rPr>
              <a:t>elaborado control del sistema músculo esquelético por parte del sistema nervioso. </a:t>
            </a:r>
          </a:p>
        </p:txBody>
      </p:sp>
      <p:sp>
        <p:nvSpPr>
          <p:cNvPr id="4" name="Rectángulo 3"/>
          <p:cNvSpPr/>
          <p:nvPr/>
        </p:nvSpPr>
        <p:spPr>
          <a:xfrm>
            <a:off x="4665355" y="5471707"/>
            <a:ext cx="4032448" cy="530915"/>
          </a:xfrm>
          <a:prstGeom prst="rect">
            <a:avLst/>
          </a:prstGeom>
        </p:spPr>
        <p:txBody>
          <a:bodyPr wrap="square">
            <a:spAutoFit/>
          </a:bodyPr>
          <a:lstStyle/>
          <a:p>
            <a:r>
              <a:rPr lang="es-MX" sz="900" i="1" dirty="0">
                <a:solidFill>
                  <a:srgbClr val="000000"/>
                </a:solidFill>
                <a:latin typeface="Iskoola Pota" pitchFamily="34" charset="0"/>
                <a:cs typeface="Iskoola Pota" pitchFamily="34" charset="0"/>
              </a:rPr>
              <a:t>Imágenes tomadas con fines didácticos de: </a:t>
            </a:r>
            <a:r>
              <a:rPr lang="es-MX" sz="900" i="1" dirty="0">
                <a:solidFill>
                  <a:srgbClr val="000000"/>
                </a:solidFill>
                <a:latin typeface="Iskoola Pota" pitchFamily="34" charset="0"/>
                <a:cs typeface="Iskoola Pota" pitchFamily="34" charset="0"/>
                <a:hlinkClick r:id="rId2"/>
              </a:rPr>
              <a:t>https://www.google.com.mx/movimiento_del_cuerpo</a:t>
            </a:r>
            <a:endParaRPr lang="es-MX" sz="900" i="1" dirty="0">
              <a:solidFill>
                <a:srgbClr val="000000"/>
              </a:solidFill>
              <a:latin typeface="Iskoola Pota" pitchFamily="34" charset="0"/>
              <a:cs typeface="Iskoola Pota" pitchFamily="34" charset="0"/>
            </a:endParaRPr>
          </a:p>
          <a:p>
            <a:endParaRPr lang="es-MX" sz="1050" dirty="0"/>
          </a:p>
        </p:txBody>
      </p:sp>
      <p:pic>
        <p:nvPicPr>
          <p:cNvPr id="7" name="Picture 4" descr="Imagen relacionada"/>
          <p:cNvPicPr>
            <a:picLocks noChangeAspect="1" noChangeArrowheads="1"/>
          </p:cNvPicPr>
          <p:nvPr/>
        </p:nvPicPr>
        <p:blipFill>
          <a:blip r:embed="rId3" cstate="print"/>
          <a:srcRect l="13914" t="18242" r="13601" b="16407"/>
          <a:stretch>
            <a:fillRect/>
          </a:stretch>
        </p:blipFill>
        <p:spPr bwMode="auto">
          <a:xfrm>
            <a:off x="4716016" y="3501008"/>
            <a:ext cx="2736304" cy="1875399"/>
          </a:xfrm>
          <a:prstGeom prst="rect">
            <a:avLst/>
          </a:prstGeom>
          <a:noFill/>
        </p:spPr>
      </p:pic>
      <p:pic>
        <p:nvPicPr>
          <p:cNvPr id="29706" name="Picture 10" descr="Resultado de imagen para pirueta"/>
          <p:cNvPicPr>
            <a:picLocks noChangeAspect="1" noChangeArrowheads="1"/>
          </p:cNvPicPr>
          <p:nvPr/>
        </p:nvPicPr>
        <p:blipFill>
          <a:blip r:embed="rId4" cstate="print"/>
          <a:srcRect l="21951" r="12974"/>
          <a:stretch>
            <a:fillRect/>
          </a:stretch>
        </p:blipFill>
        <p:spPr bwMode="auto">
          <a:xfrm>
            <a:off x="5292080" y="1628800"/>
            <a:ext cx="1733569" cy="1776908"/>
          </a:xfrm>
          <a:prstGeom prst="rect">
            <a:avLst/>
          </a:prstGeom>
          <a:noFill/>
          <a:ln>
            <a:noFill/>
          </a:ln>
        </p:spPr>
      </p:pic>
      <p:sp>
        <p:nvSpPr>
          <p:cNvPr id="9"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3" name="12 Imagen" descr="uaeminterior.png"/>
          <p:cNvPicPr>
            <a:picLocks noChangeAspect="1"/>
          </p:cNvPicPr>
          <p:nvPr/>
        </p:nvPicPr>
        <p:blipFill>
          <a:blip r:embed="rId5" cstate="print"/>
          <a:stretch>
            <a:fillRect/>
          </a:stretch>
        </p:blipFill>
        <p:spPr>
          <a:xfrm>
            <a:off x="251520" y="116792"/>
            <a:ext cx="1080000" cy="1080000"/>
          </a:xfrm>
          <a:prstGeom prst="rect">
            <a:avLst/>
          </a:prstGeom>
        </p:spPr>
      </p:pic>
      <p:pic>
        <p:nvPicPr>
          <p:cNvPr id="14" name="Imagen 25"/>
          <p:cNvPicPr/>
          <p:nvPr/>
        </p:nvPicPr>
        <p:blipFill rotWithShape="1">
          <a:blip r:embed="rId6"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2"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
        <p:nvSpPr>
          <p:cNvPr id="11" name="CuadroTexto 10"/>
          <p:cNvSpPr txBox="1"/>
          <p:nvPr/>
        </p:nvSpPr>
        <p:spPr>
          <a:xfrm>
            <a:off x="1474416" y="1137214"/>
            <a:ext cx="3096464" cy="369332"/>
          </a:xfrm>
          <a:prstGeom prst="rect">
            <a:avLst/>
          </a:prstGeom>
          <a:noFill/>
        </p:spPr>
        <p:txBody>
          <a:bodyPr wrap="square" rtlCol="0">
            <a:spAutoFit/>
          </a:bodyPr>
          <a:lstStyle/>
          <a:p>
            <a:r>
              <a:rPr lang="es-MX" b="1" dirty="0" smtClean="0"/>
              <a:t>2. MOVIMIENTO CORPORAL</a:t>
            </a:r>
            <a:endParaRPr lang="es-MX"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86542" y="1735066"/>
            <a:ext cx="3168352" cy="2031325"/>
          </a:xfrm>
          <a:prstGeom prst="rect">
            <a:avLst/>
          </a:prstGeom>
          <a:noFill/>
        </p:spPr>
        <p:txBody>
          <a:bodyPr wrap="square" rtlCol="0">
            <a:spAutoFit/>
          </a:bodyPr>
          <a:lstStyle/>
          <a:p>
            <a:pPr algn="just"/>
            <a:r>
              <a:rPr lang="es-MX" dirty="0">
                <a:cs typeface="Iskoola Pota" pitchFamily="34" charset="0"/>
              </a:rPr>
              <a:t>C</a:t>
            </a:r>
            <a:r>
              <a:rPr lang="es-MX" dirty="0" smtClean="0">
                <a:cs typeface="Iskoola Pota" pitchFamily="34" charset="0"/>
              </a:rPr>
              <a:t>ambios </a:t>
            </a:r>
            <a:r>
              <a:rPr lang="es-MX" dirty="0">
                <a:cs typeface="Iskoola Pota" pitchFamily="34" charset="0"/>
              </a:rPr>
              <a:t>que </a:t>
            </a:r>
            <a:r>
              <a:rPr lang="es-MX" dirty="0" smtClean="0">
                <a:cs typeface="Iskoola Pota" pitchFamily="34" charset="0"/>
              </a:rPr>
              <a:t>tiene</a:t>
            </a:r>
            <a:r>
              <a:rPr lang="es-MX" dirty="0" smtClean="0">
                <a:cs typeface="Iskoola Pota" pitchFamily="34" charset="0"/>
              </a:rPr>
              <a:t> </a:t>
            </a:r>
            <a:r>
              <a:rPr lang="es-MX" dirty="0">
                <a:cs typeface="Iskoola Pota" pitchFamily="34" charset="0"/>
              </a:rPr>
              <a:t>el ser humano a lo largo de su existencia; desde el nacimiento hasta su </a:t>
            </a:r>
            <a:r>
              <a:rPr lang="es-MX" dirty="0" smtClean="0">
                <a:cs typeface="Iskoola Pota" pitchFamily="34" charset="0"/>
              </a:rPr>
              <a:t>muerte. </a:t>
            </a:r>
          </a:p>
          <a:p>
            <a:pPr algn="just"/>
            <a:endParaRPr lang="es-MX" dirty="0">
              <a:cs typeface="Iskoola Pota" pitchFamily="34" charset="0"/>
            </a:endParaRPr>
          </a:p>
          <a:p>
            <a:pPr algn="just"/>
            <a:r>
              <a:rPr lang="es-MX" dirty="0">
                <a:cs typeface="Iskoola Pota" pitchFamily="34" charset="0"/>
              </a:rPr>
              <a:t>R</a:t>
            </a:r>
            <a:r>
              <a:rPr lang="es-MX" dirty="0" smtClean="0">
                <a:cs typeface="Iskoola Pota" pitchFamily="34" charset="0"/>
              </a:rPr>
              <a:t>elación </a:t>
            </a:r>
            <a:r>
              <a:rPr lang="es-MX" dirty="0">
                <a:cs typeface="Iskoola Pota" pitchFamily="34" charset="0"/>
              </a:rPr>
              <a:t>del organismo con el </a:t>
            </a:r>
            <a:r>
              <a:rPr lang="es-MX" dirty="0" smtClean="0">
                <a:cs typeface="Iskoola Pota" pitchFamily="34" charset="0"/>
              </a:rPr>
              <a:t>medio, alineado al </a:t>
            </a:r>
            <a:r>
              <a:rPr lang="es-MX" dirty="0">
                <a:cs typeface="Iskoola Pota" pitchFamily="34" charset="0"/>
              </a:rPr>
              <a:t>crecimiento.</a:t>
            </a:r>
          </a:p>
        </p:txBody>
      </p:sp>
      <p:pic>
        <p:nvPicPr>
          <p:cNvPr id="27650" name="Picture 2" descr="Resultado de imagen para desarrollo humano"/>
          <p:cNvPicPr>
            <a:picLocks noChangeAspect="1" noChangeArrowheads="1"/>
          </p:cNvPicPr>
          <p:nvPr/>
        </p:nvPicPr>
        <p:blipFill>
          <a:blip r:embed="rId2" cstate="print"/>
          <a:srcRect/>
          <a:stretch>
            <a:fillRect/>
          </a:stretch>
        </p:blipFill>
        <p:spPr bwMode="auto">
          <a:xfrm>
            <a:off x="755576" y="4365104"/>
            <a:ext cx="4608512" cy="1382554"/>
          </a:xfrm>
          <a:prstGeom prst="rect">
            <a:avLst/>
          </a:prstGeom>
          <a:noFill/>
        </p:spPr>
      </p:pic>
      <p:sp>
        <p:nvSpPr>
          <p:cNvPr id="4" name="Rectángulo 3"/>
          <p:cNvSpPr/>
          <p:nvPr/>
        </p:nvSpPr>
        <p:spPr>
          <a:xfrm>
            <a:off x="1043608" y="5733256"/>
            <a:ext cx="3168352" cy="369332"/>
          </a:xfrm>
          <a:prstGeom prst="rect">
            <a:avLst/>
          </a:prstGeom>
        </p:spPr>
        <p:txBody>
          <a:bodyPr wrap="square">
            <a:spAutoFit/>
          </a:bodyPr>
          <a:lstStyle/>
          <a:p>
            <a:pPr algn="ctr"/>
            <a:r>
              <a:rPr lang="es-MX" sz="900" i="1" dirty="0" smtClean="0">
                <a:solidFill>
                  <a:srgbClr val="000000"/>
                </a:solidFill>
                <a:latin typeface="Iskoola Pota" pitchFamily="34" charset="0"/>
                <a:cs typeface="Iskoola Pota" pitchFamily="34" charset="0"/>
              </a:rPr>
              <a:t>Fuente: </a:t>
            </a:r>
            <a:r>
              <a:rPr lang="es-MX" sz="900" i="1" dirty="0" smtClean="0">
                <a:solidFill>
                  <a:srgbClr val="000000"/>
                </a:solidFill>
                <a:latin typeface="Iskoola Pota" pitchFamily="34" charset="0"/>
                <a:cs typeface="Iskoola Pota" pitchFamily="34" charset="0"/>
              </a:rPr>
              <a:t>Imagen </a:t>
            </a:r>
            <a:r>
              <a:rPr lang="es-MX" sz="900" i="1" dirty="0">
                <a:solidFill>
                  <a:srgbClr val="000000"/>
                </a:solidFill>
                <a:latin typeface="Iskoola Pota" pitchFamily="34" charset="0"/>
                <a:cs typeface="Iskoola Pota" pitchFamily="34" charset="0"/>
              </a:rPr>
              <a:t>tomada con fines didácticos de: </a:t>
            </a:r>
            <a:r>
              <a:rPr lang="es-MX" sz="900" i="1" dirty="0">
                <a:solidFill>
                  <a:srgbClr val="000000"/>
                </a:solidFill>
                <a:latin typeface="Iskoola Pota" pitchFamily="34" charset="0"/>
                <a:cs typeface="Iskoola Pota" pitchFamily="34" charset="0"/>
                <a:hlinkClick r:id="rId3"/>
              </a:rPr>
              <a:t>https://www.google.com.mx/desarrollo_humano</a:t>
            </a:r>
            <a:r>
              <a:rPr lang="es-MX" sz="900" i="1" dirty="0">
                <a:solidFill>
                  <a:srgbClr val="000000"/>
                </a:solidFill>
                <a:latin typeface="Iskoola Pota" pitchFamily="34" charset="0"/>
                <a:cs typeface="Iskoola Pota" pitchFamily="34" charset="0"/>
              </a:rPr>
              <a:t> </a:t>
            </a:r>
            <a:endParaRPr lang="es-MX" sz="900" dirty="0"/>
          </a:p>
        </p:txBody>
      </p:sp>
      <p:sp>
        <p:nvSpPr>
          <p:cNvPr id="5"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6" name="5 Imagen" descr="uaeminterior.png"/>
          <p:cNvPicPr>
            <a:picLocks noChangeAspect="1"/>
          </p:cNvPicPr>
          <p:nvPr/>
        </p:nvPicPr>
        <p:blipFill>
          <a:blip r:embed="rId4" cstate="print"/>
          <a:stretch>
            <a:fillRect/>
          </a:stretch>
        </p:blipFill>
        <p:spPr>
          <a:xfrm>
            <a:off x="251520" y="116792"/>
            <a:ext cx="1080000" cy="1080000"/>
          </a:xfrm>
          <a:prstGeom prst="rect">
            <a:avLst/>
          </a:prstGeom>
        </p:spPr>
      </p:pic>
      <p:pic>
        <p:nvPicPr>
          <p:cNvPr id="7" name="Imagen 25"/>
          <p:cNvPicPr/>
          <p:nvPr/>
        </p:nvPicPr>
        <p:blipFill rotWithShape="1">
          <a:blip r:embed="rId5"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8" name="7 Rectángulo"/>
          <p:cNvSpPr/>
          <p:nvPr/>
        </p:nvSpPr>
        <p:spPr>
          <a:xfrm>
            <a:off x="5920773" y="4365104"/>
            <a:ext cx="2251627" cy="923330"/>
          </a:xfrm>
          <a:prstGeom prst="rect">
            <a:avLst/>
          </a:prstGeom>
        </p:spPr>
        <p:txBody>
          <a:bodyPr wrap="square">
            <a:spAutoFit/>
          </a:bodyPr>
          <a:lstStyle/>
          <a:p>
            <a:pPr algn="just"/>
            <a:r>
              <a:rPr lang="es-MX" dirty="0">
                <a:cs typeface="Iskoola Pota" pitchFamily="34" charset="0"/>
              </a:rPr>
              <a:t>E</a:t>
            </a:r>
            <a:r>
              <a:rPr lang="es-MX" dirty="0" smtClean="0">
                <a:cs typeface="Iskoola Pota" pitchFamily="34" charset="0"/>
              </a:rPr>
              <a:t>ngloba crecimiento</a:t>
            </a:r>
            <a:r>
              <a:rPr lang="es-MX" dirty="0">
                <a:cs typeface="Iskoola Pota" pitchFamily="34" charset="0"/>
              </a:rPr>
              <a:t>, maduración ambiente y aprendizaje. </a:t>
            </a:r>
            <a:endParaRPr lang="es-MX" dirty="0"/>
          </a:p>
        </p:txBody>
      </p:sp>
      <p:sp>
        <p:nvSpPr>
          <p:cNvPr id="9" name="8 Rectángulo"/>
          <p:cNvSpPr/>
          <p:nvPr/>
        </p:nvSpPr>
        <p:spPr>
          <a:xfrm>
            <a:off x="4788024" y="1977981"/>
            <a:ext cx="2987824" cy="2308324"/>
          </a:xfrm>
          <a:prstGeom prst="rect">
            <a:avLst/>
          </a:prstGeom>
        </p:spPr>
        <p:txBody>
          <a:bodyPr wrap="square">
            <a:spAutoFit/>
          </a:bodyPr>
          <a:lstStyle/>
          <a:p>
            <a:pPr algn="just"/>
            <a:r>
              <a:rPr lang="es-MX" dirty="0">
                <a:solidFill>
                  <a:srgbClr val="C00000"/>
                </a:solidFill>
                <a:cs typeface="Iskoola Pota" pitchFamily="34" charset="0"/>
              </a:rPr>
              <a:t>El desarrollo motor es un aspecto parcial del desarrollo </a:t>
            </a:r>
            <a:r>
              <a:rPr lang="es-MX" dirty="0" smtClean="0">
                <a:solidFill>
                  <a:srgbClr val="C00000"/>
                </a:solidFill>
                <a:cs typeface="Iskoola Pota" pitchFamily="34" charset="0"/>
              </a:rPr>
              <a:t>general.</a:t>
            </a:r>
          </a:p>
          <a:p>
            <a:pPr algn="just"/>
            <a:r>
              <a:rPr lang="es-MX" dirty="0" smtClean="0">
                <a:solidFill>
                  <a:srgbClr val="C00000"/>
                </a:solidFill>
                <a:cs typeface="Iskoola Pota" pitchFamily="34" charset="0"/>
              </a:rPr>
              <a:t>  </a:t>
            </a:r>
          </a:p>
          <a:p>
            <a:pPr algn="just"/>
            <a:r>
              <a:rPr lang="es-MX" dirty="0">
                <a:solidFill>
                  <a:srgbClr val="C00000"/>
                </a:solidFill>
                <a:cs typeface="Iskoola Pota" pitchFamily="34" charset="0"/>
              </a:rPr>
              <a:t>C</a:t>
            </a:r>
            <a:r>
              <a:rPr lang="es-MX" dirty="0" smtClean="0">
                <a:solidFill>
                  <a:srgbClr val="C00000"/>
                </a:solidFill>
                <a:cs typeface="Iskoola Pota" pitchFamily="34" charset="0"/>
              </a:rPr>
              <a:t>oncepción </a:t>
            </a:r>
            <a:r>
              <a:rPr lang="es-MX" dirty="0">
                <a:solidFill>
                  <a:srgbClr val="C00000"/>
                </a:solidFill>
                <a:cs typeface="Iskoola Pota" pitchFamily="34" charset="0"/>
              </a:rPr>
              <a:t>integral de los ámbitos de la persona (cognitivo, motriz, afectivo y social).</a:t>
            </a:r>
          </a:p>
        </p:txBody>
      </p:sp>
      <p:sp>
        <p:nvSpPr>
          <p:cNvPr id="11" name="CuadroTexto 10"/>
          <p:cNvSpPr txBox="1"/>
          <p:nvPr/>
        </p:nvSpPr>
        <p:spPr>
          <a:xfrm>
            <a:off x="386542" y="1321020"/>
            <a:ext cx="4905538" cy="369332"/>
          </a:xfrm>
          <a:prstGeom prst="rect">
            <a:avLst/>
          </a:prstGeom>
          <a:noFill/>
        </p:spPr>
        <p:txBody>
          <a:bodyPr wrap="square" rtlCol="0">
            <a:spAutoFit/>
          </a:bodyPr>
          <a:lstStyle/>
          <a:p>
            <a:r>
              <a:rPr lang="es-MX" b="1" dirty="0"/>
              <a:t>3</a:t>
            </a:r>
            <a:r>
              <a:rPr lang="es-MX" b="1" dirty="0" smtClean="0"/>
              <a:t>. DESARROLLO MOTOR DEL SER HUMANO</a:t>
            </a:r>
            <a:endParaRPr lang="es-MX" b="1" dirty="0"/>
          </a:p>
        </p:txBody>
      </p:sp>
      <p:sp>
        <p:nvSpPr>
          <p:cNvPr id="12"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463722" y="1680017"/>
            <a:ext cx="3960440" cy="2708434"/>
          </a:xfrm>
          <a:prstGeom prst="rect">
            <a:avLst/>
          </a:prstGeom>
          <a:noFill/>
        </p:spPr>
        <p:txBody>
          <a:bodyPr wrap="square" rtlCol="0">
            <a:spAutoFit/>
          </a:bodyPr>
          <a:lstStyle/>
          <a:p>
            <a:pPr algn="just"/>
            <a:r>
              <a:rPr lang="es-MX" sz="1600" dirty="0">
                <a:cs typeface="Iskoola Pota" pitchFamily="34" charset="0"/>
              </a:rPr>
              <a:t>Los </a:t>
            </a:r>
            <a:r>
              <a:rPr lang="es-MX" sz="1600" b="1" dirty="0">
                <a:cs typeface="Iskoola Pota" pitchFamily="34" charset="0"/>
              </a:rPr>
              <a:t>huesos</a:t>
            </a:r>
            <a:r>
              <a:rPr lang="es-MX" sz="1600" dirty="0">
                <a:cs typeface="Iskoola Pota" pitchFamily="34" charset="0"/>
              </a:rPr>
              <a:t> son estructuras rígidas formadas por tejido óseo con células rodeadas por minerales: carbonato y fosfato cálcico. </a:t>
            </a:r>
            <a:endParaRPr lang="es-MX" sz="1600" dirty="0" smtClean="0">
              <a:cs typeface="Iskoola Pota" pitchFamily="34" charset="0"/>
            </a:endParaRPr>
          </a:p>
          <a:p>
            <a:pPr algn="just"/>
            <a:endParaRPr lang="es-MX" sz="1600" dirty="0">
              <a:cs typeface="Iskoola Pota" pitchFamily="34" charset="0"/>
            </a:endParaRPr>
          </a:p>
          <a:p>
            <a:pPr algn="just"/>
            <a:r>
              <a:rPr lang="es-MX" sz="1600" dirty="0" smtClean="0">
                <a:cs typeface="Iskoola Pota" pitchFamily="34" charset="0"/>
              </a:rPr>
              <a:t>El </a:t>
            </a:r>
            <a:r>
              <a:rPr lang="es-MX" sz="1600" dirty="0">
                <a:cs typeface="Iskoola Pota" pitchFamily="34" charset="0"/>
              </a:rPr>
              <a:t>esqueleto es el conjunto de todos los huesos.</a:t>
            </a:r>
          </a:p>
          <a:p>
            <a:pPr algn="just"/>
            <a:endParaRPr lang="es-MX" dirty="0">
              <a:latin typeface="Iskoola Pota" pitchFamily="34" charset="0"/>
              <a:cs typeface="Iskoola Pota" pitchFamily="34" charset="0"/>
            </a:endParaRPr>
          </a:p>
          <a:p>
            <a:pPr algn="just"/>
            <a:endParaRPr lang="es-MX" dirty="0">
              <a:latin typeface="Iskoola Pota" pitchFamily="34" charset="0"/>
              <a:cs typeface="Iskoola Pota" pitchFamily="34" charset="0"/>
            </a:endParaRPr>
          </a:p>
          <a:p>
            <a:pPr algn="just"/>
            <a:endParaRPr lang="es-MX" sz="2000" dirty="0">
              <a:latin typeface="Iskoola Pota" pitchFamily="34" charset="0"/>
              <a:cs typeface="Iskoola Pota" pitchFamily="34" charset="0"/>
            </a:endParaRPr>
          </a:p>
          <a:p>
            <a:endParaRPr lang="es-MX" dirty="0"/>
          </a:p>
        </p:txBody>
      </p:sp>
      <p:pic>
        <p:nvPicPr>
          <p:cNvPr id="7" name="6 Imagen" descr="estructura osea.jpg"/>
          <p:cNvPicPr>
            <a:picLocks noChangeAspect="1"/>
          </p:cNvPicPr>
          <p:nvPr/>
        </p:nvPicPr>
        <p:blipFill rotWithShape="1">
          <a:blip r:embed="rId2" cstate="print"/>
          <a:srcRect r="62762"/>
          <a:stretch/>
        </p:blipFill>
        <p:spPr>
          <a:xfrm>
            <a:off x="4355975" y="1412906"/>
            <a:ext cx="1608838" cy="2528904"/>
          </a:xfrm>
          <a:prstGeom prst="roundRect">
            <a:avLst>
              <a:gd name="adj" fmla="val 22515"/>
            </a:avLst>
          </a:prstGeom>
        </p:spPr>
      </p:pic>
      <p:sp>
        <p:nvSpPr>
          <p:cNvPr id="8" name="Rectángulo 3"/>
          <p:cNvSpPr/>
          <p:nvPr/>
        </p:nvSpPr>
        <p:spPr>
          <a:xfrm>
            <a:off x="5445155" y="3278790"/>
            <a:ext cx="3816424" cy="915635"/>
          </a:xfrm>
          <a:prstGeom prst="rect">
            <a:avLst/>
          </a:prstGeom>
        </p:spPr>
        <p:txBody>
          <a:bodyPr wrap="square">
            <a:spAutoFit/>
          </a:bodyPr>
          <a:lstStyle/>
          <a:p>
            <a:r>
              <a:rPr lang="es-MX" sz="1100" i="1" dirty="0">
                <a:solidFill>
                  <a:srgbClr val="000000"/>
                </a:solidFill>
                <a:latin typeface="Iskoola Pota" pitchFamily="34" charset="0"/>
                <a:cs typeface="Iskoola Pota" pitchFamily="34" charset="0"/>
              </a:rPr>
              <a:t>Imágenes tomadas con fines didácticos de: </a:t>
            </a:r>
            <a:r>
              <a:rPr lang="es-MX" sz="1100" i="1" dirty="0">
                <a:solidFill>
                  <a:srgbClr val="000000"/>
                </a:solidFill>
                <a:latin typeface="Iskoola Pota" pitchFamily="34" charset="0"/>
                <a:cs typeface="Iskoola Pota" pitchFamily="34" charset="0"/>
                <a:hlinkClick r:id="rId3"/>
              </a:rPr>
              <a:t>https://www.google.com.mx/estructura_osea_y_muscular</a:t>
            </a:r>
            <a:r>
              <a:rPr lang="es-MX" sz="1100" i="1" dirty="0">
                <a:solidFill>
                  <a:srgbClr val="000000"/>
                </a:solidFill>
                <a:latin typeface="Iskoola Pota" pitchFamily="34" charset="0"/>
                <a:cs typeface="Iskoola Pota" pitchFamily="34" charset="0"/>
              </a:rPr>
              <a:t>  </a:t>
            </a:r>
          </a:p>
          <a:p>
            <a:endParaRPr lang="es-MX" sz="1050" dirty="0">
              <a:solidFill>
                <a:srgbClr val="000000"/>
              </a:solidFill>
            </a:endParaRPr>
          </a:p>
          <a:p>
            <a:endParaRPr lang="es-MX" sz="1050" dirty="0">
              <a:solidFill>
                <a:srgbClr val="000000"/>
              </a:solidFill>
              <a:hlinkClick r:id="rId4"/>
            </a:endParaRPr>
          </a:p>
          <a:p>
            <a:endParaRPr lang="es-MX" sz="1050" dirty="0"/>
          </a:p>
        </p:txBody>
      </p:sp>
      <p:sp>
        <p:nvSpPr>
          <p:cNvPr id="10" name="9 CuadroTexto"/>
          <p:cNvSpPr txBox="1"/>
          <p:nvPr/>
        </p:nvSpPr>
        <p:spPr>
          <a:xfrm>
            <a:off x="2088298" y="4043196"/>
            <a:ext cx="3203848" cy="2862322"/>
          </a:xfrm>
          <a:prstGeom prst="rect">
            <a:avLst/>
          </a:prstGeom>
          <a:noFill/>
        </p:spPr>
        <p:txBody>
          <a:bodyPr wrap="square" rtlCol="0">
            <a:spAutoFit/>
          </a:bodyPr>
          <a:lstStyle/>
          <a:p>
            <a:pPr algn="just"/>
            <a:r>
              <a:rPr lang="es-MX" dirty="0">
                <a:cs typeface="Iskoola Pota" pitchFamily="34" charset="0"/>
              </a:rPr>
              <a:t>Los </a:t>
            </a:r>
            <a:r>
              <a:rPr lang="es-MX" b="1" dirty="0">
                <a:cs typeface="Iskoola Pota" pitchFamily="34" charset="0"/>
              </a:rPr>
              <a:t>músculos</a:t>
            </a:r>
            <a:r>
              <a:rPr lang="es-MX" dirty="0">
                <a:cs typeface="Iskoola Pota" pitchFamily="34" charset="0"/>
              </a:rPr>
              <a:t> son la parte activa del movimiento formado por el tejido </a:t>
            </a:r>
            <a:r>
              <a:rPr lang="es-MX" dirty="0" smtClean="0">
                <a:cs typeface="Iskoola Pota" pitchFamily="34" charset="0"/>
              </a:rPr>
              <a:t>muscular, formado </a:t>
            </a:r>
            <a:r>
              <a:rPr lang="es-MX" dirty="0">
                <a:cs typeface="Iskoola Pota" pitchFamily="34" charset="0"/>
              </a:rPr>
              <a:t>por las fibras musculares y éstas por células especializadas llamadas miocitos. </a:t>
            </a:r>
            <a:endParaRPr lang="es-MX" dirty="0" smtClean="0">
              <a:cs typeface="Iskoola Pota" pitchFamily="34" charset="0"/>
            </a:endParaRPr>
          </a:p>
          <a:p>
            <a:pPr algn="just"/>
            <a:endParaRPr lang="es-MX" dirty="0">
              <a:cs typeface="Iskoola Pota" pitchFamily="34" charset="0"/>
            </a:endParaRPr>
          </a:p>
          <a:p>
            <a:pPr algn="just"/>
            <a:r>
              <a:rPr lang="es-MX" dirty="0" smtClean="0">
                <a:cs typeface="Iskoola Pota" pitchFamily="34" charset="0"/>
              </a:rPr>
              <a:t>La </a:t>
            </a:r>
            <a:r>
              <a:rPr lang="es-MX" dirty="0">
                <a:cs typeface="Iskoola Pota" pitchFamily="34" charset="0"/>
              </a:rPr>
              <a:t>actividad está controlada por el sistema nervioso. </a:t>
            </a:r>
          </a:p>
          <a:p>
            <a:endParaRPr lang="es-MX" dirty="0"/>
          </a:p>
        </p:txBody>
      </p:sp>
      <p:pic>
        <p:nvPicPr>
          <p:cNvPr id="11" name="10 Imagen" descr="estructura muscular.jpg"/>
          <p:cNvPicPr>
            <a:picLocks noChangeAspect="1"/>
          </p:cNvPicPr>
          <p:nvPr/>
        </p:nvPicPr>
        <p:blipFill rotWithShape="1">
          <a:blip r:embed="rId5" cstate="print">
            <a:lum contrast="10000"/>
          </a:blip>
          <a:srcRect l="4615" t="2018" r="49352" b="2018"/>
          <a:stretch/>
        </p:blipFill>
        <p:spPr>
          <a:xfrm flipH="1">
            <a:off x="5612246" y="3758311"/>
            <a:ext cx="1011152" cy="2746590"/>
          </a:xfrm>
          <a:prstGeom prst="rect">
            <a:avLst/>
          </a:prstGeom>
          <a:ln>
            <a:noFill/>
          </a:ln>
          <a:effectLst>
            <a:softEdge rad="112500"/>
          </a:effectLst>
        </p:spPr>
      </p:pic>
      <p:sp>
        <p:nvSpPr>
          <p:cNvPr id="9" name="Text Box 6"/>
          <p:cNvSpPr txBox="1">
            <a:spLocks noChangeArrowheads="1"/>
          </p:cNvSpPr>
          <p:nvPr/>
        </p:nvSpPr>
        <p:spPr bwMode="auto">
          <a:xfrm>
            <a:off x="2267744" y="404664"/>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12" name="11 Imagen" descr="uaeminterior.png"/>
          <p:cNvPicPr>
            <a:picLocks noChangeAspect="1"/>
          </p:cNvPicPr>
          <p:nvPr/>
        </p:nvPicPr>
        <p:blipFill>
          <a:blip r:embed="rId6" cstate="print"/>
          <a:stretch>
            <a:fillRect/>
          </a:stretch>
        </p:blipFill>
        <p:spPr>
          <a:xfrm>
            <a:off x="251520" y="116792"/>
            <a:ext cx="1080000" cy="1080000"/>
          </a:xfrm>
          <a:prstGeom prst="rect">
            <a:avLst/>
          </a:prstGeom>
        </p:spPr>
      </p:pic>
      <p:pic>
        <p:nvPicPr>
          <p:cNvPr id="13" name="Imagen 25"/>
          <p:cNvPicPr/>
          <p:nvPr/>
        </p:nvPicPr>
        <p:blipFill rotWithShape="1">
          <a:blip r:embed="rId7" cstate="print">
            <a:extLst>
              <a:ext uri="{28A0092B-C50C-407E-A947-70E740481C1C}">
                <a14:useLocalDpi xmlns:a14="http://schemas.microsoft.com/office/drawing/2010/main" val="0"/>
              </a:ext>
            </a:extLst>
          </a:blip>
          <a:srcRect l="73742" r="3113"/>
          <a:stretch/>
        </p:blipFill>
        <p:spPr>
          <a:xfrm>
            <a:off x="7488172" y="219380"/>
            <a:ext cx="1007181" cy="944880"/>
          </a:xfrm>
          <a:prstGeom prst="rect">
            <a:avLst/>
          </a:prstGeom>
        </p:spPr>
      </p:pic>
      <p:sp>
        <p:nvSpPr>
          <p:cNvPr id="15" name="CuadroTexto 14"/>
          <p:cNvSpPr txBox="1"/>
          <p:nvPr/>
        </p:nvSpPr>
        <p:spPr>
          <a:xfrm>
            <a:off x="386542" y="1321020"/>
            <a:ext cx="3969433" cy="369332"/>
          </a:xfrm>
          <a:prstGeom prst="rect">
            <a:avLst/>
          </a:prstGeom>
          <a:noFill/>
        </p:spPr>
        <p:txBody>
          <a:bodyPr wrap="square" rtlCol="0">
            <a:spAutoFit/>
          </a:bodyPr>
          <a:lstStyle/>
          <a:p>
            <a:r>
              <a:rPr lang="es-MX" b="1" dirty="0" smtClean="0"/>
              <a:t>4. HUESOS Y MÚSCULOS</a:t>
            </a:r>
            <a:endParaRPr lang="es-MX" b="1" dirty="0"/>
          </a:p>
        </p:txBody>
      </p:sp>
      <p:sp>
        <p:nvSpPr>
          <p:cNvPr id="16" name="Text Box 7"/>
          <p:cNvSpPr txBox="1">
            <a:spLocks noChangeArrowheads="1"/>
          </p:cNvSpPr>
          <p:nvPr/>
        </p:nvSpPr>
        <p:spPr bwMode="auto">
          <a:xfrm>
            <a:off x="6588224" y="6165304"/>
            <a:ext cx="21095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rgbClr val="008000"/>
                </a:solidFill>
                <a:latin typeface="Arial Narrow" panose="020B0606020202030204" pitchFamily="34" charset="0"/>
                <a:ea typeface="FangSong" panose="02010609060101010101" pitchFamily="49" charset="-122"/>
              </a:rPr>
              <a:t>Biomecánica y puestos de trabajo</a:t>
            </a:r>
            <a:endParaRPr lang="es-ES_tradnl" altLang="es-MX" sz="1200" i="1" dirty="0" smtClean="0">
              <a:solidFill>
                <a:srgbClr val="008000"/>
              </a:solidFill>
              <a:latin typeface="Arial Narrow" panose="020B0606020202030204" pitchFamily="34" charset="0"/>
            </a:endParaRPr>
          </a:p>
          <a:p>
            <a:pPr eaLnBrk="1" hangingPunct="1"/>
            <a:r>
              <a:rPr lang="es-ES_tradnl" altLang="es-MX" sz="1200" i="1" dirty="0" smtClean="0">
                <a:solidFill>
                  <a:srgbClr val="008000"/>
                </a:solidFill>
                <a:latin typeface="Arial Narrow" panose="020B0606020202030204" pitchFamily="34" charset="0"/>
              </a:rPr>
              <a:t> Dr. Omar Eduardo Sánchez E.</a:t>
            </a:r>
            <a:endParaRPr lang="es-ES" altLang="es-MX" sz="1200" b="1" i="1" dirty="0">
              <a:solidFill>
                <a:srgbClr val="008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descr="uaeminterior.png"/>
          <p:cNvPicPr>
            <a:picLocks noChangeAspect="1"/>
          </p:cNvPicPr>
          <p:nvPr/>
        </p:nvPicPr>
        <p:blipFill>
          <a:blip r:embed="rId2" cstate="print"/>
          <a:stretch>
            <a:fillRect/>
          </a:stretch>
        </p:blipFill>
        <p:spPr>
          <a:xfrm>
            <a:off x="179512" y="136580"/>
            <a:ext cx="864136" cy="864136"/>
          </a:xfrm>
          <a:prstGeom prst="rect">
            <a:avLst/>
          </a:prstGeom>
        </p:spPr>
      </p:pic>
      <p:pic>
        <p:nvPicPr>
          <p:cNvPr id="13" name="Imagen 25"/>
          <p:cNvPicPr/>
          <p:nvPr/>
        </p:nvPicPr>
        <p:blipFill rotWithShape="1">
          <a:blip r:embed="rId3" cstate="print">
            <a:extLst>
              <a:ext uri="{28A0092B-C50C-407E-A947-70E740481C1C}">
                <a14:useLocalDpi xmlns:a14="http://schemas.microsoft.com/office/drawing/2010/main" val="0"/>
              </a:ext>
            </a:extLst>
          </a:blip>
          <a:srcRect l="73742" r="3113"/>
          <a:stretch/>
        </p:blipFill>
        <p:spPr>
          <a:xfrm>
            <a:off x="8028384" y="30312"/>
            <a:ext cx="883372" cy="944880"/>
          </a:xfrm>
          <a:prstGeom prst="rect">
            <a:avLst/>
          </a:prstGeom>
        </p:spPr>
      </p:pic>
      <p:pic>
        <p:nvPicPr>
          <p:cNvPr id="14" name="Picture 2" descr="Tipos de hueso"/>
          <p:cNvPicPr>
            <a:picLocks noChangeAspect="1" noChangeArrowheads="1"/>
          </p:cNvPicPr>
          <p:nvPr/>
        </p:nvPicPr>
        <p:blipFill>
          <a:blip r:embed="rId4" cstate="print">
            <a:lum contrast="10000"/>
          </a:blip>
          <a:srcRect l="4785" t="20193" r="3348" b="21751"/>
          <a:stretch>
            <a:fillRect/>
          </a:stretch>
        </p:blipFill>
        <p:spPr bwMode="auto">
          <a:xfrm>
            <a:off x="1043648" y="44624"/>
            <a:ext cx="6984735" cy="6696744"/>
          </a:xfrm>
          <a:prstGeom prst="rect">
            <a:avLst/>
          </a:prstGeom>
          <a:noFill/>
        </p:spPr>
      </p:pic>
      <p:sp>
        <p:nvSpPr>
          <p:cNvPr id="16" name="9 CuadroTexto"/>
          <p:cNvSpPr txBox="1"/>
          <p:nvPr/>
        </p:nvSpPr>
        <p:spPr>
          <a:xfrm>
            <a:off x="5436096" y="139532"/>
            <a:ext cx="2232248" cy="338554"/>
          </a:xfrm>
          <a:prstGeom prst="rect">
            <a:avLst/>
          </a:prstGeom>
          <a:noFill/>
        </p:spPr>
        <p:txBody>
          <a:bodyPr wrap="square" rtlCol="0">
            <a:spAutoFit/>
          </a:bodyPr>
          <a:lstStyle/>
          <a:p>
            <a:pPr algn="ctr"/>
            <a:r>
              <a:rPr lang="es-MX" sz="1600" b="1" dirty="0">
                <a:cs typeface="Iskoola Pota" pitchFamily="34" charset="0"/>
              </a:rPr>
              <a:t>Tipos de huesos</a:t>
            </a:r>
          </a:p>
        </p:txBody>
      </p:sp>
      <p:sp>
        <p:nvSpPr>
          <p:cNvPr id="17" name="1 CuadroTexto"/>
          <p:cNvSpPr txBox="1"/>
          <p:nvPr/>
        </p:nvSpPr>
        <p:spPr>
          <a:xfrm>
            <a:off x="1331640" y="51768"/>
            <a:ext cx="3384376" cy="615553"/>
          </a:xfrm>
          <a:prstGeom prst="rect">
            <a:avLst/>
          </a:prstGeom>
          <a:noFill/>
        </p:spPr>
        <p:txBody>
          <a:bodyPr wrap="square" rtlCol="0">
            <a:spAutoFit/>
          </a:bodyPr>
          <a:lstStyle/>
          <a:p>
            <a:pPr algn="just"/>
            <a:r>
              <a:rPr lang="es-MX" sz="1600" b="1" dirty="0">
                <a:solidFill>
                  <a:srgbClr val="C00000"/>
                </a:solidFill>
                <a:cs typeface="Iskoola Pota" pitchFamily="34" charset="0"/>
              </a:rPr>
              <a:t>4.1 ESTRUCTURA ÓSEA</a:t>
            </a:r>
          </a:p>
          <a:p>
            <a:endParaRPr lang="es-MX" dirty="0"/>
          </a:p>
        </p:txBody>
      </p:sp>
      <p:sp>
        <p:nvSpPr>
          <p:cNvPr id="18" name="Rectángulo 3"/>
          <p:cNvSpPr/>
          <p:nvPr/>
        </p:nvSpPr>
        <p:spPr>
          <a:xfrm>
            <a:off x="1013396" y="6310481"/>
            <a:ext cx="3672408" cy="430887"/>
          </a:xfrm>
          <a:prstGeom prst="rect">
            <a:avLst/>
          </a:prstGeom>
        </p:spPr>
        <p:txBody>
          <a:bodyPr wrap="square">
            <a:spAutoFit/>
          </a:bodyPr>
          <a:lstStyle/>
          <a:p>
            <a:r>
              <a:rPr lang="es-MX" sz="1100" i="1" dirty="0">
                <a:solidFill>
                  <a:srgbClr val="000000"/>
                </a:solidFill>
                <a:latin typeface="Iskoola Pota" pitchFamily="34" charset="0"/>
                <a:cs typeface="Iskoola Pota" pitchFamily="34" charset="0"/>
              </a:rPr>
              <a:t>Imagen tomada con fines didácticos de: </a:t>
            </a:r>
            <a:r>
              <a:rPr lang="es-MX" sz="1100" i="1" dirty="0">
                <a:solidFill>
                  <a:srgbClr val="000000"/>
                </a:solidFill>
                <a:latin typeface="Iskoola Pota" pitchFamily="34" charset="0"/>
                <a:cs typeface="Iskoola Pota" pitchFamily="34" charset="0"/>
                <a:hlinkClick r:id="rId5"/>
              </a:rPr>
              <a:t>https://www.google.com.mx/tiposdehuesos</a:t>
            </a:r>
            <a:r>
              <a:rPr lang="es-MX" sz="1100" i="1" dirty="0">
                <a:solidFill>
                  <a:srgbClr val="000000"/>
                </a:solidFill>
                <a:latin typeface="Iskoola Pota" pitchFamily="34" charset="0"/>
                <a:cs typeface="Iskoola Pota" pitchFamily="34" charset="0"/>
              </a:rPr>
              <a:t> </a:t>
            </a:r>
            <a:endParaRPr lang="es-MX" sz="1050" dirty="0"/>
          </a:p>
        </p:txBody>
      </p:sp>
    </p:spTree>
    <p:extLst>
      <p:ext uri="{BB962C8B-B14F-4D97-AF65-F5344CB8AC3E}">
        <p14:creationId xmlns:p14="http://schemas.microsoft.com/office/powerpoint/2010/main" val="3763152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2252</TotalTime>
  <Words>3222</Words>
  <Application>Microsoft Office PowerPoint</Application>
  <PresentationFormat>Presentación en pantalla (4:3)</PresentationFormat>
  <Paragraphs>405</Paragraphs>
  <Slides>39</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39</vt:i4>
      </vt:variant>
    </vt:vector>
  </HeadingPairs>
  <TitlesOfParts>
    <vt:vector size="46" baseType="lpstr">
      <vt:lpstr>MS PGothic</vt:lpstr>
      <vt:lpstr>Arial</vt:lpstr>
      <vt:lpstr>Arial Narrow</vt:lpstr>
      <vt:lpstr>Calibri</vt:lpstr>
      <vt:lpstr>FangSong</vt:lpstr>
      <vt:lpstr>Iskoola Pota</vt:lpstr>
      <vt:lpstr>Tema de Office</vt:lpstr>
      <vt:lpstr>Presentación de PowerPoint</vt:lpstr>
      <vt:lpstr>Presentación de PowerPoint</vt:lpstr>
      <vt:lpstr>CONTENIDO DE LA PRESENTACIÓN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4.4.1 CONCÉNTRICA </vt:lpstr>
      <vt:lpstr>4.4.2 EXCÉNTRICA </vt:lpstr>
      <vt:lpstr>4.4.3 ISOMÉTRICA</vt:lpstr>
      <vt:lpstr>4.4.4 ISOTÓNICA </vt:lpstr>
      <vt:lpstr>4.4.5 ISOCINÉTICA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Biomecánica</dc:title>
  <dc:creator>PC17</dc:creator>
  <cp:lastModifiedBy>EDUARDO SÁNCHEZ</cp:lastModifiedBy>
  <cp:revision>159</cp:revision>
  <dcterms:created xsi:type="dcterms:W3CDTF">2019-01-17T23:57:26Z</dcterms:created>
  <dcterms:modified xsi:type="dcterms:W3CDTF">2019-10-01T03:13:20Z</dcterms:modified>
</cp:coreProperties>
</file>