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8" r:id="rId4"/>
    <p:sldId id="316" r:id="rId5"/>
    <p:sldId id="259" r:id="rId6"/>
    <p:sldId id="263" r:id="rId7"/>
    <p:sldId id="264" r:id="rId8"/>
    <p:sldId id="266" r:id="rId9"/>
    <p:sldId id="267" r:id="rId10"/>
    <p:sldId id="268" r:id="rId11"/>
    <p:sldId id="320" r:id="rId12"/>
    <p:sldId id="321" r:id="rId13"/>
    <p:sldId id="270" r:id="rId14"/>
    <p:sldId id="326" r:id="rId15"/>
    <p:sldId id="272" r:id="rId16"/>
    <p:sldId id="273" r:id="rId17"/>
    <p:sldId id="274" r:id="rId18"/>
    <p:sldId id="275" r:id="rId19"/>
    <p:sldId id="277" r:id="rId20"/>
    <p:sldId id="283" r:id="rId21"/>
    <p:sldId id="284" r:id="rId22"/>
    <p:sldId id="286" r:id="rId23"/>
    <p:sldId id="289" r:id="rId24"/>
    <p:sldId id="327" r:id="rId25"/>
    <p:sldId id="291" r:id="rId26"/>
    <p:sldId id="293" r:id="rId27"/>
    <p:sldId id="322" r:id="rId28"/>
    <p:sldId id="323" r:id="rId29"/>
    <p:sldId id="324" r:id="rId30"/>
    <p:sldId id="295" r:id="rId31"/>
    <p:sldId id="328" r:id="rId32"/>
    <p:sldId id="297" r:id="rId33"/>
    <p:sldId id="298" r:id="rId34"/>
    <p:sldId id="329" r:id="rId35"/>
    <p:sldId id="300" r:id="rId36"/>
    <p:sldId id="301" r:id="rId37"/>
    <p:sldId id="330" r:id="rId38"/>
    <p:sldId id="303" r:id="rId39"/>
    <p:sldId id="305" r:id="rId40"/>
    <p:sldId id="331" r:id="rId4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6E29AB-B7DA-4BFF-955D-BE9C0C093BB6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3CA398F0-7F40-4EC6-8EFE-4D75CAC5FE13}">
      <dgm:prSet phldrT="[Texto]" custT="1"/>
      <dgm:spPr/>
      <dgm:t>
        <a:bodyPr/>
        <a:lstStyle/>
        <a:p>
          <a:pPr algn="ctr"/>
          <a:r>
            <a:rPr lang="es-MX" sz="1800" b="1" dirty="0">
              <a:latin typeface="Century Gothic" panose="020B0502020202020204" pitchFamily="34" charset="0"/>
            </a:rPr>
            <a:t>Se comienza con dietas para mejorar el aspecto físico.</a:t>
          </a:r>
          <a:endParaRPr lang="es-MX" sz="1800" b="1" dirty="0"/>
        </a:p>
      </dgm:t>
    </dgm:pt>
    <dgm:pt modelId="{7777B629-2DC1-41DA-AF54-7A044593D98F}" type="parTrans" cxnId="{E8EEAF36-474F-4E35-A9BD-639D7F70DD56}">
      <dgm:prSet/>
      <dgm:spPr/>
      <dgm:t>
        <a:bodyPr/>
        <a:lstStyle/>
        <a:p>
          <a:endParaRPr lang="es-MX" b="1"/>
        </a:p>
      </dgm:t>
    </dgm:pt>
    <dgm:pt modelId="{388D260E-2157-4C42-AD09-298BB558DD11}" type="sibTrans" cxnId="{E8EEAF36-474F-4E35-A9BD-639D7F70DD56}">
      <dgm:prSet/>
      <dgm:spPr/>
      <dgm:t>
        <a:bodyPr/>
        <a:lstStyle/>
        <a:p>
          <a:endParaRPr lang="es-MX" b="1"/>
        </a:p>
      </dgm:t>
    </dgm:pt>
    <dgm:pt modelId="{9D8F376B-872B-47A6-A671-1AD8ACE52A0D}">
      <dgm:prSet phldrT="[Texto]" custT="1"/>
      <dgm:spPr/>
      <dgm:t>
        <a:bodyPr/>
        <a:lstStyle/>
        <a:p>
          <a:pPr algn="ctr"/>
          <a:r>
            <a:rPr lang="es-MX" sz="1800" b="1" dirty="0">
              <a:latin typeface="Century Gothic" panose="020B0502020202020204" pitchFamily="34" charset="0"/>
            </a:rPr>
            <a:t>El deseo de comer alimentos dulces y ricos en grasas.</a:t>
          </a:r>
          <a:endParaRPr lang="es-MX" sz="1800" b="1" dirty="0"/>
        </a:p>
      </dgm:t>
    </dgm:pt>
    <dgm:pt modelId="{4B924185-FF37-4E56-A0FB-41E80CDA2DE4}" type="parTrans" cxnId="{1FF1EAEC-5DA2-405B-B46B-1369890C7198}">
      <dgm:prSet/>
      <dgm:spPr/>
      <dgm:t>
        <a:bodyPr/>
        <a:lstStyle/>
        <a:p>
          <a:endParaRPr lang="es-MX" b="1"/>
        </a:p>
      </dgm:t>
    </dgm:pt>
    <dgm:pt modelId="{E44B3EBD-CC01-4C55-804C-1236BD7C7805}" type="sibTrans" cxnId="{1FF1EAEC-5DA2-405B-B46B-1369890C7198}">
      <dgm:prSet/>
      <dgm:spPr/>
      <dgm:t>
        <a:bodyPr/>
        <a:lstStyle/>
        <a:p>
          <a:endParaRPr lang="es-MX" b="1"/>
        </a:p>
      </dgm:t>
    </dgm:pt>
    <dgm:pt modelId="{227BEE47-6816-4DF2-8C1D-3DF5FDC70A09}">
      <dgm:prSet phldrT="[Texto]" custT="1"/>
      <dgm:spPr/>
      <dgm:t>
        <a:bodyPr/>
        <a:lstStyle/>
        <a:p>
          <a:pPr algn="ctr"/>
          <a:r>
            <a:rPr lang="es-MX" sz="1800" b="1" dirty="0">
              <a:latin typeface="Century Gothic" panose="020B0502020202020204" pitchFamily="34" charset="0"/>
            </a:rPr>
            <a:t>Sentimientos de ira, cansancio, ansiedad, soledad.</a:t>
          </a:r>
          <a:endParaRPr lang="es-MX" sz="1800" b="1" dirty="0"/>
        </a:p>
      </dgm:t>
    </dgm:pt>
    <dgm:pt modelId="{EE6E76BE-6652-4027-89FE-362F23AEB919}" type="parTrans" cxnId="{9923584B-78F7-4525-8FEF-9AFA752CBEA1}">
      <dgm:prSet/>
      <dgm:spPr/>
      <dgm:t>
        <a:bodyPr/>
        <a:lstStyle/>
        <a:p>
          <a:endParaRPr lang="es-MX" b="1"/>
        </a:p>
      </dgm:t>
    </dgm:pt>
    <dgm:pt modelId="{6C91A869-6CD9-4B58-8082-6D13101FF1E1}" type="sibTrans" cxnId="{9923584B-78F7-4525-8FEF-9AFA752CBEA1}">
      <dgm:prSet/>
      <dgm:spPr/>
      <dgm:t>
        <a:bodyPr/>
        <a:lstStyle/>
        <a:p>
          <a:endParaRPr lang="es-MX" b="1"/>
        </a:p>
      </dgm:t>
    </dgm:pt>
    <dgm:pt modelId="{ED951452-92BB-4EE2-B85E-1096015DF762}">
      <dgm:prSet phldrT="[Texto]" custT="1"/>
      <dgm:spPr/>
      <dgm:t>
        <a:bodyPr/>
        <a:lstStyle/>
        <a:p>
          <a:pPr algn="ctr"/>
          <a:r>
            <a:rPr lang="es-MX" sz="1800" b="1" dirty="0" smtClean="0">
              <a:latin typeface="Century Gothic" panose="020B0502020202020204" pitchFamily="34" charset="0"/>
            </a:rPr>
            <a:t>Vómitos </a:t>
          </a:r>
          <a:r>
            <a:rPr lang="es-MX" sz="1800" b="1" dirty="0">
              <a:latin typeface="Century Gothic" panose="020B0502020202020204" pitchFamily="34" charset="0"/>
            </a:rPr>
            <a:t>provocados, laxantes, uso de diuréticos</a:t>
          </a:r>
          <a:endParaRPr lang="es-MX" sz="1800" b="1" dirty="0"/>
        </a:p>
      </dgm:t>
    </dgm:pt>
    <dgm:pt modelId="{E073B4EA-E0E6-4469-8B26-FD3BB8CB3A6C}" type="parTrans" cxnId="{3F161D01-CCEA-4DCB-8337-C7BF0445799A}">
      <dgm:prSet/>
      <dgm:spPr/>
      <dgm:t>
        <a:bodyPr/>
        <a:lstStyle/>
        <a:p>
          <a:endParaRPr lang="es-MX" b="1"/>
        </a:p>
      </dgm:t>
    </dgm:pt>
    <dgm:pt modelId="{D909205C-ED16-44A7-BDAA-48B5CEDAC7CA}" type="sibTrans" cxnId="{3F161D01-CCEA-4DCB-8337-C7BF0445799A}">
      <dgm:prSet/>
      <dgm:spPr/>
      <dgm:t>
        <a:bodyPr/>
        <a:lstStyle/>
        <a:p>
          <a:endParaRPr lang="es-MX" b="1"/>
        </a:p>
      </dgm:t>
    </dgm:pt>
    <dgm:pt modelId="{FCEC2823-E4FA-4EB8-967F-6A5205B1E655}">
      <dgm:prSet phldrT="[Texto]" custT="1"/>
      <dgm:spPr/>
      <dgm:t>
        <a:bodyPr/>
        <a:lstStyle/>
        <a:p>
          <a:pPr algn="ctr"/>
          <a:r>
            <a:rPr lang="es-MX" sz="1800" b="1" dirty="0">
              <a:latin typeface="Century Gothic" panose="020B0502020202020204" pitchFamily="34" charset="0"/>
            </a:rPr>
            <a:t>Ansiedad o compulsión para comer</a:t>
          </a:r>
          <a:endParaRPr lang="es-MX" sz="1800" b="1" dirty="0"/>
        </a:p>
      </dgm:t>
    </dgm:pt>
    <dgm:pt modelId="{27A22A96-14BE-49E2-94BC-EDAA98676807}" type="parTrans" cxnId="{67F5BE1D-2D87-4DA7-BA15-2049C92C3AA4}">
      <dgm:prSet/>
      <dgm:spPr/>
      <dgm:t>
        <a:bodyPr/>
        <a:lstStyle/>
        <a:p>
          <a:endParaRPr lang="es-MX" b="1"/>
        </a:p>
      </dgm:t>
    </dgm:pt>
    <dgm:pt modelId="{4D2175A0-D895-49A4-B77A-6B0A896F21DE}" type="sibTrans" cxnId="{67F5BE1D-2D87-4DA7-BA15-2049C92C3AA4}">
      <dgm:prSet/>
      <dgm:spPr/>
      <dgm:t>
        <a:bodyPr/>
        <a:lstStyle/>
        <a:p>
          <a:endParaRPr lang="es-MX" b="1"/>
        </a:p>
      </dgm:t>
    </dgm:pt>
    <dgm:pt modelId="{055DFD1C-32FA-486A-8294-391F918C5BDC}">
      <dgm:prSet phldrT="[Texto]" custT="1"/>
      <dgm:spPr/>
      <dgm:t>
        <a:bodyPr/>
        <a:lstStyle/>
        <a:p>
          <a:pPr algn="ctr"/>
          <a:r>
            <a:rPr lang="es-MX" sz="1800" b="1" dirty="0">
              <a:latin typeface="Century Gothic" panose="020B0502020202020204" pitchFamily="34" charset="0"/>
            </a:rPr>
            <a:t>Alteraciones menstruales.</a:t>
          </a:r>
          <a:endParaRPr lang="es-MX" sz="1800" b="1" dirty="0"/>
        </a:p>
      </dgm:t>
    </dgm:pt>
    <dgm:pt modelId="{F3CC023F-D565-43E5-9996-55850A2373EE}" type="parTrans" cxnId="{56236195-4934-45EA-AA66-4A497B9C602B}">
      <dgm:prSet/>
      <dgm:spPr/>
      <dgm:t>
        <a:bodyPr/>
        <a:lstStyle/>
        <a:p>
          <a:endParaRPr lang="es-MX" b="1"/>
        </a:p>
      </dgm:t>
    </dgm:pt>
    <dgm:pt modelId="{8A5EEAC2-DF8F-425F-8708-4A0DE627D877}" type="sibTrans" cxnId="{56236195-4934-45EA-AA66-4A497B9C602B}">
      <dgm:prSet/>
      <dgm:spPr/>
      <dgm:t>
        <a:bodyPr/>
        <a:lstStyle/>
        <a:p>
          <a:endParaRPr lang="es-MX" b="1"/>
        </a:p>
      </dgm:t>
    </dgm:pt>
    <dgm:pt modelId="{BC7429CF-8BC0-4A0B-AF42-EB98D4EFA7D2}">
      <dgm:prSet phldrT="[Texto]" custT="1"/>
      <dgm:spPr/>
      <dgm:t>
        <a:bodyPr/>
        <a:lstStyle/>
        <a:p>
          <a:pPr algn="ctr"/>
          <a:r>
            <a:rPr lang="es-MX" sz="1800" b="1" dirty="0">
              <a:latin typeface="Century Gothic" panose="020B0502020202020204" pitchFamily="34" charset="0"/>
            </a:rPr>
            <a:t>Aumento de caries dentales.</a:t>
          </a:r>
          <a:endParaRPr lang="es-MX" sz="1800" b="1" dirty="0"/>
        </a:p>
      </dgm:t>
    </dgm:pt>
    <dgm:pt modelId="{04A1EC89-66D9-40DA-9707-D802438D6E39}" type="parTrans" cxnId="{A6410ED6-A5BC-4D19-A043-3F11DB90DF63}">
      <dgm:prSet/>
      <dgm:spPr/>
      <dgm:t>
        <a:bodyPr/>
        <a:lstStyle/>
        <a:p>
          <a:endParaRPr lang="es-MX" b="1"/>
        </a:p>
      </dgm:t>
    </dgm:pt>
    <dgm:pt modelId="{4D2CD22B-A25F-481D-A5FD-38218F58A659}" type="sibTrans" cxnId="{A6410ED6-A5BC-4D19-A043-3F11DB90DF63}">
      <dgm:prSet/>
      <dgm:spPr/>
      <dgm:t>
        <a:bodyPr/>
        <a:lstStyle/>
        <a:p>
          <a:endParaRPr lang="es-MX" b="1"/>
        </a:p>
      </dgm:t>
    </dgm:pt>
    <dgm:pt modelId="{5F813BA4-56E1-4ADE-892C-BF65E14E1C47}">
      <dgm:prSet phldrT="[Texto]" custT="1"/>
      <dgm:spPr/>
      <dgm:t>
        <a:bodyPr/>
        <a:lstStyle/>
        <a:p>
          <a:endParaRPr lang="es-ES" b="1"/>
        </a:p>
      </dgm:t>
    </dgm:pt>
    <dgm:pt modelId="{18EBC3A5-1785-4286-AB94-D1D8AF7A3483}" type="parTrans" cxnId="{5B23FDA8-E894-43BF-824A-81474687FDC8}">
      <dgm:prSet/>
      <dgm:spPr/>
      <dgm:t>
        <a:bodyPr/>
        <a:lstStyle/>
        <a:p>
          <a:endParaRPr lang="es-MX" b="1"/>
        </a:p>
      </dgm:t>
    </dgm:pt>
    <dgm:pt modelId="{FD925BAC-CE39-496E-8214-08D219514011}" type="sibTrans" cxnId="{5B23FDA8-E894-43BF-824A-81474687FDC8}">
      <dgm:prSet/>
      <dgm:spPr/>
      <dgm:t>
        <a:bodyPr/>
        <a:lstStyle/>
        <a:p>
          <a:endParaRPr lang="es-MX" b="1"/>
        </a:p>
      </dgm:t>
    </dgm:pt>
    <dgm:pt modelId="{45E65353-0A16-4B70-B4AB-1CD5DAAFD92B}" type="pres">
      <dgm:prSet presAssocID="{CA6E29AB-B7DA-4BFF-955D-BE9C0C093BB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E235A562-231D-4881-8B3F-595AF72D9676}" type="pres">
      <dgm:prSet presAssocID="{CA6E29AB-B7DA-4BFF-955D-BE9C0C093BB6}" presName="Name1" presStyleCnt="0"/>
      <dgm:spPr/>
      <dgm:t>
        <a:bodyPr/>
        <a:lstStyle/>
        <a:p>
          <a:endParaRPr lang="es-MX"/>
        </a:p>
      </dgm:t>
    </dgm:pt>
    <dgm:pt modelId="{F4B292BB-06E8-4977-AE81-161C85628679}" type="pres">
      <dgm:prSet presAssocID="{CA6E29AB-B7DA-4BFF-955D-BE9C0C093BB6}" presName="cycle" presStyleCnt="0"/>
      <dgm:spPr/>
      <dgm:t>
        <a:bodyPr/>
        <a:lstStyle/>
        <a:p>
          <a:endParaRPr lang="es-MX"/>
        </a:p>
      </dgm:t>
    </dgm:pt>
    <dgm:pt modelId="{D92840DF-1A0D-4BCE-9743-C2DFD2965E1A}" type="pres">
      <dgm:prSet presAssocID="{CA6E29AB-B7DA-4BFF-955D-BE9C0C093BB6}" presName="srcNode" presStyleLbl="node1" presStyleIdx="0" presStyleCnt="7"/>
      <dgm:spPr/>
      <dgm:t>
        <a:bodyPr/>
        <a:lstStyle/>
        <a:p>
          <a:endParaRPr lang="es-MX"/>
        </a:p>
      </dgm:t>
    </dgm:pt>
    <dgm:pt modelId="{639FCEBE-60CC-4761-A086-27FD83A84D58}" type="pres">
      <dgm:prSet presAssocID="{CA6E29AB-B7DA-4BFF-955D-BE9C0C093BB6}" presName="conn" presStyleLbl="parChTrans1D2" presStyleIdx="0" presStyleCnt="1"/>
      <dgm:spPr/>
      <dgm:t>
        <a:bodyPr/>
        <a:lstStyle/>
        <a:p>
          <a:endParaRPr lang="es-MX"/>
        </a:p>
      </dgm:t>
    </dgm:pt>
    <dgm:pt modelId="{E5BE1F09-79AE-41F3-8813-A78587A2011C}" type="pres">
      <dgm:prSet presAssocID="{CA6E29AB-B7DA-4BFF-955D-BE9C0C093BB6}" presName="extraNode" presStyleLbl="node1" presStyleIdx="0" presStyleCnt="7"/>
      <dgm:spPr/>
      <dgm:t>
        <a:bodyPr/>
        <a:lstStyle/>
        <a:p>
          <a:endParaRPr lang="es-MX"/>
        </a:p>
      </dgm:t>
    </dgm:pt>
    <dgm:pt modelId="{0E134D87-9A40-4CD2-8674-B56322ED1927}" type="pres">
      <dgm:prSet presAssocID="{CA6E29AB-B7DA-4BFF-955D-BE9C0C093BB6}" presName="dstNode" presStyleLbl="node1" presStyleIdx="0" presStyleCnt="7"/>
      <dgm:spPr/>
      <dgm:t>
        <a:bodyPr/>
        <a:lstStyle/>
        <a:p>
          <a:endParaRPr lang="es-MX"/>
        </a:p>
      </dgm:t>
    </dgm:pt>
    <dgm:pt modelId="{E5E194F0-837E-43DA-A85B-473F72917092}" type="pres">
      <dgm:prSet presAssocID="{3CA398F0-7F40-4EC6-8EFE-4D75CAC5FE13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CEA747-D170-4553-8096-B564E6486E70}" type="pres">
      <dgm:prSet presAssocID="{3CA398F0-7F40-4EC6-8EFE-4D75CAC5FE13}" presName="accent_1" presStyleCnt="0"/>
      <dgm:spPr/>
      <dgm:t>
        <a:bodyPr/>
        <a:lstStyle/>
        <a:p>
          <a:endParaRPr lang="es-MX"/>
        </a:p>
      </dgm:t>
    </dgm:pt>
    <dgm:pt modelId="{1AD11F9F-D531-4518-AA24-7BC2C84715E1}" type="pres">
      <dgm:prSet presAssocID="{3CA398F0-7F40-4EC6-8EFE-4D75CAC5FE13}" presName="accentRepeatNode" presStyleLbl="solidFgAcc1" presStyleIdx="0" presStyleCnt="7"/>
      <dgm:spPr/>
      <dgm:t>
        <a:bodyPr/>
        <a:lstStyle/>
        <a:p>
          <a:endParaRPr lang="es-MX"/>
        </a:p>
      </dgm:t>
    </dgm:pt>
    <dgm:pt modelId="{5285B12A-0CB9-45FE-93AF-58DF9038DB30}" type="pres">
      <dgm:prSet presAssocID="{9D8F376B-872B-47A6-A671-1AD8ACE52A0D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D05F84-2AF8-40DD-BC03-E41B24B1ECF3}" type="pres">
      <dgm:prSet presAssocID="{9D8F376B-872B-47A6-A671-1AD8ACE52A0D}" presName="accent_2" presStyleCnt="0"/>
      <dgm:spPr/>
      <dgm:t>
        <a:bodyPr/>
        <a:lstStyle/>
        <a:p>
          <a:endParaRPr lang="es-MX"/>
        </a:p>
      </dgm:t>
    </dgm:pt>
    <dgm:pt modelId="{3AF99038-1D25-42A8-B43E-DC3532FC1A55}" type="pres">
      <dgm:prSet presAssocID="{9D8F376B-872B-47A6-A671-1AD8ACE52A0D}" presName="accentRepeatNode" presStyleLbl="solidFgAcc1" presStyleIdx="1" presStyleCnt="7"/>
      <dgm:spPr/>
      <dgm:t>
        <a:bodyPr/>
        <a:lstStyle/>
        <a:p>
          <a:endParaRPr lang="es-MX"/>
        </a:p>
      </dgm:t>
    </dgm:pt>
    <dgm:pt modelId="{C142FA09-F25E-4242-B1BA-95D37B2A60E7}" type="pres">
      <dgm:prSet presAssocID="{227BEE47-6816-4DF2-8C1D-3DF5FDC70A09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3209CE-1541-4BBB-8614-5811F975E49B}" type="pres">
      <dgm:prSet presAssocID="{227BEE47-6816-4DF2-8C1D-3DF5FDC70A09}" presName="accent_3" presStyleCnt="0"/>
      <dgm:spPr/>
      <dgm:t>
        <a:bodyPr/>
        <a:lstStyle/>
        <a:p>
          <a:endParaRPr lang="es-MX"/>
        </a:p>
      </dgm:t>
    </dgm:pt>
    <dgm:pt modelId="{E4D13CE8-CF6E-4D83-A80C-C3DBE4ADFC39}" type="pres">
      <dgm:prSet presAssocID="{227BEE47-6816-4DF2-8C1D-3DF5FDC70A09}" presName="accentRepeatNode" presStyleLbl="solidFgAcc1" presStyleIdx="2" presStyleCnt="7"/>
      <dgm:spPr/>
      <dgm:t>
        <a:bodyPr/>
        <a:lstStyle/>
        <a:p>
          <a:endParaRPr lang="es-MX"/>
        </a:p>
      </dgm:t>
    </dgm:pt>
    <dgm:pt modelId="{04700BE8-34D3-437E-9780-39FE80A5DC6A}" type="pres">
      <dgm:prSet presAssocID="{ED951452-92BB-4EE2-B85E-1096015DF762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5D1431-3B62-47DF-8A74-6E3D20F5DD1A}" type="pres">
      <dgm:prSet presAssocID="{ED951452-92BB-4EE2-B85E-1096015DF762}" presName="accent_4" presStyleCnt="0"/>
      <dgm:spPr/>
      <dgm:t>
        <a:bodyPr/>
        <a:lstStyle/>
        <a:p>
          <a:endParaRPr lang="es-MX"/>
        </a:p>
      </dgm:t>
    </dgm:pt>
    <dgm:pt modelId="{8F45FB0E-E081-47B2-8D91-D7D3EA2FD347}" type="pres">
      <dgm:prSet presAssocID="{ED951452-92BB-4EE2-B85E-1096015DF762}" presName="accentRepeatNode" presStyleLbl="solidFgAcc1" presStyleIdx="3" presStyleCnt="7"/>
      <dgm:spPr/>
      <dgm:t>
        <a:bodyPr/>
        <a:lstStyle/>
        <a:p>
          <a:endParaRPr lang="es-MX"/>
        </a:p>
      </dgm:t>
    </dgm:pt>
    <dgm:pt modelId="{E1436851-B1CF-4881-AAC6-B2AB05D0904F}" type="pres">
      <dgm:prSet presAssocID="{FCEC2823-E4FA-4EB8-967F-6A5205B1E655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1C09E2-60C2-4556-9822-3CFFB99BB265}" type="pres">
      <dgm:prSet presAssocID="{FCEC2823-E4FA-4EB8-967F-6A5205B1E655}" presName="accent_5" presStyleCnt="0"/>
      <dgm:spPr/>
      <dgm:t>
        <a:bodyPr/>
        <a:lstStyle/>
        <a:p>
          <a:endParaRPr lang="es-MX"/>
        </a:p>
      </dgm:t>
    </dgm:pt>
    <dgm:pt modelId="{C16B3CB2-4727-400D-BA2C-76C1A318445F}" type="pres">
      <dgm:prSet presAssocID="{FCEC2823-E4FA-4EB8-967F-6A5205B1E655}" presName="accentRepeatNode" presStyleLbl="solidFgAcc1" presStyleIdx="4" presStyleCnt="7"/>
      <dgm:spPr/>
      <dgm:t>
        <a:bodyPr/>
        <a:lstStyle/>
        <a:p>
          <a:endParaRPr lang="es-MX"/>
        </a:p>
      </dgm:t>
    </dgm:pt>
    <dgm:pt modelId="{35298D68-0A47-44C9-BFA5-4E2BA9F7CBE1}" type="pres">
      <dgm:prSet presAssocID="{055DFD1C-32FA-486A-8294-391F918C5BD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217F2B-32F2-4B61-A9B8-6BFBAB469D6E}" type="pres">
      <dgm:prSet presAssocID="{055DFD1C-32FA-486A-8294-391F918C5BDC}" presName="accent_6" presStyleCnt="0"/>
      <dgm:spPr/>
      <dgm:t>
        <a:bodyPr/>
        <a:lstStyle/>
        <a:p>
          <a:endParaRPr lang="es-MX"/>
        </a:p>
      </dgm:t>
    </dgm:pt>
    <dgm:pt modelId="{275AE4BB-398E-469B-AABE-5E344AD0D3FF}" type="pres">
      <dgm:prSet presAssocID="{055DFD1C-32FA-486A-8294-391F918C5BDC}" presName="accentRepeatNode" presStyleLbl="solidFgAcc1" presStyleIdx="5" presStyleCnt="7"/>
      <dgm:spPr/>
      <dgm:t>
        <a:bodyPr/>
        <a:lstStyle/>
        <a:p>
          <a:endParaRPr lang="es-MX"/>
        </a:p>
      </dgm:t>
    </dgm:pt>
    <dgm:pt modelId="{8A769E50-6CC7-4589-B40A-8499EBD6DF46}" type="pres">
      <dgm:prSet presAssocID="{BC7429CF-8BC0-4A0B-AF42-EB98D4EFA7D2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BA6B51-174A-46B4-B012-12305FCA8F45}" type="pres">
      <dgm:prSet presAssocID="{BC7429CF-8BC0-4A0B-AF42-EB98D4EFA7D2}" presName="accent_7" presStyleCnt="0"/>
      <dgm:spPr/>
      <dgm:t>
        <a:bodyPr/>
        <a:lstStyle/>
        <a:p>
          <a:endParaRPr lang="es-MX"/>
        </a:p>
      </dgm:t>
    </dgm:pt>
    <dgm:pt modelId="{B6273A51-7F7A-485B-8FFB-F313EB99DE2E}" type="pres">
      <dgm:prSet presAssocID="{BC7429CF-8BC0-4A0B-AF42-EB98D4EFA7D2}" presName="accentRepeatNode" presStyleLbl="solidFgAcc1" presStyleIdx="6" presStyleCnt="7"/>
      <dgm:spPr/>
      <dgm:t>
        <a:bodyPr/>
        <a:lstStyle/>
        <a:p>
          <a:endParaRPr lang="es-MX"/>
        </a:p>
      </dgm:t>
    </dgm:pt>
  </dgm:ptLst>
  <dgm:cxnLst>
    <dgm:cxn modelId="{1FF1EAEC-5DA2-405B-B46B-1369890C7198}" srcId="{CA6E29AB-B7DA-4BFF-955D-BE9C0C093BB6}" destId="{9D8F376B-872B-47A6-A671-1AD8ACE52A0D}" srcOrd="1" destOrd="0" parTransId="{4B924185-FF37-4E56-A0FB-41E80CDA2DE4}" sibTransId="{E44B3EBD-CC01-4C55-804C-1236BD7C7805}"/>
    <dgm:cxn modelId="{E8EEAF36-474F-4E35-A9BD-639D7F70DD56}" srcId="{CA6E29AB-B7DA-4BFF-955D-BE9C0C093BB6}" destId="{3CA398F0-7F40-4EC6-8EFE-4D75CAC5FE13}" srcOrd="0" destOrd="0" parTransId="{7777B629-2DC1-41DA-AF54-7A044593D98F}" sibTransId="{388D260E-2157-4C42-AD09-298BB558DD11}"/>
    <dgm:cxn modelId="{3F161D01-CCEA-4DCB-8337-C7BF0445799A}" srcId="{CA6E29AB-B7DA-4BFF-955D-BE9C0C093BB6}" destId="{ED951452-92BB-4EE2-B85E-1096015DF762}" srcOrd="3" destOrd="0" parTransId="{E073B4EA-E0E6-4469-8B26-FD3BB8CB3A6C}" sibTransId="{D909205C-ED16-44A7-BDAA-48B5CEDAC7CA}"/>
    <dgm:cxn modelId="{67F5BE1D-2D87-4DA7-BA15-2049C92C3AA4}" srcId="{CA6E29AB-B7DA-4BFF-955D-BE9C0C093BB6}" destId="{FCEC2823-E4FA-4EB8-967F-6A5205B1E655}" srcOrd="4" destOrd="0" parTransId="{27A22A96-14BE-49E2-94BC-EDAA98676807}" sibTransId="{4D2175A0-D895-49A4-B77A-6B0A896F21DE}"/>
    <dgm:cxn modelId="{1ED605D4-7730-40ED-AF7B-D6CB108687B8}" type="presOf" srcId="{ED951452-92BB-4EE2-B85E-1096015DF762}" destId="{04700BE8-34D3-437E-9780-39FE80A5DC6A}" srcOrd="0" destOrd="0" presId="urn:microsoft.com/office/officeart/2008/layout/VerticalCurvedList"/>
    <dgm:cxn modelId="{B8179AEC-ACB6-40A0-AA1C-9F1EDFC684CA}" type="presOf" srcId="{055DFD1C-32FA-486A-8294-391F918C5BDC}" destId="{35298D68-0A47-44C9-BFA5-4E2BA9F7CBE1}" srcOrd="0" destOrd="0" presId="urn:microsoft.com/office/officeart/2008/layout/VerticalCurvedList"/>
    <dgm:cxn modelId="{AACD67AB-BB4B-4A15-A14E-EF6BA4871F53}" type="presOf" srcId="{CA6E29AB-B7DA-4BFF-955D-BE9C0C093BB6}" destId="{45E65353-0A16-4B70-B4AB-1CD5DAAFD92B}" srcOrd="0" destOrd="0" presId="urn:microsoft.com/office/officeart/2008/layout/VerticalCurvedList"/>
    <dgm:cxn modelId="{4EFA9EA1-9A90-4A38-8834-F7B4EB9BFAA9}" type="presOf" srcId="{388D260E-2157-4C42-AD09-298BB558DD11}" destId="{639FCEBE-60CC-4761-A086-27FD83A84D58}" srcOrd="0" destOrd="0" presId="urn:microsoft.com/office/officeart/2008/layout/VerticalCurvedList"/>
    <dgm:cxn modelId="{281AC757-2CD4-40A8-AA73-E2C8AC7CB269}" type="presOf" srcId="{FCEC2823-E4FA-4EB8-967F-6A5205B1E655}" destId="{E1436851-B1CF-4881-AAC6-B2AB05D0904F}" srcOrd="0" destOrd="0" presId="urn:microsoft.com/office/officeart/2008/layout/VerticalCurvedList"/>
    <dgm:cxn modelId="{A6410ED6-A5BC-4D19-A043-3F11DB90DF63}" srcId="{CA6E29AB-B7DA-4BFF-955D-BE9C0C093BB6}" destId="{BC7429CF-8BC0-4A0B-AF42-EB98D4EFA7D2}" srcOrd="6" destOrd="0" parTransId="{04A1EC89-66D9-40DA-9707-D802438D6E39}" sibTransId="{4D2CD22B-A25F-481D-A5FD-38218F58A659}"/>
    <dgm:cxn modelId="{25815A5B-8237-428C-AD4A-7C34D0BB52F5}" type="presOf" srcId="{BC7429CF-8BC0-4A0B-AF42-EB98D4EFA7D2}" destId="{8A769E50-6CC7-4589-B40A-8499EBD6DF46}" srcOrd="0" destOrd="0" presId="urn:microsoft.com/office/officeart/2008/layout/VerticalCurvedList"/>
    <dgm:cxn modelId="{5B23FDA8-E894-43BF-824A-81474687FDC8}" srcId="{CA6E29AB-B7DA-4BFF-955D-BE9C0C093BB6}" destId="{5F813BA4-56E1-4ADE-892C-BF65E14E1C47}" srcOrd="7" destOrd="0" parTransId="{18EBC3A5-1785-4286-AB94-D1D8AF7A3483}" sibTransId="{FD925BAC-CE39-496E-8214-08D219514011}"/>
    <dgm:cxn modelId="{85646AE9-08A6-417A-939D-06C84CB8618B}" type="presOf" srcId="{3CA398F0-7F40-4EC6-8EFE-4D75CAC5FE13}" destId="{E5E194F0-837E-43DA-A85B-473F72917092}" srcOrd="0" destOrd="0" presId="urn:microsoft.com/office/officeart/2008/layout/VerticalCurvedList"/>
    <dgm:cxn modelId="{929CC9C9-10C4-4F68-A8A6-C3F5CAECAD4A}" type="presOf" srcId="{9D8F376B-872B-47A6-A671-1AD8ACE52A0D}" destId="{5285B12A-0CB9-45FE-93AF-58DF9038DB30}" srcOrd="0" destOrd="0" presId="urn:microsoft.com/office/officeart/2008/layout/VerticalCurvedList"/>
    <dgm:cxn modelId="{56236195-4934-45EA-AA66-4A497B9C602B}" srcId="{CA6E29AB-B7DA-4BFF-955D-BE9C0C093BB6}" destId="{055DFD1C-32FA-486A-8294-391F918C5BDC}" srcOrd="5" destOrd="0" parTransId="{F3CC023F-D565-43E5-9996-55850A2373EE}" sibTransId="{8A5EEAC2-DF8F-425F-8708-4A0DE627D877}"/>
    <dgm:cxn modelId="{9923584B-78F7-4525-8FEF-9AFA752CBEA1}" srcId="{CA6E29AB-B7DA-4BFF-955D-BE9C0C093BB6}" destId="{227BEE47-6816-4DF2-8C1D-3DF5FDC70A09}" srcOrd="2" destOrd="0" parTransId="{EE6E76BE-6652-4027-89FE-362F23AEB919}" sibTransId="{6C91A869-6CD9-4B58-8082-6D13101FF1E1}"/>
    <dgm:cxn modelId="{CBA25963-F4A3-4A95-B5CB-189B89F20C11}" type="presOf" srcId="{227BEE47-6816-4DF2-8C1D-3DF5FDC70A09}" destId="{C142FA09-F25E-4242-B1BA-95D37B2A60E7}" srcOrd="0" destOrd="0" presId="urn:microsoft.com/office/officeart/2008/layout/VerticalCurvedList"/>
    <dgm:cxn modelId="{B5AE00DA-1516-4AF5-9067-ACF846D76694}" type="presParOf" srcId="{45E65353-0A16-4B70-B4AB-1CD5DAAFD92B}" destId="{E235A562-231D-4881-8B3F-595AF72D9676}" srcOrd="0" destOrd="0" presId="urn:microsoft.com/office/officeart/2008/layout/VerticalCurvedList"/>
    <dgm:cxn modelId="{B0FD9378-75AC-4B0F-AE6B-9CE14DA97E09}" type="presParOf" srcId="{E235A562-231D-4881-8B3F-595AF72D9676}" destId="{F4B292BB-06E8-4977-AE81-161C85628679}" srcOrd="0" destOrd="0" presId="urn:microsoft.com/office/officeart/2008/layout/VerticalCurvedList"/>
    <dgm:cxn modelId="{D7AFE9C0-2E79-4385-9864-E63B077B2637}" type="presParOf" srcId="{F4B292BB-06E8-4977-AE81-161C85628679}" destId="{D92840DF-1A0D-4BCE-9743-C2DFD2965E1A}" srcOrd="0" destOrd="0" presId="urn:microsoft.com/office/officeart/2008/layout/VerticalCurvedList"/>
    <dgm:cxn modelId="{6077B8AF-75C5-4552-BD0B-907CA27C4D91}" type="presParOf" srcId="{F4B292BB-06E8-4977-AE81-161C85628679}" destId="{639FCEBE-60CC-4761-A086-27FD83A84D58}" srcOrd="1" destOrd="0" presId="urn:microsoft.com/office/officeart/2008/layout/VerticalCurvedList"/>
    <dgm:cxn modelId="{7FD3820D-9A91-41CB-A082-D5A4D301C76E}" type="presParOf" srcId="{F4B292BB-06E8-4977-AE81-161C85628679}" destId="{E5BE1F09-79AE-41F3-8813-A78587A2011C}" srcOrd="2" destOrd="0" presId="urn:microsoft.com/office/officeart/2008/layout/VerticalCurvedList"/>
    <dgm:cxn modelId="{302BD73C-F97E-40DF-8146-C737BAADD8DB}" type="presParOf" srcId="{F4B292BB-06E8-4977-AE81-161C85628679}" destId="{0E134D87-9A40-4CD2-8674-B56322ED1927}" srcOrd="3" destOrd="0" presId="urn:microsoft.com/office/officeart/2008/layout/VerticalCurvedList"/>
    <dgm:cxn modelId="{DE6E6C51-A8AC-408B-B261-2B53D1374933}" type="presParOf" srcId="{E235A562-231D-4881-8B3F-595AF72D9676}" destId="{E5E194F0-837E-43DA-A85B-473F72917092}" srcOrd="1" destOrd="0" presId="urn:microsoft.com/office/officeart/2008/layout/VerticalCurvedList"/>
    <dgm:cxn modelId="{577F7373-C77B-426C-8DF7-46E7532A7652}" type="presParOf" srcId="{E235A562-231D-4881-8B3F-595AF72D9676}" destId="{C4CEA747-D170-4553-8096-B564E6486E70}" srcOrd="2" destOrd="0" presId="urn:microsoft.com/office/officeart/2008/layout/VerticalCurvedList"/>
    <dgm:cxn modelId="{5C522FF2-CDF0-456B-92A2-82C794E76C0F}" type="presParOf" srcId="{C4CEA747-D170-4553-8096-B564E6486E70}" destId="{1AD11F9F-D531-4518-AA24-7BC2C84715E1}" srcOrd="0" destOrd="0" presId="urn:microsoft.com/office/officeart/2008/layout/VerticalCurvedList"/>
    <dgm:cxn modelId="{E645D00B-62AE-468F-AED3-4C3C6F8B086C}" type="presParOf" srcId="{E235A562-231D-4881-8B3F-595AF72D9676}" destId="{5285B12A-0CB9-45FE-93AF-58DF9038DB30}" srcOrd="3" destOrd="0" presId="urn:microsoft.com/office/officeart/2008/layout/VerticalCurvedList"/>
    <dgm:cxn modelId="{D6EB1140-DC91-4396-B95C-EC592674215B}" type="presParOf" srcId="{E235A562-231D-4881-8B3F-595AF72D9676}" destId="{9DD05F84-2AF8-40DD-BC03-E41B24B1ECF3}" srcOrd="4" destOrd="0" presId="urn:microsoft.com/office/officeart/2008/layout/VerticalCurvedList"/>
    <dgm:cxn modelId="{CEF89C4C-0EB8-47F4-B6CF-30763B31B73D}" type="presParOf" srcId="{9DD05F84-2AF8-40DD-BC03-E41B24B1ECF3}" destId="{3AF99038-1D25-42A8-B43E-DC3532FC1A55}" srcOrd="0" destOrd="0" presId="urn:microsoft.com/office/officeart/2008/layout/VerticalCurvedList"/>
    <dgm:cxn modelId="{E1770D4C-62C3-4BB2-BACC-95AFC50B8D62}" type="presParOf" srcId="{E235A562-231D-4881-8B3F-595AF72D9676}" destId="{C142FA09-F25E-4242-B1BA-95D37B2A60E7}" srcOrd="5" destOrd="0" presId="urn:microsoft.com/office/officeart/2008/layout/VerticalCurvedList"/>
    <dgm:cxn modelId="{3A5726FE-E611-43E9-B8DD-FB7AFFC9BA38}" type="presParOf" srcId="{E235A562-231D-4881-8B3F-595AF72D9676}" destId="{633209CE-1541-4BBB-8614-5811F975E49B}" srcOrd="6" destOrd="0" presId="urn:microsoft.com/office/officeart/2008/layout/VerticalCurvedList"/>
    <dgm:cxn modelId="{547F1BAF-350F-4BAE-A6DC-D5040C861B95}" type="presParOf" srcId="{633209CE-1541-4BBB-8614-5811F975E49B}" destId="{E4D13CE8-CF6E-4D83-A80C-C3DBE4ADFC39}" srcOrd="0" destOrd="0" presId="urn:microsoft.com/office/officeart/2008/layout/VerticalCurvedList"/>
    <dgm:cxn modelId="{8E26FE1D-FE76-4781-9268-0EBB4CEA43C3}" type="presParOf" srcId="{E235A562-231D-4881-8B3F-595AF72D9676}" destId="{04700BE8-34D3-437E-9780-39FE80A5DC6A}" srcOrd="7" destOrd="0" presId="urn:microsoft.com/office/officeart/2008/layout/VerticalCurvedList"/>
    <dgm:cxn modelId="{2B4E7CF9-9526-422C-96EF-21A954883CFD}" type="presParOf" srcId="{E235A562-231D-4881-8B3F-595AF72D9676}" destId="{935D1431-3B62-47DF-8A74-6E3D20F5DD1A}" srcOrd="8" destOrd="0" presId="urn:microsoft.com/office/officeart/2008/layout/VerticalCurvedList"/>
    <dgm:cxn modelId="{214FDCC8-9151-403A-B54B-A13AACA05C53}" type="presParOf" srcId="{935D1431-3B62-47DF-8A74-6E3D20F5DD1A}" destId="{8F45FB0E-E081-47B2-8D91-D7D3EA2FD347}" srcOrd="0" destOrd="0" presId="urn:microsoft.com/office/officeart/2008/layout/VerticalCurvedList"/>
    <dgm:cxn modelId="{AB1AE5E3-CA85-445D-AFC2-EF7FAC9B45F1}" type="presParOf" srcId="{E235A562-231D-4881-8B3F-595AF72D9676}" destId="{E1436851-B1CF-4881-AAC6-B2AB05D0904F}" srcOrd="9" destOrd="0" presId="urn:microsoft.com/office/officeart/2008/layout/VerticalCurvedList"/>
    <dgm:cxn modelId="{B693C5CF-9973-416C-B42F-11B0BEF47C40}" type="presParOf" srcId="{E235A562-231D-4881-8B3F-595AF72D9676}" destId="{181C09E2-60C2-4556-9822-3CFFB99BB265}" srcOrd="10" destOrd="0" presId="urn:microsoft.com/office/officeart/2008/layout/VerticalCurvedList"/>
    <dgm:cxn modelId="{140A297A-A494-4C29-9BB7-D7CE67BD38B8}" type="presParOf" srcId="{181C09E2-60C2-4556-9822-3CFFB99BB265}" destId="{C16B3CB2-4727-400D-BA2C-76C1A318445F}" srcOrd="0" destOrd="0" presId="urn:microsoft.com/office/officeart/2008/layout/VerticalCurvedList"/>
    <dgm:cxn modelId="{25CCC9E9-C54A-4792-83DC-B87FD52DF42A}" type="presParOf" srcId="{E235A562-231D-4881-8B3F-595AF72D9676}" destId="{35298D68-0A47-44C9-BFA5-4E2BA9F7CBE1}" srcOrd="11" destOrd="0" presId="urn:microsoft.com/office/officeart/2008/layout/VerticalCurvedList"/>
    <dgm:cxn modelId="{146A2B39-7448-4979-8076-7A0ECC81F98B}" type="presParOf" srcId="{E235A562-231D-4881-8B3F-595AF72D9676}" destId="{92217F2B-32F2-4B61-A9B8-6BFBAB469D6E}" srcOrd="12" destOrd="0" presId="urn:microsoft.com/office/officeart/2008/layout/VerticalCurvedList"/>
    <dgm:cxn modelId="{DAB834CE-8DE3-4273-B167-4D8E1048816B}" type="presParOf" srcId="{92217F2B-32F2-4B61-A9B8-6BFBAB469D6E}" destId="{275AE4BB-398E-469B-AABE-5E344AD0D3FF}" srcOrd="0" destOrd="0" presId="urn:microsoft.com/office/officeart/2008/layout/VerticalCurvedList"/>
    <dgm:cxn modelId="{EBE2E57E-21C7-4EB9-B969-DCA1DF77D129}" type="presParOf" srcId="{E235A562-231D-4881-8B3F-595AF72D9676}" destId="{8A769E50-6CC7-4589-B40A-8499EBD6DF46}" srcOrd="13" destOrd="0" presId="urn:microsoft.com/office/officeart/2008/layout/VerticalCurvedList"/>
    <dgm:cxn modelId="{6E268FD3-6549-4D33-9D98-5D2A222EBCD7}" type="presParOf" srcId="{E235A562-231D-4881-8B3F-595AF72D9676}" destId="{94BA6B51-174A-46B4-B012-12305FCA8F45}" srcOrd="14" destOrd="0" presId="urn:microsoft.com/office/officeart/2008/layout/VerticalCurvedList"/>
    <dgm:cxn modelId="{33F2943E-AF5F-4D09-8B56-8A729C8B3252}" type="presParOf" srcId="{94BA6B51-174A-46B4-B012-12305FCA8F45}" destId="{B6273A51-7F7A-485B-8FFB-F313EB99DE2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3E3EA8-CF62-4A43-9650-8610E4A81338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051922B3-3086-474A-BCD9-FF59B8E28624}">
      <dgm:prSet phldrT="[Tex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400" dirty="0">
              <a:latin typeface="Century Gothic" panose="020B0502020202020204" pitchFamily="34" charset="0"/>
            </a:rPr>
            <a:t>Engrosamiento glandular</a:t>
          </a:r>
          <a:endParaRPr lang="es-MX" sz="2400" dirty="0"/>
        </a:p>
      </dgm:t>
    </dgm:pt>
    <dgm:pt modelId="{5949DB3A-9546-4054-A9DD-35876094D733}" type="parTrans" cxnId="{59D67345-CEFE-4461-9C18-22E12E4AE747}">
      <dgm:prSet/>
      <dgm:spPr/>
      <dgm:t>
        <a:bodyPr/>
        <a:lstStyle/>
        <a:p>
          <a:endParaRPr lang="es-MX"/>
        </a:p>
      </dgm:t>
    </dgm:pt>
    <dgm:pt modelId="{18271F59-873D-4D4A-BFA7-85FC1106978F}" type="sibTrans" cxnId="{59D67345-CEFE-4461-9C18-22E12E4AE747}">
      <dgm:prSet/>
      <dgm:spPr/>
      <dgm:t>
        <a:bodyPr/>
        <a:lstStyle/>
        <a:p>
          <a:endParaRPr lang="es-MX"/>
        </a:p>
      </dgm:t>
    </dgm:pt>
    <dgm:pt modelId="{BE11A4B9-3609-4E4E-A3C8-2B0D162CC05E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000" dirty="0">
              <a:latin typeface="Century Gothic" panose="020B0502020202020204" pitchFamily="34" charset="0"/>
            </a:rPr>
            <a:t>Caries, perdida de piezas dentales.</a:t>
          </a:r>
          <a:endParaRPr lang="es-MX" sz="2000" dirty="0"/>
        </a:p>
      </dgm:t>
    </dgm:pt>
    <dgm:pt modelId="{FBCA9015-0524-43B1-B85A-A02B705E2289}" type="parTrans" cxnId="{51177BF8-1AF9-4BDC-8480-DE2B87DC2C7A}">
      <dgm:prSet/>
      <dgm:spPr/>
      <dgm:t>
        <a:bodyPr/>
        <a:lstStyle/>
        <a:p>
          <a:endParaRPr lang="es-MX"/>
        </a:p>
      </dgm:t>
    </dgm:pt>
    <dgm:pt modelId="{4441BBB6-8F2C-4A97-83A6-EC2E3A034611}" type="sibTrans" cxnId="{51177BF8-1AF9-4BDC-8480-DE2B87DC2C7A}">
      <dgm:prSet/>
      <dgm:spPr/>
      <dgm:t>
        <a:bodyPr/>
        <a:lstStyle/>
        <a:p>
          <a:endParaRPr lang="es-MX"/>
        </a:p>
      </dgm:t>
    </dgm:pt>
    <dgm:pt modelId="{78E8B375-F079-4802-BEF4-76B9D23D53FB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400" dirty="0">
              <a:latin typeface="Century Gothic" panose="020B0502020202020204" pitchFamily="34" charset="0"/>
            </a:rPr>
            <a:t>Anemia</a:t>
          </a:r>
          <a:endParaRPr lang="es-MX" sz="2700" dirty="0"/>
        </a:p>
      </dgm:t>
    </dgm:pt>
    <dgm:pt modelId="{39D79FC2-772F-40EC-9DF0-0267145F8381}" type="parTrans" cxnId="{2E38E9C8-C357-4E16-9434-84D8E6155072}">
      <dgm:prSet/>
      <dgm:spPr/>
      <dgm:t>
        <a:bodyPr/>
        <a:lstStyle/>
        <a:p>
          <a:endParaRPr lang="es-MX"/>
        </a:p>
      </dgm:t>
    </dgm:pt>
    <dgm:pt modelId="{B927A8E5-BA5A-4FD5-B804-85F01364AC00}" type="sibTrans" cxnId="{2E38E9C8-C357-4E16-9434-84D8E6155072}">
      <dgm:prSet/>
      <dgm:spPr/>
      <dgm:t>
        <a:bodyPr/>
        <a:lstStyle/>
        <a:p>
          <a:endParaRPr lang="es-MX"/>
        </a:p>
      </dgm:t>
    </dgm:pt>
    <dgm:pt modelId="{72A09840-1862-4489-8D88-E4684C26A14E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400" dirty="0">
              <a:latin typeface="Century Gothic" panose="020B0502020202020204" pitchFamily="34" charset="0"/>
            </a:rPr>
            <a:t>Problemas digestivos.</a:t>
          </a:r>
          <a:endParaRPr lang="es-MX" sz="2400" dirty="0"/>
        </a:p>
      </dgm:t>
    </dgm:pt>
    <dgm:pt modelId="{28B3CD46-3530-4381-A228-A3BA35897D08}" type="parTrans" cxnId="{19AFAAFA-6808-4C95-82B2-DCA76B89C8B5}">
      <dgm:prSet/>
      <dgm:spPr/>
      <dgm:t>
        <a:bodyPr/>
        <a:lstStyle/>
        <a:p>
          <a:endParaRPr lang="es-MX"/>
        </a:p>
      </dgm:t>
    </dgm:pt>
    <dgm:pt modelId="{108A04CE-9E25-434B-8E42-FBD37FBA16DE}" type="sibTrans" cxnId="{19AFAAFA-6808-4C95-82B2-DCA76B89C8B5}">
      <dgm:prSet/>
      <dgm:spPr/>
      <dgm:t>
        <a:bodyPr/>
        <a:lstStyle/>
        <a:p>
          <a:endParaRPr lang="es-MX"/>
        </a:p>
      </dgm:t>
    </dgm:pt>
    <dgm:pt modelId="{DDB3B077-E90F-4008-8C11-07CF250407A1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400" dirty="0">
              <a:latin typeface="Century Gothic" panose="020B0502020202020204" pitchFamily="34" charset="0"/>
            </a:rPr>
            <a:t>Desgarramiento del esófago.</a:t>
          </a:r>
          <a:endParaRPr lang="es-MX" sz="2400" dirty="0"/>
        </a:p>
      </dgm:t>
    </dgm:pt>
    <dgm:pt modelId="{E528FF5A-0D8D-41A6-A8B2-313EB328647F}" type="parTrans" cxnId="{DE7DF9AC-61B8-43DA-94C6-38620D45B803}">
      <dgm:prSet/>
      <dgm:spPr/>
      <dgm:t>
        <a:bodyPr/>
        <a:lstStyle/>
        <a:p>
          <a:endParaRPr lang="es-MX"/>
        </a:p>
      </dgm:t>
    </dgm:pt>
    <dgm:pt modelId="{03D4B763-26F3-455B-B66C-F07AF7C355E6}" type="sibTrans" cxnId="{DE7DF9AC-61B8-43DA-94C6-38620D45B803}">
      <dgm:prSet/>
      <dgm:spPr/>
      <dgm:t>
        <a:bodyPr/>
        <a:lstStyle/>
        <a:p>
          <a:endParaRPr lang="es-MX"/>
        </a:p>
      </dgm:t>
    </dgm:pt>
    <dgm:pt modelId="{EE2D15D1-09AA-402B-8FDE-A5A55EEA702D}" type="pres">
      <dgm:prSet presAssocID="{693E3EA8-CF62-4A43-9650-8610E4A8133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5E74278-90D8-4BA0-92C1-13111FB75C8E}" type="pres">
      <dgm:prSet presAssocID="{051922B3-3086-474A-BCD9-FF59B8E28624}" presName="node" presStyleLbl="node1" presStyleIdx="0" presStyleCnt="5" custScaleX="100675" custScaleY="49027" custLinFactNeighborX="-69039" custLinFactNeighborY="-608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BD59E7-DE1B-400C-BC0E-19353905F071}" type="pres">
      <dgm:prSet presAssocID="{18271F59-873D-4D4A-BFA7-85FC1106978F}" presName="sibTrans" presStyleCnt="0"/>
      <dgm:spPr/>
    </dgm:pt>
    <dgm:pt modelId="{6E9BAC84-2883-41DD-9A4E-F1420DEA3B0B}" type="pres">
      <dgm:prSet presAssocID="{BE11A4B9-3609-4E4E-A3C8-2B0D162CC05E}" presName="node" presStyleLbl="node1" presStyleIdx="1" presStyleCnt="5" custScaleY="56251" custLinFactX="-6761" custLinFactNeighborX="-100000" custLinFactNeighborY="116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FFCBCA-A03C-4A32-A07D-515BC253D256}" type="pres">
      <dgm:prSet presAssocID="{4441BBB6-8F2C-4A97-83A6-EC2E3A034611}" presName="sibTrans" presStyleCnt="0"/>
      <dgm:spPr/>
    </dgm:pt>
    <dgm:pt modelId="{23CF67A7-6A6E-4F21-99AF-ABF6B5EE8F05}" type="pres">
      <dgm:prSet presAssocID="{78E8B375-F079-4802-BEF4-76B9D23D53FB}" presName="node" presStyleLbl="node1" presStyleIdx="2" presStyleCnt="5" custScaleY="57445" custLinFactNeighborX="3145" custLinFactNeighborY="-11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C295C3-C90C-41A0-B57A-83BBA44B59BB}" type="pres">
      <dgm:prSet presAssocID="{B927A8E5-BA5A-4FD5-B804-85F01364AC00}" presName="sibTrans" presStyleCnt="0"/>
      <dgm:spPr/>
    </dgm:pt>
    <dgm:pt modelId="{88057122-3B65-4FF3-BA07-ED7D9516B67F}" type="pres">
      <dgm:prSet presAssocID="{72A09840-1862-4489-8D88-E4684C26A14E}" presName="node" presStyleLbl="node1" presStyleIdx="3" presStyleCnt="5" custScaleY="48578" custLinFactX="-6601" custLinFactY="24117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19FFAA-6F7D-4F64-AC4B-CB292A8C2A73}" type="pres">
      <dgm:prSet presAssocID="{108A04CE-9E25-434B-8E42-FBD37FBA16DE}" presName="sibTrans" presStyleCnt="0"/>
      <dgm:spPr/>
    </dgm:pt>
    <dgm:pt modelId="{8CD6041E-F0C9-4EC5-BF14-BB7AAEDF8519}" type="pres">
      <dgm:prSet presAssocID="{DDB3B077-E90F-4008-8C11-07CF250407A1}" presName="node" presStyleLbl="node1" presStyleIdx="4" presStyleCnt="5" custScaleY="48985" custLinFactNeighborX="-44079" custLinFactNeighborY="-734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1177BF8-1AF9-4BDC-8480-DE2B87DC2C7A}" srcId="{693E3EA8-CF62-4A43-9650-8610E4A81338}" destId="{BE11A4B9-3609-4E4E-A3C8-2B0D162CC05E}" srcOrd="1" destOrd="0" parTransId="{FBCA9015-0524-43B1-B85A-A02B705E2289}" sibTransId="{4441BBB6-8F2C-4A97-83A6-EC2E3A034611}"/>
    <dgm:cxn modelId="{0923EFF9-E7CC-4CAE-B707-F9D8B62D2020}" type="presOf" srcId="{051922B3-3086-474A-BCD9-FF59B8E28624}" destId="{55E74278-90D8-4BA0-92C1-13111FB75C8E}" srcOrd="0" destOrd="0" presId="urn:microsoft.com/office/officeart/2005/8/layout/default"/>
    <dgm:cxn modelId="{61327BEB-1C52-4622-A8A5-616741BD556E}" type="presOf" srcId="{DDB3B077-E90F-4008-8C11-07CF250407A1}" destId="{8CD6041E-F0C9-4EC5-BF14-BB7AAEDF8519}" srcOrd="0" destOrd="0" presId="urn:microsoft.com/office/officeart/2005/8/layout/default"/>
    <dgm:cxn modelId="{2E38E9C8-C357-4E16-9434-84D8E6155072}" srcId="{693E3EA8-CF62-4A43-9650-8610E4A81338}" destId="{78E8B375-F079-4802-BEF4-76B9D23D53FB}" srcOrd="2" destOrd="0" parTransId="{39D79FC2-772F-40EC-9DF0-0267145F8381}" sibTransId="{B927A8E5-BA5A-4FD5-B804-85F01364AC00}"/>
    <dgm:cxn modelId="{19AFAAFA-6808-4C95-82B2-DCA76B89C8B5}" srcId="{693E3EA8-CF62-4A43-9650-8610E4A81338}" destId="{72A09840-1862-4489-8D88-E4684C26A14E}" srcOrd="3" destOrd="0" parTransId="{28B3CD46-3530-4381-A228-A3BA35897D08}" sibTransId="{108A04CE-9E25-434B-8E42-FBD37FBA16DE}"/>
    <dgm:cxn modelId="{2CF981C6-15F6-4079-AA23-B600E0879B35}" type="presOf" srcId="{78E8B375-F079-4802-BEF4-76B9D23D53FB}" destId="{23CF67A7-6A6E-4F21-99AF-ABF6B5EE8F05}" srcOrd="0" destOrd="0" presId="urn:microsoft.com/office/officeart/2005/8/layout/default"/>
    <dgm:cxn modelId="{59D67345-CEFE-4461-9C18-22E12E4AE747}" srcId="{693E3EA8-CF62-4A43-9650-8610E4A81338}" destId="{051922B3-3086-474A-BCD9-FF59B8E28624}" srcOrd="0" destOrd="0" parTransId="{5949DB3A-9546-4054-A9DD-35876094D733}" sibTransId="{18271F59-873D-4D4A-BFA7-85FC1106978F}"/>
    <dgm:cxn modelId="{76EAB25D-6FB6-4990-99A7-42AE80001DAF}" type="presOf" srcId="{BE11A4B9-3609-4E4E-A3C8-2B0D162CC05E}" destId="{6E9BAC84-2883-41DD-9A4E-F1420DEA3B0B}" srcOrd="0" destOrd="0" presId="urn:microsoft.com/office/officeart/2005/8/layout/default"/>
    <dgm:cxn modelId="{DE7DF9AC-61B8-43DA-94C6-38620D45B803}" srcId="{693E3EA8-CF62-4A43-9650-8610E4A81338}" destId="{DDB3B077-E90F-4008-8C11-07CF250407A1}" srcOrd="4" destOrd="0" parTransId="{E528FF5A-0D8D-41A6-A8B2-313EB328647F}" sibTransId="{03D4B763-26F3-455B-B66C-F07AF7C355E6}"/>
    <dgm:cxn modelId="{070BBF82-C098-4825-A028-2C5601065D25}" type="presOf" srcId="{693E3EA8-CF62-4A43-9650-8610E4A81338}" destId="{EE2D15D1-09AA-402B-8FDE-A5A55EEA702D}" srcOrd="0" destOrd="0" presId="urn:microsoft.com/office/officeart/2005/8/layout/default"/>
    <dgm:cxn modelId="{4DE01999-3EE6-4BAD-94FA-635A93FA31A1}" type="presOf" srcId="{72A09840-1862-4489-8D88-E4684C26A14E}" destId="{88057122-3B65-4FF3-BA07-ED7D9516B67F}" srcOrd="0" destOrd="0" presId="urn:microsoft.com/office/officeart/2005/8/layout/default"/>
    <dgm:cxn modelId="{E160E5DD-4582-48B3-BA95-6133175688BA}" type="presParOf" srcId="{EE2D15D1-09AA-402B-8FDE-A5A55EEA702D}" destId="{55E74278-90D8-4BA0-92C1-13111FB75C8E}" srcOrd="0" destOrd="0" presId="urn:microsoft.com/office/officeart/2005/8/layout/default"/>
    <dgm:cxn modelId="{3F0849E9-E588-4642-9BCD-59946D615A04}" type="presParOf" srcId="{EE2D15D1-09AA-402B-8FDE-A5A55EEA702D}" destId="{B2BD59E7-DE1B-400C-BC0E-19353905F071}" srcOrd="1" destOrd="0" presId="urn:microsoft.com/office/officeart/2005/8/layout/default"/>
    <dgm:cxn modelId="{2D05E59D-1623-49AB-9DA1-1FE2882AAC8E}" type="presParOf" srcId="{EE2D15D1-09AA-402B-8FDE-A5A55EEA702D}" destId="{6E9BAC84-2883-41DD-9A4E-F1420DEA3B0B}" srcOrd="2" destOrd="0" presId="urn:microsoft.com/office/officeart/2005/8/layout/default"/>
    <dgm:cxn modelId="{D3B6CAFD-9A64-4385-A2ED-1AF42F06FEF1}" type="presParOf" srcId="{EE2D15D1-09AA-402B-8FDE-A5A55EEA702D}" destId="{D3FFCBCA-A03C-4A32-A07D-515BC253D256}" srcOrd="3" destOrd="0" presId="urn:microsoft.com/office/officeart/2005/8/layout/default"/>
    <dgm:cxn modelId="{304E5634-178E-4935-9323-B7565A57B81A}" type="presParOf" srcId="{EE2D15D1-09AA-402B-8FDE-A5A55EEA702D}" destId="{23CF67A7-6A6E-4F21-99AF-ABF6B5EE8F05}" srcOrd="4" destOrd="0" presId="urn:microsoft.com/office/officeart/2005/8/layout/default"/>
    <dgm:cxn modelId="{3ED8E4CD-997F-4E32-9B79-7F57D7CD5E4B}" type="presParOf" srcId="{EE2D15D1-09AA-402B-8FDE-A5A55EEA702D}" destId="{51C295C3-C90C-41A0-B57A-83BBA44B59BB}" srcOrd="5" destOrd="0" presId="urn:microsoft.com/office/officeart/2005/8/layout/default"/>
    <dgm:cxn modelId="{31A98AB2-55E2-471E-A890-B955F4334105}" type="presParOf" srcId="{EE2D15D1-09AA-402B-8FDE-A5A55EEA702D}" destId="{88057122-3B65-4FF3-BA07-ED7D9516B67F}" srcOrd="6" destOrd="0" presId="urn:microsoft.com/office/officeart/2005/8/layout/default"/>
    <dgm:cxn modelId="{E9C32671-5E96-4AF4-9A2B-F0FAA1B5281C}" type="presParOf" srcId="{EE2D15D1-09AA-402B-8FDE-A5A55EEA702D}" destId="{9519FFAA-6F7D-4F64-AC4B-CB292A8C2A73}" srcOrd="7" destOrd="0" presId="urn:microsoft.com/office/officeart/2005/8/layout/default"/>
    <dgm:cxn modelId="{AD130393-090E-4480-B492-0D91205C17F4}" type="presParOf" srcId="{EE2D15D1-09AA-402B-8FDE-A5A55EEA702D}" destId="{8CD6041E-F0C9-4EC5-BF14-BB7AAEDF851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9FCEBE-60CC-4761-A086-27FD83A84D58}">
      <dsp:nvSpPr>
        <dsp:cNvPr id="0" name=""/>
        <dsp:cNvSpPr/>
      </dsp:nvSpPr>
      <dsp:spPr>
        <a:xfrm>
          <a:off x="-6940716" y="-1062034"/>
          <a:ext cx="8267290" cy="8267290"/>
        </a:xfrm>
        <a:prstGeom prst="blockArc">
          <a:avLst>
            <a:gd name="adj1" fmla="val 18900000"/>
            <a:gd name="adj2" fmla="val 2700000"/>
            <a:gd name="adj3" fmla="val 261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194F0-837E-43DA-A85B-473F72917092}">
      <dsp:nvSpPr>
        <dsp:cNvPr id="0" name=""/>
        <dsp:cNvSpPr/>
      </dsp:nvSpPr>
      <dsp:spPr>
        <a:xfrm>
          <a:off x="430947" y="279270"/>
          <a:ext cx="5121166" cy="55829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3147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latin typeface="Century Gothic" panose="020B0502020202020204" pitchFamily="34" charset="0"/>
            </a:rPr>
            <a:t>Se comienza con dietas para mejorar el aspecto físico.</a:t>
          </a:r>
          <a:endParaRPr lang="es-MX" sz="1800" b="1" kern="1200" dirty="0"/>
        </a:p>
      </dsp:txBody>
      <dsp:txXfrm>
        <a:off x="430947" y="279270"/>
        <a:ext cx="5121166" cy="558296"/>
      </dsp:txXfrm>
    </dsp:sp>
    <dsp:sp modelId="{1AD11F9F-D531-4518-AA24-7BC2C84715E1}">
      <dsp:nvSpPr>
        <dsp:cNvPr id="0" name=""/>
        <dsp:cNvSpPr/>
      </dsp:nvSpPr>
      <dsp:spPr>
        <a:xfrm>
          <a:off x="82012" y="209483"/>
          <a:ext cx="697870" cy="6978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285B12A-0CB9-45FE-93AF-58DF9038DB30}">
      <dsp:nvSpPr>
        <dsp:cNvPr id="0" name=""/>
        <dsp:cNvSpPr/>
      </dsp:nvSpPr>
      <dsp:spPr>
        <a:xfrm>
          <a:off x="936534" y="1117206"/>
          <a:ext cx="4615579" cy="558296"/>
        </a:xfrm>
        <a:prstGeom prst="rect">
          <a:avLst/>
        </a:prstGeom>
        <a:gradFill rotWithShape="0">
          <a:gsLst>
            <a:gs pos="0">
              <a:schemeClr val="accent2">
                <a:hueOff val="780253"/>
                <a:satOff val="-973"/>
                <a:lumOff val="229"/>
                <a:alphaOff val="0"/>
                <a:tint val="50000"/>
                <a:satMod val="300000"/>
              </a:schemeClr>
            </a:gs>
            <a:gs pos="35000">
              <a:schemeClr val="accent2">
                <a:hueOff val="780253"/>
                <a:satOff val="-973"/>
                <a:lumOff val="229"/>
                <a:alphaOff val="0"/>
                <a:tint val="37000"/>
                <a:satMod val="300000"/>
              </a:schemeClr>
            </a:gs>
            <a:gs pos="100000">
              <a:schemeClr val="accent2">
                <a:hueOff val="780253"/>
                <a:satOff val="-973"/>
                <a:lumOff val="22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3147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latin typeface="Century Gothic" panose="020B0502020202020204" pitchFamily="34" charset="0"/>
            </a:rPr>
            <a:t>El deseo de comer alimentos dulces y ricos en grasas.</a:t>
          </a:r>
          <a:endParaRPr lang="es-MX" sz="1800" b="1" kern="1200" dirty="0"/>
        </a:p>
      </dsp:txBody>
      <dsp:txXfrm>
        <a:off x="936534" y="1117206"/>
        <a:ext cx="4615579" cy="558296"/>
      </dsp:txXfrm>
    </dsp:sp>
    <dsp:sp modelId="{3AF99038-1D25-42A8-B43E-DC3532FC1A55}">
      <dsp:nvSpPr>
        <dsp:cNvPr id="0" name=""/>
        <dsp:cNvSpPr/>
      </dsp:nvSpPr>
      <dsp:spPr>
        <a:xfrm>
          <a:off x="587599" y="1047419"/>
          <a:ext cx="697870" cy="6978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780253"/>
              <a:satOff val="-973"/>
              <a:lumOff val="22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142FA09-F25E-4242-B1BA-95D37B2A60E7}">
      <dsp:nvSpPr>
        <dsp:cNvPr id="0" name=""/>
        <dsp:cNvSpPr/>
      </dsp:nvSpPr>
      <dsp:spPr>
        <a:xfrm>
          <a:off x="1213593" y="1954527"/>
          <a:ext cx="4338520" cy="558296"/>
        </a:xfrm>
        <a:prstGeom prst="rect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tint val="50000"/>
                <a:satMod val="300000"/>
              </a:schemeClr>
            </a:gs>
            <a:gs pos="35000">
              <a:schemeClr val="accent2">
                <a:hueOff val="1560506"/>
                <a:satOff val="-1946"/>
                <a:lumOff val="458"/>
                <a:alphaOff val="0"/>
                <a:tint val="37000"/>
                <a:satMod val="30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3147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latin typeface="Century Gothic" panose="020B0502020202020204" pitchFamily="34" charset="0"/>
            </a:rPr>
            <a:t>Sentimientos de ira, cansancio, ansiedad, soledad.</a:t>
          </a:r>
          <a:endParaRPr lang="es-MX" sz="1800" b="1" kern="1200" dirty="0"/>
        </a:p>
      </dsp:txBody>
      <dsp:txXfrm>
        <a:off x="1213593" y="1954527"/>
        <a:ext cx="4338520" cy="558296"/>
      </dsp:txXfrm>
    </dsp:sp>
    <dsp:sp modelId="{E4D13CE8-CF6E-4D83-A80C-C3DBE4ADFC39}">
      <dsp:nvSpPr>
        <dsp:cNvPr id="0" name=""/>
        <dsp:cNvSpPr/>
      </dsp:nvSpPr>
      <dsp:spPr>
        <a:xfrm>
          <a:off x="864658" y="1884740"/>
          <a:ext cx="697870" cy="6978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4700BE8-34D3-437E-9780-39FE80A5DC6A}">
      <dsp:nvSpPr>
        <dsp:cNvPr id="0" name=""/>
        <dsp:cNvSpPr/>
      </dsp:nvSpPr>
      <dsp:spPr>
        <a:xfrm>
          <a:off x="1302055" y="2792462"/>
          <a:ext cx="4250058" cy="558296"/>
        </a:xfrm>
        <a:prstGeom prst="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3147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Century Gothic" panose="020B0502020202020204" pitchFamily="34" charset="0"/>
            </a:rPr>
            <a:t>Vómitos </a:t>
          </a:r>
          <a:r>
            <a:rPr lang="es-MX" sz="1800" b="1" kern="1200" dirty="0">
              <a:latin typeface="Century Gothic" panose="020B0502020202020204" pitchFamily="34" charset="0"/>
            </a:rPr>
            <a:t>provocados, laxantes, uso de diuréticos</a:t>
          </a:r>
          <a:endParaRPr lang="es-MX" sz="1800" b="1" kern="1200" dirty="0"/>
        </a:p>
      </dsp:txBody>
      <dsp:txXfrm>
        <a:off x="1302055" y="2792462"/>
        <a:ext cx="4250058" cy="558296"/>
      </dsp:txXfrm>
    </dsp:sp>
    <dsp:sp modelId="{8F45FB0E-E081-47B2-8D91-D7D3EA2FD347}">
      <dsp:nvSpPr>
        <dsp:cNvPr id="0" name=""/>
        <dsp:cNvSpPr/>
      </dsp:nvSpPr>
      <dsp:spPr>
        <a:xfrm>
          <a:off x="953120" y="2722675"/>
          <a:ext cx="697870" cy="6978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1436851-B1CF-4881-AAC6-B2AB05D0904F}">
      <dsp:nvSpPr>
        <dsp:cNvPr id="0" name=""/>
        <dsp:cNvSpPr/>
      </dsp:nvSpPr>
      <dsp:spPr>
        <a:xfrm>
          <a:off x="1213593" y="3630398"/>
          <a:ext cx="4338520" cy="558296"/>
        </a:xfrm>
        <a:prstGeom prst="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tint val="50000"/>
                <a:satMod val="300000"/>
              </a:schemeClr>
            </a:gs>
            <a:gs pos="35000">
              <a:schemeClr val="accent2">
                <a:hueOff val="3121013"/>
                <a:satOff val="-3893"/>
                <a:lumOff val="915"/>
                <a:alphaOff val="0"/>
                <a:tint val="37000"/>
                <a:satMod val="30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3147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latin typeface="Century Gothic" panose="020B0502020202020204" pitchFamily="34" charset="0"/>
            </a:rPr>
            <a:t>Ansiedad o compulsión para comer</a:t>
          </a:r>
          <a:endParaRPr lang="es-MX" sz="1800" b="1" kern="1200" dirty="0"/>
        </a:p>
      </dsp:txBody>
      <dsp:txXfrm>
        <a:off x="1213593" y="3630398"/>
        <a:ext cx="4338520" cy="558296"/>
      </dsp:txXfrm>
    </dsp:sp>
    <dsp:sp modelId="{C16B3CB2-4727-400D-BA2C-76C1A318445F}">
      <dsp:nvSpPr>
        <dsp:cNvPr id="0" name=""/>
        <dsp:cNvSpPr/>
      </dsp:nvSpPr>
      <dsp:spPr>
        <a:xfrm>
          <a:off x="864658" y="3560611"/>
          <a:ext cx="697870" cy="6978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5298D68-0A47-44C9-BFA5-4E2BA9F7CBE1}">
      <dsp:nvSpPr>
        <dsp:cNvPr id="0" name=""/>
        <dsp:cNvSpPr/>
      </dsp:nvSpPr>
      <dsp:spPr>
        <a:xfrm>
          <a:off x="936534" y="4467719"/>
          <a:ext cx="4615579" cy="558296"/>
        </a:xfrm>
        <a:prstGeom prst="rect">
          <a:avLst/>
        </a:prstGeom>
        <a:gradFill rotWithShape="0">
          <a:gsLst>
            <a:gs pos="0">
              <a:schemeClr val="accent2">
                <a:hueOff val="3901266"/>
                <a:satOff val="-4866"/>
                <a:lumOff val="1144"/>
                <a:alphaOff val="0"/>
                <a:tint val="50000"/>
                <a:satMod val="300000"/>
              </a:schemeClr>
            </a:gs>
            <a:gs pos="35000">
              <a:schemeClr val="accent2">
                <a:hueOff val="3901266"/>
                <a:satOff val="-4866"/>
                <a:lumOff val="1144"/>
                <a:alphaOff val="0"/>
                <a:tint val="37000"/>
                <a:satMod val="300000"/>
              </a:schemeClr>
            </a:gs>
            <a:gs pos="100000">
              <a:schemeClr val="accent2">
                <a:hueOff val="3901266"/>
                <a:satOff val="-4866"/>
                <a:lumOff val="114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3147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latin typeface="Century Gothic" panose="020B0502020202020204" pitchFamily="34" charset="0"/>
            </a:rPr>
            <a:t>Alteraciones menstruales.</a:t>
          </a:r>
          <a:endParaRPr lang="es-MX" sz="1800" b="1" kern="1200" dirty="0"/>
        </a:p>
      </dsp:txBody>
      <dsp:txXfrm>
        <a:off x="936534" y="4467719"/>
        <a:ext cx="4615579" cy="558296"/>
      </dsp:txXfrm>
    </dsp:sp>
    <dsp:sp modelId="{275AE4BB-398E-469B-AABE-5E344AD0D3FF}">
      <dsp:nvSpPr>
        <dsp:cNvPr id="0" name=""/>
        <dsp:cNvSpPr/>
      </dsp:nvSpPr>
      <dsp:spPr>
        <a:xfrm>
          <a:off x="587599" y="4397932"/>
          <a:ext cx="697870" cy="6978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3901266"/>
              <a:satOff val="-4866"/>
              <a:lumOff val="114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A769E50-6CC7-4589-B40A-8499EBD6DF46}">
      <dsp:nvSpPr>
        <dsp:cNvPr id="0" name=""/>
        <dsp:cNvSpPr/>
      </dsp:nvSpPr>
      <dsp:spPr>
        <a:xfrm>
          <a:off x="430947" y="5305655"/>
          <a:ext cx="5121166" cy="558296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3147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latin typeface="Century Gothic" panose="020B0502020202020204" pitchFamily="34" charset="0"/>
            </a:rPr>
            <a:t>Aumento de caries dentales.</a:t>
          </a:r>
          <a:endParaRPr lang="es-MX" sz="1800" b="1" kern="1200" dirty="0"/>
        </a:p>
      </dsp:txBody>
      <dsp:txXfrm>
        <a:off x="430947" y="5305655"/>
        <a:ext cx="5121166" cy="558296"/>
      </dsp:txXfrm>
    </dsp:sp>
    <dsp:sp modelId="{B6273A51-7F7A-485B-8FFB-F313EB99DE2E}">
      <dsp:nvSpPr>
        <dsp:cNvPr id="0" name=""/>
        <dsp:cNvSpPr/>
      </dsp:nvSpPr>
      <dsp:spPr>
        <a:xfrm>
          <a:off x="82012" y="5235868"/>
          <a:ext cx="697870" cy="6978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74278-90D8-4BA0-92C1-13111FB75C8E}">
      <dsp:nvSpPr>
        <dsp:cNvPr id="0" name=""/>
        <dsp:cNvSpPr/>
      </dsp:nvSpPr>
      <dsp:spPr>
        <a:xfrm>
          <a:off x="0" y="0"/>
          <a:ext cx="2901364" cy="847748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Century Gothic" panose="020B0502020202020204" pitchFamily="34" charset="0"/>
            </a:rPr>
            <a:t>Engrosamiento glandular</a:t>
          </a:r>
          <a:endParaRPr lang="es-MX" sz="2400" kern="1200" dirty="0"/>
        </a:p>
      </dsp:txBody>
      <dsp:txXfrm>
        <a:off x="0" y="0"/>
        <a:ext cx="2901364" cy="847748"/>
      </dsp:txXfrm>
    </dsp:sp>
    <dsp:sp modelId="{6E9BAC84-2883-41DD-9A4E-F1420DEA3B0B}">
      <dsp:nvSpPr>
        <dsp:cNvPr id="0" name=""/>
        <dsp:cNvSpPr/>
      </dsp:nvSpPr>
      <dsp:spPr>
        <a:xfrm>
          <a:off x="0" y="1340962"/>
          <a:ext cx="2881911" cy="972662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>
              <a:latin typeface="Century Gothic" panose="020B0502020202020204" pitchFamily="34" charset="0"/>
            </a:rPr>
            <a:t>Caries, perdida de piezas dentales.</a:t>
          </a:r>
          <a:endParaRPr lang="es-MX" sz="2000" kern="1200" dirty="0"/>
        </a:p>
      </dsp:txBody>
      <dsp:txXfrm>
        <a:off x="0" y="1340962"/>
        <a:ext cx="2881911" cy="972662"/>
      </dsp:txXfrm>
    </dsp:sp>
    <dsp:sp modelId="{23CF67A7-6A6E-4F21-99AF-ABF6B5EE8F05}">
      <dsp:nvSpPr>
        <dsp:cNvPr id="0" name=""/>
        <dsp:cNvSpPr/>
      </dsp:nvSpPr>
      <dsp:spPr>
        <a:xfrm>
          <a:off x="1270530" y="2380709"/>
          <a:ext cx="2881911" cy="993308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Century Gothic" panose="020B0502020202020204" pitchFamily="34" charset="0"/>
            </a:rPr>
            <a:t>Anemia</a:t>
          </a:r>
          <a:endParaRPr lang="es-MX" sz="2700" kern="1200" dirty="0"/>
        </a:p>
      </dsp:txBody>
      <dsp:txXfrm>
        <a:off x="1270530" y="2380709"/>
        <a:ext cx="2881911" cy="993308"/>
      </dsp:txXfrm>
    </dsp:sp>
    <dsp:sp modelId="{88057122-3B65-4FF3-BA07-ED7D9516B67F}">
      <dsp:nvSpPr>
        <dsp:cNvPr id="0" name=""/>
        <dsp:cNvSpPr/>
      </dsp:nvSpPr>
      <dsp:spPr>
        <a:xfrm>
          <a:off x="0" y="4820279"/>
          <a:ext cx="2881911" cy="839985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Century Gothic" panose="020B0502020202020204" pitchFamily="34" charset="0"/>
            </a:rPr>
            <a:t>Problemas digestivos.</a:t>
          </a:r>
          <a:endParaRPr lang="es-MX" sz="2400" kern="1200" dirty="0"/>
        </a:p>
      </dsp:txBody>
      <dsp:txXfrm>
        <a:off x="0" y="4820279"/>
        <a:ext cx="2881911" cy="839985"/>
      </dsp:txXfrm>
    </dsp:sp>
    <dsp:sp modelId="{8CD6041E-F0C9-4EC5-BF14-BB7AAEDF8519}">
      <dsp:nvSpPr>
        <dsp:cNvPr id="0" name=""/>
        <dsp:cNvSpPr/>
      </dsp:nvSpPr>
      <dsp:spPr>
        <a:xfrm>
          <a:off x="0" y="3539192"/>
          <a:ext cx="2881911" cy="847022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Century Gothic" panose="020B0502020202020204" pitchFamily="34" charset="0"/>
            </a:rPr>
            <a:t>Desgarramiento del esófago.</a:t>
          </a:r>
          <a:endParaRPr lang="es-MX" sz="2400" kern="1200" dirty="0"/>
        </a:p>
      </dsp:txBody>
      <dsp:txXfrm>
        <a:off x="0" y="3539192"/>
        <a:ext cx="2881911" cy="847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6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3582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4829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6946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991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043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094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7310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983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789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178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9768C-9FC9-468D-8278-A2C049AB7094}" type="datetimeFigureOut">
              <a:rPr lang="es-MX" smtClean="0"/>
              <a:t>24/09/2019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7C526-9515-4E20-8B4B-9547980908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8163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www.google.com/url?sa=i&amp;rct=j&amp;q=&amp;esrc=s&amp;source=images&amp;cd=&amp;ved=2ahUKEwiG392Y96ziAhWBvp4KHXelCRkQjRx6BAgBEAU&amp;url=http://cristian1525.blogspot.com/2016/11/bulimia_1.html&amp;psig=AOvVaw0j4LiIPhuyAXXZ83JtFDE2&amp;ust=1558538680012596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s://www.google.com/url?sa=i&amp;rct=j&amp;q=&amp;esrc=s&amp;source=images&amp;cd=&amp;ved=2ahUKEwjJhYLd-qziAhU8JzQIHQwmDTwQjRx6BAgBEAU&amp;url=http://2018.goaconference.org/battling-bulimia-awareness/&amp;psig=AOvVaw0j4LiIPhuyAXXZ83JtFDE2&amp;ust=1558538680012596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40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41.png"/><Relationship Id="rId9" Type="http://schemas.microsoft.com/office/2007/relationships/diagramDrawing" Target="../diagrams/drawing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com.mx/url?sa=i&amp;rct=j&amp;q=&amp;esrc=s&amp;source=images&amp;cd=&amp;ved=2ahUKEwiYpZGDzKviAhWIct8KHWzuDwMQjRx6BAgBEAU&amp;url=https://cadenaser.com/programa/2017/11/18/beok/1510988591_823860.html&amp;psig=AOvVaw0B77fWGZhuWFOBIOuf13pN&amp;ust=155849225003745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s://www.google.com.mx/url?sa=i&amp;rct=j&amp;q=&amp;esrc=s&amp;source=images&amp;cd=&amp;ved=2ahUKEwjn5YuR4rriAhVyU98KHToOCHsQjRx6BAgBEAU&amp;url=https://www.eluniverso.com/larevista/2018/11/10/nota/7042086/esfuerzo-adicional-sobrepeso&amp;psig=AOvVaw0vPnatk925J_JGkC2yrj5l&amp;ust=1559014065491676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6"/>
          <p:cNvSpPr>
            <a:spLocks noChangeArrowheads="1"/>
          </p:cNvSpPr>
          <p:nvPr/>
        </p:nvSpPr>
        <p:spPr bwMode="auto">
          <a:xfrm>
            <a:off x="2036763" y="315913"/>
            <a:ext cx="67770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s-ES" sz="2400" b="1" dirty="0"/>
              <a:t>UNIVERSIDAD AUTÓNOMA DEL ESTADO DE MÉXICO</a:t>
            </a:r>
          </a:p>
          <a:p>
            <a:pPr algn="ctr"/>
            <a:endParaRPr lang="es-MX" sz="900" b="1" dirty="0"/>
          </a:p>
          <a:p>
            <a:pPr algn="ctr"/>
            <a:r>
              <a:rPr lang="es-ES" sz="2400" b="1" i="1" dirty="0"/>
              <a:t>FACULTAD DE ENFERMERÍA Y OBSTETRICIA</a:t>
            </a:r>
            <a:endParaRPr lang="es-ES" sz="2400" b="1" dirty="0"/>
          </a:p>
          <a:p>
            <a:pPr algn="ctr" eaLnBrk="0" hangingPunct="0"/>
            <a:endParaRPr lang="es-ES" sz="2400" b="1" dirty="0"/>
          </a:p>
        </p:txBody>
      </p:sp>
      <p:sp>
        <p:nvSpPr>
          <p:cNvPr id="2051" name="Rectangle 17"/>
          <p:cNvSpPr>
            <a:spLocks noChangeArrowheads="1"/>
          </p:cNvSpPr>
          <p:nvPr/>
        </p:nvSpPr>
        <p:spPr bwMode="auto">
          <a:xfrm>
            <a:off x="2339752" y="1604417"/>
            <a:ext cx="57372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200" dirty="0" smtClean="0"/>
              <a:t>UNIDAD DE APRENDIZAJE </a:t>
            </a:r>
          </a:p>
          <a:p>
            <a:pPr algn="ctr"/>
            <a:r>
              <a:rPr lang="es-MX" sz="2200" b="1" dirty="0" smtClean="0"/>
              <a:t>ENFEMERÍA EN SALUD ESCOLAR </a:t>
            </a:r>
            <a:endParaRPr lang="es-MX" sz="2200" b="1" dirty="0"/>
          </a:p>
        </p:txBody>
      </p:sp>
      <p:sp>
        <p:nvSpPr>
          <p:cNvPr id="2054" name="Rectangle 20"/>
          <p:cNvSpPr>
            <a:spLocks noChangeArrowheads="1"/>
          </p:cNvSpPr>
          <p:nvPr/>
        </p:nvSpPr>
        <p:spPr bwMode="auto">
          <a:xfrm>
            <a:off x="2035175" y="4330098"/>
            <a:ext cx="6713538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 dirty="0"/>
              <a:t>PRESENTA:</a:t>
            </a:r>
            <a:r>
              <a:rPr lang="es-ES" sz="2000" b="1" dirty="0"/>
              <a:t/>
            </a:r>
            <a:br>
              <a:rPr lang="es-ES" sz="2000" b="1" dirty="0"/>
            </a:br>
            <a:r>
              <a:rPr lang="es-MX" sz="2000" b="1" dirty="0"/>
              <a:t/>
            </a:r>
            <a:br>
              <a:rPr lang="es-MX" sz="2000" b="1" dirty="0"/>
            </a:br>
            <a:r>
              <a:rPr lang="es-MX" sz="2000" b="1" dirty="0"/>
              <a:t>MTRA. EN A.M. VICTORIA MALDONADO GONZÁLEZ</a:t>
            </a:r>
            <a:br>
              <a:rPr lang="es-MX" sz="2000" b="1" dirty="0"/>
            </a:br>
            <a:r>
              <a:rPr lang="es-MX" sz="2000" b="1" dirty="0"/>
              <a:t/>
            </a:r>
            <a:br>
              <a:rPr lang="es-MX" sz="2000" b="1" dirty="0"/>
            </a:br>
            <a:r>
              <a:rPr lang="es-MX" sz="2000" b="1" dirty="0"/>
              <a:t>                                               </a:t>
            </a:r>
            <a:endParaRPr lang="es-MX" sz="2000" b="1" dirty="0" smtClean="0"/>
          </a:p>
          <a:p>
            <a:pPr algn="ctr"/>
            <a:endParaRPr lang="es-MX" sz="2000" b="1" dirty="0"/>
          </a:p>
          <a:p>
            <a:pPr algn="r"/>
            <a:r>
              <a:rPr lang="es-ES" dirty="0" smtClean="0"/>
              <a:t>TOLUCA</a:t>
            </a:r>
            <a:r>
              <a:rPr lang="es-ES" dirty="0"/>
              <a:t>, MÉXICO, </a:t>
            </a:r>
            <a:r>
              <a:rPr lang="es-ES" dirty="0" smtClean="0"/>
              <a:t>SEPTIEMBRE  </a:t>
            </a:r>
            <a:r>
              <a:rPr lang="es-ES" dirty="0"/>
              <a:t>DE </a:t>
            </a:r>
            <a:r>
              <a:rPr lang="es-ES" dirty="0" smtClean="0"/>
              <a:t>2019</a:t>
            </a:r>
            <a:endParaRPr lang="es-ES" dirty="0"/>
          </a:p>
        </p:txBody>
      </p:sp>
      <p:pic>
        <p:nvPicPr>
          <p:cNvPr id="7" name="6 Imagen" descr="Escudo UAE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64" y="188639"/>
            <a:ext cx="1345655" cy="125332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Picture 4" descr="http://www.uaemex.mx/fenfermeria/objetivos_clip_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729" y="5438109"/>
            <a:ext cx="1287758" cy="103375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cxnSp>
        <p:nvCxnSpPr>
          <p:cNvPr id="9" name="8 Conector recto"/>
          <p:cNvCxnSpPr/>
          <p:nvPr/>
        </p:nvCxnSpPr>
        <p:spPr>
          <a:xfrm flipH="1">
            <a:off x="900113" y="1628775"/>
            <a:ext cx="22225" cy="3671888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1042988" y="1700213"/>
            <a:ext cx="0" cy="3313112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116013" y="1844675"/>
            <a:ext cx="0" cy="3313113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187450" y="1989138"/>
            <a:ext cx="0" cy="3311525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938327" y="2802771"/>
            <a:ext cx="684100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2200" dirty="0" smtClean="0"/>
              <a:t>UNIDAD IV </a:t>
            </a:r>
            <a:r>
              <a:rPr lang="es-MX" sz="2200" b="1" dirty="0" smtClean="0"/>
              <a:t>ETAPA PRE ADOLESCENCIA Y ADOLESCENCIA</a:t>
            </a:r>
          </a:p>
          <a:p>
            <a:pPr algn="ctr"/>
            <a:endParaRPr lang="es-MX" sz="2200" b="1" dirty="0"/>
          </a:p>
          <a:p>
            <a:pPr algn="ctr"/>
            <a:r>
              <a:rPr lang="es-MX" sz="2200" dirty="0" smtClean="0"/>
              <a:t>TEMA</a:t>
            </a:r>
            <a:r>
              <a:rPr lang="es-MX" sz="2200" b="1" dirty="0" smtClean="0"/>
              <a:t>: TRASTORNOS DE LA ALIMENTACIÓN</a:t>
            </a:r>
            <a:endParaRPr lang="es-MX" sz="2200" b="1" dirty="0"/>
          </a:p>
        </p:txBody>
      </p:sp>
    </p:spTree>
    <p:extLst>
      <p:ext uri="{BB962C8B-B14F-4D97-AF65-F5344CB8AC3E}">
        <p14:creationId xmlns:p14="http://schemas.microsoft.com/office/powerpoint/2010/main" val="119973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201147"/>
            <a:ext cx="8263830" cy="74521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rgbClr val="FFFF00"/>
                </a:solidFill>
              </a:rPr>
              <a:t>¿</a:t>
            </a:r>
            <a:r>
              <a:rPr lang="es-MX" b="1" dirty="0" smtClean="0">
                <a:solidFill>
                  <a:srgbClr val="FFFF00"/>
                </a:solidFill>
              </a:rPr>
              <a:t>Consecuencias </a:t>
            </a:r>
            <a:r>
              <a:rPr lang="es-MX" b="1" dirty="0">
                <a:solidFill>
                  <a:srgbClr val="FFFF00"/>
                </a:solidFill>
              </a:rPr>
              <a:t>comunes del sobrepeso?</a:t>
            </a:r>
            <a:r>
              <a:rPr lang="es-MX" dirty="0"/>
              <a:t/>
            </a:r>
            <a:br>
              <a:rPr lang="es-MX" dirty="0"/>
            </a:br>
            <a:r>
              <a:rPr lang="es-MX" dirty="0"/>
              <a:t> 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628650" y="1851748"/>
            <a:ext cx="7886700" cy="4457610"/>
          </a:xfrm>
        </p:spPr>
        <p:txBody>
          <a:bodyPr>
            <a:normAutofit/>
          </a:bodyPr>
          <a:lstStyle/>
          <a:p>
            <a:pPr lvl="0"/>
            <a:r>
              <a:rPr lang="es-MX" dirty="0"/>
              <a:t>Las enfermedades cardiovasculares. </a:t>
            </a:r>
          </a:p>
          <a:p>
            <a:pPr lvl="0"/>
            <a:endParaRPr lang="es-MX" dirty="0" smtClean="0"/>
          </a:p>
          <a:p>
            <a:pPr lvl="0"/>
            <a:endParaRPr lang="es-MX" sz="2000" dirty="0"/>
          </a:p>
          <a:p>
            <a:pPr lvl="0"/>
            <a:endParaRPr lang="es-MX" sz="1200" dirty="0"/>
          </a:p>
          <a:p>
            <a:pPr lvl="0"/>
            <a:r>
              <a:rPr lang="es-MX" dirty="0"/>
              <a:t>La diabetes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04435"/>
            <a:ext cx="2957314" cy="19754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79921"/>
            <a:ext cx="3744416" cy="21062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99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8280920" cy="5544616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MX" dirty="0" smtClean="0"/>
              <a:t>Los </a:t>
            </a:r>
            <a:r>
              <a:rPr lang="es-MX" dirty="0"/>
              <a:t>trastornos del aparato locomotor (en especial la osteoartritis, una enfermedad degenerativa de las articulaciones).</a:t>
            </a:r>
          </a:p>
          <a:p>
            <a:pPr lvl="0" algn="just"/>
            <a:endParaRPr lang="es-MX" dirty="0" smtClean="0"/>
          </a:p>
          <a:p>
            <a:pPr lvl="0" algn="just"/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0855">
            <a:off x="1274816" y="2640567"/>
            <a:ext cx="6096000" cy="3695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18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467544" y="476672"/>
            <a:ext cx="8280920" cy="5544616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MX" dirty="0" smtClean="0"/>
              <a:t>Algunos cánceres.</a:t>
            </a:r>
            <a:endParaRPr lang="es-MX" dirty="0"/>
          </a:p>
        </p:txBody>
      </p:sp>
      <p:sp>
        <p:nvSpPr>
          <p:cNvPr id="2" name="AutoShape 5" descr="Resultado de imagen para cancer  adolescentes mexican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65"/>
          <a:stretch/>
        </p:blipFill>
        <p:spPr bwMode="auto">
          <a:xfrm rot="249023">
            <a:off x="2276306" y="1268760"/>
            <a:ext cx="4680520" cy="52646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912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539552" y="983075"/>
            <a:ext cx="8231360" cy="471392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el plano individual, las personas pueden optar por:</a:t>
            </a:r>
          </a:p>
          <a:p>
            <a:pPr lvl="0" algn="just">
              <a:lnSpc>
                <a:spcPct val="150000"/>
              </a:lnSpc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L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imitar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la ingesta energética procedente de la cantidad de grasa total y de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azúcares.</a:t>
            </a: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lnSpc>
                <a:spcPct val="150000"/>
              </a:lnSpc>
              <a:buNone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55576" y="395952"/>
            <a:ext cx="80153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¿Cómo </a:t>
            </a:r>
            <a:r>
              <a:rPr lang="es-MX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puede </a:t>
            </a:r>
            <a:r>
              <a:rPr lang="es-MX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reducirse el sobrepeso?</a:t>
            </a:r>
            <a:endParaRPr lang="es-MX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3441">
            <a:off x="1961076" y="2852936"/>
            <a:ext cx="5905500" cy="3390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36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539552" y="476672"/>
            <a:ext cx="8231360" cy="4713923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umentar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el consumo de frutas y verduras, así como de legumbres, cereales integrales y frutos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secos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.</a:t>
            </a: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R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ealizar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una actividad física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periódica.</a:t>
            </a: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Resultado de imagen para ACCIONES PARA REDUCIR EL SOBRE PES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3" t="13283" r="6855" b="15582"/>
          <a:stretch/>
        </p:blipFill>
        <p:spPr bwMode="auto">
          <a:xfrm rot="431334">
            <a:off x="2544775" y="2601607"/>
            <a:ext cx="4261725" cy="35443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63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7E18AAB-76E0-4F04-8EFC-255CCD8887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1296" y="306388"/>
            <a:ext cx="6858000" cy="1293812"/>
          </a:xfrm>
        </p:spPr>
        <p:txBody>
          <a:bodyPr>
            <a:normAutofit/>
          </a:bodyPr>
          <a:lstStyle/>
          <a:p>
            <a:r>
              <a:rPr lang="es-MX" sz="5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OBESIDAD</a:t>
            </a:r>
          </a:p>
        </p:txBody>
      </p:sp>
      <p:pic>
        <p:nvPicPr>
          <p:cNvPr id="11266" name="Picture 2" descr="Resultado de imagen para obesidad adolescentes mexican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430502" cy="408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14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CDBD8E8-1566-4A9B-B581-D00D70D58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893291"/>
            <a:ext cx="828092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 tener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exceso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grasa en 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cuerpo. 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peso puede ser resultado de la masa muscular, los huesos, la grasa y/o el agua en 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cuerpo.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265864F9-F4B8-4817-A8A4-478F9D8FD4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312"/>
          <a:stretch/>
        </p:blipFill>
        <p:spPr>
          <a:xfrm rot="20909589">
            <a:off x="2673165" y="3156282"/>
            <a:ext cx="3339263" cy="2957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2827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38421543-86DC-49EB-8FDF-42E9C7D17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31" y="548681"/>
            <a:ext cx="3310605" cy="5760640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s-MX" sz="4400" dirty="0">
                <a:latin typeface="Arial" panose="020B0604020202020204" pitchFamily="34" charset="0"/>
                <a:cs typeface="Arial" panose="020B0604020202020204" pitchFamily="34" charset="0"/>
              </a:rPr>
              <a:t>La obesidad se presenta con el transcurso del tiempo, cuando se ingieren más calorías que aquellas que quema. </a:t>
            </a:r>
            <a:endParaRPr lang="es-MX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70000"/>
              </a:lnSpc>
              <a:buNone/>
            </a:pPr>
            <a:endParaRPr lang="es-MX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4400" dirty="0">
                <a:latin typeface="Arial" panose="020B0604020202020204" pitchFamily="34" charset="0"/>
                <a:cs typeface="Arial" panose="020B0604020202020204" pitchFamily="34" charset="0"/>
              </a:rPr>
              <a:t>equilibrio entre la ingestión de calorías y las calorías que se pierden es diferente en cada persona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41E5E0C4-82CA-4F1C-B451-0341C426F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442" y="2060848"/>
            <a:ext cx="3797389" cy="25978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524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EF31BD56-CD4D-42C5-90D5-B0016C43F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620688"/>
            <a:ext cx="7773339" cy="342410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Entre los factores que pueden afectar su peso se incluyen la constitución genética, el exceso de comida, el consumo de alimentos ricos en grasas y la falta de actividad física.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DA256F66-021D-4788-ACB7-FE1D4BE50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42026">
            <a:off x="2919957" y="2996951"/>
            <a:ext cx="3960440" cy="3157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4412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51FA354-A765-44C2-9956-21E5F0B45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476672"/>
            <a:ext cx="7773339" cy="34241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profesionales de la salud suelen utilizar el 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Índice de Masa Corporal (IMC)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para determinar si es sobrepeso (entre 25 o 30) u obesidad (a partir de 30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0" r="3676"/>
          <a:stretch/>
        </p:blipFill>
        <p:spPr bwMode="auto">
          <a:xfrm rot="586961">
            <a:off x="634542" y="2925556"/>
            <a:ext cx="7952302" cy="25829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01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B59F86AD-D37F-4B6D-82E1-4939B01212A9}"/>
              </a:ext>
            </a:extLst>
          </p:cNvPr>
          <p:cNvSpPr/>
          <p:nvPr/>
        </p:nvSpPr>
        <p:spPr>
          <a:xfrm>
            <a:off x="407504" y="573873"/>
            <a:ext cx="8556984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ts val="2300"/>
              </a:lnSpc>
            </a:pPr>
            <a:r>
              <a:rPr lang="es-MX" sz="3200" b="1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TRASTORNO</a:t>
            </a:r>
            <a:endParaRPr lang="es-MX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2300"/>
              </a:lnSpc>
              <a:spcAft>
                <a:spcPts val="0"/>
              </a:spcAft>
            </a:pP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el latín es la unión de </a:t>
            </a:r>
            <a:r>
              <a:rPr lang="es-MX" sz="24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que es sinónimo de “al otro lado” y del verbo </a:t>
            </a:r>
            <a:r>
              <a:rPr lang="es-MX" sz="24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tornare 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 puede traducirse como “girar o tornear”.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 descr="Trastorno">
            <a:extLst>
              <a:ext uri="{FF2B5EF4-FFF2-40B4-BE49-F238E27FC236}">
                <a16:creationId xmlns="" xmlns:a16="http://schemas.microsoft.com/office/drawing/2014/main" id="{726E0AB0-E15F-4916-AFC0-EABB4D76CDC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1202">
            <a:off x="3024605" y="3001615"/>
            <a:ext cx="3322781" cy="30934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3764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3813D1D-8682-46DB-9E40-2DC14770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16632"/>
            <a:ext cx="7773338" cy="666944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Causas </a:t>
            </a:r>
          </a:p>
        </p:txBody>
      </p:sp>
      <p:pic>
        <p:nvPicPr>
          <p:cNvPr id="4098" name="Picture 2" descr="Resultado de imagen para causas de la obesida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26"/>
          <a:stretch/>
        </p:blipFill>
        <p:spPr bwMode="auto">
          <a:xfrm>
            <a:off x="0" y="1052736"/>
            <a:ext cx="9144000" cy="580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03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EF35A43-671C-458B-9DA8-0867FCB9F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188640"/>
            <a:ext cx="7773338" cy="693448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Síntomas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5909">
            <a:off x="683568" y="1340768"/>
            <a:ext cx="8025757" cy="4824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9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7AF22A7-48B0-4282-84F4-225641861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5796"/>
            <a:ext cx="7773338" cy="786213"/>
          </a:xfrm>
        </p:spPr>
        <p:txBody>
          <a:bodyPr/>
          <a:lstStyle/>
          <a:p>
            <a:r>
              <a:rPr lang="es-MX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Prevención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D53CA13A-EE02-4935-B861-33BFCAA34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008" y="980728"/>
            <a:ext cx="4176464" cy="54006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obesidad es una enfermedad crónica que tiene un gran impacto en la calidad de vida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niños y adolescentes,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 un factor de riesgo de múltiples enfermedades. Según los expertos, la prevención desde la infancia es imprescindible para reducir las cifras de esta pandemia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0700041D-B583-4BAF-B88A-5A555A1C60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09016">
            <a:off x="402003" y="1828315"/>
            <a:ext cx="3678956" cy="28614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608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5797DC4-A148-43A6-B197-2099F5804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-243408"/>
            <a:ext cx="7773338" cy="1596177"/>
          </a:xfrm>
        </p:spPr>
        <p:txBody>
          <a:bodyPr/>
          <a:lstStyle/>
          <a:p>
            <a:r>
              <a:rPr lang="es-MX" b="1" dirty="0">
                <a:solidFill>
                  <a:srgbClr val="FFFF00"/>
                </a:solidFill>
              </a:rPr>
              <a:t>Alimentación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49792E0-806E-4C46-A73A-C2CD5F40A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980728"/>
            <a:ext cx="7991127" cy="3424107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El primer paso es cambiar los hábitos de alimentación. Las personas con obesidad tienen que comer de forma más saludable, reducir la ingesta calórica y adecuarla al gasto que hacen.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4" descr="Resultado de imagen para alimentaciÃ³n saludab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2328">
            <a:off x="4287225" y="3208429"/>
            <a:ext cx="3528392" cy="3176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3622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2BB9A7F-B5AE-4E17-A632-933EF774B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992" y="188640"/>
            <a:ext cx="7773338" cy="825970"/>
          </a:xfrm>
        </p:spPr>
        <p:txBody>
          <a:bodyPr/>
          <a:lstStyle/>
          <a:p>
            <a:r>
              <a:rPr lang="es-MX" b="1" dirty="0">
                <a:solidFill>
                  <a:srgbClr val="FFFF00"/>
                </a:solidFill>
              </a:rPr>
              <a:t>Apoyo psicológico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0E46920-6AB7-497C-9F20-39D368F09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34241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Acudir a un psicólogo puede ayudar a conseguir el objetivo de superar esta enfermedad crónica. </a:t>
            </a:r>
          </a:p>
        </p:txBody>
      </p:sp>
      <p:pic>
        <p:nvPicPr>
          <p:cNvPr id="7170" name="Picture 2" descr="Resultado de imagen para apoyo psicologico en adolescentes obes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6637">
            <a:off x="1961224" y="2755800"/>
            <a:ext cx="4824536" cy="34279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4710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0E46920-6AB7-497C-9F20-39D368F09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833" y="476672"/>
            <a:ext cx="8640960" cy="34241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Por </a:t>
            </a:r>
            <a:r>
              <a:rPr lang="es-MX" dirty="0"/>
              <a:t>un lado, les ayudará a lidiar con la ansiedad que va ligada en la mayoría de los casos a la obesidad; por </a:t>
            </a:r>
            <a:r>
              <a:rPr lang="es-MX" dirty="0" smtClean="0"/>
              <a:t>otro lado, </a:t>
            </a:r>
            <a:r>
              <a:rPr lang="es-MX" dirty="0"/>
              <a:t>el tratamiento psicológico es crucial para ayudarle a afrontar la enfermedad y conseguir los objetivos de pérdida de peso.</a:t>
            </a:r>
          </a:p>
          <a:p>
            <a:pPr algn="just"/>
            <a:endParaRPr lang="es-MX" dirty="0"/>
          </a:p>
        </p:txBody>
      </p:sp>
      <p:sp>
        <p:nvSpPr>
          <p:cNvPr id="6" name="AutoShape 2" descr="Resultado de imagen para apoyo psicologico en adolescentes obes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6865">
            <a:off x="2400761" y="3501595"/>
            <a:ext cx="3878620" cy="2553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36541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" t="739" r="620" b="2086"/>
          <a:stretch/>
        </p:blipFill>
        <p:spPr bwMode="auto">
          <a:xfrm>
            <a:off x="1403798" y="321974"/>
            <a:ext cx="3069389" cy="40310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4513647"/>
            <a:ext cx="6552728" cy="1822761"/>
          </a:xfrm>
          <a:prstGeom prst="flowChartProcess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9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BULIMIA</a:t>
            </a:r>
            <a:r>
              <a:rPr lang="es-MX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6" r="12414"/>
          <a:stretch/>
        </p:blipFill>
        <p:spPr bwMode="auto">
          <a:xfrm>
            <a:off x="4673533" y="338271"/>
            <a:ext cx="1423708" cy="183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n relacionad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9" t="2100" r="13210" b="-2100"/>
          <a:stretch/>
        </p:blipFill>
        <p:spPr bwMode="auto">
          <a:xfrm>
            <a:off x="6297586" y="2494635"/>
            <a:ext cx="1422900" cy="185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comi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586" y="338270"/>
            <a:ext cx="1422900" cy="183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comid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533" y="2513461"/>
            <a:ext cx="1423708" cy="183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1744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BULIMIA</a:t>
            </a:r>
            <a:endParaRPr lang="es-MX" sz="3200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452596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bulimia incluye los temores de tener exceso de peso y períodos ocultos de comer en exceso (atracones).</a:t>
            </a:r>
            <a:endParaRPr lang="es-MX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 descr="Resultado de imagen para bulimia">
            <a:hlinkClick r:id="rId2" tgtFrame="&quot;_blank&quot;"/>
            <a:extLst>
              <a:ext uri="{FF2B5EF4-FFF2-40B4-BE49-F238E27FC236}">
                <a16:creationId xmlns="" xmlns:a16="http://schemas.microsoft.com/office/drawing/2014/main" id="{5F353A0E-7053-408A-A4FD-D78806C8A0A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8506">
            <a:off x="2720564" y="3194896"/>
            <a:ext cx="4636128" cy="31272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580928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84D34BC3-FD49-499A-B44B-19CA28FDACBC}"/>
              </a:ext>
            </a:extLst>
          </p:cNvPr>
          <p:cNvSpPr/>
          <p:nvPr/>
        </p:nvSpPr>
        <p:spPr>
          <a:xfrm>
            <a:off x="4715799" y="707337"/>
            <a:ext cx="3987436" cy="5572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Pueden ocurrir varias veces a la semana o incluso varias veces al día; es por eso que se ven obligados a provocarse el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vómito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 sentir culpa por la gran cantidad de alimentos que ingieren, también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apoyan de laxantes y enemas.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 descr="Resultado de imagen para bulimia">
            <a:hlinkClick r:id="rId2" tgtFrame="&quot;_blank&quot;"/>
            <a:extLst>
              <a:ext uri="{FF2B5EF4-FFF2-40B4-BE49-F238E27FC236}">
                <a16:creationId xmlns="" xmlns:a16="http://schemas.microsoft.com/office/drawing/2014/main" id="{3E4CD3EC-0907-4946-BCE8-8B193075BAC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8973">
            <a:off x="133631" y="1894378"/>
            <a:ext cx="4205783" cy="3258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547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3F156E48-3912-42BB-B0AF-3005A9EF1913}"/>
              </a:ext>
            </a:extLst>
          </p:cNvPr>
          <p:cNvSpPr/>
          <p:nvPr/>
        </p:nvSpPr>
        <p:spPr>
          <a:xfrm>
            <a:off x="395536" y="4221088"/>
            <a:ext cx="844858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Atracones o comer compulsivamente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Esto puede afectar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hombres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mujeres. Son personas que comen en exceso, pero, que no provocan el 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vómito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 usan laxantes o enemas.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9" r="12663"/>
          <a:stretch/>
        </p:blipFill>
        <p:spPr bwMode="auto">
          <a:xfrm rot="21362221">
            <a:off x="1887473" y="536581"/>
            <a:ext cx="5464706" cy="32714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1029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rgbClr val="FFFF00"/>
                </a:solidFill>
                <a:effectLst/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TRASTORNO ALIMENTICIO</a:t>
            </a:r>
            <a:endParaRPr lang="es-MX" sz="3200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467544" y="1484784"/>
            <a:ext cx="4040188" cy="485740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Los trastornos alimenticios son manifestaciones extremas de una variedad de preocupaciones por el peso y la comida experimentados por mujeres y hombres.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3736">
            <a:off x="5004048" y="2276872"/>
            <a:ext cx="3902571" cy="29299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0387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n relacionad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2772178" cy="3202394"/>
          </a:xfrm>
          <a:prstGeom prst="rect">
            <a:avLst/>
          </a:prstGeom>
          <a:noFill/>
          <a:extLst/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90771455"/>
              </p:ext>
            </p:extLst>
          </p:nvPr>
        </p:nvGraphicFramePr>
        <p:xfrm>
          <a:off x="3258354" y="425003"/>
          <a:ext cx="5634126" cy="6143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ítulo 1"/>
          <p:cNvSpPr txBox="1">
            <a:spLocks/>
          </p:cNvSpPr>
          <p:nvPr/>
        </p:nvSpPr>
        <p:spPr>
          <a:xfrm>
            <a:off x="10407" y="-13854"/>
            <a:ext cx="4737113" cy="468493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Como inicia este cambio…</a:t>
            </a:r>
          </a:p>
        </p:txBody>
      </p:sp>
    </p:spTree>
    <p:extLst>
      <p:ext uri="{BB962C8B-B14F-4D97-AF65-F5344CB8AC3E}">
        <p14:creationId xmlns:p14="http://schemas.microsoft.com/office/powerpoint/2010/main" val="170761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 noGrp="1"/>
          </p:cNvSpPr>
          <p:nvPr>
            <p:ph type="title"/>
          </p:nvPr>
        </p:nvSpPr>
        <p:spPr>
          <a:xfrm>
            <a:off x="1705535" y="116632"/>
            <a:ext cx="5614034" cy="55878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Factores de riesgo </a:t>
            </a:r>
          </a:p>
        </p:txBody>
      </p:sp>
      <p:pic>
        <p:nvPicPr>
          <p:cNvPr id="9218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" t="-68" r="2812" b="4387"/>
          <a:stretch/>
        </p:blipFill>
        <p:spPr bwMode="auto">
          <a:xfrm>
            <a:off x="2411760" y="908720"/>
            <a:ext cx="4098020" cy="583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1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 noGrp="1"/>
          </p:cNvSpPr>
          <p:nvPr>
            <p:ph type="title"/>
          </p:nvPr>
        </p:nvSpPr>
        <p:spPr>
          <a:xfrm>
            <a:off x="2771800" y="188640"/>
            <a:ext cx="4428390" cy="745629"/>
          </a:xfrm>
          <a:prstGeom prst="flowChartDocument">
            <a:avLst/>
          </a:prstGeom>
          <a:noFill/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Complicaciones </a:t>
            </a:r>
          </a:p>
        </p:txBody>
      </p:sp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04864"/>
            <a:ext cx="2077702" cy="20924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persona con anem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487" y="4509120"/>
            <a:ext cx="2745393" cy="2051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l="5611" t="2621" r="9222"/>
          <a:stretch/>
        </p:blipFill>
        <p:spPr>
          <a:xfrm>
            <a:off x="4283968" y="749654"/>
            <a:ext cx="1699855" cy="2713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294863831"/>
              </p:ext>
            </p:extLst>
          </p:nvPr>
        </p:nvGraphicFramePr>
        <p:xfrm>
          <a:off x="467544" y="947751"/>
          <a:ext cx="5241701" cy="5660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66966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3107044" y="404664"/>
            <a:ext cx="3236884" cy="729545"/>
          </a:xfrm>
          <a:prstGeom prst="flowChartDocumen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35609" tIns="17804" rIns="35609" bIns="17804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Tratamiento </a:t>
            </a:r>
          </a:p>
        </p:txBody>
      </p:sp>
      <p:pic>
        <p:nvPicPr>
          <p:cNvPr id="10242" name="Picture 2" descr="Resultado de imagen para tratamiento la bulimi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8"/>
          <a:stretch/>
        </p:blipFill>
        <p:spPr bwMode="auto">
          <a:xfrm>
            <a:off x="-122458" y="1729883"/>
            <a:ext cx="9302970" cy="50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9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67544" y="764704"/>
            <a:ext cx="331236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kern="0" dirty="0">
                <a:latin typeface="Arial" pitchFamily="34" charset="0"/>
                <a:cs typeface="Arial" pitchFamily="34" charset="0"/>
                <a:sym typeface="Rockwell"/>
              </a:rPr>
              <a:t>Una ves que la bulimia se ha detectado, se debe tratar de evitar los vómitos, normalizar el funcionamiento metabólico del enfermo, imponer una dieta equilibrada y nuevos hábitos alimenticios</a:t>
            </a:r>
            <a:r>
              <a:rPr lang="es-MX" sz="2200" kern="0" dirty="0">
                <a:solidFill>
                  <a:srgbClr val="B870B8"/>
                </a:solidFill>
                <a:latin typeface="Rockwell"/>
                <a:sym typeface="Rockwell"/>
              </a:rPr>
              <a:t>.</a:t>
            </a:r>
            <a:endParaRPr lang="es-MX" dirty="0">
              <a:solidFill>
                <a:srgbClr val="B870B8"/>
              </a:solidFill>
            </a:endParaRPr>
          </a:p>
        </p:txBody>
      </p:sp>
      <p:pic>
        <p:nvPicPr>
          <p:cNvPr id="11266" name="Picture 2" descr="Resultado de imagen para dieta  la bulimi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3"/>
          <a:stretch/>
        </p:blipFill>
        <p:spPr bwMode="auto">
          <a:xfrm rot="20924701">
            <a:off x="4572000" y="1988840"/>
            <a:ext cx="3836802" cy="25631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06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23719DD-7949-49AB-B59F-167C2075BB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8417" y="479149"/>
            <a:ext cx="6507167" cy="1424610"/>
          </a:xfrm>
        </p:spPr>
        <p:txBody>
          <a:bodyPr>
            <a:normAutofit fontScale="90000"/>
          </a:bodyPr>
          <a:lstStyle/>
          <a:p>
            <a:r>
              <a:rPr lang="es-MX" sz="8000" b="1" dirty="0">
                <a:solidFill>
                  <a:srgbClr val="FFFF00"/>
                </a:solidFill>
              </a:rPr>
              <a:t>Anorexia</a:t>
            </a:r>
            <a:r>
              <a:rPr lang="es-MX" sz="9600" dirty="0"/>
              <a:t> </a:t>
            </a:r>
          </a:p>
        </p:txBody>
      </p:sp>
      <p:pic>
        <p:nvPicPr>
          <p:cNvPr id="1026" name="Picture 2" descr="Resultado de imagen para anorexia">
            <a:extLst>
              <a:ext uri="{FF2B5EF4-FFF2-40B4-BE49-F238E27FC236}">
                <a16:creationId xmlns="" xmlns:a16="http://schemas.microsoft.com/office/drawing/2014/main" id="{D108CF5F-FBF1-4495-AB1E-B6D304D6A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16401"/>
            <a:ext cx="5500688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56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FA89DDC-5977-4BD5-868C-0922264C6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171400"/>
            <a:ext cx="7429499" cy="1905000"/>
          </a:xfrm>
        </p:spPr>
        <p:txBody>
          <a:bodyPr>
            <a:normAutofit/>
          </a:bodyPr>
          <a:lstStyle/>
          <a:p>
            <a:pPr algn="ctr"/>
            <a:r>
              <a:rPr lang="es-MX" sz="5400" b="1" dirty="0">
                <a:solidFill>
                  <a:srgbClr val="FFFF00"/>
                </a:solidFill>
              </a:rPr>
              <a:t>¿Que es ?</a:t>
            </a:r>
          </a:p>
        </p:txBody>
      </p:sp>
      <p:pic>
        <p:nvPicPr>
          <p:cNvPr id="2050" name="Picture 2" descr="Resultado de imagen para anorexia">
            <a:extLst>
              <a:ext uri="{FF2B5EF4-FFF2-40B4-BE49-F238E27FC236}">
                <a16:creationId xmlns="" xmlns:a16="http://schemas.microsoft.com/office/drawing/2014/main" id="{205B6B7F-D507-44F0-A670-4769FF2B5EF1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4930">
            <a:off x="649706" y="2141150"/>
            <a:ext cx="3752375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88D10BF1-4482-405D-AD61-3D98AA317B5A}"/>
              </a:ext>
            </a:extLst>
          </p:cNvPr>
          <p:cNvSpPr/>
          <p:nvPr/>
        </p:nvSpPr>
        <p:spPr>
          <a:xfrm>
            <a:off x="5220072" y="1412776"/>
            <a:ext cx="3168352" cy="47538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3200" dirty="0"/>
              <a:t>T</a:t>
            </a:r>
            <a:r>
              <a:rPr lang="es-MX" sz="3200" dirty="0" smtClean="0"/>
              <a:t>rastorno </a:t>
            </a:r>
            <a:r>
              <a:rPr lang="es-MX" sz="3200" dirty="0"/>
              <a:t>de la conducta alimentaria que supone una pérdida de peso provocada por el propio enfermo y lleva a un estado de </a:t>
            </a:r>
            <a:r>
              <a:rPr lang="es-MX" sz="3200" dirty="0" smtClean="0"/>
              <a:t>inanición.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77020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7E050CE-94E5-4F0A-9384-EEACAA5FC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s-MX" sz="5400" dirty="0">
                <a:solidFill>
                  <a:srgbClr val="FFFF00"/>
                </a:solidFill>
              </a:rPr>
              <a:t>Causas</a:t>
            </a:r>
            <a:r>
              <a:rPr lang="es-MX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03E8BA9B-337F-40A1-A8F2-C309C709413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3528" y="1268760"/>
            <a:ext cx="8318685" cy="376361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S</a:t>
            </a:r>
            <a:r>
              <a:rPr lang="es-MX" sz="2400" dirty="0" smtClean="0">
                <a:effectLst/>
                <a:latin typeface="Arial" pitchFamily="34" charset="0"/>
                <a:cs typeface="Arial" pitchFamily="34" charset="0"/>
              </a:rPr>
              <a:t>u </a:t>
            </a:r>
            <a:r>
              <a:rPr lang="es-MX" sz="2400" dirty="0">
                <a:effectLst/>
                <a:latin typeface="Arial" pitchFamily="34" charset="0"/>
                <a:cs typeface="Arial" pitchFamily="34" charset="0"/>
              </a:rPr>
              <a:t>causa es </a:t>
            </a:r>
            <a:r>
              <a:rPr lang="es-MX" sz="2400" dirty="0" smtClean="0">
                <a:effectLst/>
                <a:latin typeface="Arial" pitchFamily="34" charset="0"/>
                <a:cs typeface="Arial" pitchFamily="34" charset="0"/>
              </a:rPr>
              <a:t>desconocida, los </a:t>
            </a:r>
            <a:r>
              <a:rPr lang="es-MX" sz="2400" dirty="0">
                <a:effectLst/>
                <a:latin typeface="Arial" pitchFamily="34" charset="0"/>
                <a:cs typeface="Arial" pitchFamily="34" charset="0"/>
              </a:rPr>
              <a:t>factores sociales parecen </a:t>
            </a:r>
            <a:r>
              <a:rPr lang="es-MX" sz="2400" dirty="0" smtClean="0">
                <a:effectLst/>
                <a:latin typeface="Arial" pitchFamily="34" charset="0"/>
                <a:cs typeface="Arial" pitchFamily="34" charset="0"/>
              </a:rPr>
              <a:t>importantes, </a:t>
            </a:r>
            <a:r>
              <a:rPr lang="es-MX" sz="2400" dirty="0">
                <a:effectLst/>
                <a:latin typeface="Arial" pitchFamily="34" charset="0"/>
                <a:cs typeface="Arial" pitchFamily="34" charset="0"/>
              </a:rPr>
              <a:t>aunque hay muchos factores socioculturales que pueden desencadenar la </a:t>
            </a:r>
            <a:r>
              <a:rPr lang="es-MX" sz="2400" dirty="0" smtClean="0">
                <a:effectLst/>
                <a:latin typeface="Arial" pitchFamily="34" charset="0"/>
                <a:cs typeface="Arial" pitchFamily="34" charset="0"/>
              </a:rPr>
              <a:t>anorexia, </a:t>
            </a:r>
            <a:r>
              <a:rPr lang="es-MX" sz="2400" dirty="0">
                <a:effectLst/>
                <a:latin typeface="Arial" pitchFamily="34" charset="0"/>
                <a:cs typeface="Arial" pitchFamily="34" charset="0"/>
              </a:rPr>
              <a:t>independientemente de la presión que pueda ejercer el entorno .</a:t>
            </a:r>
          </a:p>
          <a:p>
            <a:pPr>
              <a:lnSpc>
                <a:spcPct val="150000"/>
              </a:lnSpc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Factor Biológico</a:t>
            </a:r>
          </a:p>
          <a:p>
            <a:pPr>
              <a:lnSpc>
                <a:spcPct val="150000"/>
              </a:lnSpc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Factor Psicológico</a:t>
            </a:r>
          </a:p>
          <a:p>
            <a:pPr>
              <a:lnSpc>
                <a:spcPct val="150000"/>
              </a:lnSpc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Factor Sociocultural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48" t="4175" r="5101" b="56011"/>
          <a:stretch/>
        </p:blipFill>
        <p:spPr bwMode="auto">
          <a:xfrm rot="236043">
            <a:off x="4306860" y="3411862"/>
            <a:ext cx="3798114" cy="2896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62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419872" y="208029"/>
            <a:ext cx="3120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Síntomas </a:t>
            </a:r>
            <a:endParaRPr lang="es-MX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980319" y="1086558"/>
            <a:ext cx="35283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Bajo peso corporal.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Rechazo a mantener el peso normal.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Adopción de distintas dietas.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Carácter hostil e irritable.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Actitudes depresivas.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Actividad física intensa.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Miedo intenso a ganar peso.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Distorsión de la imagen del cuerpo.</a:t>
            </a:r>
          </a:p>
        </p:txBody>
      </p:sp>
      <p:pic>
        <p:nvPicPr>
          <p:cNvPr id="13314" name="Picture 2" descr="Resultado de imagen para sintomas de anorex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7118">
            <a:off x="432710" y="2482348"/>
            <a:ext cx="4108385" cy="23136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80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E9CE363-31ED-40FB-AFF6-B0EC77EA592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1520" y="818766"/>
            <a:ext cx="8712968" cy="522135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 smtClean="0">
                <a:effectLst/>
              </a:rPr>
              <a:t>El</a:t>
            </a:r>
            <a:r>
              <a:rPr lang="es-MX" sz="2400" dirty="0">
                <a:effectLst/>
              </a:rPr>
              <a:t> tratamiento de la anorexia tiene como objetivo lograr el techo mínimo de 90 % del peso corporal en comparación con el </a:t>
            </a:r>
            <a:r>
              <a:rPr lang="es-MX" sz="2400" dirty="0" smtClean="0">
                <a:effectLst/>
              </a:rPr>
              <a:t>ideal,  </a:t>
            </a:r>
            <a:r>
              <a:rPr lang="es-MX" sz="2400" dirty="0">
                <a:effectLst/>
              </a:rPr>
              <a:t>dada la diversidad de </a:t>
            </a:r>
            <a:r>
              <a:rPr lang="es-MX" sz="2400" dirty="0" smtClean="0">
                <a:effectLst/>
              </a:rPr>
              <a:t>causas, puede ser:</a:t>
            </a:r>
            <a:endParaRPr lang="es-MX" sz="2400" baseline="30000" dirty="0">
              <a:effectLst/>
            </a:endParaRPr>
          </a:p>
          <a:p>
            <a:pPr algn="just">
              <a:lnSpc>
                <a:spcPct val="150000"/>
              </a:lnSpc>
            </a:pPr>
            <a:r>
              <a:rPr lang="es-MX" sz="2400" dirty="0" smtClean="0"/>
              <a:t>P</a:t>
            </a:r>
            <a:r>
              <a:rPr lang="es-MX" sz="2400" dirty="0" smtClean="0">
                <a:effectLst/>
              </a:rPr>
              <a:t>sicológica. 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effectLst/>
              </a:rPr>
              <a:t>Farmacológica</a:t>
            </a:r>
            <a:r>
              <a:rPr lang="es-MX" sz="2400" dirty="0">
                <a:effectLst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s-MX" sz="2400" dirty="0"/>
              <a:t>N</a:t>
            </a:r>
            <a:r>
              <a:rPr lang="es-MX" sz="2400" dirty="0" smtClean="0">
                <a:effectLst/>
              </a:rPr>
              <a:t>utricional.</a:t>
            </a:r>
            <a:endParaRPr lang="es-MX" sz="2400" dirty="0">
              <a:effectLst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300117" y="245318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  <a:endParaRPr lang="es-MX" sz="3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/>
          <a:srcRect l="1492" r="3060" b="2699"/>
          <a:stretch>
            <a:fillRect/>
          </a:stretch>
        </p:blipFill>
        <p:spPr bwMode="auto">
          <a:xfrm rot="436731">
            <a:off x="3624153" y="3501008"/>
            <a:ext cx="4536504" cy="2697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21676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FC4CC297-9209-4E52-B695-E3E85B9304FD}"/>
              </a:ext>
            </a:extLst>
          </p:cNvPr>
          <p:cNvSpPr/>
          <p:nvPr/>
        </p:nvSpPr>
        <p:spPr>
          <a:xfrm>
            <a:off x="395536" y="4248774"/>
            <a:ext cx="84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afecciones relacionadas con las conductas alimentarias que afectan negativamente la salud, las emociones y la capacidad de desempeñarte en áreas importantes de la vida.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4300">
            <a:off x="2407380" y="371147"/>
            <a:ext cx="4638654" cy="34751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8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-171400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rgbClr val="FFFF00"/>
                </a:solidFill>
              </a:rPr>
              <a:t>REFERENCIAS </a:t>
            </a:r>
            <a:endParaRPr lang="es-MX" sz="3200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80728"/>
            <a:ext cx="8640960" cy="5760640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s-MX" sz="3400" dirty="0" smtClean="0">
                <a:latin typeface="Arial" pitchFamily="34" charset="0"/>
                <a:cs typeface="Arial" pitchFamily="34" charset="0"/>
              </a:rPr>
              <a:t>Peláez Fernández 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MA, </a:t>
            </a:r>
            <a:r>
              <a:rPr lang="es-MX" sz="3400" dirty="0" err="1">
                <a:latin typeface="Arial" pitchFamily="34" charset="0"/>
                <a:cs typeface="Arial" pitchFamily="34" charset="0"/>
              </a:rPr>
              <a:t>Raich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 RM, Labrador FG. 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(2010). Trastornos 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de la conducta alimentaria en España: Revisión de estudios epidemiológicos. Revista Mexicana de Trastornos 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Alimentarios.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pt-BR" sz="3400" dirty="0">
                <a:latin typeface="Arial" pitchFamily="34" charset="0"/>
                <a:cs typeface="Arial" pitchFamily="34" charset="0"/>
              </a:rPr>
              <a:t>M. L. Portela de 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Santana, 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H. da Costa Ribeiro 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Junior 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, M. Mora </a:t>
            </a:r>
            <a:r>
              <a:rPr lang="pt-BR" sz="3400" dirty="0" err="1" smtClean="0">
                <a:latin typeface="Arial" pitchFamily="34" charset="0"/>
                <a:cs typeface="Arial" pitchFamily="34" charset="0"/>
              </a:rPr>
              <a:t>Giral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y R. M.ª </a:t>
            </a:r>
            <a:r>
              <a:rPr lang="pt-BR" sz="3400" dirty="0" err="1" smtClean="0">
                <a:latin typeface="Arial" pitchFamily="34" charset="0"/>
                <a:cs typeface="Arial" pitchFamily="34" charset="0"/>
              </a:rPr>
              <a:t>Raich</a:t>
            </a:r>
            <a:r>
              <a:rPr lang="pt-BR" sz="3400" dirty="0" smtClean="0">
                <a:latin typeface="Arial" pitchFamily="34" charset="0"/>
                <a:cs typeface="Arial" pitchFamily="34" charset="0"/>
              </a:rPr>
              <a:t>. (2012). 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La epidemiología y los factores de riesgo de los trastornos alimentarios en la adolescencia; una 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revisión. Nutrición 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Hospitalaria. 27(2):391-401 ISSN 0212-1611 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s-MX" sz="3400" dirty="0">
                <a:latin typeface="Arial" pitchFamily="34" charset="0"/>
                <a:cs typeface="Arial" pitchFamily="34" charset="0"/>
              </a:rPr>
              <a:t>Marín B., Verónica. (2002). TRASTORNOS DE LA CONDUCTA ALIMENTARIA EN ESCOLARES Y ADOLESCENTES. </a:t>
            </a:r>
            <a:r>
              <a:rPr lang="es-MX" sz="3400" i="1" dirty="0">
                <a:latin typeface="Arial" pitchFamily="34" charset="0"/>
                <a:cs typeface="Arial" pitchFamily="34" charset="0"/>
              </a:rPr>
              <a:t>Revista chilena de nutrición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, </a:t>
            </a:r>
            <a:r>
              <a:rPr lang="es-MX" sz="3400" i="1" dirty="0">
                <a:latin typeface="Arial" pitchFamily="34" charset="0"/>
                <a:cs typeface="Arial" pitchFamily="34" charset="0"/>
              </a:rPr>
              <a:t>29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(2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), 86-91. 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Ehar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A R. 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(1998).Trastornos 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del hábito de comer en adolescentes: aspectos clínicos y epidemiológicos. 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Revista  Médica de Chile.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s-MX" sz="3400" dirty="0">
                <a:latin typeface="Arial" pitchFamily="34" charset="0"/>
                <a:cs typeface="Arial" pitchFamily="34" charset="0"/>
              </a:rPr>
              <a:t>MAGANTO, C., DEL RÍO, A. Y ROIZ. O. (2000) Factores de riesgo de trastornos alimenticios. 1 </a:t>
            </a:r>
            <a:r>
              <a:rPr lang="es-MX" sz="3400" dirty="0" err="1">
                <a:latin typeface="Arial" pitchFamily="34" charset="0"/>
                <a:cs typeface="Arial" pitchFamily="34" charset="0"/>
              </a:rPr>
              <a:t>European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>
                <a:latin typeface="Arial" pitchFamily="34" charset="0"/>
                <a:cs typeface="Arial" pitchFamily="34" charset="0"/>
              </a:rPr>
              <a:t>Congress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 of </a:t>
            </a:r>
            <a:r>
              <a:rPr lang="es-MX" sz="3400" dirty="0" err="1">
                <a:latin typeface="Arial" pitchFamily="34" charset="0"/>
                <a:cs typeface="Arial" pitchFamily="34" charset="0"/>
              </a:rPr>
              <a:t>Psychotherapy</a:t>
            </a:r>
            <a:r>
              <a:rPr lang="es-MX" sz="3400" dirty="0">
                <a:latin typeface="Arial" pitchFamily="34" charset="0"/>
                <a:cs typeface="Arial" pitchFamily="34" charset="0"/>
              </a:rPr>
              <a:t>. La Psicoterapia en una Europa Unificada. Barcelona: Libro de 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resúmenes.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s-MX" sz="3400" dirty="0">
                <a:latin typeface="Arial" pitchFamily="34" charset="0"/>
                <a:cs typeface="Arial" pitchFamily="34" charset="0"/>
              </a:rPr>
              <a:t>MARTÍNEZ, E., TORO, J., SALAMERO, M., BLECUA, J. Y ZARAGOZA, M. (1993). Influencias socioculturales sobre las actitudes y conductas femeninas relacionadas con el cuerpo y la alimentación. Revista de Psiquiatría de la Facultad de Medicina de Barcelona, (20), 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2.</a:t>
            </a:r>
            <a:endParaRPr lang="es-MX" sz="34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2550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10359DE3-9D5B-49EE-A28C-1478D53B6BFB}"/>
              </a:ext>
            </a:extLst>
          </p:cNvPr>
          <p:cNvSpPr/>
          <p:nvPr/>
        </p:nvSpPr>
        <p:spPr>
          <a:xfrm>
            <a:off x="4716016" y="980728"/>
            <a:ext cx="4164806" cy="4455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>
                <a:solidFill>
                  <a:srgbClr val="11111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La mayoría de los trastornos de la alimentación se caracterizan por fijar excesivamente la atención en el peso, la figura corporal y la comida, lo que causa conductas alimentarias peligrosas.</a:t>
            </a:r>
            <a:endParaRPr lang="es-MX" sz="2400" dirty="0">
              <a:effectLst/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" name="AutoShape 2" descr="Resultado de imagen para TRASTORNOS ALIMENTICI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Resultado de imagen para TRASTORNOS ALIMENTICI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Resultado de imagen para TRASTORNOS ALIMENTICIO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2133">
            <a:off x="484552" y="1694979"/>
            <a:ext cx="3864112" cy="38641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678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49680" y="93980"/>
            <a:ext cx="6858000" cy="1658982"/>
          </a:xfrm>
        </p:spPr>
        <p:txBody>
          <a:bodyPr>
            <a:normAutofit/>
          </a:bodyPr>
          <a:lstStyle/>
          <a:p>
            <a:r>
              <a:rPr lang="es-MX" sz="8000" dirty="0" smtClean="0">
                <a:solidFill>
                  <a:srgbClr val="FFFF00"/>
                </a:solidFill>
              </a:rPr>
              <a:t>SOBREPESO</a:t>
            </a:r>
            <a:r>
              <a:rPr lang="es-MX" dirty="0" smtClean="0">
                <a:solidFill>
                  <a:srgbClr val="FFFF00"/>
                </a:solidFill>
              </a:rPr>
              <a:t> 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5" name="AutoShape 2" descr="Resultado de imagen para sobrepes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sobrepes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6" descr="Resultado de imagen para sobrepes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8" descr="Resultado de imagen para sobrepeso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0" descr="Resultado de imagen para sobrepeso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AutoShape 12" descr="sobrepeso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" name="AutoShape 14" descr="sobrepeso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35" name="Picture 1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3" t="32143" r="39985" b="29365"/>
          <a:stretch/>
        </p:blipFill>
        <p:spPr bwMode="auto">
          <a:xfrm rot="20834452">
            <a:off x="1979712" y="2276872"/>
            <a:ext cx="5631544" cy="28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20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51520" y="199479"/>
            <a:ext cx="8676456" cy="524827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700" dirty="0" smtClean="0"/>
              <a:t>Se entiende por sobrepeso un aumento continuó del peso corporal por encima de ciertos patrones considerados saludables y/o estéticos, calculados a partir de una fórmula de Masa Corporal (MC), que relaciona el peso, la estatura y la talla.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411760" y="475020"/>
            <a:ext cx="47371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¿Qué es el Sobrepeso?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Resultado de imagen para sobrepe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145" y="4077072"/>
            <a:ext cx="3816424" cy="270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25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696732"/>
            <a:ext cx="8141672" cy="295081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7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2700" dirty="0">
                <a:latin typeface="Arial" pitchFamily="34" charset="0"/>
                <a:cs typeface="Arial" pitchFamily="34" charset="0"/>
              </a:rPr>
              <a:t>causa fundamental del sobrepeso es un desequilibrio energético entre calorías consumidas y gastadas… es decir: </a:t>
            </a:r>
            <a:endParaRPr lang="es-MX" dirty="0"/>
          </a:p>
        </p:txBody>
      </p:sp>
      <p:pic>
        <p:nvPicPr>
          <p:cNvPr id="4" name="Imagen 3" descr="Resultado de imagen para sobrepeso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2457960" cy="27425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Resultado de imagen para sobrepes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5627">
            <a:off x="5148062" y="3467146"/>
            <a:ext cx="3223853" cy="25918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835696" y="388221"/>
            <a:ext cx="5396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¿Qué causa el sobrepeso?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4765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467544" y="260648"/>
            <a:ext cx="8424936" cy="4693068"/>
          </a:xfrm>
        </p:spPr>
        <p:txBody>
          <a:bodyPr>
            <a:normAutofit/>
          </a:bodyPr>
          <a:lstStyle/>
          <a:p>
            <a:pPr lvl="0" algn="just">
              <a:lnSpc>
                <a:spcPct val="170000"/>
              </a:lnSpc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Un aumento en la ingesta de alimentos de alto contenido calórico que son ricos en grasa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>
              <a:lnSpc>
                <a:spcPct val="170000"/>
              </a:lnSpc>
            </a:pPr>
            <a:endParaRPr lang="es-MX" sz="1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70000"/>
              </a:lnSpc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Un 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descenso en la actividad física debido a la naturaleza cada vez más sedentaria de muchas formas de trabajo, los nuevos modos de transporte y la creciente urbanización.</a:t>
            </a:r>
          </a:p>
          <a:p>
            <a:endParaRPr lang="es-MX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0499">
            <a:off x="2911172" y="3624917"/>
            <a:ext cx="3520991" cy="2407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387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1039</Words>
  <Application>Microsoft Office PowerPoint</Application>
  <PresentationFormat>Presentación en pantalla (4:3)</PresentationFormat>
  <Paragraphs>109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Tema de Office</vt:lpstr>
      <vt:lpstr>Presentación de PowerPoint</vt:lpstr>
      <vt:lpstr>Presentación de PowerPoint</vt:lpstr>
      <vt:lpstr>TRASTORNO ALIMENTICIO</vt:lpstr>
      <vt:lpstr>Presentación de PowerPoint</vt:lpstr>
      <vt:lpstr>Presentación de PowerPoint</vt:lpstr>
      <vt:lpstr>SOBREPESO </vt:lpstr>
      <vt:lpstr>Se entiende por sobrepeso un aumento continuó del peso corporal por encima de ciertos patrones considerados saludables y/o estéticos, calculados a partir de una fórmula de Masa Corporal (MC), que relaciona el peso, la estatura y la talla. </vt:lpstr>
      <vt:lpstr>La causa fundamental del sobrepeso es un desequilibrio energético entre calorías consumidas y gastadas… es decir: </vt:lpstr>
      <vt:lpstr>Presentación de PowerPoint</vt:lpstr>
      <vt:lpstr>¿Consecuencias comunes del sobrepeso?   </vt:lpstr>
      <vt:lpstr>Presentación de PowerPoint</vt:lpstr>
      <vt:lpstr>Presentación de PowerPoint</vt:lpstr>
      <vt:lpstr> </vt:lpstr>
      <vt:lpstr> </vt:lpstr>
      <vt:lpstr>OBESIDAD</vt:lpstr>
      <vt:lpstr>Presentación de PowerPoint</vt:lpstr>
      <vt:lpstr>Presentación de PowerPoint</vt:lpstr>
      <vt:lpstr>Presentación de PowerPoint</vt:lpstr>
      <vt:lpstr>Presentación de PowerPoint</vt:lpstr>
      <vt:lpstr>Causas </vt:lpstr>
      <vt:lpstr>Síntomas </vt:lpstr>
      <vt:lpstr>Prevención </vt:lpstr>
      <vt:lpstr>Alimentación</vt:lpstr>
      <vt:lpstr>Apoyo psicológico</vt:lpstr>
      <vt:lpstr>Presentación de PowerPoint</vt:lpstr>
      <vt:lpstr>BULIMIA </vt:lpstr>
      <vt:lpstr>LA BULIMIA</vt:lpstr>
      <vt:lpstr>Presentación de PowerPoint</vt:lpstr>
      <vt:lpstr>Presentación de PowerPoint</vt:lpstr>
      <vt:lpstr>Presentación de PowerPoint</vt:lpstr>
      <vt:lpstr>Factores de riesgo </vt:lpstr>
      <vt:lpstr>Complicaciones </vt:lpstr>
      <vt:lpstr>Presentación de PowerPoint</vt:lpstr>
      <vt:lpstr>Presentación de PowerPoint</vt:lpstr>
      <vt:lpstr>Anorexia </vt:lpstr>
      <vt:lpstr>¿Que es ?</vt:lpstr>
      <vt:lpstr>Causas </vt:lpstr>
      <vt:lpstr>Presentación de PowerPoint</vt:lpstr>
      <vt:lpstr>Presentación de PowerPoint</vt:lpstr>
      <vt:lpstr>REFERENCIAS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18</cp:revision>
  <dcterms:created xsi:type="dcterms:W3CDTF">2019-09-23T22:16:46Z</dcterms:created>
  <dcterms:modified xsi:type="dcterms:W3CDTF">2019-09-24T22:32:45Z</dcterms:modified>
</cp:coreProperties>
</file>