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74" r:id="rId4"/>
    <p:sldId id="260" r:id="rId5"/>
    <p:sldId id="275" r:id="rId6"/>
    <p:sldId id="261" r:id="rId7"/>
    <p:sldId id="262" r:id="rId8"/>
    <p:sldId id="276" r:id="rId9"/>
    <p:sldId id="263" r:id="rId10"/>
    <p:sldId id="264" r:id="rId11"/>
    <p:sldId id="265" r:id="rId12"/>
    <p:sldId id="266" r:id="rId13"/>
    <p:sldId id="267" r:id="rId14"/>
    <p:sldId id="268" r:id="rId15"/>
    <p:sldId id="270" r:id="rId16"/>
    <p:sldId id="271" r:id="rId17"/>
    <p:sldId id="277" r:id="rId18"/>
    <p:sldId id="272" r:id="rId19"/>
    <p:sldId id="278" r:id="rId20"/>
    <p:sldId id="295" r:id="rId21"/>
    <p:sldId id="298" r:id="rId22"/>
    <p:sldId id="299" r:id="rId23"/>
    <p:sldId id="300" r:id="rId24"/>
    <p:sldId id="296" r:id="rId25"/>
    <p:sldId id="297" r:id="rId26"/>
    <p:sldId id="280" r:id="rId27"/>
    <p:sldId id="281" r:id="rId28"/>
    <p:sldId id="282" r:id="rId29"/>
    <p:sldId id="283" r:id="rId30"/>
    <p:sldId id="301" r:id="rId31"/>
    <p:sldId id="284" r:id="rId32"/>
    <p:sldId id="273"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A5674F0E-5A7B-4E2C-82E6-2E01D6BDEEFC}" type="datetimeFigureOut">
              <a:rPr lang="es-MX" smtClean="0"/>
              <a:t>25/09/2019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7DCE0A9-855D-46B5-9EB1-770D434377E4}" type="slidenum">
              <a:rPr lang="es-MX" smtClean="0"/>
              <a:t>‹Nº›</a:t>
            </a:fld>
            <a:endParaRPr lang="es-MX"/>
          </a:p>
        </p:txBody>
      </p:sp>
    </p:spTree>
    <p:extLst>
      <p:ext uri="{BB962C8B-B14F-4D97-AF65-F5344CB8AC3E}">
        <p14:creationId xmlns:p14="http://schemas.microsoft.com/office/powerpoint/2010/main" val="3006462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674F0E-5A7B-4E2C-82E6-2E01D6BDEEFC}" type="datetimeFigureOut">
              <a:rPr lang="es-MX" smtClean="0"/>
              <a:t>25/09/2019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7DCE0A9-855D-46B5-9EB1-770D434377E4}" type="slidenum">
              <a:rPr lang="es-MX" smtClean="0"/>
              <a:t>‹Nº›</a:t>
            </a:fld>
            <a:endParaRPr lang="es-MX"/>
          </a:p>
        </p:txBody>
      </p:sp>
    </p:spTree>
    <p:extLst>
      <p:ext uri="{BB962C8B-B14F-4D97-AF65-F5344CB8AC3E}">
        <p14:creationId xmlns:p14="http://schemas.microsoft.com/office/powerpoint/2010/main" val="2726178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674F0E-5A7B-4E2C-82E6-2E01D6BDEEFC}" type="datetimeFigureOut">
              <a:rPr lang="es-MX" smtClean="0"/>
              <a:t>25/09/2019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7DCE0A9-855D-46B5-9EB1-770D434377E4}" type="slidenum">
              <a:rPr lang="es-MX" smtClean="0"/>
              <a:t>‹Nº›</a:t>
            </a:fld>
            <a:endParaRPr lang="es-MX"/>
          </a:p>
        </p:txBody>
      </p:sp>
    </p:spTree>
    <p:extLst>
      <p:ext uri="{BB962C8B-B14F-4D97-AF65-F5344CB8AC3E}">
        <p14:creationId xmlns:p14="http://schemas.microsoft.com/office/powerpoint/2010/main" val="4043289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674F0E-5A7B-4E2C-82E6-2E01D6BDEEFC}" type="datetimeFigureOut">
              <a:rPr lang="es-MX" smtClean="0"/>
              <a:t>25/09/2019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7DCE0A9-855D-46B5-9EB1-770D434377E4}" type="slidenum">
              <a:rPr lang="es-MX" smtClean="0"/>
              <a:t>‹Nº›</a:t>
            </a:fld>
            <a:endParaRPr lang="es-MX"/>
          </a:p>
        </p:txBody>
      </p:sp>
    </p:spTree>
    <p:extLst>
      <p:ext uri="{BB962C8B-B14F-4D97-AF65-F5344CB8AC3E}">
        <p14:creationId xmlns:p14="http://schemas.microsoft.com/office/powerpoint/2010/main" val="3419106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5674F0E-5A7B-4E2C-82E6-2E01D6BDEEFC}" type="datetimeFigureOut">
              <a:rPr lang="es-MX" smtClean="0"/>
              <a:t>25/09/2019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7DCE0A9-855D-46B5-9EB1-770D434377E4}" type="slidenum">
              <a:rPr lang="es-MX" smtClean="0"/>
              <a:t>‹Nº›</a:t>
            </a:fld>
            <a:endParaRPr lang="es-MX"/>
          </a:p>
        </p:txBody>
      </p:sp>
    </p:spTree>
    <p:extLst>
      <p:ext uri="{BB962C8B-B14F-4D97-AF65-F5344CB8AC3E}">
        <p14:creationId xmlns:p14="http://schemas.microsoft.com/office/powerpoint/2010/main" val="3013841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A5674F0E-5A7B-4E2C-82E6-2E01D6BDEEFC}" type="datetimeFigureOut">
              <a:rPr lang="es-MX" smtClean="0"/>
              <a:t>25/09/2019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7DCE0A9-855D-46B5-9EB1-770D434377E4}" type="slidenum">
              <a:rPr lang="es-MX" smtClean="0"/>
              <a:t>‹Nº›</a:t>
            </a:fld>
            <a:endParaRPr lang="es-MX"/>
          </a:p>
        </p:txBody>
      </p:sp>
    </p:spTree>
    <p:extLst>
      <p:ext uri="{BB962C8B-B14F-4D97-AF65-F5344CB8AC3E}">
        <p14:creationId xmlns:p14="http://schemas.microsoft.com/office/powerpoint/2010/main" val="1229770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A5674F0E-5A7B-4E2C-82E6-2E01D6BDEEFC}" type="datetimeFigureOut">
              <a:rPr lang="es-MX" smtClean="0"/>
              <a:t>25/09/2019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E7DCE0A9-855D-46B5-9EB1-770D434377E4}" type="slidenum">
              <a:rPr lang="es-MX" smtClean="0"/>
              <a:t>‹Nº›</a:t>
            </a:fld>
            <a:endParaRPr lang="es-MX"/>
          </a:p>
        </p:txBody>
      </p:sp>
    </p:spTree>
    <p:extLst>
      <p:ext uri="{BB962C8B-B14F-4D97-AF65-F5344CB8AC3E}">
        <p14:creationId xmlns:p14="http://schemas.microsoft.com/office/powerpoint/2010/main" val="1976471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A5674F0E-5A7B-4E2C-82E6-2E01D6BDEEFC}" type="datetimeFigureOut">
              <a:rPr lang="es-MX" smtClean="0"/>
              <a:t>25/09/2019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E7DCE0A9-855D-46B5-9EB1-770D434377E4}" type="slidenum">
              <a:rPr lang="es-MX" smtClean="0"/>
              <a:t>‹Nº›</a:t>
            </a:fld>
            <a:endParaRPr lang="es-MX"/>
          </a:p>
        </p:txBody>
      </p:sp>
    </p:spTree>
    <p:extLst>
      <p:ext uri="{BB962C8B-B14F-4D97-AF65-F5344CB8AC3E}">
        <p14:creationId xmlns:p14="http://schemas.microsoft.com/office/powerpoint/2010/main" val="2710898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5674F0E-5A7B-4E2C-82E6-2E01D6BDEEFC}" type="datetimeFigureOut">
              <a:rPr lang="es-MX" smtClean="0"/>
              <a:t>25/09/2019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E7DCE0A9-855D-46B5-9EB1-770D434377E4}" type="slidenum">
              <a:rPr lang="es-MX" smtClean="0"/>
              <a:t>‹Nº›</a:t>
            </a:fld>
            <a:endParaRPr lang="es-MX"/>
          </a:p>
        </p:txBody>
      </p:sp>
    </p:spTree>
    <p:extLst>
      <p:ext uri="{BB962C8B-B14F-4D97-AF65-F5344CB8AC3E}">
        <p14:creationId xmlns:p14="http://schemas.microsoft.com/office/powerpoint/2010/main" val="1493302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674F0E-5A7B-4E2C-82E6-2E01D6BDEEFC}" type="datetimeFigureOut">
              <a:rPr lang="es-MX" smtClean="0"/>
              <a:t>25/09/2019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7DCE0A9-855D-46B5-9EB1-770D434377E4}" type="slidenum">
              <a:rPr lang="es-MX" smtClean="0"/>
              <a:t>‹Nº›</a:t>
            </a:fld>
            <a:endParaRPr lang="es-MX"/>
          </a:p>
        </p:txBody>
      </p:sp>
    </p:spTree>
    <p:extLst>
      <p:ext uri="{BB962C8B-B14F-4D97-AF65-F5344CB8AC3E}">
        <p14:creationId xmlns:p14="http://schemas.microsoft.com/office/powerpoint/2010/main" val="164257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674F0E-5A7B-4E2C-82E6-2E01D6BDEEFC}" type="datetimeFigureOut">
              <a:rPr lang="es-MX" smtClean="0"/>
              <a:t>25/09/2019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7DCE0A9-855D-46B5-9EB1-770D434377E4}" type="slidenum">
              <a:rPr lang="es-MX" smtClean="0"/>
              <a:t>‹Nº›</a:t>
            </a:fld>
            <a:endParaRPr lang="es-MX"/>
          </a:p>
        </p:txBody>
      </p:sp>
    </p:spTree>
    <p:extLst>
      <p:ext uri="{BB962C8B-B14F-4D97-AF65-F5344CB8AC3E}">
        <p14:creationId xmlns:p14="http://schemas.microsoft.com/office/powerpoint/2010/main" val="3106621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674F0E-5A7B-4E2C-82E6-2E01D6BDEEFC}" type="datetimeFigureOut">
              <a:rPr lang="es-MX" smtClean="0"/>
              <a:t>25/09/2019</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DCE0A9-855D-46B5-9EB1-770D434377E4}" type="slidenum">
              <a:rPr lang="es-MX" smtClean="0"/>
              <a:t>‹Nº›</a:t>
            </a:fld>
            <a:endParaRPr lang="es-MX"/>
          </a:p>
        </p:txBody>
      </p:sp>
    </p:spTree>
    <p:extLst>
      <p:ext uri="{BB962C8B-B14F-4D97-AF65-F5344CB8AC3E}">
        <p14:creationId xmlns:p14="http://schemas.microsoft.com/office/powerpoint/2010/main" val="23001602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6"/>
          <p:cNvSpPr>
            <a:spLocks noChangeArrowheads="1"/>
          </p:cNvSpPr>
          <p:nvPr/>
        </p:nvSpPr>
        <p:spPr bwMode="auto">
          <a:xfrm>
            <a:off x="2036763" y="315913"/>
            <a:ext cx="67770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r>
              <a:rPr lang="es-ES" sz="2400" b="1" dirty="0"/>
              <a:t>UNIVERSIDAD AUTÓNOMA DEL ESTADO DE MÉXICO</a:t>
            </a:r>
          </a:p>
          <a:p>
            <a:pPr algn="ctr"/>
            <a:endParaRPr lang="es-MX" sz="900" b="1" dirty="0"/>
          </a:p>
          <a:p>
            <a:pPr algn="ctr"/>
            <a:r>
              <a:rPr lang="es-ES" sz="2400" b="1" i="1" dirty="0"/>
              <a:t>FACULTAD DE ENFERMERÍA Y OBSTETRICIA</a:t>
            </a:r>
            <a:endParaRPr lang="es-ES" sz="2400" b="1" dirty="0"/>
          </a:p>
          <a:p>
            <a:pPr algn="ctr" eaLnBrk="0" hangingPunct="0"/>
            <a:endParaRPr lang="es-ES" sz="2400" b="1" dirty="0"/>
          </a:p>
        </p:txBody>
      </p:sp>
      <p:sp>
        <p:nvSpPr>
          <p:cNvPr id="2051" name="Rectangle 17"/>
          <p:cNvSpPr>
            <a:spLocks noChangeArrowheads="1"/>
          </p:cNvSpPr>
          <p:nvPr/>
        </p:nvSpPr>
        <p:spPr bwMode="auto">
          <a:xfrm>
            <a:off x="2339752" y="1604417"/>
            <a:ext cx="573722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MX" sz="2200" dirty="0" smtClean="0"/>
              <a:t>UNIDAD DE APRENDIZAJE </a:t>
            </a:r>
          </a:p>
          <a:p>
            <a:pPr algn="ctr"/>
            <a:r>
              <a:rPr lang="es-MX" sz="2200" b="1" dirty="0" smtClean="0"/>
              <a:t>HISTORIA DE LA ENFERMERÍA </a:t>
            </a:r>
            <a:r>
              <a:rPr lang="es-MX" sz="2200" b="1" dirty="0" smtClean="0"/>
              <a:t> </a:t>
            </a:r>
            <a:endParaRPr lang="es-MX" sz="2200" b="1" dirty="0"/>
          </a:p>
        </p:txBody>
      </p:sp>
      <p:sp>
        <p:nvSpPr>
          <p:cNvPr id="2054" name="Rectangle 20"/>
          <p:cNvSpPr>
            <a:spLocks noChangeArrowheads="1"/>
          </p:cNvSpPr>
          <p:nvPr/>
        </p:nvSpPr>
        <p:spPr bwMode="auto">
          <a:xfrm>
            <a:off x="2035175" y="4330098"/>
            <a:ext cx="6713538"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sz="2000" dirty="0"/>
              <a:t>PRESENTA:</a:t>
            </a:r>
            <a:r>
              <a:rPr lang="es-ES" sz="2000" b="1" dirty="0"/>
              <a:t/>
            </a:r>
            <a:br>
              <a:rPr lang="es-ES" sz="2000" b="1" dirty="0"/>
            </a:br>
            <a:r>
              <a:rPr lang="es-MX" sz="2000" b="1" dirty="0"/>
              <a:t/>
            </a:r>
            <a:br>
              <a:rPr lang="es-MX" sz="2000" b="1" dirty="0"/>
            </a:br>
            <a:r>
              <a:rPr lang="es-MX" sz="2000" b="1" dirty="0"/>
              <a:t>MTRA. EN A.M. VICTORIA MALDONADO GONZÁLEZ</a:t>
            </a:r>
            <a:br>
              <a:rPr lang="es-MX" sz="2000" b="1" dirty="0"/>
            </a:br>
            <a:r>
              <a:rPr lang="es-MX" sz="2000" b="1" dirty="0"/>
              <a:t/>
            </a:r>
            <a:br>
              <a:rPr lang="es-MX" sz="2000" b="1" dirty="0"/>
            </a:br>
            <a:r>
              <a:rPr lang="es-MX" sz="2000" b="1" dirty="0"/>
              <a:t>                                               </a:t>
            </a:r>
            <a:endParaRPr lang="es-MX" sz="2000" b="1" dirty="0" smtClean="0"/>
          </a:p>
          <a:p>
            <a:pPr algn="ctr"/>
            <a:endParaRPr lang="es-MX" sz="2000" b="1" dirty="0"/>
          </a:p>
          <a:p>
            <a:pPr algn="r"/>
            <a:r>
              <a:rPr lang="es-ES" dirty="0" smtClean="0"/>
              <a:t>TOLUCA</a:t>
            </a:r>
            <a:r>
              <a:rPr lang="es-ES" dirty="0"/>
              <a:t>, MÉXICO, </a:t>
            </a:r>
            <a:r>
              <a:rPr lang="es-ES" dirty="0" smtClean="0"/>
              <a:t>SEPTIEMBRE  </a:t>
            </a:r>
            <a:r>
              <a:rPr lang="es-ES" dirty="0"/>
              <a:t>DE </a:t>
            </a:r>
            <a:r>
              <a:rPr lang="es-ES" dirty="0" smtClean="0"/>
              <a:t>2019</a:t>
            </a:r>
            <a:endParaRPr lang="es-ES" dirty="0"/>
          </a:p>
        </p:txBody>
      </p:sp>
      <p:pic>
        <p:nvPicPr>
          <p:cNvPr id="7" name="6 Imagen" descr="Escudo UAEMex.JPG"/>
          <p:cNvPicPr>
            <a:picLocks noChangeAspect="1"/>
          </p:cNvPicPr>
          <p:nvPr/>
        </p:nvPicPr>
        <p:blipFill>
          <a:blip r:embed="rId2" cstate="print"/>
          <a:stretch>
            <a:fillRect/>
          </a:stretch>
        </p:blipFill>
        <p:spPr>
          <a:xfrm>
            <a:off x="226764" y="188639"/>
            <a:ext cx="1345655" cy="125332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8" name="Picture 4" descr="http://www.uaemex.mx/fenfermeria/objetivos_clip_image004.jpg"/>
          <p:cNvPicPr>
            <a:picLocks noChangeAspect="1" noChangeArrowheads="1"/>
          </p:cNvPicPr>
          <p:nvPr/>
        </p:nvPicPr>
        <p:blipFill>
          <a:blip r:embed="rId3" cstate="print"/>
          <a:srcRect/>
          <a:stretch>
            <a:fillRect/>
          </a:stretch>
        </p:blipFill>
        <p:spPr bwMode="auto">
          <a:xfrm>
            <a:off x="399729" y="5438109"/>
            <a:ext cx="1287758" cy="103375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cxnSp>
        <p:nvCxnSpPr>
          <p:cNvPr id="9" name="8 Conector recto"/>
          <p:cNvCxnSpPr/>
          <p:nvPr/>
        </p:nvCxnSpPr>
        <p:spPr>
          <a:xfrm flipH="1">
            <a:off x="900113" y="1628775"/>
            <a:ext cx="22225" cy="3671888"/>
          </a:xfrm>
          <a:prstGeom prst="line">
            <a:avLst/>
          </a:prstGeom>
          <a:ln w="57150">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1042988" y="1700213"/>
            <a:ext cx="0" cy="3313112"/>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1116013" y="1844675"/>
            <a:ext cx="0" cy="3313113"/>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1187450" y="1989138"/>
            <a:ext cx="0" cy="3311525"/>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13" name="Rectangle 17"/>
          <p:cNvSpPr>
            <a:spLocks noChangeArrowheads="1"/>
          </p:cNvSpPr>
          <p:nvPr/>
        </p:nvSpPr>
        <p:spPr bwMode="auto">
          <a:xfrm>
            <a:off x="1475657" y="2802771"/>
            <a:ext cx="730368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s-MX" sz="2200" dirty="0" smtClean="0"/>
              <a:t>UNIDAD </a:t>
            </a:r>
            <a:r>
              <a:rPr lang="es-MX" sz="2200" dirty="0" smtClean="0"/>
              <a:t>3.</a:t>
            </a:r>
            <a:r>
              <a:rPr lang="es-MX" sz="2200" dirty="0" smtClean="0"/>
              <a:t> </a:t>
            </a:r>
            <a:r>
              <a:rPr lang="es-MX" sz="2200" b="1" dirty="0" smtClean="0"/>
              <a:t>HISTORIA DE LA ENFERMERÍA EN MÉXICO </a:t>
            </a:r>
          </a:p>
          <a:p>
            <a:pPr algn="ctr"/>
            <a:endParaRPr lang="es-MX" sz="2200" b="1" dirty="0" smtClean="0"/>
          </a:p>
          <a:p>
            <a:pPr algn="ctr"/>
            <a:r>
              <a:rPr lang="es-MX" sz="2200" dirty="0" smtClean="0"/>
              <a:t>TEMA 3.1</a:t>
            </a:r>
            <a:r>
              <a:rPr lang="es-MX" sz="2200" b="1" dirty="0" smtClean="0"/>
              <a:t>: HISTORIA DE LA ENFERMERÍA EN MÉXICO DESDE EL IMPERIO AZTECA HASTA EL SIGLO XXI</a:t>
            </a:r>
            <a:endParaRPr lang="es-MX" sz="2200" b="1" dirty="0"/>
          </a:p>
        </p:txBody>
      </p:sp>
    </p:spTree>
    <p:extLst>
      <p:ext uri="{BB962C8B-B14F-4D97-AF65-F5344CB8AC3E}">
        <p14:creationId xmlns:p14="http://schemas.microsoft.com/office/powerpoint/2010/main" val="18291209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508104" y="764704"/>
            <a:ext cx="3168352" cy="5262979"/>
          </a:xfrm>
          <a:prstGeom prst="rect">
            <a:avLst/>
          </a:prstGeom>
        </p:spPr>
        <p:txBody>
          <a:bodyPr wrap="square">
            <a:spAutoFit/>
          </a:bodyPr>
          <a:lstStyle/>
          <a:p>
            <a:pPr algn="just">
              <a:lnSpc>
                <a:spcPct val="150000"/>
              </a:lnSpc>
            </a:pPr>
            <a:r>
              <a:rPr lang="es-MX" sz="2800" b="1" dirty="0">
                <a:solidFill>
                  <a:schemeClr val="tx2"/>
                </a:solidFill>
              </a:rPr>
              <a:t>El modelo preventivo </a:t>
            </a:r>
            <a:r>
              <a:rPr lang="es-MX" sz="2400" dirty="0"/>
              <a:t>se aplicaba en obras de</a:t>
            </a:r>
          </a:p>
          <a:p>
            <a:pPr algn="just">
              <a:lnSpc>
                <a:spcPct val="150000"/>
              </a:lnSpc>
            </a:pPr>
            <a:r>
              <a:rPr lang="es-MX" sz="2400" dirty="0"/>
              <a:t>sanidad que favorecían para que no se presentaran</a:t>
            </a:r>
          </a:p>
          <a:p>
            <a:pPr algn="just">
              <a:lnSpc>
                <a:spcPct val="150000"/>
              </a:lnSpc>
            </a:pPr>
            <a:r>
              <a:rPr lang="es-MX" sz="2400" dirty="0"/>
              <a:t>enfermedades y era practicado de manera </a:t>
            </a:r>
            <a:r>
              <a:rPr lang="es-MX" sz="2400" dirty="0" smtClean="0"/>
              <a:t>empírica.</a:t>
            </a:r>
            <a:endParaRPr lang="es-MX" sz="2400" dirty="0"/>
          </a:p>
        </p:txBody>
      </p:sp>
      <p:pic>
        <p:nvPicPr>
          <p:cNvPr id="3074" name="Picture 2" descr="Resultado de imagen para shamanes ceremonias y ri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79041">
            <a:off x="732387" y="1899543"/>
            <a:ext cx="4122772" cy="29876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2877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890218"/>
            <a:ext cx="8568952" cy="2492990"/>
          </a:xfrm>
          <a:prstGeom prst="rect">
            <a:avLst/>
          </a:prstGeom>
        </p:spPr>
        <p:txBody>
          <a:bodyPr wrap="square">
            <a:spAutoFit/>
          </a:bodyPr>
          <a:lstStyle/>
          <a:p>
            <a:pPr algn="just"/>
            <a:r>
              <a:rPr lang="es-MX" sz="2800" b="1" dirty="0">
                <a:solidFill>
                  <a:schemeClr val="tx2"/>
                </a:solidFill>
              </a:rPr>
              <a:t>En el modelo curativo </a:t>
            </a:r>
            <a:r>
              <a:rPr lang="es-MX" sz="2400" dirty="0"/>
              <a:t>encontramos que, en </a:t>
            </a:r>
            <a:r>
              <a:rPr lang="es-MX" sz="2400" dirty="0" smtClean="0"/>
              <a:t>los tiempos </a:t>
            </a:r>
            <a:r>
              <a:rPr lang="es-MX" sz="2400" dirty="0"/>
              <a:t>de Moctezuma se contaba con un </a:t>
            </a:r>
            <a:r>
              <a:rPr lang="es-MX" sz="2800" b="1" dirty="0">
                <a:solidFill>
                  <a:schemeClr val="tx2"/>
                </a:solidFill>
              </a:rPr>
              <a:t>hospital, </a:t>
            </a:r>
            <a:r>
              <a:rPr lang="es-MX" sz="2800" b="1" dirty="0" smtClean="0">
                <a:solidFill>
                  <a:schemeClr val="tx2"/>
                </a:solidFill>
              </a:rPr>
              <a:t>el de </a:t>
            </a:r>
            <a:r>
              <a:rPr lang="es-MX" sz="2800" b="1" dirty="0" err="1">
                <a:solidFill>
                  <a:schemeClr val="tx2"/>
                </a:solidFill>
              </a:rPr>
              <a:t>Tuihuacan</a:t>
            </a:r>
            <a:r>
              <a:rPr lang="es-MX" sz="2800" b="1" dirty="0">
                <a:solidFill>
                  <a:schemeClr val="tx2"/>
                </a:solidFill>
              </a:rPr>
              <a:t> </a:t>
            </a:r>
            <a:r>
              <a:rPr lang="es-MX" sz="2400" dirty="0"/>
              <a:t>en Tenochtitlan, en donde se </a:t>
            </a:r>
            <a:r>
              <a:rPr lang="es-MX" sz="2400" dirty="0" smtClean="0"/>
              <a:t>atendían a </a:t>
            </a:r>
            <a:r>
              <a:rPr lang="es-MX" sz="2400" dirty="0"/>
              <a:t>los veteranos de guerra inválidos, ahí se </a:t>
            </a:r>
            <a:r>
              <a:rPr lang="es-MX" sz="2400" dirty="0" smtClean="0"/>
              <a:t>realizaba el </a:t>
            </a:r>
            <a:r>
              <a:rPr lang="es-MX" sz="2400" dirty="0"/>
              <a:t>traslado y cuidado inmediato de los heridos </a:t>
            </a:r>
            <a:r>
              <a:rPr lang="es-MX" sz="2400" dirty="0" smtClean="0"/>
              <a:t>en combate </a:t>
            </a:r>
            <a:r>
              <a:rPr lang="es-MX" sz="2400" dirty="0"/>
              <a:t>entendido esto como la práctica de </a:t>
            </a:r>
            <a:r>
              <a:rPr lang="es-MX" sz="2400" dirty="0" smtClean="0"/>
              <a:t>una enfermería </a:t>
            </a:r>
            <a:r>
              <a:rPr lang="es-MX" sz="2400" dirty="0"/>
              <a:t>militar</a:t>
            </a:r>
          </a:p>
        </p:txBody>
      </p:sp>
      <p:sp>
        <p:nvSpPr>
          <p:cNvPr id="3" name="2 Rectángulo"/>
          <p:cNvSpPr/>
          <p:nvPr/>
        </p:nvSpPr>
        <p:spPr>
          <a:xfrm>
            <a:off x="107504" y="5877272"/>
            <a:ext cx="9036496" cy="830997"/>
          </a:xfrm>
          <a:prstGeom prst="rect">
            <a:avLst/>
          </a:prstGeom>
        </p:spPr>
        <p:txBody>
          <a:bodyPr wrap="square">
            <a:spAutoFit/>
          </a:bodyPr>
          <a:lstStyle/>
          <a:p>
            <a:pPr algn="ctr"/>
            <a:r>
              <a:rPr lang="es-MX" sz="2400" b="1" i="1" dirty="0"/>
              <a:t>La curación de los heridos de guerra era realizada por enfermeros varones</a:t>
            </a:r>
          </a:p>
        </p:txBody>
      </p:sp>
      <p:sp>
        <p:nvSpPr>
          <p:cNvPr id="4" name="1 Título"/>
          <p:cNvSpPr txBox="1">
            <a:spLocks/>
          </p:cNvSpPr>
          <p:nvPr/>
        </p:nvSpPr>
        <p:spPr>
          <a:xfrm>
            <a:off x="1403648" y="172974"/>
            <a:ext cx="6840760" cy="1434488"/>
          </a:xfrm>
          <a:prstGeom prst="rect">
            <a:avLst/>
          </a:prstGeom>
          <a:ln>
            <a:noFill/>
          </a:ln>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smtClean="0">
                <a:ln>
                  <a:solidFill>
                    <a:sysClr val="windowText" lastClr="000000"/>
                  </a:solidFill>
                </a:ln>
                <a:solidFill>
                  <a:schemeClr val="accent1"/>
                </a:solidFill>
                <a:latin typeface="Cooper Black" panose="0208090404030B020404" pitchFamily="18" charset="0"/>
              </a:rPr>
              <a:t>HOSPITAL DE TUIHUACAN</a:t>
            </a:r>
            <a:endParaRPr lang="es-MX" sz="3200" dirty="0">
              <a:ln>
                <a:solidFill>
                  <a:sysClr val="windowText" lastClr="000000"/>
                </a:solidFill>
              </a:ln>
              <a:solidFill>
                <a:schemeClr val="accent1"/>
              </a:solidFill>
              <a:latin typeface="Cooper Black" panose="0208090404030B020404" pitchFamily="18" charset="0"/>
            </a:endParaRPr>
          </a:p>
        </p:txBody>
      </p:sp>
      <p:pic>
        <p:nvPicPr>
          <p:cNvPr id="9218" name="Picture 2" descr="Imagen de azte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41398">
            <a:off x="3160414" y="3311494"/>
            <a:ext cx="2709151" cy="23221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4774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332656"/>
            <a:ext cx="8136904" cy="2431435"/>
          </a:xfrm>
          <a:prstGeom prst="rect">
            <a:avLst/>
          </a:prstGeom>
        </p:spPr>
        <p:txBody>
          <a:bodyPr wrap="square">
            <a:spAutoFit/>
          </a:bodyPr>
          <a:lstStyle/>
          <a:p>
            <a:pPr algn="just"/>
            <a:r>
              <a:rPr lang="es-MX" sz="2800" b="1" dirty="0">
                <a:solidFill>
                  <a:schemeClr val="tx2"/>
                </a:solidFill>
              </a:rPr>
              <a:t>La enseñanza de la medicina </a:t>
            </a:r>
            <a:r>
              <a:rPr lang="es-MX" sz="2400" dirty="0"/>
              <a:t>era impartida por los </a:t>
            </a:r>
            <a:r>
              <a:rPr lang="es-MX" sz="2400" dirty="0" smtClean="0"/>
              <a:t>sacerdotes, la </a:t>
            </a:r>
            <a:r>
              <a:rPr lang="es-MX" sz="2400" dirty="0"/>
              <a:t>que era llamada </a:t>
            </a:r>
            <a:r>
              <a:rPr lang="es-MX" sz="2400" dirty="0" err="1"/>
              <a:t>Ticiotl</a:t>
            </a:r>
            <a:r>
              <a:rPr lang="es-MX" sz="2400" dirty="0"/>
              <a:t>. </a:t>
            </a:r>
            <a:endParaRPr lang="es-MX" sz="2400" dirty="0" smtClean="0"/>
          </a:p>
          <a:p>
            <a:pPr algn="just"/>
            <a:endParaRPr lang="es-MX" sz="2400" dirty="0"/>
          </a:p>
          <a:p>
            <a:pPr algn="just"/>
            <a:r>
              <a:rPr lang="es-MX" sz="2800" b="1" dirty="0" smtClean="0">
                <a:solidFill>
                  <a:schemeClr val="tx2"/>
                </a:solidFill>
              </a:rPr>
              <a:t>El </a:t>
            </a:r>
            <a:r>
              <a:rPr lang="es-MX" sz="2800" b="1" dirty="0">
                <a:solidFill>
                  <a:schemeClr val="tx2"/>
                </a:solidFill>
              </a:rPr>
              <a:t>médico </a:t>
            </a:r>
            <a:r>
              <a:rPr lang="es-MX" sz="2400" dirty="0"/>
              <a:t>curaba las enfermedades mediante las </a:t>
            </a:r>
            <a:r>
              <a:rPr lang="es-MX" sz="2400" dirty="0" smtClean="0"/>
              <a:t>propiedades </a:t>
            </a:r>
            <a:r>
              <a:rPr lang="es-MX" sz="2400" dirty="0"/>
              <a:t>de miles de plantas medicinales, las cuales hasta el momento se siguen </a:t>
            </a:r>
            <a:r>
              <a:rPr lang="es-MX" sz="2400" dirty="0" smtClean="0"/>
              <a:t>utilizando.</a:t>
            </a:r>
            <a:endParaRPr lang="es-MX" sz="2400" dirty="0"/>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348" t="10674"/>
          <a:stretch/>
        </p:blipFill>
        <p:spPr bwMode="auto">
          <a:xfrm>
            <a:off x="2613573" y="2924944"/>
            <a:ext cx="5040560" cy="347340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34421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548680"/>
            <a:ext cx="8568952" cy="830997"/>
          </a:xfrm>
          <a:prstGeom prst="rect">
            <a:avLst/>
          </a:prstGeom>
        </p:spPr>
        <p:txBody>
          <a:bodyPr wrap="square">
            <a:spAutoFit/>
          </a:bodyPr>
          <a:lstStyle/>
          <a:p>
            <a:r>
              <a:rPr lang="es-MX" sz="2400" dirty="0"/>
              <a:t>Tanto mujeres como hombres podían </a:t>
            </a:r>
            <a:r>
              <a:rPr lang="es-MX" sz="2400" dirty="0" smtClean="0"/>
              <a:t>ser enfermeros </a:t>
            </a:r>
            <a:r>
              <a:rPr lang="es-MX" sz="2400" dirty="0"/>
              <a:t>o médicos o curanderos en el </a:t>
            </a:r>
            <a:r>
              <a:rPr lang="es-MX" sz="2400" dirty="0" smtClean="0"/>
              <a:t>hogar.</a:t>
            </a:r>
            <a:endParaRPr lang="es-MX" sz="2400" dirty="0"/>
          </a:p>
        </p:txBody>
      </p:sp>
      <p:sp>
        <p:nvSpPr>
          <p:cNvPr id="3" name="2 Rectángulo"/>
          <p:cNvSpPr/>
          <p:nvPr/>
        </p:nvSpPr>
        <p:spPr>
          <a:xfrm>
            <a:off x="662933" y="1484784"/>
            <a:ext cx="8136904" cy="2062103"/>
          </a:xfrm>
          <a:prstGeom prst="rect">
            <a:avLst/>
          </a:prstGeom>
        </p:spPr>
        <p:txBody>
          <a:bodyPr wrap="square">
            <a:spAutoFit/>
          </a:bodyPr>
          <a:lstStyle/>
          <a:p>
            <a:r>
              <a:rPr lang="es-MX" sz="2400" dirty="0"/>
              <a:t>Entre </a:t>
            </a:r>
            <a:r>
              <a:rPr lang="es-MX" sz="2400" dirty="0" smtClean="0"/>
              <a:t>los </a:t>
            </a:r>
            <a:r>
              <a:rPr lang="es-MX" sz="2800" b="1" dirty="0" smtClean="0">
                <a:solidFill>
                  <a:schemeClr val="tx2"/>
                </a:solidFill>
              </a:rPr>
              <a:t>aztecas</a:t>
            </a:r>
            <a:r>
              <a:rPr lang="es-MX" sz="2400" dirty="0"/>
              <a:t>, la principal figura fue la </a:t>
            </a:r>
            <a:r>
              <a:rPr lang="es-MX" sz="2800" b="1" dirty="0">
                <a:solidFill>
                  <a:schemeClr val="tx2"/>
                </a:solidFill>
              </a:rPr>
              <a:t>partera</a:t>
            </a:r>
            <a:r>
              <a:rPr lang="es-MX" sz="2400" dirty="0"/>
              <a:t>, </a:t>
            </a:r>
            <a:r>
              <a:rPr lang="es-MX" sz="2400" dirty="0" smtClean="0"/>
              <a:t>que se </a:t>
            </a:r>
            <a:r>
              <a:rPr lang="es-MX" sz="2400" dirty="0"/>
              <a:t>ocupaba de atender a la madre desde que </a:t>
            </a:r>
            <a:r>
              <a:rPr lang="es-MX" sz="2400" dirty="0" smtClean="0"/>
              <a:t>se consideraba </a:t>
            </a:r>
            <a:r>
              <a:rPr lang="es-MX" sz="2400" dirty="0"/>
              <a:t>embarazada; y luego, daba atención a </a:t>
            </a:r>
            <a:r>
              <a:rPr lang="es-MX" sz="2400" dirty="0" smtClean="0"/>
              <a:t>la madre </a:t>
            </a:r>
            <a:r>
              <a:rPr lang="es-MX" sz="2400" dirty="0"/>
              <a:t>y al producto durante el parto y los </a:t>
            </a:r>
            <a:r>
              <a:rPr lang="es-MX" sz="2400" dirty="0" smtClean="0"/>
              <a:t>primeros meses </a:t>
            </a:r>
            <a:r>
              <a:rPr lang="es-MX" sz="2400" dirty="0"/>
              <a:t>del niño; estas mujeres tenían el nombre </a:t>
            </a:r>
            <a:r>
              <a:rPr lang="es-MX" sz="2400" dirty="0" smtClean="0"/>
              <a:t>de </a:t>
            </a:r>
            <a:r>
              <a:rPr lang="es-MX" sz="2800" b="1" dirty="0" err="1" smtClean="0">
                <a:solidFill>
                  <a:schemeClr val="tx2"/>
                </a:solidFill>
              </a:rPr>
              <a:t>tlamatqui-ticit</a:t>
            </a:r>
            <a:endParaRPr lang="es-MX" sz="2800" b="1" dirty="0">
              <a:solidFill>
                <a:schemeClr val="tx2"/>
              </a:solidFill>
            </a:endParaRPr>
          </a:p>
        </p:txBody>
      </p:sp>
      <p:pic>
        <p:nvPicPr>
          <p:cNvPr id="6" name="Picture 8" descr="Resultado de imagen para aztecas en mÃ©xico,    Tlamatqui-ticitl"/>
          <p:cNvPicPr>
            <a:picLocks noChangeAspect="1" noChangeArrowheads="1"/>
          </p:cNvPicPr>
          <p:nvPr/>
        </p:nvPicPr>
        <p:blipFill rotWithShape="1">
          <a:blip r:embed="rId2">
            <a:extLst>
              <a:ext uri="{28A0092B-C50C-407E-A947-70E740481C1C}">
                <a14:useLocalDpi xmlns:a14="http://schemas.microsoft.com/office/drawing/2010/main" val="0"/>
              </a:ext>
            </a:extLst>
          </a:blip>
          <a:srcRect b="12848"/>
          <a:stretch/>
        </p:blipFill>
        <p:spPr bwMode="auto">
          <a:xfrm rot="370949">
            <a:off x="2931729" y="3760026"/>
            <a:ext cx="4103022" cy="26819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98433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88640"/>
            <a:ext cx="3816424" cy="6001643"/>
          </a:xfrm>
          <a:prstGeom prst="rect">
            <a:avLst/>
          </a:prstGeom>
        </p:spPr>
        <p:txBody>
          <a:bodyPr wrap="square">
            <a:spAutoFit/>
          </a:bodyPr>
          <a:lstStyle/>
          <a:p>
            <a:pPr algn="just"/>
            <a:r>
              <a:rPr lang="es-MX" sz="2400" dirty="0"/>
              <a:t>La mujer era primordialmente partera, era entrenada por su abuela o madre, quien hubiera ejercido el oficio. Las parteras utilizaban hierbas para acelerar el trabajo de parto y la </a:t>
            </a:r>
            <a:r>
              <a:rPr lang="es-MX" sz="2400" dirty="0" smtClean="0"/>
              <a:t>dilatación </a:t>
            </a:r>
            <a:r>
              <a:rPr lang="es-MX" sz="2400" dirty="0"/>
              <a:t>del cuello uterino; al iniciar el parto bañaban a la embarazada, realizaban rotación interna del feto cuando la presentación era inadecuada, o efectuaban embriotomías cuando el producto estaba </a:t>
            </a:r>
            <a:r>
              <a:rPr lang="es-MX" sz="2400" dirty="0" smtClean="0"/>
              <a:t>muerto.</a:t>
            </a:r>
            <a:endParaRPr lang="es-MX" sz="24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97198">
            <a:off x="4692877" y="2184527"/>
            <a:ext cx="4055318" cy="2626615"/>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43062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1143000"/>
          </a:xfrm>
        </p:spPr>
        <p:txBody>
          <a:bodyPr>
            <a:normAutofit fontScale="90000"/>
          </a:bodyPr>
          <a:lstStyle/>
          <a:p>
            <a:r>
              <a:rPr lang="es-MX" b="1" dirty="0" smtClean="0">
                <a:ln>
                  <a:solidFill>
                    <a:schemeClr val="tx2"/>
                  </a:solidFill>
                </a:ln>
                <a:solidFill>
                  <a:schemeClr val="accent1"/>
                </a:solidFill>
              </a:rPr>
              <a:t>ÉPOCA COLONIAL </a:t>
            </a:r>
            <a:r>
              <a:rPr lang="es-MX" dirty="0"/>
              <a:t/>
            </a:r>
            <a:br>
              <a:rPr lang="es-MX" dirty="0"/>
            </a:br>
            <a:endParaRPr lang="es-MX" dirty="0"/>
          </a:p>
        </p:txBody>
      </p:sp>
      <p:sp>
        <p:nvSpPr>
          <p:cNvPr id="3" name="2 Marcador de contenido"/>
          <p:cNvSpPr>
            <a:spLocks noGrp="1"/>
          </p:cNvSpPr>
          <p:nvPr>
            <p:ph idx="1"/>
          </p:nvPr>
        </p:nvSpPr>
        <p:spPr>
          <a:xfrm>
            <a:off x="467544" y="1196752"/>
            <a:ext cx="8229600" cy="4525963"/>
          </a:xfrm>
        </p:spPr>
        <p:txBody>
          <a:bodyPr>
            <a:normAutofit/>
          </a:bodyPr>
          <a:lstStyle/>
          <a:p>
            <a:pPr marL="0" indent="0" algn="just">
              <a:lnSpc>
                <a:spcPct val="150000"/>
              </a:lnSpc>
              <a:buNone/>
            </a:pPr>
            <a:r>
              <a:rPr lang="es-MX" sz="2400" dirty="0"/>
              <a:t>En el momento en el que se da el </a:t>
            </a:r>
            <a:r>
              <a:rPr lang="es-MX" sz="2400" dirty="0" smtClean="0"/>
              <a:t>encuentro de </a:t>
            </a:r>
            <a:r>
              <a:rPr lang="es-MX" sz="2400" dirty="0"/>
              <a:t>dos </a:t>
            </a:r>
            <a:r>
              <a:rPr lang="es-MX" sz="2400" dirty="0" smtClean="0"/>
              <a:t>mundos, </a:t>
            </a:r>
            <a:r>
              <a:rPr lang="es-MX" sz="2400" dirty="0"/>
              <a:t>vemos que se inicia en </a:t>
            </a:r>
            <a:r>
              <a:rPr lang="es-MX" sz="2400" dirty="0" smtClean="0"/>
              <a:t>México una </a:t>
            </a:r>
            <a:r>
              <a:rPr lang="es-MX" sz="2400" dirty="0"/>
              <a:t>nueva etapa </a:t>
            </a:r>
            <a:r>
              <a:rPr lang="es-MX" sz="2400" dirty="0" smtClean="0"/>
              <a:t>histórica </a:t>
            </a:r>
            <a:r>
              <a:rPr lang="es-MX" sz="2400" dirty="0"/>
              <a:t>y con esto una </a:t>
            </a:r>
            <a:r>
              <a:rPr lang="es-MX" sz="2400" dirty="0" smtClean="0"/>
              <a:t>nueva manera </a:t>
            </a:r>
            <a:r>
              <a:rPr lang="es-MX" sz="2400" dirty="0"/>
              <a:t>de practicar la enfermería. </a:t>
            </a:r>
            <a:endParaRPr lang="es-MX" sz="2400" b="1"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70939">
            <a:off x="1816904" y="3356990"/>
            <a:ext cx="5796136" cy="289806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23350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1196752"/>
            <a:ext cx="8208912" cy="1323439"/>
          </a:xfrm>
          <a:prstGeom prst="rect">
            <a:avLst/>
          </a:prstGeom>
        </p:spPr>
        <p:txBody>
          <a:bodyPr wrap="square">
            <a:spAutoFit/>
          </a:bodyPr>
          <a:lstStyle/>
          <a:p>
            <a:pPr algn="just"/>
            <a:r>
              <a:rPr lang="es-MX" sz="2400" dirty="0"/>
              <a:t>En </a:t>
            </a:r>
            <a:r>
              <a:rPr lang="es-MX" sz="2800" b="1" dirty="0">
                <a:solidFill>
                  <a:schemeClr val="tx2"/>
                </a:solidFill>
              </a:rPr>
              <a:t>1524</a:t>
            </a:r>
            <a:r>
              <a:rPr lang="es-MX" sz="2400" dirty="0"/>
              <a:t>, se fundó el entonces llamado </a:t>
            </a:r>
            <a:r>
              <a:rPr lang="es-MX" sz="2800" b="1" i="1" dirty="0">
                <a:solidFill>
                  <a:schemeClr val="tx2"/>
                </a:solidFill>
              </a:rPr>
              <a:t>“Hospital de la Inmaculada Concepción”</a:t>
            </a:r>
            <a:r>
              <a:rPr lang="es-MX" sz="2400" dirty="0"/>
              <a:t>, hoy </a:t>
            </a:r>
            <a:r>
              <a:rPr lang="es-MX" sz="2800" b="1" i="1" dirty="0">
                <a:solidFill>
                  <a:schemeClr val="tx2"/>
                </a:solidFill>
              </a:rPr>
              <a:t>“Hospital de Jesús” </a:t>
            </a:r>
            <a:r>
              <a:rPr lang="es-MX" sz="2400" dirty="0"/>
              <a:t>ubicado en la primera calle de Belisario </a:t>
            </a:r>
            <a:r>
              <a:rPr lang="es-MX" sz="2400" dirty="0" smtClean="0"/>
              <a:t>Domínguez.</a:t>
            </a:r>
            <a:endParaRPr lang="es-MX" sz="2400" dirty="0"/>
          </a:p>
        </p:txBody>
      </p:sp>
      <p:sp>
        <p:nvSpPr>
          <p:cNvPr id="4" name="1 Título"/>
          <p:cNvSpPr txBox="1">
            <a:spLocks/>
          </p:cNvSpPr>
          <p:nvPr/>
        </p:nvSpPr>
        <p:spPr>
          <a:xfrm>
            <a:off x="1331640" y="226108"/>
            <a:ext cx="6840760" cy="1434488"/>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b="1" dirty="0" smtClean="0">
                <a:ln>
                  <a:solidFill>
                    <a:schemeClr val="tx2"/>
                  </a:solidFill>
                </a:ln>
                <a:solidFill>
                  <a:schemeClr val="accent1"/>
                </a:solidFill>
              </a:rPr>
              <a:t>PRIMER HOSPITAL</a:t>
            </a:r>
            <a:endParaRPr lang="es-MX" sz="3200" b="1" dirty="0">
              <a:ln>
                <a:solidFill>
                  <a:schemeClr val="tx2"/>
                </a:solidFill>
              </a:ln>
              <a:solidFill>
                <a:schemeClr val="accent1"/>
              </a:solidFill>
            </a:endParaRPr>
          </a:p>
        </p:txBody>
      </p:sp>
      <p:pic>
        <p:nvPicPr>
          <p:cNvPr id="7170" name="Picture 2" descr="Resultado de imagen para hospital de la inmaculada concep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95425">
            <a:off x="2164919" y="3085467"/>
            <a:ext cx="4374529" cy="2854381"/>
          </a:xfrm>
          <a:prstGeom prst="roundRect">
            <a:avLst>
              <a:gd name="adj" fmla="val 18556"/>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7711457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circle(in)">
                                      <p:cBhvr>
                                        <p:cTn id="7"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548680"/>
            <a:ext cx="7992888" cy="830997"/>
          </a:xfrm>
          <a:prstGeom prst="rect">
            <a:avLst/>
          </a:prstGeom>
        </p:spPr>
        <p:txBody>
          <a:bodyPr wrap="square">
            <a:spAutoFit/>
          </a:bodyPr>
          <a:lstStyle/>
          <a:p>
            <a:pPr algn="just"/>
            <a:r>
              <a:rPr lang="es-MX" sz="2400" dirty="0"/>
              <a:t>El Protomedicato era un cuerpo formado por </a:t>
            </a:r>
            <a:r>
              <a:rPr lang="es-MX" sz="2400" dirty="0" smtClean="0"/>
              <a:t>un grupo </a:t>
            </a:r>
            <a:r>
              <a:rPr lang="es-MX" sz="2400" dirty="0"/>
              <a:t>de médicos por orden de los </a:t>
            </a:r>
            <a:r>
              <a:rPr lang="es-MX" sz="2400" dirty="0" smtClean="0"/>
              <a:t>conquistadores</a:t>
            </a:r>
            <a:r>
              <a:rPr lang="es-MX" sz="2400" dirty="0"/>
              <a:t>.</a:t>
            </a:r>
            <a:endParaRPr lang="es-MX" dirty="0"/>
          </a:p>
        </p:txBody>
      </p:sp>
      <p:sp>
        <p:nvSpPr>
          <p:cNvPr id="3" name="2 Rectángulo"/>
          <p:cNvSpPr/>
          <p:nvPr/>
        </p:nvSpPr>
        <p:spPr>
          <a:xfrm>
            <a:off x="4211960" y="5157192"/>
            <a:ext cx="4572000" cy="1200329"/>
          </a:xfrm>
          <a:prstGeom prst="rect">
            <a:avLst/>
          </a:prstGeom>
        </p:spPr>
        <p:txBody>
          <a:bodyPr>
            <a:spAutoFit/>
          </a:bodyPr>
          <a:lstStyle/>
          <a:p>
            <a:pPr algn="ctr"/>
            <a:r>
              <a:rPr lang="es-MX" sz="2400" b="1" i="1" dirty="0" smtClean="0"/>
              <a:t>En este período colonial, se inició la educación universitaria de México</a:t>
            </a:r>
            <a:endParaRPr lang="es-MX" sz="2400" b="1" i="1"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13353">
            <a:off x="665241" y="1916832"/>
            <a:ext cx="7795191" cy="272831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31014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67172" y="404664"/>
            <a:ext cx="8244916" cy="1938992"/>
          </a:xfrm>
          <a:prstGeom prst="rect">
            <a:avLst/>
          </a:prstGeom>
        </p:spPr>
        <p:txBody>
          <a:bodyPr wrap="square">
            <a:spAutoFit/>
          </a:bodyPr>
          <a:lstStyle/>
          <a:p>
            <a:pPr algn="just"/>
            <a:r>
              <a:rPr lang="es-MX" sz="2400" dirty="0" smtClean="0"/>
              <a:t>Estaba </a:t>
            </a:r>
            <a:r>
              <a:rPr lang="es-MX" sz="2400" dirty="0"/>
              <a:t>integrado por los primeros médicos a </a:t>
            </a:r>
            <a:r>
              <a:rPr lang="es-MX" sz="2400" dirty="0" smtClean="0"/>
              <a:t>los que </a:t>
            </a:r>
            <a:r>
              <a:rPr lang="es-MX" sz="2400" dirty="0"/>
              <a:t>se había autorizado para ejercer la medicina</a:t>
            </a:r>
            <a:r>
              <a:rPr lang="es-MX" sz="2400" dirty="0" smtClean="0"/>
              <a:t>, y </a:t>
            </a:r>
            <a:r>
              <a:rPr lang="es-MX" sz="2400" dirty="0"/>
              <a:t>posteriormente lo formaban los médicos </a:t>
            </a:r>
            <a:r>
              <a:rPr lang="es-MX" sz="2400" dirty="0" smtClean="0"/>
              <a:t>más  antiguos</a:t>
            </a:r>
            <a:r>
              <a:rPr lang="es-MX" sz="2400" dirty="0"/>
              <a:t>, los más sabios y los más </a:t>
            </a:r>
            <a:r>
              <a:rPr lang="es-MX" sz="2400" dirty="0" smtClean="0"/>
              <a:t>competentes. Era </a:t>
            </a:r>
            <a:r>
              <a:rPr lang="es-MX" sz="2400" dirty="0"/>
              <a:t>la máxima autoridad en lo referente a </a:t>
            </a:r>
            <a:r>
              <a:rPr lang="es-MX" sz="2400" dirty="0" smtClean="0"/>
              <a:t>Medicina, Enfermería </a:t>
            </a:r>
            <a:r>
              <a:rPr lang="es-MX" sz="2400" dirty="0"/>
              <a:t>y Salud Pública</a:t>
            </a:r>
            <a:r>
              <a:rPr lang="es-MX" dirty="0" smtClean="0"/>
              <a:t>.</a:t>
            </a:r>
            <a:endParaRPr lang="es-MX" dirty="0"/>
          </a:p>
        </p:txBody>
      </p:sp>
      <p:pic>
        <p:nvPicPr>
          <p:cNvPr id="15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9812"/>
          <a:stretch/>
        </p:blipFill>
        <p:spPr bwMode="auto">
          <a:xfrm rot="20894027">
            <a:off x="2401316" y="2703617"/>
            <a:ext cx="3892141" cy="351023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77241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177162"/>
            <a:ext cx="7884368" cy="584775"/>
          </a:xfrm>
          <a:prstGeom prst="rect">
            <a:avLst/>
          </a:prstGeom>
          <a:noFill/>
        </p:spPr>
        <p:txBody>
          <a:bodyPr wrap="square" rtlCol="0">
            <a:spAutoFit/>
          </a:bodyPr>
          <a:lstStyle/>
          <a:p>
            <a:pPr algn="ctr"/>
            <a:r>
              <a:rPr lang="es-MX" sz="3200" b="1" dirty="0" smtClean="0">
                <a:solidFill>
                  <a:schemeClr val="accent1"/>
                </a:solidFill>
              </a:rPr>
              <a:t>Hospital Real de los Naturales </a:t>
            </a:r>
            <a:endParaRPr lang="es-MX" sz="3200" b="1" dirty="0">
              <a:solidFill>
                <a:schemeClr val="accent1"/>
              </a:solidFill>
            </a:endParaRPr>
          </a:p>
        </p:txBody>
      </p:sp>
      <p:sp>
        <p:nvSpPr>
          <p:cNvPr id="3" name="2 CuadroTexto"/>
          <p:cNvSpPr txBox="1"/>
          <p:nvPr/>
        </p:nvSpPr>
        <p:spPr>
          <a:xfrm>
            <a:off x="611560" y="1124744"/>
            <a:ext cx="8028384" cy="1143070"/>
          </a:xfrm>
          <a:prstGeom prst="rect">
            <a:avLst/>
          </a:prstGeom>
          <a:noFill/>
        </p:spPr>
        <p:txBody>
          <a:bodyPr wrap="square" rtlCol="0">
            <a:spAutoFit/>
          </a:bodyPr>
          <a:lstStyle/>
          <a:p>
            <a:pPr marL="285750" indent="-285750">
              <a:lnSpc>
                <a:spcPct val="150000"/>
              </a:lnSpc>
              <a:buFont typeface="Wingdings" pitchFamily="2" charset="2"/>
              <a:buChar char="v"/>
            </a:pPr>
            <a:r>
              <a:rPr lang="es-MX" sz="2400" dirty="0" smtClean="0"/>
              <a:t>Fundado en 1529, por Fray PEDRO DE Gante.</a:t>
            </a:r>
          </a:p>
          <a:p>
            <a:pPr marL="285750" indent="-285750">
              <a:lnSpc>
                <a:spcPct val="150000"/>
              </a:lnSpc>
              <a:buFont typeface="Wingdings" pitchFamily="2" charset="2"/>
              <a:buChar char="v"/>
            </a:pPr>
            <a:r>
              <a:rPr lang="es-MX" sz="2400" dirty="0" smtClean="0"/>
              <a:t>Dedicado exclusivamente a indígenas.</a:t>
            </a:r>
            <a:endParaRPr lang="es-MX" sz="2400" dirty="0"/>
          </a:p>
        </p:txBody>
      </p:sp>
      <p:pic>
        <p:nvPicPr>
          <p:cNvPr id="16386" name="Picture 2" descr="Resultado de imagen para Hospital Real de los Natur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90558">
            <a:off x="1968969" y="2638384"/>
            <a:ext cx="5313568" cy="38036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6954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55576" y="332656"/>
            <a:ext cx="8229600" cy="1143000"/>
          </a:xfrm>
        </p:spPr>
        <p:txBody>
          <a:bodyPr>
            <a:noAutofit/>
          </a:bodyPr>
          <a:lstStyle/>
          <a:p>
            <a:r>
              <a:rPr lang="es-MX" sz="3000" dirty="0">
                <a:solidFill>
                  <a:srgbClr val="0070C0"/>
                </a:solidFill>
                <a:latin typeface="Cooper Black" panose="0208090404030B020404" pitchFamily="18" charset="0"/>
              </a:rPr>
              <a:t>HISTORIA DE LA ENFERMERIA EN MÉXICO</a:t>
            </a:r>
            <a:r>
              <a:rPr lang="es-MX" sz="2800" dirty="0">
                <a:solidFill>
                  <a:srgbClr val="0070C0"/>
                </a:solidFill>
                <a:latin typeface="Cooper Black" panose="0208090404030B020404" pitchFamily="18" charset="0"/>
              </a:rPr>
              <a:t/>
            </a:r>
            <a:br>
              <a:rPr lang="es-MX" sz="2800" dirty="0">
                <a:solidFill>
                  <a:srgbClr val="0070C0"/>
                </a:solidFill>
                <a:latin typeface="Cooper Black" panose="0208090404030B020404" pitchFamily="18" charset="0"/>
              </a:rPr>
            </a:br>
            <a:endParaRPr lang="es-MX" sz="2800" dirty="0">
              <a:solidFill>
                <a:srgbClr val="0070C0"/>
              </a:solidFill>
              <a:latin typeface="Cooper Black" panose="0208090404030B020404" pitchFamily="18" charset="0"/>
            </a:endParaRPr>
          </a:p>
        </p:txBody>
      </p:sp>
      <p:sp>
        <p:nvSpPr>
          <p:cNvPr id="2" name="1 Marcador de contenido"/>
          <p:cNvSpPr>
            <a:spLocks noGrp="1"/>
          </p:cNvSpPr>
          <p:nvPr>
            <p:ph idx="1"/>
          </p:nvPr>
        </p:nvSpPr>
        <p:spPr>
          <a:xfrm>
            <a:off x="323528" y="1268760"/>
            <a:ext cx="8640960" cy="3450696"/>
          </a:xfrm>
        </p:spPr>
        <p:txBody>
          <a:bodyPr>
            <a:normAutofit/>
          </a:bodyPr>
          <a:lstStyle/>
          <a:p>
            <a:pPr marL="0" indent="0" algn="just">
              <a:buNone/>
            </a:pPr>
            <a:r>
              <a:rPr lang="es-MX" sz="2400" dirty="0">
                <a:solidFill>
                  <a:schemeClr val="tx1"/>
                </a:solidFill>
              </a:rPr>
              <a:t>Los </a:t>
            </a:r>
            <a:r>
              <a:rPr lang="es-MX" sz="2400" b="1" dirty="0">
                <a:solidFill>
                  <a:schemeClr val="tx1"/>
                </a:solidFill>
              </a:rPr>
              <a:t>aztecas</a:t>
            </a:r>
            <a:r>
              <a:rPr lang="es-MX" sz="2400" dirty="0">
                <a:solidFill>
                  <a:schemeClr val="tx1"/>
                </a:solidFill>
              </a:rPr>
              <a:t> vivían en el México </a:t>
            </a:r>
            <a:r>
              <a:rPr lang="es-MX" sz="2400" dirty="0" smtClean="0">
                <a:solidFill>
                  <a:schemeClr val="tx1"/>
                </a:solidFill>
              </a:rPr>
              <a:t>precortesiano, eran </a:t>
            </a:r>
            <a:r>
              <a:rPr lang="es-MX" sz="2400" dirty="0">
                <a:solidFill>
                  <a:schemeClr val="tx1"/>
                </a:solidFill>
              </a:rPr>
              <a:t>politeístas, ellos sostenían la visión de que </a:t>
            </a:r>
            <a:r>
              <a:rPr lang="es-MX" sz="2400" dirty="0" smtClean="0">
                <a:solidFill>
                  <a:schemeClr val="tx1"/>
                </a:solidFill>
              </a:rPr>
              <a:t>los acontecimientos </a:t>
            </a:r>
            <a:r>
              <a:rPr lang="es-MX" sz="2400" dirty="0">
                <a:solidFill>
                  <a:schemeClr val="tx1"/>
                </a:solidFill>
              </a:rPr>
              <a:t>astronómicos podían afectar </a:t>
            </a:r>
            <a:r>
              <a:rPr lang="es-MX" sz="2400" dirty="0" smtClean="0">
                <a:solidFill>
                  <a:schemeClr val="tx1"/>
                </a:solidFill>
              </a:rPr>
              <a:t>las funciones </a:t>
            </a:r>
            <a:r>
              <a:rPr lang="es-MX" sz="2400" dirty="0">
                <a:solidFill>
                  <a:schemeClr val="tx1"/>
                </a:solidFill>
              </a:rPr>
              <a:t>corporales, y a la inversa, el </a:t>
            </a:r>
            <a:r>
              <a:rPr lang="es-MX" sz="2400" dirty="0" smtClean="0">
                <a:solidFill>
                  <a:schemeClr val="tx1"/>
                </a:solidFill>
              </a:rPr>
              <a:t>comportamiento humano </a:t>
            </a:r>
            <a:r>
              <a:rPr lang="es-MX" sz="2400" dirty="0">
                <a:solidFill>
                  <a:schemeClr val="tx1"/>
                </a:solidFill>
              </a:rPr>
              <a:t>podía afectar el equilibrio y la </a:t>
            </a:r>
            <a:r>
              <a:rPr lang="es-MX" sz="2400" dirty="0" smtClean="0">
                <a:solidFill>
                  <a:schemeClr val="tx1"/>
                </a:solidFill>
              </a:rPr>
              <a:t>estabilidad del </a:t>
            </a:r>
            <a:r>
              <a:rPr lang="es-MX" sz="2400" dirty="0">
                <a:solidFill>
                  <a:schemeClr val="tx1"/>
                </a:solidFill>
              </a:rPr>
              <a:t>universo. </a:t>
            </a:r>
          </a:p>
        </p:txBody>
      </p:sp>
      <p:pic>
        <p:nvPicPr>
          <p:cNvPr id="1026" name="Picture 2" descr="Resultado de imagen para aztecas en mÃ©xico, sal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895720">
            <a:off x="2766212" y="3134416"/>
            <a:ext cx="3869736" cy="317451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40775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65029" y="332656"/>
            <a:ext cx="7884368" cy="584775"/>
          </a:xfrm>
          <a:prstGeom prst="rect">
            <a:avLst/>
          </a:prstGeom>
          <a:noFill/>
        </p:spPr>
        <p:txBody>
          <a:bodyPr wrap="square" rtlCol="0">
            <a:spAutoFit/>
          </a:bodyPr>
          <a:lstStyle/>
          <a:p>
            <a:pPr algn="ctr"/>
            <a:r>
              <a:rPr lang="es-MX" sz="3200" b="1" dirty="0" smtClean="0">
                <a:solidFill>
                  <a:schemeClr val="accent1"/>
                </a:solidFill>
              </a:rPr>
              <a:t>HOSPITAL SANTA FE</a:t>
            </a:r>
            <a:endParaRPr lang="es-MX" sz="3200" b="1" dirty="0">
              <a:solidFill>
                <a:schemeClr val="accent1"/>
              </a:solidFill>
            </a:endParaRPr>
          </a:p>
        </p:txBody>
      </p:sp>
      <p:sp>
        <p:nvSpPr>
          <p:cNvPr id="3" name="2 CuadroTexto"/>
          <p:cNvSpPr txBox="1"/>
          <p:nvPr/>
        </p:nvSpPr>
        <p:spPr>
          <a:xfrm>
            <a:off x="611560" y="1300118"/>
            <a:ext cx="8028384" cy="830997"/>
          </a:xfrm>
          <a:prstGeom prst="rect">
            <a:avLst/>
          </a:prstGeom>
          <a:noFill/>
        </p:spPr>
        <p:txBody>
          <a:bodyPr wrap="square" rtlCol="0">
            <a:spAutoFit/>
          </a:bodyPr>
          <a:lstStyle/>
          <a:p>
            <a:pPr marL="285750" indent="-285750">
              <a:buFont typeface="Wingdings" pitchFamily="2" charset="2"/>
              <a:buChar char="v"/>
            </a:pPr>
            <a:r>
              <a:rPr lang="es-MX" sz="2400" dirty="0" smtClean="0"/>
              <a:t>Habiéndose organizado en este hospital una Casa de Cuna, no prosperó</a:t>
            </a:r>
            <a:r>
              <a:rPr lang="es-MX" dirty="0" smtClean="0"/>
              <a:t>.</a:t>
            </a:r>
          </a:p>
        </p:txBody>
      </p:sp>
      <p:pic>
        <p:nvPicPr>
          <p:cNvPr id="174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6788" t="77367" r="3855" b="6605"/>
          <a:stretch/>
        </p:blipFill>
        <p:spPr bwMode="auto">
          <a:xfrm rot="21018461">
            <a:off x="1439627" y="2874907"/>
            <a:ext cx="5615183" cy="261433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13663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177162"/>
            <a:ext cx="7884368" cy="584775"/>
          </a:xfrm>
          <a:prstGeom prst="rect">
            <a:avLst/>
          </a:prstGeom>
          <a:noFill/>
        </p:spPr>
        <p:txBody>
          <a:bodyPr wrap="square" rtlCol="0">
            <a:spAutoFit/>
          </a:bodyPr>
          <a:lstStyle/>
          <a:p>
            <a:pPr algn="ctr"/>
            <a:r>
              <a:rPr lang="es-MX" sz="3200" b="1" dirty="0" smtClean="0">
                <a:solidFill>
                  <a:schemeClr val="accent1"/>
                </a:solidFill>
              </a:rPr>
              <a:t>HOSPITAL DEL AMOR DE DIOS</a:t>
            </a:r>
            <a:endParaRPr lang="es-MX" sz="3200" b="1" dirty="0">
              <a:solidFill>
                <a:schemeClr val="accent1"/>
              </a:solidFill>
            </a:endParaRPr>
          </a:p>
        </p:txBody>
      </p:sp>
      <p:sp>
        <p:nvSpPr>
          <p:cNvPr id="3" name="2 CuadroTexto"/>
          <p:cNvSpPr txBox="1"/>
          <p:nvPr/>
        </p:nvSpPr>
        <p:spPr>
          <a:xfrm>
            <a:off x="611560" y="1300118"/>
            <a:ext cx="8352928" cy="1200329"/>
          </a:xfrm>
          <a:prstGeom prst="rect">
            <a:avLst/>
          </a:prstGeom>
          <a:noFill/>
        </p:spPr>
        <p:txBody>
          <a:bodyPr wrap="square" rtlCol="0">
            <a:spAutoFit/>
          </a:bodyPr>
          <a:lstStyle/>
          <a:p>
            <a:pPr marL="285750" indent="-285750">
              <a:lnSpc>
                <a:spcPct val="150000"/>
              </a:lnSpc>
              <a:buFont typeface="Wingdings" pitchFamily="2" charset="2"/>
              <a:buChar char="v"/>
            </a:pPr>
            <a:r>
              <a:rPr lang="es-MX" sz="2400" dirty="0" smtClean="0"/>
              <a:t>Fundado en 1536, por el primer Obispo  Fray Juan Zumárraga</a:t>
            </a:r>
            <a:r>
              <a:rPr lang="es-MX" dirty="0" smtClean="0"/>
              <a:t>.</a:t>
            </a:r>
          </a:p>
          <a:p>
            <a:pPr marL="285750" indent="-285750">
              <a:buFont typeface="Wingdings" pitchFamily="2" charset="2"/>
              <a:buChar char="v"/>
            </a:pPr>
            <a:endParaRPr lang="es-MX" dirty="0" smtClean="0"/>
          </a:p>
          <a:p>
            <a:pPr marL="285750" indent="-285750">
              <a:buFont typeface="Wingdings" pitchFamily="2" charset="2"/>
              <a:buChar char="v"/>
            </a:pPr>
            <a:endParaRPr lang="es-MX" dirty="0" smtClean="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75247">
            <a:off x="1965404" y="2477378"/>
            <a:ext cx="4863529" cy="36476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01312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177162"/>
            <a:ext cx="7884368" cy="584775"/>
          </a:xfrm>
          <a:prstGeom prst="rect">
            <a:avLst/>
          </a:prstGeom>
          <a:noFill/>
        </p:spPr>
        <p:txBody>
          <a:bodyPr wrap="square" rtlCol="0">
            <a:spAutoFit/>
          </a:bodyPr>
          <a:lstStyle/>
          <a:p>
            <a:pPr algn="ctr"/>
            <a:r>
              <a:rPr lang="es-MX" sz="3200" b="1" dirty="0" smtClean="0">
                <a:solidFill>
                  <a:schemeClr val="accent1"/>
                </a:solidFill>
              </a:rPr>
              <a:t>HOSPITAL DE SAN HIPÓLITO</a:t>
            </a:r>
            <a:endParaRPr lang="es-MX" sz="3200" b="1" dirty="0">
              <a:solidFill>
                <a:schemeClr val="accent1"/>
              </a:solidFill>
            </a:endParaRPr>
          </a:p>
        </p:txBody>
      </p:sp>
      <p:sp>
        <p:nvSpPr>
          <p:cNvPr id="3" name="2 CuadroTexto"/>
          <p:cNvSpPr txBox="1"/>
          <p:nvPr/>
        </p:nvSpPr>
        <p:spPr>
          <a:xfrm>
            <a:off x="467544" y="815146"/>
            <a:ext cx="8028384" cy="2308324"/>
          </a:xfrm>
          <a:prstGeom prst="rect">
            <a:avLst/>
          </a:prstGeom>
          <a:noFill/>
        </p:spPr>
        <p:txBody>
          <a:bodyPr wrap="square" rtlCol="0">
            <a:spAutoFit/>
          </a:bodyPr>
          <a:lstStyle/>
          <a:p>
            <a:pPr marL="285750" indent="-285750">
              <a:lnSpc>
                <a:spcPct val="150000"/>
              </a:lnSpc>
              <a:buFont typeface="Wingdings" pitchFamily="2" charset="2"/>
              <a:buChar char="v"/>
            </a:pPr>
            <a:r>
              <a:rPr lang="es-MX" sz="2400" dirty="0" smtClean="0"/>
              <a:t>Fundado en 1567, por Bernardo Álvarez.</a:t>
            </a:r>
          </a:p>
          <a:p>
            <a:pPr marL="285750" indent="-285750" algn="just">
              <a:lnSpc>
                <a:spcPct val="150000"/>
              </a:lnSpc>
              <a:buFont typeface="Wingdings" pitchFamily="2" charset="2"/>
              <a:buChar char="v"/>
            </a:pPr>
            <a:r>
              <a:rPr lang="es-MX" sz="2400" dirty="0" smtClean="0"/>
              <a:t>El primero que se fundó en América, dedicado a enfermos dementes</a:t>
            </a:r>
            <a:r>
              <a:rPr lang="es-MX" dirty="0" smtClean="0"/>
              <a:t>.</a:t>
            </a:r>
          </a:p>
          <a:p>
            <a:pPr marL="285750" indent="-285750">
              <a:buFont typeface="Wingdings" pitchFamily="2" charset="2"/>
              <a:buChar char="v"/>
            </a:pPr>
            <a:endParaRPr lang="es-MX" dirty="0" smtClean="0"/>
          </a:p>
          <a:p>
            <a:r>
              <a:rPr lang="es-MX" dirty="0" smtClean="0"/>
              <a:t>.</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02392">
            <a:off x="1386948" y="2484148"/>
            <a:ext cx="6621624" cy="3725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01312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177162"/>
            <a:ext cx="7884368" cy="584775"/>
          </a:xfrm>
          <a:prstGeom prst="rect">
            <a:avLst/>
          </a:prstGeom>
          <a:noFill/>
        </p:spPr>
        <p:txBody>
          <a:bodyPr wrap="square" rtlCol="0">
            <a:spAutoFit/>
          </a:bodyPr>
          <a:lstStyle/>
          <a:p>
            <a:pPr algn="ctr"/>
            <a:r>
              <a:rPr lang="es-MX" sz="3200" b="1" dirty="0" smtClean="0">
                <a:solidFill>
                  <a:schemeClr val="accent1"/>
                </a:solidFill>
              </a:rPr>
              <a:t>HOSPITAL SAN LÁZARO</a:t>
            </a:r>
            <a:endParaRPr lang="es-MX" sz="3200" b="1" dirty="0">
              <a:solidFill>
                <a:schemeClr val="accent1"/>
              </a:solidFill>
            </a:endParaRPr>
          </a:p>
        </p:txBody>
      </p:sp>
      <p:sp>
        <p:nvSpPr>
          <p:cNvPr id="3" name="2 CuadroTexto"/>
          <p:cNvSpPr txBox="1"/>
          <p:nvPr/>
        </p:nvSpPr>
        <p:spPr>
          <a:xfrm>
            <a:off x="532236" y="980728"/>
            <a:ext cx="8288235" cy="2123658"/>
          </a:xfrm>
          <a:prstGeom prst="rect">
            <a:avLst/>
          </a:prstGeom>
          <a:noFill/>
        </p:spPr>
        <p:txBody>
          <a:bodyPr wrap="square" rtlCol="0">
            <a:spAutoFit/>
          </a:bodyPr>
          <a:lstStyle/>
          <a:p>
            <a:pPr marL="285750" indent="-285750">
              <a:buFont typeface="Wingdings" pitchFamily="2" charset="2"/>
              <a:buChar char="v"/>
            </a:pPr>
            <a:r>
              <a:rPr lang="es-MX" sz="2400" dirty="0" smtClean="0"/>
              <a:t>Fundado en 1571, por el Dr. Pedro López.</a:t>
            </a:r>
          </a:p>
          <a:p>
            <a:pPr marL="285750" indent="-285750">
              <a:buFont typeface="Wingdings" pitchFamily="2" charset="2"/>
              <a:buChar char="v"/>
            </a:pPr>
            <a:r>
              <a:rPr lang="es-MX" sz="2400" dirty="0" smtClean="0"/>
              <a:t>Después llamado Hospital Morelos.</a:t>
            </a:r>
          </a:p>
          <a:p>
            <a:pPr marL="285750" indent="-285750">
              <a:buFont typeface="Wingdings" pitchFamily="2" charset="2"/>
              <a:buChar char="v"/>
            </a:pPr>
            <a:r>
              <a:rPr lang="es-MX" sz="2400" dirty="0" smtClean="0"/>
              <a:t>Dedicado principalmente en atención de enfermedades de la mujer</a:t>
            </a:r>
            <a:r>
              <a:rPr lang="es-MX" dirty="0" smtClean="0"/>
              <a:t>.</a:t>
            </a:r>
          </a:p>
          <a:p>
            <a:pPr marL="285750" indent="-285750">
              <a:buFont typeface="Wingdings" pitchFamily="2" charset="2"/>
              <a:buChar char="v"/>
            </a:pPr>
            <a:endParaRPr lang="es-MX" dirty="0" smtClean="0"/>
          </a:p>
          <a:p>
            <a:r>
              <a:rPr lang="es-MX" dirty="0" smtClean="0"/>
              <a:t>.</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76520">
            <a:off x="1587277" y="2636912"/>
            <a:ext cx="6076950" cy="341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69823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293390" y="1196752"/>
            <a:ext cx="3240360" cy="4893647"/>
          </a:xfrm>
          <a:prstGeom prst="rect">
            <a:avLst/>
          </a:prstGeom>
          <a:noFill/>
        </p:spPr>
        <p:txBody>
          <a:bodyPr wrap="square" rtlCol="0">
            <a:spAutoFit/>
          </a:bodyPr>
          <a:lstStyle/>
          <a:p>
            <a:pPr algn="just"/>
            <a:r>
              <a:rPr lang="es-MX" sz="2400" dirty="0" smtClean="0"/>
              <a:t>Comprende de 1810 a 1905 debido a los combates de la guerra de independencia en México iniciaron a mediados de septiembre de 1810 y se extendieron hasta 1905 año en que se inicia el desarrollo de los estudios organizados de enfermería en México según Bravo Peña.</a:t>
            </a:r>
            <a:endParaRPr lang="es-MX" sz="2400" dirty="0"/>
          </a:p>
        </p:txBody>
      </p:sp>
      <p:sp>
        <p:nvSpPr>
          <p:cNvPr id="3" name="2 CuadroTexto"/>
          <p:cNvSpPr txBox="1"/>
          <p:nvPr/>
        </p:nvSpPr>
        <p:spPr>
          <a:xfrm>
            <a:off x="1907704" y="188640"/>
            <a:ext cx="5616624" cy="584775"/>
          </a:xfrm>
          <a:prstGeom prst="rect">
            <a:avLst/>
          </a:prstGeom>
          <a:noFill/>
        </p:spPr>
        <p:txBody>
          <a:bodyPr wrap="square" rtlCol="0">
            <a:spAutoFit/>
          </a:bodyPr>
          <a:lstStyle/>
          <a:p>
            <a:pPr algn="ctr"/>
            <a:r>
              <a:rPr lang="es-MX" sz="3200" b="1" dirty="0" smtClean="0">
                <a:solidFill>
                  <a:schemeClr val="accent1"/>
                </a:solidFill>
              </a:rPr>
              <a:t>ÉPOCA INDEPENDIENTE</a:t>
            </a:r>
            <a:endParaRPr lang="es-MX" sz="3200" b="1" dirty="0">
              <a:solidFill>
                <a:schemeClr val="accent1"/>
              </a:solidFill>
            </a:endParaRP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67114">
            <a:off x="578978" y="1851981"/>
            <a:ext cx="4230947" cy="31732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0151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598596"/>
            <a:ext cx="7848872" cy="1569660"/>
          </a:xfrm>
          <a:prstGeom prst="rect">
            <a:avLst/>
          </a:prstGeom>
          <a:noFill/>
        </p:spPr>
        <p:txBody>
          <a:bodyPr wrap="square" rtlCol="0">
            <a:spAutoFit/>
          </a:bodyPr>
          <a:lstStyle/>
          <a:p>
            <a:pPr algn="just"/>
            <a:r>
              <a:rPr lang="es-MX" sz="2400" dirty="0" smtClean="0"/>
              <a:t>La Independencia en México culmino con el triunfo indiscutible de las fuerzas armadas insurgentes el 27 de septiembre de 1821, durante 11 años no hubo progreso de la medicina, ni de la enfermería.</a:t>
            </a:r>
            <a:endParaRPr lang="es-MX" sz="2400" dirty="0"/>
          </a:p>
        </p:txBody>
      </p:sp>
      <p:pic>
        <p:nvPicPr>
          <p:cNvPr id="2355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90" t="15026" r="57144" b="52154"/>
          <a:stretch/>
        </p:blipFill>
        <p:spPr bwMode="auto">
          <a:xfrm rot="21212195">
            <a:off x="2231739" y="2577303"/>
            <a:ext cx="4608512" cy="3237524"/>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01516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09359" y="681339"/>
            <a:ext cx="8064896" cy="1938992"/>
          </a:xfrm>
          <a:prstGeom prst="rect">
            <a:avLst/>
          </a:prstGeom>
          <a:noFill/>
        </p:spPr>
        <p:txBody>
          <a:bodyPr wrap="square" rtlCol="0">
            <a:spAutoFit/>
          </a:bodyPr>
          <a:lstStyle/>
          <a:p>
            <a:pPr algn="just"/>
            <a:r>
              <a:rPr lang="es-MX" sz="2400" dirty="0" smtClean="0"/>
              <a:t>En 1903 El Hospital de San Andrés en la Ciudad de  México, fue la primera Escuela de Enfermerías.</a:t>
            </a:r>
          </a:p>
          <a:p>
            <a:pPr algn="just"/>
            <a:endParaRPr lang="es-MX" sz="2400" dirty="0" smtClean="0"/>
          </a:p>
          <a:p>
            <a:pPr algn="just"/>
            <a:r>
              <a:rPr lang="es-MX" sz="2400" dirty="0" smtClean="0"/>
              <a:t>Posteriormente seria conocido como el Hospital General de México, inaugurado el 5 de febrero de 1905.</a:t>
            </a:r>
            <a:endParaRPr lang="es-MX" sz="2400" dirty="0"/>
          </a:p>
        </p:txBody>
      </p:sp>
      <p:pic>
        <p:nvPicPr>
          <p:cNvPr id="2253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4199" t="35814" r="21802" b="28373"/>
          <a:stretch/>
        </p:blipFill>
        <p:spPr bwMode="auto">
          <a:xfrm rot="21045082">
            <a:off x="3083878" y="3275599"/>
            <a:ext cx="2758648" cy="23145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88483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51720" y="328300"/>
            <a:ext cx="4824536" cy="584775"/>
          </a:xfrm>
          <a:prstGeom prst="rect">
            <a:avLst/>
          </a:prstGeom>
          <a:noFill/>
        </p:spPr>
        <p:txBody>
          <a:bodyPr wrap="square" rtlCol="0">
            <a:spAutoFit/>
          </a:bodyPr>
          <a:lstStyle/>
          <a:p>
            <a:r>
              <a:rPr lang="es-MX" sz="3200" b="1" dirty="0" smtClean="0">
                <a:solidFill>
                  <a:schemeClr val="accent1"/>
                </a:solidFill>
              </a:rPr>
              <a:t>EPOCA CONTEMPORÁNEA </a:t>
            </a:r>
            <a:endParaRPr lang="es-MX" sz="3200" b="1" dirty="0">
              <a:solidFill>
                <a:schemeClr val="accent1"/>
              </a:solidFill>
            </a:endParaRPr>
          </a:p>
        </p:txBody>
      </p:sp>
      <p:sp>
        <p:nvSpPr>
          <p:cNvPr id="3" name="2 CuadroTexto"/>
          <p:cNvSpPr txBox="1"/>
          <p:nvPr/>
        </p:nvSpPr>
        <p:spPr>
          <a:xfrm>
            <a:off x="539552" y="1556792"/>
            <a:ext cx="8208912" cy="830997"/>
          </a:xfrm>
          <a:prstGeom prst="rect">
            <a:avLst/>
          </a:prstGeom>
          <a:noFill/>
        </p:spPr>
        <p:txBody>
          <a:bodyPr wrap="square" rtlCol="0">
            <a:spAutoFit/>
          </a:bodyPr>
          <a:lstStyle/>
          <a:p>
            <a:pPr algn="just"/>
            <a:r>
              <a:rPr lang="es-MX" sz="2400" dirty="0" smtClean="0"/>
              <a:t>Se empezó a organizar formalmente la enseñanza de la enfermería en México. </a:t>
            </a:r>
            <a:endParaRPr lang="es-MX" sz="2400" dirty="0"/>
          </a:p>
        </p:txBody>
      </p:sp>
      <p:pic>
        <p:nvPicPr>
          <p:cNvPr id="2457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350" t="40476" r="29722" b="8333"/>
          <a:stretch/>
        </p:blipFill>
        <p:spPr bwMode="auto">
          <a:xfrm rot="21222739">
            <a:off x="1965579" y="2636207"/>
            <a:ext cx="4934858" cy="374468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29530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620688"/>
            <a:ext cx="7632848" cy="2677656"/>
          </a:xfrm>
          <a:prstGeom prst="rect">
            <a:avLst/>
          </a:prstGeom>
          <a:noFill/>
        </p:spPr>
        <p:txBody>
          <a:bodyPr wrap="square" rtlCol="0">
            <a:spAutoFit/>
          </a:bodyPr>
          <a:lstStyle/>
          <a:p>
            <a:pPr algn="just"/>
            <a:r>
              <a:rPr lang="es-MX" sz="2400" dirty="0" smtClean="0"/>
              <a:t>En esta etapa se influye directamente en la salud de la población, es cuando las personas empiezan a preocuparse más por sus condiciones de vida e higiene personal, se comienza a hablar del derecho a la salud y que la asistencia sanitaria debería de ser publica y gratuita para los trabajadores y sus familiares.</a:t>
            </a:r>
          </a:p>
          <a:p>
            <a:pPr algn="just"/>
            <a:endParaRPr lang="es-MX" sz="2400"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31819">
            <a:off x="2155003" y="3140969"/>
            <a:ext cx="4231323" cy="28157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4343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692696"/>
            <a:ext cx="8424936" cy="1938992"/>
          </a:xfrm>
          <a:prstGeom prst="rect">
            <a:avLst/>
          </a:prstGeom>
        </p:spPr>
        <p:txBody>
          <a:bodyPr wrap="square">
            <a:spAutoFit/>
          </a:bodyPr>
          <a:lstStyle/>
          <a:p>
            <a:pPr algn="just"/>
            <a:r>
              <a:rPr lang="es-MX" sz="2400" dirty="0" smtClean="0"/>
              <a:t>(Siglo XVIII y 1ª mitad del XIX)</a:t>
            </a:r>
          </a:p>
          <a:p>
            <a:pPr algn="just"/>
            <a:endParaRPr lang="es-MX" sz="2400" dirty="0" smtClean="0"/>
          </a:p>
          <a:p>
            <a:pPr algn="just"/>
            <a:r>
              <a:rPr lang="es-MX" sz="2400" dirty="0" smtClean="0"/>
              <a:t>A partir del siglo XVIII se crea a otra conciencia acerca de los derechos de las personas, es un periodo de grandes revoluciones, caracterizado por grandes cambios sociales.</a:t>
            </a:r>
            <a:endParaRPr lang="es-MX" sz="2400" dirty="0"/>
          </a:p>
        </p:txBody>
      </p:sp>
      <p:pic>
        <p:nvPicPr>
          <p:cNvPr id="26628" name="Picture 4" descr="Resultado de imagen para cambios sociales  a mitad del siglo 19"/>
          <p:cNvPicPr>
            <a:picLocks noChangeAspect="1" noChangeArrowheads="1"/>
          </p:cNvPicPr>
          <p:nvPr/>
        </p:nvPicPr>
        <p:blipFill rotWithShape="1">
          <a:blip r:embed="rId2">
            <a:extLst>
              <a:ext uri="{28A0092B-C50C-407E-A947-70E740481C1C}">
                <a14:useLocalDpi xmlns:a14="http://schemas.microsoft.com/office/drawing/2010/main" val="0"/>
              </a:ext>
            </a:extLst>
          </a:blip>
          <a:srcRect l="3988" t="33596" r="4818" b="12656"/>
          <a:stretch/>
        </p:blipFill>
        <p:spPr bwMode="auto">
          <a:xfrm rot="20923276">
            <a:off x="1326061" y="3076623"/>
            <a:ext cx="6260245" cy="27701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4266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332656"/>
            <a:ext cx="8208912" cy="5832648"/>
          </a:xfrm>
        </p:spPr>
        <p:txBody>
          <a:bodyPr>
            <a:normAutofit/>
          </a:bodyPr>
          <a:lstStyle/>
          <a:p>
            <a:pPr marL="0" indent="0" algn="just">
              <a:buNone/>
            </a:pPr>
            <a:r>
              <a:rPr lang="es-MX" sz="2800" dirty="0" smtClean="0">
                <a:solidFill>
                  <a:schemeClr val="tx1"/>
                </a:solidFill>
              </a:rPr>
              <a:t>Para los aztecas:</a:t>
            </a:r>
          </a:p>
          <a:p>
            <a:pPr marL="0" indent="0" algn="just">
              <a:buNone/>
            </a:pPr>
            <a:endParaRPr lang="es-MX" sz="2400" dirty="0" smtClean="0">
              <a:solidFill>
                <a:schemeClr val="tx1"/>
              </a:solidFill>
            </a:endParaRPr>
          </a:p>
          <a:p>
            <a:pPr algn="just"/>
            <a:r>
              <a:rPr lang="es-MX" sz="2400" dirty="0" smtClean="0">
                <a:solidFill>
                  <a:schemeClr val="tx1"/>
                </a:solidFill>
              </a:rPr>
              <a:t>La </a:t>
            </a:r>
            <a:r>
              <a:rPr lang="es-MX" sz="2400" dirty="0">
                <a:solidFill>
                  <a:schemeClr val="tx1"/>
                </a:solidFill>
              </a:rPr>
              <a:t>enfermedad </a:t>
            </a:r>
            <a:r>
              <a:rPr lang="es-MX" sz="2400" dirty="0" smtClean="0">
                <a:solidFill>
                  <a:schemeClr val="tx1"/>
                </a:solidFill>
              </a:rPr>
              <a:t>era el </a:t>
            </a:r>
            <a:r>
              <a:rPr lang="es-MX" sz="2400" dirty="0">
                <a:solidFill>
                  <a:schemeClr val="tx1"/>
                </a:solidFill>
              </a:rPr>
              <a:t>resultado de un mal vivir</a:t>
            </a:r>
            <a:r>
              <a:rPr lang="es-MX" sz="2400" dirty="0" smtClean="0">
                <a:solidFill>
                  <a:schemeClr val="tx1"/>
                </a:solidFill>
              </a:rPr>
              <a:t>.</a:t>
            </a:r>
          </a:p>
          <a:p>
            <a:pPr algn="just"/>
            <a:endParaRPr lang="es-MX" sz="1050" dirty="0" smtClean="0">
              <a:solidFill>
                <a:schemeClr val="tx1"/>
              </a:solidFill>
            </a:endParaRPr>
          </a:p>
          <a:p>
            <a:pPr algn="just"/>
            <a:r>
              <a:rPr lang="es-MX" sz="2400" dirty="0">
                <a:solidFill>
                  <a:schemeClr val="tx1"/>
                </a:solidFill>
              </a:rPr>
              <a:t>  </a:t>
            </a:r>
            <a:r>
              <a:rPr lang="es-MX" sz="2400" b="1" dirty="0" err="1"/>
              <a:t>Ticitl</a:t>
            </a:r>
            <a:r>
              <a:rPr lang="es-MX" sz="2400" dirty="0"/>
              <a:t> </a:t>
            </a:r>
            <a:r>
              <a:rPr lang="es-MX" sz="2400" dirty="0">
                <a:solidFill>
                  <a:schemeClr val="tx1"/>
                </a:solidFill>
              </a:rPr>
              <a:t>era el hombre o </a:t>
            </a:r>
            <a:r>
              <a:rPr lang="es-MX" sz="2400" dirty="0" smtClean="0">
                <a:solidFill>
                  <a:schemeClr val="tx1"/>
                </a:solidFill>
              </a:rPr>
              <a:t>la mujer </a:t>
            </a:r>
            <a:r>
              <a:rPr lang="es-MX" sz="2400" dirty="0">
                <a:solidFill>
                  <a:schemeClr val="tx1"/>
                </a:solidFill>
              </a:rPr>
              <a:t>que se dedicaba a la atención de los </a:t>
            </a:r>
            <a:r>
              <a:rPr lang="es-MX" sz="2400" dirty="0" smtClean="0">
                <a:solidFill>
                  <a:schemeClr val="tx1"/>
                </a:solidFill>
              </a:rPr>
              <a:t>enfermos </a:t>
            </a:r>
            <a:r>
              <a:rPr lang="es-MX" sz="2400" dirty="0" smtClean="0">
                <a:solidFill>
                  <a:schemeClr val="tx1"/>
                </a:solidFill>
              </a:rPr>
              <a:t>(cuidadora).</a:t>
            </a:r>
            <a:endParaRPr lang="es-MX" sz="2400" dirty="0" smtClean="0">
              <a:solidFill>
                <a:schemeClr val="tx1"/>
              </a:solidFill>
            </a:endParaRPr>
          </a:p>
          <a:p>
            <a:pPr marL="0" indent="0" algn="just">
              <a:buNone/>
            </a:pPr>
            <a:r>
              <a:rPr lang="es-MX" sz="2400" dirty="0" smtClean="0">
                <a:solidFill>
                  <a:schemeClr val="tx1"/>
                </a:solidFill>
              </a:rPr>
              <a:t> </a:t>
            </a:r>
            <a:endParaRPr lang="es-MX" sz="2400" dirty="0">
              <a:solidFill>
                <a:schemeClr val="tx1"/>
              </a:solidFill>
            </a:endParaRPr>
          </a:p>
        </p:txBody>
      </p:sp>
      <p:pic>
        <p:nvPicPr>
          <p:cNvPr id="2052" name="Picture 4" descr="Resultado de imagen para aztecas en mÃ©xico,   Ticit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51727">
            <a:off x="2807705" y="2889349"/>
            <a:ext cx="3454696" cy="3448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53770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692696"/>
            <a:ext cx="8424936" cy="1569660"/>
          </a:xfrm>
          <a:prstGeom prst="rect">
            <a:avLst/>
          </a:prstGeom>
        </p:spPr>
        <p:txBody>
          <a:bodyPr wrap="square">
            <a:spAutoFit/>
          </a:bodyPr>
          <a:lstStyle/>
          <a:p>
            <a:pPr algn="just"/>
            <a:r>
              <a:rPr lang="es-MX" sz="2400" dirty="0" smtClean="0"/>
              <a:t>La mortalidad desciende. </a:t>
            </a:r>
          </a:p>
          <a:p>
            <a:pPr algn="just"/>
            <a:endParaRPr lang="es-MX" sz="2400" dirty="0"/>
          </a:p>
          <a:p>
            <a:pPr algn="just"/>
            <a:r>
              <a:rPr lang="es-MX" sz="2400" dirty="0" smtClean="0"/>
              <a:t>Se inicia la revolución industrial. Se pasa de la sociedad señorial a la burguesía.</a:t>
            </a:r>
            <a:endParaRPr lang="es-MX" sz="2400" dirty="0"/>
          </a:p>
        </p:txBody>
      </p:sp>
      <p:pic>
        <p:nvPicPr>
          <p:cNvPr id="276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0459"/>
          <a:stretch/>
        </p:blipFill>
        <p:spPr bwMode="auto">
          <a:xfrm rot="196060">
            <a:off x="1412678" y="2672279"/>
            <a:ext cx="6390649" cy="338645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54079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267121"/>
            <a:ext cx="7272808" cy="584775"/>
          </a:xfrm>
          <a:prstGeom prst="rect">
            <a:avLst/>
          </a:prstGeom>
          <a:noFill/>
        </p:spPr>
        <p:txBody>
          <a:bodyPr wrap="square" rtlCol="0">
            <a:spAutoFit/>
          </a:bodyPr>
          <a:lstStyle/>
          <a:p>
            <a:pPr algn="ctr"/>
            <a:r>
              <a:rPr lang="es-MX" sz="3200" b="1" dirty="0" smtClean="0">
                <a:solidFill>
                  <a:schemeClr val="accent1"/>
                </a:solidFill>
              </a:rPr>
              <a:t>ENFERMERÍA, SIGLO XX</a:t>
            </a:r>
            <a:endParaRPr lang="es-MX" sz="3200" b="1" dirty="0">
              <a:solidFill>
                <a:schemeClr val="accent1"/>
              </a:solidFill>
            </a:endParaRPr>
          </a:p>
        </p:txBody>
      </p:sp>
      <p:sp>
        <p:nvSpPr>
          <p:cNvPr id="3" name="2 Rectángulo"/>
          <p:cNvSpPr/>
          <p:nvPr/>
        </p:nvSpPr>
        <p:spPr>
          <a:xfrm>
            <a:off x="395536" y="1259175"/>
            <a:ext cx="8424936" cy="1200329"/>
          </a:xfrm>
          <a:prstGeom prst="rect">
            <a:avLst/>
          </a:prstGeom>
        </p:spPr>
        <p:txBody>
          <a:bodyPr wrap="square">
            <a:spAutoFit/>
          </a:bodyPr>
          <a:lstStyle/>
          <a:p>
            <a:pPr algn="just"/>
            <a:r>
              <a:rPr lang="es-MX" sz="2400" dirty="0"/>
              <a:t>La misión y formación de la enfermera o enfermero han ido variando en el tiempo, de acuerdo al desarrollo científico y tecnológico y a la demanda de la sociedad.</a:t>
            </a: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55871">
            <a:off x="1759497" y="2785211"/>
            <a:ext cx="5333621" cy="347870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73682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33493"/>
            <a:ext cx="7056784" cy="792088"/>
          </a:xfrm>
        </p:spPr>
        <p:txBody>
          <a:bodyPr>
            <a:noAutofit/>
          </a:bodyPr>
          <a:lstStyle/>
          <a:p>
            <a:pPr algn="ctr"/>
            <a:r>
              <a:rPr lang="es-MX" sz="3200" dirty="0" smtClean="0">
                <a:ln>
                  <a:solidFill>
                    <a:schemeClr val="tx2"/>
                  </a:solidFill>
                </a:ln>
                <a:solidFill>
                  <a:schemeClr val="accent1"/>
                </a:solidFill>
              </a:rPr>
              <a:t>REFERENCIAS </a:t>
            </a:r>
            <a:endParaRPr lang="es-MX" sz="3200" dirty="0">
              <a:ln>
                <a:solidFill>
                  <a:schemeClr val="tx2"/>
                </a:solidFill>
              </a:ln>
              <a:solidFill>
                <a:schemeClr val="accent1"/>
              </a:solidFill>
            </a:endParaRPr>
          </a:p>
        </p:txBody>
      </p:sp>
      <p:sp>
        <p:nvSpPr>
          <p:cNvPr id="3" name="2 Marcador de texto"/>
          <p:cNvSpPr>
            <a:spLocks noGrp="1"/>
          </p:cNvSpPr>
          <p:nvPr>
            <p:ph type="body" sz="half" idx="2"/>
          </p:nvPr>
        </p:nvSpPr>
        <p:spPr>
          <a:xfrm>
            <a:off x="390364" y="1079541"/>
            <a:ext cx="8363272" cy="2421467"/>
          </a:xfrm>
        </p:spPr>
        <p:txBody>
          <a:bodyPr>
            <a:noAutofit/>
          </a:bodyPr>
          <a:lstStyle/>
          <a:p>
            <a:pPr marL="342900" indent="-342900" algn="just">
              <a:buFont typeface="Wingdings" pitchFamily="2" charset="2"/>
              <a:buChar char="v"/>
            </a:pPr>
            <a:r>
              <a:rPr lang="es-MX" sz="1600" dirty="0" smtClean="0"/>
              <a:t>Cuevas, L. Breve </a:t>
            </a:r>
            <a:r>
              <a:rPr lang="es-MX" sz="1600" dirty="0"/>
              <a:t>historia de </a:t>
            </a:r>
            <a:r>
              <a:rPr lang="es-MX" sz="1600" dirty="0" smtClean="0"/>
              <a:t>la Enfermería </a:t>
            </a:r>
            <a:r>
              <a:rPr lang="es-MX" sz="1600" dirty="0"/>
              <a:t>en </a:t>
            </a:r>
            <a:r>
              <a:rPr lang="es-MX" sz="1600" dirty="0" smtClean="0"/>
              <a:t>México</a:t>
            </a:r>
            <a:r>
              <a:rPr lang="es-MX" sz="1600" dirty="0"/>
              <a:t>. Febrero </a:t>
            </a:r>
            <a:r>
              <a:rPr lang="es-MX" sz="1600" dirty="0" smtClean="0"/>
              <a:t>(2012). </a:t>
            </a:r>
            <a:r>
              <a:rPr lang="es-MX" sz="1600" dirty="0"/>
              <a:t>Facultad de Estudios Superiores Iztacala. </a:t>
            </a:r>
            <a:r>
              <a:rPr lang="es-MX" sz="1600" dirty="0" smtClean="0"/>
              <a:t>UNAM. (Fecha de consulta 10_10_2016</a:t>
            </a:r>
            <a:r>
              <a:rPr lang="es-MX" sz="1600" dirty="0"/>
              <a:t>) Disponible en: </a:t>
            </a:r>
            <a:r>
              <a:rPr lang="es-MX" sz="1600" b="1" i="1" dirty="0"/>
              <a:t>http://</a:t>
            </a:r>
            <a:r>
              <a:rPr lang="es-MX" sz="1600" b="1" i="1" dirty="0" smtClean="0"/>
              <a:t>www.iztacala.unam.mx/cuidarte/basics/primernumero_pdfs/9LaEnfermeriaEnMexico_FEB12.pdf </a:t>
            </a:r>
            <a:endParaRPr lang="es-MX" sz="1600" b="1" i="1" dirty="0" smtClean="0"/>
          </a:p>
          <a:p>
            <a:pPr marL="342900" indent="-342900">
              <a:buFont typeface="Wingdings" pitchFamily="2" charset="2"/>
              <a:buChar char="v"/>
            </a:pPr>
            <a:r>
              <a:rPr lang="es-MX" sz="1600" dirty="0" smtClean="0"/>
              <a:t>Cuevas-Guajardo, Leticia, y Dulce M. Guillén Cadena. (2012). "Breve Historia de la Enfermería en México", Cuidarte Vol. 1, No. 1. Consultado en http://www.iztacala.unam.mx/cuidarte/basics/primernumero_pdfs/9LaEnfermeriaEnMexico_FEB12.pdf</a:t>
            </a:r>
          </a:p>
          <a:p>
            <a:pPr marL="342900" indent="-342900">
              <a:buFont typeface="Wingdings" pitchFamily="2" charset="2"/>
              <a:buChar char="v"/>
            </a:pPr>
            <a:r>
              <a:rPr lang="es-MX" sz="1600" dirty="0" smtClean="0"/>
              <a:t>Viesca-Treviño C. medicina del México antiguo. (2014). Documento PDF disponible en http://www.facmed.unam.mx/sms/temas/2010/09_sep_2k10.pdf recuperado el 11 de junio del 2014</a:t>
            </a:r>
          </a:p>
          <a:p>
            <a:pPr marL="342900" indent="-342900">
              <a:buFont typeface="Wingdings" pitchFamily="2" charset="2"/>
              <a:buChar char="v"/>
            </a:pPr>
            <a:r>
              <a:rPr lang="es-MX" sz="1600" dirty="0" smtClean="0"/>
              <a:t> Viesca TC,. (1986). Medicina Prehispánica de México.</a:t>
            </a:r>
          </a:p>
          <a:p>
            <a:pPr marL="342900" indent="-342900">
              <a:buFont typeface="Wingdings" pitchFamily="2" charset="2"/>
              <a:buChar char="v"/>
            </a:pPr>
            <a:r>
              <a:rPr lang="es-MX" sz="1600" dirty="0" smtClean="0"/>
              <a:t>Fernández A. Dioses Prehispánicos de México. (1999). 5ª. ed. </a:t>
            </a:r>
            <a:r>
              <a:rPr lang="es-MX" sz="1600" dirty="0" err="1" smtClean="0"/>
              <a:t>México.Ed</a:t>
            </a:r>
            <a:r>
              <a:rPr lang="es-MX" sz="1600" dirty="0" smtClean="0"/>
              <a:t>. Panorama.</a:t>
            </a:r>
          </a:p>
          <a:p>
            <a:pPr marL="342900" indent="-342900">
              <a:buFont typeface="Wingdings" pitchFamily="2" charset="2"/>
              <a:buChar char="v"/>
            </a:pPr>
            <a:r>
              <a:rPr lang="es-MX" sz="1600" dirty="0" smtClean="0"/>
              <a:t>Alemán-Escobar, María de Lourdes; Salcedo-Álvarez, Rey Arturo, y Ortega-Altamirano, Doris Verónica. (2009). “La formación de enfermeras en la Escuela de Salud Pública de México, 1922-2009: Evolución histórica y desarrollo académico de la enfermería en salud pública en México”. Perfiles Educativos, Vol. 33, No.133. Consultado en http://www.scielo.org.mx/scielo.php?script=sci_arttext&amp;pid=S0185-26982011000300011&amp;lng=es&amp;tlng=es</a:t>
            </a:r>
          </a:p>
        </p:txBody>
      </p:sp>
    </p:spTree>
    <p:extLst>
      <p:ext uri="{BB962C8B-B14F-4D97-AF65-F5344CB8AC3E}">
        <p14:creationId xmlns:p14="http://schemas.microsoft.com/office/powerpoint/2010/main" val="764779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60648"/>
            <a:ext cx="8208912" cy="5832648"/>
          </a:xfrm>
        </p:spPr>
        <p:txBody>
          <a:bodyPr>
            <a:normAutofit/>
          </a:bodyPr>
          <a:lstStyle/>
          <a:p>
            <a:pPr marL="0" indent="0" algn="just">
              <a:buNone/>
            </a:pPr>
            <a:endParaRPr lang="es-MX" sz="2400" dirty="0" smtClean="0">
              <a:solidFill>
                <a:schemeClr val="tx1"/>
              </a:solidFill>
            </a:endParaRPr>
          </a:p>
          <a:p>
            <a:pPr algn="just"/>
            <a:r>
              <a:rPr lang="es-MX" sz="2400" dirty="0" smtClean="0">
                <a:solidFill>
                  <a:schemeClr val="tx1"/>
                </a:solidFill>
              </a:rPr>
              <a:t>La cuidadora </a:t>
            </a:r>
            <a:r>
              <a:rPr lang="es-MX" sz="2400" dirty="0">
                <a:solidFill>
                  <a:schemeClr val="tx1"/>
                </a:solidFill>
              </a:rPr>
              <a:t>administraba brebajes, ponía </a:t>
            </a:r>
            <a:r>
              <a:rPr lang="es-MX" sz="2400" dirty="0" smtClean="0">
                <a:solidFill>
                  <a:schemeClr val="tx1"/>
                </a:solidFill>
              </a:rPr>
              <a:t>lavados intestinales</a:t>
            </a:r>
            <a:r>
              <a:rPr lang="es-MX" sz="2400" dirty="0">
                <a:solidFill>
                  <a:schemeClr val="tx1"/>
                </a:solidFill>
              </a:rPr>
              <a:t>, curaba dando fricciones, </a:t>
            </a:r>
            <a:r>
              <a:rPr lang="es-MX" sz="2400" dirty="0" smtClean="0">
                <a:solidFill>
                  <a:schemeClr val="tx1"/>
                </a:solidFill>
              </a:rPr>
              <a:t>colocaba férulas</a:t>
            </a:r>
            <a:r>
              <a:rPr lang="es-MX" sz="2400" dirty="0">
                <a:solidFill>
                  <a:schemeClr val="tx1"/>
                </a:solidFill>
              </a:rPr>
              <a:t>, vigilaba los </a:t>
            </a:r>
            <a:r>
              <a:rPr lang="es-MX" sz="2400" dirty="0" err="1">
                <a:solidFill>
                  <a:schemeClr val="tx1"/>
                </a:solidFill>
              </a:rPr>
              <a:t>temaxcalli</a:t>
            </a:r>
            <a:r>
              <a:rPr lang="es-MX" sz="2400" dirty="0">
                <a:solidFill>
                  <a:schemeClr val="tx1"/>
                </a:solidFill>
              </a:rPr>
              <a:t> (baños de vapor </a:t>
            </a:r>
            <a:r>
              <a:rPr lang="es-MX" sz="2400" dirty="0" smtClean="0">
                <a:solidFill>
                  <a:schemeClr val="tx1"/>
                </a:solidFill>
              </a:rPr>
              <a:t>para que </a:t>
            </a:r>
            <a:r>
              <a:rPr lang="es-MX" sz="2400" dirty="0">
                <a:solidFill>
                  <a:schemeClr val="tx1"/>
                </a:solidFill>
              </a:rPr>
              <a:t>sudando se alejaran los malos humores</a:t>
            </a:r>
            <a:r>
              <a:rPr lang="es-MX" sz="2400" dirty="0" smtClean="0">
                <a:solidFill>
                  <a:schemeClr val="tx1"/>
                </a:solidFill>
              </a:rPr>
              <a:t>).</a:t>
            </a:r>
            <a:endParaRPr lang="es-MX" sz="2400" dirty="0">
              <a:solidFill>
                <a:schemeClr val="tx1"/>
              </a:solidFill>
            </a:endParaRPr>
          </a:p>
        </p:txBody>
      </p:sp>
      <p:pic>
        <p:nvPicPr>
          <p:cNvPr id="2058" name="Picture 10" descr="Resultado de imagen para partera azte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80472">
            <a:off x="1907704" y="2420888"/>
            <a:ext cx="5184576" cy="388843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68819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14" t="55301" r="50000" b="2359"/>
          <a:stretch/>
        </p:blipFill>
        <p:spPr bwMode="auto">
          <a:xfrm rot="21122994">
            <a:off x="609062" y="4308872"/>
            <a:ext cx="2471648" cy="2317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t="54058" r="9161" b="3815"/>
          <a:stretch/>
        </p:blipFill>
        <p:spPr bwMode="auto">
          <a:xfrm rot="393969">
            <a:off x="6062627" y="3707564"/>
            <a:ext cx="2687960" cy="2772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31924" t="30347" r="37178" b="31398"/>
          <a:stretch/>
        </p:blipFill>
        <p:spPr bwMode="auto">
          <a:xfrm>
            <a:off x="3240194" y="2348880"/>
            <a:ext cx="2324651" cy="2521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1 Título"/>
          <p:cNvSpPr txBox="1">
            <a:spLocks/>
          </p:cNvSpPr>
          <p:nvPr/>
        </p:nvSpPr>
        <p:spPr>
          <a:xfrm>
            <a:off x="683421" y="3463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rgbClr val="0070C0"/>
                </a:solidFill>
                <a:latin typeface="Cooper Black" panose="0208090404030B020404" pitchFamily="18" charset="0"/>
              </a:rPr>
              <a:t>SUS DIOSES</a:t>
            </a:r>
            <a:endParaRPr lang="es-MX" sz="3200" dirty="0">
              <a:solidFill>
                <a:srgbClr val="0070C0"/>
              </a:solidFill>
              <a:latin typeface="Cooper Black" panose="0208090404030B020404" pitchFamily="18" charset="0"/>
            </a:endParaRPr>
          </a:p>
        </p:txBody>
      </p:sp>
      <p:sp>
        <p:nvSpPr>
          <p:cNvPr id="4" name="3 Rectángulo"/>
          <p:cNvSpPr/>
          <p:nvPr/>
        </p:nvSpPr>
        <p:spPr>
          <a:xfrm>
            <a:off x="226220" y="1209526"/>
            <a:ext cx="8917779" cy="830997"/>
          </a:xfrm>
          <a:prstGeom prst="rect">
            <a:avLst/>
          </a:prstGeom>
        </p:spPr>
        <p:txBody>
          <a:bodyPr wrap="square">
            <a:spAutoFit/>
          </a:bodyPr>
          <a:lstStyle/>
          <a:p>
            <a:r>
              <a:rPr lang="es-MX" sz="2400" dirty="0" smtClean="0">
                <a:solidFill>
                  <a:schemeClr val="tx1"/>
                </a:solidFill>
              </a:rPr>
              <a:t>El Dios más importante era Quetzalcóatl o serpiente emplumada, el Dios de la guerra era Huitzilopochtli y Tláloc el de la lluvia.</a:t>
            </a:r>
            <a:endParaRPr lang="es-MX" sz="2400" dirty="0" smtClean="0">
              <a:solidFill>
                <a:schemeClr val="tx1"/>
              </a:solidFill>
            </a:endParaRPr>
          </a:p>
        </p:txBody>
      </p:sp>
    </p:spTree>
    <p:extLst>
      <p:ext uri="{BB962C8B-B14F-4D97-AF65-F5344CB8AC3E}">
        <p14:creationId xmlns:p14="http://schemas.microsoft.com/office/powerpoint/2010/main" val="282655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63341" y="254926"/>
            <a:ext cx="8632469" cy="3450696"/>
          </a:xfrm>
        </p:spPr>
        <p:txBody>
          <a:bodyPr>
            <a:normAutofit/>
          </a:bodyPr>
          <a:lstStyle/>
          <a:p>
            <a:pPr algn="just"/>
            <a:r>
              <a:rPr lang="es-MX" sz="2400" dirty="0" smtClean="0">
                <a:solidFill>
                  <a:schemeClr val="tx1"/>
                </a:solidFill>
              </a:rPr>
              <a:t>La </a:t>
            </a:r>
            <a:r>
              <a:rPr lang="es-MX" sz="2400" dirty="0">
                <a:solidFill>
                  <a:schemeClr val="tx1"/>
                </a:solidFill>
              </a:rPr>
              <a:t>religión azteca era única por </a:t>
            </a:r>
            <a:r>
              <a:rPr lang="es-MX" sz="2400" dirty="0" smtClean="0">
                <a:solidFill>
                  <a:schemeClr val="tx1"/>
                </a:solidFill>
              </a:rPr>
              <a:t>su combinación </a:t>
            </a:r>
            <a:r>
              <a:rPr lang="es-MX" sz="2400" dirty="0">
                <a:solidFill>
                  <a:schemeClr val="tx1"/>
                </a:solidFill>
              </a:rPr>
              <a:t>de una compleja religión de </a:t>
            </a:r>
            <a:r>
              <a:rPr lang="es-MX" sz="2400" dirty="0" smtClean="0">
                <a:solidFill>
                  <a:schemeClr val="tx1"/>
                </a:solidFill>
              </a:rPr>
              <a:t>Estado con </a:t>
            </a:r>
            <a:r>
              <a:rPr lang="es-MX" sz="2400" dirty="0">
                <a:solidFill>
                  <a:schemeClr val="tx1"/>
                </a:solidFill>
              </a:rPr>
              <a:t>el </a:t>
            </a:r>
            <a:r>
              <a:rPr lang="es-MX" sz="2400" dirty="0" err="1" smtClean="0">
                <a:solidFill>
                  <a:schemeClr val="tx1"/>
                </a:solidFill>
              </a:rPr>
              <a:t>shamanismo</a:t>
            </a:r>
            <a:r>
              <a:rPr lang="es-MX" sz="2400" dirty="0" smtClean="0">
                <a:solidFill>
                  <a:schemeClr val="tx1"/>
                </a:solidFill>
              </a:rPr>
              <a:t>. </a:t>
            </a:r>
          </a:p>
          <a:p>
            <a:pPr marL="0" indent="0" algn="just">
              <a:buNone/>
            </a:pPr>
            <a:endParaRPr lang="es-MX" sz="2400" dirty="0" smtClean="0">
              <a:solidFill>
                <a:schemeClr val="tx1"/>
              </a:solidFill>
            </a:endParaRPr>
          </a:p>
        </p:txBody>
      </p:sp>
      <p:sp>
        <p:nvSpPr>
          <p:cNvPr id="4" name="3 Rectángulo"/>
          <p:cNvSpPr/>
          <p:nvPr/>
        </p:nvSpPr>
        <p:spPr>
          <a:xfrm>
            <a:off x="381000" y="5445224"/>
            <a:ext cx="8511480" cy="830997"/>
          </a:xfrm>
          <a:prstGeom prst="rect">
            <a:avLst/>
          </a:prstGeom>
        </p:spPr>
        <p:txBody>
          <a:bodyPr wrap="square">
            <a:spAutoFit/>
          </a:bodyPr>
          <a:lstStyle/>
          <a:p>
            <a:pPr algn="ctr"/>
            <a:r>
              <a:rPr lang="es-MX" sz="2000" b="1" i="1" dirty="0" smtClean="0"/>
              <a:t>“</a:t>
            </a:r>
            <a:r>
              <a:rPr lang="es-MX" sz="2400" b="1" i="1" dirty="0"/>
              <a:t>A</a:t>
            </a:r>
            <a:r>
              <a:rPr lang="es-MX" sz="2400" b="1" i="1" dirty="0" smtClean="0"/>
              <a:t>lma </a:t>
            </a:r>
            <a:r>
              <a:rPr lang="es-MX" sz="2400" b="1" i="1" dirty="0" smtClean="0"/>
              <a:t>puede separarse del cuerpo durante la vida, y puede perderse o alejarse durante el sueño”</a:t>
            </a:r>
            <a:endParaRPr lang="es-MX" sz="2400" b="1" i="1"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1412776"/>
            <a:ext cx="2981251" cy="381642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94958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95536" y="404664"/>
            <a:ext cx="8424936" cy="2431435"/>
          </a:xfrm>
          <a:prstGeom prst="rect">
            <a:avLst/>
          </a:prstGeom>
        </p:spPr>
        <p:txBody>
          <a:bodyPr wrap="square">
            <a:spAutoFit/>
          </a:bodyPr>
          <a:lstStyle/>
          <a:p>
            <a:pPr algn="just"/>
            <a:r>
              <a:rPr lang="es-MX" sz="2800" b="1" dirty="0"/>
              <a:t>Los </a:t>
            </a:r>
            <a:r>
              <a:rPr lang="es-MX" sz="2800" b="1" dirty="0" err="1"/>
              <a:t>shamanes</a:t>
            </a:r>
            <a:r>
              <a:rPr lang="es-MX" sz="2800" b="1" dirty="0"/>
              <a:t> </a:t>
            </a:r>
            <a:r>
              <a:rPr lang="es-MX" sz="2400" dirty="0"/>
              <a:t>eran los agentes elegidos </a:t>
            </a:r>
            <a:r>
              <a:rPr lang="es-MX" sz="2400" dirty="0" smtClean="0"/>
              <a:t>para curar </a:t>
            </a:r>
            <a:r>
              <a:rPr lang="es-MX" sz="2400" dirty="0"/>
              <a:t>las clases de enfermedades causadas </a:t>
            </a:r>
            <a:r>
              <a:rPr lang="es-MX" sz="2400" dirty="0" smtClean="0"/>
              <a:t>por desequilibrio </a:t>
            </a:r>
            <a:r>
              <a:rPr lang="es-MX" sz="2400" dirty="0"/>
              <a:t>del universo o por la intrusión </a:t>
            </a:r>
            <a:r>
              <a:rPr lang="es-MX" sz="2400" dirty="0" smtClean="0"/>
              <a:t>de seres </a:t>
            </a:r>
            <a:r>
              <a:rPr lang="es-MX" sz="2400" dirty="0"/>
              <a:t>de otros niveles cósmicos</a:t>
            </a:r>
            <a:r>
              <a:rPr lang="es-MX" sz="2400" dirty="0" smtClean="0"/>
              <a:t>.</a:t>
            </a:r>
          </a:p>
          <a:p>
            <a:pPr algn="just"/>
            <a:endParaRPr lang="es-MX" sz="2400" dirty="0"/>
          </a:p>
          <a:p>
            <a:pPr algn="just"/>
            <a:r>
              <a:rPr lang="es-MX" sz="2400" dirty="0" smtClean="0"/>
              <a:t> </a:t>
            </a:r>
            <a:r>
              <a:rPr lang="es-MX" sz="2800" dirty="0"/>
              <a:t>El </a:t>
            </a:r>
            <a:r>
              <a:rPr lang="es-MX" sz="2800" dirty="0" smtClean="0"/>
              <a:t>diagnóstico</a:t>
            </a:r>
            <a:r>
              <a:rPr lang="es-MX" sz="2400" dirty="0" smtClean="0"/>
              <a:t> y </a:t>
            </a:r>
            <a:r>
              <a:rPr lang="es-MX" sz="2400" dirty="0"/>
              <a:t>la cura de estos padecimientos requerían </a:t>
            </a:r>
            <a:r>
              <a:rPr lang="es-MX" sz="2400" dirty="0" smtClean="0"/>
              <a:t>que el </a:t>
            </a:r>
            <a:r>
              <a:rPr lang="es-MX" sz="2400" dirty="0"/>
              <a:t>curador viajase a esos otros mundos.</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89292">
            <a:off x="2982092" y="3085851"/>
            <a:ext cx="3810000" cy="28575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51299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8961" y="404664"/>
            <a:ext cx="2941209" cy="5021055"/>
          </a:xfrm>
          <a:prstGeom prst="rect">
            <a:avLst/>
          </a:prstGeom>
        </p:spPr>
        <p:txBody>
          <a:bodyPr wrap="square">
            <a:spAutoFit/>
          </a:bodyPr>
          <a:lstStyle/>
          <a:p>
            <a:pPr algn="just">
              <a:lnSpc>
                <a:spcPct val="150000"/>
              </a:lnSpc>
            </a:pPr>
            <a:r>
              <a:rPr lang="es-MX" sz="2400" dirty="0"/>
              <a:t>E</a:t>
            </a:r>
            <a:r>
              <a:rPr lang="es-MX" sz="2400" dirty="0" smtClean="0"/>
              <a:t>ntre </a:t>
            </a:r>
            <a:r>
              <a:rPr lang="es-MX" sz="2400" dirty="0"/>
              <a:t>los aztecas había reglas </a:t>
            </a:r>
            <a:r>
              <a:rPr lang="es-MX" sz="2400" dirty="0" smtClean="0"/>
              <a:t>que debían </a:t>
            </a:r>
            <a:r>
              <a:rPr lang="es-MX" sz="2400" dirty="0"/>
              <a:t>cumplir cabalmente para poder tener </a:t>
            </a:r>
            <a:r>
              <a:rPr lang="es-MX" sz="2400" dirty="0" smtClean="0"/>
              <a:t>salud, la </a:t>
            </a:r>
            <a:r>
              <a:rPr lang="es-MX" sz="2400" dirty="0"/>
              <a:t>que dependía de su virtud; existía una </a:t>
            </a:r>
            <a:r>
              <a:rPr lang="es-MX" sz="2400" dirty="0" smtClean="0"/>
              <a:t>dualidad entre </a:t>
            </a:r>
            <a:r>
              <a:rPr lang="es-MX" sz="2400" dirty="0"/>
              <a:t>el bien y el </a:t>
            </a:r>
            <a:r>
              <a:rPr lang="es-MX" sz="2400" dirty="0" smtClean="0"/>
              <a:t>mal. </a:t>
            </a:r>
            <a:endParaRPr lang="es-MX" sz="2400" dirty="0"/>
          </a:p>
        </p:txBody>
      </p:sp>
      <p:sp>
        <p:nvSpPr>
          <p:cNvPr id="3" name="2 Rectángulo"/>
          <p:cNvSpPr/>
          <p:nvPr/>
        </p:nvSpPr>
        <p:spPr>
          <a:xfrm>
            <a:off x="4301165" y="5000929"/>
            <a:ext cx="4572000" cy="1569660"/>
          </a:xfrm>
          <a:prstGeom prst="rect">
            <a:avLst/>
          </a:prstGeom>
        </p:spPr>
        <p:txBody>
          <a:bodyPr>
            <a:spAutoFit/>
          </a:bodyPr>
          <a:lstStyle/>
          <a:p>
            <a:pPr algn="just"/>
            <a:r>
              <a:rPr lang="es-MX" sz="2400" b="1" dirty="0" err="1" smtClean="0"/>
              <a:t>Ometéotl</a:t>
            </a:r>
            <a:r>
              <a:rPr lang="es-MX" sz="2400" b="1" dirty="0" smtClean="0"/>
              <a:t> </a:t>
            </a:r>
            <a:r>
              <a:rPr lang="es-MX" sz="2400" dirty="0" smtClean="0"/>
              <a:t>era la deidad que representaba la dualidad, este dios simbolizaba lo positivo y lo negativo.</a:t>
            </a:r>
            <a:endParaRPr lang="es-MX" sz="2400" dirty="0"/>
          </a:p>
        </p:txBody>
      </p:sp>
      <p:sp>
        <p:nvSpPr>
          <p:cNvPr id="6" name="AutoShape 2" descr="OmetÃ©ot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8762" y="1056150"/>
            <a:ext cx="4531972" cy="324036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14901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692114" y="908720"/>
            <a:ext cx="8064896" cy="523220"/>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MX"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el enfoque salud – enfermedad era místico</a:t>
            </a:r>
            <a:r>
              <a:rPr lang="es-MX"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endParaRPr lang="es-MX"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8194" name="Picture 2"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l="16457" r="16270"/>
          <a:stretch/>
        </p:blipFill>
        <p:spPr bwMode="auto">
          <a:xfrm>
            <a:off x="2386964" y="2276872"/>
            <a:ext cx="4730615" cy="351599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2064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1315</Words>
  <Application>Microsoft Office PowerPoint</Application>
  <PresentationFormat>Presentación en pantalla (4:3)</PresentationFormat>
  <Paragraphs>92</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Tema de Office</vt:lpstr>
      <vt:lpstr>Presentación de PowerPoint</vt:lpstr>
      <vt:lpstr>HISTORIA DE LA ENFERMERIA EN MÉXICO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ÉPOCA COLONIAL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14</cp:revision>
  <dcterms:created xsi:type="dcterms:W3CDTF">2019-09-25T21:58:19Z</dcterms:created>
  <dcterms:modified xsi:type="dcterms:W3CDTF">2019-09-26T00:24:04Z</dcterms:modified>
</cp:coreProperties>
</file>