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437" r:id="rId2"/>
    <p:sldId id="280" r:id="rId3"/>
    <p:sldId id="440" r:id="rId4"/>
    <p:sldId id="408" r:id="rId5"/>
    <p:sldId id="431" r:id="rId6"/>
    <p:sldId id="481" r:id="rId7"/>
    <p:sldId id="443" r:id="rId8"/>
    <p:sldId id="410" r:id="rId9"/>
    <p:sldId id="412" r:id="rId10"/>
    <p:sldId id="411" r:id="rId11"/>
    <p:sldId id="272" r:id="rId12"/>
    <p:sldId id="259" r:id="rId13"/>
    <p:sldId id="461" r:id="rId14"/>
    <p:sldId id="474" r:id="rId15"/>
    <p:sldId id="463" r:id="rId16"/>
    <p:sldId id="465" r:id="rId17"/>
    <p:sldId id="466" r:id="rId18"/>
    <p:sldId id="468" r:id="rId19"/>
    <p:sldId id="469" r:id="rId20"/>
    <p:sldId id="470" r:id="rId21"/>
    <p:sldId id="471" r:id="rId22"/>
    <p:sldId id="445" r:id="rId23"/>
    <p:sldId id="446" r:id="rId24"/>
    <p:sldId id="458" r:id="rId25"/>
    <p:sldId id="475" r:id="rId26"/>
    <p:sldId id="476" r:id="rId27"/>
    <p:sldId id="477" r:id="rId28"/>
    <p:sldId id="478" r:id="rId29"/>
    <p:sldId id="435" r:id="rId30"/>
    <p:sldId id="479" r:id="rId31"/>
    <p:sldId id="480" r:id="rId32"/>
    <p:sldId id="482" r:id="rId33"/>
    <p:sldId id="483" r:id="rId34"/>
    <p:sldId id="43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83466" autoAdjust="0"/>
  </p:normalViewPr>
  <p:slideViewPr>
    <p:cSldViewPr snapToGrid="0">
      <p:cViewPr varScale="1">
        <p:scale>
          <a:sx n="45" d="100"/>
          <a:sy n="45" d="100"/>
        </p:scale>
        <p:origin x="1349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9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94602-2D7B-4B8C-80DA-B79AEF99E7BA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A5942-8F0D-45DD-B22F-37654B1B4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3531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>
            <a:extLst>
              <a:ext uri="{FF2B5EF4-FFF2-40B4-BE49-F238E27FC236}">
                <a16:creationId xmlns:a16="http://schemas.microsoft.com/office/drawing/2014/main" id="{5D250F3C-0C3C-4B09-85B8-39A543EDB9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2 Marcador de notas">
            <a:extLst>
              <a:ext uri="{FF2B5EF4-FFF2-40B4-BE49-F238E27FC236}">
                <a16:creationId xmlns:a16="http://schemas.microsoft.com/office/drawing/2014/main" id="{6985849C-F534-4EBA-BEEE-8D4F5AB89C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 smtClean="0"/>
              <a:t>Hablar</a:t>
            </a:r>
            <a:r>
              <a:rPr lang="es-MX" altLang="es-MX" baseline="0" dirty="0" smtClean="0"/>
              <a:t> de las diferencias de la percepción del mundo en que vivimos, entre las generaciones vivas de cada familia – abuelos, padres, hijos (los alumnos).</a:t>
            </a:r>
            <a:endParaRPr lang="es-MX" altLang="es-MX" dirty="0"/>
          </a:p>
        </p:txBody>
      </p:sp>
      <p:sp>
        <p:nvSpPr>
          <p:cNvPr id="16388" name="3 Marcador de número de diapositiva">
            <a:extLst>
              <a:ext uri="{FF2B5EF4-FFF2-40B4-BE49-F238E27FC236}">
                <a16:creationId xmlns:a16="http://schemas.microsoft.com/office/drawing/2014/main" id="{A85A677F-DF7F-43B3-974B-24CFB505AB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02B0FB5-B312-4B60-B971-75E5B8332B52}" type="slidenum">
              <a:rPr lang="es-ES" altLang="es-MX"/>
              <a:pPr eaLnBrk="1" hangingPunct="1"/>
              <a:t>2</a:t>
            </a:fld>
            <a:endParaRPr lang="es-ES" alt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F3B77CC-9B38-8247-B8C3-15EEBEB13170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13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0250" cy="3405188"/>
          </a:xfrm>
          <a:ln cap="flat"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Desde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años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90, se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empiezan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destacar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nociones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INTERNACIONALIZACIÓN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desde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conceptualización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teórica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.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Aqui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destacaremos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más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importantes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. 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65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Promover la </a:t>
            </a:r>
            <a:r>
              <a:rPr lang="es-MX" b="1" dirty="0" smtClean="0"/>
              <a:t>competitividad</a:t>
            </a:r>
            <a:r>
              <a:rPr lang="es-MX" dirty="0" smtClean="0"/>
              <a:t> internacional y promover la </a:t>
            </a:r>
            <a:r>
              <a:rPr lang="es-MX" b="1" dirty="0" smtClean="0"/>
              <a:t>compatibilidad</a:t>
            </a:r>
            <a:r>
              <a:rPr lang="es-MX" dirty="0" smtClean="0"/>
              <a:t> internacional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A5942-8F0D-45DD-B22F-37654B1B4B3B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9510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 pesar de ser una </a:t>
            </a:r>
            <a:r>
              <a:rPr lang="es-MX" dirty="0" err="1" smtClean="0"/>
              <a:t>nocion</a:t>
            </a:r>
            <a:r>
              <a:rPr lang="es-MX" dirty="0" smtClean="0"/>
              <a:t> relativamente nueva, ha sufrido</a:t>
            </a:r>
            <a:r>
              <a:rPr lang="es-MX" baseline="0" dirty="0" smtClean="0"/>
              <a:t> cambios en </a:t>
            </a:r>
            <a:r>
              <a:rPr lang="es-MX" baseline="0" smtClean="0"/>
              <a:t>su concepción durante las primeras décadas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A5942-8F0D-45DD-B22F-37654B1B4B3B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799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3A1B73C-12BD-A540-8EAF-2DCE95592D1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17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853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26597C8-24B9-E742-82EE-14282370D05E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18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Hay muchas razones para las instituciones educativas, los académicos y los estudiantes, que los motivan y se fundamentan para insertar componentes internacionales en la educación.</a:t>
            </a:r>
            <a:endParaRPr lang="es-MX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92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Estas son las principales razones que las políticas públicas de la educación están tomando en cuenta. En cada país a un ritmo diferente dependiendo de su contexto particular.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A5942-8F0D-45DD-B22F-37654B1B4B3B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862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0F3EF57-CE81-2043-9AB5-6C004D08E8EC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22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Ante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Internacionaliación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de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Educación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organismos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internacionales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 Como la ONU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las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Naciones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Unidas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y el OMC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Organización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Mundial del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comercio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,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con la UNESCO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mediador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establecen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una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serie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recomendaciones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educativas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para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todos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los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países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miembros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y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esto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implica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retos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para el Sistema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educativi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899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9F31DA8-981D-2344-AB37-A0E6EF1E5007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23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432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D6B2A9-8F22-E546-B7A3-8A2C91683A5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24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429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DA65FA-E487-FF4D-9508-0991D1952E07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r>
              <a:rPr lang="es-MX" dirty="0" smtClean="0">
                <a:cs typeface="+mn-cs"/>
              </a:rPr>
              <a:t>Repaso.</a:t>
            </a:r>
          </a:p>
          <a:p>
            <a:pPr>
              <a:defRPr/>
            </a:pPr>
            <a:r>
              <a:rPr lang="es-MX" dirty="0" smtClean="0">
                <a:cs typeface="+mn-cs"/>
              </a:rPr>
              <a:t>Con</a:t>
            </a:r>
            <a:r>
              <a:rPr lang="es-MX" baseline="0" dirty="0" smtClean="0">
                <a:cs typeface="+mn-cs"/>
              </a:rPr>
              <a:t> el fin de dejar claras las nociones y los conceptos  globalización y de </a:t>
            </a:r>
            <a:r>
              <a:rPr lang="es-MX" baseline="0" dirty="0" err="1" smtClean="0">
                <a:cs typeface="+mn-cs"/>
              </a:rPr>
              <a:t>nternacionalización</a:t>
            </a:r>
            <a:r>
              <a:rPr lang="es-MX" baseline="0" dirty="0" smtClean="0">
                <a:cs typeface="+mn-cs"/>
              </a:rPr>
              <a:t> de la educación, hagamos un repaso de ambos y sus contrastes.</a:t>
            </a:r>
            <a:endParaRPr lang="es-MX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637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0A0426E-9A2B-2147-879E-F69B50A5EE12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4</a:t>
            </a:fld>
            <a:endParaRPr lang="es-ES" sz="1200" dirty="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Preguntar a los alumnos qué concepto</a:t>
            </a:r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tienen de la globalización y de la internacionalización</a:t>
            </a:r>
          </a:p>
          <a:p>
            <a:pPr eaLnBrk="1" hangingPunct="1"/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¿Piensan que es lo mismo? </a:t>
            </a:r>
          </a:p>
          <a:p>
            <a:pPr eaLnBrk="1" hangingPunct="1"/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Motivar la participación de los alumnos para que expresen lo que creen de cada uno de estos términos</a:t>
            </a:r>
            <a:endParaRPr lang="es-MX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35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DA65FA-E487-FF4D-9508-0991D1952E07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8864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6768E5-AD8A-8E45-A7DA-49E942C68F58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494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6768E5-AD8A-8E45-A7DA-49E942C68F58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>
              <a:defRPr/>
            </a:pPr>
            <a:endParaRPr lang="es-MX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8808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s-MX" altLang="es-MX" baseline="0" dirty="0" err="1" smtClean="0"/>
              <a:t>Albach</a:t>
            </a:r>
            <a:r>
              <a:rPr lang="es-MX" altLang="es-MX" baseline="0" dirty="0" smtClean="0"/>
              <a:t> </a:t>
            </a:r>
            <a:r>
              <a:rPr lang="es-MX" altLang="es-MX" baseline="0" dirty="0"/>
              <a:t>y Knight dicen que la GLB es el catalizador, mientras que la INT es la respuesta proactiva a ésta.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s-MX" altLang="es-MX" baseline="0" dirty="0"/>
              <a:t>A PARTIR DE ESTE NUEVO ORDEN ECONÓMICO MUNDIAL, SURGEN LAS REFORMAS A LAS IES Y… </a:t>
            </a:r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1904E6-8920-461E-BBC4-CE20C9578DE7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897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 b="0" i="1" u="none" dirty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1904E6-8920-461E-BBC4-CE20C9578DE7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75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altLang="es-MX" dirty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9666" indent="-29217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8718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6205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103692" indent="-233744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71179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38666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506153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73640" indent="-23374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0A7BDE-449D-484F-9E78-C5CD5D053491}" type="slidenum">
              <a:rPr lang="es-ES" altLang="es-MX" sz="6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s-ES" altLang="es-MX" sz="6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8996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&gt; LA</a:t>
            </a:r>
            <a:r>
              <a:rPr lang="es-MX" baseline="0" dirty="0">
                <a:latin typeface="Arial" panose="020B0604020202020204" pitchFamily="34" charset="0"/>
                <a:cs typeface="Arial" panose="020B0604020202020204" pitchFamily="34" charset="0"/>
              </a:rPr>
              <a:t> HUMANIDAD PROTAGONIZA UNA ERA DE CAMBIOS Y HAY UNA TRANSFORMACIÓN DE LA PERCEPCIÓN DEL MUNDO EN QUE VIVIMOS…. (cambiar)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D4919-4E44-41C9-8CA3-294D152FC96C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96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E6DD42-BCDD-AB4F-9498-B6E429C956D0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698500"/>
            <a:ext cx="4538663" cy="3405188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15" y="4337052"/>
            <a:ext cx="5076747" cy="4108449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dirty="0">
                <a:solidFill>
                  <a:srgbClr val="008080"/>
                </a:solidFill>
                <a:latin typeface="Century Gothic" panose="020B0502020202020204" pitchFamily="34" charset="0"/>
              </a:rPr>
              <a:t>En los últimos años, los estudios en torno a la Globalización se han acrecentado alrededor del mundo</a:t>
            </a:r>
            <a:r>
              <a:rPr lang="es-MX" dirty="0"/>
              <a:t> </a:t>
            </a:r>
            <a:r>
              <a:rPr lang="es-MX" dirty="0" smtClean="0"/>
              <a:t>y hay diversas acepciones de su origen: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Época Prehistórica desde que el hombre deja</a:t>
            </a:r>
            <a:r>
              <a:rPr lang="es-MX" baseline="0" dirty="0" smtClean="0"/>
              <a:t> de ser sedentario e inicia su camino nómada, dejando de sí y tomando de otros elementos a su paso.</a:t>
            </a:r>
            <a:endParaRPr lang="es-MX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dirty="0">
                <a:solidFill>
                  <a:srgbClr val="990000"/>
                </a:solidFill>
              </a:rPr>
              <a:t>RUTA DE LA SEDA: </a:t>
            </a:r>
            <a:r>
              <a:rPr lang="es-MX" sz="1800" dirty="0"/>
              <a:t>red de rutas comerciales organizadas a partir del negocio de la seda china desde el siglo I a. C., que se extendía por todo el continente asiático, conectando a China con Mongolia, el subcontinente indio, Persia, Arabia, Siria, Turquía, Europa y África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dirty="0">
                <a:solidFill>
                  <a:srgbClr val="990000"/>
                </a:solidFill>
              </a:rPr>
              <a:t>Mesoamérica Ruta </a:t>
            </a:r>
            <a:r>
              <a:rPr lang="es-MX" sz="1800" b="1" dirty="0" smtClean="0">
                <a:solidFill>
                  <a:srgbClr val="990000"/>
                </a:solidFill>
              </a:rPr>
              <a:t>comercial</a:t>
            </a:r>
            <a:r>
              <a:rPr lang="es-MX" sz="1800" b="1" baseline="0" dirty="0" smtClean="0">
                <a:solidFill>
                  <a:srgbClr val="990000"/>
                </a:solidFill>
              </a:rPr>
              <a:t> </a:t>
            </a:r>
            <a:r>
              <a:rPr lang="es-MX" sz="1800" b="0" baseline="0" dirty="0" smtClean="0">
                <a:solidFill>
                  <a:srgbClr val="990000"/>
                </a:solidFill>
              </a:rPr>
              <a:t>principalmente del imperio Azteca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Culturas Romana y Griega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Revolución industrial.- </a:t>
            </a:r>
            <a:r>
              <a:rPr lang="es-MX" sz="1800" b="0" baseline="0" dirty="0" smtClean="0">
                <a:solidFill>
                  <a:srgbClr val="990000"/>
                </a:solidFill>
              </a:rPr>
              <a:t>sustituye la máquina al hombre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b="1" baseline="0" dirty="0" smtClean="0">
                <a:solidFill>
                  <a:srgbClr val="990000"/>
                </a:solidFill>
              </a:rPr>
              <a:t>Internet.- </a:t>
            </a:r>
            <a:r>
              <a:rPr lang="es-MX" sz="1800" b="0" baseline="0" dirty="0" smtClean="0">
                <a:solidFill>
                  <a:srgbClr val="990000"/>
                </a:solidFill>
              </a:rPr>
              <a:t>parteaguas de la época contemporánea que estamos viviendo desde finales de los 90</a:t>
            </a:r>
            <a:endParaRPr lang="es-ES" sz="1800" b="0" dirty="0">
              <a:solidFill>
                <a:srgbClr val="990000"/>
              </a:solidFill>
            </a:endParaRPr>
          </a:p>
          <a:p>
            <a:pPr>
              <a:defRPr/>
            </a:pPr>
            <a:endParaRPr lang="es-MX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984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A8645DC-918A-BC43-80EB-3205BAAFAA08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7</a:t>
            </a:fld>
            <a:endParaRPr lang="es-ES" sz="1200" dirty="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Aunque la globalización haya iniciado desde los inicios de la humanidad,</a:t>
            </a:r>
            <a:r>
              <a:rPr lang="es-MX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sus efectos se han sentido desde finales del siglo XX</a:t>
            </a:r>
          </a:p>
          <a:p>
            <a:pPr eaLnBrk="1" hangingPunct="1"/>
            <a:r>
              <a:rPr lang="es-MX" dirty="0" smtClean="0">
                <a:latin typeface="Times New Roman" charset="0"/>
                <a:ea typeface="ＭＳ Ｐゴシック" charset="0"/>
                <a:cs typeface="ＭＳ Ｐゴシック" charset="0"/>
              </a:rPr>
              <a:t>Comentar cada punto con los alumnos y motivarlos a comentar.</a:t>
            </a:r>
            <a:endParaRPr lang="es-MX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91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A460F5D-778D-8146-A949-78E64C684D5C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8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7651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27652" name="Rectangle 307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UE.- Unión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Europea</a:t>
            </a:r>
            <a:endParaRPr lang="en-US" dirty="0" smtClean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NAFTA.- North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Amércica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Free Trade Agreement</a:t>
            </a:r>
          </a:p>
          <a:p>
            <a:pPr eaLnBrk="1" hangingPunct="1"/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APEC.- Asia Pacific Economic Cooperation</a:t>
            </a:r>
          </a:p>
          <a:p>
            <a:pPr eaLnBrk="1" hangingPunct="1"/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Mercosur.- Mercado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común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 del sur (Argentina, </a:t>
            </a:r>
            <a:r>
              <a:rPr lang="en-US" baseline="0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Brasil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ＭＳ Ｐゴシック" charset="0"/>
              </a:rPr>
              <a:t>, Uruguay, Paraguay y Venezuela)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613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C80E359-1CF0-E34B-9189-E859ADAD25F3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9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Reflexión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r>
              <a:rPr lang="es-ES" sz="1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Consecuentemente, una gran parte de la humanidad es cada día más pobre y excluida de la modernidad.</a:t>
            </a: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28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3B567D3-439E-BE47-A0A8-A14CD383B261}" type="slidenum">
              <a:rPr lang="es-ES" sz="1200">
                <a:solidFill>
                  <a:prstClr val="black"/>
                </a:solidFill>
                <a:latin typeface="Century Schoolbook" charset="0"/>
              </a:rPr>
              <a:pPr/>
              <a:t>10</a:t>
            </a:fld>
            <a:endParaRPr lang="es-ES" sz="1200">
              <a:solidFill>
                <a:prstClr val="black"/>
              </a:solidFill>
              <a:latin typeface="Century Schoolbook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8500"/>
            <a:ext cx="4543425" cy="3408363"/>
          </a:xfrm>
          <a:solidFill>
            <a:srgbClr val="FFFFFF"/>
          </a:solidFill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Las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condiciones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de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globalización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también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reflejan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las NO favorable, sin embargo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es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un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fenómeno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que no se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puede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revertir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.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91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>
            <a:extLst>
              <a:ext uri="{FF2B5EF4-FFF2-40B4-BE49-F238E27FC236}">
                <a16:creationId xmlns:a16="http://schemas.microsoft.com/office/drawing/2014/main" id="{2CFA3C2A-7FF8-443D-A271-22170F97807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2 Marcador de notas">
            <a:extLst>
              <a:ext uri="{FF2B5EF4-FFF2-40B4-BE49-F238E27FC236}">
                <a16:creationId xmlns:a16="http://schemas.microsoft.com/office/drawing/2014/main" id="{F4ECE7C4-5C68-4C58-960F-85D722AFB1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/>
              <a:t>Las características principales del contexto global actual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dirty="0"/>
              <a:t>1.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lo que han revolucionado los conceptos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distancia y tiempo (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TICs)</a:t>
            </a:r>
          </a:p>
          <a:p>
            <a:pPr eaLnBrk="1" hangingPunct="1">
              <a:spcBef>
                <a:spcPct val="0"/>
              </a:spcBef>
            </a:pPr>
            <a:r>
              <a:rPr lang="es-MX" altLang="es-MX" dirty="0"/>
              <a:t>2. … 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 Liberalización de los Flujos Financieros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3.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Impulsados por el uso intensivo de la Tecnología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-Transformación Tecno-económica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-Deslocalización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-Innovación</a:t>
            </a:r>
          </a:p>
          <a:p>
            <a:pPr eaLnBrk="1" hangingPunct="1">
              <a:defRPr/>
            </a:pPr>
            <a:r>
              <a:rPr lang="es-MX" altLang="es-MX" dirty="0"/>
              <a:t>4. … </a:t>
            </a:r>
            <a:r>
              <a: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realidad impacta la vida del planeta, las naciones, las instituciones y los seres humanos en todos los niveles.</a:t>
            </a:r>
          </a:p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17412" name="3 Marcador de número de diapositiva">
            <a:extLst>
              <a:ext uri="{FF2B5EF4-FFF2-40B4-BE49-F238E27FC236}">
                <a16:creationId xmlns:a16="http://schemas.microsoft.com/office/drawing/2014/main" id="{CA464087-741D-4933-B580-C1BC70BE9D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AFCBC0E-7CA2-40B3-B80B-6150D9DDA52E}" type="slidenum">
              <a:rPr lang="es-ES" altLang="es-MX"/>
              <a:pPr eaLnBrk="1" hangingPunct="1"/>
              <a:t>11</a:t>
            </a:fld>
            <a:endParaRPr lang="es-ES" alt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>
            <a:extLst>
              <a:ext uri="{FF2B5EF4-FFF2-40B4-BE49-F238E27FC236}">
                <a16:creationId xmlns:a16="http://schemas.microsoft.com/office/drawing/2014/main" id="{41135057-077E-4ADE-B5E9-588AC7637F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2 Marcador de notas">
            <a:extLst>
              <a:ext uri="{FF2B5EF4-FFF2-40B4-BE49-F238E27FC236}">
                <a16:creationId xmlns:a16="http://schemas.microsoft.com/office/drawing/2014/main" id="{CF356B74-6634-48B7-98DE-BF01B379D2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MX" altLang="es-MX" dirty="0"/>
              <a:t>Las características principales del contexto global actual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dirty="0"/>
              <a:t>1.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lo que han revolucionado los conceptos de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distancia y tiempo (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TICs)</a:t>
            </a:r>
          </a:p>
          <a:p>
            <a:pPr eaLnBrk="1" hangingPunct="1">
              <a:spcBef>
                <a:spcPct val="0"/>
              </a:spcBef>
            </a:pPr>
            <a:r>
              <a:rPr lang="es-MX" altLang="es-MX" dirty="0"/>
              <a:t>2. … </a:t>
            </a: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 Liberalización de los Flujos Financieros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3. … </a:t>
            </a:r>
            <a:r>
              <a:rPr lang="es-ES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Impulsados por el uso intensivo de la Tecnología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-Transformación Tecno-económica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-Deslocalización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200" i="1" dirty="0">
                <a:latin typeface="Arial" panose="020B0604020202020204" pitchFamily="34" charset="0"/>
                <a:cs typeface="Arial" panose="020B0604020202020204" pitchFamily="34" charset="0"/>
              </a:rPr>
              <a:t>-Innovación</a:t>
            </a:r>
          </a:p>
          <a:p>
            <a:pPr eaLnBrk="1" hangingPunct="1">
              <a:defRPr/>
            </a:pPr>
            <a:r>
              <a:rPr lang="es-MX" altLang="es-MX" dirty="0"/>
              <a:t>4. … </a:t>
            </a:r>
            <a:r>
              <a:rPr lang="es-E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realidad impacta la vida del planeta, las naciones, las instituciones y los seres humanos en todos los niveles.</a:t>
            </a:r>
          </a:p>
          <a:p>
            <a:pPr eaLnBrk="1" hangingPunct="1">
              <a:spcBef>
                <a:spcPct val="0"/>
              </a:spcBef>
            </a:pPr>
            <a:endParaRPr lang="es-MX" altLang="es-MX" dirty="0"/>
          </a:p>
        </p:txBody>
      </p:sp>
      <p:sp>
        <p:nvSpPr>
          <p:cNvPr id="18436" name="3 Marcador de número de diapositiva">
            <a:extLst>
              <a:ext uri="{FF2B5EF4-FFF2-40B4-BE49-F238E27FC236}">
                <a16:creationId xmlns:a16="http://schemas.microsoft.com/office/drawing/2014/main" id="{D7283377-906F-4EB5-8049-49978F13B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40AB75C-E71F-4A48-BFD6-1A4CD24A9891}" type="slidenum">
              <a:rPr lang="es-ES" altLang="es-MX"/>
              <a:pPr eaLnBrk="1" hangingPunct="1"/>
              <a:t>12</a:t>
            </a:fld>
            <a:endParaRPr lang="es-ES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678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84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521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666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278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380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538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11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420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822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098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C2DF0-BF22-4405-B16A-CD85AE347D9E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ABC50-6EE3-49A6-90BD-6F4B6B5EB5E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6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85800" y="4714875"/>
            <a:ext cx="7772400" cy="1843087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ES" sz="32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ES" sz="32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FACULTAD </a:t>
            </a: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 LENGUAS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UAEMex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Dra. C. Ed. Yolanda E. Ballesteros Sentíes</a:t>
            </a:r>
            <a:br>
              <a:rPr lang="es-MX" sz="2400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</a:br>
            <a:r>
              <a:rPr lang="es-MX" sz="24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2019</a:t>
            </a:r>
            <a:endParaRPr lang="es-MX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00062" y="1900238"/>
            <a:ext cx="8143875" cy="2600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Unidad de competencia I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LA </a:t>
            </a:r>
            <a:r>
              <a:rPr lang="es-ES" sz="32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</a:t>
            </a:r>
            <a:r>
              <a:rPr lang="es-ES" sz="32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LA EDUCACIÓN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135256" y="592753"/>
            <a:ext cx="6873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UNIVERSIDAD AUTÓNOMA DEL ESTADO DE MÉXICO</a:t>
            </a:r>
          </a:p>
          <a:p>
            <a:pPr algn="ctr"/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LICENCIATURA </a:t>
            </a:r>
            <a: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 LENGUAS</a:t>
            </a:r>
            <a:b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s-ES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TEMAS SELECTOS </a:t>
            </a:r>
            <a:r>
              <a:rPr lang="es-ES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COMPLEMENTARIOS EDUCACIÓN I</a:t>
            </a:r>
          </a:p>
          <a:p>
            <a:pPr algn="ctr"/>
            <a:r>
              <a:rPr lang="es-ES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2569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1" name="Rectangle 1027"/>
          <p:cNvSpPr>
            <a:spLocks noGrp="1" noChangeArrowheads="1"/>
          </p:cNvSpPr>
          <p:nvPr>
            <p:ph idx="1"/>
          </p:nvPr>
        </p:nvSpPr>
        <p:spPr>
          <a:xfrm>
            <a:off x="3970867" y="488429"/>
            <a:ext cx="4529137" cy="5691784"/>
          </a:xfrm>
        </p:spPr>
        <p:txBody>
          <a:bodyPr lIns="92075" tIns="46038" rIns="92075" bIns="46038"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Socavación del Estado-Nación y Estado-Bienestar</a:t>
            </a: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Aunque los procesos de globalización y modernización se desarrollan simultáneamente  por el mundo, producen desarrollos desiguales, divergentes y contradictorios</a:t>
            </a:r>
          </a:p>
          <a:p>
            <a:pPr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Hay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globalizadores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(pocos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globalizadores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muchos 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“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globalizados</a:t>
            </a:r>
            <a:r>
              <a:rPr lang="ja-JP" alt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”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42951" y="6180213"/>
            <a:ext cx="8243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>
                <a:latin typeface="Century Gothic" panose="020B0502020202020204" pitchFamily="34" charset="0"/>
              </a:rPr>
              <a:t>Socavar</a:t>
            </a:r>
          </a:p>
          <a:p>
            <a:r>
              <a:rPr lang="es-MX" sz="1000" i="1" dirty="0">
                <a:latin typeface="Century Gothic" panose="020B0502020202020204" pitchFamily="34" charset="0"/>
              </a:rPr>
              <a:t>Debilitar la fuerza moral de una ideología o un valor espiritual, o de la persona que la defiende o representa.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96" y="1110234"/>
            <a:ext cx="3386137" cy="4448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0632246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http://yami178.files.wordpress.com/2009/09/dinero.jpg">
            <a:extLst>
              <a:ext uri="{FF2B5EF4-FFF2-40B4-BE49-F238E27FC236}">
                <a16:creationId xmlns:a16="http://schemas.microsoft.com/office/drawing/2014/main" id="{BB0B1413-363C-4CAE-931B-61C32AD69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65463"/>
            <a:ext cx="12922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http://www.sicomyt.com/Portals/0/comunicaciones.jpg">
            <a:extLst>
              <a:ext uri="{FF2B5EF4-FFF2-40B4-BE49-F238E27FC236}">
                <a16:creationId xmlns:a16="http://schemas.microsoft.com/office/drawing/2014/main" id="{A188B43E-F4BF-420E-929D-0875DA448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10" y="964924"/>
            <a:ext cx="30273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1 Rectángulo">
            <a:extLst>
              <a:ext uri="{FF2B5EF4-FFF2-40B4-BE49-F238E27FC236}">
                <a16:creationId xmlns:a16="http://schemas.microsoft.com/office/drawing/2014/main" id="{118F396A-F4D2-4590-B413-94B0D6EE1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8" y="1335088"/>
            <a:ext cx="8429625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s-ES" altLang="es-MX" sz="800" dirty="0">
              <a:cs typeface="Arial" panose="020B0604020202020204" pitchFamily="34" charset="0"/>
            </a:endParaRP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1.- Desarrollo en las comunicaciones que facilita la fluidez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información. </a:t>
            </a:r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r>
              <a:rPr lang="es-ES" altLang="es-MX" b="1" dirty="0">
                <a:latin typeface="Century Gothic" panose="020B0502020202020204" pitchFamily="34" charset="0"/>
              </a:rPr>
              <a:t>	     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</a:rPr>
              <a:t>  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</a:rPr>
              <a:t>		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2.- Fronteras económicas redefinidas a escala mundial </a:t>
            </a: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                    -</a:t>
            </a:r>
            <a:r>
              <a:rPr lang="es-ES" altLang="es-MX" b="1" dirty="0" err="1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Inter-relación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-</a:t>
            </a:r>
          </a:p>
          <a:p>
            <a:pPr eaLnBrk="1" hangingPunct="1"/>
            <a:r>
              <a:rPr lang="es-ES" altLang="es-MX" i="1" dirty="0">
                <a:latin typeface="Century Gothic" panose="020B0502020202020204" pitchFamily="34" charset="0"/>
                <a:cs typeface="Arial" panose="020B0604020202020204" pitchFamily="34" charset="0"/>
              </a:rPr>
              <a:t>	       </a:t>
            </a:r>
          </a:p>
          <a:p>
            <a:pPr eaLnBrk="1" hangingPunct="1"/>
            <a:endParaRPr lang="es-ES" altLang="es-MX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MX" altLang="es-MX" sz="800" dirty="0">
              <a:latin typeface="Century Gothic" panose="020B0502020202020204" pitchFamily="34" charset="0"/>
            </a:endParaRPr>
          </a:p>
          <a:p>
            <a:pPr eaLnBrk="1" hangingPunct="1"/>
            <a:endParaRPr lang="es-ES" altLang="es-MX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3.- Modelos de producción innovadores.</a:t>
            </a:r>
            <a:r>
              <a:rPr lang="es-ES" altLang="es-MX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125" name="Picture 11" descr="http://www.measurecontrol.com/wp-content/uploads/2007/10/Mapa%20Automovil.bmp">
            <a:extLst>
              <a:ext uri="{FF2B5EF4-FFF2-40B4-BE49-F238E27FC236}">
                <a16:creationId xmlns:a16="http://schemas.microsoft.com/office/drawing/2014/main" id="{F384B44B-7544-4BF4-81D0-0A49A4959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4013279"/>
            <a:ext cx="35941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>
            <a:extLst>
              <a:ext uri="{FF2B5EF4-FFF2-40B4-BE49-F238E27FC236}">
                <a16:creationId xmlns:a16="http://schemas.microsoft.com/office/drawing/2014/main" id="{4A40DA35-A894-4A38-B3D4-0F77280D7CEC}"/>
              </a:ext>
            </a:extLst>
          </p:cNvPr>
          <p:cNvSpPr txBox="1"/>
          <p:nvPr/>
        </p:nvSpPr>
        <p:spPr>
          <a:xfrm>
            <a:off x="3001335" y="357168"/>
            <a:ext cx="2856551" cy="769441"/>
          </a:xfrm>
          <a:prstGeom prst="rect">
            <a:avLst/>
          </a:prstGeom>
          <a:solidFill>
            <a:srgbClr val="00808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CONTEXTO GLOBAL</a:t>
            </a:r>
          </a:p>
          <a:p>
            <a:pPr algn="ctr">
              <a:defRPr/>
            </a:pPr>
            <a:endParaRPr lang="es-ES" sz="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Características actuales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uha.edu.mx/images/bilingue2.jpg">
            <a:extLst>
              <a:ext uri="{FF2B5EF4-FFF2-40B4-BE49-F238E27FC236}">
                <a16:creationId xmlns:a16="http://schemas.microsoft.com/office/drawing/2014/main" id="{38D2FF78-4B68-4CC9-9F54-D21C6F3CB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3235" y="4195224"/>
            <a:ext cx="2093316" cy="2317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7" name="2 Rectángulo">
            <a:extLst>
              <a:ext uri="{FF2B5EF4-FFF2-40B4-BE49-F238E27FC236}">
                <a16:creationId xmlns:a16="http://schemas.microsoft.com/office/drawing/2014/main" id="{650C8F84-AE13-4DB6-95D8-26AE0C1C4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188" y="1357313"/>
            <a:ext cx="4929187" cy="377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economía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cultura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el terrorismo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la justicia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dirty="0">
                <a:latin typeface="Century Gothic" panose="020B0502020202020204" pitchFamily="34" charset="0"/>
                <a:cs typeface="Arial" panose="020B0604020202020204" pitchFamily="34" charset="0"/>
              </a:rPr>
              <a:t> el “mercado del conocimiento y la información”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s-MX" sz="8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altLang="es-MX" sz="1700" b="1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sz="2000" b="1" dirty="0">
                <a:solidFill>
                  <a:srgbClr val="C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EDUCACIÓN</a:t>
            </a:r>
          </a:p>
        </p:txBody>
      </p:sp>
      <p:pic>
        <p:nvPicPr>
          <p:cNvPr id="27654" name="Picture 6" descr="http://dl2.glitter-graphics.net/pub/61/61382iqkbpgu422.gif">
            <a:extLst>
              <a:ext uri="{FF2B5EF4-FFF2-40B4-BE49-F238E27FC236}">
                <a16:creationId xmlns:a16="http://schemas.microsoft.com/office/drawing/2014/main" id="{F8794D96-39A8-4F73-BAA6-96866B2FF6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7096" y="1222132"/>
            <a:ext cx="1870831" cy="19589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7656" name="Picture 8" descr="http://www.elalmanaque.com/psicologia/terrorismo/images/terrorismo.jpg">
            <a:extLst>
              <a:ext uri="{FF2B5EF4-FFF2-40B4-BE49-F238E27FC236}">
                <a16:creationId xmlns:a16="http://schemas.microsoft.com/office/drawing/2014/main" id="{833F601C-6B4D-4980-826F-6B5C3E2AE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3354">
            <a:off x="1190085" y="1341505"/>
            <a:ext cx="1714512" cy="1134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62" name="Picture 14" descr="http://www.uha.edu.mx/images/comercio2.jpg">
            <a:extLst>
              <a:ext uri="{FF2B5EF4-FFF2-40B4-BE49-F238E27FC236}">
                <a16:creationId xmlns:a16="http://schemas.microsoft.com/office/drawing/2014/main" id="{2F890DA2-BE5E-4324-BDFA-6D3F61870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4367">
            <a:off x="1455457" y="3257570"/>
            <a:ext cx="1249260" cy="1382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8 CuadroTexto">
            <a:extLst>
              <a:ext uri="{FF2B5EF4-FFF2-40B4-BE49-F238E27FC236}">
                <a16:creationId xmlns:a16="http://schemas.microsoft.com/office/drawing/2014/main" id="{991723F5-D020-4493-9F95-A5B160C6A79A}"/>
              </a:ext>
            </a:extLst>
          </p:cNvPr>
          <p:cNvSpPr txBox="1"/>
          <p:nvPr/>
        </p:nvSpPr>
        <p:spPr>
          <a:xfrm>
            <a:off x="282514" y="5286390"/>
            <a:ext cx="5445722" cy="1015663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Esta realidad impacta la vida del planeta,</a:t>
            </a:r>
          </a:p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las naciones, las instituciones y los seres</a:t>
            </a:r>
          </a:p>
          <a:p>
            <a:pPr algn="ctr">
              <a:defRPr/>
            </a:pPr>
            <a:r>
              <a:rPr lang="es-E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humanos en todos los niveles.</a:t>
            </a:r>
          </a:p>
        </p:txBody>
      </p:sp>
      <p:sp>
        <p:nvSpPr>
          <p:cNvPr id="6156" name="9 CuadroTexto">
            <a:extLst>
              <a:ext uri="{FF2B5EF4-FFF2-40B4-BE49-F238E27FC236}">
                <a16:creationId xmlns:a16="http://schemas.microsoft.com/office/drawing/2014/main" id="{262F33A1-6EBE-4414-90B7-182540930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425450"/>
            <a:ext cx="685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4.- Reestructuración de las relaciones entre los países, originando</a:t>
            </a:r>
            <a:r>
              <a:rPr lang="es-ES" altLang="es-MX" b="1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s-ES" altLang="es-MX" b="1" dirty="0">
                <a:solidFill>
                  <a:srgbClr val="C000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INTERNACIONALIZACIÓN </a:t>
            </a:r>
            <a:r>
              <a:rPr lang="es-ES" altLang="es-MX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</a:t>
            </a:r>
            <a:r>
              <a:rPr lang="es-ES" altLang="es-MX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  <a:endParaRPr lang="es-ES" altLang="es-MX" dirty="0">
              <a:solidFill>
                <a:srgbClr val="00808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530" name="Rectangle 2"/>
          <p:cNvSpPr>
            <a:spLocks noChangeArrowheads="1"/>
          </p:cNvSpPr>
          <p:nvPr/>
        </p:nvSpPr>
        <p:spPr bwMode="auto">
          <a:xfrm>
            <a:off x="838200" y="1752600"/>
            <a:ext cx="75438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SzPct val="150000"/>
              <a:buBlip>
                <a:blip r:embed="rId3"/>
              </a:buBlip>
            </a:pP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La 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internacionalización se refiere a un proceso de cambio organizacional, innovación curricular, desarrollo profesional del personal académico y 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admini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s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tr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tivo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la movilidad estudiantil con la finalidad de lograr la excelencia en docencia, 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inve</a:t>
            </a:r>
            <a:r>
              <a:rPr lang="en-U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s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tigación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otras actividades que son parte de la función de las universidades (</a:t>
            </a:r>
            <a:r>
              <a:rPr lang="es-ES" sz="22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Rudzki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 1998)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8163" y="323004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47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359569" y="1767498"/>
            <a:ext cx="8424862" cy="4887302"/>
          </a:xfrm>
        </p:spPr>
        <p:txBody>
          <a:bodyPr>
            <a:normAutofit fontScale="92500" lnSpcReduction="20000"/>
          </a:bodyPr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000" dirty="0">
              <a:solidFill>
                <a:srgbClr val="FF0000"/>
              </a:solidFill>
              <a:cs typeface="+mn-cs"/>
            </a:endParaRPr>
          </a:p>
          <a:p>
            <a:pPr marL="533400" indent="-533400" eaLnBrk="1" hangingPunct="1">
              <a:lnSpc>
                <a:spcPct val="120000"/>
              </a:lnSpc>
              <a:buFontTx/>
              <a:buNone/>
              <a:defRPr/>
            </a:pPr>
            <a:r>
              <a:rPr lang="es-MX" sz="2000" dirty="0">
                <a:cs typeface="+mn-cs"/>
              </a:rPr>
              <a:t>	</a:t>
            </a:r>
            <a:r>
              <a:rPr lang="es-MX" sz="2400" dirty="0">
                <a:latin typeface="Century Gothic" panose="020B0502020202020204" pitchFamily="34" charset="0"/>
              </a:rPr>
              <a:t>La internacionalización a nivel nacional, sectorial e institucional representa el proceso de integrar una dimensión internacional, intercultural o global en las funciones y servicios de enseñanza postsecundaria   </a:t>
            </a:r>
            <a:r>
              <a:rPr lang="es-MX" sz="26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(Knight, 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1999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)</a:t>
            </a:r>
            <a:endParaRPr lang="es-MX" sz="2600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120000"/>
              </a:lnSpc>
              <a:buFontTx/>
              <a:buNone/>
              <a:defRPr/>
            </a:pPr>
            <a:r>
              <a:rPr lang="es-MX" sz="2400" b="1" dirty="0">
                <a:latin typeface="Century Gothic" panose="020B0502020202020204" pitchFamily="34" charset="0"/>
              </a:rPr>
              <a:t>	</a:t>
            </a:r>
          </a:p>
          <a:p>
            <a:pPr marL="533400" indent="-533400" eaLnBrk="1" hangingPunct="1">
              <a:lnSpc>
                <a:spcPct val="120000"/>
              </a:lnSpc>
              <a:buFontTx/>
              <a:buNone/>
              <a:defRPr/>
            </a:pPr>
            <a:r>
              <a:rPr lang="es-MX" sz="2400" dirty="0">
                <a:latin typeface="Century Gothic" panose="020B0502020202020204" pitchFamily="34" charset="0"/>
              </a:rPr>
              <a:t>	La internacionalización se divide en cuatro componentes: el flujo de nuevos conocimientos, el flujo de los académicos, el flujo de los estudiantes y el contenido del currículo </a:t>
            </a:r>
            <a:r>
              <a:rPr lang="es-MX" sz="26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(Kerr, </a:t>
            </a:r>
            <a:r>
              <a:rPr lang="es-MX" sz="26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1991)</a:t>
            </a:r>
            <a:endParaRPr lang="es-MX" sz="2600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sz="2400" b="1" dirty="0">
              <a:solidFill>
                <a:srgbClr val="990000"/>
              </a:solidFill>
              <a:cs typeface="+mn-cs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es-MX" sz="2000" b="1" dirty="0">
                <a:solidFill>
                  <a:srgbClr val="990000"/>
                </a:solidFill>
                <a:cs typeface="+mn-cs"/>
              </a:rPr>
              <a:t>	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15A99CD-DCC7-4EAC-B24B-75650ABF33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784" y="626452"/>
            <a:ext cx="7698432" cy="615462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9078" y="208394"/>
            <a:ext cx="1862138" cy="17961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6996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403" name="Rectangle 3"/>
          <p:cNvSpPr>
            <a:spLocks noGrp="1" noChangeArrowheads="1"/>
          </p:cNvSpPr>
          <p:nvPr>
            <p:ph idx="1"/>
          </p:nvPr>
        </p:nvSpPr>
        <p:spPr>
          <a:xfrm>
            <a:off x="808777" y="409847"/>
            <a:ext cx="7541535" cy="2638153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50000"/>
              </a:lnSpc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El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fin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 la política de internacionalización es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la institucionalización de la dimensión internacional en todos sus aspectos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(estructura administrativa y académica, planta administrativa y docente, estudiantes, contenidos de cursos y programas </a:t>
            </a:r>
            <a:endParaRPr lang="es-ES" sz="36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71" y="3048000"/>
            <a:ext cx="7249746" cy="30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65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459" name="Rectangle 3"/>
          <p:cNvSpPr>
            <a:spLocks noGrp="1" noChangeArrowheads="1"/>
          </p:cNvSpPr>
          <p:nvPr>
            <p:ph idx="1"/>
          </p:nvPr>
        </p:nvSpPr>
        <p:spPr>
          <a:xfrm>
            <a:off x="723900" y="1828799"/>
            <a:ext cx="7772400" cy="4114800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La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internacionalización dejó de ser un simple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hecho individual, de un estudiante o un académico,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que se concretaba sólo en la movilidad de personas, cuyo beneficio era meramente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individual. 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None/>
            </a:pPr>
            <a:endParaRPr lang="es-ES" sz="2400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Ahora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el proceso de internacionalización debe centrarse en el interés institucional</a:t>
            </a:r>
          </a:p>
          <a:p>
            <a:pPr algn="just" eaLnBrk="1" hangingPunct="1">
              <a:lnSpc>
                <a:spcPct val="80000"/>
              </a:lnSpc>
              <a:buFont typeface="Wingdings" charset="0"/>
              <a:buNone/>
            </a:pPr>
            <a:endParaRPr lang="es-ES" sz="2400" b="1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lnSpc>
                <a:spcPct val="80000"/>
              </a:lnSpc>
              <a:buSzTx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endParaRPr lang="es-ES" sz="28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38163" y="323004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Cambios en el concepto de </a:t>
            </a: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636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82" name="Rectangle 2"/>
          <p:cNvSpPr>
            <a:spLocks noGrp="1" noChangeArrowheads="1"/>
          </p:cNvSpPr>
          <p:nvPr>
            <p:ph idx="1"/>
          </p:nvPr>
        </p:nvSpPr>
        <p:spPr>
          <a:xfrm>
            <a:off x="983656" y="541867"/>
            <a:ext cx="7597606" cy="5113866"/>
          </a:xfrm>
        </p:spPr>
        <p:txBody>
          <a:bodyPr lIns="92075" tIns="46038" rIns="92075" bIns="46038">
            <a:normAutofit/>
          </a:bodyPr>
          <a:lstStyle/>
          <a:p>
            <a:pPr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0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El 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de internacionalización debe ser visto como una 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apertura institucional hacia el exterior y debe formar parte integral de los planes de desarrollo, planeación estratégica y políticas generales de las instituciones de educación superior</a:t>
            </a:r>
            <a:r>
              <a:rPr lang="es-ES" sz="22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. 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None/>
            </a:pPr>
            <a:endParaRPr lang="es-ES" sz="800" b="1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Blip>
                <a:blip r:embed="rId3"/>
              </a:buBlip>
            </a:pPr>
            <a:r>
              <a:rPr lang="es-ES" sz="20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Un 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de internacionalización es una 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estrategia de cambio 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institucional que origine el desarrollo de una 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nueva cultura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donde se 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valoran los enfoques internacionales, interculturales e interdisciplinarios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  permitiendo así la promoción y el apoyo de iniciativas para la  interacción, la cooperación y el intercambio internacionales</a:t>
            </a:r>
            <a:r>
              <a:rPr lang="es-ES" sz="22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.</a:t>
            </a:r>
            <a:endParaRPr lang="es-ES" sz="22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0" name="Picture 2" descr="Resultado de imagen para internationalization of higher educ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210" y="4953000"/>
            <a:ext cx="3960498" cy="14054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872729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80534" y="223308"/>
            <a:ext cx="7620000" cy="1063625"/>
          </a:xfrm>
        </p:spPr>
        <p:txBody>
          <a:bodyPr>
            <a:normAutofit fontScale="90000"/>
          </a:bodyPr>
          <a:lstStyle/>
          <a:p>
            <a:pPr algn="ctr" defTabSz="457200">
              <a:spcBef>
                <a:spcPts val="750"/>
              </a:spcBef>
            </a:pPr>
            <a:r>
              <a:rPr lang="en-US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MOTIVACIONES Y FUNDAMENTOS </a:t>
            </a:r>
            <a:r>
              <a:rPr lang="en-US" sz="28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 LA </a:t>
            </a:r>
            <a:r>
              <a:rPr lang="en-US" sz="2800" b="1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INTERNACIONALIZACIÓN </a:t>
            </a:r>
            <a:r>
              <a:rPr lang="en-US" sz="2800" dirty="0" smtClean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DE LA EDUCACIÓN </a:t>
            </a:r>
            <a:endParaRPr lang="es-ES" sz="2800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1142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286933"/>
            <a:ext cx="7687275" cy="5283200"/>
          </a:xfrm>
        </p:spPr>
        <p:txBody>
          <a:bodyPr lIns="92075" tIns="46038" rIns="92075" bIns="46038">
            <a:normAutofit fontScale="92500" lnSpcReduction="10000"/>
          </a:bodyPr>
          <a:lstStyle/>
          <a:p>
            <a:pPr algn="just">
              <a:lnSpc>
                <a:spcPct val="150000"/>
              </a:lnSpc>
              <a:buSzPct val="200000"/>
              <a:buBlip>
                <a:blip r:embed="rId3"/>
              </a:buBlip>
            </a:pP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6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Calidad</a:t>
            </a:r>
            <a:r>
              <a:rPr lang="es-ES" sz="26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</a:t>
            </a:r>
            <a:r>
              <a:rPr lang="es-ES" sz="26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 la educación</a:t>
            </a:r>
            <a:r>
              <a:rPr lang="es-ES" sz="20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</a:t>
            </a:r>
            <a:endParaRPr lang="es-ES" sz="20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Mayor profundidad en los contenidos académicos gracias a una perspectiva interdisciplinaria, intercultural e internacional y comparativa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Innovación en el </a:t>
            </a:r>
            <a:r>
              <a:rPr lang="es-ES" sz="2000" i="1" dirty="0" err="1">
                <a:latin typeface="Century Gothic" panose="020B0502020202020204" pitchFamily="34" charset="0"/>
                <a:ea typeface="ＭＳ Ｐゴシック" charset="0"/>
              </a:rPr>
              <a:t>curriculum</a:t>
            </a:r>
            <a:r>
              <a:rPr lang="es-ES" sz="2000" i="1" dirty="0">
                <a:latin typeface="Century Gothic" panose="020B0502020202020204" pitchFamily="34" charset="0"/>
                <a:ea typeface="ＭＳ Ｐゴシック" charset="0"/>
              </a:rPr>
              <a:t> 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y en los métodos de enseñanza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Enriquecimiento académico a través del intercambio de experiencia y conocimiento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Enriquecimiento del individuo a través de la experiencia internacional</a:t>
            </a:r>
          </a:p>
          <a:p>
            <a:pPr marL="700087" lvl="1" indent="-342900" eaLnBrk="1" hangingPunct="1">
              <a:lnSpc>
                <a:spcPct val="150000"/>
              </a:lnSpc>
              <a:buClrTx/>
              <a:buSzPct val="100000"/>
              <a:buFont typeface="Lucida Grande"/>
              <a:buChar char="-"/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</a:rPr>
              <a:t>Impacto positivo en la calidad de la gestión universitaria</a:t>
            </a:r>
          </a:p>
        </p:txBody>
      </p:sp>
    </p:spTree>
    <p:extLst>
      <p:ext uri="{BB962C8B-B14F-4D97-AF65-F5344CB8AC3E}">
        <p14:creationId xmlns:p14="http://schemas.microsoft.com/office/powerpoint/2010/main" val="2625088474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3651" name="Rectangle 3"/>
          <p:cNvSpPr>
            <a:spLocks noGrp="1" noChangeArrowheads="1"/>
          </p:cNvSpPr>
          <p:nvPr>
            <p:ph idx="1"/>
          </p:nvPr>
        </p:nvSpPr>
        <p:spPr>
          <a:xfrm>
            <a:off x="524933" y="2801408"/>
            <a:ext cx="8229600" cy="3514725"/>
          </a:xfrm>
        </p:spPr>
        <p:txBody>
          <a:bodyPr/>
          <a:lstStyle/>
          <a:p>
            <a:pPr algn="just" eaLnBrk="1" hangingPunct="1">
              <a:buClrTx/>
              <a:buSzPct val="200000"/>
              <a:buBlip>
                <a:blip r:embed="rId2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Pertinencia de la educación: </a:t>
            </a:r>
          </a:p>
          <a:p>
            <a:pPr algn="just" eaLnBrk="1" hangingPunct="1">
              <a:buClr>
                <a:srgbClr val="CC3300"/>
              </a:buClr>
              <a:buSzPct val="70000"/>
            </a:pPr>
            <a:endParaRPr lang="es-ES" sz="24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Preparación de los egresados para funcionar eficientemente en un mundo cada día más interdependiente, competitivo, global y multicultural</a:t>
            </a: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endParaRPr lang="es-ES" sz="1000" dirty="0">
              <a:latin typeface="Century Gothic" panose="020B0502020202020204" pitchFamily="34" charset="0"/>
              <a:ea typeface="ＭＳ Ｐゴシック" charset="0"/>
            </a:endParaRPr>
          </a:p>
          <a:p>
            <a:pPr lvl="1" algn="just" eaLnBrk="1" hangingPunct="1">
              <a:buClrTx/>
              <a:buSzPct val="100000"/>
              <a:buFont typeface="Lucida Grande"/>
              <a:buChar char="-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Hacer un país más competitivo en el concierto 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</a:rPr>
              <a:t>internacional.</a:t>
            </a:r>
            <a:endParaRPr lang="es-MX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530" name="Picture 2" descr="Resultado de imagen para educación pertinen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854" y="355598"/>
            <a:ext cx="4331758" cy="1883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536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7 CuadroTexto">
            <a:extLst>
              <a:ext uri="{FF2B5EF4-FFF2-40B4-BE49-F238E27FC236}">
                <a16:creationId xmlns:a16="http://schemas.microsoft.com/office/drawing/2014/main" id="{7420A26A-74A6-47F0-AACD-ABA0560FD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22" y="4382455"/>
            <a:ext cx="76543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990000"/>
              </a:buClr>
            </a:pPr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La humanidad protagoniza una era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</a:t>
            </a:r>
            <a:r>
              <a:rPr lang="es-ES" altLang="es-MX" sz="24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cambios</a:t>
            </a:r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y hay una transformación de la percepción</a:t>
            </a:r>
          </a:p>
          <a:p>
            <a:pPr algn="ctr" eaLnBrk="1" hangingPunct="1"/>
            <a:r>
              <a:rPr lang="es-ES" altLang="es-MX" sz="24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del mundo en que vivimos.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3251639-D39A-43FB-B96A-0CE504B20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01" y="1351547"/>
            <a:ext cx="4330771" cy="2474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675" name="Rectangle 3"/>
          <p:cNvSpPr>
            <a:spLocks noGrp="1" noChangeArrowheads="1"/>
          </p:cNvSpPr>
          <p:nvPr>
            <p:ph idx="1"/>
          </p:nvPr>
        </p:nvSpPr>
        <p:spPr>
          <a:xfrm>
            <a:off x="2540000" y="338667"/>
            <a:ext cx="6163734" cy="6349999"/>
          </a:xfrm>
        </p:spPr>
        <p:txBody>
          <a:bodyPr>
            <a:normAutofit/>
          </a:bodyPr>
          <a:lstStyle/>
          <a:p>
            <a:pPr eaLnBrk="1" hangingPunct="1">
              <a:buClrTx/>
              <a:buSzPct val="200000"/>
              <a:buBlip>
                <a:blip r:embed="rId2"/>
              </a:buBlip>
            </a:pP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Educación </a:t>
            </a:r>
            <a:r>
              <a:rPr lang="en-U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centrada en el desarrollo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human</a:t>
            </a:r>
            <a:r>
              <a:rPr lang="en-U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o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 </a:t>
            </a: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ES" sz="2200" b="1" dirty="0">
                <a:latin typeface="Century Gothic" panose="020B0502020202020204" pitchFamily="34" charset="0"/>
                <a:ea typeface="ＭＳ Ｐゴシック" charset="0"/>
              </a:rPr>
              <a:t>Conocimiento y respeto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 a las  culturas nacionales e internacionales para lograr mayor </a:t>
            </a:r>
            <a:r>
              <a:rPr lang="es-ES" sz="2200" b="1" dirty="0">
                <a:latin typeface="Century Gothic" panose="020B0502020202020204" pitchFamily="34" charset="0"/>
                <a:ea typeface="ＭＳ Ｐゴシック" charset="0"/>
              </a:rPr>
              <a:t>comprensión, solidaridad  y paz</a:t>
            </a: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 entre los pueblos del planeta. 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ES" sz="2200" dirty="0">
                <a:latin typeface="Century Gothic" panose="020B0502020202020204" pitchFamily="34" charset="0"/>
                <a:ea typeface="ＭＳ Ｐゴシック" charset="0"/>
              </a:rPr>
              <a:t>Medio de promoción y reforzamiento de la identidad nacional frente a los efectos negativos de la globalización de las economías, tecnologías y comunicación.</a:t>
            </a:r>
            <a:endParaRPr lang="en-US" sz="2200" dirty="0">
              <a:latin typeface="Century Gothic" panose="020B0502020202020204" pitchFamily="34" charset="0"/>
              <a:ea typeface="ＭＳ Ｐゴシック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MX" sz="2200" dirty="0">
                <a:latin typeface="Century Gothic" panose="020B0502020202020204" pitchFamily="34" charset="0"/>
                <a:ea typeface="ＭＳ Ｐゴシック" charset="0"/>
              </a:rPr>
              <a:t>Conocimiento de las problemáticas globales.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Lucida Grande"/>
              <a:buChar char="-"/>
            </a:pPr>
            <a:r>
              <a:rPr lang="es-MX" sz="2200" dirty="0">
                <a:latin typeface="Century Gothic" panose="020B0502020202020204" pitchFamily="34" charset="0"/>
                <a:ea typeface="ＭＳ Ｐゴシック" charset="0"/>
              </a:rPr>
              <a:t>Respuesta a la </a:t>
            </a:r>
            <a:r>
              <a:rPr lang="es-MX" sz="2200" dirty="0" smtClean="0">
                <a:latin typeface="Century Gothic" panose="020B0502020202020204" pitchFamily="34" charset="0"/>
                <a:ea typeface="ＭＳ Ｐゴシック" charset="0"/>
              </a:rPr>
              <a:t>globalización.</a:t>
            </a:r>
            <a:endParaRPr lang="es-MX" sz="22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66" y="1552045"/>
            <a:ext cx="2286000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75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571" name="Rectangle 3"/>
          <p:cNvSpPr>
            <a:spLocks noGrp="1" noChangeArrowheads="1"/>
          </p:cNvSpPr>
          <p:nvPr>
            <p:ph idx="1"/>
          </p:nvPr>
        </p:nvSpPr>
        <p:spPr>
          <a:xfrm>
            <a:off x="321733" y="2142068"/>
            <a:ext cx="8229600" cy="4111625"/>
          </a:xfrm>
        </p:spPr>
        <p:txBody>
          <a:bodyPr/>
          <a:lstStyle/>
          <a:p>
            <a:pPr eaLnBrk="1" hangingPunct="1">
              <a:buClrTx/>
              <a:buSzPct val="100000"/>
              <a:buFont typeface="Arial"/>
              <a:buChar char="•"/>
            </a:pPr>
            <a:r>
              <a:rPr lang="es-ES_tradnl" sz="2400" b="1" dirty="0" smtClean="0">
                <a:solidFill>
                  <a:srgbClr val="339966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Clasificación de las motivaciones y fundamentos de la Internacionalización</a:t>
            </a:r>
          </a:p>
          <a:p>
            <a:pPr marL="0" indent="0" eaLnBrk="1" hangingPunct="1">
              <a:buClrTx/>
              <a:buSzPct val="100000"/>
              <a:buNone/>
            </a:pPr>
            <a:endParaRPr lang="es-ES_tradnl" sz="24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políticas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económicas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culturales y sociales</a:t>
            </a:r>
          </a:p>
          <a:p>
            <a:pPr lvl="1" eaLnBrk="1" hangingPunct="1">
              <a:buClrTx/>
              <a:buSzPct val="100000"/>
              <a:buFont typeface="Lucida Grande"/>
              <a:buChar char="-"/>
            </a:pPr>
            <a:r>
              <a:rPr lang="es-ES_tradnl" sz="2400" dirty="0">
                <a:latin typeface="Century Gothic" panose="020B0502020202020204" pitchFamily="34" charset="0"/>
                <a:ea typeface="ＭＳ Ｐゴシック" charset="0"/>
              </a:rPr>
              <a:t>Razones académicas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529" y="2927972"/>
            <a:ext cx="2107671" cy="21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11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3" name="Rectangle 3"/>
          <p:cNvSpPr>
            <a:spLocks noGrp="1" noChangeArrowheads="1"/>
          </p:cNvSpPr>
          <p:nvPr>
            <p:ph idx="1"/>
          </p:nvPr>
        </p:nvSpPr>
        <p:spPr>
          <a:xfrm>
            <a:off x="551564" y="1909981"/>
            <a:ext cx="8195735" cy="4177243"/>
          </a:xfrm>
        </p:spPr>
        <p:txBody>
          <a:bodyPr lIns="92075" tIns="46038" rIns="92075" bIns="46038">
            <a:noAutofit/>
          </a:bodyPr>
          <a:lstStyle/>
          <a:p>
            <a:pPr marL="0" indent="0" eaLnBrk="1" hangingPunct="1">
              <a:lnSpc>
                <a:spcPct val="150000"/>
              </a:lnSpc>
              <a:spcBef>
                <a:spcPct val="50000"/>
              </a:spcBef>
              <a:buClr>
                <a:srgbClr val="CC3300"/>
              </a:buClr>
              <a:buNone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Es necesario poner énfasis en el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DESARROLLO HUMANO Programa de las Naciones Unidas para el Desarrollo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(PNUD), concepto más amplio que el de mero desarrollo y crecimiento económico.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La resolución de los problemas mundiales deben tener un enfoque y una planeación global.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Papel mediador de los organismos internacionales (ONU,OMC).</a:t>
            </a:r>
          </a:p>
        </p:txBody>
      </p:sp>
      <p:pic>
        <p:nvPicPr>
          <p:cNvPr id="9222" name="Picture 6" descr="Resultado de imagen para oNU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03" y="5808126"/>
            <a:ext cx="908763" cy="77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esultado de imagen para omc log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36" y="5808126"/>
            <a:ext cx="1056389" cy="98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Resultado de imagen para Internationalization of educ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4" y="392982"/>
            <a:ext cx="2467495" cy="162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3283469" y="641734"/>
            <a:ext cx="5704756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 la Educación RETOS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7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9" name="Rectangle 3"/>
          <p:cNvSpPr>
            <a:spLocks noGrp="1" noChangeArrowheads="1"/>
          </p:cNvSpPr>
          <p:nvPr>
            <p:ph idx="1"/>
          </p:nvPr>
        </p:nvSpPr>
        <p:spPr>
          <a:xfrm>
            <a:off x="3081867" y="745067"/>
            <a:ext cx="5740400" cy="5672666"/>
          </a:xfrm>
        </p:spPr>
        <p:txBody>
          <a:bodyPr lIns="92075" tIns="46038" rIns="92075" bIns="46038">
            <a:normAutofit fontScale="92500"/>
          </a:bodyPr>
          <a:lstStyle/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Promueve un modelo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humanista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de sociedad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que promueva un modelo con más equidad social y solidaridad internacional</a:t>
            </a:r>
          </a:p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Pero para un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cambio en las mentalidades, se requiere nuevos enfoques en la educación</a:t>
            </a:r>
          </a:p>
          <a:p>
            <a:pPr lvl="1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b="1" dirty="0">
                <a:latin typeface="Century Gothic" panose="020B0502020202020204" pitchFamily="34" charset="0"/>
                <a:ea typeface="ＭＳ Ｐゴシック" charset="0"/>
              </a:rPr>
              <a:t>Reforma de la educación debe ser paradigmática y no solamente programática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</a:rPr>
              <a:t> (</a:t>
            </a:r>
            <a:r>
              <a:rPr lang="es-ES" sz="2400" dirty="0" err="1" smtClean="0">
                <a:latin typeface="Century Gothic" panose="020B0502020202020204" pitchFamily="34" charset="0"/>
                <a:ea typeface="ＭＳ Ｐゴシック" charset="0"/>
              </a:rPr>
              <a:t>Morin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</a:rPr>
              <a:t>, 1994)</a:t>
            </a:r>
            <a:endParaRPr lang="es-ES" sz="2400" dirty="0">
              <a:latin typeface="Century Gothic" panose="020B0502020202020204" pitchFamily="34" charset="0"/>
              <a:ea typeface="ＭＳ Ｐゴシック" charset="0"/>
            </a:endParaRPr>
          </a:p>
        </p:txBody>
      </p:sp>
      <p:pic>
        <p:nvPicPr>
          <p:cNvPr id="4" name="Picture 4" descr="Resultado de imagen para unesco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97" y="1675077"/>
            <a:ext cx="3641327" cy="338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72969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650" name="Rectangle 2"/>
          <p:cNvSpPr>
            <a:spLocks noChangeArrowheads="1"/>
          </p:cNvSpPr>
          <p:nvPr/>
        </p:nvSpPr>
        <p:spPr bwMode="auto">
          <a:xfrm>
            <a:off x="880534" y="1059146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55600" indent="-355600" algn="just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</a:pPr>
            <a:endParaRPr lang="es-ES" sz="2400" b="1" dirty="0">
              <a:solidFill>
                <a:srgbClr val="FFFFFF"/>
              </a:solidFill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355600" indent="-355600" algn="just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  <a:buFont typeface="Wingdings" charset="0"/>
              <a:buNone/>
            </a:pP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TODAS LAS IES deben</a:t>
            </a:r>
            <a:r>
              <a:rPr lang="es-ES" sz="2400" b="1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355600" indent="-355600" algn="just" defTabSz="9144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  <a:buFont typeface="Wingdings" charset="0"/>
              <a:buNone/>
            </a:pPr>
            <a:endParaRPr lang="es-ES" sz="2400" b="1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Tomar la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iniciativa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en la internacionalización, en lugar de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reaccionar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sólo ante las fuerzas externas de la globalización, como la del mercado</a:t>
            </a: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342900" indent="-342900" algn="just" defTabSz="914400" fontAlgn="base">
              <a:spcBef>
                <a:spcPct val="20000"/>
              </a:spcBef>
              <a:spcAft>
                <a:spcPct val="0"/>
              </a:spcAft>
              <a:buSzPct val="100000"/>
              <a:buFont typeface="Arial"/>
              <a:buChar char="•"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Concebir la cooperación como parte integrante de las misiones institucionales de las IES, por la cual éstas deberán crear una estructura o un mecanismo apropiado para promoverla y organizarla</a:t>
            </a:r>
          </a:p>
          <a:p>
            <a:pPr marL="623888" lvl="1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60000"/>
              <a:buFont typeface="Monotype Sort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0" descr="http://www.esfuerzate-eventos.com.ve/wp-content/business_hands_toge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46359">
            <a:off x="6308167" y="370016"/>
            <a:ext cx="1214447" cy="1378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38212338"/>
      </p:ext>
    </p:extLst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>
          <a:xfrm>
            <a:off x="374534" y="1244697"/>
            <a:ext cx="8424862" cy="3596378"/>
          </a:xfrm>
        </p:spPr>
        <p:txBody>
          <a:bodyPr lIns="92075" tIns="46038" rIns="92075" bIns="46038">
            <a:normAutofit/>
          </a:bodyPr>
          <a:lstStyle/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Términos usados de manera confusa 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Sentidos diferentes y hasta opuestos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Globalización:  “el flujo de conocimientos, tecnología, personas, valores, ideas que trascienden las fronteras”</a:t>
            </a: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ES" sz="2400" dirty="0">
                <a:latin typeface="Century Gothic" panose="020B0502020202020204" pitchFamily="34" charset="0"/>
              </a:rPr>
              <a:t>“La globalización afecta a cada país de manera diferente, en relación con su historia, tradiciones, cultura y prioridades...” (Knight y de Wit, </a:t>
            </a:r>
            <a:r>
              <a:rPr lang="es-ES" sz="2400" dirty="0" smtClean="0">
                <a:latin typeface="Century Gothic" panose="020B0502020202020204" pitchFamily="34" charset="0"/>
              </a:rPr>
              <a:t>1998)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1093BB9-575F-48BC-9CF2-2A6EA799A2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2784" y="259129"/>
            <a:ext cx="7698432" cy="615462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b="1" dirty="0">
                <a:solidFill>
                  <a:srgbClr val="008080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Globalización /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Imagen 3" descr="Imagen que contiene cielo, persona, azul&#10;&#10;Descripción generada con confianza muy alta">
            <a:extLst>
              <a:ext uri="{FF2B5EF4-FFF2-40B4-BE49-F238E27FC236}">
                <a16:creationId xmlns:a16="http://schemas.microsoft.com/office/drawing/2014/main" id="{E06E51CA-CB03-472F-B15B-C3DDCDB64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531" y="5211181"/>
            <a:ext cx="2306869" cy="14097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76934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>
          <a:xfrm>
            <a:off x="359568" y="2956822"/>
            <a:ext cx="8424862" cy="3257712"/>
          </a:xfrm>
        </p:spPr>
        <p:txBody>
          <a:bodyPr lIns="92075" tIns="46038" rIns="92075" bIns="46038">
            <a:normAutofit lnSpcReduction="10000"/>
          </a:bodyPr>
          <a:lstStyle/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 smtClean="0">
                <a:latin typeface="Century Gothic" panose="020B0502020202020204" pitchFamily="34" charset="0"/>
              </a:rPr>
              <a:t>La </a:t>
            </a:r>
            <a:r>
              <a:rPr lang="es-MX" sz="2400" dirty="0">
                <a:latin typeface="Century Gothic" panose="020B0502020202020204" pitchFamily="34" charset="0"/>
              </a:rPr>
              <a:t>internacionalización se describe como una de las maneras por la cual un país responde al impacto de la globalización, respetando la individualidad de cada nación</a:t>
            </a:r>
          </a:p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>
                <a:latin typeface="Century Gothic" panose="020B0502020202020204" pitchFamily="34" charset="0"/>
              </a:rPr>
              <a:t>La internacionalización es un medio para promover y reforzar la identidad nacional </a:t>
            </a:r>
          </a:p>
          <a:p>
            <a:pPr marL="533400" indent="-533400" algn="just" eaLnBrk="1" hangingPunct="1">
              <a:lnSpc>
                <a:spcPct val="9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400" dirty="0">
                <a:latin typeface="Century Gothic" panose="020B0502020202020204" pitchFamily="34" charset="0"/>
              </a:rPr>
              <a:t>Globalización puede ser entendida como el elemento catalizador </a:t>
            </a:r>
            <a:r>
              <a:rPr lang="es-MX" sz="2400" dirty="0" smtClean="0">
                <a:latin typeface="Century Gothic" panose="020B0502020202020204" pitchFamily="34" charset="0"/>
              </a:rPr>
              <a:t>de la internacionalización (Gacel, 2005).</a:t>
            </a:r>
            <a:endParaRPr lang="es-MX" sz="2400" dirty="0">
              <a:latin typeface="Century Gothic" panose="020B0502020202020204" pitchFamily="34" charset="0"/>
            </a:endParaRPr>
          </a:p>
        </p:txBody>
      </p:sp>
      <p:pic>
        <p:nvPicPr>
          <p:cNvPr id="15362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7" y="459845"/>
            <a:ext cx="2828925" cy="1619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418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151811" y="434404"/>
            <a:ext cx="5470056" cy="6254263"/>
          </a:xfrm>
        </p:spPr>
        <p:txBody>
          <a:bodyPr lIns="92075" tIns="46038" rIns="92075" bIns="46038">
            <a:noAutofit/>
          </a:bodyPr>
          <a:lstStyle/>
          <a:p>
            <a:pPr marL="533400" indent="-533400" algn="just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endParaRPr lang="es-MX" sz="1800" dirty="0">
              <a:latin typeface="Century Gothic" panose="020B0502020202020204" pitchFamily="34" charset="0"/>
            </a:endParaRPr>
          </a:p>
          <a:p>
            <a:pPr marL="533400" indent="-533400" algn="just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como una respuesta proactiva de los universitarios a este </a:t>
            </a:r>
            <a:r>
              <a:rPr lang="es-MX" sz="2000" dirty="0" smtClean="0">
                <a:latin typeface="Century Gothic" panose="020B0502020202020204" pitchFamily="34" charset="0"/>
              </a:rPr>
              <a:t>fenómeno.</a:t>
            </a:r>
          </a:p>
          <a:p>
            <a:pPr marL="0" indent="0" algn="just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800" dirty="0">
              <a:latin typeface="Century Gothic" panose="020B0502020202020204" pitchFamily="34" charset="0"/>
            </a:endParaRPr>
          </a:p>
          <a:p>
            <a:pPr marL="533400" indent="-533400" eaLnBrk="1" hangingPunct="1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es dialécticamente opuesta a la globalización, porque descansa en la relación entre naciones y la existencia del </a:t>
            </a:r>
            <a:r>
              <a:rPr lang="es-MX" sz="2000" dirty="0" smtClean="0">
                <a:latin typeface="Century Gothic" panose="020B0502020202020204" pitchFamily="34" charset="0"/>
              </a:rPr>
              <a:t>Estado-nación.  Su </a:t>
            </a:r>
            <a:r>
              <a:rPr lang="es-MX" sz="2000" dirty="0">
                <a:latin typeface="Century Gothic" panose="020B0502020202020204" pitchFamily="34" charset="0"/>
              </a:rPr>
              <a:t>punto de partida es el reconocimiento de las diferencias entre las </a:t>
            </a:r>
            <a:r>
              <a:rPr lang="es-MX" sz="2000" dirty="0" smtClean="0">
                <a:latin typeface="Century Gothic" panose="020B0502020202020204" pitchFamily="34" charset="0"/>
              </a:rPr>
              <a:t>naciones.</a:t>
            </a:r>
          </a:p>
          <a:p>
            <a:pPr marL="0" indent="0" algn="just" eaLnBrk="1" hangingPunct="1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800" dirty="0">
              <a:latin typeface="Century Gothic" panose="020B0502020202020204" pitchFamily="34" charset="0"/>
            </a:endParaRPr>
          </a:p>
          <a:p>
            <a:pPr marL="533400" indent="-533400" algn="just" eaLnBrk="1" hangingPunct="1">
              <a:lnSpc>
                <a:spcPct val="100000"/>
              </a:lnSpc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En contraste, la globalización tiende a socavar las bases del Estado-nación, la existencia de las naciones y sus diferencias, haciendo resaltar más las similitudes que las </a:t>
            </a:r>
            <a:r>
              <a:rPr lang="es-MX" sz="2000" dirty="0" smtClean="0">
                <a:latin typeface="Century Gothic" panose="020B0502020202020204" pitchFamily="34" charset="0"/>
              </a:rPr>
              <a:t>divergencias.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7410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867" y="1689100"/>
            <a:ext cx="3252354" cy="1325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n para globaliz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231" y="4512069"/>
            <a:ext cx="2587625" cy="1508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43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236477" y="298938"/>
            <a:ext cx="8424862" cy="3307862"/>
          </a:xfrm>
        </p:spPr>
        <p:txBody>
          <a:bodyPr lIns="92075" tIns="46038" rIns="92075" bIns="46038">
            <a:noAutofit/>
          </a:bodyPr>
          <a:lstStyle/>
          <a:p>
            <a:pPr marL="533400" indent="-533400" algn="just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endParaRPr lang="es-MX" sz="1800" dirty="0">
              <a:latin typeface="Century Gothic" panose="020B0502020202020204" pitchFamily="34" charset="0"/>
            </a:endParaRP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 smtClean="0">
                <a:latin typeface="Century Gothic" panose="020B0502020202020204" pitchFamily="34" charset="0"/>
              </a:rPr>
              <a:t>La </a:t>
            </a:r>
            <a:r>
              <a:rPr lang="es-MX" sz="2000" dirty="0">
                <a:latin typeface="Century Gothic" panose="020B0502020202020204" pitchFamily="34" charset="0"/>
              </a:rPr>
              <a:t>internacionalización promueve el reconocimiento, el respeto a las diferencias y la identidad cultural, mientras que la globalización desarrolla la </a:t>
            </a:r>
            <a:r>
              <a:rPr lang="es-MX" sz="2000" dirty="0" smtClean="0">
                <a:latin typeface="Century Gothic" panose="020B0502020202020204" pitchFamily="34" charset="0"/>
              </a:rPr>
              <a:t>homogeneización.</a:t>
            </a:r>
          </a:p>
          <a:p>
            <a:pPr marL="0" indent="0">
              <a:spcBef>
                <a:spcPct val="50000"/>
              </a:spcBef>
              <a:buClr>
                <a:srgbClr val="990000"/>
              </a:buClr>
              <a:buNone/>
              <a:defRPr/>
            </a:pPr>
            <a:endParaRPr lang="es-MX" sz="2000" dirty="0">
              <a:latin typeface="Century Gothic" panose="020B0502020202020204" pitchFamily="34" charset="0"/>
            </a:endParaRPr>
          </a:p>
          <a:p>
            <a:pPr marL="533400" indent="-533400">
              <a:spcBef>
                <a:spcPct val="50000"/>
              </a:spcBef>
              <a:buClr>
                <a:srgbClr val="990000"/>
              </a:buClr>
              <a:buFont typeface="Wingdings" charset="0"/>
              <a:buChar char="ð"/>
              <a:defRPr/>
            </a:pPr>
            <a:r>
              <a:rPr lang="es-MX" sz="2000" dirty="0">
                <a:latin typeface="Century Gothic" panose="020B0502020202020204" pitchFamily="34" charset="0"/>
              </a:rPr>
              <a:t>La internacionalización se entiende como “complementaria” o “compensatoria” de las tendencias globalizantes, en tanto que contrarresta sus efectos desnacionalizadores y </a:t>
            </a:r>
            <a:r>
              <a:rPr lang="es-MX" sz="2000" dirty="0" smtClean="0">
                <a:latin typeface="Century Gothic" panose="020B0502020202020204" pitchFamily="34" charset="0"/>
              </a:rPr>
              <a:t>homogeneizadores.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pic>
        <p:nvPicPr>
          <p:cNvPr id="16386" name="Picture 2" descr="Resultado de imagen para internationalization and globaliz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95" y="3825694"/>
            <a:ext cx="3106005" cy="192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9175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3663234" y="1402875"/>
            <a:ext cx="5264979" cy="140038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Se debe </a:t>
            </a:r>
            <a:r>
              <a:rPr lang="es-ES" sz="1700" b="1" dirty="0">
                <a:solidFill>
                  <a:srgbClr val="008080"/>
                </a:solidFill>
                <a:latin typeface="Century Gothic" panose="020B0502020202020204" pitchFamily="34" charset="0"/>
                <a:cs typeface="Arial" pitchFamily="34" charset="0"/>
              </a:rPr>
              <a:t>fortalecer la Internacionalización desde un enfoque multicultural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, como un mecanismo y una </a:t>
            </a:r>
            <a:r>
              <a:rPr lang="es-ES" sz="1700" b="1" dirty="0">
                <a:solidFill>
                  <a:srgbClr val="008080"/>
                </a:solidFill>
                <a:latin typeface="Century Gothic" panose="020B0502020202020204" pitchFamily="34" charset="0"/>
                <a:cs typeface="Arial" pitchFamily="34" charset="0"/>
              </a:rPr>
              <a:t>ESTRATEGIA PEDAGOGICA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 para asegurar la </a:t>
            </a:r>
            <a:r>
              <a:rPr lang="es-ES" sz="1700" b="1" dirty="0">
                <a:latin typeface="Century Gothic" panose="020B0502020202020204" pitchFamily="34" charset="0"/>
                <a:cs typeface="Arial" pitchFamily="34" charset="0"/>
              </a:rPr>
              <a:t>calidad </a:t>
            </a:r>
            <a:r>
              <a:rPr lang="es-ES" sz="1700" dirty="0">
                <a:latin typeface="Century Gothic" panose="020B0502020202020204" pitchFamily="34" charset="0"/>
                <a:cs typeface="Arial" pitchFamily="34" charset="0"/>
              </a:rPr>
              <a:t>en la formación profesional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826CF3E-BBDA-4457-AF56-B972D45B8202}"/>
              </a:ext>
            </a:extLst>
          </p:cNvPr>
          <p:cNvGrpSpPr/>
          <p:nvPr/>
        </p:nvGrpSpPr>
        <p:grpSpPr>
          <a:xfrm>
            <a:off x="162587" y="969707"/>
            <a:ext cx="3190875" cy="1214437"/>
            <a:chOff x="162587" y="969707"/>
            <a:chExt cx="3190875" cy="1214437"/>
          </a:xfrm>
        </p:grpSpPr>
        <p:sp>
          <p:nvSpPr>
            <p:cNvPr id="16" name="15 Llamada de flecha a la derecha"/>
            <p:cNvSpPr/>
            <p:nvPr/>
          </p:nvSpPr>
          <p:spPr bwMode="auto">
            <a:xfrm rot="16664448">
              <a:off x="1184441" y="46023"/>
              <a:ext cx="1214437" cy="3061806"/>
            </a:xfrm>
            <a:prstGeom prst="rightArrowCallout">
              <a:avLst>
                <a:gd name="adj1" fmla="val 32530"/>
                <a:gd name="adj2" fmla="val 13706"/>
                <a:gd name="adj3" fmla="val 25000"/>
                <a:gd name="adj4" fmla="val 75000"/>
              </a:avLst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  <p:sp>
          <p:nvSpPr>
            <p:cNvPr id="12313" name="16 CuadroTexto"/>
            <p:cNvSpPr txBox="1">
              <a:spLocks noChangeArrowheads="1"/>
            </p:cNvSpPr>
            <p:nvPr/>
          </p:nvSpPr>
          <p:spPr bwMode="auto">
            <a:xfrm rot="464448">
              <a:off x="162587" y="1323998"/>
              <a:ext cx="319087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dirty="0">
                  <a:latin typeface="Century Gothic" panose="020B0502020202020204" pitchFamily="34" charset="0"/>
                </a:rPr>
                <a:t>Para las </a:t>
              </a:r>
              <a:r>
                <a:rPr lang="es-ES" altLang="es-MX" sz="1600" b="1" dirty="0">
                  <a:latin typeface="Century Gothic" panose="020B0502020202020204" pitchFamily="34" charset="0"/>
                </a:rPr>
                <a:t>IES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representa un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b="1" dirty="0">
                  <a:latin typeface="Century Gothic" panose="020B0502020202020204" pitchFamily="34" charset="0"/>
                </a:rPr>
                <a:t>CAMBIO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y un </a:t>
              </a:r>
              <a:r>
                <a:rPr lang="es-ES" altLang="es-MX" sz="1600" b="1" dirty="0">
                  <a:latin typeface="Century Gothic" panose="020B0502020202020204" pitchFamily="34" charset="0"/>
                </a:rPr>
                <a:t>RETO</a:t>
              </a:r>
              <a:r>
                <a:rPr lang="es-ES" altLang="es-MX" sz="1600" dirty="0">
                  <a:latin typeface="Century Gothic" panose="020B0502020202020204" pitchFamily="34" charset="0"/>
                </a:rPr>
                <a:t> a enfrentar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600" dirty="0">
                  <a:latin typeface="Century Gothic" panose="020B0502020202020204" pitchFamily="34" charset="0"/>
                </a:rPr>
                <a:t>explícita y conscientemente</a:t>
              </a:r>
            </a:p>
          </p:txBody>
        </p:sp>
      </p:grpSp>
      <p:sp>
        <p:nvSpPr>
          <p:cNvPr id="12297" name="18 CuadroTexto"/>
          <p:cNvSpPr txBox="1">
            <a:spLocks noChangeArrowheads="1"/>
          </p:cNvSpPr>
          <p:nvPr/>
        </p:nvSpPr>
        <p:spPr bwMode="auto">
          <a:xfrm rot="459029">
            <a:off x="337390" y="2487750"/>
            <a:ext cx="3080606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latin typeface="Century Gothic" panose="020B0502020202020204" pitchFamily="34" charset="0"/>
              </a:rPr>
              <a:t>Adecuarse</a:t>
            </a:r>
            <a:r>
              <a:rPr lang="es-ES" altLang="es-MX" sz="1600" dirty="0">
                <a:latin typeface="Century Gothic" panose="020B0502020202020204" pitchFamily="34" charset="0"/>
              </a:rPr>
              <a:t> a circunstancias socioeconómicas </a:t>
            </a:r>
            <a:r>
              <a:rPr lang="es-ES" altLang="es-MX" sz="1600" b="1" dirty="0">
                <a:latin typeface="Century Gothic" panose="020B0502020202020204" pitchFamily="34" charset="0"/>
              </a:rPr>
              <a:t>SIN perder su esencia, pensamiento crítico y pluralidad </a:t>
            </a:r>
          </a:p>
        </p:txBody>
      </p:sp>
      <p:sp>
        <p:nvSpPr>
          <p:cNvPr id="12302" name="24 CuadroTexto"/>
          <p:cNvSpPr txBox="1">
            <a:spLocks noChangeArrowheads="1"/>
          </p:cNvSpPr>
          <p:nvPr/>
        </p:nvSpPr>
        <p:spPr bwMode="auto">
          <a:xfrm>
            <a:off x="844819" y="4383162"/>
            <a:ext cx="41977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Las IES deben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reorientar sus políticas y estrategias para articular y homologar sus procesos de Internacionalización en términos y requerimientos </a:t>
            </a: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de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CALIDAD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estandarizados por </a:t>
            </a:r>
            <a:r>
              <a:rPr lang="es-ES" altLang="es-MX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organismos internacionales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5117515" y="4383162"/>
            <a:ext cx="3810698" cy="1723549"/>
          </a:xfrm>
          <a:prstGeom prst="rect">
            <a:avLst/>
          </a:prstGeom>
          <a:ln>
            <a:solidFill>
              <a:srgbClr val="00808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eaLnBrk="1" hangingPunct="1">
              <a:defRPr/>
            </a:pPr>
            <a:r>
              <a:rPr lang="es-ES" sz="1600" i="1" dirty="0">
                <a:latin typeface="Century Gothic" panose="020B0502020202020204" pitchFamily="34" charset="0"/>
              </a:rPr>
              <a:t>“Si los estudiantes no desarrollan las competencias necesarias para</a:t>
            </a:r>
            <a:br>
              <a:rPr lang="es-ES" sz="1600" i="1" dirty="0">
                <a:latin typeface="Century Gothic" panose="020B0502020202020204" pitchFamily="34" charset="0"/>
              </a:rPr>
            </a:br>
            <a:r>
              <a:rPr lang="es-ES" sz="1600" i="1" dirty="0">
                <a:latin typeface="Century Gothic" panose="020B0502020202020204" pitchFamily="34" charset="0"/>
              </a:rPr>
              <a:t>funcionar de manera eficiente en un entorno global, es remoto que</a:t>
            </a:r>
            <a:br>
              <a:rPr lang="es-ES" sz="1600" i="1" dirty="0">
                <a:latin typeface="Century Gothic" panose="020B0502020202020204" pitchFamily="34" charset="0"/>
              </a:rPr>
            </a:br>
            <a:r>
              <a:rPr lang="es-ES" sz="1600" i="1" dirty="0">
                <a:latin typeface="Century Gothic" panose="020B0502020202020204" pitchFamily="34" charset="0"/>
              </a:rPr>
              <a:t>tengan éxito en el mercado laboral y en la sociedad del Siglo XXI" .</a:t>
            </a:r>
            <a:r>
              <a:rPr lang="es-ES" sz="1600" dirty="0">
                <a:latin typeface="Century Gothic" panose="020B0502020202020204" pitchFamily="34" charset="0"/>
              </a:rPr>
              <a:t/>
            </a:r>
            <a:br>
              <a:rPr lang="es-ES" sz="1600" dirty="0">
                <a:latin typeface="Century Gothic" panose="020B0502020202020204" pitchFamily="34" charset="0"/>
              </a:rPr>
            </a:br>
            <a:r>
              <a:rPr lang="es-ES" sz="1000" i="1" dirty="0">
                <a:solidFill>
                  <a:srgbClr val="006600"/>
                </a:solidFill>
                <a:latin typeface="Century Gothic" panose="020B0502020202020204" pitchFamily="34" charset="0"/>
              </a:rPr>
              <a:t>Turlington, 1998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714350" y="333738"/>
            <a:ext cx="7672387" cy="531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DE LAS UNIVERSIDADES</a:t>
            </a:r>
          </a:p>
        </p:txBody>
      </p:sp>
      <p:sp>
        <p:nvSpPr>
          <p:cNvPr id="19" name="38 CuadroTexto"/>
          <p:cNvSpPr txBox="1">
            <a:spLocks noChangeArrowheads="1"/>
          </p:cNvSpPr>
          <p:nvPr/>
        </p:nvSpPr>
        <p:spPr bwMode="auto">
          <a:xfrm>
            <a:off x="463121" y="5107062"/>
            <a:ext cx="472597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>
                <a:solidFill>
                  <a:srgbClr val="FFC000"/>
                </a:solidFill>
                <a:latin typeface="Arial" panose="020B0604020202020204" pitchFamily="34" charset="0"/>
                <a:sym typeface="Marlett" pitchFamily="2" charset="2"/>
              </a:rPr>
              <a:t>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Flexibilidad</a:t>
            </a:r>
            <a:r>
              <a:rPr lang="es-ES" altLang="es-MX" sz="1800" b="1" dirty="0">
                <a:latin typeface="Century Gothic" panose="020B0502020202020204" pitchFamily="34" charset="0"/>
                <a:sym typeface="Marlett" pitchFamily="2" charset="2"/>
              </a:rPr>
              <a:t>  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     </a:t>
            </a: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Pertinencia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100" dirty="0">
                <a:latin typeface="Century Gothic" panose="020B0502020202020204" pitchFamily="34" charset="0"/>
              </a:rPr>
              <a:t>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conocer</a:t>
            </a:r>
            <a:r>
              <a:rPr lang="es-ES" altLang="es-MX" sz="1100" dirty="0">
                <a:latin typeface="Century Gothic" panose="020B0502020202020204" pitchFamily="34" charset="0"/>
              </a:rPr>
              <a:t> )      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ser</a:t>
            </a:r>
            <a:r>
              <a:rPr lang="es-ES" altLang="es-MX" sz="1100" dirty="0">
                <a:latin typeface="Century Gothic" panose="020B0502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Calidad </a:t>
            </a:r>
            <a:r>
              <a:rPr lang="es-ES" altLang="es-MX" sz="1800" b="1" dirty="0">
                <a:latin typeface="Century Gothic" panose="020B0502020202020204" pitchFamily="34" charset="0"/>
              </a:rPr>
              <a:t> </a:t>
            </a:r>
            <a:r>
              <a:rPr lang="es-ES" altLang="es-MX" sz="1800" dirty="0">
                <a:latin typeface="Century Gothic" panose="020B0502020202020204" pitchFamily="34" charset="0"/>
              </a:rPr>
              <a:t>           </a:t>
            </a:r>
            <a:r>
              <a:rPr lang="es-ES" altLang="es-MX" sz="1800" dirty="0">
                <a:solidFill>
                  <a:srgbClr val="FFC000"/>
                </a:solidFill>
                <a:latin typeface="Century Gothic" panose="020B0502020202020204" pitchFamily="34" charset="0"/>
                <a:sym typeface="Marlett" pitchFamily="2" charset="2"/>
              </a:rPr>
              <a:t></a:t>
            </a:r>
            <a:r>
              <a:rPr lang="es-ES" altLang="es-MX" sz="1800" dirty="0">
                <a:latin typeface="Century Gothic" panose="020B0502020202020204" pitchFamily="34" charset="0"/>
                <a:sym typeface="Marlett" pitchFamily="2" charset="2"/>
              </a:rPr>
              <a:t> </a:t>
            </a: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Internacionalización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100" dirty="0">
                <a:latin typeface="Century Gothic" panose="020B0502020202020204" pitchFamily="34" charset="0"/>
              </a:rPr>
              <a:t>      (aprender </a:t>
            </a:r>
            <a:r>
              <a:rPr lang="es-ES" altLang="es-MX" sz="1100" b="1" dirty="0">
                <a:latin typeface="Century Gothic" panose="020B0502020202020204" pitchFamily="34" charset="0"/>
              </a:rPr>
              <a:t>a hacer</a:t>
            </a:r>
            <a:r>
              <a:rPr lang="es-ES" altLang="es-MX" sz="1100" dirty="0">
                <a:latin typeface="Century Gothic" panose="020B0502020202020204" pitchFamily="34" charset="0"/>
              </a:rPr>
              <a:t>)                   (aprender a </a:t>
            </a:r>
            <a:r>
              <a:rPr lang="es-ES" altLang="es-MX" sz="1100" b="1" dirty="0">
                <a:latin typeface="Century Gothic" panose="020B0502020202020204" pitchFamily="34" charset="0"/>
              </a:rPr>
              <a:t>vivir juntos</a:t>
            </a:r>
            <a:r>
              <a:rPr lang="es-ES" altLang="es-MX" sz="1100" dirty="0"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21" name="29 CuadroTexto"/>
          <p:cNvSpPr txBox="1">
            <a:spLocks noChangeArrowheads="1"/>
          </p:cNvSpPr>
          <p:nvPr/>
        </p:nvSpPr>
        <p:spPr bwMode="auto">
          <a:xfrm>
            <a:off x="1917141" y="4022516"/>
            <a:ext cx="9797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La 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deberá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6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incluir: </a:t>
            </a:r>
          </a:p>
        </p:txBody>
      </p:sp>
      <p:sp>
        <p:nvSpPr>
          <p:cNvPr id="22" name="32 Flecha derecha"/>
          <p:cNvSpPr/>
          <p:nvPr/>
        </p:nvSpPr>
        <p:spPr>
          <a:xfrm rot="5400000">
            <a:off x="1951526" y="3158839"/>
            <a:ext cx="874336" cy="2623457"/>
          </a:xfrm>
          <a:prstGeom prst="rightArrow">
            <a:avLst>
              <a:gd name="adj1" fmla="val 50000"/>
              <a:gd name="adj2" fmla="val 29012"/>
            </a:avLst>
          </a:prstGeom>
          <a:solidFill>
            <a:srgbClr val="00808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grpSp>
        <p:nvGrpSpPr>
          <p:cNvPr id="12314" name="9 Grupo"/>
          <p:cNvGrpSpPr>
            <a:grpSpLocks/>
          </p:cNvGrpSpPr>
          <p:nvPr/>
        </p:nvGrpSpPr>
        <p:grpSpPr bwMode="auto">
          <a:xfrm>
            <a:off x="3968769" y="2946538"/>
            <a:ext cx="4779685" cy="1230370"/>
            <a:chOff x="4086742" y="1127698"/>
            <a:chExt cx="4402661" cy="372099"/>
          </a:xfrm>
        </p:grpSpPr>
        <p:sp>
          <p:nvSpPr>
            <p:cNvPr id="5" name="4 CuadroTexto"/>
            <p:cNvSpPr txBox="1"/>
            <p:nvPr/>
          </p:nvSpPr>
          <p:spPr>
            <a:xfrm>
              <a:off x="4086742" y="1223878"/>
              <a:ext cx="4402661" cy="27591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Preparar </a:t>
              </a:r>
              <a:r>
                <a:rPr lang="es-ES" sz="1600" b="1" dirty="0">
                  <a:solidFill>
                    <a:srgbClr val="008080"/>
                  </a:solidFill>
                  <a:latin typeface="Century Gothic" panose="020B0502020202020204" pitchFamily="34" charset="0"/>
                  <a:cs typeface="Arial" pitchFamily="34" charset="0"/>
                </a:rPr>
                <a:t>egresados eficientes </a:t>
              </a: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en un </a:t>
              </a:r>
            </a:p>
            <a:p>
              <a:pPr eaLnBrk="1" hangingPunct="1">
                <a:defRPr/>
              </a:pPr>
              <a:r>
                <a:rPr lang="es-ES" sz="1600" dirty="0">
                  <a:latin typeface="Century Gothic" panose="020B0502020202020204" pitchFamily="34" charset="0"/>
                  <a:cs typeface="Arial" pitchFamily="34" charset="0"/>
                </a:rPr>
                <a:t>Interdependiente y competitivo</a:t>
              </a:r>
            </a:p>
          </p:txBody>
        </p:sp>
        <p:pic>
          <p:nvPicPr>
            <p:cNvPr id="12317" name="Picture 2" descr="C:\Documents and Settings\Usuario\Configuración local\Archivos temporales de Internet\Content.IE5\KTUNC9MZ\MC900438059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742" y="1127698"/>
              <a:ext cx="785425" cy="273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315" name="94 CuadroTexto"/>
          <p:cNvSpPr txBox="1">
            <a:spLocks noChangeArrowheads="1"/>
          </p:cNvSpPr>
          <p:nvPr/>
        </p:nvSpPr>
        <p:spPr bwMode="auto">
          <a:xfrm>
            <a:off x="7021197" y="3879357"/>
            <a:ext cx="12188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000" i="1" dirty="0">
                <a:solidFill>
                  <a:srgbClr val="006600"/>
                </a:solidFill>
                <a:latin typeface="Arial" panose="020B0604020202020204" pitchFamily="34" charset="0"/>
              </a:rPr>
              <a:t>J. Delors, 1998</a:t>
            </a:r>
          </a:p>
        </p:txBody>
      </p:sp>
    </p:spTree>
    <p:extLst>
      <p:ext uri="{BB962C8B-B14F-4D97-AF65-F5344CB8AC3E}">
        <p14:creationId xmlns:p14="http://schemas.microsoft.com/office/powerpoint/2010/main" val="282129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986" y="4189673"/>
            <a:ext cx="2857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870011" y="1876917"/>
            <a:ext cx="7579449" cy="1880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000" dirty="0"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s-ES" sz="2000" dirty="0">
                <a:latin typeface="Century Gothic" panose="020B0502020202020204" pitchFamily="34" charset="0"/>
                <a:ea typeface="Times New Roman" panose="02020603050405020304" pitchFamily="18" charset="0"/>
              </a:rPr>
              <a:t>onocer los antecedentes de las bases históricas, teóricas y sociales de la internacionalización de la educación, incluyendo los aspectos culturales, los diferentes actores y los conceptos teóricos </a:t>
            </a:r>
            <a:r>
              <a:rPr lang="es-ES" sz="20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actuales.</a:t>
            </a:r>
            <a:endParaRPr lang="es-MX" sz="2000" dirty="0">
              <a:latin typeface="Century Gothic" panose="020B0502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63B8C8B-AA75-49F5-9677-DC87E7493120}"/>
              </a:ext>
            </a:extLst>
          </p:cNvPr>
          <p:cNvSpPr/>
          <p:nvPr/>
        </p:nvSpPr>
        <p:spPr>
          <a:xfrm>
            <a:off x="501645" y="488901"/>
            <a:ext cx="8201025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S" sz="24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NOCIONES DE INTERNACIONALIZACIÓN DE LA EDUCACIÓN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es-ES" sz="2000" b="1" dirty="0" smtClean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s-ES" sz="2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Objetivo de la Unidad de com</a:t>
            </a:r>
            <a:r>
              <a:rPr lang="es-ES" sz="2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petencia I</a:t>
            </a:r>
            <a:endParaRPr lang="es-MX" sz="20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088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/>
          <p:cNvSpPr/>
          <p:nvPr/>
        </p:nvSpPr>
        <p:spPr>
          <a:xfrm>
            <a:off x="714350" y="333738"/>
            <a:ext cx="7672387" cy="5312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000" b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ENTORNO SOCIAL - INTERNACIONAL PARA LAS IES</a:t>
            </a:r>
          </a:p>
        </p:txBody>
      </p:sp>
      <p:sp>
        <p:nvSpPr>
          <p:cNvPr id="13" name="24 CuadroTexto"/>
          <p:cNvSpPr txBox="1">
            <a:spLocks noChangeArrowheads="1"/>
          </p:cNvSpPr>
          <p:nvPr/>
        </p:nvSpPr>
        <p:spPr bwMode="auto">
          <a:xfrm>
            <a:off x="1046887" y="1294623"/>
            <a:ext cx="73594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Las IES deben reorientar sus políticas y estrategias para articular y homologar sus procesos de Internacionalización en términos y requerimientos de CALIDAD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MX" sz="18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estandarizados por organismos internacionales como política internacional.</a:t>
            </a:r>
          </a:p>
        </p:txBody>
      </p:sp>
      <p:pic>
        <p:nvPicPr>
          <p:cNvPr id="16" name="Picture 21" descr="http://hmnsespa.blogia.com/upload/20100203080123-03.01.10-ocde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96" y="4712114"/>
            <a:ext cx="1172474" cy="85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9" descr="http://sendafonaments.files.wordpress.com/2009/05/unesc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369" y="2641177"/>
            <a:ext cx="1321929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5" descr="http://www.colmex.mx/eventos/cee/images/bancomundial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78" y="3599160"/>
            <a:ext cx="1285875" cy="103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9" descr="http://reportperu.files.wordpress.com/2009/05/bid20logo.jpg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61" y="5666903"/>
            <a:ext cx="740707" cy="9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46 Rectángulo redondeado"/>
          <p:cNvSpPr/>
          <p:nvPr/>
        </p:nvSpPr>
        <p:spPr bwMode="auto">
          <a:xfrm>
            <a:off x="-3346751" y="2848489"/>
            <a:ext cx="2643187" cy="2071688"/>
          </a:xfrm>
          <a:prstGeom prst="round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dirty="0"/>
          </a:p>
        </p:txBody>
      </p:sp>
      <p:sp>
        <p:nvSpPr>
          <p:cNvPr id="27" name="39 CuadroTexto"/>
          <p:cNvSpPr txBox="1"/>
          <p:nvPr/>
        </p:nvSpPr>
        <p:spPr>
          <a:xfrm>
            <a:off x="4613395" y="3143594"/>
            <a:ext cx="3653610" cy="4279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rgbClr val="008080"/>
              </a:buClr>
            </a:pPr>
            <a:r>
              <a:rPr lang="es-ES" sz="1300" b="1" dirty="0"/>
              <a:t>CREAR ESPACIOS DE ACCESO ABIERTO</a:t>
            </a:r>
          </a:p>
        </p:txBody>
      </p:sp>
      <p:sp>
        <p:nvSpPr>
          <p:cNvPr id="28" name="40 CuadroTexto"/>
          <p:cNvSpPr txBox="1"/>
          <p:nvPr/>
        </p:nvSpPr>
        <p:spPr>
          <a:xfrm>
            <a:off x="4618531" y="3713022"/>
            <a:ext cx="3643339" cy="492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rgbClr val="008080"/>
              </a:buClr>
            </a:pPr>
            <a:r>
              <a:rPr lang="es-ES" b="1" dirty="0"/>
              <a:t>PROMOVER, GENERAR Y DIFUNDIR CONOCIMIENTO CON INVESTIGACION</a:t>
            </a:r>
          </a:p>
        </p:txBody>
      </p:sp>
      <p:sp>
        <p:nvSpPr>
          <p:cNvPr id="30" name="41 CuadroTexto"/>
          <p:cNvSpPr txBox="1"/>
          <p:nvPr/>
        </p:nvSpPr>
        <p:spPr>
          <a:xfrm>
            <a:off x="4623692" y="4369379"/>
            <a:ext cx="4201791" cy="3057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DIVERSIFICAR FUENTES DE FINANCIEMIENTO</a:t>
            </a:r>
          </a:p>
        </p:txBody>
      </p:sp>
      <p:sp>
        <p:nvSpPr>
          <p:cNvPr id="31" name="42 CuadroTexto"/>
          <p:cNvSpPr txBox="1"/>
          <p:nvPr/>
        </p:nvSpPr>
        <p:spPr>
          <a:xfrm>
            <a:off x="4623692" y="4816103"/>
            <a:ext cx="4367169" cy="3921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POLITICAS DE PRIORIDAD AL AUMENTO DE CALIDAD</a:t>
            </a:r>
          </a:p>
        </p:txBody>
      </p:sp>
      <p:sp>
        <p:nvSpPr>
          <p:cNvPr id="32" name="43 CuadroTexto"/>
          <p:cNvSpPr txBox="1"/>
          <p:nvPr/>
        </p:nvSpPr>
        <p:spPr>
          <a:xfrm>
            <a:off x="4623692" y="5349161"/>
            <a:ext cx="3659718" cy="3038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IMPULSAR AL CURRICULO INTERNACIONAL</a:t>
            </a:r>
          </a:p>
        </p:txBody>
      </p:sp>
      <p:sp>
        <p:nvSpPr>
          <p:cNvPr id="33" name="44 CuadroTexto"/>
          <p:cNvSpPr txBox="1"/>
          <p:nvPr/>
        </p:nvSpPr>
        <p:spPr>
          <a:xfrm>
            <a:off x="4613395" y="5816812"/>
            <a:ext cx="4366901" cy="292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REORIENTACIÓN DE ESTRATEGIAS INTERNACIONALES</a:t>
            </a:r>
          </a:p>
        </p:txBody>
      </p:sp>
      <p:sp>
        <p:nvSpPr>
          <p:cNvPr id="34" name="45 CuadroTexto"/>
          <p:cNvSpPr txBox="1"/>
          <p:nvPr/>
        </p:nvSpPr>
        <p:spPr>
          <a:xfrm>
            <a:off x="4623692" y="6261601"/>
            <a:ext cx="3857145" cy="3901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algn="ctr">
              <a:defRPr sz="13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b="1" dirty="0"/>
              <a:t>COOPERACIÓN INTERNACIONAL</a:t>
            </a:r>
            <a:endParaRPr lang="es-ES" dirty="0"/>
          </a:p>
        </p:txBody>
      </p:sp>
      <p:sp>
        <p:nvSpPr>
          <p:cNvPr id="25" name="36 Flecha derecha"/>
          <p:cNvSpPr/>
          <p:nvPr/>
        </p:nvSpPr>
        <p:spPr>
          <a:xfrm>
            <a:off x="2850908" y="3048000"/>
            <a:ext cx="1354671" cy="3364992"/>
          </a:xfrm>
          <a:prstGeom prst="rightArrow">
            <a:avLst>
              <a:gd name="adj1" fmla="val 50000"/>
              <a:gd name="adj2" fmla="val 27767"/>
            </a:avLst>
          </a:prstGeom>
          <a:noFill/>
          <a:ln w="28575">
            <a:solidFill>
              <a:srgbClr val="00808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5315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6" descr="http://www.sepiamutiny.com/sepia/archives/raja%20makes%20you%20smile.jpg"/>
          <p:cNvPicPr>
            <a:picLocks noChangeAspect="1" noChangeArrowheads="1"/>
          </p:cNvPicPr>
          <p:nvPr/>
        </p:nvPicPr>
        <p:blipFill>
          <a:blip r:embed="rId3">
            <a:lum bright="64000" contrast="-6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718" y="450999"/>
            <a:ext cx="4565650" cy="22145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3 CuadroTexto"/>
          <p:cNvSpPr txBox="1">
            <a:spLocks noChangeArrowheads="1"/>
          </p:cNvSpPr>
          <p:nvPr/>
        </p:nvSpPr>
        <p:spPr bwMode="auto">
          <a:xfrm>
            <a:off x="1099991" y="1736874"/>
            <a:ext cx="6896862" cy="36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1800">
                <a:latin typeface="Consolas" panose="020B0609020204030204" pitchFamily="49" charset="0"/>
              </a:rPr>
              <a:t>Busca un </a:t>
            </a:r>
            <a:r>
              <a:rPr lang="es-ES" altLang="es-MX" sz="1800" b="1">
                <a:latin typeface="Consolas" panose="020B0609020204030204" pitchFamily="49" charset="0"/>
              </a:rPr>
              <a:t>modelo original y alternativo </a:t>
            </a:r>
            <a:r>
              <a:rPr lang="es-ES" altLang="es-MX" sz="1800">
                <a:latin typeface="Consolas" panose="020B0609020204030204" pitchFamily="49" charset="0"/>
              </a:rPr>
              <a:t>para cada país</a:t>
            </a:r>
          </a:p>
        </p:txBody>
      </p:sp>
      <p:sp>
        <p:nvSpPr>
          <p:cNvPr id="28" name="4 CuadroTexto"/>
          <p:cNvSpPr txBox="1"/>
          <p:nvPr/>
        </p:nvSpPr>
        <p:spPr bwMode="auto">
          <a:xfrm>
            <a:off x="1099968" y="2092474"/>
            <a:ext cx="69818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PERTINENCIA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 </a:t>
            </a:r>
            <a:r>
              <a:rPr lang="es-E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CALIDAD </a:t>
            </a:r>
            <a:r>
              <a:rPr 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INTERNACIONALIZACIÓN</a:t>
            </a:r>
          </a:p>
        </p:txBody>
      </p:sp>
      <p:grpSp>
        <p:nvGrpSpPr>
          <p:cNvPr id="32" name="15 Grupo"/>
          <p:cNvGrpSpPr>
            <a:grpSpLocks/>
          </p:cNvGrpSpPr>
          <p:nvPr/>
        </p:nvGrpSpPr>
        <p:grpSpPr bwMode="auto">
          <a:xfrm>
            <a:off x="4670256" y="822934"/>
            <a:ext cx="3642612" cy="840777"/>
            <a:chOff x="7500958" y="4500568"/>
            <a:chExt cx="1500198" cy="1619750"/>
          </a:xfrm>
        </p:grpSpPr>
        <p:sp>
          <p:nvSpPr>
            <p:cNvPr id="33" name="9 CuadroTexto"/>
            <p:cNvSpPr txBox="1">
              <a:spLocks noChangeArrowheads="1"/>
            </p:cNvSpPr>
            <p:nvPr/>
          </p:nvSpPr>
          <p:spPr bwMode="auto">
            <a:xfrm>
              <a:off x="7500958" y="4500568"/>
              <a:ext cx="1500198" cy="1423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400" b="1" i="1" dirty="0">
                  <a:solidFill>
                    <a:srgbClr val="008080"/>
                  </a:solidFill>
                  <a:latin typeface="Century Gothic" panose="020B0502020202020204" pitchFamily="34" charset="0"/>
                  <a:cs typeface="Times New Roman" panose="02020603050405020304" pitchFamily="18" charset="0"/>
                </a:rPr>
                <a:t>3 Criterios que determinan la situación jerarquía y funcionamiento de las IES en la sociedad</a:t>
              </a:r>
            </a:p>
          </p:txBody>
        </p:sp>
        <p:sp>
          <p:nvSpPr>
            <p:cNvPr id="34" name="94 CuadroTexto"/>
            <p:cNvSpPr txBox="1">
              <a:spLocks noChangeArrowheads="1"/>
            </p:cNvSpPr>
            <p:nvPr/>
          </p:nvSpPr>
          <p:spPr bwMode="auto">
            <a:xfrm>
              <a:off x="8677584" y="5645975"/>
              <a:ext cx="260539" cy="474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1000" i="1">
                  <a:solidFill>
                    <a:srgbClr val="006600"/>
                  </a:solidFill>
                  <a:latin typeface="Arial" panose="020B0604020202020204" pitchFamily="34" charset="0"/>
                </a:rPr>
                <a:t>Rudski </a:t>
              </a:r>
            </a:p>
          </p:txBody>
        </p:sp>
      </p:grpSp>
      <p:grpSp>
        <p:nvGrpSpPr>
          <p:cNvPr id="2" name="Grupo 1"/>
          <p:cNvGrpSpPr/>
          <p:nvPr/>
        </p:nvGrpSpPr>
        <p:grpSpPr>
          <a:xfrm>
            <a:off x="129743" y="2802229"/>
            <a:ext cx="7446645" cy="1934904"/>
            <a:chOff x="957013" y="4304790"/>
            <a:chExt cx="7446645" cy="1934904"/>
          </a:xfrm>
        </p:grpSpPr>
        <p:sp>
          <p:nvSpPr>
            <p:cNvPr id="38" name="Rectángulo redondeado 37"/>
            <p:cNvSpPr/>
            <p:nvPr/>
          </p:nvSpPr>
          <p:spPr>
            <a:xfrm>
              <a:off x="957013" y="4304790"/>
              <a:ext cx="7438874" cy="193490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s-MX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53 CuadroTexto"/>
            <p:cNvSpPr txBox="1"/>
            <p:nvPr/>
          </p:nvSpPr>
          <p:spPr bwMode="auto">
            <a:xfrm>
              <a:off x="1026899" y="4353278"/>
              <a:ext cx="737675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150000"/>
                </a:lnSpc>
                <a:defRPr/>
              </a:pPr>
              <a:r>
                <a:rPr lang="es-ES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RETO</a:t>
              </a:r>
              <a:r>
                <a:rPr lang="es-ES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: Competitividad a través de </a:t>
              </a:r>
              <a:r>
                <a:rPr lang="es-ES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un proyecto de Internacionalización con enfoque multicultural </a:t>
              </a:r>
              <a:r>
                <a:rPr lang="es-ES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para      la calidad de la vida y el desarrollo de competencias Individuales y profesionales de los universitarios en un contexto global.</a:t>
              </a:r>
            </a:p>
          </p:txBody>
        </p:sp>
        <p:sp>
          <p:nvSpPr>
            <p:cNvPr id="37" name="54 Flecha arriba"/>
            <p:cNvSpPr/>
            <p:nvPr/>
          </p:nvSpPr>
          <p:spPr bwMode="auto">
            <a:xfrm>
              <a:off x="7321118" y="4770399"/>
              <a:ext cx="285750" cy="407988"/>
            </a:xfrm>
            <a:prstGeom prst="up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</p:grpSp>
      <p:pic>
        <p:nvPicPr>
          <p:cNvPr id="40" name="Picture 2" descr="C:\Documents and Settings\Usuario\Configuración local\Archivos temporales de Internet\Content.IE5\KTUNC9MZ\MP90041182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370" y="3015258"/>
            <a:ext cx="1678630" cy="142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8 Llamada rectangular redondeada"/>
          <p:cNvSpPr/>
          <p:nvPr/>
        </p:nvSpPr>
        <p:spPr bwMode="auto">
          <a:xfrm>
            <a:off x="4669605" y="792454"/>
            <a:ext cx="3714750" cy="857250"/>
          </a:xfrm>
          <a:prstGeom prst="wedgeRoundRectCallout">
            <a:avLst>
              <a:gd name="adj1" fmla="val -67578"/>
              <a:gd name="adj2" fmla="val 57747"/>
              <a:gd name="adj3" fmla="val 16667"/>
            </a:avLst>
          </a:prstGeom>
          <a:noFill/>
          <a:ln>
            <a:solidFill>
              <a:srgbClr val="0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cxnSp>
        <p:nvCxnSpPr>
          <p:cNvPr id="29" name="6 Conector recto"/>
          <p:cNvCxnSpPr/>
          <p:nvPr/>
        </p:nvCxnSpPr>
        <p:spPr bwMode="auto">
          <a:xfrm>
            <a:off x="899160" y="2092474"/>
            <a:ext cx="7158821" cy="1588"/>
          </a:xfrm>
          <a:prstGeom prst="line">
            <a:avLst/>
          </a:prstGeom>
          <a:ln w="28575">
            <a:solidFill>
              <a:srgbClr val="00808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" name="Grupo 15"/>
          <p:cNvGrpSpPr/>
          <p:nvPr/>
        </p:nvGrpSpPr>
        <p:grpSpPr>
          <a:xfrm>
            <a:off x="534588" y="5131356"/>
            <a:ext cx="8027668" cy="1206067"/>
            <a:chOff x="709562" y="5298093"/>
            <a:chExt cx="8027668" cy="1206067"/>
          </a:xfrm>
        </p:grpSpPr>
        <p:grpSp>
          <p:nvGrpSpPr>
            <p:cNvPr id="43" name="43 Grupo"/>
            <p:cNvGrpSpPr>
              <a:grpSpLocks/>
            </p:cNvGrpSpPr>
            <p:nvPr/>
          </p:nvGrpSpPr>
          <p:grpSpPr bwMode="auto">
            <a:xfrm>
              <a:off x="7288302" y="5381794"/>
              <a:ext cx="1324018" cy="1122366"/>
              <a:chOff x="5832160" y="3011202"/>
              <a:chExt cx="1324393" cy="112179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47 Triángulo rectángulo"/>
              <p:cNvSpPr/>
              <p:nvPr/>
            </p:nvSpPr>
            <p:spPr>
              <a:xfrm rot="19158532">
                <a:off x="5832160" y="3011202"/>
                <a:ext cx="1324393" cy="1121795"/>
              </a:xfrm>
              <a:prstGeom prst="rt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s-ES"/>
              </a:p>
            </p:txBody>
          </p:sp>
          <p:sp>
            <p:nvSpPr>
              <p:cNvPr id="55" name="41 CuadroTexto"/>
              <p:cNvSpPr txBox="1">
                <a:spLocks noChangeArrowheads="1"/>
              </p:cNvSpPr>
              <p:nvPr/>
            </p:nvSpPr>
            <p:spPr bwMode="auto">
              <a:xfrm>
                <a:off x="5839132" y="3571876"/>
                <a:ext cx="1170845" cy="553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es-ES" sz="1500" b="1" dirty="0">
                    <a:solidFill>
                      <a:srgbClr val="008080"/>
                    </a:solidFill>
                    <a:latin typeface="Century Gothic" panose="020B0502020202020204" pitchFamily="34" charset="0"/>
                  </a:rPr>
                  <a:t>DEMANDA</a:t>
                </a:r>
              </a:p>
              <a:p>
                <a:pPr algn="ctr" eaLnBrk="1" hangingPunct="1">
                  <a:defRPr/>
                </a:pPr>
                <a:r>
                  <a:rPr lang="es-ES" sz="1500" b="1" dirty="0">
                    <a:solidFill>
                      <a:srgbClr val="008080"/>
                    </a:solidFill>
                    <a:latin typeface="Century Gothic" panose="020B0502020202020204" pitchFamily="34" charset="0"/>
                  </a:rPr>
                  <a:t>SOCIAL </a:t>
                </a:r>
              </a:p>
            </p:txBody>
          </p:sp>
        </p:grpSp>
        <p:sp>
          <p:nvSpPr>
            <p:cNvPr id="45" name="37 CuadroTexto"/>
            <p:cNvSpPr txBox="1">
              <a:spLocks noChangeArrowheads="1"/>
            </p:cNvSpPr>
            <p:nvPr/>
          </p:nvSpPr>
          <p:spPr bwMode="auto">
            <a:xfrm>
              <a:off x="3312807" y="5695335"/>
              <a:ext cx="31037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MX" sz="2000" b="1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Requiere congruencia </a:t>
              </a:r>
              <a:r>
                <a:rPr lang="es-ES" altLang="es-MX" sz="2000" dirty="0">
                  <a:solidFill>
                    <a:srgbClr val="008080"/>
                  </a:solidFill>
                  <a:latin typeface="Century Gothic" panose="020B0502020202020204" pitchFamily="34" charset="0"/>
                </a:rPr>
                <a:t> </a:t>
              </a:r>
            </a:p>
          </p:txBody>
        </p:sp>
        <p:sp>
          <p:nvSpPr>
            <p:cNvPr id="46" name="39 CuadroTexto"/>
            <p:cNvSpPr txBox="1">
              <a:spLocks noChangeArrowheads="1"/>
            </p:cNvSpPr>
            <p:nvPr/>
          </p:nvSpPr>
          <p:spPr bwMode="auto">
            <a:xfrm>
              <a:off x="7305428" y="5521663"/>
              <a:ext cx="1431802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s-ES" sz="1500" b="1" dirty="0">
                  <a:solidFill>
                    <a:srgbClr val="008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FORMACION </a:t>
              </a:r>
            </a:p>
          </p:txBody>
        </p:sp>
        <p:sp>
          <p:nvSpPr>
            <p:cNvPr id="47" name="50 Triángulo rectángulo"/>
            <p:cNvSpPr/>
            <p:nvPr/>
          </p:nvSpPr>
          <p:spPr bwMode="auto">
            <a:xfrm rot="8412799">
              <a:off x="7265755" y="5298093"/>
              <a:ext cx="1324018" cy="1122365"/>
            </a:xfrm>
            <a:prstGeom prst="rtTriangle">
              <a:avLst/>
            </a:prstGeom>
            <a:noFill/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  <p:grpSp>
          <p:nvGrpSpPr>
            <p:cNvPr id="48" name="84 Grupo"/>
            <p:cNvGrpSpPr>
              <a:grpSpLocks/>
            </p:cNvGrpSpPr>
            <p:nvPr/>
          </p:nvGrpSpPr>
          <p:grpSpPr bwMode="auto">
            <a:xfrm>
              <a:off x="709562" y="5560253"/>
              <a:ext cx="2668042" cy="714378"/>
              <a:chOff x="4374768" y="285728"/>
              <a:chExt cx="2668221" cy="714651"/>
            </a:xfrm>
          </p:grpSpPr>
          <p:grpSp>
            <p:nvGrpSpPr>
              <p:cNvPr id="50" name="44 Grupo"/>
              <p:cNvGrpSpPr>
                <a:grpSpLocks/>
              </p:cNvGrpSpPr>
              <p:nvPr/>
            </p:nvGrpSpPr>
            <p:grpSpPr bwMode="auto">
              <a:xfrm>
                <a:off x="4464335" y="285728"/>
                <a:ext cx="2578654" cy="714651"/>
                <a:chOff x="4892963" y="544286"/>
                <a:chExt cx="2578654" cy="714651"/>
              </a:xfrm>
            </p:grpSpPr>
            <p:pic>
              <p:nvPicPr>
                <p:cNvPr id="52" name="Picture 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2963" y="544286"/>
                  <a:ext cx="858234" cy="7146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3" name="46 CuadroTexto"/>
                <p:cNvSpPr txBox="1"/>
                <p:nvPr/>
              </p:nvSpPr>
              <p:spPr>
                <a:xfrm>
                  <a:off x="5401681" y="651168"/>
                  <a:ext cx="2069936" cy="46184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s-ES" sz="2400" dirty="0">
                      <a:latin typeface="Arial" charset="0"/>
                    </a:rPr>
                    <a:t> </a:t>
                  </a:r>
                  <a:r>
                    <a:rPr lang="es-ES" sz="2000" b="1" dirty="0">
                      <a:solidFill>
                        <a:srgbClr val="008080"/>
                      </a:solidFill>
                      <a:latin typeface="Century Gothic" panose="020B0502020202020204" pitchFamily="34" charset="0"/>
                    </a:rPr>
                    <a:t>+ competitivo </a:t>
                  </a:r>
                </a:p>
              </p:txBody>
            </p:sp>
          </p:grpSp>
          <p:sp>
            <p:nvSpPr>
              <p:cNvPr id="51" name="44 Rectángulo redondeado"/>
              <p:cNvSpPr/>
              <p:nvPr/>
            </p:nvSpPr>
            <p:spPr>
              <a:xfrm>
                <a:off x="4374768" y="285728"/>
                <a:ext cx="2570970" cy="71464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s-ES"/>
              </a:p>
            </p:txBody>
          </p:sp>
        </p:grpSp>
        <p:sp>
          <p:nvSpPr>
            <p:cNvPr id="49" name="40 División"/>
            <p:cNvSpPr/>
            <p:nvPr/>
          </p:nvSpPr>
          <p:spPr bwMode="auto">
            <a:xfrm>
              <a:off x="6276489" y="5641505"/>
              <a:ext cx="670817" cy="535262"/>
            </a:xfrm>
            <a:prstGeom prst="mathDivide">
              <a:avLst/>
            </a:prstGeom>
            <a:noFill/>
            <a:ln w="28575">
              <a:solidFill>
                <a:srgbClr val="008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774869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foto, interior, pose, pared&#10;&#10;Descripción generada con confianza muy alta">
            <a:extLst>
              <a:ext uri="{FF2B5EF4-FFF2-40B4-BE49-F238E27FC236}">
                <a16:creationId xmlns:a16="http://schemas.microsoft.com/office/drawing/2014/main" id="{5DE4DC2E-93E1-4722-B3D3-41ECC1503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573" y="3923749"/>
            <a:ext cx="3832523" cy="2551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D10C312-1D02-42B1-9E79-7F9F7FFE8CBB}"/>
              </a:ext>
            </a:extLst>
          </p:cNvPr>
          <p:cNvSpPr/>
          <p:nvPr/>
        </p:nvSpPr>
        <p:spPr>
          <a:xfrm>
            <a:off x="314325" y="692244"/>
            <a:ext cx="79990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sz="2400" b="1" i="1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INTERNACIONALIZACIÓN ¿PARA QUÉ? </a:t>
            </a:r>
          </a:p>
          <a:p>
            <a:pPr algn="ctr">
              <a:lnSpc>
                <a:spcPct val="200000"/>
              </a:lnSpc>
            </a:pPr>
            <a:r>
              <a:rPr lang="es-MX" i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No para intentar lograr </a:t>
            </a:r>
            <a:r>
              <a:rPr lang="es-MX" i="1" dirty="0">
                <a:latin typeface="Century Gothic" panose="020B0502020202020204" pitchFamily="34" charset="0"/>
              </a:rPr>
              <a:t>la equidad y la igualdad entre los seres humanos ni sus ideas, la Internacionalización de la Educación busca generar y fortalecer a través del conocimiento, el respeto a la maravilla de la diversidad para todos juntos y para cada uno.</a:t>
            </a:r>
          </a:p>
          <a:p>
            <a:pPr algn="r">
              <a:lnSpc>
                <a:spcPct val="200000"/>
              </a:lnSpc>
            </a:pPr>
            <a:r>
              <a:rPr lang="es-MX" i="1" dirty="0">
                <a:latin typeface="Century Gothic" panose="020B0502020202020204" pitchFamily="34" charset="0"/>
              </a:rPr>
              <a:t>YB </a:t>
            </a:r>
          </a:p>
          <a:p>
            <a:pPr algn="just">
              <a:lnSpc>
                <a:spcPct val="200000"/>
              </a:lnSpc>
            </a:pPr>
            <a:endParaRPr lang="es-MX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42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61951" y="181338"/>
            <a:ext cx="2384450" cy="4790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0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REFERENCIAS</a:t>
            </a:r>
            <a:endParaRPr lang="es-ES" sz="20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38667" y="858504"/>
            <a:ext cx="8466667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s-MX" dirty="0">
                <a:latin typeface="Century Gothic" panose="020B0502020202020204" pitchFamily="34" charset="0"/>
              </a:rPr>
              <a:t>Gacel-</a:t>
            </a:r>
            <a:r>
              <a:rPr lang="es-ES_tradnl" dirty="0">
                <a:latin typeface="Century Gothic" panose="020B0502020202020204" pitchFamily="34" charset="0"/>
              </a:rPr>
              <a:t>Á</a:t>
            </a:r>
            <a:r>
              <a:rPr lang="es-MX" dirty="0" err="1">
                <a:latin typeface="Century Gothic" panose="020B0502020202020204" pitchFamily="34" charset="0"/>
              </a:rPr>
              <a:t>vila</a:t>
            </a:r>
            <a:r>
              <a:rPr lang="es-MX" dirty="0">
                <a:latin typeface="Century Gothic" panose="020B0502020202020204" pitchFamily="34" charset="0"/>
              </a:rPr>
              <a:t>, J., (2005) </a:t>
            </a:r>
            <a:r>
              <a:rPr lang="es-ES_tradnl" dirty="0">
                <a:latin typeface="Century Gothic" panose="020B0502020202020204" pitchFamily="34" charset="0"/>
              </a:rPr>
              <a:t>“Internacionalización de la educación superior en </a:t>
            </a:r>
            <a:r>
              <a:rPr lang="es-ES_tradnl" dirty="0" err="1">
                <a:latin typeface="Century Gothic" panose="020B0502020202020204" pitchFamily="34" charset="0"/>
              </a:rPr>
              <a:t>Mé</a:t>
            </a:r>
            <a:r>
              <a:rPr lang="es-MX" dirty="0" err="1">
                <a:latin typeface="Century Gothic" panose="020B0502020202020204" pitchFamily="34" charset="0"/>
              </a:rPr>
              <a:t>xico</a:t>
            </a:r>
            <a:r>
              <a:rPr lang="es-ES_tradnl" dirty="0">
                <a:latin typeface="Century Gothic" panose="020B0502020202020204" pitchFamily="34" charset="0"/>
              </a:rPr>
              <a:t>”</a:t>
            </a:r>
            <a:r>
              <a:rPr lang="es-MX" dirty="0">
                <a:latin typeface="Century Gothic" panose="020B0502020202020204" pitchFamily="34" charset="0"/>
              </a:rPr>
              <a:t> en </a:t>
            </a:r>
            <a:r>
              <a:rPr lang="es-ES_tradnl" i="1" dirty="0">
                <a:latin typeface="Century Gothic" panose="020B0502020202020204" pitchFamily="34" charset="0"/>
              </a:rPr>
              <a:t>Educación Superior en Amé</a:t>
            </a:r>
            <a:r>
              <a:rPr lang="it-IT" i="1" dirty="0">
                <a:latin typeface="Century Gothic" panose="020B0502020202020204" pitchFamily="34" charset="0"/>
              </a:rPr>
              <a:t>rica Latina. La dimensi</a:t>
            </a:r>
            <a:r>
              <a:rPr lang="es-ES_tradnl" i="1" dirty="0" err="1">
                <a:latin typeface="Century Gothic" panose="020B0502020202020204" pitchFamily="34" charset="0"/>
              </a:rPr>
              <a:t>ón</a:t>
            </a:r>
            <a:r>
              <a:rPr lang="es-ES_tradnl" i="1" dirty="0">
                <a:latin typeface="Century Gothic" panose="020B0502020202020204" pitchFamily="34" charset="0"/>
              </a:rPr>
              <a:t> internacional. </a:t>
            </a:r>
            <a:r>
              <a:rPr lang="es-ES_tradnl" dirty="0">
                <a:latin typeface="Century Gothic" panose="020B0502020202020204" pitchFamily="34" charset="0"/>
              </a:rPr>
              <a:t>Editado por Hans de </a:t>
            </a:r>
            <a:r>
              <a:rPr lang="es-ES_tradnl" dirty="0" err="1">
                <a:latin typeface="Century Gothic" panose="020B0502020202020204" pitchFamily="34" charset="0"/>
              </a:rPr>
              <a:t>Wit</a:t>
            </a:r>
            <a:r>
              <a:rPr lang="es-ES_tradnl" dirty="0">
                <a:latin typeface="Century Gothic" panose="020B0502020202020204" pitchFamily="34" charset="0"/>
              </a:rPr>
              <a:t>, Isabel Cristina Jaramillo, Jocelyne Gacel-Ávila y Jane Knight, Banco Mundial/</a:t>
            </a:r>
            <a:r>
              <a:rPr lang="es-ES_tradnl" dirty="0" err="1">
                <a:latin typeface="Century Gothic" panose="020B0502020202020204" pitchFamily="34" charset="0"/>
              </a:rPr>
              <a:t>Mayol</a:t>
            </a:r>
            <a:r>
              <a:rPr lang="es-ES_tradnl" dirty="0">
                <a:latin typeface="Century Gothic" panose="020B0502020202020204" pitchFamily="34" charset="0"/>
              </a:rPr>
              <a:t> Ediciones, Bogotá</a:t>
            </a:r>
            <a:r>
              <a:rPr lang="es-MX" dirty="0">
                <a:latin typeface="Century Gothic" panose="020B0502020202020204" pitchFamily="34" charset="0"/>
              </a:rPr>
              <a:t>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AU" dirty="0" smtClean="0">
                <a:latin typeface="Century Gothic" panose="020B0502020202020204" pitchFamily="34" charset="0"/>
              </a:rPr>
              <a:t>Kerr</a:t>
            </a:r>
            <a:r>
              <a:rPr lang="en-AU" dirty="0">
                <a:latin typeface="Century Gothic" panose="020B0502020202020204" pitchFamily="34" charset="0"/>
              </a:rPr>
              <a:t>, C. (1991), International Learning and National Purposes in Higher Education, American Behavioural Scientist, pp. 17-41. USA. </a:t>
            </a:r>
            <a:endParaRPr lang="en-US" dirty="0">
              <a:latin typeface="Century Gothic" panose="020B0502020202020204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latin typeface="Century Gothic" panose="020B0502020202020204" pitchFamily="34" charset="0"/>
              </a:rPr>
              <a:t>Knight</a:t>
            </a:r>
            <a:r>
              <a:rPr lang="en-US" dirty="0">
                <a:latin typeface="Century Gothic" panose="020B0502020202020204" pitchFamily="34" charset="0"/>
              </a:rPr>
              <a:t>, J., (1999) </a:t>
            </a:r>
            <a:r>
              <a:rPr lang="en-US" dirty="0" err="1">
                <a:latin typeface="Century Gothic" panose="020B0502020202020204" pitchFamily="34" charset="0"/>
              </a:rPr>
              <a:t>Internationlization</a:t>
            </a:r>
            <a:r>
              <a:rPr lang="en-US" dirty="0">
                <a:latin typeface="Century Gothic" panose="020B0502020202020204" pitchFamily="34" charset="0"/>
              </a:rPr>
              <a:t> of higher education. Quality and internationalization in higher education. </a:t>
            </a:r>
            <a:r>
              <a:rPr lang="es-MX" dirty="0">
                <a:latin typeface="Century Gothic" panose="020B0502020202020204" pitchFamily="34" charset="0"/>
              </a:rPr>
              <a:t>Paris. OECD</a:t>
            </a:r>
            <a:r>
              <a:rPr lang="es-MX" dirty="0" smtClean="0">
                <a:latin typeface="Century Gothic" panose="020B0502020202020204" pitchFamily="34" charset="0"/>
              </a:rPr>
              <a:t>.</a:t>
            </a:r>
            <a:endParaRPr lang="en-US" dirty="0" smtClean="0">
              <a:latin typeface="Century Gothic" panose="020B0502020202020204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latin typeface="Century Gothic" panose="020B0502020202020204" pitchFamily="34" charset="0"/>
              </a:rPr>
              <a:t>Knight</a:t>
            </a:r>
            <a:r>
              <a:rPr lang="en-US" dirty="0">
                <a:latin typeface="Century Gothic" panose="020B0502020202020204" pitchFamily="34" charset="0"/>
              </a:rPr>
              <a:t>, Jane y De Wit, H. (1998), Rationale for </a:t>
            </a:r>
            <a:r>
              <a:rPr lang="en-US" dirty="0" err="1">
                <a:latin typeface="Century Gothic" panose="020B0502020202020204" pitchFamily="34" charset="0"/>
              </a:rPr>
              <a:t>Internationalisation</a:t>
            </a:r>
            <a:r>
              <a:rPr lang="en-US" dirty="0">
                <a:latin typeface="Century Gothic" panose="020B0502020202020204" pitchFamily="34" charset="0"/>
              </a:rPr>
              <a:t> of Higher Education in </a:t>
            </a:r>
            <a:r>
              <a:rPr lang="en-US" dirty="0" err="1">
                <a:latin typeface="Century Gothic" panose="020B0502020202020204" pitchFamily="34" charset="0"/>
              </a:rPr>
              <a:t>Millenium</a:t>
            </a:r>
            <a:r>
              <a:rPr lang="en-US" dirty="0">
                <a:latin typeface="Century Gothic" panose="020B0502020202020204" pitchFamily="34" charset="0"/>
              </a:rPr>
              <a:t>, </a:t>
            </a:r>
            <a:r>
              <a:rPr lang="en-US" dirty="0" err="1">
                <a:latin typeface="Century Gothic" panose="020B0502020202020204" pitchFamily="34" charset="0"/>
              </a:rPr>
              <a:t>Revista</a:t>
            </a:r>
            <a:r>
              <a:rPr lang="en-US" dirty="0">
                <a:latin typeface="Century Gothic" panose="020B0502020202020204" pitchFamily="34" charset="0"/>
              </a:rPr>
              <a:t> do </a:t>
            </a:r>
            <a:r>
              <a:rPr lang="en-US" dirty="0" err="1">
                <a:latin typeface="Century Gothic" panose="020B0502020202020204" pitchFamily="34" charset="0"/>
              </a:rPr>
              <a:t>Instituto</a:t>
            </a:r>
            <a:r>
              <a:rPr lang="en-US" dirty="0">
                <a:latin typeface="Century Gothic" panose="020B0502020202020204" pitchFamily="34" charset="0"/>
              </a:rPr>
              <a:t> Superior </a:t>
            </a:r>
            <a:r>
              <a:rPr lang="en-US" dirty="0" err="1">
                <a:latin typeface="Century Gothic" panose="020B0502020202020204" pitchFamily="34" charset="0"/>
              </a:rPr>
              <a:t>Politécnico</a:t>
            </a:r>
            <a:r>
              <a:rPr lang="en-US" dirty="0">
                <a:latin typeface="Century Gothic" panose="020B0502020202020204" pitchFamily="34" charset="0"/>
              </a:rPr>
              <a:t> de </a:t>
            </a:r>
            <a:r>
              <a:rPr lang="en-US" dirty="0" err="1">
                <a:latin typeface="Century Gothic" panose="020B0502020202020204" pitchFamily="34" charset="0"/>
              </a:rPr>
              <a:t>Viseu</a:t>
            </a:r>
            <a:r>
              <a:rPr lang="en-US" dirty="0">
                <a:latin typeface="Century Gothic" panose="020B0502020202020204" pitchFamily="34" charset="0"/>
              </a:rPr>
              <a:t>, vol. 3, no. 11, 199. Netherlands</a:t>
            </a:r>
            <a:r>
              <a:rPr lang="en-US" dirty="0" smtClean="0">
                <a:latin typeface="Century Gothic" panose="020B0502020202020204" pitchFamily="34" charset="0"/>
              </a:rPr>
              <a:t>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err="1">
                <a:latin typeface="Century Gothic" panose="020B0502020202020204" pitchFamily="34" charset="0"/>
              </a:rPr>
              <a:t>Rudski</a:t>
            </a:r>
            <a:r>
              <a:rPr lang="en-US" dirty="0">
                <a:latin typeface="Century Gothic" panose="020B0502020202020204" pitchFamily="34" charset="0"/>
              </a:rPr>
              <a:t>, R., (1998). The strategic management of internationalization towards a model of theory and practice, School of Education, University of Newcastle, upon Tyne, Newcastle, UK.</a:t>
            </a:r>
            <a:endParaRPr lang="es-MX" dirty="0">
              <a:latin typeface="Century Gothic" panose="020B0502020202020204" pitchFamily="34" charset="0"/>
            </a:endParaRPr>
          </a:p>
          <a:p>
            <a:pPr algn="just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  <a:p>
            <a:pPr algn="just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endParaRPr lang="en-US" dirty="0"/>
          </a:p>
          <a:p>
            <a:pPr algn="just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endParaRPr lang="es-MX" dirty="0"/>
          </a:p>
          <a:p>
            <a:pPr algn="just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2118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sultado de imagen para world">
            <a:extLst>
              <a:ext uri="{FF2B5EF4-FFF2-40B4-BE49-F238E27FC236}">
                <a16:creationId xmlns:a16="http://schemas.microsoft.com/office/drawing/2014/main" id="{E3B6CAFC-D6D8-4121-A65A-BAD226014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8" y="3417906"/>
            <a:ext cx="1349405" cy="134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redondeado 3">
            <a:extLst>
              <a:ext uri="{FF2B5EF4-FFF2-40B4-BE49-F238E27FC236}">
                <a16:creationId xmlns:a16="http://schemas.microsoft.com/office/drawing/2014/main" id="{DDA01150-6FFF-4B78-8CCA-1B7530D028DE}"/>
              </a:ext>
            </a:extLst>
          </p:cNvPr>
          <p:cNvSpPr/>
          <p:nvPr/>
        </p:nvSpPr>
        <p:spPr>
          <a:xfrm>
            <a:off x="6166809" y="5334894"/>
            <a:ext cx="2400356" cy="10807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Gracias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77F0E6B2-4B85-4248-ADEF-016199982CA7}"/>
              </a:ext>
            </a:extLst>
          </p:cNvPr>
          <p:cNvCxnSpPr/>
          <p:nvPr/>
        </p:nvCxnSpPr>
        <p:spPr>
          <a:xfrm>
            <a:off x="368310" y="5051102"/>
            <a:ext cx="6998677" cy="0"/>
          </a:xfrm>
          <a:prstGeom prst="line">
            <a:avLst/>
          </a:prstGeom>
          <a:ln w="38100">
            <a:solidFill>
              <a:srgbClr val="0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358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3" name="Rectangle 3"/>
          <p:cNvSpPr>
            <a:spLocks noGrp="1" noChangeArrowheads="1"/>
          </p:cNvSpPr>
          <p:nvPr>
            <p:ph idx="1"/>
          </p:nvPr>
        </p:nvSpPr>
        <p:spPr>
          <a:xfrm>
            <a:off x="437674" y="3413371"/>
            <a:ext cx="8329611" cy="3273179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None/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Al final del siglo XX, la humanidad ha entrado a un </a:t>
            </a:r>
            <a:r>
              <a:rPr lang="es-ES" sz="2400" b="1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proceso acelerado de cambios multidimensionales 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que abarcan aspectos vinculados con la economía, las finanzas, la ciencia y tecnología, las comunicaciones, la educación, la cultura, la política etcétera.</a:t>
            </a:r>
            <a:endParaRPr lang="es-ES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30543" y="342900"/>
            <a:ext cx="8143874" cy="6572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GLOBALIZACIÓN E INTERNACIONALIZACIÓN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globalización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10" y="1254397"/>
            <a:ext cx="3386137" cy="1904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933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E45F55A0-B0FD-4C7F-A8A5-846EE6FA0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234" y="5065965"/>
            <a:ext cx="1706251" cy="1275082"/>
          </a:xfrm>
          <a:prstGeom prst="rect">
            <a:avLst/>
          </a:prstGeom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22784" y="200026"/>
            <a:ext cx="7698432" cy="1210350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>
              <a:spcBef>
                <a:spcPts val="750"/>
              </a:spcBef>
              <a:buFont typeface="Arial" panose="020B0604020202020204" pitchFamily="34" charset="0"/>
            </a:pPr>
            <a:r>
              <a:rPr lang="es-MX" sz="2800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Diversas acepciones del </a:t>
            </a:r>
            <a:r>
              <a:rPr lang="es-MX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origen de la Globalización</a:t>
            </a:r>
            <a:endParaRPr lang="es-ES" sz="1600" b="1" i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9F66C9D-3765-4BA7-8547-F0FD84B80085}"/>
              </a:ext>
            </a:extLst>
          </p:cNvPr>
          <p:cNvSpPr/>
          <p:nvPr/>
        </p:nvSpPr>
        <p:spPr>
          <a:xfrm>
            <a:off x="574525" y="1437617"/>
            <a:ext cx="81368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 smtClean="0">
                <a:solidFill>
                  <a:srgbClr val="008080"/>
                </a:solidFill>
                <a:latin typeface="Century Gothic" panose="020B0502020202020204" pitchFamily="34" charset="0"/>
              </a:rPr>
              <a:t>Surge </a:t>
            </a: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desde el proceso de desarrollo del hombre y su expansión.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Rutas comerciales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Producto del desarrollo de los antiguos imperios y culturas.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Se gesta con la Revolución industrial.</a:t>
            </a:r>
          </a:p>
          <a:p>
            <a:pPr marL="533400" indent="-533400" algn="ctr">
              <a:lnSpc>
                <a:spcPct val="120000"/>
              </a:lnSpc>
              <a:buBlip>
                <a:blip r:embed="rId4"/>
              </a:buBlip>
              <a:defRPr/>
            </a:pPr>
            <a:r>
              <a:rPr lang="es-MX" dirty="0">
                <a:solidFill>
                  <a:srgbClr val="008080"/>
                </a:solidFill>
                <a:latin typeface="Century Gothic" panose="020B0502020202020204" pitchFamily="34" charset="0"/>
              </a:rPr>
              <a:t>Inicia con el internet… etcétera.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E4E0685-372F-4542-A502-84723EB8D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0503" y="3331174"/>
            <a:ext cx="3677185" cy="14084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D1ACE11-3A85-49B7-AAB9-E94F48C9CD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974" y="3429384"/>
            <a:ext cx="1607405" cy="12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75D8017-943D-454C-BB1E-3B83A84012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0779" y="5065965"/>
            <a:ext cx="2476631" cy="1481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5374EA9-70A1-45D3-B8C5-75E84F3968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565" y="5204111"/>
            <a:ext cx="2208222" cy="1205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F7613C8-1E78-43FA-AD6D-92DB66D661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7688" y="3331173"/>
            <a:ext cx="2283345" cy="140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24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0B527518-F6C7-46F6-8BF7-4AD6D621DD0F}"/>
              </a:ext>
            </a:extLst>
          </p:cNvPr>
          <p:cNvSpPr txBox="1">
            <a:spLocks noChangeArrowheads="1"/>
          </p:cNvSpPr>
          <p:nvPr/>
        </p:nvSpPr>
        <p:spPr>
          <a:xfrm>
            <a:off x="2705493" y="798319"/>
            <a:ext cx="5985886" cy="3556865"/>
          </a:xfrm>
          <a:prstGeom prst="rect">
            <a:avLst/>
          </a:prstGeom>
        </p:spPr>
        <p:txBody>
          <a:bodyPr lIns="92075" tIns="46038" rIns="92075" bIns="46038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s-MX" dirty="0"/>
              <a:t> </a:t>
            </a:r>
            <a:r>
              <a:rPr lang="es-MX" sz="2200" dirty="0"/>
              <a:t> </a:t>
            </a:r>
            <a:r>
              <a:rPr lang="es-MX" sz="2200" b="1" dirty="0"/>
              <a:t> </a:t>
            </a:r>
            <a:r>
              <a:rPr lang="en-US" sz="2000" b="1" dirty="0">
                <a:solidFill>
                  <a:srgbClr val="008080"/>
                </a:solidFill>
                <a:latin typeface="Century Gothic" panose="020B0502020202020204" pitchFamily="34" charset="0"/>
              </a:rPr>
              <a:t>La </a:t>
            </a:r>
            <a:r>
              <a:rPr lang="en-US" sz="2000" b="1" dirty="0" err="1">
                <a:solidFill>
                  <a:srgbClr val="008080"/>
                </a:solidFill>
                <a:latin typeface="Century Gothic" panose="020B0502020202020204" pitchFamily="34" charset="0"/>
              </a:rPr>
              <a:t>globalización</a:t>
            </a:r>
            <a:r>
              <a:rPr lang="en-US" sz="2000" dirty="0">
                <a:latin typeface="Century Gothic" panose="020B0502020202020204" pitchFamily="34" charset="0"/>
              </a:rPr>
              <a:t> es un </a:t>
            </a:r>
            <a:r>
              <a:rPr lang="en-US" sz="2000" dirty="0" err="1">
                <a:latin typeface="Century Gothic" panose="020B0502020202020204" pitchFamily="34" charset="0"/>
              </a:rPr>
              <a:t>proceso</a:t>
            </a:r>
            <a:r>
              <a:rPr lang="en-US" sz="2000" dirty="0">
                <a:latin typeface="Century Gothic" panose="020B0502020202020204" pitchFamily="34" charset="0"/>
              </a:rPr>
              <a:t> social </a:t>
            </a:r>
            <a:r>
              <a:rPr lang="en-US" sz="2000" dirty="0" err="1">
                <a:latin typeface="Century Gothic" panose="020B0502020202020204" pitchFamily="34" charset="0"/>
              </a:rPr>
              <a:t>en</a:t>
            </a:r>
            <a:r>
              <a:rPr lang="en-US" sz="2000" dirty="0">
                <a:latin typeface="Century Gothic" panose="020B0502020202020204" pitchFamily="34" charset="0"/>
              </a:rPr>
              <a:t> el </a:t>
            </a:r>
            <a:r>
              <a:rPr lang="en-US" sz="2000" dirty="0" err="1">
                <a:latin typeface="Century Gothic" panose="020B0502020202020204" pitchFamily="34" charset="0"/>
              </a:rPr>
              <a:t>cual</a:t>
            </a:r>
            <a:r>
              <a:rPr lang="en-US" sz="2000" dirty="0">
                <a:latin typeface="Century Gothic" panose="020B0502020202020204" pitchFamily="34" charset="0"/>
              </a:rPr>
              <a:t> las </a:t>
            </a:r>
            <a:r>
              <a:rPr lang="en-US" sz="2000" dirty="0" err="1">
                <a:latin typeface="Century Gothic" panose="020B0502020202020204" pitchFamily="34" charset="0"/>
              </a:rPr>
              <a:t>limitaciones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geográficas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en</a:t>
            </a:r>
            <a:r>
              <a:rPr lang="en-US" sz="2000" dirty="0">
                <a:latin typeface="Century Gothic" panose="020B0502020202020204" pitchFamily="34" charset="0"/>
              </a:rPr>
              <a:t> lo </a:t>
            </a:r>
            <a:r>
              <a:rPr lang="en-US" sz="2000" dirty="0" err="1">
                <a:latin typeface="Century Gothic" panose="020B0502020202020204" pitchFamily="34" charset="0"/>
              </a:rPr>
              <a:t>económico</a:t>
            </a:r>
            <a:r>
              <a:rPr lang="en-US" sz="2000" dirty="0">
                <a:latin typeface="Century Gothic" panose="020B0502020202020204" pitchFamily="34" charset="0"/>
              </a:rPr>
              <a:t>, politico, social y cultural se </a:t>
            </a:r>
            <a:r>
              <a:rPr lang="en-US" sz="2000" dirty="0" err="1">
                <a:latin typeface="Century Gothic" panose="020B0502020202020204" pitchFamily="34" charset="0"/>
              </a:rPr>
              <a:t>desvanecen</a:t>
            </a:r>
            <a:r>
              <a:rPr lang="en-US" sz="2000" dirty="0">
                <a:latin typeface="Century Gothic" panose="020B0502020202020204" pitchFamily="34" charset="0"/>
              </a:rPr>
              <a:t>. </a:t>
            </a:r>
            <a:r>
              <a:rPr lang="en-US" sz="2000" dirty="0" err="1">
                <a:latin typeface="Century Gothic" panose="020B0502020202020204" pitchFamily="34" charset="0"/>
              </a:rPr>
              <a:t>Además</a:t>
            </a:r>
            <a:r>
              <a:rPr lang="en-US" sz="2000" dirty="0">
                <a:latin typeface="Century Gothic" panose="020B0502020202020204" pitchFamily="34" charset="0"/>
              </a:rPr>
              <a:t> es un </a:t>
            </a:r>
            <a:r>
              <a:rPr lang="en-US" sz="2000" dirty="0" err="1">
                <a:latin typeface="Century Gothic" panose="020B0502020202020204" pitchFamily="34" charset="0"/>
              </a:rPr>
              <a:t>fenómeno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donde</a:t>
            </a:r>
            <a:r>
              <a:rPr lang="en-US" sz="2000" dirty="0">
                <a:latin typeface="Century Gothic" panose="020B0502020202020204" pitchFamily="34" charset="0"/>
              </a:rPr>
              <a:t> la </a:t>
            </a:r>
            <a:r>
              <a:rPr lang="en-US" sz="2000" dirty="0" err="1">
                <a:latin typeface="Century Gothic" panose="020B0502020202020204" pitchFamily="34" charset="0"/>
              </a:rPr>
              <a:t>gente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está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más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consciente</a:t>
            </a:r>
            <a:r>
              <a:rPr lang="en-US" sz="2000" dirty="0">
                <a:latin typeface="Century Gothic" panose="020B0502020202020204" pitchFamily="34" charset="0"/>
              </a:rPr>
              <a:t> de que </a:t>
            </a:r>
            <a:r>
              <a:rPr lang="en-US" sz="2000" dirty="0" err="1">
                <a:latin typeface="Century Gothic" panose="020B0502020202020204" pitchFamily="34" charset="0"/>
              </a:rPr>
              <a:t>esas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limitaciones</a:t>
            </a:r>
            <a:r>
              <a:rPr lang="en-US" sz="2000" dirty="0">
                <a:latin typeface="Century Gothic" panose="020B0502020202020204" pitchFamily="34" charset="0"/>
              </a:rPr>
              <a:t> se </a:t>
            </a:r>
            <a:r>
              <a:rPr lang="en-US" sz="2000" dirty="0" err="1">
                <a:latin typeface="Century Gothic" panose="020B0502020202020204" pitchFamily="34" charset="0"/>
              </a:rPr>
              <a:t>acortan</a:t>
            </a:r>
            <a:r>
              <a:rPr lang="en-US" sz="2000" dirty="0">
                <a:latin typeface="Century Gothic" panose="020B0502020202020204" pitchFamily="34" charset="0"/>
              </a:rPr>
              <a:t> y </a:t>
            </a:r>
            <a:r>
              <a:rPr lang="en-US" sz="2000" dirty="0" err="1">
                <a:latin typeface="Century Gothic" panose="020B0502020202020204" pitchFamily="34" charset="0"/>
              </a:rPr>
              <a:t>entonces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actúan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en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consecuencia</a:t>
            </a:r>
            <a:r>
              <a:rPr lang="en-US" sz="2000" dirty="0">
                <a:latin typeface="Century Gothic" panose="020B0502020202020204" pitchFamily="34" charset="0"/>
              </a:rPr>
              <a:t>. </a:t>
            </a:r>
          </a:p>
          <a:p>
            <a:pPr marL="533400" indent="-533400"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sz="2000" dirty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(Malcom Waters 2001)</a:t>
            </a:r>
            <a:endParaRPr lang="es-ES" sz="2600" b="1" dirty="0">
              <a:solidFill>
                <a:srgbClr val="990000"/>
              </a:solidFill>
            </a:endParaRPr>
          </a:p>
        </p:txBody>
      </p:sp>
      <p:pic>
        <p:nvPicPr>
          <p:cNvPr id="7" name="Imagen 6" descr="Imagen que contiene captura de pantalla&#10;&#10;Descripción generada automáticamente">
            <a:extLst>
              <a:ext uri="{FF2B5EF4-FFF2-40B4-BE49-F238E27FC236}">
                <a16:creationId xmlns:a16="http://schemas.microsoft.com/office/drawing/2014/main" id="{22F1331E-65D9-42B3-8E7A-B4D6570FAF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9576">
            <a:off x="1225485" y="871942"/>
            <a:ext cx="1887177" cy="28975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B2E2158-7A75-4267-A02E-7CFB10F5C1F5}"/>
              </a:ext>
            </a:extLst>
          </p:cNvPr>
          <p:cNvSpPr/>
          <p:nvPr/>
        </p:nvSpPr>
        <p:spPr>
          <a:xfrm>
            <a:off x="1128529" y="4584421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990000"/>
              </a:buClr>
              <a:defRPr/>
            </a:pPr>
            <a:r>
              <a:rPr lang="es-ES" sz="2000" dirty="0">
                <a:latin typeface="Century Gothic" panose="020B0502020202020204" pitchFamily="34" charset="0"/>
              </a:rPr>
              <a:t>“La globalización afecta a cada país de manera diferente, en relación con su historia, tradiciones, cultura y prioridades...” </a:t>
            </a:r>
          </a:p>
          <a:p>
            <a:pPr>
              <a:spcBef>
                <a:spcPct val="50000"/>
              </a:spcBef>
              <a:buClr>
                <a:srgbClr val="990000"/>
              </a:buClr>
              <a:defRPr/>
            </a:pPr>
            <a:r>
              <a:rPr lang="es-ES" sz="2000" dirty="0">
                <a:solidFill>
                  <a:srgbClr val="008080"/>
                </a:solidFill>
                <a:latin typeface="Century Gothic" panose="020B0502020202020204" pitchFamily="34" charset="0"/>
              </a:rPr>
              <a:t>(Knight y de Wit, </a:t>
            </a:r>
            <a:r>
              <a:rPr lang="es-ES" sz="2000" dirty="0" smtClean="0">
                <a:solidFill>
                  <a:srgbClr val="008080"/>
                </a:solidFill>
                <a:latin typeface="Century Gothic" panose="020B0502020202020204" pitchFamily="34" charset="0"/>
              </a:rPr>
              <a:t>1998)</a:t>
            </a:r>
            <a:endParaRPr lang="es-MX" sz="2000" dirty="0">
              <a:solidFill>
                <a:srgbClr val="00808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94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213993"/>
            <a:ext cx="2380400" cy="222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5059" name="Rectangle 3075"/>
          <p:cNvSpPr>
            <a:spLocks noGrp="1" noChangeArrowheads="1"/>
          </p:cNvSpPr>
          <p:nvPr>
            <p:ph idx="1"/>
          </p:nvPr>
        </p:nvSpPr>
        <p:spPr>
          <a:xfrm>
            <a:off x="709612" y="1423987"/>
            <a:ext cx="7467600" cy="45307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Interdependencia y competitividad entre los países.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Ningún país se escapa de esos procesos, ni de los retos que surgen de ellos.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Modificación del paradigma de las relaciones entre los estados.</a:t>
            </a:r>
          </a:p>
          <a:p>
            <a:pPr eaLnBrk="1" hangingPunct="1">
              <a:lnSpc>
                <a:spcPct val="150000"/>
              </a:lnSpc>
              <a:buClrTx/>
              <a:buSzPct val="100000"/>
              <a:buFont typeface="Arial"/>
              <a:buChar char="•"/>
            </a:pP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Hegemonía de la economía de mercado, preeminencia del </a:t>
            </a:r>
            <a:r>
              <a:rPr lang="en-U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neo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capitalismo y la universalización del capital</a:t>
            </a: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00063" y="424606"/>
            <a:ext cx="8143874" cy="6572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EFECTOS DE LA GLOBALIZACIÓN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86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2051"/>
          <p:cNvSpPr>
            <a:spLocks noGrp="1" noChangeArrowheads="1"/>
          </p:cNvSpPr>
          <p:nvPr>
            <p:ph idx="1"/>
          </p:nvPr>
        </p:nvSpPr>
        <p:spPr>
          <a:xfrm>
            <a:off x="372533" y="372533"/>
            <a:ext cx="8500533" cy="6485467"/>
          </a:xfrm>
        </p:spPr>
        <p:txBody>
          <a:bodyPr lIns="92075" tIns="46038" rIns="92075" bIns="46038">
            <a:normAutofit/>
          </a:bodyPr>
          <a:lstStyle/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Nuevo orden mundial 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Nueva división del trabajo a nivel mundial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Nuevas </a:t>
            </a:r>
            <a:r>
              <a:rPr lang="es-ES" sz="2400" dirty="0" err="1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geoeconomías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y geopolíticas</a:t>
            </a: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Surgimiento de bloques macro-regionales (UE, NAFTA, APEC, MERCOSUR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 smtClean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0" indent="0"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50000"/>
              </a:spcBef>
              <a:buSzPct val="100000"/>
              <a:buBlip>
                <a:blip r:embed="rId3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Instauración de una cultura mundial</a:t>
            </a:r>
            <a:r>
              <a:rPr lang="en-U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,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privilegiando los patrones y valores occidentales a través de la expansión de los medios de comunicación, tendiendo a la homogeneización cultural y a arrasar las identidades culturales.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s-ES" sz="2400" dirty="0">
              <a:latin typeface="Trebuchet M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2" name="Picture 2" descr="Resultado de imagen para mercosur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01" y="2878674"/>
            <a:ext cx="2080645" cy="117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eu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74" y="3049420"/>
            <a:ext cx="1470025" cy="9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Resultado de imagen para NAFTA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63" y="2701765"/>
            <a:ext cx="1437278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Resultado de imagen para APE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99" y="3023490"/>
            <a:ext cx="1858444" cy="9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34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198" y="2479226"/>
            <a:ext cx="2211735" cy="1297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26339" name="Rectangle 1027"/>
          <p:cNvSpPr>
            <a:spLocks noGrp="1" noChangeArrowheads="1"/>
          </p:cNvSpPr>
          <p:nvPr>
            <p:ph idx="1"/>
          </p:nvPr>
        </p:nvSpPr>
        <p:spPr>
          <a:xfrm>
            <a:off x="267560" y="1582437"/>
            <a:ext cx="7990087" cy="5055429"/>
          </a:xfrm>
        </p:spPr>
        <p:txBody>
          <a:bodyPr lIns="92075" tIns="46038" rIns="92075" bIns="46038">
            <a:no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SzPct val="100000"/>
              <a:buBlip>
                <a:blip r:embed="rId4"/>
              </a:buBlip>
            </a:pP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 El f</a:t>
            </a:r>
            <a:r>
              <a:rPr lang="es-MX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í</a:t>
            </a:r>
            <a:r>
              <a:rPr lang="es-ES" sz="24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n del Siglo XX deja una situación de profundas desigualdades de riqueza y desarrollo entre los diferentes países</a:t>
            </a:r>
            <a:r>
              <a:rPr lang="es-ES" sz="24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ct val="50000"/>
              </a:spcBef>
              <a:buSzPct val="100000"/>
              <a:buNone/>
            </a:pPr>
            <a:endParaRPr lang="es-ES" sz="24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un ambiente de exclusión y de margina</a:t>
            </a:r>
            <a:r>
              <a:rPr lang="es-MX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c</a:t>
            </a: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ión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brotes de violencia, guerras, conflictos étnicos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racismo e intolerancia 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pandemias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incremento de la delincuencia y del crimen organizado,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creciente desempleo y subempleo</a:t>
            </a:r>
          </a:p>
          <a:p>
            <a:pPr marL="360000">
              <a:lnSpc>
                <a:spcPct val="10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s-ES" sz="2000" dirty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- degradación irreversible del medio ambiente y de los recursos naturales del </a:t>
            </a:r>
            <a:r>
              <a:rPr lang="es-ES" sz="2000" dirty="0" smtClean="0">
                <a:latin typeface="Century Gothic" panose="020B0502020202020204" pitchFamily="34" charset="0"/>
                <a:ea typeface="ＭＳ Ｐゴシック" charset="0"/>
                <a:cs typeface="ＭＳ Ｐゴシック" charset="0"/>
              </a:rPr>
              <a:t>planeta</a:t>
            </a:r>
            <a:endParaRPr lang="es-ES" sz="2000" dirty="0">
              <a:latin typeface="Century Gothic" panose="020B0502020202020204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8885" y="441538"/>
            <a:ext cx="8143874" cy="8992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s-ES" sz="2800" b="1" dirty="0" smtClean="0">
                <a:solidFill>
                  <a:srgbClr val="00808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Condiciones NO favorables de la Globalización desde el siglo XX</a:t>
            </a:r>
            <a:endParaRPr lang="es-ES" sz="2800" b="1" dirty="0">
              <a:solidFill>
                <a:srgbClr val="00808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673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</TotalTime>
  <Words>2744</Words>
  <Application>Microsoft Office PowerPoint</Application>
  <PresentationFormat>Presentación en pantalla (4:3)</PresentationFormat>
  <Paragraphs>290</Paragraphs>
  <Slides>34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8" baseType="lpstr">
      <vt:lpstr>ＭＳ Ｐゴシック</vt:lpstr>
      <vt:lpstr>Arial</vt:lpstr>
      <vt:lpstr>Calibri</vt:lpstr>
      <vt:lpstr>Calibri Light</vt:lpstr>
      <vt:lpstr>Century Gothic</vt:lpstr>
      <vt:lpstr>Century Schoolbook</vt:lpstr>
      <vt:lpstr>Consolas</vt:lpstr>
      <vt:lpstr>Lucida Grande</vt:lpstr>
      <vt:lpstr>Marlett</vt:lpstr>
      <vt:lpstr>Monotype Sorts</vt:lpstr>
      <vt:lpstr>Times New Roman</vt:lpstr>
      <vt:lpstr>Trebuchet MS</vt:lpstr>
      <vt:lpstr>Wingdings</vt:lpstr>
      <vt:lpstr>Tema de Office</vt:lpstr>
      <vt:lpstr>        FACULTAD DE LENGUAS UAEMex  Dra. C. Ed. Yolanda E. Ballesteros Sentíes 2019</vt:lpstr>
      <vt:lpstr>Presentación de PowerPoint</vt:lpstr>
      <vt:lpstr>Presentación de PowerPoint</vt:lpstr>
      <vt:lpstr>Presentación de PowerPoint</vt:lpstr>
      <vt:lpstr>Diversas acepciones del origen de la Globalización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Internacionalización</vt:lpstr>
      <vt:lpstr>Presentación de PowerPoint</vt:lpstr>
      <vt:lpstr>Presentación de PowerPoint</vt:lpstr>
      <vt:lpstr>Presentación de PowerPoint</vt:lpstr>
      <vt:lpstr>MOTIVACIONES Y FUNDAMENTOS DE LA INTERNACIONALIZACIÓN DE LA EDUCACIÓN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Globalización / Internacionalización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Yolanda E</cp:lastModifiedBy>
  <cp:revision>60</cp:revision>
  <dcterms:created xsi:type="dcterms:W3CDTF">2018-08-07T20:07:10Z</dcterms:created>
  <dcterms:modified xsi:type="dcterms:W3CDTF">2019-10-01T04:06:44Z</dcterms:modified>
</cp:coreProperties>
</file>