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94" r:id="rId7"/>
    <p:sldId id="297" r:id="rId8"/>
    <p:sldId id="287" r:id="rId9"/>
    <p:sldId id="288" r:id="rId10"/>
    <p:sldId id="289" r:id="rId11"/>
    <p:sldId id="290" r:id="rId12"/>
    <p:sldId id="291" r:id="rId13"/>
    <p:sldId id="292" r:id="rId14"/>
    <p:sldId id="261" r:id="rId15"/>
    <p:sldId id="262" r:id="rId16"/>
    <p:sldId id="263" r:id="rId17"/>
    <p:sldId id="298" r:id="rId18"/>
    <p:sldId id="265" r:id="rId19"/>
    <p:sldId id="279" r:id="rId20"/>
    <p:sldId id="264" r:id="rId21"/>
    <p:sldId id="280" r:id="rId22"/>
    <p:sldId id="281" r:id="rId23"/>
    <p:sldId id="282" r:id="rId24"/>
    <p:sldId id="283" r:id="rId25"/>
    <p:sldId id="284" r:id="rId26"/>
    <p:sldId id="299" r:id="rId27"/>
    <p:sldId id="301" r:id="rId28"/>
    <p:sldId id="303" r:id="rId29"/>
    <p:sldId id="305" r:id="rId30"/>
    <p:sldId id="306" r:id="rId31"/>
    <p:sldId id="266" r:id="rId32"/>
    <p:sldId id="277" r:id="rId33"/>
    <p:sldId id="278" r:id="rId34"/>
  </p:sldIdLst>
  <p:sldSz cx="9359900" cy="70199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437286" y="1197554"/>
            <a:ext cx="4928519" cy="5111711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5994" y="545995"/>
            <a:ext cx="6300033" cy="3197967"/>
          </a:xfrm>
        </p:spPr>
        <p:txBody>
          <a:bodyPr anchor="b">
            <a:normAutofit/>
          </a:bodyPr>
          <a:lstStyle>
            <a:lvl1pPr algn="l">
              <a:defRPr sz="4504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5994" y="3934626"/>
            <a:ext cx="5071225" cy="1958645"/>
          </a:xfrm>
        </p:spPr>
        <p:txBody>
          <a:bodyPr anchor="t">
            <a:normAutofit/>
          </a:bodyPr>
          <a:lstStyle>
            <a:lvl1pPr marL="0" indent="0" algn="l">
              <a:buNone/>
              <a:defRPr sz="2047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5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3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1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9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7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5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3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53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45994" y="545994"/>
            <a:ext cx="8267912" cy="3197966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38"/>
            </a:lvl1pPr>
            <a:lvl2pPr marL="467990" indent="0">
              <a:buNone/>
              <a:defRPr sz="1638"/>
            </a:lvl2pPr>
            <a:lvl3pPr marL="935980" indent="0">
              <a:buNone/>
              <a:defRPr sz="1638"/>
            </a:lvl3pPr>
            <a:lvl4pPr marL="1403970" indent="0">
              <a:buNone/>
              <a:defRPr sz="1638"/>
            </a:lvl4pPr>
            <a:lvl5pPr marL="1871960" indent="0">
              <a:buNone/>
              <a:defRPr sz="1638"/>
            </a:lvl5pPr>
            <a:lvl6pPr marL="2339950" indent="0">
              <a:buNone/>
              <a:defRPr sz="1638"/>
            </a:lvl6pPr>
            <a:lvl7pPr marL="2807940" indent="0">
              <a:buNone/>
              <a:defRPr sz="1638"/>
            </a:lvl7pPr>
            <a:lvl8pPr marL="3275929" indent="0">
              <a:buNone/>
              <a:defRPr sz="1638"/>
            </a:lvl8pPr>
            <a:lvl9pPr marL="3743919" indent="0">
              <a:buNone/>
              <a:defRPr sz="163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9994" y="3934625"/>
            <a:ext cx="7453252" cy="467995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38"/>
            </a:lvl1pPr>
            <a:lvl2pPr marL="467990" indent="0">
              <a:buFontTx/>
              <a:buNone/>
              <a:defRPr/>
            </a:lvl2pPr>
            <a:lvl3pPr marL="935980" indent="0">
              <a:buFontTx/>
              <a:buNone/>
              <a:defRPr/>
            </a:lvl3pPr>
            <a:lvl4pPr marL="1403970" indent="0">
              <a:buFontTx/>
              <a:buNone/>
              <a:defRPr/>
            </a:lvl4pPr>
            <a:lvl5pPr marL="187196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5513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4" y="545994"/>
            <a:ext cx="8267912" cy="2963968"/>
          </a:xfrm>
        </p:spPr>
        <p:txBody>
          <a:bodyPr anchor="ctr">
            <a:normAutofit/>
          </a:bodyPr>
          <a:lstStyle>
            <a:lvl1pPr algn="l">
              <a:defRPr sz="2866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4" y="4211955"/>
            <a:ext cx="6534275" cy="1949979"/>
          </a:xfrm>
        </p:spPr>
        <p:txBody>
          <a:bodyPr anchor="ctr">
            <a:normAutofit/>
          </a:bodyPr>
          <a:lstStyle>
            <a:lvl1pPr marL="0" indent="0" algn="l">
              <a:buNone/>
              <a:defRPr sz="1842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8954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501" y="545994"/>
            <a:ext cx="7021754" cy="2963968"/>
          </a:xfrm>
        </p:spPr>
        <p:txBody>
          <a:bodyPr anchor="ctr">
            <a:normAutofit/>
          </a:bodyPr>
          <a:lstStyle>
            <a:lvl1pPr algn="l">
              <a:defRPr sz="2866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1989" y="3509962"/>
            <a:ext cx="6553636" cy="493995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67990" indent="0">
              <a:buFontTx/>
              <a:buNone/>
              <a:defRPr/>
            </a:lvl2pPr>
            <a:lvl3pPr marL="935980" indent="0">
              <a:buFontTx/>
              <a:buNone/>
              <a:defRPr/>
            </a:lvl3pPr>
            <a:lvl4pPr marL="1403970" indent="0">
              <a:buFontTx/>
              <a:buNone/>
              <a:defRPr/>
            </a:lvl4pPr>
            <a:lvl5pPr marL="187196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4" y="4402623"/>
            <a:ext cx="6533056" cy="1759311"/>
          </a:xfrm>
        </p:spPr>
        <p:txBody>
          <a:bodyPr anchor="ctr">
            <a:normAutofit/>
          </a:bodyPr>
          <a:lstStyle>
            <a:lvl1pPr marL="0" indent="0" algn="l">
              <a:buNone/>
              <a:defRPr sz="2047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33998" y="727403"/>
            <a:ext cx="468117" cy="598583"/>
          </a:xfrm>
          <a:prstGeom prst="rect">
            <a:avLst/>
          </a:prstGeom>
        </p:spPr>
        <p:txBody>
          <a:bodyPr vert="horz" lIns="93599" tIns="46799" rIns="93599" bIns="46799" rtlCol="0" anchor="ctr">
            <a:noAutofit/>
          </a:bodyPr>
          <a:lstStyle/>
          <a:p>
            <a:pPr lvl="0"/>
            <a:r>
              <a:rPr lang="en-US" sz="8189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77916" y="2833971"/>
            <a:ext cx="468117" cy="598583"/>
          </a:xfrm>
          <a:prstGeom prst="rect">
            <a:avLst/>
          </a:prstGeom>
        </p:spPr>
        <p:txBody>
          <a:bodyPr vert="horz" lIns="93599" tIns="46799" rIns="93599" bIns="46799" rtlCol="0" anchor="ctr">
            <a:noAutofit/>
          </a:bodyPr>
          <a:lstStyle/>
          <a:p>
            <a:pPr lvl="0" algn="r"/>
            <a:r>
              <a:rPr lang="en-US" sz="8189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9910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4" y="3509962"/>
            <a:ext cx="6533056" cy="1737478"/>
          </a:xfrm>
        </p:spPr>
        <p:txBody>
          <a:bodyPr anchor="b">
            <a:normAutofit/>
          </a:bodyPr>
          <a:lstStyle>
            <a:lvl1pPr algn="l">
              <a:defRPr sz="2866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4" y="5254176"/>
            <a:ext cx="6534275" cy="907758"/>
          </a:xfrm>
        </p:spPr>
        <p:txBody>
          <a:bodyPr anchor="t">
            <a:normAutofit/>
          </a:bodyPr>
          <a:lstStyle>
            <a:lvl1pPr marL="0" indent="0" algn="l">
              <a:buNone/>
              <a:defRPr sz="1842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7186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502" y="545994"/>
            <a:ext cx="7021753" cy="2963968"/>
          </a:xfrm>
        </p:spPr>
        <p:txBody>
          <a:bodyPr anchor="ctr">
            <a:normAutofit/>
          </a:bodyPr>
          <a:lstStyle>
            <a:lvl1pPr algn="l">
              <a:defRPr sz="2866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45994" y="3977957"/>
            <a:ext cx="6533056" cy="10746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47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4" y="5069946"/>
            <a:ext cx="6533055" cy="1091988"/>
          </a:xfrm>
        </p:spPr>
        <p:txBody>
          <a:bodyPr anchor="t">
            <a:normAutofit/>
          </a:bodyPr>
          <a:lstStyle>
            <a:lvl1pPr marL="0" indent="0" algn="l">
              <a:buNone/>
              <a:defRPr sz="1842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33998" y="727403"/>
            <a:ext cx="468117" cy="598583"/>
          </a:xfrm>
          <a:prstGeom prst="rect">
            <a:avLst/>
          </a:prstGeom>
        </p:spPr>
        <p:txBody>
          <a:bodyPr vert="horz" lIns="93599" tIns="46799" rIns="93599" bIns="46799" rtlCol="0" anchor="ctr">
            <a:noAutofit/>
          </a:bodyPr>
          <a:lstStyle/>
          <a:p>
            <a:pPr lvl="0"/>
            <a:r>
              <a:rPr lang="en-US" sz="8189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77916" y="2833971"/>
            <a:ext cx="468117" cy="598583"/>
          </a:xfrm>
          <a:prstGeom prst="rect">
            <a:avLst/>
          </a:prstGeom>
        </p:spPr>
        <p:txBody>
          <a:bodyPr vert="horz" lIns="93599" tIns="46799" rIns="93599" bIns="46799" rtlCol="0" anchor="ctr">
            <a:noAutofit/>
          </a:bodyPr>
          <a:lstStyle/>
          <a:p>
            <a:pPr lvl="0" algn="r"/>
            <a:r>
              <a:rPr lang="en-US" sz="8189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6652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4" y="545994"/>
            <a:ext cx="7703347" cy="29639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66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45994" y="4021291"/>
            <a:ext cx="6533056" cy="857991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47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4" y="4879284"/>
            <a:ext cx="6533055" cy="1282651"/>
          </a:xfrm>
        </p:spPr>
        <p:txBody>
          <a:bodyPr anchor="t">
            <a:normAutofit/>
          </a:bodyPr>
          <a:lstStyle>
            <a:lvl1pPr marL="0" indent="0" algn="l">
              <a:buNone/>
              <a:defRPr sz="1842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3925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>
            <a:normAutofit/>
          </a:bodyPr>
          <a:lstStyle>
            <a:lvl1pPr algn="l">
              <a:defRPr sz="286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995" y="545995"/>
            <a:ext cx="6709635" cy="3856629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5499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46" y="545994"/>
            <a:ext cx="2092460" cy="4523952"/>
          </a:xfrm>
        </p:spPr>
        <p:txBody>
          <a:bodyPr vert="eaVert">
            <a:normAutofit/>
          </a:bodyPr>
          <a:lstStyle>
            <a:lvl1pPr>
              <a:defRPr sz="286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994" y="545994"/>
            <a:ext cx="5988137" cy="5615940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8402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95" y="545994"/>
            <a:ext cx="6709635" cy="3856629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434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4" y="2027978"/>
            <a:ext cx="6553637" cy="2374642"/>
          </a:xfrm>
        </p:spPr>
        <p:txBody>
          <a:bodyPr anchor="b">
            <a:normAutofit/>
          </a:bodyPr>
          <a:lstStyle>
            <a:lvl1pPr algn="l">
              <a:defRPr sz="3276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5" y="4593285"/>
            <a:ext cx="6553636" cy="1568650"/>
          </a:xfrm>
        </p:spPr>
        <p:txBody>
          <a:bodyPr anchor="t">
            <a:normAutofit/>
          </a:bodyPr>
          <a:lstStyle>
            <a:lvl1pPr marL="0" indent="0" algn="l">
              <a:buNone/>
              <a:defRPr sz="1842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859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>
            <a:normAutofit/>
          </a:bodyPr>
          <a:lstStyle>
            <a:lvl1pPr>
              <a:defRPr sz="327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45995" y="545995"/>
            <a:ext cx="4043230" cy="3856626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772446" y="545994"/>
            <a:ext cx="4041460" cy="3847959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88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>
            <a:normAutofit/>
          </a:bodyPr>
          <a:lstStyle>
            <a:lvl1pPr>
              <a:defRPr sz="327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993" y="545994"/>
            <a:ext cx="3804625" cy="623993"/>
          </a:xfrm>
        </p:spPr>
        <p:txBody>
          <a:bodyPr anchor="b">
            <a:noAutofit/>
          </a:bodyPr>
          <a:lstStyle>
            <a:lvl1pPr marL="0" indent="0">
              <a:buNone/>
              <a:defRPr sz="2457" b="0" cap="all">
                <a:solidFill>
                  <a:schemeClr val="tx1"/>
                </a:solidFill>
              </a:defRPr>
            </a:lvl1pPr>
            <a:lvl2pPr marL="467990" indent="0">
              <a:buNone/>
              <a:defRPr sz="2047" b="1"/>
            </a:lvl2pPr>
            <a:lvl3pPr marL="935980" indent="0">
              <a:buNone/>
              <a:defRPr sz="1842" b="1"/>
            </a:lvl3pPr>
            <a:lvl4pPr marL="1403970" indent="0">
              <a:buNone/>
              <a:defRPr sz="1638" b="1"/>
            </a:lvl4pPr>
            <a:lvl5pPr marL="1871960" indent="0">
              <a:buNone/>
              <a:defRPr sz="1638" b="1"/>
            </a:lvl5pPr>
            <a:lvl6pPr marL="2339950" indent="0">
              <a:buNone/>
              <a:defRPr sz="1638" b="1"/>
            </a:lvl6pPr>
            <a:lvl7pPr marL="2807940" indent="0">
              <a:buNone/>
              <a:defRPr sz="1638" b="1"/>
            </a:lvl7pPr>
            <a:lvl8pPr marL="3275929" indent="0">
              <a:buNone/>
              <a:defRPr sz="1638" b="1"/>
            </a:lvl8pPr>
            <a:lvl9pPr marL="3743919" indent="0">
              <a:buNone/>
              <a:defRPr sz="163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994" y="1169988"/>
            <a:ext cx="4038624" cy="3232632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649" y="580119"/>
            <a:ext cx="3852924" cy="589868"/>
          </a:xfrm>
        </p:spPr>
        <p:txBody>
          <a:bodyPr anchor="b">
            <a:noAutofit/>
          </a:bodyPr>
          <a:lstStyle>
            <a:lvl1pPr marL="0" indent="0">
              <a:buNone/>
              <a:defRPr sz="2457" b="0" cap="all">
                <a:solidFill>
                  <a:schemeClr val="tx1"/>
                </a:solidFill>
              </a:defRPr>
            </a:lvl1pPr>
            <a:lvl2pPr marL="467990" indent="0">
              <a:buNone/>
              <a:defRPr sz="2047" b="1"/>
            </a:lvl2pPr>
            <a:lvl3pPr marL="935980" indent="0">
              <a:buNone/>
              <a:defRPr sz="1842" b="1"/>
            </a:lvl3pPr>
            <a:lvl4pPr marL="1403970" indent="0">
              <a:buNone/>
              <a:defRPr sz="1638" b="1"/>
            </a:lvl4pPr>
            <a:lvl5pPr marL="1871960" indent="0">
              <a:buNone/>
              <a:defRPr sz="1638" b="1"/>
            </a:lvl5pPr>
            <a:lvl6pPr marL="2339950" indent="0">
              <a:buNone/>
              <a:defRPr sz="1638" b="1"/>
            </a:lvl6pPr>
            <a:lvl7pPr marL="2807940" indent="0">
              <a:buNone/>
              <a:defRPr sz="1638" b="1"/>
            </a:lvl7pPr>
            <a:lvl8pPr marL="3275929" indent="0">
              <a:buNone/>
              <a:defRPr sz="1638" b="1"/>
            </a:lvl8pPr>
            <a:lvl9pPr marL="3743919" indent="0">
              <a:buNone/>
              <a:defRPr sz="163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2446" y="1169987"/>
            <a:ext cx="4050127" cy="3223966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0495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>
            <a:normAutofit/>
          </a:bodyPr>
          <a:lstStyle>
            <a:lvl1pPr>
              <a:defRPr sz="327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012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608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6608" y="545994"/>
            <a:ext cx="3275965" cy="1559983"/>
          </a:xfrm>
        </p:spPr>
        <p:txBody>
          <a:bodyPr anchor="b">
            <a:normAutofit/>
          </a:bodyPr>
          <a:lstStyle>
            <a:lvl1pPr algn="l">
              <a:defRPr sz="2047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94" y="545994"/>
            <a:ext cx="4543559" cy="561594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46608" y="2261978"/>
            <a:ext cx="3275965" cy="2140644"/>
          </a:xfrm>
        </p:spPr>
        <p:txBody>
          <a:bodyPr anchor="t">
            <a:normAutofit/>
          </a:bodyPr>
          <a:lstStyle>
            <a:lvl1pPr marL="0" indent="0">
              <a:buNone/>
              <a:defRPr sz="1638"/>
            </a:lvl1pPr>
            <a:lvl2pPr marL="467990" indent="0">
              <a:buNone/>
              <a:defRPr sz="1228"/>
            </a:lvl2pPr>
            <a:lvl3pPr marL="935980" indent="0">
              <a:buNone/>
              <a:defRPr sz="1024"/>
            </a:lvl3pPr>
            <a:lvl4pPr marL="1403970" indent="0">
              <a:buNone/>
              <a:defRPr sz="921"/>
            </a:lvl4pPr>
            <a:lvl5pPr marL="1871960" indent="0">
              <a:buNone/>
              <a:defRPr sz="921"/>
            </a:lvl5pPr>
            <a:lvl6pPr marL="2339950" indent="0">
              <a:buNone/>
              <a:defRPr sz="921"/>
            </a:lvl6pPr>
            <a:lvl7pPr marL="2807940" indent="0">
              <a:buNone/>
              <a:defRPr sz="921"/>
            </a:lvl7pPr>
            <a:lvl8pPr marL="3275929" indent="0">
              <a:buNone/>
              <a:defRPr sz="921"/>
            </a:lvl8pPr>
            <a:lvl9pPr marL="3743919" indent="0">
              <a:buNone/>
              <a:defRPr sz="92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75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1951" y="1481984"/>
            <a:ext cx="3647390" cy="1169988"/>
          </a:xfrm>
        </p:spPr>
        <p:txBody>
          <a:bodyPr anchor="b">
            <a:normAutofit/>
          </a:bodyPr>
          <a:lstStyle>
            <a:lvl1pPr algn="l">
              <a:defRPr sz="2457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79992" y="935990"/>
            <a:ext cx="3358441" cy="4913948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38"/>
            </a:lvl1pPr>
            <a:lvl2pPr marL="467990" indent="0">
              <a:buNone/>
              <a:defRPr sz="1638"/>
            </a:lvl2pPr>
            <a:lvl3pPr marL="935980" indent="0">
              <a:buNone/>
              <a:defRPr sz="1638"/>
            </a:lvl3pPr>
            <a:lvl4pPr marL="1403970" indent="0">
              <a:buNone/>
              <a:defRPr sz="1638"/>
            </a:lvl4pPr>
            <a:lvl5pPr marL="1871960" indent="0">
              <a:buNone/>
              <a:defRPr sz="1638"/>
            </a:lvl5pPr>
            <a:lvl6pPr marL="2339950" indent="0">
              <a:buNone/>
              <a:defRPr sz="1638"/>
            </a:lvl6pPr>
            <a:lvl7pPr marL="2807940" indent="0">
              <a:buNone/>
              <a:defRPr sz="1638"/>
            </a:lvl7pPr>
            <a:lvl8pPr marL="3275929" indent="0">
              <a:buNone/>
              <a:defRPr sz="1638"/>
            </a:lvl8pPr>
            <a:lvl9pPr marL="3743919" indent="0">
              <a:buNone/>
              <a:defRPr sz="163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2184" y="2807970"/>
            <a:ext cx="3648378" cy="2131977"/>
          </a:xfrm>
        </p:spPr>
        <p:txBody>
          <a:bodyPr anchor="t">
            <a:normAutofit/>
          </a:bodyPr>
          <a:lstStyle>
            <a:lvl1pPr marL="0" indent="0">
              <a:buNone/>
              <a:defRPr sz="1842"/>
            </a:lvl1pPr>
            <a:lvl2pPr marL="467990" indent="0">
              <a:buNone/>
              <a:defRPr sz="1228"/>
            </a:lvl2pPr>
            <a:lvl3pPr marL="935980" indent="0">
              <a:buNone/>
              <a:defRPr sz="1024"/>
            </a:lvl3pPr>
            <a:lvl4pPr marL="1403970" indent="0">
              <a:buNone/>
              <a:defRPr sz="921"/>
            </a:lvl4pPr>
            <a:lvl5pPr marL="1871960" indent="0">
              <a:buNone/>
              <a:defRPr sz="921"/>
            </a:lvl5pPr>
            <a:lvl6pPr marL="2339950" indent="0">
              <a:buNone/>
              <a:defRPr sz="921"/>
            </a:lvl6pPr>
            <a:lvl7pPr marL="2807940" indent="0">
              <a:buNone/>
              <a:defRPr sz="921"/>
            </a:lvl7pPr>
            <a:lvl8pPr marL="3275929" indent="0">
              <a:buNone/>
              <a:defRPr sz="921"/>
            </a:lvl8pPr>
            <a:lvl9pPr marL="3743919" indent="0">
              <a:buNone/>
              <a:defRPr sz="92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994" y="6317933"/>
            <a:ext cx="5948945" cy="373746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3858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828177" y="3986625"/>
            <a:ext cx="2528786" cy="2721304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5" y="545995"/>
            <a:ext cx="6709635" cy="3856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682" y="6317936"/>
            <a:ext cx="1228807" cy="373746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24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994" y="6317933"/>
            <a:ext cx="5948945" cy="373746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24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7989" y="5710192"/>
            <a:ext cx="877140" cy="6857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66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2912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67990" rtl="0" eaLnBrk="1" latinLnBrk="0" hangingPunct="1">
        <a:spcBef>
          <a:spcPct val="0"/>
        </a:spcBef>
        <a:buNone/>
        <a:defRPr sz="3276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92494" indent="-292494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47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60484" indent="-292494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42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28474" indent="-292494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38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79466" indent="-175496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47456" indent="-175496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73945" indent="-233995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3041934" indent="-233995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509924" indent="-233995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977914" indent="-233995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1pPr>
      <a:lvl2pPr marL="46799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2pPr>
      <a:lvl3pPr marL="93598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3pPr>
      <a:lvl4pPr marL="140397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4pPr>
      <a:lvl5pPr marL="187196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5pPr>
      <a:lvl6pPr marL="233995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6pPr>
      <a:lvl7pPr marL="280794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7pPr>
      <a:lvl8pPr marL="3275929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8pPr>
      <a:lvl9pPr marL="3743919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2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141B18E-3884-4BBD-AB1D-F6DC012C9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3164" y="561892"/>
            <a:ext cx="8633572" cy="6351856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s-MX" sz="2800" b="1" dirty="0">
                <a:latin typeface="Century Gothic" panose="020B0502020202020204" pitchFamily="34" charset="0"/>
              </a:rPr>
              <a:t>PROGRAMA EDUCATIVO:</a:t>
            </a:r>
          </a:p>
          <a:p>
            <a:pPr algn="ctr"/>
            <a:r>
              <a:rPr lang="es-MX" sz="2800" b="1" dirty="0">
                <a:latin typeface="Century Gothic" panose="020B0502020202020204" pitchFamily="34" charset="0"/>
              </a:rPr>
              <a:t>LICENCIATURA DE CIRUJANO DENTISTA</a:t>
            </a:r>
          </a:p>
          <a:p>
            <a:pPr algn="ctr"/>
            <a:endParaRPr lang="es-MX" sz="1800" dirty="0">
              <a:latin typeface="Century Gothic" panose="020B0502020202020204" pitchFamily="34" charset="0"/>
            </a:endParaRP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ÁREA DE DOCENCIA: </a:t>
            </a:r>
          </a:p>
          <a:p>
            <a:pPr algn="ctr"/>
            <a:r>
              <a:rPr lang="es-MX" sz="3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REHABILITACIÓN ODONTOLÓGICA </a:t>
            </a:r>
          </a:p>
          <a:p>
            <a:pPr algn="ctr"/>
            <a:endParaRPr lang="es-MX" sz="3600" b="1" dirty="0">
              <a:solidFill>
                <a:srgbClr val="FFFF00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UNIDAD DE APRENDIZAJE: </a:t>
            </a:r>
          </a:p>
          <a:p>
            <a:pPr algn="ctr"/>
            <a:r>
              <a:rPr lang="es-MX" sz="4600" b="1" dirty="0">
                <a:latin typeface="Century Gothic" panose="020B0502020202020204" pitchFamily="34" charset="0"/>
              </a:rPr>
              <a:t>ENDODONCIA</a:t>
            </a:r>
          </a:p>
          <a:p>
            <a:pPr algn="ctr"/>
            <a:endParaRPr lang="es-MX" sz="1800" b="1" dirty="0">
              <a:latin typeface="Century Gothic" panose="020B0502020202020204" pitchFamily="34" charset="0"/>
            </a:endParaRP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CLAVE: L40026</a:t>
            </a: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HORAS DE TEORÍA 2</a:t>
            </a: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HORAS PRACTICA 4</a:t>
            </a: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CRÉDITOS: 8</a:t>
            </a:r>
          </a:p>
          <a:p>
            <a:pPr algn="ctr"/>
            <a:endParaRPr lang="es-MX" sz="1800" b="1" dirty="0">
              <a:latin typeface="Century Gothic" panose="020B0502020202020204" pitchFamily="34" charset="0"/>
            </a:endParaRPr>
          </a:p>
          <a:p>
            <a:pPr algn="ctr"/>
            <a:r>
              <a:rPr lang="es-MX" sz="2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CIRUGÍA </a:t>
            </a:r>
            <a:r>
              <a:rPr lang="es-MX" sz="22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ENDODÓNCICA</a:t>
            </a:r>
            <a:r>
              <a:rPr lang="es-MX" sz="2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I</a:t>
            </a:r>
          </a:p>
          <a:p>
            <a:pPr algn="ctr"/>
            <a:endParaRPr lang="es-MX" sz="1800" b="1" dirty="0">
              <a:latin typeface="Century Gothic" panose="020B0502020202020204" pitchFamily="34" charset="0"/>
            </a:endParaRPr>
          </a:p>
          <a:p>
            <a:pPr algn="ctr"/>
            <a:r>
              <a:rPr lang="es-MX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DOCTOR EN EDUCACIÓN</a:t>
            </a:r>
          </a:p>
          <a:p>
            <a:pPr algn="ctr"/>
            <a:r>
              <a:rPr lang="es-MX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FRANCISCO  FÉLIX MONTIEL </a:t>
            </a:r>
            <a:r>
              <a:rPr lang="es-MX" sz="18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CONZUELO</a:t>
            </a:r>
            <a:endParaRPr lang="es-MX" sz="1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es-MX" sz="1800" b="1" dirty="0">
              <a:latin typeface="Century Gothic" panose="020B0502020202020204" pitchFamily="34" charset="0"/>
            </a:endParaRPr>
          </a:p>
          <a:p>
            <a:pPr algn="r"/>
            <a:r>
              <a:rPr lang="es-MX" sz="1800" b="1" dirty="0">
                <a:solidFill>
                  <a:schemeClr val="tx1">
                    <a:lumMod val="95000"/>
                  </a:schemeClr>
                </a:solidFill>
                <a:latin typeface="Century Gothic" panose="020B0502020202020204" pitchFamily="34" charset="0"/>
              </a:rPr>
              <a:t>SEPTIEMBRE 2019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99" y="268941"/>
            <a:ext cx="1436706" cy="14367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74" y="382431"/>
            <a:ext cx="1372097" cy="12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27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046535CF-FD25-4E5C-8F7E-3F5A493088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07" y="1658580"/>
            <a:ext cx="3023616" cy="224942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5C3C1858-30EA-41EB-8272-5D053C8F99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873" y="1891752"/>
            <a:ext cx="3023616" cy="20162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7825A0B3-6ACB-4770-BE1B-0CFFC736A3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023" y="4427694"/>
            <a:ext cx="3023616" cy="224942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C7E4A080-C6EF-4FD1-9B45-BE5E7DF5045A}"/>
              </a:ext>
            </a:extLst>
          </p:cNvPr>
          <p:cNvSpPr txBox="1"/>
          <p:nvPr/>
        </p:nvSpPr>
        <p:spPr>
          <a:xfrm>
            <a:off x="2589376" y="435836"/>
            <a:ext cx="3956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/>
              <a:t>PERFORACIÓN EN BANDA</a:t>
            </a:r>
          </a:p>
        </p:txBody>
      </p:sp>
    </p:spTree>
    <p:extLst>
      <p:ext uri="{BB962C8B-B14F-4D97-AF65-F5344CB8AC3E}">
        <p14:creationId xmlns:p14="http://schemas.microsoft.com/office/powerpoint/2010/main" val="2229784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3EFE2E5E-36BD-4AAB-B0A4-C799DA3BE075}"/>
              </a:ext>
            </a:extLst>
          </p:cNvPr>
          <p:cNvSpPr txBox="1"/>
          <p:nvPr/>
        </p:nvSpPr>
        <p:spPr>
          <a:xfrm>
            <a:off x="130081" y="376015"/>
            <a:ext cx="8839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/>
              <a:t>CIRUGÍA PERIAPICAL EN CASO DE FRACASO DE TRATAMIENTO </a:t>
            </a:r>
            <a:r>
              <a:rPr lang="es-MX" b="1" dirty="0" err="1"/>
              <a:t>ENDODÓNCICO</a:t>
            </a:r>
            <a:endParaRPr lang="es-MX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7D8331CD-1EEC-49C6-8328-46D516B2F8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06" y="1412710"/>
            <a:ext cx="2555748" cy="385267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AE58B503-08CB-4C45-81BB-13B78EB651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223" y="1412710"/>
            <a:ext cx="2555748" cy="38526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66C6F109-1A2E-487E-9AFB-BA62E67D92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544" y="1412710"/>
            <a:ext cx="2548128" cy="385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915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ACCBA98-C444-43C5-A395-F04E19D72A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086" y="1916912"/>
            <a:ext cx="2555748" cy="385267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E53AB1C5-B317-432B-8E2C-BDE03DF74C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253" y="1916912"/>
            <a:ext cx="2555748" cy="385267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A563E019-6C5F-43FE-A2DA-70F170290BCB}"/>
              </a:ext>
            </a:extLst>
          </p:cNvPr>
          <p:cNvSpPr txBox="1"/>
          <p:nvPr/>
        </p:nvSpPr>
        <p:spPr>
          <a:xfrm>
            <a:off x="3666146" y="965675"/>
            <a:ext cx="2279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USO DE LA BIOPSIA</a:t>
            </a:r>
          </a:p>
        </p:txBody>
      </p:sp>
    </p:spTree>
    <p:extLst>
      <p:ext uri="{BB962C8B-B14F-4D97-AF65-F5344CB8AC3E}">
        <p14:creationId xmlns:p14="http://schemas.microsoft.com/office/powerpoint/2010/main" val="1646112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E9F32284-BE01-4DC9-9E26-DBB09EC11B6B}"/>
              </a:ext>
            </a:extLst>
          </p:cNvPr>
          <p:cNvSpPr txBox="1"/>
          <p:nvPr/>
        </p:nvSpPr>
        <p:spPr>
          <a:xfrm>
            <a:off x="2036437" y="495656"/>
            <a:ext cx="5287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PROXIMIDAD DEL PAQUETE NEUROVASCULAR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58573918-8FA6-459F-B73E-57F968EF8A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198" y="1236010"/>
            <a:ext cx="3801430" cy="512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262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05609" y="3861995"/>
            <a:ext cx="8595360" cy="16566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s-ES" sz="9600" b="1" dirty="0">
                <a:ln w="660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CIRUGÍA</a:t>
            </a:r>
          </a:p>
          <a:p>
            <a:pPr algn="ctr"/>
            <a:r>
              <a:rPr lang="es-ES" sz="9600" b="1" dirty="0">
                <a:ln w="660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PERIAPICAL</a:t>
            </a:r>
          </a:p>
        </p:txBody>
      </p:sp>
    </p:spTree>
    <p:extLst>
      <p:ext uri="{BB962C8B-B14F-4D97-AF65-F5344CB8AC3E}">
        <p14:creationId xmlns:p14="http://schemas.microsoft.com/office/powerpoint/2010/main" val="3248491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839598A5-2E46-4D69-AD77-F276275CECDA}"/>
              </a:ext>
            </a:extLst>
          </p:cNvPr>
          <p:cNvSpPr/>
          <p:nvPr/>
        </p:nvSpPr>
        <p:spPr>
          <a:xfrm>
            <a:off x="682090" y="1524803"/>
            <a:ext cx="847045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INDICACIONES:</a:t>
            </a:r>
          </a:p>
          <a:p>
            <a:endParaRPr lang="es-MX" sz="2800" dirty="0"/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Problemas anatómicos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Accidentes endodónticos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Imposibilidad de recuperar los materiales del conducto radicular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Casos sintomáticos y fracturas apicales horizontales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Obtención de biopsias  y la cirugía correctora</a:t>
            </a:r>
          </a:p>
        </p:txBody>
      </p:sp>
    </p:spTree>
    <p:extLst>
      <p:ext uri="{BB962C8B-B14F-4D97-AF65-F5344CB8AC3E}">
        <p14:creationId xmlns:p14="http://schemas.microsoft.com/office/powerpoint/2010/main" val="2782610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38C072C9-670A-4B5B-AB7E-A4B2BA71F56E}"/>
              </a:ext>
            </a:extLst>
          </p:cNvPr>
          <p:cNvSpPr/>
          <p:nvPr/>
        </p:nvSpPr>
        <p:spPr>
          <a:xfrm>
            <a:off x="444722" y="1343992"/>
            <a:ext cx="847045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CONTRAINDICACIONES:</a:t>
            </a:r>
          </a:p>
          <a:p>
            <a:endParaRPr lang="es-MX" sz="2800" dirty="0"/>
          </a:p>
          <a:p>
            <a:endParaRPr lang="es-MX" sz="2800" dirty="0"/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Por factores anatómicos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Por complicaciones medicas  o sistémicas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Por un uso indiscriminado de la cirugía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Por una causa no identificada de fracaso del tratamiento </a:t>
            </a:r>
          </a:p>
        </p:txBody>
      </p:sp>
    </p:spTree>
    <p:extLst>
      <p:ext uri="{BB962C8B-B14F-4D97-AF65-F5344CB8AC3E}">
        <p14:creationId xmlns:p14="http://schemas.microsoft.com/office/powerpoint/2010/main" val="3209998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0D0E2F74-6A40-41DC-B4BB-18EC49FBA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24" y="946445"/>
            <a:ext cx="7807711" cy="585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E3D5A27E-68A1-4A26-B5B5-1D80D807303E}"/>
              </a:ext>
            </a:extLst>
          </p:cNvPr>
          <p:cNvSpPr txBox="1"/>
          <p:nvPr/>
        </p:nvSpPr>
        <p:spPr>
          <a:xfrm>
            <a:off x="2507386" y="350377"/>
            <a:ext cx="451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INSTRUMENTAL DE CIRUGÍA PERIAPICAL</a:t>
            </a:r>
          </a:p>
        </p:txBody>
      </p:sp>
    </p:spTree>
    <p:extLst>
      <p:ext uri="{BB962C8B-B14F-4D97-AF65-F5344CB8AC3E}">
        <p14:creationId xmlns:p14="http://schemas.microsoft.com/office/powerpoint/2010/main" val="755314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839598A5-2E46-4D69-AD77-F276275CECDA}"/>
              </a:ext>
            </a:extLst>
          </p:cNvPr>
          <p:cNvSpPr/>
          <p:nvPr/>
        </p:nvSpPr>
        <p:spPr>
          <a:xfrm>
            <a:off x="647907" y="267222"/>
            <a:ext cx="847045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SECUENCIA DE LOS PASOS DE LA CIRUGÍA PERIAPICAL: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Diseño del colgajo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Incisión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Retracción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Acceso al ápice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Resección del extremo apical.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4E7C09E7-C299-41EE-8C88-D5051E76B4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767" y="3878307"/>
            <a:ext cx="3012948" cy="199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9399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3C23D530-AF21-4E79-A70E-3982079B9D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95" y="735577"/>
            <a:ext cx="3012948" cy="197662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8E529DD2-67CC-4AEB-B177-561C87252A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231" y="2450993"/>
            <a:ext cx="3012948" cy="187147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8DC01ADA-EB68-41C0-8618-E5CB32CB5A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032" y="4505576"/>
            <a:ext cx="3012948" cy="187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580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3887F8B-8C0C-4ADA-A59A-9FC85C31E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995" y="545994"/>
            <a:ext cx="8409998" cy="59402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7000" b="1" dirty="0">
                <a:solidFill>
                  <a:schemeClr val="tx1"/>
                </a:solidFill>
              </a:rPr>
              <a:t>CIRUGÍA </a:t>
            </a:r>
            <a:r>
              <a:rPr lang="es-MX" sz="7000" b="1" dirty="0" smtClean="0">
                <a:solidFill>
                  <a:schemeClr val="tx1"/>
                </a:solidFill>
              </a:rPr>
              <a:t>ENDODÓNCICA</a:t>
            </a:r>
            <a:endParaRPr lang="es-MX" sz="70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s-MX" sz="70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s-MX" sz="7000" b="1" dirty="0">
                <a:solidFill>
                  <a:schemeClr val="tx1"/>
                </a:solidFill>
              </a:rPr>
              <a:t>PARTE I</a:t>
            </a:r>
          </a:p>
        </p:txBody>
      </p:sp>
    </p:spTree>
    <p:extLst>
      <p:ext uri="{BB962C8B-B14F-4D97-AF65-F5344CB8AC3E}">
        <p14:creationId xmlns:p14="http://schemas.microsoft.com/office/powerpoint/2010/main" val="7833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8FEEE7E9-2A14-4388-B697-83C74A4E9D0B}"/>
              </a:ext>
            </a:extLst>
          </p:cNvPr>
          <p:cNvSpPr/>
          <p:nvPr/>
        </p:nvSpPr>
        <p:spPr>
          <a:xfrm>
            <a:off x="630816" y="1232896"/>
            <a:ext cx="847045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PREPARACIÓN DE LA CAVIDAD RADICULAR TERMINAL (PUNTAS </a:t>
            </a:r>
            <a:r>
              <a:rPr lang="es-MX" sz="2800" dirty="0" err="1"/>
              <a:t>ULTRASONICAS</a:t>
            </a:r>
            <a:r>
              <a:rPr lang="es-MX" sz="2800" dirty="0"/>
              <a:t>)</a:t>
            </a:r>
          </a:p>
          <a:p>
            <a:endParaRPr lang="es-MX" sz="2800" dirty="0"/>
          </a:p>
          <a:p>
            <a:endParaRPr lang="es-MX" sz="2800" dirty="0"/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Recolocación y la sutura del colgajo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Instrucciones tras la cirugía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Retiro de suturas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Evaluación del resultado.</a:t>
            </a:r>
          </a:p>
        </p:txBody>
      </p:sp>
    </p:spTree>
    <p:extLst>
      <p:ext uri="{BB962C8B-B14F-4D97-AF65-F5344CB8AC3E}">
        <p14:creationId xmlns:p14="http://schemas.microsoft.com/office/powerpoint/2010/main" val="33689513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77F03F0C-DC1A-46C4-888F-CFFF6DE939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25" y="439742"/>
            <a:ext cx="3037332" cy="207264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B25720B0-215B-460A-B5EB-0CCDA4A908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284" y="2434903"/>
            <a:ext cx="3037332" cy="207264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CBA876C2-01F6-4975-9FA4-23BA473F34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386" y="4575908"/>
            <a:ext cx="3037332" cy="207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2086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C4BBF689-F691-4043-8193-0C846C0A15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054" y="1060211"/>
            <a:ext cx="3060192" cy="204520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84737AF3-C96C-48D2-97A8-FDBC610CA2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727" y="3367574"/>
            <a:ext cx="3060192" cy="204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86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5C6C1604-3F7D-4060-8646-DA6ED9AEE1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29" y="299635"/>
            <a:ext cx="3060192" cy="204520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552915B7-5FE5-4A70-9B01-66A255E8B7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589" y="2344843"/>
            <a:ext cx="3060192" cy="204520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058B5CA-7743-4922-A434-F16ACF5483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680" y="4390051"/>
            <a:ext cx="3060192" cy="204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1045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0A21B0C-3B29-4FEB-9C25-46F0FBDB7E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148" y="645298"/>
            <a:ext cx="2029968" cy="275539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1D6C2E1E-2BE2-459E-8668-175B00BA5A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869" y="645298"/>
            <a:ext cx="2029968" cy="275539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5D9E0893-1571-42E9-9B12-CD0618A5D2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238" y="4250675"/>
            <a:ext cx="3055620" cy="202234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E5BDFF37-625B-4765-9491-A42B09B099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43" y="4250675"/>
            <a:ext cx="3055620" cy="202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381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B017AF3E-35E8-48CD-8E12-F1B6E40430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331" y="2066000"/>
            <a:ext cx="3023616" cy="201625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578DD06A-9A46-446C-9306-149834ADF7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674" y="2066000"/>
            <a:ext cx="3023616" cy="201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565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BD0C483D-B4E1-4F8E-9CB2-0241B0A10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7308304" cy="5481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0FBCB423-4017-4981-9AF2-0D9AFCF60955}"/>
              </a:ext>
            </a:extLst>
          </p:cNvPr>
          <p:cNvSpPr txBox="1"/>
          <p:nvPr/>
        </p:nvSpPr>
        <p:spPr>
          <a:xfrm>
            <a:off x="2144887" y="240320"/>
            <a:ext cx="5332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APICECTOMÍA Y OBTURACIÓN RETRÓGRADA</a:t>
            </a:r>
          </a:p>
        </p:txBody>
      </p:sp>
    </p:spTree>
    <p:extLst>
      <p:ext uri="{BB962C8B-B14F-4D97-AF65-F5344CB8AC3E}">
        <p14:creationId xmlns:p14="http://schemas.microsoft.com/office/powerpoint/2010/main" val="17391787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>
            <a:extLst>
              <a:ext uri="{FF2B5EF4-FFF2-40B4-BE49-F238E27FC236}">
                <a16:creationId xmlns:a16="http://schemas.microsoft.com/office/drawing/2014/main" xmlns="" id="{150ED790-7205-4210-88BA-D4E7A9B29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64" y="264920"/>
            <a:ext cx="3395528" cy="254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B9590E6-DCCD-45A3-9599-7A45CF16F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410" y="264920"/>
            <a:ext cx="3395528" cy="254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CDF5E85B-BFEC-4EA7-AB41-A2DC8BA400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64" y="3736204"/>
            <a:ext cx="3395528" cy="254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BE6C3536-95A1-4FD1-8A9D-7F9FA5A28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410" y="3644737"/>
            <a:ext cx="3517484" cy="26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>
            <a:extLst>
              <a:ext uri="{FF2B5EF4-FFF2-40B4-BE49-F238E27FC236}">
                <a16:creationId xmlns:a16="http://schemas.microsoft.com/office/drawing/2014/main" xmlns="" id="{F52A4ADE-21D3-4082-9ABE-484F98DF2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26" y="350377"/>
            <a:ext cx="3703178" cy="277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17C6B4B-3105-4E73-88E4-80190C758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295" y="350377"/>
            <a:ext cx="3703179" cy="277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4D467336-4ABA-4E98-A431-D2441F746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26" y="3892164"/>
            <a:ext cx="3703178" cy="277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A5B594B2-A34D-43C9-A7CE-AB875607B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295" y="3819968"/>
            <a:ext cx="3703179" cy="277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>
            <a:extLst>
              <a:ext uri="{FF2B5EF4-FFF2-40B4-BE49-F238E27FC236}">
                <a16:creationId xmlns:a16="http://schemas.microsoft.com/office/drawing/2014/main" xmlns="" id="{D471B71D-8D91-40E4-B97B-28A0210E9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99" y="367468"/>
            <a:ext cx="3668996" cy="275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72379C9-AE59-4676-B759-E9AA9CD81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932" y="367468"/>
            <a:ext cx="3680391" cy="2760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1E4A1B6F-E322-409A-9B13-D406A672B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99" y="4024178"/>
            <a:ext cx="3668996" cy="275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A2D80D30-8F42-46BC-A2EC-13E4FDDCB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931" y="4024177"/>
            <a:ext cx="3680391" cy="2760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FA92979-061C-41FD-AC35-718DA59B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995" y="545994"/>
            <a:ext cx="8469818" cy="59829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4800" b="1" dirty="0"/>
              <a:t>CONTENIDO TEMÁTICO:</a:t>
            </a:r>
          </a:p>
          <a:p>
            <a:pPr>
              <a:buBlip>
                <a:blip r:embed="rId2"/>
              </a:buBlip>
            </a:pPr>
            <a:r>
              <a:rPr lang="es-MX" dirty="0">
                <a:solidFill>
                  <a:schemeClr val="tx1"/>
                </a:solidFill>
              </a:rPr>
              <a:t>INCISIÓN DE DRENAJE</a:t>
            </a:r>
          </a:p>
          <a:p>
            <a:pPr lvl="1">
              <a:buBlip>
                <a:blip r:embed="rId3"/>
              </a:buBlip>
            </a:pPr>
            <a:r>
              <a:rPr lang="es-MX" dirty="0">
                <a:solidFill>
                  <a:schemeClr val="tx1"/>
                </a:solidFill>
              </a:rPr>
              <a:t>INDICACIONES</a:t>
            </a:r>
          </a:p>
          <a:p>
            <a:pPr lvl="1">
              <a:buBlip>
                <a:blip r:embed="rId3"/>
              </a:buBlip>
            </a:pPr>
            <a:r>
              <a:rPr lang="es-MX" dirty="0">
                <a:solidFill>
                  <a:schemeClr val="tx1"/>
                </a:solidFill>
              </a:rPr>
              <a:t>CONTRAINDICACIONES</a:t>
            </a:r>
          </a:p>
          <a:p>
            <a:pPr lvl="1">
              <a:buBlip>
                <a:blip r:embed="rId3"/>
              </a:buBlip>
            </a:pPr>
            <a:r>
              <a:rPr lang="es-MX" dirty="0">
                <a:solidFill>
                  <a:schemeClr val="tx1"/>
                </a:solidFill>
              </a:rPr>
              <a:t>TÉCNICAS</a:t>
            </a:r>
          </a:p>
          <a:p>
            <a:pPr>
              <a:buBlip>
                <a:blip r:embed="rId2"/>
              </a:buBlip>
            </a:pPr>
            <a:r>
              <a:rPr lang="es-MX" dirty="0">
                <a:solidFill>
                  <a:schemeClr val="tx1"/>
                </a:solidFill>
              </a:rPr>
              <a:t>CIRUGÍA PERIAPICAL</a:t>
            </a:r>
          </a:p>
          <a:p>
            <a:pPr lvl="1">
              <a:buBlip>
                <a:blip r:embed="rId3"/>
              </a:buBlip>
            </a:pPr>
            <a:r>
              <a:rPr lang="es-MX" dirty="0">
                <a:solidFill>
                  <a:schemeClr val="tx1"/>
                </a:solidFill>
              </a:rPr>
              <a:t>INDICACIONES </a:t>
            </a:r>
          </a:p>
          <a:p>
            <a:pPr lvl="1">
              <a:buBlip>
                <a:blip r:embed="rId3"/>
              </a:buBlip>
            </a:pPr>
            <a:r>
              <a:rPr lang="es-MX" dirty="0">
                <a:solidFill>
                  <a:schemeClr val="tx1"/>
                </a:solidFill>
              </a:rPr>
              <a:t>CONTRAINDICACIONES</a:t>
            </a:r>
          </a:p>
          <a:p>
            <a:pPr lvl="1">
              <a:buBlip>
                <a:blip r:embed="rId3"/>
              </a:buBlip>
            </a:pPr>
            <a:r>
              <a:rPr lang="es-MX" dirty="0">
                <a:solidFill>
                  <a:schemeClr val="tx1"/>
                </a:solidFill>
              </a:rPr>
              <a:t>AVANCES RECIENTES EN CIRUGÍA </a:t>
            </a:r>
            <a:r>
              <a:rPr lang="es-MX" dirty="0" smtClean="0">
                <a:solidFill>
                  <a:schemeClr val="tx1"/>
                </a:solidFill>
              </a:rPr>
              <a:t>ENDODÓNCICA</a:t>
            </a:r>
            <a:endParaRPr lang="es-MX" dirty="0">
              <a:solidFill>
                <a:schemeClr val="tx1"/>
              </a:solidFill>
            </a:endParaRPr>
          </a:p>
          <a:p>
            <a:pPr>
              <a:buBlip>
                <a:blip r:embed="rId2"/>
              </a:buBlip>
            </a:pPr>
            <a:r>
              <a:rPr lang="es-MX" dirty="0">
                <a:solidFill>
                  <a:schemeClr val="tx1"/>
                </a:solidFill>
              </a:rPr>
              <a:t>TÉCNICAS UTILIZADAS EN CIRUGÍA PERIAPICAL</a:t>
            </a:r>
          </a:p>
          <a:p>
            <a:pPr>
              <a:buBlip>
                <a:blip r:embed="rId2"/>
              </a:buBlip>
            </a:pPr>
            <a:r>
              <a:rPr lang="es-MX" dirty="0">
                <a:solidFill>
                  <a:schemeClr val="tx1"/>
                </a:solidFill>
              </a:rPr>
              <a:t>CURACIÓN.</a:t>
            </a:r>
          </a:p>
        </p:txBody>
      </p:sp>
    </p:spTree>
    <p:extLst>
      <p:ext uri="{BB962C8B-B14F-4D97-AF65-F5344CB8AC3E}">
        <p14:creationId xmlns:p14="http://schemas.microsoft.com/office/powerpoint/2010/main" val="38844829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6865AC6-8E94-49A7-9059-B65175FEA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556" y="350379"/>
            <a:ext cx="3941866" cy="295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xmlns="" id="{01176212-9477-4CB6-A4B5-59FEF8EB86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896183"/>
              </p:ext>
            </p:extLst>
          </p:nvPr>
        </p:nvGraphicFramePr>
        <p:xfrm>
          <a:off x="696338" y="3593060"/>
          <a:ext cx="3076486" cy="3076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CorelDRAW" r:id="rId4" imgW="5505450" imgH="7334250" progId="CorelDraw.Gráfico.9">
                  <p:embed/>
                </p:oleObj>
              </mc:Choice>
              <mc:Fallback>
                <p:oleObj name="CorelDRAW" r:id="rId4" imgW="5505450" imgH="7334250" progId="CorelDraw.Gráfico.9">
                  <p:embed/>
                  <p:pic>
                    <p:nvPicPr>
                      <p:cNvPr id="60418" name="Object 2">
                        <a:extLst>
                          <a:ext uri="{FF2B5EF4-FFF2-40B4-BE49-F238E27FC236}">
                            <a16:creationId xmlns:a16="http://schemas.microsoft.com/office/drawing/2014/main" xmlns="" id="{1086BC15-F43C-47C0-9A30-8BCADAC430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338" y="3593060"/>
                        <a:ext cx="3076486" cy="30764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">
            <a:extLst>
              <a:ext uri="{FF2B5EF4-FFF2-40B4-BE49-F238E27FC236}">
                <a16:creationId xmlns:a16="http://schemas.microsoft.com/office/drawing/2014/main" xmlns="" id="{3AB89A4B-29E8-498C-95BE-BEF34FAE02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293839"/>
              </p:ext>
            </p:extLst>
          </p:nvPr>
        </p:nvGraphicFramePr>
        <p:xfrm>
          <a:off x="5423251" y="3593060"/>
          <a:ext cx="3076486" cy="3076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CorelDRAW" r:id="rId6" imgW="5505450" imgH="7334250" progId="CorelDraw.Gráfico.9">
                  <p:embed/>
                </p:oleObj>
              </mc:Choice>
              <mc:Fallback>
                <p:oleObj name="CorelDRAW" r:id="rId6" imgW="5505450" imgH="7334250" progId="CorelDraw.Gráfico.9">
                  <p:embed/>
                  <p:pic>
                    <p:nvPicPr>
                      <p:cNvPr id="61442" name="Object 2">
                        <a:extLst>
                          <a:ext uri="{FF2B5EF4-FFF2-40B4-BE49-F238E27FC236}">
                            <a16:creationId xmlns:a16="http://schemas.microsoft.com/office/drawing/2014/main" xmlns="" id="{2D4A518C-A8B2-4ADC-8852-61C0BB99BE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3251" y="3593060"/>
                        <a:ext cx="3076486" cy="30764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A1055E22-DCB9-4C72-82D4-2A73162AEA86}"/>
              </a:ext>
            </a:extLst>
          </p:cNvPr>
          <p:cNvSpPr/>
          <p:nvPr/>
        </p:nvSpPr>
        <p:spPr>
          <a:xfrm>
            <a:off x="741911" y="1497816"/>
            <a:ext cx="847045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AVANCES RECIENTES EN CIRUGÍAS </a:t>
            </a:r>
            <a:r>
              <a:rPr lang="es-MX" sz="2800" dirty="0" smtClean="0"/>
              <a:t>ENDODÓNCICA</a:t>
            </a:r>
            <a:r>
              <a:rPr lang="es-MX" sz="2800" dirty="0"/>
              <a:t>: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Iluminación y la ampliación de la visión (lupas y microscopio).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Puntas ultrasónicas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 err="1"/>
              <a:t>Microinstrumentos</a:t>
            </a:r>
            <a:endParaRPr lang="es-MX" sz="2800" dirty="0"/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Nuevos materiales para </a:t>
            </a:r>
            <a:r>
              <a:rPr lang="es-MX" sz="2800" dirty="0" err="1"/>
              <a:t>obturacción</a:t>
            </a:r>
            <a:r>
              <a:rPr lang="es-MX" sz="2800" dirty="0"/>
              <a:t> </a:t>
            </a:r>
            <a:r>
              <a:rPr lang="es-MX" sz="2800" dirty="0" err="1"/>
              <a:t>MTA</a:t>
            </a:r>
            <a:r>
              <a:rPr lang="es-MX" sz="2800" dirty="0"/>
              <a:t> y cemento </a:t>
            </a:r>
            <a:r>
              <a:rPr lang="es-MX" sz="2800" dirty="0" err="1"/>
              <a:t>bioceramico</a:t>
            </a:r>
            <a:r>
              <a:rPr lang="es-MX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27242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B3D6F0F6-5279-43C7-A4AC-186BFB5C9867}"/>
              </a:ext>
            </a:extLst>
          </p:cNvPr>
          <p:cNvSpPr/>
          <p:nvPr/>
        </p:nvSpPr>
        <p:spPr>
          <a:xfrm>
            <a:off x="669422" y="762074"/>
            <a:ext cx="8076545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/>
              <a:t>BIBLIOGRAFÍA</a:t>
            </a:r>
          </a:p>
          <a:p>
            <a:endParaRPr lang="es-MX" sz="2800" dirty="0"/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Lazarki</a:t>
            </a:r>
            <a:r>
              <a:rPr lang="es-MX" dirty="0"/>
              <a:t> M, Walker W 3rd, Flores C, et al: </a:t>
            </a:r>
            <a:r>
              <a:rPr lang="es-MX" dirty="0" err="1"/>
              <a:t>Epidemiological</a:t>
            </a:r>
            <a:r>
              <a:rPr lang="es-MX" dirty="0"/>
              <a:t> </a:t>
            </a:r>
            <a:r>
              <a:rPr lang="es-MX" dirty="0" err="1"/>
              <a:t>evaluation</a:t>
            </a:r>
            <a:r>
              <a:rPr lang="es-MX" dirty="0"/>
              <a:t> of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outcomes</a:t>
            </a:r>
            <a:r>
              <a:rPr lang="es-MX" dirty="0"/>
              <a:t> of </a:t>
            </a:r>
            <a:r>
              <a:rPr lang="es-MX" dirty="0" err="1"/>
              <a:t>nonsurgica</a:t>
            </a:r>
            <a:r>
              <a:rPr lang="es-MX" dirty="0"/>
              <a:t> </a:t>
            </a:r>
            <a:r>
              <a:rPr lang="es-MX" dirty="0" err="1"/>
              <a:t>root</a:t>
            </a:r>
            <a:r>
              <a:rPr lang="es-MX" dirty="0"/>
              <a:t> </a:t>
            </a:r>
            <a:r>
              <a:rPr lang="es-MX" dirty="0" err="1"/>
              <a:t>caanl</a:t>
            </a:r>
            <a:r>
              <a:rPr lang="es-MX" dirty="0"/>
              <a:t> </a:t>
            </a:r>
            <a:r>
              <a:rPr lang="es-MX" dirty="0" err="1"/>
              <a:t>treatment</a:t>
            </a:r>
            <a:r>
              <a:rPr lang="es-MX" dirty="0"/>
              <a:t> in a </a:t>
            </a:r>
            <a:r>
              <a:rPr lang="es-MX" dirty="0" err="1"/>
              <a:t>large</a:t>
            </a:r>
            <a:r>
              <a:rPr lang="es-MX" dirty="0"/>
              <a:t> </a:t>
            </a:r>
            <a:r>
              <a:rPr lang="es-MX" dirty="0" err="1"/>
              <a:t>cohort</a:t>
            </a:r>
            <a:r>
              <a:rPr lang="es-MX" dirty="0"/>
              <a:t> of </a:t>
            </a:r>
            <a:r>
              <a:rPr lang="es-MX" dirty="0" err="1"/>
              <a:t>insured</a:t>
            </a:r>
            <a:r>
              <a:rPr lang="es-MX" dirty="0"/>
              <a:t> dental </a:t>
            </a:r>
            <a:r>
              <a:rPr lang="es-MX" dirty="0" err="1"/>
              <a:t>patients</a:t>
            </a:r>
            <a:r>
              <a:rPr lang="es-MX" dirty="0"/>
              <a:t>, J </a:t>
            </a:r>
            <a:r>
              <a:rPr lang="es-MX" dirty="0" err="1"/>
              <a:t>edod</a:t>
            </a:r>
            <a:r>
              <a:rPr lang="es-MX" dirty="0"/>
              <a:t> 27:791, 2001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Salehrabi</a:t>
            </a:r>
            <a:r>
              <a:rPr lang="es-MX" dirty="0"/>
              <a:t> R, </a:t>
            </a:r>
            <a:r>
              <a:rPr lang="es-MX" dirty="0" err="1"/>
              <a:t>Rotstein</a:t>
            </a:r>
            <a:r>
              <a:rPr lang="es-MX" dirty="0"/>
              <a:t> I. :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treatment</a:t>
            </a:r>
            <a:r>
              <a:rPr lang="es-MX" dirty="0"/>
              <a:t> </a:t>
            </a:r>
            <a:r>
              <a:rPr lang="es-MX" dirty="0" err="1"/>
              <a:t>outcomes</a:t>
            </a:r>
            <a:r>
              <a:rPr lang="es-MX" dirty="0"/>
              <a:t> in a </a:t>
            </a:r>
            <a:r>
              <a:rPr lang="es-MX" dirty="0" err="1"/>
              <a:t>large</a:t>
            </a:r>
            <a:r>
              <a:rPr lang="es-MX" dirty="0"/>
              <a:t> </a:t>
            </a:r>
            <a:r>
              <a:rPr lang="es-MX" dirty="0" err="1"/>
              <a:t>patient</a:t>
            </a:r>
            <a:r>
              <a:rPr lang="es-MX" dirty="0"/>
              <a:t> </a:t>
            </a:r>
            <a:r>
              <a:rPr lang="es-MX" dirty="0" err="1"/>
              <a:t>population</a:t>
            </a:r>
            <a:r>
              <a:rPr lang="es-MX" dirty="0"/>
              <a:t> in </a:t>
            </a:r>
            <a:r>
              <a:rPr lang="es-MX" dirty="0" err="1"/>
              <a:t>the</a:t>
            </a:r>
            <a:r>
              <a:rPr lang="es-MX" dirty="0"/>
              <a:t> USA: </a:t>
            </a:r>
            <a:r>
              <a:rPr lang="es-MX" dirty="0" err="1"/>
              <a:t>an</a:t>
            </a:r>
            <a:r>
              <a:rPr lang="es-MX" dirty="0"/>
              <a:t> </a:t>
            </a:r>
            <a:r>
              <a:rPr lang="es-MX" dirty="0" err="1"/>
              <a:t>epidemiological</a:t>
            </a:r>
            <a:r>
              <a:rPr lang="es-MX" dirty="0"/>
              <a:t> </a:t>
            </a:r>
            <a:r>
              <a:rPr lang="es-MX" dirty="0" err="1"/>
              <a:t>study</a:t>
            </a:r>
            <a:r>
              <a:rPr lang="es-MX" dirty="0"/>
              <a:t>, J </a:t>
            </a:r>
            <a:r>
              <a:rPr lang="es-MX" dirty="0" err="1"/>
              <a:t>Endod</a:t>
            </a:r>
            <a:r>
              <a:rPr lang="es-MX" dirty="0"/>
              <a:t> 30:846, 2004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/>
              <a:t>Van </a:t>
            </a:r>
            <a:r>
              <a:rPr lang="es-MX" dirty="0" err="1"/>
              <a:t>Nieuwenhuysen</a:t>
            </a:r>
            <a:r>
              <a:rPr lang="es-MX" dirty="0"/>
              <a:t> J, </a:t>
            </a:r>
            <a:r>
              <a:rPr lang="es-MX" dirty="0" err="1"/>
              <a:t>Aouar</a:t>
            </a:r>
            <a:r>
              <a:rPr lang="es-MX" dirty="0"/>
              <a:t> M, </a:t>
            </a:r>
            <a:r>
              <a:rPr lang="es-MX" dirty="0" err="1"/>
              <a:t>D’Hoore</a:t>
            </a:r>
            <a:r>
              <a:rPr lang="es-MX" dirty="0"/>
              <a:t> W: </a:t>
            </a:r>
            <a:r>
              <a:rPr lang="es-MX" dirty="0" err="1"/>
              <a:t>Retreatmen</a:t>
            </a:r>
            <a:r>
              <a:rPr lang="es-MX" dirty="0"/>
              <a:t> </a:t>
            </a:r>
            <a:r>
              <a:rPr lang="es-MX" dirty="0" err="1"/>
              <a:t>or</a:t>
            </a:r>
            <a:r>
              <a:rPr lang="es-MX" dirty="0"/>
              <a:t> </a:t>
            </a:r>
            <a:r>
              <a:rPr lang="es-MX" dirty="0" err="1"/>
              <a:t>radiographic</a:t>
            </a:r>
            <a:r>
              <a:rPr lang="es-MX" dirty="0"/>
              <a:t> </a:t>
            </a:r>
            <a:r>
              <a:rPr lang="es-MX" dirty="0" err="1"/>
              <a:t>monitoring</a:t>
            </a:r>
            <a:r>
              <a:rPr lang="es-MX" dirty="0"/>
              <a:t> in </a:t>
            </a:r>
            <a:r>
              <a:rPr lang="es-MX" dirty="0" err="1"/>
              <a:t>endodontics</a:t>
            </a:r>
            <a:r>
              <a:rPr lang="es-MX" dirty="0"/>
              <a:t>, </a:t>
            </a:r>
            <a:r>
              <a:rPr lang="es-MX" dirty="0" err="1"/>
              <a:t>Int</a:t>
            </a:r>
            <a:r>
              <a:rPr lang="es-MX" dirty="0"/>
              <a:t>. </a:t>
            </a:r>
            <a:r>
              <a:rPr lang="es-MX" dirty="0" err="1"/>
              <a:t>Endod</a:t>
            </a:r>
            <a:r>
              <a:rPr lang="es-MX" dirty="0"/>
              <a:t> J 27:75, 1994.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Sundqvist</a:t>
            </a:r>
            <a:r>
              <a:rPr lang="es-MX" dirty="0"/>
              <a:t> G, </a:t>
            </a:r>
            <a:r>
              <a:rPr lang="es-MX" dirty="0" err="1"/>
              <a:t>Figdor</a:t>
            </a:r>
            <a:r>
              <a:rPr lang="es-MX" dirty="0"/>
              <a:t> D, </a:t>
            </a:r>
            <a:r>
              <a:rPr lang="es-MX" dirty="0" err="1"/>
              <a:t>Persson</a:t>
            </a:r>
            <a:r>
              <a:rPr lang="es-MX" dirty="0"/>
              <a:t> S, </a:t>
            </a:r>
            <a:r>
              <a:rPr lang="es-MX" dirty="0" err="1"/>
              <a:t>Sjögren</a:t>
            </a:r>
            <a:r>
              <a:rPr lang="es-MX" dirty="0"/>
              <a:t> U: </a:t>
            </a:r>
            <a:r>
              <a:rPr lang="es-MX" dirty="0" err="1"/>
              <a:t>Microbiologic</a:t>
            </a:r>
            <a:r>
              <a:rPr lang="es-MX" dirty="0"/>
              <a:t> </a:t>
            </a:r>
            <a:r>
              <a:rPr lang="es-MX" dirty="0" err="1"/>
              <a:t>analysis</a:t>
            </a:r>
            <a:r>
              <a:rPr lang="es-MX" dirty="0"/>
              <a:t> of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with</a:t>
            </a:r>
            <a:r>
              <a:rPr lang="es-MX" dirty="0"/>
              <a:t> </a:t>
            </a:r>
            <a:r>
              <a:rPr lang="es-MX" dirty="0" err="1"/>
              <a:t>failed</a:t>
            </a:r>
            <a:r>
              <a:rPr lang="es-MX" dirty="0"/>
              <a:t>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treatment</a:t>
            </a:r>
            <a:r>
              <a:rPr lang="es-MX" dirty="0"/>
              <a:t> and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outcome</a:t>
            </a:r>
            <a:r>
              <a:rPr lang="es-MX" dirty="0"/>
              <a:t> of </a:t>
            </a:r>
            <a:r>
              <a:rPr lang="es-MX" dirty="0" err="1"/>
              <a:t>conservative</a:t>
            </a:r>
            <a:r>
              <a:rPr lang="es-MX" dirty="0"/>
              <a:t> re-</a:t>
            </a:r>
            <a:r>
              <a:rPr lang="es-MX" dirty="0" err="1"/>
              <a:t>treatmen</a:t>
            </a:r>
            <a:r>
              <a:rPr lang="es-MX" dirty="0"/>
              <a:t>, Oral </a:t>
            </a:r>
            <a:r>
              <a:rPr lang="es-MX" dirty="0" err="1"/>
              <a:t>Surg</a:t>
            </a:r>
            <a:r>
              <a:rPr lang="es-MX" dirty="0"/>
              <a:t> Oral </a:t>
            </a:r>
            <a:r>
              <a:rPr lang="es-MX" dirty="0" err="1"/>
              <a:t>Med</a:t>
            </a:r>
            <a:r>
              <a:rPr lang="es-MX" dirty="0"/>
              <a:t> Oral </a:t>
            </a:r>
            <a:r>
              <a:rPr lang="es-MX" dirty="0" err="1"/>
              <a:t>Pathl</a:t>
            </a:r>
            <a:r>
              <a:rPr lang="es-MX" dirty="0"/>
              <a:t> Oral </a:t>
            </a:r>
            <a:r>
              <a:rPr lang="es-MX" dirty="0" err="1"/>
              <a:t>Radiol</a:t>
            </a:r>
            <a:r>
              <a:rPr lang="es-MX" dirty="0"/>
              <a:t> </a:t>
            </a:r>
            <a:r>
              <a:rPr lang="es-MX" dirty="0" err="1"/>
              <a:t>Endod</a:t>
            </a:r>
            <a:r>
              <a:rPr lang="es-MX" dirty="0"/>
              <a:t> 85:56, 1998.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Paik</a:t>
            </a:r>
            <a:r>
              <a:rPr lang="es-MX" dirty="0"/>
              <a:t> S, </a:t>
            </a:r>
            <a:r>
              <a:rPr lang="es-MX" dirty="0" err="1"/>
              <a:t>Sechrist</a:t>
            </a:r>
            <a:r>
              <a:rPr lang="es-MX" dirty="0"/>
              <a:t> C, </a:t>
            </a:r>
            <a:r>
              <a:rPr lang="es-MX" dirty="0" err="1"/>
              <a:t>Torabinejad</a:t>
            </a:r>
            <a:r>
              <a:rPr lang="es-MX" dirty="0"/>
              <a:t> M: </a:t>
            </a:r>
            <a:r>
              <a:rPr lang="es-MX" dirty="0" err="1"/>
              <a:t>Levels</a:t>
            </a:r>
            <a:r>
              <a:rPr lang="es-MX" dirty="0"/>
              <a:t> of </a:t>
            </a:r>
            <a:r>
              <a:rPr lang="es-MX" dirty="0" err="1"/>
              <a:t>evidence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outcome</a:t>
            </a:r>
            <a:r>
              <a:rPr lang="es-MX" dirty="0"/>
              <a:t> of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retreatment</a:t>
            </a:r>
            <a:r>
              <a:rPr lang="es-MX" dirty="0"/>
              <a:t>, J </a:t>
            </a:r>
            <a:r>
              <a:rPr lang="es-MX" dirty="0" err="1"/>
              <a:t>Endod</a:t>
            </a:r>
            <a:r>
              <a:rPr lang="es-MX" dirty="0"/>
              <a:t> 30:745, 2004</a:t>
            </a:r>
          </a:p>
          <a:p>
            <a:pPr marL="457200" indent="-457200" algn="just">
              <a:buBlip>
                <a:blip r:embed="rId2"/>
              </a:buBlip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3328446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B3D6F0F6-5279-43C7-A4AC-186BFB5C9867}"/>
              </a:ext>
            </a:extLst>
          </p:cNvPr>
          <p:cNvSpPr/>
          <p:nvPr/>
        </p:nvSpPr>
        <p:spPr>
          <a:xfrm>
            <a:off x="669422" y="762074"/>
            <a:ext cx="807654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/>
              <a:t>BIBLIOGRAFÍA</a:t>
            </a:r>
          </a:p>
          <a:p>
            <a:endParaRPr lang="es-MX" sz="2800" dirty="0"/>
          </a:p>
          <a:p>
            <a:pPr marL="457200" indent="-457200" algn="just">
              <a:buBlip>
                <a:blip r:embed="rId2"/>
              </a:buBlip>
            </a:pPr>
            <a:r>
              <a:rPr lang="es-MX" dirty="0"/>
              <a:t>Chivan N: </a:t>
            </a:r>
            <a:r>
              <a:rPr lang="es-MX" dirty="0" err="1"/>
              <a:t>Surgical</a:t>
            </a:r>
            <a:r>
              <a:rPr lang="es-MX" dirty="0"/>
              <a:t> </a:t>
            </a:r>
            <a:r>
              <a:rPr lang="es-MX" dirty="0" err="1"/>
              <a:t>endodontics</a:t>
            </a:r>
            <a:r>
              <a:rPr lang="es-MX" dirty="0"/>
              <a:t>. A </a:t>
            </a:r>
            <a:r>
              <a:rPr lang="es-MX" dirty="0" err="1"/>
              <a:t>conservative</a:t>
            </a:r>
            <a:r>
              <a:rPr lang="es-MX" dirty="0"/>
              <a:t> </a:t>
            </a:r>
            <a:r>
              <a:rPr lang="es-MX" dirty="0" err="1"/>
              <a:t>approach</a:t>
            </a:r>
            <a:r>
              <a:rPr lang="es-MX" dirty="0"/>
              <a:t>, J NJ </a:t>
            </a:r>
            <a:r>
              <a:rPr lang="es-MX" dirty="0" err="1"/>
              <a:t>State</a:t>
            </a:r>
            <a:r>
              <a:rPr lang="es-MX" dirty="0"/>
              <a:t> </a:t>
            </a:r>
            <a:r>
              <a:rPr lang="es-MX" dirty="0" err="1"/>
              <a:t>Dent</a:t>
            </a:r>
            <a:r>
              <a:rPr lang="es-MX" dirty="0"/>
              <a:t> </a:t>
            </a:r>
            <a:r>
              <a:rPr lang="es-MX" dirty="0" err="1"/>
              <a:t>Soc</a:t>
            </a:r>
            <a:r>
              <a:rPr lang="es-MX" dirty="0"/>
              <a:t> 40:234, 1969.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/>
              <a:t>Rubinstein R, </a:t>
            </a:r>
            <a:r>
              <a:rPr lang="es-MX" dirty="0" err="1"/>
              <a:t>Torabinejad</a:t>
            </a:r>
            <a:r>
              <a:rPr lang="es-MX" dirty="0"/>
              <a:t> M: </a:t>
            </a:r>
            <a:r>
              <a:rPr lang="es-MX" dirty="0" err="1"/>
              <a:t>Conteporary</a:t>
            </a:r>
            <a:r>
              <a:rPr lang="es-MX" dirty="0"/>
              <a:t>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surgery</a:t>
            </a:r>
            <a:r>
              <a:rPr lang="es-MX" dirty="0"/>
              <a:t>, J </a:t>
            </a:r>
            <a:r>
              <a:rPr lang="es-MX" dirty="0" err="1"/>
              <a:t>Calif</a:t>
            </a:r>
            <a:r>
              <a:rPr lang="es-MX" dirty="0"/>
              <a:t> </a:t>
            </a:r>
            <a:r>
              <a:rPr lang="es-MX" dirty="0" err="1"/>
              <a:t>Dent</a:t>
            </a:r>
            <a:r>
              <a:rPr lang="es-MX" dirty="0"/>
              <a:t> </a:t>
            </a:r>
            <a:r>
              <a:rPr lang="es-MX" dirty="0" err="1"/>
              <a:t>Assoc</a:t>
            </a:r>
            <a:r>
              <a:rPr lang="es-MX" dirty="0"/>
              <a:t> 32:485, 2004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Siskin</a:t>
            </a:r>
            <a:r>
              <a:rPr lang="es-MX" dirty="0"/>
              <a:t> M: </a:t>
            </a:r>
            <a:r>
              <a:rPr lang="es-MX" dirty="0" err="1"/>
              <a:t>Surgical</a:t>
            </a:r>
            <a:r>
              <a:rPr lang="es-MX" dirty="0"/>
              <a:t> </a:t>
            </a:r>
            <a:r>
              <a:rPr lang="es-MX" dirty="0" err="1"/>
              <a:t>techniques</a:t>
            </a:r>
            <a:r>
              <a:rPr lang="es-MX" dirty="0"/>
              <a:t> </a:t>
            </a:r>
            <a:r>
              <a:rPr lang="es-MX" dirty="0" err="1"/>
              <a:t>applicable</a:t>
            </a:r>
            <a:r>
              <a:rPr lang="es-MX" dirty="0"/>
              <a:t> to </a:t>
            </a:r>
            <a:r>
              <a:rPr lang="es-MX" dirty="0" err="1"/>
              <a:t>endodontics</a:t>
            </a:r>
            <a:r>
              <a:rPr lang="es-MX" dirty="0"/>
              <a:t>, </a:t>
            </a:r>
            <a:r>
              <a:rPr lang="es-MX" dirty="0" err="1"/>
              <a:t>Dent</a:t>
            </a:r>
            <a:r>
              <a:rPr lang="es-MX" dirty="0"/>
              <a:t> </a:t>
            </a:r>
            <a:r>
              <a:rPr lang="es-MX" dirty="0" err="1"/>
              <a:t>Clin</a:t>
            </a:r>
            <a:r>
              <a:rPr lang="es-MX" dirty="0"/>
              <a:t> North Am 745, 1967.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Bellizi</a:t>
            </a:r>
            <a:r>
              <a:rPr lang="es-MX" dirty="0"/>
              <a:t> R, </a:t>
            </a:r>
            <a:r>
              <a:rPr lang="es-MX" dirty="0" err="1"/>
              <a:t>Loushine</a:t>
            </a:r>
            <a:r>
              <a:rPr lang="es-MX" dirty="0"/>
              <a:t> R: </a:t>
            </a:r>
            <a:r>
              <a:rPr lang="es-MX" dirty="0" err="1"/>
              <a:t>Clinical</a:t>
            </a:r>
            <a:r>
              <a:rPr lang="es-MX" dirty="0"/>
              <a:t> atlas of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surgery</a:t>
            </a:r>
            <a:r>
              <a:rPr lang="es-MX" dirty="0"/>
              <a:t>, Chicago, 1991, </a:t>
            </a:r>
            <a:r>
              <a:rPr lang="es-MX" dirty="0" err="1"/>
              <a:t>Quintessence</a:t>
            </a:r>
            <a:r>
              <a:rPr lang="es-MX" dirty="0"/>
              <a:t> Publishing.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Molven</a:t>
            </a:r>
            <a:r>
              <a:rPr lang="es-MX" dirty="0"/>
              <a:t> O, </a:t>
            </a:r>
            <a:r>
              <a:rPr lang="es-MX" dirty="0" err="1"/>
              <a:t>Halse</a:t>
            </a:r>
            <a:r>
              <a:rPr lang="es-MX" dirty="0"/>
              <a:t> a, </a:t>
            </a:r>
            <a:r>
              <a:rPr lang="es-MX" dirty="0" err="1"/>
              <a:t>Grung</a:t>
            </a:r>
            <a:r>
              <a:rPr lang="es-MX" dirty="0"/>
              <a:t> B: </a:t>
            </a:r>
            <a:r>
              <a:rPr lang="es-MX" dirty="0" err="1"/>
              <a:t>Surgical</a:t>
            </a:r>
            <a:r>
              <a:rPr lang="es-MX" dirty="0"/>
              <a:t> </a:t>
            </a:r>
            <a:r>
              <a:rPr lang="es-MX" dirty="0" err="1"/>
              <a:t>management</a:t>
            </a:r>
            <a:r>
              <a:rPr lang="es-MX" dirty="0"/>
              <a:t> of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failures</a:t>
            </a:r>
            <a:r>
              <a:rPr lang="es-MX" dirty="0"/>
              <a:t>: </a:t>
            </a:r>
            <a:r>
              <a:rPr lang="es-MX" dirty="0" err="1"/>
              <a:t>indications</a:t>
            </a:r>
            <a:r>
              <a:rPr lang="es-MX" dirty="0"/>
              <a:t> and </a:t>
            </a:r>
            <a:r>
              <a:rPr lang="es-MX" dirty="0" err="1"/>
              <a:t>treatment</a:t>
            </a:r>
            <a:r>
              <a:rPr lang="es-MX" dirty="0"/>
              <a:t> </a:t>
            </a:r>
            <a:r>
              <a:rPr lang="es-MX" dirty="0" err="1"/>
              <a:t>result</a:t>
            </a:r>
            <a:r>
              <a:rPr lang="es-MX" dirty="0"/>
              <a:t>, </a:t>
            </a:r>
            <a:r>
              <a:rPr lang="es-MX" dirty="0" err="1"/>
              <a:t>Int</a:t>
            </a:r>
            <a:r>
              <a:rPr lang="es-MX" dirty="0"/>
              <a:t> </a:t>
            </a:r>
            <a:r>
              <a:rPr lang="es-MX" dirty="0" err="1"/>
              <a:t>Dent</a:t>
            </a:r>
            <a:r>
              <a:rPr lang="es-MX" dirty="0"/>
              <a:t> J 41:33, 1991</a:t>
            </a:r>
          </a:p>
          <a:p>
            <a:pPr marL="457200" indent="-457200" algn="just">
              <a:buBlip>
                <a:blip r:embed="rId2"/>
              </a:buBlip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601851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2DD94A3E-A12A-4B1E-8890-14B63102356D}"/>
              </a:ext>
            </a:extLst>
          </p:cNvPr>
          <p:cNvSpPr/>
          <p:nvPr/>
        </p:nvSpPr>
        <p:spPr>
          <a:xfrm>
            <a:off x="452927" y="452927"/>
            <a:ext cx="85543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INCISIÓN DE DRENAJE</a:t>
            </a:r>
          </a:p>
          <a:p>
            <a:r>
              <a:rPr lang="es-MX" sz="2800" dirty="0"/>
              <a:t>	OBJETIVO:</a:t>
            </a:r>
          </a:p>
          <a:p>
            <a:r>
              <a:rPr lang="es-MX" sz="2800" dirty="0"/>
              <a:t>		Permite evaluar los exudados y el material purulento de las partes blandas inflamadas.</a:t>
            </a:r>
          </a:p>
          <a:p>
            <a:endParaRPr lang="es-MX" sz="2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40E4015C-7675-4782-BE99-14BC839D70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9" y="3412426"/>
            <a:ext cx="3023616" cy="202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184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D65FBB32-EF64-4D74-A4F3-1099C431D21F}"/>
              </a:ext>
            </a:extLst>
          </p:cNvPr>
          <p:cNvSpPr/>
          <p:nvPr/>
        </p:nvSpPr>
        <p:spPr>
          <a:xfrm>
            <a:off x="452927" y="452927"/>
            <a:ext cx="85543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INCISIÓN DE DRENAJE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Indicaciones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Contraindicaciones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Técnicas</a:t>
            </a:r>
          </a:p>
          <a:p>
            <a:endParaRPr lang="es-MX" sz="2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7800F2CA-61FC-408F-9C07-8D0005CBFD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258" y="2574291"/>
            <a:ext cx="3023616" cy="219608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ABEEF742-A8B4-4571-9766-EA1A012929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28" y="4171798"/>
            <a:ext cx="3023616" cy="182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6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>
            <a:extLst>
              <a:ext uri="{FF2B5EF4-FFF2-40B4-BE49-F238E27FC236}">
                <a16:creationId xmlns:a16="http://schemas.microsoft.com/office/drawing/2014/main" xmlns="" id="{576A25C0-5A9E-4C72-95B0-1CD276D87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18" y="282011"/>
            <a:ext cx="4019371" cy="301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3230256-88C6-407E-9665-DC0D86901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913" y="358700"/>
            <a:ext cx="3917119" cy="2937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xmlns="" id="{6185FB48-DDF9-4B74-85F6-BDC3174256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473524"/>
              </p:ext>
            </p:extLst>
          </p:nvPr>
        </p:nvGraphicFramePr>
        <p:xfrm>
          <a:off x="270618" y="3794310"/>
          <a:ext cx="4307081" cy="2822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Imagen de mapa de bits" r:id="rId5" imgW="10190476" imgH="6676190" progId="Paint.Picture">
                  <p:embed/>
                </p:oleObj>
              </mc:Choice>
              <mc:Fallback>
                <p:oleObj name="Imagen de mapa de bits" r:id="rId5" imgW="10190476" imgH="6676190" progId="Paint.Picture">
                  <p:embed/>
                  <p:pic>
                    <p:nvPicPr>
                      <p:cNvPr id="19458" name="Object 2">
                        <a:extLst>
                          <a:ext uri="{FF2B5EF4-FFF2-40B4-BE49-F238E27FC236}">
                            <a16:creationId xmlns:a16="http://schemas.microsoft.com/office/drawing/2014/main" xmlns="" id="{E3DCF5C8-8189-4E8E-81CC-390BF3351D1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618" y="3794310"/>
                        <a:ext cx="4307081" cy="28220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46B1E907-0EE6-4781-B395-A6ECB1E93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3231" y="3794310"/>
            <a:ext cx="4066051" cy="273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E04655D-BDA8-40A7-BEE5-4FD51AF97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675" y="487337"/>
            <a:ext cx="5546220" cy="3754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D84A06FB-4011-4E13-ABDA-6FDDDA1D8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526" y="4417057"/>
            <a:ext cx="2923257" cy="21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3A5BE7CB-78B0-40BF-BC86-B0970BF59D97}"/>
              </a:ext>
            </a:extLst>
          </p:cNvPr>
          <p:cNvSpPr txBox="1"/>
          <p:nvPr/>
        </p:nvSpPr>
        <p:spPr>
          <a:xfrm>
            <a:off x="2760291" y="427290"/>
            <a:ext cx="4087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err="1"/>
              <a:t>DENS</a:t>
            </a:r>
            <a:r>
              <a:rPr lang="es-MX" b="1" dirty="0"/>
              <a:t> </a:t>
            </a:r>
            <a:r>
              <a:rPr lang="es-MX" b="1" dirty="0" err="1"/>
              <a:t>INVAGINITUS</a:t>
            </a:r>
            <a:r>
              <a:rPr lang="es-MX" b="1" dirty="0"/>
              <a:t> (</a:t>
            </a:r>
            <a:r>
              <a:rPr lang="es-MX" b="1" dirty="0" err="1"/>
              <a:t>DENS</a:t>
            </a:r>
            <a:r>
              <a:rPr lang="es-MX" b="1" dirty="0"/>
              <a:t> IN DENTE)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75FA8C11-C16C-47C2-8B46-F53C0AB31A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97" y="1280742"/>
            <a:ext cx="2555748" cy="298856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50392B8C-31FA-416F-997E-B9AF95DB28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623" y="2161304"/>
            <a:ext cx="2627376" cy="298856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5750BE0E-866D-4D38-8056-D365C38AF4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558" y="4000017"/>
            <a:ext cx="2555748" cy="253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590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299EAA81-653A-4303-827A-89ADCB8FE7DF}"/>
              </a:ext>
            </a:extLst>
          </p:cNvPr>
          <p:cNvSpPr txBox="1"/>
          <p:nvPr/>
        </p:nvSpPr>
        <p:spPr>
          <a:xfrm>
            <a:off x="2877213" y="546930"/>
            <a:ext cx="3605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ACCIDENTES </a:t>
            </a:r>
            <a:r>
              <a:rPr lang="es-MX" b="1" dirty="0" err="1"/>
              <a:t>ENDODÓNCICOS</a:t>
            </a:r>
            <a:endParaRPr lang="es-MX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29A0C43-5D01-4859-A70A-E1C2CDFC5A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878" y="1218265"/>
            <a:ext cx="3699809" cy="237951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CA733C21-05C9-4C13-8C3E-181C55C60A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877" y="4075615"/>
            <a:ext cx="3699809" cy="237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440073"/>
      </p:ext>
    </p:extLst>
  </p:cSld>
  <p:clrMapOvr>
    <a:masterClrMapping/>
  </p:clrMapOvr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329</TotalTime>
  <Words>513</Words>
  <Application>Microsoft Office PowerPoint</Application>
  <PresentationFormat>Personalizado</PresentationFormat>
  <Paragraphs>97</Paragraphs>
  <Slides>33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8" baseType="lpstr">
      <vt:lpstr>Century Gothic</vt:lpstr>
      <vt:lpstr>Wingdings 3</vt:lpstr>
      <vt:lpstr>Sector</vt:lpstr>
      <vt:lpstr>Imagen de mapa de bits</vt:lpstr>
      <vt:lpstr>CorelDRAW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CIBERCAFECOPIX</dc:creator>
  <cp:lastModifiedBy>UAEM</cp:lastModifiedBy>
  <cp:revision>30</cp:revision>
  <dcterms:created xsi:type="dcterms:W3CDTF">2019-09-18T14:56:06Z</dcterms:created>
  <dcterms:modified xsi:type="dcterms:W3CDTF">2019-09-20T19:59:58Z</dcterms:modified>
</cp:coreProperties>
</file>