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68" r:id="rId4"/>
    <p:sldId id="269" r:id="rId5"/>
    <p:sldId id="285" r:id="rId6"/>
    <p:sldId id="272" r:id="rId7"/>
    <p:sldId id="273" r:id="rId8"/>
    <p:sldId id="264" r:id="rId9"/>
    <p:sldId id="270" r:id="rId10"/>
    <p:sldId id="271" r:id="rId11"/>
    <p:sldId id="289" r:id="rId12"/>
    <p:sldId id="275" r:id="rId13"/>
    <p:sldId id="276" r:id="rId14"/>
    <p:sldId id="274" r:id="rId15"/>
    <p:sldId id="292" r:id="rId16"/>
    <p:sldId id="295" r:id="rId17"/>
    <p:sldId id="280" r:id="rId18"/>
    <p:sldId id="286" r:id="rId19"/>
    <p:sldId id="284" r:id="rId20"/>
    <p:sldId id="298" r:id="rId21"/>
    <p:sldId id="288" r:id="rId22"/>
    <p:sldId id="291" r:id="rId23"/>
    <p:sldId id="293" r:id="rId24"/>
    <p:sldId id="296" r:id="rId25"/>
    <p:sldId id="300" r:id="rId26"/>
    <p:sldId id="302" r:id="rId27"/>
    <p:sldId id="305" r:id="rId28"/>
    <p:sldId id="306" r:id="rId29"/>
    <p:sldId id="309" r:id="rId30"/>
    <p:sldId id="313" r:id="rId31"/>
    <p:sldId id="277" r:id="rId32"/>
    <p:sldId id="278" r:id="rId33"/>
  </p:sldIdLst>
  <p:sldSz cx="9359900" cy="7019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437286" y="1197554"/>
            <a:ext cx="4928519" cy="5111711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994" y="545995"/>
            <a:ext cx="6300033" cy="3197967"/>
          </a:xfrm>
        </p:spPr>
        <p:txBody>
          <a:bodyPr anchor="b">
            <a:normAutofit/>
          </a:bodyPr>
          <a:lstStyle>
            <a:lvl1pPr algn="l">
              <a:defRPr sz="4504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5994" y="3934626"/>
            <a:ext cx="5071225" cy="1958645"/>
          </a:xfrm>
        </p:spPr>
        <p:txBody>
          <a:bodyPr anchor="t">
            <a:normAutofit/>
          </a:bodyPr>
          <a:lstStyle>
            <a:lvl1pPr marL="0" indent="0" algn="l">
              <a:buNone/>
              <a:defRPr sz="2047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5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3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9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7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5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53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45994" y="545994"/>
            <a:ext cx="8267912" cy="3197966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38"/>
            </a:lvl1pPr>
            <a:lvl2pPr marL="467990" indent="0">
              <a:buNone/>
              <a:defRPr sz="1638"/>
            </a:lvl2pPr>
            <a:lvl3pPr marL="935980" indent="0">
              <a:buNone/>
              <a:defRPr sz="1638"/>
            </a:lvl3pPr>
            <a:lvl4pPr marL="1403970" indent="0">
              <a:buNone/>
              <a:defRPr sz="1638"/>
            </a:lvl4pPr>
            <a:lvl5pPr marL="1871960" indent="0">
              <a:buNone/>
              <a:defRPr sz="1638"/>
            </a:lvl5pPr>
            <a:lvl6pPr marL="2339950" indent="0">
              <a:buNone/>
              <a:defRPr sz="1638"/>
            </a:lvl6pPr>
            <a:lvl7pPr marL="2807940" indent="0">
              <a:buNone/>
              <a:defRPr sz="1638"/>
            </a:lvl7pPr>
            <a:lvl8pPr marL="3275929" indent="0">
              <a:buNone/>
              <a:defRPr sz="1638"/>
            </a:lvl8pPr>
            <a:lvl9pPr marL="3743919" indent="0">
              <a:buNone/>
              <a:defRPr sz="163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79994" y="3934625"/>
            <a:ext cx="7453252" cy="467995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38"/>
            </a:lvl1pPr>
            <a:lvl2pPr marL="467990" indent="0">
              <a:buFontTx/>
              <a:buNone/>
              <a:defRPr/>
            </a:lvl2pPr>
            <a:lvl3pPr marL="935980" indent="0">
              <a:buFontTx/>
              <a:buNone/>
              <a:defRPr/>
            </a:lvl3pPr>
            <a:lvl4pPr marL="1403970" indent="0">
              <a:buFontTx/>
              <a:buNone/>
              <a:defRPr/>
            </a:lvl4pPr>
            <a:lvl5pPr marL="187196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551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545994"/>
            <a:ext cx="8267912" cy="2963968"/>
          </a:xfrm>
        </p:spPr>
        <p:txBody>
          <a:bodyPr anchor="ctr">
            <a:normAutofit/>
          </a:bodyPr>
          <a:lstStyle>
            <a:lvl1pPr algn="l">
              <a:defRPr sz="286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211955"/>
            <a:ext cx="6534275" cy="1949979"/>
          </a:xfrm>
        </p:spPr>
        <p:txBody>
          <a:bodyPr anchor="ctr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8954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501" y="545994"/>
            <a:ext cx="7021754" cy="2963968"/>
          </a:xfrm>
        </p:spPr>
        <p:txBody>
          <a:bodyPr anchor="ctr">
            <a:normAutofit/>
          </a:bodyPr>
          <a:lstStyle>
            <a:lvl1pPr algn="l">
              <a:defRPr sz="2866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1989" y="3509962"/>
            <a:ext cx="6553636" cy="493995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67990" indent="0">
              <a:buFontTx/>
              <a:buNone/>
              <a:defRPr/>
            </a:lvl2pPr>
            <a:lvl3pPr marL="935980" indent="0">
              <a:buFontTx/>
              <a:buNone/>
              <a:defRPr/>
            </a:lvl3pPr>
            <a:lvl4pPr marL="1403970" indent="0">
              <a:buFontTx/>
              <a:buNone/>
              <a:defRPr/>
            </a:lvl4pPr>
            <a:lvl5pPr marL="187196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402623"/>
            <a:ext cx="6533056" cy="1759311"/>
          </a:xfrm>
        </p:spPr>
        <p:txBody>
          <a:bodyPr anchor="ctr">
            <a:normAutofit/>
          </a:bodyPr>
          <a:lstStyle>
            <a:lvl1pPr marL="0" indent="0" algn="l">
              <a:buNone/>
              <a:defRPr sz="2047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33998" y="727403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/>
            <a:r>
              <a:rPr lang="en-US" sz="8189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7916" y="2833971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 algn="r"/>
            <a:r>
              <a:rPr lang="en-US" sz="8189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9910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3509962"/>
            <a:ext cx="6533056" cy="1737478"/>
          </a:xfrm>
        </p:spPr>
        <p:txBody>
          <a:bodyPr anchor="b">
            <a:normAutofit/>
          </a:bodyPr>
          <a:lstStyle>
            <a:lvl1pPr algn="l">
              <a:defRPr sz="286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5254176"/>
            <a:ext cx="6534275" cy="907758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718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502" y="545994"/>
            <a:ext cx="7021753" cy="2963968"/>
          </a:xfrm>
        </p:spPr>
        <p:txBody>
          <a:bodyPr anchor="ctr">
            <a:normAutofit/>
          </a:bodyPr>
          <a:lstStyle>
            <a:lvl1pPr algn="l">
              <a:defRPr sz="2866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5994" y="3977957"/>
            <a:ext cx="6533056" cy="10746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47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5069946"/>
            <a:ext cx="6533055" cy="1091988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33998" y="727403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/>
            <a:r>
              <a:rPr lang="en-US" sz="8189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7916" y="2833971"/>
            <a:ext cx="468117" cy="598583"/>
          </a:xfrm>
          <a:prstGeom prst="rect">
            <a:avLst/>
          </a:prstGeom>
        </p:spPr>
        <p:txBody>
          <a:bodyPr vert="horz" lIns="93599" tIns="46799" rIns="93599" bIns="46799" rtlCol="0" anchor="ctr">
            <a:noAutofit/>
          </a:bodyPr>
          <a:lstStyle/>
          <a:p>
            <a:pPr lvl="0" algn="r"/>
            <a:r>
              <a:rPr lang="en-US" sz="8189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6652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545994"/>
            <a:ext cx="7703347" cy="29639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66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5994" y="4021291"/>
            <a:ext cx="6533056" cy="85799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47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4" y="4879284"/>
            <a:ext cx="6533055" cy="1282651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3925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 algn="l">
              <a:defRPr sz="286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995" y="545995"/>
            <a:ext cx="6709635" cy="3856629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5499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46" y="545994"/>
            <a:ext cx="2092460" cy="4523952"/>
          </a:xfrm>
        </p:spPr>
        <p:txBody>
          <a:bodyPr vert="eaVert">
            <a:normAutofit/>
          </a:bodyPr>
          <a:lstStyle>
            <a:lvl1pPr>
              <a:defRPr sz="286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994" y="545994"/>
            <a:ext cx="5988137" cy="561594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40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95" y="545994"/>
            <a:ext cx="6709635" cy="3856629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434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4" y="2027978"/>
            <a:ext cx="6553637" cy="2374642"/>
          </a:xfrm>
        </p:spPr>
        <p:txBody>
          <a:bodyPr anchor="b">
            <a:normAutofit/>
          </a:bodyPr>
          <a:lstStyle>
            <a:lvl1pPr algn="l">
              <a:defRPr sz="3276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5" y="4593285"/>
            <a:ext cx="6553636" cy="1568650"/>
          </a:xfrm>
        </p:spPr>
        <p:txBody>
          <a:bodyPr anchor="t">
            <a:normAutofit/>
          </a:bodyPr>
          <a:lstStyle>
            <a:lvl1pPr marL="0" indent="0" algn="l">
              <a:buNone/>
              <a:defRPr sz="1842">
                <a:solidFill>
                  <a:schemeClr val="bg2">
                    <a:lumMod val="75000"/>
                  </a:schemeClr>
                </a:solidFill>
              </a:defRPr>
            </a:lvl1pPr>
            <a:lvl2pPr marL="46799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59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45995" y="545995"/>
            <a:ext cx="4043230" cy="3856626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772446" y="545994"/>
            <a:ext cx="4041460" cy="3847959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88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993" y="545994"/>
            <a:ext cx="3804625" cy="623993"/>
          </a:xfrm>
        </p:spPr>
        <p:txBody>
          <a:bodyPr anchor="b">
            <a:noAutofit/>
          </a:bodyPr>
          <a:lstStyle>
            <a:lvl1pPr marL="0" indent="0">
              <a:buNone/>
              <a:defRPr sz="2457" b="0" cap="all">
                <a:solidFill>
                  <a:schemeClr val="tx1"/>
                </a:solidFill>
              </a:defRPr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994" y="1169988"/>
            <a:ext cx="4038624" cy="3232632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649" y="580119"/>
            <a:ext cx="3852924" cy="589868"/>
          </a:xfrm>
        </p:spPr>
        <p:txBody>
          <a:bodyPr anchor="b">
            <a:noAutofit/>
          </a:bodyPr>
          <a:lstStyle>
            <a:lvl1pPr marL="0" indent="0">
              <a:buNone/>
              <a:defRPr sz="2457" b="0" cap="all">
                <a:solidFill>
                  <a:schemeClr val="tx1"/>
                </a:solidFill>
              </a:defRPr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2446" y="1169987"/>
            <a:ext cx="4050127" cy="3223966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049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</p:spPr>
        <p:txBody>
          <a:bodyPr>
            <a:normAutofit/>
          </a:bodyPr>
          <a:lstStyle>
            <a:lvl1pPr>
              <a:defRPr sz="327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12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608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6608" y="545994"/>
            <a:ext cx="3275965" cy="1559983"/>
          </a:xfrm>
        </p:spPr>
        <p:txBody>
          <a:bodyPr anchor="b">
            <a:normAutofit/>
          </a:bodyPr>
          <a:lstStyle>
            <a:lvl1pPr algn="l">
              <a:defRPr sz="2047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94" y="545994"/>
            <a:ext cx="4543559" cy="561594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46608" y="2261978"/>
            <a:ext cx="3275965" cy="2140644"/>
          </a:xfrm>
        </p:spPr>
        <p:txBody>
          <a:bodyPr anchor="t">
            <a:normAutofit/>
          </a:bodyPr>
          <a:lstStyle>
            <a:lvl1pPr marL="0" indent="0">
              <a:buNone/>
              <a:defRPr sz="1638"/>
            </a:lvl1pPr>
            <a:lvl2pPr marL="467990" indent="0">
              <a:buNone/>
              <a:defRPr sz="1228"/>
            </a:lvl2pPr>
            <a:lvl3pPr marL="935980" indent="0">
              <a:buNone/>
              <a:defRPr sz="1024"/>
            </a:lvl3pPr>
            <a:lvl4pPr marL="1403970" indent="0">
              <a:buNone/>
              <a:defRPr sz="921"/>
            </a:lvl4pPr>
            <a:lvl5pPr marL="1871960" indent="0">
              <a:buNone/>
              <a:defRPr sz="921"/>
            </a:lvl5pPr>
            <a:lvl6pPr marL="2339950" indent="0">
              <a:buNone/>
              <a:defRPr sz="921"/>
            </a:lvl6pPr>
            <a:lvl7pPr marL="2807940" indent="0">
              <a:buNone/>
              <a:defRPr sz="921"/>
            </a:lvl7pPr>
            <a:lvl8pPr marL="3275929" indent="0">
              <a:buNone/>
              <a:defRPr sz="921"/>
            </a:lvl8pPr>
            <a:lvl9pPr marL="3743919" indent="0">
              <a:buNone/>
              <a:defRPr sz="92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75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951" y="1481984"/>
            <a:ext cx="3647390" cy="1169988"/>
          </a:xfrm>
        </p:spPr>
        <p:txBody>
          <a:bodyPr anchor="b">
            <a:normAutofit/>
          </a:bodyPr>
          <a:lstStyle>
            <a:lvl1pPr algn="l">
              <a:defRPr sz="2457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79992" y="935990"/>
            <a:ext cx="3358441" cy="4913948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38"/>
            </a:lvl1pPr>
            <a:lvl2pPr marL="467990" indent="0">
              <a:buNone/>
              <a:defRPr sz="1638"/>
            </a:lvl2pPr>
            <a:lvl3pPr marL="935980" indent="0">
              <a:buNone/>
              <a:defRPr sz="1638"/>
            </a:lvl3pPr>
            <a:lvl4pPr marL="1403970" indent="0">
              <a:buNone/>
              <a:defRPr sz="1638"/>
            </a:lvl4pPr>
            <a:lvl5pPr marL="1871960" indent="0">
              <a:buNone/>
              <a:defRPr sz="1638"/>
            </a:lvl5pPr>
            <a:lvl6pPr marL="2339950" indent="0">
              <a:buNone/>
              <a:defRPr sz="1638"/>
            </a:lvl6pPr>
            <a:lvl7pPr marL="2807940" indent="0">
              <a:buNone/>
              <a:defRPr sz="1638"/>
            </a:lvl7pPr>
            <a:lvl8pPr marL="3275929" indent="0">
              <a:buNone/>
              <a:defRPr sz="1638"/>
            </a:lvl8pPr>
            <a:lvl9pPr marL="3743919" indent="0">
              <a:buNone/>
              <a:defRPr sz="163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2184" y="2807970"/>
            <a:ext cx="3648378" cy="2131977"/>
          </a:xfrm>
        </p:spPr>
        <p:txBody>
          <a:bodyPr anchor="t">
            <a:normAutofit/>
          </a:bodyPr>
          <a:lstStyle>
            <a:lvl1pPr marL="0" indent="0">
              <a:buNone/>
              <a:defRPr sz="1842"/>
            </a:lvl1pPr>
            <a:lvl2pPr marL="467990" indent="0">
              <a:buNone/>
              <a:defRPr sz="1228"/>
            </a:lvl2pPr>
            <a:lvl3pPr marL="935980" indent="0">
              <a:buNone/>
              <a:defRPr sz="1024"/>
            </a:lvl3pPr>
            <a:lvl4pPr marL="1403970" indent="0">
              <a:buNone/>
              <a:defRPr sz="921"/>
            </a:lvl4pPr>
            <a:lvl5pPr marL="1871960" indent="0">
              <a:buNone/>
              <a:defRPr sz="921"/>
            </a:lvl5pPr>
            <a:lvl6pPr marL="2339950" indent="0">
              <a:buNone/>
              <a:defRPr sz="921"/>
            </a:lvl6pPr>
            <a:lvl7pPr marL="2807940" indent="0">
              <a:buNone/>
              <a:defRPr sz="921"/>
            </a:lvl7pPr>
            <a:lvl8pPr marL="3275929" indent="0">
              <a:buNone/>
              <a:defRPr sz="921"/>
            </a:lvl8pPr>
            <a:lvl9pPr marL="3743919" indent="0">
              <a:buNone/>
              <a:defRPr sz="92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994" y="6317933"/>
            <a:ext cx="5948945" cy="373746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385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28177" y="3986625"/>
            <a:ext cx="2528786" cy="2721304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995" y="4601951"/>
            <a:ext cx="6709635" cy="155998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995" y="545995"/>
            <a:ext cx="6709635" cy="3856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682" y="6317936"/>
            <a:ext cx="1228807" cy="37374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24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0CF12F7-CFB2-46FE-B8E1-D51955AD8571}" type="datetimeFigureOut">
              <a:rPr lang="es-MX" smtClean="0"/>
              <a:t>20/09/2019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994" y="6317933"/>
            <a:ext cx="5948945" cy="37374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24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7989" y="5710192"/>
            <a:ext cx="877140" cy="6857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66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BED6E5-15CF-49BA-A15F-4E77B755085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912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67990" rtl="0" eaLnBrk="1" latinLnBrk="0" hangingPunct="1">
        <a:spcBef>
          <a:spcPct val="0"/>
        </a:spcBef>
        <a:buNone/>
        <a:defRPr sz="3276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249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47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6048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42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28474" indent="-292494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38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79466" indent="-175496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47456" indent="-175496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73945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304193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50992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977914" indent="-233995" algn="l" defTabSz="467990" rtl="0" eaLnBrk="1" latinLnBrk="0" hangingPunct="1">
        <a:spcBef>
          <a:spcPct val="20000"/>
        </a:spcBef>
        <a:spcAft>
          <a:spcPts val="614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33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2pPr>
      <a:lvl3pPr marL="93598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3pPr>
      <a:lvl4pPr marL="140397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4pPr>
      <a:lvl5pPr marL="187196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5pPr>
      <a:lvl6pPr marL="233995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6pPr>
      <a:lvl7pPr marL="2807940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7pPr>
      <a:lvl8pPr marL="3275929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8pPr>
      <a:lvl9pPr marL="3743919" algn="l" defTabSz="46799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9.png"/><Relationship Id="rId4" Type="http://schemas.openxmlformats.org/officeDocument/2006/relationships/image" Target="../media/image4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141B18E-3884-4BBD-AB1D-F6DC012C9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1499" y="382431"/>
            <a:ext cx="8633572" cy="635185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s-MX" sz="2800" b="1" dirty="0">
                <a:latin typeface="Century Gothic" panose="020B0502020202020204" pitchFamily="34" charset="0"/>
              </a:rPr>
              <a:t>PROGRAMA EDUCATIVO:</a:t>
            </a:r>
          </a:p>
          <a:p>
            <a:pPr algn="ctr"/>
            <a:r>
              <a:rPr lang="es-MX" sz="2800" b="1" dirty="0">
                <a:latin typeface="Century Gothic" panose="020B0502020202020204" pitchFamily="34" charset="0"/>
              </a:rPr>
              <a:t>LICENCIATURA DE CIRUJANO DENTISTA</a:t>
            </a:r>
          </a:p>
          <a:p>
            <a:pPr algn="ctr"/>
            <a:endParaRPr lang="es-MX" sz="1800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ÁREA DE DOCENCIA: </a:t>
            </a:r>
          </a:p>
          <a:p>
            <a:pPr algn="ctr"/>
            <a:r>
              <a:rPr lang="es-MX" sz="3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REHABILITACIÓN ODONTOLÓGICA </a:t>
            </a:r>
          </a:p>
          <a:p>
            <a:pPr algn="ctr"/>
            <a:endParaRPr lang="es-MX" sz="3600" b="1" dirty="0">
              <a:solidFill>
                <a:srgbClr val="FFFF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UNIDAD DE APRENDIZAJE: </a:t>
            </a:r>
          </a:p>
          <a:p>
            <a:pPr algn="ctr"/>
            <a:r>
              <a:rPr lang="es-MX" sz="4600" b="1" dirty="0">
                <a:latin typeface="Century Gothic" panose="020B0502020202020204" pitchFamily="34" charset="0"/>
              </a:rPr>
              <a:t>ENDODONCIA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CLAVE: L40026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HORAS DE TEORÍA 2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HORAS PRACTICA 4</a:t>
            </a:r>
          </a:p>
          <a:p>
            <a:pPr algn="ctr"/>
            <a:r>
              <a:rPr lang="es-MX" sz="1800" b="1" dirty="0">
                <a:latin typeface="Century Gothic" panose="020B0502020202020204" pitchFamily="34" charset="0"/>
              </a:rPr>
              <a:t>CRÉDITOS: 8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CIRUGÍA </a:t>
            </a:r>
            <a:r>
              <a:rPr lang="es-MX" sz="18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ENDODÓNCICA</a:t>
            </a:r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II</a:t>
            </a: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ctr"/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DOCTOR EN EDUCACIÓN</a:t>
            </a:r>
          </a:p>
          <a:p>
            <a:pPr algn="ctr"/>
            <a:r>
              <a:rPr lang="es-MX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FRANCISCO  FÉLIX MONTIEL </a:t>
            </a:r>
            <a:r>
              <a:rPr lang="es-MX" sz="18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CONZUELO</a:t>
            </a:r>
            <a:endParaRPr lang="es-MX" sz="1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s-MX" sz="1800" b="1" dirty="0">
              <a:latin typeface="Century Gothic" panose="020B0502020202020204" pitchFamily="34" charset="0"/>
            </a:endParaRPr>
          </a:p>
          <a:p>
            <a:pPr algn="r"/>
            <a:r>
              <a:rPr lang="es-MX" sz="1800" b="1" dirty="0">
                <a:solidFill>
                  <a:schemeClr val="tx1">
                    <a:lumMod val="95000"/>
                  </a:schemeClr>
                </a:solidFill>
                <a:latin typeface="Century Gothic" panose="020B0502020202020204" pitchFamily="34" charset="0"/>
              </a:rPr>
              <a:t>SEPTIEMBRE 2019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99" y="268941"/>
            <a:ext cx="1436706" cy="14367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74" y="382431"/>
            <a:ext cx="1372097" cy="12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27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18F0D0DB-534B-4988-AD3B-38B0BEBCC4A9}"/>
              </a:ext>
            </a:extLst>
          </p:cNvPr>
          <p:cNvSpPr/>
          <p:nvPr/>
        </p:nvSpPr>
        <p:spPr>
          <a:xfrm>
            <a:off x="647907" y="267222"/>
            <a:ext cx="84704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</a:t>
            </a:r>
            <a:r>
              <a:rPr lang="es-MX" sz="2800" dirty="0" err="1"/>
              <a:t>HEMISECCIÓN</a:t>
            </a:r>
            <a:endParaRPr lang="es-MX" sz="2800" dirty="0"/>
          </a:p>
          <a:p>
            <a:endParaRPr lang="es-MX" sz="2800" dirty="0"/>
          </a:p>
          <a:p>
            <a:r>
              <a:rPr lang="es-MX" sz="2800" dirty="0"/>
              <a:t>Consiste en la división quirúrgica de un diente </a:t>
            </a:r>
            <a:r>
              <a:rPr lang="es-MX" sz="2800" dirty="0" err="1"/>
              <a:t>multirradicular</a:t>
            </a:r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2975A6D-880C-480A-87C8-06064551B0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818" y="2153541"/>
            <a:ext cx="1946084" cy="20603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1F6E9E4B-EE10-4692-B310-D7149C3A3F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072" y="2153541"/>
            <a:ext cx="2014540" cy="213283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24DB1E5-4996-4698-B729-28E7712610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560" y="4342586"/>
            <a:ext cx="2282599" cy="241663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77E6DD2B-08E4-4CA2-8F80-0673C9CD9B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743" y="4487244"/>
            <a:ext cx="2139808" cy="226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3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xmlns="" id="{B37A20B5-1D2B-4B39-B6FB-0B69DA53E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82" y="1512606"/>
            <a:ext cx="4371515" cy="2956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13DB4A8-2145-4681-AC3C-50C37F12B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931" y="2803021"/>
            <a:ext cx="3600821" cy="384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E3716D7-ED53-494D-8042-B796D643511F}"/>
              </a:ext>
            </a:extLst>
          </p:cNvPr>
          <p:cNvSpPr txBox="1"/>
          <p:nvPr/>
        </p:nvSpPr>
        <p:spPr>
          <a:xfrm>
            <a:off x="3795733" y="495655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err="1"/>
              <a:t>HEMISECCIÓN</a:t>
            </a:r>
            <a:endParaRPr lang="es-MX" b="1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575418" y="1710658"/>
            <a:ext cx="80765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INDICACIONES PARA LA BICUSPIDACIÓN.</a:t>
            </a:r>
          </a:p>
          <a:p>
            <a:endParaRPr lang="es-MX" sz="2800" dirty="0"/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Perforación de la bifurcación.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 err="1"/>
              <a:t>Protesis</a:t>
            </a:r>
            <a:r>
              <a:rPr lang="es-MX" sz="2800" dirty="0"/>
              <a:t> de la bifurcación secundaria a enfermedad periodontal.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Caries o fractura cervical </a:t>
            </a:r>
            <a:r>
              <a:rPr lang="es-MX" sz="2800" dirty="0" err="1"/>
              <a:t>bucolongual</a:t>
            </a:r>
            <a:r>
              <a:rPr lang="es-MX" sz="2800" dirty="0"/>
              <a:t> que llega hasta la bifurcación.</a:t>
            </a:r>
          </a:p>
        </p:txBody>
      </p:sp>
    </p:spTree>
    <p:extLst>
      <p:ext uri="{BB962C8B-B14F-4D97-AF65-F5344CB8AC3E}">
        <p14:creationId xmlns:p14="http://schemas.microsoft.com/office/powerpoint/2010/main" val="533372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CONTRAINDICACIONES PARA LA BICUSPIDACIÓN.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Bifurcación profunda (suelo grueso en la cámara </a:t>
            </a:r>
            <a:r>
              <a:rPr lang="es-MX" sz="2800" dirty="0" err="1"/>
              <a:t>pulpar</a:t>
            </a:r>
            <a:r>
              <a:rPr lang="es-MX" sz="2800" dirty="0"/>
              <a:t>)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Imposibilidad de restaurar una de las mitades.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Enfermedad periodontal (ambas mitades deben gozar de buena salud periodontal)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Imposibilidad de completar el tratamiento </a:t>
            </a:r>
            <a:r>
              <a:rPr lang="es-MX" sz="2800" dirty="0" err="1"/>
              <a:t>endodóncico</a:t>
            </a:r>
            <a:r>
              <a:rPr lang="es-MX" sz="2800" dirty="0"/>
              <a:t> en alguna de las mitades.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Fusión radicular.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sz="2800" dirty="0"/>
              <a:t>Enfermedad periodontal grave.</a:t>
            </a:r>
          </a:p>
        </p:txBody>
      </p:sp>
    </p:spTree>
    <p:extLst>
      <p:ext uri="{BB962C8B-B14F-4D97-AF65-F5344CB8AC3E}">
        <p14:creationId xmlns:p14="http://schemas.microsoft.com/office/powerpoint/2010/main" val="404041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BICUSPIDACIÓN – DIVISIÓN </a:t>
            </a:r>
            <a:r>
              <a:rPr lang="es-MX" sz="2800" dirty="0" smtClean="0"/>
              <a:t>QUIRÚRGICA </a:t>
            </a:r>
            <a:r>
              <a:rPr lang="es-MX" sz="2800" dirty="0"/>
              <a:t>DE UN MOLAR INFERIOR, CON LA </a:t>
            </a:r>
            <a:r>
              <a:rPr lang="es-MX" sz="2800" dirty="0" smtClean="0"/>
              <a:t>RETENCIÓN </a:t>
            </a:r>
            <a:r>
              <a:rPr lang="es-MX" sz="2800" dirty="0"/>
              <a:t>DE LA CORONA Y LA RAÍZ DE AMBAS MITADES.</a:t>
            </a:r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BAD0E39-3662-4ADB-929F-517A6B256C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407" y="2371846"/>
            <a:ext cx="1767639" cy="201883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6AB37AC3-45BB-4739-AB41-DD6F32975D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88" y="2371847"/>
            <a:ext cx="1767638" cy="20188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16C2D752-AB7E-4590-A836-AC53CD9DAE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099" y="4678389"/>
            <a:ext cx="1654436" cy="188954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045F62FD-29E0-42DD-8AE3-83961E5B3C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366" y="4715218"/>
            <a:ext cx="1589943" cy="181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72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>
            <a:extLst>
              <a:ext uri="{FF2B5EF4-FFF2-40B4-BE49-F238E27FC236}">
                <a16:creationId xmlns:a16="http://schemas.microsoft.com/office/drawing/2014/main" xmlns="" id="{BAB4D02C-24BC-4BF3-8B9A-7700B8667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12" y="376013"/>
            <a:ext cx="3189836" cy="239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BD49E0A-1CD5-4084-A8B5-2E7344968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685" y="376013"/>
            <a:ext cx="3236009" cy="242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4E49E92-33F8-4CA2-B9B3-0F06A7869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398" y="2965390"/>
            <a:ext cx="5104689" cy="382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>
            <a:extLst>
              <a:ext uri="{FF2B5EF4-FFF2-40B4-BE49-F238E27FC236}">
                <a16:creationId xmlns:a16="http://schemas.microsoft.com/office/drawing/2014/main" xmlns="" id="{76746D4F-3A9E-4468-ADA1-DBCD27F79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01" y="401653"/>
            <a:ext cx="4591941" cy="344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DFB71D6-3EF4-4F78-A214-10246C3BE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102" y="3384134"/>
            <a:ext cx="4035870" cy="3026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>
            <a:extLst>
              <a:ext uri="{FF2B5EF4-FFF2-40B4-BE49-F238E27FC236}">
                <a16:creationId xmlns:a16="http://schemas.microsoft.com/office/drawing/2014/main" xmlns="" id="{E2E1EF73-015A-4722-AF73-A51424466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50" y="299101"/>
            <a:ext cx="3942462" cy="295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EF1E33A-935E-4062-B37D-12EB9B8E3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37" y="3255948"/>
            <a:ext cx="4027324" cy="302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6432F960-5B95-4A33-8730-93142AA4B97A}"/>
              </a:ext>
            </a:extLst>
          </p:cNvPr>
          <p:cNvSpPr/>
          <p:nvPr/>
        </p:nvSpPr>
        <p:spPr>
          <a:xfrm>
            <a:off x="2840055" y="360423"/>
            <a:ext cx="3321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DESCOMPRESIÓN.</a:t>
            </a:r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A7A0A63-A8F0-4463-8E1D-0174F064DC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23" y="981147"/>
            <a:ext cx="2464308" cy="32979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1E917F0E-1561-40B3-B65D-BB445FE4FB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85" y="2361707"/>
            <a:ext cx="3297936" cy="246430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B26EBE6-2DD3-485B-ADFC-CF907E98BC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76" y="3356508"/>
            <a:ext cx="2464308" cy="329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>
            <a:extLst>
              <a:ext uri="{FF2B5EF4-FFF2-40B4-BE49-F238E27FC236}">
                <a16:creationId xmlns:a16="http://schemas.microsoft.com/office/drawing/2014/main" xmlns="" id="{5E52AC43-868D-47CF-B059-DD63BFDB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66" y="1777524"/>
            <a:ext cx="3953854" cy="296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30846BA-108C-4DEE-9948-17ACFD0286B7}"/>
              </a:ext>
            </a:extLst>
          </p:cNvPr>
          <p:cNvSpPr txBox="1"/>
          <p:nvPr/>
        </p:nvSpPr>
        <p:spPr>
          <a:xfrm>
            <a:off x="2353685" y="606751"/>
            <a:ext cx="4777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latin typeface="+mj-lt"/>
              </a:rPr>
              <a:t>REIMPLANTE INTENCIONAL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417E01A6-4621-45D7-8C7E-F975E3400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09" y="3196126"/>
            <a:ext cx="4124770" cy="309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xmlns="" id="{3418EB2F-65D1-46C1-95C7-60887305BD34}"/>
              </a:ext>
            </a:extLst>
          </p:cNvPr>
          <p:cNvSpPr txBox="1">
            <a:spLocks/>
          </p:cNvSpPr>
          <p:nvPr/>
        </p:nvSpPr>
        <p:spPr>
          <a:xfrm>
            <a:off x="545995" y="545994"/>
            <a:ext cx="8409998" cy="5940264"/>
          </a:xfrm>
          <a:prstGeom prst="rect">
            <a:avLst/>
          </a:prstGeom>
        </p:spPr>
        <p:txBody>
          <a:bodyPr>
            <a:noAutofit/>
          </a:bodyPr>
          <a:lstStyle>
            <a:lvl1pPr marL="292494" indent="-292494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47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60484" indent="-292494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42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28474" indent="-292494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38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79466" indent="-175496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47456" indent="-175496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73945" indent="-233995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3041934" indent="-233995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509924" indent="-233995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977914" indent="-233995" algn="l" defTabSz="467990" rtl="0" eaLnBrk="1" latinLnBrk="0" hangingPunct="1">
              <a:spcBef>
                <a:spcPct val="20000"/>
              </a:spcBef>
              <a:spcAft>
                <a:spcPts val="614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33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s-MX" sz="7000" b="1" dirty="0">
                <a:solidFill>
                  <a:schemeClr val="tx1"/>
                </a:solidFill>
              </a:rPr>
              <a:t>CIRUGÍA </a:t>
            </a:r>
            <a:r>
              <a:rPr lang="es-MX" sz="7000" b="1" dirty="0" smtClean="0">
                <a:solidFill>
                  <a:schemeClr val="tx1"/>
                </a:solidFill>
              </a:rPr>
              <a:t>ENDODÓNCICA</a:t>
            </a:r>
            <a:endParaRPr lang="es-MX" sz="7000" b="1" dirty="0">
              <a:solidFill>
                <a:schemeClr val="tx1"/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s-MX" sz="7000" b="1" dirty="0">
                <a:solidFill>
                  <a:schemeClr val="tx1"/>
                </a:solidFill>
              </a:rPr>
              <a:t>E INTERVENCIONES AUXILIARES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s-MX" sz="7000" b="1" dirty="0">
                <a:solidFill>
                  <a:schemeClr val="tx1"/>
                </a:solidFill>
              </a:rPr>
              <a:t>PARTE II</a:t>
            </a:r>
          </a:p>
        </p:txBody>
      </p:sp>
    </p:spTree>
    <p:extLst>
      <p:ext uri="{BB962C8B-B14F-4D97-AF65-F5344CB8AC3E}">
        <p14:creationId xmlns:p14="http://schemas.microsoft.com/office/powerpoint/2010/main" val="823745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>
            <a:extLst>
              <a:ext uri="{FF2B5EF4-FFF2-40B4-BE49-F238E27FC236}">
                <a16:creationId xmlns:a16="http://schemas.microsoft.com/office/drawing/2014/main" xmlns="" id="{5651633A-7764-4D77-9916-25EABE594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68" y="354872"/>
            <a:ext cx="4206786" cy="315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12A8C81-66AD-40B7-929B-E711B1EC6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509962"/>
            <a:ext cx="4409631" cy="330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>
            <a:extLst>
              <a:ext uri="{FF2B5EF4-FFF2-40B4-BE49-F238E27FC236}">
                <a16:creationId xmlns:a16="http://schemas.microsoft.com/office/drawing/2014/main" xmlns="" id="{04639D71-B9A5-4F6B-81C9-6979286E4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56" y="273464"/>
            <a:ext cx="4189694" cy="314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3A5220E-9EC1-4311-B36F-B108DBADC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016665"/>
            <a:ext cx="4136164" cy="310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>
            <a:extLst>
              <a:ext uri="{FF2B5EF4-FFF2-40B4-BE49-F238E27FC236}">
                <a16:creationId xmlns:a16="http://schemas.microsoft.com/office/drawing/2014/main" xmlns="" id="{5D4AD55C-BA5D-4079-96AF-D662B3581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35" y="1093862"/>
            <a:ext cx="3309476" cy="248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A58A579A-1E1E-4E8C-B4C6-E9AA7949DF3A}"/>
              </a:ext>
            </a:extLst>
          </p:cNvPr>
          <p:cNvSpPr txBox="1"/>
          <p:nvPr/>
        </p:nvSpPr>
        <p:spPr>
          <a:xfrm>
            <a:off x="2114403" y="264919"/>
            <a:ext cx="5546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latin typeface="+mj-lt"/>
              </a:rPr>
              <a:t>REIMPLANTE  NO INTENCIONAL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71EA9D9-19C4-4634-8F78-B2C1B3241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43" y="3082671"/>
            <a:ext cx="3771545" cy="282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>
            <a:extLst>
              <a:ext uri="{FF2B5EF4-FFF2-40B4-BE49-F238E27FC236}">
                <a16:creationId xmlns:a16="http://schemas.microsoft.com/office/drawing/2014/main" xmlns="" id="{A3EB3D45-76D8-4EAC-8C6E-54B3D4B49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1" y="649480"/>
            <a:ext cx="4061507" cy="304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99917A4-86B1-49EC-AAA4-1F7D4CE5F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89" y="649479"/>
            <a:ext cx="4061505" cy="304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45A41183-0308-49B3-A3A0-51AE379D5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158" y="3896881"/>
            <a:ext cx="3771545" cy="2828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extLst>
              <a:ext uri="{FF2B5EF4-FFF2-40B4-BE49-F238E27FC236}">
                <a16:creationId xmlns:a16="http://schemas.microsoft.com/office/drawing/2014/main" xmlns="" id="{9309A04D-E6C9-4D19-9FFC-D067B7E09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491" y="1633593"/>
            <a:ext cx="2907374" cy="482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C038F812-CE0E-4B90-AFE7-8FB67146D5D8}"/>
              </a:ext>
            </a:extLst>
          </p:cNvPr>
          <p:cNvSpPr txBox="1"/>
          <p:nvPr/>
        </p:nvSpPr>
        <p:spPr>
          <a:xfrm>
            <a:off x="1692067" y="418744"/>
            <a:ext cx="6135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REIMPLANTE INTENCIONAL </a:t>
            </a:r>
          </a:p>
          <a:p>
            <a:r>
              <a:rPr lang="es-MX" dirty="0"/>
              <a:t>CASO CLÍNICO: DR. FRANCISCO MONTIEL </a:t>
            </a:r>
            <a:r>
              <a:rPr lang="es-MX" dirty="0" err="1"/>
              <a:t>CONZUELO</a:t>
            </a:r>
            <a:endParaRPr lang="es-MX" dirty="0"/>
          </a:p>
          <a:p>
            <a:r>
              <a:rPr lang="es-MX" dirty="0"/>
              <a:t>                            CD JESÚS MONTIEL </a:t>
            </a:r>
            <a:r>
              <a:rPr lang="es-MX" dirty="0" err="1"/>
              <a:t>CONZUELO</a:t>
            </a:r>
            <a:endParaRPr lang="es-MX" dirty="0"/>
          </a:p>
          <a:p>
            <a:r>
              <a:rPr lang="es-MX" dirty="0"/>
              <a:t>				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AE16D999-1C8E-462B-9879-55EAE93B5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950" y="1837347"/>
            <a:ext cx="2907374" cy="402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>
            <a:extLst>
              <a:ext uri="{FF2B5EF4-FFF2-40B4-BE49-F238E27FC236}">
                <a16:creationId xmlns:a16="http://schemas.microsoft.com/office/drawing/2014/main" xmlns="" id="{75D9D3E4-B74E-4541-A22F-1264B4992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839" y="341540"/>
            <a:ext cx="4830628" cy="316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5952906-1160-42BB-8696-16064C6B3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952" y="3628851"/>
            <a:ext cx="4716820" cy="3119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>
            <a:extLst>
              <a:ext uri="{FF2B5EF4-FFF2-40B4-BE49-F238E27FC236}">
                <a16:creationId xmlns:a16="http://schemas.microsoft.com/office/drawing/2014/main" xmlns="" id="{D22FE9F7-DF29-466E-884D-309A172578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182603"/>
              </p:ext>
            </p:extLst>
          </p:nvPr>
        </p:nvGraphicFramePr>
        <p:xfrm>
          <a:off x="470020" y="1355472"/>
          <a:ext cx="2885620" cy="4308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o de imagen" r:id="rId3" imgW="5513614" imgH="3374571" progId="Imaging.Document">
                  <p:embed/>
                </p:oleObj>
              </mc:Choice>
              <mc:Fallback>
                <p:oleObj name="Documento de imagen" r:id="rId3" imgW="5513614" imgH="3374571" progId="Imaging.Document">
                  <p:embed/>
                  <p:pic>
                    <p:nvPicPr>
                      <p:cNvPr id="58370" name="Object 2">
                        <a:extLst>
                          <a:ext uri="{FF2B5EF4-FFF2-40B4-BE49-F238E27FC236}">
                            <a16:creationId xmlns:a16="http://schemas.microsoft.com/office/drawing/2014/main" xmlns="" id="{D22FE9F7-DF29-466E-884D-309A172578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20" y="1355472"/>
                        <a:ext cx="2885620" cy="4308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FA150A3-40EE-40F3-8CFC-531035525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2489" y="1841977"/>
            <a:ext cx="5010479" cy="333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>
            <a:extLst>
              <a:ext uri="{FF2B5EF4-FFF2-40B4-BE49-F238E27FC236}">
                <a16:creationId xmlns:a16="http://schemas.microsoft.com/office/drawing/2014/main" xmlns="" id="{8E1BEF5B-3F2F-4255-85DA-EEE0C9C7F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4744" y="1187865"/>
            <a:ext cx="3319017" cy="490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889BEB1-7846-44BC-8BDA-B4B7DA66E878}"/>
              </a:ext>
            </a:extLst>
          </p:cNvPr>
          <p:cNvSpPr/>
          <p:nvPr/>
        </p:nvSpPr>
        <p:spPr>
          <a:xfrm>
            <a:off x="451355" y="1187865"/>
            <a:ext cx="46799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altLang="es-ES" sz="3600" b="1" dirty="0">
                <a:latin typeface="+mj-lt"/>
              </a:rPr>
              <a:t>EXTRUSIÓN</a:t>
            </a:r>
            <a:br>
              <a:rPr lang="es-MX" altLang="es-ES" sz="3600" b="1" dirty="0">
                <a:latin typeface="+mj-lt"/>
              </a:rPr>
            </a:br>
            <a:r>
              <a:rPr lang="es-MX" altLang="es-ES" sz="3600" b="1" dirty="0">
                <a:latin typeface="+mj-lt"/>
              </a:rPr>
              <a:t>ORTODÓNTICA</a:t>
            </a:r>
            <a:endParaRPr lang="es-MX" sz="3600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>
            <a:extLst>
              <a:ext uri="{FF2B5EF4-FFF2-40B4-BE49-F238E27FC236}">
                <a16:creationId xmlns:a16="http://schemas.microsoft.com/office/drawing/2014/main" xmlns="" id="{314BEA92-FEF0-4BED-A6D0-2D72E47E5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44" y="512747"/>
            <a:ext cx="3805728" cy="285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BC467C1-CD64-46D4-8CE6-A8052F78B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531" y="512747"/>
            <a:ext cx="4238716" cy="317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C26A7166-0B42-467F-9892-8855A295C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804" y="3945797"/>
            <a:ext cx="3708878" cy="2781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xmlns="" id="{5D93AEF0-593E-4B44-9ECA-6ADCDF3879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05814" y="108819"/>
            <a:ext cx="8423910" cy="1169988"/>
          </a:xfrm>
        </p:spPr>
        <p:txBody>
          <a:bodyPr anchor="ctr">
            <a:noAutofit/>
          </a:bodyPr>
          <a:lstStyle/>
          <a:p>
            <a:pPr algn="ctr" eaLnBrk="1" hangingPunct="1">
              <a:defRPr/>
            </a:pPr>
            <a:r>
              <a:rPr lang="es-MX" altLang="es-ES" sz="3600" b="1" dirty="0">
                <a:latin typeface="+mn-lt"/>
              </a:rPr>
              <a:t>ALARGAMIENTO </a:t>
            </a:r>
            <a:br>
              <a:rPr lang="es-MX" altLang="es-ES" sz="3600" b="1" dirty="0">
                <a:latin typeface="+mn-lt"/>
              </a:rPr>
            </a:br>
            <a:r>
              <a:rPr lang="es-MX" altLang="es-ES" sz="3600" b="1" dirty="0">
                <a:latin typeface="+mn-lt"/>
              </a:rPr>
              <a:t>DE CORONA CLÍNICA</a:t>
            </a:r>
            <a:endParaRPr lang="es-ES" altLang="es-ES" sz="3600" b="1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DF36B79-CC49-42F8-9F1E-75E48A2FA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73" y="1482585"/>
            <a:ext cx="4206786" cy="315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1C22849-675F-406D-A75B-719CD7C1E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509962"/>
            <a:ext cx="4351677" cy="326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DBEBA767-2930-4D85-8458-94055688C200}"/>
              </a:ext>
            </a:extLst>
          </p:cNvPr>
          <p:cNvSpPr/>
          <p:nvPr/>
        </p:nvSpPr>
        <p:spPr>
          <a:xfrm>
            <a:off x="767548" y="1093916"/>
            <a:ext cx="847045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CONTENIDO TEMÁTICO</a:t>
            </a:r>
          </a:p>
          <a:p>
            <a:pPr>
              <a:buBlip>
                <a:blip r:embed="rId2"/>
              </a:buBlip>
            </a:pPr>
            <a:r>
              <a:rPr lang="es-MX" sz="2800" dirty="0"/>
              <a:t> CIRUGÍA CORRECTORA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Indicaciones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Técnica.</a:t>
            </a:r>
          </a:p>
          <a:p>
            <a:pPr lvl="1"/>
            <a:endParaRPr lang="es-MX" sz="2800" dirty="0"/>
          </a:p>
          <a:p>
            <a:pPr>
              <a:buBlip>
                <a:blip r:embed="rId2"/>
              </a:buBlip>
            </a:pPr>
            <a:r>
              <a:rPr lang="es-MX" sz="2800" dirty="0"/>
              <a:t> AMPUTACIÓN RADICULAR</a:t>
            </a:r>
          </a:p>
          <a:p>
            <a:pPr>
              <a:buBlip>
                <a:blip r:embed="rId2"/>
              </a:buBlip>
            </a:pPr>
            <a:r>
              <a:rPr lang="es-MX" sz="2800" dirty="0"/>
              <a:t> H</a:t>
            </a:r>
            <a:r>
              <a:rPr lang="es-MX" sz="2800" dirty="0" smtClean="0"/>
              <a:t>EMISECCIÓN BICUSPIDACIÓN </a:t>
            </a:r>
            <a:endParaRPr lang="es-MX" sz="2800" dirty="0"/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Técnicas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Pronósticos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Resultados de la cirugía </a:t>
            </a:r>
            <a:r>
              <a:rPr lang="es-MX" sz="2800" dirty="0" err="1" smtClean="0"/>
              <a:t>endodóncica</a:t>
            </a:r>
            <a:endParaRPr lang="es-MX" sz="2800" dirty="0"/>
          </a:p>
          <a:p>
            <a:pPr lvl="1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939146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xmlns="" id="{14F8207A-1CEC-42F3-878B-EF352A1EADA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086443" y="732573"/>
            <a:ext cx="7187013" cy="371067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es-MX" altLang="es-ES" sz="4000" b="1" dirty="0">
                <a:latin typeface="+mn-lt"/>
              </a:rPr>
              <a:t>IMPLANTES  ENDODÓNTICOS</a:t>
            </a:r>
            <a:endParaRPr lang="es-ES" altLang="es-ES" sz="4000" b="1" dirty="0">
              <a:latin typeface="+mn-lt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E3F515A1-3357-4948-8872-97AE51C150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088222"/>
              </p:ext>
            </p:extLst>
          </p:nvPr>
        </p:nvGraphicFramePr>
        <p:xfrm>
          <a:off x="1213502" y="1768978"/>
          <a:ext cx="2922661" cy="4332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Imagen de mapa de bits" r:id="rId3" imgW="7039958" imgH="10438095" progId="Paint.Picture">
                  <p:embed/>
                </p:oleObj>
              </mc:Choice>
              <mc:Fallback>
                <p:oleObj name="Imagen de mapa de bits" r:id="rId3" imgW="7039958" imgH="10438095" progId="Paint.Picture">
                  <p:embed/>
                  <p:pic>
                    <p:nvPicPr>
                      <p:cNvPr id="72706" name="Object 2">
                        <a:extLst>
                          <a:ext uri="{FF2B5EF4-FFF2-40B4-BE49-F238E27FC236}">
                            <a16:creationId xmlns:a16="http://schemas.microsoft.com/office/drawing/2014/main" xmlns="" id="{CFE7DAF2-97CD-4061-8F63-79AB06DA5D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3502" y="1768978"/>
                        <a:ext cx="2922661" cy="4332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xmlns="" id="{49F0D504-D298-48C6-9CB3-D6DA408DF1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351058"/>
              </p:ext>
            </p:extLst>
          </p:nvPr>
        </p:nvGraphicFramePr>
        <p:xfrm>
          <a:off x="5279904" y="1768978"/>
          <a:ext cx="2866494" cy="4332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o de imagen" r:id="rId5" imgW="5648093" imgH="3456878" progId="Imaging.Document">
                  <p:embed/>
                </p:oleObj>
              </mc:Choice>
              <mc:Fallback>
                <p:oleObj name="Documento de imagen" r:id="rId5" imgW="5648093" imgH="3456878" progId="Imaging.Document">
                  <p:embed/>
                  <p:pic>
                    <p:nvPicPr>
                      <p:cNvPr id="73730" name="Object 2">
                        <a:extLst>
                          <a:ext uri="{FF2B5EF4-FFF2-40B4-BE49-F238E27FC236}">
                            <a16:creationId xmlns:a16="http://schemas.microsoft.com/office/drawing/2014/main" xmlns="" id="{9311BFBC-DEFA-4249-9BB3-59F463423D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9904" y="1768978"/>
                        <a:ext cx="2866494" cy="4332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BIBLIOGRAFÍA</a:t>
            </a:r>
          </a:p>
          <a:p>
            <a:endParaRPr lang="es-MX" sz="2800" dirty="0"/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Lazarki</a:t>
            </a:r>
            <a:r>
              <a:rPr lang="es-MX" dirty="0"/>
              <a:t> M, Walker W 3rd, Flores C, et al: </a:t>
            </a:r>
            <a:r>
              <a:rPr lang="es-MX" dirty="0" err="1"/>
              <a:t>Epidemiological</a:t>
            </a:r>
            <a:r>
              <a:rPr lang="es-MX" dirty="0"/>
              <a:t> </a:t>
            </a:r>
            <a:r>
              <a:rPr lang="es-MX" dirty="0" err="1"/>
              <a:t>evaluation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outcomes</a:t>
            </a:r>
            <a:r>
              <a:rPr lang="es-MX" dirty="0"/>
              <a:t> of </a:t>
            </a:r>
            <a:r>
              <a:rPr lang="es-MX" dirty="0" err="1"/>
              <a:t>nonsurgica</a:t>
            </a:r>
            <a:r>
              <a:rPr lang="es-MX" dirty="0"/>
              <a:t> </a:t>
            </a:r>
            <a:r>
              <a:rPr lang="es-MX" dirty="0" err="1"/>
              <a:t>root</a:t>
            </a:r>
            <a:r>
              <a:rPr lang="es-MX" dirty="0"/>
              <a:t> </a:t>
            </a:r>
            <a:r>
              <a:rPr lang="es-MX" dirty="0" err="1"/>
              <a:t>caanl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in a </a:t>
            </a:r>
            <a:r>
              <a:rPr lang="es-MX" dirty="0" err="1"/>
              <a:t>large</a:t>
            </a:r>
            <a:r>
              <a:rPr lang="es-MX" dirty="0"/>
              <a:t> </a:t>
            </a:r>
            <a:r>
              <a:rPr lang="es-MX" dirty="0" err="1"/>
              <a:t>cohort</a:t>
            </a:r>
            <a:r>
              <a:rPr lang="es-MX" dirty="0"/>
              <a:t> of </a:t>
            </a:r>
            <a:r>
              <a:rPr lang="es-MX" dirty="0" err="1"/>
              <a:t>insured</a:t>
            </a:r>
            <a:r>
              <a:rPr lang="es-MX" dirty="0"/>
              <a:t> dental </a:t>
            </a:r>
            <a:r>
              <a:rPr lang="es-MX" dirty="0" err="1"/>
              <a:t>patients</a:t>
            </a:r>
            <a:r>
              <a:rPr lang="es-MX" dirty="0"/>
              <a:t>, J </a:t>
            </a:r>
            <a:r>
              <a:rPr lang="es-MX" dirty="0" err="1"/>
              <a:t>edod</a:t>
            </a:r>
            <a:r>
              <a:rPr lang="es-MX" dirty="0"/>
              <a:t> 27:791, 2001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Salehrabi</a:t>
            </a:r>
            <a:r>
              <a:rPr lang="es-MX" dirty="0"/>
              <a:t> R, </a:t>
            </a:r>
            <a:r>
              <a:rPr lang="es-MX" dirty="0" err="1"/>
              <a:t>Rotstein</a:t>
            </a:r>
            <a:r>
              <a:rPr lang="es-MX" dirty="0"/>
              <a:t> I. :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</a:t>
            </a:r>
            <a:r>
              <a:rPr lang="es-MX" dirty="0" err="1"/>
              <a:t>outcomes</a:t>
            </a:r>
            <a:r>
              <a:rPr lang="es-MX" dirty="0"/>
              <a:t> in a </a:t>
            </a:r>
            <a:r>
              <a:rPr lang="es-MX" dirty="0" err="1"/>
              <a:t>large</a:t>
            </a:r>
            <a:r>
              <a:rPr lang="es-MX" dirty="0"/>
              <a:t> </a:t>
            </a:r>
            <a:r>
              <a:rPr lang="es-MX" dirty="0" err="1"/>
              <a:t>patient</a:t>
            </a:r>
            <a:r>
              <a:rPr lang="es-MX" dirty="0"/>
              <a:t> </a:t>
            </a:r>
            <a:r>
              <a:rPr lang="es-MX" dirty="0" err="1"/>
              <a:t>population</a:t>
            </a:r>
            <a:r>
              <a:rPr lang="es-MX" dirty="0"/>
              <a:t> in </a:t>
            </a:r>
            <a:r>
              <a:rPr lang="es-MX" dirty="0" err="1"/>
              <a:t>the</a:t>
            </a:r>
            <a:r>
              <a:rPr lang="es-MX" dirty="0"/>
              <a:t> USA: </a:t>
            </a:r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epidemiological</a:t>
            </a:r>
            <a:r>
              <a:rPr lang="es-MX" dirty="0"/>
              <a:t> </a:t>
            </a:r>
            <a:r>
              <a:rPr lang="es-MX" dirty="0" err="1"/>
              <a:t>study</a:t>
            </a:r>
            <a:r>
              <a:rPr lang="es-MX" dirty="0"/>
              <a:t>, J </a:t>
            </a:r>
            <a:r>
              <a:rPr lang="es-MX" dirty="0" err="1"/>
              <a:t>Endod</a:t>
            </a:r>
            <a:r>
              <a:rPr lang="es-MX" dirty="0"/>
              <a:t> 30:846, 2004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Van </a:t>
            </a:r>
            <a:r>
              <a:rPr lang="es-MX" dirty="0" err="1"/>
              <a:t>Nieuwenhuysen</a:t>
            </a:r>
            <a:r>
              <a:rPr lang="es-MX" dirty="0"/>
              <a:t> J, </a:t>
            </a:r>
            <a:r>
              <a:rPr lang="es-MX" dirty="0" err="1"/>
              <a:t>Aouar</a:t>
            </a:r>
            <a:r>
              <a:rPr lang="es-MX" dirty="0"/>
              <a:t> M, </a:t>
            </a:r>
            <a:r>
              <a:rPr lang="es-MX" dirty="0" err="1"/>
              <a:t>D’Hoore</a:t>
            </a:r>
            <a:r>
              <a:rPr lang="es-MX" dirty="0"/>
              <a:t> W: </a:t>
            </a:r>
            <a:r>
              <a:rPr lang="es-MX" dirty="0" err="1"/>
              <a:t>Retreatmen</a:t>
            </a:r>
            <a:r>
              <a:rPr lang="es-MX" dirty="0"/>
              <a:t> </a:t>
            </a:r>
            <a:r>
              <a:rPr lang="es-MX" dirty="0" err="1"/>
              <a:t>or</a:t>
            </a:r>
            <a:r>
              <a:rPr lang="es-MX" dirty="0"/>
              <a:t> </a:t>
            </a:r>
            <a:r>
              <a:rPr lang="es-MX" dirty="0" err="1"/>
              <a:t>radiographic</a:t>
            </a:r>
            <a:r>
              <a:rPr lang="es-MX" dirty="0"/>
              <a:t> </a:t>
            </a:r>
            <a:r>
              <a:rPr lang="es-MX" dirty="0" err="1"/>
              <a:t>monitoring</a:t>
            </a:r>
            <a:r>
              <a:rPr lang="es-MX" dirty="0"/>
              <a:t> in </a:t>
            </a:r>
            <a:r>
              <a:rPr lang="es-MX" dirty="0" err="1"/>
              <a:t>endodontics</a:t>
            </a:r>
            <a:r>
              <a:rPr lang="es-MX" dirty="0"/>
              <a:t>, </a:t>
            </a:r>
            <a:r>
              <a:rPr lang="es-MX" dirty="0" err="1"/>
              <a:t>Int</a:t>
            </a:r>
            <a:r>
              <a:rPr lang="es-MX" dirty="0"/>
              <a:t>. </a:t>
            </a:r>
            <a:r>
              <a:rPr lang="es-MX" dirty="0" err="1"/>
              <a:t>Endod</a:t>
            </a:r>
            <a:r>
              <a:rPr lang="es-MX" dirty="0"/>
              <a:t> J 27:75, 1994.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Sundqvist</a:t>
            </a:r>
            <a:r>
              <a:rPr lang="es-MX" dirty="0"/>
              <a:t> G, </a:t>
            </a:r>
            <a:r>
              <a:rPr lang="es-MX" dirty="0" err="1"/>
              <a:t>Figdor</a:t>
            </a:r>
            <a:r>
              <a:rPr lang="es-MX" dirty="0"/>
              <a:t> D, </a:t>
            </a:r>
            <a:r>
              <a:rPr lang="es-MX" dirty="0" err="1"/>
              <a:t>Persson</a:t>
            </a:r>
            <a:r>
              <a:rPr lang="es-MX" dirty="0"/>
              <a:t> S, </a:t>
            </a:r>
            <a:r>
              <a:rPr lang="es-MX" dirty="0" err="1"/>
              <a:t>Sjögren</a:t>
            </a:r>
            <a:r>
              <a:rPr lang="es-MX" dirty="0"/>
              <a:t> U: </a:t>
            </a:r>
            <a:r>
              <a:rPr lang="es-MX" dirty="0" err="1"/>
              <a:t>Microbiologic</a:t>
            </a:r>
            <a:r>
              <a:rPr lang="es-MX" dirty="0"/>
              <a:t> </a:t>
            </a:r>
            <a:r>
              <a:rPr lang="es-MX" dirty="0" err="1"/>
              <a:t>analysis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</a:t>
            </a:r>
            <a:r>
              <a:rPr lang="es-MX" dirty="0" err="1"/>
              <a:t>failed</a:t>
            </a:r>
            <a:r>
              <a:rPr lang="es-MX" dirty="0"/>
              <a:t>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treatment</a:t>
            </a:r>
            <a:r>
              <a:rPr lang="es-MX" dirty="0"/>
              <a:t> and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</a:t>
            </a:r>
            <a:r>
              <a:rPr lang="es-MX" dirty="0"/>
              <a:t> of </a:t>
            </a:r>
            <a:r>
              <a:rPr lang="es-MX" dirty="0" err="1"/>
              <a:t>conservative</a:t>
            </a:r>
            <a:r>
              <a:rPr lang="es-MX" dirty="0"/>
              <a:t> re-</a:t>
            </a:r>
            <a:r>
              <a:rPr lang="es-MX" dirty="0" err="1"/>
              <a:t>treatmen</a:t>
            </a:r>
            <a:r>
              <a:rPr lang="es-MX" dirty="0"/>
              <a:t>, Oral </a:t>
            </a:r>
            <a:r>
              <a:rPr lang="es-MX" dirty="0" err="1"/>
              <a:t>Surg</a:t>
            </a:r>
            <a:r>
              <a:rPr lang="es-MX" dirty="0"/>
              <a:t> Oral </a:t>
            </a:r>
            <a:r>
              <a:rPr lang="es-MX" dirty="0" err="1"/>
              <a:t>Med</a:t>
            </a:r>
            <a:r>
              <a:rPr lang="es-MX" dirty="0"/>
              <a:t> Oral </a:t>
            </a:r>
            <a:r>
              <a:rPr lang="es-MX" dirty="0" err="1"/>
              <a:t>Pathl</a:t>
            </a:r>
            <a:r>
              <a:rPr lang="es-MX" dirty="0"/>
              <a:t> Oral </a:t>
            </a:r>
            <a:r>
              <a:rPr lang="es-MX" dirty="0" err="1"/>
              <a:t>Radiol</a:t>
            </a:r>
            <a:r>
              <a:rPr lang="es-MX" dirty="0"/>
              <a:t> </a:t>
            </a:r>
            <a:r>
              <a:rPr lang="es-MX" dirty="0" err="1"/>
              <a:t>Endod</a:t>
            </a:r>
            <a:r>
              <a:rPr lang="es-MX" dirty="0"/>
              <a:t> 85:56, 1998.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Paik</a:t>
            </a:r>
            <a:r>
              <a:rPr lang="es-MX" dirty="0"/>
              <a:t> S, </a:t>
            </a:r>
            <a:r>
              <a:rPr lang="es-MX" dirty="0" err="1"/>
              <a:t>Sechrist</a:t>
            </a:r>
            <a:r>
              <a:rPr lang="es-MX" dirty="0"/>
              <a:t> C, </a:t>
            </a:r>
            <a:r>
              <a:rPr lang="es-MX" dirty="0" err="1"/>
              <a:t>Torabinejad</a:t>
            </a:r>
            <a:r>
              <a:rPr lang="es-MX" dirty="0"/>
              <a:t> M: </a:t>
            </a:r>
            <a:r>
              <a:rPr lang="es-MX" dirty="0" err="1"/>
              <a:t>Levels</a:t>
            </a:r>
            <a:r>
              <a:rPr lang="es-MX" dirty="0"/>
              <a:t> of </a:t>
            </a:r>
            <a:r>
              <a:rPr lang="es-MX" dirty="0" err="1"/>
              <a:t>evidence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outcome</a:t>
            </a:r>
            <a:r>
              <a:rPr lang="es-MX" dirty="0"/>
              <a:t>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retreatment</a:t>
            </a:r>
            <a:r>
              <a:rPr lang="es-MX" dirty="0"/>
              <a:t>, J </a:t>
            </a:r>
            <a:r>
              <a:rPr lang="es-MX" dirty="0" err="1"/>
              <a:t>Endod</a:t>
            </a:r>
            <a:r>
              <a:rPr lang="es-MX" dirty="0"/>
              <a:t> 30:745, 2004</a:t>
            </a:r>
          </a:p>
          <a:p>
            <a:pPr marL="457200" indent="-457200" algn="just">
              <a:buBlip>
                <a:blip r:embed="rId2"/>
              </a:buBlip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33284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/>
              <a:t>BIBLIOGRAFÍA</a:t>
            </a:r>
          </a:p>
          <a:p>
            <a:endParaRPr lang="es-MX" sz="2800" dirty="0"/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Chivan N: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endodontics</a:t>
            </a:r>
            <a:r>
              <a:rPr lang="es-MX" dirty="0"/>
              <a:t>. A </a:t>
            </a:r>
            <a:r>
              <a:rPr lang="es-MX" dirty="0" err="1"/>
              <a:t>conservative</a:t>
            </a:r>
            <a:r>
              <a:rPr lang="es-MX" dirty="0"/>
              <a:t> </a:t>
            </a:r>
            <a:r>
              <a:rPr lang="es-MX" dirty="0" err="1"/>
              <a:t>approach</a:t>
            </a:r>
            <a:r>
              <a:rPr lang="es-MX" dirty="0"/>
              <a:t>, J NJ </a:t>
            </a:r>
            <a:r>
              <a:rPr lang="es-MX" dirty="0" err="1"/>
              <a:t>State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Soc</a:t>
            </a:r>
            <a:r>
              <a:rPr lang="es-MX" dirty="0"/>
              <a:t> 40:234, 1969.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/>
              <a:t>Rubinstein R, </a:t>
            </a:r>
            <a:r>
              <a:rPr lang="es-MX" dirty="0" err="1"/>
              <a:t>Torabinejad</a:t>
            </a:r>
            <a:r>
              <a:rPr lang="es-MX" dirty="0"/>
              <a:t> M: </a:t>
            </a:r>
            <a:r>
              <a:rPr lang="es-MX" dirty="0" err="1"/>
              <a:t>Conteporary</a:t>
            </a:r>
            <a:r>
              <a:rPr lang="es-MX" dirty="0"/>
              <a:t>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surgery</a:t>
            </a:r>
            <a:r>
              <a:rPr lang="es-MX" dirty="0"/>
              <a:t>, J </a:t>
            </a:r>
            <a:r>
              <a:rPr lang="es-MX" dirty="0" err="1"/>
              <a:t>Calif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Assoc</a:t>
            </a:r>
            <a:r>
              <a:rPr lang="es-MX" dirty="0"/>
              <a:t> 32:485, 2004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Siskin</a:t>
            </a:r>
            <a:r>
              <a:rPr lang="es-MX" dirty="0"/>
              <a:t> M: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techniques</a:t>
            </a:r>
            <a:r>
              <a:rPr lang="es-MX" dirty="0"/>
              <a:t> </a:t>
            </a:r>
            <a:r>
              <a:rPr lang="es-MX" dirty="0" err="1"/>
              <a:t>applicable</a:t>
            </a:r>
            <a:r>
              <a:rPr lang="es-MX" dirty="0"/>
              <a:t> to </a:t>
            </a:r>
            <a:r>
              <a:rPr lang="es-MX" dirty="0" err="1"/>
              <a:t>endodontics</a:t>
            </a:r>
            <a:r>
              <a:rPr lang="es-MX" dirty="0"/>
              <a:t>, </a:t>
            </a:r>
            <a:r>
              <a:rPr lang="es-MX" dirty="0" err="1"/>
              <a:t>Dent</a:t>
            </a:r>
            <a:r>
              <a:rPr lang="es-MX" dirty="0"/>
              <a:t> </a:t>
            </a:r>
            <a:r>
              <a:rPr lang="es-MX" dirty="0" err="1"/>
              <a:t>Clin</a:t>
            </a:r>
            <a:r>
              <a:rPr lang="es-MX" dirty="0"/>
              <a:t> North Am 745, 1967.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Bellizi</a:t>
            </a:r>
            <a:r>
              <a:rPr lang="es-MX" dirty="0"/>
              <a:t> R, </a:t>
            </a:r>
            <a:r>
              <a:rPr lang="es-MX" dirty="0" err="1"/>
              <a:t>Loushine</a:t>
            </a:r>
            <a:r>
              <a:rPr lang="es-MX" dirty="0"/>
              <a:t> R: </a:t>
            </a:r>
            <a:r>
              <a:rPr lang="es-MX" dirty="0" err="1"/>
              <a:t>Clinical</a:t>
            </a:r>
            <a:r>
              <a:rPr lang="es-MX" dirty="0"/>
              <a:t> atlas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surgery</a:t>
            </a:r>
            <a:r>
              <a:rPr lang="es-MX" dirty="0"/>
              <a:t>, Chicago, 1991, </a:t>
            </a:r>
            <a:r>
              <a:rPr lang="es-MX" dirty="0" err="1"/>
              <a:t>Quintessence</a:t>
            </a:r>
            <a:r>
              <a:rPr lang="es-MX" dirty="0"/>
              <a:t> Publishing.</a:t>
            </a:r>
          </a:p>
          <a:p>
            <a:pPr marL="457200" indent="-457200" algn="just">
              <a:buBlip>
                <a:blip r:embed="rId2"/>
              </a:buBlip>
            </a:pPr>
            <a:r>
              <a:rPr lang="es-MX" dirty="0" err="1"/>
              <a:t>Molven</a:t>
            </a:r>
            <a:r>
              <a:rPr lang="es-MX" dirty="0"/>
              <a:t> O, </a:t>
            </a:r>
            <a:r>
              <a:rPr lang="es-MX" dirty="0" err="1"/>
              <a:t>Halse</a:t>
            </a:r>
            <a:r>
              <a:rPr lang="es-MX" dirty="0"/>
              <a:t> a, </a:t>
            </a:r>
            <a:r>
              <a:rPr lang="es-MX" dirty="0" err="1"/>
              <a:t>Grung</a:t>
            </a:r>
            <a:r>
              <a:rPr lang="es-MX" dirty="0"/>
              <a:t> B: </a:t>
            </a:r>
            <a:r>
              <a:rPr lang="es-MX" dirty="0" err="1"/>
              <a:t>Surgical</a:t>
            </a:r>
            <a:r>
              <a:rPr lang="es-MX" dirty="0"/>
              <a:t> </a:t>
            </a:r>
            <a:r>
              <a:rPr lang="es-MX" dirty="0" err="1"/>
              <a:t>management</a:t>
            </a:r>
            <a:r>
              <a:rPr lang="es-MX" dirty="0"/>
              <a:t> of </a:t>
            </a:r>
            <a:r>
              <a:rPr lang="es-MX" dirty="0" err="1"/>
              <a:t>endodontic</a:t>
            </a:r>
            <a:r>
              <a:rPr lang="es-MX" dirty="0"/>
              <a:t> </a:t>
            </a:r>
            <a:r>
              <a:rPr lang="es-MX" dirty="0" err="1"/>
              <a:t>failures</a:t>
            </a:r>
            <a:r>
              <a:rPr lang="es-MX" dirty="0"/>
              <a:t>: </a:t>
            </a:r>
            <a:r>
              <a:rPr lang="es-MX" dirty="0" err="1"/>
              <a:t>indications</a:t>
            </a:r>
            <a:r>
              <a:rPr lang="es-MX" dirty="0"/>
              <a:t> and </a:t>
            </a:r>
            <a:r>
              <a:rPr lang="es-MX" dirty="0" err="1"/>
              <a:t>treatment</a:t>
            </a:r>
            <a:r>
              <a:rPr lang="es-MX" dirty="0"/>
              <a:t> </a:t>
            </a:r>
            <a:r>
              <a:rPr lang="es-MX" dirty="0" err="1"/>
              <a:t>result</a:t>
            </a:r>
            <a:r>
              <a:rPr lang="es-MX" dirty="0"/>
              <a:t>, </a:t>
            </a:r>
            <a:r>
              <a:rPr lang="es-MX" dirty="0" err="1"/>
              <a:t>Int</a:t>
            </a:r>
            <a:r>
              <a:rPr lang="es-MX" dirty="0"/>
              <a:t> </a:t>
            </a:r>
            <a:r>
              <a:rPr lang="es-MX" dirty="0" err="1"/>
              <a:t>Dent</a:t>
            </a:r>
            <a:r>
              <a:rPr lang="es-MX" dirty="0"/>
              <a:t> J 41:33, 1991</a:t>
            </a:r>
          </a:p>
          <a:p>
            <a:pPr marL="457200" indent="-457200" algn="just">
              <a:buBlip>
                <a:blip r:embed="rId2"/>
              </a:buBlip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60185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6FC799C6-89EF-463C-85AE-3385F98822F7}"/>
              </a:ext>
            </a:extLst>
          </p:cNvPr>
          <p:cNvSpPr/>
          <p:nvPr/>
        </p:nvSpPr>
        <p:spPr>
          <a:xfrm>
            <a:off x="801732" y="1848194"/>
            <a:ext cx="847045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CIRUGÍA CORRECTORA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Indicaciones 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Errores </a:t>
            </a:r>
            <a:r>
              <a:rPr lang="es-MX" sz="2800" dirty="0" err="1"/>
              <a:t>endodoncicos</a:t>
            </a:r>
            <a:r>
              <a:rPr lang="es-MX" sz="2800" dirty="0"/>
              <a:t> perforaciones radiculares durante el acceso, preparación del conducto, inserción de un poste</a:t>
            </a:r>
          </a:p>
          <a:p>
            <a:pPr marL="914400" lvl="1" indent="-457200">
              <a:buBlip>
                <a:blip r:embed="rId3"/>
              </a:buBlip>
            </a:pPr>
            <a:r>
              <a:rPr lang="es-MX" sz="2800" dirty="0"/>
              <a:t>Perforaciones por reabsorción.</a:t>
            </a:r>
          </a:p>
        </p:txBody>
      </p:sp>
    </p:spTree>
    <p:extLst>
      <p:ext uri="{BB962C8B-B14F-4D97-AF65-F5344CB8AC3E}">
        <p14:creationId xmlns:p14="http://schemas.microsoft.com/office/powerpoint/2010/main" val="412644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6D6C054-21D0-4D82-9182-5CB3774FD4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32" y="381012"/>
            <a:ext cx="3055620" cy="21046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964807E-7CF6-4D4F-9252-2AC8AC7DC7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681" y="2243995"/>
            <a:ext cx="3055620" cy="210464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AC1B25C0-125F-4628-BC62-41EEE72ED8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330" y="4348639"/>
            <a:ext cx="3055620" cy="210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04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37150" y="579194"/>
            <a:ext cx="795821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INDICACIONES PARA LA AMPUTACIÓN RADICULAR O LA </a:t>
            </a:r>
            <a:r>
              <a:rPr lang="es-MX" sz="2800" dirty="0" err="1"/>
              <a:t>HEMISECCIÓN</a:t>
            </a:r>
            <a:r>
              <a:rPr lang="es-MX" sz="2800" dirty="0"/>
              <a:t>.</a:t>
            </a:r>
          </a:p>
          <a:p>
            <a:endParaRPr lang="es-MX" sz="2800" dirty="0"/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Pérdida ósea muy marcada en una raíz o bifurcación con problemas periodontales sin posibilidad de tratamiento quirúrgico.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Raíces sin posibilidad de tratamiento con instrumentos rotos, perforaciones, caries, reabsorción, fracturas radiculares verticales o conductos calcificados.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Necesidad de conservar una o varias raíces estratégicamente importantes y su corona correspondiente.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97772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3D6F0F6-5279-43C7-A4AC-186BFB5C9867}"/>
              </a:ext>
            </a:extLst>
          </p:cNvPr>
          <p:cNvSpPr/>
          <p:nvPr/>
        </p:nvSpPr>
        <p:spPr>
          <a:xfrm>
            <a:off x="669422" y="762074"/>
            <a:ext cx="807654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CONTRAINDICACIONES PARA LA AMPUTACIÓN O LA HEMISECCIÓN.</a:t>
            </a:r>
          </a:p>
          <a:p>
            <a:endParaRPr lang="es-MX" sz="2800" dirty="0"/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Soporte </a:t>
            </a:r>
            <a:r>
              <a:rPr lang="es-MX" sz="2800" dirty="0" smtClean="0"/>
              <a:t>óseo </a:t>
            </a:r>
            <a:r>
              <a:rPr lang="es-MX" sz="2800" dirty="0"/>
              <a:t>insuficiente para la raíz o las raíces que quedan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Fusión o proximidad radiculares que impiden la separación de las raíces.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Disponibilidad de pilares dentales resistentes (hay que extraer el diente afectado y fabricar una prótesis)</a:t>
            </a:r>
          </a:p>
          <a:p>
            <a:pPr marL="457200" indent="-457200" algn="just">
              <a:buBlip>
                <a:blip r:embed="rId3"/>
              </a:buBlip>
            </a:pPr>
            <a:r>
              <a:rPr lang="es-MX" sz="2800" dirty="0"/>
              <a:t>Imposibilidad de completar el tratamiento </a:t>
            </a:r>
            <a:r>
              <a:rPr lang="es-MX" sz="2800" dirty="0" err="1"/>
              <a:t>endodóncico</a:t>
            </a:r>
            <a:r>
              <a:rPr lang="es-MX" sz="2800" dirty="0"/>
              <a:t> en la raíz o las raíces que quedan.</a:t>
            </a:r>
          </a:p>
        </p:txBody>
      </p:sp>
    </p:spTree>
    <p:extLst>
      <p:ext uri="{BB962C8B-B14F-4D97-AF65-F5344CB8AC3E}">
        <p14:creationId xmlns:p14="http://schemas.microsoft.com/office/powerpoint/2010/main" val="205072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518295F2-A6A2-4DFE-872E-BCF0A1B49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288" y="2131259"/>
            <a:ext cx="2714798" cy="340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B19493D-5C63-492A-A543-5A7560653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7507" y="2131259"/>
            <a:ext cx="2872116" cy="340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2C5BFD8-BEC6-4AB9-93EA-B87EE27BB3EE}"/>
              </a:ext>
            </a:extLst>
          </p:cNvPr>
          <p:cNvSpPr/>
          <p:nvPr/>
        </p:nvSpPr>
        <p:spPr>
          <a:xfrm>
            <a:off x="1764611" y="445363"/>
            <a:ext cx="5610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4"/>
              </a:buBlip>
            </a:pPr>
            <a:r>
              <a:rPr lang="es-MX" sz="2800" dirty="0"/>
              <a:t> AMPUTACIÓN RADICULAR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5A66795-0638-42A3-8EB9-A3CC46EF00DA}"/>
              </a:ext>
            </a:extLst>
          </p:cNvPr>
          <p:cNvSpPr/>
          <p:nvPr/>
        </p:nvSpPr>
        <p:spPr>
          <a:xfrm>
            <a:off x="647907" y="267222"/>
            <a:ext cx="84704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2800" dirty="0"/>
              <a:t> AMPUTACIÓN RADICULAR</a:t>
            </a:r>
          </a:p>
          <a:p>
            <a:endParaRPr lang="es-MX" sz="2800" dirty="0"/>
          </a:p>
          <a:p>
            <a:r>
              <a:rPr lang="es-MX" sz="2800" dirty="0"/>
              <a:t>Consiste en la supresión de una o más raíces de un diente </a:t>
            </a:r>
            <a:r>
              <a:rPr lang="es-MX" sz="2800" dirty="0" err="1"/>
              <a:t>multirradicular</a:t>
            </a:r>
            <a:r>
              <a:rPr lang="es-MX" sz="2800" dirty="0"/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AEA519B0-F378-4DBF-B41C-AE406640A3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46" y="2825900"/>
            <a:ext cx="2298192" cy="306019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72A97177-E56C-4E6B-96EE-AF784BED77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949" y="2825900"/>
            <a:ext cx="2298192" cy="306019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00D67BC-69DF-4A80-AE00-7CF037EB7E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153" y="2825900"/>
            <a:ext cx="2298192" cy="306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03861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326</TotalTime>
  <Words>642</Words>
  <Application>Microsoft Office PowerPoint</Application>
  <PresentationFormat>Personalizado</PresentationFormat>
  <Paragraphs>93</Paragraphs>
  <Slides>32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Century Gothic</vt:lpstr>
      <vt:lpstr>Wingdings 3</vt:lpstr>
      <vt:lpstr>Sector</vt:lpstr>
      <vt:lpstr>Documento de imagen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ALARGAMIENTO  DE CORONA CLÍNICA</vt:lpstr>
      <vt:lpstr>IMPLANTES  ENDODÓNTICOS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CIBERCAFECOPIX</dc:creator>
  <cp:lastModifiedBy>UAEM</cp:lastModifiedBy>
  <cp:revision>29</cp:revision>
  <dcterms:created xsi:type="dcterms:W3CDTF">2019-09-18T14:56:06Z</dcterms:created>
  <dcterms:modified xsi:type="dcterms:W3CDTF">2019-09-20T19:48:14Z</dcterms:modified>
</cp:coreProperties>
</file>