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8" r:id="rId2"/>
    <p:sldId id="290" r:id="rId3"/>
    <p:sldId id="291" r:id="rId4"/>
    <p:sldId id="257"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85" r:id="rId19"/>
    <p:sldId id="286" r:id="rId20"/>
    <p:sldId id="294" r:id="rId21"/>
    <p:sldId id="287" r:id="rId22"/>
    <p:sldId id="293" r:id="rId23"/>
    <p:sldId id="259" r:id="rId24"/>
    <p:sldId id="274" r:id="rId25"/>
    <p:sldId id="275" r:id="rId26"/>
    <p:sldId id="276" r:id="rId27"/>
    <p:sldId id="277" r:id="rId28"/>
    <p:sldId id="278" r:id="rId29"/>
    <p:sldId id="279" r:id="rId30"/>
    <p:sldId id="280" r:id="rId31"/>
    <p:sldId id="281" r:id="rId32"/>
    <p:sldId id="258" r:id="rId33"/>
    <p:sldId id="283" r:id="rId34"/>
    <p:sldId id="284" r:id="rId35"/>
    <p:sldId id="292" r:id="rId36"/>
    <p:sldId id="260" r:id="rId37"/>
    <p:sldId id="296" r:id="rId38"/>
    <p:sldId id="295"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81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CAA3E458-043F-45B7-B23F-6659E90CF05D}" type="datetimeFigureOut">
              <a:rPr lang="es-MX" smtClean="0"/>
              <a:t>24/09/2019</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2626752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CAA3E458-043F-45B7-B23F-6659E90CF05D}" type="datetimeFigureOut">
              <a:rPr lang="es-MX" smtClean="0"/>
              <a:t>24/09/2019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2120479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CAA3E458-043F-45B7-B23F-6659E90CF05D}" type="datetimeFigureOut">
              <a:rPr lang="es-MX" smtClean="0"/>
              <a:t>24/09/2019</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B6002C-2F0E-4851-8401-6110FEFB81B9}"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76748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CAA3E458-043F-45B7-B23F-6659E90CF05D}" type="datetimeFigureOut">
              <a:rPr lang="es-MX" smtClean="0"/>
              <a:t>24/09/2019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312101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CAA3E458-043F-45B7-B23F-6659E90CF05D}" type="datetimeFigureOut">
              <a:rPr lang="es-MX" smtClean="0"/>
              <a:t>24/09/2019</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B6002C-2F0E-4851-8401-6110FEFB81B9}"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96351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CAA3E458-043F-45B7-B23F-6659E90CF05D}" type="datetimeFigureOut">
              <a:rPr lang="es-MX" smtClean="0"/>
              <a:t>24/09/2019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1513930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AA3E458-043F-45B7-B23F-6659E90CF05D}" type="datetimeFigureOut">
              <a:rPr lang="es-MX" smtClean="0"/>
              <a:t>24/09/2019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1150517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AA3E458-043F-45B7-B23F-6659E90CF05D}" type="datetimeFigureOut">
              <a:rPr lang="es-MX" smtClean="0"/>
              <a:t>24/09/2019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2134828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AA3E458-043F-45B7-B23F-6659E90CF05D}" type="datetimeFigureOut">
              <a:rPr lang="es-MX" smtClean="0"/>
              <a:t>24/09/2019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2466791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CAA3E458-043F-45B7-B23F-6659E90CF05D}" type="datetimeFigureOut">
              <a:rPr lang="es-MX" smtClean="0"/>
              <a:t>24/09/2019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994271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AA3E458-043F-45B7-B23F-6659E90CF05D}" type="datetimeFigureOut">
              <a:rPr lang="es-MX" smtClean="0"/>
              <a:t>24/09/2019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2624847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AA3E458-043F-45B7-B23F-6659E90CF05D}" type="datetimeFigureOut">
              <a:rPr lang="es-MX" smtClean="0"/>
              <a:t>24/09/2019</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2429908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AA3E458-043F-45B7-B23F-6659E90CF05D}" type="datetimeFigureOut">
              <a:rPr lang="es-MX" smtClean="0"/>
              <a:t>24/09/2019</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2961676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A3E458-043F-45B7-B23F-6659E90CF05D}" type="datetimeFigureOut">
              <a:rPr lang="es-MX" smtClean="0"/>
              <a:t>24/09/2019</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2576939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CAA3E458-043F-45B7-B23F-6659E90CF05D}" type="datetimeFigureOut">
              <a:rPr lang="es-MX" smtClean="0"/>
              <a:t>24/09/2019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4229374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CAA3E458-043F-45B7-B23F-6659E90CF05D}" type="datetimeFigureOut">
              <a:rPr lang="es-MX" smtClean="0"/>
              <a:t>24/09/2019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B6002C-2F0E-4851-8401-6110FEFB81B9}" type="slidenum">
              <a:rPr lang="es-MX" smtClean="0"/>
              <a:t>‹Nº›</a:t>
            </a:fld>
            <a:endParaRPr lang="es-MX"/>
          </a:p>
        </p:txBody>
      </p:sp>
    </p:spTree>
    <p:extLst>
      <p:ext uri="{BB962C8B-B14F-4D97-AF65-F5344CB8AC3E}">
        <p14:creationId xmlns:p14="http://schemas.microsoft.com/office/powerpoint/2010/main" val="583978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AA3E458-043F-45B7-B23F-6659E90CF05D}" type="datetimeFigureOut">
              <a:rPr lang="es-MX" smtClean="0"/>
              <a:t>24/09/2019</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B6002C-2F0E-4851-8401-6110FEFB81B9}" type="slidenum">
              <a:rPr lang="es-MX" smtClean="0"/>
              <a:t>‹Nº›</a:t>
            </a:fld>
            <a:endParaRPr lang="es-MX"/>
          </a:p>
        </p:txBody>
      </p:sp>
    </p:spTree>
    <p:extLst>
      <p:ext uri="{BB962C8B-B14F-4D97-AF65-F5344CB8AC3E}">
        <p14:creationId xmlns:p14="http://schemas.microsoft.com/office/powerpoint/2010/main" val="42550232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quimica.laguia2000.com/general/evolucion-de-la-quimica" TargetMode="External"/><Relationship Id="rId2" Type="http://schemas.openxmlformats.org/officeDocument/2006/relationships/hyperlink" Target="https://es.wikipedia.org/wiki/Premio_Nobel" TargetMode="External"/><Relationship Id="rId1" Type="http://schemas.openxmlformats.org/officeDocument/2006/relationships/slideLayout" Target="../slideLayouts/slideLayout2.xml"/><Relationship Id="rId4" Type="http://schemas.openxmlformats.org/officeDocument/2006/relationships/hyperlink" Target="https://www.xatakaciencia.com/quimica/la-evolucion-de-la-quimica-como-ciencia-experimental"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281732" y="328111"/>
            <a:ext cx="5101885" cy="6297976"/>
          </a:xfrm>
        </p:spPr>
        <p:txBody>
          <a:bodyPr vert="horz" lIns="91440" tIns="45720" rIns="91440" bIns="45720" rtlCol="0" anchor="b">
            <a:noAutofit/>
          </a:bodyPr>
          <a:lstStyle/>
          <a:p>
            <a:pPr algn="r"/>
            <a:r>
              <a:rPr lang="es-MX" sz="2400" dirty="0"/>
              <a:t>Universidad Autónoma del Estado de México</a:t>
            </a:r>
            <a:br>
              <a:rPr lang="es-MX" sz="2400" dirty="0"/>
            </a:br>
            <a:r>
              <a:rPr lang="es-MX" sz="2400" dirty="0"/>
              <a:t>Facultad de Química</a:t>
            </a:r>
            <a:br>
              <a:rPr lang="es-MX" sz="2400" dirty="0"/>
            </a:br>
            <a:r>
              <a:rPr lang="es-MX" sz="2400" dirty="0"/>
              <a:t>Licenciatura en Química  </a:t>
            </a:r>
            <a:br>
              <a:rPr lang="es-MX" sz="2400" dirty="0"/>
            </a:br>
            <a:br>
              <a:rPr lang="es-MX" sz="2400" dirty="0"/>
            </a:br>
            <a:r>
              <a:rPr lang="es-MX" sz="2400" b="1" dirty="0"/>
              <a:t>Ciencia, tecnología y sociedad</a:t>
            </a:r>
            <a:br>
              <a:rPr lang="es-MX" sz="2400" b="1" dirty="0"/>
            </a:br>
            <a:br>
              <a:rPr lang="es-MX" sz="2400" dirty="0"/>
            </a:br>
            <a:r>
              <a:rPr lang="es-MX" sz="2400" dirty="0"/>
              <a:t>Unidad 2. Contexto del profesional de la química </a:t>
            </a:r>
            <a:br>
              <a:rPr lang="en-US" sz="2400" dirty="0"/>
            </a:br>
            <a:br>
              <a:rPr lang="en-US" sz="2400" dirty="0"/>
            </a:br>
            <a:r>
              <a:rPr lang="es-ES_tradnl" sz="2400" dirty="0"/>
              <a:t>2.1. Ilustrar el desarrollo y evolución</a:t>
            </a:r>
            <a:br>
              <a:rPr lang="es-MX" sz="2400" dirty="0"/>
            </a:br>
            <a:br>
              <a:rPr lang="en-US" sz="2400" dirty="0"/>
            </a:br>
            <a:br>
              <a:rPr lang="en-US" sz="2400" dirty="0"/>
            </a:br>
            <a:r>
              <a:rPr lang="en-US" sz="2000" dirty="0"/>
              <a:t>Dra. </a:t>
            </a:r>
            <a:r>
              <a:rPr lang="en-US" sz="2000" dirty="0" err="1"/>
              <a:t>en</a:t>
            </a:r>
            <a:r>
              <a:rPr lang="en-US" sz="2000" dirty="0"/>
              <a:t> Ed. Guadalupe Mirella Maya López</a:t>
            </a:r>
            <a:br>
              <a:rPr lang="en-US" sz="2000" dirty="0"/>
            </a:br>
            <a:r>
              <a:rPr lang="en-US" sz="2400" b="1" dirty="0"/>
              <a:t>2019-B</a:t>
            </a:r>
          </a:p>
        </p:txBody>
      </p:sp>
      <p:pic>
        <p:nvPicPr>
          <p:cNvPr id="74" name="Picture 2" descr="https://thumbs.dreamstime.com/z/sociedad-del-mundo-35694906.jpg">
            <a:extLst>
              <a:ext uri="{FF2B5EF4-FFF2-40B4-BE49-F238E27FC236}">
                <a16:creationId xmlns:a16="http://schemas.microsoft.com/office/drawing/2014/main" id="{FC9A53C9-2533-46AD-A46B-1088A50266F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8788" r="22262" b="4"/>
          <a:stretch/>
        </p:blipFill>
        <p:spPr bwMode="auto">
          <a:xfrm>
            <a:off x="1696518" y="328111"/>
            <a:ext cx="2286512" cy="349284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esultado de imagen para tecnologia">
            <a:extLst>
              <a:ext uri="{FF2B5EF4-FFF2-40B4-BE49-F238E27FC236}">
                <a16:creationId xmlns:a16="http://schemas.microsoft.com/office/drawing/2014/main" id="{8E7CEE3C-348A-4662-B362-E23778CC74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328" r="32574" b="2"/>
          <a:stretch/>
        </p:blipFill>
        <p:spPr bwMode="auto">
          <a:xfrm>
            <a:off x="3987093" y="40540"/>
            <a:ext cx="2294639" cy="34331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Resultado de imagen para ciencia">
            <a:extLst>
              <a:ext uri="{FF2B5EF4-FFF2-40B4-BE49-F238E27FC236}">
                <a16:creationId xmlns:a16="http://schemas.microsoft.com/office/drawing/2014/main" id="{DDB991E4-E49B-4995-AB8C-D5B9794CA39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703" r="14917" b="2"/>
          <a:stretch/>
        </p:blipFill>
        <p:spPr bwMode="auto">
          <a:xfrm>
            <a:off x="383698" y="3473736"/>
            <a:ext cx="4575282" cy="3414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942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FE0EF9-29AE-4AC2-B161-EA747AFCF29E}"/>
              </a:ext>
            </a:extLst>
          </p:cNvPr>
          <p:cNvSpPr>
            <a:spLocks noGrp="1"/>
          </p:cNvSpPr>
          <p:nvPr>
            <p:ph type="title"/>
          </p:nvPr>
        </p:nvSpPr>
        <p:spPr/>
        <p:txBody>
          <a:bodyPr>
            <a:normAutofit/>
          </a:bodyPr>
          <a:lstStyle/>
          <a:p>
            <a:r>
              <a:rPr lang="es-MX" dirty="0"/>
              <a:t>La química adquiere definitivamente las características de una ciencia experimental</a:t>
            </a:r>
          </a:p>
        </p:txBody>
      </p:sp>
      <p:sp>
        <p:nvSpPr>
          <p:cNvPr id="3" name="Marcador de contenido 2">
            <a:extLst>
              <a:ext uri="{FF2B5EF4-FFF2-40B4-BE49-F238E27FC236}">
                <a16:creationId xmlns:a16="http://schemas.microsoft.com/office/drawing/2014/main" id="{51221619-3809-4011-B4BA-757C6D6FDB57}"/>
              </a:ext>
            </a:extLst>
          </p:cNvPr>
          <p:cNvSpPr>
            <a:spLocks noGrp="1"/>
          </p:cNvSpPr>
          <p:nvPr>
            <p:ph idx="1"/>
          </p:nvPr>
        </p:nvSpPr>
        <p:spPr/>
        <p:txBody>
          <a:bodyPr>
            <a:normAutofit/>
          </a:bodyPr>
          <a:lstStyle/>
          <a:p>
            <a:r>
              <a:rPr lang="es-MX" sz="2400" dirty="0">
                <a:latin typeface="+mj-lt"/>
              </a:rPr>
              <a:t>Se desarrollan métodos de medición precisos que contribuyen a mejorar el conocimiento de algunos fenómenos. </a:t>
            </a:r>
          </a:p>
          <a:p>
            <a:r>
              <a:rPr lang="es-MX" sz="2400" dirty="0">
                <a:latin typeface="+mj-lt"/>
              </a:rPr>
              <a:t>Resultan fundamentales las aportaciones del francés Antoine Lavoisier (1743-1794), quien demostró la conservación de la masa en las reacciones químicas; interpretó correctamente los procesos de combustión, identificando la necesidad de la presencia de oxígeno y refutando la teoría del flogisto; reconoció el agua como un compuesto y sistematizó los conocimientos de su tiempo relacionados con la química.</a:t>
            </a:r>
          </a:p>
        </p:txBody>
      </p:sp>
    </p:spTree>
    <p:extLst>
      <p:ext uri="{BB962C8B-B14F-4D97-AF65-F5344CB8AC3E}">
        <p14:creationId xmlns:p14="http://schemas.microsoft.com/office/powerpoint/2010/main" val="2242186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30075E-C514-49DF-B7CA-334134EB91F6}"/>
              </a:ext>
            </a:extLst>
          </p:cNvPr>
          <p:cNvSpPr>
            <a:spLocks noGrp="1"/>
          </p:cNvSpPr>
          <p:nvPr>
            <p:ph type="title"/>
          </p:nvPr>
        </p:nvSpPr>
        <p:spPr>
          <a:xfrm>
            <a:off x="7513983" y="624110"/>
            <a:ext cx="3990629" cy="727612"/>
          </a:xfrm>
        </p:spPr>
        <p:txBody>
          <a:bodyPr/>
          <a:lstStyle/>
          <a:p>
            <a:r>
              <a:rPr lang="es-MX" dirty="0"/>
              <a:t>La química moderna</a:t>
            </a:r>
          </a:p>
        </p:txBody>
      </p:sp>
      <p:sp>
        <p:nvSpPr>
          <p:cNvPr id="3" name="Marcador de contenido 2">
            <a:extLst>
              <a:ext uri="{FF2B5EF4-FFF2-40B4-BE49-F238E27FC236}">
                <a16:creationId xmlns:a16="http://schemas.microsoft.com/office/drawing/2014/main" id="{96CF996C-EB75-4C48-A6E5-8502A257A1EF}"/>
              </a:ext>
            </a:extLst>
          </p:cNvPr>
          <p:cNvSpPr>
            <a:spLocks noGrp="1"/>
          </p:cNvSpPr>
          <p:nvPr>
            <p:ph idx="1"/>
          </p:nvPr>
        </p:nvSpPr>
        <p:spPr>
          <a:xfrm>
            <a:off x="2589212" y="1590261"/>
            <a:ext cx="8915400" cy="4320961"/>
          </a:xfrm>
        </p:spPr>
        <p:txBody>
          <a:bodyPr>
            <a:noAutofit/>
          </a:bodyPr>
          <a:lstStyle/>
          <a:p>
            <a:r>
              <a:rPr lang="es-MX" sz="2800" dirty="0">
                <a:latin typeface="+mj-lt"/>
              </a:rPr>
              <a:t>A medida que la química moderna se iba definiendo, los científicos se planteaban nuevos problemas. Por ejemplo, el debate sobre el origen de la vida y </a:t>
            </a:r>
            <a:r>
              <a:rPr lang="es-MX" sz="2800" b="1" dirty="0">
                <a:latin typeface="+mj-lt"/>
              </a:rPr>
              <a:t>la distinción esencial entre materia orgánica e inorgánica</a:t>
            </a:r>
            <a:r>
              <a:rPr lang="es-MX" sz="2800" dirty="0">
                <a:latin typeface="+mj-lt"/>
              </a:rPr>
              <a:t> se apoderó de la química.</a:t>
            </a:r>
          </a:p>
          <a:p>
            <a:r>
              <a:rPr lang="es-MX" sz="2800" dirty="0">
                <a:latin typeface="+mj-lt"/>
              </a:rPr>
              <a:t>Hoy en día, se sigue manteniendo la distinción entre química orgánica e inorgánica, ocupándose la primera de los compuestos del carbono y la segunda de los compuestos de los demás elementos.</a:t>
            </a:r>
          </a:p>
        </p:txBody>
      </p:sp>
    </p:spTree>
    <p:extLst>
      <p:ext uri="{BB962C8B-B14F-4D97-AF65-F5344CB8AC3E}">
        <p14:creationId xmlns:p14="http://schemas.microsoft.com/office/powerpoint/2010/main" val="3225235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94CBCE-9374-4C51-B28F-9821524D1A68}"/>
              </a:ext>
            </a:extLst>
          </p:cNvPr>
          <p:cNvSpPr>
            <a:spLocks noGrp="1"/>
          </p:cNvSpPr>
          <p:nvPr>
            <p:ph type="title"/>
          </p:nvPr>
        </p:nvSpPr>
        <p:spPr/>
        <p:txBody>
          <a:bodyPr/>
          <a:lstStyle/>
          <a:p>
            <a:r>
              <a:rPr lang="es-MX" dirty="0"/>
              <a:t>La química orgánica </a:t>
            </a:r>
          </a:p>
        </p:txBody>
      </p:sp>
      <p:sp>
        <p:nvSpPr>
          <p:cNvPr id="3" name="Marcador de contenido 2">
            <a:extLst>
              <a:ext uri="{FF2B5EF4-FFF2-40B4-BE49-F238E27FC236}">
                <a16:creationId xmlns:a16="http://schemas.microsoft.com/office/drawing/2014/main" id="{3880A8F3-5096-4DBB-9177-B3DA4E74DB98}"/>
              </a:ext>
            </a:extLst>
          </p:cNvPr>
          <p:cNvSpPr>
            <a:spLocks noGrp="1"/>
          </p:cNvSpPr>
          <p:nvPr>
            <p:ph idx="1"/>
          </p:nvPr>
        </p:nvSpPr>
        <p:spPr>
          <a:xfrm>
            <a:off x="2589212" y="2133600"/>
            <a:ext cx="8915400" cy="4100290"/>
          </a:xfrm>
        </p:spPr>
        <p:txBody>
          <a:bodyPr>
            <a:noAutofit/>
          </a:bodyPr>
          <a:lstStyle/>
          <a:p>
            <a:r>
              <a:rPr lang="es-MX" sz="2800" dirty="0">
                <a:latin typeface="+mj-lt"/>
              </a:rPr>
              <a:t>Se desarrolló inicialmente por la curiosidad sobre los productos presentes en los seres vivos, la esperanza de encontrar nuevos fármacos y el interés por la síntesis de colorantes y tintes, que surgió tras el descubrimiento de la anilina por Friedrich Runge (1843-1922) y la primera síntesis de un colorante artificial por William Perkin (1838-1907). Más tarde empezaron a desarrollarse nuevos materiales como plásticos, adhesivos, cristales líquidos, por citar algunos.</a:t>
            </a:r>
          </a:p>
        </p:txBody>
      </p:sp>
    </p:spTree>
    <p:extLst>
      <p:ext uri="{BB962C8B-B14F-4D97-AF65-F5344CB8AC3E}">
        <p14:creationId xmlns:p14="http://schemas.microsoft.com/office/powerpoint/2010/main" val="3677296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63748E-34D3-4CCD-8783-F083E573FC78}"/>
              </a:ext>
            </a:extLst>
          </p:cNvPr>
          <p:cNvSpPr>
            <a:spLocks noGrp="1"/>
          </p:cNvSpPr>
          <p:nvPr>
            <p:ph type="title"/>
          </p:nvPr>
        </p:nvSpPr>
        <p:spPr/>
        <p:txBody>
          <a:bodyPr>
            <a:normAutofit/>
          </a:bodyPr>
          <a:lstStyle/>
          <a:p>
            <a:r>
              <a:rPr lang="es-MX" b="1" dirty="0"/>
              <a:t>La principal materia prima de la industria química orgánica era el carbón</a:t>
            </a:r>
            <a:endParaRPr lang="es-MX" dirty="0"/>
          </a:p>
        </p:txBody>
      </p:sp>
      <p:sp>
        <p:nvSpPr>
          <p:cNvPr id="3" name="Marcador de contenido 2">
            <a:extLst>
              <a:ext uri="{FF2B5EF4-FFF2-40B4-BE49-F238E27FC236}">
                <a16:creationId xmlns:a16="http://schemas.microsoft.com/office/drawing/2014/main" id="{A74D28CF-D6E6-4ADD-95F1-ABF839DF4D01}"/>
              </a:ext>
            </a:extLst>
          </p:cNvPr>
          <p:cNvSpPr>
            <a:spLocks noGrp="1"/>
          </p:cNvSpPr>
          <p:nvPr>
            <p:ph idx="1"/>
          </p:nvPr>
        </p:nvSpPr>
        <p:spPr/>
        <p:txBody>
          <a:bodyPr>
            <a:normAutofit/>
          </a:bodyPr>
          <a:lstStyle/>
          <a:p>
            <a:r>
              <a:rPr lang="es-MX" sz="2800" dirty="0">
                <a:latin typeface="+mj-lt"/>
              </a:rPr>
              <a:t>Hasta la segunda guerra mundial dado que dicha industria se desarrolló principalmente en Europa, donde no existían yacimientos importantes de otras alternativas como el petróleo. </a:t>
            </a:r>
          </a:p>
          <a:p>
            <a:r>
              <a:rPr lang="es-MX" sz="2800" dirty="0">
                <a:latin typeface="+mj-lt"/>
              </a:rPr>
              <a:t>Al finalizar la segunda guerra mundial, dada la influencia de los estados unidos en el sector químico, la química orgánica clásica derivó hacia la industria petroquímica.</a:t>
            </a:r>
          </a:p>
        </p:txBody>
      </p:sp>
    </p:spTree>
    <p:extLst>
      <p:ext uri="{BB962C8B-B14F-4D97-AF65-F5344CB8AC3E}">
        <p14:creationId xmlns:p14="http://schemas.microsoft.com/office/powerpoint/2010/main" val="4135200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1F483F-410A-4B43-858F-80F99A540402}"/>
              </a:ext>
            </a:extLst>
          </p:cNvPr>
          <p:cNvSpPr>
            <a:spLocks noGrp="1"/>
          </p:cNvSpPr>
          <p:nvPr>
            <p:ph type="title"/>
          </p:nvPr>
        </p:nvSpPr>
        <p:spPr/>
        <p:txBody>
          <a:bodyPr/>
          <a:lstStyle/>
          <a:p>
            <a:r>
              <a:rPr lang="es-MX" dirty="0"/>
              <a:t>En 1829 el químico J.W. </a:t>
            </a:r>
            <a:r>
              <a:rPr lang="es-MX" dirty="0" err="1"/>
              <a:t>Döbenreiner</a:t>
            </a:r>
            <a:r>
              <a:rPr lang="es-MX" dirty="0"/>
              <a:t> </a:t>
            </a:r>
          </a:p>
        </p:txBody>
      </p:sp>
      <p:sp>
        <p:nvSpPr>
          <p:cNvPr id="3" name="Marcador de contenido 2">
            <a:extLst>
              <a:ext uri="{FF2B5EF4-FFF2-40B4-BE49-F238E27FC236}">
                <a16:creationId xmlns:a16="http://schemas.microsoft.com/office/drawing/2014/main" id="{6F042B38-85A6-4C1B-8135-5CF4F8479D34}"/>
              </a:ext>
            </a:extLst>
          </p:cNvPr>
          <p:cNvSpPr>
            <a:spLocks noGrp="1"/>
          </p:cNvSpPr>
          <p:nvPr>
            <p:ph idx="1"/>
          </p:nvPr>
        </p:nvSpPr>
        <p:spPr/>
        <p:txBody>
          <a:bodyPr>
            <a:normAutofit/>
          </a:bodyPr>
          <a:lstStyle/>
          <a:p>
            <a:r>
              <a:rPr lang="es-MX" sz="2400" dirty="0">
                <a:latin typeface="+mj-lt"/>
              </a:rPr>
              <a:t>Organizó un sistema de </a:t>
            </a:r>
            <a:r>
              <a:rPr lang="es-MX" sz="2400" b="1" dirty="0">
                <a:latin typeface="+mj-lt"/>
              </a:rPr>
              <a:t>clasificación de elementos</a:t>
            </a:r>
            <a:r>
              <a:rPr lang="es-MX" sz="2400" dirty="0">
                <a:latin typeface="+mj-lt"/>
              </a:rPr>
              <a:t> en el que se agrupaban de tres en tres, denominados triadas. </a:t>
            </a:r>
          </a:p>
          <a:p>
            <a:r>
              <a:rPr lang="es-MX" sz="2400" dirty="0">
                <a:latin typeface="+mj-lt"/>
              </a:rPr>
              <a:t>La propiedades químicas de los elementos de una triada eran similares y sus propiedades físicas variaban de manera ordenada con su masa atómica. </a:t>
            </a:r>
          </a:p>
          <a:p>
            <a:r>
              <a:rPr lang="es-MX" sz="2400" dirty="0">
                <a:latin typeface="+mj-lt"/>
              </a:rPr>
              <a:t>En 1860 los científicos ya habían descubierto más de 60 elementos diferentes y habían determinado su masa atómica. Los elementos que presentaban propiedades químicas similares se clasificaron en grupos y a cada grupo se le dio un nombre.</a:t>
            </a:r>
          </a:p>
        </p:txBody>
      </p:sp>
    </p:spTree>
    <p:extLst>
      <p:ext uri="{BB962C8B-B14F-4D97-AF65-F5344CB8AC3E}">
        <p14:creationId xmlns:p14="http://schemas.microsoft.com/office/powerpoint/2010/main" val="9582069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6127F-B135-4CA3-89C6-E54BB04B9FA5}"/>
              </a:ext>
            </a:extLst>
          </p:cNvPr>
          <p:cNvSpPr>
            <a:spLocks noGrp="1"/>
          </p:cNvSpPr>
          <p:nvPr>
            <p:ph type="title"/>
          </p:nvPr>
        </p:nvSpPr>
        <p:spPr>
          <a:xfrm>
            <a:off x="1961322" y="624110"/>
            <a:ext cx="9912625" cy="674603"/>
          </a:xfrm>
        </p:spPr>
        <p:txBody>
          <a:bodyPr>
            <a:normAutofit/>
          </a:bodyPr>
          <a:lstStyle/>
          <a:p>
            <a:r>
              <a:rPr lang="es-MX" sz="3200" dirty="0"/>
              <a:t>En 1869, el ruso </a:t>
            </a:r>
            <a:r>
              <a:rPr lang="es-MX" sz="3200" dirty="0" err="1"/>
              <a:t>Dmitri</a:t>
            </a:r>
            <a:r>
              <a:rPr lang="es-MX" sz="3200" dirty="0"/>
              <a:t> </a:t>
            </a:r>
            <a:r>
              <a:rPr lang="es-MX" sz="3200" dirty="0" err="1"/>
              <a:t>Ivanovich</a:t>
            </a:r>
            <a:r>
              <a:rPr lang="es-MX" sz="3200" dirty="0"/>
              <a:t> </a:t>
            </a:r>
            <a:r>
              <a:rPr lang="es-MX" sz="3200" dirty="0" err="1"/>
              <a:t>Mendeleiev</a:t>
            </a:r>
            <a:r>
              <a:rPr lang="es-MX" sz="3200" dirty="0"/>
              <a:t> (1834-1907) </a:t>
            </a:r>
          </a:p>
        </p:txBody>
      </p:sp>
      <p:sp>
        <p:nvSpPr>
          <p:cNvPr id="3" name="Marcador de contenido 2">
            <a:extLst>
              <a:ext uri="{FF2B5EF4-FFF2-40B4-BE49-F238E27FC236}">
                <a16:creationId xmlns:a16="http://schemas.microsoft.com/office/drawing/2014/main" id="{65DC1975-5E4C-444E-91F3-D1D9C7BADD43}"/>
              </a:ext>
            </a:extLst>
          </p:cNvPr>
          <p:cNvSpPr>
            <a:spLocks noGrp="1"/>
          </p:cNvSpPr>
          <p:nvPr>
            <p:ph idx="1"/>
          </p:nvPr>
        </p:nvSpPr>
        <p:spPr>
          <a:xfrm>
            <a:off x="2589212" y="1563757"/>
            <a:ext cx="8915400" cy="4996069"/>
          </a:xfrm>
        </p:spPr>
        <p:txBody>
          <a:bodyPr>
            <a:noAutofit/>
          </a:bodyPr>
          <a:lstStyle/>
          <a:p>
            <a:r>
              <a:rPr lang="es-MX" sz="2400" dirty="0">
                <a:latin typeface="+mj-lt"/>
              </a:rPr>
              <a:t>Publicó una </a:t>
            </a:r>
            <a:r>
              <a:rPr lang="es-MX" sz="2400" b="1" dirty="0">
                <a:latin typeface="+mj-lt"/>
              </a:rPr>
              <a:t>tabla periódica de los elementos</a:t>
            </a:r>
            <a:r>
              <a:rPr lang="es-MX" sz="2400" dirty="0">
                <a:latin typeface="+mj-lt"/>
              </a:rPr>
              <a:t> según el orden creciente de sus masas atómicas. </a:t>
            </a:r>
          </a:p>
          <a:p>
            <a:r>
              <a:rPr lang="es-MX" sz="2400" dirty="0">
                <a:latin typeface="+mj-lt"/>
              </a:rPr>
              <a:t>Colocó los elementos en columnas verticales empezando por los más ligeros, cuando llegaba a un elemento que tenía propiedades semejantes a las de otro elemento empezaba otra columna. </a:t>
            </a:r>
          </a:p>
          <a:p>
            <a:r>
              <a:rPr lang="es-MX" sz="2400" dirty="0">
                <a:latin typeface="+mj-lt"/>
              </a:rPr>
              <a:t>Al poco tiempo perfeccionó su tabla distribuyendo los elementos en filas horizontales. </a:t>
            </a:r>
          </a:p>
          <a:p>
            <a:r>
              <a:rPr lang="es-MX" sz="2400" dirty="0">
                <a:latin typeface="+mj-lt"/>
              </a:rPr>
              <a:t>Su sistema le permitió predecir con bastante exactitud las propiedades de elementos no descubiertos hasta el momento. </a:t>
            </a:r>
          </a:p>
          <a:p>
            <a:r>
              <a:rPr lang="es-MX" sz="2400" dirty="0">
                <a:latin typeface="+mj-lt"/>
              </a:rPr>
              <a:t>La tabla periódica de </a:t>
            </a:r>
            <a:r>
              <a:rPr lang="es-MX" sz="2400" dirty="0" err="1">
                <a:latin typeface="+mj-lt"/>
              </a:rPr>
              <a:t>Mendeleyev</a:t>
            </a:r>
            <a:r>
              <a:rPr lang="es-MX" sz="2400" dirty="0">
                <a:latin typeface="+mj-lt"/>
              </a:rPr>
              <a:t> consiguió finalmente la aceptación general. Hoy en día, sigue siendo válida.</a:t>
            </a:r>
          </a:p>
        </p:txBody>
      </p:sp>
    </p:spTree>
    <p:extLst>
      <p:ext uri="{BB962C8B-B14F-4D97-AF65-F5344CB8AC3E}">
        <p14:creationId xmlns:p14="http://schemas.microsoft.com/office/powerpoint/2010/main" val="2207019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37F682-76BA-48C6-AEFC-23FFDA7C31EF}"/>
              </a:ext>
            </a:extLst>
          </p:cNvPr>
          <p:cNvSpPr>
            <a:spLocks noGrp="1"/>
          </p:cNvSpPr>
          <p:nvPr>
            <p:ph type="title"/>
          </p:nvPr>
        </p:nvSpPr>
        <p:spPr>
          <a:xfrm>
            <a:off x="1705030" y="372319"/>
            <a:ext cx="3561522" cy="846881"/>
          </a:xfrm>
        </p:spPr>
        <p:txBody>
          <a:bodyPr/>
          <a:lstStyle/>
          <a:p>
            <a:r>
              <a:rPr lang="es-MX" dirty="0"/>
              <a:t>Línea del tiempo</a:t>
            </a:r>
          </a:p>
        </p:txBody>
      </p:sp>
      <p:sp>
        <p:nvSpPr>
          <p:cNvPr id="3" name="Marcador de contenido 2">
            <a:extLst>
              <a:ext uri="{FF2B5EF4-FFF2-40B4-BE49-F238E27FC236}">
                <a16:creationId xmlns:a16="http://schemas.microsoft.com/office/drawing/2014/main" id="{4460C802-DA96-461A-9307-B9CF3B4B3271}"/>
              </a:ext>
            </a:extLst>
          </p:cNvPr>
          <p:cNvSpPr>
            <a:spLocks noGrp="1"/>
          </p:cNvSpPr>
          <p:nvPr>
            <p:ph idx="1"/>
          </p:nvPr>
        </p:nvSpPr>
        <p:spPr>
          <a:xfrm>
            <a:off x="581785" y="1865382"/>
            <a:ext cx="3561522" cy="4351338"/>
          </a:xfrm>
        </p:spPr>
        <p:txBody>
          <a:bodyPr>
            <a:normAutofit/>
          </a:bodyPr>
          <a:lstStyle/>
          <a:p>
            <a:r>
              <a:rPr lang="es-MX" sz="3200" dirty="0">
                <a:latin typeface="+mj-lt"/>
              </a:rPr>
              <a:t>Elabora una línea del tiempo con los nombres y símbolos de los elementos descubiertos, así como el nombre de su descubridor</a:t>
            </a:r>
          </a:p>
          <a:p>
            <a:endParaRPr lang="es-MX" sz="3200" dirty="0">
              <a:latin typeface="+mj-lt"/>
            </a:endParaRPr>
          </a:p>
        </p:txBody>
      </p:sp>
      <p:pic>
        <p:nvPicPr>
          <p:cNvPr id="5" name="Picture 2" descr="Imagen relacionada">
            <a:extLst>
              <a:ext uri="{FF2B5EF4-FFF2-40B4-BE49-F238E27FC236}">
                <a16:creationId xmlns:a16="http://schemas.microsoft.com/office/drawing/2014/main" id="{B2F5F8A8-79E0-406D-BFA7-939A555B0C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1356" y="0"/>
            <a:ext cx="628153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344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Imagen relacionada">
            <a:extLst>
              <a:ext uri="{FF2B5EF4-FFF2-40B4-BE49-F238E27FC236}">
                <a16:creationId xmlns:a16="http://schemas.microsoft.com/office/drawing/2014/main" id="{57793B2E-FDC4-410E-8B56-D058594CD0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7131" y="0"/>
            <a:ext cx="682486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Imagen relacionada">
            <a:extLst>
              <a:ext uri="{FF2B5EF4-FFF2-40B4-BE49-F238E27FC236}">
                <a16:creationId xmlns:a16="http://schemas.microsoft.com/office/drawing/2014/main" id="{A0C175D4-1E1F-4B6B-9F8C-21D8845C5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870" y="1484243"/>
            <a:ext cx="5218044" cy="5218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9896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49E77E-87CC-44EC-B151-138196D86A70}"/>
              </a:ext>
            </a:extLst>
          </p:cNvPr>
          <p:cNvSpPr>
            <a:spLocks noGrp="1"/>
          </p:cNvSpPr>
          <p:nvPr>
            <p:ph type="title"/>
          </p:nvPr>
        </p:nvSpPr>
        <p:spPr/>
        <p:txBody>
          <a:bodyPr/>
          <a:lstStyle/>
          <a:p>
            <a:r>
              <a:rPr lang="es-MX" dirty="0"/>
              <a:t>La química es una ciencia experimental</a:t>
            </a:r>
          </a:p>
        </p:txBody>
      </p:sp>
      <p:sp>
        <p:nvSpPr>
          <p:cNvPr id="3" name="Marcador de contenido 2">
            <a:extLst>
              <a:ext uri="{FF2B5EF4-FFF2-40B4-BE49-F238E27FC236}">
                <a16:creationId xmlns:a16="http://schemas.microsoft.com/office/drawing/2014/main" id="{6C825082-7C9C-43B8-990A-2B46E5213F89}"/>
              </a:ext>
            </a:extLst>
          </p:cNvPr>
          <p:cNvSpPr>
            <a:spLocks noGrp="1"/>
          </p:cNvSpPr>
          <p:nvPr>
            <p:ph idx="1"/>
          </p:nvPr>
        </p:nvSpPr>
        <p:spPr/>
        <p:txBody>
          <a:bodyPr>
            <a:normAutofit/>
          </a:bodyPr>
          <a:lstStyle/>
          <a:p>
            <a:pPr fontAlgn="base"/>
            <a:r>
              <a:rPr lang="es-MX" sz="2800" dirty="0">
                <a:latin typeface="+mj-lt"/>
              </a:rPr>
              <a:t>A partir del siglo XIX, la química empieza a ser una ciencia experimental, pero es realmente en el siglo XX, cuando avanza a pasos agigantados esta ciencia.</a:t>
            </a:r>
          </a:p>
          <a:p>
            <a:pPr fontAlgn="base"/>
            <a:r>
              <a:rPr lang="es-MX" sz="2800" dirty="0">
                <a:latin typeface="+mj-lt"/>
              </a:rPr>
              <a:t>Actualmente, la química es una ciencia experimental, que basa todas sus leyes y principios, en la experimentación y demostración de los mismos, definiéndose como ciencia experimental que se encarga del estudio de la estructura, propiedades y transformaciones de la materia.</a:t>
            </a:r>
          </a:p>
        </p:txBody>
      </p:sp>
    </p:spTree>
    <p:extLst>
      <p:ext uri="{BB962C8B-B14F-4D97-AF65-F5344CB8AC3E}">
        <p14:creationId xmlns:p14="http://schemas.microsoft.com/office/powerpoint/2010/main" val="42917070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674702-37E8-42FF-9E59-67F0CA1A372B}"/>
              </a:ext>
            </a:extLst>
          </p:cNvPr>
          <p:cNvSpPr>
            <a:spLocks noGrp="1"/>
          </p:cNvSpPr>
          <p:nvPr>
            <p:ph type="title"/>
          </p:nvPr>
        </p:nvSpPr>
        <p:spPr>
          <a:xfrm>
            <a:off x="2235117" y="716875"/>
            <a:ext cx="4165684" cy="674603"/>
          </a:xfrm>
        </p:spPr>
        <p:txBody>
          <a:bodyPr/>
          <a:lstStyle/>
          <a:p>
            <a:r>
              <a:rPr lang="es-MX" dirty="0"/>
              <a:t>El método científico </a:t>
            </a:r>
          </a:p>
        </p:txBody>
      </p:sp>
      <p:sp>
        <p:nvSpPr>
          <p:cNvPr id="3" name="Marcador de contenido 2">
            <a:extLst>
              <a:ext uri="{FF2B5EF4-FFF2-40B4-BE49-F238E27FC236}">
                <a16:creationId xmlns:a16="http://schemas.microsoft.com/office/drawing/2014/main" id="{3EF7CD29-4309-49BE-8FC2-2F40E4FA2F3A}"/>
              </a:ext>
            </a:extLst>
          </p:cNvPr>
          <p:cNvSpPr>
            <a:spLocks noGrp="1"/>
          </p:cNvSpPr>
          <p:nvPr>
            <p:ph idx="1"/>
          </p:nvPr>
        </p:nvSpPr>
        <p:spPr/>
        <p:txBody>
          <a:bodyPr>
            <a:normAutofit/>
          </a:bodyPr>
          <a:lstStyle/>
          <a:p>
            <a:r>
              <a:rPr lang="es-MX" sz="2400" dirty="0">
                <a:latin typeface="+mj-lt"/>
              </a:rPr>
              <a:t>Las ciencias que son experimentales como la química, se desarrollan y avanzan utilizando una forma ordenada y sistemática de trabajo, el </a:t>
            </a:r>
            <a:r>
              <a:rPr lang="es-MX" sz="2400" b="1" dirty="0">
                <a:latin typeface="+mj-lt"/>
              </a:rPr>
              <a:t>método científico</a:t>
            </a:r>
            <a:r>
              <a:rPr lang="es-MX" sz="2400" dirty="0">
                <a:latin typeface="+mj-lt"/>
              </a:rPr>
              <a:t>, que se trata de un conjunto de procesos realizados por el investigador con el fin de comprobar y demostrar la veracidad del conocimiento. </a:t>
            </a:r>
          </a:p>
          <a:p>
            <a:r>
              <a:rPr lang="es-MX" sz="2400" dirty="0">
                <a:latin typeface="+mj-lt"/>
              </a:rPr>
              <a:t>Las teorías se pueden cambiar por otras según van avanzando las investigaciones, así, hoy en día, se ha avanzado hasta un modelo científico que consigue explicar la materia a través de los átomos y los enlaces químicos.</a:t>
            </a:r>
          </a:p>
        </p:txBody>
      </p:sp>
    </p:spTree>
    <p:extLst>
      <p:ext uri="{BB962C8B-B14F-4D97-AF65-F5344CB8AC3E}">
        <p14:creationId xmlns:p14="http://schemas.microsoft.com/office/powerpoint/2010/main" val="1550550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Imagen relacionada">
            <a:extLst>
              <a:ext uri="{FF2B5EF4-FFF2-40B4-BE49-F238E27FC236}">
                <a16:creationId xmlns:a16="http://schemas.microsoft.com/office/drawing/2014/main" id="{2AD29286-D1F8-4150-B068-1418DAC2F8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653" r="16557" b="-1"/>
          <a:stretch/>
        </p:blipFill>
        <p:spPr bwMode="auto">
          <a:xfrm>
            <a:off x="3021497" y="414292"/>
            <a:ext cx="7434468" cy="6169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2850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DFA68F-5639-40F1-925E-559600F2A799}"/>
              </a:ext>
            </a:extLst>
          </p:cNvPr>
          <p:cNvSpPr>
            <a:spLocks noGrp="1"/>
          </p:cNvSpPr>
          <p:nvPr>
            <p:ph type="title"/>
          </p:nvPr>
        </p:nvSpPr>
        <p:spPr>
          <a:xfrm>
            <a:off x="1749286" y="365125"/>
            <a:ext cx="9604514" cy="1609449"/>
          </a:xfrm>
        </p:spPr>
        <p:txBody>
          <a:bodyPr>
            <a:noAutofit/>
          </a:bodyPr>
          <a:lstStyle/>
          <a:p>
            <a:r>
              <a:rPr lang="es-MX" sz="3200" b="1" dirty="0"/>
              <a:t>¿Existe el método científico?: Historia y realidad</a:t>
            </a:r>
            <a:br>
              <a:rPr lang="es-MX" sz="3200" dirty="0"/>
            </a:br>
            <a:r>
              <a:rPr lang="es-MX" sz="3200" b="1" i="1" dirty="0"/>
              <a:t>Pérez Tamayo, Ruy</a:t>
            </a:r>
            <a:br>
              <a:rPr lang="es-MX" sz="3200" b="1" i="1" dirty="0"/>
            </a:br>
            <a:r>
              <a:rPr lang="es-MX" sz="3200" dirty="0"/>
              <a:t>FONDO DE CULTURA ECONÓMICA (FCE)</a:t>
            </a:r>
          </a:p>
        </p:txBody>
      </p:sp>
      <p:sp>
        <p:nvSpPr>
          <p:cNvPr id="3" name="Marcador de contenido 2">
            <a:extLst>
              <a:ext uri="{FF2B5EF4-FFF2-40B4-BE49-F238E27FC236}">
                <a16:creationId xmlns:a16="http://schemas.microsoft.com/office/drawing/2014/main" id="{177EC794-3E2F-4438-B66C-DEDD72D461E9}"/>
              </a:ext>
            </a:extLst>
          </p:cNvPr>
          <p:cNvSpPr>
            <a:spLocks noGrp="1"/>
          </p:cNvSpPr>
          <p:nvPr>
            <p:ph idx="1"/>
          </p:nvPr>
        </p:nvSpPr>
        <p:spPr>
          <a:xfrm>
            <a:off x="2769704" y="2332383"/>
            <a:ext cx="9051235" cy="3698806"/>
          </a:xfrm>
        </p:spPr>
        <p:txBody>
          <a:bodyPr>
            <a:normAutofit/>
          </a:bodyPr>
          <a:lstStyle/>
          <a:p>
            <a:r>
              <a:rPr lang="es-MX" sz="2400" dirty="0">
                <a:latin typeface="+mj-lt"/>
              </a:rPr>
              <a:t>El doctor Pérez Tamayo reúne aquí los textos que presentó en los cursos dictados en El Colegio Nacional sobre la naturaleza del método científico y las innumerables polémicas desatadas a lo largo de la historia de la ciencia, con el fin de dirimir sus límites y la base conceptual en que se funda. </a:t>
            </a:r>
          </a:p>
          <a:p>
            <a:r>
              <a:rPr lang="es-MX" sz="2400" dirty="0">
                <a:latin typeface="+mj-lt"/>
              </a:rPr>
              <a:t>El lector encontrará aquí una revisión cronológica de las ideas sobre el método científico a lo largo de 25 siglos y, con base en ella, la interpretación del autor como científico.</a:t>
            </a:r>
          </a:p>
          <a:p>
            <a:r>
              <a:rPr lang="es-MX" sz="2400" b="1" dirty="0">
                <a:latin typeface="+mj-lt"/>
              </a:rPr>
              <a:t>Elabora una reseña de la obra de Ruy Pérez Tamayo </a:t>
            </a:r>
          </a:p>
        </p:txBody>
      </p:sp>
    </p:spTree>
    <p:extLst>
      <p:ext uri="{BB962C8B-B14F-4D97-AF65-F5344CB8AC3E}">
        <p14:creationId xmlns:p14="http://schemas.microsoft.com/office/powerpoint/2010/main" val="18767985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DAAEC8-A01D-4D35-ABDA-E8648337A212}"/>
              </a:ext>
            </a:extLst>
          </p:cNvPr>
          <p:cNvSpPr>
            <a:spLocks noGrp="1"/>
          </p:cNvSpPr>
          <p:nvPr>
            <p:ph type="title"/>
          </p:nvPr>
        </p:nvSpPr>
        <p:spPr/>
        <p:txBody>
          <a:bodyPr/>
          <a:lstStyle/>
          <a:p>
            <a:r>
              <a:rPr lang="es-MX" dirty="0"/>
              <a:t>Química, la ciencia central</a:t>
            </a:r>
          </a:p>
        </p:txBody>
      </p:sp>
      <p:sp>
        <p:nvSpPr>
          <p:cNvPr id="3" name="Marcador de contenido 2">
            <a:extLst>
              <a:ext uri="{FF2B5EF4-FFF2-40B4-BE49-F238E27FC236}">
                <a16:creationId xmlns:a16="http://schemas.microsoft.com/office/drawing/2014/main" id="{36CB3CB7-9E7B-4E19-9D8D-72137552E170}"/>
              </a:ext>
            </a:extLst>
          </p:cNvPr>
          <p:cNvSpPr>
            <a:spLocks noGrp="1"/>
          </p:cNvSpPr>
          <p:nvPr>
            <p:ph idx="1"/>
          </p:nvPr>
        </p:nvSpPr>
        <p:spPr/>
        <p:txBody>
          <a:bodyPr>
            <a:normAutofit/>
          </a:bodyPr>
          <a:lstStyle/>
          <a:p>
            <a:r>
              <a:rPr lang="es-MX" sz="2800" dirty="0">
                <a:latin typeface="+mj-lt"/>
              </a:rPr>
              <a:t>Hoy en día, la química se ha ramificado en distintos campos y se la considera como la ciencia central, debido a que su estudio es tan amplio, que se mezcla e introduce en otras ciencias, como medicina, ingeniería, geografía, biología…. Alguna de las principales ramas de la química son la química analítica, inorgánica, orgánica, bioquímica, fisicoquímica etc.</a:t>
            </a:r>
          </a:p>
        </p:txBody>
      </p:sp>
    </p:spTree>
    <p:extLst>
      <p:ext uri="{BB962C8B-B14F-4D97-AF65-F5344CB8AC3E}">
        <p14:creationId xmlns:p14="http://schemas.microsoft.com/office/powerpoint/2010/main" val="2542130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B7E32A-60A6-44B2-A490-42DDE7E83439}"/>
              </a:ext>
            </a:extLst>
          </p:cNvPr>
          <p:cNvSpPr>
            <a:spLocks noGrp="1"/>
          </p:cNvSpPr>
          <p:nvPr>
            <p:ph type="ctrTitle"/>
          </p:nvPr>
        </p:nvSpPr>
        <p:spPr>
          <a:xfrm>
            <a:off x="2252870" y="287476"/>
            <a:ext cx="9144000" cy="1077498"/>
          </a:xfrm>
        </p:spPr>
        <p:txBody>
          <a:bodyPr/>
          <a:lstStyle/>
          <a:p>
            <a:r>
              <a:rPr lang="es-MX" dirty="0"/>
              <a:t>El desarrollo de la química</a:t>
            </a:r>
          </a:p>
        </p:txBody>
      </p:sp>
      <p:sp>
        <p:nvSpPr>
          <p:cNvPr id="3" name="Subtítulo 2">
            <a:extLst>
              <a:ext uri="{FF2B5EF4-FFF2-40B4-BE49-F238E27FC236}">
                <a16:creationId xmlns:a16="http://schemas.microsoft.com/office/drawing/2014/main" id="{81EFBE29-D94E-4638-8B83-8F1BA80E41DC}"/>
              </a:ext>
            </a:extLst>
          </p:cNvPr>
          <p:cNvSpPr>
            <a:spLocks noGrp="1"/>
          </p:cNvSpPr>
          <p:nvPr>
            <p:ph type="subTitle" idx="1"/>
          </p:nvPr>
        </p:nvSpPr>
        <p:spPr>
          <a:xfrm>
            <a:off x="3339548" y="1709530"/>
            <a:ext cx="7858538" cy="4333461"/>
          </a:xfrm>
        </p:spPr>
        <p:txBody>
          <a:bodyPr>
            <a:normAutofit/>
          </a:bodyPr>
          <a:lstStyle/>
          <a:p>
            <a:pPr algn="l"/>
            <a:r>
              <a:rPr lang="es-MX" sz="2800" dirty="0">
                <a:latin typeface="+mj-lt"/>
              </a:rPr>
              <a:t>El desarrollo de la química ha supuesto un gran impacto en la sociedad. </a:t>
            </a:r>
          </a:p>
          <a:p>
            <a:pPr algn="l"/>
            <a:r>
              <a:rPr lang="es-MX" sz="2800" dirty="0">
                <a:latin typeface="+mj-lt"/>
              </a:rPr>
              <a:t>La incursión en el área de la medicina, ha mejorado notablemente nuestra salud y calidad de vida. </a:t>
            </a:r>
          </a:p>
          <a:p>
            <a:pPr algn="l"/>
            <a:r>
              <a:rPr lang="es-MX" sz="2800" dirty="0">
                <a:latin typeface="+mj-lt"/>
              </a:rPr>
              <a:t>Sin embargo, aunque la química intenta beneficiarnos, también se usa en perjuicio, como las armas biológicas, o el importante impacto ambiental de muchos productos.</a:t>
            </a:r>
          </a:p>
        </p:txBody>
      </p:sp>
    </p:spTree>
    <p:extLst>
      <p:ext uri="{BB962C8B-B14F-4D97-AF65-F5344CB8AC3E}">
        <p14:creationId xmlns:p14="http://schemas.microsoft.com/office/powerpoint/2010/main" val="7645329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6E8053-E5D7-4189-883D-2281CCF60829}"/>
              </a:ext>
            </a:extLst>
          </p:cNvPr>
          <p:cNvSpPr>
            <a:spLocks noGrp="1"/>
          </p:cNvSpPr>
          <p:nvPr>
            <p:ph type="title"/>
          </p:nvPr>
        </p:nvSpPr>
        <p:spPr>
          <a:xfrm>
            <a:off x="1802296" y="365125"/>
            <a:ext cx="9551504" cy="2894910"/>
          </a:xfrm>
        </p:spPr>
        <p:txBody>
          <a:bodyPr>
            <a:normAutofit/>
          </a:bodyPr>
          <a:lstStyle/>
          <a:p>
            <a:r>
              <a:rPr lang="es-MX" sz="3200" dirty="0"/>
              <a:t>La evolución química como antecedente al origen de la vida.</a:t>
            </a:r>
            <a:br>
              <a:rPr lang="es-MX" sz="3200" dirty="0"/>
            </a:br>
            <a:r>
              <a:rPr lang="es-MX" sz="3200" dirty="0"/>
              <a:t>Elizabeth Chacón Baca, Claudia Camargo, Alicia Negrón Mendoza</a:t>
            </a:r>
            <a:br>
              <a:rPr lang="es-MX" sz="3200" dirty="0"/>
            </a:br>
            <a:r>
              <a:rPr lang="es-MX" sz="3200" dirty="0"/>
              <a:t>CIENCIA UANL / AÑO 20, No. 85, julio-septiembre 2017</a:t>
            </a:r>
          </a:p>
        </p:txBody>
      </p:sp>
      <p:sp>
        <p:nvSpPr>
          <p:cNvPr id="10" name="Marcador de contenido 9">
            <a:extLst>
              <a:ext uri="{FF2B5EF4-FFF2-40B4-BE49-F238E27FC236}">
                <a16:creationId xmlns:a16="http://schemas.microsoft.com/office/drawing/2014/main" id="{4C5BFDBB-A3BB-4E21-952D-0196379E5CD9}"/>
              </a:ext>
            </a:extLst>
          </p:cNvPr>
          <p:cNvSpPr>
            <a:spLocks noGrp="1"/>
          </p:cNvSpPr>
          <p:nvPr>
            <p:ph idx="1"/>
          </p:nvPr>
        </p:nvSpPr>
        <p:spPr>
          <a:xfrm>
            <a:off x="2809460" y="3429000"/>
            <a:ext cx="8544339" cy="2747963"/>
          </a:xfrm>
        </p:spPr>
        <p:txBody>
          <a:bodyPr>
            <a:normAutofit/>
          </a:bodyPr>
          <a:lstStyle/>
          <a:p>
            <a:r>
              <a:rPr lang="es-MX" sz="2800" dirty="0">
                <a:latin typeface="+mj-lt"/>
              </a:rPr>
              <a:t>Entre todos los grandes retos científicos y filosóficos, el origen de la vida sigue representando una de las mayores incógnitas de la humanidad. </a:t>
            </a:r>
          </a:p>
          <a:p>
            <a:r>
              <a:rPr lang="es-MX" sz="2800" dirty="0">
                <a:latin typeface="+mj-lt"/>
              </a:rPr>
              <a:t>Por mucho tiempo, este enigma fue exclusivo de la teología, la metafísica y la filosofía. </a:t>
            </a:r>
          </a:p>
        </p:txBody>
      </p:sp>
    </p:spTree>
    <p:extLst>
      <p:ext uri="{BB962C8B-B14F-4D97-AF65-F5344CB8AC3E}">
        <p14:creationId xmlns:p14="http://schemas.microsoft.com/office/powerpoint/2010/main" val="5130655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5FC528-2435-466B-B5CF-3C6851CBDB6B}"/>
              </a:ext>
            </a:extLst>
          </p:cNvPr>
          <p:cNvSpPr>
            <a:spLocks noGrp="1"/>
          </p:cNvSpPr>
          <p:nvPr>
            <p:ph type="title"/>
          </p:nvPr>
        </p:nvSpPr>
        <p:spPr>
          <a:xfrm>
            <a:off x="8030817" y="357810"/>
            <a:ext cx="3473795" cy="588968"/>
          </a:xfrm>
        </p:spPr>
        <p:txBody>
          <a:bodyPr>
            <a:normAutofit fontScale="90000"/>
          </a:bodyPr>
          <a:lstStyle/>
          <a:p>
            <a:r>
              <a:rPr lang="es-MX" b="1" dirty="0"/>
              <a:t>Alfonso L. Herrera</a:t>
            </a:r>
          </a:p>
        </p:txBody>
      </p:sp>
      <p:sp>
        <p:nvSpPr>
          <p:cNvPr id="3" name="Marcador de contenido 2">
            <a:extLst>
              <a:ext uri="{FF2B5EF4-FFF2-40B4-BE49-F238E27FC236}">
                <a16:creationId xmlns:a16="http://schemas.microsoft.com/office/drawing/2014/main" id="{4AA7AB7C-B63C-411C-9C8D-65A66B0DBAC6}"/>
              </a:ext>
            </a:extLst>
          </p:cNvPr>
          <p:cNvSpPr>
            <a:spLocks noGrp="1"/>
          </p:cNvSpPr>
          <p:nvPr>
            <p:ph idx="1"/>
          </p:nvPr>
        </p:nvSpPr>
        <p:spPr>
          <a:xfrm>
            <a:off x="2589212" y="1258957"/>
            <a:ext cx="8915400" cy="4652265"/>
          </a:xfrm>
        </p:spPr>
        <p:txBody>
          <a:bodyPr>
            <a:noAutofit/>
          </a:bodyPr>
          <a:lstStyle/>
          <a:p>
            <a:r>
              <a:rPr lang="es-MX" sz="2800" dirty="0">
                <a:latin typeface="+mj-lt"/>
              </a:rPr>
              <a:t>En México, los estudios pioneros de origen de la vida merecen una atención especial por los numerosos trabajos del zoólogo mexicano Alfonso L. Herrera quien, como buen visionario durante los tiempos posrevolucionarios, pudo experimentar con sistemas </a:t>
            </a:r>
            <a:r>
              <a:rPr lang="es-MX" sz="2800" dirty="0" err="1">
                <a:latin typeface="+mj-lt"/>
              </a:rPr>
              <a:t>precelulares</a:t>
            </a:r>
            <a:r>
              <a:rPr lang="es-MX" sz="2800" dirty="0">
                <a:latin typeface="+mj-lt"/>
              </a:rPr>
              <a:t> a partir de sustancias inorgánicas, entre ellas el tiocianato de amonio (Herrera, 1938). </a:t>
            </a:r>
          </a:p>
          <a:p>
            <a:r>
              <a:rPr lang="es-MX" sz="2800" dirty="0">
                <a:latin typeface="+mj-lt"/>
              </a:rPr>
              <a:t>Herrera fue el fundador de una nueva ciencia conocida como </a:t>
            </a:r>
            <a:r>
              <a:rPr lang="es-MX" sz="2800" dirty="0" err="1">
                <a:latin typeface="+mj-lt"/>
              </a:rPr>
              <a:t>plasmogenia</a:t>
            </a:r>
            <a:r>
              <a:rPr lang="es-MX" sz="2800" dirty="0">
                <a:latin typeface="+mj-lt"/>
              </a:rPr>
              <a:t>, ciencia que explicara el origen del protoplasma, pues por aquel entonces se creía que era la sustancia vital de todo ser vivo. </a:t>
            </a:r>
          </a:p>
        </p:txBody>
      </p:sp>
    </p:spTree>
    <p:extLst>
      <p:ext uri="{BB962C8B-B14F-4D97-AF65-F5344CB8AC3E}">
        <p14:creationId xmlns:p14="http://schemas.microsoft.com/office/powerpoint/2010/main" val="1772986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554CA65-A660-4CDE-A258-EB13DB65CE5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84242" y="424070"/>
            <a:ext cx="9183757" cy="6056243"/>
          </a:xfrm>
          <a:prstGeom prst="rect">
            <a:avLst/>
          </a:prstGeom>
          <a:noFill/>
          <a:ln>
            <a:noFill/>
          </a:ln>
        </p:spPr>
      </p:pic>
    </p:spTree>
    <p:extLst>
      <p:ext uri="{BB962C8B-B14F-4D97-AF65-F5344CB8AC3E}">
        <p14:creationId xmlns:p14="http://schemas.microsoft.com/office/powerpoint/2010/main" val="41432757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12DD1D-5F6B-41CC-8601-23CC0DD3755E}"/>
              </a:ext>
            </a:extLst>
          </p:cNvPr>
          <p:cNvSpPr>
            <a:spLocks noGrp="1"/>
          </p:cNvSpPr>
          <p:nvPr>
            <p:ph type="title"/>
          </p:nvPr>
        </p:nvSpPr>
        <p:spPr/>
        <p:txBody>
          <a:bodyPr/>
          <a:lstStyle/>
          <a:p>
            <a:r>
              <a:rPr lang="es-MX" b="1" dirty="0"/>
              <a:t>Los experimentos de evolución química</a:t>
            </a:r>
            <a:endParaRPr lang="es-MX" dirty="0"/>
          </a:p>
        </p:txBody>
      </p:sp>
      <p:sp>
        <p:nvSpPr>
          <p:cNvPr id="3" name="Marcador de contenido 2">
            <a:extLst>
              <a:ext uri="{FF2B5EF4-FFF2-40B4-BE49-F238E27FC236}">
                <a16:creationId xmlns:a16="http://schemas.microsoft.com/office/drawing/2014/main" id="{DDD1C488-20F7-4680-A0EF-BFEE6F52BC57}"/>
              </a:ext>
            </a:extLst>
          </p:cNvPr>
          <p:cNvSpPr>
            <a:spLocks noGrp="1"/>
          </p:cNvSpPr>
          <p:nvPr>
            <p:ph idx="1"/>
          </p:nvPr>
        </p:nvSpPr>
        <p:spPr>
          <a:xfrm>
            <a:off x="2592924" y="1497496"/>
            <a:ext cx="8760875" cy="4982817"/>
          </a:xfrm>
        </p:spPr>
        <p:txBody>
          <a:bodyPr>
            <a:noAutofit/>
          </a:bodyPr>
          <a:lstStyle/>
          <a:p>
            <a:r>
              <a:rPr lang="es-MX" sz="2400" dirty="0">
                <a:latin typeface="+mj-lt"/>
              </a:rPr>
              <a:t>La aproximación científica del proceso de evolución química ha sido desarrollada bajo tres enfoques (Negrón-Mendoza, 1980): </a:t>
            </a:r>
          </a:p>
          <a:p>
            <a:r>
              <a:rPr lang="es-MX" sz="2400" dirty="0">
                <a:latin typeface="+mj-lt"/>
              </a:rPr>
              <a:t>(1) el enfoque analítico utiliza las observaciones y la identificación de observaciones en radioastronomía, geoquímica y geología; </a:t>
            </a:r>
          </a:p>
          <a:p>
            <a:r>
              <a:rPr lang="es-MX" sz="2400" dirty="0">
                <a:latin typeface="+mj-lt"/>
              </a:rPr>
              <a:t>(2) el enfoque teórico provee modelos químicos y matemáticos en los que es posible estudiar modelos de complejidad y autoorganización y</a:t>
            </a:r>
          </a:p>
          <a:p>
            <a:r>
              <a:rPr lang="es-MX" sz="2400" dirty="0">
                <a:latin typeface="+mj-lt"/>
              </a:rPr>
              <a:t> (3) el enfoque sintético, que implica la simulación experimental en laboratorio para recrear algunas condiciones probables de ambientes primitivos, por medio de la inducción de ciertas reacciones químicas dentro de un marco geológico coherente y conectando al mismo tiempo la astronomía con el origen de la vida.</a:t>
            </a:r>
          </a:p>
          <a:p>
            <a:endParaRPr lang="es-MX" sz="2400" dirty="0">
              <a:latin typeface="+mj-lt"/>
            </a:endParaRPr>
          </a:p>
        </p:txBody>
      </p:sp>
    </p:spTree>
    <p:extLst>
      <p:ext uri="{BB962C8B-B14F-4D97-AF65-F5344CB8AC3E}">
        <p14:creationId xmlns:p14="http://schemas.microsoft.com/office/powerpoint/2010/main" val="14106633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3574A1-3077-47B7-9861-71E554E22D77}"/>
              </a:ext>
            </a:extLst>
          </p:cNvPr>
          <p:cNvSpPr>
            <a:spLocks noGrp="1"/>
          </p:cNvSpPr>
          <p:nvPr>
            <p:ph type="title"/>
          </p:nvPr>
        </p:nvSpPr>
        <p:spPr/>
        <p:txBody>
          <a:bodyPr/>
          <a:lstStyle/>
          <a:p>
            <a:r>
              <a:rPr lang="es-MX" dirty="0"/>
              <a:t>Química auténticamente universal</a:t>
            </a:r>
          </a:p>
        </p:txBody>
      </p:sp>
      <p:sp>
        <p:nvSpPr>
          <p:cNvPr id="3" name="Marcador de contenido 2">
            <a:extLst>
              <a:ext uri="{FF2B5EF4-FFF2-40B4-BE49-F238E27FC236}">
                <a16:creationId xmlns:a16="http://schemas.microsoft.com/office/drawing/2014/main" id="{A20EC082-AC3D-4288-BE70-499408E87CEE}"/>
              </a:ext>
            </a:extLst>
          </p:cNvPr>
          <p:cNvSpPr>
            <a:spLocks noGrp="1"/>
          </p:cNvSpPr>
          <p:nvPr>
            <p:ph idx="1"/>
          </p:nvPr>
        </p:nvSpPr>
        <p:spPr/>
        <p:txBody>
          <a:bodyPr>
            <a:noAutofit/>
          </a:bodyPr>
          <a:lstStyle/>
          <a:p>
            <a:r>
              <a:rPr lang="es-MX" sz="2800" dirty="0">
                <a:latin typeface="+mj-lt"/>
              </a:rPr>
              <a:t>En algún remoto pasado del Universo, en el interior de otras estrellas más antiguas que nuestro Sol, por reacciones termonucleares se generaron muchos de los elementos químicos como el carbono, hidrógeno, oxígeno y nitrógeno (CHON), elementos básicos que representan hasta 99% de la composición química de los seres vivos. Claramente, la química que conocemos no es exclusiva ni de nuestro sistema solar ni de nuestra galaxia, sino que estamos ante una química auténticamente universal. </a:t>
            </a:r>
          </a:p>
        </p:txBody>
      </p:sp>
    </p:spTree>
    <p:extLst>
      <p:ext uri="{BB962C8B-B14F-4D97-AF65-F5344CB8AC3E}">
        <p14:creationId xmlns:p14="http://schemas.microsoft.com/office/powerpoint/2010/main" val="2382854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B04571-CAEB-4093-8362-A829746FD928}"/>
              </a:ext>
            </a:extLst>
          </p:cNvPr>
          <p:cNvSpPr>
            <a:spLocks noGrp="1"/>
          </p:cNvSpPr>
          <p:nvPr>
            <p:ph type="title"/>
          </p:nvPr>
        </p:nvSpPr>
        <p:spPr/>
        <p:txBody>
          <a:bodyPr/>
          <a:lstStyle/>
          <a:p>
            <a:r>
              <a:rPr lang="es-MX" dirty="0"/>
              <a:t>Inventario cósmico </a:t>
            </a:r>
          </a:p>
        </p:txBody>
      </p:sp>
      <p:sp>
        <p:nvSpPr>
          <p:cNvPr id="3" name="Marcador de contenido 2">
            <a:extLst>
              <a:ext uri="{FF2B5EF4-FFF2-40B4-BE49-F238E27FC236}">
                <a16:creationId xmlns:a16="http://schemas.microsoft.com/office/drawing/2014/main" id="{79557CD0-72E4-4A2C-915E-2EA4DEB8F765}"/>
              </a:ext>
            </a:extLst>
          </p:cNvPr>
          <p:cNvSpPr>
            <a:spLocks noGrp="1"/>
          </p:cNvSpPr>
          <p:nvPr>
            <p:ph idx="1"/>
          </p:nvPr>
        </p:nvSpPr>
        <p:spPr/>
        <p:txBody>
          <a:bodyPr>
            <a:noAutofit/>
          </a:bodyPr>
          <a:lstStyle/>
          <a:p>
            <a:r>
              <a:rPr lang="es-MX" sz="2800" dirty="0">
                <a:latin typeface="+mj-lt"/>
              </a:rPr>
              <a:t>Las moléculas orgánicas simples y complejas que se pueden generar en experimentos de evolución química, ya fueron detectadas y se siguen detectando (</a:t>
            </a:r>
            <a:r>
              <a:rPr lang="es-MX" sz="2800" dirty="0" err="1">
                <a:latin typeface="+mj-lt"/>
              </a:rPr>
              <a:t>Menten</a:t>
            </a:r>
            <a:r>
              <a:rPr lang="es-MX" sz="2800" dirty="0">
                <a:latin typeface="+mj-lt"/>
              </a:rPr>
              <a:t> y </a:t>
            </a:r>
            <a:r>
              <a:rPr lang="es-MX" sz="2800" dirty="0" err="1">
                <a:latin typeface="+mj-lt"/>
              </a:rPr>
              <a:t>Wyrowski</a:t>
            </a:r>
            <a:r>
              <a:rPr lang="es-MX" sz="2800" dirty="0">
                <a:latin typeface="+mj-lt"/>
              </a:rPr>
              <a:t>, 2011) tanto en cometas, meteoritos y en otros cuerpos extraterrestres, como en los satélites de los grandes planetas. Actualmente se han reportado más de 100 compuestos orgánicos y continuamente más compuestos orgánicos y de mayor complejidad se suman a este gran inventario cósmico. </a:t>
            </a:r>
          </a:p>
        </p:txBody>
      </p:sp>
    </p:spTree>
    <p:extLst>
      <p:ext uri="{BB962C8B-B14F-4D97-AF65-F5344CB8AC3E}">
        <p14:creationId xmlns:p14="http://schemas.microsoft.com/office/powerpoint/2010/main" val="11295912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460F40-6270-4F11-BBE6-E31DD681CA32}"/>
              </a:ext>
            </a:extLst>
          </p:cNvPr>
          <p:cNvSpPr>
            <a:spLocks noGrp="1"/>
          </p:cNvSpPr>
          <p:nvPr>
            <p:ph type="title"/>
          </p:nvPr>
        </p:nvSpPr>
        <p:spPr/>
        <p:txBody>
          <a:bodyPr/>
          <a:lstStyle/>
          <a:p>
            <a:r>
              <a:rPr lang="es-MX" dirty="0"/>
              <a:t>Ácido cianhídrico </a:t>
            </a:r>
          </a:p>
        </p:txBody>
      </p:sp>
      <p:sp>
        <p:nvSpPr>
          <p:cNvPr id="3" name="Marcador de contenido 2">
            <a:extLst>
              <a:ext uri="{FF2B5EF4-FFF2-40B4-BE49-F238E27FC236}">
                <a16:creationId xmlns:a16="http://schemas.microsoft.com/office/drawing/2014/main" id="{632ED9F1-D5B7-4B36-B207-56182859C69D}"/>
              </a:ext>
            </a:extLst>
          </p:cNvPr>
          <p:cNvSpPr>
            <a:spLocks noGrp="1"/>
          </p:cNvSpPr>
          <p:nvPr>
            <p:ph idx="1"/>
          </p:nvPr>
        </p:nvSpPr>
        <p:spPr>
          <a:xfrm>
            <a:off x="838199" y="1825624"/>
            <a:ext cx="6225209" cy="4575175"/>
          </a:xfrm>
        </p:spPr>
        <p:txBody>
          <a:bodyPr>
            <a:noAutofit/>
          </a:bodyPr>
          <a:lstStyle/>
          <a:p>
            <a:r>
              <a:rPr lang="es-MX" sz="2800" dirty="0">
                <a:latin typeface="+mj-lt"/>
              </a:rPr>
              <a:t>Desde que el ácido cianhídrico (HCN) se detectó en los cometas, su inclusión en los experimentos de evolución química ha generado valiosos resultados por su versatilidad química para producir moléculas de importancia biológica como aminoácidos, ácidos carboxílicos, azúcares y bases nitrogenadas (purinas y pirimidinas de los ácidos nucleicos).</a:t>
            </a:r>
          </a:p>
          <a:p>
            <a:endParaRPr lang="es-MX" sz="2800" dirty="0">
              <a:latin typeface="+mj-lt"/>
            </a:endParaRPr>
          </a:p>
        </p:txBody>
      </p:sp>
      <p:pic>
        <p:nvPicPr>
          <p:cNvPr id="7172" name="Picture 4">
            <a:extLst>
              <a:ext uri="{FF2B5EF4-FFF2-40B4-BE49-F238E27FC236}">
                <a16:creationId xmlns:a16="http://schemas.microsoft.com/office/drawing/2014/main" id="{D44FE5F9-15F2-4C6B-8517-FFF47C7388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0643" y="1311965"/>
            <a:ext cx="4866473"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0507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7648" y="548680"/>
            <a:ext cx="7128792" cy="5472608"/>
          </a:xfrm>
        </p:spPr>
        <p:txBody>
          <a:bodyPr>
            <a:normAutofit fontScale="90000"/>
          </a:bodyPr>
          <a:lstStyle/>
          <a:p>
            <a:pPr algn="l"/>
            <a:r>
              <a:rPr lang="es-ES" sz="3600" b="1" dirty="0">
                <a:latin typeface="Verdana" pitchFamily="34" charset="0"/>
                <a:ea typeface="Verdana" pitchFamily="34" charset="0"/>
                <a:cs typeface="Verdana" pitchFamily="34" charset="0"/>
              </a:rPr>
              <a:t>Propósitos:</a:t>
            </a:r>
            <a:br>
              <a:rPr lang="es-ES" sz="3600" b="1" dirty="0">
                <a:latin typeface="Verdana" pitchFamily="34" charset="0"/>
                <a:ea typeface="Verdana" pitchFamily="34" charset="0"/>
                <a:cs typeface="Verdana" pitchFamily="34" charset="0"/>
              </a:rPr>
            </a:br>
            <a:br>
              <a:rPr lang="es-ES" sz="2800" b="1" dirty="0">
                <a:latin typeface="Verdana" pitchFamily="34" charset="0"/>
                <a:ea typeface="Verdana" pitchFamily="34" charset="0"/>
                <a:cs typeface="Verdana" pitchFamily="34" charset="0"/>
              </a:rPr>
            </a:br>
            <a:r>
              <a:rPr lang="es-ES" sz="2800" dirty="0">
                <a:latin typeface="Verdana" pitchFamily="34" charset="0"/>
                <a:ea typeface="Verdana" pitchFamily="34" charset="0"/>
                <a:cs typeface="Verdana" pitchFamily="34" charset="0"/>
              </a:rPr>
              <a:t>Analizar tópicos sobre la profesión de QUIMICO; </a:t>
            </a:r>
            <a:br>
              <a:rPr lang="es-ES" sz="2800" dirty="0">
                <a:latin typeface="Verdana" pitchFamily="34" charset="0"/>
                <a:ea typeface="Verdana" pitchFamily="34" charset="0"/>
                <a:cs typeface="Verdana" pitchFamily="34" charset="0"/>
              </a:rPr>
            </a:br>
            <a:br>
              <a:rPr lang="es-ES" sz="2800" dirty="0">
                <a:latin typeface="Verdana" pitchFamily="34" charset="0"/>
                <a:ea typeface="Verdana" pitchFamily="34" charset="0"/>
                <a:cs typeface="Verdana" pitchFamily="34" charset="0"/>
              </a:rPr>
            </a:br>
            <a:r>
              <a:rPr lang="es-ES" sz="2800" dirty="0">
                <a:latin typeface="Verdana" pitchFamily="34" charset="0"/>
                <a:ea typeface="Verdana" pitchFamily="34" charset="0"/>
                <a:cs typeface="Verdana" pitchFamily="34" charset="0"/>
              </a:rPr>
              <a:t>Tener una mejor comprensión, actitud y sensibilidad de las actividades científicas y tecnológicas asociadas al campo laboral, así como sus alcances para valorar la calidad en el trabajo;</a:t>
            </a:r>
            <a:br>
              <a:rPr lang="es-ES" sz="2800" dirty="0">
                <a:latin typeface="Verdana" pitchFamily="34" charset="0"/>
                <a:ea typeface="Verdana" pitchFamily="34" charset="0"/>
                <a:cs typeface="Verdana" pitchFamily="34" charset="0"/>
              </a:rPr>
            </a:br>
            <a:r>
              <a:rPr lang="es-ES" sz="2800" dirty="0">
                <a:latin typeface="Verdana" pitchFamily="34" charset="0"/>
                <a:ea typeface="Verdana" pitchFamily="34" charset="0"/>
                <a:cs typeface="Verdana" pitchFamily="34" charset="0"/>
              </a:rPr>
              <a:t> </a:t>
            </a:r>
            <a:br>
              <a:rPr lang="es-ES" sz="2800" dirty="0">
                <a:latin typeface="Verdana" pitchFamily="34" charset="0"/>
                <a:ea typeface="Verdana" pitchFamily="34" charset="0"/>
                <a:cs typeface="Verdana" pitchFamily="34" charset="0"/>
              </a:rPr>
            </a:br>
            <a:r>
              <a:rPr lang="es-ES" sz="2800" dirty="0">
                <a:latin typeface="Verdana" pitchFamily="34" charset="0"/>
                <a:ea typeface="Verdana" pitchFamily="34" charset="0"/>
                <a:cs typeface="Verdana" pitchFamily="34" charset="0"/>
              </a:rPr>
              <a:t>Actuar con responsabilidad social y con una visión de sustentabilidad.</a:t>
            </a:r>
            <a:endParaRPr lang="es-MX" sz="28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4860971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597D470-3F96-47EA-BC6C-8F430F15C92D}"/>
              </a:ext>
            </a:extLst>
          </p:cNvPr>
          <p:cNvSpPr>
            <a:spLocks noGrp="1"/>
          </p:cNvSpPr>
          <p:nvPr>
            <p:ph idx="1"/>
          </p:nvPr>
        </p:nvSpPr>
        <p:spPr>
          <a:xfrm>
            <a:off x="3051313" y="1253331"/>
            <a:ext cx="8517835" cy="4351338"/>
          </a:xfrm>
        </p:spPr>
        <p:txBody>
          <a:bodyPr>
            <a:normAutofit/>
          </a:bodyPr>
          <a:lstStyle/>
          <a:p>
            <a:r>
              <a:rPr lang="es-MX" sz="3200" dirty="0">
                <a:latin typeface="+mj-lt"/>
              </a:rPr>
              <a:t>Actualmente también hay procesos de evolución química en el medio interestelar y en otros satélites que se consideran laboratorios naturales para la evolución química como Titán y Europa, donde además de algunos procesos geológicos superficiales también se ha detectado la presencia diversos compuestos orgánicos (</a:t>
            </a:r>
            <a:r>
              <a:rPr lang="es-MX" sz="3200" dirty="0" err="1">
                <a:latin typeface="+mj-lt"/>
              </a:rPr>
              <a:t>Raulin</a:t>
            </a:r>
            <a:r>
              <a:rPr lang="es-MX" sz="3200" dirty="0">
                <a:latin typeface="+mj-lt"/>
              </a:rPr>
              <a:t>, 2005). </a:t>
            </a:r>
          </a:p>
        </p:txBody>
      </p:sp>
    </p:spTree>
    <p:extLst>
      <p:ext uri="{BB962C8B-B14F-4D97-AF65-F5344CB8AC3E}">
        <p14:creationId xmlns:p14="http://schemas.microsoft.com/office/powerpoint/2010/main" val="8422769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9E88D5-0048-450E-8572-88BA3FAAC4DF}"/>
              </a:ext>
            </a:extLst>
          </p:cNvPr>
          <p:cNvSpPr>
            <a:spLocks noGrp="1"/>
          </p:cNvSpPr>
          <p:nvPr>
            <p:ph type="title"/>
          </p:nvPr>
        </p:nvSpPr>
        <p:spPr/>
        <p:txBody>
          <a:bodyPr/>
          <a:lstStyle/>
          <a:p>
            <a:r>
              <a:rPr lang="es-MX" dirty="0"/>
              <a:t>Zona de Habitabilidad</a:t>
            </a:r>
          </a:p>
        </p:txBody>
      </p:sp>
      <p:sp>
        <p:nvSpPr>
          <p:cNvPr id="3" name="Marcador de contenido 2">
            <a:extLst>
              <a:ext uri="{FF2B5EF4-FFF2-40B4-BE49-F238E27FC236}">
                <a16:creationId xmlns:a16="http://schemas.microsoft.com/office/drawing/2014/main" id="{71FF68DC-BCC1-4A17-8880-6E56028807D3}"/>
              </a:ext>
            </a:extLst>
          </p:cNvPr>
          <p:cNvSpPr>
            <a:spLocks noGrp="1"/>
          </p:cNvSpPr>
          <p:nvPr>
            <p:ph idx="1"/>
          </p:nvPr>
        </p:nvSpPr>
        <p:spPr>
          <a:xfrm>
            <a:off x="3127512" y="1825625"/>
            <a:ext cx="8377099" cy="4351338"/>
          </a:xfrm>
        </p:spPr>
        <p:txBody>
          <a:bodyPr>
            <a:normAutofit/>
          </a:bodyPr>
          <a:lstStyle/>
          <a:p>
            <a:r>
              <a:rPr lang="es-MX" sz="2400" dirty="0">
                <a:latin typeface="+mj-lt"/>
              </a:rPr>
              <a:t>Estos ambientes espaciales constituyen una fuente de información sobre el origen de la materia orgánica en ambientes extraterrestres tan antiguos como nuestro mundo. </a:t>
            </a:r>
          </a:p>
          <a:p>
            <a:r>
              <a:rPr lang="es-MX" sz="2400" dirty="0">
                <a:latin typeface="+mj-lt"/>
              </a:rPr>
              <a:t>Dada la universalidad química, la viabilidad de los procesos de evolución química en cualquier superficie planetaria y la vastedad del Universo, existe una, tal vez remota, posibilidad de encontrar vida en planetas como la Tierra. Especialmente en la llamada Zona de Habitabilidad. Y aunque hasta hoy nuestro planeta Tierra es el único donde se sabe que ha evolucionado la vida, en los próximos años la exploración espacial de estas zonas habitables podría cambiar este hecho.</a:t>
            </a:r>
          </a:p>
          <a:p>
            <a:endParaRPr lang="es-MX" sz="2400" dirty="0">
              <a:latin typeface="+mj-lt"/>
            </a:endParaRPr>
          </a:p>
        </p:txBody>
      </p:sp>
    </p:spTree>
    <p:extLst>
      <p:ext uri="{BB962C8B-B14F-4D97-AF65-F5344CB8AC3E}">
        <p14:creationId xmlns:p14="http://schemas.microsoft.com/office/powerpoint/2010/main" val="20381066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218A1E-0F59-4BE0-8B21-F6C20EB3A043}"/>
              </a:ext>
            </a:extLst>
          </p:cNvPr>
          <p:cNvSpPr>
            <a:spLocks noGrp="1"/>
          </p:cNvSpPr>
          <p:nvPr>
            <p:ph type="title"/>
          </p:nvPr>
        </p:nvSpPr>
        <p:spPr/>
        <p:txBody>
          <a:bodyPr/>
          <a:lstStyle/>
          <a:p>
            <a:r>
              <a:rPr lang="es-MX" dirty="0"/>
              <a:t>El premio nobel de química </a:t>
            </a:r>
          </a:p>
        </p:txBody>
      </p:sp>
      <p:sp>
        <p:nvSpPr>
          <p:cNvPr id="3" name="Marcador de contenido 2">
            <a:extLst>
              <a:ext uri="{FF2B5EF4-FFF2-40B4-BE49-F238E27FC236}">
                <a16:creationId xmlns:a16="http://schemas.microsoft.com/office/drawing/2014/main" id="{971A5A34-146E-4FD7-AEEC-5AA74A4A08A4}"/>
              </a:ext>
            </a:extLst>
          </p:cNvPr>
          <p:cNvSpPr>
            <a:spLocks noGrp="1"/>
          </p:cNvSpPr>
          <p:nvPr>
            <p:ph idx="1"/>
          </p:nvPr>
        </p:nvSpPr>
        <p:spPr>
          <a:xfrm>
            <a:off x="838200" y="1825625"/>
            <a:ext cx="6649278" cy="4351338"/>
          </a:xfrm>
        </p:spPr>
        <p:txBody>
          <a:bodyPr>
            <a:normAutofit/>
          </a:bodyPr>
          <a:lstStyle/>
          <a:p>
            <a:r>
              <a:rPr lang="es-ES" sz="2800" dirty="0">
                <a:latin typeface="+mj-lt"/>
              </a:rPr>
              <a:t>Es entregado por la Academia sueca a “científicos que sobresalen por sus contribuciones en el campo de la química” </a:t>
            </a:r>
          </a:p>
          <a:p>
            <a:r>
              <a:rPr lang="es-ES" sz="2800" dirty="0">
                <a:latin typeface="+mj-lt"/>
              </a:rPr>
              <a:t>Es uno de los cinco premios nobel establecidos en el testamento de Alfred Nobel en 1895, los otros cuatro son en el campo de la física, literatura, paz y fisiología o medicina. </a:t>
            </a:r>
          </a:p>
        </p:txBody>
      </p:sp>
      <p:pic>
        <p:nvPicPr>
          <p:cNvPr id="8198" name="Picture 6">
            <a:extLst>
              <a:ext uri="{FF2B5EF4-FFF2-40B4-BE49-F238E27FC236}">
                <a16:creationId xmlns:a16="http://schemas.microsoft.com/office/drawing/2014/main" id="{1385E4AA-C2E5-4458-B747-36B1C585DC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2975" y="587444"/>
            <a:ext cx="3059182" cy="3560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40380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711A73-EC70-4563-9A6D-9026F0EBB505}"/>
              </a:ext>
            </a:extLst>
          </p:cNvPr>
          <p:cNvSpPr>
            <a:spLocks noGrp="1"/>
          </p:cNvSpPr>
          <p:nvPr>
            <p:ph type="title"/>
          </p:nvPr>
        </p:nvSpPr>
        <p:spPr/>
        <p:txBody>
          <a:bodyPr/>
          <a:lstStyle/>
          <a:p>
            <a:r>
              <a:rPr lang="es-MX" dirty="0"/>
              <a:t>La fundación Nobel</a:t>
            </a:r>
          </a:p>
        </p:txBody>
      </p:sp>
      <p:sp>
        <p:nvSpPr>
          <p:cNvPr id="3" name="Marcador de contenido 2">
            <a:extLst>
              <a:ext uri="{FF2B5EF4-FFF2-40B4-BE49-F238E27FC236}">
                <a16:creationId xmlns:a16="http://schemas.microsoft.com/office/drawing/2014/main" id="{00611BB0-2D64-465F-A31D-4710E9FFF8AF}"/>
              </a:ext>
            </a:extLst>
          </p:cNvPr>
          <p:cNvSpPr>
            <a:spLocks noGrp="1"/>
          </p:cNvSpPr>
          <p:nvPr>
            <p:ph idx="1"/>
          </p:nvPr>
        </p:nvSpPr>
        <p:spPr>
          <a:xfrm>
            <a:off x="1659834" y="1754981"/>
            <a:ext cx="5999922" cy="4351338"/>
          </a:xfrm>
        </p:spPr>
        <p:txBody>
          <a:bodyPr>
            <a:normAutofit/>
          </a:bodyPr>
          <a:lstStyle/>
          <a:p>
            <a:r>
              <a:rPr lang="es-MX" sz="2800" dirty="0">
                <a:latin typeface="+mj-lt"/>
              </a:rPr>
              <a:t>Fue instituida como una organización privada el 29 de junio de 1900.</a:t>
            </a:r>
          </a:p>
          <a:p>
            <a:r>
              <a:rPr lang="es-MX" sz="2800" dirty="0">
                <a:latin typeface="+mj-lt"/>
              </a:rPr>
              <a:t>Su función es gestionar las finanzas y la administración de los premios.​ De acuerdo a la voluntad de Alfred Nobel, la tarea primordial de la Fundación es la gestión de la fortuna que él mismo legó. </a:t>
            </a:r>
          </a:p>
        </p:txBody>
      </p:sp>
      <p:pic>
        <p:nvPicPr>
          <p:cNvPr id="4" name="Picture 4">
            <a:extLst>
              <a:ext uri="{FF2B5EF4-FFF2-40B4-BE49-F238E27FC236}">
                <a16:creationId xmlns:a16="http://schemas.microsoft.com/office/drawing/2014/main" id="{EA93F682-8E99-4863-8B62-6604C27F4F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414" y="2198999"/>
            <a:ext cx="2095500" cy="2105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0820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2583F2-FC06-494B-9E0D-DAD2D847B164}"/>
              </a:ext>
            </a:extLst>
          </p:cNvPr>
          <p:cNvSpPr>
            <a:spLocks noGrp="1"/>
          </p:cNvSpPr>
          <p:nvPr>
            <p:ph type="title"/>
          </p:nvPr>
        </p:nvSpPr>
        <p:spPr/>
        <p:txBody>
          <a:bodyPr/>
          <a:lstStyle/>
          <a:p>
            <a:r>
              <a:rPr lang="es-MX" b="1" dirty="0"/>
              <a:t>Primeros premios</a:t>
            </a:r>
            <a:endParaRPr lang="es-MX" dirty="0"/>
          </a:p>
        </p:txBody>
      </p:sp>
      <p:sp>
        <p:nvSpPr>
          <p:cNvPr id="3" name="Marcador de contenido 2">
            <a:extLst>
              <a:ext uri="{FF2B5EF4-FFF2-40B4-BE49-F238E27FC236}">
                <a16:creationId xmlns:a16="http://schemas.microsoft.com/office/drawing/2014/main" id="{F586B0A3-769A-4C46-A899-35662CCDD752}"/>
              </a:ext>
            </a:extLst>
          </p:cNvPr>
          <p:cNvSpPr>
            <a:spLocks noGrp="1"/>
          </p:cNvSpPr>
          <p:nvPr>
            <p:ph idx="1"/>
          </p:nvPr>
        </p:nvSpPr>
        <p:spPr>
          <a:xfrm>
            <a:off x="2973525" y="1577008"/>
            <a:ext cx="8915400" cy="4505739"/>
          </a:xfrm>
        </p:spPr>
        <p:txBody>
          <a:bodyPr>
            <a:noAutofit/>
          </a:bodyPr>
          <a:lstStyle/>
          <a:p>
            <a:r>
              <a:rPr lang="es-MX" sz="2200" dirty="0">
                <a:latin typeface="+mj-lt"/>
              </a:rPr>
              <a:t>Una vez establecida la Fundación Nobel y sus directrices, los comités del Nobel comenzaron a reunir nominaciones para los premios inaugurales y enviaron una lista de candidatos preliminares a las instituciones que concederían los premios. </a:t>
            </a:r>
          </a:p>
          <a:p>
            <a:r>
              <a:rPr lang="es-MX" sz="2200" dirty="0">
                <a:latin typeface="+mj-lt"/>
              </a:rPr>
              <a:t>Finalmente otorgó el premio a dos destacadas figuras del creciente movimiento por la paz del final del siglo XIX: Frédéric </a:t>
            </a:r>
            <a:r>
              <a:rPr lang="es-MX" sz="2200" dirty="0" err="1">
                <a:latin typeface="+mj-lt"/>
              </a:rPr>
              <a:t>Passy</a:t>
            </a:r>
            <a:r>
              <a:rPr lang="es-MX" sz="2200" dirty="0">
                <a:latin typeface="+mj-lt"/>
              </a:rPr>
              <a:t>, cofundador de la Unión Interparlamentaria y Henry Dunant, fundador del comité Internacional de la Cruz Roja.​</a:t>
            </a:r>
          </a:p>
          <a:p>
            <a:r>
              <a:rPr lang="es-MX" sz="2200" dirty="0">
                <a:latin typeface="+mj-lt"/>
              </a:rPr>
              <a:t>El comité encargado del Premio Nobel de Física citó el trabajo sobre rayos catódicos de Philipp </a:t>
            </a:r>
            <a:r>
              <a:rPr lang="es-MX" sz="2200" dirty="0" err="1">
                <a:latin typeface="+mj-lt"/>
              </a:rPr>
              <a:t>Lenard</a:t>
            </a:r>
            <a:r>
              <a:rPr lang="es-MX" sz="2200" dirty="0">
                <a:latin typeface="+mj-lt"/>
              </a:rPr>
              <a:t>  y el descubrimiento de los rayos X por parte de Wilhelm Röntgen, quien finalmente fue seleccionado por la Real Academia de las Ciencias.​ </a:t>
            </a:r>
          </a:p>
        </p:txBody>
      </p:sp>
    </p:spTree>
    <p:extLst>
      <p:ext uri="{BB962C8B-B14F-4D97-AF65-F5344CB8AC3E}">
        <p14:creationId xmlns:p14="http://schemas.microsoft.com/office/powerpoint/2010/main" val="34758825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2583F2-FC06-494B-9E0D-DAD2D847B164}"/>
              </a:ext>
            </a:extLst>
          </p:cNvPr>
          <p:cNvSpPr>
            <a:spLocks noGrp="1"/>
          </p:cNvSpPr>
          <p:nvPr>
            <p:ph type="title"/>
          </p:nvPr>
        </p:nvSpPr>
        <p:spPr/>
        <p:txBody>
          <a:bodyPr/>
          <a:lstStyle/>
          <a:p>
            <a:r>
              <a:rPr lang="es-MX" b="1" dirty="0"/>
              <a:t>Primeros premios</a:t>
            </a:r>
            <a:endParaRPr lang="es-MX" dirty="0"/>
          </a:p>
        </p:txBody>
      </p:sp>
      <p:sp>
        <p:nvSpPr>
          <p:cNvPr id="3" name="Marcador de contenido 2">
            <a:extLst>
              <a:ext uri="{FF2B5EF4-FFF2-40B4-BE49-F238E27FC236}">
                <a16:creationId xmlns:a16="http://schemas.microsoft.com/office/drawing/2014/main" id="{F586B0A3-769A-4C46-A899-35662CCDD752}"/>
              </a:ext>
            </a:extLst>
          </p:cNvPr>
          <p:cNvSpPr>
            <a:spLocks noGrp="1"/>
          </p:cNvSpPr>
          <p:nvPr>
            <p:ph idx="1"/>
          </p:nvPr>
        </p:nvSpPr>
        <p:spPr>
          <a:xfrm>
            <a:off x="838200" y="1825625"/>
            <a:ext cx="7311887" cy="4351338"/>
          </a:xfrm>
        </p:spPr>
        <p:txBody>
          <a:bodyPr>
            <a:noAutofit/>
          </a:bodyPr>
          <a:lstStyle/>
          <a:p>
            <a:r>
              <a:rPr lang="es-MX" sz="2800" dirty="0">
                <a:latin typeface="+mj-lt"/>
              </a:rPr>
              <a:t>En el caso del premio de Química, en las últimas décadas del siglo XIX, los químicos habían hecho muchas contribuciones significativas, por lo que la Academia se enfrentó principalmente al hecho de decidir el orden en el que se debería adjudicar el premio a estos científicos.​ Recibió 20 nominaciones, 11 de las cuales proponían a </a:t>
            </a:r>
            <a:r>
              <a:rPr lang="es-MX" sz="2800" dirty="0" err="1">
                <a:latin typeface="+mj-lt"/>
              </a:rPr>
              <a:t>Jacobus</a:t>
            </a:r>
            <a:r>
              <a:rPr lang="es-MX" sz="2800" dirty="0">
                <a:latin typeface="+mj-lt"/>
              </a:rPr>
              <a:t> </a:t>
            </a:r>
            <a:r>
              <a:rPr lang="es-MX" sz="2800" dirty="0" err="1">
                <a:latin typeface="+mj-lt"/>
              </a:rPr>
              <a:t>van´t</a:t>
            </a:r>
            <a:r>
              <a:rPr lang="es-MX" sz="2800" dirty="0">
                <a:latin typeface="+mj-lt"/>
              </a:rPr>
              <a:t> </a:t>
            </a:r>
            <a:r>
              <a:rPr lang="es-MX" sz="2800" dirty="0" err="1">
                <a:latin typeface="+mj-lt"/>
              </a:rPr>
              <a:t>Hoff</a:t>
            </a:r>
            <a:r>
              <a:rPr lang="es-MX" sz="2800" dirty="0">
                <a:latin typeface="+mj-lt"/>
              </a:rPr>
              <a:t>, quien recibió finalmente el premio por sus contribuciones a la dinámica química.</a:t>
            </a:r>
          </a:p>
          <a:p>
            <a:endParaRPr lang="es-MX" sz="2800" dirty="0">
              <a:latin typeface="+mj-lt"/>
            </a:endParaRPr>
          </a:p>
        </p:txBody>
      </p:sp>
      <p:pic>
        <p:nvPicPr>
          <p:cNvPr id="4" name="Picture 2">
            <a:extLst>
              <a:ext uri="{FF2B5EF4-FFF2-40B4-BE49-F238E27FC236}">
                <a16:creationId xmlns:a16="http://schemas.microsoft.com/office/drawing/2014/main" id="{B4F4E6C0-B61E-417D-B398-4A8432F050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1166" y="775243"/>
            <a:ext cx="2917163" cy="4128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88157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E7AFDF-AC2C-474F-8A07-AC95C8F03FE6}"/>
              </a:ext>
            </a:extLst>
          </p:cNvPr>
          <p:cNvSpPr>
            <a:spLocks noGrp="1"/>
          </p:cNvSpPr>
          <p:nvPr>
            <p:ph type="title"/>
          </p:nvPr>
        </p:nvSpPr>
        <p:spPr/>
        <p:txBody>
          <a:bodyPr/>
          <a:lstStyle/>
          <a:p>
            <a:r>
              <a:rPr lang="es-MX" dirty="0"/>
              <a:t>Ejercicio:</a:t>
            </a:r>
          </a:p>
        </p:txBody>
      </p:sp>
      <p:sp>
        <p:nvSpPr>
          <p:cNvPr id="3" name="Marcador de contenido 2">
            <a:extLst>
              <a:ext uri="{FF2B5EF4-FFF2-40B4-BE49-F238E27FC236}">
                <a16:creationId xmlns:a16="http://schemas.microsoft.com/office/drawing/2014/main" id="{D6800A47-635D-405A-AB18-B40C1275D9A1}"/>
              </a:ext>
            </a:extLst>
          </p:cNvPr>
          <p:cNvSpPr>
            <a:spLocks noGrp="1"/>
          </p:cNvSpPr>
          <p:nvPr>
            <p:ph idx="1"/>
          </p:nvPr>
        </p:nvSpPr>
        <p:spPr>
          <a:xfrm>
            <a:off x="4031975" y="1732860"/>
            <a:ext cx="7113104" cy="3342723"/>
          </a:xfrm>
        </p:spPr>
        <p:txBody>
          <a:bodyPr>
            <a:normAutofit lnSpcReduction="10000"/>
          </a:bodyPr>
          <a:lstStyle/>
          <a:p>
            <a:r>
              <a:rPr lang="es-MX" sz="3200" dirty="0">
                <a:latin typeface="+mj-lt"/>
              </a:rPr>
              <a:t>Elabora una tabla con el nombre de los científicos que recibieron el premio Nobel de Química, la contribución científica por la que recibieron el reconocimiento, el año y país de origen. Agrega un dato importante y destacado de su vida personal.</a:t>
            </a:r>
          </a:p>
        </p:txBody>
      </p:sp>
    </p:spTree>
    <p:extLst>
      <p:ext uri="{BB962C8B-B14F-4D97-AF65-F5344CB8AC3E}">
        <p14:creationId xmlns:p14="http://schemas.microsoft.com/office/powerpoint/2010/main" val="27184489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5D783-B793-45DD-8E00-07C8400E98A9}"/>
              </a:ext>
            </a:extLst>
          </p:cNvPr>
          <p:cNvSpPr>
            <a:spLocks noGrp="1"/>
          </p:cNvSpPr>
          <p:nvPr>
            <p:ph type="title"/>
          </p:nvPr>
        </p:nvSpPr>
        <p:spPr/>
        <p:txBody>
          <a:bodyPr/>
          <a:lstStyle/>
          <a:p>
            <a:r>
              <a:rPr lang="es-MX" dirty="0"/>
              <a:t>Referencias </a:t>
            </a:r>
          </a:p>
        </p:txBody>
      </p:sp>
      <p:sp>
        <p:nvSpPr>
          <p:cNvPr id="3" name="Marcador de contenido 2">
            <a:extLst>
              <a:ext uri="{FF2B5EF4-FFF2-40B4-BE49-F238E27FC236}">
                <a16:creationId xmlns:a16="http://schemas.microsoft.com/office/drawing/2014/main" id="{6B89B440-1D52-4EAA-B940-AD3DCD846355}"/>
              </a:ext>
            </a:extLst>
          </p:cNvPr>
          <p:cNvSpPr>
            <a:spLocks noGrp="1"/>
          </p:cNvSpPr>
          <p:nvPr>
            <p:ph idx="1"/>
          </p:nvPr>
        </p:nvSpPr>
        <p:spPr>
          <a:xfrm>
            <a:off x="2589212" y="2133600"/>
            <a:ext cx="8915400" cy="4100290"/>
          </a:xfrm>
        </p:spPr>
        <p:txBody>
          <a:bodyPr>
            <a:normAutofit lnSpcReduction="10000"/>
          </a:bodyPr>
          <a:lstStyle/>
          <a:p>
            <a:r>
              <a:rPr lang="es-MX" sz="2400" dirty="0">
                <a:latin typeface="+mj-lt"/>
              </a:rPr>
              <a:t>Evolución de la química, 7 de abril de 2010, Publicado por Ángeles Méndez</a:t>
            </a:r>
          </a:p>
          <a:p>
            <a:r>
              <a:rPr lang="es-MX" sz="2400" dirty="0">
                <a:latin typeface="+mj-lt"/>
              </a:rPr>
              <a:t>La evolución química como antecedente al origen de la vida.</a:t>
            </a:r>
            <a:br>
              <a:rPr lang="es-MX" sz="2400" dirty="0">
                <a:latin typeface="+mj-lt"/>
              </a:rPr>
            </a:br>
            <a:r>
              <a:rPr lang="es-MX" sz="2400" dirty="0">
                <a:latin typeface="+mj-lt"/>
              </a:rPr>
              <a:t>Elizabeth Chacón Baca, Claudia Camargo, Alicia Negrón Mendoza</a:t>
            </a:r>
            <a:br>
              <a:rPr lang="es-MX" sz="2400" dirty="0">
                <a:latin typeface="+mj-lt"/>
              </a:rPr>
            </a:br>
            <a:r>
              <a:rPr lang="es-MX" sz="2400" dirty="0">
                <a:latin typeface="+mj-lt"/>
              </a:rPr>
              <a:t>CIENCIA UANL / AÑO 20, No. 85, julio-septiembre 2017</a:t>
            </a:r>
          </a:p>
          <a:p>
            <a:r>
              <a:rPr lang="es-MX" sz="2400" dirty="0">
                <a:latin typeface="+mj-lt"/>
                <a:hlinkClick r:id="rId2"/>
              </a:rPr>
              <a:t>https://es.wikipedia.org/wiki/Premio_Nobel</a:t>
            </a:r>
            <a:endParaRPr lang="es-MX" sz="2400" dirty="0">
              <a:latin typeface="+mj-lt"/>
            </a:endParaRPr>
          </a:p>
          <a:p>
            <a:r>
              <a:rPr lang="es-MX" sz="2400" dirty="0">
                <a:hlinkClick r:id="rId3"/>
              </a:rPr>
              <a:t>https://quimica.laguia2000.com/general/evolucion-de-la-quimica</a:t>
            </a:r>
            <a:endParaRPr lang="es-MX" sz="2400" dirty="0"/>
          </a:p>
          <a:p>
            <a:r>
              <a:rPr lang="es-MX" sz="2400" dirty="0">
                <a:hlinkClick r:id="rId4"/>
              </a:rPr>
              <a:t>https://www.xatakaciencia.com/quimica/la-evolucion-de-la-quimica-como-ciencia-experimental</a:t>
            </a:r>
            <a:endParaRPr lang="es-MX" sz="2400" dirty="0">
              <a:latin typeface="+mj-lt"/>
            </a:endParaRPr>
          </a:p>
        </p:txBody>
      </p:sp>
    </p:spTree>
    <p:extLst>
      <p:ext uri="{BB962C8B-B14F-4D97-AF65-F5344CB8AC3E}">
        <p14:creationId xmlns:p14="http://schemas.microsoft.com/office/powerpoint/2010/main" val="33903645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994115" y="328111"/>
            <a:ext cx="5525955" cy="6165454"/>
          </a:xfrm>
        </p:spPr>
        <p:txBody>
          <a:bodyPr vert="horz" lIns="91440" tIns="45720" rIns="91440" bIns="45720" rtlCol="0" anchor="b">
            <a:noAutofit/>
          </a:bodyPr>
          <a:lstStyle/>
          <a:p>
            <a:pPr algn="r"/>
            <a:r>
              <a:rPr lang="es-MX" sz="2400" dirty="0"/>
              <a:t>Universidad Autónoma del Estado de México</a:t>
            </a:r>
            <a:br>
              <a:rPr lang="es-MX" sz="2400" dirty="0"/>
            </a:br>
            <a:r>
              <a:rPr lang="es-MX" sz="2400" dirty="0"/>
              <a:t>Facultad de Química</a:t>
            </a:r>
            <a:br>
              <a:rPr lang="es-MX" sz="2400" dirty="0"/>
            </a:br>
            <a:r>
              <a:rPr lang="es-MX" sz="2400" dirty="0"/>
              <a:t>Licenciatura en Química  </a:t>
            </a:r>
            <a:br>
              <a:rPr lang="es-MX" sz="2400" dirty="0"/>
            </a:br>
            <a:r>
              <a:rPr lang="es-MX" sz="2400" b="1" dirty="0"/>
              <a:t>Ciencia, tecnología y sociedad</a:t>
            </a:r>
            <a:br>
              <a:rPr lang="es-MX" sz="2400" b="1" dirty="0"/>
            </a:br>
            <a:br>
              <a:rPr lang="es-MX" sz="2400" dirty="0"/>
            </a:br>
            <a:r>
              <a:rPr lang="es-MX" sz="2400" dirty="0"/>
              <a:t>unidad 2. Contexto del profesional de la química </a:t>
            </a:r>
            <a:br>
              <a:rPr lang="en-US" sz="2400" dirty="0"/>
            </a:br>
            <a:br>
              <a:rPr lang="en-US" sz="2400" dirty="0"/>
            </a:br>
            <a:r>
              <a:rPr lang="es-ES_tradnl" sz="2400" dirty="0"/>
              <a:t>2.1. Ilustrar desarrollo y evolución</a:t>
            </a:r>
            <a:br>
              <a:rPr lang="es-MX" sz="2400" dirty="0"/>
            </a:br>
            <a:br>
              <a:rPr lang="en-US" sz="2400" dirty="0"/>
            </a:br>
            <a:br>
              <a:rPr lang="en-US" sz="2400" dirty="0"/>
            </a:br>
            <a:br>
              <a:rPr lang="en-US" sz="2400" dirty="0"/>
            </a:br>
            <a:r>
              <a:rPr lang="en-US" sz="2400" dirty="0"/>
              <a:t>Dra. </a:t>
            </a:r>
            <a:r>
              <a:rPr lang="en-US" sz="2400" dirty="0" err="1"/>
              <a:t>en</a:t>
            </a:r>
            <a:r>
              <a:rPr lang="en-US" sz="2400" dirty="0"/>
              <a:t> Ed. Guadalupe Mirella Maya López</a:t>
            </a:r>
            <a:br>
              <a:rPr lang="en-US" sz="2400" b="1" dirty="0"/>
            </a:br>
            <a:r>
              <a:rPr lang="en-US" sz="2400" b="1" dirty="0"/>
              <a:t>2019-B</a:t>
            </a:r>
          </a:p>
        </p:txBody>
      </p:sp>
      <p:pic>
        <p:nvPicPr>
          <p:cNvPr id="1028" name="Picture 4" descr="Resultado de imagen para simbolos de los metales">
            <a:extLst>
              <a:ext uri="{FF2B5EF4-FFF2-40B4-BE49-F238E27FC236}">
                <a16:creationId xmlns:a16="http://schemas.microsoft.com/office/drawing/2014/main" id="{B3FD44DC-D635-4DE0-B8C4-C198B1FFC2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381" y="1563757"/>
            <a:ext cx="4952819" cy="4323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504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2D8C56-1454-4896-B1A0-1FA426CC8B14}"/>
              </a:ext>
            </a:extLst>
          </p:cNvPr>
          <p:cNvSpPr>
            <a:spLocks noGrp="1"/>
          </p:cNvSpPr>
          <p:nvPr>
            <p:ph type="title"/>
          </p:nvPr>
        </p:nvSpPr>
        <p:spPr/>
        <p:txBody>
          <a:bodyPr/>
          <a:lstStyle/>
          <a:p>
            <a:r>
              <a:rPr lang="es-MX" dirty="0"/>
              <a:t>Unidad 2. Contexto del profesional de la química </a:t>
            </a:r>
          </a:p>
        </p:txBody>
      </p:sp>
      <p:sp>
        <p:nvSpPr>
          <p:cNvPr id="3" name="Marcador de contenido 2">
            <a:extLst>
              <a:ext uri="{FF2B5EF4-FFF2-40B4-BE49-F238E27FC236}">
                <a16:creationId xmlns:a16="http://schemas.microsoft.com/office/drawing/2014/main" id="{75A1C51D-9260-4FF1-9B2D-8CEE93089779}"/>
              </a:ext>
            </a:extLst>
          </p:cNvPr>
          <p:cNvSpPr>
            <a:spLocks noGrp="1"/>
          </p:cNvSpPr>
          <p:nvPr>
            <p:ph idx="1"/>
          </p:nvPr>
        </p:nvSpPr>
        <p:spPr>
          <a:xfrm>
            <a:off x="2589212" y="2133600"/>
            <a:ext cx="8915400" cy="4100290"/>
          </a:xfrm>
        </p:spPr>
        <p:txBody>
          <a:bodyPr>
            <a:normAutofit/>
          </a:bodyPr>
          <a:lstStyle/>
          <a:p>
            <a:pPr marL="0" indent="0">
              <a:buNone/>
            </a:pPr>
            <a:r>
              <a:rPr lang="es-MX" sz="2800" b="1" dirty="0">
                <a:latin typeface="+mj-lt"/>
              </a:rPr>
              <a:t>Objetivo de la unidad: </a:t>
            </a:r>
            <a:r>
              <a:rPr lang="es-ES_tradnl" sz="2800" dirty="0">
                <a:latin typeface="+mj-lt"/>
              </a:rPr>
              <a:t>Analizar el desarrollo y evolución histórica, así como el contexto actual del profesional de la Química, compartir y valorar la importancia del profesional socialmente responsable en la solución de problemas propios de su profesión</a:t>
            </a:r>
            <a:r>
              <a:rPr lang="es-MX" sz="2800" dirty="0">
                <a:latin typeface="+mj-lt"/>
              </a:rPr>
              <a:t>.</a:t>
            </a:r>
            <a:endParaRPr lang="es-MX" sz="2800" dirty="0">
              <a:latin typeface="+mj-lt"/>
              <a:ea typeface="Calibri" panose="020F0502020204030204" pitchFamily="34" charset="0"/>
              <a:cs typeface="Times New Roman" panose="02020603050405020304" pitchFamily="18" charset="0"/>
            </a:endParaRPr>
          </a:p>
          <a:p>
            <a:pPr marL="0" indent="0">
              <a:buNone/>
            </a:pPr>
            <a:r>
              <a:rPr lang="es-ES_tradnl" sz="2800" dirty="0">
                <a:latin typeface="+mj-lt"/>
              </a:rPr>
              <a:t>Tema 2.1. Ilustrar el desarrollo y evolución de la profesión</a:t>
            </a:r>
          </a:p>
          <a:p>
            <a:r>
              <a:rPr lang="es-MX" sz="2800" dirty="0">
                <a:latin typeface="+mj-lt"/>
              </a:rPr>
              <a:t>Grandes descubrimientos y evolución de la química </a:t>
            </a:r>
          </a:p>
          <a:p>
            <a:endParaRPr lang="es-MX" sz="2800" dirty="0">
              <a:latin typeface="+mj-lt"/>
            </a:endParaRPr>
          </a:p>
          <a:p>
            <a:endParaRPr lang="es-MX" sz="2800" dirty="0">
              <a:latin typeface="+mj-lt"/>
            </a:endParaRPr>
          </a:p>
        </p:txBody>
      </p:sp>
    </p:spTree>
    <p:extLst>
      <p:ext uri="{BB962C8B-B14F-4D97-AF65-F5344CB8AC3E}">
        <p14:creationId xmlns:p14="http://schemas.microsoft.com/office/powerpoint/2010/main" val="1896291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B8BF3F-2725-40E3-B70B-00732265AC0C}"/>
              </a:ext>
            </a:extLst>
          </p:cNvPr>
          <p:cNvSpPr>
            <a:spLocks noGrp="1"/>
          </p:cNvSpPr>
          <p:nvPr>
            <p:ph type="title"/>
          </p:nvPr>
        </p:nvSpPr>
        <p:spPr>
          <a:xfrm>
            <a:off x="2592925" y="624109"/>
            <a:ext cx="6259527" cy="1761281"/>
          </a:xfrm>
        </p:spPr>
        <p:txBody>
          <a:bodyPr>
            <a:normAutofit/>
          </a:bodyPr>
          <a:lstStyle/>
          <a:p>
            <a:r>
              <a:rPr lang="es-MX" dirty="0"/>
              <a:t>Evolución de la química</a:t>
            </a:r>
            <a:br>
              <a:rPr lang="es-MX" dirty="0"/>
            </a:br>
            <a:r>
              <a:rPr lang="es-MX" dirty="0"/>
              <a:t>7 de abril de 2010 </a:t>
            </a:r>
            <a:br>
              <a:rPr lang="es-MX" dirty="0"/>
            </a:br>
            <a:r>
              <a:rPr lang="es-MX" dirty="0"/>
              <a:t>Publicado por Ángeles Méndez</a:t>
            </a:r>
          </a:p>
        </p:txBody>
      </p:sp>
      <p:sp>
        <p:nvSpPr>
          <p:cNvPr id="3" name="Marcador de contenido 2">
            <a:extLst>
              <a:ext uri="{FF2B5EF4-FFF2-40B4-BE49-F238E27FC236}">
                <a16:creationId xmlns:a16="http://schemas.microsoft.com/office/drawing/2014/main" id="{5C3FE3AC-CEFA-4E66-9AEC-55DD0F0BB193}"/>
              </a:ext>
            </a:extLst>
          </p:cNvPr>
          <p:cNvSpPr>
            <a:spLocks noGrp="1"/>
          </p:cNvSpPr>
          <p:nvPr>
            <p:ph idx="1"/>
          </p:nvPr>
        </p:nvSpPr>
        <p:spPr>
          <a:xfrm>
            <a:off x="3220278" y="2584173"/>
            <a:ext cx="7911548" cy="3592789"/>
          </a:xfrm>
        </p:spPr>
        <p:txBody>
          <a:bodyPr>
            <a:normAutofit/>
          </a:bodyPr>
          <a:lstStyle/>
          <a:p>
            <a:pPr fontAlgn="base"/>
            <a:r>
              <a:rPr lang="es-MX" sz="2400" dirty="0">
                <a:latin typeface="+mj-lt"/>
              </a:rPr>
              <a:t>Desde la Antigüedad, el hombre ha estado descubriendo y experimentando con distintos materiales con el fin de cubrir sus necesidades alimentarias  y defensivas.</a:t>
            </a:r>
            <a:br>
              <a:rPr lang="es-MX" sz="2400" dirty="0">
                <a:latin typeface="+mj-lt"/>
              </a:rPr>
            </a:br>
            <a:r>
              <a:rPr lang="es-MX" sz="2400" dirty="0">
                <a:latin typeface="+mj-lt"/>
              </a:rPr>
              <a:t>En la época primitiva, usaba piedras y después metales, como el cobre, estaño, bronce y hierro, el uso de estos materiales dio nombre distintas épocas, como la Edad de Piedra, y la Edad de los Metales.</a:t>
            </a:r>
          </a:p>
          <a:p>
            <a:endParaRPr lang="es-MX" sz="2400" dirty="0">
              <a:latin typeface="+mj-lt"/>
            </a:endParaRPr>
          </a:p>
        </p:txBody>
      </p:sp>
    </p:spTree>
    <p:extLst>
      <p:ext uri="{BB962C8B-B14F-4D97-AF65-F5344CB8AC3E}">
        <p14:creationId xmlns:p14="http://schemas.microsoft.com/office/powerpoint/2010/main" val="515623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edad de piedra">
            <a:extLst>
              <a:ext uri="{FF2B5EF4-FFF2-40B4-BE49-F238E27FC236}">
                <a16:creationId xmlns:a16="http://schemas.microsoft.com/office/drawing/2014/main" id="{8B4AED49-6A6A-47C0-8ABE-DEAA2E75AA9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053" y="116095"/>
            <a:ext cx="6099470" cy="406631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edad de de los metales">
            <a:extLst>
              <a:ext uri="{FF2B5EF4-FFF2-40B4-BE49-F238E27FC236}">
                <a16:creationId xmlns:a16="http://schemas.microsoft.com/office/drawing/2014/main" id="{4F37C5C5-9C71-4853-BF9E-7BE3ABD9CD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4992" y="3786466"/>
            <a:ext cx="6527008" cy="3071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861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B0470B-9EA2-46F7-B933-EA6E03FD4EC8}"/>
              </a:ext>
            </a:extLst>
          </p:cNvPr>
          <p:cNvSpPr>
            <a:spLocks noGrp="1"/>
          </p:cNvSpPr>
          <p:nvPr>
            <p:ph type="title"/>
          </p:nvPr>
        </p:nvSpPr>
        <p:spPr>
          <a:xfrm>
            <a:off x="8494643" y="624110"/>
            <a:ext cx="3009969" cy="833629"/>
          </a:xfrm>
        </p:spPr>
        <p:txBody>
          <a:bodyPr/>
          <a:lstStyle/>
          <a:p>
            <a:r>
              <a:rPr lang="es-MX" b="1" dirty="0"/>
              <a:t>Preguntas </a:t>
            </a:r>
          </a:p>
        </p:txBody>
      </p:sp>
      <p:sp>
        <p:nvSpPr>
          <p:cNvPr id="3" name="Marcador de contenido 2">
            <a:extLst>
              <a:ext uri="{FF2B5EF4-FFF2-40B4-BE49-F238E27FC236}">
                <a16:creationId xmlns:a16="http://schemas.microsoft.com/office/drawing/2014/main" id="{8FCEBBB0-7F59-4D74-93B9-903A3B7651AF}"/>
              </a:ext>
            </a:extLst>
          </p:cNvPr>
          <p:cNvSpPr>
            <a:spLocks noGrp="1"/>
          </p:cNvSpPr>
          <p:nvPr>
            <p:ph idx="1"/>
          </p:nvPr>
        </p:nvSpPr>
        <p:spPr>
          <a:xfrm>
            <a:off x="3684104" y="1825625"/>
            <a:ext cx="7103166" cy="4351338"/>
          </a:xfrm>
        </p:spPr>
        <p:txBody>
          <a:bodyPr>
            <a:normAutofit/>
          </a:bodyPr>
          <a:lstStyle/>
          <a:p>
            <a:r>
              <a:rPr lang="es-MX" sz="2800" dirty="0">
                <a:latin typeface="+mj-lt"/>
              </a:rPr>
              <a:t>¿En qué época las mujeres usaban cosméticos que contenían arsénico y mercurio?</a:t>
            </a:r>
          </a:p>
          <a:p>
            <a:r>
              <a:rPr lang="es-MX" sz="2800" dirty="0">
                <a:latin typeface="+mj-lt"/>
              </a:rPr>
              <a:t>¿Podemos pensar que la primera teoría de la materia fue la teoría de los cuatro elementos?</a:t>
            </a:r>
          </a:p>
          <a:p>
            <a:r>
              <a:rPr lang="es-MX" sz="2800" dirty="0">
                <a:latin typeface="+mj-lt"/>
              </a:rPr>
              <a:t>¿Cuáles fueron las aportaciones de: Tales de Mileto, Anaxímenes, Heráclito, Empédocles y Demócrito de Abdera? </a:t>
            </a:r>
          </a:p>
        </p:txBody>
      </p:sp>
    </p:spTree>
    <p:extLst>
      <p:ext uri="{BB962C8B-B14F-4D97-AF65-F5344CB8AC3E}">
        <p14:creationId xmlns:p14="http://schemas.microsoft.com/office/powerpoint/2010/main" val="2072134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D08B58-C05B-4C29-894C-3DD0E34A0454}"/>
              </a:ext>
            </a:extLst>
          </p:cNvPr>
          <p:cNvSpPr>
            <a:spLocks noGrp="1"/>
          </p:cNvSpPr>
          <p:nvPr>
            <p:ph type="title"/>
          </p:nvPr>
        </p:nvSpPr>
        <p:spPr>
          <a:xfrm>
            <a:off x="1956821" y="160285"/>
            <a:ext cx="2429648" cy="952899"/>
          </a:xfrm>
        </p:spPr>
        <p:txBody>
          <a:bodyPr>
            <a:normAutofit/>
          </a:bodyPr>
          <a:lstStyle/>
          <a:p>
            <a:r>
              <a:rPr lang="es-MX" sz="4000" b="1" dirty="0"/>
              <a:t>Alquimia </a:t>
            </a:r>
          </a:p>
        </p:txBody>
      </p:sp>
      <p:sp>
        <p:nvSpPr>
          <p:cNvPr id="3" name="Marcador de contenido 2">
            <a:extLst>
              <a:ext uri="{FF2B5EF4-FFF2-40B4-BE49-F238E27FC236}">
                <a16:creationId xmlns:a16="http://schemas.microsoft.com/office/drawing/2014/main" id="{DC274E4A-F5A3-4D38-8182-8F2D9721CD1D}"/>
              </a:ext>
            </a:extLst>
          </p:cNvPr>
          <p:cNvSpPr>
            <a:spLocks noGrp="1"/>
          </p:cNvSpPr>
          <p:nvPr>
            <p:ph idx="1"/>
          </p:nvPr>
        </p:nvSpPr>
        <p:spPr>
          <a:xfrm>
            <a:off x="2761490" y="1404731"/>
            <a:ext cx="8915400" cy="5292984"/>
          </a:xfrm>
        </p:spPr>
        <p:txBody>
          <a:bodyPr>
            <a:noAutofit/>
          </a:bodyPr>
          <a:lstStyle/>
          <a:p>
            <a:r>
              <a:rPr lang="es-MX" sz="2200" dirty="0">
                <a:latin typeface="+mj-lt"/>
              </a:rPr>
              <a:t>En Alexandria, la filosofía griega confluyó con la técnica egipcia y el misticismo oriental, un encuentro que dio como fruto el nacimiento de la alquimia. Entre el siglo III a.C. y el siglo XVI </a:t>
            </a:r>
            <a:r>
              <a:rPr lang="es-MX" sz="2200" dirty="0" err="1">
                <a:latin typeface="+mj-lt"/>
              </a:rPr>
              <a:t>d.C</a:t>
            </a:r>
            <a:r>
              <a:rPr lang="es-MX" sz="2200" dirty="0">
                <a:latin typeface="+mj-lt"/>
              </a:rPr>
              <a:t>, la química estaba dominada por la alquimia, centrada en la búsqueda de la piedra filosofal, capaz de transformar los metales en oro. La cultura árabe, en el siglo VII, dio un impulso fundamental a la alquimia </a:t>
            </a:r>
          </a:p>
          <a:p>
            <a:r>
              <a:rPr lang="es-MX" sz="2200" dirty="0">
                <a:latin typeface="+mj-lt"/>
              </a:rPr>
              <a:t>Entre los siglos XVI y XVII empieza a desarrollarse</a:t>
            </a:r>
            <a:r>
              <a:rPr lang="es-MX" sz="2200" b="1" dirty="0">
                <a:latin typeface="+mj-lt"/>
              </a:rPr>
              <a:t> la química como ciencia</a:t>
            </a:r>
            <a:r>
              <a:rPr lang="es-MX" sz="2200" dirty="0">
                <a:latin typeface="+mj-lt"/>
              </a:rPr>
              <a:t>. Se considera que los principios básicos de la química se recogen por primera vez en la obra del científico británico Robert Boyle (1627-1691). Durante dicho periodo se estudiaron el comportamiento y las propiedades de los gases, se establecieron técnicas de medición y surgió el concepto de "elemento" como sustancia básica que no puede descomponerse en otras. En esta época se desarrolló la teoría del flogisto, para explicar los procesos de combustión.</a:t>
            </a:r>
          </a:p>
        </p:txBody>
      </p:sp>
    </p:spTree>
    <p:extLst>
      <p:ext uri="{BB962C8B-B14F-4D97-AF65-F5344CB8AC3E}">
        <p14:creationId xmlns:p14="http://schemas.microsoft.com/office/powerpoint/2010/main" val="2002725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Resultado de imagen para teoria del flogisto">
            <a:extLst>
              <a:ext uri="{FF2B5EF4-FFF2-40B4-BE49-F238E27FC236}">
                <a16:creationId xmlns:a16="http://schemas.microsoft.com/office/drawing/2014/main" id="{C68A8BF2-FF4D-48C2-8C10-BF1B4CDBF7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005" y="1152938"/>
            <a:ext cx="11479990" cy="4850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750650"/>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Calibri Light-Constantia">
      <a:majorFont>
        <a:latin typeface="Calibri Light"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panose="02030602050306030303"/>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192</TotalTime>
  <Words>1816</Words>
  <Application>Microsoft Office PowerPoint</Application>
  <PresentationFormat>Panorámica</PresentationFormat>
  <Paragraphs>96</Paragraphs>
  <Slides>38</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38</vt:i4>
      </vt:variant>
    </vt:vector>
  </HeadingPairs>
  <TitlesOfParts>
    <vt:vector size="44" baseType="lpstr">
      <vt:lpstr>Arial</vt:lpstr>
      <vt:lpstr>Calibri Light</vt:lpstr>
      <vt:lpstr>Constantia</vt:lpstr>
      <vt:lpstr>Verdana</vt:lpstr>
      <vt:lpstr>Wingdings 3</vt:lpstr>
      <vt:lpstr>Espiral</vt:lpstr>
      <vt:lpstr>Universidad Autónoma del Estado de México Facultad de Química Licenciatura en Química    Ciencia, tecnología y sociedad  Unidad 2. Contexto del profesional de la química   2.1. Ilustrar el desarrollo y evolución   Dra. en Ed. Guadalupe Mirella Maya López 2019-B</vt:lpstr>
      <vt:lpstr>Presentación de PowerPoint</vt:lpstr>
      <vt:lpstr>Propósitos:  Analizar tópicos sobre la profesión de QUIMICO;   Tener una mejor comprensión, actitud y sensibilidad de las actividades científicas y tecnológicas asociadas al campo laboral, así como sus alcances para valorar la calidad en el trabajo;   Actuar con responsabilidad social y con una visión de sustentabilidad.</vt:lpstr>
      <vt:lpstr>Unidad 2. Contexto del profesional de la química </vt:lpstr>
      <vt:lpstr>Evolución de la química 7 de abril de 2010  Publicado por Ángeles Méndez</vt:lpstr>
      <vt:lpstr>Presentación de PowerPoint</vt:lpstr>
      <vt:lpstr>Preguntas </vt:lpstr>
      <vt:lpstr>Alquimia </vt:lpstr>
      <vt:lpstr>Presentación de PowerPoint</vt:lpstr>
      <vt:lpstr>La química adquiere definitivamente las características de una ciencia experimental</vt:lpstr>
      <vt:lpstr>La química moderna</vt:lpstr>
      <vt:lpstr>La química orgánica </vt:lpstr>
      <vt:lpstr>La principal materia prima de la industria química orgánica era el carbón</vt:lpstr>
      <vt:lpstr>En 1829 el químico J.W. Döbenreiner </vt:lpstr>
      <vt:lpstr>En 1869, el ruso Dmitri Ivanovich Mendeleiev (1834-1907) </vt:lpstr>
      <vt:lpstr>Línea del tiempo</vt:lpstr>
      <vt:lpstr>Presentación de PowerPoint</vt:lpstr>
      <vt:lpstr>La química es una ciencia experimental</vt:lpstr>
      <vt:lpstr>El método científico </vt:lpstr>
      <vt:lpstr>¿Existe el método científico?: Historia y realidad Pérez Tamayo, Ruy FONDO DE CULTURA ECONÓMICA (FCE)</vt:lpstr>
      <vt:lpstr>Química, la ciencia central</vt:lpstr>
      <vt:lpstr>El desarrollo de la química</vt:lpstr>
      <vt:lpstr>La evolución química como antecedente al origen de la vida. Elizabeth Chacón Baca, Claudia Camargo, Alicia Negrón Mendoza CIENCIA UANL / AÑO 20, No. 85, julio-septiembre 2017</vt:lpstr>
      <vt:lpstr>Alfonso L. Herrera</vt:lpstr>
      <vt:lpstr>Presentación de PowerPoint</vt:lpstr>
      <vt:lpstr>Los experimentos de evolución química</vt:lpstr>
      <vt:lpstr>Química auténticamente universal</vt:lpstr>
      <vt:lpstr>Inventario cósmico </vt:lpstr>
      <vt:lpstr>Ácido cianhídrico </vt:lpstr>
      <vt:lpstr>Presentación de PowerPoint</vt:lpstr>
      <vt:lpstr>Zona de Habitabilidad</vt:lpstr>
      <vt:lpstr>El premio nobel de química </vt:lpstr>
      <vt:lpstr>La fundación Nobel</vt:lpstr>
      <vt:lpstr>Primeros premios</vt:lpstr>
      <vt:lpstr>Primeros premios</vt:lpstr>
      <vt:lpstr>Ejercicio:</vt:lpstr>
      <vt:lpstr>Referencias </vt:lpstr>
      <vt:lpstr>Universidad Autónoma del Estado de México Facultad de Química Licenciatura en Química   Ciencia, tecnología y sociedad  unidad 2. Contexto del profesional de la química   2.1. Ilustrar desarrollo y evolución    Dra. en Ed. Guadalupe Mirella Maya López 2019-B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Guadalupe Mirella Maya Lopez</dc:creator>
  <cp:lastModifiedBy>Guadalupe Mirella Maya Lopez</cp:lastModifiedBy>
  <cp:revision>20</cp:revision>
  <dcterms:created xsi:type="dcterms:W3CDTF">2019-09-24T21:15:53Z</dcterms:created>
  <dcterms:modified xsi:type="dcterms:W3CDTF">2019-09-25T00:29:08Z</dcterms:modified>
</cp:coreProperties>
</file>