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2"/>
  </p:notesMasterIdLst>
  <p:sldIdLst>
    <p:sldId id="376" r:id="rId2"/>
    <p:sldId id="381" r:id="rId3"/>
    <p:sldId id="377" r:id="rId4"/>
    <p:sldId id="258" r:id="rId5"/>
    <p:sldId id="262" r:id="rId6"/>
    <p:sldId id="283" r:id="rId7"/>
    <p:sldId id="264" r:id="rId8"/>
    <p:sldId id="265" r:id="rId9"/>
    <p:sldId id="266" r:id="rId10"/>
    <p:sldId id="267" r:id="rId11"/>
    <p:sldId id="359" r:id="rId12"/>
    <p:sldId id="362" r:id="rId13"/>
    <p:sldId id="360" r:id="rId14"/>
    <p:sldId id="367" r:id="rId15"/>
    <p:sldId id="378" r:id="rId16"/>
    <p:sldId id="379" r:id="rId17"/>
    <p:sldId id="271" r:id="rId18"/>
    <p:sldId id="269" r:id="rId19"/>
    <p:sldId id="270" r:id="rId20"/>
    <p:sldId id="370" r:id="rId21"/>
    <p:sldId id="287" r:id="rId22"/>
    <p:sldId id="290" r:id="rId23"/>
    <p:sldId id="293" r:id="rId24"/>
    <p:sldId id="294" r:id="rId25"/>
    <p:sldId id="297" r:id="rId26"/>
    <p:sldId id="298" r:id="rId27"/>
    <p:sldId id="301" r:id="rId28"/>
    <p:sldId id="303" r:id="rId29"/>
    <p:sldId id="383" r:id="rId30"/>
    <p:sldId id="380" r:id="rId31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97" autoAdjust="0"/>
    <p:restoredTop sz="75583" autoAdjust="0"/>
  </p:normalViewPr>
  <p:slideViewPr>
    <p:cSldViewPr>
      <p:cViewPr varScale="1">
        <p:scale>
          <a:sx n="43" d="100"/>
          <a:sy n="43" d="100"/>
        </p:scale>
        <p:origin x="1272" y="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86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47B15DA-0511-427D-966F-A280BB4BCC4C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s-MX"/>
        </a:p>
      </dgm:t>
    </dgm:pt>
    <dgm:pt modelId="{2850B73B-CFF0-4B6A-A2E9-7831F362C18B}" type="pres">
      <dgm:prSet presAssocID="{147B15DA-0511-427D-966F-A280BB4BCC4C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</dgm:ptLst>
  <dgm:cxnLst>
    <dgm:cxn modelId="{C010C81B-DD94-432D-AFDB-26EE69524B31}" type="presOf" srcId="{147B15DA-0511-427D-966F-A280BB4BCC4C}" destId="{2850B73B-CFF0-4B6A-A2E9-7831F362C18B}" srcOrd="0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F5D3C80-7DB1-41C4-9E57-A443AA8EBEC3}" type="doc">
      <dgm:prSet loTypeId="urn:microsoft.com/office/officeart/2005/8/layout/pList2" loCatId="list" qsTypeId="urn:microsoft.com/office/officeart/2005/8/quickstyle/simple1" qsCatId="simple" csTypeId="urn:microsoft.com/office/officeart/2005/8/colors/accent1_2" csCatId="accent1" phldr="0"/>
      <dgm:spPr/>
    </dgm:pt>
    <dgm:pt modelId="{2CF1EB77-207E-4827-9DC4-DBD87EFE2779}" type="pres">
      <dgm:prSet presAssocID="{1F5D3C80-7DB1-41C4-9E57-A443AA8EBEC3}" presName="Name0" presStyleCnt="0">
        <dgm:presLayoutVars>
          <dgm:dir/>
          <dgm:resizeHandles val="exact"/>
        </dgm:presLayoutVars>
      </dgm:prSet>
      <dgm:spPr/>
    </dgm:pt>
  </dgm:ptLst>
  <dgm:cxnLst>
    <dgm:cxn modelId="{411FC79E-C60D-4EE4-A6F1-69A905411115}" type="presOf" srcId="{1F5D3C80-7DB1-41C4-9E57-A443AA8EBEC3}" destId="{2CF1EB77-207E-4827-9DC4-DBD87EFE2779}" srcOrd="0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6B5ECE1-D3B9-45A5-954E-E13677212003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E84C7713-6BB0-4595-9551-A089A27F9389}">
      <dgm:prSet phldrT="[Texto]"/>
      <dgm:spPr/>
      <dgm:t>
        <a:bodyPr/>
        <a:lstStyle/>
        <a:p>
          <a:r>
            <a:rPr lang="es-MX" dirty="0"/>
            <a:t>Actitud positiva</a:t>
          </a:r>
        </a:p>
      </dgm:t>
    </dgm:pt>
    <dgm:pt modelId="{A74EF537-AC4F-47C4-949A-7389DBB05D39}" type="parTrans" cxnId="{672394D9-76B4-4166-960C-E23E1E50A3D9}">
      <dgm:prSet/>
      <dgm:spPr/>
      <dgm:t>
        <a:bodyPr/>
        <a:lstStyle/>
        <a:p>
          <a:endParaRPr lang="es-MX"/>
        </a:p>
      </dgm:t>
    </dgm:pt>
    <dgm:pt modelId="{B8B6C828-2A82-4C87-80F7-D4EF7E2660F1}" type="sibTrans" cxnId="{672394D9-76B4-4166-960C-E23E1E50A3D9}">
      <dgm:prSet/>
      <dgm:spPr/>
      <dgm:t>
        <a:bodyPr/>
        <a:lstStyle/>
        <a:p>
          <a:endParaRPr lang="es-MX"/>
        </a:p>
      </dgm:t>
    </dgm:pt>
    <dgm:pt modelId="{F6EEB8AC-0734-49AC-8451-1D69219FB7DC}">
      <dgm:prSet phldrT="[Texto]"/>
      <dgm:spPr/>
      <dgm:t>
        <a:bodyPr/>
        <a:lstStyle/>
        <a:p>
          <a:r>
            <a:rPr lang="es-MX" dirty="0"/>
            <a:t>Capacidad</a:t>
          </a:r>
        </a:p>
      </dgm:t>
    </dgm:pt>
    <dgm:pt modelId="{E425B5F5-018E-494C-801A-BCB9FD44B234}" type="parTrans" cxnId="{A9FBE6F4-DAB1-4DD0-96D0-3EC9FE6E69C9}">
      <dgm:prSet/>
      <dgm:spPr/>
      <dgm:t>
        <a:bodyPr/>
        <a:lstStyle/>
        <a:p>
          <a:endParaRPr lang="es-MX"/>
        </a:p>
      </dgm:t>
    </dgm:pt>
    <dgm:pt modelId="{64C0D74B-6338-404A-A5B6-EAB2DFF92A35}" type="sibTrans" cxnId="{A9FBE6F4-DAB1-4DD0-96D0-3EC9FE6E69C9}">
      <dgm:prSet/>
      <dgm:spPr/>
      <dgm:t>
        <a:bodyPr/>
        <a:lstStyle/>
        <a:p>
          <a:endParaRPr lang="es-MX"/>
        </a:p>
      </dgm:t>
    </dgm:pt>
    <dgm:pt modelId="{E5C52EA6-51E5-4782-B380-57DE472AEC87}">
      <dgm:prSet phldrT="[Texto]"/>
      <dgm:spPr/>
      <dgm:t>
        <a:bodyPr/>
        <a:lstStyle/>
        <a:p>
          <a:r>
            <a:rPr lang="es-MX" dirty="0"/>
            <a:t>Claridad de expresión</a:t>
          </a:r>
        </a:p>
      </dgm:t>
    </dgm:pt>
    <dgm:pt modelId="{8005224E-CB6F-419C-9D4B-63F3837A24FC}" type="parTrans" cxnId="{BDEE3980-4250-47C1-A710-D713ADB9C01A}">
      <dgm:prSet/>
      <dgm:spPr/>
      <dgm:t>
        <a:bodyPr/>
        <a:lstStyle/>
        <a:p>
          <a:endParaRPr lang="es-MX"/>
        </a:p>
      </dgm:t>
    </dgm:pt>
    <dgm:pt modelId="{95068AE0-DAF9-4FF6-BEAD-303EC6C2B1EB}" type="sibTrans" cxnId="{BDEE3980-4250-47C1-A710-D713ADB9C01A}">
      <dgm:prSet/>
      <dgm:spPr/>
      <dgm:t>
        <a:bodyPr/>
        <a:lstStyle/>
        <a:p>
          <a:endParaRPr lang="es-MX"/>
        </a:p>
      </dgm:t>
    </dgm:pt>
    <dgm:pt modelId="{9C5AE4A4-72AA-48F3-95AA-AB05453E3664}">
      <dgm:prSet phldrT="[Texto]"/>
      <dgm:spPr/>
      <dgm:t>
        <a:bodyPr/>
        <a:lstStyle/>
        <a:p>
          <a:r>
            <a:rPr lang="es-MX" b="1" dirty="0"/>
            <a:t>Comportamiento ético</a:t>
          </a:r>
        </a:p>
      </dgm:t>
    </dgm:pt>
    <dgm:pt modelId="{440BB967-5180-432C-B6EA-51B3CDF4C1E8}" type="parTrans" cxnId="{FB5EA482-FC47-41BA-A835-B1B8D5DBEAF5}">
      <dgm:prSet/>
      <dgm:spPr/>
      <dgm:t>
        <a:bodyPr/>
        <a:lstStyle/>
        <a:p>
          <a:endParaRPr lang="es-MX"/>
        </a:p>
      </dgm:t>
    </dgm:pt>
    <dgm:pt modelId="{45D36817-89E7-45A9-8B9E-0CDD1EC05D23}" type="sibTrans" cxnId="{FB5EA482-FC47-41BA-A835-B1B8D5DBEAF5}">
      <dgm:prSet/>
      <dgm:spPr/>
      <dgm:t>
        <a:bodyPr/>
        <a:lstStyle/>
        <a:p>
          <a:endParaRPr lang="es-MX"/>
        </a:p>
      </dgm:t>
    </dgm:pt>
    <dgm:pt modelId="{767AF952-AC38-404E-9C6E-E2679E7E1F9B}">
      <dgm:prSet phldrT="[Texto]"/>
      <dgm:spPr/>
      <dgm:t>
        <a:bodyPr/>
        <a:lstStyle/>
        <a:p>
          <a:r>
            <a:rPr lang="es-MX" dirty="0"/>
            <a:t>Concentración </a:t>
          </a:r>
        </a:p>
      </dgm:t>
    </dgm:pt>
    <dgm:pt modelId="{10A1E929-C6AE-4CD8-B738-A299CACEBB2B}" type="parTrans" cxnId="{96FBDA9A-D3FC-42EF-A952-63083049D106}">
      <dgm:prSet/>
      <dgm:spPr/>
      <dgm:t>
        <a:bodyPr/>
        <a:lstStyle/>
        <a:p>
          <a:endParaRPr lang="es-MX"/>
        </a:p>
      </dgm:t>
    </dgm:pt>
    <dgm:pt modelId="{344DFC0A-B5B6-4542-B96B-8DC703E6B238}" type="sibTrans" cxnId="{96FBDA9A-D3FC-42EF-A952-63083049D106}">
      <dgm:prSet/>
      <dgm:spPr/>
      <dgm:t>
        <a:bodyPr/>
        <a:lstStyle/>
        <a:p>
          <a:endParaRPr lang="es-MX"/>
        </a:p>
      </dgm:t>
    </dgm:pt>
    <dgm:pt modelId="{757BB48C-D987-4668-8592-5376D1A48246}" type="pres">
      <dgm:prSet presAssocID="{66B5ECE1-D3B9-45A5-954E-E1367721200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7C5B3B7-C7FE-4279-9441-A31D1194FC84}" type="pres">
      <dgm:prSet presAssocID="{E84C7713-6BB0-4595-9551-A089A27F9389}" presName="node" presStyleLbl="node1" presStyleIdx="0" presStyleCnt="5" custScaleX="77692" custLinFactNeighborX="-10232" custLinFactNeighborY="-420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FFA896A-A424-40CC-882F-AE251D5B1BD5}" type="pres">
      <dgm:prSet presAssocID="{B8B6C828-2A82-4C87-80F7-D4EF7E2660F1}" presName="sibTrans" presStyleCnt="0"/>
      <dgm:spPr/>
    </dgm:pt>
    <dgm:pt modelId="{00E6082D-A601-486E-9A57-777B89251731}" type="pres">
      <dgm:prSet presAssocID="{F6EEB8AC-0734-49AC-8451-1D69219FB7DC}" presName="node" presStyleLbl="node1" presStyleIdx="1" presStyleCnt="5" custScaleX="77260" custLinFactNeighborX="11102" custLinFactNeighborY="-10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391D9E4-3C58-41C9-98BF-5416D3E19567}" type="pres">
      <dgm:prSet presAssocID="{64C0D74B-6338-404A-A5B6-EAB2DFF92A35}" presName="sibTrans" presStyleCnt="0"/>
      <dgm:spPr/>
    </dgm:pt>
    <dgm:pt modelId="{B863CE4C-7631-4029-9DC4-BEC5C7D82519}" type="pres">
      <dgm:prSet presAssocID="{E5C52EA6-51E5-4782-B380-57DE472AEC87}" presName="node" presStyleLbl="node1" presStyleIdx="2" presStyleCnt="5" custScaleX="84886" custLinFactNeighborX="87476" custLinFactNeighborY="336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5A6C935-6804-4423-91F8-FB6FCB7698DA}" type="pres">
      <dgm:prSet presAssocID="{95068AE0-DAF9-4FF6-BEAD-303EC6C2B1EB}" presName="sibTrans" presStyleCnt="0"/>
      <dgm:spPr/>
    </dgm:pt>
    <dgm:pt modelId="{A6CA6296-9017-4D75-8301-134F7DC5CC40}" type="pres">
      <dgm:prSet presAssocID="{9C5AE4A4-72AA-48F3-95AA-AB05453E3664}" presName="node" presStyleLbl="node1" presStyleIdx="3" presStyleCnt="5" custLinFactNeighborX="-16957" custLinFactNeighborY="-58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C18BADD-44E6-4353-A2F3-5A109BC0FAE7}" type="pres">
      <dgm:prSet presAssocID="{45D36817-89E7-45A9-8B9E-0CDD1EC05D23}" presName="sibTrans" presStyleCnt="0"/>
      <dgm:spPr/>
    </dgm:pt>
    <dgm:pt modelId="{C1A3EDAC-C6F4-4F24-BD06-24361D182CA5}" type="pres">
      <dgm:prSet presAssocID="{767AF952-AC38-404E-9C6E-E2679E7E1F9B}" presName="node" presStyleLbl="node1" presStyleIdx="4" presStyleCnt="5" custScaleX="90341" custLinFactNeighborX="23757" custLinFactNeighborY="-299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33AACB6-861A-450F-A850-29ED7B20D626}" type="presOf" srcId="{767AF952-AC38-404E-9C6E-E2679E7E1F9B}" destId="{C1A3EDAC-C6F4-4F24-BD06-24361D182CA5}" srcOrd="0" destOrd="0" presId="urn:microsoft.com/office/officeart/2005/8/layout/default"/>
    <dgm:cxn modelId="{D0AC4A10-86AB-4D3C-80DE-28F31BACB878}" type="presOf" srcId="{9C5AE4A4-72AA-48F3-95AA-AB05453E3664}" destId="{A6CA6296-9017-4D75-8301-134F7DC5CC40}" srcOrd="0" destOrd="0" presId="urn:microsoft.com/office/officeart/2005/8/layout/default"/>
    <dgm:cxn modelId="{672394D9-76B4-4166-960C-E23E1E50A3D9}" srcId="{66B5ECE1-D3B9-45A5-954E-E13677212003}" destId="{E84C7713-6BB0-4595-9551-A089A27F9389}" srcOrd="0" destOrd="0" parTransId="{A74EF537-AC4F-47C4-949A-7389DBB05D39}" sibTransId="{B8B6C828-2A82-4C87-80F7-D4EF7E2660F1}"/>
    <dgm:cxn modelId="{BDEE3980-4250-47C1-A710-D713ADB9C01A}" srcId="{66B5ECE1-D3B9-45A5-954E-E13677212003}" destId="{E5C52EA6-51E5-4782-B380-57DE472AEC87}" srcOrd="2" destOrd="0" parTransId="{8005224E-CB6F-419C-9D4B-63F3837A24FC}" sibTransId="{95068AE0-DAF9-4FF6-BEAD-303EC6C2B1EB}"/>
    <dgm:cxn modelId="{0AD24BDF-CBCC-42B5-9E62-3D4CC558F596}" type="presOf" srcId="{E5C52EA6-51E5-4782-B380-57DE472AEC87}" destId="{B863CE4C-7631-4029-9DC4-BEC5C7D82519}" srcOrd="0" destOrd="0" presId="urn:microsoft.com/office/officeart/2005/8/layout/default"/>
    <dgm:cxn modelId="{FB5EA482-FC47-41BA-A835-B1B8D5DBEAF5}" srcId="{66B5ECE1-D3B9-45A5-954E-E13677212003}" destId="{9C5AE4A4-72AA-48F3-95AA-AB05453E3664}" srcOrd="3" destOrd="0" parTransId="{440BB967-5180-432C-B6EA-51B3CDF4C1E8}" sibTransId="{45D36817-89E7-45A9-8B9E-0CDD1EC05D23}"/>
    <dgm:cxn modelId="{8D43A7B7-858B-413C-817A-01939BB9112E}" type="presOf" srcId="{66B5ECE1-D3B9-45A5-954E-E13677212003}" destId="{757BB48C-D987-4668-8592-5376D1A48246}" srcOrd="0" destOrd="0" presId="urn:microsoft.com/office/officeart/2005/8/layout/default"/>
    <dgm:cxn modelId="{321B87CE-308B-44B3-B79C-3057F4326CEC}" type="presOf" srcId="{E84C7713-6BB0-4595-9551-A089A27F9389}" destId="{C7C5B3B7-C7FE-4279-9441-A31D1194FC84}" srcOrd="0" destOrd="0" presId="urn:microsoft.com/office/officeart/2005/8/layout/default"/>
    <dgm:cxn modelId="{96FBDA9A-D3FC-42EF-A952-63083049D106}" srcId="{66B5ECE1-D3B9-45A5-954E-E13677212003}" destId="{767AF952-AC38-404E-9C6E-E2679E7E1F9B}" srcOrd="4" destOrd="0" parTransId="{10A1E929-C6AE-4CD8-B738-A299CACEBB2B}" sibTransId="{344DFC0A-B5B6-4542-B96B-8DC703E6B238}"/>
    <dgm:cxn modelId="{A9FBE6F4-DAB1-4DD0-96D0-3EC9FE6E69C9}" srcId="{66B5ECE1-D3B9-45A5-954E-E13677212003}" destId="{F6EEB8AC-0734-49AC-8451-1D69219FB7DC}" srcOrd="1" destOrd="0" parTransId="{E425B5F5-018E-494C-801A-BCB9FD44B234}" sibTransId="{64C0D74B-6338-404A-A5B6-EAB2DFF92A35}"/>
    <dgm:cxn modelId="{9D62904A-982C-4F54-8620-8BE21E28DF20}" type="presOf" srcId="{F6EEB8AC-0734-49AC-8451-1D69219FB7DC}" destId="{00E6082D-A601-486E-9A57-777B89251731}" srcOrd="0" destOrd="0" presId="urn:microsoft.com/office/officeart/2005/8/layout/default"/>
    <dgm:cxn modelId="{B22CF075-877C-4B43-9AEA-6845067DD8E1}" type="presParOf" srcId="{757BB48C-D987-4668-8592-5376D1A48246}" destId="{C7C5B3B7-C7FE-4279-9441-A31D1194FC84}" srcOrd="0" destOrd="0" presId="urn:microsoft.com/office/officeart/2005/8/layout/default"/>
    <dgm:cxn modelId="{F27708C9-51B2-4193-B075-78065219A6E0}" type="presParOf" srcId="{757BB48C-D987-4668-8592-5376D1A48246}" destId="{8FFA896A-A424-40CC-882F-AE251D5B1BD5}" srcOrd="1" destOrd="0" presId="urn:microsoft.com/office/officeart/2005/8/layout/default"/>
    <dgm:cxn modelId="{348EF635-8A5D-4FCB-BA38-9F5E26D60F20}" type="presParOf" srcId="{757BB48C-D987-4668-8592-5376D1A48246}" destId="{00E6082D-A601-486E-9A57-777B89251731}" srcOrd="2" destOrd="0" presId="urn:microsoft.com/office/officeart/2005/8/layout/default"/>
    <dgm:cxn modelId="{8DB0854E-C2D9-41E2-986C-87A678C7F559}" type="presParOf" srcId="{757BB48C-D987-4668-8592-5376D1A48246}" destId="{C391D9E4-3C58-41C9-98BF-5416D3E19567}" srcOrd="3" destOrd="0" presId="urn:microsoft.com/office/officeart/2005/8/layout/default"/>
    <dgm:cxn modelId="{530032EC-ADE1-46C1-9422-674C69719FF3}" type="presParOf" srcId="{757BB48C-D987-4668-8592-5376D1A48246}" destId="{B863CE4C-7631-4029-9DC4-BEC5C7D82519}" srcOrd="4" destOrd="0" presId="urn:microsoft.com/office/officeart/2005/8/layout/default"/>
    <dgm:cxn modelId="{031FE44F-E80D-4327-A781-0D14776E107E}" type="presParOf" srcId="{757BB48C-D987-4668-8592-5376D1A48246}" destId="{95A6C935-6804-4423-91F8-FB6FCB7698DA}" srcOrd="5" destOrd="0" presId="urn:microsoft.com/office/officeart/2005/8/layout/default"/>
    <dgm:cxn modelId="{03A666B3-B3E6-4085-82A1-73D418AF8122}" type="presParOf" srcId="{757BB48C-D987-4668-8592-5376D1A48246}" destId="{A6CA6296-9017-4D75-8301-134F7DC5CC40}" srcOrd="6" destOrd="0" presId="urn:microsoft.com/office/officeart/2005/8/layout/default"/>
    <dgm:cxn modelId="{A433B88B-10B3-48F9-B4DC-63A8CE8E30E5}" type="presParOf" srcId="{757BB48C-D987-4668-8592-5376D1A48246}" destId="{1C18BADD-44E6-4353-A2F3-5A109BC0FAE7}" srcOrd="7" destOrd="0" presId="urn:microsoft.com/office/officeart/2005/8/layout/default"/>
    <dgm:cxn modelId="{E31E7AA7-442B-48B9-8ACE-3FCD8F82A9D3}" type="presParOf" srcId="{757BB48C-D987-4668-8592-5376D1A48246}" destId="{C1A3EDAC-C6F4-4F24-BD06-24361D182CA5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5A4C334-8B35-46E6-A25F-B36453C8A3F8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C123E6A0-C249-4A9A-9A8E-13DD89D1B2CA}">
      <dgm:prSet phldrT="[Texto]" custT="1"/>
      <dgm:spPr/>
      <dgm:t>
        <a:bodyPr/>
        <a:lstStyle/>
        <a:p>
          <a:r>
            <a:rPr lang="es-MX" sz="2800" dirty="0"/>
            <a:t>Estabilidad emocional</a:t>
          </a:r>
        </a:p>
      </dgm:t>
    </dgm:pt>
    <dgm:pt modelId="{F5706C0F-49BE-46F0-9AE4-5AAD62F49A1C}" type="parTrans" cxnId="{1F35919F-23F6-47F2-847F-6F6C89833338}">
      <dgm:prSet/>
      <dgm:spPr/>
      <dgm:t>
        <a:bodyPr/>
        <a:lstStyle/>
        <a:p>
          <a:endParaRPr lang="es-MX"/>
        </a:p>
      </dgm:t>
    </dgm:pt>
    <dgm:pt modelId="{45E42D4E-BA94-4976-A23C-D6768594D0C5}" type="sibTrans" cxnId="{1F35919F-23F6-47F2-847F-6F6C89833338}">
      <dgm:prSet/>
      <dgm:spPr/>
      <dgm:t>
        <a:bodyPr/>
        <a:lstStyle/>
        <a:p>
          <a:endParaRPr lang="es-MX"/>
        </a:p>
      </dgm:t>
    </dgm:pt>
    <dgm:pt modelId="{A589B691-E90B-45DE-ACC8-D25227ECCE17}">
      <dgm:prSet phldrT="[Texto]" custT="1"/>
      <dgm:spPr/>
      <dgm:t>
        <a:bodyPr/>
        <a:lstStyle/>
        <a:p>
          <a:r>
            <a:rPr lang="es-MX" sz="2800" dirty="0"/>
            <a:t>Trabajo en grupo</a:t>
          </a:r>
        </a:p>
      </dgm:t>
    </dgm:pt>
    <dgm:pt modelId="{18959FD5-674E-4497-852F-D4E2AA3BD7B1}" type="parTrans" cxnId="{AFB43901-906A-4B6B-A555-78B5D5DC5D40}">
      <dgm:prSet/>
      <dgm:spPr/>
      <dgm:t>
        <a:bodyPr/>
        <a:lstStyle/>
        <a:p>
          <a:endParaRPr lang="es-MX"/>
        </a:p>
      </dgm:t>
    </dgm:pt>
    <dgm:pt modelId="{1B8D4931-5265-4A96-B939-661F3CAAD32F}" type="sibTrans" cxnId="{AFB43901-906A-4B6B-A555-78B5D5DC5D40}">
      <dgm:prSet/>
      <dgm:spPr/>
      <dgm:t>
        <a:bodyPr/>
        <a:lstStyle/>
        <a:p>
          <a:endParaRPr lang="es-MX"/>
        </a:p>
      </dgm:t>
    </dgm:pt>
    <dgm:pt modelId="{B2874FB0-EBFF-4025-A459-56462AE35D7E}">
      <dgm:prSet phldrT="[Texto]" custT="1"/>
      <dgm:spPr/>
      <dgm:t>
        <a:bodyPr/>
        <a:lstStyle/>
        <a:p>
          <a:r>
            <a:rPr lang="es-MX" sz="2800" dirty="0"/>
            <a:t>Iniciativa</a:t>
          </a:r>
        </a:p>
      </dgm:t>
    </dgm:pt>
    <dgm:pt modelId="{FCB89359-60FA-4413-BCDB-8C2CEDE4B2C8}" type="parTrans" cxnId="{3C57BDDF-5833-40D3-8164-EE1485FD22B3}">
      <dgm:prSet/>
      <dgm:spPr/>
      <dgm:t>
        <a:bodyPr/>
        <a:lstStyle/>
        <a:p>
          <a:endParaRPr lang="es-MX"/>
        </a:p>
      </dgm:t>
    </dgm:pt>
    <dgm:pt modelId="{411DF825-BA18-4A09-A6A7-6838E70B1B86}" type="sibTrans" cxnId="{3C57BDDF-5833-40D3-8164-EE1485FD22B3}">
      <dgm:prSet/>
      <dgm:spPr/>
      <dgm:t>
        <a:bodyPr/>
        <a:lstStyle/>
        <a:p>
          <a:endParaRPr lang="es-MX"/>
        </a:p>
      </dgm:t>
    </dgm:pt>
    <dgm:pt modelId="{209A5072-4A03-4EA2-8890-746BF192E51C}">
      <dgm:prSet phldrT="[Texto]" custT="1"/>
      <dgm:spPr/>
      <dgm:t>
        <a:bodyPr/>
        <a:lstStyle/>
        <a:p>
          <a:r>
            <a:rPr lang="es-MX" sz="2800" dirty="0"/>
            <a:t>Mente analítica</a:t>
          </a:r>
        </a:p>
      </dgm:t>
    </dgm:pt>
    <dgm:pt modelId="{61C38B7F-CA42-41BD-9F98-7CF1BBE26AB6}" type="parTrans" cxnId="{0E0EDF36-FF8D-4959-9575-FBE6B453D0AD}">
      <dgm:prSet/>
      <dgm:spPr/>
      <dgm:t>
        <a:bodyPr/>
        <a:lstStyle/>
        <a:p>
          <a:endParaRPr lang="es-MX"/>
        </a:p>
      </dgm:t>
    </dgm:pt>
    <dgm:pt modelId="{B484ECF1-07B2-4E5A-8AE5-D6E1A082D4FA}" type="sibTrans" cxnId="{0E0EDF36-FF8D-4959-9575-FBE6B453D0AD}">
      <dgm:prSet/>
      <dgm:spPr/>
      <dgm:t>
        <a:bodyPr/>
        <a:lstStyle/>
        <a:p>
          <a:endParaRPr lang="es-MX"/>
        </a:p>
      </dgm:t>
    </dgm:pt>
    <dgm:pt modelId="{F18FFB85-CF21-4F2A-9D80-7A48AD0930F4}">
      <dgm:prSet phldrT="[Texto]" custT="1"/>
      <dgm:spPr/>
      <dgm:t>
        <a:bodyPr/>
        <a:lstStyle/>
        <a:p>
          <a:r>
            <a:rPr lang="es-MX" sz="2800" dirty="0"/>
            <a:t>Objetividad</a:t>
          </a:r>
          <a:r>
            <a:rPr lang="es-MX" sz="3800" dirty="0"/>
            <a:t> </a:t>
          </a:r>
        </a:p>
      </dgm:t>
    </dgm:pt>
    <dgm:pt modelId="{4A9E2264-C37E-4788-BF61-306BD135E42D}" type="parTrans" cxnId="{C5EC69CA-6982-4C87-992D-A7D20CF048A3}">
      <dgm:prSet/>
      <dgm:spPr/>
      <dgm:t>
        <a:bodyPr/>
        <a:lstStyle/>
        <a:p>
          <a:endParaRPr lang="es-MX"/>
        </a:p>
      </dgm:t>
    </dgm:pt>
    <dgm:pt modelId="{3B0221C3-BCB9-43E1-9162-3CB3DD3CD30F}" type="sibTrans" cxnId="{C5EC69CA-6982-4C87-992D-A7D20CF048A3}">
      <dgm:prSet/>
      <dgm:spPr/>
      <dgm:t>
        <a:bodyPr/>
        <a:lstStyle/>
        <a:p>
          <a:endParaRPr lang="es-MX"/>
        </a:p>
      </dgm:t>
    </dgm:pt>
    <dgm:pt modelId="{2F27AADE-CF73-4BB4-BA33-8565060E1A87}" type="pres">
      <dgm:prSet presAssocID="{65A4C334-8B35-46E6-A25F-B36453C8A3F8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7B54E14-AD6D-4B0A-88DA-61F44228F3E5}" type="pres">
      <dgm:prSet presAssocID="{C123E6A0-C249-4A9A-9A8E-13DD89D1B2CA}" presName="node" presStyleLbl="node1" presStyleIdx="0" presStyleCnt="5" custScaleY="8493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9A6611B-120C-4939-9D55-7AC56F63D7A5}" type="pres">
      <dgm:prSet presAssocID="{45E42D4E-BA94-4976-A23C-D6768594D0C5}" presName="sibTrans" presStyleCnt="0"/>
      <dgm:spPr/>
    </dgm:pt>
    <dgm:pt modelId="{75130BA7-4FFE-43B7-9813-7FCCF9A4F875}" type="pres">
      <dgm:prSet presAssocID="{A589B691-E90B-45DE-ACC8-D25227ECCE17}" presName="node" presStyleLbl="node1" presStyleIdx="1" presStyleCnt="5" custScaleY="8644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3C0B2F0-8016-409B-BA1C-9639DFD6F0BD}" type="pres">
      <dgm:prSet presAssocID="{1B8D4931-5265-4A96-B939-661F3CAAD32F}" presName="sibTrans" presStyleCnt="0"/>
      <dgm:spPr/>
    </dgm:pt>
    <dgm:pt modelId="{498410CB-B61E-4FEC-BDE4-FE8B958A23C7}" type="pres">
      <dgm:prSet presAssocID="{B2874FB0-EBFF-4025-A459-56462AE35D7E}" presName="node" presStyleLbl="node1" presStyleIdx="2" presStyleCnt="5" custScaleY="95613" custLinFactNeighborX="0" custLinFactNeighborY="452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A1E1A5B-C786-41E8-A87E-A5279398B3FA}" type="pres">
      <dgm:prSet presAssocID="{411DF825-BA18-4A09-A6A7-6838E70B1B86}" presName="sibTrans" presStyleCnt="0"/>
      <dgm:spPr/>
    </dgm:pt>
    <dgm:pt modelId="{F986949B-154E-4B8C-B38C-E756374F6765}" type="pres">
      <dgm:prSet presAssocID="{209A5072-4A03-4EA2-8890-746BF192E51C}" presName="node" presStyleLbl="node1" presStyleIdx="3" presStyleCnt="5" custScaleY="8105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9FC1AC5-5089-480F-A3AF-B65C3D56FAA0}" type="pres">
      <dgm:prSet presAssocID="{B484ECF1-07B2-4E5A-8AE5-D6E1A082D4FA}" presName="sibTrans" presStyleCnt="0"/>
      <dgm:spPr/>
    </dgm:pt>
    <dgm:pt modelId="{DA543120-FDD9-4DAD-ACCB-5C658F50CA38}" type="pres">
      <dgm:prSet presAssocID="{F18FFB85-CF21-4F2A-9D80-7A48AD0930F4}" presName="node" presStyleLbl="node1" presStyleIdx="4" presStyleCnt="5" custScaleY="8158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C5EC69CA-6982-4C87-992D-A7D20CF048A3}" srcId="{65A4C334-8B35-46E6-A25F-B36453C8A3F8}" destId="{F18FFB85-CF21-4F2A-9D80-7A48AD0930F4}" srcOrd="4" destOrd="0" parTransId="{4A9E2264-C37E-4788-BF61-306BD135E42D}" sibTransId="{3B0221C3-BCB9-43E1-9162-3CB3DD3CD30F}"/>
    <dgm:cxn modelId="{1F35919F-23F6-47F2-847F-6F6C89833338}" srcId="{65A4C334-8B35-46E6-A25F-B36453C8A3F8}" destId="{C123E6A0-C249-4A9A-9A8E-13DD89D1B2CA}" srcOrd="0" destOrd="0" parTransId="{F5706C0F-49BE-46F0-9AE4-5AAD62F49A1C}" sibTransId="{45E42D4E-BA94-4976-A23C-D6768594D0C5}"/>
    <dgm:cxn modelId="{3C57BDDF-5833-40D3-8164-EE1485FD22B3}" srcId="{65A4C334-8B35-46E6-A25F-B36453C8A3F8}" destId="{B2874FB0-EBFF-4025-A459-56462AE35D7E}" srcOrd="2" destOrd="0" parTransId="{FCB89359-60FA-4413-BCDB-8C2CEDE4B2C8}" sibTransId="{411DF825-BA18-4A09-A6A7-6838E70B1B86}"/>
    <dgm:cxn modelId="{EC0DA31B-04CE-4BDA-8116-CD6382FDA87E}" type="presOf" srcId="{65A4C334-8B35-46E6-A25F-B36453C8A3F8}" destId="{2F27AADE-CF73-4BB4-BA33-8565060E1A87}" srcOrd="0" destOrd="0" presId="urn:microsoft.com/office/officeart/2005/8/layout/default"/>
    <dgm:cxn modelId="{FDDD61E9-CA66-46C1-8F47-1C40E48C5D20}" type="presOf" srcId="{209A5072-4A03-4EA2-8890-746BF192E51C}" destId="{F986949B-154E-4B8C-B38C-E756374F6765}" srcOrd="0" destOrd="0" presId="urn:microsoft.com/office/officeart/2005/8/layout/default"/>
    <dgm:cxn modelId="{AFB43901-906A-4B6B-A555-78B5D5DC5D40}" srcId="{65A4C334-8B35-46E6-A25F-B36453C8A3F8}" destId="{A589B691-E90B-45DE-ACC8-D25227ECCE17}" srcOrd="1" destOrd="0" parTransId="{18959FD5-674E-4497-852F-D4E2AA3BD7B1}" sibTransId="{1B8D4931-5265-4A96-B939-661F3CAAD32F}"/>
    <dgm:cxn modelId="{3F3C3F46-E80F-4CFA-A0D9-B20DD855FD5E}" type="presOf" srcId="{F18FFB85-CF21-4F2A-9D80-7A48AD0930F4}" destId="{DA543120-FDD9-4DAD-ACCB-5C658F50CA38}" srcOrd="0" destOrd="0" presId="urn:microsoft.com/office/officeart/2005/8/layout/default"/>
    <dgm:cxn modelId="{E6D52B99-D80A-4774-A9B7-95DEB25D1304}" type="presOf" srcId="{C123E6A0-C249-4A9A-9A8E-13DD89D1B2CA}" destId="{17B54E14-AD6D-4B0A-88DA-61F44228F3E5}" srcOrd="0" destOrd="0" presId="urn:microsoft.com/office/officeart/2005/8/layout/default"/>
    <dgm:cxn modelId="{0E0EDF36-FF8D-4959-9575-FBE6B453D0AD}" srcId="{65A4C334-8B35-46E6-A25F-B36453C8A3F8}" destId="{209A5072-4A03-4EA2-8890-746BF192E51C}" srcOrd="3" destOrd="0" parTransId="{61C38B7F-CA42-41BD-9F98-7CF1BBE26AB6}" sibTransId="{B484ECF1-07B2-4E5A-8AE5-D6E1A082D4FA}"/>
    <dgm:cxn modelId="{89BF668B-E57F-4C7F-B561-A45E3372FD8A}" type="presOf" srcId="{B2874FB0-EBFF-4025-A459-56462AE35D7E}" destId="{498410CB-B61E-4FEC-BDE4-FE8B958A23C7}" srcOrd="0" destOrd="0" presId="urn:microsoft.com/office/officeart/2005/8/layout/default"/>
    <dgm:cxn modelId="{36B6FFF7-7335-4E47-8C0D-825EE0060B9F}" type="presOf" srcId="{A589B691-E90B-45DE-ACC8-D25227ECCE17}" destId="{75130BA7-4FFE-43B7-9813-7FCCF9A4F875}" srcOrd="0" destOrd="0" presId="urn:microsoft.com/office/officeart/2005/8/layout/default"/>
    <dgm:cxn modelId="{FDB83745-EA6E-46C6-B473-D169B10F150B}" type="presParOf" srcId="{2F27AADE-CF73-4BB4-BA33-8565060E1A87}" destId="{17B54E14-AD6D-4B0A-88DA-61F44228F3E5}" srcOrd="0" destOrd="0" presId="urn:microsoft.com/office/officeart/2005/8/layout/default"/>
    <dgm:cxn modelId="{E3FA0B2B-E103-4B0B-A73C-98BBA325C65F}" type="presParOf" srcId="{2F27AADE-CF73-4BB4-BA33-8565060E1A87}" destId="{E9A6611B-120C-4939-9D55-7AC56F63D7A5}" srcOrd="1" destOrd="0" presId="urn:microsoft.com/office/officeart/2005/8/layout/default"/>
    <dgm:cxn modelId="{0502D9EA-9F8C-45A0-82D2-32706CB656E3}" type="presParOf" srcId="{2F27AADE-CF73-4BB4-BA33-8565060E1A87}" destId="{75130BA7-4FFE-43B7-9813-7FCCF9A4F875}" srcOrd="2" destOrd="0" presId="urn:microsoft.com/office/officeart/2005/8/layout/default"/>
    <dgm:cxn modelId="{37C737EF-4935-41C3-87DB-ECB44EDEC1BE}" type="presParOf" srcId="{2F27AADE-CF73-4BB4-BA33-8565060E1A87}" destId="{43C0B2F0-8016-409B-BA1C-9639DFD6F0BD}" srcOrd="3" destOrd="0" presId="urn:microsoft.com/office/officeart/2005/8/layout/default"/>
    <dgm:cxn modelId="{0ED7FE5F-7D45-4F38-949F-6F1BF13C25FF}" type="presParOf" srcId="{2F27AADE-CF73-4BB4-BA33-8565060E1A87}" destId="{498410CB-B61E-4FEC-BDE4-FE8B958A23C7}" srcOrd="4" destOrd="0" presId="urn:microsoft.com/office/officeart/2005/8/layout/default"/>
    <dgm:cxn modelId="{47EF63AF-4C98-4615-B42C-9B18ADE7C47F}" type="presParOf" srcId="{2F27AADE-CF73-4BB4-BA33-8565060E1A87}" destId="{3A1E1A5B-C786-41E8-A87E-A5279398B3FA}" srcOrd="5" destOrd="0" presId="urn:microsoft.com/office/officeart/2005/8/layout/default"/>
    <dgm:cxn modelId="{5FE3803D-263F-4DC4-863A-1401DE3B847D}" type="presParOf" srcId="{2F27AADE-CF73-4BB4-BA33-8565060E1A87}" destId="{F986949B-154E-4B8C-B38C-E756374F6765}" srcOrd="6" destOrd="0" presId="urn:microsoft.com/office/officeart/2005/8/layout/default"/>
    <dgm:cxn modelId="{9F0C9D7F-B92C-4391-96E8-2209DF2EAA2A}" type="presParOf" srcId="{2F27AADE-CF73-4BB4-BA33-8565060E1A87}" destId="{49FC1AC5-5089-480F-A3AF-B65C3D56FAA0}" srcOrd="7" destOrd="0" presId="urn:microsoft.com/office/officeart/2005/8/layout/default"/>
    <dgm:cxn modelId="{64D83CA9-A055-4C57-8168-E4ACF7F80E12}" type="presParOf" srcId="{2F27AADE-CF73-4BB4-BA33-8565060E1A87}" destId="{DA543120-FDD9-4DAD-ACCB-5C658F50CA38}" srcOrd="8" destOrd="0" presId="urn:microsoft.com/office/officeart/2005/8/layout/default"/>
  </dgm:cxnLst>
  <dgm:bg>
    <a:solidFill>
      <a:schemeClr val="accent6">
        <a:lumMod val="40000"/>
        <a:lumOff val="60000"/>
      </a:schemeClr>
    </a:solidFill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C5B3B7-C7FE-4279-9441-A31D1194FC84}">
      <dsp:nvSpPr>
        <dsp:cNvPr id="0" name=""/>
        <dsp:cNvSpPr/>
      </dsp:nvSpPr>
      <dsp:spPr>
        <a:xfrm>
          <a:off x="397761" y="0"/>
          <a:ext cx="1937902" cy="149660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/>
            <a:t>Actitud positiva</a:t>
          </a:r>
        </a:p>
      </dsp:txBody>
      <dsp:txXfrm>
        <a:off x="397761" y="0"/>
        <a:ext cx="1937902" cy="1496604"/>
      </dsp:txXfrm>
    </dsp:sp>
    <dsp:sp modelId="{00E6082D-A601-486E-9A57-777B89251731}">
      <dsp:nvSpPr>
        <dsp:cNvPr id="0" name=""/>
        <dsp:cNvSpPr/>
      </dsp:nvSpPr>
      <dsp:spPr>
        <a:xfrm>
          <a:off x="3117240" y="0"/>
          <a:ext cx="1927127" cy="149660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/>
            <a:t>Capacidad</a:t>
          </a:r>
        </a:p>
      </dsp:txBody>
      <dsp:txXfrm>
        <a:off x="3117240" y="0"/>
        <a:ext cx="1927127" cy="1496604"/>
      </dsp:txXfrm>
    </dsp:sp>
    <dsp:sp modelId="{B863CE4C-7631-4029-9DC4-BEC5C7D82519}">
      <dsp:nvSpPr>
        <dsp:cNvPr id="0" name=""/>
        <dsp:cNvSpPr/>
      </dsp:nvSpPr>
      <dsp:spPr>
        <a:xfrm>
          <a:off x="5669862" y="51917"/>
          <a:ext cx="2117345" cy="149660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/>
            <a:t>Claridad de expresión</a:t>
          </a:r>
        </a:p>
      </dsp:txBody>
      <dsp:txXfrm>
        <a:off x="5669862" y="51917"/>
        <a:ext cx="2117345" cy="1496604"/>
      </dsp:txXfrm>
    </dsp:sp>
    <dsp:sp modelId="{A6CA6296-9017-4D75-8301-134F7DC5CC40}">
      <dsp:nvSpPr>
        <dsp:cNvPr id="0" name=""/>
        <dsp:cNvSpPr/>
      </dsp:nvSpPr>
      <dsp:spPr>
        <a:xfrm>
          <a:off x="972045" y="1738869"/>
          <a:ext cx="2494340" cy="149660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b="1" kern="1200" dirty="0"/>
            <a:t>Comportamiento ético</a:t>
          </a:r>
        </a:p>
      </dsp:txBody>
      <dsp:txXfrm>
        <a:off x="972045" y="1738869"/>
        <a:ext cx="2494340" cy="1496604"/>
      </dsp:txXfrm>
    </dsp:sp>
    <dsp:sp modelId="{C1A3EDAC-C6F4-4F24-BD06-24361D182CA5}">
      <dsp:nvSpPr>
        <dsp:cNvPr id="0" name=""/>
        <dsp:cNvSpPr/>
      </dsp:nvSpPr>
      <dsp:spPr>
        <a:xfrm>
          <a:off x="4731365" y="1702681"/>
          <a:ext cx="2253411" cy="149660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/>
            <a:t>Concentración </a:t>
          </a:r>
        </a:p>
      </dsp:txBody>
      <dsp:txXfrm>
        <a:off x="4731365" y="1702681"/>
        <a:ext cx="2253411" cy="149660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B54E14-AD6D-4B0A-88DA-61F44228F3E5}">
      <dsp:nvSpPr>
        <dsp:cNvPr id="0" name=""/>
        <dsp:cNvSpPr/>
      </dsp:nvSpPr>
      <dsp:spPr>
        <a:xfrm>
          <a:off x="0" y="761216"/>
          <a:ext cx="2571749" cy="131051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/>
            <a:t>Estabilidad emocional</a:t>
          </a:r>
        </a:p>
      </dsp:txBody>
      <dsp:txXfrm>
        <a:off x="0" y="761216"/>
        <a:ext cx="2571749" cy="1310512"/>
      </dsp:txXfrm>
    </dsp:sp>
    <dsp:sp modelId="{75130BA7-4FFE-43B7-9813-7FCCF9A4F875}">
      <dsp:nvSpPr>
        <dsp:cNvPr id="0" name=""/>
        <dsp:cNvSpPr/>
      </dsp:nvSpPr>
      <dsp:spPr>
        <a:xfrm>
          <a:off x="2828925" y="749528"/>
          <a:ext cx="2571749" cy="133388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/>
            <a:t>Trabajo en grupo</a:t>
          </a:r>
        </a:p>
      </dsp:txBody>
      <dsp:txXfrm>
        <a:off x="2828925" y="749528"/>
        <a:ext cx="2571749" cy="1333889"/>
      </dsp:txXfrm>
    </dsp:sp>
    <dsp:sp modelId="{498410CB-B61E-4FEC-BDE4-FE8B958A23C7}">
      <dsp:nvSpPr>
        <dsp:cNvPr id="0" name=""/>
        <dsp:cNvSpPr/>
      </dsp:nvSpPr>
      <dsp:spPr>
        <a:xfrm>
          <a:off x="5657849" y="748679"/>
          <a:ext cx="2571749" cy="147535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/>
            <a:t>Iniciativa</a:t>
          </a:r>
        </a:p>
      </dsp:txBody>
      <dsp:txXfrm>
        <a:off x="5657849" y="748679"/>
        <a:ext cx="2571749" cy="1475356"/>
      </dsp:txXfrm>
    </dsp:sp>
    <dsp:sp modelId="{F986949B-154E-4B8C-B38C-E756374F6765}">
      <dsp:nvSpPr>
        <dsp:cNvPr id="0" name=""/>
        <dsp:cNvSpPr/>
      </dsp:nvSpPr>
      <dsp:spPr>
        <a:xfrm>
          <a:off x="1414462" y="2415446"/>
          <a:ext cx="2571749" cy="125071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/>
            <a:t>Mente analítica</a:t>
          </a:r>
        </a:p>
      </dsp:txBody>
      <dsp:txXfrm>
        <a:off x="1414462" y="2415446"/>
        <a:ext cx="2571749" cy="1250719"/>
      </dsp:txXfrm>
    </dsp:sp>
    <dsp:sp modelId="{DA543120-FDD9-4DAD-ACCB-5C658F50CA38}">
      <dsp:nvSpPr>
        <dsp:cNvPr id="0" name=""/>
        <dsp:cNvSpPr/>
      </dsp:nvSpPr>
      <dsp:spPr>
        <a:xfrm>
          <a:off x="4243387" y="2411326"/>
          <a:ext cx="2571749" cy="12589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/>
            <a:t>Objetividad</a:t>
          </a:r>
          <a:r>
            <a:rPr lang="es-MX" sz="3800" kern="1200" dirty="0"/>
            <a:t> </a:t>
          </a:r>
        </a:p>
      </dsp:txBody>
      <dsp:txXfrm>
        <a:off x="4243387" y="2411326"/>
        <a:ext cx="2571749" cy="12589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57889B-8FD3-4138-99E1-96F01B2159E9}" type="datetimeFigureOut">
              <a:rPr lang="es-MX" smtClean="0"/>
              <a:t>28/09/2019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E716D7-3C56-46DA-8395-6862EE9D45D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556065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E716D7-3C56-46DA-8395-6862EE9D45D1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390062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E716D7-3C56-46DA-8395-6862EE9D45D1}" type="slidenum">
              <a:rPr lang="es-MX" smtClean="0"/>
              <a:t>30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2105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E716D7-3C56-46DA-8395-6862EE9D45D1}" type="slidenum">
              <a:rPr lang="es-MX" smtClean="0"/>
              <a:t>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103157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E716D7-3C56-46DA-8395-6862EE9D45D1}" type="slidenum">
              <a:rPr lang="es-MX" smtClean="0"/>
              <a:t>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693540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E716D7-3C56-46DA-8395-6862EE9D45D1}" type="slidenum">
              <a:rPr lang="es-MX" smtClean="0"/>
              <a:t>10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542766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E716D7-3C56-46DA-8395-6862EE9D45D1}" type="slidenum">
              <a:rPr lang="es-MX" smtClean="0"/>
              <a:t>12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611130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E716D7-3C56-46DA-8395-6862EE9D45D1}" type="slidenum">
              <a:rPr lang="es-MX" smtClean="0"/>
              <a:t>19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17235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E716D7-3C56-46DA-8395-6862EE9D45D1}" type="slidenum">
              <a:rPr lang="es-MX" smtClean="0"/>
              <a:t>22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567428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E716D7-3C56-46DA-8395-6862EE9D45D1}" type="slidenum">
              <a:rPr lang="es-MX" smtClean="0"/>
              <a:t>24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107693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E716D7-3C56-46DA-8395-6862EE9D45D1}" type="slidenum">
              <a:rPr lang="es-MX" smtClean="0"/>
              <a:t>26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554985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7C040-5D70-4074-9D38-726DB8C229CA}" type="datetimeFigureOut">
              <a:rPr lang="es-MX" smtClean="0"/>
              <a:t>28/09/2019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E845-38E4-456B-A406-B657478FCBD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333481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7C040-5D70-4074-9D38-726DB8C229CA}" type="datetimeFigureOut">
              <a:rPr lang="es-MX" smtClean="0"/>
              <a:t>28/09/2019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E845-38E4-456B-A406-B657478FCBD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068930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7C040-5D70-4074-9D38-726DB8C229CA}" type="datetimeFigureOut">
              <a:rPr lang="es-MX" smtClean="0"/>
              <a:t>28/09/2019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E845-38E4-456B-A406-B657478FCBD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813229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7C040-5D70-4074-9D38-726DB8C229CA}" type="datetimeFigureOut">
              <a:rPr lang="es-MX" smtClean="0"/>
              <a:t>28/09/2019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E845-38E4-456B-A406-B657478FCBD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065458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7C040-5D70-4074-9D38-726DB8C229CA}" type="datetimeFigureOut">
              <a:rPr lang="es-MX" smtClean="0"/>
              <a:t>28/09/2019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E845-38E4-456B-A406-B657478FCBD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36140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7C040-5D70-4074-9D38-726DB8C229CA}" type="datetimeFigureOut">
              <a:rPr lang="es-MX" smtClean="0"/>
              <a:t>28/09/2019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E845-38E4-456B-A406-B657478FCBD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427221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7C040-5D70-4074-9D38-726DB8C229CA}" type="datetimeFigureOut">
              <a:rPr lang="es-MX" smtClean="0"/>
              <a:t>28/09/2019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E845-38E4-456B-A406-B657478FCBD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828703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7C040-5D70-4074-9D38-726DB8C229CA}" type="datetimeFigureOut">
              <a:rPr lang="es-MX" smtClean="0"/>
              <a:t>28/09/2019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E845-38E4-456B-A406-B657478FCBD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45994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7C040-5D70-4074-9D38-726DB8C229CA}" type="datetimeFigureOut">
              <a:rPr lang="es-MX" smtClean="0"/>
              <a:t>28/09/2019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E845-38E4-456B-A406-B657478FCBD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918776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7C040-5D70-4074-9D38-726DB8C229CA}" type="datetimeFigureOut">
              <a:rPr lang="es-MX" smtClean="0"/>
              <a:t>28/09/2019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E845-38E4-456B-A406-B657478FCBD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936449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7C040-5D70-4074-9D38-726DB8C229CA}" type="datetimeFigureOut">
              <a:rPr lang="es-MX" smtClean="0"/>
              <a:t>28/09/2019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E845-38E4-456B-A406-B657478FCBD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77744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A7C040-5D70-4074-9D38-726DB8C229CA}" type="datetimeFigureOut">
              <a:rPr lang="es-MX" smtClean="0"/>
              <a:t>28/09/2019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E6E845-38E4-456B-A406-B657478FCBD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58052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Layout" Target="../diagrams/layout3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diagramData" Target="../diagrams/data3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5" Type="http://schemas.openxmlformats.org/officeDocument/2006/relationships/diagramColors" Target="../diagrams/colors3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46250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es-MX" sz="2800" b="1" dirty="0" smtClean="0"/>
              <a:t>UNIVERSIDAD AUTÓNOMA DEL ESTADO DE MÉXICO</a:t>
            </a:r>
            <a:br>
              <a:rPr lang="es-MX" sz="2800" b="1" dirty="0" smtClean="0"/>
            </a:br>
            <a:r>
              <a:rPr lang="es-MX" sz="2800" b="1" dirty="0" smtClean="0"/>
              <a:t>FACULTAD DE CONTADURÍA Y </a:t>
            </a:r>
            <a:r>
              <a:rPr lang="es-MX" sz="2800" b="1" dirty="0" smtClean="0"/>
              <a:t>ADMINISTRACIÓN</a:t>
            </a:r>
            <a:br>
              <a:rPr lang="es-MX" sz="2800" b="1" dirty="0" smtClean="0"/>
            </a:br>
            <a:r>
              <a:rPr lang="es-MX" sz="2800" b="1" dirty="0"/>
              <a:t/>
            </a:r>
            <a:br>
              <a:rPr lang="es-MX" sz="2800" b="1" dirty="0"/>
            </a:br>
            <a:r>
              <a:rPr lang="es-MX" sz="2800" b="1" dirty="0" smtClean="0"/>
              <a:t>LICENCIATURA EN ADMINISTRACIÓN</a:t>
            </a:r>
            <a:endParaRPr lang="es-MX" sz="28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4437112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s-MX" dirty="0" smtClean="0"/>
          </a:p>
          <a:p>
            <a:pPr marL="0" indent="0" algn="ctr">
              <a:buNone/>
            </a:pPr>
            <a:r>
              <a:rPr lang="es-MX" sz="2800" dirty="0" smtClean="0"/>
              <a:t>UNIDAD DE APREDIZAJE</a:t>
            </a:r>
          </a:p>
          <a:p>
            <a:pPr marL="0" indent="0" algn="ctr">
              <a:buNone/>
            </a:pPr>
            <a:r>
              <a:rPr lang="es-MX" sz="2800" dirty="0" smtClean="0"/>
              <a:t>AUDITORÍA </a:t>
            </a:r>
            <a:r>
              <a:rPr lang="es-MX" sz="2800" dirty="0" smtClean="0"/>
              <a:t>ADMINISTRATIVA</a:t>
            </a:r>
          </a:p>
          <a:p>
            <a:pPr marL="0" indent="0" algn="ctr">
              <a:buNone/>
            </a:pPr>
            <a:r>
              <a:rPr lang="es-MX" sz="2800" dirty="0" smtClean="0"/>
              <a:t>UNIDAD DE COMPETENCIA I</a:t>
            </a:r>
            <a:endParaRPr lang="es-MX" sz="2800" dirty="0" smtClean="0"/>
          </a:p>
          <a:p>
            <a:pPr marL="0" indent="0" algn="ctr">
              <a:buNone/>
            </a:pPr>
            <a:r>
              <a:rPr lang="es-MX" sz="2800" b="1" dirty="0" smtClean="0">
                <a:solidFill>
                  <a:schemeClr val="accent2"/>
                </a:solidFill>
              </a:rPr>
              <a:t>“EL ADMINISTRADOR COMO AUDITOR”</a:t>
            </a:r>
            <a:endParaRPr lang="es-MX" sz="2800" b="1" dirty="0" smtClean="0">
              <a:solidFill>
                <a:schemeClr val="accent2"/>
              </a:solidFill>
            </a:endParaRPr>
          </a:p>
          <a:p>
            <a:pPr marL="0" indent="0" algn="ctr">
              <a:buNone/>
            </a:pPr>
            <a:endParaRPr lang="es-MX" sz="2800" b="1" dirty="0">
              <a:solidFill>
                <a:schemeClr val="accent2"/>
              </a:solidFill>
            </a:endParaRPr>
          </a:p>
          <a:p>
            <a:pPr marL="0" indent="0" algn="ctr">
              <a:buNone/>
            </a:pPr>
            <a:r>
              <a:rPr lang="es-MX" sz="2800" b="1" dirty="0" smtClean="0"/>
              <a:t>PROFESOR: </a:t>
            </a:r>
            <a:r>
              <a:rPr lang="es-MX" sz="2800" b="1" dirty="0" smtClean="0"/>
              <a:t>MAE</a:t>
            </a:r>
            <a:r>
              <a:rPr lang="es-MX" sz="2800" b="1" dirty="0" smtClean="0"/>
              <a:t>. MA. TERESA AGUILERA </a:t>
            </a:r>
            <a:r>
              <a:rPr lang="es-MX" sz="2800" b="1" dirty="0" smtClean="0"/>
              <a:t>ORTEGA</a:t>
            </a:r>
          </a:p>
          <a:p>
            <a:pPr marL="0" indent="0" algn="ctr">
              <a:buNone/>
            </a:pPr>
            <a:endParaRPr lang="es-MX" sz="2800" b="1" dirty="0" smtClean="0"/>
          </a:p>
          <a:p>
            <a:pPr marL="0" indent="0" algn="r">
              <a:buNone/>
            </a:pPr>
            <a:r>
              <a:rPr lang="es-MX" sz="2000" b="1" dirty="0" smtClean="0"/>
              <a:t>MARZO 2019</a:t>
            </a:r>
            <a:endParaRPr lang="es-MX" sz="2000" b="1" dirty="0" smtClean="0"/>
          </a:p>
          <a:p>
            <a:pPr marL="0" indent="0" algn="ctr">
              <a:buNone/>
            </a:pPr>
            <a:endParaRPr lang="es-MX" sz="2800" b="1" dirty="0" smtClean="0"/>
          </a:p>
          <a:p>
            <a:pPr marL="0" indent="0" algn="r">
              <a:buNone/>
            </a:pPr>
            <a:endParaRPr lang="es-MX" sz="2400" b="1" dirty="0"/>
          </a:p>
        </p:txBody>
      </p:sp>
    </p:spTree>
    <p:extLst>
      <p:ext uri="{BB962C8B-B14F-4D97-AF65-F5344CB8AC3E}">
        <p14:creationId xmlns:p14="http://schemas.microsoft.com/office/powerpoint/2010/main" val="548782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s-MX" b="1" dirty="0" smtClean="0">
                <a:solidFill>
                  <a:srgbClr val="00B050"/>
                </a:solidFill>
              </a:rPr>
              <a:t>1.2 Responsabilidad de su ejercicio </a:t>
            </a:r>
            <a:endParaRPr lang="es-MX" b="1" dirty="0">
              <a:solidFill>
                <a:srgbClr val="00B05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7477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pPr algn="just"/>
            <a:r>
              <a:rPr lang="es-MX" dirty="0"/>
              <a:t>El auditor debe de realizar su trabajo utilizando toda su </a:t>
            </a:r>
            <a:r>
              <a:rPr lang="es-MX" b="1" dirty="0"/>
              <a:t>capacidad, inteligencia y criterio para determinar el alcance, las estrategias y técnicas</a:t>
            </a:r>
            <a:r>
              <a:rPr lang="es-MX" dirty="0"/>
              <a:t> que habrá de aplicar en una auditoría</a:t>
            </a:r>
            <a:r>
              <a:rPr lang="es-MX" dirty="0" smtClean="0"/>
              <a:t>, </a:t>
            </a:r>
            <a:r>
              <a:rPr lang="es-MX" dirty="0"/>
              <a:t>cómo evaluar los resultados y presentar los informes correspondientes.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4653136"/>
            <a:ext cx="4608512" cy="1798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5433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es-MX" sz="3600" b="1" dirty="0" smtClean="0">
                <a:solidFill>
                  <a:srgbClr val="00B050"/>
                </a:solidFill>
              </a:rPr>
              <a:t> </a:t>
            </a:r>
            <a:r>
              <a:rPr lang="es-MX" sz="3600" b="1" dirty="0">
                <a:solidFill>
                  <a:srgbClr val="00B050"/>
                </a:solidFill>
              </a:rPr>
              <a:t>Responsabilidad de su ejercicio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0" y="1772816"/>
            <a:ext cx="9144000" cy="5085184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just"/>
            <a:r>
              <a:rPr lang="es-MX" dirty="0"/>
              <a:t>La ejecución de una auditoría administrativa puede recaer en las siguientes instancias:</a:t>
            </a:r>
          </a:p>
          <a:p>
            <a:pPr marL="514350" indent="-514350" algn="just">
              <a:buAutoNum type="arabicPeriod"/>
            </a:pPr>
            <a:r>
              <a:rPr lang="es-MX" sz="2800" b="1" dirty="0">
                <a:solidFill>
                  <a:srgbClr val="00B050"/>
                </a:solidFill>
              </a:rPr>
              <a:t>Auditor interno: </a:t>
            </a:r>
            <a:r>
              <a:rPr lang="es-MX" sz="2800" b="1" dirty="0"/>
              <a:t>( lo asigna el titular de la organización) en función de su dominio dela misión, objetivos, funciones, clientes y entorno, tomando en cuenta sus conocimientos, habilidades, destrezas, experiencia y estructura de pensamiento.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4941168"/>
            <a:ext cx="3240360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8125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6165304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pPr marL="0" indent="0" algn="just">
              <a:buNone/>
            </a:pPr>
            <a:r>
              <a:rPr lang="es-MX" b="1" dirty="0">
                <a:solidFill>
                  <a:srgbClr val="00B050"/>
                </a:solidFill>
              </a:rPr>
              <a:t>2. Auditor externo: </a:t>
            </a:r>
            <a:r>
              <a:rPr lang="es-MX" b="1" dirty="0"/>
              <a:t>(la organización analizará de acuerdo a las condiciones de trabajo se hará la contratación). La importancia es que permite abrir en definitiva una </a:t>
            </a:r>
            <a:r>
              <a:rPr lang="es-MX" b="1" dirty="0">
                <a:solidFill>
                  <a:srgbClr val="C00000"/>
                </a:solidFill>
              </a:rPr>
              <a:t>gama de opciones complementarias </a:t>
            </a:r>
            <a:r>
              <a:rPr lang="es-MX" b="1" dirty="0"/>
              <a:t> a las de un auditor interno, en virtud que posee conocimientos y tiene experiencia en la materia ya que cuenta capacitación para cumplir esta función en manera específica.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1760" y="4941168"/>
            <a:ext cx="4903440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9736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es-MX" sz="3600" b="1" dirty="0" smtClean="0">
                <a:solidFill>
                  <a:srgbClr val="00B050"/>
                </a:solidFill>
              </a:rPr>
              <a:t> </a:t>
            </a:r>
            <a:r>
              <a:rPr lang="es-MX" sz="3600" b="1" dirty="0">
                <a:solidFill>
                  <a:srgbClr val="00B050"/>
                </a:solidFill>
              </a:rPr>
              <a:t>Organización del equipo de auditores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0" y="1417638"/>
            <a:ext cx="9144000" cy="5440362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pPr marL="0" indent="0" algn="just">
              <a:buNone/>
            </a:pPr>
            <a:r>
              <a:rPr lang="es-MX" sz="2800" dirty="0"/>
              <a:t>Requiere de un orden jerárquico que garantice el flujo de la información, conforme con la autoridad y responsabilidad asignadas a todos y cada uno de sus integrantes.</a:t>
            </a:r>
          </a:p>
          <a:p>
            <a:pPr marL="0" indent="0">
              <a:buNone/>
            </a:pPr>
            <a:r>
              <a:rPr lang="es-MX" b="1" dirty="0">
                <a:solidFill>
                  <a:srgbClr val="00B0F0"/>
                </a:solidFill>
              </a:rPr>
              <a:t>1. Estructura:</a:t>
            </a:r>
          </a:p>
          <a:p>
            <a:pPr marL="0" indent="0" algn="just">
              <a:buNone/>
            </a:pPr>
            <a:r>
              <a:rPr lang="es-MX" sz="2800" b="1" dirty="0"/>
              <a:t>La formación del equipo debe llevarse a cabo de acuerdo con la </a:t>
            </a:r>
            <a:r>
              <a:rPr lang="es-MX" sz="2800" b="1" dirty="0">
                <a:solidFill>
                  <a:srgbClr val="00B050"/>
                </a:solidFill>
              </a:rPr>
              <a:t>naturaleza</a:t>
            </a:r>
            <a:r>
              <a:rPr lang="es-MX" sz="2800" b="1" dirty="0"/>
              <a:t>, </a:t>
            </a:r>
            <a:r>
              <a:rPr lang="es-MX" sz="2800" b="1" dirty="0">
                <a:solidFill>
                  <a:srgbClr val="002060"/>
                </a:solidFill>
              </a:rPr>
              <a:t>alcance</a:t>
            </a:r>
            <a:r>
              <a:rPr lang="es-MX" sz="2800" b="1" dirty="0"/>
              <a:t>, </a:t>
            </a:r>
            <a:r>
              <a:rPr lang="es-MX" sz="2800" b="1" dirty="0">
                <a:solidFill>
                  <a:srgbClr val="7030A0"/>
                </a:solidFill>
              </a:rPr>
              <a:t>objetivos</a:t>
            </a:r>
            <a:r>
              <a:rPr lang="es-MX" sz="2800" b="1" dirty="0"/>
              <a:t> y </a:t>
            </a:r>
            <a:r>
              <a:rPr lang="es-MX" sz="2800" b="1" dirty="0">
                <a:solidFill>
                  <a:schemeClr val="accent2">
                    <a:lumMod val="75000"/>
                  </a:schemeClr>
                </a:solidFill>
              </a:rPr>
              <a:t>estrategia de la auditoría.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4797152"/>
            <a:ext cx="2562225" cy="1781175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2932" y="4769718"/>
            <a:ext cx="2619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4569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es-MX" sz="3200" b="1" dirty="0"/>
              <a:t>2</a:t>
            </a:r>
            <a:r>
              <a:rPr lang="es-MX" sz="4000" b="1" dirty="0"/>
              <a:t>. Funciones generales: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5904656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just"/>
            <a:r>
              <a:rPr lang="es-MX" sz="2800" b="1" dirty="0"/>
              <a:t>Estudiar la normatividad, misión, objetivos, políticas, estrategias, planes y programas operativos anuales. </a:t>
            </a:r>
          </a:p>
          <a:p>
            <a:pPr algn="just"/>
            <a:r>
              <a:rPr lang="es-MX" sz="2800" b="1" dirty="0"/>
              <a:t>Considerar las variables ambientales y económicas que inciden en el funcionamiento de la organización.</a:t>
            </a:r>
          </a:p>
          <a:p>
            <a:pPr algn="just"/>
            <a:r>
              <a:rPr lang="es-MX" sz="2800" b="1" dirty="0"/>
              <a:t>Desarrollar el programa de auditoría</a:t>
            </a:r>
            <a:r>
              <a:rPr lang="es-MX" sz="2800" b="1" dirty="0" smtClean="0"/>
              <a:t>.</a:t>
            </a:r>
            <a:endParaRPr lang="es-MX" sz="2800" b="1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3768" y="3573016"/>
            <a:ext cx="3888432" cy="237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542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es-MX" b="1" dirty="0" smtClean="0"/>
              <a:t> </a:t>
            </a:r>
            <a:r>
              <a:rPr lang="es-MX" b="1" dirty="0"/>
              <a:t>Funciones </a:t>
            </a:r>
            <a:r>
              <a:rPr lang="es-MX" b="1" dirty="0" smtClean="0"/>
              <a:t>generales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0" y="1412776"/>
            <a:ext cx="9144000" cy="5445224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just"/>
            <a:r>
              <a:rPr lang="es-MX" b="1" dirty="0"/>
              <a:t>Aplicar las técnicas necesarias de análisis administrativo para cumplir con su cometido.</a:t>
            </a:r>
          </a:p>
          <a:p>
            <a:pPr algn="just"/>
            <a:r>
              <a:rPr lang="es-MX" b="1" dirty="0"/>
              <a:t>Revisar la documentación de las áreas, programas, proyectos, objetivos, metas, presupuestos y estados financieros.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720" y="4304284"/>
            <a:ext cx="5400600" cy="2181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1465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es-MX" b="1" dirty="0" smtClean="0"/>
              <a:t>Funciones generales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r>
              <a:rPr lang="es-MX" dirty="0"/>
              <a:t>Captar la información necesaria para evaluar la funcionalidad y efectividad de los procesos, funciones y sistemas utilizados.</a:t>
            </a:r>
          </a:p>
          <a:p>
            <a:r>
              <a:rPr lang="es-MX" dirty="0"/>
              <a:t>Verificar la aplicación de controles en procesos, procedimientos, sistemas y funciones</a:t>
            </a: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8950" y="4293096"/>
            <a:ext cx="4279353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6008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s-MX" dirty="0" smtClean="0">
                <a:solidFill>
                  <a:srgbClr val="0070C0"/>
                </a:solidFill>
              </a:rPr>
              <a:t>1.3 Código </a:t>
            </a:r>
            <a:r>
              <a:rPr lang="es-MX" dirty="0">
                <a:solidFill>
                  <a:srgbClr val="0070C0"/>
                </a:solidFill>
              </a:rPr>
              <a:t>de Ética del Licenciado en Administración ( CONLA)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925144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r>
              <a:rPr lang="es-MX" dirty="0" smtClean="0"/>
              <a:t>En el capítulo </a:t>
            </a:r>
            <a:r>
              <a:rPr lang="es-MX" dirty="0"/>
              <a:t>X</a:t>
            </a:r>
            <a:r>
              <a:rPr lang="es-MX" dirty="0" smtClean="0"/>
              <a:t> se refiere </a:t>
            </a:r>
            <a:r>
              <a:rPr lang="es-MX" dirty="0"/>
              <a:t>al Auditor y cita:</a:t>
            </a:r>
          </a:p>
          <a:p>
            <a:pPr marL="0" indent="0" algn="just">
              <a:buNone/>
            </a:pPr>
            <a:r>
              <a:rPr lang="es-MX" dirty="0">
                <a:solidFill>
                  <a:srgbClr val="00B050"/>
                </a:solidFill>
              </a:rPr>
              <a:t>La auditoría administrativa es el examen integral o parcial de una organización con el propósito de precisar su nivel de desempeño y oportunidades de mejora.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3717032"/>
            <a:ext cx="5256584" cy="280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175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es-MX" b="1" dirty="0" smtClean="0">
                <a:solidFill>
                  <a:srgbClr val="00B050"/>
                </a:solidFill>
              </a:rPr>
              <a:t> </a:t>
            </a:r>
            <a:r>
              <a:rPr lang="es-MX" b="1" dirty="0">
                <a:solidFill>
                  <a:srgbClr val="00B050"/>
                </a:solidFill>
              </a:rPr>
              <a:t>Ética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0" y="1439425"/>
            <a:ext cx="9144000" cy="5157927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 fontScale="92500" lnSpcReduction="20000"/>
          </a:bodyPr>
          <a:lstStyle/>
          <a:p>
            <a:pPr algn="just"/>
            <a:r>
              <a:rPr lang="es-MX" dirty="0"/>
              <a:t>Conjunto de normas que ordenan e imprimen sentido a los valores y principios de conducta de una persona, tales como:</a:t>
            </a:r>
          </a:p>
          <a:p>
            <a:pPr marL="0" indent="0" algn="just">
              <a:buNone/>
            </a:pPr>
            <a:endParaRPr lang="es-MX" dirty="0"/>
          </a:p>
          <a:p>
            <a:pPr>
              <a:buFont typeface="Wingdings" panose="05000000000000000000" pitchFamily="2" charset="2"/>
              <a:buChar char="Ø"/>
            </a:pPr>
            <a:r>
              <a:rPr lang="es-MX" dirty="0"/>
              <a:t>Compromiso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MX" dirty="0"/>
              <a:t>Honestidad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MX" dirty="0"/>
              <a:t>Lealtad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MX" dirty="0"/>
              <a:t>Franqueza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MX" dirty="0"/>
              <a:t>Integridad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MX" dirty="0"/>
              <a:t>Respeto y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MX" dirty="0"/>
              <a:t>Sentido de responsabilidad </a:t>
            </a:r>
          </a:p>
          <a:p>
            <a:endParaRPr lang="es-MX" dirty="0"/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616AEA3A-92BA-4205-B103-4865C709BF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420889"/>
            <a:ext cx="3024336" cy="2664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9971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s-MX" dirty="0">
                <a:solidFill>
                  <a:srgbClr val="0070C0"/>
                </a:solidFill>
              </a:rPr>
              <a:t>Ética desde el punto de vista organizacional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0" y="1544141"/>
            <a:ext cx="9144000" cy="5197227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s-MX" dirty="0">
                <a:solidFill>
                  <a:schemeClr val="tx1">
                    <a:lumMod val="95000"/>
                    <a:lumOff val="5000"/>
                  </a:schemeClr>
                </a:solidFill>
              </a:rPr>
              <a:t>Se define como </a:t>
            </a:r>
            <a:r>
              <a:rPr lang="es-MX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los</a:t>
            </a:r>
            <a:r>
              <a:rPr lang="es-MX" b="1" dirty="0"/>
              <a:t> principios morales y normas que orientan al comportamiento en el mundo de los negocios.</a:t>
            </a:r>
          </a:p>
          <a:p>
            <a:pPr marL="0" indent="0" algn="just">
              <a:buNone/>
            </a:pPr>
            <a:r>
              <a:rPr lang="es-MX" dirty="0"/>
              <a:t>Estos principios  y normas forman parte de </a:t>
            </a:r>
            <a:r>
              <a:rPr lang="es-MX" b="1" dirty="0"/>
              <a:t>los códigos de ética </a:t>
            </a:r>
            <a:r>
              <a:rPr lang="es-MX" dirty="0"/>
              <a:t>que los colegios de profesionales e instituciones preparan, a los cuales se tienen acceso durante </a:t>
            </a:r>
            <a:r>
              <a:rPr lang="es-MX" b="1" dirty="0"/>
              <a:t>el periodo  de formación académica </a:t>
            </a:r>
            <a:r>
              <a:rPr lang="es-MX" dirty="0"/>
              <a:t>y posteriormente, en  la </a:t>
            </a:r>
            <a:r>
              <a:rPr lang="es-MX" b="1" dirty="0"/>
              <a:t>vida productiva</a:t>
            </a:r>
            <a:r>
              <a:rPr lang="es-MX" dirty="0"/>
              <a:t>.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5661248"/>
            <a:ext cx="4320480" cy="1196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137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I</a:t>
            </a:r>
            <a:r>
              <a:rPr lang="es-MX" dirty="0" smtClean="0"/>
              <a:t>ntroducción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600" dirty="0" smtClean="0"/>
              <a:t>En la actualidad debemos considerar el papel que juega el administrador dentro del área de auditoría administrativa, con el objeto de equilibrar una evaluación en las organizaciones públicas, privadas  o sociales. Así mismo, no perder de vista que el auditor </a:t>
            </a:r>
            <a:r>
              <a:rPr lang="es-MX" sz="2600" dirty="0"/>
              <a:t>debe de realizar su trabajo utilizando toda su capacidad</a:t>
            </a:r>
            <a:r>
              <a:rPr lang="es-MX" sz="2600" dirty="0" smtClean="0"/>
              <a:t>, ética, conocimientos e </a:t>
            </a:r>
            <a:r>
              <a:rPr lang="es-MX" sz="2600" dirty="0"/>
              <a:t>inteligencia y </a:t>
            </a:r>
            <a:r>
              <a:rPr lang="es-MX" sz="2600" dirty="0" smtClean="0"/>
              <a:t>el criterio </a:t>
            </a:r>
            <a:r>
              <a:rPr lang="es-MX" sz="2600" dirty="0"/>
              <a:t>para determinar el alcance, las estrategias y técnicas que habrá de aplicar en una </a:t>
            </a:r>
            <a:r>
              <a:rPr lang="es-MX" sz="2600" dirty="0" smtClean="0"/>
              <a:t>auditoría; así como, presentar los </a:t>
            </a:r>
            <a:r>
              <a:rPr lang="es-MX" sz="2600" dirty="0"/>
              <a:t>resultados y</a:t>
            </a:r>
            <a:r>
              <a:rPr lang="es-MX" sz="2600" dirty="0" smtClean="0"/>
              <a:t> </a:t>
            </a:r>
            <a:r>
              <a:rPr lang="es-MX" sz="2600" dirty="0"/>
              <a:t>los informes </a:t>
            </a:r>
            <a:r>
              <a:rPr lang="es-MX" sz="2600" dirty="0" smtClean="0"/>
              <a:t>correspondientes, para una adecuada toma de decisiones.</a:t>
            </a:r>
            <a:endParaRPr lang="es-MX" sz="2600" dirty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247687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853136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4000" dirty="0" smtClean="0">
                <a:solidFill>
                  <a:srgbClr val="00B050"/>
                </a:solidFill>
              </a:rPr>
              <a:t>1.4 Auditoría y</a:t>
            </a:r>
          </a:p>
          <a:p>
            <a:pPr marL="0" indent="0" algn="ctr">
              <a:buNone/>
            </a:pPr>
            <a:r>
              <a:rPr lang="es-MX" sz="4000" dirty="0" smtClean="0">
                <a:solidFill>
                  <a:srgbClr val="00B050"/>
                </a:solidFill>
              </a:rPr>
              <a:t> </a:t>
            </a:r>
            <a:r>
              <a:rPr lang="es-MX" sz="4000" dirty="0">
                <a:solidFill>
                  <a:srgbClr val="00B050"/>
                </a:solidFill>
              </a:rPr>
              <a:t>P</a:t>
            </a:r>
            <a:r>
              <a:rPr lang="es-MX" sz="4000" dirty="0" smtClean="0">
                <a:solidFill>
                  <a:srgbClr val="00B050"/>
                </a:solidFill>
              </a:rPr>
              <a:t>roceso </a:t>
            </a:r>
            <a:r>
              <a:rPr lang="es-MX" sz="4000" dirty="0">
                <a:solidFill>
                  <a:srgbClr val="00B050"/>
                </a:solidFill>
              </a:rPr>
              <a:t>A</a:t>
            </a:r>
            <a:r>
              <a:rPr lang="es-MX" sz="4000" dirty="0" smtClean="0">
                <a:solidFill>
                  <a:srgbClr val="00B050"/>
                </a:solidFill>
              </a:rPr>
              <a:t>dministrativo</a:t>
            </a:r>
            <a:endParaRPr lang="es-MX" sz="4000" dirty="0">
              <a:solidFill>
                <a:srgbClr val="00B050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5856" y="3501008"/>
            <a:ext cx="3096344" cy="2376264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41783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solidFill>
                  <a:srgbClr val="0070C0"/>
                </a:solidFill>
              </a:rPr>
              <a:t>Etapa de Planeación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pPr algn="just"/>
            <a:r>
              <a:rPr lang="es-MX" dirty="0"/>
              <a:t>Es un proceso sistemático y estructurado para utilizar la inteligencia de la organización en busca de respuestas vitales para su diseño, estructura, dirección y control.</a:t>
            </a:r>
          </a:p>
          <a:p>
            <a:pPr algn="just"/>
            <a:r>
              <a:rPr lang="es-MX" dirty="0"/>
              <a:t>La planeación considera la dinámica del cambio social tanto en el entorno actual como en un escenario futuro.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4690285"/>
            <a:ext cx="2133600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880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solidFill>
            <a:schemeClr val="accent6">
              <a:lumMod val="40000"/>
              <a:lumOff val="60000"/>
            </a:schemeClr>
          </a:solidFill>
        </p:spPr>
        <p:txBody>
          <a:bodyPr>
            <a:normAutofit lnSpcReduction="10000"/>
          </a:bodyPr>
          <a:lstStyle/>
          <a:p>
            <a:pPr algn="just"/>
            <a:r>
              <a:rPr lang="es-MX" dirty="0">
                <a:solidFill>
                  <a:srgbClr val="00B050"/>
                </a:solidFill>
              </a:rPr>
              <a:t>Objetivos: </a:t>
            </a:r>
            <a:r>
              <a:rPr lang="es-MX" dirty="0"/>
              <a:t>Propósito o fin que orienta las acciones para traducir el objeto de una organización en resultados.</a:t>
            </a:r>
          </a:p>
          <a:p>
            <a:pPr algn="just"/>
            <a:r>
              <a:rPr lang="es-MX" dirty="0">
                <a:solidFill>
                  <a:srgbClr val="00B050"/>
                </a:solidFill>
              </a:rPr>
              <a:t>Metas: </a:t>
            </a:r>
            <a:r>
              <a:rPr lang="es-MX" dirty="0"/>
              <a:t>Unidades de medida que relacionan recursos y acciones con objetivos.</a:t>
            </a:r>
          </a:p>
          <a:p>
            <a:pPr algn="just"/>
            <a:r>
              <a:rPr lang="es-MX" dirty="0">
                <a:solidFill>
                  <a:srgbClr val="00B050"/>
                </a:solidFill>
              </a:rPr>
              <a:t>Estrategias: </a:t>
            </a:r>
            <a:r>
              <a:rPr lang="es-MX" dirty="0"/>
              <a:t>Conjunto de compromisos y acciones, integrados y coordinados, diseñados para aprovechar las competencias centrales y lograr una ventaja competitiva.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91680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solidFill>
                  <a:srgbClr val="0070C0"/>
                </a:solidFill>
              </a:rPr>
              <a:t>ETAPA DE ORGANIZACIÓN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41168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pPr algn="just"/>
            <a:r>
              <a:rPr lang="es-MX" dirty="0"/>
              <a:t>Proceso que parte de especializar y dividir el trabajo para agrupar y asignar funciones a unidades específicas e interrelacionadas por líneas de mando, comunicación y </a:t>
            </a:r>
            <a:r>
              <a:rPr lang="es-MX" dirty="0" smtClean="0"/>
              <a:t>jerarquía, </a:t>
            </a:r>
            <a:r>
              <a:rPr lang="es-MX" dirty="0"/>
              <a:t>con el fin de contribuir al logro de objetivos comunes a un grupo de personas. 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4725144"/>
            <a:ext cx="3672408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1524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just"/>
            <a:r>
              <a:rPr lang="es-MX" dirty="0">
                <a:solidFill>
                  <a:srgbClr val="00B050"/>
                </a:solidFill>
              </a:rPr>
              <a:t>Propósito estratégico: </a:t>
            </a:r>
            <a:r>
              <a:rPr lang="es-MX" dirty="0"/>
              <a:t>Diseñar e instrumentar la infraestructura para el correcto funcionamiento de la organización.</a:t>
            </a:r>
          </a:p>
          <a:p>
            <a:r>
              <a:rPr lang="es-MX" dirty="0">
                <a:solidFill>
                  <a:srgbClr val="00B050"/>
                </a:solidFill>
              </a:rPr>
              <a:t>Componentes:</a:t>
            </a:r>
          </a:p>
          <a:p>
            <a:pPr marL="0" indent="0">
              <a:buNone/>
            </a:pPr>
            <a:r>
              <a:rPr lang="es-MX" dirty="0">
                <a:solidFill>
                  <a:srgbClr val="0070C0"/>
                </a:solidFill>
              </a:rPr>
              <a:t>Estructura organizacional: </a:t>
            </a:r>
            <a:r>
              <a:rPr lang="es-MX" dirty="0"/>
              <a:t>Composición orgánica de una entidad. </a:t>
            </a:r>
          </a:p>
          <a:p>
            <a:pPr marL="0" indent="0" algn="just">
              <a:buNone/>
            </a:pPr>
            <a:r>
              <a:rPr lang="es-MX" dirty="0">
                <a:solidFill>
                  <a:srgbClr val="0070C0"/>
                </a:solidFill>
              </a:rPr>
              <a:t>División y distribución de funciones: </a:t>
            </a:r>
            <a:r>
              <a:rPr lang="es-MX" dirty="0"/>
              <a:t>Delegación de autoridad y responsabilidad a un individuo, grupo o unidad administrativa.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2120" y="5013176"/>
            <a:ext cx="3312368" cy="1844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6001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solidFill>
                  <a:srgbClr val="0070C0"/>
                </a:solidFill>
              </a:rPr>
              <a:t>Etapa de Dirección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pPr algn="just"/>
            <a:r>
              <a:rPr lang="es-MX" dirty="0"/>
              <a:t>Es el proceso de guiar y proveer del apoyo necesario a las personas para que contribuyan con efectividad al logro de las metas de la organización.</a:t>
            </a:r>
          </a:p>
          <a:p>
            <a:pPr marL="0" indent="0" algn="just">
              <a:buNone/>
            </a:pPr>
            <a:r>
              <a:rPr lang="es-MX" dirty="0">
                <a:solidFill>
                  <a:srgbClr val="00B050"/>
                </a:solidFill>
              </a:rPr>
              <a:t>Propósito estratégico: </a:t>
            </a:r>
            <a:r>
              <a:rPr lang="es-MX" dirty="0"/>
              <a:t>Tomar las decisiones pertinentes que permitan normar el manejo de la organización.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4653136"/>
            <a:ext cx="2257425" cy="2028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457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solidFill>
                  <a:srgbClr val="00B050"/>
                </a:solidFill>
              </a:rPr>
              <a:t>Componentes de la Dirección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715677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pPr algn="just"/>
            <a:r>
              <a:rPr lang="es-MX" dirty="0">
                <a:solidFill>
                  <a:srgbClr val="0070C0"/>
                </a:solidFill>
              </a:rPr>
              <a:t>Liderazgo: </a:t>
            </a:r>
            <a:r>
              <a:rPr lang="es-MX" dirty="0"/>
              <a:t>Capacidad de influir en las personas para lograr que las acciones  se lleven a cabo de la mejor manera posible.</a:t>
            </a:r>
          </a:p>
          <a:p>
            <a:pPr algn="just"/>
            <a:r>
              <a:rPr lang="es-MX" dirty="0">
                <a:solidFill>
                  <a:srgbClr val="0070C0"/>
                </a:solidFill>
              </a:rPr>
              <a:t>Comunicación: </a:t>
            </a:r>
            <a:r>
              <a:rPr lang="es-MX" dirty="0"/>
              <a:t>Medio para trasmitir información con un significado comprensible.</a:t>
            </a:r>
          </a:p>
          <a:p>
            <a:pPr algn="just"/>
            <a:r>
              <a:rPr lang="es-MX" dirty="0">
                <a:solidFill>
                  <a:srgbClr val="0070C0"/>
                </a:solidFill>
              </a:rPr>
              <a:t>Motivación: </a:t>
            </a:r>
            <a:r>
              <a:rPr lang="es-MX" dirty="0"/>
              <a:t>Recurso para generar conductas y hechos positivos para las personas y la organización.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9912" y="4869160"/>
            <a:ext cx="2543175" cy="1800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680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solidFill>
                  <a:srgbClr val="0070C0"/>
                </a:solidFill>
              </a:rPr>
              <a:t>Etapa de Control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77065" y="1600200"/>
            <a:ext cx="8435280" cy="5116751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pPr algn="just"/>
            <a:r>
              <a:rPr lang="es-MX" dirty="0"/>
              <a:t>Proceso que utiliza una persona, un grupo o una organización para regular sus acciones en congruencia con las expectativas definidas en los planes, metas y estándares de desempeño.</a:t>
            </a:r>
          </a:p>
          <a:p>
            <a:pPr algn="just"/>
            <a:r>
              <a:rPr lang="es-MX" b="1" dirty="0">
                <a:solidFill>
                  <a:srgbClr val="00B050"/>
                </a:solidFill>
              </a:rPr>
              <a:t>Propósito estratégico: </a:t>
            </a:r>
            <a:r>
              <a:rPr lang="es-MX" dirty="0"/>
              <a:t>Medición del progreso de las acciones en función del desempeño</a:t>
            </a:r>
            <a:r>
              <a:rPr lang="es-MX" dirty="0">
                <a:solidFill>
                  <a:srgbClr val="00B050"/>
                </a:solidFill>
              </a:rPr>
              <a:t>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4653136"/>
            <a:ext cx="1930524" cy="2063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455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rmAutofit fontScale="90000"/>
          </a:bodyPr>
          <a:lstStyle/>
          <a:p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846392"/>
            <a:ext cx="8363272" cy="5760640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pPr algn="just"/>
            <a:r>
              <a:rPr lang="es-MX" dirty="0">
                <a:solidFill>
                  <a:srgbClr val="00B050"/>
                </a:solidFill>
              </a:rPr>
              <a:t>Proceso: </a:t>
            </a:r>
            <a:r>
              <a:rPr lang="es-MX" dirty="0"/>
              <a:t>Aplicación de las normas de actuación para medir el desempeño.</a:t>
            </a:r>
          </a:p>
          <a:p>
            <a:pPr algn="just"/>
            <a:r>
              <a:rPr lang="es-MX" dirty="0">
                <a:solidFill>
                  <a:srgbClr val="00B050"/>
                </a:solidFill>
              </a:rPr>
              <a:t>Áreas de aplicación: </a:t>
            </a:r>
            <a:r>
              <a:rPr lang="es-MX" dirty="0"/>
              <a:t>Nivel de delegación de controles respecto a su área de influencia.</a:t>
            </a:r>
          </a:p>
          <a:p>
            <a:pPr algn="just"/>
            <a:r>
              <a:rPr lang="es-MX" dirty="0">
                <a:solidFill>
                  <a:srgbClr val="00B050"/>
                </a:solidFill>
              </a:rPr>
              <a:t>Herramientas:</a:t>
            </a:r>
            <a:r>
              <a:rPr lang="es-MX" dirty="0"/>
              <a:t> Técnicas que la organización utiliza para establecer los controles necesarios.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7824" y="4383088"/>
            <a:ext cx="4104456" cy="2214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991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Conclusión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pPr marL="0" indent="0" algn="just">
              <a:buNone/>
            </a:pPr>
            <a:r>
              <a:rPr lang="es-MX" dirty="0" smtClean="0"/>
              <a:t>De acuerdo a los puntos que se tocan en esta unidad de competencias, se considera que el administrador debe  comprender la importancia del papel que desempeña un auditor, de acuerdo a la  responsabilidad de llevar a cabo una auditoría  con ética y la aplicación del proceso administrativo en una organización publica , privada o social.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177653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71600" y="0"/>
            <a:ext cx="7272808" cy="1268760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endParaRPr lang="es-MX" sz="32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s-MX" sz="3100" dirty="0" smtClean="0"/>
              <a:t>El presente material </a:t>
            </a:r>
            <a:r>
              <a:rPr lang="es-MX" sz="3100" dirty="0" smtClean="0"/>
              <a:t>didáctico </a:t>
            </a:r>
            <a:r>
              <a:rPr lang="es-MX" sz="3100" dirty="0" smtClean="0"/>
              <a:t>se </a:t>
            </a:r>
            <a:r>
              <a:rPr lang="es-MX" sz="3100" dirty="0" smtClean="0"/>
              <a:t>ha </a:t>
            </a:r>
            <a:r>
              <a:rPr lang="es-MX" sz="3100" dirty="0" smtClean="0"/>
              <a:t>elaborado en la unidad de aprendizaje Auditoría Administrativa, para los alumnos de octavo  semestre de la licenciatura en Administración de </a:t>
            </a:r>
            <a:r>
              <a:rPr lang="es-MX" sz="3100" dirty="0" smtClean="0"/>
              <a:t>la unidad I del </a:t>
            </a:r>
            <a:r>
              <a:rPr lang="es-MX" sz="3100" dirty="0" smtClean="0"/>
              <a:t>administrador como auditor. Se </a:t>
            </a:r>
            <a:r>
              <a:rPr lang="es-MX" sz="3100" dirty="0" smtClean="0"/>
              <a:t>consideran aspectos teóricos y material gráfico, que permiten al docente exponer de una forma clara y precisa los temas y obtener mejor conocimiento para los estudiantes</a:t>
            </a:r>
            <a:r>
              <a:rPr lang="es-MX" sz="3100" dirty="0" smtClean="0"/>
              <a:t>.</a:t>
            </a:r>
          </a:p>
          <a:p>
            <a:pPr marL="400050" lvl="1" indent="0">
              <a:buNone/>
            </a:pPr>
            <a:r>
              <a:rPr lang="es-MX" sz="3100" dirty="0" smtClean="0"/>
              <a:t>Las diapositivas siguen un orden señalado en el programa de estudios considerando lo siguiente</a:t>
            </a:r>
            <a:endParaRPr lang="es-MX" sz="3100" dirty="0"/>
          </a:p>
          <a:p>
            <a:pPr marL="0" indent="0">
              <a:buNone/>
            </a:pPr>
            <a:r>
              <a:rPr lang="es-MX" sz="3100" dirty="0"/>
              <a:t>1.1 El Auditor </a:t>
            </a:r>
          </a:p>
          <a:p>
            <a:pPr marL="0" indent="0">
              <a:buNone/>
            </a:pPr>
            <a:r>
              <a:rPr lang="es-MX" sz="3100" dirty="0"/>
              <a:t>1.2 Responsabilidad de su ejercicio </a:t>
            </a:r>
          </a:p>
          <a:p>
            <a:pPr marL="0" indent="0">
              <a:buNone/>
            </a:pPr>
            <a:r>
              <a:rPr lang="es-MX" sz="3100" dirty="0"/>
              <a:t>1.3.Código de ética del Licenciado en Administración </a:t>
            </a:r>
          </a:p>
          <a:p>
            <a:pPr marL="0" indent="0">
              <a:buNone/>
            </a:pPr>
            <a:r>
              <a:rPr lang="es-MX" sz="3100" dirty="0"/>
              <a:t>1 </a:t>
            </a:r>
            <a:r>
              <a:rPr lang="es-MX" sz="3100" dirty="0"/>
              <a:t>.</a:t>
            </a:r>
            <a:r>
              <a:rPr lang="es-MX" sz="3100" dirty="0" smtClean="0"/>
              <a:t>4 </a:t>
            </a:r>
            <a:r>
              <a:rPr lang="es-MX" sz="3100" dirty="0"/>
              <a:t>Auditoria y proceso administrativo </a:t>
            </a:r>
          </a:p>
          <a:p>
            <a:pPr marL="0" indent="0">
              <a:buNone/>
            </a:pPr>
            <a:r>
              <a:rPr lang="es-MX" dirty="0"/>
              <a:t>	</a:t>
            </a:r>
          </a:p>
          <a:p>
            <a:pPr marL="0" indent="0" algn="just">
              <a:buNone/>
            </a:pPr>
            <a:endParaRPr lang="es-MX" dirty="0" smtClean="0"/>
          </a:p>
        </p:txBody>
      </p:sp>
      <p:sp>
        <p:nvSpPr>
          <p:cNvPr id="4" name="Rectángulo redondeado 3"/>
          <p:cNvSpPr/>
          <p:nvPr/>
        </p:nvSpPr>
        <p:spPr>
          <a:xfrm>
            <a:off x="1403648" y="274638"/>
            <a:ext cx="6408712" cy="85010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800" b="1" dirty="0"/>
              <a:t>GUIÓN EXPLICATIVO DEL MATERIAL</a:t>
            </a:r>
          </a:p>
        </p:txBody>
      </p:sp>
    </p:spTree>
    <p:extLst>
      <p:ext uri="{BB962C8B-B14F-4D97-AF65-F5344CB8AC3E}">
        <p14:creationId xmlns:p14="http://schemas.microsoft.com/office/powerpoint/2010/main" val="4188952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es-MX" b="1" dirty="0"/>
              <a:t>B</a:t>
            </a:r>
            <a:r>
              <a:rPr lang="es-MX" b="1" dirty="0" smtClean="0"/>
              <a:t>ibliografía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680520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pPr marL="514350" indent="-514350">
              <a:buAutoNum type="arabicPeriod"/>
            </a:pPr>
            <a:r>
              <a:rPr lang="es-MX" dirty="0" smtClean="0"/>
              <a:t>Franklin, F. Enrique Benjamin.2012 auditoría Administrativa. México. Mc Graw Hill.</a:t>
            </a:r>
          </a:p>
          <a:p>
            <a:pPr marL="514350" indent="-514350">
              <a:buAutoNum type="arabicPeriod"/>
            </a:pPr>
            <a:r>
              <a:rPr lang="es-MX" dirty="0" smtClean="0"/>
              <a:t>Rodríguez, Valencia Joaquín.2012. Auditoría Administrativa. México, Trillas.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s-MX" dirty="0" smtClean="0"/>
              <a:t>Franklin, </a:t>
            </a:r>
            <a:r>
              <a:rPr lang="es-MX" dirty="0"/>
              <a:t>F. Enrique </a:t>
            </a:r>
            <a:r>
              <a:rPr lang="es-MX" dirty="0" smtClean="0"/>
              <a:t>Benjamin.2007 </a:t>
            </a:r>
            <a:r>
              <a:rPr lang="es-MX" dirty="0"/>
              <a:t>auditoría </a:t>
            </a:r>
            <a:r>
              <a:rPr lang="es-MX" dirty="0" smtClean="0"/>
              <a:t>Administrativa Gestión estratégica del cambio. </a:t>
            </a:r>
            <a:r>
              <a:rPr lang="es-MX" dirty="0"/>
              <a:t>México. </a:t>
            </a:r>
            <a:r>
              <a:rPr lang="es-MX" dirty="0" smtClean="0"/>
              <a:t>Prentice Hall.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s-MX" dirty="0" smtClean="0"/>
              <a:t>CONLA.</a:t>
            </a:r>
            <a:endParaRPr lang="es-MX" dirty="0"/>
          </a:p>
          <a:p>
            <a:pPr marL="514350" indent="-514350">
              <a:buAutoNum type="arabicPeriod"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8431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es-MX" dirty="0">
                <a:solidFill>
                  <a:srgbClr val="0070C0"/>
                </a:solidFill>
              </a:rPr>
              <a:t>Objetivo </a:t>
            </a:r>
            <a:r>
              <a:rPr lang="es-MX" dirty="0" smtClean="0">
                <a:solidFill>
                  <a:srgbClr val="0070C0"/>
                </a:solidFill>
              </a:rPr>
              <a:t> </a:t>
            </a:r>
            <a:endParaRPr lang="es-MX" dirty="0">
              <a:solidFill>
                <a:srgbClr val="0070C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pPr algn="just"/>
            <a:r>
              <a:rPr lang="es-MX" dirty="0"/>
              <a:t>Analizar la relación que tiene el </a:t>
            </a:r>
            <a:r>
              <a:rPr lang="es-MX" b="1" dirty="0"/>
              <a:t>administrador con la auditoría administrativa </a:t>
            </a:r>
            <a:r>
              <a:rPr lang="es-MX" dirty="0"/>
              <a:t>en la evaluación de un organismo social, a efecto de poder </a:t>
            </a:r>
            <a:r>
              <a:rPr lang="es-MX" b="1" dirty="0"/>
              <a:t>proporcionar la información </a:t>
            </a:r>
            <a:r>
              <a:rPr lang="es-MX" dirty="0"/>
              <a:t>necesaria para la adecuada </a:t>
            </a:r>
            <a:r>
              <a:rPr lang="es-MX" b="1" dirty="0"/>
              <a:t>toma de decisiones</a:t>
            </a:r>
            <a:r>
              <a:rPr lang="es-MX" dirty="0"/>
              <a:t>.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1800" y="4149080"/>
            <a:ext cx="3960440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6410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4373"/>
          </a:xfrm>
        </p:spPr>
        <p:txBody>
          <a:bodyPr/>
          <a:lstStyle/>
          <a:p>
            <a:endParaRPr lang="es-MX" dirty="0">
              <a:solidFill>
                <a:srgbClr val="0070C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just"/>
            <a:r>
              <a:rPr lang="es-MX" sz="2800" b="1" dirty="0"/>
              <a:t>Persona capacitada y experimentada</a:t>
            </a:r>
            <a:r>
              <a:rPr lang="es-MX" sz="2800" dirty="0"/>
              <a:t> que se designa por una </a:t>
            </a:r>
            <a:r>
              <a:rPr lang="es-MX" sz="2800" b="1" dirty="0"/>
              <a:t>autoridad</a:t>
            </a:r>
            <a:r>
              <a:rPr lang="es-MX" sz="2800" dirty="0"/>
              <a:t> competente, para </a:t>
            </a:r>
            <a:r>
              <a:rPr lang="es-MX" sz="2800" b="1" dirty="0"/>
              <a:t>revisar, examinar y evaluar los resultados de la gestión administrativa </a:t>
            </a:r>
            <a:r>
              <a:rPr lang="es-MX" sz="2800" dirty="0" smtClean="0"/>
              <a:t>de </a:t>
            </a:r>
            <a:r>
              <a:rPr lang="es-MX" sz="2800" dirty="0"/>
              <a:t>una </a:t>
            </a:r>
            <a:r>
              <a:rPr lang="es-MX" sz="2800" dirty="0" smtClean="0"/>
              <a:t>dependencia, </a:t>
            </a:r>
            <a:r>
              <a:rPr lang="es-MX" sz="2800" dirty="0"/>
              <a:t>con el propósito de </a:t>
            </a:r>
            <a:r>
              <a:rPr lang="es-MX" sz="2800" b="1" dirty="0"/>
              <a:t>informar o </a:t>
            </a:r>
            <a:r>
              <a:rPr lang="es-MX" sz="2800" b="1" dirty="0" smtClean="0"/>
              <a:t>dictaminar</a:t>
            </a:r>
            <a:r>
              <a:rPr lang="es-MX" sz="2800" dirty="0" smtClean="0"/>
              <a:t> </a:t>
            </a:r>
            <a:r>
              <a:rPr lang="es-MX" sz="2800" dirty="0"/>
              <a:t>las </a:t>
            </a:r>
            <a:r>
              <a:rPr lang="es-MX" sz="2800" b="1" dirty="0"/>
              <a:t>observaciones y recomendaciones pertinentes</a:t>
            </a:r>
            <a:r>
              <a:rPr lang="es-MX" sz="2800" dirty="0"/>
              <a:t> para mejorar su eficacia y eficiencia en su </a:t>
            </a:r>
            <a:r>
              <a:rPr lang="es-MX" sz="2800" dirty="0" smtClean="0"/>
              <a:t>desempeño.</a:t>
            </a:r>
          </a:p>
          <a:p>
            <a:pPr marL="0" indent="0" algn="just">
              <a:buNone/>
            </a:pPr>
            <a:endParaRPr lang="es-MX" sz="2800" b="1" dirty="0"/>
          </a:p>
        </p:txBody>
      </p:sp>
      <p:pic>
        <p:nvPicPr>
          <p:cNvPr id="3074" name="Picture 2" descr="Resultado de imagen para imagenes de auditor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0336" y="4889129"/>
            <a:ext cx="3312368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inta perforada 3"/>
          <p:cNvSpPr/>
          <p:nvPr/>
        </p:nvSpPr>
        <p:spPr>
          <a:xfrm>
            <a:off x="3275856" y="342379"/>
            <a:ext cx="3744416" cy="854373"/>
          </a:xfrm>
          <a:prstGeom prst="flowChartPunchedTap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3600" b="1" dirty="0" smtClean="0">
                <a:solidFill>
                  <a:schemeClr val="tx1"/>
                </a:solidFill>
              </a:rPr>
              <a:t>1.1 El </a:t>
            </a:r>
            <a:r>
              <a:rPr lang="es-MX" sz="3600" b="1" dirty="0">
                <a:solidFill>
                  <a:schemeClr val="tx1"/>
                </a:solidFill>
              </a:rPr>
              <a:t>Auditor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7624" y="4705400"/>
            <a:ext cx="3048000" cy="149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2339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s-MX" dirty="0">
                <a:solidFill>
                  <a:srgbClr val="0070C0"/>
                </a:solidFill>
              </a:rPr>
              <a:t>Perfil del Auditor</a:t>
            </a:r>
            <a:br>
              <a:rPr lang="es-MX" dirty="0">
                <a:solidFill>
                  <a:srgbClr val="0070C0"/>
                </a:solidFill>
              </a:rPr>
            </a:br>
            <a:r>
              <a:rPr lang="es-MX" b="1" dirty="0">
                <a:solidFill>
                  <a:srgbClr val="00B050"/>
                </a:solidFill>
              </a:rPr>
              <a:t>1. Conocimientos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0" y="1417638"/>
            <a:ext cx="8388423" cy="5388571"/>
          </a:xfrm>
        </p:spPr>
        <p:txBody>
          <a:bodyPr>
            <a:normAutofit/>
          </a:bodyPr>
          <a:lstStyle/>
          <a:p>
            <a:pPr lvl="0"/>
            <a:r>
              <a:rPr lang="es-MX" sz="3600" dirty="0">
                <a:solidFill>
                  <a:srgbClr val="FF0000"/>
                </a:solidFill>
              </a:rPr>
              <a:t>Formación Académica</a:t>
            </a:r>
            <a:r>
              <a:rPr lang="es-MX" sz="3600" dirty="0" smtClean="0">
                <a:solidFill>
                  <a:srgbClr val="FF0000"/>
                </a:solidFill>
              </a:rPr>
              <a:t>:</a:t>
            </a:r>
          </a:p>
          <a:p>
            <a:pPr lvl="0"/>
            <a:endParaRPr lang="es-MX" sz="3600" dirty="0">
              <a:solidFill>
                <a:srgbClr val="FF0000"/>
              </a:solidFill>
            </a:endParaRPr>
          </a:p>
          <a:p>
            <a:pPr marL="0" lvl="0" indent="0">
              <a:buNone/>
            </a:pPr>
            <a:endParaRPr lang="es-MX" sz="3600" dirty="0">
              <a:solidFill>
                <a:srgbClr val="FF0000"/>
              </a:solidFill>
            </a:endParaRPr>
          </a:p>
        </p:txBody>
      </p:sp>
      <p:pic>
        <p:nvPicPr>
          <p:cNvPr id="2050" name="Picture 2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5876" y="1310442"/>
            <a:ext cx="2857500" cy="2180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 3"/>
          <p:cNvSpPr/>
          <p:nvPr/>
        </p:nvSpPr>
        <p:spPr>
          <a:xfrm>
            <a:off x="216024" y="2132856"/>
            <a:ext cx="4788024" cy="420087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es-MX" sz="2400" b="1" dirty="0">
                <a:solidFill>
                  <a:schemeClr val="tx1"/>
                </a:solidFill>
              </a:rPr>
              <a:t>Estudios a nivel técnico, Licenciatura, o posgrado en administración, informática, comunicación, ciencias políticas, ingeniería en sistemas, derecho, diseñador gráfico, siempre y cuando hayan recibido capacitación  que le permita intervenir en el estudio.</a:t>
            </a:r>
          </a:p>
        </p:txBody>
      </p:sp>
      <p:pic>
        <p:nvPicPr>
          <p:cNvPr id="2052" name="Picture 4" descr="Imagen relacionad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3774069"/>
            <a:ext cx="2830065" cy="2559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5271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es-MX" b="1" dirty="0">
                <a:solidFill>
                  <a:srgbClr val="00B050"/>
                </a:solidFill>
              </a:rPr>
              <a:t>2. Habilidades y Destrezas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41169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r>
              <a:rPr lang="es-MX" sz="2800" dirty="0"/>
              <a:t>Son el producto del desenvolvimiento y dones intrínsecos al carácter.</a:t>
            </a:r>
          </a:p>
          <a:p>
            <a:r>
              <a:rPr lang="es-MX" sz="2800" b="1" dirty="0">
                <a:solidFill>
                  <a:schemeClr val="accent6">
                    <a:lumMod val="50000"/>
                  </a:schemeClr>
                </a:solidFill>
              </a:rPr>
              <a:t>El auditor debe poseer de las siguientes características:</a:t>
            </a:r>
          </a:p>
          <a:p>
            <a:pPr marL="0" indent="0">
              <a:buNone/>
            </a:pPr>
            <a:endParaRPr lang="es-MX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2586795660"/>
              </p:ext>
            </p:extLst>
          </p:nvPr>
        </p:nvGraphicFramePr>
        <p:xfrm>
          <a:off x="1552574" y="3495674"/>
          <a:ext cx="6067425" cy="43258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1576521132"/>
              </p:ext>
            </p:extLst>
          </p:nvPr>
        </p:nvGraphicFramePr>
        <p:xfrm>
          <a:off x="3203848" y="4365104"/>
          <a:ext cx="6128718" cy="40651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1745191287"/>
              </p:ext>
            </p:extLst>
          </p:nvPr>
        </p:nvGraphicFramePr>
        <p:xfrm>
          <a:off x="457200" y="3495674"/>
          <a:ext cx="7787208" cy="32456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7" name="Flecha derecha 6"/>
          <p:cNvSpPr/>
          <p:nvPr/>
        </p:nvSpPr>
        <p:spPr>
          <a:xfrm>
            <a:off x="2843808" y="4010121"/>
            <a:ext cx="504056" cy="44469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Flecha derecha 7"/>
          <p:cNvSpPr/>
          <p:nvPr/>
        </p:nvSpPr>
        <p:spPr>
          <a:xfrm>
            <a:off x="5652120" y="4022771"/>
            <a:ext cx="504056" cy="419398"/>
          </a:xfrm>
          <a:prstGeom prst="rightArrow">
            <a:avLst>
              <a:gd name="adj1" fmla="val 63843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Flecha derecha 8"/>
          <p:cNvSpPr/>
          <p:nvPr/>
        </p:nvSpPr>
        <p:spPr>
          <a:xfrm>
            <a:off x="4245378" y="5688743"/>
            <a:ext cx="653244" cy="5253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48883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accent6">
                    <a:lumMod val="50000"/>
                  </a:schemeClr>
                </a:solidFill>
              </a:rPr>
              <a:t>Características del auditor</a:t>
            </a:r>
            <a:endParaRPr lang="es-MX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845711"/>
              </p:ext>
            </p:extLst>
          </p:nvPr>
        </p:nvGraphicFramePr>
        <p:xfrm>
          <a:off x="457200" y="1600201"/>
          <a:ext cx="8229600" cy="4349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Flecha derecha 2"/>
          <p:cNvSpPr/>
          <p:nvPr/>
        </p:nvSpPr>
        <p:spPr>
          <a:xfrm>
            <a:off x="3021339" y="2996952"/>
            <a:ext cx="244173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Flecha derecha 4"/>
          <p:cNvSpPr/>
          <p:nvPr/>
        </p:nvSpPr>
        <p:spPr>
          <a:xfrm>
            <a:off x="5829651" y="2924944"/>
            <a:ext cx="254517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Flecha derecha 5"/>
          <p:cNvSpPr/>
          <p:nvPr/>
        </p:nvSpPr>
        <p:spPr>
          <a:xfrm>
            <a:off x="4427984" y="4509120"/>
            <a:ext cx="288032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4994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" y="114300"/>
            <a:ext cx="9143998" cy="992634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es-MX" b="1" dirty="0">
                <a:solidFill>
                  <a:srgbClr val="00B050"/>
                </a:solidFill>
              </a:rPr>
              <a:t>3. Experiencia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-100212" y="1106934"/>
            <a:ext cx="9244211" cy="5751065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800" dirty="0"/>
              <a:t>Característica del auditor de la cual depende en gran medida el cuidado y diligencia </a:t>
            </a:r>
            <a:r>
              <a:rPr lang="es-MX" sz="2800" dirty="0" smtClean="0"/>
              <a:t>profesional: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s-MX" sz="2800" dirty="0" smtClean="0"/>
              <a:t> Conocimiento  </a:t>
            </a:r>
            <a:r>
              <a:rPr lang="es-MX" sz="2800" dirty="0"/>
              <a:t>de las áreas sustantivas de la organización.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s-MX" sz="2800" dirty="0"/>
              <a:t>Conocimiento de las áreas adjetivas de la organización.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s-MX" sz="2800" dirty="0"/>
              <a:t>Conocimiento de casos </a:t>
            </a:r>
            <a:r>
              <a:rPr lang="es-MX" sz="2800" dirty="0" smtClean="0"/>
              <a:t>prácticos.</a:t>
            </a:r>
            <a:endParaRPr lang="es-MX" sz="280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1679" y="4221088"/>
            <a:ext cx="5616625" cy="2232248"/>
          </a:xfrm>
          <a:prstGeom prst="rect">
            <a:avLst/>
          </a:prstGeom>
        </p:spPr>
      </p:pic>
      <p:pic>
        <p:nvPicPr>
          <p:cNvPr id="5124" name="Picture 4" descr="Imagen relacionad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01836" y="-1323528"/>
            <a:ext cx="2628900" cy="1104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6625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3240</TotalTime>
  <Words>1470</Words>
  <Application>Microsoft Office PowerPoint</Application>
  <PresentationFormat>Presentación en pantalla (4:3)</PresentationFormat>
  <Paragraphs>130</Paragraphs>
  <Slides>30</Slides>
  <Notes>10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30</vt:i4>
      </vt:variant>
    </vt:vector>
  </HeadingPairs>
  <TitlesOfParts>
    <vt:vector size="34" baseType="lpstr">
      <vt:lpstr>Arial</vt:lpstr>
      <vt:lpstr>Calibri</vt:lpstr>
      <vt:lpstr>Wingdings</vt:lpstr>
      <vt:lpstr>Tema de Office</vt:lpstr>
      <vt:lpstr>UNIVERSIDAD AUTÓNOMA DEL ESTADO DE MÉXICO FACULTAD DE CONTADURÍA Y ADMINISTRACIÓN  LICENCIATURA EN ADMINISTRACIÓN</vt:lpstr>
      <vt:lpstr>Introducción</vt:lpstr>
      <vt:lpstr>Presentación de PowerPoint</vt:lpstr>
      <vt:lpstr>Objetivo  </vt:lpstr>
      <vt:lpstr>Presentación de PowerPoint</vt:lpstr>
      <vt:lpstr>Perfil del Auditor 1. Conocimientos</vt:lpstr>
      <vt:lpstr>2. Habilidades y Destrezas</vt:lpstr>
      <vt:lpstr>Características del auditor</vt:lpstr>
      <vt:lpstr>3. Experiencia</vt:lpstr>
      <vt:lpstr>1.2 Responsabilidad de su ejercicio </vt:lpstr>
      <vt:lpstr> Responsabilidad de su ejercicio</vt:lpstr>
      <vt:lpstr>Presentación de PowerPoint</vt:lpstr>
      <vt:lpstr> Organización del equipo de auditores</vt:lpstr>
      <vt:lpstr>2. Funciones generales:</vt:lpstr>
      <vt:lpstr> Funciones generales</vt:lpstr>
      <vt:lpstr>Funciones generales</vt:lpstr>
      <vt:lpstr>1.3 Código de Ética del Licenciado en Administración ( CONLA)</vt:lpstr>
      <vt:lpstr> Ética </vt:lpstr>
      <vt:lpstr>Ética desde el punto de vista organizacional </vt:lpstr>
      <vt:lpstr>Presentación de PowerPoint</vt:lpstr>
      <vt:lpstr>Etapa de Planeación</vt:lpstr>
      <vt:lpstr>Presentación de PowerPoint</vt:lpstr>
      <vt:lpstr>ETAPA DE ORGANIZACIÓN</vt:lpstr>
      <vt:lpstr>Presentación de PowerPoint</vt:lpstr>
      <vt:lpstr>Etapa de Dirección</vt:lpstr>
      <vt:lpstr>Componentes de la Dirección</vt:lpstr>
      <vt:lpstr>Etapa de Control</vt:lpstr>
      <vt:lpstr>Presentación de PowerPoint</vt:lpstr>
      <vt:lpstr>Conclusión</vt:lpstr>
      <vt:lpstr>Bibliografía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CUBICULO1</dc:creator>
  <cp:lastModifiedBy>contaduria</cp:lastModifiedBy>
  <cp:revision>374</cp:revision>
  <dcterms:created xsi:type="dcterms:W3CDTF">2017-01-13T17:37:34Z</dcterms:created>
  <dcterms:modified xsi:type="dcterms:W3CDTF">2019-09-29T03:31:02Z</dcterms:modified>
</cp:coreProperties>
</file>