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301" r:id="rId2"/>
    <p:sldId id="299" r:id="rId3"/>
    <p:sldId id="300" r:id="rId4"/>
    <p:sldId id="311" r:id="rId5"/>
    <p:sldId id="302" r:id="rId6"/>
    <p:sldId id="303" r:id="rId7"/>
    <p:sldId id="304" r:id="rId8"/>
    <p:sldId id="305" r:id="rId9"/>
    <p:sldId id="307" r:id="rId10"/>
    <p:sldId id="306" r:id="rId11"/>
    <p:sldId id="308" r:id="rId12"/>
    <p:sldId id="309" r:id="rId13"/>
    <p:sldId id="310" r:id="rId14"/>
    <p:sldId id="257" r:id="rId15"/>
    <p:sldId id="260" r:id="rId16"/>
    <p:sldId id="262" r:id="rId17"/>
    <p:sldId id="263" r:id="rId18"/>
    <p:sldId id="264" r:id="rId19"/>
    <p:sldId id="267" r:id="rId20"/>
    <p:sldId id="269" r:id="rId21"/>
    <p:sldId id="312" r:id="rId22"/>
    <p:sldId id="272" r:id="rId23"/>
    <p:sldId id="274" r:id="rId24"/>
    <p:sldId id="279" r:id="rId25"/>
    <p:sldId id="280" r:id="rId26"/>
    <p:sldId id="281" r:id="rId27"/>
    <p:sldId id="282" r:id="rId28"/>
    <p:sldId id="285" r:id="rId29"/>
    <p:sldId id="295" r:id="rId30"/>
    <p:sldId id="298"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60"/>
  </p:normalViewPr>
  <p:slideViewPr>
    <p:cSldViewPr snapToGrid="0">
      <p:cViewPr varScale="1">
        <p:scale>
          <a:sx n="85" d="100"/>
          <a:sy n="85" d="100"/>
        </p:scale>
        <p:origin x="9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t>9/28/2019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9/28/2019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451556"/>
          </a:xfrm>
        </p:spPr>
        <p:txBody>
          <a:bodyPr>
            <a:normAutofit fontScale="90000"/>
          </a:bodyPr>
          <a:lstStyle/>
          <a:p>
            <a:endParaRPr lang="es-MX" dirty="0"/>
          </a:p>
        </p:txBody>
      </p:sp>
      <p:sp>
        <p:nvSpPr>
          <p:cNvPr id="3" name="Marcador de contenido 2"/>
          <p:cNvSpPr>
            <a:spLocks noGrp="1"/>
          </p:cNvSpPr>
          <p:nvPr>
            <p:ph idx="1"/>
          </p:nvPr>
        </p:nvSpPr>
        <p:spPr>
          <a:xfrm>
            <a:off x="677334" y="1140179"/>
            <a:ext cx="8596668" cy="4901184"/>
          </a:xfrm>
        </p:spPr>
        <p:txBody>
          <a:bodyPr>
            <a:normAutofit fontScale="77500" lnSpcReduction="20000"/>
          </a:bodyPr>
          <a:lstStyle/>
          <a:p>
            <a:pPr marL="0" indent="0" algn="ctr">
              <a:buNone/>
            </a:pPr>
            <a:r>
              <a:rPr lang="es-MX" b="1" dirty="0" smtClean="0"/>
              <a:t>UNIVERSIDAD AUTÓNOMA DEL ESTADO DE MÉXICO</a:t>
            </a:r>
          </a:p>
          <a:p>
            <a:pPr marL="0" indent="0" algn="ctr">
              <a:buNone/>
            </a:pPr>
            <a:r>
              <a:rPr lang="es-MX" b="1" dirty="0" smtClean="0"/>
              <a:t>FACULTAD DE CONTADURÍA Y ADMINISTRACIÓN</a:t>
            </a:r>
          </a:p>
          <a:p>
            <a:pPr marL="0" indent="0" algn="ctr">
              <a:buNone/>
            </a:pPr>
            <a:endParaRPr lang="es-MX" b="1" dirty="0" smtClean="0"/>
          </a:p>
          <a:p>
            <a:pPr marL="0" indent="0" algn="ctr">
              <a:buNone/>
            </a:pPr>
            <a:r>
              <a:rPr lang="es-MX" b="1" dirty="0" smtClean="0"/>
              <a:t>LICENCIATURA EN ADMINISTRACIÓN</a:t>
            </a:r>
            <a:endParaRPr lang="es-MX" b="1" dirty="0"/>
          </a:p>
          <a:p>
            <a:pPr marL="0" indent="0" algn="ctr">
              <a:buNone/>
            </a:pPr>
            <a:endParaRPr lang="es-MX" b="1" dirty="0"/>
          </a:p>
          <a:p>
            <a:pPr marL="0" indent="0" algn="ctr">
              <a:buNone/>
            </a:pPr>
            <a:r>
              <a:rPr lang="es-MX" b="1" dirty="0" smtClean="0"/>
              <a:t>UNIDAD DE APRENDIZAJE:</a:t>
            </a:r>
          </a:p>
          <a:p>
            <a:pPr marL="0" indent="0" algn="ctr">
              <a:buNone/>
            </a:pPr>
            <a:r>
              <a:rPr lang="es-MX" b="1" dirty="0" smtClean="0"/>
              <a:t>AUDITORÍA ADMINISTRATIVA</a:t>
            </a:r>
          </a:p>
          <a:p>
            <a:pPr marL="0" indent="0" algn="ctr">
              <a:buNone/>
            </a:pPr>
            <a:endParaRPr lang="es-MX" b="1" dirty="0" smtClean="0"/>
          </a:p>
          <a:p>
            <a:pPr marL="0" indent="0" algn="ctr">
              <a:buNone/>
            </a:pPr>
            <a:r>
              <a:rPr lang="es-MX" b="1" dirty="0" smtClean="0">
                <a:solidFill>
                  <a:schemeClr val="accent6">
                    <a:lumMod val="75000"/>
                  </a:schemeClr>
                </a:solidFill>
              </a:rPr>
              <a:t>“LA AUDITORÍA ADMINISTRATIVA”</a:t>
            </a:r>
          </a:p>
          <a:p>
            <a:pPr marL="0" indent="0" algn="ctr">
              <a:buNone/>
            </a:pPr>
            <a:r>
              <a:rPr lang="es-MX" b="1" dirty="0" smtClean="0"/>
              <a:t>( UNIDAD DE COMPETENCIA II)</a:t>
            </a:r>
          </a:p>
          <a:p>
            <a:pPr marL="0" indent="0" algn="ctr">
              <a:buNone/>
            </a:pPr>
            <a:r>
              <a:rPr lang="es-MX" b="1" dirty="0" smtClean="0"/>
              <a:t>Octavo Semestre.</a:t>
            </a:r>
          </a:p>
          <a:p>
            <a:pPr marL="0" indent="0" algn="ctr">
              <a:buNone/>
            </a:pPr>
            <a:endParaRPr lang="es-MX" b="1" dirty="0"/>
          </a:p>
          <a:p>
            <a:pPr marL="0" indent="0" algn="ctr">
              <a:buNone/>
            </a:pPr>
            <a:r>
              <a:rPr lang="es-MX" b="1" dirty="0" smtClean="0"/>
              <a:t> PROFESOR: MAE. MA. TERESA AGUILERA ORTEGA</a:t>
            </a:r>
          </a:p>
          <a:p>
            <a:pPr marL="0" indent="0" algn="ctr">
              <a:buNone/>
            </a:pPr>
            <a:endParaRPr lang="es-MX" b="1" dirty="0"/>
          </a:p>
          <a:p>
            <a:pPr marL="0" indent="0" algn="ctr">
              <a:buNone/>
            </a:pPr>
            <a:endParaRPr lang="es-MX" b="1" dirty="0" smtClean="0"/>
          </a:p>
          <a:p>
            <a:pPr marL="0" indent="0" algn="r">
              <a:buNone/>
            </a:pPr>
            <a:r>
              <a:rPr lang="es-MX" b="1" dirty="0" smtClean="0"/>
              <a:t>MAYO DE 2019</a:t>
            </a:r>
          </a:p>
        </p:txBody>
      </p:sp>
    </p:spTree>
    <p:extLst>
      <p:ext uri="{BB962C8B-B14F-4D97-AF65-F5344CB8AC3E}">
        <p14:creationId xmlns:p14="http://schemas.microsoft.com/office/powerpoint/2010/main" val="24483132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728133"/>
          </a:xfrm>
        </p:spPr>
        <p:txBody>
          <a:bodyPr/>
          <a:lstStyle/>
          <a:p>
            <a:pPr algn="ctr"/>
            <a:r>
              <a:rPr lang="es-MX" dirty="0" smtClean="0"/>
              <a:t>2.4 Auditoría Externa</a:t>
            </a:r>
            <a:endParaRPr lang="es-MX" dirty="0"/>
          </a:p>
        </p:txBody>
      </p:sp>
      <p:sp>
        <p:nvSpPr>
          <p:cNvPr id="3" name="Marcador de contenido 2"/>
          <p:cNvSpPr>
            <a:spLocks noGrp="1"/>
          </p:cNvSpPr>
          <p:nvPr>
            <p:ph idx="1"/>
          </p:nvPr>
        </p:nvSpPr>
        <p:spPr>
          <a:xfrm>
            <a:off x="677334" y="1337733"/>
            <a:ext cx="8596668" cy="4703629"/>
          </a:xfrm>
        </p:spPr>
        <p:txBody>
          <a:bodyPr>
            <a:normAutofit/>
          </a:bodyPr>
          <a:lstStyle/>
          <a:p>
            <a:r>
              <a:rPr lang="es-MX" sz="2400" dirty="0"/>
              <a:t>Es el examen realizado para expresar un criterio profesional sobre el funcionamiento y eficiencia que tiene una organización en el desarrollo de una determinada gestión, este trabajo lo elabora </a:t>
            </a:r>
            <a:r>
              <a:rPr lang="es-MX" sz="2400" b="1" dirty="0"/>
              <a:t>personal independiente</a:t>
            </a:r>
            <a:r>
              <a:rPr lang="es-MX" sz="2400" dirty="0"/>
              <a:t>, ya sea que trabaje en forma lucrativa o no, las entidades dedicadas a estas evaluaciones son independientes sin importar su tamaño o forma legal.</a:t>
            </a:r>
          </a:p>
          <a:p>
            <a:pPr marL="0" indent="0">
              <a:buNone/>
            </a:pPr>
            <a:endParaRPr lang="es-MX" sz="2400" dirty="0"/>
          </a:p>
        </p:txBody>
      </p:sp>
      <p:pic>
        <p:nvPicPr>
          <p:cNvPr id="5" name="Imagen 4"/>
          <p:cNvPicPr>
            <a:picLocks noChangeAspect="1"/>
          </p:cNvPicPr>
          <p:nvPr/>
        </p:nvPicPr>
        <p:blipFill>
          <a:blip r:embed="rId2"/>
          <a:stretch>
            <a:fillRect/>
          </a:stretch>
        </p:blipFill>
        <p:spPr>
          <a:xfrm>
            <a:off x="3048000" y="4242792"/>
            <a:ext cx="4436533" cy="1798570"/>
          </a:xfrm>
          <a:prstGeom prst="rect">
            <a:avLst/>
          </a:prstGeom>
        </p:spPr>
      </p:pic>
    </p:spTree>
    <p:extLst>
      <p:ext uri="{BB962C8B-B14F-4D97-AF65-F5344CB8AC3E}">
        <p14:creationId xmlns:p14="http://schemas.microsoft.com/office/powerpoint/2010/main" val="3281456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457200"/>
          </a:xfrm>
        </p:spPr>
        <p:txBody>
          <a:bodyPr>
            <a:normAutofit fontScale="90000"/>
          </a:bodyPr>
          <a:lstStyle/>
          <a:p>
            <a:endParaRPr lang="es-MX" dirty="0"/>
          </a:p>
        </p:txBody>
      </p:sp>
      <p:sp>
        <p:nvSpPr>
          <p:cNvPr id="3" name="Marcador de contenido 2"/>
          <p:cNvSpPr>
            <a:spLocks noGrp="1"/>
          </p:cNvSpPr>
          <p:nvPr>
            <p:ph idx="1"/>
          </p:nvPr>
        </p:nvSpPr>
        <p:spPr>
          <a:xfrm>
            <a:off x="677333" y="1371601"/>
            <a:ext cx="9093199" cy="5317066"/>
          </a:xfrm>
        </p:spPr>
        <p:txBody>
          <a:bodyPr>
            <a:normAutofit/>
          </a:bodyPr>
          <a:lstStyle/>
          <a:p>
            <a:r>
              <a:rPr lang="es-MX" sz="2400" dirty="0"/>
              <a:t>Los campos que cubre una auditoría externa son :</a:t>
            </a:r>
          </a:p>
          <a:p>
            <a:pPr>
              <a:buFont typeface="Wingdings" pitchFamily="2" charset="2"/>
              <a:buChar char="Ø"/>
            </a:pPr>
            <a:r>
              <a:rPr lang="es-MX" sz="2400" dirty="0">
                <a:solidFill>
                  <a:schemeClr val="accent6">
                    <a:lumMod val="75000"/>
                  </a:schemeClr>
                </a:solidFill>
              </a:rPr>
              <a:t> Estudios y evaluación de los controles existentes. </a:t>
            </a:r>
          </a:p>
          <a:p>
            <a:pPr>
              <a:buFont typeface="Wingdings" pitchFamily="2" charset="2"/>
              <a:buChar char="Ø"/>
            </a:pPr>
            <a:r>
              <a:rPr lang="es-MX" sz="2400" dirty="0">
                <a:solidFill>
                  <a:schemeClr val="accent6">
                    <a:lumMod val="75000"/>
                  </a:schemeClr>
                </a:solidFill>
              </a:rPr>
              <a:t>Variación de aspectos importantes del sistema de información contable. </a:t>
            </a:r>
          </a:p>
          <a:p>
            <a:pPr>
              <a:buFont typeface="Wingdings" pitchFamily="2" charset="2"/>
              <a:buChar char="Ø"/>
            </a:pPr>
            <a:r>
              <a:rPr lang="es-MX" sz="2400" dirty="0">
                <a:solidFill>
                  <a:schemeClr val="accent6">
                    <a:lumMod val="75000"/>
                  </a:schemeClr>
                </a:solidFill>
              </a:rPr>
              <a:t>Y evaluación de controles en el procesamiento electrónico de datos</a:t>
            </a:r>
            <a:r>
              <a:rPr lang="es-MX" sz="2400" dirty="0" smtClean="0">
                <a:solidFill>
                  <a:schemeClr val="accent6">
                    <a:lumMod val="75000"/>
                  </a:schemeClr>
                </a:solidFill>
              </a:rPr>
              <a:t>.</a:t>
            </a:r>
          </a:p>
          <a:p>
            <a:pPr>
              <a:buFont typeface="Wingdings" pitchFamily="2" charset="2"/>
              <a:buChar char="Ø"/>
            </a:pPr>
            <a:r>
              <a:rPr lang="es-MX" sz="2400" dirty="0"/>
              <a:t>Esta auditoría, es realizada por una firma de contadores públicos con la colaboración de analistas de sistemas, ingenieros industriales y otros profesionales.</a:t>
            </a:r>
          </a:p>
          <a:p>
            <a:pPr>
              <a:buFont typeface="Wingdings" pitchFamily="2" charset="2"/>
              <a:buChar char="Ø"/>
            </a:pPr>
            <a:endParaRPr lang="es-MX" sz="2400" dirty="0">
              <a:solidFill>
                <a:schemeClr val="accent6">
                  <a:lumMod val="75000"/>
                </a:schemeClr>
              </a:solidFill>
            </a:endParaRPr>
          </a:p>
          <a:p>
            <a:endParaRPr lang="es-MX" sz="2400" dirty="0"/>
          </a:p>
        </p:txBody>
      </p:sp>
      <p:pic>
        <p:nvPicPr>
          <p:cNvPr id="4" name="Imagen 3"/>
          <p:cNvPicPr>
            <a:picLocks noChangeAspect="1"/>
          </p:cNvPicPr>
          <p:nvPr/>
        </p:nvPicPr>
        <p:blipFill>
          <a:blip r:embed="rId2"/>
          <a:stretch>
            <a:fillRect/>
          </a:stretch>
        </p:blipFill>
        <p:spPr>
          <a:xfrm>
            <a:off x="2929466" y="5401733"/>
            <a:ext cx="4103629" cy="1066800"/>
          </a:xfrm>
          <a:prstGeom prst="rect">
            <a:avLst/>
          </a:prstGeom>
        </p:spPr>
      </p:pic>
    </p:spTree>
    <p:extLst>
      <p:ext uri="{BB962C8B-B14F-4D97-AF65-F5344CB8AC3E}">
        <p14:creationId xmlns:p14="http://schemas.microsoft.com/office/powerpoint/2010/main" val="3391427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2.5 objetivo y Funciones de la auditoría administrativa</a:t>
            </a:r>
            <a:endParaRPr lang="es-MX" dirty="0"/>
          </a:p>
        </p:txBody>
      </p:sp>
      <p:sp>
        <p:nvSpPr>
          <p:cNvPr id="3" name="Marcador de contenido 2"/>
          <p:cNvSpPr>
            <a:spLocks noGrp="1"/>
          </p:cNvSpPr>
          <p:nvPr>
            <p:ph idx="1"/>
          </p:nvPr>
        </p:nvSpPr>
        <p:spPr>
          <a:xfrm>
            <a:off x="677334" y="1930401"/>
            <a:ext cx="8596668" cy="4572000"/>
          </a:xfrm>
        </p:spPr>
        <p:txBody>
          <a:bodyPr>
            <a:normAutofit fontScale="92500" lnSpcReduction="10000"/>
          </a:bodyPr>
          <a:lstStyle/>
          <a:p>
            <a:r>
              <a:rPr lang="es-MX" sz="2400" b="1" dirty="0" smtClean="0">
                <a:solidFill>
                  <a:schemeClr val="accent6">
                    <a:lumMod val="75000"/>
                  </a:schemeClr>
                </a:solidFill>
              </a:rPr>
              <a:t>Objetivo:</a:t>
            </a:r>
            <a:r>
              <a:rPr lang="es-MX" sz="2400" dirty="0" smtClean="0"/>
              <a:t> </a:t>
            </a:r>
            <a:r>
              <a:rPr lang="es-MX" sz="2400" b="1" dirty="0"/>
              <a:t>Es comprobar el cumplimiento de los planes y programas y evaluar los controles internos</a:t>
            </a:r>
            <a:r>
              <a:rPr lang="es-MX" sz="2400" b="1" dirty="0" smtClean="0"/>
              <a:t>.</a:t>
            </a:r>
          </a:p>
          <a:p>
            <a:r>
              <a:rPr lang="es-MX" sz="2400" b="1" dirty="0" smtClean="0">
                <a:solidFill>
                  <a:schemeClr val="accent6">
                    <a:lumMod val="75000"/>
                  </a:schemeClr>
                </a:solidFill>
              </a:rPr>
              <a:t>Funciones:</a:t>
            </a:r>
          </a:p>
          <a:p>
            <a:pPr marL="514350" indent="-514350">
              <a:buFont typeface="+mj-lt"/>
              <a:buAutoNum type="arabicPeriod"/>
            </a:pPr>
            <a:r>
              <a:rPr lang="es-MX" sz="2400" dirty="0">
                <a:solidFill>
                  <a:schemeClr val="tx1"/>
                </a:solidFill>
              </a:rPr>
              <a:t>Investigación constante de planes y objetivos.</a:t>
            </a:r>
          </a:p>
          <a:p>
            <a:pPr marL="514350" indent="-514350">
              <a:buFont typeface="+mj-lt"/>
              <a:buAutoNum type="arabicPeriod"/>
            </a:pPr>
            <a:r>
              <a:rPr lang="es-MX" sz="2400" dirty="0">
                <a:solidFill>
                  <a:schemeClr val="tx1"/>
                </a:solidFill>
              </a:rPr>
              <a:t>Estudio de las políticas y sus prácticas</a:t>
            </a:r>
          </a:p>
          <a:p>
            <a:pPr marL="514350" indent="-514350">
              <a:buFont typeface="+mj-lt"/>
              <a:buAutoNum type="arabicPeriod"/>
            </a:pPr>
            <a:r>
              <a:rPr lang="es-MX" sz="2400" dirty="0">
                <a:solidFill>
                  <a:schemeClr val="tx1"/>
                </a:solidFill>
              </a:rPr>
              <a:t>Revisión constante de la estructura orgánica.</a:t>
            </a:r>
          </a:p>
          <a:p>
            <a:pPr marL="514350" indent="-514350">
              <a:buFont typeface="+mj-lt"/>
              <a:buAutoNum type="arabicPeriod"/>
            </a:pPr>
            <a:r>
              <a:rPr lang="es-MX" sz="2400" dirty="0">
                <a:solidFill>
                  <a:schemeClr val="tx1"/>
                </a:solidFill>
              </a:rPr>
              <a:t>Estudio constante de las operaciones de la empresa.</a:t>
            </a:r>
          </a:p>
          <a:p>
            <a:pPr marL="514350" indent="-514350">
              <a:buFont typeface="+mj-lt"/>
              <a:buAutoNum type="arabicPeriod"/>
            </a:pPr>
            <a:r>
              <a:rPr lang="es-MX" sz="2400" dirty="0">
                <a:solidFill>
                  <a:schemeClr val="tx1"/>
                </a:solidFill>
              </a:rPr>
              <a:t>Analizar la eficiencia de la utilización de recursos humanos y materiales.</a:t>
            </a:r>
          </a:p>
          <a:p>
            <a:pPr marL="514350" indent="-514350">
              <a:buFont typeface="+mj-lt"/>
              <a:buAutoNum type="arabicPeriod"/>
            </a:pPr>
            <a:r>
              <a:rPr lang="es-MX" sz="2400" dirty="0">
                <a:solidFill>
                  <a:schemeClr val="tx1"/>
                </a:solidFill>
              </a:rPr>
              <a:t>Revisión constante del equilibrio de las cargas de trabajo.</a:t>
            </a:r>
          </a:p>
          <a:p>
            <a:pPr marL="514350" indent="-514350">
              <a:buFont typeface="+mj-lt"/>
              <a:buAutoNum type="arabicPeriod"/>
            </a:pPr>
            <a:r>
              <a:rPr lang="es-MX" sz="2400" dirty="0"/>
              <a:t>Revisión de los métodos de control.</a:t>
            </a:r>
          </a:p>
          <a:p>
            <a:pPr marL="0" indent="0">
              <a:buNone/>
            </a:pPr>
            <a:endParaRPr lang="es-MX" sz="2400" dirty="0"/>
          </a:p>
          <a:p>
            <a:pPr marL="0" indent="0">
              <a:buNone/>
            </a:pPr>
            <a:endParaRPr lang="es-MX" dirty="0"/>
          </a:p>
          <a:p>
            <a:pPr marL="0" indent="0">
              <a:buNone/>
            </a:pPr>
            <a:endParaRPr lang="es-MX" dirty="0"/>
          </a:p>
        </p:txBody>
      </p:sp>
    </p:spTree>
    <p:extLst>
      <p:ext uri="{BB962C8B-B14F-4D97-AF65-F5344CB8AC3E}">
        <p14:creationId xmlns:p14="http://schemas.microsoft.com/office/powerpoint/2010/main" val="5901475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440267"/>
          </a:xfrm>
        </p:spPr>
        <p:txBody>
          <a:bodyPr>
            <a:normAutofit fontScale="90000"/>
          </a:bodyPr>
          <a:lstStyle/>
          <a:p>
            <a:pPr algn="ctr"/>
            <a:r>
              <a:rPr lang="es-MX" dirty="0" smtClean="0"/>
              <a:t>Adscripción </a:t>
            </a:r>
            <a:r>
              <a:rPr lang="es-MX" dirty="0"/>
              <a:t>de la Auditoría Administrativa</a:t>
            </a:r>
          </a:p>
        </p:txBody>
      </p:sp>
      <p:sp>
        <p:nvSpPr>
          <p:cNvPr id="3" name="Marcador de contenido 2"/>
          <p:cNvSpPr>
            <a:spLocks noGrp="1"/>
          </p:cNvSpPr>
          <p:nvPr>
            <p:ph idx="1"/>
          </p:nvPr>
        </p:nvSpPr>
        <p:spPr>
          <a:xfrm>
            <a:off x="677334" y="1293153"/>
            <a:ext cx="8596668" cy="4748210"/>
          </a:xfrm>
        </p:spPr>
        <p:txBody>
          <a:bodyPr/>
          <a:lstStyle/>
          <a:p>
            <a:r>
              <a:rPr lang="es-MX" sz="2400" dirty="0"/>
              <a:t>La auditoría administrativa, como función interna, puede verse desde el punto de vista de la organización como:</a:t>
            </a:r>
          </a:p>
          <a:p>
            <a:pPr>
              <a:buAutoNum type="arabicPeriod"/>
            </a:pPr>
            <a:r>
              <a:rPr lang="es-MX" sz="2400" dirty="0" smtClean="0">
                <a:solidFill>
                  <a:srgbClr val="0070C0"/>
                </a:solidFill>
              </a:rPr>
              <a:t>Una </a:t>
            </a:r>
            <a:r>
              <a:rPr lang="es-MX" sz="2400" dirty="0">
                <a:solidFill>
                  <a:srgbClr val="0070C0"/>
                </a:solidFill>
              </a:rPr>
              <a:t>extensión de la </a:t>
            </a:r>
            <a:r>
              <a:rPr lang="es-MX" sz="2400" dirty="0" smtClean="0">
                <a:solidFill>
                  <a:srgbClr val="0070C0"/>
                </a:solidFill>
              </a:rPr>
              <a:t>auditoría interna.</a:t>
            </a:r>
          </a:p>
          <a:p>
            <a:pPr>
              <a:buAutoNum type="arabicPeriod"/>
            </a:pPr>
            <a:endParaRPr lang="es-MX" dirty="0" smtClean="0">
              <a:solidFill>
                <a:srgbClr val="0070C0"/>
              </a:solidFill>
            </a:endParaRPr>
          </a:p>
        </p:txBody>
      </p:sp>
      <p:sp>
        <p:nvSpPr>
          <p:cNvPr id="4" name="Rectángulo 3"/>
          <p:cNvSpPr/>
          <p:nvPr/>
        </p:nvSpPr>
        <p:spPr>
          <a:xfrm>
            <a:off x="3810000" y="3217333"/>
            <a:ext cx="2065867"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Gerente general</a:t>
            </a:r>
            <a:endParaRPr lang="es-MX" dirty="0"/>
          </a:p>
        </p:txBody>
      </p:sp>
      <p:sp>
        <p:nvSpPr>
          <p:cNvPr id="5" name="Rectángulo 4"/>
          <p:cNvSpPr/>
          <p:nvPr/>
        </p:nvSpPr>
        <p:spPr>
          <a:xfrm>
            <a:off x="2472267" y="4460974"/>
            <a:ext cx="2065867" cy="7783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Gerente de Planeación y Control</a:t>
            </a:r>
            <a:endParaRPr lang="es-MX" dirty="0"/>
          </a:p>
        </p:txBody>
      </p:sp>
      <p:sp>
        <p:nvSpPr>
          <p:cNvPr id="6" name="Rectángulo 5"/>
          <p:cNvSpPr/>
          <p:nvPr/>
        </p:nvSpPr>
        <p:spPr>
          <a:xfrm>
            <a:off x="5486400" y="4442119"/>
            <a:ext cx="2065867" cy="7971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Gerente Financiero</a:t>
            </a:r>
            <a:endParaRPr lang="es-MX" dirty="0"/>
          </a:p>
        </p:txBody>
      </p:sp>
      <p:sp>
        <p:nvSpPr>
          <p:cNvPr id="7" name="Rectángulo 6"/>
          <p:cNvSpPr/>
          <p:nvPr/>
        </p:nvSpPr>
        <p:spPr>
          <a:xfrm>
            <a:off x="5486400" y="5482561"/>
            <a:ext cx="2065867" cy="778301"/>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Auditoria Administrativa </a:t>
            </a:r>
            <a:endParaRPr lang="es-MX" dirty="0"/>
          </a:p>
        </p:txBody>
      </p:sp>
      <p:cxnSp>
        <p:nvCxnSpPr>
          <p:cNvPr id="9" name="Conector recto 8"/>
          <p:cNvCxnSpPr>
            <a:stCxn id="4" idx="2"/>
          </p:cNvCxnSpPr>
          <p:nvPr/>
        </p:nvCxnSpPr>
        <p:spPr>
          <a:xfrm flipH="1">
            <a:off x="4842933" y="3979333"/>
            <a:ext cx="1" cy="2301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ector recto 12"/>
          <p:cNvCxnSpPr/>
          <p:nvPr/>
        </p:nvCxnSpPr>
        <p:spPr>
          <a:xfrm>
            <a:off x="3505200" y="4209522"/>
            <a:ext cx="30141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ector recto 14"/>
          <p:cNvCxnSpPr>
            <a:endCxn id="5" idx="0"/>
          </p:cNvCxnSpPr>
          <p:nvPr/>
        </p:nvCxnSpPr>
        <p:spPr>
          <a:xfrm>
            <a:off x="3505200" y="4209522"/>
            <a:ext cx="1" cy="2514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Conector recto 16"/>
          <p:cNvCxnSpPr>
            <a:endCxn id="6" idx="0"/>
          </p:cNvCxnSpPr>
          <p:nvPr/>
        </p:nvCxnSpPr>
        <p:spPr>
          <a:xfrm>
            <a:off x="6519333" y="4209522"/>
            <a:ext cx="1" cy="2325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Conector recto 18"/>
          <p:cNvCxnSpPr>
            <a:stCxn id="6" idx="2"/>
            <a:endCxn id="7" idx="0"/>
          </p:cNvCxnSpPr>
          <p:nvPr/>
        </p:nvCxnSpPr>
        <p:spPr>
          <a:xfrm>
            <a:off x="6519334" y="5239276"/>
            <a:ext cx="0" cy="24328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80400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2.6 Metodología para realizar una auditoría administrativa</a:t>
            </a:r>
            <a:endParaRPr lang="es-MX" dirty="0"/>
          </a:p>
        </p:txBody>
      </p:sp>
      <p:sp>
        <p:nvSpPr>
          <p:cNvPr id="3" name="Marcador de contenido 2"/>
          <p:cNvSpPr>
            <a:spLocks noGrp="1"/>
          </p:cNvSpPr>
          <p:nvPr>
            <p:ph idx="1"/>
          </p:nvPr>
        </p:nvSpPr>
        <p:spPr>
          <a:xfrm>
            <a:off x="677334" y="1659467"/>
            <a:ext cx="8596668" cy="4910666"/>
          </a:xfrm>
        </p:spPr>
        <p:txBody>
          <a:bodyPr>
            <a:normAutofit/>
          </a:bodyPr>
          <a:lstStyle/>
          <a:p>
            <a:pPr marL="0" indent="0">
              <a:buNone/>
            </a:pPr>
            <a:endParaRPr lang="es-MX" dirty="0" smtClean="0"/>
          </a:p>
          <a:p>
            <a:pPr marL="0" indent="0">
              <a:buNone/>
            </a:pPr>
            <a:r>
              <a:rPr lang="es-MX" sz="2400" dirty="0" smtClean="0">
                <a:solidFill>
                  <a:srgbClr val="00B050"/>
                </a:solidFill>
              </a:rPr>
              <a:t>1. Planeación de la auditoría</a:t>
            </a:r>
            <a:endParaRPr lang="es-MX" sz="2400" dirty="0" smtClean="0"/>
          </a:p>
          <a:p>
            <a:pPr marL="0" indent="0">
              <a:buNone/>
            </a:pPr>
            <a:r>
              <a:rPr lang="es-MX" sz="2400" dirty="0" smtClean="0">
                <a:solidFill>
                  <a:srgbClr val="00B050"/>
                </a:solidFill>
              </a:rPr>
              <a:t>2. Obtención </a:t>
            </a:r>
            <a:r>
              <a:rPr lang="es-MX" sz="2400" dirty="0">
                <a:solidFill>
                  <a:srgbClr val="00B050"/>
                </a:solidFill>
              </a:rPr>
              <a:t>de la </a:t>
            </a:r>
            <a:r>
              <a:rPr lang="es-MX" sz="2400" dirty="0" smtClean="0">
                <a:solidFill>
                  <a:srgbClr val="00B050"/>
                </a:solidFill>
              </a:rPr>
              <a:t>información</a:t>
            </a:r>
            <a:endParaRPr lang="es-MX" sz="2400" dirty="0"/>
          </a:p>
          <a:p>
            <a:pPr marL="0" indent="0">
              <a:buNone/>
            </a:pPr>
            <a:r>
              <a:rPr lang="es-MX" sz="2400" dirty="0">
                <a:solidFill>
                  <a:srgbClr val="00B050"/>
                </a:solidFill>
              </a:rPr>
              <a:t>3. Evaluación </a:t>
            </a:r>
            <a:r>
              <a:rPr lang="es-MX" sz="2400" dirty="0" smtClean="0">
                <a:solidFill>
                  <a:srgbClr val="00B050"/>
                </a:solidFill>
              </a:rPr>
              <a:t>cuantitativa</a:t>
            </a:r>
          </a:p>
          <a:p>
            <a:pPr marL="0" indent="0">
              <a:buNone/>
            </a:pPr>
            <a:r>
              <a:rPr lang="es-MX" sz="2400" dirty="0" smtClean="0">
                <a:solidFill>
                  <a:srgbClr val="00B050"/>
                </a:solidFill>
              </a:rPr>
              <a:t>4</a:t>
            </a:r>
            <a:r>
              <a:rPr lang="es-MX" sz="2400" dirty="0">
                <a:solidFill>
                  <a:srgbClr val="00B050"/>
                </a:solidFill>
              </a:rPr>
              <a:t>. </a:t>
            </a:r>
            <a:r>
              <a:rPr lang="es-MX" sz="2400" dirty="0" smtClean="0">
                <a:solidFill>
                  <a:srgbClr val="00B050"/>
                </a:solidFill>
              </a:rPr>
              <a:t>Informe</a:t>
            </a:r>
            <a:endParaRPr lang="es-MX" sz="2400" dirty="0">
              <a:solidFill>
                <a:srgbClr val="00B050"/>
              </a:solidFill>
            </a:endParaRPr>
          </a:p>
          <a:p>
            <a:pPr marL="0" indent="0">
              <a:buNone/>
            </a:pPr>
            <a:r>
              <a:rPr lang="es-MX" sz="2400" dirty="0">
                <a:solidFill>
                  <a:srgbClr val="00B050"/>
                </a:solidFill>
              </a:rPr>
              <a:t>5. Seguimiento </a:t>
            </a:r>
          </a:p>
          <a:p>
            <a:pPr marL="0" indent="0">
              <a:buNone/>
            </a:pPr>
            <a:endParaRPr lang="es-MX" sz="2400" dirty="0">
              <a:solidFill>
                <a:srgbClr val="00B050"/>
              </a:solidFill>
            </a:endParaRPr>
          </a:p>
        </p:txBody>
      </p:sp>
    </p:spTree>
    <p:extLst>
      <p:ext uri="{BB962C8B-B14F-4D97-AF65-F5344CB8AC3E}">
        <p14:creationId xmlns:p14="http://schemas.microsoft.com/office/powerpoint/2010/main" val="30145835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smtClean="0">
                <a:solidFill>
                  <a:srgbClr val="00B050"/>
                </a:solidFill>
              </a:rPr>
              <a:t>1. Planeación de la auditoría:</a:t>
            </a:r>
            <a:endParaRPr lang="es-MX" sz="3200" dirty="0">
              <a:solidFill>
                <a:srgbClr val="00B050"/>
              </a:solidFill>
            </a:endParaRPr>
          </a:p>
        </p:txBody>
      </p:sp>
      <p:sp>
        <p:nvSpPr>
          <p:cNvPr id="3" name="Marcador de contenido 2"/>
          <p:cNvSpPr>
            <a:spLocks noGrp="1"/>
          </p:cNvSpPr>
          <p:nvPr>
            <p:ph idx="1"/>
          </p:nvPr>
        </p:nvSpPr>
        <p:spPr>
          <a:xfrm>
            <a:off x="677334" y="1359078"/>
            <a:ext cx="8596668" cy="5396617"/>
          </a:xfrm>
        </p:spPr>
        <p:txBody>
          <a:bodyPr>
            <a:normAutofit/>
          </a:bodyPr>
          <a:lstStyle/>
          <a:p>
            <a:pPr algn="just"/>
            <a:r>
              <a:rPr lang="es-MX" sz="2800" dirty="0" smtClean="0"/>
              <a:t>En esta etapa el Auditor obtiene información que le permitirá definir </a:t>
            </a:r>
            <a:r>
              <a:rPr lang="es-MX" sz="2800" dirty="0" smtClean="0">
                <a:solidFill>
                  <a:schemeClr val="accent6">
                    <a:lumMod val="75000"/>
                  </a:schemeClr>
                </a:solidFill>
              </a:rPr>
              <a:t>naturaleza, alcance, antecedentes, el objetivo, estrategia, recursos, el costo, , el alcance, el programa de trabajo, el costo y resultados</a:t>
            </a:r>
            <a:r>
              <a:rPr lang="es-MX" sz="2800" dirty="0"/>
              <a:t>.</a:t>
            </a:r>
            <a:r>
              <a:rPr lang="es-MX" sz="2800" dirty="0" smtClean="0"/>
              <a:t> </a:t>
            </a:r>
            <a:endParaRPr lang="es-MX" dirty="0" smtClean="0"/>
          </a:p>
          <a:p>
            <a:pPr algn="just"/>
            <a:endParaRPr lang="es-MX" dirty="0"/>
          </a:p>
        </p:txBody>
      </p:sp>
      <p:pic>
        <p:nvPicPr>
          <p:cNvPr id="5" name="Imagen 4"/>
          <p:cNvPicPr>
            <a:picLocks noChangeAspect="1"/>
          </p:cNvPicPr>
          <p:nvPr/>
        </p:nvPicPr>
        <p:blipFill>
          <a:blip r:embed="rId2"/>
          <a:stretch>
            <a:fillRect/>
          </a:stretch>
        </p:blipFill>
        <p:spPr>
          <a:xfrm>
            <a:off x="2043287" y="4057386"/>
            <a:ext cx="4684889" cy="1866900"/>
          </a:xfrm>
          <a:prstGeom prst="rect">
            <a:avLst/>
          </a:prstGeom>
        </p:spPr>
      </p:pic>
    </p:spTree>
    <p:extLst>
      <p:ext uri="{BB962C8B-B14F-4D97-AF65-F5344CB8AC3E}">
        <p14:creationId xmlns:p14="http://schemas.microsoft.com/office/powerpoint/2010/main" val="5063062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1.1 Investigación preliminar</a:t>
            </a:r>
            <a:endParaRPr lang="es-MX" dirty="0"/>
          </a:p>
        </p:txBody>
      </p:sp>
      <p:sp>
        <p:nvSpPr>
          <p:cNvPr id="3" name="Marcador de contenido 2"/>
          <p:cNvSpPr>
            <a:spLocks noGrp="1"/>
          </p:cNvSpPr>
          <p:nvPr>
            <p:ph idx="1"/>
          </p:nvPr>
        </p:nvSpPr>
        <p:spPr>
          <a:xfrm>
            <a:off x="677334" y="1320801"/>
            <a:ext cx="8596668" cy="4720562"/>
          </a:xfrm>
        </p:spPr>
        <p:txBody>
          <a:bodyPr>
            <a:normAutofit/>
          </a:bodyPr>
          <a:lstStyle/>
          <a:p>
            <a:r>
              <a:rPr lang="es-MX" sz="2400" dirty="0" smtClean="0"/>
              <a:t>Es la investigación preliminar un </a:t>
            </a:r>
            <a:r>
              <a:rPr lang="es-MX" sz="2400" dirty="0" smtClean="0">
                <a:solidFill>
                  <a:schemeClr val="accent6">
                    <a:lumMod val="75000"/>
                  </a:schemeClr>
                </a:solidFill>
              </a:rPr>
              <a:t>reconocimiento general </a:t>
            </a:r>
            <a:r>
              <a:rPr lang="es-MX" sz="2400" dirty="0" smtClean="0">
                <a:solidFill>
                  <a:schemeClr val="tx1"/>
                </a:solidFill>
              </a:rPr>
              <a:t>del área o de la empresa a estudiar, para determinar la situación administrativa y los estudios requeridos. </a:t>
            </a:r>
          </a:p>
          <a:p>
            <a:r>
              <a:rPr lang="es-MX" sz="2400" dirty="0" smtClean="0">
                <a:solidFill>
                  <a:schemeClr val="tx1"/>
                </a:solidFill>
              </a:rPr>
              <a:t>Durante la investigación preliminar, deberemos </a:t>
            </a:r>
            <a:r>
              <a:rPr lang="es-MX" sz="2400" dirty="0" smtClean="0">
                <a:solidFill>
                  <a:schemeClr val="accent6">
                    <a:lumMod val="75000"/>
                  </a:schemeClr>
                </a:solidFill>
              </a:rPr>
              <a:t>recopilar</a:t>
            </a:r>
            <a:r>
              <a:rPr lang="es-MX" sz="2400" dirty="0" smtClean="0">
                <a:solidFill>
                  <a:schemeClr val="tx1"/>
                </a:solidFill>
              </a:rPr>
              <a:t> los documentos necesarios para realizar la planeación de la auditoría, como son manuales administrativos (organización, procedimientos y de calidad.</a:t>
            </a:r>
            <a:endParaRPr lang="es-MX" sz="2400" dirty="0">
              <a:solidFill>
                <a:schemeClr val="tx1"/>
              </a:solidFill>
            </a:endParaRPr>
          </a:p>
        </p:txBody>
      </p:sp>
      <p:pic>
        <p:nvPicPr>
          <p:cNvPr id="5" name="Imagen 4"/>
          <p:cNvPicPr>
            <a:picLocks noChangeAspect="1"/>
          </p:cNvPicPr>
          <p:nvPr/>
        </p:nvPicPr>
        <p:blipFill>
          <a:blip r:embed="rId2"/>
          <a:stretch>
            <a:fillRect/>
          </a:stretch>
        </p:blipFill>
        <p:spPr>
          <a:xfrm>
            <a:off x="2348089" y="4114095"/>
            <a:ext cx="4447822" cy="2400300"/>
          </a:xfrm>
          <a:prstGeom prst="rect">
            <a:avLst/>
          </a:prstGeom>
        </p:spPr>
      </p:pic>
    </p:spTree>
    <p:extLst>
      <p:ext uri="{BB962C8B-B14F-4D97-AF65-F5344CB8AC3E}">
        <p14:creationId xmlns:p14="http://schemas.microsoft.com/office/powerpoint/2010/main" val="34392018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1.2 Entrevistas</a:t>
            </a:r>
            <a:endParaRPr lang="es-MX" dirty="0"/>
          </a:p>
        </p:txBody>
      </p:sp>
      <p:sp>
        <p:nvSpPr>
          <p:cNvPr id="3" name="Marcador de contenido 2"/>
          <p:cNvSpPr>
            <a:spLocks noGrp="1"/>
          </p:cNvSpPr>
          <p:nvPr>
            <p:ph idx="1"/>
          </p:nvPr>
        </p:nvSpPr>
        <p:spPr>
          <a:xfrm>
            <a:off x="677334" y="1332089"/>
            <a:ext cx="8596668" cy="4709273"/>
          </a:xfrm>
        </p:spPr>
        <p:txBody>
          <a:bodyPr>
            <a:noAutofit/>
          </a:bodyPr>
          <a:lstStyle/>
          <a:p>
            <a:r>
              <a:rPr lang="es-MX" sz="2400" dirty="0" smtClean="0"/>
              <a:t>Antes de dar inicio a la auditoría, con el propósito de contar con información de primera mano. El auditor se entrevistará, con el cliente si  la auditoría es externa o con los jefes de área. con esta información el auditor podrá </a:t>
            </a:r>
            <a:r>
              <a:rPr lang="es-MX" sz="2400" b="1" dirty="0" smtClean="0">
                <a:solidFill>
                  <a:srgbClr val="00B050"/>
                </a:solidFill>
              </a:rPr>
              <a:t>elaborar un diagnóstico </a:t>
            </a:r>
            <a:r>
              <a:rPr lang="es-MX" sz="2400" dirty="0" smtClean="0"/>
              <a:t>que le permita contar con elementos suficientes para determinar el área y los detalles a estudiar.</a:t>
            </a:r>
            <a:endParaRPr lang="es-MX" sz="2400" dirty="0"/>
          </a:p>
        </p:txBody>
      </p:sp>
      <p:pic>
        <p:nvPicPr>
          <p:cNvPr id="5" name="Imagen 4"/>
          <p:cNvPicPr>
            <a:picLocks noChangeAspect="1"/>
          </p:cNvPicPr>
          <p:nvPr/>
        </p:nvPicPr>
        <p:blipFill>
          <a:blip r:embed="rId2"/>
          <a:stretch>
            <a:fillRect/>
          </a:stretch>
        </p:blipFill>
        <p:spPr>
          <a:xfrm>
            <a:off x="2751313" y="4080228"/>
            <a:ext cx="4247797" cy="2094794"/>
          </a:xfrm>
          <a:prstGeom prst="rect">
            <a:avLst/>
          </a:prstGeom>
        </p:spPr>
      </p:pic>
    </p:spTree>
    <p:extLst>
      <p:ext uri="{BB962C8B-B14F-4D97-AF65-F5344CB8AC3E}">
        <p14:creationId xmlns:p14="http://schemas.microsoft.com/office/powerpoint/2010/main" val="17619854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dirty="0" smtClean="0"/>
              <a:t>1.3 Determinación del área a estudiar</a:t>
            </a:r>
            <a:endParaRPr lang="es-MX" sz="2800" dirty="0"/>
          </a:p>
        </p:txBody>
      </p:sp>
      <p:sp>
        <p:nvSpPr>
          <p:cNvPr id="3" name="Marcador de contenido 2"/>
          <p:cNvSpPr>
            <a:spLocks noGrp="1"/>
          </p:cNvSpPr>
          <p:nvPr>
            <p:ph idx="1"/>
          </p:nvPr>
        </p:nvSpPr>
        <p:spPr>
          <a:xfrm>
            <a:off x="349956" y="1411112"/>
            <a:ext cx="8596668" cy="4506073"/>
          </a:xfrm>
        </p:spPr>
        <p:txBody>
          <a:bodyPr>
            <a:normAutofit/>
          </a:bodyPr>
          <a:lstStyle/>
          <a:p>
            <a:r>
              <a:rPr lang="es-MX" sz="2400" dirty="0" smtClean="0"/>
              <a:t>Una vez  recabada la información preliminar y realizar el diagnóstico administrativo, el auditor determina el área de estudiar. </a:t>
            </a:r>
          </a:p>
          <a:p>
            <a:pPr marL="0" indent="0">
              <a:buNone/>
            </a:pPr>
            <a:endParaRPr lang="es-MX" sz="2400" dirty="0" smtClean="0"/>
          </a:p>
          <a:p>
            <a:pPr marL="0" indent="0">
              <a:buNone/>
            </a:pPr>
            <a:endParaRPr lang="es-MX" sz="2400" dirty="0"/>
          </a:p>
          <a:p>
            <a:pPr marL="0" indent="0">
              <a:buNone/>
            </a:pPr>
            <a:endParaRPr lang="es-MX" sz="2400" dirty="0"/>
          </a:p>
        </p:txBody>
      </p:sp>
      <p:pic>
        <p:nvPicPr>
          <p:cNvPr id="6146" name="Picture 2" descr="Resultado de imagen para imagenes de auditoria administrati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9677" y="3069187"/>
            <a:ext cx="3197225" cy="1743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45289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dirty="0" smtClean="0"/>
              <a:t>2. Obtención de la información</a:t>
            </a:r>
            <a:endParaRPr lang="es-MX" sz="2800" dirty="0"/>
          </a:p>
        </p:txBody>
      </p:sp>
      <p:sp>
        <p:nvSpPr>
          <p:cNvPr id="3" name="Marcador de contenido 2"/>
          <p:cNvSpPr>
            <a:spLocks noGrp="1"/>
          </p:cNvSpPr>
          <p:nvPr>
            <p:ph idx="1"/>
          </p:nvPr>
        </p:nvSpPr>
        <p:spPr>
          <a:xfrm>
            <a:off x="880532" y="1433688"/>
            <a:ext cx="10137423" cy="5215467"/>
          </a:xfrm>
        </p:spPr>
        <p:txBody>
          <a:bodyPr/>
          <a:lstStyle/>
          <a:p>
            <a:r>
              <a:rPr lang="es-MX" dirty="0" smtClean="0"/>
              <a:t>Una vez definido:</a:t>
            </a:r>
          </a:p>
          <a:p>
            <a:endParaRPr lang="es-MX" dirty="0"/>
          </a:p>
          <a:p>
            <a:endParaRPr lang="es-MX" dirty="0" smtClean="0"/>
          </a:p>
          <a:p>
            <a:pPr marL="0" indent="0">
              <a:buNone/>
            </a:pPr>
            <a:r>
              <a:rPr lang="es-MX" dirty="0" smtClean="0"/>
              <a:t> </a:t>
            </a:r>
            <a:endParaRPr lang="es-MX" dirty="0"/>
          </a:p>
        </p:txBody>
      </p:sp>
      <p:sp>
        <p:nvSpPr>
          <p:cNvPr id="4" name="Rectángulo 3"/>
          <p:cNvSpPr/>
          <p:nvPr/>
        </p:nvSpPr>
        <p:spPr>
          <a:xfrm>
            <a:off x="1241778" y="1930400"/>
            <a:ext cx="1365955" cy="4967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objetivo</a:t>
            </a:r>
            <a:endParaRPr lang="es-MX" dirty="0"/>
          </a:p>
        </p:txBody>
      </p:sp>
      <p:sp>
        <p:nvSpPr>
          <p:cNvPr id="5" name="Rectángulo 4"/>
          <p:cNvSpPr/>
          <p:nvPr/>
        </p:nvSpPr>
        <p:spPr>
          <a:xfrm>
            <a:off x="3341511" y="1930400"/>
            <a:ext cx="1185333" cy="4967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alcance</a:t>
            </a:r>
            <a:endParaRPr lang="es-MX" dirty="0"/>
          </a:p>
        </p:txBody>
      </p:sp>
      <p:sp>
        <p:nvSpPr>
          <p:cNvPr id="6" name="Rectángulo 5"/>
          <p:cNvSpPr/>
          <p:nvPr/>
        </p:nvSpPr>
        <p:spPr>
          <a:xfrm>
            <a:off x="5305778" y="1930400"/>
            <a:ext cx="948267" cy="4967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tiempo</a:t>
            </a:r>
            <a:endParaRPr lang="es-MX" dirty="0"/>
          </a:p>
        </p:txBody>
      </p:sp>
      <p:sp>
        <p:nvSpPr>
          <p:cNvPr id="7" name="Rectángulo 6"/>
          <p:cNvSpPr/>
          <p:nvPr/>
        </p:nvSpPr>
        <p:spPr>
          <a:xfrm>
            <a:off x="6694312" y="1930399"/>
            <a:ext cx="1524000" cy="4967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presupuesto</a:t>
            </a:r>
            <a:endParaRPr lang="es-MX" dirty="0"/>
          </a:p>
        </p:txBody>
      </p:sp>
      <p:sp>
        <p:nvSpPr>
          <p:cNvPr id="9" name="Rectángulo 8"/>
          <p:cNvSpPr/>
          <p:nvPr/>
        </p:nvSpPr>
        <p:spPr>
          <a:xfrm>
            <a:off x="8647288" y="1930400"/>
            <a:ext cx="1286933" cy="4967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personal</a:t>
            </a:r>
            <a:endParaRPr lang="es-MX" dirty="0"/>
          </a:p>
        </p:txBody>
      </p:sp>
      <p:sp>
        <p:nvSpPr>
          <p:cNvPr id="10" name="Flecha derecha 9"/>
          <p:cNvSpPr/>
          <p:nvPr/>
        </p:nvSpPr>
        <p:spPr>
          <a:xfrm>
            <a:off x="2698044" y="2032000"/>
            <a:ext cx="519289" cy="2935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Flecha derecha 10"/>
          <p:cNvSpPr/>
          <p:nvPr/>
        </p:nvSpPr>
        <p:spPr>
          <a:xfrm>
            <a:off x="4651022" y="2032000"/>
            <a:ext cx="508000" cy="2935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Flecha derecha 12"/>
          <p:cNvSpPr/>
          <p:nvPr/>
        </p:nvSpPr>
        <p:spPr>
          <a:xfrm>
            <a:off x="6400801" y="2032000"/>
            <a:ext cx="203200" cy="2935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Flecha derecha 13"/>
          <p:cNvSpPr/>
          <p:nvPr/>
        </p:nvSpPr>
        <p:spPr>
          <a:xfrm>
            <a:off x="8308623" y="2032000"/>
            <a:ext cx="316087" cy="2935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Flecha abajo 14"/>
          <p:cNvSpPr/>
          <p:nvPr/>
        </p:nvSpPr>
        <p:spPr>
          <a:xfrm>
            <a:off x="9274002" y="2585156"/>
            <a:ext cx="344131" cy="4515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Elipse 16"/>
          <p:cNvSpPr/>
          <p:nvPr/>
        </p:nvSpPr>
        <p:spPr>
          <a:xfrm>
            <a:off x="8184444" y="3318932"/>
            <a:ext cx="2619022" cy="13320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t>culmina con la etapa de planeación.</a:t>
            </a:r>
          </a:p>
        </p:txBody>
      </p:sp>
      <p:sp>
        <p:nvSpPr>
          <p:cNvPr id="18" name="Rectángulo redondeado 17"/>
          <p:cNvSpPr/>
          <p:nvPr/>
        </p:nvSpPr>
        <p:spPr>
          <a:xfrm>
            <a:off x="4481689" y="3539969"/>
            <a:ext cx="2585156" cy="8918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accent6">
                    <a:lumMod val="50000"/>
                  </a:schemeClr>
                </a:solidFill>
              </a:rPr>
              <a:t>Obtención de la información</a:t>
            </a:r>
          </a:p>
        </p:txBody>
      </p:sp>
      <p:sp>
        <p:nvSpPr>
          <p:cNvPr id="19" name="Flecha izquierda 18"/>
          <p:cNvSpPr/>
          <p:nvPr/>
        </p:nvSpPr>
        <p:spPr>
          <a:xfrm>
            <a:off x="7247467" y="3770489"/>
            <a:ext cx="756355" cy="41768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Flecha izquierda 19"/>
          <p:cNvSpPr/>
          <p:nvPr/>
        </p:nvSpPr>
        <p:spPr>
          <a:xfrm>
            <a:off x="3589868" y="3770488"/>
            <a:ext cx="711200" cy="41768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Rectángulo 20"/>
          <p:cNvSpPr/>
          <p:nvPr/>
        </p:nvSpPr>
        <p:spPr>
          <a:xfrm>
            <a:off x="1241778" y="2596895"/>
            <a:ext cx="2060223" cy="4052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El auditor  levantará información con el objeto de:</a:t>
            </a:r>
          </a:p>
          <a:p>
            <a:pPr marL="342900" indent="-342900" algn="ctr">
              <a:buAutoNum type="arabicPeriod"/>
            </a:pPr>
            <a:r>
              <a:rPr lang="es-MX" sz="1600" dirty="0" smtClean="0">
                <a:solidFill>
                  <a:schemeClr val="tx1"/>
                </a:solidFill>
              </a:rPr>
              <a:t>Examinar y evaluar como se esta aplicando el proceso administrativo.</a:t>
            </a:r>
          </a:p>
          <a:p>
            <a:pPr marL="342900" indent="-342900" algn="ctr">
              <a:buAutoNum type="arabicPeriod"/>
            </a:pPr>
            <a:r>
              <a:rPr lang="es-MX" sz="1600" dirty="0" smtClean="0">
                <a:solidFill>
                  <a:schemeClr val="tx1"/>
                </a:solidFill>
              </a:rPr>
              <a:t>Si se han alcanzado.</a:t>
            </a:r>
          </a:p>
          <a:p>
            <a:pPr algn="ctr"/>
            <a:r>
              <a:rPr lang="es-MX" sz="1600" dirty="0" smtClean="0">
                <a:solidFill>
                  <a:schemeClr val="tx1"/>
                </a:solidFill>
              </a:rPr>
              <a:t>   Objetivos,</a:t>
            </a:r>
          </a:p>
          <a:p>
            <a:pPr algn="ctr"/>
            <a:r>
              <a:rPr lang="es-MX" sz="1600" dirty="0" smtClean="0">
                <a:solidFill>
                  <a:schemeClr val="tx1"/>
                </a:solidFill>
              </a:rPr>
              <a:t>Políticas</a:t>
            </a:r>
          </a:p>
          <a:p>
            <a:pPr algn="ctr"/>
            <a:r>
              <a:rPr lang="es-MX" sz="1600" dirty="0">
                <a:solidFill>
                  <a:schemeClr val="tx1"/>
                </a:solidFill>
              </a:rPr>
              <a:t> </a:t>
            </a:r>
            <a:r>
              <a:rPr lang="es-MX" sz="1600" dirty="0" smtClean="0">
                <a:solidFill>
                  <a:schemeClr val="tx1"/>
                </a:solidFill>
              </a:rPr>
              <a:t>  y procesos</a:t>
            </a:r>
            <a:endParaRPr lang="es-MX" sz="1600" dirty="0">
              <a:solidFill>
                <a:schemeClr val="tx1"/>
              </a:solidFill>
            </a:endParaRPr>
          </a:p>
        </p:txBody>
      </p:sp>
    </p:spTree>
    <p:extLst>
      <p:ext uri="{BB962C8B-B14F-4D97-AF65-F5344CB8AC3E}">
        <p14:creationId xmlns:p14="http://schemas.microsoft.com/office/powerpoint/2010/main" val="34583782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Introducción</a:t>
            </a:r>
            <a:endParaRPr lang="es-MX" dirty="0"/>
          </a:p>
        </p:txBody>
      </p:sp>
      <p:sp>
        <p:nvSpPr>
          <p:cNvPr id="3" name="Marcador de contenido 2"/>
          <p:cNvSpPr>
            <a:spLocks noGrp="1"/>
          </p:cNvSpPr>
          <p:nvPr>
            <p:ph idx="1"/>
          </p:nvPr>
        </p:nvSpPr>
        <p:spPr>
          <a:xfrm>
            <a:off x="677334" y="1409701"/>
            <a:ext cx="8596668" cy="4631662"/>
          </a:xfrm>
        </p:spPr>
        <p:txBody>
          <a:bodyPr>
            <a:normAutofit/>
          </a:bodyPr>
          <a:lstStyle/>
          <a:p>
            <a:pPr marL="0" indent="0" algn="just">
              <a:buNone/>
            </a:pPr>
            <a:r>
              <a:rPr lang="es-MX" sz="2000" dirty="0" smtClean="0"/>
              <a:t>De acuerdo a las diferentes disciplinas del conocimiento, conocemos que existe una interrelación en la teoría y practica, a través de la adopción de un método que ala vez facilita su análisis y comprensión y se les confiere con  carácter científico, para cumplir con lo que se plantea.</a:t>
            </a:r>
          </a:p>
          <a:p>
            <a:pPr marL="0" indent="0" algn="just">
              <a:buNone/>
            </a:pPr>
            <a:r>
              <a:rPr lang="es-MX" sz="2000" dirty="0" smtClean="0"/>
              <a:t>La mayoría de los auditores administrativos se apoyan de una manera de aplicar la metodología por medio de fases sistemáticas, a fin de ir dando solidez a su trabajo profesional. </a:t>
            </a:r>
          </a:p>
          <a:p>
            <a:pPr marL="0" indent="0" algn="just">
              <a:buNone/>
            </a:pPr>
            <a:r>
              <a:rPr lang="es-MX" sz="2000" dirty="0" smtClean="0"/>
              <a:t>Por eso es importante que los alumnos, comprendan como se utiliza la metodología de la auditoría administrativa, para que la apliquen y puedan entender la forma de identificar las oportunidades de mejora y formular recomendaciones en los diferentes organizaciones.</a:t>
            </a:r>
            <a:endParaRPr lang="es-MX" sz="2000" dirty="0"/>
          </a:p>
        </p:txBody>
      </p:sp>
    </p:spTree>
    <p:extLst>
      <p:ext uri="{BB962C8B-B14F-4D97-AF65-F5344CB8AC3E}">
        <p14:creationId xmlns:p14="http://schemas.microsoft.com/office/powerpoint/2010/main" val="22629991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2.1 Técnicas  que el auditor puede aplicar en la  obtención de información</a:t>
            </a:r>
            <a:endParaRPr lang="es-MX" dirty="0"/>
          </a:p>
        </p:txBody>
      </p:sp>
      <p:sp>
        <p:nvSpPr>
          <p:cNvPr id="3" name="Marcador de contenido 2"/>
          <p:cNvSpPr>
            <a:spLocks noGrp="1"/>
          </p:cNvSpPr>
          <p:nvPr>
            <p:ph idx="1"/>
          </p:nvPr>
        </p:nvSpPr>
        <p:spPr>
          <a:xfrm>
            <a:off x="677334" y="1930400"/>
            <a:ext cx="8596668" cy="4927599"/>
          </a:xfrm>
        </p:spPr>
        <p:txBody>
          <a:bodyPr>
            <a:normAutofit/>
          </a:bodyPr>
          <a:lstStyle/>
          <a:p>
            <a:pPr marL="0" indent="0" algn="just">
              <a:buNone/>
            </a:pPr>
            <a:r>
              <a:rPr lang="es-MX" sz="2800" b="1" dirty="0" smtClean="0">
                <a:solidFill>
                  <a:srgbClr val="00B050"/>
                </a:solidFill>
              </a:rPr>
              <a:t>Entrevistas:</a:t>
            </a:r>
            <a:r>
              <a:rPr lang="es-MX" sz="2800" dirty="0" smtClean="0"/>
              <a:t> consiste en reunirse con una o varias personas y cuestionarlas con la finalidad de obtener la información.</a:t>
            </a:r>
          </a:p>
          <a:p>
            <a:pPr marL="0" indent="0" algn="just">
              <a:buNone/>
            </a:pPr>
            <a:r>
              <a:rPr lang="es-MX" sz="2800" dirty="0" smtClean="0"/>
              <a:t>El auditor elaborará una guía de entrevista con preguntas básicas sobre la información que desea obtener del área o de la empresa, la base del diseño de cada entrevista dependerá del objetivo que el auditor quiera alcanzar.</a:t>
            </a:r>
          </a:p>
          <a:p>
            <a:pPr marL="0" indent="0">
              <a:buNone/>
            </a:pPr>
            <a:r>
              <a:rPr lang="es-MX" sz="3400" dirty="0"/>
              <a:t> </a:t>
            </a:r>
            <a:endParaRPr lang="es-MX" sz="3400" dirty="0" smtClean="0"/>
          </a:p>
          <a:p>
            <a:pPr marL="0" indent="0">
              <a:buNone/>
            </a:pPr>
            <a:endParaRPr lang="es-MX" dirty="0">
              <a:solidFill>
                <a:schemeClr val="tx1"/>
              </a:solidFill>
            </a:endParaRPr>
          </a:p>
        </p:txBody>
      </p:sp>
      <p:pic>
        <p:nvPicPr>
          <p:cNvPr id="5" name="Imagen 4"/>
          <p:cNvPicPr>
            <a:picLocks noChangeAspect="1"/>
          </p:cNvPicPr>
          <p:nvPr/>
        </p:nvPicPr>
        <p:blipFill>
          <a:blip r:embed="rId2"/>
          <a:stretch>
            <a:fillRect/>
          </a:stretch>
        </p:blipFill>
        <p:spPr>
          <a:xfrm>
            <a:off x="4975668" y="5317067"/>
            <a:ext cx="3118465" cy="1202266"/>
          </a:xfrm>
          <a:prstGeom prst="rect">
            <a:avLst/>
          </a:prstGeom>
        </p:spPr>
      </p:pic>
    </p:spTree>
    <p:extLst>
      <p:ext uri="{BB962C8B-B14F-4D97-AF65-F5344CB8AC3E}">
        <p14:creationId xmlns:p14="http://schemas.microsoft.com/office/powerpoint/2010/main" val="29105606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1"/>
            <a:ext cx="8596668" cy="355600"/>
          </a:xfrm>
        </p:spPr>
        <p:txBody>
          <a:bodyPr>
            <a:normAutofit fontScale="90000"/>
          </a:bodyPr>
          <a:lstStyle/>
          <a:p>
            <a:endParaRPr lang="es-MX" dirty="0"/>
          </a:p>
        </p:txBody>
      </p:sp>
      <p:sp>
        <p:nvSpPr>
          <p:cNvPr id="3" name="Marcador de contenido 2"/>
          <p:cNvSpPr>
            <a:spLocks noGrp="1"/>
          </p:cNvSpPr>
          <p:nvPr>
            <p:ph idx="1"/>
          </p:nvPr>
        </p:nvSpPr>
        <p:spPr>
          <a:xfrm>
            <a:off x="677334" y="1151467"/>
            <a:ext cx="8596668" cy="4889895"/>
          </a:xfrm>
        </p:spPr>
        <p:txBody>
          <a:bodyPr/>
          <a:lstStyle/>
          <a:p>
            <a:pPr marL="0" indent="0">
              <a:buNone/>
            </a:pPr>
            <a:r>
              <a:rPr lang="es-MX" dirty="0">
                <a:solidFill>
                  <a:srgbClr val="00B050"/>
                </a:solidFill>
              </a:rPr>
              <a:t> </a:t>
            </a:r>
            <a:r>
              <a:rPr lang="es-MX" sz="2400" b="1" dirty="0">
                <a:solidFill>
                  <a:srgbClr val="00B050"/>
                </a:solidFill>
              </a:rPr>
              <a:t>Cuestionarios:</a:t>
            </a:r>
            <a:r>
              <a:rPr lang="es-MX" sz="2400" dirty="0">
                <a:solidFill>
                  <a:srgbClr val="00B050"/>
                </a:solidFill>
              </a:rPr>
              <a:t> </a:t>
            </a:r>
            <a:r>
              <a:rPr lang="es-MX" sz="2400" dirty="0">
                <a:solidFill>
                  <a:schemeClr val="tx1"/>
                </a:solidFill>
              </a:rPr>
              <a:t>se emplean para obtener información deseada en forma homogénea. Están constituidos por series de preguntas como:</a:t>
            </a:r>
          </a:p>
          <a:p>
            <a:pPr>
              <a:buFont typeface="Wingdings" panose="05000000000000000000" pitchFamily="2" charset="2"/>
              <a:buChar char="Ø"/>
            </a:pPr>
            <a:r>
              <a:rPr lang="es-MX" sz="2400" dirty="0">
                <a:solidFill>
                  <a:schemeClr val="tx1"/>
                </a:solidFill>
              </a:rPr>
              <a:t>Escritas </a:t>
            </a:r>
          </a:p>
          <a:p>
            <a:pPr>
              <a:buFont typeface="Wingdings" panose="05000000000000000000" pitchFamily="2" charset="2"/>
              <a:buChar char="Ø"/>
            </a:pPr>
            <a:r>
              <a:rPr lang="es-MX" sz="2400" dirty="0">
                <a:solidFill>
                  <a:schemeClr val="tx1"/>
                </a:solidFill>
              </a:rPr>
              <a:t>Predefinidas</a:t>
            </a:r>
          </a:p>
          <a:p>
            <a:pPr>
              <a:buFont typeface="Wingdings" panose="05000000000000000000" pitchFamily="2" charset="2"/>
              <a:buChar char="Ø"/>
            </a:pPr>
            <a:r>
              <a:rPr lang="es-MX" sz="2400" dirty="0">
                <a:solidFill>
                  <a:schemeClr val="tx1"/>
                </a:solidFill>
              </a:rPr>
              <a:t>Secuenciadas</a:t>
            </a:r>
          </a:p>
          <a:p>
            <a:pPr>
              <a:buFont typeface="Wingdings" panose="05000000000000000000" pitchFamily="2" charset="2"/>
              <a:buChar char="Ø"/>
            </a:pPr>
            <a:r>
              <a:rPr lang="es-MX" sz="2400" dirty="0">
                <a:solidFill>
                  <a:schemeClr val="tx1"/>
                </a:solidFill>
              </a:rPr>
              <a:t>Y separadas por </a:t>
            </a:r>
            <a:r>
              <a:rPr lang="es-MX" sz="2400" dirty="0" smtClean="0">
                <a:solidFill>
                  <a:schemeClr val="tx1"/>
                </a:solidFill>
              </a:rPr>
              <a:t>capítulos</a:t>
            </a:r>
          </a:p>
          <a:p>
            <a:pPr marL="0" indent="0">
              <a:buNone/>
            </a:pPr>
            <a:r>
              <a:rPr lang="es-MX" sz="2400" dirty="0" smtClean="0">
                <a:solidFill>
                  <a:schemeClr val="tx1"/>
                </a:solidFill>
              </a:rPr>
              <a:t> </a:t>
            </a:r>
            <a:r>
              <a:rPr lang="es-MX" sz="2400" dirty="0">
                <a:solidFill>
                  <a:schemeClr val="tx1"/>
                </a:solidFill>
              </a:rPr>
              <a:t>y </a:t>
            </a:r>
            <a:r>
              <a:rPr lang="es-MX" sz="2400" dirty="0" smtClean="0">
                <a:solidFill>
                  <a:schemeClr val="tx1"/>
                </a:solidFill>
              </a:rPr>
              <a:t>temáticas.</a:t>
            </a:r>
            <a:endParaRPr lang="es-MX" sz="2400" dirty="0"/>
          </a:p>
        </p:txBody>
      </p:sp>
      <p:pic>
        <p:nvPicPr>
          <p:cNvPr id="2050" name="Picture 2" descr="Resultado de imagen para imagenes de auditoria administrati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75668" y="2492571"/>
            <a:ext cx="3448050" cy="25704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36335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733778"/>
          </a:xfrm>
        </p:spPr>
        <p:txBody>
          <a:bodyPr/>
          <a:lstStyle/>
          <a:p>
            <a:r>
              <a:rPr lang="es-MX" dirty="0" smtClean="0"/>
              <a:t>3. </a:t>
            </a:r>
            <a:r>
              <a:rPr lang="es-MX" sz="2800" dirty="0" smtClean="0"/>
              <a:t>Evaluación cuantitativa</a:t>
            </a:r>
            <a:endParaRPr lang="es-MX" sz="2800" dirty="0"/>
          </a:p>
        </p:txBody>
      </p:sp>
      <p:sp>
        <p:nvSpPr>
          <p:cNvPr id="3" name="Marcador de contenido 2"/>
          <p:cNvSpPr>
            <a:spLocks noGrp="1"/>
          </p:cNvSpPr>
          <p:nvPr>
            <p:ph idx="1"/>
          </p:nvPr>
        </p:nvSpPr>
        <p:spPr>
          <a:xfrm>
            <a:off x="767645" y="1253068"/>
            <a:ext cx="8596668" cy="4639732"/>
          </a:xfrm>
        </p:spPr>
        <p:txBody>
          <a:bodyPr>
            <a:normAutofit/>
          </a:bodyPr>
          <a:lstStyle/>
          <a:p>
            <a:r>
              <a:rPr lang="es-MX" sz="2400" dirty="0" smtClean="0"/>
              <a:t>El auditor cuando diseña las entrevistas, los cuestionarios, las cédula o las listas de checado, que aplicará para levantar la información, predetermina indicadores que le permitan llevar a cabo la evaluación, ya no sólo cualitativa sino cuantitativamente</a:t>
            </a:r>
            <a:r>
              <a:rPr lang="es-MX" sz="2000" dirty="0" smtClean="0"/>
              <a:t>.</a:t>
            </a:r>
          </a:p>
          <a:p>
            <a:pPr marL="0" indent="0">
              <a:buNone/>
            </a:pPr>
            <a:endParaRPr lang="es-MX" sz="2000" dirty="0"/>
          </a:p>
          <a:p>
            <a:pPr marL="0" indent="0">
              <a:buNone/>
            </a:pPr>
            <a:r>
              <a:rPr lang="es-MX" sz="2800" dirty="0" smtClean="0">
                <a:solidFill>
                  <a:schemeClr val="accent1">
                    <a:lumMod val="75000"/>
                  </a:schemeClr>
                </a:solidFill>
              </a:rPr>
              <a:t>3.1 Ponderación de funciones </a:t>
            </a:r>
          </a:p>
          <a:p>
            <a:pPr marL="0" indent="0">
              <a:buNone/>
            </a:pPr>
            <a:r>
              <a:rPr lang="es-MX" sz="2400" dirty="0" smtClean="0">
                <a:solidFill>
                  <a:schemeClr val="tx1"/>
                </a:solidFill>
              </a:rPr>
              <a:t>Es la asignación que se hace a cada una de ellas de un valor que técnicamente se conoce como peso, a fin de establecer su importancia relativa en su </a:t>
            </a:r>
            <a:r>
              <a:rPr lang="es-MX" sz="2400" dirty="0">
                <a:solidFill>
                  <a:schemeClr val="tx1"/>
                </a:solidFill>
              </a:rPr>
              <a:t>influencia en la eficiencia de la </a:t>
            </a:r>
            <a:r>
              <a:rPr lang="es-MX" sz="2400" dirty="0" smtClean="0">
                <a:solidFill>
                  <a:schemeClr val="tx1"/>
                </a:solidFill>
              </a:rPr>
              <a:t>empresa.</a:t>
            </a:r>
            <a:endParaRPr lang="es-MX" sz="2400" dirty="0">
              <a:solidFill>
                <a:schemeClr val="tx1"/>
              </a:solidFill>
            </a:endParaRPr>
          </a:p>
          <a:p>
            <a:pPr marL="0" indent="0">
              <a:buNone/>
            </a:pPr>
            <a:endParaRPr lang="es-MX" sz="2800" dirty="0">
              <a:solidFill>
                <a:schemeClr val="accent1">
                  <a:lumMod val="75000"/>
                </a:schemeClr>
              </a:solidFill>
            </a:endParaRPr>
          </a:p>
        </p:txBody>
      </p:sp>
    </p:spTree>
    <p:extLst>
      <p:ext uri="{BB962C8B-B14F-4D97-AF65-F5344CB8AC3E}">
        <p14:creationId xmlns:p14="http://schemas.microsoft.com/office/powerpoint/2010/main" val="17978223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0"/>
            <a:ext cx="8596668" cy="745067"/>
          </a:xfrm>
        </p:spPr>
        <p:txBody>
          <a:bodyPr/>
          <a:lstStyle/>
          <a:p>
            <a:r>
              <a:rPr lang="es-MX" dirty="0" smtClean="0"/>
              <a:t> 3.2 Factores a evaluar</a:t>
            </a:r>
            <a:endParaRPr lang="es-MX" dirty="0"/>
          </a:p>
        </p:txBody>
      </p:sp>
      <p:sp>
        <p:nvSpPr>
          <p:cNvPr id="3" name="Marcador de contenido 2"/>
          <p:cNvSpPr>
            <a:spLocks noGrp="1"/>
          </p:cNvSpPr>
          <p:nvPr>
            <p:ph idx="1"/>
          </p:nvPr>
        </p:nvSpPr>
        <p:spPr>
          <a:xfrm>
            <a:off x="677334" y="745067"/>
            <a:ext cx="8596668" cy="5341451"/>
          </a:xfrm>
        </p:spPr>
        <p:txBody>
          <a:bodyPr>
            <a:normAutofit/>
          </a:bodyPr>
          <a:lstStyle/>
          <a:p>
            <a:r>
              <a:rPr lang="es-MX" sz="2400" dirty="0" smtClean="0"/>
              <a:t>Dentro de cada función habrá diversos factores por evaluar y para su determinación habrá que tomar en cuenta, importancia y condiciones de cada empresa.</a:t>
            </a:r>
          </a:p>
          <a:p>
            <a:r>
              <a:rPr lang="es-MX" sz="2400" dirty="0" smtClean="0"/>
              <a:t>Algunos factores básicos a evaluar son:</a:t>
            </a:r>
          </a:p>
          <a:p>
            <a:pPr>
              <a:buAutoNum type="arabicPeriod"/>
            </a:pPr>
            <a:r>
              <a:rPr lang="es-MX" sz="2400" dirty="0" smtClean="0"/>
              <a:t>Objetivos y planes</a:t>
            </a:r>
          </a:p>
          <a:p>
            <a:pPr>
              <a:buAutoNum type="arabicPeriod"/>
            </a:pPr>
            <a:r>
              <a:rPr lang="es-MX" sz="2400" dirty="0" smtClean="0"/>
              <a:t>Políticas y prácticas</a:t>
            </a:r>
          </a:p>
          <a:p>
            <a:pPr>
              <a:buAutoNum type="arabicPeriod"/>
            </a:pPr>
            <a:r>
              <a:rPr lang="es-MX" sz="2400" dirty="0" smtClean="0"/>
              <a:t>Estructura orgánica</a:t>
            </a:r>
          </a:p>
          <a:p>
            <a:pPr>
              <a:buAutoNum type="arabicPeriod"/>
            </a:pPr>
            <a:r>
              <a:rPr lang="es-MX" sz="2400" dirty="0" smtClean="0"/>
              <a:t>Sistemas y procedimientos</a:t>
            </a:r>
          </a:p>
          <a:p>
            <a:pPr>
              <a:buAutoNum type="arabicPeriod"/>
            </a:pPr>
            <a:r>
              <a:rPr lang="es-MX" sz="2400" dirty="0" smtClean="0"/>
              <a:t>Métodos de control</a:t>
            </a:r>
          </a:p>
          <a:p>
            <a:pPr>
              <a:buAutoNum type="arabicPeriod"/>
            </a:pPr>
            <a:r>
              <a:rPr lang="es-MX" sz="2400" dirty="0" smtClean="0"/>
              <a:t>Medios de operación</a:t>
            </a:r>
          </a:p>
          <a:p>
            <a:pPr>
              <a:buAutoNum type="arabicPeriod"/>
            </a:pPr>
            <a:r>
              <a:rPr lang="es-MX" sz="2400" dirty="0" smtClean="0"/>
              <a:t>Potencial humano y elementos físicos empleados.</a:t>
            </a:r>
            <a:endParaRPr lang="es-MX" sz="2400" dirty="0"/>
          </a:p>
        </p:txBody>
      </p:sp>
    </p:spTree>
    <p:extLst>
      <p:ext uri="{BB962C8B-B14F-4D97-AF65-F5344CB8AC3E}">
        <p14:creationId xmlns:p14="http://schemas.microsoft.com/office/powerpoint/2010/main" val="26503754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959556"/>
          </a:xfrm>
        </p:spPr>
        <p:txBody>
          <a:bodyPr>
            <a:normAutofit/>
          </a:bodyPr>
          <a:lstStyle/>
          <a:p>
            <a:r>
              <a:rPr lang="es-MX" sz="2800" dirty="0" smtClean="0"/>
              <a:t>Informe que propone Benjamín Franklin para la  auditoría administrativa: </a:t>
            </a:r>
            <a:endParaRPr lang="es-MX" sz="2800" dirty="0"/>
          </a:p>
        </p:txBody>
      </p:sp>
      <p:sp>
        <p:nvSpPr>
          <p:cNvPr id="3" name="Marcador de contenido 2"/>
          <p:cNvSpPr>
            <a:spLocks noGrp="1"/>
          </p:cNvSpPr>
          <p:nvPr>
            <p:ph idx="1"/>
          </p:nvPr>
        </p:nvSpPr>
        <p:spPr>
          <a:xfrm>
            <a:off x="677334" y="1569156"/>
            <a:ext cx="8596668" cy="5308486"/>
          </a:xfrm>
        </p:spPr>
        <p:txBody>
          <a:bodyPr>
            <a:normAutofit/>
          </a:bodyPr>
          <a:lstStyle/>
          <a:p>
            <a:pPr marL="0" indent="0">
              <a:buNone/>
            </a:pPr>
            <a:r>
              <a:rPr lang="es-MX" sz="2400" dirty="0" smtClean="0"/>
              <a:t>4.1 General:</a:t>
            </a:r>
          </a:p>
          <a:p>
            <a:pPr marL="0" indent="0">
              <a:buNone/>
            </a:pPr>
            <a:r>
              <a:rPr lang="es-MX" sz="2400" dirty="0" smtClean="0"/>
              <a:t>El informe general incluye:</a:t>
            </a:r>
          </a:p>
          <a:p>
            <a:pPr marL="0" indent="0">
              <a:buNone/>
            </a:pPr>
            <a:endParaRPr lang="es-MX" dirty="0">
              <a:solidFill>
                <a:schemeClr val="lt1"/>
              </a:solidFill>
            </a:endParaRPr>
          </a:p>
        </p:txBody>
      </p:sp>
      <p:sp>
        <p:nvSpPr>
          <p:cNvPr id="5" name="Rectángulo 4"/>
          <p:cNvSpPr/>
          <p:nvPr/>
        </p:nvSpPr>
        <p:spPr>
          <a:xfrm>
            <a:off x="756356" y="3059289"/>
            <a:ext cx="2381955" cy="993422"/>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RESPONSABLE</a:t>
            </a:r>
            <a:endParaRPr lang="es-MX" dirty="0">
              <a:solidFill>
                <a:schemeClr val="tx1"/>
              </a:solidFill>
            </a:endParaRPr>
          </a:p>
        </p:txBody>
      </p:sp>
      <p:sp>
        <p:nvSpPr>
          <p:cNvPr id="6" name="Proceso alternativo 5"/>
          <p:cNvSpPr/>
          <p:nvPr/>
        </p:nvSpPr>
        <p:spPr>
          <a:xfrm>
            <a:off x="4233333" y="2698045"/>
            <a:ext cx="3612445" cy="1670756"/>
          </a:xfrm>
          <a:prstGeom prst="flowChartAlternateProcess">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Área o unidad administrativa encargada de preparar el informe</a:t>
            </a:r>
          </a:p>
        </p:txBody>
      </p:sp>
      <p:sp>
        <p:nvSpPr>
          <p:cNvPr id="7" name="Flecha derecha 6"/>
          <p:cNvSpPr/>
          <p:nvPr/>
        </p:nvSpPr>
        <p:spPr>
          <a:xfrm>
            <a:off x="3239911" y="3386668"/>
            <a:ext cx="835378" cy="4854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p:cNvSpPr/>
          <p:nvPr/>
        </p:nvSpPr>
        <p:spPr>
          <a:xfrm>
            <a:off x="767645" y="4998041"/>
            <a:ext cx="2381955" cy="9821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Introducción</a:t>
            </a:r>
          </a:p>
        </p:txBody>
      </p:sp>
      <p:sp>
        <p:nvSpPr>
          <p:cNvPr id="10" name="Rectángulo redondeado 9"/>
          <p:cNvSpPr/>
          <p:nvPr/>
        </p:nvSpPr>
        <p:spPr>
          <a:xfrm>
            <a:off x="4233332" y="4557775"/>
            <a:ext cx="5040669" cy="2319867"/>
          </a:xfrm>
          <a:prstGeom prst="round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Breve descripción de por qué surgió la necesidad de aplicar la auditoría           ( mecanismos de coordinación y participación de empleados para su desarrollo, duración de la revisión, propósito y explicación general de su contenido)</a:t>
            </a:r>
            <a:endParaRPr lang="es-MX" sz="2000" dirty="0">
              <a:solidFill>
                <a:schemeClr val="tx1"/>
              </a:solidFill>
            </a:endParaRPr>
          </a:p>
        </p:txBody>
      </p:sp>
      <p:sp>
        <p:nvSpPr>
          <p:cNvPr id="11" name="Flecha derecha 10"/>
          <p:cNvSpPr/>
          <p:nvPr/>
        </p:nvSpPr>
        <p:spPr>
          <a:xfrm>
            <a:off x="3239911" y="5215467"/>
            <a:ext cx="835378" cy="5022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283750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85423" y="191911"/>
            <a:ext cx="1749777" cy="8579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Antecedentes</a:t>
            </a:r>
            <a:endParaRPr lang="es-MX" sz="2000" dirty="0">
              <a:solidFill>
                <a:schemeClr val="tx1"/>
              </a:solidFill>
            </a:endParaRPr>
          </a:p>
        </p:txBody>
      </p:sp>
      <p:sp>
        <p:nvSpPr>
          <p:cNvPr id="3" name="Rectángulo redondeado 2"/>
          <p:cNvSpPr/>
          <p:nvPr/>
        </p:nvSpPr>
        <p:spPr>
          <a:xfrm>
            <a:off x="3431822" y="191910"/>
            <a:ext cx="5576711" cy="1541639"/>
          </a:xfrm>
          <a:prstGeom prst="round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Exposición histórica de la organización, es decir, los cambios y sucesos de mayor relevancia que ha afrontado en forma total o parcial y que influyeron en la decisión de llevar a cabo la auditoría.</a:t>
            </a:r>
            <a:endParaRPr lang="es-MX" sz="2000" dirty="0">
              <a:solidFill>
                <a:schemeClr val="tx1"/>
              </a:solidFill>
            </a:endParaRPr>
          </a:p>
        </p:txBody>
      </p:sp>
      <p:sp>
        <p:nvSpPr>
          <p:cNvPr id="4" name="Flecha derecha 3"/>
          <p:cNvSpPr/>
          <p:nvPr/>
        </p:nvSpPr>
        <p:spPr>
          <a:xfrm>
            <a:off x="2415822" y="417689"/>
            <a:ext cx="835378" cy="406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485423" y="2020711"/>
            <a:ext cx="1749777" cy="11401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Técnicas empleadas</a:t>
            </a:r>
            <a:endParaRPr lang="es-MX" sz="2000" dirty="0">
              <a:solidFill>
                <a:schemeClr val="tx1"/>
              </a:solidFill>
            </a:endParaRPr>
          </a:p>
        </p:txBody>
      </p:sp>
      <p:sp>
        <p:nvSpPr>
          <p:cNvPr id="6" name="Rectángulo redondeado 5"/>
          <p:cNvSpPr/>
          <p:nvPr/>
        </p:nvSpPr>
        <p:spPr>
          <a:xfrm>
            <a:off x="3431821" y="2020710"/>
            <a:ext cx="5576711" cy="1313039"/>
          </a:xfrm>
          <a:prstGeom prst="round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Instrumentos y métodos utilizados para la obtención de resultados en función del objetivo</a:t>
            </a:r>
            <a:r>
              <a:rPr lang="es-MX" dirty="0" smtClean="0">
                <a:solidFill>
                  <a:schemeClr val="tx1"/>
                </a:solidFill>
              </a:rPr>
              <a:t>.</a:t>
            </a:r>
            <a:endParaRPr lang="es-MX" dirty="0">
              <a:solidFill>
                <a:schemeClr val="tx1"/>
              </a:solidFill>
            </a:endParaRPr>
          </a:p>
        </p:txBody>
      </p:sp>
      <p:sp>
        <p:nvSpPr>
          <p:cNvPr id="7" name="Flecha derecha 6"/>
          <p:cNvSpPr/>
          <p:nvPr/>
        </p:nvSpPr>
        <p:spPr>
          <a:xfrm>
            <a:off x="2415822" y="2393245"/>
            <a:ext cx="835378" cy="4854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485422" y="4312355"/>
            <a:ext cx="1749777" cy="9256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Diagnóstico</a:t>
            </a:r>
            <a:endParaRPr lang="es-MX" sz="2000" dirty="0">
              <a:solidFill>
                <a:schemeClr val="tx1"/>
              </a:solidFill>
            </a:endParaRPr>
          </a:p>
        </p:txBody>
      </p:sp>
      <p:sp>
        <p:nvSpPr>
          <p:cNvPr id="9" name="Rectángulo redondeado 8"/>
          <p:cNvSpPr/>
          <p:nvPr/>
        </p:nvSpPr>
        <p:spPr>
          <a:xfrm>
            <a:off x="3431821" y="4312355"/>
            <a:ext cx="5576711" cy="1383595"/>
          </a:xfrm>
          <a:prstGeom prst="round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Definición de las causas y consecuencias del estudio, mismas que justifican los cambios o modificaciones posibles</a:t>
            </a:r>
            <a:endParaRPr lang="es-MX" sz="2000" dirty="0">
              <a:solidFill>
                <a:schemeClr val="tx1"/>
              </a:solidFill>
            </a:endParaRPr>
          </a:p>
        </p:txBody>
      </p:sp>
      <p:sp>
        <p:nvSpPr>
          <p:cNvPr id="10" name="Flecha derecha 9"/>
          <p:cNvSpPr/>
          <p:nvPr/>
        </p:nvSpPr>
        <p:spPr>
          <a:xfrm>
            <a:off x="2415822" y="4572000"/>
            <a:ext cx="835378" cy="406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1685385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85422" y="225777"/>
            <a:ext cx="1557867" cy="9595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Propuesta</a:t>
            </a:r>
            <a:endParaRPr lang="es-MX" sz="2000" dirty="0">
              <a:solidFill>
                <a:schemeClr val="tx1"/>
              </a:solidFill>
            </a:endParaRPr>
          </a:p>
        </p:txBody>
      </p:sp>
      <p:sp>
        <p:nvSpPr>
          <p:cNvPr id="3" name="Rectángulo redondeado 2"/>
          <p:cNvSpPr/>
          <p:nvPr/>
        </p:nvSpPr>
        <p:spPr>
          <a:xfrm>
            <a:off x="3228622" y="225777"/>
            <a:ext cx="5621867" cy="1185333"/>
          </a:xfrm>
          <a:prstGeom prst="round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Presentación de alternativas de acción, ventajas y desventajas que pueden derivarse, implicaciones de los cambios y resultados esperados.</a:t>
            </a:r>
            <a:endParaRPr lang="es-MX" sz="2000" dirty="0">
              <a:solidFill>
                <a:schemeClr val="tx1"/>
              </a:solidFill>
            </a:endParaRPr>
          </a:p>
        </p:txBody>
      </p:sp>
      <p:sp>
        <p:nvSpPr>
          <p:cNvPr id="4" name="Flecha derecha 3"/>
          <p:cNvSpPr/>
          <p:nvPr/>
        </p:nvSpPr>
        <p:spPr>
          <a:xfrm>
            <a:off x="2235200" y="564444"/>
            <a:ext cx="801511" cy="4402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575734" y="2178757"/>
            <a:ext cx="1806222" cy="10950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Estrategia de implantación </a:t>
            </a:r>
            <a:endParaRPr lang="es-MX" sz="2000" dirty="0">
              <a:solidFill>
                <a:schemeClr val="tx1"/>
              </a:solidFill>
            </a:endParaRPr>
          </a:p>
        </p:txBody>
      </p:sp>
      <p:sp>
        <p:nvSpPr>
          <p:cNvPr id="6" name="Rectángulo redondeado 5"/>
          <p:cNvSpPr/>
          <p:nvPr/>
        </p:nvSpPr>
        <p:spPr>
          <a:xfrm>
            <a:off x="3228622" y="2291646"/>
            <a:ext cx="5542845" cy="1095022"/>
          </a:xfrm>
          <a:prstGeom prst="round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Explicación de los pasos o etapas previstas para obtener y aplicar los resultados</a:t>
            </a:r>
            <a:endParaRPr lang="es-MX" sz="2000" dirty="0">
              <a:solidFill>
                <a:schemeClr val="tx1"/>
              </a:solidFill>
            </a:endParaRPr>
          </a:p>
        </p:txBody>
      </p:sp>
      <p:sp>
        <p:nvSpPr>
          <p:cNvPr id="7" name="Flecha derecha 6"/>
          <p:cNvSpPr/>
          <p:nvPr/>
        </p:nvSpPr>
        <p:spPr>
          <a:xfrm>
            <a:off x="2506133" y="2528711"/>
            <a:ext cx="530578" cy="4176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677333" y="4255911"/>
            <a:ext cx="1704623" cy="9934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tx1"/>
                </a:solidFill>
              </a:rPr>
              <a:t>S</a:t>
            </a:r>
            <a:r>
              <a:rPr lang="es-MX" sz="2000" dirty="0" smtClean="0">
                <a:solidFill>
                  <a:schemeClr val="tx1"/>
                </a:solidFill>
              </a:rPr>
              <a:t>eguimiento</a:t>
            </a:r>
            <a:endParaRPr lang="es-MX" sz="2000" dirty="0">
              <a:solidFill>
                <a:schemeClr val="tx1"/>
              </a:solidFill>
            </a:endParaRPr>
          </a:p>
        </p:txBody>
      </p:sp>
      <p:sp>
        <p:nvSpPr>
          <p:cNvPr id="9" name="Rectángulo redondeado 8"/>
          <p:cNvSpPr/>
          <p:nvPr/>
        </p:nvSpPr>
        <p:spPr>
          <a:xfrm>
            <a:off x="3352800" y="4267203"/>
            <a:ext cx="5418667" cy="1207907"/>
          </a:xfrm>
          <a:prstGeom prst="round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Determinación de los mecanismos de información, control y evaluación, para garantizar el cumplimiento de los criterios prop</a:t>
            </a:r>
            <a:r>
              <a:rPr lang="es-MX" sz="2000" b="1" dirty="0" smtClean="0">
                <a:solidFill>
                  <a:schemeClr val="tx1"/>
                </a:solidFill>
              </a:rPr>
              <a:t>u</a:t>
            </a:r>
            <a:r>
              <a:rPr lang="es-MX" sz="2000" dirty="0" smtClean="0">
                <a:solidFill>
                  <a:schemeClr val="tx1"/>
                </a:solidFill>
              </a:rPr>
              <a:t>estos</a:t>
            </a:r>
            <a:endParaRPr lang="es-MX" sz="2000" dirty="0">
              <a:solidFill>
                <a:schemeClr val="tx1"/>
              </a:solidFill>
            </a:endParaRPr>
          </a:p>
        </p:txBody>
      </p:sp>
      <p:sp>
        <p:nvSpPr>
          <p:cNvPr id="10" name="Flecha derecha 9"/>
          <p:cNvSpPr/>
          <p:nvPr/>
        </p:nvSpPr>
        <p:spPr>
          <a:xfrm>
            <a:off x="2585156" y="4617156"/>
            <a:ext cx="564444" cy="3951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2364605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5778" y="1027289"/>
            <a:ext cx="2404533" cy="1230489"/>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Conclusiones y recomendaciones</a:t>
            </a:r>
            <a:endParaRPr lang="es-MX" sz="2000" dirty="0">
              <a:solidFill>
                <a:schemeClr val="tx1"/>
              </a:solidFill>
            </a:endParaRPr>
          </a:p>
        </p:txBody>
      </p:sp>
      <p:sp>
        <p:nvSpPr>
          <p:cNvPr id="3" name="Rectángulo redondeado 2"/>
          <p:cNvSpPr/>
          <p:nvPr/>
        </p:nvSpPr>
        <p:spPr>
          <a:xfrm>
            <a:off x="4255912" y="846666"/>
            <a:ext cx="4944533" cy="15917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Concentrado de los logros obtenidos, problemas detectados, soluciones instrumentadas y  pautas sugeridas para la consecución real de las propuestas</a:t>
            </a:r>
            <a:endParaRPr lang="es-MX" sz="2000" dirty="0">
              <a:solidFill>
                <a:schemeClr val="tx1"/>
              </a:solidFill>
            </a:endParaRPr>
          </a:p>
        </p:txBody>
      </p:sp>
      <p:sp>
        <p:nvSpPr>
          <p:cNvPr id="4" name="Flecha derecha 3"/>
          <p:cNvSpPr/>
          <p:nvPr/>
        </p:nvSpPr>
        <p:spPr>
          <a:xfrm>
            <a:off x="2698045" y="1461910"/>
            <a:ext cx="1083733" cy="3612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417689" y="3883378"/>
            <a:ext cx="2269067" cy="1027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Apéndices o anexos</a:t>
            </a:r>
            <a:endParaRPr lang="es-MX" sz="2000" dirty="0">
              <a:solidFill>
                <a:schemeClr val="tx1"/>
              </a:solidFill>
            </a:endParaRPr>
          </a:p>
        </p:txBody>
      </p:sp>
      <p:sp>
        <p:nvSpPr>
          <p:cNvPr id="6" name="Rectángulo redondeado 5"/>
          <p:cNvSpPr/>
          <p:nvPr/>
        </p:nvSpPr>
        <p:spPr>
          <a:xfrm>
            <a:off x="4391377" y="3493910"/>
            <a:ext cx="5034844" cy="1806222"/>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Gráficos, cuadros y demás instrumentos de análisis administrativo, que  se consideren elementos auxiliares para la presentación y fundamentación del estudio</a:t>
            </a:r>
            <a:endParaRPr lang="es-MX" sz="2000" dirty="0">
              <a:solidFill>
                <a:schemeClr val="tx1"/>
              </a:solidFill>
            </a:endParaRPr>
          </a:p>
        </p:txBody>
      </p:sp>
      <p:sp>
        <p:nvSpPr>
          <p:cNvPr id="7" name="Flecha derecha 6"/>
          <p:cNvSpPr/>
          <p:nvPr/>
        </p:nvSpPr>
        <p:spPr>
          <a:xfrm>
            <a:off x="3081867" y="4222044"/>
            <a:ext cx="699911" cy="3499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743538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8624" y="530578"/>
            <a:ext cx="8596668" cy="575733"/>
          </a:xfrm>
        </p:spPr>
        <p:txBody>
          <a:bodyPr>
            <a:normAutofit fontScale="90000"/>
          </a:bodyPr>
          <a:lstStyle/>
          <a:p>
            <a:r>
              <a:rPr lang="es-MX" dirty="0" smtClean="0"/>
              <a:t>5. </a:t>
            </a:r>
            <a:r>
              <a:rPr lang="es-MX" dirty="0"/>
              <a:t>S</a:t>
            </a:r>
            <a:r>
              <a:rPr lang="es-MX" dirty="0" smtClean="0"/>
              <a:t>eguimiento</a:t>
            </a:r>
            <a:endParaRPr lang="es-MX" dirty="0"/>
          </a:p>
        </p:txBody>
      </p:sp>
      <p:sp>
        <p:nvSpPr>
          <p:cNvPr id="3" name="Marcador de contenido 2"/>
          <p:cNvSpPr>
            <a:spLocks noGrp="1"/>
          </p:cNvSpPr>
          <p:nvPr>
            <p:ph idx="1"/>
          </p:nvPr>
        </p:nvSpPr>
        <p:spPr>
          <a:xfrm>
            <a:off x="688624" y="1106311"/>
            <a:ext cx="8596668" cy="4786489"/>
          </a:xfrm>
        </p:spPr>
        <p:txBody>
          <a:bodyPr>
            <a:normAutofit/>
          </a:bodyPr>
          <a:lstStyle/>
          <a:p>
            <a:pPr algn="just"/>
            <a:r>
              <a:rPr lang="es-MX" sz="2000" dirty="0" smtClean="0"/>
              <a:t>Las observaciones que se producen como resultado de la auditoría deben sujetarse a un estricto seguimiento.</a:t>
            </a:r>
          </a:p>
          <a:p>
            <a:pPr algn="just"/>
            <a:r>
              <a:rPr lang="es-MX" sz="2000" dirty="0" smtClean="0"/>
              <a:t>El seguimiento aporta elementos de crecimiento a la organización lo que hace posible:</a:t>
            </a:r>
          </a:p>
          <a:p>
            <a:pPr algn="just">
              <a:buAutoNum type="alphaLcParenR"/>
            </a:pPr>
            <a:r>
              <a:rPr lang="es-MX" sz="2000" dirty="0" smtClean="0"/>
              <a:t>Verificar que las acciones realizadas como resultado de las observaciones, se lleven a la práctica en los términos y fechas establecidos conjuntamente con el responsable del área función, proceso, programa, proyecto o recurso revisado, a fin de alcanzar los resultados esperados.</a:t>
            </a:r>
          </a:p>
          <a:p>
            <a:pPr algn="just">
              <a:buAutoNum type="alphaLcParenR"/>
            </a:pPr>
            <a:r>
              <a:rPr lang="es-MX" sz="2000" dirty="0" smtClean="0"/>
              <a:t>Facilitar al titular de la organización la toma de decisiones</a:t>
            </a:r>
          </a:p>
          <a:p>
            <a:pPr algn="just">
              <a:buAutoNum type="alphaLcParenR"/>
            </a:pPr>
            <a:r>
              <a:rPr lang="es-MX" sz="2000" dirty="0" smtClean="0"/>
              <a:t>Constatar las acciones que se llevaron a cabo para instrumentar las recomendaciones, y al finalizar la revisión, rendir un nuevo informe referente al grado y forma como estas se atendieron.</a:t>
            </a:r>
          </a:p>
          <a:p>
            <a:pPr algn="just">
              <a:buFont typeface="Wingdings" panose="05000000000000000000" pitchFamily="2" charset="2"/>
              <a:buChar char="v"/>
            </a:pPr>
            <a:endParaRPr lang="es-MX" sz="2000" dirty="0"/>
          </a:p>
        </p:txBody>
      </p:sp>
    </p:spTree>
    <p:extLst>
      <p:ext uri="{BB962C8B-B14F-4D97-AF65-F5344CB8AC3E}">
        <p14:creationId xmlns:p14="http://schemas.microsoft.com/office/powerpoint/2010/main" val="26844687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778934"/>
          </a:xfrm>
        </p:spPr>
        <p:txBody>
          <a:bodyPr/>
          <a:lstStyle/>
          <a:p>
            <a:pPr algn="ctr"/>
            <a:r>
              <a:rPr lang="es-MX" dirty="0" smtClean="0"/>
              <a:t> </a:t>
            </a:r>
            <a:r>
              <a:rPr lang="es-MX" dirty="0"/>
              <a:t>C</a:t>
            </a:r>
            <a:r>
              <a:rPr lang="es-MX" dirty="0" smtClean="0"/>
              <a:t>onclusión:</a:t>
            </a:r>
            <a:endParaRPr lang="es-MX" dirty="0"/>
          </a:p>
        </p:txBody>
      </p:sp>
      <p:sp>
        <p:nvSpPr>
          <p:cNvPr id="3" name="Marcador de contenido 2"/>
          <p:cNvSpPr>
            <a:spLocks noGrp="1"/>
          </p:cNvSpPr>
          <p:nvPr>
            <p:ph idx="1"/>
          </p:nvPr>
        </p:nvSpPr>
        <p:spPr>
          <a:xfrm>
            <a:off x="677334" y="1388535"/>
            <a:ext cx="8596668" cy="5000976"/>
          </a:xfrm>
        </p:spPr>
        <p:txBody>
          <a:bodyPr>
            <a:noAutofit/>
          </a:bodyPr>
          <a:lstStyle/>
          <a:p>
            <a:pPr marL="0" indent="0" algn="just">
              <a:buNone/>
            </a:pPr>
            <a:r>
              <a:rPr lang="es-MX" sz="2800" dirty="0" smtClean="0"/>
              <a:t>Con la claridad y conocimiento de la metodología para llevar a cabo una auditoría administrativa, se logra tener un gran valor de aprendizaje, a fin de  incrementar la comprensión, experiencia y saber aplicar las diferentes herramientas administrativas en todo tipo y tamaño de organizaciones. </a:t>
            </a:r>
          </a:p>
        </p:txBody>
      </p:sp>
    </p:spTree>
    <p:extLst>
      <p:ext uri="{BB962C8B-B14F-4D97-AF65-F5344CB8AC3E}">
        <p14:creationId xmlns:p14="http://schemas.microsoft.com/office/powerpoint/2010/main" val="772836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745067"/>
          </a:xfrm>
        </p:spPr>
        <p:txBody>
          <a:bodyPr>
            <a:normAutofit/>
          </a:bodyPr>
          <a:lstStyle/>
          <a:p>
            <a:pPr algn="ctr"/>
            <a:r>
              <a:rPr lang="es-MX" sz="3200" dirty="0" smtClean="0"/>
              <a:t>GUIÓN  EXPLICATIVO</a:t>
            </a:r>
            <a:endParaRPr lang="es-MX" sz="3200" dirty="0"/>
          </a:p>
        </p:txBody>
      </p:sp>
      <p:sp>
        <p:nvSpPr>
          <p:cNvPr id="3" name="Marcador de contenido 2"/>
          <p:cNvSpPr>
            <a:spLocks noGrp="1"/>
          </p:cNvSpPr>
          <p:nvPr>
            <p:ph idx="1"/>
          </p:nvPr>
        </p:nvSpPr>
        <p:spPr>
          <a:xfrm>
            <a:off x="677334" y="1473200"/>
            <a:ext cx="8596668" cy="4978399"/>
          </a:xfrm>
        </p:spPr>
        <p:txBody>
          <a:bodyPr>
            <a:normAutofit fontScale="85000" lnSpcReduction="10000"/>
          </a:bodyPr>
          <a:lstStyle/>
          <a:p>
            <a:pPr marL="0" indent="0" algn="just">
              <a:buNone/>
            </a:pPr>
            <a:r>
              <a:rPr lang="es-MX" sz="2400" b="1" dirty="0" smtClean="0"/>
              <a:t>El uso del material didáctico por medio de diapositivas en la Unidad de Aprendizaje Auditoría Administrativa, para los alumnos del octavo semestre de la Licenciatura en Administración. Resulta indispensable dado que se tienen que abordar en un </a:t>
            </a:r>
            <a:r>
              <a:rPr lang="es-MX" sz="2400" b="1" dirty="0" smtClean="0"/>
              <a:t>tiempo </a:t>
            </a:r>
            <a:r>
              <a:rPr lang="es-MX" sz="2400" b="1" dirty="0" smtClean="0"/>
              <a:t>muy limitado en temas tan extensos.</a:t>
            </a:r>
          </a:p>
          <a:p>
            <a:pPr marL="0" indent="0" algn="just">
              <a:buNone/>
            </a:pPr>
            <a:r>
              <a:rPr lang="es-MX" sz="2400" b="1" dirty="0" smtClean="0"/>
              <a:t>Las diapositivas siguen un orden señalado en el programa de estudios de la unidad de aprendizaje, considerando los </a:t>
            </a:r>
            <a:r>
              <a:rPr lang="es-MX" sz="2400" b="1" dirty="0" smtClean="0"/>
              <a:t>puntos: de la unidad de competencias I.</a:t>
            </a:r>
            <a:endParaRPr lang="es-MX" sz="2400" b="1" dirty="0" smtClean="0"/>
          </a:p>
          <a:p>
            <a:pPr marL="0" indent="0">
              <a:buNone/>
            </a:pPr>
            <a:r>
              <a:rPr lang="es-MX" sz="2400" b="1" dirty="0"/>
              <a:t>2.1 Definición de Auditoria Administrativa. </a:t>
            </a:r>
          </a:p>
          <a:p>
            <a:pPr marL="0" indent="0">
              <a:buNone/>
            </a:pPr>
            <a:r>
              <a:rPr lang="es-MX" sz="2400" b="1" dirty="0"/>
              <a:t>2.2 Antecedentes Históricos de la Auditoria Administrativa </a:t>
            </a:r>
          </a:p>
          <a:p>
            <a:pPr marL="0" indent="0">
              <a:buNone/>
            </a:pPr>
            <a:r>
              <a:rPr lang="es-MX" sz="2400" b="1" dirty="0"/>
              <a:t>2.3 Auditoria Interna </a:t>
            </a:r>
          </a:p>
          <a:p>
            <a:pPr marL="0" indent="0">
              <a:buNone/>
            </a:pPr>
            <a:r>
              <a:rPr lang="es-MX" sz="2400" b="1" dirty="0"/>
              <a:t>2.4 Auditoria Externa. </a:t>
            </a:r>
          </a:p>
          <a:p>
            <a:pPr marL="0" indent="0">
              <a:buNone/>
            </a:pPr>
            <a:r>
              <a:rPr lang="es-MX" sz="2400" b="1" dirty="0"/>
              <a:t>2.5 Objetivos , Funciones y Adscripción de la auditoria Administrativa </a:t>
            </a:r>
          </a:p>
          <a:p>
            <a:pPr marL="0" indent="0">
              <a:buNone/>
            </a:pPr>
            <a:r>
              <a:rPr lang="es-MX" sz="2400" b="1" dirty="0"/>
              <a:t>2.6 Metodología de la Auditoria Administrativa. </a:t>
            </a:r>
          </a:p>
          <a:p>
            <a:pPr marL="0" indent="0" algn="just">
              <a:buNone/>
            </a:pPr>
            <a:endParaRPr lang="es-MX" sz="2400" b="1" dirty="0" smtClean="0"/>
          </a:p>
          <a:p>
            <a:pPr marL="0" indent="0" algn="just">
              <a:buNone/>
            </a:pPr>
            <a:endParaRPr lang="es-MX" sz="2400" b="1" dirty="0" smtClean="0"/>
          </a:p>
          <a:p>
            <a:pPr marL="0" indent="0" algn="just">
              <a:buNone/>
            </a:pPr>
            <a:endParaRPr lang="es-MX" sz="2400" b="1" dirty="0"/>
          </a:p>
        </p:txBody>
      </p:sp>
    </p:spTree>
    <p:extLst>
      <p:ext uri="{BB962C8B-B14F-4D97-AF65-F5344CB8AC3E}">
        <p14:creationId xmlns:p14="http://schemas.microsoft.com/office/powerpoint/2010/main" val="25215990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Bibliografía</a:t>
            </a:r>
            <a:endParaRPr lang="es-MX" dirty="0"/>
          </a:p>
        </p:txBody>
      </p:sp>
      <p:sp>
        <p:nvSpPr>
          <p:cNvPr id="3" name="Marcador de contenido 2"/>
          <p:cNvSpPr>
            <a:spLocks noGrp="1"/>
          </p:cNvSpPr>
          <p:nvPr>
            <p:ph idx="1"/>
          </p:nvPr>
        </p:nvSpPr>
        <p:spPr/>
        <p:txBody>
          <a:bodyPr/>
          <a:lstStyle/>
          <a:p>
            <a:r>
              <a:rPr lang="es-MX" sz="2400" dirty="0" smtClean="0"/>
              <a:t>Rodríguez valencia Joaquín. Auditoría Administrativa. Ed. Trillas. 2014.</a:t>
            </a:r>
          </a:p>
          <a:p>
            <a:r>
              <a:rPr lang="es-MX" sz="2400" dirty="0"/>
              <a:t>Rodríguez valencia Joaquín</a:t>
            </a:r>
            <a:r>
              <a:rPr lang="es-MX" sz="2400" dirty="0" smtClean="0"/>
              <a:t>. Casos y ejercicios de Auditoría Administrativa.</a:t>
            </a:r>
          </a:p>
          <a:p>
            <a:pPr marL="0" indent="0">
              <a:buNone/>
            </a:pPr>
            <a:r>
              <a:rPr lang="es-MX" sz="2400" dirty="0"/>
              <a:t>      Ed. Trillas. </a:t>
            </a:r>
            <a:r>
              <a:rPr lang="es-MX" sz="2400" dirty="0" smtClean="0"/>
              <a:t>2015.</a:t>
            </a:r>
            <a:endParaRPr lang="es-MX" sz="2400" dirty="0"/>
          </a:p>
          <a:p>
            <a:pPr marL="0" indent="0">
              <a:buNone/>
            </a:pPr>
            <a:endParaRPr lang="es-MX" dirty="0"/>
          </a:p>
        </p:txBody>
      </p:sp>
    </p:spTree>
    <p:extLst>
      <p:ext uri="{BB962C8B-B14F-4D97-AF65-F5344CB8AC3E}">
        <p14:creationId xmlns:p14="http://schemas.microsoft.com/office/powerpoint/2010/main" val="33197775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660400"/>
          </a:xfrm>
        </p:spPr>
        <p:txBody>
          <a:bodyPr>
            <a:normAutofit/>
          </a:bodyPr>
          <a:lstStyle/>
          <a:p>
            <a:pPr algn="ctr"/>
            <a:r>
              <a:rPr lang="es-MX" sz="3200" dirty="0" smtClean="0"/>
              <a:t>Objetivo</a:t>
            </a:r>
            <a:endParaRPr lang="es-MX" sz="3200" dirty="0"/>
          </a:p>
        </p:txBody>
      </p:sp>
      <p:sp>
        <p:nvSpPr>
          <p:cNvPr id="3" name="Marcador de contenido 2"/>
          <p:cNvSpPr>
            <a:spLocks noGrp="1"/>
          </p:cNvSpPr>
          <p:nvPr>
            <p:ph idx="1"/>
          </p:nvPr>
        </p:nvSpPr>
        <p:spPr>
          <a:xfrm>
            <a:off x="677334" y="1151467"/>
            <a:ext cx="8596668" cy="4889895"/>
          </a:xfrm>
        </p:spPr>
        <p:txBody>
          <a:bodyPr/>
          <a:lstStyle/>
          <a:p>
            <a:endParaRPr lang="es-MX" dirty="0"/>
          </a:p>
          <a:p>
            <a:pPr algn="just"/>
            <a:r>
              <a:rPr lang="es-MX" sz="2400" b="1" dirty="0"/>
              <a:t>Explicar y analizar la metodología de la Auditoría Administrativa, con el fin de   comprobar que los alumnos puedan entender las diferentes etapas, a fin de llevarla acabo en un organismo social, con la efectividad de la práctica de las funciones administrativas y poder identificar las oportunidades para mejorar y formular recomendaciones.</a:t>
            </a:r>
          </a:p>
          <a:p>
            <a:pPr marL="0" indent="0" algn="just">
              <a:buNone/>
            </a:pPr>
            <a:endParaRPr lang="es-MX" sz="2400" dirty="0"/>
          </a:p>
        </p:txBody>
      </p:sp>
    </p:spTree>
    <p:extLst>
      <p:ext uri="{BB962C8B-B14F-4D97-AF65-F5344CB8AC3E}">
        <p14:creationId xmlns:p14="http://schemas.microsoft.com/office/powerpoint/2010/main" val="4051391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2.1  Definición de Auditoría administrativa</a:t>
            </a:r>
            <a:endParaRPr lang="es-MX" dirty="0"/>
          </a:p>
        </p:txBody>
      </p:sp>
      <p:sp>
        <p:nvSpPr>
          <p:cNvPr id="3" name="Marcador de contenido 2"/>
          <p:cNvSpPr>
            <a:spLocks noGrp="1"/>
          </p:cNvSpPr>
          <p:nvPr>
            <p:ph idx="1"/>
          </p:nvPr>
        </p:nvSpPr>
        <p:spPr/>
        <p:txBody>
          <a:bodyPr>
            <a:normAutofit/>
          </a:bodyPr>
          <a:lstStyle/>
          <a:p>
            <a:pPr marL="0" indent="0" algn="just">
              <a:buNone/>
            </a:pPr>
            <a:r>
              <a:rPr lang="es-MX" sz="2400" dirty="0" smtClean="0"/>
              <a:t>Es un examen detallado de la administración de un organismo social realizado por un profesional de la administración, con el fin de evaluar la eficiencia de los resultados, sus metas fijadas con base en la organización, sus recursos humanos, financieros, materiales, sus métodos y controles, y su forma de operar.</a:t>
            </a:r>
            <a:endParaRPr lang="es-MX" sz="2400" dirty="0"/>
          </a:p>
        </p:txBody>
      </p:sp>
    </p:spTree>
    <p:extLst>
      <p:ext uri="{BB962C8B-B14F-4D97-AF65-F5344CB8AC3E}">
        <p14:creationId xmlns:p14="http://schemas.microsoft.com/office/powerpoint/2010/main" val="19445695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2.2 Antecedentes históricos de la Auditoría Administrativa.</a:t>
            </a:r>
            <a:endParaRPr lang="es-MX" dirty="0"/>
          </a:p>
        </p:txBody>
      </p:sp>
      <p:sp>
        <p:nvSpPr>
          <p:cNvPr id="3" name="Marcador de contenido 2"/>
          <p:cNvSpPr>
            <a:spLocks noGrp="1"/>
          </p:cNvSpPr>
          <p:nvPr>
            <p:ph idx="1"/>
          </p:nvPr>
        </p:nvSpPr>
        <p:spPr>
          <a:xfrm>
            <a:off x="677334" y="2160589"/>
            <a:ext cx="8596668" cy="4460344"/>
          </a:xfrm>
        </p:spPr>
        <p:txBody>
          <a:bodyPr>
            <a:normAutofit fontScale="92500" lnSpcReduction="10000"/>
          </a:bodyPr>
          <a:lstStyle/>
          <a:p>
            <a:r>
              <a:rPr lang="es-MX" sz="2400" dirty="0">
                <a:solidFill>
                  <a:srgbClr val="00B050"/>
                </a:solidFill>
              </a:rPr>
              <a:t>Primera contribución documentada corresponde a:</a:t>
            </a:r>
          </a:p>
          <a:p>
            <a:pPr marL="514350" indent="-514350">
              <a:buFont typeface="+mj-lt"/>
              <a:buAutoNum type="arabicPeriod"/>
            </a:pPr>
            <a:r>
              <a:rPr lang="es-MX" sz="2400" dirty="0"/>
              <a:t>Civilización  sumeria 5000 </a:t>
            </a:r>
            <a:r>
              <a:rPr lang="es-MX" sz="2400" dirty="0" err="1"/>
              <a:t>a.C</a:t>
            </a:r>
            <a:r>
              <a:rPr lang="es-MX" sz="2400" dirty="0"/>
              <a:t>, donde se encuentran evidencias de prácticas de control administrativo.</a:t>
            </a:r>
          </a:p>
          <a:p>
            <a:pPr marL="514350" indent="-514350">
              <a:buFont typeface="+mj-lt"/>
              <a:buAutoNum type="arabicPeriod"/>
            </a:pPr>
            <a:r>
              <a:rPr lang="es-MX" sz="2400" dirty="0"/>
              <a:t>En orden cronológico aparecen los egipcios, 4000 a. C., con el reconocimiento de la necesidad de planear, organizar y regular.</a:t>
            </a:r>
          </a:p>
          <a:p>
            <a:pPr marL="514350" indent="-514350">
              <a:buFont typeface="+mj-lt"/>
              <a:buAutoNum type="arabicPeriod"/>
            </a:pPr>
            <a:r>
              <a:rPr lang="es-MX" sz="2400" dirty="0"/>
              <a:t>Y 2000 a. C., el uso de consejos para ordenar las acciones de sus gobernantes</a:t>
            </a:r>
            <a:r>
              <a:rPr lang="es-MX" sz="2400" dirty="0" smtClean="0"/>
              <a:t>.</a:t>
            </a:r>
          </a:p>
          <a:p>
            <a:pPr marL="514350" indent="-514350">
              <a:buFont typeface="+mj-lt"/>
              <a:buAutoNum type="arabicPeriod"/>
            </a:pPr>
            <a:r>
              <a:rPr lang="es-MX" sz="2400" dirty="0" smtClean="0"/>
              <a:t>En </a:t>
            </a:r>
            <a:r>
              <a:rPr lang="es-MX" sz="2400" dirty="0"/>
              <a:t>1995 Jorge Álvarez Anguiano y Mario </a:t>
            </a:r>
            <a:r>
              <a:rPr lang="es-MX" sz="2400" dirty="0" err="1"/>
              <a:t>Compean</a:t>
            </a:r>
            <a:r>
              <a:rPr lang="es-MX" sz="2400" dirty="0"/>
              <a:t> Toledo desarrollaron un proyecto de Auditoría Administrativa por computadora.</a:t>
            </a:r>
            <a:r>
              <a:rPr lang="es-MX" sz="3200" dirty="0"/>
              <a:t/>
            </a:r>
            <a:br>
              <a:rPr lang="es-MX" sz="3200" dirty="0"/>
            </a:br>
            <a:endParaRPr lang="es-MX" sz="2400" dirty="0"/>
          </a:p>
          <a:p>
            <a:endParaRPr lang="es-MX" sz="2400" dirty="0"/>
          </a:p>
        </p:txBody>
      </p:sp>
    </p:spTree>
    <p:extLst>
      <p:ext uri="{BB962C8B-B14F-4D97-AF65-F5344CB8AC3E}">
        <p14:creationId xmlns:p14="http://schemas.microsoft.com/office/powerpoint/2010/main" val="17249825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711200"/>
          </a:xfrm>
        </p:spPr>
        <p:txBody>
          <a:bodyPr/>
          <a:lstStyle/>
          <a:p>
            <a:endParaRPr lang="es-MX" dirty="0"/>
          </a:p>
        </p:txBody>
      </p:sp>
      <p:sp>
        <p:nvSpPr>
          <p:cNvPr id="3" name="Marcador de contenido 2"/>
          <p:cNvSpPr>
            <a:spLocks noGrp="1"/>
          </p:cNvSpPr>
          <p:nvPr>
            <p:ph idx="1"/>
          </p:nvPr>
        </p:nvSpPr>
        <p:spPr>
          <a:xfrm>
            <a:off x="677334" y="1557867"/>
            <a:ext cx="8596668" cy="4741333"/>
          </a:xfrm>
        </p:spPr>
        <p:txBody>
          <a:bodyPr>
            <a:normAutofit/>
          </a:bodyPr>
          <a:lstStyle/>
          <a:p>
            <a:pPr marL="400050" lvl="1" indent="0" algn="just">
              <a:buNone/>
            </a:pPr>
            <a:r>
              <a:rPr lang="es-MX" sz="2400" dirty="0" smtClean="0"/>
              <a:t>5. En </a:t>
            </a:r>
            <a:r>
              <a:rPr lang="es-MX" sz="2400" dirty="0"/>
              <a:t>1997, la Contraloría General de la República de Perú preparó el Manual de Auditoría Gubernamental.</a:t>
            </a:r>
            <a:br>
              <a:rPr lang="es-MX" sz="2400" dirty="0"/>
            </a:br>
            <a:r>
              <a:rPr lang="es-MX" sz="2400" dirty="0" smtClean="0"/>
              <a:t>6.En </a:t>
            </a:r>
            <a:r>
              <a:rPr lang="es-MX" sz="2400" dirty="0"/>
              <a:t>2000, Lidia </a:t>
            </a:r>
            <a:r>
              <a:rPr lang="es-MX" sz="2400" dirty="0" err="1"/>
              <a:t>Zuazo</a:t>
            </a:r>
            <a:r>
              <a:rPr lang="es-MX" sz="2400" dirty="0"/>
              <a:t>, presenta su libro Papeles de trabajo de auditoría externa e interna.</a:t>
            </a:r>
            <a:br>
              <a:rPr lang="es-MX" sz="2400" dirty="0"/>
            </a:br>
            <a:r>
              <a:rPr lang="es-MX" sz="2400" dirty="0" smtClean="0"/>
              <a:t>7. En </a:t>
            </a:r>
            <a:r>
              <a:rPr lang="es-MX" sz="2400" dirty="0"/>
              <a:t>2001, Eduardo José Mancilla Pérez publica La auditoría administrativa: un enfoque Científico</a:t>
            </a:r>
            <a:r>
              <a:rPr lang="es-MX" sz="2400" dirty="0" smtClean="0"/>
              <a:t>.</a:t>
            </a:r>
          </a:p>
          <a:p>
            <a:pPr marL="400050" lvl="1" indent="0" algn="just">
              <a:buNone/>
            </a:pPr>
            <a:r>
              <a:rPr lang="es-MX" sz="2400" dirty="0"/>
              <a:t> </a:t>
            </a:r>
            <a:r>
              <a:rPr lang="es-MX" sz="2400" dirty="0" smtClean="0"/>
              <a:t>8. En </a:t>
            </a:r>
            <a:r>
              <a:rPr lang="es-MX" sz="2400" dirty="0"/>
              <a:t>2002, </a:t>
            </a:r>
            <a:r>
              <a:rPr lang="es-MX" sz="2400" dirty="0" err="1"/>
              <a:t>Mayela</a:t>
            </a:r>
            <a:r>
              <a:rPr lang="es-MX" sz="2400" dirty="0"/>
              <a:t> Márquez Aura, creo la obra de la Auditoría administrativa como disciplina práctica y administrativa y Eduardo Carrillo Bueno, realizó el Manual del auditor administrativo.</a:t>
            </a:r>
          </a:p>
          <a:p>
            <a:endParaRPr lang="es-MX" dirty="0"/>
          </a:p>
        </p:txBody>
      </p:sp>
    </p:spTree>
    <p:extLst>
      <p:ext uri="{BB962C8B-B14F-4D97-AF65-F5344CB8AC3E}">
        <p14:creationId xmlns:p14="http://schemas.microsoft.com/office/powerpoint/2010/main" val="738582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43466"/>
            <a:ext cx="8596668" cy="694267"/>
          </a:xfrm>
        </p:spPr>
        <p:txBody>
          <a:bodyPr>
            <a:normAutofit/>
          </a:bodyPr>
          <a:lstStyle/>
          <a:p>
            <a:pPr algn="ctr"/>
            <a:r>
              <a:rPr lang="es-MX" sz="2800" dirty="0" smtClean="0"/>
              <a:t>2.3 Auditoría interna</a:t>
            </a:r>
            <a:endParaRPr lang="es-MX" sz="2800" dirty="0"/>
          </a:p>
        </p:txBody>
      </p:sp>
      <p:sp>
        <p:nvSpPr>
          <p:cNvPr id="3" name="Marcador de contenido 2"/>
          <p:cNvSpPr>
            <a:spLocks noGrp="1"/>
          </p:cNvSpPr>
          <p:nvPr>
            <p:ph idx="1"/>
          </p:nvPr>
        </p:nvSpPr>
        <p:spPr>
          <a:xfrm>
            <a:off x="677334" y="1337733"/>
            <a:ext cx="8596668" cy="4703629"/>
          </a:xfrm>
        </p:spPr>
        <p:txBody>
          <a:bodyPr/>
          <a:lstStyle/>
          <a:p>
            <a:pPr marL="0" indent="0">
              <a:buNone/>
            </a:pPr>
            <a:r>
              <a:rPr lang="es-MX" sz="2400" dirty="0"/>
              <a:t>Es un elemento importante del control, independiente y objetiva está destinada para </a:t>
            </a:r>
            <a:r>
              <a:rPr lang="es-MX" sz="2400" dirty="0">
                <a:solidFill>
                  <a:srgbClr val="C00000"/>
                </a:solidFill>
              </a:rPr>
              <a:t>incrementar valor </a:t>
            </a:r>
            <a:r>
              <a:rPr lang="es-MX" sz="2400" dirty="0"/>
              <a:t>y mejorar todas las </a:t>
            </a:r>
            <a:r>
              <a:rPr lang="es-MX" sz="2400" dirty="0">
                <a:solidFill>
                  <a:srgbClr val="C00000"/>
                </a:solidFill>
              </a:rPr>
              <a:t>operaciones de una organización</a:t>
            </a:r>
            <a:r>
              <a:rPr lang="es-MX" sz="2400" dirty="0"/>
              <a:t>, todo ello se realiza a través de un análisis profesional, </a:t>
            </a:r>
            <a:r>
              <a:rPr lang="es-MX" sz="2400" dirty="0">
                <a:solidFill>
                  <a:srgbClr val="C00000"/>
                </a:solidFill>
              </a:rPr>
              <a:t>sistemático, objetivo y disciplinado </a:t>
            </a:r>
            <a:r>
              <a:rPr lang="es-MX" sz="2400" dirty="0"/>
              <a:t>en las operaciones financieras y administrativas después de que han sido ejecutadas.</a:t>
            </a:r>
          </a:p>
          <a:p>
            <a:pPr marL="0" indent="0">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1126" y="4128534"/>
            <a:ext cx="4577680" cy="1368152"/>
          </a:xfrm>
          <a:prstGeom prst="rect">
            <a:avLst/>
          </a:prstGeom>
        </p:spPr>
      </p:pic>
    </p:spTree>
    <p:extLst>
      <p:ext uri="{BB962C8B-B14F-4D97-AF65-F5344CB8AC3E}">
        <p14:creationId xmlns:p14="http://schemas.microsoft.com/office/powerpoint/2010/main" val="37313386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solidFill>
                  <a:srgbClr val="0070C0"/>
                </a:solidFill>
              </a:rPr>
              <a:t>Objetivo de la auditoría interna</a:t>
            </a:r>
          </a:p>
        </p:txBody>
      </p:sp>
      <p:sp>
        <p:nvSpPr>
          <p:cNvPr id="3" name="2 Marcador de contenido"/>
          <p:cNvSpPr>
            <a:spLocks noGrp="1"/>
          </p:cNvSpPr>
          <p:nvPr>
            <p:ph idx="1"/>
          </p:nvPr>
        </p:nvSpPr>
        <p:spPr>
          <a:xfrm>
            <a:off x="677334" y="1642533"/>
            <a:ext cx="8596668" cy="4398829"/>
          </a:xfrm>
        </p:spPr>
        <p:txBody>
          <a:bodyPr/>
          <a:lstStyle/>
          <a:p>
            <a:r>
              <a:rPr lang="es-MX" sz="2400" dirty="0"/>
              <a:t>Es comprobar el cumplimiento de los planes y programas y evaluar los controles internos.</a:t>
            </a:r>
          </a:p>
          <a:p>
            <a:pPr marL="0" indent="0">
              <a:buNone/>
            </a:pPr>
            <a:endParaRPr lang="es-MX" dirty="0"/>
          </a:p>
          <a:p>
            <a:pPr marL="0" indent="0">
              <a:buNone/>
            </a:pPr>
            <a:endParaRPr lang="es-MX" dirty="0"/>
          </a:p>
        </p:txBody>
      </p:sp>
      <p:pic>
        <p:nvPicPr>
          <p:cNvPr id="2050" name="Picture 2" descr="C:\Users\CUBICULO1\Pictures\images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7510" y="2963333"/>
            <a:ext cx="3744415" cy="21602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8814074"/>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2065</TotalTime>
  <Words>1843</Words>
  <Application>Microsoft Office PowerPoint</Application>
  <PresentationFormat>Panorámica</PresentationFormat>
  <Paragraphs>167</Paragraphs>
  <Slides>30</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30</vt:i4>
      </vt:variant>
    </vt:vector>
  </HeadingPairs>
  <TitlesOfParts>
    <vt:vector size="35" baseType="lpstr">
      <vt:lpstr>Arial</vt:lpstr>
      <vt:lpstr>Trebuchet MS</vt:lpstr>
      <vt:lpstr>Wingdings</vt:lpstr>
      <vt:lpstr>Wingdings 3</vt:lpstr>
      <vt:lpstr>Faceta</vt:lpstr>
      <vt:lpstr>Presentación de PowerPoint</vt:lpstr>
      <vt:lpstr>Introducción</vt:lpstr>
      <vt:lpstr>GUIÓN  EXPLICATIVO</vt:lpstr>
      <vt:lpstr>Objetivo</vt:lpstr>
      <vt:lpstr>2.1  Definición de Auditoría administrativa</vt:lpstr>
      <vt:lpstr>2.2 Antecedentes históricos de la Auditoría Administrativa.</vt:lpstr>
      <vt:lpstr>Presentación de PowerPoint</vt:lpstr>
      <vt:lpstr>2.3 Auditoría interna</vt:lpstr>
      <vt:lpstr>Objetivo de la auditoría interna</vt:lpstr>
      <vt:lpstr>2.4 Auditoría Externa</vt:lpstr>
      <vt:lpstr>Presentación de PowerPoint</vt:lpstr>
      <vt:lpstr>2.5 objetivo y Funciones de la auditoría administrativa</vt:lpstr>
      <vt:lpstr>Adscripción de la Auditoría Administrativa</vt:lpstr>
      <vt:lpstr>2.6 Metodología para realizar una auditoría administrativa</vt:lpstr>
      <vt:lpstr>1. Planeación de la auditoría:</vt:lpstr>
      <vt:lpstr>1.1 Investigación preliminar</vt:lpstr>
      <vt:lpstr>1.2 Entrevistas</vt:lpstr>
      <vt:lpstr>1.3 Determinación del área a estudiar</vt:lpstr>
      <vt:lpstr>2. Obtención de la información</vt:lpstr>
      <vt:lpstr>2.1 Técnicas  que el auditor puede aplicar en la  obtención de información</vt:lpstr>
      <vt:lpstr>Presentación de PowerPoint</vt:lpstr>
      <vt:lpstr>3. Evaluación cuantitativa</vt:lpstr>
      <vt:lpstr> 3.2 Factores a evaluar</vt:lpstr>
      <vt:lpstr>Informe que propone Benjamín Franklin para la  auditoría administrativa: </vt:lpstr>
      <vt:lpstr>Presentación de PowerPoint</vt:lpstr>
      <vt:lpstr>Presentación de PowerPoint</vt:lpstr>
      <vt:lpstr>Presentación de PowerPoint</vt:lpstr>
      <vt:lpstr>5. Seguimiento</vt:lpstr>
      <vt:lpstr> Conclusión:</vt:lpstr>
      <vt:lpstr>Bibliografía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Aplicar  la metodología de auditoría administrativa en  un organismo social</dc:title>
  <dc:creator>contaduria</dc:creator>
  <cp:lastModifiedBy>contaduria</cp:lastModifiedBy>
  <cp:revision>182</cp:revision>
  <dcterms:created xsi:type="dcterms:W3CDTF">2017-04-18T23:26:07Z</dcterms:created>
  <dcterms:modified xsi:type="dcterms:W3CDTF">2019-09-29T04:56:00Z</dcterms:modified>
</cp:coreProperties>
</file>