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9" r:id="rId2"/>
    <p:sldId id="302" r:id="rId3"/>
    <p:sldId id="262" r:id="rId4"/>
    <p:sldId id="301" r:id="rId5"/>
    <p:sldId id="263" r:id="rId6"/>
    <p:sldId id="264" r:id="rId7"/>
    <p:sldId id="267" r:id="rId8"/>
    <p:sldId id="268" r:id="rId9"/>
    <p:sldId id="269" r:id="rId10"/>
    <p:sldId id="272" r:id="rId11"/>
    <p:sldId id="285" r:id="rId12"/>
    <p:sldId id="303" r:id="rId13"/>
    <p:sldId id="304" r:id="rId14"/>
    <p:sldId id="270" r:id="rId15"/>
    <p:sldId id="305" r:id="rId16"/>
    <p:sldId id="286" r:id="rId17"/>
    <p:sldId id="306" r:id="rId18"/>
    <p:sldId id="307" r:id="rId19"/>
    <p:sldId id="308" r:id="rId20"/>
    <p:sldId id="309" r:id="rId21"/>
    <p:sldId id="310" r:id="rId22"/>
    <p:sldId id="311" r:id="rId23"/>
    <p:sldId id="312" r:id="rId24"/>
    <p:sldId id="313" r:id="rId25"/>
    <p:sldId id="314" r:id="rId26"/>
    <p:sldId id="315" r:id="rId27"/>
    <p:sldId id="316" r:id="rId28"/>
    <p:sldId id="317" r:id="rId29"/>
    <p:sldId id="275" r:id="rId30"/>
    <p:sldId id="276"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61" autoAdjust="0"/>
    <p:restoredTop sz="94246" autoAdjust="0"/>
  </p:normalViewPr>
  <p:slideViewPr>
    <p:cSldViewPr snapToGrid="0">
      <p:cViewPr varScale="1">
        <p:scale>
          <a:sx n="53" d="100"/>
          <a:sy n="53" d="100"/>
        </p:scale>
        <p:origin x="546" y="72"/>
      </p:cViewPr>
      <p:guideLst/>
    </p:cSldViewPr>
  </p:slideViewPr>
  <p:notesTextViewPr>
    <p:cViewPr>
      <p:scale>
        <a:sx n="1" d="1"/>
        <a:sy n="1" d="1"/>
      </p:scale>
      <p:origin x="0" y="0"/>
    </p:cViewPr>
  </p:notesTextViewPr>
  <p:sorterViewPr>
    <p:cViewPr>
      <p:scale>
        <a:sx n="148" d="100"/>
        <a:sy n="148" d="100"/>
      </p:scale>
      <p:origin x="0" y="-436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ECA6E74-E841-4B47-8EA4-8D477935F9E9}"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MX"/>
        </a:p>
      </dgm:t>
    </dgm:pt>
    <dgm:pt modelId="{F0F61176-FC69-4EB8-B6D9-350866BCDC7A}">
      <dgm:prSet phldrT="[Texto]" custT="1"/>
      <dgm:spPr>
        <a:solidFill>
          <a:schemeClr val="bg2">
            <a:lumMod val="50000"/>
          </a:schemeClr>
        </a:solidFill>
      </dgm:spPr>
      <dgm:t>
        <a:bodyPr/>
        <a:lstStyle/>
        <a:p>
          <a:r>
            <a:rPr lang="es-MX" sz="2400" dirty="0" smtClean="0"/>
            <a:t>Logra y mantiene un sólido plan de organización.</a:t>
          </a:r>
          <a:endParaRPr lang="es-MX" sz="2400" dirty="0"/>
        </a:p>
      </dgm:t>
    </dgm:pt>
    <dgm:pt modelId="{ACD57D57-B26B-438E-962D-FDCDE08504A4}" type="parTrans" cxnId="{9D07A0F5-2EB0-46D2-81CF-2BEF6CEDC5CE}">
      <dgm:prSet/>
      <dgm:spPr/>
      <dgm:t>
        <a:bodyPr/>
        <a:lstStyle/>
        <a:p>
          <a:endParaRPr lang="es-MX"/>
        </a:p>
      </dgm:t>
    </dgm:pt>
    <dgm:pt modelId="{87016536-8D43-4471-BBCA-A0A22FEB85DC}" type="sibTrans" cxnId="{9D07A0F5-2EB0-46D2-81CF-2BEF6CEDC5CE}">
      <dgm:prSet/>
      <dgm:spPr/>
      <dgm:t>
        <a:bodyPr/>
        <a:lstStyle/>
        <a:p>
          <a:endParaRPr lang="es-MX"/>
        </a:p>
      </dgm:t>
    </dgm:pt>
    <dgm:pt modelId="{532F3E84-6291-44AA-9F8F-FD640CEDFFBA}">
      <dgm:prSet phldrT="[Texto]" custT="1"/>
      <dgm:spPr>
        <a:solidFill>
          <a:schemeClr val="accent6">
            <a:lumMod val="75000"/>
          </a:schemeClr>
        </a:solidFill>
      </dgm:spPr>
      <dgm:t>
        <a:bodyPr/>
        <a:lstStyle/>
        <a:p>
          <a:r>
            <a:rPr lang="es-MX" sz="2400" dirty="0" smtClean="0"/>
            <a:t>Facilita el estudio de los problemas de la organización</a:t>
          </a:r>
          <a:r>
            <a:rPr lang="es-MX" sz="1600" dirty="0" smtClean="0"/>
            <a:t>.</a:t>
          </a:r>
          <a:endParaRPr lang="es-MX" sz="1600" dirty="0"/>
        </a:p>
      </dgm:t>
    </dgm:pt>
    <dgm:pt modelId="{85DF7775-8653-412C-A263-A460F49BD896}" type="parTrans" cxnId="{3BB74BE2-49E0-42EB-A772-92A70236C010}">
      <dgm:prSet/>
      <dgm:spPr/>
      <dgm:t>
        <a:bodyPr/>
        <a:lstStyle/>
        <a:p>
          <a:endParaRPr lang="es-MX"/>
        </a:p>
      </dgm:t>
    </dgm:pt>
    <dgm:pt modelId="{AC3013F2-AAC3-4347-A761-08010AC1F65D}" type="sibTrans" cxnId="{3BB74BE2-49E0-42EB-A772-92A70236C010}">
      <dgm:prSet/>
      <dgm:spPr/>
      <dgm:t>
        <a:bodyPr/>
        <a:lstStyle/>
        <a:p>
          <a:endParaRPr lang="es-MX"/>
        </a:p>
      </dgm:t>
    </dgm:pt>
    <dgm:pt modelId="{C0F7677B-EF47-4573-AD21-E0CDC1E9CE24}">
      <dgm:prSet phldrT="[Texto]" custT="1"/>
      <dgm:spPr/>
      <dgm:t>
        <a:bodyPr/>
        <a:lstStyle/>
        <a:p>
          <a:r>
            <a:rPr lang="es-MX" sz="2400" dirty="0" smtClean="0"/>
            <a:t>Determina la responsabilidad de cada puesto y su relación con los demás de la organización</a:t>
          </a:r>
          <a:r>
            <a:rPr lang="es-MX" sz="900" dirty="0" smtClean="0"/>
            <a:t>.</a:t>
          </a:r>
          <a:endParaRPr lang="es-MX" sz="900" dirty="0"/>
        </a:p>
      </dgm:t>
    </dgm:pt>
    <dgm:pt modelId="{97BDF375-0419-4F11-9545-B41EAFA7406F}" type="parTrans" cxnId="{736FCCFF-F4C0-45F8-90F8-5EC922F3162F}">
      <dgm:prSet/>
      <dgm:spPr/>
      <dgm:t>
        <a:bodyPr/>
        <a:lstStyle/>
        <a:p>
          <a:endParaRPr lang="es-MX"/>
        </a:p>
      </dgm:t>
    </dgm:pt>
    <dgm:pt modelId="{C67D20A9-F081-44D8-BBC3-5729427C3AAD}" type="sibTrans" cxnId="{736FCCFF-F4C0-45F8-90F8-5EC922F3162F}">
      <dgm:prSet/>
      <dgm:spPr/>
      <dgm:t>
        <a:bodyPr/>
        <a:lstStyle/>
        <a:p>
          <a:endParaRPr lang="es-MX"/>
        </a:p>
      </dgm:t>
    </dgm:pt>
    <dgm:pt modelId="{69E77326-1105-4E4D-8F40-7E08A1E644DF}" type="pres">
      <dgm:prSet presAssocID="{3ECA6E74-E841-4B47-8EA4-8D477935F9E9}" presName="linear" presStyleCnt="0">
        <dgm:presLayoutVars>
          <dgm:dir/>
          <dgm:animLvl val="lvl"/>
          <dgm:resizeHandles val="exact"/>
        </dgm:presLayoutVars>
      </dgm:prSet>
      <dgm:spPr/>
      <dgm:t>
        <a:bodyPr/>
        <a:lstStyle/>
        <a:p>
          <a:endParaRPr lang="es-MX"/>
        </a:p>
      </dgm:t>
    </dgm:pt>
    <dgm:pt modelId="{F53B0404-7959-4B07-8F8E-97EE0E923B78}" type="pres">
      <dgm:prSet presAssocID="{F0F61176-FC69-4EB8-B6D9-350866BCDC7A}" presName="parentLin" presStyleCnt="0"/>
      <dgm:spPr/>
    </dgm:pt>
    <dgm:pt modelId="{07C4C65A-A3D9-4AF0-A511-3E1891162A2E}" type="pres">
      <dgm:prSet presAssocID="{F0F61176-FC69-4EB8-B6D9-350866BCDC7A}" presName="parentLeftMargin" presStyleLbl="node1" presStyleIdx="0" presStyleCnt="3"/>
      <dgm:spPr/>
      <dgm:t>
        <a:bodyPr/>
        <a:lstStyle/>
        <a:p>
          <a:endParaRPr lang="es-MX"/>
        </a:p>
      </dgm:t>
    </dgm:pt>
    <dgm:pt modelId="{9B25EAF2-01D0-4DD1-A905-19C9BE0B3FAF}" type="pres">
      <dgm:prSet presAssocID="{F0F61176-FC69-4EB8-B6D9-350866BCDC7A}" presName="parentText" presStyleLbl="node1" presStyleIdx="0" presStyleCnt="3" custScaleY="160046">
        <dgm:presLayoutVars>
          <dgm:chMax val="0"/>
          <dgm:bulletEnabled val="1"/>
        </dgm:presLayoutVars>
      </dgm:prSet>
      <dgm:spPr/>
      <dgm:t>
        <a:bodyPr/>
        <a:lstStyle/>
        <a:p>
          <a:endParaRPr lang="es-MX"/>
        </a:p>
      </dgm:t>
    </dgm:pt>
    <dgm:pt modelId="{B5949211-D23D-4E2F-B6D2-2720C9EF140D}" type="pres">
      <dgm:prSet presAssocID="{F0F61176-FC69-4EB8-B6D9-350866BCDC7A}" presName="negativeSpace" presStyleCnt="0"/>
      <dgm:spPr/>
    </dgm:pt>
    <dgm:pt modelId="{1E72F48F-2C48-45AA-8F95-441C05CED4CC}" type="pres">
      <dgm:prSet presAssocID="{F0F61176-FC69-4EB8-B6D9-350866BCDC7A}" presName="childText" presStyleLbl="conFgAcc1" presStyleIdx="0" presStyleCnt="3">
        <dgm:presLayoutVars>
          <dgm:bulletEnabled val="1"/>
        </dgm:presLayoutVars>
      </dgm:prSet>
      <dgm:spPr/>
    </dgm:pt>
    <dgm:pt modelId="{5A71C0B4-A71C-41F0-B069-44EB7A4F56CA}" type="pres">
      <dgm:prSet presAssocID="{87016536-8D43-4471-BBCA-A0A22FEB85DC}" presName="spaceBetweenRectangles" presStyleCnt="0"/>
      <dgm:spPr/>
    </dgm:pt>
    <dgm:pt modelId="{35D08CA4-DA61-4863-BD73-F707AA691826}" type="pres">
      <dgm:prSet presAssocID="{532F3E84-6291-44AA-9F8F-FD640CEDFFBA}" presName="parentLin" presStyleCnt="0"/>
      <dgm:spPr/>
    </dgm:pt>
    <dgm:pt modelId="{D624960C-CE3D-46EE-A82B-64E2B898A4EB}" type="pres">
      <dgm:prSet presAssocID="{532F3E84-6291-44AA-9F8F-FD640CEDFFBA}" presName="parentLeftMargin" presStyleLbl="node1" presStyleIdx="0" presStyleCnt="3"/>
      <dgm:spPr/>
      <dgm:t>
        <a:bodyPr/>
        <a:lstStyle/>
        <a:p>
          <a:endParaRPr lang="es-MX"/>
        </a:p>
      </dgm:t>
    </dgm:pt>
    <dgm:pt modelId="{E4B0FFB8-7095-401F-902D-E3E0F61EA78E}" type="pres">
      <dgm:prSet presAssocID="{532F3E84-6291-44AA-9F8F-FD640CEDFFBA}" presName="parentText" presStyleLbl="node1" presStyleIdx="1" presStyleCnt="3" custScaleY="160542" custLinFactNeighborX="2889" custLinFactNeighborY="2727">
        <dgm:presLayoutVars>
          <dgm:chMax val="0"/>
          <dgm:bulletEnabled val="1"/>
        </dgm:presLayoutVars>
      </dgm:prSet>
      <dgm:spPr/>
      <dgm:t>
        <a:bodyPr/>
        <a:lstStyle/>
        <a:p>
          <a:endParaRPr lang="es-MX"/>
        </a:p>
      </dgm:t>
    </dgm:pt>
    <dgm:pt modelId="{28145758-8431-44AE-B251-500F6569A70D}" type="pres">
      <dgm:prSet presAssocID="{532F3E84-6291-44AA-9F8F-FD640CEDFFBA}" presName="negativeSpace" presStyleCnt="0"/>
      <dgm:spPr/>
    </dgm:pt>
    <dgm:pt modelId="{967DE0BE-5AC5-4CA1-B833-587A6418253D}" type="pres">
      <dgm:prSet presAssocID="{532F3E84-6291-44AA-9F8F-FD640CEDFFBA}" presName="childText" presStyleLbl="conFgAcc1" presStyleIdx="1" presStyleCnt="3">
        <dgm:presLayoutVars>
          <dgm:bulletEnabled val="1"/>
        </dgm:presLayoutVars>
      </dgm:prSet>
      <dgm:spPr/>
    </dgm:pt>
    <dgm:pt modelId="{108E6805-3B84-4560-B88F-24CBF7FFB747}" type="pres">
      <dgm:prSet presAssocID="{AC3013F2-AAC3-4347-A761-08010AC1F65D}" presName="spaceBetweenRectangles" presStyleCnt="0"/>
      <dgm:spPr/>
    </dgm:pt>
    <dgm:pt modelId="{8EC1E8A2-9EBB-4AD5-9BDC-906E59E49E7E}" type="pres">
      <dgm:prSet presAssocID="{C0F7677B-EF47-4573-AD21-E0CDC1E9CE24}" presName="parentLin" presStyleCnt="0"/>
      <dgm:spPr/>
    </dgm:pt>
    <dgm:pt modelId="{E6992C4F-D0CC-4875-84B0-583DB3198C18}" type="pres">
      <dgm:prSet presAssocID="{C0F7677B-EF47-4573-AD21-E0CDC1E9CE24}" presName="parentLeftMargin" presStyleLbl="node1" presStyleIdx="1" presStyleCnt="3"/>
      <dgm:spPr/>
      <dgm:t>
        <a:bodyPr/>
        <a:lstStyle/>
        <a:p>
          <a:endParaRPr lang="es-MX"/>
        </a:p>
      </dgm:t>
    </dgm:pt>
    <dgm:pt modelId="{92882869-71FA-4F3D-8AE6-654CA9119EE2}" type="pres">
      <dgm:prSet presAssocID="{C0F7677B-EF47-4573-AD21-E0CDC1E9CE24}" presName="parentText" presStyleLbl="node1" presStyleIdx="2" presStyleCnt="3" custScaleY="323826">
        <dgm:presLayoutVars>
          <dgm:chMax val="0"/>
          <dgm:bulletEnabled val="1"/>
        </dgm:presLayoutVars>
      </dgm:prSet>
      <dgm:spPr/>
      <dgm:t>
        <a:bodyPr/>
        <a:lstStyle/>
        <a:p>
          <a:endParaRPr lang="es-MX"/>
        </a:p>
      </dgm:t>
    </dgm:pt>
    <dgm:pt modelId="{4BB8B912-FDAB-4A92-B64A-818FFF5882FD}" type="pres">
      <dgm:prSet presAssocID="{C0F7677B-EF47-4573-AD21-E0CDC1E9CE24}" presName="negativeSpace" presStyleCnt="0"/>
      <dgm:spPr/>
    </dgm:pt>
    <dgm:pt modelId="{CDF33E6C-32A8-4390-8854-09E8A319744F}" type="pres">
      <dgm:prSet presAssocID="{C0F7677B-EF47-4573-AD21-E0CDC1E9CE24}" presName="childText" presStyleLbl="conFgAcc1" presStyleIdx="2" presStyleCnt="3">
        <dgm:presLayoutVars>
          <dgm:bulletEnabled val="1"/>
        </dgm:presLayoutVars>
      </dgm:prSet>
      <dgm:spPr/>
    </dgm:pt>
  </dgm:ptLst>
  <dgm:cxnLst>
    <dgm:cxn modelId="{8B29BA77-5B57-4F81-A3E3-75E77E216545}" type="presOf" srcId="{F0F61176-FC69-4EB8-B6D9-350866BCDC7A}" destId="{07C4C65A-A3D9-4AF0-A511-3E1891162A2E}" srcOrd="0" destOrd="0" presId="urn:microsoft.com/office/officeart/2005/8/layout/list1"/>
    <dgm:cxn modelId="{736FCCFF-F4C0-45F8-90F8-5EC922F3162F}" srcId="{3ECA6E74-E841-4B47-8EA4-8D477935F9E9}" destId="{C0F7677B-EF47-4573-AD21-E0CDC1E9CE24}" srcOrd="2" destOrd="0" parTransId="{97BDF375-0419-4F11-9545-B41EAFA7406F}" sibTransId="{C67D20A9-F081-44D8-BBC3-5729427C3AAD}"/>
    <dgm:cxn modelId="{1760FB67-B372-415E-90DF-8F3092D38273}" type="presOf" srcId="{3ECA6E74-E841-4B47-8EA4-8D477935F9E9}" destId="{69E77326-1105-4E4D-8F40-7E08A1E644DF}" srcOrd="0" destOrd="0" presId="urn:microsoft.com/office/officeart/2005/8/layout/list1"/>
    <dgm:cxn modelId="{B953BB27-5A08-45A7-ACF2-EAA99369B5D4}" type="presOf" srcId="{532F3E84-6291-44AA-9F8F-FD640CEDFFBA}" destId="{E4B0FFB8-7095-401F-902D-E3E0F61EA78E}" srcOrd="1" destOrd="0" presId="urn:microsoft.com/office/officeart/2005/8/layout/list1"/>
    <dgm:cxn modelId="{F1657A48-8371-487A-93C5-4E2EB498C94B}" type="presOf" srcId="{C0F7677B-EF47-4573-AD21-E0CDC1E9CE24}" destId="{92882869-71FA-4F3D-8AE6-654CA9119EE2}" srcOrd="1" destOrd="0" presId="urn:microsoft.com/office/officeart/2005/8/layout/list1"/>
    <dgm:cxn modelId="{3F809841-6FCA-4102-8AD9-897C25B5BE79}" type="presOf" srcId="{F0F61176-FC69-4EB8-B6D9-350866BCDC7A}" destId="{9B25EAF2-01D0-4DD1-A905-19C9BE0B3FAF}" srcOrd="1" destOrd="0" presId="urn:microsoft.com/office/officeart/2005/8/layout/list1"/>
    <dgm:cxn modelId="{4293E19F-1CF7-45AA-AC44-2C580DF02228}" type="presOf" srcId="{532F3E84-6291-44AA-9F8F-FD640CEDFFBA}" destId="{D624960C-CE3D-46EE-A82B-64E2B898A4EB}" srcOrd="0" destOrd="0" presId="urn:microsoft.com/office/officeart/2005/8/layout/list1"/>
    <dgm:cxn modelId="{9D07A0F5-2EB0-46D2-81CF-2BEF6CEDC5CE}" srcId="{3ECA6E74-E841-4B47-8EA4-8D477935F9E9}" destId="{F0F61176-FC69-4EB8-B6D9-350866BCDC7A}" srcOrd="0" destOrd="0" parTransId="{ACD57D57-B26B-438E-962D-FDCDE08504A4}" sibTransId="{87016536-8D43-4471-BBCA-A0A22FEB85DC}"/>
    <dgm:cxn modelId="{E07BD4A3-C6C2-45E3-9FFD-B214CA21A40D}" type="presOf" srcId="{C0F7677B-EF47-4573-AD21-E0CDC1E9CE24}" destId="{E6992C4F-D0CC-4875-84B0-583DB3198C18}" srcOrd="0" destOrd="0" presId="urn:microsoft.com/office/officeart/2005/8/layout/list1"/>
    <dgm:cxn modelId="{3BB74BE2-49E0-42EB-A772-92A70236C010}" srcId="{3ECA6E74-E841-4B47-8EA4-8D477935F9E9}" destId="{532F3E84-6291-44AA-9F8F-FD640CEDFFBA}" srcOrd="1" destOrd="0" parTransId="{85DF7775-8653-412C-A263-A460F49BD896}" sibTransId="{AC3013F2-AAC3-4347-A761-08010AC1F65D}"/>
    <dgm:cxn modelId="{D4F88E5C-1697-4F11-A723-379E349810DB}" type="presParOf" srcId="{69E77326-1105-4E4D-8F40-7E08A1E644DF}" destId="{F53B0404-7959-4B07-8F8E-97EE0E923B78}" srcOrd="0" destOrd="0" presId="urn:microsoft.com/office/officeart/2005/8/layout/list1"/>
    <dgm:cxn modelId="{F86C583F-5EA0-48BB-954E-5242D5BFDCAF}" type="presParOf" srcId="{F53B0404-7959-4B07-8F8E-97EE0E923B78}" destId="{07C4C65A-A3D9-4AF0-A511-3E1891162A2E}" srcOrd="0" destOrd="0" presId="urn:microsoft.com/office/officeart/2005/8/layout/list1"/>
    <dgm:cxn modelId="{485CAC00-37B9-443F-8052-290A01A01A2C}" type="presParOf" srcId="{F53B0404-7959-4B07-8F8E-97EE0E923B78}" destId="{9B25EAF2-01D0-4DD1-A905-19C9BE0B3FAF}" srcOrd="1" destOrd="0" presId="urn:microsoft.com/office/officeart/2005/8/layout/list1"/>
    <dgm:cxn modelId="{25B5645B-D24E-4E50-8BB8-386F0C539440}" type="presParOf" srcId="{69E77326-1105-4E4D-8F40-7E08A1E644DF}" destId="{B5949211-D23D-4E2F-B6D2-2720C9EF140D}" srcOrd="1" destOrd="0" presId="urn:microsoft.com/office/officeart/2005/8/layout/list1"/>
    <dgm:cxn modelId="{63B96418-BE3E-4DC7-A182-8026268E7393}" type="presParOf" srcId="{69E77326-1105-4E4D-8F40-7E08A1E644DF}" destId="{1E72F48F-2C48-45AA-8F95-441C05CED4CC}" srcOrd="2" destOrd="0" presId="urn:microsoft.com/office/officeart/2005/8/layout/list1"/>
    <dgm:cxn modelId="{D740974E-0FD4-407B-AD88-ED556561B467}" type="presParOf" srcId="{69E77326-1105-4E4D-8F40-7E08A1E644DF}" destId="{5A71C0B4-A71C-41F0-B069-44EB7A4F56CA}" srcOrd="3" destOrd="0" presId="urn:microsoft.com/office/officeart/2005/8/layout/list1"/>
    <dgm:cxn modelId="{B0FC9E68-E08B-48FC-BCA9-DB87ED175133}" type="presParOf" srcId="{69E77326-1105-4E4D-8F40-7E08A1E644DF}" destId="{35D08CA4-DA61-4863-BD73-F707AA691826}" srcOrd="4" destOrd="0" presId="urn:microsoft.com/office/officeart/2005/8/layout/list1"/>
    <dgm:cxn modelId="{FF72A5A5-983D-4804-8E5D-D56248531B85}" type="presParOf" srcId="{35D08CA4-DA61-4863-BD73-F707AA691826}" destId="{D624960C-CE3D-46EE-A82B-64E2B898A4EB}" srcOrd="0" destOrd="0" presId="urn:microsoft.com/office/officeart/2005/8/layout/list1"/>
    <dgm:cxn modelId="{A76C106A-1EA2-4791-8D49-74789D5850AE}" type="presParOf" srcId="{35D08CA4-DA61-4863-BD73-F707AA691826}" destId="{E4B0FFB8-7095-401F-902D-E3E0F61EA78E}" srcOrd="1" destOrd="0" presId="urn:microsoft.com/office/officeart/2005/8/layout/list1"/>
    <dgm:cxn modelId="{1FB0E21D-353D-4513-B334-B7FD7425D68B}" type="presParOf" srcId="{69E77326-1105-4E4D-8F40-7E08A1E644DF}" destId="{28145758-8431-44AE-B251-500F6569A70D}" srcOrd="5" destOrd="0" presId="urn:microsoft.com/office/officeart/2005/8/layout/list1"/>
    <dgm:cxn modelId="{3D245B5C-A41B-4E92-AEBC-A6DEF47055A6}" type="presParOf" srcId="{69E77326-1105-4E4D-8F40-7E08A1E644DF}" destId="{967DE0BE-5AC5-4CA1-B833-587A6418253D}" srcOrd="6" destOrd="0" presId="urn:microsoft.com/office/officeart/2005/8/layout/list1"/>
    <dgm:cxn modelId="{169A3050-D9EA-474A-BA1E-B9E89167CAFF}" type="presParOf" srcId="{69E77326-1105-4E4D-8F40-7E08A1E644DF}" destId="{108E6805-3B84-4560-B88F-24CBF7FFB747}" srcOrd="7" destOrd="0" presId="urn:microsoft.com/office/officeart/2005/8/layout/list1"/>
    <dgm:cxn modelId="{8C38F7EF-1B79-4B3D-BE06-847454FB561C}" type="presParOf" srcId="{69E77326-1105-4E4D-8F40-7E08A1E644DF}" destId="{8EC1E8A2-9EBB-4AD5-9BDC-906E59E49E7E}" srcOrd="8" destOrd="0" presId="urn:microsoft.com/office/officeart/2005/8/layout/list1"/>
    <dgm:cxn modelId="{C3CD84DF-B990-4996-BA47-5AB07E3C646D}" type="presParOf" srcId="{8EC1E8A2-9EBB-4AD5-9BDC-906E59E49E7E}" destId="{E6992C4F-D0CC-4875-84B0-583DB3198C18}" srcOrd="0" destOrd="0" presId="urn:microsoft.com/office/officeart/2005/8/layout/list1"/>
    <dgm:cxn modelId="{0A4D4713-94AA-4737-B9A8-98D3D7FE579D}" type="presParOf" srcId="{8EC1E8A2-9EBB-4AD5-9BDC-906E59E49E7E}" destId="{92882869-71FA-4F3D-8AE6-654CA9119EE2}" srcOrd="1" destOrd="0" presId="urn:microsoft.com/office/officeart/2005/8/layout/list1"/>
    <dgm:cxn modelId="{C79E320D-FCA8-4788-8CF7-3C07303CC625}" type="presParOf" srcId="{69E77326-1105-4E4D-8F40-7E08A1E644DF}" destId="{4BB8B912-FDAB-4A92-B64A-818FFF5882FD}" srcOrd="9" destOrd="0" presId="urn:microsoft.com/office/officeart/2005/8/layout/list1"/>
    <dgm:cxn modelId="{DA04FD01-0AF8-48E6-A439-6B4CD7003351}" type="presParOf" srcId="{69E77326-1105-4E4D-8F40-7E08A1E644DF}" destId="{CDF33E6C-32A8-4390-8854-09E8A319744F}"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C438390-6949-415D-9415-17F7298F74D1}"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MX"/>
        </a:p>
      </dgm:t>
    </dgm:pt>
    <dgm:pt modelId="{F7E1200C-CD71-44E5-8D96-4A8E7E5ED735}">
      <dgm:prSet phldrT="[Texto]" custT="1"/>
      <dgm:spPr/>
      <dgm:t>
        <a:bodyPr/>
        <a:lstStyle/>
        <a:p>
          <a:r>
            <a:rPr lang="es-MX" sz="2400" dirty="0" smtClean="0"/>
            <a:t>Ayudan a institucionalizar y hacer efectivo los objetivos, las políticas, los procedimientos y las funciones,</a:t>
          </a:r>
          <a:endParaRPr lang="es-MX" sz="2400" dirty="0"/>
        </a:p>
      </dgm:t>
    </dgm:pt>
    <dgm:pt modelId="{81F7CDC3-081F-4C79-894F-3EB474248738}" type="parTrans" cxnId="{FFD7A52B-FC30-4994-A105-C56BBA7CC278}">
      <dgm:prSet/>
      <dgm:spPr/>
      <dgm:t>
        <a:bodyPr/>
        <a:lstStyle/>
        <a:p>
          <a:endParaRPr lang="es-MX"/>
        </a:p>
      </dgm:t>
    </dgm:pt>
    <dgm:pt modelId="{A0F71DB5-5E07-4739-AEC7-CF9175E0A80B}" type="sibTrans" cxnId="{FFD7A52B-FC30-4994-A105-C56BBA7CC278}">
      <dgm:prSet/>
      <dgm:spPr/>
      <dgm:t>
        <a:bodyPr/>
        <a:lstStyle/>
        <a:p>
          <a:endParaRPr lang="es-MX"/>
        </a:p>
      </dgm:t>
    </dgm:pt>
    <dgm:pt modelId="{3F2AD612-30F0-4017-9368-159A32A8948B}">
      <dgm:prSet phldrT="[Texto]" custT="1"/>
      <dgm:spPr>
        <a:solidFill>
          <a:schemeClr val="accent4">
            <a:lumMod val="40000"/>
            <a:lumOff val="60000"/>
          </a:schemeClr>
        </a:solidFill>
      </dgm:spPr>
      <dgm:t>
        <a:bodyPr/>
        <a:lstStyle/>
        <a:p>
          <a:r>
            <a:rPr lang="es-MX" sz="2400" dirty="0" smtClean="0">
              <a:solidFill>
                <a:srgbClr val="002060"/>
              </a:solidFill>
            </a:rPr>
            <a:t>Sirve como una guía eficaz  para la preparación, clasificación y compensación del personal clave.</a:t>
          </a:r>
          <a:endParaRPr lang="es-MX" sz="900" dirty="0"/>
        </a:p>
      </dgm:t>
    </dgm:pt>
    <dgm:pt modelId="{9CCAC22B-4C2C-482E-9448-AA99EDE4EADA}" type="parTrans" cxnId="{F2BB7F71-832A-4CE6-A527-7F76C2D32D18}">
      <dgm:prSet/>
      <dgm:spPr/>
      <dgm:t>
        <a:bodyPr/>
        <a:lstStyle/>
        <a:p>
          <a:endParaRPr lang="es-MX"/>
        </a:p>
      </dgm:t>
    </dgm:pt>
    <dgm:pt modelId="{B9232545-2BA9-461C-A010-4D420A90B6CF}" type="sibTrans" cxnId="{F2BB7F71-832A-4CE6-A527-7F76C2D32D18}">
      <dgm:prSet/>
      <dgm:spPr/>
      <dgm:t>
        <a:bodyPr/>
        <a:lstStyle/>
        <a:p>
          <a:endParaRPr lang="es-MX"/>
        </a:p>
      </dgm:t>
    </dgm:pt>
    <dgm:pt modelId="{6643147C-2B31-4367-9DD8-4ADA3229EBBF}" type="pres">
      <dgm:prSet presAssocID="{BC438390-6949-415D-9415-17F7298F74D1}" presName="linear" presStyleCnt="0">
        <dgm:presLayoutVars>
          <dgm:dir/>
          <dgm:animLvl val="lvl"/>
          <dgm:resizeHandles val="exact"/>
        </dgm:presLayoutVars>
      </dgm:prSet>
      <dgm:spPr/>
      <dgm:t>
        <a:bodyPr/>
        <a:lstStyle/>
        <a:p>
          <a:endParaRPr lang="es-MX"/>
        </a:p>
      </dgm:t>
    </dgm:pt>
    <dgm:pt modelId="{776123AE-B1BC-4E40-9809-766707364D06}" type="pres">
      <dgm:prSet presAssocID="{F7E1200C-CD71-44E5-8D96-4A8E7E5ED735}" presName="parentLin" presStyleCnt="0"/>
      <dgm:spPr/>
    </dgm:pt>
    <dgm:pt modelId="{634318A8-13AC-4BC1-9465-7E3010D32833}" type="pres">
      <dgm:prSet presAssocID="{F7E1200C-CD71-44E5-8D96-4A8E7E5ED735}" presName="parentLeftMargin" presStyleLbl="node1" presStyleIdx="0" presStyleCnt="2"/>
      <dgm:spPr/>
      <dgm:t>
        <a:bodyPr/>
        <a:lstStyle/>
        <a:p>
          <a:endParaRPr lang="es-MX"/>
        </a:p>
      </dgm:t>
    </dgm:pt>
    <dgm:pt modelId="{C2997779-0843-441F-8C18-597D0AF14492}" type="pres">
      <dgm:prSet presAssocID="{F7E1200C-CD71-44E5-8D96-4A8E7E5ED735}" presName="parentText" presStyleLbl="node1" presStyleIdx="0" presStyleCnt="2" custScaleY="363904">
        <dgm:presLayoutVars>
          <dgm:chMax val="0"/>
          <dgm:bulletEnabled val="1"/>
        </dgm:presLayoutVars>
      </dgm:prSet>
      <dgm:spPr/>
      <dgm:t>
        <a:bodyPr/>
        <a:lstStyle/>
        <a:p>
          <a:endParaRPr lang="es-MX"/>
        </a:p>
      </dgm:t>
    </dgm:pt>
    <dgm:pt modelId="{C4A1F65A-F9AB-451F-8D30-4C976AD540D1}" type="pres">
      <dgm:prSet presAssocID="{F7E1200C-CD71-44E5-8D96-4A8E7E5ED735}" presName="negativeSpace" presStyleCnt="0"/>
      <dgm:spPr/>
    </dgm:pt>
    <dgm:pt modelId="{357578FB-4089-487B-BE4C-7819F5C94647}" type="pres">
      <dgm:prSet presAssocID="{F7E1200C-CD71-44E5-8D96-4A8E7E5ED735}" presName="childText" presStyleLbl="conFgAcc1" presStyleIdx="0" presStyleCnt="2">
        <dgm:presLayoutVars>
          <dgm:bulletEnabled val="1"/>
        </dgm:presLayoutVars>
      </dgm:prSet>
      <dgm:spPr/>
    </dgm:pt>
    <dgm:pt modelId="{DB8280CE-95E6-4A5E-93C5-55D7C5B963DE}" type="pres">
      <dgm:prSet presAssocID="{A0F71DB5-5E07-4739-AEC7-CF9175E0A80B}" presName="spaceBetweenRectangles" presStyleCnt="0"/>
      <dgm:spPr/>
    </dgm:pt>
    <dgm:pt modelId="{7A0F3105-F264-4983-AB0C-EADBC79AAE89}" type="pres">
      <dgm:prSet presAssocID="{3F2AD612-30F0-4017-9368-159A32A8948B}" presName="parentLin" presStyleCnt="0"/>
      <dgm:spPr/>
    </dgm:pt>
    <dgm:pt modelId="{FE575EC1-3581-43D5-8576-B2F968D4AA82}" type="pres">
      <dgm:prSet presAssocID="{3F2AD612-30F0-4017-9368-159A32A8948B}" presName="parentLeftMargin" presStyleLbl="node1" presStyleIdx="0" presStyleCnt="2"/>
      <dgm:spPr/>
      <dgm:t>
        <a:bodyPr/>
        <a:lstStyle/>
        <a:p>
          <a:endParaRPr lang="es-MX"/>
        </a:p>
      </dgm:t>
    </dgm:pt>
    <dgm:pt modelId="{7B6A3612-9E7C-40FD-8A1E-0748FC66AD4E}" type="pres">
      <dgm:prSet presAssocID="{3F2AD612-30F0-4017-9368-159A32A8948B}" presName="parentText" presStyleLbl="node1" presStyleIdx="1" presStyleCnt="2" custScaleY="544559">
        <dgm:presLayoutVars>
          <dgm:chMax val="0"/>
          <dgm:bulletEnabled val="1"/>
        </dgm:presLayoutVars>
      </dgm:prSet>
      <dgm:spPr/>
      <dgm:t>
        <a:bodyPr/>
        <a:lstStyle/>
        <a:p>
          <a:endParaRPr lang="es-MX"/>
        </a:p>
      </dgm:t>
    </dgm:pt>
    <dgm:pt modelId="{1CDB3D04-E55F-4EC8-8DCD-9065C08AB181}" type="pres">
      <dgm:prSet presAssocID="{3F2AD612-30F0-4017-9368-159A32A8948B}" presName="negativeSpace" presStyleCnt="0"/>
      <dgm:spPr/>
    </dgm:pt>
    <dgm:pt modelId="{6E611B62-B04A-47F0-8A39-35CBC5CDF220}" type="pres">
      <dgm:prSet presAssocID="{3F2AD612-30F0-4017-9368-159A32A8948B}" presName="childText" presStyleLbl="conFgAcc1" presStyleIdx="1" presStyleCnt="2">
        <dgm:presLayoutVars>
          <dgm:bulletEnabled val="1"/>
        </dgm:presLayoutVars>
      </dgm:prSet>
      <dgm:spPr/>
    </dgm:pt>
  </dgm:ptLst>
  <dgm:cxnLst>
    <dgm:cxn modelId="{73EBF7A7-4BBC-468E-8ED1-377C38B3511E}" type="presOf" srcId="{F7E1200C-CD71-44E5-8D96-4A8E7E5ED735}" destId="{C2997779-0843-441F-8C18-597D0AF14492}" srcOrd="1" destOrd="0" presId="urn:microsoft.com/office/officeart/2005/8/layout/list1"/>
    <dgm:cxn modelId="{F2BB7F71-832A-4CE6-A527-7F76C2D32D18}" srcId="{BC438390-6949-415D-9415-17F7298F74D1}" destId="{3F2AD612-30F0-4017-9368-159A32A8948B}" srcOrd="1" destOrd="0" parTransId="{9CCAC22B-4C2C-482E-9448-AA99EDE4EADA}" sibTransId="{B9232545-2BA9-461C-A010-4D420A90B6CF}"/>
    <dgm:cxn modelId="{FFD7A52B-FC30-4994-A105-C56BBA7CC278}" srcId="{BC438390-6949-415D-9415-17F7298F74D1}" destId="{F7E1200C-CD71-44E5-8D96-4A8E7E5ED735}" srcOrd="0" destOrd="0" parTransId="{81F7CDC3-081F-4C79-894F-3EB474248738}" sibTransId="{A0F71DB5-5E07-4739-AEC7-CF9175E0A80B}"/>
    <dgm:cxn modelId="{FE1B4B33-0636-4757-8D40-55C49319A177}" type="presOf" srcId="{BC438390-6949-415D-9415-17F7298F74D1}" destId="{6643147C-2B31-4367-9DD8-4ADA3229EBBF}" srcOrd="0" destOrd="0" presId="urn:microsoft.com/office/officeart/2005/8/layout/list1"/>
    <dgm:cxn modelId="{74568FCD-DACA-47FC-B360-277D1215997F}" type="presOf" srcId="{F7E1200C-CD71-44E5-8D96-4A8E7E5ED735}" destId="{634318A8-13AC-4BC1-9465-7E3010D32833}" srcOrd="0" destOrd="0" presId="urn:microsoft.com/office/officeart/2005/8/layout/list1"/>
    <dgm:cxn modelId="{8EA4A8B8-AFC7-43CF-96FB-C3D05E9ACB0C}" type="presOf" srcId="{3F2AD612-30F0-4017-9368-159A32A8948B}" destId="{7B6A3612-9E7C-40FD-8A1E-0748FC66AD4E}" srcOrd="1" destOrd="0" presId="urn:microsoft.com/office/officeart/2005/8/layout/list1"/>
    <dgm:cxn modelId="{D8584A31-3B85-4A09-91F8-E9FCC797EE5D}" type="presOf" srcId="{3F2AD612-30F0-4017-9368-159A32A8948B}" destId="{FE575EC1-3581-43D5-8576-B2F968D4AA82}" srcOrd="0" destOrd="0" presId="urn:microsoft.com/office/officeart/2005/8/layout/list1"/>
    <dgm:cxn modelId="{6E1CF65A-0862-4952-B392-8FFD0E47A622}" type="presParOf" srcId="{6643147C-2B31-4367-9DD8-4ADA3229EBBF}" destId="{776123AE-B1BC-4E40-9809-766707364D06}" srcOrd="0" destOrd="0" presId="urn:microsoft.com/office/officeart/2005/8/layout/list1"/>
    <dgm:cxn modelId="{E3C756DB-BDF3-437E-ACEC-CDD4B7AB2113}" type="presParOf" srcId="{776123AE-B1BC-4E40-9809-766707364D06}" destId="{634318A8-13AC-4BC1-9465-7E3010D32833}" srcOrd="0" destOrd="0" presId="urn:microsoft.com/office/officeart/2005/8/layout/list1"/>
    <dgm:cxn modelId="{42069DF8-D4F3-4213-8D84-3118E77AA5B7}" type="presParOf" srcId="{776123AE-B1BC-4E40-9809-766707364D06}" destId="{C2997779-0843-441F-8C18-597D0AF14492}" srcOrd="1" destOrd="0" presId="urn:microsoft.com/office/officeart/2005/8/layout/list1"/>
    <dgm:cxn modelId="{E2CD02A6-583E-4B36-BFB8-A7B8D09FCE04}" type="presParOf" srcId="{6643147C-2B31-4367-9DD8-4ADA3229EBBF}" destId="{C4A1F65A-F9AB-451F-8D30-4C976AD540D1}" srcOrd="1" destOrd="0" presId="urn:microsoft.com/office/officeart/2005/8/layout/list1"/>
    <dgm:cxn modelId="{EDD5C839-A0C4-44E5-A38F-AEEE2305940E}" type="presParOf" srcId="{6643147C-2B31-4367-9DD8-4ADA3229EBBF}" destId="{357578FB-4089-487B-BE4C-7819F5C94647}" srcOrd="2" destOrd="0" presId="urn:microsoft.com/office/officeart/2005/8/layout/list1"/>
    <dgm:cxn modelId="{04622254-0C59-411D-BFEF-5DE9FB40B060}" type="presParOf" srcId="{6643147C-2B31-4367-9DD8-4ADA3229EBBF}" destId="{DB8280CE-95E6-4A5E-93C5-55D7C5B963DE}" srcOrd="3" destOrd="0" presId="urn:microsoft.com/office/officeart/2005/8/layout/list1"/>
    <dgm:cxn modelId="{D2214BD2-DC61-427F-9EE9-3A42D88DCCFF}" type="presParOf" srcId="{6643147C-2B31-4367-9DD8-4ADA3229EBBF}" destId="{7A0F3105-F264-4983-AB0C-EADBC79AAE89}" srcOrd="4" destOrd="0" presId="urn:microsoft.com/office/officeart/2005/8/layout/list1"/>
    <dgm:cxn modelId="{F9B7DAFE-DDEC-4738-814F-9B9E1E5B5321}" type="presParOf" srcId="{7A0F3105-F264-4983-AB0C-EADBC79AAE89}" destId="{FE575EC1-3581-43D5-8576-B2F968D4AA82}" srcOrd="0" destOrd="0" presId="urn:microsoft.com/office/officeart/2005/8/layout/list1"/>
    <dgm:cxn modelId="{F49E4AFE-32A2-4B17-975A-256355141EFA}" type="presParOf" srcId="{7A0F3105-F264-4983-AB0C-EADBC79AAE89}" destId="{7B6A3612-9E7C-40FD-8A1E-0748FC66AD4E}" srcOrd="1" destOrd="0" presId="urn:microsoft.com/office/officeart/2005/8/layout/list1"/>
    <dgm:cxn modelId="{81152A65-127B-45BE-8AA0-E1C6CFCEEBE3}" type="presParOf" srcId="{6643147C-2B31-4367-9DD8-4ADA3229EBBF}" destId="{1CDB3D04-E55F-4EC8-8DCD-9065C08AB181}" srcOrd="5" destOrd="0" presId="urn:microsoft.com/office/officeart/2005/8/layout/list1"/>
    <dgm:cxn modelId="{CE8D99EE-3B9F-431A-9978-7BB1105168FC}" type="presParOf" srcId="{6643147C-2B31-4367-9DD8-4ADA3229EBBF}" destId="{6E611B62-B04A-47F0-8A39-35CBC5CDF220}"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D1D5D13-2F2C-4B9F-A1A0-95612FE72C65}"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s-MX"/>
        </a:p>
      </dgm:t>
    </dgm:pt>
    <dgm:pt modelId="{1FE61F3D-7C79-48D2-A0D1-AEA029F69630}">
      <dgm:prSet phldrT="[Texto]" custT="1"/>
      <dgm:spPr>
        <a:solidFill>
          <a:schemeClr val="accent6">
            <a:lumMod val="40000"/>
            <a:lumOff val="60000"/>
          </a:schemeClr>
        </a:solidFill>
        <a:ln>
          <a:solidFill>
            <a:schemeClr val="accent6">
              <a:lumMod val="20000"/>
              <a:lumOff val="80000"/>
            </a:schemeClr>
          </a:solidFill>
        </a:ln>
      </dgm:spPr>
      <dgm:t>
        <a:bodyPr/>
        <a:lstStyle/>
        <a:p>
          <a:r>
            <a:rPr lang="es-MX" sz="2400" b="1" dirty="0" smtClean="0">
              <a:solidFill>
                <a:schemeClr val="tx1"/>
              </a:solidFill>
            </a:rPr>
            <a:t>consideran que es demasiado costoso, limitativo, es muy laborioso y difícil de mantenerlo día a día.</a:t>
          </a:r>
          <a:endParaRPr lang="es-MX" sz="2400" b="1" dirty="0">
            <a:solidFill>
              <a:schemeClr val="tx1"/>
            </a:solidFill>
          </a:endParaRPr>
        </a:p>
      </dgm:t>
    </dgm:pt>
    <dgm:pt modelId="{6CAC5CEF-E229-4C8E-9881-401527272C80}" type="parTrans" cxnId="{C2B8CBFC-B76D-4919-B29C-4D8BD387B2A8}">
      <dgm:prSet/>
      <dgm:spPr/>
      <dgm:t>
        <a:bodyPr/>
        <a:lstStyle/>
        <a:p>
          <a:endParaRPr lang="es-MX"/>
        </a:p>
      </dgm:t>
    </dgm:pt>
    <dgm:pt modelId="{0B9BAD57-B852-46E6-A898-32533AB8434B}" type="sibTrans" cxnId="{C2B8CBFC-B76D-4919-B29C-4D8BD387B2A8}">
      <dgm:prSet/>
      <dgm:spPr/>
      <dgm:t>
        <a:bodyPr/>
        <a:lstStyle/>
        <a:p>
          <a:endParaRPr lang="es-MX"/>
        </a:p>
      </dgm:t>
    </dgm:pt>
    <dgm:pt modelId="{12EF8CE3-45C4-49A7-956B-D1405856AD5C}">
      <dgm:prSet phldrT="[Texto]" phldr="1"/>
      <dgm:spPr>
        <a:solidFill>
          <a:schemeClr val="accent6">
            <a:lumMod val="40000"/>
            <a:lumOff val="60000"/>
          </a:schemeClr>
        </a:solidFill>
        <a:ln>
          <a:solidFill>
            <a:schemeClr val="accent6">
              <a:lumMod val="20000"/>
              <a:lumOff val="80000"/>
            </a:schemeClr>
          </a:solidFill>
        </a:ln>
      </dgm:spPr>
      <dgm:t>
        <a:bodyPr/>
        <a:lstStyle/>
        <a:p>
          <a:endParaRPr lang="es-MX" sz="1400"/>
        </a:p>
      </dgm:t>
    </dgm:pt>
    <dgm:pt modelId="{04366DA2-4E3B-4E95-8F32-4EBBA8F9966E}" type="parTrans" cxnId="{5B3F5D61-736B-4065-917E-1D637301C995}">
      <dgm:prSet/>
      <dgm:spPr/>
      <dgm:t>
        <a:bodyPr/>
        <a:lstStyle/>
        <a:p>
          <a:endParaRPr lang="es-MX"/>
        </a:p>
      </dgm:t>
    </dgm:pt>
    <dgm:pt modelId="{FAC1BCC8-6121-4D24-A3E3-9C6C16EA9A54}" type="sibTrans" cxnId="{5B3F5D61-736B-4065-917E-1D637301C995}">
      <dgm:prSet/>
      <dgm:spPr/>
      <dgm:t>
        <a:bodyPr/>
        <a:lstStyle/>
        <a:p>
          <a:endParaRPr lang="es-MX"/>
        </a:p>
      </dgm:t>
    </dgm:pt>
    <dgm:pt modelId="{2D9FBE28-A98F-46F7-BA11-5A8907E1E330}">
      <dgm:prSet phldrT="[Texto]" phldr="1"/>
      <dgm:spPr>
        <a:solidFill>
          <a:schemeClr val="accent6">
            <a:lumMod val="40000"/>
            <a:lumOff val="60000"/>
          </a:schemeClr>
        </a:solidFill>
        <a:ln>
          <a:solidFill>
            <a:schemeClr val="accent6">
              <a:lumMod val="20000"/>
              <a:lumOff val="80000"/>
            </a:schemeClr>
          </a:solidFill>
        </a:ln>
      </dgm:spPr>
      <dgm:t>
        <a:bodyPr/>
        <a:lstStyle/>
        <a:p>
          <a:endParaRPr lang="es-MX" sz="1400"/>
        </a:p>
      </dgm:t>
    </dgm:pt>
    <dgm:pt modelId="{880F21DB-464C-4207-B915-6191771E0511}" type="parTrans" cxnId="{D8CF6CE3-3B4B-4208-A74C-0ACCDD21B4B0}">
      <dgm:prSet/>
      <dgm:spPr/>
      <dgm:t>
        <a:bodyPr/>
        <a:lstStyle/>
        <a:p>
          <a:endParaRPr lang="es-MX"/>
        </a:p>
      </dgm:t>
    </dgm:pt>
    <dgm:pt modelId="{1ACF16ED-6137-48B9-9381-D5E033269A93}" type="sibTrans" cxnId="{D8CF6CE3-3B4B-4208-A74C-0ACCDD21B4B0}">
      <dgm:prSet/>
      <dgm:spPr/>
      <dgm:t>
        <a:bodyPr/>
        <a:lstStyle/>
        <a:p>
          <a:endParaRPr lang="es-MX"/>
        </a:p>
      </dgm:t>
    </dgm:pt>
    <dgm:pt modelId="{FDF87733-1EC6-487D-9C5E-463CA7801288}">
      <dgm:prSet phldrT="[Texto]" custT="1"/>
      <dgm:spPr>
        <a:solidFill>
          <a:schemeClr val="accent5">
            <a:lumMod val="60000"/>
            <a:lumOff val="40000"/>
          </a:schemeClr>
        </a:solidFill>
      </dgm:spPr>
      <dgm:t>
        <a:bodyPr/>
        <a:lstStyle/>
        <a:p>
          <a:r>
            <a:rPr lang="es-MX" sz="2400" b="1" dirty="0" smtClean="0">
              <a:solidFill>
                <a:schemeClr val="tx1"/>
              </a:solidFill>
            </a:rPr>
            <a:t>Si no se actualiza periódicamente puede perder efectividad.</a:t>
          </a:r>
          <a:endParaRPr lang="es-MX" sz="2400" b="1" dirty="0">
            <a:solidFill>
              <a:schemeClr val="tx1"/>
            </a:solidFill>
          </a:endParaRPr>
        </a:p>
      </dgm:t>
    </dgm:pt>
    <dgm:pt modelId="{A69A0670-CB27-467E-BB1B-008A09D246EC}" type="parTrans" cxnId="{1E19F451-1F61-4735-A131-01F5A3EAA523}">
      <dgm:prSet/>
      <dgm:spPr/>
      <dgm:t>
        <a:bodyPr/>
        <a:lstStyle/>
        <a:p>
          <a:endParaRPr lang="es-MX"/>
        </a:p>
      </dgm:t>
    </dgm:pt>
    <dgm:pt modelId="{30144D07-9A2E-4A2B-B7B9-E789CDC14F47}" type="sibTrans" cxnId="{1E19F451-1F61-4735-A131-01F5A3EAA523}">
      <dgm:prSet/>
      <dgm:spPr/>
      <dgm:t>
        <a:bodyPr/>
        <a:lstStyle/>
        <a:p>
          <a:endParaRPr lang="es-MX"/>
        </a:p>
      </dgm:t>
    </dgm:pt>
    <dgm:pt modelId="{A8742062-BC60-4CFB-9FAC-3C892D03466E}">
      <dgm:prSet phldrT="[Texto]" phldr="1" custT="1"/>
      <dgm:spPr>
        <a:solidFill>
          <a:schemeClr val="accent5">
            <a:lumMod val="60000"/>
            <a:lumOff val="40000"/>
          </a:schemeClr>
        </a:solidFill>
      </dgm:spPr>
      <dgm:t>
        <a:bodyPr/>
        <a:lstStyle/>
        <a:p>
          <a:endParaRPr lang="es-MX" sz="2400" b="1" dirty="0">
            <a:solidFill>
              <a:schemeClr val="tx1"/>
            </a:solidFill>
          </a:endParaRPr>
        </a:p>
      </dgm:t>
    </dgm:pt>
    <dgm:pt modelId="{C46D5881-60BC-4FCA-B3D8-F151F256E0DC}" type="parTrans" cxnId="{73FD9769-47A4-4208-860F-FB3A9CB2B1F9}">
      <dgm:prSet/>
      <dgm:spPr/>
      <dgm:t>
        <a:bodyPr/>
        <a:lstStyle/>
        <a:p>
          <a:endParaRPr lang="es-MX"/>
        </a:p>
      </dgm:t>
    </dgm:pt>
    <dgm:pt modelId="{D642D22A-1F88-4E63-802E-434B4AC2579E}" type="sibTrans" cxnId="{73FD9769-47A4-4208-860F-FB3A9CB2B1F9}">
      <dgm:prSet/>
      <dgm:spPr/>
      <dgm:t>
        <a:bodyPr/>
        <a:lstStyle/>
        <a:p>
          <a:endParaRPr lang="es-MX"/>
        </a:p>
      </dgm:t>
    </dgm:pt>
    <dgm:pt modelId="{A2263217-B564-4419-9069-C7197EB91325}">
      <dgm:prSet phldrT="[Texto]" phldr="1"/>
      <dgm:spPr>
        <a:solidFill>
          <a:schemeClr val="accent5">
            <a:lumMod val="60000"/>
            <a:lumOff val="40000"/>
          </a:schemeClr>
        </a:solidFill>
      </dgm:spPr>
      <dgm:t>
        <a:bodyPr/>
        <a:lstStyle/>
        <a:p>
          <a:endParaRPr lang="es-MX" sz="1400"/>
        </a:p>
      </dgm:t>
    </dgm:pt>
    <dgm:pt modelId="{EC2DEC3A-0700-4BFB-9D04-421C52800ACB}" type="parTrans" cxnId="{BF12A0E7-DB2C-4DFD-A5B6-D6236D300FDE}">
      <dgm:prSet/>
      <dgm:spPr/>
      <dgm:t>
        <a:bodyPr/>
        <a:lstStyle/>
        <a:p>
          <a:endParaRPr lang="es-MX"/>
        </a:p>
      </dgm:t>
    </dgm:pt>
    <dgm:pt modelId="{0F6A3929-1F4F-4925-87E2-36C9F9177B20}" type="sibTrans" cxnId="{BF12A0E7-DB2C-4DFD-A5B6-D6236D300FDE}">
      <dgm:prSet/>
      <dgm:spPr/>
      <dgm:t>
        <a:bodyPr/>
        <a:lstStyle/>
        <a:p>
          <a:endParaRPr lang="es-MX"/>
        </a:p>
      </dgm:t>
    </dgm:pt>
    <dgm:pt modelId="{B1F0BED1-F9E7-4DEA-B495-8097106D4D18}">
      <dgm:prSet phldrT="[Texto]" custT="1"/>
      <dgm:spPr>
        <a:solidFill>
          <a:schemeClr val="accent4">
            <a:lumMod val="40000"/>
            <a:lumOff val="60000"/>
          </a:schemeClr>
        </a:solidFill>
      </dgm:spPr>
      <dgm:t>
        <a:bodyPr/>
        <a:lstStyle/>
        <a:p>
          <a:r>
            <a:rPr lang="es-MX" sz="2400" b="1" dirty="0" smtClean="0">
              <a:solidFill>
                <a:schemeClr val="tx1"/>
              </a:solidFill>
            </a:rPr>
            <a:t>Hay organizaciones que consideran que son demasiado pequeñas para necesitar un manual que describa asuntos que son conocidos por todos sus integrantes.</a:t>
          </a:r>
          <a:endParaRPr lang="es-MX" sz="2400" b="1" dirty="0">
            <a:solidFill>
              <a:schemeClr val="tx1"/>
            </a:solidFill>
          </a:endParaRPr>
        </a:p>
      </dgm:t>
    </dgm:pt>
    <dgm:pt modelId="{37BA239C-B10F-450D-B929-E7AA6622F57B}" type="parTrans" cxnId="{1EFFCCA1-C2AB-4F1E-A283-F542B465396D}">
      <dgm:prSet/>
      <dgm:spPr/>
      <dgm:t>
        <a:bodyPr/>
        <a:lstStyle/>
        <a:p>
          <a:endParaRPr lang="es-MX"/>
        </a:p>
      </dgm:t>
    </dgm:pt>
    <dgm:pt modelId="{0080FD7F-A8CA-485D-87E2-641624814378}" type="sibTrans" cxnId="{1EFFCCA1-C2AB-4F1E-A283-F542B465396D}">
      <dgm:prSet/>
      <dgm:spPr/>
      <dgm:t>
        <a:bodyPr/>
        <a:lstStyle/>
        <a:p>
          <a:endParaRPr lang="es-MX"/>
        </a:p>
      </dgm:t>
    </dgm:pt>
    <dgm:pt modelId="{07E214E3-78B4-45AC-8854-0B4EDE20C7AF}">
      <dgm:prSet phldrT="[Texto]" phldr="1"/>
      <dgm:spPr>
        <a:solidFill>
          <a:schemeClr val="accent4">
            <a:lumMod val="40000"/>
            <a:lumOff val="60000"/>
          </a:schemeClr>
        </a:solidFill>
      </dgm:spPr>
      <dgm:t>
        <a:bodyPr/>
        <a:lstStyle/>
        <a:p>
          <a:endParaRPr lang="es-MX" sz="1200"/>
        </a:p>
      </dgm:t>
    </dgm:pt>
    <dgm:pt modelId="{0FE8C46E-2D9D-443A-85DA-4A5FF8C76437}" type="parTrans" cxnId="{50EF416A-5593-4978-9F01-E6CBD860D3EA}">
      <dgm:prSet/>
      <dgm:spPr/>
      <dgm:t>
        <a:bodyPr/>
        <a:lstStyle/>
        <a:p>
          <a:endParaRPr lang="es-MX"/>
        </a:p>
      </dgm:t>
    </dgm:pt>
    <dgm:pt modelId="{E4C3EDE4-E3B3-46C1-98EA-E8C0B1181B93}" type="sibTrans" cxnId="{50EF416A-5593-4978-9F01-E6CBD860D3EA}">
      <dgm:prSet/>
      <dgm:spPr/>
      <dgm:t>
        <a:bodyPr/>
        <a:lstStyle/>
        <a:p>
          <a:endParaRPr lang="es-MX"/>
        </a:p>
      </dgm:t>
    </dgm:pt>
    <dgm:pt modelId="{B3E0F2B2-612F-4F84-8BF3-C0D1A3640986}">
      <dgm:prSet phldrT="[Texto]" phldr="1"/>
      <dgm:spPr>
        <a:solidFill>
          <a:schemeClr val="accent4">
            <a:lumMod val="40000"/>
            <a:lumOff val="60000"/>
          </a:schemeClr>
        </a:solidFill>
      </dgm:spPr>
      <dgm:t>
        <a:bodyPr/>
        <a:lstStyle/>
        <a:p>
          <a:endParaRPr lang="es-MX" sz="1200"/>
        </a:p>
      </dgm:t>
    </dgm:pt>
    <dgm:pt modelId="{A25BBF75-BB57-441D-8F0C-109CD893EC4C}" type="parTrans" cxnId="{440FC87D-95BD-401B-ABB5-A1BF274D6984}">
      <dgm:prSet/>
      <dgm:spPr/>
      <dgm:t>
        <a:bodyPr/>
        <a:lstStyle/>
        <a:p>
          <a:endParaRPr lang="es-MX"/>
        </a:p>
      </dgm:t>
    </dgm:pt>
    <dgm:pt modelId="{474F69C6-A0D7-4251-A2B2-A0B1E9628235}" type="sibTrans" cxnId="{440FC87D-95BD-401B-ABB5-A1BF274D6984}">
      <dgm:prSet/>
      <dgm:spPr/>
      <dgm:t>
        <a:bodyPr/>
        <a:lstStyle/>
        <a:p>
          <a:endParaRPr lang="es-MX"/>
        </a:p>
      </dgm:t>
    </dgm:pt>
    <dgm:pt modelId="{1ABAC614-C798-4EF5-85A7-414B3B2AFF9A}" type="pres">
      <dgm:prSet presAssocID="{FD1D5D13-2F2C-4B9F-A1A0-95612FE72C65}" presName="linear" presStyleCnt="0">
        <dgm:presLayoutVars>
          <dgm:dir/>
          <dgm:resizeHandles val="exact"/>
        </dgm:presLayoutVars>
      </dgm:prSet>
      <dgm:spPr/>
      <dgm:t>
        <a:bodyPr/>
        <a:lstStyle/>
        <a:p>
          <a:endParaRPr lang="es-MX"/>
        </a:p>
      </dgm:t>
    </dgm:pt>
    <dgm:pt modelId="{8303C51A-BDB8-49A4-A39A-430E04BA1083}" type="pres">
      <dgm:prSet presAssocID="{1FE61F3D-7C79-48D2-A0D1-AEA029F69630}" presName="comp" presStyleCnt="0"/>
      <dgm:spPr/>
    </dgm:pt>
    <dgm:pt modelId="{7BC11174-4273-48EE-8D6D-5EEB117E720A}" type="pres">
      <dgm:prSet presAssocID="{1FE61F3D-7C79-48D2-A0D1-AEA029F69630}" presName="box" presStyleLbl="node1" presStyleIdx="0" presStyleCnt="3"/>
      <dgm:spPr/>
      <dgm:t>
        <a:bodyPr/>
        <a:lstStyle/>
        <a:p>
          <a:endParaRPr lang="es-MX"/>
        </a:p>
      </dgm:t>
    </dgm:pt>
    <dgm:pt modelId="{161F1EC2-58B4-4B5A-8B46-E9A64F6A181F}" type="pres">
      <dgm:prSet presAssocID="{1FE61F3D-7C79-48D2-A0D1-AEA029F69630}" presName="img" presStyleLbl="fgImgPlace1" presStyleIdx="0" presStyleCnt="3"/>
      <dgm:spPr/>
    </dgm:pt>
    <dgm:pt modelId="{64DFDFC5-81B4-41C8-A697-A0976296A3A7}" type="pres">
      <dgm:prSet presAssocID="{1FE61F3D-7C79-48D2-A0D1-AEA029F69630}" presName="text" presStyleLbl="node1" presStyleIdx="0" presStyleCnt="3">
        <dgm:presLayoutVars>
          <dgm:bulletEnabled val="1"/>
        </dgm:presLayoutVars>
      </dgm:prSet>
      <dgm:spPr/>
      <dgm:t>
        <a:bodyPr/>
        <a:lstStyle/>
        <a:p>
          <a:endParaRPr lang="es-MX"/>
        </a:p>
      </dgm:t>
    </dgm:pt>
    <dgm:pt modelId="{F2788C4D-157C-449A-B927-DF48724EC6D8}" type="pres">
      <dgm:prSet presAssocID="{0B9BAD57-B852-46E6-A898-32533AB8434B}" presName="spacer" presStyleCnt="0"/>
      <dgm:spPr/>
    </dgm:pt>
    <dgm:pt modelId="{413E9A4F-7AD1-4C6A-8E32-3A3B1C0E5CA3}" type="pres">
      <dgm:prSet presAssocID="{FDF87733-1EC6-487D-9C5E-463CA7801288}" presName="comp" presStyleCnt="0"/>
      <dgm:spPr/>
    </dgm:pt>
    <dgm:pt modelId="{2F39EEDF-FF78-479F-BDAD-B58BBD1EFF19}" type="pres">
      <dgm:prSet presAssocID="{FDF87733-1EC6-487D-9C5E-463CA7801288}" presName="box" presStyleLbl="node1" presStyleIdx="1" presStyleCnt="3"/>
      <dgm:spPr/>
      <dgm:t>
        <a:bodyPr/>
        <a:lstStyle/>
        <a:p>
          <a:endParaRPr lang="es-MX"/>
        </a:p>
      </dgm:t>
    </dgm:pt>
    <dgm:pt modelId="{AB2F8C83-E89A-4411-BEF2-5C3529A50AD3}" type="pres">
      <dgm:prSet presAssocID="{FDF87733-1EC6-487D-9C5E-463CA7801288}" presName="img" presStyleLbl="fgImgPlace1" presStyleIdx="1" presStyleCnt="3"/>
      <dgm:spPr/>
    </dgm:pt>
    <dgm:pt modelId="{74AE2C6E-E87B-4457-BD1A-AB599F447766}" type="pres">
      <dgm:prSet presAssocID="{FDF87733-1EC6-487D-9C5E-463CA7801288}" presName="text" presStyleLbl="node1" presStyleIdx="1" presStyleCnt="3">
        <dgm:presLayoutVars>
          <dgm:bulletEnabled val="1"/>
        </dgm:presLayoutVars>
      </dgm:prSet>
      <dgm:spPr/>
      <dgm:t>
        <a:bodyPr/>
        <a:lstStyle/>
        <a:p>
          <a:endParaRPr lang="es-MX"/>
        </a:p>
      </dgm:t>
    </dgm:pt>
    <dgm:pt modelId="{3CED2C98-BC4B-4B6B-8157-8898EDF68837}" type="pres">
      <dgm:prSet presAssocID="{30144D07-9A2E-4A2B-B7B9-E789CDC14F47}" presName="spacer" presStyleCnt="0"/>
      <dgm:spPr/>
    </dgm:pt>
    <dgm:pt modelId="{C35CB3D4-80C6-4E78-B205-62453D17EF68}" type="pres">
      <dgm:prSet presAssocID="{B1F0BED1-F9E7-4DEA-B495-8097106D4D18}" presName="comp" presStyleCnt="0"/>
      <dgm:spPr/>
    </dgm:pt>
    <dgm:pt modelId="{DD3AFB8E-2F93-43FE-9776-E42C2755A73A}" type="pres">
      <dgm:prSet presAssocID="{B1F0BED1-F9E7-4DEA-B495-8097106D4D18}" presName="box" presStyleLbl="node1" presStyleIdx="2" presStyleCnt="3"/>
      <dgm:spPr/>
      <dgm:t>
        <a:bodyPr/>
        <a:lstStyle/>
        <a:p>
          <a:endParaRPr lang="es-MX"/>
        </a:p>
      </dgm:t>
    </dgm:pt>
    <dgm:pt modelId="{4029F0BF-9CA3-4D82-BD0F-36F1A0E9E55F}" type="pres">
      <dgm:prSet presAssocID="{B1F0BED1-F9E7-4DEA-B495-8097106D4D18}" presName="img" presStyleLbl="fgImgPlace1" presStyleIdx="2" presStyleCnt="3"/>
      <dgm:spPr/>
    </dgm:pt>
    <dgm:pt modelId="{7C00BD1C-9D8D-4D1C-BB79-DADC7E6A2E72}" type="pres">
      <dgm:prSet presAssocID="{B1F0BED1-F9E7-4DEA-B495-8097106D4D18}" presName="text" presStyleLbl="node1" presStyleIdx="2" presStyleCnt="3">
        <dgm:presLayoutVars>
          <dgm:bulletEnabled val="1"/>
        </dgm:presLayoutVars>
      </dgm:prSet>
      <dgm:spPr/>
      <dgm:t>
        <a:bodyPr/>
        <a:lstStyle/>
        <a:p>
          <a:endParaRPr lang="es-MX"/>
        </a:p>
      </dgm:t>
    </dgm:pt>
  </dgm:ptLst>
  <dgm:cxnLst>
    <dgm:cxn modelId="{29BC053B-AC0E-4DA8-8E0D-4E69501C3836}" type="presOf" srcId="{FDF87733-1EC6-487D-9C5E-463CA7801288}" destId="{2F39EEDF-FF78-479F-BDAD-B58BBD1EFF19}" srcOrd="0" destOrd="0" presId="urn:microsoft.com/office/officeart/2005/8/layout/vList4"/>
    <dgm:cxn modelId="{BF12A0E7-DB2C-4DFD-A5B6-D6236D300FDE}" srcId="{FDF87733-1EC6-487D-9C5E-463CA7801288}" destId="{A2263217-B564-4419-9069-C7197EB91325}" srcOrd="1" destOrd="0" parTransId="{EC2DEC3A-0700-4BFB-9D04-421C52800ACB}" sibTransId="{0F6A3929-1F4F-4925-87E2-36C9F9177B20}"/>
    <dgm:cxn modelId="{A26A1B1B-7127-43FC-B998-FA62829A3DCE}" type="presOf" srcId="{B1F0BED1-F9E7-4DEA-B495-8097106D4D18}" destId="{7C00BD1C-9D8D-4D1C-BB79-DADC7E6A2E72}" srcOrd="1" destOrd="0" presId="urn:microsoft.com/office/officeart/2005/8/layout/vList4"/>
    <dgm:cxn modelId="{461C4DB3-DC7A-4E1B-A1DE-4F61CCAD5C3C}" type="presOf" srcId="{FD1D5D13-2F2C-4B9F-A1A0-95612FE72C65}" destId="{1ABAC614-C798-4EF5-85A7-414B3B2AFF9A}" srcOrd="0" destOrd="0" presId="urn:microsoft.com/office/officeart/2005/8/layout/vList4"/>
    <dgm:cxn modelId="{20FB86B0-8C90-45E2-B61F-B118E84CA935}" type="presOf" srcId="{B3E0F2B2-612F-4F84-8BF3-C0D1A3640986}" destId="{DD3AFB8E-2F93-43FE-9776-E42C2755A73A}" srcOrd="0" destOrd="2" presId="urn:microsoft.com/office/officeart/2005/8/layout/vList4"/>
    <dgm:cxn modelId="{1E19F451-1F61-4735-A131-01F5A3EAA523}" srcId="{FD1D5D13-2F2C-4B9F-A1A0-95612FE72C65}" destId="{FDF87733-1EC6-487D-9C5E-463CA7801288}" srcOrd="1" destOrd="0" parTransId="{A69A0670-CB27-467E-BB1B-008A09D246EC}" sibTransId="{30144D07-9A2E-4A2B-B7B9-E789CDC14F47}"/>
    <dgm:cxn modelId="{26E77C72-F6A3-44DB-9C68-402893C66B94}" type="presOf" srcId="{1FE61F3D-7C79-48D2-A0D1-AEA029F69630}" destId="{64DFDFC5-81B4-41C8-A697-A0976296A3A7}" srcOrd="1" destOrd="0" presId="urn:microsoft.com/office/officeart/2005/8/layout/vList4"/>
    <dgm:cxn modelId="{D8CF6CE3-3B4B-4208-A74C-0ACCDD21B4B0}" srcId="{1FE61F3D-7C79-48D2-A0D1-AEA029F69630}" destId="{2D9FBE28-A98F-46F7-BA11-5A8907E1E330}" srcOrd="1" destOrd="0" parTransId="{880F21DB-464C-4207-B915-6191771E0511}" sibTransId="{1ACF16ED-6137-48B9-9381-D5E033269A93}"/>
    <dgm:cxn modelId="{440FC87D-95BD-401B-ABB5-A1BF274D6984}" srcId="{B1F0BED1-F9E7-4DEA-B495-8097106D4D18}" destId="{B3E0F2B2-612F-4F84-8BF3-C0D1A3640986}" srcOrd="1" destOrd="0" parTransId="{A25BBF75-BB57-441D-8F0C-109CD893EC4C}" sibTransId="{474F69C6-A0D7-4251-A2B2-A0B1E9628235}"/>
    <dgm:cxn modelId="{4A4675AF-AD5A-4DCC-A9E4-C864C2F23BA2}" type="presOf" srcId="{A2263217-B564-4419-9069-C7197EB91325}" destId="{2F39EEDF-FF78-479F-BDAD-B58BBD1EFF19}" srcOrd="0" destOrd="2" presId="urn:microsoft.com/office/officeart/2005/8/layout/vList4"/>
    <dgm:cxn modelId="{1EFFCCA1-C2AB-4F1E-A283-F542B465396D}" srcId="{FD1D5D13-2F2C-4B9F-A1A0-95612FE72C65}" destId="{B1F0BED1-F9E7-4DEA-B495-8097106D4D18}" srcOrd="2" destOrd="0" parTransId="{37BA239C-B10F-450D-B929-E7AA6622F57B}" sibTransId="{0080FD7F-A8CA-485D-87E2-641624814378}"/>
    <dgm:cxn modelId="{4131B337-5F3C-4E4E-96D2-3F2582CF0518}" type="presOf" srcId="{2D9FBE28-A98F-46F7-BA11-5A8907E1E330}" destId="{7BC11174-4273-48EE-8D6D-5EEB117E720A}" srcOrd="0" destOrd="2" presId="urn:microsoft.com/office/officeart/2005/8/layout/vList4"/>
    <dgm:cxn modelId="{C2B8CBFC-B76D-4919-B29C-4D8BD387B2A8}" srcId="{FD1D5D13-2F2C-4B9F-A1A0-95612FE72C65}" destId="{1FE61F3D-7C79-48D2-A0D1-AEA029F69630}" srcOrd="0" destOrd="0" parTransId="{6CAC5CEF-E229-4C8E-9881-401527272C80}" sibTransId="{0B9BAD57-B852-46E6-A898-32533AB8434B}"/>
    <dgm:cxn modelId="{73FD9769-47A4-4208-860F-FB3A9CB2B1F9}" srcId="{FDF87733-1EC6-487D-9C5E-463CA7801288}" destId="{A8742062-BC60-4CFB-9FAC-3C892D03466E}" srcOrd="0" destOrd="0" parTransId="{C46D5881-60BC-4FCA-B3D8-F151F256E0DC}" sibTransId="{D642D22A-1F88-4E63-802E-434B4AC2579E}"/>
    <dgm:cxn modelId="{EE9435EF-D95A-46B7-A3FA-2592BCD75FC4}" type="presOf" srcId="{12EF8CE3-45C4-49A7-956B-D1405856AD5C}" destId="{64DFDFC5-81B4-41C8-A697-A0976296A3A7}" srcOrd="1" destOrd="1" presId="urn:microsoft.com/office/officeart/2005/8/layout/vList4"/>
    <dgm:cxn modelId="{5D31E04C-65C9-44C4-A162-2AA0C254F68C}" type="presOf" srcId="{A8742062-BC60-4CFB-9FAC-3C892D03466E}" destId="{2F39EEDF-FF78-479F-BDAD-B58BBD1EFF19}" srcOrd="0" destOrd="1" presId="urn:microsoft.com/office/officeart/2005/8/layout/vList4"/>
    <dgm:cxn modelId="{15DD249E-9A73-48F0-9B99-3975EDE6F950}" type="presOf" srcId="{B3E0F2B2-612F-4F84-8BF3-C0D1A3640986}" destId="{7C00BD1C-9D8D-4D1C-BB79-DADC7E6A2E72}" srcOrd="1" destOrd="2" presId="urn:microsoft.com/office/officeart/2005/8/layout/vList4"/>
    <dgm:cxn modelId="{BB86CE19-16FA-4D3F-9D25-7BD64CBA1001}" type="presOf" srcId="{07E214E3-78B4-45AC-8854-0B4EDE20C7AF}" destId="{DD3AFB8E-2F93-43FE-9776-E42C2755A73A}" srcOrd="0" destOrd="1" presId="urn:microsoft.com/office/officeart/2005/8/layout/vList4"/>
    <dgm:cxn modelId="{AACC7751-F16D-488D-8F2A-A75310024477}" type="presOf" srcId="{A8742062-BC60-4CFB-9FAC-3C892D03466E}" destId="{74AE2C6E-E87B-4457-BD1A-AB599F447766}" srcOrd="1" destOrd="1" presId="urn:microsoft.com/office/officeart/2005/8/layout/vList4"/>
    <dgm:cxn modelId="{3313FF38-9A7A-4A50-888C-FF418270814B}" type="presOf" srcId="{07E214E3-78B4-45AC-8854-0B4EDE20C7AF}" destId="{7C00BD1C-9D8D-4D1C-BB79-DADC7E6A2E72}" srcOrd="1" destOrd="1" presId="urn:microsoft.com/office/officeart/2005/8/layout/vList4"/>
    <dgm:cxn modelId="{7B2FF4C7-EE12-4DE9-BF3F-EA66B20FEA4D}" type="presOf" srcId="{B1F0BED1-F9E7-4DEA-B495-8097106D4D18}" destId="{DD3AFB8E-2F93-43FE-9776-E42C2755A73A}" srcOrd="0" destOrd="0" presId="urn:microsoft.com/office/officeart/2005/8/layout/vList4"/>
    <dgm:cxn modelId="{50EF416A-5593-4978-9F01-E6CBD860D3EA}" srcId="{B1F0BED1-F9E7-4DEA-B495-8097106D4D18}" destId="{07E214E3-78B4-45AC-8854-0B4EDE20C7AF}" srcOrd="0" destOrd="0" parTransId="{0FE8C46E-2D9D-443A-85DA-4A5FF8C76437}" sibTransId="{E4C3EDE4-E3B3-46C1-98EA-E8C0B1181B93}"/>
    <dgm:cxn modelId="{3B613A13-8136-4971-B89C-128CD3E89D85}" type="presOf" srcId="{FDF87733-1EC6-487D-9C5E-463CA7801288}" destId="{74AE2C6E-E87B-4457-BD1A-AB599F447766}" srcOrd="1" destOrd="0" presId="urn:microsoft.com/office/officeart/2005/8/layout/vList4"/>
    <dgm:cxn modelId="{16FBF759-9274-4500-B284-DB53A019CC09}" type="presOf" srcId="{A2263217-B564-4419-9069-C7197EB91325}" destId="{74AE2C6E-E87B-4457-BD1A-AB599F447766}" srcOrd="1" destOrd="2" presId="urn:microsoft.com/office/officeart/2005/8/layout/vList4"/>
    <dgm:cxn modelId="{5B3F5D61-736B-4065-917E-1D637301C995}" srcId="{1FE61F3D-7C79-48D2-A0D1-AEA029F69630}" destId="{12EF8CE3-45C4-49A7-956B-D1405856AD5C}" srcOrd="0" destOrd="0" parTransId="{04366DA2-4E3B-4E95-8F32-4EBBA8F9966E}" sibTransId="{FAC1BCC8-6121-4D24-A3E3-9C6C16EA9A54}"/>
    <dgm:cxn modelId="{E55B501F-981A-4D9C-9983-823786F60A3A}" type="presOf" srcId="{2D9FBE28-A98F-46F7-BA11-5A8907E1E330}" destId="{64DFDFC5-81B4-41C8-A697-A0976296A3A7}" srcOrd="1" destOrd="2" presId="urn:microsoft.com/office/officeart/2005/8/layout/vList4"/>
    <dgm:cxn modelId="{DF4CFF06-FC70-4BDD-B5D4-9171E0700D36}" type="presOf" srcId="{1FE61F3D-7C79-48D2-A0D1-AEA029F69630}" destId="{7BC11174-4273-48EE-8D6D-5EEB117E720A}" srcOrd="0" destOrd="0" presId="urn:microsoft.com/office/officeart/2005/8/layout/vList4"/>
    <dgm:cxn modelId="{6C2124F3-85FE-435C-BFEF-EF4F4D8939ED}" type="presOf" srcId="{12EF8CE3-45C4-49A7-956B-D1405856AD5C}" destId="{7BC11174-4273-48EE-8D6D-5EEB117E720A}" srcOrd="0" destOrd="1" presId="urn:microsoft.com/office/officeart/2005/8/layout/vList4"/>
    <dgm:cxn modelId="{F9FB6F37-9510-4226-A2FC-B66ED2EBD02B}" type="presParOf" srcId="{1ABAC614-C798-4EF5-85A7-414B3B2AFF9A}" destId="{8303C51A-BDB8-49A4-A39A-430E04BA1083}" srcOrd="0" destOrd="0" presId="urn:microsoft.com/office/officeart/2005/8/layout/vList4"/>
    <dgm:cxn modelId="{E5764E7B-B1CD-41FF-98BD-FC2B1C953468}" type="presParOf" srcId="{8303C51A-BDB8-49A4-A39A-430E04BA1083}" destId="{7BC11174-4273-48EE-8D6D-5EEB117E720A}" srcOrd="0" destOrd="0" presId="urn:microsoft.com/office/officeart/2005/8/layout/vList4"/>
    <dgm:cxn modelId="{D4DB8A93-4216-4747-BCC6-CF74B036E923}" type="presParOf" srcId="{8303C51A-BDB8-49A4-A39A-430E04BA1083}" destId="{161F1EC2-58B4-4B5A-8B46-E9A64F6A181F}" srcOrd="1" destOrd="0" presId="urn:microsoft.com/office/officeart/2005/8/layout/vList4"/>
    <dgm:cxn modelId="{DAB66819-D001-4B30-8753-A0E6055D284A}" type="presParOf" srcId="{8303C51A-BDB8-49A4-A39A-430E04BA1083}" destId="{64DFDFC5-81B4-41C8-A697-A0976296A3A7}" srcOrd="2" destOrd="0" presId="urn:microsoft.com/office/officeart/2005/8/layout/vList4"/>
    <dgm:cxn modelId="{20BADD0B-E1EC-42C2-9B52-AA71230E3A4F}" type="presParOf" srcId="{1ABAC614-C798-4EF5-85A7-414B3B2AFF9A}" destId="{F2788C4D-157C-449A-B927-DF48724EC6D8}" srcOrd="1" destOrd="0" presId="urn:microsoft.com/office/officeart/2005/8/layout/vList4"/>
    <dgm:cxn modelId="{4F923FD2-9ABF-4358-8F25-33670CE44520}" type="presParOf" srcId="{1ABAC614-C798-4EF5-85A7-414B3B2AFF9A}" destId="{413E9A4F-7AD1-4C6A-8E32-3A3B1C0E5CA3}" srcOrd="2" destOrd="0" presId="urn:microsoft.com/office/officeart/2005/8/layout/vList4"/>
    <dgm:cxn modelId="{5C85FB4A-1AE1-4226-B51C-9774F53A2652}" type="presParOf" srcId="{413E9A4F-7AD1-4C6A-8E32-3A3B1C0E5CA3}" destId="{2F39EEDF-FF78-479F-BDAD-B58BBD1EFF19}" srcOrd="0" destOrd="0" presId="urn:microsoft.com/office/officeart/2005/8/layout/vList4"/>
    <dgm:cxn modelId="{3A460900-1B1E-4A5A-867B-433305EF3C4D}" type="presParOf" srcId="{413E9A4F-7AD1-4C6A-8E32-3A3B1C0E5CA3}" destId="{AB2F8C83-E89A-4411-BEF2-5C3529A50AD3}" srcOrd="1" destOrd="0" presId="urn:microsoft.com/office/officeart/2005/8/layout/vList4"/>
    <dgm:cxn modelId="{1874541D-0E1F-4D47-9500-332A36C118EB}" type="presParOf" srcId="{413E9A4F-7AD1-4C6A-8E32-3A3B1C0E5CA3}" destId="{74AE2C6E-E87B-4457-BD1A-AB599F447766}" srcOrd="2" destOrd="0" presId="urn:microsoft.com/office/officeart/2005/8/layout/vList4"/>
    <dgm:cxn modelId="{4598671E-5FAB-4340-AF40-9AAF192593A2}" type="presParOf" srcId="{1ABAC614-C798-4EF5-85A7-414B3B2AFF9A}" destId="{3CED2C98-BC4B-4B6B-8157-8898EDF68837}" srcOrd="3" destOrd="0" presId="urn:microsoft.com/office/officeart/2005/8/layout/vList4"/>
    <dgm:cxn modelId="{7A6F73F9-1E52-48D5-950F-4F1BFE06ED8E}" type="presParOf" srcId="{1ABAC614-C798-4EF5-85A7-414B3B2AFF9A}" destId="{C35CB3D4-80C6-4E78-B205-62453D17EF68}" srcOrd="4" destOrd="0" presId="urn:microsoft.com/office/officeart/2005/8/layout/vList4"/>
    <dgm:cxn modelId="{35D4070F-0BE1-435C-BA8F-9B4779A1E89E}" type="presParOf" srcId="{C35CB3D4-80C6-4E78-B205-62453D17EF68}" destId="{DD3AFB8E-2F93-43FE-9776-E42C2755A73A}" srcOrd="0" destOrd="0" presId="urn:microsoft.com/office/officeart/2005/8/layout/vList4"/>
    <dgm:cxn modelId="{324FA2A2-9692-4B32-93E5-81097DB00D6E}" type="presParOf" srcId="{C35CB3D4-80C6-4E78-B205-62453D17EF68}" destId="{4029F0BF-9CA3-4D82-BD0F-36F1A0E9E55F}" srcOrd="1" destOrd="0" presId="urn:microsoft.com/office/officeart/2005/8/layout/vList4"/>
    <dgm:cxn modelId="{B2B1EAC7-76F2-4401-B7AF-8FBAEDCFC192}" type="presParOf" srcId="{C35CB3D4-80C6-4E78-B205-62453D17EF68}" destId="{7C00BD1C-9D8D-4D1C-BB79-DADC7E6A2E72}"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95CD653-9B5D-4304-AA4E-FA52F3D0F6E2}" type="doc">
      <dgm:prSet loTypeId="urn:microsoft.com/office/officeart/2005/8/layout/cycle6" loCatId="relationship" qsTypeId="urn:microsoft.com/office/officeart/2005/8/quickstyle/simple1" qsCatId="simple" csTypeId="urn:microsoft.com/office/officeart/2005/8/colors/accent1_2" csCatId="accent1" phldr="1"/>
      <dgm:spPr/>
      <dgm:t>
        <a:bodyPr/>
        <a:lstStyle/>
        <a:p>
          <a:endParaRPr lang="es-MX"/>
        </a:p>
      </dgm:t>
    </dgm:pt>
    <dgm:pt modelId="{619D6DB8-0F52-400B-A598-ED3DF882A051}">
      <dgm:prSet phldrT="[Texto]" custT="1"/>
      <dgm:spPr>
        <a:solidFill>
          <a:schemeClr val="accent1"/>
        </a:solidFill>
      </dgm:spPr>
      <dgm:t>
        <a:bodyPr/>
        <a:lstStyle/>
        <a:p>
          <a:r>
            <a:rPr lang="es-MX" sz="2400" dirty="0" smtClean="0"/>
            <a:t> </a:t>
          </a:r>
          <a:r>
            <a:rPr lang="es-MX" sz="2400" dirty="0" smtClean="0"/>
            <a:t>Contenido del Manual d</a:t>
          </a:r>
          <a:r>
            <a:rPr lang="es-MX" sz="2800" dirty="0" smtClean="0"/>
            <a:t>e </a:t>
          </a:r>
          <a:r>
            <a:rPr lang="es-MX" sz="2800" dirty="0" smtClean="0"/>
            <a:t>Organización</a:t>
          </a:r>
          <a:endParaRPr lang="es-MX" sz="2800" dirty="0"/>
        </a:p>
      </dgm:t>
    </dgm:pt>
    <dgm:pt modelId="{0721C266-E14C-45BA-AF28-438A6068AD93}" type="parTrans" cxnId="{712C692D-E5A3-4A18-AF1A-B74F1BD329BB}">
      <dgm:prSet/>
      <dgm:spPr/>
      <dgm:t>
        <a:bodyPr/>
        <a:lstStyle/>
        <a:p>
          <a:endParaRPr lang="es-MX"/>
        </a:p>
      </dgm:t>
    </dgm:pt>
    <dgm:pt modelId="{41C56F98-1B4F-4D01-B6FC-0D8F7B662C72}" type="sibTrans" cxnId="{712C692D-E5A3-4A18-AF1A-B74F1BD329BB}">
      <dgm:prSet/>
      <dgm:spPr/>
      <dgm:t>
        <a:bodyPr/>
        <a:lstStyle/>
        <a:p>
          <a:endParaRPr lang="es-MX"/>
        </a:p>
      </dgm:t>
    </dgm:pt>
    <dgm:pt modelId="{B4418F4C-12E7-4BD3-8512-6BB503E132CD}" type="pres">
      <dgm:prSet presAssocID="{695CD653-9B5D-4304-AA4E-FA52F3D0F6E2}" presName="cycle" presStyleCnt="0">
        <dgm:presLayoutVars>
          <dgm:dir/>
          <dgm:resizeHandles val="exact"/>
        </dgm:presLayoutVars>
      </dgm:prSet>
      <dgm:spPr/>
      <dgm:t>
        <a:bodyPr/>
        <a:lstStyle/>
        <a:p>
          <a:endParaRPr lang="es-MX"/>
        </a:p>
      </dgm:t>
    </dgm:pt>
    <dgm:pt modelId="{2C59A4E2-7C23-4149-A1A0-A7649EE83796}" type="pres">
      <dgm:prSet presAssocID="{619D6DB8-0F52-400B-A598-ED3DF882A051}" presName="node" presStyleLbl="node1" presStyleIdx="0" presStyleCnt="1" custScaleX="100000" custScaleY="16211" custRadScaleRad="100684" custRadScaleInc="2231">
        <dgm:presLayoutVars>
          <dgm:bulletEnabled val="1"/>
        </dgm:presLayoutVars>
      </dgm:prSet>
      <dgm:spPr/>
      <dgm:t>
        <a:bodyPr/>
        <a:lstStyle/>
        <a:p>
          <a:endParaRPr lang="es-MX"/>
        </a:p>
      </dgm:t>
    </dgm:pt>
  </dgm:ptLst>
  <dgm:cxnLst>
    <dgm:cxn modelId="{01790BBD-3F2A-448B-B38B-ED96097D4011}" type="presOf" srcId="{695CD653-9B5D-4304-AA4E-FA52F3D0F6E2}" destId="{B4418F4C-12E7-4BD3-8512-6BB503E132CD}" srcOrd="0" destOrd="0" presId="urn:microsoft.com/office/officeart/2005/8/layout/cycle6"/>
    <dgm:cxn modelId="{712C692D-E5A3-4A18-AF1A-B74F1BD329BB}" srcId="{695CD653-9B5D-4304-AA4E-FA52F3D0F6E2}" destId="{619D6DB8-0F52-400B-A598-ED3DF882A051}" srcOrd="0" destOrd="0" parTransId="{0721C266-E14C-45BA-AF28-438A6068AD93}" sibTransId="{41C56F98-1B4F-4D01-B6FC-0D8F7B662C72}"/>
    <dgm:cxn modelId="{A7417BD7-CF00-4E38-8D4B-C69C5D77C387}" type="presOf" srcId="{619D6DB8-0F52-400B-A598-ED3DF882A051}" destId="{2C59A4E2-7C23-4149-A1A0-A7649EE83796}" srcOrd="0" destOrd="0" presId="urn:microsoft.com/office/officeart/2005/8/layout/cycle6"/>
    <dgm:cxn modelId="{99E89E89-8873-4F25-8C00-3F3B42BB2D1F}" type="presParOf" srcId="{B4418F4C-12E7-4BD3-8512-6BB503E132CD}" destId="{2C59A4E2-7C23-4149-A1A0-A7649EE83796}" srcOrd="0"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72F48F-2C48-45AA-8F95-441C05CED4CC}">
      <dsp:nvSpPr>
        <dsp:cNvPr id="0" name=""/>
        <dsp:cNvSpPr/>
      </dsp:nvSpPr>
      <dsp:spPr>
        <a:xfrm>
          <a:off x="0" y="550086"/>
          <a:ext cx="8915400" cy="403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B25EAF2-01D0-4DD1-A905-19C9BE0B3FAF}">
      <dsp:nvSpPr>
        <dsp:cNvPr id="0" name=""/>
        <dsp:cNvSpPr/>
      </dsp:nvSpPr>
      <dsp:spPr>
        <a:xfrm>
          <a:off x="445770" y="30316"/>
          <a:ext cx="6240780" cy="755929"/>
        </a:xfrm>
        <a:prstGeom prst="roundRect">
          <a:avLst/>
        </a:prstGeom>
        <a:solidFill>
          <a:schemeClr val="bg2">
            <a:lumMod val="5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l" defTabSz="1066800">
            <a:lnSpc>
              <a:spcPct val="90000"/>
            </a:lnSpc>
            <a:spcBef>
              <a:spcPct val="0"/>
            </a:spcBef>
            <a:spcAft>
              <a:spcPct val="35000"/>
            </a:spcAft>
          </a:pPr>
          <a:r>
            <a:rPr lang="es-MX" sz="2400" kern="1200" dirty="0" smtClean="0"/>
            <a:t>Logra y mantiene un sólido plan de organización.</a:t>
          </a:r>
          <a:endParaRPr lang="es-MX" sz="2400" kern="1200" dirty="0"/>
        </a:p>
      </dsp:txBody>
      <dsp:txXfrm>
        <a:off x="482671" y="67217"/>
        <a:ext cx="6166978" cy="682127"/>
      </dsp:txXfrm>
    </dsp:sp>
    <dsp:sp modelId="{967DE0BE-5AC5-4CA1-B833-587A6418253D}">
      <dsp:nvSpPr>
        <dsp:cNvPr id="0" name=""/>
        <dsp:cNvSpPr/>
      </dsp:nvSpPr>
      <dsp:spPr>
        <a:xfrm>
          <a:off x="0" y="1561798"/>
          <a:ext cx="8915400" cy="403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4B0FFB8-7095-401F-902D-E3E0F61EA78E}">
      <dsp:nvSpPr>
        <dsp:cNvPr id="0" name=""/>
        <dsp:cNvSpPr/>
      </dsp:nvSpPr>
      <dsp:spPr>
        <a:xfrm>
          <a:off x="458648" y="1052566"/>
          <a:ext cx="6240780" cy="758271"/>
        </a:xfrm>
        <a:prstGeom prst="roundRect">
          <a:avLst/>
        </a:prstGeom>
        <a:solidFill>
          <a:schemeClr val="accent6">
            <a:lumMod val="75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l" defTabSz="1066800">
            <a:lnSpc>
              <a:spcPct val="90000"/>
            </a:lnSpc>
            <a:spcBef>
              <a:spcPct val="0"/>
            </a:spcBef>
            <a:spcAft>
              <a:spcPct val="35000"/>
            </a:spcAft>
          </a:pPr>
          <a:r>
            <a:rPr lang="es-MX" sz="2400" kern="1200" dirty="0" smtClean="0"/>
            <a:t>Facilita el estudio de los problemas de la organización</a:t>
          </a:r>
          <a:r>
            <a:rPr lang="es-MX" sz="1600" kern="1200" dirty="0" smtClean="0"/>
            <a:t>.</a:t>
          </a:r>
          <a:endParaRPr lang="es-MX" sz="1600" kern="1200" dirty="0"/>
        </a:p>
      </dsp:txBody>
      <dsp:txXfrm>
        <a:off x="495664" y="1089582"/>
        <a:ext cx="6166748" cy="684239"/>
      </dsp:txXfrm>
    </dsp:sp>
    <dsp:sp modelId="{CDF33E6C-32A8-4390-8854-09E8A319744F}">
      <dsp:nvSpPr>
        <dsp:cNvPr id="0" name=""/>
        <dsp:cNvSpPr/>
      </dsp:nvSpPr>
      <dsp:spPr>
        <a:xfrm>
          <a:off x="0" y="3344733"/>
          <a:ext cx="8915400" cy="403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2882869-71FA-4F3D-8AE6-654CA9119EE2}">
      <dsp:nvSpPr>
        <dsp:cNvPr id="0" name=""/>
        <dsp:cNvSpPr/>
      </dsp:nvSpPr>
      <dsp:spPr>
        <a:xfrm>
          <a:off x="445334" y="2051398"/>
          <a:ext cx="6234685" cy="1529494"/>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l" defTabSz="1066800">
            <a:lnSpc>
              <a:spcPct val="90000"/>
            </a:lnSpc>
            <a:spcBef>
              <a:spcPct val="0"/>
            </a:spcBef>
            <a:spcAft>
              <a:spcPct val="35000"/>
            </a:spcAft>
          </a:pPr>
          <a:r>
            <a:rPr lang="es-MX" sz="2400" kern="1200" dirty="0" smtClean="0"/>
            <a:t>Determina la responsabilidad de cada puesto y su relación con los demás de la organización</a:t>
          </a:r>
          <a:r>
            <a:rPr lang="es-MX" sz="900" kern="1200" dirty="0" smtClean="0"/>
            <a:t>.</a:t>
          </a:r>
          <a:endParaRPr lang="es-MX" sz="900" kern="1200" dirty="0"/>
        </a:p>
      </dsp:txBody>
      <dsp:txXfrm>
        <a:off x="519998" y="2126062"/>
        <a:ext cx="6085357" cy="138016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7578FB-4089-487B-BE4C-7819F5C94647}">
      <dsp:nvSpPr>
        <dsp:cNvPr id="0" name=""/>
        <dsp:cNvSpPr/>
      </dsp:nvSpPr>
      <dsp:spPr>
        <a:xfrm>
          <a:off x="0" y="1234348"/>
          <a:ext cx="8915400" cy="3024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2997779-0843-441F-8C18-597D0AF14492}">
      <dsp:nvSpPr>
        <dsp:cNvPr id="0" name=""/>
        <dsp:cNvSpPr/>
      </dsp:nvSpPr>
      <dsp:spPr>
        <a:xfrm>
          <a:off x="445334" y="122375"/>
          <a:ext cx="6234685" cy="1289093"/>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l" defTabSz="1066800">
            <a:lnSpc>
              <a:spcPct val="90000"/>
            </a:lnSpc>
            <a:spcBef>
              <a:spcPct val="0"/>
            </a:spcBef>
            <a:spcAft>
              <a:spcPct val="35000"/>
            </a:spcAft>
          </a:pPr>
          <a:r>
            <a:rPr lang="es-MX" sz="2400" kern="1200" dirty="0" smtClean="0"/>
            <a:t>Ayudan a institucionalizar y hacer efectivo los objetivos, las políticas, los procedimientos y las funciones,</a:t>
          </a:r>
          <a:endParaRPr lang="es-MX" sz="2400" kern="1200" dirty="0"/>
        </a:p>
      </dsp:txBody>
      <dsp:txXfrm>
        <a:off x="508262" y="185303"/>
        <a:ext cx="6108829" cy="1163237"/>
      </dsp:txXfrm>
    </dsp:sp>
    <dsp:sp modelId="{6E611B62-B04A-47F0-8A39-35CBC5CDF220}">
      <dsp:nvSpPr>
        <dsp:cNvPr id="0" name=""/>
        <dsp:cNvSpPr/>
      </dsp:nvSpPr>
      <dsp:spPr>
        <a:xfrm>
          <a:off x="0" y="3353474"/>
          <a:ext cx="8915400" cy="3024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B6A3612-9E7C-40FD-8A1E-0748FC66AD4E}">
      <dsp:nvSpPr>
        <dsp:cNvPr id="0" name=""/>
        <dsp:cNvSpPr/>
      </dsp:nvSpPr>
      <dsp:spPr>
        <a:xfrm>
          <a:off x="445334" y="1601548"/>
          <a:ext cx="6234685" cy="1929045"/>
        </a:xfrm>
        <a:prstGeom prst="roundRect">
          <a:avLst/>
        </a:prstGeom>
        <a:solidFill>
          <a:schemeClr val="accent4">
            <a:lumMod val="40000"/>
            <a:lumOff val="6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l" defTabSz="1066800">
            <a:lnSpc>
              <a:spcPct val="90000"/>
            </a:lnSpc>
            <a:spcBef>
              <a:spcPct val="0"/>
            </a:spcBef>
            <a:spcAft>
              <a:spcPct val="35000"/>
            </a:spcAft>
          </a:pPr>
          <a:r>
            <a:rPr lang="es-MX" sz="2400" kern="1200" dirty="0" smtClean="0">
              <a:solidFill>
                <a:srgbClr val="002060"/>
              </a:solidFill>
            </a:rPr>
            <a:t>Sirve como una guía eficaz  para la preparación, clasificación y compensación del personal clave.</a:t>
          </a:r>
          <a:endParaRPr lang="es-MX" sz="900" kern="1200" dirty="0"/>
        </a:p>
      </dsp:txBody>
      <dsp:txXfrm>
        <a:off x="539502" y="1695716"/>
        <a:ext cx="6046349" cy="174070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C11174-4273-48EE-8D6D-5EEB117E720A}">
      <dsp:nvSpPr>
        <dsp:cNvPr id="0" name=""/>
        <dsp:cNvSpPr/>
      </dsp:nvSpPr>
      <dsp:spPr>
        <a:xfrm>
          <a:off x="0" y="0"/>
          <a:ext cx="8915400" cy="1569612"/>
        </a:xfrm>
        <a:prstGeom prst="roundRect">
          <a:avLst>
            <a:gd name="adj" fmla="val 10000"/>
          </a:avLst>
        </a:prstGeom>
        <a:solidFill>
          <a:schemeClr val="accent6">
            <a:lumMod val="40000"/>
            <a:lumOff val="60000"/>
          </a:schemeClr>
        </a:solidFill>
        <a:ln w="15875" cap="rnd" cmpd="sng" algn="ctr">
          <a:solidFill>
            <a:schemeClr val="accent6">
              <a:lumMod val="20000"/>
              <a:lumOff val="8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es-MX" sz="2400" b="1" kern="1200" dirty="0" smtClean="0">
              <a:solidFill>
                <a:schemeClr val="tx1"/>
              </a:solidFill>
            </a:rPr>
            <a:t>consideran que es demasiado costoso, limitativo, es muy laborioso y difícil de mantenerlo día a día.</a:t>
          </a:r>
          <a:endParaRPr lang="es-MX" sz="2400" b="1" kern="1200" dirty="0">
            <a:solidFill>
              <a:schemeClr val="tx1"/>
            </a:solidFill>
          </a:endParaRPr>
        </a:p>
        <a:p>
          <a:pPr marL="114300" lvl="1" indent="-114300" algn="l" defTabSz="622300">
            <a:lnSpc>
              <a:spcPct val="90000"/>
            </a:lnSpc>
            <a:spcBef>
              <a:spcPct val="0"/>
            </a:spcBef>
            <a:spcAft>
              <a:spcPct val="15000"/>
            </a:spcAft>
            <a:buChar char="••"/>
          </a:pPr>
          <a:endParaRPr lang="es-MX" sz="1400" kern="1200"/>
        </a:p>
        <a:p>
          <a:pPr marL="114300" lvl="1" indent="-114300" algn="l" defTabSz="622300">
            <a:lnSpc>
              <a:spcPct val="90000"/>
            </a:lnSpc>
            <a:spcBef>
              <a:spcPct val="0"/>
            </a:spcBef>
            <a:spcAft>
              <a:spcPct val="15000"/>
            </a:spcAft>
            <a:buChar char="••"/>
          </a:pPr>
          <a:endParaRPr lang="es-MX" sz="1400" kern="1200"/>
        </a:p>
      </dsp:txBody>
      <dsp:txXfrm>
        <a:off x="1940041" y="0"/>
        <a:ext cx="6975358" cy="1569612"/>
      </dsp:txXfrm>
    </dsp:sp>
    <dsp:sp modelId="{161F1EC2-58B4-4B5A-8B46-E9A64F6A181F}">
      <dsp:nvSpPr>
        <dsp:cNvPr id="0" name=""/>
        <dsp:cNvSpPr/>
      </dsp:nvSpPr>
      <dsp:spPr>
        <a:xfrm>
          <a:off x="156961" y="156961"/>
          <a:ext cx="1783080" cy="1255690"/>
        </a:xfrm>
        <a:prstGeom prst="roundRect">
          <a:avLst>
            <a:gd name="adj" fmla="val 10000"/>
          </a:avLst>
        </a:prstGeom>
        <a:solidFill>
          <a:schemeClr val="accent1">
            <a:tint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F39EEDF-FF78-479F-BDAD-B58BBD1EFF19}">
      <dsp:nvSpPr>
        <dsp:cNvPr id="0" name=""/>
        <dsp:cNvSpPr/>
      </dsp:nvSpPr>
      <dsp:spPr>
        <a:xfrm>
          <a:off x="0" y="1726573"/>
          <a:ext cx="8915400" cy="1569612"/>
        </a:xfrm>
        <a:prstGeom prst="roundRect">
          <a:avLst>
            <a:gd name="adj" fmla="val 10000"/>
          </a:avLst>
        </a:prstGeom>
        <a:solidFill>
          <a:schemeClr val="accent5">
            <a:lumMod val="60000"/>
            <a:lumOff val="4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es-MX" sz="2400" b="1" kern="1200" dirty="0" smtClean="0">
              <a:solidFill>
                <a:schemeClr val="tx1"/>
              </a:solidFill>
            </a:rPr>
            <a:t>Si no se actualiza periódicamente puede perder efectividad.</a:t>
          </a:r>
          <a:endParaRPr lang="es-MX" sz="2400" b="1" kern="1200" dirty="0">
            <a:solidFill>
              <a:schemeClr val="tx1"/>
            </a:solidFill>
          </a:endParaRPr>
        </a:p>
        <a:p>
          <a:pPr marL="228600" lvl="1" indent="-228600" algn="l" defTabSz="1066800">
            <a:lnSpc>
              <a:spcPct val="90000"/>
            </a:lnSpc>
            <a:spcBef>
              <a:spcPct val="0"/>
            </a:spcBef>
            <a:spcAft>
              <a:spcPct val="15000"/>
            </a:spcAft>
            <a:buChar char="••"/>
          </a:pPr>
          <a:endParaRPr lang="es-MX" sz="2400" b="1" kern="1200" dirty="0">
            <a:solidFill>
              <a:schemeClr val="tx1"/>
            </a:solidFill>
          </a:endParaRPr>
        </a:p>
        <a:p>
          <a:pPr marL="114300" lvl="1" indent="-114300" algn="l" defTabSz="622300">
            <a:lnSpc>
              <a:spcPct val="90000"/>
            </a:lnSpc>
            <a:spcBef>
              <a:spcPct val="0"/>
            </a:spcBef>
            <a:spcAft>
              <a:spcPct val="15000"/>
            </a:spcAft>
            <a:buChar char="••"/>
          </a:pPr>
          <a:endParaRPr lang="es-MX" sz="1400" kern="1200"/>
        </a:p>
      </dsp:txBody>
      <dsp:txXfrm>
        <a:off x="1940041" y="1726573"/>
        <a:ext cx="6975358" cy="1569612"/>
      </dsp:txXfrm>
    </dsp:sp>
    <dsp:sp modelId="{AB2F8C83-E89A-4411-BEF2-5C3529A50AD3}">
      <dsp:nvSpPr>
        <dsp:cNvPr id="0" name=""/>
        <dsp:cNvSpPr/>
      </dsp:nvSpPr>
      <dsp:spPr>
        <a:xfrm>
          <a:off x="156961" y="1883535"/>
          <a:ext cx="1783080" cy="1255690"/>
        </a:xfrm>
        <a:prstGeom prst="roundRect">
          <a:avLst>
            <a:gd name="adj" fmla="val 10000"/>
          </a:avLst>
        </a:prstGeom>
        <a:solidFill>
          <a:schemeClr val="accent1">
            <a:tint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D3AFB8E-2F93-43FE-9776-E42C2755A73A}">
      <dsp:nvSpPr>
        <dsp:cNvPr id="0" name=""/>
        <dsp:cNvSpPr/>
      </dsp:nvSpPr>
      <dsp:spPr>
        <a:xfrm>
          <a:off x="0" y="3453147"/>
          <a:ext cx="8915400" cy="1569612"/>
        </a:xfrm>
        <a:prstGeom prst="roundRect">
          <a:avLst>
            <a:gd name="adj" fmla="val 10000"/>
          </a:avLst>
        </a:prstGeom>
        <a:solidFill>
          <a:schemeClr val="accent4">
            <a:lumMod val="40000"/>
            <a:lumOff val="6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es-MX" sz="2400" b="1" kern="1200" dirty="0" smtClean="0">
              <a:solidFill>
                <a:schemeClr val="tx1"/>
              </a:solidFill>
            </a:rPr>
            <a:t>Hay organizaciones que consideran que son demasiado pequeñas para necesitar un manual que describa asuntos que son conocidos por todos sus integrantes.</a:t>
          </a:r>
          <a:endParaRPr lang="es-MX" sz="2400" b="1" kern="1200" dirty="0">
            <a:solidFill>
              <a:schemeClr val="tx1"/>
            </a:solidFill>
          </a:endParaRPr>
        </a:p>
        <a:p>
          <a:pPr marL="114300" lvl="1" indent="-114300" algn="l" defTabSz="533400">
            <a:lnSpc>
              <a:spcPct val="90000"/>
            </a:lnSpc>
            <a:spcBef>
              <a:spcPct val="0"/>
            </a:spcBef>
            <a:spcAft>
              <a:spcPct val="15000"/>
            </a:spcAft>
            <a:buChar char="••"/>
          </a:pPr>
          <a:endParaRPr lang="es-MX" sz="1200" kern="1200"/>
        </a:p>
        <a:p>
          <a:pPr marL="114300" lvl="1" indent="-114300" algn="l" defTabSz="533400">
            <a:lnSpc>
              <a:spcPct val="90000"/>
            </a:lnSpc>
            <a:spcBef>
              <a:spcPct val="0"/>
            </a:spcBef>
            <a:spcAft>
              <a:spcPct val="15000"/>
            </a:spcAft>
            <a:buChar char="••"/>
          </a:pPr>
          <a:endParaRPr lang="es-MX" sz="1200" kern="1200"/>
        </a:p>
      </dsp:txBody>
      <dsp:txXfrm>
        <a:off x="1940041" y="3453147"/>
        <a:ext cx="6975358" cy="1569612"/>
      </dsp:txXfrm>
    </dsp:sp>
    <dsp:sp modelId="{4029F0BF-9CA3-4D82-BD0F-36F1A0E9E55F}">
      <dsp:nvSpPr>
        <dsp:cNvPr id="0" name=""/>
        <dsp:cNvSpPr/>
      </dsp:nvSpPr>
      <dsp:spPr>
        <a:xfrm>
          <a:off x="156961" y="3610108"/>
          <a:ext cx="1783080" cy="1255690"/>
        </a:xfrm>
        <a:prstGeom prst="roundRect">
          <a:avLst>
            <a:gd name="adj" fmla="val 10000"/>
          </a:avLst>
        </a:prstGeom>
        <a:solidFill>
          <a:schemeClr val="accent1">
            <a:tint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59A4E2-7C23-4149-A1A0-A7649EE83796}">
      <dsp:nvSpPr>
        <dsp:cNvPr id="0" name=""/>
        <dsp:cNvSpPr/>
      </dsp:nvSpPr>
      <dsp:spPr>
        <a:xfrm>
          <a:off x="0" y="387133"/>
          <a:ext cx="8128000" cy="856459"/>
        </a:xfrm>
        <a:prstGeom prst="round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kern="1200" dirty="0" smtClean="0"/>
            <a:t> </a:t>
          </a:r>
          <a:r>
            <a:rPr lang="es-MX" sz="2400" kern="1200" dirty="0" smtClean="0"/>
            <a:t>Contenido del Manual d</a:t>
          </a:r>
          <a:r>
            <a:rPr lang="es-MX" sz="2800" kern="1200" dirty="0" smtClean="0"/>
            <a:t>e </a:t>
          </a:r>
          <a:r>
            <a:rPr lang="es-MX" sz="2800" kern="1200" dirty="0" smtClean="0"/>
            <a:t>Organización</a:t>
          </a:r>
          <a:endParaRPr lang="es-MX" sz="2800" kern="1200" dirty="0"/>
        </a:p>
      </dsp:txBody>
      <dsp:txXfrm>
        <a:off x="41809" y="428942"/>
        <a:ext cx="8044382" cy="772841"/>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‹Nº›</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9/30/2019</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www.definicionabc.com/comunicacion/texto.php" TargetMode="External"/><Relationship Id="rId2" Type="http://schemas.openxmlformats.org/officeDocument/2006/relationships/hyperlink" Target="https://www.definicionabc.com/general/presentacion.php" TargetMode="Externa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2.bp.blogspot.com/-apYri0RawwY/T2NnrPK3xLI/AAAAAAAAAEg/9pKr2K2m7OE/s1600/conclusiones.jpg"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http://ecampus.fca.unam.mx/ebook/imprimibles/administracion/administracion_3/Unidad_4.pdf"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2800" b="1" dirty="0" smtClean="0">
                <a:solidFill>
                  <a:schemeClr val="tx1"/>
                </a:solidFill>
              </a:rPr>
              <a:t>Universidad Autónoma del Estado de México</a:t>
            </a:r>
            <a:r>
              <a:rPr lang="es-MX" sz="2800" b="1" dirty="0">
                <a:solidFill>
                  <a:schemeClr val="tx1"/>
                </a:solidFill>
              </a:rPr>
              <a:t/>
            </a:r>
            <a:br>
              <a:rPr lang="es-MX" sz="2800" b="1" dirty="0">
                <a:solidFill>
                  <a:schemeClr val="tx1"/>
                </a:solidFill>
              </a:rPr>
            </a:br>
            <a:r>
              <a:rPr lang="es-MX" sz="2800" b="1" dirty="0">
                <a:solidFill>
                  <a:schemeClr val="tx1"/>
                </a:solidFill>
              </a:rPr>
              <a:t>F</a:t>
            </a:r>
            <a:r>
              <a:rPr lang="es-MX" sz="2800" b="1" dirty="0" smtClean="0">
                <a:solidFill>
                  <a:schemeClr val="tx1"/>
                </a:solidFill>
              </a:rPr>
              <a:t>acultad de Contaduría y Administración</a:t>
            </a:r>
            <a:endParaRPr lang="es-MX" sz="2800" b="1" dirty="0">
              <a:solidFill>
                <a:schemeClr val="tx1"/>
              </a:solidFill>
            </a:endParaRPr>
          </a:p>
        </p:txBody>
      </p:sp>
      <p:sp>
        <p:nvSpPr>
          <p:cNvPr id="3" name="Marcador de contenido 2"/>
          <p:cNvSpPr>
            <a:spLocks noGrp="1"/>
          </p:cNvSpPr>
          <p:nvPr>
            <p:ph idx="1"/>
          </p:nvPr>
        </p:nvSpPr>
        <p:spPr>
          <a:xfrm>
            <a:off x="2589212" y="2133600"/>
            <a:ext cx="8915400" cy="4413504"/>
          </a:xfrm>
          <a:solidFill>
            <a:schemeClr val="accent3">
              <a:lumMod val="60000"/>
              <a:lumOff val="40000"/>
            </a:schemeClr>
          </a:solidFill>
        </p:spPr>
        <p:txBody>
          <a:bodyPr>
            <a:normAutofit fontScale="92500" lnSpcReduction="10000"/>
          </a:bodyPr>
          <a:lstStyle/>
          <a:p>
            <a:pPr marL="0" indent="0" algn="ctr">
              <a:buNone/>
            </a:pPr>
            <a:endParaRPr lang="es-MX" sz="3200" b="1" dirty="0" smtClean="0">
              <a:latin typeface="Arial" panose="020B0604020202020204" pitchFamily="34" charset="0"/>
              <a:cs typeface="Arial" panose="020B0604020202020204" pitchFamily="34" charset="0"/>
            </a:endParaRPr>
          </a:p>
          <a:p>
            <a:pPr marL="0" indent="0" algn="ctr">
              <a:buNone/>
            </a:pPr>
            <a:endParaRPr lang="es-MX" sz="3200" b="1" dirty="0">
              <a:latin typeface="Arial" panose="020B0604020202020204" pitchFamily="34" charset="0"/>
              <a:cs typeface="Arial" panose="020B0604020202020204" pitchFamily="34" charset="0"/>
            </a:endParaRPr>
          </a:p>
          <a:p>
            <a:pPr marL="0" indent="0" algn="ctr">
              <a:buNone/>
            </a:pPr>
            <a:r>
              <a:rPr lang="es-MX" sz="3200" b="1" dirty="0" smtClean="0">
                <a:latin typeface="Arial" panose="020B0604020202020204" pitchFamily="34" charset="0"/>
                <a:cs typeface="Arial" panose="020B0604020202020204" pitchFamily="34" charset="0"/>
              </a:rPr>
              <a:t>  “</a:t>
            </a:r>
            <a:r>
              <a:rPr lang="es-MX" sz="3000" b="1" dirty="0" smtClean="0">
                <a:latin typeface="Arial" panose="020B0604020202020204" pitchFamily="34" charset="0"/>
                <a:cs typeface="Arial" panose="020B0604020202020204" pitchFamily="34" charset="0"/>
              </a:rPr>
              <a:t>MANUALES ADMINISTRATIVOS”</a:t>
            </a:r>
          </a:p>
          <a:p>
            <a:pPr marL="0" indent="0" algn="ctr">
              <a:buNone/>
            </a:pPr>
            <a:r>
              <a:rPr lang="es-MX" sz="2000" b="1" dirty="0" smtClean="0">
                <a:solidFill>
                  <a:schemeClr val="tx1"/>
                </a:solidFill>
                <a:latin typeface="Arial" panose="020B0604020202020204" pitchFamily="34" charset="0"/>
                <a:cs typeface="Arial" panose="020B0604020202020204" pitchFamily="34" charset="0"/>
              </a:rPr>
              <a:t>UNIDAD DE APRENDIZAJE: Teoría y Diseño Organizacional</a:t>
            </a:r>
          </a:p>
          <a:p>
            <a:pPr marL="0" indent="0" algn="ctr">
              <a:buNone/>
            </a:pPr>
            <a:r>
              <a:rPr lang="es-MX" sz="2000" b="1" dirty="0" smtClean="0">
                <a:solidFill>
                  <a:schemeClr val="tx1"/>
                </a:solidFill>
                <a:latin typeface="Arial" panose="020B0604020202020204" pitchFamily="34" charset="0"/>
                <a:cs typeface="Arial" panose="020B0604020202020204" pitchFamily="34" charset="0"/>
              </a:rPr>
              <a:t>Tercer semestre</a:t>
            </a:r>
          </a:p>
          <a:p>
            <a:pPr marL="0" indent="0" algn="ctr">
              <a:buNone/>
            </a:pPr>
            <a:endParaRPr lang="es-MX" sz="2000" b="1" dirty="0">
              <a:solidFill>
                <a:schemeClr val="tx1"/>
              </a:solidFill>
              <a:latin typeface="Arial" panose="020B0604020202020204" pitchFamily="34" charset="0"/>
              <a:cs typeface="Arial" panose="020B0604020202020204" pitchFamily="34" charset="0"/>
            </a:endParaRPr>
          </a:p>
          <a:p>
            <a:pPr marL="0" indent="0" algn="ctr">
              <a:buNone/>
            </a:pPr>
            <a:r>
              <a:rPr lang="es-MX" sz="2800" b="1" dirty="0" smtClean="0">
                <a:solidFill>
                  <a:srgbClr val="0070C0"/>
                </a:solidFill>
                <a:latin typeface="Arial" panose="020B0604020202020204" pitchFamily="34" charset="0"/>
                <a:cs typeface="Arial" panose="020B0604020202020204" pitchFamily="34" charset="0"/>
              </a:rPr>
              <a:t> </a:t>
            </a:r>
            <a:r>
              <a:rPr lang="es-MX" sz="2800" b="1" dirty="0" smtClean="0">
                <a:solidFill>
                  <a:schemeClr val="tx1"/>
                </a:solidFill>
                <a:latin typeface="Arial" panose="020B0604020202020204" pitchFamily="34" charset="0"/>
                <a:cs typeface="Arial" panose="020B0604020202020204" pitchFamily="34" charset="0"/>
              </a:rPr>
              <a:t>MAE. MA. TERESA AGUILERA </a:t>
            </a:r>
            <a:r>
              <a:rPr lang="es-MX" sz="2800" b="1" dirty="0" smtClean="0">
                <a:solidFill>
                  <a:schemeClr val="tx1"/>
                </a:solidFill>
                <a:latin typeface="Arial" panose="020B0604020202020204" pitchFamily="34" charset="0"/>
                <a:cs typeface="Arial" panose="020B0604020202020204" pitchFamily="34" charset="0"/>
              </a:rPr>
              <a:t>ORTEGA</a:t>
            </a:r>
          </a:p>
          <a:p>
            <a:pPr marL="0" indent="0" algn="ctr">
              <a:buNone/>
            </a:pPr>
            <a:endParaRPr lang="es-MX" sz="2800" b="1" dirty="0" smtClean="0">
              <a:solidFill>
                <a:schemeClr val="tx1"/>
              </a:solidFill>
              <a:latin typeface="Arial" panose="020B0604020202020204" pitchFamily="34" charset="0"/>
              <a:cs typeface="Arial" panose="020B0604020202020204" pitchFamily="34" charset="0"/>
            </a:endParaRPr>
          </a:p>
          <a:p>
            <a:pPr marL="0" indent="0" algn="r">
              <a:buNone/>
            </a:pPr>
            <a:r>
              <a:rPr lang="es-MX" sz="3200" dirty="0" smtClean="0">
                <a:latin typeface="Arial" panose="020B0604020202020204" pitchFamily="34" charset="0"/>
                <a:cs typeface="Arial" panose="020B0604020202020204" pitchFamily="34" charset="0"/>
              </a:rPr>
              <a:t>Junio 2019.</a:t>
            </a:r>
            <a:endParaRPr lang="es-MX" sz="3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459884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solidFill>
                  <a:srgbClr val="0070C0"/>
                </a:solidFill>
              </a:rPr>
              <a:t>4.2 CLASIFICACIÓN </a:t>
            </a:r>
            <a:r>
              <a:rPr lang="es-MX" b="1" dirty="0" smtClean="0">
                <a:solidFill>
                  <a:srgbClr val="0070C0"/>
                </a:solidFill>
              </a:rPr>
              <a:t>DE LOS MANUALES</a:t>
            </a:r>
            <a:br>
              <a:rPr lang="es-MX" b="1" dirty="0" smtClean="0">
                <a:solidFill>
                  <a:srgbClr val="0070C0"/>
                </a:solidFill>
              </a:rPr>
            </a:br>
            <a:r>
              <a:rPr lang="es-MX" b="1" dirty="0" smtClean="0">
                <a:solidFill>
                  <a:srgbClr val="0070C0"/>
                </a:solidFill>
              </a:rPr>
              <a:t>Por su </a:t>
            </a:r>
            <a:r>
              <a:rPr lang="es-MX" b="1" dirty="0" smtClean="0">
                <a:solidFill>
                  <a:schemeClr val="accent2">
                    <a:lumMod val="50000"/>
                  </a:schemeClr>
                </a:solidFill>
              </a:rPr>
              <a:t>naturaleza:</a:t>
            </a:r>
            <a:endParaRPr lang="es-MX" b="1" dirty="0">
              <a:solidFill>
                <a:schemeClr val="accent2">
                  <a:lumMod val="50000"/>
                </a:schemeClr>
              </a:solidFill>
            </a:endParaRPr>
          </a:p>
        </p:txBody>
      </p:sp>
      <p:sp>
        <p:nvSpPr>
          <p:cNvPr id="3" name="Marcador de contenido 2"/>
          <p:cNvSpPr>
            <a:spLocks noGrp="1"/>
          </p:cNvSpPr>
          <p:nvPr>
            <p:ph idx="1"/>
          </p:nvPr>
        </p:nvSpPr>
        <p:spPr>
          <a:xfrm>
            <a:off x="2589212" y="2133599"/>
            <a:ext cx="8915400" cy="4512527"/>
          </a:xfrm>
        </p:spPr>
        <p:style>
          <a:lnRef idx="1">
            <a:schemeClr val="accent6"/>
          </a:lnRef>
          <a:fillRef idx="2">
            <a:schemeClr val="accent6"/>
          </a:fillRef>
          <a:effectRef idx="1">
            <a:schemeClr val="accent6"/>
          </a:effectRef>
          <a:fontRef idx="minor">
            <a:schemeClr val="dk1"/>
          </a:fontRef>
        </p:style>
        <p:txBody>
          <a:bodyPr/>
          <a:lstStyle/>
          <a:p>
            <a:endParaRPr lang="es-MX" dirty="0"/>
          </a:p>
        </p:txBody>
      </p:sp>
      <p:sp>
        <p:nvSpPr>
          <p:cNvPr id="4" name="Elipse 3"/>
          <p:cNvSpPr/>
          <p:nvPr/>
        </p:nvSpPr>
        <p:spPr>
          <a:xfrm>
            <a:off x="3129566" y="2768957"/>
            <a:ext cx="3884551" cy="14424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dirty="0" smtClean="0"/>
              <a:t>Macro-administrativos</a:t>
            </a:r>
            <a:endParaRPr lang="es-MX" sz="2800" dirty="0"/>
          </a:p>
        </p:txBody>
      </p:sp>
      <p:sp>
        <p:nvSpPr>
          <p:cNvPr id="5" name="Elipse 4"/>
          <p:cNvSpPr/>
          <p:nvPr/>
        </p:nvSpPr>
        <p:spPr>
          <a:xfrm>
            <a:off x="7674249" y="2846230"/>
            <a:ext cx="3919574" cy="14424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dirty="0" smtClean="0"/>
              <a:t>Micro-administrativos</a:t>
            </a:r>
            <a:endParaRPr lang="es-MX" sz="2800" dirty="0"/>
          </a:p>
        </p:txBody>
      </p:sp>
      <p:sp>
        <p:nvSpPr>
          <p:cNvPr id="6" name="Flecha derecha 5"/>
          <p:cNvSpPr/>
          <p:nvPr/>
        </p:nvSpPr>
        <p:spPr>
          <a:xfrm>
            <a:off x="7103328" y="3477296"/>
            <a:ext cx="481709" cy="399245"/>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s-MX"/>
          </a:p>
        </p:txBody>
      </p:sp>
      <p:sp>
        <p:nvSpPr>
          <p:cNvPr id="7" name="Rectángulo 6"/>
          <p:cNvSpPr/>
          <p:nvPr/>
        </p:nvSpPr>
        <p:spPr>
          <a:xfrm>
            <a:off x="2999678" y="4371278"/>
            <a:ext cx="3796589" cy="20072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dirty="0" smtClean="0"/>
              <a:t>Son aquellos documentos que contienen información de más de una organización</a:t>
            </a:r>
            <a:endParaRPr lang="es-MX" sz="2400" dirty="0"/>
          </a:p>
        </p:txBody>
      </p:sp>
      <p:sp>
        <p:nvSpPr>
          <p:cNvPr id="8" name="Rectángulo 7"/>
          <p:cNvSpPr/>
          <p:nvPr/>
        </p:nvSpPr>
        <p:spPr>
          <a:xfrm>
            <a:off x="7856113" y="4371278"/>
            <a:ext cx="3648499" cy="20072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smtClean="0"/>
              <a:t>Son los manuales que corresponden a una sola organización y puede referirse a ella en forma general o puede ser a un área </a:t>
            </a:r>
            <a:r>
              <a:rPr lang="es-MX" sz="2000" dirty="0" err="1" smtClean="0"/>
              <a:t>especifíca</a:t>
            </a:r>
            <a:endParaRPr lang="es-MX" sz="2000" dirty="0"/>
          </a:p>
        </p:txBody>
      </p:sp>
    </p:spTree>
    <p:extLst>
      <p:ext uri="{BB962C8B-B14F-4D97-AF65-F5344CB8AC3E}">
        <p14:creationId xmlns:p14="http://schemas.microsoft.com/office/powerpoint/2010/main" val="476430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lipse 1"/>
          <p:cNvSpPr/>
          <p:nvPr/>
        </p:nvSpPr>
        <p:spPr>
          <a:xfrm>
            <a:off x="3958683" y="546410"/>
            <a:ext cx="5363737" cy="16280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dirty="0" err="1" smtClean="0"/>
              <a:t>Mesoadministrativos</a:t>
            </a:r>
            <a:endParaRPr lang="es-MX" sz="2800" dirty="0"/>
          </a:p>
        </p:txBody>
      </p:sp>
      <p:sp>
        <p:nvSpPr>
          <p:cNvPr id="3" name="Rectángulo 2"/>
          <p:cNvSpPr/>
          <p:nvPr/>
        </p:nvSpPr>
        <p:spPr>
          <a:xfrm>
            <a:off x="4527395" y="2943922"/>
            <a:ext cx="4482790" cy="25424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dirty="0" smtClean="0"/>
              <a:t>Son instrumentos que involucran a todo un grupo o sector, o a dos o más de las organizaciones que la componen</a:t>
            </a:r>
            <a:endParaRPr lang="es-MX" sz="2800" dirty="0"/>
          </a:p>
        </p:txBody>
      </p:sp>
    </p:spTree>
    <p:extLst>
      <p:ext uri="{BB962C8B-B14F-4D97-AF65-F5344CB8AC3E}">
        <p14:creationId xmlns:p14="http://schemas.microsoft.com/office/powerpoint/2010/main" val="8180824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4" y="624110"/>
            <a:ext cx="8911687" cy="948658"/>
          </a:xfrm>
        </p:spPr>
        <p:txBody>
          <a:bodyPr>
            <a:normAutofit fontScale="90000"/>
          </a:bodyPr>
          <a:lstStyle/>
          <a:p>
            <a:pPr algn="ctr"/>
            <a:r>
              <a:rPr lang="es-MX" b="1" dirty="0" smtClean="0">
                <a:solidFill>
                  <a:srgbClr val="00B0F0"/>
                </a:solidFill>
              </a:rPr>
              <a:t>Clasificación de los Manuales administrativos</a:t>
            </a:r>
            <a:endParaRPr lang="es-MX" b="1" dirty="0">
              <a:solidFill>
                <a:srgbClr val="00B0F0"/>
              </a:solidFill>
            </a:endParaRPr>
          </a:p>
        </p:txBody>
      </p:sp>
      <p:sp>
        <p:nvSpPr>
          <p:cNvPr id="3" name="Marcador de texto 2"/>
          <p:cNvSpPr>
            <a:spLocks noGrp="1"/>
          </p:cNvSpPr>
          <p:nvPr>
            <p:ph type="body" idx="1"/>
          </p:nvPr>
        </p:nvSpPr>
        <p:spPr/>
        <p:txBody>
          <a:bodyPr/>
          <a:lstStyle/>
          <a:p>
            <a:r>
              <a:rPr lang="es-MX" b="1" dirty="0" smtClean="0">
                <a:solidFill>
                  <a:schemeClr val="accent1"/>
                </a:solidFill>
              </a:rPr>
              <a:t>Por su Contenido</a:t>
            </a:r>
            <a:endParaRPr lang="es-MX" b="1" dirty="0">
              <a:solidFill>
                <a:schemeClr val="accent1"/>
              </a:solidFill>
            </a:endParaRPr>
          </a:p>
        </p:txBody>
      </p:sp>
      <p:sp>
        <p:nvSpPr>
          <p:cNvPr id="4" name="Marcador de contenido 3"/>
          <p:cNvSpPr>
            <a:spLocks noGrp="1"/>
          </p:cNvSpPr>
          <p:nvPr>
            <p:ph sz="half" idx="2"/>
          </p:nvPr>
        </p:nvSpPr>
        <p:spPr/>
        <p:txBody>
          <a:bodyPr>
            <a:noAutofit/>
          </a:bodyPr>
          <a:lstStyle/>
          <a:p>
            <a:r>
              <a:rPr lang="es-MX" sz="2000" b="1" dirty="0" smtClean="0">
                <a:latin typeface="Arial" panose="020B0604020202020204" pitchFamily="34" charset="0"/>
                <a:cs typeface="Arial" panose="020B0604020202020204" pitchFamily="34" charset="0"/>
              </a:rPr>
              <a:t>De organización</a:t>
            </a:r>
          </a:p>
          <a:p>
            <a:r>
              <a:rPr lang="es-MX" sz="2000" b="1" dirty="0" smtClean="0">
                <a:latin typeface="Arial" panose="020B0604020202020204" pitchFamily="34" charset="0"/>
                <a:cs typeface="Arial" panose="020B0604020202020204" pitchFamily="34" charset="0"/>
              </a:rPr>
              <a:t>De procedimientos</a:t>
            </a:r>
          </a:p>
          <a:p>
            <a:r>
              <a:rPr lang="es-MX" sz="2000" b="1" dirty="0" smtClean="0">
                <a:latin typeface="Arial" panose="020B0604020202020204" pitchFamily="34" charset="0"/>
                <a:cs typeface="Arial" panose="020B0604020202020204" pitchFamily="34" charset="0"/>
              </a:rPr>
              <a:t>De gestión de calidad</a:t>
            </a:r>
          </a:p>
          <a:p>
            <a:r>
              <a:rPr lang="es-MX" sz="2000" b="1" dirty="0" smtClean="0">
                <a:latin typeface="Arial" panose="020B0604020202020204" pitchFamily="34" charset="0"/>
                <a:cs typeface="Arial" panose="020B0604020202020204" pitchFamily="34" charset="0"/>
              </a:rPr>
              <a:t>De historia de la organización</a:t>
            </a:r>
          </a:p>
          <a:p>
            <a:r>
              <a:rPr lang="es-MX" sz="2000" b="1" dirty="0" smtClean="0">
                <a:latin typeface="Arial" panose="020B0604020202020204" pitchFamily="34" charset="0"/>
                <a:cs typeface="Arial" panose="020B0604020202020204" pitchFamily="34" charset="0"/>
              </a:rPr>
              <a:t>De Políticas</a:t>
            </a:r>
          </a:p>
          <a:p>
            <a:r>
              <a:rPr lang="es-MX" sz="2000" b="1" dirty="0" smtClean="0">
                <a:latin typeface="Arial" panose="020B0604020202020204" pitchFamily="34" charset="0"/>
                <a:cs typeface="Arial" panose="020B0604020202020204" pitchFamily="34" charset="0"/>
              </a:rPr>
              <a:t>De contenido múltiple</a:t>
            </a:r>
          </a:p>
          <a:p>
            <a:r>
              <a:rPr lang="es-MX" sz="2000" b="1" dirty="0" smtClean="0">
                <a:latin typeface="Arial" panose="020B0604020202020204" pitchFamily="34" charset="0"/>
                <a:cs typeface="Arial" panose="020B0604020202020204" pitchFamily="34" charset="0"/>
              </a:rPr>
              <a:t>De puestos</a:t>
            </a:r>
          </a:p>
          <a:p>
            <a:r>
              <a:rPr lang="es-MX" sz="2000" b="1" dirty="0" smtClean="0">
                <a:latin typeface="Arial" panose="020B0604020202020204" pitchFamily="34" charset="0"/>
                <a:cs typeface="Arial" panose="020B0604020202020204" pitchFamily="34" charset="0"/>
              </a:rPr>
              <a:t>De ventas</a:t>
            </a:r>
            <a:endParaRPr lang="es-MX" sz="2000" b="1" dirty="0">
              <a:latin typeface="Arial" panose="020B0604020202020204" pitchFamily="34" charset="0"/>
              <a:cs typeface="Arial" panose="020B0604020202020204" pitchFamily="34" charset="0"/>
            </a:endParaRPr>
          </a:p>
        </p:txBody>
      </p:sp>
      <p:sp>
        <p:nvSpPr>
          <p:cNvPr id="5" name="Marcador de texto 4"/>
          <p:cNvSpPr>
            <a:spLocks noGrp="1"/>
          </p:cNvSpPr>
          <p:nvPr>
            <p:ph type="body" sz="quarter" idx="3"/>
          </p:nvPr>
        </p:nvSpPr>
        <p:spPr/>
        <p:txBody>
          <a:bodyPr/>
          <a:lstStyle/>
          <a:p>
            <a:r>
              <a:rPr lang="es-MX" b="1" dirty="0" smtClean="0">
                <a:solidFill>
                  <a:schemeClr val="accent1"/>
                </a:solidFill>
              </a:rPr>
              <a:t>Por du </a:t>
            </a:r>
            <a:r>
              <a:rPr lang="es-MX" b="1" dirty="0">
                <a:solidFill>
                  <a:schemeClr val="accent1"/>
                </a:solidFill>
              </a:rPr>
              <a:t>Á</a:t>
            </a:r>
            <a:r>
              <a:rPr lang="es-MX" b="1" dirty="0" smtClean="0">
                <a:solidFill>
                  <a:schemeClr val="accent1"/>
                </a:solidFill>
              </a:rPr>
              <a:t>mbito</a:t>
            </a:r>
            <a:endParaRPr lang="es-MX" b="1" dirty="0">
              <a:solidFill>
                <a:schemeClr val="accent1"/>
              </a:solidFill>
            </a:endParaRPr>
          </a:p>
        </p:txBody>
      </p:sp>
      <p:sp>
        <p:nvSpPr>
          <p:cNvPr id="6" name="Marcador de contenido 5"/>
          <p:cNvSpPr>
            <a:spLocks noGrp="1"/>
          </p:cNvSpPr>
          <p:nvPr>
            <p:ph sz="quarter" idx="4"/>
          </p:nvPr>
        </p:nvSpPr>
        <p:spPr/>
        <p:txBody>
          <a:bodyPr/>
          <a:lstStyle/>
          <a:p>
            <a:r>
              <a:rPr lang="es-MX" b="1" dirty="0" smtClean="0"/>
              <a:t>Generales</a:t>
            </a:r>
          </a:p>
          <a:p>
            <a:r>
              <a:rPr lang="es-MX" b="1" dirty="0" smtClean="0"/>
              <a:t>específicos</a:t>
            </a:r>
            <a:endParaRPr lang="es-MX" b="1" dirty="0"/>
          </a:p>
        </p:txBody>
      </p:sp>
      <p:pic>
        <p:nvPicPr>
          <p:cNvPr id="8" name="Imagen 7"/>
          <p:cNvPicPr>
            <a:picLocks noChangeAspect="1"/>
          </p:cNvPicPr>
          <p:nvPr/>
        </p:nvPicPr>
        <p:blipFill>
          <a:blip r:embed="rId2"/>
          <a:stretch>
            <a:fillRect/>
          </a:stretch>
        </p:blipFill>
        <p:spPr>
          <a:xfrm>
            <a:off x="7660576" y="3712083"/>
            <a:ext cx="2466975" cy="1847850"/>
          </a:xfrm>
          <a:prstGeom prst="rect">
            <a:avLst/>
          </a:prstGeom>
        </p:spPr>
      </p:pic>
    </p:spTree>
    <p:extLst>
      <p:ext uri="{BB962C8B-B14F-4D97-AF65-F5344CB8AC3E}">
        <p14:creationId xmlns:p14="http://schemas.microsoft.com/office/powerpoint/2010/main" val="21625040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solidFill>
                  <a:srgbClr val="0070C0"/>
                </a:solidFill>
              </a:rPr>
              <a:t>4.3 Manual de Organización</a:t>
            </a:r>
            <a:endParaRPr lang="es-MX" b="1" dirty="0">
              <a:solidFill>
                <a:srgbClr val="0070C0"/>
              </a:solidFill>
            </a:endParaRPr>
          </a:p>
        </p:txBody>
      </p:sp>
      <p:sp>
        <p:nvSpPr>
          <p:cNvPr id="3" name="Marcador de contenido 2"/>
          <p:cNvSpPr>
            <a:spLocks noGrp="1"/>
          </p:cNvSpPr>
          <p:nvPr>
            <p:ph idx="1"/>
          </p:nvPr>
        </p:nvSpPr>
        <p:spPr>
          <a:xfrm>
            <a:off x="1042416" y="1243584"/>
            <a:ext cx="10462196" cy="4594486"/>
          </a:xfrm>
          <a:solidFill>
            <a:schemeClr val="accent1">
              <a:lumMod val="20000"/>
              <a:lumOff val="80000"/>
            </a:schemeClr>
          </a:solidFill>
        </p:spPr>
        <p:txBody>
          <a:bodyPr>
            <a:normAutofit/>
          </a:bodyPr>
          <a:lstStyle/>
          <a:p>
            <a:pPr marL="0" indent="0" algn="just">
              <a:buNone/>
            </a:pPr>
            <a:r>
              <a:rPr lang="es-MX" sz="2400" b="1" dirty="0" smtClean="0">
                <a:solidFill>
                  <a:schemeClr val="accent1"/>
                </a:solidFill>
              </a:rPr>
              <a:t>Concepto: </a:t>
            </a:r>
            <a:r>
              <a:rPr lang="es-MX" sz="2400" b="1" dirty="0">
                <a:latin typeface="Arial" panose="020B0604020202020204" pitchFamily="34" charset="0"/>
                <a:cs typeface="Arial" panose="020B0604020202020204" pitchFamily="34" charset="0"/>
              </a:rPr>
              <a:t>es un documento técnico normativo de gestión institucional donde se describe y establece la función básica, las funciones específicas, las relaciones de autoridad, dependencia y coordinación, así cómo los requisitos de los cargos o puestos de trabajo.</a:t>
            </a:r>
            <a:endParaRPr lang="es-MX" sz="2400" b="1"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3657600" y="3050667"/>
            <a:ext cx="5029200" cy="2000250"/>
          </a:xfrm>
          <a:prstGeom prst="rect">
            <a:avLst/>
          </a:prstGeom>
        </p:spPr>
      </p:pic>
    </p:spTree>
    <p:extLst>
      <p:ext uri="{BB962C8B-B14F-4D97-AF65-F5344CB8AC3E}">
        <p14:creationId xmlns:p14="http://schemas.microsoft.com/office/powerpoint/2010/main" val="28752323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442117" y="221774"/>
            <a:ext cx="8911687" cy="1280890"/>
          </a:xfrm>
        </p:spPr>
        <p:txBody>
          <a:bodyPr/>
          <a:lstStyle/>
          <a:p>
            <a:pPr algn="ctr"/>
            <a:r>
              <a:rPr lang="es-MX" b="1" dirty="0" smtClean="0">
                <a:solidFill>
                  <a:srgbClr val="0070C0"/>
                </a:solidFill>
              </a:rPr>
              <a:t> </a:t>
            </a:r>
            <a:endParaRPr lang="es-MX" b="1" dirty="0">
              <a:solidFill>
                <a:srgbClr val="0070C0"/>
              </a:solidFill>
            </a:endParaRPr>
          </a:p>
        </p:txBody>
      </p:sp>
      <p:graphicFrame>
        <p:nvGraphicFramePr>
          <p:cNvPr id="6" name="Diagrama 5"/>
          <p:cNvGraphicFramePr/>
          <p:nvPr>
            <p:extLst>
              <p:ext uri="{D42A27DB-BD31-4B8C-83A1-F6EECF244321}">
                <p14:modId xmlns:p14="http://schemas.microsoft.com/office/powerpoint/2010/main" val="3135996976"/>
              </p:ext>
            </p:extLst>
          </p:nvPr>
        </p:nvGraphicFramePr>
        <p:xfrm>
          <a:off x="2325974" y="950976"/>
          <a:ext cx="8128000" cy="54460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ángulo redondeado 2"/>
          <p:cNvSpPr/>
          <p:nvPr/>
        </p:nvSpPr>
        <p:spPr>
          <a:xfrm>
            <a:off x="2442117" y="2468880"/>
            <a:ext cx="7973122" cy="3898466"/>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dirty="0" smtClean="0">
                <a:solidFill>
                  <a:schemeClr val="tx1"/>
                </a:solidFill>
              </a:rPr>
              <a:t>Estos manuales contienen información detallada referente a los antecedentes, legislación, atribuciones, estructura orgánica, funciones, organigramas, niveles jerárquicos, grados de autoridad y responsabilidad, así como canales de comunicación y coordinación de una organización. También incluyen una descripción de puestos cuando el manual se refiere a una unidad administrativa en particular</a:t>
            </a:r>
            <a:endParaRPr lang="es-MX" sz="2400" b="1" dirty="0">
              <a:solidFill>
                <a:schemeClr val="tx1"/>
              </a:solidFill>
            </a:endParaRPr>
          </a:p>
        </p:txBody>
      </p:sp>
    </p:spTree>
    <p:extLst>
      <p:ext uri="{BB962C8B-B14F-4D97-AF65-F5344CB8AC3E}">
        <p14:creationId xmlns:p14="http://schemas.microsoft.com/office/powerpoint/2010/main" val="287009876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624110"/>
            <a:ext cx="8911687" cy="619474"/>
          </a:xfrm>
        </p:spPr>
        <p:txBody>
          <a:bodyPr>
            <a:normAutofit fontScale="90000"/>
          </a:bodyPr>
          <a:lstStyle/>
          <a:p>
            <a:pPr algn="ctr"/>
            <a:r>
              <a:rPr lang="es-MX" b="1" dirty="0" smtClean="0">
                <a:solidFill>
                  <a:srgbClr val="0070C0"/>
                </a:solidFill>
              </a:rPr>
              <a:t>4.4 Proceso de Elaboración</a:t>
            </a:r>
            <a:endParaRPr lang="es-MX" b="1" dirty="0">
              <a:solidFill>
                <a:srgbClr val="0070C0"/>
              </a:solidFill>
            </a:endParaRPr>
          </a:p>
        </p:txBody>
      </p:sp>
      <p:sp>
        <p:nvSpPr>
          <p:cNvPr id="3" name="Marcador de contenido 2"/>
          <p:cNvSpPr>
            <a:spLocks noGrp="1"/>
          </p:cNvSpPr>
          <p:nvPr>
            <p:ph idx="1"/>
          </p:nvPr>
        </p:nvSpPr>
        <p:spPr>
          <a:xfrm>
            <a:off x="2589212" y="1243584"/>
            <a:ext cx="8915400" cy="5175504"/>
          </a:xfrm>
          <a:solidFill>
            <a:schemeClr val="accent1">
              <a:lumMod val="20000"/>
              <a:lumOff val="80000"/>
            </a:schemeClr>
          </a:solidFill>
        </p:spPr>
        <p:txBody>
          <a:bodyPr/>
          <a:lstStyle/>
          <a:p>
            <a:pPr marL="0" indent="0">
              <a:buNone/>
            </a:pPr>
            <a:r>
              <a:rPr lang="es-MX" sz="2400" b="1" dirty="0" smtClean="0">
                <a:latin typeface="Arial" panose="020B0604020202020204" pitchFamily="34" charset="0"/>
                <a:cs typeface="Arial" panose="020B0604020202020204" pitchFamily="34" charset="0"/>
              </a:rPr>
              <a:t>Para la elaboración de Manual de Organización debe llevar a cabo una metodología y consiste en:</a:t>
            </a:r>
          </a:p>
          <a:p>
            <a:pPr>
              <a:buAutoNum type="arabicPeriod"/>
            </a:pPr>
            <a:r>
              <a:rPr lang="es-MX" sz="2400" b="1" dirty="0" smtClean="0">
                <a:latin typeface="Arial" panose="020B0604020202020204" pitchFamily="34" charset="0"/>
                <a:cs typeface="Arial" panose="020B0604020202020204" pitchFamily="34" charset="0"/>
              </a:rPr>
              <a:t>Visión de Estudio</a:t>
            </a:r>
          </a:p>
          <a:p>
            <a:pPr>
              <a:buAutoNum type="arabicPeriod"/>
            </a:pPr>
            <a:r>
              <a:rPr lang="es-MX" sz="2400" b="1" dirty="0" smtClean="0">
                <a:latin typeface="Arial" panose="020B0604020202020204" pitchFamily="34" charset="0"/>
                <a:cs typeface="Arial" panose="020B0604020202020204" pitchFamily="34" charset="0"/>
              </a:rPr>
              <a:t>Planeación de estudio</a:t>
            </a:r>
          </a:p>
          <a:p>
            <a:pPr>
              <a:buAutoNum type="arabicPeriod"/>
            </a:pPr>
            <a:r>
              <a:rPr lang="es-MX" sz="2400" b="1" dirty="0" smtClean="0">
                <a:latin typeface="Arial" panose="020B0604020202020204" pitchFamily="34" charset="0"/>
                <a:cs typeface="Arial" panose="020B0604020202020204" pitchFamily="34" charset="0"/>
              </a:rPr>
              <a:t>Recopilación de la información</a:t>
            </a:r>
          </a:p>
          <a:p>
            <a:pPr>
              <a:buAutoNum type="arabicPeriod"/>
            </a:pPr>
            <a:r>
              <a:rPr lang="es-MX" sz="2400" b="1" dirty="0" smtClean="0">
                <a:latin typeface="Arial" panose="020B0604020202020204" pitchFamily="34" charset="0"/>
                <a:cs typeface="Arial" panose="020B0604020202020204" pitchFamily="34" charset="0"/>
              </a:rPr>
              <a:t>Análisis de datos</a:t>
            </a:r>
          </a:p>
          <a:p>
            <a:pPr>
              <a:buAutoNum type="arabicPeriod"/>
            </a:pPr>
            <a:r>
              <a:rPr lang="es-MX" sz="2400" b="1" dirty="0" smtClean="0">
                <a:latin typeface="Arial" panose="020B0604020202020204" pitchFamily="34" charset="0"/>
                <a:cs typeface="Arial" panose="020B0604020202020204" pitchFamily="34" charset="0"/>
              </a:rPr>
              <a:t>Formulación de recomendaciones</a:t>
            </a:r>
          </a:p>
          <a:p>
            <a:pPr>
              <a:buAutoNum type="arabicPeriod"/>
            </a:pPr>
            <a:r>
              <a:rPr lang="es-MX" sz="2400" b="1" dirty="0" smtClean="0">
                <a:latin typeface="Arial" panose="020B0604020202020204" pitchFamily="34" charset="0"/>
                <a:cs typeface="Arial" panose="020B0604020202020204" pitchFamily="34" charset="0"/>
              </a:rPr>
              <a:t>Implementación</a:t>
            </a:r>
          </a:p>
          <a:p>
            <a:pPr>
              <a:buAutoNum type="arabicPeriod"/>
            </a:pPr>
            <a:r>
              <a:rPr lang="es-MX" sz="2400" b="1" dirty="0">
                <a:latin typeface="Arial" panose="020B0604020202020204" pitchFamily="34" charset="0"/>
                <a:cs typeface="Arial" panose="020B0604020202020204" pitchFamily="34" charset="0"/>
              </a:rPr>
              <a:t> </a:t>
            </a:r>
            <a:r>
              <a:rPr lang="es-MX" sz="2400" b="1" dirty="0" smtClean="0">
                <a:latin typeface="Arial" panose="020B0604020202020204" pitchFamily="34" charset="0"/>
                <a:cs typeface="Arial" panose="020B0604020202020204" pitchFamily="34" charset="0"/>
              </a:rPr>
              <a:t>Evaluación.</a:t>
            </a:r>
          </a:p>
          <a:p>
            <a:pPr>
              <a:buAutoNum type="arabicPeriod"/>
            </a:pPr>
            <a:endParaRPr lang="es-MX" dirty="0"/>
          </a:p>
        </p:txBody>
      </p:sp>
    </p:spTree>
    <p:extLst>
      <p:ext uri="{BB962C8B-B14F-4D97-AF65-F5344CB8AC3E}">
        <p14:creationId xmlns:p14="http://schemas.microsoft.com/office/powerpoint/2010/main" val="18471141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475571" y="635620"/>
            <a:ext cx="7627434" cy="9920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200" dirty="0" smtClean="0"/>
              <a:t>4.5 Concepto d</a:t>
            </a:r>
            <a:r>
              <a:rPr lang="es-MX" sz="3200" dirty="0" smtClean="0"/>
              <a:t>e  Manual Procedimientos</a:t>
            </a:r>
            <a:endParaRPr lang="es-MX" sz="3200" dirty="0"/>
          </a:p>
        </p:txBody>
      </p:sp>
      <p:sp>
        <p:nvSpPr>
          <p:cNvPr id="3" name="Rectángulo 2"/>
          <p:cNvSpPr/>
          <p:nvPr/>
        </p:nvSpPr>
        <p:spPr>
          <a:xfrm>
            <a:off x="1371600" y="1835045"/>
            <a:ext cx="10337180" cy="2736955"/>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800" b="1" dirty="0" smtClean="0">
                <a:solidFill>
                  <a:schemeClr val="tx1"/>
                </a:solidFill>
              </a:rPr>
              <a:t>Constituyen un instrumento técnico que incorpora información sobre la sucesión cronológica y secuencial de las operaciones concatenadas entre sí, que constituyen en una unidad para la realización de una función, actividad o tarea específica en una organización</a:t>
            </a:r>
            <a:r>
              <a:rPr lang="es-MX" b="1" dirty="0" smtClean="0">
                <a:solidFill>
                  <a:schemeClr val="tx1"/>
                </a:solidFill>
              </a:rPr>
              <a:t>.</a:t>
            </a:r>
          </a:p>
        </p:txBody>
      </p:sp>
      <p:sp>
        <p:nvSpPr>
          <p:cNvPr id="4" name="Rectángulo 3"/>
          <p:cNvSpPr/>
          <p:nvPr/>
        </p:nvSpPr>
        <p:spPr>
          <a:xfrm>
            <a:off x="4169664" y="4779413"/>
            <a:ext cx="4846320" cy="2078587"/>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5" name="Imagen 4"/>
          <p:cNvPicPr>
            <a:picLocks noChangeAspect="1"/>
          </p:cNvPicPr>
          <p:nvPr/>
        </p:nvPicPr>
        <p:blipFill>
          <a:blip r:embed="rId2"/>
          <a:stretch>
            <a:fillRect/>
          </a:stretch>
        </p:blipFill>
        <p:spPr>
          <a:xfrm>
            <a:off x="4809744" y="4994793"/>
            <a:ext cx="3657600" cy="1647825"/>
          </a:xfrm>
          <a:prstGeom prst="rect">
            <a:avLst/>
          </a:prstGeom>
        </p:spPr>
      </p:pic>
    </p:spTree>
    <p:extLst>
      <p:ext uri="{BB962C8B-B14F-4D97-AF65-F5344CB8AC3E}">
        <p14:creationId xmlns:p14="http://schemas.microsoft.com/office/powerpoint/2010/main" val="16491450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624110"/>
            <a:ext cx="8911687" cy="838930"/>
          </a:xfrm>
        </p:spPr>
        <p:txBody>
          <a:bodyPr>
            <a:normAutofit/>
          </a:bodyPr>
          <a:lstStyle/>
          <a:p>
            <a:pPr algn="ctr"/>
            <a:r>
              <a:rPr lang="es-MX" sz="2800" b="1" dirty="0" smtClean="0">
                <a:solidFill>
                  <a:srgbClr val="0070C0"/>
                </a:solidFill>
                <a:latin typeface="Arial" panose="020B0604020202020204" pitchFamily="34" charset="0"/>
                <a:cs typeface="Arial" panose="020B0604020202020204" pitchFamily="34" charset="0"/>
              </a:rPr>
              <a:t>Contenido del Manual de Procedimientos</a:t>
            </a:r>
            <a:endParaRPr lang="es-MX" sz="2800" b="1" dirty="0">
              <a:solidFill>
                <a:srgbClr val="0070C0"/>
              </a:solidFill>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1903284" y="1298449"/>
            <a:ext cx="8264844" cy="5413248"/>
          </a:xfrm>
        </p:spPr>
        <p:txBody>
          <a:bodyPr>
            <a:noAutofit/>
          </a:bodyPr>
          <a:lstStyle/>
          <a:p>
            <a:pPr>
              <a:buAutoNum type="arabicPeriod"/>
            </a:pPr>
            <a:r>
              <a:rPr lang="es-MX" sz="2000" dirty="0" smtClean="0">
                <a:solidFill>
                  <a:srgbClr val="00B050"/>
                </a:solidFill>
                <a:latin typeface="Arial" panose="020B0604020202020204" pitchFamily="34" charset="0"/>
                <a:cs typeface="Arial" panose="020B0604020202020204" pitchFamily="34" charset="0"/>
              </a:rPr>
              <a:t>Identificación</a:t>
            </a:r>
          </a:p>
          <a:p>
            <a:pPr>
              <a:buAutoNum type="arabicPeriod"/>
            </a:pPr>
            <a:r>
              <a:rPr lang="es-MX" sz="2000" dirty="0" smtClean="0">
                <a:solidFill>
                  <a:srgbClr val="00B050"/>
                </a:solidFill>
                <a:latin typeface="Arial" panose="020B0604020202020204" pitchFamily="34" charset="0"/>
                <a:cs typeface="Arial" panose="020B0604020202020204" pitchFamily="34" charset="0"/>
              </a:rPr>
              <a:t>Índice</a:t>
            </a:r>
          </a:p>
          <a:p>
            <a:pPr>
              <a:buAutoNum type="arabicPeriod"/>
            </a:pPr>
            <a:r>
              <a:rPr lang="es-MX" sz="2000" dirty="0" smtClean="0">
                <a:solidFill>
                  <a:srgbClr val="00B050"/>
                </a:solidFill>
                <a:latin typeface="Arial" panose="020B0604020202020204" pitchFamily="34" charset="0"/>
                <a:cs typeface="Arial" panose="020B0604020202020204" pitchFamily="34" charset="0"/>
              </a:rPr>
              <a:t>Contenido</a:t>
            </a:r>
          </a:p>
          <a:p>
            <a:pPr>
              <a:buAutoNum type="arabicPeriod"/>
            </a:pPr>
            <a:r>
              <a:rPr lang="es-MX" sz="2000" dirty="0" smtClean="0">
                <a:solidFill>
                  <a:srgbClr val="00B050"/>
                </a:solidFill>
                <a:latin typeface="Arial" panose="020B0604020202020204" pitchFamily="34" charset="0"/>
                <a:cs typeface="Arial" panose="020B0604020202020204" pitchFamily="34" charset="0"/>
              </a:rPr>
              <a:t>Contenido</a:t>
            </a:r>
          </a:p>
          <a:p>
            <a:pPr>
              <a:buAutoNum type="arabicPeriod"/>
            </a:pPr>
            <a:r>
              <a:rPr lang="es-MX" sz="2000" dirty="0" smtClean="0">
                <a:solidFill>
                  <a:srgbClr val="00B050"/>
                </a:solidFill>
                <a:latin typeface="Arial" panose="020B0604020202020204" pitchFamily="34" charset="0"/>
                <a:cs typeface="Arial" panose="020B0604020202020204" pitchFamily="34" charset="0"/>
              </a:rPr>
              <a:t>Áreas de aplicación</a:t>
            </a:r>
          </a:p>
          <a:p>
            <a:pPr>
              <a:buAutoNum type="arabicPeriod"/>
            </a:pPr>
            <a:r>
              <a:rPr lang="es-MX" sz="2000" dirty="0" smtClean="0">
                <a:solidFill>
                  <a:srgbClr val="00B050"/>
                </a:solidFill>
                <a:latin typeface="Arial" panose="020B0604020202020204" pitchFamily="34" charset="0"/>
                <a:cs typeface="Arial" panose="020B0604020202020204" pitchFamily="34" charset="0"/>
              </a:rPr>
              <a:t>Responsables</a:t>
            </a:r>
          </a:p>
          <a:p>
            <a:pPr>
              <a:buAutoNum type="arabicPeriod"/>
            </a:pPr>
            <a:r>
              <a:rPr lang="es-MX" sz="2000" dirty="0" smtClean="0">
                <a:solidFill>
                  <a:srgbClr val="00B050"/>
                </a:solidFill>
                <a:latin typeface="Arial" panose="020B0604020202020204" pitchFamily="34" charset="0"/>
                <a:cs typeface="Arial" panose="020B0604020202020204" pitchFamily="34" charset="0"/>
              </a:rPr>
              <a:t>Políticas o normas de operación</a:t>
            </a:r>
          </a:p>
          <a:p>
            <a:pPr>
              <a:buAutoNum type="arabicPeriod"/>
            </a:pPr>
            <a:r>
              <a:rPr lang="es-MX" sz="2000" dirty="0" smtClean="0">
                <a:solidFill>
                  <a:srgbClr val="00B050"/>
                </a:solidFill>
                <a:latin typeface="Arial" panose="020B0604020202020204" pitchFamily="34" charset="0"/>
                <a:cs typeface="Arial" panose="020B0604020202020204" pitchFamily="34" charset="0"/>
              </a:rPr>
              <a:t>Procedimiento</a:t>
            </a:r>
          </a:p>
          <a:p>
            <a:pPr>
              <a:buAutoNum type="arabicPeriod"/>
            </a:pPr>
            <a:r>
              <a:rPr lang="es-MX" sz="2000" dirty="0" smtClean="0">
                <a:solidFill>
                  <a:srgbClr val="00B050"/>
                </a:solidFill>
                <a:latin typeface="Arial" panose="020B0604020202020204" pitchFamily="34" charset="0"/>
                <a:cs typeface="Arial" panose="020B0604020202020204" pitchFamily="34" charset="0"/>
              </a:rPr>
              <a:t>Diagrama de flujo</a:t>
            </a:r>
          </a:p>
          <a:p>
            <a:pPr>
              <a:buAutoNum type="arabicPeriod"/>
            </a:pPr>
            <a:r>
              <a:rPr lang="es-MX" sz="2000" dirty="0" smtClean="0">
                <a:solidFill>
                  <a:srgbClr val="00B050"/>
                </a:solidFill>
                <a:latin typeface="Arial" panose="020B0604020202020204" pitchFamily="34" charset="0"/>
                <a:cs typeface="Arial" panose="020B0604020202020204" pitchFamily="34" charset="0"/>
              </a:rPr>
              <a:t>Formulario o impresos</a:t>
            </a:r>
          </a:p>
          <a:p>
            <a:pPr>
              <a:buAutoNum type="arabicPeriod"/>
            </a:pPr>
            <a:r>
              <a:rPr lang="es-MX" sz="2000" dirty="0" smtClean="0">
                <a:solidFill>
                  <a:srgbClr val="00B050"/>
                </a:solidFill>
                <a:latin typeface="Arial" panose="020B0604020202020204" pitchFamily="34" charset="0"/>
                <a:cs typeface="Arial" panose="020B0604020202020204" pitchFamily="34" charset="0"/>
              </a:rPr>
              <a:t>Instructivos</a:t>
            </a:r>
          </a:p>
          <a:p>
            <a:pPr>
              <a:buAutoNum type="arabicPeriod"/>
            </a:pPr>
            <a:r>
              <a:rPr lang="es-MX" sz="2000" dirty="0" smtClean="0">
                <a:solidFill>
                  <a:srgbClr val="00B050"/>
                </a:solidFill>
                <a:latin typeface="Arial" panose="020B0604020202020204" pitchFamily="34" charset="0"/>
                <a:cs typeface="Arial" panose="020B0604020202020204" pitchFamily="34" charset="0"/>
              </a:rPr>
              <a:t>Glosario de términos</a:t>
            </a:r>
          </a:p>
          <a:p>
            <a:pPr>
              <a:buAutoNum type="arabicPeriod"/>
            </a:pPr>
            <a:endParaRPr lang="es-MX" sz="2000" dirty="0">
              <a:latin typeface="Arial" panose="020B0604020202020204" pitchFamily="34" charset="0"/>
              <a:cs typeface="Arial" panose="020B0604020202020204" pitchFamily="34" charset="0"/>
            </a:endParaRPr>
          </a:p>
        </p:txBody>
      </p:sp>
      <p:pic>
        <p:nvPicPr>
          <p:cNvPr id="3074" name="Picture 2" descr="Resultado de imagen para imagenes manual de procedimient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0352" y="-804672"/>
            <a:ext cx="804672" cy="804672"/>
          </a:xfrm>
          <a:prstGeom prst="rect">
            <a:avLst/>
          </a:prstGeom>
          <a:noFill/>
          <a:extLst>
            <a:ext uri="{909E8E84-426E-40DD-AFC4-6F175D3DCCD1}">
              <a14:hiddenFill xmlns:a14="http://schemas.microsoft.com/office/drawing/2010/main">
                <a:solidFill>
                  <a:srgbClr val="FFFFFF"/>
                </a:solidFill>
              </a14:hiddenFill>
            </a:ext>
          </a:extLst>
        </p:spPr>
      </p:pic>
      <p:pic>
        <p:nvPicPr>
          <p:cNvPr id="7" name="Imagen 6"/>
          <p:cNvPicPr>
            <a:picLocks noChangeAspect="1"/>
          </p:cNvPicPr>
          <p:nvPr/>
        </p:nvPicPr>
        <p:blipFill>
          <a:blip r:embed="rId3"/>
          <a:stretch>
            <a:fillRect/>
          </a:stretch>
        </p:blipFill>
        <p:spPr>
          <a:xfrm>
            <a:off x="6394132" y="1737360"/>
            <a:ext cx="3956876" cy="3931919"/>
          </a:xfrm>
          <a:prstGeom prst="rect">
            <a:avLst/>
          </a:prstGeom>
        </p:spPr>
      </p:pic>
    </p:spTree>
    <p:extLst>
      <p:ext uri="{BB962C8B-B14F-4D97-AF65-F5344CB8AC3E}">
        <p14:creationId xmlns:p14="http://schemas.microsoft.com/office/powerpoint/2010/main" val="26591210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624110"/>
            <a:ext cx="8911687" cy="710914"/>
          </a:xfrm>
        </p:spPr>
        <p:txBody>
          <a:bodyPr/>
          <a:lstStyle/>
          <a:p>
            <a:pPr algn="ctr"/>
            <a:r>
              <a:rPr lang="es-MX" b="1" dirty="0" smtClean="0">
                <a:solidFill>
                  <a:srgbClr val="0070C0"/>
                </a:solidFill>
              </a:rPr>
              <a:t>4.6 Proceso de elaboración</a:t>
            </a:r>
            <a:endParaRPr lang="es-MX" b="1" dirty="0">
              <a:solidFill>
                <a:srgbClr val="0070C0"/>
              </a:solidFill>
            </a:endParaRPr>
          </a:p>
        </p:txBody>
      </p:sp>
      <p:sp>
        <p:nvSpPr>
          <p:cNvPr id="3" name="Marcador de contenido 2"/>
          <p:cNvSpPr>
            <a:spLocks noGrp="1"/>
          </p:cNvSpPr>
          <p:nvPr>
            <p:ph idx="1"/>
          </p:nvPr>
        </p:nvSpPr>
        <p:spPr>
          <a:xfrm>
            <a:off x="1664208" y="1335024"/>
            <a:ext cx="9840404" cy="4937760"/>
          </a:xfrm>
          <a:solidFill>
            <a:schemeClr val="accent2">
              <a:lumMod val="40000"/>
              <a:lumOff val="60000"/>
            </a:schemeClr>
          </a:solidFill>
        </p:spPr>
        <p:txBody>
          <a:bodyPr/>
          <a:lstStyle/>
          <a:p>
            <a:pPr marL="0" indent="0">
              <a:buNone/>
            </a:pPr>
            <a:r>
              <a:rPr lang="es-MX" sz="2400" b="1" dirty="0">
                <a:latin typeface="Arial" panose="020B0604020202020204" pitchFamily="34" charset="0"/>
                <a:cs typeface="Arial" panose="020B0604020202020204" pitchFamily="34" charset="0"/>
              </a:rPr>
              <a:t>Para la elaboración de Manual de </a:t>
            </a:r>
            <a:r>
              <a:rPr lang="es-MX" sz="2400" b="1" dirty="0" smtClean="0">
                <a:latin typeface="Arial" panose="020B0604020202020204" pitchFamily="34" charset="0"/>
                <a:cs typeface="Arial" panose="020B0604020202020204" pitchFamily="34" charset="0"/>
              </a:rPr>
              <a:t>Procedimientos debe </a:t>
            </a:r>
            <a:r>
              <a:rPr lang="es-MX" sz="2400" b="1" dirty="0">
                <a:latin typeface="Arial" panose="020B0604020202020204" pitchFamily="34" charset="0"/>
                <a:cs typeface="Arial" panose="020B0604020202020204" pitchFamily="34" charset="0"/>
              </a:rPr>
              <a:t>llevar a cabo una metodología y consiste en:</a:t>
            </a:r>
          </a:p>
          <a:p>
            <a:pPr>
              <a:buAutoNum type="arabicPeriod"/>
            </a:pPr>
            <a:r>
              <a:rPr lang="es-MX" sz="2400" b="1" dirty="0">
                <a:latin typeface="Arial" panose="020B0604020202020204" pitchFamily="34" charset="0"/>
                <a:cs typeface="Arial" panose="020B0604020202020204" pitchFamily="34" charset="0"/>
              </a:rPr>
              <a:t>Visión de Estudio</a:t>
            </a:r>
          </a:p>
          <a:p>
            <a:pPr>
              <a:buAutoNum type="arabicPeriod"/>
            </a:pPr>
            <a:r>
              <a:rPr lang="es-MX" sz="2400" b="1" dirty="0">
                <a:latin typeface="Arial" panose="020B0604020202020204" pitchFamily="34" charset="0"/>
                <a:cs typeface="Arial" panose="020B0604020202020204" pitchFamily="34" charset="0"/>
              </a:rPr>
              <a:t>Planeación de estudio</a:t>
            </a:r>
          </a:p>
          <a:p>
            <a:pPr>
              <a:buAutoNum type="arabicPeriod"/>
            </a:pPr>
            <a:r>
              <a:rPr lang="es-MX" sz="2400" b="1" dirty="0">
                <a:latin typeface="Arial" panose="020B0604020202020204" pitchFamily="34" charset="0"/>
                <a:cs typeface="Arial" panose="020B0604020202020204" pitchFamily="34" charset="0"/>
              </a:rPr>
              <a:t>Recopilación de la información</a:t>
            </a:r>
          </a:p>
          <a:p>
            <a:pPr>
              <a:buAutoNum type="arabicPeriod"/>
            </a:pPr>
            <a:r>
              <a:rPr lang="es-MX" sz="2400" b="1" dirty="0">
                <a:latin typeface="Arial" panose="020B0604020202020204" pitchFamily="34" charset="0"/>
                <a:cs typeface="Arial" panose="020B0604020202020204" pitchFamily="34" charset="0"/>
              </a:rPr>
              <a:t>Análisis de datos</a:t>
            </a:r>
          </a:p>
          <a:p>
            <a:pPr>
              <a:buAutoNum type="arabicPeriod"/>
            </a:pPr>
            <a:r>
              <a:rPr lang="es-MX" sz="2400" b="1" dirty="0">
                <a:latin typeface="Arial" panose="020B0604020202020204" pitchFamily="34" charset="0"/>
                <a:cs typeface="Arial" panose="020B0604020202020204" pitchFamily="34" charset="0"/>
              </a:rPr>
              <a:t>Formulación de recomendaciones</a:t>
            </a:r>
          </a:p>
          <a:p>
            <a:pPr>
              <a:buAutoNum type="arabicPeriod"/>
            </a:pPr>
            <a:r>
              <a:rPr lang="es-MX" sz="2400" b="1" dirty="0">
                <a:latin typeface="Arial" panose="020B0604020202020204" pitchFamily="34" charset="0"/>
                <a:cs typeface="Arial" panose="020B0604020202020204" pitchFamily="34" charset="0"/>
              </a:rPr>
              <a:t>Implementación</a:t>
            </a:r>
          </a:p>
          <a:p>
            <a:pPr>
              <a:buAutoNum type="arabicPeriod"/>
            </a:pPr>
            <a:r>
              <a:rPr lang="es-MX" sz="2400" b="1" dirty="0">
                <a:latin typeface="Arial" panose="020B0604020202020204" pitchFamily="34" charset="0"/>
                <a:cs typeface="Arial" panose="020B0604020202020204" pitchFamily="34" charset="0"/>
              </a:rPr>
              <a:t> Evaluación.</a:t>
            </a:r>
          </a:p>
          <a:p>
            <a:pPr marL="0" indent="0">
              <a:buNone/>
            </a:pPr>
            <a:endParaRPr lang="es-MX" dirty="0"/>
          </a:p>
        </p:txBody>
      </p:sp>
    </p:spTree>
    <p:extLst>
      <p:ext uri="{BB962C8B-B14F-4D97-AF65-F5344CB8AC3E}">
        <p14:creationId xmlns:p14="http://schemas.microsoft.com/office/powerpoint/2010/main" val="36897883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624110"/>
            <a:ext cx="8911687" cy="637762"/>
          </a:xfrm>
        </p:spPr>
        <p:txBody>
          <a:bodyPr>
            <a:normAutofit/>
          </a:bodyPr>
          <a:lstStyle/>
          <a:p>
            <a:pPr algn="ctr"/>
            <a:r>
              <a:rPr lang="es-MX" sz="3200" b="1" dirty="0" smtClean="0">
                <a:solidFill>
                  <a:srgbClr val="0070C0"/>
                </a:solidFill>
              </a:rPr>
              <a:t>4.7 Diagramación</a:t>
            </a:r>
            <a:endParaRPr lang="es-MX" sz="3200" b="1" dirty="0">
              <a:solidFill>
                <a:srgbClr val="0070C0"/>
              </a:solidFill>
            </a:endParaRPr>
          </a:p>
        </p:txBody>
      </p:sp>
      <p:sp>
        <p:nvSpPr>
          <p:cNvPr id="3" name="Marcador de contenido 2"/>
          <p:cNvSpPr>
            <a:spLocks noGrp="1"/>
          </p:cNvSpPr>
          <p:nvPr>
            <p:ph idx="1"/>
          </p:nvPr>
        </p:nvSpPr>
        <p:spPr>
          <a:xfrm>
            <a:off x="2589212" y="1408176"/>
            <a:ext cx="8915400" cy="4503046"/>
          </a:xfrm>
        </p:spPr>
        <p:txBody>
          <a:bodyPr>
            <a:normAutofit/>
          </a:bodyPr>
          <a:lstStyle/>
          <a:p>
            <a:pPr marL="0" indent="0">
              <a:buNone/>
            </a:pPr>
            <a:r>
              <a:rPr lang="es-MX" sz="2400" b="1" dirty="0" smtClean="0">
                <a:solidFill>
                  <a:srgbClr val="00B050"/>
                </a:solidFill>
                <a:latin typeface="Arial" panose="020B0604020202020204" pitchFamily="34" charset="0"/>
                <a:cs typeface="Arial" panose="020B0604020202020204" pitchFamily="34" charset="0"/>
              </a:rPr>
              <a:t>Concepto:</a:t>
            </a:r>
          </a:p>
          <a:p>
            <a:pPr marL="0" indent="0" algn="just">
              <a:buNone/>
            </a:pPr>
            <a:r>
              <a:rPr lang="es-MX" sz="2400" b="1" dirty="0" smtClean="0">
                <a:latin typeface="Arial" panose="020B0604020202020204" pitchFamily="34" charset="0"/>
                <a:cs typeface="Arial" panose="020B0604020202020204" pitchFamily="34" charset="0"/>
              </a:rPr>
              <a:t>Es representar gráficamente hechos, situaciones, movimientos, relaciones o fenómenos de todo tipo por medio de símbolos que clarifican la interrelación entre diferentes factores y/o unidades administrativas, así como la relación causa – efecto que prevalece entre ellos.</a:t>
            </a:r>
            <a:endParaRPr lang="es-MX" sz="2400" b="1" dirty="0">
              <a:latin typeface="Arial" panose="020B0604020202020204" pitchFamily="34" charset="0"/>
              <a:cs typeface="Arial" panose="020B0604020202020204" pitchFamily="34" charset="0"/>
            </a:endParaRPr>
          </a:p>
        </p:txBody>
      </p:sp>
      <p:pic>
        <p:nvPicPr>
          <p:cNvPr id="5" name="Imagen 4"/>
          <p:cNvPicPr>
            <a:picLocks noChangeAspect="1"/>
          </p:cNvPicPr>
          <p:nvPr/>
        </p:nvPicPr>
        <p:blipFill>
          <a:blip r:embed="rId2"/>
          <a:stretch>
            <a:fillRect/>
          </a:stretch>
        </p:blipFill>
        <p:spPr>
          <a:xfrm>
            <a:off x="4078224" y="3845433"/>
            <a:ext cx="4169664" cy="2495550"/>
          </a:xfrm>
          <a:prstGeom prst="rect">
            <a:avLst/>
          </a:prstGeom>
        </p:spPr>
      </p:pic>
    </p:spTree>
    <p:extLst>
      <p:ext uri="{BB962C8B-B14F-4D97-AF65-F5344CB8AC3E}">
        <p14:creationId xmlns:p14="http://schemas.microsoft.com/office/powerpoint/2010/main" val="36731168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624110"/>
            <a:ext cx="8911687" cy="1003522"/>
          </a:xfrm>
        </p:spPr>
        <p:txBody>
          <a:bodyPr>
            <a:normAutofit/>
          </a:bodyPr>
          <a:lstStyle/>
          <a:p>
            <a:pPr algn="ctr"/>
            <a:r>
              <a:rPr lang="es-MX" sz="3200" b="1" dirty="0" smtClean="0">
                <a:solidFill>
                  <a:srgbClr val="0070C0"/>
                </a:solidFill>
                <a:latin typeface="Arial" panose="020B0604020202020204" pitchFamily="34" charset="0"/>
                <a:cs typeface="Arial" panose="020B0604020202020204" pitchFamily="34" charset="0"/>
              </a:rPr>
              <a:t>Introducción</a:t>
            </a:r>
            <a:endParaRPr lang="es-MX" sz="3200" b="1" dirty="0">
              <a:solidFill>
                <a:srgbClr val="0070C0"/>
              </a:solidFill>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2589212" y="1828800"/>
            <a:ext cx="8915400" cy="4082422"/>
          </a:xfrm>
        </p:spPr>
        <p:txBody>
          <a:bodyPr/>
          <a:lstStyle/>
          <a:p>
            <a:pPr marL="0" indent="0" algn="just">
              <a:buNone/>
            </a:pPr>
            <a:r>
              <a:rPr lang="es-MX" dirty="0">
                <a:latin typeface="Arial" panose="020B0604020202020204" pitchFamily="34" charset="0"/>
                <a:cs typeface="Arial" panose="020B0604020202020204" pitchFamily="34" charset="0"/>
              </a:rPr>
              <a:t> </a:t>
            </a:r>
            <a:r>
              <a:rPr lang="es-MX" sz="2400" dirty="0" smtClean="0">
                <a:latin typeface="Arial" panose="020B0604020202020204" pitchFamily="34" charset="0"/>
                <a:cs typeface="Arial" panose="020B0604020202020204" pitchFamily="34" charset="0"/>
              </a:rPr>
              <a:t>En </a:t>
            </a:r>
            <a:r>
              <a:rPr lang="es-MX" sz="2400" dirty="0">
                <a:latin typeface="Arial" panose="020B0604020202020204" pitchFamily="34" charset="0"/>
                <a:cs typeface="Arial" panose="020B0604020202020204" pitchFamily="34" charset="0"/>
              </a:rPr>
              <a:t>las organizaciones se tiene la necesidad de </a:t>
            </a:r>
            <a:r>
              <a:rPr lang="es-MX" sz="2400" dirty="0" smtClean="0">
                <a:latin typeface="Arial" panose="020B0604020202020204" pitchFamily="34" charset="0"/>
                <a:cs typeface="Arial" panose="020B0604020202020204" pitchFamily="34" charset="0"/>
              </a:rPr>
              <a:t>trabajar con el apoyo de los manuales administrativos, para  el quehacer cotidiano, ya que en ellos se consignan, en forma ordenada, los elementos fundamentales, para contar con una comunicación, coordinación, dirección y control eficiente. Así mismo el material  que se presenta, tiene el objeto de distinguir</a:t>
            </a:r>
            <a:r>
              <a:rPr lang="es-MX" sz="2400" dirty="0">
                <a:latin typeface="Arial" panose="020B0604020202020204" pitchFamily="34" charset="0"/>
                <a:cs typeface="Arial" panose="020B0604020202020204" pitchFamily="34" charset="0"/>
              </a:rPr>
              <a:t>, </a:t>
            </a:r>
            <a:r>
              <a:rPr lang="es-MX" sz="2400" dirty="0" smtClean="0">
                <a:latin typeface="Arial" panose="020B0604020202020204" pitchFamily="34" charset="0"/>
                <a:cs typeface="Arial" panose="020B0604020202020204" pitchFamily="34" charset="0"/>
              </a:rPr>
              <a:t>identificar y </a:t>
            </a:r>
            <a:r>
              <a:rPr lang="es-MX" sz="2400" dirty="0">
                <a:latin typeface="Arial" panose="020B0604020202020204" pitchFamily="34" charset="0"/>
                <a:cs typeface="Arial" panose="020B0604020202020204" pitchFamily="34" charset="0"/>
              </a:rPr>
              <a:t>proponer la estructura y contenido de los principales tipos de manuales administrativos para las organizaciones de los sectores público, privado o social. 	</a:t>
            </a:r>
          </a:p>
          <a:p>
            <a:pPr marL="0" indent="0" algn="just">
              <a:buNone/>
            </a:pPr>
            <a:endParaRPr lang="es-MX" sz="2400" dirty="0">
              <a:latin typeface="Arial" panose="020B0604020202020204" pitchFamily="34" charset="0"/>
              <a:cs typeface="Arial" panose="020B0604020202020204" pitchFamily="34" charset="0"/>
            </a:endParaRPr>
          </a:p>
        </p:txBody>
      </p:sp>
      <p:sp>
        <p:nvSpPr>
          <p:cNvPr id="5" name="Menos 4"/>
          <p:cNvSpPr/>
          <p:nvPr/>
        </p:nvSpPr>
        <p:spPr>
          <a:xfrm>
            <a:off x="2589212" y="1005840"/>
            <a:ext cx="9188260" cy="621792"/>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63581932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3200" b="1" dirty="0" smtClean="0">
                <a:solidFill>
                  <a:srgbClr val="0070C0"/>
                </a:solidFill>
                <a:latin typeface="Arial" panose="020B0604020202020204" pitchFamily="34" charset="0"/>
                <a:cs typeface="Arial" panose="020B0604020202020204" pitchFamily="34" charset="0"/>
              </a:rPr>
              <a:t>Ventajas de la diagramación</a:t>
            </a:r>
            <a:endParaRPr lang="es-MX" sz="3200" b="1" dirty="0">
              <a:solidFill>
                <a:srgbClr val="0070C0"/>
              </a:solidFill>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2589212" y="1426464"/>
            <a:ext cx="8915400" cy="5431536"/>
          </a:xfrm>
        </p:spPr>
        <p:txBody>
          <a:bodyPr/>
          <a:lstStyle/>
          <a:p>
            <a:pPr fontAlgn="base"/>
            <a:r>
              <a:rPr lang="es-MX" sz="2400" b="1" dirty="0">
                <a:latin typeface="Arial" panose="020B0604020202020204" pitchFamily="34" charset="0"/>
                <a:cs typeface="Arial" panose="020B0604020202020204" pitchFamily="34" charset="0"/>
              </a:rPr>
              <a:t>Los diagramas de flujo ayuda a la comprensión del proceso al mostrarlo con un dibujo. el cerebro humano reconoce fácil mente los dibujos.</a:t>
            </a:r>
          </a:p>
          <a:p>
            <a:pPr fontAlgn="base"/>
            <a:r>
              <a:rPr lang="es-MX" sz="2400" b="1" dirty="0">
                <a:latin typeface="Arial" panose="020B0604020202020204" pitchFamily="34" charset="0"/>
                <a:cs typeface="Arial" panose="020B0604020202020204" pitchFamily="34" charset="0"/>
              </a:rPr>
              <a:t>Nos permite identificar los errores y nos da la oportunidad de alegrarlo y mejorar el proceso.</a:t>
            </a:r>
          </a:p>
          <a:p>
            <a:pPr fontAlgn="base"/>
            <a:r>
              <a:rPr lang="es-MX" sz="2400" b="1" dirty="0">
                <a:latin typeface="Arial" panose="020B0604020202020204" pitchFamily="34" charset="0"/>
                <a:cs typeface="Arial" panose="020B0604020202020204" pitchFamily="34" charset="0"/>
              </a:rPr>
              <a:t>E</a:t>
            </a:r>
            <a:r>
              <a:rPr lang="es-MX" sz="2400" b="1" dirty="0" smtClean="0">
                <a:latin typeface="Arial" panose="020B0604020202020204" pitchFamily="34" charset="0"/>
                <a:cs typeface="Arial" panose="020B0604020202020204" pitchFamily="34" charset="0"/>
              </a:rPr>
              <a:t>s </a:t>
            </a:r>
            <a:r>
              <a:rPr lang="es-MX" sz="2400" b="1" dirty="0">
                <a:latin typeface="Arial" panose="020B0604020202020204" pitchFamily="34" charset="0"/>
                <a:cs typeface="Arial" panose="020B0604020202020204" pitchFamily="34" charset="0"/>
              </a:rPr>
              <a:t>fácil identificar los procesos.</a:t>
            </a:r>
          </a:p>
          <a:p>
            <a:pPr fontAlgn="base"/>
            <a:r>
              <a:rPr lang="es-MX" sz="2400" b="1" dirty="0">
                <a:latin typeface="Arial" panose="020B0604020202020204" pitchFamily="34" charset="0"/>
                <a:cs typeface="Arial" panose="020B0604020202020204" pitchFamily="34" charset="0"/>
              </a:rPr>
              <a:t>M</a:t>
            </a:r>
            <a:r>
              <a:rPr lang="es-MX" sz="2400" b="1" dirty="0" smtClean="0">
                <a:latin typeface="Arial" panose="020B0604020202020204" pitchFamily="34" charset="0"/>
                <a:cs typeface="Arial" panose="020B0604020202020204" pitchFamily="34" charset="0"/>
              </a:rPr>
              <a:t>uestra </a:t>
            </a:r>
            <a:r>
              <a:rPr lang="es-MX" sz="2400" b="1" dirty="0">
                <a:latin typeface="Arial" panose="020B0604020202020204" pitchFamily="34" charset="0"/>
                <a:cs typeface="Arial" panose="020B0604020202020204" pitchFamily="34" charset="0"/>
              </a:rPr>
              <a:t>las interfaces de cliente a proveedor y muestra las tracciones que se realizan.</a:t>
            </a:r>
          </a:p>
          <a:p>
            <a:pPr marL="0" indent="0">
              <a:buNone/>
            </a:pPr>
            <a:endParaRPr lang="es-MX" dirty="0"/>
          </a:p>
        </p:txBody>
      </p:sp>
      <p:pic>
        <p:nvPicPr>
          <p:cNvPr id="5" name="Imagen 4"/>
          <p:cNvPicPr>
            <a:picLocks noChangeAspect="1"/>
          </p:cNvPicPr>
          <p:nvPr/>
        </p:nvPicPr>
        <p:blipFill>
          <a:blip r:embed="rId2"/>
          <a:stretch>
            <a:fillRect/>
          </a:stretch>
        </p:blipFill>
        <p:spPr>
          <a:xfrm>
            <a:off x="5189029" y="4844605"/>
            <a:ext cx="3150299" cy="1830515"/>
          </a:xfrm>
          <a:prstGeom prst="rect">
            <a:avLst/>
          </a:prstGeom>
        </p:spPr>
      </p:pic>
    </p:spTree>
    <p:extLst>
      <p:ext uri="{BB962C8B-B14F-4D97-AF65-F5344CB8AC3E}">
        <p14:creationId xmlns:p14="http://schemas.microsoft.com/office/powerpoint/2010/main" val="14278566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3200" b="1" dirty="0" smtClean="0">
                <a:solidFill>
                  <a:srgbClr val="0070C0"/>
                </a:solidFill>
                <a:latin typeface="Arial" panose="020B0604020202020204" pitchFamily="34" charset="0"/>
                <a:cs typeface="Arial" panose="020B0604020202020204" pitchFamily="34" charset="0"/>
              </a:rPr>
              <a:t>Desventajas de la Diagramación</a:t>
            </a:r>
            <a:endParaRPr lang="es-MX" sz="3200" b="1" dirty="0">
              <a:solidFill>
                <a:srgbClr val="0070C0"/>
              </a:solidFill>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2589212" y="1591056"/>
            <a:ext cx="8915400" cy="4320166"/>
          </a:xfrm>
          <a:solidFill>
            <a:schemeClr val="accent2">
              <a:lumMod val="20000"/>
              <a:lumOff val="80000"/>
            </a:schemeClr>
          </a:solidFill>
        </p:spPr>
        <p:txBody>
          <a:bodyPr/>
          <a:lstStyle/>
          <a:p>
            <a:pPr algn="just" fontAlgn="base"/>
            <a:r>
              <a:rPr lang="es-MX" sz="2400" b="1" dirty="0">
                <a:latin typeface="Arial" panose="020B0604020202020204" pitchFamily="34" charset="0"/>
                <a:cs typeface="Arial" panose="020B0604020202020204" pitchFamily="34" charset="0"/>
              </a:rPr>
              <a:t>L</a:t>
            </a:r>
            <a:r>
              <a:rPr lang="es-MX" sz="2400" b="1" dirty="0" smtClean="0">
                <a:latin typeface="Arial" panose="020B0604020202020204" pitchFamily="34" charset="0"/>
                <a:cs typeface="Arial" panose="020B0604020202020204" pitchFamily="34" charset="0"/>
              </a:rPr>
              <a:t>os </a:t>
            </a:r>
            <a:r>
              <a:rPr lang="es-MX" sz="2400" b="1" dirty="0">
                <a:latin typeface="Arial" panose="020B0604020202020204" pitchFamily="34" charset="0"/>
                <a:cs typeface="Arial" panose="020B0604020202020204" pitchFamily="34" charset="0"/>
              </a:rPr>
              <a:t>diagramas complejos pueden ser muy laboriosos durante la </a:t>
            </a:r>
            <a:r>
              <a:rPr lang="es-MX" sz="2400" b="1" dirty="0" smtClean="0">
                <a:latin typeface="Arial" panose="020B0604020202020204" pitchFamily="34" charset="0"/>
                <a:cs typeface="Arial" panose="020B0604020202020204" pitchFamily="34" charset="0"/>
              </a:rPr>
              <a:t>planeación </a:t>
            </a:r>
            <a:r>
              <a:rPr lang="es-MX" sz="2400" b="1" dirty="0">
                <a:latin typeface="Arial" panose="020B0604020202020204" pitchFamily="34" charset="0"/>
                <a:cs typeface="Arial" panose="020B0604020202020204" pitchFamily="34" charset="0"/>
              </a:rPr>
              <a:t>y  el diseño del mismo.</a:t>
            </a:r>
          </a:p>
          <a:p>
            <a:pPr algn="just" fontAlgn="base"/>
            <a:r>
              <a:rPr lang="es-MX" sz="2400" b="1" dirty="0">
                <a:latin typeface="Arial" panose="020B0604020202020204" pitchFamily="34" charset="0"/>
                <a:cs typeface="Arial" panose="020B0604020202020204" pitchFamily="34" charset="0"/>
              </a:rPr>
              <a:t>P</a:t>
            </a:r>
            <a:r>
              <a:rPr lang="es-MX" sz="2400" b="1" dirty="0" smtClean="0">
                <a:latin typeface="Arial" panose="020B0604020202020204" pitchFamily="34" charset="0"/>
                <a:cs typeface="Arial" panose="020B0604020202020204" pitchFamily="34" charset="0"/>
              </a:rPr>
              <a:t>uede </a:t>
            </a:r>
            <a:r>
              <a:rPr lang="es-MX" sz="2400" b="1" dirty="0">
                <a:latin typeface="Arial" panose="020B0604020202020204" pitchFamily="34" charset="0"/>
                <a:cs typeface="Arial" panose="020B0604020202020204" pitchFamily="34" charset="0"/>
              </a:rPr>
              <a:t>ser difícil el seguimiento si el diagrama tiene diferentes caminos.</a:t>
            </a:r>
          </a:p>
          <a:p>
            <a:pPr algn="just" fontAlgn="base"/>
            <a:r>
              <a:rPr lang="es-MX" sz="2400" b="1" dirty="0">
                <a:latin typeface="Arial" panose="020B0604020202020204" pitchFamily="34" charset="0"/>
                <a:cs typeface="Arial" panose="020B0604020202020204" pitchFamily="34" charset="0"/>
              </a:rPr>
              <a:t>N</a:t>
            </a:r>
            <a:r>
              <a:rPr lang="es-MX" sz="2400" b="1" dirty="0" smtClean="0">
                <a:latin typeface="Arial" panose="020B0604020202020204" pitchFamily="34" charset="0"/>
                <a:cs typeface="Arial" panose="020B0604020202020204" pitchFamily="34" charset="0"/>
              </a:rPr>
              <a:t>o </a:t>
            </a:r>
            <a:r>
              <a:rPr lang="es-MX" sz="2400" b="1" dirty="0">
                <a:latin typeface="Arial" panose="020B0604020202020204" pitchFamily="34" charset="0"/>
                <a:cs typeface="Arial" panose="020B0604020202020204" pitchFamily="34" charset="0"/>
              </a:rPr>
              <a:t>tiene normas fijas para la elaboración de los diagramas de flujos.</a:t>
            </a:r>
          </a:p>
          <a:p>
            <a:pPr marL="0" indent="0">
              <a:buNone/>
            </a:pPr>
            <a:r>
              <a:rPr lang="es-MX" dirty="0"/>
              <a:t/>
            </a:r>
            <a:br>
              <a:rPr lang="es-MX" dirty="0"/>
            </a:br>
            <a:endParaRPr lang="es-MX" dirty="0"/>
          </a:p>
        </p:txBody>
      </p:sp>
      <p:pic>
        <p:nvPicPr>
          <p:cNvPr id="7" name="Imagen 6"/>
          <p:cNvPicPr>
            <a:picLocks noChangeAspect="1"/>
          </p:cNvPicPr>
          <p:nvPr/>
        </p:nvPicPr>
        <p:blipFill>
          <a:blip r:embed="rId2"/>
          <a:stretch>
            <a:fillRect/>
          </a:stretch>
        </p:blipFill>
        <p:spPr>
          <a:xfrm>
            <a:off x="6334315" y="4072897"/>
            <a:ext cx="2486025" cy="1838325"/>
          </a:xfrm>
          <a:prstGeom prst="rect">
            <a:avLst/>
          </a:prstGeom>
        </p:spPr>
      </p:pic>
    </p:spTree>
    <p:extLst>
      <p:ext uri="{BB962C8B-B14F-4D97-AF65-F5344CB8AC3E}">
        <p14:creationId xmlns:p14="http://schemas.microsoft.com/office/powerpoint/2010/main" val="30161680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3200" b="1" dirty="0" smtClean="0">
                <a:solidFill>
                  <a:srgbClr val="0070C0"/>
                </a:solidFill>
                <a:latin typeface="Arial" panose="020B0604020202020204" pitchFamily="34" charset="0"/>
                <a:cs typeface="Arial" panose="020B0604020202020204" pitchFamily="34" charset="0"/>
              </a:rPr>
              <a:t>4.8 Símbolos gráficos de los diagramas de flujo</a:t>
            </a:r>
            <a:endParaRPr lang="es-MX" sz="3200" b="1" dirty="0">
              <a:solidFill>
                <a:srgbClr val="0070C0"/>
              </a:solidFill>
              <a:latin typeface="Arial" panose="020B0604020202020204" pitchFamily="34" charset="0"/>
              <a:cs typeface="Arial" panose="020B0604020202020204" pitchFamily="34" charset="0"/>
            </a:endParaRPr>
          </a:p>
        </p:txBody>
      </p:sp>
      <p:graphicFrame>
        <p:nvGraphicFramePr>
          <p:cNvPr id="8" name="Marcador de contenido 7"/>
          <p:cNvGraphicFramePr>
            <a:graphicFrameLocks noGrp="1"/>
          </p:cNvGraphicFramePr>
          <p:nvPr>
            <p:ph idx="1"/>
            <p:extLst>
              <p:ext uri="{D42A27DB-BD31-4B8C-83A1-F6EECF244321}">
                <p14:modId xmlns:p14="http://schemas.microsoft.com/office/powerpoint/2010/main" val="1092048133"/>
              </p:ext>
            </p:extLst>
          </p:nvPr>
        </p:nvGraphicFramePr>
        <p:xfrm>
          <a:off x="2589213" y="1755775"/>
          <a:ext cx="8915400" cy="3822064"/>
        </p:xfrm>
        <a:graphic>
          <a:graphicData uri="http://schemas.openxmlformats.org/drawingml/2006/table">
            <a:tbl>
              <a:tblPr firstRow="1" bandRow="1">
                <a:tableStyleId>{5C22544A-7EE6-4342-B048-85BDC9FD1C3A}</a:tableStyleId>
              </a:tblPr>
              <a:tblGrid>
                <a:gridCol w="1178115">
                  <a:extLst>
                    <a:ext uri="{9D8B030D-6E8A-4147-A177-3AD203B41FA5}">
                      <a16:colId xmlns:a16="http://schemas.microsoft.com/office/drawing/2014/main" val="2318902323"/>
                    </a:ext>
                  </a:extLst>
                </a:gridCol>
                <a:gridCol w="3090672">
                  <a:extLst>
                    <a:ext uri="{9D8B030D-6E8A-4147-A177-3AD203B41FA5}">
                      <a16:colId xmlns:a16="http://schemas.microsoft.com/office/drawing/2014/main" val="4249149043"/>
                    </a:ext>
                  </a:extLst>
                </a:gridCol>
                <a:gridCol w="4646613">
                  <a:extLst>
                    <a:ext uri="{9D8B030D-6E8A-4147-A177-3AD203B41FA5}">
                      <a16:colId xmlns:a16="http://schemas.microsoft.com/office/drawing/2014/main" val="2191074323"/>
                    </a:ext>
                  </a:extLst>
                </a:gridCol>
              </a:tblGrid>
              <a:tr h="955516">
                <a:tc>
                  <a:txBody>
                    <a:bodyPr/>
                    <a:lstStyle/>
                    <a:p>
                      <a:r>
                        <a:rPr lang="es-MX" dirty="0" smtClean="0"/>
                        <a:t>No.</a:t>
                      </a:r>
                      <a:endParaRPr lang="es-MX" dirty="0"/>
                    </a:p>
                  </a:txBody>
                  <a:tcPr/>
                </a:tc>
                <a:tc>
                  <a:txBody>
                    <a:bodyPr/>
                    <a:lstStyle/>
                    <a:p>
                      <a:pPr algn="ctr"/>
                      <a:r>
                        <a:rPr lang="es-MX" dirty="0" smtClean="0"/>
                        <a:t>SÍMBOLO</a:t>
                      </a:r>
                      <a:endParaRPr lang="es-MX" dirty="0"/>
                    </a:p>
                  </a:txBody>
                  <a:tcPr/>
                </a:tc>
                <a:tc>
                  <a:txBody>
                    <a:bodyPr/>
                    <a:lstStyle/>
                    <a:p>
                      <a:pPr algn="ctr"/>
                      <a:r>
                        <a:rPr lang="es-MX" dirty="0" smtClean="0"/>
                        <a:t>REPRESENTA</a:t>
                      </a:r>
                      <a:endParaRPr lang="es-MX" dirty="0"/>
                    </a:p>
                  </a:txBody>
                  <a:tcPr/>
                </a:tc>
                <a:extLst>
                  <a:ext uri="{0D108BD9-81ED-4DB2-BD59-A6C34878D82A}">
                    <a16:rowId xmlns:a16="http://schemas.microsoft.com/office/drawing/2014/main" val="1305385678"/>
                  </a:ext>
                </a:extLst>
              </a:tr>
              <a:tr h="955516">
                <a:tc>
                  <a:txBody>
                    <a:bodyPr/>
                    <a:lstStyle/>
                    <a:p>
                      <a:r>
                        <a:rPr lang="es-MX" dirty="0" smtClean="0"/>
                        <a:t>1</a:t>
                      </a:r>
                      <a:endParaRPr lang="es-MX" dirty="0"/>
                    </a:p>
                  </a:txBody>
                  <a:tcPr/>
                </a:tc>
                <a:tc>
                  <a:txBody>
                    <a:bodyPr/>
                    <a:lstStyle/>
                    <a:p>
                      <a:endParaRPr lang="es-MX" dirty="0"/>
                    </a:p>
                  </a:txBody>
                  <a:tcPr/>
                </a:tc>
                <a:tc>
                  <a:txBody>
                    <a:bodyPr/>
                    <a:lstStyle/>
                    <a:p>
                      <a:r>
                        <a:rPr lang="es-MX" dirty="0" smtClean="0"/>
                        <a:t>Operación</a:t>
                      </a:r>
                      <a:endParaRPr lang="es-MX" dirty="0"/>
                    </a:p>
                  </a:txBody>
                  <a:tcPr/>
                </a:tc>
                <a:extLst>
                  <a:ext uri="{0D108BD9-81ED-4DB2-BD59-A6C34878D82A}">
                    <a16:rowId xmlns:a16="http://schemas.microsoft.com/office/drawing/2014/main" val="2319925834"/>
                  </a:ext>
                </a:extLst>
              </a:tr>
              <a:tr h="955516">
                <a:tc>
                  <a:txBody>
                    <a:bodyPr/>
                    <a:lstStyle/>
                    <a:p>
                      <a:r>
                        <a:rPr lang="es-MX" dirty="0" smtClean="0"/>
                        <a:t>2</a:t>
                      </a:r>
                      <a:endParaRPr lang="es-MX" dirty="0"/>
                    </a:p>
                  </a:txBody>
                  <a:tcPr/>
                </a:tc>
                <a:tc>
                  <a:txBody>
                    <a:bodyPr/>
                    <a:lstStyle/>
                    <a:p>
                      <a:endParaRPr lang="es-MX"/>
                    </a:p>
                  </a:txBody>
                  <a:tcPr/>
                </a:tc>
                <a:tc>
                  <a:txBody>
                    <a:bodyPr/>
                    <a:lstStyle/>
                    <a:p>
                      <a:r>
                        <a:rPr lang="es-MX" dirty="0" smtClean="0"/>
                        <a:t>Inspección</a:t>
                      </a:r>
                      <a:endParaRPr lang="es-MX" dirty="0"/>
                    </a:p>
                  </a:txBody>
                  <a:tcPr/>
                </a:tc>
                <a:extLst>
                  <a:ext uri="{0D108BD9-81ED-4DB2-BD59-A6C34878D82A}">
                    <a16:rowId xmlns:a16="http://schemas.microsoft.com/office/drawing/2014/main" val="2527337491"/>
                  </a:ext>
                </a:extLst>
              </a:tr>
              <a:tr h="955516">
                <a:tc>
                  <a:txBody>
                    <a:bodyPr/>
                    <a:lstStyle/>
                    <a:p>
                      <a:r>
                        <a:rPr lang="es-MX" dirty="0" smtClean="0"/>
                        <a:t>3</a:t>
                      </a:r>
                      <a:endParaRPr lang="es-MX" dirty="0"/>
                    </a:p>
                  </a:txBody>
                  <a:tcPr/>
                </a:tc>
                <a:tc>
                  <a:txBody>
                    <a:bodyPr/>
                    <a:lstStyle/>
                    <a:p>
                      <a:endParaRPr lang="es-MX" dirty="0"/>
                    </a:p>
                  </a:txBody>
                  <a:tcPr/>
                </a:tc>
                <a:tc>
                  <a:txBody>
                    <a:bodyPr/>
                    <a:lstStyle/>
                    <a:p>
                      <a:r>
                        <a:rPr lang="es-MX" dirty="0" smtClean="0"/>
                        <a:t>Desplazamiento o transporte</a:t>
                      </a:r>
                      <a:endParaRPr lang="es-MX" dirty="0"/>
                    </a:p>
                  </a:txBody>
                  <a:tcPr/>
                </a:tc>
                <a:extLst>
                  <a:ext uri="{0D108BD9-81ED-4DB2-BD59-A6C34878D82A}">
                    <a16:rowId xmlns:a16="http://schemas.microsoft.com/office/drawing/2014/main" val="676966678"/>
                  </a:ext>
                </a:extLst>
              </a:tr>
            </a:tbl>
          </a:graphicData>
        </a:graphic>
      </p:graphicFrame>
      <p:sp>
        <p:nvSpPr>
          <p:cNvPr id="9" name="Elipse 8"/>
          <p:cNvSpPr/>
          <p:nvPr/>
        </p:nvSpPr>
        <p:spPr>
          <a:xfrm>
            <a:off x="4846320" y="2743200"/>
            <a:ext cx="932688" cy="9326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Rectángulo 9"/>
          <p:cNvSpPr/>
          <p:nvPr/>
        </p:nvSpPr>
        <p:spPr>
          <a:xfrm>
            <a:off x="4846320" y="3803904"/>
            <a:ext cx="932688" cy="8229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Flecha derecha 10"/>
          <p:cNvSpPr/>
          <p:nvPr/>
        </p:nvSpPr>
        <p:spPr>
          <a:xfrm>
            <a:off x="4517136" y="4754880"/>
            <a:ext cx="1463040" cy="82296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8361373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624110"/>
            <a:ext cx="8911687" cy="509746"/>
          </a:xfrm>
        </p:spPr>
        <p:txBody>
          <a:bodyPr>
            <a:normAutofit fontScale="90000"/>
          </a:bodyPr>
          <a:lstStyle/>
          <a:p>
            <a:r>
              <a:rPr lang="es-MX" b="1" dirty="0">
                <a:solidFill>
                  <a:srgbClr val="0070C0"/>
                </a:solidFill>
                <a:latin typeface="Arial" panose="020B0604020202020204" pitchFamily="34" charset="0"/>
                <a:cs typeface="Arial" panose="020B0604020202020204" pitchFamily="34" charset="0"/>
              </a:rPr>
              <a:t>Símbolos gráficos de los diagramas de flujo</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3627248"/>
              </p:ext>
            </p:extLst>
          </p:nvPr>
        </p:nvGraphicFramePr>
        <p:xfrm>
          <a:off x="2589213" y="1352550"/>
          <a:ext cx="8915400" cy="3896104"/>
        </p:xfrm>
        <a:graphic>
          <a:graphicData uri="http://schemas.openxmlformats.org/drawingml/2006/table">
            <a:tbl>
              <a:tblPr firstRow="1" bandRow="1">
                <a:tableStyleId>{5C22544A-7EE6-4342-B048-85BDC9FD1C3A}</a:tableStyleId>
              </a:tblPr>
              <a:tblGrid>
                <a:gridCol w="812355">
                  <a:extLst>
                    <a:ext uri="{9D8B030D-6E8A-4147-A177-3AD203B41FA5}">
                      <a16:colId xmlns:a16="http://schemas.microsoft.com/office/drawing/2014/main" val="2641525885"/>
                    </a:ext>
                  </a:extLst>
                </a:gridCol>
                <a:gridCol w="2962656">
                  <a:extLst>
                    <a:ext uri="{9D8B030D-6E8A-4147-A177-3AD203B41FA5}">
                      <a16:colId xmlns:a16="http://schemas.microsoft.com/office/drawing/2014/main" val="3091080471"/>
                    </a:ext>
                  </a:extLst>
                </a:gridCol>
                <a:gridCol w="5140389">
                  <a:extLst>
                    <a:ext uri="{9D8B030D-6E8A-4147-A177-3AD203B41FA5}">
                      <a16:colId xmlns:a16="http://schemas.microsoft.com/office/drawing/2014/main" val="1025781727"/>
                    </a:ext>
                  </a:extLst>
                </a:gridCol>
              </a:tblGrid>
              <a:tr h="974026">
                <a:tc>
                  <a:txBody>
                    <a:bodyPr/>
                    <a:lstStyle/>
                    <a:p>
                      <a:r>
                        <a:rPr lang="es-MX" dirty="0" smtClean="0"/>
                        <a:t>No.</a:t>
                      </a:r>
                      <a:endParaRPr lang="es-MX" dirty="0"/>
                    </a:p>
                  </a:txBody>
                  <a:tcPr/>
                </a:tc>
                <a:tc>
                  <a:txBody>
                    <a:bodyPr/>
                    <a:lstStyle/>
                    <a:p>
                      <a:r>
                        <a:rPr lang="es-MX" dirty="0" smtClean="0"/>
                        <a:t>Símbolo</a:t>
                      </a:r>
                      <a:endParaRPr lang="es-MX" dirty="0"/>
                    </a:p>
                  </a:txBody>
                  <a:tcPr/>
                </a:tc>
                <a:tc>
                  <a:txBody>
                    <a:bodyPr/>
                    <a:lstStyle/>
                    <a:p>
                      <a:r>
                        <a:rPr lang="es-MX" dirty="0" smtClean="0"/>
                        <a:t>Representa</a:t>
                      </a:r>
                      <a:endParaRPr lang="es-MX" dirty="0"/>
                    </a:p>
                  </a:txBody>
                  <a:tcPr/>
                </a:tc>
                <a:extLst>
                  <a:ext uri="{0D108BD9-81ED-4DB2-BD59-A6C34878D82A}">
                    <a16:rowId xmlns:a16="http://schemas.microsoft.com/office/drawing/2014/main" val="3539798859"/>
                  </a:ext>
                </a:extLst>
              </a:tr>
              <a:tr h="974026">
                <a:tc>
                  <a:txBody>
                    <a:bodyPr/>
                    <a:lstStyle/>
                    <a:p>
                      <a:r>
                        <a:rPr lang="es-MX" dirty="0" smtClean="0"/>
                        <a:t>4</a:t>
                      </a:r>
                      <a:endParaRPr lang="es-MX" dirty="0"/>
                    </a:p>
                  </a:txBody>
                  <a:tcPr/>
                </a:tc>
                <a:tc>
                  <a:txBody>
                    <a:bodyPr/>
                    <a:lstStyle/>
                    <a:p>
                      <a:endParaRPr lang="es-MX" dirty="0"/>
                    </a:p>
                  </a:txBody>
                  <a:tcPr/>
                </a:tc>
                <a:tc>
                  <a:txBody>
                    <a:bodyPr/>
                    <a:lstStyle/>
                    <a:p>
                      <a:r>
                        <a:rPr lang="es-MX" dirty="0" smtClean="0"/>
                        <a:t>Depósito</a:t>
                      </a:r>
                      <a:r>
                        <a:rPr lang="es-MX" baseline="0" dirty="0" smtClean="0"/>
                        <a:t> provisional o espera. Demora en el desarrollo</a:t>
                      </a:r>
                      <a:endParaRPr lang="es-MX" dirty="0"/>
                    </a:p>
                  </a:txBody>
                  <a:tcPr/>
                </a:tc>
                <a:extLst>
                  <a:ext uri="{0D108BD9-81ED-4DB2-BD59-A6C34878D82A}">
                    <a16:rowId xmlns:a16="http://schemas.microsoft.com/office/drawing/2014/main" val="1788826712"/>
                  </a:ext>
                </a:extLst>
              </a:tr>
              <a:tr h="974026">
                <a:tc>
                  <a:txBody>
                    <a:bodyPr/>
                    <a:lstStyle/>
                    <a:p>
                      <a:r>
                        <a:rPr lang="es-MX" dirty="0" smtClean="0"/>
                        <a:t>5</a:t>
                      </a:r>
                      <a:endParaRPr lang="es-MX" dirty="0"/>
                    </a:p>
                  </a:txBody>
                  <a:tcPr/>
                </a:tc>
                <a:tc>
                  <a:txBody>
                    <a:bodyPr/>
                    <a:lstStyle/>
                    <a:p>
                      <a:endParaRPr lang="es-MX"/>
                    </a:p>
                  </a:txBody>
                  <a:tcPr/>
                </a:tc>
                <a:tc>
                  <a:txBody>
                    <a:bodyPr/>
                    <a:lstStyle/>
                    <a:p>
                      <a:r>
                        <a:rPr lang="es-MX" dirty="0" smtClean="0"/>
                        <a:t>Almacenamiento permanente.</a:t>
                      </a:r>
                    </a:p>
                    <a:p>
                      <a:r>
                        <a:rPr lang="es-MX" dirty="0" smtClean="0"/>
                        <a:t>Archivo de información</a:t>
                      </a:r>
                      <a:endParaRPr lang="es-MX" dirty="0"/>
                    </a:p>
                  </a:txBody>
                  <a:tcPr/>
                </a:tc>
                <a:extLst>
                  <a:ext uri="{0D108BD9-81ED-4DB2-BD59-A6C34878D82A}">
                    <a16:rowId xmlns:a16="http://schemas.microsoft.com/office/drawing/2014/main" val="2410073929"/>
                  </a:ext>
                </a:extLst>
              </a:tr>
              <a:tr h="974026">
                <a:tc>
                  <a:txBody>
                    <a:bodyPr/>
                    <a:lstStyle/>
                    <a:p>
                      <a:r>
                        <a:rPr lang="es-MX" dirty="0" smtClean="0"/>
                        <a:t>4</a:t>
                      </a:r>
                      <a:endParaRPr lang="es-MX" dirty="0"/>
                    </a:p>
                  </a:txBody>
                  <a:tcPr/>
                </a:tc>
                <a:tc>
                  <a:txBody>
                    <a:bodyPr/>
                    <a:lstStyle/>
                    <a:p>
                      <a:endParaRPr lang="es-MX" dirty="0"/>
                    </a:p>
                  </a:txBody>
                  <a:tcPr/>
                </a:tc>
                <a:tc>
                  <a:txBody>
                    <a:bodyPr/>
                    <a:lstStyle/>
                    <a:p>
                      <a:r>
                        <a:rPr lang="es-MX" dirty="0" smtClean="0"/>
                        <a:t>Entrevista</a:t>
                      </a:r>
                      <a:endParaRPr lang="es-MX" dirty="0"/>
                    </a:p>
                  </a:txBody>
                  <a:tcPr/>
                </a:tc>
                <a:extLst>
                  <a:ext uri="{0D108BD9-81ED-4DB2-BD59-A6C34878D82A}">
                    <a16:rowId xmlns:a16="http://schemas.microsoft.com/office/drawing/2014/main" val="716872518"/>
                  </a:ext>
                </a:extLst>
              </a:tr>
            </a:tbl>
          </a:graphicData>
        </a:graphic>
      </p:graphicFrame>
      <p:sp>
        <p:nvSpPr>
          <p:cNvPr id="5" name="Retraso 4"/>
          <p:cNvSpPr/>
          <p:nvPr/>
        </p:nvSpPr>
        <p:spPr>
          <a:xfrm>
            <a:off x="3986784" y="2359152"/>
            <a:ext cx="749808" cy="822960"/>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Combinar 5"/>
          <p:cNvSpPr/>
          <p:nvPr/>
        </p:nvSpPr>
        <p:spPr>
          <a:xfrm>
            <a:off x="3986784" y="3566160"/>
            <a:ext cx="1005840" cy="676656"/>
          </a:xfrm>
          <a:prstGeom prst="flowChartMer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Elipse 6"/>
          <p:cNvSpPr/>
          <p:nvPr/>
        </p:nvSpPr>
        <p:spPr>
          <a:xfrm>
            <a:off x="3986784" y="4242816"/>
            <a:ext cx="1645920" cy="987552"/>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Flecha derecha 7"/>
          <p:cNvSpPr/>
          <p:nvPr/>
        </p:nvSpPr>
        <p:spPr>
          <a:xfrm>
            <a:off x="4224528" y="4626864"/>
            <a:ext cx="1133856" cy="32918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4892658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624110"/>
            <a:ext cx="8911687" cy="838930"/>
          </a:xfrm>
        </p:spPr>
        <p:txBody>
          <a:bodyPr>
            <a:normAutofit/>
          </a:bodyPr>
          <a:lstStyle/>
          <a:p>
            <a:pPr algn="ctr"/>
            <a:r>
              <a:rPr lang="es-MX" sz="3200" b="1" dirty="0" smtClean="0">
                <a:solidFill>
                  <a:srgbClr val="0070C0"/>
                </a:solidFill>
                <a:latin typeface="Arial" panose="020B0604020202020204" pitchFamily="34" charset="0"/>
                <a:cs typeface="Arial" panose="020B0604020202020204" pitchFamily="34" charset="0"/>
              </a:rPr>
              <a:t>4.9 Clasificación</a:t>
            </a:r>
            <a:endParaRPr lang="es-MX" sz="3200" b="1" dirty="0">
              <a:solidFill>
                <a:srgbClr val="0070C0"/>
              </a:solidFill>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2589212" y="1463040"/>
            <a:ext cx="8915400" cy="4448182"/>
          </a:xfrm>
        </p:spPr>
        <p:txBody>
          <a:bodyPr>
            <a:normAutofit/>
          </a:bodyPr>
          <a:lstStyle/>
          <a:p>
            <a:pPr marL="0" indent="0">
              <a:buNone/>
            </a:pPr>
            <a:r>
              <a:rPr lang="es-MX" sz="2400" b="1" dirty="0" smtClean="0">
                <a:latin typeface="Arial" panose="020B0604020202020204" pitchFamily="34" charset="0"/>
                <a:cs typeface="Arial" panose="020B0604020202020204" pitchFamily="34" charset="0"/>
              </a:rPr>
              <a:t>Para efecto de estudio los diagramas se pueden clasificarse en los grupos siguientes:</a:t>
            </a:r>
          </a:p>
          <a:p>
            <a:r>
              <a:rPr lang="es-MX" sz="2400" b="1" dirty="0" smtClean="0">
                <a:solidFill>
                  <a:srgbClr val="00B050"/>
                </a:solidFill>
                <a:latin typeface="Arial" panose="020B0604020202020204" pitchFamily="34" charset="0"/>
                <a:cs typeface="Arial" panose="020B0604020202020204" pitchFamily="34" charset="0"/>
              </a:rPr>
              <a:t>Que indican sucesión de hechos</a:t>
            </a:r>
          </a:p>
          <a:p>
            <a:r>
              <a:rPr lang="es-MX" sz="2400" b="1" dirty="0" smtClean="0">
                <a:solidFill>
                  <a:srgbClr val="00B050"/>
                </a:solidFill>
                <a:latin typeface="Arial" panose="020B0604020202020204" pitchFamily="34" charset="0"/>
                <a:cs typeface="Arial" panose="020B0604020202020204" pitchFamily="34" charset="0"/>
              </a:rPr>
              <a:t>Con escala de tiempo</a:t>
            </a:r>
          </a:p>
          <a:p>
            <a:r>
              <a:rPr lang="es-MX" sz="2400" b="1" dirty="0" smtClean="0">
                <a:solidFill>
                  <a:srgbClr val="00B050"/>
                </a:solidFill>
                <a:latin typeface="Arial" panose="020B0604020202020204" pitchFamily="34" charset="0"/>
                <a:cs typeface="Arial" panose="020B0604020202020204" pitchFamily="34" charset="0"/>
              </a:rPr>
              <a:t>Que indican movimiento</a:t>
            </a:r>
          </a:p>
          <a:p>
            <a:r>
              <a:rPr lang="es-MX" sz="2400" b="1" dirty="0" smtClean="0">
                <a:solidFill>
                  <a:srgbClr val="00B050"/>
                </a:solidFill>
                <a:latin typeface="Arial" panose="020B0604020202020204" pitchFamily="34" charset="0"/>
                <a:cs typeface="Arial" panose="020B0604020202020204" pitchFamily="34" charset="0"/>
              </a:rPr>
              <a:t>Por su presentación</a:t>
            </a:r>
          </a:p>
          <a:p>
            <a:r>
              <a:rPr lang="es-MX" sz="2400" b="1" dirty="0" smtClean="0">
                <a:solidFill>
                  <a:srgbClr val="00B050"/>
                </a:solidFill>
                <a:latin typeface="Arial" panose="020B0604020202020204" pitchFamily="34" charset="0"/>
                <a:cs typeface="Arial" panose="020B0604020202020204" pitchFamily="34" charset="0"/>
              </a:rPr>
              <a:t>Por su formato</a:t>
            </a:r>
          </a:p>
          <a:p>
            <a:r>
              <a:rPr lang="es-MX" sz="2400" b="1" dirty="0" smtClean="0">
                <a:solidFill>
                  <a:srgbClr val="00B050"/>
                </a:solidFill>
                <a:latin typeface="Arial" panose="020B0604020202020204" pitchFamily="34" charset="0"/>
                <a:cs typeface="Arial" panose="020B0604020202020204" pitchFamily="34" charset="0"/>
              </a:rPr>
              <a:t>Por su propósito</a:t>
            </a:r>
            <a:endParaRPr lang="es-MX" sz="2400" b="1" dirty="0">
              <a:solidFill>
                <a:srgbClr val="00B05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830912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624110"/>
            <a:ext cx="8911687" cy="930370"/>
          </a:xfrm>
        </p:spPr>
        <p:txBody>
          <a:bodyPr>
            <a:normAutofit/>
          </a:bodyPr>
          <a:lstStyle/>
          <a:p>
            <a:pPr algn="ctr"/>
            <a:r>
              <a:rPr lang="es-MX" sz="3200" b="1" dirty="0" smtClean="0">
                <a:solidFill>
                  <a:srgbClr val="0070C0"/>
                </a:solidFill>
                <a:latin typeface="Arial" panose="020B0604020202020204" pitchFamily="34" charset="0"/>
                <a:cs typeface="Arial" panose="020B0604020202020204" pitchFamily="34" charset="0"/>
              </a:rPr>
              <a:t>4.10 Formatos de oficina</a:t>
            </a:r>
            <a:endParaRPr lang="es-MX" sz="3200" b="1" dirty="0">
              <a:solidFill>
                <a:srgbClr val="0070C0"/>
              </a:solidFill>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p:txBody>
          <a:bodyPr/>
          <a:lstStyle/>
          <a:p>
            <a:pPr marL="0" indent="0">
              <a:buNone/>
            </a:pPr>
            <a:r>
              <a:rPr lang="es-MX" sz="2400" b="1" dirty="0" smtClean="0">
                <a:solidFill>
                  <a:srgbClr val="00B050"/>
                </a:solidFill>
                <a:latin typeface="Arial" panose="020B0604020202020204" pitchFamily="34" charset="0"/>
                <a:cs typeface="Arial" panose="020B0604020202020204" pitchFamily="34" charset="0"/>
              </a:rPr>
              <a:t>Concepto:</a:t>
            </a:r>
          </a:p>
          <a:p>
            <a:pPr marL="0" indent="0" algn="just">
              <a:buNone/>
            </a:pPr>
            <a:r>
              <a:rPr lang="es-MX" sz="2400" b="1" dirty="0">
                <a:latin typeface="Arial" panose="020B0604020202020204" pitchFamily="34" charset="0"/>
                <a:cs typeface="Arial" panose="020B0604020202020204" pitchFamily="34" charset="0"/>
              </a:rPr>
              <a:t>El formato es el conjunto de las características técnicas y de </a:t>
            </a:r>
            <a:r>
              <a:rPr lang="es-MX" sz="2400" b="1" dirty="0">
                <a:latin typeface="Arial" panose="020B0604020202020204" pitchFamily="34" charset="0"/>
                <a:cs typeface="Arial" panose="020B0604020202020204" pitchFamily="34" charset="0"/>
                <a:hlinkClick r:id="rId2" tooltip="presentación"/>
              </a:rPr>
              <a:t>presentación</a:t>
            </a:r>
            <a:r>
              <a:rPr lang="es-MX" sz="2400" b="1" dirty="0">
                <a:latin typeface="Arial" panose="020B0604020202020204" pitchFamily="34" charset="0"/>
                <a:cs typeface="Arial" panose="020B0604020202020204" pitchFamily="34" charset="0"/>
              </a:rPr>
              <a:t> de un </a:t>
            </a:r>
            <a:r>
              <a:rPr lang="es-MX" sz="2400" b="1" dirty="0">
                <a:latin typeface="Arial" panose="020B0604020202020204" pitchFamily="34" charset="0"/>
                <a:cs typeface="Arial" panose="020B0604020202020204" pitchFamily="34" charset="0"/>
                <a:hlinkClick r:id="rId3" tooltip="texto"/>
              </a:rPr>
              <a:t>texto</a:t>
            </a:r>
            <a:r>
              <a:rPr lang="es-MX" sz="2400" b="1" dirty="0">
                <a:latin typeface="Arial" panose="020B0604020202020204" pitchFamily="34" charset="0"/>
                <a:cs typeface="Arial" panose="020B0604020202020204" pitchFamily="34" charset="0"/>
              </a:rPr>
              <a:t>, objeto o documento en distintos ámbitos, tanto reales como virtuales</a:t>
            </a:r>
            <a:r>
              <a:rPr lang="es-MX" b="1" dirty="0"/>
              <a:t>.</a:t>
            </a:r>
            <a:endParaRPr lang="es-MX" dirty="0"/>
          </a:p>
        </p:txBody>
      </p:sp>
      <p:pic>
        <p:nvPicPr>
          <p:cNvPr id="5" name="Imagen 4"/>
          <p:cNvPicPr>
            <a:picLocks noChangeAspect="1"/>
          </p:cNvPicPr>
          <p:nvPr/>
        </p:nvPicPr>
        <p:blipFill>
          <a:blip r:embed="rId4"/>
          <a:stretch>
            <a:fillRect/>
          </a:stretch>
        </p:blipFill>
        <p:spPr>
          <a:xfrm>
            <a:off x="4443984" y="4022411"/>
            <a:ext cx="4407408" cy="1666875"/>
          </a:xfrm>
          <a:prstGeom prst="rect">
            <a:avLst/>
          </a:prstGeom>
          <a:ln>
            <a:solidFill>
              <a:schemeClr val="accent1">
                <a:lumMod val="40000"/>
                <a:lumOff val="60000"/>
              </a:schemeClr>
            </a:solidFill>
          </a:ln>
          <a:effectLst>
            <a:glow rad="139700">
              <a:schemeClr val="accent2">
                <a:satMod val="175000"/>
                <a:alpha val="40000"/>
              </a:schemeClr>
            </a:glow>
          </a:effectLst>
        </p:spPr>
      </p:pic>
    </p:spTree>
    <p:extLst>
      <p:ext uri="{BB962C8B-B14F-4D97-AF65-F5344CB8AC3E}">
        <p14:creationId xmlns:p14="http://schemas.microsoft.com/office/powerpoint/2010/main" val="28850515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pPr algn="ctr"/>
            <a:r>
              <a:rPr lang="es-MX" sz="2800" b="1" dirty="0">
                <a:solidFill>
                  <a:srgbClr val="0070C0"/>
                </a:solidFill>
                <a:latin typeface="Arial" panose="020B0604020202020204" pitchFamily="34" charset="0"/>
                <a:cs typeface="Arial" panose="020B0604020202020204" pitchFamily="34" charset="0"/>
              </a:rPr>
              <a:t>4.10 Formatos de oficina: concepto y objeto de utilización 	</a:t>
            </a:r>
            <a:br>
              <a:rPr lang="es-MX" sz="2800" b="1" dirty="0">
                <a:solidFill>
                  <a:srgbClr val="0070C0"/>
                </a:solidFill>
                <a:latin typeface="Arial" panose="020B0604020202020204" pitchFamily="34" charset="0"/>
                <a:cs typeface="Arial" panose="020B0604020202020204" pitchFamily="34" charset="0"/>
              </a:rPr>
            </a:br>
            <a:endParaRPr lang="es-MX" sz="2800" b="1" dirty="0">
              <a:solidFill>
                <a:srgbClr val="0070C0"/>
              </a:solidFill>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2589212" y="2133600"/>
            <a:ext cx="8915400" cy="4544568"/>
          </a:xfrm>
        </p:spPr>
        <p:txBody>
          <a:bodyPr>
            <a:normAutofit/>
          </a:bodyPr>
          <a:lstStyle/>
          <a:p>
            <a:pPr algn="just"/>
            <a:r>
              <a:rPr lang="es-MX" sz="2400" b="1" dirty="0">
                <a:solidFill>
                  <a:srgbClr val="00B050"/>
                </a:solidFill>
                <a:latin typeface="Arial" panose="020B0604020202020204" pitchFamily="34" charset="0"/>
                <a:cs typeface="Arial" panose="020B0604020202020204" pitchFamily="34" charset="0"/>
              </a:rPr>
              <a:t>F</a:t>
            </a:r>
            <a:r>
              <a:rPr lang="es-MX" sz="2400" b="1" dirty="0" smtClean="0">
                <a:solidFill>
                  <a:srgbClr val="00B050"/>
                </a:solidFill>
                <a:latin typeface="Arial" panose="020B0604020202020204" pitchFamily="34" charset="0"/>
                <a:cs typeface="Arial" panose="020B0604020202020204" pitchFamily="34" charset="0"/>
              </a:rPr>
              <a:t>ormatos </a:t>
            </a:r>
            <a:r>
              <a:rPr lang="es-MX" sz="2400" b="1" dirty="0">
                <a:solidFill>
                  <a:srgbClr val="00B050"/>
                </a:solidFill>
                <a:latin typeface="Arial" panose="020B0604020202020204" pitchFamily="34" charset="0"/>
                <a:cs typeface="Arial" panose="020B0604020202020204" pitchFamily="34" charset="0"/>
              </a:rPr>
              <a:t>de </a:t>
            </a:r>
            <a:r>
              <a:rPr lang="es-MX" sz="2400" b="1" dirty="0" smtClean="0">
                <a:solidFill>
                  <a:srgbClr val="00B050"/>
                </a:solidFill>
                <a:latin typeface="Arial" panose="020B0604020202020204" pitchFamily="34" charset="0"/>
                <a:cs typeface="Arial" panose="020B0604020202020204" pitchFamily="34" charset="0"/>
              </a:rPr>
              <a:t>texto: </a:t>
            </a:r>
            <a:r>
              <a:rPr lang="es-MX" sz="2400" b="1" dirty="0">
                <a:latin typeface="Arial" panose="020B0604020202020204" pitchFamily="34" charset="0"/>
                <a:cs typeface="Arial" panose="020B0604020202020204" pitchFamily="34" charset="0"/>
              </a:rPr>
              <a:t>se pueden distinguir dos acepciones. Una primera acepción hace referencia a todo lo relacionado con el aspecto del texto y atributos del mismo como el color de la letra, tamaño y fuente de la misma o separación de los caracteres.</a:t>
            </a:r>
            <a:endParaRPr lang="es-MX" sz="2400" b="1"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4389121" y="4239768"/>
            <a:ext cx="4407408" cy="2438400"/>
          </a:xfrm>
          <a:prstGeom prst="rect">
            <a:avLst/>
          </a:prstGeom>
          <a:ln>
            <a:solidFill>
              <a:schemeClr val="accent1"/>
            </a:solidFill>
          </a:ln>
          <a:effectLst>
            <a:glow rad="139700">
              <a:schemeClr val="accent1">
                <a:satMod val="175000"/>
                <a:alpha val="40000"/>
              </a:schemeClr>
            </a:glow>
          </a:effectLst>
        </p:spPr>
      </p:pic>
    </p:spTree>
    <p:extLst>
      <p:ext uri="{BB962C8B-B14F-4D97-AF65-F5344CB8AC3E}">
        <p14:creationId xmlns:p14="http://schemas.microsoft.com/office/powerpoint/2010/main" val="15381072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3200" b="1" dirty="0" smtClean="0">
                <a:solidFill>
                  <a:srgbClr val="0070C0"/>
                </a:solidFill>
                <a:latin typeface="Arial" panose="020B0604020202020204" pitchFamily="34" charset="0"/>
                <a:cs typeface="Arial" panose="020B0604020202020204" pitchFamily="34" charset="0"/>
              </a:rPr>
              <a:t>Formato de entrevista</a:t>
            </a:r>
            <a:endParaRPr lang="es-MX" sz="3200" b="1" dirty="0">
              <a:solidFill>
                <a:srgbClr val="0070C0"/>
              </a:solidFill>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2589212" y="1335024"/>
            <a:ext cx="8915400" cy="4576198"/>
          </a:xfrm>
        </p:spPr>
        <p:txBody>
          <a:bodyPr>
            <a:normAutofit fontScale="92500" lnSpcReduction="20000"/>
          </a:bodyPr>
          <a:lstStyle/>
          <a:p>
            <a:pPr marL="0" indent="0" algn="just">
              <a:buNone/>
            </a:pPr>
            <a:r>
              <a:rPr lang="es-MX" sz="2400" b="1" dirty="0">
                <a:solidFill>
                  <a:srgbClr val="00B050"/>
                </a:solidFill>
              </a:rPr>
              <a:t>F</a:t>
            </a:r>
            <a:r>
              <a:rPr lang="es-MX" sz="2400" b="1" dirty="0" smtClean="0">
                <a:solidFill>
                  <a:srgbClr val="00B050"/>
                </a:solidFill>
              </a:rPr>
              <a:t>ormatos </a:t>
            </a:r>
            <a:r>
              <a:rPr lang="es-MX" sz="2400" b="1" dirty="0">
                <a:solidFill>
                  <a:srgbClr val="00B050"/>
                </a:solidFill>
              </a:rPr>
              <a:t>de </a:t>
            </a:r>
            <a:r>
              <a:rPr lang="es-MX" sz="2400" b="1" dirty="0" smtClean="0">
                <a:solidFill>
                  <a:srgbClr val="00B050"/>
                </a:solidFill>
              </a:rPr>
              <a:t>texto: </a:t>
            </a:r>
            <a:r>
              <a:rPr lang="es-MX" sz="2400" dirty="0"/>
              <a:t>s</a:t>
            </a:r>
            <a:r>
              <a:rPr lang="es-MX" sz="2400" b="1" dirty="0">
                <a:latin typeface="Arial" panose="020B0604020202020204" pitchFamily="34" charset="0"/>
                <a:cs typeface="Arial" panose="020B0604020202020204" pitchFamily="34" charset="0"/>
              </a:rPr>
              <a:t>e pueden distinguir dos acepciones. Una primera acepción hace referencia a todo lo relacionado con el aspecto del texto y atributos del mismo como el color de la letra, tamaño y fuente de la misma o separación de los caracteres</a:t>
            </a:r>
            <a:r>
              <a:rPr lang="es-MX" sz="2400" dirty="0" smtClean="0"/>
              <a:t>.</a:t>
            </a:r>
          </a:p>
          <a:p>
            <a:pPr marL="0" indent="0" algn="ctr">
              <a:buNone/>
            </a:pPr>
            <a:r>
              <a:rPr lang="es-MX" sz="2400" b="1" dirty="0">
                <a:solidFill>
                  <a:srgbClr val="0070C0"/>
                </a:solidFill>
              </a:rPr>
              <a:t>Entrevistas a los titulares de las áreas </a:t>
            </a:r>
            <a:endParaRPr lang="es-MX" sz="2400" b="1" dirty="0" smtClean="0">
              <a:solidFill>
                <a:srgbClr val="0070C0"/>
              </a:solidFill>
            </a:endParaRPr>
          </a:p>
          <a:p>
            <a:pPr marL="0" indent="0" algn="just">
              <a:buNone/>
            </a:pPr>
            <a:r>
              <a:rPr lang="es-MX" sz="2400" b="1" dirty="0" smtClean="0">
                <a:solidFill>
                  <a:srgbClr val="92D050"/>
                </a:solidFill>
                <a:latin typeface="Arial" panose="020B0604020202020204" pitchFamily="34" charset="0"/>
                <a:cs typeface="Arial" panose="020B0604020202020204" pitchFamily="34" charset="0"/>
              </a:rPr>
              <a:t>Objetivo</a:t>
            </a:r>
            <a:r>
              <a:rPr lang="es-MX" sz="2400" b="1" dirty="0">
                <a:solidFill>
                  <a:srgbClr val="92D050"/>
                </a:solidFill>
                <a:latin typeface="Arial" panose="020B0604020202020204" pitchFamily="34" charset="0"/>
                <a:cs typeface="Arial" panose="020B0604020202020204" pitchFamily="34" charset="0"/>
              </a:rPr>
              <a:t>:</a:t>
            </a:r>
            <a:r>
              <a:rPr lang="es-MX" sz="2400" b="1" dirty="0">
                <a:latin typeface="Arial" panose="020B0604020202020204" pitchFamily="34" charset="0"/>
                <a:cs typeface="Arial" panose="020B0604020202020204" pitchFamily="34" charset="0"/>
              </a:rPr>
              <a:t> </a:t>
            </a:r>
            <a:r>
              <a:rPr lang="es-MX" sz="2400" b="1" dirty="0"/>
              <a:t>Conocer la opinión que tienen los titulares de las áreas de la SCE sobre los recursos, coordinación, efectividad y eficiencia de los procesos con los que desempeñan sus funciones. </a:t>
            </a:r>
            <a:endParaRPr lang="es-MX" sz="2400" b="1" dirty="0" smtClean="0"/>
          </a:p>
          <a:p>
            <a:pPr marL="0" indent="0" algn="just">
              <a:buNone/>
            </a:pPr>
            <a:r>
              <a:rPr lang="es-MX" sz="2400" b="1" dirty="0" smtClean="0">
                <a:solidFill>
                  <a:srgbClr val="92D050"/>
                </a:solidFill>
              </a:rPr>
              <a:t>Mecánica</a:t>
            </a:r>
            <a:r>
              <a:rPr lang="es-MX" sz="2400" b="1" dirty="0">
                <a:solidFill>
                  <a:srgbClr val="92D050"/>
                </a:solidFill>
              </a:rPr>
              <a:t>: </a:t>
            </a:r>
            <a:r>
              <a:rPr lang="es-MX" sz="2400" b="1" dirty="0"/>
              <a:t>Entrevista personal con el titular de cada área, con base en el presente formato, </a:t>
            </a:r>
            <a:r>
              <a:rPr lang="es-MX" sz="2400" b="1" dirty="0" smtClean="0"/>
              <a:t>pre llenado </a:t>
            </a:r>
            <a:r>
              <a:rPr lang="es-MX" sz="2400" b="1" dirty="0"/>
              <a:t>con la información correspondiente del área. Durante la entrevista se llenarán los campos (color azul) con las opiniones resultado de la entrevista</a:t>
            </a:r>
            <a:r>
              <a:rPr lang="es-MX" sz="2400" dirty="0"/>
              <a:t>.</a:t>
            </a:r>
          </a:p>
        </p:txBody>
      </p:sp>
    </p:spTree>
    <p:extLst>
      <p:ext uri="{BB962C8B-B14F-4D97-AF65-F5344CB8AC3E}">
        <p14:creationId xmlns:p14="http://schemas.microsoft.com/office/powerpoint/2010/main" val="34268521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624110"/>
            <a:ext cx="8911687" cy="656050"/>
          </a:xfrm>
        </p:spPr>
        <p:txBody>
          <a:bodyPr/>
          <a:lstStyle/>
          <a:p>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289921705"/>
              </p:ext>
            </p:extLst>
          </p:nvPr>
        </p:nvGraphicFramePr>
        <p:xfrm>
          <a:off x="2589213" y="1481328"/>
          <a:ext cx="8915400" cy="2135632"/>
        </p:xfrm>
        <a:graphic>
          <a:graphicData uri="http://schemas.openxmlformats.org/drawingml/2006/table">
            <a:tbl>
              <a:tblPr firstRow="1" bandRow="1">
                <a:tableStyleId>{5C22544A-7EE6-4342-B048-85BDC9FD1C3A}</a:tableStyleId>
              </a:tblPr>
              <a:tblGrid>
                <a:gridCol w="3720147">
                  <a:extLst>
                    <a:ext uri="{9D8B030D-6E8A-4147-A177-3AD203B41FA5}">
                      <a16:colId xmlns:a16="http://schemas.microsoft.com/office/drawing/2014/main" val="2913768571"/>
                    </a:ext>
                  </a:extLst>
                </a:gridCol>
                <a:gridCol w="5195253">
                  <a:extLst>
                    <a:ext uri="{9D8B030D-6E8A-4147-A177-3AD203B41FA5}">
                      <a16:colId xmlns:a16="http://schemas.microsoft.com/office/drawing/2014/main" val="693187526"/>
                    </a:ext>
                  </a:extLst>
                </a:gridCol>
              </a:tblGrid>
              <a:tr h="533908">
                <a:tc>
                  <a:txBody>
                    <a:bodyPr/>
                    <a:lstStyle/>
                    <a:p>
                      <a:r>
                        <a:rPr lang="es-MX" dirty="0" smtClean="0"/>
                        <a:t>AREA:</a:t>
                      </a:r>
                      <a:endParaRPr lang="es-MX" dirty="0"/>
                    </a:p>
                  </a:txBody>
                  <a:tcPr/>
                </a:tc>
                <a:tc>
                  <a:txBody>
                    <a:bodyPr/>
                    <a:lstStyle/>
                    <a:p>
                      <a:endParaRPr lang="es-MX"/>
                    </a:p>
                  </a:txBody>
                  <a:tcPr/>
                </a:tc>
                <a:extLst>
                  <a:ext uri="{0D108BD9-81ED-4DB2-BD59-A6C34878D82A}">
                    <a16:rowId xmlns:a16="http://schemas.microsoft.com/office/drawing/2014/main" val="2888191989"/>
                  </a:ext>
                </a:extLst>
              </a:tr>
              <a:tr h="533908">
                <a:tc>
                  <a:txBody>
                    <a:bodyPr/>
                    <a:lstStyle/>
                    <a:p>
                      <a:r>
                        <a:rPr lang="es-MX" dirty="0" smtClean="0"/>
                        <a:t>TITULAR</a:t>
                      </a:r>
                      <a:endParaRPr lang="es-MX" dirty="0"/>
                    </a:p>
                  </a:txBody>
                  <a:tcPr/>
                </a:tc>
                <a:tc>
                  <a:txBody>
                    <a:bodyPr/>
                    <a:lstStyle/>
                    <a:p>
                      <a:endParaRPr lang="es-MX"/>
                    </a:p>
                  </a:txBody>
                  <a:tcPr/>
                </a:tc>
                <a:extLst>
                  <a:ext uri="{0D108BD9-81ED-4DB2-BD59-A6C34878D82A}">
                    <a16:rowId xmlns:a16="http://schemas.microsoft.com/office/drawing/2014/main" val="3429500574"/>
                  </a:ext>
                </a:extLst>
              </a:tr>
              <a:tr h="533908">
                <a:tc>
                  <a:txBody>
                    <a:bodyPr/>
                    <a:lstStyle/>
                    <a:p>
                      <a:r>
                        <a:rPr lang="es-MX" dirty="0" smtClean="0"/>
                        <a:t>ENTREVISTADOS</a:t>
                      </a:r>
                      <a:endParaRPr lang="es-MX" dirty="0"/>
                    </a:p>
                  </a:txBody>
                  <a:tcPr/>
                </a:tc>
                <a:tc>
                  <a:txBody>
                    <a:bodyPr/>
                    <a:lstStyle/>
                    <a:p>
                      <a:endParaRPr lang="es-MX"/>
                    </a:p>
                  </a:txBody>
                  <a:tcPr/>
                </a:tc>
                <a:extLst>
                  <a:ext uri="{0D108BD9-81ED-4DB2-BD59-A6C34878D82A}">
                    <a16:rowId xmlns:a16="http://schemas.microsoft.com/office/drawing/2014/main" val="517013305"/>
                  </a:ext>
                </a:extLst>
              </a:tr>
              <a:tr h="533908">
                <a:tc>
                  <a:txBody>
                    <a:bodyPr/>
                    <a:lstStyle/>
                    <a:p>
                      <a:r>
                        <a:rPr lang="es-MX" dirty="0" smtClean="0"/>
                        <a:t>FECHA Y HORA</a:t>
                      </a:r>
                      <a:endParaRPr lang="es-MX" dirty="0"/>
                    </a:p>
                  </a:txBody>
                  <a:tcPr/>
                </a:tc>
                <a:tc>
                  <a:txBody>
                    <a:bodyPr/>
                    <a:lstStyle/>
                    <a:p>
                      <a:endParaRPr lang="es-MX" dirty="0"/>
                    </a:p>
                  </a:txBody>
                  <a:tcPr/>
                </a:tc>
                <a:extLst>
                  <a:ext uri="{0D108BD9-81ED-4DB2-BD59-A6C34878D82A}">
                    <a16:rowId xmlns:a16="http://schemas.microsoft.com/office/drawing/2014/main" val="3817891843"/>
                  </a:ext>
                </a:extLst>
              </a:tr>
            </a:tbl>
          </a:graphicData>
        </a:graphic>
      </p:graphicFrame>
      <p:sp>
        <p:nvSpPr>
          <p:cNvPr id="5" name="Rectángulo 4"/>
          <p:cNvSpPr/>
          <p:nvPr/>
        </p:nvSpPr>
        <p:spPr>
          <a:xfrm>
            <a:off x="2589213" y="4096512"/>
            <a:ext cx="8915399" cy="2322576"/>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a:solidFill>
                  <a:schemeClr val="tx1"/>
                </a:solidFill>
              </a:rPr>
              <a:t>1. Revisión de la organización y capacidad para ejecutar los procesos Organización y estructura. Plazas, niveles jerárquicos, tramos de control y ocupación</a:t>
            </a:r>
          </a:p>
        </p:txBody>
      </p:sp>
    </p:spTree>
    <p:extLst>
      <p:ext uri="{BB962C8B-B14F-4D97-AF65-F5344CB8AC3E}">
        <p14:creationId xmlns:p14="http://schemas.microsoft.com/office/powerpoint/2010/main" val="42299872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624110"/>
            <a:ext cx="8911687" cy="766808"/>
          </a:xfrm>
        </p:spPr>
        <p:txBody>
          <a:bodyPr/>
          <a:lstStyle/>
          <a:p>
            <a:pPr algn="ctr"/>
            <a:r>
              <a:rPr lang="es-MX" b="1" dirty="0" smtClean="0">
                <a:solidFill>
                  <a:srgbClr val="0070C0"/>
                </a:solidFill>
              </a:rPr>
              <a:t>CONCLUSIÓN</a:t>
            </a:r>
            <a:endParaRPr lang="es-MX" b="1" dirty="0">
              <a:solidFill>
                <a:srgbClr val="0070C0"/>
              </a:solidFill>
            </a:endParaRPr>
          </a:p>
        </p:txBody>
      </p:sp>
      <p:sp>
        <p:nvSpPr>
          <p:cNvPr id="3" name="Marcador de contenido 2"/>
          <p:cNvSpPr>
            <a:spLocks noGrp="1"/>
          </p:cNvSpPr>
          <p:nvPr>
            <p:ph idx="1"/>
          </p:nvPr>
        </p:nvSpPr>
        <p:spPr>
          <a:xfrm>
            <a:off x="2589212" y="1571223"/>
            <a:ext cx="8915400" cy="4339999"/>
          </a:xfrm>
        </p:spPr>
        <p:txBody>
          <a:bodyPr>
            <a:normAutofit/>
          </a:bodyPr>
          <a:lstStyle/>
          <a:p>
            <a:pPr algn="just"/>
            <a:r>
              <a:rPr lang="es-MX" sz="2400" b="1" dirty="0" smtClean="0"/>
              <a:t>Los manuales administrativos se consideran una herramienta </a:t>
            </a:r>
            <a:r>
              <a:rPr lang="es-MX" sz="2400" b="1" dirty="0"/>
              <a:t>que describe </a:t>
            </a:r>
            <a:r>
              <a:rPr lang="es-MX" sz="2400" b="1" dirty="0" smtClean="0"/>
              <a:t>políticas</a:t>
            </a:r>
            <a:r>
              <a:rPr lang="es-MX" sz="2400" b="1" dirty="0"/>
              <a:t>, procedimientos, </a:t>
            </a:r>
            <a:r>
              <a:rPr lang="es-MX" sz="2400" b="1" dirty="0" smtClean="0"/>
              <a:t>prácticas</a:t>
            </a:r>
            <a:r>
              <a:rPr lang="es-MX" sz="2400" b="1" dirty="0"/>
              <a:t>, sistemas entre otros, con la finalidad de tener establecido claramente las funciones y responsabilidades de los miembros de la </a:t>
            </a:r>
            <a:r>
              <a:rPr lang="es-MX" sz="2400" b="1" dirty="0" smtClean="0"/>
              <a:t>organización </a:t>
            </a:r>
            <a:r>
              <a:rPr lang="es-MX" sz="2400" b="1" dirty="0"/>
              <a:t>y </a:t>
            </a:r>
            <a:r>
              <a:rPr lang="es-MX" sz="2400" b="1" dirty="0" smtClean="0"/>
              <a:t>también, </a:t>
            </a:r>
            <a:r>
              <a:rPr lang="es-MX" sz="2400" b="1" dirty="0"/>
              <a:t>para  ayudar a mejorar cualquier aspecto relacionado </a:t>
            </a:r>
            <a:r>
              <a:rPr lang="es-MX" sz="2400" b="1" dirty="0" smtClean="0"/>
              <a:t>con la organización </a:t>
            </a:r>
            <a:r>
              <a:rPr lang="es-MX" sz="2400" b="1" dirty="0"/>
              <a:t>desde todos los niveles y para todos los puestos que la integran.</a:t>
            </a:r>
          </a:p>
          <a:p>
            <a:pPr marL="0" indent="0">
              <a:buNone/>
            </a:pPr>
            <a:endParaRPr lang="es-MX" dirty="0"/>
          </a:p>
        </p:txBody>
      </p:sp>
      <p:pic>
        <p:nvPicPr>
          <p:cNvPr id="4" name="Imagen 3" descr="http://2.bp.blogspot.com/-apYri0RawwY/T2NnrPK3xLI/AAAAAAAAAEg/9pKr2K2m7OE/s320/conclusiones.jpg">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5227554" y="4790940"/>
            <a:ext cx="3050540" cy="2067059"/>
          </a:xfrm>
          <a:prstGeom prst="rect">
            <a:avLst/>
          </a:prstGeom>
          <a:noFill/>
          <a:ln>
            <a:noFill/>
          </a:ln>
        </p:spPr>
      </p:pic>
    </p:spTree>
    <p:extLst>
      <p:ext uri="{BB962C8B-B14F-4D97-AF65-F5344CB8AC3E}">
        <p14:creationId xmlns:p14="http://schemas.microsoft.com/office/powerpoint/2010/main" val="37288700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solidFill>
                  <a:srgbClr val="0070C0"/>
                </a:solidFill>
              </a:rPr>
              <a:t>OBJETIVO </a:t>
            </a:r>
            <a:endParaRPr lang="es-MX" b="1" dirty="0">
              <a:solidFill>
                <a:srgbClr val="0070C0"/>
              </a:solidFill>
            </a:endParaRPr>
          </a:p>
        </p:txBody>
      </p:sp>
      <p:sp>
        <p:nvSpPr>
          <p:cNvPr id="3" name="Marcador de contenido 2"/>
          <p:cNvSpPr>
            <a:spLocks noGrp="1"/>
          </p:cNvSpPr>
          <p:nvPr>
            <p:ph idx="1"/>
          </p:nvPr>
        </p:nvSpPr>
        <p:spPr/>
        <p:txBody>
          <a:bodyPr>
            <a:normAutofit/>
          </a:bodyPr>
          <a:lstStyle/>
          <a:p>
            <a:pPr algn="just"/>
            <a:r>
              <a:rPr lang="es-MX" sz="3200" b="1" dirty="0"/>
              <a:t>I</a:t>
            </a:r>
            <a:r>
              <a:rPr lang="es-MX" sz="3200" b="1" dirty="0" smtClean="0"/>
              <a:t>dentificar </a:t>
            </a:r>
            <a:r>
              <a:rPr lang="es-MX" sz="3200" b="1" dirty="0"/>
              <a:t>la importancia, clasificación y el uso que tienen los manuales administrativos dentro de las organizaciones, para alcanzar los objetivos propuestos y lograr su </a:t>
            </a:r>
            <a:r>
              <a:rPr lang="es-MX" sz="3200" b="1" dirty="0" smtClean="0"/>
              <a:t>desarrollo</a:t>
            </a:r>
            <a:r>
              <a:rPr lang="es-MX" sz="3200" dirty="0" smtClean="0"/>
              <a:t> </a:t>
            </a:r>
            <a:r>
              <a:rPr lang="es-MX" sz="3200" b="1" dirty="0" smtClean="0"/>
              <a:t>en la organización.</a:t>
            </a:r>
            <a:endParaRPr lang="es-MX" sz="3200" b="1" dirty="0"/>
          </a:p>
          <a:p>
            <a:endParaRPr lang="es-MX" sz="3200" b="1" dirty="0"/>
          </a:p>
        </p:txBody>
      </p:sp>
      <p:sp>
        <p:nvSpPr>
          <p:cNvPr id="4" name="Menos 3"/>
          <p:cNvSpPr/>
          <p:nvPr/>
        </p:nvSpPr>
        <p:spPr>
          <a:xfrm>
            <a:off x="3456432" y="1609344"/>
            <a:ext cx="7918704" cy="524256"/>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13719110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solidFill>
                  <a:srgbClr val="0070C0"/>
                </a:solidFill>
              </a:rPr>
              <a:t>Referencias bibliográficas </a:t>
            </a:r>
            <a:endParaRPr lang="es-MX" dirty="0">
              <a:solidFill>
                <a:srgbClr val="0070C0"/>
              </a:solidFill>
            </a:endParaRPr>
          </a:p>
        </p:txBody>
      </p:sp>
      <p:sp>
        <p:nvSpPr>
          <p:cNvPr id="3" name="Marcador de contenido 2"/>
          <p:cNvSpPr>
            <a:spLocks noGrp="1"/>
          </p:cNvSpPr>
          <p:nvPr>
            <p:ph idx="1"/>
          </p:nvPr>
        </p:nvSpPr>
        <p:spPr/>
        <p:txBody>
          <a:bodyPr/>
          <a:lstStyle/>
          <a:p>
            <a:r>
              <a:rPr lang="es-MX" dirty="0" smtClean="0"/>
              <a:t>Franklin, E. Benjamín (2010) Análisis, diseño y estructura, Organización de Empresas, </a:t>
            </a:r>
            <a:r>
              <a:rPr lang="es-MX" dirty="0" err="1" smtClean="0"/>
              <a:t>McGRAW-HILL</a:t>
            </a:r>
            <a:r>
              <a:rPr lang="es-MX" dirty="0" smtClean="0"/>
              <a:t>.  Tercera </a:t>
            </a:r>
            <a:r>
              <a:rPr lang="es-MX" dirty="0" err="1" smtClean="0"/>
              <a:t>Edicción</a:t>
            </a:r>
            <a:r>
              <a:rPr lang="es-MX" dirty="0" smtClean="0"/>
              <a:t>, México.</a:t>
            </a:r>
          </a:p>
          <a:p>
            <a:r>
              <a:rPr lang="es-MX" dirty="0" smtClean="0"/>
              <a:t>Rodríguez Valencia Joaquín.(2004) Estudio de Sistemas y Procedimientos Administrativos. Ed. ECAFSA. México. </a:t>
            </a:r>
          </a:p>
          <a:p>
            <a:r>
              <a:rPr lang="es-MX" dirty="0"/>
              <a:t>Rodríguez Valencia </a:t>
            </a:r>
            <a:r>
              <a:rPr lang="es-MX" dirty="0" smtClean="0"/>
              <a:t>Joaquín.(2005) Cómo elaborar y usar manuales administrativos. Ed. ECAFSA. México. </a:t>
            </a:r>
          </a:p>
          <a:p>
            <a:r>
              <a:rPr lang="es-MX" dirty="0" smtClean="0"/>
              <a:t>Manuales Administrativos</a:t>
            </a:r>
            <a:r>
              <a:rPr lang="es-MX" dirty="0"/>
              <a:t>: visible en </a:t>
            </a:r>
            <a:r>
              <a:rPr lang="es-MX" dirty="0">
                <a:hlinkClick r:id="rId2"/>
              </a:rPr>
              <a:t>http://</a:t>
            </a:r>
            <a:r>
              <a:rPr lang="es-MX" dirty="0" smtClean="0">
                <a:hlinkClick r:id="rId2"/>
              </a:rPr>
              <a:t>ecampus.fca.unam.mx/ebook/imprimibles/administracion/administracion_3/Unidad_4.pdf</a:t>
            </a:r>
            <a:r>
              <a:rPr lang="es-MX" dirty="0" smtClean="0"/>
              <a:t>; consultado el 19/03/2017</a:t>
            </a:r>
          </a:p>
          <a:p>
            <a:endParaRPr lang="es-MX" dirty="0" smtClean="0"/>
          </a:p>
          <a:p>
            <a:endParaRPr lang="es-MX" dirty="0" smtClean="0"/>
          </a:p>
          <a:p>
            <a:endParaRPr lang="es-MX" dirty="0"/>
          </a:p>
        </p:txBody>
      </p:sp>
    </p:spTree>
    <p:extLst>
      <p:ext uri="{BB962C8B-B14F-4D97-AF65-F5344CB8AC3E}">
        <p14:creationId xmlns:p14="http://schemas.microsoft.com/office/powerpoint/2010/main" val="25360581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624110"/>
            <a:ext cx="8911687" cy="930370"/>
          </a:xfrm>
        </p:spPr>
        <p:txBody>
          <a:bodyPr/>
          <a:lstStyle/>
          <a:p>
            <a:pPr algn="ctr"/>
            <a:r>
              <a:rPr lang="es-MX" b="1" dirty="0" smtClean="0">
                <a:solidFill>
                  <a:srgbClr val="00B0F0"/>
                </a:solidFill>
              </a:rPr>
              <a:t>Guion Explicativo</a:t>
            </a:r>
            <a:endParaRPr lang="es-MX" b="1" dirty="0">
              <a:solidFill>
                <a:srgbClr val="00B0F0"/>
              </a:solidFill>
            </a:endParaRPr>
          </a:p>
        </p:txBody>
      </p:sp>
      <p:sp>
        <p:nvSpPr>
          <p:cNvPr id="3" name="Marcador de contenido 2"/>
          <p:cNvSpPr>
            <a:spLocks noGrp="1"/>
          </p:cNvSpPr>
          <p:nvPr>
            <p:ph idx="1"/>
          </p:nvPr>
        </p:nvSpPr>
        <p:spPr>
          <a:xfrm>
            <a:off x="2589212" y="1389888"/>
            <a:ext cx="8915400" cy="5468112"/>
          </a:xfrm>
        </p:spPr>
        <p:txBody>
          <a:bodyPr>
            <a:normAutofit fontScale="77500" lnSpcReduction="20000"/>
          </a:bodyPr>
          <a:lstStyle/>
          <a:p>
            <a:pPr marL="0" indent="0" algn="just">
              <a:buNone/>
            </a:pPr>
            <a:r>
              <a:rPr lang="es-MX" sz="2300" b="1" dirty="0">
                <a:latin typeface="Arial" panose="020B0604020202020204" pitchFamily="34" charset="0"/>
                <a:cs typeface="Arial" panose="020B0604020202020204" pitchFamily="34" charset="0"/>
              </a:rPr>
              <a:t>El uso del material didáctico por medio de diapositivas en la Unidad de Aprendizaje Teoría y Diseño Organizacional, para los alumnos del Tercer semestre de la Licenciatura en Administración. Resulta indispensable, dado que se tienen que abordar en un tiempo muy limitado en temas tan extensos.</a:t>
            </a:r>
          </a:p>
          <a:p>
            <a:pPr marL="0" indent="0" algn="just">
              <a:buNone/>
            </a:pPr>
            <a:r>
              <a:rPr lang="es-MX" sz="2300" b="1" dirty="0">
                <a:latin typeface="Arial" panose="020B0604020202020204" pitchFamily="34" charset="0"/>
                <a:cs typeface="Arial" panose="020B0604020202020204" pitchFamily="34" charset="0"/>
              </a:rPr>
              <a:t>Las diapositivas siguen un orden señalado en el programa de estudios de la unidad </a:t>
            </a:r>
            <a:r>
              <a:rPr lang="es-MX" sz="2300" b="1" dirty="0" smtClean="0">
                <a:latin typeface="Arial" panose="020B0604020202020204" pitchFamily="34" charset="0"/>
                <a:cs typeface="Arial" panose="020B0604020202020204" pitchFamily="34" charset="0"/>
              </a:rPr>
              <a:t>4, </a:t>
            </a:r>
            <a:r>
              <a:rPr lang="es-MX" sz="2300" b="1" dirty="0">
                <a:latin typeface="Arial" panose="020B0604020202020204" pitchFamily="34" charset="0"/>
                <a:cs typeface="Arial" panose="020B0604020202020204" pitchFamily="34" charset="0"/>
              </a:rPr>
              <a:t>considerando los siguientes temas</a:t>
            </a:r>
            <a:r>
              <a:rPr lang="es-MX" sz="2300" b="1" dirty="0" smtClean="0">
                <a:latin typeface="Arial" panose="020B0604020202020204" pitchFamily="34" charset="0"/>
                <a:cs typeface="Arial" panose="020B0604020202020204" pitchFamily="34" charset="0"/>
              </a:rPr>
              <a:t>:</a:t>
            </a:r>
          </a:p>
          <a:p>
            <a:r>
              <a:rPr lang="es-MX" sz="2200" b="1" dirty="0">
                <a:latin typeface="Arial" panose="020B0604020202020204" pitchFamily="34" charset="0"/>
                <a:cs typeface="Arial" panose="020B0604020202020204" pitchFamily="34" charset="0"/>
              </a:rPr>
              <a:t>Concepto, ventajas y desventajas </a:t>
            </a:r>
          </a:p>
          <a:p>
            <a:r>
              <a:rPr lang="es-MX" sz="2200" b="1" dirty="0">
                <a:latin typeface="Arial" panose="020B0604020202020204" pitchFamily="34" charset="0"/>
                <a:cs typeface="Arial" panose="020B0604020202020204" pitchFamily="34" charset="0"/>
              </a:rPr>
              <a:t>4.2 Clasificación </a:t>
            </a:r>
          </a:p>
          <a:p>
            <a:r>
              <a:rPr lang="es-MX" sz="2200" b="1" dirty="0">
                <a:latin typeface="Arial" panose="020B0604020202020204" pitchFamily="34" charset="0"/>
                <a:cs typeface="Arial" panose="020B0604020202020204" pitchFamily="34" charset="0"/>
              </a:rPr>
              <a:t>4.3 Manual de organización: concepto y contenido </a:t>
            </a:r>
          </a:p>
          <a:p>
            <a:r>
              <a:rPr lang="es-MX" sz="2200" b="1" dirty="0">
                <a:latin typeface="Arial" panose="020B0604020202020204" pitchFamily="34" charset="0"/>
                <a:cs typeface="Arial" panose="020B0604020202020204" pitchFamily="34" charset="0"/>
              </a:rPr>
              <a:t>4.4 Proceso de elaboración </a:t>
            </a:r>
          </a:p>
          <a:p>
            <a:r>
              <a:rPr lang="es-MX" sz="2200" b="1" dirty="0">
                <a:latin typeface="Arial" panose="020B0604020202020204" pitchFamily="34" charset="0"/>
                <a:cs typeface="Arial" panose="020B0604020202020204" pitchFamily="34" charset="0"/>
              </a:rPr>
              <a:t>4.5 Manual de procedimientos: concepto y contenido </a:t>
            </a:r>
          </a:p>
          <a:p>
            <a:r>
              <a:rPr lang="es-MX" sz="2200" b="1" dirty="0">
                <a:latin typeface="Arial" panose="020B0604020202020204" pitchFamily="34" charset="0"/>
                <a:cs typeface="Arial" panose="020B0604020202020204" pitchFamily="34" charset="0"/>
              </a:rPr>
              <a:t>4.6 Proceso de elaboración </a:t>
            </a:r>
          </a:p>
          <a:p>
            <a:r>
              <a:rPr lang="es-MX" sz="2200" b="1" dirty="0">
                <a:latin typeface="Arial" panose="020B0604020202020204" pitchFamily="34" charset="0"/>
                <a:cs typeface="Arial" panose="020B0604020202020204" pitchFamily="34" charset="0"/>
              </a:rPr>
              <a:t>4.7 Diagramación: concepto, ventajas y desventajas </a:t>
            </a:r>
          </a:p>
          <a:p>
            <a:r>
              <a:rPr lang="es-MX" sz="2200" b="1" dirty="0">
                <a:latin typeface="Arial" panose="020B0604020202020204" pitchFamily="34" charset="0"/>
                <a:cs typeface="Arial" panose="020B0604020202020204" pitchFamily="34" charset="0"/>
              </a:rPr>
              <a:t>4.8 Símbolos gráficos de los diagramas de flujo </a:t>
            </a:r>
          </a:p>
          <a:p>
            <a:r>
              <a:rPr lang="es-MX" sz="2200" b="1" dirty="0">
                <a:latin typeface="Arial" panose="020B0604020202020204" pitchFamily="34" charset="0"/>
                <a:cs typeface="Arial" panose="020B0604020202020204" pitchFamily="34" charset="0"/>
              </a:rPr>
              <a:t>4.9 Clasificación </a:t>
            </a:r>
          </a:p>
          <a:p>
            <a:r>
              <a:rPr lang="es-MX" sz="2200" b="1" dirty="0">
                <a:latin typeface="Arial" panose="020B0604020202020204" pitchFamily="34" charset="0"/>
                <a:cs typeface="Arial" panose="020B0604020202020204" pitchFamily="34" charset="0"/>
              </a:rPr>
              <a:t>4.10 Formatos de oficina: concepto y objeto de utilización 	</a:t>
            </a:r>
          </a:p>
          <a:p>
            <a:pPr marL="0" indent="0" algn="just">
              <a:buNone/>
            </a:pPr>
            <a:endParaRPr lang="es-MX" b="1" dirty="0"/>
          </a:p>
        </p:txBody>
      </p:sp>
    </p:spTree>
    <p:extLst>
      <p:ext uri="{BB962C8B-B14F-4D97-AF65-F5344CB8AC3E}">
        <p14:creationId xmlns:p14="http://schemas.microsoft.com/office/powerpoint/2010/main" val="852855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624110"/>
            <a:ext cx="8911687" cy="872181"/>
          </a:xfrm>
        </p:spPr>
        <p:txBody>
          <a:bodyPr>
            <a:normAutofit fontScale="90000"/>
          </a:bodyPr>
          <a:lstStyle/>
          <a:p>
            <a:pPr algn="ctr"/>
            <a:r>
              <a:rPr lang="es-MX" b="1" dirty="0" smtClean="0">
                <a:solidFill>
                  <a:srgbClr val="0070C0"/>
                </a:solidFill>
              </a:rPr>
              <a:t>4.1 CONCEPTO </a:t>
            </a:r>
            <a:r>
              <a:rPr lang="es-MX" b="1" dirty="0" smtClean="0">
                <a:solidFill>
                  <a:srgbClr val="0070C0"/>
                </a:solidFill>
              </a:rPr>
              <a:t>DE MANUALES ADMINISTRATIVOS</a:t>
            </a:r>
            <a:endParaRPr lang="es-MX" b="1" dirty="0">
              <a:solidFill>
                <a:srgbClr val="0070C0"/>
              </a:solidFill>
            </a:endParaRPr>
          </a:p>
        </p:txBody>
      </p:sp>
      <p:sp>
        <p:nvSpPr>
          <p:cNvPr id="3" name="Marcador de contenido 2"/>
          <p:cNvSpPr>
            <a:spLocks noGrp="1"/>
          </p:cNvSpPr>
          <p:nvPr>
            <p:ph idx="1"/>
          </p:nvPr>
        </p:nvSpPr>
        <p:spPr>
          <a:xfrm>
            <a:off x="2085646" y="1905000"/>
            <a:ext cx="9074190" cy="4953000"/>
          </a:xfrm>
        </p:spPr>
        <p:txBody>
          <a:bodyPr/>
          <a:lstStyle/>
          <a:p>
            <a:pPr marL="0" indent="0" algn="just">
              <a:buNone/>
            </a:pPr>
            <a:r>
              <a:rPr lang="es-MX" sz="2400" b="1" dirty="0">
                <a:cs typeface="Arial" pitchFamily="34" charset="0"/>
              </a:rPr>
              <a:t>Para Enrique Benjamín Franklin</a:t>
            </a:r>
            <a:r>
              <a:rPr lang="es-MX" sz="1200" b="1" dirty="0">
                <a:cs typeface="Arial" pitchFamily="34" charset="0"/>
              </a:rPr>
              <a:t>:</a:t>
            </a:r>
          </a:p>
          <a:p>
            <a:pPr algn="just"/>
            <a:r>
              <a:rPr lang="es-MX" sz="3200" b="1" dirty="0" smtClean="0"/>
              <a:t>“</a:t>
            </a:r>
            <a:r>
              <a:rPr lang="es-MX" sz="3200" b="1" dirty="0">
                <a:cs typeface="Arial" pitchFamily="34" charset="0"/>
              </a:rPr>
              <a:t>S</a:t>
            </a:r>
            <a:r>
              <a:rPr lang="es-MX" sz="3200" b="1" dirty="0" smtClean="0">
                <a:cs typeface="Arial" pitchFamily="34" charset="0"/>
              </a:rPr>
              <a:t>on </a:t>
            </a:r>
            <a:r>
              <a:rPr lang="es-MX" sz="3200" b="1" dirty="0">
                <a:cs typeface="Arial" pitchFamily="34" charset="0"/>
              </a:rPr>
              <a:t>documentos que sirven como medios de comunicación y coordinación que permiten registrar y transmitir en forma ordenada y sistemática la información de una organización”.</a:t>
            </a:r>
          </a:p>
          <a:p>
            <a:endParaRPr lang="es-MX" b="1"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48768" y="4607831"/>
            <a:ext cx="2333625" cy="1962150"/>
          </a:xfrm>
          <a:prstGeom prst="rect">
            <a:avLst/>
          </a:prstGeom>
        </p:spPr>
      </p:pic>
    </p:spTree>
    <p:extLst>
      <p:ext uri="{BB962C8B-B14F-4D97-AF65-F5344CB8AC3E}">
        <p14:creationId xmlns:p14="http://schemas.microsoft.com/office/powerpoint/2010/main" val="30373760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624110"/>
            <a:ext cx="8911687" cy="477326"/>
          </a:xfrm>
        </p:spPr>
        <p:txBody>
          <a:bodyPr>
            <a:normAutofit fontScale="90000"/>
          </a:bodyPr>
          <a:lstStyle/>
          <a:p>
            <a:endParaRPr lang="es-MX"/>
          </a:p>
        </p:txBody>
      </p:sp>
      <p:sp>
        <p:nvSpPr>
          <p:cNvPr id="3" name="Marcador de contenido 2"/>
          <p:cNvSpPr>
            <a:spLocks noGrp="1"/>
          </p:cNvSpPr>
          <p:nvPr>
            <p:ph idx="1"/>
          </p:nvPr>
        </p:nvSpPr>
        <p:spPr>
          <a:xfrm>
            <a:off x="2589212" y="1537855"/>
            <a:ext cx="8915400" cy="4842163"/>
          </a:xfrm>
        </p:spPr>
        <p:txBody>
          <a:bodyPr>
            <a:normAutofit/>
          </a:bodyPr>
          <a:lstStyle/>
          <a:p>
            <a:pPr marL="0" indent="0">
              <a:buNone/>
            </a:pPr>
            <a:r>
              <a:rPr lang="es-MX" sz="2400" b="1" dirty="0">
                <a:latin typeface="Arial" panose="020B0604020202020204" pitchFamily="34" charset="0"/>
                <a:cs typeface="Arial" panose="020B0604020202020204" pitchFamily="34" charset="0"/>
              </a:rPr>
              <a:t>Para Lourdes </a:t>
            </a:r>
            <a:r>
              <a:rPr lang="es-MX" sz="2400" b="1" dirty="0" err="1">
                <a:latin typeface="Arial" panose="020B0604020202020204" pitchFamily="34" charset="0"/>
                <a:cs typeface="Arial" panose="020B0604020202020204" pitchFamily="34" charset="0"/>
              </a:rPr>
              <a:t>Münch</a:t>
            </a:r>
            <a:r>
              <a:rPr lang="es-MX" sz="2400" b="1" dirty="0">
                <a:latin typeface="Arial" panose="020B0604020202020204" pitchFamily="34" charset="0"/>
                <a:cs typeface="Arial" panose="020B0604020202020204" pitchFamily="34" charset="0"/>
              </a:rPr>
              <a:t>.</a:t>
            </a:r>
          </a:p>
          <a:p>
            <a:pPr algn="just"/>
            <a:r>
              <a:rPr lang="es-MX" sz="2400" b="1" dirty="0">
                <a:latin typeface="Arial" panose="020B0604020202020204" pitchFamily="34" charset="0"/>
                <a:cs typeface="Arial" panose="020B0604020202020204" pitchFamily="34" charset="0"/>
              </a:rPr>
              <a:t>“Son documentos detallados que contienen en </a:t>
            </a:r>
            <a:r>
              <a:rPr lang="es-MX" sz="2400" b="1" dirty="0">
                <a:solidFill>
                  <a:schemeClr val="tx1"/>
                </a:solidFill>
                <a:latin typeface="Arial" panose="020B0604020202020204" pitchFamily="34" charset="0"/>
                <a:cs typeface="Arial" panose="020B0604020202020204" pitchFamily="34" charset="0"/>
              </a:rPr>
              <a:t>forma ordenada y sistemática información </a:t>
            </a:r>
            <a:r>
              <a:rPr lang="es-MX" sz="2400" b="1" dirty="0">
                <a:latin typeface="Arial" panose="020B0604020202020204" pitchFamily="34" charset="0"/>
                <a:cs typeface="Arial" panose="020B0604020202020204" pitchFamily="34" charset="0"/>
              </a:rPr>
              <a:t>acerca de la organización de la empresa”. </a:t>
            </a:r>
          </a:p>
          <a:p>
            <a:pPr algn="just"/>
            <a:endParaRPr lang="es-MX" sz="2400" b="1" dirty="0">
              <a:latin typeface="Arial" panose="020B0604020202020204" pitchFamily="34" charset="0"/>
              <a:cs typeface="Arial" panose="020B0604020202020204" pitchFamily="34" charset="0"/>
            </a:endParaRPr>
          </a:p>
          <a:p>
            <a:pPr marL="0" indent="0" algn="just">
              <a:buNone/>
            </a:pPr>
            <a:r>
              <a:rPr lang="es-MX" sz="2400" b="1" dirty="0">
                <a:latin typeface="Arial" panose="020B0604020202020204" pitchFamily="34" charset="0"/>
                <a:cs typeface="Arial" panose="020B0604020202020204" pitchFamily="34" charset="0"/>
              </a:rPr>
              <a:t>Para Terry G.R. </a:t>
            </a:r>
            <a:endParaRPr lang="es-MX" sz="2400" dirty="0">
              <a:latin typeface="Arial" panose="020B0604020202020204" pitchFamily="34" charset="0"/>
              <a:cs typeface="Arial" panose="020B0604020202020204" pitchFamily="34" charset="0"/>
            </a:endParaRPr>
          </a:p>
          <a:p>
            <a:pPr algn="just"/>
            <a:r>
              <a:rPr lang="es-MX" sz="2400" b="1" dirty="0">
                <a:latin typeface="Arial" panose="020B0604020202020204" pitchFamily="34" charset="0"/>
                <a:cs typeface="Arial" panose="020B0604020202020204" pitchFamily="34" charset="0"/>
              </a:rPr>
              <a:t> </a:t>
            </a:r>
            <a:r>
              <a:rPr lang="es-MX" sz="2400" b="1" dirty="0">
                <a:solidFill>
                  <a:schemeClr val="tx1"/>
                </a:solidFill>
                <a:latin typeface="Arial" pitchFamily="34" charset="0"/>
                <a:cs typeface="Arial" pitchFamily="34" charset="0"/>
              </a:rPr>
              <a:t>“Es un registro inscrito de información e instrucciones que conciernen al empleado y pueden ser utilizados para orientar los esfuerzos de un empleado en una empresa”.</a:t>
            </a:r>
          </a:p>
          <a:p>
            <a:pPr algn="just"/>
            <a:endParaRPr lang="es-MX" sz="2800" b="1" dirty="0"/>
          </a:p>
          <a:p>
            <a:pPr algn="just"/>
            <a:endParaRPr lang="es-MX" dirty="0"/>
          </a:p>
        </p:txBody>
      </p:sp>
    </p:spTree>
    <p:extLst>
      <p:ext uri="{BB962C8B-B14F-4D97-AF65-F5344CB8AC3E}">
        <p14:creationId xmlns:p14="http://schemas.microsoft.com/office/powerpoint/2010/main" val="12126838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solidFill>
                  <a:srgbClr val="0070C0"/>
                </a:solidFill>
              </a:rPr>
              <a:t>VENTAJAS DE LOS MANUALES ADMINISTRATIVOS</a:t>
            </a:r>
            <a:endParaRPr lang="es-MX" b="1" dirty="0">
              <a:solidFill>
                <a:srgbClr val="0070C0"/>
              </a:solidFill>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315154801"/>
              </p:ext>
            </p:extLst>
          </p:nvPr>
        </p:nvGraphicFramePr>
        <p:xfrm>
          <a:off x="2589213" y="2133600"/>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309922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530452984"/>
              </p:ext>
            </p:extLst>
          </p:nvPr>
        </p:nvGraphicFramePr>
        <p:xfrm>
          <a:off x="2592925" y="1905000"/>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6410229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solidFill>
                  <a:srgbClr val="0070C0"/>
                </a:solidFill>
              </a:rPr>
              <a:t>DESVENTAJAS </a:t>
            </a:r>
            <a:endParaRPr lang="es-MX" b="1" dirty="0">
              <a:solidFill>
                <a:srgbClr val="0070C0"/>
              </a:solidFill>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955141514"/>
              </p:ext>
            </p:extLst>
          </p:nvPr>
        </p:nvGraphicFramePr>
        <p:xfrm>
          <a:off x="2589213" y="1596981"/>
          <a:ext cx="8915400" cy="5022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29884787"/>
      </p:ext>
    </p:extLst>
  </p:cSld>
  <p:clrMapOvr>
    <a:masterClrMapping/>
  </p:clrMapOvr>
  <p:timing>
    <p:tnLst>
      <p:par>
        <p:cTn id="1" dur="indefinite" restart="never" nodeType="tmRoot"/>
      </p:par>
    </p:tnLst>
  </p:timing>
</p:sld>
</file>

<file path=ppt/theme/theme1.xml><?xml version="1.0" encoding="utf-8"?>
<a:theme xmlns:a="http://schemas.openxmlformats.org/drawingml/2006/main" name="Espiral">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614</TotalTime>
  <Words>1414</Words>
  <Application>Microsoft Office PowerPoint</Application>
  <PresentationFormat>Panorámica</PresentationFormat>
  <Paragraphs>168</Paragraphs>
  <Slides>30</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30</vt:i4>
      </vt:variant>
    </vt:vector>
  </HeadingPairs>
  <TitlesOfParts>
    <vt:vector size="34" baseType="lpstr">
      <vt:lpstr>Arial</vt:lpstr>
      <vt:lpstr>Century Gothic</vt:lpstr>
      <vt:lpstr>Wingdings 3</vt:lpstr>
      <vt:lpstr>Espiral</vt:lpstr>
      <vt:lpstr>Universidad Autónoma del Estado de México Facultad de Contaduría y Administración</vt:lpstr>
      <vt:lpstr>Introducción</vt:lpstr>
      <vt:lpstr>OBJETIVO </vt:lpstr>
      <vt:lpstr>Guion Explicativo</vt:lpstr>
      <vt:lpstr>4.1 CONCEPTO DE MANUALES ADMINISTRATIVOS</vt:lpstr>
      <vt:lpstr>Presentación de PowerPoint</vt:lpstr>
      <vt:lpstr>VENTAJAS DE LOS MANUALES ADMINISTRATIVOS</vt:lpstr>
      <vt:lpstr>Presentación de PowerPoint</vt:lpstr>
      <vt:lpstr>DESVENTAJAS </vt:lpstr>
      <vt:lpstr>4.2 CLASIFICACIÓN DE LOS MANUALES Por su naturaleza:</vt:lpstr>
      <vt:lpstr>Presentación de PowerPoint</vt:lpstr>
      <vt:lpstr>Clasificación de los Manuales administrativos</vt:lpstr>
      <vt:lpstr>4.3 Manual de Organización</vt:lpstr>
      <vt:lpstr> </vt:lpstr>
      <vt:lpstr>4.4 Proceso de Elaboración</vt:lpstr>
      <vt:lpstr>Presentación de PowerPoint</vt:lpstr>
      <vt:lpstr>Contenido del Manual de Procedimientos</vt:lpstr>
      <vt:lpstr>4.6 Proceso de elaboración</vt:lpstr>
      <vt:lpstr>4.7 Diagramación</vt:lpstr>
      <vt:lpstr>Ventajas de la diagramación</vt:lpstr>
      <vt:lpstr>Desventajas de la Diagramación</vt:lpstr>
      <vt:lpstr>4.8 Símbolos gráficos de los diagramas de flujo</vt:lpstr>
      <vt:lpstr>Símbolos gráficos de los diagramas de flujo</vt:lpstr>
      <vt:lpstr>4.9 Clasificación</vt:lpstr>
      <vt:lpstr>4.10 Formatos de oficina</vt:lpstr>
      <vt:lpstr>4.10 Formatos de oficina: concepto y objeto de utilización   </vt:lpstr>
      <vt:lpstr>Formato de entrevista</vt:lpstr>
      <vt:lpstr>Presentación de PowerPoint</vt:lpstr>
      <vt:lpstr>CONCLUSIÓN</vt:lpstr>
      <vt:lpstr>Referencias bibliográficas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contaduria</dc:creator>
  <cp:lastModifiedBy>contaduria</cp:lastModifiedBy>
  <cp:revision>106</cp:revision>
  <dcterms:created xsi:type="dcterms:W3CDTF">2017-03-22T03:44:08Z</dcterms:created>
  <dcterms:modified xsi:type="dcterms:W3CDTF">2019-10-01T01:09:40Z</dcterms:modified>
</cp:coreProperties>
</file>