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1"/>
  </p:notesMasterIdLst>
  <p:sldIdLst>
    <p:sldId id="256" r:id="rId2"/>
    <p:sldId id="257" r:id="rId3"/>
    <p:sldId id="277" r:id="rId4"/>
    <p:sldId id="278" r:id="rId5"/>
    <p:sldId id="279" r:id="rId6"/>
    <p:sldId id="280" r:id="rId7"/>
    <p:sldId id="258" r:id="rId8"/>
    <p:sldId id="281" r:id="rId9"/>
    <p:sldId id="282" r:id="rId10"/>
    <p:sldId id="283" r:id="rId11"/>
    <p:sldId id="284" r:id="rId12"/>
    <p:sldId id="270" r:id="rId13"/>
    <p:sldId id="271" r:id="rId14"/>
    <p:sldId id="272" r:id="rId15"/>
    <p:sldId id="273" r:id="rId16"/>
    <p:sldId id="274" r:id="rId17"/>
    <p:sldId id="275" r:id="rId18"/>
    <p:sldId id="276" r:id="rId19"/>
    <p:sldId id="259" r:id="rId20"/>
    <p:sldId id="263" r:id="rId21"/>
    <p:sldId id="264" r:id="rId22"/>
    <p:sldId id="260" r:id="rId23"/>
    <p:sldId id="265" r:id="rId24"/>
    <p:sldId id="261" r:id="rId25"/>
    <p:sldId id="262" r:id="rId26"/>
    <p:sldId id="266" r:id="rId27"/>
    <p:sldId id="267" r:id="rId28"/>
    <p:sldId id="268" r:id="rId29"/>
    <p:sldId id="269" r:id="rId3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7434E0-96D3-4A0C-BFFC-C130F434E21E}" type="datetimeFigureOut">
              <a:rPr lang="es-ES" smtClean="0"/>
              <a:pPr/>
              <a:t>27/03/2019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6B4BF2-22F7-43AF-AF10-901D346C7A0E}"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BB6B4BF2-22F7-43AF-AF10-901D346C7A0E}" type="slidenum">
              <a:rPr lang="es-ES" smtClean="0"/>
              <a:pPr/>
              <a:t>15</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BB6B4BF2-22F7-43AF-AF10-901D346C7A0E}" type="slidenum">
              <a:rPr lang="es-ES" smtClean="0"/>
              <a:pPr/>
              <a:t>21</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A49E75B6-BD08-41EF-A818-6C5ED5926A96}" type="datetimeFigureOut">
              <a:rPr lang="es-ES" smtClean="0"/>
              <a:pPr/>
              <a:t>27/03/2019</a:t>
            </a:fld>
            <a:endParaRPr lang="es-ES"/>
          </a:p>
        </p:txBody>
      </p:sp>
      <p:sp>
        <p:nvSpPr>
          <p:cNvPr id="2" name="1 Marcador de pie de página"/>
          <p:cNvSpPr>
            <a:spLocks noGrp="1"/>
          </p:cNvSpPr>
          <p:nvPr>
            <p:ph type="ftr" sz="quarter" idx="11"/>
          </p:nvPr>
        </p:nvSpPr>
        <p:spPr/>
        <p:txBody>
          <a:bodyPr/>
          <a:lstStyle/>
          <a:p>
            <a:endParaRPr lang="es-ES"/>
          </a:p>
        </p:txBody>
      </p:sp>
      <p:sp>
        <p:nvSpPr>
          <p:cNvPr id="15" name="14 Marcador de número de diapositiva"/>
          <p:cNvSpPr>
            <a:spLocks noGrp="1"/>
          </p:cNvSpPr>
          <p:nvPr>
            <p:ph type="sldNum" sz="quarter" idx="12"/>
          </p:nvPr>
        </p:nvSpPr>
        <p:spPr>
          <a:xfrm>
            <a:off x="8229600" y="6473952"/>
            <a:ext cx="758952" cy="246888"/>
          </a:xfrm>
        </p:spPr>
        <p:txBody>
          <a:bodyPr/>
          <a:lstStyle/>
          <a:p>
            <a:fld id="{6BDF87B2-72C7-455C-844D-F9FEE78C92C6}"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49E75B6-BD08-41EF-A818-6C5ED5926A96}" type="datetimeFigureOut">
              <a:rPr lang="es-ES" smtClean="0"/>
              <a:pPr/>
              <a:t>27/03/2019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BDF87B2-72C7-455C-844D-F9FEE78C92C6}"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49E75B6-BD08-41EF-A818-6C5ED5926A96}" type="datetimeFigureOut">
              <a:rPr lang="es-ES" smtClean="0"/>
              <a:pPr/>
              <a:t>27/03/2019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BDF87B2-72C7-455C-844D-F9FEE78C92C6}"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A49E75B6-BD08-41EF-A818-6C5ED5926A96}" type="datetimeFigureOut">
              <a:rPr lang="es-ES" smtClean="0"/>
              <a:pPr/>
              <a:t>27/03/2019</a:t>
            </a:fld>
            <a:endParaRPr lang="es-ES"/>
          </a:p>
        </p:txBody>
      </p:sp>
      <p:sp>
        <p:nvSpPr>
          <p:cNvPr id="19" name="18 Marcador de pie de página"/>
          <p:cNvSpPr>
            <a:spLocks noGrp="1"/>
          </p:cNvSpPr>
          <p:nvPr>
            <p:ph type="ftr" sz="quarter" idx="11"/>
          </p:nvPr>
        </p:nvSpPr>
        <p:spPr>
          <a:xfrm>
            <a:off x="3581400" y="76200"/>
            <a:ext cx="2895600" cy="288925"/>
          </a:xfrm>
        </p:spPr>
        <p:txBody>
          <a:bodyPr/>
          <a:lstStyle/>
          <a:p>
            <a:endParaRPr lang="es-ES"/>
          </a:p>
        </p:txBody>
      </p:sp>
      <p:sp>
        <p:nvSpPr>
          <p:cNvPr id="16" name="15 Marcador de número de diapositiva"/>
          <p:cNvSpPr>
            <a:spLocks noGrp="1"/>
          </p:cNvSpPr>
          <p:nvPr>
            <p:ph type="sldNum" sz="quarter" idx="12"/>
          </p:nvPr>
        </p:nvSpPr>
        <p:spPr>
          <a:xfrm>
            <a:off x="8229600" y="6473952"/>
            <a:ext cx="758952" cy="246888"/>
          </a:xfrm>
        </p:spPr>
        <p:txBody>
          <a:bodyPr/>
          <a:lstStyle/>
          <a:p>
            <a:fld id="{6BDF87B2-72C7-455C-844D-F9FEE78C92C6}"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A49E75B6-BD08-41EF-A818-6C5ED5926A96}" type="datetimeFigureOut">
              <a:rPr lang="es-ES" smtClean="0"/>
              <a:pPr/>
              <a:t>27/03/2019</a:t>
            </a:fld>
            <a:endParaRPr lang="es-ES"/>
          </a:p>
        </p:txBody>
      </p:sp>
      <p:sp>
        <p:nvSpPr>
          <p:cNvPr id="11" name="10 Marcador de pie de página"/>
          <p:cNvSpPr>
            <a:spLocks noGrp="1"/>
          </p:cNvSpPr>
          <p:nvPr>
            <p:ph type="ftr" sz="quarter" idx="11"/>
          </p:nvPr>
        </p:nvSpPr>
        <p:spPr/>
        <p:txBody>
          <a:bodyPr/>
          <a:lstStyle/>
          <a:p>
            <a:endParaRPr lang="es-ES"/>
          </a:p>
        </p:txBody>
      </p:sp>
      <p:sp>
        <p:nvSpPr>
          <p:cNvPr id="16" name="15 Marcador de número de diapositiva"/>
          <p:cNvSpPr>
            <a:spLocks noGrp="1"/>
          </p:cNvSpPr>
          <p:nvPr>
            <p:ph type="sldNum" sz="quarter" idx="12"/>
          </p:nvPr>
        </p:nvSpPr>
        <p:spPr/>
        <p:txBody>
          <a:bodyPr/>
          <a:lstStyle/>
          <a:p>
            <a:fld id="{6BDF87B2-72C7-455C-844D-F9FEE78C92C6}" type="slidenum">
              <a:rPr lang="es-ES" smtClean="0"/>
              <a:pPr/>
              <a:t>‹Nº›</a:t>
            </a:fld>
            <a:endParaRPr lang="es-ES"/>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A49E75B6-BD08-41EF-A818-6C5ED5926A96}" type="datetimeFigureOut">
              <a:rPr lang="es-ES" smtClean="0"/>
              <a:pPr/>
              <a:t>27/03/2019</a:t>
            </a:fld>
            <a:endParaRPr lang="es-ES"/>
          </a:p>
        </p:txBody>
      </p:sp>
      <p:sp>
        <p:nvSpPr>
          <p:cNvPr id="10" name="9 Marcador de pie de página"/>
          <p:cNvSpPr>
            <a:spLocks noGrp="1"/>
          </p:cNvSpPr>
          <p:nvPr>
            <p:ph type="ftr" sz="quarter" idx="11"/>
          </p:nvPr>
        </p:nvSpPr>
        <p:spPr/>
        <p:txBody>
          <a:bodyPr/>
          <a:lstStyle/>
          <a:p>
            <a:endParaRPr lang="es-ES"/>
          </a:p>
        </p:txBody>
      </p:sp>
      <p:sp>
        <p:nvSpPr>
          <p:cNvPr id="31" name="30 Marcador de número de diapositiva"/>
          <p:cNvSpPr>
            <a:spLocks noGrp="1"/>
          </p:cNvSpPr>
          <p:nvPr>
            <p:ph type="sldNum" sz="quarter" idx="12"/>
          </p:nvPr>
        </p:nvSpPr>
        <p:spPr/>
        <p:txBody>
          <a:bodyPr/>
          <a:lstStyle/>
          <a:p>
            <a:fld id="{6BDF87B2-72C7-455C-844D-F9FEE78C92C6}"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A49E75B6-BD08-41EF-A818-6C5ED5926A96}" type="datetimeFigureOut">
              <a:rPr lang="es-ES" smtClean="0"/>
              <a:pPr/>
              <a:t>27/03/2019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229600" y="6477000"/>
            <a:ext cx="762000" cy="246888"/>
          </a:xfrm>
        </p:spPr>
        <p:txBody>
          <a:bodyPr/>
          <a:lstStyle/>
          <a:p>
            <a:fld id="{6BDF87B2-72C7-455C-844D-F9FEE78C92C6}" type="slidenum">
              <a:rPr lang="es-ES" smtClean="0"/>
              <a:pPr/>
              <a:t>‹Nº›</a:t>
            </a:fld>
            <a:endParaRPr lang="es-ES"/>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A49E75B6-BD08-41EF-A818-6C5ED5926A96}" type="datetimeFigureOut">
              <a:rPr lang="es-ES" smtClean="0"/>
              <a:pPr/>
              <a:t>27/03/2019</a:t>
            </a:fld>
            <a:endParaRPr lang="es-ES"/>
          </a:p>
        </p:txBody>
      </p:sp>
      <p:sp>
        <p:nvSpPr>
          <p:cNvPr id="21" name="20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BDF87B2-72C7-455C-844D-F9FEE78C92C6}"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A49E75B6-BD08-41EF-A818-6C5ED5926A96}" type="datetimeFigureOut">
              <a:rPr lang="es-ES" smtClean="0"/>
              <a:pPr/>
              <a:t>27/03/2019</a:t>
            </a:fld>
            <a:endParaRPr lang="es-ES"/>
          </a:p>
        </p:txBody>
      </p:sp>
      <p:sp>
        <p:nvSpPr>
          <p:cNvPr id="24" name="23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BDF87B2-72C7-455C-844D-F9FEE78C92C6}"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A49E75B6-BD08-41EF-A818-6C5ED5926A96}" type="datetimeFigureOut">
              <a:rPr lang="es-ES" smtClean="0"/>
              <a:pPr/>
              <a:t>27/03/2019</a:t>
            </a:fld>
            <a:endParaRPr lang="es-ES"/>
          </a:p>
        </p:txBody>
      </p:sp>
      <p:sp>
        <p:nvSpPr>
          <p:cNvPr id="29" name="28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BDF87B2-72C7-455C-844D-F9FEE78C92C6}"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A49E75B6-BD08-41EF-A818-6C5ED5926A96}" type="datetimeFigureOut">
              <a:rPr lang="es-ES" smtClean="0"/>
              <a:pPr/>
              <a:t>27/03/2019</a:t>
            </a:fld>
            <a:endParaRPr lang="es-ES"/>
          </a:p>
        </p:txBody>
      </p:sp>
      <p:sp>
        <p:nvSpPr>
          <p:cNvPr id="5" name="4 Marcador de pie de página"/>
          <p:cNvSpPr>
            <a:spLocks noGrp="1"/>
          </p:cNvSpPr>
          <p:nvPr>
            <p:ph type="ftr" sz="quarter" idx="11"/>
          </p:nvPr>
        </p:nvSpPr>
        <p:spPr/>
        <p:txBody>
          <a:bodyPr/>
          <a:lstStyle/>
          <a:p>
            <a:endParaRPr lang="es-ES"/>
          </a:p>
        </p:txBody>
      </p:sp>
      <p:sp>
        <p:nvSpPr>
          <p:cNvPr id="31" name="30 Marcador de número de diapositiva"/>
          <p:cNvSpPr>
            <a:spLocks noGrp="1"/>
          </p:cNvSpPr>
          <p:nvPr>
            <p:ph type="sldNum" sz="quarter" idx="12"/>
          </p:nvPr>
        </p:nvSpPr>
        <p:spPr/>
        <p:txBody>
          <a:bodyPr/>
          <a:lstStyle/>
          <a:p>
            <a:fld id="{6BDF87B2-72C7-455C-844D-F9FEE78C92C6}" type="slidenum">
              <a:rPr lang="es-ES" smtClean="0"/>
              <a:pPr/>
              <a:t>‹Nº›</a:t>
            </a:fld>
            <a:endParaRPr lang="es-ES"/>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A49E75B6-BD08-41EF-A818-6C5ED5926A96}" type="datetimeFigureOut">
              <a:rPr lang="es-ES" smtClean="0"/>
              <a:pPr/>
              <a:t>27/03/2019</a:t>
            </a:fld>
            <a:endParaRPr lang="es-ES"/>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ES"/>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6BDF87B2-72C7-455C-844D-F9FEE78C92C6}" type="slidenum">
              <a:rPr lang="es-ES" smtClean="0"/>
              <a:pPr/>
              <a:t>‹Nº›</a:t>
            </a:fld>
            <a:endParaRPr lang="es-ES"/>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331640" y="980728"/>
            <a:ext cx="7056784" cy="4555093"/>
          </a:xfrm>
          <a:prstGeom prst="rect">
            <a:avLst/>
          </a:prstGeom>
          <a:noFill/>
        </p:spPr>
        <p:txBody>
          <a:bodyPr wrap="square" rtlCol="0">
            <a:spAutoFit/>
          </a:bodyPr>
          <a:lstStyle/>
          <a:p>
            <a:r>
              <a:rPr lang="es-ES" sz="2400" b="1" dirty="0" smtClean="0">
                <a:latin typeface="Arial" pitchFamily="34" charset="0"/>
                <a:cs typeface="Arial" pitchFamily="34" charset="0"/>
              </a:rPr>
              <a:t>ASIGNATURA: </a:t>
            </a:r>
            <a:r>
              <a:rPr lang="es-ES" sz="2000" dirty="0" smtClean="0">
                <a:latin typeface="Arial" pitchFamily="34" charset="0"/>
                <a:cs typeface="Arial" pitchFamily="34" charset="0"/>
              </a:rPr>
              <a:t>Proceso Penal </a:t>
            </a:r>
          </a:p>
          <a:p>
            <a:r>
              <a:rPr lang="es-ES" sz="2000" dirty="0" smtClean="0">
                <a:latin typeface="Arial" pitchFamily="34" charset="0"/>
                <a:cs typeface="Arial" pitchFamily="34" charset="0"/>
              </a:rPr>
              <a:t/>
            </a:r>
            <a:br>
              <a:rPr lang="es-ES" sz="2000" dirty="0" smtClean="0">
                <a:latin typeface="Arial" pitchFamily="34" charset="0"/>
                <a:cs typeface="Arial" pitchFamily="34" charset="0"/>
              </a:rPr>
            </a:br>
            <a:r>
              <a:rPr lang="es-ES" sz="2400" b="1" dirty="0" smtClean="0">
                <a:latin typeface="Arial" pitchFamily="34" charset="0"/>
                <a:cs typeface="Arial" pitchFamily="34" charset="0"/>
              </a:rPr>
              <a:t>CLAVE: </a:t>
            </a:r>
            <a:r>
              <a:rPr lang="es-ES" sz="2000" dirty="0" smtClean="0">
                <a:latin typeface="Arial" pitchFamily="34" charset="0"/>
                <a:cs typeface="Arial" pitchFamily="34" charset="0"/>
              </a:rPr>
              <a:t>LDE 605</a:t>
            </a:r>
          </a:p>
          <a:p>
            <a:r>
              <a:rPr lang="es-ES" sz="2000" dirty="0" smtClean="0">
                <a:latin typeface="Arial" pitchFamily="34" charset="0"/>
                <a:cs typeface="Arial" pitchFamily="34" charset="0"/>
              </a:rPr>
              <a:t/>
            </a:r>
            <a:br>
              <a:rPr lang="es-ES" sz="2000" dirty="0" smtClean="0">
                <a:latin typeface="Arial" pitchFamily="34" charset="0"/>
                <a:cs typeface="Arial" pitchFamily="34" charset="0"/>
              </a:rPr>
            </a:br>
            <a:r>
              <a:rPr lang="es-ES" sz="2400" b="1" dirty="0" smtClean="0">
                <a:latin typeface="Arial" pitchFamily="34" charset="0"/>
                <a:cs typeface="Arial" pitchFamily="34" charset="0"/>
              </a:rPr>
              <a:t>CONTENIDO: </a:t>
            </a:r>
            <a:r>
              <a:rPr lang="es-ES" sz="2000" dirty="0" smtClean="0">
                <a:latin typeface="Arial" pitchFamily="34" charset="0"/>
                <a:cs typeface="Arial" pitchFamily="34" charset="0"/>
              </a:rPr>
              <a:t>Unidad 2–  Las Competencia y Jurisdicción  en materia Penal</a:t>
            </a:r>
          </a:p>
          <a:p>
            <a:r>
              <a:rPr lang="es-ES" sz="2000" dirty="0" smtClean="0">
                <a:latin typeface="Arial" pitchFamily="34" charset="0"/>
                <a:cs typeface="Arial" pitchFamily="34" charset="0"/>
              </a:rPr>
              <a:t/>
            </a:r>
            <a:br>
              <a:rPr lang="es-ES" sz="2000" dirty="0" smtClean="0">
                <a:latin typeface="Arial" pitchFamily="34" charset="0"/>
                <a:cs typeface="Arial" pitchFamily="34" charset="0"/>
              </a:rPr>
            </a:br>
            <a:r>
              <a:rPr lang="es-ES" sz="2400" b="1" dirty="0" smtClean="0">
                <a:latin typeface="Arial" pitchFamily="34" charset="0"/>
                <a:cs typeface="Arial" pitchFamily="34" charset="0"/>
              </a:rPr>
              <a:t>TEMA: </a:t>
            </a:r>
          </a:p>
          <a:p>
            <a:r>
              <a:rPr lang="es-ES" sz="2400" b="1" dirty="0" smtClean="0">
                <a:latin typeface="Arial" pitchFamily="34" charset="0"/>
                <a:cs typeface="Arial" pitchFamily="34" charset="0"/>
              </a:rPr>
              <a:t>2.1 Jurisdicción</a:t>
            </a:r>
          </a:p>
          <a:p>
            <a:r>
              <a:rPr lang="es-ES" sz="2400" b="1" dirty="0" smtClean="0">
                <a:latin typeface="Arial" pitchFamily="34" charset="0"/>
                <a:cs typeface="Arial" pitchFamily="34" charset="0"/>
              </a:rPr>
              <a:t>2.2 Competencia</a:t>
            </a:r>
          </a:p>
          <a:p>
            <a:r>
              <a:rPr lang="es-ES" sz="2400" b="1" dirty="0" smtClean="0">
                <a:latin typeface="Arial" pitchFamily="34" charset="0"/>
                <a:cs typeface="Arial" pitchFamily="34" charset="0"/>
              </a:rPr>
              <a:t>2.3 Nulidad de actos procedimentales </a:t>
            </a:r>
          </a:p>
          <a:p>
            <a:r>
              <a:rPr lang="es-ES" sz="2400" b="1" dirty="0" smtClean="0">
                <a:latin typeface="Arial" pitchFamily="34" charset="0"/>
                <a:cs typeface="Arial" pitchFamily="34" charset="0"/>
              </a:rPr>
              <a:t>2.4  Actos procedimentales  </a:t>
            </a:r>
          </a:p>
          <a:p>
            <a:endParaRPr lang="es-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400" b="1" dirty="0" smtClean="0">
                <a:solidFill>
                  <a:schemeClr val="tx1"/>
                </a:solidFill>
                <a:latin typeface="Aharoni" pitchFamily="2" charset="-79"/>
                <a:cs typeface="Aharoni" pitchFamily="2" charset="-79"/>
              </a:rPr>
              <a:t>funcional </a:t>
            </a:r>
            <a:endParaRPr lang="es-ES" sz="2400" b="1" dirty="0">
              <a:solidFill>
                <a:schemeClr val="tx1"/>
              </a:solidFill>
              <a:latin typeface="Aharoni" pitchFamily="2" charset="-79"/>
              <a:cs typeface="Aharoni" pitchFamily="2" charset="-79"/>
            </a:endParaRPr>
          </a:p>
        </p:txBody>
      </p:sp>
      <p:sp>
        <p:nvSpPr>
          <p:cNvPr id="3" name="2 Marcador de contenido"/>
          <p:cNvSpPr>
            <a:spLocks noGrp="1"/>
          </p:cNvSpPr>
          <p:nvPr>
            <p:ph idx="1"/>
          </p:nvPr>
        </p:nvSpPr>
        <p:spPr/>
        <p:txBody>
          <a:bodyPr>
            <a:normAutofit/>
          </a:bodyPr>
          <a:lstStyle/>
          <a:p>
            <a:pPr algn="just"/>
            <a:r>
              <a:rPr lang="es-ES" sz="1400" dirty="0" smtClean="0">
                <a:solidFill>
                  <a:schemeClr val="tx1"/>
                </a:solidFill>
                <a:latin typeface="Arial" pitchFamily="34" charset="0"/>
                <a:cs typeface="Arial" pitchFamily="34" charset="0"/>
              </a:rPr>
              <a:t>Competencia para conocer de cada fase del procedimiento: en la primera instancia, quién conoce de cada una de las fases –como consecuencia del principio acusatorio, deben ser órganos distintos- y de los recursos contra las resoluciones judiciales que se dicten; en las siguientes instancias, qué órganos son competentes para conocer de cada uno de los recursos que, en su caso, se interpongan y, por último, quién es el encargado de la ejecución de la sentencia firme. </a:t>
            </a:r>
          </a:p>
          <a:p>
            <a:pPr algn="just"/>
            <a:endParaRPr lang="es-ES" sz="1400" dirty="0" smtClean="0">
              <a:solidFill>
                <a:schemeClr val="tx1"/>
              </a:solidFill>
              <a:latin typeface="Arial" pitchFamily="34" charset="0"/>
              <a:cs typeface="Arial" pitchFamily="34" charset="0"/>
            </a:endParaRPr>
          </a:p>
          <a:p>
            <a:pPr algn="just"/>
            <a:r>
              <a:rPr lang="es-ES" sz="1400" dirty="0" smtClean="0">
                <a:solidFill>
                  <a:schemeClr val="tx1"/>
                </a:solidFill>
                <a:latin typeface="Arial" pitchFamily="34" charset="0"/>
                <a:cs typeface="Arial" pitchFamily="34" charset="0"/>
              </a:rPr>
              <a:t>La competencia funcional se determina en atención a la competencia objetiva, de manera que varía en atención a quién sea el competente para el enjuiciamiento y fallo en primera instancia. </a:t>
            </a:r>
          </a:p>
          <a:p>
            <a:pPr algn="just"/>
            <a:endParaRPr lang="es-ES" sz="1400" dirty="0" smtClean="0">
              <a:solidFill>
                <a:schemeClr val="tx1"/>
              </a:solidFill>
              <a:latin typeface="Arial" pitchFamily="34" charset="0"/>
              <a:cs typeface="Arial" pitchFamily="34" charset="0"/>
            </a:endParaRPr>
          </a:p>
          <a:p>
            <a:pPr algn="just">
              <a:buFont typeface="Wingdings" pitchFamily="2" charset="2"/>
              <a:buChar char="q"/>
            </a:pPr>
            <a:r>
              <a:rPr lang="es-ES" sz="1400" dirty="0" smtClean="0">
                <a:solidFill>
                  <a:schemeClr val="tx1"/>
                </a:solidFill>
                <a:latin typeface="Arial" pitchFamily="34" charset="0"/>
                <a:cs typeface="Arial" pitchFamily="34" charset="0"/>
              </a:rPr>
              <a:t>Por ejemplo: . La investigación de los delitos enjuiciados por los Juzgados de lo Penal o por la Audiencias Provinciales es competencia de los Juzgados de Instrucción (o de los Juzgados de Violencia sobre la Mujer cuando se trate de delitos de violencia de género) y de los Juzgados Centrales de Instrucción cuando se trate de alguno de los delitos cuya competencia está atribuida a la Audiencia Nacional. </a:t>
            </a:r>
          </a:p>
          <a:p>
            <a:pPr algn="just"/>
            <a:endParaRPr lang="es-ES" sz="1400" dirty="0" smtClean="0">
              <a:solidFill>
                <a:schemeClr val="tx1"/>
              </a:solidFill>
              <a:latin typeface="Arial" pitchFamily="34" charset="0"/>
              <a:cs typeface="Arial" pitchFamily="34" charset="0"/>
            </a:endParaRPr>
          </a:p>
          <a:p>
            <a:pPr algn="just">
              <a:buFont typeface="Wingdings" pitchFamily="2" charset="2"/>
              <a:buChar char="q"/>
            </a:pPr>
            <a:r>
              <a:rPr lang="es-ES" sz="1400" dirty="0" smtClean="0">
                <a:solidFill>
                  <a:schemeClr val="tx1"/>
                </a:solidFill>
                <a:latin typeface="Arial" pitchFamily="34" charset="0"/>
                <a:cs typeface="Arial" pitchFamily="34" charset="0"/>
              </a:rPr>
              <a:t>Cuando por razón de una regla especial de competencia (aforamientos), la competencia para el enjuiciamiento y fallo corresponda a la Sala segunda del TS o a la Sala de lo Civil y de lo Penal del TSJ, se designará un instructor entre los miembros del tribunal, que no podrá formar parte de la sala en el enjuiciamiento.</a:t>
            </a:r>
            <a:endParaRPr lang="es-E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400" b="1" dirty="0" smtClean="0">
                <a:solidFill>
                  <a:schemeClr val="tx1"/>
                </a:solidFill>
                <a:latin typeface="Aharoni" pitchFamily="2" charset="-79"/>
                <a:cs typeface="Aharoni" pitchFamily="2" charset="-79"/>
              </a:rPr>
              <a:t>TERRITORIAL</a:t>
            </a:r>
            <a:endParaRPr lang="es-ES" sz="2400" b="1" dirty="0">
              <a:solidFill>
                <a:schemeClr val="tx1"/>
              </a:solidFill>
              <a:latin typeface="Aharoni" pitchFamily="2" charset="-79"/>
              <a:cs typeface="Aharoni" pitchFamily="2" charset="-79"/>
            </a:endParaRPr>
          </a:p>
        </p:txBody>
      </p:sp>
      <p:sp>
        <p:nvSpPr>
          <p:cNvPr id="3" name="2 Marcador de contenido"/>
          <p:cNvSpPr>
            <a:spLocks noGrp="1"/>
          </p:cNvSpPr>
          <p:nvPr>
            <p:ph idx="1"/>
          </p:nvPr>
        </p:nvSpPr>
        <p:spPr>
          <a:xfrm>
            <a:off x="611560" y="1554162"/>
            <a:ext cx="7920880" cy="4525963"/>
          </a:xfrm>
        </p:spPr>
        <p:txBody>
          <a:bodyPr>
            <a:normAutofit/>
          </a:bodyPr>
          <a:lstStyle/>
          <a:p>
            <a:pPr algn="just"/>
            <a:r>
              <a:rPr lang="es-ES" sz="1400" dirty="0" smtClean="0">
                <a:solidFill>
                  <a:schemeClr val="tx1"/>
                </a:solidFill>
                <a:latin typeface="Arial" pitchFamily="34" charset="0"/>
                <a:cs typeface="Arial" pitchFamily="34" charset="0"/>
              </a:rPr>
              <a:t>Es el lugar físico donde se encuentran los sujetos u objeto de la controversia o donde se produjo el hecho que motiva el juicio. Entendido desde la óptica jurídica, el concepto de territorio no se restringe a la “costra terrestre”, sino que abarca el subsuelo, la superficie terrestre, una columna del espacio aéreo hasta los límites que los recientes descubrimientos astronáuticos recomienden.</a:t>
            </a:r>
          </a:p>
          <a:p>
            <a:pPr algn="just"/>
            <a:endParaRPr lang="es-ES" sz="1400" dirty="0" smtClean="0">
              <a:solidFill>
                <a:schemeClr val="tx1"/>
              </a:solidFill>
              <a:latin typeface="Arial" pitchFamily="34" charset="0"/>
              <a:cs typeface="Arial" pitchFamily="34" charset="0"/>
            </a:endParaRPr>
          </a:p>
          <a:p>
            <a:pPr algn="just"/>
            <a:r>
              <a:rPr lang="es-ES" sz="1400" dirty="0" smtClean="0">
                <a:solidFill>
                  <a:schemeClr val="tx1"/>
                </a:solidFill>
                <a:latin typeface="Arial" pitchFamily="34" charset="0"/>
                <a:cs typeface="Arial" pitchFamily="34" charset="0"/>
              </a:rPr>
              <a:t> Por otro lado, en planos internacionales se comprenden otras instituciones como el mar jurisdiccional, la plataforma continental, el zócalo submarino, etcétera amén denominado principio de extraterritorialidad por el que el territorio se extiende al espacio que ocupan las embajadas, legaciones, ubicadas en el extranjero; así como el de naves y aeronaves nacionales..</a:t>
            </a:r>
          </a:p>
          <a:p>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400" b="1" dirty="0" smtClean="0">
                <a:solidFill>
                  <a:schemeClr val="tx1"/>
                </a:solidFill>
                <a:latin typeface="Arial Black" pitchFamily="34" charset="0"/>
              </a:rPr>
              <a:t>ACUMULACIÓN Y SEPARACIÓN DE PROCESOS</a:t>
            </a:r>
            <a:br>
              <a:rPr lang="es-ES" sz="2400" b="1" dirty="0" smtClean="0">
                <a:solidFill>
                  <a:schemeClr val="tx1"/>
                </a:solidFill>
                <a:latin typeface="Arial Black" pitchFamily="34" charset="0"/>
              </a:rPr>
            </a:br>
            <a:r>
              <a:rPr lang="es-ES" sz="2400" b="1" dirty="0" smtClean="0">
                <a:solidFill>
                  <a:schemeClr val="tx1"/>
                </a:solidFill>
                <a:latin typeface="Arial Black" pitchFamily="34" charset="0"/>
              </a:rPr>
              <a:t>(</a:t>
            </a:r>
            <a:r>
              <a:rPr lang="es-ES" sz="1400" b="1" cap="none" dirty="0" smtClean="0">
                <a:solidFill>
                  <a:schemeClr val="tx1"/>
                </a:solidFill>
                <a:latin typeface="Arial" pitchFamily="34" charset="0"/>
                <a:cs typeface="Arial" pitchFamily="34" charset="0"/>
              </a:rPr>
              <a:t>De acuerdo al Código </a:t>
            </a:r>
            <a:r>
              <a:rPr lang="es-ES" sz="1400" b="1" cap="none" dirty="0" smtClean="0">
                <a:solidFill>
                  <a:schemeClr val="tx1"/>
                </a:solidFill>
                <a:latin typeface="Arial" pitchFamily="34" charset="0"/>
                <a:cs typeface="Arial" pitchFamily="34" charset="0"/>
              </a:rPr>
              <a:t>N</a:t>
            </a:r>
            <a:r>
              <a:rPr lang="es-ES" sz="1400" b="1" cap="none" dirty="0" smtClean="0">
                <a:solidFill>
                  <a:schemeClr val="tx1"/>
                </a:solidFill>
                <a:latin typeface="Arial" pitchFamily="34" charset="0"/>
                <a:cs typeface="Arial" pitchFamily="34" charset="0"/>
              </a:rPr>
              <a:t>acional de Procedimientos </a:t>
            </a:r>
            <a:r>
              <a:rPr lang="es-ES" sz="1400" b="1" cap="none" dirty="0" smtClean="0">
                <a:solidFill>
                  <a:schemeClr val="tx1"/>
                </a:solidFill>
                <a:latin typeface="Arial" pitchFamily="34" charset="0"/>
                <a:cs typeface="Arial" pitchFamily="34" charset="0"/>
              </a:rPr>
              <a:t>P</a:t>
            </a:r>
            <a:r>
              <a:rPr lang="es-ES" sz="1400" b="1" cap="none" dirty="0" smtClean="0">
                <a:solidFill>
                  <a:schemeClr val="tx1"/>
                </a:solidFill>
                <a:latin typeface="Arial" pitchFamily="34" charset="0"/>
                <a:cs typeface="Arial" pitchFamily="34" charset="0"/>
              </a:rPr>
              <a:t>enales)</a:t>
            </a:r>
            <a:endParaRPr lang="es-ES" sz="2400" b="1" dirty="0">
              <a:solidFill>
                <a:schemeClr val="tx1"/>
              </a:solidFill>
              <a:latin typeface="Arial" pitchFamily="34" charset="0"/>
              <a:cs typeface="Arial" pitchFamily="34" charset="0"/>
            </a:endParaRPr>
          </a:p>
        </p:txBody>
      </p:sp>
      <p:sp>
        <p:nvSpPr>
          <p:cNvPr id="3" name="2 Marcador de contenido"/>
          <p:cNvSpPr>
            <a:spLocks noGrp="1"/>
          </p:cNvSpPr>
          <p:nvPr>
            <p:ph idx="1"/>
          </p:nvPr>
        </p:nvSpPr>
        <p:spPr/>
        <p:txBody>
          <a:bodyPr>
            <a:normAutofit/>
          </a:bodyPr>
          <a:lstStyle/>
          <a:p>
            <a:pPr algn="just"/>
            <a:r>
              <a:rPr lang="es-ES" sz="1600" b="1" dirty="0" smtClean="0">
                <a:solidFill>
                  <a:schemeClr val="tx1"/>
                </a:solidFill>
                <a:latin typeface="Arial" pitchFamily="34" charset="0"/>
                <a:cs typeface="Arial" pitchFamily="34" charset="0"/>
              </a:rPr>
              <a:t>Artículo 30. Causas de acumulación y conexidad</a:t>
            </a:r>
          </a:p>
          <a:p>
            <a:pPr algn="just">
              <a:buNone/>
            </a:pPr>
            <a:r>
              <a:rPr lang="es-ES" sz="1400" dirty="0" smtClean="0">
                <a:latin typeface="Arial" pitchFamily="34" charset="0"/>
                <a:cs typeface="Arial" pitchFamily="34" charset="0"/>
              </a:rPr>
              <a:t>       </a:t>
            </a:r>
            <a:r>
              <a:rPr lang="es-ES" sz="1400" dirty="0" smtClean="0">
                <a:solidFill>
                  <a:schemeClr val="tx1"/>
                </a:solidFill>
                <a:latin typeface="Arial" pitchFamily="34" charset="0"/>
                <a:cs typeface="Arial" pitchFamily="34" charset="0"/>
              </a:rPr>
              <a:t>Para los efectos de este Código, habrá acumulación de procesos cuando:</a:t>
            </a:r>
          </a:p>
          <a:p>
            <a:pPr algn="just">
              <a:buNone/>
            </a:pPr>
            <a:r>
              <a:rPr lang="es-ES" sz="1400" dirty="0" smtClean="0">
                <a:solidFill>
                  <a:schemeClr val="tx1"/>
                </a:solidFill>
                <a:latin typeface="Arial" pitchFamily="34" charset="0"/>
                <a:cs typeface="Arial" pitchFamily="34" charset="0"/>
              </a:rPr>
              <a:t> I. Se trate de concurso de delitos;</a:t>
            </a:r>
          </a:p>
          <a:p>
            <a:pPr algn="just">
              <a:buNone/>
            </a:pPr>
            <a:r>
              <a:rPr lang="es-ES" sz="1400" dirty="0" smtClean="0">
                <a:solidFill>
                  <a:schemeClr val="tx1"/>
                </a:solidFill>
                <a:latin typeface="Arial" pitchFamily="34" charset="0"/>
                <a:cs typeface="Arial" pitchFamily="34" charset="0"/>
              </a:rPr>
              <a:t> II. Se investiguen delitos conexos; </a:t>
            </a:r>
          </a:p>
          <a:p>
            <a:pPr algn="just">
              <a:buNone/>
            </a:pPr>
            <a:r>
              <a:rPr lang="es-ES" sz="1400" dirty="0" smtClean="0">
                <a:solidFill>
                  <a:schemeClr val="tx1"/>
                </a:solidFill>
                <a:latin typeface="Arial" pitchFamily="34" charset="0"/>
                <a:cs typeface="Arial" pitchFamily="34" charset="0"/>
              </a:rPr>
              <a:t>III. En aquellos casos seguidos contra los autores o partícipes de un mismo delito, o</a:t>
            </a:r>
          </a:p>
          <a:p>
            <a:pPr algn="just">
              <a:buNone/>
            </a:pPr>
            <a:r>
              <a:rPr lang="es-ES" sz="1400" dirty="0" smtClean="0">
                <a:solidFill>
                  <a:schemeClr val="tx1"/>
                </a:solidFill>
                <a:latin typeface="Arial" pitchFamily="34" charset="0"/>
                <a:cs typeface="Arial" pitchFamily="34" charset="0"/>
              </a:rPr>
              <a:t> IV. Se investigue un mismo delito cometido en contra de diversas personas. </a:t>
            </a:r>
          </a:p>
          <a:p>
            <a:pPr algn="just">
              <a:buNone/>
            </a:pPr>
            <a:endParaRPr lang="es-ES" sz="1400" dirty="0" smtClean="0">
              <a:solidFill>
                <a:schemeClr val="tx1"/>
              </a:solidFill>
              <a:latin typeface="Arial" pitchFamily="34" charset="0"/>
              <a:cs typeface="Arial" pitchFamily="34" charset="0"/>
            </a:endParaRPr>
          </a:p>
          <a:p>
            <a:pPr algn="just">
              <a:buNone/>
            </a:pPr>
            <a:r>
              <a:rPr lang="es-ES" sz="1400" dirty="0" smtClean="0">
                <a:solidFill>
                  <a:schemeClr val="tx1"/>
                </a:solidFill>
                <a:latin typeface="Arial" pitchFamily="34" charset="0"/>
                <a:cs typeface="Arial" pitchFamily="34" charset="0"/>
              </a:rPr>
              <a:t>      Se entenderá que existe conexidad de delitos cuando se hayan cometido simultáneamente por varias personas reunidas, o por varias personas en diversos tiempos y lugares en virtud de concierto entre ellas, o para procurarse los medios para cometer otro, para facilitar su ejecución, para consumarlo o para asegurar la impunidad. </a:t>
            </a:r>
          </a:p>
          <a:p>
            <a:pPr algn="just">
              <a:buNone/>
            </a:pPr>
            <a:r>
              <a:rPr lang="es-ES" sz="1400" dirty="0" smtClean="0">
                <a:solidFill>
                  <a:schemeClr val="tx1"/>
                </a:solidFill>
                <a:latin typeface="Arial" pitchFamily="34" charset="0"/>
                <a:cs typeface="Arial" pitchFamily="34" charset="0"/>
              </a:rPr>
              <a:t>       Existe concurso real cuando con pluralidad de conductas se cometen varios delitos. Existe concurso ideal cuando con una sola conducta se cometen varios delitos. No existirá concurso cuando se trate de delito continuado en términos de la legislación aplicable. En estos casos se harán saber los elementos indispensables de cada clasificación jurídica y la clase de concurso correspondiente</a:t>
            </a:r>
            <a:r>
              <a:rPr lang="es-ES" sz="1400" dirty="0" smtClean="0">
                <a:latin typeface="Arial" pitchFamily="34" charset="0"/>
                <a:cs typeface="Arial" pitchFamily="34" charset="0"/>
              </a:rPr>
              <a:t>. </a:t>
            </a:r>
            <a:endParaRPr lang="es-ES" sz="1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196752"/>
            <a:ext cx="8686800" cy="4883373"/>
          </a:xfrm>
        </p:spPr>
        <p:txBody>
          <a:bodyPr>
            <a:normAutofit/>
          </a:bodyPr>
          <a:lstStyle/>
          <a:p>
            <a:pPr algn="just"/>
            <a:r>
              <a:rPr lang="es-ES" sz="1600" b="1" dirty="0" smtClean="0">
                <a:solidFill>
                  <a:schemeClr val="tx1"/>
                </a:solidFill>
                <a:latin typeface="Arial" pitchFamily="34" charset="0"/>
                <a:cs typeface="Arial" pitchFamily="34" charset="0"/>
              </a:rPr>
              <a:t>Artículo 31. Competencia en la acumulación</a:t>
            </a:r>
          </a:p>
          <a:p>
            <a:pPr algn="just">
              <a:buNone/>
            </a:pPr>
            <a:r>
              <a:rPr lang="es-ES" sz="1400" dirty="0" smtClean="0">
                <a:latin typeface="Arial" pitchFamily="34" charset="0"/>
                <a:cs typeface="Arial" pitchFamily="34" charset="0"/>
              </a:rPr>
              <a:t> </a:t>
            </a:r>
            <a:r>
              <a:rPr lang="es-ES" sz="1400" dirty="0" smtClean="0">
                <a:solidFill>
                  <a:schemeClr val="tx1"/>
                </a:solidFill>
                <a:latin typeface="Arial" pitchFamily="34" charset="0"/>
                <a:cs typeface="Arial" pitchFamily="34" charset="0"/>
              </a:rPr>
              <a:t>       Cuando dos o más procesos sean susceptibles de acumulación, y se sigan por diverso Órgano jurisdiccional, será competente el que corresponda, de conformidad con las reglas generales previstas en este Código, ponderando en todo momento la competencia en razón de seguridad; en caso de que persista la duda, será competente el que conozca del delito cuya punibilidad sea mayor. Si los delitos establecen la misma punibilidad, la competencia será del que conozca de los actos procesales más antiguos, y si éstos comenzaron en la misma fecha, el que previno primero. Para efectos de este artículo, se entenderá que previno quien dictó la primera resolución del procedimiento.</a:t>
            </a:r>
          </a:p>
          <a:p>
            <a:pPr algn="just">
              <a:buNone/>
            </a:pPr>
            <a:endParaRPr lang="es-ES" sz="1400" dirty="0" smtClean="0">
              <a:latin typeface="Arial" pitchFamily="34" charset="0"/>
              <a:cs typeface="Arial" pitchFamily="34" charset="0"/>
            </a:endParaRPr>
          </a:p>
          <a:p>
            <a:pPr algn="just"/>
            <a:r>
              <a:rPr lang="es-ES" sz="1400" dirty="0" smtClean="0">
                <a:latin typeface="Arial" pitchFamily="34" charset="0"/>
                <a:cs typeface="Arial" pitchFamily="34" charset="0"/>
              </a:rPr>
              <a:t> </a:t>
            </a:r>
            <a:r>
              <a:rPr lang="es-ES" sz="1600" b="1" dirty="0" smtClean="0">
                <a:solidFill>
                  <a:schemeClr val="tx1"/>
                </a:solidFill>
                <a:latin typeface="Arial" pitchFamily="34" charset="0"/>
                <a:cs typeface="Arial" pitchFamily="34" charset="0"/>
              </a:rPr>
              <a:t>Artículo 32. Término para decretar la acumulación</a:t>
            </a:r>
            <a:endParaRPr lang="es-ES" sz="1400" b="1" dirty="0" smtClean="0">
              <a:solidFill>
                <a:schemeClr val="tx1"/>
              </a:solidFill>
              <a:latin typeface="Arial" pitchFamily="34" charset="0"/>
              <a:cs typeface="Arial" pitchFamily="34" charset="0"/>
            </a:endParaRPr>
          </a:p>
          <a:p>
            <a:pPr algn="just">
              <a:buNone/>
            </a:pPr>
            <a:r>
              <a:rPr lang="es-ES" sz="1400" dirty="0" smtClean="0">
                <a:latin typeface="Arial" pitchFamily="34" charset="0"/>
                <a:cs typeface="Arial" pitchFamily="34" charset="0"/>
              </a:rPr>
              <a:t>      </a:t>
            </a:r>
            <a:r>
              <a:rPr lang="es-ES" sz="1400" dirty="0" smtClean="0">
                <a:solidFill>
                  <a:schemeClr val="tx1"/>
                </a:solidFill>
                <a:latin typeface="Arial" pitchFamily="34" charset="0"/>
                <a:cs typeface="Arial" pitchFamily="34" charset="0"/>
              </a:rPr>
              <a:t> La acumulación podrá decretarse hasta antes de que se dicte el auto de apertura a juicio</a:t>
            </a:r>
            <a:r>
              <a:rPr lang="es-ES" sz="1400" dirty="0" smtClean="0">
                <a:latin typeface="Arial" pitchFamily="34" charset="0"/>
                <a:cs typeface="Arial" pitchFamily="34" charset="0"/>
              </a:rPr>
              <a:t>. </a:t>
            </a:r>
          </a:p>
          <a:p>
            <a:pPr algn="just">
              <a:buNone/>
            </a:pPr>
            <a:endParaRPr lang="es-ES" sz="1400" dirty="0" smtClean="0">
              <a:latin typeface="Arial" pitchFamily="34" charset="0"/>
              <a:cs typeface="Arial" pitchFamily="34" charset="0"/>
            </a:endParaRPr>
          </a:p>
          <a:p>
            <a:pPr algn="just"/>
            <a:r>
              <a:rPr lang="es-ES" sz="1600" b="1" dirty="0" smtClean="0">
                <a:solidFill>
                  <a:schemeClr val="tx1"/>
                </a:solidFill>
                <a:latin typeface="Arial" pitchFamily="34" charset="0"/>
                <a:cs typeface="Arial" pitchFamily="34" charset="0"/>
              </a:rPr>
              <a:t>Artículo 33. Sustanciación de la acumulación </a:t>
            </a:r>
          </a:p>
          <a:p>
            <a:pPr algn="just">
              <a:buNone/>
            </a:pPr>
            <a:r>
              <a:rPr lang="es-ES" sz="1400" dirty="0" smtClean="0">
                <a:latin typeface="Arial" pitchFamily="34" charset="0"/>
                <a:cs typeface="Arial" pitchFamily="34" charset="0"/>
              </a:rPr>
              <a:t>       </a:t>
            </a:r>
            <a:r>
              <a:rPr lang="es-ES" sz="1400" dirty="0" smtClean="0">
                <a:solidFill>
                  <a:schemeClr val="tx1"/>
                </a:solidFill>
                <a:latin typeface="Arial" pitchFamily="34" charset="0"/>
                <a:cs typeface="Arial" pitchFamily="34" charset="0"/>
              </a:rPr>
              <a:t>Promovida la acumulación, el Juez de control citará a las partes a una audiencia que deberá tener lugar dentro de los tres días siguientes, en la que podrán manifestarse y hacer las observaciones que estimen pertinentes respecto de la cuestión debatida y sin más trámite se resolverá en la misma lo que corresponda.</a:t>
            </a:r>
            <a:endParaRPr lang="es-E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476672"/>
            <a:ext cx="8686800" cy="5603453"/>
          </a:xfrm>
        </p:spPr>
        <p:txBody>
          <a:bodyPr>
            <a:normAutofit/>
          </a:bodyPr>
          <a:lstStyle/>
          <a:p>
            <a:pPr algn="just"/>
            <a:r>
              <a:rPr lang="es-ES" sz="1600" b="1" dirty="0" smtClean="0">
                <a:solidFill>
                  <a:schemeClr val="tx1"/>
                </a:solidFill>
                <a:latin typeface="Arial" pitchFamily="34" charset="0"/>
                <a:cs typeface="Arial" pitchFamily="34" charset="0"/>
              </a:rPr>
              <a:t>Artículo 34. Efectos de la acumulación</a:t>
            </a:r>
          </a:p>
          <a:p>
            <a:pPr algn="just">
              <a:buNone/>
            </a:pPr>
            <a:r>
              <a:rPr lang="es-ES" sz="1400" dirty="0" smtClean="0">
                <a:latin typeface="Arial" pitchFamily="34" charset="0"/>
                <a:cs typeface="Arial" pitchFamily="34" charset="0"/>
              </a:rPr>
              <a:t>       </a:t>
            </a:r>
            <a:r>
              <a:rPr lang="es-ES" sz="1400" dirty="0" smtClean="0">
                <a:solidFill>
                  <a:schemeClr val="tx1"/>
                </a:solidFill>
                <a:latin typeface="Arial" pitchFamily="34" charset="0"/>
                <a:cs typeface="Arial" pitchFamily="34" charset="0"/>
              </a:rPr>
              <a:t>Si se resuelve la acumulación, el Juez de control solicitará la remisión de los registros, y en su caso, que se ponga a su disposición inmediatamente al imputado o imputados.</a:t>
            </a:r>
          </a:p>
          <a:p>
            <a:pPr algn="just">
              <a:buNone/>
            </a:pPr>
            <a:r>
              <a:rPr lang="es-ES" sz="1400" dirty="0" smtClean="0">
                <a:solidFill>
                  <a:schemeClr val="tx1"/>
                </a:solidFill>
                <a:latin typeface="Arial" pitchFamily="34" charset="0"/>
                <a:cs typeface="Arial" pitchFamily="34" charset="0"/>
              </a:rPr>
              <a:t>      El Juez de control notificará a aquellos que tienen una medida cautelar diversa a la prisión preventiva la obligación de presentarse en un término perentorio ante él, así como a la víctima u ofendido</a:t>
            </a:r>
          </a:p>
          <a:p>
            <a:pPr algn="just">
              <a:buNone/>
            </a:pPr>
            <a:r>
              <a:rPr lang="es-ES" sz="1400" dirty="0" smtClean="0">
                <a:solidFill>
                  <a:schemeClr val="tx1"/>
                </a:solidFill>
                <a:latin typeface="Arial" pitchFamily="34" charset="0"/>
                <a:cs typeface="Arial" pitchFamily="34" charset="0"/>
              </a:rPr>
              <a:t>.</a:t>
            </a:r>
            <a:endParaRPr lang="es-ES" sz="1400" dirty="0" smtClean="0">
              <a:solidFill>
                <a:schemeClr val="tx1"/>
              </a:solidFill>
              <a:latin typeface="Arial" pitchFamily="34" charset="0"/>
              <a:cs typeface="Arial" pitchFamily="34" charset="0"/>
            </a:endParaRPr>
          </a:p>
          <a:p>
            <a:pPr algn="just"/>
            <a:r>
              <a:rPr lang="es-ES" sz="1600" b="1" dirty="0" smtClean="0">
                <a:solidFill>
                  <a:schemeClr val="tx1"/>
                </a:solidFill>
                <a:latin typeface="Arial" pitchFamily="34" charset="0"/>
                <a:cs typeface="Arial" pitchFamily="34" charset="0"/>
              </a:rPr>
              <a:t>Artículo 35. Separación de los procesos </a:t>
            </a:r>
          </a:p>
          <a:p>
            <a:pPr algn="just">
              <a:buNone/>
            </a:pPr>
            <a:r>
              <a:rPr lang="es-ES" sz="1400" dirty="0" smtClean="0">
                <a:latin typeface="Arial" pitchFamily="34" charset="0"/>
                <a:cs typeface="Arial" pitchFamily="34" charset="0"/>
              </a:rPr>
              <a:t>       </a:t>
            </a:r>
            <a:r>
              <a:rPr lang="es-ES" sz="1400" dirty="0" smtClean="0">
                <a:solidFill>
                  <a:schemeClr val="tx1"/>
                </a:solidFill>
                <a:latin typeface="Arial" pitchFamily="34" charset="0"/>
                <a:cs typeface="Arial" pitchFamily="34" charset="0"/>
              </a:rPr>
              <a:t>Podrá ordenarse la separación de procesos cuando concurran las siguientes circunstancias:</a:t>
            </a:r>
          </a:p>
          <a:p>
            <a:pPr algn="just">
              <a:buNone/>
            </a:pPr>
            <a:r>
              <a:rPr lang="es-ES" sz="1400" dirty="0" smtClean="0">
                <a:solidFill>
                  <a:schemeClr val="tx1"/>
                </a:solidFill>
                <a:latin typeface="Arial" pitchFamily="34" charset="0"/>
                <a:cs typeface="Arial" pitchFamily="34" charset="0"/>
              </a:rPr>
              <a:t>       I. Cuando la solicite una de las partes antes del auto de apertura al juicio, y </a:t>
            </a:r>
          </a:p>
          <a:p>
            <a:pPr algn="just">
              <a:buNone/>
            </a:pPr>
            <a:r>
              <a:rPr lang="es-ES" sz="1400" dirty="0" smtClean="0">
                <a:solidFill>
                  <a:schemeClr val="tx1"/>
                </a:solidFill>
                <a:latin typeface="Arial" pitchFamily="34" charset="0"/>
                <a:cs typeface="Arial" pitchFamily="34" charset="0"/>
              </a:rPr>
              <a:t>       II. Cuando el Juez de control estime que de continuar la acumulación el proceso se demoraría. La separación de procesos se promoverá en la misma forma que la acumulación. </a:t>
            </a:r>
          </a:p>
          <a:p>
            <a:pPr algn="just">
              <a:buNone/>
            </a:pPr>
            <a:endParaRPr lang="es-ES" sz="1400" dirty="0" smtClean="0">
              <a:solidFill>
                <a:schemeClr val="tx1"/>
              </a:solidFill>
              <a:latin typeface="Arial" pitchFamily="34" charset="0"/>
              <a:cs typeface="Arial" pitchFamily="34" charset="0"/>
            </a:endParaRPr>
          </a:p>
          <a:p>
            <a:pPr algn="just">
              <a:buNone/>
            </a:pPr>
            <a:r>
              <a:rPr lang="es-ES" sz="1400" dirty="0" smtClean="0">
                <a:solidFill>
                  <a:schemeClr val="tx1"/>
                </a:solidFill>
                <a:latin typeface="Arial" pitchFamily="34" charset="0"/>
                <a:cs typeface="Arial" pitchFamily="34" charset="0"/>
              </a:rPr>
              <a:t>      La separación se podrá promover hasta antes de la audiencia de juicio. </a:t>
            </a:r>
          </a:p>
          <a:p>
            <a:pPr algn="just">
              <a:buNone/>
            </a:pPr>
            <a:endParaRPr lang="es-ES" sz="1400" dirty="0" smtClean="0">
              <a:solidFill>
                <a:schemeClr val="tx1"/>
              </a:solidFill>
              <a:latin typeface="Arial" pitchFamily="34" charset="0"/>
              <a:cs typeface="Arial" pitchFamily="34" charset="0"/>
            </a:endParaRPr>
          </a:p>
          <a:p>
            <a:pPr algn="just">
              <a:buNone/>
            </a:pPr>
            <a:r>
              <a:rPr lang="es-ES" sz="1400" dirty="0" smtClean="0">
                <a:solidFill>
                  <a:schemeClr val="tx1"/>
                </a:solidFill>
                <a:latin typeface="Arial" pitchFamily="34" charset="0"/>
                <a:cs typeface="Arial" pitchFamily="34" charset="0"/>
              </a:rPr>
              <a:t>      Decretada la separación de procesos, conocerá de cada asunto el Juez de control que conocía antes de haberse efectuado la acumulación. Si dicho juzgador es diverso del que decretó la separación de procesos, no podrá rehusarse a conocer del caso, sin perjuicio de que pueda suscitarse una cuestión de competencia. </a:t>
            </a:r>
          </a:p>
          <a:p>
            <a:pPr algn="just">
              <a:buNone/>
            </a:pPr>
            <a:endParaRPr lang="es-ES" sz="1400" dirty="0" smtClean="0">
              <a:solidFill>
                <a:schemeClr val="tx1"/>
              </a:solidFill>
              <a:latin typeface="Arial" pitchFamily="34" charset="0"/>
              <a:cs typeface="Arial" pitchFamily="34" charset="0"/>
            </a:endParaRPr>
          </a:p>
          <a:p>
            <a:pPr algn="just">
              <a:buNone/>
            </a:pPr>
            <a:r>
              <a:rPr lang="es-ES" sz="1400" dirty="0" smtClean="0">
                <a:solidFill>
                  <a:schemeClr val="tx1"/>
                </a:solidFill>
                <a:latin typeface="Arial" pitchFamily="34" charset="0"/>
                <a:cs typeface="Arial" pitchFamily="34" charset="0"/>
              </a:rPr>
              <a:t>       La resolución del Juez de control que declare improcedente la separación de procesos, no admitirá recurso alguno</a:t>
            </a:r>
            <a:r>
              <a:rPr lang="es-ES" sz="1400" dirty="0" smtClean="0">
                <a:latin typeface="Arial" pitchFamily="34" charset="0"/>
                <a:cs typeface="Arial" pitchFamily="34" charset="0"/>
              </a:rPr>
              <a:t>.</a:t>
            </a:r>
            <a:endParaRPr lang="es-ES" sz="1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686800" cy="838200"/>
          </a:xfrm>
        </p:spPr>
        <p:txBody>
          <a:bodyPr>
            <a:normAutofit/>
          </a:bodyPr>
          <a:lstStyle/>
          <a:p>
            <a:pPr algn="ctr"/>
            <a:r>
              <a:rPr lang="es-ES" sz="2400" b="1" dirty="0" smtClean="0">
                <a:solidFill>
                  <a:schemeClr val="tx1"/>
                </a:solidFill>
                <a:latin typeface="Aharoni" pitchFamily="2" charset="-79"/>
                <a:cs typeface="Aharoni" pitchFamily="2" charset="-79"/>
              </a:rPr>
              <a:t>EXCUSAS, RECUSACIONES E </a:t>
            </a:r>
            <a:r>
              <a:rPr lang="es-ES" sz="2400" b="1" dirty="0" smtClean="0">
                <a:solidFill>
                  <a:schemeClr val="tx1"/>
                </a:solidFill>
                <a:latin typeface="Aharoni" pitchFamily="2" charset="-79"/>
                <a:cs typeface="Aharoni" pitchFamily="2" charset="-79"/>
              </a:rPr>
              <a:t>IMPEDIMENTOS</a:t>
            </a:r>
            <a:br>
              <a:rPr lang="es-ES" sz="2400" b="1" dirty="0" smtClean="0">
                <a:solidFill>
                  <a:schemeClr val="tx1"/>
                </a:solidFill>
                <a:latin typeface="Aharoni" pitchFamily="2" charset="-79"/>
                <a:cs typeface="Aharoni" pitchFamily="2" charset="-79"/>
              </a:rPr>
            </a:br>
            <a:r>
              <a:rPr lang="es-ES" sz="2400" b="1" cap="none" dirty="0" smtClean="0">
                <a:solidFill>
                  <a:schemeClr val="tx1"/>
                </a:solidFill>
                <a:latin typeface="Arial" pitchFamily="34" charset="0"/>
                <a:cs typeface="Arial" pitchFamily="34" charset="0"/>
              </a:rPr>
              <a:t> </a:t>
            </a:r>
            <a:r>
              <a:rPr lang="es-ES" sz="2400" b="1" cap="none" dirty="0" smtClean="0">
                <a:solidFill>
                  <a:schemeClr val="tx1"/>
                </a:solidFill>
                <a:latin typeface="Arial" pitchFamily="34" charset="0"/>
                <a:cs typeface="Arial" pitchFamily="34" charset="0"/>
              </a:rPr>
              <a:t>(</a:t>
            </a:r>
            <a:r>
              <a:rPr lang="es-ES" sz="1200" b="1" cap="none" dirty="0" smtClean="0">
                <a:solidFill>
                  <a:schemeClr val="tx1"/>
                </a:solidFill>
                <a:latin typeface="Arial" pitchFamily="34" charset="0"/>
                <a:cs typeface="Arial" pitchFamily="34" charset="0"/>
              </a:rPr>
              <a:t>D</a:t>
            </a:r>
            <a:r>
              <a:rPr lang="es-ES" sz="1200" b="1" cap="none" dirty="0" smtClean="0">
                <a:solidFill>
                  <a:schemeClr val="tx1"/>
                </a:solidFill>
                <a:latin typeface="Arial" pitchFamily="34" charset="0"/>
                <a:cs typeface="Arial" pitchFamily="34" charset="0"/>
              </a:rPr>
              <a:t>e </a:t>
            </a:r>
            <a:r>
              <a:rPr lang="es-ES" sz="1200" b="1" cap="none" dirty="0" smtClean="0">
                <a:solidFill>
                  <a:schemeClr val="tx1"/>
                </a:solidFill>
                <a:latin typeface="Arial" pitchFamily="34" charset="0"/>
                <a:cs typeface="Arial" pitchFamily="34" charset="0"/>
              </a:rPr>
              <a:t>acuerdo al Código Nacional de Procedimientos </a:t>
            </a:r>
            <a:r>
              <a:rPr lang="es-ES" sz="1200" b="1" cap="none" dirty="0" smtClean="0">
                <a:solidFill>
                  <a:schemeClr val="tx1"/>
                </a:solidFill>
                <a:latin typeface="Arial" pitchFamily="34" charset="0"/>
                <a:cs typeface="Arial" pitchFamily="34" charset="0"/>
              </a:rPr>
              <a:t>Penales</a:t>
            </a:r>
            <a:r>
              <a:rPr lang="es-ES" sz="2400" b="1" cap="none" dirty="0" smtClean="0">
                <a:solidFill>
                  <a:schemeClr val="tx1"/>
                </a:solidFill>
                <a:latin typeface="Arial" pitchFamily="34" charset="0"/>
                <a:cs typeface="Arial" pitchFamily="34" charset="0"/>
              </a:rPr>
              <a:t>)</a:t>
            </a:r>
            <a:endParaRPr lang="es-ES" sz="2400" b="1" dirty="0">
              <a:solidFill>
                <a:schemeClr val="tx1"/>
              </a:solidFill>
              <a:latin typeface="Aharoni" pitchFamily="2" charset="-79"/>
              <a:cs typeface="Aharoni" pitchFamily="2" charset="-79"/>
            </a:endParaRPr>
          </a:p>
        </p:txBody>
      </p:sp>
      <p:sp>
        <p:nvSpPr>
          <p:cNvPr id="3" name="2 Marcador de contenido"/>
          <p:cNvSpPr>
            <a:spLocks noGrp="1"/>
          </p:cNvSpPr>
          <p:nvPr>
            <p:ph idx="1"/>
          </p:nvPr>
        </p:nvSpPr>
        <p:spPr>
          <a:xfrm>
            <a:off x="304800" y="1268760"/>
            <a:ext cx="8686800" cy="5256584"/>
          </a:xfrm>
        </p:spPr>
        <p:txBody>
          <a:bodyPr>
            <a:noAutofit/>
          </a:bodyPr>
          <a:lstStyle/>
          <a:p>
            <a:pPr algn="just"/>
            <a:r>
              <a:rPr lang="es-ES" sz="1600" b="1" dirty="0" smtClean="0">
                <a:solidFill>
                  <a:schemeClr val="tx1"/>
                </a:solidFill>
                <a:latin typeface="Arial" pitchFamily="34" charset="0"/>
                <a:cs typeface="Arial" pitchFamily="34" charset="0"/>
              </a:rPr>
              <a:t>Artículo 36. Excusa o recusación   </a:t>
            </a:r>
          </a:p>
          <a:p>
            <a:pPr algn="just">
              <a:buNone/>
            </a:pPr>
            <a:r>
              <a:rPr lang="es-ES" sz="1400" dirty="0" smtClean="0">
                <a:solidFill>
                  <a:schemeClr val="tx1"/>
                </a:solidFill>
                <a:latin typeface="Arial" pitchFamily="34" charset="0"/>
                <a:cs typeface="Arial" pitchFamily="34" charset="0"/>
              </a:rPr>
              <a:t>       Los jueces y magistrados deberán excusarse o podrán ser recusados para conocer de los asuntos en que intervengan por cualquiera de las causas de impedimento que se establecen en este Código, mismas que no podrán dispensarse por voluntad de las partes. </a:t>
            </a:r>
          </a:p>
          <a:p>
            <a:pPr algn="just">
              <a:buNone/>
            </a:pPr>
            <a:endParaRPr lang="es-ES" sz="1600" dirty="0" smtClean="0">
              <a:solidFill>
                <a:schemeClr val="tx1"/>
              </a:solidFill>
              <a:latin typeface="Arial" pitchFamily="34" charset="0"/>
              <a:cs typeface="Arial" pitchFamily="34" charset="0"/>
            </a:endParaRPr>
          </a:p>
          <a:p>
            <a:pPr algn="just">
              <a:buNone/>
            </a:pPr>
            <a:r>
              <a:rPr lang="es-ES" sz="1600" b="1" dirty="0" smtClean="0">
                <a:solidFill>
                  <a:schemeClr val="tx1"/>
                </a:solidFill>
                <a:latin typeface="Arial" pitchFamily="34" charset="0"/>
                <a:cs typeface="Arial" pitchFamily="34" charset="0"/>
              </a:rPr>
              <a:t>Artículo 37. Causas de impedimento </a:t>
            </a:r>
          </a:p>
          <a:p>
            <a:pPr algn="just">
              <a:buNone/>
            </a:pPr>
            <a:r>
              <a:rPr lang="es-ES" sz="1400" dirty="0" smtClean="0">
                <a:solidFill>
                  <a:schemeClr val="tx1"/>
                </a:solidFill>
                <a:latin typeface="Arial" pitchFamily="34" charset="0"/>
                <a:cs typeface="Arial" pitchFamily="34" charset="0"/>
              </a:rPr>
              <a:t>      Son causas de impedimento de los jueces y magistrados: </a:t>
            </a:r>
          </a:p>
          <a:p>
            <a:pPr algn="just">
              <a:buNone/>
            </a:pPr>
            <a:r>
              <a:rPr lang="es-ES" sz="1400" dirty="0" smtClean="0">
                <a:solidFill>
                  <a:schemeClr val="tx1"/>
                </a:solidFill>
                <a:latin typeface="Arial" pitchFamily="34" charset="0"/>
                <a:cs typeface="Arial" pitchFamily="34" charset="0"/>
              </a:rPr>
              <a:t>I. Haber intervenido en el mismo procedimiento como Ministerio Público, Defensor, Asesor jurídico, denunciante o querellante, o haber ejercido la acción penal particular; haber actuado como perito, consultor técnico, testigo o tener interés directo en el procedimiento;</a:t>
            </a:r>
          </a:p>
          <a:p>
            <a:pPr algn="just">
              <a:buNone/>
            </a:pPr>
            <a:r>
              <a:rPr lang="es-ES" sz="1400" dirty="0" smtClean="0">
                <a:solidFill>
                  <a:schemeClr val="tx1"/>
                </a:solidFill>
                <a:latin typeface="Arial" pitchFamily="34" charset="0"/>
                <a:cs typeface="Arial" pitchFamily="34" charset="0"/>
              </a:rPr>
              <a:t> II. Ser cónyuge, concubina o concubinario, conviviente, tener parentesco en línea recta sin limitación de grado, en línea colateral por consanguinidad y por afinidad hasta el segundo grado con alguno de los interesados, o que éste cohabite o haya cohabitado con alguno de ellos;</a:t>
            </a:r>
          </a:p>
          <a:p>
            <a:pPr algn="just">
              <a:buNone/>
            </a:pPr>
            <a:r>
              <a:rPr lang="es-ES" sz="1400" dirty="0" smtClean="0">
                <a:solidFill>
                  <a:schemeClr val="tx1"/>
                </a:solidFill>
                <a:latin typeface="Arial" pitchFamily="34" charset="0"/>
                <a:cs typeface="Arial" pitchFamily="34" charset="0"/>
              </a:rPr>
              <a:t> III. Ser o haber sido tutor, curador, haber estado bajo tutela o curatela de alguna de las partes, ser o haber sido administrador de sus bienes por cualquier título; </a:t>
            </a:r>
          </a:p>
          <a:p>
            <a:pPr algn="just">
              <a:buNone/>
            </a:pPr>
            <a:r>
              <a:rPr lang="es-ES" sz="1400" dirty="0" smtClean="0">
                <a:solidFill>
                  <a:schemeClr val="tx1"/>
                </a:solidFill>
                <a:latin typeface="Arial" pitchFamily="34" charset="0"/>
                <a:cs typeface="Arial" pitchFamily="34" charset="0"/>
              </a:rPr>
              <a:t>IV. Cuando él, su cónyuge, concubina, concubinario, conviviente, o cualquiera de sus parientes en los grados que expresa la fracción II de este artículo, tenga un juicio pendiente iniciado con anterioridad con alguna de las partes; </a:t>
            </a:r>
          </a:p>
          <a:p>
            <a:pPr algn="just">
              <a:buNone/>
            </a:pPr>
            <a:r>
              <a:rPr lang="es-ES" sz="1400" dirty="0" smtClean="0">
                <a:solidFill>
                  <a:schemeClr val="tx1"/>
                </a:solidFill>
                <a:latin typeface="Arial" pitchFamily="34" charset="0"/>
                <a:cs typeface="Arial" pitchFamily="34" charset="0"/>
              </a:rPr>
              <a:t>V. Cuando él, su cónyuge, concubina, concubinario, conviviente, o cualquiera de sus parientes en los grados que expresa la fracción II de este artículo, sea acreedor, deudor, arrendador, arrendatario o fiador de alguna de las partes, o tengan alguna sociedad con éstos</a:t>
            </a:r>
            <a:endParaRPr lang="es-E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1196752"/>
            <a:ext cx="8363272" cy="4896544"/>
          </a:xfrm>
        </p:spPr>
        <p:txBody>
          <a:bodyPr>
            <a:normAutofit/>
          </a:bodyPr>
          <a:lstStyle/>
          <a:p>
            <a:pPr algn="just">
              <a:buNone/>
            </a:pPr>
            <a:r>
              <a:rPr lang="es-ES" sz="1400" dirty="0" smtClean="0">
                <a:solidFill>
                  <a:schemeClr val="tx1"/>
                </a:solidFill>
                <a:latin typeface="Arial" pitchFamily="34" charset="0"/>
                <a:cs typeface="Arial" pitchFamily="34" charset="0"/>
              </a:rPr>
              <a:t>VI. Cuando antes de comenzar el procedimiento o durante éste, haya presentado él, su cónyuge, concubina, concubinario, conviviente o cualquiera de sus parientes en los grados que expresa la fracción II de este artículo, querella, denuncia, demanda o haya entablado cualquier acción legal en contra de alguna de las partes, o cuando antes de comenzar el procedimiento hubiera sido denunciado o acusado por alguna de ellas;</a:t>
            </a:r>
          </a:p>
          <a:p>
            <a:pPr algn="just">
              <a:buNone/>
            </a:pPr>
            <a:r>
              <a:rPr lang="es-ES" sz="1400" dirty="0" smtClean="0">
                <a:solidFill>
                  <a:schemeClr val="tx1"/>
                </a:solidFill>
                <a:latin typeface="Arial" pitchFamily="34" charset="0"/>
                <a:cs typeface="Arial" pitchFamily="34" charset="0"/>
              </a:rPr>
              <a:t> VII. Haber dado consejos o manifestado extrajudicialmente su opinión sobre el procedimiento o haber hecho promesas que impliquen parcialidad a favor o en contra de alguna de las partes;</a:t>
            </a:r>
          </a:p>
          <a:p>
            <a:pPr algn="just">
              <a:buNone/>
            </a:pPr>
            <a:r>
              <a:rPr lang="es-ES" sz="1400" dirty="0" smtClean="0">
                <a:solidFill>
                  <a:schemeClr val="tx1"/>
                </a:solidFill>
                <a:latin typeface="Arial" pitchFamily="34" charset="0"/>
                <a:cs typeface="Arial" pitchFamily="34" charset="0"/>
              </a:rPr>
              <a:t> VIII. Cuando él, su cónyuge, concubina, concubinario, conviviente o cualquiera de sus parientes en los grados que expresa la fracción II de este artículo, hubiera recibido o reciba beneficios de alguna de las partes o si, después de iniciado el procedimiento, hubiera recibido presentes o dádivas independientemente de cuál haya sido su valor, o</a:t>
            </a:r>
          </a:p>
          <a:p>
            <a:pPr algn="just">
              <a:buNone/>
            </a:pPr>
            <a:r>
              <a:rPr lang="es-ES" sz="1400" dirty="0" smtClean="0">
                <a:solidFill>
                  <a:schemeClr val="tx1"/>
                </a:solidFill>
                <a:latin typeface="Arial" pitchFamily="34" charset="0"/>
                <a:cs typeface="Arial" pitchFamily="34" charset="0"/>
              </a:rPr>
              <a:t> IX. Para el caso de los jueces del Tribunal de enjuiciamiento, haber fungido como Juez de control en el mismo procedimiento.</a:t>
            </a:r>
          </a:p>
          <a:p>
            <a:pPr algn="just">
              <a:buNone/>
            </a:pPr>
            <a:endParaRPr lang="es-ES" sz="1400" dirty="0" smtClean="0">
              <a:solidFill>
                <a:schemeClr val="tx1"/>
              </a:solidFill>
              <a:latin typeface="Arial" pitchFamily="34" charset="0"/>
              <a:cs typeface="Arial" pitchFamily="34" charset="0"/>
            </a:endParaRPr>
          </a:p>
          <a:p>
            <a:pPr algn="just">
              <a:buNone/>
            </a:pPr>
            <a:r>
              <a:rPr lang="es-ES" sz="1600" b="1" dirty="0" smtClean="0">
                <a:solidFill>
                  <a:schemeClr val="tx1"/>
                </a:solidFill>
                <a:latin typeface="Arial" pitchFamily="34" charset="0"/>
                <a:cs typeface="Arial" pitchFamily="34" charset="0"/>
              </a:rPr>
              <a:t>Artículo 38. Excusa </a:t>
            </a:r>
          </a:p>
          <a:p>
            <a:pPr algn="just">
              <a:buNone/>
            </a:pPr>
            <a:r>
              <a:rPr lang="es-ES" sz="1400" dirty="0" smtClean="0">
                <a:solidFill>
                  <a:schemeClr val="tx1"/>
                </a:solidFill>
                <a:latin typeface="Arial" pitchFamily="34" charset="0"/>
                <a:cs typeface="Arial" pitchFamily="34" charset="0"/>
              </a:rPr>
              <a:t>        Cuando un Juez o Magistrado advierta que se actualiza alguna de las causas de impedimento, se declarará separado del asunto sin audiencia de las partes y remitirá los registros al Órgano jurisdiccional competente, de conformidad con lo que establezca la Ley Orgánica, para que resuelva quién debe seguir conociendo del mismo</a:t>
            </a:r>
            <a:r>
              <a:rPr lang="es-ES" sz="1400" dirty="0" smtClean="0">
                <a:latin typeface="Arial" pitchFamily="34" charset="0"/>
                <a:cs typeface="Arial" pitchFamily="34" charset="0"/>
              </a:rPr>
              <a:t>.</a:t>
            </a:r>
            <a:endParaRPr lang="es-ES" sz="1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476672"/>
            <a:ext cx="8443664" cy="5603453"/>
          </a:xfrm>
        </p:spPr>
        <p:txBody>
          <a:bodyPr>
            <a:normAutofit/>
          </a:bodyPr>
          <a:lstStyle/>
          <a:p>
            <a:pPr algn="just"/>
            <a:r>
              <a:rPr lang="es-ES" sz="1600" b="1" dirty="0" smtClean="0">
                <a:solidFill>
                  <a:schemeClr val="tx1"/>
                </a:solidFill>
                <a:latin typeface="Arial" pitchFamily="34" charset="0"/>
                <a:cs typeface="Arial" pitchFamily="34" charset="0"/>
              </a:rPr>
              <a:t>Artículo 39. Recusación</a:t>
            </a:r>
          </a:p>
          <a:p>
            <a:pPr algn="just">
              <a:buNone/>
            </a:pPr>
            <a:r>
              <a:rPr lang="es-ES" sz="1400" dirty="0" smtClean="0">
                <a:solidFill>
                  <a:schemeClr val="tx1"/>
                </a:solidFill>
                <a:latin typeface="Arial" pitchFamily="34" charset="0"/>
                <a:cs typeface="Arial" pitchFamily="34" charset="0"/>
              </a:rPr>
              <a:t>        Cuando el Juez o Magistrado no se excuse a pesar de tener algún impedimento, procederá la recusación.</a:t>
            </a:r>
          </a:p>
          <a:p>
            <a:pPr algn="just">
              <a:buNone/>
            </a:pPr>
            <a:endParaRPr lang="es-ES" sz="1400" dirty="0" smtClean="0">
              <a:solidFill>
                <a:schemeClr val="tx1"/>
              </a:solidFill>
              <a:latin typeface="Arial" pitchFamily="34" charset="0"/>
              <a:cs typeface="Arial" pitchFamily="34" charset="0"/>
            </a:endParaRPr>
          </a:p>
          <a:p>
            <a:pPr algn="just"/>
            <a:r>
              <a:rPr lang="es-ES" sz="1600" dirty="0" smtClean="0">
                <a:solidFill>
                  <a:schemeClr val="tx1"/>
                </a:solidFill>
                <a:latin typeface="Arial" pitchFamily="34" charset="0"/>
                <a:cs typeface="Arial" pitchFamily="34" charset="0"/>
              </a:rPr>
              <a:t> </a:t>
            </a:r>
            <a:r>
              <a:rPr lang="es-ES" sz="1600" b="1" dirty="0" smtClean="0">
                <a:solidFill>
                  <a:schemeClr val="tx1"/>
                </a:solidFill>
                <a:latin typeface="Arial" pitchFamily="34" charset="0"/>
                <a:cs typeface="Arial" pitchFamily="34" charset="0"/>
              </a:rPr>
              <a:t>Artículo 40. Tiempo y forma de recusar </a:t>
            </a:r>
          </a:p>
          <a:p>
            <a:pPr algn="just">
              <a:buNone/>
            </a:pPr>
            <a:r>
              <a:rPr lang="es-ES" sz="1400" dirty="0" smtClean="0">
                <a:solidFill>
                  <a:schemeClr val="tx1"/>
                </a:solidFill>
                <a:latin typeface="Arial" pitchFamily="34" charset="0"/>
                <a:cs typeface="Arial" pitchFamily="34" charset="0"/>
              </a:rPr>
              <a:t>       La recusación debe interponerse ante el propio Juez o Magistrado recusado, por escrito y dentro de las cuarenta y ocho horas siguientes a que se tuvo conocimiento del impedimento. Se interpondrá oralmente si se conoce en el curso de una audiencia y en ella se indicará, bajo pena de inadmisibilidad, la causa en que se justifica y los medios de prueba pertinentes. Toda recusación que sea notoriamente improcedente o sea promovida de forma extemporánea será desechada de plano. </a:t>
            </a:r>
          </a:p>
          <a:p>
            <a:pPr algn="just">
              <a:buNone/>
            </a:pPr>
            <a:endParaRPr lang="es-ES" sz="1600" dirty="0" smtClean="0">
              <a:solidFill>
                <a:schemeClr val="tx1"/>
              </a:solidFill>
              <a:latin typeface="Arial" pitchFamily="34" charset="0"/>
              <a:cs typeface="Arial" pitchFamily="34" charset="0"/>
            </a:endParaRPr>
          </a:p>
          <a:p>
            <a:pPr algn="just"/>
            <a:r>
              <a:rPr lang="es-ES" sz="1600" b="1" dirty="0" smtClean="0">
                <a:solidFill>
                  <a:schemeClr val="tx1"/>
                </a:solidFill>
                <a:latin typeface="Arial" pitchFamily="34" charset="0"/>
                <a:cs typeface="Arial" pitchFamily="34" charset="0"/>
              </a:rPr>
              <a:t>Artículo 41. Trámite de recusación</a:t>
            </a:r>
          </a:p>
          <a:p>
            <a:pPr algn="just">
              <a:buNone/>
            </a:pPr>
            <a:r>
              <a:rPr lang="es-ES" sz="1400" dirty="0" smtClean="0">
                <a:solidFill>
                  <a:schemeClr val="tx1"/>
                </a:solidFill>
                <a:latin typeface="Arial" pitchFamily="34" charset="0"/>
                <a:cs typeface="Arial" pitchFamily="34" charset="0"/>
              </a:rPr>
              <a:t>       Interpuesta la recusación, el recusado remitirá el registro de lo actuado y los medios de prueba ofrecidos al Órgano jurisdiccional competente, de conformidad con lo que establezca la Ley Orgánica para que la califique. </a:t>
            </a:r>
          </a:p>
          <a:p>
            <a:pPr algn="just">
              <a:buNone/>
            </a:pPr>
            <a:r>
              <a:rPr lang="es-ES" sz="1400" dirty="0" smtClean="0">
                <a:solidFill>
                  <a:schemeClr val="tx1"/>
                </a:solidFill>
                <a:latin typeface="Arial" pitchFamily="34" charset="0"/>
                <a:cs typeface="Arial" pitchFamily="34" charset="0"/>
              </a:rPr>
              <a:t>        Recibido el escrito, se pedirá informe al juzgador recusado, quien lo rendirá dentro del plazo de veinticuatro horas, señalándosele fecha y hora para realizar la audiencia dentro de los tres días siguientes a que se recibió el informe, misma que se celebrará con las partes que comparezcan, las que podrán hacer uso de la palabra sin que se admitan réplicas. </a:t>
            </a:r>
          </a:p>
          <a:p>
            <a:pPr algn="just">
              <a:buNone/>
            </a:pPr>
            <a:r>
              <a:rPr lang="es-ES" sz="1400" dirty="0" smtClean="0">
                <a:solidFill>
                  <a:schemeClr val="tx1"/>
                </a:solidFill>
                <a:latin typeface="Arial" pitchFamily="34" charset="0"/>
                <a:cs typeface="Arial" pitchFamily="34" charset="0"/>
              </a:rPr>
              <a:t>        Concluido el debate, el Órgano jurisdiccional competente resolverá de inmediato sobre la legalidad de la causa de recusación que se hubiere señalado y, contra la misma, no habrá recurso alguno.</a:t>
            </a:r>
            <a:endParaRPr lang="es-E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567333"/>
            <a:ext cx="8443664" cy="4525963"/>
          </a:xfrm>
        </p:spPr>
        <p:txBody>
          <a:bodyPr>
            <a:normAutofit/>
          </a:bodyPr>
          <a:lstStyle/>
          <a:p>
            <a:pPr algn="just"/>
            <a:r>
              <a:rPr lang="es-ES" sz="1600" b="1" dirty="0" smtClean="0">
                <a:solidFill>
                  <a:schemeClr val="tx1"/>
                </a:solidFill>
                <a:latin typeface="Arial" pitchFamily="34" charset="0"/>
                <a:cs typeface="Arial" pitchFamily="34" charset="0"/>
              </a:rPr>
              <a:t>Artículo 42. Efectos de la recusación y excusa </a:t>
            </a:r>
          </a:p>
          <a:p>
            <a:pPr algn="just">
              <a:buNone/>
            </a:pPr>
            <a:r>
              <a:rPr lang="es-ES" sz="1400" dirty="0" smtClean="0">
                <a:latin typeface="Arial" pitchFamily="34" charset="0"/>
                <a:cs typeface="Arial" pitchFamily="34" charset="0"/>
              </a:rPr>
              <a:t>       </a:t>
            </a:r>
            <a:r>
              <a:rPr lang="es-ES" sz="1400" dirty="0" smtClean="0">
                <a:solidFill>
                  <a:schemeClr val="tx1"/>
                </a:solidFill>
                <a:latin typeface="Arial" pitchFamily="34" charset="0"/>
                <a:cs typeface="Arial" pitchFamily="34" charset="0"/>
              </a:rPr>
              <a:t>El Juez o Magistrado recusado se abstendrá de seguir conociendo de la audiencia correspondiente, ordenará la suspensión de la misma y sólo podrá realizar aquellos actos de mero trámite o urgentes que no admitan dilación. La sustitución del Juez o Magistrado se determinará en los términos que señale la Ley Orgánica</a:t>
            </a:r>
            <a:r>
              <a:rPr lang="es-ES" sz="1400" dirty="0" smtClean="0">
                <a:latin typeface="Arial" pitchFamily="34" charset="0"/>
                <a:cs typeface="Arial" pitchFamily="34" charset="0"/>
              </a:rPr>
              <a:t>. </a:t>
            </a:r>
          </a:p>
          <a:p>
            <a:pPr algn="just"/>
            <a:endParaRPr lang="es-ES" sz="1400" dirty="0" smtClean="0">
              <a:latin typeface="Arial" pitchFamily="34" charset="0"/>
              <a:cs typeface="Arial" pitchFamily="34" charset="0"/>
            </a:endParaRPr>
          </a:p>
          <a:p>
            <a:pPr algn="just"/>
            <a:r>
              <a:rPr lang="es-ES" sz="1600" b="1" dirty="0" smtClean="0">
                <a:solidFill>
                  <a:schemeClr val="tx1"/>
                </a:solidFill>
                <a:latin typeface="Arial" pitchFamily="34" charset="0"/>
                <a:cs typeface="Arial" pitchFamily="34" charset="0"/>
              </a:rPr>
              <a:t>Artículo 43. Impedimentos del Ministerio Público y de peritos </a:t>
            </a:r>
          </a:p>
          <a:p>
            <a:pPr algn="just">
              <a:buNone/>
            </a:pPr>
            <a:r>
              <a:rPr lang="es-ES" sz="1400" dirty="0" smtClean="0">
                <a:solidFill>
                  <a:schemeClr val="tx1"/>
                </a:solidFill>
                <a:latin typeface="Arial" pitchFamily="34" charset="0"/>
                <a:cs typeface="Arial" pitchFamily="34" charset="0"/>
              </a:rPr>
              <a:t>       El Ministerio Público y los peritos deberán excusarse o podrán ser recusados por las mismas causas previstas para los jueces o magistrados. La excusa o la recusación será resuelta por la autoridad que resulte competente de acuerdo con las disposiciones aplicables, previa realización de la investigación que se estime conveniente</a:t>
            </a:r>
            <a:r>
              <a:rPr lang="es-ES" sz="1400" dirty="0" smtClean="0">
                <a:latin typeface="Arial" pitchFamily="34" charset="0"/>
                <a:cs typeface="Arial" pitchFamily="34" charset="0"/>
              </a:rPr>
              <a:t>.</a:t>
            </a:r>
            <a:endParaRPr lang="es-ES" sz="1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692696"/>
            <a:ext cx="8686800" cy="1224136"/>
          </a:xfrm>
        </p:spPr>
        <p:txBody>
          <a:bodyPr>
            <a:normAutofit fontScale="90000"/>
          </a:bodyPr>
          <a:lstStyle/>
          <a:p>
            <a:pPr algn="ctr"/>
            <a:r>
              <a:rPr lang="es-ES" b="1" dirty="0" smtClean="0">
                <a:solidFill>
                  <a:schemeClr val="tx1"/>
                </a:solidFill>
                <a:latin typeface="Arial Black" pitchFamily="34" charset="0"/>
                <a:cs typeface="Arial" pitchFamily="34" charset="0"/>
              </a:rPr>
              <a:t>2.3 Nulidad de actos procedimentales </a:t>
            </a:r>
            <a:br>
              <a:rPr lang="es-ES" b="1" dirty="0" smtClean="0">
                <a:solidFill>
                  <a:schemeClr val="tx1"/>
                </a:solidFill>
                <a:latin typeface="Arial Black" pitchFamily="34" charset="0"/>
                <a:cs typeface="Arial" pitchFamily="34" charset="0"/>
              </a:rPr>
            </a:br>
            <a:r>
              <a:rPr lang="es-ES" b="1" cap="none" dirty="0" smtClean="0">
                <a:solidFill>
                  <a:schemeClr val="tx1"/>
                </a:solidFill>
                <a:latin typeface="Arial" pitchFamily="34" charset="0"/>
                <a:cs typeface="Arial" pitchFamily="34" charset="0"/>
              </a:rPr>
              <a:t> </a:t>
            </a:r>
            <a:r>
              <a:rPr lang="es-ES" sz="1300" b="1" cap="none" dirty="0" smtClean="0">
                <a:solidFill>
                  <a:schemeClr val="tx1"/>
                </a:solidFill>
                <a:latin typeface="Arial" pitchFamily="34" charset="0"/>
                <a:cs typeface="Arial" pitchFamily="34" charset="0"/>
              </a:rPr>
              <a:t>(De </a:t>
            </a:r>
            <a:r>
              <a:rPr lang="es-ES" sz="1300" b="1" cap="none" dirty="0" smtClean="0">
                <a:solidFill>
                  <a:schemeClr val="tx1"/>
                </a:solidFill>
                <a:latin typeface="Arial" pitchFamily="34" charset="0"/>
                <a:cs typeface="Arial" pitchFamily="34" charset="0"/>
              </a:rPr>
              <a:t>acuerdo al Código Nacional de Procedimientos Penales </a:t>
            </a:r>
            <a:r>
              <a:rPr lang="es-ES" sz="1300" b="1" cap="none" dirty="0" smtClean="0">
                <a:solidFill>
                  <a:schemeClr val="tx1"/>
                </a:solidFill>
                <a:latin typeface="Arial" pitchFamily="34" charset="0"/>
                <a:cs typeface="Arial" pitchFamily="34" charset="0"/>
              </a:rPr>
              <a:t>)</a:t>
            </a:r>
            <a:r>
              <a:rPr lang="es-ES" b="1" dirty="0" smtClean="0">
                <a:solidFill>
                  <a:schemeClr val="tx1"/>
                </a:solidFill>
                <a:latin typeface="Arial Black" pitchFamily="34" charset="0"/>
                <a:cs typeface="Arial" pitchFamily="34" charset="0"/>
              </a:rPr>
              <a:t/>
            </a:r>
            <a:br>
              <a:rPr lang="es-ES" b="1" dirty="0" smtClean="0">
                <a:solidFill>
                  <a:schemeClr val="tx1"/>
                </a:solidFill>
                <a:latin typeface="Arial Black" pitchFamily="34" charset="0"/>
                <a:cs typeface="Arial" pitchFamily="34" charset="0"/>
              </a:rPr>
            </a:br>
            <a:r>
              <a:rPr lang="es-ES" b="1" dirty="0" smtClean="0">
                <a:latin typeface="Arial" pitchFamily="34" charset="0"/>
                <a:cs typeface="Arial" pitchFamily="34" charset="0"/>
              </a:rPr>
              <a:t/>
            </a:r>
            <a:br>
              <a:rPr lang="es-ES" b="1" dirty="0" smtClean="0">
                <a:latin typeface="Arial" pitchFamily="34" charset="0"/>
                <a:cs typeface="Arial" pitchFamily="34" charset="0"/>
              </a:rPr>
            </a:br>
            <a:endParaRPr lang="es-ES" dirty="0"/>
          </a:p>
        </p:txBody>
      </p:sp>
      <p:sp>
        <p:nvSpPr>
          <p:cNvPr id="3" name="2 Marcador de contenido"/>
          <p:cNvSpPr>
            <a:spLocks noGrp="1"/>
          </p:cNvSpPr>
          <p:nvPr>
            <p:ph idx="1"/>
          </p:nvPr>
        </p:nvSpPr>
        <p:spPr>
          <a:xfrm>
            <a:off x="304800" y="1772816"/>
            <a:ext cx="8686800" cy="5085184"/>
          </a:xfrm>
        </p:spPr>
        <p:txBody>
          <a:bodyPr>
            <a:normAutofit/>
          </a:bodyPr>
          <a:lstStyle/>
          <a:p>
            <a:pPr algn="just"/>
            <a:r>
              <a:rPr lang="es-ES" sz="1800" b="1" i="1" dirty="0" smtClean="0">
                <a:solidFill>
                  <a:schemeClr val="tx1"/>
                </a:solidFill>
                <a:latin typeface="Arial" pitchFamily="34" charset="0"/>
                <a:cs typeface="Arial" pitchFamily="34" charset="0"/>
              </a:rPr>
              <a:t>Artículo 97</a:t>
            </a:r>
            <a:r>
              <a:rPr lang="es-ES" sz="1600" dirty="0" smtClean="0">
                <a:solidFill>
                  <a:schemeClr val="tx1"/>
                </a:solidFill>
                <a:latin typeface="Arial" pitchFamily="34" charset="0"/>
                <a:cs typeface="Arial" pitchFamily="34" charset="0"/>
              </a:rPr>
              <a:t>. </a:t>
            </a:r>
            <a:r>
              <a:rPr lang="es-ES" sz="1600" b="1" dirty="0" smtClean="0">
                <a:solidFill>
                  <a:schemeClr val="tx1"/>
                </a:solidFill>
                <a:latin typeface="Arial" pitchFamily="34" charset="0"/>
                <a:cs typeface="Arial" pitchFamily="34" charset="0"/>
              </a:rPr>
              <a:t>Principio general</a:t>
            </a:r>
          </a:p>
          <a:p>
            <a:pPr algn="just">
              <a:buNone/>
            </a:pPr>
            <a:r>
              <a:rPr lang="es-ES" sz="1400" dirty="0" smtClean="0">
                <a:solidFill>
                  <a:schemeClr val="tx1"/>
                </a:solidFill>
                <a:latin typeface="Arial" pitchFamily="34" charset="0"/>
                <a:cs typeface="Arial" pitchFamily="34" charset="0"/>
              </a:rPr>
              <a:t>       Cualquier acto realizado con violación de derechos humanos será nulo y no podrá ser saneado, ni convalidado y su nulidad deberá ser declarada de oficio por el Órgano jurisdiccional al momento de advertirla o a petición de parte en cualquier momento. </a:t>
            </a:r>
          </a:p>
          <a:p>
            <a:pPr algn="just">
              <a:buNone/>
            </a:pPr>
            <a:r>
              <a:rPr lang="es-ES" sz="1400" dirty="0" smtClean="0">
                <a:solidFill>
                  <a:schemeClr val="tx1"/>
                </a:solidFill>
                <a:latin typeface="Arial" pitchFamily="34" charset="0"/>
                <a:cs typeface="Arial" pitchFamily="34" charset="0"/>
              </a:rPr>
              <a:t>       </a:t>
            </a:r>
          </a:p>
          <a:p>
            <a:pPr algn="just">
              <a:buNone/>
            </a:pPr>
            <a:r>
              <a:rPr lang="es-ES" sz="1400" dirty="0" smtClean="0">
                <a:solidFill>
                  <a:schemeClr val="tx1"/>
                </a:solidFill>
                <a:latin typeface="Arial" pitchFamily="34" charset="0"/>
                <a:cs typeface="Arial" pitchFamily="34" charset="0"/>
              </a:rPr>
              <a:t>       Los actos ejecutados en contravención de las formalidades previstas en este Código podrán ser declarados nulos, salvo que el defecto haya sido saneado o convalidado, de acuerdo con lo señalado en el presente Capítulo.</a:t>
            </a:r>
          </a:p>
          <a:p>
            <a:pPr algn="just"/>
            <a:endParaRPr lang="es-ES" sz="1400" dirty="0" smtClean="0">
              <a:solidFill>
                <a:schemeClr val="tx1"/>
              </a:solidFill>
              <a:latin typeface="Arial" pitchFamily="34" charset="0"/>
              <a:cs typeface="Arial" pitchFamily="34" charset="0"/>
            </a:endParaRPr>
          </a:p>
          <a:p>
            <a:pPr algn="just"/>
            <a:r>
              <a:rPr lang="es-ES" sz="1400" dirty="0" smtClean="0">
                <a:solidFill>
                  <a:schemeClr val="tx1"/>
                </a:solidFill>
                <a:latin typeface="Arial" pitchFamily="34" charset="0"/>
                <a:cs typeface="Arial" pitchFamily="34" charset="0"/>
              </a:rPr>
              <a:t> </a:t>
            </a:r>
            <a:r>
              <a:rPr lang="es-ES" sz="1800" b="1" i="1" dirty="0" smtClean="0">
                <a:solidFill>
                  <a:schemeClr val="tx1"/>
                </a:solidFill>
                <a:latin typeface="Arial" pitchFamily="34" charset="0"/>
                <a:cs typeface="Arial" pitchFamily="34" charset="0"/>
              </a:rPr>
              <a:t>Artículo 98. </a:t>
            </a:r>
            <a:r>
              <a:rPr lang="es-ES" sz="1600" b="1" dirty="0" smtClean="0">
                <a:solidFill>
                  <a:schemeClr val="tx1"/>
                </a:solidFill>
                <a:latin typeface="Arial" pitchFamily="34" charset="0"/>
                <a:cs typeface="Arial" pitchFamily="34" charset="0"/>
              </a:rPr>
              <a:t>Solicitud de declaración de nulidad sobre actos ejecutados en contravención de las formalidades </a:t>
            </a:r>
            <a:endParaRPr lang="es-ES" sz="1400" b="1" dirty="0" smtClean="0">
              <a:solidFill>
                <a:schemeClr val="tx1"/>
              </a:solidFill>
              <a:latin typeface="Arial" pitchFamily="34" charset="0"/>
              <a:cs typeface="Arial" pitchFamily="34" charset="0"/>
            </a:endParaRPr>
          </a:p>
          <a:p>
            <a:pPr algn="just">
              <a:buNone/>
            </a:pPr>
            <a:r>
              <a:rPr lang="es-ES" sz="1400" dirty="0" smtClean="0">
                <a:solidFill>
                  <a:schemeClr val="tx1"/>
                </a:solidFill>
                <a:latin typeface="Arial" pitchFamily="34" charset="0"/>
                <a:cs typeface="Arial" pitchFamily="34" charset="0"/>
              </a:rPr>
              <a:t>       La solicitud de declaración de nulidad deberá estar fundada y motivada y presentarse por escrito dentro de los dos días siguientes a aquel en que el perjudicado tenga conocimiento fehaciente del acto cuya invalidación se pretenda. Si el vicio se produjo en una actuación realizada en audiencia y el afectado estuvo presente, deberá presentarse verbalmente antes del término de la misma audiencia. </a:t>
            </a:r>
          </a:p>
          <a:p>
            <a:pPr algn="just">
              <a:buNone/>
            </a:pPr>
            <a:endParaRPr lang="es-ES" sz="1400" dirty="0" smtClean="0">
              <a:solidFill>
                <a:schemeClr val="tx1"/>
              </a:solidFill>
              <a:latin typeface="Arial" pitchFamily="34" charset="0"/>
              <a:cs typeface="Arial" pitchFamily="34" charset="0"/>
            </a:endParaRPr>
          </a:p>
          <a:p>
            <a:pPr algn="just">
              <a:buNone/>
            </a:pPr>
            <a:r>
              <a:rPr lang="es-ES" sz="1400" dirty="0" smtClean="0">
                <a:solidFill>
                  <a:schemeClr val="tx1"/>
                </a:solidFill>
                <a:latin typeface="Arial" pitchFamily="34" charset="0"/>
                <a:cs typeface="Arial" pitchFamily="34" charset="0"/>
              </a:rPr>
              <a:t>       En caso de que el acto declarado nulo se encuentre en los supuestos establecidos en la parte final del artículo 101 de este Código, se ordenará su reposición.</a:t>
            </a:r>
            <a:endParaRPr lang="es-ES" sz="1400" b="1"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solidFill>
                  <a:schemeClr val="tx1"/>
                </a:solidFill>
                <a:latin typeface="Arial Black" pitchFamily="34" charset="0"/>
                <a:cs typeface="Aharoni" pitchFamily="2" charset="-79"/>
              </a:rPr>
              <a:t>2.1 Jurisdicción</a:t>
            </a:r>
            <a:endParaRPr lang="es-ES" dirty="0">
              <a:solidFill>
                <a:schemeClr val="tx1"/>
              </a:solidFill>
              <a:latin typeface="Arial Black" pitchFamily="34" charset="0"/>
              <a:cs typeface="Aharoni" pitchFamily="2" charset="-79"/>
            </a:endParaRPr>
          </a:p>
        </p:txBody>
      </p:sp>
      <p:sp>
        <p:nvSpPr>
          <p:cNvPr id="3" name="2 Marcador de contenido"/>
          <p:cNvSpPr>
            <a:spLocks noGrp="1"/>
          </p:cNvSpPr>
          <p:nvPr>
            <p:ph idx="1"/>
          </p:nvPr>
        </p:nvSpPr>
        <p:spPr>
          <a:xfrm>
            <a:off x="899592" y="1916832"/>
            <a:ext cx="7704856" cy="4163293"/>
          </a:xfrm>
        </p:spPr>
        <p:txBody>
          <a:bodyPr>
            <a:normAutofit/>
          </a:bodyPr>
          <a:lstStyle/>
          <a:p>
            <a:pPr algn="just"/>
            <a:r>
              <a:rPr lang="es-ES" sz="1400" dirty="0" smtClean="0">
                <a:solidFill>
                  <a:schemeClr val="tx1"/>
                </a:solidFill>
                <a:latin typeface="Arial" pitchFamily="34" charset="0"/>
                <a:cs typeface="Arial" pitchFamily="34" charset="0"/>
              </a:rPr>
              <a:t>La jurisdicción es la potestad del Estado convertido en autoridad para impartir justicia, por medio de los tribunales que son sus órganos jurisdiccionales, pero esa administración de justicia comprende actividades muy diversas, por lo que ha habido necesidad de hacer una clasificación atendiendo a razones territoriales, a la cuantía de los asuntos, a la materia misma de la controversia y al grado, lo cual origina la competencia de determinado tribunal para conocer de un negocio. </a:t>
            </a:r>
          </a:p>
          <a:p>
            <a:pPr algn="just"/>
            <a:endParaRPr lang="es-ES" sz="1400" dirty="0" smtClean="0">
              <a:solidFill>
                <a:schemeClr val="tx1"/>
              </a:solidFill>
              <a:latin typeface="Arial" pitchFamily="34" charset="0"/>
              <a:cs typeface="Arial" pitchFamily="34" charset="0"/>
            </a:endParaRPr>
          </a:p>
          <a:p>
            <a:pPr algn="just"/>
            <a:endParaRPr lang="es-ES" sz="1400" dirty="0" smtClean="0">
              <a:solidFill>
                <a:schemeClr val="tx1"/>
              </a:solidFill>
              <a:latin typeface="Arial" pitchFamily="34" charset="0"/>
              <a:cs typeface="Arial" pitchFamily="34" charset="0"/>
            </a:endParaRPr>
          </a:p>
          <a:p>
            <a:pPr algn="just"/>
            <a:r>
              <a:rPr lang="es-ES" sz="1400" dirty="0" smtClean="0">
                <a:solidFill>
                  <a:schemeClr val="tx1"/>
                </a:solidFill>
                <a:latin typeface="Arial" pitchFamily="34" charset="0"/>
                <a:cs typeface="Arial" pitchFamily="34" charset="0"/>
              </a:rPr>
              <a:t>Así pues, la jurisdicción es la potestad de que se hallan investidos los Jueces para administrar justicia y la competencia es la facultad que tienen para conocer de ciertos negocios, y esa facultad debe serles atribuida por la ley o puede derivarse de la voluntad de las partes. </a:t>
            </a:r>
            <a:endParaRPr lang="es-E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2700" b="1" dirty="0" smtClean="0">
                <a:solidFill>
                  <a:schemeClr val="tx1"/>
                </a:solidFill>
                <a:latin typeface="Aharoni" pitchFamily="2" charset="-79"/>
                <a:cs typeface="Aharoni" pitchFamily="2" charset="-79"/>
              </a:rPr>
              <a:t>SANEAMIENTOS</a:t>
            </a:r>
            <a:r>
              <a:rPr lang="es-ES" b="1" dirty="0" smtClean="0">
                <a:solidFill>
                  <a:schemeClr val="tx1"/>
                </a:solidFill>
                <a:latin typeface="Arial Black" pitchFamily="34" charset="0"/>
              </a:rPr>
              <a:t/>
            </a:r>
            <a:br>
              <a:rPr lang="es-ES" b="1" dirty="0" smtClean="0">
                <a:solidFill>
                  <a:schemeClr val="tx1"/>
                </a:solidFill>
                <a:latin typeface="Arial Black" pitchFamily="34" charset="0"/>
              </a:rPr>
            </a:br>
            <a:endParaRPr lang="es-ES" dirty="0"/>
          </a:p>
        </p:txBody>
      </p:sp>
      <p:sp>
        <p:nvSpPr>
          <p:cNvPr id="3" name="2 Marcador de contenido"/>
          <p:cNvSpPr>
            <a:spLocks noGrp="1"/>
          </p:cNvSpPr>
          <p:nvPr>
            <p:ph idx="1"/>
          </p:nvPr>
        </p:nvSpPr>
        <p:spPr/>
        <p:txBody>
          <a:bodyPr>
            <a:normAutofit/>
          </a:bodyPr>
          <a:lstStyle/>
          <a:p>
            <a:pPr algn="just"/>
            <a:r>
              <a:rPr lang="es-ES" sz="2000" b="1" i="1" dirty="0" smtClean="0">
                <a:solidFill>
                  <a:schemeClr val="tx1"/>
                </a:solidFill>
                <a:latin typeface="Arial" pitchFamily="34" charset="0"/>
                <a:cs typeface="Arial" pitchFamily="34" charset="0"/>
              </a:rPr>
              <a:t>Artículo 99. </a:t>
            </a:r>
            <a:r>
              <a:rPr lang="es-ES" sz="1700" dirty="0" smtClean="0">
                <a:solidFill>
                  <a:schemeClr val="tx1"/>
                </a:solidFill>
                <a:latin typeface="Arial" pitchFamily="34" charset="0"/>
                <a:cs typeface="Arial" pitchFamily="34" charset="0"/>
              </a:rPr>
              <a:t>Los actos ejecutados con inobservancia de las formalidades previstas en este Código podrán ser saneados, reponiendo el acto, rectificando el error o realizando el acto omitido a petición del interesado. </a:t>
            </a:r>
          </a:p>
          <a:p>
            <a:pPr algn="just">
              <a:buNone/>
            </a:pPr>
            <a:r>
              <a:rPr lang="es-ES" sz="1700" dirty="0" smtClean="0">
                <a:solidFill>
                  <a:schemeClr val="tx1"/>
                </a:solidFill>
                <a:latin typeface="Arial" pitchFamily="34" charset="0"/>
                <a:cs typeface="Arial" pitchFamily="34" charset="0"/>
              </a:rPr>
              <a:t>     </a:t>
            </a:r>
          </a:p>
          <a:p>
            <a:pPr algn="just">
              <a:buNone/>
            </a:pPr>
            <a:r>
              <a:rPr lang="es-ES" sz="1700" dirty="0" smtClean="0">
                <a:solidFill>
                  <a:schemeClr val="tx1"/>
                </a:solidFill>
                <a:latin typeface="Arial" pitchFamily="34" charset="0"/>
                <a:cs typeface="Arial" pitchFamily="34" charset="0"/>
              </a:rPr>
              <a:t>     La autoridad judicial que constate un defecto formal </a:t>
            </a:r>
            <a:r>
              <a:rPr lang="es-ES" sz="1700" dirty="0" err="1" smtClean="0">
                <a:solidFill>
                  <a:schemeClr val="tx1"/>
                </a:solidFill>
                <a:latin typeface="Arial" pitchFamily="34" charset="0"/>
                <a:cs typeface="Arial" pitchFamily="34" charset="0"/>
              </a:rPr>
              <a:t>saneable</a:t>
            </a:r>
            <a:r>
              <a:rPr lang="es-ES" sz="1700" dirty="0" smtClean="0">
                <a:solidFill>
                  <a:schemeClr val="tx1"/>
                </a:solidFill>
                <a:latin typeface="Arial" pitchFamily="34" charset="0"/>
                <a:cs typeface="Arial" pitchFamily="34" charset="0"/>
              </a:rPr>
              <a:t> en cualquiera de sus actuaciones, lo comunicará al interesado y le otorgará un plazo para corregirlo, el cual no será mayor de tres días. Si el acto no quedare saneado en dicho plazo, el Órgano jurisdiccional resolverá lo conducente. </a:t>
            </a:r>
          </a:p>
          <a:p>
            <a:pPr algn="just">
              <a:buNone/>
            </a:pPr>
            <a:r>
              <a:rPr lang="es-ES" sz="1700" dirty="0" smtClean="0">
                <a:solidFill>
                  <a:schemeClr val="tx1"/>
                </a:solidFill>
                <a:latin typeface="Arial" pitchFamily="34" charset="0"/>
                <a:cs typeface="Arial" pitchFamily="34" charset="0"/>
              </a:rPr>
              <a:t>      </a:t>
            </a:r>
          </a:p>
          <a:p>
            <a:pPr algn="just">
              <a:buNone/>
            </a:pPr>
            <a:r>
              <a:rPr lang="es-ES" sz="1700" dirty="0" smtClean="0">
                <a:solidFill>
                  <a:schemeClr val="tx1"/>
                </a:solidFill>
                <a:latin typeface="Arial" pitchFamily="34" charset="0"/>
                <a:cs typeface="Arial" pitchFamily="34" charset="0"/>
              </a:rPr>
              <a:t>      La autoridad judicial podrá corregir en cualquier momento de oficio, o a petición de parte, los errores puramente formales contenidos en sus actuaciones o resoluciones, respetando siempre los derechos y garantías de los intervinientes. </a:t>
            </a:r>
          </a:p>
          <a:p>
            <a:pPr algn="just">
              <a:buNone/>
            </a:pPr>
            <a:r>
              <a:rPr lang="es-ES" sz="1700" dirty="0" smtClean="0">
                <a:solidFill>
                  <a:schemeClr val="tx1"/>
                </a:solidFill>
                <a:latin typeface="Arial" pitchFamily="34" charset="0"/>
                <a:cs typeface="Arial" pitchFamily="34" charset="0"/>
              </a:rPr>
              <a:t>     </a:t>
            </a:r>
          </a:p>
          <a:p>
            <a:pPr algn="just">
              <a:buNone/>
            </a:pPr>
            <a:r>
              <a:rPr lang="es-ES" sz="1700" dirty="0" smtClean="0">
                <a:solidFill>
                  <a:schemeClr val="tx1"/>
                </a:solidFill>
                <a:latin typeface="Arial" pitchFamily="34" charset="0"/>
                <a:cs typeface="Arial" pitchFamily="34" charset="0"/>
              </a:rPr>
              <a:t>     Se entenderá que el acto se ha saneado cuando, no obstante la irregularidad, ha conseguido su fin respecto de todos los interesados.</a:t>
            </a:r>
            <a:endParaRPr lang="es-ES" sz="17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400" b="1" dirty="0" smtClean="0">
                <a:solidFill>
                  <a:schemeClr val="tx1"/>
                </a:solidFill>
                <a:latin typeface="Aharoni" pitchFamily="2" charset="-79"/>
                <a:cs typeface="Aharoni" pitchFamily="2" charset="-79"/>
              </a:rPr>
              <a:t>Convalidación</a:t>
            </a:r>
            <a:endParaRPr lang="es-ES" sz="2400" b="1" dirty="0">
              <a:solidFill>
                <a:schemeClr val="tx1"/>
              </a:solidFill>
              <a:latin typeface="Aharoni" pitchFamily="2" charset="-79"/>
              <a:cs typeface="Aharoni" pitchFamily="2" charset="-79"/>
            </a:endParaRPr>
          </a:p>
        </p:txBody>
      </p:sp>
      <p:sp>
        <p:nvSpPr>
          <p:cNvPr id="3" name="2 Marcador de contenido"/>
          <p:cNvSpPr>
            <a:spLocks noGrp="1"/>
          </p:cNvSpPr>
          <p:nvPr>
            <p:ph idx="1"/>
          </p:nvPr>
        </p:nvSpPr>
        <p:spPr>
          <a:xfrm>
            <a:off x="0" y="1554162"/>
            <a:ext cx="8991600" cy="5303838"/>
          </a:xfrm>
        </p:spPr>
        <p:txBody>
          <a:bodyPr>
            <a:normAutofit/>
          </a:bodyPr>
          <a:lstStyle/>
          <a:p>
            <a:pPr algn="just"/>
            <a:r>
              <a:rPr lang="es-ES" sz="1600" b="1" dirty="0" smtClean="0">
                <a:solidFill>
                  <a:schemeClr val="tx1"/>
                </a:solidFill>
                <a:latin typeface="Arial" pitchFamily="34" charset="0"/>
                <a:cs typeface="Arial" pitchFamily="34" charset="0"/>
              </a:rPr>
              <a:t>Artículo 100. </a:t>
            </a:r>
          </a:p>
          <a:p>
            <a:pPr algn="just">
              <a:buNone/>
            </a:pPr>
            <a:r>
              <a:rPr lang="es-ES" sz="1600" b="1" dirty="0" smtClean="0">
                <a:solidFill>
                  <a:schemeClr val="tx1"/>
                </a:solidFill>
                <a:latin typeface="Arial" pitchFamily="34" charset="0"/>
                <a:cs typeface="Arial" pitchFamily="34" charset="0"/>
              </a:rPr>
              <a:t>(R) </a:t>
            </a:r>
            <a:r>
              <a:rPr lang="es-ES" sz="1400" b="1" dirty="0" smtClean="0">
                <a:solidFill>
                  <a:schemeClr val="tx1"/>
                </a:solidFill>
                <a:latin typeface="Arial" pitchFamily="34" charset="0"/>
                <a:cs typeface="Arial" pitchFamily="34" charset="0"/>
              </a:rPr>
              <a:t>Los actos ejecutados con inobservancia de las formalidades previstas en este Código que afectan al Ministerio Público, la víctima u ofendido o el imputado, quedarán convalidados cuando: Párrafo reformado: DOF (17-06-2016)</a:t>
            </a:r>
          </a:p>
          <a:p>
            <a:pPr algn="just">
              <a:buNone/>
            </a:pPr>
            <a:endParaRPr lang="es-ES" sz="1400" b="1" dirty="0" smtClean="0">
              <a:solidFill>
                <a:schemeClr val="tx1"/>
              </a:solidFill>
              <a:latin typeface="Arial" pitchFamily="34" charset="0"/>
              <a:cs typeface="Arial" pitchFamily="34" charset="0"/>
            </a:endParaRPr>
          </a:p>
          <a:p>
            <a:pPr algn="just">
              <a:buNone/>
            </a:pPr>
            <a:r>
              <a:rPr lang="es-ES" sz="1400" dirty="0" smtClean="0">
                <a:solidFill>
                  <a:schemeClr val="tx1"/>
                </a:solidFill>
                <a:latin typeface="Arial" pitchFamily="34" charset="0"/>
                <a:cs typeface="Arial" pitchFamily="34" charset="0"/>
              </a:rPr>
              <a:t>        I. Las partes hayan aceptado, expresa o tácitamente, los efectos del acto; </a:t>
            </a:r>
          </a:p>
          <a:p>
            <a:pPr algn="just">
              <a:buNone/>
            </a:pPr>
            <a:endParaRPr lang="es-ES" sz="1400" dirty="0" smtClean="0">
              <a:solidFill>
                <a:schemeClr val="tx1"/>
              </a:solidFill>
              <a:latin typeface="Arial" pitchFamily="34" charset="0"/>
              <a:cs typeface="Arial" pitchFamily="34" charset="0"/>
            </a:endParaRPr>
          </a:p>
          <a:p>
            <a:pPr algn="just">
              <a:buNone/>
            </a:pPr>
            <a:r>
              <a:rPr lang="es-ES" sz="1600" b="1" dirty="0" smtClean="0">
                <a:solidFill>
                  <a:schemeClr val="tx1"/>
                </a:solidFill>
                <a:latin typeface="Arial" pitchFamily="34" charset="0"/>
                <a:cs typeface="Arial" pitchFamily="34" charset="0"/>
              </a:rPr>
              <a:t>(R)  </a:t>
            </a:r>
            <a:r>
              <a:rPr lang="es-ES" sz="1400" b="1" dirty="0" smtClean="0">
                <a:solidFill>
                  <a:schemeClr val="tx1"/>
                </a:solidFill>
                <a:latin typeface="Arial" pitchFamily="34" charset="0"/>
                <a:cs typeface="Arial" pitchFamily="34" charset="0"/>
              </a:rPr>
              <a:t>II. Ninguna de las partes hayan solicitado su saneamiento en los términos previstos en este Código, o Fracción reformada DOF 17-06-2016 </a:t>
            </a:r>
          </a:p>
          <a:p>
            <a:pPr algn="just">
              <a:buNone/>
            </a:pPr>
            <a:endParaRPr lang="es-ES" sz="1400" b="1" dirty="0" smtClean="0">
              <a:solidFill>
                <a:schemeClr val="tx1"/>
              </a:solidFill>
              <a:latin typeface="Arial" pitchFamily="34" charset="0"/>
              <a:cs typeface="Arial" pitchFamily="34" charset="0"/>
            </a:endParaRPr>
          </a:p>
          <a:p>
            <a:pPr algn="just">
              <a:buNone/>
            </a:pPr>
            <a:r>
              <a:rPr lang="es-ES" sz="1400" dirty="0" smtClean="0">
                <a:solidFill>
                  <a:schemeClr val="tx1"/>
                </a:solidFill>
                <a:latin typeface="Arial" pitchFamily="34" charset="0"/>
                <a:cs typeface="Arial" pitchFamily="34" charset="0"/>
              </a:rPr>
              <a:t>        III. Dentro de las veinticuatro horas siguientes de haberse realizado el acto, la parte que no hubiere estado presente o participado en él no solicita su saneamiento. En caso de que por las especiales circunstancias del caso no hubiera sido posible advertir en forma oportuna el defecto en la realización del acto procesal, el interesado deberá solicitar en forma justificada el saneamiento del acto, dentro de las veinticuatro horas siguientes a que haya tenido conocimiento del mismo. </a:t>
            </a:r>
          </a:p>
          <a:p>
            <a:pPr algn="just">
              <a:buNone/>
            </a:pPr>
            <a:r>
              <a:rPr lang="es-ES" sz="1600" b="1" dirty="0" smtClean="0">
                <a:solidFill>
                  <a:schemeClr val="tx1"/>
                </a:solidFill>
                <a:latin typeface="Arial" pitchFamily="34" charset="0"/>
                <a:cs typeface="Arial" pitchFamily="34" charset="0"/>
              </a:rPr>
              <a:t>(R) </a:t>
            </a:r>
            <a:r>
              <a:rPr lang="es-ES" sz="1400" b="1" dirty="0" smtClean="0">
                <a:solidFill>
                  <a:schemeClr val="tx1"/>
                </a:solidFill>
                <a:latin typeface="Arial" pitchFamily="34" charset="0"/>
                <a:cs typeface="Arial" pitchFamily="34" charset="0"/>
              </a:rPr>
              <a:t>Lo anterior, siempre y cuando no se afecten derechos fundamentales del imputado o la víctima u ofendido. Párrafo reformado (DOF 17-06-2016)</a:t>
            </a:r>
            <a:endParaRPr lang="es-ES" sz="1400" b="1"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b="1" dirty="0" smtClean="0">
                <a:solidFill>
                  <a:schemeClr val="tx1"/>
                </a:solidFill>
                <a:latin typeface="Arial Black" pitchFamily="34" charset="0"/>
                <a:cs typeface="Arial" pitchFamily="34" charset="0"/>
              </a:rPr>
              <a:t>2.4  Actos </a:t>
            </a:r>
            <a:r>
              <a:rPr lang="es-ES" b="1" dirty="0" smtClean="0">
                <a:solidFill>
                  <a:schemeClr val="tx1"/>
                </a:solidFill>
                <a:latin typeface="Arial Black" pitchFamily="34" charset="0"/>
                <a:cs typeface="Arial" pitchFamily="34" charset="0"/>
              </a:rPr>
              <a:t>procedimentales</a:t>
            </a:r>
            <a:br>
              <a:rPr lang="es-ES" b="1" dirty="0" smtClean="0">
                <a:solidFill>
                  <a:schemeClr val="tx1"/>
                </a:solidFill>
                <a:latin typeface="Arial Black" pitchFamily="34" charset="0"/>
                <a:cs typeface="Arial" pitchFamily="34" charset="0"/>
              </a:rPr>
            </a:br>
            <a:r>
              <a:rPr lang="es-ES" sz="1200" cap="none" dirty="0" smtClean="0">
                <a:solidFill>
                  <a:schemeClr val="tx1"/>
                </a:solidFill>
                <a:latin typeface="Arial" pitchFamily="34" charset="0"/>
                <a:cs typeface="Arial" pitchFamily="34" charset="0"/>
              </a:rPr>
              <a:t> (</a:t>
            </a:r>
            <a:r>
              <a:rPr lang="es-ES" sz="1200" b="1" cap="none" dirty="0" smtClean="0">
                <a:solidFill>
                  <a:schemeClr val="tx1"/>
                </a:solidFill>
                <a:latin typeface="Arial" pitchFamily="34" charset="0"/>
                <a:cs typeface="Arial" pitchFamily="34" charset="0"/>
              </a:rPr>
              <a:t>De </a:t>
            </a:r>
            <a:r>
              <a:rPr lang="es-ES" sz="1200" b="1" cap="none" dirty="0" smtClean="0">
                <a:solidFill>
                  <a:schemeClr val="tx1"/>
                </a:solidFill>
                <a:latin typeface="Arial" pitchFamily="34" charset="0"/>
                <a:cs typeface="Arial" pitchFamily="34" charset="0"/>
              </a:rPr>
              <a:t>acuerdo al Código Nacional de Procedimientos </a:t>
            </a:r>
            <a:r>
              <a:rPr lang="es-ES" sz="1200" b="1" cap="none" dirty="0" smtClean="0">
                <a:solidFill>
                  <a:schemeClr val="tx1"/>
                </a:solidFill>
                <a:latin typeface="Arial" pitchFamily="34" charset="0"/>
                <a:cs typeface="Arial" pitchFamily="34" charset="0"/>
              </a:rPr>
              <a:t>Penales)</a:t>
            </a:r>
            <a:endParaRPr lang="es-ES" sz="1300" dirty="0">
              <a:solidFill>
                <a:schemeClr val="tx1"/>
              </a:solidFill>
              <a:latin typeface="Arial Black" pitchFamily="34" charset="0"/>
            </a:endParaRPr>
          </a:p>
        </p:txBody>
      </p:sp>
      <p:sp>
        <p:nvSpPr>
          <p:cNvPr id="3" name="2 Marcador de contenido"/>
          <p:cNvSpPr>
            <a:spLocks noGrp="1"/>
          </p:cNvSpPr>
          <p:nvPr>
            <p:ph idx="1"/>
          </p:nvPr>
        </p:nvSpPr>
        <p:spPr>
          <a:xfrm>
            <a:off x="457200" y="1556792"/>
            <a:ext cx="8686800" cy="4525963"/>
          </a:xfrm>
        </p:spPr>
        <p:txBody>
          <a:bodyPr>
            <a:normAutofit/>
          </a:bodyPr>
          <a:lstStyle/>
          <a:p>
            <a:pPr algn="ctr"/>
            <a:r>
              <a:rPr lang="es-ES" sz="2400" b="1" dirty="0" smtClean="0">
                <a:solidFill>
                  <a:schemeClr val="tx1"/>
                </a:solidFill>
                <a:latin typeface="Aharoni" pitchFamily="2" charset="-79"/>
                <a:cs typeface="Aharoni" pitchFamily="2" charset="-79"/>
              </a:rPr>
              <a:t>FORMALIDADES</a:t>
            </a:r>
          </a:p>
          <a:p>
            <a:r>
              <a:rPr lang="es-ES" sz="1400" b="1" dirty="0" smtClean="0">
                <a:solidFill>
                  <a:schemeClr val="tx1"/>
                </a:solidFill>
                <a:latin typeface="Arial" pitchFamily="34" charset="0"/>
                <a:cs typeface="Arial" pitchFamily="34" charset="0"/>
              </a:rPr>
              <a:t> </a:t>
            </a:r>
            <a:r>
              <a:rPr lang="es-ES" sz="1600" b="1" dirty="0" smtClean="0">
                <a:solidFill>
                  <a:schemeClr val="tx1"/>
                </a:solidFill>
                <a:latin typeface="Arial" pitchFamily="34" charset="0"/>
                <a:cs typeface="Arial" pitchFamily="34" charset="0"/>
              </a:rPr>
              <a:t>Artículo 44. Oralidad de las actuaciones procesales</a:t>
            </a:r>
            <a:endParaRPr lang="es-ES" sz="1400" b="1" dirty="0" smtClean="0">
              <a:solidFill>
                <a:schemeClr val="tx1"/>
              </a:solidFill>
              <a:latin typeface="Arial" pitchFamily="34" charset="0"/>
              <a:cs typeface="Arial" pitchFamily="34" charset="0"/>
            </a:endParaRPr>
          </a:p>
          <a:p>
            <a:pPr algn="just">
              <a:buNone/>
            </a:pPr>
            <a:r>
              <a:rPr lang="es-ES" sz="1400" dirty="0" smtClean="0"/>
              <a:t>    </a:t>
            </a:r>
            <a:r>
              <a:rPr lang="es-ES" sz="1400" dirty="0" smtClean="0">
                <a:latin typeface="Arial" pitchFamily="34" charset="0"/>
                <a:cs typeface="Arial" pitchFamily="34" charset="0"/>
              </a:rPr>
              <a:t>  </a:t>
            </a:r>
            <a:r>
              <a:rPr lang="es-ES" sz="1400" dirty="0" smtClean="0">
                <a:solidFill>
                  <a:schemeClr val="tx1"/>
                </a:solidFill>
                <a:latin typeface="Arial" pitchFamily="34" charset="0"/>
                <a:cs typeface="Arial" pitchFamily="34" charset="0"/>
              </a:rPr>
              <a:t>Las audiencias se desarrollarán de forma oral, pudiendo auxiliarse las partes con documentos o con cualquier otro medio. En la práctica de las actuaciones procesales se utilizarán los medios técnicos disponibles que permitan darle mayor agilidad, exactitud y autenticidad a las mismas, sin perjuicio de conservar registro de lo acontecido. </a:t>
            </a:r>
          </a:p>
          <a:p>
            <a:pPr algn="just">
              <a:buNone/>
            </a:pPr>
            <a:r>
              <a:rPr lang="es-ES" sz="1400" dirty="0" smtClean="0">
                <a:solidFill>
                  <a:schemeClr val="tx1"/>
                </a:solidFill>
                <a:latin typeface="Arial" pitchFamily="34" charset="0"/>
                <a:cs typeface="Arial" pitchFamily="34" charset="0"/>
              </a:rPr>
              <a:t>       El Órgano jurisdiccional propiciará que las partes se abstengan de leer documentos completos o apuntes de sus actuaciones que demuestren falta de argumentación y desconocimiento del asunto. Sólo se podrán leer registros de la investigación para apoyo de memoria, así como para demostrar o superar contradicciones; la parte interesada en dar lectura a algún documento o registro, solicitará al juzgador que presida la audiencia, autorización para proceder a ello indicando específicamente el motivo de su solicitud conforme lo establece este artículo, sin que ello sea motivo de que se reemplace la argumentación oral.</a:t>
            </a:r>
          </a:p>
          <a:p>
            <a:pPr algn="just">
              <a:buNone/>
            </a:pPr>
            <a:endParaRPr lang="es-ES" sz="1400" b="1" dirty="0" smtClean="0">
              <a:solidFill>
                <a:schemeClr val="tx1"/>
              </a:solidFill>
              <a:latin typeface="Arial" pitchFamily="34" charset="0"/>
              <a:cs typeface="Arial" pitchFamily="34" charset="0"/>
            </a:endParaRPr>
          </a:p>
          <a:p>
            <a:pPr algn="just"/>
            <a:r>
              <a:rPr lang="es-ES" sz="1600" b="1" dirty="0" smtClean="0">
                <a:solidFill>
                  <a:schemeClr val="tx1"/>
                </a:solidFill>
                <a:latin typeface="Arial" pitchFamily="34" charset="0"/>
                <a:cs typeface="Arial" pitchFamily="34" charset="0"/>
              </a:rPr>
              <a:t>Artículo 46. Declaraciones e interrogatorios con intérpretes y traductores</a:t>
            </a:r>
          </a:p>
          <a:p>
            <a:pPr algn="just">
              <a:buNone/>
            </a:pPr>
            <a:r>
              <a:rPr lang="es-ES" sz="1400" dirty="0" smtClean="0">
                <a:latin typeface="Arial" pitchFamily="34" charset="0"/>
                <a:cs typeface="Arial" pitchFamily="34" charset="0"/>
              </a:rPr>
              <a:t>        </a:t>
            </a:r>
            <a:r>
              <a:rPr lang="es-ES" sz="1400" dirty="0" smtClean="0">
                <a:solidFill>
                  <a:schemeClr val="tx1"/>
                </a:solidFill>
                <a:latin typeface="Arial" pitchFamily="34" charset="0"/>
                <a:cs typeface="Arial" pitchFamily="34" charset="0"/>
              </a:rPr>
              <a:t>Las personas serán interrogadas en idioma español, mediante la asistencia de un traductor o intérprete. En ningún caso las partes o los testigos podrán ser intérpretes</a:t>
            </a:r>
            <a:r>
              <a:rPr lang="es-ES" sz="1400" dirty="0" smtClean="0"/>
              <a:t>.</a:t>
            </a:r>
            <a:endParaRPr lang="es-ES" sz="14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332656"/>
            <a:ext cx="8686800" cy="6525344"/>
          </a:xfrm>
        </p:spPr>
        <p:txBody>
          <a:bodyPr>
            <a:normAutofit/>
          </a:bodyPr>
          <a:lstStyle/>
          <a:p>
            <a:pPr algn="just"/>
            <a:r>
              <a:rPr lang="es-ES" sz="1600" b="1" dirty="0" smtClean="0">
                <a:solidFill>
                  <a:schemeClr val="tx1"/>
                </a:solidFill>
                <a:latin typeface="Arial" pitchFamily="34" charset="0"/>
                <a:cs typeface="Arial" pitchFamily="34" charset="0"/>
              </a:rPr>
              <a:t>Artículo 45. Idioma</a:t>
            </a:r>
          </a:p>
          <a:p>
            <a:pPr algn="just">
              <a:buNone/>
            </a:pPr>
            <a:r>
              <a:rPr lang="es-ES" sz="1400" b="1" dirty="0" smtClean="0">
                <a:solidFill>
                  <a:schemeClr val="tx1"/>
                </a:solidFill>
                <a:latin typeface="Arial" pitchFamily="34" charset="0"/>
                <a:cs typeface="Arial" pitchFamily="34" charset="0"/>
              </a:rPr>
              <a:t>       </a:t>
            </a:r>
            <a:r>
              <a:rPr lang="es-ES" sz="1400" dirty="0" smtClean="0">
                <a:solidFill>
                  <a:schemeClr val="tx1"/>
                </a:solidFill>
                <a:latin typeface="Arial" pitchFamily="34" charset="0"/>
                <a:cs typeface="Arial" pitchFamily="34" charset="0"/>
              </a:rPr>
              <a:t>Los actos procesales deberán realizarse en idioma español.</a:t>
            </a:r>
          </a:p>
          <a:p>
            <a:pPr algn="just">
              <a:buNone/>
            </a:pPr>
            <a:r>
              <a:rPr lang="es-ES" sz="1400" dirty="0" smtClean="0">
                <a:solidFill>
                  <a:schemeClr val="tx1"/>
                </a:solidFill>
                <a:latin typeface="Arial" pitchFamily="34" charset="0"/>
                <a:cs typeface="Arial" pitchFamily="34" charset="0"/>
              </a:rPr>
              <a:t>       Cuando las personas no hablen o no entiendan el idioma español, deberá proveerse traductor o intérprete, y se les permitirá hacer uso de su propia lengua o idioma, al igual que las personas que tengan algún impedimento para darse a entender. En el caso de que el imputado no hable o entienda el idioma español deberá ser asistido por traductor o intérprete para comunicarse con su Defensor en las entrevistas que con él mantenga. El imputado podrá nombrar traductor o intérprete de su confianza, por su cuenta. </a:t>
            </a:r>
          </a:p>
          <a:p>
            <a:pPr algn="just">
              <a:buNone/>
            </a:pPr>
            <a:r>
              <a:rPr lang="es-ES" sz="1400" dirty="0" smtClean="0">
                <a:solidFill>
                  <a:schemeClr val="tx1"/>
                </a:solidFill>
                <a:latin typeface="Arial" pitchFamily="34" charset="0"/>
                <a:cs typeface="Arial" pitchFamily="34" charset="0"/>
              </a:rPr>
              <a:t>        Si se trata de una persona con algún tipo de discapacidad, tiene derecho a que se le facilite un intérprete o aquellos medios tecnológicos que le permitan obtener de forma comprensible la información solicitada o, a falta de éstos, a alguien que sepa comunicarse con ella. En los actos de comunicación, los Órganos jurisdiccionales deberán tener certeza de que la persona con discapacidad ha sido informada de las decisiones judiciales que deba conocer y de que comprende su alcance. Para ello deberá utilizarse el medio que, según el caso, garantice que tal comprensión exista.</a:t>
            </a:r>
          </a:p>
          <a:p>
            <a:pPr algn="just">
              <a:buNone/>
            </a:pPr>
            <a:r>
              <a:rPr lang="es-ES" sz="1400" dirty="0" smtClean="0">
                <a:solidFill>
                  <a:schemeClr val="tx1"/>
                </a:solidFill>
                <a:latin typeface="Arial" pitchFamily="34" charset="0"/>
                <a:cs typeface="Arial" pitchFamily="34" charset="0"/>
              </a:rPr>
              <a:t>        Cuando a solicitud fundada de la persona con discapacidad, o a juicio de la autoridad competente, sea necesario adoptar otras medidas para salvaguardar su derecho a ser debidamente asistida, la persona con discapacidad podrá recibir asistencia en materia de estenografía proyectada, en los términos de la ley de la materia, por un intérprete de lengua de señas o a través de cualquier otro medio que permita un entendimiento cabal de todas y cada una de las actuaciones. </a:t>
            </a:r>
          </a:p>
          <a:p>
            <a:pPr algn="just">
              <a:buNone/>
            </a:pPr>
            <a:r>
              <a:rPr lang="es-ES" sz="1400" dirty="0" smtClean="0">
                <a:solidFill>
                  <a:schemeClr val="tx1"/>
                </a:solidFill>
                <a:latin typeface="Arial" pitchFamily="34" charset="0"/>
                <a:cs typeface="Arial" pitchFamily="34" charset="0"/>
              </a:rPr>
              <a:t>       Los medios de prueba cuyo contenido se encuentra en un idioma distinto al español deberán ser traducidos y, a fin de dar certeza jurídica sobre las manifestaciones del declarante, se dejará registro de su declaración en el idioma de origen.</a:t>
            </a:r>
          </a:p>
          <a:p>
            <a:pPr algn="just">
              <a:buNone/>
            </a:pPr>
            <a:r>
              <a:rPr lang="es-ES" sz="1400" dirty="0" smtClean="0">
                <a:solidFill>
                  <a:schemeClr val="tx1"/>
                </a:solidFill>
                <a:latin typeface="Arial" pitchFamily="34" charset="0"/>
                <a:cs typeface="Arial" pitchFamily="34" charset="0"/>
              </a:rPr>
              <a:t>        En el caso de los miembros de pueblos o comunidades indígenas, se les nombrará intérprete que tenga conocimiento de su lengua y cultura, aun cuando hablen el español, si así lo solicitan.</a:t>
            </a:r>
          </a:p>
          <a:p>
            <a:pPr algn="just">
              <a:buNone/>
            </a:pPr>
            <a:r>
              <a:rPr lang="es-ES" sz="1400" dirty="0" smtClean="0">
                <a:solidFill>
                  <a:schemeClr val="tx1"/>
                </a:solidFill>
                <a:latin typeface="Arial" pitchFamily="34" charset="0"/>
                <a:cs typeface="Arial" pitchFamily="34" charset="0"/>
              </a:rPr>
              <a:t>       El Órgano jurisdiccional garantizará el acceso a traductores e intérpretes que coadyuvarán en el proceso según se requiera</a:t>
            </a:r>
            <a:endParaRPr lang="es-E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332656"/>
            <a:ext cx="8686800" cy="6525344"/>
          </a:xfrm>
        </p:spPr>
        <p:txBody>
          <a:bodyPr>
            <a:normAutofit/>
          </a:bodyPr>
          <a:lstStyle/>
          <a:p>
            <a:pPr algn="just"/>
            <a:r>
              <a:rPr lang="es-ES" sz="1800" b="1" dirty="0" smtClean="0">
                <a:latin typeface="Arial" pitchFamily="34" charset="0"/>
                <a:cs typeface="Arial" pitchFamily="34" charset="0"/>
              </a:rPr>
              <a:t>Ar</a:t>
            </a:r>
            <a:r>
              <a:rPr lang="es-ES" sz="1600" b="1" dirty="0" smtClean="0">
                <a:latin typeface="Arial" pitchFamily="34" charset="0"/>
                <a:cs typeface="Arial" pitchFamily="34" charset="0"/>
              </a:rPr>
              <a:t>tículo 47</a:t>
            </a:r>
            <a:r>
              <a:rPr lang="es-ES" sz="1600" b="1" dirty="0" smtClean="0">
                <a:solidFill>
                  <a:schemeClr val="tx1"/>
                </a:solidFill>
                <a:latin typeface="Arial" pitchFamily="34" charset="0"/>
                <a:cs typeface="Arial" pitchFamily="34" charset="0"/>
              </a:rPr>
              <a:t>. Lugar de audiencia</a:t>
            </a:r>
            <a:r>
              <a:rPr lang="es-ES" sz="1400" b="1" dirty="0" smtClean="0">
                <a:solidFill>
                  <a:schemeClr val="tx1"/>
                </a:solidFill>
                <a:latin typeface="Arial" pitchFamily="34" charset="0"/>
                <a:cs typeface="Arial" pitchFamily="34" charset="0"/>
              </a:rPr>
              <a:t>s </a:t>
            </a:r>
            <a:endParaRPr lang="es-ES" sz="1600" b="1" dirty="0" smtClean="0">
              <a:solidFill>
                <a:schemeClr val="tx1"/>
              </a:solidFill>
              <a:latin typeface="Arial" pitchFamily="34" charset="0"/>
              <a:cs typeface="Arial" pitchFamily="34" charset="0"/>
            </a:endParaRPr>
          </a:p>
          <a:p>
            <a:pPr algn="just">
              <a:buNone/>
            </a:pPr>
            <a:r>
              <a:rPr lang="es-ES" sz="1400" dirty="0" smtClean="0">
                <a:solidFill>
                  <a:schemeClr val="tx1"/>
                </a:solidFill>
                <a:latin typeface="Arial" pitchFamily="34" charset="0"/>
                <a:cs typeface="Arial" pitchFamily="34" charset="0"/>
              </a:rPr>
              <a:t>       El Órgano jurisdiccional celebrará las audiencias en la sala que corresponda, excepto si ello puede provocar una grave alteración del orden público, no garantiza la defensa de alguno de los intereses comprometidos en el procedimiento u obstaculiza seriamente su realización, en cuyo caso se celebrarán en el lugar que para tal efecto designe el Órgano jurisdiccional y bajo las medidas de seguridad que éste determine, de conformidad con lo que establezca la legislación aplicable</a:t>
            </a:r>
            <a:r>
              <a:rPr lang="es-ES" sz="1400" dirty="0" smtClean="0">
                <a:solidFill>
                  <a:schemeClr val="tx1"/>
                </a:solidFill>
                <a:latin typeface="Arial" pitchFamily="34" charset="0"/>
                <a:cs typeface="Arial" pitchFamily="34" charset="0"/>
              </a:rPr>
              <a:t>.</a:t>
            </a:r>
          </a:p>
          <a:p>
            <a:pPr algn="just">
              <a:buNone/>
            </a:pPr>
            <a:endParaRPr lang="es-ES" sz="1400" dirty="0" smtClean="0">
              <a:solidFill>
                <a:schemeClr val="tx1"/>
              </a:solidFill>
              <a:latin typeface="Arial" pitchFamily="34" charset="0"/>
              <a:cs typeface="Arial" pitchFamily="34" charset="0"/>
            </a:endParaRPr>
          </a:p>
          <a:p>
            <a:pPr algn="just"/>
            <a:r>
              <a:rPr lang="es-ES" sz="1400" b="1" dirty="0" smtClean="0">
                <a:solidFill>
                  <a:schemeClr val="tx1"/>
                </a:solidFill>
                <a:latin typeface="Arial" pitchFamily="34" charset="0"/>
                <a:cs typeface="Arial" pitchFamily="34" charset="0"/>
              </a:rPr>
              <a:t>  </a:t>
            </a:r>
            <a:r>
              <a:rPr lang="es-ES" sz="1600" b="1" dirty="0" smtClean="0">
                <a:solidFill>
                  <a:schemeClr val="tx1"/>
                </a:solidFill>
                <a:latin typeface="Arial" pitchFamily="34" charset="0"/>
                <a:cs typeface="Arial" pitchFamily="34" charset="0"/>
              </a:rPr>
              <a:t>Artículo 48. Tiempo </a:t>
            </a:r>
            <a:endParaRPr lang="es-ES" sz="1400" b="1" dirty="0" smtClean="0">
              <a:solidFill>
                <a:schemeClr val="tx1"/>
              </a:solidFill>
              <a:latin typeface="Arial" pitchFamily="34" charset="0"/>
              <a:cs typeface="Arial" pitchFamily="34" charset="0"/>
            </a:endParaRPr>
          </a:p>
          <a:p>
            <a:pPr algn="just">
              <a:buNone/>
            </a:pPr>
            <a:r>
              <a:rPr lang="es-ES" sz="1400" dirty="0" smtClean="0">
                <a:latin typeface="Arial" pitchFamily="34" charset="0"/>
                <a:cs typeface="Arial" pitchFamily="34" charset="0"/>
              </a:rPr>
              <a:t>       </a:t>
            </a:r>
            <a:r>
              <a:rPr lang="es-ES" sz="1400" dirty="0" smtClean="0">
                <a:solidFill>
                  <a:schemeClr val="tx1"/>
                </a:solidFill>
                <a:latin typeface="Arial" pitchFamily="34" charset="0"/>
                <a:cs typeface="Arial" pitchFamily="34" charset="0"/>
              </a:rPr>
              <a:t>Los actos procesales podrán ser realizados en cualquier día y a cualquier hora, sin necesidad de previa habilitación. Se registrará el lugar, la hora y la fecha en que se cumplan. La omisión de estos datos no hará nulo el acto, salvo que no pueda determinarse, de acuerdo con los datos del registro u otros conexos, la fecha en que se realizó</a:t>
            </a:r>
            <a:r>
              <a:rPr lang="es-ES" sz="1400" dirty="0" smtClean="0">
                <a:solidFill>
                  <a:schemeClr val="tx1"/>
                </a:solidFill>
                <a:latin typeface="Arial" pitchFamily="34" charset="0"/>
                <a:cs typeface="Arial" pitchFamily="34" charset="0"/>
              </a:rPr>
              <a:t>.</a:t>
            </a:r>
          </a:p>
          <a:p>
            <a:pPr algn="just">
              <a:buNone/>
            </a:pPr>
            <a:endParaRPr lang="es-ES" sz="1400" dirty="0" smtClean="0">
              <a:solidFill>
                <a:schemeClr val="tx1"/>
              </a:solidFill>
              <a:latin typeface="Arial" pitchFamily="34" charset="0"/>
              <a:cs typeface="Arial" pitchFamily="34" charset="0"/>
            </a:endParaRPr>
          </a:p>
          <a:p>
            <a:pPr algn="just"/>
            <a:r>
              <a:rPr lang="es-ES" sz="1400" dirty="0" smtClean="0">
                <a:latin typeface="Arial" pitchFamily="34" charset="0"/>
                <a:cs typeface="Arial" pitchFamily="34" charset="0"/>
              </a:rPr>
              <a:t> </a:t>
            </a:r>
            <a:r>
              <a:rPr lang="es-ES" sz="1600" b="1" dirty="0" smtClean="0">
                <a:solidFill>
                  <a:schemeClr val="tx1"/>
                </a:solidFill>
                <a:latin typeface="Arial" pitchFamily="34" charset="0"/>
                <a:cs typeface="Arial" pitchFamily="34" charset="0"/>
              </a:rPr>
              <a:t>Artículo 49. Protesta </a:t>
            </a:r>
            <a:endParaRPr lang="es-ES" sz="1400" b="1" dirty="0" smtClean="0">
              <a:solidFill>
                <a:schemeClr val="tx1"/>
              </a:solidFill>
              <a:latin typeface="Arial" pitchFamily="34" charset="0"/>
              <a:cs typeface="Arial" pitchFamily="34" charset="0"/>
            </a:endParaRPr>
          </a:p>
          <a:p>
            <a:pPr algn="just">
              <a:buNone/>
            </a:pPr>
            <a:r>
              <a:rPr lang="es-ES" sz="1400" b="1" dirty="0" smtClean="0">
                <a:solidFill>
                  <a:schemeClr val="tx1"/>
                </a:solidFill>
                <a:latin typeface="Arial" pitchFamily="34" charset="0"/>
                <a:cs typeface="Arial" pitchFamily="34" charset="0"/>
              </a:rPr>
              <a:t>        </a:t>
            </a:r>
            <a:r>
              <a:rPr lang="es-ES" sz="1400" dirty="0" smtClean="0">
                <a:solidFill>
                  <a:schemeClr val="tx1"/>
                </a:solidFill>
                <a:latin typeface="Arial" pitchFamily="34" charset="0"/>
                <a:cs typeface="Arial" pitchFamily="34" charset="0"/>
              </a:rPr>
              <a:t>Dentro de cualquier audiencia y antes de que toda persona mayor de dieciocho años de edad inicie su declaración, con excepción del imputado, se le informará de las sanciones penales que la ley establece a los que se conducen con falsedad, se nieguen a declarar o a otorgar la protesta de ley; acto seguido se le tomará protesta de decir verdad.   </a:t>
            </a:r>
          </a:p>
          <a:p>
            <a:pPr algn="just">
              <a:buNone/>
            </a:pPr>
            <a:r>
              <a:rPr lang="es-ES" sz="1400" dirty="0" smtClean="0">
                <a:solidFill>
                  <a:schemeClr val="tx1"/>
                </a:solidFill>
                <a:latin typeface="Arial" pitchFamily="34" charset="0"/>
                <a:cs typeface="Arial" pitchFamily="34" charset="0"/>
              </a:rPr>
              <a:t>        A quienes tengan entre doce años de edad y menos de dieciocho, se les informará que deben conducirse con verdad en sus manifestaciones ante el Órgano jurisdiccional, lo que se hará en presencia de la persona que ejerza la patria potestad o tutela y asistencia legal pública o privada, y se les explicará que, de conducirse con falsedad, incurrirán en una conducta tipificada como delito en la ley penal y se harán acreedores a una medida de conformidad con las disposiciones aplicables.</a:t>
            </a:r>
          </a:p>
          <a:p>
            <a:pPr algn="just">
              <a:buNone/>
            </a:pPr>
            <a:r>
              <a:rPr lang="es-ES" sz="1400" dirty="0" smtClean="0">
                <a:solidFill>
                  <a:schemeClr val="tx1"/>
                </a:solidFill>
                <a:latin typeface="Arial" pitchFamily="34" charset="0"/>
                <a:cs typeface="Arial" pitchFamily="34" charset="0"/>
              </a:rPr>
              <a:t>        A las personas menores de doce años de edad y a los imputados que deseen declarar se les exhortará para que se conduzcan con verdad.</a:t>
            </a:r>
            <a:endParaRPr lang="es-E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52736"/>
            <a:ext cx="8686800" cy="5171405"/>
          </a:xfrm>
        </p:spPr>
        <p:txBody>
          <a:bodyPr>
            <a:normAutofit/>
          </a:bodyPr>
          <a:lstStyle/>
          <a:p>
            <a:pPr algn="just"/>
            <a:r>
              <a:rPr lang="es-ES" sz="1600" b="1" dirty="0" smtClean="0">
                <a:solidFill>
                  <a:schemeClr val="tx1"/>
                </a:solidFill>
                <a:latin typeface="Arial" pitchFamily="34" charset="0"/>
                <a:cs typeface="Arial" pitchFamily="34" charset="0"/>
              </a:rPr>
              <a:t>Artículo 50. Acceso a las carpetas digitales </a:t>
            </a:r>
          </a:p>
          <a:p>
            <a:pPr algn="just">
              <a:buNone/>
            </a:pPr>
            <a:r>
              <a:rPr lang="es-ES" sz="1400" b="1" dirty="0" smtClean="0">
                <a:solidFill>
                  <a:schemeClr val="tx1"/>
                </a:solidFill>
                <a:latin typeface="Arial" pitchFamily="34" charset="0"/>
                <a:cs typeface="Arial" pitchFamily="34" charset="0"/>
              </a:rPr>
              <a:t>       </a:t>
            </a:r>
            <a:r>
              <a:rPr lang="es-ES" sz="1400" dirty="0" smtClean="0">
                <a:solidFill>
                  <a:schemeClr val="tx1"/>
                </a:solidFill>
                <a:latin typeface="Arial" pitchFamily="34" charset="0"/>
                <a:cs typeface="Arial" pitchFamily="34" charset="0"/>
              </a:rPr>
              <a:t>Las partes siempre tendrán acceso al contenido de las carpetas digitales consistente en los registros de las audiencias y complementarios. Dichos registros también podrán ser consultados por terceros cuando dieren cuenta de actuaciones que fueren públicas, salvo que durante el proceso el Órgano jurisdiccional restrinja el acceso para evitar que se afecte su normal sustanciación, el principio de presunción de inocencia o los derechos a la privacidad o a la intimidad de las partes, o bien, se encuentre expresamente prohibido en la ley de la materia. </a:t>
            </a:r>
          </a:p>
          <a:p>
            <a:pPr algn="just">
              <a:buNone/>
            </a:pPr>
            <a:r>
              <a:rPr lang="es-ES" sz="1400" dirty="0" smtClean="0">
                <a:solidFill>
                  <a:schemeClr val="tx1"/>
                </a:solidFill>
                <a:latin typeface="Arial" pitchFamily="34" charset="0"/>
                <a:cs typeface="Arial" pitchFamily="34" charset="0"/>
              </a:rPr>
              <a:t>       El Órgano jurisdiccional autorizará la expedición de copias de los contenidos de las carpetas digitales o de la parte de ellos que le fueren solicitados por las partes</a:t>
            </a:r>
            <a:r>
              <a:rPr lang="es-ES" sz="1400" dirty="0" smtClean="0">
                <a:solidFill>
                  <a:schemeClr val="tx1"/>
                </a:solidFill>
                <a:latin typeface="Arial" pitchFamily="34" charset="0"/>
                <a:cs typeface="Arial" pitchFamily="34" charset="0"/>
              </a:rPr>
              <a:t>.</a:t>
            </a:r>
          </a:p>
          <a:p>
            <a:pPr algn="just">
              <a:buNone/>
            </a:pPr>
            <a:endParaRPr lang="es-ES" sz="1400" dirty="0" smtClean="0">
              <a:solidFill>
                <a:schemeClr val="tx1"/>
              </a:solidFill>
              <a:latin typeface="Arial" pitchFamily="34" charset="0"/>
              <a:cs typeface="Arial" pitchFamily="34" charset="0"/>
            </a:endParaRPr>
          </a:p>
          <a:p>
            <a:pPr algn="just"/>
            <a:r>
              <a:rPr lang="es-ES" sz="1400" dirty="0" smtClean="0">
                <a:latin typeface="Arial" pitchFamily="34" charset="0"/>
                <a:cs typeface="Arial" pitchFamily="34" charset="0"/>
              </a:rPr>
              <a:t> </a:t>
            </a:r>
            <a:r>
              <a:rPr lang="es-ES" sz="1600" b="1" dirty="0" smtClean="0">
                <a:solidFill>
                  <a:schemeClr val="tx1"/>
                </a:solidFill>
                <a:latin typeface="Arial" pitchFamily="34" charset="0"/>
                <a:cs typeface="Arial" pitchFamily="34" charset="0"/>
              </a:rPr>
              <a:t>Artículo 51. Utilización de medios electrónicos</a:t>
            </a:r>
            <a:endParaRPr lang="es-ES" sz="1400" b="1" dirty="0" smtClean="0">
              <a:solidFill>
                <a:schemeClr val="tx1"/>
              </a:solidFill>
              <a:latin typeface="Arial" pitchFamily="34" charset="0"/>
              <a:cs typeface="Arial" pitchFamily="34" charset="0"/>
            </a:endParaRPr>
          </a:p>
          <a:p>
            <a:pPr algn="just">
              <a:buNone/>
            </a:pPr>
            <a:r>
              <a:rPr lang="es-ES" sz="1400" b="1" dirty="0" smtClean="0">
                <a:solidFill>
                  <a:schemeClr val="tx1"/>
                </a:solidFill>
                <a:latin typeface="Arial" pitchFamily="34" charset="0"/>
                <a:cs typeface="Arial" pitchFamily="34" charset="0"/>
              </a:rPr>
              <a:t>      (A) </a:t>
            </a:r>
            <a:r>
              <a:rPr lang="es-ES" sz="1400" dirty="0" smtClean="0">
                <a:solidFill>
                  <a:schemeClr val="tx1"/>
                </a:solidFill>
                <a:latin typeface="Arial" pitchFamily="34" charset="0"/>
                <a:cs typeface="Arial" pitchFamily="34" charset="0"/>
              </a:rPr>
              <a:t>Durante todo el proceso penal, se podrán utilizar los medios electrónicos en todas las actuaciones para facilitar su operación, incluyendo el informe policial; así como también podrán instrumentar, para la presentación de denuncias o querellas en línea que permitan su seguimiento. Párrafo adicionado (DOF 17-06-2016 )</a:t>
            </a:r>
          </a:p>
          <a:p>
            <a:pPr algn="just">
              <a:buNone/>
            </a:pPr>
            <a:r>
              <a:rPr lang="es-ES" sz="1400" dirty="0" smtClean="0">
                <a:solidFill>
                  <a:schemeClr val="tx1"/>
                </a:solidFill>
                <a:latin typeface="Arial" pitchFamily="34" charset="0"/>
                <a:cs typeface="Arial" pitchFamily="34" charset="0"/>
              </a:rPr>
              <a:t>       La videoconferencia en tiempo real u otras formas de comunicación que se produzcan con nuevas tecnologías podrán ser utilizadas para la recepción y transmisión de medios de prueba y la realización de actos procesales, siempre y cuando se garantice previamente la identidad de los sujetos que intervengan en dicho acto.</a:t>
            </a:r>
            <a:endParaRPr lang="es-E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8686800" cy="838200"/>
          </a:xfrm>
        </p:spPr>
        <p:txBody>
          <a:bodyPr>
            <a:normAutofit/>
          </a:bodyPr>
          <a:lstStyle/>
          <a:p>
            <a:pPr algn="ctr"/>
            <a:r>
              <a:rPr lang="es-ES" sz="2400" dirty="0" smtClean="0">
                <a:solidFill>
                  <a:schemeClr val="tx1"/>
                </a:solidFill>
                <a:latin typeface="Aharoni" pitchFamily="2" charset="-79"/>
                <a:cs typeface="Aharoni" pitchFamily="2" charset="-79"/>
              </a:rPr>
              <a:t>RESOLUCIONES JUDICIALES</a:t>
            </a:r>
            <a:endParaRPr lang="es-ES" sz="2400" dirty="0">
              <a:solidFill>
                <a:schemeClr val="tx1"/>
              </a:solidFill>
              <a:latin typeface="Aharoni" pitchFamily="2" charset="-79"/>
              <a:cs typeface="Aharoni" pitchFamily="2" charset="-79"/>
            </a:endParaRPr>
          </a:p>
        </p:txBody>
      </p:sp>
      <p:sp>
        <p:nvSpPr>
          <p:cNvPr id="3" name="2 Marcador de contenido"/>
          <p:cNvSpPr>
            <a:spLocks noGrp="1"/>
          </p:cNvSpPr>
          <p:nvPr>
            <p:ph idx="1"/>
          </p:nvPr>
        </p:nvSpPr>
        <p:spPr>
          <a:xfrm>
            <a:off x="304800" y="836712"/>
            <a:ext cx="8686800" cy="6021288"/>
          </a:xfrm>
        </p:spPr>
        <p:txBody>
          <a:bodyPr>
            <a:normAutofit/>
          </a:bodyPr>
          <a:lstStyle/>
          <a:p>
            <a:pPr algn="just"/>
            <a:r>
              <a:rPr lang="es-ES" sz="1600" b="1" dirty="0" smtClean="0">
                <a:solidFill>
                  <a:schemeClr val="tx1"/>
                </a:solidFill>
                <a:latin typeface="Arial" pitchFamily="34" charset="0"/>
                <a:cs typeface="Arial" pitchFamily="34" charset="0"/>
              </a:rPr>
              <a:t>Artículo 67. Resoluciones judiciales </a:t>
            </a:r>
          </a:p>
          <a:p>
            <a:pPr algn="just">
              <a:buNone/>
            </a:pPr>
            <a:r>
              <a:rPr lang="es-ES" sz="1400" dirty="0" smtClean="0">
                <a:latin typeface="Arial" pitchFamily="34" charset="0"/>
                <a:cs typeface="Arial" pitchFamily="34" charset="0"/>
              </a:rPr>
              <a:t>      </a:t>
            </a:r>
            <a:r>
              <a:rPr lang="es-ES" sz="1400" dirty="0" smtClean="0">
                <a:solidFill>
                  <a:schemeClr val="tx1"/>
                </a:solidFill>
                <a:latin typeface="Arial" pitchFamily="34" charset="0"/>
                <a:cs typeface="Arial" pitchFamily="34" charset="0"/>
              </a:rPr>
              <a:t>La autoridad judicial pronunciará sus resoluciones en forma de sentencias y autos. Dictará sentencia para decidir en definitiva y poner término al procedimiento y autos en todos los demás casos. Las resoluciones judiciales deberán mencionar a la autoridad que resuelve, el lugar y la fecha en que se dictaron y demás requisitos que este Código prevea para cada caso. </a:t>
            </a:r>
          </a:p>
          <a:p>
            <a:pPr algn="just">
              <a:buNone/>
            </a:pPr>
            <a:r>
              <a:rPr lang="es-ES" sz="1400" dirty="0" smtClean="0">
                <a:solidFill>
                  <a:schemeClr val="tx1"/>
                </a:solidFill>
                <a:latin typeface="Arial" pitchFamily="34" charset="0"/>
                <a:cs typeface="Arial" pitchFamily="34" charset="0"/>
              </a:rPr>
              <a:t>       Los autos y resoluciones del Órgano jurisdiccional serán emitidos oralmente y surtirán sus efectos a más tardar al día siguiente. Deberán constar por escrito, después de su emisión oral, los siguientes: </a:t>
            </a:r>
          </a:p>
          <a:p>
            <a:pPr marL="400050" indent="-400050" algn="just">
              <a:buAutoNum type="romanUcPeriod"/>
            </a:pPr>
            <a:r>
              <a:rPr lang="es-ES" sz="1400" dirty="0" smtClean="0">
                <a:solidFill>
                  <a:schemeClr val="tx1"/>
                </a:solidFill>
                <a:latin typeface="Arial" pitchFamily="34" charset="0"/>
                <a:cs typeface="Arial" pitchFamily="34" charset="0"/>
              </a:rPr>
              <a:t>Las que resuelven sobre providencias precautorias; </a:t>
            </a:r>
          </a:p>
          <a:p>
            <a:pPr marL="400050" indent="-400050" algn="just">
              <a:buAutoNum type="romanUcPeriod"/>
            </a:pPr>
            <a:r>
              <a:rPr lang="es-ES" sz="1400" dirty="0" smtClean="0">
                <a:solidFill>
                  <a:schemeClr val="tx1"/>
                </a:solidFill>
                <a:latin typeface="Arial" pitchFamily="34" charset="0"/>
                <a:cs typeface="Arial" pitchFamily="34" charset="0"/>
              </a:rPr>
              <a:t>Las órdenes de aprehensión y comparecencia; </a:t>
            </a:r>
          </a:p>
          <a:p>
            <a:pPr marL="400050" indent="-400050" algn="just">
              <a:buAutoNum type="romanUcPeriod"/>
            </a:pPr>
            <a:r>
              <a:rPr lang="es-ES" sz="1400" dirty="0" smtClean="0">
                <a:solidFill>
                  <a:schemeClr val="tx1"/>
                </a:solidFill>
                <a:latin typeface="Arial" pitchFamily="34" charset="0"/>
                <a:cs typeface="Arial" pitchFamily="34" charset="0"/>
              </a:rPr>
              <a:t>La de control de la detención; </a:t>
            </a:r>
          </a:p>
          <a:p>
            <a:pPr marL="400050" indent="-400050" algn="just">
              <a:buAutoNum type="romanUcPeriod"/>
            </a:pPr>
            <a:r>
              <a:rPr lang="es-ES" sz="1400" dirty="0" smtClean="0">
                <a:solidFill>
                  <a:schemeClr val="tx1"/>
                </a:solidFill>
                <a:latin typeface="Arial" pitchFamily="34" charset="0"/>
                <a:cs typeface="Arial" pitchFamily="34" charset="0"/>
              </a:rPr>
              <a:t>La de medidas cautelares; </a:t>
            </a:r>
          </a:p>
          <a:p>
            <a:pPr marL="400050" indent="-400050" algn="just">
              <a:buAutoNum type="romanUcPeriod"/>
            </a:pPr>
            <a:r>
              <a:rPr lang="es-ES" sz="1400" dirty="0" smtClean="0">
                <a:solidFill>
                  <a:schemeClr val="tx1"/>
                </a:solidFill>
                <a:latin typeface="Arial" pitchFamily="34" charset="0"/>
                <a:cs typeface="Arial" pitchFamily="34" charset="0"/>
              </a:rPr>
              <a:t>La de apertura a juicio;</a:t>
            </a:r>
          </a:p>
          <a:p>
            <a:pPr marL="400050" indent="-400050" algn="just">
              <a:buAutoNum type="romanUcPeriod"/>
            </a:pPr>
            <a:r>
              <a:rPr lang="es-ES" sz="1400" dirty="0" smtClean="0">
                <a:solidFill>
                  <a:schemeClr val="tx1"/>
                </a:solidFill>
                <a:latin typeface="Arial" pitchFamily="34" charset="0"/>
                <a:cs typeface="Arial" pitchFamily="34" charset="0"/>
              </a:rPr>
              <a:t>Las que versen sobre sentencias definitivas de los procesos especiales y de juicio;</a:t>
            </a:r>
          </a:p>
          <a:p>
            <a:pPr marL="400050" indent="-400050" algn="just">
              <a:buAutoNum type="romanUcPeriod"/>
            </a:pPr>
            <a:r>
              <a:rPr lang="es-ES" sz="1400" dirty="0" smtClean="0">
                <a:solidFill>
                  <a:schemeClr val="tx1"/>
                </a:solidFill>
                <a:latin typeface="Arial" pitchFamily="34" charset="0"/>
                <a:cs typeface="Arial" pitchFamily="34" charset="0"/>
              </a:rPr>
              <a:t>Las de sobreseimiento, y </a:t>
            </a:r>
          </a:p>
          <a:p>
            <a:pPr marL="400050" indent="-400050" algn="just">
              <a:buAutoNum type="romanUcPeriod"/>
            </a:pPr>
            <a:r>
              <a:rPr lang="es-ES" sz="1400" dirty="0" smtClean="0">
                <a:solidFill>
                  <a:schemeClr val="tx1"/>
                </a:solidFill>
                <a:latin typeface="Arial" pitchFamily="34" charset="0"/>
                <a:cs typeface="Arial" pitchFamily="34" charset="0"/>
              </a:rPr>
              <a:t>Las que autorizan técnicas de investigación con control judicial previo.</a:t>
            </a:r>
          </a:p>
          <a:p>
            <a:pPr marL="400050" indent="-400050" algn="just">
              <a:buNone/>
            </a:pPr>
            <a:r>
              <a:rPr lang="es-ES" sz="1400" dirty="0" smtClean="0">
                <a:solidFill>
                  <a:schemeClr val="tx1"/>
                </a:solidFill>
                <a:latin typeface="Arial" pitchFamily="34" charset="0"/>
                <a:cs typeface="Arial" pitchFamily="34" charset="0"/>
              </a:rPr>
              <a:t>      </a:t>
            </a:r>
          </a:p>
          <a:p>
            <a:pPr marL="400050" indent="-400050" algn="just">
              <a:buNone/>
            </a:pPr>
            <a:r>
              <a:rPr lang="es-ES" sz="1400" dirty="0" smtClean="0">
                <a:solidFill>
                  <a:schemeClr val="tx1"/>
                </a:solidFill>
                <a:latin typeface="Arial" pitchFamily="34" charset="0"/>
                <a:cs typeface="Arial" pitchFamily="34" charset="0"/>
              </a:rPr>
              <a:t>         En ningún caso, la resolución escrita deberá exceder el alcance de la emitida oralmente, surtirá sus efectos inmediatamente y deberá dictarse de forma inmediata a su emisión en forma oral, sin exceder de veinticuatro horas, salvo disposición que establezca otro plazo. </a:t>
            </a:r>
          </a:p>
          <a:p>
            <a:pPr marL="400050" indent="-400050" algn="just">
              <a:buNone/>
            </a:pPr>
            <a:r>
              <a:rPr lang="es-ES" sz="1400" dirty="0" smtClean="0">
                <a:solidFill>
                  <a:schemeClr val="tx1"/>
                </a:solidFill>
                <a:latin typeface="Arial" pitchFamily="34" charset="0"/>
                <a:cs typeface="Arial" pitchFamily="34" charset="0"/>
              </a:rPr>
              <a:t>         Las resoluciones de los tribunales colegiados se tomarán por mayoría de votos. En el caso de que un Juez o Magistrado no esté de acuerdo con la decisión adoptada por la mayoría, deberá emitir su voto particular y podrá hacerlo en la propia audiencia, expresando sucintamente su opinión y deberá formular dentro de los tres días siguientes la versión escrita de su voto para ser integrado al fallo mayoritario.</a:t>
            </a:r>
            <a:endParaRPr lang="es-E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10531"/>
            <a:ext cx="8686800" cy="5747469"/>
          </a:xfrm>
        </p:spPr>
        <p:txBody>
          <a:bodyPr>
            <a:normAutofit/>
          </a:bodyPr>
          <a:lstStyle/>
          <a:p>
            <a:pPr algn="just"/>
            <a:r>
              <a:rPr lang="es-ES" sz="1600" b="1" dirty="0" smtClean="0">
                <a:solidFill>
                  <a:schemeClr val="tx1"/>
                </a:solidFill>
                <a:latin typeface="Arial" pitchFamily="34" charset="0"/>
                <a:cs typeface="Arial" pitchFamily="34" charset="0"/>
              </a:rPr>
              <a:t>Artículo 68. Congruencia y contenido de autos y sentencias </a:t>
            </a:r>
          </a:p>
          <a:p>
            <a:pPr algn="just">
              <a:buNone/>
            </a:pPr>
            <a:r>
              <a:rPr lang="es-ES" sz="1400" dirty="0" smtClean="0">
                <a:latin typeface="Arial" pitchFamily="34" charset="0"/>
                <a:cs typeface="Arial" pitchFamily="34" charset="0"/>
              </a:rPr>
              <a:t>      </a:t>
            </a:r>
            <a:r>
              <a:rPr lang="es-ES" sz="1400" dirty="0" smtClean="0">
                <a:solidFill>
                  <a:schemeClr val="tx1"/>
                </a:solidFill>
                <a:latin typeface="Arial" pitchFamily="34" charset="0"/>
                <a:cs typeface="Arial" pitchFamily="34" charset="0"/>
              </a:rPr>
              <a:t>Los autos y las sentencias deberán ser congruentes con la petición o acusación formulada y contendrán de manera concisa los antecedentes, los puntos a resolver y que estén debidamente fundados y motivados; deberán ser claros, concisos y evitarán formulismos innecesarios, privilegiando el esclarecimiento de los hechos</a:t>
            </a:r>
            <a:r>
              <a:rPr lang="es-ES" sz="1400" dirty="0" smtClean="0">
                <a:solidFill>
                  <a:schemeClr val="tx1"/>
                </a:solidFill>
                <a:latin typeface="Arial" pitchFamily="34" charset="0"/>
                <a:cs typeface="Arial" pitchFamily="34" charset="0"/>
              </a:rPr>
              <a:t>.</a:t>
            </a:r>
          </a:p>
          <a:p>
            <a:pPr algn="just">
              <a:buNone/>
            </a:pPr>
            <a:endParaRPr lang="es-ES" sz="1400" dirty="0" smtClean="0">
              <a:solidFill>
                <a:schemeClr val="tx1"/>
              </a:solidFill>
              <a:latin typeface="Arial" pitchFamily="34" charset="0"/>
              <a:cs typeface="Arial" pitchFamily="34" charset="0"/>
            </a:endParaRPr>
          </a:p>
          <a:p>
            <a:pPr algn="just"/>
            <a:r>
              <a:rPr lang="es-ES" sz="1400" b="1" dirty="0" smtClean="0">
                <a:solidFill>
                  <a:schemeClr val="tx1"/>
                </a:solidFill>
                <a:latin typeface="Arial" pitchFamily="34" charset="0"/>
                <a:cs typeface="Arial" pitchFamily="34" charset="0"/>
              </a:rPr>
              <a:t> </a:t>
            </a:r>
            <a:r>
              <a:rPr lang="es-ES" sz="1600" b="1" dirty="0" smtClean="0">
                <a:solidFill>
                  <a:schemeClr val="tx1"/>
                </a:solidFill>
                <a:latin typeface="Arial" pitchFamily="34" charset="0"/>
                <a:cs typeface="Arial" pitchFamily="34" charset="0"/>
              </a:rPr>
              <a:t>Artículo 69. Aclaración </a:t>
            </a:r>
            <a:endParaRPr lang="es-ES" sz="1400" b="1" dirty="0" smtClean="0">
              <a:solidFill>
                <a:schemeClr val="tx1"/>
              </a:solidFill>
              <a:latin typeface="Arial" pitchFamily="34" charset="0"/>
              <a:cs typeface="Arial" pitchFamily="34" charset="0"/>
            </a:endParaRPr>
          </a:p>
          <a:p>
            <a:pPr algn="just">
              <a:buNone/>
            </a:pPr>
            <a:r>
              <a:rPr lang="es-ES" sz="1400" dirty="0" smtClean="0">
                <a:latin typeface="Arial" pitchFamily="34" charset="0"/>
                <a:cs typeface="Arial" pitchFamily="34" charset="0"/>
              </a:rPr>
              <a:t>       </a:t>
            </a:r>
            <a:r>
              <a:rPr lang="es-ES" sz="1400" dirty="0" smtClean="0">
                <a:solidFill>
                  <a:schemeClr val="tx1"/>
                </a:solidFill>
                <a:latin typeface="Arial" pitchFamily="34" charset="0"/>
                <a:cs typeface="Arial" pitchFamily="34" charset="0"/>
              </a:rPr>
              <a:t>En cualquier momento, el Órgano jurisdiccional, de oficio o a petición de parte, podrá aclarar los términos oscuros, ambiguos o contradictorios en que estén emitidas las resoluciones judiciales, siempre que tales aclaraciones no impliquen una modificación o alteración del sentido de la resolución. En la misma audiencia, después de dictada la resolución y hasta dentro de los tres días posteriores a la notificación, las partes podrán solicitar su aclaración, la cual, si procede, deberá efectuarse dentro de las veinticuatro horas siguientes. La solicitud suspenderá el término para interponer los recursos que procedan</a:t>
            </a:r>
            <a:r>
              <a:rPr lang="es-ES" sz="1400" dirty="0" smtClean="0">
                <a:latin typeface="Arial" pitchFamily="34" charset="0"/>
                <a:cs typeface="Arial" pitchFamily="34" charset="0"/>
              </a:rPr>
              <a:t>.</a:t>
            </a:r>
          </a:p>
          <a:p>
            <a:pPr algn="just">
              <a:buNone/>
            </a:pPr>
            <a:endParaRPr lang="es-ES" sz="1400" dirty="0" smtClean="0">
              <a:latin typeface="Arial" pitchFamily="34" charset="0"/>
              <a:cs typeface="Arial" pitchFamily="34" charset="0"/>
            </a:endParaRPr>
          </a:p>
          <a:p>
            <a:pPr algn="just"/>
            <a:r>
              <a:rPr lang="es-ES" sz="1400" b="1" dirty="0" smtClean="0">
                <a:solidFill>
                  <a:schemeClr val="tx1"/>
                </a:solidFill>
                <a:latin typeface="Arial" pitchFamily="34" charset="0"/>
                <a:cs typeface="Arial" pitchFamily="34" charset="0"/>
              </a:rPr>
              <a:t> </a:t>
            </a:r>
            <a:r>
              <a:rPr lang="es-ES" sz="1600" b="1" dirty="0" smtClean="0">
                <a:solidFill>
                  <a:schemeClr val="tx1"/>
                </a:solidFill>
                <a:latin typeface="Arial" pitchFamily="34" charset="0"/>
                <a:cs typeface="Arial" pitchFamily="34" charset="0"/>
              </a:rPr>
              <a:t>Artículo 70. Firma </a:t>
            </a:r>
            <a:endParaRPr lang="es-ES" sz="1400" b="1" dirty="0" smtClean="0">
              <a:solidFill>
                <a:schemeClr val="tx1"/>
              </a:solidFill>
              <a:latin typeface="Arial" pitchFamily="34" charset="0"/>
              <a:cs typeface="Arial" pitchFamily="34" charset="0"/>
            </a:endParaRPr>
          </a:p>
          <a:p>
            <a:pPr algn="just">
              <a:buNone/>
            </a:pPr>
            <a:r>
              <a:rPr lang="es-ES" sz="1400" dirty="0" smtClean="0">
                <a:solidFill>
                  <a:schemeClr val="tx1"/>
                </a:solidFill>
                <a:latin typeface="Arial" pitchFamily="34" charset="0"/>
                <a:cs typeface="Arial" pitchFamily="34" charset="0"/>
              </a:rPr>
              <a:t>       Las resoluciones escritas serán firmadas por los jueces o magistrados. No invalidará la resolución el hecho de que el juzgador no la haya firmado oportunamente, siempre que la falta sea suplida y no exista ninguna duda sobre su participación en el acto que debió suscribir, sin perjuicio de la responsabilidad disciplinaria a que haya lugar</a:t>
            </a:r>
            <a:r>
              <a:rPr lang="es-ES" dirty="0" smtClean="0">
                <a:solidFill>
                  <a:schemeClr val="tx1"/>
                </a:solidFill>
              </a:rPr>
              <a:t>.</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80728"/>
            <a:ext cx="8686800" cy="5603453"/>
          </a:xfrm>
        </p:spPr>
        <p:txBody>
          <a:bodyPr>
            <a:normAutofit/>
          </a:bodyPr>
          <a:lstStyle/>
          <a:p>
            <a:pPr algn="just"/>
            <a:r>
              <a:rPr lang="es-ES" sz="1600" b="1" dirty="0" smtClean="0">
                <a:solidFill>
                  <a:schemeClr val="tx1"/>
                </a:solidFill>
                <a:latin typeface="Arial" pitchFamily="34" charset="0"/>
                <a:cs typeface="Arial" pitchFamily="34" charset="0"/>
              </a:rPr>
              <a:t>Artículo 71. Copia auténtica</a:t>
            </a:r>
            <a:r>
              <a:rPr lang="es-ES" sz="1600" dirty="0" smtClean="0">
                <a:latin typeface="Arial" pitchFamily="34" charset="0"/>
                <a:cs typeface="Arial" pitchFamily="34" charset="0"/>
              </a:rPr>
              <a:t> </a:t>
            </a:r>
          </a:p>
          <a:p>
            <a:pPr algn="just">
              <a:buNone/>
            </a:pPr>
            <a:r>
              <a:rPr lang="es-ES" sz="1400" dirty="0" smtClean="0">
                <a:solidFill>
                  <a:schemeClr val="tx1"/>
                </a:solidFill>
                <a:latin typeface="Arial" pitchFamily="34" charset="0"/>
                <a:cs typeface="Arial" pitchFamily="34" charset="0"/>
              </a:rPr>
              <a:t>       Se considera copia auténtica al documento o registro del original de las sentencias, o de otros actos procesales, que haya sido certificado por la autoridad autorizada para tal efecto.</a:t>
            </a:r>
          </a:p>
          <a:p>
            <a:pPr algn="just">
              <a:buNone/>
            </a:pPr>
            <a:r>
              <a:rPr lang="es-ES" sz="1400" dirty="0" smtClean="0">
                <a:solidFill>
                  <a:schemeClr val="tx1"/>
                </a:solidFill>
                <a:latin typeface="Arial" pitchFamily="34" charset="0"/>
                <a:cs typeface="Arial" pitchFamily="34" charset="0"/>
              </a:rPr>
              <a:t>       Cuando, por cualquier causa se destruya, se pierda o sea sustraído el original de las sentencias o de otros actos procesales, la copia auténtica tendrá el valor de aquéllos. Para tal fin, el Órgano jurisdiccional ordenará a quien tenga la copia entregarla, sin perjuicio del derecho de obtener otra en forma gratuita cuando así lo solicite. La reposición del original de la sentencia o de otros actos procesales también podrá efectuarse utilizando los archivos informáticos o electrónicos del juzgado.</a:t>
            </a:r>
          </a:p>
          <a:p>
            <a:pPr algn="just">
              <a:buNone/>
            </a:pPr>
            <a:r>
              <a:rPr lang="es-ES" sz="1400" dirty="0" smtClean="0">
                <a:solidFill>
                  <a:schemeClr val="tx1"/>
                </a:solidFill>
                <a:latin typeface="Arial" pitchFamily="34" charset="0"/>
                <a:cs typeface="Arial" pitchFamily="34" charset="0"/>
              </a:rPr>
              <a:t>        Cuando la sentencia conste en medios informáticos, electrónicos, magnéticos o producidos por nuevas tecnologías, la autenticación de la autorización del fallo por el Órgano jurisdiccional, se hará constar a través del medio o forma más adecuada, de acuerdo con el propio sistema utilizado. </a:t>
            </a:r>
            <a:endParaRPr lang="es-ES" sz="1400" dirty="0" smtClean="0">
              <a:solidFill>
                <a:schemeClr val="tx1"/>
              </a:solidFill>
              <a:latin typeface="Arial" pitchFamily="34" charset="0"/>
              <a:cs typeface="Arial" pitchFamily="34" charset="0"/>
            </a:endParaRPr>
          </a:p>
          <a:p>
            <a:pPr algn="just">
              <a:buNone/>
            </a:pPr>
            <a:endParaRPr lang="es-ES" sz="1600" dirty="0" smtClean="0">
              <a:solidFill>
                <a:schemeClr val="tx1"/>
              </a:solidFill>
              <a:latin typeface="Arial" pitchFamily="34" charset="0"/>
              <a:cs typeface="Arial" pitchFamily="34" charset="0"/>
            </a:endParaRPr>
          </a:p>
          <a:p>
            <a:pPr algn="just"/>
            <a:r>
              <a:rPr lang="es-ES" sz="1600" b="1" dirty="0" smtClean="0">
                <a:solidFill>
                  <a:schemeClr val="tx1"/>
                </a:solidFill>
                <a:latin typeface="Arial" pitchFamily="34" charset="0"/>
                <a:cs typeface="Arial" pitchFamily="34" charset="0"/>
              </a:rPr>
              <a:t>Artículo 72. Restitución y renovación     </a:t>
            </a:r>
          </a:p>
          <a:p>
            <a:pPr algn="just">
              <a:buNone/>
            </a:pPr>
            <a:r>
              <a:rPr lang="es-ES" sz="1400" dirty="0" smtClean="0">
                <a:latin typeface="Arial" pitchFamily="34" charset="0"/>
                <a:cs typeface="Arial" pitchFamily="34" charset="0"/>
              </a:rPr>
              <a:t>      </a:t>
            </a:r>
            <a:r>
              <a:rPr lang="es-ES" sz="1400" dirty="0" smtClean="0">
                <a:solidFill>
                  <a:schemeClr val="tx1"/>
                </a:solidFill>
                <a:latin typeface="Arial" pitchFamily="34" charset="0"/>
                <a:cs typeface="Arial" pitchFamily="34" charset="0"/>
              </a:rPr>
              <a:t>Si no existe copia de las sentencias o de otros actos procesales el Órgano jurisdiccional ordenará que se repongan, para lo cual recibirá de las partes los datos y medios de prueba que evidencien su preexistencia y su contenido. Cuando esto sea imposible, ordenará la renovación de los mismos, señalando el modo de realizarla.</a:t>
            </a:r>
            <a:endParaRPr lang="es-E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400" b="1" dirty="0" smtClean="0">
                <a:solidFill>
                  <a:schemeClr val="tx1"/>
                </a:solidFill>
                <a:latin typeface="Aharoni" pitchFamily="2" charset="-79"/>
                <a:cs typeface="Aharoni" pitchFamily="2" charset="-79"/>
              </a:rPr>
              <a:t>GASTOS DE PRODUCCIÓN DE PRUEBA</a:t>
            </a:r>
            <a:endParaRPr lang="es-ES" sz="2400" b="1" dirty="0">
              <a:solidFill>
                <a:schemeClr val="tx1"/>
              </a:solidFill>
              <a:latin typeface="Aharoni" pitchFamily="2" charset="-79"/>
              <a:cs typeface="Aharoni" pitchFamily="2" charset="-79"/>
            </a:endParaRPr>
          </a:p>
        </p:txBody>
      </p:sp>
      <p:sp>
        <p:nvSpPr>
          <p:cNvPr id="3" name="2 Marcador de contenido"/>
          <p:cNvSpPr>
            <a:spLocks noGrp="1"/>
          </p:cNvSpPr>
          <p:nvPr>
            <p:ph idx="1"/>
          </p:nvPr>
        </p:nvSpPr>
        <p:spPr>
          <a:xfrm>
            <a:off x="755576" y="1554162"/>
            <a:ext cx="7920880" cy="4525963"/>
          </a:xfrm>
        </p:spPr>
        <p:txBody>
          <a:bodyPr>
            <a:normAutofit/>
          </a:bodyPr>
          <a:lstStyle/>
          <a:p>
            <a:pPr algn="just"/>
            <a:r>
              <a:rPr lang="es-ES" sz="1600" b="1" dirty="0" smtClean="0">
                <a:solidFill>
                  <a:schemeClr val="tx1"/>
                </a:solidFill>
                <a:latin typeface="Arial" pitchFamily="34" charset="0"/>
                <a:cs typeface="Arial" pitchFamily="34" charset="0"/>
              </a:rPr>
              <a:t>Artículo 103. Gastos de producción de prueba </a:t>
            </a:r>
          </a:p>
          <a:p>
            <a:pPr algn="just">
              <a:buNone/>
            </a:pPr>
            <a:r>
              <a:rPr lang="es-ES" sz="1400" b="1" dirty="0" smtClean="0">
                <a:solidFill>
                  <a:schemeClr val="tx1"/>
                </a:solidFill>
                <a:latin typeface="Arial" pitchFamily="34" charset="0"/>
                <a:cs typeface="Arial" pitchFamily="34" charset="0"/>
              </a:rPr>
              <a:t>       </a:t>
            </a:r>
            <a:r>
              <a:rPr lang="es-ES" sz="1400" dirty="0" smtClean="0">
                <a:solidFill>
                  <a:schemeClr val="tx1"/>
                </a:solidFill>
                <a:latin typeface="Arial" pitchFamily="34" charset="0"/>
                <a:cs typeface="Arial" pitchFamily="34" charset="0"/>
              </a:rPr>
              <a:t>Tratándose de la prueba pericial, el Órgano jurisdiccional ordenará, a petición de parte, la designación de peritos de instituciones públicas, las que estarán obligadas a practicar el peritaje correspondiente, siempre que no exista impedimento material para ello.</a:t>
            </a:r>
          </a:p>
          <a:p>
            <a:pPr algn="just">
              <a:buNone/>
            </a:pPr>
            <a:endParaRPr lang="es-ES" sz="1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400" b="1" dirty="0" smtClean="0">
                <a:solidFill>
                  <a:schemeClr val="tx1"/>
                </a:solidFill>
                <a:latin typeface="Aharoni" pitchFamily="2" charset="-79"/>
                <a:cs typeface="Aharoni" pitchFamily="2" charset="-79"/>
              </a:rPr>
              <a:t>penal</a:t>
            </a:r>
            <a:endParaRPr lang="es-ES" sz="2400" b="1" dirty="0">
              <a:solidFill>
                <a:schemeClr val="tx1"/>
              </a:solidFill>
              <a:latin typeface="Aharoni" pitchFamily="2" charset="-79"/>
              <a:cs typeface="Aharoni" pitchFamily="2" charset="-79"/>
            </a:endParaRPr>
          </a:p>
        </p:txBody>
      </p:sp>
      <p:sp>
        <p:nvSpPr>
          <p:cNvPr id="3" name="2 Marcador de contenido"/>
          <p:cNvSpPr>
            <a:spLocks noGrp="1"/>
          </p:cNvSpPr>
          <p:nvPr>
            <p:ph idx="1"/>
          </p:nvPr>
        </p:nvSpPr>
        <p:spPr/>
        <p:txBody>
          <a:bodyPr>
            <a:normAutofit/>
          </a:bodyPr>
          <a:lstStyle/>
          <a:p>
            <a:pPr algn="just"/>
            <a:r>
              <a:rPr lang="es-ES" sz="1400" dirty="0" smtClean="0">
                <a:solidFill>
                  <a:schemeClr val="tx1"/>
                </a:solidFill>
                <a:latin typeface="Arial" pitchFamily="34" charset="0"/>
                <a:cs typeface="Arial" pitchFamily="34" charset="0"/>
              </a:rPr>
              <a:t>Se conforma de los órganos que componen el orden de jurisdicción penal, la norma penal general va dirigida a los ciudadanos en términos de prevención general, individualizando a través de un fallo, en una resolución definitiva y en principio irrevocable</a:t>
            </a:r>
            <a:r>
              <a:rPr lang="es-ES" sz="1400" b="1" dirty="0" smtClean="0">
                <a:solidFill>
                  <a:schemeClr val="tx1"/>
                </a:solidFill>
                <a:latin typeface="Arial" pitchFamily="34" charset="0"/>
                <a:cs typeface="Arial" pitchFamily="34" charset="0"/>
              </a:rPr>
              <a:t>.</a:t>
            </a:r>
          </a:p>
          <a:p>
            <a:pPr algn="just"/>
            <a:endParaRPr lang="es-ES" sz="1400" b="1" dirty="0" smtClean="0">
              <a:solidFill>
                <a:schemeClr val="tx1"/>
              </a:solidFill>
              <a:latin typeface="Arial" pitchFamily="34" charset="0"/>
              <a:cs typeface="Arial" pitchFamily="34" charset="0"/>
            </a:endParaRPr>
          </a:p>
          <a:p>
            <a:pPr algn="ctr" fontAlgn="base">
              <a:buNone/>
            </a:pPr>
            <a:r>
              <a:rPr lang="es-ES" sz="1400" b="1" i="1" dirty="0" smtClean="0">
                <a:solidFill>
                  <a:schemeClr val="tx1"/>
                </a:solidFill>
                <a:latin typeface="Arial" pitchFamily="34" charset="0"/>
                <a:cs typeface="Arial" pitchFamily="34" charset="0"/>
              </a:rPr>
              <a:t>Características generales de la jurisdicción penal</a:t>
            </a:r>
            <a:endParaRPr lang="es-ES" sz="1400" dirty="0" smtClean="0">
              <a:solidFill>
                <a:schemeClr val="tx1"/>
              </a:solidFill>
              <a:latin typeface="Arial" pitchFamily="34" charset="0"/>
              <a:cs typeface="Arial" pitchFamily="34" charset="0"/>
            </a:endParaRPr>
          </a:p>
          <a:p>
            <a:pPr algn="just" fontAlgn="base">
              <a:buClr>
                <a:srgbClr val="00B0F0"/>
              </a:buClr>
              <a:buFont typeface="Wingdings" pitchFamily="2" charset="2"/>
              <a:buChar char="ü"/>
            </a:pPr>
            <a:r>
              <a:rPr lang="es-ES" sz="1400" dirty="0" smtClean="0">
                <a:solidFill>
                  <a:schemeClr val="tx1"/>
                </a:solidFill>
                <a:latin typeface="Arial" pitchFamily="34" charset="0"/>
                <a:cs typeface="Arial" pitchFamily="34" charset="0"/>
              </a:rPr>
              <a:t>La jurisdicción penal ha de tener rango constitucional y de unidad, es decir será una sola y no se aceptará clasificaciones o divisiones. Al clasificar, no se está haciendo referencia a la jurisdicción, sino a la competencia que uno de los órganos judiciales tendrá ante un asunto en particular.</a:t>
            </a:r>
          </a:p>
          <a:p>
            <a:pPr algn="just" fontAlgn="base">
              <a:buFont typeface="Wingdings" pitchFamily="2" charset="2"/>
              <a:buChar char="ü"/>
            </a:pPr>
            <a:endParaRPr lang="es-ES" sz="1400" dirty="0" smtClean="0">
              <a:solidFill>
                <a:schemeClr val="tx1"/>
              </a:solidFill>
              <a:latin typeface="Arial" pitchFamily="34" charset="0"/>
              <a:cs typeface="Arial" pitchFamily="34" charset="0"/>
            </a:endParaRPr>
          </a:p>
          <a:p>
            <a:pPr algn="just" fontAlgn="base">
              <a:buClr>
                <a:srgbClr val="00B0F0"/>
              </a:buClr>
              <a:buFont typeface="Wingdings" pitchFamily="2" charset="2"/>
              <a:buChar char="ü"/>
            </a:pPr>
            <a:r>
              <a:rPr lang="es-ES" sz="1400" dirty="0" smtClean="0">
                <a:solidFill>
                  <a:schemeClr val="tx1"/>
                </a:solidFill>
                <a:latin typeface="Arial" pitchFamily="34" charset="0"/>
                <a:cs typeface="Arial" pitchFamily="34" charset="0"/>
              </a:rPr>
              <a:t>También, ha de ser inderogable, inelegible e inexcusable, debido a que el proceso penal también lo es, por hallarse prohibida la autocompasión y la </a:t>
            </a:r>
            <a:r>
              <a:rPr lang="es-ES" sz="1400" dirty="0" err="1" smtClean="0">
                <a:solidFill>
                  <a:schemeClr val="tx1"/>
                </a:solidFill>
                <a:latin typeface="Arial" pitchFamily="34" charset="0"/>
                <a:cs typeface="Arial" pitchFamily="34" charset="0"/>
              </a:rPr>
              <a:t>autotutela</a:t>
            </a:r>
            <a:r>
              <a:rPr lang="es-ES" sz="1400" dirty="0" smtClean="0">
                <a:solidFill>
                  <a:schemeClr val="tx1"/>
                </a:solidFill>
                <a:latin typeface="Arial" pitchFamily="34" charset="0"/>
                <a:cs typeface="Arial" pitchFamily="34" charset="0"/>
              </a:rPr>
              <a:t> como medios de solución de conflictos.</a:t>
            </a:r>
          </a:p>
          <a:p>
            <a:pPr algn="just" fontAlgn="base">
              <a:buClr>
                <a:srgbClr val="00B0F0"/>
              </a:buClr>
              <a:buFont typeface="Wingdings" pitchFamily="2" charset="2"/>
              <a:buChar char="ü"/>
            </a:pPr>
            <a:endParaRPr lang="es-ES" sz="1400" dirty="0" smtClean="0">
              <a:solidFill>
                <a:schemeClr val="tx1"/>
              </a:solidFill>
              <a:latin typeface="Arial" pitchFamily="34" charset="0"/>
              <a:cs typeface="Arial" pitchFamily="34" charset="0"/>
            </a:endParaRPr>
          </a:p>
          <a:p>
            <a:pPr algn="just" fontAlgn="base">
              <a:buClr>
                <a:srgbClr val="00B0F0"/>
              </a:buClr>
              <a:buFont typeface="Wingdings" pitchFamily="2" charset="2"/>
              <a:buChar char="ü"/>
            </a:pPr>
            <a:r>
              <a:rPr lang="es-ES" sz="1400" dirty="0" smtClean="0">
                <a:solidFill>
                  <a:schemeClr val="tx1"/>
                </a:solidFill>
                <a:latin typeface="Arial" pitchFamily="34" charset="0"/>
                <a:cs typeface="Arial" pitchFamily="34" charset="0"/>
              </a:rPr>
              <a:t>Los siguientes órganos jurisdiccionales son encargados del ejercicio de la jurisdicción penal, cada uno de ellos se enfocan en un área especifico e incluso (en algunos casos) pueden encargarse del mismo asunto si el órgano correspondiente no puede.</a:t>
            </a:r>
          </a:p>
          <a:p>
            <a:pPr algn="just"/>
            <a:endParaRPr lang="es-ES" sz="1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400" b="1" dirty="0" smtClean="0">
                <a:solidFill>
                  <a:schemeClr val="tx1"/>
                </a:solidFill>
                <a:latin typeface="Aharoni" pitchFamily="2" charset="-79"/>
                <a:cs typeface="Aharoni" pitchFamily="2" charset="-79"/>
              </a:rPr>
              <a:t>COMUN U ORDINARIA</a:t>
            </a:r>
            <a:endParaRPr lang="es-ES" sz="2400" b="1" dirty="0">
              <a:solidFill>
                <a:schemeClr val="tx1"/>
              </a:solidFill>
              <a:latin typeface="Aharoni" pitchFamily="2" charset="-79"/>
              <a:cs typeface="Aharoni" pitchFamily="2" charset="-79"/>
            </a:endParaRPr>
          </a:p>
        </p:txBody>
      </p:sp>
      <p:sp>
        <p:nvSpPr>
          <p:cNvPr id="3" name="2 Marcador de contenido"/>
          <p:cNvSpPr>
            <a:spLocks noGrp="1"/>
          </p:cNvSpPr>
          <p:nvPr>
            <p:ph idx="1"/>
          </p:nvPr>
        </p:nvSpPr>
        <p:spPr/>
        <p:txBody>
          <a:bodyPr>
            <a:normAutofit/>
          </a:bodyPr>
          <a:lstStyle/>
          <a:p>
            <a:pPr algn="just"/>
            <a:r>
              <a:rPr lang="es-ES" sz="1500" dirty="0" smtClean="0">
                <a:solidFill>
                  <a:schemeClr val="tx1"/>
                </a:solidFill>
                <a:latin typeface="Arial" pitchFamily="34" charset="0"/>
                <a:cs typeface="Arial" pitchFamily="34" charset="0"/>
              </a:rPr>
              <a:t>También se llama fuero común. Es la jurisdicción principal en razón de la amplitud de su radio de acción, de su labor permanente y del rol que cumple en la tarea de administrar justicia en el país. Tiene sus propios principios, objetivos y características así como su organización, previstos y propuestos por la Constitución del Estado y de su Ley Orgánica. Está representada, pues, por el Poder Judicial.</a:t>
            </a:r>
          </a:p>
          <a:p>
            <a:pPr algn="just"/>
            <a:r>
              <a:rPr lang="es-ES" sz="1500" dirty="0" smtClean="0">
                <a:solidFill>
                  <a:schemeClr val="tx1"/>
                </a:solidFill>
                <a:latin typeface="Arial" pitchFamily="34" charset="0"/>
                <a:cs typeface="Arial" pitchFamily="34" charset="0"/>
              </a:rPr>
              <a:t>Los principios que más identifican a esta jurisdicción, son los de unidad y exclusividad y el de independencia.</a:t>
            </a:r>
          </a:p>
          <a:p>
            <a:pPr algn="just"/>
            <a:r>
              <a:rPr lang="es-ES" sz="1500" dirty="0" smtClean="0">
                <a:solidFill>
                  <a:schemeClr val="tx1"/>
                </a:solidFill>
                <a:latin typeface="Arial" pitchFamily="34" charset="0"/>
                <a:cs typeface="Arial" pitchFamily="34" charset="0"/>
              </a:rPr>
              <a:t>Efectivamente, la jurisdicción ordinaria concentra todas las especialidades de la labor jurisdiccional, a diferencia de lo que acontecía en décadas anteriores, que </a:t>
            </a:r>
            <a:r>
              <a:rPr lang="es-ES" sz="1500" dirty="0" err="1" smtClean="0">
                <a:solidFill>
                  <a:schemeClr val="tx1"/>
                </a:solidFill>
                <a:latin typeface="Arial" pitchFamily="34" charset="0"/>
                <a:cs typeface="Arial" pitchFamily="34" charset="0"/>
              </a:rPr>
              <a:t>co</a:t>
            </a:r>
            <a:r>
              <a:rPr lang="es-ES" sz="1500" dirty="0" smtClean="0">
                <a:solidFill>
                  <a:schemeClr val="tx1"/>
                </a:solidFill>
                <a:latin typeface="Arial" pitchFamily="34" charset="0"/>
                <a:cs typeface="Arial" pitchFamily="34" charset="0"/>
              </a:rPr>
              <a:t>-existía con fueros privativos como el agrario y el de trabajo. Precisamente por mandato de la Constitución, no existe ni puede establecerse jurisdicción alguna independiente o separada del Poder Judicial con excepción de la militar y la arbitral. En función de esa exclusividad no están permitidos procesos judiciales por comisión o delegación.</a:t>
            </a:r>
          </a:p>
          <a:p>
            <a:pPr algn="just"/>
            <a:r>
              <a:rPr lang="es-ES" sz="1400" dirty="0" smtClean="0">
                <a:solidFill>
                  <a:schemeClr val="tx1"/>
                </a:solidFill>
                <a:latin typeface="Arial" pitchFamily="34" charset="0"/>
                <a:cs typeface="Arial" pitchFamily="34" charset="0"/>
              </a:rPr>
              <a:t>El otro principio llamado a cumplir con una augusta administración de justicia, es el de la independencia en el ejercicio de la función jurisdiccional. Aunque este postulado en buena parte de la realidad no se cumple, por las interferencias y presiones políticas derivadas del subsistente sistema de nombramiento de los jueces y de la propia organización del poder judicial y de su dependencia del Poder político, es un propósito que la ciudadanía aspira y espera.</a:t>
            </a:r>
          </a:p>
          <a:p>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470571"/>
            <a:ext cx="8686800" cy="5387429"/>
          </a:xfrm>
        </p:spPr>
        <p:txBody>
          <a:bodyPr>
            <a:normAutofit/>
          </a:bodyPr>
          <a:lstStyle/>
          <a:p>
            <a:pPr algn="ctr"/>
            <a:r>
              <a:rPr lang="es-ES" sz="2400" b="1" smtClean="0">
                <a:solidFill>
                  <a:schemeClr val="tx1"/>
                </a:solidFill>
                <a:latin typeface="Aharoni" pitchFamily="2" charset="-79"/>
                <a:cs typeface="Aharoni" pitchFamily="2" charset="-79"/>
              </a:rPr>
              <a:t>JURISDICCIÓN </a:t>
            </a:r>
            <a:r>
              <a:rPr lang="es-ES" sz="2400" b="1" dirty="0" smtClean="0">
                <a:solidFill>
                  <a:schemeClr val="tx1"/>
                </a:solidFill>
                <a:latin typeface="Aharoni" pitchFamily="2" charset="-79"/>
                <a:cs typeface="Aharoni" pitchFamily="2" charset="-79"/>
              </a:rPr>
              <a:t>MILITAR</a:t>
            </a:r>
          </a:p>
          <a:p>
            <a:pPr algn="just">
              <a:buNone/>
            </a:pPr>
            <a:r>
              <a:rPr lang="es-ES" sz="1400" i="1" dirty="0" smtClean="0">
                <a:solidFill>
                  <a:schemeClr val="tx1"/>
                </a:solidFill>
                <a:latin typeface="Arial" pitchFamily="34" charset="0"/>
                <a:cs typeface="Arial" pitchFamily="34" charset="0"/>
              </a:rPr>
              <a:t>      </a:t>
            </a:r>
            <a:r>
              <a:rPr lang="es-ES" sz="1400" dirty="0" smtClean="0">
                <a:solidFill>
                  <a:schemeClr val="tx1"/>
                </a:solidFill>
                <a:latin typeface="Arial" pitchFamily="34" charset="0"/>
                <a:cs typeface="Arial" pitchFamily="34" charset="0"/>
              </a:rPr>
              <a:t>La Jurisdicción Militar es aquella especializada en administrar justicia en materia de delitos y faltas cometidos por los miembros de las instituciones de las fuerzas armadas y policiales en estricto cumplimiento de sus funcione</a:t>
            </a:r>
            <a:r>
              <a:rPr lang="es-ES" sz="1400" i="1" dirty="0" smtClean="0">
                <a:solidFill>
                  <a:schemeClr val="tx1"/>
                </a:solidFill>
                <a:latin typeface="Arial" pitchFamily="34" charset="0"/>
                <a:cs typeface="Arial" pitchFamily="34" charset="0"/>
              </a:rPr>
              <a:t>s</a:t>
            </a:r>
            <a:r>
              <a:rPr lang="es-ES" sz="1400" dirty="0" smtClean="0">
                <a:solidFill>
                  <a:schemeClr val="tx1"/>
                </a:solidFill>
                <a:latin typeface="Arial" pitchFamily="34" charset="0"/>
                <a:cs typeface="Arial" pitchFamily="34" charset="0"/>
              </a:rPr>
              <a:t>.</a:t>
            </a:r>
          </a:p>
          <a:p>
            <a:pPr algn="just">
              <a:buNone/>
            </a:pPr>
            <a:endParaRPr lang="es-ES" sz="1400" dirty="0" smtClean="0">
              <a:solidFill>
                <a:schemeClr val="tx1"/>
              </a:solidFill>
              <a:latin typeface="Arial" pitchFamily="34" charset="0"/>
              <a:cs typeface="Arial" pitchFamily="34" charset="0"/>
            </a:endParaRPr>
          </a:p>
          <a:p>
            <a:pPr algn="ctr"/>
            <a:r>
              <a:rPr lang="es-ES" sz="2400" b="1" dirty="0" smtClean="0">
                <a:solidFill>
                  <a:schemeClr val="tx1"/>
                </a:solidFill>
                <a:latin typeface="Aharoni" pitchFamily="2" charset="-79"/>
                <a:cs typeface="Aharoni" pitchFamily="2" charset="-79"/>
              </a:rPr>
              <a:t>JURISDICCIÓN ARBITRAL</a:t>
            </a:r>
          </a:p>
          <a:p>
            <a:pPr algn="just">
              <a:buNone/>
            </a:pPr>
            <a:r>
              <a:rPr lang="es-ES" sz="1400" i="1" dirty="0" smtClean="0">
                <a:solidFill>
                  <a:schemeClr val="tx1"/>
                </a:solidFill>
                <a:latin typeface="Arial" pitchFamily="34" charset="0"/>
                <a:cs typeface="Arial" pitchFamily="34" charset="0"/>
              </a:rPr>
              <a:t>      </a:t>
            </a:r>
            <a:r>
              <a:rPr lang="es-ES" sz="1400" dirty="0" smtClean="0">
                <a:solidFill>
                  <a:schemeClr val="tx1"/>
                </a:solidFill>
                <a:latin typeface="Arial" pitchFamily="34" charset="0"/>
                <a:cs typeface="Arial" pitchFamily="34" charset="0"/>
              </a:rPr>
              <a:t>Esta jurisdicción especial es a iniciativa de las partes en conflicto, las cuales recurren a los componedores que son los árbitros, quienes dirimen en las causas puestas en su conocimiento y sus laudos equivalen a sentencias, que deben ser acatados por quienes se someten a ellos</a:t>
            </a:r>
            <a:r>
              <a:rPr lang="es-ES" sz="1400" dirty="0" smtClean="0">
                <a:solidFill>
                  <a:schemeClr val="tx1"/>
                </a:solidFill>
                <a:latin typeface="Arial" pitchFamily="34" charset="0"/>
                <a:cs typeface="Arial" pitchFamily="34" charset="0"/>
              </a:rPr>
              <a:t>.</a:t>
            </a:r>
          </a:p>
          <a:p>
            <a:pPr algn="just">
              <a:buNone/>
            </a:pPr>
            <a:endParaRPr lang="es-ES" sz="1400" dirty="0" smtClean="0">
              <a:solidFill>
                <a:schemeClr val="tx1"/>
              </a:solidFill>
              <a:latin typeface="Arial" pitchFamily="34" charset="0"/>
              <a:cs typeface="Arial" pitchFamily="34" charset="0"/>
            </a:endParaRPr>
          </a:p>
          <a:p>
            <a:pPr algn="ctr"/>
            <a:r>
              <a:rPr lang="es-ES" sz="2400" b="1" dirty="0" smtClean="0">
                <a:solidFill>
                  <a:schemeClr val="tx1"/>
                </a:solidFill>
                <a:latin typeface="Aharoni" pitchFamily="2" charset="-79"/>
                <a:cs typeface="Aharoni" pitchFamily="2" charset="-79"/>
              </a:rPr>
              <a:t>JURISDICCIÓN INDIGENA</a:t>
            </a:r>
          </a:p>
          <a:p>
            <a:pPr algn="just">
              <a:buNone/>
            </a:pPr>
            <a:r>
              <a:rPr lang="es-ES" sz="1600" i="1" dirty="0" smtClean="0">
                <a:solidFill>
                  <a:schemeClr val="tx1"/>
                </a:solidFill>
                <a:latin typeface="Arial" pitchFamily="34" charset="0"/>
                <a:cs typeface="Arial" pitchFamily="34" charset="0"/>
              </a:rPr>
              <a:t>     </a:t>
            </a:r>
            <a:r>
              <a:rPr lang="es-ES" sz="1400" i="1" dirty="0" smtClean="0">
                <a:solidFill>
                  <a:schemeClr val="tx1"/>
                </a:solidFill>
                <a:latin typeface="Arial" pitchFamily="34" charset="0"/>
                <a:cs typeface="Arial" pitchFamily="34" charset="0"/>
              </a:rPr>
              <a:t>La  Jurisdicción Indígena es la potestad que tienen las naciones indígenas de administrar justicia de acuerdo a su sistema de justicia propio y se ejerce por medio de sus autoridades, en el marco de lo establecido en la Constitución Política del Estado y la Ley.</a:t>
            </a:r>
          </a:p>
          <a:p>
            <a:pPr algn="just">
              <a:buNone/>
            </a:pPr>
            <a:endParaRPr lang="es-ES" sz="1400" dirty="0" smtClean="0">
              <a:solidFill>
                <a:schemeClr val="tx1"/>
              </a:solidFill>
              <a:latin typeface="Arial" pitchFamily="34" charset="0"/>
              <a:cs typeface="Arial" pitchFamily="34" charset="0"/>
            </a:endParaRPr>
          </a:p>
          <a:p>
            <a:pPr algn="just">
              <a:buNone/>
            </a:pPr>
            <a:r>
              <a:rPr lang="es-ES" sz="1400" dirty="0" smtClean="0">
                <a:solidFill>
                  <a:schemeClr val="tx1"/>
                </a:solidFill>
                <a:latin typeface="Arial" pitchFamily="34" charset="0"/>
                <a:cs typeface="Arial" pitchFamily="34" charset="0"/>
              </a:rPr>
              <a:t>      La Jurisdicción indígena es aquella que administra justicia en materia de conductas reprobadas de los individuos pertenecientes a alguna de las naciones indígenas de un Estado</a:t>
            </a:r>
            <a:r>
              <a:rPr lang="es-ES" sz="1400" dirty="0" smtClean="0"/>
              <a:t>.</a:t>
            </a:r>
          </a:p>
          <a:p>
            <a:endParaRPr lang="es-ES" dirty="0"/>
          </a:p>
        </p:txBody>
      </p:sp>
      <p:sp>
        <p:nvSpPr>
          <p:cNvPr id="4" name="3 CuadroTexto"/>
          <p:cNvSpPr txBox="1"/>
          <p:nvPr/>
        </p:nvSpPr>
        <p:spPr>
          <a:xfrm>
            <a:off x="1835696" y="332656"/>
            <a:ext cx="4824536" cy="830997"/>
          </a:xfrm>
          <a:prstGeom prst="rect">
            <a:avLst/>
          </a:prstGeom>
          <a:noFill/>
        </p:spPr>
        <p:txBody>
          <a:bodyPr wrap="square" rtlCol="0">
            <a:spAutoFit/>
          </a:bodyPr>
          <a:lstStyle/>
          <a:p>
            <a:pPr algn="ctr"/>
            <a:r>
              <a:rPr lang="es-ES" sz="2400" b="1" dirty="0" smtClean="0">
                <a:latin typeface="Aharoni" pitchFamily="2" charset="-79"/>
                <a:cs typeface="Aharoni" pitchFamily="2" charset="-79"/>
              </a:rPr>
              <a:t>EN RAZON DE LA MATERIA . CLASES </a:t>
            </a:r>
            <a:endParaRPr lang="es-ES" sz="2400" b="1" dirty="0">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476672"/>
            <a:ext cx="8686800" cy="6048672"/>
          </a:xfrm>
        </p:spPr>
        <p:txBody>
          <a:bodyPr>
            <a:normAutofit lnSpcReduction="10000"/>
          </a:bodyPr>
          <a:lstStyle/>
          <a:p>
            <a:pPr algn="ctr"/>
            <a:r>
              <a:rPr lang="es-ES" sz="2400" b="1" dirty="0" smtClean="0">
                <a:solidFill>
                  <a:schemeClr val="tx1"/>
                </a:solidFill>
                <a:latin typeface="Aharoni" pitchFamily="2" charset="-79"/>
                <a:cs typeface="Aharoni" pitchFamily="2" charset="-79"/>
              </a:rPr>
              <a:t>JURISDICCIÓN CONSTITUCIONAL</a:t>
            </a:r>
          </a:p>
          <a:p>
            <a:pPr algn="just">
              <a:buNone/>
            </a:pPr>
            <a:r>
              <a:rPr lang="es-ES" sz="1400" i="1" dirty="0" smtClean="0">
                <a:solidFill>
                  <a:schemeClr val="tx1"/>
                </a:solidFill>
                <a:latin typeface="Arial" pitchFamily="34" charset="0"/>
                <a:cs typeface="Arial" pitchFamily="34" charset="0"/>
              </a:rPr>
              <a:t>      </a:t>
            </a:r>
            <a:r>
              <a:rPr lang="es-ES" sz="1400" dirty="0" smtClean="0">
                <a:solidFill>
                  <a:schemeClr val="tx1"/>
                </a:solidFill>
                <a:latin typeface="Arial" pitchFamily="34" charset="0"/>
                <a:cs typeface="Arial" pitchFamily="34" charset="0"/>
              </a:rPr>
              <a:t>La jurisdicción constitucional es la función pública, realizada por el Tribunal Constitucional, con las formas requeridas por ley, en virtud de la cual, por acto de juicio, se determina el derecho del recurrente, con el objeto de dirimir una controversia de relevancia jurídica constitucional, mediante decisiones con autoridad de cosa juzgada para precautelar el respeto y vigencia de los derechos y libertades constitucionales</a:t>
            </a:r>
            <a:r>
              <a:rPr lang="es-ES" sz="1400" dirty="0" smtClean="0">
                <a:solidFill>
                  <a:schemeClr val="tx1"/>
                </a:solidFill>
                <a:latin typeface="Arial" pitchFamily="34" charset="0"/>
                <a:cs typeface="Arial" pitchFamily="34" charset="0"/>
              </a:rPr>
              <a:t>.</a:t>
            </a:r>
          </a:p>
          <a:p>
            <a:pPr algn="just">
              <a:buNone/>
            </a:pPr>
            <a:endParaRPr lang="es-ES" sz="1400" dirty="0" smtClean="0">
              <a:solidFill>
                <a:schemeClr val="tx1"/>
              </a:solidFill>
              <a:latin typeface="Arial" pitchFamily="34" charset="0"/>
              <a:cs typeface="Arial" pitchFamily="34" charset="0"/>
            </a:endParaRPr>
          </a:p>
          <a:p>
            <a:pPr algn="ctr"/>
            <a:r>
              <a:rPr lang="es-ES" sz="2400" b="1" dirty="0" smtClean="0">
                <a:solidFill>
                  <a:schemeClr val="tx1"/>
                </a:solidFill>
                <a:latin typeface="Aharoni" pitchFamily="2" charset="-79"/>
                <a:cs typeface="Aharoni" pitchFamily="2" charset="-79"/>
              </a:rPr>
              <a:t>JURISDICCIÓN ELECTORAL</a:t>
            </a:r>
          </a:p>
          <a:p>
            <a:pPr algn="just">
              <a:buNone/>
            </a:pPr>
            <a:r>
              <a:rPr lang="es-ES" sz="1400" i="1" dirty="0" smtClean="0">
                <a:solidFill>
                  <a:schemeClr val="tx1"/>
                </a:solidFill>
                <a:latin typeface="Arial" pitchFamily="34" charset="0"/>
                <a:cs typeface="Arial" pitchFamily="34" charset="0"/>
              </a:rPr>
              <a:t>      L</a:t>
            </a:r>
            <a:r>
              <a:rPr lang="es-ES" sz="1400" dirty="0" smtClean="0">
                <a:solidFill>
                  <a:schemeClr val="tx1"/>
                </a:solidFill>
                <a:latin typeface="Arial" pitchFamily="34" charset="0"/>
                <a:cs typeface="Arial" pitchFamily="34" charset="0"/>
              </a:rPr>
              <a:t>a jurisdicción electoral es la función pública, realizada por el Tribunal Electoral, con las formas requeridas por ley, en virtud de la cual, por acto de juicio, se determina el derecho del recurrente, con el objeto de dirimir una controversia de relevancia jurídica electoral, mediante decisiones para precautelar el respeto y vigencia de los derechos políticos.</a:t>
            </a:r>
          </a:p>
          <a:p>
            <a:pPr algn="just">
              <a:buNone/>
            </a:pPr>
            <a:endParaRPr lang="es-ES" sz="1400" dirty="0" smtClean="0">
              <a:solidFill>
                <a:schemeClr val="tx1"/>
              </a:solidFill>
              <a:latin typeface="Arial" pitchFamily="34" charset="0"/>
              <a:cs typeface="Arial" pitchFamily="34" charset="0"/>
            </a:endParaRPr>
          </a:p>
          <a:p>
            <a:pPr algn="ctr"/>
            <a:r>
              <a:rPr lang="es-ES" sz="2400" b="1" dirty="0" smtClean="0">
                <a:solidFill>
                  <a:schemeClr val="tx1"/>
                </a:solidFill>
                <a:latin typeface="Aharoni" pitchFamily="2" charset="-79"/>
                <a:cs typeface="Aharoni" pitchFamily="2" charset="-79"/>
              </a:rPr>
              <a:t>JURISDICCIÓN AGROAMBIENTAL</a:t>
            </a:r>
          </a:p>
          <a:p>
            <a:pPr algn="just">
              <a:buNone/>
            </a:pPr>
            <a:r>
              <a:rPr lang="es-ES" sz="1600" i="1" dirty="0" smtClean="0">
                <a:solidFill>
                  <a:schemeClr val="tx1"/>
                </a:solidFill>
                <a:latin typeface="Arial" pitchFamily="34" charset="0"/>
                <a:cs typeface="Arial" pitchFamily="34" charset="0"/>
              </a:rPr>
              <a:t>      </a:t>
            </a:r>
            <a:r>
              <a:rPr lang="es-ES" sz="1600" dirty="0" smtClean="0">
                <a:solidFill>
                  <a:schemeClr val="tx1"/>
                </a:solidFill>
                <a:latin typeface="Arial" pitchFamily="34" charset="0"/>
                <a:cs typeface="Arial" pitchFamily="34" charset="0"/>
              </a:rPr>
              <a:t>La jurisdicción agroambiental es la función pública, realizada por el Tribunal Agroambiental, con las formas requeridas por ley, en virtud de la cual, por acto de juicio, se determina el derecho de las partes, con el objeto de dirimir sus conflictos y controversias de relevancia jurídica agroambiental, mediante decisiones con autoridad de cosa juzgada, eventualmente factibles de ejecución.</a:t>
            </a:r>
          </a:p>
          <a:p>
            <a:pPr>
              <a:buNone/>
            </a:pPr>
            <a:r>
              <a:rPr lang="es-ES" dirty="0" smtClean="0">
                <a:solidFill>
                  <a:schemeClr val="tx1"/>
                </a:solidFill>
              </a:rPr>
              <a:t/>
            </a:r>
            <a:br>
              <a:rPr lang="es-ES" dirty="0" smtClean="0">
                <a:solidFill>
                  <a:schemeClr val="tx1"/>
                </a:solidFill>
              </a:rPr>
            </a:br>
            <a:endParaRPr lang="es-ES"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64704"/>
            <a:ext cx="8686800" cy="838200"/>
          </a:xfrm>
        </p:spPr>
        <p:txBody>
          <a:bodyPr>
            <a:normAutofit fontScale="90000"/>
          </a:bodyPr>
          <a:lstStyle/>
          <a:p>
            <a:pPr algn="ctr"/>
            <a:r>
              <a:rPr lang="es-ES" b="1" dirty="0" smtClean="0">
                <a:solidFill>
                  <a:schemeClr val="tx1"/>
                </a:solidFill>
                <a:latin typeface="Arial Black" pitchFamily="34" charset="0"/>
                <a:cs typeface="Arial" pitchFamily="34" charset="0"/>
              </a:rPr>
              <a:t>2.2 Competencia</a:t>
            </a:r>
            <a:r>
              <a:rPr lang="es-ES" b="1" dirty="0" smtClean="0">
                <a:latin typeface="Arial" pitchFamily="34" charset="0"/>
                <a:cs typeface="Arial" pitchFamily="34" charset="0"/>
              </a:rPr>
              <a:t/>
            </a:r>
            <a:br>
              <a:rPr lang="es-ES" b="1" dirty="0" smtClean="0">
                <a:latin typeface="Arial" pitchFamily="34" charset="0"/>
                <a:cs typeface="Arial" pitchFamily="34" charset="0"/>
              </a:rPr>
            </a:br>
            <a:endParaRPr lang="es-ES" dirty="0"/>
          </a:p>
        </p:txBody>
      </p:sp>
      <p:sp>
        <p:nvSpPr>
          <p:cNvPr id="3" name="2 Marcador de contenido"/>
          <p:cNvSpPr>
            <a:spLocks noGrp="1"/>
          </p:cNvSpPr>
          <p:nvPr>
            <p:ph idx="1"/>
          </p:nvPr>
        </p:nvSpPr>
        <p:spPr>
          <a:xfrm>
            <a:off x="899592" y="1988840"/>
            <a:ext cx="6984776" cy="4525963"/>
          </a:xfrm>
        </p:spPr>
        <p:txBody>
          <a:bodyPr>
            <a:normAutofit/>
          </a:bodyPr>
          <a:lstStyle/>
          <a:p>
            <a:pPr algn="just"/>
            <a:r>
              <a:rPr lang="es-ES" sz="1400" dirty="0" smtClean="0">
                <a:solidFill>
                  <a:schemeClr val="tx1"/>
                </a:solidFill>
                <a:latin typeface="Arial" pitchFamily="34" charset="0"/>
                <a:cs typeface="Arial" pitchFamily="34" charset="0"/>
              </a:rPr>
              <a:t>La competencia penal es indisponible, por lo que, por un lado, no se admiten los pactos entre las partes que afecten a la competencia de los órganos judiciales encargados de la tramitación del proceso y, por otro lado, la falta de competencia de un órgano jurisdiccional se puede poner de manifiesto tanto a instancia de parte como de oficio </a:t>
            </a:r>
            <a:endParaRPr lang="es-E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400" b="1" dirty="0" smtClean="0">
                <a:solidFill>
                  <a:schemeClr val="tx1"/>
                </a:solidFill>
                <a:latin typeface="Aharoni" pitchFamily="2" charset="-79"/>
                <a:cs typeface="Aharoni" pitchFamily="2" charset="-79"/>
              </a:rPr>
              <a:t>objetiva</a:t>
            </a:r>
            <a:endParaRPr lang="es-ES" sz="2400" b="1" dirty="0">
              <a:solidFill>
                <a:schemeClr val="tx1"/>
              </a:solidFill>
              <a:latin typeface="Aharoni" pitchFamily="2" charset="-79"/>
              <a:cs typeface="Aharoni" pitchFamily="2" charset="-79"/>
            </a:endParaRPr>
          </a:p>
        </p:txBody>
      </p:sp>
      <p:sp>
        <p:nvSpPr>
          <p:cNvPr id="3" name="2 Marcador de contenido"/>
          <p:cNvSpPr>
            <a:spLocks noGrp="1"/>
          </p:cNvSpPr>
          <p:nvPr>
            <p:ph idx="1"/>
          </p:nvPr>
        </p:nvSpPr>
        <p:spPr/>
        <p:txBody>
          <a:bodyPr>
            <a:normAutofit/>
          </a:bodyPr>
          <a:lstStyle/>
          <a:p>
            <a:pPr algn="just"/>
            <a:r>
              <a:rPr lang="es-ES" sz="1400" dirty="0" smtClean="0">
                <a:solidFill>
                  <a:schemeClr val="tx1"/>
                </a:solidFill>
                <a:latin typeface="Arial" pitchFamily="34" charset="0"/>
                <a:cs typeface="Arial" pitchFamily="34" charset="0"/>
              </a:rPr>
              <a:t>Tipo de órgano judicial que resolverá el asunto en primera instancia</a:t>
            </a:r>
          </a:p>
          <a:p>
            <a:pPr algn="just"/>
            <a:r>
              <a:rPr lang="es-ES" sz="1400" dirty="0" smtClean="0">
                <a:solidFill>
                  <a:schemeClr val="tx1"/>
                </a:solidFill>
                <a:latin typeface="Arial" pitchFamily="34" charset="0"/>
                <a:cs typeface="Arial" pitchFamily="34" charset="0"/>
              </a:rPr>
              <a:t> Para establecer la competencia objetiva de un órgano determinado es necesario atender por este mismo orden a los siguientes criterios:</a:t>
            </a:r>
          </a:p>
          <a:p>
            <a:pPr algn="just"/>
            <a:endParaRPr lang="es-ES" sz="1400" dirty="0" smtClean="0">
              <a:solidFill>
                <a:schemeClr val="tx1"/>
              </a:solidFill>
              <a:latin typeface="Arial" pitchFamily="34" charset="0"/>
              <a:cs typeface="Arial" pitchFamily="34" charset="0"/>
            </a:endParaRPr>
          </a:p>
          <a:p>
            <a:pPr algn="just">
              <a:buFont typeface="Wingdings" pitchFamily="2" charset="2"/>
              <a:buChar char="q"/>
            </a:pPr>
            <a:r>
              <a:rPr lang="es-ES" sz="1400" dirty="0" smtClean="0">
                <a:solidFill>
                  <a:schemeClr val="tx1"/>
                </a:solidFill>
                <a:latin typeface="Arial" pitchFamily="34" charset="0"/>
                <a:cs typeface="Arial" pitchFamily="34" charset="0"/>
              </a:rPr>
              <a:t>     </a:t>
            </a:r>
            <a:r>
              <a:rPr lang="es-ES" sz="1400" b="1" dirty="0" smtClean="0">
                <a:solidFill>
                  <a:schemeClr val="tx1"/>
                </a:solidFill>
                <a:latin typeface="Arial" pitchFamily="34" charset="0"/>
                <a:cs typeface="Arial" pitchFamily="34" charset="0"/>
              </a:rPr>
              <a:t>Persona imputada: </a:t>
            </a:r>
            <a:r>
              <a:rPr lang="es-ES" sz="1400" dirty="0" smtClean="0">
                <a:solidFill>
                  <a:schemeClr val="tx1"/>
                </a:solidFill>
                <a:latin typeface="Arial" pitchFamily="34" charset="0"/>
                <a:cs typeface="Arial" pitchFamily="34" charset="0"/>
              </a:rPr>
              <a:t>- Aforamientos: personas que desempeñan empleo o cargo público respecto de los que se establezcan reglas especiales de competencia. </a:t>
            </a:r>
          </a:p>
          <a:p>
            <a:pPr algn="just">
              <a:buFont typeface="Wingdings" pitchFamily="2" charset="2"/>
              <a:buChar char="q"/>
            </a:pPr>
            <a:endParaRPr lang="es-ES" sz="1400" dirty="0" smtClean="0">
              <a:solidFill>
                <a:schemeClr val="tx1"/>
              </a:solidFill>
              <a:latin typeface="Arial" pitchFamily="34" charset="0"/>
              <a:cs typeface="Arial" pitchFamily="34" charset="0"/>
            </a:endParaRPr>
          </a:p>
          <a:p>
            <a:pPr algn="just">
              <a:buFont typeface="Wingdings" pitchFamily="2" charset="2"/>
              <a:buChar char="q"/>
            </a:pPr>
            <a:r>
              <a:rPr lang="es-ES" sz="1400" b="1" dirty="0" smtClean="0">
                <a:solidFill>
                  <a:schemeClr val="tx1"/>
                </a:solidFill>
                <a:latin typeface="Arial" pitchFamily="34" charset="0"/>
                <a:cs typeface="Arial" pitchFamily="34" charset="0"/>
              </a:rPr>
              <a:t>Menores: </a:t>
            </a:r>
            <a:r>
              <a:rPr lang="es-ES" sz="1400" dirty="0" smtClean="0">
                <a:solidFill>
                  <a:schemeClr val="tx1"/>
                </a:solidFill>
                <a:latin typeface="Arial" pitchFamily="34" charset="0"/>
                <a:cs typeface="Arial" pitchFamily="34" charset="0"/>
              </a:rPr>
              <a:t>Los delitos y las faltas cometidos por mayores de 14 años y menores de 18 años son competencia de los Juzgados de menores. En defecto de regla especial de competencia, es preciso atender al delito de que se trate (siguiente criterio).</a:t>
            </a:r>
          </a:p>
          <a:p>
            <a:pPr algn="just">
              <a:buFont typeface="Wingdings" pitchFamily="2" charset="2"/>
              <a:buChar char="q"/>
            </a:pPr>
            <a:endParaRPr lang="es-ES" sz="1400" dirty="0" smtClean="0">
              <a:solidFill>
                <a:schemeClr val="tx1"/>
              </a:solidFill>
              <a:latin typeface="Arial" pitchFamily="34" charset="0"/>
              <a:cs typeface="Arial" pitchFamily="34" charset="0"/>
            </a:endParaRPr>
          </a:p>
          <a:p>
            <a:pPr algn="just">
              <a:buFont typeface="Wingdings" pitchFamily="2" charset="2"/>
              <a:buChar char="q"/>
            </a:pPr>
            <a:r>
              <a:rPr lang="es-ES" sz="1400" b="1" dirty="0" smtClean="0">
                <a:solidFill>
                  <a:schemeClr val="tx1"/>
                </a:solidFill>
                <a:latin typeface="Arial" pitchFamily="34" charset="0"/>
                <a:cs typeface="Arial" pitchFamily="34" charset="0"/>
              </a:rPr>
              <a:t>Materia: </a:t>
            </a:r>
            <a:r>
              <a:rPr lang="es-ES" sz="1400" dirty="0" smtClean="0">
                <a:solidFill>
                  <a:schemeClr val="tx1"/>
                </a:solidFill>
                <a:latin typeface="Arial" pitchFamily="34" charset="0"/>
                <a:cs typeface="Arial" pitchFamily="34" charset="0"/>
              </a:rPr>
              <a:t>Es el criterio utilizado para determinar la competencia de la Audiencia Nacional y el Tribunal del Jurado con independencia de la pena atribuida al hecho. Así, cuando se trate de alguno de los delitos previstos en el art. 65 LOPJ o de un delito de terrorismo, será competente la AN (tratándose de un delito de terrorismo cometido por menores será competente el Juzgado Central de Menores), mientras que de los delitos previstos en el art. 1.2 LOTJ conoce el Tribunal del Jurado.</a:t>
            </a:r>
          </a:p>
          <a:p>
            <a:pPr algn="just">
              <a:buNone/>
            </a:pPr>
            <a:r>
              <a:rPr lang="es-ES" sz="1400" dirty="0" smtClean="0">
                <a:solidFill>
                  <a:schemeClr val="tx1"/>
                </a:solidFill>
                <a:latin typeface="Arial" pitchFamily="34" charset="0"/>
                <a:cs typeface="Arial" pitchFamily="34" charset="0"/>
              </a:rPr>
              <a:t>        En defecto de materia para la que se prevea la competencia de algún órgano judicial concreto, es preciso atender al último de los criterios: el de la pena máxima que se pueda llegar a imponer por el hecho.</a:t>
            </a:r>
            <a:endParaRPr lang="es-E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554162"/>
            <a:ext cx="8064896" cy="4525963"/>
          </a:xfrm>
        </p:spPr>
        <p:txBody>
          <a:bodyPr>
            <a:normAutofit/>
          </a:bodyPr>
          <a:lstStyle/>
          <a:p>
            <a:pPr algn="just">
              <a:buFont typeface="Wingdings" pitchFamily="2" charset="2"/>
              <a:buChar char="q"/>
            </a:pPr>
            <a:r>
              <a:rPr lang="es-ES" sz="1400" b="1" dirty="0" smtClean="0">
                <a:solidFill>
                  <a:schemeClr val="tx1"/>
                </a:solidFill>
                <a:latin typeface="Arial" pitchFamily="34" charset="0"/>
                <a:cs typeface="Arial" pitchFamily="34" charset="0"/>
              </a:rPr>
              <a:t>Por la gravedad de la pena: </a:t>
            </a:r>
            <a:endParaRPr lang="es-ES" sz="1400" dirty="0" smtClean="0">
              <a:solidFill>
                <a:schemeClr val="tx1"/>
              </a:solidFill>
              <a:latin typeface="Arial" pitchFamily="34" charset="0"/>
              <a:cs typeface="Arial" pitchFamily="34" charset="0"/>
            </a:endParaRPr>
          </a:p>
          <a:p>
            <a:pPr algn="just">
              <a:buNone/>
            </a:pPr>
            <a:r>
              <a:rPr lang="es-ES" sz="1400" dirty="0" smtClean="0">
                <a:solidFill>
                  <a:schemeClr val="tx1"/>
                </a:solidFill>
                <a:latin typeface="Arial" pitchFamily="34" charset="0"/>
                <a:cs typeface="Arial" pitchFamily="34" charset="0"/>
              </a:rPr>
              <a:t>       Faltas (salvo aforamiento): Juzgados de Instrucción o Juzgados de Paz en atención a la falta de la que se trate; Juzgados de violencia sobre la mujer si se trata de faltas de violencia de género </a:t>
            </a:r>
          </a:p>
          <a:p>
            <a:pPr algn="just">
              <a:buFont typeface="Wingdings" pitchFamily="2" charset="2"/>
              <a:buChar char="q"/>
            </a:pPr>
            <a:endParaRPr lang="es-ES" sz="1400" dirty="0" smtClean="0">
              <a:solidFill>
                <a:schemeClr val="tx1"/>
              </a:solidFill>
              <a:latin typeface="Arial" pitchFamily="34" charset="0"/>
              <a:cs typeface="Arial" pitchFamily="34" charset="0"/>
            </a:endParaRPr>
          </a:p>
          <a:p>
            <a:pPr algn="just">
              <a:buFont typeface="Wingdings" pitchFamily="2" charset="2"/>
              <a:buChar char="q"/>
            </a:pPr>
            <a:r>
              <a:rPr lang="es-ES" sz="1400" dirty="0" smtClean="0">
                <a:solidFill>
                  <a:schemeClr val="tx1"/>
                </a:solidFill>
                <a:latin typeface="Arial" pitchFamily="34" charset="0"/>
                <a:cs typeface="Arial" pitchFamily="34" charset="0"/>
              </a:rPr>
              <a:t> </a:t>
            </a:r>
            <a:r>
              <a:rPr lang="es-ES" sz="1400" b="1" dirty="0" smtClean="0">
                <a:solidFill>
                  <a:schemeClr val="tx1"/>
                </a:solidFill>
                <a:latin typeface="Arial" pitchFamily="34" charset="0"/>
                <a:cs typeface="Arial" pitchFamily="34" charset="0"/>
              </a:rPr>
              <a:t>Delitos: </a:t>
            </a:r>
            <a:r>
              <a:rPr lang="es-ES" sz="1400" dirty="0" smtClean="0">
                <a:solidFill>
                  <a:schemeClr val="tx1"/>
                </a:solidFill>
                <a:latin typeface="Arial" pitchFamily="34" charset="0"/>
                <a:cs typeface="Arial" pitchFamily="34" charset="0"/>
              </a:rPr>
              <a:t>.</a:t>
            </a:r>
          </a:p>
          <a:p>
            <a:pPr algn="just">
              <a:buFont typeface="Wingdings" pitchFamily="2" charset="2"/>
              <a:buChar char="ü"/>
            </a:pPr>
            <a:r>
              <a:rPr lang="es-ES" sz="1400" dirty="0" smtClean="0">
                <a:solidFill>
                  <a:schemeClr val="tx1"/>
                </a:solidFill>
                <a:latin typeface="Arial" pitchFamily="34" charset="0"/>
                <a:cs typeface="Arial" pitchFamily="34" charset="0"/>
              </a:rPr>
              <a:t>Juzgados de lo Penal: enjuiciamiento de delitos cuya pena privativa de libertad no superen los cinco años y de los demás delitos cuya pena sea de distinta naturaleza, con independencia de su duración. Su ámbito será siempre el del enjuiciamiento y fallo de delitos cuya tramitación se realice a través de un procedimiento abreviado o de un juicio rápido. .</a:t>
            </a:r>
          </a:p>
          <a:p>
            <a:pPr algn="just">
              <a:buFont typeface="Wingdings" pitchFamily="2" charset="2"/>
              <a:buChar char="ü"/>
            </a:pPr>
            <a:endParaRPr lang="es-ES" sz="1400" dirty="0" smtClean="0">
              <a:solidFill>
                <a:schemeClr val="tx1"/>
              </a:solidFill>
              <a:latin typeface="Arial" pitchFamily="34" charset="0"/>
              <a:cs typeface="Arial" pitchFamily="34" charset="0"/>
            </a:endParaRPr>
          </a:p>
          <a:p>
            <a:pPr algn="just">
              <a:buFont typeface="Wingdings" pitchFamily="2" charset="2"/>
              <a:buChar char="ü"/>
            </a:pPr>
            <a:r>
              <a:rPr lang="es-ES" sz="1400" dirty="0" smtClean="0">
                <a:solidFill>
                  <a:schemeClr val="tx1"/>
                </a:solidFill>
                <a:latin typeface="Arial" pitchFamily="34" charset="0"/>
                <a:cs typeface="Arial" pitchFamily="34" charset="0"/>
              </a:rPr>
              <a:t> Audiencias Provinciales: enjuiciamiento de delitos cuya pena privativa de libertad sea superior a cinco años. El procedimiento aplicable será el ordinario (si la pena privativa de libertad es superior a nueve años) o el abreviado (si la pena privativa de libertad es inferior a 9 y superior a 5 años). </a:t>
            </a:r>
            <a:endParaRPr lang="es-E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674</TotalTime>
  <Words>5666</Words>
  <Application>Microsoft Office PowerPoint</Application>
  <PresentationFormat>Presentación en pantalla (4:3)</PresentationFormat>
  <Paragraphs>239</Paragraphs>
  <Slides>29</Slides>
  <Notes>2</Notes>
  <HiddenSlides>0</HiddenSlides>
  <MMClips>0</MMClips>
  <ScaleCrop>false</ScaleCrop>
  <HeadingPairs>
    <vt:vector size="4" baseType="variant">
      <vt:variant>
        <vt:lpstr>Tema</vt:lpstr>
      </vt:variant>
      <vt:variant>
        <vt:i4>1</vt:i4>
      </vt:variant>
      <vt:variant>
        <vt:lpstr>Títulos de diapositiva</vt:lpstr>
      </vt:variant>
      <vt:variant>
        <vt:i4>29</vt:i4>
      </vt:variant>
    </vt:vector>
  </HeadingPairs>
  <TitlesOfParts>
    <vt:vector size="30" baseType="lpstr">
      <vt:lpstr>Viajes</vt:lpstr>
      <vt:lpstr>Diapositiva 1</vt:lpstr>
      <vt:lpstr>2.1 Jurisdicción</vt:lpstr>
      <vt:lpstr>penal</vt:lpstr>
      <vt:lpstr>COMUN U ORDINARIA</vt:lpstr>
      <vt:lpstr>Diapositiva 5</vt:lpstr>
      <vt:lpstr>Diapositiva 6</vt:lpstr>
      <vt:lpstr>2.2 Competencia </vt:lpstr>
      <vt:lpstr>objetiva</vt:lpstr>
      <vt:lpstr>Diapositiva 9</vt:lpstr>
      <vt:lpstr>funcional </vt:lpstr>
      <vt:lpstr>TERRITORIAL</vt:lpstr>
      <vt:lpstr>ACUMULACIÓN Y SEPARACIÓN DE PROCESOS (De acuerdo al Código Nacional de Procedimientos Penales)</vt:lpstr>
      <vt:lpstr>Diapositiva 13</vt:lpstr>
      <vt:lpstr>Diapositiva 14</vt:lpstr>
      <vt:lpstr>EXCUSAS, RECUSACIONES E IMPEDIMENTOS  (De acuerdo al Código Nacional de Procedimientos Penales)</vt:lpstr>
      <vt:lpstr>Diapositiva 16</vt:lpstr>
      <vt:lpstr>Diapositiva 17</vt:lpstr>
      <vt:lpstr>Diapositiva 18</vt:lpstr>
      <vt:lpstr>2.3 Nulidad de actos procedimentales   (De acuerdo al Código Nacional de Procedimientos Penales )  </vt:lpstr>
      <vt:lpstr>SANEAMIENTOS </vt:lpstr>
      <vt:lpstr>Convalidación</vt:lpstr>
      <vt:lpstr>2.4  Actos procedimentales  (De acuerdo al Código Nacional de Procedimientos Penales)</vt:lpstr>
      <vt:lpstr>Diapositiva 23</vt:lpstr>
      <vt:lpstr>Diapositiva 24</vt:lpstr>
      <vt:lpstr>Diapositiva 25</vt:lpstr>
      <vt:lpstr>RESOLUCIONES JUDICIALES</vt:lpstr>
      <vt:lpstr>Diapositiva 27</vt:lpstr>
      <vt:lpstr>Diapositiva 28</vt:lpstr>
      <vt:lpstr>GASTOS DE PRODUCCIÓN DE PRUEBA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MARIO</dc:creator>
  <cp:lastModifiedBy>MARIO</cp:lastModifiedBy>
  <cp:revision>64</cp:revision>
  <dcterms:created xsi:type="dcterms:W3CDTF">2019-03-14T21:22:06Z</dcterms:created>
  <dcterms:modified xsi:type="dcterms:W3CDTF">2019-03-28T03:28:49Z</dcterms:modified>
</cp:coreProperties>
</file>