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86" r:id="rId2"/>
    <p:sldId id="256" r:id="rId3"/>
    <p:sldId id="287" r:id="rId4"/>
    <p:sldId id="282" r:id="rId5"/>
    <p:sldId id="283" r:id="rId6"/>
    <p:sldId id="284" r:id="rId7"/>
    <p:sldId id="285" r:id="rId8"/>
    <p:sldId id="280"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4" r:id="rId24"/>
    <p:sldId id="275" r:id="rId25"/>
    <p:sldId id="276" r:id="rId26"/>
    <p:sldId id="277" r:id="rId27"/>
    <p:sldId id="278" r:id="rId28"/>
    <p:sldId id="279" r:id="rId29"/>
    <p:sldId id="272" r:id="rId30"/>
    <p:sldId id="273" r:id="rId31"/>
    <p:sldId id="288" r:id="rId32"/>
  </p:sldIdLst>
  <p:sldSz cx="18288000" cy="10287000"/>
  <p:notesSz cx="6858000" cy="9144000"/>
  <p:embeddedFontLst>
    <p:embeddedFont>
      <p:font typeface="Calibri" panose="020F0502020204030204" pitchFamily="34" charset="0"/>
      <p:regular r:id="rId33"/>
      <p:bold r:id="rId34"/>
      <p:italic r:id="rId35"/>
      <p:boldItalic r:id="rId3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47" d="100"/>
          <a:sy n="47" d="100"/>
        </p:scale>
        <p:origin x="696"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9/30/2019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9/30/2019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9/30/2019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9/30/2019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mailto:tetemartinez2005@yahoo.com.mx" TargetMode="Externa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4.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76398" y="567046"/>
            <a:ext cx="14212887" cy="1066800"/>
          </a:xfrm>
        </p:spPr>
        <p:txBody>
          <a:bodyPr/>
          <a:lstStyle/>
          <a:p>
            <a:r>
              <a:rPr lang="es-MX" dirty="0" smtClean="0"/>
              <a:t>     </a:t>
            </a:r>
            <a:r>
              <a:rPr lang="es-MX" dirty="0" smtClean="0">
                <a:latin typeface="Aileron Heavy"/>
              </a:rPr>
              <a:t>UNIVERSIDAD AUTÓNOMA DEL ESTADO DE MÉXICO</a:t>
            </a:r>
            <a:endParaRPr lang="es-MX" dirty="0">
              <a:latin typeface="Aileron Heavy"/>
            </a:endParaRPr>
          </a:p>
        </p:txBody>
      </p:sp>
      <p:sp>
        <p:nvSpPr>
          <p:cNvPr id="3" name="Marcador de texto 2"/>
          <p:cNvSpPr>
            <a:spLocks noGrp="1"/>
          </p:cNvSpPr>
          <p:nvPr>
            <p:ph type="body" idx="1"/>
          </p:nvPr>
        </p:nvSpPr>
        <p:spPr>
          <a:xfrm>
            <a:off x="3867941" y="1238394"/>
            <a:ext cx="9829800" cy="1071563"/>
          </a:xfrm>
        </p:spPr>
        <p:txBody>
          <a:bodyPr>
            <a:normAutofit/>
          </a:bodyPr>
          <a:lstStyle/>
          <a:p>
            <a:r>
              <a:rPr lang="es-MX" sz="3200" b="1" dirty="0" smtClean="0">
                <a:solidFill>
                  <a:schemeClr val="tx1"/>
                </a:solidFill>
                <a:latin typeface="Aileron Heavy"/>
                <a:ea typeface="Adobe Gothic Std B" panose="020B0800000000000000" pitchFamily="34" charset="-128"/>
              </a:rPr>
              <a:t>FACULTAD DE CONTADURÍA Y ADMINISTRACIÓN</a:t>
            </a:r>
            <a:endParaRPr lang="es-MX" sz="3200" b="1" dirty="0">
              <a:solidFill>
                <a:schemeClr val="tx1"/>
              </a:solidFill>
              <a:latin typeface="Aileron Heavy"/>
              <a:ea typeface="Adobe Gothic Std B" panose="020B0800000000000000" pitchFamily="34" charset="-128"/>
            </a:endParaRPr>
          </a:p>
        </p:txBody>
      </p:sp>
      <p:sp>
        <p:nvSpPr>
          <p:cNvPr id="4" name="CuadroTexto 3"/>
          <p:cNvSpPr txBox="1"/>
          <p:nvPr/>
        </p:nvSpPr>
        <p:spPr>
          <a:xfrm>
            <a:off x="2991641" y="2833387"/>
            <a:ext cx="11582400" cy="584775"/>
          </a:xfrm>
          <a:prstGeom prst="rect">
            <a:avLst/>
          </a:prstGeom>
          <a:noFill/>
        </p:spPr>
        <p:txBody>
          <a:bodyPr wrap="square" rtlCol="0">
            <a:spAutoFit/>
          </a:bodyPr>
          <a:lstStyle/>
          <a:p>
            <a:r>
              <a:rPr lang="es-MX" sz="3200" b="1" dirty="0" smtClean="0">
                <a:latin typeface="Aileron Heavy"/>
              </a:rPr>
              <a:t>UNIDAD DE APRENDIZAJE </a:t>
            </a:r>
            <a:r>
              <a:rPr lang="es-MX" sz="3200" b="1" dirty="0" smtClean="0">
                <a:latin typeface="Aileron Heavy"/>
              </a:rPr>
              <a:t>COMERCIO INTERNACIONAL</a:t>
            </a:r>
            <a:endParaRPr lang="es-MX" sz="3200" b="1" dirty="0">
              <a:latin typeface="Aileron Heavy"/>
            </a:endParaRPr>
          </a:p>
        </p:txBody>
      </p:sp>
      <p:sp>
        <p:nvSpPr>
          <p:cNvPr id="5" name="Rectángulo 4"/>
          <p:cNvSpPr/>
          <p:nvPr/>
        </p:nvSpPr>
        <p:spPr>
          <a:xfrm>
            <a:off x="4579143" y="7658100"/>
            <a:ext cx="9144000" cy="1569660"/>
          </a:xfrm>
          <a:prstGeom prst="rect">
            <a:avLst/>
          </a:prstGeom>
        </p:spPr>
        <p:txBody>
          <a:bodyPr>
            <a:spAutoFit/>
          </a:bodyPr>
          <a:lstStyle/>
          <a:p>
            <a:r>
              <a:rPr lang="es-MX" sz="2400" b="1" dirty="0" smtClean="0">
                <a:latin typeface="Aileron Heavy"/>
              </a:rPr>
              <a:t>                                            AUTOR</a:t>
            </a:r>
            <a:r>
              <a:rPr lang="es-MX" sz="2400" b="1" dirty="0">
                <a:latin typeface="Aileron Heavy"/>
              </a:rPr>
              <a:t>: </a:t>
            </a:r>
          </a:p>
          <a:p>
            <a:r>
              <a:rPr lang="es-MX" sz="2400" b="1" dirty="0">
                <a:latin typeface="Aileron Heavy"/>
              </a:rPr>
              <a:t>                         </a:t>
            </a:r>
          </a:p>
          <a:p>
            <a:r>
              <a:rPr lang="es-MX" sz="2400" b="1" dirty="0">
                <a:latin typeface="Aileron Heavy"/>
              </a:rPr>
              <a:t>  M EN A.  MARÍA TERESA MARTÍNEZ CONTRERAS</a:t>
            </a:r>
          </a:p>
          <a:p>
            <a:r>
              <a:rPr lang="es-MX" sz="2400" b="1" u="sng" dirty="0">
                <a:latin typeface="Aileron Heavy"/>
                <a:hlinkClick r:id="rId2"/>
              </a:rPr>
              <a:t>tetemartinez2005@yahoo.com.mx</a:t>
            </a:r>
            <a:r>
              <a:rPr lang="es-MX" sz="2400" b="1" u="sng" dirty="0">
                <a:latin typeface="Aileron Heavy"/>
              </a:rPr>
              <a:t>    </a:t>
            </a:r>
            <a:r>
              <a:rPr lang="es-MX" sz="2400" b="1" dirty="0">
                <a:latin typeface="Aileron Heavy"/>
              </a:rPr>
              <a:t>Cel. No. 722 2 25 71 57</a:t>
            </a:r>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34198" y="4495164"/>
            <a:ext cx="4162425" cy="2219329"/>
          </a:xfrm>
          <a:prstGeom prst="rect">
            <a:avLst/>
          </a:prstGeom>
        </p:spPr>
      </p:pic>
      <p:sp>
        <p:nvSpPr>
          <p:cNvPr id="7" name="Rectángulo 6"/>
          <p:cNvSpPr/>
          <p:nvPr/>
        </p:nvSpPr>
        <p:spPr>
          <a:xfrm>
            <a:off x="5834540" y="7027863"/>
            <a:ext cx="6361743" cy="630237"/>
          </a:xfrm>
          <a:prstGeom prst="rect">
            <a:avLst/>
          </a:prstGeom>
        </p:spPr>
        <p:txBody>
          <a:bodyPr wrap="none">
            <a:spAutoFit/>
          </a:bodyPr>
          <a:lstStyle/>
          <a:p>
            <a:pPr algn="ctr">
              <a:lnSpc>
                <a:spcPts val="4472"/>
              </a:lnSpc>
            </a:pPr>
            <a:r>
              <a:rPr lang="en-US" sz="3600" b="1" spc="68" dirty="0" err="1">
                <a:solidFill>
                  <a:srgbClr val="191919"/>
                </a:solidFill>
                <a:latin typeface="Aileron Regular"/>
              </a:rPr>
              <a:t>Unidad</a:t>
            </a:r>
            <a:r>
              <a:rPr lang="en-US" sz="3600" b="1" spc="68" dirty="0">
                <a:solidFill>
                  <a:srgbClr val="191919"/>
                </a:solidFill>
                <a:latin typeface="Aileron Regular"/>
              </a:rPr>
              <a:t> de </a:t>
            </a:r>
            <a:r>
              <a:rPr lang="en-US" sz="3600" b="1" spc="68" dirty="0" err="1" smtClean="0">
                <a:solidFill>
                  <a:srgbClr val="191919"/>
                </a:solidFill>
                <a:latin typeface="Aileron Regular"/>
              </a:rPr>
              <a:t>Competencia</a:t>
            </a:r>
            <a:r>
              <a:rPr lang="en-US" sz="3600" b="1" spc="68" dirty="0" smtClean="0">
                <a:solidFill>
                  <a:srgbClr val="191919"/>
                </a:solidFill>
                <a:latin typeface="Aileron Regular"/>
              </a:rPr>
              <a:t> </a:t>
            </a:r>
            <a:r>
              <a:rPr lang="en-US" b="1" spc="68" dirty="0" smtClean="0">
                <a:solidFill>
                  <a:srgbClr val="191919"/>
                </a:solidFill>
                <a:latin typeface="Aileron Regular"/>
              </a:rPr>
              <a:t> </a:t>
            </a:r>
            <a:r>
              <a:rPr lang="en-US" sz="3600" b="1" spc="68" dirty="0" smtClean="0">
                <a:solidFill>
                  <a:srgbClr val="191919"/>
                </a:solidFill>
                <a:latin typeface="Aileron Regular"/>
              </a:rPr>
              <a:t>IV</a:t>
            </a:r>
            <a:r>
              <a:rPr lang="en-US" b="1" spc="68" dirty="0" smtClean="0">
                <a:solidFill>
                  <a:srgbClr val="191919"/>
                </a:solidFill>
                <a:latin typeface="Aileron Regular"/>
              </a:rPr>
              <a:t> </a:t>
            </a:r>
            <a:endParaRPr lang="en-US" b="1" spc="68" dirty="0">
              <a:solidFill>
                <a:srgbClr val="191919"/>
              </a:solidFill>
              <a:latin typeface="Aileron Regular"/>
            </a:endParaRPr>
          </a:p>
        </p:txBody>
      </p:sp>
      <p:sp>
        <p:nvSpPr>
          <p:cNvPr id="8" name="Rectángulo 7"/>
          <p:cNvSpPr/>
          <p:nvPr/>
        </p:nvSpPr>
        <p:spPr>
          <a:xfrm>
            <a:off x="4308968" y="3859614"/>
            <a:ext cx="8611140" cy="246221"/>
          </a:xfrm>
          <a:prstGeom prst="rect">
            <a:avLst/>
          </a:prstGeom>
        </p:spPr>
        <p:txBody>
          <a:bodyPr wrap="none">
            <a:spAutoFit/>
          </a:bodyPr>
          <a:lstStyle/>
          <a:p>
            <a:pPr algn="ctr">
              <a:lnSpc>
                <a:spcPts val="1200"/>
              </a:lnSpc>
              <a:spcBef>
                <a:spcPts val="600"/>
              </a:spcBef>
              <a:spcAft>
                <a:spcPts val="600"/>
              </a:spcAft>
            </a:pPr>
            <a:r>
              <a:rPr lang="es-MX" sz="2800" b="1" dirty="0">
                <a:latin typeface="Aileron Heavy"/>
                <a:ea typeface="Calibri" panose="020F0502020204030204" pitchFamily="34" charset="0"/>
                <a:cs typeface="Times New Roman" panose="02020603050405020304" pitchFamily="18" charset="0"/>
              </a:rPr>
              <a:t>PROGRAMA: LICENCIADO EN ADMINISTRACIÓN</a:t>
            </a:r>
            <a:endParaRPr lang="es-MX" sz="2800" dirty="0">
              <a:effectLst/>
              <a:latin typeface="Aileron Heavy"/>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582384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11725121" y="-2583082"/>
            <a:ext cx="8371329" cy="8371296"/>
            <a:chOff x="0" y="0"/>
            <a:chExt cx="6350000" cy="6349975"/>
          </a:xfrm>
        </p:grpSpPr>
        <p:sp>
          <p:nvSpPr>
            <p:cNvPr id="3" name="Freeform 3"/>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l="-25046" r="-25046"/>
              </a:stretch>
            </a:blipFill>
          </p:spPr>
        </p:sp>
      </p:grpSp>
      <p:sp>
        <p:nvSpPr>
          <p:cNvPr id="4" name="TextBox 4"/>
          <p:cNvSpPr txBox="1"/>
          <p:nvPr/>
        </p:nvSpPr>
        <p:spPr>
          <a:xfrm>
            <a:off x="1028700" y="1000125"/>
            <a:ext cx="7978739" cy="3259455"/>
          </a:xfrm>
          <a:prstGeom prst="rect">
            <a:avLst/>
          </a:prstGeom>
        </p:spPr>
        <p:txBody>
          <a:bodyPr lIns="0" tIns="0" rIns="0" bIns="0" rtlCol="0" anchor="t">
            <a:spAutoFit/>
          </a:bodyPr>
          <a:lstStyle/>
          <a:p>
            <a:pPr>
              <a:lnSpc>
                <a:spcPts val="8610"/>
              </a:lnSpc>
            </a:pPr>
            <a:r>
              <a:rPr lang="en-US" sz="7000" b="1" i="0" spc="420">
                <a:solidFill>
                  <a:srgbClr val="191919"/>
                </a:solidFill>
                <a:latin typeface="Aileron Heavy"/>
              </a:rPr>
              <a:t>Objetivo de los Programas de Fomento</a:t>
            </a:r>
          </a:p>
        </p:txBody>
      </p:sp>
      <p:sp>
        <p:nvSpPr>
          <p:cNvPr id="5" name="TextBox 5"/>
          <p:cNvSpPr txBox="1"/>
          <p:nvPr/>
        </p:nvSpPr>
        <p:spPr>
          <a:xfrm>
            <a:off x="1028700" y="4643942"/>
            <a:ext cx="11264864" cy="4105910"/>
          </a:xfrm>
          <a:prstGeom prst="rect">
            <a:avLst/>
          </a:prstGeom>
        </p:spPr>
        <p:txBody>
          <a:bodyPr lIns="0" tIns="0" rIns="0" bIns="0" rtlCol="0" anchor="t">
            <a:spAutoFit/>
          </a:bodyPr>
          <a:lstStyle/>
          <a:p>
            <a:pPr marL="0" lvl="0" indent="0" algn="just">
              <a:lnSpc>
                <a:spcPts val="3640"/>
              </a:lnSpc>
              <a:buFont typeface="Arial"/>
              <a:buChar char="•"/>
            </a:pPr>
            <a:r>
              <a:rPr lang="en-US" sz="2600" b="0" i="0" spc="130">
                <a:solidFill>
                  <a:srgbClr val="191919"/>
                </a:solidFill>
                <a:latin typeface="Aileron Regular"/>
              </a:rPr>
              <a:t>Un programa de fomento tiene como objetivo incentivar a las empresas a la exportación de sus productos y servicios a través de múltiples incentivos, como los pueden ser las preferencias arancelarias para aquellas empresas manufactureras, las tasas cero en IVA para aquellas empresas que trabajan con productos primarios, el pago de impuestos en plazos diferidos o el apoyo en el desarrollo de su producto u oferta exportable para aquellas empresas que apenas están comenzando sus operaciones en el extranjero.</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35000"/>
          </a:blip>
          <a:srcRect/>
          <a:stretch>
            <a:fillRect/>
          </a:stretch>
        </p:blipFill>
        <p:spPr>
          <a:xfrm rot="528502">
            <a:off x="1028700" y="-1526530"/>
            <a:ext cx="16230600" cy="5596759"/>
          </a:xfrm>
          <a:prstGeom prst="rect">
            <a:avLst/>
          </a:prstGeom>
        </p:spPr>
      </p:pic>
      <p:sp>
        <p:nvSpPr>
          <p:cNvPr id="3" name="TextBox 3"/>
          <p:cNvSpPr txBox="1"/>
          <p:nvPr/>
        </p:nvSpPr>
        <p:spPr>
          <a:xfrm>
            <a:off x="1028700" y="775219"/>
            <a:ext cx="16973550" cy="2320515"/>
          </a:xfrm>
          <a:prstGeom prst="rect">
            <a:avLst/>
          </a:prstGeom>
        </p:spPr>
        <p:txBody>
          <a:bodyPr lIns="0" tIns="0" rIns="0" bIns="0" rtlCol="0" anchor="t">
            <a:spAutoFit/>
          </a:bodyPr>
          <a:lstStyle/>
          <a:p>
            <a:pPr algn="ctr">
              <a:lnSpc>
                <a:spcPts val="6150"/>
              </a:lnSpc>
            </a:pPr>
            <a:r>
              <a:rPr lang="en-US" sz="5000" b="1" i="0" spc="300">
                <a:solidFill>
                  <a:srgbClr val="191919"/>
                </a:solidFill>
                <a:latin typeface="Aileron Heavy"/>
              </a:rPr>
              <a:t>Programa de Industria Manufacturera, Maquiladora y de Servicios de Exportación (IMMEX)</a:t>
            </a:r>
          </a:p>
        </p:txBody>
      </p:sp>
      <p:grpSp>
        <p:nvGrpSpPr>
          <p:cNvPr id="4" name="Group 4"/>
          <p:cNvGrpSpPr/>
          <p:nvPr/>
        </p:nvGrpSpPr>
        <p:grpSpPr>
          <a:xfrm>
            <a:off x="695895" y="6062524"/>
            <a:ext cx="941150" cy="941150"/>
            <a:chOff x="0" y="0"/>
            <a:chExt cx="6350000" cy="6350000"/>
          </a:xfrm>
        </p:grpSpPr>
        <p:sp>
          <p:nvSpPr>
            <p:cNvPr id="5" name="Freeform 5"/>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sp>
        <p:nvSpPr>
          <p:cNvPr id="6" name="TextBox 6"/>
          <p:cNvSpPr txBox="1"/>
          <p:nvPr/>
        </p:nvSpPr>
        <p:spPr>
          <a:xfrm>
            <a:off x="2030772" y="4512472"/>
            <a:ext cx="6337446" cy="4478242"/>
          </a:xfrm>
          <a:prstGeom prst="rect">
            <a:avLst/>
          </a:prstGeom>
        </p:spPr>
        <p:txBody>
          <a:bodyPr lIns="0" tIns="0" rIns="0" bIns="0" rtlCol="0" anchor="t">
            <a:spAutoFit/>
          </a:bodyPr>
          <a:lstStyle/>
          <a:p>
            <a:pPr algn="ctr">
              <a:lnSpc>
                <a:spcPts val="3209"/>
              </a:lnSpc>
            </a:pPr>
            <a:r>
              <a:rPr lang="en-US" sz="2139" b="0" i="0" spc="106">
                <a:solidFill>
                  <a:srgbClr val="191919"/>
                </a:solidFill>
                <a:latin typeface="Aileron Regular"/>
              </a:rPr>
              <a:t>Se permite a los productores de mercancías destinadas a la exportación o empresas que prestan servicios destinados a la exportación, importar temporalmente diversos bienes (materias primas, insumos, componentes, envases y empaques, así como maquinaria y equipo) para ser utilizados en la elaboración de productos de exportación, sin cubrir el pago del impuesto general de importación, del impuesto al valor agregado y de las cuotas compensatorias, en su caso.</a:t>
            </a:r>
          </a:p>
        </p:txBody>
      </p:sp>
      <p:sp>
        <p:nvSpPr>
          <p:cNvPr id="7" name="TextBox 7"/>
          <p:cNvSpPr txBox="1"/>
          <p:nvPr/>
        </p:nvSpPr>
        <p:spPr>
          <a:xfrm>
            <a:off x="12209067" y="4489349"/>
            <a:ext cx="5383038" cy="1514475"/>
          </a:xfrm>
          <a:prstGeom prst="rect">
            <a:avLst/>
          </a:prstGeom>
        </p:spPr>
        <p:txBody>
          <a:bodyPr lIns="0" tIns="0" rIns="0" bIns="0" rtlCol="0" anchor="t">
            <a:spAutoFit/>
          </a:bodyPr>
          <a:lstStyle/>
          <a:p>
            <a:pPr>
              <a:lnSpc>
                <a:spcPts val="3000"/>
              </a:lnSpc>
            </a:pPr>
            <a:r>
              <a:rPr lang="en-US" sz="2000" b="0" i="0" spc="100">
                <a:solidFill>
                  <a:srgbClr val="191919"/>
                </a:solidFill>
                <a:latin typeface="Aileron Regular"/>
              </a:rPr>
              <a:t>Se permite no cubrir el pago del Impuesto General de Importación, Impuesto al Valor Agregado  y de las cuotas compensatorias, si es el caso.</a:t>
            </a:r>
          </a:p>
        </p:txBody>
      </p:sp>
      <p:sp>
        <p:nvSpPr>
          <p:cNvPr id="8" name="TextBox 8"/>
          <p:cNvSpPr txBox="1"/>
          <p:nvPr/>
        </p:nvSpPr>
        <p:spPr>
          <a:xfrm>
            <a:off x="4959423" y="3010009"/>
            <a:ext cx="10712331" cy="531366"/>
          </a:xfrm>
          <a:prstGeom prst="rect">
            <a:avLst/>
          </a:prstGeom>
        </p:spPr>
        <p:txBody>
          <a:bodyPr lIns="0" tIns="0" rIns="0" bIns="0" rtlCol="0" anchor="t">
            <a:spAutoFit/>
          </a:bodyPr>
          <a:lstStyle/>
          <a:p>
            <a:pPr>
              <a:lnSpc>
                <a:spcPts val="4386"/>
              </a:lnSpc>
            </a:pPr>
            <a:r>
              <a:rPr lang="en-US" sz="2924" b="0" i="0" spc="146">
                <a:solidFill>
                  <a:srgbClr val="191919"/>
                </a:solidFill>
                <a:latin typeface="Aileron Regular"/>
              </a:rPr>
              <a:t>Instrumento de fomento a las exportaciones</a:t>
            </a:r>
          </a:p>
        </p:txBody>
      </p:sp>
      <p:grpSp>
        <p:nvGrpSpPr>
          <p:cNvPr id="9" name="Group 9"/>
          <p:cNvGrpSpPr/>
          <p:nvPr/>
        </p:nvGrpSpPr>
        <p:grpSpPr>
          <a:xfrm>
            <a:off x="10659045" y="4809349"/>
            <a:ext cx="941150" cy="941150"/>
            <a:chOff x="0" y="0"/>
            <a:chExt cx="6350000" cy="6350000"/>
          </a:xfrm>
        </p:grpSpPr>
        <p:sp>
          <p:nvSpPr>
            <p:cNvPr id="10" name="Freeform 10"/>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sp>
        <p:nvSpPr>
          <p:cNvPr id="11" name="TextBox 11"/>
          <p:cNvSpPr txBox="1"/>
          <p:nvPr/>
        </p:nvSpPr>
        <p:spPr>
          <a:xfrm>
            <a:off x="12209067" y="6723018"/>
            <a:ext cx="5383038" cy="3038475"/>
          </a:xfrm>
          <a:prstGeom prst="rect">
            <a:avLst/>
          </a:prstGeom>
        </p:spPr>
        <p:txBody>
          <a:bodyPr lIns="0" tIns="0" rIns="0" bIns="0" rtlCol="0" anchor="t">
            <a:spAutoFit/>
          </a:bodyPr>
          <a:lstStyle/>
          <a:p>
            <a:pPr algn="just">
              <a:lnSpc>
                <a:spcPts val="3000"/>
              </a:lnSpc>
            </a:pPr>
            <a:r>
              <a:rPr lang="en-US" sz="2000" b="0" i="0" spc="100">
                <a:solidFill>
                  <a:srgbClr val="191919"/>
                </a:solidFill>
                <a:latin typeface="Aileron Regular"/>
              </a:rPr>
              <a:t>A fin de gozar de los beneficios de un programa IMMEX, la empresa deberá registrar ventas anuales al exterior por un valor superior a 500,000 dólares de los Estados Unidos de América, o su equivalente en otras divisas, o bien, facturar productos de exportación cuando menos por el 10% de sus ventas totales. </a:t>
            </a:r>
          </a:p>
        </p:txBody>
      </p:sp>
      <p:grpSp>
        <p:nvGrpSpPr>
          <p:cNvPr id="12" name="Group 12"/>
          <p:cNvGrpSpPr/>
          <p:nvPr/>
        </p:nvGrpSpPr>
        <p:grpSpPr>
          <a:xfrm>
            <a:off x="10916220" y="7805018"/>
            <a:ext cx="941150" cy="941150"/>
            <a:chOff x="0" y="0"/>
            <a:chExt cx="6350000" cy="6350000"/>
          </a:xfrm>
        </p:grpSpPr>
        <p:sp>
          <p:nvSpPr>
            <p:cNvPr id="13" name="Freeform 13"/>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11725121" y="-2583082"/>
            <a:ext cx="8371329" cy="8371296"/>
            <a:chOff x="0" y="0"/>
            <a:chExt cx="6350000" cy="6349975"/>
          </a:xfrm>
        </p:grpSpPr>
        <p:sp>
          <p:nvSpPr>
            <p:cNvPr id="3" name="Freeform 3"/>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l="-25187" r="-25187"/>
              </a:stretch>
            </a:blipFill>
          </p:spPr>
        </p:sp>
      </p:grpSp>
      <p:grpSp>
        <p:nvGrpSpPr>
          <p:cNvPr id="4" name="Group 4"/>
          <p:cNvGrpSpPr/>
          <p:nvPr/>
        </p:nvGrpSpPr>
        <p:grpSpPr>
          <a:xfrm>
            <a:off x="225911" y="631351"/>
            <a:ext cx="3305444" cy="2668816"/>
            <a:chOff x="0" y="0"/>
            <a:chExt cx="6350000" cy="5126990"/>
          </a:xfrm>
        </p:grpSpPr>
        <p:sp>
          <p:nvSpPr>
            <p:cNvPr id="5" name="Freeform 5"/>
            <p:cNvSpPr/>
            <p:nvPr/>
          </p:nvSpPr>
          <p:spPr>
            <a:xfrm>
              <a:off x="0" y="0"/>
              <a:ext cx="6350000" cy="5126990"/>
            </a:xfrm>
            <a:custGeom>
              <a:avLst/>
              <a:gdLst/>
              <a:ahLst/>
              <a:cxnLst/>
              <a:rect l="l" t="t" r="r" b="b"/>
              <a:pathLst>
                <a:path w="6350000" h="5126990">
                  <a:moveTo>
                    <a:pt x="3528060" y="0"/>
                  </a:moveTo>
                  <a:lnTo>
                    <a:pt x="3440430" y="0"/>
                  </a:lnTo>
                  <a:lnTo>
                    <a:pt x="2821940" y="0"/>
                  </a:lnTo>
                  <a:lnTo>
                    <a:pt x="0" y="0"/>
                  </a:lnTo>
                  <a:lnTo>
                    <a:pt x="2821940" y="2564130"/>
                  </a:lnTo>
                  <a:lnTo>
                    <a:pt x="0" y="5126990"/>
                  </a:lnTo>
                  <a:lnTo>
                    <a:pt x="2821940" y="5126990"/>
                  </a:lnTo>
                  <a:lnTo>
                    <a:pt x="3440430" y="5126990"/>
                  </a:lnTo>
                  <a:lnTo>
                    <a:pt x="3528060" y="5126990"/>
                  </a:lnTo>
                  <a:lnTo>
                    <a:pt x="6350000" y="2564130"/>
                  </a:lnTo>
                  <a:close/>
                </a:path>
              </a:pathLst>
            </a:custGeom>
            <a:solidFill>
              <a:srgbClr val="F4BD38"/>
            </a:solidFill>
          </p:spPr>
        </p:sp>
      </p:grpSp>
      <p:sp>
        <p:nvSpPr>
          <p:cNvPr id="6" name="TextBox 6"/>
          <p:cNvSpPr txBox="1"/>
          <p:nvPr/>
        </p:nvSpPr>
        <p:spPr>
          <a:xfrm>
            <a:off x="1028700" y="1000125"/>
            <a:ext cx="7978739" cy="2173605"/>
          </a:xfrm>
          <a:prstGeom prst="rect">
            <a:avLst/>
          </a:prstGeom>
        </p:spPr>
        <p:txBody>
          <a:bodyPr lIns="0" tIns="0" rIns="0" bIns="0" rtlCol="0" anchor="t">
            <a:spAutoFit/>
          </a:bodyPr>
          <a:lstStyle/>
          <a:p>
            <a:pPr>
              <a:lnSpc>
                <a:spcPts val="8610"/>
              </a:lnSpc>
            </a:pPr>
            <a:r>
              <a:rPr lang="en-US" sz="7000" b="1" i="0" spc="420">
                <a:solidFill>
                  <a:srgbClr val="191919"/>
                </a:solidFill>
                <a:latin typeface="Aileron Heavy"/>
              </a:rPr>
              <a:t>Beneficiarios de IMMEX</a:t>
            </a:r>
          </a:p>
        </p:txBody>
      </p:sp>
      <p:sp>
        <p:nvSpPr>
          <p:cNvPr id="7" name="TextBox 7"/>
          <p:cNvSpPr txBox="1"/>
          <p:nvPr/>
        </p:nvSpPr>
        <p:spPr>
          <a:xfrm>
            <a:off x="696031" y="4540933"/>
            <a:ext cx="11406044" cy="3626006"/>
          </a:xfrm>
          <a:prstGeom prst="rect">
            <a:avLst/>
          </a:prstGeom>
        </p:spPr>
        <p:txBody>
          <a:bodyPr lIns="0" tIns="0" rIns="0" bIns="0" rtlCol="0" anchor="t">
            <a:spAutoFit/>
          </a:bodyPr>
          <a:lstStyle/>
          <a:p>
            <a:pPr algn="ctr">
              <a:lnSpc>
                <a:spcPts val="3619"/>
              </a:lnSpc>
              <a:spcBef>
                <a:spcPct val="0"/>
              </a:spcBef>
            </a:pPr>
            <a:r>
              <a:rPr lang="en-US" sz="2585">
                <a:solidFill>
                  <a:srgbClr val="000000"/>
                </a:solidFill>
                <a:latin typeface="Arimo"/>
              </a:rPr>
              <a:t>La Secretaría de Economía (SE) podrá autorizar a las personas morales residentes en territorio nacional a que se refiere la fracción II del artículo 9 del Código Fiscal de la Federación, que tributen de conformidad con el Título II de la Ley del Impuesto sobre la Renta, un solo Programa IMMEX, que puede incluir las modalidades de controladora de empresas, industrial, servicios, albergue y terciarización, (Ver ANEXO 1) siempre que cumplan con los requisitos previstos en el Decreto para el Fomento de la Industria Manufacturera, Maquiladora y de Servicios de Exportación (Decreto IMMEX).</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3156965" y="-2838981"/>
            <a:ext cx="8371329" cy="8371296"/>
            <a:chOff x="0" y="0"/>
            <a:chExt cx="6350000" cy="6349975"/>
          </a:xfrm>
        </p:grpSpPr>
        <p:sp>
          <p:nvSpPr>
            <p:cNvPr id="3" name="Freeform 3"/>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l="-83332" r="-83332"/>
              </a:stretch>
            </a:blipFill>
          </p:spPr>
        </p:sp>
      </p:grpSp>
      <p:pic>
        <p:nvPicPr>
          <p:cNvPr id="4" name="Picture 4"/>
          <p:cNvPicPr>
            <a:picLocks noChangeAspect="1"/>
          </p:cNvPicPr>
          <p:nvPr/>
        </p:nvPicPr>
        <p:blipFill>
          <a:blip r:embed="rId3"/>
          <a:srcRect/>
          <a:stretch>
            <a:fillRect/>
          </a:stretch>
        </p:blipFill>
        <p:spPr>
          <a:xfrm>
            <a:off x="6341903" y="975954"/>
            <a:ext cx="16230600" cy="2515743"/>
          </a:xfrm>
          <a:prstGeom prst="rect">
            <a:avLst/>
          </a:prstGeom>
        </p:spPr>
      </p:pic>
      <p:sp>
        <p:nvSpPr>
          <p:cNvPr id="5" name="TextBox 5"/>
          <p:cNvSpPr txBox="1"/>
          <p:nvPr/>
        </p:nvSpPr>
        <p:spPr>
          <a:xfrm>
            <a:off x="7854367" y="1318092"/>
            <a:ext cx="7978739" cy="2173605"/>
          </a:xfrm>
          <a:prstGeom prst="rect">
            <a:avLst/>
          </a:prstGeom>
        </p:spPr>
        <p:txBody>
          <a:bodyPr lIns="0" tIns="0" rIns="0" bIns="0" rtlCol="0" anchor="t">
            <a:spAutoFit/>
          </a:bodyPr>
          <a:lstStyle/>
          <a:p>
            <a:pPr algn="ctr">
              <a:lnSpc>
                <a:spcPts val="8610"/>
              </a:lnSpc>
            </a:pPr>
            <a:r>
              <a:rPr lang="en-US" sz="7000" b="1" i="0" spc="420">
                <a:solidFill>
                  <a:srgbClr val="191919"/>
                </a:solidFill>
                <a:latin typeface="Aileron Heavy"/>
              </a:rPr>
              <a:t>Beneficios de IMMEX</a:t>
            </a:r>
          </a:p>
        </p:txBody>
      </p:sp>
      <p:sp>
        <p:nvSpPr>
          <p:cNvPr id="6" name="TextBox 6"/>
          <p:cNvSpPr txBox="1"/>
          <p:nvPr/>
        </p:nvSpPr>
        <p:spPr>
          <a:xfrm>
            <a:off x="6341903" y="4700698"/>
            <a:ext cx="10683184" cy="2517388"/>
          </a:xfrm>
          <a:prstGeom prst="rect">
            <a:avLst/>
          </a:prstGeom>
        </p:spPr>
        <p:txBody>
          <a:bodyPr lIns="0" tIns="0" rIns="0" bIns="0" rtlCol="0" anchor="t">
            <a:spAutoFit/>
          </a:bodyPr>
          <a:lstStyle/>
          <a:p>
            <a:pPr algn="ctr">
              <a:lnSpc>
                <a:spcPts val="3359"/>
              </a:lnSpc>
              <a:spcBef>
                <a:spcPct val="0"/>
              </a:spcBef>
            </a:pPr>
            <a:r>
              <a:rPr lang="en-US" sz="2400">
                <a:solidFill>
                  <a:srgbClr val="000000"/>
                </a:solidFill>
                <a:latin typeface="Arimo"/>
              </a:rPr>
              <a:t>El Programa IMMEX brinda a sus titulares la posibilidad de importar temporalmente libre de impuestos a la importación y del IVA, los bienes necesarios para ser utilizados en un proceso industrial o de servicio destinado a la elaboración, transformación o reparación de mercancías de procedencia extranjera importadas temporalmente para su exportación o a la prestación de servicios de exportación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3086116" y="1028700"/>
            <a:ext cx="8229633" cy="8229600"/>
            <a:chOff x="0" y="0"/>
            <a:chExt cx="6350000" cy="6349975"/>
          </a:xfrm>
        </p:grpSpPr>
        <p:sp>
          <p:nvSpPr>
            <p:cNvPr id="3" name="Freeform 3"/>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l="-25046" r="-25046"/>
              </a:stretch>
            </a:blipFill>
          </p:spPr>
        </p:sp>
      </p:grpSp>
      <p:pic>
        <p:nvPicPr>
          <p:cNvPr id="4" name="Picture 4"/>
          <p:cNvPicPr>
            <a:picLocks noChangeAspect="1"/>
          </p:cNvPicPr>
          <p:nvPr/>
        </p:nvPicPr>
        <p:blipFill>
          <a:blip r:embed="rId3"/>
          <a:srcRect/>
          <a:stretch>
            <a:fillRect/>
          </a:stretch>
        </p:blipFill>
        <p:spPr>
          <a:xfrm rot="-5400000">
            <a:off x="15318710" y="-326920"/>
            <a:ext cx="3366703" cy="3366703"/>
          </a:xfrm>
          <a:prstGeom prst="rect">
            <a:avLst/>
          </a:prstGeom>
        </p:spPr>
      </p:pic>
      <p:sp>
        <p:nvSpPr>
          <p:cNvPr id="5" name="TextBox 5"/>
          <p:cNvSpPr txBox="1"/>
          <p:nvPr/>
        </p:nvSpPr>
        <p:spPr>
          <a:xfrm>
            <a:off x="5143500" y="3020733"/>
            <a:ext cx="13144500" cy="2385268"/>
          </a:xfrm>
          <a:prstGeom prst="rect">
            <a:avLst/>
          </a:prstGeom>
        </p:spPr>
        <p:txBody>
          <a:bodyPr lIns="0" tIns="0" rIns="0" bIns="0" rtlCol="0" anchor="t">
            <a:spAutoFit/>
          </a:bodyPr>
          <a:lstStyle/>
          <a:p>
            <a:pPr algn="ctr">
              <a:lnSpc>
                <a:spcPts val="6150"/>
              </a:lnSpc>
            </a:pPr>
            <a:r>
              <a:rPr lang="en-US" sz="5000" b="1" i="0" spc="300" dirty="0" err="1">
                <a:solidFill>
                  <a:srgbClr val="191919"/>
                </a:solidFill>
                <a:latin typeface="Aileron Heavy"/>
              </a:rPr>
              <a:t>Programa</a:t>
            </a:r>
            <a:r>
              <a:rPr lang="en-US" sz="5000" b="1" i="0" spc="300" dirty="0">
                <a:solidFill>
                  <a:srgbClr val="191919"/>
                </a:solidFill>
                <a:latin typeface="Aileron Heavy"/>
              </a:rPr>
              <a:t> de </a:t>
            </a:r>
            <a:r>
              <a:rPr lang="en-US" sz="5000" b="1" i="0" spc="300" dirty="0" err="1">
                <a:solidFill>
                  <a:srgbClr val="191919"/>
                </a:solidFill>
                <a:latin typeface="Aileron Heavy"/>
              </a:rPr>
              <a:t>Industria</a:t>
            </a:r>
            <a:r>
              <a:rPr lang="en-US" sz="5000" b="1" i="0" spc="300" dirty="0">
                <a:solidFill>
                  <a:srgbClr val="191919"/>
                </a:solidFill>
                <a:latin typeface="Aileron Heavy"/>
              </a:rPr>
              <a:t> </a:t>
            </a:r>
            <a:r>
              <a:rPr lang="en-US" sz="5000" b="1" i="0" spc="300" dirty="0" err="1">
                <a:solidFill>
                  <a:srgbClr val="191919"/>
                </a:solidFill>
                <a:latin typeface="Aileron Heavy"/>
              </a:rPr>
              <a:t>Manufacturera</a:t>
            </a:r>
            <a:r>
              <a:rPr lang="en-US" sz="5000" b="1" i="0" spc="300" dirty="0">
                <a:solidFill>
                  <a:srgbClr val="191919"/>
                </a:solidFill>
                <a:latin typeface="Aileron Heavy"/>
              </a:rPr>
              <a:t>, Maquiladora y de </a:t>
            </a:r>
            <a:r>
              <a:rPr lang="en-US" sz="5000" b="1" i="0" spc="300" dirty="0" err="1">
                <a:solidFill>
                  <a:srgbClr val="191919"/>
                </a:solidFill>
                <a:latin typeface="Aileron Heavy"/>
              </a:rPr>
              <a:t>Servicios</a:t>
            </a:r>
            <a:r>
              <a:rPr lang="en-US" sz="5000" b="1" i="0" spc="300" dirty="0">
                <a:solidFill>
                  <a:srgbClr val="191919"/>
                </a:solidFill>
                <a:latin typeface="Aileron Heavy"/>
              </a:rPr>
              <a:t> de </a:t>
            </a:r>
            <a:r>
              <a:rPr lang="en-US" sz="5000" b="1" i="0" spc="300" dirty="0" err="1">
                <a:solidFill>
                  <a:srgbClr val="191919"/>
                </a:solidFill>
                <a:latin typeface="Aileron Heavy"/>
              </a:rPr>
              <a:t>Exportación</a:t>
            </a:r>
            <a:r>
              <a:rPr lang="en-US" sz="5000" b="1" i="0" spc="300" dirty="0">
                <a:solidFill>
                  <a:srgbClr val="191919"/>
                </a:solidFill>
                <a:latin typeface="Aileron Heavy"/>
              </a:rPr>
              <a:t> (IMMEX</a:t>
            </a:r>
            <a:r>
              <a:rPr lang="en-US" sz="5000" b="1" i="0" spc="300" dirty="0" smtClean="0">
                <a:solidFill>
                  <a:srgbClr val="191919"/>
                </a:solidFill>
                <a:latin typeface="Aileron Heavy"/>
              </a:rPr>
              <a:t>) </a:t>
            </a:r>
            <a:r>
              <a:rPr lang="en-US" sz="5000" b="1" i="0" spc="300" dirty="0" err="1" smtClean="0">
                <a:solidFill>
                  <a:srgbClr val="191919"/>
                </a:solidFill>
                <a:latin typeface="Aileron Heavy"/>
              </a:rPr>
              <a:t>Características</a:t>
            </a:r>
            <a:r>
              <a:rPr lang="en-US" sz="5000" b="1" i="0" spc="300" dirty="0" smtClean="0">
                <a:solidFill>
                  <a:srgbClr val="191919"/>
                </a:solidFill>
                <a:latin typeface="Aileron Heavy"/>
              </a:rPr>
              <a:t>:</a:t>
            </a:r>
            <a:endParaRPr lang="en-US" sz="5000" b="1" i="0" spc="300" dirty="0">
              <a:solidFill>
                <a:srgbClr val="191919"/>
              </a:solidFill>
              <a:latin typeface="Aileron Heavy"/>
            </a:endParaRPr>
          </a:p>
        </p:txBody>
      </p:sp>
      <p:sp>
        <p:nvSpPr>
          <p:cNvPr id="6" name="TextBox 6"/>
          <p:cNvSpPr txBox="1"/>
          <p:nvPr/>
        </p:nvSpPr>
        <p:spPr>
          <a:xfrm>
            <a:off x="6088191" y="6084843"/>
            <a:ext cx="11171109" cy="1895475"/>
          </a:xfrm>
          <a:prstGeom prst="rect">
            <a:avLst/>
          </a:prstGeom>
        </p:spPr>
        <p:txBody>
          <a:bodyPr lIns="0" tIns="0" rIns="0" bIns="0" rtlCol="0" anchor="t">
            <a:spAutoFit/>
          </a:bodyPr>
          <a:lstStyle/>
          <a:p>
            <a:pPr algn="just">
              <a:lnSpc>
                <a:spcPts val="3000"/>
              </a:lnSpc>
            </a:pPr>
            <a:r>
              <a:rPr lang="en-US" sz="2000" b="0" i="0" spc="100">
                <a:solidFill>
                  <a:srgbClr val="191919"/>
                </a:solidFill>
                <a:latin typeface="Aileron Regular"/>
              </a:rPr>
              <a:t>La Industria IMMEX se ha consolidado como un importante motor del desarrollo industrial en México, mostrando un crecimiento acelerado constatado por los indicadores positivos de empleo, número de establecimientos, saldo de la balanza comercial y captación de inversión extranjera, lo cual le ha permitido figurar como la segunda fuente generadora de divisas, sólo superada por las exportaciones petroleras.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35000"/>
          </a:blip>
          <a:srcRect/>
          <a:stretch>
            <a:fillRect/>
          </a:stretch>
        </p:blipFill>
        <p:spPr>
          <a:xfrm rot="528502">
            <a:off x="1028700" y="-1526530"/>
            <a:ext cx="16230600" cy="5596759"/>
          </a:xfrm>
          <a:prstGeom prst="rect">
            <a:avLst/>
          </a:prstGeom>
        </p:spPr>
      </p:pic>
      <p:sp>
        <p:nvSpPr>
          <p:cNvPr id="3" name="TextBox 3"/>
          <p:cNvSpPr txBox="1"/>
          <p:nvPr/>
        </p:nvSpPr>
        <p:spPr>
          <a:xfrm>
            <a:off x="1028700" y="1009650"/>
            <a:ext cx="16973550" cy="2320515"/>
          </a:xfrm>
          <a:prstGeom prst="rect">
            <a:avLst/>
          </a:prstGeom>
        </p:spPr>
        <p:txBody>
          <a:bodyPr lIns="0" tIns="0" rIns="0" bIns="0" rtlCol="0" anchor="t">
            <a:spAutoFit/>
          </a:bodyPr>
          <a:lstStyle/>
          <a:p>
            <a:pPr algn="ctr">
              <a:lnSpc>
                <a:spcPts val="6149"/>
              </a:lnSpc>
            </a:pPr>
            <a:r>
              <a:rPr lang="en-US" sz="5000" b="1" i="0" spc="300">
                <a:solidFill>
                  <a:srgbClr val="191919"/>
                </a:solidFill>
                <a:latin typeface="Aileron Heavy"/>
              </a:rPr>
              <a:t>Programa de Devolución de Impuestos de Importación a los Exportadores</a:t>
            </a:r>
          </a:p>
          <a:p>
            <a:pPr algn="ctr">
              <a:lnSpc>
                <a:spcPts val="6150"/>
              </a:lnSpc>
            </a:pPr>
            <a:r>
              <a:rPr lang="en-US" sz="5000" b="1" i="0" spc="300">
                <a:solidFill>
                  <a:srgbClr val="191919"/>
                </a:solidFill>
                <a:latin typeface="Aileron Heavy"/>
              </a:rPr>
              <a:t>(DRAW BACK)</a:t>
            </a:r>
          </a:p>
        </p:txBody>
      </p:sp>
      <p:grpSp>
        <p:nvGrpSpPr>
          <p:cNvPr id="4" name="Group 4"/>
          <p:cNvGrpSpPr/>
          <p:nvPr/>
        </p:nvGrpSpPr>
        <p:grpSpPr>
          <a:xfrm>
            <a:off x="1028700" y="7334443"/>
            <a:ext cx="941150" cy="941150"/>
            <a:chOff x="0" y="0"/>
            <a:chExt cx="6350000" cy="6350000"/>
          </a:xfrm>
        </p:grpSpPr>
        <p:sp>
          <p:nvSpPr>
            <p:cNvPr id="5" name="Freeform 5"/>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sp>
        <p:nvSpPr>
          <p:cNvPr id="6" name="TextBox 6"/>
          <p:cNvSpPr txBox="1"/>
          <p:nvPr/>
        </p:nvSpPr>
        <p:spPr>
          <a:xfrm>
            <a:off x="1160390" y="3981839"/>
            <a:ext cx="15967221" cy="1625067"/>
          </a:xfrm>
          <a:prstGeom prst="rect">
            <a:avLst/>
          </a:prstGeom>
        </p:spPr>
        <p:txBody>
          <a:bodyPr lIns="0" tIns="0" rIns="0" bIns="0" rtlCol="0" anchor="t">
            <a:spAutoFit/>
          </a:bodyPr>
          <a:lstStyle/>
          <a:p>
            <a:pPr algn="ctr">
              <a:lnSpc>
                <a:spcPts val="3209"/>
              </a:lnSpc>
            </a:pPr>
            <a:r>
              <a:rPr lang="en-US" sz="2139" b="0" i="0" spc="106">
                <a:solidFill>
                  <a:srgbClr val="191919"/>
                </a:solidFill>
                <a:latin typeface="Aileron Regular"/>
              </a:rPr>
              <a:t>Consiste en la recuperación total o parcial de los abonos de impuestos que gravan a un producto para su consumo, esto siempre y cuando los productos exportados realmente se hayan destinado a la actividad para la cual fueron importados, es decir, se le devolverá al exportador los impuestos a la importación pagados por los insumos incorporados a los productos de exportación. (Ver Anexo 3)</a:t>
            </a:r>
          </a:p>
        </p:txBody>
      </p:sp>
      <p:sp>
        <p:nvSpPr>
          <p:cNvPr id="7" name="TextBox 7"/>
          <p:cNvSpPr txBox="1"/>
          <p:nvPr/>
        </p:nvSpPr>
        <p:spPr>
          <a:xfrm>
            <a:off x="2218482" y="6633443"/>
            <a:ext cx="5754513" cy="2276475"/>
          </a:xfrm>
          <a:prstGeom prst="rect">
            <a:avLst/>
          </a:prstGeom>
        </p:spPr>
        <p:txBody>
          <a:bodyPr lIns="0" tIns="0" rIns="0" bIns="0" rtlCol="0" anchor="t">
            <a:spAutoFit/>
          </a:bodyPr>
          <a:lstStyle/>
          <a:p>
            <a:pPr>
              <a:lnSpc>
                <a:spcPts val="3000"/>
              </a:lnSpc>
            </a:pPr>
            <a:r>
              <a:rPr lang="en-US" sz="2000" b="0" i="0" spc="100">
                <a:solidFill>
                  <a:srgbClr val="191919"/>
                </a:solidFill>
                <a:latin typeface="Aileron Regular"/>
              </a:rPr>
              <a:t>Los beneficiarios de este programa serán las personas morales que se encuentren incorporadas al Programa de Devolución de Impuestos de Importación a los Exportadores, proceso que debe realizarse con la Secretaría de Economía</a:t>
            </a:r>
          </a:p>
        </p:txBody>
      </p:sp>
      <p:sp>
        <p:nvSpPr>
          <p:cNvPr id="8" name="TextBox 8"/>
          <p:cNvSpPr txBox="1"/>
          <p:nvPr/>
        </p:nvSpPr>
        <p:spPr>
          <a:xfrm>
            <a:off x="12209067" y="6633443"/>
            <a:ext cx="5383038" cy="2276475"/>
          </a:xfrm>
          <a:prstGeom prst="rect">
            <a:avLst/>
          </a:prstGeom>
        </p:spPr>
        <p:txBody>
          <a:bodyPr lIns="0" tIns="0" rIns="0" bIns="0" rtlCol="0" anchor="t">
            <a:spAutoFit/>
          </a:bodyPr>
          <a:lstStyle/>
          <a:p>
            <a:pPr algn="just">
              <a:lnSpc>
                <a:spcPts val="3000"/>
              </a:lnSpc>
            </a:pPr>
            <a:r>
              <a:rPr lang="en-US" sz="2000" b="0" i="0" spc="100">
                <a:solidFill>
                  <a:srgbClr val="191919"/>
                </a:solidFill>
                <a:latin typeface="Aileron Regular"/>
              </a:rPr>
              <a:t>La proporción de impuesto que se regresará dependerá de la cantidad de insumos importados utilizados en el producto de exportación y será determinado por la Secretaría de Economía.</a:t>
            </a:r>
          </a:p>
        </p:txBody>
      </p:sp>
      <p:grpSp>
        <p:nvGrpSpPr>
          <p:cNvPr id="9" name="Group 9"/>
          <p:cNvGrpSpPr/>
          <p:nvPr/>
        </p:nvGrpSpPr>
        <p:grpSpPr>
          <a:xfrm>
            <a:off x="10916220" y="7334443"/>
            <a:ext cx="941150" cy="941150"/>
            <a:chOff x="0" y="0"/>
            <a:chExt cx="6350000" cy="6350000"/>
          </a:xfrm>
        </p:grpSpPr>
        <p:sp>
          <p:nvSpPr>
            <p:cNvPr id="10" name="Freeform 10"/>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11725121" y="-2583082"/>
            <a:ext cx="8371329" cy="8371296"/>
            <a:chOff x="0" y="0"/>
            <a:chExt cx="6350000" cy="6349975"/>
          </a:xfrm>
        </p:grpSpPr>
        <p:sp>
          <p:nvSpPr>
            <p:cNvPr id="3" name="Freeform 3"/>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l="-16666" r="-16666"/>
              </a:stretch>
            </a:blipFill>
          </p:spPr>
        </p:sp>
      </p:grpSp>
      <p:sp>
        <p:nvSpPr>
          <p:cNvPr id="4" name="TextBox 4"/>
          <p:cNvSpPr txBox="1"/>
          <p:nvPr/>
        </p:nvSpPr>
        <p:spPr>
          <a:xfrm>
            <a:off x="1028700" y="1583516"/>
            <a:ext cx="9915525" cy="3094020"/>
          </a:xfrm>
          <a:prstGeom prst="rect">
            <a:avLst/>
          </a:prstGeom>
        </p:spPr>
        <p:txBody>
          <a:bodyPr lIns="0" tIns="0" rIns="0" bIns="0" rtlCol="0" anchor="t">
            <a:spAutoFit/>
          </a:bodyPr>
          <a:lstStyle/>
          <a:p>
            <a:pPr algn="ctr">
              <a:lnSpc>
                <a:spcPts val="6149"/>
              </a:lnSpc>
            </a:pPr>
            <a:r>
              <a:rPr lang="en-US" sz="5000" b="1" i="0" spc="300">
                <a:solidFill>
                  <a:srgbClr val="191919"/>
                </a:solidFill>
                <a:latin typeface="Aileron Heavy"/>
              </a:rPr>
              <a:t>Programa de Devolución de Impuestos de Importación a los Exportadores</a:t>
            </a:r>
          </a:p>
          <a:p>
            <a:pPr algn="ctr">
              <a:lnSpc>
                <a:spcPts val="6150"/>
              </a:lnSpc>
            </a:pPr>
            <a:r>
              <a:rPr lang="en-US" sz="5000" b="1" i="0" spc="300">
                <a:solidFill>
                  <a:srgbClr val="191919"/>
                </a:solidFill>
                <a:latin typeface="Aileron Heavy"/>
              </a:rPr>
              <a:t>(DRAW BACK)</a:t>
            </a:r>
          </a:p>
        </p:txBody>
      </p:sp>
      <p:sp>
        <p:nvSpPr>
          <p:cNvPr id="5" name="TextBox 5"/>
          <p:cNvSpPr txBox="1"/>
          <p:nvPr/>
        </p:nvSpPr>
        <p:spPr>
          <a:xfrm>
            <a:off x="1512926" y="6750072"/>
            <a:ext cx="5754513" cy="1514475"/>
          </a:xfrm>
          <a:prstGeom prst="rect">
            <a:avLst/>
          </a:prstGeom>
        </p:spPr>
        <p:txBody>
          <a:bodyPr lIns="0" tIns="0" rIns="0" bIns="0" rtlCol="0" anchor="t">
            <a:spAutoFit/>
          </a:bodyPr>
          <a:lstStyle/>
          <a:p>
            <a:pPr>
              <a:lnSpc>
                <a:spcPts val="3000"/>
              </a:lnSpc>
            </a:pPr>
            <a:r>
              <a:rPr lang="en-US" sz="2000" b="0" i="0" spc="100">
                <a:solidFill>
                  <a:srgbClr val="191919"/>
                </a:solidFill>
                <a:latin typeface="Aileron Regular"/>
              </a:rPr>
              <a:t>Insumos: (materias primas, partes y componentes, empaques y envases, combustibles, lubricantes y otros materiales) incorporados al producto.</a:t>
            </a:r>
          </a:p>
        </p:txBody>
      </p:sp>
      <p:sp>
        <p:nvSpPr>
          <p:cNvPr id="6" name="TextBox 6"/>
          <p:cNvSpPr txBox="1"/>
          <p:nvPr/>
        </p:nvSpPr>
        <p:spPr>
          <a:xfrm>
            <a:off x="2300288" y="5076825"/>
            <a:ext cx="8054109" cy="371475"/>
          </a:xfrm>
          <a:prstGeom prst="rect">
            <a:avLst/>
          </a:prstGeom>
        </p:spPr>
        <p:txBody>
          <a:bodyPr lIns="0" tIns="0" rIns="0" bIns="0" rtlCol="0" anchor="t">
            <a:spAutoFit/>
          </a:bodyPr>
          <a:lstStyle/>
          <a:p>
            <a:pPr>
              <a:lnSpc>
                <a:spcPts val="3000"/>
              </a:lnSpc>
            </a:pPr>
            <a:r>
              <a:rPr lang="en-US" sz="2000" b="0" i="0" spc="100">
                <a:solidFill>
                  <a:srgbClr val="191919"/>
                </a:solidFill>
                <a:latin typeface="Aileron Regular"/>
              </a:rPr>
              <a:t>Los insumos que se pueden recuperar son los siguientes:</a:t>
            </a:r>
          </a:p>
        </p:txBody>
      </p:sp>
      <p:sp>
        <p:nvSpPr>
          <p:cNvPr id="7" name="TextBox 7"/>
          <p:cNvSpPr txBox="1"/>
          <p:nvPr/>
        </p:nvSpPr>
        <p:spPr>
          <a:xfrm>
            <a:off x="7303573" y="8886825"/>
            <a:ext cx="5754513" cy="371475"/>
          </a:xfrm>
          <a:prstGeom prst="rect">
            <a:avLst/>
          </a:prstGeom>
        </p:spPr>
        <p:txBody>
          <a:bodyPr lIns="0" tIns="0" rIns="0" bIns="0" rtlCol="0" anchor="t">
            <a:spAutoFit/>
          </a:bodyPr>
          <a:lstStyle/>
          <a:p>
            <a:pPr>
              <a:lnSpc>
                <a:spcPts val="3000"/>
              </a:lnSpc>
            </a:pPr>
            <a:r>
              <a:rPr lang="en-US" sz="2000" b="0" i="0" spc="100">
                <a:solidFill>
                  <a:srgbClr val="191919"/>
                </a:solidFill>
                <a:latin typeface="Aileron Regular"/>
              </a:rPr>
              <a:t>Mercancías para su reparación o alteración.</a:t>
            </a:r>
          </a:p>
        </p:txBody>
      </p:sp>
      <p:sp>
        <p:nvSpPr>
          <p:cNvPr id="8" name="TextBox 8"/>
          <p:cNvSpPr txBox="1"/>
          <p:nvPr/>
        </p:nvSpPr>
        <p:spPr>
          <a:xfrm>
            <a:off x="12750728" y="7131474"/>
            <a:ext cx="4508572" cy="751669"/>
          </a:xfrm>
          <a:prstGeom prst="rect">
            <a:avLst/>
          </a:prstGeom>
        </p:spPr>
        <p:txBody>
          <a:bodyPr lIns="0" tIns="0" rIns="0" bIns="0" rtlCol="0" anchor="t">
            <a:spAutoFit/>
          </a:bodyPr>
          <a:lstStyle/>
          <a:p>
            <a:pPr>
              <a:lnSpc>
                <a:spcPts val="3000"/>
              </a:lnSpc>
            </a:pPr>
            <a:r>
              <a:rPr lang="en-US" sz="2000" b="0" i="0" spc="100">
                <a:solidFill>
                  <a:srgbClr val="191919"/>
                </a:solidFill>
                <a:latin typeface="Aileron Regular"/>
              </a:rPr>
              <a:t>Mercancías que regresarán en el mismo estado.</a:t>
            </a:r>
          </a:p>
        </p:txBody>
      </p:sp>
      <p:pic>
        <p:nvPicPr>
          <p:cNvPr id="9" name="Picture 9"/>
          <p:cNvPicPr>
            <a:picLocks noChangeAspect="1"/>
          </p:cNvPicPr>
          <p:nvPr/>
        </p:nvPicPr>
        <p:blipFill>
          <a:blip r:embed="rId3"/>
          <a:srcRect/>
          <a:stretch>
            <a:fillRect/>
          </a:stretch>
        </p:blipFill>
        <p:spPr>
          <a:xfrm>
            <a:off x="6327342" y="8688766"/>
            <a:ext cx="834268" cy="834268"/>
          </a:xfrm>
          <a:prstGeom prst="rect">
            <a:avLst/>
          </a:prstGeom>
        </p:spPr>
      </p:pic>
      <p:pic>
        <p:nvPicPr>
          <p:cNvPr id="10" name="Picture 10"/>
          <p:cNvPicPr>
            <a:picLocks noChangeAspect="1"/>
          </p:cNvPicPr>
          <p:nvPr/>
        </p:nvPicPr>
        <p:blipFill>
          <a:blip r:embed="rId3"/>
          <a:srcRect/>
          <a:stretch>
            <a:fillRect/>
          </a:stretch>
        </p:blipFill>
        <p:spPr>
          <a:xfrm>
            <a:off x="11525994" y="7048876"/>
            <a:ext cx="834268" cy="834268"/>
          </a:xfrm>
          <a:prstGeom prst="rect">
            <a:avLst/>
          </a:prstGeom>
        </p:spPr>
      </p:pic>
      <p:pic>
        <p:nvPicPr>
          <p:cNvPr id="11" name="Picture 11"/>
          <p:cNvPicPr>
            <a:picLocks noChangeAspect="1"/>
          </p:cNvPicPr>
          <p:nvPr/>
        </p:nvPicPr>
        <p:blipFill>
          <a:blip r:embed="rId3"/>
          <a:srcRect/>
          <a:stretch>
            <a:fillRect/>
          </a:stretch>
        </p:blipFill>
        <p:spPr>
          <a:xfrm>
            <a:off x="194432" y="7048876"/>
            <a:ext cx="834268" cy="834268"/>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11725121" y="-2583082"/>
            <a:ext cx="8371329" cy="8371296"/>
            <a:chOff x="0" y="0"/>
            <a:chExt cx="6350000" cy="6349975"/>
          </a:xfrm>
        </p:grpSpPr>
        <p:sp>
          <p:nvSpPr>
            <p:cNvPr id="3" name="Freeform 3"/>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l="-29999" r="-29999"/>
              </a:stretch>
            </a:blipFill>
          </p:spPr>
        </p:sp>
      </p:grpSp>
      <p:grpSp>
        <p:nvGrpSpPr>
          <p:cNvPr id="4" name="Group 4"/>
          <p:cNvGrpSpPr/>
          <p:nvPr/>
        </p:nvGrpSpPr>
        <p:grpSpPr>
          <a:xfrm>
            <a:off x="1028700" y="1028700"/>
            <a:ext cx="10340939" cy="3836857"/>
            <a:chOff x="0" y="0"/>
            <a:chExt cx="13787919" cy="5115810"/>
          </a:xfrm>
        </p:grpSpPr>
        <p:sp>
          <p:nvSpPr>
            <p:cNvPr id="5" name="TextBox 5"/>
            <p:cNvSpPr txBox="1"/>
            <p:nvPr/>
          </p:nvSpPr>
          <p:spPr>
            <a:xfrm>
              <a:off x="0" y="-19050"/>
              <a:ext cx="13787919" cy="4024630"/>
            </a:xfrm>
            <a:prstGeom prst="rect">
              <a:avLst/>
            </a:prstGeom>
          </p:spPr>
          <p:txBody>
            <a:bodyPr lIns="0" tIns="0" rIns="0" bIns="0" rtlCol="0" anchor="t">
              <a:spAutoFit/>
            </a:bodyPr>
            <a:lstStyle/>
            <a:p>
              <a:pPr algn="ctr">
                <a:lnSpc>
                  <a:spcPts val="7995"/>
                </a:lnSpc>
              </a:pPr>
              <a:r>
                <a:rPr lang="en-US" sz="6500" b="1" i="0" spc="390">
                  <a:solidFill>
                    <a:srgbClr val="191919"/>
                  </a:solidFill>
                  <a:latin typeface="Aileron Heavy"/>
                </a:rPr>
                <a:t>Empresas de Comercio Exterior</a:t>
              </a:r>
            </a:p>
            <a:p>
              <a:pPr algn="ctr">
                <a:lnSpc>
                  <a:spcPts val="7995"/>
                </a:lnSpc>
              </a:pPr>
              <a:r>
                <a:rPr lang="en-US" sz="6500" b="1" i="0" spc="390">
                  <a:solidFill>
                    <a:srgbClr val="191919"/>
                  </a:solidFill>
                  <a:latin typeface="Aileron Heavy"/>
                </a:rPr>
                <a:t>(ECEX)</a:t>
              </a:r>
            </a:p>
          </p:txBody>
        </p:sp>
        <p:sp>
          <p:nvSpPr>
            <p:cNvPr id="6" name="TextBox 6"/>
            <p:cNvSpPr txBox="1"/>
            <p:nvPr/>
          </p:nvSpPr>
          <p:spPr>
            <a:xfrm>
              <a:off x="0" y="4537113"/>
              <a:ext cx="13787919" cy="578697"/>
            </a:xfrm>
            <a:prstGeom prst="rect">
              <a:avLst/>
            </a:prstGeom>
          </p:spPr>
          <p:txBody>
            <a:bodyPr lIns="0" tIns="0" rIns="0" bIns="0" rtlCol="0" anchor="t">
              <a:spAutoFit/>
            </a:bodyPr>
            <a:lstStyle/>
            <a:p>
              <a:pPr marL="0" lvl="0" indent="0" algn="l">
                <a:lnSpc>
                  <a:spcPts val="3640"/>
                </a:lnSpc>
                <a:buFont typeface="Arial"/>
                <a:buChar char="•"/>
              </a:pPr>
              <a:endParaRPr/>
            </a:p>
          </p:txBody>
        </p:sp>
      </p:grpSp>
      <p:sp>
        <p:nvSpPr>
          <p:cNvPr id="7" name="TextBox 7"/>
          <p:cNvSpPr txBox="1"/>
          <p:nvPr/>
        </p:nvSpPr>
        <p:spPr>
          <a:xfrm>
            <a:off x="1274928" y="5505568"/>
            <a:ext cx="12902462" cy="3434578"/>
          </a:xfrm>
          <a:prstGeom prst="rect">
            <a:avLst/>
          </a:prstGeom>
        </p:spPr>
        <p:txBody>
          <a:bodyPr lIns="0" tIns="0" rIns="0" bIns="0" rtlCol="0" anchor="t">
            <a:spAutoFit/>
          </a:bodyPr>
          <a:lstStyle/>
          <a:p>
            <a:pPr algn="ctr">
              <a:lnSpc>
                <a:spcPts val="3449"/>
              </a:lnSpc>
            </a:pPr>
            <a:r>
              <a:rPr lang="en-US" sz="2300" b="0" i="0" spc="114">
                <a:solidFill>
                  <a:srgbClr val="191919"/>
                </a:solidFill>
                <a:latin typeface="Aileron Regular"/>
              </a:rPr>
              <a:t>El programa de registro de Empresas de Comercio Exterior (ECEX), es un instrumento de promoción de empresas que se dedican a exportar, el cual tiene como objetivo el facilitar las empresas el incursionar en el mercado internacional, dar facilidades administrativas y ofrecer apoyos financieros a través de bancas para el desarrollo. </a:t>
            </a:r>
            <a:r>
              <a:rPr lang="en-US" sz="2299" b="0" i="0" spc="114">
                <a:solidFill>
                  <a:srgbClr val="191919"/>
                </a:solidFill>
                <a:latin typeface="Aileron Regular"/>
              </a:rPr>
              <a:t>(VER ANEXO 2) </a:t>
            </a:r>
          </a:p>
          <a:p>
            <a:pPr algn="ctr">
              <a:lnSpc>
                <a:spcPts val="3449"/>
              </a:lnSpc>
            </a:pPr>
            <a:endParaRPr lang="en-US" sz="2299" b="0" i="0" spc="114">
              <a:solidFill>
                <a:srgbClr val="191919"/>
              </a:solidFill>
              <a:latin typeface="Aileron Regular"/>
            </a:endParaRPr>
          </a:p>
          <a:p>
            <a:pPr algn="ctr">
              <a:lnSpc>
                <a:spcPts val="3449"/>
              </a:lnSpc>
            </a:pPr>
            <a:endParaRPr lang="en-US" sz="2299" b="0" i="0" spc="114">
              <a:solidFill>
                <a:srgbClr val="191919"/>
              </a:solidFill>
              <a:latin typeface="Aileron Regular"/>
            </a:endParaRPr>
          </a:p>
          <a:p>
            <a:pPr algn="ctr">
              <a:lnSpc>
                <a:spcPts val="3450"/>
              </a:lnSpc>
            </a:pPr>
            <a:r>
              <a:rPr lang="en-US" sz="2300" b="0" i="0" spc="114">
                <a:solidFill>
                  <a:srgbClr val="191919"/>
                </a:solidFill>
                <a:latin typeface="Aileron Regular"/>
              </a:rPr>
              <a:t>Con ello, podrán conformar la oferta nacional de mercancías que serán promovidas en el extranjero, de acuerdo con la demanda internacional.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11386795" y="-2129557"/>
            <a:ext cx="8134460" cy="8229600"/>
          </a:xfrm>
          <a:prstGeom prst="rect">
            <a:avLst/>
          </a:prstGeom>
        </p:spPr>
      </p:pic>
      <p:sp>
        <p:nvSpPr>
          <p:cNvPr id="3" name="TextBox 3"/>
          <p:cNvSpPr txBox="1"/>
          <p:nvPr/>
        </p:nvSpPr>
        <p:spPr>
          <a:xfrm>
            <a:off x="1028700" y="1009650"/>
            <a:ext cx="16973550" cy="1547010"/>
          </a:xfrm>
          <a:prstGeom prst="rect">
            <a:avLst/>
          </a:prstGeom>
        </p:spPr>
        <p:txBody>
          <a:bodyPr lIns="0" tIns="0" rIns="0" bIns="0" rtlCol="0" anchor="t">
            <a:spAutoFit/>
          </a:bodyPr>
          <a:lstStyle/>
          <a:p>
            <a:pPr algn="ctr">
              <a:lnSpc>
                <a:spcPts val="6149"/>
              </a:lnSpc>
            </a:pPr>
            <a:r>
              <a:rPr lang="en-US" sz="5000" b="1" i="0" spc="300">
                <a:solidFill>
                  <a:srgbClr val="191919"/>
                </a:solidFill>
                <a:latin typeface="Aileron Heavy"/>
              </a:rPr>
              <a:t>Empresas de Comercio Exterior </a:t>
            </a:r>
          </a:p>
          <a:p>
            <a:pPr algn="ctr">
              <a:lnSpc>
                <a:spcPts val="6150"/>
              </a:lnSpc>
            </a:pPr>
            <a:r>
              <a:rPr lang="en-US" sz="5000" b="1" i="0" spc="300">
                <a:solidFill>
                  <a:srgbClr val="191919"/>
                </a:solidFill>
                <a:latin typeface="Aileron Heavy"/>
              </a:rPr>
              <a:t>(ECEX)</a:t>
            </a:r>
          </a:p>
        </p:txBody>
      </p:sp>
      <p:sp>
        <p:nvSpPr>
          <p:cNvPr id="4" name="TextBox 4"/>
          <p:cNvSpPr txBox="1"/>
          <p:nvPr/>
        </p:nvSpPr>
        <p:spPr>
          <a:xfrm>
            <a:off x="1499275" y="5499968"/>
            <a:ext cx="5754513" cy="1133475"/>
          </a:xfrm>
          <a:prstGeom prst="rect">
            <a:avLst/>
          </a:prstGeom>
        </p:spPr>
        <p:txBody>
          <a:bodyPr lIns="0" tIns="0" rIns="0" bIns="0" rtlCol="0" anchor="t">
            <a:spAutoFit/>
          </a:bodyPr>
          <a:lstStyle/>
          <a:p>
            <a:pPr>
              <a:lnSpc>
                <a:spcPts val="3000"/>
              </a:lnSpc>
            </a:pPr>
            <a:r>
              <a:rPr lang="en-US" sz="2000" b="0" i="0" spc="100">
                <a:solidFill>
                  <a:srgbClr val="191919"/>
                </a:solidFill>
                <a:latin typeface="Aileron Regular"/>
              </a:rPr>
              <a:t>La expedición automática de la constancia para el programa de Empresas Altamente Exportadoras (ALTEX).</a:t>
            </a:r>
          </a:p>
        </p:txBody>
      </p:sp>
      <p:sp>
        <p:nvSpPr>
          <p:cNvPr id="5" name="TextBox 5"/>
          <p:cNvSpPr txBox="1"/>
          <p:nvPr/>
        </p:nvSpPr>
        <p:spPr>
          <a:xfrm>
            <a:off x="7053763" y="6858000"/>
            <a:ext cx="5383038" cy="1133475"/>
          </a:xfrm>
          <a:prstGeom prst="rect">
            <a:avLst/>
          </a:prstGeom>
        </p:spPr>
        <p:txBody>
          <a:bodyPr lIns="0" tIns="0" rIns="0" bIns="0" rtlCol="0" anchor="t">
            <a:spAutoFit/>
          </a:bodyPr>
          <a:lstStyle/>
          <a:p>
            <a:pPr algn="just">
              <a:lnSpc>
                <a:spcPts val="3000"/>
              </a:lnSpc>
            </a:pPr>
            <a:r>
              <a:rPr lang="en-US" sz="2000" b="0" i="0" spc="100">
                <a:solidFill>
                  <a:srgbClr val="191919"/>
                </a:solidFill>
                <a:latin typeface="Aileron Regular"/>
              </a:rPr>
              <a:t>La autorización para el Programa de Importación Temporal para Producir Artículos de Exportación.</a:t>
            </a:r>
          </a:p>
        </p:txBody>
      </p:sp>
      <p:sp>
        <p:nvSpPr>
          <p:cNvPr id="6" name="TextBox 6"/>
          <p:cNvSpPr txBox="1"/>
          <p:nvPr/>
        </p:nvSpPr>
        <p:spPr>
          <a:xfrm>
            <a:off x="3932982" y="3880718"/>
            <a:ext cx="9473268" cy="432700"/>
          </a:xfrm>
          <a:prstGeom prst="rect">
            <a:avLst/>
          </a:prstGeom>
        </p:spPr>
        <p:txBody>
          <a:bodyPr lIns="0" tIns="0" rIns="0" bIns="0" rtlCol="0" anchor="t">
            <a:spAutoFit/>
          </a:bodyPr>
          <a:lstStyle/>
          <a:p>
            <a:pPr algn="ctr">
              <a:lnSpc>
                <a:spcPts val="3500"/>
              </a:lnSpc>
              <a:spcBef>
                <a:spcPct val="0"/>
              </a:spcBef>
            </a:pPr>
            <a:r>
              <a:rPr lang="en-US" sz="2500">
                <a:solidFill>
                  <a:srgbClr val="000000"/>
                </a:solidFill>
                <a:latin typeface="Aileron Regular"/>
              </a:rPr>
              <a:t>Entre los beneficios del programa ECEX se encuentran, entre otros:</a:t>
            </a:r>
          </a:p>
        </p:txBody>
      </p:sp>
      <p:sp>
        <p:nvSpPr>
          <p:cNvPr id="7" name="TextBox 7"/>
          <p:cNvSpPr txBox="1"/>
          <p:nvPr/>
        </p:nvSpPr>
        <p:spPr>
          <a:xfrm>
            <a:off x="12762506" y="8181975"/>
            <a:ext cx="5383038" cy="1514475"/>
          </a:xfrm>
          <a:prstGeom prst="rect">
            <a:avLst/>
          </a:prstGeom>
        </p:spPr>
        <p:txBody>
          <a:bodyPr lIns="0" tIns="0" rIns="0" bIns="0" rtlCol="0" anchor="t">
            <a:spAutoFit/>
          </a:bodyPr>
          <a:lstStyle/>
          <a:p>
            <a:pPr algn="just">
              <a:lnSpc>
                <a:spcPts val="3000"/>
              </a:lnSpc>
            </a:pPr>
            <a:r>
              <a:rPr lang="en-US" sz="2000" b="0" i="0" spc="100">
                <a:solidFill>
                  <a:srgbClr val="191919"/>
                </a:solidFill>
                <a:latin typeface="Aileron Regular"/>
              </a:rPr>
              <a:t>El acceso al 50% de descuento en productos no financieros, servicios de capacitación y asistencia técnica, entre otros.</a:t>
            </a:r>
          </a:p>
        </p:txBody>
      </p:sp>
      <p:grpSp>
        <p:nvGrpSpPr>
          <p:cNvPr id="8" name="Group 8"/>
          <p:cNvGrpSpPr/>
          <p:nvPr/>
        </p:nvGrpSpPr>
        <p:grpSpPr>
          <a:xfrm>
            <a:off x="306737" y="5566643"/>
            <a:ext cx="1007713" cy="945920"/>
            <a:chOff x="0" y="0"/>
            <a:chExt cx="7826067" cy="7346171"/>
          </a:xfrm>
        </p:grpSpPr>
        <p:sp>
          <p:nvSpPr>
            <p:cNvPr id="9" name="Freeform 9"/>
            <p:cNvSpPr/>
            <p:nvPr/>
          </p:nvSpPr>
          <p:spPr>
            <a:xfrm>
              <a:off x="0" y="0"/>
              <a:ext cx="7826067" cy="7346172"/>
            </a:xfrm>
            <a:custGeom>
              <a:avLst/>
              <a:gdLst/>
              <a:ahLst/>
              <a:cxnLst/>
              <a:rect l="l" t="t" r="r" b="b"/>
              <a:pathLst>
                <a:path w="7826067" h="7346172">
                  <a:moveTo>
                    <a:pt x="4984506" y="0"/>
                  </a:moveTo>
                  <a:lnTo>
                    <a:pt x="4708389" y="0"/>
                  </a:lnTo>
                  <a:lnTo>
                    <a:pt x="2821940" y="0"/>
                  </a:lnTo>
                  <a:lnTo>
                    <a:pt x="0" y="0"/>
                  </a:lnTo>
                  <a:lnTo>
                    <a:pt x="2821940" y="3684133"/>
                  </a:lnTo>
                  <a:lnTo>
                    <a:pt x="0" y="7346172"/>
                  </a:lnTo>
                  <a:lnTo>
                    <a:pt x="2821940" y="7346172"/>
                  </a:lnTo>
                  <a:lnTo>
                    <a:pt x="4708389" y="7346172"/>
                  </a:lnTo>
                  <a:lnTo>
                    <a:pt x="4984506" y="7346172"/>
                  </a:lnTo>
                  <a:lnTo>
                    <a:pt x="7826067" y="3684133"/>
                  </a:lnTo>
                  <a:close/>
                </a:path>
              </a:pathLst>
            </a:custGeom>
            <a:solidFill>
              <a:srgbClr val="C9E265"/>
            </a:solidFill>
          </p:spPr>
        </p:sp>
      </p:grpSp>
      <p:grpSp>
        <p:nvGrpSpPr>
          <p:cNvPr id="10" name="Group 10"/>
          <p:cNvGrpSpPr/>
          <p:nvPr/>
        </p:nvGrpSpPr>
        <p:grpSpPr>
          <a:xfrm>
            <a:off x="5612162" y="7045555"/>
            <a:ext cx="1007713" cy="945920"/>
            <a:chOff x="0" y="0"/>
            <a:chExt cx="7826067" cy="7346171"/>
          </a:xfrm>
        </p:grpSpPr>
        <p:sp>
          <p:nvSpPr>
            <p:cNvPr id="11" name="Freeform 11"/>
            <p:cNvSpPr/>
            <p:nvPr/>
          </p:nvSpPr>
          <p:spPr>
            <a:xfrm>
              <a:off x="0" y="0"/>
              <a:ext cx="7826067" cy="7346172"/>
            </a:xfrm>
            <a:custGeom>
              <a:avLst/>
              <a:gdLst/>
              <a:ahLst/>
              <a:cxnLst/>
              <a:rect l="l" t="t" r="r" b="b"/>
              <a:pathLst>
                <a:path w="7826067" h="7346172">
                  <a:moveTo>
                    <a:pt x="4984506" y="0"/>
                  </a:moveTo>
                  <a:lnTo>
                    <a:pt x="4708389" y="0"/>
                  </a:lnTo>
                  <a:lnTo>
                    <a:pt x="2821940" y="0"/>
                  </a:lnTo>
                  <a:lnTo>
                    <a:pt x="0" y="0"/>
                  </a:lnTo>
                  <a:lnTo>
                    <a:pt x="2821940" y="3684133"/>
                  </a:lnTo>
                  <a:lnTo>
                    <a:pt x="0" y="7346172"/>
                  </a:lnTo>
                  <a:lnTo>
                    <a:pt x="2821940" y="7346172"/>
                  </a:lnTo>
                  <a:lnTo>
                    <a:pt x="4708389" y="7346172"/>
                  </a:lnTo>
                  <a:lnTo>
                    <a:pt x="4984506" y="7346172"/>
                  </a:lnTo>
                  <a:lnTo>
                    <a:pt x="7826067" y="3684133"/>
                  </a:lnTo>
                  <a:close/>
                </a:path>
              </a:pathLst>
            </a:custGeom>
            <a:solidFill>
              <a:srgbClr val="C9E265"/>
            </a:solidFill>
          </p:spPr>
        </p:sp>
      </p:grpSp>
      <p:grpSp>
        <p:nvGrpSpPr>
          <p:cNvPr id="12" name="Group 12"/>
          <p:cNvGrpSpPr/>
          <p:nvPr/>
        </p:nvGrpSpPr>
        <p:grpSpPr>
          <a:xfrm>
            <a:off x="11174762" y="8499590"/>
            <a:ext cx="1007713" cy="945920"/>
            <a:chOff x="0" y="0"/>
            <a:chExt cx="7826067" cy="7346171"/>
          </a:xfrm>
        </p:grpSpPr>
        <p:sp>
          <p:nvSpPr>
            <p:cNvPr id="13" name="Freeform 13"/>
            <p:cNvSpPr/>
            <p:nvPr/>
          </p:nvSpPr>
          <p:spPr>
            <a:xfrm>
              <a:off x="0" y="0"/>
              <a:ext cx="7826067" cy="7346172"/>
            </a:xfrm>
            <a:custGeom>
              <a:avLst/>
              <a:gdLst/>
              <a:ahLst/>
              <a:cxnLst/>
              <a:rect l="l" t="t" r="r" b="b"/>
              <a:pathLst>
                <a:path w="7826067" h="7346172">
                  <a:moveTo>
                    <a:pt x="4984506" y="0"/>
                  </a:moveTo>
                  <a:lnTo>
                    <a:pt x="4708389" y="0"/>
                  </a:lnTo>
                  <a:lnTo>
                    <a:pt x="2821940" y="0"/>
                  </a:lnTo>
                  <a:lnTo>
                    <a:pt x="0" y="0"/>
                  </a:lnTo>
                  <a:lnTo>
                    <a:pt x="2821940" y="3684133"/>
                  </a:lnTo>
                  <a:lnTo>
                    <a:pt x="0" y="7346172"/>
                  </a:lnTo>
                  <a:lnTo>
                    <a:pt x="2821940" y="7346172"/>
                  </a:lnTo>
                  <a:lnTo>
                    <a:pt x="4708389" y="7346172"/>
                  </a:lnTo>
                  <a:lnTo>
                    <a:pt x="4984506" y="7346172"/>
                  </a:lnTo>
                  <a:lnTo>
                    <a:pt x="7826067" y="3684133"/>
                  </a:lnTo>
                  <a:close/>
                </a:path>
              </a:pathLst>
            </a:custGeom>
            <a:solidFill>
              <a:srgbClr val="C9E265"/>
            </a:solidFill>
          </p:spPr>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35000"/>
          </a:blip>
          <a:srcRect/>
          <a:stretch>
            <a:fillRect/>
          </a:stretch>
        </p:blipFill>
        <p:spPr>
          <a:xfrm rot="528502">
            <a:off x="1028700" y="-1526530"/>
            <a:ext cx="16230600" cy="5596759"/>
          </a:xfrm>
          <a:prstGeom prst="rect">
            <a:avLst/>
          </a:prstGeom>
        </p:spPr>
      </p:pic>
      <p:sp>
        <p:nvSpPr>
          <p:cNvPr id="3" name="TextBox 3"/>
          <p:cNvSpPr txBox="1"/>
          <p:nvPr/>
        </p:nvSpPr>
        <p:spPr>
          <a:xfrm>
            <a:off x="1028700" y="1009650"/>
            <a:ext cx="16973550" cy="1547010"/>
          </a:xfrm>
          <a:prstGeom prst="rect">
            <a:avLst/>
          </a:prstGeom>
        </p:spPr>
        <p:txBody>
          <a:bodyPr lIns="0" tIns="0" rIns="0" bIns="0" rtlCol="0" anchor="t">
            <a:spAutoFit/>
          </a:bodyPr>
          <a:lstStyle/>
          <a:p>
            <a:pPr algn="ctr">
              <a:lnSpc>
                <a:spcPts val="6149"/>
              </a:lnSpc>
            </a:pPr>
            <a:r>
              <a:rPr lang="en-US" sz="5000" b="1" i="0" spc="300">
                <a:solidFill>
                  <a:srgbClr val="191919"/>
                </a:solidFill>
                <a:latin typeface="Aileron Heavy"/>
              </a:rPr>
              <a:t>Empresas Altamente Exportadoras </a:t>
            </a:r>
          </a:p>
          <a:p>
            <a:pPr algn="ctr">
              <a:lnSpc>
                <a:spcPts val="6150"/>
              </a:lnSpc>
            </a:pPr>
            <a:r>
              <a:rPr lang="en-US" sz="5000" b="1" i="0" spc="300">
                <a:solidFill>
                  <a:srgbClr val="191919"/>
                </a:solidFill>
                <a:latin typeface="Aileron Heavy"/>
              </a:rPr>
              <a:t>(ALTEX)</a:t>
            </a:r>
          </a:p>
        </p:txBody>
      </p:sp>
      <p:grpSp>
        <p:nvGrpSpPr>
          <p:cNvPr id="4" name="Group 4"/>
          <p:cNvGrpSpPr/>
          <p:nvPr/>
        </p:nvGrpSpPr>
        <p:grpSpPr>
          <a:xfrm>
            <a:off x="1028700" y="7090643"/>
            <a:ext cx="941150" cy="941150"/>
            <a:chOff x="0" y="0"/>
            <a:chExt cx="6350000" cy="6350000"/>
          </a:xfrm>
        </p:grpSpPr>
        <p:sp>
          <p:nvSpPr>
            <p:cNvPr id="5" name="Freeform 5"/>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sp>
        <p:nvSpPr>
          <p:cNvPr id="6" name="TextBox 6"/>
          <p:cNvSpPr txBox="1"/>
          <p:nvPr/>
        </p:nvSpPr>
        <p:spPr>
          <a:xfrm>
            <a:off x="2304207" y="6230395"/>
            <a:ext cx="6555163" cy="2594972"/>
          </a:xfrm>
          <a:prstGeom prst="rect">
            <a:avLst/>
          </a:prstGeom>
        </p:spPr>
        <p:txBody>
          <a:bodyPr lIns="0" tIns="0" rIns="0" bIns="0" rtlCol="0" anchor="t">
            <a:spAutoFit/>
          </a:bodyPr>
          <a:lstStyle/>
          <a:p>
            <a:pPr algn="ctr">
              <a:lnSpc>
                <a:spcPts val="3450"/>
              </a:lnSpc>
            </a:pPr>
            <a:r>
              <a:rPr lang="en-US" sz="2300" b="0" i="0" spc="114">
                <a:solidFill>
                  <a:srgbClr val="191919"/>
                </a:solidFill>
                <a:latin typeface="Aileron Regular"/>
              </a:rPr>
              <a:t>El Registro de Empresas Altamente Exportadoras permite la devolución del Impuesto al Valor Agregado (IVA), a personas morales o físicas que tengan saldo a su favor por exportación de mercancías, en un plazo de 20 días hábiles, máximo.</a:t>
            </a:r>
          </a:p>
        </p:txBody>
      </p:sp>
      <p:sp>
        <p:nvSpPr>
          <p:cNvPr id="7" name="TextBox 7"/>
          <p:cNvSpPr txBox="1"/>
          <p:nvPr/>
        </p:nvSpPr>
        <p:spPr>
          <a:xfrm>
            <a:off x="11819112" y="6922091"/>
            <a:ext cx="6183138" cy="1211580"/>
          </a:xfrm>
          <a:prstGeom prst="rect">
            <a:avLst/>
          </a:prstGeom>
        </p:spPr>
        <p:txBody>
          <a:bodyPr lIns="0" tIns="0" rIns="0" bIns="0" rtlCol="0" anchor="t">
            <a:spAutoFit/>
          </a:bodyPr>
          <a:lstStyle/>
          <a:p>
            <a:pPr>
              <a:lnSpc>
                <a:spcPts val="3300"/>
              </a:lnSpc>
            </a:pPr>
            <a:r>
              <a:rPr lang="en-US" sz="2200" b="0" i="0" spc="109">
                <a:solidFill>
                  <a:srgbClr val="191919"/>
                </a:solidFill>
                <a:latin typeface="Aileron Regular"/>
              </a:rPr>
              <a:t>Para poder pertenecer al programa ALTEX, las empresas deben reportar de manera anual sus actividades de exportación.</a:t>
            </a:r>
          </a:p>
        </p:txBody>
      </p:sp>
      <p:grpSp>
        <p:nvGrpSpPr>
          <p:cNvPr id="8" name="Group 8"/>
          <p:cNvGrpSpPr/>
          <p:nvPr/>
        </p:nvGrpSpPr>
        <p:grpSpPr>
          <a:xfrm>
            <a:off x="10563225" y="6988766"/>
            <a:ext cx="941150" cy="941150"/>
            <a:chOff x="0" y="0"/>
            <a:chExt cx="6350000" cy="6350000"/>
          </a:xfrm>
        </p:grpSpPr>
        <p:sp>
          <p:nvSpPr>
            <p:cNvPr id="9" name="Freeform 9"/>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sp>
        <p:nvSpPr>
          <p:cNvPr id="10" name="TextBox 10"/>
          <p:cNvSpPr txBox="1"/>
          <p:nvPr/>
        </p:nvSpPr>
        <p:spPr>
          <a:xfrm>
            <a:off x="1028700" y="3605767"/>
            <a:ext cx="16563405" cy="1287009"/>
          </a:xfrm>
          <a:prstGeom prst="rect">
            <a:avLst/>
          </a:prstGeom>
        </p:spPr>
        <p:txBody>
          <a:bodyPr lIns="0" tIns="0" rIns="0" bIns="0" rtlCol="0" anchor="t">
            <a:spAutoFit/>
          </a:bodyPr>
          <a:lstStyle/>
          <a:p>
            <a:pPr algn="ctr">
              <a:lnSpc>
                <a:spcPts val="3450"/>
              </a:lnSpc>
            </a:pPr>
            <a:r>
              <a:rPr lang="en-US" sz="2300" b="0" i="0" spc="114">
                <a:solidFill>
                  <a:srgbClr val="191919"/>
                </a:solidFill>
                <a:latin typeface="Aileron Regular"/>
              </a:rPr>
              <a:t>El programa de Empresas Altamente Exportadoras (ALTEX), que fue establecido en 1990, ha sido un instrumento eficaz en la eliminación de obstáculos administrativos a favor del sector industrial, lo cual ha beneficiado no sólo en la simplificación de trámites, sino en mayor liquidez para este sector de la economía mexicana.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srcRect t="7786" b="7786"/>
          <a:stretch>
            <a:fillRect/>
          </a:stretch>
        </a:blip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3086116" y="1028700"/>
            <a:ext cx="8229633" cy="8229600"/>
            <a:chOff x="0" y="0"/>
            <a:chExt cx="6350000" cy="6349975"/>
          </a:xfrm>
        </p:grpSpPr>
        <p:sp>
          <p:nvSpPr>
            <p:cNvPr id="3" name="Freeform 3"/>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3"/>
              <a:stretch>
                <a:fillRect l="-16666" r="-16666"/>
              </a:stretch>
            </a:blipFill>
          </p:spPr>
        </p:sp>
      </p:grpSp>
      <p:pic>
        <p:nvPicPr>
          <p:cNvPr id="4" name="Picture 4"/>
          <p:cNvPicPr>
            <a:picLocks noChangeAspect="1"/>
          </p:cNvPicPr>
          <p:nvPr/>
        </p:nvPicPr>
        <p:blipFill>
          <a:blip r:embed="rId4"/>
          <a:srcRect/>
          <a:stretch>
            <a:fillRect/>
          </a:stretch>
        </p:blipFill>
        <p:spPr>
          <a:xfrm rot="-5400000">
            <a:off x="15318710" y="-326920"/>
            <a:ext cx="3366703" cy="3366703"/>
          </a:xfrm>
          <a:prstGeom prst="rect">
            <a:avLst/>
          </a:prstGeom>
        </p:spPr>
      </p:pic>
      <p:grpSp>
        <p:nvGrpSpPr>
          <p:cNvPr id="5" name="Group 5"/>
          <p:cNvGrpSpPr/>
          <p:nvPr/>
        </p:nvGrpSpPr>
        <p:grpSpPr>
          <a:xfrm>
            <a:off x="3882428" y="2218941"/>
            <a:ext cx="1261089" cy="1261089"/>
            <a:chOff x="0" y="0"/>
            <a:chExt cx="6350000" cy="6350000"/>
          </a:xfrm>
        </p:grpSpPr>
        <p:sp>
          <p:nvSpPr>
            <p:cNvPr id="6" name="Freeform 6"/>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050827"/>
            </a:solidFill>
          </p:spPr>
        </p:sp>
      </p:grpSp>
      <p:sp>
        <p:nvSpPr>
          <p:cNvPr id="8" name="TextBox 8"/>
          <p:cNvSpPr txBox="1"/>
          <p:nvPr/>
        </p:nvSpPr>
        <p:spPr>
          <a:xfrm>
            <a:off x="6629400" y="2095500"/>
            <a:ext cx="8342013" cy="2791968"/>
          </a:xfrm>
          <a:prstGeom prst="rect">
            <a:avLst/>
          </a:prstGeom>
        </p:spPr>
        <p:txBody>
          <a:bodyPr lIns="0" tIns="0" rIns="0" bIns="0" rtlCol="0" anchor="t">
            <a:spAutoFit/>
          </a:bodyPr>
          <a:lstStyle/>
          <a:p>
            <a:pPr>
              <a:lnSpc>
                <a:spcPts val="7295"/>
              </a:lnSpc>
            </a:pPr>
            <a:r>
              <a:rPr lang="x-none" sz="6400" b="1" i="0" spc="64" dirty="0">
                <a:solidFill>
                  <a:srgbClr val="191919"/>
                </a:solidFill>
                <a:latin typeface="Aileron Heavy"/>
              </a:rPr>
              <a:t>Programas</a:t>
            </a:r>
            <a:r>
              <a:rPr lang="en-US" sz="6400" b="1" i="0" spc="64" dirty="0">
                <a:solidFill>
                  <a:srgbClr val="191919"/>
                </a:solidFill>
                <a:latin typeface="Aileron Heavy"/>
              </a:rPr>
              <a:t> de </a:t>
            </a:r>
            <a:r>
              <a:rPr lang="en-US" sz="6400" b="1" spc="64" dirty="0" err="1">
                <a:solidFill>
                  <a:srgbClr val="191919"/>
                </a:solidFill>
                <a:latin typeface="Aileron Heavy"/>
              </a:rPr>
              <a:t>F</a:t>
            </a:r>
            <a:r>
              <a:rPr lang="en-US" sz="6400" b="1" i="0" spc="64" dirty="0" err="1" smtClean="0">
                <a:solidFill>
                  <a:srgbClr val="191919"/>
                </a:solidFill>
                <a:latin typeface="Aileron Heavy"/>
              </a:rPr>
              <a:t>omento</a:t>
            </a:r>
            <a:r>
              <a:rPr lang="en-US" sz="6400" b="1" i="0" spc="64" dirty="0" smtClean="0">
                <a:solidFill>
                  <a:srgbClr val="191919"/>
                </a:solidFill>
                <a:latin typeface="Aileron Heavy"/>
              </a:rPr>
              <a:t> </a:t>
            </a:r>
            <a:r>
              <a:rPr lang="en-US" sz="6400" b="1" i="0" spc="64" dirty="0">
                <a:solidFill>
                  <a:srgbClr val="191919"/>
                </a:solidFill>
                <a:latin typeface="Aileron Heavy"/>
              </a:rPr>
              <a:t>y </a:t>
            </a:r>
            <a:r>
              <a:rPr lang="en-US" sz="6400" b="1" spc="64" dirty="0" err="1">
                <a:solidFill>
                  <a:srgbClr val="191919"/>
                </a:solidFill>
                <a:latin typeface="Aileron Heavy"/>
              </a:rPr>
              <a:t>A</a:t>
            </a:r>
            <a:r>
              <a:rPr lang="en-US" sz="6400" b="1" i="0" spc="64" dirty="0" err="1" smtClean="0">
                <a:solidFill>
                  <a:srgbClr val="191919"/>
                </a:solidFill>
                <a:latin typeface="Aileron Heavy"/>
              </a:rPr>
              <a:t>poyo</a:t>
            </a:r>
            <a:r>
              <a:rPr lang="en-US" sz="6400" b="1" i="0" spc="64" dirty="0" smtClean="0">
                <a:solidFill>
                  <a:srgbClr val="191919"/>
                </a:solidFill>
                <a:latin typeface="Aileron Heavy"/>
              </a:rPr>
              <a:t> </a:t>
            </a:r>
            <a:r>
              <a:rPr lang="en-US" sz="6400" b="1" i="0" spc="64" dirty="0">
                <a:solidFill>
                  <a:srgbClr val="191919"/>
                </a:solidFill>
                <a:latin typeface="Aileron Heavy"/>
              </a:rPr>
              <a:t>a las </a:t>
            </a:r>
            <a:r>
              <a:rPr lang="en-US" sz="6400" b="1" i="0" spc="64" dirty="0" err="1">
                <a:solidFill>
                  <a:srgbClr val="191919"/>
                </a:solidFill>
                <a:latin typeface="Aileron Heavy"/>
              </a:rPr>
              <a:t>Exportaciones</a:t>
            </a:r>
            <a:endParaRPr lang="en-US" sz="6400" b="1" i="0" spc="64" dirty="0">
              <a:solidFill>
                <a:srgbClr val="191919"/>
              </a:solidFill>
              <a:latin typeface="Aileron Heavy"/>
            </a:endParaRPr>
          </a:p>
        </p:txBody>
      </p:sp>
      <p:sp>
        <p:nvSpPr>
          <p:cNvPr id="10" name="TextBox 10"/>
          <p:cNvSpPr txBox="1"/>
          <p:nvPr/>
        </p:nvSpPr>
        <p:spPr>
          <a:xfrm>
            <a:off x="5638800" y="6896100"/>
            <a:ext cx="9895010" cy="1154162"/>
          </a:xfrm>
          <a:prstGeom prst="rect">
            <a:avLst/>
          </a:prstGeom>
        </p:spPr>
        <p:txBody>
          <a:bodyPr lIns="0" tIns="0" rIns="0" bIns="0" rtlCol="0" anchor="t">
            <a:spAutoFit/>
          </a:bodyPr>
          <a:lstStyle/>
          <a:p>
            <a:pPr algn="ctr">
              <a:lnSpc>
                <a:spcPts val="4472"/>
              </a:lnSpc>
            </a:pPr>
            <a:endParaRPr lang="en-US" sz="3600" b="1" i="0" spc="68" dirty="0" smtClean="0">
              <a:solidFill>
                <a:srgbClr val="191919"/>
              </a:solidFill>
              <a:latin typeface="Aileron Regular"/>
            </a:endParaRPr>
          </a:p>
          <a:p>
            <a:pPr algn="r">
              <a:lnSpc>
                <a:spcPts val="4472"/>
              </a:lnSpc>
            </a:pPr>
            <a:r>
              <a:rPr lang="en-US" sz="3600" b="1" spc="68" dirty="0" smtClean="0">
                <a:solidFill>
                  <a:schemeClr val="bg1">
                    <a:lumMod val="75000"/>
                  </a:schemeClr>
                </a:solidFill>
                <a:latin typeface="Aileron Regular"/>
              </a:rPr>
              <a:t> Toluca, México,  </a:t>
            </a:r>
            <a:r>
              <a:rPr lang="en-US" sz="3600" b="1" spc="68" dirty="0" err="1">
                <a:solidFill>
                  <a:schemeClr val="bg1">
                    <a:lumMod val="75000"/>
                  </a:schemeClr>
                </a:solidFill>
                <a:latin typeface="Aileron Regular"/>
              </a:rPr>
              <a:t>S</a:t>
            </a:r>
            <a:r>
              <a:rPr lang="en-US" sz="3600" b="1" spc="68" dirty="0" err="1" smtClean="0">
                <a:solidFill>
                  <a:schemeClr val="bg1">
                    <a:lumMod val="75000"/>
                  </a:schemeClr>
                </a:solidFill>
                <a:latin typeface="Aileron Regular"/>
              </a:rPr>
              <a:t>eptiembre</a:t>
            </a:r>
            <a:r>
              <a:rPr lang="en-US" sz="3600" b="1" spc="68" dirty="0" smtClean="0">
                <a:solidFill>
                  <a:schemeClr val="bg1">
                    <a:lumMod val="75000"/>
                  </a:schemeClr>
                </a:solidFill>
                <a:latin typeface="Aileron Regular"/>
              </a:rPr>
              <a:t> del 2019</a:t>
            </a:r>
            <a:r>
              <a:rPr lang="en-US" sz="3600" b="1" i="0" spc="68" dirty="0" smtClean="0">
                <a:solidFill>
                  <a:schemeClr val="bg1">
                    <a:lumMod val="75000"/>
                  </a:schemeClr>
                </a:solidFill>
                <a:latin typeface="Aileron Regular"/>
              </a:rPr>
              <a:t> </a:t>
            </a:r>
            <a:endParaRPr lang="en-US" sz="3600" b="1" i="0" spc="68" dirty="0">
              <a:solidFill>
                <a:schemeClr val="bg1">
                  <a:lumMod val="75000"/>
                </a:schemeClr>
              </a:solidFill>
              <a:latin typeface="Aileron Regular"/>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42000"/>
          </a:blip>
          <a:srcRect/>
          <a:stretch>
            <a:fillRect/>
          </a:stretch>
        </p:blipFill>
        <p:spPr>
          <a:xfrm>
            <a:off x="4704661" y="-80821"/>
            <a:ext cx="9469321" cy="2193262"/>
          </a:xfrm>
          <a:prstGeom prst="rect">
            <a:avLst/>
          </a:prstGeom>
        </p:spPr>
      </p:pic>
      <p:sp>
        <p:nvSpPr>
          <p:cNvPr id="3" name="TextBox 3"/>
          <p:cNvSpPr txBox="1"/>
          <p:nvPr/>
        </p:nvSpPr>
        <p:spPr>
          <a:xfrm>
            <a:off x="3668429" y="968185"/>
            <a:ext cx="10951142" cy="587883"/>
          </a:xfrm>
          <a:prstGeom prst="rect">
            <a:avLst/>
          </a:prstGeom>
        </p:spPr>
        <p:txBody>
          <a:bodyPr lIns="0" tIns="0" rIns="0" bIns="0" rtlCol="0" anchor="t">
            <a:spAutoFit/>
          </a:bodyPr>
          <a:lstStyle/>
          <a:p>
            <a:pPr marL="0" lvl="0" indent="0" algn="ctr">
              <a:lnSpc>
                <a:spcPts val="4716"/>
              </a:lnSpc>
              <a:spcBef>
                <a:spcPct val="0"/>
              </a:spcBef>
              <a:buFont typeface="Arial"/>
              <a:buChar char="•"/>
            </a:pPr>
            <a:r>
              <a:rPr lang="en-US" sz="3600" b="0" i="0" spc="107">
                <a:solidFill>
                  <a:srgbClr val="191919"/>
                </a:solidFill>
                <a:latin typeface="Aileron Heavy"/>
              </a:rPr>
              <a:t>BENEFICIARIOS ALTEX</a:t>
            </a:r>
          </a:p>
        </p:txBody>
      </p:sp>
      <p:sp>
        <p:nvSpPr>
          <p:cNvPr id="4" name="AutoShape 4"/>
          <p:cNvSpPr/>
          <p:nvPr/>
        </p:nvSpPr>
        <p:spPr>
          <a:xfrm>
            <a:off x="5450425" y="5707537"/>
            <a:ext cx="4254001" cy="458297"/>
          </a:xfrm>
          <a:prstGeom prst="rect">
            <a:avLst/>
          </a:prstGeom>
          <a:solidFill>
            <a:srgbClr val="FF914D"/>
          </a:solidFill>
        </p:spPr>
      </p:sp>
      <p:sp>
        <p:nvSpPr>
          <p:cNvPr id="5" name="AutoShape 5"/>
          <p:cNvSpPr/>
          <p:nvPr/>
        </p:nvSpPr>
        <p:spPr>
          <a:xfrm>
            <a:off x="1317872" y="5668825"/>
            <a:ext cx="4132553" cy="497009"/>
          </a:xfrm>
          <a:prstGeom prst="rect">
            <a:avLst/>
          </a:prstGeom>
          <a:solidFill>
            <a:srgbClr val="FFDE59"/>
          </a:solidFill>
        </p:spPr>
      </p:sp>
      <p:sp>
        <p:nvSpPr>
          <p:cNvPr id="6" name="AutoShape 6"/>
          <p:cNvSpPr/>
          <p:nvPr/>
        </p:nvSpPr>
        <p:spPr>
          <a:xfrm>
            <a:off x="9779209" y="5707537"/>
            <a:ext cx="3810159" cy="468434"/>
          </a:xfrm>
          <a:prstGeom prst="rect">
            <a:avLst/>
          </a:prstGeom>
          <a:solidFill>
            <a:srgbClr val="FFDE59"/>
          </a:solidFill>
        </p:spPr>
      </p:sp>
      <p:sp>
        <p:nvSpPr>
          <p:cNvPr id="7" name="AutoShape 7"/>
          <p:cNvSpPr/>
          <p:nvPr/>
        </p:nvSpPr>
        <p:spPr>
          <a:xfrm>
            <a:off x="13589368" y="5707537"/>
            <a:ext cx="3315267" cy="468434"/>
          </a:xfrm>
          <a:prstGeom prst="rect">
            <a:avLst/>
          </a:prstGeom>
          <a:solidFill>
            <a:srgbClr val="FF914D"/>
          </a:solidFill>
        </p:spPr>
      </p:sp>
      <p:pic>
        <p:nvPicPr>
          <p:cNvPr id="8" name="Picture 8"/>
          <p:cNvPicPr>
            <a:picLocks noChangeAspect="1"/>
          </p:cNvPicPr>
          <p:nvPr/>
        </p:nvPicPr>
        <p:blipFill>
          <a:blip r:embed="rId3"/>
          <a:srcRect/>
          <a:stretch>
            <a:fillRect/>
          </a:stretch>
        </p:blipFill>
        <p:spPr>
          <a:xfrm rot="-10800000">
            <a:off x="7416910" y="6175971"/>
            <a:ext cx="321030" cy="277691"/>
          </a:xfrm>
          <a:prstGeom prst="rect">
            <a:avLst/>
          </a:prstGeom>
        </p:spPr>
      </p:pic>
      <p:pic>
        <p:nvPicPr>
          <p:cNvPr id="9" name="Picture 9"/>
          <p:cNvPicPr>
            <a:picLocks noChangeAspect="1"/>
          </p:cNvPicPr>
          <p:nvPr/>
        </p:nvPicPr>
        <p:blipFill>
          <a:blip r:embed="rId4"/>
          <a:srcRect/>
          <a:stretch>
            <a:fillRect/>
          </a:stretch>
        </p:blipFill>
        <p:spPr>
          <a:xfrm>
            <a:off x="3384148" y="5391134"/>
            <a:ext cx="365784" cy="316403"/>
          </a:xfrm>
          <a:prstGeom prst="rect">
            <a:avLst/>
          </a:prstGeom>
        </p:spPr>
      </p:pic>
      <p:pic>
        <p:nvPicPr>
          <p:cNvPr id="10" name="Picture 10"/>
          <p:cNvPicPr>
            <a:picLocks noChangeAspect="1"/>
          </p:cNvPicPr>
          <p:nvPr/>
        </p:nvPicPr>
        <p:blipFill>
          <a:blip r:embed="rId4"/>
          <a:srcRect/>
          <a:stretch>
            <a:fillRect/>
          </a:stretch>
        </p:blipFill>
        <p:spPr>
          <a:xfrm>
            <a:off x="11508840" y="5391134"/>
            <a:ext cx="350898" cy="303527"/>
          </a:xfrm>
          <a:prstGeom prst="rect">
            <a:avLst/>
          </a:prstGeom>
        </p:spPr>
      </p:pic>
      <p:sp>
        <p:nvSpPr>
          <p:cNvPr id="11" name="TextBox 11"/>
          <p:cNvSpPr txBox="1"/>
          <p:nvPr/>
        </p:nvSpPr>
        <p:spPr>
          <a:xfrm>
            <a:off x="1028700" y="2697480"/>
            <a:ext cx="5352957" cy="2182037"/>
          </a:xfrm>
          <a:prstGeom prst="rect">
            <a:avLst/>
          </a:prstGeom>
        </p:spPr>
        <p:txBody>
          <a:bodyPr lIns="0" tIns="0" rIns="0" bIns="0" rtlCol="0" anchor="t">
            <a:spAutoFit/>
          </a:bodyPr>
          <a:lstStyle/>
          <a:p>
            <a:pPr algn="ctr">
              <a:lnSpc>
                <a:spcPts val="2940"/>
              </a:lnSpc>
              <a:spcBef>
                <a:spcPct val="0"/>
              </a:spcBef>
            </a:pPr>
            <a:r>
              <a:rPr lang="en-US" sz="2100">
                <a:solidFill>
                  <a:srgbClr val="000000"/>
                </a:solidFill>
                <a:latin typeface="Aileron Regular"/>
              </a:rPr>
              <a:t>Las personas físicas o morales establecidas en el país productoras de mercancías no petroleras que demuestren exportaciones directas por un valor de dos millones de dólares o equivalentes al 40% de sus ventas totales, en el período de un año.</a:t>
            </a:r>
          </a:p>
        </p:txBody>
      </p:sp>
      <p:sp>
        <p:nvSpPr>
          <p:cNvPr id="12" name="TextBox 12"/>
          <p:cNvSpPr txBox="1"/>
          <p:nvPr/>
        </p:nvSpPr>
        <p:spPr>
          <a:xfrm>
            <a:off x="9439322" y="2879793"/>
            <a:ext cx="5352957" cy="1817411"/>
          </a:xfrm>
          <a:prstGeom prst="rect">
            <a:avLst/>
          </a:prstGeom>
        </p:spPr>
        <p:txBody>
          <a:bodyPr lIns="0" tIns="0" rIns="0" bIns="0" rtlCol="0" anchor="t">
            <a:spAutoFit/>
          </a:bodyPr>
          <a:lstStyle/>
          <a:p>
            <a:pPr algn="ctr">
              <a:lnSpc>
                <a:spcPts val="2940"/>
              </a:lnSpc>
              <a:spcBef>
                <a:spcPct val="0"/>
              </a:spcBef>
            </a:pPr>
            <a:r>
              <a:rPr lang="en-US" sz="2100">
                <a:solidFill>
                  <a:srgbClr val="000000"/>
                </a:solidFill>
                <a:latin typeface="Aileron Regular"/>
              </a:rPr>
              <a:t>Las personas físicas o morales establecidas en el país productoras de mercancías no petroleras que demuestren exportaciones indirectas anuales equivalentes al 50% de sus ventas totales.</a:t>
            </a:r>
          </a:p>
        </p:txBody>
      </p:sp>
      <p:sp>
        <p:nvSpPr>
          <p:cNvPr id="13" name="TextBox 13"/>
          <p:cNvSpPr txBox="1"/>
          <p:nvPr/>
        </p:nvSpPr>
        <p:spPr>
          <a:xfrm>
            <a:off x="5375641" y="6635492"/>
            <a:ext cx="4403569" cy="1453487"/>
          </a:xfrm>
          <a:prstGeom prst="rect">
            <a:avLst/>
          </a:prstGeom>
        </p:spPr>
        <p:txBody>
          <a:bodyPr lIns="0" tIns="0" rIns="0" bIns="0" rtlCol="0" anchor="t">
            <a:spAutoFit/>
          </a:bodyPr>
          <a:lstStyle/>
          <a:p>
            <a:pPr algn="ctr">
              <a:lnSpc>
                <a:spcPts val="2940"/>
              </a:lnSpc>
              <a:spcBef>
                <a:spcPct val="0"/>
              </a:spcBef>
            </a:pPr>
            <a:r>
              <a:rPr lang="en-US" sz="2100">
                <a:solidFill>
                  <a:srgbClr val="000000"/>
                </a:solidFill>
                <a:latin typeface="Aileron Regular"/>
              </a:rPr>
              <a:t>Las empresas de comercio exterior (ECEX), con registro vigente expedido por la Secretaría de Economía</a:t>
            </a:r>
          </a:p>
        </p:txBody>
      </p:sp>
      <p:sp>
        <p:nvSpPr>
          <p:cNvPr id="14" name="TextBox 14"/>
          <p:cNvSpPr txBox="1"/>
          <p:nvPr/>
        </p:nvSpPr>
        <p:spPr>
          <a:xfrm>
            <a:off x="13077918" y="6427211"/>
            <a:ext cx="4181382" cy="3275912"/>
          </a:xfrm>
          <a:prstGeom prst="rect">
            <a:avLst/>
          </a:prstGeom>
        </p:spPr>
        <p:txBody>
          <a:bodyPr lIns="0" tIns="0" rIns="0" bIns="0" rtlCol="0" anchor="t">
            <a:spAutoFit/>
          </a:bodyPr>
          <a:lstStyle/>
          <a:p>
            <a:pPr algn="ctr">
              <a:lnSpc>
                <a:spcPts val="2940"/>
              </a:lnSpc>
              <a:spcBef>
                <a:spcPct val="0"/>
              </a:spcBef>
            </a:pPr>
            <a:r>
              <a:rPr lang="en-US" sz="2100">
                <a:solidFill>
                  <a:srgbClr val="000000"/>
                </a:solidFill>
                <a:latin typeface="Aileron Regular"/>
              </a:rPr>
              <a:t>Los exportadores directos e indirectos podrán cumplir con el requisito de exportación del 40% o dos millones de dólares, sumando los dos tipos de exportación. Para tal efecto, de las exportaciones indirectas únicamente se considerará el 80 por ciento de su valor.</a:t>
            </a:r>
          </a:p>
        </p:txBody>
      </p:sp>
      <p:pic>
        <p:nvPicPr>
          <p:cNvPr id="15" name="Picture 15"/>
          <p:cNvPicPr>
            <a:picLocks noChangeAspect="1"/>
          </p:cNvPicPr>
          <p:nvPr/>
        </p:nvPicPr>
        <p:blipFill>
          <a:blip r:embed="rId3"/>
          <a:srcRect/>
          <a:stretch>
            <a:fillRect/>
          </a:stretch>
        </p:blipFill>
        <p:spPr>
          <a:xfrm rot="-10800000">
            <a:off x="15086487" y="6175971"/>
            <a:ext cx="321030" cy="277691"/>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42000"/>
          </a:blip>
          <a:srcRect/>
          <a:stretch>
            <a:fillRect/>
          </a:stretch>
        </p:blipFill>
        <p:spPr>
          <a:xfrm>
            <a:off x="4704661" y="-80821"/>
            <a:ext cx="9469321" cy="2193262"/>
          </a:xfrm>
          <a:prstGeom prst="rect">
            <a:avLst/>
          </a:prstGeom>
        </p:spPr>
      </p:pic>
      <p:sp>
        <p:nvSpPr>
          <p:cNvPr id="3" name="TextBox 3"/>
          <p:cNvSpPr txBox="1"/>
          <p:nvPr/>
        </p:nvSpPr>
        <p:spPr>
          <a:xfrm>
            <a:off x="3668429" y="968185"/>
            <a:ext cx="10951142" cy="587883"/>
          </a:xfrm>
          <a:prstGeom prst="rect">
            <a:avLst/>
          </a:prstGeom>
        </p:spPr>
        <p:txBody>
          <a:bodyPr lIns="0" tIns="0" rIns="0" bIns="0" rtlCol="0" anchor="t">
            <a:spAutoFit/>
          </a:bodyPr>
          <a:lstStyle/>
          <a:p>
            <a:pPr marL="0" lvl="0" indent="0" algn="ctr">
              <a:lnSpc>
                <a:spcPts val="4716"/>
              </a:lnSpc>
              <a:spcBef>
                <a:spcPct val="0"/>
              </a:spcBef>
              <a:buFont typeface="Arial"/>
              <a:buChar char="•"/>
            </a:pPr>
            <a:r>
              <a:rPr lang="en-US" sz="3600" b="0" i="0" spc="107">
                <a:solidFill>
                  <a:srgbClr val="191919"/>
                </a:solidFill>
                <a:latin typeface="Aileron Heavy"/>
              </a:rPr>
              <a:t>BENEFICIOS ALTEX</a:t>
            </a:r>
          </a:p>
        </p:txBody>
      </p:sp>
      <p:sp>
        <p:nvSpPr>
          <p:cNvPr id="4" name="AutoShape 4"/>
          <p:cNvSpPr/>
          <p:nvPr/>
        </p:nvSpPr>
        <p:spPr>
          <a:xfrm>
            <a:off x="5450425" y="5707537"/>
            <a:ext cx="4254001" cy="458297"/>
          </a:xfrm>
          <a:prstGeom prst="rect">
            <a:avLst/>
          </a:prstGeom>
          <a:solidFill>
            <a:srgbClr val="FFDE59"/>
          </a:solidFill>
        </p:spPr>
      </p:sp>
      <p:sp>
        <p:nvSpPr>
          <p:cNvPr id="5" name="AutoShape 5"/>
          <p:cNvSpPr/>
          <p:nvPr/>
        </p:nvSpPr>
        <p:spPr>
          <a:xfrm>
            <a:off x="1317872" y="5668825"/>
            <a:ext cx="4132553" cy="497009"/>
          </a:xfrm>
          <a:prstGeom prst="rect">
            <a:avLst/>
          </a:prstGeom>
          <a:solidFill>
            <a:srgbClr val="C9E265"/>
          </a:solidFill>
        </p:spPr>
      </p:sp>
      <p:sp>
        <p:nvSpPr>
          <p:cNvPr id="6" name="AutoShape 6"/>
          <p:cNvSpPr/>
          <p:nvPr/>
        </p:nvSpPr>
        <p:spPr>
          <a:xfrm>
            <a:off x="9779209" y="5707537"/>
            <a:ext cx="3810159" cy="468434"/>
          </a:xfrm>
          <a:prstGeom prst="rect">
            <a:avLst/>
          </a:prstGeom>
          <a:solidFill>
            <a:srgbClr val="C9E265"/>
          </a:solidFill>
        </p:spPr>
      </p:sp>
      <p:sp>
        <p:nvSpPr>
          <p:cNvPr id="7" name="AutoShape 7"/>
          <p:cNvSpPr/>
          <p:nvPr/>
        </p:nvSpPr>
        <p:spPr>
          <a:xfrm>
            <a:off x="13589368" y="5707537"/>
            <a:ext cx="3315267" cy="468434"/>
          </a:xfrm>
          <a:prstGeom prst="rect">
            <a:avLst/>
          </a:prstGeom>
          <a:solidFill>
            <a:srgbClr val="FFDE59"/>
          </a:solidFill>
        </p:spPr>
      </p:sp>
      <p:pic>
        <p:nvPicPr>
          <p:cNvPr id="8" name="Picture 8"/>
          <p:cNvPicPr>
            <a:picLocks noChangeAspect="1"/>
          </p:cNvPicPr>
          <p:nvPr/>
        </p:nvPicPr>
        <p:blipFill>
          <a:blip r:embed="rId3"/>
          <a:srcRect/>
          <a:stretch>
            <a:fillRect/>
          </a:stretch>
        </p:blipFill>
        <p:spPr>
          <a:xfrm rot="-10800000">
            <a:off x="7416910" y="6175971"/>
            <a:ext cx="321030" cy="277691"/>
          </a:xfrm>
          <a:prstGeom prst="rect">
            <a:avLst/>
          </a:prstGeom>
        </p:spPr>
      </p:pic>
      <p:pic>
        <p:nvPicPr>
          <p:cNvPr id="9" name="Picture 9"/>
          <p:cNvPicPr>
            <a:picLocks noChangeAspect="1"/>
          </p:cNvPicPr>
          <p:nvPr/>
        </p:nvPicPr>
        <p:blipFill>
          <a:blip r:embed="rId4"/>
          <a:srcRect/>
          <a:stretch>
            <a:fillRect/>
          </a:stretch>
        </p:blipFill>
        <p:spPr>
          <a:xfrm>
            <a:off x="3384148" y="5391134"/>
            <a:ext cx="365784" cy="316403"/>
          </a:xfrm>
          <a:prstGeom prst="rect">
            <a:avLst/>
          </a:prstGeom>
        </p:spPr>
      </p:pic>
      <p:pic>
        <p:nvPicPr>
          <p:cNvPr id="10" name="Picture 10"/>
          <p:cNvPicPr>
            <a:picLocks noChangeAspect="1"/>
          </p:cNvPicPr>
          <p:nvPr/>
        </p:nvPicPr>
        <p:blipFill>
          <a:blip r:embed="rId4"/>
          <a:srcRect/>
          <a:stretch>
            <a:fillRect/>
          </a:stretch>
        </p:blipFill>
        <p:spPr>
          <a:xfrm>
            <a:off x="11508840" y="5391134"/>
            <a:ext cx="350898" cy="303527"/>
          </a:xfrm>
          <a:prstGeom prst="rect">
            <a:avLst/>
          </a:prstGeom>
        </p:spPr>
      </p:pic>
      <p:pic>
        <p:nvPicPr>
          <p:cNvPr id="11" name="Picture 11"/>
          <p:cNvPicPr>
            <a:picLocks noChangeAspect="1"/>
          </p:cNvPicPr>
          <p:nvPr/>
        </p:nvPicPr>
        <p:blipFill>
          <a:blip r:embed="rId3"/>
          <a:srcRect/>
          <a:stretch>
            <a:fillRect/>
          </a:stretch>
        </p:blipFill>
        <p:spPr>
          <a:xfrm rot="-10800000">
            <a:off x="15086487" y="6175971"/>
            <a:ext cx="321030" cy="277691"/>
          </a:xfrm>
          <a:prstGeom prst="rect">
            <a:avLst/>
          </a:prstGeom>
        </p:spPr>
      </p:pic>
      <p:sp>
        <p:nvSpPr>
          <p:cNvPr id="12" name="TextBox 12"/>
          <p:cNvSpPr txBox="1"/>
          <p:nvPr/>
        </p:nvSpPr>
        <p:spPr>
          <a:xfrm>
            <a:off x="13594737" y="6775345"/>
            <a:ext cx="3664563" cy="1563370"/>
          </a:xfrm>
          <a:prstGeom prst="rect">
            <a:avLst/>
          </a:prstGeom>
        </p:spPr>
        <p:txBody>
          <a:bodyPr lIns="0" tIns="0" rIns="0" bIns="0" rtlCol="0" anchor="t">
            <a:spAutoFit/>
          </a:bodyPr>
          <a:lstStyle/>
          <a:p>
            <a:pPr algn="ctr">
              <a:lnSpc>
                <a:spcPts val="3079"/>
              </a:lnSpc>
              <a:spcBef>
                <a:spcPct val="0"/>
              </a:spcBef>
            </a:pPr>
            <a:r>
              <a:rPr lang="en-US" sz="2200">
                <a:solidFill>
                  <a:srgbClr val="000000"/>
                </a:solidFill>
                <a:latin typeface="Arimo"/>
              </a:rPr>
              <a:t>Devolución de saldos a favor del IVA, en un término aproximado de cinco días hábiles</a:t>
            </a:r>
          </a:p>
        </p:txBody>
      </p:sp>
      <p:sp>
        <p:nvSpPr>
          <p:cNvPr id="13" name="TextBox 13"/>
          <p:cNvSpPr txBox="1"/>
          <p:nvPr/>
        </p:nvSpPr>
        <p:spPr>
          <a:xfrm>
            <a:off x="9852007" y="2408555"/>
            <a:ext cx="3664563" cy="2734945"/>
          </a:xfrm>
          <a:prstGeom prst="rect">
            <a:avLst/>
          </a:prstGeom>
        </p:spPr>
        <p:txBody>
          <a:bodyPr lIns="0" tIns="0" rIns="0" bIns="0" rtlCol="0" anchor="t">
            <a:spAutoFit/>
          </a:bodyPr>
          <a:lstStyle/>
          <a:p>
            <a:pPr algn="ctr">
              <a:lnSpc>
                <a:spcPts val="3079"/>
              </a:lnSpc>
              <a:spcBef>
                <a:spcPct val="0"/>
              </a:spcBef>
            </a:pPr>
            <a:r>
              <a:rPr lang="en-US" sz="2200">
                <a:solidFill>
                  <a:srgbClr val="000000"/>
                </a:solidFill>
                <a:latin typeface="Arimo"/>
              </a:rPr>
              <a:t>Exención del requisito de segunda revisión de las mercancías de exportación en la aduana de salida cuando éstas hayan sido previamente despachadas en una aduana interior</a:t>
            </a:r>
          </a:p>
        </p:txBody>
      </p:sp>
      <p:sp>
        <p:nvSpPr>
          <p:cNvPr id="14" name="TextBox 14"/>
          <p:cNvSpPr txBox="1"/>
          <p:nvPr/>
        </p:nvSpPr>
        <p:spPr>
          <a:xfrm>
            <a:off x="6039862" y="6675650"/>
            <a:ext cx="3664563" cy="1480185"/>
          </a:xfrm>
          <a:prstGeom prst="rect">
            <a:avLst/>
          </a:prstGeom>
        </p:spPr>
        <p:txBody>
          <a:bodyPr lIns="0" tIns="0" rIns="0" bIns="0" rtlCol="0" anchor="t">
            <a:spAutoFit/>
          </a:bodyPr>
          <a:lstStyle/>
          <a:p>
            <a:pPr algn="ctr">
              <a:lnSpc>
                <a:spcPts val="2940"/>
              </a:lnSpc>
              <a:spcBef>
                <a:spcPct val="0"/>
              </a:spcBef>
            </a:pPr>
            <a:r>
              <a:rPr lang="en-US" sz="2100">
                <a:solidFill>
                  <a:srgbClr val="000000"/>
                </a:solidFill>
                <a:latin typeface="Arimo"/>
              </a:rPr>
              <a:t>Facultad para nombrar a un apoderado aduanal para varias aduanas y diversos productos.</a:t>
            </a:r>
          </a:p>
        </p:txBody>
      </p:sp>
      <p:sp>
        <p:nvSpPr>
          <p:cNvPr id="15" name="TextBox 15"/>
          <p:cNvSpPr txBox="1"/>
          <p:nvPr/>
        </p:nvSpPr>
        <p:spPr>
          <a:xfrm>
            <a:off x="1734758" y="4034790"/>
            <a:ext cx="3664563" cy="1108710"/>
          </a:xfrm>
          <a:prstGeom prst="rect">
            <a:avLst/>
          </a:prstGeom>
        </p:spPr>
        <p:txBody>
          <a:bodyPr lIns="0" tIns="0" rIns="0" bIns="0" rtlCol="0" anchor="t">
            <a:spAutoFit/>
          </a:bodyPr>
          <a:lstStyle/>
          <a:p>
            <a:pPr algn="ctr">
              <a:lnSpc>
                <a:spcPts val="2940"/>
              </a:lnSpc>
              <a:spcBef>
                <a:spcPct val="0"/>
              </a:spcBef>
            </a:pPr>
            <a:r>
              <a:rPr lang="en-US" sz="2100">
                <a:solidFill>
                  <a:srgbClr val="000000"/>
                </a:solidFill>
                <a:latin typeface="Arimo"/>
              </a:rPr>
              <a:t>Acceso gratuito al Sistema de Información Comercial administrado por la 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35000"/>
          </a:blip>
          <a:srcRect/>
          <a:stretch>
            <a:fillRect/>
          </a:stretch>
        </p:blipFill>
        <p:spPr>
          <a:xfrm rot="528502">
            <a:off x="1028700" y="-1526530"/>
            <a:ext cx="16230600" cy="5596759"/>
          </a:xfrm>
          <a:prstGeom prst="rect">
            <a:avLst/>
          </a:prstGeom>
        </p:spPr>
      </p:pic>
      <p:sp>
        <p:nvSpPr>
          <p:cNvPr id="3" name="TextBox 3"/>
          <p:cNvSpPr txBox="1"/>
          <p:nvPr/>
        </p:nvSpPr>
        <p:spPr>
          <a:xfrm>
            <a:off x="1028700" y="1009650"/>
            <a:ext cx="16973550" cy="1547010"/>
          </a:xfrm>
          <a:prstGeom prst="rect">
            <a:avLst/>
          </a:prstGeom>
        </p:spPr>
        <p:txBody>
          <a:bodyPr lIns="0" tIns="0" rIns="0" bIns="0" rtlCol="0" anchor="t">
            <a:spAutoFit/>
          </a:bodyPr>
          <a:lstStyle/>
          <a:p>
            <a:pPr algn="ctr">
              <a:lnSpc>
                <a:spcPts val="6149"/>
              </a:lnSpc>
            </a:pPr>
            <a:r>
              <a:rPr lang="en-US" sz="5000" b="1" i="0" spc="300">
                <a:solidFill>
                  <a:srgbClr val="191919"/>
                </a:solidFill>
                <a:latin typeface="Aileron Heavy"/>
              </a:rPr>
              <a:t>Programa de Promoción sectorial </a:t>
            </a:r>
          </a:p>
          <a:p>
            <a:pPr algn="ctr">
              <a:lnSpc>
                <a:spcPts val="6150"/>
              </a:lnSpc>
            </a:pPr>
            <a:r>
              <a:rPr lang="en-US" sz="5000" b="1" i="0" spc="300">
                <a:solidFill>
                  <a:srgbClr val="191919"/>
                </a:solidFill>
                <a:latin typeface="Aileron Heavy"/>
              </a:rPr>
              <a:t>(PROSEC)</a:t>
            </a:r>
          </a:p>
        </p:txBody>
      </p:sp>
      <p:grpSp>
        <p:nvGrpSpPr>
          <p:cNvPr id="4" name="Group 4"/>
          <p:cNvGrpSpPr/>
          <p:nvPr/>
        </p:nvGrpSpPr>
        <p:grpSpPr>
          <a:xfrm>
            <a:off x="1028700" y="7090643"/>
            <a:ext cx="941150" cy="941150"/>
            <a:chOff x="0" y="0"/>
            <a:chExt cx="6350000" cy="6350000"/>
          </a:xfrm>
        </p:grpSpPr>
        <p:sp>
          <p:nvSpPr>
            <p:cNvPr id="5" name="Freeform 5"/>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sp>
        <p:nvSpPr>
          <p:cNvPr id="6" name="TextBox 6"/>
          <p:cNvSpPr txBox="1"/>
          <p:nvPr/>
        </p:nvSpPr>
        <p:spPr>
          <a:xfrm>
            <a:off x="2304207" y="6230395"/>
            <a:ext cx="6555163" cy="2594972"/>
          </a:xfrm>
          <a:prstGeom prst="rect">
            <a:avLst/>
          </a:prstGeom>
        </p:spPr>
        <p:txBody>
          <a:bodyPr lIns="0" tIns="0" rIns="0" bIns="0" rtlCol="0" anchor="t">
            <a:spAutoFit/>
          </a:bodyPr>
          <a:lstStyle/>
          <a:p>
            <a:pPr algn="ctr">
              <a:lnSpc>
                <a:spcPts val="3450"/>
              </a:lnSpc>
            </a:pPr>
            <a:r>
              <a:rPr lang="en-US" sz="2300" b="0" i="0" spc="114">
                <a:solidFill>
                  <a:srgbClr val="191919"/>
                </a:solidFill>
                <a:latin typeface="Aileron Regular"/>
              </a:rPr>
              <a:t>Los esquemas PROSEC permiten a las empresas importar diversos bienes para ser utilizados en la elaboración de productos específicos, con preferencia en el Impuesto General de Importación, sin importar el destino de las mercancías.</a:t>
            </a:r>
          </a:p>
        </p:txBody>
      </p:sp>
      <p:sp>
        <p:nvSpPr>
          <p:cNvPr id="7" name="TextBox 7"/>
          <p:cNvSpPr txBox="1"/>
          <p:nvPr/>
        </p:nvSpPr>
        <p:spPr>
          <a:xfrm>
            <a:off x="11819112" y="6307728"/>
            <a:ext cx="6183138" cy="2440305"/>
          </a:xfrm>
          <a:prstGeom prst="rect">
            <a:avLst/>
          </a:prstGeom>
        </p:spPr>
        <p:txBody>
          <a:bodyPr lIns="0" tIns="0" rIns="0" bIns="0" rtlCol="0" anchor="t">
            <a:spAutoFit/>
          </a:bodyPr>
          <a:lstStyle/>
          <a:p>
            <a:pPr>
              <a:lnSpc>
                <a:spcPts val="3300"/>
              </a:lnSpc>
            </a:pPr>
            <a:r>
              <a:rPr lang="en-US" sz="2200" b="0" i="0" spc="109">
                <a:solidFill>
                  <a:srgbClr val="191919"/>
                </a:solidFill>
                <a:latin typeface="Aileron Regular"/>
              </a:rPr>
              <a:t>Cuando la importación de los bienes se realice adicionalmente utilizando un programa IMMEX, podrán permanecer en territorio nacional por los plazos establecidos en el artículo 108 de la Ley Aduanera.</a:t>
            </a:r>
          </a:p>
        </p:txBody>
      </p:sp>
      <p:grpSp>
        <p:nvGrpSpPr>
          <p:cNvPr id="8" name="Group 8"/>
          <p:cNvGrpSpPr/>
          <p:nvPr/>
        </p:nvGrpSpPr>
        <p:grpSpPr>
          <a:xfrm>
            <a:off x="10563225" y="6988766"/>
            <a:ext cx="941150" cy="941150"/>
            <a:chOff x="0" y="0"/>
            <a:chExt cx="6350000" cy="6350000"/>
          </a:xfrm>
        </p:grpSpPr>
        <p:sp>
          <p:nvSpPr>
            <p:cNvPr id="9" name="Freeform 9"/>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sp>
        <p:nvSpPr>
          <p:cNvPr id="10" name="TextBox 10"/>
          <p:cNvSpPr txBox="1"/>
          <p:nvPr/>
        </p:nvSpPr>
        <p:spPr>
          <a:xfrm>
            <a:off x="1499275" y="3077620"/>
            <a:ext cx="16092830" cy="2594972"/>
          </a:xfrm>
          <a:prstGeom prst="rect">
            <a:avLst/>
          </a:prstGeom>
        </p:spPr>
        <p:txBody>
          <a:bodyPr lIns="0" tIns="0" rIns="0" bIns="0" rtlCol="0" anchor="t">
            <a:spAutoFit/>
          </a:bodyPr>
          <a:lstStyle/>
          <a:p>
            <a:pPr algn="ctr">
              <a:lnSpc>
                <a:spcPts val="3449"/>
              </a:lnSpc>
            </a:pPr>
            <a:r>
              <a:rPr lang="en-US" sz="2300" b="0" i="0" spc="114">
                <a:solidFill>
                  <a:srgbClr val="191919"/>
                </a:solidFill>
                <a:latin typeface="Aileron Regular"/>
              </a:rPr>
              <a:t>Los Programas de Promoción Sectorial (PROSEC) van dirigidos a personas morales dedicadas a la producción de determinadas mercancías, esto independientemente de si los productos son destinados para el mercado exterior o interior. </a:t>
            </a:r>
            <a:r>
              <a:rPr lang="en-US" sz="2299" b="0" i="0" spc="114">
                <a:solidFill>
                  <a:srgbClr val="191919"/>
                </a:solidFill>
                <a:latin typeface="Aileron Regular"/>
              </a:rPr>
              <a:t> (Ver ANEXO 4)</a:t>
            </a:r>
          </a:p>
          <a:p>
            <a:pPr algn="ctr">
              <a:lnSpc>
                <a:spcPts val="3450"/>
              </a:lnSpc>
            </a:pPr>
            <a:r>
              <a:rPr lang="en-US" sz="2300" b="0" i="0" spc="114">
                <a:solidFill>
                  <a:srgbClr val="191919"/>
                </a:solidFill>
                <a:latin typeface="Aileron Regular"/>
              </a:rPr>
              <a:t>Uno de los mayores beneficios que ofrece este programa a las empresas es que al momento de realizar la importación de mercancías para elaborar sus productos, serán acreedoras al impuesto preferencial ad-valorem a la importación.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3525002" y="1030394"/>
            <a:ext cx="11196084" cy="8229600"/>
          </a:xfrm>
          <a:prstGeom prst="rect">
            <a:avLst/>
          </a:prstGeom>
        </p:spPr>
      </p:pic>
      <p:sp>
        <p:nvSpPr>
          <p:cNvPr id="3" name="TextBox 3"/>
          <p:cNvSpPr txBox="1"/>
          <p:nvPr/>
        </p:nvSpPr>
        <p:spPr>
          <a:xfrm>
            <a:off x="5313353" y="4138754"/>
            <a:ext cx="8342013" cy="1758315"/>
          </a:xfrm>
          <a:prstGeom prst="rect">
            <a:avLst/>
          </a:prstGeom>
        </p:spPr>
        <p:txBody>
          <a:bodyPr lIns="0" tIns="0" rIns="0" bIns="0" rtlCol="0" anchor="t">
            <a:spAutoFit/>
          </a:bodyPr>
          <a:lstStyle/>
          <a:p>
            <a:pPr algn="ctr">
              <a:lnSpc>
                <a:spcPts val="13679"/>
              </a:lnSpc>
            </a:pPr>
            <a:r>
              <a:rPr lang="en-US" sz="12000" b="1" i="0" spc="120">
                <a:solidFill>
                  <a:srgbClr val="191919"/>
                </a:solidFill>
                <a:latin typeface="Aileron Heavy"/>
              </a:rPr>
              <a:t>ANEXOS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grpSp>
        <p:nvGrpSpPr>
          <p:cNvPr id="2" name="Group 2"/>
          <p:cNvGrpSpPr/>
          <p:nvPr/>
        </p:nvGrpSpPr>
        <p:grpSpPr>
          <a:xfrm>
            <a:off x="4786437" y="480445"/>
            <a:ext cx="9420833" cy="1096510"/>
            <a:chOff x="0" y="0"/>
            <a:chExt cx="12561110" cy="1462013"/>
          </a:xfrm>
        </p:grpSpPr>
        <p:sp>
          <p:nvSpPr>
            <p:cNvPr id="3" name="TextBox 3"/>
            <p:cNvSpPr txBox="1"/>
            <p:nvPr/>
          </p:nvSpPr>
          <p:spPr>
            <a:xfrm>
              <a:off x="0" y="883317"/>
              <a:ext cx="12561110" cy="578697"/>
            </a:xfrm>
            <a:prstGeom prst="rect">
              <a:avLst/>
            </a:prstGeom>
          </p:spPr>
          <p:txBody>
            <a:bodyPr lIns="0" tIns="0" rIns="0" bIns="0" rtlCol="0" anchor="t">
              <a:spAutoFit/>
            </a:bodyPr>
            <a:lstStyle/>
            <a:p>
              <a:pPr marL="0" lvl="0" indent="0" algn="ctr">
                <a:lnSpc>
                  <a:spcPts val="3640"/>
                </a:lnSpc>
                <a:buFont typeface="Arial"/>
                <a:buChar char="•"/>
              </a:pPr>
              <a:r>
                <a:rPr lang="en-US" sz="2600" b="0" i="0" spc="130">
                  <a:solidFill>
                    <a:srgbClr val="191919"/>
                  </a:solidFill>
                  <a:latin typeface="Aileron Regular"/>
                </a:rPr>
                <a:t>MODALIDADES DEL PROGRAMA IMMEX</a:t>
              </a:r>
            </a:p>
          </p:txBody>
        </p:sp>
        <p:sp>
          <p:nvSpPr>
            <p:cNvPr id="4" name="TextBox 4"/>
            <p:cNvSpPr txBox="1"/>
            <p:nvPr/>
          </p:nvSpPr>
          <p:spPr>
            <a:xfrm>
              <a:off x="0" y="-47625"/>
              <a:ext cx="12561110" cy="767969"/>
            </a:xfrm>
            <a:prstGeom prst="rect">
              <a:avLst/>
            </a:prstGeom>
          </p:spPr>
          <p:txBody>
            <a:bodyPr lIns="0" tIns="0" rIns="0" bIns="0" rtlCol="0" anchor="t">
              <a:spAutoFit/>
            </a:bodyPr>
            <a:lstStyle/>
            <a:p>
              <a:pPr marL="0" lvl="0" indent="0" algn="ctr">
                <a:lnSpc>
                  <a:spcPts val="4716"/>
                </a:lnSpc>
                <a:spcBef>
                  <a:spcPct val="0"/>
                </a:spcBef>
                <a:buFont typeface="Arial"/>
                <a:buChar char="•"/>
              </a:pPr>
              <a:r>
                <a:rPr lang="en-US" sz="3600" b="0" i="0" spc="107">
                  <a:solidFill>
                    <a:srgbClr val="191919"/>
                  </a:solidFill>
                  <a:latin typeface="Aileron Heavy"/>
                </a:rPr>
                <a:t>ANEXO 1</a:t>
              </a:r>
            </a:p>
          </p:txBody>
        </p:sp>
      </p:grpSp>
      <p:pic>
        <p:nvPicPr>
          <p:cNvPr id="5" name="Picture 5"/>
          <p:cNvPicPr>
            <a:picLocks noChangeAspect="1"/>
          </p:cNvPicPr>
          <p:nvPr/>
        </p:nvPicPr>
        <p:blipFill>
          <a:blip r:embed="rId2"/>
          <a:srcRect/>
          <a:stretch>
            <a:fillRect/>
          </a:stretch>
        </p:blipFill>
        <p:spPr>
          <a:xfrm>
            <a:off x="6779453" y="3051606"/>
            <a:ext cx="5434802" cy="5407628"/>
          </a:xfrm>
          <a:prstGeom prst="rect">
            <a:avLst/>
          </a:prstGeom>
        </p:spPr>
      </p:pic>
      <p:sp>
        <p:nvSpPr>
          <p:cNvPr id="6" name="TextBox 6"/>
          <p:cNvSpPr txBox="1"/>
          <p:nvPr/>
        </p:nvSpPr>
        <p:spPr>
          <a:xfrm>
            <a:off x="1028700" y="2388348"/>
            <a:ext cx="5986912" cy="1855589"/>
          </a:xfrm>
          <a:prstGeom prst="rect">
            <a:avLst/>
          </a:prstGeom>
        </p:spPr>
        <p:txBody>
          <a:bodyPr lIns="0" tIns="0" rIns="0" bIns="0" rtlCol="0" anchor="t">
            <a:spAutoFit/>
          </a:bodyPr>
          <a:lstStyle/>
          <a:p>
            <a:pPr algn="just">
              <a:lnSpc>
                <a:spcPts val="2940"/>
              </a:lnSpc>
              <a:spcBef>
                <a:spcPct val="0"/>
              </a:spcBef>
            </a:pPr>
            <a:r>
              <a:rPr lang="en-US" sz="2100">
                <a:solidFill>
                  <a:srgbClr val="000000"/>
                </a:solidFill>
                <a:latin typeface="Arimo"/>
              </a:rPr>
              <a:t>Programa IMMEX Controladora de empresas, cuando en un mismo programa se integren las operaciones de manufactura de una empresa certificada denominada controladora y una o más sociedades controladas</a:t>
            </a:r>
          </a:p>
        </p:txBody>
      </p:sp>
      <p:sp>
        <p:nvSpPr>
          <p:cNvPr id="7" name="TextBox 7"/>
          <p:cNvSpPr txBox="1"/>
          <p:nvPr/>
        </p:nvSpPr>
        <p:spPr>
          <a:xfrm>
            <a:off x="515945" y="5403349"/>
            <a:ext cx="5961323" cy="1480185"/>
          </a:xfrm>
          <a:prstGeom prst="rect">
            <a:avLst/>
          </a:prstGeom>
        </p:spPr>
        <p:txBody>
          <a:bodyPr lIns="0" tIns="0" rIns="0" bIns="0" rtlCol="0" anchor="t">
            <a:spAutoFit/>
          </a:bodyPr>
          <a:lstStyle/>
          <a:p>
            <a:pPr algn="just">
              <a:lnSpc>
                <a:spcPts val="2940"/>
              </a:lnSpc>
              <a:spcBef>
                <a:spcPct val="0"/>
              </a:spcBef>
            </a:pPr>
            <a:r>
              <a:rPr lang="en-US" sz="2100">
                <a:solidFill>
                  <a:srgbClr val="000000"/>
                </a:solidFill>
                <a:latin typeface="Arimo"/>
              </a:rPr>
              <a:t>Programa IMMEX Industrial, cuando se realice un proceso industrial de elaboración o transformación de mercancías destinadas a la exportación;</a:t>
            </a:r>
          </a:p>
        </p:txBody>
      </p:sp>
      <p:sp>
        <p:nvSpPr>
          <p:cNvPr id="8" name="TextBox 8"/>
          <p:cNvSpPr txBox="1"/>
          <p:nvPr/>
        </p:nvSpPr>
        <p:spPr>
          <a:xfrm>
            <a:off x="11806345" y="2388348"/>
            <a:ext cx="5892270" cy="2223135"/>
          </a:xfrm>
          <a:prstGeom prst="rect">
            <a:avLst/>
          </a:prstGeom>
        </p:spPr>
        <p:txBody>
          <a:bodyPr lIns="0" tIns="0" rIns="0" bIns="0" rtlCol="0" anchor="t">
            <a:spAutoFit/>
          </a:bodyPr>
          <a:lstStyle/>
          <a:p>
            <a:pPr algn="ctr">
              <a:lnSpc>
                <a:spcPts val="2940"/>
              </a:lnSpc>
              <a:spcBef>
                <a:spcPct val="0"/>
              </a:spcBef>
            </a:pPr>
            <a:r>
              <a:rPr lang="en-US" sz="2100">
                <a:solidFill>
                  <a:srgbClr val="000000"/>
                </a:solidFill>
                <a:latin typeface="Arimo"/>
              </a:rPr>
              <a:t>Programa IMMEX Servicios, cuando se realicen servicios a mercancías de exportación o se presten servicios de exportación, únicamente para el desarrollo de las actividades que la Secretaría determine, previa opinión de la Secretaría de Hacienda y Crédito Público</a:t>
            </a:r>
          </a:p>
        </p:txBody>
      </p:sp>
      <p:sp>
        <p:nvSpPr>
          <p:cNvPr id="9" name="TextBox 9"/>
          <p:cNvSpPr txBox="1"/>
          <p:nvPr/>
        </p:nvSpPr>
        <p:spPr>
          <a:xfrm>
            <a:off x="11600809" y="6997396"/>
            <a:ext cx="6917500" cy="1461837"/>
          </a:xfrm>
          <a:prstGeom prst="rect">
            <a:avLst/>
          </a:prstGeom>
        </p:spPr>
        <p:txBody>
          <a:bodyPr lIns="0" tIns="0" rIns="0" bIns="0" rtlCol="0" anchor="t">
            <a:spAutoFit/>
          </a:bodyPr>
          <a:lstStyle/>
          <a:p>
            <a:pPr algn="ctr">
              <a:lnSpc>
                <a:spcPts val="2940"/>
              </a:lnSpc>
              <a:spcBef>
                <a:spcPct val="0"/>
              </a:spcBef>
            </a:pPr>
            <a:r>
              <a:rPr lang="en-US" sz="2100">
                <a:solidFill>
                  <a:srgbClr val="000000"/>
                </a:solidFill>
                <a:latin typeface="Arimo"/>
              </a:rPr>
              <a:t>Programa IMMEX Albergue, cuando una o varias empresas extranjeras le faciliten la tecnología y el material productivo, sin que estas últimas operen directamente el Programa</a:t>
            </a:r>
          </a:p>
        </p:txBody>
      </p:sp>
      <p:sp>
        <p:nvSpPr>
          <p:cNvPr id="10" name="TextBox 10"/>
          <p:cNvSpPr txBox="1"/>
          <p:nvPr/>
        </p:nvSpPr>
        <p:spPr>
          <a:xfrm>
            <a:off x="515945" y="8250121"/>
            <a:ext cx="7506547" cy="1470243"/>
          </a:xfrm>
          <a:prstGeom prst="rect">
            <a:avLst/>
          </a:prstGeom>
        </p:spPr>
        <p:txBody>
          <a:bodyPr lIns="0" tIns="0" rIns="0" bIns="0" rtlCol="0" anchor="t">
            <a:spAutoFit/>
          </a:bodyPr>
          <a:lstStyle/>
          <a:p>
            <a:pPr algn="ctr">
              <a:lnSpc>
                <a:spcPts val="2940"/>
              </a:lnSpc>
              <a:spcBef>
                <a:spcPct val="0"/>
              </a:spcBef>
            </a:pPr>
            <a:r>
              <a:rPr lang="en-US" sz="2100">
                <a:solidFill>
                  <a:srgbClr val="000000"/>
                </a:solidFill>
                <a:latin typeface="Arimo"/>
              </a:rPr>
              <a:t>Programa IMMEX Terciarización, cuando una empresa certificada que no cuente con instalaciones para realizar procesos productivos, realice las operaciones de manufactura a través de terceros que registre en su Programa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grpSp>
        <p:nvGrpSpPr>
          <p:cNvPr id="2" name="Group 2"/>
          <p:cNvGrpSpPr/>
          <p:nvPr/>
        </p:nvGrpSpPr>
        <p:grpSpPr>
          <a:xfrm>
            <a:off x="3722601" y="3381770"/>
            <a:ext cx="992394" cy="992394"/>
            <a:chOff x="0" y="0"/>
            <a:chExt cx="6350000" cy="6350000"/>
          </a:xfrm>
        </p:grpSpPr>
        <p:sp>
          <p:nvSpPr>
            <p:cNvPr id="3" name="Freeform 3"/>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grpSp>
        <p:nvGrpSpPr>
          <p:cNvPr id="4" name="Group 4"/>
          <p:cNvGrpSpPr/>
          <p:nvPr/>
        </p:nvGrpSpPr>
        <p:grpSpPr>
          <a:xfrm>
            <a:off x="13256461" y="3535310"/>
            <a:ext cx="992394" cy="992394"/>
            <a:chOff x="0" y="0"/>
            <a:chExt cx="6350000" cy="6350000"/>
          </a:xfrm>
        </p:grpSpPr>
        <p:sp>
          <p:nvSpPr>
            <p:cNvPr id="5" name="Freeform 5"/>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pic>
        <p:nvPicPr>
          <p:cNvPr id="6" name="Picture 6"/>
          <p:cNvPicPr>
            <a:picLocks noChangeAspect="1"/>
          </p:cNvPicPr>
          <p:nvPr/>
        </p:nvPicPr>
        <p:blipFill>
          <a:blip r:embed="rId2"/>
          <a:srcRect/>
          <a:stretch>
            <a:fillRect/>
          </a:stretch>
        </p:blipFill>
        <p:spPr>
          <a:xfrm>
            <a:off x="4039279" y="0"/>
            <a:ext cx="12101452" cy="2802910"/>
          </a:xfrm>
          <a:prstGeom prst="rect">
            <a:avLst/>
          </a:prstGeom>
        </p:spPr>
      </p:pic>
      <p:grpSp>
        <p:nvGrpSpPr>
          <p:cNvPr id="7" name="Group 7"/>
          <p:cNvGrpSpPr/>
          <p:nvPr/>
        </p:nvGrpSpPr>
        <p:grpSpPr>
          <a:xfrm>
            <a:off x="5379589" y="853200"/>
            <a:ext cx="9420833" cy="1096510"/>
            <a:chOff x="0" y="0"/>
            <a:chExt cx="12561110" cy="1462013"/>
          </a:xfrm>
        </p:grpSpPr>
        <p:sp>
          <p:nvSpPr>
            <p:cNvPr id="8" name="TextBox 8"/>
            <p:cNvSpPr txBox="1"/>
            <p:nvPr/>
          </p:nvSpPr>
          <p:spPr>
            <a:xfrm>
              <a:off x="0" y="883317"/>
              <a:ext cx="12561110" cy="578697"/>
            </a:xfrm>
            <a:prstGeom prst="rect">
              <a:avLst/>
            </a:prstGeom>
          </p:spPr>
          <p:txBody>
            <a:bodyPr lIns="0" tIns="0" rIns="0" bIns="0" rtlCol="0" anchor="t">
              <a:spAutoFit/>
            </a:bodyPr>
            <a:lstStyle/>
            <a:p>
              <a:pPr marL="0" lvl="0" indent="0" algn="ctr">
                <a:lnSpc>
                  <a:spcPts val="3640"/>
                </a:lnSpc>
                <a:buFont typeface="Arial"/>
                <a:buChar char="•"/>
              </a:pPr>
              <a:r>
                <a:rPr lang="en-US" sz="2600" b="0" i="0" spc="130">
                  <a:solidFill>
                    <a:srgbClr val="191919"/>
                  </a:solidFill>
                  <a:latin typeface="Aileron Regular"/>
                </a:rPr>
                <a:t>MODALIDADES DEL PROGRAMA ECEX</a:t>
              </a:r>
            </a:p>
          </p:txBody>
        </p:sp>
        <p:sp>
          <p:nvSpPr>
            <p:cNvPr id="9" name="TextBox 9"/>
            <p:cNvSpPr txBox="1"/>
            <p:nvPr/>
          </p:nvSpPr>
          <p:spPr>
            <a:xfrm>
              <a:off x="0" y="-47625"/>
              <a:ext cx="12561110" cy="767969"/>
            </a:xfrm>
            <a:prstGeom prst="rect">
              <a:avLst/>
            </a:prstGeom>
          </p:spPr>
          <p:txBody>
            <a:bodyPr lIns="0" tIns="0" rIns="0" bIns="0" rtlCol="0" anchor="t">
              <a:spAutoFit/>
            </a:bodyPr>
            <a:lstStyle/>
            <a:p>
              <a:pPr marL="0" lvl="0" indent="0" algn="ctr">
                <a:lnSpc>
                  <a:spcPts val="4716"/>
                </a:lnSpc>
                <a:spcBef>
                  <a:spcPct val="0"/>
                </a:spcBef>
                <a:buFont typeface="Arial"/>
                <a:buChar char="•"/>
              </a:pPr>
              <a:r>
                <a:rPr lang="en-US" sz="3600" b="0" i="0" spc="107">
                  <a:solidFill>
                    <a:srgbClr val="191919"/>
                  </a:solidFill>
                  <a:latin typeface="Aileron Heavy"/>
                </a:rPr>
                <a:t>ANEXO 2</a:t>
              </a:r>
            </a:p>
          </p:txBody>
        </p:sp>
      </p:grpSp>
      <p:sp>
        <p:nvSpPr>
          <p:cNvPr id="10" name="TextBox 10"/>
          <p:cNvSpPr txBox="1"/>
          <p:nvPr/>
        </p:nvSpPr>
        <p:spPr>
          <a:xfrm>
            <a:off x="831237" y="5095875"/>
            <a:ext cx="7453256" cy="2966085"/>
          </a:xfrm>
          <a:prstGeom prst="rect">
            <a:avLst/>
          </a:prstGeom>
        </p:spPr>
        <p:txBody>
          <a:bodyPr lIns="0" tIns="0" rIns="0" bIns="0" rtlCol="0" anchor="t">
            <a:spAutoFit/>
          </a:bodyPr>
          <a:lstStyle/>
          <a:p>
            <a:pPr algn="ctr">
              <a:lnSpc>
                <a:spcPts val="2940"/>
              </a:lnSpc>
              <a:spcBef>
                <a:spcPct val="0"/>
              </a:spcBef>
            </a:pPr>
            <a:r>
              <a:rPr lang="en-US" sz="2100" dirty="0">
                <a:solidFill>
                  <a:srgbClr val="000000"/>
                </a:solidFill>
                <a:latin typeface="Arimo"/>
              </a:rPr>
              <a:t>PROMOTORA DE EXPORTACION. </a:t>
            </a:r>
          </a:p>
          <a:p>
            <a:pPr algn="ctr">
              <a:lnSpc>
                <a:spcPts val="2940"/>
              </a:lnSpc>
              <a:spcBef>
                <a:spcPct val="0"/>
              </a:spcBef>
            </a:pPr>
            <a:endParaRPr lang="en-US" sz="2100" dirty="0">
              <a:solidFill>
                <a:srgbClr val="000000"/>
              </a:solidFill>
              <a:latin typeface="Arimo"/>
            </a:endParaRPr>
          </a:p>
          <a:p>
            <a:pPr algn="ctr">
              <a:lnSpc>
                <a:spcPts val="2940"/>
              </a:lnSpc>
              <a:spcBef>
                <a:spcPct val="0"/>
              </a:spcBef>
            </a:pPr>
            <a:r>
              <a:rPr lang="en-US" sz="2100" dirty="0">
                <a:solidFill>
                  <a:srgbClr val="000000"/>
                </a:solidFill>
                <a:latin typeface="Arimo"/>
              </a:rPr>
              <a:t>Persona moral </a:t>
            </a:r>
            <a:r>
              <a:rPr lang="en-US" sz="2100" dirty="0" err="1">
                <a:solidFill>
                  <a:srgbClr val="000000"/>
                </a:solidFill>
                <a:latin typeface="Arimo"/>
              </a:rPr>
              <a:t>cuya</a:t>
            </a:r>
            <a:r>
              <a:rPr lang="en-US" sz="2100" dirty="0">
                <a:solidFill>
                  <a:srgbClr val="000000"/>
                </a:solidFill>
                <a:latin typeface="Arimo"/>
              </a:rPr>
              <a:t> </a:t>
            </a:r>
            <a:r>
              <a:rPr lang="en-US" sz="2100" dirty="0" err="1">
                <a:solidFill>
                  <a:srgbClr val="000000"/>
                </a:solidFill>
                <a:latin typeface="Arimo"/>
              </a:rPr>
              <a:t>actividad</a:t>
            </a:r>
            <a:r>
              <a:rPr lang="en-US" sz="2100" dirty="0">
                <a:solidFill>
                  <a:srgbClr val="000000"/>
                </a:solidFill>
                <a:latin typeface="Arimo"/>
              </a:rPr>
              <a:t> principal </a:t>
            </a:r>
            <a:r>
              <a:rPr lang="en-US" sz="2100" dirty="0" err="1">
                <a:solidFill>
                  <a:srgbClr val="000000"/>
                </a:solidFill>
                <a:latin typeface="Arimo"/>
              </a:rPr>
              <a:t>señalada</a:t>
            </a:r>
            <a:r>
              <a:rPr lang="en-US" sz="2100" dirty="0">
                <a:solidFill>
                  <a:srgbClr val="000000"/>
                </a:solidFill>
                <a:latin typeface="Arimo"/>
              </a:rPr>
              <a:t> </a:t>
            </a:r>
            <a:r>
              <a:rPr lang="en-US" sz="2100" dirty="0" err="1">
                <a:solidFill>
                  <a:srgbClr val="000000"/>
                </a:solidFill>
                <a:latin typeface="Arimo"/>
              </a:rPr>
              <a:t>en</a:t>
            </a:r>
            <a:r>
              <a:rPr lang="en-US" sz="2100" dirty="0">
                <a:solidFill>
                  <a:srgbClr val="000000"/>
                </a:solidFill>
                <a:latin typeface="Arimo"/>
              </a:rPr>
              <a:t> </a:t>
            </a:r>
            <a:r>
              <a:rPr lang="en-US" sz="2100" dirty="0" err="1">
                <a:solidFill>
                  <a:srgbClr val="000000"/>
                </a:solidFill>
                <a:latin typeface="Arimo"/>
              </a:rPr>
              <a:t>su</a:t>
            </a:r>
            <a:r>
              <a:rPr lang="en-US" sz="2100" dirty="0">
                <a:solidFill>
                  <a:srgbClr val="000000"/>
                </a:solidFill>
                <a:latin typeface="Arimo"/>
              </a:rPr>
              <a:t> acta </a:t>
            </a:r>
            <a:r>
              <a:rPr lang="en-US" sz="2100" dirty="0" err="1">
                <a:solidFill>
                  <a:srgbClr val="000000"/>
                </a:solidFill>
                <a:latin typeface="Arimo"/>
              </a:rPr>
              <a:t>constitutiva</a:t>
            </a:r>
            <a:r>
              <a:rPr lang="en-US" sz="2100" dirty="0">
                <a:solidFill>
                  <a:srgbClr val="000000"/>
                </a:solidFill>
                <a:latin typeface="Arimo"/>
              </a:rPr>
              <a:t> sea la </a:t>
            </a:r>
            <a:r>
              <a:rPr lang="en-US" sz="2100" dirty="0" err="1">
                <a:solidFill>
                  <a:srgbClr val="000000"/>
                </a:solidFill>
                <a:latin typeface="Arimo"/>
              </a:rPr>
              <a:t>comercialización</a:t>
            </a:r>
            <a:r>
              <a:rPr lang="en-US" sz="2100" dirty="0">
                <a:solidFill>
                  <a:srgbClr val="000000"/>
                </a:solidFill>
                <a:latin typeface="Arimo"/>
              </a:rPr>
              <a:t> de </a:t>
            </a:r>
            <a:r>
              <a:rPr lang="en-US" sz="2100" dirty="0" err="1">
                <a:solidFill>
                  <a:srgbClr val="000000"/>
                </a:solidFill>
                <a:latin typeface="Arimo"/>
              </a:rPr>
              <a:t>mercancías</a:t>
            </a:r>
            <a:r>
              <a:rPr lang="en-US" sz="2100" dirty="0">
                <a:solidFill>
                  <a:srgbClr val="000000"/>
                </a:solidFill>
                <a:latin typeface="Arimo"/>
              </a:rPr>
              <a:t> </a:t>
            </a:r>
            <a:r>
              <a:rPr lang="en-US" sz="2100" dirty="0" err="1">
                <a:solidFill>
                  <a:srgbClr val="000000"/>
                </a:solidFill>
                <a:latin typeface="Arimo"/>
              </a:rPr>
              <a:t>en</a:t>
            </a:r>
            <a:r>
              <a:rPr lang="en-US" sz="2100" dirty="0">
                <a:solidFill>
                  <a:srgbClr val="000000"/>
                </a:solidFill>
                <a:latin typeface="Arimo"/>
              </a:rPr>
              <a:t> los </a:t>
            </a:r>
            <a:r>
              <a:rPr lang="en-US" sz="2100" dirty="0" err="1">
                <a:solidFill>
                  <a:srgbClr val="000000"/>
                </a:solidFill>
                <a:latin typeface="Arimo"/>
              </a:rPr>
              <a:t>mercados</a:t>
            </a:r>
            <a:r>
              <a:rPr lang="en-US" sz="2100" dirty="0">
                <a:solidFill>
                  <a:srgbClr val="000000"/>
                </a:solidFill>
                <a:latin typeface="Arimo"/>
              </a:rPr>
              <a:t> </a:t>
            </a:r>
            <a:r>
              <a:rPr lang="en-US" sz="2100" dirty="0" err="1">
                <a:solidFill>
                  <a:srgbClr val="000000"/>
                </a:solidFill>
                <a:latin typeface="Arimo"/>
              </a:rPr>
              <a:t>internacionales</a:t>
            </a:r>
            <a:r>
              <a:rPr lang="en-US" sz="2100" dirty="0">
                <a:solidFill>
                  <a:srgbClr val="000000"/>
                </a:solidFill>
                <a:latin typeface="Arimo"/>
              </a:rPr>
              <a:t>, que </a:t>
            </a:r>
            <a:r>
              <a:rPr lang="en-US" sz="2100" dirty="0" err="1">
                <a:solidFill>
                  <a:srgbClr val="000000"/>
                </a:solidFill>
                <a:latin typeface="Arimo"/>
              </a:rPr>
              <a:t>cuente</a:t>
            </a:r>
            <a:r>
              <a:rPr lang="en-US" sz="2100" dirty="0">
                <a:solidFill>
                  <a:srgbClr val="000000"/>
                </a:solidFill>
                <a:latin typeface="Arimo"/>
              </a:rPr>
              <a:t> con un capital social </a:t>
            </a:r>
            <a:r>
              <a:rPr lang="en-US" sz="2100" dirty="0" err="1">
                <a:solidFill>
                  <a:srgbClr val="000000"/>
                </a:solidFill>
                <a:latin typeface="Arimo"/>
              </a:rPr>
              <a:t>suscrito</a:t>
            </a:r>
            <a:r>
              <a:rPr lang="en-US" sz="2100" dirty="0">
                <a:solidFill>
                  <a:srgbClr val="000000"/>
                </a:solidFill>
                <a:latin typeface="Arimo"/>
              </a:rPr>
              <a:t> y </a:t>
            </a:r>
            <a:r>
              <a:rPr lang="en-US" sz="2100" dirty="0" err="1">
                <a:solidFill>
                  <a:srgbClr val="000000"/>
                </a:solidFill>
                <a:latin typeface="Arimo"/>
              </a:rPr>
              <a:t>pagado</a:t>
            </a:r>
            <a:r>
              <a:rPr lang="en-US" sz="2100" dirty="0">
                <a:solidFill>
                  <a:srgbClr val="000000"/>
                </a:solidFill>
                <a:latin typeface="Arimo"/>
              </a:rPr>
              <a:t> </a:t>
            </a:r>
            <a:r>
              <a:rPr lang="en-US" sz="2100" dirty="0" err="1">
                <a:solidFill>
                  <a:srgbClr val="000000"/>
                </a:solidFill>
                <a:latin typeface="Arimo"/>
              </a:rPr>
              <a:t>mínimo</a:t>
            </a:r>
            <a:r>
              <a:rPr lang="en-US" sz="2100" dirty="0">
                <a:solidFill>
                  <a:srgbClr val="000000"/>
                </a:solidFill>
                <a:latin typeface="Arimo"/>
              </a:rPr>
              <a:t> de 200,000 pesos y que </a:t>
            </a:r>
            <a:r>
              <a:rPr lang="en-US" sz="2100" dirty="0" err="1">
                <a:solidFill>
                  <a:srgbClr val="000000"/>
                </a:solidFill>
                <a:latin typeface="Arimo"/>
              </a:rPr>
              <a:t>realice</a:t>
            </a:r>
            <a:r>
              <a:rPr lang="en-US" sz="2100" dirty="0">
                <a:solidFill>
                  <a:srgbClr val="000000"/>
                </a:solidFill>
                <a:latin typeface="Arimo"/>
              </a:rPr>
              <a:t> </a:t>
            </a:r>
            <a:r>
              <a:rPr lang="en-US" sz="2100" dirty="0" err="1">
                <a:solidFill>
                  <a:srgbClr val="000000"/>
                </a:solidFill>
                <a:latin typeface="Arimo"/>
              </a:rPr>
              <a:t>exportaciones</a:t>
            </a:r>
            <a:r>
              <a:rPr lang="en-US" sz="2100" dirty="0">
                <a:solidFill>
                  <a:srgbClr val="000000"/>
                </a:solidFill>
                <a:latin typeface="Arimo"/>
              </a:rPr>
              <a:t> de </a:t>
            </a:r>
            <a:r>
              <a:rPr lang="en-US" sz="2100" dirty="0" err="1">
                <a:solidFill>
                  <a:srgbClr val="000000"/>
                </a:solidFill>
                <a:latin typeface="Arimo"/>
              </a:rPr>
              <a:t>mercancías</a:t>
            </a:r>
            <a:r>
              <a:rPr lang="en-US" sz="2100" dirty="0">
                <a:solidFill>
                  <a:srgbClr val="000000"/>
                </a:solidFill>
                <a:latin typeface="Arimo"/>
              </a:rPr>
              <a:t> de </a:t>
            </a:r>
            <a:r>
              <a:rPr lang="en-US" sz="2100" dirty="0" err="1">
                <a:solidFill>
                  <a:srgbClr val="000000"/>
                </a:solidFill>
                <a:latin typeface="Arimo"/>
              </a:rPr>
              <a:t>cuando</a:t>
            </a:r>
            <a:r>
              <a:rPr lang="en-US" sz="2100" dirty="0">
                <a:solidFill>
                  <a:srgbClr val="000000"/>
                </a:solidFill>
                <a:latin typeface="Arimo"/>
              </a:rPr>
              <a:t> </a:t>
            </a:r>
            <a:r>
              <a:rPr lang="en-US" sz="2100" dirty="0" err="1">
                <a:solidFill>
                  <a:srgbClr val="000000"/>
                </a:solidFill>
                <a:latin typeface="Arimo"/>
              </a:rPr>
              <a:t>menos</a:t>
            </a:r>
            <a:r>
              <a:rPr lang="en-US" sz="2100" dirty="0">
                <a:solidFill>
                  <a:srgbClr val="000000"/>
                </a:solidFill>
                <a:latin typeface="Arimo"/>
              </a:rPr>
              <a:t> </a:t>
            </a:r>
            <a:r>
              <a:rPr lang="en-US" sz="2100" dirty="0" err="1">
                <a:solidFill>
                  <a:srgbClr val="000000"/>
                </a:solidFill>
                <a:latin typeface="Arimo"/>
              </a:rPr>
              <a:t>tres</a:t>
            </a:r>
            <a:r>
              <a:rPr lang="en-US" sz="2100" dirty="0">
                <a:solidFill>
                  <a:srgbClr val="000000"/>
                </a:solidFill>
                <a:latin typeface="Arimo"/>
              </a:rPr>
              <a:t> </a:t>
            </a:r>
            <a:r>
              <a:rPr lang="en-US" sz="2100" dirty="0" err="1">
                <a:solidFill>
                  <a:srgbClr val="000000"/>
                </a:solidFill>
                <a:latin typeface="Arimo"/>
              </a:rPr>
              <a:t>empresas</a:t>
            </a:r>
            <a:r>
              <a:rPr lang="en-US" sz="2100" dirty="0">
                <a:solidFill>
                  <a:srgbClr val="000000"/>
                </a:solidFill>
                <a:latin typeface="Arimo"/>
              </a:rPr>
              <a:t> </a:t>
            </a:r>
            <a:r>
              <a:rPr lang="en-US" sz="2100" dirty="0" err="1">
                <a:solidFill>
                  <a:srgbClr val="000000"/>
                </a:solidFill>
                <a:latin typeface="Arimo"/>
              </a:rPr>
              <a:t>productoras</a:t>
            </a:r>
            <a:r>
              <a:rPr lang="en-US" sz="2100" dirty="0">
                <a:solidFill>
                  <a:srgbClr val="000000"/>
                </a:solidFill>
                <a:latin typeface="Arimo"/>
              </a:rPr>
              <a:t>.</a:t>
            </a:r>
          </a:p>
        </p:txBody>
      </p:sp>
      <p:sp>
        <p:nvSpPr>
          <p:cNvPr id="11" name="TextBox 11"/>
          <p:cNvSpPr txBox="1"/>
          <p:nvPr/>
        </p:nvSpPr>
        <p:spPr>
          <a:xfrm>
            <a:off x="10090005" y="5095875"/>
            <a:ext cx="7325306" cy="2966085"/>
          </a:xfrm>
          <a:prstGeom prst="rect">
            <a:avLst/>
          </a:prstGeom>
        </p:spPr>
        <p:txBody>
          <a:bodyPr lIns="0" tIns="0" rIns="0" bIns="0" rtlCol="0" anchor="t">
            <a:spAutoFit/>
          </a:bodyPr>
          <a:lstStyle/>
          <a:p>
            <a:pPr algn="ctr">
              <a:lnSpc>
                <a:spcPts val="2940"/>
              </a:lnSpc>
              <a:spcBef>
                <a:spcPct val="0"/>
              </a:spcBef>
            </a:pPr>
            <a:r>
              <a:rPr lang="en-US" sz="2100">
                <a:solidFill>
                  <a:srgbClr val="000000"/>
                </a:solidFill>
                <a:latin typeface="Arimo"/>
              </a:rPr>
              <a:t>CONSOLIDADORA DE EXPORTACION. </a:t>
            </a:r>
          </a:p>
          <a:p>
            <a:pPr algn="ctr">
              <a:lnSpc>
                <a:spcPts val="2940"/>
              </a:lnSpc>
              <a:spcBef>
                <a:spcPct val="0"/>
              </a:spcBef>
            </a:pPr>
            <a:endParaRPr lang="en-US" sz="2100">
              <a:solidFill>
                <a:srgbClr val="000000"/>
              </a:solidFill>
              <a:latin typeface="Arimo"/>
            </a:endParaRPr>
          </a:p>
          <a:p>
            <a:pPr algn="ctr">
              <a:lnSpc>
                <a:spcPts val="2940"/>
              </a:lnSpc>
              <a:spcBef>
                <a:spcPct val="0"/>
              </a:spcBef>
            </a:pPr>
            <a:r>
              <a:rPr lang="en-US" sz="2100">
                <a:solidFill>
                  <a:srgbClr val="000000"/>
                </a:solidFill>
                <a:latin typeface="Arimo"/>
              </a:rPr>
              <a:t>Persona moral cuya actividad principal señalada en su acta constitutiva sea la integración y consolidación de mercancías para su exportación, que cuente con un capital social suscrito y pagado mínimo de 2,000,000 de pesos y que realice exportaciones de mercancías de cuando menos cinco empresas productoras.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5975205" y="-4566686"/>
            <a:ext cx="8229600" cy="8229600"/>
          </a:xfrm>
          <a:prstGeom prst="rect">
            <a:avLst/>
          </a:prstGeom>
        </p:spPr>
      </p:pic>
      <p:grpSp>
        <p:nvGrpSpPr>
          <p:cNvPr id="3" name="Group 3"/>
          <p:cNvGrpSpPr/>
          <p:nvPr/>
        </p:nvGrpSpPr>
        <p:grpSpPr>
          <a:xfrm>
            <a:off x="5379589" y="853200"/>
            <a:ext cx="9420833" cy="1096510"/>
            <a:chOff x="0" y="0"/>
            <a:chExt cx="12561110" cy="1462013"/>
          </a:xfrm>
        </p:grpSpPr>
        <p:sp>
          <p:nvSpPr>
            <p:cNvPr id="4" name="TextBox 4"/>
            <p:cNvSpPr txBox="1"/>
            <p:nvPr/>
          </p:nvSpPr>
          <p:spPr>
            <a:xfrm>
              <a:off x="0" y="883317"/>
              <a:ext cx="12561110" cy="578697"/>
            </a:xfrm>
            <a:prstGeom prst="rect">
              <a:avLst/>
            </a:prstGeom>
          </p:spPr>
          <p:txBody>
            <a:bodyPr lIns="0" tIns="0" rIns="0" bIns="0" rtlCol="0" anchor="t">
              <a:spAutoFit/>
            </a:bodyPr>
            <a:lstStyle/>
            <a:p>
              <a:pPr marL="0" lvl="0" indent="0" algn="ctr">
                <a:lnSpc>
                  <a:spcPts val="3640"/>
                </a:lnSpc>
                <a:buFont typeface="Arial"/>
                <a:buChar char="•"/>
              </a:pPr>
              <a:r>
                <a:rPr lang="en-US" sz="2600" b="0" i="0" spc="130">
                  <a:solidFill>
                    <a:srgbClr val="191919"/>
                  </a:solidFill>
                  <a:latin typeface="Aileron Regular"/>
                </a:rPr>
                <a:t>CARACTERISTICAS DEL DRAW BACK</a:t>
              </a:r>
            </a:p>
          </p:txBody>
        </p:sp>
        <p:sp>
          <p:nvSpPr>
            <p:cNvPr id="5" name="TextBox 5"/>
            <p:cNvSpPr txBox="1"/>
            <p:nvPr/>
          </p:nvSpPr>
          <p:spPr>
            <a:xfrm>
              <a:off x="0" y="-47625"/>
              <a:ext cx="12561110" cy="767969"/>
            </a:xfrm>
            <a:prstGeom prst="rect">
              <a:avLst/>
            </a:prstGeom>
          </p:spPr>
          <p:txBody>
            <a:bodyPr lIns="0" tIns="0" rIns="0" bIns="0" rtlCol="0" anchor="t">
              <a:spAutoFit/>
            </a:bodyPr>
            <a:lstStyle/>
            <a:p>
              <a:pPr marL="0" lvl="0" indent="0" algn="ctr">
                <a:lnSpc>
                  <a:spcPts val="4716"/>
                </a:lnSpc>
                <a:spcBef>
                  <a:spcPct val="0"/>
                </a:spcBef>
                <a:buFont typeface="Arial"/>
                <a:buChar char="•"/>
              </a:pPr>
              <a:r>
                <a:rPr lang="en-US" sz="3600" b="0" i="0" spc="107">
                  <a:solidFill>
                    <a:srgbClr val="191919"/>
                  </a:solidFill>
                  <a:latin typeface="Aileron Heavy"/>
                </a:rPr>
                <a:t>ANEXO 3</a:t>
              </a:r>
            </a:p>
          </p:txBody>
        </p:sp>
      </p:grpSp>
      <p:sp>
        <p:nvSpPr>
          <p:cNvPr id="6" name="TextBox 6"/>
          <p:cNvSpPr txBox="1"/>
          <p:nvPr/>
        </p:nvSpPr>
        <p:spPr>
          <a:xfrm>
            <a:off x="593671" y="3823002"/>
            <a:ext cx="17100657" cy="5937885"/>
          </a:xfrm>
          <a:prstGeom prst="rect">
            <a:avLst/>
          </a:prstGeom>
        </p:spPr>
        <p:txBody>
          <a:bodyPr lIns="0" tIns="0" rIns="0" bIns="0" rtlCol="0" anchor="t">
            <a:spAutoFit/>
          </a:bodyPr>
          <a:lstStyle/>
          <a:p>
            <a:pPr marL="0" lvl="0" indent="0" algn="just">
              <a:lnSpc>
                <a:spcPts val="2940"/>
              </a:lnSpc>
              <a:buFont typeface="Arial"/>
              <a:buChar char="•"/>
            </a:pPr>
            <a:r>
              <a:rPr lang="en-US" sz="2100" b="0" i="0" spc="105" dirty="0">
                <a:solidFill>
                  <a:srgbClr val="191919"/>
                </a:solidFill>
                <a:latin typeface="Aileron Regular"/>
              </a:rPr>
              <a:t> El </a:t>
            </a:r>
            <a:r>
              <a:rPr lang="en-US" sz="2100" b="0" i="0" spc="105" dirty="0" err="1">
                <a:solidFill>
                  <a:srgbClr val="191919"/>
                </a:solidFill>
                <a:latin typeface="Aileron Regular"/>
              </a:rPr>
              <a:t>Programa</a:t>
            </a:r>
            <a:r>
              <a:rPr lang="en-US" sz="2100" b="0" i="0" spc="105" dirty="0">
                <a:solidFill>
                  <a:srgbClr val="191919"/>
                </a:solidFill>
                <a:latin typeface="Aileron Regular"/>
              </a:rPr>
              <a:t> de </a:t>
            </a:r>
            <a:r>
              <a:rPr lang="en-US" sz="2100" b="0" i="0" spc="105" dirty="0" err="1">
                <a:solidFill>
                  <a:srgbClr val="191919"/>
                </a:solidFill>
                <a:latin typeface="Aileron Regular"/>
              </a:rPr>
              <a:t>Devolución</a:t>
            </a:r>
            <a:r>
              <a:rPr lang="en-US" sz="2100" b="0" i="0" spc="105" dirty="0">
                <a:solidFill>
                  <a:srgbClr val="191919"/>
                </a:solidFill>
                <a:latin typeface="Aileron Regular"/>
              </a:rPr>
              <a:t> de </a:t>
            </a:r>
            <a:r>
              <a:rPr lang="en-US" sz="2100" b="0" i="0" spc="105" dirty="0" err="1">
                <a:solidFill>
                  <a:srgbClr val="191919"/>
                </a:solidFill>
                <a:latin typeface="Aileron Regular"/>
              </a:rPr>
              <a:t>Impuestos</a:t>
            </a:r>
            <a:r>
              <a:rPr lang="en-US" sz="2100" b="0" i="0" spc="105" dirty="0">
                <a:solidFill>
                  <a:srgbClr val="191919"/>
                </a:solidFill>
                <a:latin typeface="Aileron Regular"/>
              </a:rPr>
              <a:t> de </a:t>
            </a:r>
            <a:r>
              <a:rPr lang="en-US" sz="2100" b="0" i="0" spc="105" dirty="0" err="1">
                <a:solidFill>
                  <a:srgbClr val="191919"/>
                </a:solidFill>
                <a:latin typeface="Aileron Regular"/>
              </a:rPr>
              <a:t>Importación</a:t>
            </a:r>
            <a:r>
              <a:rPr lang="en-US" sz="2100" b="0" i="0" spc="105" dirty="0">
                <a:solidFill>
                  <a:srgbClr val="191919"/>
                </a:solidFill>
                <a:latin typeface="Aileron Regular"/>
              </a:rPr>
              <a:t> a los </a:t>
            </a:r>
            <a:r>
              <a:rPr lang="en-US" sz="2100" b="0" i="0" spc="105" dirty="0" err="1">
                <a:solidFill>
                  <a:srgbClr val="191919"/>
                </a:solidFill>
                <a:latin typeface="Aileron Regular"/>
              </a:rPr>
              <a:t>Exportadores</a:t>
            </a:r>
            <a:r>
              <a:rPr lang="en-US" sz="2100" b="0" i="0" spc="105" dirty="0">
                <a:solidFill>
                  <a:srgbClr val="191919"/>
                </a:solidFill>
                <a:latin typeface="Aileron Regular"/>
              </a:rPr>
              <a:t>, </a:t>
            </a:r>
            <a:r>
              <a:rPr lang="en-US" sz="2100" b="0" i="0" spc="105" dirty="0" err="1">
                <a:solidFill>
                  <a:srgbClr val="191919"/>
                </a:solidFill>
                <a:latin typeface="Aileron Regular"/>
              </a:rPr>
              <a:t>permite</a:t>
            </a:r>
            <a:r>
              <a:rPr lang="en-US" sz="2100" b="0" i="0" spc="105" dirty="0">
                <a:solidFill>
                  <a:srgbClr val="191919"/>
                </a:solidFill>
                <a:latin typeface="Aileron Regular"/>
              </a:rPr>
              <a:t> a los </a:t>
            </a:r>
            <a:r>
              <a:rPr lang="en-US" sz="2100" b="0" i="0" spc="105" dirty="0" err="1">
                <a:solidFill>
                  <a:srgbClr val="191919"/>
                </a:solidFill>
                <a:latin typeface="Aileron Regular"/>
              </a:rPr>
              <a:t>beneficiarios</a:t>
            </a:r>
            <a:r>
              <a:rPr lang="en-US" sz="2100" b="0" i="0" spc="105" dirty="0">
                <a:solidFill>
                  <a:srgbClr val="191919"/>
                </a:solidFill>
                <a:latin typeface="Aileron Regular"/>
              </a:rPr>
              <a:t> </a:t>
            </a:r>
            <a:r>
              <a:rPr lang="en-US" sz="2100" b="0" i="0" spc="105" dirty="0" err="1">
                <a:solidFill>
                  <a:srgbClr val="191919"/>
                </a:solidFill>
                <a:latin typeface="Aileron Regular"/>
              </a:rPr>
              <a:t>recuperar</a:t>
            </a:r>
            <a:r>
              <a:rPr lang="en-US" sz="2100" b="0" i="0" spc="105" dirty="0">
                <a:solidFill>
                  <a:srgbClr val="191919"/>
                </a:solidFill>
                <a:latin typeface="Aileron Regular"/>
              </a:rPr>
              <a:t> el </a:t>
            </a:r>
            <a:r>
              <a:rPr lang="en-US" sz="2100" b="0" i="0" spc="105" dirty="0" err="1">
                <a:solidFill>
                  <a:srgbClr val="191919"/>
                </a:solidFill>
                <a:latin typeface="Aileron Regular"/>
              </a:rPr>
              <a:t>impuesto</a:t>
            </a:r>
            <a:r>
              <a:rPr lang="en-US" sz="2100" b="0" i="0" spc="105" dirty="0">
                <a:solidFill>
                  <a:srgbClr val="191919"/>
                </a:solidFill>
                <a:latin typeface="Aileron Regular"/>
              </a:rPr>
              <a:t> general de </a:t>
            </a:r>
            <a:r>
              <a:rPr lang="en-US" sz="2100" b="0" i="0" spc="105" dirty="0" err="1">
                <a:solidFill>
                  <a:srgbClr val="191919"/>
                </a:solidFill>
                <a:latin typeface="Aileron Regular"/>
              </a:rPr>
              <a:t>importación</a:t>
            </a:r>
            <a:r>
              <a:rPr lang="en-US" sz="2100" b="0" i="0" spc="105" dirty="0">
                <a:solidFill>
                  <a:srgbClr val="191919"/>
                </a:solidFill>
                <a:latin typeface="Aileron Regular"/>
              </a:rPr>
              <a:t> </a:t>
            </a:r>
            <a:r>
              <a:rPr lang="en-US" sz="2100" b="0" i="0" spc="105" dirty="0" err="1">
                <a:solidFill>
                  <a:srgbClr val="191919"/>
                </a:solidFill>
                <a:latin typeface="Aileron Regular"/>
              </a:rPr>
              <a:t>causado</a:t>
            </a:r>
            <a:r>
              <a:rPr lang="en-US" sz="2100" b="0" i="0" spc="105" dirty="0">
                <a:solidFill>
                  <a:srgbClr val="191919"/>
                </a:solidFill>
                <a:latin typeface="Aileron Regular"/>
              </a:rPr>
              <a:t> por la </a:t>
            </a:r>
            <a:r>
              <a:rPr lang="en-US" sz="2100" b="0" i="0" spc="105" dirty="0" err="1">
                <a:solidFill>
                  <a:srgbClr val="191919"/>
                </a:solidFill>
                <a:latin typeface="Aileron Regular"/>
              </a:rPr>
              <a:t>importación</a:t>
            </a:r>
            <a:r>
              <a:rPr lang="en-US" sz="2100" b="0" i="0" spc="105" dirty="0">
                <a:solidFill>
                  <a:srgbClr val="191919"/>
                </a:solidFill>
                <a:latin typeface="Aileron Regular"/>
              </a:rPr>
              <a:t> de </a:t>
            </a:r>
            <a:r>
              <a:rPr lang="en-US" sz="2100" b="0" i="0" spc="105" dirty="0" err="1">
                <a:solidFill>
                  <a:srgbClr val="191919"/>
                </a:solidFill>
                <a:latin typeface="Aileron Regular"/>
              </a:rPr>
              <a:t>insumos</a:t>
            </a:r>
            <a:r>
              <a:rPr lang="en-US" sz="2100" b="0" i="0" spc="105" dirty="0">
                <a:solidFill>
                  <a:srgbClr val="191919"/>
                </a:solidFill>
                <a:latin typeface="Aileron Regular"/>
              </a:rPr>
              <a:t>, </a:t>
            </a:r>
            <a:r>
              <a:rPr lang="en-US" sz="2100" b="0" i="0" spc="105" dirty="0" err="1">
                <a:solidFill>
                  <a:srgbClr val="191919"/>
                </a:solidFill>
                <a:latin typeface="Aileron Regular"/>
              </a:rPr>
              <a:t>materias</a:t>
            </a:r>
            <a:r>
              <a:rPr lang="en-US" sz="2100" b="0" i="0" spc="105" dirty="0">
                <a:solidFill>
                  <a:srgbClr val="191919"/>
                </a:solidFill>
                <a:latin typeface="Aileron Regular"/>
              </a:rPr>
              <a:t> </a:t>
            </a:r>
            <a:r>
              <a:rPr lang="en-US" sz="2100" b="0" i="0" spc="105" dirty="0" err="1">
                <a:solidFill>
                  <a:srgbClr val="191919"/>
                </a:solidFill>
                <a:latin typeface="Aileron Regular"/>
              </a:rPr>
              <a:t>primas</a:t>
            </a:r>
            <a:r>
              <a:rPr lang="en-US" sz="2100" b="0" i="0" spc="105" dirty="0">
                <a:solidFill>
                  <a:srgbClr val="191919"/>
                </a:solidFill>
                <a:latin typeface="Aileron Regular"/>
              </a:rPr>
              <a:t>, </a:t>
            </a:r>
            <a:r>
              <a:rPr lang="en-US" sz="2100" b="0" i="0" spc="105" dirty="0" err="1">
                <a:solidFill>
                  <a:srgbClr val="191919"/>
                </a:solidFill>
                <a:latin typeface="Aileron Regular"/>
              </a:rPr>
              <a:t>partes</a:t>
            </a:r>
            <a:r>
              <a:rPr lang="en-US" sz="2100" b="0" i="0" spc="105" dirty="0">
                <a:solidFill>
                  <a:srgbClr val="191919"/>
                </a:solidFill>
                <a:latin typeface="Aileron Regular"/>
              </a:rPr>
              <a:t> y </a:t>
            </a:r>
            <a:r>
              <a:rPr lang="en-US" sz="2100" b="0" i="0" spc="105" dirty="0" err="1">
                <a:solidFill>
                  <a:srgbClr val="191919"/>
                </a:solidFill>
                <a:latin typeface="Aileron Regular"/>
              </a:rPr>
              <a:t>componentes</a:t>
            </a:r>
            <a:r>
              <a:rPr lang="en-US" sz="2100" b="0" i="0" spc="105" dirty="0">
                <a:solidFill>
                  <a:srgbClr val="191919"/>
                </a:solidFill>
                <a:latin typeface="Aileron Regular"/>
              </a:rPr>
              <a:t>, </a:t>
            </a:r>
            <a:r>
              <a:rPr lang="en-US" sz="2100" b="0" i="0" spc="105" dirty="0" err="1">
                <a:solidFill>
                  <a:srgbClr val="191919"/>
                </a:solidFill>
                <a:latin typeface="Aileron Regular"/>
              </a:rPr>
              <a:t>empaques</a:t>
            </a:r>
            <a:r>
              <a:rPr lang="en-US" sz="2100" b="0" i="0" spc="105" dirty="0">
                <a:solidFill>
                  <a:srgbClr val="191919"/>
                </a:solidFill>
                <a:latin typeface="Aileron Regular"/>
              </a:rPr>
              <a:t> y </a:t>
            </a:r>
            <a:r>
              <a:rPr lang="en-US" sz="2100" b="0" i="0" spc="105" dirty="0" err="1">
                <a:solidFill>
                  <a:srgbClr val="191919"/>
                </a:solidFill>
                <a:latin typeface="Aileron Regular"/>
              </a:rPr>
              <a:t>envases</a:t>
            </a:r>
            <a:r>
              <a:rPr lang="en-US" sz="2100" b="0" i="0" spc="105" dirty="0">
                <a:solidFill>
                  <a:srgbClr val="191919"/>
                </a:solidFill>
                <a:latin typeface="Aileron Regular"/>
              </a:rPr>
              <a:t>, combustibles, </a:t>
            </a:r>
            <a:r>
              <a:rPr lang="en-US" sz="2100" b="0" i="0" spc="105" dirty="0" err="1">
                <a:solidFill>
                  <a:srgbClr val="191919"/>
                </a:solidFill>
                <a:latin typeface="Aileron Regular"/>
              </a:rPr>
              <a:t>lubricantes</a:t>
            </a:r>
            <a:r>
              <a:rPr lang="en-US" sz="2100" b="0" i="0" spc="105" dirty="0">
                <a:solidFill>
                  <a:srgbClr val="191919"/>
                </a:solidFill>
                <a:latin typeface="Aileron Regular"/>
              </a:rPr>
              <a:t> y </a:t>
            </a:r>
            <a:r>
              <a:rPr lang="en-US" sz="2100" b="0" i="0" spc="105" dirty="0" err="1">
                <a:solidFill>
                  <a:srgbClr val="191919"/>
                </a:solidFill>
                <a:latin typeface="Aileron Regular"/>
              </a:rPr>
              <a:t>otros</a:t>
            </a:r>
            <a:r>
              <a:rPr lang="en-US" sz="2100" b="0" i="0" spc="105" dirty="0">
                <a:solidFill>
                  <a:srgbClr val="191919"/>
                </a:solidFill>
                <a:latin typeface="Aileron Regular"/>
              </a:rPr>
              <a:t> </a:t>
            </a:r>
            <a:r>
              <a:rPr lang="en-US" sz="2100" b="0" i="0" spc="105" dirty="0" err="1">
                <a:solidFill>
                  <a:srgbClr val="191919"/>
                </a:solidFill>
                <a:latin typeface="Aileron Regular"/>
              </a:rPr>
              <a:t>materiales</a:t>
            </a:r>
            <a:r>
              <a:rPr lang="en-US" sz="2100" b="0" i="0" spc="105" dirty="0">
                <a:solidFill>
                  <a:srgbClr val="191919"/>
                </a:solidFill>
                <a:latin typeface="Aileron Regular"/>
              </a:rPr>
              <a:t> </a:t>
            </a:r>
            <a:r>
              <a:rPr lang="en-US" sz="2100" b="0" i="0" spc="105" dirty="0" err="1">
                <a:solidFill>
                  <a:srgbClr val="191919"/>
                </a:solidFill>
                <a:latin typeface="Aileron Regular"/>
              </a:rPr>
              <a:t>incorporados</a:t>
            </a:r>
            <a:r>
              <a:rPr lang="en-US" sz="2100" b="0" i="0" spc="105" dirty="0">
                <a:solidFill>
                  <a:srgbClr val="191919"/>
                </a:solidFill>
                <a:latin typeface="Aileron Regular"/>
              </a:rPr>
              <a:t> al </a:t>
            </a:r>
            <a:r>
              <a:rPr lang="en-US" sz="2100" b="0" i="0" spc="105" dirty="0" err="1">
                <a:solidFill>
                  <a:srgbClr val="191919"/>
                </a:solidFill>
                <a:latin typeface="Aileron Regular"/>
              </a:rPr>
              <a:t>producto</a:t>
            </a:r>
            <a:r>
              <a:rPr lang="en-US" sz="2100" b="0" i="0" spc="105" dirty="0">
                <a:solidFill>
                  <a:srgbClr val="191919"/>
                </a:solidFill>
                <a:latin typeface="Aileron Regular"/>
              </a:rPr>
              <a:t> </a:t>
            </a:r>
            <a:r>
              <a:rPr lang="en-US" sz="2100" b="0" i="0" spc="105" dirty="0" err="1">
                <a:solidFill>
                  <a:srgbClr val="191919"/>
                </a:solidFill>
                <a:latin typeface="Aileron Regular"/>
              </a:rPr>
              <a:t>exportado</a:t>
            </a:r>
            <a:r>
              <a:rPr lang="en-US" sz="2100" b="0" i="0" spc="105" dirty="0">
                <a:solidFill>
                  <a:srgbClr val="191919"/>
                </a:solidFill>
                <a:latin typeface="Aileron Regular"/>
              </a:rPr>
              <a:t> o por la </a:t>
            </a:r>
            <a:r>
              <a:rPr lang="en-US" sz="2100" b="0" i="0" spc="105" dirty="0" err="1">
                <a:solidFill>
                  <a:srgbClr val="191919"/>
                </a:solidFill>
                <a:latin typeface="Aileron Regular"/>
              </a:rPr>
              <a:t>importación</a:t>
            </a:r>
            <a:r>
              <a:rPr lang="en-US" sz="2100" b="0" i="0" spc="105" dirty="0">
                <a:solidFill>
                  <a:srgbClr val="191919"/>
                </a:solidFill>
                <a:latin typeface="Aileron Regular"/>
              </a:rPr>
              <a:t> de </a:t>
            </a:r>
            <a:r>
              <a:rPr lang="en-US" sz="2100" b="0" i="0" spc="105" dirty="0" err="1">
                <a:solidFill>
                  <a:srgbClr val="191919"/>
                </a:solidFill>
                <a:latin typeface="Aileron Regular"/>
              </a:rPr>
              <a:t>mercancías</a:t>
            </a:r>
            <a:r>
              <a:rPr lang="en-US" sz="2100" b="0" i="0" spc="105" dirty="0">
                <a:solidFill>
                  <a:srgbClr val="191919"/>
                </a:solidFill>
                <a:latin typeface="Aileron Regular"/>
              </a:rPr>
              <a:t> que se </a:t>
            </a:r>
            <a:r>
              <a:rPr lang="en-US" sz="2100" b="0" i="0" spc="105" dirty="0" err="1">
                <a:solidFill>
                  <a:srgbClr val="191919"/>
                </a:solidFill>
                <a:latin typeface="Aileron Regular"/>
              </a:rPr>
              <a:t>retornan</a:t>
            </a:r>
            <a:r>
              <a:rPr lang="en-US" sz="2100" b="0" i="0" spc="105" dirty="0">
                <a:solidFill>
                  <a:srgbClr val="191919"/>
                </a:solidFill>
                <a:latin typeface="Aileron Regular"/>
              </a:rPr>
              <a:t> </a:t>
            </a:r>
            <a:r>
              <a:rPr lang="en-US" sz="2100" b="0" i="0" spc="105" dirty="0" err="1">
                <a:solidFill>
                  <a:srgbClr val="191919"/>
                </a:solidFill>
                <a:latin typeface="Aileron Regular"/>
              </a:rPr>
              <a:t>en</a:t>
            </a:r>
            <a:r>
              <a:rPr lang="en-US" sz="2100" b="0" i="0" spc="105" dirty="0">
                <a:solidFill>
                  <a:srgbClr val="191919"/>
                </a:solidFill>
                <a:latin typeface="Aileron Regular"/>
              </a:rPr>
              <a:t> el </a:t>
            </a:r>
            <a:r>
              <a:rPr lang="en-US" sz="2100" b="0" i="0" spc="105" dirty="0" err="1">
                <a:solidFill>
                  <a:srgbClr val="191919"/>
                </a:solidFill>
                <a:latin typeface="Aileron Regular"/>
              </a:rPr>
              <a:t>mismo</a:t>
            </a:r>
            <a:r>
              <a:rPr lang="en-US" sz="2100" b="0" i="0" spc="105" dirty="0">
                <a:solidFill>
                  <a:srgbClr val="191919"/>
                </a:solidFill>
                <a:latin typeface="Aileron Regular"/>
              </a:rPr>
              <a:t> </a:t>
            </a:r>
            <a:r>
              <a:rPr lang="en-US" sz="2100" b="0" i="0" spc="105" dirty="0" err="1">
                <a:solidFill>
                  <a:srgbClr val="191919"/>
                </a:solidFill>
                <a:latin typeface="Aileron Regular"/>
              </a:rPr>
              <a:t>estado</a:t>
            </a:r>
            <a:r>
              <a:rPr lang="en-US" sz="2100" b="0" i="0" spc="105" dirty="0">
                <a:solidFill>
                  <a:srgbClr val="191919"/>
                </a:solidFill>
                <a:latin typeface="Aileron Regular"/>
              </a:rPr>
              <a:t> o por </a:t>
            </a:r>
            <a:r>
              <a:rPr lang="en-US" sz="2100" b="0" i="0" spc="105" dirty="0" err="1">
                <a:solidFill>
                  <a:srgbClr val="191919"/>
                </a:solidFill>
                <a:latin typeface="Aileron Regular"/>
              </a:rPr>
              <a:t>mercancías</a:t>
            </a:r>
            <a:r>
              <a:rPr lang="en-US" sz="2100" b="0" i="0" spc="105" dirty="0">
                <a:solidFill>
                  <a:srgbClr val="191919"/>
                </a:solidFill>
                <a:latin typeface="Aileron Regular"/>
              </a:rPr>
              <a:t> para </a:t>
            </a:r>
            <a:r>
              <a:rPr lang="en-US" sz="2100" b="0" i="0" spc="105" dirty="0" err="1">
                <a:solidFill>
                  <a:srgbClr val="191919"/>
                </a:solidFill>
                <a:latin typeface="Aileron Regular"/>
              </a:rPr>
              <a:t>su</a:t>
            </a:r>
            <a:r>
              <a:rPr lang="en-US" sz="2100" b="0" i="0" spc="105" dirty="0">
                <a:solidFill>
                  <a:srgbClr val="191919"/>
                </a:solidFill>
                <a:latin typeface="Aileron Regular"/>
              </a:rPr>
              <a:t> </a:t>
            </a:r>
            <a:r>
              <a:rPr lang="en-US" sz="2100" b="0" i="0" spc="105" dirty="0" err="1">
                <a:solidFill>
                  <a:srgbClr val="191919"/>
                </a:solidFill>
                <a:latin typeface="Aileron Regular"/>
              </a:rPr>
              <a:t>reparación</a:t>
            </a:r>
            <a:r>
              <a:rPr lang="en-US" sz="2100" b="0" i="0" spc="105" dirty="0">
                <a:solidFill>
                  <a:srgbClr val="191919"/>
                </a:solidFill>
                <a:latin typeface="Aileron Regular"/>
              </a:rPr>
              <a:t> o </a:t>
            </a:r>
            <a:r>
              <a:rPr lang="en-US" sz="2100" b="0" i="0" spc="105" dirty="0" err="1">
                <a:solidFill>
                  <a:srgbClr val="191919"/>
                </a:solidFill>
                <a:latin typeface="Aileron Regular"/>
              </a:rPr>
              <a:t>alteración</a:t>
            </a:r>
            <a:r>
              <a:rPr lang="en-US" sz="2100" b="0" i="0" spc="105" dirty="0">
                <a:solidFill>
                  <a:srgbClr val="191919"/>
                </a:solidFill>
                <a:latin typeface="Aileron Regular"/>
              </a:rPr>
              <a:t>.</a:t>
            </a:r>
          </a:p>
          <a:p>
            <a:pPr marL="0" lvl="0" indent="0" algn="just">
              <a:lnSpc>
                <a:spcPts val="2940"/>
              </a:lnSpc>
              <a:buFont typeface="Arial"/>
              <a:buChar char="•"/>
            </a:pPr>
            <a:endParaRPr lang="en-US" sz="2100" b="0" i="0" spc="105" dirty="0">
              <a:solidFill>
                <a:srgbClr val="191919"/>
              </a:solidFill>
              <a:latin typeface="Aileron Regular"/>
            </a:endParaRPr>
          </a:p>
          <a:p>
            <a:pPr marL="0" lvl="0" indent="0" algn="just">
              <a:lnSpc>
                <a:spcPts val="2940"/>
              </a:lnSpc>
              <a:buFont typeface="Arial"/>
              <a:buChar char="•"/>
            </a:pPr>
            <a:r>
              <a:rPr lang="en-US" sz="2100" b="0" i="0" spc="105" dirty="0">
                <a:solidFill>
                  <a:srgbClr val="191919"/>
                </a:solidFill>
                <a:latin typeface="Aileron Regular"/>
              </a:rPr>
              <a:t>El </a:t>
            </a:r>
            <a:r>
              <a:rPr lang="en-US" sz="2100" b="0" i="0" spc="105" dirty="0" err="1">
                <a:solidFill>
                  <a:srgbClr val="191919"/>
                </a:solidFill>
                <a:latin typeface="Aileron Regular"/>
              </a:rPr>
              <a:t>monto</a:t>
            </a:r>
            <a:r>
              <a:rPr lang="en-US" sz="2100" b="0" i="0" spc="105" dirty="0">
                <a:solidFill>
                  <a:srgbClr val="191919"/>
                </a:solidFill>
                <a:latin typeface="Aileron Regular"/>
              </a:rPr>
              <a:t> de la </a:t>
            </a:r>
            <a:r>
              <a:rPr lang="en-US" sz="2100" b="0" i="0" spc="105" dirty="0" err="1">
                <a:solidFill>
                  <a:srgbClr val="191919"/>
                </a:solidFill>
                <a:latin typeface="Aileron Regular"/>
              </a:rPr>
              <a:t>devolución</a:t>
            </a:r>
            <a:r>
              <a:rPr lang="en-US" sz="2100" b="0" i="0" spc="105" dirty="0">
                <a:solidFill>
                  <a:srgbClr val="191919"/>
                </a:solidFill>
                <a:latin typeface="Aileron Regular"/>
              </a:rPr>
              <a:t> se </a:t>
            </a:r>
            <a:r>
              <a:rPr lang="en-US" sz="2100" b="0" i="0" spc="105" dirty="0" err="1">
                <a:solidFill>
                  <a:srgbClr val="191919"/>
                </a:solidFill>
                <a:latin typeface="Aileron Regular"/>
              </a:rPr>
              <a:t>determina</a:t>
            </a:r>
            <a:r>
              <a:rPr lang="en-US" sz="2100" b="0" i="0" spc="105" dirty="0">
                <a:solidFill>
                  <a:srgbClr val="191919"/>
                </a:solidFill>
                <a:latin typeface="Aileron Regular"/>
              </a:rPr>
              <a:t> </a:t>
            </a:r>
            <a:r>
              <a:rPr lang="en-US" sz="2100" b="0" i="0" spc="105" dirty="0" err="1">
                <a:solidFill>
                  <a:srgbClr val="191919"/>
                </a:solidFill>
                <a:latin typeface="Aileron Regular"/>
              </a:rPr>
              <a:t>tomando</a:t>
            </a:r>
            <a:r>
              <a:rPr lang="en-US" sz="2100" b="0" i="0" spc="105" dirty="0">
                <a:solidFill>
                  <a:srgbClr val="191919"/>
                </a:solidFill>
                <a:latin typeface="Aileron Regular"/>
              </a:rPr>
              <a:t> </a:t>
            </a:r>
            <a:r>
              <a:rPr lang="en-US" sz="2100" b="0" i="0" spc="105" dirty="0" err="1">
                <a:solidFill>
                  <a:srgbClr val="191919"/>
                </a:solidFill>
                <a:latin typeface="Aileron Regular"/>
              </a:rPr>
              <a:t>como</a:t>
            </a:r>
            <a:r>
              <a:rPr lang="en-US" sz="2100" b="0" i="0" spc="105" dirty="0">
                <a:solidFill>
                  <a:srgbClr val="191919"/>
                </a:solidFill>
                <a:latin typeface="Aileron Regular"/>
              </a:rPr>
              <a:t> base la </a:t>
            </a:r>
            <a:r>
              <a:rPr lang="en-US" sz="2100" b="0" i="0" spc="105" dirty="0" err="1">
                <a:solidFill>
                  <a:srgbClr val="191919"/>
                </a:solidFill>
                <a:latin typeface="Aileron Regular"/>
              </a:rPr>
              <a:t>cantidad</a:t>
            </a:r>
            <a:r>
              <a:rPr lang="en-US" sz="2100" b="0" i="0" spc="105" dirty="0">
                <a:solidFill>
                  <a:srgbClr val="191919"/>
                </a:solidFill>
                <a:latin typeface="Aileron Regular"/>
              </a:rPr>
              <a:t> </a:t>
            </a:r>
            <a:r>
              <a:rPr lang="en-US" sz="2100" b="0" i="0" spc="105" dirty="0" err="1">
                <a:solidFill>
                  <a:srgbClr val="191919"/>
                </a:solidFill>
                <a:latin typeface="Aileron Regular"/>
              </a:rPr>
              <a:t>pagada</a:t>
            </a:r>
            <a:r>
              <a:rPr lang="en-US" sz="2100" b="0" i="0" spc="105" dirty="0">
                <a:solidFill>
                  <a:srgbClr val="191919"/>
                </a:solidFill>
                <a:latin typeface="Aileron Regular"/>
              </a:rPr>
              <a:t> por </a:t>
            </a:r>
            <a:r>
              <a:rPr lang="en-US" sz="2100" b="0" i="0" spc="105" dirty="0" err="1">
                <a:solidFill>
                  <a:srgbClr val="191919"/>
                </a:solidFill>
                <a:latin typeface="Aileron Regular"/>
              </a:rPr>
              <a:t>concepto</a:t>
            </a:r>
            <a:r>
              <a:rPr lang="en-US" sz="2100" b="0" i="0" spc="105" dirty="0">
                <a:solidFill>
                  <a:srgbClr val="191919"/>
                </a:solidFill>
                <a:latin typeface="Aileron Regular"/>
              </a:rPr>
              <a:t> del </a:t>
            </a:r>
            <a:r>
              <a:rPr lang="en-US" sz="2100" b="0" i="0" spc="105" dirty="0" err="1">
                <a:solidFill>
                  <a:srgbClr val="191919"/>
                </a:solidFill>
                <a:latin typeface="Aileron Regular"/>
              </a:rPr>
              <a:t>impuesto</a:t>
            </a:r>
            <a:r>
              <a:rPr lang="en-US" sz="2100" b="0" i="0" spc="105" dirty="0">
                <a:solidFill>
                  <a:srgbClr val="191919"/>
                </a:solidFill>
                <a:latin typeface="Aileron Regular"/>
              </a:rPr>
              <a:t> general de </a:t>
            </a:r>
            <a:r>
              <a:rPr lang="en-US" sz="2100" b="0" i="0" spc="105" dirty="0" err="1">
                <a:solidFill>
                  <a:srgbClr val="191919"/>
                </a:solidFill>
                <a:latin typeface="Aileron Regular"/>
              </a:rPr>
              <a:t>importación</a:t>
            </a:r>
            <a:r>
              <a:rPr lang="en-US" sz="2100" b="0" i="0" spc="105" dirty="0">
                <a:solidFill>
                  <a:srgbClr val="191919"/>
                </a:solidFill>
                <a:latin typeface="Aileron Regular"/>
              </a:rPr>
              <a:t> </a:t>
            </a:r>
            <a:r>
              <a:rPr lang="en-US" sz="2100" b="0" i="0" spc="105" dirty="0" err="1">
                <a:solidFill>
                  <a:srgbClr val="191919"/>
                </a:solidFill>
                <a:latin typeface="Aileron Regular"/>
              </a:rPr>
              <a:t>en</a:t>
            </a:r>
            <a:r>
              <a:rPr lang="en-US" sz="2100" b="0" i="0" spc="105" dirty="0">
                <a:solidFill>
                  <a:srgbClr val="191919"/>
                </a:solidFill>
                <a:latin typeface="Aileron Regular"/>
              </a:rPr>
              <a:t> </a:t>
            </a:r>
            <a:r>
              <a:rPr lang="en-US" sz="2100" b="0" i="0" spc="105" dirty="0" err="1">
                <a:solidFill>
                  <a:srgbClr val="191919"/>
                </a:solidFill>
                <a:latin typeface="Aileron Regular"/>
              </a:rPr>
              <a:t>moneda</a:t>
            </a:r>
            <a:r>
              <a:rPr lang="en-US" sz="2100" b="0" i="0" spc="105" dirty="0">
                <a:solidFill>
                  <a:srgbClr val="191919"/>
                </a:solidFill>
                <a:latin typeface="Aileron Regular"/>
              </a:rPr>
              <a:t> </a:t>
            </a:r>
            <a:r>
              <a:rPr lang="en-US" sz="2100" b="0" i="0" spc="105" dirty="0" err="1">
                <a:solidFill>
                  <a:srgbClr val="191919"/>
                </a:solidFill>
                <a:latin typeface="Aileron Regular"/>
              </a:rPr>
              <a:t>nacional</a:t>
            </a:r>
            <a:r>
              <a:rPr lang="en-US" sz="2100" b="0" i="0" spc="105" dirty="0">
                <a:solidFill>
                  <a:srgbClr val="191919"/>
                </a:solidFill>
                <a:latin typeface="Aileron Regular"/>
              </a:rPr>
              <a:t> entre el </a:t>
            </a:r>
            <a:r>
              <a:rPr lang="en-US" sz="2100" b="0" i="0" spc="105" dirty="0" err="1">
                <a:solidFill>
                  <a:srgbClr val="191919"/>
                </a:solidFill>
                <a:latin typeface="Aileron Regular"/>
              </a:rPr>
              <a:t>tipo</a:t>
            </a:r>
            <a:r>
              <a:rPr lang="en-US" sz="2100" b="0" i="0" spc="105" dirty="0">
                <a:solidFill>
                  <a:srgbClr val="191919"/>
                </a:solidFill>
                <a:latin typeface="Aileron Regular"/>
              </a:rPr>
              <a:t> de </a:t>
            </a:r>
            <a:r>
              <a:rPr lang="en-US" sz="2100" b="0" i="0" spc="105" dirty="0" err="1">
                <a:solidFill>
                  <a:srgbClr val="191919"/>
                </a:solidFill>
                <a:latin typeface="Aileron Regular"/>
              </a:rPr>
              <a:t>cambio</a:t>
            </a:r>
            <a:r>
              <a:rPr lang="en-US" sz="2100" b="0" i="0" spc="105" dirty="0">
                <a:solidFill>
                  <a:srgbClr val="191919"/>
                </a:solidFill>
                <a:latin typeface="Aileron Regular"/>
              </a:rPr>
              <a:t> del peso con </a:t>
            </a:r>
            <a:r>
              <a:rPr lang="en-US" sz="2100" b="0" i="0" spc="105" dirty="0" err="1">
                <a:solidFill>
                  <a:srgbClr val="191919"/>
                </a:solidFill>
                <a:latin typeface="Aileron Regular"/>
              </a:rPr>
              <a:t>respecto</a:t>
            </a:r>
            <a:r>
              <a:rPr lang="en-US" sz="2100" b="0" i="0" spc="105" dirty="0">
                <a:solidFill>
                  <a:srgbClr val="191919"/>
                </a:solidFill>
                <a:latin typeface="Aileron Regular"/>
              </a:rPr>
              <a:t> al </a:t>
            </a:r>
            <a:r>
              <a:rPr lang="en-US" sz="2100" b="0" i="0" spc="105" dirty="0" err="1">
                <a:solidFill>
                  <a:srgbClr val="191919"/>
                </a:solidFill>
                <a:latin typeface="Aileron Regular"/>
              </a:rPr>
              <a:t>dólar</a:t>
            </a:r>
            <a:r>
              <a:rPr lang="en-US" sz="2100" b="0" i="0" spc="105" dirty="0">
                <a:solidFill>
                  <a:srgbClr val="191919"/>
                </a:solidFill>
                <a:latin typeface="Aileron Regular"/>
              </a:rPr>
              <a:t> de los </a:t>
            </a:r>
            <a:r>
              <a:rPr lang="en-US" sz="2100" b="0" i="0" spc="105" dirty="0" err="1">
                <a:solidFill>
                  <a:srgbClr val="191919"/>
                </a:solidFill>
                <a:latin typeface="Aileron Regular"/>
              </a:rPr>
              <a:t>Estados</a:t>
            </a:r>
            <a:r>
              <a:rPr lang="en-US" sz="2100" b="0" i="0" spc="105" dirty="0">
                <a:solidFill>
                  <a:srgbClr val="191919"/>
                </a:solidFill>
                <a:latin typeface="Aileron Regular"/>
              </a:rPr>
              <a:t> Unidos de América </a:t>
            </a:r>
            <a:r>
              <a:rPr lang="en-US" sz="2100" b="0" i="0" spc="105" dirty="0" err="1">
                <a:solidFill>
                  <a:srgbClr val="191919"/>
                </a:solidFill>
                <a:latin typeface="Aileron Regular"/>
              </a:rPr>
              <a:t>vigente</a:t>
            </a:r>
            <a:r>
              <a:rPr lang="en-US" sz="2100" b="0" i="0" spc="105" dirty="0">
                <a:solidFill>
                  <a:srgbClr val="191919"/>
                </a:solidFill>
                <a:latin typeface="Aileron Regular"/>
              </a:rPr>
              <a:t> a la </a:t>
            </a:r>
            <a:r>
              <a:rPr lang="en-US" sz="2100" b="0" i="0" spc="105" dirty="0" err="1">
                <a:solidFill>
                  <a:srgbClr val="191919"/>
                </a:solidFill>
                <a:latin typeface="Aileron Regular"/>
              </a:rPr>
              <a:t>fecha</a:t>
            </a:r>
            <a:r>
              <a:rPr lang="en-US" sz="2100" b="0" i="0" spc="105" dirty="0">
                <a:solidFill>
                  <a:srgbClr val="191919"/>
                </a:solidFill>
                <a:latin typeface="Aileron Regular"/>
              </a:rPr>
              <a:t> </a:t>
            </a:r>
            <a:r>
              <a:rPr lang="en-US" sz="2100" b="0" i="0" spc="105" dirty="0" err="1">
                <a:solidFill>
                  <a:srgbClr val="191919"/>
                </a:solidFill>
                <a:latin typeface="Aileron Regular"/>
              </a:rPr>
              <a:t>en</a:t>
            </a:r>
            <a:r>
              <a:rPr lang="en-US" sz="2100" b="0" i="0" spc="105" dirty="0">
                <a:solidFill>
                  <a:srgbClr val="191919"/>
                </a:solidFill>
                <a:latin typeface="Aileron Regular"/>
              </a:rPr>
              <a:t> que se </a:t>
            </a:r>
            <a:r>
              <a:rPr lang="en-US" sz="2100" b="0" i="0" spc="105" dirty="0" err="1">
                <a:solidFill>
                  <a:srgbClr val="191919"/>
                </a:solidFill>
                <a:latin typeface="Aileron Regular"/>
              </a:rPr>
              <a:t>efectúo</a:t>
            </a:r>
            <a:r>
              <a:rPr lang="en-US" sz="2100" b="0" i="0" spc="105" dirty="0">
                <a:solidFill>
                  <a:srgbClr val="191919"/>
                </a:solidFill>
                <a:latin typeface="Aileron Regular"/>
              </a:rPr>
              <a:t> </a:t>
            </a:r>
            <a:r>
              <a:rPr lang="en-US" sz="2100" b="0" i="0" spc="105" dirty="0" err="1">
                <a:solidFill>
                  <a:srgbClr val="191919"/>
                </a:solidFill>
                <a:latin typeface="Aileron Regular"/>
              </a:rPr>
              <a:t>dicho</a:t>
            </a:r>
            <a:r>
              <a:rPr lang="en-US" sz="2100" b="0" i="0" spc="105" dirty="0">
                <a:solidFill>
                  <a:srgbClr val="191919"/>
                </a:solidFill>
                <a:latin typeface="Aileron Regular"/>
              </a:rPr>
              <a:t> </a:t>
            </a:r>
            <a:r>
              <a:rPr lang="en-US" sz="2100" b="0" i="0" spc="105" dirty="0" err="1">
                <a:solidFill>
                  <a:srgbClr val="191919"/>
                </a:solidFill>
                <a:latin typeface="Aileron Regular"/>
              </a:rPr>
              <a:t>pago</a:t>
            </a:r>
            <a:r>
              <a:rPr lang="en-US" sz="2100" b="0" i="0" spc="105" dirty="0">
                <a:solidFill>
                  <a:srgbClr val="191919"/>
                </a:solidFill>
                <a:latin typeface="Aileron Regular"/>
              </a:rPr>
              <a:t>. El </a:t>
            </a:r>
            <a:r>
              <a:rPr lang="en-US" sz="2100" b="0" i="0" spc="105" dirty="0" err="1">
                <a:solidFill>
                  <a:srgbClr val="191919"/>
                </a:solidFill>
                <a:latin typeface="Aileron Regular"/>
              </a:rPr>
              <a:t>resultado</a:t>
            </a:r>
            <a:r>
              <a:rPr lang="en-US" sz="2100" b="0" i="0" spc="105" dirty="0">
                <a:solidFill>
                  <a:srgbClr val="191919"/>
                </a:solidFill>
                <a:latin typeface="Aileron Regular"/>
              </a:rPr>
              <a:t> de </a:t>
            </a:r>
            <a:r>
              <a:rPr lang="en-US" sz="2100" b="0" i="0" spc="105" dirty="0" err="1">
                <a:solidFill>
                  <a:srgbClr val="191919"/>
                </a:solidFill>
                <a:latin typeface="Aileron Regular"/>
              </a:rPr>
              <a:t>esta</a:t>
            </a:r>
            <a:r>
              <a:rPr lang="en-US" sz="2100" b="0" i="0" spc="105" dirty="0">
                <a:solidFill>
                  <a:srgbClr val="191919"/>
                </a:solidFill>
                <a:latin typeface="Aileron Regular"/>
              </a:rPr>
              <a:t> </a:t>
            </a:r>
            <a:r>
              <a:rPr lang="en-US" sz="2100" b="0" i="0" spc="105" dirty="0" err="1">
                <a:solidFill>
                  <a:srgbClr val="191919"/>
                </a:solidFill>
                <a:latin typeface="Aileron Regular"/>
              </a:rPr>
              <a:t>operación</a:t>
            </a:r>
            <a:r>
              <a:rPr lang="en-US" sz="2100" b="0" i="0" spc="105" dirty="0">
                <a:solidFill>
                  <a:srgbClr val="191919"/>
                </a:solidFill>
                <a:latin typeface="Aileron Regular"/>
              </a:rPr>
              <a:t> se </a:t>
            </a:r>
            <a:r>
              <a:rPr lang="en-US" sz="2100" b="0" i="0" spc="105" dirty="0" err="1">
                <a:solidFill>
                  <a:srgbClr val="191919"/>
                </a:solidFill>
                <a:latin typeface="Aileron Regular"/>
              </a:rPr>
              <a:t>multiplica</a:t>
            </a:r>
            <a:r>
              <a:rPr lang="en-US" sz="2100" b="0" i="0" spc="105" dirty="0">
                <a:solidFill>
                  <a:srgbClr val="191919"/>
                </a:solidFill>
                <a:latin typeface="Aileron Regular"/>
              </a:rPr>
              <a:t> por el </a:t>
            </a:r>
            <a:r>
              <a:rPr lang="en-US" sz="2100" b="0" i="0" spc="105" dirty="0" err="1">
                <a:solidFill>
                  <a:srgbClr val="191919"/>
                </a:solidFill>
                <a:latin typeface="Aileron Regular"/>
              </a:rPr>
              <a:t>tipo</a:t>
            </a:r>
            <a:r>
              <a:rPr lang="en-US" sz="2100" b="0" i="0" spc="105" dirty="0">
                <a:solidFill>
                  <a:srgbClr val="191919"/>
                </a:solidFill>
                <a:latin typeface="Aileron Regular"/>
              </a:rPr>
              <a:t> de </a:t>
            </a:r>
            <a:r>
              <a:rPr lang="en-US" sz="2100" b="0" i="0" spc="105" dirty="0" err="1">
                <a:solidFill>
                  <a:srgbClr val="191919"/>
                </a:solidFill>
                <a:latin typeface="Aileron Regular"/>
              </a:rPr>
              <a:t>cambio</a:t>
            </a:r>
            <a:r>
              <a:rPr lang="en-US" sz="2100" b="0" i="0" spc="105" dirty="0">
                <a:solidFill>
                  <a:srgbClr val="191919"/>
                </a:solidFill>
                <a:latin typeface="Aileron Regular"/>
              </a:rPr>
              <a:t> </a:t>
            </a:r>
            <a:r>
              <a:rPr lang="en-US" sz="2100" b="0" i="0" spc="105" dirty="0" err="1">
                <a:solidFill>
                  <a:srgbClr val="191919"/>
                </a:solidFill>
                <a:latin typeface="Aileron Regular"/>
              </a:rPr>
              <a:t>vigente</a:t>
            </a:r>
            <a:r>
              <a:rPr lang="en-US" sz="2100" b="0" i="0" spc="105" dirty="0">
                <a:solidFill>
                  <a:srgbClr val="191919"/>
                </a:solidFill>
                <a:latin typeface="Aileron Regular"/>
              </a:rPr>
              <a:t> de la </a:t>
            </a:r>
            <a:r>
              <a:rPr lang="en-US" sz="2100" b="0" i="0" spc="105" dirty="0" err="1">
                <a:solidFill>
                  <a:srgbClr val="191919"/>
                </a:solidFill>
                <a:latin typeface="Aileron Regular"/>
              </a:rPr>
              <a:t>fecha</a:t>
            </a:r>
            <a:r>
              <a:rPr lang="en-US" sz="2100" b="0" i="0" spc="105" dirty="0">
                <a:solidFill>
                  <a:srgbClr val="191919"/>
                </a:solidFill>
                <a:latin typeface="Aileron Regular"/>
              </a:rPr>
              <a:t> </a:t>
            </a:r>
            <a:r>
              <a:rPr lang="en-US" sz="2100" b="0" i="0" spc="105" dirty="0" err="1">
                <a:solidFill>
                  <a:srgbClr val="191919"/>
                </a:solidFill>
                <a:latin typeface="Aileron Regular"/>
              </a:rPr>
              <a:t>en</a:t>
            </a:r>
            <a:r>
              <a:rPr lang="en-US" sz="2100" b="0" i="0" spc="105" dirty="0">
                <a:solidFill>
                  <a:srgbClr val="191919"/>
                </a:solidFill>
                <a:latin typeface="Aileron Regular"/>
              </a:rPr>
              <a:t> que se </a:t>
            </a:r>
            <a:r>
              <a:rPr lang="en-US" sz="2100" b="0" i="0" spc="105" dirty="0" err="1">
                <a:solidFill>
                  <a:srgbClr val="191919"/>
                </a:solidFill>
                <a:latin typeface="Aileron Regular"/>
              </a:rPr>
              <a:t>autoriza</a:t>
            </a:r>
            <a:r>
              <a:rPr lang="en-US" sz="2100" b="0" i="0" spc="105" dirty="0">
                <a:solidFill>
                  <a:srgbClr val="191919"/>
                </a:solidFill>
                <a:latin typeface="Aileron Regular"/>
              </a:rPr>
              <a:t> la </a:t>
            </a:r>
            <a:r>
              <a:rPr lang="en-US" sz="2100" b="0" i="0" spc="105" dirty="0" err="1">
                <a:solidFill>
                  <a:srgbClr val="191919"/>
                </a:solidFill>
                <a:latin typeface="Aileron Regular"/>
              </a:rPr>
              <a:t>devolución</a:t>
            </a:r>
            <a:r>
              <a:rPr lang="en-US" sz="2100" b="0" i="0" spc="105" dirty="0">
                <a:solidFill>
                  <a:srgbClr val="191919"/>
                </a:solidFill>
                <a:latin typeface="Aileron Regular"/>
              </a:rPr>
              <a:t>. </a:t>
            </a:r>
          </a:p>
          <a:p>
            <a:pPr marL="0" lvl="0" indent="0" algn="just">
              <a:lnSpc>
                <a:spcPts val="2940"/>
              </a:lnSpc>
              <a:buFont typeface="Arial"/>
              <a:buChar char="•"/>
            </a:pPr>
            <a:endParaRPr lang="en-US" sz="2100" b="0" i="0" spc="105" dirty="0">
              <a:solidFill>
                <a:srgbClr val="191919"/>
              </a:solidFill>
              <a:latin typeface="Aileron Regular"/>
            </a:endParaRPr>
          </a:p>
          <a:p>
            <a:pPr marL="0" lvl="0" indent="0" algn="just">
              <a:lnSpc>
                <a:spcPts val="2940"/>
              </a:lnSpc>
              <a:buFont typeface="Arial"/>
              <a:buChar char="•"/>
            </a:pPr>
            <a:r>
              <a:rPr lang="en-US" sz="2100" b="0" i="0" spc="105" dirty="0">
                <a:solidFill>
                  <a:srgbClr val="191919"/>
                </a:solidFill>
                <a:latin typeface="Aileron Regular"/>
              </a:rPr>
              <a:t>El </a:t>
            </a:r>
            <a:r>
              <a:rPr lang="en-US" sz="2100" b="0" i="0" spc="105" dirty="0" err="1">
                <a:solidFill>
                  <a:srgbClr val="191919"/>
                </a:solidFill>
                <a:latin typeface="Aileron Regular"/>
              </a:rPr>
              <a:t>monto</a:t>
            </a:r>
            <a:r>
              <a:rPr lang="en-US" sz="2100" b="0" i="0" spc="105" dirty="0">
                <a:solidFill>
                  <a:srgbClr val="191919"/>
                </a:solidFill>
                <a:latin typeface="Aileron Regular"/>
              </a:rPr>
              <a:t> de los </a:t>
            </a:r>
            <a:r>
              <a:rPr lang="en-US" sz="2100" b="0" i="0" spc="105" dirty="0" err="1">
                <a:solidFill>
                  <a:srgbClr val="191919"/>
                </a:solidFill>
                <a:latin typeface="Aileron Regular"/>
              </a:rPr>
              <a:t>impuestos</a:t>
            </a:r>
            <a:r>
              <a:rPr lang="en-US" sz="2100" b="0" i="0" spc="105" dirty="0">
                <a:solidFill>
                  <a:srgbClr val="191919"/>
                </a:solidFill>
                <a:latin typeface="Aileron Regular"/>
              </a:rPr>
              <a:t> de </a:t>
            </a:r>
            <a:r>
              <a:rPr lang="en-US" sz="2100" b="0" i="0" spc="105" dirty="0" err="1">
                <a:solidFill>
                  <a:srgbClr val="191919"/>
                </a:solidFill>
                <a:latin typeface="Aileron Regular"/>
              </a:rPr>
              <a:t>importación</a:t>
            </a:r>
            <a:r>
              <a:rPr lang="en-US" sz="2100" b="0" i="0" spc="105" dirty="0">
                <a:solidFill>
                  <a:srgbClr val="191919"/>
                </a:solidFill>
                <a:latin typeface="Aileron Regular"/>
              </a:rPr>
              <a:t> </a:t>
            </a:r>
            <a:r>
              <a:rPr lang="en-US" sz="2100" b="0" i="0" spc="105" dirty="0" err="1">
                <a:solidFill>
                  <a:srgbClr val="191919"/>
                </a:solidFill>
                <a:latin typeface="Aileron Regular"/>
              </a:rPr>
              <a:t>devuelto</a:t>
            </a:r>
            <a:r>
              <a:rPr lang="en-US" sz="2100" b="0" i="0" spc="105" dirty="0">
                <a:solidFill>
                  <a:srgbClr val="191919"/>
                </a:solidFill>
                <a:latin typeface="Aileron Regular"/>
              </a:rPr>
              <a:t> es </a:t>
            </a:r>
            <a:r>
              <a:rPr lang="en-US" sz="2100" b="0" i="0" spc="105" dirty="0" err="1">
                <a:solidFill>
                  <a:srgbClr val="191919"/>
                </a:solidFill>
                <a:latin typeface="Aileron Regular"/>
              </a:rPr>
              <a:t>depositado</a:t>
            </a:r>
            <a:r>
              <a:rPr lang="en-US" sz="2100" b="0" i="0" spc="105" dirty="0">
                <a:solidFill>
                  <a:srgbClr val="191919"/>
                </a:solidFill>
                <a:latin typeface="Aileron Regular"/>
              </a:rPr>
              <a:t> por la </a:t>
            </a:r>
            <a:r>
              <a:rPr lang="en-US" sz="2100" b="0" i="0" spc="105" dirty="0" err="1">
                <a:solidFill>
                  <a:srgbClr val="191919"/>
                </a:solidFill>
                <a:latin typeface="Aileron Regular"/>
              </a:rPr>
              <a:t>Secretaría</a:t>
            </a:r>
            <a:r>
              <a:rPr lang="en-US" sz="2100" b="0" i="0" spc="105" dirty="0">
                <a:solidFill>
                  <a:srgbClr val="191919"/>
                </a:solidFill>
                <a:latin typeface="Aileron Regular"/>
              </a:rPr>
              <a:t> de Hacienda y </a:t>
            </a:r>
            <a:r>
              <a:rPr lang="en-US" sz="2100" b="0" i="0" spc="105" dirty="0" err="1">
                <a:solidFill>
                  <a:srgbClr val="191919"/>
                </a:solidFill>
                <a:latin typeface="Aileron Regular"/>
              </a:rPr>
              <a:t>Crédito</a:t>
            </a:r>
            <a:r>
              <a:rPr lang="en-US" sz="2100" b="0" i="0" spc="105" dirty="0">
                <a:solidFill>
                  <a:srgbClr val="191919"/>
                </a:solidFill>
                <a:latin typeface="Aileron Regular"/>
              </a:rPr>
              <a:t> </a:t>
            </a:r>
            <a:r>
              <a:rPr lang="en-US" sz="2100" b="0" i="0" spc="105" dirty="0" err="1">
                <a:solidFill>
                  <a:srgbClr val="191919"/>
                </a:solidFill>
                <a:latin typeface="Aileron Regular"/>
              </a:rPr>
              <a:t>Público</a:t>
            </a:r>
            <a:r>
              <a:rPr lang="en-US" sz="2100" b="0" i="0" spc="105" dirty="0">
                <a:solidFill>
                  <a:srgbClr val="191919"/>
                </a:solidFill>
                <a:latin typeface="Aileron Regular"/>
              </a:rPr>
              <a:t> </a:t>
            </a:r>
            <a:r>
              <a:rPr lang="en-US" sz="2100" b="0" i="0" spc="105" dirty="0" err="1">
                <a:solidFill>
                  <a:srgbClr val="191919"/>
                </a:solidFill>
                <a:latin typeface="Aileron Regular"/>
              </a:rPr>
              <a:t>en</a:t>
            </a:r>
            <a:r>
              <a:rPr lang="en-US" sz="2100" b="0" i="0" spc="105" dirty="0">
                <a:solidFill>
                  <a:srgbClr val="191919"/>
                </a:solidFill>
                <a:latin typeface="Aileron Regular"/>
              </a:rPr>
              <a:t> la </a:t>
            </a:r>
            <a:r>
              <a:rPr lang="en-US" sz="2100" b="0" i="0" spc="105" dirty="0" err="1">
                <a:solidFill>
                  <a:srgbClr val="191919"/>
                </a:solidFill>
                <a:latin typeface="Aileron Regular"/>
              </a:rPr>
              <a:t>cuenta</a:t>
            </a:r>
            <a:r>
              <a:rPr lang="en-US" sz="2100" b="0" i="0" spc="105" dirty="0">
                <a:solidFill>
                  <a:srgbClr val="191919"/>
                </a:solidFill>
                <a:latin typeface="Aileron Regular"/>
              </a:rPr>
              <a:t> del </a:t>
            </a:r>
            <a:r>
              <a:rPr lang="en-US" sz="2100" b="0" i="0" spc="105" dirty="0" err="1">
                <a:solidFill>
                  <a:srgbClr val="191919"/>
                </a:solidFill>
                <a:latin typeface="Aileron Regular"/>
              </a:rPr>
              <a:t>beneficiario</a:t>
            </a:r>
            <a:r>
              <a:rPr lang="en-US" sz="2100" b="0" i="0" spc="105" dirty="0">
                <a:solidFill>
                  <a:srgbClr val="191919"/>
                </a:solidFill>
                <a:latin typeface="Aileron Regular"/>
              </a:rPr>
              <a:t> del </a:t>
            </a:r>
            <a:r>
              <a:rPr lang="en-US" sz="2100" b="0" i="0" spc="105" dirty="0" err="1">
                <a:solidFill>
                  <a:srgbClr val="191919"/>
                </a:solidFill>
                <a:latin typeface="Aileron Regular"/>
              </a:rPr>
              <a:t>programa</a:t>
            </a:r>
            <a:r>
              <a:rPr lang="en-US" sz="2100" b="0" i="0" spc="105" dirty="0">
                <a:solidFill>
                  <a:srgbClr val="191919"/>
                </a:solidFill>
                <a:latin typeface="Aileron Regular"/>
              </a:rPr>
              <a:t>, </a:t>
            </a:r>
            <a:r>
              <a:rPr lang="en-US" sz="2100" b="0" i="0" spc="105" dirty="0" err="1">
                <a:solidFill>
                  <a:srgbClr val="191919"/>
                </a:solidFill>
                <a:latin typeface="Aileron Regular"/>
              </a:rPr>
              <a:t>establecida</a:t>
            </a:r>
            <a:r>
              <a:rPr lang="en-US" sz="2100" b="0" i="0" spc="105" dirty="0">
                <a:solidFill>
                  <a:srgbClr val="191919"/>
                </a:solidFill>
                <a:latin typeface="Aileron Regular"/>
              </a:rPr>
              <a:t> </a:t>
            </a:r>
            <a:r>
              <a:rPr lang="en-US" sz="2100" b="0" i="0" spc="105" dirty="0" err="1">
                <a:solidFill>
                  <a:srgbClr val="191919"/>
                </a:solidFill>
                <a:latin typeface="Aileron Regular"/>
              </a:rPr>
              <a:t>en</a:t>
            </a:r>
            <a:r>
              <a:rPr lang="en-US" sz="2100" b="0" i="0" spc="105" dirty="0">
                <a:solidFill>
                  <a:srgbClr val="191919"/>
                </a:solidFill>
                <a:latin typeface="Aileron Regular"/>
              </a:rPr>
              <a:t> </a:t>
            </a:r>
            <a:r>
              <a:rPr lang="en-US" sz="2100" b="0" i="0" spc="105" dirty="0" err="1">
                <a:solidFill>
                  <a:srgbClr val="191919"/>
                </a:solidFill>
                <a:latin typeface="Aileron Regular"/>
              </a:rPr>
              <a:t>alguna</a:t>
            </a:r>
            <a:r>
              <a:rPr lang="en-US" sz="2100" b="0" i="0" spc="105" dirty="0">
                <a:solidFill>
                  <a:srgbClr val="191919"/>
                </a:solidFill>
                <a:latin typeface="Aileron Regular"/>
              </a:rPr>
              <a:t> de las </a:t>
            </a:r>
            <a:r>
              <a:rPr lang="en-US" sz="2100" b="0" i="0" spc="105" dirty="0" err="1">
                <a:solidFill>
                  <a:srgbClr val="191919"/>
                </a:solidFill>
                <a:latin typeface="Aileron Regular"/>
              </a:rPr>
              <a:t>instituciones</a:t>
            </a:r>
            <a:r>
              <a:rPr lang="en-US" sz="2100" b="0" i="0" spc="105" dirty="0">
                <a:solidFill>
                  <a:srgbClr val="191919"/>
                </a:solidFill>
                <a:latin typeface="Aileron Regular"/>
              </a:rPr>
              <a:t> </a:t>
            </a:r>
            <a:r>
              <a:rPr lang="en-US" sz="2100" b="0" i="0" spc="105" dirty="0" err="1">
                <a:solidFill>
                  <a:srgbClr val="191919"/>
                </a:solidFill>
                <a:latin typeface="Aileron Regular"/>
              </a:rPr>
              <a:t>bancarias</a:t>
            </a:r>
            <a:r>
              <a:rPr lang="en-US" sz="2100" b="0" i="0" spc="105" dirty="0">
                <a:solidFill>
                  <a:srgbClr val="191919"/>
                </a:solidFill>
                <a:latin typeface="Aileron Regular"/>
              </a:rPr>
              <a:t> </a:t>
            </a:r>
            <a:r>
              <a:rPr lang="en-US" sz="2100" b="0" i="0" spc="105" dirty="0" err="1">
                <a:solidFill>
                  <a:srgbClr val="191919"/>
                </a:solidFill>
                <a:latin typeface="Aileron Regular"/>
              </a:rPr>
              <a:t>autorizadas</a:t>
            </a:r>
            <a:r>
              <a:rPr lang="en-US" sz="2100" b="0" i="0" spc="105" dirty="0">
                <a:solidFill>
                  <a:srgbClr val="191919"/>
                </a:solidFill>
                <a:latin typeface="Aileron Regular"/>
              </a:rPr>
              <a:t>.</a:t>
            </a:r>
          </a:p>
          <a:p>
            <a:pPr marL="0" lvl="0" indent="0" algn="just">
              <a:lnSpc>
                <a:spcPts val="2940"/>
              </a:lnSpc>
              <a:buFont typeface="Arial"/>
              <a:buChar char="•"/>
            </a:pPr>
            <a:endParaRPr lang="en-US" sz="2100" b="0" i="0" spc="105" dirty="0">
              <a:solidFill>
                <a:srgbClr val="191919"/>
              </a:solidFill>
              <a:latin typeface="Aileron Regular"/>
            </a:endParaRPr>
          </a:p>
          <a:p>
            <a:pPr marL="0" lvl="0" indent="0" algn="just">
              <a:lnSpc>
                <a:spcPts val="2940"/>
              </a:lnSpc>
              <a:buFont typeface="Arial"/>
              <a:buChar char="•"/>
            </a:pPr>
            <a:r>
              <a:rPr lang="en-US" sz="2100" b="0" i="0" spc="105" dirty="0">
                <a:solidFill>
                  <a:srgbClr val="191919"/>
                </a:solidFill>
                <a:latin typeface="Aileron Regular"/>
              </a:rPr>
              <a:t>El </a:t>
            </a:r>
            <a:r>
              <a:rPr lang="en-US" sz="2100" b="0" i="0" spc="105" dirty="0" err="1">
                <a:solidFill>
                  <a:srgbClr val="191919"/>
                </a:solidFill>
                <a:latin typeface="Aileron Regular"/>
              </a:rPr>
              <a:t>Tratado</a:t>
            </a:r>
            <a:r>
              <a:rPr lang="en-US" sz="2100" b="0" i="0" spc="105" dirty="0">
                <a:solidFill>
                  <a:srgbClr val="191919"/>
                </a:solidFill>
                <a:latin typeface="Aileron Regular"/>
              </a:rPr>
              <a:t> de Libre Comercio de América del Norte (TLCAN) </a:t>
            </a:r>
            <a:r>
              <a:rPr lang="en-US" sz="2100" b="0" i="0" spc="105" dirty="0" err="1">
                <a:solidFill>
                  <a:srgbClr val="191919"/>
                </a:solidFill>
                <a:latin typeface="Aileron Regular"/>
              </a:rPr>
              <a:t>establece</a:t>
            </a:r>
            <a:r>
              <a:rPr lang="en-US" sz="2100" b="0" i="0" spc="105" dirty="0">
                <a:solidFill>
                  <a:srgbClr val="191919"/>
                </a:solidFill>
                <a:latin typeface="Aileron Regular"/>
              </a:rPr>
              <a:t> a </a:t>
            </a:r>
            <a:r>
              <a:rPr lang="en-US" sz="2100" b="0" i="0" spc="105" dirty="0" err="1">
                <a:solidFill>
                  <a:srgbClr val="191919"/>
                </a:solidFill>
                <a:latin typeface="Aileron Regular"/>
              </a:rPr>
              <a:t>partir</a:t>
            </a:r>
            <a:r>
              <a:rPr lang="en-US" sz="2100" b="0" i="0" spc="105" dirty="0">
                <a:solidFill>
                  <a:srgbClr val="191919"/>
                </a:solidFill>
                <a:latin typeface="Aileron Regular"/>
              </a:rPr>
              <a:t> del octavo </a:t>
            </a:r>
            <a:r>
              <a:rPr lang="en-US" sz="2100" b="0" i="0" spc="105" dirty="0" err="1">
                <a:solidFill>
                  <a:srgbClr val="191919"/>
                </a:solidFill>
                <a:latin typeface="Aileron Regular"/>
              </a:rPr>
              <a:t>año</a:t>
            </a:r>
            <a:r>
              <a:rPr lang="en-US" sz="2100" b="0" i="0" spc="105" dirty="0">
                <a:solidFill>
                  <a:srgbClr val="191919"/>
                </a:solidFill>
                <a:latin typeface="Aileron Regular"/>
              </a:rPr>
              <a:t> de </a:t>
            </a:r>
            <a:r>
              <a:rPr lang="en-US" sz="2100" b="0" i="0" spc="105" dirty="0" err="1">
                <a:solidFill>
                  <a:srgbClr val="191919"/>
                </a:solidFill>
                <a:latin typeface="Aileron Regular"/>
              </a:rPr>
              <a:t>su</a:t>
            </a:r>
            <a:r>
              <a:rPr lang="en-US" sz="2100" b="0" i="0" spc="105" dirty="0">
                <a:solidFill>
                  <a:srgbClr val="191919"/>
                </a:solidFill>
                <a:latin typeface="Aileron Regular"/>
              </a:rPr>
              <a:t> </a:t>
            </a:r>
            <a:r>
              <a:rPr lang="en-US" sz="2100" b="0" i="0" spc="105" dirty="0" err="1">
                <a:solidFill>
                  <a:srgbClr val="191919"/>
                </a:solidFill>
                <a:latin typeface="Aileron Regular"/>
              </a:rPr>
              <a:t>vigencia</a:t>
            </a:r>
            <a:r>
              <a:rPr lang="en-US" sz="2100" b="0" i="0" spc="105" dirty="0">
                <a:solidFill>
                  <a:srgbClr val="191919"/>
                </a:solidFill>
                <a:latin typeface="Aileron Regular"/>
              </a:rPr>
              <a:t> (2001), la </a:t>
            </a:r>
            <a:r>
              <a:rPr lang="en-US" sz="2100" b="0" i="0" spc="105" dirty="0" err="1">
                <a:solidFill>
                  <a:srgbClr val="191919"/>
                </a:solidFill>
                <a:latin typeface="Aileron Regular"/>
              </a:rPr>
              <a:t>modificación</a:t>
            </a:r>
            <a:r>
              <a:rPr lang="en-US" sz="2100" b="0" i="0" spc="105" dirty="0">
                <a:solidFill>
                  <a:srgbClr val="191919"/>
                </a:solidFill>
                <a:latin typeface="Aileron Regular"/>
              </a:rPr>
              <a:t> de los </a:t>
            </a:r>
            <a:r>
              <a:rPr lang="en-US" sz="2100" b="0" i="0" spc="105" dirty="0" err="1">
                <a:solidFill>
                  <a:srgbClr val="191919"/>
                </a:solidFill>
                <a:latin typeface="Aileron Regular"/>
              </a:rPr>
              <a:t>mecanismos</a:t>
            </a:r>
            <a:r>
              <a:rPr lang="en-US" sz="2100" b="0" i="0" spc="105" dirty="0">
                <a:solidFill>
                  <a:srgbClr val="191919"/>
                </a:solidFill>
                <a:latin typeface="Aileron Regular"/>
              </a:rPr>
              <a:t> de </a:t>
            </a:r>
            <a:r>
              <a:rPr lang="en-US" sz="2100" b="0" i="0" spc="105" dirty="0" err="1">
                <a:solidFill>
                  <a:srgbClr val="191919"/>
                </a:solidFill>
                <a:latin typeface="Aileron Regular"/>
              </a:rPr>
              <a:t>devolución</a:t>
            </a:r>
            <a:r>
              <a:rPr lang="en-US" sz="2100" b="0" i="0" spc="105" dirty="0">
                <a:solidFill>
                  <a:srgbClr val="191919"/>
                </a:solidFill>
                <a:latin typeface="Aileron Regular"/>
              </a:rPr>
              <a:t> de </a:t>
            </a:r>
            <a:r>
              <a:rPr lang="en-US" sz="2100" b="0" i="0" spc="105" dirty="0" err="1">
                <a:solidFill>
                  <a:srgbClr val="191919"/>
                </a:solidFill>
                <a:latin typeface="Aileron Regular"/>
              </a:rPr>
              <a:t>aranceles</a:t>
            </a:r>
            <a:r>
              <a:rPr lang="en-US" sz="2100" b="0" i="0" spc="105" dirty="0">
                <a:solidFill>
                  <a:srgbClr val="191919"/>
                </a:solidFill>
                <a:latin typeface="Aileron Regular"/>
              </a:rPr>
              <a:t> (DRAWBACK) </a:t>
            </a:r>
            <a:r>
              <a:rPr lang="en-US" sz="2100" b="0" i="0" spc="105" dirty="0" err="1">
                <a:solidFill>
                  <a:srgbClr val="191919"/>
                </a:solidFill>
                <a:latin typeface="Aileron Regular"/>
              </a:rPr>
              <a:t>en</a:t>
            </a:r>
            <a:r>
              <a:rPr lang="en-US" sz="2100" b="0" i="0" spc="105" dirty="0">
                <a:solidFill>
                  <a:srgbClr val="191919"/>
                </a:solidFill>
                <a:latin typeface="Aileron Regular"/>
              </a:rPr>
              <a:t> los </a:t>
            </a:r>
            <a:r>
              <a:rPr lang="en-US" sz="2100" b="0" i="0" spc="105" dirty="0" err="1">
                <a:solidFill>
                  <a:srgbClr val="191919"/>
                </a:solidFill>
                <a:latin typeface="Aileron Regular"/>
              </a:rPr>
              <a:t>países</a:t>
            </a:r>
            <a:r>
              <a:rPr lang="en-US" sz="2100" b="0" i="0" spc="105" dirty="0">
                <a:solidFill>
                  <a:srgbClr val="191919"/>
                </a:solidFill>
                <a:latin typeface="Aileron Regular"/>
              </a:rPr>
              <a:t> </a:t>
            </a:r>
            <a:r>
              <a:rPr lang="en-US" sz="2100" b="0" i="0" spc="105" dirty="0" err="1">
                <a:solidFill>
                  <a:srgbClr val="191919"/>
                </a:solidFill>
                <a:latin typeface="Aileron Regular"/>
              </a:rPr>
              <a:t>miembros</a:t>
            </a:r>
            <a:r>
              <a:rPr lang="en-US" sz="2100" b="0" i="0" spc="105" dirty="0">
                <a:solidFill>
                  <a:srgbClr val="191919"/>
                </a:solidFill>
                <a:latin typeface="Aileron Regular"/>
              </a:rPr>
              <a:t>, con el fin de </a:t>
            </a:r>
            <a:r>
              <a:rPr lang="en-US" sz="2100" b="0" i="0" spc="105" dirty="0" err="1">
                <a:solidFill>
                  <a:srgbClr val="191919"/>
                </a:solidFill>
                <a:latin typeface="Aileron Regular"/>
              </a:rPr>
              <a:t>evitar</a:t>
            </a:r>
            <a:r>
              <a:rPr lang="en-US" sz="2100" b="0" i="0" spc="105" dirty="0">
                <a:solidFill>
                  <a:srgbClr val="191919"/>
                </a:solidFill>
                <a:latin typeface="Aileron Regular"/>
              </a:rPr>
              <a:t> la </a:t>
            </a:r>
            <a:r>
              <a:rPr lang="en-US" sz="2100" b="0" i="0" spc="105" dirty="0" err="1">
                <a:solidFill>
                  <a:srgbClr val="191919"/>
                </a:solidFill>
                <a:latin typeface="Aileron Regular"/>
              </a:rPr>
              <a:t>distorsión</a:t>
            </a:r>
            <a:r>
              <a:rPr lang="en-US" sz="2100" b="0" i="0" spc="105" dirty="0">
                <a:solidFill>
                  <a:srgbClr val="191919"/>
                </a:solidFill>
                <a:latin typeface="Aileron Regular"/>
              </a:rPr>
              <a:t> de las </a:t>
            </a:r>
            <a:r>
              <a:rPr lang="en-US" sz="2100" b="0" i="0" spc="105" dirty="0" err="1">
                <a:solidFill>
                  <a:srgbClr val="191919"/>
                </a:solidFill>
                <a:latin typeface="Aileron Regular"/>
              </a:rPr>
              <a:t>preferencias</a:t>
            </a:r>
            <a:r>
              <a:rPr lang="en-US" sz="2100" b="0" i="0" spc="105" dirty="0">
                <a:solidFill>
                  <a:srgbClr val="191919"/>
                </a:solidFill>
                <a:latin typeface="Aileron Regular"/>
              </a:rPr>
              <a:t> </a:t>
            </a:r>
            <a:r>
              <a:rPr lang="en-US" sz="2100" b="0" i="0" spc="105" dirty="0" err="1">
                <a:solidFill>
                  <a:srgbClr val="191919"/>
                </a:solidFill>
                <a:latin typeface="Aileron Regular"/>
              </a:rPr>
              <a:t>arancelarias</a:t>
            </a:r>
            <a:r>
              <a:rPr lang="en-US" sz="2100" b="0" i="0" spc="105" dirty="0">
                <a:solidFill>
                  <a:srgbClr val="191919"/>
                </a:solidFill>
                <a:latin typeface="Aileron Regular"/>
              </a:rPr>
              <a:t> </a:t>
            </a:r>
            <a:r>
              <a:rPr lang="en-US" sz="2100" b="0" i="0" spc="105" dirty="0" err="1">
                <a:solidFill>
                  <a:srgbClr val="191919"/>
                </a:solidFill>
                <a:latin typeface="Aileron Regular"/>
              </a:rPr>
              <a:t>acordadas</a:t>
            </a:r>
            <a:r>
              <a:rPr lang="en-US" sz="2100" b="0" i="0" spc="105" dirty="0">
                <a:solidFill>
                  <a:srgbClr val="191919"/>
                </a:solidFill>
                <a:latin typeface="Aileron Regular"/>
              </a:rPr>
              <a:t> </a:t>
            </a:r>
            <a:r>
              <a:rPr lang="en-US" sz="2100" b="0" i="0" spc="105" dirty="0" err="1">
                <a:solidFill>
                  <a:srgbClr val="191919"/>
                </a:solidFill>
                <a:latin typeface="Aileron Regular"/>
              </a:rPr>
              <a:t>en</a:t>
            </a:r>
            <a:r>
              <a:rPr lang="en-US" sz="2100" b="0" i="0" spc="105" dirty="0">
                <a:solidFill>
                  <a:srgbClr val="191919"/>
                </a:solidFill>
                <a:latin typeface="Aileron Regular"/>
              </a:rPr>
              <a:t> el </a:t>
            </a:r>
            <a:r>
              <a:rPr lang="en-US" sz="2100" b="0" i="0" spc="105" dirty="0" err="1">
                <a:solidFill>
                  <a:srgbClr val="191919"/>
                </a:solidFill>
                <a:latin typeface="Aileron Regular"/>
              </a:rPr>
              <a:t>marco</a:t>
            </a:r>
            <a:r>
              <a:rPr lang="en-US" sz="2100" b="0" i="0" spc="105" dirty="0">
                <a:solidFill>
                  <a:srgbClr val="191919"/>
                </a:solidFill>
                <a:latin typeface="Aileron Regular"/>
              </a:rPr>
              <a:t> del </a:t>
            </a:r>
            <a:r>
              <a:rPr lang="en-US" sz="2100" b="0" i="0" spc="105" dirty="0" err="1">
                <a:solidFill>
                  <a:srgbClr val="191919"/>
                </a:solidFill>
                <a:latin typeface="Aileron Regular"/>
              </a:rPr>
              <a:t>mencionado</a:t>
            </a:r>
            <a:r>
              <a:rPr lang="en-US" sz="2100" b="0" i="0" spc="105" dirty="0">
                <a:solidFill>
                  <a:srgbClr val="191919"/>
                </a:solidFill>
                <a:latin typeface="Aileron Regular"/>
              </a:rPr>
              <a:t> </a:t>
            </a:r>
            <a:r>
              <a:rPr lang="en-US" sz="2100" b="0" i="0" spc="105" dirty="0" err="1">
                <a:solidFill>
                  <a:srgbClr val="191919"/>
                </a:solidFill>
                <a:latin typeface="Aileron Regular"/>
              </a:rPr>
              <a:t>Tratado</a:t>
            </a:r>
            <a:r>
              <a:rPr lang="en-US" sz="2100" b="0" i="0" spc="105" dirty="0">
                <a:solidFill>
                  <a:srgbClr val="191919"/>
                </a:solidFill>
                <a:latin typeface="Aileron Regular"/>
              </a:rPr>
              <a: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5796076" y="-5641463"/>
            <a:ext cx="8229600" cy="8229600"/>
          </a:xfrm>
          <a:prstGeom prst="rect">
            <a:avLst/>
          </a:prstGeom>
        </p:spPr>
      </p:pic>
      <p:grpSp>
        <p:nvGrpSpPr>
          <p:cNvPr id="3" name="Group 3"/>
          <p:cNvGrpSpPr/>
          <p:nvPr/>
        </p:nvGrpSpPr>
        <p:grpSpPr>
          <a:xfrm>
            <a:off x="5379589" y="853200"/>
            <a:ext cx="9420833" cy="1096510"/>
            <a:chOff x="0" y="0"/>
            <a:chExt cx="12561110" cy="1462013"/>
          </a:xfrm>
        </p:grpSpPr>
        <p:sp>
          <p:nvSpPr>
            <p:cNvPr id="4" name="TextBox 4"/>
            <p:cNvSpPr txBox="1"/>
            <p:nvPr/>
          </p:nvSpPr>
          <p:spPr>
            <a:xfrm>
              <a:off x="0" y="883317"/>
              <a:ext cx="12561110" cy="578697"/>
            </a:xfrm>
            <a:prstGeom prst="rect">
              <a:avLst/>
            </a:prstGeom>
          </p:spPr>
          <p:txBody>
            <a:bodyPr lIns="0" tIns="0" rIns="0" bIns="0" rtlCol="0" anchor="t">
              <a:spAutoFit/>
            </a:bodyPr>
            <a:lstStyle/>
            <a:p>
              <a:pPr marL="0" lvl="0" indent="0" algn="ctr">
                <a:lnSpc>
                  <a:spcPts val="3640"/>
                </a:lnSpc>
                <a:buFont typeface="Arial"/>
                <a:buChar char="•"/>
              </a:pPr>
              <a:r>
                <a:rPr lang="en-US" sz="2600" b="0" i="0" spc="130">
                  <a:solidFill>
                    <a:srgbClr val="191919"/>
                  </a:solidFill>
                  <a:latin typeface="Aileron Regular"/>
                </a:rPr>
                <a:t>BENEFICIOS DE PROSEC</a:t>
              </a:r>
            </a:p>
          </p:txBody>
        </p:sp>
        <p:sp>
          <p:nvSpPr>
            <p:cNvPr id="5" name="TextBox 5"/>
            <p:cNvSpPr txBox="1"/>
            <p:nvPr/>
          </p:nvSpPr>
          <p:spPr>
            <a:xfrm>
              <a:off x="0" y="-47625"/>
              <a:ext cx="12561110" cy="767969"/>
            </a:xfrm>
            <a:prstGeom prst="rect">
              <a:avLst/>
            </a:prstGeom>
          </p:spPr>
          <p:txBody>
            <a:bodyPr lIns="0" tIns="0" rIns="0" bIns="0" rtlCol="0" anchor="t">
              <a:spAutoFit/>
            </a:bodyPr>
            <a:lstStyle/>
            <a:p>
              <a:pPr marL="0" lvl="0" indent="0" algn="ctr">
                <a:lnSpc>
                  <a:spcPts val="4716"/>
                </a:lnSpc>
                <a:spcBef>
                  <a:spcPct val="0"/>
                </a:spcBef>
                <a:buFont typeface="Arial"/>
                <a:buChar char="•"/>
              </a:pPr>
              <a:r>
                <a:rPr lang="en-US" sz="3600" b="0" i="0" spc="107">
                  <a:solidFill>
                    <a:srgbClr val="191919"/>
                  </a:solidFill>
                  <a:latin typeface="Aileron Heavy"/>
                </a:rPr>
                <a:t>ANEXO 4</a:t>
              </a:r>
            </a:p>
          </p:txBody>
        </p:sp>
      </p:grpSp>
      <p:sp>
        <p:nvSpPr>
          <p:cNvPr id="6" name="TextBox 6"/>
          <p:cNvSpPr txBox="1"/>
          <p:nvPr/>
        </p:nvSpPr>
        <p:spPr>
          <a:xfrm>
            <a:off x="593671" y="2307049"/>
            <a:ext cx="17100657" cy="1480185"/>
          </a:xfrm>
          <a:prstGeom prst="rect">
            <a:avLst/>
          </a:prstGeom>
        </p:spPr>
        <p:txBody>
          <a:bodyPr lIns="0" tIns="0" rIns="0" bIns="0" rtlCol="0" anchor="t">
            <a:spAutoFit/>
          </a:bodyPr>
          <a:lstStyle/>
          <a:p>
            <a:pPr marL="0" lvl="0" indent="0" algn="just">
              <a:lnSpc>
                <a:spcPts val="2940"/>
              </a:lnSpc>
              <a:buFont typeface="Arial"/>
              <a:buChar char="•"/>
            </a:pPr>
            <a:r>
              <a:rPr lang="en-US" sz="2100" b="0" i="0" spc="105">
                <a:solidFill>
                  <a:srgbClr val="191919"/>
                </a:solidFill>
                <a:latin typeface="Aileron Regular"/>
              </a:rPr>
              <a:t>Las personas morales que fabriquen las mercancías a que se refiere el artículo 4 del Decreto PROSEC podrán importar con el arancel ad-valorem preferencial especificado en el artículo 5 del mencionado decreto, diversos bienes para ser incorporados y utilizados en el proceso productivo de las mercancías señaladas.Los bienes a importar y las mercancías a producir están agrupadas por sectores de la manera siguiente:</a:t>
            </a:r>
          </a:p>
        </p:txBody>
      </p:sp>
      <p:sp>
        <p:nvSpPr>
          <p:cNvPr id="7" name="TextBox 7"/>
          <p:cNvSpPr txBox="1"/>
          <p:nvPr/>
        </p:nvSpPr>
        <p:spPr>
          <a:xfrm>
            <a:off x="795097" y="4158368"/>
            <a:ext cx="8348903" cy="5937885"/>
          </a:xfrm>
          <a:prstGeom prst="rect">
            <a:avLst/>
          </a:prstGeom>
        </p:spPr>
        <p:txBody>
          <a:bodyPr lIns="0" tIns="0" rIns="0" bIns="0" rtlCol="0" anchor="t">
            <a:spAutoFit/>
          </a:bodyPr>
          <a:lstStyle/>
          <a:p>
            <a:pPr marL="346710" lvl="1" indent="-173355" algn="just">
              <a:lnSpc>
                <a:spcPts val="2940"/>
              </a:lnSpc>
              <a:buFont typeface="Arial"/>
              <a:buChar char="•"/>
            </a:pPr>
            <a:r>
              <a:rPr lang="en-US" sz="2100" b="0" i="0" spc="105">
                <a:solidFill>
                  <a:srgbClr val="191919"/>
                </a:solidFill>
                <a:latin typeface="Aileron Regular"/>
              </a:rPr>
              <a:t>De la Industria Eléctrica</a:t>
            </a:r>
          </a:p>
          <a:p>
            <a:pPr marL="346710" lvl="1" indent="-173355" algn="just">
              <a:lnSpc>
                <a:spcPts val="2940"/>
              </a:lnSpc>
              <a:buFont typeface="Arial"/>
              <a:buChar char="•"/>
            </a:pPr>
            <a:r>
              <a:rPr lang="en-US" sz="2100" b="0" i="0" spc="105">
                <a:solidFill>
                  <a:srgbClr val="191919"/>
                </a:solidFill>
                <a:latin typeface="Aileron Regular"/>
              </a:rPr>
              <a:t>De la Industria Electrónica</a:t>
            </a:r>
          </a:p>
          <a:p>
            <a:pPr marL="346710" lvl="1" indent="-173355" algn="just">
              <a:lnSpc>
                <a:spcPts val="2940"/>
              </a:lnSpc>
              <a:buFont typeface="Arial"/>
              <a:buChar char="•"/>
            </a:pPr>
            <a:r>
              <a:rPr lang="en-US" sz="2100" b="0" i="0" spc="105">
                <a:solidFill>
                  <a:srgbClr val="191919"/>
                </a:solidFill>
                <a:latin typeface="Aileron Regular"/>
              </a:rPr>
              <a:t>De la Industria del Mueble</a:t>
            </a:r>
          </a:p>
          <a:p>
            <a:pPr marL="346710" lvl="1" indent="-173355" algn="just">
              <a:lnSpc>
                <a:spcPts val="2940"/>
              </a:lnSpc>
              <a:buFont typeface="Arial"/>
              <a:buChar char="•"/>
            </a:pPr>
            <a:r>
              <a:rPr lang="en-US" sz="2100" b="0" i="0" spc="105">
                <a:solidFill>
                  <a:srgbClr val="191919"/>
                </a:solidFill>
                <a:latin typeface="Aileron Regular"/>
              </a:rPr>
              <a:t>De la Industria del Juguete, Juegos de Recreo y Artículos Deportivos</a:t>
            </a:r>
          </a:p>
          <a:p>
            <a:pPr marL="346710" lvl="1" indent="-173355" algn="just">
              <a:lnSpc>
                <a:spcPts val="2940"/>
              </a:lnSpc>
              <a:buFont typeface="Arial"/>
              <a:buChar char="•"/>
            </a:pPr>
            <a:r>
              <a:rPr lang="en-US" sz="2100" b="0" i="0" spc="105">
                <a:solidFill>
                  <a:srgbClr val="191919"/>
                </a:solidFill>
                <a:latin typeface="Aileron Regular"/>
              </a:rPr>
              <a:t>De la Industria del Calzado</a:t>
            </a:r>
          </a:p>
          <a:p>
            <a:pPr marL="346710" lvl="1" indent="-173355" algn="just">
              <a:lnSpc>
                <a:spcPts val="2940"/>
              </a:lnSpc>
              <a:buFont typeface="Arial"/>
              <a:buChar char="•"/>
            </a:pPr>
            <a:r>
              <a:rPr lang="en-US" sz="2100" b="0" i="0" spc="105">
                <a:solidFill>
                  <a:srgbClr val="191919"/>
                </a:solidFill>
                <a:latin typeface="Aileron Regular"/>
              </a:rPr>
              <a:t>De la Industria Minera y Metalúrgica</a:t>
            </a:r>
          </a:p>
          <a:p>
            <a:pPr marL="346710" lvl="1" indent="-173355" algn="just">
              <a:lnSpc>
                <a:spcPts val="2940"/>
              </a:lnSpc>
              <a:buFont typeface="Arial"/>
              <a:buChar char="•"/>
            </a:pPr>
            <a:r>
              <a:rPr lang="en-US" sz="2100" b="0" i="0" spc="105">
                <a:solidFill>
                  <a:srgbClr val="191919"/>
                </a:solidFill>
                <a:latin typeface="Aileron Regular"/>
              </a:rPr>
              <a:t>De la Industria de Bienes de CapitalDe la Industria Fotográfica</a:t>
            </a:r>
          </a:p>
          <a:p>
            <a:pPr marL="346710" lvl="1" indent="-173355" algn="just">
              <a:lnSpc>
                <a:spcPts val="2940"/>
              </a:lnSpc>
              <a:buFont typeface="Arial"/>
              <a:buChar char="•"/>
            </a:pPr>
            <a:r>
              <a:rPr lang="en-US" sz="2100" b="0" i="0" spc="105">
                <a:solidFill>
                  <a:srgbClr val="191919"/>
                </a:solidFill>
                <a:latin typeface="Aileron Regular"/>
              </a:rPr>
              <a:t>De la Industria de Maquinaria Agrícola</a:t>
            </a:r>
          </a:p>
          <a:p>
            <a:pPr marL="346710" lvl="1" indent="-173355" algn="just">
              <a:lnSpc>
                <a:spcPts val="2940"/>
              </a:lnSpc>
              <a:buFont typeface="Arial"/>
              <a:buChar char="•"/>
            </a:pPr>
            <a:r>
              <a:rPr lang="en-US" sz="2100" b="0" i="0" spc="105">
                <a:solidFill>
                  <a:srgbClr val="191919"/>
                </a:solidFill>
                <a:latin typeface="Aileron Regular"/>
              </a:rPr>
              <a:t>De las Industrias Diversas</a:t>
            </a:r>
          </a:p>
          <a:p>
            <a:pPr marL="346710" lvl="1" indent="-173355" algn="just">
              <a:lnSpc>
                <a:spcPts val="2940"/>
              </a:lnSpc>
              <a:buFont typeface="Arial"/>
              <a:buChar char="•"/>
            </a:pPr>
            <a:r>
              <a:rPr lang="en-US" sz="2100" b="0" i="0" spc="105">
                <a:solidFill>
                  <a:srgbClr val="000000"/>
                </a:solidFill>
                <a:latin typeface="Aileron Regular"/>
              </a:rPr>
              <a:t> De la Industria Química</a:t>
            </a:r>
          </a:p>
          <a:p>
            <a:pPr marL="346710" lvl="1" indent="-173355" algn="just">
              <a:lnSpc>
                <a:spcPts val="2940"/>
              </a:lnSpc>
              <a:buFont typeface="Arial"/>
              <a:buChar char="•"/>
            </a:pPr>
            <a:r>
              <a:rPr lang="en-US" sz="2100" b="0" i="0" spc="105">
                <a:solidFill>
                  <a:srgbClr val="000000"/>
                </a:solidFill>
                <a:latin typeface="Aileron Regular"/>
              </a:rPr>
              <a:t>De la Industria de Manufacturas del Caucho y Plástico</a:t>
            </a:r>
          </a:p>
          <a:p>
            <a:pPr marL="346710" lvl="1" indent="-173355" algn="just">
              <a:lnSpc>
                <a:spcPts val="2940"/>
              </a:lnSpc>
              <a:buFont typeface="Arial"/>
              <a:buChar char="•"/>
            </a:pPr>
            <a:r>
              <a:rPr lang="en-US" sz="2100" b="0" i="0" spc="105">
                <a:solidFill>
                  <a:srgbClr val="000000"/>
                </a:solidFill>
                <a:latin typeface="Aileron Regular"/>
              </a:rPr>
              <a:t>De la Industria Siderúrgica</a:t>
            </a:r>
          </a:p>
          <a:p>
            <a:pPr marL="346710" lvl="1" indent="-173355" algn="just">
              <a:lnSpc>
                <a:spcPts val="2940"/>
              </a:lnSpc>
              <a:buFont typeface="Arial"/>
              <a:buChar char="•"/>
            </a:pPr>
            <a:r>
              <a:rPr lang="en-US" sz="2100" b="0" i="0" spc="105">
                <a:solidFill>
                  <a:srgbClr val="000000"/>
                </a:solidFill>
                <a:latin typeface="Aileron Regular"/>
              </a:rPr>
              <a:t>De la Industria de Productos Farmoquímicos, Medicamentos y Equipo Médico</a:t>
            </a:r>
          </a:p>
        </p:txBody>
      </p:sp>
      <p:sp>
        <p:nvSpPr>
          <p:cNvPr id="8" name="TextBox 8"/>
          <p:cNvSpPr txBox="1"/>
          <p:nvPr/>
        </p:nvSpPr>
        <p:spPr>
          <a:xfrm>
            <a:off x="9851224" y="3991612"/>
            <a:ext cx="8348903" cy="3337560"/>
          </a:xfrm>
          <a:prstGeom prst="rect">
            <a:avLst/>
          </a:prstGeom>
        </p:spPr>
        <p:txBody>
          <a:bodyPr lIns="0" tIns="0" rIns="0" bIns="0" rtlCol="0" anchor="t">
            <a:spAutoFit/>
          </a:bodyPr>
          <a:lstStyle/>
          <a:p>
            <a:pPr marL="0" lvl="0" indent="0" algn="just">
              <a:lnSpc>
                <a:spcPts val="2940"/>
              </a:lnSpc>
              <a:buFont typeface="Arial"/>
              <a:buChar char="•"/>
            </a:pPr>
            <a:r>
              <a:rPr lang="en-US" sz="2100" b="0" i="0" spc="105">
                <a:solidFill>
                  <a:srgbClr val="191919"/>
                </a:solidFill>
                <a:latin typeface="Aileron Regular"/>
              </a:rPr>
              <a:t>14. De la Industria del Transporte, excepto el Sector de la Industria Automotriz</a:t>
            </a:r>
          </a:p>
          <a:p>
            <a:pPr marL="0" lvl="0" indent="0" algn="just">
              <a:lnSpc>
                <a:spcPts val="2940"/>
              </a:lnSpc>
              <a:buFont typeface="Arial"/>
              <a:buChar char="•"/>
            </a:pPr>
            <a:r>
              <a:rPr lang="en-US" sz="2100" b="0" i="0" spc="105">
                <a:solidFill>
                  <a:srgbClr val="191919"/>
                </a:solidFill>
                <a:latin typeface="Aileron Regular"/>
              </a:rPr>
              <a:t>15. De la Industria del Papel y Cartón</a:t>
            </a:r>
          </a:p>
          <a:p>
            <a:pPr marL="0" lvl="0" indent="0" algn="just">
              <a:lnSpc>
                <a:spcPts val="2940"/>
              </a:lnSpc>
              <a:buFont typeface="Arial"/>
              <a:buChar char="•"/>
            </a:pPr>
            <a:r>
              <a:rPr lang="en-US" sz="2100" b="0" i="0" spc="105">
                <a:solidFill>
                  <a:srgbClr val="191919"/>
                </a:solidFill>
                <a:latin typeface="Aileron Regular"/>
              </a:rPr>
              <a:t>16. De la Industria de la Madera</a:t>
            </a:r>
          </a:p>
          <a:p>
            <a:pPr marL="0" lvl="0" indent="0" algn="just">
              <a:lnSpc>
                <a:spcPts val="2940"/>
              </a:lnSpc>
              <a:buFont typeface="Arial"/>
              <a:buChar char="•"/>
            </a:pPr>
            <a:r>
              <a:rPr lang="en-US" sz="2100" b="0" i="0" spc="105">
                <a:solidFill>
                  <a:srgbClr val="191919"/>
                </a:solidFill>
                <a:latin typeface="Aileron Regular"/>
              </a:rPr>
              <a:t>17. De la Industria del Cuero y Pieles</a:t>
            </a:r>
          </a:p>
          <a:p>
            <a:pPr marL="0" lvl="0" indent="0" algn="just">
              <a:lnSpc>
                <a:spcPts val="2940"/>
              </a:lnSpc>
              <a:buFont typeface="Arial"/>
              <a:buChar char="•"/>
            </a:pPr>
            <a:r>
              <a:rPr lang="en-US" sz="2100" b="0" i="0" spc="105">
                <a:solidFill>
                  <a:srgbClr val="191919"/>
                </a:solidFill>
                <a:latin typeface="Aileron Regular"/>
              </a:rPr>
              <a:t>18.De la Industria Automotriz y de Autopartes</a:t>
            </a:r>
          </a:p>
          <a:p>
            <a:pPr marL="0" lvl="0" indent="0" algn="just">
              <a:lnSpc>
                <a:spcPts val="2940"/>
              </a:lnSpc>
              <a:buFont typeface="Arial"/>
              <a:buChar char="•"/>
            </a:pPr>
            <a:r>
              <a:rPr lang="en-US" sz="2100" b="0" i="0" spc="105">
                <a:solidFill>
                  <a:srgbClr val="191919"/>
                </a:solidFill>
                <a:latin typeface="Aileron Regular"/>
              </a:rPr>
              <a:t>19. De la Industria Textil y de la Confección.</a:t>
            </a:r>
          </a:p>
          <a:p>
            <a:pPr marL="0" lvl="0" indent="0" algn="just">
              <a:lnSpc>
                <a:spcPts val="2940"/>
              </a:lnSpc>
              <a:buFont typeface="Arial"/>
              <a:buChar char="•"/>
            </a:pPr>
            <a:r>
              <a:rPr lang="en-US" sz="2100" b="0" i="0" spc="105">
                <a:solidFill>
                  <a:srgbClr val="191919"/>
                </a:solidFill>
                <a:latin typeface="Aileron Regular"/>
              </a:rPr>
              <a:t>20. De la Industria de Chocolates, Dulces y Similares</a:t>
            </a:r>
          </a:p>
          <a:p>
            <a:pPr marL="0" lvl="0" indent="0" algn="just">
              <a:lnSpc>
                <a:spcPts val="2940"/>
              </a:lnSpc>
              <a:buFont typeface="Arial"/>
              <a:buChar char="•"/>
            </a:pPr>
            <a:r>
              <a:rPr lang="en-US" sz="2100" b="0" i="0" spc="105">
                <a:solidFill>
                  <a:srgbClr val="191919"/>
                </a:solidFill>
                <a:latin typeface="Aileron Regular"/>
              </a:rPr>
              <a:t>21. De la Industria del Café, yDe la Industria Alimentaria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6" name="Picture 2">
            <a:extLst>
              <a:ext uri="{FF2B5EF4-FFF2-40B4-BE49-F238E27FC236}">
                <a16:creationId xmlns:a16="http://schemas.microsoft.com/office/drawing/2014/main" xmlns="" id="{D35CF282-5309-4D13-8D0B-8ED3CD1D0FDB}"/>
              </a:ext>
            </a:extLst>
          </p:cNvPr>
          <p:cNvPicPr>
            <a:picLocks noChangeAspect="1"/>
          </p:cNvPicPr>
          <p:nvPr/>
        </p:nvPicPr>
        <p:blipFill>
          <a:blip r:embed="rId2"/>
          <a:srcRect/>
          <a:stretch>
            <a:fillRect/>
          </a:stretch>
        </p:blipFill>
        <p:spPr>
          <a:xfrm>
            <a:off x="3545958" y="495300"/>
            <a:ext cx="11196084" cy="8229600"/>
          </a:xfrm>
          <a:prstGeom prst="rect">
            <a:avLst/>
          </a:prstGeom>
        </p:spPr>
      </p:pic>
      <p:sp>
        <p:nvSpPr>
          <p:cNvPr id="4" name="TextBox 4"/>
          <p:cNvSpPr txBox="1"/>
          <p:nvPr/>
        </p:nvSpPr>
        <p:spPr>
          <a:xfrm>
            <a:off x="5638800" y="1257300"/>
            <a:ext cx="7978739" cy="1033616"/>
          </a:xfrm>
          <a:prstGeom prst="rect">
            <a:avLst/>
          </a:prstGeom>
        </p:spPr>
        <p:txBody>
          <a:bodyPr lIns="0" tIns="0" rIns="0" bIns="0" rtlCol="0" anchor="t">
            <a:spAutoFit/>
          </a:bodyPr>
          <a:lstStyle/>
          <a:p>
            <a:pPr>
              <a:lnSpc>
                <a:spcPts val="8610"/>
              </a:lnSpc>
            </a:pPr>
            <a:r>
              <a:rPr lang="en-US" sz="7000" b="1" i="0" spc="420" dirty="0" err="1">
                <a:solidFill>
                  <a:srgbClr val="191919"/>
                </a:solidFill>
                <a:latin typeface="Aileron Heavy"/>
              </a:rPr>
              <a:t>Conclusiones</a:t>
            </a:r>
            <a:endParaRPr lang="en-US" sz="7000" b="1" i="0" spc="420" dirty="0">
              <a:solidFill>
                <a:srgbClr val="191919"/>
              </a:solidFill>
              <a:latin typeface="Aileron Heavy"/>
            </a:endParaRPr>
          </a:p>
        </p:txBody>
      </p:sp>
      <p:sp>
        <p:nvSpPr>
          <p:cNvPr id="5" name="TextBox 5"/>
          <p:cNvSpPr txBox="1"/>
          <p:nvPr/>
        </p:nvSpPr>
        <p:spPr>
          <a:xfrm>
            <a:off x="762000" y="3499253"/>
            <a:ext cx="16916400" cy="5962914"/>
          </a:xfrm>
          <a:prstGeom prst="rect">
            <a:avLst/>
          </a:prstGeom>
        </p:spPr>
        <p:txBody>
          <a:bodyPr wrap="square" lIns="0" tIns="0" rIns="0" bIns="0" rtlCol="0" anchor="t">
            <a:spAutoFit/>
          </a:bodyPr>
          <a:lstStyle/>
          <a:p>
            <a:pPr marL="0" lvl="0" indent="0" algn="just">
              <a:lnSpc>
                <a:spcPts val="3640"/>
              </a:lnSpc>
            </a:pPr>
            <a:r>
              <a:rPr lang="x-none" sz="2600" spc="130" dirty="0">
                <a:solidFill>
                  <a:srgbClr val="191919"/>
                </a:solidFill>
                <a:latin typeface="Aileron Regular"/>
              </a:rPr>
              <a:t>Considero</a:t>
            </a:r>
            <a:r>
              <a:rPr lang="en-US" sz="2600" spc="130" dirty="0">
                <a:solidFill>
                  <a:srgbClr val="191919"/>
                </a:solidFill>
                <a:latin typeface="Aileron Regular"/>
              </a:rPr>
              <a:t> que los </a:t>
            </a:r>
            <a:r>
              <a:rPr lang="x-none" sz="2600" spc="130" dirty="0">
                <a:solidFill>
                  <a:srgbClr val="191919"/>
                </a:solidFill>
                <a:latin typeface="Aileron Regular"/>
              </a:rPr>
              <a:t>programas</a:t>
            </a:r>
            <a:r>
              <a:rPr lang="en-US" sz="2600" spc="130" dirty="0">
                <a:solidFill>
                  <a:srgbClr val="191919"/>
                </a:solidFill>
                <a:latin typeface="Aileron Regular"/>
              </a:rPr>
              <a:t>  de </a:t>
            </a:r>
            <a:r>
              <a:rPr lang="x-none" sz="2600" spc="130" dirty="0">
                <a:solidFill>
                  <a:srgbClr val="191919"/>
                </a:solidFill>
                <a:latin typeface="Aileron Regular"/>
              </a:rPr>
              <a:t>fomento</a:t>
            </a:r>
            <a:r>
              <a:rPr lang="en-US" sz="2600" spc="130" dirty="0">
                <a:solidFill>
                  <a:srgbClr val="191919"/>
                </a:solidFill>
                <a:latin typeface="Aileron Regular"/>
              </a:rPr>
              <a:t> </a:t>
            </a:r>
            <a:r>
              <a:rPr lang="x-none" sz="2600" spc="130" dirty="0">
                <a:solidFill>
                  <a:srgbClr val="191919"/>
                </a:solidFill>
                <a:latin typeface="Aileron Regular"/>
              </a:rPr>
              <a:t>pueden</a:t>
            </a:r>
            <a:r>
              <a:rPr lang="en-US" sz="2600" spc="130" dirty="0">
                <a:solidFill>
                  <a:srgbClr val="191919"/>
                </a:solidFill>
                <a:latin typeface="Aileron Regular"/>
              </a:rPr>
              <a:t> ser el </a:t>
            </a:r>
            <a:r>
              <a:rPr lang="x-none" sz="2600" spc="130" dirty="0">
                <a:solidFill>
                  <a:srgbClr val="191919"/>
                </a:solidFill>
                <a:latin typeface="Aileron Regular"/>
              </a:rPr>
              <a:t>parteaguas</a:t>
            </a:r>
            <a:r>
              <a:rPr lang="en-US" sz="2600" spc="130" dirty="0">
                <a:solidFill>
                  <a:srgbClr val="191919"/>
                </a:solidFill>
                <a:latin typeface="Aileron Regular"/>
              </a:rPr>
              <a:t> para que los </a:t>
            </a:r>
            <a:r>
              <a:rPr lang="x-none" sz="2600" spc="130" dirty="0">
                <a:solidFill>
                  <a:srgbClr val="191919"/>
                </a:solidFill>
                <a:latin typeface="Aileron Regular"/>
              </a:rPr>
              <a:t>emprendedores</a:t>
            </a:r>
            <a:r>
              <a:rPr lang="en-US" sz="2600" spc="130" dirty="0">
                <a:solidFill>
                  <a:srgbClr val="191919"/>
                </a:solidFill>
                <a:latin typeface="Aileron Regular"/>
              </a:rPr>
              <a:t> </a:t>
            </a:r>
            <a:r>
              <a:rPr lang="x-none" sz="2600" spc="130" dirty="0">
                <a:solidFill>
                  <a:srgbClr val="191919"/>
                </a:solidFill>
                <a:latin typeface="Aileron Regular"/>
              </a:rPr>
              <a:t>decidan</a:t>
            </a:r>
            <a:r>
              <a:rPr lang="en-US" sz="2600" spc="130" dirty="0">
                <a:solidFill>
                  <a:srgbClr val="191919"/>
                </a:solidFill>
                <a:latin typeface="Aileron Regular"/>
              </a:rPr>
              <a:t> </a:t>
            </a:r>
            <a:r>
              <a:rPr lang="x-none" sz="2600" spc="130" dirty="0">
                <a:solidFill>
                  <a:srgbClr val="191919"/>
                </a:solidFill>
                <a:latin typeface="Aileron Regular"/>
              </a:rPr>
              <a:t>comercializar</a:t>
            </a:r>
            <a:r>
              <a:rPr lang="en-US" sz="2600" spc="130" dirty="0">
                <a:solidFill>
                  <a:srgbClr val="191919"/>
                </a:solidFill>
                <a:latin typeface="Aileron Regular"/>
              </a:rPr>
              <a:t> sus </a:t>
            </a:r>
            <a:r>
              <a:rPr lang="x-none" sz="2600" spc="130" dirty="0">
                <a:solidFill>
                  <a:srgbClr val="191919"/>
                </a:solidFill>
                <a:latin typeface="Aileron Regular"/>
              </a:rPr>
              <a:t>bienes</a:t>
            </a:r>
            <a:r>
              <a:rPr lang="en-US" sz="2600" spc="130" dirty="0">
                <a:solidFill>
                  <a:srgbClr val="191919"/>
                </a:solidFill>
                <a:latin typeface="Aileron Regular"/>
              </a:rPr>
              <a:t> y </a:t>
            </a:r>
            <a:r>
              <a:rPr lang="x-none" sz="2600" spc="130" dirty="0">
                <a:solidFill>
                  <a:srgbClr val="191919"/>
                </a:solidFill>
                <a:latin typeface="Aileron Regular"/>
              </a:rPr>
              <a:t>servicios</a:t>
            </a:r>
            <a:r>
              <a:rPr lang="en-US" sz="2600" spc="130" dirty="0">
                <a:solidFill>
                  <a:srgbClr val="191919"/>
                </a:solidFill>
                <a:latin typeface="Aileron Regular"/>
              </a:rPr>
              <a:t> al </a:t>
            </a:r>
            <a:r>
              <a:rPr lang="x-none" sz="2600" spc="130" dirty="0">
                <a:solidFill>
                  <a:srgbClr val="191919"/>
                </a:solidFill>
                <a:latin typeface="Aileron Regular"/>
              </a:rPr>
              <a:t>extranjero</a:t>
            </a:r>
            <a:r>
              <a:rPr lang="en-US" sz="2600" spc="130" dirty="0">
                <a:solidFill>
                  <a:srgbClr val="191919"/>
                </a:solidFill>
                <a:latin typeface="Aileron Regular"/>
              </a:rPr>
              <a:t>.</a:t>
            </a:r>
          </a:p>
          <a:p>
            <a:pPr marL="0" lvl="0" indent="0" algn="just">
              <a:lnSpc>
                <a:spcPts val="3640"/>
              </a:lnSpc>
            </a:pPr>
            <a:endParaRPr lang="en-US" sz="2600" b="0" i="0" spc="130" dirty="0">
              <a:solidFill>
                <a:srgbClr val="191919"/>
              </a:solidFill>
              <a:latin typeface="Aileron Regular"/>
            </a:endParaRPr>
          </a:p>
          <a:p>
            <a:pPr marL="0" lvl="0" indent="0" algn="just">
              <a:lnSpc>
                <a:spcPts val="3640"/>
              </a:lnSpc>
            </a:pPr>
            <a:r>
              <a:rPr lang="en-US" sz="2600" b="0" i="0" spc="130" dirty="0">
                <a:solidFill>
                  <a:srgbClr val="191919"/>
                </a:solidFill>
                <a:latin typeface="Aileron Regular"/>
              </a:rPr>
              <a:t>Un </a:t>
            </a:r>
            <a:r>
              <a:rPr lang="x-none" sz="2600" b="0" i="0" spc="130" dirty="0">
                <a:solidFill>
                  <a:srgbClr val="191919"/>
                </a:solidFill>
                <a:latin typeface="Aileron Regular"/>
              </a:rPr>
              <a:t>programa</a:t>
            </a:r>
            <a:r>
              <a:rPr lang="en-US" sz="2600" b="0" i="0" spc="130" dirty="0">
                <a:solidFill>
                  <a:srgbClr val="191919"/>
                </a:solidFill>
                <a:latin typeface="Aileron Regular"/>
              </a:rPr>
              <a:t> de </a:t>
            </a:r>
            <a:r>
              <a:rPr lang="x-none" sz="2600" b="0" i="0" spc="130" dirty="0">
                <a:solidFill>
                  <a:srgbClr val="191919"/>
                </a:solidFill>
                <a:latin typeface="Aileron Regular"/>
              </a:rPr>
              <a:t>fomento</a:t>
            </a:r>
            <a:r>
              <a:rPr lang="en-US" sz="2600" b="0" i="0" spc="130" dirty="0">
                <a:solidFill>
                  <a:srgbClr val="191919"/>
                </a:solidFill>
                <a:latin typeface="Aileron Regular"/>
              </a:rPr>
              <a:t> </a:t>
            </a:r>
            <a:r>
              <a:rPr lang="x-none" sz="2600" b="0" i="0" spc="130" dirty="0">
                <a:solidFill>
                  <a:srgbClr val="191919"/>
                </a:solidFill>
                <a:latin typeface="Aileron Regular"/>
              </a:rPr>
              <a:t>tiene</a:t>
            </a:r>
            <a:r>
              <a:rPr lang="en-US" sz="2600" b="0" i="0" spc="130" dirty="0">
                <a:solidFill>
                  <a:srgbClr val="191919"/>
                </a:solidFill>
                <a:latin typeface="Aileron Regular"/>
              </a:rPr>
              <a:t> </a:t>
            </a:r>
            <a:r>
              <a:rPr lang="x-none" sz="2600" b="0" i="0" spc="130" dirty="0">
                <a:solidFill>
                  <a:srgbClr val="191919"/>
                </a:solidFill>
                <a:latin typeface="Aileron Regular"/>
              </a:rPr>
              <a:t>como</a:t>
            </a:r>
            <a:r>
              <a:rPr lang="en-US" sz="2600" b="0" i="0" spc="130" dirty="0">
                <a:solidFill>
                  <a:srgbClr val="191919"/>
                </a:solidFill>
                <a:latin typeface="Aileron Regular"/>
              </a:rPr>
              <a:t> </a:t>
            </a:r>
            <a:r>
              <a:rPr lang="x-none" sz="2600" b="0" i="0" spc="130" dirty="0">
                <a:solidFill>
                  <a:srgbClr val="191919"/>
                </a:solidFill>
                <a:latin typeface="Aileron Regular"/>
              </a:rPr>
              <a:t>objetivo</a:t>
            </a:r>
            <a:r>
              <a:rPr lang="en-US" sz="2600" b="0" i="0" spc="130" dirty="0">
                <a:solidFill>
                  <a:srgbClr val="191919"/>
                </a:solidFill>
                <a:latin typeface="Aileron Regular"/>
              </a:rPr>
              <a:t> </a:t>
            </a:r>
            <a:r>
              <a:rPr lang="x-none" sz="2600" b="0" i="0" spc="130" dirty="0">
                <a:solidFill>
                  <a:srgbClr val="191919"/>
                </a:solidFill>
                <a:latin typeface="Aileron Regular"/>
              </a:rPr>
              <a:t>incentivar</a:t>
            </a:r>
            <a:r>
              <a:rPr lang="en-US" sz="2600" b="0" i="0" spc="130" dirty="0">
                <a:solidFill>
                  <a:srgbClr val="191919"/>
                </a:solidFill>
                <a:latin typeface="Aileron Regular"/>
              </a:rPr>
              <a:t> a las </a:t>
            </a:r>
            <a:r>
              <a:rPr lang="x-none" sz="2600" b="0" i="0" spc="130" dirty="0">
                <a:solidFill>
                  <a:srgbClr val="191919"/>
                </a:solidFill>
                <a:latin typeface="Aileron Regular"/>
              </a:rPr>
              <a:t>empresas</a:t>
            </a:r>
            <a:r>
              <a:rPr lang="en-US" sz="2600" b="0" i="0" spc="130" dirty="0">
                <a:solidFill>
                  <a:srgbClr val="191919"/>
                </a:solidFill>
                <a:latin typeface="Aileron Regular"/>
              </a:rPr>
              <a:t> a la </a:t>
            </a:r>
            <a:r>
              <a:rPr lang="x-none" sz="2600" b="0" i="0" spc="130" dirty="0">
                <a:solidFill>
                  <a:srgbClr val="191919"/>
                </a:solidFill>
                <a:latin typeface="Aileron Regular"/>
              </a:rPr>
              <a:t>exportación</a:t>
            </a:r>
            <a:r>
              <a:rPr lang="en-US" sz="2600" b="0" i="0" spc="130" dirty="0">
                <a:solidFill>
                  <a:srgbClr val="191919"/>
                </a:solidFill>
                <a:latin typeface="Aileron Regular"/>
              </a:rPr>
              <a:t> de sus </a:t>
            </a:r>
            <a:r>
              <a:rPr lang="x-none" sz="2600" b="0" i="0" spc="130" dirty="0">
                <a:solidFill>
                  <a:srgbClr val="191919"/>
                </a:solidFill>
                <a:latin typeface="Aileron Regular"/>
              </a:rPr>
              <a:t>productos</a:t>
            </a:r>
            <a:r>
              <a:rPr lang="en-US" sz="2600" b="0" i="0" spc="130" dirty="0">
                <a:solidFill>
                  <a:srgbClr val="191919"/>
                </a:solidFill>
                <a:latin typeface="Aileron Regular"/>
              </a:rPr>
              <a:t> y </a:t>
            </a:r>
            <a:r>
              <a:rPr lang="x-none" sz="2600" b="0" i="0" spc="130" dirty="0">
                <a:solidFill>
                  <a:srgbClr val="191919"/>
                </a:solidFill>
                <a:latin typeface="Aileron Regular"/>
              </a:rPr>
              <a:t>servicios</a:t>
            </a:r>
            <a:r>
              <a:rPr lang="en-US" sz="2600" b="0" i="0" spc="130" dirty="0">
                <a:solidFill>
                  <a:srgbClr val="191919"/>
                </a:solidFill>
                <a:latin typeface="Aileron Regular"/>
              </a:rPr>
              <a:t> a </a:t>
            </a:r>
            <a:r>
              <a:rPr lang="x-none" sz="2600" b="0" i="0" spc="130" dirty="0">
                <a:solidFill>
                  <a:srgbClr val="191919"/>
                </a:solidFill>
                <a:latin typeface="Aileron Regular"/>
              </a:rPr>
              <a:t>través</a:t>
            </a:r>
            <a:r>
              <a:rPr lang="en-US" sz="2600" b="0" i="0" spc="130" dirty="0">
                <a:solidFill>
                  <a:srgbClr val="191919"/>
                </a:solidFill>
                <a:latin typeface="Aileron Regular"/>
              </a:rPr>
              <a:t> de </a:t>
            </a:r>
            <a:r>
              <a:rPr lang="x-none" sz="2600" b="0" i="0" spc="130" dirty="0">
                <a:solidFill>
                  <a:srgbClr val="191919"/>
                </a:solidFill>
                <a:latin typeface="Aileron Regular"/>
              </a:rPr>
              <a:t>múltiples</a:t>
            </a:r>
            <a:r>
              <a:rPr lang="en-US" sz="2600" b="0" i="0" spc="130" dirty="0">
                <a:solidFill>
                  <a:srgbClr val="191919"/>
                </a:solidFill>
                <a:latin typeface="Aileron Regular"/>
              </a:rPr>
              <a:t> </a:t>
            </a:r>
            <a:r>
              <a:rPr lang="x-none" sz="2600" b="0" i="0" spc="130" dirty="0">
                <a:solidFill>
                  <a:srgbClr val="191919"/>
                </a:solidFill>
                <a:latin typeface="Aileron Regular"/>
              </a:rPr>
              <a:t>incentivos</a:t>
            </a:r>
            <a:r>
              <a:rPr lang="en-US" sz="2600" b="0" i="0" spc="130" dirty="0">
                <a:solidFill>
                  <a:srgbClr val="191919"/>
                </a:solidFill>
                <a:latin typeface="Aileron Regular"/>
              </a:rPr>
              <a:t>, </a:t>
            </a:r>
            <a:r>
              <a:rPr lang="x-none" sz="2600" b="0" i="0" spc="130" dirty="0">
                <a:solidFill>
                  <a:srgbClr val="191919"/>
                </a:solidFill>
                <a:latin typeface="Aileron Regular"/>
              </a:rPr>
              <a:t>como</a:t>
            </a:r>
            <a:r>
              <a:rPr lang="en-US" sz="2600" b="0" i="0" spc="130" dirty="0">
                <a:solidFill>
                  <a:srgbClr val="191919"/>
                </a:solidFill>
                <a:latin typeface="Aileron Regular"/>
              </a:rPr>
              <a:t> los </a:t>
            </a:r>
            <a:r>
              <a:rPr lang="x-none" sz="2600" b="0" i="0" spc="130" dirty="0">
                <a:solidFill>
                  <a:srgbClr val="191919"/>
                </a:solidFill>
                <a:latin typeface="Aileron Regular"/>
              </a:rPr>
              <a:t>pueden</a:t>
            </a:r>
            <a:r>
              <a:rPr lang="en-US" sz="2600" b="0" i="0" spc="130" dirty="0">
                <a:solidFill>
                  <a:srgbClr val="191919"/>
                </a:solidFill>
                <a:latin typeface="Aileron Regular"/>
              </a:rPr>
              <a:t> ser las </a:t>
            </a:r>
            <a:r>
              <a:rPr lang="x-none" sz="2600" b="0" i="0" spc="130" dirty="0">
                <a:solidFill>
                  <a:srgbClr val="191919"/>
                </a:solidFill>
                <a:latin typeface="Aileron Regular"/>
              </a:rPr>
              <a:t>preferencias</a:t>
            </a:r>
            <a:r>
              <a:rPr lang="en-US" sz="2600" b="0" i="0" spc="130" dirty="0">
                <a:solidFill>
                  <a:srgbClr val="191919"/>
                </a:solidFill>
                <a:latin typeface="Aileron Regular"/>
              </a:rPr>
              <a:t> </a:t>
            </a:r>
            <a:r>
              <a:rPr lang="x-none" sz="2600" b="0" i="0" spc="130" dirty="0">
                <a:solidFill>
                  <a:srgbClr val="191919"/>
                </a:solidFill>
                <a:latin typeface="Aileron Regular"/>
              </a:rPr>
              <a:t>arancelarias</a:t>
            </a:r>
            <a:r>
              <a:rPr lang="en-US" sz="2600" b="0" i="0" spc="130" dirty="0">
                <a:solidFill>
                  <a:srgbClr val="191919"/>
                </a:solidFill>
                <a:latin typeface="Aileron Regular"/>
              </a:rPr>
              <a:t> para </a:t>
            </a:r>
            <a:r>
              <a:rPr lang="x-none" sz="2600" b="0" i="0" spc="130" dirty="0">
                <a:solidFill>
                  <a:srgbClr val="191919"/>
                </a:solidFill>
                <a:latin typeface="Aileron Regular"/>
              </a:rPr>
              <a:t>aquellas</a:t>
            </a:r>
            <a:r>
              <a:rPr lang="en-US" sz="2600" b="0" i="0" spc="130" dirty="0">
                <a:solidFill>
                  <a:srgbClr val="191919"/>
                </a:solidFill>
                <a:latin typeface="Aileron Regular"/>
              </a:rPr>
              <a:t> </a:t>
            </a:r>
            <a:r>
              <a:rPr lang="x-none" sz="2600" b="0" i="0" spc="130" dirty="0">
                <a:solidFill>
                  <a:srgbClr val="191919"/>
                </a:solidFill>
                <a:latin typeface="Aileron Regular"/>
              </a:rPr>
              <a:t>empresas</a:t>
            </a:r>
            <a:r>
              <a:rPr lang="en-US" sz="2600" b="0" i="0" spc="130" dirty="0">
                <a:solidFill>
                  <a:srgbClr val="191919"/>
                </a:solidFill>
                <a:latin typeface="Aileron Regular"/>
              </a:rPr>
              <a:t> </a:t>
            </a:r>
            <a:r>
              <a:rPr lang="x-none" sz="2600" b="0" i="0" spc="130" dirty="0">
                <a:solidFill>
                  <a:srgbClr val="191919"/>
                </a:solidFill>
                <a:latin typeface="Aileron Regular"/>
              </a:rPr>
              <a:t>manufactureras</a:t>
            </a:r>
            <a:r>
              <a:rPr lang="en-US" sz="2600" b="0" i="0" spc="130" dirty="0">
                <a:solidFill>
                  <a:srgbClr val="191919"/>
                </a:solidFill>
                <a:latin typeface="Aileron Regular"/>
              </a:rPr>
              <a:t>, las </a:t>
            </a:r>
            <a:r>
              <a:rPr lang="x-none" sz="2600" b="0" i="0" spc="130" dirty="0">
                <a:solidFill>
                  <a:srgbClr val="191919"/>
                </a:solidFill>
                <a:latin typeface="Aileron Regular"/>
              </a:rPr>
              <a:t>tasas</a:t>
            </a:r>
            <a:r>
              <a:rPr lang="en-US" sz="2600" b="0" i="0" spc="130" dirty="0">
                <a:solidFill>
                  <a:srgbClr val="191919"/>
                </a:solidFill>
                <a:latin typeface="Aileron Regular"/>
              </a:rPr>
              <a:t> cero </a:t>
            </a:r>
            <a:r>
              <a:rPr lang="x-none" sz="2600" b="0" i="0" spc="130" dirty="0">
                <a:solidFill>
                  <a:srgbClr val="191919"/>
                </a:solidFill>
                <a:latin typeface="Aileron Regular"/>
              </a:rPr>
              <a:t>en</a:t>
            </a:r>
            <a:r>
              <a:rPr lang="en-US" sz="2600" b="0" i="0" spc="130" dirty="0">
                <a:solidFill>
                  <a:srgbClr val="191919"/>
                </a:solidFill>
                <a:latin typeface="Aileron Regular"/>
              </a:rPr>
              <a:t> IVA para </a:t>
            </a:r>
            <a:r>
              <a:rPr lang="x-none" sz="2600" b="0" i="0" spc="130" dirty="0">
                <a:solidFill>
                  <a:srgbClr val="191919"/>
                </a:solidFill>
                <a:latin typeface="Aileron Regular"/>
              </a:rPr>
              <a:t>aquellas</a:t>
            </a:r>
            <a:r>
              <a:rPr lang="en-US" sz="2600" b="0" i="0" spc="130" dirty="0">
                <a:solidFill>
                  <a:srgbClr val="191919"/>
                </a:solidFill>
                <a:latin typeface="Aileron Regular"/>
              </a:rPr>
              <a:t> </a:t>
            </a:r>
            <a:r>
              <a:rPr lang="x-none" sz="2600" b="0" i="0" spc="130" dirty="0">
                <a:solidFill>
                  <a:srgbClr val="191919"/>
                </a:solidFill>
                <a:latin typeface="Aileron Regular"/>
              </a:rPr>
              <a:t>empresas</a:t>
            </a:r>
            <a:r>
              <a:rPr lang="en-US" sz="2600" b="0" i="0" spc="130" dirty="0">
                <a:solidFill>
                  <a:srgbClr val="191919"/>
                </a:solidFill>
                <a:latin typeface="Aileron Regular"/>
              </a:rPr>
              <a:t> que </a:t>
            </a:r>
            <a:r>
              <a:rPr lang="x-none" sz="2600" b="0" i="0" spc="130" dirty="0">
                <a:solidFill>
                  <a:srgbClr val="191919"/>
                </a:solidFill>
                <a:latin typeface="Aileron Regular"/>
              </a:rPr>
              <a:t>trabajan</a:t>
            </a:r>
            <a:r>
              <a:rPr lang="en-US" sz="2600" b="0" i="0" spc="130" dirty="0">
                <a:solidFill>
                  <a:srgbClr val="191919"/>
                </a:solidFill>
                <a:latin typeface="Aileron Regular"/>
              </a:rPr>
              <a:t> con </a:t>
            </a:r>
            <a:r>
              <a:rPr lang="x-none" sz="2600" b="0" i="0" spc="130" dirty="0">
                <a:solidFill>
                  <a:srgbClr val="191919"/>
                </a:solidFill>
                <a:latin typeface="Aileron Regular"/>
              </a:rPr>
              <a:t>productos</a:t>
            </a:r>
            <a:r>
              <a:rPr lang="en-US" sz="2600" b="0" i="0" spc="130" dirty="0">
                <a:solidFill>
                  <a:srgbClr val="191919"/>
                </a:solidFill>
                <a:latin typeface="Aileron Regular"/>
              </a:rPr>
              <a:t> </a:t>
            </a:r>
            <a:r>
              <a:rPr lang="x-none" sz="2600" b="0" i="0" spc="130" dirty="0">
                <a:solidFill>
                  <a:srgbClr val="191919"/>
                </a:solidFill>
                <a:latin typeface="Aileron Regular"/>
              </a:rPr>
              <a:t>primarios</a:t>
            </a:r>
            <a:r>
              <a:rPr lang="en-US" sz="2600" b="0" i="0" spc="130" dirty="0">
                <a:solidFill>
                  <a:srgbClr val="191919"/>
                </a:solidFill>
                <a:latin typeface="Aileron Regular"/>
              </a:rPr>
              <a:t>, el </a:t>
            </a:r>
            <a:r>
              <a:rPr lang="x-none" sz="2600" b="0" i="0" spc="130" dirty="0">
                <a:solidFill>
                  <a:srgbClr val="191919"/>
                </a:solidFill>
                <a:latin typeface="Aileron Regular"/>
              </a:rPr>
              <a:t>pago</a:t>
            </a:r>
            <a:r>
              <a:rPr lang="en-US" sz="2600" b="0" i="0" spc="130" dirty="0">
                <a:solidFill>
                  <a:srgbClr val="191919"/>
                </a:solidFill>
                <a:latin typeface="Aileron Regular"/>
              </a:rPr>
              <a:t> de </a:t>
            </a:r>
            <a:r>
              <a:rPr lang="x-none" sz="2600" b="0" i="0" spc="130" dirty="0">
                <a:solidFill>
                  <a:srgbClr val="191919"/>
                </a:solidFill>
                <a:latin typeface="Aileron Regular"/>
              </a:rPr>
              <a:t>impuestos</a:t>
            </a:r>
            <a:r>
              <a:rPr lang="en-US" sz="2600" b="0" i="0" spc="130" dirty="0">
                <a:solidFill>
                  <a:srgbClr val="191919"/>
                </a:solidFill>
                <a:latin typeface="Aileron Regular"/>
              </a:rPr>
              <a:t> </a:t>
            </a:r>
            <a:r>
              <a:rPr lang="x-none" sz="2600" b="0" i="0" spc="130" dirty="0">
                <a:solidFill>
                  <a:srgbClr val="191919"/>
                </a:solidFill>
                <a:latin typeface="Aileron Regular"/>
              </a:rPr>
              <a:t>en</a:t>
            </a:r>
            <a:r>
              <a:rPr lang="en-US" sz="2600" b="0" i="0" spc="130" dirty="0">
                <a:solidFill>
                  <a:srgbClr val="191919"/>
                </a:solidFill>
                <a:latin typeface="Aileron Regular"/>
              </a:rPr>
              <a:t> </a:t>
            </a:r>
            <a:r>
              <a:rPr lang="x-none" sz="2600" b="0" i="0" spc="130" dirty="0">
                <a:solidFill>
                  <a:srgbClr val="191919"/>
                </a:solidFill>
                <a:latin typeface="Aileron Regular"/>
              </a:rPr>
              <a:t>plazos</a:t>
            </a:r>
            <a:r>
              <a:rPr lang="en-US" sz="2600" b="0" i="0" spc="130" dirty="0">
                <a:solidFill>
                  <a:srgbClr val="191919"/>
                </a:solidFill>
                <a:latin typeface="Aileron Regular"/>
              </a:rPr>
              <a:t> </a:t>
            </a:r>
            <a:r>
              <a:rPr lang="x-none" sz="2600" b="0" i="0" spc="130" dirty="0">
                <a:solidFill>
                  <a:srgbClr val="191919"/>
                </a:solidFill>
                <a:latin typeface="Aileron Regular"/>
              </a:rPr>
              <a:t>diferidos</a:t>
            </a:r>
            <a:r>
              <a:rPr lang="en-US" sz="2600" b="0" i="0" spc="130" dirty="0">
                <a:solidFill>
                  <a:srgbClr val="191919"/>
                </a:solidFill>
                <a:latin typeface="Aileron Regular"/>
              </a:rPr>
              <a:t> o el </a:t>
            </a:r>
            <a:r>
              <a:rPr lang="x-none" sz="2600" b="0" i="0" spc="130" dirty="0">
                <a:solidFill>
                  <a:srgbClr val="191919"/>
                </a:solidFill>
                <a:latin typeface="Aileron Regular"/>
              </a:rPr>
              <a:t>apoyo</a:t>
            </a:r>
            <a:r>
              <a:rPr lang="en-US" sz="2600" b="0" i="0" spc="130" dirty="0">
                <a:solidFill>
                  <a:srgbClr val="191919"/>
                </a:solidFill>
                <a:latin typeface="Aileron Regular"/>
              </a:rPr>
              <a:t> </a:t>
            </a:r>
            <a:r>
              <a:rPr lang="x-none" sz="2600" b="0" i="0" spc="130" dirty="0">
                <a:solidFill>
                  <a:srgbClr val="191919"/>
                </a:solidFill>
                <a:latin typeface="Aileron Regular"/>
              </a:rPr>
              <a:t>en</a:t>
            </a:r>
            <a:r>
              <a:rPr lang="en-US" sz="2600" b="0" i="0" spc="130" dirty="0">
                <a:solidFill>
                  <a:srgbClr val="191919"/>
                </a:solidFill>
                <a:latin typeface="Aileron Regular"/>
              </a:rPr>
              <a:t> el </a:t>
            </a:r>
            <a:r>
              <a:rPr lang="x-none" sz="2600" b="0" i="0" spc="130" dirty="0">
                <a:solidFill>
                  <a:srgbClr val="191919"/>
                </a:solidFill>
                <a:latin typeface="Aileron Regular"/>
              </a:rPr>
              <a:t>desarrollo</a:t>
            </a:r>
            <a:r>
              <a:rPr lang="en-US" sz="2600" b="0" i="0" spc="130" dirty="0">
                <a:solidFill>
                  <a:srgbClr val="191919"/>
                </a:solidFill>
                <a:latin typeface="Aileron Regular"/>
              </a:rPr>
              <a:t> de </a:t>
            </a:r>
            <a:r>
              <a:rPr lang="x-none" sz="2600" b="0" i="0" spc="130" dirty="0">
                <a:solidFill>
                  <a:srgbClr val="191919"/>
                </a:solidFill>
                <a:latin typeface="Aileron Regular"/>
              </a:rPr>
              <a:t>su</a:t>
            </a:r>
            <a:r>
              <a:rPr lang="en-US" sz="2600" b="0" i="0" spc="130" dirty="0">
                <a:solidFill>
                  <a:srgbClr val="191919"/>
                </a:solidFill>
                <a:latin typeface="Aileron Regular"/>
              </a:rPr>
              <a:t> </a:t>
            </a:r>
            <a:r>
              <a:rPr lang="x-none" sz="2600" b="0" i="0" spc="130" dirty="0">
                <a:solidFill>
                  <a:srgbClr val="191919"/>
                </a:solidFill>
                <a:latin typeface="Aileron Regular"/>
              </a:rPr>
              <a:t>producto</a:t>
            </a:r>
            <a:r>
              <a:rPr lang="en-US" sz="2600" b="0" i="0" spc="130" dirty="0">
                <a:solidFill>
                  <a:srgbClr val="191919"/>
                </a:solidFill>
                <a:latin typeface="Aileron Regular"/>
              </a:rPr>
              <a:t> u </a:t>
            </a:r>
            <a:r>
              <a:rPr lang="x-none" sz="2600" b="0" i="0" spc="130" dirty="0">
                <a:solidFill>
                  <a:srgbClr val="191919"/>
                </a:solidFill>
                <a:latin typeface="Aileron Regular"/>
              </a:rPr>
              <a:t>oferta</a:t>
            </a:r>
            <a:r>
              <a:rPr lang="en-US" sz="2600" b="0" i="0" spc="130" dirty="0">
                <a:solidFill>
                  <a:srgbClr val="191919"/>
                </a:solidFill>
                <a:latin typeface="Aileron Regular"/>
              </a:rPr>
              <a:t> exportable para </a:t>
            </a:r>
            <a:r>
              <a:rPr lang="x-none" sz="2600" b="0" i="0" spc="130" dirty="0">
                <a:solidFill>
                  <a:srgbClr val="191919"/>
                </a:solidFill>
                <a:latin typeface="Aileron Regular"/>
              </a:rPr>
              <a:t>aquellas</a:t>
            </a:r>
            <a:r>
              <a:rPr lang="en-US" sz="2600" b="0" i="0" spc="130" dirty="0">
                <a:solidFill>
                  <a:srgbClr val="191919"/>
                </a:solidFill>
                <a:latin typeface="Aileron Regular"/>
              </a:rPr>
              <a:t> </a:t>
            </a:r>
            <a:r>
              <a:rPr lang="x-none" sz="2600" b="0" i="0" spc="130" dirty="0">
                <a:solidFill>
                  <a:srgbClr val="191919"/>
                </a:solidFill>
                <a:latin typeface="Aileron Regular"/>
              </a:rPr>
              <a:t>empresas</a:t>
            </a:r>
            <a:r>
              <a:rPr lang="en-US" sz="2600" b="0" i="0" spc="130" dirty="0">
                <a:solidFill>
                  <a:srgbClr val="191919"/>
                </a:solidFill>
                <a:latin typeface="Aileron Regular"/>
              </a:rPr>
              <a:t> que </a:t>
            </a:r>
            <a:r>
              <a:rPr lang="x-none" sz="2600" b="0" i="0" spc="130" dirty="0">
                <a:solidFill>
                  <a:srgbClr val="191919"/>
                </a:solidFill>
                <a:latin typeface="Aileron Regular"/>
              </a:rPr>
              <a:t>apenas</a:t>
            </a:r>
            <a:r>
              <a:rPr lang="en-US" sz="2600" b="0" i="0" spc="130" dirty="0">
                <a:solidFill>
                  <a:srgbClr val="191919"/>
                </a:solidFill>
                <a:latin typeface="Aileron Regular"/>
              </a:rPr>
              <a:t> </a:t>
            </a:r>
            <a:r>
              <a:rPr lang="x-none" sz="2600" b="0" i="0" spc="130" dirty="0">
                <a:solidFill>
                  <a:srgbClr val="191919"/>
                </a:solidFill>
                <a:latin typeface="Aileron Regular"/>
              </a:rPr>
              <a:t>están</a:t>
            </a:r>
            <a:r>
              <a:rPr lang="en-US" sz="2600" b="0" i="0" spc="130" dirty="0">
                <a:solidFill>
                  <a:srgbClr val="191919"/>
                </a:solidFill>
                <a:latin typeface="Aileron Regular"/>
              </a:rPr>
              <a:t> </a:t>
            </a:r>
            <a:r>
              <a:rPr lang="x-none" sz="2600" b="0" i="0" spc="130" dirty="0">
                <a:solidFill>
                  <a:srgbClr val="191919"/>
                </a:solidFill>
                <a:latin typeface="Aileron Regular"/>
              </a:rPr>
              <a:t>comenzando</a:t>
            </a:r>
            <a:r>
              <a:rPr lang="en-US" sz="2600" b="0" i="0" spc="130" dirty="0">
                <a:solidFill>
                  <a:srgbClr val="191919"/>
                </a:solidFill>
                <a:latin typeface="Aileron Regular"/>
              </a:rPr>
              <a:t> sus </a:t>
            </a:r>
            <a:r>
              <a:rPr lang="x-none" sz="2600" b="0" i="0" spc="130" dirty="0">
                <a:solidFill>
                  <a:srgbClr val="191919"/>
                </a:solidFill>
                <a:latin typeface="Aileron Regular"/>
              </a:rPr>
              <a:t>operaciones</a:t>
            </a:r>
            <a:r>
              <a:rPr lang="en-US" sz="2600" b="0" i="0" spc="130" dirty="0">
                <a:solidFill>
                  <a:srgbClr val="191919"/>
                </a:solidFill>
                <a:latin typeface="Aileron Regular"/>
              </a:rPr>
              <a:t> </a:t>
            </a:r>
            <a:r>
              <a:rPr lang="x-none" sz="2600" b="0" i="0" spc="130" dirty="0">
                <a:solidFill>
                  <a:srgbClr val="191919"/>
                </a:solidFill>
                <a:latin typeface="Aileron Regular"/>
              </a:rPr>
              <a:t>en</a:t>
            </a:r>
            <a:r>
              <a:rPr lang="en-US" sz="2600" b="0" i="0" spc="130" dirty="0">
                <a:solidFill>
                  <a:srgbClr val="191919"/>
                </a:solidFill>
                <a:latin typeface="Aileron Regular"/>
              </a:rPr>
              <a:t> el </a:t>
            </a:r>
            <a:r>
              <a:rPr lang="x-none" sz="2600" b="0" i="0" spc="130" dirty="0">
                <a:solidFill>
                  <a:srgbClr val="191919"/>
                </a:solidFill>
                <a:latin typeface="Aileron Regular"/>
              </a:rPr>
              <a:t>extranjero</a:t>
            </a:r>
            <a:r>
              <a:rPr lang="en-US" sz="2600" b="0" i="0" spc="130" dirty="0">
                <a:solidFill>
                  <a:srgbClr val="191919"/>
                </a:solidFill>
                <a:latin typeface="Aileron Regular"/>
              </a:rPr>
              <a:t>.</a:t>
            </a:r>
          </a:p>
          <a:p>
            <a:pPr marL="0" lvl="0" indent="0" algn="just">
              <a:lnSpc>
                <a:spcPts val="3640"/>
              </a:lnSpc>
              <a:buFont typeface="Arial"/>
              <a:buChar char="•"/>
            </a:pPr>
            <a:endParaRPr lang="en-US" sz="2600" spc="130" dirty="0">
              <a:solidFill>
                <a:srgbClr val="191919"/>
              </a:solidFill>
              <a:latin typeface="Aileron Regular"/>
            </a:endParaRPr>
          </a:p>
          <a:p>
            <a:pPr marL="0" lvl="0" indent="0" algn="just">
              <a:lnSpc>
                <a:spcPts val="3640"/>
              </a:lnSpc>
            </a:pPr>
            <a:r>
              <a:rPr lang="en-US" sz="2600" b="0" i="0" spc="130" dirty="0">
                <a:solidFill>
                  <a:srgbClr val="191919"/>
                </a:solidFill>
                <a:latin typeface="Aileron Regular"/>
              </a:rPr>
              <a:t>Si bien es </a:t>
            </a:r>
            <a:r>
              <a:rPr lang="en-US" sz="2600" b="0" i="0" spc="130" dirty="0" err="1">
                <a:solidFill>
                  <a:srgbClr val="191919"/>
                </a:solidFill>
                <a:latin typeface="Aileron Regular"/>
              </a:rPr>
              <a:t>cierto</a:t>
            </a:r>
            <a:r>
              <a:rPr lang="en-US" sz="2600" b="0" i="0" spc="130" dirty="0">
                <a:solidFill>
                  <a:srgbClr val="191919"/>
                </a:solidFill>
                <a:latin typeface="Aileron Regular"/>
              </a:rPr>
              <a:t> que un </a:t>
            </a:r>
            <a:r>
              <a:rPr lang="en-US" sz="2600" b="0" i="0" spc="130" dirty="0" err="1">
                <a:solidFill>
                  <a:srgbClr val="191919"/>
                </a:solidFill>
                <a:latin typeface="Aileron Regular"/>
              </a:rPr>
              <a:t>estudio</a:t>
            </a:r>
            <a:r>
              <a:rPr lang="en-US" sz="2600" b="0" i="0" spc="130" dirty="0">
                <a:solidFill>
                  <a:srgbClr val="191919"/>
                </a:solidFill>
                <a:latin typeface="Aileron Regular"/>
              </a:rPr>
              <a:t> de Mercado es la </a:t>
            </a:r>
            <a:r>
              <a:rPr lang="x-none" sz="2600" b="0" i="0" spc="130" dirty="0">
                <a:solidFill>
                  <a:srgbClr val="191919"/>
                </a:solidFill>
                <a:latin typeface="Aileron Regular"/>
              </a:rPr>
              <a:t>columna</a:t>
            </a:r>
            <a:r>
              <a:rPr lang="en-US" sz="2600" b="0" i="0" spc="130" dirty="0">
                <a:solidFill>
                  <a:srgbClr val="191919"/>
                </a:solidFill>
                <a:latin typeface="Aileron Regular"/>
              </a:rPr>
              <a:t> vertebral de un Proyecto de </a:t>
            </a:r>
            <a:r>
              <a:rPr lang="x-none" sz="2600" b="0" i="0" spc="130" dirty="0">
                <a:solidFill>
                  <a:srgbClr val="191919"/>
                </a:solidFill>
                <a:latin typeface="Aileron Regular"/>
              </a:rPr>
              <a:t>comercio</a:t>
            </a:r>
            <a:r>
              <a:rPr lang="en-US" sz="2600" b="0" i="0" spc="130" dirty="0">
                <a:solidFill>
                  <a:srgbClr val="191919"/>
                </a:solidFill>
                <a:latin typeface="Aileron Regular"/>
              </a:rPr>
              <a:t> exterior, es </a:t>
            </a:r>
            <a:r>
              <a:rPr lang="x-none" sz="2600" b="0" i="0" spc="130" dirty="0">
                <a:solidFill>
                  <a:srgbClr val="191919"/>
                </a:solidFill>
                <a:latin typeface="Aileron Regular"/>
              </a:rPr>
              <a:t>necesario</a:t>
            </a:r>
            <a:r>
              <a:rPr lang="en-US" sz="2600" b="0" i="0" spc="130" dirty="0">
                <a:solidFill>
                  <a:srgbClr val="191919"/>
                </a:solidFill>
                <a:latin typeface="Aileron Regular"/>
              </a:rPr>
              <a:t> </a:t>
            </a:r>
            <a:r>
              <a:rPr lang="x-none" sz="2600" b="0" i="0" spc="130" dirty="0">
                <a:solidFill>
                  <a:srgbClr val="191919"/>
                </a:solidFill>
                <a:latin typeface="Aileron Regular"/>
              </a:rPr>
              <a:t>contar</a:t>
            </a:r>
            <a:r>
              <a:rPr lang="en-US" sz="2600" b="0" i="0" spc="130" dirty="0">
                <a:solidFill>
                  <a:srgbClr val="191919"/>
                </a:solidFill>
                <a:latin typeface="Aileron Regular"/>
              </a:rPr>
              <a:t> con </a:t>
            </a:r>
            <a:r>
              <a:rPr lang="x-none" sz="2600" b="0" i="0" spc="130" dirty="0">
                <a:solidFill>
                  <a:srgbClr val="191919"/>
                </a:solidFill>
                <a:latin typeface="Aileron Regular"/>
              </a:rPr>
              <a:t>apoyo</a:t>
            </a:r>
            <a:r>
              <a:rPr lang="en-US" sz="2600" b="0" i="0" spc="130" dirty="0">
                <a:solidFill>
                  <a:srgbClr val="191919"/>
                </a:solidFill>
                <a:latin typeface="Aileron Regular"/>
              </a:rPr>
              <a:t> por </a:t>
            </a:r>
            <a:r>
              <a:rPr lang="x-none" sz="2600" b="0" i="0" spc="130" dirty="0">
                <a:solidFill>
                  <a:srgbClr val="191919"/>
                </a:solidFill>
                <a:latin typeface="Aileron Regular"/>
              </a:rPr>
              <a:t>parte</a:t>
            </a:r>
            <a:r>
              <a:rPr lang="en-US" sz="2600" b="0" i="0" spc="130" dirty="0">
                <a:solidFill>
                  <a:srgbClr val="191919"/>
                </a:solidFill>
                <a:latin typeface="Aileron Regular"/>
              </a:rPr>
              <a:t> de </a:t>
            </a:r>
            <a:r>
              <a:rPr lang="x-none" sz="2600" b="0" i="0" spc="130" dirty="0">
                <a:solidFill>
                  <a:srgbClr val="191919"/>
                </a:solidFill>
                <a:latin typeface="Aileron Regular"/>
              </a:rPr>
              <a:t>instituciones</a:t>
            </a:r>
            <a:r>
              <a:rPr lang="en-US" sz="2600" b="0" i="0" spc="130" dirty="0">
                <a:solidFill>
                  <a:srgbClr val="191919"/>
                </a:solidFill>
                <a:latin typeface="Aileron Regular"/>
              </a:rPr>
              <a:t> </a:t>
            </a:r>
            <a:r>
              <a:rPr lang="x-none" sz="2600" b="0" i="0" spc="130" dirty="0">
                <a:solidFill>
                  <a:srgbClr val="191919"/>
                </a:solidFill>
                <a:latin typeface="Aileron Regular"/>
              </a:rPr>
              <a:t>especializadas</a:t>
            </a:r>
            <a:r>
              <a:rPr lang="en-US" sz="2600" b="0" i="0" spc="130" dirty="0">
                <a:solidFill>
                  <a:srgbClr val="191919"/>
                </a:solidFill>
                <a:latin typeface="Aileron Regular"/>
              </a:rPr>
              <a:t>  </a:t>
            </a:r>
            <a:r>
              <a:rPr lang="x-none" sz="2600" b="0" i="0" spc="130" dirty="0">
                <a:solidFill>
                  <a:srgbClr val="191919"/>
                </a:solidFill>
                <a:latin typeface="Aileron Regular"/>
              </a:rPr>
              <a:t>en</a:t>
            </a:r>
            <a:r>
              <a:rPr lang="en-US" sz="2600" b="0" i="0" spc="130" dirty="0">
                <a:solidFill>
                  <a:srgbClr val="191919"/>
                </a:solidFill>
                <a:latin typeface="Aileron Regular"/>
              </a:rPr>
              <a:t> el campo para </a:t>
            </a:r>
            <a:r>
              <a:rPr lang="x-none" sz="2600" b="0" i="0" spc="130" dirty="0">
                <a:solidFill>
                  <a:srgbClr val="191919"/>
                </a:solidFill>
                <a:latin typeface="Aileron Regular"/>
              </a:rPr>
              <a:t>poder</a:t>
            </a:r>
            <a:r>
              <a:rPr lang="en-US" sz="2600" b="0" i="0" spc="130" dirty="0">
                <a:solidFill>
                  <a:srgbClr val="191919"/>
                </a:solidFill>
                <a:latin typeface="Aileron Regular"/>
              </a:rPr>
              <a:t> </a:t>
            </a:r>
            <a:r>
              <a:rPr lang="x-none" sz="2600" b="0" i="0" spc="130" dirty="0">
                <a:solidFill>
                  <a:srgbClr val="191919"/>
                </a:solidFill>
                <a:latin typeface="Aileron Regular"/>
              </a:rPr>
              <a:t>obtener</a:t>
            </a:r>
            <a:r>
              <a:rPr lang="en-US" sz="2600" b="0" i="0" spc="130" dirty="0">
                <a:solidFill>
                  <a:srgbClr val="191919"/>
                </a:solidFill>
                <a:latin typeface="Aileron Regular"/>
              </a:rPr>
              <a:t> los </a:t>
            </a:r>
            <a:r>
              <a:rPr lang="x-none" sz="2600" b="0" i="0" spc="130" dirty="0">
                <a:solidFill>
                  <a:srgbClr val="191919"/>
                </a:solidFill>
                <a:latin typeface="Aileron Regular"/>
              </a:rPr>
              <a:t>mejores</a:t>
            </a:r>
            <a:r>
              <a:rPr lang="en-US" sz="2600" b="0" i="0" spc="130" dirty="0">
                <a:solidFill>
                  <a:srgbClr val="191919"/>
                </a:solidFill>
                <a:latin typeface="Aileron Regular"/>
              </a:rPr>
              <a:t> </a:t>
            </a:r>
            <a:r>
              <a:rPr lang="x-none" sz="2600" b="0" i="0" spc="130" dirty="0">
                <a:solidFill>
                  <a:srgbClr val="191919"/>
                </a:solidFill>
                <a:latin typeface="Aileron Regular"/>
              </a:rPr>
              <a:t>beneficios</a:t>
            </a:r>
            <a:r>
              <a:rPr lang="en-US" sz="2600" b="0" i="0" spc="130" dirty="0">
                <a:solidFill>
                  <a:srgbClr val="191919"/>
                </a:solidFill>
                <a:latin typeface="Aileron Regular"/>
              </a:rPr>
              <a:t>.</a:t>
            </a:r>
          </a:p>
        </p:txBody>
      </p:sp>
    </p:spTree>
    <p:extLst>
      <p:ext uri="{BB962C8B-B14F-4D97-AF65-F5344CB8AC3E}">
        <p14:creationId xmlns:p14="http://schemas.microsoft.com/office/powerpoint/2010/main" val="17554531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3086116" y="1028700"/>
            <a:ext cx="8229633" cy="8229600"/>
            <a:chOff x="0" y="0"/>
            <a:chExt cx="6350000" cy="6349975"/>
          </a:xfrm>
        </p:grpSpPr>
        <p:sp>
          <p:nvSpPr>
            <p:cNvPr id="3" name="Freeform 3"/>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l="-21174" r="-21174"/>
              </a:stretch>
            </a:blipFill>
          </p:spPr>
        </p:sp>
      </p:grpSp>
      <p:sp>
        <p:nvSpPr>
          <p:cNvPr id="4" name="TextBox 4"/>
          <p:cNvSpPr txBox="1"/>
          <p:nvPr/>
        </p:nvSpPr>
        <p:spPr>
          <a:xfrm>
            <a:off x="7071645" y="884507"/>
            <a:ext cx="9739809" cy="701545"/>
          </a:xfrm>
          <a:prstGeom prst="rect">
            <a:avLst/>
          </a:prstGeom>
        </p:spPr>
        <p:txBody>
          <a:bodyPr lIns="0" tIns="0" rIns="0" bIns="0" rtlCol="0" anchor="t">
            <a:spAutoFit/>
          </a:bodyPr>
          <a:lstStyle/>
          <a:p>
            <a:pPr algn="ctr">
              <a:lnSpc>
                <a:spcPts val="5472"/>
              </a:lnSpc>
            </a:pPr>
            <a:r>
              <a:rPr lang="en-US" sz="4800" b="1" i="0" spc="48">
                <a:solidFill>
                  <a:srgbClr val="191919"/>
                </a:solidFill>
                <a:latin typeface="Aileron Heavy"/>
              </a:rPr>
              <a:t>Fuentes de Información</a:t>
            </a:r>
          </a:p>
        </p:txBody>
      </p:sp>
      <p:sp>
        <p:nvSpPr>
          <p:cNvPr id="5" name="TextBox 5"/>
          <p:cNvSpPr txBox="1"/>
          <p:nvPr/>
        </p:nvSpPr>
        <p:spPr>
          <a:xfrm>
            <a:off x="5485557" y="2129725"/>
            <a:ext cx="12249993" cy="7176811"/>
          </a:xfrm>
          <a:prstGeom prst="rect">
            <a:avLst/>
          </a:prstGeom>
        </p:spPr>
        <p:txBody>
          <a:bodyPr lIns="0" tIns="0" rIns="0" bIns="0" rtlCol="0" anchor="t">
            <a:spAutoFit/>
          </a:bodyPr>
          <a:lstStyle/>
          <a:p>
            <a:pPr marL="346710" lvl="1" indent="-173355" algn="ctr">
              <a:lnSpc>
                <a:spcPts val="3150"/>
              </a:lnSpc>
              <a:buFont typeface="Arial"/>
              <a:buChar char="•"/>
            </a:pPr>
            <a:r>
              <a:rPr lang="en-US" sz="2100" b="0" i="0" spc="105">
                <a:solidFill>
                  <a:srgbClr val="191919"/>
                </a:solidFill>
                <a:latin typeface="Aileron Regular"/>
              </a:rPr>
              <a:t>Secretaría de Economía. (s/f). Fomento a la producción y las exportaciones. Recuperado de: </a:t>
            </a:r>
            <a:r>
              <a:rPr lang="en-US" sz="2100" i="1" spc="105">
                <a:solidFill>
                  <a:srgbClr val="191919"/>
                </a:solidFill>
                <a:latin typeface="Aileron Regular"/>
              </a:rPr>
              <a:t>http://www.2006-2012.economia.gob.mx/comunidad-negocios/industria-y-comercio/instrumentos-de-comercio-exterior/fomento-a-la-produccion-y-las-exportaciones</a:t>
            </a:r>
          </a:p>
          <a:p>
            <a:pPr marL="346710" lvl="1" indent="-173355" algn="ctr">
              <a:lnSpc>
                <a:spcPts val="3150"/>
              </a:lnSpc>
              <a:buFont typeface="Arial"/>
              <a:buChar char="•"/>
            </a:pPr>
            <a:r>
              <a:rPr lang="en-US" sz="2100" b="0" i="0" spc="105">
                <a:solidFill>
                  <a:srgbClr val="191919"/>
                </a:solidFill>
                <a:latin typeface="Aileron Regular"/>
              </a:rPr>
              <a:t>Secretaría de Economía. (s/f). FIndustria y Comercio / Instrumentos de comercio exterior. Recuperado de: https://www.gob.mx/se/acciones-y-programas/industria-y-comercio-instrumentos-de-comercio-exterior?state=published</a:t>
            </a:r>
          </a:p>
          <a:p>
            <a:pPr marL="346710" lvl="1" indent="-173355" algn="ctr">
              <a:lnSpc>
                <a:spcPts val="3150"/>
              </a:lnSpc>
              <a:buFont typeface="Arial"/>
              <a:buChar char="•"/>
            </a:pPr>
            <a:r>
              <a:rPr lang="en-US" sz="2100" b="0" i="0" spc="105">
                <a:solidFill>
                  <a:srgbClr val="191919"/>
                </a:solidFill>
                <a:latin typeface="Aileron Regular"/>
              </a:rPr>
              <a:t>Secretaría de Economía. (s/f). ALTEX.  Recuperado de: http://www.2006-2012.economia.gob.mx/comunidad-negocios/industria-y-comercio/instrumentos-de-comercio-exterior/altex</a:t>
            </a:r>
          </a:p>
          <a:p>
            <a:pPr marL="346710" lvl="1" indent="-173355" algn="ctr">
              <a:lnSpc>
                <a:spcPts val="3150"/>
              </a:lnSpc>
              <a:buFont typeface="Arial"/>
              <a:buChar char="•"/>
            </a:pPr>
            <a:r>
              <a:rPr lang="en-US" sz="2100" b="0" i="0" spc="105">
                <a:solidFill>
                  <a:srgbClr val="191919"/>
                </a:solidFill>
                <a:latin typeface="Aileron Regular"/>
              </a:rPr>
              <a:t>Secretaría de Economía. (s/f). PROSEC.  Recuperado de: http://www.2006-2012.economia.gob.mx/comunidad-negocios/industria-y-comercio/instrumentos-de-comercio-exterior/prosec</a:t>
            </a:r>
          </a:p>
          <a:p>
            <a:pPr marL="346710" lvl="1" indent="-173355" algn="ctr">
              <a:lnSpc>
                <a:spcPts val="3150"/>
              </a:lnSpc>
              <a:buFont typeface="Arial"/>
              <a:buChar char="•"/>
            </a:pPr>
            <a:r>
              <a:rPr lang="en-US" sz="2100" b="0" i="0" spc="105">
                <a:solidFill>
                  <a:srgbClr val="191919"/>
                </a:solidFill>
                <a:latin typeface="Aileron Regular"/>
              </a:rPr>
              <a:t>Arreola, F. (2017). ¿Qué programas de fomento a las exportaciones existen?. Consulting Groups; Gestión &amp; Desempeño. Recuperado de: http://gdconsulting.mx/que-programas-de-fomento-a-las-exportaciones-existen/</a:t>
            </a:r>
          </a:p>
          <a:p>
            <a:pPr marL="346710" lvl="1" indent="-173355" algn="ctr">
              <a:lnSpc>
                <a:spcPts val="3150"/>
              </a:lnSpc>
              <a:buFont typeface="Arial"/>
              <a:buChar char="•"/>
            </a:pPr>
            <a:r>
              <a:rPr lang="en-US" sz="2100" b="0" i="0" spc="105">
                <a:solidFill>
                  <a:srgbClr val="191919"/>
                </a:solidFill>
                <a:latin typeface="Aileron Regular"/>
              </a:rPr>
              <a:t> Logycom. (2019). ¿Cuáles son los programas de comercio exterior y en qué consisten?. Recuperado de: https://www.logycom.mx/blog/programas-comercio-exterior</a:t>
            </a:r>
          </a:p>
          <a:p>
            <a:pPr algn="ctr">
              <a:lnSpc>
                <a:spcPts val="3150"/>
              </a:lnSpc>
            </a:pPr>
            <a:endParaRPr lang="en-US" sz="2100" b="0" i="0" spc="105">
              <a:solidFill>
                <a:srgbClr val="191919"/>
              </a:solidFill>
              <a:latin typeface="Aileron Regul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286000" y="1562100"/>
            <a:ext cx="12725400" cy="8802410"/>
          </a:xfrm>
          <a:prstGeom prst="rect">
            <a:avLst/>
          </a:prstGeom>
        </p:spPr>
        <p:txBody>
          <a:bodyPr wrap="square">
            <a:spAutoFit/>
          </a:bodyPr>
          <a:lstStyle/>
          <a:p>
            <a:pPr algn="just">
              <a:lnSpc>
                <a:spcPct val="150000"/>
              </a:lnSpc>
              <a:spcAft>
                <a:spcPts val="600"/>
              </a:spcAft>
            </a:pPr>
            <a:r>
              <a:rPr lang="es-MX" sz="2800" dirty="0">
                <a:latin typeface="Avenir Light"/>
                <a:ea typeface="Calibri" panose="020F0502020204030204" pitchFamily="34" charset="0"/>
                <a:cs typeface="Times New Roman" panose="02020603050405020304" pitchFamily="18" charset="0"/>
              </a:rPr>
              <a:t>La intención de la compilación de </a:t>
            </a:r>
            <a:r>
              <a:rPr lang="es-MX" sz="2800" dirty="0" smtClean="0">
                <a:latin typeface="Avenir Light"/>
                <a:ea typeface="Calibri" panose="020F0502020204030204" pitchFamily="34" charset="0"/>
                <a:cs typeface="Times New Roman" panose="02020603050405020304" pitchFamily="18" charset="0"/>
              </a:rPr>
              <a:t>éste material </a:t>
            </a:r>
            <a:r>
              <a:rPr lang="es-MX" sz="2800" dirty="0">
                <a:latin typeface="Avenir Light"/>
                <a:ea typeface="Calibri" panose="020F0502020204030204" pitchFamily="34" charset="0"/>
                <a:cs typeface="Times New Roman" panose="02020603050405020304" pitchFamily="18" charset="0"/>
              </a:rPr>
              <a:t>es que sea de utilidad tanto para el docente como para el estudiante, pues se trata de un ámbito muy importante y de constante cambio </a:t>
            </a:r>
            <a:r>
              <a:rPr lang="es-MX" sz="2800" dirty="0" smtClean="0">
                <a:latin typeface="Avenir Light"/>
                <a:ea typeface="Calibri" panose="020F0502020204030204" pitchFamily="34" charset="0"/>
                <a:cs typeface="Times New Roman" panose="02020603050405020304" pitchFamily="18" charset="0"/>
              </a:rPr>
              <a:t>del comercio Internacional y </a:t>
            </a:r>
            <a:r>
              <a:rPr lang="es-MX" sz="2800" dirty="0">
                <a:latin typeface="Avenir Light"/>
                <a:ea typeface="Calibri" panose="020F0502020204030204" pitchFamily="34" charset="0"/>
                <a:cs typeface="Times New Roman" panose="02020603050405020304" pitchFamily="18" charset="0"/>
              </a:rPr>
              <a:t>por lo que con el paso del tiempo se deberá actualizar.</a:t>
            </a:r>
          </a:p>
          <a:p>
            <a:pPr algn="just">
              <a:lnSpc>
                <a:spcPct val="150000"/>
              </a:lnSpc>
              <a:spcAft>
                <a:spcPts val="600"/>
              </a:spcAft>
            </a:pPr>
            <a:endParaRPr lang="es-MX" sz="2800" dirty="0">
              <a:latin typeface="Avenir Light"/>
              <a:ea typeface="Calibri" panose="020F0502020204030204" pitchFamily="34" charset="0"/>
              <a:cs typeface="Times New Roman" panose="02020603050405020304" pitchFamily="18" charset="0"/>
            </a:endParaRPr>
          </a:p>
          <a:p>
            <a:pPr algn="just">
              <a:lnSpc>
                <a:spcPct val="150000"/>
              </a:lnSpc>
              <a:spcAft>
                <a:spcPts val="600"/>
              </a:spcAft>
            </a:pPr>
            <a:r>
              <a:rPr lang="es-MX" sz="2800" dirty="0">
                <a:latin typeface="Avenir Light"/>
                <a:ea typeface="Calibri" panose="020F0502020204030204" pitchFamily="34" charset="0"/>
                <a:cs typeface="Times New Roman" panose="02020603050405020304" pitchFamily="18" charset="0"/>
              </a:rPr>
              <a:t>Ojalá que sea agradable para su lectura y comprensión de los conceptos, principios y aspectos relevantes que </a:t>
            </a:r>
            <a:r>
              <a:rPr lang="es-MX" sz="2800" dirty="0" smtClean="0">
                <a:latin typeface="Avenir Light"/>
                <a:ea typeface="Calibri" panose="020F0502020204030204" pitchFamily="34" charset="0"/>
                <a:cs typeface="Times New Roman" panose="02020603050405020304" pitchFamily="18" charset="0"/>
              </a:rPr>
              <a:t> </a:t>
            </a:r>
            <a:r>
              <a:rPr lang="es-MX" sz="2800" dirty="0">
                <a:latin typeface="Avenir Light"/>
                <a:ea typeface="Calibri" panose="020F0502020204030204" pitchFamily="34" charset="0"/>
                <a:cs typeface="Times New Roman" panose="02020603050405020304" pitchFamily="18" charset="0"/>
              </a:rPr>
              <a:t>se deben tener en cuenta</a:t>
            </a:r>
            <a:r>
              <a:rPr lang="es-MX" sz="2800" dirty="0" smtClean="0">
                <a:latin typeface="Avenir Light"/>
                <a:ea typeface="Calibri" panose="020F0502020204030204" pitchFamily="34" charset="0"/>
                <a:cs typeface="Times New Roman" panose="02020603050405020304" pitchFamily="18" charset="0"/>
              </a:rPr>
              <a:t>.</a:t>
            </a:r>
          </a:p>
          <a:p>
            <a:pPr algn="just">
              <a:lnSpc>
                <a:spcPct val="150000"/>
              </a:lnSpc>
              <a:spcAft>
                <a:spcPts val="600"/>
              </a:spcAft>
            </a:pPr>
            <a:endParaRPr lang="es-MX" sz="2800" dirty="0">
              <a:effectLst/>
              <a:latin typeface="Avenir Light"/>
              <a:ea typeface="Calibri" panose="020F0502020204030204" pitchFamily="34" charset="0"/>
              <a:cs typeface="Times New Roman" panose="02020603050405020304" pitchFamily="18" charset="0"/>
            </a:endParaRPr>
          </a:p>
          <a:p>
            <a:r>
              <a:rPr lang="es-MX" sz="2800" dirty="0">
                <a:latin typeface="Avenir Light"/>
              </a:rPr>
              <a:t>La participación del docente </a:t>
            </a:r>
            <a:r>
              <a:rPr lang="es-MX" sz="2800" dirty="0" smtClean="0">
                <a:latin typeface="Avenir Light"/>
              </a:rPr>
              <a:t> deberá ser en todo momento </a:t>
            </a:r>
            <a:r>
              <a:rPr lang="es-MX" sz="2800" dirty="0">
                <a:latin typeface="Avenir Light"/>
              </a:rPr>
              <a:t>proactiva, interactuando con los estudiantes a fin de aclarar las dudas que pudieran surgir al respecto.</a:t>
            </a:r>
          </a:p>
          <a:p>
            <a:r>
              <a:rPr lang="es-ES" sz="2800" b="1" dirty="0">
                <a:latin typeface="Avenir Light"/>
              </a:rPr>
              <a:t> </a:t>
            </a:r>
            <a:endParaRPr lang="es-MX" sz="2800" dirty="0">
              <a:latin typeface="Avenir Light"/>
            </a:endParaRPr>
          </a:p>
          <a:p>
            <a:r>
              <a:rPr lang="es-MX" sz="2800" dirty="0">
                <a:latin typeface="Avenir Light"/>
              </a:rPr>
              <a:t>Los tiempos de la actividad serán marcados por el docente, de acuerdo con las características del grupo.</a:t>
            </a:r>
          </a:p>
          <a:p>
            <a:pPr algn="just">
              <a:lnSpc>
                <a:spcPct val="150000"/>
              </a:lnSpc>
              <a:spcAft>
                <a:spcPts val="600"/>
              </a:spcAft>
            </a:pPr>
            <a:endParaRPr lang="es-MX" sz="2800" dirty="0">
              <a:effectLst/>
              <a:latin typeface="Avenir Light"/>
              <a:ea typeface="Calibri" panose="020F0502020204030204" pitchFamily="34" charset="0"/>
              <a:cs typeface="Times New Roman" panose="02020603050405020304" pitchFamily="18" charset="0"/>
            </a:endParaRPr>
          </a:p>
        </p:txBody>
      </p:sp>
      <p:sp>
        <p:nvSpPr>
          <p:cNvPr id="3" name="Flecha derecha 2"/>
          <p:cNvSpPr/>
          <p:nvPr/>
        </p:nvSpPr>
        <p:spPr>
          <a:xfrm>
            <a:off x="838200" y="571500"/>
            <a:ext cx="36576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CuadroTexto 3"/>
          <p:cNvSpPr txBox="1"/>
          <p:nvPr/>
        </p:nvSpPr>
        <p:spPr>
          <a:xfrm>
            <a:off x="5105400" y="876300"/>
            <a:ext cx="7010400" cy="584775"/>
          </a:xfrm>
          <a:prstGeom prst="rect">
            <a:avLst/>
          </a:prstGeom>
          <a:noFill/>
        </p:spPr>
        <p:txBody>
          <a:bodyPr wrap="square" rtlCol="0">
            <a:spAutoFit/>
          </a:bodyPr>
          <a:lstStyle/>
          <a:p>
            <a:pPr algn="ctr"/>
            <a:r>
              <a:rPr lang="es-MX" sz="3200" b="1" dirty="0" err="1" smtClean="0">
                <a:latin typeface="Avenir Light"/>
              </a:rPr>
              <a:t>Guión</a:t>
            </a:r>
            <a:r>
              <a:rPr lang="es-MX" sz="3200" b="1" dirty="0" smtClean="0">
                <a:latin typeface="Avenir Light"/>
              </a:rPr>
              <a:t> Instruccional</a:t>
            </a:r>
            <a:endParaRPr lang="es-MX" sz="3200" b="1" dirty="0">
              <a:latin typeface="Avenir Light"/>
            </a:endParaRPr>
          </a:p>
        </p:txBody>
      </p:sp>
    </p:spTree>
    <p:extLst>
      <p:ext uri="{BB962C8B-B14F-4D97-AF65-F5344CB8AC3E}">
        <p14:creationId xmlns:p14="http://schemas.microsoft.com/office/powerpoint/2010/main" val="42684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3086116" y="1028700"/>
            <a:ext cx="8229633" cy="8229600"/>
            <a:chOff x="0" y="0"/>
            <a:chExt cx="6350000" cy="6349975"/>
          </a:xfrm>
        </p:grpSpPr>
        <p:sp>
          <p:nvSpPr>
            <p:cNvPr id="3" name="Freeform 3"/>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l="-21174" r="-21174"/>
              </a:stretch>
            </a:blipFill>
          </p:spPr>
        </p:sp>
      </p:grpSp>
      <p:sp>
        <p:nvSpPr>
          <p:cNvPr id="4" name="TextBox 4"/>
          <p:cNvSpPr txBox="1"/>
          <p:nvPr/>
        </p:nvSpPr>
        <p:spPr>
          <a:xfrm>
            <a:off x="7071645" y="884507"/>
            <a:ext cx="9739809" cy="701545"/>
          </a:xfrm>
          <a:prstGeom prst="rect">
            <a:avLst/>
          </a:prstGeom>
        </p:spPr>
        <p:txBody>
          <a:bodyPr lIns="0" tIns="0" rIns="0" bIns="0" rtlCol="0" anchor="t">
            <a:spAutoFit/>
          </a:bodyPr>
          <a:lstStyle/>
          <a:p>
            <a:pPr algn="ctr">
              <a:lnSpc>
                <a:spcPts val="5472"/>
              </a:lnSpc>
            </a:pPr>
            <a:r>
              <a:rPr lang="en-US" sz="4800" b="1" i="0" spc="48">
                <a:solidFill>
                  <a:srgbClr val="191919"/>
                </a:solidFill>
                <a:latin typeface="Aileron Heavy"/>
              </a:rPr>
              <a:t>Fuentes de Información</a:t>
            </a:r>
          </a:p>
        </p:txBody>
      </p:sp>
      <p:sp>
        <p:nvSpPr>
          <p:cNvPr id="5" name="TextBox 5"/>
          <p:cNvSpPr txBox="1"/>
          <p:nvPr/>
        </p:nvSpPr>
        <p:spPr>
          <a:xfrm>
            <a:off x="5485557" y="1988045"/>
            <a:ext cx="12249993" cy="1983928"/>
          </a:xfrm>
          <a:prstGeom prst="rect">
            <a:avLst/>
          </a:prstGeom>
        </p:spPr>
        <p:txBody>
          <a:bodyPr lIns="0" tIns="0" rIns="0" bIns="0" rtlCol="0" anchor="t">
            <a:spAutoFit/>
          </a:bodyPr>
          <a:lstStyle/>
          <a:p>
            <a:pPr algn="ctr">
              <a:lnSpc>
                <a:spcPts val="3150"/>
              </a:lnSpc>
            </a:pPr>
            <a:r>
              <a:rPr lang="en-US" sz="2100" b="0" i="0" spc="105">
                <a:solidFill>
                  <a:srgbClr val="191919"/>
                </a:solidFill>
                <a:latin typeface="Aileron Regular"/>
              </a:rPr>
              <a:t>7. Secretaría de Economía. (s/f). IMMEX, Industria Manufacturera, Mauiladora y de Servicio de Exportación. Recuperado de: http://www.2006-2012.economia.gob.mx/comunidad-negocios/industria-y-comercio/instrumentos-de-comercio-exterior/immex</a:t>
            </a:r>
          </a:p>
          <a:p>
            <a:pPr algn="ctr">
              <a:lnSpc>
                <a:spcPts val="3150"/>
              </a:lnSpc>
            </a:pPr>
            <a:endParaRPr lang="en-US" sz="2100" b="0" i="0" spc="105">
              <a:solidFill>
                <a:srgbClr val="191919"/>
              </a:solidFill>
              <a:latin typeface="Aileron Regular"/>
            </a:endParaRPr>
          </a:p>
          <a:p>
            <a:pPr algn="ctr">
              <a:lnSpc>
                <a:spcPts val="3150"/>
              </a:lnSpc>
            </a:pPr>
            <a:endParaRPr lang="en-US" sz="2100" b="0" i="0" spc="105">
              <a:solidFill>
                <a:srgbClr val="191919"/>
              </a:solidFill>
              <a:latin typeface="Aileron Regula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3200" y="1866900"/>
            <a:ext cx="7362825" cy="3781425"/>
          </a:xfrm>
          <a:prstGeom prst="rect">
            <a:avLst/>
          </a:prstGeom>
        </p:spPr>
      </p:pic>
      <p:sp>
        <p:nvSpPr>
          <p:cNvPr id="3" name="CuadroTexto 2"/>
          <p:cNvSpPr txBox="1"/>
          <p:nvPr/>
        </p:nvSpPr>
        <p:spPr>
          <a:xfrm>
            <a:off x="11277600" y="7429500"/>
            <a:ext cx="6629400" cy="707886"/>
          </a:xfrm>
          <a:prstGeom prst="rect">
            <a:avLst/>
          </a:prstGeom>
          <a:noFill/>
        </p:spPr>
        <p:txBody>
          <a:bodyPr wrap="square" rtlCol="0">
            <a:spAutoFit/>
          </a:bodyPr>
          <a:lstStyle/>
          <a:p>
            <a:r>
              <a:rPr lang="es-MX" sz="4000" b="1" dirty="0" smtClean="0">
                <a:latin typeface="Avenir Light"/>
              </a:rPr>
              <a:t>POR SU ATENCIÓN</a:t>
            </a:r>
            <a:endParaRPr lang="es-MX" sz="4000" b="1" dirty="0">
              <a:latin typeface="Avenir Light"/>
            </a:endParaRPr>
          </a:p>
        </p:txBody>
      </p:sp>
    </p:spTree>
    <p:extLst>
      <p:ext uri="{BB962C8B-B14F-4D97-AF65-F5344CB8AC3E}">
        <p14:creationId xmlns:p14="http://schemas.microsoft.com/office/powerpoint/2010/main" val="3566402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rot="1002196">
            <a:off x="10744200" y="-5448300"/>
            <a:ext cx="8229600" cy="8229600"/>
          </a:xfrm>
          <a:prstGeom prst="rect">
            <a:avLst/>
          </a:prstGeom>
        </p:spPr>
      </p:pic>
      <p:sp>
        <p:nvSpPr>
          <p:cNvPr id="3" name="TextBox 3"/>
          <p:cNvSpPr txBox="1"/>
          <p:nvPr/>
        </p:nvSpPr>
        <p:spPr>
          <a:xfrm>
            <a:off x="11887200" y="190500"/>
            <a:ext cx="6221717" cy="2004651"/>
          </a:xfrm>
          <a:prstGeom prst="rect">
            <a:avLst/>
          </a:prstGeom>
        </p:spPr>
        <p:txBody>
          <a:bodyPr lIns="0" tIns="0" rIns="0" bIns="0" rtlCol="0" anchor="t">
            <a:spAutoFit/>
          </a:bodyPr>
          <a:lstStyle/>
          <a:p>
            <a:pPr algn="ctr">
              <a:lnSpc>
                <a:spcPts val="7872"/>
              </a:lnSpc>
            </a:pPr>
            <a:r>
              <a:rPr lang="en-US" sz="4400" b="1" i="0" spc="384" dirty="0" err="1" smtClean="0">
                <a:solidFill>
                  <a:srgbClr val="191919"/>
                </a:solidFill>
                <a:latin typeface="Aileron Heavy"/>
              </a:rPr>
              <a:t>Habilidades</a:t>
            </a:r>
            <a:r>
              <a:rPr lang="en-US" sz="4400" b="1" i="0" spc="384" dirty="0" smtClean="0">
                <a:solidFill>
                  <a:srgbClr val="191919"/>
                </a:solidFill>
                <a:latin typeface="Aileron Heavy"/>
              </a:rPr>
              <a:t> </a:t>
            </a:r>
            <a:r>
              <a:rPr lang="en-US" sz="4400" b="1" spc="384" dirty="0" err="1" smtClean="0">
                <a:solidFill>
                  <a:srgbClr val="191919"/>
                </a:solidFill>
                <a:latin typeface="Aileron Heavy"/>
              </a:rPr>
              <a:t>por</a:t>
            </a:r>
            <a:r>
              <a:rPr lang="en-US" sz="4400" b="1" spc="384" dirty="0" smtClean="0">
                <a:solidFill>
                  <a:srgbClr val="191919"/>
                </a:solidFill>
                <a:latin typeface="Aileron Heavy"/>
              </a:rPr>
              <a:t> </a:t>
            </a:r>
            <a:r>
              <a:rPr lang="en-US" sz="4400" b="1" spc="384" dirty="0" err="1" smtClean="0">
                <a:solidFill>
                  <a:srgbClr val="191919"/>
                </a:solidFill>
                <a:latin typeface="Aileron Heavy"/>
              </a:rPr>
              <a:t>diapositiva</a:t>
            </a:r>
            <a:endParaRPr lang="en-US" sz="4400" b="1" i="0" spc="384" dirty="0">
              <a:solidFill>
                <a:srgbClr val="191919"/>
              </a:solidFill>
              <a:latin typeface="Aileron Heavy"/>
            </a:endParaRPr>
          </a:p>
        </p:txBody>
      </p:sp>
      <p:graphicFrame>
        <p:nvGraphicFramePr>
          <p:cNvPr id="14" name="Tabla 13"/>
          <p:cNvGraphicFramePr>
            <a:graphicFrameLocks noGrp="1"/>
          </p:cNvGraphicFramePr>
          <p:nvPr>
            <p:extLst>
              <p:ext uri="{D42A27DB-BD31-4B8C-83A1-F6EECF244321}">
                <p14:modId xmlns:p14="http://schemas.microsoft.com/office/powerpoint/2010/main" val="3888457131"/>
              </p:ext>
            </p:extLst>
          </p:nvPr>
        </p:nvGraphicFramePr>
        <p:xfrm>
          <a:off x="990600" y="2095500"/>
          <a:ext cx="12420600" cy="7058016"/>
        </p:xfrm>
        <a:graphic>
          <a:graphicData uri="http://schemas.openxmlformats.org/drawingml/2006/table">
            <a:tbl>
              <a:tblPr firstRow="1" bandRow="1">
                <a:tableStyleId>{5940675A-B579-460E-94D1-54222C63F5DA}</a:tableStyleId>
              </a:tblPr>
              <a:tblGrid>
                <a:gridCol w="1616064"/>
                <a:gridCol w="5402268"/>
                <a:gridCol w="5402268"/>
              </a:tblGrid>
              <a:tr h="762000">
                <a:tc>
                  <a:txBody>
                    <a:bodyPr/>
                    <a:lstStyle/>
                    <a:p>
                      <a:pPr algn="ctr"/>
                      <a:r>
                        <a:rPr lang="es-ES" sz="1900" b="1" dirty="0" smtClean="0">
                          <a:latin typeface="Avenir Light"/>
                          <a:cs typeface="Avenir Light"/>
                        </a:rPr>
                        <a:t>Número de Diapositiva</a:t>
                      </a:r>
                      <a:endParaRPr lang="es-ES" sz="1900" b="1" dirty="0">
                        <a:latin typeface="Avenir Light"/>
                        <a:cs typeface="Avenir Ligh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900" b="1" dirty="0" smtClean="0">
                          <a:latin typeface="Avenir Light"/>
                          <a:cs typeface="Avenir Light"/>
                        </a:rPr>
                        <a:t>Titulo de la Diapositiva</a:t>
                      </a:r>
                    </a:p>
                    <a:p>
                      <a:pPr algn="ctr"/>
                      <a:endParaRPr lang="es-ES" sz="1900" b="1" dirty="0">
                        <a:latin typeface="Avenir Light"/>
                        <a:cs typeface="Avenir Ligh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900" b="1" dirty="0" smtClean="0">
                          <a:latin typeface="Avenir Light"/>
                          <a:cs typeface="Avenir Light"/>
                        </a:rPr>
                        <a:t>Objetivos</a:t>
                      </a:r>
                      <a:r>
                        <a:rPr lang="es-ES" sz="1900" b="1" baseline="0" dirty="0" smtClean="0">
                          <a:latin typeface="Avenir Light"/>
                          <a:cs typeface="Avenir Light"/>
                        </a:rPr>
                        <a:t> o propósito de la diapositiva</a:t>
                      </a:r>
                      <a:endParaRPr lang="es-ES" sz="1900" b="1" dirty="0">
                        <a:latin typeface="Avenir Light"/>
                        <a:cs typeface="Avenir Light"/>
                      </a:endParaRPr>
                    </a:p>
                  </a:txBody>
                  <a:tcPr/>
                </a:tc>
              </a:tr>
              <a:tr h="819624">
                <a:tc>
                  <a:txBody>
                    <a:bodyPr/>
                    <a:lstStyle/>
                    <a:p>
                      <a:pPr algn="ctr"/>
                      <a:r>
                        <a:rPr lang="es-ES" dirty="0" smtClean="0">
                          <a:latin typeface="Avenir Light"/>
                          <a:cs typeface="Avenir Light"/>
                        </a:rPr>
                        <a:t>8</a:t>
                      </a:r>
                      <a:endParaRPr lang="es-ES" dirty="0">
                        <a:latin typeface="Avenir Light"/>
                        <a:cs typeface="Avenir Light"/>
                      </a:endParaRPr>
                    </a:p>
                  </a:txBody>
                  <a:tcPr/>
                </a:tc>
                <a:tc>
                  <a:txBody>
                    <a:bodyPr/>
                    <a:lstStyle/>
                    <a:p>
                      <a:pPr algn="l">
                        <a:lnSpc>
                          <a:spcPct val="100000"/>
                        </a:lnSpc>
                      </a:pPr>
                      <a:r>
                        <a:rPr lang="es-ES" dirty="0" smtClean="0">
                          <a:latin typeface="Avenir Light"/>
                          <a:cs typeface="Avenir Light"/>
                        </a:rPr>
                        <a:t>Objetivos de la</a:t>
                      </a:r>
                      <a:r>
                        <a:rPr lang="es-ES" baseline="0" dirty="0" smtClean="0">
                          <a:latin typeface="Avenir Light"/>
                          <a:cs typeface="Avenir Light"/>
                        </a:rPr>
                        <a:t> Unidad de Competencia</a:t>
                      </a:r>
                      <a:endParaRPr lang="es-ES" dirty="0">
                        <a:latin typeface="Avenir Light"/>
                        <a:cs typeface="Avenir Light"/>
                      </a:endParaRPr>
                    </a:p>
                  </a:txBody>
                  <a:tcPr/>
                </a:tc>
                <a:tc>
                  <a:txBody>
                    <a:bodyPr/>
                    <a:lstStyle/>
                    <a:p>
                      <a:r>
                        <a:rPr lang="es-ES" dirty="0" smtClean="0">
                          <a:latin typeface="Avenir Light"/>
                          <a:cs typeface="Avenir Light"/>
                        </a:rPr>
                        <a:t>Se busca establecer cuál es la directriz</a:t>
                      </a:r>
                      <a:r>
                        <a:rPr lang="es-ES" baseline="0" dirty="0" smtClean="0">
                          <a:latin typeface="Avenir Light"/>
                          <a:cs typeface="Avenir Light"/>
                        </a:rPr>
                        <a:t> de la unidad así como los objetivos a perseguir.</a:t>
                      </a:r>
                      <a:endParaRPr lang="es-ES" dirty="0">
                        <a:latin typeface="Avenir Light"/>
                        <a:cs typeface="Avenir Light"/>
                      </a:endParaRPr>
                    </a:p>
                  </a:txBody>
                  <a:tcPr/>
                </a:tc>
              </a:tr>
              <a:tr h="819624">
                <a:tc>
                  <a:txBody>
                    <a:bodyPr/>
                    <a:lstStyle/>
                    <a:p>
                      <a:pPr algn="ctr"/>
                      <a:r>
                        <a:rPr lang="es-ES" dirty="0" smtClean="0">
                          <a:latin typeface="Avenir Light"/>
                          <a:cs typeface="Avenir Light"/>
                        </a:rPr>
                        <a:t>9</a:t>
                      </a:r>
                      <a:endParaRPr lang="es-ES" dirty="0">
                        <a:latin typeface="Avenir Light"/>
                        <a:cs typeface="Avenir Light"/>
                      </a:endParaRPr>
                    </a:p>
                  </a:txBody>
                  <a:tcPr/>
                </a:tc>
                <a:tc>
                  <a:txBody>
                    <a:bodyPr/>
                    <a:lstStyle/>
                    <a:p>
                      <a:pPr algn="l">
                        <a:lnSpc>
                          <a:spcPct val="100000"/>
                        </a:lnSpc>
                      </a:pPr>
                      <a:r>
                        <a:rPr lang="es-ES" dirty="0" smtClean="0">
                          <a:latin typeface="Avenir Light"/>
                          <a:cs typeface="Avenir Light"/>
                        </a:rPr>
                        <a:t>Mapa</a:t>
                      </a:r>
                      <a:r>
                        <a:rPr lang="es-ES" baseline="0" dirty="0" smtClean="0">
                          <a:latin typeface="Avenir Light"/>
                          <a:cs typeface="Avenir Light"/>
                        </a:rPr>
                        <a:t> de Contenidos</a:t>
                      </a:r>
                      <a:endParaRPr lang="es-ES" dirty="0">
                        <a:latin typeface="Avenir Light"/>
                        <a:cs typeface="Avenir Light"/>
                      </a:endParaRPr>
                    </a:p>
                  </a:txBody>
                  <a:tcPr/>
                </a:tc>
                <a:tc>
                  <a:txBody>
                    <a:bodyPr/>
                    <a:lstStyle/>
                    <a:p>
                      <a:r>
                        <a:rPr lang="es-ES" dirty="0" smtClean="0">
                          <a:latin typeface="Avenir Light"/>
                          <a:cs typeface="Avenir Light"/>
                        </a:rPr>
                        <a:t>Cronología</a:t>
                      </a:r>
                      <a:r>
                        <a:rPr lang="es-ES" baseline="0" dirty="0" smtClean="0">
                          <a:latin typeface="Avenir Light"/>
                          <a:cs typeface="Avenir Light"/>
                        </a:rPr>
                        <a:t> de los programas de fomento y apoyo a las Exportaciones a exponer en clase.</a:t>
                      </a:r>
                      <a:endParaRPr lang="es-ES" dirty="0">
                        <a:latin typeface="Avenir Light"/>
                        <a:cs typeface="Avenir Light"/>
                      </a:endParaRPr>
                    </a:p>
                  </a:txBody>
                  <a:tcPr/>
                </a:tc>
              </a:tr>
              <a:tr h="819624">
                <a:tc>
                  <a:txBody>
                    <a:bodyPr/>
                    <a:lstStyle/>
                    <a:p>
                      <a:pPr algn="ctr"/>
                      <a:r>
                        <a:rPr lang="es-ES" dirty="0" smtClean="0">
                          <a:latin typeface="Avenir Light"/>
                          <a:cs typeface="Avenir Light"/>
                        </a:rPr>
                        <a:t>10</a:t>
                      </a:r>
                    </a:p>
                    <a:p>
                      <a:pPr algn="ctr"/>
                      <a:endParaRPr lang="es-ES" dirty="0">
                        <a:latin typeface="Avenir Light"/>
                        <a:cs typeface="Avenir Light"/>
                      </a:endParaRPr>
                    </a:p>
                  </a:txBody>
                  <a:tcPr/>
                </a:tc>
                <a:tc>
                  <a:txBody>
                    <a:bodyPr/>
                    <a:lstStyle/>
                    <a:p>
                      <a:pPr algn="l">
                        <a:lnSpc>
                          <a:spcPct val="100000"/>
                        </a:lnSpc>
                      </a:pPr>
                      <a:r>
                        <a:rPr lang="es-ES" dirty="0" smtClean="0">
                          <a:latin typeface="Avenir Light"/>
                          <a:cs typeface="Avenir Light"/>
                        </a:rPr>
                        <a:t>Objetivos de los programas de Fomento</a:t>
                      </a:r>
                      <a:endParaRPr lang="es-ES" dirty="0">
                        <a:latin typeface="Avenir Light"/>
                        <a:cs typeface="Avenir Light"/>
                      </a:endParaRPr>
                    </a:p>
                  </a:txBody>
                  <a:tcPr/>
                </a:tc>
                <a:tc>
                  <a:txBody>
                    <a:bodyPr/>
                    <a:lstStyle/>
                    <a:p>
                      <a:r>
                        <a:rPr lang="es-ES" dirty="0" smtClean="0">
                          <a:latin typeface="Avenir Light"/>
                          <a:cs typeface="Avenir Light"/>
                        </a:rPr>
                        <a:t>Mencionar</a:t>
                      </a:r>
                      <a:r>
                        <a:rPr lang="es-ES" baseline="0" dirty="0" smtClean="0">
                          <a:latin typeface="Avenir Light"/>
                          <a:cs typeface="Avenir Light"/>
                        </a:rPr>
                        <a:t> cuáles son los fines que el Gobierno Federal Mexicano tiene al otorgar estos programas.</a:t>
                      </a:r>
                      <a:endParaRPr lang="es-ES" dirty="0">
                        <a:latin typeface="Avenir Light"/>
                        <a:cs typeface="Avenir Light"/>
                      </a:endParaRPr>
                    </a:p>
                  </a:txBody>
                  <a:tcPr/>
                </a:tc>
              </a:tr>
              <a:tr h="819624">
                <a:tc>
                  <a:txBody>
                    <a:bodyPr/>
                    <a:lstStyle/>
                    <a:p>
                      <a:pPr algn="ctr"/>
                      <a:r>
                        <a:rPr lang="es-ES" dirty="0" smtClean="0">
                          <a:latin typeface="Avenir Light"/>
                          <a:cs typeface="Avenir Light"/>
                        </a:rPr>
                        <a:t>11</a:t>
                      </a:r>
                      <a:endParaRPr lang="es-ES" dirty="0">
                        <a:latin typeface="Avenir Light"/>
                        <a:cs typeface="Avenir Ligh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err="1" smtClean="0">
                          <a:solidFill>
                            <a:schemeClr val="tx1"/>
                          </a:solidFill>
                          <a:latin typeface="Avenir Light"/>
                          <a:ea typeface="+mn-ea"/>
                          <a:cs typeface="Avenir Light"/>
                        </a:rPr>
                        <a:t>Programa</a:t>
                      </a:r>
                      <a:r>
                        <a:rPr lang="en-US" sz="1800" b="1" i="0" spc="300" dirty="0" smtClean="0">
                          <a:solidFill>
                            <a:srgbClr val="191919"/>
                          </a:solidFill>
                          <a:latin typeface="Avenir Light"/>
                          <a:cs typeface="Avenir Light"/>
                        </a:rPr>
                        <a:t> </a:t>
                      </a:r>
                      <a:r>
                        <a:rPr lang="en-US" sz="1800" kern="1200" dirty="0" smtClean="0">
                          <a:solidFill>
                            <a:schemeClr val="tx1"/>
                          </a:solidFill>
                          <a:latin typeface="Avenir Light"/>
                          <a:ea typeface="+mn-ea"/>
                          <a:cs typeface="Avenir Light"/>
                        </a:rPr>
                        <a:t>de</a:t>
                      </a:r>
                      <a:r>
                        <a:rPr lang="en-US" sz="1800" b="1" i="0" spc="300" dirty="0" smtClean="0">
                          <a:solidFill>
                            <a:srgbClr val="191919"/>
                          </a:solidFill>
                          <a:latin typeface="Avenir Light"/>
                          <a:cs typeface="Avenir Light"/>
                        </a:rPr>
                        <a:t> </a:t>
                      </a:r>
                      <a:r>
                        <a:rPr lang="en-US" sz="1800" kern="1200" dirty="0" err="1" smtClean="0">
                          <a:solidFill>
                            <a:schemeClr val="tx1"/>
                          </a:solidFill>
                          <a:latin typeface="Avenir Light"/>
                          <a:ea typeface="+mn-ea"/>
                          <a:cs typeface="Avenir Light"/>
                        </a:rPr>
                        <a:t>Industria</a:t>
                      </a:r>
                      <a:r>
                        <a:rPr lang="en-US" sz="1800" b="1" i="0" spc="300" dirty="0" smtClean="0">
                          <a:solidFill>
                            <a:srgbClr val="191919"/>
                          </a:solidFill>
                          <a:latin typeface="Avenir Light"/>
                          <a:cs typeface="Avenir Light"/>
                        </a:rPr>
                        <a:t> </a:t>
                      </a:r>
                      <a:r>
                        <a:rPr lang="en-US" sz="1800" kern="1200" dirty="0" err="1" smtClean="0">
                          <a:solidFill>
                            <a:schemeClr val="tx1"/>
                          </a:solidFill>
                          <a:latin typeface="Avenir Light"/>
                          <a:ea typeface="+mn-ea"/>
                          <a:cs typeface="Avenir Light"/>
                        </a:rPr>
                        <a:t>Manufacturera</a:t>
                      </a:r>
                      <a:r>
                        <a:rPr lang="en-US" sz="1800" b="1" i="0" spc="300" dirty="0" smtClean="0">
                          <a:solidFill>
                            <a:srgbClr val="191919"/>
                          </a:solidFill>
                          <a:latin typeface="Avenir Light"/>
                          <a:cs typeface="Avenir Light"/>
                        </a:rPr>
                        <a:t>, </a:t>
                      </a:r>
                      <a:r>
                        <a:rPr lang="en-US" sz="1800" kern="1200" baseline="0" dirty="0" smtClean="0">
                          <a:solidFill>
                            <a:schemeClr val="tx1"/>
                          </a:solidFill>
                          <a:latin typeface="Avenir Light"/>
                          <a:ea typeface="+mn-ea"/>
                          <a:cs typeface="Avenir Light"/>
                        </a:rPr>
                        <a:t>Maquiladora</a:t>
                      </a:r>
                      <a:r>
                        <a:rPr lang="en-US" sz="1800" b="1" i="0" spc="300" dirty="0" smtClean="0">
                          <a:solidFill>
                            <a:srgbClr val="191919"/>
                          </a:solidFill>
                          <a:latin typeface="Avenir Light"/>
                          <a:cs typeface="Avenir Light"/>
                        </a:rPr>
                        <a:t> y </a:t>
                      </a:r>
                      <a:r>
                        <a:rPr lang="en-US" sz="1800" kern="1200" baseline="0" dirty="0" smtClean="0">
                          <a:solidFill>
                            <a:schemeClr val="tx1"/>
                          </a:solidFill>
                          <a:latin typeface="Avenir Light"/>
                          <a:ea typeface="+mn-ea"/>
                          <a:cs typeface="Avenir Light"/>
                        </a:rPr>
                        <a:t>de</a:t>
                      </a:r>
                      <a:r>
                        <a:rPr lang="en-US" sz="1800" b="1" i="0" spc="300" dirty="0" smtClean="0">
                          <a:solidFill>
                            <a:srgbClr val="191919"/>
                          </a:solidFill>
                          <a:latin typeface="Avenir Light"/>
                          <a:cs typeface="Avenir Light"/>
                        </a:rPr>
                        <a:t> </a:t>
                      </a:r>
                      <a:r>
                        <a:rPr lang="en-US" sz="1800" kern="1200" baseline="0" dirty="0" err="1" smtClean="0">
                          <a:solidFill>
                            <a:schemeClr val="tx1"/>
                          </a:solidFill>
                          <a:latin typeface="Avenir Light"/>
                          <a:ea typeface="+mn-ea"/>
                          <a:cs typeface="Avenir Light"/>
                        </a:rPr>
                        <a:t>Servicios</a:t>
                      </a:r>
                      <a:r>
                        <a:rPr lang="en-US" sz="1800" b="1" i="0" spc="300" dirty="0" smtClean="0">
                          <a:solidFill>
                            <a:srgbClr val="191919"/>
                          </a:solidFill>
                          <a:latin typeface="Avenir Light"/>
                          <a:cs typeface="Avenir Light"/>
                        </a:rPr>
                        <a:t> </a:t>
                      </a:r>
                      <a:r>
                        <a:rPr lang="en-US" sz="1800" kern="1200" baseline="0" dirty="0" smtClean="0">
                          <a:solidFill>
                            <a:schemeClr val="tx1"/>
                          </a:solidFill>
                          <a:latin typeface="Avenir Light"/>
                          <a:ea typeface="+mn-ea"/>
                          <a:cs typeface="Avenir Light"/>
                        </a:rPr>
                        <a:t>de</a:t>
                      </a:r>
                      <a:r>
                        <a:rPr lang="en-US" sz="1800" b="1" i="0" spc="300" dirty="0" smtClean="0">
                          <a:solidFill>
                            <a:srgbClr val="191919"/>
                          </a:solidFill>
                          <a:latin typeface="Avenir Light"/>
                          <a:cs typeface="Avenir Light"/>
                        </a:rPr>
                        <a:t> </a:t>
                      </a:r>
                      <a:r>
                        <a:rPr lang="en-US" sz="1800" kern="1200" baseline="0" dirty="0" err="1" smtClean="0">
                          <a:solidFill>
                            <a:schemeClr val="tx1"/>
                          </a:solidFill>
                          <a:latin typeface="Avenir Light"/>
                          <a:ea typeface="+mn-ea"/>
                          <a:cs typeface="Avenir Light"/>
                        </a:rPr>
                        <a:t>Exportación</a:t>
                      </a:r>
                      <a:r>
                        <a:rPr lang="en-US" sz="1800" b="1" i="0" spc="300" dirty="0" smtClean="0">
                          <a:solidFill>
                            <a:srgbClr val="191919"/>
                          </a:solidFill>
                          <a:latin typeface="Avenir Light"/>
                          <a:cs typeface="Avenir Light"/>
                        </a:rPr>
                        <a:t> (</a:t>
                      </a:r>
                      <a:r>
                        <a:rPr lang="en-US" sz="1800" kern="1200" baseline="0" dirty="0" smtClean="0">
                          <a:solidFill>
                            <a:schemeClr val="tx1"/>
                          </a:solidFill>
                          <a:latin typeface="Avenir Light"/>
                          <a:ea typeface="+mn-ea"/>
                          <a:cs typeface="Avenir Light"/>
                        </a:rPr>
                        <a:t>IMMEX</a:t>
                      </a:r>
                      <a:r>
                        <a:rPr lang="en-US" sz="1800" b="1" i="0" spc="300" dirty="0" smtClean="0">
                          <a:solidFill>
                            <a:srgbClr val="191919"/>
                          </a:solidFill>
                          <a:latin typeface="Avenir Light"/>
                          <a:cs typeface="Avenir Light"/>
                        </a:rPr>
                        <a:t>)</a:t>
                      </a:r>
                    </a:p>
                  </a:txBody>
                  <a:tcPr/>
                </a:tc>
                <a:tc>
                  <a:txBody>
                    <a:bodyPr/>
                    <a:lstStyle/>
                    <a:p>
                      <a:r>
                        <a:rPr lang="es-ES" dirty="0" smtClean="0">
                          <a:latin typeface="Avenir Light"/>
                          <a:cs typeface="Avenir Light"/>
                        </a:rPr>
                        <a:t>Explica generalidades</a:t>
                      </a:r>
                      <a:r>
                        <a:rPr lang="es-ES" baseline="0" dirty="0" smtClean="0">
                          <a:latin typeface="Avenir Light"/>
                          <a:cs typeface="Avenir Light"/>
                        </a:rPr>
                        <a:t> (en qué consiste) el programa IMMEX.</a:t>
                      </a:r>
                      <a:endParaRPr lang="es-ES" dirty="0">
                        <a:latin typeface="Avenir Light"/>
                        <a:cs typeface="Avenir Light"/>
                      </a:endParaRPr>
                    </a:p>
                  </a:txBody>
                  <a:tcPr/>
                </a:tc>
              </a:tr>
              <a:tr h="819624">
                <a:tc>
                  <a:txBody>
                    <a:bodyPr/>
                    <a:lstStyle/>
                    <a:p>
                      <a:pPr algn="ctr"/>
                      <a:r>
                        <a:rPr lang="es-ES" dirty="0" smtClean="0">
                          <a:latin typeface="Avenir Light"/>
                          <a:cs typeface="Avenir Light"/>
                        </a:rPr>
                        <a:t>12</a:t>
                      </a:r>
                      <a:endParaRPr lang="es-ES" dirty="0">
                        <a:latin typeface="Avenir Light"/>
                        <a:cs typeface="Avenir Ligh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err="1" smtClean="0">
                          <a:solidFill>
                            <a:schemeClr val="tx1"/>
                          </a:solidFill>
                          <a:latin typeface="Avenir Light"/>
                          <a:ea typeface="+mn-ea"/>
                          <a:cs typeface="Avenir Light"/>
                        </a:rPr>
                        <a:t>Beneficiarios</a:t>
                      </a:r>
                      <a:r>
                        <a:rPr lang="en-US" sz="1800" b="1" i="0" spc="420" dirty="0" smtClean="0">
                          <a:solidFill>
                            <a:srgbClr val="191919"/>
                          </a:solidFill>
                          <a:latin typeface="Avenir Light"/>
                          <a:cs typeface="Avenir Light"/>
                        </a:rPr>
                        <a:t> </a:t>
                      </a:r>
                      <a:r>
                        <a:rPr lang="en-US" sz="1800" kern="1200" dirty="0" smtClean="0">
                          <a:solidFill>
                            <a:schemeClr val="tx1"/>
                          </a:solidFill>
                          <a:latin typeface="Avenir Light"/>
                          <a:ea typeface="+mn-ea"/>
                          <a:cs typeface="Avenir Light"/>
                        </a:rPr>
                        <a:t>de</a:t>
                      </a:r>
                      <a:r>
                        <a:rPr lang="en-US" sz="1800" b="1" i="0" spc="420" dirty="0" smtClean="0">
                          <a:solidFill>
                            <a:srgbClr val="191919"/>
                          </a:solidFill>
                          <a:latin typeface="Avenir Light"/>
                          <a:cs typeface="Avenir Light"/>
                        </a:rPr>
                        <a:t> </a:t>
                      </a:r>
                      <a:r>
                        <a:rPr lang="en-US" sz="1800" kern="1200" baseline="0" dirty="0" smtClean="0">
                          <a:solidFill>
                            <a:schemeClr val="tx1"/>
                          </a:solidFill>
                          <a:latin typeface="Avenir Light"/>
                          <a:ea typeface="+mn-ea"/>
                          <a:cs typeface="Avenir Light"/>
                        </a:rPr>
                        <a:t>IMMEX</a:t>
                      </a:r>
                    </a:p>
                  </a:txBody>
                  <a:tcPr/>
                </a:tc>
                <a:tc>
                  <a:txBody>
                    <a:bodyPr/>
                    <a:lstStyle/>
                    <a:p>
                      <a:r>
                        <a:rPr lang="es-ES" dirty="0" smtClean="0">
                          <a:latin typeface="Avenir Light"/>
                          <a:cs typeface="Avenir Light"/>
                        </a:rPr>
                        <a:t>Menciona</a:t>
                      </a:r>
                      <a:r>
                        <a:rPr lang="es-ES" baseline="0" dirty="0" smtClean="0">
                          <a:latin typeface="Avenir Light"/>
                          <a:cs typeface="Avenir Light"/>
                        </a:rPr>
                        <a:t> quienes son candidatos a obtener los beneficios del programa.</a:t>
                      </a:r>
                      <a:endParaRPr lang="es-ES" dirty="0">
                        <a:latin typeface="Avenir Light"/>
                        <a:cs typeface="Avenir Light"/>
                      </a:endParaRPr>
                    </a:p>
                  </a:txBody>
                  <a:tcPr/>
                </a:tc>
              </a:tr>
              <a:tr h="819624">
                <a:tc>
                  <a:txBody>
                    <a:bodyPr/>
                    <a:lstStyle/>
                    <a:p>
                      <a:pPr algn="ctr"/>
                      <a:r>
                        <a:rPr lang="es-ES" dirty="0" smtClean="0">
                          <a:latin typeface="Avenir Light"/>
                          <a:cs typeface="Avenir Light"/>
                        </a:rPr>
                        <a:t>13</a:t>
                      </a:r>
                      <a:endParaRPr lang="es-ES" dirty="0">
                        <a:latin typeface="Avenir Light"/>
                        <a:cs typeface="Avenir Ligh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err="1" smtClean="0">
                          <a:solidFill>
                            <a:schemeClr val="tx1"/>
                          </a:solidFill>
                          <a:latin typeface="Avenir Light"/>
                          <a:ea typeface="+mn-ea"/>
                          <a:cs typeface="Avenir Light"/>
                        </a:rPr>
                        <a:t>Beneficios</a:t>
                      </a:r>
                      <a:r>
                        <a:rPr lang="en-US" sz="1800" b="1" i="0" spc="420" dirty="0" smtClean="0">
                          <a:solidFill>
                            <a:srgbClr val="191919"/>
                          </a:solidFill>
                          <a:latin typeface="Avenir Light"/>
                          <a:cs typeface="Avenir Light"/>
                        </a:rPr>
                        <a:t> </a:t>
                      </a:r>
                      <a:r>
                        <a:rPr lang="en-US" sz="1800" kern="1200" dirty="0" smtClean="0">
                          <a:solidFill>
                            <a:schemeClr val="tx1"/>
                          </a:solidFill>
                          <a:latin typeface="Avenir Light"/>
                          <a:ea typeface="+mn-ea"/>
                          <a:cs typeface="Avenir Light"/>
                        </a:rPr>
                        <a:t>de</a:t>
                      </a:r>
                      <a:r>
                        <a:rPr lang="en-US" sz="1800" b="1" i="0" spc="420" dirty="0" smtClean="0">
                          <a:solidFill>
                            <a:srgbClr val="191919"/>
                          </a:solidFill>
                          <a:latin typeface="Avenir Light"/>
                          <a:cs typeface="Avenir Light"/>
                        </a:rPr>
                        <a:t> </a:t>
                      </a:r>
                      <a:r>
                        <a:rPr lang="en-US" sz="1800" kern="1200" dirty="0" smtClean="0">
                          <a:solidFill>
                            <a:schemeClr val="tx1"/>
                          </a:solidFill>
                          <a:latin typeface="Avenir Light"/>
                          <a:ea typeface="+mn-ea"/>
                          <a:cs typeface="Avenir Light"/>
                        </a:rPr>
                        <a:t>IMMEX</a:t>
                      </a:r>
                    </a:p>
                  </a:txBody>
                  <a:tcPr/>
                </a:tc>
                <a:tc>
                  <a:txBody>
                    <a:bodyPr/>
                    <a:lstStyle/>
                    <a:p>
                      <a:r>
                        <a:rPr lang="es-ES" dirty="0" smtClean="0">
                          <a:latin typeface="Avenir Light"/>
                          <a:cs typeface="Avenir Light"/>
                        </a:rPr>
                        <a:t>Establece</a:t>
                      </a:r>
                      <a:r>
                        <a:rPr lang="es-ES" baseline="0" dirty="0" smtClean="0">
                          <a:latin typeface="Avenir Light"/>
                          <a:cs typeface="Avenir Light"/>
                        </a:rPr>
                        <a:t> a qué se hacen acreedores las personas físicas y morales que participan en IMMEX</a:t>
                      </a:r>
                      <a:endParaRPr lang="es-ES" dirty="0">
                        <a:latin typeface="Avenir Light"/>
                        <a:cs typeface="Avenir Light"/>
                      </a:endParaRPr>
                    </a:p>
                  </a:txBody>
                  <a:tcPr/>
                </a:tc>
              </a:tr>
              <a:tr h="819624">
                <a:tc>
                  <a:txBody>
                    <a:bodyPr/>
                    <a:lstStyle/>
                    <a:p>
                      <a:pPr algn="ctr"/>
                      <a:r>
                        <a:rPr lang="es-ES" dirty="0" smtClean="0">
                          <a:latin typeface="Avenir Light"/>
                          <a:cs typeface="Avenir Light"/>
                        </a:rPr>
                        <a:t>14</a:t>
                      </a:r>
                      <a:endParaRPr lang="es-ES" dirty="0">
                        <a:latin typeface="Avenir Light"/>
                        <a:cs typeface="Avenir Ligh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err="1" smtClean="0">
                          <a:solidFill>
                            <a:schemeClr val="tx1"/>
                          </a:solidFill>
                          <a:latin typeface="Avenir Light"/>
                          <a:ea typeface="+mn-ea"/>
                          <a:cs typeface="Avenir Light"/>
                        </a:rPr>
                        <a:t>Programa</a:t>
                      </a:r>
                      <a:r>
                        <a:rPr lang="en-US" sz="1800" b="0" i="0" spc="300" dirty="0" smtClean="0">
                          <a:solidFill>
                            <a:srgbClr val="191919"/>
                          </a:solidFill>
                          <a:latin typeface="Avenir Light"/>
                          <a:cs typeface="Avenir Light"/>
                        </a:rPr>
                        <a:t> </a:t>
                      </a:r>
                      <a:r>
                        <a:rPr lang="en-US" sz="1800" kern="1200" dirty="0" smtClean="0">
                          <a:solidFill>
                            <a:schemeClr val="tx1"/>
                          </a:solidFill>
                          <a:latin typeface="Avenir Light"/>
                          <a:ea typeface="+mn-ea"/>
                          <a:cs typeface="Avenir Light"/>
                        </a:rPr>
                        <a:t>de</a:t>
                      </a:r>
                      <a:r>
                        <a:rPr lang="en-US" sz="1800" b="0" i="0" spc="300" dirty="0" smtClean="0">
                          <a:solidFill>
                            <a:srgbClr val="191919"/>
                          </a:solidFill>
                          <a:latin typeface="Avenir Light"/>
                          <a:cs typeface="Avenir Light"/>
                        </a:rPr>
                        <a:t> </a:t>
                      </a:r>
                      <a:r>
                        <a:rPr lang="en-US" sz="1800" kern="1200" dirty="0" err="1" smtClean="0">
                          <a:solidFill>
                            <a:schemeClr val="tx1"/>
                          </a:solidFill>
                          <a:latin typeface="Avenir Light"/>
                          <a:ea typeface="+mn-ea"/>
                          <a:cs typeface="Avenir Light"/>
                        </a:rPr>
                        <a:t>Industria</a:t>
                      </a:r>
                      <a:r>
                        <a:rPr lang="en-US" sz="1800" b="0" i="0" spc="300" dirty="0" smtClean="0">
                          <a:solidFill>
                            <a:srgbClr val="191919"/>
                          </a:solidFill>
                          <a:latin typeface="Avenir Light"/>
                          <a:cs typeface="Avenir Light"/>
                        </a:rPr>
                        <a:t> </a:t>
                      </a:r>
                      <a:r>
                        <a:rPr lang="en-US" sz="1800" kern="1200" baseline="0" dirty="0" err="1" smtClean="0">
                          <a:solidFill>
                            <a:schemeClr val="tx1"/>
                          </a:solidFill>
                          <a:latin typeface="Avenir Light"/>
                          <a:ea typeface="+mn-ea"/>
                          <a:cs typeface="Avenir Light"/>
                        </a:rPr>
                        <a:t>Manufacturera</a:t>
                      </a:r>
                      <a:r>
                        <a:rPr lang="en-US" sz="1800" b="0" i="0" spc="300" dirty="0" smtClean="0">
                          <a:solidFill>
                            <a:srgbClr val="191919"/>
                          </a:solidFill>
                          <a:latin typeface="Avenir Light"/>
                          <a:cs typeface="Avenir Light"/>
                        </a:rPr>
                        <a:t>, </a:t>
                      </a:r>
                      <a:r>
                        <a:rPr lang="en-US" sz="1800" kern="1200" baseline="0" dirty="0" smtClean="0">
                          <a:solidFill>
                            <a:schemeClr val="tx1"/>
                          </a:solidFill>
                          <a:latin typeface="Avenir Light"/>
                          <a:ea typeface="+mn-ea"/>
                          <a:cs typeface="Avenir Light"/>
                        </a:rPr>
                        <a:t>Maquiladora</a:t>
                      </a:r>
                      <a:r>
                        <a:rPr lang="en-US" sz="1800" b="0" i="0" spc="300" dirty="0" smtClean="0">
                          <a:solidFill>
                            <a:srgbClr val="191919"/>
                          </a:solidFill>
                          <a:latin typeface="Avenir Light"/>
                          <a:cs typeface="Avenir Light"/>
                        </a:rPr>
                        <a:t> y </a:t>
                      </a:r>
                      <a:r>
                        <a:rPr lang="en-US" sz="1800" kern="1200" baseline="0" dirty="0" smtClean="0">
                          <a:solidFill>
                            <a:schemeClr val="tx1"/>
                          </a:solidFill>
                          <a:latin typeface="Avenir Light"/>
                          <a:ea typeface="+mn-ea"/>
                          <a:cs typeface="Avenir Light"/>
                        </a:rPr>
                        <a:t>de</a:t>
                      </a:r>
                      <a:r>
                        <a:rPr lang="en-US" sz="1800" b="0" i="0" spc="300" dirty="0" smtClean="0">
                          <a:solidFill>
                            <a:srgbClr val="191919"/>
                          </a:solidFill>
                          <a:latin typeface="Avenir Light"/>
                          <a:cs typeface="Avenir Light"/>
                        </a:rPr>
                        <a:t> </a:t>
                      </a:r>
                      <a:r>
                        <a:rPr lang="en-US" sz="1800" kern="1200" baseline="0" dirty="0" err="1" smtClean="0">
                          <a:solidFill>
                            <a:schemeClr val="tx1"/>
                          </a:solidFill>
                          <a:latin typeface="Avenir Light"/>
                          <a:ea typeface="+mn-ea"/>
                          <a:cs typeface="Avenir Light"/>
                        </a:rPr>
                        <a:t>Servicios</a:t>
                      </a:r>
                      <a:r>
                        <a:rPr lang="en-US" sz="1800" b="0" i="0" spc="300" dirty="0" smtClean="0">
                          <a:solidFill>
                            <a:srgbClr val="191919"/>
                          </a:solidFill>
                          <a:latin typeface="Avenir Light"/>
                          <a:cs typeface="Avenir Light"/>
                        </a:rPr>
                        <a:t> </a:t>
                      </a:r>
                      <a:r>
                        <a:rPr lang="en-US" sz="1800" kern="1200" baseline="0" dirty="0" smtClean="0">
                          <a:solidFill>
                            <a:schemeClr val="tx1"/>
                          </a:solidFill>
                          <a:latin typeface="Avenir Light"/>
                          <a:ea typeface="+mn-ea"/>
                          <a:cs typeface="Avenir Light"/>
                        </a:rPr>
                        <a:t>de</a:t>
                      </a:r>
                      <a:r>
                        <a:rPr lang="en-US" sz="1800" b="0" i="0" spc="300" dirty="0" smtClean="0">
                          <a:solidFill>
                            <a:srgbClr val="191919"/>
                          </a:solidFill>
                          <a:latin typeface="Avenir Light"/>
                          <a:cs typeface="Avenir Light"/>
                        </a:rPr>
                        <a:t> </a:t>
                      </a:r>
                      <a:r>
                        <a:rPr lang="en-US" sz="1800" kern="1200" baseline="0" dirty="0" err="1" smtClean="0">
                          <a:solidFill>
                            <a:schemeClr val="tx1"/>
                          </a:solidFill>
                          <a:latin typeface="Avenir Light"/>
                          <a:ea typeface="+mn-ea"/>
                          <a:cs typeface="Avenir Light"/>
                        </a:rPr>
                        <a:t>Exportación</a:t>
                      </a:r>
                      <a:r>
                        <a:rPr lang="en-US" sz="1800" b="0" i="0" spc="300" dirty="0" smtClean="0">
                          <a:solidFill>
                            <a:srgbClr val="191919"/>
                          </a:solidFill>
                          <a:latin typeface="Avenir Light"/>
                          <a:cs typeface="Avenir Light"/>
                        </a:rPr>
                        <a:t> (</a:t>
                      </a:r>
                      <a:r>
                        <a:rPr lang="en-US" sz="1800" kern="1200" baseline="0" dirty="0" smtClean="0">
                          <a:solidFill>
                            <a:schemeClr val="tx1"/>
                          </a:solidFill>
                          <a:latin typeface="Avenir Light"/>
                          <a:ea typeface="+mn-ea"/>
                          <a:cs typeface="Avenir Light"/>
                        </a:rPr>
                        <a:t>IMMEX</a:t>
                      </a:r>
                      <a:r>
                        <a:rPr lang="en-US" sz="1800" b="0" i="0" spc="300" dirty="0" smtClean="0">
                          <a:solidFill>
                            <a:srgbClr val="191919"/>
                          </a:solidFill>
                          <a:latin typeface="Avenir Light"/>
                          <a:cs typeface="Avenir Light"/>
                        </a:rPr>
                        <a:t>) </a:t>
                      </a:r>
                      <a:r>
                        <a:rPr lang="en-US" sz="1800" b="0" i="0" spc="300" dirty="0" err="1" smtClean="0">
                          <a:solidFill>
                            <a:srgbClr val="191919"/>
                          </a:solidFill>
                          <a:latin typeface="Avenir Light"/>
                          <a:cs typeface="Avenir Light"/>
                        </a:rPr>
                        <a:t>Características</a:t>
                      </a:r>
                      <a:endParaRPr lang="en-US" sz="1800" b="0" i="0" spc="300" dirty="0" smtClean="0">
                        <a:solidFill>
                          <a:srgbClr val="191919"/>
                        </a:solidFill>
                        <a:latin typeface="Avenir Light"/>
                        <a:cs typeface="Avenir Light"/>
                      </a:endParaRPr>
                    </a:p>
                    <a:p>
                      <a:pPr algn="l">
                        <a:lnSpc>
                          <a:spcPct val="100000"/>
                        </a:lnSpc>
                      </a:pPr>
                      <a:endParaRPr lang="es-ES" dirty="0">
                        <a:latin typeface="Avenir Light"/>
                        <a:cs typeface="Avenir Light"/>
                      </a:endParaRPr>
                    </a:p>
                  </a:txBody>
                  <a:tcPr/>
                </a:tc>
                <a:tc>
                  <a:txBody>
                    <a:bodyPr/>
                    <a:lstStyle/>
                    <a:p>
                      <a:r>
                        <a:rPr lang="es-ES" dirty="0" smtClean="0">
                          <a:latin typeface="Avenir Light"/>
                          <a:cs typeface="Avenir Light"/>
                        </a:rPr>
                        <a:t>Logros</a:t>
                      </a:r>
                      <a:r>
                        <a:rPr lang="es-ES" baseline="0" dirty="0" smtClean="0">
                          <a:latin typeface="Avenir Light"/>
                          <a:cs typeface="Avenir Light"/>
                        </a:rPr>
                        <a:t> que ha tenido el programa a nivel nacional.</a:t>
                      </a:r>
                      <a:endParaRPr lang="es-ES" dirty="0">
                        <a:latin typeface="Avenir Light"/>
                        <a:cs typeface="Avenir Light"/>
                      </a:endParaRPr>
                    </a:p>
                  </a:txBody>
                  <a:tcPr/>
                </a:tc>
              </a:tr>
            </a:tbl>
          </a:graphicData>
        </a:graphic>
      </p:graphicFrame>
    </p:spTree>
    <p:extLst>
      <p:ext uri="{BB962C8B-B14F-4D97-AF65-F5344CB8AC3E}">
        <p14:creationId xmlns:p14="http://schemas.microsoft.com/office/powerpoint/2010/main" val="22582207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rot="1002196">
            <a:off x="10744200" y="-5448300"/>
            <a:ext cx="8229600" cy="8229600"/>
          </a:xfrm>
          <a:prstGeom prst="rect">
            <a:avLst/>
          </a:prstGeom>
        </p:spPr>
      </p:pic>
      <p:sp>
        <p:nvSpPr>
          <p:cNvPr id="3" name="TextBox 3"/>
          <p:cNvSpPr txBox="1"/>
          <p:nvPr/>
        </p:nvSpPr>
        <p:spPr>
          <a:xfrm>
            <a:off x="11887200" y="190500"/>
            <a:ext cx="6221717" cy="2004651"/>
          </a:xfrm>
          <a:prstGeom prst="rect">
            <a:avLst/>
          </a:prstGeom>
        </p:spPr>
        <p:txBody>
          <a:bodyPr lIns="0" tIns="0" rIns="0" bIns="0" rtlCol="0" anchor="t">
            <a:spAutoFit/>
          </a:bodyPr>
          <a:lstStyle/>
          <a:p>
            <a:pPr algn="ctr">
              <a:lnSpc>
                <a:spcPts val="7872"/>
              </a:lnSpc>
            </a:pPr>
            <a:r>
              <a:rPr lang="en-US" sz="4400" b="1" i="0" spc="384" dirty="0" err="1" smtClean="0">
                <a:solidFill>
                  <a:srgbClr val="191919"/>
                </a:solidFill>
                <a:latin typeface="Aileron Heavy"/>
              </a:rPr>
              <a:t>Habilidades</a:t>
            </a:r>
            <a:r>
              <a:rPr lang="en-US" sz="4400" b="1" i="0" spc="384" dirty="0" smtClean="0">
                <a:solidFill>
                  <a:srgbClr val="191919"/>
                </a:solidFill>
                <a:latin typeface="Aileron Heavy"/>
              </a:rPr>
              <a:t> </a:t>
            </a:r>
            <a:r>
              <a:rPr lang="en-US" sz="4400" b="1" spc="384" dirty="0" err="1" smtClean="0">
                <a:solidFill>
                  <a:srgbClr val="191919"/>
                </a:solidFill>
                <a:latin typeface="Aileron Heavy"/>
              </a:rPr>
              <a:t>por</a:t>
            </a:r>
            <a:r>
              <a:rPr lang="en-US" sz="4400" b="1" spc="384" dirty="0" smtClean="0">
                <a:solidFill>
                  <a:srgbClr val="191919"/>
                </a:solidFill>
                <a:latin typeface="Aileron Heavy"/>
              </a:rPr>
              <a:t> </a:t>
            </a:r>
            <a:r>
              <a:rPr lang="en-US" sz="4400" b="1" spc="384" dirty="0" err="1" smtClean="0">
                <a:solidFill>
                  <a:srgbClr val="191919"/>
                </a:solidFill>
                <a:latin typeface="Aileron Heavy"/>
              </a:rPr>
              <a:t>diapositiva</a:t>
            </a:r>
            <a:endParaRPr lang="en-US" sz="4400" b="1" i="0" spc="384" dirty="0">
              <a:solidFill>
                <a:srgbClr val="191919"/>
              </a:solidFill>
              <a:latin typeface="Aileron Heavy"/>
            </a:endParaRPr>
          </a:p>
        </p:txBody>
      </p:sp>
      <p:graphicFrame>
        <p:nvGraphicFramePr>
          <p:cNvPr id="14" name="Tabla 13"/>
          <p:cNvGraphicFramePr>
            <a:graphicFrameLocks noGrp="1"/>
          </p:cNvGraphicFramePr>
          <p:nvPr>
            <p:extLst>
              <p:ext uri="{D42A27DB-BD31-4B8C-83A1-F6EECF244321}">
                <p14:modId xmlns:p14="http://schemas.microsoft.com/office/powerpoint/2010/main" val="2819178264"/>
              </p:ext>
            </p:extLst>
          </p:nvPr>
        </p:nvGraphicFramePr>
        <p:xfrm>
          <a:off x="990600" y="2095500"/>
          <a:ext cx="12192000" cy="6499368"/>
        </p:xfrm>
        <a:graphic>
          <a:graphicData uri="http://schemas.openxmlformats.org/drawingml/2006/table">
            <a:tbl>
              <a:tblPr firstRow="1" bandRow="1">
                <a:tableStyleId>{5940675A-B579-460E-94D1-54222C63F5DA}</a:tableStyleId>
              </a:tblPr>
              <a:tblGrid>
                <a:gridCol w="1586320"/>
                <a:gridCol w="5302840"/>
                <a:gridCol w="5302840"/>
              </a:tblGrid>
              <a:tr h="762000">
                <a:tc>
                  <a:txBody>
                    <a:bodyPr/>
                    <a:lstStyle/>
                    <a:p>
                      <a:pPr algn="ctr"/>
                      <a:r>
                        <a:rPr lang="es-ES" sz="1900" b="1" dirty="0" smtClean="0">
                          <a:latin typeface="Avenir Light"/>
                          <a:cs typeface="Avenir Light"/>
                        </a:rPr>
                        <a:t>Número de Diapositiva</a:t>
                      </a:r>
                      <a:endParaRPr lang="es-ES" sz="1900" b="1" dirty="0">
                        <a:latin typeface="Avenir Light"/>
                        <a:cs typeface="Avenir Ligh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900" b="1" dirty="0" smtClean="0">
                          <a:latin typeface="Avenir Light"/>
                          <a:cs typeface="Avenir Light"/>
                        </a:rPr>
                        <a:t>Titulo de la Diapositiva</a:t>
                      </a:r>
                    </a:p>
                    <a:p>
                      <a:pPr algn="ctr"/>
                      <a:endParaRPr lang="es-ES" sz="1900" b="1" dirty="0">
                        <a:latin typeface="Avenir Light"/>
                        <a:cs typeface="Avenir Ligh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900" b="1" dirty="0" smtClean="0">
                          <a:latin typeface="Avenir Light"/>
                          <a:cs typeface="Avenir Light"/>
                        </a:rPr>
                        <a:t>Objetivos</a:t>
                      </a:r>
                      <a:r>
                        <a:rPr lang="es-ES" sz="1900" b="1" baseline="0" dirty="0" smtClean="0">
                          <a:latin typeface="Avenir Light"/>
                          <a:cs typeface="Avenir Light"/>
                        </a:rPr>
                        <a:t> o propósito de la diapositiva</a:t>
                      </a:r>
                      <a:endParaRPr lang="es-ES" sz="1900" b="1" dirty="0">
                        <a:latin typeface="Avenir Light"/>
                        <a:cs typeface="Avenir Light"/>
                      </a:endParaRPr>
                    </a:p>
                  </a:txBody>
                  <a:tcPr/>
                </a:tc>
              </a:tr>
              <a:tr h="819624">
                <a:tc>
                  <a:txBody>
                    <a:bodyPr/>
                    <a:lstStyle/>
                    <a:p>
                      <a:pPr algn="ctr"/>
                      <a:r>
                        <a:rPr lang="es-ES" dirty="0" smtClean="0">
                          <a:latin typeface="Avenir Light"/>
                          <a:cs typeface="Avenir Light"/>
                        </a:rPr>
                        <a:t>15</a:t>
                      </a:r>
                      <a:endParaRPr lang="es-ES" dirty="0">
                        <a:latin typeface="Avenir Light"/>
                        <a:cs typeface="Avenir Light"/>
                      </a:endParaRPr>
                    </a:p>
                  </a:txBody>
                  <a:tcPr/>
                </a:tc>
                <a:tc>
                  <a:txBody>
                    <a:bodyPr/>
                    <a:lstStyle/>
                    <a:p>
                      <a:r>
                        <a:rPr lang="es-ES" dirty="0" smtClean="0">
                          <a:latin typeface="Avenir Light"/>
                          <a:cs typeface="Avenir Light"/>
                        </a:rPr>
                        <a:t>Programa</a:t>
                      </a:r>
                      <a:r>
                        <a:rPr lang="es-ES" baseline="0" dirty="0" smtClean="0">
                          <a:latin typeface="Avenir Light"/>
                          <a:cs typeface="Avenir Light"/>
                        </a:rPr>
                        <a:t> de Devolución de Impuestos de Importación a los Exportadores (</a:t>
                      </a:r>
                      <a:r>
                        <a:rPr lang="es-ES" baseline="0" dirty="0" err="1" smtClean="0">
                          <a:latin typeface="Avenir Light"/>
                          <a:cs typeface="Avenir Light"/>
                        </a:rPr>
                        <a:t>Draw</a:t>
                      </a:r>
                      <a:r>
                        <a:rPr lang="es-ES" baseline="0" dirty="0" smtClean="0">
                          <a:latin typeface="Avenir Light"/>
                          <a:cs typeface="Avenir Light"/>
                        </a:rPr>
                        <a:t> Back)</a:t>
                      </a:r>
                      <a:endParaRPr lang="es-ES" dirty="0">
                        <a:latin typeface="Avenir Light"/>
                        <a:cs typeface="Avenir Light"/>
                      </a:endParaRPr>
                    </a:p>
                  </a:txBody>
                  <a:tcPr/>
                </a:tc>
                <a:tc>
                  <a:txBody>
                    <a:bodyPr/>
                    <a:lstStyle/>
                    <a:p>
                      <a:r>
                        <a:rPr lang="es-ES" dirty="0" smtClean="0">
                          <a:latin typeface="Avenir Light"/>
                          <a:cs typeface="Avenir Light"/>
                        </a:rPr>
                        <a:t>Menciona</a:t>
                      </a:r>
                      <a:r>
                        <a:rPr lang="es-ES" baseline="0" dirty="0" smtClean="0">
                          <a:latin typeface="Avenir Light"/>
                          <a:cs typeface="Avenir Light"/>
                        </a:rPr>
                        <a:t> las generalidades del Programa.</a:t>
                      </a:r>
                      <a:endParaRPr lang="es-ES" dirty="0">
                        <a:latin typeface="Avenir Light"/>
                        <a:cs typeface="Avenir Light"/>
                      </a:endParaRPr>
                    </a:p>
                  </a:txBody>
                  <a:tcPr/>
                </a:tc>
              </a:tr>
              <a:tr h="819624">
                <a:tc>
                  <a:txBody>
                    <a:bodyPr/>
                    <a:lstStyle/>
                    <a:p>
                      <a:pPr algn="ctr"/>
                      <a:r>
                        <a:rPr lang="es-ES" dirty="0" smtClean="0">
                          <a:latin typeface="Avenir Light"/>
                          <a:cs typeface="Avenir Light"/>
                        </a:rPr>
                        <a:t>16</a:t>
                      </a:r>
                      <a:endParaRPr lang="es-ES" dirty="0">
                        <a:latin typeface="Avenir Light"/>
                        <a:cs typeface="Avenir Ligh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latin typeface="Avenir Light"/>
                          <a:cs typeface="Avenir Light"/>
                        </a:rPr>
                        <a:t>Programa</a:t>
                      </a:r>
                      <a:r>
                        <a:rPr lang="es-ES" baseline="0" dirty="0" smtClean="0">
                          <a:latin typeface="Avenir Light"/>
                          <a:cs typeface="Avenir Light"/>
                        </a:rPr>
                        <a:t> de Devolución de Impuestos de Importación a los Exportadores (</a:t>
                      </a:r>
                      <a:r>
                        <a:rPr lang="es-ES" baseline="0" dirty="0" err="1" smtClean="0">
                          <a:latin typeface="Avenir Light"/>
                          <a:cs typeface="Avenir Light"/>
                        </a:rPr>
                        <a:t>Draw</a:t>
                      </a:r>
                      <a:r>
                        <a:rPr lang="es-ES" baseline="0" dirty="0" smtClean="0">
                          <a:latin typeface="Avenir Light"/>
                          <a:cs typeface="Avenir Light"/>
                        </a:rPr>
                        <a:t> Back)</a:t>
                      </a:r>
                      <a:endParaRPr lang="es-ES" dirty="0" smtClean="0">
                        <a:latin typeface="Avenir Light"/>
                        <a:cs typeface="Avenir Light"/>
                      </a:endParaRPr>
                    </a:p>
                  </a:txBody>
                  <a:tcPr/>
                </a:tc>
                <a:tc>
                  <a:txBody>
                    <a:bodyPr/>
                    <a:lstStyle/>
                    <a:p>
                      <a:r>
                        <a:rPr lang="es-ES" dirty="0" smtClean="0">
                          <a:latin typeface="Avenir Light"/>
                          <a:cs typeface="Avenir Light"/>
                        </a:rPr>
                        <a:t>Especifica</a:t>
                      </a:r>
                      <a:r>
                        <a:rPr lang="es-ES" baseline="0" dirty="0" smtClean="0">
                          <a:latin typeface="Avenir Light"/>
                          <a:cs typeface="Avenir Light"/>
                        </a:rPr>
                        <a:t> c</a:t>
                      </a:r>
                      <a:r>
                        <a:rPr lang="es-ES" dirty="0" smtClean="0">
                          <a:latin typeface="Avenir Light"/>
                          <a:cs typeface="Avenir Light"/>
                        </a:rPr>
                        <a:t>uáles son los insumos que pueden participar en</a:t>
                      </a:r>
                      <a:r>
                        <a:rPr lang="es-ES" baseline="0" dirty="0" smtClean="0">
                          <a:latin typeface="Avenir Light"/>
                          <a:cs typeface="Avenir Light"/>
                        </a:rPr>
                        <a:t> el programa.</a:t>
                      </a:r>
                      <a:endParaRPr lang="es-ES" dirty="0">
                        <a:latin typeface="Avenir Light"/>
                        <a:cs typeface="Avenir Light"/>
                      </a:endParaRPr>
                    </a:p>
                  </a:txBody>
                  <a:tcPr/>
                </a:tc>
              </a:tr>
              <a:tr h="819624">
                <a:tc>
                  <a:txBody>
                    <a:bodyPr/>
                    <a:lstStyle/>
                    <a:p>
                      <a:pPr algn="ctr"/>
                      <a:r>
                        <a:rPr lang="es-ES" dirty="0" smtClean="0">
                          <a:latin typeface="Avenir Light"/>
                          <a:cs typeface="Avenir Light"/>
                        </a:rPr>
                        <a:t>17</a:t>
                      </a:r>
                      <a:endParaRPr lang="es-ES" dirty="0">
                        <a:latin typeface="Avenir Light"/>
                        <a:cs typeface="Avenir Light"/>
                      </a:endParaRPr>
                    </a:p>
                  </a:txBody>
                  <a:tcPr/>
                </a:tc>
                <a:tc>
                  <a:txBody>
                    <a:bodyPr/>
                    <a:lstStyle/>
                    <a:p>
                      <a:r>
                        <a:rPr lang="es-ES" dirty="0" smtClean="0">
                          <a:latin typeface="Avenir Light"/>
                          <a:cs typeface="Avenir Light"/>
                        </a:rPr>
                        <a:t>Empresas</a:t>
                      </a:r>
                      <a:r>
                        <a:rPr lang="es-ES" baseline="0" dirty="0" smtClean="0">
                          <a:latin typeface="Avenir Light"/>
                          <a:cs typeface="Avenir Light"/>
                        </a:rPr>
                        <a:t> de Comercio Exterior (ECEX)</a:t>
                      </a:r>
                      <a:endParaRPr lang="es-ES" dirty="0">
                        <a:latin typeface="Avenir Light"/>
                        <a:cs typeface="Avenir Light"/>
                      </a:endParaRPr>
                    </a:p>
                  </a:txBody>
                  <a:tcPr/>
                </a:tc>
                <a:tc>
                  <a:txBody>
                    <a:bodyPr/>
                    <a:lstStyle/>
                    <a:p>
                      <a:r>
                        <a:rPr lang="es-ES" dirty="0" smtClean="0">
                          <a:latin typeface="Avenir Light"/>
                          <a:cs typeface="Avenir Light"/>
                        </a:rPr>
                        <a:t>Explica qué es el</a:t>
                      </a:r>
                      <a:r>
                        <a:rPr lang="es-ES" baseline="0" dirty="0" smtClean="0">
                          <a:latin typeface="Avenir Light"/>
                          <a:cs typeface="Avenir Light"/>
                        </a:rPr>
                        <a:t> programa y cuál es su fin máximo.</a:t>
                      </a:r>
                      <a:endParaRPr lang="es-ES" dirty="0">
                        <a:latin typeface="Avenir Light"/>
                        <a:cs typeface="Avenir Light"/>
                      </a:endParaRPr>
                    </a:p>
                  </a:txBody>
                  <a:tcPr/>
                </a:tc>
              </a:tr>
              <a:tr h="819624">
                <a:tc>
                  <a:txBody>
                    <a:bodyPr/>
                    <a:lstStyle/>
                    <a:p>
                      <a:pPr algn="ctr"/>
                      <a:r>
                        <a:rPr lang="es-ES" dirty="0" smtClean="0">
                          <a:latin typeface="Avenir Light"/>
                          <a:cs typeface="Avenir Light"/>
                        </a:rPr>
                        <a:t>18</a:t>
                      </a:r>
                      <a:endParaRPr lang="es-ES" dirty="0">
                        <a:latin typeface="Avenir Light"/>
                        <a:cs typeface="Avenir Ligh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latin typeface="Avenir Light"/>
                          <a:cs typeface="Avenir Light"/>
                        </a:rPr>
                        <a:t>Empresas</a:t>
                      </a:r>
                      <a:r>
                        <a:rPr lang="es-ES" baseline="0" dirty="0" smtClean="0">
                          <a:latin typeface="Avenir Light"/>
                          <a:cs typeface="Avenir Light"/>
                        </a:rPr>
                        <a:t> de Comercio Exterior (ECEX)</a:t>
                      </a:r>
                      <a:endParaRPr lang="es-ES" dirty="0" smtClean="0">
                        <a:latin typeface="Avenir Light"/>
                        <a:cs typeface="Avenir Light"/>
                      </a:endParaRPr>
                    </a:p>
                    <a:p>
                      <a:endParaRPr lang="es-ES" dirty="0">
                        <a:latin typeface="Avenir Light"/>
                        <a:cs typeface="Avenir Light"/>
                      </a:endParaRPr>
                    </a:p>
                  </a:txBody>
                  <a:tcPr/>
                </a:tc>
                <a:tc>
                  <a:txBody>
                    <a:bodyPr/>
                    <a:lstStyle/>
                    <a:p>
                      <a:r>
                        <a:rPr lang="es-ES" dirty="0" smtClean="0">
                          <a:latin typeface="Avenir Light"/>
                          <a:cs typeface="Avenir Light"/>
                        </a:rPr>
                        <a:t>Menciona</a:t>
                      </a:r>
                      <a:r>
                        <a:rPr lang="es-ES" baseline="0" dirty="0" smtClean="0">
                          <a:latin typeface="Avenir Light"/>
                          <a:cs typeface="Avenir Light"/>
                        </a:rPr>
                        <a:t> los beneficios del programa.</a:t>
                      </a:r>
                      <a:endParaRPr lang="es-ES" dirty="0">
                        <a:latin typeface="Avenir Light"/>
                        <a:cs typeface="Avenir Light"/>
                      </a:endParaRPr>
                    </a:p>
                  </a:txBody>
                  <a:tcPr/>
                </a:tc>
              </a:tr>
              <a:tr h="819624">
                <a:tc>
                  <a:txBody>
                    <a:bodyPr/>
                    <a:lstStyle/>
                    <a:p>
                      <a:pPr algn="ctr"/>
                      <a:r>
                        <a:rPr lang="es-ES" dirty="0" smtClean="0">
                          <a:latin typeface="Avenir Light"/>
                          <a:cs typeface="Avenir Light"/>
                        </a:rPr>
                        <a:t>19</a:t>
                      </a:r>
                      <a:endParaRPr lang="es-ES" dirty="0">
                        <a:latin typeface="Avenir Light"/>
                        <a:cs typeface="Avenir Light"/>
                      </a:endParaRPr>
                    </a:p>
                  </a:txBody>
                  <a:tcPr/>
                </a:tc>
                <a:tc>
                  <a:txBody>
                    <a:bodyPr/>
                    <a:lstStyle/>
                    <a:p>
                      <a:r>
                        <a:rPr lang="es-ES" dirty="0" smtClean="0">
                          <a:latin typeface="Avenir Light"/>
                          <a:cs typeface="Avenir Light"/>
                        </a:rPr>
                        <a:t>Empresas Altamente Exportadoras (ALTEX)</a:t>
                      </a:r>
                      <a:endParaRPr lang="es-ES" dirty="0">
                        <a:latin typeface="Avenir Light"/>
                        <a:cs typeface="Avenir Ligh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latin typeface="Avenir Light"/>
                          <a:cs typeface="Avenir Light"/>
                        </a:rPr>
                        <a:t>Menciona</a:t>
                      </a:r>
                      <a:r>
                        <a:rPr lang="es-ES" baseline="0" dirty="0" smtClean="0">
                          <a:latin typeface="Avenir Light"/>
                          <a:cs typeface="Avenir Light"/>
                        </a:rPr>
                        <a:t> las generalidades del Programa.</a:t>
                      </a:r>
                      <a:endParaRPr lang="es-ES" dirty="0" smtClean="0">
                        <a:latin typeface="Avenir Light"/>
                        <a:cs typeface="Avenir Light"/>
                      </a:endParaRPr>
                    </a:p>
                    <a:p>
                      <a:endParaRPr lang="es-ES" dirty="0">
                        <a:latin typeface="Avenir Light"/>
                        <a:cs typeface="Avenir Light"/>
                      </a:endParaRPr>
                    </a:p>
                  </a:txBody>
                  <a:tcPr/>
                </a:tc>
              </a:tr>
              <a:tr h="819624">
                <a:tc>
                  <a:txBody>
                    <a:bodyPr/>
                    <a:lstStyle/>
                    <a:p>
                      <a:pPr algn="ctr"/>
                      <a:r>
                        <a:rPr lang="es-ES" dirty="0" smtClean="0">
                          <a:latin typeface="Avenir Light"/>
                          <a:cs typeface="Avenir Light"/>
                        </a:rPr>
                        <a:t>20</a:t>
                      </a:r>
                      <a:endParaRPr lang="es-ES" dirty="0">
                        <a:latin typeface="Avenir Light"/>
                        <a:cs typeface="Avenir Light"/>
                      </a:endParaRPr>
                    </a:p>
                  </a:txBody>
                  <a:tcPr/>
                </a:tc>
                <a:tc>
                  <a:txBody>
                    <a:bodyPr/>
                    <a:lstStyle/>
                    <a:p>
                      <a:r>
                        <a:rPr lang="es-ES" smtClean="0">
                          <a:latin typeface="Avenir Light"/>
                          <a:cs typeface="Avenir Light"/>
                        </a:rPr>
                        <a:t>Empresas Altamente Exportadoras (ALTEX)</a:t>
                      </a:r>
                      <a:endParaRPr lang="es-ES" dirty="0">
                        <a:latin typeface="Avenir Light"/>
                        <a:cs typeface="Avenir Light"/>
                      </a:endParaRPr>
                    </a:p>
                  </a:txBody>
                  <a:tcPr/>
                </a:tc>
                <a:tc>
                  <a:txBody>
                    <a:bodyPr/>
                    <a:lstStyle/>
                    <a:p>
                      <a:r>
                        <a:rPr lang="es-ES" dirty="0" smtClean="0">
                          <a:latin typeface="Avenir Light"/>
                          <a:cs typeface="Avenir Light"/>
                        </a:rPr>
                        <a:t>Menciona</a:t>
                      </a:r>
                      <a:r>
                        <a:rPr lang="es-ES" baseline="0" dirty="0" smtClean="0">
                          <a:latin typeface="Avenir Light"/>
                          <a:cs typeface="Avenir Light"/>
                        </a:rPr>
                        <a:t> los beneficiarios del programa.</a:t>
                      </a:r>
                      <a:endParaRPr lang="es-ES" dirty="0">
                        <a:latin typeface="Avenir Light"/>
                        <a:cs typeface="Avenir Light"/>
                      </a:endParaRPr>
                    </a:p>
                  </a:txBody>
                  <a:tcPr/>
                </a:tc>
              </a:tr>
              <a:tr h="819624">
                <a:tc>
                  <a:txBody>
                    <a:bodyPr/>
                    <a:lstStyle/>
                    <a:p>
                      <a:pPr algn="ctr"/>
                      <a:r>
                        <a:rPr lang="es-ES" dirty="0" smtClean="0">
                          <a:latin typeface="Avenir Light"/>
                          <a:cs typeface="Avenir Light"/>
                        </a:rPr>
                        <a:t>21</a:t>
                      </a:r>
                      <a:endParaRPr lang="es-ES" dirty="0">
                        <a:latin typeface="Avenir Light"/>
                        <a:cs typeface="Avenir Light"/>
                      </a:endParaRPr>
                    </a:p>
                  </a:txBody>
                  <a:tcPr/>
                </a:tc>
                <a:tc>
                  <a:txBody>
                    <a:bodyPr/>
                    <a:lstStyle/>
                    <a:p>
                      <a:r>
                        <a:rPr lang="es-ES" dirty="0" smtClean="0">
                          <a:latin typeface="Avenir Light"/>
                          <a:cs typeface="Avenir Light"/>
                        </a:rPr>
                        <a:t>Empresas Altamente Exportadoras (ALTEX)</a:t>
                      </a:r>
                      <a:endParaRPr lang="es-ES" dirty="0">
                        <a:latin typeface="Avenir Light"/>
                        <a:cs typeface="Avenir Light"/>
                      </a:endParaRPr>
                    </a:p>
                  </a:txBody>
                  <a:tcPr/>
                </a:tc>
                <a:tc>
                  <a:txBody>
                    <a:bodyPr/>
                    <a:lstStyle/>
                    <a:p>
                      <a:r>
                        <a:rPr lang="es-ES" dirty="0" smtClean="0">
                          <a:latin typeface="Avenir Light"/>
                          <a:cs typeface="Avenir Light"/>
                        </a:rPr>
                        <a:t>Menciona</a:t>
                      </a:r>
                      <a:r>
                        <a:rPr lang="es-ES" baseline="0" dirty="0" smtClean="0">
                          <a:latin typeface="Avenir Light"/>
                          <a:cs typeface="Avenir Light"/>
                        </a:rPr>
                        <a:t> los beneficios del programa.</a:t>
                      </a:r>
                      <a:endParaRPr lang="es-ES" dirty="0">
                        <a:latin typeface="Avenir Light"/>
                        <a:cs typeface="Avenir Light"/>
                      </a:endParaRPr>
                    </a:p>
                  </a:txBody>
                  <a:tcPr/>
                </a:tc>
              </a:tr>
            </a:tbl>
          </a:graphicData>
        </a:graphic>
      </p:graphicFrame>
    </p:spTree>
    <p:extLst>
      <p:ext uri="{BB962C8B-B14F-4D97-AF65-F5344CB8AC3E}">
        <p14:creationId xmlns:p14="http://schemas.microsoft.com/office/powerpoint/2010/main" val="19542246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rot="1002196">
            <a:off x="10744200" y="-5448300"/>
            <a:ext cx="8229600" cy="8229600"/>
          </a:xfrm>
          <a:prstGeom prst="rect">
            <a:avLst/>
          </a:prstGeom>
        </p:spPr>
      </p:pic>
      <p:sp>
        <p:nvSpPr>
          <p:cNvPr id="3" name="TextBox 3"/>
          <p:cNvSpPr txBox="1"/>
          <p:nvPr/>
        </p:nvSpPr>
        <p:spPr>
          <a:xfrm>
            <a:off x="11887200" y="190500"/>
            <a:ext cx="6221717" cy="2004651"/>
          </a:xfrm>
          <a:prstGeom prst="rect">
            <a:avLst/>
          </a:prstGeom>
        </p:spPr>
        <p:txBody>
          <a:bodyPr lIns="0" tIns="0" rIns="0" bIns="0" rtlCol="0" anchor="t">
            <a:spAutoFit/>
          </a:bodyPr>
          <a:lstStyle/>
          <a:p>
            <a:pPr algn="ctr">
              <a:lnSpc>
                <a:spcPts val="7872"/>
              </a:lnSpc>
            </a:pPr>
            <a:r>
              <a:rPr lang="en-US" sz="4400" b="1" i="0" spc="384" dirty="0" err="1" smtClean="0">
                <a:solidFill>
                  <a:srgbClr val="191919"/>
                </a:solidFill>
                <a:latin typeface="Aileron Heavy"/>
              </a:rPr>
              <a:t>Habilidades</a:t>
            </a:r>
            <a:r>
              <a:rPr lang="en-US" sz="4400" b="1" i="0" spc="384" dirty="0" smtClean="0">
                <a:solidFill>
                  <a:srgbClr val="191919"/>
                </a:solidFill>
                <a:latin typeface="Aileron Heavy"/>
              </a:rPr>
              <a:t> </a:t>
            </a:r>
            <a:r>
              <a:rPr lang="en-US" sz="4400" b="1" spc="384" dirty="0" err="1" smtClean="0">
                <a:solidFill>
                  <a:srgbClr val="191919"/>
                </a:solidFill>
                <a:latin typeface="Aileron Heavy"/>
              </a:rPr>
              <a:t>por</a:t>
            </a:r>
            <a:r>
              <a:rPr lang="en-US" sz="4400" b="1" spc="384" dirty="0" smtClean="0">
                <a:solidFill>
                  <a:srgbClr val="191919"/>
                </a:solidFill>
                <a:latin typeface="Aileron Heavy"/>
              </a:rPr>
              <a:t> </a:t>
            </a:r>
            <a:r>
              <a:rPr lang="en-US" sz="4400" b="1" spc="384" dirty="0" err="1" smtClean="0">
                <a:solidFill>
                  <a:srgbClr val="191919"/>
                </a:solidFill>
                <a:latin typeface="Aileron Heavy"/>
              </a:rPr>
              <a:t>diapositiva</a:t>
            </a:r>
            <a:endParaRPr lang="en-US" sz="4400" b="1" i="0" spc="384" dirty="0">
              <a:solidFill>
                <a:srgbClr val="191919"/>
              </a:solidFill>
              <a:latin typeface="Aileron Heavy"/>
            </a:endParaRPr>
          </a:p>
        </p:txBody>
      </p:sp>
      <p:graphicFrame>
        <p:nvGraphicFramePr>
          <p:cNvPr id="14" name="Tabla 13"/>
          <p:cNvGraphicFramePr>
            <a:graphicFrameLocks noGrp="1"/>
          </p:cNvGraphicFramePr>
          <p:nvPr>
            <p:extLst>
              <p:ext uri="{D42A27DB-BD31-4B8C-83A1-F6EECF244321}">
                <p14:modId xmlns:p14="http://schemas.microsoft.com/office/powerpoint/2010/main" val="3021928517"/>
              </p:ext>
            </p:extLst>
          </p:nvPr>
        </p:nvGraphicFramePr>
        <p:xfrm>
          <a:off x="990600" y="2095500"/>
          <a:ext cx="12192000" cy="5679744"/>
        </p:xfrm>
        <a:graphic>
          <a:graphicData uri="http://schemas.openxmlformats.org/drawingml/2006/table">
            <a:tbl>
              <a:tblPr firstRow="1" bandRow="1">
                <a:tableStyleId>{5940675A-B579-460E-94D1-54222C63F5DA}</a:tableStyleId>
              </a:tblPr>
              <a:tblGrid>
                <a:gridCol w="1586320"/>
                <a:gridCol w="5302840"/>
                <a:gridCol w="5302840"/>
              </a:tblGrid>
              <a:tr h="762000">
                <a:tc>
                  <a:txBody>
                    <a:bodyPr/>
                    <a:lstStyle/>
                    <a:p>
                      <a:pPr algn="ctr"/>
                      <a:r>
                        <a:rPr lang="es-ES" sz="1900" b="1" dirty="0" smtClean="0">
                          <a:latin typeface="Avenir Light"/>
                          <a:cs typeface="Avenir Light"/>
                        </a:rPr>
                        <a:t>Número de Diapositiva</a:t>
                      </a:r>
                      <a:endParaRPr lang="es-ES" sz="1900" b="1" dirty="0">
                        <a:latin typeface="Avenir Light"/>
                        <a:cs typeface="Avenir Ligh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900" b="1" dirty="0" smtClean="0">
                          <a:latin typeface="Avenir Light"/>
                          <a:cs typeface="Avenir Light"/>
                        </a:rPr>
                        <a:t>Titulo de la Diapositiva</a:t>
                      </a:r>
                    </a:p>
                    <a:p>
                      <a:pPr algn="ctr"/>
                      <a:endParaRPr lang="es-ES" sz="1900" b="1" dirty="0">
                        <a:latin typeface="Avenir Light"/>
                        <a:cs typeface="Avenir Ligh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900" b="1" dirty="0" smtClean="0">
                          <a:latin typeface="Avenir Light"/>
                          <a:cs typeface="Avenir Light"/>
                        </a:rPr>
                        <a:t>Objetivos</a:t>
                      </a:r>
                      <a:r>
                        <a:rPr lang="es-ES" sz="1900" b="1" baseline="0" dirty="0" smtClean="0">
                          <a:latin typeface="Avenir Light"/>
                          <a:cs typeface="Avenir Light"/>
                        </a:rPr>
                        <a:t> o propósito de la diapositiva</a:t>
                      </a:r>
                      <a:endParaRPr lang="es-ES" sz="1900" b="1" dirty="0">
                        <a:latin typeface="Avenir Light"/>
                        <a:cs typeface="Avenir Light"/>
                      </a:endParaRPr>
                    </a:p>
                  </a:txBody>
                  <a:tcPr/>
                </a:tc>
              </a:tr>
              <a:tr h="819624">
                <a:tc>
                  <a:txBody>
                    <a:bodyPr/>
                    <a:lstStyle/>
                    <a:p>
                      <a:pPr algn="ctr"/>
                      <a:r>
                        <a:rPr lang="es-ES" dirty="0" smtClean="0">
                          <a:latin typeface="Avenir Light"/>
                          <a:cs typeface="Avenir Light"/>
                        </a:rPr>
                        <a:t>22</a:t>
                      </a:r>
                      <a:endParaRPr lang="es-ES" dirty="0">
                        <a:latin typeface="Avenir Light"/>
                        <a:cs typeface="Avenir Light"/>
                      </a:endParaRPr>
                    </a:p>
                  </a:txBody>
                  <a:tcPr/>
                </a:tc>
                <a:tc>
                  <a:txBody>
                    <a:bodyPr/>
                    <a:lstStyle/>
                    <a:p>
                      <a:r>
                        <a:rPr lang="es-ES" dirty="0" smtClean="0">
                          <a:latin typeface="Avenir Light"/>
                          <a:cs typeface="Avenir Light"/>
                        </a:rPr>
                        <a:t>Programas de Promoción Sectorial (PROSEC)</a:t>
                      </a:r>
                      <a:endParaRPr lang="es-ES" dirty="0">
                        <a:latin typeface="Avenir Light"/>
                        <a:cs typeface="Avenir Light"/>
                      </a:endParaRPr>
                    </a:p>
                  </a:txBody>
                  <a:tcPr/>
                </a:tc>
                <a:tc>
                  <a:txBody>
                    <a:bodyPr/>
                    <a:lstStyle/>
                    <a:p>
                      <a:r>
                        <a:rPr lang="es-ES" dirty="0" smtClean="0">
                          <a:latin typeface="Avenir Light"/>
                          <a:cs typeface="Avenir Light"/>
                        </a:rPr>
                        <a:t>Explica</a:t>
                      </a:r>
                      <a:r>
                        <a:rPr lang="es-ES" baseline="0" dirty="0" smtClean="0">
                          <a:latin typeface="Avenir Light"/>
                          <a:cs typeface="Avenir Light"/>
                        </a:rPr>
                        <a:t> lo que las empresas participantes pueden obtener.</a:t>
                      </a:r>
                      <a:endParaRPr lang="es-ES" dirty="0">
                        <a:latin typeface="Avenir Light"/>
                        <a:cs typeface="Avenir Light"/>
                      </a:endParaRPr>
                    </a:p>
                  </a:txBody>
                  <a:tcPr/>
                </a:tc>
              </a:tr>
              <a:tr h="819624">
                <a:tc>
                  <a:txBody>
                    <a:bodyPr/>
                    <a:lstStyle/>
                    <a:p>
                      <a:pPr algn="ctr"/>
                      <a:r>
                        <a:rPr lang="es-ES" dirty="0" smtClean="0">
                          <a:latin typeface="Avenir Light"/>
                          <a:cs typeface="Avenir Light"/>
                        </a:rPr>
                        <a:t>23</a:t>
                      </a:r>
                      <a:endParaRPr lang="es-ES" dirty="0">
                        <a:latin typeface="Avenir Light"/>
                        <a:cs typeface="Avenir Light"/>
                      </a:endParaRPr>
                    </a:p>
                  </a:txBody>
                  <a:tcPr/>
                </a:tc>
                <a:tc>
                  <a:txBody>
                    <a:bodyPr/>
                    <a:lstStyle/>
                    <a:p>
                      <a:r>
                        <a:rPr lang="es-ES" dirty="0" smtClean="0">
                          <a:latin typeface="Avenir Light"/>
                          <a:cs typeface="Avenir Light"/>
                        </a:rPr>
                        <a:t>Portada de Anexos</a:t>
                      </a:r>
                      <a:endParaRPr lang="es-ES" dirty="0">
                        <a:latin typeface="Avenir Light"/>
                        <a:cs typeface="Avenir Light"/>
                      </a:endParaRPr>
                    </a:p>
                  </a:txBody>
                  <a:tcPr/>
                </a:tc>
                <a:tc>
                  <a:txBody>
                    <a:bodyPr/>
                    <a:lstStyle/>
                    <a:p>
                      <a:r>
                        <a:rPr lang="es-ES" dirty="0" smtClean="0">
                          <a:latin typeface="Avenir Light"/>
                          <a:cs typeface="Avenir Light"/>
                        </a:rPr>
                        <a:t>División que hace referencia a la sección de Anexos</a:t>
                      </a:r>
                      <a:endParaRPr lang="es-ES" dirty="0">
                        <a:latin typeface="Avenir Light"/>
                        <a:cs typeface="Avenir Light"/>
                      </a:endParaRPr>
                    </a:p>
                  </a:txBody>
                  <a:tcPr/>
                </a:tc>
              </a:tr>
              <a:tr h="819624">
                <a:tc>
                  <a:txBody>
                    <a:bodyPr/>
                    <a:lstStyle/>
                    <a:p>
                      <a:pPr algn="ctr"/>
                      <a:r>
                        <a:rPr lang="es-ES" dirty="0" smtClean="0">
                          <a:latin typeface="Avenir Light"/>
                          <a:cs typeface="Avenir Light"/>
                        </a:rPr>
                        <a:t>24</a:t>
                      </a:r>
                      <a:endParaRPr lang="es-ES" dirty="0">
                        <a:latin typeface="Avenir Light"/>
                        <a:cs typeface="Avenir Light"/>
                      </a:endParaRPr>
                    </a:p>
                  </a:txBody>
                  <a:tcPr/>
                </a:tc>
                <a:tc>
                  <a:txBody>
                    <a:bodyPr/>
                    <a:lstStyle/>
                    <a:p>
                      <a:r>
                        <a:rPr lang="es-ES" dirty="0" smtClean="0">
                          <a:latin typeface="Avenir Light"/>
                          <a:cs typeface="Avenir Light"/>
                        </a:rPr>
                        <a:t>ANEXO 1</a:t>
                      </a:r>
                      <a:endParaRPr lang="es-ES" dirty="0">
                        <a:latin typeface="Avenir Light"/>
                        <a:cs typeface="Avenir Light"/>
                      </a:endParaRPr>
                    </a:p>
                  </a:txBody>
                  <a:tcPr/>
                </a:tc>
                <a:tc>
                  <a:txBody>
                    <a:bodyPr/>
                    <a:lstStyle/>
                    <a:p>
                      <a:r>
                        <a:rPr lang="es-ES" dirty="0" smtClean="0">
                          <a:latin typeface="Avenir Light"/>
                          <a:cs typeface="Avenir Light"/>
                        </a:rPr>
                        <a:t>Explica las modalidades del</a:t>
                      </a:r>
                      <a:r>
                        <a:rPr lang="es-ES" baseline="0" dirty="0" smtClean="0">
                          <a:latin typeface="Avenir Light"/>
                          <a:cs typeface="Avenir Light"/>
                        </a:rPr>
                        <a:t> programa IMMEX</a:t>
                      </a:r>
                      <a:endParaRPr lang="es-ES" dirty="0">
                        <a:latin typeface="Avenir Light"/>
                        <a:cs typeface="Avenir Light"/>
                      </a:endParaRPr>
                    </a:p>
                  </a:txBody>
                  <a:tcPr/>
                </a:tc>
              </a:tr>
              <a:tr h="819624">
                <a:tc>
                  <a:txBody>
                    <a:bodyPr/>
                    <a:lstStyle/>
                    <a:p>
                      <a:pPr algn="ctr"/>
                      <a:r>
                        <a:rPr lang="es-ES" dirty="0" smtClean="0">
                          <a:latin typeface="Avenir Light"/>
                          <a:cs typeface="Avenir Light"/>
                        </a:rPr>
                        <a:t>25</a:t>
                      </a:r>
                      <a:endParaRPr lang="es-ES" dirty="0">
                        <a:latin typeface="Avenir Light"/>
                        <a:cs typeface="Avenir Light"/>
                      </a:endParaRPr>
                    </a:p>
                  </a:txBody>
                  <a:tcPr/>
                </a:tc>
                <a:tc>
                  <a:txBody>
                    <a:bodyPr/>
                    <a:lstStyle/>
                    <a:p>
                      <a:r>
                        <a:rPr lang="es-ES" dirty="0" smtClean="0">
                          <a:latin typeface="Avenir Light"/>
                          <a:cs typeface="Avenir Light"/>
                        </a:rPr>
                        <a:t>ANEXO 2</a:t>
                      </a:r>
                      <a:endParaRPr lang="es-ES" dirty="0">
                        <a:latin typeface="Avenir Light"/>
                        <a:cs typeface="Avenir Light"/>
                      </a:endParaRPr>
                    </a:p>
                  </a:txBody>
                  <a:tcPr/>
                </a:tc>
                <a:tc>
                  <a:txBody>
                    <a:bodyPr/>
                    <a:lstStyle/>
                    <a:p>
                      <a:r>
                        <a:rPr lang="es-ES" dirty="0" smtClean="0">
                          <a:latin typeface="Avenir Light"/>
                          <a:cs typeface="Avenir Light"/>
                        </a:rPr>
                        <a:t>Presenta</a:t>
                      </a:r>
                      <a:r>
                        <a:rPr lang="es-ES" baseline="0" dirty="0" smtClean="0">
                          <a:latin typeface="Avenir Light"/>
                          <a:cs typeface="Avenir Light"/>
                        </a:rPr>
                        <a:t> las modalidades del programa ECEX</a:t>
                      </a:r>
                      <a:endParaRPr lang="es-ES" dirty="0">
                        <a:latin typeface="Avenir Light"/>
                        <a:cs typeface="Avenir Light"/>
                      </a:endParaRPr>
                    </a:p>
                  </a:txBody>
                  <a:tcPr/>
                </a:tc>
              </a:tr>
              <a:tr h="819624">
                <a:tc>
                  <a:txBody>
                    <a:bodyPr/>
                    <a:lstStyle/>
                    <a:p>
                      <a:pPr algn="ctr"/>
                      <a:r>
                        <a:rPr lang="es-ES" dirty="0" smtClean="0">
                          <a:latin typeface="Avenir Light"/>
                          <a:cs typeface="Avenir Light"/>
                        </a:rPr>
                        <a:t>26</a:t>
                      </a:r>
                      <a:endParaRPr lang="es-ES" dirty="0">
                        <a:latin typeface="Avenir Light"/>
                        <a:cs typeface="Avenir Light"/>
                      </a:endParaRPr>
                    </a:p>
                  </a:txBody>
                  <a:tcPr/>
                </a:tc>
                <a:tc>
                  <a:txBody>
                    <a:bodyPr/>
                    <a:lstStyle/>
                    <a:p>
                      <a:r>
                        <a:rPr lang="es-ES" dirty="0" smtClean="0">
                          <a:latin typeface="Avenir Light"/>
                          <a:cs typeface="Avenir Light"/>
                        </a:rPr>
                        <a:t>ANEXO 3</a:t>
                      </a:r>
                      <a:endParaRPr lang="es-ES" dirty="0">
                        <a:latin typeface="Avenir Light"/>
                        <a:cs typeface="Avenir Light"/>
                      </a:endParaRPr>
                    </a:p>
                  </a:txBody>
                  <a:tcPr/>
                </a:tc>
                <a:tc>
                  <a:txBody>
                    <a:bodyPr/>
                    <a:lstStyle/>
                    <a:p>
                      <a:r>
                        <a:rPr lang="es-ES" dirty="0" smtClean="0">
                          <a:latin typeface="Avenir Light"/>
                          <a:cs typeface="Avenir Light"/>
                        </a:rPr>
                        <a:t>Especifica</a:t>
                      </a:r>
                      <a:r>
                        <a:rPr lang="es-ES" baseline="0" dirty="0" smtClean="0">
                          <a:latin typeface="Avenir Light"/>
                          <a:cs typeface="Avenir Light"/>
                        </a:rPr>
                        <a:t> las características del </a:t>
                      </a:r>
                      <a:r>
                        <a:rPr lang="es-ES" baseline="0" dirty="0" err="1" smtClean="0">
                          <a:latin typeface="Avenir Light"/>
                          <a:cs typeface="Avenir Light"/>
                        </a:rPr>
                        <a:t>Draw</a:t>
                      </a:r>
                      <a:r>
                        <a:rPr lang="es-ES" baseline="0" dirty="0" smtClean="0">
                          <a:latin typeface="Avenir Light"/>
                          <a:cs typeface="Avenir Light"/>
                        </a:rPr>
                        <a:t> Back</a:t>
                      </a:r>
                      <a:endParaRPr lang="es-ES" dirty="0">
                        <a:latin typeface="Avenir Light"/>
                        <a:cs typeface="Avenir Light"/>
                      </a:endParaRPr>
                    </a:p>
                  </a:txBody>
                  <a:tcPr/>
                </a:tc>
              </a:tr>
              <a:tr h="819624">
                <a:tc>
                  <a:txBody>
                    <a:bodyPr/>
                    <a:lstStyle/>
                    <a:p>
                      <a:pPr algn="ctr"/>
                      <a:r>
                        <a:rPr lang="es-ES" dirty="0" smtClean="0">
                          <a:latin typeface="Avenir Light"/>
                          <a:cs typeface="Avenir Light"/>
                        </a:rPr>
                        <a:t>27</a:t>
                      </a:r>
                      <a:endParaRPr lang="es-ES" dirty="0">
                        <a:latin typeface="Avenir Light"/>
                        <a:cs typeface="Avenir Light"/>
                      </a:endParaRPr>
                    </a:p>
                  </a:txBody>
                  <a:tcPr/>
                </a:tc>
                <a:tc>
                  <a:txBody>
                    <a:bodyPr/>
                    <a:lstStyle/>
                    <a:p>
                      <a:r>
                        <a:rPr lang="es-ES" dirty="0" smtClean="0">
                          <a:latin typeface="Avenir Light"/>
                          <a:cs typeface="Avenir Light"/>
                        </a:rPr>
                        <a:t>ANEXO 4</a:t>
                      </a:r>
                      <a:endParaRPr lang="es-ES" dirty="0">
                        <a:latin typeface="Avenir Light"/>
                        <a:cs typeface="Avenir Light"/>
                      </a:endParaRPr>
                    </a:p>
                  </a:txBody>
                  <a:tcPr/>
                </a:tc>
                <a:tc>
                  <a:txBody>
                    <a:bodyPr/>
                    <a:lstStyle/>
                    <a:p>
                      <a:r>
                        <a:rPr lang="es-ES" dirty="0" smtClean="0">
                          <a:latin typeface="Avenir Light"/>
                          <a:cs typeface="Avenir Light"/>
                        </a:rPr>
                        <a:t>Establece</a:t>
                      </a:r>
                      <a:r>
                        <a:rPr lang="es-ES" baseline="0" dirty="0" smtClean="0">
                          <a:latin typeface="Avenir Light"/>
                          <a:cs typeface="Avenir Light"/>
                        </a:rPr>
                        <a:t> los beneficios de PROSEC así como las mercancías agrupadas en el programa.</a:t>
                      </a:r>
                      <a:endParaRPr lang="es-ES" dirty="0">
                        <a:latin typeface="Avenir Light"/>
                        <a:cs typeface="Avenir Light"/>
                      </a:endParaRPr>
                    </a:p>
                  </a:txBody>
                  <a:tcPr/>
                </a:tc>
              </a:tr>
            </a:tbl>
          </a:graphicData>
        </a:graphic>
      </p:graphicFrame>
    </p:spTree>
    <p:extLst>
      <p:ext uri="{BB962C8B-B14F-4D97-AF65-F5344CB8AC3E}">
        <p14:creationId xmlns:p14="http://schemas.microsoft.com/office/powerpoint/2010/main" val="35752352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rot="1002196">
            <a:off x="10744200" y="-5448300"/>
            <a:ext cx="8229600" cy="8229600"/>
          </a:xfrm>
          <a:prstGeom prst="rect">
            <a:avLst/>
          </a:prstGeom>
        </p:spPr>
      </p:pic>
      <p:sp>
        <p:nvSpPr>
          <p:cNvPr id="3" name="TextBox 3"/>
          <p:cNvSpPr txBox="1"/>
          <p:nvPr/>
        </p:nvSpPr>
        <p:spPr>
          <a:xfrm>
            <a:off x="11887200" y="190500"/>
            <a:ext cx="6221717" cy="2004651"/>
          </a:xfrm>
          <a:prstGeom prst="rect">
            <a:avLst/>
          </a:prstGeom>
        </p:spPr>
        <p:txBody>
          <a:bodyPr lIns="0" tIns="0" rIns="0" bIns="0" rtlCol="0" anchor="t">
            <a:spAutoFit/>
          </a:bodyPr>
          <a:lstStyle/>
          <a:p>
            <a:pPr algn="ctr">
              <a:lnSpc>
                <a:spcPts val="7872"/>
              </a:lnSpc>
            </a:pPr>
            <a:r>
              <a:rPr lang="en-US" sz="4400" b="1" i="0" spc="384" dirty="0" err="1" smtClean="0">
                <a:solidFill>
                  <a:srgbClr val="191919"/>
                </a:solidFill>
                <a:latin typeface="Aileron Heavy"/>
              </a:rPr>
              <a:t>Habilidades</a:t>
            </a:r>
            <a:r>
              <a:rPr lang="en-US" sz="4400" b="1" i="0" spc="384" dirty="0" smtClean="0">
                <a:solidFill>
                  <a:srgbClr val="191919"/>
                </a:solidFill>
                <a:latin typeface="Aileron Heavy"/>
              </a:rPr>
              <a:t> </a:t>
            </a:r>
            <a:r>
              <a:rPr lang="en-US" sz="4400" b="1" spc="384" dirty="0" err="1" smtClean="0">
                <a:solidFill>
                  <a:srgbClr val="191919"/>
                </a:solidFill>
                <a:latin typeface="Aileron Heavy"/>
              </a:rPr>
              <a:t>por</a:t>
            </a:r>
            <a:r>
              <a:rPr lang="en-US" sz="4400" b="1" spc="384" dirty="0" smtClean="0">
                <a:solidFill>
                  <a:srgbClr val="191919"/>
                </a:solidFill>
                <a:latin typeface="Aileron Heavy"/>
              </a:rPr>
              <a:t> </a:t>
            </a:r>
            <a:r>
              <a:rPr lang="en-US" sz="4400" b="1" spc="384" dirty="0" err="1" smtClean="0">
                <a:solidFill>
                  <a:srgbClr val="191919"/>
                </a:solidFill>
                <a:latin typeface="Aileron Heavy"/>
              </a:rPr>
              <a:t>diapositiva</a:t>
            </a:r>
            <a:endParaRPr lang="en-US" sz="4400" b="1" i="0" spc="384" dirty="0">
              <a:solidFill>
                <a:srgbClr val="191919"/>
              </a:solidFill>
              <a:latin typeface="Aileron Heavy"/>
            </a:endParaRPr>
          </a:p>
        </p:txBody>
      </p:sp>
      <p:graphicFrame>
        <p:nvGraphicFramePr>
          <p:cNvPr id="14" name="Tabla 13"/>
          <p:cNvGraphicFramePr>
            <a:graphicFrameLocks noGrp="1"/>
          </p:cNvGraphicFramePr>
          <p:nvPr>
            <p:extLst>
              <p:ext uri="{D42A27DB-BD31-4B8C-83A1-F6EECF244321}">
                <p14:modId xmlns:p14="http://schemas.microsoft.com/office/powerpoint/2010/main" val="1024360165"/>
              </p:ext>
            </p:extLst>
          </p:nvPr>
        </p:nvGraphicFramePr>
        <p:xfrm>
          <a:off x="2209800" y="3619500"/>
          <a:ext cx="12192000" cy="3589968"/>
        </p:xfrm>
        <a:graphic>
          <a:graphicData uri="http://schemas.openxmlformats.org/drawingml/2006/table">
            <a:tbl>
              <a:tblPr firstRow="1" bandRow="1">
                <a:tableStyleId>{5940675A-B579-460E-94D1-54222C63F5DA}</a:tableStyleId>
              </a:tblPr>
              <a:tblGrid>
                <a:gridCol w="1586320"/>
                <a:gridCol w="5302840"/>
                <a:gridCol w="5302840"/>
              </a:tblGrid>
              <a:tr h="762000">
                <a:tc>
                  <a:txBody>
                    <a:bodyPr/>
                    <a:lstStyle/>
                    <a:p>
                      <a:pPr algn="ctr"/>
                      <a:r>
                        <a:rPr lang="es-ES" sz="1900" b="1" dirty="0" smtClean="0">
                          <a:latin typeface="Avenir Light"/>
                          <a:cs typeface="Avenir Light"/>
                        </a:rPr>
                        <a:t>Número de Diapositiva</a:t>
                      </a:r>
                      <a:endParaRPr lang="es-ES" sz="1900" b="1" dirty="0">
                        <a:latin typeface="Avenir Light"/>
                        <a:cs typeface="Avenir Ligh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900" b="1" dirty="0" smtClean="0">
                          <a:latin typeface="Avenir Light"/>
                          <a:cs typeface="Avenir Light"/>
                        </a:rPr>
                        <a:t>Titulo de la Diapositiva</a:t>
                      </a:r>
                    </a:p>
                    <a:p>
                      <a:pPr algn="ctr"/>
                      <a:endParaRPr lang="es-ES" sz="1900" b="1" dirty="0">
                        <a:latin typeface="Avenir Light"/>
                        <a:cs typeface="Avenir Ligh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900" b="1" dirty="0" smtClean="0">
                          <a:latin typeface="Avenir Light"/>
                          <a:cs typeface="Avenir Light"/>
                        </a:rPr>
                        <a:t>Objetivos</a:t>
                      </a:r>
                      <a:r>
                        <a:rPr lang="es-ES" sz="1900" b="1" baseline="0" dirty="0" smtClean="0">
                          <a:latin typeface="Avenir Light"/>
                          <a:cs typeface="Avenir Light"/>
                        </a:rPr>
                        <a:t> o propósito de la diapositiva</a:t>
                      </a:r>
                      <a:endParaRPr lang="es-ES" sz="1900" b="1" dirty="0">
                        <a:latin typeface="Avenir Light"/>
                        <a:cs typeface="Avenir Light"/>
                      </a:endParaRPr>
                    </a:p>
                  </a:txBody>
                  <a:tcPr/>
                </a:tc>
              </a:tr>
              <a:tr h="819624">
                <a:tc>
                  <a:txBody>
                    <a:bodyPr/>
                    <a:lstStyle/>
                    <a:p>
                      <a:pPr algn="ctr"/>
                      <a:r>
                        <a:rPr lang="es-ES" sz="1800" b="0" i="0" kern="1200" dirty="0" smtClean="0">
                          <a:solidFill>
                            <a:schemeClr val="tx1"/>
                          </a:solidFill>
                          <a:latin typeface="Avenir Light"/>
                          <a:ea typeface="+mn-ea"/>
                          <a:cs typeface="Avenir Light"/>
                        </a:rPr>
                        <a:t>28</a:t>
                      </a:r>
                      <a:endParaRPr lang="es-ES" sz="1800" b="0" i="0" kern="1200" dirty="0">
                        <a:solidFill>
                          <a:schemeClr val="tx1"/>
                        </a:solidFill>
                        <a:latin typeface="Avenir Light"/>
                        <a:ea typeface="+mn-ea"/>
                        <a:cs typeface="Avenir Light"/>
                      </a:endParaRPr>
                    </a:p>
                  </a:txBody>
                  <a:tcPr/>
                </a:tc>
                <a:tc>
                  <a:txBody>
                    <a:bodyPr/>
                    <a:lstStyle/>
                    <a:p>
                      <a:r>
                        <a:rPr lang="es-ES" dirty="0" smtClean="0">
                          <a:latin typeface="Avenir Light"/>
                          <a:cs typeface="Avenir Light"/>
                        </a:rPr>
                        <a:t>Apartado de Conclusiones</a:t>
                      </a:r>
                      <a:endParaRPr lang="es-ES" dirty="0">
                        <a:latin typeface="Avenir Light"/>
                        <a:cs typeface="Avenir Light"/>
                      </a:endParaRPr>
                    </a:p>
                  </a:txBody>
                  <a:tcPr/>
                </a:tc>
                <a:tc>
                  <a:txBody>
                    <a:bodyPr/>
                    <a:lstStyle/>
                    <a:p>
                      <a:r>
                        <a:rPr lang="es-ES" dirty="0" smtClean="0">
                          <a:latin typeface="Avenir Light"/>
                          <a:cs typeface="Avenir Light"/>
                        </a:rPr>
                        <a:t>Permite resumir</a:t>
                      </a:r>
                      <a:r>
                        <a:rPr lang="es-ES" baseline="0" dirty="0" smtClean="0">
                          <a:latin typeface="Avenir Light"/>
                          <a:cs typeface="Avenir Light"/>
                        </a:rPr>
                        <a:t> los contenidos de la unidad así como mencionar la importancia de los programas de fomento y apoyo a las Exportaciones para las y los emprendedores.</a:t>
                      </a:r>
                      <a:endParaRPr lang="es-ES" dirty="0">
                        <a:latin typeface="Avenir Light"/>
                        <a:cs typeface="Avenir Light"/>
                      </a:endParaRPr>
                    </a:p>
                  </a:txBody>
                  <a:tcPr/>
                </a:tc>
              </a:tr>
              <a:tr h="819624">
                <a:tc>
                  <a:txBody>
                    <a:bodyPr/>
                    <a:lstStyle/>
                    <a:p>
                      <a:pPr algn="ctr"/>
                      <a:r>
                        <a:rPr lang="es-ES" b="0" i="0" dirty="0" smtClean="0">
                          <a:latin typeface="Avenir Light"/>
                          <a:cs typeface="Avenir Light"/>
                        </a:rPr>
                        <a:t>29-30</a:t>
                      </a:r>
                      <a:endParaRPr lang="es-ES" b="0" i="0" dirty="0">
                        <a:latin typeface="Avenir Light"/>
                        <a:cs typeface="Avenir Light"/>
                      </a:endParaRPr>
                    </a:p>
                  </a:txBody>
                  <a:tcPr/>
                </a:tc>
                <a:tc>
                  <a:txBody>
                    <a:bodyPr/>
                    <a:lstStyle/>
                    <a:p>
                      <a:r>
                        <a:rPr lang="es-ES" dirty="0" smtClean="0">
                          <a:latin typeface="Avenir Light"/>
                          <a:cs typeface="Avenir Light"/>
                        </a:rPr>
                        <a:t>Fuentes de Referencia</a:t>
                      </a:r>
                      <a:endParaRPr lang="es-ES" dirty="0">
                        <a:latin typeface="Avenir Light"/>
                        <a:cs typeface="Avenir Light"/>
                      </a:endParaRPr>
                    </a:p>
                  </a:txBody>
                  <a:tcPr/>
                </a:tc>
                <a:tc>
                  <a:txBody>
                    <a:bodyPr/>
                    <a:lstStyle/>
                    <a:p>
                      <a:r>
                        <a:rPr lang="es-ES" dirty="0" smtClean="0">
                          <a:latin typeface="Avenir Light"/>
                          <a:cs typeface="Avenir Light"/>
                        </a:rPr>
                        <a:t>Fuentes consultadas para la elaboración de la presentación,</a:t>
                      </a:r>
                      <a:r>
                        <a:rPr lang="es-ES" baseline="0" dirty="0" smtClean="0">
                          <a:latin typeface="Avenir Light"/>
                          <a:cs typeface="Avenir Light"/>
                        </a:rPr>
                        <a:t> todas en formato APA</a:t>
                      </a:r>
                      <a:endParaRPr lang="es-ES" dirty="0">
                        <a:latin typeface="Avenir Light"/>
                        <a:cs typeface="Avenir Light"/>
                      </a:endParaRPr>
                    </a:p>
                  </a:txBody>
                  <a:tcPr/>
                </a:tc>
              </a:tr>
              <a:tr h="819624">
                <a:tc>
                  <a:txBody>
                    <a:bodyPr/>
                    <a:lstStyle/>
                    <a:p>
                      <a:pPr algn="ctr"/>
                      <a:r>
                        <a:rPr lang="es-ES" b="0" i="0" dirty="0" smtClean="0">
                          <a:latin typeface="Avenir Light"/>
                          <a:cs typeface="Avenir Light"/>
                        </a:rPr>
                        <a:t>31</a:t>
                      </a:r>
                      <a:endParaRPr lang="es-ES" b="0" i="0" dirty="0">
                        <a:latin typeface="Avenir Light"/>
                        <a:cs typeface="Avenir Light"/>
                      </a:endParaRPr>
                    </a:p>
                  </a:txBody>
                  <a:tcPr/>
                </a:tc>
                <a:tc>
                  <a:txBody>
                    <a:bodyPr/>
                    <a:lstStyle/>
                    <a:p>
                      <a:r>
                        <a:rPr lang="es-MX" dirty="0" smtClean="0"/>
                        <a:t>Agradecimiento</a:t>
                      </a:r>
                      <a:endParaRPr lang="es-MX" dirty="0"/>
                    </a:p>
                  </a:txBody>
                  <a:tcPr/>
                </a:tc>
                <a:tc>
                  <a:txBody>
                    <a:bodyPr/>
                    <a:lstStyle/>
                    <a:p>
                      <a:r>
                        <a:rPr lang="es-MX" dirty="0" smtClean="0"/>
                        <a:t>Agradece la atención del estudiante</a:t>
                      </a:r>
                      <a:r>
                        <a:rPr lang="es-MX" baseline="0" dirty="0" smtClean="0"/>
                        <a:t> a la temática abordada</a:t>
                      </a:r>
                      <a:endParaRPr lang="es-MX" dirty="0"/>
                    </a:p>
                  </a:txBody>
                  <a:tcPr/>
                </a:tc>
              </a:tr>
            </a:tbl>
          </a:graphicData>
        </a:graphic>
      </p:graphicFrame>
    </p:spTree>
    <p:extLst>
      <p:ext uri="{BB962C8B-B14F-4D97-AF65-F5344CB8AC3E}">
        <p14:creationId xmlns:p14="http://schemas.microsoft.com/office/powerpoint/2010/main" val="18406476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10383196" y="-3798856"/>
            <a:ext cx="8229600" cy="8229600"/>
          </a:xfrm>
          <a:prstGeom prst="rect">
            <a:avLst/>
          </a:prstGeom>
        </p:spPr>
      </p:pic>
      <p:sp>
        <p:nvSpPr>
          <p:cNvPr id="3" name="TextBox 3"/>
          <p:cNvSpPr txBox="1"/>
          <p:nvPr/>
        </p:nvSpPr>
        <p:spPr>
          <a:xfrm>
            <a:off x="11387138" y="623206"/>
            <a:ext cx="6221717" cy="2966466"/>
          </a:xfrm>
          <a:prstGeom prst="rect">
            <a:avLst/>
          </a:prstGeom>
        </p:spPr>
        <p:txBody>
          <a:bodyPr lIns="0" tIns="0" rIns="0" bIns="0" rtlCol="0" anchor="t">
            <a:spAutoFit/>
          </a:bodyPr>
          <a:lstStyle/>
          <a:p>
            <a:pPr algn="r">
              <a:lnSpc>
                <a:spcPts val="7872"/>
              </a:lnSpc>
            </a:pPr>
            <a:r>
              <a:rPr lang="en-US" sz="6400" b="1" i="0" spc="384">
                <a:solidFill>
                  <a:srgbClr val="191919"/>
                </a:solidFill>
                <a:latin typeface="Aileron Heavy"/>
              </a:rPr>
              <a:t>Objetivos de la Unidad de Competencia</a:t>
            </a:r>
          </a:p>
        </p:txBody>
      </p:sp>
      <p:sp>
        <p:nvSpPr>
          <p:cNvPr id="4" name="TextBox 4"/>
          <p:cNvSpPr txBox="1"/>
          <p:nvPr/>
        </p:nvSpPr>
        <p:spPr>
          <a:xfrm>
            <a:off x="2750833" y="2819766"/>
            <a:ext cx="7450582" cy="1516732"/>
          </a:xfrm>
          <a:prstGeom prst="rect">
            <a:avLst/>
          </a:prstGeom>
        </p:spPr>
        <p:txBody>
          <a:bodyPr lIns="0" tIns="0" rIns="0" bIns="0" rtlCol="0" anchor="t">
            <a:spAutoFit/>
          </a:bodyPr>
          <a:lstStyle/>
          <a:p>
            <a:pPr marL="0" lvl="0" indent="0" algn="just">
              <a:lnSpc>
                <a:spcPts val="3974"/>
              </a:lnSpc>
              <a:buFont typeface="Arial"/>
              <a:buChar char="•"/>
            </a:pPr>
            <a:r>
              <a:rPr lang="en-US" sz="2838" b="0" i="0" spc="141" dirty="0" err="1">
                <a:solidFill>
                  <a:srgbClr val="191919"/>
                </a:solidFill>
                <a:latin typeface="Aileron Regular"/>
              </a:rPr>
              <a:t>Difundir</a:t>
            </a:r>
            <a:r>
              <a:rPr lang="en-US" sz="2838" b="0" i="0" spc="141" dirty="0">
                <a:solidFill>
                  <a:srgbClr val="191919"/>
                </a:solidFill>
                <a:latin typeface="Aileron Regular"/>
              </a:rPr>
              <a:t> los </a:t>
            </a:r>
            <a:r>
              <a:rPr lang="en-US" sz="2838" b="0" i="0" spc="141" dirty="0" err="1">
                <a:solidFill>
                  <a:srgbClr val="191919"/>
                </a:solidFill>
                <a:latin typeface="Aileron Regular"/>
              </a:rPr>
              <a:t>programas</a:t>
            </a:r>
            <a:r>
              <a:rPr lang="en-US" sz="2838" b="0" i="0" spc="141" dirty="0">
                <a:solidFill>
                  <a:srgbClr val="191919"/>
                </a:solidFill>
                <a:latin typeface="Aileron Regular"/>
              </a:rPr>
              <a:t> de </a:t>
            </a:r>
            <a:r>
              <a:rPr lang="en-US" sz="2838" b="0" i="0" spc="141" dirty="0" err="1">
                <a:solidFill>
                  <a:srgbClr val="191919"/>
                </a:solidFill>
                <a:latin typeface="Aileron Regular"/>
              </a:rPr>
              <a:t>fomento</a:t>
            </a:r>
            <a:r>
              <a:rPr lang="en-US" sz="2838" b="0" i="0" spc="141" dirty="0">
                <a:solidFill>
                  <a:srgbClr val="191919"/>
                </a:solidFill>
                <a:latin typeface="Aileron Regular"/>
              </a:rPr>
              <a:t> y </a:t>
            </a:r>
            <a:r>
              <a:rPr lang="en-US" sz="2838" b="0" i="0" spc="141" dirty="0" err="1">
                <a:solidFill>
                  <a:srgbClr val="191919"/>
                </a:solidFill>
                <a:latin typeface="Aileron Regular"/>
              </a:rPr>
              <a:t>apoyo</a:t>
            </a:r>
            <a:r>
              <a:rPr lang="en-US" sz="2838" b="0" i="0" spc="141" dirty="0">
                <a:solidFill>
                  <a:srgbClr val="191919"/>
                </a:solidFill>
                <a:latin typeface="Aileron Regular"/>
              </a:rPr>
              <a:t> a </a:t>
            </a:r>
            <a:r>
              <a:rPr lang="en-US" sz="2838" b="0" i="0" spc="141" dirty="0" err="1">
                <a:solidFill>
                  <a:srgbClr val="191919"/>
                </a:solidFill>
                <a:latin typeface="Aileron Regular"/>
              </a:rPr>
              <a:t>las</a:t>
            </a:r>
            <a:r>
              <a:rPr lang="en-US" sz="2838" b="0" i="0" spc="141" dirty="0">
                <a:solidFill>
                  <a:srgbClr val="191919"/>
                </a:solidFill>
                <a:latin typeface="Aileron Regular"/>
              </a:rPr>
              <a:t> </a:t>
            </a:r>
            <a:r>
              <a:rPr lang="en-US" sz="2838" b="0" i="0" spc="141" dirty="0" err="1">
                <a:solidFill>
                  <a:srgbClr val="191919"/>
                </a:solidFill>
                <a:latin typeface="Aileron Regular"/>
              </a:rPr>
              <a:t>exportaciones</a:t>
            </a:r>
            <a:r>
              <a:rPr lang="en-US" sz="2838" b="0" i="0" spc="141" dirty="0">
                <a:solidFill>
                  <a:srgbClr val="191919"/>
                </a:solidFill>
                <a:latin typeface="Aileron Regular"/>
              </a:rPr>
              <a:t> </a:t>
            </a:r>
            <a:r>
              <a:rPr lang="en-US" sz="2838" b="0" i="0" spc="141" dirty="0" err="1" smtClean="0">
                <a:solidFill>
                  <a:srgbClr val="191919"/>
                </a:solidFill>
                <a:latin typeface="Aileron Regular"/>
              </a:rPr>
              <a:t>otorgados</a:t>
            </a:r>
            <a:r>
              <a:rPr lang="en-US" sz="2838" b="0" i="0" spc="141" dirty="0" smtClean="0">
                <a:solidFill>
                  <a:srgbClr val="191919"/>
                </a:solidFill>
                <a:latin typeface="Aileron Regular"/>
              </a:rPr>
              <a:t> </a:t>
            </a:r>
            <a:r>
              <a:rPr lang="en-US" sz="2838" b="0" i="0" spc="141" dirty="0" err="1">
                <a:solidFill>
                  <a:srgbClr val="191919"/>
                </a:solidFill>
                <a:latin typeface="Aileron Regular"/>
              </a:rPr>
              <a:t>por</a:t>
            </a:r>
            <a:r>
              <a:rPr lang="en-US" sz="2838" b="0" i="0" spc="141" dirty="0">
                <a:solidFill>
                  <a:srgbClr val="191919"/>
                </a:solidFill>
                <a:latin typeface="Aileron Regular"/>
              </a:rPr>
              <a:t> el </a:t>
            </a:r>
            <a:r>
              <a:rPr lang="en-US" sz="2838" b="0" i="0" spc="141" dirty="0" err="1">
                <a:solidFill>
                  <a:srgbClr val="191919"/>
                </a:solidFill>
                <a:latin typeface="Aileron Regular"/>
              </a:rPr>
              <a:t>Gobierno</a:t>
            </a:r>
            <a:r>
              <a:rPr lang="en-US" sz="2838" b="0" i="0" spc="141" dirty="0">
                <a:solidFill>
                  <a:srgbClr val="191919"/>
                </a:solidFill>
                <a:latin typeface="Aileron Regular"/>
              </a:rPr>
              <a:t> Federal </a:t>
            </a:r>
            <a:r>
              <a:rPr lang="en-US" sz="2838" b="0" i="0" spc="141" dirty="0" err="1">
                <a:solidFill>
                  <a:srgbClr val="191919"/>
                </a:solidFill>
                <a:latin typeface="Aileron Regular"/>
              </a:rPr>
              <a:t>Mexicano</a:t>
            </a:r>
            <a:endParaRPr lang="en-US" sz="2838" b="0" i="0" spc="141" dirty="0">
              <a:solidFill>
                <a:srgbClr val="191919"/>
              </a:solidFill>
              <a:latin typeface="Aileron Regular"/>
            </a:endParaRPr>
          </a:p>
        </p:txBody>
      </p:sp>
      <p:grpSp>
        <p:nvGrpSpPr>
          <p:cNvPr id="5" name="Group 5"/>
          <p:cNvGrpSpPr/>
          <p:nvPr/>
        </p:nvGrpSpPr>
        <p:grpSpPr>
          <a:xfrm>
            <a:off x="1233419" y="3061488"/>
            <a:ext cx="1056369" cy="1056369"/>
            <a:chOff x="0" y="0"/>
            <a:chExt cx="6350000" cy="6350000"/>
          </a:xfrm>
        </p:grpSpPr>
        <p:sp>
          <p:nvSpPr>
            <p:cNvPr id="6" name="Freeform 6"/>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sp>
        <p:nvSpPr>
          <p:cNvPr id="7" name="TextBox 7"/>
          <p:cNvSpPr txBox="1"/>
          <p:nvPr/>
        </p:nvSpPr>
        <p:spPr>
          <a:xfrm>
            <a:off x="2750833" y="4901778"/>
            <a:ext cx="7450582" cy="1482662"/>
          </a:xfrm>
          <a:prstGeom prst="rect">
            <a:avLst/>
          </a:prstGeom>
        </p:spPr>
        <p:txBody>
          <a:bodyPr lIns="0" tIns="0" rIns="0" bIns="0" rtlCol="0" anchor="t">
            <a:spAutoFit/>
          </a:bodyPr>
          <a:lstStyle/>
          <a:p>
            <a:pPr marL="0" lvl="0" indent="0" algn="just">
              <a:lnSpc>
                <a:spcPts val="3974"/>
              </a:lnSpc>
              <a:buFont typeface="Arial"/>
              <a:buChar char="•"/>
            </a:pPr>
            <a:r>
              <a:rPr lang="en-US" sz="2838" b="0" i="0" spc="141">
                <a:solidFill>
                  <a:srgbClr val="191919"/>
                </a:solidFill>
                <a:latin typeface="Aileron Regular"/>
              </a:rPr>
              <a:t>Incentivar a las y los emprendedores a buscar financiamiento en instituciones públicas.</a:t>
            </a:r>
          </a:p>
        </p:txBody>
      </p:sp>
      <p:sp>
        <p:nvSpPr>
          <p:cNvPr id="8" name="TextBox 8"/>
          <p:cNvSpPr txBox="1"/>
          <p:nvPr/>
        </p:nvSpPr>
        <p:spPr>
          <a:xfrm>
            <a:off x="2932614" y="7026629"/>
            <a:ext cx="7450582" cy="1482662"/>
          </a:xfrm>
          <a:prstGeom prst="rect">
            <a:avLst/>
          </a:prstGeom>
        </p:spPr>
        <p:txBody>
          <a:bodyPr lIns="0" tIns="0" rIns="0" bIns="0" rtlCol="0" anchor="t">
            <a:spAutoFit/>
          </a:bodyPr>
          <a:lstStyle/>
          <a:p>
            <a:pPr marL="0" lvl="0" indent="0" algn="just">
              <a:lnSpc>
                <a:spcPts val="3974"/>
              </a:lnSpc>
              <a:buFont typeface="Arial"/>
              <a:buChar char="•"/>
            </a:pPr>
            <a:r>
              <a:rPr lang="en-US" sz="2838" b="0" i="0" spc="141">
                <a:solidFill>
                  <a:srgbClr val="191919"/>
                </a:solidFill>
                <a:latin typeface="Aileron Regular"/>
              </a:rPr>
              <a:t>Elevar la competitividad de las empresas y buscar su incorporación al mercado internacional</a:t>
            </a:r>
          </a:p>
        </p:txBody>
      </p:sp>
      <p:grpSp>
        <p:nvGrpSpPr>
          <p:cNvPr id="9" name="Group 9"/>
          <p:cNvGrpSpPr/>
          <p:nvPr/>
        </p:nvGrpSpPr>
        <p:grpSpPr>
          <a:xfrm>
            <a:off x="1233419" y="5143500"/>
            <a:ext cx="1056369" cy="1056369"/>
            <a:chOff x="0" y="0"/>
            <a:chExt cx="6350000" cy="6350000"/>
          </a:xfrm>
        </p:grpSpPr>
        <p:sp>
          <p:nvSpPr>
            <p:cNvPr id="10" name="Freeform 10"/>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grpSp>
        <p:nvGrpSpPr>
          <p:cNvPr id="11" name="Group 11"/>
          <p:cNvGrpSpPr/>
          <p:nvPr/>
        </p:nvGrpSpPr>
        <p:grpSpPr>
          <a:xfrm>
            <a:off x="1233419" y="7268351"/>
            <a:ext cx="1056369" cy="1056369"/>
            <a:chOff x="0" y="0"/>
            <a:chExt cx="6350000" cy="6350000"/>
          </a:xfrm>
        </p:grpSpPr>
        <p:sp>
          <p:nvSpPr>
            <p:cNvPr id="12" name="Freeform 12"/>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6486A4"/>
            </a:solidFill>
          </p:spPr>
        </p:sp>
      </p:grpSp>
    </p:spTree>
    <p:extLst>
      <p:ext uri="{BB962C8B-B14F-4D97-AF65-F5344CB8AC3E}">
        <p14:creationId xmlns:p14="http://schemas.microsoft.com/office/powerpoint/2010/main" val="6863461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FEDED"/>
        </a:solidFill>
        <a:effectLst/>
      </p:bgPr>
    </p:bg>
    <p:spTree>
      <p:nvGrpSpPr>
        <p:cNvPr id="1" name=""/>
        <p:cNvGrpSpPr/>
        <p:nvPr/>
      </p:nvGrpSpPr>
      <p:grpSpPr>
        <a:xfrm>
          <a:off x="0" y="0"/>
          <a:ext cx="0" cy="0"/>
          <a:chOff x="0" y="0"/>
          <a:chExt cx="0" cy="0"/>
        </a:xfrm>
      </p:grpSpPr>
      <p:sp>
        <p:nvSpPr>
          <p:cNvPr id="2" name="AutoShape 2"/>
          <p:cNvSpPr/>
          <p:nvPr/>
        </p:nvSpPr>
        <p:spPr>
          <a:xfrm>
            <a:off x="8851962" y="2943050"/>
            <a:ext cx="584075" cy="1052542"/>
          </a:xfrm>
          <a:prstGeom prst="rect">
            <a:avLst/>
          </a:prstGeom>
          <a:solidFill>
            <a:srgbClr val="86EAE9"/>
          </a:solidFill>
        </p:spPr>
      </p:sp>
      <p:sp>
        <p:nvSpPr>
          <p:cNvPr id="3" name="AutoShape 3"/>
          <p:cNvSpPr/>
          <p:nvPr/>
        </p:nvSpPr>
        <p:spPr>
          <a:xfrm>
            <a:off x="8851962" y="3995591"/>
            <a:ext cx="584075" cy="1052542"/>
          </a:xfrm>
          <a:prstGeom prst="rect">
            <a:avLst/>
          </a:prstGeom>
          <a:solidFill>
            <a:srgbClr val="3EDAD8"/>
          </a:solidFill>
        </p:spPr>
      </p:sp>
      <p:sp>
        <p:nvSpPr>
          <p:cNvPr id="4" name="AutoShape 4"/>
          <p:cNvSpPr/>
          <p:nvPr/>
        </p:nvSpPr>
        <p:spPr>
          <a:xfrm>
            <a:off x="8851962" y="5048133"/>
            <a:ext cx="584075" cy="1052542"/>
          </a:xfrm>
          <a:prstGeom prst="rect">
            <a:avLst/>
          </a:prstGeom>
          <a:solidFill>
            <a:srgbClr val="6486A4"/>
          </a:solidFill>
        </p:spPr>
      </p:sp>
      <p:sp>
        <p:nvSpPr>
          <p:cNvPr id="5" name="AutoShape 5"/>
          <p:cNvSpPr/>
          <p:nvPr/>
        </p:nvSpPr>
        <p:spPr>
          <a:xfrm>
            <a:off x="8851962" y="6100675"/>
            <a:ext cx="584075" cy="1052542"/>
          </a:xfrm>
          <a:prstGeom prst="rect">
            <a:avLst/>
          </a:prstGeom>
          <a:solidFill>
            <a:srgbClr val="2C92D5"/>
          </a:solidFill>
        </p:spPr>
      </p:sp>
      <p:sp>
        <p:nvSpPr>
          <p:cNvPr id="6" name="AutoShape 6"/>
          <p:cNvSpPr/>
          <p:nvPr/>
        </p:nvSpPr>
        <p:spPr>
          <a:xfrm>
            <a:off x="8851962" y="7153217"/>
            <a:ext cx="584075" cy="1052542"/>
          </a:xfrm>
          <a:prstGeom prst="rect">
            <a:avLst/>
          </a:prstGeom>
          <a:solidFill>
            <a:srgbClr val="6486A4"/>
          </a:solidFill>
        </p:spPr>
      </p:sp>
      <p:pic>
        <p:nvPicPr>
          <p:cNvPr id="7" name="Picture 7"/>
          <p:cNvPicPr>
            <a:picLocks noChangeAspect="1"/>
          </p:cNvPicPr>
          <p:nvPr/>
        </p:nvPicPr>
        <p:blipFill>
          <a:blip r:embed="rId2"/>
          <a:srcRect/>
          <a:stretch>
            <a:fillRect/>
          </a:stretch>
        </p:blipFill>
        <p:spPr>
          <a:xfrm rot="5400000">
            <a:off x="9386029" y="3330475"/>
            <a:ext cx="321030" cy="277691"/>
          </a:xfrm>
          <a:prstGeom prst="rect">
            <a:avLst/>
          </a:prstGeom>
        </p:spPr>
      </p:pic>
      <p:pic>
        <p:nvPicPr>
          <p:cNvPr id="8" name="Picture 8"/>
          <p:cNvPicPr>
            <a:picLocks noChangeAspect="1"/>
          </p:cNvPicPr>
          <p:nvPr/>
        </p:nvPicPr>
        <p:blipFill>
          <a:blip r:embed="rId3"/>
          <a:srcRect/>
          <a:stretch>
            <a:fillRect/>
          </a:stretch>
        </p:blipFill>
        <p:spPr>
          <a:xfrm rot="5400000">
            <a:off x="9386029" y="5435558"/>
            <a:ext cx="321030" cy="277691"/>
          </a:xfrm>
          <a:prstGeom prst="rect">
            <a:avLst/>
          </a:prstGeom>
        </p:spPr>
      </p:pic>
      <p:pic>
        <p:nvPicPr>
          <p:cNvPr id="9" name="Picture 9"/>
          <p:cNvPicPr>
            <a:picLocks noChangeAspect="1"/>
          </p:cNvPicPr>
          <p:nvPr/>
        </p:nvPicPr>
        <p:blipFill>
          <a:blip r:embed="rId3"/>
          <a:srcRect/>
          <a:stretch>
            <a:fillRect/>
          </a:stretch>
        </p:blipFill>
        <p:spPr>
          <a:xfrm rot="5400000">
            <a:off x="9386029" y="7540642"/>
            <a:ext cx="321030" cy="277691"/>
          </a:xfrm>
          <a:prstGeom prst="rect">
            <a:avLst/>
          </a:prstGeom>
        </p:spPr>
      </p:pic>
      <p:pic>
        <p:nvPicPr>
          <p:cNvPr id="10" name="Picture 10"/>
          <p:cNvPicPr>
            <a:picLocks noChangeAspect="1"/>
          </p:cNvPicPr>
          <p:nvPr/>
        </p:nvPicPr>
        <p:blipFill>
          <a:blip r:embed="rId4"/>
          <a:srcRect/>
          <a:stretch>
            <a:fillRect/>
          </a:stretch>
        </p:blipFill>
        <p:spPr>
          <a:xfrm rot="-5400000">
            <a:off x="8565302" y="6488100"/>
            <a:ext cx="321030" cy="277691"/>
          </a:xfrm>
          <a:prstGeom prst="rect">
            <a:avLst/>
          </a:prstGeom>
        </p:spPr>
      </p:pic>
      <p:pic>
        <p:nvPicPr>
          <p:cNvPr id="11" name="Picture 11"/>
          <p:cNvPicPr>
            <a:picLocks noChangeAspect="1"/>
          </p:cNvPicPr>
          <p:nvPr/>
        </p:nvPicPr>
        <p:blipFill>
          <a:blip r:embed="rId5"/>
          <a:srcRect/>
          <a:stretch>
            <a:fillRect/>
          </a:stretch>
        </p:blipFill>
        <p:spPr>
          <a:xfrm rot="-5400000">
            <a:off x="8565302" y="4383017"/>
            <a:ext cx="321030" cy="277691"/>
          </a:xfrm>
          <a:prstGeom prst="rect">
            <a:avLst/>
          </a:prstGeom>
        </p:spPr>
      </p:pic>
      <p:sp>
        <p:nvSpPr>
          <p:cNvPr id="12" name="TextBox 12"/>
          <p:cNvSpPr txBox="1"/>
          <p:nvPr/>
        </p:nvSpPr>
        <p:spPr>
          <a:xfrm>
            <a:off x="3668429" y="1125280"/>
            <a:ext cx="10951142" cy="557140"/>
          </a:xfrm>
          <a:prstGeom prst="rect">
            <a:avLst/>
          </a:prstGeom>
        </p:spPr>
        <p:txBody>
          <a:bodyPr lIns="0" tIns="0" rIns="0" bIns="0" rtlCol="0" anchor="t">
            <a:spAutoFit/>
          </a:bodyPr>
          <a:lstStyle/>
          <a:p>
            <a:pPr marL="0" lvl="0" indent="0" algn="ctr">
              <a:lnSpc>
                <a:spcPts val="4716"/>
              </a:lnSpc>
              <a:spcBef>
                <a:spcPct val="0"/>
              </a:spcBef>
              <a:buFont typeface="Arial"/>
              <a:buChar char="•"/>
            </a:pPr>
            <a:r>
              <a:rPr lang="en-US" sz="3600" spc="107" dirty="0" err="1" smtClean="0">
                <a:solidFill>
                  <a:srgbClr val="191919"/>
                </a:solidFill>
                <a:latin typeface="Aileron Heavy"/>
              </a:rPr>
              <a:t>Mapa</a:t>
            </a:r>
            <a:r>
              <a:rPr lang="en-US" sz="3600" spc="107" dirty="0" smtClean="0">
                <a:solidFill>
                  <a:srgbClr val="191919"/>
                </a:solidFill>
                <a:latin typeface="Aileron Heavy"/>
              </a:rPr>
              <a:t> de </a:t>
            </a:r>
            <a:r>
              <a:rPr lang="en-US" sz="3600" spc="107" dirty="0" err="1" smtClean="0">
                <a:solidFill>
                  <a:srgbClr val="191919"/>
                </a:solidFill>
                <a:latin typeface="Aileron Heavy"/>
              </a:rPr>
              <a:t>Contenidos</a:t>
            </a:r>
            <a:endParaRPr lang="en-US" sz="3600" b="0" i="0" spc="107" dirty="0">
              <a:solidFill>
                <a:srgbClr val="191919"/>
              </a:solidFill>
              <a:latin typeface="Aileron Heavy"/>
            </a:endParaRPr>
          </a:p>
        </p:txBody>
      </p:sp>
      <p:sp>
        <p:nvSpPr>
          <p:cNvPr id="13" name="TextBox 13"/>
          <p:cNvSpPr txBox="1"/>
          <p:nvPr/>
        </p:nvSpPr>
        <p:spPr>
          <a:xfrm>
            <a:off x="10102949" y="7302107"/>
            <a:ext cx="4956102" cy="735711"/>
          </a:xfrm>
          <a:prstGeom prst="rect">
            <a:avLst/>
          </a:prstGeom>
        </p:spPr>
        <p:txBody>
          <a:bodyPr lIns="0" tIns="0" rIns="0" bIns="0" rtlCol="0" anchor="t">
            <a:spAutoFit/>
          </a:bodyPr>
          <a:lstStyle/>
          <a:p>
            <a:pPr marL="0" lvl="0" indent="0">
              <a:lnSpc>
                <a:spcPts val="2967"/>
              </a:lnSpc>
              <a:spcBef>
                <a:spcPct val="0"/>
              </a:spcBef>
              <a:buFont typeface="Arial"/>
              <a:buChar char="•"/>
            </a:pPr>
            <a:r>
              <a:rPr lang="en-US" sz="2300" b="1" spc="89">
                <a:solidFill>
                  <a:srgbClr val="191919"/>
                </a:solidFill>
                <a:latin typeface="Aileron Regular"/>
              </a:rPr>
              <a:t>P</a:t>
            </a:r>
            <a:r>
              <a:rPr lang="en-US" sz="2300" b="1" i="0" spc="89">
                <a:solidFill>
                  <a:srgbClr val="191919"/>
                </a:solidFill>
                <a:latin typeface="Aileron Regular"/>
              </a:rPr>
              <a:t>rograma de Promoción sectorial (PROSEC)</a:t>
            </a:r>
          </a:p>
        </p:txBody>
      </p:sp>
      <p:sp>
        <p:nvSpPr>
          <p:cNvPr id="14" name="TextBox 14"/>
          <p:cNvSpPr txBox="1"/>
          <p:nvPr/>
        </p:nvSpPr>
        <p:spPr>
          <a:xfrm>
            <a:off x="2446777" y="6249565"/>
            <a:ext cx="5664578" cy="735711"/>
          </a:xfrm>
          <a:prstGeom prst="rect">
            <a:avLst/>
          </a:prstGeom>
        </p:spPr>
        <p:txBody>
          <a:bodyPr lIns="0" tIns="0" rIns="0" bIns="0" rtlCol="0" anchor="t">
            <a:spAutoFit/>
          </a:bodyPr>
          <a:lstStyle/>
          <a:p>
            <a:pPr marL="0" lvl="0" indent="0" algn="r">
              <a:lnSpc>
                <a:spcPts val="2967"/>
              </a:lnSpc>
              <a:spcBef>
                <a:spcPct val="0"/>
              </a:spcBef>
              <a:buFont typeface="Arial"/>
              <a:buChar char="•"/>
            </a:pPr>
            <a:r>
              <a:rPr lang="en-US" sz="2300" b="1" spc="89">
                <a:solidFill>
                  <a:srgbClr val="191919"/>
                </a:solidFill>
                <a:latin typeface="Aileron Regular"/>
              </a:rPr>
              <a:t>E</a:t>
            </a:r>
            <a:r>
              <a:rPr lang="en-US" sz="2300" b="1" i="0" spc="89">
                <a:solidFill>
                  <a:srgbClr val="191919"/>
                </a:solidFill>
                <a:latin typeface="Aileron Regular"/>
              </a:rPr>
              <a:t>mpresas altamente exportadoras (ALTEX)</a:t>
            </a:r>
          </a:p>
        </p:txBody>
      </p:sp>
      <p:sp>
        <p:nvSpPr>
          <p:cNvPr id="15" name="TextBox 15"/>
          <p:cNvSpPr txBox="1"/>
          <p:nvPr/>
        </p:nvSpPr>
        <p:spPr>
          <a:xfrm>
            <a:off x="10102949" y="5197024"/>
            <a:ext cx="4956102" cy="735711"/>
          </a:xfrm>
          <a:prstGeom prst="rect">
            <a:avLst/>
          </a:prstGeom>
        </p:spPr>
        <p:txBody>
          <a:bodyPr lIns="0" tIns="0" rIns="0" bIns="0" rtlCol="0" anchor="t">
            <a:spAutoFit/>
          </a:bodyPr>
          <a:lstStyle/>
          <a:p>
            <a:pPr marL="0" lvl="0" indent="0">
              <a:lnSpc>
                <a:spcPts val="2967"/>
              </a:lnSpc>
              <a:spcBef>
                <a:spcPct val="0"/>
              </a:spcBef>
              <a:buFont typeface="Arial"/>
              <a:buChar char="•"/>
            </a:pPr>
            <a:r>
              <a:rPr lang="en-US" sz="2300" b="1" spc="89">
                <a:solidFill>
                  <a:srgbClr val="191919"/>
                </a:solidFill>
                <a:latin typeface="Aileron Regular"/>
              </a:rPr>
              <a:t>E</a:t>
            </a:r>
            <a:r>
              <a:rPr lang="en-US" sz="2300" b="1" i="0" spc="89">
                <a:solidFill>
                  <a:srgbClr val="191919"/>
                </a:solidFill>
                <a:latin typeface="Aileron Regular"/>
              </a:rPr>
              <a:t>mpresas de Comercio Exterior (ECEX)</a:t>
            </a:r>
          </a:p>
        </p:txBody>
      </p:sp>
      <p:sp>
        <p:nvSpPr>
          <p:cNvPr id="16" name="TextBox 16"/>
          <p:cNvSpPr txBox="1"/>
          <p:nvPr/>
        </p:nvSpPr>
        <p:spPr>
          <a:xfrm>
            <a:off x="2446777" y="3940947"/>
            <a:ext cx="5664578" cy="1107186"/>
          </a:xfrm>
          <a:prstGeom prst="rect">
            <a:avLst/>
          </a:prstGeom>
        </p:spPr>
        <p:txBody>
          <a:bodyPr lIns="0" tIns="0" rIns="0" bIns="0" rtlCol="0" anchor="t">
            <a:spAutoFit/>
          </a:bodyPr>
          <a:lstStyle/>
          <a:p>
            <a:pPr marL="0" lvl="0" indent="0" algn="r">
              <a:lnSpc>
                <a:spcPts val="2967"/>
              </a:lnSpc>
              <a:spcBef>
                <a:spcPct val="0"/>
              </a:spcBef>
              <a:buFont typeface="Arial"/>
              <a:buChar char="•"/>
            </a:pPr>
            <a:r>
              <a:rPr lang="en-US" sz="2300" b="1" spc="89">
                <a:solidFill>
                  <a:srgbClr val="191919"/>
                </a:solidFill>
                <a:latin typeface="Aileron Regular"/>
              </a:rPr>
              <a:t>D</a:t>
            </a:r>
            <a:r>
              <a:rPr lang="en-US" sz="2300" b="1" i="0" spc="89">
                <a:solidFill>
                  <a:srgbClr val="191919"/>
                </a:solidFill>
                <a:latin typeface="Aileron Regular"/>
              </a:rPr>
              <a:t>evolución de Impuestos  de Importación a los Exportadores  (Draw back)</a:t>
            </a:r>
          </a:p>
        </p:txBody>
      </p:sp>
      <p:sp>
        <p:nvSpPr>
          <p:cNvPr id="17" name="TextBox 17"/>
          <p:cNvSpPr txBox="1"/>
          <p:nvPr/>
        </p:nvSpPr>
        <p:spPr>
          <a:xfrm>
            <a:off x="10102949" y="2888405"/>
            <a:ext cx="4956102" cy="1107186"/>
          </a:xfrm>
          <a:prstGeom prst="rect">
            <a:avLst/>
          </a:prstGeom>
        </p:spPr>
        <p:txBody>
          <a:bodyPr lIns="0" tIns="0" rIns="0" bIns="0" rtlCol="0" anchor="t">
            <a:spAutoFit/>
          </a:bodyPr>
          <a:lstStyle/>
          <a:p>
            <a:pPr marL="0" lvl="0" indent="0">
              <a:lnSpc>
                <a:spcPts val="2967"/>
              </a:lnSpc>
              <a:spcBef>
                <a:spcPct val="0"/>
              </a:spcBef>
              <a:buFont typeface="Arial"/>
              <a:buChar char="•"/>
            </a:pPr>
            <a:r>
              <a:rPr lang="en-US" sz="2300" b="1" spc="89">
                <a:solidFill>
                  <a:srgbClr val="191919"/>
                </a:solidFill>
                <a:latin typeface="Aileron Regular"/>
              </a:rPr>
              <a:t>Industria</a:t>
            </a:r>
            <a:r>
              <a:rPr lang="en-US" sz="2300" b="1" i="0" spc="89">
                <a:solidFill>
                  <a:srgbClr val="191919"/>
                </a:solidFill>
                <a:latin typeface="Aileron Regular"/>
              </a:rPr>
              <a:t> Manufacturera, Maquiladora y de Servicios de Exportación (IMMEX)</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TotalTime>
  <Words>3050</Words>
  <Application>Microsoft Office PowerPoint</Application>
  <PresentationFormat>Personalizado</PresentationFormat>
  <Paragraphs>237</Paragraphs>
  <Slides>31</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31</vt:i4>
      </vt:variant>
    </vt:vector>
  </HeadingPairs>
  <TitlesOfParts>
    <vt:vector size="40" baseType="lpstr">
      <vt:lpstr>Times New Roman</vt:lpstr>
      <vt:lpstr>Aileron Heavy</vt:lpstr>
      <vt:lpstr>Avenir Light</vt:lpstr>
      <vt:lpstr>Arial</vt:lpstr>
      <vt:lpstr>Aileron Regular</vt:lpstr>
      <vt:lpstr>Calibri</vt:lpstr>
      <vt:lpstr>Arimo</vt:lpstr>
      <vt:lpstr>Adobe Gothic Std B</vt:lpstr>
      <vt:lpstr>Office Theme</vt:lpstr>
      <vt:lpstr>     UNIVERSIDAD AUTÓNOMA DEL ESTADO DE MÉXICO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Principales trámites y requisitos para Exportar</dc:title>
  <dc:creator>Ricardo</dc:creator>
  <cp:lastModifiedBy>Ricardo</cp:lastModifiedBy>
  <cp:revision>27</cp:revision>
  <dcterms:created xsi:type="dcterms:W3CDTF">2006-08-16T00:00:00Z</dcterms:created>
  <dcterms:modified xsi:type="dcterms:W3CDTF">2019-10-01T04:34:01Z</dcterms:modified>
  <dc:identifier>DADmPEeuEJU</dc:identifier>
</cp:coreProperties>
</file>