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92" r:id="rId2"/>
    <p:sldId id="293" r:id="rId3"/>
    <p:sldId id="264" r:id="rId4"/>
    <p:sldId id="257" r:id="rId5"/>
    <p:sldId id="258" r:id="rId6"/>
    <p:sldId id="259" r:id="rId7"/>
    <p:sldId id="260" r:id="rId8"/>
    <p:sldId id="261"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4" r:id="rId30"/>
    <p:sldId id="283" r:id="rId31"/>
    <p:sldId id="285" r:id="rId32"/>
    <p:sldId id="286" r:id="rId33"/>
    <p:sldId id="287" r:id="rId34"/>
    <p:sldId id="288" r:id="rId35"/>
    <p:sldId id="289" r:id="rId36"/>
    <p:sldId id="290" r:id="rId37"/>
    <p:sldId id="291"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52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A9310E-00EC-4561-A4EB-89E870341BC5}" type="datetimeFigureOut">
              <a:rPr lang="es-MX" smtClean="0"/>
              <a:t>26/09/2019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DBEAB6-03C8-413C-95CD-396F1EE4461D}" type="slidenum">
              <a:rPr lang="es-MX" smtClean="0"/>
              <a:t>‹Nº›</a:t>
            </a:fld>
            <a:endParaRPr lang="es-MX"/>
          </a:p>
        </p:txBody>
      </p:sp>
    </p:spTree>
    <p:extLst>
      <p:ext uri="{BB962C8B-B14F-4D97-AF65-F5344CB8AC3E}">
        <p14:creationId xmlns:p14="http://schemas.microsoft.com/office/powerpoint/2010/main" val="3794137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20" name="19 Marcador de pie de página"/>
          <p:cNvSpPr>
            <a:spLocks noGrp="1"/>
          </p:cNvSpPr>
          <p:nvPr>
            <p:ph type="ftr" sz="quarter" idx="11"/>
          </p:nvPr>
        </p:nvSpPr>
        <p:spPr/>
        <p:txBody>
          <a:bodyPr/>
          <a:lstStyle/>
          <a:p>
            <a:endParaRPr lang="es-MX"/>
          </a:p>
        </p:txBody>
      </p:sp>
      <p:sp>
        <p:nvSpPr>
          <p:cNvPr id="10" name="9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584F0D51-341A-4A4C-A96A-DCEC7AABA9D9}" type="datetimeFigureOut">
              <a:rPr lang="es-MX" smtClean="0"/>
              <a:t>26/09/2019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B9B874-C40E-48D6-9AC7-BEDBF0E788BE}" type="slidenum">
              <a:rPr lang="es-MX" smtClean="0"/>
              <a:t>‹Nº›</a:t>
            </a:fld>
            <a:endParaRPr lang="es-MX"/>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84F0D51-341A-4A4C-A96A-DCEC7AABA9D9}" type="datetimeFigureOut">
              <a:rPr lang="es-MX" smtClean="0"/>
              <a:t>26/09/2019</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3B9B874-C40E-48D6-9AC7-BEDBF0E788BE}" type="slidenum">
              <a:rPr lang="es-MX" smtClean="0"/>
              <a:t>‹Nº›</a:t>
            </a:fld>
            <a:endParaRPr lang="es-MX"/>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hyperlink" Target="https://www.google.com.mx/imgres?imgurl=http://gerentes.com.mx/wp-content/uploads/2012/08/Gerentes.jpg&amp;imgrefurl=http://gerentes.com.mx/habilidadesgerenciales&amp;docid=c1YtKAULsF3qKM&amp;tbnid=Nf42xBFVBCYXSM:&amp;vet=10ahUKEwif5d-y9OnkAhUCQq0KHVjLC7wQMwjJAShIMEg..i&amp;w=259&amp;h=194&amp;bih=651&amp;biw=1366&amp;q=HABILIDADES%20GERENCIALES&amp;ved=0ahUKEwif5d-y9OnkAhUCQq0KHVjLC7wQMwjJAShIMEg&amp;iact=mrc&amp;uact=8" TargetMode="External"/><Relationship Id="rId3" Type="http://schemas.openxmlformats.org/officeDocument/2006/relationships/image" Target="../media/image4.jpeg"/><Relationship Id="rId7" Type="http://schemas.openxmlformats.org/officeDocument/2006/relationships/image" Target="../media/image7.png"/><Relationship Id="rId2" Type="http://schemas.openxmlformats.org/officeDocument/2006/relationships/hyperlink" Target="https://www.google.com.mx/imgres?imgurl=https://www.monografias.com/trabajos96/la-administracion-servicios-salud/image003.png&amp;imgrefurl=https://www.monografias.com/trabajos96/la-administracion-servicios-salud/la-administracion-servicios-salud.shtml&amp;docid=vFSGGDvOu1q72M&amp;tbnid=YOPieKBQ00bwjM:&amp;vet=12ahUKEwiK5KOS9unkAhUHsJ4KHbKPArk4rAIQMyhFMEV6BAgBEEc..i&amp;w=511&amp;h=256&amp;bih=651&amp;biw=1366&amp;q=HABILIDADES%20GERENCIALES%20EN%20LOS%20NUTRIOLOGOS&amp;ved=2ahUKEwiK5KOS9unkAhUHsJ4KHbKPArk4rAIQMyhFMEV6BAgBEEc&amp;iact=mrc&amp;uact=8" TargetMode="Externa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hyperlink" Target="https://www.google.com.mx/imgres?imgurl=https://uvm.mx/documents/20700/60482/uvm_licenciatura_nutricion_banner_1280x440.jpg/729276b2-dcf0-4c45-8205-70e042e24f9c?t%3D1477447245000&amp;imgrefurl=https://uvm.mx/licenciatura-en-nutricion?__hstc%3D62135795.82aac004be029a7fd27bf1749973f019.1404864000043.1404864000044.1404864000045.1%26__hssc%3D62135795.1.1404864000046%26__hsfp%3D1314462730&amp;docid=KLwu7sKGzNgJDM&amp;tbnid=ZpzJ1dwDBUl3AM:&amp;vet=10ahUKEwiNjuO89OnkAhUBd6wKHahXDDoQMwiOASgyMDI..i&amp;w=1280&amp;h=440&amp;bih=651&amp;biw=1366&amp;q=HABILIDADES%20GERENCIALES%20EN%20LOS%20NUTRIOLOGOS&amp;ved=0ahUKEwiNjuO89OnkAhUBd6wKHahXDDoQMwiOASgyMDI&amp;iact=mrc&amp;uact=8" TargetMode="External"/><Relationship Id="rId9"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932406" y="2156787"/>
            <a:ext cx="4297700" cy="707886"/>
          </a:xfrm>
          <a:prstGeom prst="rect">
            <a:avLst/>
          </a:prstGeom>
          <a:solidFill>
            <a:schemeClr val="accent3">
              <a:lumMod val="75000"/>
            </a:schemeClr>
          </a:solidFill>
        </p:spPr>
        <p:style>
          <a:lnRef idx="1">
            <a:schemeClr val="accent6"/>
          </a:lnRef>
          <a:fillRef idx="2">
            <a:schemeClr val="accent6"/>
          </a:fillRef>
          <a:effectRef idx="1">
            <a:schemeClr val="accent6"/>
          </a:effectRef>
          <a:fontRef idx="minor">
            <a:schemeClr val="dk1"/>
          </a:fontRef>
        </p:style>
        <p:txBody>
          <a:bodyPr wrap="square">
            <a:spAutoFit/>
          </a:bodyPr>
          <a:lstStyle/>
          <a:p>
            <a:pPr algn="ctr">
              <a:spcAft>
                <a:spcPts val="800"/>
              </a:spcAft>
            </a:pPr>
            <a:r>
              <a:rPr lang="es-ES" sz="4000" b="1" i="1" dirty="0" smtClean="0">
                <a:latin typeface="Arial" panose="020B0604020202020204" pitchFamily="34" charset="0"/>
                <a:ea typeface="Calibri" panose="020F0502020204030204" pitchFamily="34" charset="0"/>
                <a:cs typeface="Arial" panose="020B0604020202020204" pitchFamily="34" charset="0"/>
              </a:rPr>
              <a:t>LIDERAZGO</a:t>
            </a:r>
            <a:r>
              <a:rPr lang="es-ES" sz="4000" b="1" i="1" dirty="0" smtClean="0">
                <a:effectLst/>
                <a:latin typeface="Arial" panose="020B0604020202020204" pitchFamily="34" charset="0"/>
                <a:ea typeface="Calibri" panose="020F0502020204030204" pitchFamily="34" charset="0"/>
                <a:cs typeface="Arial" panose="020B0604020202020204" pitchFamily="34" charset="0"/>
              </a:rPr>
              <a:t> </a:t>
            </a:r>
            <a:endParaRPr lang="es-MX" sz="4000" b="1" i="1"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CuadroTexto 4"/>
          <p:cNvSpPr txBox="1"/>
          <p:nvPr/>
        </p:nvSpPr>
        <p:spPr>
          <a:xfrm>
            <a:off x="1602340" y="645380"/>
            <a:ext cx="6768391" cy="369332"/>
          </a:xfrm>
          <a:prstGeom prst="rect">
            <a:avLst/>
          </a:prstGeom>
          <a:noFill/>
        </p:spPr>
        <p:txBody>
          <a:bodyPr wrap="none" rtlCol="0">
            <a:spAutoFit/>
          </a:bodyPr>
          <a:lstStyle/>
          <a:p>
            <a:pPr algn="ctr"/>
            <a:r>
              <a:rPr lang="es-MX" b="1" dirty="0" smtClean="0">
                <a:latin typeface="Arial Black" panose="020B0A04020102020204" pitchFamily="34" charset="0"/>
              </a:rPr>
              <a:t>UNIVERSIDAD AUTÓNOMA DEL ESTADO DE MÉXICO</a:t>
            </a:r>
            <a:endParaRPr lang="es-MX" b="1" dirty="0">
              <a:latin typeface="Arial Black" panose="020B0A04020102020204" pitchFamily="34" charset="0"/>
            </a:endParaRPr>
          </a:p>
        </p:txBody>
      </p:sp>
      <p:sp>
        <p:nvSpPr>
          <p:cNvPr id="6" name="CuadroTexto 5"/>
          <p:cNvSpPr txBox="1"/>
          <p:nvPr/>
        </p:nvSpPr>
        <p:spPr>
          <a:xfrm>
            <a:off x="1899047" y="922559"/>
            <a:ext cx="5953618" cy="369332"/>
          </a:xfrm>
          <a:prstGeom prst="rect">
            <a:avLst/>
          </a:prstGeom>
          <a:noFill/>
        </p:spPr>
        <p:txBody>
          <a:bodyPr wrap="none" rtlCol="0">
            <a:spAutoFit/>
          </a:bodyPr>
          <a:lstStyle/>
          <a:p>
            <a:r>
              <a:rPr lang="es-MX" b="1" dirty="0" smtClean="0">
                <a:latin typeface="Arial Black" panose="020B0A04020102020204" pitchFamily="34" charset="0"/>
              </a:rPr>
              <a:t>CENTRO UNIVERSITARIO UAEM AMECAMECA</a:t>
            </a:r>
            <a:endParaRPr lang="es-MX" b="1" dirty="0">
              <a:latin typeface="Arial Black" panose="020B0A04020102020204" pitchFamily="34" charset="0"/>
            </a:endParaRPr>
          </a:p>
        </p:txBody>
      </p:sp>
      <p:sp>
        <p:nvSpPr>
          <p:cNvPr id="7" name="CuadroTexto 6"/>
          <p:cNvSpPr txBox="1"/>
          <p:nvPr/>
        </p:nvSpPr>
        <p:spPr>
          <a:xfrm>
            <a:off x="947281" y="4197215"/>
            <a:ext cx="6625981" cy="338554"/>
          </a:xfrm>
          <a:prstGeom prst="rect">
            <a:avLst/>
          </a:prstGeom>
          <a:noFill/>
        </p:spPr>
        <p:txBody>
          <a:bodyPr wrap="none" rtlCol="0">
            <a:spAutoFit/>
          </a:bodyPr>
          <a:lstStyle/>
          <a:p>
            <a:r>
              <a:rPr lang="es-MX" sz="1600" b="1" dirty="0" smtClean="0">
                <a:latin typeface="Arial Black" panose="020B0A04020102020204" pitchFamily="34" charset="0"/>
              </a:rPr>
              <a:t>Unidad de Aprendizaje: </a:t>
            </a:r>
            <a:r>
              <a:rPr lang="es-MX" sz="1600" dirty="0" smtClean="0">
                <a:latin typeface="Arial" panose="020B0604020202020204" pitchFamily="34" charset="0"/>
                <a:cs typeface="Arial" panose="020B0604020202020204" pitchFamily="34" charset="0"/>
              </a:rPr>
              <a:t>Administración y </a:t>
            </a:r>
            <a:r>
              <a:rPr lang="es-MX" sz="1600" dirty="0">
                <a:latin typeface="Arial" panose="020B0604020202020204" pitchFamily="34" charset="0"/>
                <a:cs typeface="Arial" panose="020B0604020202020204" pitchFamily="34" charset="0"/>
              </a:rPr>
              <a:t>H</a:t>
            </a:r>
            <a:r>
              <a:rPr lang="es-MX" sz="1600" dirty="0" smtClean="0">
                <a:latin typeface="Arial" panose="020B0604020202020204" pitchFamily="34" charset="0"/>
                <a:cs typeface="Arial" panose="020B0604020202020204" pitchFamily="34" charset="0"/>
              </a:rPr>
              <a:t>abilidades </a:t>
            </a:r>
            <a:r>
              <a:rPr lang="es-MX" sz="1600" dirty="0">
                <a:latin typeface="Arial" panose="020B0604020202020204" pitchFamily="34" charset="0"/>
                <a:cs typeface="Arial" panose="020B0604020202020204" pitchFamily="34" charset="0"/>
              </a:rPr>
              <a:t>G</a:t>
            </a:r>
            <a:r>
              <a:rPr lang="es-MX" sz="1600" dirty="0" smtClean="0">
                <a:latin typeface="Arial" panose="020B0604020202020204" pitchFamily="34" charset="0"/>
                <a:cs typeface="Arial" panose="020B0604020202020204" pitchFamily="34" charset="0"/>
              </a:rPr>
              <a:t>erenciales</a:t>
            </a:r>
            <a:endParaRPr lang="es-MX" sz="1600" dirty="0">
              <a:latin typeface="Arial" panose="020B0604020202020204" pitchFamily="34" charset="0"/>
              <a:cs typeface="Arial" panose="020B0604020202020204" pitchFamily="34" charset="0"/>
            </a:endParaRPr>
          </a:p>
        </p:txBody>
      </p:sp>
      <p:sp>
        <p:nvSpPr>
          <p:cNvPr id="8" name="CuadroTexto 7"/>
          <p:cNvSpPr txBox="1"/>
          <p:nvPr/>
        </p:nvSpPr>
        <p:spPr>
          <a:xfrm>
            <a:off x="947281" y="4725144"/>
            <a:ext cx="8196719" cy="923330"/>
          </a:xfrm>
          <a:prstGeom prst="rect">
            <a:avLst/>
          </a:prstGeom>
          <a:noFill/>
        </p:spPr>
        <p:txBody>
          <a:bodyPr wrap="square" rtlCol="0">
            <a:spAutoFit/>
          </a:bodyPr>
          <a:lstStyle/>
          <a:p>
            <a:r>
              <a:rPr lang="es-MX" b="1" dirty="0" smtClean="0"/>
              <a:t>Programa de educación</a:t>
            </a:r>
            <a:r>
              <a:rPr lang="es-MX" dirty="0" smtClean="0"/>
              <a:t>:  Licenciatura en Nutrición    </a:t>
            </a:r>
          </a:p>
          <a:p>
            <a:r>
              <a:rPr lang="es-MX" dirty="0" smtClean="0"/>
              <a:t>    </a:t>
            </a:r>
          </a:p>
          <a:p>
            <a:r>
              <a:rPr lang="es-MX" b="1" dirty="0"/>
              <a:t> </a:t>
            </a:r>
            <a:r>
              <a:rPr lang="es-MX" b="1" dirty="0" smtClean="0"/>
              <a:t>                                                                      Créditos institucionales:  </a:t>
            </a:r>
            <a:r>
              <a:rPr lang="es-MX" dirty="0" smtClean="0"/>
              <a:t>07</a:t>
            </a:r>
            <a:endParaRPr lang="es-MX" dirty="0"/>
          </a:p>
        </p:txBody>
      </p:sp>
      <p:sp>
        <p:nvSpPr>
          <p:cNvPr id="10" name="CuadroTexto 9"/>
          <p:cNvSpPr txBox="1"/>
          <p:nvPr/>
        </p:nvSpPr>
        <p:spPr>
          <a:xfrm>
            <a:off x="2123728" y="3428424"/>
            <a:ext cx="3801169" cy="369332"/>
          </a:xfrm>
          <a:prstGeom prst="rect">
            <a:avLst/>
          </a:prstGeom>
          <a:noFill/>
        </p:spPr>
        <p:txBody>
          <a:bodyPr wrap="none" rtlCol="0">
            <a:spAutoFit/>
          </a:bodyPr>
          <a:lstStyle/>
          <a:p>
            <a:r>
              <a:rPr lang="es-MX" b="1" i="1" dirty="0" smtClean="0"/>
              <a:t>Por: </a:t>
            </a:r>
            <a:r>
              <a:rPr lang="es-MX" b="1" i="1" dirty="0"/>
              <a:t> </a:t>
            </a:r>
            <a:r>
              <a:rPr lang="es-MX" b="1" i="1" dirty="0" smtClean="0"/>
              <a:t>Dra. Guadalupe Melchor Díaz</a:t>
            </a:r>
            <a:endParaRPr lang="es-MX" b="1" i="1" dirty="0"/>
          </a:p>
        </p:txBody>
      </p:sp>
      <p:sp>
        <p:nvSpPr>
          <p:cNvPr id="2" name="AutoShape 2"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data:image/png;base64,iVBORw0KGgoAAAANSUhEUgAAAPQAAADOCAMAAAA+EN8HAAAAjVBMVEX///8AAAD6+vr29vbv7+/4+Pjy8vLs7Ozm5ubMzMyxsbHX19e3t7fJycne3t7k5OSamprBwcGpqamioqKDg4Pa2tq1tbVycnKFhYVmZmaNjY2VlZVSUlK9vb14eHhnZ2dbW1s7Oztvb28uLi44ODhDQ0NLS0tYWFgrKysgICA6OjoVFRUkJCQYGBgMDAwMSY8OAAAgAElEQVR4nO19B5fiTM5uyQTnbHA2xhEa8P//eVeqssGEpsPM7LfnntXZnbebBlNB4VEoFWP/o//R/+h/9D/6NkkukVbcU+jzl135/3p4f42Wsu15Xh9mwwmiKIlcXdV1XZ3+LNk6/arqeYJ0HrKgCDzfkOX1/+Wgf0227ibJqcoqz5CVn2yiosia78VBFSeOri//2QD/Lim5V1RZuHXzxZ89SMpdvyj3hf+nD/q3JGtVP+AGSV++UZneoswYWX7JEUs9L9q+dJUvn/ofp2UeZV3pyS9HtiY+TdNEG/+qHUtQ6Id86ONhP70tgeizxy/WnhcGqf13B/0npKchFIl6/+Jy/H0BYEqAc+wgNTKfXlKBMRMk+htOfQPXqRRiKZgZ7uixT19ko+bf/hdo+VVe1GU+H8jaT0P8D8T4f4deqBgLcZo+Ta5N8YWMXqa/eUB/dzfTRwuo+BNO4OF/amiD0nEfvtBKqiyx/uWUviL/XKYPO8ykjg+ZRlsArsYiwHnjvjqwpWni/vG/R/hSDt2djioBSF0DAEl6cMR/bNz8RZFs7r5BD/pKU/7lxD4jNyoL8/rbQsqnHzWaGEvx9wAAJ1WTtDJmAO7yEgLkbpp0QPM7AQSz+eBska87I6XFYtDRa45NT8SFY1Y+Uxi6Ecbpf3beS7fcObPRKl2zB3/8RaXZMdXAiZ04k9OWr3HPiKtrYPo4aeRR+YjzDK9zadgAG6fEt9NLYtKM/9jjP+agIW8Zt5nbSfkfU2122kTu6u4lEtfNpHplSBjJHm6wn+Ie4aRzyJklJj3MdxrXpgAoro9BGYAG//vBf2ts5og/eMjkdkk/tXAnEDiW3mT/muzko8xvv3oAGW40zAV7nDTusZkwZICBJu3ipGnUh45J/O8BjFu2OsP0SfzI8bSg6eIvOtRJfR7/AvucNhv1PTE6UzTtOlUlbYJ/acKt5BzfaVMTdU1R4zROM4whQUnvRel0Ey6nCz5pMRXa5R3xbRVP7/fq6ScUC/0qzRtSfIfxL1voOGPI9CCWtN62nG25nQb/yJDZKRS3GZt8b0tkvxUKcwIwdFcGqE/4zwqZVsdJW4C8Lya9n4wUajqLNnpd8cldPzgKiJD+lIz2NJcFMRQjbSjRP2SyDnd2S42Svw9W3VPjTrspb8su6U8ox0CbFJMRvuCOGuPfz8Lw4P8JY3g4aRUV2hJAy2LOiErbZPwHXCvorgpxPUqJy/k/EUhFTLstuSJgwUDPP/Jp8idoyfRpxalmcvfnJKfHamYeUNvgUE4HGrREW0IqVM5hks2A/mz1JJY05FhhWdkx1dP8R5B1vznS6FHqPZpvRHK9vtH3fB1aFzUY/XDIiBHS22fgOHtAXiR/S7qNvrvqqZBzmUYc6SPLxrSnLgkfo8GMc1KgNzkKcas/gk527lckAMa5I4Yhk0j7bY3fR7TeipWemNDK0qfH/IJ8CG6bjMtPcmeRlVEQSPg0kokrlasWlvzkLXCQl0+Etn+5YK/3aanrZP2RoUwSIRuuS6kyMWlC80xY0U2WvHzI92nhXUbPSNq29PCs59vJZRnQnkBJP8is8Jhcap8+Z6VvLD91djUnQiSPdDjQP4CwNk3zDdJT7GSxWSMo57D9ynhHlCASkYA4QButgN5+PpBvUAGjut6Wde4g45ieRDoY/4BinBxJkcos59IL9RNIsF3T8cJmNrU4QEpNc2u+piQoivL27iI03AcBISVhfujMHWzCoght6GuB9Il2XQvj/GuglnTjimmQEpzEJdU8VKrBiDQLEh8DPprHD8q6p3U9DfvYlI7juBbSj6JeK/yA7ThxQyt2yDLPuws5LZPEQQb0czKYyM3r1MKtLvEvti+2qSpePfZL2h6FSsCVjnJ0k7ii9WSUKDIlaDZl8ZI0C2MtdDcphgEH2seFkS/+QnhPWq8Mr4xpAU8PPvsiJIX2gdthbEi5V2RIHD/kf7SzX3xZxy2q3QEK0OKqodFAtwWgdOMOtHdTUlPBx12gqv/E21VVH3kZmurel121aDVDGiAqmzXxuisUmRy/fMy7b+CSwtyjxTYCcnDVxYx4Sc5xs8uMSTuvZc3HpYG28g179fpx78n0qqzPIs/z3C+trO06e1zZ2JuLi35A3s94OIYRwhtf/iGHeyAkCG6CJCI5MXF0fg1cWHlSkw8cbz+PBa71JCmO5/PhcDi+QsjWXNHBuX8MOz2TZBshzhyKu3eqqFZNsqdkvtRCI3/365neqELIsQhwhy+Z66YRn6JFFllubqY4D2h/w0h9A/UVJyTzhG88jZMKHt+y4S9/RHC5zfwpGPOKdCMa4LC7838senz3gXBCzXEOPwkyaGh/g9qJON4k4kCLbIM+xi7cCDe48fX3Dy1wUACX7tCGMOgZFB36JR/375Ho+UWN9t+M25wviy67weV7w11uIoB9crOViaNUaE2XqMvzNdO+b69XIOuTX69VoW/u6Rf9nIwgU8UvujjqV+KnQN1FfhPv4aLSZNQ21repX9V370rKxLSYvmG6KZst+h8Wtxcb+M5mc5Lc4AjVFFzWS67GIqD5asabz92TVuAOF8Kx5WTccN3aQ+PRad8w/RKMuAulL7OHcJGPIXEtvHvXfbAT1ogDBhzxAtgPSE4HqLdXLYrmI6HQYv99J3unknNoZ3yzXZ3Z+9EXMlFAh8T6nh8TB6TiMm7FTigVFOAWf6lnFs25k3HL81nNxVJj4V388yuyAvqixhEj1bo1I0+o/f4DaH08VFE1W5IROO+4cVh7pGG+bYEVsBGjVIHY7Y6tx08upLW+v72tueeZjOUl/wGY+QNvyaxbHUdKlPHv2VQEK4ofuNcZDYT7xhSd5aNaex3U2k/wFeEIpwx2I4/z1ybodir7LMs4TH3YC2DFdhNEhg9eFK7W6++ZfQf2qMoWpe8U+LVnb3xZ+gkm88lv9VCurCmQUfHxGT+ZNBqgoEHmaGeTnkjxDFnQo6SApN77XvvQSdUvGF1Bz4TW00uS6swBv2CS5DE38o4svvzDcXSx8usImu77imEYdRi8mPTntNeJSQP6pD9+MitCNHbv0tTFEHDNICcN8RUtM08OPflBb+lIRrLryPqtxHfva77XHTwvuuY9vLB0tTi+3y8eqv8OqUcIok51Dr7bGPRBQzC43r4RT9xozoN+0nfV+IUhhdgQrZZlom2/xaFuyUT8ZR2ilwy9l6S4fN4OH/YUlDgXVXzbf6O40CcmOiMQ8w740rdBQimUnKSqaoLICNdYO9QF6uTkU722BpEmZIqRpsEoTrDypkEcOi3QvhEoPfNpLFMadmR6eXEOCmdfbmt4/OoSjogxR82cQumqKbJDAEOz3xexslNWuHgwfHfOzKtuPytZzNbc5kGJcOO6cHLl5bPouwXJhXPbMk+ctgiyQkz8lEPIRRxq3wy+zoJ4+CUky+0QaX7itaUfOVmc7PZ3k974fnpAl66qOE6V5JHRTfD8sjQLazHqKfh+3sUETb9aMVxMPmeNz3oM+5sdWCWoh7KdIqvQazueRtt6cRVnHXLkMWsyx0EGx93yE4JHzzx6IyuJznVN2SVUo0GXJkXR1LugRN2QRG05++gWyq3GAzQduKSoHBQ7NUmIk0A3ZvbXgB/EbuB8Bkvk6Mxs9EbSvYdfLDbLC1QYTrSFPkRCWEOI/ERmss6jLDX6uG2HmGq5XC9Wht9FlW86uHj+6y/Uo1EM6hOUpyqLXfKjzkFy00iTIlt21c3cZLhKku6jYQTSYC7i/evfZOZ/W3cT0TTR2LqO7UHOxm/21At+AS34vmn3nLPVAk6aCBOocPDT8BAUue67iOp0ZjAJdfHKJV0Q6GzlFF52Fx+/kgW929cJB9cNzrbcmk6BnFE02c3jnd5c3znoYJz8jq0acIOsL0FiqVAtKtMi7wdqjJMvFOGFQjYZHD7QCcmrBB+Cvl/hFLeqlA5EusSFxQXCa554nA163TyIKKU6S7Zpsnu19Fvyb1wNQk/Ni4LgI7LE/lj6ELdRcLMEYm1HU6gv+JfoQBo0MItN1Kqk4lfoSiks8J2g4fL4M1qkAsepyCWEt4o0UcFgNXMKoR4UNfdR9EEkkuTaBtOR58mTOZ5Y5KCZxIzPX8TzaUzSFk4I57ooitRxsqZp6kOzP0ERQtdxziXy0QHuLdLW0GrJrrdZY4KC+70uKxt9pJZJw7rK1BMFc7NfZY83yZmnrVX6Ni9NdIjQhTjuCIVIJVQp13CuBz2+Y6dDJ4eSbb3OFSxjKI3u1aSdMftdOsGxRJveR0lXer7neU53Kf0UjmUnKkGYNQTEsXJzKfCv58reezqcmNoFchJ7IVMpQNd2wli8NJCS9Q3HxUq5XHj7VsuTFPcUl5h8cZT6+tAd/GOgNVDouDKm6aCjEXiUIHkFRBS9KKPH6AWnETRpkKYF1Wmmep6rSqQ7mm5qcbXgQRRaSRm62hsrZoiMD/axOl+ovkC1NFFekHL2DF5qbbmCphqG74RGCA6B7uWbJKtMhmCN9CiuadmOkmsg+kH91ihh2Wh6dQ7McVDunMPlKmwBXnyhFQlrlMap7+arxWJj5E4VOcjlSRi5WrcLzmLSR4dE2wSmax4Pnzixskx5UYW68ThuR8UCe/8ZqAtOj4lhLvfKlHvR7AlhS7rF1gt7mdYZiuZlDPQFOFQlgiCmHeBsW9ruwe/D3HaTZMssfVRn4wi86PjaYqEJHuGtGyeaj3zt+2UbZF3X7WEX+HmceMJioYKTqMgk6zw/bYgDO4WyOxaUpimrvS2jXoueC99I/3HVy/PyDsw5XKgZCfavg0Qrz9+z/XAUi0beU96YC/yHu7DcEy6UMHCNtEqSrK5HUdWFCspD7fLabJLKEd/oJKgupKhgiyiQrRAV+VCfC0+LDjG5msblREUSgUZGS1ZJt+Up6m+FXPAlgZZs9+QdCPO+FSlPXqCSz+NEteORWpagXjHp2SGkoIaGagK4xFItyxhyKvGZxZk+IPe95yZRlnimm+c5ws628rxUddEQ+YsE4KVvHZIV4jKoLMjK5RJTceyybTPVMPxd6eQaZ29Etjjm3m4oh9CkKWFP4PV/Vflym5hdHM489FuhkOY0aWSD5HJ7QzN0B+BJCtrK4xNS9+U1oBJPdvy3dk0I+QPZdXEkDp2C23qSpVubEp5mnifJjjtcCOUgBTV5jUIRTYEzhRSZTcp/hSvsVxt0Hreu6+8/qoB4xOCcApd6wa74DN+ETkW6f/VkeUVVgBvyhMDPyPgqUKoZXK2LFDc8EIB6iwdK8bd496D0I2OB7vyWdJHSU5K8KtBstWij0Pm7vW3p7rIgCOKs0jSuS9sWmjYgyPqJ4cS/OfeWZMnZUteYdzl3vtZxbFKojaUxrdihbJ8KUU6WmMgpOgPv2ev1QTFpe6sjglNfRz8wWhSBO+PhdcVTzjgsrmxMBx1LG3Zzz93NWAVtZtDIC50F6Dal4NFv2UutTESsi6h4gOxAYYnXb+Kz1pjieZqnaYVLbCvWYCOvd5fRwcMJDuAUpKZUeqaIj6NQF+gUqi8eTcJKaV7UXtsGV2jMpEryRKNhVYuGnUnij2MBznkWJ40ctdyMOYcaQcA5Q3DqLZZWvPc+KZY221gZtDD/MLWKg7vPCB90ohxMwiO3deFv+ABwqM5wxaAmmKCDaSciIsSFBSddmWiItvcpM5miPG2Fu71kScFEtnutJ8VJwEyR6jkOwVh/I8VdUnNm8XGCc9VTAEvCIxkiO8Y/nrsz8GBaCuHr8MAiDpe9HljVKsob/fTGr9RoIE6oFXq3bYvDiLfLalfhIkSj0SMb3Ktrzc1xM4iHZCrqYUde3tjMLVWyU9eEbxEkV74AcypnusIwkYcKwUeSqSbIYwPPxlljFTSUD0MrdBPOvkaZCPK8zhIaOT343JfplsgBgaKt4u1OKj/xKgXR2iVa5fYq2uC44CW8ElURWHPBKRFSO14L5wR/WCMYoJ0++MNHxKLZ9pgJFVGh2O3YsSZdu0VkuvPsqSAm5AsUC9S2UFN0Z8dMWR5yTpar4XCVffJ6Kf6nfaibg36Etj8ecKFf+ou4uB5Pr7qrLPG1yyvMcCMKpqbVttJKdddrEL2O8+icAfZwaBvYMjToLHeWJN3t6TxD/CkHkVuqnZN4wAOStOR/qeTrpOVZNnWBC8lj9e6FK4cjpCy6hhTbXeBG5LsxZ4lebLHVdNVM4XW2qjTHKE6vtc7bKdOsW+i81oIsMdxy618+OVMhgg2jl13znT4GFQvO8zctYEiWvsdPpqDgcHXscPsiH6+TTsWgJwZZoaEhoaYQu8yVSDKpiWVzSURqgF6xUMWgixCdL68cK9Xtci5OivnFNgvaQr3r2Uqzko3XGwAv9QS+3hXI5ccWh9HRTiOP+M4Vb5j7cbFWlcqfCd4ofCKY1RvTpHnwU5qbHaMV9ZA4aRr3zSJIEzPzhUNtdigTz21flRsEejKWYLTfjNS7+xEW93p6eAp/cupgT2rusmI7k+0M2dVcr4TrPmt1x0HmlisajW+eMUrKPufjHyctykOykUelMch9OHEVzssghlviJwdRGCFsWYZmpnPyD3jhTBaaLxY5+352Qm/GbyrRs3n1dxT9hssrW5Wo/VY7JeXKe/wUjuokAiucD8X364OY2pE2mJg20DmXsCt8Na/ym0O3oo+arCcoNcVvfSHBYwENVKpDId5nCbT90OX6Mf9JYoe5gpEsqW9fJJJIQ2UDL6JD2I2IvFzv4IorDagog+jatAUJ3Gp8Km7opXZJW823YEPT9cSclW6etU1pRdfhR6jQz9O8ulR85fgWiHmkIvcekix5FGqMmOWp1uM9qWOUua2fFQHBglPgC4DUknMFEsw8RXRBGzUgfLg81OFMXMVHVGLIzZJ2WrXp3Xy1nAd0vGjrkTUNgKl4QaFRbScph6Gv4GPIIcVvnIth7u4Smz79peJ+oJJzxiZ9AeCyS5x2zahVCpy0G2nXLy1QU+UHh47MMYpWs9S/5VstURQB9Ioi0rQW/0WHHXuklOtx3T+uhxOOny+Nl6Qg0uVsxfNlmkr4MQO5jW+7k/tGZFNA4oc7zRQuorL/4JPlqh1C3TpuMYrqoEDtbJNJ3VQVzdGEg04REl5vZwb75KpPOjqHxUtro6A1SUVzJ2K2zWpSjuus00pGCGHpdNfoMvQT7FQy3QUPtVngybbXH6G44S63qZKVjq7ip4cYP6MPvkHK3NfXq30s8kSoQEYNd95A3145ThP1+qxFDZUNVxOqlvUUPOJ4VF1wyVSoqJmJMxGc1n58npVTrbuYxx8iWIXRgz0mGJSNgW8a5+4juEaEdEB+c5nGflwpWfBRbuHKNZuyW0M65ULHTCGDGtJ62igFcFcWUkLTOd3BhtW22/OwHhvdKoTrVGh6o6WRHdvHCp6spqVXnzG2SV/fzLnQBW0yfQxaCx3ipaY/ppG/IjEi74pO8i4YDntH26Jf3ZTXKji3asfAP33Z4BeahXoNfefw8YHrAC435E+6wjqoui7WAFVR8iqf6pOaM+FJm4Y0unsLrV4IOHCqYB2xhBnqI398RR1/ZDch+hYleYI3ixTaGq7lMmP8DbGFmpEYR84IIZ+IgtSyG1VVI9L0ZliQpfUnz/0F+ZMpbGdn1ph7xWnrqJsEMAn10T4qkCjbdcG23fFns25zS0b8PHKxtndgzivIxbjB93iHSqUqKJwK9/nzWlQVYs2aG38d3sImn6t3lOt4Y4wctRrSadLLTJL2WSv83gtMh5182NoFS0wVfjZrlM2Fq41ZVuUu+EDMdoJ2uM+JLVoSMYMCda/3eSQN7sZhcBypfF6A6HMrza1IKjYVdR1/tx0k7SJnu0AyObTbgHEaP0RJ5cJ1C6l4v6T3lDt0NGwYsWVXhKP6dw3Kn3oUDEhZcO+dl/QP7kYnfClVNUbaVTHSbici8/nci9kK7OwVnbOM49xQpacyqoyYlu+3LRho1F9KrHtUawu7RBJmvuFVlpxiqBU3M2I/P3+74JI1S2dl5KNaVk57sak29DsC2bvTukLEZRTuHEepgrmyEx93njoT+Y7NQxG2GJJycxKMYZbVkHMnqZt6l2W+49o3Rd6FPB44nuHESYtFC9cqG7YrpndQ1jIhPy/ZX2WQzq0uzDiP/ON3Z60mDusZlOI3Hy5CtskzknDkakA1X6hz4zsOb8SbvxQj6wrIn/UyoxMMa13TZpFV9LqkjM6oCFbNBfwrFjzCoruIzcIybta4mscb8rRR9ZWyX2nwTQ63zokSKNn07qwYxKFeh+ylKlybDtWczMoRW0NYeW5tE65857bbCcVG1NvZUuIUt/fftzNZ0jO1gACOxQ9IcbMtN+jNbPZxDdxRQNNgZclcg2rgZJHcs/6ToNIDgZqqenEdfrWHxaZeoGH82LekIisuQwSeRmA2FjBFo8Z5SSvcqz2HH7MCbT58Pb1A9C6PbU4uh97hT2HkjqNERb5twef2b5OQz3uPYhwqxOzlb9VCNGlgJzFcWcWpYbFqEzMJF+NCTDPLJ1wiMYmIBZ/U6ckOgkZv1GAED60DLx7RJyyNmKf93P3d8bFsWp5bH0WKQuiFXCbApW3V2syPDw8YbF3CIEfpN841hJBGdTKztQ5lZqAnIFFaWuxcZUQdjVN/g72v4ktK0GT+vPUBWoaTqxcnj+Wb6ylTaZtB9cl+r9B11aFauYRkVNE9Ar9aKlBNR/S08qLRadtntF2ib2B+Xci2hYEfvLi9oh0QwU+lR3Cz2ejKcrE30WwIxVw/MbecF/jpqx1aIT42C3PkIo9kZXWDPYttCNHzgUMmjlig/jpyHKhzfqMwrM/Kjma0JNXiVM72+ZM4F/Vr3TqeMZmpvHRf7lFtoZ3dBwU07fGGVBp629L1kQe0zVNix/SbypvvPY/ZqjMsR4fopGpPimy0RGooouMP1JI3YUzr84GLltrM8Jl2jEce0uH0ysEIgKfv35Mm5nz3+a5DtvIPNc0pGU6+PE1Opx+Ic6UUED/AzM7IXrV7OC9tiCzMgvPwXGObpGrya/TDSqB57N+y4LuVRjtesLeXqep3nXlMHT64+6uUUL+su6UU1ZfFPucpmj2jDd/5ZARUg87igU9n1fDTnVzG0O/wr5+S/MJ/3K1Ft58zLqWA+IYTZ66z4Z6pJTfo7gU8FNug8RBkkrLFouanqWteKv0Bzmu74d0qwd7QaTI+czqkHx0dCGbc3bHwq7nvOojDy24rDofPKqOfhGgxD4/wAg58s0+bK7SgMTzZFdkp+xvrEHft0Kctc94PZ7fYB5sq4uy738cFPKuTac7fOE8tKoMeOMWF4cxTLisC0Db+zu2LPDok1kB6z38TqfDOo46hVeeGjia9pkVbHPmKLarhhYM5g5BFSs0SJm2Aw6zgjOvliEyLOmcs86pH8kPwnTMR1pituRdHm9I4l7LGdaNwFaIyzuABDcrMRCRl+FR0zNO0HkHJeHkvIh76/Af9o48awnjjkSLJp6k+aRzRmfNGWqg13H9Shu6nDX7GiNADg+JmotjEKZSi/oL7/kkmUZE5ZBqFA18lBojUw3UMOcUEbQ5geGbf44P1S/FXKTy+G2yrMtt/smdpvTfb5s5sHNmy/ems3V3b+k9MsVAKXsZxABgPdiQnOgXrTDVa3es08GLXX9lWHHjlCS6Ry1qLwXaTrVDhTVhLI1fdOcZVNPebVMiDKJpP2iG3qH789A/Inm+4FMEhiem8rsJT9nzVZdlsyrSYzpA/knO8gcslN/6SGOCYnxaa6lYSXr2pDuffkOu45LNRbfoqcbPZpMVC/ugE3wOVd1gaUZm7FZkasxZJDZt8jx3smPMK4FrZPIEsME0gNlNIoS40pg1XzrIvn0p2wpVhLB/mk7YoV97f5rgZz8N+MbF3RCHkG7lgFkEvAqGS0KNOk9HEJPaq3De567XSjsfPxW8jFBEtiZg/W7LkOd0hyOTqsBWd2iaywGhvfWXYarQ76tuai7e0jNluZkjU9sMMns5ASw4urvxqae+UYSmMlne/keZonuNZ4sk6feKTA89f382ZdnrbaNdvp7KuFVnm33WCINr4d+dbVTDOWvj8OCtkxlfumzMC4OZB9MfPLe+CD59EeHYGDuEBQpCJRU/9+pYN8ULB1j9NZN0oxd3xb1BJhczt5hVeTOJMbVas/+JA6GZiu+uSWUI+/NG45F+7QuifjcULM7KoOcThOmlNJ+Xoe8nve8s6C1tdn66/qqAelH6+0wZQ+SsaobdRollY7GM87UsQf+ALNX0w+drVt1+eSaibzh/VgMv0lJeuw0/TtDPq9SRgu4U8gmoV0WdbziedkOuNEHzxfp+ubY3WHNRLR6j3kn64L8N+X+/F6YVZREXWGRcxaR9aVsgBs5n/wrP+Ln1sipJ5ejimYjcIydTTfLllJvt9rzPjPRi4dsok4DBaefQdDGNe8bQ6fXnKoXoWdqspu87jjKR0LE8cMJcZ83905vyePpbHnpoDTisMmh8Wr/S0/1ZvnK5WmHMJr5owPZ2Z3l2ERvoyrLN9ZgYL1M4TXiE9ilrP2KmI0qrVrzo3Negs98qFNwElApz15dWkq3esubuZcJmJA+WcLmVis7nXrH5moScyn/Ps7kevdxwC8CJeyvDYGpNbSWtadv5NC76GPAt0+dRxycDptO2rKiZ4I0PBQ5RTzNglRl9Qgecs3JJ8kVHenJ9ecqAs5DNNuiC1klP83+MnidGeP7W6e0uekLVYFl6jPLqG1aBE5YtT1Oyzsmuk7YMx60UR8L6owjOEhq3NvbPjHHlr4VMV5DOXFYHvxR29sWT6EuGxhjZHp0lTodr3E1mM+06k+ROXwuWmsh6tbFx0pvOqou5zN8F6wDImZF3oF1Ab4nSWnd2FaT5mVqB8cnDZs5HYQxRaAykN/kUK+HqK+9QcadLfy21MpJxZetITChloalFGpXh5B/bOf2EDX9W3j/QoVVe026sAABoGSURBVNOZ8l7XdXMXQLe1571I9ftOrI8Q45mjEJaaIVe0tPALMFkGIUv7zI1Z9P3uLpz2Es9KI+kOXPv8BmfYhC8mrX/bqfFB94NDfTi3QVFEJt/s6PDFhzbXkHH5NOmPCM5ryr0XpA+qpahT6CAq1j92tQqFswqVOQ4Hf9JT3lkvkxcn+L4/aToY0eycCdsuFC+GNnhv5Xc3gXqe9KnpMm73uKkm9LjckVN9MswfT5qPyvQp4tl2ycRmFvT5BZ6H+O1J3/IkcVRS4LXk1vD9x2eB66dJSwDnpiPwxJFCtfaE13oGd8GKHxWHjvqaHwlGJ+ZaAr0AL3OfJe3lpPUX8EmYq0o1TVNVJx917dfDWwPd3Ez506TX0KUHXt/U0xh9V46TsLNxp3uZZT/FZRwp0cxViE9X12aI9VZ7NtSvJp28OOvnT6Xx0CoIVFaWlfp1E8hs902D+mLSfhdzlUPFGUrFi0llBECDzNQfV8/xNk09WYgCttd4edzurBel768mrd5NWuWwAw6JE0S8eQEd9mniXc6PmKmvvKL18LwST5O2IUxbUXOYWtxP5SXG+Gzlk6jdO+KlPA7X+U1nsbXGWcWr83b7DL/uTNaYgFnbc4YIOAvyTQ4D5O78eq2GJDvQm6dndPPKNmaPb9tC8aELlLBOmbfUTK7RCpClV8jxC7Lpszo3+DVILmQ8k2ND4A4vkkPzSQO80B8FnfFM+JF1TkniWpaeOrvD0PtkcJ59g/DF+d+n+pFkt20CEVb0TILLFeqxLfMaFv9Qi4nnr8fJUNit70Rh8BLibveiUHmGyOTXB96o5VUNda66QcIP99fVbue7Io6mli/OEFQvnK4njo3PXlCKJdd0qujyjt7OYnXFvjL+L4kLMpWCoDNJB1PEbqLeqI6PIZt7pLT8tPmZ0GKH0HDd29UdS72vHfmF1XrFnU/vqnCJy4rVOyhI7UaUcVFY0ais/lXXa7JMm465kQEOFCGlGC0WnIqheh5g8x1eMmBnXv1KU9c3rpOc2o4neIrXR5wfyHz6Zjj0VRGgwmmTFC2salLgyoMPi32j0OQF8Y4YrVSoOWTVEIFkcyMbG4dn9+KtPz3RFj8eqLLqR0hFGIZuPupn5+Ioh3flXmPgWH30p9GUFM6g+hZKMzDXWIdMwzmj+tF+GSWjvEPu5H7TAaODxCVIS9yievtco5R/p/vW6GvEO83PDW08fsgULzv7S7Y6wPnzVPJRaLD0cdJ0ttcBCXHZokJvbacGi1wlBKf9oMHgPeknHddvjy6e7hYViqTChgHs+lA9vtN69u6fCDWcf+vb5dMVaWlSnjOqVrIcftlK89luj8W3T92mkn0MPH7ldUXlBQyNC1oPY9n+PuzNrEFPPMrm+7IfMdyLRV0nmV8/iZb06Oj67RQ5Xo8tYYoRjB120RmCFPnbc8faUr+mvT5TeeYnAzFFCPnJs4z3h9NhDC9v/SRtUxLoquRnfd9wzntqajqABD0rO+q9BJaK8Dt8jnI/FNuqt4ifzoMEvH5napEGTRVPSkA2CgjIw8z5NR1vB7N81mNe617NuaaWvCEFv1TB63HV/R9FTm5UQEHVoHT+Sj3Sl56L+PgMG5x7wOLeagN0DltP8ECpnqI6K7teXIe06fa0jdrbvfEeAcIaWi0sx9P3dNC8QBMhNiRmuzUrf3c3h4TjNxBM6DGdUSGnrY53TvNkqfNn2z0RVXZuZ7K8NVXTS6IkUKcGNGqKjoxoV/gWOwaPkRAL8toRgEU/9JaNCvaDl/NVyGjL4y+v3QkvqP6HA0BewtjdJYVklz3BwS+QLtTafrbNZZm1xVZcRLLNYOetqeCGF7C8szRPPi26aLaIaegORQZ9ZrsSW5zTFLqs/QX4JlJjiTqI4igzLUZGNfn0Sr+Fp0YXzbvorVcXj+wNWRL1KPmluN9N60Y35k1133M6uMviOCaJkMmeVMxgDlyOkLSUGP/ttTPOtTNCR+e7Rc1IGRUVPI3tDX8zgoRb3xtbeJdRRH5lqauTOjRD6CZOVD9PfwaPVlqCbZyKQ3x8tFpixBbbv69S+pKoVLAnx7/QgPKkKmnYHKI4flazb5hpE9Alnah9vfa208LWK3baQLelXTkKyHP+9DlPQBAt/0YU8IkqJXFcrPDUMntvBt6TWphMSkmmIUj8BUtoYNRz8dl9LD/fonghCg2J9Gi8aAOBbUM9kv2xj7QDJf/vpwpcf4rNGZC2GmH2gk/aQ/y+VNHeIBvGOi7mLxk8KQxSHmfc7yyNJVGXEByq/PQEeT4PDi4rbqdvTLdU+BW193jGmPTEg7pSp+Utn/RIoRU2Ws9Vw83xao8+bSSxrERsQu1Mf9DGd04LKIKWTu+SmfUzVZVik2KFTnB4wd+f9a5NSekbXwbeJ0Cf34mkdghL/sP6+RvbQKULpkQHbvUDfS3do0jmzjOhyn/S3/uOHBpADnqtootV165PF56xetifniGec3r+PKevcTC/Y0YVV82o2t3s9ismWqUlT8ZMATXID+PzrZJZLs0zg1K2AIUk/WwT3hGXCJGtO5FflSCST3l6yCBpfHIxVretvtNFWkoviMuS1oZGtN0mRVnGcQePxCuv56NFVRAIS/k0QBMtAKkujzBdif8/HuyVi34XqyCVRCHmD0mCU2GM7Rkkrmsp/alUK5re4fyidNyf8mXFHUwF2LdwvTnp+EFdYM/n8kznxSCAxoH9x/5YVsfOry/cns8Qs2wPA2f39NljD9ukoNZxMr5hTYy3g9JkF9SxCT6Vxb+5+SUEBPCF2GpxjrUDQ6d8DxUeh8cn/5IJlY52brGfKU7om0NblvvgY/+BYDaEpnncX4HWUHE00aWO5oIz2YRXdWpDGRfEb5SFXvjOas3bNR4Hl+7YYZvv912+m4PFm4SKn220hehG+BwhL+CC/uWTRRDSKDOjnMPUfj670ncCx1OtiW7PWLYZNRTWHwIUW1Go+aIKx0I5OPrUSJRR/HcTccBkQIvjTDf2+VcxMtG8YCVAR+SxkLUZtCJVHQ31q+zlYXzpDkVYsgdLqda38MXF1N6+9Jj7yEBcBysvNjolDkFhsz1qTrymJnAqzteRA4DENH97QRqHQLwQxHIbhqrSR+eSh1ZXEBxPzwOxxA7buwbu4nJ0FOH4aVjkSvyGhRnGkSjayUXmVVSZILJAYkxv6bbfVmftLkF+i3JEFOV3Z/lABneSYUmdyREytFIVgJZy/isInz4H6BOOmtZuh8OZzZG6/X0ngLO4WxcZTrGYbPoiwefSCtGuuAU/JHHOaVSJzpLY2EhTv7NfEAdHeputzBrtsrmNWihFdMOC5FC+4Lmxy5uKn8xujCqt17+BhB2ISeevwB5lDIjrVi3T3EUV2fyNu4UCF42t499XAbtcgEvtgzyPFattMlTbkl5Et7qhhXj4xHgVoZUTmP5xo5EZSaXLXIGppFfMzeskNOoLxHv60nFpOiVK4QqdFeGfXMomUkxnd+fTUR81qShRxXPdC+hQjyRP1tqYoLN/cP9k0u0a10w8vH71nKQT7fYcncUBJc5xp0uyKXTG+Q8vaOZyq5fU+J66Ru2gwmXneDPi2fqpBOdGOwFReEX65dmWf5eyKi5EWCF55alLsJCPRUl5dO2j4EDEOlJbSF9i/a/FeaT1njL8u5JfyCGvBkCZllMO8Iaa+i08JU/ZLUEDvvO7zZaoVYojLk5NRrzLfYnrBd1BxOxzg9qxYJVlajmlGes0p8Yy5V+4g48nSRwwaK+XKv7fKuWIWRpXn/bKeUKjq0lRV4cm+Z0z70Gky6KhtTo1BYi9czQcj0IhKihEXKqVQEKXd2VlIPMbCi3nlxHQRyoRSrsQBccElhECnhjRPcQZKtc25dctP5A0HjRCu1Gvf9wgi05tovc93o+rT02/Sjql49RbwViHlv7kALCEQco3ZrsPgrIIfuFlvCbJEcdOG7QGNVSNdGEZc0/U09q9xefpPHfGE1SrKW3vm0z7qVhHXedLUzYhueok5SQbxeRDBBkdc6xrRAPE4LLB0vKXcf13JKv8UCM5QUWH/mUg0IHjs+keYB0Xv22EeVxByf+7YNYFddrbhOQ96exkVo066i5/1tzN3imbEebppwqZ3oMPNCmkQOTgd1cDfIvEiUTkMOCOe0TN31DcRfrxCK7UTIhXms6XKKtV1318dxfMs0Nxx2AnPpBc5xwFkl4wVYjKYugNBP4JtW0lTvCrPzRRb2kJqWNZKW45q5c6j5W2CP24BfNAORTNNYG8gimq6YXdd7vKSEmDs7z2vayu5dp+pcNRni4WoEQlPr2jkHLMb5WlftwrZlDj+ew3pSZvaTwpqpJWThdUseorsYjm5smwopTXtfJod8VREm4Y4ff12zsheV+DTX09zWXXt6qR5dkOe2XsfFrA4UIqfQ8xv9NLRZXmef6+TqzFYvHulqnfkd6jlNFFrgHkFP0HOC5iSAfuyfqtAqp+vHpJ/jX+adE928ysi4J9plx9WZxV2k3b7M1A7NqMohhGMeL5zxOvPUMr6hVFUY2WfGf62c/bzb2lpg88Oll0PHRJ5aa8cIpaXcZgDCJy71+qhLDJFPeU4TLHCSR+Sst6BC+u2E+Z/0+nNy27e4vezyNO+GVeO94grqGhOvIKQ+gbiA1iIKa41BoPMn08j/nXaA2hkcbj6epBBnEPdWIdeO9U0R2VigSD+BY2cbgbMBIdtHA9nPuCjk0FqLEuW4ZgQ3SDugv85XAHMVKPaUzAEg0s6n1vdXR0CBdmzYWh7CvgNmtX/tU502Eg/p8Nn3faQkPOTcUGFfZlJGrLbDJqbXRzneXmtmOLtmSO6tIdDEfYNqylWTgLGw7cQN121n7MnwCqdXHmU0MXB2qqRacw5QYFfMUkY+g01S2ZFP7oxqbvkYYiyRtUUzuymkctD71b45pnhw+x15BmYQ7z88fmYV5VucRN3DClkmBgvY1elLMwwL8L1iKbPoC4wE/GY2spFM0Boj21PYsJ9y0Hr28m87gZVj44vwuNfU7xhkWhj2suj5cRGlFDbVupO3ACVN4ZkRrr7kMqzvFu48zCXPlUXUKfYoZk3B3Kt/unlvRlMR0lL0BrqAdxt6LeYBROb4ONRLdE0fUzyQECxEp/V5OJ02J6B9l+pzGV+mCU7pE6LNIhz76ocBhShutvPjRmYF4Nu1eg7MmC5S30D0DDahBj7sWLPNlJV2ktCupKRe3AJ6UpgsjEf79LYL0hutkanehUc+qBR3Z1YGe2OC8R+oddDycLxXrLnGp/useFqAgOL27buSMTlcX2oReDnJRMP4zibh50MNcnKrrwWbgOUUnaiuT7vm3FUHmWR3G735+m/ZRyEFe0HZOI+yBJoV6Y4Y/XhZu0w5R5cqF5StvTce8g/ySMo2oVnF/cyJNVdny9yjOFM6Dmh4tK5+t14dtkdM8fcl3LfYPgH8yZGvTsr5H7Cyq0dZdE+oeVgiHXFLggXo8DgzjvxRFBKkGIi62OyIm/gP9dWFsqw/iEDzYwy7cOZDBQdnhqLu3wUSW1Qfa9otFN6ny/rn8fDvyCFn5WTomZUtXYzs/ajKwOdAOVRSm+F0BgZy9Pgi1zL+Vpu1PTnMT6dZUmf+r4z5ZCBxv0JaqP0EKJopNdtp+eW3O7qy4ZDFy8f3Cd5M8JNe+FruE4ka8fFzyridg0nqzyOh7at4700iV6jZPdHnYvBt+1e+gLi2cD5NAbwZ5aze5IUuN/wt6clOo0GaHcWPNe2yTBdDDzmjXTbqDk8318QfoOUpktg6dEggptdxZSv7A8zX3QDirdXPfbVM436Np23S6OfUx1XKqa0RIjFnwqoFye98m+9r7cATOJT5njn6a8zvCo8ro2hj7tkrTdd5q71CKeP518ss7xvL9urGZ0GvWytacCxZ1AIvwCZ53fdXhHa17DitIwc/leDE47U4tImWenxSvZA3ukYNUQqqapImbXTJU6exSuGUPo6rox/MswAhktsc16hth5kUPdoiFBEayakkcyCH3J15lJ4yE4mVeO0X2s1nA8Q3wvstb1qi04+iHdSbI2eR93ybIVXbZ808Lf0TjtKn8bXDYsDtMa13rlJCqTjST569jzgagVd5IEQF3PKW/IL8qlGIpoeN6K47+6KN4weBYKR8a2aLlR40bOhZL8ZvUxKzA0a/16266qxGQG6EnN1tvJ4c7INL+0wIiHDkryYEa0F/31EMk7slxTHMbeHiRfuIX9ztLPoiCwhTLSq5OmJW6q7anOSqGjJCp0Jc/EjtBTCq9m3Ie4HtXWesfr4MqOX7cEH3ldndFvrW0os6xCXPJB7ocTJkUpSb86jvPHRKW9NHQXcmbuzfE6XcRNMYeo3r5WC+gIkDj8UiXZHaobKC+yZbovDy3yRusLiZcPNk/CW2M9Rn0Wy1id0rjtK1Y5Dd00xqSYhMg9/Ef3eqQF8DLADR/BteJ1SMYaElTEYXJWRc9DUd0rz7tWFeAvJQRlAc7LcEj+EXB89PsAtSLcU0z7XEhsvf2AgpoSVmYYrF8cLP5PkMm/1cimwW2pteP5DDUvJmqOUG0OaD6RE0T7ses9OuRCc+u2MnS0dFkooMZYFl5Gjq4S6Snn849TV1F/UQoChkVfCiXpMukPTmr8BTIKfiRlkxredJs7IpYELZiufcwa+HohavmcK3GI6ehPcPGYBvV4PpMNnu8r956WWZ3HexHUcyy0WLjvEOBvFPPXR3L+ClXLmhq0eRTOiuA4QvPBO0GFG29ca/I9HLVeHAh/ZIZbKHD40CmumQhG2FwB5YJDD1UcgDbbQkCVNTP7CFU7NS9fanE0QtG/k7L7Hi0kY7vdOkZQ+nQRX4H7yKjMHmUzGKbtbilG6ZbjR8YCT/dUyogkUwYxmlgVeNNQnBe/UMeknebRFzoyI67TtqpgUvvq3RSXUe+QBtj5/9hU8wmbSUNfJQj9uqzPjhQWpEJml7z5mqz4KUuXPLSVpGaAkFme+tVvOvBkGIyYZ0SpkYNxBHF1OoXYcn4zFb/qEu3+yqJS4nNK5We25hMfcd/bjQ7dmMZcOz+80fznZHVwcuYuksrZTwq6Ype1hWFHAFVmA11vI6lkeJAno8N+KGA/oXBxvkyiW7M7wdzGWKcHe/XEUyU6unIaaoAxH6h68W4Xh3T0WrKqGo7JLL5mnf/trO3L8BjWmdNS98urMounAxGcmnOYtrvQ15wY9dxgmIv1Cjd7zNPx3sbMDDWKs1JVbABrcbKKGrJ/eUbhxbnXv0f6LKa72CA7a6nzWK4qiQL+2DcM6lGr5zV0qSW00UL10TRV2uAQnMmgdCEzbMsau7AhjHHontKesUs7xg4R9ZKd8t+hEfnyJ53XviCqzpsoQB9jo7cOODu635IzGILU8a+2WyBXFwTP4uRO/XSQxgeFajglRllXEVEW7a0tXn8nI0xV4EMRLbEDPh8JSvqTWYznuaywmJUXyojx/s2MKWHFHQrtAjbCxSVbSwtp7Ip45MVsPZxP8/DYRn/wjO0KQrpSUD5f+D5qkClSB6bid/VDW++Nc6JAviuqoS1eptp2ZsKPYsUFLsssmdK9Kub7K7QhJwpNSbLKLVQwUBMUlPmYcj+n/9Ih14xyHHZ9Kp+CnxTnxb1HDHlTt80Jx65DQjdgts1TCEnxtTU/R+DSd/O7eGiDt8QRyS3kazv/bNLiuTJ4/Go9NeNZUzHpoe6IC4uWX3NDXRjZwzDUDi7+Or8g1FC6W4g40smRwlXoKayYHhxZyr3dNZpLdYN7endIQh9MzWRP9Fs0i+2rwxfdHX9L7ihErYhwrEQVqEzflibrTXOksA4lBFx2jsmrvLnNVgLdlo5uUuIuOM/CCGfmmKs2scHnUA319ynSLLWdCQk/vMwDgN2UKOO/zSedwKdHZ/6Mpm6BFV0gb7PM5ylWHZq1TRcwthBZlMnbUVCeck3XQuaNuD9NA2rp/XC1nghke9QTaTfXRdHtpO5S02m58KeUQo+8Nzj9sJulFILo9d2jf0rrCeFrVN1TkNY9oOpZTT2CFNUr6LzG0eTFqfi2sQQjIvfT7IA69S/q9k7UrZ3oJMOPct7dTJ9095CTu2WQyDmpr/Wwd9P5+bRl+aKV1F+g66RdqC+Hz4JxSy6NKvjemLRV9h/8BWWvvrjdDSdtcAurUKvAcm6L9XbflhXiXOd2G7Tk96P3YjwcQrLCn3Wa+ybdJr297/y9DYIgejiXblWl8AJ0IdlomAuNFf2jZ2C1vBSHqD+k/r3uWyy17UbTtkF5LD4/zqbmum6z5DL8C69j/dKBVeNj4KmqFwRQPveX13vBzQpuw3n3qlV7bV5nraRB8JmjuNLK4kVtluoh+onRs20W/T8Jmy2eJ614MLs9VNHaene7qVHSC+jHv8YmFQa9Mio2vrr6Fmcq2kP/Uzs5UExiH8jUUf/w5dUqv6Hxpit0n9maTgg6IeyTR9Fe+mUHbRBQLCW+SR1ViXyiXe1hwd7eHXU3hJ0pmFhWUyjFInq9uEfgn0QKK/5UI15k0EZRFLzpLqGq93/DXc4+LcT2GqZ/fS/KSLKfdWW5q7NbxS9VFhnwmF35SySUTKMPPw9DNuU7uNT+sAuircyTY7yJsFf9/coLol5snvebmtv3y4Rw7ts7/Uz8AooU/kJF/xNtstGlWfyuAdQ7Mh33D9CURLdpHf/kgM4nJHfVtFk/7Uz5DTL3/R8E7uk4zze63/+Ylu1VSS//Adj74l6d99Rof3jFymfEL0Ve8hzsmw7Pv6bmD2oI1JLxG7T+Otl0UAT9yVDbv7rh6U9J+hNHOLUosfTXxjKRHpxsRIoXRzXdf5vy/w111ftbMX9HRaeu3t8B9n9Kj13T/wqteWXy9l9Glf/7yN9SUrL9F6b/v5fs4fJPq5X+Oyn5/23K/w/+Juv3OzVRmwAAAABJRU5ErkJggg=="/>
          <p:cNvSpPr>
            <a:spLocks noChangeAspect="1" noChangeArrowheads="1"/>
          </p:cNvSpPr>
          <p:nvPr/>
        </p:nvSpPr>
        <p:spPr bwMode="auto">
          <a:xfrm>
            <a:off x="230981" y="7938"/>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16681" y="-1881188"/>
            <a:ext cx="3343275"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10"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116682" y="-18811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12"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230982" y="-17287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40" name="Picture 16" descr="http://i.ytimg.com/vi/bo-IQlctihI/maxres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549" r="19565"/>
          <a:stretch/>
        </p:blipFill>
        <p:spPr bwMode="auto">
          <a:xfrm>
            <a:off x="167056" y="160338"/>
            <a:ext cx="1435284" cy="113155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6740363" y="6226643"/>
            <a:ext cx="1771832" cy="369332"/>
          </a:xfrm>
          <a:prstGeom prst="rect">
            <a:avLst/>
          </a:prstGeom>
          <a:noFill/>
        </p:spPr>
        <p:txBody>
          <a:bodyPr wrap="none" rtlCol="0">
            <a:spAutoFit/>
          </a:bodyPr>
          <a:lstStyle/>
          <a:p>
            <a:r>
              <a:rPr lang="es-MX" dirty="0" smtClean="0"/>
              <a:t>Septiembre 2019</a:t>
            </a:r>
            <a:endParaRPr lang="es-MX" dirty="0"/>
          </a:p>
        </p:txBody>
      </p:sp>
    </p:spTree>
    <p:extLst>
      <p:ext uri="{BB962C8B-B14F-4D97-AF65-F5344CB8AC3E}">
        <p14:creationId xmlns:p14="http://schemas.microsoft.com/office/powerpoint/2010/main" val="239896123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07704" y="2204864"/>
            <a:ext cx="6696744" cy="3539430"/>
          </a:xfrm>
          <a:prstGeom prst="rect">
            <a:avLst/>
          </a:prstGeom>
        </p:spPr>
        <p:txBody>
          <a:bodyPr wrap="square">
            <a:spAutoFit/>
          </a:bodyPr>
          <a:lstStyle/>
          <a:p>
            <a:pPr algn="just"/>
            <a:r>
              <a:rPr lang="es-MX" sz="2800" dirty="0" smtClean="0">
                <a:latin typeface="Arial" panose="020B0604020202020204" pitchFamily="34" charset="0"/>
                <a:cs typeface="Arial" panose="020B0604020202020204" pitchFamily="34" charset="0"/>
              </a:rPr>
              <a:t>Es </a:t>
            </a:r>
            <a:r>
              <a:rPr lang="es-MX" sz="2800" dirty="0">
                <a:latin typeface="Arial" panose="020B0604020202020204" pitchFamily="34" charset="0"/>
                <a:cs typeface="Arial" panose="020B0604020202020204" pitchFamily="34" charset="0"/>
              </a:rPr>
              <a:t>la habilidad para reconocer y comprender</a:t>
            </a:r>
            <a:r>
              <a:rPr lang="es-MX" sz="2800" dirty="0" smtClean="0">
                <a:latin typeface="Arial" panose="020B0604020202020204" pitchFamily="34" charset="0"/>
                <a:cs typeface="Arial" panose="020B0604020202020204" pitchFamily="34" charset="0"/>
              </a:rPr>
              <a:t>:</a:t>
            </a:r>
          </a:p>
          <a:p>
            <a:pPr algn="just"/>
            <a:endParaRPr lang="es-MX" sz="2800" dirty="0" smtClean="0">
              <a:latin typeface="Arial" panose="020B0604020202020204" pitchFamily="34" charset="0"/>
              <a:cs typeface="Arial" panose="020B0604020202020204" pitchFamily="34" charset="0"/>
            </a:endParaRPr>
          </a:p>
          <a:p>
            <a:endParaRPr lang="es-MX" sz="28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s-MX" sz="2800" dirty="0" smtClean="0">
                <a:latin typeface="Arial" panose="020B0604020202020204" pitchFamily="34" charset="0"/>
                <a:cs typeface="Arial" panose="020B0604020202020204" pitchFamily="34" charset="0"/>
              </a:rPr>
              <a:t>Los </a:t>
            </a:r>
            <a:r>
              <a:rPr lang="es-MX" sz="2800" dirty="0">
                <a:latin typeface="Arial" panose="020B0604020202020204" pitchFamily="34" charset="0"/>
                <a:cs typeface="Arial" panose="020B0604020202020204" pitchFamily="34" charset="0"/>
              </a:rPr>
              <a:t>estados de </a:t>
            </a:r>
            <a:r>
              <a:rPr lang="es-MX" sz="2800" dirty="0" smtClean="0">
                <a:latin typeface="Arial" panose="020B0604020202020204" pitchFamily="34" charset="0"/>
                <a:cs typeface="Arial" panose="020B0604020202020204" pitchFamily="34" charset="0"/>
              </a:rPr>
              <a:t>ánimo </a:t>
            </a:r>
            <a:endParaRPr lang="es-MX" sz="28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s-MX" sz="2800" dirty="0">
                <a:latin typeface="Arial" panose="020B0604020202020204" pitchFamily="34" charset="0"/>
                <a:cs typeface="Arial" panose="020B0604020202020204" pitchFamily="34" charset="0"/>
              </a:rPr>
              <a:t>L</a:t>
            </a:r>
            <a:r>
              <a:rPr lang="es-MX" sz="2800" dirty="0" smtClean="0">
                <a:latin typeface="Arial" panose="020B0604020202020204" pitchFamily="34" charset="0"/>
                <a:cs typeface="Arial" panose="020B0604020202020204" pitchFamily="34" charset="0"/>
              </a:rPr>
              <a:t>as </a:t>
            </a:r>
            <a:r>
              <a:rPr lang="es-MX" sz="2800" dirty="0">
                <a:latin typeface="Arial" panose="020B0604020202020204" pitchFamily="34" charset="0"/>
                <a:cs typeface="Arial" panose="020B0604020202020204" pitchFamily="34" charset="0"/>
              </a:rPr>
              <a:t>emociones </a:t>
            </a:r>
          </a:p>
          <a:p>
            <a:pPr marL="342900" indent="-342900">
              <a:buFont typeface="Wingdings" panose="05000000000000000000" pitchFamily="2" charset="2"/>
              <a:buChar char="§"/>
            </a:pPr>
            <a:r>
              <a:rPr lang="es-MX" sz="2800" dirty="0">
                <a:latin typeface="Arial" panose="020B0604020202020204" pitchFamily="34" charset="0"/>
                <a:cs typeface="Arial" panose="020B0604020202020204" pitchFamily="34" charset="0"/>
              </a:rPr>
              <a:t>L</a:t>
            </a:r>
            <a:r>
              <a:rPr lang="es-MX" sz="2800" dirty="0" smtClean="0">
                <a:latin typeface="Arial" panose="020B0604020202020204" pitchFamily="34" charset="0"/>
                <a:cs typeface="Arial" panose="020B0604020202020204" pitchFamily="34" charset="0"/>
              </a:rPr>
              <a:t>os </a:t>
            </a:r>
            <a:r>
              <a:rPr lang="es-MX" sz="2800" dirty="0">
                <a:latin typeface="Arial" panose="020B0604020202020204" pitchFamily="34" charset="0"/>
                <a:cs typeface="Arial" panose="020B0604020202020204" pitchFamily="34" charset="0"/>
              </a:rPr>
              <a:t>impulsos propios </a:t>
            </a:r>
          </a:p>
          <a:p>
            <a:pPr marL="342900" indent="-342900">
              <a:buFont typeface="Wingdings" panose="05000000000000000000" pitchFamily="2" charset="2"/>
              <a:buChar char="§"/>
            </a:pPr>
            <a:r>
              <a:rPr lang="es-MX" sz="2800" dirty="0">
                <a:latin typeface="Arial" panose="020B0604020202020204" pitchFamily="34" charset="0"/>
                <a:cs typeface="Arial" panose="020B0604020202020204" pitchFamily="34" charset="0"/>
              </a:rPr>
              <a:t>S</a:t>
            </a:r>
            <a:r>
              <a:rPr lang="es-MX" sz="2800" dirty="0" smtClean="0">
                <a:latin typeface="Arial" panose="020B0604020202020204" pitchFamily="34" charset="0"/>
                <a:cs typeface="Arial" panose="020B0604020202020204" pitchFamily="34" charset="0"/>
              </a:rPr>
              <a:t>u </a:t>
            </a:r>
            <a:r>
              <a:rPr lang="es-MX" sz="2800" dirty="0">
                <a:latin typeface="Arial" panose="020B0604020202020204" pitchFamily="34" charset="0"/>
                <a:cs typeface="Arial" panose="020B0604020202020204" pitchFamily="34" charset="0"/>
              </a:rPr>
              <a:t>efecto en terceros.</a:t>
            </a:r>
          </a:p>
        </p:txBody>
      </p:sp>
      <p:sp>
        <p:nvSpPr>
          <p:cNvPr id="3" name="2 Rectángulo"/>
          <p:cNvSpPr/>
          <p:nvPr/>
        </p:nvSpPr>
        <p:spPr>
          <a:xfrm>
            <a:off x="1076547" y="1471717"/>
            <a:ext cx="3199081" cy="584775"/>
          </a:xfrm>
          <a:prstGeom prst="rect">
            <a:avLst/>
          </a:prstGeom>
        </p:spPr>
        <p:txBody>
          <a:bodyPr wrap="none">
            <a:spAutoFit/>
          </a:bodyPr>
          <a:lstStyle/>
          <a:p>
            <a:r>
              <a:rPr lang="es-MX" sz="3200" i="1" dirty="0" smtClean="0">
                <a:latin typeface="Arial" panose="020B0604020202020204" pitchFamily="34" charset="0"/>
                <a:cs typeface="Arial" panose="020B0604020202020204" pitchFamily="34" charset="0"/>
              </a:rPr>
              <a:t>- Autoconciencia</a:t>
            </a:r>
            <a:endParaRPr lang="es-MX" sz="3200" i="1" dirty="0">
              <a:latin typeface="Arial" panose="020B0604020202020204" pitchFamily="34" charset="0"/>
              <a:cs typeface="Arial" panose="020B0604020202020204" pitchFamily="34" charset="0"/>
            </a:endParaRPr>
          </a:p>
        </p:txBody>
      </p:sp>
      <p:sp>
        <p:nvSpPr>
          <p:cNvPr id="4" name="3 Rectángulo"/>
          <p:cNvSpPr/>
          <p:nvPr/>
        </p:nvSpPr>
        <p:spPr>
          <a:xfrm>
            <a:off x="2123728" y="404664"/>
            <a:ext cx="5822428" cy="584775"/>
          </a:xfrm>
          <a:prstGeom prst="rect">
            <a:avLst/>
          </a:prstGeom>
        </p:spPr>
        <p:txBody>
          <a:bodyPr wrap="none">
            <a:spAutoFit/>
          </a:bodyPr>
          <a:lstStyle/>
          <a:p>
            <a:pPr marL="285750" indent="-285750">
              <a:buFont typeface="Arial" panose="020B0604020202020204" pitchFamily="34" charset="0"/>
              <a:buChar char="•"/>
            </a:pPr>
            <a:r>
              <a:rPr lang="es-MX" sz="3200" b="1" dirty="0">
                <a:latin typeface="Arial" panose="020B0604020202020204" pitchFamily="34" charset="0"/>
                <a:cs typeface="Arial" panose="020B0604020202020204" pitchFamily="34" charset="0"/>
              </a:rPr>
              <a:t>Elementos de la conciencia</a:t>
            </a:r>
            <a:endParaRPr lang="es-MX" sz="3200" b="1"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3974579"/>
            <a:ext cx="2298031" cy="2016224"/>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71337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39183" y="2132856"/>
            <a:ext cx="5832648" cy="2677656"/>
          </a:xfrm>
          <a:prstGeom prst="rect">
            <a:avLst/>
          </a:prstGeom>
        </p:spPr>
        <p:txBody>
          <a:bodyPr wrap="square">
            <a:spAutoFit/>
          </a:bodyPr>
          <a:lstStyle/>
          <a:p>
            <a:pPr algn="just"/>
            <a:r>
              <a:rPr lang="es-MX" sz="2800" dirty="0" smtClean="0">
                <a:latin typeface="Arial" panose="020B0604020202020204" pitchFamily="34" charset="0"/>
                <a:cs typeface="Arial" panose="020B0604020202020204" pitchFamily="34" charset="0"/>
              </a:rPr>
              <a:t>Es </a:t>
            </a:r>
            <a:r>
              <a:rPr lang="es-MX" sz="2800" dirty="0">
                <a:latin typeface="Arial" panose="020B0604020202020204" pitchFamily="34" charset="0"/>
                <a:cs typeface="Arial" panose="020B0604020202020204" pitchFamily="34" charset="0"/>
              </a:rPr>
              <a:t>la habilidad para regular y redirigir</a:t>
            </a:r>
            <a:r>
              <a:rPr lang="es-MX" sz="2800" dirty="0" smtClean="0">
                <a:latin typeface="Arial" panose="020B0604020202020204" pitchFamily="34" charset="0"/>
                <a:cs typeface="Arial" panose="020B0604020202020204" pitchFamily="34" charset="0"/>
              </a:rPr>
              <a:t>:</a:t>
            </a:r>
          </a:p>
          <a:p>
            <a:pPr algn="just"/>
            <a:endParaRPr lang="es-MX" sz="28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
            </a:pPr>
            <a:r>
              <a:rPr lang="es-MX" sz="2800" dirty="0">
                <a:latin typeface="Arial" panose="020B0604020202020204" pitchFamily="34" charset="0"/>
                <a:cs typeface="Arial" panose="020B0604020202020204" pitchFamily="34" charset="0"/>
              </a:rPr>
              <a:t>Los impulsos</a:t>
            </a:r>
          </a:p>
          <a:p>
            <a:pPr marL="342900" indent="-342900" algn="just">
              <a:buFont typeface="Wingdings" panose="05000000000000000000" pitchFamily="2" charset="2"/>
              <a:buChar char="§"/>
            </a:pPr>
            <a:r>
              <a:rPr lang="es-MX" sz="2800" dirty="0">
                <a:latin typeface="Arial" panose="020B0604020202020204" pitchFamily="34" charset="0"/>
                <a:cs typeface="Arial" panose="020B0604020202020204" pitchFamily="34" charset="0"/>
              </a:rPr>
              <a:t>Los estados de ánimo </a:t>
            </a:r>
          </a:p>
          <a:p>
            <a:pPr marL="342900" indent="-342900" algn="just">
              <a:buFont typeface="Wingdings" panose="05000000000000000000" pitchFamily="2" charset="2"/>
              <a:buChar char="§"/>
            </a:pPr>
            <a:r>
              <a:rPr lang="es-MX" sz="2800" dirty="0">
                <a:latin typeface="Arial" panose="020B0604020202020204" pitchFamily="34" charset="0"/>
                <a:cs typeface="Arial" panose="020B0604020202020204" pitchFamily="34" charset="0"/>
              </a:rPr>
              <a:t>Los deseos </a:t>
            </a:r>
            <a:r>
              <a:rPr lang="es-MX" sz="2800" dirty="0" smtClean="0">
                <a:latin typeface="Arial" panose="020B0604020202020204" pitchFamily="34" charset="0"/>
                <a:cs typeface="Arial" panose="020B0604020202020204" pitchFamily="34" charset="0"/>
              </a:rPr>
              <a:t>personales</a:t>
            </a:r>
            <a:endParaRPr lang="es-MX" sz="2800" dirty="0">
              <a:latin typeface="Arial" panose="020B0604020202020204" pitchFamily="34" charset="0"/>
              <a:cs typeface="Arial" panose="020B0604020202020204" pitchFamily="34" charset="0"/>
            </a:endParaRPr>
          </a:p>
        </p:txBody>
      </p:sp>
      <p:sp>
        <p:nvSpPr>
          <p:cNvPr id="3" name="2 Rectángulo"/>
          <p:cNvSpPr/>
          <p:nvPr/>
        </p:nvSpPr>
        <p:spPr>
          <a:xfrm>
            <a:off x="968446" y="1294177"/>
            <a:ext cx="2598596" cy="584775"/>
          </a:xfrm>
          <a:prstGeom prst="rect">
            <a:avLst/>
          </a:prstGeom>
        </p:spPr>
        <p:txBody>
          <a:bodyPr wrap="none">
            <a:spAutoFit/>
          </a:bodyPr>
          <a:lstStyle/>
          <a:p>
            <a:r>
              <a:rPr lang="es-MX" sz="3200" dirty="0" smtClean="0">
                <a:latin typeface="Arial" panose="020B0604020202020204" pitchFamily="34" charset="0"/>
                <a:cs typeface="Arial" panose="020B0604020202020204" pitchFamily="34" charset="0"/>
              </a:rPr>
              <a:t>- Autocontrol </a:t>
            </a:r>
            <a:endParaRPr lang="es-MX" sz="3200" dirty="0">
              <a:latin typeface="Arial" panose="020B0604020202020204" pitchFamily="34" charset="0"/>
              <a:cs typeface="Arial" panose="020B0604020202020204" pitchFamily="34" charset="0"/>
            </a:endParaRPr>
          </a:p>
        </p:txBody>
      </p:sp>
      <p:sp>
        <p:nvSpPr>
          <p:cNvPr id="4" name="3 Rectángulo"/>
          <p:cNvSpPr/>
          <p:nvPr/>
        </p:nvSpPr>
        <p:spPr>
          <a:xfrm>
            <a:off x="2123728" y="404664"/>
            <a:ext cx="5822428" cy="584775"/>
          </a:xfrm>
          <a:prstGeom prst="rect">
            <a:avLst/>
          </a:prstGeom>
        </p:spPr>
        <p:txBody>
          <a:bodyPr wrap="none">
            <a:spAutoFit/>
          </a:bodyPr>
          <a:lstStyle/>
          <a:p>
            <a:pPr marL="285750" indent="-285750">
              <a:buFont typeface="Arial" panose="020B0604020202020204" pitchFamily="34" charset="0"/>
              <a:buChar char="•"/>
            </a:pPr>
            <a:r>
              <a:rPr lang="es-MX" sz="3200" b="1" dirty="0">
                <a:latin typeface="Arial" panose="020B0604020202020204" pitchFamily="34" charset="0"/>
                <a:cs typeface="Arial" panose="020B0604020202020204" pitchFamily="34" charset="0"/>
              </a:rPr>
              <a:t>Elementos de la conciencia</a:t>
            </a:r>
            <a:endParaRPr lang="es-MX" sz="3200" b="1"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3822" t="34630"/>
          <a:stretch/>
        </p:blipFill>
        <p:spPr bwMode="auto">
          <a:xfrm>
            <a:off x="6618846" y="3356992"/>
            <a:ext cx="2105969" cy="2337634"/>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110" y="5158899"/>
            <a:ext cx="2216125" cy="1419582"/>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7094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04492" y="188640"/>
            <a:ext cx="4661854" cy="1077218"/>
          </a:xfrm>
          <a:prstGeom prst="rect">
            <a:avLst/>
          </a:prstGeom>
        </p:spPr>
        <p:txBody>
          <a:bodyPr wrap="none">
            <a:spAutoFit/>
          </a:bodyPr>
          <a:lstStyle/>
          <a:p>
            <a:pPr marL="285750" indent="-285750" algn="just">
              <a:lnSpc>
                <a:spcPct val="200000"/>
              </a:lnSpc>
              <a:buFont typeface="Arial" panose="020B0604020202020204" pitchFamily="34" charset="0"/>
              <a:buChar char="•"/>
            </a:pPr>
            <a:r>
              <a:rPr lang="es-MX" sz="3200" b="1" dirty="0">
                <a:latin typeface="Arial" panose="020B0604020202020204" pitchFamily="34" charset="0"/>
                <a:cs typeface="Arial" panose="020B0604020202020204" pitchFamily="34" charset="0"/>
              </a:rPr>
              <a:t>Elementos de </a:t>
            </a:r>
            <a:r>
              <a:rPr lang="es-MX" sz="3200" b="1" dirty="0" smtClean="0">
                <a:latin typeface="Arial" panose="020B0604020202020204" pitchFamily="34" charset="0"/>
                <a:cs typeface="Arial" panose="020B0604020202020204" pitchFamily="34" charset="0"/>
              </a:rPr>
              <a:t>acción </a:t>
            </a:r>
            <a:endParaRPr lang="es-MX" sz="3200" b="1" dirty="0">
              <a:latin typeface="Arial" panose="020B0604020202020204" pitchFamily="34" charset="0"/>
              <a:cs typeface="Arial" panose="020B0604020202020204" pitchFamily="34" charset="0"/>
            </a:endParaRPr>
          </a:p>
        </p:txBody>
      </p:sp>
      <p:sp>
        <p:nvSpPr>
          <p:cNvPr id="3" name="2 Rectángulo"/>
          <p:cNvSpPr/>
          <p:nvPr/>
        </p:nvSpPr>
        <p:spPr>
          <a:xfrm>
            <a:off x="2051720" y="2679036"/>
            <a:ext cx="6030416" cy="2862322"/>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	Se </a:t>
            </a:r>
            <a:r>
              <a:rPr lang="es-MX" sz="2400" dirty="0">
                <a:latin typeface="Arial" panose="020B0604020202020204" pitchFamily="34" charset="0"/>
                <a:cs typeface="Arial" panose="020B0604020202020204" pitchFamily="34" charset="0"/>
              </a:rPr>
              <a:t>refiere a la capacidad para </a:t>
            </a:r>
            <a:r>
              <a:rPr lang="es-MX" sz="2400" dirty="0" smtClean="0">
                <a:latin typeface="Arial" panose="020B0604020202020204" pitchFamily="34" charset="0"/>
                <a:cs typeface="Arial" panose="020B0604020202020204" pitchFamily="34" charset="0"/>
              </a:rPr>
              <a:t>comprender</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la </a:t>
            </a:r>
            <a:r>
              <a:rPr lang="es-MX" sz="2400" dirty="0">
                <a:latin typeface="Arial" panose="020B0604020202020204" pitchFamily="34" charset="0"/>
                <a:cs typeface="Arial" panose="020B0604020202020204" pitchFamily="34" charset="0"/>
              </a:rPr>
              <a:t>composición emocional de otras </a:t>
            </a:r>
            <a:r>
              <a:rPr lang="es-MX" sz="2400" dirty="0" smtClean="0">
                <a:latin typeface="Arial" panose="020B0604020202020204" pitchFamily="34" charset="0"/>
                <a:cs typeface="Arial" panose="020B0604020202020204" pitchFamily="34" charset="0"/>
              </a:rPr>
              <a:t>personas así </a:t>
            </a:r>
            <a:r>
              <a:rPr lang="es-MX" sz="2400" dirty="0">
                <a:latin typeface="Arial" panose="020B0604020202020204" pitchFamily="34" charset="0"/>
                <a:cs typeface="Arial" panose="020B0604020202020204" pitchFamily="34" charset="0"/>
              </a:rPr>
              <a:t>como la habilidad para tratarlas con base en sus reacciones emocionales.</a:t>
            </a:r>
          </a:p>
        </p:txBody>
      </p:sp>
      <p:sp>
        <p:nvSpPr>
          <p:cNvPr id="4" name="3 Rectángulo"/>
          <p:cNvSpPr/>
          <p:nvPr/>
        </p:nvSpPr>
        <p:spPr>
          <a:xfrm>
            <a:off x="1115616" y="1700808"/>
            <a:ext cx="3693640" cy="584775"/>
          </a:xfrm>
          <a:prstGeom prst="rect">
            <a:avLst/>
          </a:prstGeom>
        </p:spPr>
        <p:txBody>
          <a:bodyPr wrap="none">
            <a:spAutoFit/>
          </a:bodyPr>
          <a:lstStyle/>
          <a:p>
            <a:r>
              <a:rPr lang="es-MX" sz="3200" dirty="0" smtClean="0">
                <a:latin typeface="Arial" panose="020B0604020202020204" pitchFamily="34" charset="0"/>
                <a:cs typeface="Arial" panose="020B0604020202020204" pitchFamily="34" charset="0"/>
              </a:rPr>
              <a:t>- Conciencia </a:t>
            </a:r>
            <a:r>
              <a:rPr lang="es-MX" sz="3200" dirty="0">
                <a:latin typeface="Arial" panose="020B0604020202020204" pitchFamily="34" charset="0"/>
                <a:cs typeface="Arial" panose="020B0604020202020204" pitchFamily="34" charset="0"/>
              </a:rPr>
              <a:t>Social</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5010150"/>
            <a:ext cx="2322959" cy="1630154"/>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265858"/>
            <a:ext cx="1316484" cy="1316484"/>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064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04492" y="188640"/>
            <a:ext cx="4661854" cy="1077218"/>
          </a:xfrm>
          <a:prstGeom prst="rect">
            <a:avLst/>
          </a:prstGeom>
        </p:spPr>
        <p:txBody>
          <a:bodyPr wrap="none">
            <a:spAutoFit/>
          </a:bodyPr>
          <a:lstStyle/>
          <a:p>
            <a:pPr marL="285750" indent="-285750" algn="just">
              <a:lnSpc>
                <a:spcPct val="200000"/>
              </a:lnSpc>
              <a:buFont typeface="Arial" panose="020B0604020202020204" pitchFamily="34" charset="0"/>
              <a:buChar char="•"/>
            </a:pPr>
            <a:r>
              <a:rPr lang="es-MX" sz="3200" b="1" dirty="0">
                <a:latin typeface="Arial" panose="020B0604020202020204" pitchFamily="34" charset="0"/>
                <a:cs typeface="Arial" panose="020B0604020202020204" pitchFamily="34" charset="0"/>
              </a:rPr>
              <a:t>Elementos de </a:t>
            </a:r>
            <a:r>
              <a:rPr lang="es-MX" sz="3200" b="1" dirty="0" smtClean="0">
                <a:latin typeface="Arial" panose="020B0604020202020204" pitchFamily="34" charset="0"/>
                <a:cs typeface="Arial" panose="020B0604020202020204" pitchFamily="34" charset="0"/>
              </a:rPr>
              <a:t>acción </a:t>
            </a:r>
            <a:endParaRPr lang="es-MX" sz="3200" b="1" dirty="0">
              <a:latin typeface="Arial" panose="020B0604020202020204" pitchFamily="34" charset="0"/>
              <a:cs typeface="Arial" panose="020B0604020202020204" pitchFamily="34" charset="0"/>
            </a:endParaRPr>
          </a:p>
        </p:txBody>
      </p:sp>
      <p:sp>
        <p:nvSpPr>
          <p:cNvPr id="3" name="2 Rectángulo"/>
          <p:cNvSpPr/>
          <p:nvPr/>
        </p:nvSpPr>
        <p:spPr>
          <a:xfrm>
            <a:off x="2024476" y="2162883"/>
            <a:ext cx="6552728" cy="3970318"/>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Es </a:t>
            </a:r>
            <a:r>
              <a:rPr lang="es-MX" sz="2400" dirty="0">
                <a:latin typeface="Arial" panose="020B0604020202020204" pitchFamily="34" charset="0"/>
                <a:cs typeface="Arial" panose="020B0604020202020204" pitchFamily="34" charset="0"/>
              </a:rPr>
              <a:t>la capacidad para</a:t>
            </a:r>
            <a:r>
              <a:rPr lang="es-MX" sz="2400" dirty="0" smtClean="0">
                <a:latin typeface="Arial" panose="020B0604020202020204" pitchFamily="34" charset="0"/>
                <a:cs typeface="Arial" panose="020B0604020202020204" pitchFamily="34" charset="0"/>
              </a:rPr>
              <a:t>:</a:t>
            </a:r>
          </a:p>
          <a:p>
            <a:pPr algn="just">
              <a:lnSpc>
                <a:spcPct val="150000"/>
              </a:lnSpc>
            </a:pP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Crear redes </a:t>
            </a:r>
            <a:r>
              <a:rPr lang="es-MX" sz="2400" dirty="0" smtClean="0">
                <a:latin typeface="Arial" panose="020B0604020202020204" pitchFamily="34" charset="0"/>
                <a:cs typeface="Arial" panose="020B0604020202020204" pitchFamily="34" charset="0"/>
              </a:rPr>
              <a:t>interpersonales</a:t>
            </a:r>
          </a:p>
          <a:p>
            <a:pPr marL="342900" indent="-342900" algn="just">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Administrar relaciones</a:t>
            </a:r>
          </a:p>
          <a:p>
            <a:pPr marL="342900" indent="-342900" algn="just">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Encontrar áreas comunes y crear entendimientos</a:t>
            </a:r>
          </a:p>
          <a:p>
            <a:pPr marL="342900" indent="-342900" algn="just">
              <a:lnSpc>
                <a:spcPct val="150000"/>
              </a:lnSpc>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p:txBody>
      </p:sp>
      <p:sp>
        <p:nvSpPr>
          <p:cNvPr id="4" name="3 Rectángulo"/>
          <p:cNvSpPr/>
          <p:nvPr/>
        </p:nvSpPr>
        <p:spPr>
          <a:xfrm>
            <a:off x="1187624" y="1556792"/>
            <a:ext cx="3305713" cy="584775"/>
          </a:xfrm>
          <a:prstGeom prst="rect">
            <a:avLst/>
          </a:prstGeom>
        </p:spPr>
        <p:txBody>
          <a:bodyPr wrap="none">
            <a:spAutoFit/>
          </a:bodyPr>
          <a:lstStyle/>
          <a:p>
            <a:r>
              <a:rPr lang="es-MX" sz="3200" dirty="0" smtClean="0">
                <a:latin typeface="Arial" panose="020B0604020202020204" pitchFamily="34" charset="0"/>
                <a:cs typeface="Arial" panose="020B0604020202020204" pitchFamily="34" charset="0"/>
              </a:rPr>
              <a:t>- Habilidad </a:t>
            </a:r>
            <a:r>
              <a:rPr lang="es-MX" sz="3200" dirty="0">
                <a:latin typeface="Arial" panose="020B0604020202020204" pitchFamily="34" charset="0"/>
                <a:cs typeface="Arial" panose="020B0604020202020204" pitchFamily="34" charset="0"/>
              </a:rPr>
              <a:t>social</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1241454"/>
            <a:ext cx="2543175" cy="1800225"/>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528" y="4898006"/>
            <a:ext cx="1610223" cy="1610223"/>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35410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72994" y="360803"/>
            <a:ext cx="6928435" cy="523220"/>
          </a:xfrm>
          <a:prstGeom prst="rect">
            <a:avLst/>
          </a:prstGeom>
        </p:spPr>
        <p:txBody>
          <a:bodyPr wrap="none">
            <a:spAutoFit/>
          </a:bodyPr>
          <a:lstStyle/>
          <a:p>
            <a:r>
              <a:rPr lang="es-MX" sz="2800" b="1" dirty="0">
                <a:latin typeface="Arial" panose="020B0604020202020204" pitchFamily="34" charset="0"/>
                <a:cs typeface="Arial" panose="020B0604020202020204" pitchFamily="34" charset="0"/>
              </a:rPr>
              <a:t>Tipos de comportamiento para ser líder</a:t>
            </a:r>
          </a:p>
        </p:txBody>
      </p:sp>
      <p:sp>
        <p:nvSpPr>
          <p:cNvPr id="3" name="2 Rectángulo"/>
          <p:cNvSpPr/>
          <p:nvPr/>
        </p:nvSpPr>
        <p:spPr>
          <a:xfrm>
            <a:off x="1547664" y="1412776"/>
            <a:ext cx="6768752" cy="3108543"/>
          </a:xfrm>
          <a:prstGeom prst="rect">
            <a:avLst/>
          </a:prstGeom>
        </p:spPr>
        <p:txBody>
          <a:bodyPr wrap="square">
            <a:spAutoFit/>
          </a:bodyPr>
          <a:lstStyle/>
          <a:p>
            <a:pPr algn="just"/>
            <a:r>
              <a:rPr lang="es-MX" sz="2800" dirty="0">
                <a:latin typeface="Arial" panose="020B0604020202020204" pitchFamily="34" charset="0"/>
                <a:cs typeface="Arial" panose="020B0604020202020204" pitchFamily="34" charset="0"/>
              </a:rPr>
              <a:t>Los modelos de comportamiento de liderazgo se concentran en explicar las diferencias entre: </a:t>
            </a:r>
            <a:endParaRPr lang="es-MX" sz="2800" dirty="0" smtClean="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800" dirty="0">
                <a:latin typeface="Arial" panose="020B0604020202020204" pitchFamily="34" charset="0"/>
                <a:cs typeface="Arial" panose="020B0604020202020204" pitchFamily="34" charset="0"/>
              </a:rPr>
              <a:t>Líderes efectivos </a:t>
            </a:r>
          </a:p>
          <a:p>
            <a:pPr marL="342900" indent="-342900" algn="just">
              <a:lnSpc>
                <a:spcPct val="150000"/>
              </a:lnSpc>
              <a:buFont typeface="Wingdings" panose="05000000000000000000" pitchFamily="2" charset="2"/>
              <a:buChar char="ü"/>
            </a:pPr>
            <a:r>
              <a:rPr lang="es-MX" sz="2800" dirty="0">
                <a:latin typeface="Arial" panose="020B0604020202020204" pitchFamily="34" charset="0"/>
                <a:cs typeface="Arial" panose="020B0604020202020204" pitchFamily="34" charset="0"/>
              </a:rPr>
              <a:t>Líderes no efectivos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3745031"/>
            <a:ext cx="2520702" cy="1844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942090"/>
            <a:ext cx="2112218" cy="1676363"/>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82370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7664" y="2060848"/>
            <a:ext cx="6408712" cy="2862322"/>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	La </a:t>
            </a:r>
            <a:r>
              <a:rPr lang="es-MX" sz="2400" dirty="0">
                <a:latin typeface="Arial" panose="020B0604020202020204" pitchFamily="34" charset="0"/>
                <a:cs typeface="Arial" panose="020B0604020202020204" pitchFamily="34" charset="0"/>
              </a:rPr>
              <a:t>teoría X representa un conjunto de postulados y creencias básicas que adoptan una visión de mando y control de la administración, partiendo de una visión negativa de la naturaleza humana.</a:t>
            </a:r>
          </a:p>
        </p:txBody>
      </p:sp>
      <p:sp>
        <p:nvSpPr>
          <p:cNvPr id="3" name="2 Rectángulo"/>
          <p:cNvSpPr/>
          <p:nvPr/>
        </p:nvSpPr>
        <p:spPr>
          <a:xfrm>
            <a:off x="2699792" y="332656"/>
            <a:ext cx="4572000" cy="1200329"/>
          </a:xfrm>
          <a:prstGeom prst="rect">
            <a:avLst/>
          </a:prstGeom>
        </p:spPr>
        <p:txBody>
          <a:bodyPr>
            <a:spAutoFit/>
          </a:bodyPr>
          <a:lstStyle/>
          <a:p>
            <a:pPr algn="ctr"/>
            <a:r>
              <a:rPr lang="es-MX" sz="2400" b="1" dirty="0">
                <a:solidFill>
                  <a:srgbClr val="002060"/>
                </a:solidFill>
              </a:rPr>
              <a:t>Comportamiento de los lideres a partir de la teoría X y Teoría Y</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7042" y="5157192"/>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749" y="348680"/>
            <a:ext cx="1868503" cy="1512168"/>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74989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93404" y="2060848"/>
            <a:ext cx="6984776" cy="2308324"/>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	La </a:t>
            </a:r>
            <a:r>
              <a:rPr lang="es-MX" sz="2400" dirty="0">
                <a:latin typeface="Arial" panose="020B0604020202020204" pitchFamily="34" charset="0"/>
                <a:cs typeface="Arial" panose="020B0604020202020204" pitchFamily="34" charset="0"/>
              </a:rPr>
              <a:t>teoría Y es un conjunto de postulados y creencias que adoptan una visión del liderazgo y de las facultades de la administración basada en una visión positiva de la naturaleza humana.</a:t>
            </a:r>
          </a:p>
        </p:txBody>
      </p:sp>
      <p:sp>
        <p:nvSpPr>
          <p:cNvPr id="3" name="2 Rectángulo"/>
          <p:cNvSpPr/>
          <p:nvPr/>
        </p:nvSpPr>
        <p:spPr>
          <a:xfrm>
            <a:off x="2699792" y="332656"/>
            <a:ext cx="4572000" cy="1200329"/>
          </a:xfrm>
          <a:prstGeom prst="rect">
            <a:avLst/>
          </a:prstGeom>
        </p:spPr>
        <p:txBody>
          <a:bodyPr>
            <a:spAutoFit/>
          </a:bodyPr>
          <a:lstStyle/>
          <a:p>
            <a:pPr algn="ctr"/>
            <a:r>
              <a:rPr lang="es-MX" sz="2400" b="1" dirty="0">
                <a:solidFill>
                  <a:srgbClr val="002060"/>
                </a:solidFill>
              </a:rPr>
              <a:t>Comportamiento de los lideres a partir de la teoría X y Teoría Y</a:t>
            </a: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3995935" y="4509120"/>
            <a:ext cx="2376263"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6191"/>
          <a:stretch/>
        </p:blipFill>
        <p:spPr bwMode="auto">
          <a:xfrm>
            <a:off x="506221" y="717104"/>
            <a:ext cx="1812199" cy="1343744"/>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14297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62724" y="1556792"/>
            <a:ext cx="7416824" cy="3785652"/>
          </a:xfrm>
          <a:prstGeom prst="rect">
            <a:avLst/>
          </a:prstGeom>
        </p:spPr>
        <p:txBody>
          <a:bodyPr wrap="square">
            <a:spAutoFit/>
          </a:bodyPr>
          <a:lstStyle/>
          <a:p>
            <a:pPr algn="just"/>
            <a:r>
              <a:rPr lang="es-MX" sz="2400" dirty="0" smtClean="0">
                <a:latin typeface="Arial" panose="020B0604020202020204" pitchFamily="34" charset="0"/>
                <a:cs typeface="Arial" panose="020B0604020202020204" pitchFamily="34" charset="0"/>
              </a:rPr>
              <a:t>Los </a:t>
            </a:r>
            <a:r>
              <a:rPr lang="es-MX" sz="2400" dirty="0">
                <a:latin typeface="Arial" panose="020B0604020202020204" pitchFamily="34" charset="0"/>
                <a:cs typeface="Arial" panose="020B0604020202020204" pitchFamily="34" charset="0"/>
              </a:rPr>
              <a:t>líderes de la teoría X piensan que</a:t>
            </a:r>
            <a:r>
              <a:rPr lang="es-MX" sz="2400" dirty="0" smtClean="0">
                <a:latin typeface="Arial" panose="020B0604020202020204" pitchFamily="34" charset="0"/>
                <a:cs typeface="Arial" panose="020B0604020202020204" pitchFamily="34" charset="0"/>
              </a:rPr>
              <a:t>:</a:t>
            </a:r>
          </a:p>
          <a:p>
            <a:pPr marL="342900" indent="-342900" algn="just">
              <a:buFont typeface="Wingdings" panose="05000000000000000000" pitchFamily="2" charset="2"/>
              <a:buChar char="v"/>
            </a:pP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A </a:t>
            </a:r>
            <a:r>
              <a:rPr lang="es-MX" sz="2400" dirty="0">
                <a:latin typeface="Arial" panose="020B0604020202020204" pitchFamily="34" charset="0"/>
                <a:cs typeface="Arial" panose="020B0604020202020204" pitchFamily="34" charset="0"/>
              </a:rPr>
              <a:t>mis empleados no les gusta trabajar y, si pueden, evitarán </a:t>
            </a:r>
            <a:r>
              <a:rPr lang="es-MX" sz="2400" dirty="0" smtClean="0">
                <a:latin typeface="Arial" panose="020B0604020202020204" pitchFamily="34" charset="0"/>
                <a:cs typeface="Arial" panose="020B0604020202020204" pitchFamily="34" charset="0"/>
              </a:rPr>
              <a:t>hacerlo.</a:t>
            </a:r>
          </a:p>
          <a:p>
            <a:pPr marL="342900" indent="-342900" algn="just">
              <a:buFont typeface="Wingdings" panose="05000000000000000000" pitchFamily="2" charset="2"/>
              <a:buChar char="v"/>
            </a:pP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Mis </a:t>
            </a:r>
            <a:r>
              <a:rPr lang="es-MX" sz="2400" dirty="0">
                <a:latin typeface="Arial" panose="020B0604020202020204" pitchFamily="34" charset="0"/>
                <a:cs typeface="Arial" panose="020B0604020202020204" pitchFamily="34" charset="0"/>
              </a:rPr>
              <a:t>empleados quieren y necesitan que yo los </a:t>
            </a:r>
            <a:r>
              <a:rPr lang="es-MX" sz="2400" dirty="0" smtClean="0">
                <a:latin typeface="Arial" panose="020B0604020202020204" pitchFamily="34" charset="0"/>
                <a:cs typeface="Arial" panose="020B0604020202020204" pitchFamily="34" charset="0"/>
              </a:rPr>
              <a:t>dirija.</a:t>
            </a:r>
          </a:p>
          <a:p>
            <a:pPr marL="342900" indent="-342900" algn="just">
              <a:buFont typeface="Wingdings" panose="05000000000000000000" pitchFamily="2" charset="2"/>
              <a:buChar char="v"/>
            </a:pPr>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Soy </a:t>
            </a:r>
            <a:r>
              <a:rPr lang="es-MX" sz="2400" dirty="0">
                <a:latin typeface="Arial" panose="020B0604020202020204" pitchFamily="34" charset="0"/>
                <a:cs typeface="Arial" panose="020B0604020202020204" pitchFamily="34" charset="0"/>
              </a:rPr>
              <a:t>el responsable de conseguir que mis empleados trabajen tanto como sea </a:t>
            </a:r>
            <a:r>
              <a:rPr lang="es-MX" sz="2400" dirty="0" smtClean="0">
                <a:latin typeface="Arial" panose="020B0604020202020204" pitchFamily="34" charset="0"/>
                <a:cs typeface="Arial" panose="020B0604020202020204" pitchFamily="34" charset="0"/>
              </a:rPr>
              <a:t>posible.</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971600" y="548680"/>
            <a:ext cx="7056784" cy="461665"/>
          </a:xfrm>
          <a:prstGeom prst="rect">
            <a:avLst/>
          </a:prstGeom>
        </p:spPr>
        <p:txBody>
          <a:bodyPr wrap="square">
            <a:spAutoFit/>
          </a:bodyPr>
          <a:lstStyle/>
          <a:p>
            <a:r>
              <a:rPr lang="es-MX" sz="2400" i="1" dirty="0">
                <a:solidFill>
                  <a:srgbClr val="002060"/>
                </a:solidFill>
                <a:latin typeface="Arial" panose="020B0604020202020204" pitchFamily="34" charset="0"/>
                <a:cs typeface="Arial" panose="020B0604020202020204" pitchFamily="34" charset="0"/>
              </a:rPr>
              <a:t>Premisas vinculadas con la teoría X y la teoría Y:</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1360" y="1023812"/>
            <a:ext cx="1703128" cy="1123223"/>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7648" y="5342444"/>
            <a:ext cx="2466975" cy="1515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1112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75656" y="1700808"/>
            <a:ext cx="6264696" cy="4154984"/>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Los líderes de la teoría Y piensan que</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A </a:t>
            </a:r>
            <a:r>
              <a:rPr lang="es-MX" sz="2400" dirty="0">
                <a:latin typeface="Arial" panose="020B0604020202020204" pitchFamily="34" charset="0"/>
                <a:cs typeface="Arial" panose="020B0604020202020204" pitchFamily="34" charset="0"/>
              </a:rPr>
              <a:t>casi todos los empleados les gusta trabajar y tener logros</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Puedo </a:t>
            </a:r>
            <a:r>
              <a:rPr lang="es-MX" sz="2400" dirty="0">
                <a:latin typeface="Arial" panose="020B0604020202020204" pitchFamily="34" charset="0"/>
                <a:cs typeface="Arial" panose="020B0604020202020204" pitchFamily="34" charset="0"/>
              </a:rPr>
              <a:t>contar con que mis empleados se dirigirán solos y que trabajarán para lograr los objetivos de la </a:t>
            </a:r>
            <a:r>
              <a:rPr lang="es-MX" sz="2400" dirty="0" smtClean="0">
                <a:latin typeface="Arial" panose="020B0604020202020204" pitchFamily="34" charset="0"/>
                <a:cs typeface="Arial" panose="020B0604020202020204" pitchFamily="34" charset="0"/>
              </a:rPr>
              <a:t>empresa.</a:t>
            </a:r>
          </a:p>
          <a:p>
            <a:pPr algn="just"/>
            <a:endParaRPr lang="es-MX" sz="24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Mis </a:t>
            </a:r>
            <a:r>
              <a:rPr lang="es-MX" sz="2400" dirty="0">
                <a:latin typeface="Arial" panose="020B0604020202020204" pitchFamily="34" charset="0"/>
                <a:cs typeface="Arial" panose="020B0604020202020204" pitchFamily="34" charset="0"/>
              </a:rPr>
              <a:t>empleados están ansiosos de </a:t>
            </a:r>
            <a:r>
              <a:rPr lang="es-MX" sz="2400" dirty="0" smtClean="0">
                <a:latin typeface="Arial" panose="020B0604020202020204" pitchFamily="34" charset="0"/>
                <a:cs typeface="Arial" panose="020B0604020202020204" pitchFamily="34" charset="0"/>
              </a:rPr>
              <a:t>tener </a:t>
            </a:r>
            <a:r>
              <a:rPr lang="es-MX" sz="2400" dirty="0">
                <a:latin typeface="Arial" panose="020B0604020202020204" pitchFamily="34" charset="0"/>
                <a:cs typeface="Arial" panose="020B0604020202020204" pitchFamily="34" charset="0"/>
              </a:rPr>
              <a:t>más responsabilidades en su trabajo.</a:t>
            </a:r>
          </a:p>
        </p:txBody>
      </p:sp>
      <p:sp>
        <p:nvSpPr>
          <p:cNvPr id="3" name="2 Rectángulo"/>
          <p:cNvSpPr/>
          <p:nvPr/>
        </p:nvSpPr>
        <p:spPr>
          <a:xfrm>
            <a:off x="971600" y="548680"/>
            <a:ext cx="7272808" cy="461665"/>
          </a:xfrm>
          <a:prstGeom prst="rect">
            <a:avLst/>
          </a:prstGeom>
        </p:spPr>
        <p:txBody>
          <a:bodyPr wrap="square">
            <a:spAutoFit/>
          </a:bodyPr>
          <a:lstStyle/>
          <a:p>
            <a:r>
              <a:rPr lang="es-MX" sz="2400" b="1" i="1" dirty="0">
                <a:solidFill>
                  <a:srgbClr val="002060"/>
                </a:solidFill>
                <a:latin typeface="Arial" panose="020B0604020202020204" pitchFamily="34" charset="0"/>
                <a:cs typeface="Arial" panose="020B0604020202020204" pitchFamily="34" charset="0"/>
              </a:rPr>
              <a:t>Premisas vinculadas con la teoría X y la teoría Y:</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0692" y="5589240"/>
            <a:ext cx="1872208"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31" y="1412776"/>
            <a:ext cx="1381125" cy="1513334"/>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18441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63688" y="317834"/>
            <a:ext cx="6408712" cy="954107"/>
          </a:xfrm>
          <a:prstGeom prst="rect">
            <a:avLst/>
          </a:prstGeom>
        </p:spPr>
        <p:txBody>
          <a:bodyPr wrap="square">
            <a:spAutoFit/>
          </a:bodyPr>
          <a:lstStyle/>
          <a:p>
            <a:pPr algn="ctr"/>
            <a:r>
              <a:rPr lang="es-MX" sz="2800" b="1" dirty="0">
                <a:solidFill>
                  <a:srgbClr val="0070C0"/>
                </a:solidFill>
              </a:rPr>
              <a:t>Comportamiento de los lideres a partir del modelo El </a:t>
            </a:r>
            <a:r>
              <a:rPr lang="es-MX" sz="2800" b="1" dirty="0" err="1">
                <a:solidFill>
                  <a:srgbClr val="0070C0"/>
                </a:solidFill>
              </a:rPr>
              <a:t>Grid</a:t>
            </a:r>
            <a:r>
              <a:rPr lang="es-MX" sz="2800" b="1" dirty="0">
                <a:solidFill>
                  <a:srgbClr val="0070C0"/>
                </a:solidFill>
              </a:rPr>
              <a:t> gerencial</a:t>
            </a:r>
          </a:p>
        </p:txBody>
      </p:sp>
      <p:sp>
        <p:nvSpPr>
          <p:cNvPr id="3" name="2 Rectángulo"/>
          <p:cNvSpPr/>
          <p:nvPr/>
        </p:nvSpPr>
        <p:spPr>
          <a:xfrm>
            <a:off x="1331640" y="2060848"/>
            <a:ext cx="6840760" cy="1569660"/>
          </a:xfrm>
          <a:prstGeom prst="rect">
            <a:avLst/>
          </a:prstGeom>
        </p:spPr>
        <p:txBody>
          <a:bodyPr wrap="square">
            <a:spAutoFit/>
          </a:bodyPr>
          <a:lstStyle/>
          <a:p>
            <a:pPr algn="just"/>
            <a:r>
              <a:rPr lang="es-MX" sz="2400" dirty="0" smtClean="0">
                <a:latin typeface="Arial" panose="020B0604020202020204" pitchFamily="34" charset="0"/>
                <a:cs typeface="Arial" panose="020B0604020202020204" pitchFamily="34" charset="0"/>
              </a:rPr>
              <a:t>	El </a:t>
            </a:r>
            <a:r>
              <a:rPr lang="es-MX" sz="2400" dirty="0" err="1">
                <a:latin typeface="Arial" panose="020B0604020202020204" pitchFamily="34" charset="0"/>
                <a:cs typeface="Arial" panose="020B0604020202020204" pitchFamily="34" charset="0"/>
              </a:rPr>
              <a:t>Grid</a:t>
            </a:r>
            <a:r>
              <a:rPr lang="es-MX" sz="2400" dirty="0">
                <a:latin typeface="Arial" panose="020B0604020202020204" pitchFamily="34" charset="0"/>
                <a:cs typeface="Arial" panose="020B0604020202020204" pitchFamily="34" charset="0"/>
              </a:rPr>
              <a:t> gerencial identifica c</a:t>
            </a:r>
            <a:r>
              <a:rPr lang="es-MX" sz="2400" dirty="0" smtClean="0">
                <a:latin typeface="Arial" panose="020B0604020202020204" pitchFamily="34" charset="0"/>
                <a:cs typeface="Arial" panose="020B0604020202020204" pitchFamily="34" charset="0"/>
              </a:rPr>
              <a:t>inco </a:t>
            </a:r>
            <a:r>
              <a:rPr lang="es-MX" sz="2400" dirty="0">
                <a:latin typeface="Arial" panose="020B0604020202020204" pitchFamily="34" charset="0"/>
                <a:cs typeface="Arial" panose="020B0604020202020204" pitchFamily="34" charset="0"/>
              </a:rPr>
              <a:t>estilos de liderazgo que combinan distintos grados de interés por la producción y la preocupación de las personas:</a:t>
            </a:r>
          </a:p>
        </p:txBody>
      </p:sp>
      <p:sp>
        <p:nvSpPr>
          <p:cNvPr id="5" name="4 Rectángulo"/>
          <p:cNvSpPr/>
          <p:nvPr/>
        </p:nvSpPr>
        <p:spPr>
          <a:xfrm>
            <a:off x="3586724" y="3642728"/>
            <a:ext cx="4572000" cy="2793842"/>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a:effectLst>
            <a:outerShdw blurRad="63500" dist="25400" dir="5400000" rotWithShape="0">
              <a:srgbClr val="000000">
                <a:alpha val="43137"/>
              </a:srgbClr>
            </a:outerShdw>
            <a:softEdge rad="317500"/>
          </a:effectLst>
        </p:spPr>
        <p:style>
          <a:lnRef idx="1">
            <a:schemeClr val="accent6"/>
          </a:lnRef>
          <a:fillRef idx="2">
            <a:schemeClr val="accent6"/>
          </a:fillRef>
          <a:effectRef idx="1">
            <a:schemeClr val="accent6"/>
          </a:effectRef>
          <a:fontRef idx="minor">
            <a:schemeClr val="dk1"/>
          </a:fontRef>
        </p:style>
        <p:txBody>
          <a:bodyPr>
            <a:spAutoFit/>
          </a:bodyPr>
          <a:lstStyle/>
          <a:p>
            <a:pPr marL="342900" indent="-342900">
              <a:lnSpc>
                <a:spcPct val="150000"/>
              </a:lnSpc>
              <a:buFont typeface="+mj-lt"/>
              <a:buAutoNum type="arabicPeriod"/>
            </a:pPr>
            <a:r>
              <a:rPr lang="es-MX" sz="2400" dirty="0">
                <a:latin typeface="Arial" panose="020B0604020202020204" pitchFamily="34" charset="0"/>
                <a:cs typeface="Arial" panose="020B0604020202020204" pitchFamily="34" charset="0"/>
              </a:rPr>
              <a:t>Empobrecido</a:t>
            </a:r>
          </a:p>
          <a:p>
            <a:pPr marL="342900" indent="-342900">
              <a:lnSpc>
                <a:spcPct val="150000"/>
              </a:lnSpc>
              <a:buFont typeface="+mj-lt"/>
              <a:buAutoNum type="arabicPeriod"/>
            </a:pPr>
            <a:r>
              <a:rPr lang="es-MX" sz="2400" dirty="0">
                <a:latin typeface="Arial" panose="020B0604020202020204" pitchFamily="34" charset="0"/>
                <a:cs typeface="Arial" panose="020B0604020202020204" pitchFamily="34" charset="0"/>
              </a:rPr>
              <a:t>Club campestre</a:t>
            </a:r>
          </a:p>
          <a:p>
            <a:pPr marL="342900" indent="-342900">
              <a:lnSpc>
                <a:spcPct val="150000"/>
              </a:lnSpc>
              <a:buFont typeface="+mj-lt"/>
              <a:buAutoNum type="arabicPeriod"/>
            </a:pPr>
            <a:r>
              <a:rPr lang="es-MX" sz="2400" dirty="0">
                <a:latin typeface="Arial" panose="020B0604020202020204" pitchFamily="34" charset="0"/>
                <a:cs typeface="Arial" panose="020B0604020202020204" pitchFamily="34" charset="0"/>
              </a:rPr>
              <a:t>Producir o morir</a:t>
            </a:r>
          </a:p>
          <a:p>
            <a:pPr marL="342900" indent="-342900">
              <a:lnSpc>
                <a:spcPct val="150000"/>
              </a:lnSpc>
              <a:buFont typeface="+mj-lt"/>
              <a:buAutoNum type="arabicPeriod"/>
            </a:pPr>
            <a:r>
              <a:rPr lang="es-MX" sz="2400" dirty="0">
                <a:latin typeface="Arial" panose="020B0604020202020204" pitchFamily="34" charset="0"/>
                <a:cs typeface="Arial" panose="020B0604020202020204" pitchFamily="34" charset="0"/>
              </a:rPr>
              <a:t>A la mitad del camino</a:t>
            </a:r>
          </a:p>
          <a:p>
            <a:pPr marL="342900" indent="-342900">
              <a:lnSpc>
                <a:spcPct val="150000"/>
              </a:lnSpc>
              <a:buFont typeface="+mj-lt"/>
              <a:buAutoNum type="arabicPeriod"/>
            </a:pPr>
            <a:r>
              <a:rPr lang="es-MX" sz="2400" dirty="0">
                <a:latin typeface="Arial" panose="020B0604020202020204" pitchFamily="34" charset="0"/>
                <a:cs typeface="Arial" panose="020B0604020202020204" pitchFamily="34" charset="0"/>
              </a:rPr>
              <a:t>Equipo</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540" y="4221088"/>
            <a:ext cx="2664296" cy="1855442"/>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9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71712" y="2368351"/>
            <a:ext cx="6480719" cy="2862322"/>
          </a:xfrm>
          <a:prstGeom prst="rect">
            <a:avLst/>
          </a:prstGeom>
          <a:solidFill>
            <a:schemeClr val="bg1"/>
          </a:solidFill>
          <a:ln>
            <a:solidFill>
              <a:srgbClr val="FFFF00"/>
            </a:solidFill>
          </a:ln>
          <a:effectLst>
            <a:glow rad="139700">
              <a:schemeClr val="accent3">
                <a:satMod val="175000"/>
                <a:alpha val="40000"/>
              </a:schemeClr>
            </a:glow>
          </a:effectLst>
          <a:scene3d>
            <a:camera prst="orthographicFront"/>
            <a:lightRig rig="threePt" dir="t"/>
          </a:scene3d>
          <a:sp3d>
            <a:bevelT w="152400" h="50800" prst="softRound"/>
          </a:sp3d>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spcAft>
                <a:spcPts val="800"/>
              </a:spcAft>
            </a:pPr>
            <a:r>
              <a:rPr lang="es-MX" sz="2000" dirty="0">
                <a:latin typeface="Arial" panose="020B0604020202020204" pitchFamily="34" charset="0"/>
                <a:ea typeface="Calibri" panose="020F0502020204030204" pitchFamily="34" charset="0"/>
                <a:cs typeface="Arial" panose="020B0604020202020204" pitchFamily="34" charset="0"/>
              </a:rPr>
              <a:t> </a:t>
            </a:r>
            <a:r>
              <a:rPr lang="es-MX" sz="2000" dirty="0" smtClean="0">
                <a:latin typeface="Arial" panose="020B0604020202020204" pitchFamily="34" charset="0"/>
                <a:ea typeface="Calibri" panose="020F0502020204030204" pitchFamily="34" charset="0"/>
                <a:cs typeface="Arial" panose="020B0604020202020204" pitchFamily="34" charset="0"/>
              </a:rPr>
              <a:t>	La </a:t>
            </a:r>
            <a:r>
              <a:rPr lang="es-MX" sz="2000" dirty="0">
                <a:latin typeface="Arial" panose="020B0604020202020204" pitchFamily="34" charset="0"/>
                <a:ea typeface="Calibri" panose="020F0502020204030204" pitchFamily="34" charset="0"/>
                <a:cs typeface="Arial" panose="020B0604020202020204" pitchFamily="34" charset="0"/>
              </a:rPr>
              <a:t>mayor parte de las transparencias ponen de relieve los temas principales de los contenidos en las “notas resumidas</a:t>
            </a:r>
            <a:r>
              <a:rPr lang="es-MX" sz="2000" dirty="0" smtClean="0">
                <a:latin typeface="Arial" panose="020B0604020202020204" pitchFamily="34" charset="0"/>
                <a:ea typeface="Calibri" panose="020F0502020204030204" pitchFamily="34" charset="0"/>
                <a:cs typeface="Arial" panose="020B0604020202020204" pitchFamily="34" charset="0"/>
              </a:rPr>
              <a:t>”. </a:t>
            </a:r>
            <a:r>
              <a:rPr lang="es-MX" sz="2000" dirty="0">
                <a:latin typeface="Arial" panose="020B0604020202020204" pitchFamily="34" charset="0"/>
                <a:ea typeface="Calibri" panose="020F0502020204030204" pitchFamily="34" charset="0"/>
                <a:cs typeface="Arial" panose="020B0604020202020204" pitchFamily="34" charset="0"/>
              </a:rPr>
              <a:t>En tanto que las ayudas visuales sirven para ilustrar las exposiciones. Al comienzo de la sesión de trabajo, se entregara a los estudiantes los impresos de las transparencias que serán utilizadas.</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411760" y="620688"/>
            <a:ext cx="5000625" cy="882678"/>
          </a:xfrm>
          <a:prstGeom prst="rect">
            <a:avLst/>
          </a:prstGeom>
          <a:ln>
            <a:solidFill>
              <a:srgbClr val="92D050"/>
            </a:solidFill>
          </a:ln>
          <a:effectLst>
            <a:glow rad="2286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107000"/>
              </a:lnSpc>
              <a:spcAft>
                <a:spcPts val="800"/>
              </a:spcAft>
            </a:pPr>
            <a:r>
              <a:rPr lang="es-MX" sz="2400" b="1" i="1" dirty="0">
                <a:latin typeface="Calibri" panose="020F0502020204030204" pitchFamily="34" charset="0"/>
                <a:ea typeface="Calibri" panose="020F0502020204030204" pitchFamily="34" charset="0"/>
                <a:cs typeface="Times New Roman" panose="02020603050405020304" pitchFamily="18" charset="0"/>
              </a:rPr>
              <a:t>GUIÓN EXPLICATIVO PARA EL EMPLEO DEL PRESENTE </a:t>
            </a:r>
            <a:r>
              <a:rPr lang="es-MX" sz="2400" b="1" i="1" dirty="0" smtClean="0">
                <a:latin typeface="Calibri" panose="020F0502020204030204" pitchFamily="34" charset="0"/>
                <a:ea typeface="Calibri" panose="020F0502020204030204" pitchFamily="34" charset="0"/>
                <a:cs typeface="Times New Roman" panose="02020603050405020304" pitchFamily="18" charset="0"/>
              </a:rPr>
              <a:t>MATERIAL</a:t>
            </a:r>
            <a:endParaRPr lang="es-MX" sz="2400" b="1" i="1"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AutoShape 2" descr="Resultado de imagen para profes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profeso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41751981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404664"/>
            <a:ext cx="3960440" cy="523220"/>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a:effectLst>
            <a:softEdge rad="63500"/>
          </a:effectLst>
        </p:spPr>
        <p:txBody>
          <a:bodyPr wrap="square">
            <a:spAutoFit/>
          </a:bodyPr>
          <a:lstStyle/>
          <a:p>
            <a:r>
              <a:rPr lang="es-MX" sz="2800" b="1" i="1" dirty="0">
                <a:latin typeface="Arial" panose="020B0604020202020204" pitchFamily="34" charset="0"/>
                <a:cs typeface="Arial" panose="020B0604020202020204" pitchFamily="34" charset="0"/>
              </a:rPr>
              <a:t> </a:t>
            </a:r>
            <a:r>
              <a:rPr lang="es-MX" sz="2800" b="1" i="1" dirty="0" smtClean="0">
                <a:latin typeface="Arial" panose="020B0604020202020204" pitchFamily="34" charset="0"/>
                <a:cs typeface="Arial" panose="020B0604020202020204" pitchFamily="34" charset="0"/>
              </a:rPr>
              <a:t>Estilo empobrecido</a:t>
            </a:r>
            <a:endParaRPr lang="es-MX" sz="2800" b="1" i="1" dirty="0">
              <a:latin typeface="Arial" panose="020B0604020202020204" pitchFamily="34" charset="0"/>
              <a:cs typeface="Arial" panose="020B0604020202020204" pitchFamily="34" charset="0"/>
            </a:endParaRPr>
          </a:p>
        </p:txBody>
      </p:sp>
      <p:sp>
        <p:nvSpPr>
          <p:cNvPr id="3" name="2 Rectángulo"/>
          <p:cNvSpPr/>
          <p:nvPr/>
        </p:nvSpPr>
        <p:spPr>
          <a:xfrm>
            <a:off x="1943208" y="1167135"/>
            <a:ext cx="5833648" cy="461665"/>
          </a:xfrm>
          <a:prstGeom prst="rect">
            <a:avLst/>
          </a:prstGeom>
        </p:spPr>
        <p:txBody>
          <a:bodyPr wrap="none">
            <a:spAutoFit/>
          </a:bodyPr>
          <a:lstStyle/>
          <a:p>
            <a:pPr algn="just"/>
            <a:r>
              <a:rPr lang="es-MX" sz="2400" dirty="0">
                <a:latin typeface="Arial" panose="020B0604020202020204" pitchFamily="34" charset="0"/>
                <a:cs typeface="Arial" panose="020B0604020202020204" pitchFamily="34" charset="0"/>
              </a:rPr>
              <a:t>El estilo empobrecido se caracteriza por: </a:t>
            </a:r>
          </a:p>
        </p:txBody>
      </p:sp>
      <p:sp>
        <p:nvSpPr>
          <p:cNvPr id="4" name="3 Rectángulo"/>
          <p:cNvSpPr/>
          <p:nvPr/>
        </p:nvSpPr>
        <p:spPr>
          <a:xfrm>
            <a:off x="1403648" y="1988840"/>
            <a:ext cx="7560840" cy="4247317"/>
          </a:xfrm>
          <a:prstGeom prst="rect">
            <a:avLst/>
          </a:prstGeom>
        </p:spPr>
        <p:txBody>
          <a:bodyPr wrap="square">
            <a:spAutoFit/>
          </a:bodyPr>
          <a:lstStyle/>
          <a:p>
            <a:pPr marL="342900" indent="-342900" algn="just">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Muy baja preocupación por las personas y por la producción.</a:t>
            </a:r>
          </a:p>
          <a:p>
            <a:pPr marL="342900" indent="-342900" algn="just">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La meta principal de este estilo es no meterse en problemas. </a:t>
            </a:r>
          </a:p>
          <a:p>
            <a:pPr marL="342900" indent="-34290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T</a:t>
            </a:r>
            <a:r>
              <a:rPr lang="es-MX" sz="2000" dirty="0" smtClean="0">
                <a:latin typeface="Arial" panose="020B0604020202020204" pitchFamily="34" charset="0"/>
                <a:cs typeface="Arial" panose="020B0604020202020204" pitchFamily="34" charset="0"/>
              </a:rPr>
              <a:t>ransmiten sus órdenes a los empleados.</a:t>
            </a:r>
          </a:p>
          <a:p>
            <a:pPr marL="342900" indent="-342900" algn="just">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Nadan con la marea. </a:t>
            </a:r>
          </a:p>
          <a:p>
            <a:pPr marL="342900" indent="-34290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S</a:t>
            </a:r>
            <a:r>
              <a:rPr lang="es-MX" sz="2000" dirty="0" smtClean="0">
                <a:latin typeface="Arial" panose="020B0604020202020204" pitchFamily="34" charset="0"/>
                <a:cs typeface="Arial" panose="020B0604020202020204" pitchFamily="34" charset="0"/>
              </a:rPr>
              <a:t>e aseguran que no se les pueda imputar responsabilidad alguna por los errores.</a:t>
            </a:r>
          </a:p>
          <a:p>
            <a:pPr marL="342900" indent="-342900" algn="just">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Realizan el esfuerzo mínimo necesario para completar el trabajo. </a:t>
            </a:r>
          </a:p>
          <a:p>
            <a:pPr marL="342900" indent="-342900" algn="just">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No ser degradados de puesto o despedidos.</a:t>
            </a:r>
            <a:endParaRPr lang="es-MX" sz="2000" dirty="0">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6221" y="180118"/>
            <a:ext cx="1958267" cy="1217849"/>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893" y="5154488"/>
            <a:ext cx="1162755" cy="1456184"/>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45601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599" y="359078"/>
            <a:ext cx="4079963" cy="523220"/>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p:spPr>
        <p:txBody>
          <a:bodyPr wrap="none">
            <a:spAutoFit/>
          </a:bodyPr>
          <a:lstStyle/>
          <a:p>
            <a:r>
              <a:rPr lang="es-MX" sz="2800" b="1" i="1" dirty="0">
                <a:latin typeface="Arial" panose="020B0604020202020204" pitchFamily="34" charset="0"/>
                <a:cs typeface="Arial" panose="020B0604020202020204" pitchFamily="34" charset="0"/>
              </a:rPr>
              <a:t>Estilo Club </a:t>
            </a:r>
            <a:r>
              <a:rPr lang="es-MX" sz="2800" b="1" i="1" dirty="0" smtClean="0">
                <a:latin typeface="Arial" panose="020B0604020202020204" pitchFamily="34" charset="0"/>
                <a:cs typeface="Arial" panose="020B0604020202020204" pitchFamily="34" charset="0"/>
              </a:rPr>
              <a:t>campestre</a:t>
            </a:r>
            <a:endParaRPr lang="es-MX" sz="2800" b="1" i="1" dirty="0">
              <a:latin typeface="Arial" panose="020B0604020202020204" pitchFamily="34" charset="0"/>
              <a:cs typeface="Arial" panose="020B0604020202020204" pitchFamily="34" charset="0"/>
            </a:endParaRPr>
          </a:p>
        </p:txBody>
      </p:sp>
      <p:sp>
        <p:nvSpPr>
          <p:cNvPr id="3" name="2 Rectángulo"/>
          <p:cNvSpPr/>
          <p:nvPr/>
        </p:nvSpPr>
        <p:spPr>
          <a:xfrm>
            <a:off x="1475656" y="1139939"/>
            <a:ext cx="6482865" cy="461665"/>
          </a:xfrm>
          <a:prstGeom prst="rect">
            <a:avLst/>
          </a:prstGeom>
        </p:spPr>
        <p:txBody>
          <a:bodyPr wrap="none">
            <a:spAutoFit/>
          </a:bodyPr>
          <a:lstStyle/>
          <a:p>
            <a:r>
              <a:rPr lang="es-MX" sz="2400" dirty="0">
                <a:latin typeface="Arial" panose="020B0604020202020204" pitchFamily="34" charset="0"/>
                <a:cs typeface="Arial" panose="020B0604020202020204" pitchFamily="34" charset="0"/>
              </a:rPr>
              <a:t>El estilo de club campestre se caracteriza por:</a:t>
            </a:r>
          </a:p>
        </p:txBody>
      </p:sp>
      <p:sp>
        <p:nvSpPr>
          <p:cNvPr id="4" name="3 Rectángulo"/>
          <p:cNvSpPr/>
          <p:nvPr/>
        </p:nvSpPr>
        <p:spPr>
          <a:xfrm>
            <a:off x="1691680" y="1837891"/>
            <a:ext cx="6408712" cy="4154984"/>
          </a:xfrm>
          <a:prstGeom prst="rect">
            <a:avLst/>
          </a:prstGeom>
        </p:spPr>
        <p:txBody>
          <a:bodyPr wrap="square">
            <a:spAutoFit/>
          </a:bodyPr>
          <a:lstStyle/>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Alta preocupación por las personas.</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Baja preocupación por la producción.</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Tratan de crear un ambiente seguro y cómodo.</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Confían que sus subordinados responderán con un buen desempeño.</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Atención a la necesidad de satisfacer las relaciones. </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D</a:t>
            </a:r>
            <a:r>
              <a:rPr lang="es-MX" sz="2400" dirty="0" smtClean="0">
                <a:latin typeface="Arial" panose="020B0604020202020204" pitchFamily="34" charset="0"/>
                <a:cs typeface="Arial" panose="020B0604020202020204" pitchFamily="34" charset="0"/>
              </a:rPr>
              <a:t>esemboca en un ambiente agradable, no siempre productivo.</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Buen ritmo de trabajo</a:t>
            </a:r>
            <a:endParaRPr lang="es-MX" sz="2400" dirty="0">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5733256"/>
            <a:ext cx="2271911" cy="1037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39939"/>
            <a:ext cx="1080119" cy="135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43697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85454" y="359078"/>
            <a:ext cx="3168352" cy="523220"/>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p:spPr>
        <p:txBody>
          <a:bodyPr wrap="square">
            <a:spAutoFit/>
          </a:bodyPr>
          <a:lstStyle/>
          <a:p>
            <a:r>
              <a:rPr lang="es-MX" sz="2800" b="1" i="1" dirty="0">
                <a:latin typeface="Arial" panose="020B0604020202020204" pitchFamily="34" charset="0"/>
                <a:cs typeface="Arial" panose="020B0604020202020204" pitchFamily="34" charset="0"/>
              </a:rPr>
              <a:t>Producir o morir</a:t>
            </a:r>
          </a:p>
        </p:txBody>
      </p:sp>
      <p:sp>
        <p:nvSpPr>
          <p:cNvPr id="3" name="2 Rectángulo"/>
          <p:cNvSpPr/>
          <p:nvPr/>
        </p:nvSpPr>
        <p:spPr>
          <a:xfrm>
            <a:off x="1811977" y="1086712"/>
            <a:ext cx="4943982" cy="461665"/>
          </a:xfrm>
          <a:prstGeom prst="rect">
            <a:avLst/>
          </a:prstGeom>
        </p:spPr>
        <p:txBody>
          <a:bodyPr wrap="none">
            <a:spAutoFit/>
          </a:bodyPr>
          <a:lstStyle/>
          <a:p>
            <a:r>
              <a:rPr lang="es-MX" sz="2400" dirty="0">
                <a:latin typeface="Arial" panose="020B0604020202020204" pitchFamily="34" charset="0"/>
                <a:cs typeface="Arial" panose="020B0604020202020204" pitchFamily="34" charset="0"/>
              </a:rPr>
              <a:t>El estilo de producir o morir refleja:</a:t>
            </a:r>
          </a:p>
        </p:txBody>
      </p:sp>
      <p:sp>
        <p:nvSpPr>
          <p:cNvPr id="4" name="3 Rectángulo"/>
          <p:cNvSpPr/>
          <p:nvPr/>
        </p:nvSpPr>
        <p:spPr>
          <a:xfrm>
            <a:off x="1259632" y="1700808"/>
            <a:ext cx="7272808" cy="4524315"/>
          </a:xfrm>
          <a:prstGeom prst="rect">
            <a:avLst/>
          </a:prstGeom>
        </p:spPr>
        <p:txBody>
          <a:bodyPr wrap="square">
            <a:spAutoFit/>
          </a:bodyPr>
          <a:lstStyle/>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Una alta preocupación por la producción.</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Una baja preocupación por las personas.</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No consideran que las necesidades personales de los empleados sean demasiado relevantes para lograr los objetivos de la organización.</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Vinculan el sueldo con el desempeño.</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Utilizan formas legítimas de influencia para presionar a los subordinados de manera que alcancen las metas de producción.</a:t>
            </a:r>
          </a:p>
          <a:p>
            <a:pPr marL="342900" indent="-342900" algn="just">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Piensan que la eficiencia de las operaciones se deriva de arreglar el trabajo de modo tal que los empleados tan sólo tengan que acatar órdenes.</a:t>
            </a:r>
            <a:endParaRPr lang="es-MX" sz="2400" dirty="0">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5959" y="44883"/>
            <a:ext cx="2351082" cy="1503493"/>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24" y="3789040"/>
            <a:ext cx="1229008" cy="2195067"/>
          </a:xfrm>
          <a:prstGeom prst="rect">
            <a:avLst/>
          </a:prstGeom>
          <a:noFill/>
          <a:ln>
            <a:noFill/>
          </a:ln>
          <a:scene3d>
            <a:camera prst="orthographicFront"/>
            <a:lightRig rig="threePt" dir="t"/>
          </a:scene3d>
          <a:sp3d>
            <a:bevelT w="152400" h="50800" prst="softRoun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13896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332257"/>
            <a:ext cx="3923959" cy="523220"/>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p:spPr>
        <p:txBody>
          <a:bodyPr wrap="none">
            <a:spAutoFit/>
          </a:bodyPr>
          <a:lstStyle/>
          <a:p>
            <a:r>
              <a:rPr lang="es-MX" sz="2800" b="1" i="1" dirty="0">
                <a:latin typeface="Arial" panose="020B0604020202020204" pitchFamily="34" charset="0"/>
                <a:cs typeface="Arial" panose="020B0604020202020204" pitchFamily="34" charset="0"/>
              </a:rPr>
              <a:t>A la mitad del Camino</a:t>
            </a:r>
          </a:p>
        </p:txBody>
      </p:sp>
      <p:sp>
        <p:nvSpPr>
          <p:cNvPr id="3" name="2 Rectángulo"/>
          <p:cNvSpPr/>
          <p:nvPr/>
        </p:nvSpPr>
        <p:spPr>
          <a:xfrm>
            <a:off x="1979712" y="1062608"/>
            <a:ext cx="6120680" cy="830997"/>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El estilo a la mitad del camino, quienes lo aplican piensan que:</a:t>
            </a:r>
          </a:p>
        </p:txBody>
      </p:sp>
      <p:sp>
        <p:nvSpPr>
          <p:cNvPr id="4" name="3 Rectángulo"/>
          <p:cNvSpPr/>
          <p:nvPr/>
        </p:nvSpPr>
        <p:spPr>
          <a:xfrm>
            <a:off x="1342282" y="2060848"/>
            <a:ext cx="7250569" cy="4524315"/>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Las </a:t>
            </a:r>
            <a:r>
              <a:rPr lang="es-MX" sz="2400" dirty="0">
                <a:latin typeface="Arial" panose="020B0604020202020204" pitchFamily="34" charset="0"/>
                <a:cs typeface="Arial" panose="020B0604020202020204" pitchFamily="34" charset="0"/>
              </a:rPr>
              <a:t>necesidades de las personas se contraponen con las de la organización por lo cual es muy difícil satisfacer </a:t>
            </a:r>
            <a:r>
              <a:rPr lang="es-MX" sz="2400" dirty="0" smtClean="0">
                <a:latin typeface="Arial" panose="020B0604020202020204" pitchFamily="34" charset="0"/>
                <a:cs typeface="Arial" panose="020B0604020202020204" pitchFamily="34" charset="0"/>
              </a:rPr>
              <a:t>ambas.</a:t>
            </a:r>
          </a:p>
          <a:p>
            <a:pPr algn="just">
              <a:lnSpc>
                <a:spcPct val="150000"/>
              </a:lnSpc>
            </a:pPr>
            <a:endParaRPr lang="es-MX" sz="24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o </a:t>
            </a:r>
            <a:r>
              <a:rPr lang="es-MX" sz="2400" dirty="0">
                <a:latin typeface="Arial" panose="020B0604020202020204" pitchFamily="34" charset="0"/>
                <a:cs typeface="Arial" panose="020B0604020202020204" pitchFamily="34" charset="0"/>
              </a:rPr>
              <a:t>mejor que se puede hacer es encontrar un equilibrio aceptable entre las necesidades de los trabajadores y las metas de productividad de la </a:t>
            </a:r>
            <a:r>
              <a:rPr lang="es-MX" sz="2400" dirty="0" smtClean="0">
                <a:latin typeface="Arial" panose="020B0604020202020204" pitchFamily="34" charset="0"/>
                <a:cs typeface="Arial" panose="020B0604020202020204" pitchFamily="34" charset="0"/>
              </a:rPr>
              <a:t>organización.</a:t>
            </a:r>
            <a:endParaRPr lang="es-MX" sz="2400" dirty="0">
              <a:latin typeface="Arial" panose="020B0604020202020204" pitchFamily="34" charset="0"/>
              <a:cs typeface="Arial" panose="020B0604020202020204"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4385" y="3196091"/>
            <a:ext cx="2276366" cy="1100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645024"/>
            <a:ext cx="1342281" cy="1549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21998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620688"/>
            <a:ext cx="1401346" cy="523220"/>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p:spPr>
        <p:txBody>
          <a:bodyPr wrap="none">
            <a:spAutoFit/>
          </a:bodyPr>
          <a:lstStyle/>
          <a:p>
            <a:pPr algn="ctr"/>
            <a:r>
              <a:rPr lang="es-MX" sz="2800" b="1" i="1" dirty="0">
                <a:latin typeface="Arial" panose="020B0604020202020204" pitchFamily="34" charset="0"/>
                <a:cs typeface="Arial" panose="020B0604020202020204" pitchFamily="34" charset="0"/>
              </a:rPr>
              <a:t>Equipo</a:t>
            </a:r>
          </a:p>
        </p:txBody>
      </p:sp>
      <p:sp>
        <p:nvSpPr>
          <p:cNvPr id="3" name="2 Rectángulo"/>
          <p:cNvSpPr/>
          <p:nvPr/>
        </p:nvSpPr>
        <p:spPr>
          <a:xfrm>
            <a:off x="1555407" y="1398533"/>
            <a:ext cx="3781805" cy="461665"/>
          </a:xfrm>
          <a:prstGeom prst="rect">
            <a:avLst/>
          </a:prstGeom>
        </p:spPr>
        <p:txBody>
          <a:bodyPr wrap="none">
            <a:spAutoFit/>
          </a:bodyPr>
          <a:lstStyle/>
          <a:p>
            <a:r>
              <a:rPr lang="es-MX" sz="2400" dirty="0">
                <a:latin typeface="Arial" panose="020B0604020202020204" pitchFamily="34" charset="0"/>
                <a:cs typeface="Arial" panose="020B0604020202020204" pitchFamily="34" charset="0"/>
              </a:rPr>
              <a:t>El estilo del equipo refleja:</a:t>
            </a:r>
          </a:p>
        </p:txBody>
      </p:sp>
      <p:sp>
        <p:nvSpPr>
          <p:cNvPr id="4" name="3 Rectángulo"/>
          <p:cNvSpPr/>
          <p:nvPr/>
        </p:nvSpPr>
        <p:spPr>
          <a:xfrm>
            <a:off x="2286000" y="2060848"/>
            <a:ext cx="6102424" cy="4455835"/>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Una alta preocupación por las personas y también por la producción.</a:t>
            </a:r>
          </a:p>
          <a:p>
            <a:pPr marL="285750" indent="-28575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Los líderes que aplican este estilo tratan de establecer el trabajo en equipo y de propiciar un sentimiento de compromiso entre los trabajadores.</a:t>
            </a:r>
          </a:p>
          <a:p>
            <a:pPr marL="285750" indent="-28575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El líder introduce un “interés común” por los fines de la empresa.</a:t>
            </a:r>
            <a:endParaRPr lang="es-MX" sz="2400" dirty="0">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189584"/>
            <a:ext cx="2705100" cy="168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3409001"/>
            <a:ext cx="2026430" cy="1964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91320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87214" y="476672"/>
            <a:ext cx="7693133" cy="584775"/>
          </a:xfrm>
          <a:prstGeom prst="rect">
            <a:avLst/>
          </a:prstGeom>
        </p:spPr>
        <p:txBody>
          <a:bodyPr wrap="none">
            <a:spAutoFit/>
          </a:bodyPr>
          <a:lstStyle/>
          <a:p>
            <a:pPr algn="ctr"/>
            <a:r>
              <a:rPr lang="es-MX" sz="3200" b="1" dirty="0">
                <a:latin typeface="Arial" panose="020B0604020202020204" pitchFamily="34" charset="0"/>
                <a:cs typeface="Arial" panose="020B0604020202020204" pitchFamily="34" charset="0"/>
              </a:rPr>
              <a:t>Modelos de contingencia del liderazgo</a:t>
            </a:r>
          </a:p>
        </p:txBody>
      </p:sp>
      <p:sp>
        <p:nvSpPr>
          <p:cNvPr id="3" name="2 Rectángulo"/>
          <p:cNvSpPr/>
          <p:nvPr/>
        </p:nvSpPr>
        <p:spPr>
          <a:xfrm>
            <a:off x="2212860" y="1988840"/>
            <a:ext cx="5472608" cy="2793842"/>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	Según </a:t>
            </a:r>
            <a:r>
              <a:rPr lang="es-MX" sz="2400" dirty="0">
                <a:latin typeface="Arial" panose="020B0604020202020204" pitchFamily="34" charset="0"/>
                <a:cs typeface="Arial" panose="020B0604020202020204" pitchFamily="34" charset="0"/>
              </a:rPr>
              <a:t>los modelos de contingencia del liderazgo, los factores situacionales determinan cuál es el mejor estilo de liderazgo que se debe emplear.                                                                                                                                          </a:t>
            </a: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0687"/>
          <a:stretch/>
        </p:blipFill>
        <p:spPr bwMode="auto">
          <a:xfrm>
            <a:off x="4572000" y="4554901"/>
            <a:ext cx="2133600" cy="1914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4791" y="1484784"/>
            <a:ext cx="781050" cy="2266950"/>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53102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7664" y="1844824"/>
            <a:ext cx="6480719" cy="3970318"/>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os </a:t>
            </a:r>
            <a:r>
              <a:rPr lang="es-MX" sz="2400" dirty="0">
                <a:latin typeface="Arial" panose="020B0604020202020204" pitchFamily="34" charset="0"/>
                <a:cs typeface="Arial" panose="020B0604020202020204" pitchFamily="34" charset="0"/>
              </a:rPr>
              <a:t>lideres pueden variar de comportamiento de una situación a otra</a:t>
            </a:r>
            <a:r>
              <a:rPr lang="es-MX" sz="2400" dirty="0" smtClean="0">
                <a:latin typeface="Arial" panose="020B0604020202020204" pitchFamily="34" charset="0"/>
                <a:cs typeface="Arial" panose="020B0604020202020204" pitchFamily="34" charset="0"/>
              </a:rPr>
              <a:t>.</a:t>
            </a:r>
          </a:p>
          <a:p>
            <a:pPr algn="just">
              <a:lnSpc>
                <a:spcPct val="150000"/>
              </a:lnSpc>
            </a:pPr>
            <a:endParaRPr lang="es-MX" sz="24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os </a:t>
            </a:r>
            <a:r>
              <a:rPr lang="es-MX" sz="2400" dirty="0">
                <a:latin typeface="Arial" panose="020B0604020202020204" pitchFamily="34" charset="0"/>
                <a:cs typeface="Arial" panose="020B0604020202020204" pitchFamily="34" charset="0"/>
              </a:rPr>
              <a:t>líderes efectivos eligen conductas que son más efectivas en una situación </a:t>
            </a:r>
            <a:r>
              <a:rPr lang="es-MX" sz="2400" dirty="0" smtClean="0">
                <a:latin typeface="Arial" panose="020B0604020202020204" pitchFamily="34" charset="0"/>
                <a:cs typeface="Arial" panose="020B0604020202020204" pitchFamily="34" charset="0"/>
              </a:rPr>
              <a:t>determinada.</a:t>
            </a:r>
            <a:endParaRPr lang="es-MX" sz="2400" dirty="0">
              <a:latin typeface="Arial" panose="020B0604020202020204" pitchFamily="34" charset="0"/>
              <a:cs typeface="Arial" panose="020B0604020202020204" pitchFamily="34" charset="0"/>
            </a:endParaRPr>
          </a:p>
          <a:p>
            <a:pPr algn="just">
              <a:lnSpc>
                <a:spcPct val="150000"/>
              </a:lnSpc>
            </a:pP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035937" y="370166"/>
            <a:ext cx="6739024" cy="523220"/>
          </a:xfrm>
          <a:prstGeom prst="rect">
            <a:avLst/>
          </a:prstGeom>
        </p:spPr>
        <p:txBody>
          <a:bodyPr wrap="none">
            <a:spAutoFit/>
          </a:bodyPr>
          <a:lstStyle/>
          <a:p>
            <a:r>
              <a:rPr lang="es-MX" sz="2800" b="1" i="1" dirty="0"/>
              <a:t>Los modelos de contingencia presuponen:</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869160"/>
            <a:ext cx="2800350" cy="162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2727"/>
          <a:stretch/>
        </p:blipFill>
        <p:spPr bwMode="auto">
          <a:xfrm>
            <a:off x="3707903" y="980728"/>
            <a:ext cx="2088233" cy="951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71413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38337" y="1772816"/>
            <a:ext cx="5112568" cy="2862322"/>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	El </a:t>
            </a:r>
            <a:r>
              <a:rPr lang="es-MX" sz="2400" dirty="0">
                <a:latin typeface="Arial" panose="020B0604020202020204" pitchFamily="34" charset="0"/>
                <a:cs typeface="Arial" panose="020B0604020202020204" pitchFamily="34" charset="0"/>
              </a:rPr>
              <a:t>modelo de liderazgo situacional, establece que el estilo de liderazgo que se utilice se debe adaptar al grado de preparación de los </a:t>
            </a:r>
            <a:r>
              <a:rPr lang="es-MX" sz="2400" dirty="0" smtClean="0">
                <a:latin typeface="Arial" panose="020B0604020202020204" pitchFamily="34" charset="0"/>
                <a:cs typeface="Arial" panose="020B0604020202020204" pitchFamily="34" charset="0"/>
              </a:rPr>
              <a:t>seguidores. </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907691" y="332656"/>
            <a:ext cx="6373861" cy="584775"/>
          </a:xfrm>
          <a:prstGeom prst="rect">
            <a:avLst/>
          </a:prstGeom>
        </p:spPr>
        <p:txBody>
          <a:bodyPr wrap="none">
            <a:spAutoFit/>
          </a:bodyPr>
          <a:lstStyle/>
          <a:p>
            <a:pPr algn="ctr"/>
            <a:r>
              <a:rPr lang="es-MX" sz="3200" b="1" dirty="0">
                <a:latin typeface="Arial" panose="020B0604020202020204" pitchFamily="34" charset="0"/>
                <a:cs typeface="Arial" panose="020B0604020202020204" pitchFamily="34" charset="0"/>
              </a:rPr>
              <a:t>Modelo de liderazgo </a:t>
            </a:r>
            <a:r>
              <a:rPr lang="es-MX" sz="3200" b="1" dirty="0" smtClean="0">
                <a:latin typeface="Arial" panose="020B0604020202020204" pitchFamily="34" charset="0"/>
                <a:cs typeface="Arial" panose="020B0604020202020204" pitchFamily="34" charset="0"/>
              </a:rPr>
              <a:t>situacional</a:t>
            </a:r>
            <a:endParaRPr lang="es-MX" sz="3200" b="1" dirty="0">
              <a:latin typeface="Arial" panose="020B0604020202020204" pitchFamily="34" charset="0"/>
              <a:cs typeface="Arial" panose="020B0604020202020204"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4437112"/>
            <a:ext cx="2181225"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67975"/>
            <a:ext cx="1870265" cy="1340945"/>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81627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00389" y="1700808"/>
            <a:ext cx="5742384" cy="4247317"/>
          </a:xfrm>
          <a:prstGeom prst="rect">
            <a:avLst/>
          </a:prstGeom>
        </p:spPr>
        <p:txBody>
          <a:bodyPr wrap="square">
            <a:spAutoFit/>
          </a:bodyPr>
          <a:lstStyle/>
          <a:p>
            <a:pPr marL="342900" indent="-342900" algn="just">
              <a:lnSpc>
                <a:spcPct val="150000"/>
              </a:lnSpc>
              <a:buFont typeface="Wingdings" panose="05000000000000000000" pitchFamily="2" charset="2"/>
              <a:buChar char="v"/>
            </a:pPr>
            <a:r>
              <a:rPr lang="es-MX" sz="2000" dirty="0" smtClean="0">
                <a:latin typeface="Arial" panose="020B0604020202020204" pitchFamily="34" charset="0"/>
                <a:cs typeface="Arial" panose="020B0604020202020204" pitchFamily="34" charset="0"/>
              </a:rPr>
              <a:t>Un conjunto de diversos estilos de liderazgo posibles.</a:t>
            </a:r>
          </a:p>
          <a:p>
            <a:pPr algn="just">
              <a:lnSpc>
                <a:spcPct val="150000"/>
              </a:lnSpc>
            </a:pPr>
            <a:endParaRPr lang="es-MX" sz="2000" dirty="0" smtClean="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v"/>
            </a:pPr>
            <a:r>
              <a:rPr lang="es-MX" sz="2000" dirty="0" smtClean="0">
                <a:latin typeface="Arial" panose="020B0604020202020204" pitchFamily="34" charset="0"/>
                <a:cs typeface="Arial" panose="020B0604020202020204" pitchFamily="34" charset="0"/>
              </a:rPr>
              <a:t>Una descripción de varias situaciones que podrían encontrar los lideres.</a:t>
            </a:r>
          </a:p>
          <a:p>
            <a:pPr algn="just">
              <a:lnSpc>
                <a:spcPct val="150000"/>
              </a:lnSpc>
            </a:pPr>
            <a:endParaRPr lang="es-MX" sz="2000" dirty="0" smtClean="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v"/>
            </a:pPr>
            <a:r>
              <a:rPr lang="es-MX" sz="2000" dirty="0" smtClean="0">
                <a:latin typeface="Arial" panose="020B0604020202020204" pitchFamily="34" charset="0"/>
                <a:cs typeface="Arial" panose="020B0604020202020204" pitchFamily="34" charset="0"/>
              </a:rPr>
              <a:t>Recomendaciones acerca de cuáles son los estilos de liderazgo más efectivos en cada una de las situaciones.</a:t>
            </a:r>
            <a:endParaRPr lang="es-MX" sz="2000" dirty="0">
              <a:latin typeface="Arial" panose="020B0604020202020204" pitchFamily="34" charset="0"/>
              <a:cs typeface="Arial" panose="020B0604020202020204" pitchFamily="34" charset="0"/>
            </a:endParaRPr>
          </a:p>
        </p:txBody>
      </p:sp>
      <p:sp>
        <p:nvSpPr>
          <p:cNvPr id="3" name="2 Rectángulo"/>
          <p:cNvSpPr/>
          <p:nvPr/>
        </p:nvSpPr>
        <p:spPr>
          <a:xfrm>
            <a:off x="1331640" y="548680"/>
            <a:ext cx="6696744" cy="830997"/>
          </a:xfrm>
          <a:prstGeom prst="rect">
            <a:avLst/>
          </a:prstGeom>
        </p:spPr>
        <p:txBody>
          <a:bodyPr wrap="square">
            <a:spAutoFit/>
          </a:bodyPr>
          <a:lstStyle/>
          <a:p>
            <a:pPr algn="just"/>
            <a:r>
              <a:rPr lang="es-MX" sz="2400" b="1" dirty="0" smtClean="0">
                <a:latin typeface="Arial" panose="020B0604020202020204" pitchFamily="34" charset="0"/>
                <a:cs typeface="Arial" panose="020B0604020202020204" pitchFamily="34" charset="0"/>
              </a:rPr>
              <a:t>El modelo de liderazgo situacional tiene tres elementos básicos:</a:t>
            </a:r>
            <a:endParaRPr lang="es-MX" sz="2400" b="1" dirty="0">
              <a:latin typeface="Arial" panose="020B0604020202020204" pitchFamily="34" charset="0"/>
              <a:cs typeface="Arial" panose="020B0604020202020204" pitchFamily="34"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069" y="2204863"/>
            <a:ext cx="1944215" cy="2575347"/>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5448300"/>
            <a:ext cx="1726332" cy="1190287"/>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94334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28381" y="2492896"/>
            <a:ext cx="5256584" cy="3416320"/>
          </a:xfrm>
          <a:prstGeom prst="rect">
            <a:avLst/>
          </a:prstGeom>
        </p:spPr>
        <p:txBody>
          <a:bodyPr wrap="square">
            <a:spAutoFit/>
          </a:bodyPr>
          <a:lstStyle/>
          <a:p>
            <a:pPr marL="285750" indent="-285750" algn="just">
              <a:lnSpc>
                <a:spcPct val="150000"/>
              </a:lnSpc>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Emplear la comunicación unilateral.</a:t>
            </a:r>
          </a:p>
          <a:p>
            <a:pPr marL="285750" indent="-285750" algn="just">
              <a:lnSpc>
                <a:spcPct val="150000"/>
              </a:lnSpc>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Establecer las obligaciones.</a:t>
            </a:r>
          </a:p>
          <a:p>
            <a:pPr marL="285750" indent="-285750" algn="just">
              <a:lnSpc>
                <a:spcPct val="150000"/>
              </a:lnSpc>
              <a:buFont typeface="Wingdings" panose="05000000000000000000" pitchFamily="2" charset="2"/>
              <a:buChar char="v"/>
            </a:pPr>
            <a:r>
              <a:rPr lang="es-MX" sz="2400" dirty="0" smtClean="0">
                <a:latin typeface="Arial" panose="020B0604020202020204" pitchFamily="34" charset="0"/>
                <a:cs typeface="Arial" panose="020B0604020202020204" pitchFamily="34" charset="0"/>
              </a:rPr>
              <a:t>Decir a los seguidores lo que tienen que hacer y cuándo, dónde y cómo.</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835696" y="252883"/>
            <a:ext cx="5364088" cy="830997"/>
          </a:xfrm>
          <a:prstGeom prst="rect">
            <a:avLst/>
          </a:prstGeom>
        </p:spPr>
        <p:txBody>
          <a:bodyPr wrap="square">
            <a:spAutoFit/>
          </a:bodyPr>
          <a:lstStyle/>
          <a:p>
            <a:pPr algn="ctr"/>
            <a:r>
              <a:rPr lang="es-MX" sz="2400" b="1" dirty="0">
                <a:latin typeface="Arial" panose="020B0604020202020204" pitchFamily="34" charset="0"/>
                <a:cs typeface="Arial" panose="020B0604020202020204" pitchFamily="34" charset="0"/>
              </a:rPr>
              <a:t>Estilos de liderazgo según el modelo de liderazgo situacional</a:t>
            </a:r>
          </a:p>
        </p:txBody>
      </p:sp>
      <p:sp>
        <p:nvSpPr>
          <p:cNvPr id="4" name="3 Rectángulo"/>
          <p:cNvSpPr/>
          <p:nvPr/>
        </p:nvSpPr>
        <p:spPr>
          <a:xfrm>
            <a:off x="1084281" y="1825301"/>
            <a:ext cx="6912768" cy="461665"/>
          </a:xfrm>
          <a:prstGeom prst="rect">
            <a:avLst/>
          </a:prstGeom>
        </p:spPr>
        <p:txBody>
          <a:bodyPr wrap="square">
            <a:spAutoFit/>
          </a:bodyPr>
          <a:lstStyle/>
          <a:p>
            <a:pPr algn="just"/>
            <a:r>
              <a:rPr lang="es-MX" sz="2400" i="1" dirty="0">
                <a:latin typeface="Arial" panose="020B0604020202020204" pitchFamily="34" charset="0"/>
                <a:cs typeface="Arial" panose="020B0604020202020204" pitchFamily="34" charset="0"/>
              </a:rPr>
              <a:t>El comportamiento orientado a las tareas incluye: </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581128"/>
            <a:ext cx="2048869" cy="1847850"/>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9785" y="252884"/>
            <a:ext cx="1692696" cy="1324438"/>
          </a:xfrm>
          <a:prstGeom prst="rect">
            <a:avLst/>
          </a:prstGeom>
          <a:noFill/>
          <a:ln>
            <a:noFill/>
          </a:ln>
          <a:effectLst>
            <a:softEdge rad="3175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5689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63888" y="692696"/>
            <a:ext cx="2240422" cy="523220"/>
          </a:xfrm>
          <a:prstGeom prst="rect">
            <a:avLst/>
          </a:prstGeom>
          <a:noFill/>
        </p:spPr>
        <p:txBody>
          <a:bodyPr wrap="none" rtlCol="0">
            <a:spAutoFit/>
          </a:bodyPr>
          <a:lstStyle/>
          <a:p>
            <a:pPr algn="ctr"/>
            <a:r>
              <a:rPr lang="es-ES" sz="2800" b="1" dirty="0" smtClean="0"/>
              <a:t>OBJETIVOS</a:t>
            </a:r>
            <a:endParaRPr lang="es-MX" sz="2800" b="1" dirty="0"/>
          </a:p>
        </p:txBody>
      </p:sp>
      <p:sp>
        <p:nvSpPr>
          <p:cNvPr id="3" name="2 CuadroTexto"/>
          <p:cNvSpPr txBox="1"/>
          <p:nvPr/>
        </p:nvSpPr>
        <p:spPr>
          <a:xfrm>
            <a:off x="1475656" y="1484784"/>
            <a:ext cx="6552728" cy="3970318"/>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Ø"/>
            </a:pPr>
            <a:r>
              <a:rPr lang="es-ES" sz="2400" dirty="0" smtClean="0">
                <a:latin typeface="Arial" panose="020B0604020202020204" pitchFamily="34" charset="0"/>
                <a:cs typeface="Arial" panose="020B0604020202020204" pitchFamily="34" charset="0"/>
              </a:rPr>
              <a:t>Explicar el significado del liderazgo.</a:t>
            </a:r>
          </a:p>
          <a:p>
            <a:pPr marL="285750" indent="-285750" algn="just">
              <a:lnSpc>
                <a:spcPct val="150000"/>
              </a:lnSpc>
              <a:buFont typeface="Wingdings" panose="05000000000000000000" pitchFamily="2" charset="2"/>
              <a:buChar char="Ø"/>
            </a:pPr>
            <a:r>
              <a:rPr lang="es-ES" sz="2400" dirty="0" smtClean="0">
                <a:latin typeface="Arial" panose="020B0604020202020204" pitchFamily="34" charset="0"/>
                <a:cs typeface="Arial" panose="020B0604020202020204" pitchFamily="34" charset="0"/>
              </a:rPr>
              <a:t>Definir las características personales de los líderes efectivos.</a:t>
            </a:r>
          </a:p>
          <a:p>
            <a:pPr marL="285750" indent="-285750" algn="just">
              <a:lnSpc>
                <a:spcPct val="150000"/>
              </a:lnSpc>
              <a:buFont typeface="Wingdings" panose="05000000000000000000" pitchFamily="2" charset="2"/>
              <a:buChar char="Ø"/>
            </a:pPr>
            <a:r>
              <a:rPr lang="es-ES" sz="2400" dirty="0" smtClean="0">
                <a:latin typeface="Arial" panose="020B0604020202020204" pitchFamily="34" charset="0"/>
                <a:cs typeface="Arial" panose="020B0604020202020204" pitchFamily="34" charset="0"/>
              </a:rPr>
              <a:t>Describir los tipos de comportamiento que se requieren para ser líder.</a:t>
            </a:r>
          </a:p>
          <a:p>
            <a:pPr marL="285750" indent="-285750" algn="just">
              <a:lnSpc>
                <a:spcPct val="150000"/>
              </a:lnSpc>
              <a:buFont typeface="Wingdings" panose="05000000000000000000" pitchFamily="2" charset="2"/>
              <a:buChar char="Ø"/>
            </a:pPr>
            <a:r>
              <a:rPr lang="es-ES" sz="2400" dirty="0" smtClean="0">
                <a:latin typeface="Arial" panose="020B0604020202020204" pitchFamily="34" charset="0"/>
                <a:cs typeface="Arial" panose="020B0604020202020204" pitchFamily="34" charset="0"/>
              </a:rPr>
              <a:t>Explicar las contingencias que podrían configurar el comportamiento de los lideres.</a:t>
            </a:r>
            <a:endParaRPr lang="es-MX" sz="2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901" t="29916" r="28674"/>
          <a:stretch/>
        </p:blipFill>
        <p:spPr bwMode="auto">
          <a:xfrm>
            <a:off x="3563888" y="5381809"/>
            <a:ext cx="3530007" cy="1255324"/>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265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83620" y="2132856"/>
            <a:ext cx="5786683" cy="2862322"/>
          </a:xfrm>
          <a:prstGeom prst="rect">
            <a:avLst/>
          </a:prstGeom>
        </p:spPr>
        <p:txBody>
          <a:bodyPr wrap="square">
            <a:spAutoFit/>
          </a:bodyPr>
          <a:lstStyle/>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Emplear </a:t>
            </a:r>
            <a:r>
              <a:rPr lang="es-MX" sz="2400" dirty="0">
                <a:latin typeface="Arial" panose="020B0604020202020204" pitchFamily="34" charset="0"/>
                <a:cs typeface="Arial" panose="020B0604020202020204" pitchFamily="34" charset="0"/>
              </a:rPr>
              <a:t>la comunicación </a:t>
            </a:r>
            <a:r>
              <a:rPr lang="es-MX" sz="2400" dirty="0" smtClean="0">
                <a:latin typeface="Arial" panose="020B0604020202020204" pitchFamily="34" charset="0"/>
                <a:cs typeface="Arial" panose="020B0604020202020204" pitchFamily="34" charset="0"/>
              </a:rPr>
              <a:t>bilateral.</a:t>
            </a: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E</a:t>
            </a:r>
            <a:r>
              <a:rPr lang="es-MX" sz="2400" dirty="0" smtClean="0">
                <a:latin typeface="Arial" panose="020B0604020202020204" pitchFamily="34" charset="0"/>
                <a:cs typeface="Arial" panose="020B0604020202020204" pitchFamily="34" charset="0"/>
              </a:rPr>
              <a:t>scuchar </a:t>
            </a:r>
            <a:r>
              <a:rPr lang="es-MX" sz="2400" dirty="0">
                <a:latin typeface="Arial" panose="020B0604020202020204" pitchFamily="34" charset="0"/>
                <a:cs typeface="Arial" panose="020B0604020202020204" pitchFamily="34" charset="0"/>
              </a:rPr>
              <a:t>a los seguidores, alentarles e involucrarles en la toma de </a:t>
            </a:r>
            <a:r>
              <a:rPr lang="es-MX" sz="2400" dirty="0" smtClean="0">
                <a:latin typeface="Arial" panose="020B0604020202020204" pitchFamily="34" charset="0"/>
                <a:cs typeface="Arial" panose="020B0604020202020204" pitchFamily="34" charset="0"/>
              </a:rPr>
              <a:t>decisiones. </a:t>
            </a: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Brindarles </a:t>
            </a:r>
            <a:r>
              <a:rPr lang="es-MX" sz="2400" dirty="0">
                <a:latin typeface="Arial" panose="020B0604020202020204" pitchFamily="34" charset="0"/>
                <a:cs typeface="Arial" panose="020B0604020202020204" pitchFamily="34" charset="0"/>
              </a:rPr>
              <a:t>apoyo emocional.</a:t>
            </a:r>
          </a:p>
        </p:txBody>
      </p:sp>
      <p:sp>
        <p:nvSpPr>
          <p:cNvPr id="3" name="2 Rectángulo"/>
          <p:cNvSpPr/>
          <p:nvPr/>
        </p:nvSpPr>
        <p:spPr>
          <a:xfrm>
            <a:off x="2411760" y="404664"/>
            <a:ext cx="4572000" cy="830997"/>
          </a:xfrm>
          <a:prstGeom prst="rect">
            <a:avLst/>
          </a:prstGeom>
        </p:spPr>
        <p:txBody>
          <a:bodyPr>
            <a:spAutoFit/>
          </a:bodyPr>
          <a:lstStyle/>
          <a:p>
            <a:pPr algn="ctr"/>
            <a:r>
              <a:rPr lang="es-MX" sz="2400" b="1" i="1" dirty="0">
                <a:latin typeface="Arial" panose="020B0604020202020204" pitchFamily="34" charset="0"/>
                <a:cs typeface="Arial" panose="020B0604020202020204" pitchFamily="34" charset="0"/>
              </a:rPr>
              <a:t>El comportamiento orientado a las relaciones incluye:</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7564" y="5061917"/>
            <a:ext cx="3095625"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002" y="445484"/>
            <a:ext cx="1909986" cy="2009836"/>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72635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600222" y="3140968"/>
            <a:ext cx="4572000" cy="2677656"/>
          </a:xfrm>
          <a:prstGeom prst="rect">
            <a:avLst/>
          </a:prstGeom>
          <a:solidFill>
            <a:srgbClr val="92D050"/>
          </a:solidFill>
          <a:effectLst>
            <a:softEdge rad="635000"/>
          </a:effectLst>
        </p:spPr>
        <p:txBody>
          <a:bodyPr>
            <a:spAutoFit/>
          </a:bodyPr>
          <a:lstStyle/>
          <a:p>
            <a:pPr marL="285750" indent="-285750" algn="ctr">
              <a:lnSpc>
                <a:spcPct val="150000"/>
              </a:lnSpc>
              <a:buFont typeface="Arial" panose="020B0604020202020204" pitchFamily="34" charset="0"/>
              <a:buChar char="•"/>
            </a:pPr>
            <a:r>
              <a:rPr lang="es-MX" sz="2800" dirty="0" smtClean="0">
                <a:latin typeface="Arial" panose="020B0604020202020204" pitchFamily="34" charset="0"/>
                <a:cs typeface="Arial" panose="020B0604020202020204" pitchFamily="34" charset="0"/>
              </a:rPr>
              <a:t>Indicativo</a:t>
            </a:r>
          </a:p>
          <a:p>
            <a:pPr marL="285750" indent="-285750" algn="ctr">
              <a:lnSpc>
                <a:spcPct val="150000"/>
              </a:lnSpc>
              <a:buFont typeface="Arial" panose="020B0604020202020204" pitchFamily="34" charset="0"/>
              <a:buChar char="•"/>
            </a:pPr>
            <a:r>
              <a:rPr lang="es-MX" sz="2800" dirty="0" smtClean="0">
                <a:latin typeface="Arial" panose="020B0604020202020204" pitchFamily="34" charset="0"/>
                <a:cs typeface="Arial" panose="020B0604020202020204" pitchFamily="34" charset="0"/>
              </a:rPr>
              <a:t>Vendedor</a:t>
            </a:r>
          </a:p>
          <a:p>
            <a:pPr marL="285750" indent="-285750" algn="ctr">
              <a:lnSpc>
                <a:spcPct val="150000"/>
              </a:lnSpc>
              <a:buFont typeface="Arial" panose="020B0604020202020204" pitchFamily="34" charset="0"/>
              <a:buChar char="•"/>
            </a:pPr>
            <a:r>
              <a:rPr lang="es-MX" sz="2800" dirty="0" smtClean="0">
                <a:latin typeface="Arial" panose="020B0604020202020204" pitchFamily="34" charset="0"/>
                <a:cs typeface="Arial" panose="020B0604020202020204" pitchFamily="34" charset="0"/>
              </a:rPr>
              <a:t>Participativo </a:t>
            </a:r>
            <a:endParaRPr lang="es-MX" sz="2800" dirty="0">
              <a:latin typeface="Arial" panose="020B0604020202020204" pitchFamily="34" charset="0"/>
              <a:cs typeface="Arial" panose="020B0604020202020204" pitchFamily="34" charset="0"/>
            </a:endParaRPr>
          </a:p>
          <a:p>
            <a:pPr marL="285750" indent="-285750" algn="ctr">
              <a:lnSpc>
                <a:spcPct val="150000"/>
              </a:lnSpc>
              <a:buFont typeface="Arial" panose="020B0604020202020204" pitchFamily="34" charset="0"/>
              <a:buChar char="•"/>
            </a:pPr>
            <a:r>
              <a:rPr lang="es-MX" sz="2800" dirty="0" err="1" smtClean="0">
                <a:latin typeface="Arial" panose="020B0604020202020204" pitchFamily="34" charset="0"/>
                <a:cs typeface="Arial" panose="020B0604020202020204" pitchFamily="34" charset="0"/>
              </a:rPr>
              <a:t>Delegador</a:t>
            </a:r>
            <a:endParaRPr lang="es-MX" sz="2800" dirty="0">
              <a:latin typeface="Arial" panose="020B0604020202020204" pitchFamily="34" charset="0"/>
              <a:cs typeface="Arial" panose="020B0604020202020204" pitchFamily="34" charset="0"/>
            </a:endParaRPr>
          </a:p>
        </p:txBody>
      </p:sp>
      <p:sp>
        <p:nvSpPr>
          <p:cNvPr id="3" name="2 Rectángulo"/>
          <p:cNvSpPr/>
          <p:nvPr/>
        </p:nvSpPr>
        <p:spPr>
          <a:xfrm>
            <a:off x="1259632" y="404664"/>
            <a:ext cx="6912768" cy="2308324"/>
          </a:xfrm>
          <a:prstGeom prst="rect">
            <a:avLst/>
          </a:prstGeom>
        </p:spPr>
        <p:txBody>
          <a:bodyPr wrap="square">
            <a:spAutoFit/>
          </a:bodyPr>
          <a:lstStyle/>
          <a:p>
            <a:pPr algn="just"/>
            <a:r>
              <a:rPr lang="es-MX" sz="2400" b="1" i="1" dirty="0" smtClean="0">
                <a:latin typeface="Arial" panose="020B0604020202020204" pitchFamily="34" charset="0"/>
                <a:cs typeface="Arial" panose="020B0604020202020204" pitchFamily="34" charset="0"/>
              </a:rPr>
              <a:t>	Los </a:t>
            </a:r>
            <a:r>
              <a:rPr lang="es-MX" sz="2400" b="1" i="1" dirty="0">
                <a:latin typeface="Arial" panose="020B0604020202020204" pitchFamily="34" charset="0"/>
                <a:cs typeface="Arial" panose="020B0604020202020204" pitchFamily="34" charset="0"/>
              </a:rPr>
              <a:t>líderes efectivos combinan diferentes cantidades de comportamiento orientado a las tareas y diversas cantidades de comportamiento orientado a las relaciones y utilizan cuatro estilos diferentes de liderazgo los cuales son: </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573016"/>
            <a:ext cx="2916654" cy="2520280"/>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69408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835696" y="548680"/>
            <a:ext cx="6336704" cy="1231106"/>
          </a:xfrm>
          <a:prstGeom prst="rect">
            <a:avLst/>
          </a:prstGeom>
          <a:solidFill>
            <a:srgbClr val="92D050"/>
          </a:solidFill>
          <a:effectLst>
            <a:softEdge rad="317500"/>
          </a:effectLst>
        </p:spPr>
        <p:txBody>
          <a:bodyPr wrap="square">
            <a:spAutoFit/>
          </a:bodyPr>
          <a:lstStyle/>
          <a:p>
            <a:pPr algn="ctr"/>
            <a:r>
              <a:rPr lang="es-MX" sz="2800" b="1" i="1" dirty="0" smtClean="0"/>
              <a:t>Estilo </a:t>
            </a:r>
            <a:r>
              <a:rPr lang="es-MX" sz="2800" b="1" i="1" dirty="0"/>
              <a:t>de liderazgo </a:t>
            </a:r>
            <a:r>
              <a:rPr lang="es-MX" sz="2800" b="1" i="1" dirty="0" smtClean="0"/>
              <a:t>indicativo</a:t>
            </a:r>
            <a:r>
              <a:rPr lang="es-MX" sz="2800" b="1" i="1" dirty="0"/>
              <a:t> </a:t>
            </a:r>
            <a:r>
              <a:rPr lang="es-MX" sz="2800" b="1" i="1" dirty="0" smtClean="0"/>
              <a:t>(alto </a:t>
            </a:r>
            <a:r>
              <a:rPr lang="es-MX" sz="2800" b="1" i="1" dirty="0"/>
              <a:t>en tares, bajo en relaciones) </a:t>
            </a:r>
            <a:endParaRPr lang="es-MX" sz="2800" b="1" i="1" dirty="0" smtClean="0"/>
          </a:p>
          <a:p>
            <a:endParaRPr lang="es-MX" b="1" i="1" dirty="0"/>
          </a:p>
        </p:txBody>
      </p:sp>
      <p:sp>
        <p:nvSpPr>
          <p:cNvPr id="4" name="3 Rectángulo"/>
          <p:cNvSpPr/>
          <p:nvPr/>
        </p:nvSpPr>
        <p:spPr>
          <a:xfrm>
            <a:off x="2718048" y="2636912"/>
            <a:ext cx="4572000" cy="2677656"/>
          </a:xfrm>
          <a:prstGeom prst="rect">
            <a:avLst/>
          </a:prstGeom>
        </p:spPr>
        <p:txBody>
          <a:bodyPr>
            <a:spAutoFit/>
          </a:bodyPr>
          <a:lstStyle/>
          <a:p>
            <a:pPr algn="just">
              <a:lnSpc>
                <a:spcPct val="150000"/>
              </a:lnSpc>
            </a:pPr>
            <a:r>
              <a:rPr lang="es-MX" sz="2800" dirty="0" smtClean="0">
                <a:latin typeface="Arial" panose="020B0604020202020204" pitchFamily="34" charset="0"/>
                <a:cs typeface="Arial" panose="020B0604020202020204" pitchFamily="34" charset="0"/>
              </a:rPr>
              <a:t>	Girar </a:t>
            </a:r>
            <a:r>
              <a:rPr lang="es-MX" sz="2800" dirty="0">
                <a:latin typeface="Arial" panose="020B0604020202020204" pitchFamily="34" charset="0"/>
                <a:cs typeface="Arial" panose="020B0604020202020204" pitchFamily="34" charset="0"/>
              </a:rPr>
              <a:t>instrucciones específicas y supervisar muy de cerca el desempeño.</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3605" y="4941168"/>
            <a:ext cx="2924175" cy="156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446" y="1779786"/>
            <a:ext cx="2771378" cy="1409700"/>
          </a:xfrm>
          <a:prstGeom prst="rect">
            <a:avLst/>
          </a:prstGeom>
          <a:noFill/>
          <a:ln>
            <a:noFill/>
          </a:ln>
          <a:effectLst>
            <a:softEdge rad="63500"/>
          </a:effectLst>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38420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86000" y="2708920"/>
            <a:ext cx="5382344" cy="1951496"/>
          </a:xfrm>
          <a:prstGeom prst="rect">
            <a:avLst/>
          </a:prstGeom>
        </p:spPr>
        <p:txBody>
          <a:bodyPr wrap="square">
            <a:spAutoFit/>
          </a:bodyPr>
          <a:lstStyle/>
          <a:p>
            <a:pPr algn="just">
              <a:lnSpc>
                <a:spcPct val="150000"/>
              </a:lnSpc>
            </a:pPr>
            <a:r>
              <a:rPr lang="es-MX" sz="2800" dirty="0" smtClean="0">
                <a:latin typeface="Arial" panose="020B0604020202020204" pitchFamily="34" charset="0"/>
                <a:cs typeface="Arial" panose="020B0604020202020204" pitchFamily="34" charset="0"/>
              </a:rPr>
              <a:t>	Explicar </a:t>
            </a:r>
            <a:r>
              <a:rPr lang="es-MX" sz="2800" dirty="0">
                <a:latin typeface="Arial" panose="020B0604020202020204" pitchFamily="34" charset="0"/>
                <a:cs typeface="Arial" panose="020B0604020202020204" pitchFamily="34" charset="0"/>
              </a:rPr>
              <a:t>las decisiones y dar oportunidad para las </a:t>
            </a:r>
            <a:r>
              <a:rPr lang="es-MX" sz="2800" dirty="0" smtClean="0">
                <a:latin typeface="Arial" panose="020B0604020202020204" pitchFamily="34" charset="0"/>
                <a:cs typeface="Arial" panose="020B0604020202020204" pitchFamily="34" charset="0"/>
              </a:rPr>
              <a:t>aclaraciones.</a:t>
            </a:r>
            <a:endParaRPr lang="es-MX" sz="2800" dirty="0">
              <a:latin typeface="Arial" panose="020B0604020202020204" pitchFamily="34" charset="0"/>
              <a:cs typeface="Arial" panose="020B0604020202020204" pitchFamily="34" charset="0"/>
            </a:endParaRPr>
          </a:p>
        </p:txBody>
      </p:sp>
      <p:sp>
        <p:nvSpPr>
          <p:cNvPr id="3" name="2 Rectángulo"/>
          <p:cNvSpPr/>
          <p:nvPr/>
        </p:nvSpPr>
        <p:spPr>
          <a:xfrm>
            <a:off x="2096852" y="404663"/>
            <a:ext cx="5760640" cy="954107"/>
          </a:xfrm>
          <a:prstGeom prst="rect">
            <a:avLst/>
          </a:prstGeom>
          <a:solidFill>
            <a:srgbClr val="92D050"/>
          </a:solidFill>
          <a:effectLst>
            <a:softEdge rad="317500"/>
          </a:effectLst>
        </p:spPr>
        <p:txBody>
          <a:bodyPr wrap="square">
            <a:spAutoFit/>
          </a:bodyPr>
          <a:lstStyle/>
          <a:p>
            <a:pPr algn="ctr"/>
            <a:r>
              <a:rPr lang="es-MX" sz="2800" b="1" i="1" dirty="0"/>
              <a:t>Estilo de liderazgo </a:t>
            </a:r>
            <a:r>
              <a:rPr lang="es-MX" sz="2800" b="1" i="1" dirty="0" smtClean="0"/>
              <a:t>vendedor </a:t>
            </a:r>
            <a:r>
              <a:rPr lang="es-MX" sz="2800" b="1" i="1" dirty="0"/>
              <a:t>(alto en tareas, alto en relaciones) </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692317"/>
            <a:ext cx="2443278" cy="1600200"/>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628800"/>
            <a:ext cx="2280797" cy="1569550"/>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72927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83768" y="2492896"/>
            <a:ext cx="5598368" cy="1384995"/>
          </a:xfrm>
          <a:prstGeom prst="rect">
            <a:avLst/>
          </a:prstGeom>
        </p:spPr>
        <p:txBody>
          <a:bodyPr wrap="square">
            <a:spAutoFit/>
          </a:bodyPr>
          <a:lstStyle/>
          <a:p>
            <a:pPr algn="just">
              <a:lnSpc>
                <a:spcPct val="150000"/>
              </a:lnSpc>
            </a:pPr>
            <a:r>
              <a:rPr lang="es-MX" sz="2800" dirty="0" smtClean="0">
                <a:latin typeface="Arial" panose="020B0604020202020204" pitchFamily="34" charset="0"/>
                <a:cs typeface="Arial" panose="020B0604020202020204" pitchFamily="34" charset="0"/>
              </a:rPr>
              <a:t>	Compartir </a:t>
            </a:r>
            <a:r>
              <a:rPr lang="es-MX" sz="2800" dirty="0">
                <a:latin typeface="Arial" panose="020B0604020202020204" pitchFamily="34" charset="0"/>
                <a:cs typeface="Arial" panose="020B0604020202020204" pitchFamily="34" charset="0"/>
              </a:rPr>
              <a:t>y facilitar ideas para la toma de decisiones.</a:t>
            </a:r>
          </a:p>
        </p:txBody>
      </p:sp>
      <p:sp>
        <p:nvSpPr>
          <p:cNvPr id="3" name="2 Rectángulo"/>
          <p:cNvSpPr/>
          <p:nvPr/>
        </p:nvSpPr>
        <p:spPr>
          <a:xfrm>
            <a:off x="2051720" y="404664"/>
            <a:ext cx="5616624" cy="954107"/>
          </a:xfrm>
          <a:prstGeom prst="rect">
            <a:avLst/>
          </a:prstGeom>
          <a:solidFill>
            <a:srgbClr val="92D050"/>
          </a:solidFill>
          <a:effectLst>
            <a:softEdge rad="317500"/>
          </a:effectLst>
        </p:spPr>
        <p:txBody>
          <a:bodyPr wrap="square">
            <a:spAutoFit/>
          </a:bodyPr>
          <a:lstStyle/>
          <a:p>
            <a:pPr algn="ctr"/>
            <a:r>
              <a:rPr lang="es-MX" sz="2800" b="1" i="1" dirty="0"/>
              <a:t>Estilo de liderazgo </a:t>
            </a:r>
            <a:r>
              <a:rPr lang="es-MX" sz="2800" b="1" i="1" dirty="0" smtClean="0"/>
              <a:t>participativo </a:t>
            </a:r>
            <a:r>
              <a:rPr lang="es-MX" sz="2800" b="1" i="1" dirty="0"/>
              <a:t>(alto en relaciones, bajo en tareas) </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4407233"/>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684982"/>
            <a:ext cx="2165198"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13196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23728" y="2132856"/>
            <a:ext cx="5688632" cy="2031325"/>
          </a:xfrm>
          <a:prstGeom prst="rect">
            <a:avLst/>
          </a:prstGeom>
        </p:spPr>
        <p:txBody>
          <a:bodyPr wrap="square">
            <a:spAutoFit/>
          </a:bodyPr>
          <a:lstStyle/>
          <a:p>
            <a:pPr algn="just">
              <a:lnSpc>
                <a:spcPct val="150000"/>
              </a:lnSpc>
            </a:pPr>
            <a:r>
              <a:rPr lang="es-MX" sz="2800" dirty="0" smtClean="0">
                <a:latin typeface="Arial" panose="020B0604020202020204" pitchFamily="34" charset="0"/>
                <a:cs typeface="Arial" panose="020B0604020202020204" pitchFamily="34" charset="0"/>
              </a:rPr>
              <a:t>	Transferir </a:t>
            </a:r>
            <a:r>
              <a:rPr lang="es-MX" sz="2800" dirty="0">
                <a:latin typeface="Arial" panose="020B0604020202020204" pitchFamily="34" charset="0"/>
                <a:cs typeface="Arial" panose="020B0604020202020204" pitchFamily="34" charset="0"/>
              </a:rPr>
              <a:t>a otros la responsabilidad de las decisiones y su implementación.</a:t>
            </a:r>
          </a:p>
        </p:txBody>
      </p:sp>
      <p:sp>
        <p:nvSpPr>
          <p:cNvPr id="3" name="2 Rectángulo"/>
          <p:cNvSpPr/>
          <p:nvPr/>
        </p:nvSpPr>
        <p:spPr>
          <a:xfrm>
            <a:off x="2123728" y="260648"/>
            <a:ext cx="5472608" cy="830997"/>
          </a:xfrm>
          <a:prstGeom prst="rect">
            <a:avLst/>
          </a:prstGeom>
          <a:solidFill>
            <a:srgbClr val="92D050"/>
          </a:solidFill>
          <a:effectLst>
            <a:softEdge rad="317500"/>
          </a:effectLst>
        </p:spPr>
        <p:txBody>
          <a:bodyPr wrap="square">
            <a:spAutoFit/>
          </a:bodyPr>
          <a:lstStyle/>
          <a:p>
            <a:pPr algn="ctr"/>
            <a:r>
              <a:rPr lang="es-MX" sz="2400" b="1" dirty="0">
                <a:latin typeface="Arial" panose="020B0604020202020204" pitchFamily="34" charset="0"/>
                <a:cs typeface="Arial" panose="020B0604020202020204" pitchFamily="34" charset="0"/>
              </a:rPr>
              <a:t>Estilo de liderazgo </a:t>
            </a:r>
            <a:r>
              <a:rPr lang="es-MX" sz="2400" b="1" dirty="0" err="1">
                <a:latin typeface="Arial" panose="020B0604020202020204" pitchFamily="34" charset="0"/>
                <a:cs typeface="Arial" panose="020B0604020202020204" pitchFamily="34" charset="0"/>
              </a:rPr>
              <a:t>delegador</a:t>
            </a:r>
            <a:r>
              <a:rPr lang="es-MX" sz="2400" b="1" dirty="0">
                <a:latin typeface="Arial" panose="020B0604020202020204" pitchFamily="34" charset="0"/>
                <a:cs typeface="Arial" panose="020B0604020202020204" pitchFamily="34" charset="0"/>
              </a:rPr>
              <a:t> (</a:t>
            </a:r>
            <a:r>
              <a:rPr lang="es-MX" sz="2400" b="1" dirty="0" smtClean="0">
                <a:latin typeface="Arial" panose="020B0604020202020204" pitchFamily="34" charset="0"/>
                <a:cs typeface="Arial" panose="020B0604020202020204" pitchFamily="34" charset="0"/>
              </a:rPr>
              <a:t>bajo </a:t>
            </a:r>
            <a:r>
              <a:rPr lang="es-MX" sz="2400" b="1" dirty="0">
                <a:latin typeface="Arial" panose="020B0604020202020204" pitchFamily="34" charset="0"/>
                <a:cs typeface="Arial" panose="020B0604020202020204" pitchFamily="34" charset="0"/>
              </a:rPr>
              <a:t>en relaciones, bajo en tareas) </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6911" y="4653136"/>
            <a:ext cx="3019425"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8719235">
            <a:off x="454847" y="1605070"/>
            <a:ext cx="2069525" cy="1550146"/>
          </a:xfrm>
          <a:prstGeom prst="rect">
            <a:avLst/>
          </a:prstGeom>
          <a:noFill/>
          <a:ln>
            <a:noFill/>
          </a:ln>
          <a:effectLst>
            <a:softEdge rad="3175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1102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23928" y="1354970"/>
            <a:ext cx="4572000" cy="4455835"/>
          </a:xfrm>
          <a:prstGeom prst="rect">
            <a:avLst/>
          </a:prstGeom>
        </p:spPr>
        <p:txBody>
          <a:bodyPr>
            <a:spAutoFit/>
          </a:bodyPr>
          <a:lstStyle/>
          <a:p>
            <a:pPr algn="just">
              <a:lnSpc>
                <a:spcPct val="150000"/>
              </a:lnSpc>
            </a:pPr>
            <a:r>
              <a:rPr lang="es-MX" sz="2400" dirty="0" smtClean="0">
                <a:latin typeface="Arial" panose="020B0604020202020204" pitchFamily="34" charset="0"/>
                <a:cs typeface="Arial" panose="020B0604020202020204" pitchFamily="34" charset="0"/>
              </a:rPr>
              <a:t>	Con </a:t>
            </a:r>
            <a:r>
              <a:rPr lang="es-MX" sz="2400" dirty="0">
                <a:latin typeface="Arial" panose="020B0604020202020204" pitchFamily="34" charset="0"/>
                <a:cs typeface="Arial" panose="020B0604020202020204" pitchFamily="34" charset="0"/>
              </a:rPr>
              <a:t>base en este modelo, los líderes deberán analizar la situación antes de decidir cuál estilo de liderazgo emplearán. La Contingencia situacional de este modelo es el grado de preparación de los seguidores.</a:t>
            </a:r>
          </a:p>
        </p:txBody>
      </p:sp>
      <p:sp>
        <p:nvSpPr>
          <p:cNvPr id="3" name="2 Rectángulo"/>
          <p:cNvSpPr/>
          <p:nvPr/>
        </p:nvSpPr>
        <p:spPr>
          <a:xfrm>
            <a:off x="551221" y="3105835"/>
            <a:ext cx="3084675" cy="954107"/>
          </a:xfrm>
          <a:prstGeom prst="rect">
            <a:avLst/>
          </a:prstGeom>
        </p:spPr>
        <p:txBody>
          <a:bodyPr wrap="square">
            <a:spAutoFit/>
          </a:bodyPr>
          <a:lstStyle/>
          <a:p>
            <a:pPr algn="ctr"/>
            <a:r>
              <a:rPr lang="es-MX" sz="2800" b="1" i="1" dirty="0">
                <a:latin typeface="Arial" panose="020B0604020202020204" pitchFamily="34" charset="0"/>
                <a:cs typeface="Arial" panose="020B0604020202020204" pitchFamily="34" charset="0"/>
              </a:rPr>
              <a:t>Contingencia </a:t>
            </a:r>
            <a:r>
              <a:rPr lang="es-MX" sz="2800" b="1" i="1" dirty="0" smtClean="0">
                <a:latin typeface="Arial" panose="020B0604020202020204" pitchFamily="34" charset="0"/>
                <a:cs typeface="Arial" panose="020B0604020202020204" pitchFamily="34" charset="0"/>
              </a:rPr>
              <a:t>situacional </a:t>
            </a:r>
            <a:endParaRPr lang="es-MX" sz="2800" b="1" i="1" dirty="0">
              <a:latin typeface="Arial" panose="020B0604020202020204" pitchFamily="34" charset="0"/>
              <a:cs typeface="Arial" panose="020B0604020202020204" pitchFamily="34" charset="0"/>
            </a:endParaRPr>
          </a:p>
        </p:txBody>
      </p:sp>
      <p:sp>
        <p:nvSpPr>
          <p:cNvPr id="4" name="3 Abrir llave"/>
          <p:cNvSpPr/>
          <p:nvPr/>
        </p:nvSpPr>
        <p:spPr>
          <a:xfrm>
            <a:off x="3419872" y="1242628"/>
            <a:ext cx="792088" cy="468052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71103"/>
            <a:ext cx="2962275" cy="1543050"/>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4730684"/>
            <a:ext cx="1677063" cy="16506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23251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19872" y="631776"/>
            <a:ext cx="2778325" cy="523220"/>
          </a:xfrm>
          <a:prstGeom prst="rect">
            <a:avLst/>
          </a:prstGeom>
          <a:noFill/>
        </p:spPr>
        <p:txBody>
          <a:bodyPr wrap="none" rtlCol="0">
            <a:spAutoFit/>
          </a:bodyPr>
          <a:lstStyle/>
          <a:p>
            <a:pPr algn="ctr"/>
            <a:r>
              <a:rPr lang="es-ES" sz="2800" b="1" dirty="0" smtClean="0">
                <a:latin typeface="Arial" panose="020B0604020202020204" pitchFamily="34" charset="0"/>
                <a:cs typeface="Arial" panose="020B0604020202020204" pitchFamily="34" charset="0"/>
              </a:rPr>
              <a:t>BIBLIOGRAFÍA</a:t>
            </a:r>
            <a:endParaRPr lang="es-MX" sz="2800" b="1" dirty="0">
              <a:latin typeface="Arial" panose="020B0604020202020204" pitchFamily="34" charset="0"/>
              <a:cs typeface="Arial" panose="020B0604020202020204" pitchFamily="34" charset="0"/>
            </a:endParaRPr>
          </a:p>
        </p:txBody>
      </p:sp>
      <p:sp>
        <p:nvSpPr>
          <p:cNvPr id="3" name="2 CuadroTexto"/>
          <p:cNvSpPr txBox="1"/>
          <p:nvPr/>
        </p:nvSpPr>
        <p:spPr>
          <a:xfrm>
            <a:off x="1619672" y="1628800"/>
            <a:ext cx="6696744" cy="3139321"/>
          </a:xfrm>
          <a:prstGeom prst="rect">
            <a:avLst/>
          </a:prstGeom>
          <a:noFill/>
        </p:spPr>
        <p:txBody>
          <a:bodyPr wrap="square" rtlCol="0">
            <a:spAutoFit/>
          </a:bodyPr>
          <a:lstStyle/>
          <a:p>
            <a:pPr marL="342900" indent="-342900" algn="just">
              <a:buFont typeface="+mj-lt"/>
              <a:buAutoNum type="arabicPeriod"/>
            </a:pPr>
            <a:r>
              <a:rPr lang="es-ES" dirty="0" err="1" smtClean="0">
                <a:latin typeface="Arial" panose="020B0604020202020204" pitchFamily="34" charset="0"/>
                <a:cs typeface="Arial" panose="020B0604020202020204" pitchFamily="34" charset="0"/>
              </a:rPr>
              <a:t>Hellriegel</a:t>
            </a:r>
            <a:r>
              <a:rPr lang="es-ES" dirty="0" smtClean="0">
                <a:latin typeface="Arial" panose="020B0604020202020204" pitchFamily="34" charset="0"/>
                <a:cs typeface="Arial" panose="020B0604020202020204" pitchFamily="34" charset="0"/>
              </a:rPr>
              <a:t>, Don, Jackson, </a:t>
            </a:r>
            <a:r>
              <a:rPr lang="es-ES" dirty="0" err="1" smtClean="0">
                <a:latin typeface="Arial" panose="020B0604020202020204" pitchFamily="34" charset="0"/>
                <a:cs typeface="Arial" panose="020B0604020202020204" pitchFamily="34" charset="0"/>
              </a:rPr>
              <a:t>Susan</a:t>
            </a:r>
            <a:r>
              <a:rPr lang="es-ES" dirty="0" smtClean="0">
                <a:latin typeface="Arial" panose="020B0604020202020204" pitchFamily="34" charset="0"/>
                <a:cs typeface="Arial" panose="020B0604020202020204" pitchFamily="34" charset="0"/>
              </a:rPr>
              <a:t> E.  y </a:t>
            </a:r>
            <a:r>
              <a:rPr lang="es-ES" dirty="0" err="1" smtClean="0">
                <a:latin typeface="Arial" panose="020B0604020202020204" pitchFamily="34" charset="0"/>
                <a:cs typeface="Arial" panose="020B0604020202020204" pitchFamily="34" charset="0"/>
              </a:rPr>
              <a:t>Slocum</a:t>
            </a:r>
            <a:r>
              <a:rPr lang="es-ES" dirty="0" smtClean="0">
                <a:latin typeface="Arial" panose="020B0604020202020204" pitchFamily="34" charset="0"/>
                <a:cs typeface="Arial" panose="020B0604020202020204" pitchFamily="34" charset="0"/>
              </a:rPr>
              <a:t>,  Jr., </a:t>
            </a:r>
            <a:r>
              <a:rPr lang="es-ES" dirty="0" err="1" smtClean="0">
                <a:latin typeface="Arial" panose="020B0604020202020204" pitchFamily="34" charset="0"/>
                <a:cs typeface="Arial" panose="020B0604020202020204" pitchFamily="34" charset="0"/>
              </a:rPr>
              <a:t>Jhon</a:t>
            </a:r>
            <a:r>
              <a:rPr lang="es-ES" dirty="0" smtClean="0">
                <a:latin typeface="Arial" panose="020B0604020202020204" pitchFamily="34" charset="0"/>
                <a:cs typeface="Arial" panose="020B0604020202020204" pitchFamily="34" charset="0"/>
              </a:rPr>
              <a:t> W. (2017).  </a:t>
            </a:r>
            <a:r>
              <a:rPr lang="es-ES" i="1" dirty="0" smtClean="0">
                <a:latin typeface="Arial" panose="020B0604020202020204" pitchFamily="34" charset="0"/>
                <a:cs typeface="Arial" panose="020B0604020202020204" pitchFamily="34" charset="0"/>
              </a:rPr>
              <a:t>Administración. Un enfoque basado en competencia.  12. ed., </a:t>
            </a:r>
            <a:r>
              <a:rPr lang="es-ES" dirty="0" smtClean="0">
                <a:latin typeface="Arial" panose="020B0604020202020204" pitchFamily="34" charset="0"/>
                <a:cs typeface="Arial" panose="020B0604020202020204" pitchFamily="34" charset="0"/>
              </a:rPr>
              <a:t>Editorial </a:t>
            </a:r>
            <a:r>
              <a:rPr lang="es-ES" dirty="0" err="1" smtClean="0">
                <a:latin typeface="Arial" panose="020B0604020202020204" pitchFamily="34" charset="0"/>
                <a:cs typeface="Arial" panose="020B0604020202020204" pitchFamily="34" charset="0"/>
              </a:rPr>
              <a:t>Cengage</a:t>
            </a:r>
            <a:r>
              <a:rPr lang="es-ES" dirty="0" smtClean="0">
                <a:latin typeface="Arial" panose="020B0604020202020204" pitchFamily="34" charset="0"/>
                <a:cs typeface="Arial" panose="020B0604020202020204" pitchFamily="34" charset="0"/>
              </a:rPr>
              <a:t> </a:t>
            </a:r>
            <a:r>
              <a:rPr lang="es-ES" dirty="0" err="1" smtClean="0">
                <a:latin typeface="Arial" panose="020B0604020202020204" pitchFamily="34" charset="0"/>
                <a:cs typeface="Arial" panose="020B0604020202020204" pitchFamily="34" charset="0"/>
              </a:rPr>
              <a:t>Learning</a:t>
            </a:r>
            <a:r>
              <a:rPr lang="es-ES" dirty="0" smtClean="0">
                <a:latin typeface="Arial" panose="020B0604020202020204" pitchFamily="34" charset="0"/>
                <a:cs typeface="Arial" panose="020B0604020202020204" pitchFamily="34" charset="0"/>
              </a:rPr>
              <a:t>.</a:t>
            </a:r>
          </a:p>
          <a:p>
            <a:pPr marL="342900" indent="-342900" algn="just">
              <a:buFont typeface="+mj-lt"/>
              <a:buAutoNum type="arabicPeriod"/>
            </a:pPr>
            <a:endParaRPr lang="es-ES" dirty="0" smtClean="0">
              <a:latin typeface="Arial" panose="020B0604020202020204" pitchFamily="34" charset="0"/>
              <a:cs typeface="Arial" panose="020B0604020202020204" pitchFamily="34" charset="0"/>
            </a:endParaRPr>
          </a:p>
          <a:p>
            <a:pPr marL="342900" indent="-342900" algn="just">
              <a:buFont typeface="+mj-lt"/>
              <a:buAutoNum type="arabicPeriod"/>
            </a:pPr>
            <a:r>
              <a:rPr lang="es-ES" dirty="0" err="1" smtClean="0">
                <a:latin typeface="Arial" panose="020B0604020202020204" pitchFamily="34" charset="0"/>
                <a:cs typeface="Arial" panose="020B0604020202020204" pitchFamily="34" charset="0"/>
              </a:rPr>
              <a:t>Whetten</a:t>
            </a:r>
            <a:r>
              <a:rPr lang="es-ES" dirty="0" smtClean="0">
                <a:latin typeface="Arial" panose="020B0604020202020204" pitchFamily="34" charset="0"/>
                <a:cs typeface="Arial" panose="020B0604020202020204" pitchFamily="34" charset="0"/>
              </a:rPr>
              <a:t>, David A. y Cameron, </a:t>
            </a:r>
            <a:r>
              <a:rPr lang="es-ES" dirty="0" err="1" smtClean="0">
                <a:latin typeface="Arial" panose="020B0604020202020204" pitchFamily="34" charset="0"/>
                <a:cs typeface="Arial" panose="020B0604020202020204" pitchFamily="34" charset="0"/>
              </a:rPr>
              <a:t>Kims</a:t>
            </a:r>
            <a:r>
              <a:rPr lang="es-ES" dirty="0" smtClean="0">
                <a:latin typeface="Arial" panose="020B0604020202020204" pitchFamily="34" charset="0"/>
                <a:cs typeface="Arial" panose="020B0604020202020204" pitchFamily="34" charset="0"/>
              </a:rPr>
              <a:t>. (2016). </a:t>
            </a:r>
            <a:r>
              <a:rPr lang="es-ES" i="1" dirty="0" smtClean="0">
                <a:latin typeface="Arial" panose="020B0604020202020204" pitchFamily="34" charset="0"/>
                <a:cs typeface="Arial" panose="020B0604020202020204" pitchFamily="34" charset="0"/>
              </a:rPr>
              <a:t>Desarrollo de habilidades directivas. </a:t>
            </a:r>
            <a:r>
              <a:rPr lang="es-ES" dirty="0" smtClean="0">
                <a:latin typeface="Arial" panose="020B0604020202020204" pitchFamily="34" charset="0"/>
                <a:cs typeface="Arial" panose="020B0604020202020204" pitchFamily="34" charset="0"/>
              </a:rPr>
              <a:t>9º ed., </a:t>
            </a:r>
            <a:r>
              <a:rPr lang="es-ES" dirty="0">
                <a:latin typeface="Arial" panose="020B0604020202020204" pitchFamily="34" charset="0"/>
                <a:cs typeface="Arial" panose="020B0604020202020204" pitchFamily="34" charset="0"/>
              </a:rPr>
              <a:t>P</a:t>
            </a:r>
            <a:r>
              <a:rPr lang="es-ES" dirty="0" smtClean="0">
                <a:latin typeface="Arial" panose="020B0604020202020204" pitchFamily="34" charset="0"/>
                <a:cs typeface="Arial" panose="020B0604020202020204" pitchFamily="34" charset="0"/>
              </a:rPr>
              <a:t>earson </a:t>
            </a:r>
            <a:r>
              <a:rPr lang="es-ES" dirty="0">
                <a:latin typeface="Arial" panose="020B0604020202020204" pitchFamily="34" charset="0"/>
                <a:cs typeface="Arial" panose="020B0604020202020204" pitchFamily="34" charset="0"/>
              </a:rPr>
              <a:t>E</a:t>
            </a:r>
            <a:r>
              <a:rPr lang="es-ES" dirty="0" smtClean="0">
                <a:latin typeface="Arial" panose="020B0604020202020204" pitchFamily="34" charset="0"/>
                <a:cs typeface="Arial" panose="020B0604020202020204" pitchFamily="34" charset="0"/>
              </a:rPr>
              <a:t>ducación, México.</a:t>
            </a:r>
          </a:p>
          <a:p>
            <a:pPr marL="342900" indent="-342900" algn="just">
              <a:buFont typeface="+mj-lt"/>
              <a:buAutoNum type="arabicPeriod"/>
            </a:pPr>
            <a:endParaRPr lang="es-ES" dirty="0" smtClean="0">
              <a:latin typeface="Arial" panose="020B0604020202020204" pitchFamily="34" charset="0"/>
              <a:cs typeface="Arial" panose="020B0604020202020204" pitchFamily="34" charset="0"/>
            </a:endParaRPr>
          </a:p>
          <a:p>
            <a:pPr marL="342900" indent="-342900" algn="just">
              <a:buFont typeface="+mj-lt"/>
              <a:buAutoNum type="arabicPeriod"/>
            </a:pPr>
            <a:r>
              <a:rPr lang="es-ES" dirty="0" err="1" smtClean="0">
                <a:latin typeface="Arial" panose="020B0604020202020204" pitchFamily="34" charset="0"/>
                <a:cs typeface="Arial" panose="020B0604020202020204" pitchFamily="34" charset="0"/>
              </a:rPr>
              <a:t>Dessler</a:t>
            </a:r>
            <a:r>
              <a:rPr lang="es-ES" dirty="0" smtClean="0">
                <a:latin typeface="Arial" panose="020B0604020202020204" pitchFamily="34" charset="0"/>
                <a:cs typeface="Arial" panose="020B0604020202020204" pitchFamily="34" charset="0"/>
              </a:rPr>
              <a:t> Gary y Varela Juárez Ricardo. (2017). </a:t>
            </a:r>
            <a:r>
              <a:rPr lang="es-ES" i="1" dirty="0" smtClean="0">
                <a:latin typeface="Arial" panose="020B0604020202020204" pitchFamily="34" charset="0"/>
                <a:cs typeface="Arial" panose="020B0604020202020204" pitchFamily="34" charset="0"/>
              </a:rPr>
              <a:t>Administración de recursos humanos, enfoque latinoamericano. </a:t>
            </a:r>
            <a:r>
              <a:rPr lang="es-ES" dirty="0" smtClean="0">
                <a:latin typeface="Arial" panose="020B0604020202020204" pitchFamily="34" charset="0"/>
                <a:cs typeface="Arial" panose="020B0604020202020204" pitchFamily="34" charset="0"/>
              </a:rPr>
              <a:t>6ª ed., Pearson Educación México, S.A. de C.V.</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1737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1 Rectángulo"/>
          <p:cNvSpPr/>
          <p:nvPr/>
        </p:nvSpPr>
        <p:spPr>
          <a:xfrm>
            <a:off x="1979712" y="1988840"/>
            <a:ext cx="5598368" cy="2308324"/>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Es </a:t>
            </a:r>
            <a:r>
              <a:rPr lang="es-MX" sz="2400" dirty="0">
                <a:latin typeface="Arial" panose="020B0604020202020204" pitchFamily="34" charset="0"/>
                <a:cs typeface="Arial" panose="020B0604020202020204" pitchFamily="34" charset="0"/>
              </a:rPr>
              <a:t>la relación de influencia entre los líderes y los seguidores que luchan por generar un cambio y resultados que reflejen los fines que comparten.</a:t>
            </a:r>
          </a:p>
        </p:txBody>
      </p:sp>
      <p:pic>
        <p:nvPicPr>
          <p:cNvPr id="2053" name="Picture 5" descr="Resultado de imagen para HABILIDADES GERENCIALES EN LOS NUTRIOLOGO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4437112"/>
            <a:ext cx="3307457" cy="1944216"/>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sp>
        <p:nvSpPr>
          <p:cNvPr id="3" name="2 Rectángulo"/>
          <p:cNvSpPr/>
          <p:nvPr/>
        </p:nvSpPr>
        <p:spPr>
          <a:xfrm>
            <a:off x="3281322" y="902911"/>
            <a:ext cx="2296334" cy="523220"/>
          </a:xfrm>
          <a:prstGeom prst="rect">
            <a:avLst/>
          </a:prstGeom>
          <a:solidFill>
            <a:schemeClr val="accent6"/>
          </a:solidFill>
          <a:effectLst>
            <a:outerShdw blurRad="63500" dist="25400" dir="5400000" rotWithShape="0">
              <a:srgbClr val="000000">
                <a:alpha val="43137"/>
              </a:srgbClr>
            </a:outerShdw>
            <a:softEdge rad="6350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s-MX" sz="2800" b="1" i="1" dirty="0" smtClean="0"/>
              <a:t>LIDERAZGO</a:t>
            </a:r>
            <a:endParaRPr lang="es-MX" sz="2800" b="1" i="1" dirty="0"/>
          </a:p>
        </p:txBody>
      </p:sp>
      <p:pic>
        <p:nvPicPr>
          <p:cNvPr id="2055" name="Picture 7" descr="Resultado de imagen para HABILIDADES GERENCIALES EN LOS NUTRIOLOGOS">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2998986"/>
            <a:ext cx="971599" cy="158214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p:cNvPicPr>
            <a:picLocks noChangeAspect="1" noChangeArrowheads="1"/>
          </p:cNvPicPr>
          <p:nvPr/>
        </p:nvPicPr>
        <p:blipFill rotWithShape="1">
          <a:blip r:embed="rId6">
            <a:extLst>
              <a:ext uri="{28A0092B-C50C-407E-A947-70E740481C1C}">
                <a14:useLocalDpi xmlns:a14="http://schemas.microsoft.com/office/drawing/2010/main" val="0"/>
              </a:ext>
            </a:extLst>
          </a:blip>
          <a:srcRect r="50000"/>
          <a:stretch/>
        </p:blipFill>
        <p:spPr bwMode="auto">
          <a:xfrm>
            <a:off x="1" y="0"/>
            <a:ext cx="971599"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60" y="5200650"/>
            <a:ext cx="991460"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9" name="Picture 11" descr="Resultado de imagen para HABILIDADES GERENCIALES">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70733" y="260649"/>
            <a:ext cx="1827269" cy="1368688"/>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8036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188640"/>
            <a:ext cx="7200799" cy="830997"/>
          </a:xfrm>
          <a:prstGeom prst="rect">
            <a:avLst/>
          </a:prstGeom>
        </p:spPr>
        <p:txBody>
          <a:bodyPr wrap="square">
            <a:spAutoFit/>
          </a:bodyPr>
          <a:lstStyle/>
          <a:p>
            <a:pPr algn="ctr"/>
            <a:r>
              <a:rPr lang="es-MX" sz="2400" b="1" dirty="0">
                <a:latin typeface="Arial" panose="020B0604020202020204" pitchFamily="34" charset="0"/>
                <a:cs typeface="Arial" panose="020B0604020202020204" pitchFamily="34" charset="0"/>
              </a:rPr>
              <a:t>Respuestas de los seguidores ante las tácticas de los lideres:</a:t>
            </a:r>
          </a:p>
        </p:txBody>
      </p:sp>
      <p:sp>
        <p:nvSpPr>
          <p:cNvPr id="3" name="2 CuadroTexto"/>
          <p:cNvSpPr txBox="1"/>
          <p:nvPr/>
        </p:nvSpPr>
        <p:spPr>
          <a:xfrm>
            <a:off x="1747398" y="1402662"/>
            <a:ext cx="1245854" cy="461665"/>
          </a:xfrm>
          <a:prstGeom prst="rect">
            <a:avLst/>
          </a:prstGeom>
          <a:noFill/>
        </p:spPr>
        <p:txBody>
          <a:bodyPr wrap="none" rtlCol="0">
            <a:spAutoFit/>
          </a:bodyPr>
          <a:lstStyle/>
          <a:p>
            <a:r>
              <a:rPr lang="es-ES" sz="2400" b="1" dirty="0" smtClean="0">
                <a:solidFill>
                  <a:srgbClr val="C00000"/>
                </a:solidFill>
                <a:latin typeface="Arial" panose="020B0604020202020204" pitchFamily="34" charset="0"/>
                <a:cs typeface="Arial" panose="020B0604020202020204" pitchFamily="34" charset="0"/>
              </a:rPr>
              <a:t>Táctica</a:t>
            </a:r>
            <a:endParaRPr lang="es-MX" sz="2400" b="1" dirty="0">
              <a:solidFill>
                <a:srgbClr val="C00000"/>
              </a:solidFill>
              <a:latin typeface="Arial" panose="020B0604020202020204" pitchFamily="34" charset="0"/>
              <a:cs typeface="Arial" panose="020B0604020202020204" pitchFamily="34" charset="0"/>
            </a:endParaRPr>
          </a:p>
        </p:txBody>
      </p:sp>
      <p:sp>
        <p:nvSpPr>
          <p:cNvPr id="4" name="3 CuadroTexto"/>
          <p:cNvSpPr txBox="1"/>
          <p:nvPr/>
        </p:nvSpPr>
        <p:spPr>
          <a:xfrm>
            <a:off x="6205055" y="1386934"/>
            <a:ext cx="1742785" cy="461665"/>
          </a:xfrm>
          <a:prstGeom prst="rect">
            <a:avLst/>
          </a:prstGeom>
          <a:noFill/>
        </p:spPr>
        <p:txBody>
          <a:bodyPr wrap="none" rtlCol="0">
            <a:spAutoFit/>
          </a:bodyPr>
          <a:lstStyle/>
          <a:p>
            <a:r>
              <a:rPr lang="es-ES" sz="2400" b="1" dirty="0" smtClean="0">
                <a:solidFill>
                  <a:srgbClr val="C00000"/>
                </a:solidFill>
                <a:latin typeface="Arial" panose="020B0604020202020204" pitchFamily="34" charset="0"/>
                <a:cs typeface="Arial" panose="020B0604020202020204" pitchFamily="34" charset="0"/>
              </a:rPr>
              <a:t>Respuesta</a:t>
            </a:r>
            <a:endParaRPr lang="es-MX" sz="2400" b="1" dirty="0">
              <a:solidFill>
                <a:srgbClr val="C00000"/>
              </a:solidFill>
              <a:latin typeface="Arial" panose="020B0604020202020204" pitchFamily="34" charset="0"/>
              <a:cs typeface="Arial" panose="020B0604020202020204" pitchFamily="34" charset="0"/>
            </a:endParaRPr>
          </a:p>
        </p:txBody>
      </p:sp>
      <p:sp>
        <p:nvSpPr>
          <p:cNvPr id="5" name="4 CuadroTexto"/>
          <p:cNvSpPr txBox="1"/>
          <p:nvPr/>
        </p:nvSpPr>
        <p:spPr>
          <a:xfrm>
            <a:off x="1505345" y="2692494"/>
            <a:ext cx="1418978" cy="461665"/>
          </a:xfrm>
          <a:prstGeom prst="rect">
            <a:avLst/>
          </a:prstGeom>
          <a:noFill/>
        </p:spPr>
        <p:txBody>
          <a:bodyPr wrap="none" rtlCol="0">
            <a:spAutoFit/>
          </a:bodyPr>
          <a:lstStyle/>
          <a:p>
            <a:r>
              <a:rPr lang="es-ES" sz="2400" dirty="0" smtClean="0">
                <a:latin typeface="Arial" panose="020B0604020202020204" pitchFamily="34" charset="0"/>
                <a:cs typeface="Arial" panose="020B0604020202020204" pitchFamily="34" charset="0"/>
              </a:rPr>
              <a:t>Coerción</a:t>
            </a:r>
            <a:endParaRPr lang="es-MX" sz="2400" dirty="0">
              <a:latin typeface="Arial" panose="020B0604020202020204" pitchFamily="34" charset="0"/>
              <a:cs typeface="Arial" panose="020B0604020202020204" pitchFamily="34" charset="0"/>
            </a:endParaRPr>
          </a:p>
        </p:txBody>
      </p:sp>
      <p:sp>
        <p:nvSpPr>
          <p:cNvPr id="6" name="5 CuadroTexto"/>
          <p:cNvSpPr txBox="1"/>
          <p:nvPr/>
        </p:nvSpPr>
        <p:spPr>
          <a:xfrm>
            <a:off x="5436096" y="1848993"/>
            <a:ext cx="3096344" cy="2554545"/>
          </a:xfrm>
          <a:prstGeom prst="rect">
            <a:avLst/>
          </a:prstGeom>
          <a:noFill/>
        </p:spPr>
        <p:txBody>
          <a:bodyPr wrap="square" rtlCol="0">
            <a:spAutoFit/>
          </a:bodyPr>
          <a:lstStyle/>
          <a:p>
            <a:pPr algn="just"/>
            <a:r>
              <a:rPr lang="es-ES" sz="2000" b="1" i="1" dirty="0" smtClean="0">
                <a:latin typeface="Arial" panose="020B0604020202020204" pitchFamily="34" charset="0"/>
                <a:cs typeface="Arial" panose="020B0604020202020204" pitchFamily="34" charset="0"/>
              </a:rPr>
              <a:t>Resistencia: </a:t>
            </a:r>
            <a:r>
              <a:rPr lang="es-ES" sz="2000" dirty="0" smtClean="0">
                <a:latin typeface="Arial" panose="020B0604020202020204" pitchFamily="34" charset="0"/>
                <a:cs typeface="Arial" panose="020B0604020202020204" pitchFamily="34" charset="0"/>
              </a:rPr>
              <a:t>tal vez parezca que los seguidores han respondido, pero de hecho no es así. Quizá se molesten y hasta lleguen a sabotear el plan de líder.</a:t>
            </a:r>
            <a:endParaRPr lang="es-MX" sz="2000" dirty="0">
              <a:latin typeface="Arial" panose="020B0604020202020204" pitchFamily="34" charset="0"/>
              <a:cs typeface="Arial" panose="020B0604020202020204" pitchFamily="34" charset="0"/>
            </a:endParaRPr>
          </a:p>
        </p:txBody>
      </p:sp>
      <p:sp>
        <p:nvSpPr>
          <p:cNvPr id="7" name="6 Flecha derecha"/>
          <p:cNvSpPr/>
          <p:nvPr/>
        </p:nvSpPr>
        <p:spPr>
          <a:xfrm>
            <a:off x="3995936" y="276083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1586578" y="5232548"/>
            <a:ext cx="2084225" cy="830997"/>
          </a:xfrm>
          <a:prstGeom prst="rect">
            <a:avLst/>
          </a:prstGeom>
          <a:noFill/>
        </p:spPr>
        <p:txBody>
          <a:bodyPr wrap="none" rtlCol="0">
            <a:spAutoFit/>
          </a:bodyPr>
          <a:lstStyle/>
          <a:p>
            <a:r>
              <a:rPr lang="es-ES" sz="2400" dirty="0" smtClean="0">
                <a:latin typeface="Arial" panose="020B0604020202020204" pitchFamily="34" charset="0"/>
                <a:cs typeface="Arial" panose="020B0604020202020204" pitchFamily="34" charset="0"/>
              </a:rPr>
              <a:t>Puesto formal</a:t>
            </a:r>
          </a:p>
          <a:p>
            <a:r>
              <a:rPr lang="es-ES" sz="2400" dirty="0" smtClean="0">
                <a:latin typeface="Arial" panose="020B0604020202020204" pitchFamily="34" charset="0"/>
                <a:cs typeface="Arial" panose="020B0604020202020204" pitchFamily="34" charset="0"/>
              </a:rPr>
              <a:t>Recompensa</a:t>
            </a:r>
            <a:endParaRPr lang="es-MX" sz="2400" dirty="0">
              <a:latin typeface="Arial" panose="020B0604020202020204" pitchFamily="34" charset="0"/>
              <a:cs typeface="Arial" panose="020B0604020202020204" pitchFamily="34" charset="0"/>
            </a:endParaRPr>
          </a:p>
        </p:txBody>
      </p:sp>
      <p:sp>
        <p:nvSpPr>
          <p:cNvPr id="9" name="8 Flecha derecha"/>
          <p:cNvSpPr/>
          <p:nvPr/>
        </p:nvSpPr>
        <p:spPr>
          <a:xfrm>
            <a:off x="4154803" y="540573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CuadroTexto"/>
          <p:cNvSpPr txBox="1"/>
          <p:nvPr/>
        </p:nvSpPr>
        <p:spPr>
          <a:xfrm>
            <a:off x="5472100" y="5000178"/>
            <a:ext cx="3024336" cy="1323439"/>
          </a:xfrm>
          <a:prstGeom prst="rect">
            <a:avLst/>
          </a:prstGeom>
          <a:noFill/>
        </p:spPr>
        <p:txBody>
          <a:bodyPr wrap="square" rtlCol="0">
            <a:spAutoFit/>
          </a:bodyPr>
          <a:lstStyle/>
          <a:p>
            <a:pPr algn="just"/>
            <a:r>
              <a:rPr lang="es-ES" sz="2000" b="1" i="1" dirty="0" smtClean="0">
                <a:latin typeface="Arial" panose="020B0604020202020204" pitchFamily="34" charset="0"/>
                <a:cs typeface="Arial" panose="020B0604020202020204" pitchFamily="34" charset="0"/>
              </a:rPr>
              <a:t>Cumplimiento: </a:t>
            </a:r>
            <a:r>
              <a:rPr lang="es-ES" sz="2000" dirty="0" smtClean="0">
                <a:latin typeface="Arial" panose="020B0604020202020204" pitchFamily="34" charset="0"/>
                <a:cs typeface="Arial" panose="020B0604020202020204" pitchFamily="34" charset="0"/>
              </a:rPr>
              <a:t>los seguidores hacen lo que le dicen,  pero sin entusiasmo alguno.</a:t>
            </a:r>
            <a:endParaRPr lang="es-MX" sz="2000" dirty="0">
              <a:latin typeface="Arial" panose="020B0604020202020204" pitchFamily="34" charset="0"/>
              <a:cs typeface="Arial" panose="020B0604020202020204" pitchFamily="34" charset="0"/>
            </a:endParaRP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501008"/>
            <a:ext cx="3028950" cy="1298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9619" y="4155993"/>
            <a:ext cx="1376441" cy="747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37165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3696" y="476672"/>
            <a:ext cx="7200799" cy="830997"/>
          </a:xfrm>
          <a:prstGeom prst="rect">
            <a:avLst/>
          </a:prstGeom>
        </p:spPr>
        <p:txBody>
          <a:bodyPr wrap="square">
            <a:spAutoFit/>
          </a:bodyPr>
          <a:lstStyle/>
          <a:p>
            <a:pPr algn="ctr"/>
            <a:r>
              <a:rPr lang="es-MX" sz="2400" b="1" dirty="0">
                <a:latin typeface="Arial" panose="020B0604020202020204" pitchFamily="34" charset="0"/>
                <a:cs typeface="Arial" panose="020B0604020202020204" pitchFamily="34" charset="0"/>
              </a:rPr>
              <a:t>Respuestas de los seguidores ante las tácticas de los lideres:</a:t>
            </a:r>
          </a:p>
        </p:txBody>
      </p:sp>
      <p:sp>
        <p:nvSpPr>
          <p:cNvPr id="3" name="2 CuadroTexto"/>
          <p:cNvSpPr txBox="1"/>
          <p:nvPr/>
        </p:nvSpPr>
        <p:spPr>
          <a:xfrm>
            <a:off x="1747398" y="1633493"/>
            <a:ext cx="1245854" cy="461665"/>
          </a:xfrm>
          <a:prstGeom prst="rect">
            <a:avLst/>
          </a:prstGeom>
          <a:noFill/>
        </p:spPr>
        <p:txBody>
          <a:bodyPr wrap="none" rtlCol="0">
            <a:spAutoFit/>
          </a:bodyPr>
          <a:lstStyle/>
          <a:p>
            <a:r>
              <a:rPr lang="es-ES" sz="2400" b="1" dirty="0" smtClean="0">
                <a:solidFill>
                  <a:srgbClr val="C00000"/>
                </a:solidFill>
                <a:latin typeface="Arial" panose="020B0604020202020204" pitchFamily="34" charset="0"/>
                <a:cs typeface="Arial" panose="020B0604020202020204" pitchFamily="34" charset="0"/>
              </a:rPr>
              <a:t>Táctica</a:t>
            </a:r>
            <a:endParaRPr lang="es-MX" sz="2400" b="1" dirty="0">
              <a:solidFill>
                <a:srgbClr val="C00000"/>
              </a:solidFill>
              <a:latin typeface="Arial" panose="020B0604020202020204" pitchFamily="34" charset="0"/>
              <a:cs typeface="Arial" panose="020B0604020202020204" pitchFamily="34" charset="0"/>
            </a:endParaRPr>
          </a:p>
        </p:txBody>
      </p:sp>
      <p:sp>
        <p:nvSpPr>
          <p:cNvPr id="4" name="3 CuadroTexto"/>
          <p:cNvSpPr txBox="1"/>
          <p:nvPr/>
        </p:nvSpPr>
        <p:spPr>
          <a:xfrm>
            <a:off x="6012160" y="1633494"/>
            <a:ext cx="1742785" cy="461665"/>
          </a:xfrm>
          <a:prstGeom prst="rect">
            <a:avLst/>
          </a:prstGeom>
          <a:noFill/>
        </p:spPr>
        <p:txBody>
          <a:bodyPr wrap="none" rtlCol="0">
            <a:spAutoFit/>
          </a:bodyPr>
          <a:lstStyle/>
          <a:p>
            <a:r>
              <a:rPr lang="es-ES" sz="2400" b="1" dirty="0" smtClean="0">
                <a:solidFill>
                  <a:srgbClr val="C00000"/>
                </a:solidFill>
                <a:latin typeface="Arial" panose="020B0604020202020204" pitchFamily="34" charset="0"/>
                <a:cs typeface="Arial" panose="020B0604020202020204" pitchFamily="34" charset="0"/>
              </a:rPr>
              <a:t>Respuesta</a:t>
            </a:r>
            <a:endParaRPr lang="es-MX" sz="2400" b="1" dirty="0">
              <a:solidFill>
                <a:srgbClr val="C00000"/>
              </a:solidFill>
              <a:latin typeface="Arial" panose="020B0604020202020204" pitchFamily="34" charset="0"/>
              <a:cs typeface="Arial" panose="020B0604020202020204" pitchFamily="34" charset="0"/>
            </a:endParaRPr>
          </a:p>
        </p:txBody>
      </p:sp>
      <p:sp>
        <p:nvSpPr>
          <p:cNvPr id="5" name="4 Flecha derecha"/>
          <p:cNvSpPr/>
          <p:nvPr/>
        </p:nvSpPr>
        <p:spPr>
          <a:xfrm>
            <a:off x="4154803" y="323789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CuadroTexto"/>
          <p:cNvSpPr txBox="1"/>
          <p:nvPr/>
        </p:nvSpPr>
        <p:spPr>
          <a:xfrm>
            <a:off x="1747398" y="2891531"/>
            <a:ext cx="1468672" cy="830997"/>
          </a:xfrm>
          <a:prstGeom prst="rect">
            <a:avLst/>
          </a:prstGeom>
          <a:noFill/>
        </p:spPr>
        <p:txBody>
          <a:bodyPr wrap="none" rtlCol="0">
            <a:spAutoFit/>
          </a:bodyPr>
          <a:lstStyle/>
          <a:p>
            <a:r>
              <a:rPr lang="es-ES" sz="2400" dirty="0" err="1" smtClean="0">
                <a:latin typeface="Arial" panose="020B0604020202020204" pitchFamily="34" charset="0"/>
                <a:cs typeface="Arial" panose="020B0604020202020204" pitchFamily="34" charset="0"/>
              </a:rPr>
              <a:t>Expertise</a:t>
            </a:r>
            <a:endParaRPr lang="es-ES" sz="2400" dirty="0" smtClean="0">
              <a:latin typeface="Arial" panose="020B0604020202020204" pitchFamily="34" charset="0"/>
              <a:cs typeface="Arial" panose="020B0604020202020204" pitchFamily="34" charset="0"/>
            </a:endParaRPr>
          </a:p>
          <a:p>
            <a:r>
              <a:rPr lang="es-ES" sz="2400" dirty="0" smtClean="0">
                <a:latin typeface="Arial" panose="020B0604020202020204" pitchFamily="34" charset="0"/>
                <a:cs typeface="Arial" panose="020B0604020202020204" pitchFamily="34" charset="0"/>
              </a:rPr>
              <a:t>Carisma</a:t>
            </a:r>
            <a:endParaRPr lang="es-MX" sz="2400" dirty="0">
              <a:latin typeface="Arial" panose="020B0604020202020204" pitchFamily="34" charset="0"/>
              <a:cs typeface="Arial" panose="020B0604020202020204" pitchFamily="34" charset="0"/>
            </a:endParaRPr>
          </a:p>
        </p:txBody>
      </p:sp>
      <p:sp>
        <p:nvSpPr>
          <p:cNvPr id="7" name="6 CuadroTexto"/>
          <p:cNvSpPr txBox="1"/>
          <p:nvPr/>
        </p:nvSpPr>
        <p:spPr>
          <a:xfrm>
            <a:off x="5580112" y="2563127"/>
            <a:ext cx="3062966" cy="1938992"/>
          </a:xfrm>
          <a:prstGeom prst="rect">
            <a:avLst/>
          </a:prstGeom>
          <a:noFill/>
        </p:spPr>
        <p:txBody>
          <a:bodyPr wrap="square" rtlCol="0">
            <a:spAutoFit/>
          </a:bodyPr>
          <a:lstStyle/>
          <a:p>
            <a:pPr algn="just"/>
            <a:r>
              <a:rPr lang="es-ES" sz="2000" b="1" i="1" dirty="0" smtClean="0">
                <a:latin typeface="Arial" panose="020B0604020202020204" pitchFamily="34" charset="0"/>
                <a:cs typeface="Arial" panose="020B0604020202020204" pitchFamily="34" charset="0"/>
              </a:rPr>
              <a:t>Compromiso: </a:t>
            </a:r>
            <a:r>
              <a:rPr lang="es-ES" sz="2000" dirty="0" smtClean="0">
                <a:latin typeface="Arial" panose="020B0604020202020204" pitchFamily="34" charset="0"/>
                <a:cs typeface="Arial" panose="020B0604020202020204" pitchFamily="34" charset="0"/>
              </a:rPr>
              <a:t>los seguidores muestran entusiasmo por lograr los objetivos de los líderes y los aceptan como si fueran propios.</a:t>
            </a:r>
            <a:endParaRPr lang="es-MX" sz="2000" dirty="0">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7080" y="4941167"/>
            <a:ext cx="4259544" cy="1656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544" y="1613555"/>
            <a:ext cx="1514923" cy="1008112"/>
          </a:xfrm>
          <a:prstGeom prst="rect">
            <a:avLst/>
          </a:prstGeom>
          <a:noFill/>
          <a:ln>
            <a:noFill/>
          </a:ln>
          <a:effectLst>
            <a:softEdge rad="12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4233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86000" y="404663"/>
            <a:ext cx="5057800" cy="954107"/>
          </a:xfrm>
          <a:prstGeom prst="rect">
            <a:avLst/>
          </a:prstGeom>
        </p:spPr>
        <p:txBody>
          <a:bodyPr wrap="square">
            <a:spAutoFit/>
          </a:bodyPr>
          <a:lstStyle/>
          <a:p>
            <a:pPr algn="ctr"/>
            <a:r>
              <a:rPr lang="es-MX" sz="2800" b="1" dirty="0">
                <a:latin typeface="Arial" panose="020B0604020202020204" pitchFamily="34" charset="0"/>
                <a:cs typeface="Arial" panose="020B0604020202020204" pitchFamily="34" charset="0"/>
              </a:rPr>
              <a:t>Características personales de los líderes efectivos</a:t>
            </a:r>
          </a:p>
        </p:txBody>
      </p:sp>
      <p:sp>
        <p:nvSpPr>
          <p:cNvPr id="3" name="2 Rectángulo"/>
          <p:cNvSpPr/>
          <p:nvPr/>
        </p:nvSpPr>
        <p:spPr>
          <a:xfrm>
            <a:off x="1187624" y="1700808"/>
            <a:ext cx="7488832" cy="830997"/>
          </a:xfrm>
          <a:prstGeom prst="rect">
            <a:avLst/>
          </a:prstGeom>
        </p:spPr>
        <p:txBody>
          <a:bodyPr wrap="square">
            <a:spAutoFit/>
          </a:bodyPr>
          <a:lstStyle/>
          <a:p>
            <a:pPr algn="just"/>
            <a:r>
              <a:rPr lang="es-MX" sz="2400" i="1" dirty="0">
                <a:latin typeface="Arial" panose="020B0604020202020204" pitchFamily="34" charset="0"/>
                <a:cs typeface="Arial" panose="020B0604020202020204" pitchFamily="34" charset="0"/>
              </a:rPr>
              <a:t>S</a:t>
            </a:r>
            <a:r>
              <a:rPr lang="es-MX" sz="2400" i="1" dirty="0" smtClean="0">
                <a:latin typeface="Arial" panose="020B0604020202020204" pitchFamily="34" charset="0"/>
                <a:cs typeface="Arial" panose="020B0604020202020204" pitchFamily="34" charset="0"/>
              </a:rPr>
              <a:t>on </a:t>
            </a:r>
            <a:r>
              <a:rPr lang="es-MX" sz="2400" i="1" dirty="0">
                <a:latin typeface="Arial" panose="020B0604020202020204" pitchFamily="34" charset="0"/>
                <a:cs typeface="Arial" panose="020B0604020202020204" pitchFamily="34" charset="0"/>
              </a:rPr>
              <a:t>los atributos relativamente estables que hacen que cada persona sea única, entre otros:</a:t>
            </a:r>
          </a:p>
        </p:txBody>
      </p:sp>
      <p:sp>
        <p:nvSpPr>
          <p:cNvPr id="4" name="3 Rectángulo"/>
          <p:cNvSpPr/>
          <p:nvPr/>
        </p:nvSpPr>
        <p:spPr>
          <a:xfrm>
            <a:off x="3059832" y="3140968"/>
            <a:ext cx="4572000" cy="1754326"/>
          </a:xfrm>
          <a:prstGeom prst="rect">
            <a:avLst/>
          </a:prstGeom>
        </p:spPr>
        <p:txBody>
          <a:bodyPr>
            <a:spAutoFit/>
          </a:bodyPr>
          <a:lstStyle/>
          <a:p>
            <a:pPr marL="285750" indent="-285750">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Rasgos físicos </a:t>
            </a:r>
          </a:p>
          <a:p>
            <a:pPr marL="285750" indent="-285750">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Rasgos sociales </a:t>
            </a:r>
          </a:p>
          <a:p>
            <a:pPr marL="285750" indent="-285750">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Rasgos </a:t>
            </a:r>
            <a:r>
              <a:rPr lang="es-MX" sz="2400" dirty="0" smtClean="0">
                <a:latin typeface="Arial" panose="020B0604020202020204" pitchFamily="34" charset="0"/>
                <a:cs typeface="Arial" panose="020B0604020202020204" pitchFamily="34" charset="0"/>
              </a:rPr>
              <a:t>psicológicos</a:t>
            </a:r>
            <a:endParaRPr lang="es-MX" sz="2400" dirty="0">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11" r="4401" b="13992"/>
          <a:stretch/>
        </p:blipFill>
        <p:spPr bwMode="auto">
          <a:xfrm>
            <a:off x="3923928" y="5013176"/>
            <a:ext cx="4032448" cy="1700808"/>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7" y="2866002"/>
            <a:ext cx="1425817" cy="1152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2968" y="392542"/>
            <a:ext cx="1233488" cy="923925"/>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36125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07014" y="393692"/>
            <a:ext cx="4473340" cy="461665"/>
          </a:xfrm>
          <a:prstGeom prst="rect">
            <a:avLst/>
          </a:prstGeom>
          <a:effectLst>
            <a:outerShdw blurRad="63500" dist="25400" dir="5400000" rotWithShape="0">
              <a:srgbClr val="000000">
                <a:alpha val="43137"/>
              </a:srgbClr>
            </a:outerShdw>
            <a:softEdge rad="63500"/>
          </a:effectLst>
        </p:spPr>
        <p:style>
          <a:lnRef idx="3">
            <a:schemeClr val="lt1"/>
          </a:lnRef>
          <a:fillRef idx="1">
            <a:schemeClr val="accent3"/>
          </a:fillRef>
          <a:effectRef idx="1">
            <a:schemeClr val="accent3"/>
          </a:effectRef>
          <a:fontRef idx="minor">
            <a:schemeClr val="lt1"/>
          </a:fontRef>
        </p:style>
        <p:txBody>
          <a:bodyPr wrap="none">
            <a:spAutoFit/>
          </a:bodyPr>
          <a:lstStyle/>
          <a:p>
            <a:pPr algn="ctr"/>
            <a:r>
              <a:rPr lang="es-MX" sz="2400" b="1" dirty="0" smtClean="0">
                <a:solidFill>
                  <a:schemeClr val="tx1"/>
                </a:solidFill>
                <a:latin typeface="Arial" panose="020B0604020202020204" pitchFamily="34" charset="0"/>
                <a:cs typeface="Arial" panose="020B0604020202020204" pitchFamily="34" charset="0"/>
              </a:rPr>
              <a:t> INTELIGENCIA EMOCIONAL </a:t>
            </a:r>
            <a:endParaRPr lang="es-MX" sz="2400" b="1" dirty="0">
              <a:solidFill>
                <a:schemeClr val="tx1"/>
              </a:solidFill>
              <a:latin typeface="Arial" panose="020B0604020202020204" pitchFamily="34" charset="0"/>
              <a:cs typeface="Arial" panose="020B0604020202020204" pitchFamily="34" charset="0"/>
            </a:endParaRPr>
          </a:p>
        </p:txBody>
      </p:sp>
      <p:sp>
        <p:nvSpPr>
          <p:cNvPr id="3" name="2 Rectángulo"/>
          <p:cNvSpPr/>
          <p:nvPr/>
        </p:nvSpPr>
        <p:spPr>
          <a:xfrm>
            <a:off x="1547664" y="1340768"/>
            <a:ext cx="6552728" cy="1200329"/>
          </a:xfrm>
          <a:prstGeom prst="rect">
            <a:avLst/>
          </a:prstGeom>
        </p:spPr>
        <p:txBody>
          <a:bodyPr wrap="square">
            <a:spAutoFit/>
          </a:bodyPr>
          <a:lstStyle/>
          <a:p>
            <a:pPr algn="just"/>
            <a:r>
              <a:rPr lang="es-MX" sz="2400" dirty="0" smtClean="0">
                <a:latin typeface="Arial" panose="020B0604020202020204" pitchFamily="34" charset="0"/>
                <a:cs typeface="Arial" panose="020B0604020202020204" pitchFamily="34" charset="0"/>
              </a:rPr>
              <a:t>	El término inteligencia emocional describe las características personales de los líderes efectivos.</a:t>
            </a:r>
            <a:endParaRPr lang="es-MX" sz="2400" dirty="0">
              <a:latin typeface="Arial" panose="020B0604020202020204" pitchFamily="34" charset="0"/>
              <a:cs typeface="Arial" panose="020B0604020202020204" pitchFamily="34" charset="0"/>
            </a:endParaRPr>
          </a:p>
        </p:txBody>
      </p:sp>
      <p:sp>
        <p:nvSpPr>
          <p:cNvPr id="4" name="3 Rectángulo"/>
          <p:cNvSpPr/>
          <p:nvPr/>
        </p:nvSpPr>
        <p:spPr>
          <a:xfrm>
            <a:off x="1259632" y="3076065"/>
            <a:ext cx="7200800" cy="3416320"/>
          </a:xfrm>
          <a:prstGeom prst="rect">
            <a:avLst/>
          </a:prstGeom>
        </p:spPr>
        <p:txBody>
          <a:bodyPr wrap="square">
            <a:spAutoFit/>
          </a:bodyPr>
          <a:lstStyle/>
          <a:p>
            <a:pPr algn="just">
              <a:lnSpc>
                <a:spcPct val="150000"/>
              </a:lnSpc>
            </a:pPr>
            <a:r>
              <a:rPr lang="es-MX" sz="2400" b="1" i="1" dirty="0">
                <a:latin typeface="Arial" panose="020B0604020202020204" pitchFamily="34" charset="0"/>
                <a:cs typeface="Arial" panose="020B0604020202020204" pitchFamily="34" charset="0"/>
              </a:rPr>
              <a:t>I</a:t>
            </a:r>
            <a:r>
              <a:rPr lang="es-MX" sz="2400" b="1" i="1" dirty="0" smtClean="0">
                <a:latin typeface="Arial" panose="020B0604020202020204" pitchFamily="34" charset="0"/>
                <a:cs typeface="Arial" panose="020B0604020202020204" pitchFamily="34" charset="0"/>
              </a:rPr>
              <a:t>nteligencia emocional:  </a:t>
            </a:r>
            <a:r>
              <a:rPr lang="es-MX" sz="2400" dirty="0" smtClean="0">
                <a:latin typeface="Arial" panose="020B0604020202020204" pitchFamily="34" charset="0"/>
                <a:cs typeface="Arial" panose="020B0604020202020204" pitchFamily="34" charset="0"/>
              </a:rPr>
              <a:t>conjunto </a:t>
            </a:r>
            <a:r>
              <a:rPr lang="es-MX" sz="2400" dirty="0">
                <a:latin typeface="Arial" panose="020B0604020202020204" pitchFamily="34" charset="0"/>
                <a:cs typeface="Arial" panose="020B0604020202020204" pitchFamily="34" charset="0"/>
              </a:rPr>
              <a:t>de habilidades que le permiten a las personas reconocer y comprender sus sentimientos y emociones y también los de terceros y, a continuación, aplicar ese conocimiento para guiar su forma de pensar y actuar.</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710" y="188640"/>
            <a:ext cx="1531491" cy="1531491"/>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6860" y="2132856"/>
            <a:ext cx="1540118" cy="943209"/>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r="42656"/>
          <a:stretch/>
        </p:blipFill>
        <p:spPr bwMode="auto">
          <a:xfrm>
            <a:off x="4156138" y="5805264"/>
            <a:ext cx="1407788"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7698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632" y="692696"/>
            <a:ext cx="7327647" cy="584775"/>
          </a:xfrm>
          <a:prstGeom prst="rect">
            <a:avLst/>
          </a:prstGeom>
        </p:spPr>
        <p:txBody>
          <a:bodyPr wrap="none">
            <a:spAutoFit/>
          </a:bodyPr>
          <a:lstStyle/>
          <a:p>
            <a:r>
              <a:rPr lang="es-MX" sz="3200" b="1" i="1" dirty="0"/>
              <a:t>Elementos de la inteligencia emocional </a:t>
            </a:r>
          </a:p>
        </p:txBody>
      </p:sp>
      <p:sp>
        <p:nvSpPr>
          <p:cNvPr id="3" name="2 Rectángulo"/>
          <p:cNvSpPr/>
          <p:nvPr/>
        </p:nvSpPr>
        <p:spPr>
          <a:xfrm>
            <a:off x="1835696" y="1988840"/>
            <a:ext cx="6408711" cy="3046988"/>
          </a:xfrm>
          <a:prstGeom prst="rect">
            <a:avLst/>
          </a:prstGeom>
        </p:spPr>
        <p:txBody>
          <a:bodyPr wrap="square">
            <a:spAutoFit/>
          </a:bodyPr>
          <a:lstStyle/>
          <a:p>
            <a:pPr marL="285750" indent="-285750">
              <a:lnSpc>
                <a:spcPct val="200000"/>
              </a:lnSpc>
              <a:buFont typeface="Arial" panose="020B0604020202020204" pitchFamily="34" charset="0"/>
              <a:buChar char="•"/>
            </a:pPr>
            <a:r>
              <a:rPr lang="es-MX" sz="2400" dirty="0">
                <a:latin typeface="Arial" panose="020B0604020202020204" pitchFamily="34" charset="0"/>
                <a:cs typeface="Arial" panose="020B0604020202020204" pitchFamily="34" charset="0"/>
              </a:rPr>
              <a:t>Elementos de la conciencia:  </a:t>
            </a:r>
            <a:endParaRPr lang="es-MX" sz="2400" dirty="0" smtClean="0">
              <a:latin typeface="Arial" panose="020B0604020202020204" pitchFamily="34" charset="0"/>
              <a:cs typeface="Arial" panose="020B0604020202020204" pitchFamily="34" charset="0"/>
            </a:endParaRPr>
          </a:p>
          <a:p>
            <a:pPr algn="ctr">
              <a:lnSpc>
                <a:spcPct val="200000"/>
              </a:lnSpc>
            </a:pPr>
            <a:r>
              <a:rPr lang="es-MX" sz="2400" dirty="0" smtClean="0">
                <a:latin typeface="Arial" panose="020B0604020202020204" pitchFamily="34" charset="0"/>
                <a:cs typeface="Arial" panose="020B0604020202020204" pitchFamily="34" charset="0"/>
              </a:rPr>
              <a:t> - Autoconciencia</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autocontrol.</a:t>
            </a:r>
          </a:p>
          <a:p>
            <a:pPr marL="285750" indent="-285750" algn="just">
              <a:lnSpc>
                <a:spcPct val="20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Elementos </a:t>
            </a:r>
            <a:r>
              <a:rPr lang="es-MX" sz="2400" dirty="0">
                <a:latin typeface="Arial" panose="020B0604020202020204" pitchFamily="34" charset="0"/>
                <a:cs typeface="Arial" panose="020B0604020202020204" pitchFamily="34" charset="0"/>
              </a:rPr>
              <a:t>de acción: </a:t>
            </a:r>
            <a:endParaRPr lang="es-MX" sz="2400" dirty="0" smtClean="0">
              <a:latin typeface="Arial" panose="020B0604020202020204" pitchFamily="34" charset="0"/>
              <a:cs typeface="Arial" panose="020B0604020202020204" pitchFamily="34" charset="0"/>
            </a:endParaRPr>
          </a:p>
          <a:p>
            <a:pPr algn="ctr">
              <a:lnSpc>
                <a:spcPct val="200000"/>
              </a:lnSpc>
            </a:pPr>
            <a:r>
              <a:rPr lang="es-MX" sz="2400" dirty="0">
                <a:latin typeface="Arial" panose="020B0604020202020204" pitchFamily="34" charset="0"/>
                <a:cs typeface="Arial" panose="020B0604020202020204" pitchFamily="34" charset="0"/>
              </a:rPr>
              <a:t>-</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C</a:t>
            </a:r>
            <a:r>
              <a:rPr lang="es-MX" sz="2400" dirty="0" smtClean="0">
                <a:latin typeface="Arial" panose="020B0604020202020204" pitchFamily="34" charset="0"/>
                <a:cs typeface="Arial" panose="020B0604020202020204" pitchFamily="34" charset="0"/>
              </a:rPr>
              <a:t>onciencia social </a:t>
            </a:r>
            <a:r>
              <a:rPr lang="es-MX" sz="2400" dirty="0">
                <a:latin typeface="Arial" panose="020B0604020202020204" pitchFamily="34" charset="0"/>
                <a:cs typeface="Arial" panose="020B0604020202020204" pitchFamily="34" charset="0"/>
              </a:rPr>
              <a:t>y habilidad social</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8255" y="1412776"/>
            <a:ext cx="1896062" cy="1359441"/>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0870"/>
          <a:stretch/>
        </p:blipFill>
        <p:spPr bwMode="auto">
          <a:xfrm>
            <a:off x="0" y="4091255"/>
            <a:ext cx="2160240" cy="1409276"/>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5083071"/>
            <a:ext cx="2849116" cy="14401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74090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Personalizado 3">
      <a:dk1>
        <a:sysClr val="windowText" lastClr="000000"/>
      </a:dk1>
      <a:lt1>
        <a:sysClr val="window" lastClr="FFFFFF"/>
      </a:lt1>
      <a:dk2>
        <a:srgbClr val="3E3D2D"/>
      </a:dk2>
      <a:lt2>
        <a:srgbClr val="6F9400"/>
      </a:lt2>
      <a:accent1>
        <a:srgbClr val="6F94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765</TotalTime>
  <Words>1264</Words>
  <Application>Microsoft Office PowerPoint</Application>
  <PresentationFormat>Presentación en pantalla (4:3)</PresentationFormat>
  <Paragraphs>183</Paragraphs>
  <Slides>37</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37</vt:i4>
      </vt:variant>
    </vt:vector>
  </HeadingPairs>
  <TitlesOfParts>
    <vt:vector size="46" baseType="lpstr">
      <vt:lpstr>Arial</vt:lpstr>
      <vt:lpstr>Arial Black</vt:lpstr>
      <vt:lpstr>Calibri</vt:lpstr>
      <vt:lpstr>Gill Sans MT</vt:lpstr>
      <vt:lpstr>Times New Roman</vt:lpstr>
      <vt:lpstr>Verdana</vt:lpstr>
      <vt:lpstr>Wingdings</vt:lpstr>
      <vt:lpstr>Wingdings 2</vt:lpstr>
      <vt:lpstr>Solsticio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Guadalupe Melchor</dc:creator>
  <cp:lastModifiedBy>Redes Melchor</cp:lastModifiedBy>
  <cp:revision>50</cp:revision>
  <dcterms:created xsi:type="dcterms:W3CDTF">2019-09-20T23:05:10Z</dcterms:created>
  <dcterms:modified xsi:type="dcterms:W3CDTF">2019-09-26T20:07:23Z</dcterms:modified>
</cp:coreProperties>
</file>