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notesMasterIdLst>
    <p:notesMasterId r:id="rId32"/>
  </p:notesMasterIdLst>
  <p:sldIdLst>
    <p:sldId id="278" r:id="rId2"/>
    <p:sldId id="256" r:id="rId3"/>
    <p:sldId id="258" r:id="rId4"/>
    <p:sldId id="259" r:id="rId5"/>
    <p:sldId id="260" r:id="rId6"/>
    <p:sldId id="261" r:id="rId7"/>
    <p:sldId id="262" r:id="rId8"/>
    <p:sldId id="263" r:id="rId9"/>
    <p:sldId id="265" r:id="rId10"/>
    <p:sldId id="266" r:id="rId11"/>
    <p:sldId id="268" r:id="rId12"/>
    <p:sldId id="264" r:id="rId13"/>
    <p:sldId id="267" r:id="rId14"/>
    <p:sldId id="269" r:id="rId15"/>
    <p:sldId id="270"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D3A715-9303-4113-9140-6E12DA4C31A9}" type="datetimeFigureOut">
              <a:rPr lang="es-MX" smtClean="0"/>
              <a:t>27/09/2019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03CEA5-6B5C-4DA3-8804-679557E45C34}" type="slidenum">
              <a:rPr lang="es-MX" smtClean="0"/>
              <a:t>‹Nº›</a:t>
            </a:fld>
            <a:endParaRPr lang="es-MX"/>
          </a:p>
        </p:txBody>
      </p:sp>
    </p:spTree>
    <p:extLst>
      <p:ext uri="{BB962C8B-B14F-4D97-AF65-F5344CB8AC3E}">
        <p14:creationId xmlns:p14="http://schemas.microsoft.com/office/powerpoint/2010/main" val="3399713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spcBef>
                <a:spcPct val="30000"/>
              </a:spcBef>
              <a:defRPr sz="1200">
                <a:solidFill>
                  <a:schemeClr val="tx1"/>
                </a:solidFill>
                <a:latin typeface="Times New Roman" panose="02020603050405020304" pitchFamily="18" charset="0"/>
              </a:defRPr>
            </a:lvl1pPr>
            <a:lvl2pPr marL="742950" indent="-285750" defTabSz="990600">
              <a:spcBef>
                <a:spcPct val="30000"/>
              </a:spcBef>
              <a:defRPr sz="1200">
                <a:solidFill>
                  <a:schemeClr val="tx1"/>
                </a:solidFill>
                <a:latin typeface="Times New Roman" panose="02020603050405020304" pitchFamily="18" charset="0"/>
              </a:defRPr>
            </a:lvl2pPr>
            <a:lvl3pPr marL="1143000" indent="-228600" defTabSz="990600">
              <a:spcBef>
                <a:spcPct val="30000"/>
              </a:spcBef>
              <a:defRPr sz="1200">
                <a:solidFill>
                  <a:schemeClr val="tx1"/>
                </a:solidFill>
                <a:latin typeface="Times New Roman" panose="02020603050405020304" pitchFamily="18" charset="0"/>
              </a:defRPr>
            </a:lvl3pPr>
            <a:lvl4pPr marL="1600200" indent="-228600" defTabSz="990600">
              <a:spcBef>
                <a:spcPct val="30000"/>
              </a:spcBef>
              <a:defRPr sz="1200">
                <a:solidFill>
                  <a:schemeClr val="tx1"/>
                </a:solidFill>
                <a:latin typeface="Times New Roman" panose="02020603050405020304" pitchFamily="18" charset="0"/>
              </a:defRPr>
            </a:lvl4pPr>
            <a:lvl5pPr marL="2057400" indent="-228600" defTabSz="990600">
              <a:spcBef>
                <a:spcPct val="30000"/>
              </a:spcBef>
              <a:defRPr sz="1200">
                <a:solidFill>
                  <a:schemeClr val="tx1"/>
                </a:solidFill>
                <a:latin typeface="Times New Roman" panose="02020603050405020304" pitchFamily="18" charset="0"/>
              </a:defRPr>
            </a:lvl5pPr>
            <a:lvl6pPr marL="2514600" indent="-228600" defTabSz="990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90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90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90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C92D553-8395-48B9-B4BA-062BED4AB380}" type="slidenum">
              <a:rPr lang="es-ES" altLang="es-CR" sz="1300" smtClean="0"/>
              <a:pPr>
                <a:spcBef>
                  <a:spcPct val="0"/>
                </a:spcBef>
              </a:pPr>
              <a:t>1</a:t>
            </a:fld>
            <a:endParaRPr lang="es-ES" altLang="es-CR" sz="1300" smtClean="0"/>
          </a:p>
        </p:txBody>
      </p:sp>
      <p:sp>
        <p:nvSpPr>
          <p:cNvPr id="23555" name="Rectangle 2"/>
          <p:cNvSpPr>
            <a:spLocks noGrp="1" noRot="1" noChangeAspect="1" noChangeArrowheads="1" noTextEdit="1"/>
          </p:cNvSpPr>
          <p:nvPr>
            <p:ph type="sldImg"/>
          </p:nvPr>
        </p:nvSpPr>
        <p:spPr>
          <a:xfrm>
            <a:off x="460375" y="720725"/>
            <a:ext cx="6396038" cy="3598863"/>
          </a:xfrm>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CR" smtClean="0"/>
          </a:p>
        </p:txBody>
      </p:sp>
    </p:spTree>
    <p:extLst>
      <p:ext uri="{BB962C8B-B14F-4D97-AF65-F5344CB8AC3E}">
        <p14:creationId xmlns:p14="http://schemas.microsoft.com/office/powerpoint/2010/main" val="3866649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F8585DB-8E69-4693-9BA6-94F2B36B9C88}"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801390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F8585DB-8E69-4693-9BA6-94F2B36B9C88}"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4270316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F8585DB-8E69-4693-9BA6-94F2B36B9C88}"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5254880-36E8-487E-876E-087ED6A07C71}"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03818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F8585DB-8E69-4693-9BA6-94F2B36B9C88}"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2703843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F8585DB-8E69-4693-9BA6-94F2B36B9C88}"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5254880-36E8-487E-876E-087ED6A07C71}"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51679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F8585DB-8E69-4693-9BA6-94F2B36B9C88}"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4029879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F8585DB-8E69-4693-9BA6-94F2B36B9C88}"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29200699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F8585DB-8E69-4693-9BA6-94F2B36B9C88}"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3749114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F8585DB-8E69-4693-9BA6-94F2B36B9C88}"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3758920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F8585DB-8E69-4693-9BA6-94F2B36B9C88}"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3668391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F8585DB-8E69-4693-9BA6-94F2B36B9C88}"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1921096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F8585DB-8E69-4693-9BA6-94F2B36B9C88}" type="datetimeFigureOut">
              <a:rPr lang="es-MX" smtClean="0"/>
              <a:t>27/09/2019</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2197562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F8585DB-8E69-4693-9BA6-94F2B36B9C88}" type="datetimeFigureOut">
              <a:rPr lang="es-MX" smtClean="0"/>
              <a:t>27/09/2019</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1178109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8585DB-8E69-4693-9BA6-94F2B36B9C88}" type="datetimeFigureOut">
              <a:rPr lang="es-MX" smtClean="0"/>
              <a:t>27/09/2019</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74743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F8585DB-8E69-4693-9BA6-94F2B36B9C88}"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2534576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F8585DB-8E69-4693-9BA6-94F2B36B9C88}"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5254880-36E8-487E-876E-087ED6A07C71}" type="slidenum">
              <a:rPr lang="es-MX" smtClean="0"/>
              <a:t>‹Nº›</a:t>
            </a:fld>
            <a:endParaRPr lang="es-MX"/>
          </a:p>
        </p:txBody>
      </p:sp>
    </p:spTree>
    <p:extLst>
      <p:ext uri="{BB962C8B-B14F-4D97-AF65-F5344CB8AC3E}">
        <p14:creationId xmlns:p14="http://schemas.microsoft.com/office/powerpoint/2010/main" val="3740198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F8585DB-8E69-4693-9BA6-94F2B36B9C88}" type="datetimeFigureOut">
              <a:rPr lang="es-MX" smtClean="0"/>
              <a:t>27/09/2019</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5254880-36E8-487E-876E-087ED6A07C71}" type="slidenum">
              <a:rPr lang="es-MX" smtClean="0"/>
              <a:t>‹Nº›</a:t>
            </a:fld>
            <a:endParaRPr lang="es-MX"/>
          </a:p>
        </p:txBody>
      </p:sp>
    </p:spTree>
    <p:extLst>
      <p:ext uri="{BB962C8B-B14F-4D97-AF65-F5344CB8AC3E}">
        <p14:creationId xmlns:p14="http://schemas.microsoft.com/office/powerpoint/2010/main" val="3426000113"/>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4128728" y="2120155"/>
            <a:ext cx="7426325" cy="2028491"/>
          </a:xfrm>
        </p:spPr>
        <p:txBody>
          <a:bodyPr>
            <a:noAutofit/>
          </a:bodyPr>
          <a:lstStyle/>
          <a:p>
            <a:pPr algn="l"/>
            <a:r>
              <a:rPr lang="es-ES" altLang="es-CR" sz="2000" cap="none" dirty="0" smtClean="0"/>
              <a:t/>
            </a:r>
            <a:br>
              <a:rPr lang="es-ES" altLang="es-CR" sz="2000" cap="none" dirty="0" smtClean="0"/>
            </a:br>
            <a:endParaRPr lang="es-ES" altLang="es-CR" sz="2000" cap="none" dirty="0"/>
          </a:p>
        </p:txBody>
      </p:sp>
      <p:sp>
        <p:nvSpPr>
          <p:cNvPr id="22531" name="CuadroTexto 1"/>
          <p:cNvSpPr txBox="1">
            <a:spLocks noChangeArrowheads="1"/>
          </p:cNvSpPr>
          <p:nvPr/>
        </p:nvSpPr>
        <p:spPr bwMode="auto">
          <a:xfrm>
            <a:off x="3914919" y="380307"/>
            <a:ext cx="67691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baseline="30000">
                <a:solidFill>
                  <a:schemeClr val="tx1"/>
                </a:solidFill>
                <a:latin typeface="Times New Roman" panose="02020603050405020304" pitchFamily="18" charset="0"/>
              </a:defRPr>
            </a:lvl1pPr>
            <a:lvl2pPr marL="742950" indent="-285750">
              <a:defRPr kumimoji="1" sz="2400" baseline="30000">
                <a:solidFill>
                  <a:schemeClr val="tx1"/>
                </a:solidFill>
                <a:latin typeface="Times New Roman" panose="02020603050405020304" pitchFamily="18" charset="0"/>
              </a:defRPr>
            </a:lvl2pPr>
            <a:lvl3pPr marL="1143000" indent="-228600">
              <a:defRPr kumimoji="1" sz="2400" baseline="30000">
                <a:solidFill>
                  <a:schemeClr val="tx1"/>
                </a:solidFill>
                <a:latin typeface="Times New Roman" panose="02020603050405020304" pitchFamily="18" charset="0"/>
              </a:defRPr>
            </a:lvl3pPr>
            <a:lvl4pPr marL="1600200" indent="-228600">
              <a:defRPr kumimoji="1" sz="2400" baseline="30000">
                <a:solidFill>
                  <a:schemeClr val="tx1"/>
                </a:solidFill>
                <a:latin typeface="Times New Roman" panose="02020603050405020304" pitchFamily="18" charset="0"/>
              </a:defRPr>
            </a:lvl4pPr>
            <a:lvl5pPr marL="2057400" indent="-228600">
              <a:defRPr kumimoji="1" sz="2400"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9pPr>
          </a:lstStyle>
          <a:p>
            <a:r>
              <a:rPr lang="es-MX" sz="2800" baseline="0" dirty="0"/>
              <a:t>Universidad Autónoma del Estado de México</a:t>
            </a:r>
            <a:r>
              <a:rPr lang="es-MX" sz="1800" baseline="0" dirty="0"/>
              <a:t>	</a:t>
            </a:r>
            <a:endParaRPr lang="es-MX" sz="1800" dirty="0"/>
          </a:p>
        </p:txBody>
      </p:sp>
      <p:pic>
        <p:nvPicPr>
          <p:cNvPr id="22532" name="Picture 5" descr="Resultado de imagen para logo de la uaemex"/>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841355" y="19151"/>
            <a:ext cx="1758950"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CuadroTexto 2"/>
          <p:cNvSpPr txBox="1">
            <a:spLocks noChangeArrowheads="1"/>
          </p:cNvSpPr>
          <p:nvPr/>
        </p:nvSpPr>
        <p:spPr bwMode="auto">
          <a:xfrm>
            <a:off x="3421063" y="1823292"/>
            <a:ext cx="129540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baseline="30000">
                <a:solidFill>
                  <a:schemeClr val="tx1"/>
                </a:solidFill>
                <a:latin typeface="Times New Roman" panose="02020603050405020304" pitchFamily="18" charset="0"/>
              </a:defRPr>
            </a:lvl1pPr>
            <a:lvl2pPr marL="742950" indent="-285750">
              <a:defRPr kumimoji="1" sz="2400" baseline="30000">
                <a:solidFill>
                  <a:schemeClr val="tx1"/>
                </a:solidFill>
                <a:latin typeface="Times New Roman" panose="02020603050405020304" pitchFamily="18" charset="0"/>
              </a:defRPr>
            </a:lvl2pPr>
            <a:lvl3pPr marL="1143000" indent="-228600">
              <a:defRPr kumimoji="1" sz="2400" baseline="30000">
                <a:solidFill>
                  <a:schemeClr val="tx1"/>
                </a:solidFill>
                <a:latin typeface="Times New Roman" panose="02020603050405020304" pitchFamily="18" charset="0"/>
              </a:defRPr>
            </a:lvl3pPr>
            <a:lvl4pPr marL="1600200" indent="-228600">
              <a:defRPr kumimoji="1" sz="2400" baseline="30000">
                <a:solidFill>
                  <a:schemeClr val="tx1"/>
                </a:solidFill>
                <a:latin typeface="Times New Roman" panose="02020603050405020304" pitchFamily="18" charset="0"/>
              </a:defRPr>
            </a:lvl4pPr>
            <a:lvl5pPr marL="2057400" indent="-228600">
              <a:defRPr kumimoji="1" sz="2400"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9pPr>
          </a:lstStyle>
          <a:p>
            <a:r>
              <a:rPr lang="es-MX" sz="2000" dirty="0"/>
              <a:t>Titulo</a:t>
            </a:r>
          </a:p>
        </p:txBody>
      </p:sp>
      <p:sp>
        <p:nvSpPr>
          <p:cNvPr id="22534" name="Rectangle 2"/>
          <p:cNvSpPr txBox="1">
            <a:spLocks noChangeArrowheads="1"/>
          </p:cNvSpPr>
          <p:nvPr/>
        </p:nvSpPr>
        <p:spPr bwMode="auto">
          <a:xfrm>
            <a:off x="4319731" y="3157180"/>
            <a:ext cx="5779148" cy="581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57200">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defTabSz="45720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defTabSz="4572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None/>
            </a:pPr>
            <a:r>
              <a:rPr lang="es-ES" altLang="es-CR" dirty="0" smtClean="0"/>
              <a:t>Seminario de mantenimiento computacional</a:t>
            </a:r>
            <a:endParaRPr lang="es-ES" altLang="es-CR" dirty="0">
              <a:solidFill>
                <a:srgbClr val="262626"/>
              </a:solidFill>
            </a:endParaRPr>
          </a:p>
        </p:txBody>
      </p:sp>
      <p:sp>
        <p:nvSpPr>
          <p:cNvPr id="22535" name="CuadroTexto 7"/>
          <p:cNvSpPr txBox="1">
            <a:spLocks noChangeArrowheads="1"/>
          </p:cNvSpPr>
          <p:nvPr/>
        </p:nvSpPr>
        <p:spPr bwMode="auto">
          <a:xfrm>
            <a:off x="3421063" y="3003370"/>
            <a:ext cx="2486025"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baseline="30000">
                <a:solidFill>
                  <a:schemeClr val="tx1"/>
                </a:solidFill>
                <a:latin typeface="Times New Roman" panose="02020603050405020304" pitchFamily="18" charset="0"/>
              </a:defRPr>
            </a:lvl1pPr>
            <a:lvl2pPr marL="742950" indent="-285750">
              <a:defRPr kumimoji="1" sz="2400" baseline="30000">
                <a:solidFill>
                  <a:schemeClr val="tx1"/>
                </a:solidFill>
                <a:latin typeface="Times New Roman" panose="02020603050405020304" pitchFamily="18" charset="0"/>
              </a:defRPr>
            </a:lvl2pPr>
            <a:lvl3pPr marL="1143000" indent="-228600">
              <a:defRPr kumimoji="1" sz="2400" baseline="30000">
                <a:solidFill>
                  <a:schemeClr val="tx1"/>
                </a:solidFill>
                <a:latin typeface="Times New Roman" panose="02020603050405020304" pitchFamily="18" charset="0"/>
              </a:defRPr>
            </a:lvl3pPr>
            <a:lvl4pPr marL="1600200" indent="-228600">
              <a:defRPr kumimoji="1" sz="2400" baseline="30000">
                <a:solidFill>
                  <a:schemeClr val="tx1"/>
                </a:solidFill>
                <a:latin typeface="Times New Roman" panose="02020603050405020304" pitchFamily="18" charset="0"/>
              </a:defRPr>
            </a:lvl4pPr>
            <a:lvl5pPr marL="2057400" indent="-228600">
              <a:defRPr kumimoji="1" sz="2400"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9pPr>
          </a:lstStyle>
          <a:p>
            <a:r>
              <a:rPr lang="es-MX" sz="2000" dirty="0"/>
              <a:t>Unidad de Aprendizaje</a:t>
            </a:r>
          </a:p>
        </p:txBody>
      </p:sp>
      <p:sp>
        <p:nvSpPr>
          <p:cNvPr id="22536" name="Rectangle 2"/>
          <p:cNvSpPr txBox="1">
            <a:spLocks noChangeArrowheads="1"/>
          </p:cNvSpPr>
          <p:nvPr/>
        </p:nvSpPr>
        <p:spPr bwMode="auto">
          <a:xfrm>
            <a:off x="4827586" y="600319"/>
            <a:ext cx="7427913"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57200">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defTabSz="45720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defTabSz="4572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r>
              <a:rPr lang="es-ES" altLang="es-CR" sz="2000" dirty="0">
                <a:solidFill>
                  <a:srgbClr val="262626"/>
                </a:solidFill>
              </a:rPr>
              <a:t>Centro Universitario Valle de Teotihuacán</a:t>
            </a:r>
          </a:p>
        </p:txBody>
      </p:sp>
      <p:sp>
        <p:nvSpPr>
          <p:cNvPr id="22537" name="CuadroTexto 14"/>
          <p:cNvSpPr txBox="1">
            <a:spLocks noChangeArrowheads="1"/>
          </p:cNvSpPr>
          <p:nvPr/>
        </p:nvSpPr>
        <p:spPr bwMode="auto">
          <a:xfrm>
            <a:off x="3421061" y="4700196"/>
            <a:ext cx="2486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baseline="30000">
                <a:solidFill>
                  <a:schemeClr val="tx1"/>
                </a:solidFill>
                <a:latin typeface="Times New Roman" panose="02020603050405020304" pitchFamily="18" charset="0"/>
              </a:defRPr>
            </a:lvl1pPr>
            <a:lvl2pPr marL="742950" indent="-285750">
              <a:defRPr kumimoji="1" sz="2400" baseline="30000">
                <a:solidFill>
                  <a:schemeClr val="tx1"/>
                </a:solidFill>
                <a:latin typeface="Times New Roman" panose="02020603050405020304" pitchFamily="18" charset="0"/>
              </a:defRPr>
            </a:lvl2pPr>
            <a:lvl3pPr marL="1143000" indent="-228600">
              <a:defRPr kumimoji="1" sz="2400" baseline="30000">
                <a:solidFill>
                  <a:schemeClr val="tx1"/>
                </a:solidFill>
                <a:latin typeface="Times New Roman" panose="02020603050405020304" pitchFamily="18" charset="0"/>
              </a:defRPr>
            </a:lvl3pPr>
            <a:lvl4pPr marL="1600200" indent="-228600">
              <a:defRPr kumimoji="1" sz="2400" baseline="30000">
                <a:solidFill>
                  <a:schemeClr val="tx1"/>
                </a:solidFill>
                <a:latin typeface="Times New Roman" panose="02020603050405020304" pitchFamily="18" charset="0"/>
              </a:defRPr>
            </a:lvl4pPr>
            <a:lvl5pPr marL="2057400" indent="-228600">
              <a:defRPr kumimoji="1" sz="2400"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9pPr>
          </a:lstStyle>
          <a:p>
            <a:r>
              <a:rPr lang="es-MX" sz="2000" dirty="0"/>
              <a:t>Responsable:</a:t>
            </a:r>
          </a:p>
        </p:txBody>
      </p:sp>
      <p:sp>
        <p:nvSpPr>
          <p:cNvPr id="22538" name="Rectangle 2"/>
          <p:cNvSpPr txBox="1">
            <a:spLocks noChangeArrowheads="1"/>
          </p:cNvSpPr>
          <p:nvPr/>
        </p:nvSpPr>
        <p:spPr bwMode="auto">
          <a:xfrm>
            <a:off x="4319731" y="4849421"/>
            <a:ext cx="7426325"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57200">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defTabSz="45720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defTabSz="4572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r>
              <a:rPr lang="es-ES" altLang="es-CR" dirty="0">
                <a:solidFill>
                  <a:srgbClr val="262626"/>
                </a:solidFill>
              </a:rPr>
              <a:t>I.S.C. Sandra Sánchez Espinoza</a:t>
            </a:r>
          </a:p>
        </p:txBody>
      </p:sp>
      <p:sp>
        <p:nvSpPr>
          <p:cNvPr id="22539" name="CuadroTexto 18"/>
          <p:cNvSpPr txBox="1">
            <a:spLocks noChangeArrowheads="1"/>
          </p:cNvSpPr>
          <p:nvPr/>
        </p:nvSpPr>
        <p:spPr bwMode="auto">
          <a:xfrm>
            <a:off x="3421063" y="3851783"/>
            <a:ext cx="2486025"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baseline="30000">
                <a:solidFill>
                  <a:schemeClr val="tx1"/>
                </a:solidFill>
                <a:latin typeface="Times New Roman" panose="02020603050405020304" pitchFamily="18" charset="0"/>
              </a:defRPr>
            </a:lvl1pPr>
            <a:lvl2pPr marL="742950" indent="-285750">
              <a:defRPr kumimoji="1" sz="2400" baseline="30000">
                <a:solidFill>
                  <a:schemeClr val="tx1"/>
                </a:solidFill>
                <a:latin typeface="Times New Roman" panose="02020603050405020304" pitchFamily="18" charset="0"/>
              </a:defRPr>
            </a:lvl2pPr>
            <a:lvl3pPr marL="1143000" indent="-228600">
              <a:defRPr kumimoji="1" sz="2400" baseline="30000">
                <a:solidFill>
                  <a:schemeClr val="tx1"/>
                </a:solidFill>
                <a:latin typeface="Times New Roman" panose="02020603050405020304" pitchFamily="18" charset="0"/>
              </a:defRPr>
            </a:lvl3pPr>
            <a:lvl4pPr marL="1600200" indent="-228600">
              <a:defRPr kumimoji="1" sz="2400" baseline="30000">
                <a:solidFill>
                  <a:schemeClr val="tx1"/>
                </a:solidFill>
                <a:latin typeface="Times New Roman" panose="02020603050405020304" pitchFamily="18" charset="0"/>
              </a:defRPr>
            </a:lvl4pPr>
            <a:lvl5pPr marL="2057400" indent="-228600">
              <a:defRPr kumimoji="1" sz="2400"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baseline="30000">
                <a:solidFill>
                  <a:schemeClr val="tx1"/>
                </a:solidFill>
                <a:latin typeface="Times New Roman" panose="02020603050405020304" pitchFamily="18" charset="0"/>
              </a:defRPr>
            </a:lvl9pPr>
          </a:lstStyle>
          <a:p>
            <a:r>
              <a:rPr lang="es-MX" sz="2000" dirty="0"/>
              <a:t>Créditos</a:t>
            </a:r>
          </a:p>
        </p:txBody>
      </p:sp>
      <p:sp>
        <p:nvSpPr>
          <p:cNvPr id="22540" name="Rectangle 2"/>
          <p:cNvSpPr txBox="1">
            <a:spLocks noChangeArrowheads="1"/>
          </p:cNvSpPr>
          <p:nvPr/>
        </p:nvSpPr>
        <p:spPr bwMode="auto">
          <a:xfrm>
            <a:off x="4281485" y="4104990"/>
            <a:ext cx="765175"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57200">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defTabSz="45720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defTabSz="4572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r>
              <a:rPr lang="es-ES" altLang="es-CR" dirty="0">
                <a:solidFill>
                  <a:srgbClr val="262626"/>
                </a:solidFill>
              </a:rPr>
              <a:t>6</a:t>
            </a:r>
            <a:endParaRPr lang="es-ES" altLang="es-CR" dirty="0">
              <a:solidFill>
                <a:srgbClr val="262626"/>
              </a:solidFill>
            </a:endParaRPr>
          </a:p>
        </p:txBody>
      </p:sp>
      <p:sp>
        <p:nvSpPr>
          <p:cNvPr id="2" name="Rectángulo 1"/>
          <p:cNvSpPr/>
          <p:nvPr/>
        </p:nvSpPr>
        <p:spPr>
          <a:xfrm>
            <a:off x="4281485" y="1983972"/>
            <a:ext cx="6653069" cy="830997"/>
          </a:xfrm>
          <a:prstGeom prst="rect">
            <a:avLst/>
          </a:prstGeom>
        </p:spPr>
        <p:txBody>
          <a:bodyPr wrap="square">
            <a:spAutoFit/>
          </a:bodyPr>
          <a:lstStyle/>
          <a:p>
            <a:r>
              <a:rPr lang="es-MX" sz="1600" dirty="0"/>
              <a:t>Unidad 1: Fundamentos de electricidad electrónica y conceptos básicos de </a:t>
            </a:r>
            <a:r>
              <a:rPr lang="es-MX" sz="1600" dirty="0" smtClean="0"/>
              <a:t>seguridad</a:t>
            </a:r>
            <a:r>
              <a:rPr lang="es-MX" sz="1600" dirty="0"/>
              <a:t/>
            </a:r>
            <a:br>
              <a:rPr lang="es-MX" sz="1600" dirty="0"/>
            </a:br>
            <a:endParaRPr lang="es-MX" sz="1600" dirty="0"/>
          </a:p>
        </p:txBody>
      </p:sp>
    </p:spTree>
    <p:extLst>
      <p:ext uri="{BB962C8B-B14F-4D97-AF65-F5344CB8AC3E}">
        <p14:creationId xmlns:p14="http://schemas.microsoft.com/office/powerpoint/2010/main" val="18576898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r>
              <a:rPr lang="es-MX" b="1" dirty="0" smtClean="0"/>
              <a:t>Resistencia Eléctrica</a:t>
            </a:r>
            <a:endParaRPr lang="es-MX" b="1" dirty="0"/>
          </a:p>
        </p:txBody>
      </p:sp>
      <p:sp>
        <p:nvSpPr>
          <p:cNvPr id="3" name="Marcador de contenido 2"/>
          <p:cNvSpPr>
            <a:spLocks noGrp="1"/>
          </p:cNvSpPr>
          <p:nvPr>
            <p:ph idx="1"/>
          </p:nvPr>
        </p:nvSpPr>
        <p:spPr/>
        <p:txBody>
          <a:bodyPr/>
          <a:lstStyle/>
          <a:p>
            <a:pPr algn="just">
              <a:lnSpc>
                <a:spcPct val="150000"/>
              </a:lnSpc>
            </a:pPr>
            <a:r>
              <a:rPr lang="es-MX" dirty="0" smtClean="0"/>
              <a:t>Resistencia </a:t>
            </a:r>
            <a:r>
              <a:rPr lang="es-MX" dirty="0"/>
              <a:t>eléctrica es una de las magnitudes fundamentales que se utiliza para medir la electricidad y se define como: la oposición que se presenta al paso de la corriente. La unidad que se utiliza para medir la resistencia es el ohmio (Ω) y se </a:t>
            </a:r>
            <a:r>
              <a:rPr lang="es-MX" dirty="0" err="1"/>
              <a:t>se</a:t>
            </a:r>
            <a:r>
              <a:rPr lang="es-MX" dirty="0"/>
              <a:t> representa con la letra R.</a:t>
            </a:r>
          </a:p>
        </p:txBody>
      </p:sp>
      <p:pic>
        <p:nvPicPr>
          <p:cNvPr id="4" name="Imagen 3"/>
          <p:cNvPicPr>
            <a:picLocks noChangeAspect="1"/>
          </p:cNvPicPr>
          <p:nvPr/>
        </p:nvPicPr>
        <p:blipFill rotWithShape="1">
          <a:blip r:embed="rId2"/>
          <a:srcRect l="8005" t="32109" r="33063" b="27823"/>
          <a:stretch/>
        </p:blipFill>
        <p:spPr>
          <a:xfrm>
            <a:off x="2987898" y="4078555"/>
            <a:ext cx="5009882" cy="1915041"/>
          </a:xfrm>
          <a:prstGeom prst="rect">
            <a:avLst/>
          </a:prstGeom>
        </p:spPr>
      </p:pic>
    </p:spTree>
    <p:extLst>
      <p:ext uri="{BB962C8B-B14F-4D97-AF65-F5344CB8AC3E}">
        <p14:creationId xmlns:p14="http://schemas.microsoft.com/office/powerpoint/2010/main" val="18286305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clrChange>
              <a:clrFrom>
                <a:srgbClr val="FFFFFF"/>
              </a:clrFrom>
              <a:clrTo>
                <a:srgbClr val="FFFFFF">
                  <a:alpha val="0"/>
                </a:srgbClr>
              </a:clrTo>
            </a:clrChange>
          </a:blip>
          <a:srcRect l="19994" t="38028" r="32754" b="8979"/>
          <a:stretch/>
        </p:blipFill>
        <p:spPr>
          <a:xfrm>
            <a:off x="2233313" y="865810"/>
            <a:ext cx="8872611" cy="5504839"/>
          </a:xfrm>
          <a:prstGeom prst="rect">
            <a:avLst/>
          </a:prstGeom>
        </p:spPr>
      </p:pic>
    </p:spTree>
    <p:extLst>
      <p:ext uri="{BB962C8B-B14F-4D97-AF65-F5344CB8AC3E}">
        <p14:creationId xmlns:p14="http://schemas.microsoft.com/office/powerpoint/2010/main" val="22541312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r>
              <a:rPr lang="es-MX" b="1" dirty="0" smtClean="0"/>
              <a:t>Potencia</a:t>
            </a:r>
            <a:endParaRPr lang="es-MX" b="1" dirty="0"/>
          </a:p>
        </p:txBody>
      </p:sp>
      <p:sp>
        <p:nvSpPr>
          <p:cNvPr id="3" name="Marcador de contenido 2"/>
          <p:cNvSpPr>
            <a:spLocks noGrp="1"/>
          </p:cNvSpPr>
          <p:nvPr>
            <p:ph idx="1"/>
          </p:nvPr>
        </p:nvSpPr>
        <p:spPr>
          <a:xfrm>
            <a:off x="2287876" y="1634836"/>
            <a:ext cx="8915400" cy="3777622"/>
          </a:xfrm>
        </p:spPr>
        <p:txBody>
          <a:bodyPr/>
          <a:lstStyle/>
          <a:p>
            <a:pPr>
              <a:lnSpc>
                <a:spcPct val="150000"/>
              </a:lnSpc>
            </a:pPr>
            <a:r>
              <a:rPr lang="es-MX" dirty="0"/>
              <a:t>Se define como la razón de intercambio de la energía, por lo tanto es el producto de la tensión por la corriente. La potencia eléctrica son los </a:t>
            </a:r>
            <a:r>
              <a:rPr lang="es-MX" dirty="0" err="1"/>
              <a:t>joules</a:t>
            </a:r>
            <a:r>
              <a:rPr lang="es-MX" dirty="0"/>
              <a:t> por segundo y su unidad es el watt (W)</a:t>
            </a:r>
          </a:p>
        </p:txBody>
      </p:sp>
      <p:pic>
        <p:nvPicPr>
          <p:cNvPr id="4" name="Imagen 3"/>
          <p:cNvPicPr>
            <a:picLocks noChangeAspect="1"/>
          </p:cNvPicPr>
          <p:nvPr/>
        </p:nvPicPr>
        <p:blipFill rotWithShape="1">
          <a:blip r:embed="rId2">
            <a:clrChange>
              <a:clrFrom>
                <a:srgbClr val="FFFFFF"/>
              </a:clrFrom>
              <a:clrTo>
                <a:srgbClr val="FFFFFF">
                  <a:alpha val="0"/>
                </a:srgbClr>
              </a:clrTo>
            </a:clrChange>
          </a:blip>
          <a:srcRect l="38051" t="49417" r="24305" b="37146"/>
          <a:stretch/>
        </p:blipFill>
        <p:spPr>
          <a:xfrm>
            <a:off x="2937466" y="3712207"/>
            <a:ext cx="8057320" cy="1616766"/>
          </a:xfrm>
          <a:prstGeom prst="rect">
            <a:avLst/>
          </a:prstGeom>
        </p:spPr>
      </p:pic>
    </p:spTree>
    <p:extLst>
      <p:ext uri="{BB962C8B-B14F-4D97-AF65-F5344CB8AC3E}">
        <p14:creationId xmlns:p14="http://schemas.microsoft.com/office/powerpoint/2010/main" val="41566839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clrChange>
              <a:clrFrom>
                <a:srgbClr val="FFFFFF"/>
              </a:clrFrom>
              <a:clrTo>
                <a:srgbClr val="FFFFFF">
                  <a:alpha val="0"/>
                </a:srgbClr>
              </a:clrTo>
            </a:clrChange>
          </a:blip>
          <a:srcRect l="2816" t="11887" r="31453" b="4401"/>
          <a:stretch/>
        </p:blipFill>
        <p:spPr>
          <a:xfrm>
            <a:off x="2298209" y="1309910"/>
            <a:ext cx="7866442" cy="5632608"/>
          </a:xfrm>
          <a:prstGeom prst="rect">
            <a:avLst/>
          </a:prstGeom>
        </p:spPr>
      </p:pic>
      <p:sp>
        <p:nvSpPr>
          <p:cNvPr id="5" name="CuadroTexto 4"/>
          <p:cNvSpPr txBox="1"/>
          <p:nvPr/>
        </p:nvSpPr>
        <p:spPr>
          <a:xfrm>
            <a:off x="2421082" y="623454"/>
            <a:ext cx="8052954" cy="461665"/>
          </a:xfrm>
          <a:prstGeom prst="rect">
            <a:avLst/>
          </a:prstGeom>
          <a:noFill/>
        </p:spPr>
        <p:txBody>
          <a:bodyPr wrap="square" rtlCol="0">
            <a:spAutoFit/>
          </a:bodyPr>
          <a:lstStyle/>
          <a:p>
            <a:r>
              <a:rPr lang="es-MX" sz="2400" b="1" dirty="0" smtClean="0"/>
              <a:t>Código de Colores para calcular resistencia</a:t>
            </a:r>
            <a:endParaRPr lang="es-MX" sz="2400" b="1" dirty="0"/>
          </a:p>
        </p:txBody>
      </p:sp>
    </p:spTree>
    <p:extLst>
      <p:ext uri="{BB962C8B-B14F-4D97-AF65-F5344CB8AC3E}">
        <p14:creationId xmlns:p14="http://schemas.microsoft.com/office/powerpoint/2010/main" val="3265698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a:t>
            </a:r>
            <a:endParaRPr lang="es-MX" dirty="0"/>
          </a:p>
        </p:txBody>
      </p:sp>
      <p:pic>
        <p:nvPicPr>
          <p:cNvPr id="4" name="Marcador de contenido 3"/>
          <p:cNvPicPr>
            <a:picLocks noGrp="1" noChangeAspect="1"/>
          </p:cNvPicPr>
          <p:nvPr>
            <p:ph idx="1"/>
          </p:nvPr>
        </p:nvPicPr>
        <p:blipFill rotWithShape="1">
          <a:blip r:embed="rId2"/>
          <a:srcRect l="23520" t="34710" r="10136" b="21354"/>
          <a:stretch/>
        </p:blipFill>
        <p:spPr>
          <a:xfrm>
            <a:off x="1132279" y="2021984"/>
            <a:ext cx="9927441" cy="3696237"/>
          </a:xfrm>
          <a:prstGeom prst="rect">
            <a:avLst/>
          </a:prstGeom>
        </p:spPr>
      </p:pic>
    </p:spTree>
    <p:extLst>
      <p:ext uri="{BB962C8B-B14F-4D97-AF65-F5344CB8AC3E}">
        <p14:creationId xmlns:p14="http://schemas.microsoft.com/office/powerpoint/2010/main" val="23878612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Ejercicios</a:t>
            </a:r>
            <a:endParaRPr lang="es-MX" dirty="0"/>
          </a:p>
        </p:txBody>
      </p:sp>
      <p:sp>
        <p:nvSpPr>
          <p:cNvPr id="3" name="Marcador de contenido 2"/>
          <p:cNvSpPr>
            <a:spLocks noGrp="1"/>
          </p:cNvSpPr>
          <p:nvPr>
            <p:ph idx="1"/>
          </p:nvPr>
        </p:nvSpPr>
        <p:spPr/>
        <p:txBody>
          <a:bodyPr/>
          <a:lstStyle/>
          <a:p>
            <a:r>
              <a:rPr lang="es-MX" dirty="0" smtClean="0"/>
              <a:t>Calcule </a:t>
            </a:r>
            <a:r>
              <a:rPr lang="es-MX" dirty="0"/>
              <a:t>la resistencia eléctrica de un resistor que presenta 10 A de corriente y 200 v de diferencia de potencial</a:t>
            </a:r>
            <a:r>
              <a:rPr lang="es-MX" dirty="0" smtClean="0"/>
              <a:t>.</a:t>
            </a:r>
            <a:r>
              <a:rPr lang="es-MX" dirty="0"/>
              <a:t> </a:t>
            </a:r>
            <a:endParaRPr lang="es-MX" dirty="0" smtClean="0"/>
          </a:p>
          <a:p>
            <a:r>
              <a:rPr lang="es-MX" dirty="0" smtClean="0"/>
              <a:t>Un </a:t>
            </a:r>
            <a:r>
              <a:rPr lang="es-MX" dirty="0"/>
              <a:t>conductor tiene una resistencia de 54 Ω.</a:t>
            </a:r>
            <a:br>
              <a:rPr lang="es-MX" dirty="0"/>
            </a:br>
            <a:r>
              <a:rPr lang="es-MX" dirty="0"/>
              <a:t>a) ¿Cuál es la corriente si el conductor se conecta a una batería de 9 volts?</a:t>
            </a:r>
            <a:br>
              <a:rPr lang="es-MX" dirty="0"/>
            </a:br>
            <a:r>
              <a:rPr lang="es-MX" dirty="0"/>
              <a:t>b) ¿Cuál es el voltaje en sus terminales si por el conductor pasa una corriente de 200 </a:t>
            </a:r>
            <a:r>
              <a:rPr lang="es-MX" dirty="0" err="1"/>
              <a:t>mA</a:t>
            </a:r>
            <a:r>
              <a:rPr lang="es-MX" dirty="0"/>
              <a:t>?</a:t>
            </a:r>
            <a:endParaRPr lang="es-MX" dirty="0" smtClean="0"/>
          </a:p>
          <a:p>
            <a:endParaRPr lang="es-MX" dirty="0"/>
          </a:p>
          <a:p>
            <a:endParaRPr lang="es-MX" dirty="0"/>
          </a:p>
        </p:txBody>
      </p:sp>
    </p:spTree>
    <p:extLst>
      <p:ext uri="{BB962C8B-B14F-4D97-AF65-F5344CB8AC3E}">
        <p14:creationId xmlns:p14="http://schemas.microsoft.com/office/powerpoint/2010/main" val="41326604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Circuitos en serie(características)</a:t>
            </a:r>
            <a:endParaRPr lang="es-MX" dirty="0"/>
          </a:p>
        </p:txBody>
      </p:sp>
      <p:sp>
        <p:nvSpPr>
          <p:cNvPr id="3" name="Marcador de contenido 2"/>
          <p:cNvSpPr>
            <a:spLocks noGrp="1"/>
          </p:cNvSpPr>
          <p:nvPr>
            <p:ph idx="1"/>
          </p:nvPr>
        </p:nvSpPr>
        <p:spPr>
          <a:xfrm>
            <a:off x="2589212" y="1614055"/>
            <a:ext cx="8915400" cy="3777622"/>
          </a:xfrm>
        </p:spPr>
        <p:txBody>
          <a:bodyPr/>
          <a:lstStyle/>
          <a:p>
            <a:pPr marL="0" indent="0">
              <a:lnSpc>
                <a:spcPct val="150000"/>
              </a:lnSpc>
              <a:buNone/>
            </a:pPr>
            <a:r>
              <a:rPr lang="es-MX" dirty="0" smtClean="0"/>
              <a:t>Los </a:t>
            </a:r>
            <a:r>
              <a:rPr lang="es-MX" dirty="0"/>
              <a:t>elementos están conectados como los eslabones de una cadena (el final de uno con el principio del otro). La salida de uno a la entrada del siguiente y así sucesivamente hasta cerrar el circuito. Veamos una bombilla y un timbre conectados en serie</a:t>
            </a:r>
            <a:r>
              <a:rPr lang="es-MX" dirty="0" smtClean="0"/>
              <a:t>:</a:t>
            </a:r>
          </a:p>
          <a:p>
            <a:pPr marL="0" indent="0">
              <a:buNone/>
            </a:pPr>
            <a:endParaRPr lang="es-MX" dirty="0"/>
          </a:p>
        </p:txBody>
      </p:sp>
      <p:pic>
        <p:nvPicPr>
          <p:cNvPr id="4" name="Imagen 3"/>
          <p:cNvPicPr>
            <a:picLocks noChangeAspect="1"/>
          </p:cNvPicPr>
          <p:nvPr/>
        </p:nvPicPr>
        <p:blipFill>
          <a:blip r:embed="rId2">
            <a:clrChange>
              <a:clrFrom>
                <a:srgbClr val="FEFEFE"/>
              </a:clrFrom>
              <a:clrTo>
                <a:srgbClr val="FEFEFE">
                  <a:alpha val="0"/>
                </a:srgbClr>
              </a:clrTo>
            </a:clrChange>
          </a:blip>
          <a:stretch>
            <a:fillRect/>
          </a:stretch>
        </p:blipFill>
        <p:spPr>
          <a:xfrm>
            <a:off x="7480110" y="3144874"/>
            <a:ext cx="2742063" cy="3032089"/>
          </a:xfrm>
          <a:prstGeom prst="rect">
            <a:avLst/>
          </a:prstGeom>
        </p:spPr>
      </p:pic>
    </p:spTree>
    <p:extLst>
      <p:ext uri="{BB962C8B-B14F-4D97-AF65-F5344CB8AC3E}">
        <p14:creationId xmlns:p14="http://schemas.microsoft.com/office/powerpoint/2010/main" val="22707926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0813" y="1213300"/>
            <a:ext cx="10766946" cy="5644700"/>
          </a:xfrm>
        </p:spPr>
        <p:txBody>
          <a:bodyPr>
            <a:normAutofit fontScale="85000" lnSpcReduction="10000"/>
          </a:bodyPr>
          <a:lstStyle/>
          <a:p>
            <a:pPr>
              <a:lnSpc>
                <a:spcPct val="170000"/>
              </a:lnSpc>
            </a:pPr>
            <a:r>
              <a:rPr lang="es-MX" dirty="0"/>
              <a:t>Todos los elementos que se conectan en serie tienen la misma intensidad, o lo que es lo mismo, la misma intensidad recorre todos los elementos conectados en serie. Fíjate que la intensidad que sale de la pila es la misma que atraviesa cada receptor.</a:t>
            </a:r>
            <a:r>
              <a:rPr lang="es-MX" dirty="0" smtClean="0"/>
              <a:t/>
            </a:r>
            <a:br>
              <a:rPr lang="es-MX" dirty="0" smtClean="0"/>
            </a:br>
            <a:r>
              <a:rPr lang="es-MX" dirty="0" smtClean="0"/>
              <a:t/>
            </a:r>
            <a:br>
              <a:rPr lang="es-MX" dirty="0" smtClean="0"/>
            </a:br>
            <a:r>
              <a:rPr lang="es-MX" dirty="0"/>
              <a:t> </a:t>
            </a:r>
            <a:r>
              <a:rPr lang="es-MX" b="1" dirty="0"/>
              <a:t>It = I1 = I2 = I3 </a:t>
            </a:r>
            <a:r>
              <a:rPr lang="es-MX" b="1" dirty="0" smtClean="0"/>
              <a:t>......</a:t>
            </a:r>
          </a:p>
          <a:p>
            <a:pPr>
              <a:lnSpc>
                <a:spcPct val="170000"/>
              </a:lnSpc>
            </a:pPr>
            <a:r>
              <a:rPr lang="es-MX" dirty="0"/>
              <a:t>La tensión total de los elementos conectados en serie es la suma de cada una de las tensiones en cada elemento: </a:t>
            </a:r>
            <a:r>
              <a:rPr lang="es-MX" dirty="0" smtClean="0"/>
              <a:t/>
            </a:r>
            <a:br>
              <a:rPr lang="es-MX" dirty="0" smtClean="0"/>
            </a:br>
            <a:r>
              <a:rPr lang="es-MX" dirty="0" smtClean="0"/>
              <a:t/>
            </a:r>
            <a:br>
              <a:rPr lang="es-MX" dirty="0" smtClean="0"/>
            </a:br>
            <a:r>
              <a:rPr lang="es-MX" dirty="0"/>
              <a:t> </a:t>
            </a:r>
            <a:r>
              <a:rPr lang="es-MX" b="1" dirty="0"/>
              <a:t>Vt = V1 + V2 + V3 ....</a:t>
            </a:r>
            <a:r>
              <a:rPr lang="es-MX" dirty="0" smtClean="0"/>
              <a:t/>
            </a:r>
            <a:br>
              <a:rPr lang="es-MX" dirty="0" smtClean="0"/>
            </a:br>
            <a:r>
              <a:rPr lang="es-MX" dirty="0" smtClean="0"/>
              <a:t/>
            </a:r>
            <a:br>
              <a:rPr lang="es-MX" dirty="0" smtClean="0"/>
            </a:br>
            <a:r>
              <a:rPr lang="es-MX" dirty="0"/>
              <a:t> - La resistencia total de todos los receptores conectados en serie en la suma de la resistencia de cada receptor.</a:t>
            </a:r>
            <a:r>
              <a:rPr lang="es-MX" dirty="0" smtClean="0"/>
              <a:t/>
            </a:r>
            <a:br>
              <a:rPr lang="es-MX" dirty="0" smtClean="0"/>
            </a:br>
            <a:r>
              <a:rPr lang="es-MX" dirty="0" smtClean="0"/>
              <a:t/>
            </a:r>
            <a:br>
              <a:rPr lang="es-MX" dirty="0" smtClean="0"/>
            </a:br>
            <a:r>
              <a:rPr lang="es-MX" dirty="0"/>
              <a:t> </a:t>
            </a:r>
            <a:r>
              <a:rPr lang="es-MX" b="1" dirty="0"/>
              <a:t>Rt = R1 + R2 + R3 .....</a:t>
            </a:r>
            <a:endParaRPr lang="es-MX" dirty="0"/>
          </a:p>
        </p:txBody>
      </p:sp>
    </p:spTree>
    <p:extLst>
      <p:ext uri="{BB962C8B-B14F-4D97-AF65-F5344CB8AC3E}">
        <p14:creationId xmlns:p14="http://schemas.microsoft.com/office/powerpoint/2010/main" val="36111643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Ejercicios de Circuito en serie</a:t>
            </a:r>
            <a:endParaRPr lang="es-MX" dirty="0"/>
          </a:p>
        </p:txBody>
      </p:sp>
      <p:pic>
        <p:nvPicPr>
          <p:cNvPr id="4" name="Marcador de contenido 3"/>
          <p:cNvPicPr>
            <a:picLocks noGrp="1" noChangeAspect="1"/>
          </p:cNvPicPr>
          <p:nvPr>
            <p:ph idx="1"/>
          </p:nvPr>
        </p:nvPicPr>
        <p:blipFill>
          <a:blip r:embed="rId2">
            <a:clrChange>
              <a:clrFrom>
                <a:srgbClr val="FEFEFE"/>
              </a:clrFrom>
              <a:clrTo>
                <a:srgbClr val="FEFEFE">
                  <a:alpha val="0"/>
                </a:srgbClr>
              </a:clrTo>
            </a:clrChange>
          </a:blip>
          <a:stretch>
            <a:fillRect/>
          </a:stretch>
        </p:blipFill>
        <p:spPr>
          <a:xfrm>
            <a:off x="1711036" y="1669906"/>
            <a:ext cx="9397621" cy="2943666"/>
          </a:xfrm>
          <a:prstGeom prst="rect">
            <a:avLst/>
          </a:prstGeom>
        </p:spPr>
      </p:pic>
      <p:sp>
        <p:nvSpPr>
          <p:cNvPr id="5" name="CuadroTexto 4"/>
          <p:cNvSpPr txBox="1"/>
          <p:nvPr/>
        </p:nvSpPr>
        <p:spPr>
          <a:xfrm>
            <a:off x="1604233" y="5013037"/>
            <a:ext cx="9826388" cy="646331"/>
          </a:xfrm>
          <a:prstGeom prst="rect">
            <a:avLst/>
          </a:prstGeom>
          <a:noFill/>
        </p:spPr>
        <p:txBody>
          <a:bodyPr wrap="square" rtlCol="0">
            <a:spAutoFit/>
          </a:bodyPr>
          <a:lstStyle/>
          <a:p>
            <a:r>
              <a:rPr lang="pt-BR" dirty="0"/>
              <a:t> Rt = R1 + R2 + R3 = 10 + 5 + 15 = </a:t>
            </a:r>
            <a:r>
              <a:rPr lang="pt-BR" dirty="0" smtClean="0"/>
              <a:t>30Ω</a:t>
            </a:r>
          </a:p>
          <a:p>
            <a:endParaRPr lang="es-MX" dirty="0"/>
          </a:p>
        </p:txBody>
      </p:sp>
    </p:spTree>
    <p:extLst>
      <p:ext uri="{BB962C8B-B14F-4D97-AF65-F5344CB8AC3E}">
        <p14:creationId xmlns:p14="http://schemas.microsoft.com/office/powerpoint/2010/main" val="24672940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06690" y="1240240"/>
            <a:ext cx="10985310" cy="5508223"/>
          </a:xfrm>
        </p:spPr>
        <p:txBody>
          <a:bodyPr>
            <a:normAutofit lnSpcReduction="10000"/>
          </a:bodyPr>
          <a:lstStyle/>
          <a:p>
            <a:pPr marL="0" indent="0">
              <a:buNone/>
            </a:pPr>
            <a:r>
              <a:rPr lang="es-MX" dirty="0"/>
              <a:t>It = Vt/Rt = 6/30 = 0,2 A  que resulta que como todas las intensidades en serie son iguales:</a:t>
            </a:r>
            <a:r>
              <a:rPr lang="es-MX" dirty="0" smtClean="0"/>
              <a:t/>
            </a:r>
            <a:br>
              <a:rPr lang="es-MX" dirty="0" smtClean="0"/>
            </a:br>
            <a:r>
              <a:rPr lang="es-MX" dirty="0" smtClean="0"/>
              <a:t/>
            </a:r>
            <a:br>
              <a:rPr lang="es-MX" dirty="0" smtClean="0"/>
            </a:br>
            <a:r>
              <a:rPr lang="es-MX" dirty="0"/>
              <a:t> It = I1 = I2 = I3 = 0,2A   Todas valen 0,2 amperios.</a:t>
            </a:r>
            <a:r>
              <a:rPr lang="es-MX" dirty="0" smtClean="0"/>
              <a:t/>
            </a:r>
            <a:br>
              <a:rPr lang="es-MX" dirty="0" smtClean="0"/>
            </a:br>
            <a:r>
              <a:rPr lang="es-MX" dirty="0" smtClean="0"/>
              <a:t/>
            </a:r>
            <a:br>
              <a:rPr lang="es-MX" dirty="0" smtClean="0"/>
            </a:br>
            <a:r>
              <a:rPr lang="es-MX" dirty="0"/>
              <a:t> Ahora solo nos queda aplicar la ley de ohm en cada receptor para calcular la tensión en cada uno de ellos:</a:t>
            </a:r>
            <a:r>
              <a:rPr lang="es-MX" dirty="0" smtClean="0"/>
              <a:t/>
            </a:r>
            <a:br>
              <a:rPr lang="es-MX" dirty="0" smtClean="0"/>
            </a:br>
            <a:r>
              <a:rPr lang="es-MX" dirty="0" smtClean="0"/>
              <a:t/>
            </a:r>
            <a:br>
              <a:rPr lang="es-MX" dirty="0" smtClean="0"/>
            </a:br>
            <a:r>
              <a:rPr lang="es-MX" dirty="0"/>
              <a:t> V1 = I1 x R1 = 0,2 x 10 = 2V</a:t>
            </a:r>
            <a:r>
              <a:rPr lang="es-MX" dirty="0" smtClean="0"/>
              <a:t/>
            </a:r>
            <a:br>
              <a:rPr lang="es-MX" dirty="0" smtClean="0"/>
            </a:br>
            <a:r>
              <a:rPr lang="es-MX" dirty="0" smtClean="0"/>
              <a:t/>
            </a:r>
            <a:br>
              <a:rPr lang="es-MX" dirty="0" smtClean="0"/>
            </a:br>
            <a:r>
              <a:rPr lang="es-MX" dirty="0"/>
              <a:t> V2 = I2 x R2 = 0,2 x 5 = 1V</a:t>
            </a:r>
            <a:r>
              <a:rPr lang="es-MX" dirty="0" smtClean="0"/>
              <a:t/>
            </a:r>
            <a:br>
              <a:rPr lang="es-MX" dirty="0" smtClean="0"/>
            </a:br>
            <a:r>
              <a:rPr lang="es-MX" dirty="0" smtClean="0"/>
              <a:t/>
            </a:r>
            <a:br>
              <a:rPr lang="es-MX" dirty="0" smtClean="0"/>
            </a:br>
            <a:r>
              <a:rPr lang="es-MX" dirty="0"/>
              <a:t> V3 = I3 x R3 = 0,2 x 15 = 3V</a:t>
            </a:r>
            <a:r>
              <a:rPr lang="es-MX" dirty="0" smtClean="0"/>
              <a:t/>
            </a:r>
            <a:br>
              <a:rPr lang="es-MX" dirty="0" smtClean="0"/>
            </a:br>
            <a:r>
              <a:rPr lang="es-MX" dirty="0" smtClean="0"/>
              <a:t/>
            </a:r>
            <a:br>
              <a:rPr lang="es-MX" dirty="0" smtClean="0"/>
            </a:br>
            <a:r>
              <a:rPr lang="es-MX" dirty="0"/>
              <a:t> Ahora podríamos comprobar si efectivamente las suma de las tensiones es igual a la tensión total:</a:t>
            </a:r>
            <a:r>
              <a:rPr lang="es-MX" dirty="0" smtClean="0"/>
              <a:t/>
            </a:r>
            <a:br>
              <a:rPr lang="es-MX" dirty="0" smtClean="0"/>
            </a:br>
            <a:r>
              <a:rPr lang="es-MX" dirty="0" smtClean="0"/>
              <a:t/>
            </a:r>
            <a:br>
              <a:rPr lang="es-MX" dirty="0" smtClean="0"/>
            </a:br>
            <a:r>
              <a:rPr lang="es-MX" dirty="0"/>
              <a:t> Vt = V1 + V2 + V3 = 2 + 1 + 3 = 6 V Como ves resulta que es cierto, la suma es igual a la tensión total de la pila 6 Voltios.</a:t>
            </a:r>
            <a:r>
              <a:rPr lang="es-MX" dirty="0" smtClean="0"/>
              <a:t/>
            </a:r>
            <a:br>
              <a:rPr lang="es-MX" dirty="0" smtClean="0"/>
            </a:br>
            <a:r>
              <a:rPr lang="es-MX" dirty="0" smtClean="0"/>
              <a:t/>
            </a:r>
            <a:br>
              <a:rPr lang="es-MX" dirty="0" smtClean="0"/>
            </a:br>
            <a:endParaRPr lang="es-MX" dirty="0"/>
          </a:p>
        </p:txBody>
      </p:sp>
    </p:spTree>
    <p:extLst>
      <p:ext uri="{BB962C8B-B14F-4D97-AF65-F5344CB8AC3E}">
        <p14:creationId xmlns:p14="http://schemas.microsoft.com/office/powerpoint/2010/main" val="3426693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Unidad 1</a:t>
            </a:r>
            <a:endParaRPr lang="es-MX" dirty="0"/>
          </a:p>
        </p:txBody>
      </p:sp>
      <p:sp>
        <p:nvSpPr>
          <p:cNvPr id="3" name="Subtítulo 2"/>
          <p:cNvSpPr>
            <a:spLocks noGrp="1"/>
          </p:cNvSpPr>
          <p:nvPr>
            <p:ph type="subTitle" idx="1"/>
          </p:nvPr>
        </p:nvSpPr>
        <p:spPr/>
        <p:txBody>
          <a:bodyPr/>
          <a:lstStyle/>
          <a:p>
            <a:r>
              <a:rPr lang="es-ES_tradnl" b="1" dirty="0"/>
              <a:t>Fundamentos de electricidad electrónica y </a:t>
            </a:r>
            <a:endParaRPr lang="es-ES_tradnl" b="1" dirty="0" smtClean="0"/>
          </a:p>
          <a:p>
            <a:r>
              <a:rPr lang="es-ES_tradnl" b="1" dirty="0" smtClean="0"/>
              <a:t>conceptos </a:t>
            </a:r>
            <a:r>
              <a:rPr lang="es-ES_tradnl" b="1" dirty="0"/>
              <a:t>básicos de seguridad</a:t>
            </a:r>
            <a:endParaRPr lang="es-MX" dirty="0"/>
          </a:p>
          <a:p>
            <a:endParaRPr lang="es-MX" dirty="0"/>
          </a:p>
        </p:txBody>
      </p:sp>
    </p:spTree>
    <p:extLst>
      <p:ext uri="{BB962C8B-B14F-4D97-AF65-F5344CB8AC3E}">
        <p14:creationId xmlns:p14="http://schemas.microsoft.com/office/powerpoint/2010/main" val="4015953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Potencia</a:t>
            </a:r>
            <a:endParaRPr lang="es-MX" b="1" dirty="0"/>
          </a:p>
        </p:txBody>
      </p:sp>
      <p:sp>
        <p:nvSpPr>
          <p:cNvPr id="3" name="Marcador de contenido 2"/>
          <p:cNvSpPr>
            <a:spLocks noGrp="1"/>
          </p:cNvSpPr>
          <p:nvPr>
            <p:ph idx="1"/>
          </p:nvPr>
        </p:nvSpPr>
        <p:spPr/>
        <p:txBody>
          <a:bodyPr/>
          <a:lstStyle/>
          <a:p>
            <a:r>
              <a:rPr lang="pl-PL" dirty="0"/>
              <a:t>  P = V x I</a:t>
            </a:r>
            <a:r>
              <a:rPr lang="pl-PL" dirty="0" smtClean="0"/>
              <a:t/>
            </a:r>
            <a:br>
              <a:rPr lang="pl-PL" dirty="0" smtClean="0"/>
            </a:br>
            <a:r>
              <a:rPr lang="pl-PL" dirty="0" smtClean="0"/>
              <a:t/>
            </a:r>
            <a:br>
              <a:rPr lang="pl-PL" dirty="0" smtClean="0"/>
            </a:br>
            <a:r>
              <a:rPr lang="pl-PL" dirty="0"/>
              <a:t>   Pt = Vt x It = 6 x 0,2 = 1,2w</a:t>
            </a:r>
            <a:r>
              <a:rPr lang="pl-PL" dirty="0" smtClean="0"/>
              <a:t/>
            </a:r>
            <a:br>
              <a:rPr lang="pl-PL" dirty="0" smtClean="0"/>
            </a:br>
            <a:r>
              <a:rPr lang="pl-PL" dirty="0" smtClean="0"/>
              <a:t/>
            </a:r>
            <a:br>
              <a:rPr lang="pl-PL" dirty="0" smtClean="0"/>
            </a:br>
            <a:r>
              <a:rPr lang="pl-PL" dirty="0"/>
              <a:t>   P1 = V1 x I1 = 2 x 0,2 = 0,4w</a:t>
            </a:r>
            <a:r>
              <a:rPr lang="pl-PL" dirty="0" smtClean="0"/>
              <a:t/>
            </a:r>
            <a:br>
              <a:rPr lang="pl-PL" dirty="0" smtClean="0"/>
            </a:br>
            <a:r>
              <a:rPr lang="pl-PL" dirty="0" smtClean="0"/>
              <a:t/>
            </a:r>
            <a:br>
              <a:rPr lang="pl-PL" dirty="0" smtClean="0"/>
            </a:br>
            <a:r>
              <a:rPr lang="pl-PL" dirty="0"/>
              <a:t>   P2 = V2 x I2 =1 x 0,2 = 0,2w</a:t>
            </a:r>
            <a:r>
              <a:rPr lang="pl-PL" dirty="0" smtClean="0"/>
              <a:t/>
            </a:r>
            <a:br>
              <a:rPr lang="pl-PL" dirty="0" smtClean="0"/>
            </a:br>
            <a:r>
              <a:rPr lang="pl-PL" dirty="0" smtClean="0"/>
              <a:t/>
            </a:r>
            <a:br>
              <a:rPr lang="pl-PL" dirty="0" smtClean="0"/>
            </a:br>
            <a:r>
              <a:rPr lang="pl-PL" dirty="0"/>
              <a:t>   P3 = V3 x I3 = 3 x 0,2 = 0,6w</a:t>
            </a:r>
            <a:endParaRPr lang="es-MX" dirty="0"/>
          </a:p>
        </p:txBody>
      </p:sp>
    </p:spTree>
    <p:extLst>
      <p:ext uri="{BB962C8B-B14F-4D97-AF65-F5344CB8AC3E}">
        <p14:creationId xmlns:p14="http://schemas.microsoft.com/office/powerpoint/2010/main" val="24654775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clrChange>
              <a:clrFrom>
                <a:srgbClr val="FFFFFF"/>
              </a:clrFrom>
              <a:clrTo>
                <a:srgbClr val="FFFFFF">
                  <a:alpha val="0"/>
                </a:srgbClr>
              </a:clrTo>
            </a:clrChange>
          </a:blip>
          <a:srcRect r="58852"/>
          <a:stretch/>
        </p:blipFill>
        <p:spPr>
          <a:xfrm>
            <a:off x="1317269" y="312159"/>
            <a:ext cx="4751556" cy="3792715"/>
          </a:xfrm>
          <a:prstGeom prst="rect">
            <a:avLst/>
          </a:prstGeom>
        </p:spPr>
      </p:pic>
      <p:pic>
        <p:nvPicPr>
          <p:cNvPr id="5" name="Marcador de contenido 3"/>
          <p:cNvPicPr>
            <a:picLocks noChangeAspect="1"/>
          </p:cNvPicPr>
          <p:nvPr/>
        </p:nvPicPr>
        <p:blipFill rotWithShape="1">
          <a:blip r:embed="rId2">
            <a:clrChange>
              <a:clrFrom>
                <a:srgbClr val="FFFFFF"/>
              </a:clrFrom>
              <a:clrTo>
                <a:srgbClr val="FFFFFF">
                  <a:alpha val="0"/>
                </a:srgbClr>
              </a:clrTo>
            </a:clrChange>
          </a:blip>
          <a:srcRect l="41724"/>
          <a:stretch/>
        </p:blipFill>
        <p:spPr>
          <a:xfrm>
            <a:off x="5852253" y="2997356"/>
            <a:ext cx="6196674" cy="3492465"/>
          </a:xfrm>
          <a:prstGeom prst="rect">
            <a:avLst/>
          </a:prstGeom>
        </p:spPr>
      </p:pic>
    </p:spTree>
    <p:extLst>
      <p:ext uri="{BB962C8B-B14F-4D97-AF65-F5344CB8AC3E}">
        <p14:creationId xmlns:p14="http://schemas.microsoft.com/office/powerpoint/2010/main" val="3038825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Circuitos en paralelo(caracteristicas</a:t>
            </a:r>
            <a:r>
              <a:rPr lang="es-MX" dirty="0"/>
              <a:t>)</a:t>
            </a:r>
          </a:p>
        </p:txBody>
      </p:sp>
      <p:sp>
        <p:nvSpPr>
          <p:cNvPr id="3" name="Marcador de contenido 2"/>
          <p:cNvSpPr>
            <a:spLocks noGrp="1"/>
          </p:cNvSpPr>
          <p:nvPr>
            <p:ph idx="1"/>
          </p:nvPr>
        </p:nvSpPr>
        <p:spPr>
          <a:xfrm>
            <a:off x="2509066" y="1572490"/>
            <a:ext cx="8915400" cy="3777622"/>
          </a:xfrm>
        </p:spPr>
        <p:txBody>
          <a:bodyPr/>
          <a:lstStyle/>
          <a:p>
            <a:pPr marL="0" indent="0">
              <a:buNone/>
            </a:pPr>
            <a:r>
              <a:rPr lang="es-MX" b="1" dirty="0" smtClean="0"/>
              <a:t>Las </a:t>
            </a:r>
            <a:r>
              <a:rPr lang="es-MX" b="1" dirty="0"/>
              <a:t>características de los circuitos en paralelo son</a:t>
            </a:r>
            <a:r>
              <a:rPr lang="es-MX" b="1" dirty="0" smtClean="0"/>
              <a:t>:</a:t>
            </a:r>
          </a:p>
          <a:p>
            <a:pPr marL="0" indent="0" algn="just">
              <a:lnSpc>
                <a:spcPct val="150000"/>
              </a:lnSpc>
              <a:buNone/>
            </a:pPr>
            <a:r>
              <a:rPr lang="es-MX" dirty="0" smtClean="0"/>
              <a:t/>
            </a:r>
            <a:br>
              <a:rPr lang="es-MX" dirty="0" smtClean="0"/>
            </a:br>
            <a:r>
              <a:rPr lang="es-MX" dirty="0" smtClean="0"/>
              <a:t>Los </a:t>
            </a:r>
            <a:r>
              <a:rPr lang="es-MX" dirty="0"/>
              <a:t>elementos tienen conectadas sus entradas a un mismo punto del circuito y </a:t>
            </a:r>
            <a:r>
              <a:rPr lang="es-MX" dirty="0" smtClean="0"/>
              <a:t> sus </a:t>
            </a:r>
            <a:r>
              <a:rPr lang="es-MX" dirty="0"/>
              <a:t>salidas a otro mismo punto del circuito.</a:t>
            </a:r>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3591789" y="3848894"/>
            <a:ext cx="6749955" cy="2477048"/>
          </a:xfrm>
          <a:prstGeom prst="rect">
            <a:avLst/>
          </a:prstGeom>
        </p:spPr>
      </p:pic>
    </p:spTree>
    <p:extLst>
      <p:ext uri="{BB962C8B-B14F-4D97-AF65-F5344CB8AC3E}">
        <p14:creationId xmlns:p14="http://schemas.microsoft.com/office/powerpoint/2010/main" val="24008129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a:t>
            </a:r>
            <a:endParaRPr lang="es-MX" dirty="0"/>
          </a:p>
        </p:txBody>
      </p:sp>
      <p:sp>
        <p:nvSpPr>
          <p:cNvPr id="3" name="Marcador de contenido 2"/>
          <p:cNvSpPr>
            <a:spLocks noGrp="1"/>
          </p:cNvSpPr>
          <p:nvPr>
            <p:ph idx="1"/>
          </p:nvPr>
        </p:nvSpPr>
        <p:spPr>
          <a:xfrm>
            <a:off x="838200" y="1457135"/>
            <a:ext cx="10515600" cy="4351338"/>
          </a:xfrm>
        </p:spPr>
        <p:txBody>
          <a:bodyPr>
            <a:normAutofit/>
          </a:bodyPr>
          <a:lstStyle/>
          <a:p>
            <a:pPr marL="0" indent="0">
              <a:lnSpc>
                <a:spcPct val="150000"/>
              </a:lnSpc>
              <a:buNone/>
            </a:pPr>
            <a:r>
              <a:rPr lang="es-MX" dirty="0"/>
              <a:t>Todos los elementos o receptores conectados en paralelo están a la misma tensión, por eso:</a:t>
            </a:r>
            <a:r>
              <a:rPr lang="es-MX" dirty="0" smtClean="0"/>
              <a:t/>
            </a:r>
            <a:br>
              <a:rPr lang="es-MX" dirty="0" smtClean="0"/>
            </a:br>
            <a:r>
              <a:rPr lang="es-MX" dirty="0" smtClean="0"/>
              <a:t/>
            </a:r>
            <a:br>
              <a:rPr lang="es-MX" dirty="0" smtClean="0"/>
            </a:br>
            <a:r>
              <a:rPr lang="es-MX" dirty="0"/>
              <a:t>   </a:t>
            </a:r>
            <a:r>
              <a:rPr lang="es-MX" b="1" dirty="0"/>
              <a:t>Vt = V1 = V2 = V3 .....</a:t>
            </a:r>
            <a:r>
              <a:rPr lang="es-MX" dirty="0" smtClean="0"/>
              <a:t/>
            </a:r>
            <a:br>
              <a:rPr lang="es-MX" dirty="0" smtClean="0"/>
            </a:br>
            <a:r>
              <a:rPr lang="es-MX" dirty="0" smtClean="0"/>
              <a:t/>
            </a:r>
            <a:br>
              <a:rPr lang="es-MX" dirty="0" smtClean="0"/>
            </a:br>
            <a:r>
              <a:rPr lang="es-MX" dirty="0"/>
              <a:t> </a:t>
            </a:r>
            <a:r>
              <a:rPr lang="es-MX" dirty="0" smtClean="0"/>
              <a:t>La </a:t>
            </a:r>
            <a:r>
              <a:rPr lang="es-MX" dirty="0"/>
              <a:t>suma de la intensidad que pasa por cada una de los receptores es la intensidad total:</a:t>
            </a:r>
            <a:r>
              <a:rPr lang="es-MX" dirty="0" smtClean="0"/>
              <a:t/>
            </a:r>
            <a:br>
              <a:rPr lang="es-MX" dirty="0" smtClean="0"/>
            </a:br>
            <a:r>
              <a:rPr lang="es-MX" dirty="0" smtClean="0"/>
              <a:t/>
            </a:r>
            <a:br>
              <a:rPr lang="es-MX" dirty="0" smtClean="0"/>
            </a:br>
            <a:r>
              <a:rPr lang="es-MX" dirty="0"/>
              <a:t>   I</a:t>
            </a:r>
            <a:r>
              <a:rPr lang="es-MX" b="1" dirty="0"/>
              <a:t>t = I1 + I2 + I3 </a:t>
            </a:r>
            <a:r>
              <a:rPr lang="es-MX" b="1" dirty="0" smtClean="0"/>
              <a:t>.....</a:t>
            </a:r>
            <a:r>
              <a:rPr lang="es-MX" dirty="0" smtClean="0"/>
              <a:t/>
            </a:r>
            <a:br>
              <a:rPr lang="es-MX" dirty="0" smtClean="0"/>
            </a:br>
            <a:r>
              <a:rPr lang="es-MX" dirty="0"/>
              <a:t> </a:t>
            </a:r>
            <a:r>
              <a:rPr lang="es-MX" dirty="0" smtClean="0"/>
              <a:t/>
            </a:r>
            <a:br>
              <a:rPr lang="es-MX" dirty="0" smtClean="0"/>
            </a:br>
            <a:r>
              <a:rPr lang="es-MX" dirty="0"/>
              <a:t> - La resistencia total o equivalente de los receptores conectados en paralelo se calcula con la siguiente fórmula</a:t>
            </a:r>
            <a:r>
              <a:rPr lang="es-MX" dirty="0" smtClean="0"/>
              <a:t>:</a:t>
            </a:r>
          </a:p>
          <a:p>
            <a:pPr marL="0" indent="0">
              <a:buNone/>
            </a:pPr>
            <a:endParaRPr lang="es-MX" dirty="0"/>
          </a:p>
          <a:p>
            <a:pPr marL="0" indent="0">
              <a:buNone/>
            </a:pPr>
            <a:endParaRPr lang="es-MX" dirty="0" smtClean="0"/>
          </a:p>
          <a:p>
            <a:pPr marL="0" indent="0">
              <a:buNone/>
            </a:pPr>
            <a:endParaRPr lang="es-MX" dirty="0"/>
          </a:p>
        </p:txBody>
      </p:sp>
      <p:pic>
        <p:nvPicPr>
          <p:cNvPr id="4" name="Imagen 3"/>
          <p:cNvPicPr>
            <a:picLocks noChangeAspect="1"/>
          </p:cNvPicPr>
          <p:nvPr/>
        </p:nvPicPr>
        <p:blipFill>
          <a:blip r:embed="rId2"/>
          <a:stretch>
            <a:fillRect/>
          </a:stretch>
        </p:blipFill>
        <p:spPr>
          <a:xfrm>
            <a:off x="4823476" y="5499564"/>
            <a:ext cx="2131610" cy="1141934"/>
          </a:xfrm>
          <a:prstGeom prst="rect">
            <a:avLst/>
          </a:prstGeom>
        </p:spPr>
      </p:pic>
    </p:spTree>
    <p:extLst>
      <p:ext uri="{BB962C8B-B14F-4D97-AF65-F5344CB8AC3E}">
        <p14:creationId xmlns:p14="http://schemas.microsoft.com/office/powerpoint/2010/main" val="6128496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Ejercicios</a:t>
            </a:r>
            <a:endParaRPr lang="es-MX" dirty="0"/>
          </a:p>
        </p:txBody>
      </p:sp>
      <p:pic>
        <p:nvPicPr>
          <p:cNvPr id="4" name="Marcador de contenido 3"/>
          <p:cNvPicPr>
            <a:picLocks noGrp="1" noChangeAspect="1"/>
          </p:cNvPicPr>
          <p:nvPr>
            <p:ph idx="1"/>
          </p:nvPr>
        </p:nvPicPr>
        <p:blipFill>
          <a:blip r:embed="rId2">
            <a:clrChange>
              <a:clrFrom>
                <a:srgbClr val="FEFEFE"/>
              </a:clrFrom>
              <a:clrTo>
                <a:srgbClr val="FEFEFE">
                  <a:alpha val="0"/>
                </a:srgbClr>
              </a:clrTo>
            </a:clrChange>
          </a:blip>
          <a:stretch>
            <a:fillRect/>
          </a:stretch>
        </p:blipFill>
        <p:spPr>
          <a:xfrm>
            <a:off x="6089175" y="228600"/>
            <a:ext cx="5076502" cy="2378181"/>
          </a:xfrm>
          <a:prstGeom prst="rect">
            <a:avLst/>
          </a:prstGeom>
        </p:spPr>
      </p:pic>
      <p:sp>
        <p:nvSpPr>
          <p:cNvPr id="5" name="Rectángulo 4"/>
          <p:cNvSpPr/>
          <p:nvPr/>
        </p:nvSpPr>
        <p:spPr>
          <a:xfrm>
            <a:off x="427629" y="2055813"/>
            <a:ext cx="11323093" cy="4524315"/>
          </a:xfrm>
          <a:prstGeom prst="rect">
            <a:avLst/>
          </a:prstGeom>
        </p:spPr>
        <p:txBody>
          <a:bodyPr wrap="square">
            <a:spAutoFit/>
          </a:bodyPr>
          <a:lstStyle/>
          <a:p>
            <a:r>
              <a:rPr lang="es-MX" dirty="0" smtClean="0"/>
              <a:t/>
            </a:r>
            <a:br>
              <a:rPr lang="es-MX" dirty="0" smtClean="0"/>
            </a:br>
            <a:r>
              <a:rPr lang="es-MX" dirty="0" smtClean="0"/>
              <a:t/>
            </a:r>
            <a:br>
              <a:rPr lang="es-MX" dirty="0" smtClean="0"/>
            </a:br>
            <a:r>
              <a:rPr lang="es-MX" b="0" i="0" dirty="0" smtClean="0">
                <a:effectLst/>
                <a:latin typeface="Verdana" panose="020B0604030504040204" pitchFamily="34" charset="0"/>
              </a:rPr>
              <a:t>   Vt = V1 = V2 = V3 = 5V; todas valen 5 voltios.</a:t>
            </a:r>
          </a:p>
          <a:p>
            <a:r>
              <a:rPr lang="es-MX" dirty="0" smtClean="0"/>
              <a:t/>
            </a:r>
            <a:br>
              <a:rPr lang="es-MX" dirty="0" smtClean="0"/>
            </a:br>
            <a:r>
              <a:rPr lang="es-MX" b="0" i="0" dirty="0" smtClean="0">
                <a:effectLst/>
                <a:latin typeface="Verdana" panose="020B0604030504040204" pitchFamily="34" charset="0"/>
              </a:rPr>
              <a:t> intensidad </a:t>
            </a:r>
            <a:r>
              <a:rPr lang="es-MX" b="1" i="0" dirty="0" smtClean="0">
                <a:effectLst/>
                <a:latin typeface="Verdana" panose="020B0604030504040204" pitchFamily="34" charset="0"/>
              </a:rPr>
              <a:t>I = V / R.</a:t>
            </a:r>
            <a:r>
              <a:rPr lang="es-MX" dirty="0" smtClean="0"/>
              <a:t/>
            </a:r>
            <a:br>
              <a:rPr lang="es-MX" dirty="0" smtClean="0"/>
            </a:br>
            <a:r>
              <a:rPr lang="es-MX" b="0" i="0" dirty="0" smtClean="0">
                <a:effectLst/>
                <a:latin typeface="Verdana" panose="020B0604030504040204" pitchFamily="34" charset="0"/>
              </a:rPr>
              <a:t>  I1 = V1 / R1 = 5/10 = 0,5A</a:t>
            </a:r>
            <a:r>
              <a:rPr lang="es-MX" dirty="0" smtClean="0"/>
              <a:t/>
            </a:r>
            <a:br>
              <a:rPr lang="es-MX" dirty="0" smtClean="0"/>
            </a:br>
            <a:r>
              <a:rPr lang="es-MX" b="0" i="0" dirty="0" smtClean="0">
                <a:effectLst/>
                <a:latin typeface="Verdana" panose="020B0604030504040204" pitchFamily="34" charset="0"/>
              </a:rPr>
              <a:t>  I2 = V2 / R2 = 5/5 = 1A</a:t>
            </a:r>
            <a:r>
              <a:rPr lang="es-MX" dirty="0" smtClean="0"/>
              <a:t/>
            </a:r>
            <a:br>
              <a:rPr lang="es-MX" dirty="0" smtClean="0"/>
            </a:br>
            <a:r>
              <a:rPr lang="es-MX" b="0" i="0" dirty="0" smtClean="0">
                <a:effectLst/>
                <a:latin typeface="Verdana" panose="020B0604030504040204" pitchFamily="34" charset="0"/>
              </a:rPr>
              <a:t>  I3 = V3 / R3 = 5/15 = 0,33A</a:t>
            </a:r>
            <a:r>
              <a:rPr lang="es-MX" dirty="0" smtClean="0"/>
              <a:t/>
            </a:r>
            <a:br>
              <a:rPr lang="es-MX" dirty="0" smtClean="0"/>
            </a:br>
            <a:r>
              <a:rPr lang="es-MX" dirty="0" smtClean="0"/>
              <a:t/>
            </a:r>
            <a:br>
              <a:rPr lang="es-MX" dirty="0" smtClean="0"/>
            </a:br>
            <a:r>
              <a:rPr lang="es-MX" b="0" i="0" dirty="0" smtClean="0">
                <a:effectLst/>
                <a:latin typeface="Verdana" panose="020B0604030504040204" pitchFamily="34" charset="0"/>
              </a:rPr>
              <a:t> La intensidad total</a:t>
            </a:r>
            <a:r>
              <a:rPr lang="es-MX" dirty="0" smtClean="0"/>
              <a:t/>
            </a:r>
            <a:br>
              <a:rPr lang="es-MX" dirty="0" smtClean="0"/>
            </a:br>
            <a:r>
              <a:rPr lang="es-MX" b="0" i="0" dirty="0" smtClean="0">
                <a:effectLst/>
                <a:latin typeface="Verdana" panose="020B0604030504040204" pitchFamily="34" charset="0"/>
              </a:rPr>
              <a:t>  It = I1 + I2 + I3 = 0,5 + 1 +0,33 = 1,83</a:t>
            </a:r>
            <a:r>
              <a:rPr lang="es-MX" dirty="0" smtClean="0"/>
              <a:t/>
            </a:r>
            <a:br>
              <a:rPr lang="es-MX" dirty="0" smtClean="0"/>
            </a:br>
            <a:r>
              <a:rPr lang="es-MX" dirty="0" smtClean="0"/>
              <a:t/>
            </a:r>
            <a:br>
              <a:rPr lang="es-MX" dirty="0" smtClean="0"/>
            </a:br>
            <a:r>
              <a:rPr lang="es-MX" b="0" i="0" dirty="0" smtClean="0">
                <a:effectLst/>
                <a:latin typeface="Verdana" panose="020B0604030504040204" pitchFamily="34" charset="0"/>
              </a:rPr>
              <a:t> Date cuenta que la I3 realmente es 0,333333333... por lo que cometeremos un pequeño error sumando solo 0,33, pero es tan pequeño que no pasa nada.</a:t>
            </a:r>
            <a:r>
              <a:rPr lang="es-MX" dirty="0" smtClean="0"/>
              <a:t/>
            </a:r>
            <a:br>
              <a:rPr lang="es-MX" dirty="0" smtClean="0"/>
            </a:br>
            <a:r>
              <a:rPr lang="es-MX" dirty="0" smtClean="0"/>
              <a:t/>
            </a:r>
            <a:br>
              <a:rPr lang="es-MX" dirty="0" smtClean="0"/>
            </a:br>
            <a:r>
              <a:rPr lang="es-MX" b="0" i="0" dirty="0" smtClean="0">
                <a:solidFill>
                  <a:srgbClr val="0000FF"/>
                </a:solidFill>
                <a:effectLst/>
                <a:latin typeface="Verdana" panose="020B0604030504040204" pitchFamily="34" charset="0"/>
              </a:rPr>
              <a:t> </a:t>
            </a:r>
            <a:endParaRPr lang="es-MX" dirty="0"/>
          </a:p>
        </p:txBody>
      </p:sp>
    </p:spTree>
    <p:extLst>
      <p:ext uri="{BB962C8B-B14F-4D97-AF65-F5344CB8AC3E}">
        <p14:creationId xmlns:p14="http://schemas.microsoft.com/office/powerpoint/2010/main" val="3973666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Potencia</a:t>
            </a:r>
            <a:endParaRPr lang="es-MX" dirty="0"/>
          </a:p>
        </p:txBody>
      </p:sp>
      <p:sp>
        <p:nvSpPr>
          <p:cNvPr id="3" name="Marcador de contenido 2"/>
          <p:cNvSpPr>
            <a:spLocks noGrp="1"/>
          </p:cNvSpPr>
          <p:nvPr>
            <p:ph idx="1"/>
          </p:nvPr>
        </p:nvSpPr>
        <p:spPr/>
        <p:txBody>
          <a:bodyPr/>
          <a:lstStyle/>
          <a:p>
            <a:pPr marL="0" indent="0">
              <a:buNone/>
            </a:pPr>
            <a:r>
              <a:rPr lang="pl-PL" dirty="0" smtClean="0"/>
              <a:t>P = V x I</a:t>
            </a:r>
            <a:br>
              <a:rPr lang="pl-PL" dirty="0" smtClean="0"/>
            </a:br>
            <a:r>
              <a:rPr lang="pl-PL" dirty="0" smtClean="0"/>
              <a:t/>
            </a:r>
            <a:br>
              <a:rPr lang="pl-PL" dirty="0" smtClean="0"/>
            </a:br>
            <a:r>
              <a:rPr lang="pl-PL" dirty="0" smtClean="0"/>
              <a:t>   Pt = Vt x It = </a:t>
            </a:r>
            <a:r>
              <a:rPr lang="es-MX" dirty="0" smtClean="0"/>
              <a:t>5</a:t>
            </a:r>
            <a:r>
              <a:rPr lang="pl-PL" dirty="0" smtClean="0"/>
              <a:t> x </a:t>
            </a:r>
            <a:r>
              <a:rPr lang="es-MX" dirty="0" smtClean="0"/>
              <a:t>1.83</a:t>
            </a:r>
            <a:r>
              <a:rPr lang="pl-PL" dirty="0" smtClean="0"/>
              <a:t> = </a:t>
            </a:r>
            <a:r>
              <a:rPr lang="es-MX" dirty="0" smtClean="0"/>
              <a:t>     </a:t>
            </a:r>
            <a:r>
              <a:rPr lang="pl-PL" dirty="0" smtClean="0"/>
              <a:t>w</a:t>
            </a:r>
            <a:br>
              <a:rPr lang="pl-PL" dirty="0" smtClean="0"/>
            </a:br>
            <a:r>
              <a:rPr lang="pl-PL" dirty="0" smtClean="0"/>
              <a:t/>
            </a:r>
            <a:br>
              <a:rPr lang="pl-PL" dirty="0" smtClean="0"/>
            </a:br>
            <a:r>
              <a:rPr lang="pl-PL" dirty="0" smtClean="0"/>
              <a:t>   P1 = V1 x I1 = </a:t>
            </a:r>
            <a:r>
              <a:rPr lang="es-MX" dirty="0" smtClean="0"/>
              <a:t>5</a:t>
            </a:r>
            <a:r>
              <a:rPr lang="pl-PL" dirty="0" smtClean="0"/>
              <a:t>x 0,</a:t>
            </a:r>
            <a:r>
              <a:rPr lang="es-MX" dirty="0" smtClean="0"/>
              <a:t>5</a:t>
            </a:r>
            <a:r>
              <a:rPr lang="pl-PL" dirty="0" smtClean="0"/>
              <a:t> = </a:t>
            </a:r>
            <a:r>
              <a:rPr lang="es-MX" dirty="0" smtClean="0"/>
              <a:t>      </a:t>
            </a:r>
            <a:r>
              <a:rPr lang="pl-PL" dirty="0" smtClean="0"/>
              <a:t>w</a:t>
            </a:r>
            <a:br>
              <a:rPr lang="pl-PL" dirty="0" smtClean="0"/>
            </a:br>
            <a:r>
              <a:rPr lang="pl-PL" dirty="0" smtClean="0"/>
              <a:t/>
            </a:r>
            <a:br>
              <a:rPr lang="pl-PL" dirty="0" smtClean="0"/>
            </a:br>
            <a:r>
              <a:rPr lang="pl-PL" dirty="0" smtClean="0"/>
              <a:t>   P2 = V2 x I2 =</a:t>
            </a:r>
            <a:r>
              <a:rPr lang="es-MX" dirty="0" smtClean="0"/>
              <a:t>5</a:t>
            </a:r>
            <a:r>
              <a:rPr lang="pl-PL" dirty="0" smtClean="0"/>
              <a:t> x </a:t>
            </a:r>
            <a:r>
              <a:rPr lang="es-MX" dirty="0" smtClean="0"/>
              <a:t>1</a:t>
            </a:r>
            <a:r>
              <a:rPr lang="pl-PL" dirty="0" smtClean="0"/>
              <a:t> = </a:t>
            </a:r>
            <a:r>
              <a:rPr lang="es-MX" dirty="0" smtClean="0"/>
              <a:t>      </a:t>
            </a:r>
            <a:r>
              <a:rPr lang="pl-PL" dirty="0" smtClean="0"/>
              <a:t>w</a:t>
            </a:r>
            <a:br>
              <a:rPr lang="pl-PL" dirty="0" smtClean="0"/>
            </a:br>
            <a:r>
              <a:rPr lang="pl-PL" dirty="0" smtClean="0"/>
              <a:t/>
            </a:r>
            <a:br>
              <a:rPr lang="pl-PL" dirty="0" smtClean="0"/>
            </a:br>
            <a:r>
              <a:rPr lang="pl-PL" dirty="0" smtClean="0"/>
              <a:t>   P3 = V3 x I3 = </a:t>
            </a:r>
            <a:r>
              <a:rPr lang="es-MX" dirty="0" smtClean="0"/>
              <a:t>5</a:t>
            </a:r>
            <a:r>
              <a:rPr lang="pl-PL" dirty="0" smtClean="0"/>
              <a:t> x 0,</a:t>
            </a:r>
            <a:r>
              <a:rPr lang="es-MX" dirty="0" smtClean="0"/>
              <a:t>33</a:t>
            </a:r>
            <a:r>
              <a:rPr lang="pl-PL" dirty="0" smtClean="0"/>
              <a:t> =</a:t>
            </a:r>
            <a:r>
              <a:rPr lang="es-MX" dirty="0" smtClean="0"/>
              <a:t>      </a:t>
            </a:r>
            <a:r>
              <a:rPr lang="pl-PL" dirty="0" smtClean="0"/>
              <a:t>w</a:t>
            </a:r>
            <a:endParaRPr lang="es-MX" dirty="0"/>
          </a:p>
        </p:txBody>
      </p:sp>
    </p:spTree>
    <p:extLst>
      <p:ext uri="{BB962C8B-B14F-4D97-AF65-F5344CB8AC3E}">
        <p14:creationId xmlns:p14="http://schemas.microsoft.com/office/powerpoint/2010/main" val="33333719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Ejercicios</a:t>
            </a:r>
            <a:endParaRPr lang="es-MX" dirty="0"/>
          </a:p>
        </p:txBody>
      </p:sp>
      <p:pic>
        <p:nvPicPr>
          <p:cNvPr id="4" name="Marcador de contenido 3"/>
          <p:cNvPicPr>
            <a:picLocks noGrp="1" noChangeAspect="1"/>
          </p:cNvPicPr>
          <p:nvPr>
            <p:ph idx="1"/>
          </p:nvPr>
        </p:nvPicPr>
        <p:blipFill rotWithShape="1">
          <a:blip r:embed="rId2"/>
          <a:srcRect r="66283"/>
          <a:stretch/>
        </p:blipFill>
        <p:spPr>
          <a:xfrm>
            <a:off x="2213575" y="2068747"/>
            <a:ext cx="2605016" cy="3956516"/>
          </a:xfrm>
          <a:prstGeom prst="rect">
            <a:avLst/>
          </a:prstGeom>
        </p:spPr>
      </p:pic>
      <p:pic>
        <p:nvPicPr>
          <p:cNvPr id="5" name="Marcador de contenido 3"/>
          <p:cNvPicPr>
            <a:picLocks noChangeAspect="1"/>
          </p:cNvPicPr>
          <p:nvPr/>
        </p:nvPicPr>
        <p:blipFill rotWithShape="1">
          <a:blip r:embed="rId2"/>
          <a:srcRect l="36096"/>
          <a:stretch/>
        </p:blipFill>
        <p:spPr>
          <a:xfrm>
            <a:off x="5240741" y="2470684"/>
            <a:ext cx="4148919" cy="3324717"/>
          </a:xfrm>
          <a:prstGeom prst="rect">
            <a:avLst/>
          </a:prstGeom>
        </p:spPr>
      </p:pic>
    </p:spTree>
    <p:extLst>
      <p:ext uri="{BB962C8B-B14F-4D97-AF65-F5344CB8AC3E}">
        <p14:creationId xmlns:p14="http://schemas.microsoft.com/office/powerpoint/2010/main" val="433759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 Semiconductores</a:t>
            </a:r>
            <a:endParaRPr lang="es-MX" dirty="0"/>
          </a:p>
        </p:txBody>
      </p:sp>
      <p:sp>
        <p:nvSpPr>
          <p:cNvPr id="3" name="Marcador de contenido 2"/>
          <p:cNvSpPr>
            <a:spLocks noGrp="1"/>
          </p:cNvSpPr>
          <p:nvPr>
            <p:ph idx="1"/>
          </p:nvPr>
        </p:nvSpPr>
        <p:spPr>
          <a:xfrm>
            <a:off x="2152794" y="1499755"/>
            <a:ext cx="8915400" cy="3777622"/>
          </a:xfrm>
        </p:spPr>
        <p:txBody>
          <a:bodyPr>
            <a:normAutofit fontScale="85000" lnSpcReduction="20000"/>
          </a:bodyPr>
          <a:lstStyle/>
          <a:p>
            <a:pPr algn="just">
              <a:lnSpc>
                <a:spcPct val="160000"/>
              </a:lnSpc>
            </a:pPr>
            <a:r>
              <a:rPr lang="es-MX" dirty="0"/>
              <a:t>Los semiconductores son elementos que tienen una conductividad eléctrica inferior a la de un conductor metálico pero superior a la de un buen aislante. El semiconductor más utilizado es el silicio, que es el elemento más abundante en la naturaleza, después del oxígeno. Otros semiconductores son el germanio y el selenio</a:t>
            </a:r>
            <a:r>
              <a:rPr lang="es-MX" dirty="0" smtClean="0"/>
              <a:t>. Los </a:t>
            </a:r>
            <a:r>
              <a:rPr lang="es-MX" dirty="0"/>
              <a:t>átomos de silicio tienen su orbital externo incompleto con sólo cuatro electrones, denominados electrones de valencia. Estos átomos forman una red cristalina, en la que cada átomo comparte sus cuatro electrones de valencia con los cuatro átomos vecinos, formando enlaces covalentes. A temperatura ambiente, algunos electrones de valencia absorben suficiente energía calorífica para librarse del enlace covalente y moverse a través de la red cristalina, convirtiéndose en electrones libres. Si a estos electrones, que han roto el enlace covalente, se les somete al potencial eléctrico de una pila, se dirigen al polo positivo.</a:t>
            </a:r>
            <a:endParaRPr lang="es-MX" dirty="0"/>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3910878" y="5067300"/>
            <a:ext cx="4162425" cy="1790700"/>
          </a:xfrm>
          <a:prstGeom prst="rect">
            <a:avLst/>
          </a:prstGeom>
        </p:spPr>
      </p:pic>
    </p:spTree>
    <p:extLst>
      <p:ext uri="{BB962C8B-B14F-4D97-AF65-F5344CB8AC3E}">
        <p14:creationId xmlns:p14="http://schemas.microsoft.com/office/powerpoint/2010/main" val="1276321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Comportamiento eléctrico</a:t>
            </a:r>
            <a:endParaRPr lang="es-MX" dirty="0"/>
          </a:p>
        </p:txBody>
      </p:sp>
      <p:sp>
        <p:nvSpPr>
          <p:cNvPr id="3" name="Marcador de contenido 2"/>
          <p:cNvSpPr>
            <a:spLocks noGrp="1"/>
          </p:cNvSpPr>
          <p:nvPr>
            <p:ph idx="1"/>
          </p:nvPr>
        </p:nvSpPr>
        <p:spPr>
          <a:xfrm>
            <a:off x="2443739" y="1655618"/>
            <a:ext cx="8915400" cy="3777622"/>
          </a:xfrm>
        </p:spPr>
        <p:txBody>
          <a:bodyPr>
            <a:normAutofit fontScale="92500" lnSpcReduction="10000"/>
          </a:bodyPr>
          <a:lstStyle/>
          <a:p>
            <a:pPr>
              <a:lnSpc>
                <a:spcPct val="150000"/>
              </a:lnSpc>
            </a:pPr>
            <a:r>
              <a:rPr lang="es-MX" dirty="0" smtClean="0"/>
              <a:t>Los </a:t>
            </a:r>
            <a:r>
              <a:rPr lang="es-MX" dirty="0"/>
              <a:t>electrones libres son portadores de carga negativa y se dirigen hacia el polo positivo de la pila</a:t>
            </a:r>
            <a:r>
              <a:rPr lang="es-MX" dirty="0" smtClean="0"/>
              <a:t>.</a:t>
            </a:r>
          </a:p>
          <a:p>
            <a:pPr>
              <a:lnSpc>
                <a:spcPct val="150000"/>
              </a:lnSpc>
            </a:pPr>
            <a:r>
              <a:rPr lang="es-MX" dirty="0" smtClean="0"/>
              <a:t> </a:t>
            </a:r>
            <a:r>
              <a:rPr lang="es-MX" dirty="0"/>
              <a:t>Los huecos son portadores de carga positiva y se dirigen hacia el polo negativo de la pila</a:t>
            </a:r>
            <a:r>
              <a:rPr lang="es-MX" dirty="0" smtClean="0"/>
              <a:t>.</a:t>
            </a:r>
          </a:p>
          <a:p>
            <a:pPr>
              <a:lnSpc>
                <a:spcPct val="150000"/>
              </a:lnSpc>
            </a:pPr>
            <a:r>
              <a:rPr lang="es-MX" dirty="0" smtClean="0"/>
              <a:t> </a:t>
            </a:r>
            <a:r>
              <a:rPr lang="es-MX" dirty="0"/>
              <a:t>Al conectar una pila, circula una corriente eléctrica en el circuito cerrado, siendo constante en todo momento el número de electrones dentro del cristal de silicio</a:t>
            </a:r>
            <a:r>
              <a:rPr lang="es-MX" dirty="0" smtClean="0"/>
              <a:t>.</a:t>
            </a:r>
          </a:p>
          <a:p>
            <a:pPr>
              <a:lnSpc>
                <a:spcPct val="150000"/>
              </a:lnSpc>
            </a:pPr>
            <a:r>
              <a:rPr lang="es-MX" dirty="0" smtClean="0"/>
              <a:t> </a:t>
            </a:r>
            <a:r>
              <a:rPr lang="es-MX" dirty="0"/>
              <a:t>Los huecos sólo existen en el seno del cristal semiconductor. Por el conductor exterior sólo circulan los electrones que dan lugar a la corriente eléctrica.</a:t>
            </a:r>
            <a:endParaRPr lang="es-MX" dirty="0"/>
          </a:p>
        </p:txBody>
      </p:sp>
    </p:spTree>
    <p:extLst>
      <p:ext uri="{BB962C8B-B14F-4D97-AF65-F5344CB8AC3E}">
        <p14:creationId xmlns:p14="http://schemas.microsoft.com/office/powerpoint/2010/main" val="3051637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Semiconductores Intrínsecos</a:t>
            </a:r>
          </a:p>
        </p:txBody>
      </p:sp>
      <p:sp>
        <p:nvSpPr>
          <p:cNvPr id="3" name="Marcador de contenido 2"/>
          <p:cNvSpPr>
            <a:spLocks noGrp="1"/>
          </p:cNvSpPr>
          <p:nvPr>
            <p:ph idx="1"/>
          </p:nvPr>
        </p:nvSpPr>
        <p:spPr>
          <a:xfrm>
            <a:off x="2443739" y="1551709"/>
            <a:ext cx="8915400" cy="4308764"/>
          </a:xfrm>
        </p:spPr>
        <p:txBody>
          <a:bodyPr>
            <a:normAutofit fontScale="70000" lnSpcReduction="20000"/>
          </a:bodyPr>
          <a:lstStyle/>
          <a:p>
            <a:pPr>
              <a:lnSpc>
                <a:spcPct val="170000"/>
              </a:lnSpc>
            </a:pPr>
            <a:r>
              <a:rPr lang="es-MX" dirty="0"/>
              <a:t>Son los que prácticamente carecen de impurezas; un átomo de impureza por cada 10 elevado a 11, átomos del semiconductor</a:t>
            </a:r>
            <a:r>
              <a:rPr lang="es-MX" dirty="0" smtClean="0"/>
              <a:t>.</a:t>
            </a:r>
          </a:p>
          <a:p>
            <a:pPr>
              <a:lnSpc>
                <a:spcPct val="170000"/>
              </a:lnSpc>
            </a:pPr>
            <a:r>
              <a:rPr lang="es-MX" dirty="0" smtClean="0"/>
              <a:t> </a:t>
            </a:r>
            <a:r>
              <a:rPr lang="es-MX" dirty="0"/>
              <a:t>Estos semiconductores, que se pueden considerar casi puros, la conducción se realiza por pares electrón-hueco, producido por generación térmica, de modo que cuanto mayor es el calor, mayor es la cantidad de portadores de carga libre generados (electrones-huecos) y menor su resistividad, siendo esta a temperatura ambiente (27ºC) de</a:t>
            </a:r>
            <a:r>
              <a:rPr lang="es-MX" dirty="0" smtClean="0"/>
              <a:t>:</a:t>
            </a:r>
          </a:p>
          <a:p>
            <a:pPr lvl="1">
              <a:lnSpc>
                <a:spcPct val="170000"/>
              </a:lnSpc>
            </a:pPr>
            <a:r>
              <a:rPr lang="es-MX" dirty="0" smtClean="0"/>
              <a:t> Germanio </a:t>
            </a:r>
            <a:r>
              <a:rPr lang="es-MX" dirty="0"/>
              <a:t>= 60 ohmios por centímetro</a:t>
            </a:r>
            <a:r>
              <a:rPr lang="es-MX" dirty="0" smtClean="0"/>
              <a:t>.</a:t>
            </a:r>
            <a:endParaRPr lang="es-MX" dirty="0"/>
          </a:p>
          <a:p>
            <a:pPr lvl="1">
              <a:lnSpc>
                <a:spcPct val="170000"/>
              </a:lnSpc>
            </a:pPr>
            <a:r>
              <a:rPr lang="es-MX" dirty="0"/>
              <a:t> </a:t>
            </a:r>
            <a:r>
              <a:rPr lang="es-MX" dirty="0" smtClean="0"/>
              <a:t> </a:t>
            </a:r>
            <a:r>
              <a:rPr lang="es-MX" dirty="0"/>
              <a:t>Silicio = 150.000 ohmios por centímetro</a:t>
            </a:r>
            <a:r>
              <a:rPr lang="es-MX" dirty="0" smtClean="0"/>
              <a:t>.</a:t>
            </a:r>
            <a:endParaRPr lang="es-MX" dirty="0"/>
          </a:p>
          <a:p>
            <a:pPr>
              <a:lnSpc>
                <a:spcPct val="170000"/>
              </a:lnSpc>
            </a:pPr>
            <a:r>
              <a:rPr lang="es-MX" dirty="0"/>
              <a:t> El Germanio tiene un ancho de banda prohibida de 0,72 eV (electrón voltios) y el Silicio de 1,12 eV</a:t>
            </a:r>
            <a:r>
              <a:rPr lang="es-MX" dirty="0" smtClean="0"/>
              <a:t>.</a:t>
            </a:r>
            <a:endParaRPr lang="es-MX" dirty="0"/>
          </a:p>
          <a:p>
            <a:pPr>
              <a:lnSpc>
                <a:spcPct val="170000"/>
              </a:lnSpc>
            </a:pPr>
            <a:r>
              <a:rPr lang="es-MX" dirty="0"/>
              <a:t> Los semiconductores intrínsecos se usan como elementos sensibles a  la temperatura, por ejemplo una termoresistencia (PTC o NTC).</a:t>
            </a:r>
          </a:p>
          <a:p>
            <a:pPr>
              <a:lnSpc>
                <a:spcPct val="170000"/>
              </a:lnSpc>
            </a:pPr>
            <a:endParaRPr lang="es-MX" dirty="0"/>
          </a:p>
        </p:txBody>
      </p:sp>
    </p:spTree>
    <p:extLst>
      <p:ext uri="{BB962C8B-B14F-4D97-AF65-F5344CB8AC3E}">
        <p14:creationId xmlns:p14="http://schemas.microsoft.com/office/powerpoint/2010/main" val="2914681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8812" y="1091530"/>
            <a:ext cx="10515600" cy="4351338"/>
          </a:xfrm>
        </p:spPr>
        <p:txBody>
          <a:bodyPr/>
          <a:lstStyle/>
          <a:p>
            <a:pPr algn="just">
              <a:lnSpc>
                <a:spcPct val="150000"/>
              </a:lnSpc>
            </a:pPr>
            <a:r>
              <a:rPr lang="es-MX" dirty="0"/>
              <a:t>DC es la abreviatura de </a:t>
            </a:r>
            <a:r>
              <a:rPr lang="es-MX" i="1" dirty="0"/>
              <a:t>Corriente Directa</a:t>
            </a:r>
            <a:r>
              <a:rPr lang="es-MX" dirty="0"/>
              <a:t>. Regresando a la gráfica. Es una corriente constante, no varía el voltaje, se mantiene con respecto a la dirección y el tiempo. Este tipo de energía la encontramos en Baterías 9V y de Baterías de polímero de Litio.</a:t>
            </a:r>
          </a:p>
        </p:txBody>
      </p:sp>
      <p:pic>
        <p:nvPicPr>
          <p:cNvPr id="4" name="Picture 4" descr="graficas AC y DC BLOG TBEM"/>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54300" t="11477" b="6958"/>
          <a:stretch/>
        </p:blipFill>
        <p:spPr bwMode="auto">
          <a:xfrm>
            <a:off x="4335163" y="2651957"/>
            <a:ext cx="4009605" cy="2936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458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Semiconductores Extrínsecos</a:t>
            </a:r>
          </a:p>
        </p:txBody>
      </p:sp>
      <p:sp>
        <p:nvSpPr>
          <p:cNvPr id="3" name="Marcador de contenido 2"/>
          <p:cNvSpPr>
            <a:spLocks noGrp="1"/>
          </p:cNvSpPr>
          <p:nvPr>
            <p:ph idx="1"/>
          </p:nvPr>
        </p:nvSpPr>
        <p:spPr>
          <a:xfrm>
            <a:off x="2724294" y="1832264"/>
            <a:ext cx="8915400" cy="4267200"/>
          </a:xfrm>
        </p:spPr>
        <p:txBody>
          <a:bodyPr>
            <a:normAutofit fontScale="77500" lnSpcReduction="20000"/>
          </a:bodyPr>
          <a:lstStyle/>
          <a:p>
            <a:pPr>
              <a:lnSpc>
                <a:spcPct val="160000"/>
              </a:lnSpc>
            </a:pPr>
            <a:r>
              <a:rPr lang="es-MX" dirty="0" smtClean="0"/>
              <a:t>Son </a:t>
            </a:r>
            <a:r>
              <a:rPr lang="es-MX" dirty="0"/>
              <a:t>los que poseen un átomo de impureza por cada 10 elevado a 7 átomos de semiconductor. Además estos átomos de impurezas, más numerosos que en los intrínsecos, suelen tener 3 o 5 electrones de valencia, con el fin de que les sobre o les falte un electrón para completar los enlaces covalentes con los átomos del material </a:t>
            </a:r>
            <a:r>
              <a:rPr lang="es-MX" dirty="0" smtClean="0"/>
              <a:t>semiconductor.</a:t>
            </a:r>
          </a:p>
          <a:p>
            <a:pPr>
              <a:lnSpc>
                <a:spcPct val="160000"/>
              </a:lnSpc>
            </a:pPr>
            <a:r>
              <a:rPr lang="es-MX" dirty="0" smtClean="0"/>
              <a:t>Al </a:t>
            </a:r>
            <a:r>
              <a:rPr lang="es-MX" dirty="0"/>
              <a:t>tener portadores independientes de la generación térmica, la resistividad de estos es menor que la de los intrínsecos. Este tipo de semiconductores no se suelen usar para conducción por calor, para eso están los intrínsecos</a:t>
            </a:r>
            <a:r>
              <a:rPr lang="es-MX" dirty="0" smtClean="0"/>
              <a:t>.</a:t>
            </a:r>
            <a:endParaRPr lang="es-MX" dirty="0"/>
          </a:p>
          <a:p>
            <a:pPr lvl="1">
              <a:lnSpc>
                <a:spcPct val="160000"/>
              </a:lnSpc>
            </a:pPr>
            <a:r>
              <a:rPr lang="es-MX" dirty="0"/>
              <a:t> </a:t>
            </a:r>
            <a:r>
              <a:rPr lang="es-MX" dirty="0" smtClean="0"/>
              <a:t>Germanio </a:t>
            </a:r>
            <a:r>
              <a:rPr lang="es-MX" dirty="0"/>
              <a:t>= 4 ohmios por centímetro.</a:t>
            </a:r>
          </a:p>
          <a:p>
            <a:pPr lvl="1">
              <a:lnSpc>
                <a:spcPct val="160000"/>
              </a:lnSpc>
            </a:pPr>
            <a:r>
              <a:rPr lang="es-MX" dirty="0"/>
              <a:t> </a:t>
            </a:r>
            <a:r>
              <a:rPr lang="es-MX" dirty="0" smtClean="0"/>
              <a:t> </a:t>
            </a:r>
            <a:r>
              <a:rPr lang="es-MX" dirty="0"/>
              <a:t>Silicio = 150 ohmios por centímetro.</a:t>
            </a:r>
          </a:p>
          <a:p>
            <a:pPr>
              <a:lnSpc>
                <a:spcPct val="160000"/>
              </a:lnSpc>
            </a:pPr>
            <a:r>
              <a:rPr lang="es-MX" dirty="0" smtClean="0"/>
              <a:t> </a:t>
            </a:r>
            <a:r>
              <a:rPr lang="es-MX" dirty="0"/>
              <a:t>La conductividad de este tipo de semiconductores, será mayor cuanto mayor sea el número de portadores libres y, por tanto aumentará con el número de impurezas.</a:t>
            </a:r>
          </a:p>
        </p:txBody>
      </p:sp>
    </p:spTree>
    <p:extLst>
      <p:ext uri="{BB962C8B-B14F-4D97-AF65-F5344CB8AC3E}">
        <p14:creationId xmlns:p14="http://schemas.microsoft.com/office/powerpoint/2010/main" val="2999954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3316" y="593871"/>
            <a:ext cx="10515600" cy="1325563"/>
          </a:xfrm>
        </p:spPr>
        <p:txBody>
          <a:bodyPr>
            <a:normAutofit/>
          </a:bodyPr>
          <a:lstStyle/>
          <a:p>
            <a:r>
              <a:rPr lang="es-MX" b="1" dirty="0" smtClean="0"/>
              <a:t>Generación de la corriente alterna (CA)</a:t>
            </a:r>
            <a:br>
              <a:rPr lang="es-MX" b="1" dirty="0" smtClean="0"/>
            </a:br>
            <a:endParaRPr lang="es-MX" dirty="0"/>
          </a:p>
        </p:txBody>
      </p:sp>
      <p:sp>
        <p:nvSpPr>
          <p:cNvPr id="3" name="Marcador de contenido 2"/>
          <p:cNvSpPr>
            <a:spLocks noGrp="1"/>
          </p:cNvSpPr>
          <p:nvPr>
            <p:ph idx="1"/>
          </p:nvPr>
        </p:nvSpPr>
        <p:spPr>
          <a:xfrm>
            <a:off x="2313416" y="1919434"/>
            <a:ext cx="8915400" cy="3777622"/>
          </a:xfrm>
        </p:spPr>
        <p:txBody>
          <a:bodyPr/>
          <a:lstStyle/>
          <a:p>
            <a:pPr marL="0" indent="0" algn="just">
              <a:lnSpc>
                <a:spcPct val="150000"/>
              </a:lnSpc>
              <a:buNone/>
            </a:pPr>
            <a:r>
              <a:rPr lang="es-MX" dirty="0" smtClean="0"/>
              <a:t>La </a:t>
            </a:r>
            <a:r>
              <a:rPr lang="es-MX" dirty="0"/>
              <a:t>corriente alterna (CA) se genera con una máquina llamada alternador. Básicamente, esta máquina transforma el movimiento en electricidad. Consta de unos imanes, encarados entre si formando un campo magnético, y de una bobina de cobre. Al girar la bobina entre el campo magnético, se induce una corriente eléctrica que cambia en relación a los polos de los imanes</a:t>
            </a:r>
          </a:p>
          <a:p>
            <a:endParaRPr lang="es-MX" dirty="0"/>
          </a:p>
        </p:txBody>
      </p:sp>
    </p:spTree>
    <p:extLst>
      <p:ext uri="{BB962C8B-B14F-4D97-AF65-F5344CB8AC3E}">
        <p14:creationId xmlns:p14="http://schemas.microsoft.com/office/powerpoint/2010/main" val="4289962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81198" y="582547"/>
            <a:ext cx="8911687" cy="1280890"/>
          </a:xfrm>
        </p:spPr>
        <p:txBody>
          <a:bodyPr>
            <a:normAutofit fontScale="90000"/>
          </a:bodyPr>
          <a:lstStyle/>
          <a:p>
            <a:r>
              <a:rPr lang="es-MX" b="1" dirty="0" smtClean="0"/>
              <a:t>Generación de la corriente continua (CC)</a:t>
            </a:r>
            <a:br>
              <a:rPr lang="es-MX" b="1" dirty="0" smtClean="0"/>
            </a:br>
            <a:endParaRPr lang="es-MX" dirty="0"/>
          </a:p>
        </p:txBody>
      </p:sp>
      <p:sp>
        <p:nvSpPr>
          <p:cNvPr id="3" name="Marcador de contenido 2"/>
          <p:cNvSpPr>
            <a:spLocks noGrp="1"/>
          </p:cNvSpPr>
          <p:nvPr>
            <p:ph idx="1"/>
          </p:nvPr>
        </p:nvSpPr>
        <p:spPr/>
        <p:txBody>
          <a:bodyPr/>
          <a:lstStyle/>
          <a:p>
            <a:pPr marL="0" indent="0" algn="just">
              <a:lnSpc>
                <a:spcPct val="150000"/>
              </a:lnSpc>
              <a:buNone/>
            </a:pPr>
            <a:r>
              <a:rPr lang="es-MX" dirty="0" smtClean="0"/>
              <a:t>La </a:t>
            </a:r>
            <a:r>
              <a:rPr lang="es-MX" dirty="0"/>
              <a:t>corriente continua (CC) o tensión continua puede ser generada de distintas maneras, desde fuentes químicas como las baterías, en placas solares o usando el calor </a:t>
            </a:r>
            <a:r>
              <a:rPr lang="es-MX" dirty="0" smtClean="0"/>
              <a:t>. </a:t>
            </a:r>
            <a:r>
              <a:rPr lang="es-MX" dirty="0"/>
              <a:t>En cualquier caso, el flujo de electrones o corriente, va de un punto a otro de forma lineal y sin cambios.</a:t>
            </a:r>
          </a:p>
          <a:p>
            <a:endParaRPr lang="es-MX" dirty="0"/>
          </a:p>
        </p:txBody>
      </p:sp>
    </p:spTree>
    <p:extLst>
      <p:ext uri="{BB962C8B-B14F-4D97-AF65-F5344CB8AC3E}">
        <p14:creationId xmlns:p14="http://schemas.microsoft.com/office/powerpoint/2010/main" val="1730671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Aplicaciones CA</a:t>
            </a:r>
            <a:endParaRPr lang="es-MX" b="1" dirty="0"/>
          </a:p>
        </p:txBody>
      </p:sp>
      <p:sp>
        <p:nvSpPr>
          <p:cNvPr id="3" name="Marcador de contenido 2"/>
          <p:cNvSpPr>
            <a:spLocks noGrp="1"/>
          </p:cNvSpPr>
          <p:nvPr>
            <p:ph idx="1"/>
          </p:nvPr>
        </p:nvSpPr>
        <p:spPr>
          <a:xfrm>
            <a:off x="2001982" y="1723719"/>
            <a:ext cx="9601196" cy="3300093"/>
          </a:xfrm>
        </p:spPr>
        <p:txBody>
          <a:bodyPr>
            <a:normAutofit fontScale="85000" lnSpcReduction="10000"/>
          </a:bodyPr>
          <a:lstStyle/>
          <a:p>
            <a:pPr>
              <a:lnSpc>
                <a:spcPct val="150000"/>
              </a:lnSpc>
            </a:pPr>
            <a:r>
              <a:rPr lang="es-MX" dirty="0" smtClean="0"/>
              <a:t>Los </a:t>
            </a:r>
            <a:r>
              <a:rPr lang="es-MX" dirty="0"/>
              <a:t>enchufes de las casas y oficinas utilizan CA.</a:t>
            </a:r>
          </a:p>
          <a:p>
            <a:pPr>
              <a:lnSpc>
                <a:spcPct val="150000"/>
              </a:lnSpc>
            </a:pPr>
            <a:r>
              <a:rPr lang="es-MX" dirty="0" smtClean="0"/>
              <a:t>La </a:t>
            </a:r>
            <a:r>
              <a:rPr lang="es-MX" dirty="0"/>
              <a:t>generación y transmisión de energía en largas distancias es más fácil con CA.</a:t>
            </a:r>
          </a:p>
          <a:p>
            <a:pPr>
              <a:lnSpc>
                <a:spcPct val="150000"/>
              </a:lnSpc>
            </a:pPr>
            <a:r>
              <a:rPr lang="es-MX" dirty="0" smtClean="0"/>
              <a:t>Hay </a:t>
            </a:r>
            <a:r>
              <a:rPr lang="es-MX" dirty="0"/>
              <a:t>una menor pérdida de energía a lo largo de la transmisión de poder cuando los voltajes son altos (110kV).</a:t>
            </a:r>
          </a:p>
          <a:p>
            <a:pPr>
              <a:lnSpc>
                <a:spcPct val="150000"/>
              </a:lnSpc>
            </a:pPr>
            <a:r>
              <a:rPr lang="es-MX" dirty="0" smtClean="0"/>
              <a:t>Con </a:t>
            </a:r>
            <a:r>
              <a:rPr lang="es-MX" dirty="0"/>
              <a:t>la ayuda de transformadores, la CA puede ser fácilmente convertida en energía de alto voltaje a energía de bajo voltaje y viceversa.</a:t>
            </a:r>
          </a:p>
          <a:p>
            <a:pPr>
              <a:lnSpc>
                <a:spcPct val="150000"/>
              </a:lnSpc>
            </a:pPr>
            <a:r>
              <a:rPr lang="es-MX" dirty="0" smtClean="0"/>
              <a:t>La </a:t>
            </a:r>
            <a:r>
              <a:rPr lang="es-MX" dirty="0"/>
              <a:t>CA es la encargada de energizar motores eléctricos.</a:t>
            </a:r>
          </a:p>
          <a:p>
            <a:pPr>
              <a:lnSpc>
                <a:spcPct val="150000"/>
              </a:lnSpc>
            </a:pPr>
            <a:r>
              <a:rPr lang="es-MX" dirty="0" smtClean="0"/>
              <a:t>Es </a:t>
            </a:r>
            <a:r>
              <a:rPr lang="es-MX" dirty="0"/>
              <a:t>útil para energizar grandes electrodomésticos, como refrigeradores, lavaplatos, lavadoras, etc.</a:t>
            </a:r>
          </a:p>
          <a:p>
            <a:pPr marL="0" indent="0">
              <a:buNone/>
            </a:pPr>
            <a:endParaRPr lang="es-MX" dirty="0"/>
          </a:p>
        </p:txBody>
      </p:sp>
    </p:spTree>
    <p:extLst>
      <p:ext uri="{BB962C8B-B14F-4D97-AF65-F5344CB8AC3E}">
        <p14:creationId xmlns:p14="http://schemas.microsoft.com/office/powerpoint/2010/main" val="3447806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Aplicación de la CC</a:t>
            </a:r>
            <a:endParaRPr lang="es-MX" b="1" dirty="0"/>
          </a:p>
        </p:txBody>
      </p:sp>
      <p:sp>
        <p:nvSpPr>
          <p:cNvPr id="3" name="Marcador de contenido 2"/>
          <p:cNvSpPr>
            <a:spLocks noGrp="1"/>
          </p:cNvSpPr>
          <p:nvPr>
            <p:ph idx="1"/>
          </p:nvPr>
        </p:nvSpPr>
        <p:spPr>
          <a:xfrm>
            <a:off x="2589212" y="1821873"/>
            <a:ext cx="8915400" cy="3777622"/>
          </a:xfrm>
        </p:spPr>
        <p:txBody>
          <a:bodyPr>
            <a:normAutofit fontScale="85000" lnSpcReduction="10000"/>
          </a:bodyPr>
          <a:lstStyle/>
          <a:p>
            <a:pPr>
              <a:lnSpc>
                <a:spcPct val="150000"/>
              </a:lnSpc>
            </a:pPr>
            <a:r>
              <a:rPr lang="es-MX" dirty="0"/>
              <a:t>Aunque la CA sea la favorita en el mundo para energizar la mayoría de los espacios que habitamos </a:t>
            </a:r>
            <a:r>
              <a:rPr lang="es-MX" dirty="0" smtClean="0"/>
              <a:t>.</a:t>
            </a:r>
            <a:endParaRPr lang="es-MX" dirty="0"/>
          </a:p>
          <a:p>
            <a:pPr>
              <a:lnSpc>
                <a:spcPct val="150000"/>
              </a:lnSpc>
            </a:pPr>
            <a:r>
              <a:rPr lang="es-MX" dirty="0"/>
              <a:t>El uso de CD es fundamental para que ciertos elementos de nuestra vida cotidiana funcionen. Algunos de estos elementos incluyen los siguientes:</a:t>
            </a:r>
          </a:p>
          <a:p>
            <a:pPr>
              <a:lnSpc>
                <a:spcPct val="150000"/>
              </a:lnSpc>
            </a:pPr>
            <a:r>
              <a:rPr lang="es-MX" dirty="0" smtClean="0"/>
              <a:t>Las </a:t>
            </a:r>
            <a:r>
              <a:rPr lang="es-MX" dirty="0"/>
              <a:t>funciones electrónicas del hardware de una computadora.</a:t>
            </a:r>
          </a:p>
          <a:p>
            <a:pPr>
              <a:lnSpc>
                <a:spcPct val="150000"/>
              </a:lnSpc>
            </a:pPr>
            <a:r>
              <a:rPr lang="es-MX" dirty="0" smtClean="0"/>
              <a:t>Un </a:t>
            </a:r>
            <a:r>
              <a:rPr lang="es-MX" dirty="0"/>
              <a:t>reloj de pulsera.</a:t>
            </a:r>
          </a:p>
          <a:p>
            <a:pPr>
              <a:lnSpc>
                <a:spcPct val="150000"/>
              </a:lnSpc>
            </a:pPr>
            <a:r>
              <a:rPr lang="es-MX" dirty="0" smtClean="0"/>
              <a:t>Un </a:t>
            </a:r>
            <a:r>
              <a:rPr lang="es-MX" dirty="0"/>
              <a:t>radio comunicador.</a:t>
            </a:r>
          </a:p>
          <a:p>
            <a:pPr>
              <a:lnSpc>
                <a:spcPct val="150000"/>
              </a:lnSpc>
            </a:pPr>
            <a:r>
              <a:rPr lang="es-MX" dirty="0" smtClean="0"/>
              <a:t>Los </a:t>
            </a:r>
            <a:r>
              <a:rPr lang="es-MX" dirty="0"/>
              <a:t>tubos de una aspiradora.</a:t>
            </a:r>
          </a:p>
          <a:p>
            <a:pPr>
              <a:lnSpc>
                <a:spcPct val="150000"/>
              </a:lnSpc>
            </a:pPr>
            <a:r>
              <a:rPr lang="es-MX" dirty="0" smtClean="0"/>
              <a:t>Cualquier </a:t>
            </a:r>
            <a:r>
              <a:rPr lang="es-MX" dirty="0"/>
              <a:t>elemento electrónico portable.</a:t>
            </a:r>
          </a:p>
          <a:p>
            <a:endParaRPr lang="es-MX" dirty="0"/>
          </a:p>
        </p:txBody>
      </p:sp>
    </p:spTree>
    <p:extLst>
      <p:ext uri="{BB962C8B-B14F-4D97-AF65-F5344CB8AC3E}">
        <p14:creationId xmlns:p14="http://schemas.microsoft.com/office/powerpoint/2010/main" val="12140869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70807" y="738410"/>
            <a:ext cx="8911687" cy="1280890"/>
          </a:xfrm>
        </p:spPr>
        <p:txBody>
          <a:bodyPr>
            <a:normAutofit fontScale="90000"/>
          </a:bodyPr>
          <a:lstStyle/>
          <a:p>
            <a:r>
              <a:rPr lang="es-ES" b="1" dirty="0" smtClean="0"/>
              <a:t>1.2 Corriente</a:t>
            </a:r>
            <a:r>
              <a:rPr lang="es-ES" b="1" dirty="0"/>
              <a:t>, voltaje, resistencia, potencia.</a:t>
            </a:r>
            <a:r>
              <a:rPr lang="es-MX" dirty="0"/>
              <a:t/>
            </a:r>
            <a:br>
              <a:rPr lang="es-MX" dirty="0"/>
            </a:br>
            <a:endParaRPr lang="es-MX" dirty="0"/>
          </a:p>
        </p:txBody>
      </p:sp>
      <p:sp>
        <p:nvSpPr>
          <p:cNvPr id="3" name="Marcador de contenido 2"/>
          <p:cNvSpPr>
            <a:spLocks noGrp="1"/>
          </p:cNvSpPr>
          <p:nvPr>
            <p:ph idx="1"/>
          </p:nvPr>
        </p:nvSpPr>
        <p:spPr/>
        <p:txBody>
          <a:bodyPr/>
          <a:lstStyle/>
          <a:p>
            <a:pPr algn="just">
              <a:lnSpc>
                <a:spcPct val="150000"/>
              </a:lnSpc>
            </a:pPr>
            <a:r>
              <a:rPr lang="es-MX" b="1" dirty="0" smtClean="0"/>
              <a:t>Corriente: </a:t>
            </a:r>
            <a:r>
              <a:rPr lang="es-MX" dirty="0"/>
              <a:t>Son cargas en movimiento. Los conductores eléctricos tienen electrones móviles capaces de moverse en respuesta a las fuerzas eléctricas. Carga: Es una propiedad de la materia. Puede ser positiva o negativa. La magnitud de la carga de un electrón es la menor carga posible</a:t>
            </a:r>
            <a:r>
              <a:rPr lang="es-MX" dirty="0" smtClean="0"/>
              <a:t>.</a:t>
            </a:r>
          </a:p>
          <a:p>
            <a:pPr algn="just">
              <a:lnSpc>
                <a:spcPct val="150000"/>
              </a:lnSpc>
            </a:pPr>
            <a:r>
              <a:rPr lang="it-IT" dirty="0"/>
              <a:t>e=-1,602x 10 -19 Coulomb (C) </a:t>
            </a:r>
            <a:endParaRPr lang="es-MX" dirty="0"/>
          </a:p>
        </p:txBody>
      </p:sp>
    </p:spTree>
    <p:extLst>
      <p:ext uri="{BB962C8B-B14F-4D97-AF65-F5344CB8AC3E}">
        <p14:creationId xmlns:p14="http://schemas.microsoft.com/office/powerpoint/2010/main" val="1342491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r>
              <a:rPr lang="es-MX" dirty="0" smtClean="0"/>
              <a:t>Voltaje</a:t>
            </a:r>
            <a:endParaRPr lang="es-MX" dirty="0"/>
          </a:p>
        </p:txBody>
      </p:sp>
      <p:sp>
        <p:nvSpPr>
          <p:cNvPr id="3" name="Marcador de contenido 2"/>
          <p:cNvSpPr>
            <a:spLocks noGrp="1"/>
          </p:cNvSpPr>
          <p:nvPr>
            <p:ph idx="1"/>
          </p:nvPr>
        </p:nvSpPr>
        <p:spPr/>
        <p:txBody>
          <a:bodyPr/>
          <a:lstStyle/>
          <a:p>
            <a:pPr marL="0" indent="0" algn="just">
              <a:lnSpc>
                <a:spcPct val="150000"/>
              </a:lnSpc>
              <a:buNone/>
            </a:pPr>
            <a:r>
              <a:rPr lang="es-MX" dirty="0"/>
              <a:t>El voltaje es una magnitud </a:t>
            </a:r>
            <a:r>
              <a:rPr lang="es-MX" dirty="0">
                <a:solidFill>
                  <a:srgbClr val="FF0000"/>
                </a:solidFill>
              </a:rPr>
              <a:t>física</a:t>
            </a:r>
            <a:r>
              <a:rPr lang="es-MX" dirty="0"/>
              <a:t>, con la cual podemos cuantificar o “medir” la diferencia de potencial eléctrico o la </a:t>
            </a:r>
            <a:r>
              <a:rPr lang="es-MX" dirty="0">
                <a:solidFill>
                  <a:srgbClr val="FF0000"/>
                </a:solidFill>
              </a:rPr>
              <a:t>tensión</a:t>
            </a:r>
            <a:r>
              <a:rPr lang="es-MX" dirty="0"/>
              <a:t> eléctrica entre dos puntos, y es medible mediante un </a:t>
            </a:r>
            <a:r>
              <a:rPr lang="es-MX" dirty="0" smtClean="0">
                <a:solidFill>
                  <a:srgbClr val="FF0000"/>
                </a:solidFill>
              </a:rPr>
              <a:t>aparato</a:t>
            </a:r>
            <a:r>
              <a:rPr lang="es-MX" dirty="0" smtClean="0"/>
              <a:t> llamado </a:t>
            </a:r>
            <a:r>
              <a:rPr lang="es-MX" dirty="0"/>
              <a:t>voltímetro. En cada país el voltaje estándar de corriente eléctrica tiene un número específico, aunque en muchos son compartidos. Por ejemplo, en la mayoría de los países de América Latina el voltaje estándar es de 220 voltios</a:t>
            </a:r>
          </a:p>
        </p:txBody>
      </p:sp>
    </p:spTree>
    <p:extLst>
      <p:ext uri="{BB962C8B-B14F-4D97-AF65-F5344CB8AC3E}">
        <p14:creationId xmlns:p14="http://schemas.microsoft.com/office/powerpoint/2010/main" val="3513750906"/>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199</TotalTime>
  <Words>1258</Words>
  <Application>Microsoft Office PowerPoint</Application>
  <PresentationFormat>Panorámica</PresentationFormat>
  <Paragraphs>90</Paragraphs>
  <Slides>30</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30</vt:i4>
      </vt:variant>
    </vt:vector>
  </HeadingPairs>
  <TitlesOfParts>
    <vt:vector size="37" baseType="lpstr">
      <vt:lpstr>Arial</vt:lpstr>
      <vt:lpstr>Calibri</vt:lpstr>
      <vt:lpstr>Century Gothic</vt:lpstr>
      <vt:lpstr>Times New Roman</vt:lpstr>
      <vt:lpstr>Verdana</vt:lpstr>
      <vt:lpstr>Wingdings 3</vt:lpstr>
      <vt:lpstr>Espiral</vt:lpstr>
      <vt:lpstr> </vt:lpstr>
      <vt:lpstr>Unidad 1</vt:lpstr>
      <vt:lpstr>Presentación de PowerPoint</vt:lpstr>
      <vt:lpstr>Generación de la corriente alterna (CA) </vt:lpstr>
      <vt:lpstr>Generación de la corriente continua (CC) </vt:lpstr>
      <vt:lpstr>Aplicaciones CA</vt:lpstr>
      <vt:lpstr>Aplicación de la CC</vt:lpstr>
      <vt:lpstr>1.2 Corriente, voltaje, resistencia, potencia. </vt:lpstr>
      <vt:lpstr>Voltaje</vt:lpstr>
      <vt:lpstr>Resistencia Eléctrica</vt:lpstr>
      <vt:lpstr>Presentación de PowerPoint</vt:lpstr>
      <vt:lpstr>Potencia</vt:lpstr>
      <vt:lpstr>Presentación de PowerPoint</vt:lpstr>
      <vt:lpstr>Actividad</vt:lpstr>
      <vt:lpstr>Ejercicios</vt:lpstr>
      <vt:lpstr>Circuitos en serie(características)</vt:lpstr>
      <vt:lpstr>Presentación de PowerPoint</vt:lpstr>
      <vt:lpstr>Ejercicios de Circuito en serie</vt:lpstr>
      <vt:lpstr>Presentación de PowerPoint</vt:lpstr>
      <vt:lpstr>Potencia</vt:lpstr>
      <vt:lpstr>Presentación de PowerPoint</vt:lpstr>
      <vt:lpstr>Circuitos en paralelo(caracteristicas)</vt:lpstr>
      <vt:lpstr>Características</vt:lpstr>
      <vt:lpstr>Ejercicios</vt:lpstr>
      <vt:lpstr>Potencia</vt:lpstr>
      <vt:lpstr>Ejercicios</vt:lpstr>
      <vt:lpstr>2. Semiconductores</vt:lpstr>
      <vt:lpstr>Comportamiento eléctrico</vt:lpstr>
      <vt:lpstr> Semiconductores Intrínsecos</vt:lpstr>
      <vt:lpstr>Semiconductores Extrínsecos</vt:lpstr>
    </vt:vector>
  </TitlesOfParts>
  <Company>UK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1</dc:title>
  <dc:creator>Ultra Kichi</dc:creator>
  <cp:lastModifiedBy>yazmin eslava fernandez</cp:lastModifiedBy>
  <cp:revision>27</cp:revision>
  <dcterms:created xsi:type="dcterms:W3CDTF">2019-07-25T03:25:21Z</dcterms:created>
  <dcterms:modified xsi:type="dcterms:W3CDTF">2019-09-27T21:07:59Z</dcterms:modified>
</cp:coreProperties>
</file>