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1" r:id="rId1"/>
  </p:sldMasterIdLst>
  <p:notesMasterIdLst>
    <p:notesMasterId r:id="rId50"/>
  </p:notesMasterIdLst>
  <p:sldIdLst>
    <p:sldId id="331" r:id="rId2"/>
    <p:sldId id="332" r:id="rId3"/>
    <p:sldId id="358" r:id="rId4"/>
    <p:sldId id="334" r:id="rId5"/>
    <p:sldId id="335" r:id="rId6"/>
    <p:sldId id="336" r:id="rId7"/>
    <p:sldId id="369" r:id="rId8"/>
    <p:sldId id="337" r:id="rId9"/>
    <p:sldId id="296" r:id="rId10"/>
    <p:sldId id="297" r:id="rId11"/>
    <p:sldId id="292" r:id="rId12"/>
    <p:sldId id="338" r:id="rId13"/>
    <p:sldId id="293" r:id="rId14"/>
    <p:sldId id="343" r:id="rId15"/>
    <p:sldId id="294" r:id="rId16"/>
    <p:sldId id="340" r:id="rId17"/>
    <p:sldId id="341" r:id="rId18"/>
    <p:sldId id="298" r:id="rId19"/>
    <p:sldId id="305" r:id="rId20"/>
    <p:sldId id="342" r:id="rId21"/>
    <p:sldId id="344" r:id="rId22"/>
    <p:sldId id="306" r:id="rId23"/>
    <p:sldId id="345" r:id="rId24"/>
    <p:sldId id="360" r:id="rId25"/>
    <p:sldId id="361" r:id="rId26"/>
    <p:sldId id="359" r:id="rId27"/>
    <p:sldId id="357" r:id="rId28"/>
    <p:sldId id="346" r:id="rId29"/>
    <p:sldId id="295" r:id="rId30"/>
    <p:sldId id="307" r:id="rId31"/>
    <p:sldId id="308" r:id="rId32"/>
    <p:sldId id="330" r:id="rId33"/>
    <p:sldId id="309" r:id="rId34"/>
    <p:sldId id="310" r:id="rId35"/>
    <p:sldId id="364" r:id="rId36"/>
    <p:sldId id="313" r:id="rId37"/>
    <p:sldId id="347" r:id="rId38"/>
    <p:sldId id="348" r:id="rId39"/>
    <p:sldId id="362" r:id="rId40"/>
    <p:sldId id="365" r:id="rId41"/>
    <p:sldId id="350" r:id="rId42"/>
    <p:sldId id="366" r:id="rId43"/>
    <p:sldId id="363" r:id="rId44"/>
    <p:sldId id="352" r:id="rId45"/>
    <p:sldId id="367" r:id="rId46"/>
    <p:sldId id="353" r:id="rId47"/>
    <p:sldId id="368" r:id="rId48"/>
    <p:sldId id="291"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0"/>
    <p:restoredTop sz="94660"/>
  </p:normalViewPr>
  <p:slideViewPr>
    <p:cSldViewPr snapToGrid="0" snapToObjects="1">
      <p:cViewPr>
        <p:scale>
          <a:sx n="100" d="100"/>
          <a:sy n="100" d="100"/>
        </p:scale>
        <p:origin x="-1344" y="-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a:solidFill>
          <a:schemeClr val="accent1">
            <a:lumMod val="50000"/>
          </a:schemeClr>
        </a:solidFill>
      </dgm:spPr>
      <dgm:t>
        <a:bodyPr/>
        <a:lstStyle/>
        <a:p>
          <a:r>
            <a:rPr lang="es-ES_tradnl" sz="1600" b="1" dirty="0" smtClean="0">
              <a:solidFill>
                <a:schemeClr val="bg1"/>
              </a:solidFill>
              <a:latin typeface="Times New Roman"/>
              <a:cs typeface="Times New Roman"/>
            </a:rPr>
            <a:t>Unidad 1.</a:t>
          </a:r>
        </a:p>
        <a:p>
          <a:r>
            <a:rPr lang="es-ES_tradnl" sz="1600" b="1" dirty="0" smtClean="0">
              <a:solidFill>
                <a:schemeClr val="bg1"/>
              </a:solidFill>
              <a:latin typeface="Times New Roman"/>
              <a:cs typeface="Times New Roman"/>
            </a:rPr>
            <a:t> </a:t>
          </a:r>
          <a:r>
            <a:rPr lang="es-ES" sz="1600" b="1" dirty="0" smtClean="0">
              <a:solidFill>
                <a:schemeClr val="bg1"/>
              </a:solidFill>
              <a:latin typeface="Times New Roman"/>
              <a:cs typeface="Times New Roman"/>
            </a:rPr>
            <a:t>Costos de producción conjunta.</a:t>
          </a: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a:solidFill>
          <a:srgbClr val="796D04"/>
        </a:solidFill>
      </dgm:spPr>
      <dgm:t>
        <a:bodyPr/>
        <a:lstStyle/>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r>
            <a:rPr lang="es-ES" sz="1400" b="1" dirty="0" smtClean="0">
              <a:solidFill>
                <a:schemeClr val="bg1"/>
              </a:solidFill>
              <a:latin typeface="Times New Roman"/>
              <a:cs typeface="Times New Roman"/>
            </a:rPr>
            <a:t>UNIDAD 2.</a:t>
          </a:r>
        </a:p>
        <a:p>
          <a:r>
            <a:rPr lang="es-ES" sz="1400" b="1" dirty="0" smtClean="0">
              <a:solidFill>
                <a:schemeClr val="bg1"/>
              </a:solidFill>
              <a:latin typeface="Times New Roman"/>
              <a:cs typeface="Times New Roman"/>
            </a:rPr>
            <a:t> Costos unitarios con el método de costos ABC (</a:t>
          </a:r>
          <a:r>
            <a:rPr lang="es-ES" sz="1400" b="1" dirty="0" err="1" smtClean="0">
              <a:solidFill>
                <a:schemeClr val="bg1"/>
              </a:solidFill>
              <a:latin typeface="Times New Roman"/>
              <a:cs typeface="Times New Roman"/>
            </a:rPr>
            <a:t>Activity</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based</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costing</a:t>
          </a:r>
          <a:r>
            <a:rPr lang="es-ES" sz="1400" b="1" dirty="0" smtClean="0">
              <a:solidFill>
                <a:schemeClr val="bg1"/>
              </a:solidFill>
              <a:latin typeface="Times New Roman"/>
              <a:cs typeface="Times New Roman"/>
            </a:rPr>
            <a:t>)</a:t>
          </a: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a:solidFill>
          <a:srgbClr val="796D04"/>
        </a:solidFill>
      </dgm:spPr>
      <dgm:t>
        <a:bodyPr/>
        <a:lstStyle/>
        <a:p>
          <a:r>
            <a:rPr lang="es-ES" sz="1400" b="1" dirty="0" smtClean="0">
              <a:solidFill>
                <a:schemeClr val="bg1"/>
              </a:solidFill>
              <a:latin typeface="Times New Roman"/>
              <a:cs typeface="Times New Roman"/>
            </a:rPr>
            <a:t>UNIDAD 3. Prácticas integrales de costo por procesos y por órdenes de producción.</a:t>
          </a: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a:solidFill>
          <a:srgbClr val="796D04"/>
        </a:solidFill>
      </dgm:spPr>
      <dgm:t>
        <a:bodyPr/>
        <a:lstStyle/>
        <a:p>
          <a:r>
            <a:rPr lang="es-ES" sz="1400" b="1" dirty="0" smtClean="0">
              <a:solidFill>
                <a:schemeClr val="bg1"/>
              </a:solidFill>
              <a:latin typeface="Times New Roman"/>
              <a:cs typeface="Times New Roman"/>
            </a:rPr>
            <a:t>UNIDAD 4. Elaboración del presupuesto maestro.</a:t>
          </a: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9A2332E9-C21D-8F4B-AA06-81165ECAE738}">
      <dgm:prSet phldrT="[Texto]" custT="1"/>
      <dgm:spPr>
        <a:solidFill>
          <a:srgbClr val="796D04"/>
        </a:solidFill>
      </dgm:spPr>
      <dgm:t>
        <a:bodyPr/>
        <a:lstStyle/>
        <a:p>
          <a:r>
            <a:rPr lang="es-ES" sz="1400" b="1" dirty="0" smtClean="0">
              <a:solidFill>
                <a:schemeClr val="bg1"/>
              </a:solidFill>
              <a:latin typeface="Times New Roman"/>
              <a:cs typeface="Times New Roman"/>
            </a:rPr>
            <a:t> UNIDAD 5. Elaborar mecanismos de control presupuestal</a:t>
          </a:r>
        </a:p>
      </dgm:t>
    </dgm:pt>
    <dgm:pt modelId="{9C2DD0A6-E1CC-7B44-92CC-F90763BE7884}" type="parTrans" cxnId="{2BBFA520-F4C7-F14B-B534-C18C3C762501}">
      <dgm:prSet/>
      <dgm:spPr/>
      <dgm:t>
        <a:bodyPr/>
        <a:lstStyle/>
        <a:p>
          <a:endParaRPr lang="es-ES"/>
        </a:p>
      </dgm:t>
    </dgm:pt>
    <dgm:pt modelId="{094B5B52-71D2-4C40-8041-D42405C4CFBF}" type="sibTrans" cxnId="{2BBFA520-F4C7-F14B-B534-C18C3C762501}">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5" custScaleX="93681" custLinFactNeighborX="8387">
        <dgm:presLayoutVars>
          <dgm:bulletEnabled val="1"/>
        </dgm:presLayoutVars>
      </dgm:prSet>
      <dgm:spPr>
        <a:solidFill>
          <a:schemeClr val="accent2">
            <a:alpha val="90000"/>
          </a:schemeClr>
        </a:solidFill>
      </dgm:spPr>
      <dgm:t>
        <a:bodyPr/>
        <a:lstStyle/>
        <a:p>
          <a:endParaRPr lang="es-ES"/>
        </a:p>
      </dgm:t>
    </dgm:pt>
    <dgm:pt modelId="{287FA2D5-2E33-FE4B-A3E7-B12C62276D5F}" type="pres">
      <dgm:prSet presAssocID="{25E4BF85-D134-534E-A181-50E021E26DCD}" presName="childTextHidden" presStyleLbl="bgAccFollowNode1" presStyleIdx="0" presStyleCnt="5"/>
      <dgm:spPr/>
      <dgm:t>
        <a:bodyPr/>
        <a:lstStyle/>
        <a:p>
          <a:endParaRPr lang="es-ES"/>
        </a:p>
      </dgm:t>
    </dgm:pt>
    <dgm:pt modelId="{2B853FA9-7129-D441-BD47-D40D6914E34A}" type="pres">
      <dgm:prSet presAssocID="{25E4BF85-D134-534E-A181-50E021E26DCD}" presName="parentText" presStyleLbl="node1" presStyleIdx="0" presStyleCnt="5" custScaleX="347499" custScaleY="656579"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5">
        <dgm:presLayoutVars>
          <dgm:bulletEnabled val="1"/>
        </dgm:presLayoutVars>
      </dgm:prSet>
      <dgm:spPr>
        <a:solidFill>
          <a:srgbClr val="9CBEBD">
            <a:alpha val="90000"/>
          </a:srgbClr>
        </a:solidFill>
      </dgm:spPr>
      <dgm:t>
        <a:bodyPr/>
        <a:lstStyle/>
        <a:p>
          <a:endParaRPr lang="es-ES"/>
        </a:p>
      </dgm:t>
    </dgm:pt>
    <dgm:pt modelId="{E61D4343-2AA7-A044-81E2-C17BEEF0BB48}" type="pres">
      <dgm:prSet presAssocID="{99F55BE6-D978-BA47-85EA-87ABDD880B10}" presName="childTextHidden" presStyleLbl="bgAccFollowNode1" presStyleIdx="1" presStyleCnt="5"/>
      <dgm:spPr/>
    </dgm:pt>
    <dgm:pt modelId="{8AF0B75D-0D93-BB44-B82B-FB6954F9B236}" type="pres">
      <dgm:prSet presAssocID="{99F55BE6-D978-BA47-85EA-87ABDD880B10}" presName="parentText" presStyleLbl="node1" presStyleIdx="1" presStyleCnt="5" custScaleX="325469" custScaleY="665407">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5">
        <dgm:presLayoutVars>
          <dgm:bulletEnabled val="1"/>
        </dgm:presLayoutVars>
      </dgm:prSet>
      <dgm:spPr>
        <a:solidFill>
          <a:srgbClr val="9CBEBD">
            <a:alpha val="90000"/>
          </a:srgbClr>
        </a:solidFill>
      </dgm:spPr>
      <dgm:t>
        <a:bodyPr/>
        <a:lstStyle/>
        <a:p>
          <a:endParaRPr lang="es-ES"/>
        </a:p>
      </dgm:t>
    </dgm:pt>
    <dgm:pt modelId="{966365F3-E51A-DD42-92A0-E1A5616AB415}" type="pres">
      <dgm:prSet presAssocID="{8CE2865B-CB9D-304F-98C9-8CEC14FF5A30}" presName="childTextHidden" presStyleLbl="bgAccFollowNode1" presStyleIdx="2" presStyleCnt="5"/>
      <dgm:spPr/>
    </dgm:pt>
    <dgm:pt modelId="{2A3B762F-E863-E94C-A633-48B0091F68A4}" type="pres">
      <dgm:prSet presAssocID="{8CE2865B-CB9D-304F-98C9-8CEC14FF5A30}" presName="parentText" presStyleLbl="node1" presStyleIdx="2" presStyleCnt="5" custScaleX="332048" custScaleY="665407">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5">
        <dgm:presLayoutVars>
          <dgm:bulletEnabled val="1"/>
        </dgm:presLayoutVars>
      </dgm:prSet>
      <dgm:spPr>
        <a:solidFill>
          <a:srgbClr val="9CBEBD">
            <a:alpha val="90000"/>
          </a:srgbClr>
        </a:solidFill>
      </dgm:spPr>
      <dgm:t>
        <a:bodyPr/>
        <a:lstStyle/>
        <a:p>
          <a:endParaRPr lang="es-ES"/>
        </a:p>
      </dgm:t>
    </dgm:pt>
    <dgm:pt modelId="{FD1D79E3-C7EB-2749-A2AD-B5570F1AB269}" type="pres">
      <dgm:prSet presAssocID="{58F103DA-C787-1E4C-95A1-5439E054FACF}" presName="childTextHidden" presStyleLbl="bgAccFollowNode1" presStyleIdx="3" presStyleCnt="5"/>
      <dgm:spPr/>
    </dgm:pt>
    <dgm:pt modelId="{BDD5C697-D5A9-2140-89E5-88BBF6A48E78}" type="pres">
      <dgm:prSet presAssocID="{58F103DA-C787-1E4C-95A1-5439E054FACF}" presName="parentText" presStyleLbl="node1" presStyleIdx="3" presStyleCnt="5" custScaleX="324878" custScaleY="672185">
        <dgm:presLayoutVars>
          <dgm:chMax val="1"/>
          <dgm:bulletEnabled val="1"/>
        </dgm:presLayoutVars>
      </dgm:prSet>
      <dgm:spPr/>
      <dgm:t>
        <a:bodyPr/>
        <a:lstStyle/>
        <a:p>
          <a:endParaRPr lang="es-ES"/>
        </a:p>
      </dgm:t>
    </dgm:pt>
    <dgm:pt modelId="{A8828A1E-0B66-9D49-B11A-31D2C6180A7D}" type="pres">
      <dgm:prSet presAssocID="{58F103DA-C787-1E4C-95A1-5439E054FACF}" presName="aSpace" presStyleCnt="0"/>
      <dgm:spPr/>
    </dgm:pt>
    <dgm:pt modelId="{15B01C73-F4C8-AD48-AE31-A185820A5620}" type="pres">
      <dgm:prSet presAssocID="{9A2332E9-C21D-8F4B-AA06-81165ECAE738}" presName="compNode" presStyleCnt="0"/>
      <dgm:spPr/>
    </dgm:pt>
    <dgm:pt modelId="{077EAC2A-4B51-E64A-B61D-556ABCEC0F7D}" type="pres">
      <dgm:prSet presAssocID="{9A2332E9-C21D-8F4B-AA06-81165ECAE738}" presName="noGeometry" presStyleCnt="0"/>
      <dgm:spPr/>
    </dgm:pt>
    <dgm:pt modelId="{B2C4061D-45B4-5441-8153-027E75EB9998}" type="pres">
      <dgm:prSet presAssocID="{9A2332E9-C21D-8F4B-AA06-81165ECAE738}" presName="childTextVisible" presStyleLbl="bgAccFollowNode1" presStyleIdx="4" presStyleCnt="5" custLinFactNeighborX="125" custLinFactNeighborY="-15970">
        <dgm:presLayoutVars>
          <dgm:bulletEnabled val="1"/>
        </dgm:presLayoutVars>
      </dgm:prSet>
      <dgm:spPr>
        <a:solidFill>
          <a:srgbClr val="9CBEBD">
            <a:alpha val="90000"/>
          </a:srgbClr>
        </a:solidFill>
      </dgm:spPr>
      <dgm:t>
        <a:bodyPr/>
        <a:lstStyle/>
        <a:p>
          <a:endParaRPr lang="es-ES"/>
        </a:p>
      </dgm:t>
    </dgm:pt>
    <dgm:pt modelId="{D00B986D-367F-3B41-8D94-492B1F4383DF}" type="pres">
      <dgm:prSet presAssocID="{9A2332E9-C21D-8F4B-AA06-81165ECAE738}" presName="childTextHidden" presStyleLbl="bgAccFollowNode1" presStyleIdx="4" presStyleCnt="5"/>
      <dgm:spPr/>
    </dgm:pt>
    <dgm:pt modelId="{25CFF56F-8D3D-D643-A950-A8F82F13C769}" type="pres">
      <dgm:prSet presAssocID="{9A2332E9-C21D-8F4B-AA06-81165ECAE738}" presName="parentText" presStyleLbl="node1" presStyleIdx="4" presStyleCnt="5" custScaleX="326909" custScaleY="672185">
        <dgm:presLayoutVars>
          <dgm:chMax val="1"/>
          <dgm:bulletEnabled val="1"/>
        </dgm:presLayoutVars>
      </dgm:prSet>
      <dgm:spPr/>
      <dgm:t>
        <a:bodyPr/>
        <a:lstStyle/>
        <a:p>
          <a:endParaRPr lang="es-ES"/>
        </a:p>
      </dgm:t>
    </dgm:pt>
  </dgm:ptLst>
  <dgm:cxnLst>
    <dgm:cxn modelId="{C577F1C7-52D3-284F-B734-CEA6FFC06157}" type="presOf" srcId="{99F55BE6-D978-BA47-85EA-87ABDD880B10}" destId="{8AF0B75D-0D93-BB44-B82B-FB6954F9B236}" srcOrd="0" destOrd="0" presId="urn:microsoft.com/office/officeart/2005/8/layout/hProcess6"/>
    <dgm:cxn modelId="{2BBFA520-F4C7-F14B-B534-C18C3C762501}" srcId="{C125637F-DB99-B147-8929-439BF073A2F8}" destId="{9A2332E9-C21D-8F4B-AA06-81165ECAE738}" srcOrd="4" destOrd="0" parTransId="{9C2DD0A6-E1CC-7B44-92CC-F90763BE7884}" sibTransId="{094B5B52-71D2-4C40-8041-D42405C4CFBF}"/>
    <dgm:cxn modelId="{9B66C9B5-1837-534A-9CB6-B64B6A5B4D4B}" srcId="{C125637F-DB99-B147-8929-439BF073A2F8}" destId="{8CE2865B-CB9D-304F-98C9-8CEC14FF5A30}" srcOrd="2" destOrd="0" parTransId="{5A6AEEDA-885A-B743-BDAE-69F3C9849315}" sibTransId="{6E2D8568-8620-0243-B4B2-9C4A88EAD786}"/>
    <dgm:cxn modelId="{5142970A-FAF1-7843-B011-E1AFAB88B245}" type="presOf" srcId="{58F103DA-C787-1E4C-95A1-5439E054FACF}" destId="{BDD5C697-D5A9-2140-89E5-88BBF6A48E78}" srcOrd="0" destOrd="0" presId="urn:microsoft.com/office/officeart/2005/8/layout/hProcess6"/>
    <dgm:cxn modelId="{834B528E-85E4-564F-950F-CB5BBD7336FE}" type="presOf" srcId="{9A2332E9-C21D-8F4B-AA06-81165ECAE738}" destId="{25CFF56F-8D3D-D643-A950-A8F82F13C769}" srcOrd="0" destOrd="0" presId="urn:microsoft.com/office/officeart/2005/8/layout/hProcess6"/>
    <dgm:cxn modelId="{D3E5C07F-FBE2-6B45-B96A-BE26B1152D79}" srcId="{C125637F-DB99-B147-8929-439BF073A2F8}" destId="{25E4BF85-D134-534E-A181-50E021E26DCD}" srcOrd="0" destOrd="0" parTransId="{9400C83B-7D8B-CC42-B2FC-DA8FD57C8C8C}" sibTransId="{983975EF-2588-564B-AC69-A9882EDBFC90}"/>
    <dgm:cxn modelId="{69960CBE-36DB-194F-B8E8-16FA4C7E589A}" srcId="{C125637F-DB99-B147-8929-439BF073A2F8}" destId="{58F103DA-C787-1E4C-95A1-5439E054FACF}" srcOrd="3" destOrd="0" parTransId="{72BACB9F-89D5-4048-9F81-BBA4715F7482}" sibTransId="{24FD814B-2063-A545-84F5-461370CB97F0}"/>
    <dgm:cxn modelId="{44E016B0-9E9D-964F-814F-EED7C277CC4A}" type="presOf" srcId="{8CE2865B-CB9D-304F-98C9-8CEC14FF5A30}" destId="{2A3B762F-E863-E94C-A633-48B0091F68A4}" srcOrd="0" destOrd="0" presId="urn:microsoft.com/office/officeart/2005/8/layout/hProcess6"/>
    <dgm:cxn modelId="{D1C96123-8887-D746-8454-3E2C92D31F33}" type="presOf" srcId="{C125637F-DB99-B147-8929-439BF073A2F8}" destId="{3EF0DEAE-A3ED-C446-B975-E01EF1496166}" srcOrd="0" destOrd="0" presId="urn:microsoft.com/office/officeart/2005/8/layout/hProcess6"/>
    <dgm:cxn modelId="{8BD090A6-EAA3-FA40-A6DB-25928C61787A}" type="presOf" srcId="{25E4BF85-D134-534E-A181-50E021E26DCD}" destId="{2B853FA9-7129-D441-BD47-D40D6914E34A}" srcOrd="0" destOrd="0" presId="urn:microsoft.com/office/officeart/2005/8/layout/hProcess6"/>
    <dgm:cxn modelId="{0C1BBA74-B462-6D42-8576-F67FDB015B10}" srcId="{C125637F-DB99-B147-8929-439BF073A2F8}" destId="{99F55BE6-D978-BA47-85EA-87ABDD880B10}" srcOrd="1" destOrd="0" parTransId="{4DC9963E-14FC-7041-AB7A-61D038794101}" sibTransId="{9B583273-A248-8346-93E8-8A5DB8385F28}"/>
    <dgm:cxn modelId="{21C44068-F21D-DD45-B7FB-13DF6FB2A16B}" type="presParOf" srcId="{3EF0DEAE-A3ED-C446-B975-E01EF1496166}" destId="{6BE81380-D095-4246-B3DD-200C86F9282C}" srcOrd="0" destOrd="0" presId="urn:microsoft.com/office/officeart/2005/8/layout/hProcess6"/>
    <dgm:cxn modelId="{E7DE7723-5E8C-4343-95AA-172493256548}" type="presParOf" srcId="{6BE81380-D095-4246-B3DD-200C86F9282C}" destId="{CB3FE01D-A29D-3640-AC4E-CFCAB5006075}" srcOrd="0" destOrd="0" presId="urn:microsoft.com/office/officeart/2005/8/layout/hProcess6"/>
    <dgm:cxn modelId="{1711184E-C3F5-914D-B5A7-8B88B32AD520}" type="presParOf" srcId="{6BE81380-D095-4246-B3DD-200C86F9282C}" destId="{20979955-7CDC-5542-88AE-AD3D9C8538FD}" srcOrd="1" destOrd="0" presId="urn:microsoft.com/office/officeart/2005/8/layout/hProcess6"/>
    <dgm:cxn modelId="{C93E0D07-1836-414B-B413-6C6A0F3EB0E4}" type="presParOf" srcId="{6BE81380-D095-4246-B3DD-200C86F9282C}" destId="{287FA2D5-2E33-FE4B-A3E7-B12C62276D5F}" srcOrd="2" destOrd="0" presId="urn:microsoft.com/office/officeart/2005/8/layout/hProcess6"/>
    <dgm:cxn modelId="{D0A11398-806A-FF40-9C67-75C8CF8D2985}" type="presParOf" srcId="{6BE81380-D095-4246-B3DD-200C86F9282C}" destId="{2B853FA9-7129-D441-BD47-D40D6914E34A}" srcOrd="3" destOrd="0" presId="urn:microsoft.com/office/officeart/2005/8/layout/hProcess6"/>
    <dgm:cxn modelId="{1D4305B2-EDC0-F040-94FC-5A955F219EEE}" type="presParOf" srcId="{3EF0DEAE-A3ED-C446-B975-E01EF1496166}" destId="{45F0FCE1-8BD1-EC4F-B242-F2BCF0E4EBCA}" srcOrd="1" destOrd="0" presId="urn:microsoft.com/office/officeart/2005/8/layout/hProcess6"/>
    <dgm:cxn modelId="{89FA99D6-23AD-9C4B-AEF2-829BC902AD98}" type="presParOf" srcId="{3EF0DEAE-A3ED-C446-B975-E01EF1496166}" destId="{497A6B38-5F24-824F-B8C1-85788804F391}" srcOrd="2" destOrd="0" presId="urn:microsoft.com/office/officeart/2005/8/layout/hProcess6"/>
    <dgm:cxn modelId="{E3FDBE63-A7D3-3F48-9528-E1E9CF178A78}" type="presParOf" srcId="{497A6B38-5F24-824F-B8C1-85788804F391}" destId="{6427D01F-8E70-0C47-81EC-50BD26D45AAB}" srcOrd="0" destOrd="0" presId="urn:microsoft.com/office/officeart/2005/8/layout/hProcess6"/>
    <dgm:cxn modelId="{E22BE223-7444-5549-A3FB-45627E5D6E04}" type="presParOf" srcId="{497A6B38-5F24-824F-B8C1-85788804F391}" destId="{5ECBFA02-0B3A-6F4C-8032-20C2F7958808}" srcOrd="1" destOrd="0" presId="urn:microsoft.com/office/officeart/2005/8/layout/hProcess6"/>
    <dgm:cxn modelId="{B3F76001-A519-5D4C-BEFD-32D6E28ECFE8}" type="presParOf" srcId="{497A6B38-5F24-824F-B8C1-85788804F391}" destId="{E61D4343-2AA7-A044-81E2-C17BEEF0BB48}" srcOrd="2" destOrd="0" presId="urn:microsoft.com/office/officeart/2005/8/layout/hProcess6"/>
    <dgm:cxn modelId="{FCF8EB32-EAD8-644F-81DE-DC6A8341ED46}" type="presParOf" srcId="{497A6B38-5F24-824F-B8C1-85788804F391}" destId="{8AF0B75D-0D93-BB44-B82B-FB6954F9B236}" srcOrd="3" destOrd="0" presId="urn:microsoft.com/office/officeart/2005/8/layout/hProcess6"/>
    <dgm:cxn modelId="{FFE871CC-07DC-F94E-ABD1-B49C94176B31}" type="presParOf" srcId="{3EF0DEAE-A3ED-C446-B975-E01EF1496166}" destId="{1DA36809-DB59-AE41-B027-96F05A7A7A67}" srcOrd="3" destOrd="0" presId="urn:microsoft.com/office/officeart/2005/8/layout/hProcess6"/>
    <dgm:cxn modelId="{C62D69E6-A40C-9A42-BCDC-357D6975D11A}" type="presParOf" srcId="{3EF0DEAE-A3ED-C446-B975-E01EF1496166}" destId="{F8A04C84-21C2-1F46-93DD-614C899639F8}" srcOrd="4" destOrd="0" presId="urn:microsoft.com/office/officeart/2005/8/layout/hProcess6"/>
    <dgm:cxn modelId="{208721B2-AAF3-AD41-80AF-AF4E95ADB299}" type="presParOf" srcId="{F8A04C84-21C2-1F46-93DD-614C899639F8}" destId="{308C6B52-95D8-E940-9A63-7D71FC04CD3F}" srcOrd="0" destOrd="0" presId="urn:microsoft.com/office/officeart/2005/8/layout/hProcess6"/>
    <dgm:cxn modelId="{B5E9C0F7-EB2C-9D4E-A5FC-BC2A3CC5DE5C}" type="presParOf" srcId="{F8A04C84-21C2-1F46-93DD-614C899639F8}" destId="{5129B5CD-B7A9-B643-9F00-60EF010A6F15}" srcOrd="1" destOrd="0" presId="urn:microsoft.com/office/officeart/2005/8/layout/hProcess6"/>
    <dgm:cxn modelId="{ECB4838F-2EEA-B749-B38F-EA8083238C84}" type="presParOf" srcId="{F8A04C84-21C2-1F46-93DD-614C899639F8}" destId="{966365F3-E51A-DD42-92A0-E1A5616AB415}" srcOrd="2" destOrd="0" presId="urn:microsoft.com/office/officeart/2005/8/layout/hProcess6"/>
    <dgm:cxn modelId="{B90C929E-5286-9541-AB25-191A6E34569F}" type="presParOf" srcId="{F8A04C84-21C2-1F46-93DD-614C899639F8}" destId="{2A3B762F-E863-E94C-A633-48B0091F68A4}" srcOrd="3" destOrd="0" presId="urn:microsoft.com/office/officeart/2005/8/layout/hProcess6"/>
    <dgm:cxn modelId="{3A857E41-3284-2243-B160-C1D0DE49B49C}" type="presParOf" srcId="{3EF0DEAE-A3ED-C446-B975-E01EF1496166}" destId="{5C173B30-CF88-C646-9CF2-5F006EABAFAD}" srcOrd="5" destOrd="0" presId="urn:microsoft.com/office/officeart/2005/8/layout/hProcess6"/>
    <dgm:cxn modelId="{9EB0BE22-76E5-264C-A787-A1ECDEE8AC6B}" type="presParOf" srcId="{3EF0DEAE-A3ED-C446-B975-E01EF1496166}" destId="{627105C4-0455-774F-962B-5768057D5C1C}" srcOrd="6" destOrd="0" presId="urn:microsoft.com/office/officeart/2005/8/layout/hProcess6"/>
    <dgm:cxn modelId="{25314396-E4A9-1D4F-A855-59F3115839FE}" type="presParOf" srcId="{627105C4-0455-774F-962B-5768057D5C1C}" destId="{694AEF8D-D085-024A-B60F-1809BC219A0C}" srcOrd="0" destOrd="0" presId="urn:microsoft.com/office/officeart/2005/8/layout/hProcess6"/>
    <dgm:cxn modelId="{124BAC32-CC50-0D40-B580-90C34514481B}" type="presParOf" srcId="{627105C4-0455-774F-962B-5768057D5C1C}" destId="{0BC1AE39-481E-A342-9761-5D3E7BC019E3}" srcOrd="1" destOrd="0" presId="urn:microsoft.com/office/officeart/2005/8/layout/hProcess6"/>
    <dgm:cxn modelId="{3EB570E8-FD4D-AA4F-BD42-E42F12CA9578}" type="presParOf" srcId="{627105C4-0455-774F-962B-5768057D5C1C}" destId="{FD1D79E3-C7EB-2749-A2AD-B5570F1AB269}" srcOrd="2" destOrd="0" presId="urn:microsoft.com/office/officeart/2005/8/layout/hProcess6"/>
    <dgm:cxn modelId="{86709221-B3BB-D34E-AC4A-E73800FF2397}" type="presParOf" srcId="{627105C4-0455-774F-962B-5768057D5C1C}" destId="{BDD5C697-D5A9-2140-89E5-88BBF6A48E78}" srcOrd="3" destOrd="0" presId="urn:microsoft.com/office/officeart/2005/8/layout/hProcess6"/>
    <dgm:cxn modelId="{186F1506-F5F1-FE46-80B3-CA5067BD9265}" type="presParOf" srcId="{3EF0DEAE-A3ED-C446-B975-E01EF1496166}" destId="{A8828A1E-0B66-9D49-B11A-31D2C6180A7D}" srcOrd="7" destOrd="0" presId="urn:microsoft.com/office/officeart/2005/8/layout/hProcess6"/>
    <dgm:cxn modelId="{CF49651B-8184-7B4B-8C03-5D275B22EE90}" type="presParOf" srcId="{3EF0DEAE-A3ED-C446-B975-E01EF1496166}" destId="{15B01C73-F4C8-AD48-AE31-A185820A5620}" srcOrd="8" destOrd="0" presId="urn:microsoft.com/office/officeart/2005/8/layout/hProcess6"/>
    <dgm:cxn modelId="{99A8DFE5-4426-E940-8A98-18E4453777C7}" type="presParOf" srcId="{15B01C73-F4C8-AD48-AE31-A185820A5620}" destId="{077EAC2A-4B51-E64A-B61D-556ABCEC0F7D}" srcOrd="0" destOrd="0" presId="urn:microsoft.com/office/officeart/2005/8/layout/hProcess6"/>
    <dgm:cxn modelId="{A36E2C75-1959-BB47-8EE1-163A90193DD4}" type="presParOf" srcId="{15B01C73-F4C8-AD48-AE31-A185820A5620}" destId="{B2C4061D-45B4-5441-8153-027E75EB9998}" srcOrd="1" destOrd="0" presId="urn:microsoft.com/office/officeart/2005/8/layout/hProcess6"/>
    <dgm:cxn modelId="{33364E7C-E3E3-FA4C-AA2B-75ADFFB31F74}" type="presParOf" srcId="{15B01C73-F4C8-AD48-AE31-A185820A5620}" destId="{D00B986D-367F-3B41-8D94-492B1F4383DF}" srcOrd="2" destOrd="0" presId="urn:microsoft.com/office/officeart/2005/8/layout/hProcess6"/>
    <dgm:cxn modelId="{16D58968-341B-FA42-8A42-F1EF87935262}" type="presParOf" srcId="{15B01C73-F4C8-AD48-AE31-A185820A5620}" destId="{25CFF56F-8D3D-D643-A950-A8F82F13C769}"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8B4723-C1AF-4E8B-B206-01E7BED2C0B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0C0A0187-0AB2-42C1-8139-9937113F21B5}">
      <dgm:prSet phldrT="[Texto]"/>
      <dgm:spPr/>
      <dgm:t>
        <a:bodyPr/>
        <a:lstStyle/>
        <a:p>
          <a:r>
            <a:rPr lang="es-MX" b="1" dirty="0" smtClean="0">
              <a:solidFill>
                <a:schemeClr val="bg1"/>
              </a:solidFill>
            </a:rPr>
            <a:t>Depto. de compras</a:t>
          </a:r>
          <a:endParaRPr lang="es-MX" b="1" dirty="0">
            <a:solidFill>
              <a:schemeClr val="bg1"/>
            </a:solidFill>
          </a:endParaRPr>
        </a:p>
      </dgm:t>
    </dgm:pt>
    <dgm:pt modelId="{B0DA1781-A40A-4917-B2BD-F1B5ED8FF94E}" type="parTrans" cxnId="{1BB28275-9A03-47E6-958F-BB57F9A16556}">
      <dgm:prSet/>
      <dgm:spPr/>
      <dgm:t>
        <a:bodyPr/>
        <a:lstStyle/>
        <a:p>
          <a:endParaRPr lang="es-MX"/>
        </a:p>
      </dgm:t>
    </dgm:pt>
    <dgm:pt modelId="{08BA4D28-F750-4C40-A7A2-FA65C52F1139}" type="sibTrans" cxnId="{1BB28275-9A03-47E6-958F-BB57F9A16556}">
      <dgm:prSet/>
      <dgm:spPr/>
      <dgm:t>
        <a:bodyPr/>
        <a:lstStyle/>
        <a:p>
          <a:endParaRPr lang="es-MX"/>
        </a:p>
      </dgm:t>
    </dgm:pt>
    <dgm:pt modelId="{13599886-3552-4099-A9E8-54EF7A75624D}">
      <dgm:prSet phldrT="[Texto]"/>
      <dgm:spPr/>
      <dgm:t>
        <a:bodyPr/>
        <a:lstStyle/>
        <a:p>
          <a:r>
            <a:rPr lang="es-MX" b="1" dirty="0" smtClean="0">
              <a:solidFill>
                <a:schemeClr val="bg1"/>
              </a:solidFill>
            </a:rPr>
            <a:t>Depto. de diseño</a:t>
          </a:r>
          <a:endParaRPr lang="es-MX" b="1" dirty="0">
            <a:solidFill>
              <a:schemeClr val="bg1"/>
            </a:solidFill>
          </a:endParaRPr>
        </a:p>
      </dgm:t>
    </dgm:pt>
    <dgm:pt modelId="{D5E817D9-C810-491B-9D10-D83A5FF56235}" type="parTrans" cxnId="{DA8F1287-5A1B-4FC2-BB85-3C4224A591EC}">
      <dgm:prSet/>
      <dgm:spPr/>
      <dgm:t>
        <a:bodyPr/>
        <a:lstStyle/>
        <a:p>
          <a:endParaRPr lang="es-MX"/>
        </a:p>
      </dgm:t>
    </dgm:pt>
    <dgm:pt modelId="{11C66E4E-45F8-40F0-91B9-56969F642DCD}" type="sibTrans" cxnId="{DA8F1287-5A1B-4FC2-BB85-3C4224A591EC}">
      <dgm:prSet/>
      <dgm:spPr/>
      <dgm:t>
        <a:bodyPr/>
        <a:lstStyle/>
        <a:p>
          <a:endParaRPr lang="es-MX"/>
        </a:p>
      </dgm:t>
    </dgm:pt>
    <dgm:pt modelId="{2DAAABD4-C4D7-4C76-9A9C-35DCA83D8770}">
      <dgm:prSet phldrT="[Texto]"/>
      <dgm:spPr/>
      <dgm:t>
        <a:bodyPr/>
        <a:lstStyle/>
        <a:p>
          <a:r>
            <a:rPr lang="es-MX" b="1" dirty="0" smtClean="0">
              <a:solidFill>
                <a:schemeClr val="bg1"/>
              </a:solidFill>
            </a:rPr>
            <a:t>Depto. tejido</a:t>
          </a:r>
          <a:endParaRPr lang="es-MX" b="1" dirty="0">
            <a:solidFill>
              <a:schemeClr val="bg1"/>
            </a:solidFill>
          </a:endParaRPr>
        </a:p>
      </dgm:t>
    </dgm:pt>
    <dgm:pt modelId="{DACD58CE-28AF-43FC-8CC5-89EA07266C43}" type="parTrans" cxnId="{393C9F04-771A-4FCC-B305-BC06D6FEE901}">
      <dgm:prSet/>
      <dgm:spPr/>
      <dgm:t>
        <a:bodyPr/>
        <a:lstStyle/>
        <a:p>
          <a:endParaRPr lang="es-MX"/>
        </a:p>
      </dgm:t>
    </dgm:pt>
    <dgm:pt modelId="{0B838579-F89B-48AE-9978-59F6D3068E39}" type="sibTrans" cxnId="{393C9F04-771A-4FCC-B305-BC06D6FEE901}">
      <dgm:prSet/>
      <dgm:spPr/>
      <dgm:t>
        <a:bodyPr/>
        <a:lstStyle/>
        <a:p>
          <a:endParaRPr lang="es-MX"/>
        </a:p>
      </dgm:t>
    </dgm:pt>
    <dgm:pt modelId="{7A4537B5-333E-4868-895A-DB4FCA47E554}">
      <dgm:prSet phldrT="[Texto]"/>
      <dgm:spPr/>
      <dgm:t>
        <a:bodyPr/>
        <a:lstStyle/>
        <a:p>
          <a:r>
            <a:rPr lang="es-MX" b="1" dirty="0" smtClean="0">
              <a:solidFill>
                <a:schemeClr val="bg1"/>
              </a:solidFill>
            </a:rPr>
            <a:t>Depto. de teñido</a:t>
          </a:r>
          <a:endParaRPr lang="es-MX" b="1" dirty="0">
            <a:solidFill>
              <a:schemeClr val="bg1"/>
            </a:solidFill>
          </a:endParaRPr>
        </a:p>
      </dgm:t>
    </dgm:pt>
    <dgm:pt modelId="{C4352298-7E24-4124-A824-79A9001BBF06}" type="parTrans" cxnId="{62F2B3C8-E283-44F3-84DA-26AAF35550D1}">
      <dgm:prSet/>
      <dgm:spPr/>
      <dgm:t>
        <a:bodyPr/>
        <a:lstStyle/>
        <a:p>
          <a:endParaRPr lang="es-MX"/>
        </a:p>
      </dgm:t>
    </dgm:pt>
    <dgm:pt modelId="{AFA80DAA-B060-44ED-A212-5C46E29FAF20}" type="sibTrans" cxnId="{62F2B3C8-E283-44F3-84DA-26AAF35550D1}">
      <dgm:prSet/>
      <dgm:spPr/>
      <dgm:t>
        <a:bodyPr/>
        <a:lstStyle/>
        <a:p>
          <a:endParaRPr lang="es-MX"/>
        </a:p>
      </dgm:t>
    </dgm:pt>
    <dgm:pt modelId="{DF0E4E21-7D61-4571-AD2C-06E6777CF1B3}">
      <dgm:prSet phldrT="[Texto]"/>
      <dgm:spPr/>
      <dgm:t>
        <a:bodyPr/>
        <a:lstStyle/>
        <a:p>
          <a:r>
            <a:rPr lang="es-MX" b="1" dirty="0" smtClean="0">
              <a:solidFill>
                <a:schemeClr val="bg1"/>
              </a:solidFill>
            </a:rPr>
            <a:t>Depto. de afelpado</a:t>
          </a:r>
          <a:endParaRPr lang="es-MX" b="1" dirty="0">
            <a:solidFill>
              <a:schemeClr val="bg1"/>
            </a:solidFill>
          </a:endParaRPr>
        </a:p>
      </dgm:t>
    </dgm:pt>
    <dgm:pt modelId="{E4A9E94D-4016-469B-8EB4-909724219ECC}" type="parTrans" cxnId="{F403F063-650A-4D8E-8BBA-01570A1CCFC4}">
      <dgm:prSet/>
      <dgm:spPr/>
      <dgm:t>
        <a:bodyPr/>
        <a:lstStyle/>
        <a:p>
          <a:endParaRPr lang="es-MX"/>
        </a:p>
      </dgm:t>
    </dgm:pt>
    <dgm:pt modelId="{FD9C71EE-59F3-434E-82F3-9F9C39EE0C68}" type="sibTrans" cxnId="{F403F063-650A-4D8E-8BBA-01570A1CCFC4}">
      <dgm:prSet/>
      <dgm:spPr/>
      <dgm:t>
        <a:bodyPr/>
        <a:lstStyle/>
        <a:p>
          <a:endParaRPr lang="es-MX"/>
        </a:p>
      </dgm:t>
    </dgm:pt>
    <dgm:pt modelId="{88AC961A-69A9-44ED-8153-A6A267DE1730}" type="pres">
      <dgm:prSet presAssocID="{5C8B4723-C1AF-4E8B-B206-01E7BED2C0B6}" presName="Name0" presStyleCnt="0">
        <dgm:presLayoutVars>
          <dgm:dir/>
          <dgm:animLvl val="lvl"/>
          <dgm:resizeHandles val="exact"/>
        </dgm:presLayoutVars>
      </dgm:prSet>
      <dgm:spPr/>
      <dgm:t>
        <a:bodyPr/>
        <a:lstStyle/>
        <a:p>
          <a:endParaRPr lang="es-MX"/>
        </a:p>
      </dgm:t>
    </dgm:pt>
    <dgm:pt modelId="{C9331FB5-5247-4BA4-8D63-6BE43349EFA3}" type="pres">
      <dgm:prSet presAssocID="{0C0A0187-0AB2-42C1-8139-9937113F21B5}" presName="composite" presStyleCnt="0"/>
      <dgm:spPr/>
    </dgm:pt>
    <dgm:pt modelId="{7FFFA483-D374-4C1E-A828-C4C4267A22CC}" type="pres">
      <dgm:prSet presAssocID="{0C0A0187-0AB2-42C1-8139-9937113F21B5}" presName="parTx" presStyleLbl="alignNode1" presStyleIdx="0" presStyleCnt="5">
        <dgm:presLayoutVars>
          <dgm:chMax val="0"/>
          <dgm:chPref val="0"/>
          <dgm:bulletEnabled val="1"/>
        </dgm:presLayoutVars>
      </dgm:prSet>
      <dgm:spPr/>
      <dgm:t>
        <a:bodyPr/>
        <a:lstStyle/>
        <a:p>
          <a:endParaRPr lang="es-MX"/>
        </a:p>
      </dgm:t>
    </dgm:pt>
    <dgm:pt modelId="{28745B52-9179-4F66-A22A-094AF8E7F203}" type="pres">
      <dgm:prSet presAssocID="{0C0A0187-0AB2-42C1-8139-9937113F21B5}" presName="desTx" presStyleLbl="alignAccFollowNode1" presStyleIdx="0" presStyleCnt="5">
        <dgm:presLayoutVars>
          <dgm:bulletEnabled val="1"/>
        </dgm:presLayoutVars>
      </dgm:prSet>
      <dgm:spPr/>
      <dgm:t>
        <a:bodyPr/>
        <a:lstStyle/>
        <a:p>
          <a:endParaRPr lang="es-MX"/>
        </a:p>
      </dgm:t>
    </dgm:pt>
    <dgm:pt modelId="{22F9896C-D908-4C38-BE7F-B777570C7789}" type="pres">
      <dgm:prSet presAssocID="{08BA4D28-F750-4C40-A7A2-FA65C52F1139}" presName="space" presStyleCnt="0"/>
      <dgm:spPr/>
    </dgm:pt>
    <dgm:pt modelId="{7E65C60F-F449-47EF-B835-FA92A18BB897}" type="pres">
      <dgm:prSet presAssocID="{13599886-3552-4099-A9E8-54EF7A75624D}" presName="composite" presStyleCnt="0"/>
      <dgm:spPr/>
    </dgm:pt>
    <dgm:pt modelId="{E2DC9CE4-7BED-4DF3-A0BD-C6C494333CA9}" type="pres">
      <dgm:prSet presAssocID="{13599886-3552-4099-A9E8-54EF7A75624D}" presName="parTx" presStyleLbl="alignNode1" presStyleIdx="1" presStyleCnt="5">
        <dgm:presLayoutVars>
          <dgm:chMax val="0"/>
          <dgm:chPref val="0"/>
          <dgm:bulletEnabled val="1"/>
        </dgm:presLayoutVars>
      </dgm:prSet>
      <dgm:spPr/>
      <dgm:t>
        <a:bodyPr/>
        <a:lstStyle/>
        <a:p>
          <a:endParaRPr lang="es-MX"/>
        </a:p>
      </dgm:t>
    </dgm:pt>
    <dgm:pt modelId="{31642A4D-6FB3-4F6E-986A-89A1AEF34548}" type="pres">
      <dgm:prSet presAssocID="{13599886-3552-4099-A9E8-54EF7A75624D}" presName="desTx" presStyleLbl="alignAccFollowNode1" presStyleIdx="1" presStyleCnt="5">
        <dgm:presLayoutVars>
          <dgm:bulletEnabled val="1"/>
        </dgm:presLayoutVars>
      </dgm:prSet>
      <dgm:spPr/>
    </dgm:pt>
    <dgm:pt modelId="{FF502219-935F-45AA-BEF8-88224A0C6A17}" type="pres">
      <dgm:prSet presAssocID="{11C66E4E-45F8-40F0-91B9-56969F642DCD}" presName="space" presStyleCnt="0"/>
      <dgm:spPr/>
    </dgm:pt>
    <dgm:pt modelId="{F6DAA9AA-BCB9-4E6C-80C9-C09E13F3A286}" type="pres">
      <dgm:prSet presAssocID="{2DAAABD4-C4D7-4C76-9A9C-35DCA83D8770}" presName="composite" presStyleCnt="0"/>
      <dgm:spPr/>
    </dgm:pt>
    <dgm:pt modelId="{BECF8326-C8C3-4317-8873-BE77D966573E}" type="pres">
      <dgm:prSet presAssocID="{2DAAABD4-C4D7-4C76-9A9C-35DCA83D8770}" presName="parTx" presStyleLbl="alignNode1" presStyleIdx="2" presStyleCnt="5">
        <dgm:presLayoutVars>
          <dgm:chMax val="0"/>
          <dgm:chPref val="0"/>
          <dgm:bulletEnabled val="1"/>
        </dgm:presLayoutVars>
      </dgm:prSet>
      <dgm:spPr/>
      <dgm:t>
        <a:bodyPr/>
        <a:lstStyle/>
        <a:p>
          <a:endParaRPr lang="es-MX"/>
        </a:p>
      </dgm:t>
    </dgm:pt>
    <dgm:pt modelId="{E1289903-D4A5-4F3B-AFD8-F712F6D4E9C2}" type="pres">
      <dgm:prSet presAssocID="{2DAAABD4-C4D7-4C76-9A9C-35DCA83D8770}" presName="desTx" presStyleLbl="alignAccFollowNode1" presStyleIdx="2" presStyleCnt="5">
        <dgm:presLayoutVars>
          <dgm:bulletEnabled val="1"/>
        </dgm:presLayoutVars>
      </dgm:prSet>
      <dgm:spPr/>
    </dgm:pt>
    <dgm:pt modelId="{6B2EBBFE-5E7B-4D37-B7E1-6ABE7E9A081C}" type="pres">
      <dgm:prSet presAssocID="{0B838579-F89B-48AE-9978-59F6D3068E39}" presName="space" presStyleCnt="0"/>
      <dgm:spPr/>
    </dgm:pt>
    <dgm:pt modelId="{9E953976-7AA7-4356-87FC-1C8DED92A080}" type="pres">
      <dgm:prSet presAssocID="{7A4537B5-333E-4868-895A-DB4FCA47E554}" presName="composite" presStyleCnt="0"/>
      <dgm:spPr/>
    </dgm:pt>
    <dgm:pt modelId="{EF72AAD7-2E74-4013-A915-5E5D2E7F2FA2}" type="pres">
      <dgm:prSet presAssocID="{7A4537B5-333E-4868-895A-DB4FCA47E554}" presName="parTx" presStyleLbl="alignNode1" presStyleIdx="3" presStyleCnt="5">
        <dgm:presLayoutVars>
          <dgm:chMax val="0"/>
          <dgm:chPref val="0"/>
          <dgm:bulletEnabled val="1"/>
        </dgm:presLayoutVars>
      </dgm:prSet>
      <dgm:spPr/>
      <dgm:t>
        <a:bodyPr/>
        <a:lstStyle/>
        <a:p>
          <a:endParaRPr lang="es-MX"/>
        </a:p>
      </dgm:t>
    </dgm:pt>
    <dgm:pt modelId="{4381B891-097A-4E4C-A2AD-48C0141AF88C}" type="pres">
      <dgm:prSet presAssocID="{7A4537B5-333E-4868-895A-DB4FCA47E554}" presName="desTx" presStyleLbl="alignAccFollowNode1" presStyleIdx="3" presStyleCnt="5">
        <dgm:presLayoutVars>
          <dgm:bulletEnabled val="1"/>
        </dgm:presLayoutVars>
      </dgm:prSet>
      <dgm:spPr/>
    </dgm:pt>
    <dgm:pt modelId="{241601E1-B744-4FE0-8ECA-3765A07EABC9}" type="pres">
      <dgm:prSet presAssocID="{AFA80DAA-B060-44ED-A212-5C46E29FAF20}" presName="space" presStyleCnt="0"/>
      <dgm:spPr/>
    </dgm:pt>
    <dgm:pt modelId="{ED4862EA-3515-490D-A68C-13089A06EF95}" type="pres">
      <dgm:prSet presAssocID="{DF0E4E21-7D61-4571-AD2C-06E6777CF1B3}" presName="composite" presStyleCnt="0"/>
      <dgm:spPr/>
    </dgm:pt>
    <dgm:pt modelId="{B8143A78-0877-4AD6-B70F-D38FC52B3B50}" type="pres">
      <dgm:prSet presAssocID="{DF0E4E21-7D61-4571-AD2C-06E6777CF1B3}" presName="parTx" presStyleLbl="alignNode1" presStyleIdx="4" presStyleCnt="5">
        <dgm:presLayoutVars>
          <dgm:chMax val="0"/>
          <dgm:chPref val="0"/>
          <dgm:bulletEnabled val="1"/>
        </dgm:presLayoutVars>
      </dgm:prSet>
      <dgm:spPr/>
      <dgm:t>
        <a:bodyPr/>
        <a:lstStyle/>
        <a:p>
          <a:endParaRPr lang="es-MX"/>
        </a:p>
      </dgm:t>
    </dgm:pt>
    <dgm:pt modelId="{66E728E8-1EB4-4E84-845E-DEC3B7E26DFD}" type="pres">
      <dgm:prSet presAssocID="{DF0E4E21-7D61-4571-AD2C-06E6777CF1B3}" presName="desTx" presStyleLbl="alignAccFollowNode1" presStyleIdx="4" presStyleCnt="5">
        <dgm:presLayoutVars>
          <dgm:bulletEnabled val="1"/>
        </dgm:presLayoutVars>
      </dgm:prSet>
      <dgm:spPr/>
      <dgm:t>
        <a:bodyPr/>
        <a:lstStyle/>
        <a:p>
          <a:endParaRPr lang="es-MX"/>
        </a:p>
      </dgm:t>
    </dgm:pt>
  </dgm:ptLst>
  <dgm:cxnLst>
    <dgm:cxn modelId="{F403F063-650A-4D8E-8BBA-01570A1CCFC4}" srcId="{5C8B4723-C1AF-4E8B-B206-01E7BED2C0B6}" destId="{DF0E4E21-7D61-4571-AD2C-06E6777CF1B3}" srcOrd="4" destOrd="0" parTransId="{E4A9E94D-4016-469B-8EB4-909724219ECC}" sibTransId="{FD9C71EE-59F3-434E-82F3-9F9C39EE0C68}"/>
    <dgm:cxn modelId="{DA8F1287-5A1B-4FC2-BB85-3C4224A591EC}" srcId="{5C8B4723-C1AF-4E8B-B206-01E7BED2C0B6}" destId="{13599886-3552-4099-A9E8-54EF7A75624D}" srcOrd="1" destOrd="0" parTransId="{D5E817D9-C810-491B-9D10-D83A5FF56235}" sibTransId="{11C66E4E-45F8-40F0-91B9-56969F642DCD}"/>
    <dgm:cxn modelId="{D6A652E1-637D-A44E-8CE1-9473291D2DA8}" type="presOf" srcId="{DF0E4E21-7D61-4571-AD2C-06E6777CF1B3}" destId="{B8143A78-0877-4AD6-B70F-D38FC52B3B50}" srcOrd="0" destOrd="0" presId="urn:microsoft.com/office/officeart/2005/8/layout/hList1"/>
    <dgm:cxn modelId="{1BB28275-9A03-47E6-958F-BB57F9A16556}" srcId="{5C8B4723-C1AF-4E8B-B206-01E7BED2C0B6}" destId="{0C0A0187-0AB2-42C1-8139-9937113F21B5}" srcOrd="0" destOrd="0" parTransId="{B0DA1781-A40A-4917-B2BD-F1B5ED8FF94E}" sibTransId="{08BA4D28-F750-4C40-A7A2-FA65C52F1139}"/>
    <dgm:cxn modelId="{39C1BA4D-2C0B-8642-8553-FBAAEBF880A4}" type="presOf" srcId="{5C8B4723-C1AF-4E8B-B206-01E7BED2C0B6}" destId="{88AC961A-69A9-44ED-8153-A6A267DE1730}" srcOrd="0" destOrd="0" presId="urn:microsoft.com/office/officeart/2005/8/layout/hList1"/>
    <dgm:cxn modelId="{E26EAE15-A19B-344A-8955-7CADC50201C7}" type="presOf" srcId="{13599886-3552-4099-A9E8-54EF7A75624D}" destId="{E2DC9CE4-7BED-4DF3-A0BD-C6C494333CA9}" srcOrd="0" destOrd="0" presId="urn:microsoft.com/office/officeart/2005/8/layout/hList1"/>
    <dgm:cxn modelId="{62F2B3C8-E283-44F3-84DA-26AAF35550D1}" srcId="{5C8B4723-C1AF-4E8B-B206-01E7BED2C0B6}" destId="{7A4537B5-333E-4868-895A-DB4FCA47E554}" srcOrd="3" destOrd="0" parTransId="{C4352298-7E24-4124-A824-79A9001BBF06}" sibTransId="{AFA80DAA-B060-44ED-A212-5C46E29FAF20}"/>
    <dgm:cxn modelId="{393C9F04-771A-4FCC-B305-BC06D6FEE901}" srcId="{5C8B4723-C1AF-4E8B-B206-01E7BED2C0B6}" destId="{2DAAABD4-C4D7-4C76-9A9C-35DCA83D8770}" srcOrd="2" destOrd="0" parTransId="{DACD58CE-28AF-43FC-8CC5-89EA07266C43}" sibTransId="{0B838579-F89B-48AE-9978-59F6D3068E39}"/>
    <dgm:cxn modelId="{A3C92D92-1835-324C-86D3-0D5ECCF10143}" type="presOf" srcId="{0C0A0187-0AB2-42C1-8139-9937113F21B5}" destId="{7FFFA483-D374-4C1E-A828-C4C4267A22CC}" srcOrd="0" destOrd="0" presId="urn:microsoft.com/office/officeart/2005/8/layout/hList1"/>
    <dgm:cxn modelId="{345B81AC-D71E-DC49-A5DB-4DC09D766C05}" type="presOf" srcId="{7A4537B5-333E-4868-895A-DB4FCA47E554}" destId="{EF72AAD7-2E74-4013-A915-5E5D2E7F2FA2}" srcOrd="0" destOrd="0" presId="urn:microsoft.com/office/officeart/2005/8/layout/hList1"/>
    <dgm:cxn modelId="{19DC2755-FD53-5D43-B50E-A76854073236}" type="presOf" srcId="{2DAAABD4-C4D7-4C76-9A9C-35DCA83D8770}" destId="{BECF8326-C8C3-4317-8873-BE77D966573E}" srcOrd="0" destOrd="0" presId="urn:microsoft.com/office/officeart/2005/8/layout/hList1"/>
    <dgm:cxn modelId="{8769F895-4DED-3B4B-AA0D-DEFAC627988C}" type="presParOf" srcId="{88AC961A-69A9-44ED-8153-A6A267DE1730}" destId="{C9331FB5-5247-4BA4-8D63-6BE43349EFA3}" srcOrd="0" destOrd="0" presId="urn:microsoft.com/office/officeart/2005/8/layout/hList1"/>
    <dgm:cxn modelId="{8814CDBB-AD01-2A49-A2C5-66F4B3C27890}" type="presParOf" srcId="{C9331FB5-5247-4BA4-8D63-6BE43349EFA3}" destId="{7FFFA483-D374-4C1E-A828-C4C4267A22CC}" srcOrd="0" destOrd="0" presId="urn:microsoft.com/office/officeart/2005/8/layout/hList1"/>
    <dgm:cxn modelId="{E152C296-C53E-EA4D-AAE8-55D1D65DE07D}" type="presParOf" srcId="{C9331FB5-5247-4BA4-8D63-6BE43349EFA3}" destId="{28745B52-9179-4F66-A22A-094AF8E7F203}" srcOrd="1" destOrd="0" presId="urn:microsoft.com/office/officeart/2005/8/layout/hList1"/>
    <dgm:cxn modelId="{96F6D416-026A-8A46-B092-F76A47271F07}" type="presParOf" srcId="{88AC961A-69A9-44ED-8153-A6A267DE1730}" destId="{22F9896C-D908-4C38-BE7F-B777570C7789}" srcOrd="1" destOrd="0" presId="urn:microsoft.com/office/officeart/2005/8/layout/hList1"/>
    <dgm:cxn modelId="{F5EB087C-5178-FD4C-802F-3B442E3CC224}" type="presParOf" srcId="{88AC961A-69A9-44ED-8153-A6A267DE1730}" destId="{7E65C60F-F449-47EF-B835-FA92A18BB897}" srcOrd="2" destOrd="0" presId="urn:microsoft.com/office/officeart/2005/8/layout/hList1"/>
    <dgm:cxn modelId="{F9EF26ED-8964-4C40-901F-655F6F59F090}" type="presParOf" srcId="{7E65C60F-F449-47EF-B835-FA92A18BB897}" destId="{E2DC9CE4-7BED-4DF3-A0BD-C6C494333CA9}" srcOrd="0" destOrd="0" presId="urn:microsoft.com/office/officeart/2005/8/layout/hList1"/>
    <dgm:cxn modelId="{FB9D8F2E-1162-2242-9755-03D7DD4733FD}" type="presParOf" srcId="{7E65C60F-F449-47EF-B835-FA92A18BB897}" destId="{31642A4D-6FB3-4F6E-986A-89A1AEF34548}" srcOrd="1" destOrd="0" presId="urn:microsoft.com/office/officeart/2005/8/layout/hList1"/>
    <dgm:cxn modelId="{A129FCAB-4CBD-D646-AB93-982DCD3F949A}" type="presParOf" srcId="{88AC961A-69A9-44ED-8153-A6A267DE1730}" destId="{FF502219-935F-45AA-BEF8-88224A0C6A17}" srcOrd="3" destOrd="0" presId="urn:microsoft.com/office/officeart/2005/8/layout/hList1"/>
    <dgm:cxn modelId="{6667E118-F990-854F-8B80-EE9337C6FF5B}" type="presParOf" srcId="{88AC961A-69A9-44ED-8153-A6A267DE1730}" destId="{F6DAA9AA-BCB9-4E6C-80C9-C09E13F3A286}" srcOrd="4" destOrd="0" presId="urn:microsoft.com/office/officeart/2005/8/layout/hList1"/>
    <dgm:cxn modelId="{EE2214CE-05D6-FB4F-A98F-F3E4BA9E30C2}" type="presParOf" srcId="{F6DAA9AA-BCB9-4E6C-80C9-C09E13F3A286}" destId="{BECF8326-C8C3-4317-8873-BE77D966573E}" srcOrd="0" destOrd="0" presId="urn:microsoft.com/office/officeart/2005/8/layout/hList1"/>
    <dgm:cxn modelId="{87C9E783-7F8F-2E49-B7C3-E1487EC7CAE6}" type="presParOf" srcId="{F6DAA9AA-BCB9-4E6C-80C9-C09E13F3A286}" destId="{E1289903-D4A5-4F3B-AFD8-F712F6D4E9C2}" srcOrd="1" destOrd="0" presId="urn:microsoft.com/office/officeart/2005/8/layout/hList1"/>
    <dgm:cxn modelId="{95739358-5807-3149-8C7A-635D86E086C3}" type="presParOf" srcId="{88AC961A-69A9-44ED-8153-A6A267DE1730}" destId="{6B2EBBFE-5E7B-4D37-B7E1-6ABE7E9A081C}" srcOrd="5" destOrd="0" presId="urn:microsoft.com/office/officeart/2005/8/layout/hList1"/>
    <dgm:cxn modelId="{113C984B-DB80-7B43-BEF7-B727BC210E26}" type="presParOf" srcId="{88AC961A-69A9-44ED-8153-A6A267DE1730}" destId="{9E953976-7AA7-4356-87FC-1C8DED92A080}" srcOrd="6" destOrd="0" presId="urn:microsoft.com/office/officeart/2005/8/layout/hList1"/>
    <dgm:cxn modelId="{48B28A6A-D806-1841-B525-EB7E85F9FAD6}" type="presParOf" srcId="{9E953976-7AA7-4356-87FC-1C8DED92A080}" destId="{EF72AAD7-2E74-4013-A915-5E5D2E7F2FA2}" srcOrd="0" destOrd="0" presId="urn:microsoft.com/office/officeart/2005/8/layout/hList1"/>
    <dgm:cxn modelId="{7B7FCE8C-C59F-C24B-A809-8074945BC277}" type="presParOf" srcId="{9E953976-7AA7-4356-87FC-1C8DED92A080}" destId="{4381B891-097A-4E4C-A2AD-48C0141AF88C}" srcOrd="1" destOrd="0" presId="urn:microsoft.com/office/officeart/2005/8/layout/hList1"/>
    <dgm:cxn modelId="{6EE2EEEB-7D68-6E4B-A430-AC5D02535FBF}" type="presParOf" srcId="{88AC961A-69A9-44ED-8153-A6A267DE1730}" destId="{241601E1-B744-4FE0-8ECA-3765A07EABC9}" srcOrd="7" destOrd="0" presId="urn:microsoft.com/office/officeart/2005/8/layout/hList1"/>
    <dgm:cxn modelId="{EF8C5435-AE4E-9F44-8FA7-3EBFE40A2EDE}" type="presParOf" srcId="{88AC961A-69A9-44ED-8153-A6A267DE1730}" destId="{ED4862EA-3515-490D-A68C-13089A06EF95}" srcOrd="8" destOrd="0" presId="urn:microsoft.com/office/officeart/2005/8/layout/hList1"/>
    <dgm:cxn modelId="{69B566F8-DC9D-9C42-9111-0E55034A5F2E}" type="presParOf" srcId="{ED4862EA-3515-490D-A68C-13089A06EF95}" destId="{B8143A78-0877-4AD6-B70F-D38FC52B3B50}" srcOrd="0" destOrd="0" presId="urn:microsoft.com/office/officeart/2005/8/layout/hList1"/>
    <dgm:cxn modelId="{D65FFC88-1DCE-DB43-A377-37FDFA32BC25}" type="presParOf" srcId="{ED4862EA-3515-490D-A68C-13089A06EF95}" destId="{66E728E8-1EB4-4E84-845E-DEC3B7E26DF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C01CBE-F63E-4177-A5E4-E5DECA8A5FA2}"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MX"/>
        </a:p>
      </dgm:t>
    </dgm:pt>
    <dgm:pt modelId="{B10C4CF1-0C4C-428B-84F0-EBA5FB9932D0}">
      <dgm:prSet phldrT="[Texto]" custT="1"/>
      <dgm:spPr/>
      <dgm:t>
        <a:bodyPr/>
        <a:lstStyle/>
        <a:p>
          <a:r>
            <a:rPr lang="es-MX" sz="1800" b="1" dirty="0" smtClean="0">
              <a:solidFill>
                <a:schemeClr val="bg1"/>
              </a:solidFill>
            </a:rPr>
            <a:t>Cotizar</a:t>
          </a:r>
          <a:endParaRPr lang="es-MX" sz="1800" b="1" dirty="0">
            <a:solidFill>
              <a:schemeClr val="bg1"/>
            </a:solidFill>
          </a:endParaRPr>
        </a:p>
      </dgm:t>
    </dgm:pt>
    <dgm:pt modelId="{5C607F19-8B93-478E-9680-55EAD24432E8}" type="parTrans" cxnId="{4DECA6AF-6502-4B3A-B92B-AE47302F6234}">
      <dgm:prSet/>
      <dgm:spPr/>
      <dgm:t>
        <a:bodyPr/>
        <a:lstStyle/>
        <a:p>
          <a:endParaRPr lang="es-MX"/>
        </a:p>
      </dgm:t>
    </dgm:pt>
    <dgm:pt modelId="{10302E06-28D6-4FA0-9C54-CE0D15E7CBA1}" type="sibTrans" cxnId="{4DECA6AF-6502-4B3A-B92B-AE47302F6234}">
      <dgm:prSet/>
      <dgm:spPr/>
      <dgm:t>
        <a:bodyPr/>
        <a:lstStyle/>
        <a:p>
          <a:endParaRPr lang="es-MX"/>
        </a:p>
      </dgm:t>
    </dgm:pt>
    <dgm:pt modelId="{9C7543F5-5984-4CF0-AF00-73849278F1C3}">
      <dgm:prSet phldrT="[Texto]" custT="1"/>
      <dgm:spPr/>
      <dgm:t>
        <a:bodyPr/>
        <a:lstStyle/>
        <a:p>
          <a:r>
            <a:rPr lang="es-MX" sz="1800" b="1" dirty="0" smtClean="0">
              <a:solidFill>
                <a:schemeClr val="bg1"/>
              </a:solidFill>
            </a:rPr>
            <a:t>Comprar</a:t>
          </a:r>
          <a:endParaRPr lang="es-MX" sz="1800" b="1" dirty="0">
            <a:solidFill>
              <a:schemeClr val="bg1"/>
            </a:solidFill>
          </a:endParaRPr>
        </a:p>
      </dgm:t>
    </dgm:pt>
    <dgm:pt modelId="{B2EDAD6B-5B94-492F-BA2C-DDD43DAF2535}" type="parTrans" cxnId="{8ED0FE35-C6CA-432B-83D4-CC7DFADA81E1}">
      <dgm:prSet/>
      <dgm:spPr/>
      <dgm:t>
        <a:bodyPr/>
        <a:lstStyle/>
        <a:p>
          <a:endParaRPr lang="es-MX"/>
        </a:p>
      </dgm:t>
    </dgm:pt>
    <dgm:pt modelId="{8F1FD1B0-B92E-4EEA-8618-03AA4052E15F}" type="sibTrans" cxnId="{8ED0FE35-C6CA-432B-83D4-CC7DFADA81E1}">
      <dgm:prSet/>
      <dgm:spPr/>
      <dgm:t>
        <a:bodyPr/>
        <a:lstStyle/>
        <a:p>
          <a:endParaRPr lang="es-MX"/>
        </a:p>
      </dgm:t>
    </dgm:pt>
    <dgm:pt modelId="{696E52C4-651F-420A-A3A1-2DC30DC54D98}">
      <dgm:prSet phldrT="[Texto]" custT="1"/>
      <dgm:spPr/>
      <dgm:t>
        <a:bodyPr/>
        <a:lstStyle/>
        <a:p>
          <a:r>
            <a:rPr lang="es-MX" sz="1800" b="1" dirty="0" smtClean="0">
              <a:solidFill>
                <a:schemeClr val="bg1"/>
              </a:solidFill>
            </a:rPr>
            <a:t>Diseñar</a:t>
          </a:r>
          <a:endParaRPr lang="es-MX" sz="1800" b="1" dirty="0">
            <a:solidFill>
              <a:schemeClr val="bg1"/>
            </a:solidFill>
          </a:endParaRPr>
        </a:p>
      </dgm:t>
    </dgm:pt>
    <dgm:pt modelId="{D8784170-FEC4-4887-AF38-B4114D45F53F}" type="parTrans" cxnId="{70B06D20-B588-4FE2-9CAD-6CE99D274499}">
      <dgm:prSet/>
      <dgm:spPr/>
      <dgm:t>
        <a:bodyPr/>
        <a:lstStyle/>
        <a:p>
          <a:endParaRPr lang="es-MX"/>
        </a:p>
      </dgm:t>
    </dgm:pt>
    <dgm:pt modelId="{4B4AD250-05DA-4B31-B499-0A23C1B67C78}" type="sibTrans" cxnId="{70B06D20-B588-4FE2-9CAD-6CE99D274499}">
      <dgm:prSet/>
      <dgm:spPr/>
      <dgm:t>
        <a:bodyPr/>
        <a:lstStyle/>
        <a:p>
          <a:endParaRPr lang="es-MX"/>
        </a:p>
      </dgm:t>
    </dgm:pt>
    <dgm:pt modelId="{EC9F415A-FC56-49AC-B515-366476DE3068}">
      <dgm:prSet phldrT="[Texto]" custT="1"/>
      <dgm:spPr/>
      <dgm:t>
        <a:bodyPr/>
        <a:lstStyle/>
        <a:p>
          <a:r>
            <a:rPr lang="es-MX" sz="1800" b="1" dirty="0" smtClean="0">
              <a:solidFill>
                <a:schemeClr val="bg1"/>
              </a:solidFill>
            </a:rPr>
            <a:t>Elaborar órdenes de ingeniería</a:t>
          </a:r>
          <a:endParaRPr lang="es-MX" sz="1800" b="1" dirty="0">
            <a:solidFill>
              <a:schemeClr val="bg1"/>
            </a:solidFill>
          </a:endParaRPr>
        </a:p>
      </dgm:t>
    </dgm:pt>
    <dgm:pt modelId="{2A299F19-FC13-41F4-8C05-DDAECC782583}" type="parTrans" cxnId="{30338890-15D4-449F-A75C-6132A07EF58B}">
      <dgm:prSet/>
      <dgm:spPr/>
      <dgm:t>
        <a:bodyPr/>
        <a:lstStyle/>
        <a:p>
          <a:endParaRPr lang="es-MX"/>
        </a:p>
      </dgm:t>
    </dgm:pt>
    <dgm:pt modelId="{4C3363EB-6C8A-4002-AF3D-A864383520E8}" type="sibTrans" cxnId="{30338890-15D4-449F-A75C-6132A07EF58B}">
      <dgm:prSet/>
      <dgm:spPr/>
      <dgm:t>
        <a:bodyPr/>
        <a:lstStyle/>
        <a:p>
          <a:endParaRPr lang="es-MX"/>
        </a:p>
      </dgm:t>
    </dgm:pt>
    <dgm:pt modelId="{399A0FDB-2245-46EF-8D98-0A03049DFAD8}">
      <dgm:prSet phldrT="[Texto]" custT="1"/>
      <dgm:spPr/>
      <dgm:t>
        <a:bodyPr/>
        <a:lstStyle/>
        <a:p>
          <a:r>
            <a:rPr lang="es-MX" sz="1800" b="1" dirty="0" smtClean="0">
              <a:solidFill>
                <a:schemeClr val="bg1"/>
              </a:solidFill>
            </a:rPr>
            <a:t>Preparar máquinas</a:t>
          </a:r>
          <a:endParaRPr lang="es-MX" sz="1800" b="1" dirty="0">
            <a:solidFill>
              <a:schemeClr val="bg1"/>
            </a:solidFill>
          </a:endParaRPr>
        </a:p>
      </dgm:t>
    </dgm:pt>
    <dgm:pt modelId="{0BB257C6-FF5C-4A84-BEDD-33367AE41DFF}" type="parTrans" cxnId="{6B0C1B4F-6E01-4A1A-91F6-C30D22ABA057}">
      <dgm:prSet/>
      <dgm:spPr/>
      <dgm:t>
        <a:bodyPr/>
        <a:lstStyle/>
        <a:p>
          <a:endParaRPr lang="es-MX"/>
        </a:p>
      </dgm:t>
    </dgm:pt>
    <dgm:pt modelId="{1F72F26B-036F-4DCB-885D-1FE5F90E4A82}" type="sibTrans" cxnId="{6B0C1B4F-6E01-4A1A-91F6-C30D22ABA057}">
      <dgm:prSet/>
      <dgm:spPr/>
      <dgm:t>
        <a:bodyPr/>
        <a:lstStyle/>
        <a:p>
          <a:endParaRPr lang="es-MX"/>
        </a:p>
      </dgm:t>
    </dgm:pt>
    <dgm:pt modelId="{DD3FF37C-9AFF-493B-AD0A-95EDB84C667C}">
      <dgm:prSet phldrT="[Texto]" custT="1"/>
      <dgm:spPr/>
      <dgm:t>
        <a:bodyPr/>
        <a:lstStyle/>
        <a:p>
          <a:r>
            <a:rPr lang="es-MX" sz="1800" b="1" dirty="0" smtClean="0">
              <a:solidFill>
                <a:schemeClr val="bg1"/>
              </a:solidFill>
            </a:rPr>
            <a:t>Inspeccionar</a:t>
          </a:r>
          <a:endParaRPr lang="es-MX" sz="1800" b="1" dirty="0">
            <a:solidFill>
              <a:schemeClr val="bg1"/>
            </a:solidFill>
          </a:endParaRPr>
        </a:p>
      </dgm:t>
    </dgm:pt>
    <dgm:pt modelId="{FE3A24F0-C69C-4596-9EAF-4EFD8C3195E8}" type="parTrans" cxnId="{F1418B7F-3BEA-4CE2-B0E5-D3BE2FDA2C71}">
      <dgm:prSet/>
      <dgm:spPr/>
      <dgm:t>
        <a:bodyPr/>
        <a:lstStyle/>
        <a:p>
          <a:endParaRPr lang="es-MX"/>
        </a:p>
      </dgm:t>
    </dgm:pt>
    <dgm:pt modelId="{21975415-0471-4D73-901B-07FFB10A3509}" type="sibTrans" cxnId="{F1418B7F-3BEA-4CE2-B0E5-D3BE2FDA2C71}">
      <dgm:prSet/>
      <dgm:spPr/>
      <dgm:t>
        <a:bodyPr/>
        <a:lstStyle/>
        <a:p>
          <a:endParaRPr lang="es-MX"/>
        </a:p>
      </dgm:t>
    </dgm:pt>
    <dgm:pt modelId="{B3E6DE35-5C85-46FE-AEFF-A5018DC245C5}">
      <dgm:prSet phldrT="[Texto]" custT="1"/>
      <dgm:spPr/>
      <dgm:t>
        <a:bodyPr/>
        <a:lstStyle/>
        <a:p>
          <a:r>
            <a:rPr lang="es-MX" sz="1800" b="1" dirty="0" smtClean="0">
              <a:solidFill>
                <a:schemeClr val="bg1"/>
              </a:solidFill>
            </a:rPr>
            <a:t>Preparar autoclaves</a:t>
          </a:r>
          <a:endParaRPr lang="es-MX" sz="1800" b="1" dirty="0">
            <a:solidFill>
              <a:schemeClr val="bg1"/>
            </a:solidFill>
          </a:endParaRPr>
        </a:p>
      </dgm:t>
    </dgm:pt>
    <dgm:pt modelId="{0B199B6C-ABEE-4CDF-9F80-DC9999938A83}" type="parTrans" cxnId="{1E5FC574-D2FC-487B-9BB8-1267A624FA21}">
      <dgm:prSet/>
      <dgm:spPr/>
      <dgm:t>
        <a:bodyPr/>
        <a:lstStyle/>
        <a:p>
          <a:endParaRPr lang="es-MX"/>
        </a:p>
      </dgm:t>
    </dgm:pt>
    <dgm:pt modelId="{5AEFAC19-B448-4500-8511-C47EB005E520}" type="sibTrans" cxnId="{1E5FC574-D2FC-487B-9BB8-1267A624FA21}">
      <dgm:prSet/>
      <dgm:spPr/>
      <dgm:t>
        <a:bodyPr/>
        <a:lstStyle/>
        <a:p>
          <a:endParaRPr lang="es-MX"/>
        </a:p>
      </dgm:t>
    </dgm:pt>
    <dgm:pt modelId="{04C3844B-D300-484B-B5F1-09FBCE9D32CF}">
      <dgm:prSet phldrT="[Texto]" custT="1"/>
      <dgm:spPr/>
      <dgm:t>
        <a:bodyPr/>
        <a:lstStyle/>
        <a:p>
          <a:r>
            <a:rPr lang="es-MX" sz="1800" b="1" dirty="0" smtClean="0">
              <a:solidFill>
                <a:schemeClr val="bg1"/>
              </a:solidFill>
            </a:rPr>
            <a:t>Tejer</a:t>
          </a:r>
          <a:endParaRPr lang="es-MX" sz="1800" b="1" dirty="0">
            <a:solidFill>
              <a:schemeClr val="bg1"/>
            </a:solidFill>
          </a:endParaRPr>
        </a:p>
      </dgm:t>
    </dgm:pt>
    <dgm:pt modelId="{4C4E41E6-EB6B-4BE5-84E7-6B9061E14B1F}" type="parTrans" cxnId="{12974F9F-5DC5-4982-9D0B-FF442E43FC0C}">
      <dgm:prSet/>
      <dgm:spPr/>
      <dgm:t>
        <a:bodyPr/>
        <a:lstStyle/>
        <a:p>
          <a:endParaRPr lang="es-MX"/>
        </a:p>
      </dgm:t>
    </dgm:pt>
    <dgm:pt modelId="{01769468-80CF-4E96-9D21-87F519DE44C9}" type="sibTrans" cxnId="{12974F9F-5DC5-4982-9D0B-FF442E43FC0C}">
      <dgm:prSet/>
      <dgm:spPr/>
      <dgm:t>
        <a:bodyPr/>
        <a:lstStyle/>
        <a:p>
          <a:endParaRPr lang="es-MX"/>
        </a:p>
      </dgm:t>
    </dgm:pt>
    <dgm:pt modelId="{74755731-EFA7-488E-BD39-72DAFE2D31C5}">
      <dgm:prSet phldrT="[Texto]" custT="1"/>
      <dgm:spPr/>
      <dgm:t>
        <a:bodyPr/>
        <a:lstStyle/>
        <a:p>
          <a:r>
            <a:rPr lang="es-MX" sz="1800" b="1" dirty="0" smtClean="0">
              <a:solidFill>
                <a:schemeClr val="bg1"/>
              </a:solidFill>
            </a:rPr>
            <a:t>Teñir</a:t>
          </a:r>
          <a:endParaRPr lang="es-MX" sz="1800" b="1" dirty="0">
            <a:solidFill>
              <a:schemeClr val="bg1"/>
            </a:solidFill>
          </a:endParaRPr>
        </a:p>
      </dgm:t>
    </dgm:pt>
    <dgm:pt modelId="{D87CF74A-E87B-4EB4-BF41-E7EFEE12F679}" type="parTrans" cxnId="{6EF85F17-CF1B-4D1E-A97C-9FC9CC8E56F1}">
      <dgm:prSet/>
      <dgm:spPr/>
      <dgm:t>
        <a:bodyPr/>
        <a:lstStyle/>
        <a:p>
          <a:endParaRPr lang="es-MX"/>
        </a:p>
      </dgm:t>
    </dgm:pt>
    <dgm:pt modelId="{9897A5C0-7F0A-456A-9EE2-BDAE758D8280}" type="sibTrans" cxnId="{6EF85F17-CF1B-4D1E-A97C-9FC9CC8E56F1}">
      <dgm:prSet/>
      <dgm:spPr/>
      <dgm:t>
        <a:bodyPr/>
        <a:lstStyle/>
        <a:p>
          <a:endParaRPr lang="es-MX"/>
        </a:p>
      </dgm:t>
    </dgm:pt>
    <dgm:pt modelId="{37C79B94-C890-4507-B583-5C67AAD8D0CA}">
      <dgm:prSet phldrT="[Texto]" custT="1"/>
      <dgm:spPr/>
      <dgm:t>
        <a:bodyPr/>
        <a:lstStyle/>
        <a:p>
          <a:r>
            <a:rPr lang="es-MX" sz="1800" b="1" dirty="0" smtClean="0">
              <a:solidFill>
                <a:schemeClr val="bg1"/>
              </a:solidFill>
            </a:rPr>
            <a:t>Inspeccionar desechos</a:t>
          </a:r>
          <a:endParaRPr lang="es-MX" sz="1800" b="1" dirty="0">
            <a:solidFill>
              <a:schemeClr val="bg1"/>
            </a:solidFill>
          </a:endParaRPr>
        </a:p>
      </dgm:t>
    </dgm:pt>
    <dgm:pt modelId="{2353E33C-5A33-4ED7-9C45-3667F3F5142B}" type="parTrans" cxnId="{23A6A533-E8D3-4D54-A341-BFC6A8892064}">
      <dgm:prSet/>
      <dgm:spPr/>
      <dgm:t>
        <a:bodyPr/>
        <a:lstStyle/>
        <a:p>
          <a:endParaRPr lang="es-MX"/>
        </a:p>
      </dgm:t>
    </dgm:pt>
    <dgm:pt modelId="{502FEA6F-DEE0-45DA-B908-B57C4ED9D7F9}" type="sibTrans" cxnId="{23A6A533-E8D3-4D54-A341-BFC6A8892064}">
      <dgm:prSet/>
      <dgm:spPr/>
      <dgm:t>
        <a:bodyPr/>
        <a:lstStyle/>
        <a:p>
          <a:endParaRPr lang="es-MX"/>
        </a:p>
      </dgm:t>
    </dgm:pt>
    <dgm:pt modelId="{C8263358-345E-452E-9458-65FC1C148AE1}">
      <dgm:prSet phldrT="[Texto]" custT="1"/>
      <dgm:spPr/>
      <dgm:t>
        <a:bodyPr/>
        <a:lstStyle/>
        <a:p>
          <a:r>
            <a:rPr lang="es-MX" sz="1800" b="1" dirty="0" smtClean="0">
              <a:solidFill>
                <a:schemeClr val="bg1"/>
              </a:solidFill>
            </a:rPr>
            <a:t>Distribuir</a:t>
          </a:r>
          <a:endParaRPr lang="es-MX" sz="1800" b="1" dirty="0">
            <a:solidFill>
              <a:schemeClr val="bg1"/>
            </a:solidFill>
          </a:endParaRPr>
        </a:p>
      </dgm:t>
    </dgm:pt>
    <dgm:pt modelId="{327EA0C2-F516-48B5-B572-5AEA561B905B}" type="parTrans" cxnId="{82341300-5653-4D79-A314-830E79895BE2}">
      <dgm:prSet/>
      <dgm:spPr/>
      <dgm:t>
        <a:bodyPr/>
        <a:lstStyle/>
        <a:p>
          <a:endParaRPr lang="es-MX"/>
        </a:p>
      </dgm:t>
    </dgm:pt>
    <dgm:pt modelId="{363344CE-B401-41AB-915A-C1C5B7E09F85}" type="sibTrans" cxnId="{82341300-5653-4D79-A314-830E79895BE2}">
      <dgm:prSet/>
      <dgm:spPr/>
      <dgm:t>
        <a:bodyPr/>
        <a:lstStyle/>
        <a:p>
          <a:endParaRPr lang="es-MX"/>
        </a:p>
      </dgm:t>
    </dgm:pt>
    <dgm:pt modelId="{F33D5D83-D624-416B-84D3-2A5F8EF20D38}">
      <dgm:prSet phldrT="[Texto]" custT="1"/>
      <dgm:spPr/>
      <dgm:t>
        <a:bodyPr/>
        <a:lstStyle/>
        <a:p>
          <a:r>
            <a:rPr lang="es-MX" sz="1800" b="1" dirty="0" smtClean="0">
              <a:solidFill>
                <a:schemeClr val="bg1"/>
              </a:solidFill>
            </a:rPr>
            <a:t>Cobrar</a:t>
          </a:r>
          <a:endParaRPr lang="es-MX" sz="1800" b="1" dirty="0">
            <a:solidFill>
              <a:schemeClr val="bg1"/>
            </a:solidFill>
          </a:endParaRPr>
        </a:p>
      </dgm:t>
    </dgm:pt>
    <dgm:pt modelId="{EE6AC1EA-FC17-4F23-BF99-9D1E2B6DD52F}" type="parTrans" cxnId="{7F0B1E88-1BCA-4E95-AAF0-562F6115B56D}">
      <dgm:prSet/>
      <dgm:spPr/>
      <dgm:t>
        <a:bodyPr/>
        <a:lstStyle/>
        <a:p>
          <a:endParaRPr lang="es-MX"/>
        </a:p>
      </dgm:t>
    </dgm:pt>
    <dgm:pt modelId="{5BDC5254-67E3-4277-B8F5-1573EEE304E7}" type="sibTrans" cxnId="{7F0B1E88-1BCA-4E95-AAF0-562F6115B56D}">
      <dgm:prSet/>
      <dgm:spPr/>
      <dgm:t>
        <a:bodyPr/>
        <a:lstStyle/>
        <a:p>
          <a:endParaRPr lang="es-MX"/>
        </a:p>
      </dgm:t>
    </dgm:pt>
    <dgm:pt modelId="{597E99F8-6637-40B8-A812-95FD1BB9267C}">
      <dgm:prSet phldrT="[Texto]" custT="1"/>
      <dgm:spPr/>
      <dgm:t>
        <a:bodyPr/>
        <a:lstStyle/>
        <a:p>
          <a:r>
            <a:rPr lang="es-MX" sz="1800" b="1" dirty="0" smtClean="0">
              <a:solidFill>
                <a:schemeClr val="bg1"/>
              </a:solidFill>
            </a:rPr>
            <a:t>Preparar máquinas</a:t>
          </a:r>
          <a:endParaRPr lang="es-MX" sz="1800" b="1" dirty="0">
            <a:solidFill>
              <a:schemeClr val="bg1"/>
            </a:solidFill>
          </a:endParaRPr>
        </a:p>
      </dgm:t>
    </dgm:pt>
    <dgm:pt modelId="{ED6B3D0F-B677-4F08-976E-40FBB532C725}" type="parTrans" cxnId="{05973524-A124-43B9-BCE2-E19B80CE193E}">
      <dgm:prSet/>
      <dgm:spPr/>
      <dgm:t>
        <a:bodyPr/>
        <a:lstStyle/>
        <a:p>
          <a:endParaRPr lang="es-MX"/>
        </a:p>
      </dgm:t>
    </dgm:pt>
    <dgm:pt modelId="{1F5E1704-4C88-4C4F-B8CD-795AB437C926}" type="sibTrans" cxnId="{05973524-A124-43B9-BCE2-E19B80CE193E}">
      <dgm:prSet/>
      <dgm:spPr/>
      <dgm:t>
        <a:bodyPr/>
        <a:lstStyle/>
        <a:p>
          <a:endParaRPr lang="es-MX"/>
        </a:p>
      </dgm:t>
    </dgm:pt>
    <dgm:pt modelId="{10F89BF7-6DD6-4173-8B7F-470EA177360C}">
      <dgm:prSet phldrT="[Texto]" custT="1"/>
      <dgm:spPr/>
      <dgm:t>
        <a:bodyPr/>
        <a:lstStyle/>
        <a:p>
          <a:r>
            <a:rPr lang="es-MX" sz="1800" b="1" dirty="0" smtClean="0">
              <a:solidFill>
                <a:schemeClr val="bg1"/>
              </a:solidFill>
            </a:rPr>
            <a:t>Afelpar</a:t>
          </a:r>
          <a:endParaRPr lang="es-MX" sz="1800" b="1" dirty="0">
            <a:solidFill>
              <a:schemeClr val="bg1"/>
            </a:solidFill>
          </a:endParaRPr>
        </a:p>
      </dgm:t>
    </dgm:pt>
    <dgm:pt modelId="{56129307-8706-4F9C-9941-009EF1F44195}" type="parTrans" cxnId="{22546405-6B5F-4C0B-AC28-F4F21A70DD9A}">
      <dgm:prSet/>
      <dgm:spPr/>
      <dgm:t>
        <a:bodyPr/>
        <a:lstStyle/>
        <a:p>
          <a:endParaRPr lang="es-MX"/>
        </a:p>
      </dgm:t>
    </dgm:pt>
    <dgm:pt modelId="{FC5F108B-67D2-4800-B56B-0C1D5F3776EE}" type="sibTrans" cxnId="{22546405-6B5F-4C0B-AC28-F4F21A70DD9A}">
      <dgm:prSet/>
      <dgm:spPr/>
      <dgm:t>
        <a:bodyPr/>
        <a:lstStyle/>
        <a:p>
          <a:endParaRPr lang="es-MX"/>
        </a:p>
      </dgm:t>
    </dgm:pt>
    <dgm:pt modelId="{1A6CE6D4-87D1-48C2-AFFE-B076D1EF6B5E}">
      <dgm:prSet phldrT="[Texto]" custT="1"/>
      <dgm:spPr/>
      <dgm:t>
        <a:bodyPr/>
        <a:lstStyle/>
        <a:p>
          <a:r>
            <a:rPr lang="es-MX" sz="1800" b="1" dirty="0" smtClean="0">
              <a:solidFill>
                <a:schemeClr val="bg1"/>
              </a:solidFill>
            </a:rPr>
            <a:t>Inspeccionar producto</a:t>
          </a:r>
          <a:endParaRPr lang="es-MX" sz="1800" b="1" dirty="0">
            <a:solidFill>
              <a:schemeClr val="bg1"/>
            </a:solidFill>
          </a:endParaRPr>
        </a:p>
      </dgm:t>
    </dgm:pt>
    <dgm:pt modelId="{A7938233-ADE6-4D17-AFBD-2CF189BBB0C5}" type="parTrans" cxnId="{CF11870E-CE27-49DE-BF83-65D7F5AB62FD}">
      <dgm:prSet/>
      <dgm:spPr/>
      <dgm:t>
        <a:bodyPr/>
        <a:lstStyle/>
        <a:p>
          <a:endParaRPr lang="es-MX"/>
        </a:p>
      </dgm:t>
    </dgm:pt>
    <dgm:pt modelId="{87AF467B-1A85-436A-9158-DCA0FCEA0FD7}" type="sibTrans" cxnId="{CF11870E-CE27-49DE-BF83-65D7F5AB62FD}">
      <dgm:prSet/>
      <dgm:spPr/>
      <dgm:t>
        <a:bodyPr/>
        <a:lstStyle/>
        <a:p>
          <a:endParaRPr lang="es-MX"/>
        </a:p>
      </dgm:t>
    </dgm:pt>
    <dgm:pt modelId="{0851074B-9196-4186-B348-931DE0736066}">
      <dgm:prSet phldrT="[Texto]" custT="1"/>
      <dgm:spPr/>
      <dgm:t>
        <a:bodyPr/>
        <a:lstStyle/>
        <a:p>
          <a:r>
            <a:rPr lang="es-MX" sz="1800" b="1" dirty="0" smtClean="0">
              <a:solidFill>
                <a:schemeClr val="bg1"/>
              </a:solidFill>
            </a:rPr>
            <a:t>Almacenar</a:t>
          </a:r>
          <a:endParaRPr lang="es-MX" sz="1800" b="1" dirty="0">
            <a:solidFill>
              <a:schemeClr val="bg1"/>
            </a:solidFill>
          </a:endParaRPr>
        </a:p>
      </dgm:t>
    </dgm:pt>
    <dgm:pt modelId="{04AF79A8-C714-456E-B812-06D4D5147643}" type="parTrans" cxnId="{CDF839F2-43C3-4398-AD0E-09AD29E11CAE}">
      <dgm:prSet/>
      <dgm:spPr/>
      <dgm:t>
        <a:bodyPr/>
        <a:lstStyle/>
        <a:p>
          <a:endParaRPr lang="es-MX"/>
        </a:p>
      </dgm:t>
    </dgm:pt>
    <dgm:pt modelId="{DBF28E56-9314-499F-9AAE-7F747665FA7F}" type="sibTrans" cxnId="{CDF839F2-43C3-4398-AD0E-09AD29E11CAE}">
      <dgm:prSet/>
      <dgm:spPr/>
      <dgm:t>
        <a:bodyPr/>
        <a:lstStyle/>
        <a:p>
          <a:endParaRPr lang="es-MX"/>
        </a:p>
      </dgm:t>
    </dgm:pt>
    <dgm:pt modelId="{74359F06-F295-4F8E-ABC6-9C37986B0AB0}" type="pres">
      <dgm:prSet presAssocID="{B6C01CBE-F63E-4177-A5E4-E5DECA8A5FA2}" presName="Name0" presStyleCnt="0">
        <dgm:presLayoutVars>
          <dgm:dir/>
          <dgm:resizeHandles/>
        </dgm:presLayoutVars>
      </dgm:prSet>
      <dgm:spPr/>
      <dgm:t>
        <a:bodyPr/>
        <a:lstStyle/>
        <a:p>
          <a:endParaRPr lang="es-MX"/>
        </a:p>
      </dgm:t>
    </dgm:pt>
    <dgm:pt modelId="{5CB60D6D-9DC7-448F-9543-4C8F125F76CE}" type="pres">
      <dgm:prSet presAssocID="{B10C4CF1-0C4C-428B-84F0-EBA5FB9932D0}" presName="compNode" presStyleCnt="0"/>
      <dgm:spPr/>
    </dgm:pt>
    <dgm:pt modelId="{86B2ED04-032B-467B-BE0B-91A862D46A35}" type="pres">
      <dgm:prSet presAssocID="{B10C4CF1-0C4C-428B-84F0-EBA5FB9932D0}" presName="dummyConnPt" presStyleCnt="0"/>
      <dgm:spPr/>
    </dgm:pt>
    <dgm:pt modelId="{8BAFD97F-2082-4093-8E22-397164DA2F72}" type="pres">
      <dgm:prSet presAssocID="{B10C4CF1-0C4C-428B-84F0-EBA5FB9932D0}" presName="node" presStyleLbl="node1" presStyleIdx="0" presStyleCnt="16">
        <dgm:presLayoutVars>
          <dgm:bulletEnabled val="1"/>
        </dgm:presLayoutVars>
      </dgm:prSet>
      <dgm:spPr/>
      <dgm:t>
        <a:bodyPr/>
        <a:lstStyle/>
        <a:p>
          <a:endParaRPr lang="es-MX"/>
        </a:p>
      </dgm:t>
    </dgm:pt>
    <dgm:pt modelId="{19BC320E-78C6-4DE4-B3C6-38A09A9030A2}" type="pres">
      <dgm:prSet presAssocID="{10302E06-28D6-4FA0-9C54-CE0D15E7CBA1}" presName="sibTrans" presStyleLbl="bgSibTrans2D1" presStyleIdx="0" presStyleCnt="15"/>
      <dgm:spPr/>
      <dgm:t>
        <a:bodyPr/>
        <a:lstStyle/>
        <a:p>
          <a:endParaRPr lang="es-MX"/>
        </a:p>
      </dgm:t>
    </dgm:pt>
    <dgm:pt modelId="{515986BB-FF1D-44D6-B770-86C434143B9A}" type="pres">
      <dgm:prSet presAssocID="{9C7543F5-5984-4CF0-AF00-73849278F1C3}" presName="compNode" presStyleCnt="0"/>
      <dgm:spPr/>
    </dgm:pt>
    <dgm:pt modelId="{8126F93F-0227-418A-AE31-7FB533690AB0}" type="pres">
      <dgm:prSet presAssocID="{9C7543F5-5984-4CF0-AF00-73849278F1C3}" presName="dummyConnPt" presStyleCnt="0"/>
      <dgm:spPr/>
    </dgm:pt>
    <dgm:pt modelId="{EEEF2C78-B6B7-42B9-850E-8B6E0739E526}" type="pres">
      <dgm:prSet presAssocID="{9C7543F5-5984-4CF0-AF00-73849278F1C3}" presName="node" presStyleLbl="node1" presStyleIdx="1" presStyleCnt="16">
        <dgm:presLayoutVars>
          <dgm:bulletEnabled val="1"/>
        </dgm:presLayoutVars>
      </dgm:prSet>
      <dgm:spPr/>
      <dgm:t>
        <a:bodyPr/>
        <a:lstStyle/>
        <a:p>
          <a:endParaRPr lang="es-MX"/>
        </a:p>
      </dgm:t>
    </dgm:pt>
    <dgm:pt modelId="{845FCFE7-4A81-4437-ACC1-55F689324A86}" type="pres">
      <dgm:prSet presAssocID="{8F1FD1B0-B92E-4EEA-8618-03AA4052E15F}" presName="sibTrans" presStyleLbl="bgSibTrans2D1" presStyleIdx="1" presStyleCnt="15"/>
      <dgm:spPr/>
      <dgm:t>
        <a:bodyPr/>
        <a:lstStyle/>
        <a:p>
          <a:endParaRPr lang="es-MX"/>
        </a:p>
      </dgm:t>
    </dgm:pt>
    <dgm:pt modelId="{42D893C7-ADBF-454F-97A2-A9EB6032B46B}" type="pres">
      <dgm:prSet presAssocID="{696E52C4-651F-420A-A3A1-2DC30DC54D98}" presName="compNode" presStyleCnt="0"/>
      <dgm:spPr/>
    </dgm:pt>
    <dgm:pt modelId="{DFB52343-BFDC-43F5-B81F-B54AC8D36497}" type="pres">
      <dgm:prSet presAssocID="{696E52C4-651F-420A-A3A1-2DC30DC54D98}" presName="dummyConnPt" presStyleCnt="0"/>
      <dgm:spPr/>
    </dgm:pt>
    <dgm:pt modelId="{95395077-466E-46C1-A872-5F4C052AA4C2}" type="pres">
      <dgm:prSet presAssocID="{696E52C4-651F-420A-A3A1-2DC30DC54D98}" presName="node" presStyleLbl="node1" presStyleIdx="2" presStyleCnt="16">
        <dgm:presLayoutVars>
          <dgm:bulletEnabled val="1"/>
        </dgm:presLayoutVars>
      </dgm:prSet>
      <dgm:spPr/>
      <dgm:t>
        <a:bodyPr/>
        <a:lstStyle/>
        <a:p>
          <a:endParaRPr lang="es-MX"/>
        </a:p>
      </dgm:t>
    </dgm:pt>
    <dgm:pt modelId="{87B28D17-867B-477B-A1A5-19D21218AEE5}" type="pres">
      <dgm:prSet presAssocID="{4B4AD250-05DA-4B31-B499-0A23C1B67C78}" presName="sibTrans" presStyleLbl="bgSibTrans2D1" presStyleIdx="2" presStyleCnt="15"/>
      <dgm:spPr/>
      <dgm:t>
        <a:bodyPr/>
        <a:lstStyle/>
        <a:p>
          <a:endParaRPr lang="es-MX"/>
        </a:p>
      </dgm:t>
    </dgm:pt>
    <dgm:pt modelId="{B928DF85-3FB0-43A8-B16C-601E743E399F}" type="pres">
      <dgm:prSet presAssocID="{EC9F415A-FC56-49AC-B515-366476DE3068}" presName="compNode" presStyleCnt="0"/>
      <dgm:spPr/>
    </dgm:pt>
    <dgm:pt modelId="{96910CD4-571D-48E8-93EF-40761DAA214D}" type="pres">
      <dgm:prSet presAssocID="{EC9F415A-FC56-49AC-B515-366476DE3068}" presName="dummyConnPt" presStyleCnt="0"/>
      <dgm:spPr/>
    </dgm:pt>
    <dgm:pt modelId="{03EA4338-474A-4A49-B929-7209D41CEFCB}" type="pres">
      <dgm:prSet presAssocID="{EC9F415A-FC56-49AC-B515-366476DE3068}" presName="node" presStyleLbl="node1" presStyleIdx="3" presStyleCnt="16">
        <dgm:presLayoutVars>
          <dgm:bulletEnabled val="1"/>
        </dgm:presLayoutVars>
      </dgm:prSet>
      <dgm:spPr/>
      <dgm:t>
        <a:bodyPr/>
        <a:lstStyle/>
        <a:p>
          <a:endParaRPr lang="es-MX"/>
        </a:p>
      </dgm:t>
    </dgm:pt>
    <dgm:pt modelId="{F3C815E8-640A-4B43-99DA-E120FF429BF0}" type="pres">
      <dgm:prSet presAssocID="{4C3363EB-6C8A-4002-AF3D-A864383520E8}" presName="sibTrans" presStyleLbl="bgSibTrans2D1" presStyleIdx="3" presStyleCnt="15"/>
      <dgm:spPr/>
      <dgm:t>
        <a:bodyPr/>
        <a:lstStyle/>
        <a:p>
          <a:endParaRPr lang="es-MX"/>
        </a:p>
      </dgm:t>
    </dgm:pt>
    <dgm:pt modelId="{57691B1F-60CA-4088-BF8A-F6422EF7B501}" type="pres">
      <dgm:prSet presAssocID="{399A0FDB-2245-46EF-8D98-0A03049DFAD8}" presName="compNode" presStyleCnt="0"/>
      <dgm:spPr/>
    </dgm:pt>
    <dgm:pt modelId="{63E35294-4C2F-4187-BBC8-910ECF11CE0C}" type="pres">
      <dgm:prSet presAssocID="{399A0FDB-2245-46EF-8D98-0A03049DFAD8}" presName="dummyConnPt" presStyleCnt="0"/>
      <dgm:spPr/>
    </dgm:pt>
    <dgm:pt modelId="{DF2D7F5B-57D7-4744-9FEA-E8564E5237F4}" type="pres">
      <dgm:prSet presAssocID="{399A0FDB-2245-46EF-8D98-0A03049DFAD8}" presName="node" presStyleLbl="node1" presStyleIdx="4" presStyleCnt="16">
        <dgm:presLayoutVars>
          <dgm:bulletEnabled val="1"/>
        </dgm:presLayoutVars>
      </dgm:prSet>
      <dgm:spPr/>
      <dgm:t>
        <a:bodyPr/>
        <a:lstStyle/>
        <a:p>
          <a:endParaRPr lang="es-MX"/>
        </a:p>
      </dgm:t>
    </dgm:pt>
    <dgm:pt modelId="{B02CFB57-1824-42AB-998C-4FF123098705}" type="pres">
      <dgm:prSet presAssocID="{1F72F26B-036F-4DCB-885D-1FE5F90E4A82}" presName="sibTrans" presStyleLbl="bgSibTrans2D1" presStyleIdx="4" presStyleCnt="15"/>
      <dgm:spPr/>
      <dgm:t>
        <a:bodyPr/>
        <a:lstStyle/>
        <a:p>
          <a:endParaRPr lang="es-MX"/>
        </a:p>
      </dgm:t>
    </dgm:pt>
    <dgm:pt modelId="{DF63E207-021D-40A2-978C-C68D9770B74B}" type="pres">
      <dgm:prSet presAssocID="{04C3844B-D300-484B-B5F1-09FBCE9D32CF}" presName="compNode" presStyleCnt="0"/>
      <dgm:spPr/>
    </dgm:pt>
    <dgm:pt modelId="{DD307E50-58C5-4E7D-A892-DC1579C643AB}" type="pres">
      <dgm:prSet presAssocID="{04C3844B-D300-484B-B5F1-09FBCE9D32CF}" presName="dummyConnPt" presStyleCnt="0"/>
      <dgm:spPr/>
    </dgm:pt>
    <dgm:pt modelId="{A26E4565-222C-4CB5-9078-044C5E604D6A}" type="pres">
      <dgm:prSet presAssocID="{04C3844B-D300-484B-B5F1-09FBCE9D32CF}" presName="node" presStyleLbl="node1" presStyleIdx="5" presStyleCnt="16">
        <dgm:presLayoutVars>
          <dgm:bulletEnabled val="1"/>
        </dgm:presLayoutVars>
      </dgm:prSet>
      <dgm:spPr/>
      <dgm:t>
        <a:bodyPr/>
        <a:lstStyle/>
        <a:p>
          <a:endParaRPr lang="es-MX"/>
        </a:p>
      </dgm:t>
    </dgm:pt>
    <dgm:pt modelId="{7150B44A-12AF-4F72-8D6A-17082BE54D6B}" type="pres">
      <dgm:prSet presAssocID="{01769468-80CF-4E96-9D21-87F519DE44C9}" presName="sibTrans" presStyleLbl="bgSibTrans2D1" presStyleIdx="5" presStyleCnt="15"/>
      <dgm:spPr/>
      <dgm:t>
        <a:bodyPr/>
        <a:lstStyle/>
        <a:p>
          <a:endParaRPr lang="es-MX"/>
        </a:p>
      </dgm:t>
    </dgm:pt>
    <dgm:pt modelId="{FEDE04F1-AE92-4024-AD2D-5BAC9FE1A5CE}" type="pres">
      <dgm:prSet presAssocID="{DD3FF37C-9AFF-493B-AD0A-95EDB84C667C}" presName="compNode" presStyleCnt="0"/>
      <dgm:spPr/>
    </dgm:pt>
    <dgm:pt modelId="{4DF72DB7-4F78-4360-9120-39F7FF0C926A}" type="pres">
      <dgm:prSet presAssocID="{DD3FF37C-9AFF-493B-AD0A-95EDB84C667C}" presName="dummyConnPt" presStyleCnt="0"/>
      <dgm:spPr/>
    </dgm:pt>
    <dgm:pt modelId="{64FB78D6-1B34-4B27-92A7-D34ED5426D02}" type="pres">
      <dgm:prSet presAssocID="{DD3FF37C-9AFF-493B-AD0A-95EDB84C667C}" presName="node" presStyleLbl="node1" presStyleIdx="6" presStyleCnt="16">
        <dgm:presLayoutVars>
          <dgm:bulletEnabled val="1"/>
        </dgm:presLayoutVars>
      </dgm:prSet>
      <dgm:spPr/>
      <dgm:t>
        <a:bodyPr/>
        <a:lstStyle/>
        <a:p>
          <a:endParaRPr lang="es-MX"/>
        </a:p>
      </dgm:t>
    </dgm:pt>
    <dgm:pt modelId="{F2F23FEA-3385-4798-B326-6B896CE8954B}" type="pres">
      <dgm:prSet presAssocID="{21975415-0471-4D73-901B-07FFB10A3509}" presName="sibTrans" presStyleLbl="bgSibTrans2D1" presStyleIdx="6" presStyleCnt="15"/>
      <dgm:spPr/>
      <dgm:t>
        <a:bodyPr/>
        <a:lstStyle/>
        <a:p>
          <a:endParaRPr lang="es-MX"/>
        </a:p>
      </dgm:t>
    </dgm:pt>
    <dgm:pt modelId="{C2A14B60-FC86-4324-A1C9-D915E2C8A19F}" type="pres">
      <dgm:prSet presAssocID="{B3E6DE35-5C85-46FE-AEFF-A5018DC245C5}" presName="compNode" presStyleCnt="0"/>
      <dgm:spPr/>
    </dgm:pt>
    <dgm:pt modelId="{5D8D6952-7B9B-4349-A950-2BE1D949F818}" type="pres">
      <dgm:prSet presAssocID="{B3E6DE35-5C85-46FE-AEFF-A5018DC245C5}" presName="dummyConnPt" presStyleCnt="0"/>
      <dgm:spPr/>
    </dgm:pt>
    <dgm:pt modelId="{23754F27-47DD-4071-98BE-76139587E4DE}" type="pres">
      <dgm:prSet presAssocID="{B3E6DE35-5C85-46FE-AEFF-A5018DC245C5}" presName="node" presStyleLbl="node1" presStyleIdx="7" presStyleCnt="16">
        <dgm:presLayoutVars>
          <dgm:bulletEnabled val="1"/>
        </dgm:presLayoutVars>
      </dgm:prSet>
      <dgm:spPr/>
      <dgm:t>
        <a:bodyPr/>
        <a:lstStyle/>
        <a:p>
          <a:endParaRPr lang="es-MX"/>
        </a:p>
      </dgm:t>
    </dgm:pt>
    <dgm:pt modelId="{E25CF524-8C44-4502-92FC-D6D5DD9FB7C0}" type="pres">
      <dgm:prSet presAssocID="{5AEFAC19-B448-4500-8511-C47EB005E520}" presName="sibTrans" presStyleLbl="bgSibTrans2D1" presStyleIdx="7" presStyleCnt="15"/>
      <dgm:spPr/>
      <dgm:t>
        <a:bodyPr/>
        <a:lstStyle/>
        <a:p>
          <a:endParaRPr lang="es-MX"/>
        </a:p>
      </dgm:t>
    </dgm:pt>
    <dgm:pt modelId="{CEE4E8E9-2E8D-4662-9451-08709EF11375}" type="pres">
      <dgm:prSet presAssocID="{74755731-EFA7-488E-BD39-72DAFE2D31C5}" presName="compNode" presStyleCnt="0"/>
      <dgm:spPr/>
    </dgm:pt>
    <dgm:pt modelId="{06270DAB-A343-4317-A324-6A5043AFA42F}" type="pres">
      <dgm:prSet presAssocID="{74755731-EFA7-488E-BD39-72DAFE2D31C5}" presName="dummyConnPt" presStyleCnt="0"/>
      <dgm:spPr/>
    </dgm:pt>
    <dgm:pt modelId="{BEBAB838-16AA-4C4A-B91E-40680D0CEE31}" type="pres">
      <dgm:prSet presAssocID="{74755731-EFA7-488E-BD39-72DAFE2D31C5}" presName="node" presStyleLbl="node1" presStyleIdx="8" presStyleCnt="16">
        <dgm:presLayoutVars>
          <dgm:bulletEnabled val="1"/>
        </dgm:presLayoutVars>
      </dgm:prSet>
      <dgm:spPr/>
      <dgm:t>
        <a:bodyPr/>
        <a:lstStyle/>
        <a:p>
          <a:endParaRPr lang="es-MX"/>
        </a:p>
      </dgm:t>
    </dgm:pt>
    <dgm:pt modelId="{6852E9EF-6E87-4CCC-8B93-71166307DDE6}" type="pres">
      <dgm:prSet presAssocID="{9897A5C0-7F0A-456A-9EE2-BDAE758D8280}" presName="sibTrans" presStyleLbl="bgSibTrans2D1" presStyleIdx="8" presStyleCnt="15"/>
      <dgm:spPr/>
      <dgm:t>
        <a:bodyPr/>
        <a:lstStyle/>
        <a:p>
          <a:endParaRPr lang="es-MX"/>
        </a:p>
      </dgm:t>
    </dgm:pt>
    <dgm:pt modelId="{6E4438C7-72E9-4AB6-9972-F09A3E47EF4A}" type="pres">
      <dgm:prSet presAssocID="{37C79B94-C890-4507-B583-5C67AAD8D0CA}" presName="compNode" presStyleCnt="0"/>
      <dgm:spPr/>
    </dgm:pt>
    <dgm:pt modelId="{8D82BF3E-A88B-4CF3-B40E-A6D4F9D498FB}" type="pres">
      <dgm:prSet presAssocID="{37C79B94-C890-4507-B583-5C67AAD8D0CA}" presName="dummyConnPt" presStyleCnt="0"/>
      <dgm:spPr/>
    </dgm:pt>
    <dgm:pt modelId="{5A929209-C08B-4C41-95F5-7493C0A6F487}" type="pres">
      <dgm:prSet presAssocID="{37C79B94-C890-4507-B583-5C67AAD8D0CA}" presName="node" presStyleLbl="node1" presStyleIdx="9" presStyleCnt="16">
        <dgm:presLayoutVars>
          <dgm:bulletEnabled val="1"/>
        </dgm:presLayoutVars>
      </dgm:prSet>
      <dgm:spPr/>
      <dgm:t>
        <a:bodyPr/>
        <a:lstStyle/>
        <a:p>
          <a:endParaRPr lang="es-MX"/>
        </a:p>
      </dgm:t>
    </dgm:pt>
    <dgm:pt modelId="{F1948A65-BD4E-4067-A89B-4704A9849368}" type="pres">
      <dgm:prSet presAssocID="{502FEA6F-DEE0-45DA-B908-B57C4ED9D7F9}" presName="sibTrans" presStyleLbl="bgSibTrans2D1" presStyleIdx="9" presStyleCnt="15"/>
      <dgm:spPr/>
      <dgm:t>
        <a:bodyPr/>
        <a:lstStyle/>
        <a:p>
          <a:endParaRPr lang="es-MX"/>
        </a:p>
      </dgm:t>
    </dgm:pt>
    <dgm:pt modelId="{7E5CE26D-73BA-42C3-9E39-8B862EB20774}" type="pres">
      <dgm:prSet presAssocID="{597E99F8-6637-40B8-A812-95FD1BB9267C}" presName="compNode" presStyleCnt="0"/>
      <dgm:spPr/>
    </dgm:pt>
    <dgm:pt modelId="{814CD46F-B0A5-40CD-B7BD-DE06561539E2}" type="pres">
      <dgm:prSet presAssocID="{597E99F8-6637-40B8-A812-95FD1BB9267C}" presName="dummyConnPt" presStyleCnt="0"/>
      <dgm:spPr/>
    </dgm:pt>
    <dgm:pt modelId="{41D291E0-E6AD-4622-A85C-983FCB89B1EC}" type="pres">
      <dgm:prSet presAssocID="{597E99F8-6637-40B8-A812-95FD1BB9267C}" presName="node" presStyleLbl="node1" presStyleIdx="10" presStyleCnt="16">
        <dgm:presLayoutVars>
          <dgm:bulletEnabled val="1"/>
        </dgm:presLayoutVars>
      </dgm:prSet>
      <dgm:spPr/>
      <dgm:t>
        <a:bodyPr/>
        <a:lstStyle/>
        <a:p>
          <a:endParaRPr lang="es-MX"/>
        </a:p>
      </dgm:t>
    </dgm:pt>
    <dgm:pt modelId="{44853BE4-AE85-4EDC-A3BB-8F42C2A5A314}" type="pres">
      <dgm:prSet presAssocID="{1F5E1704-4C88-4C4F-B8CD-795AB437C926}" presName="sibTrans" presStyleLbl="bgSibTrans2D1" presStyleIdx="10" presStyleCnt="15"/>
      <dgm:spPr/>
      <dgm:t>
        <a:bodyPr/>
        <a:lstStyle/>
        <a:p>
          <a:endParaRPr lang="es-MX"/>
        </a:p>
      </dgm:t>
    </dgm:pt>
    <dgm:pt modelId="{F296A790-C52C-43BA-9091-E5789C1B17F5}" type="pres">
      <dgm:prSet presAssocID="{10F89BF7-6DD6-4173-8B7F-470EA177360C}" presName="compNode" presStyleCnt="0"/>
      <dgm:spPr/>
    </dgm:pt>
    <dgm:pt modelId="{E0EA2038-7860-403A-B374-36CF6AE05399}" type="pres">
      <dgm:prSet presAssocID="{10F89BF7-6DD6-4173-8B7F-470EA177360C}" presName="dummyConnPt" presStyleCnt="0"/>
      <dgm:spPr/>
    </dgm:pt>
    <dgm:pt modelId="{96B4A6C8-4915-4865-99E5-CDBA68ECAC41}" type="pres">
      <dgm:prSet presAssocID="{10F89BF7-6DD6-4173-8B7F-470EA177360C}" presName="node" presStyleLbl="node1" presStyleIdx="11" presStyleCnt="16">
        <dgm:presLayoutVars>
          <dgm:bulletEnabled val="1"/>
        </dgm:presLayoutVars>
      </dgm:prSet>
      <dgm:spPr/>
      <dgm:t>
        <a:bodyPr/>
        <a:lstStyle/>
        <a:p>
          <a:endParaRPr lang="es-MX"/>
        </a:p>
      </dgm:t>
    </dgm:pt>
    <dgm:pt modelId="{953CCE98-41C5-4D4E-AF6A-39B1F3D62234}" type="pres">
      <dgm:prSet presAssocID="{FC5F108B-67D2-4800-B56B-0C1D5F3776EE}" presName="sibTrans" presStyleLbl="bgSibTrans2D1" presStyleIdx="11" presStyleCnt="15"/>
      <dgm:spPr/>
      <dgm:t>
        <a:bodyPr/>
        <a:lstStyle/>
        <a:p>
          <a:endParaRPr lang="es-MX"/>
        </a:p>
      </dgm:t>
    </dgm:pt>
    <dgm:pt modelId="{4A2EEF0F-39FB-4CD9-9C35-BA0B9188C934}" type="pres">
      <dgm:prSet presAssocID="{1A6CE6D4-87D1-48C2-AFFE-B076D1EF6B5E}" presName="compNode" presStyleCnt="0"/>
      <dgm:spPr/>
    </dgm:pt>
    <dgm:pt modelId="{68A47E61-636A-4C4D-9177-0350992A7772}" type="pres">
      <dgm:prSet presAssocID="{1A6CE6D4-87D1-48C2-AFFE-B076D1EF6B5E}" presName="dummyConnPt" presStyleCnt="0"/>
      <dgm:spPr/>
    </dgm:pt>
    <dgm:pt modelId="{ACD05AAB-D4A6-4440-9214-E26E4206C350}" type="pres">
      <dgm:prSet presAssocID="{1A6CE6D4-87D1-48C2-AFFE-B076D1EF6B5E}" presName="node" presStyleLbl="node1" presStyleIdx="12" presStyleCnt="16">
        <dgm:presLayoutVars>
          <dgm:bulletEnabled val="1"/>
        </dgm:presLayoutVars>
      </dgm:prSet>
      <dgm:spPr/>
      <dgm:t>
        <a:bodyPr/>
        <a:lstStyle/>
        <a:p>
          <a:endParaRPr lang="es-MX"/>
        </a:p>
      </dgm:t>
    </dgm:pt>
    <dgm:pt modelId="{41CA05EA-0280-491E-A606-DF12591DE7D5}" type="pres">
      <dgm:prSet presAssocID="{87AF467B-1A85-436A-9158-DCA0FCEA0FD7}" presName="sibTrans" presStyleLbl="bgSibTrans2D1" presStyleIdx="12" presStyleCnt="15"/>
      <dgm:spPr/>
      <dgm:t>
        <a:bodyPr/>
        <a:lstStyle/>
        <a:p>
          <a:endParaRPr lang="es-MX"/>
        </a:p>
      </dgm:t>
    </dgm:pt>
    <dgm:pt modelId="{B6185186-07CF-4D80-AA7F-7EACA4C8205F}" type="pres">
      <dgm:prSet presAssocID="{0851074B-9196-4186-B348-931DE0736066}" presName="compNode" presStyleCnt="0"/>
      <dgm:spPr/>
    </dgm:pt>
    <dgm:pt modelId="{35C44F34-66C2-4A2A-BD78-568D469EDD15}" type="pres">
      <dgm:prSet presAssocID="{0851074B-9196-4186-B348-931DE0736066}" presName="dummyConnPt" presStyleCnt="0"/>
      <dgm:spPr/>
    </dgm:pt>
    <dgm:pt modelId="{84EAFEDD-4227-4002-8D1B-A0C0A9D45705}" type="pres">
      <dgm:prSet presAssocID="{0851074B-9196-4186-B348-931DE0736066}" presName="node" presStyleLbl="node1" presStyleIdx="13" presStyleCnt="16">
        <dgm:presLayoutVars>
          <dgm:bulletEnabled val="1"/>
        </dgm:presLayoutVars>
      </dgm:prSet>
      <dgm:spPr/>
      <dgm:t>
        <a:bodyPr/>
        <a:lstStyle/>
        <a:p>
          <a:endParaRPr lang="es-MX"/>
        </a:p>
      </dgm:t>
    </dgm:pt>
    <dgm:pt modelId="{742E4AB0-2842-429D-9C3C-A06982F93715}" type="pres">
      <dgm:prSet presAssocID="{DBF28E56-9314-499F-9AAE-7F747665FA7F}" presName="sibTrans" presStyleLbl="bgSibTrans2D1" presStyleIdx="13" presStyleCnt="15"/>
      <dgm:spPr/>
      <dgm:t>
        <a:bodyPr/>
        <a:lstStyle/>
        <a:p>
          <a:endParaRPr lang="es-MX"/>
        </a:p>
      </dgm:t>
    </dgm:pt>
    <dgm:pt modelId="{7EDA6A43-F02E-4C9C-93DD-0F1674262C05}" type="pres">
      <dgm:prSet presAssocID="{C8263358-345E-452E-9458-65FC1C148AE1}" presName="compNode" presStyleCnt="0"/>
      <dgm:spPr/>
    </dgm:pt>
    <dgm:pt modelId="{74807212-3B65-4627-929E-36D22C63414F}" type="pres">
      <dgm:prSet presAssocID="{C8263358-345E-452E-9458-65FC1C148AE1}" presName="dummyConnPt" presStyleCnt="0"/>
      <dgm:spPr/>
    </dgm:pt>
    <dgm:pt modelId="{9EA5D9D3-0720-4F3E-9CAB-1ECF7F8D6DA1}" type="pres">
      <dgm:prSet presAssocID="{C8263358-345E-452E-9458-65FC1C148AE1}" presName="node" presStyleLbl="node1" presStyleIdx="14" presStyleCnt="16">
        <dgm:presLayoutVars>
          <dgm:bulletEnabled val="1"/>
        </dgm:presLayoutVars>
      </dgm:prSet>
      <dgm:spPr/>
      <dgm:t>
        <a:bodyPr/>
        <a:lstStyle/>
        <a:p>
          <a:endParaRPr lang="es-MX"/>
        </a:p>
      </dgm:t>
    </dgm:pt>
    <dgm:pt modelId="{E8E3F9AC-C646-4150-BA5E-C2A2FC4E3A0F}" type="pres">
      <dgm:prSet presAssocID="{363344CE-B401-41AB-915A-C1C5B7E09F85}" presName="sibTrans" presStyleLbl="bgSibTrans2D1" presStyleIdx="14" presStyleCnt="15"/>
      <dgm:spPr/>
      <dgm:t>
        <a:bodyPr/>
        <a:lstStyle/>
        <a:p>
          <a:endParaRPr lang="es-MX"/>
        </a:p>
      </dgm:t>
    </dgm:pt>
    <dgm:pt modelId="{AAF03197-1DE3-4548-AF09-918D56A904B0}" type="pres">
      <dgm:prSet presAssocID="{F33D5D83-D624-416B-84D3-2A5F8EF20D38}" presName="compNode" presStyleCnt="0"/>
      <dgm:spPr/>
    </dgm:pt>
    <dgm:pt modelId="{480EF208-BF6D-47A7-827E-E367DFE55C36}" type="pres">
      <dgm:prSet presAssocID="{F33D5D83-D624-416B-84D3-2A5F8EF20D38}" presName="dummyConnPt" presStyleCnt="0"/>
      <dgm:spPr/>
    </dgm:pt>
    <dgm:pt modelId="{2208F7BE-7872-414C-B6B7-8DF22CC62D8F}" type="pres">
      <dgm:prSet presAssocID="{F33D5D83-D624-416B-84D3-2A5F8EF20D38}" presName="node" presStyleLbl="node1" presStyleIdx="15" presStyleCnt="16">
        <dgm:presLayoutVars>
          <dgm:bulletEnabled val="1"/>
        </dgm:presLayoutVars>
      </dgm:prSet>
      <dgm:spPr/>
      <dgm:t>
        <a:bodyPr/>
        <a:lstStyle/>
        <a:p>
          <a:endParaRPr lang="es-MX"/>
        </a:p>
      </dgm:t>
    </dgm:pt>
  </dgm:ptLst>
  <dgm:cxnLst>
    <dgm:cxn modelId="{24C8C94F-4A14-2844-8DA4-B1BA4E0322A9}" type="presOf" srcId="{1F5E1704-4C88-4C4F-B8CD-795AB437C926}" destId="{44853BE4-AE85-4EDC-A3BB-8F42C2A5A314}" srcOrd="0" destOrd="0" presId="urn:microsoft.com/office/officeart/2005/8/layout/bProcess4"/>
    <dgm:cxn modelId="{BE25FE63-AC54-B24A-A26F-58BD0676BEDA}" type="presOf" srcId="{21975415-0471-4D73-901B-07FFB10A3509}" destId="{F2F23FEA-3385-4798-B326-6B896CE8954B}" srcOrd="0" destOrd="0" presId="urn:microsoft.com/office/officeart/2005/8/layout/bProcess4"/>
    <dgm:cxn modelId="{12974F9F-5DC5-4982-9D0B-FF442E43FC0C}" srcId="{B6C01CBE-F63E-4177-A5E4-E5DECA8A5FA2}" destId="{04C3844B-D300-484B-B5F1-09FBCE9D32CF}" srcOrd="5" destOrd="0" parTransId="{4C4E41E6-EB6B-4BE5-84E7-6B9061E14B1F}" sibTransId="{01769468-80CF-4E96-9D21-87F519DE44C9}"/>
    <dgm:cxn modelId="{05973524-A124-43B9-BCE2-E19B80CE193E}" srcId="{B6C01CBE-F63E-4177-A5E4-E5DECA8A5FA2}" destId="{597E99F8-6637-40B8-A812-95FD1BB9267C}" srcOrd="10" destOrd="0" parTransId="{ED6B3D0F-B677-4F08-976E-40FBB532C725}" sibTransId="{1F5E1704-4C88-4C4F-B8CD-795AB437C926}"/>
    <dgm:cxn modelId="{CF11870E-CE27-49DE-BF83-65D7F5AB62FD}" srcId="{B6C01CBE-F63E-4177-A5E4-E5DECA8A5FA2}" destId="{1A6CE6D4-87D1-48C2-AFFE-B076D1EF6B5E}" srcOrd="12" destOrd="0" parTransId="{A7938233-ADE6-4D17-AFBD-2CF189BBB0C5}" sibTransId="{87AF467B-1A85-436A-9158-DCA0FCEA0FD7}"/>
    <dgm:cxn modelId="{70B06D20-B588-4FE2-9CAD-6CE99D274499}" srcId="{B6C01CBE-F63E-4177-A5E4-E5DECA8A5FA2}" destId="{696E52C4-651F-420A-A3A1-2DC30DC54D98}" srcOrd="2" destOrd="0" parTransId="{D8784170-FEC4-4887-AF38-B4114D45F53F}" sibTransId="{4B4AD250-05DA-4B31-B499-0A23C1B67C78}"/>
    <dgm:cxn modelId="{34D9C6BE-54A2-284D-9483-DB7096EF6A8B}" type="presOf" srcId="{01769468-80CF-4E96-9D21-87F519DE44C9}" destId="{7150B44A-12AF-4F72-8D6A-17082BE54D6B}" srcOrd="0" destOrd="0" presId="urn:microsoft.com/office/officeart/2005/8/layout/bProcess4"/>
    <dgm:cxn modelId="{A150C357-CBC1-524C-B7AB-86CE292FE5E3}" type="presOf" srcId="{F33D5D83-D624-416B-84D3-2A5F8EF20D38}" destId="{2208F7BE-7872-414C-B6B7-8DF22CC62D8F}" srcOrd="0" destOrd="0" presId="urn:microsoft.com/office/officeart/2005/8/layout/bProcess4"/>
    <dgm:cxn modelId="{6BE41021-E326-2D4C-A242-A3774AA1F681}" type="presOf" srcId="{B6C01CBE-F63E-4177-A5E4-E5DECA8A5FA2}" destId="{74359F06-F295-4F8E-ABC6-9C37986B0AB0}" srcOrd="0" destOrd="0" presId="urn:microsoft.com/office/officeart/2005/8/layout/bProcess4"/>
    <dgm:cxn modelId="{88E27DAA-B65A-5A4E-8A12-944EF54A8973}" type="presOf" srcId="{EC9F415A-FC56-49AC-B515-366476DE3068}" destId="{03EA4338-474A-4A49-B929-7209D41CEFCB}" srcOrd="0" destOrd="0" presId="urn:microsoft.com/office/officeart/2005/8/layout/bProcess4"/>
    <dgm:cxn modelId="{C11FAFFC-DC48-B74B-B137-6C39C885311D}" type="presOf" srcId="{9C7543F5-5984-4CF0-AF00-73849278F1C3}" destId="{EEEF2C78-B6B7-42B9-850E-8B6E0739E526}" srcOrd="0" destOrd="0" presId="urn:microsoft.com/office/officeart/2005/8/layout/bProcess4"/>
    <dgm:cxn modelId="{8ED0FE35-C6CA-432B-83D4-CC7DFADA81E1}" srcId="{B6C01CBE-F63E-4177-A5E4-E5DECA8A5FA2}" destId="{9C7543F5-5984-4CF0-AF00-73849278F1C3}" srcOrd="1" destOrd="0" parTransId="{B2EDAD6B-5B94-492F-BA2C-DDD43DAF2535}" sibTransId="{8F1FD1B0-B92E-4EEA-8618-03AA4052E15F}"/>
    <dgm:cxn modelId="{12958DB1-6037-2F47-91C8-7B577B3AC517}" type="presOf" srcId="{597E99F8-6637-40B8-A812-95FD1BB9267C}" destId="{41D291E0-E6AD-4622-A85C-983FCB89B1EC}" srcOrd="0" destOrd="0" presId="urn:microsoft.com/office/officeart/2005/8/layout/bProcess4"/>
    <dgm:cxn modelId="{6B0C1B4F-6E01-4A1A-91F6-C30D22ABA057}" srcId="{B6C01CBE-F63E-4177-A5E4-E5DECA8A5FA2}" destId="{399A0FDB-2245-46EF-8D98-0A03049DFAD8}" srcOrd="4" destOrd="0" parTransId="{0BB257C6-FF5C-4A84-BEDD-33367AE41DFF}" sibTransId="{1F72F26B-036F-4DCB-885D-1FE5F90E4A82}"/>
    <dgm:cxn modelId="{BAA4BA13-2BC5-E541-AD66-E3F93951BBC4}" type="presOf" srcId="{B10C4CF1-0C4C-428B-84F0-EBA5FB9932D0}" destId="{8BAFD97F-2082-4093-8E22-397164DA2F72}" srcOrd="0" destOrd="0" presId="urn:microsoft.com/office/officeart/2005/8/layout/bProcess4"/>
    <dgm:cxn modelId="{C683069F-281F-1949-AE1F-EC9F06732025}" type="presOf" srcId="{FC5F108B-67D2-4800-B56B-0C1D5F3776EE}" destId="{953CCE98-41C5-4D4E-AF6A-39B1F3D62234}" srcOrd="0" destOrd="0" presId="urn:microsoft.com/office/officeart/2005/8/layout/bProcess4"/>
    <dgm:cxn modelId="{DE5F4E0E-B16B-484A-AFD7-663DFB114D9B}" type="presOf" srcId="{696E52C4-651F-420A-A3A1-2DC30DC54D98}" destId="{95395077-466E-46C1-A872-5F4C052AA4C2}" srcOrd="0" destOrd="0" presId="urn:microsoft.com/office/officeart/2005/8/layout/bProcess4"/>
    <dgm:cxn modelId="{60276A5D-DCB5-C14D-A2E5-33B408592F05}" type="presOf" srcId="{5AEFAC19-B448-4500-8511-C47EB005E520}" destId="{E25CF524-8C44-4502-92FC-D6D5DD9FB7C0}" srcOrd="0" destOrd="0" presId="urn:microsoft.com/office/officeart/2005/8/layout/bProcess4"/>
    <dgm:cxn modelId="{B1A6A3F9-9214-A24C-B5E6-7D99A19E05A1}" type="presOf" srcId="{10302E06-28D6-4FA0-9C54-CE0D15E7CBA1}" destId="{19BC320E-78C6-4DE4-B3C6-38A09A9030A2}" srcOrd="0" destOrd="0" presId="urn:microsoft.com/office/officeart/2005/8/layout/bProcess4"/>
    <dgm:cxn modelId="{34616E2C-7FD0-D74E-A251-9859145F0C5F}" type="presOf" srcId="{0851074B-9196-4186-B348-931DE0736066}" destId="{84EAFEDD-4227-4002-8D1B-A0C0A9D45705}" srcOrd="0" destOrd="0" presId="urn:microsoft.com/office/officeart/2005/8/layout/bProcess4"/>
    <dgm:cxn modelId="{4BD71D0E-F5A0-E547-B1F0-DC8B38177351}" type="presOf" srcId="{363344CE-B401-41AB-915A-C1C5B7E09F85}" destId="{E8E3F9AC-C646-4150-BA5E-C2A2FC4E3A0F}" srcOrd="0" destOrd="0" presId="urn:microsoft.com/office/officeart/2005/8/layout/bProcess4"/>
    <dgm:cxn modelId="{74140959-E89D-3947-9C99-083BABEAFE31}" type="presOf" srcId="{1A6CE6D4-87D1-48C2-AFFE-B076D1EF6B5E}" destId="{ACD05AAB-D4A6-4440-9214-E26E4206C350}" srcOrd="0" destOrd="0" presId="urn:microsoft.com/office/officeart/2005/8/layout/bProcess4"/>
    <dgm:cxn modelId="{0803617E-61C9-384B-9DA3-18C36A687848}" type="presOf" srcId="{4C3363EB-6C8A-4002-AF3D-A864383520E8}" destId="{F3C815E8-640A-4B43-99DA-E120FF429BF0}" srcOrd="0" destOrd="0" presId="urn:microsoft.com/office/officeart/2005/8/layout/bProcess4"/>
    <dgm:cxn modelId="{6EF85F17-CF1B-4D1E-A97C-9FC9CC8E56F1}" srcId="{B6C01CBE-F63E-4177-A5E4-E5DECA8A5FA2}" destId="{74755731-EFA7-488E-BD39-72DAFE2D31C5}" srcOrd="8" destOrd="0" parTransId="{D87CF74A-E87B-4EB4-BF41-E7EFEE12F679}" sibTransId="{9897A5C0-7F0A-456A-9EE2-BDAE758D8280}"/>
    <dgm:cxn modelId="{F1418B7F-3BEA-4CE2-B0E5-D3BE2FDA2C71}" srcId="{B6C01CBE-F63E-4177-A5E4-E5DECA8A5FA2}" destId="{DD3FF37C-9AFF-493B-AD0A-95EDB84C667C}" srcOrd="6" destOrd="0" parTransId="{FE3A24F0-C69C-4596-9EAF-4EFD8C3195E8}" sibTransId="{21975415-0471-4D73-901B-07FFB10A3509}"/>
    <dgm:cxn modelId="{EC1012F0-E101-6F44-A514-2A3D99017CB8}" type="presOf" srcId="{4B4AD250-05DA-4B31-B499-0A23C1B67C78}" destId="{87B28D17-867B-477B-A1A5-19D21218AEE5}" srcOrd="0" destOrd="0" presId="urn:microsoft.com/office/officeart/2005/8/layout/bProcess4"/>
    <dgm:cxn modelId="{7F0B1E88-1BCA-4E95-AAF0-562F6115B56D}" srcId="{B6C01CBE-F63E-4177-A5E4-E5DECA8A5FA2}" destId="{F33D5D83-D624-416B-84D3-2A5F8EF20D38}" srcOrd="15" destOrd="0" parTransId="{EE6AC1EA-FC17-4F23-BF99-9D1E2B6DD52F}" sibTransId="{5BDC5254-67E3-4277-B8F5-1573EEE304E7}"/>
    <dgm:cxn modelId="{7D701AAE-5323-6142-8369-C03DAE0507EA}" type="presOf" srcId="{04C3844B-D300-484B-B5F1-09FBCE9D32CF}" destId="{A26E4565-222C-4CB5-9078-044C5E604D6A}" srcOrd="0" destOrd="0" presId="urn:microsoft.com/office/officeart/2005/8/layout/bProcess4"/>
    <dgm:cxn modelId="{F74AF69B-6651-D548-B908-FEE2206FE9C3}" type="presOf" srcId="{DD3FF37C-9AFF-493B-AD0A-95EDB84C667C}" destId="{64FB78D6-1B34-4B27-92A7-D34ED5426D02}" srcOrd="0" destOrd="0" presId="urn:microsoft.com/office/officeart/2005/8/layout/bProcess4"/>
    <dgm:cxn modelId="{9EA01DEF-FE15-4C4F-814B-4AF1320B68CB}" type="presOf" srcId="{37C79B94-C890-4507-B583-5C67AAD8D0CA}" destId="{5A929209-C08B-4C41-95F5-7493C0A6F487}" srcOrd="0" destOrd="0" presId="urn:microsoft.com/office/officeart/2005/8/layout/bProcess4"/>
    <dgm:cxn modelId="{CDF839F2-43C3-4398-AD0E-09AD29E11CAE}" srcId="{B6C01CBE-F63E-4177-A5E4-E5DECA8A5FA2}" destId="{0851074B-9196-4186-B348-931DE0736066}" srcOrd="13" destOrd="0" parTransId="{04AF79A8-C714-456E-B812-06D4D5147643}" sibTransId="{DBF28E56-9314-499F-9AAE-7F747665FA7F}"/>
    <dgm:cxn modelId="{FB8943AD-4860-CF45-846E-0368E07661FD}" type="presOf" srcId="{399A0FDB-2245-46EF-8D98-0A03049DFAD8}" destId="{DF2D7F5B-57D7-4744-9FEA-E8564E5237F4}" srcOrd="0" destOrd="0" presId="urn:microsoft.com/office/officeart/2005/8/layout/bProcess4"/>
    <dgm:cxn modelId="{C12F2C05-47C6-A14E-BBE1-175063D94B98}" type="presOf" srcId="{87AF467B-1A85-436A-9158-DCA0FCEA0FD7}" destId="{41CA05EA-0280-491E-A606-DF12591DE7D5}" srcOrd="0" destOrd="0" presId="urn:microsoft.com/office/officeart/2005/8/layout/bProcess4"/>
    <dgm:cxn modelId="{82341300-5653-4D79-A314-830E79895BE2}" srcId="{B6C01CBE-F63E-4177-A5E4-E5DECA8A5FA2}" destId="{C8263358-345E-452E-9458-65FC1C148AE1}" srcOrd="14" destOrd="0" parTransId="{327EA0C2-F516-48B5-B572-5AEA561B905B}" sibTransId="{363344CE-B401-41AB-915A-C1C5B7E09F85}"/>
    <dgm:cxn modelId="{D5D2AAE2-EE2F-C340-9CD3-B2A8C5CE99FC}" type="presOf" srcId="{10F89BF7-6DD6-4173-8B7F-470EA177360C}" destId="{96B4A6C8-4915-4865-99E5-CDBA68ECAC41}" srcOrd="0" destOrd="0" presId="urn:microsoft.com/office/officeart/2005/8/layout/bProcess4"/>
    <dgm:cxn modelId="{1E5FC574-D2FC-487B-9BB8-1267A624FA21}" srcId="{B6C01CBE-F63E-4177-A5E4-E5DECA8A5FA2}" destId="{B3E6DE35-5C85-46FE-AEFF-A5018DC245C5}" srcOrd="7" destOrd="0" parTransId="{0B199B6C-ABEE-4CDF-9F80-DC9999938A83}" sibTransId="{5AEFAC19-B448-4500-8511-C47EB005E520}"/>
    <dgm:cxn modelId="{95B15AF2-827E-2C42-80C0-ECF00246653C}" type="presOf" srcId="{502FEA6F-DEE0-45DA-B908-B57C4ED9D7F9}" destId="{F1948A65-BD4E-4067-A89B-4704A9849368}" srcOrd="0" destOrd="0" presId="urn:microsoft.com/office/officeart/2005/8/layout/bProcess4"/>
    <dgm:cxn modelId="{14777F07-491F-D442-AE70-A5562BCFC261}" type="presOf" srcId="{C8263358-345E-452E-9458-65FC1C148AE1}" destId="{9EA5D9D3-0720-4F3E-9CAB-1ECF7F8D6DA1}" srcOrd="0" destOrd="0" presId="urn:microsoft.com/office/officeart/2005/8/layout/bProcess4"/>
    <dgm:cxn modelId="{4DECA6AF-6502-4B3A-B92B-AE47302F6234}" srcId="{B6C01CBE-F63E-4177-A5E4-E5DECA8A5FA2}" destId="{B10C4CF1-0C4C-428B-84F0-EBA5FB9932D0}" srcOrd="0" destOrd="0" parTransId="{5C607F19-8B93-478E-9680-55EAD24432E8}" sibTransId="{10302E06-28D6-4FA0-9C54-CE0D15E7CBA1}"/>
    <dgm:cxn modelId="{C1C1C458-0F79-884C-AB90-01D618712165}" type="presOf" srcId="{9897A5C0-7F0A-456A-9EE2-BDAE758D8280}" destId="{6852E9EF-6E87-4CCC-8B93-71166307DDE6}" srcOrd="0" destOrd="0" presId="urn:microsoft.com/office/officeart/2005/8/layout/bProcess4"/>
    <dgm:cxn modelId="{D0456250-B9DD-7445-BA3C-D284FD917191}" type="presOf" srcId="{DBF28E56-9314-499F-9AAE-7F747665FA7F}" destId="{742E4AB0-2842-429D-9C3C-A06982F93715}" srcOrd="0" destOrd="0" presId="urn:microsoft.com/office/officeart/2005/8/layout/bProcess4"/>
    <dgm:cxn modelId="{BC21475C-7A34-4E49-B6B7-C5BF430A67B7}" type="presOf" srcId="{1F72F26B-036F-4DCB-885D-1FE5F90E4A82}" destId="{B02CFB57-1824-42AB-998C-4FF123098705}" srcOrd="0" destOrd="0" presId="urn:microsoft.com/office/officeart/2005/8/layout/bProcess4"/>
    <dgm:cxn modelId="{23A6A533-E8D3-4D54-A341-BFC6A8892064}" srcId="{B6C01CBE-F63E-4177-A5E4-E5DECA8A5FA2}" destId="{37C79B94-C890-4507-B583-5C67AAD8D0CA}" srcOrd="9" destOrd="0" parTransId="{2353E33C-5A33-4ED7-9C45-3667F3F5142B}" sibTransId="{502FEA6F-DEE0-45DA-B908-B57C4ED9D7F9}"/>
    <dgm:cxn modelId="{04B3F8ED-92B0-9E4D-9108-13B5E81550CE}" type="presOf" srcId="{74755731-EFA7-488E-BD39-72DAFE2D31C5}" destId="{BEBAB838-16AA-4C4A-B91E-40680D0CEE31}" srcOrd="0" destOrd="0" presId="urn:microsoft.com/office/officeart/2005/8/layout/bProcess4"/>
    <dgm:cxn modelId="{30338890-15D4-449F-A75C-6132A07EF58B}" srcId="{B6C01CBE-F63E-4177-A5E4-E5DECA8A5FA2}" destId="{EC9F415A-FC56-49AC-B515-366476DE3068}" srcOrd="3" destOrd="0" parTransId="{2A299F19-FC13-41F4-8C05-DDAECC782583}" sibTransId="{4C3363EB-6C8A-4002-AF3D-A864383520E8}"/>
    <dgm:cxn modelId="{6E69BBEB-B705-A244-A95C-46287A94DC0F}" type="presOf" srcId="{B3E6DE35-5C85-46FE-AEFF-A5018DC245C5}" destId="{23754F27-47DD-4071-98BE-76139587E4DE}" srcOrd="0" destOrd="0" presId="urn:microsoft.com/office/officeart/2005/8/layout/bProcess4"/>
    <dgm:cxn modelId="{22546405-6B5F-4C0B-AC28-F4F21A70DD9A}" srcId="{B6C01CBE-F63E-4177-A5E4-E5DECA8A5FA2}" destId="{10F89BF7-6DD6-4173-8B7F-470EA177360C}" srcOrd="11" destOrd="0" parTransId="{56129307-8706-4F9C-9941-009EF1F44195}" sibTransId="{FC5F108B-67D2-4800-B56B-0C1D5F3776EE}"/>
    <dgm:cxn modelId="{FF7B5723-2602-3A47-8242-6659F9E35B27}" type="presOf" srcId="{8F1FD1B0-B92E-4EEA-8618-03AA4052E15F}" destId="{845FCFE7-4A81-4437-ACC1-55F689324A86}" srcOrd="0" destOrd="0" presId="urn:microsoft.com/office/officeart/2005/8/layout/bProcess4"/>
    <dgm:cxn modelId="{D5E0D420-4B93-1740-8BB4-5D9C27E17041}" type="presParOf" srcId="{74359F06-F295-4F8E-ABC6-9C37986B0AB0}" destId="{5CB60D6D-9DC7-448F-9543-4C8F125F76CE}" srcOrd="0" destOrd="0" presId="urn:microsoft.com/office/officeart/2005/8/layout/bProcess4"/>
    <dgm:cxn modelId="{61AFDA2D-FC88-0D46-9F30-C95A32ADAAA0}" type="presParOf" srcId="{5CB60D6D-9DC7-448F-9543-4C8F125F76CE}" destId="{86B2ED04-032B-467B-BE0B-91A862D46A35}" srcOrd="0" destOrd="0" presId="urn:microsoft.com/office/officeart/2005/8/layout/bProcess4"/>
    <dgm:cxn modelId="{A896C990-4B88-D04F-9856-6210CC5A0446}" type="presParOf" srcId="{5CB60D6D-9DC7-448F-9543-4C8F125F76CE}" destId="{8BAFD97F-2082-4093-8E22-397164DA2F72}" srcOrd="1" destOrd="0" presId="urn:microsoft.com/office/officeart/2005/8/layout/bProcess4"/>
    <dgm:cxn modelId="{E4758142-AD7B-DC4C-9CCB-253837834EDF}" type="presParOf" srcId="{74359F06-F295-4F8E-ABC6-9C37986B0AB0}" destId="{19BC320E-78C6-4DE4-B3C6-38A09A9030A2}" srcOrd="1" destOrd="0" presId="urn:microsoft.com/office/officeart/2005/8/layout/bProcess4"/>
    <dgm:cxn modelId="{A911606B-BF8A-7140-97BF-D369546BFDE3}" type="presParOf" srcId="{74359F06-F295-4F8E-ABC6-9C37986B0AB0}" destId="{515986BB-FF1D-44D6-B770-86C434143B9A}" srcOrd="2" destOrd="0" presId="urn:microsoft.com/office/officeart/2005/8/layout/bProcess4"/>
    <dgm:cxn modelId="{6383D15C-3991-FC4D-B761-7C53D40D2C90}" type="presParOf" srcId="{515986BB-FF1D-44D6-B770-86C434143B9A}" destId="{8126F93F-0227-418A-AE31-7FB533690AB0}" srcOrd="0" destOrd="0" presId="urn:microsoft.com/office/officeart/2005/8/layout/bProcess4"/>
    <dgm:cxn modelId="{62469B60-5539-CB42-8806-498508652F6B}" type="presParOf" srcId="{515986BB-FF1D-44D6-B770-86C434143B9A}" destId="{EEEF2C78-B6B7-42B9-850E-8B6E0739E526}" srcOrd="1" destOrd="0" presId="urn:microsoft.com/office/officeart/2005/8/layout/bProcess4"/>
    <dgm:cxn modelId="{6C6C0F45-AE59-5346-AC07-5A6A047AE8CB}" type="presParOf" srcId="{74359F06-F295-4F8E-ABC6-9C37986B0AB0}" destId="{845FCFE7-4A81-4437-ACC1-55F689324A86}" srcOrd="3" destOrd="0" presId="urn:microsoft.com/office/officeart/2005/8/layout/bProcess4"/>
    <dgm:cxn modelId="{A633B6F3-A4F0-2F41-8F03-7D50B3A57012}" type="presParOf" srcId="{74359F06-F295-4F8E-ABC6-9C37986B0AB0}" destId="{42D893C7-ADBF-454F-97A2-A9EB6032B46B}" srcOrd="4" destOrd="0" presId="urn:microsoft.com/office/officeart/2005/8/layout/bProcess4"/>
    <dgm:cxn modelId="{900817D9-01F0-1B4A-91FE-94B12F7EDC19}" type="presParOf" srcId="{42D893C7-ADBF-454F-97A2-A9EB6032B46B}" destId="{DFB52343-BFDC-43F5-B81F-B54AC8D36497}" srcOrd="0" destOrd="0" presId="urn:microsoft.com/office/officeart/2005/8/layout/bProcess4"/>
    <dgm:cxn modelId="{C95414DA-8FC7-3C44-AEB4-82CEBD3CD360}" type="presParOf" srcId="{42D893C7-ADBF-454F-97A2-A9EB6032B46B}" destId="{95395077-466E-46C1-A872-5F4C052AA4C2}" srcOrd="1" destOrd="0" presId="urn:microsoft.com/office/officeart/2005/8/layout/bProcess4"/>
    <dgm:cxn modelId="{68791672-99BB-3B48-B702-5330CCEFB15A}" type="presParOf" srcId="{74359F06-F295-4F8E-ABC6-9C37986B0AB0}" destId="{87B28D17-867B-477B-A1A5-19D21218AEE5}" srcOrd="5" destOrd="0" presId="urn:microsoft.com/office/officeart/2005/8/layout/bProcess4"/>
    <dgm:cxn modelId="{948D3606-8348-404C-9B65-4D217CD69CF4}" type="presParOf" srcId="{74359F06-F295-4F8E-ABC6-9C37986B0AB0}" destId="{B928DF85-3FB0-43A8-B16C-601E743E399F}" srcOrd="6" destOrd="0" presId="urn:microsoft.com/office/officeart/2005/8/layout/bProcess4"/>
    <dgm:cxn modelId="{7F0D0479-EB1D-E54E-9E6F-47F2F09F6C90}" type="presParOf" srcId="{B928DF85-3FB0-43A8-B16C-601E743E399F}" destId="{96910CD4-571D-48E8-93EF-40761DAA214D}" srcOrd="0" destOrd="0" presId="urn:microsoft.com/office/officeart/2005/8/layout/bProcess4"/>
    <dgm:cxn modelId="{9CC6DFE0-7431-9A4A-BEFE-16E338380FF2}" type="presParOf" srcId="{B928DF85-3FB0-43A8-B16C-601E743E399F}" destId="{03EA4338-474A-4A49-B929-7209D41CEFCB}" srcOrd="1" destOrd="0" presId="urn:microsoft.com/office/officeart/2005/8/layout/bProcess4"/>
    <dgm:cxn modelId="{C2372061-EB29-6047-8BCB-915F1266143E}" type="presParOf" srcId="{74359F06-F295-4F8E-ABC6-9C37986B0AB0}" destId="{F3C815E8-640A-4B43-99DA-E120FF429BF0}" srcOrd="7" destOrd="0" presId="urn:microsoft.com/office/officeart/2005/8/layout/bProcess4"/>
    <dgm:cxn modelId="{1FE16CA8-50D9-984F-A485-0EDA7EA3DF4D}" type="presParOf" srcId="{74359F06-F295-4F8E-ABC6-9C37986B0AB0}" destId="{57691B1F-60CA-4088-BF8A-F6422EF7B501}" srcOrd="8" destOrd="0" presId="urn:microsoft.com/office/officeart/2005/8/layout/bProcess4"/>
    <dgm:cxn modelId="{3484401A-4ADD-F24D-852B-4C84B0BCE36F}" type="presParOf" srcId="{57691B1F-60CA-4088-BF8A-F6422EF7B501}" destId="{63E35294-4C2F-4187-BBC8-910ECF11CE0C}" srcOrd="0" destOrd="0" presId="urn:microsoft.com/office/officeart/2005/8/layout/bProcess4"/>
    <dgm:cxn modelId="{0A0B9AAE-FF9D-7242-892D-6797F5632C0A}" type="presParOf" srcId="{57691B1F-60CA-4088-BF8A-F6422EF7B501}" destId="{DF2D7F5B-57D7-4744-9FEA-E8564E5237F4}" srcOrd="1" destOrd="0" presId="urn:microsoft.com/office/officeart/2005/8/layout/bProcess4"/>
    <dgm:cxn modelId="{9DE612F6-A546-1F41-863C-5CC10C58EE39}" type="presParOf" srcId="{74359F06-F295-4F8E-ABC6-9C37986B0AB0}" destId="{B02CFB57-1824-42AB-998C-4FF123098705}" srcOrd="9" destOrd="0" presId="urn:microsoft.com/office/officeart/2005/8/layout/bProcess4"/>
    <dgm:cxn modelId="{FDC306E1-5716-F242-8C73-3D1972EF8C6E}" type="presParOf" srcId="{74359F06-F295-4F8E-ABC6-9C37986B0AB0}" destId="{DF63E207-021D-40A2-978C-C68D9770B74B}" srcOrd="10" destOrd="0" presId="urn:microsoft.com/office/officeart/2005/8/layout/bProcess4"/>
    <dgm:cxn modelId="{9F988117-F851-CD43-9E97-0511BFE68A72}" type="presParOf" srcId="{DF63E207-021D-40A2-978C-C68D9770B74B}" destId="{DD307E50-58C5-4E7D-A892-DC1579C643AB}" srcOrd="0" destOrd="0" presId="urn:microsoft.com/office/officeart/2005/8/layout/bProcess4"/>
    <dgm:cxn modelId="{AD60F561-E33D-E347-95B7-0463CC4DBF03}" type="presParOf" srcId="{DF63E207-021D-40A2-978C-C68D9770B74B}" destId="{A26E4565-222C-4CB5-9078-044C5E604D6A}" srcOrd="1" destOrd="0" presId="urn:microsoft.com/office/officeart/2005/8/layout/bProcess4"/>
    <dgm:cxn modelId="{EB983E2B-1AE8-6E48-B906-3A3C435305DF}" type="presParOf" srcId="{74359F06-F295-4F8E-ABC6-9C37986B0AB0}" destId="{7150B44A-12AF-4F72-8D6A-17082BE54D6B}" srcOrd="11" destOrd="0" presId="urn:microsoft.com/office/officeart/2005/8/layout/bProcess4"/>
    <dgm:cxn modelId="{FF81795F-54BA-0E4D-8E88-2DDBF5839804}" type="presParOf" srcId="{74359F06-F295-4F8E-ABC6-9C37986B0AB0}" destId="{FEDE04F1-AE92-4024-AD2D-5BAC9FE1A5CE}" srcOrd="12" destOrd="0" presId="urn:microsoft.com/office/officeart/2005/8/layout/bProcess4"/>
    <dgm:cxn modelId="{E7FA7183-723C-3340-B4E8-80F893EE67AA}" type="presParOf" srcId="{FEDE04F1-AE92-4024-AD2D-5BAC9FE1A5CE}" destId="{4DF72DB7-4F78-4360-9120-39F7FF0C926A}" srcOrd="0" destOrd="0" presId="urn:microsoft.com/office/officeart/2005/8/layout/bProcess4"/>
    <dgm:cxn modelId="{C43865F6-6356-EB40-AC24-F1CF4A108CE0}" type="presParOf" srcId="{FEDE04F1-AE92-4024-AD2D-5BAC9FE1A5CE}" destId="{64FB78D6-1B34-4B27-92A7-D34ED5426D02}" srcOrd="1" destOrd="0" presId="urn:microsoft.com/office/officeart/2005/8/layout/bProcess4"/>
    <dgm:cxn modelId="{821CF7B9-17BA-1A42-A80D-872000AEB77B}" type="presParOf" srcId="{74359F06-F295-4F8E-ABC6-9C37986B0AB0}" destId="{F2F23FEA-3385-4798-B326-6B896CE8954B}" srcOrd="13" destOrd="0" presId="urn:microsoft.com/office/officeart/2005/8/layout/bProcess4"/>
    <dgm:cxn modelId="{5D453978-30C8-8B48-8BE7-B3882709FE0A}" type="presParOf" srcId="{74359F06-F295-4F8E-ABC6-9C37986B0AB0}" destId="{C2A14B60-FC86-4324-A1C9-D915E2C8A19F}" srcOrd="14" destOrd="0" presId="urn:microsoft.com/office/officeart/2005/8/layout/bProcess4"/>
    <dgm:cxn modelId="{D0C41C39-8E06-D247-BBA3-0A4B62E58B1C}" type="presParOf" srcId="{C2A14B60-FC86-4324-A1C9-D915E2C8A19F}" destId="{5D8D6952-7B9B-4349-A950-2BE1D949F818}" srcOrd="0" destOrd="0" presId="urn:microsoft.com/office/officeart/2005/8/layout/bProcess4"/>
    <dgm:cxn modelId="{E5F095D3-25A3-574A-9F56-A11CE2977614}" type="presParOf" srcId="{C2A14B60-FC86-4324-A1C9-D915E2C8A19F}" destId="{23754F27-47DD-4071-98BE-76139587E4DE}" srcOrd="1" destOrd="0" presId="urn:microsoft.com/office/officeart/2005/8/layout/bProcess4"/>
    <dgm:cxn modelId="{935C6520-6F63-4E44-8F17-8396BD6575EC}" type="presParOf" srcId="{74359F06-F295-4F8E-ABC6-9C37986B0AB0}" destId="{E25CF524-8C44-4502-92FC-D6D5DD9FB7C0}" srcOrd="15" destOrd="0" presId="urn:microsoft.com/office/officeart/2005/8/layout/bProcess4"/>
    <dgm:cxn modelId="{EF61236E-48F7-D949-B93D-87CC06C876B5}" type="presParOf" srcId="{74359F06-F295-4F8E-ABC6-9C37986B0AB0}" destId="{CEE4E8E9-2E8D-4662-9451-08709EF11375}" srcOrd="16" destOrd="0" presId="urn:microsoft.com/office/officeart/2005/8/layout/bProcess4"/>
    <dgm:cxn modelId="{55526152-0916-054B-886B-98099501A7CF}" type="presParOf" srcId="{CEE4E8E9-2E8D-4662-9451-08709EF11375}" destId="{06270DAB-A343-4317-A324-6A5043AFA42F}" srcOrd="0" destOrd="0" presId="urn:microsoft.com/office/officeart/2005/8/layout/bProcess4"/>
    <dgm:cxn modelId="{6ADA761E-B673-A64E-ABAE-A8B3381426B5}" type="presParOf" srcId="{CEE4E8E9-2E8D-4662-9451-08709EF11375}" destId="{BEBAB838-16AA-4C4A-B91E-40680D0CEE31}" srcOrd="1" destOrd="0" presId="urn:microsoft.com/office/officeart/2005/8/layout/bProcess4"/>
    <dgm:cxn modelId="{B8101E85-86BD-0C46-BEA6-7149D6E1EA10}" type="presParOf" srcId="{74359F06-F295-4F8E-ABC6-9C37986B0AB0}" destId="{6852E9EF-6E87-4CCC-8B93-71166307DDE6}" srcOrd="17" destOrd="0" presId="urn:microsoft.com/office/officeart/2005/8/layout/bProcess4"/>
    <dgm:cxn modelId="{CC1EBE13-4C59-6A42-83FC-8D28960BEB7A}" type="presParOf" srcId="{74359F06-F295-4F8E-ABC6-9C37986B0AB0}" destId="{6E4438C7-72E9-4AB6-9972-F09A3E47EF4A}" srcOrd="18" destOrd="0" presId="urn:microsoft.com/office/officeart/2005/8/layout/bProcess4"/>
    <dgm:cxn modelId="{78CFF95B-2FF8-3B4F-B6C5-D0A3DCB6283D}" type="presParOf" srcId="{6E4438C7-72E9-4AB6-9972-F09A3E47EF4A}" destId="{8D82BF3E-A88B-4CF3-B40E-A6D4F9D498FB}" srcOrd="0" destOrd="0" presId="urn:microsoft.com/office/officeart/2005/8/layout/bProcess4"/>
    <dgm:cxn modelId="{D971CFFF-1D67-444F-95E7-4C2B1465EF9E}" type="presParOf" srcId="{6E4438C7-72E9-4AB6-9972-F09A3E47EF4A}" destId="{5A929209-C08B-4C41-95F5-7493C0A6F487}" srcOrd="1" destOrd="0" presId="urn:microsoft.com/office/officeart/2005/8/layout/bProcess4"/>
    <dgm:cxn modelId="{3CCF0AAB-26F5-A74E-B32C-8E1B39B42C09}" type="presParOf" srcId="{74359F06-F295-4F8E-ABC6-9C37986B0AB0}" destId="{F1948A65-BD4E-4067-A89B-4704A9849368}" srcOrd="19" destOrd="0" presId="urn:microsoft.com/office/officeart/2005/8/layout/bProcess4"/>
    <dgm:cxn modelId="{B23A50E0-C7EF-664A-956F-ADBF8C2CE95F}" type="presParOf" srcId="{74359F06-F295-4F8E-ABC6-9C37986B0AB0}" destId="{7E5CE26D-73BA-42C3-9E39-8B862EB20774}" srcOrd="20" destOrd="0" presId="urn:microsoft.com/office/officeart/2005/8/layout/bProcess4"/>
    <dgm:cxn modelId="{D84AEFB4-9A91-6643-9A82-5571FC41885E}" type="presParOf" srcId="{7E5CE26D-73BA-42C3-9E39-8B862EB20774}" destId="{814CD46F-B0A5-40CD-B7BD-DE06561539E2}" srcOrd="0" destOrd="0" presId="urn:microsoft.com/office/officeart/2005/8/layout/bProcess4"/>
    <dgm:cxn modelId="{E55341F5-AE04-9844-8264-63849EEB3A92}" type="presParOf" srcId="{7E5CE26D-73BA-42C3-9E39-8B862EB20774}" destId="{41D291E0-E6AD-4622-A85C-983FCB89B1EC}" srcOrd="1" destOrd="0" presId="urn:microsoft.com/office/officeart/2005/8/layout/bProcess4"/>
    <dgm:cxn modelId="{086D12E2-38AF-AB40-ABBD-20C0008F4AC6}" type="presParOf" srcId="{74359F06-F295-4F8E-ABC6-9C37986B0AB0}" destId="{44853BE4-AE85-4EDC-A3BB-8F42C2A5A314}" srcOrd="21" destOrd="0" presId="urn:microsoft.com/office/officeart/2005/8/layout/bProcess4"/>
    <dgm:cxn modelId="{BF573F24-D695-2646-915C-EAB0F028679A}" type="presParOf" srcId="{74359F06-F295-4F8E-ABC6-9C37986B0AB0}" destId="{F296A790-C52C-43BA-9091-E5789C1B17F5}" srcOrd="22" destOrd="0" presId="urn:microsoft.com/office/officeart/2005/8/layout/bProcess4"/>
    <dgm:cxn modelId="{A6BD5C86-1DEB-4945-93D6-61D1DBED956A}" type="presParOf" srcId="{F296A790-C52C-43BA-9091-E5789C1B17F5}" destId="{E0EA2038-7860-403A-B374-36CF6AE05399}" srcOrd="0" destOrd="0" presId="urn:microsoft.com/office/officeart/2005/8/layout/bProcess4"/>
    <dgm:cxn modelId="{1C00F5CB-2642-994B-BB3F-D2A4F0972A4E}" type="presParOf" srcId="{F296A790-C52C-43BA-9091-E5789C1B17F5}" destId="{96B4A6C8-4915-4865-99E5-CDBA68ECAC41}" srcOrd="1" destOrd="0" presId="urn:microsoft.com/office/officeart/2005/8/layout/bProcess4"/>
    <dgm:cxn modelId="{AA6F6F5E-CAA4-9C45-BF94-971EFAD61A4D}" type="presParOf" srcId="{74359F06-F295-4F8E-ABC6-9C37986B0AB0}" destId="{953CCE98-41C5-4D4E-AF6A-39B1F3D62234}" srcOrd="23" destOrd="0" presId="urn:microsoft.com/office/officeart/2005/8/layout/bProcess4"/>
    <dgm:cxn modelId="{124AFA14-D638-D64E-B4F9-727EF24E3AA8}" type="presParOf" srcId="{74359F06-F295-4F8E-ABC6-9C37986B0AB0}" destId="{4A2EEF0F-39FB-4CD9-9C35-BA0B9188C934}" srcOrd="24" destOrd="0" presId="urn:microsoft.com/office/officeart/2005/8/layout/bProcess4"/>
    <dgm:cxn modelId="{B2D8562A-30C2-F94B-BFD4-1AB9D7C84B86}" type="presParOf" srcId="{4A2EEF0F-39FB-4CD9-9C35-BA0B9188C934}" destId="{68A47E61-636A-4C4D-9177-0350992A7772}" srcOrd="0" destOrd="0" presId="urn:microsoft.com/office/officeart/2005/8/layout/bProcess4"/>
    <dgm:cxn modelId="{84783F3D-51A1-C54C-AF65-B6BC59960E9A}" type="presParOf" srcId="{4A2EEF0F-39FB-4CD9-9C35-BA0B9188C934}" destId="{ACD05AAB-D4A6-4440-9214-E26E4206C350}" srcOrd="1" destOrd="0" presId="urn:microsoft.com/office/officeart/2005/8/layout/bProcess4"/>
    <dgm:cxn modelId="{034B6541-067F-C449-B9E9-BD68DF2B32EF}" type="presParOf" srcId="{74359F06-F295-4F8E-ABC6-9C37986B0AB0}" destId="{41CA05EA-0280-491E-A606-DF12591DE7D5}" srcOrd="25" destOrd="0" presId="urn:microsoft.com/office/officeart/2005/8/layout/bProcess4"/>
    <dgm:cxn modelId="{6B83ED88-E186-DF40-B7A7-71A90DEC873E}" type="presParOf" srcId="{74359F06-F295-4F8E-ABC6-9C37986B0AB0}" destId="{B6185186-07CF-4D80-AA7F-7EACA4C8205F}" srcOrd="26" destOrd="0" presId="urn:microsoft.com/office/officeart/2005/8/layout/bProcess4"/>
    <dgm:cxn modelId="{C751F9AE-6E56-3F49-A120-B1AD0A406CDC}" type="presParOf" srcId="{B6185186-07CF-4D80-AA7F-7EACA4C8205F}" destId="{35C44F34-66C2-4A2A-BD78-568D469EDD15}" srcOrd="0" destOrd="0" presId="urn:microsoft.com/office/officeart/2005/8/layout/bProcess4"/>
    <dgm:cxn modelId="{EC850E27-26B2-8646-A152-938B754F28C2}" type="presParOf" srcId="{B6185186-07CF-4D80-AA7F-7EACA4C8205F}" destId="{84EAFEDD-4227-4002-8D1B-A0C0A9D45705}" srcOrd="1" destOrd="0" presId="urn:microsoft.com/office/officeart/2005/8/layout/bProcess4"/>
    <dgm:cxn modelId="{3D12BA5A-4C62-5C45-B3E6-4079A13D7539}" type="presParOf" srcId="{74359F06-F295-4F8E-ABC6-9C37986B0AB0}" destId="{742E4AB0-2842-429D-9C3C-A06982F93715}" srcOrd="27" destOrd="0" presId="urn:microsoft.com/office/officeart/2005/8/layout/bProcess4"/>
    <dgm:cxn modelId="{967FF15A-9B4D-7F4B-9536-EA61B4C910AB}" type="presParOf" srcId="{74359F06-F295-4F8E-ABC6-9C37986B0AB0}" destId="{7EDA6A43-F02E-4C9C-93DD-0F1674262C05}" srcOrd="28" destOrd="0" presId="urn:microsoft.com/office/officeart/2005/8/layout/bProcess4"/>
    <dgm:cxn modelId="{0FC997D2-8BAE-7340-85F0-96C13B9A60AF}" type="presParOf" srcId="{7EDA6A43-F02E-4C9C-93DD-0F1674262C05}" destId="{74807212-3B65-4627-929E-36D22C63414F}" srcOrd="0" destOrd="0" presId="urn:microsoft.com/office/officeart/2005/8/layout/bProcess4"/>
    <dgm:cxn modelId="{C6B57E87-783A-A140-9C15-65E41BB7BB32}" type="presParOf" srcId="{7EDA6A43-F02E-4C9C-93DD-0F1674262C05}" destId="{9EA5D9D3-0720-4F3E-9CAB-1ECF7F8D6DA1}" srcOrd="1" destOrd="0" presId="urn:microsoft.com/office/officeart/2005/8/layout/bProcess4"/>
    <dgm:cxn modelId="{7C8F1936-E9FB-6A4F-B594-1016D3ED0EB5}" type="presParOf" srcId="{74359F06-F295-4F8E-ABC6-9C37986B0AB0}" destId="{E8E3F9AC-C646-4150-BA5E-C2A2FC4E3A0F}" srcOrd="29" destOrd="0" presId="urn:microsoft.com/office/officeart/2005/8/layout/bProcess4"/>
    <dgm:cxn modelId="{FF17084E-190D-D140-8356-D14239DE8A71}" type="presParOf" srcId="{74359F06-F295-4F8E-ABC6-9C37986B0AB0}" destId="{AAF03197-1DE3-4548-AF09-918D56A904B0}" srcOrd="30" destOrd="0" presId="urn:microsoft.com/office/officeart/2005/8/layout/bProcess4"/>
    <dgm:cxn modelId="{D34D3537-AAE6-A94D-8444-98334165A39A}" type="presParOf" srcId="{AAF03197-1DE3-4548-AF09-918D56A904B0}" destId="{480EF208-BF6D-47A7-827E-E367DFE55C36}" srcOrd="0" destOrd="0" presId="urn:microsoft.com/office/officeart/2005/8/layout/bProcess4"/>
    <dgm:cxn modelId="{82BFCB8D-CC16-FF42-8468-596E3FE71EC6}" type="presParOf" srcId="{AAF03197-1DE3-4548-AF09-918D56A904B0}" destId="{2208F7BE-7872-414C-B6B7-8DF22CC62D8F}"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66860F-556D-0144-9BE0-1EE71FF71218}" type="doc">
      <dgm:prSet loTypeId="urn:microsoft.com/office/officeart/2005/8/layout/lProcess1" loCatId="" qsTypeId="urn:microsoft.com/office/officeart/2005/8/quickstyle/simple4" qsCatId="simple" csTypeId="urn:microsoft.com/office/officeart/2005/8/colors/accent1_2" csCatId="accent1" phldr="1"/>
      <dgm:spPr/>
      <dgm:t>
        <a:bodyPr/>
        <a:lstStyle/>
        <a:p>
          <a:endParaRPr lang="es-ES"/>
        </a:p>
      </dgm:t>
    </dgm:pt>
    <dgm:pt modelId="{EA18D0C3-6AE6-7B47-B72C-B35C7B159703}">
      <dgm:prSet custT="1"/>
      <dgm:spPr/>
      <dgm:t>
        <a:bodyPr vert="wordArtVert"/>
        <a:lstStyle/>
        <a:p>
          <a:pPr rtl="0"/>
          <a:r>
            <a:rPr lang="es-ES" sz="1800" b="1" dirty="0" smtClean="0">
              <a:latin typeface="Times New Roman"/>
              <a:cs typeface="Times New Roman"/>
            </a:rPr>
            <a:t>Investigación de mercados</a:t>
          </a:r>
          <a:endParaRPr lang="es-ES" sz="1800" b="1" dirty="0">
            <a:latin typeface="Times New Roman"/>
            <a:cs typeface="Times New Roman"/>
          </a:endParaRPr>
        </a:p>
      </dgm:t>
    </dgm:pt>
    <dgm:pt modelId="{B7C6B7E6-ECD1-9945-810F-892B8BFBEA25}" type="parTrans" cxnId="{3161FD28-5BB7-A84E-8A47-41F54BDEF4C4}">
      <dgm:prSet/>
      <dgm:spPr/>
      <dgm:t>
        <a:bodyPr/>
        <a:lstStyle/>
        <a:p>
          <a:endParaRPr lang="es-ES" sz="1800" b="1">
            <a:latin typeface="Times New Roman"/>
            <a:cs typeface="Times New Roman"/>
          </a:endParaRPr>
        </a:p>
      </dgm:t>
    </dgm:pt>
    <dgm:pt modelId="{21FBB05D-BAC4-7B4D-90D3-C6627FDF3B68}" type="sibTrans" cxnId="{3161FD28-5BB7-A84E-8A47-41F54BDEF4C4}">
      <dgm:prSet/>
      <dgm:spPr/>
      <dgm:t>
        <a:bodyPr/>
        <a:lstStyle/>
        <a:p>
          <a:endParaRPr lang="es-ES" sz="1800" b="1">
            <a:latin typeface="Times New Roman"/>
            <a:cs typeface="Times New Roman"/>
          </a:endParaRPr>
        </a:p>
      </dgm:t>
    </dgm:pt>
    <dgm:pt modelId="{84DD04D1-55B8-1A4C-BECC-E1F33BEF5884}">
      <dgm:prSet custT="1"/>
      <dgm:spPr/>
      <dgm:t>
        <a:bodyPr vert="wordArtVert"/>
        <a:lstStyle/>
        <a:p>
          <a:pPr rtl="0"/>
          <a:r>
            <a:rPr lang="es-ES" sz="1800" b="1" dirty="0" smtClean="0">
              <a:latin typeface="Times New Roman"/>
              <a:cs typeface="Times New Roman"/>
            </a:rPr>
            <a:t>Abasto</a:t>
          </a:r>
          <a:endParaRPr lang="es-ES" sz="1800" b="1" dirty="0">
            <a:latin typeface="Times New Roman"/>
            <a:cs typeface="Times New Roman"/>
          </a:endParaRPr>
        </a:p>
      </dgm:t>
    </dgm:pt>
    <dgm:pt modelId="{553E1652-DBBF-2744-A356-77D435AD586E}" type="parTrans" cxnId="{C404D425-BCF4-4943-9CBE-6024CE1174F0}">
      <dgm:prSet/>
      <dgm:spPr/>
      <dgm:t>
        <a:bodyPr/>
        <a:lstStyle/>
        <a:p>
          <a:endParaRPr lang="es-ES" sz="1800" b="1">
            <a:latin typeface="Times New Roman"/>
            <a:cs typeface="Times New Roman"/>
          </a:endParaRPr>
        </a:p>
      </dgm:t>
    </dgm:pt>
    <dgm:pt modelId="{F72A009E-3435-1B4F-A1B2-9DA0B0F5A65E}" type="sibTrans" cxnId="{C404D425-BCF4-4943-9CBE-6024CE1174F0}">
      <dgm:prSet/>
      <dgm:spPr/>
      <dgm:t>
        <a:bodyPr/>
        <a:lstStyle/>
        <a:p>
          <a:endParaRPr lang="es-ES" sz="1800" b="1">
            <a:latin typeface="Times New Roman"/>
            <a:cs typeface="Times New Roman"/>
          </a:endParaRPr>
        </a:p>
      </dgm:t>
    </dgm:pt>
    <dgm:pt modelId="{EF91CB69-2F9F-B140-99C6-545CFE3C490C}">
      <dgm:prSet custT="1"/>
      <dgm:spPr/>
      <dgm:t>
        <a:bodyPr vert="wordArtVert"/>
        <a:lstStyle/>
        <a:p>
          <a:r>
            <a:rPr lang="es-ES" sz="1800" b="1" i="0" u="none" dirty="0" smtClean="0"/>
            <a:t>Recepción</a:t>
          </a:r>
          <a:endParaRPr lang="es-ES" sz="1800" b="1" dirty="0">
            <a:latin typeface="Times New Roman"/>
            <a:cs typeface="Times New Roman"/>
          </a:endParaRPr>
        </a:p>
      </dgm:t>
    </dgm:pt>
    <dgm:pt modelId="{4AD421CE-1A16-A445-AAAA-27BFEE63F7C3}" type="parTrans" cxnId="{76E2D4BF-AD34-C849-8453-82D8E8183F91}">
      <dgm:prSet/>
      <dgm:spPr/>
      <dgm:t>
        <a:bodyPr/>
        <a:lstStyle/>
        <a:p>
          <a:endParaRPr lang="es-ES" sz="1800" b="1">
            <a:latin typeface="Times New Roman"/>
            <a:cs typeface="Times New Roman"/>
          </a:endParaRPr>
        </a:p>
      </dgm:t>
    </dgm:pt>
    <dgm:pt modelId="{5590B059-C801-DF4D-AB00-3D265E1C47A2}" type="sibTrans" cxnId="{76E2D4BF-AD34-C849-8453-82D8E8183F91}">
      <dgm:prSet/>
      <dgm:spPr/>
      <dgm:t>
        <a:bodyPr/>
        <a:lstStyle/>
        <a:p>
          <a:endParaRPr lang="es-ES" sz="1800" b="1">
            <a:latin typeface="Times New Roman"/>
            <a:cs typeface="Times New Roman"/>
          </a:endParaRPr>
        </a:p>
      </dgm:t>
    </dgm:pt>
    <dgm:pt modelId="{7293BA55-791D-7B4E-B38A-2F3A35F6F807}">
      <dgm:prSet custT="1"/>
      <dgm:spPr/>
      <dgm:t>
        <a:bodyPr vert="wordArtVert"/>
        <a:lstStyle/>
        <a:p>
          <a:r>
            <a:rPr lang="es-ES" sz="1800" b="1" dirty="0" smtClean="0">
              <a:latin typeface="Times New Roman"/>
              <a:cs typeface="Times New Roman"/>
            </a:rPr>
            <a:t>Recuperación de inversión</a:t>
          </a:r>
          <a:endParaRPr lang="es-ES" sz="1800" b="1" dirty="0">
            <a:latin typeface="Times New Roman"/>
            <a:cs typeface="Times New Roman"/>
          </a:endParaRPr>
        </a:p>
      </dgm:t>
    </dgm:pt>
    <dgm:pt modelId="{2E56F9E2-CAA5-D44E-A90C-A00A10ADE8F0}" type="parTrans" cxnId="{730CDF3A-8D80-DF49-A3E4-7BAE4FDC2552}">
      <dgm:prSet/>
      <dgm:spPr/>
      <dgm:t>
        <a:bodyPr/>
        <a:lstStyle/>
        <a:p>
          <a:endParaRPr lang="es-ES" sz="1800" b="1">
            <a:latin typeface="Times New Roman"/>
            <a:cs typeface="Times New Roman"/>
          </a:endParaRPr>
        </a:p>
      </dgm:t>
    </dgm:pt>
    <dgm:pt modelId="{82409DDC-745D-0244-AE72-D52507C7A688}" type="sibTrans" cxnId="{730CDF3A-8D80-DF49-A3E4-7BAE4FDC2552}">
      <dgm:prSet/>
      <dgm:spPr/>
      <dgm:t>
        <a:bodyPr/>
        <a:lstStyle/>
        <a:p>
          <a:endParaRPr lang="es-ES" sz="1800" b="1">
            <a:latin typeface="Times New Roman"/>
            <a:cs typeface="Times New Roman"/>
          </a:endParaRPr>
        </a:p>
      </dgm:t>
    </dgm:pt>
    <dgm:pt modelId="{312DB5BA-71AA-DE4E-AFB0-6F71D6D7095B}">
      <dgm:prSet custT="1"/>
      <dgm:spPr/>
      <dgm:t>
        <a:bodyPr vert="wordArtVert"/>
        <a:lstStyle/>
        <a:p>
          <a:r>
            <a:rPr lang="es-ES" sz="1800" b="1" dirty="0" smtClean="0">
              <a:latin typeface="Times New Roman"/>
              <a:cs typeface="Times New Roman"/>
            </a:rPr>
            <a:t>Post venta</a:t>
          </a:r>
          <a:endParaRPr lang="es-ES" sz="1800" b="1" dirty="0">
            <a:latin typeface="Times New Roman"/>
            <a:cs typeface="Times New Roman"/>
          </a:endParaRPr>
        </a:p>
      </dgm:t>
    </dgm:pt>
    <dgm:pt modelId="{63AB9174-61D1-C64C-B1CF-98D92FD74C98}" type="parTrans" cxnId="{03E4F021-8799-9845-A99C-4050312FB241}">
      <dgm:prSet/>
      <dgm:spPr/>
      <dgm:t>
        <a:bodyPr/>
        <a:lstStyle/>
        <a:p>
          <a:endParaRPr lang="es-ES" sz="1800" b="1">
            <a:latin typeface="Times New Roman"/>
            <a:cs typeface="Times New Roman"/>
          </a:endParaRPr>
        </a:p>
      </dgm:t>
    </dgm:pt>
    <dgm:pt modelId="{3DDB0406-65EA-0942-A834-FF4546FA63C9}" type="sibTrans" cxnId="{03E4F021-8799-9845-A99C-4050312FB241}">
      <dgm:prSet/>
      <dgm:spPr/>
      <dgm:t>
        <a:bodyPr/>
        <a:lstStyle/>
        <a:p>
          <a:endParaRPr lang="es-ES" sz="1800" b="1">
            <a:latin typeface="Times New Roman"/>
            <a:cs typeface="Times New Roman"/>
          </a:endParaRPr>
        </a:p>
      </dgm:t>
    </dgm:pt>
    <dgm:pt modelId="{27CAD698-E7B0-814A-B793-4C10F9C219E6}">
      <dgm:prSet custT="1"/>
      <dgm:spPr/>
      <dgm:t>
        <a:bodyPr vert="wordArtVert"/>
        <a:lstStyle/>
        <a:p>
          <a:r>
            <a:rPr lang="es-ES" sz="1800" b="1" i="0" u="none" dirty="0" smtClean="0"/>
            <a:t>Diseño</a:t>
          </a:r>
          <a:endParaRPr lang="es-ES" sz="1800" b="1" dirty="0"/>
        </a:p>
      </dgm:t>
    </dgm:pt>
    <dgm:pt modelId="{1E5F2864-6A22-6E4B-B1E5-86270854694F}" type="parTrans" cxnId="{2898D416-041E-DB48-AC8A-8C5A1BFD57C0}">
      <dgm:prSet/>
      <dgm:spPr/>
      <dgm:t>
        <a:bodyPr/>
        <a:lstStyle/>
        <a:p>
          <a:endParaRPr lang="es-ES" sz="1800" b="1"/>
        </a:p>
      </dgm:t>
    </dgm:pt>
    <dgm:pt modelId="{A0599364-C35F-B44B-A178-6231E029D59F}" type="sibTrans" cxnId="{2898D416-041E-DB48-AC8A-8C5A1BFD57C0}">
      <dgm:prSet/>
      <dgm:spPr/>
      <dgm:t>
        <a:bodyPr/>
        <a:lstStyle/>
        <a:p>
          <a:endParaRPr lang="es-ES" sz="1800" b="1"/>
        </a:p>
      </dgm:t>
    </dgm:pt>
    <dgm:pt modelId="{1F96617A-9CD7-214C-9FA5-7B30E42E2BE6}">
      <dgm:prSet custT="1"/>
      <dgm:spPr/>
      <dgm:t>
        <a:bodyPr vert="wordArtVert"/>
        <a:lstStyle/>
        <a:p>
          <a:r>
            <a:rPr lang="es-ES" sz="1800" b="1" i="0" u="none" dirty="0" smtClean="0"/>
            <a:t>Preparación de máquinas</a:t>
          </a:r>
          <a:endParaRPr lang="es-ES" sz="1800" b="1" dirty="0"/>
        </a:p>
      </dgm:t>
    </dgm:pt>
    <dgm:pt modelId="{2EFA9A3C-8E7A-0F42-97BD-1497732BC051}" type="parTrans" cxnId="{995D4E58-1315-8E45-8A3E-BEEBA55EB893}">
      <dgm:prSet/>
      <dgm:spPr/>
      <dgm:t>
        <a:bodyPr/>
        <a:lstStyle/>
        <a:p>
          <a:endParaRPr lang="es-ES" sz="1800" b="1"/>
        </a:p>
      </dgm:t>
    </dgm:pt>
    <dgm:pt modelId="{91407AC5-2D9B-944D-801C-F93E60C91AC4}" type="sibTrans" cxnId="{995D4E58-1315-8E45-8A3E-BEEBA55EB893}">
      <dgm:prSet/>
      <dgm:spPr/>
      <dgm:t>
        <a:bodyPr/>
        <a:lstStyle/>
        <a:p>
          <a:endParaRPr lang="es-ES" sz="1800" b="1"/>
        </a:p>
      </dgm:t>
    </dgm:pt>
    <dgm:pt modelId="{29E02342-1B8A-2A4B-B3F7-BC886E5FA00C}">
      <dgm:prSet custT="1"/>
      <dgm:spPr/>
      <dgm:t>
        <a:bodyPr vert="wordArtVert"/>
        <a:lstStyle/>
        <a:p>
          <a:r>
            <a:rPr lang="es-ES" sz="1800" b="1" i="0" u="none" dirty="0" smtClean="0"/>
            <a:t>Ensamble</a:t>
          </a:r>
          <a:endParaRPr lang="es-ES" sz="1800" b="1" dirty="0"/>
        </a:p>
      </dgm:t>
    </dgm:pt>
    <dgm:pt modelId="{BB3120CF-7700-A544-B9F4-C3990DDE8920}" type="parTrans" cxnId="{98CD152C-A552-CA44-90D3-40D0BEB61C61}">
      <dgm:prSet/>
      <dgm:spPr/>
      <dgm:t>
        <a:bodyPr/>
        <a:lstStyle/>
        <a:p>
          <a:endParaRPr lang="es-ES" sz="1800" b="1"/>
        </a:p>
      </dgm:t>
    </dgm:pt>
    <dgm:pt modelId="{8769BC51-CE4A-0644-9EEA-7286BD142AF3}" type="sibTrans" cxnId="{98CD152C-A552-CA44-90D3-40D0BEB61C61}">
      <dgm:prSet/>
      <dgm:spPr/>
      <dgm:t>
        <a:bodyPr/>
        <a:lstStyle/>
        <a:p>
          <a:endParaRPr lang="es-ES" sz="1800" b="1"/>
        </a:p>
      </dgm:t>
    </dgm:pt>
    <dgm:pt modelId="{40A4F018-2835-B240-9E69-9BC3501F19A6}">
      <dgm:prSet custT="1"/>
      <dgm:spPr/>
      <dgm:t>
        <a:bodyPr vert="wordArtVert"/>
        <a:lstStyle/>
        <a:p>
          <a:r>
            <a:rPr lang="es-ES" sz="1800" b="1" i="0" u="none" dirty="0" smtClean="0"/>
            <a:t>Embarque</a:t>
          </a:r>
          <a:endParaRPr lang="es-ES" sz="1800" b="1" dirty="0"/>
        </a:p>
      </dgm:t>
    </dgm:pt>
    <dgm:pt modelId="{47547862-6573-1E45-848A-6B002DAEC1E6}" type="parTrans" cxnId="{46056CF0-CC21-CA48-81E5-D8EF2D2B8C5E}">
      <dgm:prSet/>
      <dgm:spPr/>
      <dgm:t>
        <a:bodyPr/>
        <a:lstStyle/>
        <a:p>
          <a:endParaRPr lang="es-ES" sz="1800" b="1"/>
        </a:p>
      </dgm:t>
    </dgm:pt>
    <dgm:pt modelId="{7AF76E4D-2433-7848-B9A0-A927F058DFFD}" type="sibTrans" cxnId="{46056CF0-CC21-CA48-81E5-D8EF2D2B8C5E}">
      <dgm:prSet/>
      <dgm:spPr/>
      <dgm:t>
        <a:bodyPr/>
        <a:lstStyle/>
        <a:p>
          <a:endParaRPr lang="es-ES" sz="1800" b="1"/>
        </a:p>
      </dgm:t>
    </dgm:pt>
    <dgm:pt modelId="{16D14A43-1A63-1941-A07A-44A887A4578E}">
      <dgm:prSet custT="1"/>
      <dgm:spPr/>
      <dgm:t>
        <a:bodyPr vert="wordArtVert"/>
        <a:lstStyle/>
        <a:p>
          <a:r>
            <a:rPr lang="es-ES" sz="1800" b="1" dirty="0" smtClean="0"/>
            <a:t>Acabados</a:t>
          </a:r>
          <a:endParaRPr lang="es-ES" sz="1800" b="1" dirty="0"/>
        </a:p>
      </dgm:t>
    </dgm:pt>
    <dgm:pt modelId="{EBFA985C-93FE-CC4D-9BAB-3B7FCB5CB220}" type="parTrans" cxnId="{FB0A83F3-7EE6-454C-BAF8-59C4DD4FE372}">
      <dgm:prSet/>
      <dgm:spPr/>
      <dgm:t>
        <a:bodyPr/>
        <a:lstStyle/>
        <a:p>
          <a:endParaRPr lang="es-ES" sz="1800" b="1"/>
        </a:p>
      </dgm:t>
    </dgm:pt>
    <dgm:pt modelId="{74094B15-D1A6-BC4F-912D-9C1A9162C2EE}" type="sibTrans" cxnId="{FB0A83F3-7EE6-454C-BAF8-59C4DD4FE372}">
      <dgm:prSet/>
      <dgm:spPr/>
      <dgm:t>
        <a:bodyPr/>
        <a:lstStyle/>
        <a:p>
          <a:endParaRPr lang="es-ES" sz="1800" b="1"/>
        </a:p>
      </dgm:t>
    </dgm:pt>
    <dgm:pt modelId="{265FB4B3-7F3D-8A47-B213-91D7B3894791}" type="pres">
      <dgm:prSet presAssocID="{A066860F-556D-0144-9BE0-1EE71FF71218}" presName="Name0" presStyleCnt="0">
        <dgm:presLayoutVars>
          <dgm:dir/>
          <dgm:animLvl val="lvl"/>
          <dgm:resizeHandles val="exact"/>
        </dgm:presLayoutVars>
      </dgm:prSet>
      <dgm:spPr/>
      <dgm:t>
        <a:bodyPr/>
        <a:lstStyle/>
        <a:p>
          <a:endParaRPr lang="es-ES"/>
        </a:p>
      </dgm:t>
    </dgm:pt>
    <dgm:pt modelId="{4B30DF07-AD54-6A47-927C-793320D77601}" type="pres">
      <dgm:prSet presAssocID="{EA18D0C3-6AE6-7B47-B72C-B35C7B159703}" presName="vertFlow" presStyleCnt="0"/>
      <dgm:spPr/>
    </dgm:pt>
    <dgm:pt modelId="{7F954860-9607-714F-A9BF-EBD9FEFEE6AE}" type="pres">
      <dgm:prSet presAssocID="{EA18D0C3-6AE6-7B47-B72C-B35C7B159703}" presName="header" presStyleLbl="node1" presStyleIdx="0" presStyleCnt="10" custScaleY="1957042"/>
      <dgm:spPr/>
      <dgm:t>
        <a:bodyPr/>
        <a:lstStyle/>
        <a:p>
          <a:endParaRPr lang="es-ES"/>
        </a:p>
      </dgm:t>
    </dgm:pt>
    <dgm:pt modelId="{927D480A-A43C-3946-ADAC-6A4030073CE5}" type="pres">
      <dgm:prSet presAssocID="{EA18D0C3-6AE6-7B47-B72C-B35C7B159703}" presName="hSp" presStyleCnt="0"/>
      <dgm:spPr/>
    </dgm:pt>
    <dgm:pt modelId="{45363F65-7229-9E44-B25C-86DFAC8EC5E0}" type="pres">
      <dgm:prSet presAssocID="{84DD04D1-55B8-1A4C-BECC-E1F33BEF5884}" presName="vertFlow" presStyleCnt="0"/>
      <dgm:spPr/>
    </dgm:pt>
    <dgm:pt modelId="{62A160B0-6D65-5B4E-9AC6-F32492109929}" type="pres">
      <dgm:prSet presAssocID="{84DD04D1-55B8-1A4C-BECC-E1F33BEF5884}" presName="header" presStyleLbl="node1" presStyleIdx="1" presStyleCnt="10" custScaleY="1954709" custLinFactNeighborX="-2313" custLinFactNeighborY="-43942"/>
      <dgm:spPr/>
      <dgm:t>
        <a:bodyPr/>
        <a:lstStyle/>
        <a:p>
          <a:endParaRPr lang="es-ES"/>
        </a:p>
      </dgm:t>
    </dgm:pt>
    <dgm:pt modelId="{CA188296-F010-7543-880B-2464E837A032}" type="pres">
      <dgm:prSet presAssocID="{84DD04D1-55B8-1A4C-BECC-E1F33BEF5884}" presName="hSp" presStyleCnt="0"/>
      <dgm:spPr/>
    </dgm:pt>
    <dgm:pt modelId="{210CFC46-90C2-A349-AF63-614292BC242C}" type="pres">
      <dgm:prSet presAssocID="{EF91CB69-2F9F-B140-99C6-545CFE3C490C}" presName="vertFlow" presStyleCnt="0"/>
      <dgm:spPr/>
    </dgm:pt>
    <dgm:pt modelId="{70944002-D36E-0B41-87F2-3FE9F9677FE6}" type="pres">
      <dgm:prSet presAssocID="{EF91CB69-2F9F-B140-99C6-545CFE3C490C}" presName="header" presStyleLbl="node1" presStyleIdx="2" presStyleCnt="10" custScaleY="1961724"/>
      <dgm:spPr/>
      <dgm:t>
        <a:bodyPr/>
        <a:lstStyle/>
        <a:p>
          <a:endParaRPr lang="es-ES"/>
        </a:p>
      </dgm:t>
    </dgm:pt>
    <dgm:pt modelId="{187B5BF6-5D9E-B247-A9D1-807606266CD0}" type="pres">
      <dgm:prSet presAssocID="{EF91CB69-2F9F-B140-99C6-545CFE3C490C}" presName="hSp" presStyleCnt="0"/>
      <dgm:spPr/>
    </dgm:pt>
    <dgm:pt modelId="{F3428034-6790-1447-824E-86A827B3BA83}" type="pres">
      <dgm:prSet presAssocID="{27CAD698-E7B0-814A-B793-4C10F9C219E6}" presName="vertFlow" presStyleCnt="0"/>
      <dgm:spPr/>
    </dgm:pt>
    <dgm:pt modelId="{84AA8FEE-92EE-2C4B-9495-F0D549731215}" type="pres">
      <dgm:prSet presAssocID="{27CAD698-E7B0-814A-B793-4C10F9C219E6}" presName="header" presStyleLbl="node1" presStyleIdx="3" presStyleCnt="10" custScaleY="1959380"/>
      <dgm:spPr/>
      <dgm:t>
        <a:bodyPr/>
        <a:lstStyle/>
        <a:p>
          <a:endParaRPr lang="es-ES"/>
        </a:p>
      </dgm:t>
    </dgm:pt>
    <dgm:pt modelId="{886CF1C8-1DAD-194C-A8B3-65DB94FFB9A6}" type="pres">
      <dgm:prSet presAssocID="{27CAD698-E7B0-814A-B793-4C10F9C219E6}" presName="hSp" presStyleCnt="0"/>
      <dgm:spPr/>
    </dgm:pt>
    <dgm:pt modelId="{9EC2D738-49FB-5A4F-98AF-4D9264F19015}" type="pres">
      <dgm:prSet presAssocID="{1F96617A-9CD7-214C-9FA5-7B30E42E2BE6}" presName="vertFlow" presStyleCnt="0"/>
      <dgm:spPr/>
    </dgm:pt>
    <dgm:pt modelId="{AA8098C6-06C6-D84F-9E22-72D3A34D9794}" type="pres">
      <dgm:prSet presAssocID="{1F96617A-9CD7-214C-9FA5-7B30E42E2BE6}" presName="header" presStyleLbl="node1" presStyleIdx="4" presStyleCnt="10" custScaleY="1964073"/>
      <dgm:spPr/>
      <dgm:t>
        <a:bodyPr/>
        <a:lstStyle/>
        <a:p>
          <a:endParaRPr lang="es-ES"/>
        </a:p>
      </dgm:t>
    </dgm:pt>
    <dgm:pt modelId="{4596D1C4-F06F-AC41-A1C1-7C3257409918}" type="pres">
      <dgm:prSet presAssocID="{1F96617A-9CD7-214C-9FA5-7B30E42E2BE6}" presName="hSp" presStyleCnt="0"/>
      <dgm:spPr/>
    </dgm:pt>
    <dgm:pt modelId="{3D35AB07-044B-1C4C-A54A-4E1ED97DEF71}" type="pres">
      <dgm:prSet presAssocID="{29E02342-1B8A-2A4B-B3F7-BC886E5FA00C}" presName="vertFlow" presStyleCnt="0"/>
      <dgm:spPr/>
    </dgm:pt>
    <dgm:pt modelId="{DA4F2090-4355-D845-A544-37FA8213CFBF}" type="pres">
      <dgm:prSet presAssocID="{29E02342-1B8A-2A4B-B3F7-BC886E5FA00C}" presName="header" presStyleLbl="node1" presStyleIdx="5" presStyleCnt="10" custScaleY="1966428"/>
      <dgm:spPr/>
      <dgm:t>
        <a:bodyPr/>
        <a:lstStyle/>
        <a:p>
          <a:endParaRPr lang="es-ES"/>
        </a:p>
      </dgm:t>
    </dgm:pt>
    <dgm:pt modelId="{02A812CE-B647-714D-94DA-DEEEBE6B27DD}" type="pres">
      <dgm:prSet presAssocID="{29E02342-1B8A-2A4B-B3F7-BC886E5FA00C}" presName="hSp" presStyleCnt="0"/>
      <dgm:spPr/>
    </dgm:pt>
    <dgm:pt modelId="{C7174FD7-7426-FE4F-813C-EDC74112487A}" type="pres">
      <dgm:prSet presAssocID="{16D14A43-1A63-1941-A07A-44A887A4578E}" presName="vertFlow" presStyleCnt="0"/>
      <dgm:spPr/>
    </dgm:pt>
    <dgm:pt modelId="{302C691E-946D-A340-8C7C-D8425BD6E114}" type="pres">
      <dgm:prSet presAssocID="{16D14A43-1A63-1941-A07A-44A887A4578E}" presName="header" presStyleLbl="node1" presStyleIdx="6" presStyleCnt="10" custScaleY="1968789"/>
      <dgm:spPr/>
      <dgm:t>
        <a:bodyPr/>
        <a:lstStyle/>
        <a:p>
          <a:endParaRPr lang="es-ES"/>
        </a:p>
      </dgm:t>
    </dgm:pt>
    <dgm:pt modelId="{14B01C77-1073-1C49-9F7D-914EE3888B07}" type="pres">
      <dgm:prSet presAssocID="{16D14A43-1A63-1941-A07A-44A887A4578E}" presName="hSp" presStyleCnt="0"/>
      <dgm:spPr/>
    </dgm:pt>
    <dgm:pt modelId="{44643B0F-FA56-9A4B-963D-236DA179FF70}" type="pres">
      <dgm:prSet presAssocID="{40A4F018-2835-B240-9E69-9BC3501F19A6}" presName="vertFlow" presStyleCnt="0"/>
      <dgm:spPr/>
    </dgm:pt>
    <dgm:pt modelId="{7C8B4D20-62F1-4C48-84EE-14F0FA394269}" type="pres">
      <dgm:prSet presAssocID="{40A4F018-2835-B240-9E69-9BC3501F19A6}" presName="header" presStyleLbl="node1" presStyleIdx="7" presStyleCnt="10" custScaleY="1971155"/>
      <dgm:spPr/>
      <dgm:t>
        <a:bodyPr/>
        <a:lstStyle/>
        <a:p>
          <a:endParaRPr lang="es-ES"/>
        </a:p>
      </dgm:t>
    </dgm:pt>
    <dgm:pt modelId="{E8B2A45A-030A-5343-B0FC-51D08F0B5076}" type="pres">
      <dgm:prSet presAssocID="{40A4F018-2835-B240-9E69-9BC3501F19A6}" presName="hSp" presStyleCnt="0"/>
      <dgm:spPr/>
    </dgm:pt>
    <dgm:pt modelId="{797F51F9-7239-544A-BD01-605ED271CDDD}" type="pres">
      <dgm:prSet presAssocID="{7293BA55-791D-7B4E-B38A-2F3A35F6F807}" presName="vertFlow" presStyleCnt="0"/>
      <dgm:spPr/>
    </dgm:pt>
    <dgm:pt modelId="{85B57FEA-A0B0-4E40-8BD0-FF6A184E3DA5}" type="pres">
      <dgm:prSet presAssocID="{7293BA55-791D-7B4E-B38A-2F3A35F6F807}" presName="header" presStyleLbl="node1" presStyleIdx="8" presStyleCnt="10" custScaleY="1943129"/>
      <dgm:spPr/>
      <dgm:t>
        <a:bodyPr/>
        <a:lstStyle/>
        <a:p>
          <a:endParaRPr lang="es-ES"/>
        </a:p>
      </dgm:t>
    </dgm:pt>
    <dgm:pt modelId="{1FF31418-258B-4D46-B232-1C142B7269B9}" type="pres">
      <dgm:prSet presAssocID="{7293BA55-791D-7B4E-B38A-2F3A35F6F807}" presName="hSp" presStyleCnt="0"/>
      <dgm:spPr/>
    </dgm:pt>
    <dgm:pt modelId="{1B5DBCE3-77C9-F84F-A505-78BE1D49D6C2}" type="pres">
      <dgm:prSet presAssocID="{312DB5BA-71AA-DE4E-AFB0-6F71D6D7095B}" presName="vertFlow" presStyleCnt="0"/>
      <dgm:spPr/>
    </dgm:pt>
    <dgm:pt modelId="{17AA29B1-8B0E-CE44-8ABA-3AA3C51BAD4D}" type="pres">
      <dgm:prSet presAssocID="{312DB5BA-71AA-DE4E-AFB0-6F71D6D7095B}" presName="header" presStyleLbl="node1" presStyleIdx="9" presStyleCnt="10" custScaleY="1947745"/>
      <dgm:spPr/>
      <dgm:t>
        <a:bodyPr/>
        <a:lstStyle/>
        <a:p>
          <a:endParaRPr lang="es-ES"/>
        </a:p>
      </dgm:t>
    </dgm:pt>
  </dgm:ptLst>
  <dgm:cxnLst>
    <dgm:cxn modelId="{76E2D4BF-AD34-C849-8453-82D8E8183F91}" srcId="{A066860F-556D-0144-9BE0-1EE71FF71218}" destId="{EF91CB69-2F9F-B140-99C6-545CFE3C490C}" srcOrd="2" destOrd="0" parTransId="{4AD421CE-1A16-A445-AAAA-27BFEE63F7C3}" sibTransId="{5590B059-C801-DF4D-AB00-3D265E1C47A2}"/>
    <dgm:cxn modelId="{9B1C21A1-69AB-B744-9C80-7FF5C7679D9D}" type="presOf" srcId="{EF91CB69-2F9F-B140-99C6-545CFE3C490C}" destId="{70944002-D36E-0B41-87F2-3FE9F9677FE6}" srcOrd="0" destOrd="0" presId="urn:microsoft.com/office/officeart/2005/8/layout/lProcess1"/>
    <dgm:cxn modelId="{8E77BD72-443E-C448-9131-8B825FB51DA2}" type="presOf" srcId="{312DB5BA-71AA-DE4E-AFB0-6F71D6D7095B}" destId="{17AA29B1-8B0E-CE44-8ABA-3AA3C51BAD4D}" srcOrd="0" destOrd="0" presId="urn:microsoft.com/office/officeart/2005/8/layout/lProcess1"/>
    <dgm:cxn modelId="{98CD152C-A552-CA44-90D3-40D0BEB61C61}" srcId="{A066860F-556D-0144-9BE0-1EE71FF71218}" destId="{29E02342-1B8A-2A4B-B3F7-BC886E5FA00C}" srcOrd="5" destOrd="0" parTransId="{BB3120CF-7700-A544-B9F4-C3990DDE8920}" sibTransId="{8769BC51-CE4A-0644-9EEA-7286BD142AF3}"/>
    <dgm:cxn modelId="{46056CF0-CC21-CA48-81E5-D8EF2D2B8C5E}" srcId="{A066860F-556D-0144-9BE0-1EE71FF71218}" destId="{40A4F018-2835-B240-9E69-9BC3501F19A6}" srcOrd="7" destOrd="0" parTransId="{47547862-6573-1E45-848A-6B002DAEC1E6}" sibTransId="{7AF76E4D-2433-7848-B9A0-A927F058DFFD}"/>
    <dgm:cxn modelId="{C404D425-BCF4-4943-9CBE-6024CE1174F0}" srcId="{A066860F-556D-0144-9BE0-1EE71FF71218}" destId="{84DD04D1-55B8-1A4C-BECC-E1F33BEF5884}" srcOrd="1" destOrd="0" parTransId="{553E1652-DBBF-2744-A356-77D435AD586E}" sibTransId="{F72A009E-3435-1B4F-A1B2-9DA0B0F5A65E}"/>
    <dgm:cxn modelId="{7D4F1858-81B6-2147-B654-8CEC3AB6BD15}" type="presOf" srcId="{84DD04D1-55B8-1A4C-BECC-E1F33BEF5884}" destId="{62A160B0-6D65-5B4E-9AC6-F32492109929}" srcOrd="0" destOrd="0" presId="urn:microsoft.com/office/officeart/2005/8/layout/lProcess1"/>
    <dgm:cxn modelId="{FB0A83F3-7EE6-454C-BAF8-59C4DD4FE372}" srcId="{A066860F-556D-0144-9BE0-1EE71FF71218}" destId="{16D14A43-1A63-1941-A07A-44A887A4578E}" srcOrd="6" destOrd="0" parTransId="{EBFA985C-93FE-CC4D-9BAB-3B7FCB5CB220}" sibTransId="{74094B15-D1A6-BC4F-912D-9C1A9162C2EE}"/>
    <dgm:cxn modelId="{705A027B-E723-EF40-84D8-7FCD2D4D00AB}" type="presOf" srcId="{EA18D0C3-6AE6-7B47-B72C-B35C7B159703}" destId="{7F954860-9607-714F-A9BF-EBD9FEFEE6AE}" srcOrd="0" destOrd="0" presId="urn:microsoft.com/office/officeart/2005/8/layout/lProcess1"/>
    <dgm:cxn modelId="{730CDF3A-8D80-DF49-A3E4-7BAE4FDC2552}" srcId="{A066860F-556D-0144-9BE0-1EE71FF71218}" destId="{7293BA55-791D-7B4E-B38A-2F3A35F6F807}" srcOrd="8" destOrd="0" parTransId="{2E56F9E2-CAA5-D44E-A90C-A00A10ADE8F0}" sibTransId="{82409DDC-745D-0244-AE72-D52507C7A688}"/>
    <dgm:cxn modelId="{AF10F252-9B94-FC4C-B9E1-5E1BF6A78BCA}" type="presOf" srcId="{29E02342-1B8A-2A4B-B3F7-BC886E5FA00C}" destId="{DA4F2090-4355-D845-A544-37FA8213CFBF}" srcOrd="0" destOrd="0" presId="urn:microsoft.com/office/officeart/2005/8/layout/lProcess1"/>
    <dgm:cxn modelId="{452677A5-2FD1-A743-AE27-92DACB344A58}" type="presOf" srcId="{27CAD698-E7B0-814A-B793-4C10F9C219E6}" destId="{84AA8FEE-92EE-2C4B-9495-F0D549731215}" srcOrd="0" destOrd="0" presId="urn:microsoft.com/office/officeart/2005/8/layout/lProcess1"/>
    <dgm:cxn modelId="{995D4E58-1315-8E45-8A3E-BEEBA55EB893}" srcId="{A066860F-556D-0144-9BE0-1EE71FF71218}" destId="{1F96617A-9CD7-214C-9FA5-7B30E42E2BE6}" srcOrd="4" destOrd="0" parTransId="{2EFA9A3C-8E7A-0F42-97BD-1497732BC051}" sibTransId="{91407AC5-2D9B-944D-801C-F93E60C91AC4}"/>
    <dgm:cxn modelId="{766AC498-6229-BE46-8D6C-33BCD3D0FB0A}" type="presOf" srcId="{16D14A43-1A63-1941-A07A-44A887A4578E}" destId="{302C691E-946D-A340-8C7C-D8425BD6E114}" srcOrd="0" destOrd="0" presId="urn:microsoft.com/office/officeart/2005/8/layout/lProcess1"/>
    <dgm:cxn modelId="{2898D416-041E-DB48-AC8A-8C5A1BFD57C0}" srcId="{A066860F-556D-0144-9BE0-1EE71FF71218}" destId="{27CAD698-E7B0-814A-B793-4C10F9C219E6}" srcOrd="3" destOrd="0" parTransId="{1E5F2864-6A22-6E4B-B1E5-86270854694F}" sibTransId="{A0599364-C35F-B44B-A178-6231E029D59F}"/>
    <dgm:cxn modelId="{03E4F021-8799-9845-A99C-4050312FB241}" srcId="{A066860F-556D-0144-9BE0-1EE71FF71218}" destId="{312DB5BA-71AA-DE4E-AFB0-6F71D6D7095B}" srcOrd="9" destOrd="0" parTransId="{63AB9174-61D1-C64C-B1CF-98D92FD74C98}" sibTransId="{3DDB0406-65EA-0942-A834-FF4546FA63C9}"/>
    <dgm:cxn modelId="{9AAB8517-BC52-5E42-993F-7B243E1AA685}" type="presOf" srcId="{7293BA55-791D-7B4E-B38A-2F3A35F6F807}" destId="{85B57FEA-A0B0-4E40-8BD0-FF6A184E3DA5}" srcOrd="0" destOrd="0" presId="urn:microsoft.com/office/officeart/2005/8/layout/lProcess1"/>
    <dgm:cxn modelId="{3161FD28-5BB7-A84E-8A47-41F54BDEF4C4}" srcId="{A066860F-556D-0144-9BE0-1EE71FF71218}" destId="{EA18D0C3-6AE6-7B47-B72C-B35C7B159703}" srcOrd="0" destOrd="0" parTransId="{B7C6B7E6-ECD1-9945-810F-892B8BFBEA25}" sibTransId="{21FBB05D-BAC4-7B4D-90D3-C6627FDF3B68}"/>
    <dgm:cxn modelId="{D95E3D7C-4B42-AC4E-A3D4-0586AB5ECCE2}" type="presOf" srcId="{A066860F-556D-0144-9BE0-1EE71FF71218}" destId="{265FB4B3-7F3D-8A47-B213-91D7B3894791}" srcOrd="0" destOrd="0" presId="urn:microsoft.com/office/officeart/2005/8/layout/lProcess1"/>
    <dgm:cxn modelId="{E9063293-1CB7-E240-A2BE-0821BC6827E9}" type="presOf" srcId="{1F96617A-9CD7-214C-9FA5-7B30E42E2BE6}" destId="{AA8098C6-06C6-D84F-9E22-72D3A34D9794}" srcOrd="0" destOrd="0" presId="urn:microsoft.com/office/officeart/2005/8/layout/lProcess1"/>
    <dgm:cxn modelId="{5EFFEB04-A92C-6B42-A684-633899F67E85}" type="presOf" srcId="{40A4F018-2835-B240-9E69-9BC3501F19A6}" destId="{7C8B4D20-62F1-4C48-84EE-14F0FA394269}" srcOrd="0" destOrd="0" presId="urn:microsoft.com/office/officeart/2005/8/layout/lProcess1"/>
    <dgm:cxn modelId="{27587476-39BD-D54C-9DD5-95D8050F9DBF}" type="presParOf" srcId="{265FB4B3-7F3D-8A47-B213-91D7B3894791}" destId="{4B30DF07-AD54-6A47-927C-793320D77601}" srcOrd="0" destOrd="0" presId="urn:microsoft.com/office/officeart/2005/8/layout/lProcess1"/>
    <dgm:cxn modelId="{AB9E3666-6031-6544-914C-92A2C1BB4322}" type="presParOf" srcId="{4B30DF07-AD54-6A47-927C-793320D77601}" destId="{7F954860-9607-714F-A9BF-EBD9FEFEE6AE}" srcOrd="0" destOrd="0" presId="urn:microsoft.com/office/officeart/2005/8/layout/lProcess1"/>
    <dgm:cxn modelId="{B4DF461A-1944-D047-BC2B-4A5C4346DEC3}" type="presParOf" srcId="{265FB4B3-7F3D-8A47-B213-91D7B3894791}" destId="{927D480A-A43C-3946-ADAC-6A4030073CE5}" srcOrd="1" destOrd="0" presId="urn:microsoft.com/office/officeart/2005/8/layout/lProcess1"/>
    <dgm:cxn modelId="{1CBC2BE3-B2FD-284A-A781-57C0E771D918}" type="presParOf" srcId="{265FB4B3-7F3D-8A47-B213-91D7B3894791}" destId="{45363F65-7229-9E44-B25C-86DFAC8EC5E0}" srcOrd="2" destOrd="0" presId="urn:microsoft.com/office/officeart/2005/8/layout/lProcess1"/>
    <dgm:cxn modelId="{DAAA2A85-A70B-2D48-9194-2E7E54269149}" type="presParOf" srcId="{45363F65-7229-9E44-B25C-86DFAC8EC5E0}" destId="{62A160B0-6D65-5B4E-9AC6-F32492109929}" srcOrd="0" destOrd="0" presId="urn:microsoft.com/office/officeart/2005/8/layout/lProcess1"/>
    <dgm:cxn modelId="{12F45BD5-57B3-1C4D-AA15-A7A8F58FDF52}" type="presParOf" srcId="{265FB4B3-7F3D-8A47-B213-91D7B3894791}" destId="{CA188296-F010-7543-880B-2464E837A032}" srcOrd="3" destOrd="0" presId="urn:microsoft.com/office/officeart/2005/8/layout/lProcess1"/>
    <dgm:cxn modelId="{9630EEE8-3412-494B-B55E-3578679DE994}" type="presParOf" srcId="{265FB4B3-7F3D-8A47-B213-91D7B3894791}" destId="{210CFC46-90C2-A349-AF63-614292BC242C}" srcOrd="4" destOrd="0" presId="urn:microsoft.com/office/officeart/2005/8/layout/lProcess1"/>
    <dgm:cxn modelId="{182BD4E8-C5D2-6C47-AF65-2DD418C95F79}" type="presParOf" srcId="{210CFC46-90C2-A349-AF63-614292BC242C}" destId="{70944002-D36E-0B41-87F2-3FE9F9677FE6}" srcOrd="0" destOrd="0" presId="urn:microsoft.com/office/officeart/2005/8/layout/lProcess1"/>
    <dgm:cxn modelId="{144E4DC4-4EEE-1B49-8628-C61EFD6B810B}" type="presParOf" srcId="{265FB4B3-7F3D-8A47-B213-91D7B3894791}" destId="{187B5BF6-5D9E-B247-A9D1-807606266CD0}" srcOrd="5" destOrd="0" presId="urn:microsoft.com/office/officeart/2005/8/layout/lProcess1"/>
    <dgm:cxn modelId="{16345EDE-DB9B-9C4D-A235-A10524BBD8B5}" type="presParOf" srcId="{265FB4B3-7F3D-8A47-B213-91D7B3894791}" destId="{F3428034-6790-1447-824E-86A827B3BA83}" srcOrd="6" destOrd="0" presId="urn:microsoft.com/office/officeart/2005/8/layout/lProcess1"/>
    <dgm:cxn modelId="{8EDFB094-BB9D-7D40-9D61-79F0EC5486CA}" type="presParOf" srcId="{F3428034-6790-1447-824E-86A827B3BA83}" destId="{84AA8FEE-92EE-2C4B-9495-F0D549731215}" srcOrd="0" destOrd="0" presId="urn:microsoft.com/office/officeart/2005/8/layout/lProcess1"/>
    <dgm:cxn modelId="{1F8CCC99-C5D6-D145-9A02-A009121347FB}" type="presParOf" srcId="{265FB4B3-7F3D-8A47-B213-91D7B3894791}" destId="{886CF1C8-1DAD-194C-A8B3-65DB94FFB9A6}" srcOrd="7" destOrd="0" presId="urn:microsoft.com/office/officeart/2005/8/layout/lProcess1"/>
    <dgm:cxn modelId="{D61B7273-E6F7-224D-958C-83F300DE184B}" type="presParOf" srcId="{265FB4B3-7F3D-8A47-B213-91D7B3894791}" destId="{9EC2D738-49FB-5A4F-98AF-4D9264F19015}" srcOrd="8" destOrd="0" presId="urn:microsoft.com/office/officeart/2005/8/layout/lProcess1"/>
    <dgm:cxn modelId="{BAAE985B-4FD8-6A4F-8C65-6C76A138489D}" type="presParOf" srcId="{9EC2D738-49FB-5A4F-98AF-4D9264F19015}" destId="{AA8098C6-06C6-D84F-9E22-72D3A34D9794}" srcOrd="0" destOrd="0" presId="urn:microsoft.com/office/officeart/2005/8/layout/lProcess1"/>
    <dgm:cxn modelId="{3C1FF351-DB8F-194D-9543-753AA2FEF2E8}" type="presParOf" srcId="{265FB4B3-7F3D-8A47-B213-91D7B3894791}" destId="{4596D1C4-F06F-AC41-A1C1-7C3257409918}" srcOrd="9" destOrd="0" presId="urn:microsoft.com/office/officeart/2005/8/layout/lProcess1"/>
    <dgm:cxn modelId="{6AE3C4AF-62F0-4C4B-AAC0-E72157D70590}" type="presParOf" srcId="{265FB4B3-7F3D-8A47-B213-91D7B3894791}" destId="{3D35AB07-044B-1C4C-A54A-4E1ED97DEF71}" srcOrd="10" destOrd="0" presId="urn:microsoft.com/office/officeart/2005/8/layout/lProcess1"/>
    <dgm:cxn modelId="{E1079C4E-413E-A24A-A512-FA9594BF3B8E}" type="presParOf" srcId="{3D35AB07-044B-1C4C-A54A-4E1ED97DEF71}" destId="{DA4F2090-4355-D845-A544-37FA8213CFBF}" srcOrd="0" destOrd="0" presId="urn:microsoft.com/office/officeart/2005/8/layout/lProcess1"/>
    <dgm:cxn modelId="{27730A37-8E0D-844B-9E50-742762303923}" type="presParOf" srcId="{265FB4B3-7F3D-8A47-B213-91D7B3894791}" destId="{02A812CE-B647-714D-94DA-DEEEBE6B27DD}" srcOrd="11" destOrd="0" presId="urn:microsoft.com/office/officeart/2005/8/layout/lProcess1"/>
    <dgm:cxn modelId="{6E67EE31-6FDD-7D45-B057-F626600657FC}" type="presParOf" srcId="{265FB4B3-7F3D-8A47-B213-91D7B3894791}" destId="{C7174FD7-7426-FE4F-813C-EDC74112487A}" srcOrd="12" destOrd="0" presId="urn:microsoft.com/office/officeart/2005/8/layout/lProcess1"/>
    <dgm:cxn modelId="{EA458A56-87C5-8243-A643-F82B868AEF19}" type="presParOf" srcId="{C7174FD7-7426-FE4F-813C-EDC74112487A}" destId="{302C691E-946D-A340-8C7C-D8425BD6E114}" srcOrd="0" destOrd="0" presId="urn:microsoft.com/office/officeart/2005/8/layout/lProcess1"/>
    <dgm:cxn modelId="{82DC35DC-B1F5-2247-B9CC-5CBF71699D9A}" type="presParOf" srcId="{265FB4B3-7F3D-8A47-B213-91D7B3894791}" destId="{14B01C77-1073-1C49-9F7D-914EE3888B07}" srcOrd="13" destOrd="0" presId="urn:microsoft.com/office/officeart/2005/8/layout/lProcess1"/>
    <dgm:cxn modelId="{B2DDE67A-9586-C340-986D-2B6E154C6107}" type="presParOf" srcId="{265FB4B3-7F3D-8A47-B213-91D7B3894791}" destId="{44643B0F-FA56-9A4B-963D-236DA179FF70}" srcOrd="14" destOrd="0" presId="urn:microsoft.com/office/officeart/2005/8/layout/lProcess1"/>
    <dgm:cxn modelId="{BA322F54-F02A-4942-8C58-F4AF408B50EB}" type="presParOf" srcId="{44643B0F-FA56-9A4B-963D-236DA179FF70}" destId="{7C8B4D20-62F1-4C48-84EE-14F0FA394269}" srcOrd="0" destOrd="0" presId="urn:microsoft.com/office/officeart/2005/8/layout/lProcess1"/>
    <dgm:cxn modelId="{D26A24D4-10B1-1741-8D8F-BDE562210032}" type="presParOf" srcId="{265FB4B3-7F3D-8A47-B213-91D7B3894791}" destId="{E8B2A45A-030A-5343-B0FC-51D08F0B5076}" srcOrd="15" destOrd="0" presId="urn:microsoft.com/office/officeart/2005/8/layout/lProcess1"/>
    <dgm:cxn modelId="{FD3B3C7F-3002-3342-8AC7-7D77C51559B7}" type="presParOf" srcId="{265FB4B3-7F3D-8A47-B213-91D7B3894791}" destId="{797F51F9-7239-544A-BD01-605ED271CDDD}" srcOrd="16" destOrd="0" presId="urn:microsoft.com/office/officeart/2005/8/layout/lProcess1"/>
    <dgm:cxn modelId="{F54D98BB-F613-EC4E-905F-1D0FE002CA98}" type="presParOf" srcId="{797F51F9-7239-544A-BD01-605ED271CDDD}" destId="{85B57FEA-A0B0-4E40-8BD0-FF6A184E3DA5}" srcOrd="0" destOrd="0" presId="urn:microsoft.com/office/officeart/2005/8/layout/lProcess1"/>
    <dgm:cxn modelId="{60ECCD17-DF38-644E-B29F-5118B9719FB8}" type="presParOf" srcId="{265FB4B3-7F3D-8A47-B213-91D7B3894791}" destId="{1FF31418-258B-4D46-B232-1C142B7269B9}" srcOrd="17" destOrd="0" presId="urn:microsoft.com/office/officeart/2005/8/layout/lProcess1"/>
    <dgm:cxn modelId="{7656B753-D639-9848-B74C-EF40AE14FE26}" type="presParOf" srcId="{265FB4B3-7F3D-8A47-B213-91D7B3894791}" destId="{1B5DBCE3-77C9-F84F-A505-78BE1D49D6C2}" srcOrd="18" destOrd="0" presId="urn:microsoft.com/office/officeart/2005/8/layout/lProcess1"/>
    <dgm:cxn modelId="{3899999E-D548-C347-BE06-080CACF8454E}" type="presParOf" srcId="{1B5DBCE3-77C9-F84F-A505-78BE1D49D6C2}" destId="{17AA29B1-8B0E-CE44-8ABA-3AA3C51BAD4D}" srcOrd="0"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896543" y="1254643"/>
          <a:ext cx="852285" cy="795257"/>
        </a:xfrm>
        <a:prstGeom prst="rightArrow">
          <a:avLst>
            <a:gd name="adj1" fmla="val 70000"/>
            <a:gd name="adj2" fmla="val 50000"/>
          </a:avLst>
        </a:prstGeom>
        <a:solidFill>
          <a:schemeClr val="accent2">
            <a:alpha val="9000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853FA9-7129-D441-BD47-D40D6914E34A}">
      <dsp:nvSpPr>
        <dsp:cNvPr id="0" name=""/>
        <dsp:cNvSpPr/>
      </dsp:nvSpPr>
      <dsp:spPr>
        <a:xfrm>
          <a:off x="0" y="173591"/>
          <a:ext cx="1580728" cy="2986693"/>
        </a:xfrm>
        <a:prstGeom prst="ellipse">
          <a:avLst/>
        </a:prstGeom>
        <a:solidFill>
          <a:schemeClr val="accent1">
            <a:lumMod val="50000"/>
          </a:schemeClr>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Unidad 1.</a:t>
          </a:r>
        </a:p>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 </a:t>
          </a:r>
          <a:r>
            <a:rPr lang="es-ES" sz="1600" b="1" kern="1200" dirty="0" smtClean="0">
              <a:solidFill>
                <a:schemeClr val="bg1"/>
              </a:solidFill>
              <a:latin typeface="Times New Roman"/>
              <a:cs typeface="Times New Roman"/>
            </a:rPr>
            <a:t>Costos de producción conjunta.</a:t>
          </a:r>
        </a:p>
      </dsp:txBody>
      <dsp:txXfrm>
        <a:off x="231492" y="610982"/>
        <a:ext cx="1117744" cy="2111911"/>
      </dsp:txXfrm>
    </dsp:sp>
    <dsp:sp modelId="{5ECBFA02-0B3A-6F4C-8032-20C2F7958808}">
      <dsp:nvSpPr>
        <dsp:cNvPr id="0" name=""/>
        <dsp:cNvSpPr/>
      </dsp:nvSpPr>
      <dsp:spPr>
        <a:xfrm>
          <a:off x="2498389"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F0B75D-0D93-BB44-B82B-FB6954F9B236}">
      <dsp:nvSpPr>
        <dsp:cNvPr id="0" name=""/>
        <dsp:cNvSpPr/>
      </dsp:nvSpPr>
      <dsp:spPr>
        <a:xfrm>
          <a:off x="1758131" y="138846"/>
          <a:ext cx="1480516" cy="3026851"/>
        </a:xfrm>
        <a:prstGeom prst="ellipse">
          <a:avLst/>
        </a:prstGeom>
        <a:solidFill>
          <a:srgbClr val="796D04"/>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2.</a:t>
          </a: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Costos unitarios con el método de costos ABC (</a:t>
          </a:r>
          <a:r>
            <a:rPr lang="es-ES" sz="1400" b="1" kern="1200" dirty="0" err="1" smtClean="0">
              <a:solidFill>
                <a:schemeClr val="bg1"/>
              </a:solidFill>
              <a:latin typeface="Times New Roman"/>
              <a:cs typeface="Times New Roman"/>
            </a:rPr>
            <a:t>Activity</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based</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costing</a:t>
          </a:r>
          <a:r>
            <a:rPr lang="es-ES" sz="1400" b="1" kern="1200" dirty="0" smtClean="0">
              <a:solidFill>
                <a:schemeClr val="bg1"/>
              </a:solidFill>
              <a:latin typeface="Times New Roman"/>
              <a:cs typeface="Times New Roman"/>
            </a:rPr>
            <a:t>)</a:t>
          </a:r>
        </a:p>
      </dsp:txBody>
      <dsp:txXfrm>
        <a:off x="1974948" y="582118"/>
        <a:ext cx="1046882" cy="2140307"/>
      </dsp:txXfrm>
    </dsp:sp>
    <dsp:sp modelId="{5129B5CD-B7A9-B643-9F00-60EF010A6F15}">
      <dsp:nvSpPr>
        <dsp:cNvPr id="0" name=""/>
        <dsp:cNvSpPr/>
      </dsp:nvSpPr>
      <dsp:spPr>
        <a:xfrm>
          <a:off x="4220246"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A3B762F-E863-E94C-A633-48B0091F68A4}">
      <dsp:nvSpPr>
        <dsp:cNvPr id="0" name=""/>
        <dsp:cNvSpPr/>
      </dsp:nvSpPr>
      <dsp:spPr>
        <a:xfrm>
          <a:off x="3465024" y="138846"/>
          <a:ext cx="1510443" cy="3026851"/>
        </a:xfrm>
        <a:prstGeom prst="ellipse">
          <a:avLst/>
        </a:prstGeom>
        <a:solidFill>
          <a:srgbClr val="796D04"/>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3. Prácticas integrales de costo por procesos y por órdenes de producción.</a:t>
          </a:r>
        </a:p>
      </dsp:txBody>
      <dsp:txXfrm>
        <a:off x="3686223" y="582118"/>
        <a:ext cx="1068045" cy="2140307"/>
      </dsp:txXfrm>
    </dsp:sp>
    <dsp:sp modelId="{0BC1AE39-481E-A342-9761-5D3E7BC019E3}">
      <dsp:nvSpPr>
        <dsp:cNvPr id="0" name=""/>
        <dsp:cNvSpPr/>
      </dsp:nvSpPr>
      <dsp:spPr>
        <a:xfrm>
          <a:off x="5925796"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5186881" y="123430"/>
          <a:ext cx="1477828" cy="3057683"/>
        </a:xfrm>
        <a:prstGeom prst="ellipse">
          <a:avLst/>
        </a:prstGeom>
        <a:solidFill>
          <a:srgbClr val="796D04"/>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4. Elaboración del presupuesto maestro.</a:t>
          </a:r>
        </a:p>
      </dsp:txBody>
      <dsp:txXfrm>
        <a:off x="5403304" y="571217"/>
        <a:ext cx="1044982" cy="2162109"/>
      </dsp:txXfrm>
    </dsp:sp>
    <dsp:sp modelId="{B2C4061D-45B4-5441-8153-027E75EB9998}">
      <dsp:nvSpPr>
        <dsp:cNvPr id="0" name=""/>
        <dsp:cNvSpPr/>
      </dsp:nvSpPr>
      <dsp:spPr>
        <a:xfrm>
          <a:off x="7637096" y="1127641"/>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5CFF56F-8D3D-D643-A950-A8F82F13C769}">
      <dsp:nvSpPr>
        <dsp:cNvPr id="0" name=""/>
        <dsp:cNvSpPr/>
      </dsp:nvSpPr>
      <dsp:spPr>
        <a:xfrm>
          <a:off x="6892431" y="123430"/>
          <a:ext cx="1487067" cy="3057683"/>
        </a:xfrm>
        <a:prstGeom prst="ellipse">
          <a:avLst/>
        </a:prstGeom>
        <a:solidFill>
          <a:srgbClr val="796D04"/>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UNIDAD 5. Elaborar mecanismos de control presupuestal</a:t>
          </a:r>
        </a:p>
      </dsp:txBody>
      <dsp:txXfrm>
        <a:off x="7110207" y="571217"/>
        <a:ext cx="1051515" cy="2162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FD8EE0-A032-0F42-9679-559BA6BDAD89}" type="datetimeFigureOut">
              <a:rPr lang="es-ES" smtClean="0"/>
              <a:t>26/09/19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106CB2-153F-1B4D-807E-0E590B824A16}" type="slidenum">
              <a:rPr lang="es-ES" smtClean="0"/>
              <a:t>‹Nr.›</a:t>
            </a:fld>
            <a:endParaRPr lang="es-ES"/>
          </a:p>
        </p:txBody>
      </p:sp>
    </p:spTree>
    <p:extLst>
      <p:ext uri="{BB962C8B-B14F-4D97-AF65-F5344CB8AC3E}">
        <p14:creationId xmlns:p14="http://schemas.microsoft.com/office/powerpoint/2010/main" val="42230216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8</a:t>
            </a:fld>
            <a:endParaRPr lang="es-ES"/>
          </a:p>
        </p:txBody>
      </p:sp>
    </p:spTree>
    <p:extLst>
      <p:ext uri="{BB962C8B-B14F-4D97-AF65-F5344CB8AC3E}">
        <p14:creationId xmlns:p14="http://schemas.microsoft.com/office/powerpoint/2010/main" val="599566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s-ES_tradnl" smtClean="0"/>
              <a:t>Clic para editar título</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s-ES_tradnl" smtClean="0"/>
              <a:t>Clic para editar título</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639" y="277748"/>
            <a:ext cx="8228722" cy="1140538"/>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457639" y="1600496"/>
            <a:ext cx="8228722" cy="4529648"/>
          </a:xfrm>
        </p:spPr>
        <p:txBody>
          <a:bodyPr/>
          <a:lstStyle/>
          <a:p>
            <a:pPr lvl="0"/>
            <a:endParaRPr lang="es-MX" noProof="0"/>
          </a:p>
        </p:txBody>
      </p:sp>
      <p:sp>
        <p:nvSpPr>
          <p:cNvPr id="4" name="3 Marcador de fecha"/>
          <p:cNvSpPr>
            <a:spLocks noGrp="1"/>
          </p:cNvSpPr>
          <p:nvPr>
            <p:ph type="dt" sz="half" idx="10"/>
          </p:nvPr>
        </p:nvSpPr>
        <p:spPr>
          <a:xfrm>
            <a:off x="457200" y="6243638"/>
            <a:ext cx="2133600" cy="457200"/>
          </a:xfrm>
          <a:prstGeom prst="rect">
            <a:avLst/>
          </a:prstGeom>
        </p:spPr>
        <p:txBody>
          <a:bodyPr lIns="53053" tIns="26527" rIns="53053" bIns="26527"/>
          <a:lstStyle>
            <a:lvl1pPr>
              <a:defRPr>
                <a:latin typeface="Times New Roman" pitchFamily="18" charset="0"/>
                <a:ea typeface="+mn-ea"/>
                <a:cs typeface="+mn-cs"/>
              </a:defRPr>
            </a:lvl1pPr>
          </a:lstStyle>
          <a:p>
            <a:pPr>
              <a:defRPr/>
            </a:pPr>
            <a:endParaRPr lang="es-ES_tradnl" altLang="en-US"/>
          </a:p>
        </p:txBody>
      </p:sp>
      <p:sp>
        <p:nvSpPr>
          <p:cNvPr id="5" name="4 Marcador de pie de página"/>
          <p:cNvSpPr>
            <a:spLocks noGrp="1"/>
          </p:cNvSpPr>
          <p:nvPr>
            <p:ph type="ftr" sz="quarter" idx="11"/>
          </p:nvPr>
        </p:nvSpPr>
        <p:spPr>
          <a:xfrm>
            <a:off x="3124200" y="6248400"/>
            <a:ext cx="2895600" cy="457200"/>
          </a:xfrm>
          <a:prstGeom prst="rect">
            <a:avLst/>
          </a:prstGeom>
        </p:spPr>
        <p:txBody>
          <a:bodyPr lIns="53053" tIns="26527" rIns="53053" bIns="26527"/>
          <a:lstStyle>
            <a:lvl1pPr>
              <a:defRPr>
                <a:latin typeface="Times New Roman" pitchFamily="18" charset="0"/>
                <a:ea typeface="+mn-ea"/>
                <a:cs typeface="+mn-cs"/>
              </a:defRPr>
            </a:lvl1pPr>
          </a:lstStyle>
          <a:p>
            <a:pPr>
              <a:defRPr/>
            </a:pPr>
            <a:r>
              <a:rPr lang="es-ES_tradnl" altLang="en-US"/>
              <a:t>M. R. DEMUNER</a:t>
            </a:r>
          </a:p>
        </p:txBody>
      </p:sp>
      <p:sp>
        <p:nvSpPr>
          <p:cNvPr id="6" name="5 Marcador de número de diapositiva"/>
          <p:cNvSpPr>
            <a:spLocks noGrp="1"/>
          </p:cNvSpPr>
          <p:nvPr>
            <p:ph type="sldNum" sz="quarter" idx="12"/>
          </p:nvPr>
        </p:nvSpPr>
        <p:spPr>
          <a:xfrm>
            <a:off x="6553200" y="6243638"/>
            <a:ext cx="2133600" cy="457200"/>
          </a:xfrm>
          <a:prstGeom prst="ellipse">
            <a:avLst/>
          </a:prstGeom>
        </p:spPr>
        <p:txBody>
          <a:bodyPr vert="horz" wrap="square" lIns="91440" tIns="45720" rIns="91440" bIns="45720" numCol="1" anchor="t" anchorCtr="0" compatLnSpc="1">
            <a:prstTxWarp prst="textNoShape">
              <a:avLst/>
            </a:prstTxWarp>
          </a:bodyPr>
          <a:lstStyle>
            <a:lvl1pPr>
              <a:defRPr smtClean="0">
                <a:cs typeface="+mn-cs"/>
              </a:defRPr>
            </a:lvl1pPr>
          </a:lstStyle>
          <a:p>
            <a:pPr>
              <a:defRPr/>
            </a:pPr>
            <a:fld id="{DD20B8C2-AEC1-0045-87BA-7D6D0F974778}" type="slidenum">
              <a:rPr lang="es-ES_tradnl"/>
              <a:pPr>
                <a:defRPr/>
              </a:pPr>
              <a:t>‹Nr.›</a:t>
            </a:fld>
            <a:endParaRPr lang="es-ES_tradnl"/>
          </a:p>
        </p:txBody>
      </p:sp>
    </p:spTree>
    <p:extLst>
      <p:ext uri="{BB962C8B-B14F-4D97-AF65-F5344CB8AC3E}">
        <p14:creationId xmlns:p14="http://schemas.microsoft.com/office/powerpoint/2010/main" val="266051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s-ES_tradnl" smtClean="0"/>
              <a:t>Clic para editar título</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26/09/19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26/09/19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26/09/19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s-ES_tradnl" smtClean="0"/>
              <a:t>Clic para editar título</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5"/>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26/09/19</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6"/>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6"/>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6"/>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6"/>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6"/>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6"/>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6"/>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6"/>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6"/>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3200" y="3683000"/>
            <a:ext cx="7796346" cy="965200"/>
          </a:xfrm>
        </p:spPr>
        <p:txBody>
          <a:bodyPr/>
          <a:lstStyle/>
          <a:p>
            <a:pPr marL="0" indent="0" algn="ctr"/>
            <a:r>
              <a:rPr lang="es-ES" sz="3600" b="1" dirty="0">
                <a:latin typeface="Times New Roman"/>
                <a:cs typeface="Times New Roman"/>
              </a:rPr>
              <a:t>Metodología del costeo ABC</a:t>
            </a:r>
            <a:endParaRPr lang="es-ES" sz="3600" b="1" dirty="0"/>
          </a:p>
        </p:txBody>
      </p:sp>
      <p:sp>
        <p:nvSpPr>
          <p:cNvPr id="3" name="Subtítulo 2"/>
          <p:cNvSpPr>
            <a:spLocks noGrp="1"/>
          </p:cNvSpPr>
          <p:nvPr>
            <p:ph type="subTitle" idx="1"/>
          </p:nvPr>
        </p:nvSpPr>
        <p:spPr>
          <a:xfrm>
            <a:off x="820738" y="4715435"/>
            <a:ext cx="7542212" cy="1030942"/>
          </a:xfrm>
        </p:spPr>
        <p:txBody>
          <a:bodyPr/>
          <a:lstStyle/>
          <a:p>
            <a:pPr algn="ctr"/>
            <a:r>
              <a:rPr lang="es-ES" b="1" dirty="0">
                <a:solidFill>
                  <a:schemeClr val="tx1"/>
                </a:solidFill>
                <a:latin typeface="Times New Roman"/>
                <a:cs typeface="Times New Roman"/>
              </a:rPr>
              <a:t>M</a:t>
            </a:r>
            <a:r>
              <a:rPr lang="es-ES" b="1" dirty="0" smtClean="0">
                <a:solidFill>
                  <a:schemeClr val="tx1"/>
                </a:solidFill>
                <a:latin typeface="Times New Roman"/>
                <a:cs typeface="Times New Roman"/>
              </a:rPr>
              <a:t>aría del Rosario </a:t>
            </a:r>
            <a:r>
              <a:rPr lang="es-ES" b="1" dirty="0" err="1">
                <a:solidFill>
                  <a:schemeClr val="tx1"/>
                </a:solidFill>
                <a:latin typeface="Times New Roman"/>
                <a:cs typeface="Times New Roman"/>
              </a:rPr>
              <a:t>D</a:t>
            </a:r>
            <a:r>
              <a:rPr lang="es-ES" b="1" dirty="0" err="1" smtClean="0">
                <a:solidFill>
                  <a:schemeClr val="tx1"/>
                </a:solidFill>
                <a:latin typeface="Times New Roman"/>
                <a:cs typeface="Times New Roman"/>
              </a:rPr>
              <a:t>emuner</a:t>
            </a:r>
            <a:r>
              <a:rPr lang="es-ES" b="1" dirty="0" smtClean="0">
                <a:solidFill>
                  <a:schemeClr val="tx1"/>
                </a:solidFill>
                <a:latin typeface="Times New Roman"/>
                <a:cs typeface="Times New Roman"/>
              </a:rPr>
              <a:t> Flores</a:t>
            </a:r>
            <a:endParaRPr lang="es-ES" b="1" dirty="0">
              <a:solidFill>
                <a:schemeClr val="tx1"/>
              </a:solidFill>
              <a:latin typeface="Times New Roman"/>
              <a:cs typeface="Times New Roman"/>
            </a:endParaRPr>
          </a:p>
        </p:txBody>
      </p:sp>
      <p:sp>
        <p:nvSpPr>
          <p:cNvPr id="4" name="CuadroTexto 3"/>
          <p:cNvSpPr txBox="1"/>
          <p:nvPr/>
        </p:nvSpPr>
        <p:spPr>
          <a:xfrm rot="16200000">
            <a:off x="7340911" y="4156338"/>
            <a:ext cx="2442614" cy="954107"/>
          </a:xfrm>
          <a:prstGeom prst="rect">
            <a:avLst/>
          </a:prstGeom>
          <a:noFill/>
        </p:spPr>
        <p:txBody>
          <a:bodyPr wrap="square" rtlCol="0">
            <a:spAutoFit/>
          </a:bodyPr>
          <a:lstStyle/>
          <a:p>
            <a:pPr algn="ctr" defTabSz="914400">
              <a:spcBef>
                <a:spcPct val="0"/>
              </a:spcBef>
            </a:pPr>
            <a:r>
              <a:rPr lang="es-ES" sz="2400" b="1" cap="all" dirty="0" smtClean="0">
                <a:latin typeface="+mj-lt"/>
                <a:ea typeface="+mj-ea"/>
                <a:cs typeface="+mj-cs"/>
              </a:rPr>
              <a:t>Septiembre</a:t>
            </a:r>
            <a:r>
              <a:rPr lang="es-ES" sz="2800" b="1" cap="all" dirty="0" smtClean="0">
                <a:latin typeface="+mj-lt"/>
                <a:ea typeface="+mj-ea"/>
                <a:cs typeface="+mj-cs"/>
              </a:rPr>
              <a:t> 2019</a:t>
            </a:r>
            <a:endParaRPr lang="es-ES" sz="28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1659466" y="5746377"/>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err="1" smtClean="0">
                <a:solidFill>
                  <a:schemeClr val="accent1">
                    <a:lumMod val="50000"/>
                  </a:schemeClr>
                </a:solidFill>
                <a:latin typeface="+mj-lt"/>
                <a:ea typeface="+mj-ea"/>
                <a:cs typeface="+mj-cs"/>
              </a:rPr>
              <a:t>proyectable</a:t>
            </a:r>
            <a:endParaRPr lang="es-ES" sz="2400" b="1" cap="all" dirty="0">
              <a:solidFill>
                <a:schemeClr val="accent1">
                  <a:lumMod val="50000"/>
                </a:schemeClr>
              </a:solidFill>
              <a:latin typeface="+mj-lt"/>
              <a:ea typeface="+mj-ea"/>
              <a:cs typeface="+mj-cs"/>
            </a:endParaRPr>
          </a:p>
          <a:p>
            <a:pPr algn="ctr"/>
            <a:r>
              <a:rPr lang="es-ES" sz="2400" b="1" cap="all" dirty="0" smtClean="0">
                <a:solidFill>
                  <a:schemeClr val="accent1">
                    <a:lumMod val="50000"/>
                  </a:schemeClr>
                </a:solidFill>
                <a:latin typeface="+mj-lt"/>
                <a:ea typeface="+mj-ea"/>
                <a:cs typeface="+mj-cs"/>
              </a:rPr>
              <a:t> SERIE </a:t>
            </a:r>
            <a:r>
              <a:rPr lang="es-ES" sz="2400" b="1" cap="all" dirty="0">
                <a:solidFill>
                  <a:schemeClr val="accent1">
                    <a:lumMod val="50000"/>
                  </a:schemeClr>
                </a:solidFill>
                <a:latin typeface="+mj-lt"/>
                <a:ea typeface="+mj-ea"/>
                <a:cs typeface="+mj-cs"/>
              </a:rPr>
              <a:t>3</a:t>
            </a:r>
          </a:p>
        </p:txBody>
      </p:sp>
      <p:sp>
        <p:nvSpPr>
          <p:cNvPr id="8" name="CuadroTexto 7"/>
          <p:cNvSpPr txBox="1"/>
          <p:nvPr/>
        </p:nvSpPr>
        <p:spPr>
          <a:xfrm>
            <a:off x="354147" y="2176056"/>
            <a:ext cx="8186604"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smtClean="0">
                <a:solidFill>
                  <a:schemeClr val="accent1">
                    <a:lumMod val="50000"/>
                  </a:schemeClr>
                </a:solidFill>
                <a:latin typeface="Times New Roman"/>
                <a:ea typeface="+mj-ea"/>
                <a:cs typeface="Times New Roman"/>
              </a:rPr>
              <a:t>Universidad aut</a:t>
            </a:r>
            <a:r>
              <a:rPr lang="es-ES" b="1" cap="all" dirty="0" smtClean="0">
                <a:solidFill>
                  <a:schemeClr val="accent1">
                    <a:lumMod val="50000"/>
                  </a:schemeClr>
                </a:solidFill>
                <a:latin typeface="Times New Roman"/>
                <a:ea typeface="+mj-ea"/>
                <a:cs typeface="Times New Roman"/>
              </a:rPr>
              <a:t>ónoma del estado de </a:t>
            </a:r>
            <a:r>
              <a:rPr lang="es-ES" b="1" cap="all" dirty="0" err="1" smtClean="0">
                <a:solidFill>
                  <a:schemeClr val="accent1">
                    <a:lumMod val="50000"/>
                  </a:schemeClr>
                </a:solidFill>
                <a:latin typeface="Times New Roman"/>
                <a:ea typeface="+mj-ea"/>
                <a:cs typeface="Times New Roman"/>
              </a:rPr>
              <a:t>méxico</a:t>
            </a:r>
            <a:endParaRPr lang="es-ES" b="1" cap="all" dirty="0" smtClean="0">
              <a:solidFill>
                <a:schemeClr val="accent1">
                  <a:lumMod val="50000"/>
                </a:schemeClr>
              </a:solidFill>
              <a:latin typeface="Times New Roman"/>
              <a:ea typeface="+mj-ea"/>
              <a:cs typeface="Times New Roman"/>
            </a:endParaRPr>
          </a:p>
          <a:p>
            <a:pPr algn="ctr"/>
            <a:r>
              <a:rPr lang="es-ES" b="1" cap="all" dirty="0" smtClean="0">
                <a:solidFill>
                  <a:schemeClr val="accent1">
                    <a:lumMod val="50000"/>
                  </a:schemeClr>
                </a:solidFill>
                <a:latin typeface="Times New Roman"/>
                <a:ea typeface="+mj-ea"/>
                <a:cs typeface="Times New Roman"/>
              </a:rPr>
              <a:t>Facultad de contaduría y administración</a:t>
            </a:r>
          </a:p>
          <a:p>
            <a:pPr algn="ctr"/>
            <a:r>
              <a:rPr lang="es-ES" b="1" cap="all" dirty="0" smtClean="0">
                <a:solidFill>
                  <a:schemeClr val="accent1">
                    <a:lumMod val="50000"/>
                  </a:schemeClr>
                </a:solidFill>
                <a:latin typeface="Times New Roman"/>
                <a:ea typeface="+mj-ea"/>
                <a:cs typeface="Times New Roman"/>
              </a:rPr>
              <a:t>Licenciatura</a:t>
            </a:r>
            <a:r>
              <a:rPr lang="es-ES" b="1" cap="all" dirty="0">
                <a:solidFill>
                  <a:schemeClr val="accent1">
                    <a:lumMod val="50000"/>
                  </a:schemeClr>
                </a:solidFill>
                <a:latin typeface="Times New Roman"/>
                <a:ea typeface="+mj-ea"/>
                <a:cs typeface="Times New Roman"/>
              </a:rPr>
              <a:t> </a:t>
            </a:r>
            <a:r>
              <a:rPr lang="es-ES" b="1" cap="all" dirty="0" smtClean="0">
                <a:solidFill>
                  <a:schemeClr val="accent1">
                    <a:lumMod val="50000"/>
                  </a:schemeClr>
                </a:solidFill>
                <a:latin typeface="Times New Roman"/>
                <a:ea typeface="+mj-ea"/>
                <a:cs typeface="Times New Roman"/>
              </a:rPr>
              <a:t>en</a:t>
            </a:r>
            <a:r>
              <a:rPr lang="es-ES" b="1" cap="all" dirty="0" smtClean="0">
                <a:solidFill>
                  <a:schemeClr val="accent1">
                    <a:lumMod val="50000"/>
                  </a:schemeClr>
                </a:solidFill>
                <a:latin typeface="Times New Roman"/>
                <a:ea typeface="+mj-ea"/>
                <a:cs typeface="Times New Roman"/>
              </a:rPr>
              <a:t> </a:t>
            </a:r>
            <a:r>
              <a:rPr lang="es-ES" b="1" cap="all" dirty="0" smtClean="0">
                <a:solidFill>
                  <a:schemeClr val="accent1">
                    <a:lumMod val="50000"/>
                  </a:schemeClr>
                </a:solidFill>
                <a:latin typeface="Times New Roman"/>
                <a:ea typeface="+mj-ea"/>
                <a:cs typeface="Times New Roman"/>
              </a:rPr>
              <a:t>CONTADURÍA</a:t>
            </a:r>
          </a:p>
          <a:p>
            <a:pPr algn="ctr"/>
            <a:endParaRPr lang="es-ES" b="1" cap="all" dirty="0">
              <a:solidFill>
                <a:schemeClr val="accent1">
                  <a:lumMod val="50000"/>
                </a:schemeClr>
              </a:solidFill>
              <a:latin typeface="Times New Roman"/>
              <a:ea typeface="+mj-ea"/>
              <a:cs typeface="Times New Roman"/>
            </a:endParaRPr>
          </a:p>
          <a:p>
            <a:pPr algn="ctr"/>
            <a:r>
              <a:rPr lang="es-ES" b="1" cap="all" dirty="0" smtClean="0">
                <a:solidFill>
                  <a:schemeClr val="accent1">
                    <a:lumMod val="50000"/>
                  </a:schemeClr>
                </a:solidFill>
                <a:latin typeface="Times New Roman"/>
                <a:ea typeface="+mj-ea"/>
                <a:cs typeface="Times New Roman"/>
              </a:rPr>
              <a:t>Unidad de aprendizaje: SIMULACIÓN DE COSTOS Y PRESUPUESTOS</a:t>
            </a:r>
            <a:endParaRPr lang="es-ES" b="1" cap="all" dirty="0">
              <a:solidFill>
                <a:schemeClr val="accent1">
                  <a:lumMod val="50000"/>
                </a:schemeClr>
              </a:solidFill>
              <a:latin typeface="Times New Roman"/>
              <a:ea typeface="+mj-ea"/>
              <a:cs typeface="Times New Roman"/>
            </a:endParaRPr>
          </a:p>
        </p:txBody>
      </p:sp>
    </p:spTree>
    <p:extLst>
      <p:ext uri="{BB962C8B-B14F-4D97-AF65-F5344CB8AC3E}">
        <p14:creationId xmlns:p14="http://schemas.microsoft.com/office/powerpoint/2010/main" val="1406271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9400" y="1193800"/>
            <a:ext cx="533400" cy="4247317"/>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s-ES" b="1" dirty="0" smtClean="0"/>
              <a:t>T</a:t>
            </a:r>
          </a:p>
          <a:p>
            <a:r>
              <a:rPr lang="es-ES" b="1" dirty="0" smtClean="0"/>
              <a:t>I</a:t>
            </a:r>
          </a:p>
          <a:p>
            <a:r>
              <a:rPr lang="es-ES" b="1" dirty="0" smtClean="0"/>
              <a:t>P</a:t>
            </a:r>
          </a:p>
          <a:p>
            <a:r>
              <a:rPr lang="es-ES" b="1" dirty="0" smtClean="0"/>
              <a:t>O</a:t>
            </a:r>
          </a:p>
          <a:p>
            <a:r>
              <a:rPr lang="es-ES" b="1" dirty="0" smtClean="0"/>
              <a:t>S</a:t>
            </a:r>
          </a:p>
          <a:p>
            <a:endParaRPr lang="es-ES" b="1" dirty="0"/>
          </a:p>
          <a:p>
            <a:r>
              <a:rPr lang="es-ES" b="1" dirty="0" smtClean="0"/>
              <a:t>D</a:t>
            </a:r>
          </a:p>
          <a:p>
            <a:r>
              <a:rPr lang="es-ES" b="1" dirty="0" smtClean="0"/>
              <a:t>E</a:t>
            </a:r>
          </a:p>
          <a:p>
            <a:endParaRPr lang="es-ES" b="1" dirty="0"/>
          </a:p>
          <a:p>
            <a:r>
              <a:rPr lang="es-ES" b="1" dirty="0" smtClean="0"/>
              <a:t>C</a:t>
            </a:r>
          </a:p>
          <a:p>
            <a:r>
              <a:rPr lang="es-ES" b="1" dirty="0" smtClean="0"/>
              <a:t>O</a:t>
            </a:r>
          </a:p>
          <a:p>
            <a:r>
              <a:rPr lang="es-ES" b="1" dirty="0" smtClean="0"/>
              <a:t>S</a:t>
            </a:r>
          </a:p>
          <a:p>
            <a:r>
              <a:rPr lang="es-ES" b="1" dirty="0" smtClean="0"/>
              <a:t>T</a:t>
            </a:r>
          </a:p>
          <a:p>
            <a:r>
              <a:rPr lang="es-ES" b="1" dirty="0" smtClean="0"/>
              <a:t>O</a:t>
            </a:r>
          </a:p>
          <a:p>
            <a:r>
              <a:rPr lang="es-ES" b="1" dirty="0" smtClean="0"/>
              <a:t>S</a:t>
            </a:r>
            <a:endParaRPr lang="es-ES" b="1" dirty="0"/>
          </a:p>
        </p:txBody>
      </p:sp>
      <p:pic>
        <p:nvPicPr>
          <p:cNvPr id="6" name="Imagen 5"/>
          <p:cNvPicPr>
            <a:picLocks noChangeAspect="1"/>
          </p:cNvPicPr>
          <p:nvPr/>
        </p:nvPicPr>
        <p:blipFill>
          <a:blip r:embed="rId2"/>
          <a:stretch>
            <a:fillRect/>
          </a:stretch>
        </p:blipFill>
        <p:spPr>
          <a:xfrm>
            <a:off x="812800" y="423333"/>
            <a:ext cx="8009467" cy="6011334"/>
          </a:xfrm>
          <a:prstGeom prst="rect">
            <a:avLst/>
          </a:prstGeom>
        </p:spPr>
      </p:pic>
    </p:spTree>
    <p:extLst>
      <p:ext uri="{BB962C8B-B14F-4D97-AF65-F5344CB8AC3E}">
        <p14:creationId xmlns:p14="http://schemas.microsoft.com/office/powerpoint/2010/main" val="2889868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300" y="0"/>
            <a:ext cx="8610600" cy="1224136"/>
          </a:xfrm>
        </p:spPr>
        <p:txBody>
          <a:bodyPr>
            <a:noAutofit/>
          </a:bodyPr>
          <a:lstStyle/>
          <a:p>
            <a:pPr algn="ctr"/>
            <a:r>
              <a:rPr lang="es-MX" sz="4000" b="1" dirty="0" smtClean="0">
                <a:solidFill>
                  <a:srgbClr val="FFFFFF"/>
                </a:solidFill>
                <a:effectLst/>
                <a:latin typeface="Times New Roman"/>
                <a:cs typeface="Times New Roman"/>
              </a:rPr>
              <a:t>Método </a:t>
            </a:r>
            <a:r>
              <a:rPr lang="es-MX" sz="4000" b="1" dirty="0">
                <a:solidFill>
                  <a:srgbClr val="FFFFFF"/>
                </a:solidFill>
                <a:effectLst/>
                <a:latin typeface="Times New Roman"/>
                <a:cs typeface="Times New Roman"/>
              </a:rPr>
              <a:t>de </a:t>
            </a:r>
            <a:r>
              <a:rPr lang="es-MX" sz="4000" b="1" dirty="0" smtClean="0">
                <a:solidFill>
                  <a:srgbClr val="FFFFFF"/>
                </a:solidFill>
                <a:effectLst/>
                <a:latin typeface="Times New Roman"/>
                <a:cs typeface="Times New Roman"/>
              </a:rPr>
              <a:t>Costeo </a:t>
            </a:r>
            <a:r>
              <a:rPr lang="es-MX" sz="4000" b="1" dirty="0">
                <a:solidFill>
                  <a:srgbClr val="FFFFFF"/>
                </a:solidFill>
                <a:effectLst/>
                <a:latin typeface="Times New Roman"/>
                <a:cs typeface="Times New Roman"/>
              </a:rPr>
              <a:t>ABC </a:t>
            </a:r>
            <a:r>
              <a:rPr lang="es-MX" sz="4000" b="1" dirty="0" smtClean="0">
                <a:solidFill>
                  <a:srgbClr val="FFFFFF"/>
                </a:solidFill>
                <a:effectLst/>
                <a:latin typeface="Times New Roman"/>
                <a:cs typeface="Times New Roman"/>
              </a:rPr>
              <a:t/>
            </a:r>
            <a:br>
              <a:rPr lang="es-MX" sz="4000" b="1" dirty="0" smtClean="0">
                <a:solidFill>
                  <a:srgbClr val="FFFFFF"/>
                </a:solidFill>
                <a:effectLst/>
                <a:latin typeface="Times New Roman"/>
                <a:cs typeface="Times New Roman"/>
              </a:rPr>
            </a:br>
            <a:r>
              <a:rPr lang="es-MX" sz="4000" b="1" dirty="0" smtClean="0">
                <a:solidFill>
                  <a:srgbClr val="FFFFFF"/>
                </a:solidFill>
                <a:effectLst/>
                <a:latin typeface="Times New Roman"/>
                <a:cs typeface="Times New Roman"/>
              </a:rPr>
              <a:t>(Costeo </a:t>
            </a:r>
            <a:r>
              <a:rPr lang="es-MX" sz="4000" b="1" dirty="0">
                <a:solidFill>
                  <a:srgbClr val="FFFFFF"/>
                </a:solidFill>
                <a:effectLst/>
                <a:latin typeface="Times New Roman"/>
                <a:cs typeface="Times New Roman"/>
              </a:rPr>
              <a:t>basado en actividades</a:t>
            </a:r>
            <a:r>
              <a:rPr lang="es-MX" sz="4000" b="1" dirty="0" smtClean="0">
                <a:solidFill>
                  <a:srgbClr val="FFFFFF"/>
                </a:solidFill>
                <a:effectLst/>
                <a:latin typeface="Times New Roman"/>
                <a:cs typeface="Times New Roman"/>
              </a:rPr>
              <a:t>)</a:t>
            </a:r>
            <a:endParaRPr lang="es-MX" sz="4000" dirty="0">
              <a:solidFill>
                <a:srgbClr val="FFFFFF"/>
              </a:solidFill>
              <a:latin typeface="Times New Roman"/>
              <a:cs typeface="Times New Roman"/>
            </a:endParaRPr>
          </a:p>
        </p:txBody>
      </p:sp>
      <p:sp>
        <p:nvSpPr>
          <p:cNvPr id="12" name="11 CuadroTexto"/>
          <p:cNvSpPr txBox="1"/>
          <p:nvPr/>
        </p:nvSpPr>
        <p:spPr>
          <a:xfrm>
            <a:off x="467116" y="1658144"/>
            <a:ext cx="7876784" cy="3662541"/>
          </a:xfrm>
          <a:prstGeom prst="rect">
            <a:avLst/>
          </a:prstGeom>
          <a:noFill/>
        </p:spPr>
        <p:txBody>
          <a:bodyPr wrap="square" rtlCol="0">
            <a:spAutoFit/>
          </a:bodyPr>
          <a:lstStyle/>
          <a:p>
            <a:r>
              <a:rPr lang="es-MX" dirty="0"/>
              <a:t> </a:t>
            </a:r>
            <a:r>
              <a:rPr lang="es-MX" sz="2400" b="1" dirty="0" smtClean="0">
                <a:solidFill>
                  <a:srgbClr val="FFFFFF"/>
                </a:solidFill>
              </a:rPr>
              <a:t>Es </a:t>
            </a:r>
            <a:r>
              <a:rPr lang="es-MX" sz="2400" b="1" dirty="0">
                <a:solidFill>
                  <a:srgbClr val="FFFFFF"/>
                </a:solidFill>
              </a:rPr>
              <a:t>una herramienta desarrollada a principios de los 90´s por Robert Kaplan y Robin Cooper,  quien ha aportado estudios de administración basada en actividades, dice que el costeo ABC “facilita el proceso de toma de decisiones, así como el diseño de estrategias de la empresa al ofrecer información mas exacta  y confiable acerca de la asignación lo que los sistemas tradicionales determinan  de manera arbitraria. </a:t>
            </a:r>
          </a:p>
          <a:p>
            <a:r>
              <a:rPr lang="es-MX" sz="2000" b="1" dirty="0"/>
              <a:t> </a:t>
            </a:r>
          </a:p>
          <a:p>
            <a:endParaRPr lang="es-MX" sz="2000" b="1" dirty="0"/>
          </a:p>
        </p:txBody>
      </p:sp>
      <p:pic>
        <p:nvPicPr>
          <p:cNvPr id="3" name="Imagen 2"/>
          <p:cNvPicPr>
            <a:picLocks noChangeAspect="1"/>
          </p:cNvPicPr>
          <p:nvPr/>
        </p:nvPicPr>
        <p:blipFill>
          <a:blip r:embed="rId2"/>
          <a:stretch>
            <a:fillRect/>
          </a:stretch>
        </p:blipFill>
        <p:spPr>
          <a:xfrm>
            <a:off x="863600" y="4931762"/>
            <a:ext cx="6925733" cy="1926238"/>
          </a:xfrm>
          <a:prstGeom prst="rect">
            <a:avLst/>
          </a:prstGeom>
        </p:spPr>
      </p:pic>
    </p:spTree>
    <p:extLst>
      <p:ext uri="{BB962C8B-B14F-4D97-AF65-F5344CB8AC3E}">
        <p14:creationId xmlns:p14="http://schemas.microsoft.com/office/powerpoint/2010/main" val="992528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14300" y="434008"/>
            <a:ext cx="8610600" cy="1224136"/>
          </a:xfrm>
        </p:spPr>
        <p:txBody>
          <a:bodyPr>
            <a:noAutofit/>
          </a:bodyPr>
          <a:lstStyle/>
          <a:p>
            <a:pPr algn="ctr"/>
            <a:r>
              <a:rPr lang="es-MX" sz="4000" b="1" dirty="0" smtClean="0">
                <a:solidFill>
                  <a:srgbClr val="FFFFFF"/>
                </a:solidFill>
                <a:effectLst/>
                <a:latin typeface="Times New Roman"/>
                <a:cs typeface="Times New Roman"/>
              </a:rPr>
              <a:t>Método </a:t>
            </a:r>
            <a:r>
              <a:rPr lang="es-MX" sz="4000" b="1" dirty="0">
                <a:solidFill>
                  <a:srgbClr val="FFFFFF"/>
                </a:solidFill>
                <a:effectLst/>
                <a:latin typeface="Times New Roman"/>
                <a:cs typeface="Times New Roman"/>
              </a:rPr>
              <a:t>de </a:t>
            </a:r>
            <a:r>
              <a:rPr lang="es-MX" sz="4000" b="1" dirty="0" smtClean="0">
                <a:solidFill>
                  <a:srgbClr val="FFFFFF"/>
                </a:solidFill>
                <a:effectLst/>
                <a:latin typeface="Times New Roman"/>
                <a:cs typeface="Times New Roman"/>
              </a:rPr>
              <a:t>Costeo </a:t>
            </a:r>
            <a:r>
              <a:rPr lang="es-MX" sz="4000" b="1" dirty="0">
                <a:solidFill>
                  <a:srgbClr val="FFFFFF"/>
                </a:solidFill>
                <a:effectLst/>
                <a:latin typeface="Times New Roman"/>
                <a:cs typeface="Times New Roman"/>
              </a:rPr>
              <a:t>ABC </a:t>
            </a:r>
            <a:r>
              <a:rPr lang="es-MX" sz="4000" b="1" dirty="0" smtClean="0">
                <a:solidFill>
                  <a:srgbClr val="FFFFFF"/>
                </a:solidFill>
                <a:effectLst/>
                <a:latin typeface="Times New Roman"/>
                <a:cs typeface="Times New Roman"/>
              </a:rPr>
              <a:t/>
            </a:r>
            <a:br>
              <a:rPr lang="es-MX" sz="4000" b="1" dirty="0" smtClean="0">
                <a:solidFill>
                  <a:srgbClr val="FFFFFF"/>
                </a:solidFill>
                <a:effectLst/>
                <a:latin typeface="Times New Roman"/>
                <a:cs typeface="Times New Roman"/>
              </a:rPr>
            </a:br>
            <a:r>
              <a:rPr lang="es-MX" sz="4000" b="1" dirty="0" smtClean="0">
                <a:solidFill>
                  <a:srgbClr val="FFFFFF"/>
                </a:solidFill>
                <a:effectLst/>
                <a:latin typeface="Times New Roman"/>
                <a:cs typeface="Times New Roman"/>
              </a:rPr>
              <a:t>(Costeo </a:t>
            </a:r>
            <a:r>
              <a:rPr lang="es-MX" sz="4000" b="1" dirty="0">
                <a:solidFill>
                  <a:srgbClr val="FFFFFF"/>
                </a:solidFill>
                <a:effectLst/>
                <a:latin typeface="Times New Roman"/>
                <a:cs typeface="Times New Roman"/>
              </a:rPr>
              <a:t>basado en actividades</a:t>
            </a:r>
            <a:r>
              <a:rPr lang="es-MX" sz="4000" b="1" dirty="0" smtClean="0">
                <a:solidFill>
                  <a:srgbClr val="FFFFFF"/>
                </a:solidFill>
                <a:effectLst/>
                <a:latin typeface="Times New Roman"/>
                <a:cs typeface="Times New Roman"/>
              </a:rPr>
              <a:t>)</a:t>
            </a:r>
            <a:endParaRPr lang="es-MX" sz="4000" dirty="0">
              <a:solidFill>
                <a:srgbClr val="FFFFFF"/>
              </a:solidFill>
              <a:latin typeface="Times New Roman"/>
              <a:cs typeface="Times New Roman"/>
            </a:endParaRPr>
          </a:p>
        </p:txBody>
      </p:sp>
      <p:sp>
        <p:nvSpPr>
          <p:cNvPr id="4" name="Marcador de contenido 3"/>
          <p:cNvSpPr>
            <a:spLocks noGrp="1"/>
          </p:cNvSpPr>
          <p:nvPr>
            <p:ph sz="half" idx="2"/>
          </p:nvPr>
        </p:nvSpPr>
        <p:spPr>
          <a:solidFill>
            <a:srgbClr val="9CBEBD"/>
          </a:solidFill>
        </p:spPr>
        <p:txBody>
          <a:bodyPr>
            <a:normAutofit/>
          </a:bodyPr>
          <a:lstStyle/>
          <a:p>
            <a:pPr marL="114300" indent="0" algn="just">
              <a:buNone/>
            </a:pPr>
            <a:r>
              <a:rPr lang="es-MX" b="1" dirty="0">
                <a:solidFill>
                  <a:schemeClr val="bg1"/>
                </a:solidFill>
              </a:rPr>
              <a:t>El análisis de una empresa se basa en funciones, procesos y actividades, para lo cual enfoca su atención en los factores que provocan que los recursos se consuman en las actividades y en la identificación exacta de los costos para facilitar las decisiones administrativas.</a:t>
            </a:r>
          </a:p>
          <a:p>
            <a:pPr marL="114300" indent="0" algn="just">
              <a:buNone/>
            </a:pPr>
            <a:endParaRPr lang="es-MX" b="1" dirty="0"/>
          </a:p>
        </p:txBody>
      </p:sp>
      <p:sp>
        <p:nvSpPr>
          <p:cNvPr id="6" name="Marcador de contenido 5"/>
          <p:cNvSpPr>
            <a:spLocks noGrp="1"/>
          </p:cNvSpPr>
          <p:nvPr>
            <p:ph sz="quarter" idx="4"/>
          </p:nvPr>
        </p:nvSpPr>
        <p:spPr>
          <a:solidFill>
            <a:srgbClr val="9CBEBD"/>
          </a:solidFill>
        </p:spPr>
        <p:txBody>
          <a:bodyPr>
            <a:normAutofit/>
          </a:bodyPr>
          <a:lstStyle/>
          <a:p>
            <a:pPr marL="114300" indent="0" algn="just">
              <a:buNone/>
            </a:pPr>
            <a:r>
              <a:rPr lang="es-MX" b="1" dirty="0">
                <a:solidFill>
                  <a:srgbClr val="000000"/>
                </a:solidFill>
              </a:rPr>
              <a:t>Todos los costos son identificables en algún nivel ya sea en una unidad de producto (materia prima, mano de obra), una tirada (Costos de arranque, inspección) o en la fábrica misma (salarios mano de obra no identificada con un producto).</a:t>
            </a:r>
            <a:endParaRPr lang="es-ES" dirty="0">
              <a:solidFill>
                <a:srgbClr val="000000"/>
              </a:solidFill>
            </a:endParaRPr>
          </a:p>
          <a:p>
            <a:endParaRPr lang="es-ES" dirty="0"/>
          </a:p>
        </p:txBody>
      </p:sp>
    </p:spTree>
    <p:extLst>
      <p:ext uri="{BB962C8B-B14F-4D97-AF65-F5344CB8AC3E}">
        <p14:creationId xmlns:p14="http://schemas.microsoft.com/office/powerpoint/2010/main" val="135188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055" y="334267"/>
            <a:ext cx="6727869" cy="882650"/>
          </a:xfrm>
        </p:spPr>
        <p:txBody>
          <a:bodyPr>
            <a:noAutofit/>
          </a:bodyPr>
          <a:lstStyle/>
          <a:p>
            <a:pPr>
              <a:defRPr/>
            </a:pPr>
            <a:r>
              <a:rPr lang="es-MX" sz="4000" b="1" dirty="0" smtClean="0">
                <a:solidFill>
                  <a:srgbClr val="675E47"/>
                </a:solidFill>
                <a:latin typeface="Times New Roman"/>
                <a:cs typeface="Times New Roman"/>
              </a:rPr>
              <a:t> </a:t>
            </a:r>
            <a:r>
              <a:rPr lang="es-MX" sz="4000" b="1" dirty="0" smtClean="0">
                <a:solidFill>
                  <a:srgbClr val="FFFFFF"/>
                </a:solidFill>
                <a:latin typeface="Times New Roman"/>
                <a:cs typeface="Times New Roman"/>
              </a:rPr>
              <a:t>Método de costeo ABC</a:t>
            </a:r>
            <a:endParaRPr lang="es-MX" sz="4000" b="1" dirty="0">
              <a:solidFill>
                <a:srgbClr val="FFFFFF"/>
              </a:solidFill>
              <a:latin typeface="Times New Roman"/>
              <a:cs typeface="Times New Roman"/>
            </a:endParaRPr>
          </a:p>
        </p:txBody>
      </p:sp>
      <p:sp>
        <p:nvSpPr>
          <p:cNvPr id="3" name="2 Rectángulo"/>
          <p:cNvSpPr/>
          <p:nvPr/>
        </p:nvSpPr>
        <p:spPr>
          <a:xfrm>
            <a:off x="412055" y="3733776"/>
            <a:ext cx="7779445" cy="2677656"/>
          </a:xfrm>
          <a:prstGeom prst="rect">
            <a:avLst/>
          </a:prstGeom>
        </p:spPr>
        <p:txBody>
          <a:bodyPr wrap="square">
            <a:spAutoFit/>
          </a:bodyPr>
          <a:lstStyle/>
          <a:p>
            <a:r>
              <a:rPr lang="es-MX" sz="2800" b="1" dirty="0">
                <a:solidFill>
                  <a:srgbClr val="FFFFFF"/>
                </a:solidFill>
                <a:latin typeface="Times New Roman"/>
                <a:cs typeface="Times New Roman"/>
              </a:rPr>
              <a:t>Objetivo:</a:t>
            </a:r>
            <a:endParaRPr lang="es-MX" sz="2800" dirty="0">
              <a:solidFill>
                <a:srgbClr val="FFFFFF"/>
              </a:solidFill>
              <a:latin typeface="Times New Roman"/>
              <a:cs typeface="Times New Roman"/>
            </a:endParaRPr>
          </a:p>
          <a:p>
            <a:pPr algn="just"/>
            <a:r>
              <a:rPr lang="es-MX" sz="2800" b="1" dirty="0">
                <a:latin typeface="Times New Roman"/>
                <a:cs typeface="Times New Roman"/>
              </a:rPr>
              <a:t>Controlar y vigilar el desarrollo y el origen de los costos de cada producto para asignarlos adecuadamente. Dirige su atención en el control de los recursos que se consumen en la empresa a través de las diferentes </a:t>
            </a:r>
            <a:r>
              <a:rPr lang="es-MX" sz="2800" b="1" dirty="0" smtClean="0">
                <a:latin typeface="Times New Roman"/>
                <a:cs typeface="Times New Roman"/>
              </a:rPr>
              <a:t>actividades.</a:t>
            </a:r>
            <a:endParaRPr lang="es-MX" sz="2800" b="1" dirty="0">
              <a:latin typeface="Times New Roman"/>
              <a:cs typeface="Times New Roman"/>
            </a:endParaRPr>
          </a:p>
        </p:txBody>
      </p:sp>
      <p:pic>
        <p:nvPicPr>
          <p:cNvPr id="4" name="Imagen 3"/>
          <p:cNvPicPr>
            <a:picLocks noChangeAspect="1"/>
          </p:cNvPicPr>
          <p:nvPr/>
        </p:nvPicPr>
        <p:blipFill>
          <a:blip r:embed="rId2"/>
          <a:stretch>
            <a:fillRect/>
          </a:stretch>
        </p:blipFill>
        <p:spPr>
          <a:xfrm>
            <a:off x="1714500" y="1193800"/>
            <a:ext cx="3828845" cy="2272992"/>
          </a:xfrm>
          <a:prstGeom prst="rect">
            <a:avLst/>
          </a:prstGeom>
        </p:spPr>
      </p:pic>
    </p:spTree>
    <p:extLst>
      <p:ext uri="{BB962C8B-B14F-4D97-AF65-F5344CB8AC3E}">
        <p14:creationId xmlns:p14="http://schemas.microsoft.com/office/powerpoint/2010/main" val="420869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182392"/>
          </a:xfrm>
        </p:spPr>
        <p:txBody>
          <a:bodyPr/>
          <a:lstStyle/>
          <a:p>
            <a:r>
              <a:rPr lang="es-ES" sz="4000" dirty="0" smtClean="0"/>
              <a:t>Aportaciones del costeo ABC</a:t>
            </a:r>
            <a:endParaRPr lang="es-ES" sz="4000" dirty="0"/>
          </a:p>
        </p:txBody>
      </p:sp>
      <p:sp>
        <p:nvSpPr>
          <p:cNvPr id="4" name="Marcador de contenido 3"/>
          <p:cNvSpPr>
            <a:spLocks noGrp="1"/>
          </p:cNvSpPr>
          <p:nvPr>
            <p:ph sz="half" idx="2"/>
          </p:nvPr>
        </p:nvSpPr>
        <p:spPr>
          <a:xfrm>
            <a:off x="457199" y="1289969"/>
            <a:ext cx="8129947" cy="5079254"/>
          </a:xfrm>
        </p:spPr>
        <p:txBody>
          <a:bodyPr>
            <a:noAutofit/>
          </a:bodyPr>
          <a:lstStyle/>
          <a:p>
            <a:pPr indent="-342900">
              <a:lnSpc>
                <a:spcPct val="80000"/>
              </a:lnSpc>
            </a:pPr>
            <a:r>
              <a:rPr lang="es-ES_tradnl" dirty="0"/>
              <a:t>Conocer el costo de los productos en base a las actividades realizadas</a:t>
            </a:r>
          </a:p>
          <a:p>
            <a:pPr indent="-342900">
              <a:lnSpc>
                <a:spcPct val="80000"/>
              </a:lnSpc>
            </a:pPr>
            <a:r>
              <a:rPr lang="es-ES_tradnl" dirty="0"/>
              <a:t>Rastrear los costos </a:t>
            </a:r>
            <a:r>
              <a:rPr lang="es-ES_tradnl" sz="2400" dirty="0"/>
              <a:t>indirectos</a:t>
            </a:r>
            <a:endParaRPr lang="es-ES_tradnl" dirty="0"/>
          </a:p>
          <a:p>
            <a:pPr indent="-342900">
              <a:lnSpc>
                <a:spcPct val="80000"/>
              </a:lnSpc>
            </a:pPr>
            <a:r>
              <a:rPr lang="es-ES_tradnl" dirty="0"/>
              <a:t>Repartir estos costos indirectos a los productos que los originan</a:t>
            </a:r>
          </a:p>
          <a:p>
            <a:pPr indent="-342900">
              <a:lnSpc>
                <a:spcPct val="80000"/>
              </a:lnSpc>
            </a:pPr>
            <a:r>
              <a:rPr lang="es-ES_tradnl" dirty="0"/>
              <a:t>Vigilar los costos de los productos en lugar de asignarlos de manera arbitraria</a:t>
            </a:r>
          </a:p>
          <a:p>
            <a:pPr indent="-342900">
              <a:lnSpc>
                <a:spcPct val="80000"/>
              </a:lnSpc>
            </a:pPr>
            <a:r>
              <a:rPr lang="es-ES_tradnl" dirty="0"/>
              <a:t>Identificar áreas de mejoría y de reducción de costos</a:t>
            </a:r>
          </a:p>
          <a:p>
            <a:pPr indent="-342900">
              <a:lnSpc>
                <a:spcPct val="80000"/>
              </a:lnSpc>
            </a:pPr>
            <a:r>
              <a:rPr lang="es-ES_tradnl" dirty="0"/>
              <a:t>Proveer certeza acerca de la información de costos a los administradores para la toma de decisiones</a:t>
            </a:r>
          </a:p>
          <a:p>
            <a:pPr indent="-342900">
              <a:lnSpc>
                <a:spcPct val="80000"/>
              </a:lnSpc>
            </a:pPr>
            <a:r>
              <a:rPr lang="es-ES_tradnl" dirty="0"/>
              <a:t>Fijación del precio competitivo del producto</a:t>
            </a:r>
          </a:p>
          <a:p>
            <a:pPr indent="-342900">
              <a:lnSpc>
                <a:spcPct val="80000"/>
              </a:lnSpc>
            </a:pPr>
            <a:r>
              <a:rPr lang="es-ES_tradnl" dirty="0"/>
              <a:t>Identificación de prioridades</a:t>
            </a:r>
          </a:p>
          <a:p>
            <a:pPr indent="-342900">
              <a:lnSpc>
                <a:spcPct val="80000"/>
              </a:lnSpc>
            </a:pPr>
            <a:r>
              <a:rPr lang="es-ES_tradnl" dirty="0"/>
              <a:t>Identificación de la mezcla de productos. </a:t>
            </a:r>
          </a:p>
          <a:p>
            <a:endParaRPr lang="es-ES" dirty="0"/>
          </a:p>
        </p:txBody>
      </p:sp>
    </p:spTree>
    <p:extLst>
      <p:ext uri="{BB962C8B-B14F-4D97-AF65-F5344CB8AC3E}">
        <p14:creationId xmlns:p14="http://schemas.microsoft.com/office/powerpoint/2010/main" val="1038829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74" y="563152"/>
            <a:ext cx="6988226" cy="1512168"/>
          </a:xfrm>
        </p:spPr>
        <p:txBody>
          <a:bodyPr>
            <a:noAutofit/>
          </a:bodyPr>
          <a:lstStyle/>
          <a:p>
            <a:pPr>
              <a:defRPr/>
            </a:pPr>
            <a:r>
              <a:rPr lang="es-MX" sz="3000" b="1" dirty="0">
                <a:solidFill>
                  <a:srgbClr val="FFFFFF"/>
                </a:solidFill>
                <a:latin typeface="Times New Roman"/>
                <a:cs typeface="Times New Roman"/>
              </a:rPr>
              <a:t>Recomendaciones para que el costeo con base en actividades sea un detonador del proceso de </a:t>
            </a:r>
            <a:r>
              <a:rPr lang="es-MX" sz="3000" b="1" dirty="0" smtClean="0">
                <a:solidFill>
                  <a:srgbClr val="FFFFFF"/>
                </a:solidFill>
                <a:latin typeface="Times New Roman"/>
                <a:cs typeface="Times New Roman"/>
              </a:rPr>
              <a:t>mejoramiento</a:t>
            </a:r>
            <a:endParaRPr lang="es-MX" sz="3000" b="1" dirty="0">
              <a:solidFill>
                <a:srgbClr val="FFFFFF"/>
              </a:solidFill>
              <a:latin typeface="Times New Roman"/>
              <a:cs typeface="Times New Roman"/>
            </a:endParaRPr>
          </a:p>
        </p:txBody>
      </p:sp>
      <p:sp>
        <p:nvSpPr>
          <p:cNvPr id="3" name="2 Rectángulo"/>
          <p:cNvSpPr/>
          <p:nvPr/>
        </p:nvSpPr>
        <p:spPr>
          <a:xfrm>
            <a:off x="287471" y="2075320"/>
            <a:ext cx="3509829" cy="4832093"/>
          </a:xfrm>
          <a:prstGeom prst="rect">
            <a:avLst/>
          </a:prstGeom>
        </p:spPr>
        <p:txBody>
          <a:bodyPr wrap="square">
            <a:spAutoFit/>
          </a:bodyPr>
          <a:lstStyle/>
          <a:p>
            <a:pPr marL="514350" lvl="0" indent="-514350" algn="just">
              <a:buFont typeface="+mj-lt"/>
              <a:buAutoNum type="arabicPeriod"/>
            </a:pPr>
            <a:r>
              <a:rPr lang="es-MX" sz="2800" b="1" dirty="0" smtClean="0">
                <a:latin typeface="Times New Roman"/>
                <a:cs typeface="Times New Roman"/>
              </a:rPr>
              <a:t>Identificar </a:t>
            </a:r>
            <a:r>
              <a:rPr lang="es-MX" sz="2800" b="1" dirty="0">
                <a:latin typeface="Times New Roman"/>
                <a:cs typeface="Times New Roman"/>
              </a:rPr>
              <a:t>las actividades innecesarias, esto es, las actividades que no son apreciadas por el cliente, o no son esenciales para la marcha de la organización.</a:t>
            </a:r>
          </a:p>
          <a:p>
            <a:endParaRPr lang="es-MX" sz="2800" b="1" dirty="0">
              <a:latin typeface="Comic Sans MS" pitchFamily="66" charset="0"/>
            </a:endParaRPr>
          </a:p>
        </p:txBody>
      </p:sp>
      <p:pic>
        <p:nvPicPr>
          <p:cNvPr id="4" name="Imagen 3"/>
          <p:cNvPicPr>
            <a:picLocks noChangeAspect="1"/>
          </p:cNvPicPr>
          <p:nvPr/>
        </p:nvPicPr>
        <p:blipFill>
          <a:blip r:embed="rId2"/>
          <a:stretch>
            <a:fillRect/>
          </a:stretch>
        </p:blipFill>
        <p:spPr>
          <a:xfrm>
            <a:off x="3797300" y="2872347"/>
            <a:ext cx="5346700" cy="3098800"/>
          </a:xfrm>
          <a:prstGeom prst="rect">
            <a:avLst/>
          </a:prstGeom>
        </p:spPr>
      </p:pic>
    </p:spTree>
    <p:extLst>
      <p:ext uri="{BB962C8B-B14F-4D97-AF65-F5344CB8AC3E}">
        <p14:creationId xmlns:p14="http://schemas.microsoft.com/office/powerpoint/2010/main" val="3251011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74" y="59257"/>
            <a:ext cx="4943526" cy="2271655"/>
          </a:xfrm>
        </p:spPr>
        <p:txBody>
          <a:bodyPr>
            <a:noAutofit/>
          </a:bodyPr>
          <a:lstStyle/>
          <a:p>
            <a:pPr>
              <a:defRPr/>
            </a:pPr>
            <a:r>
              <a:rPr lang="es-MX" sz="3000" b="1" dirty="0" smtClean="0">
                <a:solidFill>
                  <a:srgbClr val="FFFFFF"/>
                </a:solidFill>
                <a:latin typeface="Times New Roman"/>
                <a:cs typeface="Times New Roman"/>
              </a:rPr>
              <a:t>..Recomendaciones </a:t>
            </a:r>
            <a:r>
              <a:rPr lang="es-MX" sz="3000" b="1" dirty="0">
                <a:solidFill>
                  <a:srgbClr val="FFFFFF"/>
                </a:solidFill>
                <a:latin typeface="Times New Roman"/>
                <a:cs typeface="Times New Roman"/>
              </a:rPr>
              <a:t>para que el costeo con base en actividades sea un detonador del proceso de </a:t>
            </a:r>
            <a:r>
              <a:rPr lang="es-MX" sz="3000" b="1" dirty="0" smtClean="0">
                <a:solidFill>
                  <a:srgbClr val="FFFFFF"/>
                </a:solidFill>
                <a:latin typeface="Times New Roman"/>
                <a:cs typeface="Times New Roman"/>
              </a:rPr>
              <a:t>mejoramiento</a:t>
            </a:r>
            <a:endParaRPr lang="es-MX" sz="3000" b="1" dirty="0">
              <a:solidFill>
                <a:srgbClr val="FFFFFF"/>
              </a:solidFill>
              <a:latin typeface="Times New Roman"/>
              <a:cs typeface="Times New Roman"/>
            </a:endParaRPr>
          </a:p>
        </p:txBody>
      </p:sp>
      <p:sp>
        <p:nvSpPr>
          <p:cNvPr id="3" name="2 Rectángulo"/>
          <p:cNvSpPr/>
          <p:nvPr/>
        </p:nvSpPr>
        <p:spPr>
          <a:xfrm>
            <a:off x="428574" y="2673561"/>
            <a:ext cx="7674026" cy="3970318"/>
          </a:xfrm>
          <a:prstGeom prst="rect">
            <a:avLst/>
          </a:prstGeom>
        </p:spPr>
        <p:txBody>
          <a:bodyPr wrap="square">
            <a:spAutoFit/>
          </a:bodyPr>
          <a:lstStyle/>
          <a:p>
            <a:pPr lvl="0" algn="just"/>
            <a:r>
              <a:rPr lang="es-MX" sz="2800" b="1" dirty="0" smtClean="0">
                <a:latin typeface="Times New Roman"/>
                <a:cs typeface="Times New Roman"/>
              </a:rPr>
              <a:t>2. Analizar </a:t>
            </a:r>
            <a:r>
              <a:rPr lang="es-MX" sz="2800" b="1" dirty="0">
                <a:latin typeface="Times New Roman"/>
                <a:cs typeface="Times New Roman"/>
              </a:rPr>
              <a:t>las actividades significativas que son las que proporcionan las más grandes oportunidades de mejora. Seleccionar la actividad de menor precio que puede reducir costos siempre y cuando se trate de actividades relacionadas con procesos, servicios o productos, reducir el tiempo y esfuerzo innecesario para una actividad.</a:t>
            </a:r>
          </a:p>
          <a:p>
            <a:endParaRPr lang="es-MX" sz="2800" b="1" dirty="0">
              <a:latin typeface="Comic Sans MS" pitchFamily="66" charset="0"/>
            </a:endParaRPr>
          </a:p>
        </p:txBody>
      </p:sp>
      <p:pic>
        <p:nvPicPr>
          <p:cNvPr id="4" name="Imagen 3"/>
          <p:cNvPicPr>
            <a:picLocks noChangeAspect="1"/>
          </p:cNvPicPr>
          <p:nvPr/>
        </p:nvPicPr>
        <p:blipFill>
          <a:blip r:embed="rId2"/>
          <a:stretch>
            <a:fillRect/>
          </a:stretch>
        </p:blipFill>
        <p:spPr>
          <a:xfrm>
            <a:off x="5372100" y="59256"/>
            <a:ext cx="3602567" cy="2099743"/>
          </a:xfrm>
          <a:prstGeom prst="rect">
            <a:avLst/>
          </a:prstGeom>
        </p:spPr>
      </p:pic>
    </p:spTree>
    <p:extLst>
      <p:ext uri="{BB962C8B-B14F-4D97-AF65-F5344CB8AC3E}">
        <p14:creationId xmlns:p14="http://schemas.microsoft.com/office/powerpoint/2010/main" val="1176516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74" y="784865"/>
            <a:ext cx="6988226" cy="1512168"/>
          </a:xfrm>
        </p:spPr>
        <p:txBody>
          <a:bodyPr>
            <a:noAutofit/>
          </a:bodyPr>
          <a:lstStyle/>
          <a:p>
            <a:pPr>
              <a:defRPr/>
            </a:pPr>
            <a:r>
              <a:rPr lang="es-MX" sz="3000" b="1" dirty="0" smtClean="0">
                <a:solidFill>
                  <a:srgbClr val="FFFFFF"/>
                </a:solidFill>
                <a:latin typeface="Times New Roman"/>
                <a:cs typeface="Times New Roman"/>
              </a:rPr>
              <a:t>..Recomendaciones </a:t>
            </a:r>
            <a:r>
              <a:rPr lang="es-MX" sz="3000" b="1" dirty="0">
                <a:solidFill>
                  <a:srgbClr val="FFFFFF"/>
                </a:solidFill>
                <a:latin typeface="Times New Roman"/>
                <a:cs typeface="Times New Roman"/>
              </a:rPr>
              <a:t>para que el costeo con base en actividades sea un detonador del proceso de </a:t>
            </a:r>
            <a:r>
              <a:rPr lang="es-MX" sz="3000" b="1" dirty="0" smtClean="0">
                <a:solidFill>
                  <a:srgbClr val="FFFFFF"/>
                </a:solidFill>
                <a:latin typeface="Times New Roman"/>
                <a:cs typeface="Times New Roman"/>
              </a:rPr>
              <a:t>mejoramiento</a:t>
            </a:r>
            <a:endParaRPr lang="es-MX" sz="3000" b="1" dirty="0">
              <a:solidFill>
                <a:srgbClr val="FFFFFF"/>
              </a:solidFill>
              <a:latin typeface="Times New Roman"/>
              <a:cs typeface="Times New Roman"/>
            </a:endParaRPr>
          </a:p>
        </p:txBody>
      </p:sp>
      <p:sp>
        <p:nvSpPr>
          <p:cNvPr id="3" name="2 Rectángulo"/>
          <p:cNvSpPr/>
          <p:nvPr/>
        </p:nvSpPr>
        <p:spPr>
          <a:xfrm>
            <a:off x="226998" y="3067578"/>
            <a:ext cx="3686967" cy="3539430"/>
          </a:xfrm>
          <a:prstGeom prst="rect">
            <a:avLst/>
          </a:prstGeom>
        </p:spPr>
        <p:txBody>
          <a:bodyPr wrap="square">
            <a:spAutoFit/>
          </a:bodyPr>
          <a:lstStyle/>
          <a:p>
            <a:pPr lvl="0"/>
            <a:r>
              <a:rPr lang="es-MX" sz="3200" b="1" dirty="0" smtClean="0">
                <a:latin typeface="Times New Roman"/>
                <a:cs typeface="Times New Roman"/>
              </a:rPr>
              <a:t>3. Comparar </a:t>
            </a:r>
            <a:r>
              <a:rPr lang="es-MX" sz="3200" b="1" dirty="0">
                <a:latin typeface="Times New Roman"/>
                <a:cs typeface="Times New Roman"/>
              </a:rPr>
              <a:t>una actividad con una similar de otra compañía o de otras áreas de la organización.</a:t>
            </a:r>
          </a:p>
          <a:p>
            <a:endParaRPr lang="es-MX" sz="3200" b="1" dirty="0">
              <a:latin typeface="Times New Roman"/>
              <a:cs typeface="Times New Roman"/>
            </a:endParaRPr>
          </a:p>
        </p:txBody>
      </p:sp>
      <p:pic>
        <p:nvPicPr>
          <p:cNvPr id="4" name="Imagen 3"/>
          <p:cNvPicPr>
            <a:picLocks noChangeAspect="1"/>
          </p:cNvPicPr>
          <p:nvPr/>
        </p:nvPicPr>
        <p:blipFill>
          <a:blip r:embed="rId2"/>
          <a:stretch>
            <a:fillRect/>
          </a:stretch>
        </p:blipFill>
        <p:spPr>
          <a:xfrm>
            <a:off x="3913965" y="3509558"/>
            <a:ext cx="4995702" cy="2501900"/>
          </a:xfrm>
          <a:prstGeom prst="rect">
            <a:avLst/>
          </a:prstGeom>
        </p:spPr>
      </p:pic>
    </p:spTree>
    <p:extLst>
      <p:ext uri="{BB962C8B-B14F-4D97-AF65-F5344CB8AC3E}">
        <p14:creationId xmlns:p14="http://schemas.microsoft.com/office/powerpoint/2010/main" val="1176516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91646" y="0"/>
            <a:ext cx="6931554" cy="663575"/>
          </a:xfrm>
        </p:spPr>
        <p:txBody>
          <a:bodyPr>
            <a:noAutofit/>
          </a:bodyPr>
          <a:lstStyle/>
          <a:p>
            <a:pPr>
              <a:defRPr/>
            </a:pPr>
            <a:r>
              <a:rPr lang="es-ES" sz="4000" b="1" dirty="0" smtClean="0">
                <a:solidFill>
                  <a:srgbClr val="FFFFFF"/>
                </a:solidFill>
              </a:rPr>
              <a:t>Cadena de valor y costo </a:t>
            </a:r>
            <a:endParaRPr lang="es-MX" sz="4000" dirty="0">
              <a:solidFill>
                <a:srgbClr val="FFFFFF"/>
              </a:solidFill>
              <a:effectLst>
                <a:outerShdw blurRad="38100" dist="38100" dir="2700000" algn="tl">
                  <a:srgbClr val="000000"/>
                </a:outerShdw>
              </a:effectLst>
              <a:latin typeface="Times New Roman"/>
              <a:cs typeface="Times New Roman"/>
            </a:endParaRPr>
          </a:p>
        </p:txBody>
      </p:sp>
      <p:pic>
        <p:nvPicPr>
          <p:cNvPr id="2" name="Imagen 1"/>
          <p:cNvPicPr>
            <a:picLocks noChangeAspect="1"/>
          </p:cNvPicPr>
          <p:nvPr/>
        </p:nvPicPr>
        <p:blipFill>
          <a:blip r:embed="rId2"/>
          <a:stretch>
            <a:fillRect/>
          </a:stretch>
        </p:blipFill>
        <p:spPr>
          <a:xfrm>
            <a:off x="468313" y="762000"/>
            <a:ext cx="8040687" cy="5842000"/>
          </a:xfrm>
          <a:prstGeom prst="rect">
            <a:avLst/>
          </a:prstGeom>
        </p:spPr>
      </p:pic>
    </p:spTree>
    <p:extLst>
      <p:ext uri="{BB962C8B-B14F-4D97-AF65-F5344CB8AC3E}">
        <p14:creationId xmlns:p14="http://schemas.microsoft.com/office/powerpoint/2010/main" val="1702563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es-ES" sz="4000" dirty="0" smtClean="0"/>
              <a:t>Administración con base en actividades</a:t>
            </a:r>
            <a:endParaRPr lang="es-ES" sz="4000" dirty="0"/>
          </a:p>
        </p:txBody>
      </p:sp>
      <p:sp>
        <p:nvSpPr>
          <p:cNvPr id="24578" name="2 Marcador de contenido"/>
          <p:cNvSpPr>
            <a:spLocks noGrp="1"/>
          </p:cNvSpPr>
          <p:nvPr>
            <p:ph idx="1"/>
          </p:nvPr>
        </p:nvSpPr>
        <p:spPr>
          <a:xfrm>
            <a:off x="1122142" y="2096200"/>
            <a:ext cx="6618384" cy="1314058"/>
          </a:xfrm>
        </p:spPr>
        <p:style>
          <a:lnRef idx="3">
            <a:schemeClr val="lt1"/>
          </a:lnRef>
          <a:fillRef idx="1">
            <a:schemeClr val="accent5"/>
          </a:fillRef>
          <a:effectRef idx="1">
            <a:schemeClr val="accent5"/>
          </a:effectRef>
          <a:fontRef idx="minor">
            <a:schemeClr val="lt1"/>
          </a:fontRef>
        </p:style>
        <p:txBody>
          <a:bodyPr>
            <a:noAutofit/>
          </a:bodyPr>
          <a:lstStyle/>
          <a:p>
            <a:pPr marL="0" indent="0" algn="just" eaLnBrk="1" hangingPunct="1">
              <a:lnSpc>
                <a:spcPct val="80000"/>
              </a:lnSpc>
              <a:buFont typeface="Wingdings 2" charset="0"/>
              <a:buNone/>
            </a:pPr>
            <a:r>
              <a:rPr lang="es-MX" sz="3200" dirty="0">
                <a:latin typeface="Times New Roman"/>
                <a:cs typeface="Times New Roman"/>
              </a:rPr>
              <a:t>Es una herramienta que permite a las empresas ser competitivas en el futuro. </a:t>
            </a:r>
            <a:endParaRPr lang="es-MX" sz="3200" i="1" dirty="0">
              <a:latin typeface="Times New Roman"/>
              <a:cs typeface="Times New Roman"/>
            </a:endParaRPr>
          </a:p>
        </p:txBody>
      </p:sp>
      <p:sp>
        <p:nvSpPr>
          <p:cNvPr id="4" name="Rectángulo 3"/>
          <p:cNvSpPr/>
          <p:nvPr/>
        </p:nvSpPr>
        <p:spPr>
          <a:xfrm>
            <a:off x="433387" y="3676215"/>
            <a:ext cx="8214231" cy="2864374"/>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algn="just">
              <a:lnSpc>
                <a:spcPct val="80000"/>
              </a:lnSpc>
            </a:pPr>
            <a:r>
              <a:rPr lang="es-MX" sz="2800" b="1" dirty="0">
                <a:solidFill>
                  <a:srgbClr val="FFFFFF"/>
                </a:solidFill>
                <a:latin typeface="Times New Roman"/>
                <a:cs typeface="Times New Roman"/>
              </a:rPr>
              <a:t>La administración basada en valor (value management) se enfoca en ofrecer el máximo valor a clientes, accionistas, integrantes de la empresa y la comunidad en general, para lograrlo todas sus actividades se centran  en generar acciones que tengan un valor que genere flujo de efectivo de manera que los beneficios sean mayores que los costos.</a:t>
            </a:r>
          </a:p>
        </p:txBody>
      </p:sp>
    </p:spTree>
    <p:extLst>
      <p:ext uri="{BB962C8B-B14F-4D97-AF65-F5344CB8AC3E}">
        <p14:creationId xmlns:p14="http://schemas.microsoft.com/office/powerpoint/2010/main" val="3069918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57917"/>
            <a:ext cx="7581901" cy="775029"/>
          </a:xfrm>
        </p:spPr>
        <p:txBody>
          <a:bodyPr>
            <a:normAutofit/>
          </a:bodyPr>
          <a:lstStyle/>
          <a:p>
            <a:r>
              <a:rPr lang="es-ES" sz="2800" dirty="0" smtClean="0">
                <a:latin typeface="Times New Roman"/>
                <a:cs typeface="Times New Roman"/>
              </a:rPr>
              <a:t>INTRODUCCIÓN</a:t>
            </a:r>
            <a:endParaRPr lang="es-ES" dirty="0">
              <a:latin typeface="Times New Roman"/>
              <a:cs typeface="Times New Roman"/>
            </a:endParaRPr>
          </a:p>
        </p:txBody>
      </p:sp>
      <p:sp>
        <p:nvSpPr>
          <p:cNvPr id="4" name="Marcador de contenido 3"/>
          <p:cNvSpPr txBox="1">
            <a:spLocks noGrp="1"/>
          </p:cNvSpPr>
          <p:nvPr>
            <p:ph idx="1"/>
          </p:nvPr>
        </p:nvSpPr>
        <p:spPr>
          <a:xfrm>
            <a:off x="426128" y="539958"/>
            <a:ext cx="7935235" cy="5410713"/>
          </a:xfrm>
          <a:prstGeom prst="rect">
            <a:avLst/>
          </a:prstGeom>
          <a:noFill/>
        </p:spPr>
        <p:txBody>
          <a:bodyPr wrap="square" rtlCol="0">
            <a:spAutoFit/>
          </a:bodyPr>
          <a:lstStyle/>
          <a:p>
            <a:pPr marL="0" indent="0" algn="just">
              <a:buNone/>
            </a:pPr>
            <a:r>
              <a:rPr lang="es-ES_tradnl" sz="1600" dirty="0" smtClean="0">
                <a:effectLst/>
                <a:latin typeface="Times New Roman"/>
                <a:cs typeface="Times New Roman"/>
              </a:rPr>
              <a:t>Los </a:t>
            </a:r>
            <a:r>
              <a:rPr lang="es-ES_tradnl" sz="1600" dirty="0">
                <a:effectLst/>
                <a:latin typeface="Times New Roman"/>
                <a:cs typeface="Times New Roman"/>
              </a:rPr>
              <a:t>avances tecnológicos, la globalización, la economía del conocimiento, entre otras, son las principales causas del crecimiento de las altas expectativas de los clientes, quienes esperan productos con alta calidad, mayor funcionalidad y bajo precio.  </a:t>
            </a:r>
          </a:p>
          <a:p>
            <a:pPr marL="0" indent="0" algn="just">
              <a:buNone/>
            </a:pPr>
            <a:r>
              <a:rPr lang="es-ES_tradnl" sz="1600" dirty="0" smtClean="0">
                <a:effectLst/>
                <a:latin typeface="Times New Roman"/>
                <a:cs typeface="Times New Roman"/>
              </a:rPr>
              <a:t>Ante </a:t>
            </a:r>
            <a:r>
              <a:rPr lang="es-ES_tradnl" sz="1600" dirty="0">
                <a:effectLst/>
                <a:latin typeface="Times New Roman"/>
                <a:cs typeface="Times New Roman"/>
              </a:rPr>
              <a:t>estas exigencias el mundo de los negocios se revoluciona al grado que los empresarios se enfrentan a ambientes inciertos y turbulentos que los obliga a responder con productos innovadores o renovados, agilidad en servicios de calidad, además de mantener una vigilancia de la competencia. La introducción de productos nuevos e innovadores por los competidores, disminuyen la ventaja de imagen de las empresas y </a:t>
            </a:r>
            <a:r>
              <a:rPr lang="es-ES_tradnl" sz="1600" dirty="0" smtClean="0">
                <a:effectLst/>
                <a:latin typeface="Times New Roman"/>
                <a:cs typeface="Times New Roman"/>
              </a:rPr>
              <a:t>los precios </a:t>
            </a:r>
            <a:r>
              <a:rPr lang="es-ES_tradnl" sz="1600" dirty="0">
                <a:effectLst/>
                <a:latin typeface="Times New Roman"/>
                <a:cs typeface="Times New Roman"/>
              </a:rPr>
              <a:t>llegan a ser un factor con importancia creciente en las decisiones de compra. </a:t>
            </a:r>
            <a:endParaRPr lang="es-ES_tradnl" sz="1600" dirty="0" smtClean="0">
              <a:effectLst/>
              <a:latin typeface="Times New Roman"/>
              <a:cs typeface="Times New Roman"/>
            </a:endParaRPr>
          </a:p>
          <a:p>
            <a:pPr marL="0" indent="0" algn="just">
              <a:buNone/>
            </a:pPr>
            <a:r>
              <a:rPr lang="es-ES_tradnl" sz="1600" dirty="0" smtClean="0">
                <a:effectLst/>
                <a:latin typeface="Times New Roman"/>
                <a:cs typeface="Times New Roman"/>
              </a:rPr>
              <a:t>Como </a:t>
            </a:r>
            <a:r>
              <a:rPr lang="es-ES_tradnl" sz="1600" dirty="0">
                <a:effectLst/>
                <a:latin typeface="Times New Roman"/>
                <a:cs typeface="Times New Roman"/>
              </a:rPr>
              <a:t>consecuencia, las empresas deben mejorar constantemente la funcionalidad del producto, mejorar la productividad y reducir o </a:t>
            </a:r>
            <a:r>
              <a:rPr lang="es-ES_tradnl" sz="1600" dirty="0" err="1">
                <a:effectLst/>
                <a:latin typeface="Times New Roman"/>
                <a:cs typeface="Times New Roman"/>
              </a:rPr>
              <a:t>eficientar</a:t>
            </a:r>
            <a:r>
              <a:rPr lang="es-ES_tradnl" sz="1600" dirty="0">
                <a:effectLst/>
                <a:latin typeface="Times New Roman"/>
                <a:cs typeface="Times New Roman"/>
              </a:rPr>
              <a:t> sus costos.  En este sentido la toma de decisiones debe ser cautelosa y fundamentada en bases fortalecidas que provean información útil, precisa, real y puntual. Específicamente, los costos juegan un papel muy importante en la toma de decisiones. El problema radica en hacer una clara identificación de las estructuras de los costos que intervienen tanto en la producción como en la operación</a:t>
            </a:r>
            <a:r>
              <a:rPr lang="es-ES_tradnl" sz="1600" dirty="0" smtClean="0">
                <a:effectLst/>
                <a:latin typeface="Times New Roman"/>
                <a:cs typeface="Times New Roman"/>
              </a:rPr>
              <a:t>.</a:t>
            </a:r>
            <a:endParaRPr lang="es-ES_tradnl" sz="1600" dirty="0">
              <a:effectLst/>
              <a:latin typeface="Times New Roman"/>
              <a:cs typeface="Times New Roman"/>
            </a:endParaRPr>
          </a:p>
          <a:p>
            <a:pPr marL="0" indent="0" algn="just">
              <a:buNone/>
            </a:pPr>
            <a:r>
              <a:rPr lang="es-ES_tradnl" sz="1600" dirty="0">
                <a:effectLst/>
                <a:latin typeface="Times New Roman"/>
                <a:cs typeface="Times New Roman"/>
              </a:rPr>
              <a:t>La contabilidad de costos provee mecanismos que ayudan a las empresas fabricantes a identificar y cuantificar sus costos, sin embargo, algunos procedimientos han sido rebasados por las tendencias de innovación, tecnología avanzada, automatización, necesidad de mantener niveles reducidos de inventarios, creciente atención a la planeación de los </a:t>
            </a:r>
            <a:r>
              <a:rPr lang="es-ES_tradnl" sz="1600" dirty="0" smtClean="0">
                <a:effectLst/>
                <a:latin typeface="Times New Roman"/>
                <a:cs typeface="Times New Roman"/>
              </a:rPr>
              <a:t>productos, </a:t>
            </a:r>
            <a:r>
              <a:rPr lang="es-ES_tradnl" sz="1600" dirty="0">
                <a:effectLst/>
                <a:latin typeface="Times New Roman"/>
                <a:cs typeface="Times New Roman"/>
              </a:rPr>
              <a:t>la producción, etc. Los métodos tradicionales no siempre, o no en todas las empresas son funcionales en esta etapa de cambio. </a:t>
            </a:r>
          </a:p>
        </p:txBody>
      </p:sp>
    </p:spTree>
    <p:extLst>
      <p:ext uri="{BB962C8B-B14F-4D97-AF65-F5344CB8AC3E}">
        <p14:creationId xmlns:p14="http://schemas.microsoft.com/office/powerpoint/2010/main" val="2333471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es-ES" sz="4000" dirty="0" smtClean="0"/>
              <a:t>Administración con base en actividades</a:t>
            </a:r>
            <a:endParaRPr lang="es-ES" sz="4000" dirty="0"/>
          </a:p>
        </p:txBody>
      </p:sp>
      <p:sp>
        <p:nvSpPr>
          <p:cNvPr id="24578" name="2 Marcador de contenido"/>
          <p:cNvSpPr>
            <a:spLocks noGrp="1"/>
          </p:cNvSpPr>
          <p:nvPr>
            <p:ph idx="1"/>
          </p:nvPr>
        </p:nvSpPr>
        <p:spPr>
          <a:xfrm>
            <a:off x="611188" y="2863559"/>
            <a:ext cx="7631112" cy="3217862"/>
          </a:xfrm>
        </p:spPr>
        <p:txBody>
          <a:bodyPr>
            <a:normAutofit lnSpcReduction="10000"/>
          </a:bodyPr>
          <a:lstStyle/>
          <a:p>
            <a:pPr marL="0" indent="0" eaLnBrk="1" hangingPunct="1">
              <a:lnSpc>
                <a:spcPct val="80000"/>
              </a:lnSpc>
              <a:buFont typeface="Wingdings 2" charset="0"/>
              <a:buNone/>
            </a:pPr>
            <a:endParaRPr lang="es-MX" sz="2500" b="1" i="1" dirty="0">
              <a:latin typeface="Times New Roman"/>
              <a:cs typeface="Times New Roman"/>
            </a:endParaRPr>
          </a:p>
          <a:p>
            <a:pPr marL="0" indent="0" eaLnBrk="1" hangingPunct="1">
              <a:lnSpc>
                <a:spcPct val="80000"/>
              </a:lnSpc>
              <a:buFont typeface="Wingdings 2" charset="0"/>
              <a:buNone/>
            </a:pPr>
            <a:r>
              <a:rPr lang="es-MX" sz="3600" b="1" dirty="0">
                <a:solidFill>
                  <a:srgbClr val="FFFFFF"/>
                </a:solidFill>
                <a:latin typeface="Times New Roman"/>
                <a:cs typeface="Times New Roman"/>
              </a:rPr>
              <a:t>Objetivos</a:t>
            </a:r>
          </a:p>
          <a:p>
            <a:pPr marL="0" indent="0" eaLnBrk="1" hangingPunct="1">
              <a:lnSpc>
                <a:spcPct val="80000"/>
              </a:lnSpc>
              <a:buFont typeface="Wingdings 2" charset="0"/>
              <a:buNone/>
            </a:pPr>
            <a:endParaRPr lang="es-MX" sz="2500" b="1" dirty="0">
              <a:solidFill>
                <a:srgbClr val="FFFFFF"/>
              </a:solidFill>
              <a:latin typeface="Times New Roman"/>
              <a:cs typeface="Times New Roman"/>
            </a:endParaRPr>
          </a:p>
          <a:p>
            <a:pPr indent="-342900">
              <a:lnSpc>
                <a:spcPct val="80000"/>
              </a:lnSpc>
            </a:pPr>
            <a:r>
              <a:rPr lang="es-MX" sz="2500" b="1" dirty="0">
                <a:solidFill>
                  <a:srgbClr val="FFFFFF"/>
                </a:solidFill>
                <a:latin typeface="Times New Roman"/>
                <a:cs typeface="Times New Roman"/>
              </a:rPr>
              <a:t>Incrementar el valor agregado en beneficio del </a:t>
            </a:r>
            <a:r>
              <a:rPr lang="es-MX" sz="2500" b="1" dirty="0" smtClean="0">
                <a:solidFill>
                  <a:srgbClr val="FFFFFF"/>
                </a:solidFill>
                <a:latin typeface="Times New Roman"/>
                <a:cs typeface="Times New Roman"/>
              </a:rPr>
              <a:t>cliente</a:t>
            </a:r>
            <a:endParaRPr lang="es-MX" sz="2500" b="1" dirty="0">
              <a:solidFill>
                <a:srgbClr val="FFFFFF"/>
              </a:solidFill>
              <a:latin typeface="Times New Roman"/>
              <a:cs typeface="Times New Roman"/>
            </a:endParaRPr>
          </a:p>
          <a:p>
            <a:pPr indent="-342900">
              <a:lnSpc>
                <a:spcPct val="80000"/>
              </a:lnSpc>
            </a:pPr>
            <a:r>
              <a:rPr lang="es-MX" sz="2500" b="1" dirty="0">
                <a:solidFill>
                  <a:srgbClr val="FFFFFF"/>
                </a:solidFill>
                <a:latin typeface="Times New Roman"/>
                <a:cs typeface="Times New Roman"/>
              </a:rPr>
              <a:t>Incrementar las utilidades de la empresa a través del valor agregado que se le proporciona al </a:t>
            </a:r>
            <a:r>
              <a:rPr lang="es-MX" sz="2500" b="1" dirty="0" smtClean="0">
                <a:solidFill>
                  <a:srgbClr val="FFFFFF"/>
                </a:solidFill>
                <a:latin typeface="Times New Roman"/>
                <a:cs typeface="Times New Roman"/>
              </a:rPr>
              <a:t>cliente</a:t>
            </a:r>
          </a:p>
          <a:p>
            <a:pPr marL="0" indent="0" eaLnBrk="1" hangingPunct="1">
              <a:lnSpc>
                <a:spcPct val="80000"/>
              </a:lnSpc>
            </a:pPr>
            <a:endParaRPr lang="es-MX" sz="2500" b="1" dirty="0">
              <a:solidFill>
                <a:srgbClr val="FFFFFF"/>
              </a:solidFill>
              <a:latin typeface="Times New Roman"/>
              <a:cs typeface="Times New Roman"/>
            </a:endParaRPr>
          </a:p>
        </p:txBody>
      </p:sp>
      <p:pic>
        <p:nvPicPr>
          <p:cNvPr id="4" name="Imagen 3"/>
          <p:cNvPicPr>
            <a:picLocks noChangeAspect="1"/>
          </p:cNvPicPr>
          <p:nvPr/>
        </p:nvPicPr>
        <p:blipFill>
          <a:blip r:embed="rId2"/>
          <a:stretch>
            <a:fillRect/>
          </a:stretch>
        </p:blipFill>
        <p:spPr>
          <a:xfrm>
            <a:off x="5309272" y="1742242"/>
            <a:ext cx="3403600" cy="2387600"/>
          </a:xfrm>
          <a:prstGeom prst="rect">
            <a:avLst/>
          </a:prstGeom>
        </p:spPr>
      </p:pic>
    </p:spTree>
    <p:extLst>
      <p:ext uri="{BB962C8B-B14F-4D97-AF65-F5344CB8AC3E}">
        <p14:creationId xmlns:p14="http://schemas.microsoft.com/office/powerpoint/2010/main" val="1080698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Costeo ABC</a:t>
            </a:r>
            <a:endParaRPr lang="es-ES" sz="4000" dirty="0"/>
          </a:p>
        </p:txBody>
      </p:sp>
      <p:sp>
        <p:nvSpPr>
          <p:cNvPr id="3" name="Marcador de contenido 2"/>
          <p:cNvSpPr>
            <a:spLocks noGrp="1"/>
          </p:cNvSpPr>
          <p:nvPr>
            <p:ph idx="1"/>
          </p:nvPr>
        </p:nvSpPr>
        <p:spPr>
          <a:xfrm>
            <a:off x="779462" y="1479472"/>
            <a:ext cx="7581901" cy="4950218"/>
          </a:xfrm>
        </p:spPr>
        <p:txBody>
          <a:bodyPr>
            <a:noAutofit/>
          </a:bodyPr>
          <a:lstStyle/>
          <a:p>
            <a:pPr marL="114300" indent="0">
              <a:buNone/>
            </a:pPr>
            <a:r>
              <a:rPr lang="es-ES" dirty="0"/>
              <a:t>S</a:t>
            </a:r>
            <a:r>
              <a:rPr lang="es-ES" dirty="0" smtClean="0"/>
              <a:t>e </a:t>
            </a:r>
            <a:r>
              <a:rPr lang="es-ES" dirty="0"/>
              <a:t>inserta dentro de un marco de administración estratégica de costos y en </a:t>
            </a:r>
            <a:r>
              <a:rPr lang="es-ES" sz="2800" dirty="0"/>
              <a:t>los</a:t>
            </a:r>
            <a:r>
              <a:rPr lang="es-ES" dirty="0"/>
              <a:t> procesos de mejora continua, incorporando técnicas de análisis tales como:  • Análisis de actividades.</a:t>
            </a:r>
            <a:endParaRPr lang="es-ES_tradnl" dirty="0"/>
          </a:p>
          <a:p>
            <a:pPr marL="114300" indent="0">
              <a:buNone/>
            </a:pPr>
            <a:r>
              <a:rPr lang="es-ES" dirty="0"/>
              <a:t>• Análisis de causa/efecto a través de los drivers.</a:t>
            </a:r>
            <a:endParaRPr lang="es-ES_tradnl" dirty="0"/>
          </a:p>
          <a:p>
            <a:pPr marL="114300" indent="0">
              <a:buNone/>
            </a:pPr>
            <a:r>
              <a:rPr lang="es-ES" dirty="0"/>
              <a:t>• Análisis de las actividades que agregan y no agregan valor.</a:t>
            </a:r>
            <a:endParaRPr lang="es-ES_tradnl" dirty="0"/>
          </a:p>
          <a:p>
            <a:pPr marL="114300" indent="0">
              <a:buNone/>
            </a:pPr>
            <a:r>
              <a:rPr lang="es-ES" dirty="0"/>
              <a:t>• Calidad y satisfacción de clientes.</a:t>
            </a:r>
            <a:endParaRPr lang="es-ES_tradnl" dirty="0"/>
          </a:p>
          <a:p>
            <a:pPr marL="114300" indent="0">
              <a:buNone/>
            </a:pPr>
            <a:r>
              <a:rPr lang="es-ES" dirty="0"/>
              <a:t>• Benchmarking/Mejores Prácticas.</a:t>
            </a:r>
            <a:endParaRPr lang="es-ES_tradnl" dirty="0"/>
          </a:p>
          <a:p>
            <a:endParaRPr lang="es-ES" dirty="0"/>
          </a:p>
        </p:txBody>
      </p:sp>
    </p:spTree>
    <p:extLst>
      <p:ext uri="{BB962C8B-B14F-4D97-AF65-F5344CB8AC3E}">
        <p14:creationId xmlns:p14="http://schemas.microsoft.com/office/powerpoint/2010/main" val="3251013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257175" y="1347788"/>
            <a:ext cx="2514600" cy="369332"/>
          </a:xfrm>
          <a:prstGeom prst="rect">
            <a:avLst/>
          </a:prstGeom>
          <a:solidFill>
            <a:schemeClr val="tx2">
              <a:lumMod val="10000"/>
              <a:lumOff val="90000"/>
            </a:schemeClr>
          </a:solidFill>
          <a:ln>
            <a:solidFill>
              <a:srgbClr val="675E47"/>
            </a:solidFill>
          </a:ln>
        </p:spPr>
        <p:txBody>
          <a:bodyPr>
            <a:spAutoFit/>
          </a:bodyPr>
          <a:lstStyle/>
          <a:p>
            <a:pPr>
              <a:defRPr/>
            </a:pPr>
            <a:r>
              <a:rPr lang="es-MX" b="1" dirty="0">
                <a:solidFill>
                  <a:srgbClr val="675E47"/>
                </a:solidFill>
                <a:latin typeface="Times New Roman" pitchFamily="18" charset="0"/>
                <a:ea typeface="+mn-ea"/>
                <a:cs typeface="+mn-cs"/>
              </a:rPr>
              <a:t>Materiales directos</a:t>
            </a:r>
          </a:p>
        </p:txBody>
      </p:sp>
      <p:sp>
        <p:nvSpPr>
          <p:cNvPr id="8" name="7 CuadroTexto"/>
          <p:cNvSpPr txBox="1"/>
          <p:nvPr/>
        </p:nvSpPr>
        <p:spPr>
          <a:xfrm>
            <a:off x="3136900" y="1360488"/>
            <a:ext cx="2298700" cy="369332"/>
          </a:xfrm>
          <a:prstGeom prst="rect">
            <a:avLst/>
          </a:prstGeom>
          <a:solidFill>
            <a:schemeClr val="tx2">
              <a:lumMod val="10000"/>
              <a:lumOff val="90000"/>
            </a:schemeClr>
          </a:solidFill>
          <a:ln>
            <a:solidFill>
              <a:srgbClr val="675E47"/>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Sueldos directos</a:t>
            </a:r>
          </a:p>
        </p:txBody>
      </p:sp>
      <p:sp>
        <p:nvSpPr>
          <p:cNvPr id="9" name="8 CuadroTexto"/>
          <p:cNvSpPr txBox="1"/>
          <p:nvPr/>
        </p:nvSpPr>
        <p:spPr>
          <a:xfrm>
            <a:off x="6018213" y="1360488"/>
            <a:ext cx="1074737" cy="369332"/>
          </a:xfrm>
          <a:prstGeom prst="rect">
            <a:avLst/>
          </a:prstGeom>
          <a:solidFill>
            <a:schemeClr val="tx2">
              <a:lumMod val="10000"/>
              <a:lumOff val="90000"/>
            </a:schemeClr>
          </a:solidFill>
          <a:ln>
            <a:solidFill>
              <a:srgbClr val="675E47"/>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GIF</a:t>
            </a:r>
          </a:p>
        </p:txBody>
      </p:sp>
      <p:sp>
        <p:nvSpPr>
          <p:cNvPr id="10" name="9 CuadroTexto"/>
          <p:cNvSpPr txBox="1"/>
          <p:nvPr/>
        </p:nvSpPr>
        <p:spPr>
          <a:xfrm>
            <a:off x="3063875" y="2203450"/>
            <a:ext cx="2374900" cy="369332"/>
          </a:xfrm>
          <a:prstGeom prst="rect">
            <a:avLst/>
          </a:prstGeom>
          <a:solidFill>
            <a:schemeClr val="tx2">
              <a:lumMod val="10000"/>
              <a:lumOff val="90000"/>
            </a:schemeClr>
          </a:solidFill>
          <a:ln>
            <a:solidFill>
              <a:schemeClr val="tx2"/>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Centros de costos</a:t>
            </a:r>
          </a:p>
        </p:txBody>
      </p:sp>
      <p:sp>
        <p:nvSpPr>
          <p:cNvPr id="11" name="10 CuadroTexto"/>
          <p:cNvSpPr txBox="1"/>
          <p:nvPr/>
        </p:nvSpPr>
        <p:spPr>
          <a:xfrm>
            <a:off x="3462338" y="3059113"/>
            <a:ext cx="1616075" cy="369332"/>
          </a:xfrm>
          <a:prstGeom prst="rect">
            <a:avLst/>
          </a:prstGeom>
          <a:solidFill>
            <a:schemeClr val="tx2">
              <a:lumMod val="10000"/>
              <a:lumOff val="90000"/>
            </a:schemeClr>
          </a:solidFill>
          <a:ln>
            <a:solidFill>
              <a:schemeClr val="tx2"/>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Productos</a:t>
            </a:r>
          </a:p>
        </p:txBody>
      </p:sp>
      <p:cxnSp>
        <p:nvCxnSpPr>
          <p:cNvPr id="15" name="14 Conector recto"/>
          <p:cNvCxnSpPr>
            <a:stCxn id="7" idx="2"/>
          </p:cNvCxnSpPr>
          <p:nvPr/>
        </p:nvCxnSpPr>
        <p:spPr>
          <a:xfrm>
            <a:off x="1514475" y="1717120"/>
            <a:ext cx="0" cy="7260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1514475" y="2443163"/>
            <a:ext cx="1344613" cy="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4251325" y="1825625"/>
            <a:ext cx="0" cy="396875"/>
          </a:xfrm>
          <a:prstGeom prst="straightConnector1">
            <a:avLst/>
          </a:prstGeom>
          <a:ln>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6357938" y="1822450"/>
            <a:ext cx="0" cy="612775"/>
          </a:xfrm>
          <a:prstGeom prst="line">
            <a:avLst/>
          </a:prstGeom>
          <a:ln>
            <a:solidFill>
              <a:srgbClr val="675E47"/>
            </a:solidFill>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flipH="1" flipV="1">
            <a:off x="5656263" y="2425700"/>
            <a:ext cx="723900" cy="17463"/>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4270375" y="2730500"/>
            <a:ext cx="0" cy="382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3136900" y="4221163"/>
            <a:ext cx="2298700" cy="369332"/>
          </a:xfrm>
          <a:prstGeom prst="rect">
            <a:avLst/>
          </a:prstGeom>
          <a:solidFill>
            <a:schemeClr val="accent1">
              <a:lumMod val="40000"/>
              <a:lumOff val="60000"/>
            </a:schemeClr>
          </a:solidFill>
          <a:ln>
            <a:solidFill>
              <a:schemeClr val="tx2"/>
            </a:solidFill>
          </a:ln>
        </p:spPr>
        <p:txBody>
          <a:bodyPr>
            <a:spAutoFit/>
          </a:bodyPr>
          <a:lstStyle>
            <a:defPPr>
              <a:defRPr lang="es-ES_tradnl"/>
            </a:defPPr>
          </a:lstStyle>
          <a:p>
            <a:pPr algn="ctr">
              <a:defRPr/>
            </a:pPr>
            <a:r>
              <a:rPr lang="es-MX" b="1" dirty="0">
                <a:solidFill>
                  <a:srgbClr val="675E47"/>
                </a:solidFill>
                <a:latin typeface="Times New Roman" pitchFamily="18" charset="0"/>
                <a:ea typeface="+mn-ea"/>
                <a:cs typeface="+mn-cs"/>
              </a:rPr>
              <a:t>Recursos </a:t>
            </a:r>
          </a:p>
        </p:txBody>
      </p:sp>
      <p:sp>
        <p:nvSpPr>
          <p:cNvPr id="45" name="44 CuadroTexto"/>
          <p:cNvSpPr txBox="1"/>
          <p:nvPr/>
        </p:nvSpPr>
        <p:spPr>
          <a:xfrm>
            <a:off x="3140075" y="4941888"/>
            <a:ext cx="2298700" cy="369332"/>
          </a:xfrm>
          <a:prstGeom prst="rect">
            <a:avLst/>
          </a:prstGeom>
          <a:solidFill>
            <a:schemeClr val="accent1">
              <a:lumMod val="40000"/>
              <a:lumOff val="60000"/>
            </a:schemeClr>
          </a:solidFill>
          <a:ln>
            <a:solidFill>
              <a:schemeClr val="tx2"/>
            </a:solidFill>
          </a:ln>
        </p:spPr>
        <p:txBody>
          <a:bodyPr>
            <a:spAutoFit/>
          </a:bodyPr>
          <a:lstStyle>
            <a:defPPr>
              <a:defRPr lang="es-ES_tradnl"/>
            </a:defPPr>
          </a:lstStyle>
          <a:p>
            <a:pPr algn="ctr">
              <a:defRPr/>
            </a:pPr>
            <a:r>
              <a:rPr lang="es-MX" b="1" dirty="0">
                <a:solidFill>
                  <a:srgbClr val="675E47"/>
                </a:solidFill>
                <a:latin typeface="Times New Roman" pitchFamily="18" charset="0"/>
                <a:ea typeface="+mn-ea"/>
                <a:cs typeface="+mn-cs"/>
              </a:rPr>
              <a:t>Actividades</a:t>
            </a:r>
          </a:p>
        </p:txBody>
      </p:sp>
      <p:sp>
        <p:nvSpPr>
          <p:cNvPr id="46" name="45 CuadroTexto"/>
          <p:cNvSpPr txBox="1"/>
          <p:nvPr/>
        </p:nvSpPr>
        <p:spPr>
          <a:xfrm>
            <a:off x="3140075" y="5516563"/>
            <a:ext cx="2298700" cy="369332"/>
          </a:xfrm>
          <a:prstGeom prst="rect">
            <a:avLst/>
          </a:prstGeom>
          <a:solidFill>
            <a:schemeClr val="accent1">
              <a:lumMod val="40000"/>
              <a:lumOff val="60000"/>
            </a:schemeClr>
          </a:solidFill>
          <a:ln>
            <a:solidFill>
              <a:schemeClr val="tx2"/>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Objeto del costo</a:t>
            </a:r>
          </a:p>
        </p:txBody>
      </p:sp>
      <p:sp>
        <p:nvSpPr>
          <p:cNvPr id="47" name="46 CuadroTexto"/>
          <p:cNvSpPr txBox="1"/>
          <p:nvPr/>
        </p:nvSpPr>
        <p:spPr>
          <a:xfrm>
            <a:off x="5548313" y="6165850"/>
            <a:ext cx="1544637" cy="369332"/>
          </a:xfrm>
          <a:prstGeom prst="rect">
            <a:avLst/>
          </a:prstGeom>
          <a:solidFill>
            <a:schemeClr val="accent1">
              <a:lumMod val="40000"/>
              <a:lumOff val="60000"/>
            </a:schemeClr>
          </a:solidFill>
          <a:ln>
            <a:solidFill>
              <a:schemeClr val="tx2"/>
            </a:solidFill>
          </a:ln>
        </p:spPr>
        <p:txBody>
          <a:bodyPr>
            <a:spAutoFit/>
          </a:bodyPr>
          <a:lstStyle>
            <a:defPPr>
              <a:defRPr lang="es-ES_tradnl"/>
            </a:defPPr>
          </a:lstStyle>
          <a:p>
            <a:pPr algn="ctr">
              <a:defRPr/>
            </a:pPr>
            <a:r>
              <a:rPr lang="es-MX" b="1" dirty="0">
                <a:solidFill>
                  <a:srgbClr val="675E47"/>
                </a:solidFill>
                <a:latin typeface="Times New Roman" pitchFamily="18" charset="0"/>
                <a:ea typeface="+mn-ea"/>
                <a:cs typeface="+mn-cs"/>
              </a:rPr>
              <a:t>Servicios</a:t>
            </a:r>
          </a:p>
        </p:txBody>
      </p:sp>
      <p:sp>
        <p:nvSpPr>
          <p:cNvPr id="48" name="47 CuadroTexto"/>
          <p:cNvSpPr txBox="1"/>
          <p:nvPr/>
        </p:nvSpPr>
        <p:spPr>
          <a:xfrm>
            <a:off x="627063" y="6165850"/>
            <a:ext cx="2298700" cy="369332"/>
          </a:xfrm>
          <a:prstGeom prst="rect">
            <a:avLst/>
          </a:prstGeom>
          <a:solidFill>
            <a:schemeClr val="accent1">
              <a:lumMod val="40000"/>
              <a:lumOff val="60000"/>
            </a:schemeClr>
          </a:solidFill>
          <a:ln>
            <a:solidFill>
              <a:srgbClr val="675E47"/>
            </a:solidFill>
          </a:ln>
        </p:spPr>
        <p:txBody>
          <a:bodyPr>
            <a:spAutoFit/>
          </a:bodyPr>
          <a:lstStyle>
            <a:defPPr>
              <a:defRPr lang="es-ES_tradnl"/>
            </a:defPPr>
          </a:lstStyle>
          <a:p>
            <a:pPr algn="ctr">
              <a:defRPr/>
            </a:pPr>
            <a:r>
              <a:rPr lang="es-MX" b="1" dirty="0">
                <a:solidFill>
                  <a:srgbClr val="11171D"/>
                </a:solidFill>
                <a:latin typeface="Times New Roman" pitchFamily="18" charset="0"/>
                <a:ea typeface="+mn-ea"/>
                <a:cs typeface="+mn-cs"/>
              </a:rPr>
              <a:t>Productos</a:t>
            </a:r>
          </a:p>
        </p:txBody>
      </p:sp>
      <p:cxnSp>
        <p:nvCxnSpPr>
          <p:cNvPr id="51" name="50 Conector recto de flecha"/>
          <p:cNvCxnSpPr/>
          <p:nvPr/>
        </p:nvCxnSpPr>
        <p:spPr>
          <a:xfrm>
            <a:off x="4251325" y="4683125"/>
            <a:ext cx="19050" cy="258763"/>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2" name="51 Conector recto de flecha"/>
          <p:cNvCxnSpPr/>
          <p:nvPr/>
        </p:nvCxnSpPr>
        <p:spPr>
          <a:xfrm>
            <a:off x="4232275" y="5402263"/>
            <a:ext cx="19050" cy="258762"/>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p:nvPr/>
        </p:nvCxnSpPr>
        <p:spPr>
          <a:xfrm flipH="1">
            <a:off x="2925763" y="5918200"/>
            <a:ext cx="1285875" cy="258763"/>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a:off x="4359275" y="5951538"/>
            <a:ext cx="1114425" cy="428625"/>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58" name="57 Cerrar llave"/>
          <p:cNvSpPr/>
          <p:nvPr/>
        </p:nvSpPr>
        <p:spPr>
          <a:xfrm>
            <a:off x="7235825" y="1347788"/>
            <a:ext cx="288925" cy="1930400"/>
          </a:xfrm>
          <a:prstGeom prst="rightBrace">
            <a:avLst/>
          </a:prstGeom>
          <a:ln>
            <a:solidFill>
              <a:srgbClr val="675E47"/>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solidFill>
                <a:srgbClr val="675E47"/>
              </a:solidFill>
            </a:endParaRPr>
          </a:p>
        </p:txBody>
      </p:sp>
      <p:sp>
        <p:nvSpPr>
          <p:cNvPr id="59" name="58 CuadroTexto"/>
          <p:cNvSpPr txBox="1"/>
          <p:nvPr/>
        </p:nvSpPr>
        <p:spPr>
          <a:xfrm rot="5400000">
            <a:off x="7170738" y="2022475"/>
            <a:ext cx="1439862" cy="400050"/>
          </a:xfrm>
          <a:prstGeom prst="rect">
            <a:avLst/>
          </a:prstGeom>
          <a:solidFill>
            <a:schemeClr val="tx2">
              <a:lumMod val="10000"/>
              <a:lumOff val="90000"/>
            </a:schemeClr>
          </a:solidFill>
          <a:ln>
            <a:solidFill>
              <a:srgbClr val="675E47"/>
            </a:solidFill>
          </a:ln>
        </p:spPr>
        <p:txBody>
          <a:bodyPr>
            <a:spAutoFit/>
          </a:bodyPr>
          <a:lstStyle>
            <a:defPPr>
              <a:defRPr lang="es-ES_tradnl"/>
            </a:defPPr>
          </a:lstStyle>
          <a:p>
            <a:pPr>
              <a:defRPr/>
            </a:pPr>
            <a:r>
              <a:rPr lang="es-MX" sz="2000" b="1" dirty="0">
                <a:solidFill>
                  <a:srgbClr val="11171D"/>
                </a:solidFill>
                <a:latin typeface="Times New Roman" pitchFamily="18" charset="0"/>
                <a:ea typeface="+mn-ea"/>
                <a:cs typeface="+mn-cs"/>
              </a:rPr>
              <a:t>Tradicional</a:t>
            </a:r>
          </a:p>
        </p:txBody>
      </p:sp>
      <p:sp>
        <p:nvSpPr>
          <p:cNvPr id="60" name="59 CuadroTexto"/>
          <p:cNvSpPr txBox="1"/>
          <p:nvPr/>
        </p:nvSpPr>
        <p:spPr>
          <a:xfrm rot="5400000">
            <a:off x="7293878" y="5014249"/>
            <a:ext cx="1439863" cy="646331"/>
          </a:xfrm>
          <a:prstGeom prst="rect">
            <a:avLst/>
          </a:prstGeom>
          <a:solidFill>
            <a:schemeClr val="accent1">
              <a:lumMod val="40000"/>
              <a:lumOff val="60000"/>
            </a:schemeClr>
          </a:solidFill>
          <a:ln>
            <a:solidFill>
              <a:srgbClr val="675E47"/>
            </a:solidFill>
          </a:ln>
        </p:spPr>
        <p:txBody>
          <a:bodyPr>
            <a:spAutoFit/>
          </a:bodyPr>
          <a:lstStyle>
            <a:defPPr>
              <a:defRPr lang="es-ES_tradnl"/>
            </a:defPPr>
          </a:lstStyle>
          <a:p>
            <a:pPr>
              <a:defRPr/>
            </a:pPr>
            <a:r>
              <a:rPr lang="es-MX" b="1" dirty="0">
                <a:solidFill>
                  <a:srgbClr val="675E47"/>
                </a:solidFill>
                <a:latin typeface="Times New Roman" pitchFamily="18" charset="0"/>
                <a:ea typeface="+mn-ea"/>
                <a:cs typeface="+mn-cs"/>
              </a:rPr>
              <a:t>Cadena de valor</a:t>
            </a:r>
          </a:p>
        </p:txBody>
      </p:sp>
      <p:sp>
        <p:nvSpPr>
          <p:cNvPr id="61" name="60 Cerrar llave"/>
          <p:cNvSpPr/>
          <p:nvPr/>
        </p:nvSpPr>
        <p:spPr>
          <a:xfrm>
            <a:off x="7092156" y="4346020"/>
            <a:ext cx="432594" cy="2189162"/>
          </a:xfrm>
          <a:prstGeom prst="righ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solidFill>
                <a:srgbClr val="675E47"/>
              </a:solidFill>
            </a:endParaRPr>
          </a:p>
        </p:txBody>
      </p:sp>
      <p:sp>
        <p:nvSpPr>
          <p:cNvPr id="5" name="Título 4"/>
          <p:cNvSpPr>
            <a:spLocks noGrp="1"/>
          </p:cNvSpPr>
          <p:nvPr>
            <p:ph type="title"/>
          </p:nvPr>
        </p:nvSpPr>
        <p:spPr>
          <a:xfrm>
            <a:off x="779462" y="-293500"/>
            <a:ext cx="7581901" cy="1653988"/>
          </a:xfrm>
        </p:spPr>
        <p:txBody>
          <a:bodyPr/>
          <a:lstStyle/>
          <a:p>
            <a:r>
              <a:rPr lang="es-ES" sz="4000" dirty="0" smtClean="0"/>
              <a:t>Sistemas de costeo</a:t>
            </a:r>
            <a:endParaRPr lang="es-ES" sz="4000" dirty="0"/>
          </a:p>
        </p:txBody>
      </p:sp>
    </p:spTree>
    <p:extLst>
      <p:ext uri="{BB962C8B-B14F-4D97-AF65-F5344CB8AC3E}">
        <p14:creationId xmlns:p14="http://schemas.microsoft.com/office/powerpoint/2010/main" val="935317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36852"/>
            <a:ext cx="7620000" cy="724429"/>
          </a:xfrm>
        </p:spPr>
        <p:txBody>
          <a:bodyPr/>
          <a:lstStyle/>
          <a:p>
            <a:r>
              <a:rPr lang="es-ES" sz="4000" dirty="0" smtClean="0"/>
              <a:t>Atributos de las empresas interesadas en </a:t>
            </a:r>
            <a:r>
              <a:rPr lang="es-ES" sz="4000" dirty="0"/>
              <a:t>implementar </a:t>
            </a:r>
            <a:r>
              <a:rPr lang="es-ES" sz="4000" dirty="0" smtClean="0"/>
              <a:t>ABC</a:t>
            </a:r>
            <a:endParaRPr lang="es-ES" sz="4000" dirty="0"/>
          </a:p>
        </p:txBody>
      </p:sp>
      <p:sp>
        <p:nvSpPr>
          <p:cNvPr id="3" name="Marcador de contenido 2"/>
          <p:cNvSpPr>
            <a:spLocks noGrp="1"/>
          </p:cNvSpPr>
          <p:nvPr>
            <p:ph idx="1"/>
          </p:nvPr>
        </p:nvSpPr>
        <p:spPr>
          <a:xfrm>
            <a:off x="457200" y="1914798"/>
            <a:ext cx="7904163" cy="4681176"/>
          </a:xfrm>
        </p:spPr>
        <p:txBody>
          <a:bodyPr>
            <a:noAutofit/>
          </a:bodyPr>
          <a:lstStyle/>
          <a:p>
            <a:pPr marL="114300" indent="0">
              <a:buNone/>
            </a:pPr>
            <a:endParaRPr lang="es-ES" sz="2800" dirty="0" smtClean="0"/>
          </a:p>
          <a:p>
            <a:pPr marL="457200" indent="-342900">
              <a:buFont typeface="Arial"/>
              <a:buChar char="•"/>
            </a:pPr>
            <a:r>
              <a:rPr lang="es-ES" dirty="0" smtClean="0"/>
              <a:t>Los </a:t>
            </a:r>
            <a:r>
              <a:rPr lang="es-ES" dirty="0"/>
              <a:t>gastos generales o costos indirectos son </a:t>
            </a:r>
            <a:r>
              <a:rPr lang="es-ES" dirty="0" smtClean="0"/>
              <a:t>altos.</a:t>
            </a:r>
            <a:endParaRPr lang="es-ES_tradnl" dirty="0"/>
          </a:p>
          <a:p>
            <a:pPr marL="457200" indent="-342900">
              <a:buFont typeface="Arial"/>
              <a:buChar char="•"/>
            </a:pPr>
            <a:r>
              <a:rPr lang="es-ES" dirty="0" smtClean="0"/>
              <a:t>Necesidad </a:t>
            </a:r>
            <a:r>
              <a:rPr lang="es-ES" dirty="0"/>
              <a:t>de conocer la real rentabilidad de los productos/</a:t>
            </a:r>
            <a:r>
              <a:rPr lang="es-ES" dirty="0" smtClean="0"/>
              <a:t>servicios.</a:t>
            </a:r>
            <a:endParaRPr lang="es-ES_tradnl" dirty="0"/>
          </a:p>
          <a:p>
            <a:pPr marL="457200" indent="-342900">
              <a:buFont typeface="Arial"/>
              <a:buChar char="•"/>
            </a:pPr>
            <a:r>
              <a:rPr lang="es-ES" dirty="0" smtClean="0"/>
              <a:t>Una </a:t>
            </a:r>
            <a:r>
              <a:rPr lang="es-ES" dirty="0"/>
              <a:t>proporción sustancial de los costos incurre en ventas, administración y funciones de </a:t>
            </a:r>
            <a:r>
              <a:rPr lang="es-ES" dirty="0" smtClean="0"/>
              <a:t>apoyo.</a:t>
            </a:r>
            <a:endParaRPr lang="es-ES_tradnl" dirty="0"/>
          </a:p>
          <a:p>
            <a:pPr marL="457200" indent="-342900">
              <a:buFont typeface="Arial"/>
              <a:buChar char="•"/>
            </a:pPr>
            <a:r>
              <a:rPr lang="es-ES" dirty="0" smtClean="0"/>
              <a:t>Necesidad de lograr un fuerte control de los gastos generales y costos indirectos.</a:t>
            </a:r>
          </a:p>
          <a:p>
            <a:pPr marL="0" indent="0">
              <a:buNone/>
            </a:pPr>
            <a:endParaRPr lang="es-ES" sz="2800" dirty="0"/>
          </a:p>
        </p:txBody>
      </p:sp>
    </p:spTree>
    <p:extLst>
      <p:ext uri="{BB962C8B-B14F-4D97-AF65-F5344CB8AC3E}">
        <p14:creationId xmlns:p14="http://schemas.microsoft.com/office/powerpoint/2010/main" val="22954521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36852"/>
            <a:ext cx="7620000" cy="724429"/>
          </a:xfrm>
        </p:spPr>
        <p:txBody>
          <a:bodyPr/>
          <a:lstStyle/>
          <a:p>
            <a:r>
              <a:rPr lang="es-ES" sz="4000" dirty="0" smtClean="0"/>
              <a:t>..Atributos de las empresas interesadas en </a:t>
            </a:r>
            <a:r>
              <a:rPr lang="es-ES" sz="4000" dirty="0"/>
              <a:t>implementar </a:t>
            </a:r>
            <a:r>
              <a:rPr lang="es-ES" sz="4000" dirty="0" smtClean="0"/>
              <a:t>ABC</a:t>
            </a:r>
            <a:endParaRPr lang="es-ES" sz="4000" dirty="0"/>
          </a:p>
        </p:txBody>
      </p:sp>
      <p:sp>
        <p:nvSpPr>
          <p:cNvPr id="3" name="Marcador de contenido 2"/>
          <p:cNvSpPr>
            <a:spLocks noGrp="1"/>
          </p:cNvSpPr>
          <p:nvPr>
            <p:ph idx="1"/>
          </p:nvPr>
        </p:nvSpPr>
        <p:spPr>
          <a:xfrm>
            <a:off x="4978933" y="2015576"/>
            <a:ext cx="3382430" cy="4182024"/>
          </a:xfrm>
        </p:spPr>
        <p:txBody>
          <a:bodyPr>
            <a:noAutofit/>
          </a:bodyPr>
          <a:lstStyle/>
          <a:p>
            <a:pPr marL="114300" indent="0">
              <a:buNone/>
            </a:pPr>
            <a:r>
              <a:rPr lang="es-ES" sz="1600" dirty="0" smtClean="0"/>
              <a:t>El sistema contable vigente, distribuye los gastos generales y costos indirectos a los productos, proveedores y clientes de una manera incompleta y simplista.</a:t>
            </a:r>
          </a:p>
          <a:p>
            <a:pPr marL="457200" indent="-342900">
              <a:buFont typeface="Arial"/>
              <a:buChar char="•"/>
            </a:pPr>
            <a:r>
              <a:rPr lang="es-ES" sz="1600" dirty="0"/>
              <a:t>La proliferación de productos, servicios, clientes o proveedores.</a:t>
            </a:r>
            <a:endParaRPr lang="es-ES_tradnl" sz="1600" dirty="0"/>
          </a:p>
          <a:p>
            <a:pPr marL="457200" indent="-342900">
              <a:buFont typeface="Arial"/>
              <a:buChar char="•"/>
            </a:pPr>
            <a:r>
              <a:rPr lang="es-ES" sz="1600" dirty="0"/>
              <a:t>Rentabilidades declinantes o un aumento de las amenazas de competidores emergentes.</a:t>
            </a:r>
            <a:endParaRPr lang="es-ES_tradnl" sz="1600" dirty="0"/>
          </a:p>
          <a:p>
            <a:pPr marL="114300" indent="0">
              <a:buNone/>
            </a:pPr>
            <a:endParaRPr lang="es-ES_tradnl" sz="1600" dirty="0" smtClean="0"/>
          </a:p>
          <a:p>
            <a:pPr marL="0" indent="0">
              <a:buNone/>
            </a:pPr>
            <a:endParaRPr lang="es-ES" sz="1600" dirty="0"/>
          </a:p>
        </p:txBody>
      </p:sp>
      <p:pic>
        <p:nvPicPr>
          <p:cNvPr id="4" name="Imagen 3"/>
          <p:cNvPicPr>
            <a:picLocks noChangeAspect="1"/>
          </p:cNvPicPr>
          <p:nvPr/>
        </p:nvPicPr>
        <p:blipFill>
          <a:blip r:embed="rId2"/>
          <a:stretch>
            <a:fillRect/>
          </a:stretch>
        </p:blipFill>
        <p:spPr>
          <a:xfrm>
            <a:off x="703963" y="2336680"/>
            <a:ext cx="3912132" cy="3670730"/>
          </a:xfrm>
          <a:prstGeom prst="rect">
            <a:avLst/>
          </a:prstGeom>
        </p:spPr>
      </p:pic>
    </p:spTree>
    <p:extLst>
      <p:ext uri="{BB962C8B-B14F-4D97-AF65-F5344CB8AC3E}">
        <p14:creationId xmlns:p14="http://schemas.microsoft.com/office/powerpoint/2010/main" val="4020265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36852"/>
            <a:ext cx="7620000" cy="724429"/>
          </a:xfrm>
        </p:spPr>
        <p:txBody>
          <a:bodyPr/>
          <a:lstStyle/>
          <a:p>
            <a:r>
              <a:rPr lang="es-ES" sz="4000" dirty="0" smtClean="0"/>
              <a:t>..Atributos de las empresas interesadas en </a:t>
            </a:r>
            <a:r>
              <a:rPr lang="es-ES" sz="4000" dirty="0"/>
              <a:t>implementar </a:t>
            </a:r>
            <a:r>
              <a:rPr lang="es-ES" sz="4000" dirty="0" smtClean="0"/>
              <a:t>ABC</a:t>
            </a:r>
            <a:endParaRPr lang="es-ES" sz="4000" dirty="0"/>
          </a:p>
        </p:txBody>
      </p:sp>
      <p:sp>
        <p:nvSpPr>
          <p:cNvPr id="3" name="Marcador de contenido 2"/>
          <p:cNvSpPr>
            <a:spLocks noGrp="1"/>
          </p:cNvSpPr>
          <p:nvPr>
            <p:ph idx="1"/>
          </p:nvPr>
        </p:nvSpPr>
        <p:spPr>
          <a:xfrm>
            <a:off x="4978933" y="2015575"/>
            <a:ext cx="3382430" cy="4655983"/>
          </a:xfrm>
        </p:spPr>
        <p:txBody>
          <a:bodyPr>
            <a:noAutofit/>
          </a:bodyPr>
          <a:lstStyle/>
          <a:p>
            <a:pPr marL="457200" indent="-342900">
              <a:buFont typeface="Arial"/>
              <a:buChar char="•"/>
            </a:pPr>
            <a:r>
              <a:rPr lang="es-ES" dirty="0" smtClean="0"/>
              <a:t>Rentabilidades </a:t>
            </a:r>
            <a:r>
              <a:rPr lang="es-ES" dirty="0"/>
              <a:t>declinantes o un aumento de las amenazas de competidores emergentes</a:t>
            </a:r>
            <a:r>
              <a:rPr lang="es-ES" dirty="0" smtClean="0"/>
              <a:t>.</a:t>
            </a:r>
          </a:p>
          <a:p>
            <a:pPr marL="457200" indent="-342900">
              <a:buFont typeface="Arial"/>
              <a:buChar char="•"/>
            </a:pPr>
            <a:r>
              <a:rPr lang="es-ES" dirty="0"/>
              <a:t>La proliferación de productos, servicios, clientes o proveedores.</a:t>
            </a:r>
            <a:endParaRPr lang="es-ES_tradnl" dirty="0"/>
          </a:p>
          <a:p>
            <a:pPr marL="457200" indent="-342900">
              <a:buFont typeface="Arial"/>
              <a:buChar char="•"/>
            </a:pPr>
            <a:endParaRPr lang="es-ES_tradnl" dirty="0"/>
          </a:p>
          <a:p>
            <a:pPr marL="114300" indent="0">
              <a:buNone/>
            </a:pPr>
            <a:endParaRPr lang="es-ES_tradnl" dirty="0" smtClean="0"/>
          </a:p>
          <a:p>
            <a:pPr marL="0" indent="0">
              <a:buNone/>
            </a:pPr>
            <a:endParaRPr lang="es-ES" dirty="0"/>
          </a:p>
        </p:txBody>
      </p:sp>
      <p:pic>
        <p:nvPicPr>
          <p:cNvPr id="5" name="Imagen 4"/>
          <p:cNvPicPr>
            <a:picLocks noChangeAspect="1"/>
          </p:cNvPicPr>
          <p:nvPr/>
        </p:nvPicPr>
        <p:blipFill>
          <a:blip r:embed="rId2"/>
          <a:stretch>
            <a:fillRect/>
          </a:stretch>
        </p:blipFill>
        <p:spPr>
          <a:xfrm>
            <a:off x="221735" y="2015576"/>
            <a:ext cx="4470432" cy="4434270"/>
          </a:xfrm>
          <a:prstGeom prst="rect">
            <a:avLst/>
          </a:prstGeom>
        </p:spPr>
      </p:pic>
    </p:spTree>
    <p:extLst>
      <p:ext uri="{BB962C8B-B14F-4D97-AF65-F5344CB8AC3E}">
        <p14:creationId xmlns:p14="http://schemas.microsoft.com/office/powerpoint/2010/main" val="2943760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36852"/>
            <a:ext cx="7620000" cy="724429"/>
          </a:xfrm>
        </p:spPr>
        <p:txBody>
          <a:bodyPr/>
          <a:lstStyle/>
          <a:p>
            <a:r>
              <a:rPr lang="es-ES" sz="4000" dirty="0" smtClean="0"/>
              <a:t>Atributos de las empresas interesadas en </a:t>
            </a:r>
            <a:r>
              <a:rPr lang="es-ES" sz="4000" dirty="0"/>
              <a:t>implementar </a:t>
            </a:r>
            <a:r>
              <a:rPr lang="es-ES" sz="4000" dirty="0" smtClean="0"/>
              <a:t>ABC</a:t>
            </a:r>
            <a:endParaRPr lang="es-ES" sz="4000" dirty="0"/>
          </a:p>
        </p:txBody>
      </p:sp>
      <p:sp>
        <p:nvSpPr>
          <p:cNvPr id="3" name="Marcador de contenido 2"/>
          <p:cNvSpPr>
            <a:spLocks noGrp="1"/>
          </p:cNvSpPr>
          <p:nvPr>
            <p:ph idx="1"/>
          </p:nvPr>
        </p:nvSpPr>
        <p:spPr>
          <a:xfrm>
            <a:off x="457200" y="1361281"/>
            <a:ext cx="7904163" cy="4681176"/>
          </a:xfrm>
        </p:spPr>
        <p:txBody>
          <a:bodyPr>
            <a:noAutofit/>
          </a:bodyPr>
          <a:lstStyle/>
          <a:p>
            <a:pPr marL="114300" indent="0">
              <a:buNone/>
            </a:pPr>
            <a:endParaRPr lang="es-ES" sz="2000" dirty="0" smtClean="0"/>
          </a:p>
          <a:p>
            <a:pPr marL="457200" indent="-342900">
              <a:buFont typeface="Arial"/>
              <a:buChar char="•"/>
            </a:pPr>
            <a:r>
              <a:rPr lang="es-ES" sz="2800" dirty="0" smtClean="0"/>
              <a:t>Los gastos generales o costos indirectos son altos.</a:t>
            </a:r>
            <a:endParaRPr lang="es-ES_tradnl" sz="2800" dirty="0" smtClean="0"/>
          </a:p>
          <a:p>
            <a:pPr marL="457200" indent="-342900">
              <a:buFont typeface="Arial"/>
              <a:buChar char="•"/>
            </a:pPr>
            <a:r>
              <a:rPr lang="es-ES" sz="2800" dirty="0" smtClean="0"/>
              <a:t>Necesidad de conocer la real rentabilidad de los productos/servicios.</a:t>
            </a:r>
            <a:endParaRPr lang="es-ES_tradnl" sz="2800" dirty="0" smtClean="0"/>
          </a:p>
          <a:p>
            <a:pPr marL="457200" indent="-342900">
              <a:buFont typeface="Arial"/>
              <a:buChar char="•"/>
            </a:pPr>
            <a:r>
              <a:rPr lang="es-ES" sz="2800" dirty="0" smtClean="0"/>
              <a:t>Una proporción sustancial de los costos incurre en ventas, administración y funciones de apoyo.</a:t>
            </a:r>
          </a:p>
          <a:p>
            <a:pPr marL="457200" indent="-342900">
              <a:buFont typeface="Arial"/>
              <a:buChar char="•"/>
            </a:pPr>
            <a:r>
              <a:rPr lang="es-ES" sz="2800" dirty="0" smtClean="0"/>
              <a:t>Necesidad de lograr un fuerte control de los gastos generales y costos indirectos.</a:t>
            </a:r>
            <a:endParaRPr lang="es-ES_tradnl" sz="2800" dirty="0" smtClean="0"/>
          </a:p>
        </p:txBody>
      </p:sp>
    </p:spTree>
    <p:extLst>
      <p:ext uri="{BB962C8B-B14F-4D97-AF65-F5344CB8AC3E}">
        <p14:creationId xmlns:p14="http://schemas.microsoft.com/office/powerpoint/2010/main" val="1193266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21734" y="2136510"/>
            <a:ext cx="8647618" cy="4721489"/>
          </a:xfrm>
          <a:prstGeom prst="rect">
            <a:avLst/>
          </a:prstGeom>
        </p:spPr>
      </p:pic>
      <p:sp>
        <p:nvSpPr>
          <p:cNvPr id="2" name="Título 1"/>
          <p:cNvSpPr>
            <a:spLocks noGrp="1"/>
          </p:cNvSpPr>
          <p:nvPr>
            <p:ph type="title"/>
          </p:nvPr>
        </p:nvSpPr>
        <p:spPr/>
        <p:txBody>
          <a:bodyPr/>
          <a:lstStyle/>
          <a:p>
            <a:r>
              <a:rPr lang="es-ES" sz="4000" dirty="0" smtClean="0"/>
              <a:t>Factores </a:t>
            </a:r>
            <a:r>
              <a:rPr lang="es-ES" sz="4000" dirty="0" err="1"/>
              <a:t>técnicos</a:t>
            </a:r>
            <a:r>
              <a:rPr lang="es-ES" sz="4000" dirty="0"/>
              <a:t>, organizacionales y </a:t>
            </a:r>
            <a:r>
              <a:rPr lang="es-ES" sz="4000" dirty="0" smtClean="0"/>
              <a:t>culturales que afectan el costeo </a:t>
            </a:r>
            <a:endParaRPr lang="es-ES" sz="4000" dirty="0"/>
          </a:p>
        </p:txBody>
      </p:sp>
      <p:sp>
        <p:nvSpPr>
          <p:cNvPr id="3" name="Marcador de contenido 2"/>
          <p:cNvSpPr>
            <a:spLocks noGrp="1"/>
          </p:cNvSpPr>
          <p:nvPr>
            <p:ph idx="1"/>
          </p:nvPr>
        </p:nvSpPr>
        <p:spPr>
          <a:xfrm>
            <a:off x="221734" y="2305859"/>
            <a:ext cx="8647618" cy="3953436"/>
          </a:xfrm>
        </p:spPr>
        <p:txBody>
          <a:bodyPr>
            <a:noAutofit/>
          </a:bodyPr>
          <a:lstStyle/>
          <a:p>
            <a:pPr marL="0" indent="0">
              <a:buNone/>
            </a:pPr>
            <a:r>
              <a:rPr lang="es-ES" sz="2800" dirty="0" smtClean="0">
                <a:solidFill>
                  <a:srgbClr val="0000FF"/>
                </a:solidFill>
              </a:rPr>
              <a:t>Nivel de costos indirectos de </a:t>
            </a:r>
            <a:r>
              <a:rPr lang="es-ES" sz="2800" dirty="0" err="1" smtClean="0">
                <a:solidFill>
                  <a:srgbClr val="0000FF"/>
                </a:solidFill>
              </a:rPr>
              <a:t>fabricación</a:t>
            </a:r>
            <a:r>
              <a:rPr lang="es-ES" sz="2800" dirty="0" smtClean="0">
                <a:solidFill>
                  <a:srgbClr val="0000FF"/>
                </a:solidFill>
              </a:rPr>
              <a:t>, complejidad y diversidad de productos, apoyo y compromiso de la alta gerencia, existencia de un </a:t>
            </a:r>
            <a:r>
              <a:rPr lang="es-ES" sz="2800" dirty="0" err="1" smtClean="0">
                <a:solidFill>
                  <a:srgbClr val="0000FF"/>
                </a:solidFill>
              </a:rPr>
              <a:t>líder</a:t>
            </a:r>
            <a:r>
              <a:rPr lang="es-ES" sz="2800" dirty="0" smtClean="0">
                <a:solidFill>
                  <a:srgbClr val="0000FF"/>
                </a:solidFill>
              </a:rPr>
              <a:t> interno, el </a:t>
            </a:r>
            <a:r>
              <a:rPr lang="es-ES" sz="2800" dirty="0" err="1" smtClean="0">
                <a:solidFill>
                  <a:srgbClr val="0000FF"/>
                </a:solidFill>
              </a:rPr>
              <a:t>tamaño</a:t>
            </a:r>
            <a:r>
              <a:rPr lang="es-ES" sz="2800" dirty="0" smtClean="0">
                <a:solidFill>
                  <a:srgbClr val="0000FF"/>
                </a:solidFill>
              </a:rPr>
              <a:t> y la complejidad de la empresa, presencia de consultores y los valores y las creencias que subyacen en una </a:t>
            </a:r>
            <a:r>
              <a:rPr lang="es-ES" sz="2800" dirty="0" err="1" smtClean="0">
                <a:solidFill>
                  <a:srgbClr val="0000FF"/>
                </a:solidFill>
              </a:rPr>
              <a:t>compañía</a:t>
            </a:r>
            <a:r>
              <a:rPr lang="es-ES" sz="2800" dirty="0" smtClean="0">
                <a:solidFill>
                  <a:srgbClr val="0000FF"/>
                </a:solidFill>
              </a:rPr>
              <a:t> medidas como </a:t>
            </a:r>
            <a:r>
              <a:rPr lang="es-ES" sz="2800" dirty="0" err="1" smtClean="0">
                <a:solidFill>
                  <a:srgbClr val="0000FF"/>
                </a:solidFill>
              </a:rPr>
              <a:t>innovación</a:t>
            </a:r>
            <a:r>
              <a:rPr lang="es-ES" sz="2800" dirty="0" smtClean="0">
                <a:solidFill>
                  <a:srgbClr val="0000FF"/>
                </a:solidFill>
              </a:rPr>
              <a:t> y </a:t>
            </a:r>
            <a:r>
              <a:rPr lang="es-ES" sz="2800" dirty="0" err="1" smtClean="0">
                <a:solidFill>
                  <a:srgbClr val="0000FF"/>
                </a:solidFill>
              </a:rPr>
              <a:t>atención</a:t>
            </a:r>
            <a:r>
              <a:rPr lang="es-ES" sz="2800" dirty="0" smtClean="0">
                <a:solidFill>
                  <a:srgbClr val="0000FF"/>
                </a:solidFill>
              </a:rPr>
              <a:t> al cliente.</a:t>
            </a:r>
          </a:p>
          <a:p>
            <a:pPr marL="0" indent="0">
              <a:buNone/>
            </a:pPr>
            <a:r>
              <a:rPr lang="es-ES" sz="2800" dirty="0" smtClean="0">
                <a:solidFill>
                  <a:srgbClr val="0000FF"/>
                </a:solidFill>
              </a:rPr>
              <a:t>Fuente: Cherres (2010:29-43) </a:t>
            </a:r>
          </a:p>
          <a:p>
            <a:pPr marL="0" indent="0">
              <a:buNone/>
            </a:pPr>
            <a:r>
              <a:rPr lang="es-ES" sz="2800" dirty="0" smtClean="0"/>
              <a:t> </a:t>
            </a:r>
            <a:endParaRPr lang="es-ES" sz="2800" dirty="0"/>
          </a:p>
          <a:p>
            <a:endParaRPr lang="es-ES" sz="2800" dirty="0"/>
          </a:p>
        </p:txBody>
      </p:sp>
    </p:spTree>
    <p:extLst>
      <p:ext uri="{BB962C8B-B14F-4D97-AF65-F5344CB8AC3E}">
        <p14:creationId xmlns:p14="http://schemas.microsoft.com/office/powerpoint/2010/main" val="2532153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0"/>
            <a:ext cx="7581901" cy="1202548"/>
          </a:xfrm>
        </p:spPr>
        <p:txBody>
          <a:bodyPr/>
          <a:lstStyle/>
          <a:p>
            <a:r>
              <a:rPr lang="es-ES_tradnl" sz="4000" dirty="0" smtClean="0"/>
              <a:t>Empresas que aplican costeo ABC</a:t>
            </a:r>
            <a:endParaRPr lang="es-ES" sz="4000" dirty="0"/>
          </a:p>
        </p:txBody>
      </p:sp>
      <p:sp>
        <p:nvSpPr>
          <p:cNvPr id="3" name="Marcador de contenido 2"/>
          <p:cNvSpPr>
            <a:spLocks noGrp="1"/>
          </p:cNvSpPr>
          <p:nvPr>
            <p:ph idx="1"/>
          </p:nvPr>
        </p:nvSpPr>
        <p:spPr>
          <a:xfrm>
            <a:off x="457199" y="1202548"/>
            <a:ext cx="8371837" cy="3671010"/>
          </a:xfrm>
        </p:spPr>
        <p:txBody>
          <a:bodyPr/>
          <a:lstStyle/>
          <a:p>
            <a:pPr algn="just"/>
            <a:r>
              <a:rPr lang="es-ES_tradnl" dirty="0"/>
              <a:t>Las </a:t>
            </a:r>
            <a:r>
              <a:rPr lang="es-ES_tradnl" dirty="0" smtClean="0"/>
              <a:t>que </a:t>
            </a:r>
            <a:r>
              <a:rPr lang="es-ES_tradnl" dirty="0"/>
              <a:t>requieren de conocer costos por procesos y productos con precisión.</a:t>
            </a:r>
          </a:p>
          <a:p>
            <a:pPr algn="just"/>
            <a:r>
              <a:rPr lang="es-ES_tradnl" dirty="0"/>
              <a:t>Las </a:t>
            </a:r>
            <a:r>
              <a:rPr lang="es-ES_tradnl" dirty="0" smtClean="0"/>
              <a:t>que </a:t>
            </a:r>
            <a:r>
              <a:rPr lang="es-ES_tradnl" dirty="0"/>
              <a:t>tienen diferentes </a:t>
            </a:r>
            <a:r>
              <a:rPr lang="es-ES_tradnl" dirty="0" smtClean="0"/>
              <a:t>costos </a:t>
            </a:r>
            <a:r>
              <a:rPr lang="es-ES_tradnl" dirty="0"/>
              <a:t>y </a:t>
            </a:r>
            <a:r>
              <a:rPr lang="es-ES_tradnl" dirty="0" smtClean="0"/>
              <a:t>gastos </a:t>
            </a:r>
            <a:r>
              <a:rPr lang="es-ES_tradnl" dirty="0"/>
              <a:t>de distribución y venta por cliente y requieren de identificarlos para saber qué clientes son rentables y cuáles no lo son.</a:t>
            </a:r>
          </a:p>
          <a:p>
            <a:pPr algn="just"/>
            <a:r>
              <a:rPr lang="es-ES_tradnl" dirty="0"/>
              <a:t>Las </a:t>
            </a:r>
            <a:r>
              <a:rPr lang="es-ES_tradnl" dirty="0" smtClean="0"/>
              <a:t>que </a:t>
            </a:r>
            <a:r>
              <a:rPr lang="es-ES_tradnl" dirty="0"/>
              <a:t>hacen cotización basada en actividades, a través de cuotas o tarifas obtenidas por actividad y proceso que requiere el prospecto o cliente.</a:t>
            </a:r>
          </a:p>
          <a:p>
            <a:endParaRPr lang="es-ES" dirty="0"/>
          </a:p>
        </p:txBody>
      </p:sp>
      <p:pic>
        <p:nvPicPr>
          <p:cNvPr id="4" name="Imagen 3"/>
          <p:cNvPicPr>
            <a:picLocks noChangeAspect="1"/>
          </p:cNvPicPr>
          <p:nvPr/>
        </p:nvPicPr>
        <p:blipFill>
          <a:blip r:embed="rId2"/>
          <a:stretch>
            <a:fillRect/>
          </a:stretch>
        </p:blipFill>
        <p:spPr>
          <a:xfrm>
            <a:off x="906463" y="4998630"/>
            <a:ext cx="7454900" cy="1706970"/>
          </a:xfrm>
          <a:prstGeom prst="rect">
            <a:avLst/>
          </a:prstGeom>
        </p:spPr>
      </p:pic>
    </p:spTree>
    <p:extLst>
      <p:ext uri="{BB962C8B-B14F-4D97-AF65-F5344CB8AC3E}">
        <p14:creationId xmlns:p14="http://schemas.microsoft.com/office/powerpoint/2010/main" val="3874091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09600" y="237067"/>
            <a:ext cx="7755467" cy="553998"/>
          </a:xfrm>
          <a:prstGeom prst="rect">
            <a:avLst/>
          </a:prstGeom>
          <a:noFill/>
        </p:spPr>
        <p:txBody>
          <a:bodyPr wrap="square" rtlCol="0">
            <a:spAutoFit/>
          </a:bodyPr>
          <a:lstStyle/>
          <a:p>
            <a:r>
              <a:rPr lang="es-ES" sz="2800" b="1" dirty="0" smtClean="0">
                <a:solidFill>
                  <a:srgbClr val="FFFFFF"/>
                </a:solidFill>
              </a:rPr>
              <a:t>Comparación costeo ABC Vs. Costeo </a:t>
            </a:r>
            <a:r>
              <a:rPr lang="es-ES" sz="3000" b="1" dirty="0" smtClean="0">
                <a:solidFill>
                  <a:srgbClr val="FFFFFF"/>
                </a:solidFill>
              </a:rPr>
              <a:t>tradicional</a:t>
            </a:r>
            <a:endParaRPr lang="es-ES" sz="3000" b="1" dirty="0">
              <a:solidFill>
                <a:srgbClr val="FFFFFF"/>
              </a:solidFill>
            </a:endParaRPr>
          </a:p>
        </p:txBody>
      </p:sp>
      <p:pic>
        <p:nvPicPr>
          <p:cNvPr id="4" name="Imagen 3"/>
          <p:cNvPicPr>
            <a:picLocks noChangeAspect="1"/>
          </p:cNvPicPr>
          <p:nvPr/>
        </p:nvPicPr>
        <p:blipFill>
          <a:blip r:embed="rId2"/>
          <a:stretch>
            <a:fillRect/>
          </a:stretch>
        </p:blipFill>
        <p:spPr>
          <a:xfrm>
            <a:off x="948267" y="876300"/>
            <a:ext cx="7264399" cy="5105400"/>
          </a:xfrm>
          <a:prstGeom prst="rect">
            <a:avLst/>
          </a:prstGeom>
        </p:spPr>
      </p:pic>
    </p:spTree>
    <p:extLst>
      <p:ext uri="{BB962C8B-B14F-4D97-AF65-F5344CB8AC3E}">
        <p14:creationId xmlns:p14="http://schemas.microsoft.com/office/powerpoint/2010/main" val="2284911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idx="1"/>
          </p:nvPr>
        </p:nvSpPr>
        <p:spPr>
          <a:xfrm>
            <a:off x="228600" y="1054100"/>
            <a:ext cx="8661400" cy="5270500"/>
          </a:xfrm>
        </p:spPr>
        <p:txBody>
          <a:bodyPr>
            <a:normAutofit fontScale="25000" lnSpcReduction="20000"/>
          </a:bodyPr>
          <a:lstStyle/>
          <a:p>
            <a:pPr marL="0" indent="0" algn="just">
              <a:buNone/>
            </a:pPr>
            <a:r>
              <a:rPr lang="es-ES" sz="6400" dirty="0">
                <a:effectLst/>
                <a:latin typeface="Times New Roman"/>
                <a:cs typeface="Times New Roman"/>
              </a:rPr>
              <a:t>Un tema esencial en la literatura sobre la adaptación de la organización, ha sido el intento para identificar las fuerzas que promueven y transforman las organizaciones en respuesta a los cambios del medio ambiente (</a:t>
            </a:r>
            <a:r>
              <a:rPr lang="es-ES" sz="6400" dirty="0" err="1">
                <a:effectLst/>
                <a:latin typeface="Times New Roman"/>
                <a:cs typeface="Times New Roman"/>
              </a:rPr>
              <a:t>Liao</a:t>
            </a:r>
            <a:r>
              <a:rPr lang="es-ES" sz="6400" dirty="0">
                <a:effectLst/>
                <a:latin typeface="Times New Roman"/>
                <a:cs typeface="Times New Roman"/>
              </a:rPr>
              <a:t>, </a:t>
            </a:r>
            <a:r>
              <a:rPr lang="en-US" sz="6400" dirty="0" err="1">
                <a:effectLst/>
                <a:latin typeface="Times New Roman"/>
                <a:cs typeface="Times New Roman"/>
              </a:rPr>
              <a:t>Welsch</a:t>
            </a:r>
            <a:r>
              <a:rPr lang="en-US" sz="6400" dirty="0">
                <a:effectLst/>
                <a:latin typeface="Times New Roman"/>
                <a:cs typeface="Times New Roman"/>
              </a:rPr>
              <a:t> y </a:t>
            </a:r>
            <a:r>
              <a:rPr lang="en-US" sz="6400" dirty="0" err="1">
                <a:effectLst/>
                <a:latin typeface="Times New Roman"/>
                <a:cs typeface="Times New Roman"/>
              </a:rPr>
              <a:t>Stoica</a:t>
            </a:r>
            <a:r>
              <a:rPr lang="en-US" sz="6400" dirty="0">
                <a:effectLst/>
                <a:latin typeface="Times New Roman"/>
                <a:cs typeface="Times New Roman"/>
              </a:rPr>
              <a:t>, 2003</a:t>
            </a:r>
            <a:r>
              <a:rPr lang="es-ES" sz="6400" dirty="0">
                <a:effectLst/>
                <a:latin typeface="Times New Roman"/>
                <a:cs typeface="Times New Roman"/>
              </a:rPr>
              <a:t>).  </a:t>
            </a:r>
          </a:p>
          <a:p>
            <a:pPr marL="0" indent="0" algn="just">
              <a:buNone/>
            </a:pPr>
            <a:r>
              <a:rPr lang="es-ES_tradnl" sz="6400" dirty="0">
                <a:effectLst/>
                <a:latin typeface="Times New Roman"/>
                <a:cs typeface="Times New Roman"/>
              </a:rPr>
              <a:t>Las empresas deben adaptarse a las nuevas tendencias de gestión. Tal es el caso de la administración por objetivos y la cadena de valor que exigen a la contabilidad de costos buscar otras formas de costeo. Por ejemplo, el costeo basado en actividades que no es un tema nuevo, pero que la mayoría de las empresas mexicanas no han adoptado y continúan usando los métodos de costeo tradicionales.</a:t>
            </a:r>
          </a:p>
          <a:p>
            <a:pPr marL="0" indent="0" algn="just">
              <a:buNone/>
            </a:pPr>
            <a:r>
              <a:rPr lang="es-ES_tradnl" sz="6400" dirty="0">
                <a:effectLst/>
                <a:latin typeface="Times New Roman"/>
                <a:cs typeface="Times New Roman"/>
              </a:rPr>
              <a:t>El objetivo de este material es aportar el fundamento teórico y metodológico para aplicar el método de costeo basado en actividades, llamado también costeo ABC por sus siglas en inglés (</a:t>
            </a:r>
            <a:r>
              <a:rPr lang="es-ES_tradnl" sz="6400" dirty="0" err="1">
                <a:effectLst/>
                <a:latin typeface="Times New Roman"/>
                <a:cs typeface="Times New Roman"/>
              </a:rPr>
              <a:t>Activity</a:t>
            </a:r>
            <a:r>
              <a:rPr lang="es-ES_tradnl" sz="6400" dirty="0">
                <a:effectLst/>
                <a:latin typeface="Times New Roman"/>
                <a:cs typeface="Times New Roman"/>
              </a:rPr>
              <a:t> </a:t>
            </a:r>
            <a:r>
              <a:rPr lang="es-ES_tradnl" sz="6400" dirty="0" err="1">
                <a:effectLst/>
                <a:latin typeface="Times New Roman"/>
                <a:cs typeface="Times New Roman"/>
              </a:rPr>
              <a:t>Based</a:t>
            </a:r>
            <a:r>
              <a:rPr lang="es-ES_tradnl" sz="6400" dirty="0">
                <a:effectLst/>
                <a:latin typeface="Times New Roman"/>
                <a:cs typeface="Times New Roman"/>
              </a:rPr>
              <a:t> </a:t>
            </a:r>
            <a:r>
              <a:rPr lang="es-ES_tradnl" sz="6400" dirty="0" err="1">
                <a:effectLst/>
                <a:latin typeface="Times New Roman"/>
                <a:cs typeface="Times New Roman"/>
              </a:rPr>
              <a:t>Costing</a:t>
            </a:r>
            <a:r>
              <a:rPr lang="es-ES" sz="6400" dirty="0">
                <a:effectLst/>
                <a:latin typeface="Times New Roman"/>
                <a:cs typeface="Times New Roman"/>
              </a:rPr>
              <a:t>)</a:t>
            </a:r>
            <a:r>
              <a:rPr lang="es-ES" sz="6400" dirty="0" smtClean="0">
                <a:effectLst/>
                <a:latin typeface="Times New Roman"/>
                <a:cs typeface="Times New Roman"/>
              </a:rPr>
              <a:t>. Con base en los objetivos de cadena de valor</a:t>
            </a:r>
            <a:endParaRPr lang="es-ES_tradnl" sz="6400" dirty="0">
              <a:effectLst/>
              <a:latin typeface="Times New Roman"/>
              <a:cs typeface="Times New Roman"/>
            </a:endParaRPr>
          </a:p>
          <a:p>
            <a:pPr marL="0" indent="0" algn="just">
              <a:buNone/>
            </a:pPr>
            <a:r>
              <a:rPr lang="es-ES_tradnl" sz="6400" dirty="0">
                <a:effectLst/>
                <a:latin typeface="Times New Roman"/>
                <a:cs typeface="Times New Roman"/>
              </a:rPr>
              <a:t>La contribución del presente material se dirige:</a:t>
            </a:r>
          </a:p>
          <a:p>
            <a:pPr marL="1143000" lvl="0" indent="-1143000" algn="just">
              <a:buFont typeface="+mj-lt"/>
              <a:buAutoNum type="arabicPeriod"/>
            </a:pPr>
            <a:r>
              <a:rPr lang="es-ES_tradnl" sz="6400" dirty="0">
                <a:effectLst/>
                <a:latin typeface="Times New Roman"/>
                <a:cs typeface="Times New Roman"/>
              </a:rPr>
              <a:t>Al profesor. Le aporta la </a:t>
            </a:r>
            <a:r>
              <a:rPr lang="es-ES_tradnl" sz="6400" dirty="0" smtClean="0">
                <a:effectLst/>
                <a:latin typeface="Times New Roman"/>
                <a:cs typeface="Times New Roman"/>
              </a:rPr>
              <a:t>visualización y el fundamento teórico y práctico de cadena de valor, el tratamiento de los GIF (Gastos indirectos de fabricación),  </a:t>
            </a:r>
            <a:r>
              <a:rPr lang="es-ES_tradnl" sz="6400" dirty="0">
                <a:effectLst/>
                <a:latin typeface="Times New Roman"/>
                <a:cs typeface="Times New Roman"/>
              </a:rPr>
              <a:t>la metodología del costeo ABC y su aplicación práctica.</a:t>
            </a:r>
          </a:p>
          <a:p>
            <a:pPr marL="1143000" lvl="0" indent="-1143000" algn="just">
              <a:buFont typeface="+mj-lt"/>
              <a:buAutoNum type="arabicPeriod"/>
            </a:pPr>
            <a:r>
              <a:rPr lang="es-ES_tradnl" sz="6400" dirty="0">
                <a:effectLst/>
                <a:latin typeface="Times New Roman"/>
                <a:cs typeface="Times New Roman"/>
              </a:rPr>
              <a:t>Al alumno de la licenciatura en Contaduría. Le servirá de guía teórica y práctica con el fin de </a:t>
            </a:r>
            <a:r>
              <a:rPr lang="es-ES_tradnl" sz="6400" dirty="0" smtClean="0">
                <a:effectLst/>
                <a:latin typeface="Times New Roman"/>
                <a:cs typeface="Times New Roman"/>
              </a:rPr>
              <a:t>comprender los </a:t>
            </a:r>
            <a:r>
              <a:rPr lang="es-ES_tradnl" sz="6400" dirty="0">
                <a:effectLst/>
                <a:latin typeface="Times New Roman"/>
                <a:cs typeface="Times New Roman"/>
              </a:rPr>
              <a:t>beneficios que aporta el costeo </a:t>
            </a:r>
            <a:r>
              <a:rPr lang="es-ES_tradnl" sz="6400" dirty="0" smtClean="0">
                <a:effectLst/>
                <a:latin typeface="Times New Roman"/>
                <a:cs typeface="Times New Roman"/>
              </a:rPr>
              <a:t>ABC, su </a:t>
            </a:r>
            <a:r>
              <a:rPr lang="es-ES_tradnl" sz="6400" dirty="0">
                <a:effectLst/>
                <a:latin typeface="Times New Roman"/>
                <a:cs typeface="Times New Roman"/>
              </a:rPr>
              <a:t>diferenciación con el costeo </a:t>
            </a:r>
            <a:r>
              <a:rPr lang="es-ES_tradnl" sz="6400" dirty="0" smtClean="0">
                <a:effectLst/>
                <a:latin typeface="Times New Roman"/>
                <a:cs typeface="Times New Roman"/>
              </a:rPr>
              <a:t>tradicional, </a:t>
            </a:r>
            <a:r>
              <a:rPr lang="es-ES_tradnl" sz="6400" dirty="0">
                <a:effectLst/>
                <a:latin typeface="Times New Roman"/>
                <a:cs typeface="Times New Roman"/>
              </a:rPr>
              <a:t>así como las bases en </a:t>
            </a:r>
            <a:r>
              <a:rPr lang="es-ES_tradnl" sz="6400" dirty="0" smtClean="0">
                <a:effectLst/>
                <a:latin typeface="Times New Roman"/>
                <a:cs typeface="Times New Roman"/>
              </a:rPr>
              <a:t>que sustenta, </a:t>
            </a:r>
            <a:r>
              <a:rPr lang="es-ES_tradnl" sz="6400" dirty="0">
                <a:effectLst/>
                <a:latin typeface="Times New Roman"/>
                <a:cs typeface="Times New Roman"/>
              </a:rPr>
              <a:t>y el convencimiento que se trata de un procedimiento fácil de aplicar en una empresa de transformación.</a:t>
            </a:r>
          </a:p>
          <a:p>
            <a:pPr marL="0" indent="0">
              <a:buNone/>
            </a:pPr>
            <a:r>
              <a:rPr lang="es-ES_tradnl" sz="8000" dirty="0">
                <a:effectLst/>
              </a:rPr>
              <a:t> </a:t>
            </a:r>
          </a:p>
          <a:p>
            <a:pPr marL="0" indent="0" algn="just">
              <a:buNone/>
            </a:pPr>
            <a:endParaRPr lang="es-ES" sz="8000" b="0" dirty="0"/>
          </a:p>
          <a:p>
            <a:pPr marL="0" indent="0" algn="just">
              <a:buNone/>
            </a:pPr>
            <a:endParaRPr lang="es-ES" sz="8000" b="0" dirty="0"/>
          </a:p>
          <a:p>
            <a:endParaRPr lang="es-ES" dirty="0"/>
          </a:p>
        </p:txBody>
      </p:sp>
    </p:spTree>
    <p:extLst>
      <p:ext uri="{BB962C8B-B14F-4D97-AF65-F5344CB8AC3E}">
        <p14:creationId xmlns:p14="http://schemas.microsoft.com/office/powerpoint/2010/main" val="510120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750" y="385155"/>
            <a:ext cx="8183563" cy="2391912"/>
          </a:xfrm>
        </p:spPr>
        <p:txBody>
          <a:bodyPr>
            <a:noAutofit/>
          </a:bodyPr>
          <a:lstStyle/>
          <a:p>
            <a:pPr>
              <a:defRPr/>
            </a:pPr>
            <a:r>
              <a:rPr lang="es-MX" sz="4000" dirty="0">
                <a:effectLst>
                  <a:outerShdw blurRad="38100" dist="38100" dir="2700000" algn="tl">
                    <a:srgbClr val="000000"/>
                  </a:outerShdw>
                </a:effectLst>
                <a:latin typeface="Century Gothic" charset="0"/>
                <a:cs typeface="+mj-cs"/>
              </a:rPr>
              <a:t>Proceso </a:t>
            </a:r>
            <a:r>
              <a:rPr lang="es-MX" sz="4000" dirty="0" smtClean="0">
                <a:effectLst>
                  <a:outerShdw blurRad="38100" dist="38100" dir="2700000" algn="tl">
                    <a:srgbClr val="000000"/>
                  </a:outerShdw>
                </a:effectLst>
                <a:latin typeface="Century Gothic" charset="0"/>
                <a:cs typeface="+mj-cs"/>
              </a:rPr>
              <a:t>textil</a:t>
            </a:r>
            <a:br>
              <a:rPr lang="es-MX" sz="4000" dirty="0" smtClean="0">
                <a:effectLst>
                  <a:outerShdw blurRad="38100" dist="38100" dir="2700000" algn="tl">
                    <a:srgbClr val="000000"/>
                  </a:outerShdw>
                </a:effectLst>
                <a:latin typeface="Century Gothic" charset="0"/>
                <a:cs typeface="+mj-cs"/>
              </a:rPr>
            </a:br>
            <a:r>
              <a:rPr lang="es-MX" sz="4000" dirty="0" smtClean="0">
                <a:effectLst>
                  <a:outerShdw blurRad="38100" dist="38100" dir="2700000" algn="tl">
                    <a:srgbClr val="000000"/>
                  </a:outerShdw>
                </a:effectLst>
                <a:latin typeface="Century Gothic" charset="0"/>
                <a:cs typeface="+mj-cs"/>
              </a:rPr>
              <a:t> </a:t>
            </a:r>
            <a:r>
              <a:rPr lang="es-MX" sz="4000" dirty="0">
                <a:effectLst>
                  <a:outerShdw blurRad="38100" dist="38100" dir="2700000" algn="tl">
                    <a:srgbClr val="000000"/>
                  </a:outerShdw>
                </a:effectLst>
                <a:latin typeface="Century Gothic" charset="0"/>
                <a:cs typeface="+mj-cs"/>
              </a:rPr>
              <a:t>(Método tradicional</a:t>
            </a:r>
            <a:r>
              <a:rPr lang="es-MX" sz="4000" dirty="0" smtClean="0">
                <a:effectLst>
                  <a:outerShdw blurRad="38100" dist="38100" dir="2700000" algn="tl">
                    <a:srgbClr val="000000"/>
                  </a:outerShdw>
                </a:effectLst>
                <a:latin typeface="Century Gothic" charset="0"/>
                <a:cs typeface="+mj-cs"/>
              </a:rPr>
              <a:t>)</a:t>
            </a:r>
            <a:br>
              <a:rPr lang="es-MX" sz="4000" dirty="0" smtClean="0">
                <a:effectLst>
                  <a:outerShdw blurRad="38100" dist="38100" dir="2700000" algn="tl">
                    <a:srgbClr val="000000"/>
                  </a:outerShdw>
                </a:effectLst>
                <a:latin typeface="Century Gothic" charset="0"/>
                <a:cs typeface="+mj-cs"/>
              </a:rPr>
            </a:br>
            <a:r>
              <a:rPr lang="es-MX" sz="2800" dirty="0">
                <a:effectLst>
                  <a:outerShdw blurRad="38100" dist="38100" dir="2700000" algn="tl">
                    <a:srgbClr val="000000"/>
                  </a:outerShdw>
                </a:effectLst>
                <a:latin typeface="Century Gothic" charset="0"/>
              </a:rPr>
              <a:t>D</a:t>
            </a:r>
            <a:r>
              <a:rPr lang="es-MX" sz="2800" dirty="0" smtClean="0">
                <a:effectLst>
                  <a:outerShdw blurRad="38100" dist="38100" dir="2700000" algn="tl">
                    <a:srgbClr val="000000"/>
                  </a:outerShdw>
                </a:effectLst>
                <a:latin typeface="Century Gothic" charset="0"/>
                <a:cs typeface="+mj-cs"/>
              </a:rPr>
              <a:t>efiniendo </a:t>
            </a:r>
            <a:r>
              <a:rPr lang="es-MX" sz="2800" dirty="0">
                <a:effectLst>
                  <a:outerShdw blurRad="38100" dist="38100" dir="2700000" algn="tl">
                    <a:srgbClr val="000000"/>
                  </a:outerShdw>
                </a:effectLst>
                <a:latin typeface="Century Gothic" charset="0"/>
                <a:cs typeface="+mj-cs"/>
              </a:rPr>
              <a:t>solamente centros de costos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16867804"/>
              </p:ext>
            </p:extLst>
          </p:nvPr>
        </p:nvGraphicFramePr>
        <p:xfrm>
          <a:off x="645055" y="3335867"/>
          <a:ext cx="7669212" cy="3805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8708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1914830785"/>
              </p:ext>
            </p:extLst>
          </p:nvPr>
        </p:nvGraphicFramePr>
        <p:xfrm>
          <a:off x="467544" y="1397000"/>
          <a:ext cx="7914456" cy="527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1 Título"/>
          <p:cNvSpPr txBox="1">
            <a:spLocks/>
          </p:cNvSpPr>
          <p:nvPr/>
        </p:nvSpPr>
        <p:spPr>
          <a:xfrm>
            <a:off x="467544" y="0"/>
            <a:ext cx="8183563" cy="1704974"/>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s-MX" sz="4000" b="1" dirty="0" smtClean="0">
                <a:solidFill>
                  <a:schemeClr val="tx1"/>
                </a:solidFill>
                <a:effectLst>
                  <a:outerShdw blurRad="38100" dist="38100" dir="2700000" algn="tl">
                    <a:srgbClr val="000000"/>
                  </a:outerShdw>
                </a:effectLst>
                <a:latin typeface="Century Gothic" charset="0"/>
              </a:rPr>
              <a:t>Proceso textil (Método ABC), Definiendo actividades</a:t>
            </a:r>
            <a:endParaRPr lang="es-MX" sz="4000" b="1" dirty="0">
              <a:solidFill>
                <a:schemeClr val="tx1"/>
              </a:solidFill>
              <a:effectLst>
                <a:outerShdw blurRad="38100" dist="38100" dir="2700000" algn="tl">
                  <a:srgbClr val="000000"/>
                </a:outerShdw>
              </a:effectLst>
              <a:latin typeface="Century Gothic" charset="0"/>
            </a:endParaRPr>
          </a:p>
        </p:txBody>
      </p:sp>
    </p:spTree>
    <p:extLst>
      <p:ext uri="{BB962C8B-B14F-4D97-AF65-F5344CB8AC3E}">
        <p14:creationId xmlns:p14="http://schemas.microsoft.com/office/powerpoint/2010/main" val="1388147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0"/>
            <a:ext cx="7581901" cy="1378694"/>
          </a:xfrm>
        </p:spPr>
        <p:txBody>
          <a:bodyPr/>
          <a:lstStyle/>
          <a:p>
            <a:r>
              <a:rPr lang="es-ES" sz="4000" dirty="0" smtClean="0"/>
              <a:t>Qué resuelve el costeo ABC</a:t>
            </a:r>
            <a:endParaRPr lang="es-ES" sz="4000" dirty="0"/>
          </a:p>
        </p:txBody>
      </p:sp>
      <p:sp>
        <p:nvSpPr>
          <p:cNvPr id="3" name="Marcador de contenido 2"/>
          <p:cNvSpPr>
            <a:spLocks noGrp="1"/>
          </p:cNvSpPr>
          <p:nvPr>
            <p:ph idx="1"/>
          </p:nvPr>
        </p:nvSpPr>
        <p:spPr>
          <a:xfrm>
            <a:off x="638358" y="1378694"/>
            <a:ext cx="8876038" cy="4975412"/>
          </a:xfrm>
        </p:spPr>
        <p:txBody>
          <a:bodyPr>
            <a:normAutofit fontScale="32500" lnSpcReduction="20000"/>
          </a:bodyPr>
          <a:lstStyle/>
          <a:p>
            <a:r>
              <a:rPr lang="es-ES_tradnl" sz="6400" dirty="0">
                <a:effectLst/>
              </a:rPr>
              <a:t>1. - ¿Cuales son los costos y utilidades influenciares de las líneas de </a:t>
            </a:r>
            <a:r>
              <a:rPr lang="es-ES_tradnl" sz="6400" dirty="0" smtClean="0">
                <a:effectLst/>
              </a:rPr>
              <a:t>productos  </a:t>
            </a:r>
            <a:r>
              <a:rPr lang="es-ES_tradnl" sz="6400" dirty="0">
                <a:effectLst/>
              </a:rPr>
              <a:t>y clientes de la empresa?</a:t>
            </a:r>
          </a:p>
          <a:p>
            <a:r>
              <a:rPr lang="es-ES_tradnl" sz="6400" dirty="0">
                <a:effectLst/>
              </a:rPr>
              <a:t> 2. - ¿Cuáles son las conductas de los costos de cada actividad, incluyendo la</a:t>
            </a:r>
          </a:p>
          <a:p>
            <a:r>
              <a:rPr lang="es-ES_tradnl" sz="6400" dirty="0">
                <a:effectLst/>
              </a:rPr>
              <a:t> de capacidad, y que tanto puede aumentar o disminuir el volumen antes </a:t>
            </a:r>
            <a:r>
              <a:rPr lang="es-ES_tradnl" sz="6400" dirty="0" smtClean="0">
                <a:effectLst/>
              </a:rPr>
              <a:t>de </a:t>
            </a:r>
            <a:r>
              <a:rPr lang="es-ES_tradnl" sz="6400" dirty="0">
                <a:effectLst/>
              </a:rPr>
              <a:t>que cambie el costo?</a:t>
            </a:r>
          </a:p>
          <a:p>
            <a:r>
              <a:rPr lang="es-ES_tradnl" sz="6400" dirty="0">
                <a:effectLst/>
              </a:rPr>
              <a:t> 3. - ¿Cuál es el costo del desperdicio y cual es la mejor forma de realizar </a:t>
            </a:r>
            <a:r>
              <a:rPr lang="es-ES_tradnl" sz="6400" dirty="0" smtClean="0">
                <a:effectLst/>
              </a:rPr>
              <a:t>una actividad</a:t>
            </a:r>
            <a:r>
              <a:rPr lang="es-ES_tradnl" sz="6400" dirty="0">
                <a:effectLst/>
              </a:rPr>
              <a:t>?</a:t>
            </a:r>
          </a:p>
          <a:p>
            <a:r>
              <a:rPr lang="es-ES_tradnl" sz="6400" dirty="0">
                <a:effectLst/>
              </a:rPr>
              <a:t> 4. - ¿Cómo varían los costos </a:t>
            </a:r>
            <a:r>
              <a:rPr lang="es-ES_tradnl" sz="6400" dirty="0" smtClean="0">
                <a:effectLst/>
              </a:rPr>
              <a:t>indirectos </a:t>
            </a:r>
            <a:r>
              <a:rPr lang="es-ES_tradnl" sz="6400" dirty="0">
                <a:effectLst/>
              </a:rPr>
              <a:t>con los cambios en </a:t>
            </a:r>
            <a:r>
              <a:rPr lang="es-ES_tradnl" sz="6400" dirty="0" smtClean="0">
                <a:effectLst/>
              </a:rPr>
              <a:t>el negocio</a:t>
            </a:r>
            <a:r>
              <a:rPr lang="es-ES_tradnl" sz="6400" dirty="0">
                <a:effectLst/>
              </a:rPr>
              <a:t>?</a:t>
            </a:r>
          </a:p>
          <a:p>
            <a:r>
              <a:rPr lang="es-ES_tradnl" sz="6400" dirty="0">
                <a:effectLst/>
              </a:rPr>
              <a:t> 5. - ¿Cuál es la estructura de costos actual, y la utilización de la capacidad </a:t>
            </a:r>
            <a:r>
              <a:rPr lang="es-ES_tradnl" sz="6400" dirty="0" smtClean="0">
                <a:effectLst/>
              </a:rPr>
              <a:t>en relación </a:t>
            </a:r>
            <a:r>
              <a:rPr lang="es-ES_tradnl" sz="6400" dirty="0">
                <a:effectLst/>
              </a:rPr>
              <a:t>con nuestros competidores?</a:t>
            </a:r>
          </a:p>
          <a:p>
            <a:r>
              <a:rPr lang="es-ES_tradnl" sz="6400" dirty="0">
                <a:effectLst/>
              </a:rPr>
              <a:t> 6. - ¿Cómo puede obtenerse un costo bajo en los productos nuevos y en </a:t>
            </a:r>
            <a:r>
              <a:rPr lang="es-ES_tradnl" sz="6400" dirty="0" smtClean="0">
                <a:effectLst/>
              </a:rPr>
              <a:t>los </a:t>
            </a:r>
            <a:r>
              <a:rPr lang="es-ES_tradnl" sz="6400" dirty="0">
                <a:effectLst/>
              </a:rPr>
              <a:t>existentes?</a:t>
            </a:r>
          </a:p>
          <a:p>
            <a:endParaRPr lang="es-ES" dirty="0"/>
          </a:p>
        </p:txBody>
      </p:sp>
    </p:spTree>
    <p:extLst>
      <p:ext uri="{BB962C8B-B14F-4D97-AF65-F5344CB8AC3E}">
        <p14:creationId xmlns:p14="http://schemas.microsoft.com/office/powerpoint/2010/main" val="3721825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2489200"/>
            <a:ext cx="9144000" cy="4101736"/>
          </a:xfrm>
          <a:prstGeom prst="rect">
            <a:avLst/>
          </a:prstGeom>
        </p:spPr>
      </p:pic>
      <p:sp>
        <p:nvSpPr>
          <p:cNvPr id="4" name="Rectángulo 3"/>
          <p:cNvSpPr/>
          <p:nvPr/>
        </p:nvSpPr>
        <p:spPr>
          <a:xfrm>
            <a:off x="1007881" y="1997839"/>
            <a:ext cx="7599422" cy="3785652"/>
          </a:xfrm>
          <a:prstGeom prst="rect">
            <a:avLst/>
          </a:prstGeom>
        </p:spPr>
        <p:txBody>
          <a:bodyPr wrap="square">
            <a:spAutoFit/>
          </a:bodyPr>
          <a:lstStyle/>
          <a:p>
            <a:endParaRPr lang="es-MX" sz="2400" b="1" dirty="0" smtClean="0">
              <a:solidFill>
                <a:srgbClr val="0000FF"/>
              </a:solidFill>
            </a:endParaRPr>
          </a:p>
          <a:p>
            <a:pPr algn="ctr"/>
            <a:r>
              <a:rPr lang="es-MX" sz="2400" b="1" dirty="0" smtClean="0">
                <a:solidFill>
                  <a:srgbClr val="0000FF"/>
                </a:solidFill>
              </a:rPr>
              <a:t>Ejemplos: </a:t>
            </a:r>
          </a:p>
          <a:p>
            <a:pPr>
              <a:buFont typeface="Arial" charset="0"/>
              <a:buChar char="•"/>
            </a:pPr>
            <a:r>
              <a:rPr lang="es-MX" sz="2400" b="1" dirty="0" smtClean="0">
                <a:solidFill>
                  <a:srgbClr val="0000FF"/>
                </a:solidFill>
              </a:rPr>
              <a:t>Reunir </a:t>
            </a:r>
            <a:r>
              <a:rPr lang="es-MX" sz="2400" b="1" dirty="0">
                <a:solidFill>
                  <a:srgbClr val="0000FF"/>
                </a:solidFill>
              </a:rPr>
              <a:t>y archivar las </a:t>
            </a:r>
            <a:r>
              <a:rPr lang="es-MX" sz="2400" b="1" dirty="0" smtClean="0">
                <a:solidFill>
                  <a:srgbClr val="0000FF"/>
                </a:solidFill>
              </a:rPr>
              <a:t>notas de almacen ce cuentas por pagar, de cuntas por cobrar</a:t>
            </a:r>
            <a:endParaRPr lang="es-MX" sz="2400" b="1" dirty="0">
              <a:solidFill>
                <a:srgbClr val="0000FF"/>
              </a:solidFill>
            </a:endParaRPr>
          </a:p>
          <a:p>
            <a:pPr>
              <a:buFont typeface="Arial" charset="0"/>
              <a:buChar char="•"/>
            </a:pPr>
            <a:r>
              <a:rPr lang="es-MX" sz="2400" b="1" dirty="0">
                <a:solidFill>
                  <a:srgbClr val="0000FF"/>
                </a:solidFill>
              </a:rPr>
              <a:t> Comprobar y contrastar las facturas con las notas de recibo de mercancías</a:t>
            </a:r>
          </a:p>
          <a:p>
            <a:pPr>
              <a:buFont typeface="Arial" charset="0"/>
              <a:buChar char="•"/>
            </a:pPr>
            <a:r>
              <a:rPr lang="es-MX" sz="2400" b="1" dirty="0">
                <a:solidFill>
                  <a:srgbClr val="0000FF"/>
                </a:solidFill>
              </a:rPr>
              <a:t>Introducir los datos al sistema</a:t>
            </a:r>
          </a:p>
          <a:p>
            <a:pPr>
              <a:buFont typeface="Arial" charset="0"/>
              <a:buChar char="•"/>
            </a:pPr>
            <a:r>
              <a:rPr lang="es-MX" sz="2400" b="1" dirty="0">
                <a:solidFill>
                  <a:srgbClr val="0000FF"/>
                </a:solidFill>
              </a:rPr>
              <a:t>Distribuir los comprobantes por grupos</a:t>
            </a:r>
          </a:p>
          <a:p>
            <a:pPr>
              <a:buFont typeface="Arial" charset="0"/>
              <a:buChar char="•"/>
            </a:pPr>
            <a:r>
              <a:rPr lang="es-MX" sz="2400" b="1" dirty="0">
                <a:solidFill>
                  <a:srgbClr val="0000FF"/>
                </a:solidFill>
              </a:rPr>
              <a:t>Realizar los traslados de comprobantes al departamento de tesorería</a:t>
            </a:r>
          </a:p>
        </p:txBody>
      </p:sp>
      <p:sp>
        <p:nvSpPr>
          <p:cNvPr id="5" name="Rectángulo 4"/>
          <p:cNvSpPr/>
          <p:nvPr/>
        </p:nvSpPr>
        <p:spPr>
          <a:xfrm>
            <a:off x="862541" y="498484"/>
            <a:ext cx="7744762" cy="954107"/>
          </a:xfrm>
          <a:prstGeom prst="rect">
            <a:avLst/>
          </a:prstGeom>
        </p:spPr>
        <p:txBody>
          <a:bodyPr wrap="square">
            <a:spAutoFit/>
          </a:bodyPr>
          <a:lstStyle/>
          <a:p>
            <a:pPr lvl="0"/>
            <a:r>
              <a:rPr lang="es-MX" sz="2800" b="1" dirty="0"/>
              <a:t>ACTIVIDADES: procesos o procedimientos que originan algún trabajo</a:t>
            </a:r>
          </a:p>
        </p:txBody>
      </p:sp>
    </p:spTree>
    <p:extLst>
      <p:ext uri="{BB962C8B-B14F-4D97-AF65-F5344CB8AC3E}">
        <p14:creationId xmlns:p14="http://schemas.microsoft.com/office/powerpoint/2010/main" val="2552375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Rectángulo"/>
          <p:cNvSpPr>
            <a:spLocks noChangeArrowheads="1"/>
          </p:cNvSpPr>
          <p:nvPr/>
        </p:nvSpPr>
        <p:spPr bwMode="auto">
          <a:xfrm>
            <a:off x="2529417" y="1061699"/>
            <a:ext cx="638968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buFont typeface="Arial"/>
              <a:buChar char="•"/>
            </a:pPr>
            <a:r>
              <a:rPr lang="es-MX" sz="3200" dirty="0"/>
              <a:t>Llamadas a clientes actuales</a:t>
            </a:r>
          </a:p>
          <a:p>
            <a:pPr marL="457200" indent="-457200">
              <a:buFont typeface="Arial"/>
              <a:buChar char="•"/>
            </a:pPr>
            <a:r>
              <a:rPr lang="es-MX" sz="3200" dirty="0"/>
              <a:t>Mantenimiento de archivos</a:t>
            </a:r>
          </a:p>
          <a:p>
            <a:pPr marL="457200" indent="-457200">
              <a:buFont typeface="Arial"/>
              <a:buChar char="•"/>
            </a:pPr>
            <a:r>
              <a:rPr lang="es-MX" sz="3200" dirty="0"/>
              <a:t>Negociación de préstamos</a:t>
            </a:r>
          </a:p>
          <a:p>
            <a:pPr marL="457200" indent="-457200">
              <a:buFont typeface="Arial"/>
              <a:buChar char="•"/>
            </a:pPr>
            <a:r>
              <a:rPr lang="es-MX" sz="3200" dirty="0"/>
              <a:t>Operaciones de préstamo</a:t>
            </a:r>
          </a:p>
          <a:p>
            <a:pPr marL="457200" indent="-457200">
              <a:buFont typeface="Arial"/>
              <a:buChar char="•"/>
            </a:pPr>
            <a:r>
              <a:rPr lang="es-MX" sz="3200" dirty="0"/>
              <a:t>Facturar al </a:t>
            </a:r>
            <a:r>
              <a:rPr lang="es-MX" sz="3200" dirty="0" smtClean="0"/>
              <a:t>cliente</a:t>
            </a:r>
          </a:p>
          <a:p>
            <a:pPr marL="457200" indent="-457200">
              <a:buFont typeface="Arial"/>
              <a:buChar char="•"/>
            </a:pPr>
            <a:r>
              <a:rPr lang="es-MX" sz="3200" dirty="0" smtClean="0"/>
              <a:t>Preparación y limpieza máquinas</a:t>
            </a:r>
          </a:p>
        </p:txBody>
      </p:sp>
      <p:sp>
        <p:nvSpPr>
          <p:cNvPr id="3" name="CuadroTexto 2"/>
          <p:cNvSpPr txBox="1"/>
          <p:nvPr/>
        </p:nvSpPr>
        <p:spPr>
          <a:xfrm>
            <a:off x="1066800" y="300367"/>
            <a:ext cx="7278454" cy="707886"/>
          </a:xfrm>
          <a:prstGeom prst="rect">
            <a:avLst/>
          </a:prstGeom>
          <a:noFill/>
        </p:spPr>
        <p:txBody>
          <a:bodyPr wrap="square" rtlCol="0">
            <a:spAutoFit/>
          </a:bodyPr>
          <a:lstStyle/>
          <a:p>
            <a:r>
              <a:rPr lang="es-ES" sz="4000" dirty="0" smtClean="0"/>
              <a:t>Otras actividades</a:t>
            </a:r>
            <a:endParaRPr lang="es-ES" sz="4000" dirty="0"/>
          </a:p>
        </p:txBody>
      </p:sp>
      <p:pic>
        <p:nvPicPr>
          <p:cNvPr id="2" name="Imagen 1"/>
          <p:cNvPicPr>
            <a:picLocks noChangeAspect="1"/>
          </p:cNvPicPr>
          <p:nvPr/>
        </p:nvPicPr>
        <p:blipFill>
          <a:blip r:embed="rId2"/>
          <a:stretch>
            <a:fillRect/>
          </a:stretch>
        </p:blipFill>
        <p:spPr>
          <a:xfrm>
            <a:off x="76200" y="4258734"/>
            <a:ext cx="2997200" cy="2235200"/>
          </a:xfrm>
          <a:prstGeom prst="rect">
            <a:avLst/>
          </a:prstGeom>
        </p:spPr>
      </p:pic>
    </p:spTree>
    <p:extLst>
      <p:ext uri="{BB962C8B-B14F-4D97-AF65-F5344CB8AC3E}">
        <p14:creationId xmlns:p14="http://schemas.microsoft.com/office/powerpoint/2010/main" val="3336041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Rectángulo"/>
          <p:cNvSpPr>
            <a:spLocks noChangeArrowheads="1"/>
          </p:cNvSpPr>
          <p:nvPr/>
        </p:nvSpPr>
        <p:spPr bwMode="auto">
          <a:xfrm>
            <a:off x="1038755" y="1865314"/>
            <a:ext cx="6389688"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buFont typeface="Arial"/>
              <a:buChar char="•"/>
            </a:pPr>
            <a:r>
              <a:rPr lang="es-MX" sz="3200" dirty="0" smtClean="0"/>
              <a:t>Anunciar el producto</a:t>
            </a:r>
          </a:p>
          <a:p>
            <a:pPr marL="457200" indent="-457200">
              <a:buFont typeface="Arial"/>
              <a:buChar char="•"/>
            </a:pPr>
            <a:r>
              <a:rPr lang="es-MX" sz="3200" dirty="0" smtClean="0"/>
              <a:t>Entrevistas, elaboración de formatos</a:t>
            </a:r>
          </a:p>
          <a:p>
            <a:pPr marL="457200" indent="-457200">
              <a:buFont typeface="Arial"/>
              <a:buChar char="•"/>
            </a:pPr>
            <a:r>
              <a:rPr lang="es-MX" sz="3200" dirty="0" smtClean="0"/>
              <a:t>Procesar el producto </a:t>
            </a:r>
          </a:p>
          <a:p>
            <a:pPr marL="457200" indent="-457200">
              <a:buFont typeface="Arial"/>
              <a:buChar char="•"/>
            </a:pPr>
            <a:r>
              <a:rPr lang="es-MX" sz="3200" dirty="0" smtClean="0"/>
              <a:t>Traslado materiales a estantes</a:t>
            </a:r>
          </a:p>
          <a:p>
            <a:pPr marL="457200" indent="-457200">
              <a:buFont typeface="Arial"/>
              <a:buChar char="•"/>
            </a:pPr>
            <a:r>
              <a:rPr lang="es-MX" sz="3200" dirty="0" smtClean="0"/>
              <a:t> Seleccionar y capacitar personal</a:t>
            </a:r>
          </a:p>
          <a:p>
            <a:pPr marL="457200" indent="-457200">
              <a:buFont typeface="Arial"/>
              <a:buChar char="•"/>
            </a:pPr>
            <a:r>
              <a:rPr lang="es-MX" sz="3200" dirty="0" smtClean="0"/>
              <a:t>Transporte de producto terminado.</a:t>
            </a:r>
            <a:endParaRPr lang="es-MX" sz="3200" dirty="0"/>
          </a:p>
        </p:txBody>
      </p:sp>
      <p:sp>
        <p:nvSpPr>
          <p:cNvPr id="3" name="CuadroTexto 2"/>
          <p:cNvSpPr txBox="1"/>
          <p:nvPr/>
        </p:nvSpPr>
        <p:spPr>
          <a:xfrm>
            <a:off x="1066800" y="300367"/>
            <a:ext cx="7278454" cy="707886"/>
          </a:xfrm>
          <a:prstGeom prst="rect">
            <a:avLst/>
          </a:prstGeom>
          <a:noFill/>
        </p:spPr>
        <p:txBody>
          <a:bodyPr wrap="square" rtlCol="0">
            <a:spAutoFit/>
          </a:bodyPr>
          <a:lstStyle/>
          <a:p>
            <a:r>
              <a:rPr lang="es-ES" sz="4000" dirty="0" smtClean="0"/>
              <a:t>…Otras actividades</a:t>
            </a:r>
            <a:endParaRPr lang="es-ES" sz="4000" dirty="0"/>
          </a:p>
        </p:txBody>
      </p:sp>
      <p:pic>
        <p:nvPicPr>
          <p:cNvPr id="2" name="Imagen 1"/>
          <p:cNvPicPr>
            <a:picLocks noChangeAspect="1"/>
          </p:cNvPicPr>
          <p:nvPr/>
        </p:nvPicPr>
        <p:blipFill>
          <a:blip r:embed="rId2"/>
          <a:stretch>
            <a:fillRect/>
          </a:stretch>
        </p:blipFill>
        <p:spPr>
          <a:xfrm>
            <a:off x="5849938" y="0"/>
            <a:ext cx="3213100" cy="2387600"/>
          </a:xfrm>
          <a:prstGeom prst="rect">
            <a:avLst/>
          </a:prstGeom>
        </p:spPr>
      </p:pic>
    </p:spTree>
    <p:extLst>
      <p:ext uri="{BB962C8B-B14F-4D97-AF65-F5344CB8AC3E}">
        <p14:creationId xmlns:p14="http://schemas.microsoft.com/office/powerpoint/2010/main" val="93176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8" name="Rectangle 4"/>
          <p:cNvSpPr>
            <a:spLocks noGrp="1" noChangeArrowheads="1"/>
          </p:cNvSpPr>
          <p:nvPr>
            <p:ph type="title"/>
          </p:nvPr>
        </p:nvSpPr>
        <p:spPr>
          <a:xfrm>
            <a:off x="684213" y="1820333"/>
            <a:ext cx="8061325" cy="1143000"/>
          </a:xfrm>
        </p:spPr>
        <p:txBody>
          <a:bodyPr>
            <a:noAutofit/>
          </a:bodyPr>
          <a:lstStyle/>
          <a:p>
            <a:pPr eaLnBrk="1" hangingPunct="1">
              <a:defRPr/>
            </a:pPr>
            <a:r>
              <a:rPr lang="es-MX" sz="4000" dirty="0">
                <a:effectLst>
                  <a:outerShdw blurRad="38100" dist="38100" dir="2700000" algn="tl">
                    <a:srgbClr val="000000"/>
                  </a:outerShdw>
                </a:effectLst>
                <a:latin typeface="Century Gothic" charset="0"/>
                <a:cs typeface="+mj-cs"/>
              </a:rPr>
              <a:t>Procedimiento del método de Costeo basado en actividades (ABC)</a:t>
            </a:r>
            <a:endParaRPr lang="es-ES_tradnl" sz="4000" dirty="0">
              <a:effectLst>
                <a:outerShdw blurRad="38100" dist="38100" dir="2700000" algn="tl">
                  <a:srgbClr val="000000"/>
                </a:outerShdw>
              </a:effectLst>
              <a:latin typeface="Century Gothic" charset="0"/>
              <a:cs typeface="+mj-cs"/>
            </a:endParaRPr>
          </a:p>
        </p:txBody>
      </p:sp>
      <p:pic>
        <p:nvPicPr>
          <p:cNvPr id="2" name="Imagen 1"/>
          <p:cNvPicPr>
            <a:picLocks noChangeAspect="1"/>
          </p:cNvPicPr>
          <p:nvPr/>
        </p:nvPicPr>
        <p:blipFill>
          <a:blip r:embed="rId2"/>
          <a:stretch>
            <a:fillRect/>
          </a:stretch>
        </p:blipFill>
        <p:spPr>
          <a:xfrm>
            <a:off x="2628900" y="3517900"/>
            <a:ext cx="3873500" cy="2489200"/>
          </a:xfrm>
          <a:prstGeom prst="rect">
            <a:avLst/>
          </a:prstGeom>
        </p:spPr>
      </p:pic>
    </p:spTree>
    <p:extLst>
      <p:ext uri="{BB962C8B-B14F-4D97-AF65-F5344CB8AC3E}">
        <p14:creationId xmlns:p14="http://schemas.microsoft.com/office/powerpoint/2010/main" val="4033064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a:t>P</a:t>
            </a:r>
            <a:r>
              <a:rPr lang="es-ES" sz="4000" dirty="0" smtClean="0"/>
              <a:t>rocedimiento método ABC</a:t>
            </a:r>
            <a:endParaRPr lang="es-ES" sz="4000" dirty="0"/>
          </a:p>
        </p:txBody>
      </p:sp>
      <p:sp>
        <p:nvSpPr>
          <p:cNvPr id="3" name="Marcador de contenido 2"/>
          <p:cNvSpPr>
            <a:spLocks noGrp="1"/>
          </p:cNvSpPr>
          <p:nvPr>
            <p:ph idx="1"/>
          </p:nvPr>
        </p:nvSpPr>
        <p:spPr/>
        <p:txBody>
          <a:bodyPr>
            <a:normAutofit fontScale="85000" lnSpcReduction="10000"/>
          </a:bodyPr>
          <a:lstStyle/>
          <a:p>
            <a:pPr marL="0" lvl="0" indent="0">
              <a:buNone/>
            </a:pPr>
            <a:r>
              <a:rPr lang="es-ES" sz="2800" dirty="0" smtClean="0"/>
              <a:t>1</a:t>
            </a:r>
            <a:r>
              <a:rPr lang="es-ES" sz="2800" dirty="0"/>
              <a:t>. Identificar las actividades. </a:t>
            </a:r>
            <a:endParaRPr lang="es-ES_tradnl" sz="2800" dirty="0"/>
          </a:p>
          <a:p>
            <a:pPr marL="0" lvl="0" indent="0">
              <a:buNone/>
            </a:pPr>
            <a:r>
              <a:rPr lang="es-ES" sz="2800" dirty="0"/>
              <a:t>2. Identificar los </a:t>
            </a:r>
            <a:r>
              <a:rPr lang="es-ES" sz="2800" dirty="0" smtClean="0"/>
              <a:t>conceptos </a:t>
            </a:r>
            <a:r>
              <a:rPr lang="es-ES" sz="2800" dirty="0"/>
              <a:t>de costos de las actividades . </a:t>
            </a:r>
            <a:endParaRPr lang="es-ES_tradnl" sz="2800" dirty="0"/>
          </a:p>
          <a:p>
            <a:pPr marL="0" lvl="0" indent="0">
              <a:buNone/>
            </a:pPr>
            <a:r>
              <a:rPr lang="es-ES" sz="2800" dirty="0"/>
              <a:t>3. Determinar los generadores de costo o </a:t>
            </a:r>
            <a:r>
              <a:rPr lang="es-ES" sz="2800" dirty="0" err="1"/>
              <a:t>cost</a:t>
            </a:r>
            <a:r>
              <a:rPr lang="es-ES" sz="2800" dirty="0"/>
              <a:t> drivers . </a:t>
            </a:r>
            <a:endParaRPr lang="es-ES_tradnl" sz="2800" dirty="0"/>
          </a:p>
          <a:p>
            <a:pPr marL="0" lvl="0" indent="0">
              <a:buNone/>
            </a:pPr>
            <a:r>
              <a:rPr lang="es-ES" sz="2800" dirty="0"/>
              <a:t>4. Asignar los costos a las actividades. </a:t>
            </a:r>
            <a:endParaRPr lang="es-ES_tradnl" sz="2800" dirty="0"/>
          </a:p>
          <a:p>
            <a:pPr marL="0" lvl="0" indent="0">
              <a:buNone/>
            </a:pPr>
            <a:r>
              <a:rPr lang="es-ES" sz="2800" dirty="0"/>
              <a:t>5. Asignar los costos de las actividades a los materiales y al producto. </a:t>
            </a:r>
            <a:endParaRPr lang="es-ES_tradnl" sz="2800" dirty="0"/>
          </a:p>
          <a:p>
            <a:pPr marL="0" lvl="0" indent="0">
              <a:buNone/>
            </a:pPr>
            <a:r>
              <a:rPr lang="es-ES" sz="2800" dirty="0"/>
              <a:t>6. </a:t>
            </a:r>
            <a:r>
              <a:rPr lang="es-ES" sz="2800" dirty="0" smtClean="0"/>
              <a:t>Asignar </a:t>
            </a:r>
            <a:r>
              <a:rPr lang="es-ES" sz="2800" dirty="0"/>
              <a:t>los costos directos a los productos. </a:t>
            </a:r>
            <a:endParaRPr lang="es-ES_tradnl" sz="2800" dirty="0"/>
          </a:p>
          <a:p>
            <a:endParaRPr lang="es-ES" dirty="0"/>
          </a:p>
        </p:txBody>
      </p:sp>
    </p:spTree>
    <p:extLst>
      <p:ext uri="{BB962C8B-B14F-4D97-AF65-F5344CB8AC3E}">
        <p14:creationId xmlns:p14="http://schemas.microsoft.com/office/powerpoint/2010/main" val="2133027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95276"/>
            <a:ext cx="7620000" cy="1143000"/>
          </a:xfrm>
        </p:spPr>
        <p:txBody>
          <a:bodyPr/>
          <a:lstStyle/>
          <a:p>
            <a:pPr lvl="0"/>
            <a:r>
              <a:rPr lang="es-ES" sz="4000" dirty="0" smtClean="0"/>
              <a:t>Paso 1. </a:t>
            </a:r>
            <a:br>
              <a:rPr lang="es-ES" sz="4000" dirty="0" smtClean="0"/>
            </a:br>
            <a:r>
              <a:rPr lang="es-ES" sz="4000" dirty="0" smtClean="0"/>
              <a:t>Identificar </a:t>
            </a:r>
            <a:r>
              <a:rPr lang="es-ES" sz="4000" dirty="0"/>
              <a:t>las actividades. </a:t>
            </a:r>
            <a:r>
              <a:rPr lang="es-ES_tradnl" sz="4000" dirty="0"/>
              <a:t/>
            </a:r>
            <a:br>
              <a:rPr lang="es-ES_tradnl" sz="4000" dirty="0"/>
            </a:br>
            <a:endParaRPr lang="es-ES" sz="4000" dirty="0"/>
          </a:p>
        </p:txBody>
      </p:sp>
      <p:sp>
        <p:nvSpPr>
          <p:cNvPr id="3" name="Marcador de contenido 2"/>
          <p:cNvSpPr>
            <a:spLocks noGrp="1"/>
          </p:cNvSpPr>
          <p:nvPr>
            <p:ph idx="1"/>
          </p:nvPr>
        </p:nvSpPr>
        <p:spPr>
          <a:xfrm>
            <a:off x="457200" y="1438275"/>
            <a:ext cx="7904163" cy="4640792"/>
          </a:xfrm>
        </p:spPr>
        <p:txBody>
          <a:bodyPr>
            <a:noAutofit/>
          </a:bodyPr>
          <a:lstStyle/>
          <a:p>
            <a:pPr marL="571500" lvl="0" indent="-457200">
              <a:buFont typeface="+mj-lt"/>
              <a:buAutoNum type="arabicPeriod"/>
            </a:pPr>
            <a:r>
              <a:rPr lang="es-ES" b="1" dirty="0" smtClean="0">
                <a:latin typeface="Times New Roman"/>
                <a:cs typeface="Times New Roman"/>
              </a:rPr>
              <a:t>Dividir </a:t>
            </a:r>
            <a:r>
              <a:rPr lang="es-ES" b="1" dirty="0">
                <a:latin typeface="Times New Roman"/>
                <a:cs typeface="Times New Roman"/>
              </a:rPr>
              <a:t>la empresa en actividades. </a:t>
            </a:r>
            <a:endParaRPr lang="es-ES" b="1" dirty="0" smtClean="0">
              <a:latin typeface="Times New Roman"/>
              <a:cs typeface="Times New Roman"/>
            </a:endParaRPr>
          </a:p>
          <a:p>
            <a:pPr marL="571500" lvl="0" indent="-457200">
              <a:buFont typeface="+mj-lt"/>
              <a:buAutoNum type="arabicPeriod"/>
            </a:pPr>
            <a:r>
              <a:rPr lang="es-ES" b="1" dirty="0" smtClean="0">
                <a:latin typeface="Times New Roman"/>
                <a:cs typeface="Times New Roman"/>
              </a:rPr>
              <a:t>El </a:t>
            </a:r>
            <a:r>
              <a:rPr lang="es-ES" b="1" dirty="0">
                <a:latin typeface="Times New Roman"/>
                <a:cs typeface="Times New Roman"/>
              </a:rPr>
              <a:t>análisis operacional de cada área permite definir un gran número de actividades. </a:t>
            </a:r>
            <a:endParaRPr lang="es-ES" b="1" dirty="0" smtClean="0">
              <a:latin typeface="Times New Roman"/>
              <a:cs typeface="Times New Roman"/>
            </a:endParaRPr>
          </a:p>
          <a:p>
            <a:pPr marL="571500" indent="-457200">
              <a:buFont typeface="+mj-lt"/>
              <a:buAutoNum type="arabicPeriod"/>
            </a:pPr>
            <a:r>
              <a:rPr lang="es-ES" b="1" dirty="0" smtClean="0">
                <a:latin typeface="Times New Roman"/>
                <a:cs typeface="Times New Roman"/>
              </a:rPr>
              <a:t>Posteriormente </a:t>
            </a:r>
            <a:r>
              <a:rPr lang="es-ES" b="1" dirty="0">
                <a:latin typeface="Times New Roman"/>
                <a:cs typeface="Times New Roman"/>
              </a:rPr>
              <a:t>con la relación de actividades definidas se procederá al estudio </a:t>
            </a:r>
            <a:r>
              <a:rPr lang="es-ES" b="1" dirty="0" smtClean="0">
                <a:latin typeface="Times New Roman"/>
                <a:cs typeface="Times New Roman"/>
              </a:rPr>
              <a:t>de una </a:t>
            </a:r>
            <a:r>
              <a:rPr lang="es-ES" b="1" dirty="0">
                <a:latin typeface="Times New Roman"/>
                <a:cs typeface="Times New Roman"/>
              </a:rPr>
              <a:t>posible </a:t>
            </a:r>
            <a:r>
              <a:rPr lang="es-ES" b="1" dirty="0" smtClean="0">
                <a:latin typeface="Times New Roman"/>
                <a:cs typeface="Times New Roman"/>
              </a:rPr>
              <a:t>eliminación o adición.</a:t>
            </a:r>
            <a:endParaRPr lang="es-MX" b="1" dirty="0">
              <a:latin typeface="Times New Roman"/>
              <a:cs typeface="Times New Roman"/>
            </a:endParaRPr>
          </a:p>
          <a:p>
            <a:pPr marL="571500" lvl="0" indent="-457200">
              <a:buFont typeface="+mj-lt"/>
              <a:buAutoNum type="arabicPeriod"/>
            </a:pPr>
            <a:r>
              <a:rPr lang="es-MX" b="1" dirty="0" smtClean="0">
                <a:latin typeface="Times New Roman"/>
                <a:cs typeface="Times New Roman"/>
              </a:rPr>
              <a:t>Identificar </a:t>
            </a:r>
            <a:r>
              <a:rPr lang="es-MX" b="1" dirty="0">
                <a:latin typeface="Times New Roman"/>
                <a:cs typeface="Times New Roman"/>
              </a:rPr>
              <a:t>las actividades innecesarias, esto es, las actividades que no son apreciadas por el cliente, o no son esenciales para la marcha de la organización</a:t>
            </a:r>
            <a:r>
              <a:rPr lang="es-MX" b="1" dirty="0" smtClean="0">
                <a:latin typeface="Times New Roman"/>
                <a:cs typeface="Times New Roman"/>
              </a:rPr>
              <a:t>.</a:t>
            </a:r>
            <a:r>
              <a:rPr lang="es-ES" b="1" dirty="0">
                <a:latin typeface="Times New Roman"/>
                <a:cs typeface="Times New Roman"/>
              </a:rPr>
              <a:t> </a:t>
            </a:r>
            <a:endParaRPr lang="es-MX" b="1" dirty="0">
              <a:latin typeface="Comic Sans MS" pitchFamily="66" charset="0"/>
            </a:endParaRPr>
          </a:p>
          <a:p>
            <a:endParaRPr lang="es-ES" dirty="0"/>
          </a:p>
        </p:txBody>
      </p:sp>
    </p:spTree>
    <p:extLst>
      <p:ext uri="{BB962C8B-B14F-4D97-AF65-F5344CB8AC3E}">
        <p14:creationId xmlns:p14="http://schemas.microsoft.com/office/powerpoint/2010/main" val="2544928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95276"/>
            <a:ext cx="7620000" cy="1143000"/>
          </a:xfrm>
        </p:spPr>
        <p:txBody>
          <a:bodyPr/>
          <a:lstStyle/>
          <a:p>
            <a:pPr lvl="0"/>
            <a:r>
              <a:rPr lang="es-ES" sz="4000" dirty="0" smtClean="0"/>
              <a:t>…Paso 1. </a:t>
            </a:r>
            <a:br>
              <a:rPr lang="es-ES" sz="4000" dirty="0" smtClean="0"/>
            </a:br>
            <a:r>
              <a:rPr lang="es-ES" sz="4000" dirty="0" smtClean="0"/>
              <a:t>Identificar </a:t>
            </a:r>
            <a:r>
              <a:rPr lang="es-ES" sz="4000" dirty="0"/>
              <a:t>las actividades. </a:t>
            </a:r>
            <a:r>
              <a:rPr lang="es-ES_tradnl" sz="4000" dirty="0"/>
              <a:t/>
            </a:r>
            <a:br>
              <a:rPr lang="es-ES_tradnl" sz="4000" dirty="0"/>
            </a:br>
            <a:endParaRPr lang="es-ES" sz="4000" dirty="0"/>
          </a:p>
        </p:txBody>
      </p:sp>
      <p:sp>
        <p:nvSpPr>
          <p:cNvPr id="3" name="Marcador de contenido 2"/>
          <p:cNvSpPr>
            <a:spLocks noGrp="1"/>
          </p:cNvSpPr>
          <p:nvPr>
            <p:ph idx="1"/>
          </p:nvPr>
        </p:nvSpPr>
        <p:spPr>
          <a:xfrm>
            <a:off x="457200" y="1363134"/>
            <a:ext cx="7904163" cy="4834466"/>
          </a:xfrm>
        </p:spPr>
        <p:txBody>
          <a:bodyPr>
            <a:noAutofit/>
          </a:bodyPr>
          <a:lstStyle/>
          <a:p>
            <a:pPr marL="571500" lvl="0" indent="-457200">
              <a:buFont typeface="+mj-lt"/>
              <a:buAutoNum type="arabicPeriod"/>
            </a:pPr>
            <a:r>
              <a:rPr lang="es-ES" sz="2000" b="1" dirty="0" smtClean="0">
                <a:latin typeface="Times New Roman"/>
                <a:cs typeface="Times New Roman"/>
              </a:rPr>
              <a:t>Basarse en los </a:t>
            </a:r>
            <a:r>
              <a:rPr lang="es-ES" sz="2000" b="1" dirty="0">
                <a:latin typeface="Times New Roman"/>
                <a:cs typeface="Times New Roman"/>
              </a:rPr>
              <a:t>criterios con mayor concordancia </a:t>
            </a:r>
            <a:r>
              <a:rPr lang="es-ES" sz="2000" b="1" dirty="0" smtClean="0">
                <a:latin typeface="Times New Roman"/>
                <a:cs typeface="Times New Roman"/>
              </a:rPr>
              <a:t>que son</a:t>
            </a:r>
            <a:r>
              <a:rPr lang="es-ES" sz="2000" b="1" dirty="0">
                <a:latin typeface="Times New Roman"/>
                <a:cs typeface="Times New Roman"/>
              </a:rPr>
              <a:t>: </a:t>
            </a:r>
            <a:endParaRPr lang="es-ES_tradnl" sz="2000" b="1" dirty="0" smtClean="0">
              <a:latin typeface="Times New Roman"/>
              <a:cs typeface="Times New Roman"/>
            </a:endParaRPr>
          </a:p>
          <a:p>
            <a:pPr lvl="1"/>
            <a:r>
              <a:rPr lang="es-ES" sz="2000" b="1" dirty="0" smtClean="0">
                <a:latin typeface="Times New Roman"/>
                <a:cs typeface="Times New Roman"/>
              </a:rPr>
              <a:t>Tareas </a:t>
            </a:r>
            <a:r>
              <a:rPr lang="es-ES" sz="2000" b="1" dirty="0">
                <a:latin typeface="Times New Roman"/>
                <a:cs typeface="Times New Roman"/>
              </a:rPr>
              <a:t>que no se corresponden con el objetivo del área. </a:t>
            </a:r>
            <a:endParaRPr lang="es-ES" sz="2000" b="1" dirty="0" smtClean="0">
              <a:latin typeface="Times New Roman"/>
              <a:cs typeface="Times New Roman"/>
            </a:endParaRPr>
          </a:p>
          <a:p>
            <a:pPr lvl="1"/>
            <a:r>
              <a:rPr lang="es-ES" sz="2000" b="1" dirty="0" smtClean="0">
                <a:latin typeface="Times New Roman"/>
                <a:cs typeface="Times New Roman"/>
              </a:rPr>
              <a:t>Duplicidad </a:t>
            </a:r>
            <a:r>
              <a:rPr lang="es-ES" sz="2000" b="1" dirty="0">
                <a:latin typeface="Times New Roman"/>
                <a:cs typeface="Times New Roman"/>
              </a:rPr>
              <a:t>de tareas. </a:t>
            </a:r>
            <a:endParaRPr lang="es-ES_tradnl" sz="2000" b="1" dirty="0">
              <a:latin typeface="Times New Roman"/>
              <a:cs typeface="Times New Roman"/>
            </a:endParaRPr>
          </a:p>
          <a:p>
            <a:pPr lvl="1"/>
            <a:r>
              <a:rPr lang="es-ES" sz="2000" b="1" dirty="0">
                <a:latin typeface="Times New Roman"/>
                <a:cs typeface="Times New Roman"/>
              </a:rPr>
              <a:t>Omisión de tareas </a:t>
            </a:r>
            <a:r>
              <a:rPr lang="es-ES" sz="2000" b="1" dirty="0" smtClean="0">
                <a:latin typeface="Times New Roman"/>
                <a:cs typeface="Times New Roman"/>
              </a:rPr>
              <a:t>necesarias</a:t>
            </a:r>
          </a:p>
          <a:p>
            <a:pPr marL="457200" lvl="0" indent="-457200">
              <a:buFont typeface="+mj-lt"/>
              <a:buAutoNum type="arabicPeriod"/>
            </a:pPr>
            <a:r>
              <a:rPr lang="es-MX" sz="2000" b="1" dirty="0">
                <a:latin typeface="Times New Roman"/>
                <a:cs typeface="Times New Roman"/>
              </a:rPr>
              <a:t>Analizar las actividades significativas que son las que proporcionan las más grandes oportunidades de mejora. Seleccionar la actividad de menor precio que puede reducir costos siempre y cuando se trate de actividades relacionadas con procesos, servicios o productos, reducir el tiempo y esfuerzo innecesario para una actividad</a:t>
            </a:r>
            <a:r>
              <a:rPr lang="es-MX" sz="2000" b="1" dirty="0" smtClean="0">
                <a:latin typeface="Times New Roman"/>
                <a:cs typeface="Times New Roman"/>
              </a:rPr>
              <a:t>.</a:t>
            </a:r>
          </a:p>
          <a:p>
            <a:pPr marL="457200" lvl="0" indent="-457200">
              <a:buFont typeface="+mj-lt"/>
              <a:buAutoNum type="arabicPeriod"/>
            </a:pPr>
            <a:r>
              <a:rPr lang="es-MX" sz="2000" b="1" dirty="0" smtClean="0">
                <a:latin typeface="Times New Roman"/>
                <a:cs typeface="Times New Roman"/>
              </a:rPr>
              <a:t>Comparar </a:t>
            </a:r>
            <a:r>
              <a:rPr lang="es-MX" sz="2000" b="1" dirty="0">
                <a:latin typeface="Times New Roman"/>
                <a:cs typeface="Times New Roman"/>
              </a:rPr>
              <a:t>una actividad con una similar de otra compañía o de otras áreas de la organización</a:t>
            </a:r>
            <a:r>
              <a:rPr lang="es-MX" sz="2000" b="1" dirty="0" smtClean="0">
                <a:latin typeface="Times New Roman"/>
                <a:cs typeface="Times New Roman"/>
              </a:rPr>
              <a:t>.</a:t>
            </a:r>
            <a:endParaRPr lang="es-ES" sz="2000" b="1" dirty="0">
              <a:latin typeface="Times New Roman"/>
              <a:cs typeface="Times New Roman"/>
            </a:endParaRPr>
          </a:p>
          <a:p>
            <a:pPr marL="514350" lvl="0" indent="-514350">
              <a:buFont typeface="+mj-lt"/>
              <a:buAutoNum type="arabicPeriod"/>
            </a:pPr>
            <a:endParaRPr lang="es-MX" sz="2000" b="1" dirty="0">
              <a:latin typeface="Comic Sans MS" pitchFamily="66" charset="0"/>
            </a:endParaRPr>
          </a:p>
          <a:p>
            <a:endParaRPr lang="es-ES" sz="2000" dirty="0"/>
          </a:p>
        </p:txBody>
      </p:sp>
    </p:spTree>
    <p:extLst>
      <p:ext uri="{BB962C8B-B14F-4D97-AF65-F5344CB8AC3E}">
        <p14:creationId xmlns:p14="http://schemas.microsoft.com/office/powerpoint/2010/main" val="2580165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3" y="-44067"/>
            <a:ext cx="7475538" cy="768723"/>
          </a:xfrm>
        </p:spPr>
        <p:txBody>
          <a:bodyPr/>
          <a:lstStyle/>
          <a:p>
            <a:r>
              <a:rPr lang="es-ES" sz="2800" dirty="0" smtClean="0">
                <a:latin typeface="Times New Roman"/>
                <a:cs typeface="Times New Roman"/>
              </a:rPr>
              <a:t>CONTENIDO</a:t>
            </a:r>
            <a:endParaRPr lang="es-ES" sz="2800" dirty="0">
              <a:latin typeface="Times New Roman"/>
              <a:cs typeface="Times New Roman"/>
            </a:endParaRPr>
          </a:p>
        </p:txBody>
      </p:sp>
      <p:sp>
        <p:nvSpPr>
          <p:cNvPr id="3" name="Marcador de contenido 2"/>
          <p:cNvSpPr>
            <a:spLocks noGrp="1"/>
          </p:cNvSpPr>
          <p:nvPr>
            <p:ph idx="1"/>
          </p:nvPr>
        </p:nvSpPr>
        <p:spPr>
          <a:xfrm>
            <a:off x="152400" y="553808"/>
            <a:ext cx="8305800" cy="5530039"/>
          </a:xfrm>
        </p:spPr>
        <p:txBody>
          <a:bodyPr>
            <a:noAutofit/>
          </a:bodyPr>
          <a:lstStyle/>
          <a:p>
            <a:pPr marL="0" indent="0" algn="just">
              <a:buNone/>
            </a:pPr>
            <a:r>
              <a:rPr lang="es-ES" sz="1600" dirty="0">
                <a:effectLst/>
                <a:latin typeface="Times New Roman"/>
                <a:cs typeface="Times New Roman"/>
              </a:rPr>
              <a:t>Objetivo: </a:t>
            </a:r>
            <a:r>
              <a:rPr lang="es-ES_tradnl" sz="1600" dirty="0">
                <a:effectLst/>
                <a:latin typeface="Times New Roman"/>
                <a:cs typeface="Times New Roman"/>
              </a:rPr>
              <a:t>Aportar el fundamento teórico y metodológico para aplicar el método de costeo basado en actividades, llamado también costeo ABC por sus siglas en inglés (</a:t>
            </a:r>
            <a:r>
              <a:rPr lang="es-ES_tradnl" sz="1600" dirty="0" err="1">
                <a:effectLst/>
                <a:latin typeface="Times New Roman"/>
                <a:cs typeface="Times New Roman"/>
              </a:rPr>
              <a:t>Activity</a:t>
            </a:r>
            <a:r>
              <a:rPr lang="es-ES_tradnl" sz="1600" dirty="0">
                <a:effectLst/>
                <a:latin typeface="Times New Roman"/>
                <a:cs typeface="Times New Roman"/>
              </a:rPr>
              <a:t> </a:t>
            </a:r>
            <a:r>
              <a:rPr lang="es-ES_tradnl" sz="1600" dirty="0" err="1">
                <a:effectLst/>
                <a:latin typeface="Times New Roman"/>
                <a:cs typeface="Times New Roman"/>
              </a:rPr>
              <a:t>Based</a:t>
            </a:r>
            <a:r>
              <a:rPr lang="es-ES_tradnl" sz="1600" dirty="0">
                <a:effectLst/>
                <a:latin typeface="Times New Roman"/>
                <a:cs typeface="Times New Roman"/>
              </a:rPr>
              <a:t> </a:t>
            </a:r>
            <a:r>
              <a:rPr lang="es-ES_tradnl" sz="1600" dirty="0" err="1">
                <a:effectLst/>
                <a:latin typeface="Times New Roman"/>
                <a:cs typeface="Times New Roman"/>
              </a:rPr>
              <a:t>Costing</a:t>
            </a:r>
            <a:r>
              <a:rPr lang="es-ES" sz="1600" dirty="0">
                <a:effectLst/>
                <a:latin typeface="Times New Roman"/>
                <a:cs typeface="Times New Roman"/>
              </a:rPr>
              <a:t>). Con el fin de desarrollar en los estudiantes de la licenciatura en Contaduría, la habilidad para analizar y aplicar  el método en el entorno empresarial mexicano para aportar información relevante y oportuna del comportamiento de los costos para una mejor toma de decisiones.</a:t>
            </a:r>
          </a:p>
          <a:p>
            <a:pPr marL="0" indent="0" algn="just">
              <a:buNone/>
            </a:pPr>
            <a:r>
              <a:rPr lang="es-ES" sz="1600" dirty="0">
                <a:effectLst/>
                <a:latin typeface="Times New Roman"/>
                <a:cs typeface="Times New Roman"/>
              </a:rPr>
              <a:t>Para ello, incluye el desarrollo de las unidades 2 (Método de costeo ABC), 3 (Prácticas integrales de costos) y 4 (Elaboración de presupuesto) del programa de estudios de la asignatura Simulación de costos y presupuestos impartida en los últimos semestres de la carrera. </a:t>
            </a:r>
            <a:endParaRPr lang="es-ES" sz="1600" dirty="0" smtClean="0">
              <a:effectLst/>
              <a:latin typeface="Times New Roman"/>
              <a:cs typeface="Times New Roman"/>
            </a:endParaRPr>
          </a:p>
          <a:p>
            <a:pPr marL="0" indent="0" algn="just">
              <a:buNone/>
            </a:pPr>
            <a:r>
              <a:rPr lang="es-ES" sz="1600" dirty="0" smtClean="0">
                <a:effectLst/>
                <a:latin typeface="Times New Roman"/>
                <a:cs typeface="Times New Roman"/>
              </a:rPr>
              <a:t>Su </a:t>
            </a:r>
            <a:r>
              <a:rPr lang="es-ES" sz="1600" dirty="0">
                <a:effectLst/>
                <a:latin typeface="Times New Roman"/>
                <a:cs typeface="Times New Roman"/>
              </a:rPr>
              <a:t>contenido obedece la siguiente seriación:</a:t>
            </a:r>
          </a:p>
          <a:p>
            <a:pPr marL="0" indent="0" algn="just">
              <a:buNone/>
            </a:pPr>
            <a:r>
              <a:rPr lang="es-ES" sz="1600" dirty="0">
                <a:effectLst/>
                <a:latin typeface="Times New Roman"/>
                <a:cs typeface="Times New Roman"/>
              </a:rPr>
              <a:t>SERIE 1</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Cadena de valor y los costos. Objetivo: Inducir al fundamento teórico del método de costeo ABC.</a:t>
            </a:r>
          </a:p>
          <a:p>
            <a:pPr marL="0" indent="0" algn="just">
              <a:buNone/>
            </a:pPr>
            <a:r>
              <a:rPr lang="es-ES" sz="1600" dirty="0" smtClean="0">
                <a:effectLst/>
                <a:latin typeface="Times New Roman"/>
                <a:cs typeface="Times New Roman"/>
              </a:rPr>
              <a:t>SERIE </a:t>
            </a:r>
            <a:r>
              <a:rPr lang="es-ES" sz="1600" dirty="0">
                <a:effectLst/>
                <a:latin typeface="Times New Roman"/>
                <a:cs typeface="Times New Roman"/>
              </a:rPr>
              <a:t>2</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Gastos indirectos de fabricación. Objetivo</a:t>
            </a:r>
            <a:r>
              <a:rPr lang="es-ES" sz="1600" dirty="0">
                <a:effectLst/>
                <a:latin typeface="Times New Roman"/>
                <a:cs typeface="Times New Roman"/>
              </a:rPr>
              <a:t>: </a:t>
            </a:r>
            <a:r>
              <a:rPr lang="es-ES" sz="1600" dirty="0" smtClean="0">
                <a:effectLst/>
                <a:latin typeface="Times New Roman"/>
                <a:cs typeface="Times New Roman"/>
              </a:rPr>
              <a:t>Mostrar el método tradicional de asignación de gastos.</a:t>
            </a:r>
          </a:p>
          <a:p>
            <a:pPr marL="0" indent="0" algn="just">
              <a:buNone/>
            </a:pPr>
            <a:r>
              <a:rPr lang="es-ES" sz="1600" dirty="0" smtClean="0">
                <a:effectLst/>
                <a:latin typeface="Times New Roman"/>
                <a:cs typeface="Times New Roman"/>
              </a:rPr>
              <a:t>SERIE 3. Metodología del costeo ABC. Objetivo: Dar a conocer los elementos y fases del procedimiento para el desarrollo del costeo ABC.</a:t>
            </a:r>
          </a:p>
          <a:p>
            <a:pPr marL="0" indent="0" algn="just">
              <a:buNone/>
            </a:pPr>
            <a:r>
              <a:rPr lang="es-ES" sz="1600" dirty="0">
                <a:latin typeface="Times New Roman"/>
                <a:cs typeface="Times New Roman"/>
              </a:rPr>
              <a:t>SERIE 4. Aplicación del costeo ABC. Objetivo: Aplicar la metodología para la determinación del costo unitario mediante el costeo ABC</a:t>
            </a:r>
          </a:p>
        </p:txBody>
      </p:sp>
    </p:spTree>
    <p:extLst>
      <p:ext uri="{BB962C8B-B14F-4D97-AF65-F5344CB8AC3E}">
        <p14:creationId xmlns:p14="http://schemas.microsoft.com/office/powerpoint/2010/main" val="2464951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95276"/>
            <a:ext cx="7620000" cy="1143000"/>
          </a:xfrm>
        </p:spPr>
        <p:txBody>
          <a:bodyPr/>
          <a:lstStyle/>
          <a:p>
            <a:pPr lvl="0"/>
            <a:r>
              <a:rPr lang="es-ES" sz="2800" dirty="0" smtClean="0"/>
              <a:t>…Paso 1. </a:t>
            </a:r>
            <a:br>
              <a:rPr lang="es-ES" sz="2800" dirty="0" smtClean="0"/>
            </a:br>
            <a:r>
              <a:rPr lang="es-ES" sz="2800" dirty="0" smtClean="0"/>
              <a:t>Ejemplo. Identificar </a:t>
            </a:r>
            <a:r>
              <a:rPr lang="es-ES" sz="2800" dirty="0"/>
              <a:t>las actividades. </a:t>
            </a:r>
            <a:r>
              <a:rPr lang="es-ES_tradnl" sz="2800" dirty="0"/>
              <a:t/>
            </a:r>
            <a:br>
              <a:rPr lang="es-ES_tradnl" sz="2800" dirty="0"/>
            </a:br>
            <a:endParaRPr lang="es-ES" sz="2800" dirty="0"/>
          </a:p>
        </p:txBody>
      </p:sp>
      <p:graphicFrame>
        <p:nvGraphicFramePr>
          <p:cNvPr id="11" name="Diagrama 10"/>
          <p:cNvGraphicFramePr/>
          <p:nvPr>
            <p:extLst>
              <p:ext uri="{D42A27DB-BD31-4B8C-83A1-F6EECF244321}">
                <p14:modId xmlns:p14="http://schemas.microsoft.com/office/powerpoint/2010/main" val="2778586867"/>
              </p:ext>
            </p:extLst>
          </p:nvPr>
        </p:nvGraphicFramePr>
        <p:xfrm>
          <a:off x="-2218267" y="1438276"/>
          <a:ext cx="13478933" cy="3366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70910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0"/>
            <a:ext cx="7620000" cy="1603376"/>
          </a:xfrm>
        </p:spPr>
        <p:txBody>
          <a:bodyPr/>
          <a:lstStyle/>
          <a:p>
            <a:pPr lvl="0"/>
            <a:r>
              <a:rPr lang="es-ES" sz="4000" dirty="0" smtClean="0"/>
              <a:t/>
            </a:r>
            <a:br>
              <a:rPr lang="es-ES" sz="4000" dirty="0" smtClean="0"/>
            </a:br>
            <a:r>
              <a:rPr lang="es-ES" sz="4000" dirty="0" smtClean="0"/>
              <a:t>Paso 2. </a:t>
            </a:r>
            <a:br>
              <a:rPr lang="es-ES" sz="4000" dirty="0" smtClean="0"/>
            </a:br>
            <a:r>
              <a:rPr lang="es-ES" sz="4000" dirty="0" smtClean="0"/>
              <a:t>Repartir los costos entre las actividades.</a:t>
            </a:r>
            <a:br>
              <a:rPr lang="es-ES" sz="4000" dirty="0" smtClean="0"/>
            </a:br>
            <a:endParaRPr lang="es-ES" sz="4000" dirty="0"/>
          </a:p>
        </p:txBody>
      </p:sp>
      <p:sp>
        <p:nvSpPr>
          <p:cNvPr id="3" name="Marcador de contenido 2"/>
          <p:cNvSpPr>
            <a:spLocks noGrp="1"/>
          </p:cNvSpPr>
          <p:nvPr>
            <p:ph idx="1"/>
          </p:nvPr>
        </p:nvSpPr>
        <p:spPr>
          <a:xfrm>
            <a:off x="304800" y="2201333"/>
            <a:ext cx="8331200" cy="2035915"/>
          </a:xfrm>
        </p:spPr>
        <p:txBody>
          <a:bodyPr>
            <a:normAutofit lnSpcReduction="10000"/>
          </a:bodyPr>
          <a:lstStyle/>
          <a:p>
            <a:pPr marL="114300" lvl="0" indent="0">
              <a:buNone/>
            </a:pPr>
            <a:r>
              <a:rPr lang="es-ES" sz="2800" dirty="0" smtClean="0"/>
              <a:t>Prorratear los </a:t>
            </a:r>
            <a:r>
              <a:rPr lang="es-ES" sz="2800" dirty="0"/>
              <a:t>costos de cada </a:t>
            </a:r>
            <a:r>
              <a:rPr lang="es-ES" sz="2800" dirty="0" smtClean="0"/>
              <a:t>actividad de acuerdo al </a:t>
            </a:r>
            <a:r>
              <a:rPr lang="es-ES" sz="2800" dirty="0" err="1" smtClean="0"/>
              <a:t>cost</a:t>
            </a:r>
            <a:r>
              <a:rPr lang="es-ES" sz="2800" dirty="0" smtClean="0"/>
              <a:t> driver (inductores)</a:t>
            </a:r>
            <a:endParaRPr lang="es-ES_tradnl" sz="2800" dirty="0"/>
          </a:p>
          <a:p>
            <a:pPr marL="114300" lvl="0" indent="0">
              <a:buNone/>
            </a:pPr>
            <a:r>
              <a:rPr lang="es-ES" sz="3600" dirty="0"/>
              <a:t>C</a:t>
            </a:r>
            <a:r>
              <a:rPr lang="es-ES" sz="3600" dirty="0" smtClean="0"/>
              <a:t>uantitativa. </a:t>
            </a:r>
            <a:r>
              <a:rPr lang="es-ES" sz="2800" dirty="0" smtClean="0"/>
              <a:t>Se </a:t>
            </a:r>
            <a:r>
              <a:rPr lang="es-ES" sz="2800" dirty="0"/>
              <a:t>genera a través del sistema </a:t>
            </a:r>
            <a:r>
              <a:rPr lang="es-ES" sz="2800" dirty="0" smtClean="0"/>
              <a:t>de información contable con que cuenta la empresa.</a:t>
            </a:r>
          </a:p>
          <a:p>
            <a:endParaRPr lang="es-ES" dirty="0"/>
          </a:p>
        </p:txBody>
      </p:sp>
      <p:pic>
        <p:nvPicPr>
          <p:cNvPr id="2" name="Imagen 1"/>
          <p:cNvPicPr>
            <a:picLocks noChangeAspect="1"/>
          </p:cNvPicPr>
          <p:nvPr/>
        </p:nvPicPr>
        <p:blipFill>
          <a:blip r:embed="rId2"/>
          <a:stretch>
            <a:fillRect/>
          </a:stretch>
        </p:blipFill>
        <p:spPr>
          <a:xfrm>
            <a:off x="2302933" y="4237248"/>
            <a:ext cx="4571999" cy="2417552"/>
          </a:xfrm>
          <a:prstGeom prst="rect">
            <a:avLst/>
          </a:prstGeom>
        </p:spPr>
      </p:pic>
    </p:spTree>
    <p:extLst>
      <p:ext uri="{BB962C8B-B14F-4D97-AF65-F5344CB8AC3E}">
        <p14:creationId xmlns:p14="http://schemas.microsoft.com/office/powerpoint/2010/main" val="96435404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199" y="0"/>
            <a:ext cx="8432799" cy="863600"/>
          </a:xfrm>
        </p:spPr>
        <p:txBody>
          <a:bodyPr/>
          <a:lstStyle/>
          <a:p>
            <a:pPr lvl="0"/>
            <a:r>
              <a:rPr lang="es-ES" sz="2000" dirty="0" smtClean="0"/>
              <a:t/>
            </a:r>
            <a:br>
              <a:rPr lang="es-ES" sz="2000" dirty="0" smtClean="0"/>
            </a:br>
            <a:r>
              <a:rPr lang="es-ES" sz="2000" dirty="0" smtClean="0"/>
              <a:t>…Paso 2. </a:t>
            </a:r>
            <a:br>
              <a:rPr lang="es-ES" sz="2000" dirty="0" smtClean="0"/>
            </a:br>
            <a:r>
              <a:rPr lang="es-ES" sz="2000" dirty="0" smtClean="0"/>
              <a:t>Ejemplo. Repartir los costos entre las actividades de acuerdo a </a:t>
            </a:r>
            <a:r>
              <a:rPr lang="es-ES" sz="2000" dirty="0" err="1" smtClean="0"/>
              <a:t>cost</a:t>
            </a:r>
            <a:r>
              <a:rPr lang="es-ES" sz="2000" dirty="0" smtClean="0"/>
              <a:t> driver.</a:t>
            </a:r>
            <a:br>
              <a:rPr lang="es-ES" sz="2000" dirty="0" smtClean="0"/>
            </a:br>
            <a:endParaRPr lang="es-ES" sz="2000" dirty="0"/>
          </a:p>
        </p:txBody>
      </p:sp>
      <p:graphicFrame>
        <p:nvGraphicFramePr>
          <p:cNvPr id="5" name="Tabla 4"/>
          <p:cNvGraphicFramePr>
            <a:graphicFrameLocks noGrp="1"/>
          </p:cNvGraphicFramePr>
          <p:nvPr>
            <p:extLst>
              <p:ext uri="{D42A27DB-BD31-4B8C-83A1-F6EECF244321}">
                <p14:modId xmlns:p14="http://schemas.microsoft.com/office/powerpoint/2010/main" val="2466396576"/>
              </p:ext>
            </p:extLst>
          </p:nvPr>
        </p:nvGraphicFramePr>
        <p:xfrm>
          <a:off x="1524000" y="1397000"/>
          <a:ext cx="6096000" cy="44500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l" fontAlgn="b"/>
                      <a:r>
                        <a:rPr lang="es-ES" sz="1600" b="1" i="0" u="none" strike="noStrike" dirty="0" smtClean="0">
                          <a:solidFill>
                            <a:srgbClr val="000000"/>
                          </a:solidFill>
                          <a:effectLst/>
                          <a:latin typeface="Calibri"/>
                        </a:rPr>
                        <a:t>Actividad</a:t>
                      </a:r>
                      <a:endParaRPr lang="es-ES" sz="1600" b="1" i="0" u="none" strike="noStrike" dirty="0">
                        <a:solidFill>
                          <a:srgbClr val="000000"/>
                        </a:solidFill>
                        <a:effectLst/>
                        <a:latin typeface="Calibri"/>
                      </a:endParaRPr>
                    </a:p>
                  </a:txBody>
                  <a:tcPr marL="12700" marR="12700" marT="12700" marB="0" anchor="b"/>
                </a:tc>
                <a:tc>
                  <a:txBody>
                    <a:bodyPr/>
                    <a:lstStyle/>
                    <a:p>
                      <a:pPr algn="l" fontAlgn="ctr"/>
                      <a:r>
                        <a:rPr lang="es-ES" sz="1600" b="1" i="0" u="none" strike="noStrike" dirty="0" err="1" smtClean="0">
                          <a:solidFill>
                            <a:srgbClr val="000000"/>
                          </a:solidFill>
                          <a:effectLst/>
                          <a:latin typeface="Times New Roman"/>
                        </a:rPr>
                        <a:t>Cost</a:t>
                      </a:r>
                      <a:r>
                        <a:rPr lang="es-ES" sz="1600" b="1" i="0" u="none" strike="noStrike" dirty="0" smtClean="0">
                          <a:solidFill>
                            <a:srgbClr val="000000"/>
                          </a:solidFill>
                          <a:effectLst/>
                          <a:latin typeface="Times New Roman"/>
                        </a:rPr>
                        <a:t> driver</a:t>
                      </a:r>
                      <a:endParaRPr lang="es-ES" sz="1600" b="1" i="0" u="none" strike="noStrike" dirty="0">
                        <a:solidFill>
                          <a:srgbClr val="000000"/>
                        </a:solidFill>
                        <a:effectLst/>
                        <a:latin typeface="Times New Roman"/>
                      </a:endParaRPr>
                    </a:p>
                  </a:txBody>
                  <a:tcPr marL="12700" marR="12700" marT="12700" marB="0" anchor="ctr"/>
                </a:tc>
              </a:tr>
              <a:tr h="370840">
                <a:tc>
                  <a:txBody>
                    <a:bodyPr/>
                    <a:lstStyle/>
                    <a:p>
                      <a:pPr algn="l" fontAlgn="b"/>
                      <a:r>
                        <a:rPr lang="es-ES" sz="1600" b="1" i="0" u="none" strike="noStrike" dirty="0">
                          <a:solidFill>
                            <a:srgbClr val="000000"/>
                          </a:solidFill>
                          <a:effectLst/>
                          <a:latin typeface="Calibri"/>
                        </a:rPr>
                        <a:t>Investigación de mercados</a:t>
                      </a:r>
                    </a:p>
                  </a:txBody>
                  <a:tcPr marL="12700" marR="12700" marT="12700" marB="0" anchor="b"/>
                </a:tc>
                <a:tc>
                  <a:txBody>
                    <a:bodyPr/>
                    <a:lstStyle/>
                    <a:p>
                      <a:pPr algn="l" fontAlgn="ctr"/>
                      <a:r>
                        <a:rPr lang="es-ES" sz="1600" b="1" i="0" u="none" strike="noStrike" dirty="0">
                          <a:solidFill>
                            <a:srgbClr val="000000"/>
                          </a:solidFill>
                          <a:effectLst/>
                          <a:latin typeface="Times New Roman"/>
                        </a:rPr>
                        <a:t>No. de estudios</a:t>
                      </a:r>
                    </a:p>
                  </a:txBody>
                  <a:tcPr marL="12700" marR="12700" marT="12700" marB="0" anchor="ctr"/>
                </a:tc>
              </a:tr>
              <a:tr h="370840">
                <a:tc>
                  <a:txBody>
                    <a:bodyPr/>
                    <a:lstStyle/>
                    <a:p>
                      <a:pPr algn="l" fontAlgn="b"/>
                      <a:r>
                        <a:rPr lang="es-ES" sz="1600" b="1" i="0" u="none" strike="noStrike" dirty="0">
                          <a:solidFill>
                            <a:srgbClr val="000000"/>
                          </a:solidFill>
                          <a:effectLst/>
                          <a:latin typeface="Calibri"/>
                        </a:rPr>
                        <a:t>Abasto</a:t>
                      </a:r>
                    </a:p>
                  </a:txBody>
                  <a:tcPr marL="12700" marR="12700" marT="12700" marB="0" anchor="b"/>
                </a:tc>
                <a:tc>
                  <a:txBody>
                    <a:bodyPr/>
                    <a:lstStyle/>
                    <a:p>
                      <a:pPr algn="l" fontAlgn="ctr"/>
                      <a:r>
                        <a:rPr lang="es-ES" sz="1600" b="1" i="0" u="none" strike="noStrike" dirty="0">
                          <a:solidFill>
                            <a:srgbClr val="000000"/>
                          </a:solidFill>
                          <a:effectLst/>
                          <a:latin typeface="Times New Roman"/>
                        </a:rPr>
                        <a:t>No. de órdenes de compra</a:t>
                      </a:r>
                    </a:p>
                  </a:txBody>
                  <a:tcPr marL="12700" marR="12700" marT="12700" marB="0" anchor="ctr"/>
                </a:tc>
              </a:tr>
              <a:tr h="370840">
                <a:tc>
                  <a:txBody>
                    <a:bodyPr/>
                    <a:lstStyle/>
                    <a:p>
                      <a:pPr algn="l" fontAlgn="b"/>
                      <a:r>
                        <a:rPr lang="es-ES" sz="1600" b="1" i="0" u="none" strike="noStrike" dirty="0">
                          <a:solidFill>
                            <a:srgbClr val="000000"/>
                          </a:solidFill>
                          <a:effectLst/>
                          <a:latin typeface="Calibri"/>
                        </a:rPr>
                        <a:t>Recepción</a:t>
                      </a:r>
                    </a:p>
                  </a:txBody>
                  <a:tcPr marL="12700" marR="12700" marT="12700" marB="0" anchor="b"/>
                </a:tc>
                <a:tc>
                  <a:txBody>
                    <a:bodyPr/>
                    <a:lstStyle/>
                    <a:p>
                      <a:pPr algn="l" fontAlgn="b"/>
                      <a:r>
                        <a:rPr lang="es-ES" sz="1600" b="1" i="0" u="none" strike="noStrike">
                          <a:solidFill>
                            <a:srgbClr val="000000"/>
                          </a:solidFill>
                          <a:effectLst/>
                          <a:latin typeface="Calibri"/>
                        </a:rPr>
                        <a:t>No. de registros de entrada</a:t>
                      </a:r>
                    </a:p>
                  </a:txBody>
                  <a:tcPr marL="12700" marR="12700" marT="12700" marB="0" anchor="b"/>
                </a:tc>
              </a:tr>
              <a:tr h="370840">
                <a:tc>
                  <a:txBody>
                    <a:bodyPr/>
                    <a:lstStyle/>
                    <a:p>
                      <a:pPr algn="l" fontAlgn="b"/>
                      <a:r>
                        <a:rPr lang="es-ES" sz="1600" b="1" i="0" u="none" strike="noStrike">
                          <a:solidFill>
                            <a:srgbClr val="000000"/>
                          </a:solidFill>
                          <a:effectLst/>
                          <a:latin typeface="Calibri"/>
                        </a:rPr>
                        <a:t>Diseño</a:t>
                      </a:r>
                    </a:p>
                  </a:txBody>
                  <a:tcPr marL="12700" marR="12700" marT="12700" marB="0" anchor="b"/>
                </a:tc>
                <a:tc>
                  <a:txBody>
                    <a:bodyPr/>
                    <a:lstStyle/>
                    <a:p>
                      <a:pPr algn="l" fontAlgn="ctr"/>
                      <a:r>
                        <a:rPr lang="es-ES" sz="1600" b="1" i="0" u="none" strike="noStrike">
                          <a:solidFill>
                            <a:srgbClr val="000000"/>
                          </a:solidFill>
                          <a:effectLst/>
                          <a:latin typeface="Times New Roman"/>
                        </a:rPr>
                        <a:t>No. de patrones</a:t>
                      </a:r>
                    </a:p>
                  </a:txBody>
                  <a:tcPr marL="12700" marR="12700" marT="12700" marB="0" anchor="ctr"/>
                </a:tc>
              </a:tr>
              <a:tr h="370840">
                <a:tc>
                  <a:txBody>
                    <a:bodyPr/>
                    <a:lstStyle/>
                    <a:p>
                      <a:pPr algn="l" fontAlgn="b"/>
                      <a:r>
                        <a:rPr lang="es-ES" sz="1600" b="1" i="0" u="none" strike="noStrike">
                          <a:solidFill>
                            <a:srgbClr val="000000"/>
                          </a:solidFill>
                          <a:effectLst/>
                          <a:latin typeface="Calibri"/>
                        </a:rPr>
                        <a:t>Preparación de máquinas</a:t>
                      </a:r>
                    </a:p>
                  </a:txBody>
                  <a:tcPr marL="12700" marR="12700" marT="12700" marB="0" anchor="b"/>
                </a:tc>
                <a:tc>
                  <a:txBody>
                    <a:bodyPr/>
                    <a:lstStyle/>
                    <a:p>
                      <a:pPr algn="l" fontAlgn="ctr"/>
                      <a:r>
                        <a:rPr lang="es-ES" sz="1600" b="1" i="0" u="none" strike="noStrike">
                          <a:solidFill>
                            <a:srgbClr val="000000"/>
                          </a:solidFill>
                          <a:effectLst/>
                          <a:latin typeface="Times New Roman"/>
                        </a:rPr>
                        <a:t>No. horas de preparación</a:t>
                      </a:r>
                    </a:p>
                  </a:txBody>
                  <a:tcPr marL="12700" marR="12700" marT="12700" marB="0" anchor="ctr"/>
                </a:tc>
              </a:tr>
              <a:tr h="370840">
                <a:tc>
                  <a:txBody>
                    <a:bodyPr/>
                    <a:lstStyle/>
                    <a:p>
                      <a:pPr algn="l" fontAlgn="b"/>
                      <a:r>
                        <a:rPr lang="es-ES" sz="1600" b="1" i="0" u="none" strike="noStrike">
                          <a:solidFill>
                            <a:srgbClr val="000000"/>
                          </a:solidFill>
                          <a:effectLst/>
                          <a:latin typeface="Calibri"/>
                        </a:rPr>
                        <a:t>Ensamble</a:t>
                      </a:r>
                    </a:p>
                  </a:txBody>
                  <a:tcPr marL="12700" marR="12700" marT="12700" marB="0" anchor="b"/>
                </a:tc>
                <a:tc>
                  <a:txBody>
                    <a:bodyPr/>
                    <a:lstStyle/>
                    <a:p>
                      <a:pPr algn="l" fontAlgn="b"/>
                      <a:r>
                        <a:rPr lang="es-ES" sz="1600" b="1" i="0" u="none" strike="noStrike">
                          <a:solidFill>
                            <a:srgbClr val="000000"/>
                          </a:solidFill>
                          <a:effectLst/>
                          <a:latin typeface="Calibri"/>
                        </a:rPr>
                        <a:t>No. de horas empleadas</a:t>
                      </a:r>
                    </a:p>
                  </a:txBody>
                  <a:tcPr marL="12700" marR="12700" marT="12700" marB="0" anchor="b"/>
                </a:tc>
              </a:tr>
              <a:tr h="370840">
                <a:tc>
                  <a:txBody>
                    <a:bodyPr/>
                    <a:lstStyle/>
                    <a:p>
                      <a:pPr algn="l" fontAlgn="b"/>
                      <a:r>
                        <a:rPr lang="es-ES" sz="1600" b="1" i="0" u="none" strike="noStrike">
                          <a:solidFill>
                            <a:srgbClr val="000000"/>
                          </a:solidFill>
                          <a:effectLst/>
                          <a:latin typeface="Calibri"/>
                        </a:rPr>
                        <a:t>Acabados</a:t>
                      </a:r>
                    </a:p>
                  </a:txBody>
                  <a:tcPr marL="12700" marR="12700" marT="12700" marB="0" anchor="b"/>
                </a:tc>
                <a:tc>
                  <a:txBody>
                    <a:bodyPr/>
                    <a:lstStyle/>
                    <a:p>
                      <a:pPr algn="l" fontAlgn="b"/>
                      <a:r>
                        <a:rPr lang="es-ES" sz="1600" b="1" i="0" u="none" strike="noStrike">
                          <a:solidFill>
                            <a:srgbClr val="000000"/>
                          </a:solidFill>
                          <a:effectLst/>
                          <a:latin typeface="Calibri"/>
                        </a:rPr>
                        <a:t>No. de horas empleadas</a:t>
                      </a:r>
                    </a:p>
                  </a:txBody>
                  <a:tcPr marL="12700" marR="12700" marT="12700" marB="0" anchor="b"/>
                </a:tc>
              </a:tr>
              <a:tr h="370840">
                <a:tc>
                  <a:txBody>
                    <a:bodyPr/>
                    <a:lstStyle/>
                    <a:p>
                      <a:pPr algn="l" fontAlgn="b"/>
                      <a:r>
                        <a:rPr lang="es-ES" sz="1600" b="1" i="0" u="none" strike="noStrike">
                          <a:solidFill>
                            <a:srgbClr val="000000"/>
                          </a:solidFill>
                          <a:effectLst/>
                          <a:latin typeface="Calibri"/>
                        </a:rPr>
                        <a:t>Embarque</a:t>
                      </a:r>
                    </a:p>
                  </a:txBody>
                  <a:tcPr marL="12700" marR="12700" marT="12700" marB="0" anchor="b"/>
                </a:tc>
                <a:tc>
                  <a:txBody>
                    <a:bodyPr/>
                    <a:lstStyle/>
                    <a:p>
                      <a:pPr algn="l" fontAlgn="b"/>
                      <a:r>
                        <a:rPr lang="es-ES" sz="1600" b="1" i="0" u="none" strike="noStrike">
                          <a:solidFill>
                            <a:srgbClr val="000000"/>
                          </a:solidFill>
                          <a:effectLst/>
                          <a:latin typeface="Calibri"/>
                        </a:rPr>
                        <a:t>No. de pedidos</a:t>
                      </a:r>
                    </a:p>
                  </a:txBody>
                  <a:tcPr marL="12700" marR="12700" marT="12700" marB="0" anchor="b"/>
                </a:tc>
              </a:tr>
              <a:tr h="370840">
                <a:tc>
                  <a:txBody>
                    <a:bodyPr/>
                    <a:lstStyle/>
                    <a:p>
                      <a:pPr algn="l" fontAlgn="b"/>
                      <a:r>
                        <a:rPr lang="es-ES" sz="1600" b="1" i="0" u="none" strike="noStrike">
                          <a:solidFill>
                            <a:srgbClr val="000000"/>
                          </a:solidFill>
                          <a:effectLst/>
                          <a:latin typeface="Calibri"/>
                        </a:rPr>
                        <a:t>Recuperación de inversión</a:t>
                      </a:r>
                    </a:p>
                  </a:txBody>
                  <a:tcPr marL="12700" marR="12700" marT="12700" marB="0" anchor="b"/>
                </a:tc>
                <a:tc>
                  <a:txBody>
                    <a:bodyPr/>
                    <a:lstStyle/>
                    <a:p>
                      <a:pPr algn="l" fontAlgn="b"/>
                      <a:r>
                        <a:rPr lang="es-ES" sz="1600" b="1" i="0" u="none" strike="noStrike">
                          <a:solidFill>
                            <a:srgbClr val="000000"/>
                          </a:solidFill>
                          <a:effectLst/>
                          <a:latin typeface="Calibri"/>
                        </a:rPr>
                        <a:t>No. de facturas</a:t>
                      </a:r>
                    </a:p>
                  </a:txBody>
                  <a:tcPr marL="12700" marR="12700" marT="12700" marB="0" anchor="b"/>
                </a:tc>
              </a:tr>
              <a:tr h="370840">
                <a:tc>
                  <a:txBody>
                    <a:bodyPr/>
                    <a:lstStyle/>
                    <a:p>
                      <a:pPr algn="l" fontAlgn="b"/>
                      <a:r>
                        <a:rPr lang="es-ES" sz="1600" b="1" i="0" u="none" strike="noStrike">
                          <a:solidFill>
                            <a:srgbClr val="000000"/>
                          </a:solidFill>
                          <a:effectLst/>
                          <a:latin typeface="Calibri"/>
                        </a:rPr>
                        <a:t>Post venta</a:t>
                      </a:r>
                    </a:p>
                  </a:txBody>
                  <a:tcPr marL="12700" marR="12700" marT="12700" marB="0" anchor="b"/>
                </a:tc>
                <a:tc>
                  <a:txBody>
                    <a:bodyPr/>
                    <a:lstStyle/>
                    <a:p>
                      <a:pPr algn="l" fontAlgn="b"/>
                      <a:r>
                        <a:rPr lang="es-ES" sz="1600" b="1" i="0" u="none" strike="noStrike" dirty="0">
                          <a:solidFill>
                            <a:srgbClr val="000000"/>
                          </a:solidFill>
                          <a:effectLst/>
                          <a:latin typeface="Calibri"/>
                        </a:rPr>
                        <a:t>No. de encuestas</a:t>
                      </a:r>
                    </a:p>
                  </a:txBody>
                  <a:tcPr marL="12700" marR="12700" marT="12700" marB="0" anchor="b"/>
                </a:tc>
              </a:tr>
              <a:tr h="370840">
                <a:tc>
                  <a:txBody>
                    <a:bodyPr/>
                    <a:lstStyle/>
                    <a:p>
                      <a:endParaRPr lang="es-ES"/>
                    </a:p>
                  </a:txBody>
                  <a:tcPr/>
                </a:tc>
                <a:tc>
                  <a:txBody>
                    <a:bodyPr/>
                    <a:lstStyle/>
                    <a:p>
                      <a:endParaRPr lang="es-ES"/>
                    </a:p>
                  </a:txBody>
                  <a:tcPr/>
                </a:tc>
              </a:tr>
            </a:tbl>
          </a:graphicData>
        </a:graphic>
      </p:graphicFrame>
    </p:spTree>
    <p:extLst>
      <p:ext uri="{BB962C8B-B14F-4D97-AF65-F5344CB8AC3E}">
        <p14:creationId xmlns:p14="http://schemas.microsoft.com/office/powerpoint/2010/main" val="112137966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0"/>
            <a:ext cx="7620000" cy="1603376"/>
          </a:xfrm>
        </p:spPr>
        <p:txBody>
          <a:bodyPr/>
          <a:lstStyle/>
          <a:p>
            <a:pPr lvl="0"/>
            <a:r>
              <a:rPr lang="es-ES" sz="4000" dirty="0" smtClean="0"/>
              <a:t/>
            </a:r>
            <a:br>
              <a:rPr lang="es-ES" sz="4000" dirty="0" smtClean="0"/>
            </a:br>
            <a:r>
              <a:rPr lang="es-ES" sz="4000" dirty="0" smtClean="0"/>
              <a:t>…Paso 2. </a:t>
            </a:r>
            <a:br>
              <a:rPr lang="es-ES" sz="4000" dirty="0" smtClean="0"/>
            </a:br>
            <a:r>
              <a:rPr lang="es-ES" sz="4000" dirty="0" smtClean="0"/>
              <a:t>Repartir los costos entre las actividades.</a:t>
            </a:r>
            <a:br>
              <a:rPr lang="es-ES" sz="4000" dirty="0" smtClean="0"/>
            </a:br>
            <a:endParaRPr lang="es-ES" sz="4000" dirty="0"/>
          </a:p>
        </p:txBody>
      </p:sp>
      <p:sp>
        <p:nvSpPr>
          <p:cNvPr id="3" name="Marcador de contenido 2"/>
          <p:cNvSpPr>
            <a:spLocks noGrp="1"/>
          </p:cNvSpPr>
          <p:nvPr>
            <p:ph idx="1"/>
          </p:nvPr>
        </p:nvSpPr>
        <p:spPr>
          <a:xfrm>
            <a:off x="457200" y="1790383"/>
            <a:ext cx="8331200" cy="2421784"/>
          </a:xfrm>
        </p:spPr>
        <p:txBody>
          <a:bodyPr>
            <a:normAutofit/>
          </a:bodyPr>
          <a:lstStyle/>
          <a:p>
            <a:pPr marL="114300" lvl="0" indent="0">
              <a:buNone/>
            </a:pPr>
            <a:r>
              <a:rPr lang="es-ES" sz="3200" dirty="0" smtClean="0"/>
              <a:t>Cualitativa.  </a:t>
            </a:r>
            <a:r>
              <a:rPr lang="es-ES" dirty="0" smtClean="0"/>
              <a:t>Se </a:t>
            </a:r>
            <a:r>
              <a:rPr lang="es-ES" dirty="0"/>
              <a:t>obtiene con el método de expertos, por lo que deberá ser incluido en el sistema </a:t>
            </a:r>
            <a:r>
              <a:rPr lang="es-ES" dirty="0" smtClean="0"/>
              <a:t>de información contable. </a:t>
            </a:r>
            <a:r>
              <a:rPr lang="es-ES" dirty="0"/>
              <a:t>Este representa la medida del consumo de recursos que cada inductor ha necesitado para llevar a cabo su misión , o en otros términos el costo que cada inductor genera dentro de una actividad concreta. </a:t>
            </a:r>
            <a:endParaRPr lang="es-ES_tradnl" dirty="0"/>
          </a:p>
          <a:p>
            <a:pPr marL="0" indent="0">
              <a:buNone/>
            </a:pPr>
            <a:endParaRPr lang="es-ES" sz="2000" dirty="0"/>
          </a:p>
        </p:txBody>
      </p:sp>
      <p:pic>
        <p:nvPicPr>
          <p:cNvPr id="2" name="Imagen 1"/>
          <p:cNvPicPr>
            <a:picLocks noChangeAspect="1"/>
          </p:cNvPicPr>
          <p:nvPr/>
        </p:nvPicPr>
        <p:blipFill>
          <a:blip r:embed="rId2"/>
          <a:stretch>
            <a:fillRect/>
          </a:stretch>
        </p:blipFill>
        <p:spPr>
          <a:xfrm>
            <a:off x="2832100" y="4212166"/>
            <a:ext cx="3467100" cy="2463800"/>
          </a:xfrm>
          <a:prstGeom prst="rect">
            <a:avLst/>
          </a:prstGeom>
        </p:spPr>
      </p:pic>
    </p:spTree>
    <p:extLst>
      <p:ext uri="{BB962C8B-B14F-4D97-AF65-F5344CB8AC3E}">
        <p14:creationId xmlns:p14="http://schemas.microsoft.com/office/powerpoint/2010/main" val="195679154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Paso 3 </a:t>
            </a:r>
            <a:br>
              <a:rPr lang="es-ES" sz="4000" dirty="0" smtClean="0"/>
            </a:br>
            <a:r>
              <a:rPr lang="es-ES" sz="4000" dirty="0" smtClean="0"/>
              <a:t>Asignar los costos a los productos</a:t>
            </a:r>
            <a:endParaRPr lang="es-ES" sz="4000" dirty="0"/>
          </a:p>
        </p:txBody>
      </p:sp>
      <p:sp>
        <p:nvSpPr>
          <p:cNvPr id="3" name="Marcador de contenido 2"/>
          <p:cNvSpPr>
            <a:spLocks noGrp="1"/>
          </p:cNvSpPr>
          <p:nvPr>
            <p:ph idx="1"/>
          </p:nvPr>
        </p:nvSpPr>
        <p:spPr>
          <a:xfrm>
            <a:off x="779462" y="2688819"/>
            <a:ext cx="7581901" cy="3953436"/>
          </a:xfrm>
        </p:spPr>
        <p:txBody>
          <a:bodyPr/>
          <a:lstStyle/>
          <a:p>
            <a:r>
              <a:rPr lang="es-ES" sz="3200" dirty="0" smtClean="0"/>
              <a:t>Una </a:t>
            </a:r>
            <a:r>
              <a:rPr lang="es-ES" sz="3200" dirty="0"/>
              <a:t>vez ya se han obtenido los costos por inductor se puede proceder a asignar los costos de las actividades principales a los objetivos de costo ( grupo de productos o servicios). </a:t>
            </a:r>
            <a:endParaRPr lang="es-ES_tradnl" sz="3200" dirty="0"/>
          </a:p>
          <a:p>
            <a:endParaRPr lang="es-ES" dirty="0"/>
          </a:p>
        </p:txBody>
      </p:sp>
    </p:spTree>
    <p:extLst>
      <p:ext uri="{BB962C8B-B14F-4D97-AF65-F5344CB8AC3E}">
        <p14:creationId xmlns:p14="http://schemas.microsoft.com/office/powerpoint/2010/main" val="202823596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111623"/>
          </a:xfrm>
        </p:spPr>
        <p:txBody>
          <a:bodyPr/>
          <a:lstStyle/>
          <a:p>
            <a:r>
              <a:rPr lang="es-ES" sz="2800" dirty="0" smtClean="0"/>
              <a:t>…Paso 3 </a:t>
            </a:r>
            <a:br>
              <a:rPr lang="es-ES" sz="2800" dirty="0" smtClean="0"/>
            </a:br>
            <a:r>
              <a:rPr lang="es-ES" sz="2800" dirty="0" smtClean="0"/>
              <a:t>Ejemplo. Asignar los costos a los productos</a:t>
            </a:r>
            <a:endParaRPr lang="es-ES" sz="2800" dirty="0"/>
          </a:p>
        </p:txBody>
      </p:sp>
      <p:graphicFrame>
        <p:nvGraphicFramePr>
          <p:cNvPr id="6" name="Tabla 5"/>
          <p:cNvGraphicFramePr>
            <a:graphicFrameLocks noGrp="1"/>
          </p:cNvGraphicFramePr>
          <p:nvPr>
            <p:extLst>
              <p:ext uri="{D42A27DB-BD31-4B8C-83A1-F6EECF244321}">
                <p14:modId xmlns:p14="http://schemas.microsoft.com/office/powerpoint/2010/main" val="1078730875"/>
              </p:ext>
            </p:extLst>
          </p:nvPr>
        </p:nvGraphicFramePr>
        <p:xfrm>
          <a:off x="355603" y="1397000"/>
          <a:ext cx="8551330" cy="5193625"/>
        </p:xfrm>
        <a:graphic>
          <a:graphicData uri="http://schemas.openxmlformats.org/drawingml/2006/table">
            <a:tbl>
              <a:tblPr firstRow="1" bandRow="1">
                <a:tableStyleId>{5C22544A-7EE6-4342-B048-85BDC9FD1C3A}</a:tableStyleId>
              </a:tblPr>
              <a:tblGrid>
                <a:gridCol w="1710266"/>
                <a:gridCol w="1710266"/>
                <a:gridCol w="1710266"/>
                <a:gridCol w="1710266"/>
                <a:gridCol w="1710266"/>
              </a:tblGrid>
              <a:tr h="338193">
                <a:tc>
                  <a:txBody>
                    <a:bodyPr/>
                    <a:lstStyle/>
                    <a:p>
                      <a:pPr algn="l" fontAlgn="b"/>
                      <a:r>
                        <a:rPr lang="es-ES" sz="1600" b="1" i="0" u="none" strike="noStrike" dirty="0">
                          <a:solidFill>
                            <a:srgbClr val="000000"/>
                          </a:solidFill>
                          <a:effectLst/>
                          <a:latin typeface="Calibri"/>
                        </a:rPr>
                        <a:t>Actividad</a:t>
                      </a:r>
                    </a:p>
                  </a:txBody>
                  <a:tcPr marL="12700" marR="12700" marT="12700" marB="0" anchor="b"/>
                </a:tc>
                <a:tc>
                  <a:txBody>
                    <a:bodyPr/>
                    <a:lstStyle/>
                    <a:p>
                      <a:pPr algn="l" fontAlgn="b"/>
                      <a:r>
                        <a:rPr lang="es-ES" sz="1600" b="1" i="0" u="none" strike="noStrike">
                          <a:solidFill>
                            <a:srgbClr val="000000"/>
                          </a:solidFill>
                          <a:effectLst/>
                          <a:latin typeface="Calibri"/>
                        </a:rPr>
                        <a:t>Cost driver</a:t>
                      </a:r>
                    </a:p>
                  </a:txBody>
                  <a:tcPr marL="12700" marR="12700" marT="12700" marB="0" anchor="b"/>
                </a:tc>
                <a:tc>
                  <a:txBody>
                    <a:bodyPr/>
                    <a:lstStyle/>
                    <a:p>
                      <a:pPr algn="l" fontAlgn="b"/>
                      <a:r>
                        <a:rPr lang="es-ES" sz="1600" b="1" i="0" u="none" strike="noStrike">
                          <a:solidFill>
                            <a:srgbClr val="000000"/>
                          </a:solidFill>
                          <a:effectLst/>
                          <a:latin typeface="Calibri"/>
                        </a:rPr>
                        <a:t>Tablero</a:t>
                      </a:r>
                    </a:p>
                  </a:txBody>
                  <a:tcPr marL="12700" marR="12700" marT="12700" marB="0" anchor="b"/>
                </a:tc>
                <a:tc>
                  <a:txBody>
                    <a:bodyPr/>
                    <a:lstStyle/>
                    <a:p>
                      <a:pPr algn="l" fontAlgn="b"/>
                      <a:r>
                        <a:rPr lang="es-ES" sz="1600" b="1" i="0" u="none" strike="noStrike">
                          <a:solidFill>
                            <a:srgbClr val="000000"/>
                          </a:solidFill>
                          <a:effectLst/>
                          <a:latin typeface="Calibri"/>
                        </a:rPr>
                        <a:t>Consola</a:t>
                      </a:r>
                    </a:p>
                  </a:txBody>
                  <a:tcPr marL="12700" marR="12700" marT="12700" marB="0" anchor="b"/>
                </a:tc>
                <a:tc>
                  <a:txBody>
                    <a:bodyPr/>
                    <a:lstStyle/>
                    <a:p>
                      <a:pPr algn="l" fontAlgn="b"/>
                      <a:r>
                        <a:rPr lang="es-ES" sz="1600" b="1" i="0" u="none" strike="noStrike">
                          <a:solidFill>
                            <a:srgbClr val="000000"/>
                          </a:solidFill>
                          <a:effectLst/>
                          <a:latin typeface="Calibri"/>
                        </a:rPr>
                        <a:t>Facia delantera</a:t>
                      </a:r>
                    </a:p>
                  </a:txBody>
                  <a:tcPr marL="12700" marR="12700" marT="12700" marB="0" anchor="b"/>
                </a:tc>
              </a:tr>
              <a:tr h="456329">
                <a:tc>
                  <a:txBody>
                    <a:bodyPr/>
                    <a:lstStyle/>
                    <a:p>
                      <a:pPr algn="l" fontAlgn="b"/>
                      <a:r>
                        <a:rPr lang="es-ES" sz="1600" b="1" i="0" u="none" strike="noStrike">
                          <a:solidFill>
                            <a:srgbClr val="000000"/>
                          </a:solidFill>
                          <a:effectLst/>
                          <a:latin typeface="Calibri"/>
                        </a:rPr>
                        <a:t>Investigación de mercados</a:t>
                      </a:r>
                    </a:p>
                  </a:txBody>
                  <a:tcPr marL="12700" marR="12700" marT="12700" marB="0" anchor="b"/>
                </a:tc>
                <a:tc>
                  <a:txBody>
                    <a:bodyPr/>
                    <a:lstStyle/>
                    <a:p>
                      <a:pPr algn="l" fontAlgn="ctr"/>
                      <a:r>
                        <a:rPr lang="es-ES" sz="1600" b="1" i="0" u="none" strike="noStrike">
                          <a:solidFill>
                            <a:srgbClr val="000000"/>
                          </a:solidFill>
                          <a:effectLst/>
                          <a:latin typeface="Times New Roman"/>
                        </a:rPr>
                        <a:t>No. de estudios</a:t>
                      </a:r>
                    </a:p>
                  </a:txBody>
                  <a:tcPr marL="12700" marR="12700" marT="12700" marB="0" anchor="ctr"/>
                </a:tc>
                <a:tc>
                  <a:txBody>
                    <a:bodyPr/>
                    <a:lstStyle/>
                    <a:p>
                      <a:pPr algn="r" fontAlgn="b"/>
                      <a:r>
                        <a:rPr lang="es-ES" sz="1600" b="1" i="0" u="none" strike="noStrike">
                          <a:solidFill>
                            <a:srgbClr val="000000"/>
                          </a:solidFill>
                          <a:effectLst/>
                          <a:latin typeface="Calibri"/>
                        </a:rPr>
                        <a:t> $33.00 </a:t>
                      </a:r>
                    </a:p>
                  </a:txBody>
                  <a:tcPr marL="12700" marR="12700" marT="12700" marB="0" anchor="b"/>
                </a:tc>
                <a:tc>
                  <a:txBody>
                    <a:bodyPr/>
                    <a:lstStyle/>
                    <a:p>
                      <a:pPr algn="r" fontAlgn="b"/>
                      <a:r>
                        <a:rPr lang="es-ES" sz="1600" b="1" i="0" u="none" strike="noStrike">
                          <a:solidFill>
                            <a:srgbClr val="000000"/>
                          </a:solidFill>
                          <a:effectLst/>
                          <a:latin typeface="Calibri"/>
                        </a:rPr>
                        <a:t> $45.00 </a:t>
                      </a:r>
                    </a:p>
                  </a:txBody>
                  <a:tcPr marL="12700" marR="12700" marT="12700" marB="0" anchor="b"/>
                </a:tc>
                <a:tc>
                  <a:txBody>
                    <a:bodyPr/>
                    <a:lstStyle/>
                    <a:p>
                      <a:pPr algn="r" fontAlgn="b"/>
                      <a:r>
                        <a:rPr lang="es-ES" sz="1600" b="1" i="0" u="none" strike="noStrike">
                          <a:solidFill>
                            <a:srgbClr val="000000"/>
                          </a:solidFill>
                          <a:effectLst/>
                          <a:latin typeface="Calibri"/>
                        </a:rPr>
                        <a:t> $39.00 </a:t>
                      </a:r>
                    </a:p>
                  </a:txBody>
                  <a:tcPr marL="12700" marR="12700" marT="12700" marB="0" anchor="b"/>
                </a:tc>
              </a:tr>
              <a:tr h="456329">
                <a:tc>
                  <a:txBody>
                    <a:bodyPr/>
                    <a:lstStyle/>
                    <a:p>
                      <a:pPr algn="l" fontAlgn="b"/>
                      <a:r>
                        <a:rPr lang="es-ES" sz="1600" b="1" i="0" u="none" strike="noStrike">
                          <a:solidFill>
                            <a:srgbClr val="000000"/>
                          </a:solidFill>
                          <a:effectLst/>
                          <a:latin typeface="Calibri"/>
                        </a:rPr>
                        <a:t>Abasto</a:t>
                      </a:r>
                    </a:p>
                  </a:txBody>
                  <a:tcPr marL="12700" marR="12700" marT="12700" marB="0" anchor="b"/>
                </a:tc>
                <a:tc>
                  <a:txBody>
                    <a:bodyPr/>
                    <a:lstStyle/>
                    <a:p>
                      <a:pPr algn="l" fontAlgn="ctr"/>
                      <a:r>
                        <a:rPr lang="es-ES" sz="1600" b="1" i="0" u="none" strike="noStrike">
                          <a:solidFill>
                            <a:srgbClr val="000000"/>
                          </a:solidFill>
                          <a:effectLst/>
                          <a:latin typeface="Times New Roman"/>
                        </a:rPr>
                        <a:t>No. de órdenes de compra</a:t>
                      </a:r>
                    </a:p>
                  </a:txBody>
                  <a:tcPr marL="12700" marR="12700" marT="12700" marB="0" anchor="ctr"/>
                </a:tc>
                <a:tc>
                  <a:txBody>
                    <a:bodyPr/>
                    <a:lstStyle/>
                    <a:p>
                      <a:pPr algn="r" fontAlgn="b"/>
                      <a:r>
                        <a:rPr lang="es-ES" sz="1600" b="1" i="0" u="none" strike="noStrike">
                          <a:solidFill>
                            <a:srgbClr val="000000"/>
                          </a:solidFill>
                          <a:effectLst/>
                          <a:latin typeface="Calibri"/>
                        </a:rPr>
                        <a:t>40.00</a:t>
                      </a:r>
                    </a:p>
                  </a:txBody>
                  <a:tcPr marL="12700" marR="12700" marT="12700" marB="0" anchor="b"/>
                </a:tc>
                <a:tc>
                  <a:txBody>
                    <a:bodyPr/>
                    <a:lstStyle/>
                    <a:p>
                      <a:pPr algn="r" fontAlgn="b"/>
                      <a:r>
                        <a:rPr lang="es-ES" sz="1600" b="1" i="0" u="none" strike="noStrike">
                          <a:solidFill>
                            <a:srgbClr val="000000"/>
                          </a:solidFill>
                          <a:effectLst/>
                          <a:latin typeface="Calibri"/>
                        </a:rPr>
                        <a:t>33.00</a:t>
                      </a:r>
                    </a:p>
                  </a:txBody>
                  <a:tcPr marL="12700" marR="12700" marT="12700" marB="0" anchor="b"/>
                </a:tc>
                <a:tc>
                  <a:txBody>
                    <a:bodyPr/>
                    <a:lstStyle/>
                    <a:p>
                      <a:pPr algn="r" fontAlgn="b"/>
                      <a:r>
                        <a:rPr lang="es-ES" sz="1600" b="1" i="0" u="none" strike="noStrike">
                          <a:solidFill>
                            <a:srgbClr val="000000"/>
                          </a:solidFill>
                          <a:effectLst/>
                          <a:latin typeface="Calibri"/>
                        </a:rPr>
                        <a:t>57.00</a:t>
                      </a:r>
                    </a:p>
                  </a:txBody>
                  <a:tcPr marL="12700" marR="12700" marT="12700" marB="0" anchor="b"/>
                </a:tc>
              </a:tr>
              <a:tr h="456329">
                <a:tc>
                  <a:txBody>
                    <a:bodyPr/>
                    <a:lstStyle/>
                    <a:p>
                      <a:pPr algn="l" fontAlgn="b"/>
                      <a:r>
                        <a:rPr lang="es-ES" sz="1600" b="1" i="0" u="none" strike="noStrike">
                          <a:solidFill>
                            <a:srgbClr val="000000"/>
                          </a:solidFill>
                          <a:effectLst/>
                          <a:latin typeface="Calibri"/>
                        </a:rPr>
                        <a:t>Recepción</a:t>
                      </a:r>
                    </a:p>
                  </a:txBody>
                  <a:tcPr marL="12700" marR="12700" marT="12700" marB="0" anchor="b"/>
                </a:tc>
                <a:tc>
                  <a:txBody>
                    <a:bodyPr/>
                    <a:lstStyle/>
                    <a:p>
                      <a:pPr algn="l" fontAlgn="b"/>
                      <a:r>
                        <a:rPr lang="es-ES" sz="1600" b="1" i="0" u="none" strike="noStrike">
                          <a:solidFill>
                            <a:srgbClr val="000000"/>
                          </a:solidFill>
                          <a:effectLst/>
                          <a:latin typeface="Calibri"/>
                        </a:rPr>
                        <a:t>No. de registros de entrada</a:t>
                      </a:r>
                    </a:p>
                  </a:txBody>
                  <a:tcPr marL="12700" marR="12700" marT="12700" marB="0" anchor="b"/>
                </a:tc>
                <a:tc>
                  <a:txBody>
                    <a:bodyPr/>
                    <a:lstStyle/>
                    <a:p>
                      <a:pPr algn="r" fontAlgn="ctr"/>
                      <a:r>
                        <a:rPr lang="es-ES" sz="1600" b="1" i="0" u="none" strike="noStrike">
                          <a:solidFill>
                            <a:srgbClr val="000000"/>
                          </a:solidFill>
                          <a:effectLst/>
                          <a:latin typeface="Times New Roman"/>
                        </a:rPr>
                        <a:t>55.00</a:t>
                      </a:r>
                    </a:p>
                  </a:txBody>
                  <a:tcPr marL="12700" marR="12700" marT="12700" marB="0" anchor="ctr"/>
                </a:tc>
                <a:tc>
                  <a:txBody>
                    <a:bodyPr/>
                    <a:lstStyle/>
                    <a:p>
                      <a:pPr algn="r" fontAlgn="b"/>
                      <a:r>
                        <a:rPr lang="es-ES" sz="1600" b="1" i="0" u="none" strike="noStrike">
                          <a:solidFill>
                            <a:srgbClr val="000000"/>
                          </a:solidFill>
                          <a:effectLst/>
                          <a:latin typeface="Calibri"/>
                        </a:rPr>
                        <a:t>66.00</a:t>
                      </a:r>
                    </a:p>
                  </a:txBody>
                  <a:tcPr marL="12700" marR="12700" marT="12700" marB="0" anchor="b"/>
                </a:tc>
                <a:tc>
                  <a:txBody>
                    <a:bodyPr/>
                    <a:lstStyle/>
                    <a:p>
                      <a:pPr algn="r" fontAlgn="b"/>
                      <a:r>
                        <a:rPr lang="es-ES" sz="1600" b="1" i="0" u="none" strike="noStrike">
                          <a:solidFill>
                            <a:srgbClr val="000000"/>
                          </a:solidFill>
                          <a:effectLst/>
                          <a:latin typeface="Calibri"/>
                        </a:rPr>
                        <a:t>56.00</a:t>
                      </a:r>
                    </a:p>
                  </a:txBody>
                  <a:tcPr marL="12700" marR="12700" marT="12700" marB="0" anchor="b"/>
                </a:tc>
              </a:tr>
              <a:tr h="338193">
                <a:tc>
                  <a:txBody>
                    <a:bodyPr/>
                    <a:lstStyle/>
                    <a:p>
                      <a:pPr algn="l" fontAlgn="b"/>
                      <a:r>
                        <a:rPr lang="es-ES" sz="1600" b="1" i="0" u="none" strike="noStrike">
                          <a:solidFill>
                            <a:srgbClr val="000000"/>
                          </a:solidFill>
                          <a:effectLst/>
                          <a:latin typeface="Calibri"/>
                        </a:rPr>
                        <a:t>Diseño</a:t>
                      </a:r>
                    </a:p>
                  </a:txBody>
                  <a:tcPr marL="12700" marR="12700" marT="12700" marB="0" anchor="b"/>
                </a:tc>
                <a:tc>
                  <a:txBody>
                    <a:bodyPr/>
                    <a:lstStyle/>
                    <a:p>
                      <a:pPr algn="l" fontAlgn="ctr"/>
                      <a:r>
                        <a:rPr lang="es-ES" sz="1600" b="1" i="0" u="none" strike="noStrike">
                          <a:solidFill>
                            <a:srgbClr val="000000"/>
                          </a:solidFill>
                          <a:effectLst/>
                          <a:latin typeface="Times New Roman"/>
                        </a:rPr>
                        <a:t>No. de patrones</a:t>
                      </a:r>
                    </a:p>
                  </a:txBody>
                  <a:tcPr marL="12700" marR="12700" marT="12700" marB="0" anchor="ctr"/>
                </a:tc>
                <a:tc>
                  <a:txBody>
                    <a:bodyPr/>
                    <a:lstStyle/>
                    <a:p>
                      <a:pPr algn="r" fontAlgn="b"/>
                      <a:r>
                        <a:rPr lang="es-ES" sz="1600" b="1" i="0" u="none" strike="noStrike">
                          <a:solidFill>
                            <a:srgbClr val="000000"/>
                          </a:solidFill>
                          <a:effectLst/>
                          <a:latin typeface="Calibri"/>
                        </a:rPr>
                        <a:t>100.00</a:t>
                      </a:r>
                    </a:p>
                  </a:txBody>
                  <a:tcPr marL="12700" marR="12700" marT="12700" marB="0" anchor="b"/>
                </a:tc>
                <a:tc>
                  <a:txBody>
                    <a:bodyPr/>
                    <a:lstStyle/>
                    <a:p>
                      <a:pPr algn="r" fontAlgn="b"/>
                      <a:r>
                        <a:rPr lang="es-ES" sz="1600" b="1" i="0" u="none" strike="noStrike">
                          <a:solidFill>
                            <a:srgbClr val="000000"/>
                          </a:solidFill>
                          <a:effectLst/>
                          <a:latin typeface="Calibri"/>
                        </a:rPr>
                        <a:t>110.00</a:t>
                      </a:r>
                    </a:p>
                  </a:txBody>
                  <a:tcPr marL="12700" marR="12700" marT="12700" marB="0" anchor="b"/>
                </a:tc>
                <a:tc>
                  <a:txBody>
                    <a:bodyPr/>
                    <a:lstStyle/>
                    <a:p>
                      <a:pPr algn="r" fontAlgn="b"/>
                      <a:r>
                        <a:rPr lang="es-ES" sz="1600" b="1" i="0" u="none" strike="noStrike">
                          <a:solidFill>
                            <a:srgbClr val="000000"/>
                          </a:solidFill>
                          <a:effectLst/>
                          <a:latin typeface="Calibri"/>
                        </a:rPr>
                        <a:t>200.00</a:t>
                      </a:r>
                    </a:p>
                  </a:txBody>
                  <a:tcPr marL="12700" marR="12700" marT="12700" marB="0" anchor="b"/>
                </a:tc>
              </a:tr>
              <a:tr h="456329">
                <a:tc>
                  <a:txBody>
                    <a:bodyPr/>
                    <a:lstStyle/>
                    <a:p>
                      <a:pPr algn="l" fontAlgn="b"/>
                      <a:r>
                        <a:rPr lang="es-ES" sz="1600" b="1" i="0" u="none" strike="noStrike">
                          <a:solidFill>
                            <a:srgbClr val="000000"/>
                          </a:solidFill>
                          <a:effectLst/>
                          <a:latin typeface="Calibri"/>
                        </a:rPr>
                        <a:t>Preparación de máquinas</a:t>
                      </a:r>
                    </a:p>
                  </a:txBody>
                  <a:tcPr marL="12700" marR="12700" marT="12700" marB="0" anchor="b"/>
                </a:tc>
                <a:tc>
                  <a:txBody>
                    <a:bodyPr/>
                    <a:lstStyle/>
                    <a:p>
                      <a:pPr algn="l" fontAlgn="ctr"/>
                      <a:r>
                        <a:rPr lang="es-ES" sz="1600" b="1" i="0" u="none" strike="noStrike">
                          <a:solidFill>
                            <a:srgbClr val="000000"/>
                          </a:solidFill>
                          <a:effectLst/>
                          <a:latin typeface="Times New Roman"/>
                        </a:rPr>
                        <a:t>No. horas de preparación</a:t>
                      </a:r>
                    </a:p>
                  </a:txBody>
                  <a:tcPr marL="12700" marR="12700" marT="12700" marB="0" anchor="ctr"/>
                </a:tc>
                <a:tc>
                  <a:txBody>
                    <a:bodyPr/>
                    <a:lstStyle/>
                    <a:p>
                      <a:pPr algn="r" fontAlgn="b"/>
                      <a:r>
                        <a:rPr lang="es-ES" sz="1600" b="1" i="0" u="none" strike="noStrike">
                          <a:solidFill>
                            <a:srgbClr val="000000"/>
                          </a:solidFill>
                          <a:effectLst/>
                          <a:latin typeface="Calibri"/>
                        </a:rPr>
                        <a:t>44.00</a:t>
                      </a:r>
                    </a:p>
                  </a:txBody>
                  <a:tcPr marL="12700" marR="12700" marT="12700" marB="0" anchor="b"/>
                </a:tc>
                <a:tc>
                  <a:txBody>
                    <a:bodyPr/>
                    <a:lstStyle/>
                    <a:p>
                      <a:pPr algn="r" fontAlgn="b"/>
                      <a:r>
                        <a:rPr lang="es-ES" sz="1600" b="1" i="0" u="none" strike="noStrike">
                          <a:solidFill>
                            <a:srgbClr val="000000"/>
                          </a:solidFill>
                          <a:effectLst/>
                          <a:latin typeface="Calibri"/>
                        </a:rPr>
                        <a:t>45.00</a:t>
                      </a:r>
                    </a:p>
                  </a:txBody>
                  <a:tcPr marL="12700" marR="12700" marT="12700" marB="0" anchor="b"/>
                </a:tc>
                <a:tc>
                  <a:txBody>
                    <a:bodyPr/>
                    <a:lstStyle/>
                    <a:p>
                      <a:pPr algn="r" fontAlgn="b"/>
                      <a:r>
                        <a:rPr lang="es-ES" sz="1600" b="1" i="0" u="none" strike="noStrike">
                          <a:solidFill>
                            <a:srgbClr val="000000"/>
                          </a:solidFill>
                          <a:effectLst/>
                          <a:latin typeface="Calibri"/>
                        </a:rPr>
                        <a:t>63.00</a:t>
                      </a:r>
                    </a:p>
                  </a:txBody>
                  <a:tcPr marL="12700" marR="12700" marT="12700" marB="0" anchor="b"/>
                </a:tc>
              </a:tr>
              <a:tr h="456329">
                <a:tc>
                  <a:txBody>
                    <a:bodyPr/>
                    <a:lstStyle/>
                    <a:p>
                      <a:pPr algn="l" fontAlgn="b"/>
                      <a:r>
                        <a:rPr lang="es-ES" sz="1600" b="1" i="0" u="none" strike="noStrike">
                          <a:solidFill>
                            <a:srgbClr val="000000"/>
                          </a:solidFill>
                          <a:effectLst/>
                          <a:latin typeface="Calibri"/>
                        </a:rPr>
                        <a:t>Ensamble</a:t>
                      </a:r>
                    </a:p>
                  </a:txBody>
                  <a:tcPr marL="12700" marR="12700" marT="12700" marB="0" anchor="b"/>
                </a:tc>
                <a:tc>
                  <a:txBody>
                    <a:bodyPr/>
                    <a:lstStyle/>
                    <a:p>
                      <a:pPr algn="l" fontAlgn="b"/>
                      <a:r>
                        <a:rPr lang="es-ES" sz="1600" b="1" i="0" u="none" strike="noStrike">
                          <a:solidFill>
                            <a:srgbClr val="000000"/>
                          </a:solidFill>
                          <a:effectLst/>
                          <a:latin typeface="Calibri"/>
                        </a:rPr>
                        <a:t>No. de horas empleadas</a:t>
                      </a:r>
                    </a:p>
                  </a:txBody>
                  <a:tcPr marL="12700" marR="12700" marT="12700" marB="0" anchor="b"/>
                </a:tc>
                <a:tc>
                  <a:txBody>
                    <a:bodyPr/>
                    <a:lstStyle/>
                    <a:p>
                      <a:pPr algn="r" fontAlgn="b"/>
                      <a:r>
                        <a:rPr lang="es-ES" sz="1600" b="1" i="0" u="none" strike="noStrike">
                          <a:solidFill>
                            <a:srgbClr val="000000"/>
                          </a:solidFill>
                          <a:effectLst/>
                          <a:latin typeface="Calibri"/>
                        </a:rPr>
                        <a:t>22.22</a:t>
                      </a:r>
                    </a:p>
                  </a:txBody>
                  <a:tcPr marL="12700" marR="12700" marT="12700" marB="0" anchor="b"/>
                </a:tc>
                <a:tc>
                  <a:txBody>
                    <a:bodyPr/>
                    <a:lstStyle/>
                    <a:p>
                      <a:pPr algn="r" fontAlgn="b"/>
                      <a:r>
                        <a:rPr lang="es-ES" sz="1600" b="1" i="0" u="none" strike="noStrike">
                          <a:solidFill>
                            <a:srgbClr val="000000"/>
                          </a:solidFill>
                          <a:effectLst/>
                          <a:latin typeface="Calibri"/>
                        </a:rPr>
                        <a:t>55.56</a:t>
                      </a:r>
                    </a:p>
                  </a:txBody>
                  <a:tcPr marL="12700" marR="12700" marT="12700" marB="0" anchor="b"/>
                </a:tc>
                <a:tc>
                  <a:txBody>
                    <a:bodyPr/>
                    <a:lstStyle/>
                    <a:p>
                      <a:pPr algn="r" fontAlgn="b"/>
                      <a:r>
                        <a:rPr lang="es-ES" sz="1600" b="1" i="0" u="none" strike="noStrike">
                          <a:solidFill>
                            <a:srgbClr val="000000"/>
                          </a:solidFill>
                          <a:effectLst/>
                          <a:latin typeface="Calibri"/>
                        </a:rPr>
                        <a:t>74.07</a:t>
                      </a:r>
                    </a:p>
                  </a:txBody>
                  <a:tcPr marL="12700" marR="12700" marT="12700" marB="0" anchor="b"/>
                </a:tc>
              </a:tr>
              <a:tr h="456329">
                <a:tc>
                  <a:txBody>
                    <a:bodyPr/>
                    <a:lstStyle/>
                    <a:p>
                      <a:pPr algn="l" fontAlgn="b"/>
                      <a:r>
                        <a:rPr lang="es-ES" sz="1600" b="1" i="0" u="none" strike="noStrike">
                          <a:solidFill>
                            <a:srgbClr val="000000"/>
                          </a:solidFill>
                          <a:effectLst/>
                          <a:latin typeface="Calibri"/>
                        </a:rPr>
                        <a:t>Acabados</a:t>
                      </a:r>
                    </a:p>
                  </a:txBody>
                  <a:tcPr marL="12700" marR="12700" marT="12700" marB="0" anchor="b"/>
                </a:tc>
                <a:tc>
                  <a:txBody>
                    <a:bodyPr/>
                    <a:lstStyle/>
                    <a:p>
                      <a:pPr algn="l" fontAlgn="b"/>
                      <a:r>
                        <a:rPr lang="es-ES" sz="1600" b="1" i="0" u="none" strike="noStrike">
                          <a:solidFill>
                            <a:srgbClr val="000000"/>
                          </a:solidFill>
                          <a:effectLst/>
                          <a:latin typeface="Calibri"/>
                        </a:rPr>
                        <a:t>No. de horas empleadas</a:t>
                      </a:r>
                    </a:p>
                  </a:txBody>
                  <a:tcPr marL="12700" marR="12700" marT="12700" marB="0" anchor="b"/>
                </a:tc>
                <a:tc>
                  <a:txBody>
                    <a:bodyPr/>
                    <a:lstStyle/>
                    <a:p>
                      <a:pPr algn="r" fontAlgn="b"/>
                      <a:r>
                        <a:rPr lang="es-ES" sz="1600" b="1" i="0" u="none" strike="noStrike">
                          <a:solidFill>
                            <a:srgbClr val="000000"/>
                          </a:solidFill>
                          <a:effectLst/>
                          <a:latin typeface="Calibri"/>
                        </a:rPr>
                        <a:t>69.22</a:t>
                      </a:r>
                    </a:p>
                  </a:txBody>
                  <a:tcPr marL="12700" marR="12700" marT="12700" marB="0" anchor="b"/>
                </a:tc>
                <a:tc>
                  <a:txBody>
                    <a:bodyPr/>
                    <a:lstStyle/>
                    <a:p>
                      <a:pPr algn="r" fontAlgn="b"/>
                      <a:r>
                        <a:rPr lang="es-ES" sz="1600" b="1" i="0" u="none" strike="noStrike">
                          <a:solidFill>
                            <a:srgbClr val="000000"/>
                          </a:solidFill>
                          <a:effectLst/>
                          <a:latin typeface="Calibri"/>
                        </a:rPr>
                        <a:t>136.85</a:t>
                      </a:r>
                    </a:p>
                  </a:txBody>
                  <a:tcPr marL="12700" marR="12700" marT="12700" marB="0" anchor="b"/>
                </a:tc>
                <a:tc>
                  <a:txBody>
                    <a:bodyPr/>
                    <a:lstStyle/>
                    <a:p>
                      <a:pPr algn="r" fontAlgn="b"/>
                      <a:r>
                        <a:rPr lang="es-ES" sz="1600" b="1" i="0" u="none" strike="noStrike">
                          <a:solidFill>
                            <a:srgbClr val="000000"/>
                          </a:solidFill>
                          <a:effectLst/>
                          <a:latin typeface="Calibri"/>
                        </a:rPr>
                        <a:t>225.11</a:t>
                      </a:r>
                    </a:p>
                  </a:txBody>
                  <a:tcPr marL="12700" marR="12700" marT="12700" marB="0" anchor="b"/>
                </a:tc>
              </a:tr>
              <a:tr h="338193">
                <a:tc>
                  <a:txBody>
                    <a:bodyPr/>
                    <a:lstStyle/>
                    <a:p>
                      <a:pPr algn="l" fontAlgn="b"/>
                      <a:r>
                        <a:rPr lang="es-ES" sz="1600" b="1" i="0" u="none" strike="noStrike">
                          <a:solidFill>
                            <a:srgbClr val="000000"/>
                          </a:solidFill>
                          <a:effectLst/>
                          <a:latin typeface="Calibri"/>
                        </a:rPr>
                        <a:t>Embarque</a:t>
                      </a:r>
                    </a:p>
                  </a:txBody>
                  <a:tcPr marL="12700" marR="12700" marT="12700" marB="0" anchor="b"/>
                </a:tc>
                <a:tc>
                  <a:txBody>
                    <a:bodyPr/>
                    <a:lstStyle/>
                    <a:p>
                      <a:pPr algn="l" fontAlgn="b"/>
                      <a:r>
                        <a:rPr lang="es-ES" sz="1600" b="1" i="0" u="none" strike="noStrike">
                          <a:solidFill>
                            <a:srgbClr val="000000"/>
                          </a:solidFill>
                          <a:effectLst/>
                          <a:latin typeface="Calibri"/>
                        </a:rPr>
                        <a:t>No. de pedidos</a:t>
                      </a:r>
                    </a:p>
                  </a:txBody>
                  <a:tcPr marL="12700" marR="12700" marT="12700" marB="0" anchor="b"/>
                </a:tc>
                <a:tc>
                  <a:txBody>
                    <a:bodyPr/>
                    <a:lstStyle/>
                    <a:p>
                      <a:pPr algn="r" fontAlgn="b"/>
                      <a:r>
                        <a:rPr lang="es-ES" sz="1600" b="1" i="0" u="none" strike="noStrike">
                          <a:solidFill>
                            <a:srgbClr val="000000"/>
                          </a:solidFill>
                          <a:effectLst/>
                          <a:latin typeface="Calibri"/>
                        </a:rPr>
                        <a:t>120.00</a:t>
                      </a:r>
                    </a:p>
                  </a:txBody>
                  <a:tcPr marL="12700" marR="12700" marT="12700" marB="0" anchor="b"/>
                </a:tc>
                <a:tc>
                  <a:txBody>
                    <a:bodyPr/>
                    <a:lstStyle/>
                    <a:p>
                      <a:pPr algn="r" fontAlgn="b"/>
                      <a:r>
                        <a:rPr lang="es-ES" sz="1600" b="1" i="0" u="none" strike="noStrike">
                          <a:solidFill>
                            <a:srgbClr val="000000"/>
                          </a:solidFill>
                          <a:effectLst/>
                          <a:latin typeface="Calibri"/>
                        </a:rPr>
                        <a:t>110.00</a:t>
                      </a:r>
                    </a:p>
                  </a:txBody>
                  <a:tcPr marL="12700" marR="12700" marT="12700" marB="0" anchor="b"/>
                </a:tc>
                <a:tc>
                  <a:txBody>
                    <a:bodyPr/>
                    <a:lstStyle/>
                    <a:p>
                      <a:pPr algn="r" fontAlgn="b"/>
                      <a:r>
                        <a:rPr lang="es-ES" sz="1600" b="1" i="0" u="none" strike="noStrike">
                          <a:solidFill>
                            <a:srgbClr val="000000"/>
                          </a:solidFill>
                          <a:effectLst/>
                          <a:latin typeface="Calibri"/>
                        </a:rPr>
                        <a:t>115.00</a:t>
                      </a:r>
                    </a:p>
                  </a:txBody>
                  <a:tcPr marL="12700" marR="12700" marT="12700" marB="0" anchor="b"/>
                </a:tc>
              </a:tr>
              <a:tr h="456329">
                <a:tc>
                  <a:txBody>
                    <a:bodyPr/>
                    <a:lstStyle/>
                    <a:p>
                      <a:pPr algn="l" fontAlgn="b"/>
                      <a:r>
                        <a:rPr lang="es-ES" sz="1600" b="1" i="0" u="none" strike="noStrike">
                          <a:solidFill>
                            <a:srgbClr val="000000"/>
                          </a:solidFill>
                          <a:effectLst/>
                          <a:latin typeface="Calibri"/>
                        </a:rPr>
                        <a:t>Recuperación de inversión</a:t>
                      </a:r>
                    </a:p>
                  </a:txBody>
                  <a:tcPr marL="12700" marR="12700" marT="12700" marB="0" anchor="b"/>
                </a:tc>
                <a:tc>
                  <a:txBody>
                    <a:bodyPr/>
                    <a:lstStyle/>
                    <a:p>
                      <a:pPr algn="l" fontAlgn="b"/>
                      <a:r>
                        <a:rPr lang="es-ES" sz="1600" b="1" i="0" u="none" strike="noStrike">
                          <a:solidFill>
                            <a:srgbClr val="000000"/>
                          </a:solidFill>
                          <a:effectLst/>
                          <a:latin typeface="Calibri"/>
                        </a:rPr>
                        <a:t>No. de facturas</a:t>
                      </a:r>
                    </a:p>
                  </a:txBody>
                  <a:tcPr marL="12700" marR="12700" marT="12700" marB="0" anchor="b"/>
                </a:tc>
                <a:tc>
                  <a:txBody>
                    <a:bodyPr/>
                    <a:lstStyle/>
                    <a:p>
                      <a:pPr algn="r" fontAlgn="b"/>
                      <a:r>
                        <a:rPr lang="es-ES" sz="1600" b="1" i="0" u="none" strike="noStrike">
                          <a:solidFill>
                            <a:srgbClr val="000000"/>
                          </a:solidFill>
                          <a:effectLst/>
                          <a:latin typeface="Calibri"/>
                        </a:rPr>
                        <a:t>100.00</a:t>
                      </a:r>
                    </a:p>
                  </a:txBody>
                  <a:tcPr marL="12700" marR="12700" marT="12700" marB="0" anchor="b"/>
                </a:tc>
                <a:tc>
                  <a:txBody>
                    <a:bodyPr/>
                    <a:lstStyle/>
                    <a:p>
                      <a:pPr algn="r" fontAlgn="b"/>
                      <a:r>
                        <a:rPr lang="es-ES" sz="1600" b="1" i="0" u="none" strike="noStrike">
                          <a:solidFill>
                            <a:srgbClr val="000000"/>
                          </a:solidFill>
                          <a:effectLst/>
                          <a:latin typeface="Calibri"/>
                        </a:rPr>
                        <a:t>110.00</a:t>
                      </a:r>
                    </a:p>
                  </a:txBody>
                  <a:tcPr marL="12700" marR="12700" marT="12700" marB="0" anchor="b"/>
                </a:tc>
                <a:tc>
                  <a:txBody>
                    <a:bodyPr/>
                    <a:lstStyle/>
                    <a:p>
                      <a:pPr algn="r" fontAlgn="b"/>
                      <a:r>
                        <a:rPr lang="es-ES" sz="1600" b="1" i="0" u="none" strike="noStrike">
                          <a:solidFill>
                            <a:srgbClr val="000000"/>
                          </a:solidFill>
                          <a:effectLst/>
                          <a:latin typeface="Calibri"/>
                        </a:rPr>
                        <a:t>80.00</a:t>
                      </a:r>
                    </a:p>
                  </a:txBody>
                  <a:tcPr marL="12700" marR="12700" marT="12700" marB="0" anchor="b"/>
                </a:tc>
              </a:tr>
              <a:tr h="338193">
                <a:tc>
                  <a:txBody>
                    <a:bodyPr/>
                    <a:lstStyle/>
                    <a:p>
                      <a:pPr algn="l" fontAlgn="b"/>
                      <a:r>
                        <a:rPr lang="es-ES" sz="1600" b="1" i="0" u="none" strike="noStrike">
                          <a:solidFill>
                            <a:srgbClr val="000000"/>
                          </a:solidFill>
                          <a:effectLst/>
                          <a:latin typeface="Calibri"/>
                        </a:rPr>
                        <a:t>Post venta</a:t>
                      </a:r>
                    </a:p>
                  </a:txBody>
                  <a:tcPr marL="12700" marR="12700" marT="12700" marB="0" anchor="b"/>
                </a:tc>
                <a:tc>
                  <a:txBody>
                    <a:bodyPr/>
                    <a:lstStyle/>
                    <a:p>
                      <a:pPr algn="l" fontAlgn="b"/>
                      <a:r>
                        <a:rPr lang="es-ES" sz="1600" b="1" i="0" u="none" strike="noStrike">
                          <a:solidFill>
                            <a:srgbClr val="000000"/>
                          </a:solidFill>
                          <a:effectLst/>
                          <a:latin typeface="Calibri"/>
                        </a:rPr>
                        <a:t>No. de encuestas</a:t>
                      </a:r>
                    </a:p>
                  </a:txBody>
                  <a:tcPr marL="12700" marR="12700" marT="12700" marB="0" anchor="b"/>
                </a:tc>
                <a:tc>
                  <a:txBody>
                    <a:bodyPr/>
                    <a:lstStyle/>
                    <a:p>
                      <a:pPr algn="r" fontAlgn="b"/>
                      <a:r>
                        <a:rPr lang="es-ES" sz="1600" b="1" i="0" u="none" strike="noStrike">
                          <a:solidFill>
                            <a:srgbClr val="000000"/>
                          </a:solidFill>
                          <a:effectLst/>
                          <a:latin typeface="Calibri"/>
                        </a:rPr>
                        <a:t>59.00</a:t>
                      </a:r>
                    </a:p>
                  </a:txBody>
                  <a:tcPr marL="12700" marR="12700" marT="12700" marB="0" anchor="b"/>
                </a:tc>
                <a:tc>
                  <a:txBody>
                    <a:bodyPr/>
                    <a:lstStyle/>
                    <a:p>
                      <a:pPr algn="r" fontAlgn="b"/>
                      <a:r>
                        <a:rPr lang="es-ES" sz="1600" b="1" i="0" u="none" strike="noStrike">
                          <a:solidFill>
                            <a:srgbClr val="000000"/>
                          </a:solidFill>
                          <a:effectLst/>
                          <a:latin typeface="Calibri"/>
                        </a:rPr>
                        <a:t>61.00</a:t>
                      </a:r>
                    </a:p>
                  </a:txBody>
                  <a:tcPr marL="12700" marR="12700" marT="12700" marB="0" anchor="b"/>
                </a:tc>
                <a:tc>
                  <a:txBody>
                    <a:bodyPr/>
                    <a:lstStyle/>
                    <a:p>
                      <a:pPr algn="r" fontAlgn="b"/>
                      <a:r>
                        <a:rPr lang="es-ES" sz="1600" b="1" i="0" u="none" strike="noStrike">
                          <a:solidFill>
                            <a:srgbClr val="000000"/>
                          </a:solidFill>
                          <a:effectLst/>
                          <a:latin typeface="Calibri"/>
                        </a:rPr>
                        <a:t>36.00</a:t>
                      </a:r>
                    </a:p>
                  </a:txBody>
                  <a:tcPr marL="12700" marR="12700" marT="12700" marB="0" anchor="b"/>
                </a:tc>
              </a:tr>
              <a:tr h="338193">
                <a:tc>
                  <a:txBody>
                    <a:bodyPr/>
                    <a:lstStyle/>
                    <a:p>
                      <a:pPr algn="l" fontAlgn="b"/>
                      <a:r>
                        <a:rPr lang="es-ES" sz="1600" b="1" i="0" u="none" strike="noStrike">
                          <a:solidFill>
                            <a:srgbClr val="000000"/>
                          </a:solidFill>
                          <a:effectLst/>
                          <a:latin typeface="Calibri"/>
                        </a:rPr>
                        <a:t>Costo unitario</a:t>
                      </a:r>
                    </a:p>
                  </a:txBody>
                  <a:tcPr marL="12700" marR="12700" marT="12700" marB="0" anchor="b"/>
                </a:tc>
                <a:tc>
                  <a:txBody>
                    <a:bodyPr/>
                    <a:lstStyle/>
                    <a:p>
                      <a:pPr algn="l" fontAlgn="b"/>
                      <a:r>
                        <a:rPr lang="es-ES" sz="1600" b="1" i="0" u="none" strike="noStrike">
                          <a:solidFill>
                            <a:srgbClr val="000000"/>
                          </a:solidFill>
                          <a:effectLst/>
                          <a:latin typeface="Calibri"/>
                        </a:rPr>
                        <a:t> </a:t>
                      </a:r>
                    </a:p>
                  </a:txBody>
                  <a:tcPr marL="12700" marR="12700" marT="12700" marB="0" anchor="b"/>
                </a:tc>
                <a:tc>
                  <a:txBody>
                    <a:bodyPr/>
                    <a:lstStyle/>
                    <a:p>
                      <a:pPr algn="r" fontAlgn="b"/>
                      <a:r>
                        <a:rPr lang="es-ES" sz="1600" b="1" i="0" u="none" strike="noStrike">
                          <a:solidFill>
                            <a:srgbClr val="000000"/>
                          </a:solidFill>
                          <a:effectLst/>
                          <a:latin typeface="Calibri"/>
                        </a:rPr>
                        <a:t> $642.44 </a:t>
                      </a:r>
                    </a:p>
                  </a:txBody>
                  <a:tcPr marL="12700" marR="12700" marT="12700" marB="0" anchor="b"/>
                </a:tc>
                <a:tc>
                  <a:txBody>
                    <a:bodyPr/>
                    <a:lstStyle/>
                    <a:p>
                      <a:pPr algn="r" fontAlgn="b"/>
                      <a:r>
                        <a:rPr lang="es-ES" sz="1600" b="1" i="0" u="none" strike="noStrike">
                          <a:solidFill>
                            <a:srgbClr val="000000"/>
                          </a:solidFill>
                          <a:effectLst/>
                          <a:latin typeface="Calibri"/>
                        </a:rPr>
                        <a:t> $772.41 </a:t>
                      </a:r>
                    </a:p>
                  </a:txBody>
                  <a:tcPr marL="12700" marR="12700" marT="12700" marB="0" anchor="b"/>
                </a:tc>
                <a:tc>
                  <a:txBody>
                    <a:bodyPr/>
                    <a:lstStyle/>
                    <a:p>
                      <a:pPr algn="r" fontAlgn="b"/>
                      <a:r>
                        <a:rPr lang="es-ES" sz="1600" b="1" i="0" u="none" strike="noStrike" dirty="0">
                          <a:solidFill>
                            <a:srgbClr val="000000"/>
                          </a:solidFill>
                          <a:effectLst/>
                          <a:latin typeface="Calibri"/>
                        </a:rPr>
                        <a:t> $945.18 </a:t>
                      </a:r>
                    </a:p>
                  </a:txBody>
                  <a:tcPr marL="12700" marR="12700" marT="12700" marB="0" anchor="b"/>
                </a:tc>
              </a:tr>
            </a:tbl>
          </a:graphicData>
        </a:graphic>
      </p:graphicFrame>
    </p:spTree>
    <p:extLst>
      <p:ext uri="{BB962C8B-B14F-4D97-AF65-F5344CB8AC3E}">
        <p14:creationId xmlns:p14="http://schemas.microsoft.com/office/powerpoint/2010/main" val="141195223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Paso 4. Analizar </a:t>
            </a:r>
            <a:r>
              <a:rPr lang="es-ES" sz="4000" dirty="0"/>
              <a:t>los resultados </a:t>
            </a:r>
          </a:p>
        </p:txBody>
      </p:sp>
      <p:sp>
        <p:nvSpPr>
          <p:cNvPr id="3" name="Marcador de contenido 2"/>
          <p:cNvSpPr>
            <a:spLocks noGrp="1"/>
          </p:cNvSpPr>
          <p:nvPr>
            <p:ph idx="1"/>
          </p:nvPr>
        </p:nvSpPr>
        <p:spPr>
          <a:xfrm>
            <a:off x="779462" y="2305860"/>
            <a:ext cx="7581901" cy="3953436"/>
          </a:xfrm>
        </p:spPr>
        <p:txBody>
          <a:bodyPr>
            <a:normAutofit/>
          </a:bodyPr>
          <a:lstStyle/>
          <a:p>
            <a:pPr marL="114300" indent="0">
              <a:buNone/>
            </a:pPr>
            <a:r>
              <a:rPr lang="es-ES" sz="2800" dirty="0" smtClean="0"/>
              <a:t>Para </a:t>
            </a:r>
            <a:r>
              <a:rPr lang="es-ES" sz="2800" dirty="0"/>
              <a:t>el análisis de los resultados se deberá comparar los márgenes de los </a:t>
            </a:r>
            <a:r>
              <a:rPr lang="es-ES" sz="2800" dirty="0" smtClean="0"/>
              <a:t>productos </a:t>
            </a:r>
            <a:r>
              <a:rPr lang="es-ES" sz="2800" dirty="0"/>
              <a:t>con los costos ABC </a:t>
            </a:r>
            <a:r>
              <a:rPr lang="es-ES" sz="2800" dirty="0" smtClean="0"/>
              <a:t>obtenidos, </a:t>
            </a:r>
            <a:r>
              <a:rPr lang="es-ES" sz="2800" dirty="0"/>
              <a:t>de esta comparación resultarán los márgenes económicos por </a:t>
            </a:r>
            <a:r>
              <a:rPr lang="es-ES" sz="2800" dirty="0" smtClean="0"/>
              <a:t>productos, </a:t>
            </a:r>
            <a:r>
              <a:rPr lang="es-ES" sz="2800" dirty="0"/>
              <a:t>los cuales deben ser analizados </a:t>
            </a:r>
            <a:endParaRPr lang="es-ES_tradnl" sz="2800" dirty="0"/>
          </a:p>
          <a:p>
            <a:endParaRPr lang="es-ES" sz="2800" dirty="0"/>
          </a:p>
        </p:txBody>
      </p:sp>
    </p:spTree>
    <p:extLst>
      <p:ext uri="{BB962C8B-B14F-4D97-AF65-F5344CB8AC3E}">
        <p14:creationId xmlns:p14="http://schemas.microsoft.com/office/powerpoint/2010/main" val="347509860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a:spLocks noGrp="1"/>
          </p:cNvSpPr>
          <p:nvPr>
            <p:ph type="title"/>
          </p:nvPr>
        </p:nvSpPr>
        <p:spPr>
          <a:xfrm>
            <a:off x="779462" y="107577"/>
            <a:ext cx="7581901" cy="874556"/>
          </a:xfrm>
        </p:spPr>
        <p:txBody>
          <a:bodyPr/>
          <a:lstStyle/>
          <a:p>
            <a:r>
              <a:rPr lang="es-ES" sz="2800" dirty="0" smtClean="0"/>
              <a:t>Paso 4. </a:t>
            </a:r>
            <a:br>
              <a:rPr lang="es-ES" sz="2800" dirty="0" smtClean="0"/>
            </a:br>
            <a:r>
              <a:rPr lang="es-ES" sz="2800" dirty="0" smtClean="0"/>
              <a:t>Ejemplo. Analizar </a:t>
            </a:r>
            <a:r>
              <a:rPr lang="es-ES" sz="2800" dirty="0"/>
              <a:t>los resultados </a:t>
            </a:r>
          </a:p>
        </p:txBody>
      </p:sp>
      <p:pic>
        <p:nvPicPr>
          <p:cNvPr id="6" name="Imagen 5"/>
          <p:cNvPicPr>
            <a:picLocks noChangeAspect="1"/>
          </p:cNvPicPr>
          <p:nvPr/>
        </p:nvPicPr>
        <p:blipFill>
          <a:blip r:embed="rId2"/>
          <a:stretch>
            <a:fillRect/>
          </a:stretch>
        </p:blipFill>
        <p:spPr>
          <a:xfrm>
            <a:off x="1676400" y="1168400"/>
            <a:ext cx="7023100" cy="5046132"/>
          </a:xfrm>
          <a:prstGeom prst="rect">
            <a:avLst/>
          </a:prstGeom>
        </p:spPr>
      </p:pic>
      <p:sp>
        <p:nvSpPr>
          <p:cNvPr id="7" name="Flecha derecha 6"/>
          <p:cNvSpPr/>
          <p:nvPr/>
        </p:nvSpPr>
        <p:spPr>
          <a:xfrm>
            <a:off x="499533" y="2302933"/>
            <a:ext cx="829733" cy="118534"/>
          </a:xfrm>
          <a:prstGeom prst="rightArrow">
            <a:avLst/>
          </a:prstGeom>
          <a:solidFill>
            <a:srgbClr val="9DE61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Flecha derecha 11"/>
          <p:cNvSpPr/>
          <p:nvPr/>
        </p:nvSpPr>
        <p:spPr>
          <a:xfrm>
            <a:off x="499533" y="4978400"/>
            <a:ext cx="829733" cy="118534"/>
          </a:xfrm>
          <a:prstGeom prst="rightArrow">
            <a:avLst/>
          </a:prstGeom>
          <a:solidFill>
            <a:srgbClr val="9DE61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Flecha derecha 12"/>
          <p:cNvSpPr/>
          <p:nvPr/>
        </p:nvSpPr>
        <p:spPr>
          <a:xfrm>
            <a:off x="499533" y="6095998"/>
            <a:ext cx="829733" cy="118534"/>
          </a:xfrm>
          <a:prstGeom prst="rightArrow">
            <a:avLst/>
          </a:prstGeom>
          <a:solidFill>
            <a:srgbClr val="9DE61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6091284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993090"/>
          </a:xfrm>
        </p:spPr>
        <p:txBody>
          <a:bodyPr/>
          <a:lstStyle/>
          <a:p>
            <a:r>
              <a:rPr lang="es-ES" sz="4000" dirty="0" smtClean="0"/>
              <a:t>Referencias</a:t>
            </a:r>
            <a:endParaRPr lang="es-ES" sz="4000" dirty="0"/>
          </a:p>
        </p:txBody>
      </p:sp>
      <p:sp>
        <p:nvSpPr>
          <p:cNvPr id="3" name="Marcador de contenido 2"/>
          <p:cNvSpPr>
            <a:spLocks noGrp="1"/>
          </p:cNvSpPr>
          <p:nvPr>
            <p:ph idx="1"/>
          </p:nvPr>
        </p:nvSpPr>
        <p:spPr>
          <a:xfrm>
            <a:off x="779462" y="1129054"/>
            <a:ext cx="7581901" cy="4433545"/>
          </a:xfrm>
        </p:spPr>
        <p:txBody>
          <a:bodyPr>
            <a:noAutofit/>
          </a:bodyPr>
          <a:lstStyle/>
          <a:p>
            <a:pPr algn="just">
              <a:buFont typeface="Arial"/>
              <a:buChar char="•"/>
            </a:pPr>
            <a:r>
              <a:rPr lang="es-ES_tradnl" sz="2000" dirty="0" err="1" smtClean="0">
                <a:latin typeface="Times New Roman"/>
                <a:cs typeface="Times New Roman"/>
              </a:rPr>
              <a:t>Bendersky</a:t>
            </a:r>
            <a:r>
              <a:rPr lang="es-ES_tradnl" sz="2000" dirty="0">
                <a:latin typeface="Times New Roman"/>
                <a:cs typeface="Times New Roman"/>
              </a:rPr>
              <a:t>, E. (2017). </a:t>
            </a:r>
            <a:r>
              <a:rPr lang="es-ES_tradnl" sz="2000" i="1" dirty="0">
                <a:latin typeface="Times New Roman"/>
                <a:cs typeface="Times New Roman"/>
              </a:rPr>
              <a:t>ABC ABM Gestión de Costos por Actividades. Editorial de las Ciencias.</a:t>
            </a:r>
          </a:p>
          <a:p>
            <a:pPr algn="just">
              <a:buFont typeface="Arial"/>
              <a:buChar char="•"/>
            </a:pPr>
            <a:r>
              <a:rPr lang="es-ES" sz="2000" dirty="0" smtClean="0">
                <a:latin typeface="Times New Roman"/>
                <a:cs typeface="Times New Roman"/>
              </a:rPr>
              <a:t>Cherres, J, S. L. (2010). Un </a:t>
            </a:r>
            <a:r>
              <a:rPr lang="es-ES" sz="2000" dirty="0">
                <a:latin typeface="Times New Roman"/>
                <a:cs typeface="Times New Roman"/>
              </a:rPr>
              <a:t>caso de </a:t>
            </a:r>
            <a:r>
              <a:rPr lang="es-ES" sz="2000" dirty="0" err="1">
                <a:latin typeface="Times New Roman"/>
                <a:cs typeface="Times New Roman"/>
              </a:rPr>
              <a:t>aplicación</a:t>
            </a:r>
            <a:r>
              <a:rPr lang="es-ES" sz="2000" dirty="0">
                <a:latin typeface="Times New Roman"/>
                <a:cs typeface="Times New Roman"/>
              </a:rPr>
              <a:t> del sistema ABC en una empresa peruana: </a:t>
            </a:r>
            <a:r>
              <a:rPr lang="es-ES" sz="2000" dirty="0" err="1" smtClean="0">
                <a:latin typeface="Times New Roman"/>
                <a:cs typeface="Times New Roman"/>
              </a:rPr>
              <a:t>Frenosa</a:t>
            </a:r>
            <a:r>
              <a:rPr lang="es-ES" sz="2000" dirty="0" smtClean="0">
                <a:latin typeface="Times New Roman"/>
                <a:cs typeface="Times New Roman"/>
              </a:rPr>
              <a:t>.  </a:t>
            </a:r>
            <a:r>
              <a:rPr lang="es-ES" sz="2000" i="1" dirty="0">
                <a:latin typeface="Times New Roman"/>
                <a:cs typeface="Times New Roman"/>
              </a:rPr>
              <a:t>Contabilidad y Negocios</a:t>
            </a:r>
            <a:r>
              <a:rPr lang="es-ES" sz="2000" dirty="0">
                <a:latin typeface="Times New Roman"/>
                <a:cs typeface="Times New Roman"/>
              </a:rPr>
              <a:t>, vol. 5, </a:t>
            </a:r>
            <a:r>
              <a:rPr lang="es-ES" sz="2000" dirty="0" err="1">
                <a:latin typeface="Times New Roman"/>
                <a:cs typeface="Times New Roman"/>
              </a:rPr>
              <a:t>N</a:t>
            </a:r>
            <a:r>
              <a:rPr lang="es-ES" sz="2000" dirty="0" err="1" smtClean="0">
                <a:latin typeface="Times New Roman"/>
                <a:cs typeface="Times New Roman"/>
              </a:rPr>
              <a:t>úm</a:t>
            </a:r>
            <a:r>
              <a:rPr lang="es-ES" sz="2000" dirty="0">
                <a:latin typeface="Times New Roman"/>
                <a:cs typeface="Times New Roman"/>
              </a:rPr>
              <a:t>. 10, </a:t>
            </a:r>
            <a:r>
              <a:rPr lang="es-ES" sz="2000" dirty="0" smtClean="0">
                <a:latin typeface="Times New Roman"/>
                <a:cs typeface="Times New Roman"/>
              </a:rPr>
              <a:t>noviembre, pp</a:t>
            </a:r>
            <a:r>
              <a:rPr lang="es-ES" sz="2000" dirty="0">
                <a:latin typeface="Times New Roman"/>
                <a:cs typeface="Times New Roman"/>
              </a:rPr>
              <a:t>. 29-</a:t>
            </a:r>
            <a:r>
              <a:rPr lang="es-ES" sz="2000" dirty="0" smtClean="0">
                <a:latin typeface="Times New Roman"/>
                <a:cs typeface="Times New Roman"/>
              </a:rPr>
              <a:t>43.</a:t>
            </a:r>
          </a:p>
          <a:p>
            <a:pPr algn="just">
              <a:buFont typeface="Arial"/>
              <a:buChar char="•"/>
            </a:pPr>
            <a:r>
              <a:rPr lang="es-ES" sz="2000" dirty="0" err="1" smtClean="0">
                <a:latin typeface="Times New Roman"/>
                <a:cs typeface="Times New Roman"/>
              </a:rPr>
              <a:t>Hongren</a:t>
            </a:r>
            <a:r>
              <a:rPr lang="es-ES" sz="2000" dirty="0">
                <a:latin typeface="Times New Roman"/>
                <a:cs typeface="Times New Roman"/>
              </a:rPr>
              <a:t>, </a:t>
            </a:r>
            <a:r>
              <a:rPr lang="es-ES" sz="2000" dirty="0" err="1">
                <a:latin typeface="Times New Roman"/>
                <a:cs typeface="Times New Roman"/>
              </a:rPr>
              <a:t>Suddem</a:t>
            </a:r>
            <a:r>
              <a:rPr lang="es-ES" sz="2000" dirty="0">
                <a:latin typeface="Times New Roman"/>
                <a:cs typeface="Times New Roman"/>
              </a:rPr>
              <a:t> y  </a:t>
            </a:r>
            <a:r>
              <a:rPr lang="es-ES" sz="2000" dirty="0" err="1">
                <a:latin typeface="Times New Roman"/>
                <a:cs typeface="Times New Roman"/>
              </a:rPr>
              <a:t>Stratton</a:t>
            </a:r>
            <a:r>
              <a:rPr lang="es-ES" sz="2000" dirty="0">
                <a:latin typeface="Times New Roman"/>
                <a:cs typeface="Times New Roman"/>
              </a:rPr>
              <a:t> (2005). </a:t>
            </a:r>
            <a:r>
              <a:rPr lang="es-ES" sz="2000" i="1" dirty="0">
                <a:latin typeface="Times New Roman"/>
                <a:cs typeface="Times New Roman"/>
              </a:rPr>
              <a:t>Contabilidad Administrativa.</a:t>
            </a:r>
            <a:r>
              <a:rPr lang="es-ES" sz="2000" dirty="0">
                <a:latin typeface="Times New Roman"/>
                <a:cs typeface="Times New Roman"/>
              </a:rPr>
              <a:t> Editorial Pearson.</a:t>
            </a:r>
          </a:p>
          <a:p>
            <a:pPr algn="just">
              <a:buFont typeface="Arial"/>
              <a:buChar char="•"/>
            </a:pPr>
            <a:r>
              <a:rPr lang="es-ES_tradnl" sz="2000" dirty="0" smtClean="0">
                <a:latin typeface="Times New Roman"/>
                <a:cs typeface="Times New Roman"/>
              </a:rPr>
              <a:t>Ramírez, P. N. (2013). </a:t>
            </a:r>
            <a:r>
              <a:rPr lang="es-ES_tradnl" sz="2000" i="1" dirty="0" smtClean="0">
                <a:latin typeface="Times New Roman"/>
                <a:cs typeface="Times New Roman"/>
              </a:rPr>
              <a:t>Contabilidad Administrativa. </a:t>
            </a:r>
            <a:r>
              <a:rPr lang="es-ES_tradnl" sz="2000" i="1" dirty="0" err="1" smtClean="0">
                <a:latin typeface="Times New Roman"/>
                <a:cs typeface="Times New Roman"/>
              </a:rPr>
              <a:t>Editorila</a:t>
            </a:r>
            <a:r>
              <a:rPr lang="es-ES_tradnl" sz="2000" i="1" dirty="0" smtClean="0">
                <a:latin typeface="Times New Roman"/>
                <a:cs typeface="Times New Roman"/>
              </a:rPr>
              <a:t> Mc Graw Hill.</a:t>
            </a:r>
          </a:p>
          <a:p>
            <a:pPr algn="just">
              <a:buFont typeface="Arial"/>
              <a:buChar char="•"/>
            </a:pPr>
            <a:r>
              <a:rPr lang="es-ES" sz="2000" dirty="0">
                <a:latin typeface="Times New Roman"/>
                <a:cs typeface="Times New Roman"/>
              </a:rPr>
              <a:t>Toro, F. (2017). </a:t>
            </a:r>
            <a:r>
              <a:rPr lang="es-ES" sz="2000" i="1" dirty="0">
                <a:latin typeface="Times New Roman"/>
                <a:cs typeface="Times New Roman"/>
              </a:rPr>
              <a:t>Costos ABC y Presupuestos: Herramientas para la Productividad.</a:t>
            </a:r>
            <a:r>
              <a:rPr lang="es-ES" sz="2000" dirty="0">
                <a:latin typeface="Times New Roman"/>
                <a:cs typeface="Times New Roman"/>
              </a:rPr>
              <a:t>  Edición en español. Editorial </a:t>
            </a:r>
            <a:r>
              <a:rPr lang="es-ES_tradnl" sz="2000" dirty="0">
                <a:latin typeface="Times New Roman"/>
                <a:cs typeface="Times New Roman"/>
              </a:rPr>
              <a:t>ECOE Ediciones.</a:t>
            </a:r>
            <a:endParaRPr lang="es-ES_tradnl" sz="2000" i="1" dirty="0">
              <a:latin typeface="Times New Roman"/>
              <a:cs typeface="Times New Roman"/>
            </a:endParaRPr>
          </a:p>
          <a:p>
            <a:pPr algn="just"/>
            <a:endParaRPr lang="es-ES_tradnl" sz="2000" i="1" dirty="0"/>
          </a:p>
        </p:txBody>
      </p:sp>
    </p:spTree>
    <p:extLst>
      <p:ext uri="{BB962C8B-B14F-4D97-AF65-F5344CB8AC3E}">
        <p14:creationId xmlns:p14="http://schemas.microsoft.com/office/powerpoint/2010/main" val="3546171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128" y="351812"/>
            <a:ext cx="8260672" cy="684912"/>
          </a:xfrm>
        </p:spPr>
        <p:txBody>
          <a:bodyPr>
            <a:normAutofit fontScale="90000"/>
          </a:bodyPr>
          <a:lstStyle/>
          <a:p>
            <a:r>
              <a:rPr lang="es-ES" sz="2800" dirty="0" smtClean="0"/>
              <a:t/>
            </a:r>
            <a:br>
              <a:rPr lang="es-ES" sz="2800" dirty="0" smtClean="0"/>
            </a:br>
            <a:r>
              <a:rPr lang="es-ES" sz="3100" dirty="0" smtClean="0"/>
              <a:t>MATERIAL PROYECTABLE. SERIE 3</a:t>
            </a:r>
            <a:br>
              <a:rPr lang="es-ES" sz="3100" dirty="0" smtClean="0"/>
            </a:br>
            <a:endParaRPr lang="es-ES" sz="3100" dirty="0"/>
          </a:p>
        </p:txBody>
      </p:sp>
      <p:sp>
        <p:nvSpPr>
          <p:cNvPr id="3" name="Marcador de contenido 2"/>
          <p:cNvSpPr>
            <a:spLocks noGrp="1"/>
          </p:cNvSpPr>
          <p:nvPr>
            <p:ph idx="1"/>
          </p:nvPr>
        </p:nvSpPr>
        <p:spPr>
          <a:xfrm>
            <a:off x="746342" y="1534540"/>
            <a:ext cx="7686458" cy="4733904"/>
          </a:xfrm>
        </p:spPr>
        <p:txBody>
          <a:bodyPr>
            <a:noAutofit/>
          </a:bodyPr>
          <a:lstStyle/>
          <a:p>
            <a:pPr marL="0" indent="0">
              <a:buNone/>
            </a:pPr>
            <a:endParaRPr lang="es-ES" b="0" dirty="0" smtClean="0">
              <a:latin typeface="+mj-lt"/>
            </a:endParaRPr>
          </a:p>
          <a:p>
            <a:pPr marL="0" indent="0" algn="ctr">
              <a:buNone/>
            </a:pPr>
            <a:r>
              <a:rPr lang="es-ES" sz="4000" dirty="0">
                <a:effectLst/>
                <a:latin typeface="Times New Roman"/>
                <a:cs typeface="Times New Roman"/>
              </a:rPr>
              <a:t>Metodología del costeo ABC</a:t>
            </a:r>
            <a:r>
              <a:rPr lang="es-ES" sz="4000" dirty="0" smtClean="0">
                <a:effectLst/>
                <a:latin typeface="Times New Roman"/>
                <a:cs typeface="Times New Roman"/>
              </a:rPr>
              <a:t>. </a:t>
            </a:r>
          </a:p>
          <a:p>
            <a:pPr marL="0" indent="0">
              <a:buNone/>
            </a:pPr>
            <a:endParaRPr lang="es-ES" b="0" dirty="0" smtClean="0">
              <a:latin typeface="+mj-lt"/>
            </a:endParaRPr>
          </a:p>
          <a:p>
            <a:pPr marL="0" indent="0" algn="ctr">
              <a:buNone/>
            </a:pPr>
            <a:r>
              <a:rPr lang="es-ES" sz="2800" dirty="0">
                <a:effectLst/>
                <a:latin typeface="Times New Roman"/>
                <a:cs typeface="Times New Roman"/>
              </a:rPr>
              <a:t>Objetivo</a:t>
            </a:r>
            <a:r>
              <a:rPr lang="es-ES" sz="2800" dirty="0" smtClean="0">
                <a:effectLst/>
                <a:latin typeface="Times New Roman"/>
                <a:cs typeface="Times New Roman"/>
              </a:rPr>
              <a:t>:</a:t>
            </a:r>
          </a:p>
          <a:p>
            <a:pPr marL="0" indent="0" algn="ctr">
              <a:buNone/>
            </a:pPr>
            <a:r>
              <a:rPr lang="es-ES" sz="2800" dirty="0" smtClean="0">
                <a:effectLst/>
                <a:latin typeface="Times New Roman"/>
                <a:cs typeface="Times New Roman"/>
              </a:rPr>
              <a:t> </a:t>
            </a:r>
          </a:p>
          <a:p>
            <a:pPr marL="0" indent="0" algn="ctr">
              <a:buNone/>
            </a:pPr>
            <a:r>
              <a:rPr lang="es-ES" sz="2800" dirty="0" smtClean="0">
                <a:effectLst/>
                <a:latin typeface="Times New Roman"/>
                <a:cs typeface="Times New Roman"/>
              </a:rPr>
              <a:t>Dar </a:t>
            </a:r>
            <a:r>
              <a:rPr lang="es-ES" sz="2800" dirty="0">
                <a:effectLst/>
                <a:latin typeface="Times New Roman"/>
                <a:cs typeface="Times New Roman"/>
              </a:rPr>
              <a:t>a conocer los elementos y fases del procedimiento para el desarrollo del costeo ABC.</a:t>
            </a:r>
          </a:p>
          <a:p>
            <a:pPr marL="0" indent="0">
              <a:buNone/>
            </a:pPr>
            <a:endParaRPr lang="es-ES" b="0" dirty="0" smtClean="0">
              <a:latin typeface="+mj-lt"/>
            </a:endParaRPr>
          </a:p>
          <a:p>
            <a:pPr marL="0" indent="0">
              <a:buNone/>
            </a:pPr>
            <a:endParaRPr lang="es-ES" b="0" dirty="0">
              <a:latin typeface="+mj-lt"/>
            </a:endParaRPr>
          </a:p>
          <a:p>
            <a:pPr marL="0" indent="0">
              <a:buNone/>
            </a:pPr>
            <a:endParaRPr lang="es-ES" b="0" dirty="0" smtClean="0">
              <a:latin typeface="+mj-lt"/>
            </a:endParaRPr>
          </a:p>
          <a:p>
            <a:pPr marL="0" indent="0">
              <a:buNone/>
            </a:pPr>
            <a:endParaRPr lang="es-ES" b="0" dirty="0" smtClean="0">
              <a:latin typeface="+mj-lt"/>
            </a:endParaRPr>
          </a:p>
          <a:p>
            <a:pPr marL="0" indent="0">
              <a:buNone/>
            </a:pPr>
            <a:r>
              <a:rPr lang="es-ES" dirty="0" smtClean="0">
                <a:latin typeface="+mj-lt"/>
              </a:rPr>
              <a:t> </a:t>
            </a:r>
            <a:endParaRPr lang="es-ES" dirty="0">
              <a:latin typeface="+mj-lt"/>
            </a:endParaRPr>
          </a:p>
        </p:txBody>
      </p:sp>
    </p:spTree>
    <p:extLst>
      <p:ext uri="{BB962C8B-B14F-4D97-AF65-F5344CB8AC3E}">
        <p14:creationId xmlns:p14="http://schemas.microsoft.com/office/powerpoint/2010/main" val="2611842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853888"/>
            <a:ext cx="7815263" cy="5055845"/>
          </a:xfrm>
        </p:spPr>
        <p:txBody>
          <a:bodyPr>
            <a:noAutofit/>
          </a:bodyPr>
          <a:lstStyle/>
          <a:p>
            <a:pPr marL="114300" indent="0">
              <a:buNone/>
            </a:pPr>
            <a:r>
              <a:rPr lang="es-ES" sz="1600" dirty="0" smtClean="0">
                <a:latin typeface="Times New Roman"/>
                <a:cs typeface="Times New Roman"/>
              </a:rPr>
              <a:t>Para el profesor</a:t>
            </a:r>
          </a:p>
          <a:p>
            <a:pPr marL="571500" indent="-457200">
              <a:buFont typeface="+mj-lt"/>
              <a:buAutoNum type="arabicPeriod"/>
            </a:pPr>
            <a:r>
              <a:rPr lang="es-ES" sz="1600" dirty="0" smtClean="0">
                <a:latin typeface="Times New Roman"/>
                <a:cs typeface="Times New Roman"/>
              </a:rPr>
              <a:t>Presentar el material como apoyo a la instrucción de nuevas herramientas que la </a:t>
            </a:r>
            <a:r>
              <a:rPr lang="es-ES" sz="1600" dirty="0">
                <a:latin typeface="Times New Roman"/>
                <a:cs typeface="Times New Roman"/>
              </a:rPr>
              <a:t>Contabilidad administrativa propone a empresas de transformación con el fin de </a:t>
            </a:r>
            <a:r>
              <a:rPr lang="es-ES_tradnl" sz="1600" dirty="0">
                <a:latin typeface="Times New Roman"/>
                <a:cs typeface="Times New Roman"/>
              </a:rPr>
              <a:t>adaptarse a las nuevas tendencias de gestión.</a:t>
            </a:r>
            <a:endParaRPr lang="es-ES" sz="1600" dirty="0">
              <a:latin typeface="Times New Roman"/>
              <a:cs typeface="Times New Roman"/>
            </a:endParaRPr>
          </a:p>
          <a:p>
            <a:pPr marL="571500" indent="-457200">
              <a:buFont typeface="+mj-lt"/>
              <a:buAutoNum type="arabicPeriod"/>
            </a:pPr>
            <a:r>
              <a:rPr lang="es-ES" sz="16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600" dirty="0" smtClean="0">
                <a:latin typeface="Times New Roman"/>
                <a:cs typeface="Times New Roman"/>
              </a:rPr>
              <a:t>Enfatizar al alumno que el material es enunciativo, no limitativo.</a:t>
            </a:r>
          </a:p>
          <a:p>
            <a:pPr marL="571500" indent="-457200">
              <a:buFont typeface="+mj-lt"/>
              <a:buAutoNum type="arabicPeriod"/>
            </a:pPr>
            <a:r>
              <a:rPr lang="es-ES" sz="1600" dirty="0" smtClean="0">
                <a:latin typeface="Times New Roman"/>
                <a:cs typeface="Times New Roman"/>
              </a:rPr>
              <a:t> Comprometerse a enriquecer la aportación teórica, así como la práctica de acuerdo a la experiencia profesional.</a:t>
            </a:r>
          </a:p>
          <a:p>
            <a:pPr marL="571500" indent="-457200">
              <a:buFont typeface="+mj-lt"/>
              <a:buAutoNum type="arabicPeriod"/>
            </a:pPr>
            <a:r>
              <a:rPr lang="es-ES" sz="16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600" dirty="0" smtClean="0">
                <a:latin typeface="Times New Roman"/>
                <a:cs typeface="Times New Roman"/>
              </a:rPr>
              <a:t>El material se complementará con investigación solicitada por el profesor</a:t>
            </a:r>
            <a:endParaRPr lang="es-ES" sz="1600" dirty="0">
              <a:latin typeface="Times New Roman"/>
              <a:cs typeface="Times New Roman"/>
            </a:endParaRPr>
          </a:p>
        </p:txBody>
      </p:sp>
    </p:spTree>
    <p:extLst>
      <p:ext uri="{BB962C8B-B14F-4D97-AF65-F5344CB8AC3E}">
        <p14:creationId xmlns:p14="http://schemas.microsoft.com/office/powerpoint/2010/main" val="403643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853888"/>
            <a:ext cx="7815263" cy="5623112"/>
          </a:xfrm>
        </p:spPr>
        <p:txBody>
          <a:bodyPr>
            <a:noAutofit/>
          </a:bodyPr>
          <a:lstStyle/>
          <a:p>
            <a:pPr marL="114300" indent="0">
              <a:buNone/>
            </a:pPr>
            <a:r>
              <a:rPr lang="es-ES" sz="1600" dirty="0" smtClean="0">
                <a:latin typeface="Times New Roman"/>
                <a:cs typeface="Times New Roman"/>
              </a:rPr>
              <a:t>Para el alumno</a:t>
            </a:r>
          </a:p>
          <a:p>
            <a:pPr marL="457200" indent="-342900">
              <a:buFont typeface="+mj-lt"/>
              <a:buAutoNum type="arabicPeriod"/>
            </a:pPr>
            <a:r>
              <a:rPr lang="es-ES" sz="1600" dirty="0" smtClean="0">
                <a:latin typeface="Times New Roman"/>
                <a:cs typeface="Times New Roman"/>
              </a:rPr>
              <a:t>Leer y revisar el material antes de presentarse a clase.</a:t>
            </a:r>
          </a:p>
          <a:p>
            <a:pPr marL="457200" indent="-342900">
              <a:buFont typeface="+mj-lt"/>
              <a:buAutoNum type="arabicPeriod"/>
            </a:pPr>
            <a:r>
              <a:rPr lang="es-ES" sz="16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600" dirty="0" smtClean="0">
                <a:latin typeface="Times New Roman"/>
                <a:cs typeface="Times New Roman"/>
              </a:rPr>
              <a:t>Complementar el material con investigación voluntaria y sugerida por el profesor</a:t>
            </a:r>
          </a:p>
          <a:p>
            <a:pPr marL="457200" indent="-342900">
              <a:buFont typeface="+mj-lt"/>
              <a:buAutoNum type="arabicPeriod"/>
            </a:pPr>
            <a:r>
              <a:rPr lang="es-ES" sz="1600" dirty="0" smtClean="0">
                <a:latin typeface="Times New Roman"/>
                <a:cs typeface="Times New Roman"/>
              </a:rPr>
              <a:t>Socializar el conocimiento con compañeros, otros profesores, empresarios, la familia, etc. con el fin de reafirmar el conocimiento.</a:t>
            </a:r>
          </a:p>
          <a:p>
            <a:pPr marL="114300" indent="0">
              <a:buNone/>
            </a:pPr>
            <a:endParaRPr lang="es-ES" sz="1600" dirty="0" smtClean="0">
              <a:latin typeface="Times New Roman"/>
              <a:cs typeface="Times New Roman"/>
            </a:endParaRPr>
          </a:p>
        </p:txBody>
      </p:sp>
    </p:spTree>
    <p:extLst>
      <p:ext uri="{BB962C8B-B14F-4D97-AF65-F5344CB8AC3E}">
        <p14:creationId xmlns:p14="http://schemas.microsoft.com/office/powerpoint/2010/main" val="2014971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790698"/>
          </a:xfrm>
        </p:spPr>
        <p:txBody>
          <a:bodyPr>
            <a:noAutofit/>
          </a:bodyPr>
          <a:lstStyle/>
          <a:p>
            <a:r>
              <a:rPr lang="es-ES" sz="2800" dirty="0" smtClean="0"/>
              <a:t>PROGRAMA DE ESTUDIOS</a:t>
            </a:r>
            <a:br>
              <a:rPr lang="es-ES" sz="2800" dirty="0" smtClean="0"/>
            </a:br>
            <a:r>
              <a:rPr lang="es-ES" sz="2800" dirty="0" smtClean="0"/>
              <a:t>SIMULACIÓN DE COSTOS Y PRESUPUESTOS</a:t>
            </a:r>
            <a:endParaRPr lang="es-ES" sz="2800" dirty="0"/>
          </a:p>
        </p:txBody>
      </p:sp>
      <p:graphicFrame>
        <p:nvGraphicFramePr>
          <p:cNvPr id="5" name="Diagrama 4"/>
          <p:cNvGraphicFramePr/>
          <p:nvPr>
            <p:extLst>
              <p:ext uri="{D42A27DB-BD31-4B8C-83A1-F6EECF244321}">
                <p14:modId xmlns:p14="http://schemas.microsoft.com/office/powerpoint/2010/main" val="1921439769"/>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ctr"/>
            <a:r>
              <a:rPr lang="es-ES" sz="2400" b="1" baseline="30000" dirty="0" smtClean="0">
                <a:latin typeface="+mj-lt"/>
              </a:rPr>
              <a:t>OBJETIVO</a:t>
            </a:r>
          </a:p>
          <a:p>
            <a:r>
              <a:rPr lang="es-ES" sz="1600" b="1" dirty="0" smtClean="0"/>
              <a:t>Aplicar </a:t>
            </a:r>
            <a:r>
              <a:rPr lang="es-ES" sz="1600" b="1" dirty="0"/>
              <a:t>nuevas herramientas de apoyo a la contabilidad de costos, que pretenden hacer de ella una disciplina más dinámica </a:t>
            </a:r>
            <a:r>
              <a:rPr lang="es-ES" sz="1600" b="1" dirty="0" smtClean="0"/>
              <a:t>y acorde </a:t>
            </a:r>
            <a:r>
              <a:rPr lang="es-ES" sz="1600" b="1" dirty="0"/>
              <a:t>a las necesidades reales y actuales de información. Desarrollará método de casos para complementar el aprendizaje de los costos </a:t>
            </a:r>
            <a:r>
              <a:rPr lang="es-ES" sz="1600" b="1" dirty="0" smtClean="0"/>
              <a:t>y presupuestos </a:t>
            </a:r>
            <a:r>
              <a:rPr lang="es-ES" sz="1600" b="1" dirty="0"/>
              <a:t>para la toma de decisiones</a:t>
            </a:r>
            <a:endParaRPr lang="es-ES" sz="1600" b="1" dirty="0">
              <a:latin typeface="+mj-lt"/>
            </a:endParaRPr>
          </a:p>
        </p:txBody>
      </p:sp>
    </p:spTree>
    <p:extLst>
      <p:ext uri="{BB962C8B-B14F-4D97-AF65-F5344CB8AC3E}">
        <p14:creationId xmlns:p14="http://schemas.microsoft.com/office/powerpoint/2010/main" val="811577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pPr eaLnBrk="1" hangingPunct="1">
              <a:defRPr/>
            </a:pPr>
            <a:r>
              <a:rPr lang="es-ES_tradnl" sz="4000" dirty="0">
                <a:effectLst>
                  <a:outerShdw blurRad="38100" dist="38100" dir="2700000" algn="tl">
                    <a:srgbClr val="000000"/>
                  </a:outerShdw>
                </a:effectLst>
                <a:latin typeface="Century Gothic" charset="0"/>
                <a:cs typeface="+mj-cs"/>
              </a:rPr>
              <a:t>Costo</a:t>
            </a:r>
          </a:p>
        </p:txBody>
      </p:sp>
      <p:sp>
        <p:nvSpPr>
          <p:cNvPr id="16386" name="Rectangle 3"/>
          <p:cNvSpPr>
            <a:spLocks noGrp="1" noChangeArrowheads="1"/>
          </p:cNvSpPr>
          <p:nvPr>
            <p:ph idx="1"/>
          </p:nvPr>
        </p:nvSpPr>
        <p:spPr>
          <a:xfrm>
            <a:off x="4325938" y="1360488"/>
            <a:ext cx="3865562" cy="4635500"/>
          </a:xfrm>
        </p:spPr>
        <p:txBody>
          <a:bodyPr>
            <a:normAutofit lnSpcReduction="10000"/>
          </a:bodyPr>
          <a:lstStyle/>
          <a:p>
            <a:pPr marL="114300" indent="0" algn="just" eaLnBrk="1" hangingPunct="1">
              <a:buNone/>
            </a:pPr>
            <a:r>
              <a:rPr lang="es-MX" sz="3000" dirty="0">
                <a:latin typeface="Times New Roman"/>
                <a:cs typeface="Times New Roman"/>
              </a:rPr>
              <a:t>Suma de erogaciones en que incurre una persona física o moral para la adquisición o fabricación de un bien o de un servicio con la intención de que genere ingresos en el futuro.</a:t>
            </a:r>
            <a:endParaRPr lang="es-ES_tradnl" sz="3000" dirty="0">
              <a:latin typeface="Times New Roman"/>
              <a:cs typeface="Times New Roman"/>
            </a:endParaRPr>
          </a:p>
        </p:txBody>
      </p:sp>
      <p:pic>
        <p:nvPicPr>
          <p:cNvPr id="16387" name="Picture 5" descr="http://aula.mass.pe/sites/default/files/images/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57338"/>
            <a:ext cx="4211638" cy="443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117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Órbita">
  <a:themeElements>
    <a:clrScheme name="Órbita">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Órbita">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Órbita">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Órbita.thmx</Template>
  <TotalTime>856</TotalTime>
  <Words>3186</Words>
  <Application>Microsoft Macintosh PowerPoint</Application>
  <PresentationFormat>Presentación en pantalla (4:3)</PresentationFormat>
  <Paragraphs>356</Paragraphs>
  <Slides>48</Slides>
  <Notes>1</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Órbita</vt:lpstr>
      <vt:lpstr>Metodología del costeo ABC</vt:lpstr>
      <vt:lpstr>INTRODUCCIÓN</vt:lpstr>
      <vt:lpstr>PRESENTACIÓN</vt:lpstr>
      <vt:lpstr>CONTENIDO</vt:lpstr>
      <vt:lpstr> MATERIAL PROYECTABLE. SERIE 3 </vt:lpstr>
      <vt:lpstr>GUIÓN EXPLICATIVO</vt:lpstr>
      <vt:lpstr>…GUIÓN EXPLICATIVO</vt:lpstr>
      <vt:lpstr>PROGRAMA DE ESTUDIOS SIMULACIÓN DE COSTOS Y PRESUPUESTOS</vt:lpstr>
      <vt:lpstr>Costo</vt:lpstr>
      <vt:lpstr>Presentación de PowerPoint</vt:lpstr>
      <vt:lpstr>Método de Costeo ABC  (Costeo basado en actividades)</vt:lpstr>
      <vt:lpstr>Método de Costeo ABC  (Costeo basado en actividades)</vt:lpstr>
      <vt:lpstr> Método de costeo ABC</vt:lpstr>
      <vt:lpstr>Aportaciones del costeo ABC</vt:lpstr>
      <vt:lpstr>Recomendaciones para que el costeo con base en actividades sea un detonador del proceso de mejoramiento</vt:lpstr>
      <vt:lpstr>..Recomendaciones para que el costeo con base en actividades sea un detonador del proceso de mejoramiento</vt:lpstr>
      <vt:lpstr>..Recomendaciones para que el costeo con base en actividades sea un detonador del proceso de mejoramiento</vt:lpstr>
      <vt:lpstr>Cadena de valor y costo </vt:lpstr>
      <vt:lpstr>Administración con base en actividades</vt:lpstr>
      <vt:lpstr>Administración con base en actividades</vt:lpstr>
      <vt:lpstr>Costeo ABC</vt:lpstr>
      <vt:lpstr>Sistemas de costeo</vt:lpstr>
      <vt:lpstr>Atributos de las empresas interesadas en implementar ABC</vt:lpstr>
      <vt:lpstr>..Atributos de las empresas interesadas en implementar ABC</vt:lpstr>
      <vt:lpstr>..Atributos de las empresas interesadas en implementar ABC</vt:lpstr>
      <vt:lpstr>Atributos de las empresas interesadas en implementar ABC</vt:lpstr>
      <vt:lpstr>Factores técnicos, organizacionales y culturales que afectan el costeo </vt:lpstr>
      <vt:lpstr>Empresas que aplican costeo ABC</vt:lpstr>
      <vt:lpstr>Presentación de PowerPoint</vt:lpstr>
      <vt:lpstr>Proceso textil  (Método tradicional) Definiendo solamente centros de costos</vt:lpstr>
      <vt:lpstr>Presentación de PowerPoint</vt:lpstr>
      <vt:lpstr>Qué resuelve el costeo ABC</vt:lpstr>
      <vt:lpstr>Presentación de PowerPoint</vt:lpstr>
      <vt:lpstr>Presentación de PowerPoint</vt:lpstr>
      <vt:lpstr>Presentación de PowerPoint</vt:lpstr>
      <vt:lpstr>Procedimiento del método de Costeo basado en actividades (ABC)</vt:lpstr>
      <vt:lpstr>Procedimiento método ABC</vt:lpstr>
      <vt:lpstr>Paso 1.  Identificar las actividades.  </vt:lpstr>
      <vt:lpstr>…Paso 1.  Identificar las actividades.  </vt:lpstr>
      <vt:lpstr>…Paso 1.  Ejemplo. Identificar las actividades.  </vt:lpstr>
      <vt:lpstr> Paso 2.  Repartir los costos entre las actividades. </vt:lpstr>
      <vt:lpstr> …Paso 2.  Ejemplo. Repartir los costos entre las actividades de acuerdo a cost driver. </vt:lpstr>
      <vt:lpstr> …Paso 2.  Repartir los costos entre las actividades. </vt:lpstr>
      <vt:lpstr>Paso 3  Asignar los costos a los productos</vt:lpstr>
      <vt:lpstr>…Paso 3  Ejemplo. Asignar los costos a los productos</vt:lpstr>
      <vt:lpstr>Paso 4. Analizar los resultados </vt:lpstr>
      <vt:lpstr>Paso 4.  Ejemplo. Analizar los resultados </vt:lpstr>
      <vt:lpstr>Referencias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Cadena de valor Materia: Simulación costos y presupuestos</dc:title>
  <dc:creator>MARIA DEL ROSARIO</dc:creator>
  <cp:lastModifiedBy>MARIA DEL ROSARIO</cp:lastModifiedBy>
  <cp:revision>64</cp:revision>
  <dcterms:created xsi:type="dcterms:W3CDTF">2018-09-14T01:58:57Z</dcterms:created>
  <dcterms:modified xsi:type="dcterms:W3CDTF">2019-09-26T21:40:16Z</dcterms:modified>
</cp:coreProperties>
</file>