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1"/>
  </p:sldMasterIdLst>
  <p:notesMasterIdLst>
    <p:notesMasterId r:id="rId45"/>
  </p:notesMasterIdLst>
  <p:sldIdLst>
    <p:sldId id="331" r:id="rId2"/>
    <p:sldId id="332" r:id="rId3"/>
    <p:sldId id="401" r:id="rId4"/>
    <p:sldId id="334" r:id="rId5"/>
    <p:sldId id="335" r:id="rId6"/>
    <p:sldId id="402" r:id="rId7"/>
    <p:sldId id="403" r:id="rId8"/>
    <p:sldId id="337" r:id="rId9"/>
    <p:sldId id="293" r:id="rId10"/>
    <p:sldId id="371" r:id="rId11"/>
    <p:sldId id="357" r:id="rId12"/>
    <p:sldId id="393" r:id="rId13"/>
    <p:sldId id="394" r:id="rId14"/>
    <p:sldId id="395" r:id="rId15"/>
    <p:sldId id="396" r:id="rId16"/>
    <p:sldId id="383" r:id="rId17"/>
    <p:sldId id="382" r:id="rId18"/>
    <p:sldId id="384" r:id="rId19"/>
    <p:sldId id="369" r:id="rId20"/>
    <p:sldId id="385" r:id="rId21"/>
    <p:sldId id="350" r:id="rId22"/>
    <p:sldId id="386" r:id="rId23"/>
    <p:sldId id="372" r:id="rId24"/>
    <p:sldId id="387" r:id="rId25"/>
    <p:sldId id="374" r:id="rId26"/>
    <p:sldId id="400" r:id="rId27"/>
    <p:sldId id="388" r:id="rId28"/>
    <p:sldId id="373" r:id="rId29"/>
    <p:sldId id="389" r:id="rId30"/>
    <p:sldId id="377" r:id="rId31"/>
    <p:sldId id="390" r:id="rId32"/>
    <p:sldId id="378" r:id="rId33"/>
    <p:sldId id="404" r:id="rId34"/>
    <p:sldId id="405" r:id="rId35"/>
    <p:sldId id="391" r:id="rId36"/>
    <p:sldId id="379" r:id="rId37"/>
    <p:sldId id="397" r:id="rId38"/>
    <p:sldId id="398" r:id="rId39"/>
    <p:sldId id="399" r:id="rId40"/>
    <p:sldId id="375" r:id="rId41"/>
    <p:sldId id="376" r:id="rId42"/>
    <p:sldId id="392" r:id="rId43"/>
    <p:sldId id="291"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44" y="92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25637F-DB99-B147-8929-439BF073A2F8}" type="doc">
      <dgm:prSet loTypeId="urn:microsoft.com/office/officeart/2005/8/layout/hProcess6" loCatId="" qsTypeId="urn:microsoft.com/office/officeart/2005/8/quickstyle/simple4" qsCatId="simple" csTypeId="urn:microsoft.com/office/officeart/2005/8/colors/accent1_2" csCatId="accent1" phldr="1"/>
      <dgm:spPr/>
      <dgm:t>
        <a:bodyPr/>
        <a:lstStyle/>
        <a:p>
          <a:endParaRPr lang="es-ES"/>
        </a:p>
      </dgm:t>
    </dgm:pt>
    <dgm:pt modelId="{25E4BF85-D134-534E-A181-50E021E26DCD}">
      <dgm:prSet phldrT="[Texto]" custT="1"/>
      <dgm:spPr>
        <a:solidFill>
          <a:schemeClr val="tx2"/>
        </a:solidFill>
      </dgm:spPr>
      <dgm:t>
        <a:bodyPr/>
        <a:lstStyle/>
        <a:p>
          <a:r>
            <a:rPr lang="es-ES_tradnl" sz="1600" b="1" dirty="0" smtClean="0">
              <a:solidFill>
                <a:schemeClr val="bg1"/>
              </a:solidFill>
              <a:latin typeface="Times New Roman"/>
              <a:cs typeface="Times New Roman"/>
            </a:rPr>
            <a:t>Unidad 1.</a:t>
          </a:r>
        </a:p>
        <a:p>
          <a:r>
            <a:rPr lang="es-ES_tradnl" sz="1600" b="1" dirty="0" smtClean="0">
              <a:solidFill>
                <a:schemeClr val="bg1"/>
              </a:solidFill>
              <a:latin typeface="Times New Roman"/>
              <a:cs typeface="Times New Roman"/>
            </a:rPr>
            <a:t> </a:t>
          </a:r>
          <a:r>
            <a:rPr lang="es-ES" sz="1600" b="1" dirty="0" smtClean="0">
              <a:solidFill>
                <a:schemeClr val="bg1"/>
              </a:solidFill>
              <a:latin typeface="Times New Roman"/>
              <a:cs typeface="Times New Roman"/>
            </a:rPr>
            <a:t>Costos de producción conjunta.</a:t>
          </a:r>
        </a:p>
      </dgm:t>
    </dgm:pt>
    <dgm:pt modelId="{9400C83B-7D8B-CC42-B2FC-DA8FD57C8C8C}" type="parTrans" cxnId="{D3E5C07F-FBE2-6B45-B96A-BE26B1152D79}">
      <dgm:prSet/>
      <dgm:spPr/>
      <dgm:t>
        <a:bodyPr/>
        <a:lstStyle/>
        <a:p>
          <a:endParaRPr lang="es-ES"/>
        </a:p>
      </dgm:t>
    </dgm:pt>
    <dgm:pt modelId="{983975EF-2588-564B-AC69-A9882EDBFC90}" type="sibTrans" cxnId="{D3E5C07F-FBE2-6B45-B96A-BE26B1152D79}">
      <dgm:prSet/>
      <dgm:spPr/>
      <dgm:t>
        <a:bodyPr/>
        <a:lstStyle/>
        <a:p>
          <a:endParaRPr lang="es-ES"/>
        </a:p>
      </dgm:t>
    </dgm:pt>
    <dgm:pt modelId="{99F55BE6-D978-BA47-85EA-87ABDD880B10}">
      <dgm:prSet phldrT="[Texto]" custT="1"/>
      <dgm:spPr>
        <a:solidFill>
          <a:schemeClr val="tx2"/>
        </a:solidFill>
      </dgm:spPr>
      <dgm:t>
        <a:bodyPr/>
        <a:lstStyle/>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endParaRPr lang="es-ES" sz="1400" b="1" dirty="0" smtClean="0">
            <a:solidFill>
              <a:schemeClr val="bg1"/>
            </a:solidFill>
            <a:latin typeface="Times New Roman"/>
            <a:cs typeface="Times New Roman"/>
          </a:endParaRPr>
        </a:p>
        <a:p>
          <a:r>
            <a:rPr lang="es-ES" sz="1400" b="1" dirty="0" smtClean="0">
              <a:solidFill>
                <a:schemeClr val="bg1"/>
              </a:solidFill>
              <a:latin typeface="Times New Roman"/>
              <a:cs typeface="Times New Roman"/>
            </a:rPr>
            <a:t>UNIDAD 2.</a:t>
          </a:r>
        </a:p>
        <a:p>
          <a:r>
            <a:rPr lang="es-ES" sz="1400" b="1" dirty="0" smtClean="0">
              <a:solidFill>
                <a:schemeClr val="bg1"/>
              </a:solidFill>
              <a:latin typeface="Times New Roman"/>
              <a:cs typeface="Times New Roman"/>
            </a:rPr>
            <a:t> Costos unitarios con el método de costos ABC (</a:t>
          </a:r>
          <a:r>
            <a:rPr lang="es-ES" sz="1400" b="1" dirty="0" err="1" smtClean="0">
              <a:solidFill>
                <a:schemeClr val="bg1"/>
              </a:solidFill>
              <a:latin typeface="Times New Roman"/>
              <a:cs typeface="Times New Roman"/>
            </a:rPr>
            <a:t>Activity</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based</a:t>
          </a:r>
          <a:r>
            <a:rPr lang="es-ES" sz="1400" b="1" dirty="0" smtClean="0">
              <a:solidFill>
                <a:schemeClr val="bg1"/>
              </a:solidFill>
              <a:latin typeface="Times New Roman"/>
              <a:cs typeface="Times New Roman"/>
            </a:rPr>
            <a:t> </a:t>
          </a:r>
          <a:r>
            <a:rPr lang="es-ES" sz="1400" b="1" dirty="0" err="1" smtClean="0">
              <a:solidFill>
                <a:schemeClr val="bg1"/>
              </a:solidFill>
              <a:latin typeface="Times New Roman"/>
              <a:cs typeface="Times New Roman"/>
            </a:rPr>
            <a:t>costing</a:t>
          </a:r>
          <a:r>
            <a:rPr lang="es-ES" sz="1400" b="1" dirty="0" smtClean="0">
              <a:solidFill>
                <a:schemeClr val="bg1"/>
              </a:solidFill>
              <a:latin typeface="Times New Roman"/>
              <a:cs typeface="Times New Roman"/>
            </a:rPr>
            <a:t>)</a:t>
          </a:r>
        </a:p>
      </dgm:t>
    </dgm:pt>
    <dgm:pt modelId="{4DC9963E-14FC-7041-AB7A-61D038794101}" type="parTrans" cxnId="{0C1BBA74-B462-6D42-8576-F67FDB015B10}">
      <dgm:prSet/>
      <dgm:spPr/>
      <dgm:t>
        <a:bodyPr/>
        <a:lstStyle/>
        <a:p>
          <a:endParaRPr lang="es-ES"/>
        </a:p>
      </dgm:t>
    </dgm:pt>
    <dgm:pt modelId="{9B583273-A248-8346-93E8-8A5DB8385F28}" type="sibTrans" cxnId="{0C1BBA74-B462-6D42-8576-F67FDB015B10}">
      <dgm:prSet/>
      <dgm:spPr/>
      <dgm:t>
        <a:bodyPr/>
        <a:lstStyle/>
        <a:p>
          <a:endParaRPr lang="es-ES"/>
        </a:p>
      </dgm:t>
    </dgm:pt>
    <dgm:pt modelId="{8CE2865B-CB9D-304F-98C9-8CEC14FF5A30}">
      <dgm:prSet phldrT="[Texto]" custT="1"/>
      <dgm:spPr>
        <a:solidFill>
          <a:srgbClr val="82682C"/>
        </a:solidFill>
      </dgm:spPr>
      <dgm:t>
        <a:bodyPr/>
        <a:lstStyle/>
        <a:p>
          <a:r>
            <a:rPr lang="es-ES" sz="1400" b="1" dirty="0" smtClean="0">
              <a:solidFill>
                <a:schemeClr val="bg1"/>
              </a:solidFill>
              <a:latin typeface="Times New Roman"/>
              <a:cs typeface="Times New Roman"/>
            </a:rPr>
            <a:t>UNIDAD 3. Prácticas integrales de costo por procesos y por órdenes de producción.</a:t>
          </a:r>
        </a:p>
      </dgm:t>
    </dgm:pt>
    <dgm:pt modelId="{5A6AEEDA-885A-B743-BDAE-69F3C9849315}" type="parTrans" cxnId="{9B66C9B5-1837-534A-9CB6-B64B6A5B4D4B}">
      <dgm:prSet/>
      <dgm:spPr/>
      <dgm:t>
        <a:bodyPr/>
        <a:lstStyle/>
        <a:p>
          <a:endParaRPr lang="es-ES"/>
        </a:p>
      </dgm:t>
    </dgm:pt>
    <dgm:pt modelId="{6E2D8568-8620-0243-B4B2-9C4A88EAD786}" type="sibTrans" cxnId="{9B66C9B5-1837-534A-9CB6-B64B6A5B4D4B}">
      <dgm:prSet/>
      <dgm:spPr/>
      <dgm:t>
        <a:bodyPr/>
        <a:lstStyle/>
        <a:p>
          <a:endParaRPr lang="es-ES"/>
        </a:p>
      </dgm:t>
    </dgm:pt>
    <dgm:pt modelId="{58F103DA-C787-1E4C-95A1-5439E054FACF}">
      <dgm:prSet phldrT="[Texto]" custT="1"/>
      <dgm:spPr>
        <a:solidFill>
          <a:srgbClr val="82682C"/>
        </a:solidFill>
      </dgm:spPr>
      <dgm:t>
        <a:bodyPr/>
        <a:lstStyle/>
        <a:p>
          <a:r>
            <a:rPr lang="es-ES" sz="1400" b="1" dirty="0" smtClean="0">
              <a:solidFill>
                <a:schemeClr val="bg1"/>
              </a:solidFill>
              <a:latin typeface="Times New Roman"/>
              <a:cs typeface="Times New Roman"/>
            </a:rPr>
            <a:t>UNIDAD 4. Elaboración del presupuesto maestro.</a:t>
          </a:r>
        </a:p>
      </dgm:t>
    </dgm:pt>
    <dgm:pt modelId="{72BACB9F-89D5-4048-9F81-BBA4715F7482}" type="parTrans" cxnId="{69960CBE-36DB-194F-B8E8-16FA4C7E589A}">
      <dgm:prSet/>
      <dgm:spPr/>
      <dgm:t>
        <a:bodyPr/>
        <a:lstStyle/>
        <a:p>
          <a:endParaRPr lang="es-ES"/>
        </a:p>
      </dgm:t>
    </dgm:pt>
    <dgm:pt modelId="{24FD814B-2063-A545-84F5-461370CB97F0}" type="sibTrans" cxnId="{69960CBE-36DB-194F-B8E8-16FA4C7E589A}">
      <dgm:prSet/>
      <dgm:spPr/>
      <dgm:t>
        <a:bodyPr/>
        <a:lstStyle/>
        <a:p>
          <a:endParaRPr lang="es-ES"/>
        </a:p>
      </dgm:t>
    </dgm:pt>
    <dgm:pt modelId="{9A2332E9-C21D-8F4B-AA06-81165ECAE738}">
      <dgm:prSet phldrT="[Texto]" custT="1"/>
      <dgm:spPr>
        <a:solidFill>
          <a:srgbClr val="82682C"/>
        </a:solidFill>
      </dgm:spPr>
      <dgm:t>
        <a:bodyPr/>
        <a:lstStyle/>
        <a:p>
          <a:r>
            <a:rPr lang="es-ES" sz="1400" b="1" dirty="0" smtClean="0">
              <a:solidFill>
                <a:schemeClr val="bg1"/>
              </a:solidFill>
              <a:latin typeface="Times New Roman"/>
              <a:cs typeface="Times New Roman"/>
            </a:rPr>
            <a:t> UNIDAD 5. Elaborar mecanismos de control presupuestal</a:t>
          </a:r>
        </a:p>
      </dgm:t>
    </dgm:pt>
    <dgm:pt modelId="{9C2DD0A6-E1CC-7B44-92CC-F90763BE7884}" type="parTrans" cxnId="{2BBFA520-F4C7-F14B-B534-C18C3C762501}">
      <dgm:prSet/>
      <dgm:spPr/>
      <dgm:t>
        <a:bodyPr/>
        <a:lstStyle/>
        <a:p>
          <a:endParaRPr lang="es-ES"/>
        </a:p>
      </dgm:t>
    </dgm:pt>
    <dgm:pt modelId="{094B5B52-71D2-4C40-8041-D42405C4CFBF}" type="sibTrans" cxnId="{2BBFA520-F4C7-F14B-B534-C18C3C762501}">
      <dgm:prSet/>
      <dgm:spPr/>
      <dgm:t>
        <a:bodyPr/>
        <a:lstStyle/>
        <a:p>
          <a:endParaRPr lang="es-ES"/>
        </a:p>
      </dgm:t>
    </dgm:pt>
    <dgm:pt modelId="{3EF0DEAE-A3ED-C446-B975-E01EF1496166}" type="pres">
      <dgm:prSet presAssocID="{C125637F-DB99-B147-8929-439BF073A2F8}" presName="theList" presStyleCnt="0">
        <dgm:presLayoutVars>
          <dgm:dir/>
          <dgm:animLvl val="lvl"/>
          <dgm:resizeHandles val="exact"/>
        </dgm:presLayoutVars>
      </dgm:prSet>
      <dgm:spPr/>
      <dgm:t>
        <a:bodyPr/>
        <a:lstStyle/>
        <a:p>
          <a:endParaRPr lang="es-ES"/>
        </a:p>
      </dgm:t>
    </dgm:pt>
    <dgm:pt modelId="{6BE81380-D095-4246-B3DD-200C86F9282C}" type="pres">
      <dgm:prSet presAssocID="{25E4BF85-D134-534E-A181-50E021E26DCD}" presName="compNode" presStyleCnt="0"/>
      <dgm:spPr/>
    </dgm:pt>
    <dgm:pt modelId="{CB3FE01D-A29D-3640-AC4E-CFCAB5006075}" type="pres">
      <dgm:prSet presAssocID="{25E4BF85-D134-534E-A181-50E021E26DCD}" presName="noGeometry" presStyleCnt="0"/>
      <dgm:spPr/>
    </dgm:pt>
    <dgm:pt modelId="{20979955-7CDC-5542-88AE-AD3D9C8538FD}" type="pres">
      <dgm:prSet presAssocID="{25E4BF85-D134-534E-A181-50E021E26DCD}" presName="childTextVisible" presStyleLbl="bgAccFollowNode1" presStyleIdx="0" presStyleCnt="5" custScaleX="93681" custLinFactNeighborX="8387">
        <dgm:presLayoutVars>
          <dgm:bulletEnabled val="1"/>
        </dgm:presLayoutVars>
      </dgm:prSet>
      <dgm:spPr>
        <a:solidFill>
          <a:schemeClr val="accent3">
            <a:lumMod val="60000"/>
            <a:lumOff val="40000"/>
            <a:alpha val="90000"/>
          </a:schemeClr>
        </a:solidFill>
      </dgm:spPr>
      <dgm:t>
        <a:bodyPr/>
        <a:lstStyle/>
        <a:p>
          <a:endParaRPr lang="es-ES"/>
        </a:p>
      </dgm:t>
    </dgm:pt>
    <dgm:pt modelId="{287FA2D5-2E33-FE4B-A3E7-B12C62276D5F}" type="pres">
      <dgm:prSet presAssocID="{25E4BF85-D134-534E-A181-50E021E26DCD}" presName="childTextHidden" presStyleLbl="bgAccFollowNode1" presStyleIdx="0" presStyleCnt="5"/>
      <dgm:spPr/>
      <dgm:t>
        <a:bodyPr/>
        <a:lstStyle/>
        <a:p>
          <a:endParaRPr lang="es-ES"/>
        </a:p>
      </dgm:t>
    </dgm:pt>
    <dgm:pt modelId="{2B853FA9-7129-D441-BD47-D40D6914E34A}" type="pres">
      <dgm:prSet presAssocID="{25E4BF85-D134-534E-A181-50E021E26DCD}" presName="parentText" presStyleLbl="node1" presStyleIdx="0" presStyleCnt="5" custScaleX="347499" custScaleY="656579" custLinFactNeighborX="-319" custLinFactNeighborY="3224">
        <dgm:presLayoutVars>
          <dgm:chMax val="1"/>
          <dgm:bulletEnabled val="1"/>
        </dgm:presLayoutVars>
      </dgm:prSet>
      <dgm:spPr/>
      <dgm:t>
        <a:bodyPr/>
        <a:lstStyle/>
        <a:p>
          <a:endParaRPr lang="es-ES"/>
        </a:p>
      </dgm:t>
    </dgm:pt>
    <dgm:pt modelId="{45F0FCE1-8BD1-EC4F-B242-F2BCF0E4EBCA}" type="pres">
      <dgm:prSet presAssocID="{25E4BF85-D134-534E-A181-50E021E26DCD}" presName="aSpace" presStyleCnt="0"/>
      <dgm:spPr/>
    </dgm:pt>
    <dgm:pt modelId="{497A6B38-5F24-824F-B8C1-85788804F391}" type="pres">
      <dgm:prSet presAssocID="{99F55BE6-D978-BA47-85EA-87ABDD880B10}" presName="compNode" presStyleCnt="0"/>
      <dgm:spPr/>
    </dgm:pt>
    <dgm:pt modelId="{6427D01F-8E70-0C47-81EC-50BD26D45AAB}" type="pres">
      <dgm:prSet presAssocID="{99F55BE6-D978-BA47-85EA-87ABDD880B10}" presName="noGeometry" presStyleCnt="0"/>
      <dgm:spPr/>
    </dgm:pt>
    <dgm:pt modelId="{5ECBFA02-0B3A-6F4C-8032-20C2F7958808}" type="pres">
      <dgm:prSet presAssocID="{99F55BE6-D978-BA47-85EA-87ABDD880B10}" presName="childTextVisible" presStyleLbl="bgAccFollowNode1" presStyleIdx="1" presStyleCnt="5">
        <dgm:presLayoutVars>
          <dgm:bulletEnabled val="1"/>
        </dgm:presLayoutVars>
      </dgm:prSet>
      <dgm:spPr>
        <a:solidFill>
          <a:srgbClr val="9CBEBD">
            <a:alpha val="90000"/>
          </a:srgbClr>
        </a:solidFill>
      </dgm:spPr>
      <dgm:t>
        <a:bodyPr/>
        <a:lstStyle/>
        <a:p>
          <a:endParaRPr lang="es-ES"/>
        </a:p>
      </dgm:t>
    </dgm:pt>
    <dgm:pt modelId="{E61D4343-2AA7-A044-81E2-C17BEEF0BB48}" type="pres">
      <dgm:prSet presAssocID="{99F55BE6-D978-BA47-85EA-87ABDD880B10}" presName="childTextHidden" presStyleLbl="bgAccFollowNode1" presStyleIdx="1" presStyleCnt="5"/>
      <dgm:spPr/>
    </dgm:pt>
    <dgm:pt modelId="{8AF0B75D-0D93-BB44-B82B-FB6954F9B236}" type="pres">
      <dgm:prSet presAssocID="{99F55BE6-D978-BA47-85EA-87ABDD880B10}" presName="parentText" presStyleLbl="node1" presStyleIdx="1" presStyleCnt="5" custScaleX="325469" custScaleY="665407">
        <dgm:presLayoutVars>
          <dgm:chMax val="1"/>
          <dgm:bulletEnabled val="1"/>
        </dgm:presLayoutVars>
      </dgm:prSet>
      <dgm:spPr/>
      <dgm:t>
        <a:bodyPr/>
        <a:lstStyle/>
        <a:p>
          <a:endParaRPr lang="es-ES"/>
        </a:p>
      </dgm:t>
    </dgm:pt>
    <dgm:pt modelId="{1DA36809-DB59-AE41-B027-96F05A7A7A67}" type="pres">
      <dgm:prSet presAssocID="{99F55BE6-D978-BA47-85EA-87ABDD880B10}" presName="aSpace" presStyleCnt="0"/>
      <dgm:spPr/>
    </dgm:pt>
    <dgm:pt modelId="{F8A04C84-21C2-1F46-93DD-614C899639F8}" type="pres">
      <dgm:prSet presAssocID="{8CE2865B-CB9D-304F-98C9-8CEC14FF5A30}" presName="compNode" presStyleCnt="0"/>
      <dgm:spPr/>
    </dgm:pt>
    <dgm:pt modelId="{308C6B52-95D8-E940-9A63-7D71FC04CD3F}" type="pres">
      <dgm:prSet presAssocID="{8CE2865B-CB9D-304F-98C9-8CEC14FF5A30}" presName="noGeometry" presStyleCnt="0"/>
      <dgm:spPr/>
    </dgm:pt>
    <dgm:pt modelId="{5129B5CD-B7A9-B643-9F00-60EF010A6F15}" type="pres">
      <dgm:prSet presAssocID="{8CE2865B-CB9D-304F-98C9-8CEC14FF5A30}" presName="childTextVisible" presStyleLbl="bgAccFollowNode1" presStyleIdx="2" presStyleCnt="5">
        <dgm:presLayoutVars>
          <dgm:bulletEnabled val="1"/>
        </dgm:presLayoutVars>
      </dgm:prSet>
      <dgm:spPr>
        <a:solidFill>
          <a:srgbClr val="9CBEBD">
            <a:alpha val="90000"/>
          </a:srgbClr>
        </a:solidFill>
      </dgm:spPr>
      <dgm:t>
        <a:bodyPr/>
        <a:lstStyle/>
        <a:p>
          <a:endParaRPr lang="es-ES"/>
        </a:p>
      </dgm:t>
    </dgm:pt>
    <dgm:pt modelId="{966365F3-E51A-DD42-92A0-E1A5616AB415}" type="pres">
      <dgm:prSet presAssocID="{8CE2865B-CB9D-304F-98C9-8CEC14FF5A30}" presName="childTextHidden" presStyleLbl="bgAccFollowNode1" presStyleIdx="2" presStyleCnt="5"/>
      <dgm:spPr/>
    </dgm:pt>
    <dgm:pt modelId="{2A3B762F-E863-E94C-A633-48B0091F68A4}" type="pres">
      <dgm:prSet presAssocID="{8CE2865B-CB9D-304F-98C9-8CEC14FF5A30}" presName="parentText" presStyleLbl="node1" presStyleIdx="2" presStyleCnt="5" custScaleX="332048" custScaleY="665407">
        <dgm:presLayoutVars>
          <dgm:chMax val="1"/>
          <dgm:bulletEnabled val="1"/>
        </dgm:presLayoutVars>
      </dgm:prSet>
      <dgm:spPr/>
      <dgm:t>
        <a:bodyPr/>
        <a:lstStyle/>
        <a:p>
          <a:endParaRPr lang="es-ES"/>
        </a:p>
      </dgm:t>
    </dgm:pt>
    <dgm:pt modelId="{5C173B30-CF88-C646-9CF2-5F006EABAFAD}" type="pres">
      <dgm:prSet presAssocID="{8CE2865B-CB9D-304F-98C9-8CEC14FF5A30}" presName="aSpace" presStyleCnt="0"/>
      <dgm:spPr/>
    </dgm:pt>
    <dgm:pt modelId="{627105C4-0455-774F-962B-5768057D5C1C}" type="pres">
      <dgm:prSet presAssocID="{58F103DA-C787-1E4C-95A1-5439E054FACF}" presName="compNode" presStyleCnt="0"/>
      <dgm:spPr/>
    </dgm:pt>
    <dgm:pt modelId="{694AEF8D-D085-024A-B60F-1809BC219A0C}" type="pres">
      <dgm:prSet presAssocID="{58F103DA-C787-1E4C-95A1-5439E054FACF}" presName="noGeometry" presStyleCnt="0"/>
      <dgm:spPr/>
    </dgm:pt>
    <dgm:pt modelId="{0BC1AE39-481E-A342-9761-5D3E7BC019E3}" type="pres">
      <dgm:prSet presAssocID="{58F103DA-C787-1E4C-95A1-5439E054FACF}" presName="childTextVisible" presStyleLbl="bgAccFollowNode1" presStyleIdx="3" presStyleCnt="5">
        <dgm:presLayoutVars>
          <dgm:bulletEnabled val="1"/>
        </dgm:presLayoutVars>
      </dgm:prSet>
      <dgm:spPr>
        <a:solidFill>
          <a:srgbClr val="9CBEBD">
            <a:alpha val="90000"/>
          </a:srgbClr>
        </a:solidFill>
      </dgm:spPr>
      <dgm:t>
        <a:bodyPr/>
        <a:lstStyle/>
        <a:p>
          <a:endParaRPr lang="es-ES"/>
        </a:p>
      </dgm:t>
    </dgm:pt>
    <dgm:pt modelId="{FD1D79E3-C7EB-2749-A2AD-B5570F1AB269}" type="pres">
      <dgm:prSet presAssocID="{58F103DA-C787-1E4C-95A1-5439E054FACF}" presName="childTextHidden" presStyleLbl="bgAccFollowNode1" presStyleIdx="3" presStyleCnt="5"/>
      <dgm:spPr/>
    </dgm:pt>
    <dgm:pt modelId="{BDD5C697-D5A9-2140-89E5-88BBF6A48E78}" type="pres">
      <dgm:prSet presAssocID="{58F103DA-C787-1E4C-95A1-5439E054FACF}" presName="parentText" presStyleLbl="node1" presStyleIdx="3" presStyleCnt="5" custScaleX="324878" custScaleY="672185">
        <dgm:presLayoutVars>
          <dgm:chMax val="1"/>
          <dgm:bulletEnabled val="1"/>
        </dgm:presLayoutVars>
      </dgm:prSet>
      <dgm:spPr/>
      <dgm:t>
        <a:bodyPr/>
        <a:lstStyle/>
        <a:p>
          <a:endParaRPr lang="es-ES"/>
        </a:p>
      </dgm:t>
    </dgm:pt>
    <dgm:pt modelId="{A8828A1E-0B66-9D49-B11A-31D2C6180A7D}" type="pres">
      <dgm:prSet presAssocID="{58F103DA-C787-1E4C-95A1-5439E054FACF}" presName="aSpace" presStyleCnt="0"/>
      <dgm:spPr/>
    </dgm:pt>
    <dgm:pt modelId="{15B01C73-F4C8-AD48-AE31-A185820A5620}" type="pres">
      <dgm:prSet presAssocID="{9A2332E9-C21D-8F4B-AA06-81165ECAE738}" presName="compNode" presStyleCnt="0"/>
      <dgm:spPr/>
    </dgm:pt>
    <dgm:pt modelId="{077EAC2A-4B51-E64A-B61D-556ABCEC0F7D}" type="pres">
      <dgm:prSet presAssocID="{9A2332E9-C21D-8F4B-AA06-81165ECAE738}" presName="noGeometry" presStyleCnt="0"/>
      <dgm:spPr/>
    </dgm:pt>
    <dgm:pt modelId="{B2C4061D-45B4-5441-8153-027E75EB9998}" type="pres">
      <dgm:prSet presAssocID="{9A2332E9-C21D-8F4B-AA06-81165ECAE738}" presName="childTextVisible" presStyleLbl="bgAccFollowNode1" presStyleIdx="4" presStyleCnt="5" custLinFactNeighborX="125" custLinFactNeighborY="-15970">
        <dgm:presLayoutVars>
          <dgm:bulletEnabled val="1"/>
        </dgm:presLayoutVars>
      </dgm:prSet>
      <dgm:spPr>
        <a:solidFill>
          <a:srgbClr val="9CBEBD">
            <a:alpha val="90000"/>
          </a:srgbClr>
        </a:solidFill>
      </dgm:spPr>
      <dgm:t>
        <a:bodyPr/>
        <a:lstStyle/>
        <a:p>
          <a:endParaRPr lang="es-ES"/>
        </a:p>
      </dgm:t>
    </dgm:pt>
    <dgm:pt modelId="{D00B986D-367F-3B41-8D94-492B1F4383DF}" type="pres">
      <dgm:prSet presAssocID="{9A2332E9-C21D-8F4B-AA06-81165ECAE738}" presName="childTextHidden" presStyleLbl="bgAccFollowNode1" presStyleIdx="4" presStyleCnt="5"/>
      <dgm:spPr/>
    </dgm:pt>
    <dgm:pt modelId="{25CFF56F-8D3D-D643-A950-A8F82F13C769}" type="pres">
      <dgm:prSet presAssocID="{9A2332E9-C21D-8F4B-AA06-81165ECAE738}" presName="parentText" presStyleLbl="node1" presStyleIdx="4" presStyleCnt="5" custScaleX="326909" custScaleY="672185">
        <dgm:presLayoutVars>
          <dgm:chMax val="1"/>
          <dgm:bulletEnabled val="1"/>
        </dgm:presLayoutVars>
      </dgm:prSet>
      <dgm:spPr/>
      <dgm:t>
        <a:bodyPr/>
        <a:lstStyle/>
        <a:p>
          <a:endParaRPr lang="es-ES"/>
        </a:p>
      </dgm:t>
    </dgm:pt>
  </dgm:ptLst>
  <dgm:cxnLst>
    <dgm:cxn modelId="{C577F1C7-52D3-284F-B734-CEA6FFC06157}" type="presOf" srcId="{99F55BE6-D978-BA47-85EA-87ABDD880B10}" destId="{8AF0B75D-0D93-BB44-B82B-FB6954F9B236}" srcOrd="0" destOrd="0" presId="urn:microsoft.com/office/officeart/2005/8/layout/hProcess6"/>
    <dgm:cxn modelId="{2BBFA520-F4C7-F14B-B534-C18C3C762501}" srcId="{C125637F-DB99-B147-8929-439BF073A2F8}" destId="{9A2332E9-C21D-8F4B-AA06-81165ECAE738}" srcOrd="4" destOrd="0" parTransId="{9C2DD0A6-E1CC-7B44-92CC-F90763BE7884}" sibTransId="{094B5B52-71D2-4C40-8041-D42405C4CFBF}"/>
    <dgm:cxn modelId="{9B66C9B5-1837-534A-9CB6-B64B6A5B4D4B}" srcId="{C125637F-DB99-B147-8929-439BF073A2F8}" destId="{8CE2865B-CB9D-304F-98C9-8CEC14FF5A30}" srcOrd="2" destOrd="0" parTransId="{5A6AEEDA-885A-B743-BDAE-69F3C9849315}" sibTransId="{6E2D8568-8620-0243-B4B2-9C4A88EAD786}"/>
    <dgm:cxn modelId="{5142970A-FAF1-7843-B011-E1AFAB88B245}" type="presOf" srcId="{58F103DA-C787-1E4C-95A1-5439E054FACF}" destId="{BDD5C697-D5A9-2140-89E5-88BBF6A48E78}" srcOrd="0" destOrd="0" presId="urn:microsoft.com/office/officeart/2005/8/layout/hProcess6"/>
    <dgm:cxn modelId="{834B528E-85E4-564F-950F-CB5BBD7336FE}" type="presOf" srcId="{9A2332E9-C21D-8F4B-AA06-81165ECAE738}" destId="{25CFF56F-8D3D-D643-A950-A8F82F13C769}" srcOrd="0" destOrd="0" presId="urn:microsoft.com/office/officeart/2005/8/layout/hProcess6"/>
    <dgm:cxn modelId="{D3E5C07F-FBE2-6B45-B96A-BE26B1152D79}" srcId="{C125637F-DB99-B147-8929-439BF073A2F8}" destId="{25E4BF85-D134-534E-A181-50E021E26DCD}" srcOrd="0" destOrd="0" parTransId="{9400C83B-7D8B-CC42-B2FC-DA8FD57C8C8C}" sibTransId="{983975EF-2588-564B-AC69-A9882EDBFC90}"/>
    <dgm:cxn modelId="{69960CBE-36DB-194F-B8E8-16FA4C7E589A}" srcId="{C125637F-DB99-B147-8929-439BF073A2F8}" destId="{58F103DA-C787-1E4C-95A1-5439E054FACF}" srcOrd="3" destOrd="0" parTransId="{72BACB9F-89D5-4048-9F81-BBA4715F7482}" sibTransId="{24FD814B-2063-A545-84F5-461370CB97F0}"/>
    <dgm:cxn modelId="{44E016B0-9E9D-964F-814F-EED7C277CC4A}" type="presOf" srcId="{8CE2865B-CB9D-304F-98C9-8CEC14FF5A30}" destId="{2A3B762F-E863-E94C-A633-48B0091F68A4}" srcOrd="0" destOrd="0" presId="urn:microsoft.com/office/officeart/2005/8/layout/hProcess6"/>
    <dgm:cxn modelId="{D1C96123-8887-D746-8454-3E2C92D31F33}" type="presOf" srcId="{C125637F-DB99-B147-8929-439BF073A2F8}" destId="{3EF0DEAE-A3ED-C446-B975-E01EF1496166}" srcOrd="0" destOrd="0" presId="urn:microsoft.com/office/officeart/2005/8/layout/hProcess6"/>
    <dgm:cxn modelId="{8BD090A6-EAA3-FA40-A6DB-25928C61787A}" type="presOf" srcId="{25E4BF85-D134-534E-A181-50E021E26DCD}" destId="{2B853FA9-7129-D441-BD47-D40D6914E34A}" srcOrd="0" destOrd="0" presId="urn:microsoft.com/office/officeart/2005/8/layout/hProcess6"/>
    <dgm:cxn modelId="{0C1BBA74-B462-6D42-8576-F67FDB015B10}" srcId="{C125637F-DB99-B147-8929-439BF073A2F8}" destId="{99F55BE6-D978-BA47-85EA-87ABDD880B10}" srcOrd="1" destOrd="0" parTransId="{4DC9963E-14FC-7041-AB7A-61D038794101}" sibTransId="{9B583273-A248-8346-93E8-8A5DB8385F28}"/>
    <dgm:cxn modelId="{21C44068-F21D-DD45-B7FB-13DF6FB2A16B}" type="presParOf" srcId="{3EF0DEAE-A3ED-C446-B975-E01EF1496166}" destId="{6BE81380-D095-4246-B3DD-200C86F9282C}" srcOrd="0" destOrd="0" presId="urn:microsoft.com/office/officeart/2005/8/layout/hProcess6"/>
    <dgm:cxn modelId="{E7DE7723-5E8C-4343-95AA-172493256548}" type="presParOf" srcId="{6BE81380-D095-4246-B3DD-200C86F9282C}" destId="{CB3FE01D-A29D-3640-AC4E-CFCAB5006075}" srcOrd="0" destOrd="0" presId="urn:microsoft.com/office/officeart/2005/8/layout/hProcess6"/>
    <dgm:cxn modelId="{1711184E-C3F5-914D-B5A7-8B88B32AD520}" type="presParOf" srcId="{6BE81380-D095-4246-B3DD-200C86F9282C}" destId="{20979955-7CDC-5542-88AE-AD3D9C8538FD}" srcOrd="1" destOrd="0" presId="urn:microsoft.com/office/officeart/2005/8/layout/hProcess6"/>
    <dgm:cxn modelId="{C93E0D07-1836-414B-B413-6C6A0F3EB0E4}" type="presParOf" srcId="{6BE81380-D095-4246-B3DD-200C86F9282C}" destId="{287FA2D5-2E33-FE4B-A3E7-B12C62276D5F}" srcOrd="2" destOrd="0" presId="urn:microsoft.com/office/officeart/2005/8/layout/hProcess6"/>
    <dgm:cxn modelId="{D0A11398-806A-FF40-9C67-75C8CF8D2985}" type="presParOf" srcId="{6BE81380-D095-4246-B3DD-200C86F9282C}" destId="{2B853FA9-7129-D441-BD47-D40D6914E34A}" srcOrd="3" destOrd="0" presId="urn:microsoft.com/office/officeart/2005/8/layout/hProcess6"/>
    <dgm:cxn modelId="{1D4305B2-EDC0-F040-94FC-5A955F219EEE}" type="presParOf" srcId="{3EF0DEAE-A3ED-C446-B975-E01EF1496166}" destId="{45F0FCE1-8BD1-EC4F-B242-F2BCF0E4EBCA}" srcOrd="1" destOrd="0" presId="urn:microsoft.com/office/officeart/2005/8/layout/hProcess6"/>
    <dgm:cxn modelId="{89FA99D6-23AD-9C4B-AEF2-829BC902AD98}" type="presParOf" srcId="{3EF0DEAE-A3ED-C446-B975-E01EF1496166}" destId="{497A6B38-5F24-824F-B8C1-85788804F391}" srcOrd="2" destOrd="0" presId="urn:microsoft.com/office/officeart/2005/8/layout/hProcess6"/>
    <dgm:cxn modelId="{E3FDBE63-A7D3-3F48-9528-E1E9CF178A78}" type="presParOf" srcId="{497A6B38-5F24-824F-B8C1-85788804F391}" destId="{6427D01F-8E70-0C47-81EC-50BD26D45AAB}" srcOrd="0" destOrd="0" presId="urn:microsoft.com/office/officeart/2005/8/layout/hProcess6"/>
    <dgm:cxn modelId="{E22BE223-7444-5549-A3FB-45627E5D6E04}" type="presParOf" srcId="{497A6B38-5F24-824F-B8C1-85788804F391}" destId="{5ECBFA02-0B3A-6F4C-8032-20C2F7958808}" srcOrd="1" destOrd="0" presId="urn:microsoft.com/office/officeart/2005/8/layout/hProcess6"/>
    <dgm:cxn modelId="{B3F76001-A519-5D4C-BEFD-32D6E28ECFE8}" type="presParOf" srcId="{497A6B38-5F24-824F-B8C1-85788804F391}" destId="{E61D4343-2AA7-A044-81E2-C17BEEF0BB48}" srcOrd="2" destOrd="0" presId="urn:microsoft.com/office/officeart/2005/8/layout/hProcess6"/>
    <dgm:cxn modelId="{FCF8EB32-EAD8-644F-81DE-DC6A8341ED46}" type="presParOf" srcId="{497A6B38-5F24-824F-B8C1-85788804F391}" destId="{8AF0B75D-0D93-BB44-B82B-FB6954F9B236}" srcOrd="3" destOrd="0" presId="urn:microsoft.com/office/officeart/2005/8/layout/hProcess6"/>
    <dgm:cxn modelId="{FFE871CC-07DC-F94E-ABD1-B49C94176B31}" type="presParOf" srcId="{3EF0DEAE-A3ED-C446-B975-E01EF1496166}" destId="{1DA36809-DB59-AE41-B027-96F05A7A7A67}" srcOrd="3" destOrd="0" presId="urn:microsoft.com/office/officeart/2005/8/layout/hProcess6"/>
    <dgm:cxn modelId="{C62D69E6-A40C-9A42-BCDC-357D6975D11A}" type="presParOf" srcId="{3EF0DEAE-A3ED-C446-B975-E01EF1496166}" destId="{F8A04C84-21C2-1F46-93DD-614C899639F8}" srcOrd="4" destOrd="0" presId="urn:microsoft.com/office/officeart/2005/8/layout/hProcess6"/>
    <dgm:cxn modelId="{208721B2-AAF3-AD41-80AF-AF4E95ADB299}" type="presParOf" srcId="{F8A04C84-21C2-1F46-93DD-614C899639F8}" destId="{308C6B52-95D8-E940-9A63-7D71FC04CD3F}" srcOrd="0" destOrd="0" presId="urn:microsoft.com/office/officeart/2005/8/layout/hProcess6"/>
    <dgm:cxn modelId="{B5E9C0F7-EB2C-9D4E-A5FC-BC2A3CC5DE5C}" type="presParOf" srcId="{F8A04C84-21C2-1F46-93DD-614C899639F8}" destId="{5129B5CD-B7A9-B643-9F00-60EF010A6F15}" srcOrd="1" destOrd="0" presId="urn:microsoft.com/office/officeart/2005/8/layout/hProcess6"/>
    <dgm:cxn modelId="{ECB4838F-2EEA-B749-B38F-EA8083238C84}" type="presParOf" srcId="{F8A04C84-21C2-1F46-93DD-614C899639F8}" destId="{966365F3-E51A-DD42-92A0-E1A5616AB415}" srcOrd="2" destOrd="0" presId="urn:microsoft.com/office/officeart/2005/8/layout/hProcess6"/>
    <dgm:cxn modelId="{B90C929E-5286-9541-AB25-191A6E34569F}" type="presParOf" srcId="{F8A04C84-21C2-1F46-93DD-614C899639F8}" destId="{2A3B762F-E863-E94C-A633-48B0091F68A4}" srcOrd="3" destOrd="0" presId="urn:microsoft.com/office/officeart/2005/8/layout/hProcess6"/>
    <dgm:cxn modelId="{3A857E41-3284-2243-B160-C1D0DE49B49C}" type="presParOf" srcId="{3EF0DEAE-A3ED-C446-B975-E01EF1496166}" destId="{5C173B30-CF88-C646-9CF2-5F006EABAFAD}" srcOrd="5" destOrd="0" presId="urn:microsoft.com/office/officeart/2005/8/layout/hProcess6"/>
    <dgm:cxn modelId="{9EB0BE22-76E5-264C-A787-A1ECDEE8AC6B}" type="presParOf" srcId="{3EF0DEAE-A3ED-C446-B975-E01EF1496166}" destId="{627105C4-0455-774F-962B-5768057D5C1C}" srcOrd="6" destOrd="0" presId="urn:microsoft.com/office/officeart/2005/8/layout/hProcess6"/>
    <dgm:cxn modelId="{25314396-E4A9-1D4F-A855-59F3115839FE}" type="presParOf" srcId="{627105C4-0455-774F-962B-5768057D5C1C}" destId="{694AEF8D-D085-024A-B60F-1809BC219A0C}" srcOrd="0" destOrd="0" presId="urn:microsoft.com/office/officeart/2005/8/layout/hProcess6"/>
    <dgm:cxn modelId="{124BAC32-CC50-0D40-B580-90C34514481B}" type="presParOf" srcId="{627105C4-0455-774F-962B-5768057D5C1C}" destId="{0BC1AE39-481E-A342-9761-5D3E7BC019E3}" srcOrd="1" destOrd="0" presId="urn:microsoft.com/office/officeart/2005/8/layout/hProcess6"/>
    <dgm:cxn modelId="{3EB570E8-FD4D-AA4F-BD42-E42F12CA9578}" type="presParOf" srcId="{627105C4-0455-774F-962B-5768057D5C1C}" destId="{FD1D79E3-C7EB-2749-A2AD-B5570F1AB269}" srcOrd="2" destOrd="0" presId="urn:microsoft.com/office/officeart/2005/8/layout/hProcess6"/>
    <dgm:cxn modelId="{86709221-B3BB-D34E-AC4A-E73800FF2397}" type="presParOf" srcId="{627105C4-0455-774F-962B-5768057D5C1C}" destId="{BDD5C697-D5A9-2140-89E5-88BBF6A48E78}" srcOrd="3" destOrd="0" presId="urn:microsoft.com/office/officeart/2005/8/layout/hProcess6"/>
    <dgm:cxn modelId="{186F1506-F5F1-FE46-80B3-CA5067BD9265}" type="presParOf" srcId="{3EF0DEAE-A3ED-C446-B975-E01EF1496166}" destId="{A8828A1E-0B66-9D49-B11A-31D2C6180A7D}" srcOrd="7" destOrd="0" presId="urn:microsoft.com/office/officeart/2005/8/layout/hProcess6"/>
    <dgm:cxn modelId="{CF49651B-8184-7B4B-8C03-5D275B22EE90}" type="presParOf" srcId="{3EF0DEAE-A3ED-C446-B975-E01EF1496166}" destId="{15B01C73-F4C8-AD48-AE31-A185820A5620}" srcOrd="8" destOrd="0" presId="urn:microsoft.com/office/officeart/2005/8/layout/hProcess6"/>
    <dgm:cxn modelId="{99A8DFE5-4426-E940-8A98-18E4453777C7}" type="presParOf" srcId="{15B01C73-F4C8-AD48-AE31-A185820A5620}" destId="{077EAC2A-4B51-E64A-B61D-556ABCEC0F7D}" srcOrd="0" destOrd="0" presId="urn:microsoft.com/office/officeart/2005/8/layout/hProcess6"/>
    <dgm:cxn modelId="{A36E2C75-1959-BB47-8EE1-163A90193DD4}" type="presParOf" srcId="{15B01C73-F4C8-AD48-AE31-A185820A5620}" destId="{B2C4061D-45B4-5441-8153-027E75EB9998}" srcOrd="1" destOrd="0" presId="urn:microsoft.com/office/officeart/2005/8/layout/hProcess6"/>
    <dgm:cxn modelId="{33364E7C-E3E3-FA4C-AA2B-75ADFFB31F74}" type="presParOf" srcId="{15B01C73-F4C8-AD48-AE31-A185820A5620}" destId="{D00B986D-367F-3B41-8D94-492B1F4383DF}" srcOrd="2" destOrd="0" presId="urn:microsoft.com/office/officeart/2005/8/layout/hProcess6"/>
    <dgm:cxn modelId="{16D58968-341B-FA42-8A42-F1EF87935262}" type="presParOf" srcId="{15B01C73-F4C8-AD48-AE31-A185820A5620}" destId="{25CFF56F-8D3D-D643-A950-A8F82F13C769}"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9955-7CDC-5542-88AE-AD3D9C8538FD}">
      <dsp:nvSpPr>
        <dsp:cNvPr id="0" name=""/>
        <dsp:cNvSpPr/>
      </dsp:nvSpPr>
      <dsp:spPr>
        <a:xfrm>
          <a:off x="896543" y="1254643"/>
          <a:ext cx="852285" cy="795257"/>
        </a:xfrm>
        <a:prstGeom prst="rightArrow">
          <a:avLst>
            <a:gd name="adj1" fmla="val 70000"/>
            <a:gd name="adj2" fmla="val 50000"/>
          </a:avLst>
        </a:prstGeom>
        <a:solidFill>
          <a:schemeClr val="accent3">
            <a:lumMod val="60000"/>
            <a:lumOff val="40000"/>
            <a:alpha val="9000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853FA9-7129-D441-BD47-D40D6914E34A}">
      <dsp:nvSpPr>
        <dsp:cNvPr id="0" name=""/>
        <dsp:cNvSpPr/>
      </dsp:nvSpPr>
      <dsp:spPr>
        <a:xfrm>
          <a:off x="0" y="173591"/>
          <a:ext cx="1580728" cy="2986693"/>
        </a:xfrm>
        <a:prstGeom prst="ellipse">
          <a:avLst/>
        </a:prstGeom>
        <a:solidFill>
          <a:schemeClr val="tx2"/>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Unidad 1.</a:t>
          </a:r>
        </a:p>
        <a:p>
          <a:pPr lvl="0" algn="ctr" defTabSz="711200">
            <a:lnSpc>
              <a:spcPct val="90000"/>
            </a:lnSpc>
            <a:spcBef>
              <a:spcPct val="0"/>
            </a:spcBef>
            <a:spcAft>
              <a:spcPct val="35000"/>
            </a:spcAft>
          </a:pPr>
          <a:r>
            <a:rPr lang="es-ES_tradnl" sz="1600" b="1" kern="1200" dirty="0" smtClean="0">
              <a:solidFill>
                <a:schemeClr val="bg1"/>
              </a:solidFill>
              <a:latin typeface="Times New Roman"/>
              <a:cs typeface="Times New Roman"/>
            </a:rPr>
            <a:t> </a:t>
          </a:r>
          <a:r>
            <a:rPr lang="es-ES" sz="1600" b="1" kern="1200" dirty="0" smtClean="0">
              <a:solidFill>
                <a:schemeClr val="bg1"/>
              </a:solidFill>
              <a:latin typeface="Times New Roman"/>
              <a:cs typeface="Times New Roman"/>
            </a:rPr>
            <a:t>Costos de producción conjunta.</a:t>
          </a:r>
        </a:p>
      </dsp:txBody>
      <dsp:txXfrm>
        <a:off x="231492" y="610982"/>
        <a:ext cx="1117744" cy="2111911"/>
      </dsp:txXfrm>
    </dsp:sp>
    <dsp:sp modelId="{5ECBFA02-0B3A-6F4C-8032-20C2F7958808}">
      <dsp:nvSpPr>
        <dsp:cNvPr id="0" name=""/>
        <dsp:cNvSpPr/>
      </dsp:nvSpPr>
      <dsp:spPr>
        <a:xfrm>
          <a:off x="2498389"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F0B75D-0D93-BB44-B82B-FB6954F9B236}">
      <dsp:nvSpPr>
        <dsp:cNvPr id="0" name=""/>
        <dsp:cNvSpPr/>
      </dsp:nvSpPr>
      <dsp:spPr>
        <a:xfrm>
          <a:off x="1758131" y="138846"/>
          <a:ext cx="1480516" cy="3026851"/>
        </a:xfrm>
        <a:prstGeom prst="ellipse">
          <a:avLst/>
        </a:prstGeom>
        <a:solidFill>
          <a:schemeClr val="tx2"/>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endParaRPr lang="es-ES" sz="1400" b="1" kern="1200" dirty="0" smtClean="0">
            <a:solidFill>
              <a:schemeClr val="bg1"/>
            </a:solidFill>
            <a:latin typeface="Times New Roman"/>
            <a:cs typeface="Times New Roman"/>
          </a:endParaRP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2.</a:t>
          </a:r>
        </a:p>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Costos unitarios con el método de costos ABC (</a:t>
          </a:r>
          <a:r>
            <a:rPr lang="es-ES" sz="1400" b="1" kern="1200" dirty="0" err="1" smtClean="0">
              <a:solidFill>
                <a:schemeClr val="bg1"/>
              </a:solidFill>
              <a:latin typeface="Times New Roman"/>
              <a:cs typeface="Times New Roman"/>
            </a:rPr>
            <a:t>Activity</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based</a:t>
          </a:r>
          <a:r>
            <a:rPr lang="es-ES" sz="1400" b="1" kern="1200" dirty="0" smtClean="0">
              <a:solidFill>
                <a:schemeClr val="bg1"/>
              </a:solidFill>
              <a:latin typeface="Times New Roman"/>
              <a:cs typeface="Times New Roman"/>
            </a:rPr>
            <a:t> </a:t>
          </a:r>
          <a:r>
            <a:rPr lang="es-ES" sz="1400" b="1" kern="1200" dirty="0" err="1" smtClean="0">
              <a:solidFill>
                <a:schemeClr val="bg1"/>
              </a:solidFill>
              <a:latin typeface="Times New Roman"/>
              <a:cs typeface="Times New Roman"/>
            </a:rPr>
            <a:t>costing</a:t>
          </a:r>
          <a:r>
            <a:rPr lang="es-ES" sz="1400" b="1" kern="1200" dirty="0" smtClean="0">
              <a:solidFill>
                <a:schemeClr val="bg1"/>
              </a:solidFill>
              <a:latin typeface="Times New Roman"/>
              <a:cs typeface="Times New Roman"/>
            </a:rPr>
            <a:t>)</a:t>
          </a:r>
        </a:p>
      </dsp:txBody>
      <dsp:txXfrm>
        <a:off x="1974948" y="582118"/>
        <a:ext cx="1046882" cy="2140307"/>
      </dsp:txXfrm>
    </dsp:sp>
    <dsp:sp modelId="{5129B5CD-B7A9-B643-9F00-60EF010A6F15}">
      <dsp:nvSpPr>
        <dsp:cNvPr id="0" name=""/>
        <dsp:cNvSpPr/>
      </dsp:nvSpPr>
      <dsp:spPr>
        <a:xfrm>
          <a:off x="4220246"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A3B762F-E863-E94C-A633-48B0091F68A4}">
      <dsp:nvSpPr>
        <dsp:cNvPr id="0" name=""/>
        <dsp:cNvSpPr/>
      </dsp:nvSpPr>
      <dsp:spPr>
        <a:xfrm>
          <a:off x="3465024" y="138846"/>
          <a:ext cx="1510443" cy="3026851"/>
        </a:xfrm>
        <a:prstGeom prst="ellipse">
          <a:avLst/>
        </a:prstGeom>
        <a:solidFill>
          <a:srgbClr val="82682C"/>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3. Prácticas integrales de costo por procesos y por órdenes de producción.</a:t>
          </a:r>
        </a:p>
      </dsp:txBody>
      <dsp:txXfrm>
        <a:off x="3686223" y="582118"/>
        <a:ext cx="1068045" cy="2140307"/>
      </dsp:txXfrm>
    </dsp:sp>
    <dsp:sp modelId="{0BC1AE39-481E-A342-9761-5D3E7BC019E3}">
      <dsp:nvSpPr>
        <dsp:cNvPr id="0" name=""/>
        <dsp:cNvSpPr/>
      </dsp:nvSpPr>
      <dsp:spPr>
        <a:xfrm>
          <a:off x="5925796" y="1254643"/>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DD5C697-D5A9-2140-89E5-88BBF6A48E78}">
      <dsp:nvSpPr>
        <dsp:cNvPr id="0" name=""/>
        <dsp:cNvSpPr/>
      </dsp:nvSpPr>
      <dsp:spPr>
        <a:xfrm>
          <a:off x="5186881" y="123430"/>
          <a:ext cx="1477828" cy="3057683"/>
        </a:xfrm>
        <a:prstGeom prst="ellipse">
          <a:avLst/>
        </a:prstGeom>
        <a:solidFill>
          <a:srgbClr val="82682C"/>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UNIDAD 4. Elaboración del presupuesto maestro.</a:t>
          </a:r>
        </a:p>
      </dsp:txBody>
      <dsp:txXfrm>
        <a:off x="5403304" y="571217"/>
        <a:ext cx="1044982" cy="2162109"/>
      </dsp:txXfrm>
    </dsp:sp>
    <dsp:sp modelId="{B2C4061D-45B4-5441-8153-027E75EB9998}">
      <dsp:nvSpPr>
        <dsp:cNvPr id="0" name=""/>
        <dsp:cNvSpPr/>
      </dsp:nvSpPr>
      <dsp:spPr>
        <a:xfrm>
          <a:off x="7637096" y="1127641"/>
          <a:ext cx="909774" cy="795257"/>
        </a:xfrm>
        <a:prstGeom prst="rightArrow">
          <a:avLst>
            <a:gd name="adj1" fmla="val 70000"/>
            <a:gd name="adj2" fmla="val 50000"/>
          </a:avLst>
        </a:prstGeom>
        <a:solidFill>
          <a:srgbClr val="9CBEBD">
            <a:alpha val="90000"/>
          </a:srgb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5CFF56F-8D3D-D643-A950-A8F82F13C769}">
      <dsp:nvSpPr>
        <dsp:cNvPr id="0" name=""/>
        <dsp:cNvSpPr/>
      </dsp:nvSpPr>
      <dsp:spPr>
        <a:xfrm>
          <a:off x="6892431" y="123430"/>
          <a:ext cx="1487067" cy="3057683"/>
        </a:xfrm>
        <a:prstGeom prst="ellipse">
          <a:avLst/>
        </a:prstGeom>
        <a:solidFill>
          <a:srgbClr val="82682C"/>
        </a:solidFill>
        <a:ln>
          <a:noFill/>
        </a:ln>
        <a:effectLst>
          <a:outerShdw blurRad="228600" dist="38100" dir="5400000" sx="104000" sy="104000" algn="ctr" rotWithShape="0">
            <a:srgbClr val="000000">
              <a:alpha val="8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latin typeface="Times New Roman"/>
              <a:cs typeface="Times New Roman"/>
            </a:rPr>
            <a:t> UNIDAD 5. Elaborar mecanismos de control presupuestal</a:t>
          </a:r>
        </a:p>
      </dsp:txBody>
      <dsp:txXfrm>
        <a:off x="7110207" y="571217"/>
        <a:ext cx="1051515" cy="216210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FD8EE0-A032-0F42-9679-559BA6BDAD89}" type="datetimeFigureOut">
              <a:rPr lang="es-ES" smtClean="0"/>
              <a:t>26/09/19</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106CB2-153F-1B4D-807E-0E590B824A16}" type="slidenum">
              <a:rPr lang="es-ES" smtClean="0"/>
              <a:t>‹Nr.›</a:t>
            </a:fld>
            <a:endParaRPr lang="es-ES"/>
          </a:p>
        </p:txBody>
      </p:sp>
    </p:spTree>
    <p:extLst>
      <p:ext uri="{BB962C8B-B14F-4D97-AF65-F5344CB8AC3E}">
        <p14:creationId xmlns:p14="http://schemas.microsoft.com/office/powerpoint/2010/main" val="422302162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7954A01-7AE3-724C-872B-52B658B265AD}" type="slidenum">
              <a:rPr lang="es-ES" smtClean="0"/>
              <a:t>8</a:t>
            </a:fld>
            <a:endParaRPr lang="es-ES"/>
          </a:p>
        </p:txBody>
      </p:sp>
    </p:spTree>
    <p:extLst>
      <p:ext uri="{BB962C8B-B14F-4D97-AF65-F5344CB8AC3E}">
        <p14:creationId xmlns:p14="http://schemas.microsoft.com/office/powerpoint/2010/main" val="59956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80106CB2-153F-1B4D-807E-0E590B824A16}" type="slidenum">
              <a:rPr lang="es-ES" smtClean="0"/>
              <a:t>25</a:t>
            </a:fld>
            <a:endParaRPr lang="es-ES"/>
          </a:p>
        </p:txBody>
      </p:sp>
    </p:spTree>
    <p:extLst>
      <p:ext uri="{BB962C8B-B14F-4D97-AF65-F5344CB8AC3E}">
        <p14:creationId xmlns:p14="http://schemas.microsoft.com/office/powerpoint/2010/main" val="2207306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s-ES_tradnl" smtClean="0"/>
              <a:t>Clic para editar título</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s-ES_tradnl" smtClean="0"/>
              <a:t>Clic para editar título</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70BA1CFD-BFF0-48BC-9BA5-4974D7A6AB15}" type="datetimeFigureOut">
              <a:rPr lang="en-US" smtClean="0"/>
              <a:t>26/09/19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s-ES_tradnl" smtClean="0"/>
              <a:t>Clic para editar título</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26/09/19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26/09/19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26/09/19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s-ES_tradnl" smtClean="0"/>
              <a:t>Clic para editar título</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_tradnl" smtClean="0"/>
              <a:t>Clic para editar título</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70BA1CFD-BFF0-48BC-9BA5-4974D7A6AB15}" type="datetimeFigureOut">
              <a:rPr lang="en-US" smtClean="0"/>
              <a:t>26/09/19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s-ES_tradnl" smtClean="0"/>
              <a:t>Clic para editar título</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26/09/19</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‹Nr.›</a:t>
            </a:fld>
            <a:endParaRPr lang="en-US"/>
          </a:p>
        </p:txBody>
      </p:sp>
    </p:spTree>
  </p:cSld>
  <p:clrMap bg1="dk1" tx1="lt1" bg2="dk2" tx2="lt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77899" y="3969869"/>
            <a:ext cx="6413501" cy="602877"/>
          </a:xfrm>
        </p:spPr>
        <p:txBody>
          <a:bodyPr/>
          <a:lstStyle/>
          <a:p>
            <a:pPr marL="0" indent="0" algn="ctr"/>
            <a:r>
              <a:rPr lang="es-ES" sz="3600" b="1" dirty="0" smtClean="0">
                <a:latin typeface="Times New Roman"/>
                <a:cs typeface="Times New Roman"/>
              </a:rPr>
              <a:t>Aplicación del costeo ABC</a:t>
            </a:r>
            <a:endParaRPr lang="es-ES" sz="3600" b="1" dirty="0"/>
          </a:p>
        </p:txBody>
      </p:sp>
      <p:sp>
        <p:nvSpPr>
          <p:cNvPr id="3" name="Subtítulo 2"/>
          <p:cNvSpPr>
            <a:spLocks noGrp="1"/>
          </p:cNvSpPr>
          <p:nvPr>
            <p:ph type="subTitle" idx="1"/>
          </p:nvPr>
        </p:nvSpPr>
        <p:spPr>
          <a:xfrm>
            <a:off x="542952" y="4916393"/>
            <a:ext cx="7542212" cy="515471"/>
          </a:xfrm>
        </p:spPr>
        <p:txBody>
          <a:bodyPr>
            <a:noAutofit/>
          </a:bodyPr>
          <a:lstStyle/>
          <a:p>
            <a:pPr algn="ctr"/>
            <a:r>
              <a:rPr lang="es-ES" sz="2800" b="1" spc="-100" dirty="0">
                <a:solidFill>
                  <a:schemeClr val="tx2"/>
                </a:solidFill>
                <a:latin typeface="Times New Roman"/>
                <a:ea typeface="+mj-ea"/>
                <a:cs typeface="Times New Roman"/>
              </a:rPr>
              <a:t>María del Rosario </a:t>
            </a:r>
            <a:r>
              <a:rPr lang="es-ES" sz="2800" b="1" spc="-100" dirty="0" err="1">
                <a:solidFill>
                  <a:schemeClr val="tx2"/>
                </a:solidFill>
                <a:latin typeface="Times New Roman"/>
                <a:ea typeface="+mj-ea"/>
                <a:cs typeface="Times New Roman"/>
              </a:rPr>
              <a:t>Demuner</a:t>
            </a:r>
            <a:r>
              <a:rPr lang="es-ES" sz="2800" b="1" spc="-100" dirty="0">
                <a:solidFill>
                  <a:schemeClr val="tx2"/>
                </a:solidFill>
                <a:latin typeface="Times New Roman"/>
                <a:ea typeface="+mj-ea"/>
                <a:cs typeface="Times New Roman"/>
              </a:rPr>
              <a:t> Flores</a:t>
            </a:r>
          </a:p>
        </p:txBody>
      </p:sp>
      <p:sp>
        <p:nvSpPr>
          <p:cNvPr id="4" name="CuadroTexto 3"/>
          <p:cNvSpPr txBox="1"/>
          <p:nvPr/>
        </p:nvSpPr>
        <p:spPr>
          <a:xfrm rot="16200000">
            <a:off x="7340911" y="4156338"/>
            <a:ext cx="2442614" cy="954107"/>
          </a:xfrm>
          <a:prstGeom prst="rect">
            <a:avLst/>
          </a:prstGeom>
          <a:noFill/>
        </p:spPr>
        <p:txBody>
          <a:bodyPr wrap="square" rtlCol="0">
            <a:spAutoFit/>
          </a:bodyPr>
          <a:lstStyle/>
          <a:p>
            <a:pPr algn="ctr" defTabSz="914400">
              <a:spcBef>
                <a:spcPct val="0"/>
              </a:spcBef>
            </a:pPr>
            <a:r>
              <a:rPr lang="es-ES" sz="2800" b="1" cap="all" dirty="0" smtClean="0">
                <a:latin typeface="+mj-lt"/>
                <a:ea typeface="+mj-ea"/>
                <a:cs typeface="+mj-cs"/>
              </a:rPr>
              <a:t>Septiembre</a:t>
            </a:r>
          </a:p>
          <a:p>
            <a:pPr algn="ctr" defTabSz="914400">
              <a:spcBef>
                <a:spcPct val="0"/>
              </a:spcBef>
            </a:pPr>
            <a:r>
              <a:rPr lang="es-ES" sz="2800" b="1" cap="all" dirty="0" smtClean="0">
                <a:latin typeface="+mj-lt"/>
                <a:ea typeface="+mj-ea"/>
                <a:cs typeface="+mj-cs"/>
              </a:rPr>
              <a:t>2019</a:t>
            </a:r>
            <a:endParaRPr lang="es-ES" sz="2800" b="1" cap="all" dirty="0">
              <a:latin typeface="+mj-lt"/>
              <a:ea typeface="+mj-ea"/>
              <a:cs typeface="+mj-cs"/>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203200" y="266912"/>
            <a:ext cx="8822267" cy="1718310"/>
          </a:xfrm>
          <a:prstGeom prst="rect">
            <a:avLst/>
          </a:prstGeom>
          <a:noFill/>
          <a:ln>
            <a:noFill/>
          </a:ln>
        </p:spPr>
      </p:pic>
      <p:sp>
        <p:nvSpPr>
          <p:cNvPr id="7" name="CuadroTexto 6"/>
          <p:cNvSpPr txBox="1"/>
          <p:nvPr/>
        </p:nvSpPr>
        <p:spPr>
          <a:xfrm>
            <a:off x="1659466" y="5746377"/>
            <a:ext cx="4740672" cy="83099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2400" b="1" cap="all" dirty="0">
                <a:solidFill>
                  <a:schemeClr val="accent1">
                    <a:lumMod val="50000"/>
                  </a:schemeClr>
                </a:solidFill>
                <a:latin typeface="+mj-lt"/>
                <a:ea typeface="+mj-ea"/>
                <a:cs typeface="+mj-cs"/>
              </a:rPr>
              <a:t>Material </a:t>
            </a:r>
            <a:r>
              <a:rPr lang="es-ES" sz="2400" b="1" cap="all" dirty="0" err="1" smtClean="0">
                <a:solidFill>
                  <a:schemeClr val="accent1">
                    <a:lumMod val="50000"/>
                  </a:schemeClr>
                </a:solidFill>
                <a:latin typeface="+mj-lt"/>
                <a:ea typeface="+mj-ea"/>
                <a:cs typeface="+mj-cs"/>
              </a:rPr>
              <a:t>proyectable</a:t>
            </a:r>
            <a:r>
              <a:rPr lang="es-ES" sz="2400" b="1" cap="all" dirty="0" smtClean="0">
                <a:solidFill>
                  <a:schemeClr val="accent1">
                    <a:lumMod val="50000"/>
                  </a:schemeClr>
                </a:solidFill>
                <a:latin typeface="+mj-lt"/>
                <a:ea typeface="+mj-ea"/>
                <a:cs typeface="+mj-cs"/>
              </a:rPr>
              <a:t>. SERIE </a:t>
            </a:r>
            <a:r>
              <a:rPr lang="es-ES" sz="2400" b="1" cap="all" dirty="0">
                <a:solidFill>
                  <a:schemeClr val="accent1">
                    <a:lumMod val="50000"/>
                  </a:schemeClr>
                </a:solidFill>
                <a:latin typeface="+mj-lt"/>
                <a:ea typeface="+mj-ea"/>
                <a:cs typeface="+mj-cs"/>
              </a:rPr>
              <a:t>4</a:t>
            </a:r>
          </a:p>
        </p:txBody>
      </p:sp>
      <p:sp>
        <p:nvSpPr>
          <p:cNvPr id="8" name="CuadroTexto 7"/>
          <p:cNvSpPr txBox="1"/>
          <p:nvPr/>
        </p:nvSpPr>
        <p:spPr>
          <a:xfrm>
            <a:off x="176347" y="2488756"/>
            <a:ext cx="8186604"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b="1" cap="all" dirty="0">
                <a:solidFill>
                  <a:schemeClr val="accent1">
                    <a:lumMod val="50000"/>
                  </a:schemeClr>
                </a:solidFill>
                <a:latin typeface="Times New Roman"/>
                <a:cs typeface="Times New Roman"/>
              </a:rPr>
              <a:t>Universidad autónoma del estado de </a:t>
            </a:r>
            <a:r>
              <a:rPr lang="es-ES" b="1" cap="all" dirty="0" err="1">
                <a:solidFill>
                  <a:schemeClr val="accent1">
                    <a:lumMod val="50000"/>
                  </a:schemeClr>
                </a:solidFill>
                <a:latin typeface="Times New Roman"/>
                <a:cs typeface="Times New Roman"/>
              </a:rPr>
              <a:t>méxico</a:t>
            </a:r>
            <a:endParaRPr lang="es-ES" b="1" cap="all" dirty="0">
              <a:solidFill>
                <a:schemeClr val="accent1">
                  <a:lumMod val="50000"/>
                </a:schemeClr>
              </a:solidFill>
              <a:latin typeface="Times New Roman"/>
              <a:cs typeface="Times New Roman"/>
            </a:endParaRPr>
          </a:p>
          <a:p>
            <a:pPr algn="ctr"/>
            <a:r>
              <a:rPr lang="es-ES" b="1" cap="all" dirty="0">
                <a:solidFill>
                  <a:schemeClr val="accent1">
                    <a:lumMod val="50000"/>
                  </a:schemeClr>
                </a:solidFill>
                <a:latin typeface="Times New Roman"/>
                <a:cs typeface="Times New Roman"/>
              </a:rPr>
              <a:t>Facultad de contaduría y administración</a:t>
            </a:r>
          </a:p>
          <a:p>
            <a:pPr algn="ctr"/>
            <a:r>
              <a:rPr lang="es-ES" b="1" cap="all" dirty="0" smtClean="0">
                <a:solidFill>
                  <a:schemeClr val="accent1">
                    <a:lumMod val="50000"/>
                  </a:schemeClr>
                </a:solidFill>
                <a:latin typeface="Times New Roman"/>
                <a:ea typeface="+mj-ea"/>
                <a:cs typeface="Times New Roman"/>
              </a:rPr>
              <a:t>Licenciatura</a:t>
            </a:r>
            <a:r>
              <a:rPr lang="es-ES" b="1" cap="all" dirty="0">
                <a:solidFill>
                  <a:schemeClr val="accent1">
                    <a:lumMod val="50000"/>
                  </a:schemeClr>
                </a:solidFill>
                <a:latin typeface="Times New Roman"/>
                <a:ea typeface="+mj-ea"/>
                <a:cs typeface="Times New Roman"/>
              </a:rPr>
              <a:t> </a:t>
            </a:r>
            <a:r>
              <a:rPr lang="es-ES" b="1" cap="all" dirty="0" smtClean="0">
                <a:solidFill>
                  <a:schemeClr val="accent1">
                    <a:lumMod val="50000"/>
                  </a:schemeClr>
                </a:solidFill>
                <a:latin typeface="Times New Roman"/>
                <a:ea typeface="+mj-ea"/>
                <a:cs typeface="Times New Roman"/>
              </a:rPr>
              <a:t>en</a:t>
            </a:r>
            <a:r>
              <a:rPr lang="es-ES" b="1" cap="all" dirty="0" smtClean="0">
                <a:solidFill>
                  <a:schemeClr val="accent1">
                    <a:lumMod val="50000"/>
                  </a:schemeClr>
                </a:solidFill>
                <a:latin typeface="Times New Roman"/>
                <a:ea typeface="+mj-ea"/>
                <a:cs typeface="Times New Roman"/>
              </a:rPr>
              <a:t> </a:t>
            </a:r>
            <a:r>
              <a:rPr lang="es-ES" b="1" cap="all" dirty="0" smtClean="0">
                <a:solidFill>
                  <a:schemeClr val="accent1">
                    <a:lumMod val="50000"/>
                  </a:schemeClr>
                </a:solidFill>
                <a:latin typeface="Times New Roman"/>
                <a:ea typeface="+mj-ea"/>
                <a:cs typeface="Times New Roman"/>
              </a:rPr>
              <a:t>CONTADURÍA</a:t>
            </a:r>
          </a:p>
          <a:p>
            <a:pPr algn="ctr"/>
            <a:endParaRPr lang="es-ES" b="1" cap="all" dirty="0">
              <a:solidFill>
                <a:schemeClr val="accent1">
                  <a:lumMod val="50000"/>
                </a:schemeClr>
              </a:solidFill>
              <a:latin typeface="Times New Roman"/>
              <a:ea typeface="+mj-ea"/>
              <a:cs typeface="Times New Roman"/>
            </a:endParaRPr>
          </a:p>
          <a:p>
            <a:pPr algn="ctr"/>
            <a:r>
              <a:rPr lang="es-ES" b="1" cap="all" dirty="0" smtClean="0">
                <a:solidFill>
                  <a:schemeClr val="accent1">
                    <a:lumMod val="50000"/>
                  </a:schemeClr>
                </a:solidFill>
                <a:latin typeface="Times New Roman"/>
                <a:ea typeface="+mj-ea"/>
                <a:cs typeface="Times New Roman"/>
              </a:rPr>
              <a:t>Unidad de aprendizaje: SIMULACIÓN DE COSTOS Y PRESUPUESTOS</a:t>
            </a:r>
            <a:endParaRPr lang="es-ES" b="1" cap="all" dirty="0">
              <a:solidFill>
                <a:schemeClr val="accent1">
                  <a:lumMod val="50000"/>
                </a:schemeClr>
              </a:solidFill>
              <a:latin typeface="Times New Roman"/>
              <a:ea typeface="+mj-ea"/>
              <a:cs typeface="Times New Roman"/>
            </a:endParaRPr>
          </a:p>
        </p:txBody>
      </p:sp>
    </p:spTree>
    <p:extLst>
      <p:ext uri="{BB962C8B-B14F-4D97-AF65-F5344CB8AC3E}">
        <p14:creationId xmlns:p14="http://schemas.microsoft.com/office/powerpoint/2010/main" val="1406271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234051"/>
            <a:ext cx="7581901" cy="1984767"/>
          </a:xfrm>
        </p:spPr>
        <p:txBody>
          <a:bodyPr/>
          <a:lstStyle/>
          <a:p>
            <a:r>
              <a:rPr lang="es-ES" dirty="0" smtClean="0"/>
              <a:t>Caso de estudio</a:t>
            </a:r>
            <a:r>
              <a:rPr lang="es-ES" dirty="0"/>
              <a:t/>
            </a:r>
            <a:br>
              <a:rPr lang="es-ES" dirty="0"/>
            </a:br>
            <a:r>
              <a:rPr lang="es-ES" sz="4000" dirty="0" smtClean="0"/>
              <a:t>AUTOIZU</a:t>
            </a:r>
            <a:endParaRPr lang="es-ES" sz="4000" dirty="0"/>
          </a:p>
        </p:txBody>
      </p:sp>
      <p:pic>
        <p:nvPicPr>
          <p:cNvPr id="4" name="Imagen 3"/>
          <p:cNvPicPr>
            <a:picLocks noChangeAspect="1"/>
          </p:cNvPicPr>
          <p:nvPr/>
        </p:nvPicPr>
        <p:blipFill>
          <a:blip r:embed="rId2"/>
          <a:stretch>
            <a:fillRect/>
          </a:stretch>
        </p:blipFill>
        <p:spPr>
          <a:xfrm>
            <a:off x="1689100" y="2184658"/>
            <a:ext cx="5753100" cy="4991100"/>
          </a:xfrm>
          <a:prstGeom prst="rect">
            <a:avLst/>
          </a:prstGeom>
        </p:spPr>
      </p:pic>
    </p:spTree>
    <p:extLst>
      <p:ext uri="{BB962C8B-B14F-4D97-AF65-F5344CB8AC3E}">
        <p14:creationId xmlns:p14="http://schemas.microsoft.com/office/powerpoint/2010/main" val="28118427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AUTOIZU</a:t>
            </a:r>
            <a:endParaRPr lang="es-ES" dirty="0"/>
          </a:p>
        </p:txBody>
      </p:sp>
      <p:sp>
        <p:nvSpPr>
          <p:cNvPr id="5" name="Rectángulo 4"/>
          <p:cNvSpPr/>
          <p:nvPr/>
        </p:nvSpPr>
        <p:spPr>
          <a:xfrm>
            <a:off x="685800" y="1940342"/>
            <a:ext cx="6959600" cy="1477328"/>
          </a:xfrm>
          <a:prstGeom prst="rect">
            <a:avLst/>
          </a:prstGeom>
        </p:spPr>
        <p:txBody>
          <a:bodyPr wrap="square">
            <a:spAutoFit/>
          </a:bodyPr>
          <a:lstStyle/>
          <a:p>
            <a:pPr algn="just"/>
            <a:r>
              <a:rPr lang="es-ES_tradnl" dirty="0" err="1" smtClean="0"/>
              <a:t>Autoizu</a:t>
            </a:r>
            <a:r>
              <a:rPr lang="es-ES_tradnl" dirty="0" smtClean="0"/>
              <a:t> </a:t>
            </a:r>
            <a:r>
              <a:rPr lang="es-ES_tradnl" dirty="0"/>
              <a:t>es una empresa </a:t>
            </a:r>
            <a:r>
              <a:rPr lang="es-ES_tradnl" dirty="0" smtClean="0"/>
              <a:t>que fabrica </a:t>
            </a:r>
            <a:r>
              <a:rPr lang="es-ES_tradnl" dirty="0"/>
              <a:t>asientos para las camionetas: Estaquitas, Pick up y </a:t>
            </a:r>
            <a:r>
              <a:rPr lang="es-ES_tradnl" dirty="0" smtClean="0"/>
              <a:t>X-</a:t>
            </a:r>
            <a:r>
              <a:rPr lang="es-ES_tradnl" dirty="0" err="1" smtClean="0"/>
              <a:t>trail</a:t>
            </a:r>
            <a:r>
              <a:rPr lang="es-ES_tradnl" dirty="0"/>
              <a:t>. Desea conocer el costo unitario de sus productos mediante el sistema de costeo ABC y comparar con el método que hasta la fecha ha </a:t>
            </a:r>
            <a:r>
              <a:rPr lang="es-ES_tradnl" dirty="0" smtClean="0"/>
              <a:t>empleado, que es el método tradicional</a:t>
            </a:r>
          </a:p>
          <a:p>
            <a:pPr algn="just"/>
            <a:endParaRPr lang="es-ES_tradnl" dirty="0"/>
          </a:p>
        </p:txBody>
      </p:sp>
      <p:sp>
        <p:nvSpPr>
          <p:cNvPr id="3" name="CuadroTexto 2"/>
          <p:cNvSpPr txBox="1"/>
          <p:nvPr/>
        </p:nvSpPr>
        <p:spPr>
          <a:xfrm>
            <a:off x="4044136" y="3538420"/>
            <a:ext cx="3168728" cy="2031325"/>
          </a:xfrm>
          <a:prstGeom prst="rect">
            <a:avLst/>
          </a:prstGeom>
          <a:noFill/>
        </p:spPr>
        <p:txBody>
          <a:bodyPr wrap="square" rtlCol="0">
            <a:spAutoFit/>
          </a:bodyPr>
          <a:lstStyle/>
          <a:p>
            <a:r>
              <a:rPr lang="es-ES" dirty="0" smtClean="0"/>
              <a:t>NOTA</a:t>
            </a:r>
            <a:br>
              <a:rPr lang="es-ES" dirty="0" smtClean="0"/>
            </a:br>
            <a:r>
              <a:rPr lang="es-ES" dirty="0" smtClean="0"/>
              <a:t>Es importante comentar que los datos empleados son ficticios, sólo se presentan con fines didácticos.  Las imágenes solo se muestran como apoyo visual. </a:t>
            </a:r>
            <a:endParaRPr lang="es-ES" dirty="0"/>
          </a:p>
        </p:txBody>
      </p:sp>
    </p:spTree>
    <p:extLst>
      <p:ext uri="{BB962C8B-B14F-4D97-AF65-F5344CB8AC3E}">
        <p14:creationId xmlns:p14="http://schemas.microsoft.com/office/powerpoint/2010/main" val="1860297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Asiento Pick up</a:t>
            </a:r>
            <a:endParaRPr lang="es-ES" sz="4000" dirty="0"/>
          </a:p>
        </p:txBody>
      </p:sp>
      <p:pic>
        <p:nvPicPr>
          <p:cNvPr id="4" name="Imagen 3"/>
          <p:cNvPicPr>
            <a:picLocks noChangeAspect="1"/>
          </p:cNvPicPr>
          <p:nvPr/>
        </p:nvPicPr>
        <p:blipFill>
          <a:blip r:embed="rId2"/>
          <a:stretch>
            <a:fillRect/>
          </a:stretch>
        </p:blipFill>
        <p:spPr>
          <a:xfrm>
            <a:off x="2768600" y="1625600"/>
            <a:ext cx="3606800" cy="3606800"/>
          </a:xfrm>
          <a:prstGeom prst="rect">
            <a:avLst/>
          </a:prstGeom>
        </p:spPr>
      </p:pic>
    </p:spTree>
    <p:extLst>
      <p:ext uri="{BB962C8B-B14F-4D97-AF65-F5344CB8AC3E}">
        <p14:creationId xmlns:p14="http://schemas.microsoft.com/office/powerpoint/2010/main" val="22964836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Asiento Estaquitas</a:t>
            </a:r>
            <a:endParaRPr lang="es-ES" sz="4000" dirty="0"/>
          </a:p>
        </p:txBody>
      </p:sp>
      <p:pic>
        <p:nvPicPr>
          <p:cNvPr id="4" name="Imagen 3"/>
          <p:cNvPicPr>
            <a:picLocks noChangeAspect="1"/>
          </p:cNvPicPr>
          <p:nvPr/>
        </p:nvPicPr>
        <p:blipFill>
          <a:blip r:embed="rId2"/>
          <a:stretch>
            <a:fillRect/>
          </a:stretch>
        </p:blipFill>
        <p:spPr>
          <a:xfrm>
            <a:off x="3149600" y="2006600"/>
            <a:ext cx="3434450" cy="2844800"/>
          </a:xfrm>
          <a:prstGeom prst="rect">
            <a:avLst/>
          </a:prstGeom>
        </p:spPr>
      </p:pic>
    </p:spTree>
    <p:extLst>
      <p:ext uri="{BB962C8B-B14F-4D97-AF65-F5344CB8AC3E}">
        <p14:creationId xmlns:p14="http://schemas.microsoft.com/office/powerpoint/2010/main" val="13103483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Asiento X-</a:t>
            </a:r>
            <a:r>
              <a:rPr lang="es-ES" sz="4000" dirty="0" err="1" smtClean="0"/>
              <a:t>trail</a:t>
            </a:r>
            <a:endParaRPr lang="es-ES" sz="4000" dirty="0"/>
          </a:p>
        </p:txBody>
      </p:sp>
      <p:pic>
        <p:nvPicPr>
          <p:cNvPr id="4" name="Imagen 3"/>
          <p:cNvPicPr>
            <a:picLocks noChangeAspect="1"/>
          </p:cNvPicPr>
          <p:nvPr/>
        </p:nvPicPr>
        <p:blipFill>
          <a:blip r:embed="rId2"/>
          <a:stretch>
            <a:fillRect/>
          </a:stretch>
        </p:blipFill>
        <p:spPr>
          <a:xfrm>
            <a:off x="2798838" y="2256204"/>
            <a:ext cx="4623630" cy="3522295"/>
          </a:xfrm>
          <a:prstGeom prst="rect">
            <a:avLst/>
          </a:prstGeom>
        </p:spPr>
      </p:pic>
    </p:spTree>
    <p:extLst>
      <p:ext uri="{BB962C8B-B14F-4D97-AF65-F5344CB8AC3E}">
        <p14:creationId xmlns:p14="http://schemas.microsoft.com/office/powerpoint/2010/main" val="89047070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934571"/>
            <a:ext cx="7581901" cy="1653988"/>
          </a:xfrm>
        </p:spPr>
        <p:txBody>
          <a:bodyPr/>
          <a:lstStyle/>
          <a:p>
            <a:r>
              <a:rPr lang="es-ES" sz="4000" dirty="0" smtClean="0"/>
              <a:t>Solución método de costeo ABC</a:t>
            </a:r>
            <a:endParaRPr lang="es-ES" sz="4000" dirty="0"/>
          </a:p>
        </p:txBody>
      </p:sp>
    </p:spTree>
    <p:extLst>
      <p:ext uri="{BB962C8B-B14F-4D97-AF65-F5344CB8AC3E}">
        <p14:creationId xmlns:p14="http://schemas.microsoft.com/office/powerpoint/2010/main" val="28359939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85000" lnSpcReduction="10000"/>
          </a:bodyPr>
          <a:lstStyle/>
          <a:p>
            <a:pPr marL="0" indent="0">
              <a:buNone/>
            </a:pPr>
            <a:r>
              <a:rPr lang="es-ES" dirty="0" smtClean="0"/>
              <a:t>Se hizo un recorrido por toda la empresa</a:t>
            </a:r>
          </a:p>
          <a:p>
            <a:pPr marL="0" indent="0">
              <a:buNone/>
            </a:pPr>
            <a:r>
              <a:rPr lang="es-ES" dirty="0" smtClean="0"/>
              <a:t>Se llevó una bitácora de tiempos y movimientos en las operaciones que se realizan en la empresa</a:t>
            </a:r>
          </a:p>
          <a:p>
            <a:pPr marL="0" indent="0">
              <a:buNone/>
            </a:pPr>
            <a:r>
              <a:rPr lang="es-ES" dirty="0" smtClean="0"/>
              <a:t>Se realizaron entrevistas a los responsables de cada departamento</a:t>
            </a:r>
          </a:p>
          <a:p>
            <a:pPr marL="0" indent="0">
              <a:buNone/>
            </a:pPr>
            <a:r>
              <a:rPr lang="es-ES" dirty="0" smtClean="0"/>
              <a:t>Se identificaron los “productos” cuantificables en las operaciones realizadas por cada departamento</a:t>
            </a:r>
          </a:p>
          <a:p>
            <a:pPr marL="0" indent="0">
              <a:buNone/>
            </a:pPr>
            <a:r>
              <a:rPr lang="es-ES" dirty="0" smtClean="0"/>
              <a:t>La siguiente figura muestra las actividades que inician desde cubrir una necesidad del cliente, pasando por todas las actividades operativas y de gestión hasta llegar a identificar si la necesidad del cliente se satisfizo. </a:t>
            </a:r>
          </a:p>
          <a:p>
            <a:pPr marL="0" indent="0">
              <a:buNone/>
            </a:pPr>
            <a:endParaRPr lang="es-ES" dirty="0"/>
          </a:p>
        </p:txBody>
      </p:sp>
      <p:sp>
        <p:nvSpPr>
          <p:cNvPr id="4" name="Título 1"/>
          <p:cNvSpPr>
            <a:spLocks noGrp="1"/>
          </p:cNvSpPr>
          <p:nvPr>
            <p:ph type="title"/>
          </p:nvPr>
        </p:nvSpPr>
        <p:spPr>
          <a:xfrm>
            <a:off x="779462" y="107577"/>
            <a:ext cx="7581901" cy="1653988"/>
          </a:xfrm>
        </p:spPr>
        <p:txBody>
          <a:bodyPr/>
          <a:lstStyle/>
          <a:p>
            <a:r>
              <a:rPr lang="es-ES" sz="4000" dirty="0" smtClean="0"/>
              <a:t>1) </a:t>
            </a:r>
            <a:r>
              <a:rPr lang="es-ES" sz="4000" dirty="0"/>
              <a:t>Identificar la cadena de valor </a:t>
            </a:r>
          </a:p>
        </p:txBody>
      </p:sp>
    </p:spTree>
    <p:extLst>
      <p:ext uri="{BB962C8B-B14F-4D97-AF65-F5344CB8AC3E}">
        <p14:creationId xmlns:p14="http://schemas.microsoft.com/office/powerpoint/2010/main" val="171713635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1) </a:t>
            </a:r>
            <a:r>
              <a:rPr lang="es-ES" sz="4000" dirty="0"/>
              <a:t>Identificar la cadena de valor </a:t>
            </a:r>
          </a:p>
        </p:txBody>
      </p:sp>
      <p:pic>
        <p:nvPicPr>
          <p:cNvPr id="4" name="Imagen 3"/>
          <p:cNvPicPr>
            <a:picLocks noChangeAspect="1"/>
          </p:cNvPicPr>
          <p:nvPr/>
        </p:nvPicPr>
        <p:blipFill>
          <a:blip r:embed="rId2"/>
          <a:stretch>
            <a:fillRect/>
          </a:stretch>
        </p:blipFill>
        <p:spPr>
          <a:xfrm>
            <a:off x="342900" y="2108200"/>
            <a:ext cx="8483600" cy="3048000"/>
          </a:xfrm>
          <a:prstGeom prst="rect">
            <a:avLst/>
          </a:prstGeom>
        </p:spPr>
      </p:pic>
    </p:spTree>
    <p:extLst>
      <p:ext uri="{BB962C8B-B14F-4D97-AF65-F5344CB8AC3E}">
        <p14:creationId xmlns:p14="http://schemas.microsoft.com/office/powerpoint/2010/main" val="418320642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9463" y="1882588"/>
            <a:ext cx="5015488" cy="3953436"/>
          </a:xfrm>
        </p:spPr>
        <p:txBody>
          <a:bodyPr>
            <a:normAutofit lnSpcReduction="10000"/>
          </a:bodyPr>
          <a:lstStyle/>
          <a:p>
            <a:pPr marL="0" indent="0">
              <a:buNone/>
            </a:pPr>
            <a:r>
              <a:rPr lang="es-ES" dirty="0" smtClean="0"/>
              <a:t>Una vez definida la cadena de valor, se analizaron las observaciones </a:t>
            </a:r>
            <a:r>
              <a:rPr lang="es-ES" dirty="0"/>
              <a:t>y entrevistas en el área de trabajo en cuanto a recursos, tiempo y </a:t>
            </a:r>
            <a:r>
              <a:rPr lang="es-ES" dirty="0" smtClean="0"/>
              <a:t>beneficiarios con el fin de describir el significado de cada actividad.</a:t>
            </a:r>
          </a:p>
          <a:p>
            <a:pPr marL="0" indent="0">
              <a:buNone/>
            </a:pPr>
            <a:r>
              <a:rPr lang="es-ES" dirty="0" smtClean="0"/>
              <a:t>En la siguiente figura se encuentra descrita la función correspondiente a cada actividad identificada en la empresa.</a:t>
            </a:r>
          </a:p>
          <a:p>
            <a:pPr marL="0" indent="0">
              <a:buNone/>
            </a:pPr>
            <a:endParaRPr lang="es-ES" dirty="0" smtClean="0"/>
          </a:p>
          <a:p>
            <a:pPr marL="0" indent="0">
              <a:buNone/>
            </a:pPr>
            <a:endParaRPr lang="es-ES" dirty="0"/>
          </a:p>
          <a:p>
            <a:endParaRPr lang="es-ES" dirty="0"/>
          </a:p>
        </p:txBody>
      </p:sp>
      <p:sp>
        <p:nvSpPr>
          <p:cNvPr id="4" name="Título 1"/>
          <p:cNvSpPr>
            <a:spLocks noGrp="1"/>
          </p:cNvSpPr>
          <p:nvPr>
            <p:ph type="title"/>
          </p:nvPr>
        </p:nvSpPr>
        <p:spPr>
          <a:xfrm>
            <a:off x="614362" y="323477"/>
            <a:ext cx="7581901" cy="1653988"/>
          </a:xfrm>
        </p:spPr>
        <p:txBody>
          <a:bodyPr/>
          <a:lstStyle/>
          <a:p>
            <a:r>
              <a:rPr lang="es-ES" sz="4000" dirty="0"/>
              <a:t>2</a:t>
            </a:r>
            <a:r>
              <a:rPr lang="es-ES" sz="4000" dirty="0" smtClean="0"/>
              <a:t>) Identificar la cadena de valor con las actividades</a:t>
            </a:r>
            <a:br>
              <a:rPr lang="es-ES" sz="4000" dirty="0" smtClean="0"/>
            </a:br>
            <a:endParaRPr lang="es-ES" sz="4000" dirty="0"/>
          </a:p>
        </p:txBody>
      </p:sp>
      <p:pic>
        <p:nvPicPr>
          <p:cNvPr id="2" name="Imagen 1"/>
          <p:cNvPicPr>
            <a:picLocks noChangeAspect="1"/>
          </p:cNvPicPr>
          <p:nvPr/>
        </p:nvPicPr>
        <p:blipFill>
          <a:blip r:embed="rId2"/>
          <a:stretch>
            <a:fillRect/>
          </a:stretch>
        </p:blipFill>
        <p:spPr>
          <a:xfrm>
            <a:off x="6070600" y="2127665"/>
            <a:ext cx="3073400" cy="2997200"/>
          </a:xfrm>
          <a:prstGeom prst="rect">
            <a:avLst/>
          </a:prstGeom>
        </p:spPr>
      </p:pic>
    </p:spTree>
    <p:extLst>
      <p:ext uri="{BB962C8B-B14F-4D97-AF65-F5344CB8AC3E}">
        <p14:creationId xmlns:p14="http://schemas.microsoft.com/office/powerpoint/2010/main" val="30320515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4362" y="552077"/>
            <a:ext cx="7581901" cy="1653988"/>
          </a:xfrm>
        </p:spPr>
        <p:txBody>
          <a:bodyPr/>
          <a:lstStyle/>
          <a:p>
            <a:r>
              <a:rPr lang="es-ES" sz="2400" dirty="0"/>
              <a:t>2</a:t>
            </a:r>
            <a:r>
              <a:rPr lang="es-ES" sz="2400" dirty="0" smtClean="0"/>
              <a:t>) Identificar la cadena de valor con las actividades</a:t>
            </a:r>
            <a:br>
              <a:rPr lang="es-ES" sz="2400" dirty="0" smtClean="0"/>
            </a:br>
            <a:endParaRPr lang="es-ES" sz="2400" dirty="0"/>
          </a:p>
        </p:txBody>
      </p:sp>
      <p:pic>
        <p:nvPicPr>
          <p:cNvPr id="25" name="Imagen 24"/>
          <p:cNvPicPr>
            <a:picLocks noChangeAspect="1"/>
          </p:cNvPicPr>
          <p:nvPr/>
        </p:nvPicPr>
        <p:blipFill>
          <a:blip r:embed="rId2"/>
          <a:stretch>
            <a:fillRect/>
          </a:stretch>
        </p:blipFill>
        <p:spPr>
          <a:xfrm>
            <a:off x="114300" y="2362200"/>
            <a:ext cx="8877300" cy="3898900"/>
          </a:xfrm>
          <a:prstGeom prst="rect">
            <a:avLst/>
          </a:prstGeom>
        </p:spPr>
      </p:pic>
    </p:spTree>
    <p:extLst>
      <p:ext uri="{BB962C8B-B14F-4D97-AF65-F5344CB8AC3E}">
        <p14:creationId xmlns:p14="http://schemas.microsoft.com/office/powerpoint/2010/main" val="17682333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775029"/>
          </a:xfrm>
        </p:spPr>
        <p:txBody>
          <a:bodyPr>
            <a:normAutofit/>
          </a:bodyPr>
          <a:lstStyle/>
          <a:p>
            <a:r>
              <a:rPr lang="es-ES" sz="2800" dirty="0" smtClean="0">
                <a:solidFill>
                  <a:srgbClr val="EAC968"/>
                </a:solidFill>
                <a:latin typeface="Times New Roman"/>
                <a:cs typeface="Times New Roman"/>
              </a:rPr>
              <a:t>INTRODUCCIÓN</a:t>
            </a:r>
            <a:endParaRPr lang="es-ES" dirty="0">
              <a:solidFill>
                <a:srgbClr val="EAC968"/>
              </a:solidFill>
              <a:latin typeface="Times New Roman"/>
              <a:cs typeface="Times New Roman"/>
            </a:endParaRPr>
          </a:p>
        </p:txBody>
      </p:sp>
      <p:sp>
        <p:nvSpPr>
          <p:cNvPr id="4" name="Marcador de contenido 3"/>
          <p:cNvSpPr txBox="1">
            <a:spLocks noGrp="1"/>
          </p:cNvSpPr>
          <p:nvPr>
            <p:ph idx="1"/>
          </p:nvPr>
        </p:nvSpPr>
        <p:spPr>
          <a:xfrm>
            <a:off x="426128" y="882606"/>
            <a:ext cx="7935235" cy="5410713"/>
          </a:xfrm>
          <a:prstGeom prst="rect">
            <a:avLst/>
          </a:prstGeom>
          <a:noFill/>
        </p:spPr>
        <p:txBody>
          <a:bodyPr wrap="square" rtlCol="0">
            <a:spAutoFit/>
          </a:bodyPr>
          <a:lstStyle/>
          <a:p>
            <a:pPr marL="0" indent="0" algn="just">
              <a:buNone/>
            </a:pPr>
            <a:r>
              <a:rPr lang="es-ES_tradnl" sz="1600" dirty="0" smtClean="0">
                <a:effectLst/>
                <a:latin typeface="Times New Roman"/>
                <a:cs typeface="Times New Roman"/>
              </a:rPr>
              <a:t>Los </a:t>
            </a:r>
            <a:r>
              <a:rPr lang="es-ES_tradnl" sz="1600" dirty="0">
                <a:effectLst/>
                <a:latin typeface="Times New Roman"/>
                <a:cs typeface="Times New Roman"/>
              </a:rPr>
              <a:t>avances tecnológicos, la globalización, la economía del conocimiento, entre otras, son las principales causas del crecimiento de las altas expectativas de los clientes, quienes esperan productos con alta calidad, mayor funcionalidad y bajo precio.  </a:t>
            </a:r>
          </a:p>
          <a:p>
            <a:pPr marL="0" indent="0" algn="just">
              <a:buNone/>
            </a:pPr>
            <a:r>
              <a:rPr lang="es-ES_tradnl" sz="1600" dirty="0" smtClean="0">
                <a:effectLst/>
                <a:latin typeface="Times New Roman"/>
                <a:cs typeface="Times New Roman"/>
              </a:rPr>
              <a:t>Ante </a:t>
            </a:r>
            <a:r>
              <a:rPr lang="es-ES_tradnl" sz="1600" dirty="0">
                <a:effectLst/>
                <a:latin typeface="Times New Roman"/>
                <a:cs typeface="Times New Roman"/>
              </a:rPr>
              <a:t>estas exigencias el mundo de los negocios se revoluciona al grado que los empresarios se enfrentan a ambientes inciertos y turbulentos que los obliga a responder con productos innovadores o renovados, agilidad en servicios de calidad, además de mantener una vigilancia de la competencia. La introducción de productos nuevos e innovadores por los competidores, disminuyen la ventaja de imagen de las empresas y </a:t>
            </a:r>
            <a:r>
              <a:rPr lang="es-ES_tradnl" sz="1600" dirty="0" smtClean="0">
                <a:effectLst/>
                <a:latin typeface="Times New Roman"/>
                <a:cs typeface="Times New Roman"/>
              </a:rPr>
              <a:t>los precios </a:t>
            </a:r>
            <a:r>
              <a:rPr lang="es-ES_tradnl" sz="1600" dirty="0">
                <a:effectLst/>
                <a:latin typeface="Times New Roman"/>
                <a:cs typeface="Times New Roman"/>
              </a:rPr>
              <a:t>llegan a ser un factor con importancia creciente en las decisiones de compra. </a:t>
            </a:r>
            <a:endParaRPr lang="es-ES_tradnl" sz="1600" dirty="0" smtClean="0">
              <a:effectLst/>
              <a:latin typeface="Times New Roman"/>
              <a:cs typeface="Times New Roman"/>
            </a:endParaRPr>
          </a:p>
          <a:p>
            <a:pPr marL="0" indent="0" algn="just">
              <a:buNone/>
            </a:pPr>
            <a:r>
              <a:rPr lang="es-ES_tradnl" sz="1600" dirty="0" smtClean="0">
                <a:effectLst/>
                <a:latin typeface="Times New Roman"/>
                <a:cs typeface="Times New Roman"/>
              </a:rPr>
              <a:t>Como </a:t>
            </a:r>
            <a:r>
              <a:rPr lang="es-ES_tradnl" sz="1600" dirty="0">
                <a:effectLst/>
                <a:latin typeface="Times New Roman"/>
                <a:cs typeface="Times New Roman"/>
              </a:rPr>
              <a:t>consecuencia, las empresas deben mejorar constantemente la funcionalidad del producto, mejorar la productividad y reducir o </a:t>
            </a:r>
            <a:r>
              <a:rPr lang="es-ES_tradnl" sz="1600" dirty="0" err="1">
                <a:effectLst/>
                <a:latin typeface="Times New Roman"/>
                <a:cs typeface="Times New Roman"/>
              </a:rPr>
              <a:t>eficientar</a:t>
            </a:r>
            <a:r>
              <a:rPr lang="es-ES_tradnl" sz="1600" dirty="0">
                <a:effectLst/>
                <a:latin typeface="Times New Roman"/>
                <a:cs typeface="Times New Roman"/>
              </a:rPr>
              <a:t> sus costos.  En este sentido la toma de decisiones debe ser cautelosa y fundamentada en bases fortalecidas que provean información útil, precisa, real y puntual. Específicamente, los costos juegan un papel muy importante en la toma de decisiones. El problema radica en hacer una clara identificación de las estructuras de los costos que intervienen tanto en la producción como en la operación</a:t>
            </a:r>
            <a:r>
              <a:rPr lang="es-ES_tradnl" sz="1600" dirty="0" smtClean="0">
                <a:effectLst/>
                <a:latin typeface="Times New Roman"/>
                <a:cs typeface="Times New Roman"/>
              </a:rPr>
              <a:t>.</a:t>
            </a:r>
            <a:endParaRPr lang="es-ES_tradnl" sz="1600" dirty="0">
              <a:effectLst/>
              <a:latin typeface="Times New Roman"/>
              <a:cs typeface="Times New Roman"/>
            </a:endParaRPr>
          </a:p>
          <a:p>
            <a:pPr marL="0" indent="0" algn="just">
              <a:buNone/>
            </a:pPr>
            <a:r>
              <a:rPr lang="es-ES_tradnl" sz="1600" dirty="0">
                <a:effectLst/>
                <a:latin typeface="Times New Roman"/>
                <a:cs typeface="Times New Roman"/>
              </a:rPr>
              <a:t>La contabilidad de costos provee mecanismos que ayudan a las empresas fabricantes a identificar y cuantificar sus costos, sin embargo, algunos procedimientos han sido rebasados por las tendencias de innovación, tecnología avanzada, automatización, necesidad de mantener niveles reducidos de inventarios, creciente atención a la planeación de los </a:t>
            </a:r>
            <a:r>
              <a:rPr lang="es-ES_tradnl" sz="1600" dirty="0" smtClean="0">
                <a:effectLst/>
                <a:latin typeface="Times New Roman"/>
                <a:cs typeface="Times New Roman"/>
              </a:rPr>
              <a:t>productos, </a:t>
            </a:r>
            <a:r>
              <a:rPr lang="es-ES_tradnl" sz="1600" dirty="0">
                <a:effectLst/>
                <a:latin typeface="Times New Roman"/>
                <a:cs typeface="Times New Roman"/>
              </a:rPr>
              <a:t>la producción, etc. Los métodos tradicionales no siempre, o no en todas las empresas son funcionales en esta etapa de cambio. </a:t>
            </a:r>
          </a:p>
        </p:txBody>
      </p:sp>
    </p:spTree>
    <p:extLst>
      <p:ext uri="{BB962C8B-B14F-4D97-AF65-F5344CB8AC3E}">
        <p14:creationId xmlns:p14="http://schemas.microsoft.com/office/powerpoint/2010/main" val="2333471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sz="quarter" idx="4"/>
          </p:nvPr>
        </p:nvSpPr>
        <p:spPr>
          <a:xfrm>
            <a:off x="457200" y="2393575"/>
            <a:ext cx="7904163" cy="3473823"/>
          </a:xfrm>
        </p:spPr>
        <p:txBody>
          <a:bodyPr>
            <a:normAutofit fontScale="85000" lnSpcReduction="10000"/>
          </a:bodyPr>
          <a:lstStyle/>
          <a:p>
            <a:pPr marL="0" indent="0">
              <a:buNone/>
            </a:pPr>
            <a:r>
              <a:rPr lang="es-ES" dirty="0" smtClean="0"/>
              <a:t>Dado que la empresa ya posee un catálogo de cuentas, sólo se incluyeron las actividades</a:t>
            </a:r>
          </a:p>
          <a:p>
            <a:pPr marL="0" indent="0">
              <a:buNone/>
            </a:pPr>
            <a:r>
              <a:rPr lang="es-ES" dirty="0" smtClean="0"/>
              <a:t>De tal forma que cada actividad pueda tener como sub cuentas, cualquier cuenta de gastos que se relacione con ella.</a:t>
            </a:r>
          </a:p>
          <a:p>
            <a:pPr marL="0" indent="0">
              <a:buNone/>
            </a:pPr>
            <a:r>
              <a:rPr lang="es-ES" dirty="0" smtClean="0"/>
              <a:t>En la siguiente figura se mencionan de forma muy general algunos de los conceptos emanados de algunas cuentas contables. </a:t>
            </a:r>
          </a:p>
          <a:p>
            <a:pPr marL="0" indent="0">
              <a:buNone/>
            </a:pPr>
            <a:r>
              <a:rPr lang="es-ES" dirty="0"/>
              <a:t>E</a:t>
            </a:r>
            <a:r>
              <a:rPr lang="es-ES" dirty="0" smtClean="0"/>
              <a:t>l concepto “gastos” incluye cualquier erogación contemplada en el catálogo de cuentas que pertenezca a la cuenta y se relacione con la actividad.</a:t>
            </a:r>
          </a:p>
          <a:p>
            <a:pPr marL="0" indent="0">
              <a:buNone/>
            </a:pPr>
            <a:r>
              <a:rPr lang="es-ES" dirty="0" smtClean="0"/>
              <a:t>Por ejemplo, “gastos”: puede agrupar las subcuentas papelería, útiles de limpieza, agua, luz, etc.</a:t>
            </a:r>
            <a:endParaRPr lang="es-ES" dirty="0"/>
          </a:p>
        </p:txBody>
      </p:sp>
      <p:sp>
        <p:nvSpPr>
          <p:cNvPr id="7" name="Título 1"/>
          <p:cNvSpPr>
            <a:spLocks noGrp="1"/>
          </p:cNvSpPr>
          <p:nvPr>
            <p:ph type="title"/>
          </p:nvPr>
        </p:nvSpPr>
        <p:spPr>
          <a:xfrm>
            <a:off x="457200" y="228600"/>
            <a:ext cx="7620000" cy="1181100"/>
          </a:xfrm>
        </p:spPr>
        <p:txBody>
          <a:bodyPr/>
          <a:lstStyle/>
          <a:p>
            <a:pPr lvl="0"/>
            <a:r>
              <a:rPr lang="es-ES" sz="3200" dirty="0"/>
              <a:t>3</a:t>
            </a:r>
            <a:r>
              <a:rPr lang="es-ES" sz="3200" dirty="0" smtClean="0"/>
              <a:t>) Identificar conceptos de costos con las actividades</a:t>
            </a:r>
            <a:endParaRPr lang="es-ES" sz="3200" dirty="0"/>
          </a:p>
        </p:txBody>
      </p:sp>
    </p:spTree>
    <p:extLst>
      <p:ext uri="{BB962C8B-B14F-4D97-AF65-F5344CB8AC3E}">
        <p14:creationId xmlns:p14="http://schemas.microsoft.com/office/powerpoint/2010/main" val="291926924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457200" y="228600"/>
            <a:ext cx="7620000" cy="1181100"/>
          </a:xfrm>
        </p:spPr>
        <p:txBody>
          <a:bodyPr/>
          <a:lstStyle/>
          <a:p>
            <a:pPr lvl="0"/>
            <a:r>
              <a:rPr lang="es-ES" sz="3200" dirty="0"/>
              <a:t>3</a:t>
            </a:r>
            <a:r>
              <a:rPr lang="es-ES" sz="3200" dirty="0" smtClean="0"/>
              <a:t>) Identificar conceptos de costos con las actividades</a:t>
            </a:r>
            <a:endParaRPr lang="es-ES" sz="3200" dirty="0"/>
          </a:p>
        </p:txBody>
      </p:sp>
      <p:pic>
        <p:nvPicPr>
          <p:cNvPr id="13" name="Imagen 12"/>
          <p:cNvPicPr>
            <a:picLocks noChangeAspect="1"/>
          </p:cNvPicPr>
          <p:nvPr/>
        </p:nvPicPr>
        <p:blipFill>
          <a:blip r:embed="rId2"/>
          <a:stretch>
            <a:fillRect/>
          </a:stretch>
        </p:blipFill>
        <p:spPr>
          <a:xfrm>
            <a:off x="304800" y="2197100"/>
            <a:ext cx="8534400" cy="3987800"/>
          </a:xfrm>
          <a:prstGeom prst="rect">
            <a:avLst/>
          </a:prstGeom>
        </p:spPr>
      </p:pic>
    </p:spTree>
    <p:extLst>
      <p:ext uri="{BB962C8B-B14F-4D97-AF65-F5344CB8AC3E}">
        <p14:creationId xmlns:p14="http://schemas.microsoft.com/office/powerpoint/2010/main" val="96435404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ES" dirty="0" smtClean="0"/>
              <a:t>Los inductores se identificaron por transacción</a:t>
            </a:r>
          </a:p>
          <a:p>
            <a:r>
              <a:rPr lang="es-ES" dirty="0" smtClean="0"/>
              <a:t>Se buscó una forma fácil de obtener, menos costosa, que sea frecuente</a:t>
            </a:r>
          </a:p>
          <a:p>
            <a:r>
              <a:rPr lang="es-ES" dirty="0" smtClean="0"/>
              <a:t>De acuerdo a estadísticas se determinó el tiempo requerido para llevar a cabo cada actividad</a:t>
            </a:r>
          </a:p>
          <a:p>
            <a:r>
              <a:rPr lang="es-ES" dirty="0" smtClean="0"/>
              <a:t>En la siguiente figura se identifica cada actividad con el inductor que se usará para distribuir los gastos </a:t>
            </a:r>
          </a:p>
          <a:p>
            <a:endParaRPr lang="es-ES" dirty="0"/>
          </a:p>
        </p:txBody>
      </p:sp>
      <p:sp>
        <p:nvSpPr>
          <p:cNvPr id="4" name="Título 1"/>
          <p:cNvSpPr>
            <a:spLocks noGrp="1"/>
          </p:cNvSpPr>
          <p:nvPr>
            <p:ph type="title"/>
          </p:nvPr>
        </p:nvSpPr>
        <p:spPr>
          <a:xfrm>
            <a:off x="779462" y="107577"/>
            <a:ext cx="7581901" cy="1653988"/>
          </a:xfrm>
        </p:spPr>
        <p:txBody>
          <a:bodyPr/>
          <a:lstStyle/>
          <a:p>
            <a:r>
              <a:rPr lang="es-ES" sz="4000" dirty="0"/>
              <a:t>4</a:t>
            </a:r>
            <a:r>
              <a:rPr lang="es-ES" sz="4000" dirty="0" smtClean="0"/>
              <a:t>) Identificar los inductores</a:t>
            </a:r>
            <a:br>
              <a:rPr lang="es-ES" sz="4000" dirty="0" smtClean="0"/>
            </a:br>
            <a:r>
              <a:rPr lang="es-ES" sz="4000" dirty="0" smtClean="0"/>
              <a:t> (</a:t>
            </a:r>
            <a:r>
              <a:rPr lang="es-ES" sz="4000" dirty="0" err="1" smtClean="0"/>
              <a:t>cost</a:t>
            </a:r>
            <a:r>
              <a:rPr lang="es-ES" sz="4000" dirty="0" smtClean="0"/>
              <a:t> drivers)</a:t>
            </a:r>
            <a:endParaRPr lang="es-ES" sz="4000" dirty="0"/>
          </a:p>
        </p:txBody>
      </p:sp>
    </p:spTree>
    <p:extLst>
      <p:ext uri="{BB962C8B-B14F-4D97-AF65-F5344CB8AC3E}">
        <p14:creationId xmlns:p14="http://schemas.microsoft.com/office/powerpoint/2010/main" val="36192908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a:t>4</a:t>
            </a:r>
            <a:r>
              <a:rPr lang="es-ES" sz="4000" dirty="0" smtClean="0"/>
              <a:t>) Identificar los inductores</a:t>
            </a:r>
            <a:br>
              <a:rPr lang="es-ES" sz="4000" dirty="0" smtClean="0"/>
            </a:br>
            <a:r>
              <a:rPr lang="es-ES" sz="4000" dirty="0" smtClean="0"/>
              <a:t> (</a:t>
            </a:r>
            <a:r>
              <a:rPr lang="es-ES" sz="4000" dirty="0" err="1" smtClean="0"/>
              <a:t>cost</a:t>
            </a:r>
            <a:r>
              <a:rPr lang="es-ES" sz="4000" dirty="0" smtClean="0"/>
              <a:t> drivers)</a:t>
            </a:r>
            <a:endParaRPr lang="es-ES" sz="4000" dirty="0"/>
          </a:p>
        </p:txBody>
      </p:sp>
      <p:pic>
        <p:nvPicPr>
          <p:cNvPr id="5" name="Imagen 4"/>
          <p:cNvPicPr>
            <a:picLocks noChangeAspect="1"/>
          </p:cNvPicPr>
          <p:nvPr/>
        </p:nvPicPr>
        <p:blipFill>
          <a:blip r:embed="rId2"/>
          <a:stretch>
            <a:fillRect/>
          </a:stretch>
        </p:blipFill>
        <p:spPr>
          <a:xfrm>
            <a:off x="393700" y="2057400"/>
            <a:ext cx="8356600" cy="4152900"/>
          </a:xfrm>
          <a:prstGeom prst="rect">
            <a:avLst/>
          </a:prstGeom>
        </p:spPr>
      </p:pic>
    </p:spTree>
    <p:extLst>
      <p:ext uri="{BB962C8B-B14F-4D97-AF65-F5344CB8AC3E}">
        <p14:creationId xmlns:p14="http://schemas.microsoft.com/office/powerpoint/2010/main" val="7018119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lnSpcReduction="10000"/>
          </a:bodyPr>
          <a:lstStyle/>
          <a:p>
            <a:pPr marL="0" indent="0">
              <a:buNone/>
            </a:pPr>
            <a:r>
              <a:rPr lang="es-ES" dirty="0" smtClean="0"/>
              <a:t>De acuerdo a una bitácora, y uso de estadística se cuantificaron los inductores por cada una de las actividades que afecta a cada línea de producción o producto</a:t>
            </a:r>
          </a:p>
          <a:p>
            <a:pPr marL="0" indent="0">
              <a:buNone/>
            </a:pPr>
            <a:r>
              <a:rPr lang="es-ES" dirty="0" smtClean="0"/>
              <a:t>Sin embargo, es recomendable en los inicios de la implementación, vigilar el comportamiento de los inductores</a:t>
            </a:r>
          </a:p>
          <a:p>
            <a:pPr marL="0" indent="0">
              <a:buNone/>
            </a:pPr>
            <a:r>
              <a:rPr lang="es-ES" dirty="0" smtClean="0"/>
              <a:t>En la siguiente figura se aprecian los inductores y la cantidad respectiva  que se emplea por actividad en cada producto o línea de producción. </a:t>
            </a:r>
            <a:endParaRPr lang="es-ES" dirty="0"/>
          </a:p>
        </p:txBody>
      </p:sp>
      <p:sp>
        <p:nvSpPr>
          <p:cNvPr id="4" name="Título 1"/>
          <p:cNvSpPr>
            <a:spLocks noGrp="1"/>
          </p:cNvSpPr>
          <p:nvPr>
            <p:ph type="title"/>
          </p:nvPr>
        </p:nvSpPr>
        <p:spPr>
          <a:xfrm>
            <a:off x="779462" y="107577"/>
            <a:ext cx="7581901" cy="1653988"/>
          </a:xfrm>
        </p:spPr>
        <p:txBody>
          <a:bodyPr/>
          <a:lstStyle/>
          <a:p>
            <a:r>
              <a:rPr lang="es-ES" sz="4000" dirty="0" smtClean="0"/>
              <a:t>5) Cuantificar los inductores</a:t>
            </a:r>
            <a:br>
              <a:rPr lang="es-ES" sz="4000" dirty="0" smtClean="0"/>
            </a:br>
            <a:r>
              <a:rPr lang="es-ES" sz="4000" dirty="0" smtClean="0"/>
              <a:t> (</a:t>
            </a:r>
            <a:r>
              <a:rPr lang="es-ES" sz="4000" dirty="0" err="1" smtClean="0"/>
              <a:t>cost</a:t>
            </a:r>
            <a:r>
              <a:rPr lang="es-ES" sz="4000" dirty="0" smtClean="0"/>
              <a:t> drivers)</a:t>
            </a:r>
            <a:endParaRPr lang="es-ES" sz="4000" dirty="0"/>
          </a:p>
        </p:txBody>
      </p:sp>
    </p:spTree>
    <p:extLst>
      <p:ext uri="{BB962C8B-B14F-4D97-AF65-F5344CB8AC3E}">
        <p14:creationId xmlns:p14="http://schemas.microsoft.com/office/powerpoint/2010/main" val="16938734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779462" y="107577"/>
            <a:ext cx="7581901" cy="1653988"/>
          </a:xfrm>
        </p:spPr>
        <p:txBody>
          <a:bodyPr/>
          <a:lstStyle/>
          <a:p>
            <a:r>
              <a:rPr lang="es-ES" sz="4000" dirty="0" smtClean="0"/>
              <a:t>5) Cuantificar los inductores</a:t>
            </a:r>
            <a:br>
              <a:rPr lang="es-ES" sz="4000" dirty="0" smtClean="0"/>
            </a:br>
            <a:r>
              <a:rPr lang="es-ES" sz="4000" dirty="0" smtClean="0"/>
              <a:t> (</a:t>
            </a:r>
            <a:r>
              <a:rPr lang="es-ES" sz="4000" dirty="0" err="1" smtClean="0"/>
              <a:t>cost</a:t>
            </a:r>
            <a:r>
              <a:rPr lang="es-ES" sz="4000" dirty="0" smtClean="0"/>
              <a:t> drivers)</a:t>
            </a:r>
            <a:endParaRPr lang="es-ES" sz="4000" dirty="0"/>
          </a:p>
        </p:txBody>
      </p:sp>
      <p:pic>
        <p:nvPicPr>
          <p:cNvPr id="4" name="Imagen 3"/>
          <p:cNvPicPr>
            <a:picLocks noChangeAspect="1"/>
          </p:cNvPicPr>
          <p:nvPr/>
        </p:nvPicPr>
        <p:blipFill>
          <a:blip r:embed="rId3"/>
          <a:stretch>
            <a:fillRect/>
          </a:stretch>
        </p:blipFill>
        <p:spPr>
          <a:xfrm>
            <a:off x="393700" y="2057400"/>
            <a:ext cx="8356600" cy="2743200"/>
          </a:xfrm>
          <a:prstGeom prst="rect">
            <a:avLst/>
          </a:prstGeom>
        </p:spPr>
      </p:pic>
    </p:spTree>
    <p:extLst>
      <p:ext uri="{BB962C8B-B14F-4D97-AF65-F5344CB8AC3E}">
        <p14:creationId xmlns:p14="http://schemas.microsoft.com/office/powerpoint/2010/main" val="30419870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Reporte de horas trabajadas</a:t>
            </a:r>
            <a:endParaRPr lang="es-ES" sz="4000" dirty="0"/>
          </a:p>
        </p:txBody>
      </p:sp>
      <p:pic>
        <p:nvPicPr>
          <p:cNvPr id="5" name="Imagen 4"/>
          <p:cNvPicPr>
            <a:picLocks noChangeAspect="1"/>
          </p:cNvPicPr>
          <p:nvPr/>
        </p:nvPicPr>
        <p:blipFill>
          <a:blip r:embed="rId2"/>
          <a:stretch>
            <a:fillRect/>
          </a:stretch>
        </p:blipFill>
        <p:spPr>
          <a:xfrm>
            <a:off x="393700" y="3060700"/>
            <a:ext cx="8356600" cy="1155814"/>
          </a:xfrm>
          <a:prstGeom prst="rect">
            <a:avLst/>
          </a:prstGeom>
        </p:spPr>
      </p:pic>
    </p:spTree>
    <p:extLst>
      <p:ext uri="{BB962C8B-B14F-4D97-AF65-F5344CB8AC3E}">
        <p14:creationId xmlns:p14="http://schemas.microsoft.com/office/powerpoint/2010/main" val="354005777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ES" dirty="0" smtClean="0"/>
              <a:t>De la contabilidad se considera el importe de los gastos efectuados</a:t>
            </a:r>
          </a:p>
          <a:p>
            <a:pPr marL="0" indent="0">
              <a:buNone/>
            </a:pPr>
            <a:r>
              <a:rPr lang="es-ES" dirty="0" smtClean="0"/>
              <a:t>Los gastos se concentran por actividades</a:t>
            </a:r>
          </a:p>
          <a:p>
            <a:pPr marL="0" indent="0">
              <a:buNone/>
            </a:pPr>
            <a:r>
              <a:rPr lang="es-ES" dirty="0" smtClean="0"/>
              <a:t>Es importante considerar que para efecto de comparar el método tradicional con el costeo ABC, se han separado las actividades que corresponden al área de administración, a la de ventas y los GIF. Para el costeo ABC, esta clasificación ya no existe.</a:t>
            </a:r>
            <a:endParaRPr lang="es-ES" dirty="0"/>
          </a:p>
        </p:txBody>
      </p:sp>
      <p:sp>
        <p:nvSpPr>
          <p:cNvPr id="7" name="Título 1"/>
          <p:cNvSpPr>
            <a:spLocks noGrp="1"/>
          </p:cNvSpPr>
          <p:nvPr>
            <p:ph type="title"/>
          </p:nvPr>
        </p:nvSpPr>
        <p:spPr>
          <a:xfrm>
            <a:off x="779462" y="190500"/>
            <a:ext cx="7581901" cy="1298388"/>
          </a:xfrm>
        </p:spPr>
        <p:txBody>
          <a:bodyPr/>
          <a:lstStyle/>
          <a:p>
            <a:r>
              <a:rPr lang="es-ES" sz="4000" dirty="0" smtClean="0"/>
              <a:t>6) Identificar las actividades con los importes de gastos</a:t>
            </a:r>
            <a:endParaRPr lang="es-ES" sz="4000" dirty="0"/>
          </a:p>
        </p:txBody>
      </p:sp>
    </p:spTree>
    <p:extLst>
      <p:ext uri="{BB962C8B-B14F-4D97-AF65-F5344CB8AC3E}">
        <p14:creationId xmlns:p14="http://schemas.microsoft.com/office/powerpoint/2010/main" val="26410630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90500"/>
            <a:ext cx="7581901" cy="1298388"/>
          </a:xfrm>
        </p:spPr>
        <p:txBody>
          <a:bodyPr/>
          <a:lstStyle/>
          <a:p>
            <a:r>
              <a:rPr lang="es-ES" sz="4000" dirty="0" smtClean="0"/>
              <a:t>6) Identificar las actividades con los importes de gastos</a:t>
            </a:r>
            <a:endParaRPr lang="es-ES" sz="4000" dirty="0"/>
          </a:p>
        </p:txBody>
      </p:sp>
      <p:sp>
        <p:nvSpPr>
          <p:cNvPr id="5" name="Rectángulo 4"/>
          <p:cNvSpPr/>
          <p:nvPr/>
        </p:nvSpPr>
        <p:spPr>
          <a:xfrm>
            <a:off x="368300" y="5253335"/>
            <a:ext cx="8229600" cy="830997"/>
          </a:xfrm>
          <a:prstGeom prst="rect">
            <a:avLst/>
          </a:prstGeom>
        </p:spPr>
        <p:txBody>
          <a:bodyPr wrap="square">
            <a:spAutoFit/>
          </a:bodyPr>
          <a:lstStyle/>
          <a:p>
            <a:r>
              <a:rPr lang="es-ES_tradnl" sz="1600" dirty="0"/>
              <a:t>Nota: los gastos se han dividido en GIF, Gastos de administración y Gastos de venta solamente para aplicar el método tradicional y realizar la comparación. Recordando de acuerdo a costeo ABC, esta clasificación no existe porque se optó por actividades.</a:t>
            </a:r>
          </a:p>
        </p:txBody>
      </p:sp>
      <p:pic>
        <p:nvPicPr>
          <p:cNvPr id="6" name="Imagen 5"/>
          <p:cNvPicPr>
            <a:picLocks noChangeAspect="1"/>
          </p:cNvPicPr>
          <p:nvPr/>
        </p:nvPicPr>
        <p:blipFill>
          <a:blip r:embed="rId2"/>
          <a:stretch>
            <a:fillRect/>
          </a:stretch>
        </p:blipFill>
        <p:spPr>
          <a:xfrm>
            <a:off x="393700" y="1879600"/>
            <a:ext cx="8356600" cy="3098800"/>
          </a:xfrm>
          <a:prstGeom prst="rect">
            <a:avLst/>
          </a:prstGeom>
        </p:spPr>
      </p:pic>
    </p:spTree>
    <p:extLst>
      <p:ext uri="{BB962C8B-B14F-4D97-AF65-F5344CB8AC3E}">
        <p14:creationId xmlns:p14="http://schemas.microsoft.com/office/powerpoint/2010/main" val="88771326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marL="0" indent="0">
              <a:buNone/>
            </a:pPr>
            <a:r>
              <a:rPr lang="es-ES" dirty="0" smtClean="0"/>
              <a:t>El objetivo de la siguiente figura es mostrar el costo unitario de cada producto por actividad.</a:t>
            </a:r>
          </a:p>
          <a:p>
            <a:pPr marL="0" indent="0">
              <a:buNone/>
            </a:pPr>
            <a:r>
              <a:rPr lang="es-ES" dirty="0" smtClean="0"/>
              <a:t>Ejemplo del cálculo: </a:t>
            </a:r>
          </a:p>
          <a:p>
            <a:r>
              <a:rPr lang="es-ES" dirty="0" smtClean="0"/>
              <a:t>Investigación de mercados concentró un total de gastos de $2,500,000 / 9 = $286,666.67 costo por reporte analítico.</a:t>
            </a:r>
          </a:p>
          <a:p>
            <a:r>
              <a:rPr lang="es-ES" dirty="0" smtClean="0"/>
              <a:t>$286,666.67 * 2 reportes de “Estaquitas” = $573,333.33</a:t>
            </a:r>
          </a:p>
          <a:p>
            <a:r>
              <a:rPr lang="es-ES" dirty="0"/>
              <a:t>$</a:t>
            </a:r>
            <a:r>
              <a:rPr lang="es-ES" dirty="0" smtClean="0"/>
              <a:t>573,333.33 / 8,000 “Estaquitas” producidas = $71.67</a:t>
            </a:r>
          </a:p>
          <a:p>
            <a:r>
              <a:rPr lang="es-ES" dirty="0" smtClean="0"/>
              <a:t>$71.67 representa el costo unitario de la actividad investigación de mercados del producto “Estaquitas”</a:t>
            </a:r>
            <a:endParaRPr lang="es-ES" dirty="0"/>
          </a:p>
        </p:txBody>
      </p:sp>
      <p:sp>
        <p:nvSpPr>
          <p:cNvPr id="4" name="Título 1"/>
          <p:cNvSpPr>
            <a:spLocks noGrp="1"/>
          </p:cNvSpPr>
          <p:nvPr>
            <p:ph type="title"/>
          </p:nvPr>
        </p:nvSpPr>
        <p:spPr>
          <a:xfrm>
            <a:off x="779462" y="495300"/>
            <a:ext cx="7581901" cy="362323"/>
          </a:xfrm>
        </p:spPr>
        <p:txBody>
          <a:bodyPr/>
          <a:lstStyle/>
          <a:p>
            <a:r>
              <a:rPr lang="es-ES" sz="4000" dirty="0"/>
              <a:t>7</a:t>
            </a:r>
            <a:r>
              <a:rPr lang="es-ES" sz="4000" dirty="0" smtClean="0"/>
              <a:t>) Determinación del costo unitario por actividad</a:t>
            </a:r>
            <a:endParaRPr lang="es-ES" sz="4000" dirty="0"/>
          </a:p>
        </p:txBody>
      </p:sp>
    </p:spTree>
    <p:extLst>
      <p:ext uri="{BB962C8B-B14F-4D97-AF65-F5344CB8AC3E}">
        <p14:creationId xmlns:p14="http://schemas.microsoft.com/office/powerpoint/2010/main" val="32933845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3" y="107577"/>
            <a:ext cx="7475538" cy="946523"/>
          </a:xfrm>
        </p:spPr>
        <p:txBody>
          <a:bodyPr/>
          <a:lstStyle/>
          <a:p>
            <a:r>
              <a:rPr lang="es-ES" sz="2800" dirty="0" smtClean="0">
                <a:latin typeface="Times New Roman"/>
                <a:cs typeface="Times New Roman"/>
              </a:rPr>
              <a:t>PRESENTACIÓN</a:t>
            </a:r>
            <a:endParaRPr lang="es-ES" sz="2800" dirty="0">
              <a:latin typeface="Times New Roman"/>
              <a:cs typeface="Times New Roman"/>
            </a:endParaRPr>
          </a:p>
        </p:txBody>
      </p:sp>
      <p:sp>
        <p:nvSpPr>
          <p:cNvPr id="3" name="Marcador de contenido 2"/>
          <p:cNvSpPr>
            <a:spLocks noGrp="1"/>
          </p:cNvSpPr>
          <p:nvPr>
            <p:ph idx="1"/>
          </p:nvPr>
        </p:nvSpPr>
        <p:spPr>
          <a:xfrm>
            <a:off x="228600" y="1054100"/>
            <a:ext cx="8661400" cy="5270500"/>
          </a:xfrm>
        </p:spPr>
        <p:txBody>
          <a:bodyPr>
            <a:normAutofit fontScale="25000" lnSpcReduction="20000"/>
          </a:bodyPr>
          <a:lstStyle/>
          <a:p>
            <a:pPr marL="0" indent="0" algn="just">
              <a:buNone/>
            </a:pPr>
            <a:r>
              <a:rPr lang="es-ES" sz="6400" dirty="0">
                <a:effectLst/>
                <a:latin typeface="Times New Roman"/>
                <a:cs typeface="Times New Roman"/>
              </a:rPr>
              <a:t>Un tema esencial en la literatura sobre la adaptación de la organización, ha sido el intento para identificar las fuerzas que promueven y transforman las organizaciones en respuesta a los cambios del medio ambiente (</a:t>
            </a:r>
            <a:r>
              <a:rPr lang="es-ES" sz="6400" dirty="0" err="1">
                <a:effectLst/>
                <a:latin typeface="Times New Roman"/>
                <a:cs typeface="Times New Roman"/>
              </a:rPr>
              <a:t>Liao</a:t>
            </a:r>
            <a:r>
              <a:rPr lang="es-ES" sz="6400" dirty="0">
                <a:effectLst/>
                <a:latin typeface="Times New Roman"/>
                <a:cs typeface="Times New Roman"/>
              </a:rPr>
              <a:t>, </a:t>
            </a:r>
            <a:r>
              <a:rPr lang="en-US" sz="6400" dirty="0" err="1">
                <a:effectLst/>
                <a:latin typeface="Times New Roman"/>
                <a:cs typeface="Times New Roman"/>
              </a:rPr>
              <a:t>Welsch</a:t>
            </a:r>
            <a:r>
              <a:rPr lang="en-US" sz="6400" dirty="0">
                <a:effectLst/>
                <a:latin typeface="Times New Roman"/>
                <a:cs typeface="Times New Roman"/>
              </a:rPr>
              <a:t> y </a:t>
            </a:r>
            <a:r>
              <a:rPr lang="en-US" sz="6400" dirty="0" err="1">
                <a:effectLst/>
                <a:latin typeface="Times New Roman"/>
                <a:cs typeface="Times New Roman"/>
              </a:rPr>
              <a:t>Stoica</a:t>
            </a:r>
            <a:r>
              <a:rPr lang="en-US" sz="6400" dirty="0">
                <a:effectLst/>
                <a:latin typeface="Times New Roman"/>
                <a:cs typeface="Times New Roman"/>
              </a:rPr>
              <a:t>, 2003</a:t>
            </a:r>
            <a:r>
              <a:rPr lang="es-ES" sz="6400" dirty="0">
                <a:effectLst/>
                <a:latin typeface="Times New Roman"/>
                <a:cs typeface="Times New Roman"/>
              </a:rPr>
              <a:t>).  </a:t>
            </a:r>
          </a:p>
          <a:p>
            <a:pPr marL="0" indent="0" algn="just">
              <a:buNone/>
            </a:pPr>
            <a:r>
              <a:rPr lang="es-ES_tradnl" sz="6400" dirty="0">
                <a:effectLst/>
                <a:latin typeface="Times New Roman"/>
                <a:cs typeface="Times New Roman"/>
              </a:rPr>
              <a:t>Las empresas deben adaptarse a las nuevas tendencias de gestión. Tal es el caso de la administración por objetivos y la cadena de valor que exigen a la contabilidad de costos buscar otras formas de costeo. Por ejemplo, el costeo basado en actividades que no es un tema nuevo, pero que la mayoría de las empresas mexicanas no han adoptado y continúan usando los métodos de costeo tradicionales.</a:t>
            </a:r>
          </a:p>
          <a:p>
            <a:pPr marL="0" indent="0" algn="just">
              <a:buNone/>
            </a:pPr>
            <a:r>
              <a:rPr lang="es-ES_tradnl" sz="6400" dirty="0">
                <a:effectLst/>
                <a:latin typeface="Times New Roman"/>
                <a:cs typeface="Times New Roman"/>
              </a:rPr>
              <a:t>El objetivo de este material es aportar el fundamento teórico y metodológico para aplicar el método de costeo basado en actividades, llamado también costeo ABC por sus siglas en inglés (</a:t>
            </a:r>
            <a:r>
              <a:rPr lang="es-ES_tradnl" sz="6400" dirty="0" err="1">
                <a:effectLst/>
                <a:latin typeface="Times New Roman"/>
                <a:cs typeface="Times New Roman"/>
              </a:rPr>
              <a:t>Activity</a:t>
            </a:r>
            <a:r>
              <a:rPr lang="es-ES_tradnl" sz="6400" dirty="0">
                <a:effectLst/>
                <a:latin typeface="Times New Roman"/>
                <a:cs typeface="Times New Roman"/>
              </a:rPr>
              <a:t> </a:t>
            </a:r>
            <a:r>
              <a:rPr lang="es-ES_tradnl" sz="6400" dirty="0" err="1">
                <a:effectLst/>
                <a:latin typeface="Times New Roman"/>
                <a:cs typeface="Times New Roman"/>
              </a:rPr>
              <a:t>Based</a:t>
            </a:r>
            <a:r>
              <a:rPr lang="es-ES_tradnl" sz="6400" dirty="0">
                <a:effectLst/>
                <a:latin typeface="Times New Roman"/>
                <a:cs typeface="Times New Roman"/>
              </a:rPr>
              <a:t> </a:t>
            </a:r>
            <a:r>
              <a:rPr lang="es-ES_tradnl" sz="6400" dirty="0" err="1">
                <a:effectLst/>
                <a:latin typeface="Times New Roman"/>
                <a:cs typeface="Times New Roman"/>
              </a:rPr>
              <a:t>Costing</a:t>
            </a:r>
            <a:r>
              <a:rPr lang="es-ES" sz="6400" dirty="0">
                <a:effectLst/>
                <a:latin typeface="Times New Roman"/>
                <a:cs typeface="Times New Roman"/>
              </a:rPr>
              <a:t>)</a:t>
            </a:r>
            <a:r>
              <a:rPr lang="es-ES" sz="6400" dirty="0" smtClean="0">
                <a:effectLst/>
                <a:latin typeface="Times New Roman"/>
                <a:cs typeface="Times New Roman"/>
              </a:rPr>
              <a:t>. Con base en los objetivos de cadena de valor</a:t>
            </a:r>
            <a:endParaRPr lang="es-ES_tradnl" sz="6400" dirty="0">
              <a:effectLst/>
              <a:latin typeface="Times New Roman"/>
              <a:cs typeface="Times New Roman"/>
            </a:endParaRPr>
          </a:p>
          <a:p>
            <a:pPr marL="0" indent="0" algn="just">
              <a:buNone/>
            </a:pPr>
            <a:r>
              <a:rPr lang="es-ES_tradnl" sz="6400" dirty="0">
                <a:effectLst/>
                <a:latin typeface="Times New Roman"/>
                <a:cs typeface="Times New Roman"/>
              </a:rPr>
              <a:t>La contribución del presente material se dirige:</a:t>
            </a:r>
          </a:p>
          <a:p>
            <a:pPr marL="1143000" lvl="0" indent="-1143000" algn="just">
              <a:buFont typeface="+mj-lt"/>
              <a:buAutoNum type="arabicPeriod"/>
            </a:pPr>
            <a:r>
              <a:rPr lang="es-ES_tradnl" sz="6400" dirty="0">
                <a:effectLst/>
                <a:latin typeface="Times New Roman"/>
                <a:cs typeface="Times New Roman"/>
              </a:rPr>
              <a:t>Al profesor. Le aporta la </a:t>
            </a:r>
            <a:r>
              <a:rPr lang="es-ES_tradnl" sz="6400" dirty="0" smtClean="0">
                <a:effectLst/>
                <a:latin typeface="Times New Roman"/>
                <a:cs typeface="Times New Roman"/>
              </a:rPr>
              <a:t>visualización y el fundamento teórico y práctico de cadena de valor, el tratamiento de los GIF (Gastos indirectos de fabricación),  </a:t>
            </a:r>
            <a:r>
              <a:rPr lang="es-ES_tradnl" sz="6400" dirty="0">
                <a:effectLst/>
                <a:latin typeface="Times New Roman"/>
                <a:cs typeface="Times New Roman"/>
              </a:rPr>
              <a:t>la metodología del costeo ABC y su aplicación práctica.</a:t>
            </a:r>
          </a:p>
          <a:p>
            <a:pPr marL="1143000" lvl="0" indent="-1143000" algn="just">
              <a:buFont typeface="+mj-lt"/>
              <a:buAutoNum type="arabicPeriod"/>
            </a:pPr>
            <a:r>
              <a:rPr lang="es-ES_tradnl" sz="6400" dirty="0">
                <a:effectLst/>
                <a:latin typeface="Times New Roman"/>
                <a:cs typeface="Times New Roman"/>
              </a:rPr>
              <a:t>Al alumno de la licenciatura en Contaduría. Le servirá de guía teórica y práctica con el fin de </a:t>
            </a:r>
            <a:r>
              <a:rPr lang="es-ES_tradnl" sz="6400" dirty="0" smtClean="0">
                <a:effectLst/>
                <a:latin typeface="Times New Roman"/>
                <a:cs typeface="Times New Roman"/>
              </a:rPr>
              <a:t>comprender los </a:t>
            </a:r>
            <a:r>
              <a:rPr lang="es-ES_tradnl" sz="6400" dirty="0">
                <a:effectLst/>
                <a:latin typeface="Times New Roman"/>
                <a:cs typeface="Times New Roman"/>
              </a:rPr>
              <a:t>beneficios que aporta el costeo </a:t>
            </a:r>
            <a:r>
              <a:rPr lang="es-ES_tradnl" sz="6400" dirty="0" smtClean="0">
                <a:effectLst/>
                <a:latin typeface="Times New Roman"/>
                <a:cs typeface="Times New Roman"/>
              </a:rPr>
              <a:t>ABC, su </a:t>
            </a:r>
            <a:r>
              <a:rPr lang="es-ES_tradnl" sz="6400" dirty="0">
                <a:effectLst/>
                <a:latin typeface="Times New Roman"/>
                <a:cs typeface="Times New Roman"/>
              </a:rPr>
              <a:t>diferenciación con el costeo </a:t>
            </a:r>
            <a:r>
              <a:rPr lang="es-ES_tradnl" sz="6400" dirty="0" smtClean="0">
                <a:effectLst/>
                <a:latin typeface="Times New Roman"/>
                <a:cs typeface="Times New Roman"/>
              </a:rPr>
              <a:t>tradicional, </a:t>
            </a:r>
            <a:r>
              <a:rPr lang="es-ES_tradnl" sz="6400" dirty="0">
                <a:effectLst/>
                <a:latin typeface="Times New Roman"/>
                <a:cs typeface="Times New Roman"/>
              </a:rPr>
              <a:t>así como las bases en </a:t>
            </a:r>
            <a:r>
              <a:rPr lang="es-ES_tradnl" sz="6400" dirty="0" smtClean="0">
                <a:effectLst/>
                <a:latin typeface="Times New Roman"/>
                <a:cs typeface="Times New Roman"/>
              </a:rPr>
              <a:t>que sustenta, </a:t>
            </a:r>
            <a:r>
              <a:rPr lang="es-ES_tradnl" sz="6400" dirty="0">
                <a:effectLst/>
                <a:latin typeface="Times New Roman"/>
                <a:cs typeface="Times New Roman"/>
              </a:rPr>
              <a:t>y el convencimiento que se trata de un procedimiento fácil de aplicar en una empresa de transformación.</a:t>
            </a:r>
          </a:p>
          <a:p>
            <a:pPr marL="0" indent="0">
              <a:buNone/>
            </a:pPr>
            <a:r>
              <a:rPr lang="es-ES_tradnl" sz="8000" dirty="0">
                <a:effectLst/>
              </a:rPr>
              <a:t> </a:t>
            </a:r>
          </a:p>
          <a:p>
            <a:pPr marL="0" indent="0" algn="just">
              <a:buNone/>
            </a:pPr>
            <a:endParaRPr lang="es-ES" sz="8000" b="0" dirty="0"/>
          </a:p>
          <a:p>
            <a:pPr marL="0" indent="0" algn="just">
              <a:buNone/>
            </a:pPr>
            <a:endParaRPr lang="es-ES" sz="8000" b="0" dirty="0"/>
          </a:p>
          <a:p>
            <a:endParaRPr lang="es-ES" dirty="0"/>
          </a:p>
        </p:txBody>
      </p:sp>
    </p:spTree>
    <p:extLst>
      <p:ext uri="{BB962C8B-B14F-4D97-AF65-F5344CB8AC3E}">
        <p14:creationId xmlns:p14="http://schemas.microsoft.com/office/powerpoint/2010/main" val="51012052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362323"/>
          </a:xfrm>
        </p:spPr>
        <p:txBody>
          <a:bodyPr/>
          <a:lstStyle/>
          <a:p>
            <a:r>
              <a:rPr lang="es-ES" sz="2000" dirty="0"/>
              <a:t>7</a:t>
            </a:r>
            <a:r>
              <a:rPr lang="es-ES" sz="2000" dirty="0" smtClean="0"/>
              <a:t>) Determinación del costo unitario por actividad</a:t>
            </a:r>
            <a:endParaRPr lang="es-ES" sz="2000" dirty="0"/>
          </a:p>
        </p:txBody>
      </p:sp>
      <p:pic>
        <p:nvPicPr>
          <p:cNvPr id="5" name="Imagen 4"/>
          <p:cNvPicPr>
            <a:picLocks noChangeAspect="1"/>
          </p:cNvPicPr>
          <p:nvPr/>
        </p:nvPicPr>
        <p:blipFill>
          <a:blip r:embed="rId2"/>
          <a:stretch>
            <a:fillRect/>
          </a:stretch>
        </p:blipFill>
        <p:spPr>
          <a:xfrm>
            <a:off x="381000" y="850900"/>
            <a:ext cx="8369300" cy="5511800"/>
          </a:xfrm>
          <a:prstGeom prst="rect">
            <a:avLst/>
          </a:prstGeom>
        </p:spPr>
      </p:pic>
    </p:spTree>
    <p:extLst>
      <p:ext uri="{BB962C8B-B14F-4D97-AF65-F5344CB8AC3E}">
        <p14:creationId xmlns:p14="http://schemas.microsoft.com/office/powerpoint/2010/main" val="158007365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ES" dirty="0" smtClean="0"/>
              <a:t>Las siguientes figuras concentran por producto el costo unitario por actividad</a:t>
            </a:r>
          </a:p>
          <a:p>
            <a:pPr marL="0" indent="0">
              <a:buNone/>
            </a:pPr>
            <a:r>
              <a:rPr lang="es-ES" dirty="0" smtClean="0"/>
              <a:t>Presentan el costo total de todas las actividades</a:t>
            </a:r>
          </a:p>
          <a:p>
            <a:pPr marL="0" indent="0">
              <a:buNone/>
            </a:pPr>
            <a:r>
              <a:rPr lang="es-ES" dirty="0" smtClean="0"/>
              <a:t>Para la determinación del costo unitario de cada producto, se le adiciona el costo de los materiales consumidos y la mano de obra empleada</a:t>
            </a:r>
          </a:p>
          <a:p>
            <a:pPr marL="0" indent="0">
              <a:buNone/>
            </a:pPr>
            <a:endParaRPr lang="es-ES" dirty="0" smtClean="0"/>
          </a:p>
        </p:txBody>
      </p:sp>
      <p:sp>
        <p:nvSpPr>
          <p:cNvPr id="4" name="Título 1"/>
          <p:cNvSpPr>
            <a:spLocks noGrp="1"/>
          </p:cNvSpPr>
          <p:nvPr>
            <p:ph type="title"/>
          </p:nvPr>
        </p:nvSpPr>
        <p:spPr>
          <a:xfrm>
            <a:off x="779462" y="107577"/>
            <a:ext cx="7581901" cy="1653988"/>
          </a:xfrm>
        </p:spPr>
        <p:txBody>
          <a:bodyPr/>
          <a:lstStyle/>
          <a:p>
            <a:r>
              <a:rPr lang="es-ES" sz="3000" dirty="0"/>
              <a:t>8</a:t>
            </a:r>
            <a:r>
              <a:rPr lang="es-ES" sz="3000" dirty="0" smtClean="0"/>
              <a:t>) Resumen del costo por actividad en cada producto y costo unitario</a:t>
            </a:r>
            <a:endParaRPr lang="es-ES" sz="3000" dirty="0"/>
          </a:p>
        </p:txBody>
      </p:sp>
    </p:spTree>
    <p:extLst>
      <p:ext uri="{BB962C8B-B14F-4D97-AF65-F5344CB8AC3E}">
        <p14:creationId xmlns:p14="http://schemas.microsoft.com/office/powerpoint/2010/main" val="241116525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1048123"/>
          </a:xfrm>
        </p:spPr>
        <p:txBody>
          <a:bodyPr/>
          <a:lstStyle/>
          <a:p>
            <a:r>
              <a:rPr lang="es-ES" sz="2800" dirty="0"/>
              <a:t>8</a:t>
            </a:r>
            <a:r>
              <a:rPr lang="es-ES" sz="2800" dirty="0" smtClean="0"/>
              <a:t>) Resumen del costo por actividad en cada producto y costo unitario</a:t>
            </a:r>
            <a:endParaRPr lang="es-ES" sz="2800" dirty="0"/>
          </a:p>
        </p:txBody>
      </p:sp>
      <p:graphicFrame>
        <p:nvGraphicFramePr>
          <p:cNvPr id="7" name="Tabla 6"/>
          <p:cNvGraphicFramePr>
            <a:graphicFrameLocks noGrp="1"/>
          </p:cNvGraphicFramePr>
          <p:nvPr>
            <p:extLst>
              <p:ext uri="{D42A27DB-BD31-4B8C-83A1-F6EECF244321}">
                <p14:modId xmlns:p14="http://schemas.microsoft.com/office/powerpoint/2010/main" val="3489695294"/>
              </p:ext>
            </p:extLst>
          </p:nvPr>
        </p:nvGraphicFramePr>
        <p:xfrm>
          <a:off x="977900" y="1397000"/>
          <a:ext cx="7239000" cy="5054598"/>
        </p:xfrm>
        <a:graphic>
          <a:graphicData uri="http://schemas.openxmlformats.org/drawingml/2006/table">
            <a:tbl>
              <a:tblPr firstRow="1" bandRow="1">
                <a:tableStyleId>{5C22544A-7EE6-4342-B048-85BDC9FD1C3A}</a:tableStyleId>
              </a:tblPr>
              <a:tblGrid>
                <a:gridCol w="3619500"/>
                <a:gridCol w="3619500"/>
              </a:tblGrid>
              <a:tr h="280811">
                <a:tc>
                  <a:txBody>
                    <a:bodyPr/>
                    <a:lstStyle/>
                    <a:p>
                      <a:pPr algn="l" fontAlgn="b"/>
                      <a:endParaRPr lang="es-ES" sz="1600" b="1" i="0" u="none" strike="noStrike" dirty="0">
                        <a:solidFill>
                          <a:srgbClr val="000000"/>
                        </a:solidFill>
                        <a:effectLst/>
                        <a:latin typeface="Calibri"/>
                      </a:endParaRPr>
                    </a:p>
                  </a:txBody>
                  <a:tcPr marL="12700" marR="12700" marT="12700" marB="0" anchor="b"/>
                </a:tc>
                <a:tc>
                  <a:txBody>
                    <a:bodyPr/>
                    <a:lstStyle/>
                    <a:p>
                      <a:pPr algn="ctr" fontAlgn="b"/>
                      <a:r>
                        <a:rPr lang="es-ES" sz="1600" b="1" i="0" u="none" strike="noStrike" dirty="0">
                          <a:solidFill>
                            <a:srgbClr val="000000"/>
                          </a:solidFill>
                          <a:effectLst/>
                          <a:latin typeface="Calibri"/>
                        </a:rPr>
                        <a:t>Estaquitas</a:t>
                      </a:r>
                    </a:p>
                  </a:txBody>
                  <a:tcPr marL="12700" marR="12700" marT="12700" marB="0" anchor="b"/>
                </a:tc>
              </a:tr>
              <a:tr h="280811">
                <a:tc>
                  <a:txBody>
                    <a:bodyPr/>
                    <a:lstStyle/>
                    <a:p>
                      <a:pPr algn="l" fontAlgn="b"/>
                      <a:r>
                        <a:rPr lang="es-ES" sz="1600" b="1" i="0" u="none" strike="noStrike">
                          <a:solidFill>
                            <a:srgbClr val="000000"/>
                          </a:solidFill>
                          <a:effectLst/>
                          <a:latin typeface="Calibri"/>
                        </a:rPr>
                        <a:t>Investigación de mercados</a:t>
                      </a:r>
                    </a:p>
                  </a:txBody>
                  <a:tcPr marL="12700" marR="12700" marT="12700" marB="0" anchor="b"/>
                </a:tc>
                <a:tc>
                  <a:txBody>
                    <a:bodyPr/>
                    <a:lstStyle/>
                    <a:p>
                      <a:pPr algn="ctr" fontAlgn="b"/>
                      <a:r>
                        <a:rPr lang="es-ES" sz="1600" b="1" i="0" u="none" strike="noStrike" dirty="0">
                          <a:solidFill>
                            <a:srgbClr val="000000"/>
                          </a:solidFill>
                          <a:effectLst/>
                          <a:latin typeface="Calibri"/>
                        </a:rPr>
                        <a:t>72</a:t>
                      </a:r>
                    </a:p>
                  </a:txBody>
                  <a:tcPr marL="12700" marR="12700" marT="12700" marB="0" anchor="b"/>
                </a:tc>
              </a:tr>
              <a:tr h="280811">
                <a:tc>
                  <a:txBody>
                    <a:bodyPr/>
                    <a:lstStyle/>
                    <a:p>
                      <a:pPr algn="l" fontAlgn="b"/>
                      <a:r>
                        <a:rPr lang="es-ES" sz="1600" b="1" i="0" u="none" strike="noStrike">
                          <a:solidFill>
                            <a:srgbClr val="000000"/>
                          </a:solidFill>
                          <a:effectLst/>
                          <a:latin typeface="Calibri"/>
                        </a:rPr>
                        <a:t>Abasto</a:t>
                      </a:r>
                    </a:p>
                  </a:txBody>
                  <a:tcPr marL="12700" marR="12700" marT="12700" marB="0" anchor="b"/>
                </a:tc>
                <a:tc>
                  <a:txBody>
                    <a:bodyPr/>
                    <a:lstStyle/>
                    <a:p>
                      <a:pPr algn="ctr" fontAlgn="b"/>
                      <a:r>
                        <a:rPr lang="es-ES" sz="1600" b="1" i="0" u="none" strike="noStrike" dirty="0">
                          <a:solidFill>
                            <a:srgbClr val="000000"/>
                          </a:solidFill>
                          <a:effectLst/>
                          <a:latin typeface="Calibri"/>
                        </a:rPr>
                        <a:t>110</a:t>
                      </a:r>
                    </a:p>
                  </a:txBody>
                  <a:tcPr marL="12700" marR="12700" marT="12700" marB="0" anchor="b"/>
                </a:tc>
              </a:tr>
              <a:tr h="280811">
                <a:tc>
                  <a:txBody>
                    <a:bodyPr/>
                    <a:lstStyle/>
                    <a:p>
                      <a:pPr algn="l" fontAlgn="b"/>
                      <a:r>
                        <a:rPr lang="es-ES" sz="1600" b="1" i="0" u="none" strike="noStrike">
                          <a:solidFill>
                            <a:srgbClr val="000000"/>
                          </a:solidFill>
                          <a:effectLst/>
                          <a:latin typeface="Calibri"/>
                        </a:rPr>
                        <a:t>Logística de entrada</a:t>
                      </a:r>
                    </a:p>
                  </a:txBody>
                  <a:tcPr marL="12700" marR="12700" marT="12700" marB="0" anchor="b"/>
                </a:tc>
                <a:tc>
                  <a:txBody>
                    <a:bodyPr/>
                    <a:lstStyle/>
                    <a:p>
                      <a:pPr algn="ctr" fontAlgn="b"/>
                      <a:r>
                        <a:rPr lang="es-ES" sz="1600" b="1" i="0" u="none" strike="noStrike" dirty="0">
                          <a:solidFill>
                            <a:srgbClr val="000000"/>
                          </a:solidFill>
                          <a:effectLst/>
                          <a:latin typeface="Calibri"/>
                        </a:rPr>
                        <a:t>68</a:t>
                      </a:r>
                    </a:p>
                  </a:txBody>
                  <a:tcPr marL="12700" marR="12700" marT="12700" marB="0" anchor="b"/>
                </a:tc>
              </a:tr>
              <a:tr h="280811">
                <a:tc>
                  <a:txBody>
                    <a:bodyPr/>
                    <a:lstStyle/>
                    <a:p>
                      <a:pPr algn="l" fontAlgn="b"/>
                      <a:r>
                        <a:rPr lang="es-ES" sz="1600" b="1" i="0" u="none" strike="noStrike">
                          <a:solidFill>
                            <a:srgbClr val="000000"/>
                          </a:solidFill>
                          <a:effectLst/>
                          <a:latin typeface="Calibri"/>
                        </a:rPr>
                        <a:t>Operaciones</a:t>
                      </a:r>
                    </a:p>
                  </a:txBody>
                  <a:tcPr marL="12700" marR="12700" marT="12700" marB="0" anchor="b"/>
                </a:tc>
                <a:tc>
                  <a:txBody>
                    <a:bodyPr/>
                    <a:lstStyle/>
                    <a:p>
                      <a:pPr algn="ctr" fontAlgn="b"/>
                      <a:r>
                        <a:rPr lang="es-ES" sz="1600" b="1" i="0" u="none" strike="noStrike" dirty="0">
                          <a:solidFill>
                            <a:srgbClr val="000000"/>
                          </a:solidFill>
                          <a:effectLst/>
                          <a:latin typeface="Calibri"/>
                        </a:rPr>
                        <a:t>115</a:t>
                      </a:r>
                    </a:p>
                  </a:txBody>
                  <a:tcPr marL="12700" marR="12700" marT="12700" marB="0" anchor="b"/>
                </a:tc>
              </a:tr>
              <a:tr h="280811">
                <a:tc>
                  <a:txBody>
                    <a:bodyPr/>
                    <a:lstStyle/>
                    <a:p>
                      <a:pPr algn="l" fontAlgn="b"/>
                      <a:r>
                        <a:rPr lang="es-ES" sz="1600" b="1" i="0" u="none" strike="noStrike">
                          <a:solidFill>
                            <a:srgbClr val="000000"/>
                          </a:solidFill>
                          <a:effectLst/>
                          <a:latin typeface="Calibri"/>
                        </a:rPr>
                        <a:t>Diseño</a:t>
                      </a:r>
                    </a:p>
                  </a:txBody>
                  <a:tcPr marL="12700" marR="12700" marT="12700" marB="0" anchor="b"/>
                </a:tc>
                <a:tc>
                  <a:txBody>
                    <a:bodyPr/>
                    <a:lstStyle/>
                    <a:p>
                      <a:pPr algn="ctr" fontAlgn="b"/>
                      <a:r>
                        <a:rPr lang="es-ES" sz="1600" b="1" i="0" u="none" strike="noStrike">
                          <a:solidFill>
                            <a:srgbClr val="000000"/>
                          </a:solidFill>
                          <a:effectLst/>
                          <a:latin typeface="Calibri"/>
                        </a:rPr>
                        <a:t>56</a:t>
                      </a:r>
                    </a:p>
                  </a:txBody>
                  <a:tcPr marL="12700" marR="12700" marT="12700" marB="0" anchor="b"/>
                </a:tc>
              </a:tr>
              <a:tr h="280811">
                <a:tc>
                  <a:txBody>
                    <a:bodyPr/>
                    <a:lstStyle/>
                    <a:p>
                      <a:pPr algn="l" fontAlgn="b"/>
                      <a:r>
                        <a:rPr lang="es-ES" sz="1600" b="1" i="0" u="none" strike="noStrike">
                          <a:solidFill>
                            <a:srgbClr val="000000"/>
                          </a:solidFill>
                          <a:effectLst/>
                          <a:latin typeface="Calibri"/>
                        </a:rPr>
                        <a:t>Corte</a:t>
                      </a:r>
                    </a:p>
                  </a:txBody>
                  <a:tcPr marL="12700" marR="12700" marT="12700" marB="0" anchor="b"/>
                </a:tc>
                <a:tc>
                  <a:txBody>
                    <a:bodyPr/>
                    <a:lstStyle/>
                    <a:p>
                      <a:pPr algn="ctr" fontAlgn="b"/>
                      <a:r>
                        <a:rPr lang="es-ES" sz="1600" b="1" i="0" u="none" strike="noStrike">
                          <a:solidFill>
                            <a:srgbClr val="000000"/>
                          </a:solidFill>
                          <a:effectLst/>
                          <a:latin typeface="Calibri"/>
                        </a:rPr>
                        <a:t>289</a:t>
                      </a:r>
                    </a:p>
                  </a:txBody>
                  <a:tcPr marL="12700" marR="12700" marT="12700" marB="0" anchor="b"/>
                </a:tc>
              </a:tr>
              <a:tr h="280811">
                <a:tc>
                  <a:txBody>
                    <a:bodyPr/>
                    <a:lstStyle/>
                    <a:p>
                      <a:pPr algn="l" fontAlgn="b"/>
                      <a:r>
                        <a:rPr lang="es-ES" sz="1600" b="1" i="0" u="none" strike="noStrike">
                          <a:solidFill>
                            <a:srgbClr val="000000"/>
                          </a:solidFill>
                          <a:effectLst/>
                          <a:latin typeface="Calibri"/>
                        </a:rPr>
                        <a:t>Costura</a:t>
                      </a:r>
                    </a:p>
                  </a:txBody>
                  <a:tcPr marL="12700" marR="12700" marT="12700" marB="0" anchor="b"/>
                </a:tc>
                <a:tc>
                  <a:txBody>
                    <a:bodyPr/>
                    <a:lstStyle/>
                    <a:p>
                      <a:pPr algn="ctr" fontAlgn="b"/>
                      <a:r>
                        <a:rPr lang="es-ES" sz="1600" b="1" i="0" u="none" strike="noStrike">
                          <a:solidFill>
                            <a:srgbClr val="000000"/>
                          </a:solidFill>
                          <a:effectLst/>
                          <a:latin typeface="Calibri"/>
                        </a:rPr>
                        <a:t>338</a:t>
                      </a:r>
                    </a:p>
                  </a:txBody>
                  <a:tcPr marL="12700" marR="12700" marT="12700" marB="0" anchor="b"/>
                </a:tc>
              </a:tr>
              <a:tr h="280811">
                <a:tc>
                  <a:txBody>
                    <a:bodyPr/>
                    <a:lstStyle/>
                    <a:p>
                      <a:pPr algn="l" fontAlgn="b"/>
                      <a:r>
                        <a:rPr lang="es-ES" sz="1600" b="1" i="0" u="none" strike="noStrike">
                          <a:solidFill>
                            <a:srgbClr val="000000"/>
                          </a:solidFill>
                          <a:effectLst/>
                          <a:latin typeface="Calibri"/>
                        </a:rPr>
                        <a:t>Ensamble asiento</a:t>
                      </a:r>
                    </a:p>
                  </a:txBody>
                  <a:tcPr marL="12700" marR="12700" marT="12700" marB="0" anchor="b"/>
                </a:tc>
                <a:tc>
                  <a:txBody>
                    <a:bodyPr/>
                    <a:lstStyle/>
                    <a:p>
                      <a:pPr algn="ctr" fontAlgn="b"/>
                      <a:r>
                        <a:rPr lang="es-ES" sz="1600" b="1" i="0" u="none" strike="noStrike" dirty="0">
                          <a:solidFill>
                            <a:srgbClr val="000000"/>
                          </a:solidFill>
                          <a:effectLst/>
                          <a:latin typeface="Calibri"/>
                        </a:rPr>
                        <a:t>467</a:t>
                      </a:r>
                    </a:p>
                  </a:txBody>
                  <a:tcPr marL="12700" marR="12700" marT="12700" marB="0" anchor="b"/>
                </a:tc>
              </a:tr>
              <a:tr h="280811">
                <a:tc>
                  <a:txBody>
                    <a:bodyPr/>
                    <a:lstStyle/>
                    <a:p>
                      <a:pPr algn="l" fontAlgn="b"/>
                      <a:r>
                        <a:rPr lang="es-ES" sz="1600" b="1" i="0" u="none" strike="noStrike">
                          <a:solidFill>
                            <a:srgbClr val="000000"/>
                          </a:solidFill>
                          <a:effectLst/>
                          <a:latin typeface="Calibri"/>
                        </a:rPr>
                        <a:t>Armado</a:t>
                      </a:r>
                    </a:p>
                  </a:txBody>
                  <a:tcPr marL="12700" marR="12700" marT="12700" marB="0" anchor="b"/>
                </a:tc>
                <a:tc>
                  <a:txBody>
                    <a:bodyPr/>
                    <a:lstStyle/>
                    <a:p>
                      <a:pPr algn="ctr" fontAlgn="b"/>
                      <a:r>
                        <a:rPr lang="es-ES" sz="1600" b="1" i="0" u="none" strike="noStrike" dirty="0">
                          <a:solidFill>
                            <a:srgbClr val="000000"/>
                          </a:solidFill>
                          <a:effectLst/>
                          <a:latin typeface="Calibri"/>
                        </a:rPr>
                        <a:t>167</a:t>
                      </a:r>
                    </a:p>
                  </a:txBody>
                  <a:tcPr marL="12700" marR="12700" marT="12700" marB="0" anchor="b"/>
                </a:tc>
              </a:tr>
              <a:tr h="280811">
                <a:tc>
                  <a:txBody>
                    <a:bodyPr/>
                    <a:lstStyle/>
                    <a:p>
                      <a:pPr algn="l" fontAlgn="b"/>
                      <a:r>
                        <a:rPr lang="es-ES" sz="1600" b="1" i="0" u="none" strike="noStrike">
                          <a:solidFill>
                            <a:srgbClr val="000000"/>
                          </a:solidFill>
                          <a:effectLst/>
                          <a:latin typeface="Calibri"/>
                        </a:rPr>
                        <a:t>Logística de salida</a:t>
                      </a:r>
                    </a:p>
                  </a:txBody>
                  <a:tcPr marL="12700" marR="12700" marT="12700" marB="0" anchor="b"/>
                </a:tc>
                <a:tc>
                  <a:txBody>
                    <a:bodyPr/>
                    <a:lstStyle/>
                    <a:p>
                      <a:pPr algn="ctr" fontAlgn="b"/>
                      <a:r>
                        <a:rPr lang="es-ES" sz="1600" b="1" i="0" u="none" strike="noStrike">
                          <a:solidFill>
                            <a:srgbClr val="000000"/>
                          </a:solidFill>
                          <a:effectLst/>
                          <a:latin typeface="Calibri"/>
                        </a:rPr>
                        <a:t>219</a:t>
                      </a:r>
                    </a:p>
                  </a:txBody>
                  <a:tcPr marL="12700" marR="12700" marT="12700" marB="0" anchor="b"/>
                </a:tc>
              </a:tr>
              <a:tr h="280811">
                <a:tc>
                  <a:txBody>
                    <a:bodyPr/>
                    <a:lstStyle/>
                    <a:p>
                      <a:pPr algn="l" fontAlgn="b"/>
                      <a:r>
                        <a:rPr lang="es-ES" sz="1600" b="1" i="0" u="none" strike="noStrike">
                          <a:solidFill>
                            <a:srgbClr val="000000"/>
                          </a:solidFill>
                          <a:effectLst/>
                          <a:latin typeface="Calibri"/>
                        </a:rPr>
                        <a:t>Distribución</a:t>
                      </a:r>
                    </a:p>
                  </a:txBody>
                  <a:tcPr marL="12700" marR="12700" marT="12700" marB="0" anchor="b"/>
                </a:tc>
                <a:tc>
                  <a:txBody>
                    <a:bodyPr/>
                    <a:lstStyle/>
                    <a:p>
                      <a:pPr algn="ctr" fontAlgn="b"/>
                      <a:r>
                        <a:rPr lang="es-ES" sz="1600" b="1" i="0" u="none" strike="noStrike">
                          <a:solidFill>
                            <a:srgbClr val="000000"/>
                          </a:solidFill>
                          <a:effectLst/>
                          <a:latin typeface="Calibri"/>
                        </a:rPr>
                        <a:t>3,047</a:t>
                      </a:r>
                    </a:p>
                  </a:txBody>
                  <a:tcPr marL="12700" marR="12700" marT="12700" marB="0" anchor="b"/>
                </a:tc>
              </a:tr>
              <a:tr h="280811">
                <a:tc>
                  <a:txBody>
                    <a:bodyPr/>
                    <a:lstStyle/>
                    <a:p>
                      <a:pPr algn="l" fontAlgn="b"/>
                      <a:r>
                        <a:rPr lang="es-ES" sz="1600" b="1" i="0" u="none" strike="noStrike">
                          <a:solidFill>
                            <a:srgbClr val="000000"/>
                          </a:solidFill>
                          <a:effectLst/>
                          <a:latin typeface="Calibri"/>
                        </a:rPr>
                        <a:t>Administración y recuperación de cartera</a:t>
                      </a:r>
                    </a:p>
                  </a:txBody>
                  <a:tcPr marL="12700" marR="12700" marT="12700" marB="0" anchor="b"/>
                </a:tc>
                <a:tc>
                  <a:txBody>
                    <a:bodyPr/>
                    <a:lstStyle/>
                    <a:p>
                      <a:pPr algn="ctr" fontAlgn="b"/>
                      <a:r>
                        <a:rPr lang="es-ES" sz="1600" b="1" i="0" u="none" strike="noStrike" dirty="0">
                          <a:solidFill>
                            <a:srgbClr val="000000"/>
                          </a:solidFill>
                          <a:effectLst/>
                          <a:latin typeface="Calibri"/>
                        </a:rPr>
                        <a:t>2,303</a:t>
                      </a:r>
                    </a:p>
                  </a:txBody>
                  <a:tcPr marL="12700" marR="12700" marT="12700" marB="0" anchor="b"/>
                </a:tc>
              </a:tr>
              <a:tr h="280811">
                <a:tc>
                  <a:txBody>
                    <a:bodyPr/>
                    <a:lstStyle/>
                    <a:p>
                      <a:pPr algn="l" fontAlgn="b"/>
                      <a:r>
                        <a:rPr lang="es-ES" sz="1600" b="1" i="0" u="none" strike="noStrike">
                          <a:solidFill>
                            <a:srgbClr val="000000"/>
                          </a:solidFill>
                          <a:effectLst/>
                          <a:latin typeface="Calibri"/>
                        </a:rPr>
                        <a:t>Post venta</a:t>
                      </a:r>
                    </a:p>
                  </a:txBody>
                  <a:tcPr marL="12700" marR="12700" marT="12700" marB="0" anchor="b"/>
                </a:tc>
                <a:tc>
                  <a:txBody>
                    <a:bodyPr/>
                    <a:lstStyle/>
                    <a:p>
                      <a:pPr algn="ctr" fontAlgn="b"/>
                      <a:r>
                        <a:rPr lang="es-ES" sz="1600" b="1" i="0" u="none" strike="noStrike" dirty="0">
                          <a:solidFill>
                            <a:srgbClr val="000000"/>
                          </a:solidFill>
                          <a:effectLst/>
                          <a:latin typeface="Calibri"/>
                        </a:rPr>
                        <a:t>147</a:t>
                      </a:r>
                    </a:p>
                  </a:txBody>
                  <a:tcPr marL="12700" marR="12700" marT="12700" marB="0" anchor="b"/>
                </a:tc>
              </a:tr>
              <a:tr h="280811">
                <a:tc>
                  <a:txBody>
                    <a:bodyPr/>
                    <a:lstStyle/>
                    <a:p>
                      <a:pPr algn="l" fontAlgn="b"/>
                      <a:r>
                        <a:rPr lang="es-ES" sz="1600" b="1" i="0" u="none" strike="noStrike">
                          <a:solidFill>
                            <a:srgbClr val="000000"/>
                          </a:solidFill>
                          <a:effectLst/>
                          <a:latin typeface="Calibri"/>
                        </a:rPr>
                        <a:t>TOTAL ACTIVIDADES</a:t>
                      </a:r>
                    </a:p>
                  </a:txBody>
                  <a:tcPr marL="12700" marR="12700" marT="12700" marB="0" anchor="b"/>
                </a:tc>
                <a:tc>
                  <a:txBody>
                    <a:bodyPr/>
                    <a:lstStyle/>
                    <a:p>
                      <a:pPr algn="ctr" fontAlgn="b"/>
                      <a:r>
                        <a:rPr lang="es-ES" sz="1600" b="1" i="0" u="none" strike="noStrike" dirty="0">
                          <a:solidFill>
                            <a:srgbClr val="000000"/>
                          </a:solidFill>
                          <a:effectLst/>
                          <a:latin typeface="Calibri"/>
                        </a:rPr>
                        <a:t>7,397</a:t>
                      </a:r>
                    </a:p>
                  </a:txBody>
                  <a:tcPr marL="12700" marR="12700" marT="12700" marB="0" anchor="b"/>
                </a:tc>
              </a:tr>
              <a:tr h="280811">
                <a:tc>
                  <a:txBody>
                    <a:bodyPr/>
                    <a:lstStyle/>
                    <a:p>
                      <a:pPr algn="l" fontAlgn="b"/>
                      <a:r>
                        <a:rPr lang="es-ES" sz="1600" b="1" i="0" u="none" strike="noStrike" dirty="0" smtClean="0">
                          <a:solidFill>
                            <a:srgbClr val="000000"/>
                          </a:solidFill>
                          <a:effectLst/>
                          <a:latin typeface="Calibri"/>
                        </a:rPr>
                        <a:t>Materiales</a:t>
                      </a:r>
                      <a:r>
                        <a:rPr lang="es-ES" sz="1600" b="1" i="0" u="none" strike="noStrike" baseline="0" dirty="0" smtClean="0">
                          <a:solidFill>
                            <a:srgbClr val="000000"/>
                          </a:solidFill>
                          <a:effectLst/>
                          <a:latin typeface="Calibri"/>
                        </a:rPr>
                        <a:t> usados</a:t>
                      </a:r>
                      <a:endParaRPr lang="es-ES" sz="1600" b="1" i="0" u="none" strike="noStrike" dirty="0">
                        <a:solidFill>
                          <a:srgbClr val="000000"/>
                        </a:solidFill>
                        <a:effectLst/>
                        <a:latin typeface="Calibri"/>
                      </a:endParaRPr>
                    </a:p>
                  </a:txBody>
                  <a:tcPr marL="12700" marR="12700" marT="12700" marB="0" anchor="b"/>
                </a:tc>
                <a:tc>
                  <a:txBody>
                    <a:bodyPr/>
                    <a:lstStyle/>
                    <a:p>
                      <a:pPr algn="ctr" fontAlgn="b"/>
                      <a:r>
                        <a:rPr lang="es-ES" sz="1600" b="1" i="0" u="none" strike="noStrike" dirty="0">
                          <a:solidFill>
                            <a:srgbClr val="000000"/>
                          </a:solidFill>
                          <a:effectLst/>
                          <a:latin typeface="Calibri"/>
                        </a:rPr>
                        <a:t>3,000</a:t>
                      </a:r>
                    </a:p>
                  </a:txBody>
                  <a:tcPr marL="12700" marR="12700" marT="12700" marB="0" anchor="b"/>
                </a:tc>
              </a:tr>
              <a:tr h="280811">
                <a:tc>
                  <a:txBody>
                    <a:bodyPr/>
                    <a:lstStyle/>
                    <a:p>
                      <a:pPr algn="l" fontAlgn="b"/>
                      <a:r>
                        <a:rPr lang="es-ES" sz="1600" b="1" i="0" u="none" strike="noStrike" dirty="0" smtClean="0">
                          <a:solidFill>
                            <a:srgbClr val="000000"/>
                          </a:solidFill>
                          <a:effectLst/>
                          <a:latin typeface="Calibri"/>
                        </a:rPr>
                        <a:t>Mano</a:t>
                      </a:r>
                      <a:r>
                        <a:rPr lang="es-ES" sz="1600" b="1" i="0" u="none" strike="noStrike" baseline="0" dirty="0" smtClean="0">
                          <a:solidFill>
                            <a:srgbClr val="000000"/>
                          </a:solidFill>
                          <a:effectLst/>
                          <a:latin typeface="Calibri"/>
                        </a:rPr>
                        <a:t> de obra empleada</a:t>
                      </a:r>
                      <a:endParaRPr lang="es-ES" sz="1600" b="1" i="0" u="none" strike="noStrike" dirty="0">
                        <a:solidFill>
                          <a:srgbClr val="000000"/>
                        </a:solidFill>
                        <a:effectLst/>
                        <a:latin typeface="Calibri"/>
                      </a:endParaRPr>
                    </a:p>
                  </a:txBody>
                  <a:tcPr marL="12700" marR="12700" marT="12700" marB="0" anchor="b"/>
                </a:tc>
                <a:tc>
                  <a:txBody>
                    <a:bodyPr/>
                    <a:lstStyle/>
                    <a:p>
                      <a:pPr algn="ctr" fontAlgn="b"/>
                      <a:r>
                        <a:rPr lang="es-ES" sz="1600" b="1" i="0" u="none" strike="noStrike" dirty="0">
                          <a:solidFill>
                            <a:srgbClr val="000000"/>
                          </a:solidFill>
                          <a:effectLst/>
                          <a:latin typeface="Calibri"/>
                        </a:rPr>
                        <a:t>1,200</a:t>
                      </a:r>
                    </a:p>
                  </a:txBody>
                  <a:tcPr marL="12700" marR="12700" marT="12700" marB="0" anchor="b"/>
                </a:tc>
              </a:tr>
              <a:tr h="280811">
                <a:tc>
                  <a:txBody>
                    <a:bodyPr/>
                    <a:lstStyle/>
                    <a:p>
                      <a:pPr algn="l" fontAlgn="b"/>
                      <a:r>
                        <a:rPr lang="es-ES" sz="1600" b="1" i="0" u="none" strike="noStrike">
                          <a:solidFill>
                            <a:srgbClr val="000000"/>
                          </a:solidFill>
                          <a:effectLst/>
                          <a:latin typeface="Calibri"/>
                        </a:rPr>
                        <a:t>COSTO UNITARIO</a:t>
                      </a:r>
                    </a:p>
                  </a:txBody>
                  <a:tcPr marL="12700" marR="12700" marT="12700" marB="0" anchor="b"/>
                </a:tc>
                <a:tc>
                  <a:txBody>
                    <a:bodyPr/>
                    <a:lstStyle/>
                    <a:p>
                      <a:pPr algn="ctr" fontAlgn="b"/>
                      <a:r>
                        <a:rPr lang="es-ES" sz="1600" b="1" i="0" u="none" strike="noStrike" dirty="0" smtClean="0">
                          <a:solidFill>
                            <a:srgbClr val="000000"/>
                          </a:solidFill>
                          <a:effectLst/>
                          <a:latin typeface="Calibri"/>
                        </a:rPr>
                        <a:t>$11,597</a:t>
                      </a:r>
                      <a:endParaRPr lang="es-ES" sz="1600" b="1" i="0" u="none" strike="noStrike" dirty="0">
                        <a:solidFill>
                          <a:srgbClr val="000000"/>
                        </a:solidFill>
                        <a:effectLst/>
                        <a:latin typeface="Calibri"/>
                      </a:endParaRPr>
                    </a:p>
                  </a:txBody>
                  <a:tcPr marL="12700" marR="12700" marT="12700" marB="0" anchor="b"/>
                </a:tc>
              </a:tr>
            </a:tbl>
          </a:graphicData>
        </a:graphic>
      </p:graphicFrame>
    </p:spTree>
    <p:extLst>
      <p:ext uri="{BB962C8B-B14F-4D97-AF65-F5344CB8AC3E}">
        <p14:creationId xmlns:p14="http://schemas.microsoft.com/office/powerpoint/2010/main" val="168661254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a 5"/>
          <p:cNvGraphicFramePr>
            <a:graphicFrameLocks noGrp="1"/>
          </p:cNvGraphicFramePr>
          <p:nvPr>
            <p:extLst>
              <p:ext uri="{D42A27DB-BD31-4B8C-83A1-F6EECF244321}">
                <p14:modId xmlns:p14="http://schemas.microsoft.com/office/powerpoint/2010/main" val="3601912932"/>
              </p:ext>
            </p:extLst>
          </p:nvPr>
        </p:nvGraphicFramePr>
        <p:xfrm>
          <a:off x="965200" y="1397000"/>
          <a:ext cx="7213600" cy="4965696"/>
        </p:xfrm>
        <a:graphic>
          <a:graphicData uri="http://schemas.openxmlformats.org/drawingml/2006/table">
            <a:tbl>
              <a:tblPr firstRow="1" bandRow="1">
                <a:tableStyleId>{5C22544A-7EE6-4342-B048-85BDC9FD1C3A}</a:tableStyleId>
              </a:tblPr>
              <a:tblGrid>
                <a:gridCol w="3606800"/>
                <a:gridCol w="3606800"/>
              </a:tblGrid>
              <a:tr h="275872">
                <a:tc>
                  <a:txBody>
                    <a:bodyPr/>
                    <a:lstStyle/>
                    <a:p>
                      <a:pPr algn="l" fontAlgn="b"/>
                      <a:endParaRPr lang="es-ES" sz="1600" b="1" i="0" u="none" strike="noStrike" dirty="0">
                        <a:solidFill>
                          <a:srgbClr val="000000"/>
                        </a:solidFill>
                        <a:effectLst/>
                        <a:latin typeface="Calibri"/>
                      </a:endParaRPr>
                    </a:p>
                  </a:txBody>
                  <a:tcPr marL="12700" marR="12700" marT="12700" marB="0" anchor="b"/>
                </a:tc>
                <a:tc>
                  <a:txBody>
                    <a:bodyPr/>
                    <a:lstStyle/>
                    <a:p>
                      <a:pPr algn="ctr" fontAlgn="b"/>
                      <a:r>
                        <a:rPr lang="es-ES" sz="1600" b="1" i="0" u="none" strike="noStrike" dirty="0">
                          <a:solidFill>
                            <a:srgbClr val="000000"/>
                          </a:solidFill>
                          <a:effectLst/>
                          <a:latin typeface="Calibri"/>
                        </a:rPr>
                        <a:t>Pick-Up</a:t>
                      </a:r>
                    </a:p>
                  </a:txBody>
                  <a:tcPr marL="12700" marR="12700" marT="12700" marB="0" anchor="b"/>
                </a:tc>
              </a:tr>
              <a:tr h="275872">
                <a:tc>
                  <a:txBody>
                    <a:bodyPr/>
                    <a:lstStyle/>
                    <a:p>
                      <a:pPr algn="l" fontAlgn="b"/>
                      <a:r>
                        <a:rPr lang="es-ES" sz="1600" b="1" i="0" u="none" strike="noStrike">
                          <a:solidFill>
                            <a:srgbClr val="000000"/>
                          </a:solidFill>
                          <a:effectLst/>
                          <a:latin typeface="Calibri"/>
                        </a:rPr>
                        <a:t>Investigación de mercados</a:t>
                      </a:r>
                    </a:p>
                  </a:txBody>
                  <a:tcPr marL="12700" marR="12700" marT="12700" marB="0" anchor="b"/>
                </a:tc>
                <a:tc>
                  <a:txBody>
                    <a:bodyPr/>
                    <a:lstStyle/>
                    <a:p>
                      <a:pPr algn="ctr" fontAlgn="b"/>
                      <a:r>
                        <a:rPr lang="es-ES" sz="1600" b="1" i="0" u="none" strike="noStrike" dirty="0">
                          <a:solidFill>
                            <a:srgbClr val="000000"/>
                          </a:solidFill>
                          <a:effectLst/>
                          <a:latin typeface="Calibri"/>
                        </a:rPr>
                        <a:t>57</a:t>
                      </a:r>
                    </a:p>
                  </a:txBody>
                  <a:tcPr marL="12700" marR="12700" marT="12700" marB="0" anchor="b"/>
                </a:tc>
              </a:tr>
              <a:tr h="275872">
                <a:tc>
                  <a:txBody>
                    <a:bodyPr/>
                    <a:lstStyle/>
                    <a:p>
                      <a:pPr algn="l" fontAlgn="b"/>
                      <a:r>
                        <a:rPr lang="es-ES" sz="1600" b="1" i="0" u="none" strike="noStrike">
                          <a:solidFill>
                            <a:srgbClr val="000000"/>
                          </a:solidFill>
                          <a:effectLst/>
                          <a:latin typeface="Calibri"/>
                        </a:rPr>
                        <a:t>Abasto</a:t>
                      </a:r>
                    </a:p>
                  </a:txBody>
                  <a:tcPr marL="12700" marR="12700" marT="12700" marB="0" anchor="b"/>
                </a:tc>
                <a:tc>
                  <a:txBody>
                    <a:bodyPr/>
                    <a:lstStyle/>
                    <a:p>
                      <a:pPr algn="ctr" fontAlgn="b"/>
                      <a:r>
                        <a:rPr lang="es-ES" sz="1600" b="1" i="0" u="none" strike="noStrike" dirty="0">
                          <a:solidFill>
                            <a:srgbClr val="000000"/>
                          </a:solidFill>
                          <a:effectLst/>
                          <a:latin typeface="Calibri"/>
                        </a:rPr>
                        <a:t>88</a:t>
                      </a:r>
                    </a:p>
                  </a:txBody>
                  <a:tcPr marL="12700" marR="12700" marT="12700" marB="0" anchor="b"/>
                </a:tc>
              </a:tr>
              <a:tr h="275872">
                <a:tc>
                  <a:txBody>
                    <a:bodyPr/>
                    <a:lstStyle/>
                    <a:p>
                      <a:pPr algn="l" fontAlgn="b"/>
                      <a:r>
                        <a:rPr lang="es-ES" sz="1600" b="1" i="0" u="none" strike="noStrike">
                          <a:solidFill>
                            <a:srgbClr val="000000"/>
                          </a:solidFill>
                          <a:effectLst/>
                          <a:latin typeface="Calibri"/>
                        </a:rPr>
                        <a:t>Logística de entrada</a:t>
                      </a:r>
                    </a:p>
                  </a:txBody>
                  <a:tcPr marL="12700" marR="12700" marT="12700" marB="0" anchor="b"/>
                </a:tc>
                <a:tc>
                  <a:txBody>
                    <a:bodyPr/>
                    <a:lstStyle/>
                    <a:p>
                      <a:pPr algn="ctr" fontAlgn="b"/>
                      <a:r>
                        <a:rPr lang="es-ES" sz="1600" b="1" i="0" u="none" strike="noStrike" dirty="0">
                          <a:solidFill>
                            <a:srgbClr val="000000"/>
                          </a:solidFill>
                          <a:effectLst/>
                          <a:latin typeface="Calibri"/>
                        </a:rPr>
                        <a:t>55</a:t>
                      </a:r>
                    </a:p>
                  </a:txBody>
                  <a:tcPr marL="12700" marR="12700" marT="12700" marB="0" anchor="b"/>
                </a:tc>
              </a:tr>
              <a:tr h="275872">
                <a:tc>
                  <a:txBody>
                    <a:bodyPr/>
                    <a:lstStyle/>
                    <a:p>
                      <a:pPr algn="l" fontAlgn="b"/>
                      <a:r>
                        <a:rPr lang="es-ES" sz="1600" b="1" i="0" u="none" strike="noStrike">
                          <a:solidFill>
                            <a:srgbClr val="000000"/>
                          </a:solidFill>
                          <a:effectLst/>
                          <a:latin typeface="Calibri"/>
                        </a:rPr>
                        <a:t>Operaciones</a:t>
                      </a:r>
                    </a:p>
                  </a:txBody>
                  <a:tcPr marL="12700" marR="12700" marT="12700" marB="0" anchor="b"/>
                </a:tc>
                <a:tc>
                  <a:txBody>
                    <a:bodyPr/>
                    <a:lstStyle/>
                    <a:p>
                      <a:pPr algn="ctr" fontAlgn="b"/>
                      <a:r>
                        <a:rPr lang="es-ES" sz="1600" b="1" i="0" u="none" strike="noStrike">
                          <a:solidFill>
                            <a:srgbClr val="000000"/>
                          </a:solidFill>
                          <a:effectLst/>
                          <a:latin typeface="Calibri"/>
                        </a:rPr>
                        <a:t>106</a:t>
                      </a:r>
                    </a:p>
                  </a:txBody>
                  <a:tcPr marL="12700" marR="12700" marT="12700" marB="0" anchor="b"/>
                </a:tc>
              </a:tr>
              <a:tr h="275872">
                <a:tc>
                  <a:txBody>
                    <a:bodyPr/>
                    <a:lstStyle/>
                    <a:p>
                      <a:pPr algn="l" fontAlgn="b"/>
                      <a:r>
                        <a:rPr lang="es-ES" sz="1600" b="1" i="0" u="none" strike="noStrike">
                          <a:solidFill>
                            <a:srgbClr val="000000"/>
                          </a:solidFill>
                          <a:effectLst/>
                          <a:latin typeface="Calibri"/>
                        </a:rPr>
                        <a:t>Diseño</a:t>
                      </a:r>
                    </a:p>
                  </a:txBody>
                  <a:tcPr marL="12700" marR="12700" marT="12700" marB="0" anchor="b"/>
                </a:tc>
                <a:tc>
                  <a:txBody>
                    <a:bodyPr/>
                    <a:lstStyle/>
                    <a:p>
                      <a:pPr algn="ctr" fontAlgn="b"/>
                      <a:r>
                        <a:rPr lang="es-ES" sz="1600" b="1" i="0" u="none" strike="noStrike">
                          <a:solidFill>
                            <a:srgbClr val="000000"/>
                          </a:solidFill>
                          <a:effectLst/>
                          <a:latin typeface="Calibri"/>
                        </a:rPr>
                        <a:t>45</a:t>
                      </a:r>
                    </a:p>
                  </a:txBody>
                  <a:tcPr marL="12700" marR="12700" marT="12700" marB="0" anchor="b"/>
                </a:tc>
              </a:tr>
              <a:tr h="275872">
                <a:tc>
                  <a:txBody>
                    <a:bodyPr/>
                    <a:lstStyle/>
                    <a:p>
                      <a:pPr algn="l" fontAlgn="b"/>
                      <a:r>
                        <a:rPr lang="es-ES" sz="1600" b="1" i="0" u="none" strike="noStrike">
                          <a:solidFill>
                            <a:srgbClr val="000000"/>
                          </a:solidFill>
                          <a:effectLst/>
                          <a:latin typeface="Calibri"/>
                        </a:rPr>
                        <a:t>Corte</a:t>
                      </a:r>
                    </a:p>
                  </a:txBody>
                  <a:tcPr marL="12700" marR="12700" marT="12700" marB="0" anchor="b"/>
                </a:tc>
                <a:tc>
                  <a:txBody>
                    <a:bodyPr/>
                    <a:lstStyle/>
                    <a:p>
                      <a:pPr algn="ctr" fontAlgn="b"/>
                      <a:r>
                        <a:rPr lang="es-ES" sz="1600" b="1" i="0" u="none" strike="noStrike">
                          <a:solidFill>
                            <a:srgbClr val="000000"/>
                          </a:solidFill>
                          <a:effectLst/>
                          <a:latin typeface="Calibri"/>
                        </a:rPr>
                        <a:t>260</a:t>
                      </a:r>
                    </a:p>
                  </a:txBody>
                  <a:tcPr marL="12700" marR="12700" marT="12700" marB="0" anchor="b"/>
                </a:tc>
              </a:tr>
              <a:tr h="275872">
                <a:tc>
                  <a:txBody>
                    <a:bodyPr/>
                    <a:lstStyle/>
                    <a:p>
                      <a:pPr algn="l" fontAlgn="b"/>
                      <a:r>
                        <a:rPr lang="es-ES" sz="1600" b="1" i="0" u="none" strike="noStrike">
                          <a:solidFill>
                            <a:srgbClr val="000000"/>
                          </a:solidFill>
                          <a:effectLst/>
                          <a:latin typeface="Calibri"/>
                        </a:rPr>
                        <a:t>Costura</a:t>
                      </a:r>
                    </a:p>
                  </a:txBody>
                  <a:tcPr marL="12700" marR="12700" marT="12700" marB="0" anchor="b"/>
                </a:tc>
                <a:tc>
                  <a:txBody>
                    <a:bodyPr/>
                    <a:lstStyle/>
                    <a:p>
                      <a:pPr algn="ctr" fontAlgn="b"/>
                      <a:r>
                        <a:rPr lang="es-ES" sz="1600" b="1" i="0" u="none" strike="noStrike" dirty="0">
                          <a:solidFill>
                            <a:srgbClr val="000000"/>
                          </a:solidFill>
                          <a:effectLst/>
                          <a:latin typeface="Calibri"/>
                        </a:rPr>
                        <a:t>304</a:t>
                      </a:r>
                    </a:p>
                  </a:txBody>
                  <a:tcPr marL="12700" marR="12700" marT="12700" marB="0" anchor="b"/>
                </a:tc>
              </a:tr>
              <a:tr h="275872">
                <a:tc>
                  <a:txBody>
                    <a:bodyPr/>
                    <a:lstStyle/>
                    <a:p>
                      <a:pPr algn="l" fontAlgn="b"/>
                      <a:r>
                        <a:rPr lang="es-ES" sz="1600" b="1" i="0" u="none" strike="noStrike">
                          <a:solidFill>
                            <a:srgbClr val="000000"/>
                          </a:solidFill>
                          <a:effectLst/>
                          <a:latin typeface="Calibri"/>
                        </a:rPr>
                        <a:t>Ensamble asiento</a:t>
                      </a:r>
                    </a:p>
                  </a:txBody>
                  <a:tcPr marL="12700" marR="12700" marT="12700" marB="0" anchor="b"/>
                </a:tc>
                <a:tc>
                  <a:txBody>
                    <a:bodyPr/>
                    <a:lstStyle/>
                    <a:p>
                      <a:pPr algn="ctr" fontAlgn="b"/>
                      <a:r>
                        <a:rPr lang="es-ES" sz="1600" b="1" i="0" u="none" strike="noStrike">
                          <a:solidFill>
                            <a:srgbClr val="000000"/>
                          </a:solidFill>
                          <a:effectLst/>
                          <a:latin typeface="Calibri"/>
                        </a:rPr>
                        <a:t>374</a:t>
                      </a:r>
                    </a:p>
                  </a:txBody>
                  <a:tcPr marL="12700" marR="12700" marT="12700" marB="0" anchor="b"/>
                </a:tc>
              </a:tr>
              <a:tr h="275872">
                <a:tc>
                  <a:txBody>
                    <a:bodyPr/>
                    <a:lstStyle/>
                    <a:p>
                      <a:pPr algn="l" fontAlgn="b"/>
                      <a:r>
                        <a:rPr lang="es-ES" sz="1600" b="1" i="0" u="none" strike="noStrike">
                          <a:solidFill>
                            <a:srgbClr val="000000"/>
                          </a:solidFill>
                          <a:effectLst/>
                          <a:latin typeface="Calibri"/>
                        </a:rPr>
                        <a:t>Armado</a:t>
                      </a:r>
                    </a:p>
                  </a:txBody>
                  <a:tcPr marL="12700" marR="12700" marT="12700" marB="0" anchor="b"/>
                </a:tc>
                <a:tc>
                  <a:txBody>
                    <a:bodyPr/>
                    <a:lstStyle/>
                    <a:p>
                      <a:pPr algn="ctr" fontAlgn="b"/>
                      <a:r>
                        <a:rPr lang="es-ES" sz="1600" b="1" i="0" u="none" strike="noStrike" dirty="0">
                          <a:solidFill>
                            <a:srgbClr val="000000"/>
                          </a:solidFill>
                          <a:effectLst/>
                          <a:latin typeface="Calibri"/>
                        </a:rPr>
                        <a:t>151</a:t>
                      </a:r>
                    </a:p>
                  </a:txBody>
                  <a:tcPr marL="12700" marR="12700" marT="12700" marB="0" anchor="b"/>
                </a:tc>
              </a:tr>
              <a:tr h="275872">
                <a:tc>
                  <a:txBody>
                    <a:bodyPr/>
                    <a:lstStyle/>
                    <a:p>
                      <a:pPr algn="l" fontAlgn="b"/>
                      <a:r>
                        <a:rPr lang="es-ES" sz="1600" b="1" i="0" u="none" strike="noStrike">
                          <a:solidFill>
                            <a:srgbClr val="000000"/>
                          </a:solidFill>
                          <a:effectLst/>
                          <a:latin typeface="Calibri"/>
                        </a:rPr>
                        <a:t>Logística de salida</a:t>
                      </a:r>
                    </a:p>
                  </a:txBody>
                  <a:tcPr marL="12700" marR="12700" marT="12700" marB="0" anchor="b"/>
                </a:tc>
                <a:tc>
                  <a:txBody>
                    <a:bodyPr/>
                    <a:lstStyle/>
                    <a:p>
                      <a:pPr algn="ctr" fontAlgn="b"/>
                      <a:r>
                        <a:rPr lang="es-ES" sz="1600" b="1" i="0" u="none" strike="noStrike" dirty="0">
                          <a:solidFill>
                            <a:srgbClr val="000000"/>
                          </a:solidFill>
                          <a:effectLst/>
                          <a:latin typeface="Calibri"/>
                        </a:rPr>
                        <a:t>292</a:t>
                      </a:r>
                    </a:p>
                  </a:txBody>
                  <a:tcPr marL="12700" marR="12700" marT="12700" marB="0" anchor="b"/>
                </a:tc>
              </a:tr>
              <a:tr h="275872">
                <a:tc>
                  <a:txBody>
                    <a:bodyPr/>
                    <a:lstStyle/>
                    <a:p>
                      <a:pPr algn="l" fontAlgn="b"/>
                      <a:r>
                        <a:rPr lang="es-ES" sz="1600" b="1" i="0" u="none" strike="noStrike">
                          <a:solidFill>
                            <a:srgbClr val="000000"/>
                          </a:solidFill>
                          <a:effectLst/>
                          <a:latin typeface="Calibri"/>
                        </a:rPr>
                        <a:t>Distribución</a:t>
                      </a:r>
                    </a:p>
                  </a:txBody>
                  <a:tcPr marL="12700" marR="12700" marT="12700" marB="0" anchor="b"/>
                </a:tc>
                <a:tc>
                  <a:txBody>
                    <a:bodyPr/>
                    <a:lstStyle/>
                    <a:p>
                      <a:pPr algn="ctr" fontAlgn="b"/>
                      <a:r>
                        <a:rPr lang="es-ES" sz="1600" b="1" i="0" u="none" strike="noStrike">
                          <a:solidFill>
                            <a:srgbClr val="000000"/>
                          </a:solidFill>
                          <a:effectLst/>
                          <a:latin typeface="Calibri"/>
                        </a:rPr>
                        <a:t>2,813</a:t>
                      </a:r>
                    </a:p>
                  </a:txBody>
                  <a:tcPr marL="12700" marR="12700" marT="12700" marB="0" anchor="b"/>
                </a:tc>
              </a:tr>
              <a:tr h="275872">
                <a:tc>
                  <a:txBody>
                    <a:bodyPr/>
                    <a:lstStyle/>
                    <a:p>
                      <a:pPr algn="l" fontAlgn="b"/>
                      <a:r>
                        <a:rPr lang="es-ES" sz="1600" b="1" i="0" u="none" strike="noStrike">
                          <a:solidFill>
                            <a:srgbClr val="000000"/>
                          </a:solidFill>
                          <a:effectLst/>
                          <a:latin typeface="Calibri"/>
                        </a:rPr>
                        <a:t>Administración y recuperación de cartera</a:t>
                      </a:r>
                    </a:p>
                  </a:txBody>
                  <a:tcPr marL="12700" marR="12700" marT="12700" marB="0" anchor="b"/>
                </a:tc>
                <a:tc>
                  <a:txBody>
                    <a:bodyPr/>
                    <a:lstStyle/>
                    <a:p>
                      <a:pPr algn="ctr" fontAlgn="b"/>
                      <a:r>
                        <a:rPr lang="es-ES" sz="1600" b="1" i="0" u="none" strike="noStrike" dirty="0">
                          <a:solidFill>
                            <a:srgbClr val="000000"/>
                          </a:solidFill>
                          <a:effectLst/>
                          <a:latin typeface="Calibri"/>
                        </a:rPr>
                        <a:t>1,842</a:t>
                      </a:r>
                    </a:p>
                  </a:txBody>
                  <a:tcPr marL="12700" marR="12700" marT="12700" marB="0" anchor="b"/>
                </a:tc>
              </a:tr>
              <a:tr h="275872">
                <a:tc>
                  <a:txBody>
                    <a:bodyPr/>
                    <a:lstStyle/>
                    <a:p>
                      <a:pPr algn="l" fontAlgn="b"/>
                      <a:r>
                        <a:rPr lang="es-ES" sz="1600" b="1" i="0" u="none" strike="noStrike">
                          <a:solidFill>
                            <a:srgbClr val="000000"/>
                          </a:solidFill>
                          <a:effectLst/>
                          <a:latin typeface="Calibri"/>
                        </a:rPr>
                        <a:t>Post venta</a:t>
                      </a:r>
                    </a:p>
                  </a:txBody>
                  <a:tcPr marL="12700" marR="12700" marT="12700" marB="0" anchor="b"/>
                </a:tc>
                <a:tc>
                  <a:txBody>
                    <a:bodyPr/>
                    <a:lstStyle/>
                    <a:p>
                      <a:pPr algn="ctr" fontAlgn="b"/>
                      <a:r>
                        <a:rPr lang="es-ES" sz="1600" b="1" i="0" u="none" strike="noStrike" dirty="0">
                          <a:solidFill>
                            <a:srgbClr val="000000"/>
                          </a:solidFill>
                          <a:effectLst/>
                          <a:latin typeface="Calibri"/>
                        </a:rPr>
                        <a:t>117</a:t>
                      </a:r>
                    </a:p>
                  </a:txBody>
                  <a:tcPr marL="12700" marR="12700" marT="12700" marB="0" anchor="b"/>
                </a:tc>
              </a:tr>
              <a:tr h="275872">
                <a:tc>
                  <a:txBody>
                    <a:bodyPr/>
                    <a:lstStyle/>
                    <a:p>
                      <a:pPr algn="l" fontAlgn="b"/>
                      <a:r>
                        <a:rPr lang="es-ES" sz="1600" b="1" i="0" u="none" strike="noStrike">
                          <a:solidFill>
                            <a:srgbClr val="000000"/>
                          </a:solidFill>
                          <a:effectLst/>
                          <a:latin typeface="Calibri"/>
                        </a:rPr>
                        <a:t>TOTAL ACTIVIDADES</a:t>
                      </a:r>
                    </a:p>
                  </a:txBody>
                  <a:tcPr marL="12700" marR="12700" marT="12700" marB="0" anchor="b"/>
                </a:tc>
                <a:tc>
                  <a:txBody>
                    <a:bodyPr/>
                    <a:lstStyle/>
                    <a:p>
                      <a:pPr algn="ctr" fontAlgn="b"/>
                      <a:r>
                        <a:rPr lang="es-ES" sz="1600" b="1" i="0" u="sng" strike="noStrike" dirty="0">
                          <a:solidFill>
                            <a:srgbClr val="000000"/>
                          </a:solidFill>
                          <a:effectLst/>
                          <a:latin typeface="Calibri"/>
                        </a:rPr>
                        <a:t>6,503</a:t>
                      </a:r>
                    </a:p>
                  </a:txBody>
                  <a:tcPr marL="12700" marR="12700" marT="12700" marB="0" anchor="b"/>
                </a:tc>
              </a:tr>
              <a:tr h="275872">
                <a:tc>
                  <a:txBody>
                    <a:bodyPr/>
                    <a:lstStyle/>
                    <a:p>
                      <a:pPr algn="l" fontAlgn="b"/>
                      <a:r>
                        <a:rPr lang="es-ES" sz="1600" b="1" i="0" u="none" strike="noStrike">
                          <a:solidFill>
                            <a:srgbClr val="000000"/>
                          </a:solidFill>
                          <a:effectLst/>
                          <a:latin typeface="Calibri"/>
                        </a:rPr>
                        <a:t>MP</a:t>
                      </a:r>
                    </a:p>
                  </a:txBody>
                  <a:tcPr marL="12700" marR="12700" marT="12700" marB="0" anchor="b"/>
                </a:tc>
                <a:tc>
                  <a:txBody>
                    <a:bodyPr/>
                    <a:lstStyle/>
                    <a:p>
                      <a:pPr algn="ctr" fontAlgn="b"/>
                      <a:r>
                        <a:rPr lang="es-ES" sz="1600" b="1" i="0" u="none" strike="noStrike" dirty="0">
                          <a:solidFill>
                            <a:srgbClr val="000000"/>
                          </a:solidFill>
                          <a:effectLst/>
                          <a:latin typeface="Calibri"/>
                        </a:rPr>
                        <a:t>5,300</a:t>
                      </a:r>
                    </a:p>
                  </a:txBody>
                  <a:tcPr marL="12700" marR="12700" marT="12700" marB="0" anchor="b"/>
                </a:tc>
              </a:tr>
              <a:tr h="275872">
                <a:tc>
                  <a:txBody>
                    <a:bodyPr/>
                    <a:lstStyle/>
                    <a:p>
                      <a:pPr algn="l" fontAlgn="b"/>
                      <a:r>
                        <a:rPr lang="es-ES" sz="1600" b="1" i="0" u="none" strike="noStrike">
                          <a:solidFill>
                            <a:srgbClr val="000000"/>
                          </a:solidFill>
                          <a:effectLst/>
                          <a:latin typeface="Calibri"/>
                        </a:rPr>
                        <a:t>MO</a:t>
                      </a:r>
                    </a:p>
                  </a:txBody>
                  <a:tcPr marL="12700" marR="12700" marT="12700" marB="0" anchor="b"/>
                </a:tc>
                <a:tc>
                  <a:txBody>
                    <a:bodyPr/>
                    <a:lstStyle/>
                    <a:p>
                      <a:pPr algn="ctr" fontAlgn="b"/>
                      <a:r>
                        <a:rPr lang="es-ES" sz="1600" b="1" i="0" u="none" strike="noStrike">
                          <a:solidFill>
                            <a:srgbClr val="000000"/>
                          </a:solidFill>
                          <a:effectLst/>
                          <a:latin typeface="Calibri"/>
                        </a:rPr>
                        <a:t>1,400</a:t>
                      </a:r>
                    </a:p>
                  </a:txBody>
                  <a:tcPr marL="12700" marR="12700" marT="12700" marB="0" anchor="b"/>
                </a:tc>
              </a:tr>
              <a:tr h="275872">
                <a:tc>
                  <a:txBody>
                    <a:bodyPr/>
                    <a:lstStyle/>
                    <a:p>
                      <a:pPr algn="l" fontAlgn="b"/>
                      <a:r>
                        <a:rPr lang="es-ES" sz="1600" b="1" i="0" u="none" strike="noStrike">
                          <a:solidFill>
                            <a:srgbClr val="000000"/>
                          </a:solidFill>
                          <a:effectLst/>
                          <a:latin typeface="Calibri"/>
                        </a:rPr>
                        <a:t>COSTO UNITARIO</a:t>
                      </a:r>
                    </a:p>
                  </a:txBody>
                  <a:tcPr marL="12700" marR="12700" marT="12700" marB="0" anchor="b"/>
                </a:tc>
                <a:tc>
                  <a:txBody>
                    <a:bodyPr/>
                    <a:lstStyle/>
                    <a:p>
                      <a:pPr algn="ctr" fontAlgn="b"/>
                      <a:r>
                        <a:rPr lang="es-ES" sz="1600" b="1" i="0" u="sng" strike="noStrike" dirty="0" smtClean="0">
                          <a:solidFill>
                            <a:srgbClr val="000000"/>
                          </a:solidFill>
                          <a:effectLst/>
                          <a:latin typeface="Calibri"/>
                        </a:rPr>
                        <a:t>$13,203</a:t>
                      </a:r>
                      <a:endParaRPr lang="es-ES" sz="1600" b="1" i="0" u="sng" strike="noStrike" dirty="0">
                        <a:solidFill>
                          <a:srgbClr val="000000"/>
                        </a:solidFill>
                        <a:effectLst/>
                        <a:latin typeface="Calibri"/>
                      </a:endParaRPr>
                    </a:p>
                  </a:txBody>
                  <a:tcPr marL="12700" marR="12700" marT="12700" marB="0" anchor="b"/>
                </a:tc>
              </a:tr>
            </a:tbl>
          </a:graphicData>
        </a:graphic>
      </p:graphicFrame>
      <p:sp>
        <p:nvSpPr>
          <p:cNvPr id="8" name="Título 1"/>
          <p:cNvSpPr txBox="1">
            <a:spLocks/>
          </p:cNvSpPr>
          <p:nvPr/>
        </p:nvSpPr>
        <p:spPr>
          <a:xfrm>
            <a:off x="779462" y="107577"/>
            <a:ext cx="7581901" cy="104812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 sz="2800" dirty="0" smtClean="0"/>
              <a:t>…8) Resumen del costo por actividad en cada producto y costo unitario</a:t>
            </a:r>
            <a:endParaRPr lang="es-ES" sz="2800" dirty="0"/>
          </a:p>
        </p:txBody>
      </p:sp>
    </p:spTree>
    <p:extLst>
      <p:ext uri="{BB962C8B-B14F-4D97-AF65-F5344CB8AC3E}">
        <p14:creationId xmlns:p14="http://schemas.microsoft.com/office/powerpoint/2010/main" val="227799999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779462" y="107577"/>
            <a:ext cx="7581901" cy="104812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s-ES" sz="2800" dirty="0" smtClean="0"/>
              <a:t>…8) Resumen del costo por actividad en cada producto y costo unitario</a:t>
            </a:r>
            <a:endParaRPr lang="es-ES" sz="2800" dirty="0"/>
          </a:p>
        </p:txBody>
      </p:sp>
      <p:graphicFrame>
        <p:nvGraphicFramePr>
          <p:cNvPr id="6" name="Tabla 5"/>
          <p:cNvGraphicFramePr>
            <a:graphicFrameLocks noGrp="1"/>
          </p:cNvGraphicFramePr>
          <p:nvPr>
            <p:extLst>
              <p:ext uri="{D42A27DB-BD31-4B8C-83A1-F6EECF244321}">
                <p14:modId xmlns:p14="http://schemas.microsoft.com/office/powerpoint/2010/main" val="1801531481"/>
              </p:ext>
            </p:extLst>
          </p:nvPr>
        </p:nvGraphicFramePr>
        <p:xfrm>
          <a:off x="990600" y="1358900"/>
          <a:ext cx="7150100" cy="4971499"/>
        </p:xfrm>
        <a:graphic>
          <a:graphicData uri="http://schemas.openxmlformats.org/drawingml/2006/table">
            <a:tbl>
              <a:tblPr firstRow="1" bandRow="1">
                <a:tableStyleId>{5C22544A-7EE6-4342-B048-85BDC9FD1C3A}</a:tableStyleId>
              </a:tblPr>
              <a:tblGrid>
                <a:gridCol w="3575050"/>
                <a:gridCol w="3575050"/>
              </a:tblGrid>
              <a:tr h="354879">
                <a:tc>
                  <a:txBody>
                    <a:bodyPr/>
                    <a:lstStyle/>
                    <a:p>
                      <a:pPr algn="l" fontAlgn="b"/>
                      <a:endParaRPr lang="es-ES" sz="1600" b="1" i="0" u="none" strike="noStrike" dirty="0">
                        <a:solidFill>
                          <a:srgbClr val="000000"/>
                        </a:solidFill>
                        <a:effectLst/>
                        <a:latin typeface="Calibri"/>
                      </a:endParaRPr>
                    </a:p>
                  </a:txBody>
                  <a:tcPr marL="12700" marR="12700" marT="12700" marB="0" anchor="b"/>
                </a:tc>
                <a:tc>
                  <a:txBody>
                    <a:bodyPr/>
                    <a:lstStyle/>
                    <a:p>
                      <a:pPr algn="ctr" fontAlgn="b"/>
                      <a:r>
                        <a:rPr lang="es-ES" sz="3200" b="1" i="0" u="none" strike="noStrike" dirty="0">
                          <a:solidFill>
                            <a:srgbClr val="000000"/>
                          </a:solidFill>
                          <a:effectLst/>
                          <a:latin typeface="Calibri"/>
                        </a:rPr>
                        <a:t>X-</a:t>
                      </a:r>
                      <a:r>
                        <a:rPr lang="es-ES" sz="3200" b="1" i="0" u="none" strike="noStrike" dirty="0" err="1">
                          <a:solidFill>
                            <a:srgbClr val="000000"/>
                          </a:solidFill>
                          <a:effectLst/>
                          <a:latin typeface="Calibri"/>
                        </a:rPr>
                        <a:t>Trail</a:t>
                      </a:r>
                      <a:endParaRPr lang="es-ES" sz="3200" b="1" i="0" u="none" strike="noStrike" dirty="0">
                        <a:solidFill>
                          <a:srgbClr val="000000"/>
                        </a:solidFill>
                        <a:effectLst/>
                        <a:latin typeface="Calibri"/>
                      </a:endParaRPr>
                    </a:p>
                  </a:txBody>
                  <a:tcPr marL="12700" marR="12700" marT="12700" marB="0" anchor="b"/>
                </a:tc>
              </a:tr>
              <a:tr h="263007">
                <a:tc>
                  <a:txBody>
                    <a:bodyPr/>
                    <a:lstStyle/>
                    <a:p>
                      <a:pPr algn="l" fontAlgn="b"/>
                      <a:r>
                        <a:rPr lang="es-ES" sz="1600" b="1" i="0" u="none" strike="noStrike" dirty="0">
                          <a:solidFill>
                            <a:srgbClr val="000000"/>
                          </a:solidFill>
                          <a:effectLst/>
                          <a:latin typeface="Calibri"/>
                        </a:rPr>
                        <a:t>Investigación de mercados</a:t>
                      </a:r>
                    </a:p>
                  </a:txBody>
                  <a:tcPr marL="12700" marR="12700" marT="12700" marB="0" anchor="b"/>
                </a:tc>
                <a:tc>
                  <a:txBody>
                    <a:bodyPr/>
                    <a:lstStyle/>
                    <a:p>
                      <a:pPr algn="ctr" fontAlgn="b"/>
                      <a:r>
                        <a:rPr lang="es-ES" sz="1600" b="1" i="0" u="none" strike="noStrike" dirty="0" smtClean="0">
                          <a:solidFill>
                            <a:srgbClr val="000000"/>
                          </a:solidFill>
                          <a:effectLst/>
                          <a:latin typeface="Calibri"/>
                        </a:rPr>
                        <a:t>72</a:t>
                      </a:r>
                      <a:endParaRPr lang="es-ES" sz="1600" b="1" i="0" u="none" strike="noStrike" dirty="0">
                        <a:solidFill>
                          <a:srgbClr val="000000"/>
                        </a:solidFill>
                        <a:effectLst/>
                        <a:latin typeface="Calibri"/>
                      </a:endParaRPr>
                    </a:p>
                  </a:txBody>
                  <a:tcPr marL="12700" marR="12700" marT="12700" marB="0" anchor="b"/>
                </a:tc>
              </a:tr>
              <a:tr h="263007">
                <a:tc>
                  <a:txBody>
                    <a:bodyPr/>
                    <a:lstStyle/>
                    <a:p>
                      <a:pPr algn="l" fontAlgn="b"/>
                      <a:r>
                        <a:rPr lang="es-ES" sz="1600" b="1" i="0" u="none" strike="noStrike">
                          <a:solidFill>
                            <a:srgbClr val="000000"/>
                          </a:solidFill>
                          <a:effectLst/>
                          <a:latin typeface="Calibri"/>
                        </a:rPr>
                        <a:t>Abasto</a:t>
                      </a:r>
                    </a:p>
                  </a:txBody>
                  <a:tcPr marL="12700" marR="12700" marT="12700" marB="0" anchor="b"/>
                </a:tc>
                <a:tc>
                  <a:txBody>
                    <a:bodyPr/>
                    <a:lstStyle/>
                    <a:p>
                      <a:pPr algn="ctr" fontAlgn="b"/>
                      <a:r>
                        <a:rPr lang="es-ES" sz="1600" b="1" i="0" u="none" strike="noStrike" dirty="0">
                          <a:solidFill>
                            <a:srgbClr val="000000"/>
                          </a:solidFill>
                          <a:effectLst/>
                          <a:latin typeface="Calibri"/>
                        </a:rPr>
                        <a:t>88</a:t>
                      </a:r>
                    </a:p>
                  </a:txBody>
                  <a:tcPr marL="12700" marR="12700" marT="12700" marB="0" anchor="b"/>
                </a:tc>
              </a:tr>
              <a:tr h="263007">
                <a:tc>
                  <a:txBody>
                    <a:bodyPr/>
                    <a:lstStyle/>
                    <a:p>
                      <a:pPr algn="l" fontAlgn="b"/>
                      <a:r>
                        <a:rPr lang="es-ES" sz="1600" b="1" i="0" u="none" strike="noStrike">
                          <a:solidFill>
                            <a:srgbClr val="000000"/>
                          </a:solidFill>
                          <a:effectLst/>
                          <a:latin typeface="Calibri"/>
                        </a:rPr>
                        <a:t>Logística de entrada</a:t>
                      </a:r>
                    </a:p>
                  </a:txBody>
                  <a:tcPr marL="12700" marR="12700" marT="12700" marB="0" anchor="b"/>
                </a:tc>
                <a:tc>
                  <a:txBody>
                    <a:bodyPr/>
                    <a:lstStyle/>
                    <a:p>
                      <a:pPr algn="ctr" fontAlgn="b"/>
                      <a:r>
                        <a:rPr lang="es-ES" sz="1600" b="1" i="0" u="none" strike="noStrike">
                          <a:solidFill>
                            <a:srgbClr val="000000"/>
                          </a:solidFill>
                          <a:effectLst/>
                          <a:latin typeface="Calibri"/>
                        </a:rPr>
                        <a:t>109</a:t>
                      </a:r>
                    </a:p>
                  </a:txBody>
                  <a:tcPr marL="12700" marR="12700" marT="12700" marB="0" anchor="b"/>
                </a:tc>
              </a:tr>
              <a:tr h="263007">
                <a:tc>
                  <a:txBody>
                    <a:bodyPr/>
                    <a:lstStyle/>
                    <a:p>
                      <a:pPr algn="l" fontAlgn="b"/>
                      <a:r>
                        <a:rPr lang="es-ES" sz="1600" b="1" i="0" u="none" strike="noStrike">
                          <a:solidFill>
                            <a:srgbClr val="000000"/>
                          </a:solidFill>
                          <a:effectLst/>
                          <a:latin typeface="Calibri"/>
                        </a:rPr>
                        <a:t>Operaciones</a:t>
                      </a:r>
                    </a:p>
                  </a:txBody>
                  <a:tcPr marL="12700" marR="12700" marT="12700" marB="0" anchor="b"/>
                </a:tc>
                <a:tc>
                  <a:txBody>
                    <a:bodyPr/>
                    <a:lstStyle/>
                    <a:p>
                      <a:pPr algn="ctr" fontAlgn="b"/>
                      <a:r>
                        <a:rPr lang="es-ES" sz="1600" b="1" i="0" u="none" strike="noStrike" dirty="0">
                          <a:solidFill>
                            <a:srgbClr val="000000"/>
                          </a:solidFill>
                          <a:effectLst/>
                          <a:latin typeface="Calibri"/>
                        </a:rPr>
                        <a:t>88</a:t>
                      </a:r>
                    </a:p>
                  </a:txBody>
                  <a:tcPr marL="12700" marR="12700" marT="12700" marB="0" anchor="b"/>
                </a:tc>
              </a:tr>
              <a:tr h="263007">
                <a:tc>
                  <a:txBody>
                    <a:bodyPr/>
                    <a:lstStyle/>
                    <a:p>
                      <a:pPr algn="l" fontAlgn="b"/>
                      <a:r>
                        <a:rPr lang="es-ES" sz="1600" b="1" i="0" u="none" strike="noStrike">
                          <a:solidFill>
                            <a:srgbClr val="000000"/>
                          </a:solidFill>
                          <a:effectLst/>
                          <a:latin typeface="Calibri"/>
                        </a:rPr>
                        <a:t>Diseño</a:t>
                      </a:r>
                    </a:p>
                  </a:txBody>
                  <a:tcPr marL="12700" marR="12700" marT="12700" marB="0" anchor="b"/>
                </a:tc>
                <a:tc>
                  <a:txBody>
                    <a:bodyPr/>
                    <a:lstStyle/>
                    <a:p>
                      <a:pPr algn="ctr" fontAlgn="b"/>
                      <a:r>
                        <a:rPr lang="es-ES" sz="1600" b="1" i="0" u="none" strike="noStrike" dirty="0">
                          <a:solidFill>
                            <a:srgbClr val="000000"/>
                          </a:solidFill>
                          <a:effectLst/>
                          <a:latin typeface="Calibri"/>
                        </a:rPr>
                        <a:t>22</a:t>
                      </a:r>
                    </a:p>
                  </a:txBody>
                  <a:tcPr marL="12700" marR="12700" marT="12700" marB="0" anchor="b"/>
                </a:tc>
              </a:tr>
              <a:tr h="263007">
                <a:tc>
                  <a:txBody>
                    <a:bodyPr/>
                    <a:lstStyle/>
                    <a:p>
                      <a:pPr algn="l" fontAlgn="b"/>
                      <a:r>
                        <a:rPr lang="es-ES" sz="1600" b="1" i="0" u="none" strike="noStrike">
                          <a:solidFill>
                            <a:srgbClr val="000000"/>
                          </a:solidFill>
                          <a:effectLst/>
                          <a:latin typeface="Calibri"/>
                        </a:rPr>
                        <a:t>Corte</a:t>
                      </a:r>
                    </a:p>
                  </a:txBody>
                  <a:tcPr marL="12700" marR="12700" marT="12700" marB="0" anchor="b"/>
                </a:tc>
                <a:tc>
                  <a:txBody>
                    <a:bodyPr/>
                    <a:lstStyle/>
                    <a:p>
                      <a:pPr algn="ctr" fontAlgn="b"/>
                      <a:r>
                        <a:rPr lang="es-ES" sz="1600" b="1" i="0" u="none" strike="noStrike">
                          <a:solidFill>
                            <a:srgbClr val="000000"/>
                          </a:solidFill>
                          <a:effectLst/>
                          <a:latin typeface="Calibri"/>
                        </a:rPr>
                        <a:t>447</a:t>
                      </a:r>
                    </a:p>
                  </a:txBody>
                  <a:tcPr marL="12700" marR="12700" marT="12700" marB="0" anchor="b"/>
                </a:tc>
              </a:tr>
              <a:tr h="263007">
                <a:tc>
                  <a:txBody>
                    <a:bodyPr/>
                    <a:lstStyle/>
                    <a:p>
                      <a:pPr algn="l" fontAlgn="b"/>
                      <a:r>
                        <a:rPr lang="es-ES" sz="1600" b="1" i="0" u="none" strike="noStrike" dirty="0">
                          <a:solidFill>
                            <a:srgbClr val="000000"/>
                          </a:solidFill>
                          <a:effectLst/>
                          <a:latin typeface="Calibri"/>
                        </a:rPr>
                        <a:t>Costura</a:t>
                      </a:r>
                    </a:p>
                  </a:txBody>
                  <a:tcPr marL="12700" marR="12700" marT="12700" marB="0" anchor="b"/>
                </a:tc>
                <a:tc>
                  <a:txBody>
                    <a:bodyPr/>
                    <a:lstStyle/>
                    <a:p>
                      <a:pPr algn="ctr" fontAlgn="b"/>
                      <a:r>
                        <a:rPr lang="es-ES" sz="1600" b="1" i="0" u="none" strike="noStrike" dirty="0">
                          <a:solidFill>
                            <a:srgbClr val="000000"/>
                          </a:solidFill>
                          <a:effectLst/>
                          <a:latin typeface="Calibri"/>
                        </a:rPr>
                        <a:t>524</a:t>
                      </a:r>
                    </a:p>
                  </a:txBody>
                  <a:tcPr marL="12700" marR="12700" marT="12700" marB="0" anchor="b"/>
                </a:tc>
              </a:tr>
              <a:tr h="263007">
                <a:tc>
                  <a:txBody>
                    <a:bodyPr/>
                    <a:lstStyle/>
                    <a:p>
                      <a:pPr algn="l" fontAlgn="b"/>
                      <a:r>
                        <a:rPr lang="es-ES" sz="1600" b="1" i="0" u="none" strike="noStrike">
                          <a:solidFill>
                            <a:srgbClr val="000000"/>
                          </a:solidFill>
                          <a:effectLst/>
                          <a:latin typeface="Calibri"/>
                        </a:rPr>
                        <a:t>Ensamble asiento</a:t>
                      </a:r>
                    </a:p>
                  </a:txBody>
                  <a:tcPr marL="12700" marR="12700" marT="12700" marB="0" anchor="b"/>
                </a:tc>
                <a:tc>
                  <a:txBody>
                    <a:bodyPr/>
                    <a:lstStyle/>
                    <a:p>
                      <a:pPr algn="ctr" fontAlgn="b"/>
                      <a:r>
                        <a:rPr lang="es-ES" sz="1600" b="1" i="0" u="none" strike="noStrike" dirty="0">
                          <a:solidFill>
                            <a:srgbClr val="000000"/>
                          </a:solidFill>
                          <a:effectLst/>
                          <a:latin typeface="Calibri"/>
                        </a:rPr>
                        <a:t>411</a:t>
                      </a:r>
                    </a:p>
                  </a:txBody>
                  <a:tcPr marL="12700" marR="12700" marT="12700" marB="0" anchor="b"/>
                </a:tc>
              </a:tr>
              <a:tr h="263007">
                <a:tc>
                  <a:txBody>
                    <a:bodyPr/>
                    <a:lstStyle/>
                    <a:p>
                      <a:pPr algn="l" fontAlgn="b"/>
                      <a:r>
                        <a:rPr lang="es-ES" sz="1600" b="1" i="0" u="none" strike="noStrike">
                          <a:solidFill>
                            <a:srgbClr val="000000"/>
                          </a:solidFill>
                          <a:effectLst/>
                          <a:latin typeface="Calibri"/>
                        </a:rPr>
                        <a:t>Armado</a:t>
                      </a:r>
                    </a:p>
                  </a:txBody>
                  <a:tcPr marL="12700" marR="12700" marT="12700" marB="0" anchor="b"/>
                </a:tc>
                <a:tc>
                  <a:txBody>
                    <a:bodyPr/>
                    <a:lstStyle/>
                    <a:p>
                      <a:pPr algn="ctr" fontAlgn="b"/>
                      <a:r>
                        <a:rPr lang="es-ES" sz="1600" b="1" i="0" u="none" strike="noStrike" dirty="0">
                          <a:solidFill>
                            <a:srgbClr val="000000"/>
                          </a:solidFill>
                          <a:effectLst/>
                          <a:latin typeface="Calibri"/>
                        </a:rPr>
                        <a:t>259</a:t>
                      </a:r>
                    </a:p>
                  </a:txBody>
                  <a:tcPr marL="12700" marR="12700" marT="12700" marB="0" anchor="b"/>
                </a:tc>
              </a:tr>
              <a:tr h="263007">
                <a:tc>
                  <a:txBody>
                    <a:bodyPr/>
                    <a:lstStyle/>
                    <a:p>
                      <a:pPr algn="l" fontAlgn="b"/>
                      <a:r>
                        <a:rPr lang="es-ES" sz="1600" b="1" i="0" u="none" strike="noStrike">
                          <a:solidFill>
                            <a:srgbClr val="000000"/>
                          </a:solidFill>
                          <a:effectLst/>
                          <a:latin typeface="Calibri"/>
                        </a:rPr>
                        <a:t>Logística de salida</a:t>
                      </a:r>
                    </a:p>
                  </a:txBody>
                  <a:tcPr marL="12700" marR="12700" marT="12700" marB="0" anchor="b"/>
                </a:tc>
                <a:tc>
                  <a:txBody>
                    <a:bodyPr/>
                    <a:lstStyle/>
                    <a:p>
                      <a:pPr algn="ctr" fontAlgn="b"/>
                      <a:r>
                        <a:rPr lang="es-ES" sz="1600" b="1" i="0" u="none" strike="noStrike" dirty="0">
                          <a:solidFill>
                            <a:srgbClr val="000000"/>
                          </a:solidFill>
                          <a:effectLst/>
                          <a:latin typeface="Calibri"/>
                        </a:rPr>
                        <a:t>117</a:t>
                      </a:r>
                    </a:p>
                  </a:txBody>
                  <a:tcPr marL="12700" marR="12700" marT="12700" marB="0" anchor="b"/>
                </a:tc>
              </a:tr>
              <a:tr h="263007">
                <a:tc>
                  <a:txBody>
                    <a:bodyPr/>
                    <a:lstStyle/>
                    <a:p>
                      <a:pPr algn="l" fontAlgn="b"/>
                      <a:r>
                        <a:rPr lang="es-ES" sz="1600" b="1" i="0" u="none" strike="noStrike">
                          <a:solidFill>
                            <a:srgbClr val="000000"/>
                          </a:solidFill>
                          <a:effectLst/>
                          <a:latin typeface="Calibri"/>
                        </a:rPr>
                        <a:t>Distribución</a:t>
                      </a:r>
                    </a:p>
                  </a:txBody>
                  <a:tcPr marL="12700" marR="12700" marT="12700" marB="0" anchor="b"/>
                </a:tc>
                <a:tc>
                  <a:txBody>
                    <a:bodyPr/>
                    <a:lstStyle/>
                    <a:p>
                      <a:pPr algn="ctr" fontAlgn="b"/>
                      <a:r>
                        <a:rPr lang="es-ES" sz="1600" b="1" i="0" u="none" strike="noStrike" dirty="0">
                          <a:solidFill>
                            <a:srgbClr val="000000"/>
                          </a:solidFill>
                          <a:effectLst/>
                          <a:latin typeface="Calibri"/>
                        </a:rPr>
                        <a:t>2,813</a:t>
                      </a:r>
                    </a:p>
                  </a:txBody>
                  <a:tcPr marL="12700" marR="12700" marT="12700" marB="0" anchor="b"/>
                </a:tc>
              </a:tr>
              <a:tr h="263007">
                <a:tc>
                  <a:txBody>
                    <a:bodyPr/>
                    <a:lstStyle/>
                    <a:p>
                      <a:pPr algn="l" fontAlgn="b"/>
                      <a:r>
                        <a:rPr lang="es-ES" sz="1600" b="1" i="0" u="none" strike="noStrike">
                          <a:solidFill>
                            <a:srgbClr val="000000"/>
                          </a:solidFill>
                          <a:effectLst/>
                          <a:latin typeface="Calibri"/>
                        </a:rPr>
                        <a:t>Administración y recuperación de cartera</a:t>
                      </a:r>
                    </a:p>
                  </a:txBody>
                  <a:tcPr marL="12700" marR="12700" marT="12700" marB="0" anchor="b"/>
                </a:tc>
                <a:tc>
                  <a:txBody>
                    <a:bodyPr/>
                    <a:lstStyle/>
                    <a:p>
                      <a:pPr algn="ctr" fontAlgn="b"/>
                      <a:r>
                        <a:rPr lang="es-ES" sz="1600" b="1" i="0" u="none" strike="noStrike">
                          <a:solidFill>
                            <a:srgbClr val="000000"/>
                          </a:solidFill>
                          <a:effectLst/>
                          <a:latin typeface="Calibri"/>
                        </a:rPr>
                        <a:t>2,763</a:t>
                      </a:r>
                    </a:p>
                  </a:txBody>
                  <a:tcPr marL="12700" marR="12700" marT="12700" marB="0" anchor="b"/>
                </a:tc>
              </a:tr>
              <a:tr h="263007">
                <a:tc>
                  <a:txBody>
                    <a:bodyPr/>
                    <a:lstStyle/>
                    <a:p>
                      <a:pPr algn="l" fontAlgn="b"/>
                      <a:r>
                        <a:rPr lang="es-ES" sz="1600" b="1" i="0" u="none" strike="noStrike">
                          <a:solidFill>
                            <a:srgbClr val="000000"/>
                          </a:solidFill>
                          <a:effectLst/>
                          <a:latin typeface="Calibri"/>
                        </a:rPr>
                        <a:t>Post venta</a:t>
                      </a:r>
                    </a:p>
                  </a:txBody>
                  <a:tcPr marL="12700" marR="12700" marT="12700" marB="0" anchor="b"/>
                </a:tc>
                <a:tc>
                  <a:txBody>
                    <a:bodyPr/>
                    <a:lstStyle/>
                    <a:p>
                      <a:pPr algn="ctr" fontAlgn="b"/>
                      <a:r>
                        <a:rPr lang="es-ES" sz="1600" b="1" i="0" u="none" strike="noStrike">
                          <a:solidFill>
                            <a:srgbClr val="000000"/>
                          </a:solidFill>
                          <a:effectLst/>
                          <a:latin typeface="Calibri"/>
                        </a:rPr>
                        <a:t>176</a:t>
                      </a:r>
                    </a:p>
                  </a:txBody>
                  <a:tcPr marL="12700" marR="12700" marT="12700" marB="0" anchor="b"/>
                </a:tc>
              </a:tr>
              <a:tr h="263007">
                <a:tc>
                  <a:txBody>
                    <a:bodyPr/>
                    <a:lstStyle/>
                    <a:p>
                      <a:pPr algn="l" fontAlgn="b"/>
                      <a:r>
                        <a:rPr lang="es-ES" sz="1600" b="1" i="0" u="none" strike="noStrike">
                          <a:solidFill>
                            <a:srgbClr val="000000"/>
                          </a:solidFill>
                          <a:effectLst/>
                          <a:latin typeface="Calibri"/>
                        </a:rPr>
                        <a:t>TOTAL ACTIVIDADES</a:t>
                      </a:r>
                    </a:p>
                  </a:txBody>
                  <a:tcPr marL="12700" marR="12700" marT="12700" marB="0" anchor="b"/>
                </a:tc>
                <a:tc>
                  <a:txBody>
                    <a:bodyPr/>
                    <a:lstStyle/>
                    <a:p>
                      <a:pPr algn="ctr" fontAlgn="b"/>
                      <a:r>
                        <a:rPr lang="es-ES" sz="1600" b="1" i="0" u="sng" strike="noStrike" dirty="0">
                          <a:solidFill>
                            <a:srgbClr val="000000"/>
                          </a:solidFill>
                          <a:effectLst/>
                          <a:latin typeface="Calibri"/>
                        </a:rPr>
                        <a:t>7,890</a:t>
                      </a:r>
                    </a:p>
                  </a:txBody>
                  <a:tcPr marL="12700" marR="12700" marT="12700" marB="0" anchor="b"/>
                </a:tc>
              </a:tr>
              <a:tr h="263007">
                <a:tc>
                  <a:txBody>
                    <a:bodyPr/>
                    <a:lstStyle/>
                    <a:p>
                      <a:pPr algn="l" fontAlgn="b"/>
                      <a:r>
                        <a:rPr lang="es-ES" sz="1600" b="1" i="0" u="none" strike="noStrike">
                          <a:solidFill>
                            <a:srgbClr val="000000"/>
                          </a:solidFill>
                          <a:effectLst/>
                          <a:latin typeface="Calibri"/>
                        </a:rPr>
                        <a:t>MP</a:t>
                      </a:r>
                    </a:p>
                  </a:txBody>
                  <a:tcPr marL="12700" marR="12700" marT="12700" marB="0" anchor="b"/>
                </a:tc>
                <a:tc>
                  <a:txBody>
                    <a:bodyPr/>
                    <a:lstStyle/>
                    <a:p>
                      <a:pPr algn="ctr" fontAlgn="b"/>
                      <a:r>
                        <a:rPr lang="es-ES" sz="1600" b="1" i="0" u="none" strike="noStrike">
                          <a:solidFill>
                            <a:srgbClr val="000000"/>
                          </a:solidFill>
                          <a:effectLst/>
                          <a:latin typeface="Calibri"/>
                        </a:rPr>
                        <a:t>7,500</a:t>
                      </a:r>
                    </a:p>
                  </a:txBody>
                  <a:tcPr marL="12700" marR="12700" marT="12700" marB="0" anchor="b"/>
                </a:tc>
              </a:tr>
              <a:tr h="263007">
                <a:tc>
                  <a:txBody>
                    <a:bodyPr/>
                    <a:lstStyle/>
                    <a:p>
                      <a:pPr algn="l" fontAlgn="b"/>
                      <a:r>
                        <a:rPr lang="es-ES" sz="1600" b="1" i="0" u="none" strike="noStrike">
                          <a:solidFill>
                            <a:srgbClr val="000000"/>
                          </a:solidFill>
                          <a:effectLst/>
                          <a:latin typeface="Calibri"/>
                        </a:rPr>
                        <a:t>MO</a:t>
                      </a:r>
                    </a:p>
                  </a:txBody>
                  <a:tcPr marL="12700" marR="12700" marT="12700" marB="0" anchor="b"/>
                </a:tc>
                <a:tc>
                  <a:txBody>
                    <a:bodyPr/>
                    <a:lstStyle/>
                    <a:p>
                      <a:pPr algn="ctr" fontAlgn="b"/>
                      <a:r>
                        <a:rPr lang="es-ES" sz="1600" b="1" i="0" u="none" strike="noStrike" dirty="0">
                          <a:solidFill>
                            <a:srgbClr val="000000"/>
                          </a:solidFill>
                          <a:effectLst/>
                          <a:latin typeface="Calibri"/>
                        </a:rPr>
                        <a:t>4,500</a:t>
                      </a:r>
                    </a:p>
                  </a:txBody>
                  <a:tcPr marL="12700" marR="12700" marT="12700" marB="0" anchor="b"/>
                </a:tc>
              </a:tr>
              <a:tr h="263007">
                <a:tc>
                  <a:txBody>
                    <a:bodyPr/>
                    <a:lstStyle/>
                    <a:p>
                      <a:pPr algn="l" fontAlgn="b"/>
                      <a:r>
                        <a:rPr lang="es-ES" sz="1600" b="1" i="0" u="none" strike="noStrike">
                          <a:solidFill>
                            <a:srgbClr val="000000"/>
                          </a:solidFill>
                          <a:effectLst/>
                          <a:latin typeface="Calibri"/>
                        </a:rPr>
                        <a:t>COSTO UNITARIO</a:t>
                      </a:r>
                    </a:p>
                  </a:txBody>
                  <a:tcPr marL="12700" marR="12700" marT="12700" marB="0" anchor="b"/>
                </a:tc>
                <a:tc>
                  <a:txBody>
                    <a:bodyPr/>
                    <a:lstStyle/>
                    <a:p>
                      <a:pPr algn="ctr" fontAlgn="b"/>
                      <a:r>
                        <a:rPr lang="es-ES" sz="1600" b="1" i="0" u="sng" strike="noStrike" dirty="0" smtClean="0">
                          <a:solidFill>
                            <a:srgbClr val="000000"/>
                          </a:solidFill>
                          <a:effectLst/>
                          <a:latin typeface="Calibri"/>
                        </a:rPr>
                        <a:t>$   19,890</a:t>
                      </a:r>
                      <a:endParaRPr lang="es-ES" sz="1600" b="1" i="0" u="sng" strike="noStrike" dirty="0">
                        <a:solidFill>
                          <a:srgbClr val="000000"/>
                        </a:solidFill>
                        <a:effectLst/>
                        <a:latin typeface="Calibri"/>
                      </a:endParaRPr>
                    </a:p>
                  </a:txBody>
                  <a:tcPr marL="12700" marR="12700" marT="12700" marB="0" anchor="b"/>
                </a:tc>
              </a:tr>
            </a:tbl>
          </a:graphicData>
        </a:graphic>
      </p:graphicFrame>
    </p:spTree>
    <p:extLst>
      <p:ext uri="{BB962C8B-B14F-4D97-AF65-F5344CB8AC3E}">
        <p14:creationId xmlns:p14="http://schemas.microsoft.com/office/powerpoint/2010/main" val="227799999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52500" y="376704"/>
            <a:ext cx="8064500" cy="1323439"/>
          </a:xfrm>
          <a:prstGeom prst="rect">
            <a:avLst/>
          </a:prstGeom>
        </p:spPr>
        <p:txBody>
          <a:bodyPr wrap="square">
            <a:spAutoFit/>
          </a:bodyPr>
          <a:lstStyle/>
          <a:p>
            <a:r>
              <a:rPr lang="es-ES" sz="4000" dirty="0"/>
              <a:t>9</a:t>
            </a:r>
            <a:r>
              <a:rPr lang="es-ES" sz="4000" dirty="0" smtClean="0"/>
              <a:t>) Estado </a:t>
            </a:r>
            <a:r>
              <a:rPr lang="es-ES" sz="4000" dirty="0"/>
              <a:t>de resultados de acuerdo a costeo </a:t>
            </a:r>
            <a:r>
              <a:rPr lang="es-ES" sz="4000" dirty="0" smtClean="0"/>
              <a:t>ABC</a:t>
            </a:r>
            <a:endParaRPr lang="es-ES" sz="4000" dirty="0"/>
          </a:p>
        </p:txBody>
      </p:sp>
      <p:sp>
        <p:nvSpPr>
          <p:cNvPr id="6" name="CuadroTexto 5"/>
          <p:cNvSpPr txBox="1"/>
          <p:nvPr/>
        </p:nvSpPr>
        <p:spPr>
          <a:xfrm>
            <a:off x="1195979" y="2108257"/>
            <a:ext cx="6645698" cy="1200329"/>
          </a:xfrm>
          <a:prstGeom prst="rect">
            <a:avLst/>
          </a:prstGeom>
          <a:noFill/>
        </p:spPr>
        <p:txBody>
          <a:bodyPr wrap="square" rtlCol="0">
            <a:spAutoFit/>
          </a:bodyPr>
          <a:lstStyle/>
          <a:p>
            <a:r>
              <a:rPr lang="es-ES" dirty="0" smtClean="0"/>
              <a:t>Adicionalmente a las ventas y el costo de ventas directo, la siguiente figura muestra la presentación del valor de las actividades correspondientes a las unidades vendidas. </a:t>
            </a:r>
          </a:p>
          <a:p>
            <a:r>
              <a:rPr lang="es-ES" dirty="0" smtClean="0"/>
              <a:t>Se determina la utilidad o pérdida antes de impuestos.</a:t>
            </a:r>
            <a:endParaRPr lang="es-ES" dirty="0"/>
          </a:p>
        </p:txBody>
      </p:sp>
    </p:spTree>
    <p:extLst>
      <p:ext uri="{BB962C8B-B14F-4D97-AF65-F5344CB8AC3E}">
        <p14:creationId xmlns:p14="http://schemas.microsoft.com/office/powerpoint/2010/main" val="102676708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393700" y="1041400"/>
            <a:ext cx="8356600" cy="4775200"/>
          </a:xfrm>
          <a:prstGeom prst="rect">
            <a:avLst/>
          </a:prstGeom>
        </p:spPr>
      </p:pic>
      <p:sp>
        <p:nvSpPr>
          <p:cNvPr id="6" name="Rectángulo 5"/>
          <p:cNvSpPr/>
          <p:nvPr/>
        </p:nvSpPr>
        <p:spPr>
          <a:xfrm>
            <a:off x="952500" y="376704"/>
            <a:ext cx="8064500" cy="523220"/>
          </a:xfrm>
          <a:prstGeom prst="rect">
            <a:avLst/>
          </a:prstGeom>
        </p:spPr>
        <p:txBody>
          <a:bodyPr wrap="square">
            <a:spAutoFit/>
          </a:bodyPr>
          <a:lstStyle/>
          <a:p>
            <a:r>
              <a:rPr lang="es-ES" sz="2800" dirty="0"/>
              <a:t>9</a:t>
            </a:r>
            <a:r>
              <a:rPr lang="es-ES" sz="2800" dirty="0" smtClean="0"/>
              <a:t>) Estado </a:t>
            </a:r>
            <a:r>
              <a:rPr lang="es-ES" sz="2800" dirty="0"/>
              <a:t>de resultados de acuerdo a costeo </a:t>
            </a:r>
            <a:r>
              <a:rPr lang="es-ES" sz="2800" dirty="0" smtClean="0"/>
              <a:t>ABC</a:t>
            </a:r>
            <a:endParaRPr lang="es-ES" sz="2800" dirty="0"/>
          </a:p>
        </p:txBody>
      </p:sp>
    </p:spTree>
    <p:extLst>
      <p:ext uri="{BB962C8B-B14F-4D97-AF65-F5344CB8AC3E}">
        <p14:creationId xmlns:p14="http://schemas.microsoft.com/office/powerpoint/2010/main" val="83577797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3154" y="1352805"/>
            <a:ext cx="7581901" cy="1653988"/>
          </a:xfrm>
        </p:spPr>
        <p:txBody>
          <a:bodyPr/>
          <a:lstStyle/>
          <a:p>
            <a:r>
              <a:rPr lang="es-ES" sz="4000" dirty="0" smtClean="0"/>
              <a:t>Solución costeo tradicional</a:t>
            </a:r>
            <a:endParaRPr lang="es-ES" sz="4000" dirty="0"/>
          </a:p>
        </p:txBody>
      </p:sp>
    </p:spTree>
    <p:extLst>
      <p:ext uri="{BB962C8B-B14F-4D97-AF65-F5344CB8AC3E}">
        <p14:creationId xmlns:p14="http://schemas.microsoft.com/office/powerpoint/2010/main" val="92497309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1) Determinación cuota GIF</a:t>
            </a:r>
            <a:endParaRPr lang="es-ES" sz="4000" dirty="0"/>
          </a:p>
        </p:txBody>
      </p:sp>
      <p:sp>
        <p:nvSpPr>
          <p:cNvPr id="4" name="Marcador de contenido 3"/>
          <p:cNvSpPr txBox="1">
            <a:spLocks noGrp="1"/>
          </p:cNvSpPr>
          <p:nvPr>
            <p:ph idx="1"/>
          </p:nvPr>
        </p:nvSpPr>
        <p:spPr>
          <a:xfrm>
            <a:off x="779462" y="1882588"/>
            <a:ext cx="7581901" cy="1897955"/>
          </a:xfrm>
          <a:prstGeom prst="rect">
            <a:avLst/>
          </a:prstGeom>
          <a:noFill/>
        </p:spPr>
        <p:txBody>
          <a:bodyPr wrap="square" rtlCol="0">
            <a:spAutoFit/>
          </a:bodyPr>
          <a:lstStyle/>
          <a:p>
            <a:pPr marL="0" indent="0">
              <a:buNone/>
            </a:pPr>
            <a:r>
              <a:rPr lang="es-ES_tradnl" sz="2800" dirty="0" smtClean="0"/>
              <a:t>Total de GIF / Horas trabajadas</a:t>
            </a:r>
          </a:p>
          <a:p>
            <a:r>
              <a:rPr lang="es-ES_tradnl" sz="2800" dirty="0" smtClean="0"/>
              <a:t>$58,888,000 / 214,000 = 275.17757</a:t>
            </a:r>
          </a:p>
          <a:p>
            <a:endParaRPr lang="es-ES" sz="2800" dirty="0"/>
          </a:p>
        </p:txBody>
      </p:sp>
    </p:spTree>
    <p:extLst>
      <p:ext uri="{BB962C8B-B14F-4D97-AF65-F5344CB8AC3E}">
        <p14:creationId xmlns:p14="http://schemas.microsoft.com/office/powerpoint/2010/main" val="385236655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2) Determinación de GIF por producto</a:t>
            </a:r>
            <a:endParaRPr lang="es-ES" sz="4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506543"/>
              </p:ext>
            </p:extLst>
          </p:nvPr>
        </p:nvGraphicFramePr>
        <p:xfrm>
          <a:off x="779463" y="1882775"/>
          <a:ext cx="7581900" cy="2291080"/>
        </p:xfrm>
        <a:graphic>
          <a:graphicData uri="http://schemas.openxmlformats.org/drawingml/2006/table">
            <a:tbl>
              <a:tblPr firstRow="1" bandRow="1">
                <a:tableStyleId>{5C22544A-7EE6-4342-B048-85BDC9FD1C3A}</a:tableStyleId>
              </a:tblPr>
              <a:tblGrid>
                <a:gridCol w="1895475"/>
                <a:gridCol w="1895475"/>
                <a:gridCol w="1895475"/>
                <a:gridCol w="1895475"/>
              </a:tblGrid>
              <a:tr h="370840">
                <a:tc>
                  <a:txBody>
                    <a:bodyPr/>
                    <a:lstStyle/>
                    <a:p>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Estaquitas</a:t>
                      </a:r>
                    </a:p>
                    <a:p>
                      <a:endParaRPr lang="es-ES" dirty="0"/>
                    </a:p>
                  </a:txBody>
                  <a:tcPr/>
                </a:tc>
                <a:tc>
                  <a:txBody>
                    <a:bodyPr/>
                    <a:lstStyle/>
                    <a:p>
                      <a:r>
                        <a:rPr lang="es-ES" dirty="0" smtClean="0"/>
                        <a:t>Pick up</a:t>
                      </a:r>
                      <a:endParaRPr lang="es-ES" dirty="0"/>
                    </a:p>
                  </a:txBody>
                  <a:tcPr/>
                </a:tc>
                <a:tc>
                  <a:txBody>
                    <a:bodyPr/>
                    <a:lstStyle/>
                    <a:p>
                      <a:r>
                        <a:rPr lang="es-ES" dirty="0" smtClean="0"/>
                        <a:t>X </a:t>
                      </a:r>
                      <a:r>
                        <a:rPr lang="es-ES" dirty="0" err="1" smtClean="0"/>
                        <a:t>trail</a:t>
                      </a:r>
                      <a:endParaRPr lang="es-ES" dirty="0"/>
                    </a:p>
                  </a:txBody>
                  <a:tcPr/>
                </a:tc>
              </a:tr>
              <a:tr h="370840">
                <a:tc>
                  <a:txBody>
                    <a:bodyPr/>
                    <a:lstStyle/>
                    <a:p>
                      <a:pPr algn="r"/>
                      <a:r>
                        <a:rPr lang="es-ES" dirty="0" smtClean="0">
                          <a:latin typeface="Times New Roman"/>
                          <a:cs typeface="Times New Roman"/>
                        </a:rPr>
                        <a:t>Horas trabajadas</a:t>
                      </a:r>
                      <a:endParaRPr lang="es-ES" dirty="0">
                        <a:latin typeface="Times New Roman"/>
                        <a:cs typeface="Times New Roman"/>
                      </a:endParaRPr>
                    </a:p>
                  </a:txBody>
                  <a:tcPr/>
                </a:tc>
                <a:tc>
                  <a:txBody>
                    <a:bodyPr/>
                    <a:lstStyle/>
                    <a:p>
                      <a:pPr algn="r"/>
                      <a:r>
                        <a:rPr lang="es-ES" dirty="0" smtClean="0">
                          <a:latin typeface="Times New Roman"/>
                          <a:cs typeface="Times New Roman"/>
                        </a:rPr>
                        <a:t>3</a:t>
                      </a:r>
                      <a:endParaRPr lang="es-ES" dirty="0">
                        <a:latin typeface="Times New Roman"/>
                        <a:cs typeface="Times New Roman"/>
                      </a:endParaRPr>
                    </a:p>
                  </a:txBody>
                  <a:tcPr/>
                </a:tc>
                <a:tc>
                  <a:txBody>
                    <a:bodyPr/>
                    <a:lstStyle/>
                    <a:p>
                      <a:pPr algn="r"/>
                      <a:r>
                        <a:rPr lang="es-ES" dirty="0" smtClean="0">
                          <a:latin typeface="Times New Roman"/>
                          <a:cs typeface="Times New Roman"/>
                        </a:rPr>
                        <a:t>3</a:t>
                      </a:r>
                      <a:endParaRPr lang="es-ES" dirty="0">
                        <a:latin typeface="Times New Roman"/>
                        <a:cs typeface="Times New Roman"/>
                      </a:endParaRPr>
                    </a:p>
                  </a:txBody>
                  <a:tcPr/>
                </a:tc>
                <a:tc>
                  <a:txBody>
                    <a:bodyPr/>
                    <a:lstStyle/>
                    <a:p>
                      <a:pPr algn="r"/>
                      <a:r>
                        <a:rPr lang="es-ES" dirty="0" smtClean="0">
                          <a:latin typeface="Times New Roman"/>
                          <a:cs typeface="Times New Roman"/>
                        </a:rPr>
                        <a:t>8</a:t>
                      </a:r>
                      <a:endParaRPr lang="es-ES" dirty="0">
                        <a:latin typeface="Times New Roman"/>
                        <a:cs typeface="Times New Roman"/>
                      </a:endParaRPr>
                    </a:p>
                  </a:txBody>
                  <a:tcPr/>
                </a:tc>
              </a:tr>
              <a:tr h="370840">
                <a:tc>
                  <a:txBody>
                    <a:bodyPr/>
                    <a:lstStyle/>
                    <a:p>
                      <a:pPr algn="r"/>
                      <a:r>
                        <a:rPr lang="es-ES" dirty="0" smtClean="0">
                          <a:latin typeface="Times New Roman"/>
                          <a:cs typeface="Times New Roman"/>
                        </a:rPr>
                        <a:t>Cuota GIF</a:t>
                      </a:r>
                      <a:endParaRPr lang="es-ES" dirty="0">
                        <a:latin typeface="Times New Roman"/>
                        <a:cs typeface="Times New Roman"/>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_tradnl" sz="1800" dirty="0" smtClean="0">
                          <a:latin typeface="Times New Roman"/>
                          <a:cs typeface="Times New Roman"/>
                        </a:rPr>
                        <a:t>275.17757</a:t>
                      </a:r>
                    </a:p>
                    <a:p>
                      <a:pPr algn="r"/>
                      <a:endParaRPr lang="es-ES" dirty="0">
                        <a:latin typeface="Times New Roman"/>
                        <a:cs typeface="Times New Roman"/>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_tradnl" sz="1800" dirty="0" smtClean="0">
                          <a:latin typeface="Times New Roman"/>
                          <a:cs typeface="Times New Roman"/>
                        </a:rPr>
                        <a:t>275.17757</a:t>
                      </a:r>
                    </a:p>
                    <a:p>
                      <a:pPr algn="r"/>
                      <a:endParaRPr lang="es-ES" dirty="0">
                        <a:latin typeface="Times New Roman"/>
                        <a:cs typeface="Times New Roman"/>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_tradnl" sz="1800" dirty="0" smtClean="0">
                          <a:latin typeface="Times New Roman"/>
                          <a:cs typeface="Times New Roman"/>
                        </a:rPr>
                        <a:t>275.17757</a:t>
                      </a:r>
                    </a:p>
                    <a:p>
                      <a:pPr algn="r"/>
                      <a:endParaRPr lang="es-ES" dirty="0">
                        <a:latin typeface="Times New Roman"/>
                        <a:cs typeface="Times New Roman"/>
                      </a:endParaRPr>
                    </a:p>
                  </a:txBody>
                  <a:tcPr/>
                </a:tc>
              </a:tr>
              <a:tr h="370840">
                <a:tc>
                  <a:txBody>
                    <a:bodyPr/>
                    <a:lstStyle/>
                    <a:p>
                      <a:pPr algn="r"/>
                      <a:r>
                        <a:rPr lang="es-ES" dirty="0" smtClean="0">
                          <a:latin typeface="Times New Roman"/>
                          <a:cs typeface="Times New Roman"/>
                        </a:rPr>
                        <a:t>Total GIF</a:t>
                      </a:r>
                      <a:endParaRPr lang="es-ES" dirty="0">
                        <a:latin typeface="Times New Roman"/>
                        <a:cs typeface="Times New Roman"/>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 dirty="0" smtClean="0">
                          <a:latin typeface="Times New Roman"/>
                          <a:cs typeface="Times New Roman"/>
                        </a:rPr>
                        <a:t>$826</a:t>
                      </a:r>
                    </a:p>
                    <a:p>
                      <a:pPr algn="r"/>
                      <a:endParaRPr lang="es-ES" dirty="0">
                        <a:latin typeface="Times New Roman"/>
                        <a:cs typeface="Times New Roman"/>
                      </a:endParaRPr>
                    </a:p>
                  </a:txBody>
                  <a:tcPr/>
                </a:tc>
                <a:tc>
                  <a:txBody>
                    <a:bodyPr/>
                    <a:lstStyle/>
                    <a:p>
                      <a:pPr algn="r"/>
                      <a:r>
                        <a:rPr lang="es-ES" dirty="0" smtClean="0">
                          <a:latin typeface="Times New Roman"/>
                          <a:cs typeface="Times New Roman"/>
                        </a:rPr>
                        <a:t>$826</a:t>
                      </a:r>
                      <a:endParaRPr lang="es-ES" dirty="0">
                        <a:latin typeface="Times New Roman"/>
                        <a:cs typeface="Times New Roman"/>
                      </a:endParaRPr>
                    </a:p>
                  </a:txBody>
                  <a:tcPr/>
                </a:tc>
                <a:tc>
                  <a:txBody>
                    <a:bodyPr/>
                    <a:lstStyle/>
                    <a:p>
                      <a:pPr algn="r"/>
                      <a:r>
                        <a:rPr lang="es-ES" dirty="0" smtClean="0">
                          <a:latin typeface="Times New Roman"/>
                          <a:cs typeface="Times New Roman"/>
                        </a:rPr>
                        <a:t>$2201.00</a:t>
                      </a:r>
                      <a:endParaRPr lang="es-ES" dirty="0">
                        <a:latin typeface="Times New Roman"/>
                        <a:cs typeface="Times New Roman"/>
                      </a:endParaRPr>
                    </a:p>
                  </a:txBody>
                  <a:tcPr/>
                </a:tc>
              </a:tr>
            </a:tbl>
          </a:graphicData>
        </a:graphic>
      </p:graphicFrame>
      <p:pic>
        <p:nvPicPr>
          <p:cNvPr id="5" name="Imagen 4"/>
          <p:cNvPicPr>
            <a:picLocks noChangeAspect="1"/>
          </p:cNvPicPr>
          <p:nvPr/>
        </p:nvPicPr>
        <p:blipFill>
          <a:blip r:embed="rId2"/>
          <a:stretch>
            <a:fillRect/>
          </a:stretch>
        </p:blipFill>
        <p:spPr>
          <a:xfrm>
            <a:off x="393700" y="4736610"/>
            <a:ext cx="8356600" cy="1155814"/>
          </a:xfrm>
          <a:prstGeom prst="rect">
            <a:avLst/>
          </a:prstGeom>
        </p:spPr>
      </p:pic>
    </p:spTree>
    <p:extLst>
      <p:ext uri="{BB962C8B-B14F-4D97-AF65-F5344CB8AC3E}">
        <p14:creationId xmlns:p14="http://schemas.microsoft.com/office/powerpoint/2010/main" val="332177366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779463" y="107577"/>
            <a:ext cx="7475538" cy="768723"/>
          </a:xfrm>
        </p:spPr>
        <p:txBody>
          <a:bodyPr/>
          <a:lstStyle/>
          <a:p>
            <a:r>
              <a:rPr lang="es-ES" sz="2800" dirty="0" smtClean="0">
                <a:latin typeface="Times New Roman"/>
                <a:cs typeface="Times New Roman"/>
              </a:rPr>
              <a:t>CONTENIDO</a:t>
            </a:r>
            <a:endParaRPr lang="es-ES" sz="2800" dirty="0">
              <a:latin typeface="Times New Roman"/>
              <a:cs typeface="Times New Roman"/>
            </a:endParaRPr>
          </a:p>
        </p:txBody>
      </p:sp>
      <p:sp>
        <p:nvSpPr>
          <p:cNvPr id="3" name="Marcador de contenido 2"/>
          <p:cNvSpPr>
            <a:spLocks noGrp="1"/>
          </p:cNvSpPr>
          <p:nvPr>
            <p:ph idx="1"/>
          </p:nvPr>
        </p:nvSpPr>
        <p:spPr>
          <a:xfrm>
            <a:off x="152400" y="876300"/>
            <a:ext cx="8305800" cy="5530039"/>
          </a:xfrm>
        </p:spPr>
        <p:txBody>
          <a:bodyPr>
            <a:noAutofit/>
          </a:bodyPr>
          <a:lstStyle/>
          <a:p>
            <a:pPr marL="0" indent="0" algn="just">
              <a:buNone/>
            </a:pPr>
            <a:r>
              <a:rPr lang="es-ES" sz="1400" dirty="0">
                <a:effectLst/>
                <a:latin typeface="Times New Roman"/>
                <a:cs typeface="Times New Roman"/>
              </a:rPr>
              <a:t>Objetivo: </a:t>
            </a:r>
            <a:r>
              <a:rPr lang="es-ES_tradnl" sz="1400" dirty="0">
                <a:effectLst/>
                <a:latin typeface="Times New Roman"/>
                <a:cs typeface="Times New Roman"/>
              </a:rPr>
              <a:t>Aportar el fundamento teórico y metodológico para aplicar el método de costeo basado en actividades, llamado también costeo ABC por sus siglas en inglés (</a:t>
            </a:r>
            <a:r>
              <a:rPr lang="es-ES_tradnl" sz="1400" dirty="0" err="1">
                <a:effectLst/>
                <a:latin typeface="Times New Roman"/>
                <a:cs typeface="Times New Roman"/>
              </a:rPr>
              <a:t>Activity</a:t>
            </a:r>
            <a:r>
              <a:rPr lang="es-ES_tradnl" sz="1400" dirty="0">
                <a:effectLst/>
                <a:latin typeface="Times New Roman"/>
                <a:cs typeface="Times New Roman"/>
              </a:rPr>
              <a:t> </a:t>
            </a:r>
            <a:r>
              <a:rPr lang="es-ES_tradnl" sz="1400" dirty="0" err="1">
                <a:effectLst/>
                <a:latin typeface="Times New Roman"/>
                <a:cs typeface="Times New Roman"/>
              </a:rPr>
              <a:t>Based</a:t>
            </a:r>
            <a:r>
              <a:rPr lang="es-ES_tradnl" sz="1400" dirty="0">
                <a:effectLst/>
                <a:latin typeface="Times New Roman"/>
                <a:cs typeface="Times New Roman"/>
              </a:rPr>
              <a:t> </a:t>
            </a:r>
            <a:r>
              <a:rPr lang="es-ES_tradnl" sz="1400" dirty="0" err="1">
                <a:effectLst/>
                <a:latin typeface="Times New Roman"/>
                <a:cs typeface="Times New Roman"/>
              </a:rPr>
              <a:t>Costing</a:t>
            </a:r>
            <a:r>
              <a:rPr lang="es-ES" sz="1400" dirty="0">
                <a:effectLst/>
                <a:latin typeface="Times New Roman"/>
                <a:cs typeface="Times New Roman"/>
              </a:rPr>
              <a:t>). Con el fin de desarrollar en los estudiantes de la licenciatura en Contaduría, la habilidad para analizar y aplicar  el método en el entorno empresarial mexicano para aportar información relevante y oportuna del comportamiento de los costos para una mejor toma de decisiones.</a:t>
            </a:r>
          </a:p>
          <a:p>
            <a:pPr marL="0" indent="0" algn="just">
              <a:buNone/>
            </a:pPr>
            <a:r>
              <a:rPr lang="es-ES" sz="1400" dirty="0">
                <a:effectLst/>
                <a:latin typeface="Times New Roman"/>
                <a:cs typeface="Times New Roman"/>
              </a:rPr>
              <a:t>Para ello, incluye el desarrollo de las unidades 2 (Método de costeo ABC), 3 (Prácticas integrales de costos) y 4 (Elaboración de presupuesto) del programa de estudios de la asignatura Simulación de costos y presupuestos impartida en los últimos semestres de la carrera. </a:t>
            </a:r>
            <a:endParaRPr lang="es-ES" sz="1400" dirty="0" smtClean="0">
              <a:effectLst/>
              <a:latin typeface="Times New Roman"/>
              <a:cs typeface="Times New Roman"/>
            </a:endParaRPr>
          </a:p>
          <a:p>
            <a:pPr marL="0" indent="0" algn="just">
              <a:buNone/>
            </a:pPr>
            <a:r>
              <a:rPr lang="es-ES" sz="1400" dirty="0" smtClean="0">
                <a:effectLst/>
                <a:latin typeface="Times New Roman"/>
                <a:cs typeface="Times New Roman"/>
              </a:rPr>
              <a:t>Su </a:t>
            </a:r>
            <a:r>
              <a:rPr lang="es-ES" sz="1400" dirty="0">
                <a:effectLst/>
                <a:latin typeface="Times New Roman"/>
                <a:cs typeface="Times New Roman"/>
              </a:rPr>
              <a:t>contenido obedece la siguiente seriación:</a:t>
            </a:r>
          </a:p>
          <a:p>
            <a:pPr marL="0" indent="0" algn="just">
              <a:buNone/>
            </a:pPr>
            <a:r>
              <a:rPr lang="es-ES" sz="1400" dirty="0">
                <a:effectLst/>
                <a:latin typeface="Times New Roman"/>
                <a:cs typeface="Times New Roman"/>
              </a:rPr>
              <a:t>SERIE 1</a:t>
            </a:r>
            <a:r>
              <a:rPr lang="es-ES" sz="1400" dirty="0" smtClean="0">
                <a:effectLst/>
                <a:latin typeface="Times New Roman"/>
                <a:cs typeface="Times New Roman"/>
              </a:rPr>
              <a:t>.</a:t>
            </a:r>
            <a:r>
              <a:rPr lang="es-ES" sz="1400" dirty="0">
                <a:effectLst/>
                <a:latin typeface="Times New Roman"/>
                <a:cs typeface="Times New Roman"/>
              </a:rPr>
              <a:t> </a:t>
            </a:r>
            <a:r>
              <a:rPr lang="es-ES" sz="1400" dirty="0" smtClean="0">
                <a:effectLst/>
                <a:latin typeface="Times New Roman"/>
                <a:cs typeface="Times New Roman"/>
              </a:rPr>
              <a:t>Cadena de valor y los costos. Objetivo: Inducir al fundamento teórico del método de costeo ABC.</a:t>
            </a:r>
          </a:p>
          <a:p>
            <a:pPr marL="0" indent="0" algn="just">
              <a:buNone/>
            </a:pPr>
            <a:r>
              <a:rPr lang="es-ES" sz="1400" dirty="0" smtClean="0">
                <a:effectLst/>
                <a:latin typeface="Times New Roman"/>
                <a:cs typeface="Times New Roman"/>
              </a:rPr>
              <a:t>SERIE </a:t>
            </a:r>
            <a:r>
              <a:rPr lang="es-ES" sz="1400" dirty="0">
                <a:effectLst/>
                <a:latin typeface="Times New Roman"/>
                <a:cs typeface="Times New Roman"/>
              </a:rPr>
              <a:t>2</a:t>
            </a:r>
            <a:r>
              <a:rPr lang="es-ES" sz="1400" dirty="0" smtClean="0">
                <a:effectLst/>
                <a:latin typeface="Times New Roman"/>
                <a:cs typeface="Times New Roman"/>
              </a:rPr>
              <a:t>.</a:t>
            </a:r>
            <a:r>
              <a:rPr lang="es-ES" sz="1400" dirty="0">
                <a:effectLst/>
                <a:latin typeface="Times New Roman"/>
                <a:cs typeface="Times New Roman"/>
              </a:rPr>
              <a:t> </a:t>
            </a:r>
            <a:r>
              <a:rPr lang="es-ES" sz="1400" dirty="0" smtClean="0">
                <a:effectLst/>
                <a:latin typeface="Times New Roman"/>
                <a:cs typeface="Times New Roman"/>
              </a:rPr>
              <a:t>Gastos indirectos de fabricación. Objetivo</a:t>
            </a:r>
            <a:r>
              <a:rPr lang="es-ES" sz="1400" dirty="0">
                <a:effectLst/>
                <a:latin typeface="Times New Roman"/>
                <a:cs typeface="Times New Roman"/>
              </a:rPr>
              <a:t>: </a:t>
            </a:r>
            <a:r>
              <a:rPr lang="es-ES" sz="1400" dirty="0" smtClean="0">
                <a:effectLst/>
                <a:latin typeface="Times New Roman"/>
                <a:cs typeface="Times New Roman"/>
              </a:rPr>
              <a:t>Mostrar el método tradicional de asignación de gastos.</a:t>
            </a:r>
          </a:p>
          <a:p>
            <a:pPr marL="0" indent="0" algn="just">
              <a:buNone/>
            </a:pPr>
            <a:r>
              <a:rPr lang="es-ES" sz="1400" dirty="0" smtClean="0">
                <a:effectLst/>
                <a:latin typeface="Times New Roman"/>
                <a:cs typeface="Times New Roman"/>
              </a:rPr>
              <a:t>SERIE 3. Metodología del costeo ABC. Objetivo: Dar a conocer los elementos y fases del procedimiento para el desarrollo del costeo ABC.</a:t>
            </a:r>
          </a:p>
          <a:p>
            <a:pPr marL="0" indent="0" algn="just">
              <a:buNone/>
            </a:pPr>
            <a:r>
              <a:rPr lang="es-ES" sz="1400" dirty="0" smtClean="0">
                <a:effectLst/>
                <a:latin typeface="Times New Roman"/>
                <a:cs typeface="Times New Roman"/>
              </a:rPr>
              <a:t>SERIE 4. Aplicación del costeo ABC. Objetivo: </a:t>
            </a:r>
            <a:r>
              <a:rPr lang="es-ES" sz="1400" dirty="0" smtClean="0">
                <a:latin typeface="Times New Roman"/>
                <a:cs typeface="Times New Roman"/>
              </a:rPr>
              <a:t>Aplicar la metodología </a:t>
            </a:r>
            <a:r>
              <a:rPr lang="es-ES" sz="1400" dirty="0">
                <a:latin typeface="Times New Roman"/>
                <a:cs typeface="Times New Roman"/>
              </a:rPr>
              <a:t>para la determinación del costo </a:t>
            </a:r>
            <a:r>
              <a:rPr lang="es-ES" sz="1400" dirty="0" smtClean="0">
                <a:latin typeface="Times New Roman"/>
                <a:cs typeface="Times New Roman"/>
              </a:rPr>
              <a:t>unitario mediante </a:t>
            </a:r>
            <a:r>
              <a:rPr lang="es-ES" sz="1400" dirty="0">
                <a:latin typeface="Times New Roman"/>
                <a:cs typeface="Times New Roman"/>
              </a:rPr>
              <a:t>el costeo ABC.</a:t>
            </a:r>
          </a:p>
        </p:txBody>
      </p:sp>
    </p:spTree>
    <p:extLst>
      <p:ext uri="{BB962C8B-B14F-4D97-AF65-F5344CB8AC3E}">
        <p14:creationId xmlns:p14="http://schemas.microsoft.com/office/powerpoint/2010/main" val="2464951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381000" y="2705100"/>
            <a:ext cx="8369300" cy="2336800"/>
          </a:xfrm>
          <a:prstGeom prst="rect">
            <a:avLst/>
          </a:prstGeom>
        </p:spPr>
      </p:pic>
      <p:sp>
        <p:nvSpPr>
          <p:cNvPr id="4" name="Título 1"/>
          <p:cNvSpPr>
            <a:spLocks noGrp="1"/>
          </p:cNvSpPr>
          <p:nvPr>
            <p:ph type="title"/>
          </p:nvPr>
        </p:nvSpPr>
        <p:spPr>
          <a:xfrm>
            <a:off x="779462" y="107577"/>
            <a:ext cx="7581901" cy="1653988"/>
          </a:xfrm>
        </p:spPr>
        <p:txBody>
          <a:bodyPr/>
          <a:lstStyle/>
          <a:p>
            <a:r>
              <a:rPr lang="es-ES" sz="4000" dirty="0"/>
              <a:t>3</a:t>
            </a:r>
            <a:r>
              <a:rPr lang="es-ES" sz="4000" dirty="0" smtClean="0"/>
              <a:t>) Determinación del costo unitario</a:t>
            </a:r>
            <a:endParaRPr lang="es-ES" sz="4000" dirty="0"/>
          </a:p>
        </p:txBody>
      </p:sp>
    </p:spTree>
    <p:extLst>
      <p:ext uri="{BB962C8B-B14F-4D97-AF65-F5344CB8AC3E}">
        <p14:creationId xmlns:p14="http://schemas.microsoft.com/office/powerpoint/2010/main" val="196262436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a:t>4</a:t>
            </a:r>
            <a:r>
              <a:rPr lang="es-ES" sz="4000" dirty="0" smtClean="0"/>
              <a:t>) Estado de resultados de acuerdo a costeo tradicional</a:t>
            </a:r>
            <a:endParaRPr lang="es-ES" sz="4000" dirty="0"/>
          </a:p>
        </p:txBody>
      </p:sp>
      <p:pic>
        <p:nvPicPr>
          <p:cNvPr id="4" name="Imagen 3"/>
          <p:cNvPicPr>
            <a:picLocks noChangeAspect="1"/>
          </p:cNvPicPr>
          <p:nvPr/>
        </p:nvPicPr>
        <p:blipFill>
          <a:blip r:embed="rId2"/>
          <a:stretch>
            <a:fillRect/>
          </a:stretch>
        </p:blipFill>
        <p:spPr>
          <a:xfrm>
            <a:off x="393700" y="1892300"/>
            <a:ext cx="8394700" cy="3695700"/>
          </a:xfrm>
          <a:prstGeom prst="rect">
            <a:avLst/>
          </a:prstGeom>
        </p:spPr>
      </p:pic>
    </p:spTree>
    <p:extLst>
      <p:ext uri="{BB962C8B-B14F-4D97-AF65-F5344CB8AC3E}">
        <p14:creationId xmlns:p14="http://schemas.microsoft.com/office/powerpoint/2010/main" val="134548580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4000" dirty="0" smtClean="0"/>
              <a:t>Reflexiones finales</a:t>
            </a:r>
            <a:endParaRPr lang="es-ES" sz="4000" dirty="0"/>
          </a:p>
        </p:txBody>
      </p:sp>
      <p:sp>
        <p:nvSpPr>
          <p:cNvPr id="3" name="Marcador de contenido 2"/>
          <p:cNvSpPr>
            <a:spLocks noGrp="1"/>
          </p:cNvSpPr>
          <p:nvPr>
            <p:ph idx="1"/>
          </p:nvPr>
        </p:nvSpPr>
        <p:spPr/>
        <p:txBody>
          <a:bodyPr/>
          <a:lstStyle/>
          <a:p>
            <a:pPr marL="0" indent="0">
              <a:buNone/>
            </a:pPr>
            <a:r>
              <a:rPr lang="es-ES" dirty="0" smtClean="0"/>
              <a:t>Si bien con ambos métodos se obtiene la misma utilidad o pérdida, el estado de resultados en base a costeo ABC, permite un detalle del costo de cada actividad y la utilidad o pérdida que genera cada uno de los productos.</a:t>
            </a:r>
          </a:p>
          <a:p>
            <a:pPr marL="0" indent="0">
              <a:buNone/>
            </a:pPr>
            <a:r>
              <a:rPr lang="es-ES" dirty="0" smtClean="0"/>
              <a:t>La información que se presenta en este estado de resultados, apoya de forma mas precisa la toma de decisiones. </a:t>
            </a:r>
            <a:endParaRPr lang="es-ES" dirty="0"/>
          </a:p>
        </p:txBody>
      </p:sp>
    </p:spTree>
    <p:extLst>
      <p:ext uri="{BB962C8B-B14F-4D97-AF65-F5344CB8AC3E}">
        <p14:creationId xmlns:p14="http://schemas.microsoft.com/office/powerpoint/2010/main" val="122559262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Referencias</a:t>
            </a:r>
            <a:endParaRPr lang="es-ES" dirty="0"/>
          </a:p>
        </p:txBody>
      </p:sp>
      <p:sp>
        <p:nvSpPr>
          <p:cNvPr id="3" name="Marcador de contenido 2"/>
          <p:cNvSpPr>
            <a:spLocks noGrp="1"/>
          </p:cNvSpPr>
          <p:nvPr>
            <p:ph idx="1"/>
          </p:nvPr>
        </p:nvSpPr>
        <p:spPr>
          <a:xfrm>
            <a:off x="423354" y="1882588"/>
            <a:ext cx="8484714" cy="4097764"/>
          </a:xfrm>
        </p:spPr>
        <p:txBody>
          <a:bodyPr>
            <a:noAutofit/>
          </a:bodyPr>
          <a:lstStyle/>
          <a:p>
            <a:pPr marL="0" indent="0" algn="just">
              <a:buNone/>
            </a:pPr>
            <a:r>
              <a:rPr lang="es-ES_tradnl" sz="1600" dirty="0" err="1"/>
              <a:t>Bendersky</a:t>
            </a:r>
            <a:r>
              <a:rPr lang="es-ES_tradnl" sz="1600" dirty="0"/>
              <a:t>, E. (2017). ABC ABM Gestión de Costos por Actividades. Editorial de las Ciencias.</a:t>
            </a:r>
          </a:p>
          <a:p>
            <a:pPr marL="0" indent="0" algn="just">
              <a:buNone/>
            </a:pPr>
            <a:r>
              <a:rPr lang="es-ES" sz="1600" dirty="0"/>
              <a:t>Cherres, J, S. L. (2010). Un caso de </a:t>
            </a:r>
            <a:r>
              <a:rPr lang="es-ES" sz="1600" dirty="0" err="1"/>
              <a:t>aplicación</a:t>
            </a:r>
            <a:r>
              <a:rPr lang="es-ES" sz="1600" dirty="0"/>
              <a:t> del sistema ABC en una empresa peruana: </a:t>
            </a:r>
            <a:r>
              <a:rPr lang="es-ES" sz="1600" dirty="0" err="1"/>
              <a:t>Frenosa</a:t>
            </a:r>
            <a:r>
              <a:rPr lang="es-ES" sz="1600" dirty="0"/>
              <a:t>.  Contabilidad y Negocios, vol. 5, </a:t>
            </a:r>
            <a:r>
              <a:rPr lang="es-ES" sz="1600" dirty="0" err="1"/>
              <a:t>núm</a:t>
            </a:r>
            <a:r>
              <a:rPr lang="es-ES" sz="1600" dirty="0"/>
              <a:t>. 10, noviembre, pp. 29-43.</a:t>
            </a:r>
          </a:p>
          <a:p>
            <a:pPr marL="0" indent="0" algn="just">
              <a:buNone/>
            </a:pPr>
            <a:r>
              <a:rPr lang="es-ES" sz="1600" dirty="0" err="1"/>
              <a:t>Hongren</a:t>
            </a:r>
            <a:r>
              <a:rPr lang="es-ES" sz="1600" dirty="0"/>
              <a:t>, </a:t>
            </a:r>
            <a:r>
              <a:rPr lang="es-ES" sz="1600" dirty="0" err="1"/>
              <a:t>Suddem</a:t>
            </a:r>
            <a:r>
              <a:rPr lang="es-ES" sz="1600" dirty="0"/>
              <a:t> y  </a:t>
            </a:r>
            <a:r>
              <a:rPr lang="es-ES" sz="1600" dirty="0" err="1"/>
              <a:t>Stratton</a:t>
            </a:r>
            <a:r>
              <a:rPr lang="es-ES" sz="1600" dirty="0"/>
              <a:t> (2005). Contabilidad Administrativa. Editorial Pearson</a:t>
            </a:r>
            <a:r>
              <a:rPr lang="es-ES" sz="1600" dirty="0" smtClean="0"/>
              <a:t>.</a:t>
            </a:r>
            <a:r>
              <a:rPr lang="es-ES" sz="1600" dirty="0">
                <a:latin typeface="Times New Roman"/>
                <a:cs typeface="Times New Roman"/>
              </a:rPr>
              <a:t> </a:t>
            </a:r>
            <a:endParaRPr lang="es-ES" sz="1600" dirty="0" smtClean="0">
              <a:latin typeface="Times New Roman"/>
              <a:cs typeface="Times New Roman"/>
            </a:endParaRPr>
          </a:p>
          <a:p>
            <a:pPr marL="0" indent="0" algn="just">
              <a:buNone/>
            </a:pPr>
            <a:r>
              <a:rPr lang="es-ES" sz="1600" dirty="0" err="1" smtClean="0">
                <a:latin typeface="Times New Roman"/>
                <a:cs typeface="Times New Roman"/>
              </a:rPr>
              <a:t>Polimeni</a:t>
            </a:r>
            <a:r>
              <a:rPr lang="es-ES" sz="1600" dirty="0">
                <a:latin typeface="Times New Roman"/>
                <a:cs typeface="Times New Roman"/>
              </a:rPr>
              <a:t>, </a:t>
            </a:r>
            <a:r>
              <a:rPr lang="es-ES" sz="1600" dirty="0" err="1">
                <a:latin typeface="Times New Roman"/>
                <a:cs typeface="Times New Roman"/>
              </a:rPr>
              <a:t>Fabozzi</a:t>
            </a:r>
            <a:r>
              <a:rPr lang="es-ES" sz="1600" dirty="0">
                <a:latin typeface="Times New Roman"/>
                <a:cs typeface="Times New Roman"/>
              </a:rPr>
              <a:t> y </a:t>
            </a:r>
            <a:r>
              <a:rPr lang="es-ES" sz="1600" dirty="0" err="1">
                <a:latin typeface="Times New Roman"/>
                <a:cs typeface="Times New Roman"/>
              </a:rPr>
              <a:t>Adelberg</a:t>
            </a:r>
            <a:r>
              <a:rPr lang="es-ES" sz="1600" dirty="0">
                <a:latin typeface="Times New Roman"/>
                <a:cs typeface="Times New Roman"/>
              </a:rPr>
              <a:t>, (2006): Contabilidad de costos.3ª Ed. Mc Graw Hill, Colombia. </a:t>
            </a:r>
            <a:endParaRPr lang="es-ES" sz="1600" dirty="0" smtClean="0">
              <a:latin typeface="Times New Roman"/>
              <a:cs typeface="Times New Roman"/>
            </a:endParaRPr>
          </a:p>
          <a:p>
            <a:pPr marL="0" indent="0" algn="just">
              <a:buNone/>
            </a:pPr>
            <a:r>
              <a:rPr lang="es-ES" sz="1600" dirty="0" err="1" smtClean="0">
                <a:latin typeface="Times New Roman"/>
                <a:cs typeface="Times New Roman"/>
              </a:rPr>
              <a:t>Porter</a:t>
            </a:r>
            <a:r>
              <a:rPr lang="es-ES" sz="1600" dirty="0">
                <a:latin typeface="Times New Roman"/>
                <a:cs typeface="Times New Roman"/>
              </a:rPr>
              <a:t>, M. E. (2010). Ventaja competitiva: Creación y sostenimiento de un desempeño superior </a:t>
            </a:r>
            <a:endParaRPr lang="es-ES" sz="1600" dirty="0"/>
          </a:p>
          <a:p>
            <a:pPr marL="0" indent="0" algn="just">
              <a:buNone/>
            </a:pPr>
            <a:r>
              <a:rPr lang="es-ES_tradnl" sz="1600" dirty="0"/>
              <a:t>Ramírez, P. N. (2013). Contabilidad Administrativa. </a:t>
            </a:r>
            <a:r>
              <a:rPr lang="es-ES_tradnl" sz="1600" dirty="0" err="1"/>
              <a:t>Editorila</a:t>
            </a:r>
            <a:r>
              <a:rPr lang="es-ES_tradnl" sz="1600" dirty="0"/>
              <a:t> Mc Graw Hill.</a:t>
            </a:r>
          </a:p>
          <a:p>
            <a:pPr marL="0" indent="0" algn="just">
              <a:buNone/>
            </a:pPr>
            <a:r>
              <a:rPr lang="es-ES" sz="1600" dirty="0"/>
              <a:t>Toro, F. (2017). Costos ABC y Presupuestos: Herramientas para la Productividad.  Edición en español. Editorial </a:t>
            </a:r>
            <a:r>
              <a:rPr lang="es-ES_tradnl" sz="1600" dirty="0"/>
              <a:t>ECOE Ediciones</a:t>
            </a:r>
            <a:r>
              <a:rPr lang="es-ES_tradnl" sz="1600" dirty="0" smtClean="0"/>
              <a:t>.</a:t>
            </a:r>
            <a:endParaRPr lang="es-ES_tradnl" sz="1600" dirty="0"/>
          </a:p>
        </p:txBody>
      </p:sp>
    </p:spTree>
    <p:extLst>
      <p:ext uri="{BB962C8B-B14F-4D97-AF65-F5344CB8AC3E}">
        <p14:creationId xmlns:p14="http://schemas.microsoft.com/office/powerpoint/2010/main" val="3546171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6128" y="351812"/>
            <a:ext cx="8260672" cy="684912"/>
          </a:xfrm>
        </p:spPr>
        <p:txBody>
          <a:bodyPr>
            <a:normAutofit fontScale="90000"/>
          </a:bodyPr>
          <a:lstStyle/>
          <a:p>
            <a:r>
              <a:rPr lang="es-ES" sz="2800" dirty="0" smtClean="0"/>
              <a:t/>
            </a:r>
            <a:br>
              <a:rPr lang="es-ES" sz="2800" dirty="0" smtClean="0"/>
            </a:br>
            <a:r>
              <a:rPr lang="es-ES" sz="3100" dirty="0">
                <a:effectLst/>
                <a:latin typeface="Times New Roman"/>
                <a:ea typeface="+mn-ea"/>
                <a:cs typeface="Times New Roman"/>
              </a:rPr>
              <a:t>MATERIAL PROYECTABLE. SERIE 3</a:t>
            </a:r>
            <a:br>
              <a:rPr lang="es-ES" sz="3100" dirty="0">
                <a:effectLst/>
                <a:latin typeface="Times New Roman"/>
                <a:ea typeface="+mn-ea"/>
                <a:cs typeface="Times New Roman"/>
              </a:rPr>
            </a:br>
            <a:endParaRPr lang="es-ES" sz="3100" dirty="0">
              <a:effectLst/>
              <a:latin typeface="Times New Roman"/>
              <a:ea typeface="+mn-ea"/>
              <a:cs typeface="Times New Roman"/>
            </a:endParaRPr>
          </a:p>
        </p:txBody>
      </p:sp>
      <p:sp>
        <p:nvSpPr>
          <p:cNvPr id="3" name="Marcador de contenido 2"/>
          <p:cNvSpPr>
            <a:spLocks noGrp="1"/>
          </p:cNvSpPr>
          <p:nvPr>
            <p:ph idx="1"/>
          </p:nvPr>
        </p:nvSpPr>
        <p:spPr>
          <a:xfrm>
            <a:off x="746342" y="1547240"/>
            <a:ext cx="7686458" cy="4332860"/>
          </a:xfrm>
        </p:spPr>
        <p:txBody>
          <a:bodyPr>
            <a:noAutofit/>
          </a:bodyPr>
          <a:lstStyle/>
          <a:p>
            <a:pPr marL="0" indent="0">
              <a:buNone/>
            </a:pPr>
            <a:endParaRPr lang="es-ES" b="0" dirty="0" smtClean="0">
              <a:latin typeface="+mj-lt"/>
            </a:endParaRPr>
          </a:p>
          <a:p>
            <a:pPr marL="0" indent="0" algn="ctr">
              <a:buNone/>
            </a:pPr>
            <a:r>
              <a:rPr lang="es-ES" sz="2800" dirty="0" smtClean="0">
                <a:effectLst/>
                <a:latin typeface="Times New Roman"/>
                <a:cs typeface="Times New Roman"/>
              </a:rPr>
              <a:t>Aplicación del </a:t>
            </a:r>
            <a:r>
              <a:rPr lang="es-ES" sz="2800" dirty="0">
                <a:effectLst/>
                <a:latin typeface="Times New Roman"/>
                <a:cs typeface="Times New Roman"/>
              </a:rPr>
              <a:t>costeo ABC</a:t>
            </a:r>
            <a:r>
              <a:rPr lang="es-ES" sz="2800" dirty="0" smtClean="0">
                <a:effectLst/>
                <a:latin typeface="Times New Roman"/>
                <a:cs typeface="Times New Roman"/>
              </a:rPr>
              <a:t>. </a:t>
            </a:r>
          </a:p>
          <a:p>
            <a:pPr marL="0" indent="0" algn="ctr">
              <a:buNone/>
            </a:pPr>
            <a:endParaRPr lang="es-ES" b="0" dirty="0" smtClean="0">
              <a:latin typeface="+mj-lt"/>
            </a:endParaRPr>
          </a:p>
          <a:p>
            <a:pPr marL="0" indent="0">
              <a:buNone/>
            </a:pPr>
            <a:endParaRPr lang="es-ES" b="0" dirty="0" smtClean="0">
              <a:latin typeface="+mj-lt"/>
            </a:endParaRPr>
          </a:p>
          <a:p>
            <a:pPr marL="0" indent="0" algn="ctr">
              <a:spcBef>
                <a:spcPct val="0"/>
              </a:spcBef>
              <a:buNone/>
            </a:pPr>
            <a:r>
              <a:rPr lang="es-ES" sz="2800" dirty="0">
                <a:effectLst/>
                <a:latin typeface="Times New Roman"/>
                <a:cs typeface="Times New Roman"/>
              </a:rPr>
              <a:t>Objetivo</a:t>
            </a:r>
            <a:r>
              <a:rPr lang="es-ES" sz="2800" dirty="0" smtClean="0">
                <a:effectLst/>
                <a:latin typeface="Times New Roman"/>
                <a:cs typeface="Times New Roman"/>
              </a:rPr>
              <a:t>: </a:t>
            </a:r>
          </a:p>
          <a:p>
            <a:pPr marL="0" indent="0" algn="ctr">
              <a:spcBef>
                <a:spcPct val="0"/>
              </a:spcBef>
              <a:buNone/>
            </a:pPr>
            <a:endParaRPr lang="es-ES" sz="2800" dirty="0" smtClean="0">
              <a:effectLst/>
              <a:latin typeface="Times New Roman"/>
              <a:cs typeface="Times New Roman"/>
            </a:endParaRPr>
          </a:p>
          <a:p>
            <a:pPr marL="0" indent="0" algn="ctr">
              <a:spcBef>
                <a:spcPct val="0"/>
              </a:spcBef>
              <a:buNone/>
            </a:pPr>
            <a:r>
              <a:rPr lang="es-ES" sz="2800" dirty="0">
                <a:latin typeface="Times New Roman"/>
                <a:cs typeface="Times New Roman"/>
              </a:rPr>
              <a:t>Aplicar la metodología para la determinación del costo unitario mediante el costeo ABC.</a:t>
            </a:r>
            <a:endParaRPr lang="es-ES" b="0" dirty="0" smtClean="0">
              <a:latin typeface="+mj-lt"/>
            </a:endParaRPr>
          </a:p>
          <a:p>
            <a:pPr marL="0" indent="0">
              <a:buNone/>
            </a:pPr>
            <a:endParaRPr lang="es-ES" b="0" dirty="0">
              <a:latin typeface="+mj-lt"/>
            </a:endParaRPr>
          </a:p>
          <a:p>
            <a:pPr marL="0" indent="0">
              <a:buNone/>
            </a:pPr>
            <a:endParaRPr lang="es-ES" b="0" dirty="0" smtClean="0">
              <a:latin typeface="+mj-lt"/>
            </a:endParaRPr>
          </a:p>
          <a:p>
            <a:pPr marL="0" indent="0">
              <a:buNone/>
            </a:pPr>
            <a:endParaRPr lang="es-ES" b="0" dirty="0" smtClean="0">
              <a:latin typeface="+mj-lt"/>
            </a:endParaRPr>
          </a:p>
          <a:p>
            <a:pPr marL="0" indent="0">
              <a:buNone/>
            </a:pPr>
            <a:r>
              <a:rPr lang="es-ES" dirty="0" smtClean="0">
                <a:latin typeface="+mj-lt"/>
              </a:rPr>
              <a:t> </a:t>
            </a:r>
            <a:endParaRPr lang="es-ES" dirty="0">
              <a:latin typeface="+mj-lt"/>
            </a:endParaRPr>
          </a:p>
        </p:txBody>
      </p:sp>
    </p:spTree>
    <p:extLst>
      <p:ext uri="{BB962C8B-B14F-4D97-AF65-F5344CB8AC3E}">
        <p14:creationId xmlns:p14="http://schemas.microsoft.com/office/powerpoint/2010/main" val="2611842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853888"/>
            <a:ext cx="7815263" cy="5055845"/>
          </a:xfrm>
        </p:spPr>
        <p:txBody>
          <a:bodyPr>
            <a:noAutofit/>
          </a:bodyPr>
          <a:lstStyle/>
          <a:p>
            <a:pPr marL="114300" indent="0">
              <a:buNone/>
            </a:pPr>
            <a:r>
              <a:rPr lang="es-ES" sz="1600" dirty="0" smtClean="0">
                <a:latin typeface="Times New Roman"/>
                <a:cs typeface="Times New Roman"/>
              </a:rPr>
              <a:t>Para el profesor</a:t>
            </a:r>
          </a:p>
          <a:p>
            <a:pPr marL="571500" indent="-457200">
              <a:buFont typeface="+mj-lt"/>
              <a:buAutoNum type="arabicPeriod"/>
            </a:pPr>
            <a:r>
              <a:rPr lang="es-ES" sz="1600" dirty="0" smtClean="0">
                <a:latin typeface="Times New Roman"/>
                <a:cs typeface="Times New Roman"/>
              </a:rPr>
              <a:t>Presentar el material como apoyo a la instrucción de nuevas herramientas que la </a:t>
            </a:r>
            <a:r>
              <a:rPr lang="es-ES" sz="1600" dirty="0">
                <a:latin typeface="Times New Roman"/>
                <a:cs typeface="Times New Roman"/>
              </a:rPr>
              <a:t>Contabilidad administrativa propone a empresas de transformación con el fin de </a:t>
            </a:r>
            <a:r>
              <a:rPr lang="es-ES_tradnl" sz="1600" dirty="0">
                <a:latin typeface="Times New Roman"/>
                <a:cs typeface="Times New Roman"/>
              </a:rPr>
              <a:t>adaptarse a las nuevas tendencias de gestión.</a:t>
            </a:r>
            <a:endParaRPr lang="es-ES" sz="1600" dirty="0">
              <a:latin typeface="Times New Roman"/>
              <a:cs typeface="Times New Roman"/>
            </a:endParaRPr>
          </a:p>
          <a:p>
            <a:pPr marL="571500" indent="-457200">
              <a:buFont typeface="+mj-lt"/>
              <a:buAutoNum type="arabicPeriod"/>
            </a:pPr>
            <a:r>
              <a:rPr lang="es-ES" sz="1600" dirty="0" smtClean="0">
                <a:latin typeface="Times New Roman"/>
                <a:cs typeface="Times New Roman"/>
              </a:rPr>
              <a:t>Describir el contenido de las diapositivas complementando con su propio conocimiento.</a:t>
            </a:r>
          </a:p>
          <a:p>
            <a:pPr marL="571500" indent="-457200">
              <a:buFont typeface="+mj-lt"/>
              <a:buAutoNum type="arabicPeriod"/>
            </a:pPr>
            <a:r>
              <a:rPr lang="es-ES" sz="1600" dirty="0" smtClean="0">
                <a:latin typeface="Times New Roman"/>
                <a:cs typeface="Times New Roman"/>
              </a:rPr>
              <a:t>Enfatizar al alumno que el material es enunciativo, no limitativo.</a:t>
            </a:r>
          </a:p>
          <a:p>
            <a:pPr marL="571500" indent="-457200">
              <a:buFont typeface="+mj-lt"/>
              <a:buAutoNum type="arabicPeriod"/>
            </a:pPr>
            <a:r>
              <a:rPr lang="es-ES" sz="1600" dirty="0" smtClean="0">
                <a:latin typeface="Times New Roman"/>
                <a:cs typeface="Times New Roman"/>
              </a:rPr>
              <a:t> Comprometerse a enriquecer la aportación teórica, así como la práctica de acuerdo a la experiencia profesional.</a:t>
            </a:r>
          </a:p>
          <a:p>
            <a:pPr marL="571500" indent="-457200">
              <a:buFont typeface="+mj-lt"/>
              <a:buAutoNum type="arabicPeriod"/>
            </a:pPr>
            <a:r>
              <a:rPr lang="es-ES" sz="1600" dirty="0" smtClean="0">
                <a:latin typeface="Times New Roman"/>
                <a:cs typeface="Times New Roman"/>
              </a:rPr>
              <a:t>El material bibliográfico debe complementarse con las propias referencias que el docente aporte.</a:t>
            </a:r>
          </a:p>
          <a:p>
            <a:pPr marL="571500" indent="-457200">
              <a:buFont typeface="+mj-lt"/>
              <a:buAutoNum type="arabicPeriod"/>
            </a:pPr>
            <a:r>
              <a:rPr lang="es-ES" sz="1600" dirty="0" smtClean="0">
                <a:latin typeface="Times New Roman"/>
                <a:cs typeface="Times New Roman"/>
              </a:rPr>
              <a:t>El material se complementará con investigación solicitada por el profesor</a:t>
            </a:r>
            <a:endParaRPr lang="es-ES" sz="1600" dirty="0">
              <a:latin typeface="Times New Roman"/>
              <a:cs typeface="Times New Roman"/>
            </a:endParaRPr>
          </a:p>
        </p:txBody>
      </p:sp>
    </p:spTree>
    <p:extLst>
      <p:ext uri="{BB962C8B-B14F-4D97-AF65-F5344CB8AC3E}">
        <p14:creationId xmlns:p14="http://schemas.microsoft.com/office/powerpoint/2010/main" val="2263265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9462" y="107577"/>
            <a:ext cx="7581901" cy="692523"/>
          </a:xfrm>
        </p:spPr>
        <p:txBody>
          <a:bodyPr/>
          <a:lstStyle/>
          <a:p>
            <a:r>
              <a:rPr lang="es-ES" sz="2800" dirty="0" smtClean="0"/>
              <a:t>…GUIÓN EXPLICATIVO</a:t>
            </a:r>
            <a:endParaRPr lang="es-ES" sz="2800" dirty="0"/>
          </a:p>
        </p:txBody>
      </p:sp>
      <p:sp>
        <p:nvSpPr>
          <p:cNvPr id="3" name="Marcador de contenido 2"/>
          <p:cNvSpPr>
            <a:spLocks noGrp="1"/>
          </p:cNvSpPr>
          <p:nvPr>
            <p:ph idx="1"/>
          </p:nvPr>
        </p:nvSpPr>
        <p:spPr>
          <a:xfrm>
            <a:off x="546100" y="853888"/>
            <a:ext cx="7815263" cy="5623112"/>
          </a:xfrm>
        </p:spPr>
        <p:txBody>
          <a:bodyPr>
            <a:noAutofit/>
          </a:bodyPr>
          <a:lstStyle/>
          <a:p>
            <a:pPr marL="114300" indent="0">
              <a:buNone/>
            </a:pPr>
            <a:r>
              <a:rPr lang="es-ES" sz="1600" dirty="0" smtClean="0">
                <a:latin typeface="Times New Roman"/>
                <a:cs typeface="Times New Roman"/>
              </a:rPr>
              <a:t>Para el alumno</a:t>
            </a:r>
          </a:p>
          <a:p>
            <a:pPr marL="457200" indent="-342900">
              <a:buFont typeface="+mj-lt"/>
              <a:buAutoNum type="arabicPeriod"/>
            </a:pPr>
            <a:r>
              <a:rPr lang="es-ES" sz="1600" dirty="0" smtClean="0">
                <a:latin typeface="Times New Roman"/>
                <a:cs typeface="Times New Roman"/>
              </a:rPr>
              <a:t>Leer y revisar el material antes de presentarse a clase.</a:t>
            </a:r>
          </a:p>
          <a:p>
            <a:pPr marL="457200" indent="-342900">
              <a:buFont typeface="+mj-lt"/>
              <a:buAutoNum type="arabicPeriod"/>
            </a:pPr>
            <a:r>
              <a:rPr lang="es-ES" sz="1600" dirty="0" smtClean="0">
                <a:latin typeface="Times New Roman"/>
                <a:cs typeface="Times New Roman"/>
              </a:rPr>
              <a:t>Agregar notas derivadas de las dudas que le surjan y que el profesor debe aclarar.</a:t>
            </a:r>
          </a:p>
          <a:p>
            <a:pPr marL="457200" indent="-342900">
              <a:buFont typeface="+mj-lt"/>
              <a:buAutoNum type="arabicPeriod"/>
            </a:pPr>
            <a:r>
              <a:rPr lang="es-ES" sz="1600" dirty="0" smtClean="0">
                <a:latin typeface="Times New Roman"/>
                <a:cs typeface="Times New Roman"/>
              </a:rPr>
              <a:t>Complementar el material con investigación voluntaria y sugerida por el profesor</a:t>
            </a:r>
          </a:p>
          <a:p>
            <a:pPr marL="457200" indent="-342900">
              <a:buFont typeface="+mj-lt"/>
              <a:buAutoNum type="arabicPeriod"/>
            </a:pPr>
            <a:r>
              <a:rPr lang="es-ES" sz="1600" dirty="0" smtClean="0">
                <a:latin typeface="Times New Roman"/>
                <a:cs typeface="Times New Roman"/>
              </a:rPr>
              <a:t>Socializar el conocimiento con compañeros, otros profesores, empresarios, la familia, etc. con el fin de reafirmar el conocimiento.</a:t>
            </a:r>
          </a:p>
          <a:p>
            <a:pPr marL="114300" indent="0">
              <a:buNone/>
            </a:pPr>
            <a:endParaRPr lang="es-ES" sz="1600" dirty="0" smtClean="0">
              <a:latin typeface="Times New Roman"/>
              <a:cs typeface="Times New Roman"/>
            </a:endParaRPr>
          </a:p>
        </p:txBody>
      </p:sp>
    </p:spTree>
    <p:extLst>
      <p:ext uri="{BB962C8B-B14F-4D97-AF65-F5344CB8AC3E}">
        <p14:creationId xmlns:p14="http://schemas.microsoft.com/office/powerpoint/2010/main" val="4181563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1395" y="60202"/>
            <a:ext cx="8260672" cy="790698"/>
          </a:xfrm>
        </p:spPr>
        <p:txBody>
          <a:bodyPr>
            <a:noAutofit/>
          </a:bodyPr>
          <a:lstStyle/>
          <a:p>
            <a:r>
              <a:rPr lang="es-ES" sz="2800" dirty="0" smtClean="0">
                <a:solidFill>
                  <a:srgbClr val="EAC968"/>
                </a:solidFill>
              </a:rPr>
              <a:t>PROGRAMA DE ESTUDIOS</a:t>
            </a:r>
            <a:br>
              <a:rPr lang="es-ES" sz="2800" dirty="0" smtClean="0">
                <a:solidFill>
                  <a:srgbClr val="EAC968"/>
                </a:solidFill>
              </a:rPr>
            </a:br>
            <a:r>
              <a:rPr lang="es-ES" sz="2800" dirty="0" smtClean="0">
                <a:solidFill>
                  <a:srgbClr val="EAC968"/>
                </a:solidFill>
              </a:rPr>
              <a:t>SIMULACIÓN DE COSTOS Y PRESUPUESTOS</a:t>
            </a:r>
            <a:endParaRPr lang="es-ES" sz="2800" dirty="0">
              <a:solidFill>
                <a:srgbClr val="EAC968"/>
              </a:solidFill>
            </a:endParaRPr>
          </a:p>
        </p:txBody>
      </p:sp>
      <p:graphicFrame>
        <p:nvGraphicFramePr>
          <p:cNvPr id="5" name="Diagrama 4"/>
          <p:cNvGraphicFramePr/>
          <p:nvPr>
            <p:extLst>
              <p:ext uri="{D42A27DB-BD31-4B8C-83A1-F6EECF244321}">
                <p14:modId xmlns:p14="http://schemas.microsoft.com/office/powerpoint/2010/main" val="1373466583"/>
              </p:ext>
            </p:extLst>
          </p:nvPr>
        </p:nvGraphicFramePr>
        <p:xfrm>
          <a:off x="170606" y="1254509"/>
          <a:ext cx="8546871" cy="3304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ángulo 2"/>
          <p:cNvSpPr/>
          <p:nvPr/>
        </p:nvSpPr>
        <p:spPr>
          <a:xfrm>
            <a:off x="818095" y="4860590"/>
            <a:ext cx="8097640" cy="1323439"/>
          </a:xfrm>
          <a:prstGeom prst="rect">
            <a:avLst/>
          </a:prstGeom>
        </p:spPr>
        <p:txBody>
          <a:bodyPr wrap="square">
            <a:spAutoFit/>
          </a:bodyPr>
          <a:lstStyle/>
          <a:p>
            <a:pPr algn="ctr"/>
            <a:r>
              <a:rPr lang="es-ES" sz="2400" b="1" baseline="30000" dirty="0" smtClean="0">
                <a:solidFill>
                  <a:srgbClr val="675E47"/>
                </a:solidFill>
                <a:latin typeface="+mj-lt"/>
              </a:rPr>
              <a:t>OBJETIVO</a:t>
            </a:r>
          </a:p>
          <a:p>
            <a:r>
              <a:rPr lang="es-ES" sz="1600" b="1" dirty="0" smtClean="0">
                <a:solidFill>
                  <a:srgbClr val="675E47"/>
                </a:solidFill>
              </a:rPr>
              <a:t>Aplicar </a:t>
            </a:r>
            <a:r>
              <a:rPr lang="es-ES" sz="1600" b="1" dirty="0">
                <a:solidFill>
                  <a:srgbClr val="675E47"/>
                </a:solidFill>
              </a:rPr>
              <a:t>nuevas herramientas de apoyo a la contabilidad de costos, que pretenden hacer de ella una disciplina más dinámica </a:t>
            </a:r>
            <a:r>
              <a:rPr lang="es-ES" sz="1600" b="1" dirty="0" smtClean="0">
                <a:solidFill>
                  <a:srgbClr val="675E47"/>
                </a:solidFill>
              </a:rPr>
              <a:t>y acorde </a:t>
            </a:r>
            <a:r>
              <a:rPr lang="es-ES" sz="1600" b="1" dirty="0">
                <a:solidFill>
                  <a:srgbClr val="675E47"/>
                </a:solidFill>
              </a:rPr>
              <a:t>a las necesidades reales y actuales de información. Desarrollará método de casos para complementar el aprendizaje de los costos </a:t>
            </a:r>
            <a:r>
              <a:rPr lang="es-ES" sz="1600" b="1" dirty="0" smtClean="0">
                <a:solidFill>
                  <a:srgbClr val="675E47"/>
                </a:solidFill>
              </a:rPr>
              <a:t>y presupuestos </a:t>
            </a:r>
            <a:r>
              <a:rPr lang="es-ES" sz="1600" b="1" dirty="0">
                <a:solidFill>
                  <a:srgbClr val="675E47"/>
                </a:solidFill>
              </a:rPr>
              <a:t>para la toma de decisiones</a:t>
            </a:r>
            <a:endParaRPr lang="es-ES" sz="1600" b="1" dirty="0">
              <a:solidFill>
                <a:srgbClr val="675E47"/>
              </a:solidFill>
              <a:latin typeface="+mj-lt"/>
            </a:endParaRPr>
          </a:p>
        </p:txBody>
      </p:sp>
    </p:spTree>
    <p:extLst>
      <p:ext uri="{BB962C8B-B14F-4D97-AF65-F5344CB8AC3E}">
        <p14:creationId xmlns:p14="http://schemas.microsoft.com/office/powerpoint/2010/main" val="811577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055" y="466544"/>
            <a:ext cx="7686532" cy="882650"/>
          </a:xfrm>
        </p:spPr>
        <p:txBody>
          <a:bodyPr>
            <a:noAutofit/>
          </a:bodyPr>
          <a:lstStyle/>
          <a:p>
            <a:pPr>
              <a:defRPr/>
            </a:pPr>
            <a:r>
              <a:rPr lang="es-MX" sz="4000" b="1" dirty="0" smtClean="0">
                <a:solidFill>
                  <a:srgbClr val="EAC968"/>
                </a:solidFill>
                <a:latin typeface="Times New Roman"/>
                <a:cs typeface="Times New Roman"/>
              </a:rPr>
              <a:t> </a:t>
            </a:r>
            <a:r>
              <a:rPr lang="es-MX" sz="3600" b="1" dirty="0" smtClean="0">
                <a:solidFill>
                  <a:srgbClr val="EAC968"/>
                </a:solidFill>
                <a:latin typeface="Times New Roman"/>
                <a:cs typeface="Times New Roman"/>
              </a:rPr>
              <a:t>Método de costeo ABC</a:t>
            </a:r>
            <a:endParaRPr lang="es-MX" sz="4000" b="1" dirty="0">
              <a:solidFill>
                <a:srgbClr val="EAC968"/>
              </a:solidFill>
              <a:latin typeface="Times New Roman"/>
              <a:cs typeface="Times New Roman"/>
            </a:endParaRPr>
          </a:p>
        </p:txBody>
      </p:sp>
      <p:sp>
        <p:nvSpPr>
          <p:cNvPr id="3" name="2 Rectángulo"/>
          <p:cNvSpPr/>
          <p:nvPr/>
        </p:nvSpPr>
        <p:spPr>
          <a:xfrm>
            <a:off x="412055" y="2060848"/>
            <a:ext cx="7779445" cy="3108544"/>
          </a:xfrm>
          <a:prstGeom prst="rect">
            <a:avLst/>
          </a:prstGeom>
        </p:spPr>
        <p:txBody>
          <a:bodyPr wrap="square">
            <a:spAutoFit/>
          </a:bodyPr>
          <a:lstStyle/>
          <a:p>
            <a:r>
              <a:rPr lang="es-MX" sz="2800" b="1" dirty="0">
                <a:solidFill>
                  <a:srgbClr val="EAC968"/>
                </a:solidFill>
                <a:latin typeface="Times New Roman"/>
                <a:cs typeface="Times New Roman"/>
              </a:rPr>
              <a:t>Objetivo</a:t>
            </a:r>
            <a:r>
              <a:rPr lang="es-MX" sz="2800" b="1" dirty="0" smtClean="0">
                <a:solidFill>
                  <a:srgbClr val="EAC968"/>
                </a:solidFill>
                <a:latin typeface="Times New Roman"/>
                <a:cs typeface="Times New Roman"/>
              </a:rPr>
              <a:t>:</a:t>
            </a:r>
          </a:p>
          <a:p>
            <a:endParaRPr lang="es-MX" sz="2800" dirty="0">
              <a:solidFill>
                <a:srgbClr val="EAC968"/>
              </a:solidFill>
              <a:latin typeface="Times New Roman"/>
              <a:cs typeface="Times New Roman"/>
            </a:endParaRPr>
          </a:p>
          <a:p>
            <a:pPr algn="just"/>
            <a:r>
              <a:rPr lang="es-MX" sz="2800" b="1" dirty="0">
                <a:solidFill>
                  <a:srgbClr val="EAC968"/>
                </a:solidFill>
                <a:latin typeface="Times New Roman"/>
                <a:cs typeface="Times New Roman"/>
              </a:rPr>
              <a:t>Controlar y vigilar el desarrollo y el origen de los costos de cada producto para asignarlos adecuadamente. Dirige su atención en el control de los recursos que se consumen en la empresa a través de las diferentes </a:t>
            </a:r>
            <a:r>
              <a:rPr lang="es-MX" sz="2800" b="1" dirty="0" smtClean="0">
                <a:solidFill>
                  <a:srgbClr val="EAC968"/>
                </a:solidFill>
                <a:latin typeface="Times New Roman"/>
                <a:cs typeface="Times New Roman"/>
              </a:rPr>
              <a:t>actividades.</a:t>
            </a:r>
            <a:endParaRPr lang="es-MX" sz="2800" b="1" dirty="0">
              <a:solidFill>
                <a:srgbClr val="EAC968"/>
              </a:solidFill>
              <a:latin typeface="Times New Roman"/>
              <a:cs typeface="Times New Roman"/>
            </a:endParaRPr>
          </a:p>
        </p:txBody>
      </p:sp>
    </p:spTree>
    <p:extLst>
      <p:ext uri="{BB962C8B-B14F-4D97-AF65-F5344CB8AC3E}">
        <p14:creationId xmlns:p14="http://schemas.microsoft.com/office/powerpoint/2010/main" val="420869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Órbita">
  <a:themeElements>
    <a:clrScheme name="Documental de viaj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Órbita">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Órbita">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Órbita.thmx</Template>
  <TotalTime>980</TotalTime>
  <Words>2554</Words>
  <Application>Microsoft Macintosh PowerPoint</Application>
  <PresentationFormat>Presentación en pantalla (4:3)</PresentationFormat>
  <Paragraphs>279</Paragraphs>
  <Slides>43</Slides>
  <Notes>2</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Órbita</vt:lpstr>
      <vt:lpstr>Aplicación del costeo ABC</vt:lpstr>
      <vt:lpstr>INTRODUCCIÓN</vt:lpstr>
      <vt:lpstr>PRESENTACIÓN</vt:lpstr>
      <vt:lpstr>CONTENIDO</vt:lpstr>
      <vt:lpstr> MATERIAL PROYECTABLE. SERIE 3 </vt:lpstr>
      <vt:lpstr>GUIÓN EXPLICATIVO</vt:lpstr>
      <vt:lpstr>…GUIÓN EXPLICATIVO</vt:lpstr>
      <vt:lpstr>PROGRAMA DE ESTUDIOS SIMULACIÓN DE COSTOS Y PRESUPUESTOS</vt:lpstr>
      <vt:lpstr> Método de costeo ABC</vt:lpstr>
      <vt:lpstr>Caso de estudio AUTOIZU</vt:lpstr>
      <vt:lpstr>AUTOIZU</vt:lpstr>
      <vt:lpstr>Asiento Pick up</vt:lpstr>
      <vt:lpstr>Asiento Estaquitas</vt:lpstr>
      <vt:lpstr>Asiento X-trail</vt:lpstr>
      <vt:lpstr>Solución método de costeo ABC</vt:lpstr>
      <vt:lpstr>1) Identificar la cadena de valor </vt:lpstr>
      <vt:lpstr>1) Identificar la cadena de valor </vt:lpstr>
      <vt:lpstr>2) Identificar la cadena de valor con las actividades </vt:lpstr>
      <vt:lpstr>2) Identificar la cadena de valor con las actividades </vt:lpstr>
      <vt:lpstr>3) Identificar conceptos de costos con las actividades</vt:lpstr>
      <vt:lpstr>3) Identificar conceptos de costos con las actividades</vt:lpstr>
      <vt:lpstr>4) Identificar los inductores  (cost drivers)</vt:lpstr>
      <vt:lpstr>4) Identificar los inductores  (cost drivers)</vt:lpstr>
      <vt:lpstr>5) Cuantificar los inductores  (cost drivers)</vt:lpstr>
      <vt:lpstr>5) Cuantificar los inductores  (cost drivers)</vt:lpstr>
      <vt:lpstr>Reporte de horas trabajadas</vt:lpstr>
      <vt:lpstr>6) Identificar las actividades con los importes de gastos</vt:lpstr>
      <vt:lpstr>6) Identificar las actividades con los importes de gastos</vt:lpstr>
      <vt:lpstr>7) Determinación del costo unitario por actividad</vt:lpstr>
      <vt:lpstr>7) Determinación del costo unitario por actividad</vt:lpstr>
      <vt:lpstr>8) Resumen del costo por actividad en cada producto y costo unitario</vt:lpstr>
      <vt:lpstr>8) Resumen del costo por actividad en cada producto y costo unitario</vt:lpstr>
      <vt:lpstr>Presentación de PowerPoint</vt:lpstr>
      <vt:lpstr>Presentación de PowerPoint</vt:lpstr>
      <vt:lpstr>Presentación de PowerPoint</vt:lpstr>
      <vt:lpstr>Presentación de PowerPoint</vt:lpstr>
      <vt:lpstr>Solución costeo tradicional</vt:lpstr>
      <vt:lpstr>1) Determinación cuota GIF</vt:lpstr>
      <vt:lpstr>2) Determinación de GIF por producto</vt:lpstr>
      <vt:lpstr>3) Determinación del costo unitario</vt:lpstr>
      <vt:lpstr>4) Estado de resultados de acuerdo a costeo tradicional</vt:lpstr>
      <vt:lpstr>Reflexiones finales</vt:lpstr>
      <vt:lpstr>Referencias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Cadena de valor Materia: Simulación costos y presupuestos</dc:title>
  <dc:creator>MARIA DEL ROSARIO</dc:creator>
  <cp:lastModifiedBy>MARIA DEL ROSARIO</cp:lastModifiedBy>
  <cp:revision>70</cp:revision>
  <dcterms:created xsi:type="dcterms:W3CDTF">2018-09-14T01:58:57Z</dcterms:created>
  <dcterms:modified xsi:type="dcterms:W3CDTF">2019-09-26T21:53:12Z</dcterms:modified>
</cp:coreProperties>
</file>