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85" r:id="rId3"/>
    <p:sldId id="386" r:id="rId4"/>
    <p:sldId id="381" r:id="rId5"/>
    <p:sldId id="346" r:id="rId6"/>
    <p:sldId id="389" r:id="rId7"/>
    <p:sldId id="345" r:id="rId8"/>
    <p:sldId id="388" r:id="rId9"/>
    <p:sldId id="347" r:id="rId10"/>
    <p:sldId id="387" r:id="rId11"/>
    <p:sldId id="382" r:id="rId12"/>
    <p:sldId id="390" r:id="rId13"/>
    <p:sldId id="392" r:id="rId14"/>
    <p:sldId id="348" r:id="rId15"/>
    <p:sldId id="393" r:id="rId16"/>
    <p:sldId id="354" r:id="rId17"/>
    <p:sldId id="391" r:id="rId18"/>
    <p:sldId id="349" r:id="rId19"/>
    <p:sldId id="350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5" r:id="rId29"/>
    <p:sldId id="276" r:id="rId30"/>
    <p:sldId id="383" r:id="rId31"/>
    <p:sldId id="384" r:id="rId32"/>
    <p:sldId id="394" r:id="rId3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5818"/>
    <a:srgbClr val="1E2E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0"/>
  </p:normalViewPr>
  <p:slideViewPr>
    <p:cSldViewPr>
      <p:cViewPr varScale="1">
        <p:scale>
          <a:sx n="111" d="100"/>
          <a:sy n="111" d="100"/>
        </p:scale>
        <p:origin x="1680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Elipse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Títu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22" name="Subtítu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_tradnl"/>
              <a:t>Haga clic para modificar el estilo de subtítulo del patrón</a:t>
            </a:r>
            <a:endParaRPr lang="en-US"/>
          </a:p>
        </p:txBody>
      </p:sp>
      <p:sp>
        <p:nvSpPr>
          <p:cNvPr id="6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Marcador de pie de págin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3ADB6B-32AD-7549-9B86-A13E410237B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0220438"/>
      </p:ext>
    </p:extLst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fecha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F52AF-0D46-0E4A-9DCC-C8D0A8806C5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7948340"/>
      </p:ext>
    </p:extLst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fecha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E31A4-291B-A947-BD22-AD04BF11836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4497585"/>
      </p:ext>
    </p:extLst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fecha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2F353-F95A-BD48-BD9E-CD43BB08EA2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2768013"/>
      </p:ext>
    </p:extLst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ángulo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Elipse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Elipse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8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9FC3C6-E7C2-C74E-A48D-00F76A37BCB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8412604"/>
      </p:ext>
    </p:extLst>
  </p:cSld>
  <p:clrMapOvr>
    <a:masterClrMapping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5" name="Marcador de fecha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62924-8C39-2148-827B-1A89837D310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8651664"/>
      </p:ext>
    </p:extLst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98AF89-E3EB-ED49-B764-7FF4D4EFFA8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1705477"/>
      </p:ext>
    </p:extLst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fecha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88CF2-E337-5F49-A940-A9913707C12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2320921"/>
      </p:ext>
    </p:extLst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ectángulo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C3273A-5C08-494E-A67B-4F5C21144C3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1360614"/>
      </p:ext>
    </p:extLst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40052C-117D-584B-871B-D174B5FA0CE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1893361"/>
      </p:ext>
    </p:extLst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ea typeface="+mn-ea"/>
              <a:cs typeface="+mn-cs"/>
            </a:endParaRPr>
          </a:p>
        </p:txBody>
      </p:sp>
      <p:sp>
        <p:nvSpPr>
          <p:cNvPr id="6" name="Proceso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Proceso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s-ES_tradnl" noProof="0"/>
              <a:t>Arrastre la imagen al marcador de posición o haga clic en el icono para agregar</a:t>
            </a:r>
            <a:endParaRPr lang="en-US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8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F84DB9-2A23-6945-BD70-9998A2747F9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5316054"/>
      </p:ext>
    </p:extLst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rcular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Elipse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Anillo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ángulo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Marcador de título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1033" name="Marcador de texto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24" name="Marcador de fech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cs typeface="Arial" charset="0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Marcador de número de diapositiva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cs typeface="Arial" charset="0"/>
              </a:defRPr>
            </a:lvl1pPr>
            <a:extLst/>
          </a:lstStyle>
          <a:p>
            <a:pPr>
              <a:defRPr/>
            </a:pPr>
            <a:fld id="{CE74267D-F5F4-314E-AB1D-63782CBBD2B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5" name="Rectángulo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36" r:id="rId2"/>
    <p:sldLayoutId id="2147483742" r:id="rId3"/>
    <p:sldLayoutId id="2147483737" r:id="rId4"/>
    <p:sldLayoutId id="2147483743" r:id="rId5"/>
    <p:sldLayoutId id="2147483738" r:id="rId6"/>
    <p:sldLayoutId id="2147483744" r:id="rId7"/>
    <p:sldLayoutId id="2147483745" r:id="rId8"/>
    <p:sldLayoutId id="2147483746" r:id="rId9"/>
    <p:sldLayoutId id="2147483739" r:id="rId10"/>
    <p:sldLayoutId id="2147483740" r:id="rId11"/>
  </p:sldLayoutIdLst>
  <p:transition>
    <p:wheel spokes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charset="0"/>
          <a:ea typeface="ＭＳ Ｐゴシック" charset="0"/>
          <a:cs typeface="ＭＳ Ｐゴシック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charset="0"/>
        <a:buChar char="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charset="0"/>
        <a:buChar char="◦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charset="0"/>
        <a:buChar char="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charset="0"/>
        <a:buChar char="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charset="0"/>
        <a:buChar char="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8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1340768"/>
            <a:ext cx="6769100" cy="532832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2000" dirty="0">
                <a:solidFill>
                  <a:srgbClr val="3A5818"/>
                </a:solidFill>
                <a:latin typeface="Rockwell Extra Bold" charset="0"/>
                <a:ea typeface="+mn-ea"/>
                <a:cs typeface="Arial" charset="0"/>
              </a:rPr>
              <a:t>UNIVERSIDAD AUTONOMA DEL ESTADO DE MEXICO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" sz="2000" dirty="0">
              <a:solidFill>
                <a:srgbClr val="3A5818"/>
              </a:solidFill>
              <a:latin typeface="Rockwell Extra Bold" charset="0"/>
              <a:ea typeface="+mn-ea"/>
              <a:cs typeface="Arial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2000" dirty="0">
                <a:solidFill>
                  <a:srgbClr val="3A5818"/>
                </a:solidFill>
                <a:latin typeface="Rockwell Extra Bold" charset="0"/>
                <a:ea typeface="+mn-ea"/>
                <a:cs typeface="Arial" charset="0"/>
              </a:rPr>
              <a:t>FACULTAD DE MEDICINA VETERINARIA Y ZOOTECNIA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" sz="2000" dirty="0">
              <a:solidFill>
                <a:srgbClr val="3A5818"/>
              </a:solidFill>
              <a:latin typeface="Rockwell Extra Bold" charset="0"/>
              <a:ea typeface="+mn-ea"/>
              <a:cs typeface="Arial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2000" dirty="0">
                <a:solidFill>
                  <a:srgbClr val="3A5818"/>
                </a:solidFill>
                <a:latin typeface="Rockwell Extra Bold" charset="0"/>
                <a:ea typeface="+mn-ea"/>
                <a:cs typeface="Arial" charset="0"/>
              </a:rPr>
              <a:t>UNIDAD 3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" sz="2000" dirty="0">
              <a:solidFill>
                <a:srgbClr val="3A5818"/>
              </a:solidFill>
              <a:latin typeface="Rockwell Extra Bold" charset="0"/>
              <a:ea typeface="+mn-ea"/>
              <a:cs typeface="Arial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sz="2000" dirty="0">
                <a:solidFill>
                  <a:srgbClr val="3A5818"/>
                </a:solidFill>
                <a:latin typeface="Rockwell Extra Bold" charset="0"/>
                <a:ea typeface="+mn-ea"/>
                <a:cs typeface="Arial" charset="0"/>
              </a:rPr>
              <a:t>ANTIBIOTICOS: BETALACTAMICOS: CEFALOSPORINAS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" sz="2000" dirty="0">
              <a:solidFill>
                <a:srgbClr val="3A5818"/>
              </a:solidFill>
              <a:latin typeface="Rockwell Extra Bold" charset="0"/>
              <a:ea typeface="+mn-ea"/>
              <a:cs typeface="Arial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MX" dirty="0">
                <a:latin typeface="Arial" charset="0"/>
                <a:ea typeface="+mn-ea"/>
                <a:cs typeface="Arial" charset="0"/>
              </a:rPr>
              <a:t>M en F. D. </a:t>
            </a:r>
            <a:r>
              <a:rPr lang="es-MX">
                <a:latin typeface="Arial" charset="0"/>
                <a:ea typeface="+mn-ea"/>
                <a:cs typeface="Arial" charset="0"/>
              </a:rPr>
              <a:t>DESIDERIO RODRÍGUEZ VELÁZQUEZ</a:t>
            </a:r>
            <a:endParaRPr lang="es-MX" dirty="0"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3314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47625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817B708-0DD4-EA4D-A78E-C1D725C76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/>
              <a:t>Tienen gran estabilidad en presencia de </a:t>
            </a:r>
            <a:r>
              <a:rPr lang="es-ES" dirty="0" err="1"/>
              <a:t>ß-lactamasas</a:t>
            </a:r>
            <a:r>
              <a:rPr lang="es-ES" dirty="0"/>
              <a:t> y por tanto, tienen buena actividad contra un amplio espectro de bacterias GRAM-, incluyendo N </a:t>
            </a:r>
            <a:r>
              <a:rPr lang="es-ES" dirty="0" err="1"/>
              <a:t>gonorrhoeae</a:t>
            </a:r>
            <a:r>
              <a:rPr lang="es-ES" dirty="0"/>
              <a:t> productor de </a:t>
            </a:r>
            <a:r>
              <a:rPr lang="es-ES" dirty="0" err="1"/>
              <a:t>penicilinasa</a:t>
            </a:r>
            <a:r>
              <a:rPr lang="es-ES" dirty="0"/>
              <a:t> y la mayoría de </a:t>
            </a:r>
            <a:r>
              <a:rPr lang="es-ES" dirty="0" err="1"/>
              <a:t>enterobacterias</a:t>
            </a:r>
            <a:r>
              <a:rPr lang="es-ES" dirty="0"/>
              <a:t> (</a:t>
            </a:r>
            <a:r>
              <a:rPr lang="es-ES" dirty="0" err="1"/>
              <a:t>citrobacter</a:t>
            </a:r>
            <a:r>
              <a:rPr lang="es-ES" dirty="0"/>
              <a:t>, E. </a:t>
            </a:r>
            <a:r>
              <a:rPr lang="es-ES" dirty="0" err="1"/>
              <a:t>coli</a:t>
            </a:r>
            <a:r>
              <a:rPr lang="es-ES" dirty="0"/>
              <a:t>, </a:t>
            </a:r>
            <a:r>
              <a:rPr lang="es-ES" dirty="0" err="1"/>
              <a:t>Enterobacter</a:t>
            </a:r>
            <a:r>
              <a:rPr lang="es-ES" dirty="0"/>
              <a:t>, </a:t>
            </a:r>
            <a:r>
              <a:rPr lang="es-ES" dirty="0" err="1"/>
              <a:t>Klebsiela</a:t>
            </a:r>
            <a:r>
              <a:rPr lang="es-ES" dirty="0"/>
              <a:t>, </a:t>
            </a:r>
            <a:r>
              <a:rPr lang="es-ES" dirty="0" err="1"/>
              <a:t>Morganela</a:t>
            </a:r>
            <a:r>
              <a:rPr lang="es-ES" dirty="0"/>
              <a:t>, </a:t>
            </a:r>
            <a:r>
              <a:rPr lang="es-ES" dirty="0" err="1"/>
              <a:t>Proteus</a:t>
            </a:r>
            <a:r>
              <a:rPr lang="es-ES" dirty="0"/>
              <a:t>, Providencia y </a:t>
            </a:r>
            <a:r>
              <a:rPr lang="es-ES" dirty="0" err="1"/>
              <a:t>Serratia</a:t>
            </a:r>
            <a:r>
              <a:rPr lang="es-ES" dirty="0"/>
              <a:t>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99799697"/>
      </p:ext>
    </p:extLst>
  </p:cSld>
  <p:clrMapOvr>
    <a:masterClrMapping/>
  </p:clrMapOvr>
  <p:transition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35100" y="1916832"/>
            <a:ext cx="7499350" cy="4331568"/>
          </a:xfrm>
        </p:spPr>
        <p:txBody>
          <a:bodyPr/>
          <a:lstStyle/>
          <a:p>
            <a:pPr eaLnBrk="1" hangingPunct="1"/>
            <a:r>
              <a:rPr lang="es-MX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Cefquinome</a:t>
            </a:r>
          </a:p>
          <a:p>
            <a:pPr eaLnBrk="1" hangingPunct="1"/>
            <a:endParaRPr lang="es-MX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s-MX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Cefepima</a:t>
            </a:r>
          </a:p>
          <a:p>
            <a:pPr eaLnBrk="1" hangingPunct="1">
              <a:buFont typeface="Wingdings" pitchFamily="2" charset="2"/>
              <a:buNone/>
            </a:pPr>
            <a:endParaRPr lang="es-MX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s-MX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Acción contra gram + y gram- ,como Salmonella, Pasterella, Streptococcus.</a:t>
            </a:r>
            <a:endParaRPr lang="es-ES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4745D88-4077-DD41-8B69-5C51CD3D7C09}"/>
              </a:ext>
            </a:extLst>
          </p:cNvPr>
          <p:cNvSpPr txBox="1"/>
          <p:nvPr/>
        </p:nvSpPr>
        <p:spPr>
          <a:xfrm>
            <a:off x="3703899" y="983848"/>
            <a:ext cx="3001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CUARTA GENERACIÓN</a:t>
            </a:r>
          </a:p>
        </p:txBody>
      </p:sp>
    </p:spTree>
    <p:extLst>
      <p:ext uri="{BB962C8B-B14F-4D97-AF65-F5344CB8AC3E}">
        <p14:creationId xmlns:p14="http://schemas.microsoft.com/office/powerpoint/2010/main" val="2777235859"/>
      </p:ext>
    </p:extLst>
  </p:cSld>
  <p:clrMapOvr>
    <a:masterClrMapping/>
  </p:clrMapOvr>
  <p:transition>
    <p:wheel spokes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10CE7A-E1B7-3045-820D-04A167CAC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2400" dirty="0"/>
              <a:t>Generalmente es más resistente a la hidrólisis por </a:t>
            </a:r>
            <a:r>
              <a:rPr lang="es-ES" sz="2400" dirty="0" err="1"/>
              <a:t>ß-lactamasas</a:t>
            </a:r>
            <a:r>
              <a:rPr lang="es-ES" sz="2400" dirty="0"/>
              <a:t> que las de 3ra generación.</a:t>
            </a:r>
            <a:endParaRPr lang="es-MX" sz="2400" dirty="0"/>
          </a:p>
          <a:p>
            <a:pPr algn="just"/>
            <a:r>
              <a:rPr lang="es-ES" sz="2400" dirty="0"/>
              <a:t>Tiene similar actividad que </a:t>
            </a:r>
            <a:r>
              <a:rPr lang="es-ES" sz="2400" dirty="0" err="1"/>
              <a:t>ceftazidima</a:t>
            </a:r>
            <a:r>
              <a:rPr lang="es-ES" sz="2400" dirty="0"/>
              <a:t> sobre P. </a:t>
            </a:r>
            <a:r>
              <a:rPr lang="es-ES" sz="2400" dirty="0" err="1"/>
              <a:t>aeruginosa</a:t>
            </a:r>
            <a:r>
              <a:rPr lang="es-ES" sz="2400" dirty="0"/>
              <a:t> y otras bacterias GRAM -, pero menos activa contra otras especies de </a:t>
            </a:r>
            <a:r>
              <a:rPr lang="es-ES" sz="2400" dirty="0" err="1"/>
              <a:t>pseudomonas</a:t>
            </a:r>
            <a:r>
              <a:rPr lang="es-ES" sz="2400" dirty="0"/>
              <a:t>.</a:t>
            </a:r>
            <a:endParaRPr lang="es-MX" sz="2400" dirty="0"/>
          </a:p>
          <a:p>
            <a:pPr algn="just"/>
            <a:r>
              <a:rPr lang="es-ES" sz="2400" dirty="0"/>
              <a:t>Es inactiva contra estafilococos resistentes a </a:t>
            </a:r>
            <a:r>
              <a:rPr lang="es-ES" sz="2400" dirty="0" err="1"/>
              <a:t>meticilina</a:t>
            </a:r>
            <a:r>
              <a:rPr lang="es-ES" sz="2400" dirty="0"/>
              <a:t>, </a:t>
            </a:r>
            <a:r>
              <a:rPr lang="es-ES" sz="2400" dirty="0" err="1"/>
              <a:t>neumococoresistente</a:t>
            </a:r>
            <a:r>
              <a:rPr lang="es-ES" sz="2400" dirty="0"/>
              <a:t> a penicilina, la mayoría decepas de </a:t>
            </a:r>
            <a:r>
              <a:rPr lang="es-ES" sz="2400" dirty="0" err="1"/>
              <a:t>clostridium</a:t>
            </a:r>
            <a:r>
              <a:rPr lang="es-ES" sz="2400" dirty="0"/>
              <a:t> </a:t>
            </a:r>
            <a:r>
              <a:rPr lang="es-ES" sz="2400" dirty="0" err="1"/>
              <a:t>difficile</a:t>
            </a:r>
            <a:r>
              <a:rPr lang="es-ES" sz="2400" dirty="0"/>
              <a:t> y la mayoría de cepas de </a:t>
            </a:r>
            <a:r>
              <a:rPr lang="es-ES" sz="2400" dirty="0" err="1"/>
              <a:t>enterococos</a:t>
            </a:r>
            <a:r>
              <a:rPr lang="es-ES" sz="2400" dirty="0"/>
              <a:t>, como el </a:t>
            </a:r>
            <a:r>
              <a:rPr lang="es-ES" sz="2400" dirty="0" err="1"/>
              <a:t>Enterococcus</a:t>
            </a:r>
            <a:r>
              <a:rPr lang="es-ES" sz="2400" dirty="0"/>
              <a:t> </a:t>
            </a:r>
            <a:r>
              <a:rPr lang="es-ES" sz="2400" dirty="0" err="1"/>
              <a:t>faecalis</a:t>
            </a:r>
            <a:r>
              <a:rPr lang="es-ES" sz="2400" dirty="0"/>
              <a:t>.</a:t>
            </a:r>
            <a:endParaRPr lang="es-MX" sz="24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75004408"/>
      </p:ext>
    </p:extLst>
  </p:cSld>
  <p:clrMapOvr>
    <a:masterClrMapping/>
  </p:clrMapOvr>
  <p:transition>
    <p:wheel spokes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1BB832-4D1B-D647-8009-8828D56492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Existe en la actualidad una nueva generación de cefalosporinas que debemos utilizar con gran reserva por el abuso iniscriminado de los antibioticos y se esta generando una resistencia terrible a estos, por lo que se recomienda utilizar en caso muy necesario y evitar el abuso de estos ultimos. Que es la quinta generación.</a:t>
            </a:r>
          </a:p>
        </p:txBody>
      </p:sp>
    </p:spTree>
    <p:extLst>
      <p:ext uri="{BB962C8B-B14F-4D97-AF65-F5344CB8AC3E}">
        <p14:creationId xmlns:p14="http://schemas.microsoft.com/office/powerpoint/2010/main" val="1950621280"/>
      </p:ext>
    </p:extLst>
  </p:cSld>
  <p:clrMapOvr>
    <a:masterClrMapping/>
  </p:clrMapOvr>
  <p:transition>
    <p:wheel spokes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35100" y="548680"/>
            <a:ext cx="7499350" cy="5699720"/>
          </a:xfrm>
        </p:spPr>
        <p:txBody>
          <a:bodyPr/>
          <a:lstStyle/>
          <a:p>
            <a:pPr marL="82550" indent="0" algn="just">
              <a:buNone/>
            </a:pPr>
            <a:endParaRPr lang="es-MX" sz="2800" dirty="0"/>
          </a:p>
          <a:p>
            <a:pPr marL="82550" indent="0" algn="ctr" eaLnBrk="1" hangingPunct="1">
              <a:buNone/>
            </a:pPr>
            <a:r>
              <a:rPr lang="es-ES" altLang="es-MX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CEFALOSPORINAS DE QUINTA GENERACIÓN</a:t>
            </a:r>
            <a:endParaRPr lang="es-ES_tradnl" altLang="es-MX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s-ES" altLang="es-MX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s-ES" altLang="es-MX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2550" indent="0" eaLnBrk="1" hangingPunct="1">
              <a:buNone/>
            </a:pPr>
            <a:endParaRPr lang="es-ES_tradnl" altLang="es-MX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/>
            <a:r>
              <a:rPr lang="es-ES" altLang="es-MX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CEFTOBRIPOLE: PRESENTA ACTIVIDAD CONTRA S. AUREUS  Y OTROS MICROORGANISMOS COMO ESTREPTOCOCO NEUMONIAE, PSEUDOMONA AURIGINOSA Y ENTEROCOCOS TODOS PENICILINO RESISTENTES.</a:t>
            </a:r>
          </a:p>
          <a:p>
            <a:pPr marL="82550" indent="0" algn="just" eaLnBrk="1" hangingPunct="1">
              <a:buNone/>
            </a:pPr>
            <a:endParaRPr lang="es-ES_tradnl" altLang="es-MX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/>
            <a:r>
              <a:rPr lang="es-ES" altLang="es-MX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DOSIS: 500 MG CADA 8 HORAS IV</a:t>
            </a:r>
            <a:endParaRPr lang="es-ES_tradnl" altLang="es-MX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2550" indent="0" eaLnBrk="1" hangingPunct="1">
              <a:buNone/>
            </a:pPr>
            <a:r>
              <a:rPr lang="es-ES" altLang="es-MX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ES_tradnl" altLang="es-MX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2550" indent="0" eaLnBrk="1" hangingPunct="1">
              <a:buNone/>
            </a:pPr>
            <a:r>
              <a:rPr lang="es-ES" altLang="es-MX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ES_tradnl" altLang="es-MX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846311597"/>
      </p:ext>
    </p:extLst>
  </p:cSld>
  <p:clrMapOvr>
    <a:masterClrMapping/>
  </p:clrMapOvr>
  <p:transition>
    <p:wheel spokes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9D5417-15E3-4E45-A479-BC7C9705F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s-ES" altLang="es-MX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altLang="es-MX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EFECTOS ADVERSOS</a:t>
            </a:r>
            <a:br>
              <a:rPr lang="es-ES_tradnl" altLang="es-MX" sz="4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8140DA8-78D0-184C-872B-C23442BDB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alt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Reacciones de hipersensibilidad como urticaria, exantema, prurito, fiebre por medicamentos, </a:t>
            </a:r>
            <a:r>
              <a:rPr lang="es-ES" altLang="es-MX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eosinofilia</a:t>
            </a:r>
            <a:r>
              <a:rPr lang="es-ES" alt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trombosis, anemia hemolítica, trastornos de la</a:t>
            </a:r>
            <a:r>
              <a:rPr lang="es-ES_tradnl" alt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alt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hemostasia, diarreas, aumento de las transaminasas, nauseas vómitos.</a:t>
            </a:r>
            <a:endParaRPr lang="es-ES_tradnl" altLang="es-MX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3259720"/>
      </p:ext>
    </p:extLst>
  </p:cSld>
  <p:clrMapOvr>
    <a:masterClrMapping/>
  </p:clrMapOvr>
  <p:transition>
    <p:wheel spokes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331640" y="1556792"/>
            <a:ext cx="7200800" cy="4536504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MX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Pueden generar reacciones de hipersensibilidad.</a:t>
            </a:r>
          </a:p>
          <a:p>
            <a:pPr algn="just" eaLnBrk="1" hangingPunct="1">
              <a:lnSpc>
                <a:spcPct val="90000"/>
              </a:lnSpc>
            </a:pPr>
            <a:r>
              <a:rPr lang="es-MX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No se ha registrado teratogenia por uso de céfalosporinas durante la preñez.</a:t>
            </a:r>
          </a:p>
          <a:p>
            <a:pPr algn="just" eaLnBrk="1" hangingPunct="1">
              <a:lnSpc>
                <a:spcPct val="90000"/>
              </a:lnSpc>
            </a:pPr>
            <a:r>
              <a:rPr lang="es-MX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Las dosis muy altas y tratamientos prolongados como se ha sugerido para tratar piodermas en perros, puede causar neurotoxicidad, hepatitis, nefritis y necrosis tubular.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65461899"/>
      </p:ext>
    </p:extLst>
  </p:cSld>
  <p:clrMapOvr>
    <a:masterClrMapping/>
  </p:clrMapOvr>
  <p:transition>
    <p:wheel spokes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BAE71F-D751-5047-8DAB-C7A4E1F14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/>
              <a:t>CONTRAINDICACIONES: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4D4252-7EB2-C64C-A927-3CD30D4D20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2800" dirty="0"/>
              <a:t>Botulismo, parkinsonismo o miastenia </a:t>
            </a:r>
            <a:r>
              <a:rPr lang="es-ES" sz="2800" dirty="0" err="1"/>
              <a:t>gravis</a:t>
            </a:r>
            <a:r>
              <a:rPr lang="es-ES" sz="2800" dirty="0"/>
              <a:t> ya que los </a:t>
            </a:r>
            <a:r>
              <a:rPr lang="es-ES" sz="2800" dirty="0" err="1"/>
              <a:t>aminoglucósidos</a:t>
            </a:r>
            <a:r>
              <a:rPr lang="es-ES" sz="2800" dirty="0"/>
              <a:t> pueden</a:t>
            </a:r>
            <a:r>
              <a:rPr lang="es-MX" sz="2800" dirty="0"/>
              <a:t> </a:t>
            </a:r>
            <a:r>
              <a:rPr lang="es-ES" sz="2800" dirty="0"/>
              <a:t>causar bloqueo neuromuscular; en caso de deshidratación o insuficiencia renal porque aumenta las concentraciones séricas de </a:t>
            </a:r>
            <a:r>
              <a:rPr lang="es-ES" sz="2800" dirty="0" err="1"/>
              <a:t>aminoglucósidos</a:t>
            </a:r>
            <a:r>
              <a:rPr lang="es-ES" sz="2800" dirty="0"/>
              <a:t>; trastornos del octavo nervio craneal; reacción alérgica previa a cualquier </a:t>
            </a:r>
            <a:r>
              <a:rPr lang="es-ES" sz="2800" dirty="0" err="1"/>
              <a:t>aminoglucósido</a:t>
            </a:r>
            <a:r>
              <a:rPr lang="es-ES" sz="2800" dirty="0"/>
              <a:t>.</a:t>
            </a:r>
            <a:endParaRPr lang="es-MX" sz="28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96949838"/>
      </p:ext>
    </p:extLst>
  </p:cSld>
  <p:clrMapOvr>
    <a:masterClrMapping/>
  </p:clrMapOvr>
  <p:transition>
    <p:wheel spokes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35100" y="2204864"/>
            <a:ext cx="7499350" cy="4043536"/>
          </a:xfrm>
        </p:spPr>
        <p:txBody>
          <a:bodyPr/>
          <a:lstStyle/>
          <a:p>
            <a:pPr eaLnBrk="1" hangingPunct="1"/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Por lo general el efecto de cefalosporinas es bactericida.</a:t>
            </a:r>
          </a:p>
          <a:p>
            <a:pPr eaLnBrk="1" hangingPunct="1"/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La diferencia de espectro se define por la </a:t>
            </a: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especifidad</a:t>
            </a: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 a la proteína que se une cada grupo (</a:t>
            </a: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carboxipeptidasas</a:t>
            </a: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, </a:t>
            </a: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transpeptidasas</a:t>
            </a: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, </a:t>
            </a: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endopeptidasas</a:t>
            </a: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).</a:t>
            </a:r>
          </a:p>
          <a:p>
            <a:pPr marL="82550" indent="0">
              <a:buNone/>
            </a:pPr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B529E79-7C05-1C48-B191-79BC5CA13485}"/>
              </a:ext>
            </a:extLst>
          </p:cNvPr>
          <p:cNvSpPr txBox="1"/>
          <p:nvPr/>
        </p:nvSpPr>
        <p:spPr>
          <a:xfrm>
            <a:off x="2123728" y="836712"/>
            <a:ext cx="5672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CLASIFICACION DE ACUERDO A SU EFECTO</a:t>
            </a:r>
          </a:p>
        </p:txBody>
      </p:sp>
    </p:spTree>
    <p:extLst>
      <p:ext uri="{BB962C8B-B14F-4D97-AF65-F5344CB8AC3E}">
        <p14:creationId xmlns:p14="http://schemas.microsoft.com/office/powerpoint/2010/main" val="676319847"/>
      </p:ext>
    </p:extLst>
  </p:cSld>
  <p:clrMapOvr>
    <a:masterClrMapping/>
  </p:clrMapOvr>
  <p:transition>
    <p:wheel spokes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Farmacocinética General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35100" y="1700808"/>
            <a:ext cx="7499350" cy="4547592"/>
          </a:xfrm>
        </p:spPr>
        <p:txBody>
          <a:bodyPr/>
          <a:lstStyle/>
          <a:p>
            <a:pPr eaLnBrk="1" hangingPunct="1"/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Solo algunas cefalosporinas de 1a. Generación son absorbidas vía oral, recientemente la </a:t>
            </a: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cefuroxima</a:t>
            </a: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acetil (2a), y la </a:t>
            </a: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cefixima</a:t>
            </a: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(3a) han cambiado este concepto.</a:t>
            </a:r>
          </a:p>
          <a:p>
            <a:pPr eaLnBrk="1" hangingPunct="1"/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El ingreso a la unidad </a:t>
            </a: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fetoplacentaria</a:t>
            </a: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de las cefalosporinas es de 10%.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84962818"/>
      </p:ext>
    </p:extLst>
  </p:cSld>
  <p:clrMapOvr>
    <a:masterClrMapping/>
  </p:clrMapOvr>
  <p:transition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D52CA0-6DA3-E94F-90F7-A596F0FC3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Objetivo de la Unidad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DA52DD-9880-D747-8ADE-CB517D4F3A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400" dirty="0"/>
              <a:t>Analizar los antimicrobianos de mayor relevancia en la medicina veterinaria, sus efectos en el paciente, el medio ambiente y sus implicaciones en temas de salud pública, por medio de la discusión y análisis de los mecanismos de acción de los diferentes fármacos de este grupo, sus indicaciones y sus efectos adversos, considerando el impacto en el entorno del paciente y propietario, para prescribir de manera correcta y crítica el tratamiento más adecuado de acuerdo a las particularidades del paciente y su patología.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7434878"/>
      </p:ext>
    </p:extLst>
  </p:cSld>
  <p:clrMapOvr>
    <a:masterClrMapping/>
  </p:clrMapOvr>
  <p:transition>
    <p:wheel spokes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>
            <a:extLst>
              <a:ext uri="{FF2B5EF4-FFF2-40B4-BE49-F238E27FC236}">
                <a16:creationId xmlns:a16="http://schemas.microsoft.com/office/drawing/2014/main" id="{7716CD29-4319-2B4A-A3A6-33B605027B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CEFADROXIL</a:t>
            </a:r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7C258F1-7B8F-804A-ACC5-5CF7671868E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s-MX" altLang="es-MX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Actividad Antibacteriana: amplio aspectro similar a las demas cefalosporinas de 1a. generación, pero resistente a algunas beta lactamasas.</a:t>
            </a:r>
          </a:p>
          <a:p>
            <a:pPr eaLnBrk="1" hangingPunct="1">
              <a:lnSpc>
                <a:spcPct val="80000"/>
              </a:lnSpc>
            </a:pPr>
            <a:r>
              <a:rPr lang="es-MX" altLang="es-MX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Usos: infecciones causadas por microorganismos sensibles en vias respiratorias, piel, vias urinarias, tejidos blandos, hueso y articulasiones.</a:t>
            </a:r>
          </a:p>
          <a:p>
            <a:pPr eaLnBrk="1" hangingPunct="1">
              <a:lnSpc>
                <a:spcPct val="80000"/>
              </a:lnSpc>
            </a:pPr>
            <a:r>
              <a:rPr lang="es-MX" altLang="es-MX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Dosis: Perro 20 mg/kg (vo)/12hrs.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MX" altLang="es-MX" sz="2400">
                <a:latin typeface="Calibri" panose="020F0502020204030204" pitchFamily="34" charset="0"/>
                <a:ea typeface="ＭＳ Ｐゴシック" panose="020B0600070205080204" pitchFamily="34" charset="-128"/>
              </a:rPr>
              <a:t>              Gato 20 mg/kg (vo)/12-24 hrs.  </a:t>
            </a:r>
          </a:p>
          <a:p>
            <a:pPr eaLnBrk="1" hangingPunct="1">
              <a:lnSpc>
                <a:spcPct val="80000"/>
              </a:lnSpc>
            </a:pPr>
            <a:endParaRPr lang="es-ES" altLang="es-MX" sz="240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9662317"/>
      </p:ext>
    </p:extLst>
  </p:cSld>
  <p:clrMapOvr>
    <a:masterClrMapping/>
  </p:clrMapOvr>
  <p:transition>
    <p:wheel spokes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>
            <a:extLst>
              <a:ext uri="{FF2B5EF4-FFF2-40B4-BE49-F238E27FC236}">
                <a16:creationId xmlns:a16="http://schemas.microsoft.com/office/drawing/2014/main" id="{064F52CF-FBE1-1743-B6EB-864B83A9C1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CEFALEXINA</a:t>
            </a:r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0722" name="Rectangle 3">
            <a:extLst>
              <a:ext uri="{FF2B5EF4-FFF2-40B4-BE49-F238E27FC236}">
                <a16:creationId xmlns:a16="http://schemas.microsoft.com/office/drawing/2014/main" id="{CD6EA6AE-50E0-804E-990C-24E2A410888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A.A: amplio aspectro, pero menos activa contra beta lactamasa producida por estafilococo.</a:t>
            </a:r>
          </a:p>
          <a:p>
            <a:pPr eaLnBrk="1" hangingPunct="1">
              <a:lnSpc>
                <a:spcPct val="80000"/>
              </a:lnSpc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 Usos: útil en infecciones de vias urinarias.</a:t>
            </a:r>
          </a:p>
          <a:p>
            <a:pPr eaLnBrk="1" hangingPunct="1">
              <a:lnSpc>
                <a:spcPct val="80000"/>
              </a:lnSpc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Dosis: Perro 10-15mg/kg(vo), 10mg/kg (Im, sc).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   Cerdo 15mg/kg (Iv).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   Caballo 10 mg/kg (Im, Iv).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   Aves 25-50 mg/kg (vo). </a:t>
            </a:r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824445"/>
      </p:ext>
    </p:extLst>
  </p:cSld>
  <p:clrMapOvr>
    <a:masterClrMapping/>
  </p:clrMapOvr>
  <p:transition>
    <p:wheel spokes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>
            <a:extLst>
              <a:ext uri="{FF2B5EF4-FFF2-40B4-BE49-F238E27FC236}">
                <a16:creationId xmlns:a16="http://schemas.microsoft.com/office/drawing/2014/main" id="{D43C9512-BAC8-BB41-932C-E7B0D56CAD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CEFALOTINA</a:t>
            </a:r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20185535-2298-EC4D-A9D0-BF72FAC4C9C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A.A: amplio aspectro, incluyendo microorganismos gram+ y gram-. Sensibilidad antibacteriana igual al cefadroxil.</a:t>
            </a:r>
          </a:p>
          <a:p>
            <a:pPr eaLnBrk="1" hangingPunct="1">
              <a:lnSpc>
                <a:spcPct val="70000"/>
              </a:lnSpc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Usos: infecciones causadas por microorganismos sensibles en aparato respiratorio, piel, vías urinarias, hueso.</a:t>
            </a:r>
          </a:p>
          <a:p>
            <a:pPr eaLnBrk="1" hangingPunct="1">
              <a:lnSpc>
                <a:spcPct val="70000"/>
              </a:lnSpc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Dosis: Perro 15-40 mg/kg (Iv)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   Caballo 11 mg/kg (Im, Iv)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   Aves 100 mg/kg (Im)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Dolorosa IM.</a:t>
            </a:r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1834165"/>
      </p:ext>
    </p:extLst>
  </p:cSld>
  <p:clrMapOvr>
    <a:masterClrMapping/>
  </p:clrMapOvr>
  <p:transition>
    <p:wheel spokes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>
            <a:extLst>
              <a:ext uri="{FF2B5EF4-FFF2-40B4-BE49-F238E27FC236}">
                <a16:creationId xmlns:a16="http://schemas.microsoft.com/office/drawing/2014/main" id="{4A15E4BD-779C-8A4B-8308-7D2104A5F1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CEFAZOLINA</a:t>
            </a:r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2770" name="Rectangle 3">
            <a:extLst>
              <a:ext uri="{FF2B5EF4-FFF2-40B4-BE49-F238E27FC236}">
                <a16:creationId xmlns:a16="http://schemas.microsoft.com/office/drawing/2014/main" id="{34002367-D4E4-0245-BEE6-C838ECE09CC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A.A: similar a la cefalotina, pero mas activa contra E. coli y especies de Klebsiella.</a:t>
            </a:r>
          </a:p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Usos: infecciones causadas por microorganismos sensibles en aparato respiratorio, piel, vías urinarias, hueso.</a:t>
            </a:r>
          </a:p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Dosis: Perros, Cerdos 15-30 mg/kg (Iv,Im)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   Caballos 15-20 (Iv)</a:t>
            </a:r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6901207"/>
      </p:ext>
    </p:extLst>
  </p:cSld>
  <p:clrMapOvr>
    <a:masterClrMapping/>
  </p:clrMapOvr>
  <p:transition>
    <p:wheel spokes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>
            <a:extLst>
              <a:ext uri="{FF2B5EF4-FFF2-40B4-BE49-F238E27FC236}">
                <a16:creationId xmlns:a16="http://schemas.microsoft.com/office/drawing/2014/main" id="{9C34946E-037B-3044-885E-6F9F3E262D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CEFAMANDOL</a:t>
            </a:r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3794" name="Rectangle 3">
            <a:extLst>
              <a:ext uri="{FF2B5EF4-FFF2-40B4-BE49-F238E27FC236}">
                <a16:creationId xmlns:a16="http://schemas.microsoft.com/office/drawing/2014/main" id="{48E81344-ADA3-FD43-8961-F31D636BC45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A.A: mas activo contra ciertos microorganismos gram+ (Enterobacter, Proteus, E. coli y Klebsiella.algunos cocos gram – que son menos sensibles.</a:t>
            </a:r>
          </a:p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Usos: infecciones con gram +.</a:t>
            </a:r>
          </a:p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Dosis: Perros y Gatos 15-30 mg/kg (Iv,IM, sc).</a:t>
            </a:r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7684458"/>
      </p:ext>
    </p:extLst>
  </p:cSld>
  <p:clrMapOvr>
    <a:masterClrMapping/>
  </p:clrMapOvr>
  <p:transition>
    <p:wheel spokes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>
            <a:extLst>
              <a:ext uri="{FF2B5EF4-FFF2-40B4-BE49-F238E27FC236}">
                <a16:creationId xmlns:a16="http://schemas.microsoft.com/office/drawing/2014/main" id="{4C5FDF09-649C-AA42-9683-615AB455AE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CEFOXITINA</a:t>
            </a:r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4818" name="Rectangle 3">
            <a:extLst>
              <a:ext uri="{FF2B5EF4-FFF2-40B4-BE49-F238E27FC236}">
                <a16:creationId xmlns:a16="http://schemas.microsoft.com/office/drawing/2014/main" id="{C228919D-1CC4-7F49-87D6-23BE3347A98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A.A: menos activa que el cefamandol contra la mayoría de microorganismos gramm+ y muchos gramm -. Mayor actividad contra Serratia y Bacteroides fragilis, y algunas cepas de Proteus.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Usos: tratamiento para infecciones sensibles.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Dosis: Becerros y Caballos 20-30 mg/kg (Iv, sc).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    Perros 3.75 mg/kg (Iv)</a:t>
            </a:r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2478540"/>
      </p:ext>
    </p:extLst>
  </p:cSld>
  <p:clrMapOvr>
    <a:masterClrMapping/>
  </p:clrMapOvr>
  <p:transition>
    <p:wheel spokes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>
            <a:extLst>
              <a:ext uri="{FF2B5EF4-FFF2-40B4-BE49-F238E27FC236}">
                <a16:creationId xmlns:a16="http://schemas.microsoft.com/office/drawing/2014/main" id="{9A63D47F-4B21-8647-BF11-78B8BC1BB4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CEFTIOFURO</a:t>
            </a:r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D905FD3C-F4FD-5543-80DF-34274F5ABA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</a:pPr>
            <a:r>
              <a:rPr lang="es-MX" altLang="es-MX" sz="1500">
                <a:latin typeface="Calibri" panose="020F0502020204030204" pitchFamily="34" charset="0"/>
                <a:ea typeface="ＭＳ Ｐゴシック" panose="020B0600070205080204" pitchFamily="34" charset="-128"/>
              </a:rPr>
              <a:t>A.A: activa contra microorganismos gram+ y gram -.</a:t>
            </a:r>
          </a:p>
          <a:p>
            <a:pPr eaLnBrk="1" hangingPunct="1">
              <a:lnSpc>
                <a:spcPct val="70000"/>
              </a:lnSpc>
            </a:pPr>
            <a:r>
              <a:rPr lang="es-MX" altLang="es-MX" sz="1500">
                <a:latin typeface="Calibri" panose="020F0502020204030204" pitchFamily="34" charset="0"/>
                <a:ea typeface="ＭＳ Ｐゴシック" panose="020B0600070205080204" pitchFamily="34" charset="-128"/>
              </a:rPr>
              <a:t>Usos: usual en enfermedades respiratorias en la mayoría de las especies.</a:t>
            </a:r>
          </a:p>
          <a:p>
            <a:pPr eaLnBrk="1" hangingPunct="1">
              <a:lnSpc>
                <a:spcPct val="70000"/>
              </a:lnSpc>
            </a:pPr>
            <a:r>
              <a:rPr lang="es-MX" altLang="es-MX" sz="1500">
                <a:latin typeface="Calibri" panose="020F0502020204030204" pitchFamily="34" charset="0"/>
                <a:ea typeface="ＭＳ Ｐゴシック" panose="020B0600070205080204" pitchFamily="34" charset="-128"/>
              </a:rPr>
              <a:t>Dosis: Caballos y Potros 2.2 mg/kg (Im)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s-MX" altLang="es-MX" sz="1500">
                <a:latin typeface="Calibri" panose="020F0502020204030204" pitchFamily="34" charset="0"/>
                <a:ea typeface="ＭＳ Ｐゴシック" panose="020B0600070205080204" pitchFamily="34" charset="-128"/>
              </a:rPr>
              <a:t>   Becerros 2.2-4.4 mg/kg (Im)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s-MX" altLang="es-MX" sz="1500">
                <a:latin typeface="Calibri" panose="020F0502020204030204" pitchFamily="34" charset="0"/>
                <a:ea typeface="ＭＳ Ｐゴシック" panose="020B0600070205080204" pitchFamily="34" charset="-128"/>
              </a:rPr>
              <a:t>   Vacas 1-2 mg/kg (Iv, Im)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s-MX" altLang="es-MX" sz="1500">
                <a:latin typeface="Calibri" panose="020F0502020204030204" pitchFamily="34" charset="0"/>
                <a:ea typeface="ＭＳ Ｐゴシック" panose="020B0600070205080204" pitchFamily="34" charset="-128"/>
              </a:rPr>
              <a:t>   Perros 2.2-4.4 (sc)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s-MX" altLang="es-MX" sz="1500">
                <a:latin typeface="Calibri" panose="020F0502020204030204" pitchFamily="34" charset="0"/>
                <a:ea typeface="ＭＳ Ｐゴシック" panose="020B0600070205080204" pitchFamily="34" charset="-128"/>
              </a:rPr>
              <a:t>   Cerdos 3 mg/kg (Im)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s-MX" altLang="es-MX" sz="1500">
                <a:latin typeface="Calibri" panose="020F0502020204030204" pitchFamily="34" charset="0"/>
                <a:ea typeface="ＭＳ Ｐゴシック" panose="020B0600070205080204" pitchFamily="34" charset="-128"/>
              </a:rPr>
              <a:t>   Borregos 1.1-2.2 mg/kg 8Im,Iv)</a:t>
            </a:r>
            <a:endParaRPr lang="es-ES" altLang="es-MX" sz="150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2441599"/>
      </p:ext>
    </p:extLst>
  </p:cSld>
  <p:clrMapOvr>
    <a:masterClrMapping/>
  </p:clrMapOvr>
  <p:transition>
    <p:wheel spokes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>
            <a:extLst>
              <a:ext uri="{FF2B5EF4-FFF2-40B4-BE49-F238E27FC236}">
                <a16:creationId xmlns:a16="http://schemas.microsoft.com/office/drawing/2014/main" id="{051ACE5A-96AA-EA4B-83E2-F66A233CB1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CEFOPERAZONA</a:t>
            </a:r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6866" name="Rectangle 3">
            <a:extLst>
              <a:ext uri="{FF2B5EF4-FFF2-40B4-BE49-F238E27FC236}">
                <a16:creationId xmlns:a16="http://schemas.microsoft.com/office/drawing/2014/main" id="{85A49492-A662-4A42-B6C0-AFC38648100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A.A: activa contra gram+ y sobre todo enterobacterias.</a:t>
            </a:r>
          </a:p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Usos: enfermedades respiratorias, en mastitis e infecciones sensibles.</a:t>
            </a:r>
          </a:p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Dosis: Vacas 5-10 mg/kg (Im)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   Caballos 10-30 mg/kg (Im) </a:t>
            </a:r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5276868"/>
      </p:ext>
    </p:extLst>
  </p:cSld>
  <p:clrMapOvr>
    <a:masterClrMapping/>
  </p:clrMapOvr>
  <p:transition>
    <p:wheel spokes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>
            <a:extLst>
              <a:ext uri="{FF2B5EF4-FFF2-40B4-BE49-F238E27FC236}">
                <a16:creationId xmlns:a16="http://schemas.microsoft.com/office/drawing/2014/main" id="{826B8118-A91A-8E49-B17E-CF0E89E8DA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CEFQUINONA</a:t>
            </a:r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7890" name="Rectangle 3">
            <a:extLst>
              <a:ext uri="{FF2B5EF4-FFF2-40B4-BE49-F238E27FC236}">
                <a16:creationId xmlns:a16="http://schemas.microsoft.com/office/drawing/2014/main" id="{BCE583E0-9451-7D44-99DB-17FD6A31FDD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A.A: amplio aspectro.</a:t>
            </a:r>
          </a:p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Penetra rápidamente a través de la pared celular de bacterias gram+ y gram -.</a:t>
            </a:r>
          </a:p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Elevada afinidad por las proteínas fijadoras de la penicilina, provocando elongación y destrucción de la bacteria.</a:t>
            </a:r>
          </a:p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Presenta baja afinidad por las betalactamasas dificultando la resistencia antibacteriana.</a:t>
            </a:r>
          </a:p>
          <a:p>
            <a:pPr eaLnBrk="1" hangingPunct="1"/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8613740"/>
      </p:ext>
    </p:extLst>
  </p:cSld>
  <p:clrMapOvr>
    <a:masterClrMapping/>
  </p:clrMapOvr>
  <p:transition>
    <p:wheel spokes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3">
            <a:extLst>
              <a:ext uri="{FF2B5EF4-FFF2-40B4-BE49-F238E27FC236}">
                <a16:creationId xmlns:a16="http://schemas.microsoft.com/office/drawing/2014/main" id="{ABB043B0-EA5C-FE48-BC77-48C68425FE4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43608" y="476250"/>
            <a:ext cx="7643192" cy="5649913"/>
          </a:xfrm>
        </p:spPr>
        <p:txBody>
          <a:bodyPr/>
          <a:lstStyle/>
          <a:p>
            <a:pPr marL="82550" indent="0" eaLnBrk="1" hangingPunct="1">
              <a:buNone/>
            </a:pPr>
            <a:endParaRPr lang="es-MX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endParaRPr lang="es-MX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s-MX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Usos: control y tratamiento de infecciones por microorganismos sensibles a la cefquinona.</a:t>
            </a:r>
          </a:p>
          <a:p>
            <a:pPr eaLnBrk="1" hangingPunct="1"/>
            <a:r>
              <a:rPr lang="es-MX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Dosis: Bovinos 1mg/kg (Im)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             Cerdos 2mg/kg (Im)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Periodo de retiro: Leche 24 horas.</a:t>
            </a:r>
          </a:p>
          <a:p>
            <a:pPr eaLnBrk="1" hangingPunct="1"/>
            <a:endParaRPr lang="es-ES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4213799"/>
      </p:ext>
    </p:extLst>
  </p:cSld>
  <p:clrMapOvr>
    <a:masterClrMapping/>
  </p:clrMapOvr>
  <p:transition>
    <p:wheel spokes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E49E9-E262-6940-991A-7390FFF1E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Mecanismo de Acción de los Betalactamicos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C0ECE7-9F51-114E-BC49-3A439FCB87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MX" altLang="es-MX" sz="2400" dirty="0">
              <a:ea typeface="ＭＳ Ｐゴシック" panose="020B0600070205080204" pitchFamily="34" charset="-128"/>
            </a:endParaRPr>
          </a:p>
          <a:p>
            <a:pPr algn="just"/>
            <a:r>
              <a:rPr lang="es-MX" altLang="es-MX" sz="2400" dirty="0">
                <a:ea typeface="ＭＳ Ｐゴシック" panose="020B0600070205080204" pitchFamily="34" charset="-128"/>
              </a:rPr>
              <a:t>Los ATB que actúan sobre la pared bacteriana impiden los sucesivos pasos de la síntesis de la pared bacteriana; como consecuencia de esta interferencia, la célula bacteriana sin pared no resiste los cambios osmóticos, se hincha y estalla. Por eso, los ATB beta-lactámicos (penicilinas, cefalosporinas), bacitracina, vancomicina, teicoplanina y fosfomicina son bactericidas pues matan a la célula bacteriana en el momento de la división por lo tanto no actúan cuando la célula está estática.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59980793"/>
      </p:ext>
    </p:extLst>
  </p:cSld>
  <p:clrMapOvr>
    <a:masterClrMapping/>
  </p:clrMapOvr>
  <p:transition>
    <p:wheel spokes="1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DB55D757-16D6-1840-9BF3-2AB15CCF8A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>
                <a:latin typeface="Calibri" panose="020F0502020204030204" pitchFamily="34" charset="0"/>
                <a:ea typeface="ＭＳ Ｐゴシック" panose="020B0600070205080204" pitchFamily="34" charset="-128"/>
              </a:rPr>
              <a:t>PRODUCTOS COMERCIALES</a:t>
            </a:r>
            <a:endParaRPr lang="es-ES" altLang="es-MX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77708025-D505-4C40-8F10-D6C2A3A699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35099" y="1628775"/>
            <a:ext cx="7262813" cy="452596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s-MX" sz="2400" b="1" dirty="0">
                <a:latin typeface="Calibri" charset="0"/>
                <a:ea typeface="+mn-ea"/>
                <a:cs typeface="+mn-cs"/>
              </a:rPr>
              <a:t>CEFQUINONA</a:t>
            </a:r>
            <a:r>
              <a:rPr lang="es-MX" sz="2400" dirty="0">
                <a:latin typeface="Calibri" charset="0"/>
                <a:ea typeface="+mn-ea"/>
                <a:cs typeface="+mn-cs"/>
              </a:rPr>
              <a:t>: Cobactam Intervet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s-MX" sz="2400" b="1" dirty="0">
                <a:latin typeface="Calibri" charset="0"/>
                <a:ea typeface="+mn-ea"/>
                <a:cs typeface="+mn-cs"/>
              </a:rPr>
              <a:t>CEFTIOFURO</a:t>
            </a:r>
            <a:r>
              <a:rPr lang="es-MX" sz="2400" dirty="0">
                <a:latin typeface="Calibri" charset="0"/>
                <a:ea typeface="+mn-ea"/>
                <a:cs typeface="+mn-cs"/>
              </a:rPr>
              <a:t>: Cefavet Revetmex (Im, Imamaria).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charset="0"/>
              <a:buNone/>
              <a:defRPr/>
            </a:pPr>
            <a:r>
              <a:rPr lang="es-MX" sz="2400" dirty="0">
                <a:latin typeface="Calibri" charset="0"/>
                <a:ea typeface="+mn-ea"/>
                <a:cs typeface="+mn-cs"/>
              </a:rPr>
              <a:t>Ceftiofur Cheminova (Im)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charset="0"/>
              <a:buNone/>
              <a:defRPr/>
            </a:pPr>
            <a:r>
              <a:rPr lang="es-MX" sz="2400" dirty="0">
                <a:latin typeface="Calibri" charset="0"/>
                <a:ea typeface="+mn-ea"/>
                <a:cs typeface="+mn-cs"/>
              </a:rPr>
              <a:t>Cefurin Chinoin  (Im)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charset="0"/>
              <a:buNone/>
              <a:defRPr/>
            </a:pPr>
            <a:r>
              <a:rPr lang="es-MX" sz="2400" dirty="0">
                <a:latin typeface="Calibri" charset="0"/>
                <a:ea typeface="+mn-ea"/>
                <a:cs typeface="+mn-cs"/>
              </a:rPr>
              <a:t>Minoxal Plus Lapisa (Im)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s-MX" sz="2400" b="1" dirty="0">
                <a:latin typeface="Calibri" charset="0"/>
                <a:ea typeface="+mn-ea"/>
                <a:cs typeface="+mn-cs"/>
              </a:rPr>
              <a:t>CEFAPIRINA</a:t>
            </a:r>
            <a:r>
              <a:rPr lang="es-MX" sz="2400" dirty="0">
                <a:latin typeface="Calibri" charset="0"/>
                <a:ea typeface="+mn-ea"/>
                <a:cs typeface="+mn-cs"/>
              </a:rPr>
              <a:t>: Cefa-Safe Intervet (Imamria)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charset="0"/>
              <a:buNone/>
              <a:defRPr/>
            </a:pPr>
            <a:r>
              <a:rPr lang="es-MX" sz="2400" dirty="0">
                <a:latin typeface="Calibri" charset="0"/>
                <a:ea typeface="+mn-ea"/>
                <a:cs typeface="+mn-cs"/>
              </a:rPr>
              <a:t>Masticef Lapisa (Imamaria)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charset="0"/>
              <a:buNone/>
              <a:defRPr/>
            </a:pPr>
            <a:r>
              <a:rPr lang="es-MX" sz="2400" dirty="0">
                <a:latin typeface="Calibri" charset="0"/>
                <a:ea typeface="+mn-ea"/>
                <a:cs typeface="+mn-cs"/>
              </a:rPr>
              <a:t>Secamin Schutze-Segen (Imamaria)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charset="0"/>
              <a:buNone/>
              <a:defRPr/>
            </a:pPr>
            <a:r>
              <a:rPr lang="es-MX" sz="2400" dirty="0">
                <a:latin typeface="Calibri" charset="0"/>
                <a:ea typeface="+mn-ea"/>
                <a:cs typeface="+mn-cs"/>
              </a:rPr>
              <a:t>Kemitracin Schutze-Segen (Imamaria)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s-MX" sz="2400" b="1" dirty="0">
                <a:latin typeface="Calibri" charset="0"/>
                <a:ea typeface="+mn-ea"/>
                <a:cs typeface="+mn-cs"/>
              </a:rPr>
              <a:t>CEFALOTINA</a:t>
            </a:r>
            <a:r>
              <a:rPr lang="es-MX" sz="2400" dirty="0">
                <a:latin typeface="Calibri" charset="0"/>
                <a:ea typeface="+mn-ea"/>
                <a:cs typeface="+mn-cs"/>
              </a:rPr>
              <a:t>: Combinado Mastobac L.A. Flumetazona, Papaina. Parafarm.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s-MX" sz="2400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  <a:ea typeface="+mn-ea"/>
              <a:cs typeface="+mn-cs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charset="0"/>
              <a:buNone/>
              <a:defRPr/>
            </a:pPr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992907"/>
      </p:ext>
    </p:extLst>
  </p:cSld>
  <p:clrMapOvr>
    <a:masterClrMapping/>
  </p:clrMapOvr>
  <p:transition>
    <p:wheel spokes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3">
            <a:extLst>
              <a:ext uri="{FF2B5EF4-FFF2-40B4-BE49-F238E27FC236}">
                <a16:creationId xmlns:a16="http://schemas.microsoft.com/office/drawing/2014/main" id="{8AE24D3D-1187-D342-9667-4C0FE361590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03648" y="476250"/>
            <a:ext cx="7283152" cy="5649913"/>
          </a:xfrm>
        </p:spPr>
        <p:txBody>
          <a:bodyPr/>
          <a:lstStyle/>
          <a:p>
            <a:pPr eaLnBrk="1" hangingPunct="1"/>
            <a:r>
              <a:rPr lang="es-MX" altLang="es-MX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CEFALEXINA</a:t>
            </a:r>
            <a:r>
              <a:rPr lang="es-MX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s-MX" altLang="es-MX" i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solo</a:t>
            </a:r>
            <a:r>
              <a:rPr lang="es-MX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: Cefalexil Virbac (Im)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Cefalexine Brovel (Im)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Falexin Schutze-Segen (Im)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Rilexine Tabletas 150, 200, 500 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Virbac (oral)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altLang="es-MX" i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Combinado: 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altLang="es-MX" i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Cefalex K Kanamicina Tornel (Imamaria)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altLang="es-MX" i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Rilaxine 500 N  Neomicina Virbac(Imamaria)</a:t>
            </a:r>
            <a:endParaRPr lang="es-ES" altLang="es-MX" i="1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7926165"/>
      </p:ext>
    </p:extLst>
  </p:cSld>
  <p:clrMapOvr>
    <a:masterClrMapping/>
  </p:clrMapOvr>
  <p:transition>
    <p:wheel spokes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285382-77C3-E940-AF0D-3628C4C22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BIBLIOGRAFIA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D3F7CF-6422-4947-95E1-88C1EDC8AC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altLang="es-MX" sz="2000" dirty="0"/>
              <a:t>Adams R.H.;(2001) </a:t>
            </a:r>
            <a:r>
              <a:rPr lang="es-ES" altLang="es-MX" sz="2000" dirty="0" err="1"/>
              <a:t>Veterinary</a:t>
            </a:r>
            <a:r>
              <a:rPr lang="es-ES" altLang="es-MX" sz="2000" dirty="0"/>
              <a:t> </a:t>
            </a:r>
            <a:r>
              <a:rPr lang="es-ES" altLang="es-MX" sz="2000" dirty="0" err="1"/>
              <a:t>Pharmacology</a:t>
            </a:r>
            <a:r>
              <a:rPr lang="es-ES" altLang="es-MX" sz="2000" dirty="0"/>
              <a:t> and </a:t>
            </a:r>
            <a:r>
              <a:rPr lang="es-ES" altLang="es-MX" sz="2000" dirty="0" err="1"/>
              <a:t>Therapeutics</a:t>
            </a:r>
            <a:r>
              <a:rPr lang="es-ES" altLang="es-MX" sz="2000" dirty="0"/>
              <a:t> 8th </a:t>
            </a:r>
            <a:r>
              <a:rPr lang="es-ES" altLang="es-MX" sz="2000" dirty="0" err="1"/>
              <a:t>editions</a:t>
            </a:r>
            <a:r>
              <a:rPr lang="es-ES" altLang="es-MX" sz="2000" dirty="0"/>
              <a:t>. </a:t>
            </a:r>
            <a:r>
              <a:rPr lang="es-ES" altLang="es-MX" sz="2000" dirty="0" err="1"/>
              <a:t>Blackweell</a:t>
            </a:r>
            <a:r>
              <a:rPr lang="es-ES" altLang="es-MX" sz="2000" dirty="0"/>
              <a:t> </a:t>
            </a:r>
            <a:r>
              <a:rPr lang="es-ES" altLang="es-MX" sz="2000" dirty="0" err="1"/>
              <a:t>publishing</a:t>
            </a:r>
            <a:r>
              <a:rPr lang="es-ES" altLang="es-MX" sz="2000" dirty="0"/>
              <a:t> ISBN: 13:978-0-8138-1793-9.</a:t>
            </a:r>
            <a:endParaRPr lang="es-MX" altLang="es-MX" sz="2000" dirty="0"/>
          </a:p>
          <a:p>
            <a:pPr eaLnBrk="1" hangingPunct="1"/>
            <a:r>
              <a:rPr lang="es-ES" altLang="es-MX" sz="2000" dirty="0"/>
              <a:t>Adams R.H.;(2003). Farmacología y terapéutica veterinaria. 2nd edición. Ed. </a:t>
            </a:r>
            <a:r>
              <a:rPr lang="es-ES" altLang="es-MX" sz="2000" dirty="0" err="1"/>
              <a:t>Acribia</a:t>
            </a:r>
            <a:r>
              <a:rPr lang="es-ES" altLang="es-MX" sz="2000" dirty="0"/>
              <a:t>,  S. A. ISBN: 84-200-1000-6.</a:t>
            </a:r>
            <a:endParaRPr lang="es-MX" altLang="es-MX" sz="2000" dirty="0"/>
          </a:p>
          <a:p>
            <a:pPr eaLnBrk="1" hangingPunct="1"/>
            <a:r>
              <a:rPr lang="en-US" altLang="es-MX" sz="2000" dirty="0"/>
              <a:t>Booth N, H.; MC. Donald, L, E.,   (1987) </a:t>
            </a:r>
            <a:r>
              <a:rPr lang="es-ES" altLang="es-MX" sz="2000" dirty="0"/>
              <a:t>Farmacología</a:t>
            </a:r>
            <a:r>
              <a:rPr lang="en-US" altLang="es-MX" sz="2000" dirty="0"/>
              <a:t> y </a:t>
            </a:r>
            <a:r>
              <a:rPr lang="en-US" altLang="es-MX" sz="2000" dirty="0" err="1"/>
              <a:t>Terapeutica</a:t>
            </a:r>
            <a:r>
              <a:rPr lang="en-US" altLang="es-MX" sz="2000" dirty="0"/>
              <a:t> </a:t>
            </a:r>
            <a:r>
              <a:rPr lang="en-US" altLang="es-MX" sz="2000" dirty="0" err="1"/>
              <a:t>veterinaria</a:t>
            </a:r>
            <a:r>
              <a:rPr lang="en-US" altLang="es-MX" sz="2000" dirty="0"/>
              <a:t> editorial </a:t>
            </a:r>
            <a:r>
              <a:rPr lang="en-US" altLang="es-MX" sz="2000" dirty="0" err="1"/>
              <a:t>acribia</a:t>
            </a:r>
            <a:r>
              <a:rPr lang="en-US" altLang="es-MX" sz="2000" dirty="0"/>
              <a:t>. Zaragoza, </a:t>
            </a:r>
            <a:r>
              <a:rPr lang="en-US" altLang="es-MX" sz="2000" dirty="0" err="1"/>
              <a:t>España</a:t>
            </a:r>
            <a:r>
              <a:rPr lang="en-US" altLang="es-MX" sz="2000" dirty="0"/>
              <a:t>. ISBN: 84-200-0587-8. </a:t>
            </a:r>
            <a:endParaRPr lang="es-MX" altLang="es-MX" sz="2000" dirty="0"/>
          </a:p>
          <a:p>
            <a:pPr eaLnBrk="1" hangingPunct="1"/>
            <a:r>
              <a:rPr lang="es-ES" altLang="es-MX" sz="2000" dirty="0"/>
              <a:t>Botana, L. M., </a:t>
            </a:r>
            <a:r>
              <a:rPr lang="es-ES" altLang="es-MX" sz="2000" dirty="0" err="1"/>
              <a:t>Landoni</a:t>
            </a:r>
            <a:r>
              <a:rPr lang="es-ES" altLang="es-MX" sz="2000" dirty="0"/>
              <a:t>, F., Martín-Jiménez, t.: (2002) Farmacología y Terapéutica Veterinaria. MC GRAW-HILL Interamericana de España, S. A. U., Madrid, España. ISBN 84-486-0471-7</a:t>
            </a:r>
            <a:endParaRPr lang="es-MX" altLang="es-MX" sz="2000" dirty="0"/>
          </a:p>
          <a:p>
            <a:pPr eaLnBrk="1" hangingPunct="1"/>
            <a:r>
              <a:rPr lang="es-ES" altLang="es-MX" sz="2000" dirty="0" err="1"/>
              <a:t>Boyce</a:t>
            </a:r>
            <a:r>
              <a:rPr lang="es-ES" altLang="es-MX" sz="2000" dirty="0"/>
              <a:t> P. </a:t>
            </a:r>
            <a:r>
              <a:rPr lang="es-ES" altLang="es-MX" sz="2000" dirty="0" err="1"/>
              <a:t>Wanamaker</a:t>
            </a:r>
            <a:r>
              <a:rPr lang="es-ES" altLang="es-MX" sz="2000" dirty="0"/>
              <a:t>. (2000). </a:t>
            </a:r>
            <a:r>
              <a:rPr lang="es-ES" altLang="es-MX" sz="2000" dirty="0" err="1"/>
              <a:t>Applied</a:t>
            </a:r>
            <a:r>
              <a:rPr lang="es-ES" altLang="es-MX" sz="2000" dirty="0"/>
              <a:t> </a:t>
            </a:r>
            <a:r>
              <a:rPr lang="es-ES" altLang="es-MX" sz="2000" dirty="0" err="1"/>
              <a:t>pharmacology</a:t>
            </a:r>
            <a:r>
              <a:rPr lang="es-ES" altLang="es-MX" sz="2000" dirty="0"/>
              <a:t> </a:t>
            </a:r>
            <a:r>
              <a:rPr lang="es-ES" altLang="es-MX" sz="2000" dirty="0" err="1"/>
              <a:t>for</a:t>
            </a:r>
            <a:r>
              <a:rPr lang="es-ES" altLang="es-MX" sz="2000" dirty="0"/>
              <a:t> </a:t>
            </a:r>
            <a:r>
              <a:rPr lang="es-ES" altLang="es-MX" sz="2000" dirty="0" err="1"/>
              <a:t>the</a:t>
            </a:r>
            <a:r>
              <a:rPr lang="es-ES" altLang="es-MX" sz="2000" dirty="0"/>
              <a:t> </a:t>
            </a:r>
            <a:r>
              <a:rPr lang="es-ES" altLang="es-MX" sz="2000" dirty="0" err="1"/>
              <a:t>veterinary</a:t>
            </a:r>
            <a:r>
              <a:rPr lang="es-ES" altLang="es-MX" sz="2000" dirty="0"/>
              <a:t> </a:t>
            </a:r>
            <a:r>
              <a:rPr lang="es-ES" altLang="es-MX" sz="2000" dirty="0" err="1"/>
              <a:t>technician</a:t>
            </a:r>
            <a:r>
              <a:rPr lang="es-ES" altLang="es-MX" sz="2000" dirty="0"/>
              <a:t>. 2nd ed. W. B. Saunders. ISBN: 0-7216-8577-3.</a:t>
            </a:r>
            <a:endParaRPr lang="es-MX" altLang="es-MX" sz="2000" dirty="0"/>
          </a:p>
          <a:p>
            <a:pPr eaLnBrk="1" hangingPunct="1"/>
            <a:r>
              <a:rPr lang="es-ES" altLang="es-MX" sz="2000" dirty="0"/>
              <a:t>Fuentes V, O.: ( 1988)  Farmacología y terapéutica veterinaria. nueva editorial interamericana. México, D. F. ISBN 968-25-1143-7</a:t>
            </a:r>
            <a:endParaRPr lang="es-MX" altLang="es-MX" sz="2000" dirty="0"/>
          </a:p>
          <a:p>
            <a:pPr marL="8255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5294298"/>
      </p:ext>
    </p:extLst>
  </p:cSld>
  <p:clrMapOvr>
    <a:masterClrMapping/>
  </p:clrMapOvr>
  <p:transition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35100" y="620688"/>
            <a:ext cx="7499350" cy="5627712"/>
          </a:xfrm>
        </p:spPr>
        <p:txBody>
          <a:bodyPr/>
          <a:lstStyle/>
          <a:p>
            <a:pPr marL="82550" indent="0" algn="just">
              <a:buNone/>
            </a:pPr>
            <a:endParaRPr lang="es-ES_tradnl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algn="just"/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Las verdaderas cefalosporinas se derivan del hongo </a:t>
            </a: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Cephalosporium</a:t>
            </a: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acremonium</a:t>
            </a: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, originalmente encontrado en los sistemas de drenaje de Cerdeña.</a:t>
            </a:r>
          </a:p>
          <a:p>
            <a:pPr marL="82550" indent="0" algn="just">
              <a:buNone/>
            </a:pPr>
            <a:endParaRPr lang="es-E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B32EB5D-40D3-BF4F-8036-458F85AE9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93096"/>
            <a:ext cx="3960440" cy="2189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4643610"/>
      </p:ext>
    </p:extLst>
  </p:cSld>
  <p:clrMapOvr>
    <a:masterClrMapping/>
  </p:clrMapOvr>
  <p:transition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35100" y="1484784"/>
            <a:ext cx="7499350" cy="4763616"/>
          </a:xfrm>
        </p:spPr>
        <p:txBody>
          <a:bodyPr/>
          <a:lstStyle/>
          <a:p>
            <a:pPr marL="82550" indent="0" algn="just">
              <a:buNone/>
            </a:pPr>
            <a:endParaRPr lang="es-MX" sz="2800" dirty="0"/>
          </a:p>
          <a:p>
            <a:pPr eaLnBrk="1" hangingPunct="1"/>
            <a:r>
              <a:rPr lang="es-ES_tradnl" altLang="es-MX" sz="2800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Cefalotina</a:t>
            </a:r>
            <a:r>
              <a:rPr lang="es-ES_tradnl" altLang="es-MX" sz="28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(IM,IV)</a:t>
            </a:r>
          </a:p>
          <a:p>
            <a:pPr eaLnBrk="1" hangingPunct="1"/>
            <a:r>
              <a:rPr lang="es-ES_tradnl" altLang="es-MX" sz="2800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Cefazolina</a:t>
            </a:r>
            <a:r>
              <a:rPr lang="es-ES_tradnl" altLang="es-MX" sz="28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(IM,IV)</a:t>
            </a:r>
          </a:p>
          <a:p>
            <a:pPr eaLnBrk="1" hangingPunct="1"/>
            <a:r>
              <a:rPr lang="es-ES_tradnl" altLang="es-MX" sz="2800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Cefapirina</a:t>
            </a:r>
            <a:r>
              <a:rPr lang="es-ES_tradnl" altLang="es-MX" sz="28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(IM, IV, I mamaria)</a:t>
            </a:r>
          </a:p>
          <a:p>
            <a:pPr eaLnBrk="1" hangingPunct="1"/>
            <a:r>
              <a:rPr lang="es-ES_tradnl" altLang="es-MX" sz="2800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Cepfradina</a:t>
            </a:r>
            <a:endParaRPr lang="es-ES_tradnl" altLang="es-MX" sz="2800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s-ES_tradnl" altLang="es-MX" sz="2800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Cefadroxil</a:t>
            </a:r>
            <a:endParaRPr lang="es-ES_tradnl" altLang="es-MX" sz="2800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s-ES_tradnl" altLang="es-MX" sz="28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Su espectro es contra gérmenes </a:t>
            </a:r>
            <a:r>
              <a:rPr lang="es-ES_tradnl" altLang="es-MX" sz="2800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gram</a:t>
            </a:r>
            <a:r>
              <a:rPr lang="es-ES_tradnl" altLang="es-MX" sz="28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+ y poca acción contra </a:t>
            </a:r>
            <a:r>
              <a:rPr lang="es-ES_tradnl" altLang="es-MX" sz="2800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gram</a:t>
            </a:r>
            <a:r>
              <a:rPr lang="es-ES_tradnl" altLang="es-MX" sz="28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-.</a:t>
            </a:r>
          </a:p>
          <a:p>
            <a:pPr algn="just"/>
            <a:endParaRPr lang="es-MX" sz="2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1C6E33C-4F17-1F41-BAC7-0B1DED3DED03}"/>
              </a:ext>
            </a:extLst>
          </p:cNvPr>
          <p:cNvSpPr txBox="1"/>
          <p:nvPr/>
        </p:nvSpPr>
        <p:spPr>
          <a:xfrm>
            <a:off x="2812648" y="763929"/>
            <a:ext cx="3137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PRIMERA GENERACIÓN</a:t>
            </a:r>
          </a:p>
        </p:txBody>
      </p:sp>
    </p:spTree>
    <p:extLst>
      <p:ext uri="{BB962C8B-B14F-4D97-AF65-F5344CB8AC3E}">
        <p14:creationId xmlns:p14="http://schemas.microsoft.com/office/powerpoint/2010/main" val="246793896"/>
      </p:ext>
    </p:extLst>
  </p:cSld>
  <p:clrMapOvr>
    <a:masterClrMapping/>
  </p:clrMapOvr>
  <p:transition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8E266B-2594-1445-A1D5-43363DDB55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/>
              <a:t>Bacterias GRAM + incluyendo estafilococos </a:t>
            </a:r>
            <a:r>
              <a:rPr lang="es-ES" dirty="0" err="1"/>
              <a:t>aureus</a:t>
            </a:r>
            <a:r>
              <a:rPr lang="es-ES" dirty="0"/>
              <a:t> productores de </a:t>
            </a:r>
            <a:r>
              <a:rPr lang="es-ES" dirty="0" err="1"/>
              <a:t>ß</a:t>
            </a:r>
            <a:r>
              <a:rPr lang="es-ES" dirty="0"/>
              <a:t>- </a:t>
            </a:r>
            <a:r>
              <a:rPr lang="es-ES" dirty="0" err="1"/>
              <a:t>lactamasa</a:t>
            </a:r>
            <a:r>
              <a:rPr lang="es-ES" dirty="0"/>
              <a:t> y la mayoría de estreptococos.</a:t>
            </a:r>
            <a:endParaRPr lang="es-MX" dirty="0"/>
          </a:p>
          <a:p>
            <a:pPr algn="just"/>
            <a:r>
              <a:rPr lang="es-ES" dirty="0"/>
              <a:t>Las excepciones incluyen estafilococos </a:t>
            </a:r>
            <a:r>
              <a:rPr lang="es-ES" dirty="0" err="1"/>
              <a:t>meticilina</a:t>
            </a:r>
            <a:r>
              <a:rPr lang="es-ES" dirty="0"/>
              <a:t> resistentes y estreptococo </a:t>
            </a:r>
            <a:r>
              <a:rPr lang="es-ES" dirty="0" err="1"/>
              <a:t>neumoniae</a:t>
            </a:r>
            <a:r>
              <a:rPr lang="es-ES" dirty="0"/>
              <a:t> penicilina-resistente.</a:t>
            </a:r>
            <a:endParaRPr lang="es-MX" dirty="0"/>
          </a:p>
          <a:p>
            <a:pPr algn="just"/>
            <a:r>
              <a:rPr lang="es-ES" dirty="0"/>
              <a:t>La cobertura es limitada para bacterias GRAM - como </a:t>
            </a:r>
            <a:r>
              <a:rPr lang="es-ES" dirty="0" err="1"/>
              <a:t>Echerichia</a:t>
            </a:r>
            <a:r>
              <a:rPr lang="es-ES" dirty="0"/>
              <a:t> </a:t>
            </a:r>
            <a:r>
              <a:rPr lang="es-ES" dirty="0" err="1"/>
              <a:t>coli</a:t>
            </a:r>
            <a:r>
              <a:rPr lang="es-ES" dirty="0"/>
              <a:t>, </a:t>
            </a:r>
            <a:r>
              <a:rPr lang="es-ES" dirty="0" err="1"/>
              <a:t>Klebsiela</a:t>
            </a:r>
            <a:endParaRPr lang="es-MX" dirty="0"/>
          </a:p>
          <a:p>
            <a:pPr marL="82550" indent="0" algn="just">
              <a:buNone/>
            </a:pPr>
            <a:r>
              <a:rPr lang="es-ES" dirty="0" err="1"/>
              <a:t>pneumoniae</a:t>
            </a:r>
            <a:r>
              <a:rPr lang="es-ES" dirty="0"/>
              <a:t> y </a:t>
            </a:r>
            <a:r>
              <a:rPr lang="es-ES" dirty="0" err="1"/>
              <a:t>proteus</a:t>
            </a:r>
            <a:r>
              <a:rPr lang="es-ES" dirty="0"/>
              <a:t> </a:t>
            </a:r>
            <a:r>
              <a:rPr lang="es-ES" dirty="0" err="1"/>
              <a:t>mirabilis</a:t>
            </a:r>
            <a:r>
              <a:rPr lang="es-ES" dirty="0"/>
              <a:t>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81115953"/>
      </p:ext>
    </p:extLst>
  </p:cSld>
  <p:clrMapOvr>
    <a:masterClrMapping/>
  </p:clrMapOvr>
  <p:transition>
    <p:wheel spokes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35100" y="2060848"/>
            <a:ext cx="7499350" cy="4187552"/>
          </a:xfrm>
        </p:spPr>
        <p:txBody>
          <a:bodyPr/>
          <a:lstStyle/>
          <a:p>
            <a:pPr eaLnBrk="1" hangingPunct="1">
              <a:lnSpc>
                <a:spcPct val="60000"/>
              </a:lnSpc>
            </a:pP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Cefaclor</a:t>
            </a:r>
            <a:endParaRPr lang="es-ES_tradnl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60000"/>
              </a:lnSpc>
            </a:pP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Cefamandol</a:t>
            </a:r>
            <a:endParaRPr lang="es-ES_tradnl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60000"/>
              </a:lnSpc>
            </a:pP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Cefonicida</a:t>
            </a:r>
            <a:endParaRPr lang="es-ES_tradnl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60000"/>
              </a:lnSpc>
            </a:pP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Ceforanida</a:t>
            </a:r>
            <a:endParaRPr lang="es-ES_tradnl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60000"/>
              </a:lnSpc>
            </a:pP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Cefuroxima</a:t>
            </a:r>
            <a:endParaRPr lang="es-ES_tradnl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60000"/>
              </a:lnSpc>
            </a:pP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Aunque no son estrictamente cefalosporinas son </a:t>
            </a: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cefamicinas</a:t>
            </a: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, entran en este grupo la:</a:t>
            </a:r>
          </a:p>
          <a:p>
            <a:pPr eaLnBrk="1" hangingPunct="1">
              <a:lnSpc>
                <a:spcPct val="60000"/>
              </a:lnSpc>
            </a:pP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Cefoxtidina</a:t>
            </a:r>
            <a:endParaRPr lang="es-ES_tradnl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60000"/>
              </a:lnSpc>
            </a:pP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Cefotetan</a:t>
            </a:r>
            <a:endParaRPr lang="es-ES_tradnl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60000"/>
              </a:lnSpc>
            </a:pP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Todos estos tienen acción </a:t>
            </a: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gram</a:t>
            </a: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+ y </a:t>
            </a: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gram</a:t>
            </a: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-.</a:t>
            </a:r>
          </a:p>
          <a:p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9159863-39DE-2E49-853C-97C3DA28B51A}"/>
              </a:ext>
            </a:extLst>
          </p:cNvPr>
          <p:cNvSpPr txBox="1"/>
          <p:nvPr/>
        </p:nvSpPr>
        <p:spPr>
          <a:xfrm>
            <a:off x="3484316" y="836712"/>
            <a:ext cx="3168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000" dirty="0"/>
              <a:t>SEGUNDA GENERACÓN</a:t>
            </a:r>
          </a:p>
        </p:txBody>
      </p:sp>
    </p:spTree>
    <p:extLst>
      <p:ext uri="{BB962C8B-B14F-4D97-AF65-F5344CB8AC3E}">
        <p14:creationId xmlns:p14="http://schemas.microsoft.com/office/powerpoint/2010/main" val="2400449065"/>
      </p:ext>
    </p:extLst>
  </p:cSld>
  <p:clrMapOvr>
    <a:masterClrMapping/>
  </p:clrMapOvr>
  <p:transition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14B7ECA-075B-214D-91FA-E1591D8CA6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/>
              <a:t>Tienen mayor actividad contra E </a:t>
            </a:r>
            <a:r>
              <a:rPr lang="es-ES" dirty="0" err="1"/>
              <a:t>coli</a:t>
            </a:r>
            <a:r>
              <a:rPr lang="es-ES" dirty="0"/>
              <a:t>, </a:t>
            </a:r>
            <a:r>
              <a:rPr lang="es-ES" dirty="0" err="1"/>
              <a:t>klebsiella</a:t>
            </a:r>
            <a:r>
              <a:rPr lang="es-ES" dirty="0"/>
              <a:t> y </a:t>
            </a:r>
            <a:r>
              <a:rPr lang="es-ES" dirty="0" err="1"/>
              <a:t>proteus</a:t>
            </a:r>
            <a:r>
              <a:rPr lang="es-ES" dirty="0"/>
              <a:t> que las de primera generación.</a:t>
            </a:r>
            <a:endParaRPr lang="es-MX" dirty="0"/>
          </a:p>
          <a:p>
            <a:pPr algn="just"/>
            <a:r>
              <a:rPr lang="es-ES" dirty="0"/>
              <a:t>•También tienen gran actividad contra H </a:t>
            </a:r>
            <a:r>
              <a:rPr lang="es-ES" dirty="0" err="1"/>
              <a:t>influenzae</a:t>
            </a:r>
            <a:r>
              <a:rPr lang="es-ES" dirty="0"/>
              <a:t>, </a:t>
            </a:r>
            <a:r>
              <a:rPr lang="es-ES" dirty="0" err="1"/>
              <a:t>proteus</a:t>
            </a:r>
            <a:r>
              <a:rPr lang="es-ES" dirty="0"/>
              <a:t> , </a:t>
            </a:r>
            <a:r>
              <a:rPr lang="es-ES" dirty="0" err="1"/>
              <a:t>moraxela</a:t>
            </a:r>
            <a:r>
              <a:rPr lang="es-ES" dirty="0"/>
              <a:t> </a:t>
            </a:r>
            <a:r>
              <a:rPr lang="es-ES" dirty="0" err="1"/>
              <a:t>catarrhalis</a:t>
            </a:r>
            <a:r>
              <a:rPr lang="es-ES" dirty="0"/>
              <a:t>, </a:t>
            </a:r>
            <a:r>
              <a:rPr lang="es-ES" dirty="0" err="1"/>
              <a:t>Neisseria</a:t>
            </a:r>
            <a:r>
              <a:rPr lang="es-ES" dirty="0"/>
              <a:t> </a:t>
            </a:r>
            <a:r>
              <a:rPr lang="es-ES" dirty="0" err="1"/>
              <a:t>meningitidis</a:t>
            </a:r>
            <a:r>
              <a:rPr lang="es-ES" dirty="0"/>
              <a:t>, </a:t>
            </a:r>
            <a:r>
              <a:rPr lang="es-ES" dirty="0" err="1"/>
              <a:t>Neisseria</a:t>
            </a:r>
            <a:r>
              <a:rPr lang="es-ES" dirty="0"/>
              <a:t> </a:t>
            </a:r>
            <a:r>
              <a:rPr lang="es-ES" dirty="0" err="1"/>
              <a:t>gonorrhoeae</a:t>
            </a:r>
            <a:r>
              <a:rPr lang="es-ES" dirty="0"/>
              <a:t> y algunas cepas de </a:t>
            </a:r>
            <a:r>
              <a:rPr lang="es-ES" dirty="0" err="1"/>
              <a:t>Serratia</a:t>
            </a:r>
            <a:r>
              <a:rPr lang="es-ES" dirty="0"/>
              <a:t> y </a:t>
            </a:r>
            <a:r>
              <a:rPr lang="es-ES" dirty="0" err="1"/>
              <a:t>Enterobacter</a:t>
            </a:r>
            <a:r>
              <a:rPr lang="es-ES" dirty="0"/>
              <a:t>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83444826"/>
      </p:ext>
    </p:extLst>
  </p:cSld>
  <p:clrMapOvr>
    <a:masterClrMapping/>
  </p:clrMapOvr>
  <p:transition>
    <p:wheel spokes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35100" y="2204864"/>
            <a:ext cx="7499350" cy="4043536"/>
          </a:xfrm>
        </p:spPr>
        <p:txBody>
          <a:bodyPr/>
          <a:lstStyle/>
          <a:p>
            <a:pPr eaLnBrk="1" hangingPunct="1">
              <a:lnSpc>
                <a:spcPct val="60000"/>
              </a:lnSpc>
            </a:pP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Cefotaxina</a:t>
            </a:r>
            <a:endParaRPr lang="es-ES_tradnl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60000"/>
              </a:lnSpc>
            </a:pP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Moxalactam</a:t>
            </a:r>
            <a:endParaRPr lang="es-ES_tradnl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60000"/>
              </a:lnSpc>
            </a:pP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Cefoperazona</a:t>
            </a:r>
            <a:endParaRPr lang="es-ES_tradnl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60000"/>
              </a:lnSpc>
            </a:pP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Ceftizoxima</a:t>
            </a:r>
            <a:endParaRPr lang="es-ES_tradnl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60000"/>
              </a:lnSpc>
            </a:pP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Ceftazidima</a:t>
            </a:r>
            <a:endParaRPr lang="es-ES_tradnl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60000"/>
              </a:lnSpc>
            </a:pP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Ceftriaxona</a:t>
            </a:r>
            <a:endParaRPr lang="es-ES_tradnl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60000"/>
              </a:lnSpc>
            </a:pP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Ceftiofuro</a:t>
            </a:r>
            <a:endParaRPr lang="es-ES_tradnl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60000"/>
              </a:lnSpc>
            </a:pP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Cefixima</a:t>
            </a:r>
            <a:endParaRPr lang="es-ES_tradnl" altLang="es-MX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60000"/>
              </a:lnSpc>
            </a:pP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Su acción contra </a:t>
            </a: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gram</a:t>
            </a: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+ es igual a los de 1a generación pero son muy potentes contra </a:t>
            </a:r>
            <a:r>
              <a:rPr lang="es-ES_tradnl" altLang="es-MX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gam</a:t>
            </a:r>
            <a:r>
              <a:rPr lang="es-ES_tradnl" altLang="es-MX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-</a:t>
            </a:r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823C803-0E9B-7B46-8CFA-1C1A06311580}"/>
              </a:ext>
            </a:extLst>
          </p:cNvPr>
          <p:cNvSpPr txBox="1"/>
          <p:nvPr/>
        </p:nvSpPr>
        <p:spPr>
          <a:xfrm>
            <a:off x="3707904" y="836712"/>
            <a:ext cx="31969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000" dirty="0"/>
              <a:t>TERCERA GENERACIÓN</a:t>
            </a:r>
          </a:p>
        </p:txBody>
      </p:sp>
    </p:spTree>
    <p:extLst>
      <p:ext uri="{BB962C8B-B14F-4D97-AF65-F5344CB8AC3E}">
        <p14:creationId xmlns:p14="http://schemas.microsoft.com/office/powerpoint/2010/main" val="2180111651"/>
      </p:ext>
    </p:extLst>
  </p:cSld>
  <p:clrMapOvr>
    <a:masterClrMapping/>
  </p:clrMapOvr>
  <p:transition>
    <p:wheel spokes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IOIDES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OPIOIDES.thmx</Template>
  <TotalTime>4897</TotalTime>
  <Words>1758</Words>
  <Application>Microsoft Macintosh PowerPoint</Application>
  <PresentationFormat>Presentación en pantalla (4:3)</PresentationFormat>
  <Paragraphs>168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40" baseType="lpstr">
      <vt:lpstr>Arial</vt:lpstr>
      <vt:lpstr>Calibri</vt:lpstr>
      <vt:lpstr>Gill Sans MT</vt:lpstr>
      <vt:lpstr>Rockwell Extra Bold</vt:lpstr>
      <vt:lpstr>Verdana</vt:lpstr>
      <vt:lpstr>Wingdings</vt:lpstr>
      <vt:lpstr>Wingdings 2</vt:lpstr>
      <vt:lpstr>OPIOIDES</vt:lpstr>
      <vt:lpstr>Presentación de PowerPoint</vt:lpstr>
      <vt:lpstr>Objetivo de la Unidad</vt:lpstr>
      <vt:lpstr>Mecanismo de Acción de los Betalactamicos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EFECTOS ADVERSOS </vt:lpstr>
      <vt:lpstr>Presentación de PowerPoint</vt:lpstr>
      <vt:lpstr>CONTRAINDICACIONES: </vt:lpstr>
      <vt:lpstr>Presentación de PowerPoint</vt:lpstr>
      <vt:lpstr>Farmacocinética General</vt:lpstr>
      <vt:lpstr>CEFADROXIL</vt:lpstr>
      <vt:lpstr>CEFALEXINA</vt:lpstr>
      <vt:lpstr>CEFALOTINA</vt:lpstr>
      <vt:lpstr>CEFAZOLINA</vt:lpstr>
      <vt:lpstr>CEFAMANDOL</vt:lpstr>
      <vt:lpstr>CEFOXITINA</vt:lpstr>
      <vt:lpstr>CEFTIOFURO</vt:lpstr>
      <vt:lpstr>CEFOPERAZONA</vt:lpstr>
      <vt:lpstr>CEFQUINONA</vt:lpstr>
      <vt:lpstr>Presentación de PowerPoint</vt:lpstr>
      <vt:lpstr>PRODUCTOS COMERCIALES</vt:lpstr>
      <vt:lpstr>Presentación de PowerPoint</vt:lpstr>
      <vt:lpstr>BIBLIOGRAFIA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Microsoft Office User</cp:lastModifiedBy>
  <cp:revision>513</cp:revision>
  <dcterms:created xsi:type="dcterms:W3CDTF">2010-05-23T14:28:12Z</dcterms:created>
  <dcterms:modified xsi:type="dcterms:W3CDTF">2019-09-30T01:45:37Z</dcterms:modified>
</cp:coreProperties>
</file>