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7"/>
  </p:notesMasterIdLst>
  <p:sldIdLst>
    <p:sldId id="330" r:id="rId2"/>
    <p:sldId id="335" r:id="rId3"/>
    <p:sldId id="336" r:id="rId4"/>
    <p:sldId id="257" r:id="rId5"/>
    <p:sldId id="258" r:id="rId6"/>
    <p:sldId id="259" r:id="rId7"/>
    <p:sldId id="260" r:id="rId8"/>
    <p:sldId id="306" r:id="rId9"/>
    <p:sldId id="307" r:id="rId10"/>
    <p:sldId id="308" r:id="rId11"/>
    <p:sldId id="309" r:id="rId12"/>
    <p:sldId id="32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27" r:id="rId21"/>
    <p:sldId id="328" r:id="rId22"/>
    <p:sldId id="317" r:id="rId23"/>
    <p:sldId id="318" r:id="rId24"/>
    <p:sldId id="319" r:id="rId25"/>
    <p:sldId id="320" r:id="rId26"/>
    <p:sldId id="321" r:id="rId27"/>
    <p:sldId id="322" r:id="rId28"/>
    <p:sldId id="324" r:id="rId29"/>
    <p:sldId id="325" r:id="rId30"/>
    <p:sldId id="326" r:id="rId31"/>
    <p:sldId id="305" r:id="rId32"/>
    <p:sldId id="332" r:id="rId33"/>
    <p:sldId id="333" r:id="rId34"/>
    <p:sldId id="334" r:id="rId35"/>
    <p:sldId id="331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800080"/>
    <a:srgbClr val="000066"/>
    <a:srgbClr val="3366FF"/>
    <a:srgbClr val="0000CC"/>
    <a:srgbClr val="CCECFF"/>
    <a:srgbClr val="FF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 autoAdjust="0"/>
    <p:restoredTop sz="87736" autoAdjust="0"/>
  </p:normalViewPr>
  <p:slideViewPr>
    <p:cSldViewPr>
      <p:cViewPr varScale="1">
        <p:scale>
          <a:sx n="111" d="100"/>
          <a:sy n="111" d="100"/>
        </p:scale>
        <p:origin x="171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2.xml"/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9A291D3-A8E5-47DB-B436-D6CBF130F6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743775-767C-454D-AD83-4EC6CFA2CE84}" type="slidenum">
              <a:rPr lang="es-ES"/>
              <a:pPr/>
              <a:t>12</a:t>
            </a:fld>
            <a:endParaRPr lang="es-E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23C9A0-C72D-4E6E-AFA9-7F760FD5055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3883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72D37-1964-4A71-9131-6904BB6159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69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B5C4-FD34-47F2-987B-C73220DB73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35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F2B64B-8718-485A-821B-61BBFC02FC6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46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7E0BB-09DB-4649-A649-AC1146D1B8F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178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5BB9C-4102-4CD5-A222-CDD8687DB4F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603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43CF6-30F0-4200-AC87-14D842F4A04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496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93584-2CAE-467F-A023-2A004805FA0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587445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2CF6FD-881C-4784-BB70-B391776A79A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695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2D6CB78-D079-4E84-A987-94B17D9FB0C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157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19E6A-A358-4B63-AD6A-8E62A149D4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772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0493584-2CAE-467F-A023-2A004805FA0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96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ografias.com/trabajos13/verpro/verpro.shtml" TargetMode="External"/><Relationship Id="rId2" Type="http://schemas.openxmlformats.org/officeDocument/2006/relationships/hyperlink" Target="https://www.monografias.com/trabajos901/nuevas-tecnologias-edicion-montaje/nuevas-tecnologias-edicion-montaje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onografias.com/trabajos/histomex/histomex.shtml" TargetMode="External"/><Relationship Id="rId5" Type="http://schemas.openxmlformats.org/officeDocument/2006/relationships/hyperlink" Target="https://www.monografias.com/trabajos7/sisinf/sisinf.shtml" TargetMode="External"/><Relationship Id="rId4" Type="http://schemas.openxmlformats.org/officeDocument/2006/relationships/hyperlink" Target="https://www.monografias.com/trabajos13/mapro/mapro.s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55876" y="908720"/>
            <a:ext cx="2232248" cy="566936"/>
          </a:xfrm>
        </p:spPr>
        <p:txBody>
          <a:bodyPr/>
          <a:lstStyle/>
          <a:p>
            <a:r>
              <a:rPr lang="es-ES" sz="2400" b="1" dirty="0">
                <a:solidFill>
                  <a:schemeClr val="tx1"/>
                </a:solidFill>
              </a:rPr>
              <a:t>FICHA DE DATOS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9512" y="1072451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Créditos Institucionales: </a:t>
            </a:r>
          </a:p>
          <a:p>
            <a:r>
              <a:rPr lang="es-MX" sz="2000" dirty="0"/>
              <a:t>			8 créditos.</a:t>
            </a:r>
          </a:p>
          <a:p>
            <a:endParaRPr lang="es-MX" sz="2000" dirty="0"/>
          </a:p>
          <a:p>
            <a:r>
              <a:rPr lang="es-MX" sz="2000" b="1" dirty="0"/>
              <a:t> Titulo de la guía para la Unidad de Aprendizaje:</a:t>
            </a:r>
          </a:p>
          <a:p>
            <a:r>
              <a:rPr lang="es-MX" sz="2000" dirty="0"/>
              <a:t>			“Introducción a los Algoritmos Computacionales”.</a:t>
            </a:r>
          </a:p>
          <a:p>
            <a:endParaRPr lang="es-MX" sz="2000" b="1" dirty="0"/>
          </a:p>
          <a:p>
            <a:r>
              <a:rPr lang="es-MX" sz="2000" b="1" dirty="0"/>
              <a:t> Nombre del programa educativo:</a:t>
            </a:r>
          </a:p>
          <a:p>
            <a:r>
              <a:rPr lang="es-MX" sz="2000" dirty="0"/>
              <a:t>			Licenciatura en Informática Administrativa.</a:t>
            </a:r>
          </a:p>
          <a:p>
            <a:endParaRPr lang="es-MX" sz="2000" dirty="0"/>
          </a:p>
          <a:p>
            <a:r>
              <a:rPr lang="es-MX" sz="2000" b="1" dirty="0"/>
              <a:t>Unidad de Aprendizaje:</a:t>
            </a:r>
          </a:p>
          <a:p>
            <a:r>
              <a:rPr lang="es-MX" sz="2000" dirty="0"/>
              <a:t>			Algoritmos Computacionales</a:t>
            </a:r>
          </a:p>
          <a:p>
            <a:endParaRPr lang="es-MX" sz="2000" dirty="0"/>
          </a:p>
          <a:p>
            <a:r>
              <a:rPr lang="es-MX" sz="2000" b="1" dirty="0"/>
              <a:t>Espacio Académico : </a:t>
            </a:r>
          </a:p>
          <a:p>
            <a:r>
              <a:rPr lang="es-MX" sz="2000" dirty="0"/>
              <a:t>			Centro Universitario UAEM Valle de Teotihuacán.</a:t>
            </a:r>
          </a:p>
          <a:p>
            <a:r>
              <a:rPr lang="es-MX" sz="2000" dirty="0"/>
              <a:t>	</a:t>
            </a:r>
          </a:p>
          <a:p>
            <a:r>
              <a:rPr lang="es-MX" sz="2000" dirty="0"/>
              <a:t> </a:t>
            </a:r>
            <a:r>
              <a:rPr lang="es-MX" sz="2000" b="1" dirty="0"/>
              <a:t>Nombre del Responsable</a:t>
            </a:r>
            <a:r>
              <a:rPr lang="es-MX" sz="2000" dirty="0"/>
              <a:t>: </a:t>
            </a:r>
          </a:p>
          <a:p>
            <a:r>
              <a:rPr lang="es-MX" sz="2000" dirty="0"/>
              <a:t>			Dra. en T.I.E. Jaqueline Sánchez Espinoza</a:t>
            </a:r>
            <a:endParaRPr lang="es-ES" sz="2000" dirty="0"/>
          </a:p>
        </p:txBody>
      </p:sp>
      <p:sp>
        <p:nvSpPr>
          <p:cNvPr id="5" name="11 CuadroTexto">
            <a:extLst>
              <a:ext uri="{FF2B5EF4-FFF2-40B4-BE49-F238E27FC236}">
                <a16:creationId xmlns:a16="http://schemas.microsoft.com/office/drawing/2014/main" id="{AC4D685B-738B-4BA4-97B6-283875E14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134923"/>
            <a:ext cx="74898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MX" sz="2800" b="1" dirty="0">
                <a:latin typeface="Arial Narrow" panose="020B0606020202030204" pitchFamily="34" charset="0"/>
              </a:rPr>
              <a:t>Universidad Autónoma del Estado de México</a:t>
            </a:r>
          </a:p>
          <a:p>
            <a:r>
              <a:rPr lang="es-ES" altLang="es-MX" sz="1800" b="1" i="1" dirty="0">
                <a:latin typeface="Arial Narrow" panose="020B0606020202030204" pitchFamily="34" charset="0"/>
              </a:rPr>
              <a:t>Centro Universitario UAEM Valle de Teotihuacán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0E5D050F-D486-41A8-9000-F0F2BD111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17" y="72217"/>
            <a:ext cx="103663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5884AA9-6D76-4FA6-9122-3CC9A0068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2903" y="1167681"/>
            <a:ext cx="2592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82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1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Fecha 27 de septiembre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C:\archivos I\Imagenes\LETRAS\INTERROG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057400"/>
            <a:ext cx="1587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180975"/>
            <a:ext cx="76962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Cómo se hace?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10247" name="Rectangle 8"/>
          <p:cNvSpPr>
            <a:spLocks noGrp="1" noChangeArrowheads="1"/>
          </p:cNvSpPr>
          <p:nvPr>
            <p:ph idx="1"/>
          </p:nvPr>
        </p:nvSpPr>
        <p:spPr>
          <a:xfrm>
            <a:off x="685800" y="914400"/>
            <a:ext cx="8153400" cy="609600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>
                <a:ea typeface="Arial Unicode MS" pitchFamily="50" charset="-128"/>
                <a:cs typeface="Arial Unicode MS" pitchFamily="50" charset="-128"/>
              </a:rPr>
              <a:t>El no programador haría lo siguiente:</a:t>
            </a:r>
            <a:endParaRPr lang="es-ES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295400" y="1676400"/>
            <a:ext cx="4038600" cy="38100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95400" y="23622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_tradnl">
                <a:latin typeface="Arial" charset="0"/>
                <a:ea typeface="Arial Unicode MS" pitchFamily="50" charset="-128"/>
                <a:cs typeface="Arial Unicode MS" pitchFamily="50" charset="-128"/>
              </a:rPr>
              <a:t>Supongamos que deseamos ir al cine a ver la tercera película de La Guerra delas Galaxias, ¿cómo procedemos?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71600" y="1955800"/>
            <a:ext cx="3886200" cy="2898775"/>
          </a:xfrm>
          <a:prstGeom prst="rect">
            <a:avLst/>
          </a:prstGeom>
          <a:solidFill>
            <a:srgbClr val="9ACCF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300">
                <a:latin typeface="Arial" charset="0"/>
                <a:ea typeface="Arial Unicode MS" pitchFamily="50" charset="-128"/>
                <a:cs typeface="Arial Unicode MS" pitchFamily="50" charset="-128"/>
              </a:rPr>
              <a:t> Buscar la página de cines en el diario local y mirar si ve la película anunciada. Si la ve anunciada mira en qué cine la hacen y se va a verla. Si no la ve anunciada, espera a los estrenos de la</a:t>
            </a:r>
            <a:r>
              <a:rPr lang="es-ES" sz="2300">
                <a:latin typeface="Arial" charset="0"/>
                <a:cs typeface="Times New Roman" charset="0"/>
              </a:rPr>
              <a:t>semana que viene.</a:t>
            </a:r>
            <a:r>
              <a:rPr lang="es-ES" sz="2300">
                <a:latin typeface="Arial" charset="0"/>
              </a:rPr>
              <a:t> </a:t>
            </a:r>
          </a:p>
        </p:txBody>
      </p:sp>
      <p:pic>
        <p:nvPicPr>
          <p:cNvPr id="10248" name="Picture 11" descr="C:\Archivos de programa\Sonia\varios\imagenes\pensar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286000"/>
            <a:ext cx="1943100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80975"/>
            <a:ext cx="76962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Cómo se hace?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>
          <a:xfrm>
            <a:off x="1524000" y="1143000"/>
            <a:ext cx="7315200" cy="609600"/>
          </a:xfrm>
          <a:noFill/>
        </p:spPr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>
                <a:latin typeface="Arial" charset="0"/>
                <a:ea typeface="Arial Unicode MS" pitchFamily="50" charset="-128"/>
                <a:cs typeface="Arial Unicode MS" pitchFamily="50" charset="-128"/>
              </a:rPr>
              <a:t>El programador sin embargo, lo haría de este otro modo:</a:t>
            </a:r>
          </a:p>
        </p:txBody>
      </p:sp>
      <p:sp>
        <p:nvSpPr>
          <p:cNvPr id="11268" name="Line 9"/>
          <p:cNvSpPr>
            <a:spLocks noChangeShapeType="1"/>
          </p:cNvSpPr>
          <p:nvPr/>
        </p:nvSpPr>
        <p:spPr bwMode="auto">
          <a:xfrm>
            <a:off x="1752600" y="2727325"/>
            <a:ext cx="228600" cy="3810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1269" name="Line 10"/>
          <p:cNvSpPr>
            <a:spLocks noChangeShapeType="1"/>
          </p:cNvSpPr>
          <p:nvPr/>
        </p:nvSpPr>
        <p:spPr bwMode="auto">
          <a:xfrm>
            <a:off x="2209800" y="3565525"/>
            <a:ext cx="152400" cy="3810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1270" name="Line 11"/>
          <p:cNvSpPr>
            <a:spLocks noChangeShapeType="1"/>
          </p:cNvSpPr>
          <p:nvPr/>
        </p:nvSpPr>
        <p:spPr bwMode="auto">
          <a:xfrm>
            <a:off x="2514600" y="4479925"/>
            <a:ext cx="76200" cy="6858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1271" name="Text Box 12"/>
          <p:cNvSpPr txBox="1">
            <a:spLocks noChangeArrowheads="1"/>
          </p:cNvSpPr>
          <p:nvPr/>
        </p:nvSpPr>
        <p:spPr bwMode="auto">
          <a:xfrm>
            <a:off x="1981200" y="2254250"/>
            <a:ext cx="4724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Buscar la página de cines en el diario local, con fecha de hoy</a:t>
            </a:r>
            <a:endParaRPr kumimoji="1" lang="es-ES" sz="20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272" name="Text Box 13"/>
          <p:cNvSpPr txBox="1">
            <a:spLocks noChangeArrowheads="1"/>
          </p:cNvSpPr>
          <p:nvPr/>
        </p:nvSpPr>
        <p:spPr bwMode="auto">
          <a:xfrm>
            <a:off x="2362200" y="3092450"/>
            <a:ext cx="6019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Revisar la cartelera de arriba abajo y de izquierda</a:t>
            </a:r>
          </a:p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a derecha, buscando entre los títulos existentes.</a:t>
            </a:r>
          </a:p>
        </p:txBody>
      </p:sp>
      <p:sp>
        <p:nvSpPr>
          <p:cNvPr id="11273" name="Text Box 14"/>
          <p:cNvSpPr txBox="1">
            <a:spLocks noChangeArrowheads="1"/>
          </p:cNvSpPr>
          <p:nvPr/>
        </p:nvSpPr>
        <p:spPr bwMode="auto">
          <a:xfrm>
            <a:off x="2743200" y="3927475"/>
            <a:ext cx="55626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Si se encuentra el título La Guerra de las  Galaxias, no seguir buscando. Apuntar el nombre del cine, su dirección y los horarios</a:t>
            </a:r>
            <a:endParaRPr kumimoji="1" lang="es-ES" sz="20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274" name="Text Box 15"/>
          <p:cNvSpPr txBox="1">
            <a:spLocks noChangeArrowheads="1"/>
          </p:cNvSpPr>
          <p:nvPr/>
        </p:nvSpPr>
        <p:spPr bwMode="auto">
          <a:xfrm>
            <a:off x="2819400" y="5089525"/>
            <a:ext cx="54864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Si no se encuentra el título en la cartelera, esperar una semana y </a:t>
            </a:r>
            <a:r>
              <a:rPr kumimoji="1" lang="en-US" sz="2000">
                <a:latin typeface="Arial" charset="0"/>
                <a:cs typeface="Times New Roman" charset="0"/>
              </a:rPr>
              <a:t>volver a empezar el proceso a partir del punto 1 de esta lista.</a:t>
            </a:r>
            <a:endParaRPr kumimoji="1" lang="es-MX" sz="2000">
              <a:latin typeface="Arial" charset="0"/>
              <a:cs typeface="Times New Roman" charset="0"/>
            </a:endParaRPr>
          </a:p>
        </p:txBody>
      </p:sp>
      <p:grpSp>
        <p:nvGrpSpPr>
          <p:cNvPr id="11275" name="Group 16"/>
          <p:cNvGrpSpPr>
            <a:grpSpLocks/>
          </p:cNvGrpSpPr>
          <p:nvPr/>
        </p:nvGrpSpPr>
        <p:grpSpPr bwMode="auto">
          <a:xfrm>
            <a:off x="1447800" y="2327275"/>
            <a:ext cx="4648200" cy="533400"/>
            <a:chOff x="1296" y="1104"/>
            <a:chExt cx="2928" cy="336"/>
          </a:xfrm>
        </p:grpSpPr>
        <p:sp>
          <p:nvSpPr>
            <p:cNvPr id="11286" name="Oval 17"/>
            <p:cNvSpPr>
              <a:spLocks noChangeArrowheads="1"/>
            </p:cNvSpPr>
            <p:nvPr/>
          </p:nvSpPr>
          <p:spPr bwMode="auto">
            <a:xfrm>
              <a:off x="1296" y="1104"/>
              <a:ext cx="336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1</a:t>
              </a:r>
              <a:endParaRPr kumimoji="1" lang="es-ES" sz="1800" b="1">
                <a:latin typeface="Arial" charset="0"/>
              </a:endParaRPr>
            </a:p>
          </p:txBody>
        </p:sp>
        <p:sp>
          <p:nvSpPr>
            <p:cNvPr id="11287" name="Line 18"/>
            <p:cNvSpPr>
              <a:spLocks noChangeShapeType="1"/>
            </p:cNvSpPr>
            <p:nvPr/>
          </p:nvSpPr>
          <p:spPr bwMode="auto">
            <a:xfrm>
              <a:off x="1632" y="1296"/>
              <a:ext cx="2592" cy="0"/>
            </a:xfrm>
            <a:prstGeom prst="line">
              <a:avLst/>
            </a:pr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1276" name="Group 34"/>
          <p:cNvGrpSpPr>
            <a:grpSpLocks/>
          </p:cNvGrpSpPr>
          <p:nvPr/>
        </p:nvGrpSpPr>
        <p:grpSpPr bwMode="auto">
          <a:xfrm>
            <a:off x="1828800" y="3108325"/>
            <a:ext cx="6134100" cy="533400"/>
            <a:chOff x="1152" y="1872"/>
            <a:chExt cx="3864" cy="336"/>
          </a:xfrm>
        </p:grpSpPr>
        <p:sp>
          <p:nvSpPr>
            <p:cNvPr id="11284" name="Freeform 21"/>
            <p:cNvSpPr>
              <a:spLocks/>
            </p:cNvSpPr>
            <p:nvPr/>
          </p:nvSpPr>
          <p:spPr bwMode="auto">
            <a:xfrm>
              <a:off x="1226" y="2073"/>
              <a:ext cx="3790" cy="15"/>
            </a:xfrm>
            <a:custGeom>
              <a:avLst/>
              <a:gdLst>
                <a:gd name="T0" fmla="*/ 0 w 3790"/>
                <a:gd name="T1" fmla="*/ 15 h 15"/>
                <a:gd name="T2" fmla="*/ 3790 w 3790"/>
                <a:gd name="T3" fmla="*/ 0 h 15"/>
                <a:gd name="T4" fmla="*/ 0 60000 65536"/>
                <a:gd name="T5" fmla="*/ 0 60000 65536"/>
                <a:gd name="T6" fmla="*/ 0 w 3790"/>
                <a:gd name="T7" fmla="*/ 0 h 15"/>
                <a:gd name="T8" fmla="*/ 3790 w 3790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90" h="15">
                  <a:moveTo>
                    <a:pt x="0" y="15"/>
                  </a:moveTo>
                  <a:cubicBezTo>
                    <a:pt x="632" y="10"/>
                    <a:pt x="3000" y="7"/>
                    <a:pt x="3790" y="0"/>
                  </a:cubicBezTo>
                </a:path>
              </a:pathLst>
            </a:cu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5" name="Oval 20"/>
            <p:cNvSpPr>
              <a:spLocks noChangeArrowheads="1"/>
            </p:cNvSpPr>
            <p:nvPr/>
          </p:nvSpPr>
          <p:spPr bwMode="auto">
            <a:xfrm>
              <a:off x="1152" y="1872"/>
              <a:ext cx="336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2</a:t>
              </a:r>
              <a:endParaRPr kumimoji="1" lang="es-ES" sz="1800" b="1">
                <a:latin typeface="Arial" charset="0"/>
              </a:endParaRPr>
            </a:p>
          </p:txBody>
        </p:sp>
      </p:grpSp>
      <p:grpSp>
        <p:nvGrpSpPr>
          <p:cNvPr id="11277" name="Group 35"/>
          <p:cNvGrpSpPr>
            <a:grpSpLocks/>
          </p:cNvGrpSpPr>
          <p:nvPr/>
        </p:nvGrpSpPr>
        <p:grpSpPr bwMode="auto">
          <a:xfrm>
            <a:off x="2209800" y="3946525"/>
            <a:ext cx="5334000" cy="533400"/>
            <a:chOff x="1488" y="2556"/>
            <a:chExt cx="3360" cy="336"/>
          </a:xfrm>
        </p:grpSpPr>
        <p:sp>
          <p:nvSpPr>
            <p:cNvPr id="11282" name="Line 24"/>
            <p:cNvSpPr>
              <a:spLocks noChangeShapeType="1"/>
            </p:cNvSpPr>
            <p:nvPr/>
          </p:nvSpPr>
          <p:spPr bwMode="auto">
            <a:xfrm flipV="1">
              <a:off x="1741" y="2736"/>
              <a:ext cx="3107" cy="28"/>
            </a:xfrm>
            <a:prstGeom prst="line">
              <a:avLst/>
            </a:pr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3" name="Oval 23"/>
            <p:cNvSpPr>
              <a:spLocks noChangeArrowheads="1"/>
            </p:cNvSpPr>
            <p:nvPr/>
          </p:nvSpPr>
          <p:spPr bwMode="auto">
            <a:xfrm>
              <a:off x="1488" y="2556"/>
              <a:ext cx="295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3</a:t>
              </a:r>
              <a:endParaRPr kumimoji="1" lang="es-ES" sz="1800" b="1">
                <a:latin typeface="Arial" charset="0"/>
              </a:endParaRPr>
            </a:p>
          </p:txBody>
        </p:sp>
      </p:grpSp>
      <p:grpSp>
        <p:nvGrpSpPr>
          <p:cNvPr id="11278" name="Group 36"/>
          <p:cNvGrpSpPr>
            <a:grpSpLocks/>
          </p:cNvGrpSpPr>
          <p:nvPr/>
        </p:nvGrpSpPr>
        <p:grpSpPr bwMode="auto">
          <a:xfrm>
            <a:off x="2362200" y="5165725"/>
            <a:ext cx="5638800" cy="533400"/>
            <a:chOff x="1584" y="3264"/>
            <a:chExt cx="3552" cy="336"/>
          </a:xfrm>
        </p:grpSpPr>
        <p:sp>
          <p:nvSpPr>
            <p:cNvPr id="11280" name="Oval 26"/>
            <p:cNvSpPr>
              <a:spLocks noChangeArrowheads="1"/>
            </p:cNvSpPr>
            <p:nvPr/>
          </p:nvSpPr>
          <p:spPr bwMode="auto">
            <a:xfrm>
              <a:off x="1584" y="3264"/>
              <a:ext cx="305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4</a:t>
              </a:r>
              <a:endParaRPr kumimoji="1" lang="es-ES" sz="1800" b="1">
                <a:latin typeface="Arial" charset="0"/>
              </a:endParaRPr>
            </a:p>
          </p:txBody>
        </p:sp>
        <p:sp>
          <p:nvSpPr>
            <p:cNvPr id="11281" name="Line 27"/>
            <p:cNvSpPr>
              <a:spLocks noChangeShapeType="1"/>
            </p:cNvSpPr>
            <p:nvPr/>
          </p:nvSpPr>
          <p:spPr bwMode="auto">
            <a:xfrm>
              <a:off x="1894" y="3456"/>
              <a:ext cx="3242" cy="0"/>
            </a:xfrm>
            <a:prstGeom prst="line">
              <a:avLst/>
            </a:pr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11279" name="Picture 32" descr="C:\archivos I\Imagenes\sonia\plum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19400"/>
            <a:ext cx="11906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7"/>
          <p:cNvSpPr>
            <a:spLocks noChangeArrowheads="1"/>
          </p:cNvSpPr>
          <p:nvPr/>
        </p:nvSpPr>
        <p:spPr bwMode="auto">
          <a:xfrm>
            <a:off x="1600200" y="1905000"/>
            <a:ext cx="6781800" cy="41910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38100">
            <a:solidFill>
              <a:srgbClr val="8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3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Otro ejemplo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905000"/>
            <a:ext cx="6553200" cy="41148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1.</a:t>
            </a:r>
            <a:r>
              <a:rPr lang="es-ES_tradnl" sz="2500">
                <a:latin typeface="Arial" charset="0"/>
              </a:rPr>
              <a:t> Poner la llave.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2.</a:t>
            </a:r>
            <a:r>
              <a:rPr lang="es-ES_tradnl" sz="2500">
                <a:latin typeface="Arial" charset="0"/>
              </a:rPr>
              <a:t> Asegurarse que el cambio esté en neutro.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3.</a:t>
            </a:r>
            <a:r>
              <a:rPr lang="es-ES_tradnl" sz="2500">
                <a:latin typeface="Arial" charset="0"/>
              </a:rPr>
              <a:t> Pisar el el acelerador.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4.</a:t>
            </a:r>
            <a:r>
              <a:rPr lang="es-ES_tradnl" sz="2500">
                <a:latin typeface="Arial" charset="0"/>
              </a:rPr>
              <a:t> Girar la llave hasta la posición “arranque”.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5.</a:t>
            </a:r>
            <a:r>
              <a:rPr lang="es-ES_tradnl" sz="2500">
                <a:latin typeface="Arial" charset="0"/>
              </a:rPr>
              <a:t> Si el motor arranca antes de 6 seg, dejar la llave en la posición “encendido”.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6.</a:t>
            </a:r>
            <a:r>
              <a:rPr lang="es-ES_tradnl" sz="2500">
                <a:latin typeface="Arial" charset="0"/>
              </a:rPr>
              <a:t> Si el motor no arranca antes de 6 seg, volver al paso 3 (como máximo 5 veces).</a:t>
            </a:r>
          </a:p>
          <a:p>
            <a:pPr eaLnBrk="1" hangingPunct="1">
              <a:buFontTx/>
              <a:buNone/>
            </a:pPr>
            <a:r>
              <a:rPr lang="es-ES_tradnl" sz="2500">
                <a:solidFill>
                  <a:srgbClr val="3333FF"/>
                </a:solidFill>
                <a:latin typeface="Arial" charset="0"/>
              </a:rPr>
              <a:t>7.</a:t>
            </a:r>
            <a:r>
              <a:rPr lang="es-ES_tradnl" sz="2500">
                <a:latin typeface="Arial" charset="0"/>
              </a:rPr>
              <a:t> Si el auto no arranca, llamar a la grúa.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43000" y="1243013"/>
            <a:ext cx="3829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800">
                <a:solidFill>
                  <a:srgbClr val="3333FF"/>
                </a:solidFill>
                <a:latin typeface="Arial" charset="0"/>
              </a:rPr>
              <a:t>Encender un automóvil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4"/>
          <p:cNvSpPr>
            <a:spLocks noChangeArrowheads="1"/>
          </p:cNvSpPr>
          <p:nvPr/>
        </p:nvSpPr>
        <p:spPr bwMode="auto">
          <a:xfrm>
            <a:off x="1295400" y="1371600"/>
            <a:ext cx="3810000" cy="47244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73914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Requisitos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13316" name="Text Box 15"/>
          <p:cNvSpPr txBox="1">
            <a:spLocks noChangeArrowheads="1"/>
          </p:cNvSpPr>
          <p:nvPr/>
        </p:nvSpPr>
        <p:spPr bwMode="auto">
          <a:xfrm>
            <a:off x="1524000" y="2151063"/>
            <a:ext cx="3352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Los algoritmos se crean para resolver</a:t>
            </a:r>
          </a:p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problemas. </a:t>
            </a:r>
          </a:p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 importante que junto al algoritmo, </a:t>
            </a:r>
          </a:p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describamos claramente el problema que éste nos permite resolver.</a:t>
            </a:r>
            <a:endParaRPr kumimoji="1" lang="es-ES" sz="22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317" name="Text Box 16"/>
          <p:cNvSpPr txBox="1">
            <a:spLocks noChangeArrowheads="1"/>
          </p:cNvSpPr>
          <p:nvPr/>
        </p:nvSpPr>
        <p:spPr bwMode="auto">
          <a:xfrm>
            <a:off x="1524000" y="2286000"/>
            <a:ext cx="3429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No debemos omitir el contexto de nuestros algoritmos. </a:t>
            </a:r>
          </a:p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 necesario establecer lo que se n</a:t>
            </a:r>
            <a:r>
              <a:rPr kumimoji="1" lang="es-ES_tradnl" sz="2200">
                <a:latin typeface="Arial" charset="0"/>
                <a:cs typeface="Times New Roman" charset="0"/>
              </a:rPr>
              <a:t>ecesita</a:t>
            </a:r>
            <a:r>
              <a:rPr kumimoji="1" lang="es-ES" sz="2200">
                <a:latin typeface="Arial" charset="0"/>
                <a:cs typeface="Times New Roman" charset="0"/>
              </a:rPr>
              <a:t> y dónde </a:t>
            </a:r>
            <a:r>
              <a:rPr kumimoji="1" lang="es-ES_tradnl" sz="2200">
                <a:latin typeface="Arial" charset="0"/>
                <a:cs typeface="Times New Roman" charset="0"/>
              </a:rPr>
              <a:t>se </a:t>
            </a:r>
            <a:r>
              <a:rPr kumimoji="1" lang="es-ES" sz="2200">
                <a:latin typeface="Arial" charset="0"/>
                <a:cs typeface="Times New Roman" charset="0"/>
              </a:rPr>
              <a:t>debe </a:t>
            </a:r>
            <a:r>
              <a:rPr kumimoji="1" lang="es-ES_tradnl" sz="2200">
                <a:latin typeface="Arial" charset="0"/>
                <a:cs typeface="Times New Roman" charset="0"/>
              </a:rPr>
              <a:t>comenzar.</a:t>
            </a:r>
            <a:endParaRPr kumimoji="1" lang="es-ES" sz="2200">
              <a:latin typeface="Arial" charset="0"/>
              <a:cs typeface="Times New Roman" charset="0"/>
            </a:endParaRPr>
          </a:p>
        </p:txBody>
      </p:sp>
      <p:sp>
        <p:nvSpPr>
          <p:cNvPr id="13318" name="Text Box 20"/>
          <p:cNvSpPr txBox="1">
            <a:spLocks noChangeArrowheads="1"/>
          </p:cNvSpPr>
          <p:nvPr/>
        </p:nvSpPr>
        <p:spPr bwMode="auto">
          <a:xfrm>
            <a:off x="1409700" y="1676400"/>
            <a:ext cx="35814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Seguir los pasos del algoritmo debe    llevarnos a la resolución del problema.</a:t>
            </a:r>
          </a:p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Siempre que sea posible seguiremos </a:t>
            </a:r>
          </a:p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personalmente los pasos de nuestro    algoritmo para comprobar que son</a:t>
            </a:r>
          </a:p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efectivamente </a:t>
            </a:r>
            <a:r>
              <a:rPr kumimoji="1" lang="es-ES" sz="2200">
                <a:latin typeface="Arial" charset="0"/>
                <a:cs typeface="Times New Roman" charset="0"/>
              </a:rPr>
              <a:t>correctos y conducen efectivamente a la solución esperada.</a:t>
            </a:r>
            <a:r>
              <a:rPr kumimoji="1" lang="es-ES" sz="2200">
                <a:latin typeface="Arial" charset="0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s-ES" sz="2200">
              <a:latin typeface="Arial" charset="0"/>
              <a:cs typeface="Times New Roman" charset="0"/>
            </a:endParaRPr>
          </a:p>
        </p:txBody>
      </p:sp>
      <p:sp>
        <p:nvSpPr>
          <p:cNvPr id="13319" name="Text Box 21"/>
          <p:cNvSpPr txBox="1">
            <a:spLocks noChangeArrowheads="1"/>
          </p:cNvSpPr>
          <p:nvPr/>
        </p:nvSpPr>
        <p:spPr bwMode="auto">
          <a:xfrm>
            <a:off x="1371600" y="1828800"/>
            <a:ext cx="3581400" cy="3776663"/>
          </a:xfrm>
          <a:prstGeom prst="rect">
            <a:avLst/>
          </a:prstGeom>
          <a:solidFill>
            <a:srgbClr val="9ACCF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Por ejemplo: </a:t>
            </a:r>
          </a:p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Si se requiere hallar la velocidad de un automóvil, es necesario, definir si la distancia debe ser en metros, kilómetros, etc y  el tiempo estará dado en segundos u horas, ya que la velocidad puede representarse en Km</a:t>
            </a:r>
            <a:r>
              <a:rPr kumimoji="1" lang="es-ES_tradnl" sz="2200">
                <a:latin typeface="Arial" charset="0"/>
                <a:cs typeface="Arial" charset="0"/>
              </a:rPr>
              <a:t>/h ó mts/seg</a:t>
            </a:r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.</a:t>
            </a:r>
            <a:endParaRPr kumimoji="1" lang="es-ES" sz="2200">
              <a:latin typeface="Arial" charset="0"/>
              <a:cs typeface="Times New Roman" charset="0"/>
            </a:endParaRPr>
          </a:p>
        </p:txBody>
      </p:sp>
      <p:sp>
        <p:nvSpPr>
          <p:cNvPr id="76822" name="Rectangle 22"/>
          <p:cNvSpPr>
            <a:spLocks noChangeArrowheads="1"/>
          </p:cNvSpPr>
          <p:nvPr/>
        </p:nvSpPr>
        <p:spPr bwMode="auto">
          <a:xfrm>
            <a:off x="5715000" y="15240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Debe Definirse  del problema</a:t>
            </a:r>
            <a:endParaRPr lang="es-ES" sz="2200">
              <a:latin typeface="Comic Sans MS" pitchFamily="66" charset="0"/>
            </a:endParaRPr>
          </a:p>
        </p:txBody>
      </p:sp>
      <p:sp>
        <p:nvSpPr>
          <p:cNvPr id="76823" name="Rectangle 23"/>
          <p:cNvSpPr>
            <a:spLocks noChangeArrowheads="1"/>
          </p:cNvSpPr>
          <p:nvPr/>
        </p:nvSpPr>
        <p:spPr bwMode="auto">
          <a:xfrm>
            <a:off x="5715000" y="25908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Debe estar dentro de contexto</a:t>
            </a:r>
            <a:endParaRPr lang="es-ES" sz="2200">
              <a:latin typeface="Comic Sans MS" pitchFamily="66" charset="0"/>
            </a:endParaRPr>
          </a:p>
        </p:txBody>
      </p:sp>
      <p:sp>
        <p:nvSpPr>
          <p:cNvPr id="76824" name="Rectangle 24"/>
          <p:cNvSpPr>
            <a:spLocks noChangeArrowheads="1"/>
          </p:cNvSpPr>
          <p:nvPr/>
        </p:nvSpPr>
        <p:spPr bwMode="auto">
          <a:xfrm>
            <a:off x="5715000" y="37338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Debe resolver el problema</a:t>
            </a:r>
            <a:endParaRPr lang="es-ES" sz="2200">
              <a:latin typeface="Comic Sans MS" pitchFamily="66" charset="0"/>
            </a:endParaRPr>
          </a:p>
        </p:txBody>
      </p:sp>
      <p:sp>
        <p:nvSpPr>
          <p:cNvPr id="76825" name="Rectangle 25"/>
          <p:cNvSpPr>
            <a:spLocks noChangeArrowheads="1"/>
          </p:cNvSpPr>
          <p:nvPr/>
        </p:nvSpPr>
        <p:spPr bwMode="auto">
          <a:xfrm>
            <a:off x="5715000" y="48006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Debe evitar la ambigüedad</a:t>
            </a:r>
            <a:endParaRPr lang="es-ES" sz="22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1295400" y="1371600"/>
            <a:ext cx="3810000" cy="47244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8486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Técnicas de Diseño</a:t>
            </a:r>
            <a:r>
              <a:rPr lang="es-ES_tradnl">
                <a:latin typeface="Tahoma" pitchFamily="34" charset="0"/>
                <a:cs typeface="Times New Roman" charset="0"/>
              </a:rPr>
              <a:t> </a:t>
            </a:r>
            <a:endParaRPr lang="es-ES">
              <a:latin typeface="Tahoma" pitchFamily="34" charset="0"/>
              <a:cs typeface="Times New Roman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0" y="2151063"/>
            <a:ext cx="3352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 una técnica de diseño descendente donde se realiza un refinamiento sucesivo, que permite darle una organización a las instrucciones, en forma de módulos o bloques. </a:t>
            </a:r>
            <a:endParaRPr kumimoji="1" lang="es-ES" sz="22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47800" y="2057400"/>
            <a:ext cx="3429000" cy="2771775"/>
          </a:xfrm>
          <a:prstGeom prst="rect">
            <a:avLst/>
          </a:prstGeom>
          <a:solidFill>
            <a:srgbClr val="9ACCF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Está técnica permite dividir el problema en pequeñas partes, a las cuales se les da solución por separado, luego se integran las soluciones para resolver el problema principal.</a:t>
            </a:r>
            <a:endParaRPr kumimoji="1" lang="es-ES" sz="2200">
              <a:latin typeface="Arial" charset="0"/>
              <a:cs typeface="Times New Roman" charset="0"/>
            </a:endParaRP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5715000" y="1524000"/>
            <a:ext cx="27432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Top Down</a:t>
            </a:r>
            <a:endParaRPr lang="es-ES" sz="2200">
              <a:latin typeface="Comic Sans MS" pitchFamily="66" charset="0"/>
            </a:endParaRPr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5715000" y="2286000"/>
            <a:ext cx="27432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200">
                <a:latin typeface="Comic Sans MS" pitchFamily="66" charset="0"/>
              </a:rPr>
              <a:t>Divide y vencerás</a:t>
            </a:r>
            <a:endParaRPr lang="es-ES" sz="2200">
              <a:latin typeface="Comic Sans MS" pitchFamily="66" charset="0"/>
            </a:endParaRPr>
          </a:p>
        </p:txBody>
      </p:sp>
      <p:grpSp>
        <p:nvGrpSpPr>
          <p:cNvPr id="14344" name="Group 27"/>
          <p:cNvGrpSpPr>
            <a:grpSpLocks/>
          </p:cNvGrpSpPr>
          <p:nvPr/>
        </p:nvGrpSpPr>
        <p:grpSpPr bwMode="auto">
          <a:xfrm>
            <a:off x="5410200" y="3200400"/>
            <a:ext cx="3276600" cy="2914650"/>
            <a:chOff x="3178" y="899"/>
            <a:chExt cx="2304" cy="2412"/>
          </a:xfrm>
        </p:grpSpPr>
        <p:sp>
          <p:nvSpPr>
            <p:cNvPr id="14345" name="Rectangle 14"/>
            <p:cNvSpPr>
              <a:spLocks noChangeArrowheads="1"/>
            </p:cNvSpPr>
            <p:nvPr/>
          </p:nvSpPr>
          <p:spPr bwMode="auto">
            <a:xfrm>
              <a:off x="3178" y="899"/>
              <a:ext cx="2304" cy="110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4346" name="Group 15"/>
            <p:cNvGrpSpPr>
              <a:grpSpLocks/>
            </p:cNvGrpSpPr>
            <p:nvPr/>
          </p:nvGrpSpPr>
          <p:grpSpPr bwMode="auto">
            <a:xfrm>
              <a:off x="3264" y="1680"/>
              <a:ext cx="1117" cy="1631"/>
              <a:chOff x="3254" y="1405"/>
              <a:chExt cx="1117" cy="1631"/>
            </a:xfrm>
          </p:grpSpPr>
          <p:sp>
            <p:nvSpPr>
              <p:cNvPr id="14350" name="Freeform 16"/>
              <p:cNvSpPr>
                <a:spLocks/>
              </p:cNvSpPr>
              <p:nvPr/>
            </p:nvSpPr>
            <p:spPr bwMode="auto">
              <a:xfrm>
                <a:off x="3342" y="1625"/>
                <a:ext cx="312" cy="306"/>
              </a:xfrm>
              <a:custGeom>
                <a:avLst/>
                <a:gdLst>
                  <a:gd name="T0" fmla="*/ 432 w 624"/>
                  <a:gd name="T1" fmla="*/ 232 h 613"/>
                  <a:gd name="T2" fmla="*/ 382 w 624"/>
                  <a:gd name="T3" fmla="*/ 111 h 613"/>
                  <a:gd name="T4" fmla="*/ 281 w 624"/>
                  <a:gd name="T5" fmla="*/ 30 h 613"/>
                  <a:gd name="T6" fmla="*/ 192 w 624"/>
                  <a:gd name="T7" fmla="*/ 0 h 613"/>
                  <a:gd name="T8" fmla="*/ 121 w 624"/>
                  <a:gd name="T9" fmla="*/ 0 h 613"/>
                  <a:gd name="T10" fmla="*/ 59 w 624"/>
                  <a:gd name="T11" fmla="*/ 30 h 613"/>
                  <a:gd name="T12" fmla="*/ 0 w 624"/>
                  <a:gd name="T13" fmla="*/ 131 h 613"/>
                  <a:gd name="T14" fmla="*/ 0 w 624"/>
                  <a:gd name="T15" fmla="*/ 272 h 613"/>
                  <a:gd name="T16" fmla="*/ 30 w 624"/>
                  <a:gd name="T17" fmla="*/ 371 h 613"/>
                  <a:gd name="T18" fmla="*/ 91 w 624"/>
                  <a:gd name="T19" fmla="*/ 482 h 613"/>
                  <a:gd name="T20" fmla="*/ 212 w 624"/>
                  <a:gd name="T21" fmla="*/ 583 h 613"/>
                  <a:gd name="T22" fmla="*/ 333 w 624"/>
                  <a:gd name="T23" fmla="*/ 613 h 613"/>
                  <a:gd name="T24" fmla="*/ 432 w 624"/>
                  <a:gd name="T25" fmla="*/ 583 h 613"/>
                  <a:gd name="T26" fmla="*/ 483 w 624"/>
                  <a:gd name="T27" fmla="*/ 521 h 613"/>
                  <a:gd name="T28" fmla="*/ 493 w 624"/>
                  <a:gd name="T29" fmla="*/ 393 h 613"/>
                  <a:gd name="T30" fmla="*/ 483 w 624"/>
                  <a:gd name="T31" fmla="*/ 321 h 613"/>
                  <a:gd name="T32" fmla="*/ 614 w 624"/>
                  <a:gd name="T33" fmla="*/ 220 h 613"/>
                  <a:gd name="T34" fmla="*/ 624 w 624"/>
                  <a:gd name="T35" fmla="*/ 171 h 613"/>
                  <a:gd name="T36" fmla="*/ 553 w 624"/>
                  <a:gd name="T37" fmla="*/ 161 h 613"/>
                  <a:gd name="T38" fmla="*/ 432 w 624"/>
                  <a:gd name="T39" fmla="*/ 232 h 61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4"/>
                  <a:gd name="T61" fmla="*/ 0 h 613"/>
                  <a:gd name="T62" fmla="*/ 624 w 624"/>
                  <a:gd name="T63" fmla="*/ 613 h 61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4" h="613">
                    <a:moveTo>
                      <a:pt x="432" y="232"/>
                    </a:moveTo>
                    <a:lnTo>
                      <a:pt x="382" y="111"/>
                    </a:lnTo>
                    <a:lnTo>
                      <a:pt x="281" y="30"/>
                    </a:lnTo>
                    <a:lnTo>
                      <a:pt x="192" y="0"/>
                    </a:lnTo>
                    <a:lnTo>
                      <a:pt x="121" y="0"/>
                    </a:lnTo>
                    <a:lnTo>
                      <a:pt x="59" y="30"/>
                    </a:lnTo>
                    <a:lnTo>
                      <a:pt x="0" y="131"/>
                    </a:lnTo>
                    <a:lnTo>
                      <a:pt x="0" y="272"/>
                    </a:lnTo>
                    <a:lnTo>
                      <a:pt x="30" y="371"/>
                    </a:lnTo>
                    <a:lnTo>
                      <a:pt x="91" y="482"/>
                    </a:lnTo>
                    <a:lnTo>
                      <a:pt x="212" y="583"/>
                    </a:lnTo>
                    <a:lnTo>
                      <a:pt x="333" y="613"/>
                    </a:lnTo>
                    <a:lnTo>
                      <a:pt x="432" y="583"/>
                    </a:lnTo>
                    <a:lnTo>
                      <a:pt x="483" y="521"/>
                    </a:lnTo>
                    <a:lnTo>
                      <a:pt x="493" y="393"/>
                    </a:lnTo>
                    <a:lnTo>
                      <a:pt x="483" y="321"/>
                    </a:lnTo>
                    <a:lnTo>
                      <a:pt x="614" y="220"/>
                    </a:lnTo>
                    <a:lnTo>
                      <a:pt x="624" y="171"/>
                    </a:lnTo>
                    <a:lnTo>
                      <a:pt x="553" y="161"/>
                    </a:lnTo>
                    <a:lnTo>
                      <a:pt x="432" y="2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351" name="Freeform 17"/>
              <p:cNvSpPr>
                <a:spLocks/>
              </p:cNvSpPr>
              <p:nvPr/>
            </p:nvSpPr>
            <p:spPr bwMode="auto">
              <a:xfrm>
                <a:off x="3524" y="1949"/>
                <a:ext cx="223" cy="497"/>
              </a:xfrm>
              <a:custGeom>
                <a:avLst/>
                <a:gdLst>
                  <a:gd name="T0" fmla="*/ 30 w 446"/>
                  <a:gd name="T1" fmla="*/ 188 h 995"/>
                  <a:gd name="T2" fmla="*/ 0 w 446"/>
                  <a:gd name="T3" fmla="*/ 79 h 995"/>
                  <a:gd name="T4" fmla="*/ 30 w 446"/>
                  <a:gd name="T5" fmla="*/ 40 h 995"/>
                  <a:gd name="T6" fmla="*/ 40 w 446"/>
                  <a:gd name="T7" fmla="*/ 0 h 995"/>
                  <a:gd name="T8" fmla="*/ 143 w 446"/>
                  <a:gd name="T9" fmla="*/ 0 h 995"/>
                  <a:gd name="T10" fmla="*/ 203 w 446"/>
                  <a:gd name="T11" fmla="*/ 40 h 995"/>
                  <a:gd name="T12" fmla="*/ 304 w 446"/>
                  <a:gd name="T13" fmla="*/ 149 h 995"/>
                  <a:gd name="T14" fmla="*/ 365 w 446"/>
                  <a:gd name="T15" fmla="*/ 289 h 995"/>
                  <a:gd name="T16" fmla="*/ 426 w 446"/>
                  <a:gd name="T17" fmla="*/ 478 h 995"/>
                  <a:gd name="T18" fmla="*/ 446 w 446"/>
                  <a:gd name="T19" fmla="*/ 646 h 995"/>
                  <a:gd name="T20" fmla="*/ 436 w 446"/>
                  <a:gd name="T21" fmla="*/ 807 h 995"/>
                  <a:gd name="T22" fmla="*/ 395 w 446"/>
                  <a:gd name="T23" fmla="*/ 916 h 995"/>
                  <a:gd name="T24" fmla="*/ 335 w 446"/>
                  <a:gd name="T25" fmla="*/ 985 h 995"/>
                  <a:gd name="T26" fmla="*/ 234 w 446"/>
                  <a:gd name="T27" fmla="*/ 995 h 995"/>
                  <a:gd name="T28" fmla="*/ 153 w 446"/>
                  <a:gd name="T29" fmla="*/ 965 h 995"/>
                  <a:gd name="T30" fmla="*/ 82 w 446"/>
                  <a:gd name="T31" fmla="*/ 896 h 995"/>
                  <a:gd name="T32" fmla="*/ 62 w 446"/>
                  <a:gd name="T33" fmla="*/ 787 h 995"/>
                  <a:gd name="T34" fmla="*/ 72 w 446"/>
                  <a:gd name="T35" fmla="*/ 666 h 995"/>
                  <a:gd name="T36" fmla="*/ 111 w 446"/>
                  <a:gd name="T37" fmla="*/ 587 h 995"/>
                  <a:gd name="T38" fmla="*/ 131 w 446"/>
                  <a:gd name="T39" fmla="*/ 478 h 995"/>
                  <a:gd name="T40" fmla="*/ 102 w 446"/>
                  <a:gd name="T41" fmla="*/ 359 h 995"/>
                  <a:gd name="T42" fmla="*/ 82 w 446"/>
                  <a:gd name="T43" fmla="*/ 289 h 995"/>
                  <a:gd name="T44" fmla="*/ 30 w 446"/>
                  <a:gd name="T45" fmla="*/ 188 h 9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46"/>
                  <a:gd name="T70" fmla="*/ 0 h 995"/>
                  <a:gd name="T71" fmla="*/ 446 w 446"/>
                  <a:gd name="T72" fmla="*/ 995 h 9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46" h="995">
                    <a:moveTo>
                      <a:pt x="30" y="188"/>
                    </a:moveTo>
                    <a:lnTo>
                      <a:pt x="0" y="79"/>
                    </a:lnTo>
                    <a:lnTo>
                      <a:pt x="30" y="40"/>
                    </a:lnTo>
                    <a:lnTo>
                      <a:pt x="40" y="0"/>
                    </a:lnTo>
                    <a:lnTo>
                      <a:pt x="143" y="0"/>
                    </a:lnTo>
                    <a:lnTo>
                      <a:pt x="203" y="40"/>
                    </a:lnTo>
                    <a:lnTo>
                      <a:pt x="304" y="149"/>
                    </a:lnTo>
                    <a:lnTo>
                      <a:pt x="365" y="289"/>
                    </a:lnTo>
                    <a:lnTo>
                      <a:pt x="426" y="478"/>
                    </a:lnTo>
                    <a:lnTo>
                      <a:pt x="446" y="646"/>
                    </a:lnTo>
                    <a:lnTo>
                      <a:pt x="436" y="807"/>
                    </a:lnTo>
                    <a:lnTo>
                      <a:pt x="395" y="916"/>
                    </a:lnTo>
                    <a:lnTo>
                      <a:pt x="335" y="985"/>
                    </a:lnTo>
                    <a:lnTo>
                      <a:pt x="234" y="995"/>
                    </a:lnTo>
                    <a:lnTo>
                      <a:pt x="153" y="965"/>
                    </a:lnTo>
                    <a:lnTo>
                      <a:pt x="82" y="896"/>
                    </a:lnTo>
                    <a:lnTo>
                      <a:pt x="62" y="787"/>
                    </a:lnTo>
                    <a:lnTo>
                      <a:pt x="72" y="666"/>
                    </a:lnTo>
                    <a:lnTo>
                      <a:pt x="111" y="587"/>
                    </a:lnTo>
                    <a:lnTo>
                      <a:pt x="131" y="478"/>
                    </a:lnTo>
                    <a:lnTo>
                      <a:pt x="102" y="359"/>
                    </a:lnTo>
                    <a:lnTo>
                      <a:pt x="82" y="289"/>
                    </a:lnTo>
                    <a:lnTo>
                      <a:pt x="30" y="1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352" name="Freeform 18"/>
              <p:cNvSpPr>
                <a:spLocks/>
              </p:cNvSpPr>
              <p:nvPr/>
            </p:nvSpPr>
            <p:spPr bwMode="auto">
              <a:xfrm>
                <a:off x="3637" y="2350"/>
                <a:ext cx="345" cy="686"/>
              </a:xfrm>
              <a:custGeom>
                <a:avLst/>
                <a:gdLst>
                  <a:gd name="T0" fmla="*/ 0 w 692"/>
                  <a:gd name="T1" fmla="*/ 69 h 1371"/>
                  <a:gd name="T2" fmla="*/ 30 w 692"/>
                  <a:gd name="T3" fmla="*/ 10 h 1371"/>
                  <a:gd name="T4" fmla="*/ 101 w 692"/>
                  <a:gd name="T5" fmla="*/ 0 h 1371"/>
                  <a:gd name="T6" fmla="*/ 171 w 692"/>
                  <a:gd name="T7" fmla="*/ 29 h 1371"/>
                  <a:gd name="T8" fmla="*/ 272 w 692"/>
                  <a:gd name="T9" fmla="*/ 188 h 1371"/>
                  <a:gd name="T10" fmla="*/ 381 w 692"/>
                  <a:gd name="T11" fmla="*/ 408 h 1371"/>
                  <a:gd name="T12" fmla="*/ 400 w 692"/>
                  <a:gd name="T13" fmla="*/ 586 h 1371"/>
                  <a:gd name="T14" fmla="*/ 410 w 692"/>
                  <a:gd name="T15" fmla="*/ 903 h 1371"/>
                  <a:gd name="T16" fmla="*/ 381 w 692"/>
                  <a:gd name="T17" fmla="*/ 1123 h 1371"/>
                  <a:gd name="T18" fmla="*/ 381 w 692"/>
                  <a:gd name="T19" fmla="*/ 1163 h 1371"/>
                  <a:gd name="T20" fmla="*/ 472 w 692"/>
                  <a:gd name="T21" fmla="*/ 1212 h 1371"/>
                  <a:gd name="T22" fmla="*/ 692 w 692"/>
                  <a:gd name="T23" fmla="*/ 1272 h 1371"/>
                  <a:gd name="T24" fmla="*/ 692 w 692"/>
                  <a:gd name="T25" fmla="*/ 1311 h 1371"/>
                  <a:gd name="T26" fmla="*/ 591 w 692"/>
                  <a:gd name="T27" fmla="*/ 1371 h 1371"/>
                  <a:gd name="T28" fmla="*/ 492 w 692"/>
                  <a:gd name="T29" fmla="*/ 1341 h 1371"/>
                  <a:gd name="T30" fmla="*/ 321 w 692"/>
                  <a:gd name="T31" fmla="*/ 1232 h 1371"/>
                  <a:gd name="T32" fmla="*/ 272 w 692"/>
                  <a:gd name="T33" fmla="*/ 1182 h 1371"/>
                  <a:gd name="T34" fmla="*/ 272 w 692"/>
                  <a:gd name="T35" fmla="*/ 1133 h 1371"/>
                  <a:gd name="T36" fmla="*/ 311 w 692"/>
                  <a:gd name="T37" fmla="*/ 1103 h 1371"/>
                  <a:gd name="T38" fmla="*/ 351 w 692"/>
                  <a:gd name="T39" fmla="*/ 923 h 1371"/>
                  <a:gd name="T40" fmla="*/ 341 w 692"/>
                  <a:gd name="T41" fmla="*/ 655 h 1371"/>
                  <a:gd name="T42" fmla="*/ 301 w 692"/>
                  <a:gd name="T43" fmla="*/ 487 h 1371"/>
                  <a:gd name="T44" fmla="*/ 200 w 692"/>
                  <a:gd name="T45" fmla="*/ 277 h 1371"/>
                  <a:gd name="T46" fmla="*/ 91 w 692"/>
                  <a:gd name="T47" fmla="*/ 168 h 1371"/>
                  <a:gd name="T48" fmla="*/ 0 w 692"/>
                  <a:gd name="T49" fmla="*/ 69 h 137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92"/>
                  <a:gd name="T76" fmla="*/ 0 h 1371"/>
                  <a:gd name="T77" fmla="*/ 692 w 692"/>
                  <a:gd name="T78" fmla="*/ 1371 h 137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92" h="1371">
                    <a:moveTo>
                      <a:pt x="0" y="69"/>
                    </a:moveTo>
                    <a:lnTo>
                      <a:pt x="30" y="10"/>
                    </a:lnTo>
                    <a:lnTo>
                      <a:pt x="101" y="0"/>
                    </a:lnTo>
                    <a:lnTo>
                      <a:pt x="171" y="29"/>
                    </a:lnTo>
                    <a:lnTo>
                      <a:pt x="272" y="188"/>
                    </a:lnTo>
                    <a:lnTo>
                      <a:pt x="381" y="408"/>
                    </a:lnTo>
                    <a:lnTo>
                      <a:pt x="400" y="586"/>
                    </a:lnTo>
                    <a:lnTo>
                      <a:pt x="410" y="903"/>
                    </a:lnTo>
                    <a:lnTo>
                      <a:pt x="381" y="1123"/>
                    </a:lnTo>
                    <a:lnTo>
                      <a:pt x="381" y="1163"/>
                    </a:lnTo>
                    <a:lnTo>
                      <a:pt x="472" y="1212"/>
                    </a:lnTo>
                    <a:lnTo>
                      <a:pt x="692" y="1272"/>
                    </a:lnTo>
                    <a:lnTo>
                      <a:pt x="692" y="1311"/>
                    </a:lnTo>
                    <a:lnTo>
                      <a:pt x="591" y="1371"/>
                    </a:lnTo>
                    <a:lnTo>
                      <a:pt x="492" y="1341"/>
                    </a:lnTo>
                    <a:lnTo>
                      <a:pt x="321" y="1232"/>
                    </a:lnTo>
                    <a:lnTo>
                      <a:pt x="272" y="1182"/>
                    </a:lnTo>
                    <a:lnTo>
                      <a:pt x="272" y="1133"/>
                    </a:lnTo>
                    <a:lnTo>
                      <a:pt x="311" y="1103"/>
                    </a:lnTo>
                    <a:lnTo>
                      <a:pt x="351" y="923"/>
                    </a:lnTo>
                    <a:lnTo>
                      <a:pt x="341" y="655"/>
                    </a:lnTo>
                    <a:lnTo>
                      <a:pt x="301" y="487"/>
                    </a:lnTo>
                    <a:lnTo>
                      <a:pt x="200" y="277"/>
                    </a:lnTo>
                    <a:lnTo>
                      <a:pt x="91" y="1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353" name="Freeform 19"/>
              <p:cNvSpPr>
                <a:spLocks/>
              </p:cNvSpPr>
              <p:nvPr/>
            </p:nvSpPr>
            <p:spPr bwMode="auto">
              <a:xfrm>
                <a:off x="3455" y="2336"/>
                <a:ext cx="234" cy="612"/>
              </a:xfrm>
              <a:custGeom>
                <a:avLst/>
                <a:gdLst>
                  <a:gd name="T0" fmla="*/ 162 w 467"/>
                  <a:gd name="T1" fmla="*/ 208 h 1222"/>
                  <a:gd name="T2" fmla="*/ 214 w 467"/>
                  <a:gd name="T3" fmla="*/ 40 h 1222"/>
                  <a:gd name="T4" fmla="*/ 275 w 467"/>
                  <a:gd name="T5" fmla="*/ 0 h 1222"/>
                  <a:gd name="T6" fmla="*/ 376 w 467"/>
                  <a:gd name="T7" fmla="*/ 59 h 1222"/>
                  <a:gd name="T8" fmla="*/ 335 w 467"/>
                  <a:gd name="T9" fmla="*/ 178 h 1222"/>
                  <a:gd name="T10" fmla="*/ 263 w 467"/>
                  <a:gd name="T11" fmla="*/ 267 h 1222"/>
                  <a:gd name="T12" fmla="*/ 234 w 467"/>
                  <a:gd name="T13" fmla="*/ 368 h 1222"/>
                  <a:gd name="T14" fmla="*/ 234 w 467"/>
                  <a:gd name="T15" fmla="*/ 517 h 1222"/>
                  <a:gd name="T16" fmla="*/ 305 w 467"/>
                  <a:gd name="T17" fmla="*/ 745 h 1222"/>
                  <a:gd name="T18" fmla="*/ 416 w 467"/>
                  <a:gd name="T19" fmla="*/ 985 h 1222"/>
                  <a:gd name="T20" fmla="*/ 467 w 467"/>
                  <a:gd name="T21" fmla="*/ 1074 h 1222"/>
                  <a:gd name="T22" fmla="*/ 447 w 467"/>
                  <a:gd name="T23" fmla="*/ 1173 h 1222"/>
                  <a:gd name="T24" fmla="*/ 376 w 467"/>
                  <a:gd name="T25" fmla="*/ 1183 h 1222"/>
                  <a:gd name="T26" fmla="*/ 234 w 467"/>
                  <a:gd name="T27" fmla="*/ 1183 h 1222"/>
                  <a:gd name="T28" fmla="*/ 61 w 467"/>
                  <a:gd name="T29" fmla="*/ 1222 h 1222"/>
                  <a:gd name="T30" fmla="*/ 0 w 467"/>
                  <a:gd name="T31" fmla="*/ 1222 h 1222"/>
                  <a:gd name="T32" fmla="*/ 10 w 467"/>
                  <a:gd name="T33" fmla="*/ 1113 h 1222"/>
                  <a:gd name="T34" fmla="*/ 61 w 467"/>
                  <a:gd name="T35" fmla="*/ 1103 h 1222"/>
                  <a:gd name="T36" fmla="*/ 295 w 467"/>
                  <a:gd name="T37" fmla="*/ 1103 h 1222"/>
                  <a:gd name="T38" fmla="*/ 335 w 467"/>
                  <a:gd name="T39" fmla="*/ 1094 h 1222"/>
                  <a:gd name="T40" fmla="*/ 366 w 467"/>
                  <a:gd name="T41" fmla="*/ 1064 h 1222"/>
                  <a:gd name="T42" fmla="*/ 325 w 467"/>
                  <a:gd name="T43" fmla="*/ 925 h 1222"/>
                  <a:gd name="T44" fmla="*/ 253 w 467"/>
                  <a:gd name="T45" fmla="*/ 765 h 1222"/>
                  <a:gd name="T46" fmla="*/ 192 w 467"/>
                  <a:gd name="T47" fmla="*/ 636 h 1222"/>
                  <a:gd name="T48" fmla="*/ 162 w 467"/>
                  <a:gd name="T49" fmla="*/ 497 h 1222"/>
                  <a:gd name="T50" fmla="*/ 152 w 467"/>
                  <a:gd name="T51" fmla="*/ 359 h 1222"/>
                  <a:gd name="T52" fmla="*/ 152 w 467"/>
                  <a:gd name="T53" fmla="*/ 267 h 1222"/>
                  <a:gd name="T54" fmla="*/ 162 w 467"/>
                  <a:gd name="T55" fmla="*/ 208 h 122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67"/>
                  <a:gd name="T85" fmla="*/ 0 h 1222"/>
                  <a:gd name="T86" fmla="*/ 467 w 467"/>
                  <a:gd name="T87" fmla="*/ 1222 h 122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67" h="1222">
                    <a:moveTo>
                      <a:pt x="162" y="208"/>
                    </a:moveTo>
                    <a:lnTo>
                      <a:pt x="214" y="40"/>
                    </a:lnTo>
                    <a:lnTo>
                      <a:pt x="275" y="0"/>
                    </a:lnTo>
                    <a:lnTo>
                      <a:pt x="376" y="59"/>
                    </a:lnTo>
                    <a:lnTo>
                      <a:pt x="335" y="178"/>
                    </a:lnTo>
                    <a:lnTo>
                      <a:pt x="263" y="267"/>
                    </a:lnTo>
                    <a:lnTo>
                      <a:pt x="234" y="368"/>
                    </a:lnTo>
                    <a:lnTo>
                      <a:pt x="234" y="517"/>
                    </a:lnTo>
                    <a:lnTo>
                      <a:pt x="305" y="745"/>
                    </a:lnTo>
                    <a:lnTo>
                      <a:pt x="416" y="985"/>
                    </a:lnTo>
                    <a:lnTo>
                      <a:pt x="467" y="1074"/>
                    </a:lnTo>
                    <a:lnTo>
                      <a:pt x="447" y="1173"/>
                    </a:lnTo>
                    <a:lnTo>
                      <a:pt x="376" y="1183"/>
                    </a:lnTo>
                    <a:lnTo>
                      <a:pt x="234" y="1183"/>
                    </a:lnTo>
                    <a:lnTo>
                      <a:pt x="61" y="1222"/>
                    </a:lnTo>
                    <a:lnTo>
                      <a:pt x="0" y="1222"/>
                    </a:lnTo>
                    <a:lnTo>
                      <a:pt x="10" y="1113"/>
                    </a:lnTo>
                    <a:lnTo>
                      <a:pt x="61" y="1103"/>
                    </a:lnTo>
                    <a:lnTo>
                      <a:pt x="295" y="1103"/>
                    </a:lnTo>
                    <a:lnTo>
                      <a:pt x="335" y="1094"/>
                    </a:lnTo>
                    <a:lnTo>
                      <a:pt x="366" y="1064"/>
                    </a:lnTo>
                    <a:lnTo>
                      <a:pt x="325" y="925"/>
                    </a:lnTo>
                    <a:lnTo>
                      <a:pt x="253" y="765"/>
                    </a:lnTo>
                    <a:lnTo>
                      <a:pt x="192" y="636"/>
                    </a:lnTo>
                    <a:lnTo>
                      <a:pt x="162" y="497"/>
                    </a:lnTo>
                    <a:lnTo>
                      <a:pt x="152" y="359"/>
                    </a:lnTo>
                    <a:lnTo>
                      <a:pt x="152" y="267"/>
                    </a:lnTo>
                    <a:lnTo>
                      <a:pt x="162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354" name="Freeform 20"/>
              <p:cNvSpPr>
                <a:spLocks/>
              </p:cNvSpPr>
              <p:nvPr/>
            </p:nvSpPr>
            <p:spPr bwMode="auto">
              <a:xfrm>
                <a:off x="3597" y="1405"/>
                <a:ext cx="774" cy="635"/>
              </a:xfrm>
              <a:custGeom>
                <a:avLst/>
                <a:gdLst>
                  <a:gd name="T0" fmla="*/ 30 w 1547"/>
                  <a:gd name="T1" fmla="*/ 1141 h 1270"/>
                  <a:gd name="T2" fmla="*/ 0 w 1547"/>
                  <a:gd name="T3" fmla="*/ 1200 h 1270"/>
                  <a:gd name="T4" fmla="*/ 50 w 1547"/>
                  <a:gd name="T5" fmla="*/ 1270 h 1270"/>
                  <a:gd name="T6" fmla="*/ 109 w 1547"/>
                  <a:gd name="T7" fmla="*/ 1270 h 1270"/>
                  <a:gd name="T8" fmla="*/ 367 w 1547"/>
                  <a:gd name="T9" fmla="*/ 1200 h 1270"/>
                  <a:gd name="T10" fmla="*/ 604 w 1547"/>
                  <a:gd name="T11" fmla="*/ 1071 h 1270"/>
                  <a:gd name="T12" fmla="*/ 814 w 1547"/>
                  <a:gd name="T13" fmla="*/ 933 h 1270"/>
                  <a:gd name="T14" fmla="*/ 1101 w 1547"/>
                  <a:gd name="T15" fmla="*/ 715 h 1270"/>
                  <a:gd name="T16" fmla="*/ 1309 w 1547"/>
                  <a:gd name="T17" fmla="*/ 495 h 1270"/>
                  <a:gd name="T18" fmla="*/ 1488 w 1547"/>
                  <a:gd name="T19" fmla="*/ 287 h 1270"/>
                  <a:gd name="T20" fmla="*/ 1547 w 1547"/>
                  <a:gd name="T21" fmla="*/ 128 h 1270"/>
                  <a:gd name="T22" fmla="*/ 1547 w 1547"/>
                  <a:gd name="T23" fmla="*/ 39 h 1270"/>
                  <a:gd name="T24" fmla="*/ 1468 w 1547"/>
                  <a:gd name="T25" fmla="*/ 0 h 1270"/>
                  <a:gd name="T26" fmla="*/ 1359 w 1547"/>
                  <a:gd name="T27" fmla="*/ 9 h 1270"/>
                  <a:gd name="T28" fmla="*/ 1319 w 1547"/>
                  <a:gd name="T29" fmla="*/ 148 h 1270"/>
                  <a:gd name="T30" fmla="*/ 1339 w 1547"/>
                  <a:gd name="T31" fmla="*/ 237 h 1270"/>
                  <a:gd name="T32" fmla="*/ 1369 w 1547"/>
                  <a:gd name="T33" fmla="*/ 317 h 1270"/>
                  <a:gd name="T34" fmla="*/ 1300 w 1547"/>
                  <a:gd name="T35" fmla="*/ 435 h 1270"/>
                  <a:gd name="T36" fmla="*/ 1131 w 1547"/>
                  <a:gd name="T37" fmla="*/ 574 h 1270"/>
                  <a:gd name="T38" fmla="*/ 943 w 1547"/>
                  <a:gd name="T39" fmla="*/ 725 h 1270"/>
                  <a:gd name="T40" fmla="*/ 723 w 1547"/>
                  <a:gd name="T41" fmla="*/ 844 h 1270"/>
                  <a:gd name="T42" fmla="*/ 515 w 1547"/>
                  <a:gd name="T43" fmla="*/ 982 h 1270"/>
                  <a:gd name="T44" fmla="*/ 297 w 1547"/>
                  <a:gd name="T45" fmla="*/ 1061 h 1270"/>
                  <a:gd name="T46" fmla="*/ 168 w 1547"/>
                  <a:gd name="T47" fmla="*/ 1081 h 1270"/>
                  <a:gd name="T48" fmla="*/ 30 w 1547"/>
                  <a:gd name="T49" fmla="*/ 1141 h 127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547"/>
                  <a:gd name="T76" fmla="*/ 0 h 1270"/>
                  <a:gd name="T77" fmla="*/ 1547 w 1547"/>
                  <a:gd name="T78" fmla="*/ 1270 h 127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547" h="1270">
                    <a:moveTo>
                      <a:pt x="30" y="1141"/>
                    </a:moveTo>
                    <a:lnTo>
                      <a:pt x="0" y="1200"/>
                    </a:lnTo>
                    <a:lnTo>
                      <a:pt x="50" y="1270"/>
                    </a:lnTo>
                    <a:lnTo>
                      <a:pt x="109" y="1270"/>
                    </a:lnTo>
                    <a:lnTo>
                      <a:pt x="367" y="1200"/>
                    </a:lnTo>
                    <a:lnTo>
                      <a:pt x="604" y="1071"/>
                    </a:lnTo>
                    <a:lnTo>
                      <a:pt x="814" y="933"/>
                    </a:lnTo>
                    <a:lnTo>
                      <a:pt x="1101" y="715"/>
                    </a:lnTo>
                    <a:lnTo>
                      <a:pt x="1309" y="495"/>
                    </a:lnTo>
                    <a:lnTo>
                      <a:pt x="1488" y="287"/>
                    </a:lnTo>
                    <a:lnTo>
                      <a:pt x="1547" y="128"/>
                    </a:lnTo>
                    <a:lnTo>
                      <a:pt x="1547" y="39"/>
                    </a:lnTo>
                    <a:lnTo>
                      <a:pt x="1468" y="0"/>
                    </a:lnTo>
                    <a:lnTo>
                      <a:pt x="1359" y="9"/>
                    </a:lnTo>
                    <a:lnTo>
                      <a:pt x="1319" y="148"/>
                    </a:lnTo>
                    <a:lnTo>
                      <a:pt x="1339" y="237"/>
                    </a:lnTo>
                    <a:lnTo>
                      <a:pt x="1369" y="317"/>
                    </a:lnTo>
                    <a:lnTo>
                      <a:pt x="1300" y="435"/>
                    </a:lnTo>
                    <a:lnTo>
                      <a:pt x="1131" y="574"/>
                    </a:lnTo>
                    <a:lnTo>
                      <a:pt x="943" y="725"/>
                    </a:lnTo>
                    <a:lnTo>
                      <a:pt x="723" y="844"/>
                    </a:lnTo>
                    <a:lnTo>
                      <a:pt x="515" y="982"/>
                    </a:lnTo>
                    <a:lnTo>
                      <a:pt x="297" y="1061"/>
                    </a:lnTo>
                    <a:lnTo>
                      <a:pt x="168" y="1081"/>
                    </a:lnTo>
                    <a:lnTo>
                      <a:pt x="30" y="11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355" name="Freeform 21"/>
              <p:cNvSpPr>
                <a:spLocks/>
              </p:cNvSpPr>
              <p:nvPr/>
            </p:nvSpPr>
            <p:spPr bwMode="auto">
              <a:xfrm>
                <a:off x="3254" y="1424"/>
                <a:ext cx="419" cy="649"/>
              </a:xfrm>
              <a:custGeom>
                <a:avLst/>
                <a:gdLst>
                  <a:gd name="T0" fmla="*/ 598 w 838"/>
                  <a:gd name="T1" fmla="*/ 1129 h 1298"/>
                  <a:gd name="T2" fmla="*/ 638 w 838"/>
                  <a:gd name="T3" fmla="*/ 1159 h 1298"/>
                  <a:gd name="T4" fmla="*/ 638 w 838"/>
                  <a:gd name="T5" fmla="*/ 1229 h 1298"/>
                  <a:gd name="T6" fmla="*/ 578 w 838"/>
                  <a:gd name="T7" fmla="*/ 1298 h 1298"/>
                  <a:gd name="T8" fmla="*/ 430 w 838"/>
                  <a:gd name="T9" fmla="*/ 1169 h 1298"/>
                  <a:gd name="T10" fmla="*/ 170 w 838"/>
                  <a:gd name="T11" fmla="*/ 902 h 1298"/>
                  <a:gd name="T12" fmla="*/ 10 w 838"/>
                  <a:gd name="T13" fmla="*/ 713 h 1298"/>
                  <a:gd name="T14" fmla="*/ 0 w 838"/>
                  <a:gd name="T15" fmla="*/ 624 h 1298"/>
                  <a:gd name="T16" fmla="*/ 19 w 838"/>
                  <a:gd name="T17" fmla="*/ 505 h 1298"/>
                  <a:gd name="T18" fmla="*/ 150 w 838"/>
                  <a:gd name="T19" fmla="*/ 377 h 1298"/>
                  <a:gd name="T20" fmla="*/ 408 w 838"/>
                  <a:gd name="T21" fmla="*/ 208 h 1298"/>
                  <a:gd name="T22" fmla="*/ 647 w 838"/>
                  <a:gd name="T23" fmla="*/ 79 h 1298"/>
                  <a:gd name="T24" fmla="*/ 657 w 838"/>
                  <a:gd name="T25" fmla="*/ 30 h 1298"/>
                  <a:gd name="T26" fmla="*/ 739 w 838"/>
                  <a:gd name="T27" fmla="*/ 0 h 1298"/>
                  <a:gd name="T28" fmla="*/ 838 w 838"/>
                  <a:gd name="T29" fmla="*/ 60 h 1298"/>
                  <a:gd name="T30" fmla="*/ 828 w 838"/>
                  <a:gd name="T31" fmla="*/ 198 h 1298"/>
                  <a:gd name="T32" fmla="*/ 758 w 838"/>
                  <a:gd name="T33" fmla="*/ 238 h 1298"/>
                  <a:gd name="T34" fmla="*/ 677 w 838"/>
                  <a:gd name="T35" fmla="*/ 218 h 1298"/>
                  <a:gd name="T36" fmla="*/ 647 w 838"/>
                  <a:gd name="T37" fmla="*/ 149 h 1298"/>
                  <a:gd name="T38" fmla="*/ 449 w 838"/>
                  <a:gd name="T39" fmla="*/ 258 h 1298"/>
                  <a:gd name="T40" fmla="*/ 200 w 838"/>
                  <a:gd name="T41" fmla="*/ 416 h 1298"/>
                  <a:gd name="T42" fmla="*/ 99 w 838"/>
                  <a:gd name="T43" fmla="*/ 495 h 1298"/>
                  <a:gd name="T44" fmla="*/ 49 w 838"/>
                  <a:gd name="T45" fmla="*/ 585 h 1298"/>
                  <a:gd name="T46" fmla="*/ 59 w 838"/>
                  <a:gd name="T47" fmla="*/ 674 h 1298"/>
                  <a:gd name="T48" fmla="*/ 140 w 838"/>
                  <a:gd name="T49" fmla="*/ 773 h 1298"/>
                  <a:gd name="T50" fmla="*/ 378 w 838"/>
                  <a:gd name="T51" fmla="*/ 961 h 1298"/>
                  <a:gd name="T52" fmla="*/ 479 w 838"/>
                  <a:gd name="T53" fmla="*/ 1050 h 1298"/>
                  <a:gd name="T54" fmla="*/ 598 w 838"/>
                  <a:gd name="T55" fmla="*/ 1129 h 129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38"/>
                  <a:gd name="T85" fmla="*/ 0 h 1298"/>
                  <a:gd name="T86" fmla="*/ 838 w 838"/>
                  <a:gd name="T87" fmla="*/ 1298 h 129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38" h="1298">
                    <a:moveTo>
                      <a:pt x="598" y="1129"/>
                    </a:moveTo>
                    <a:lnTo>
                      <a:pt x="638" y="1159"/>
                    </a:lnTo>
                    <a:lnTo>
                      <a:pt x="638" y="1229"/>
                    </a:lnTo>
                    <a:lnTo>
                      <a:pt x="578" y="1298"/>
                    </a:lnTo>
                    <a:lnTo>
                      <a:pt x="430" y="1169"/>
                    </a:lnTo>
                    <a:lnTo>
                      <a:pt x="170" y="902"/>
                    </a:lnTo>
                    <a:lnTo>
                      <a:pt x="10" y="713"/>
                    </a:lnTo>
                    <a:lnTo>
                      <a:pt x="0" y="624"/>
                    </a:lnTo>
                    <a:lnTo>
                      <a:pt x="19" y="505"/>
                    </a:lnTo>
                    <a:lnTo>
                      <a:pt x="150" y="377"/>
                    </a:lnTo>
                    <a:lnTo>
                      <a:pt x="408" y="208"/>
                    </a:lnTo>
                    <a:lnTo>
                      <a:pt x="647" y="79"/>
                    </a:lnTo>
                    <a:lnTo>
                      <a:pt x="657" y="30"/>
                    </a:lnTo>
                    <a:lnTo>
                      <a:pt x="739" y="0"/>
                    </a:lnTo>
                    <a:lnTo>
                      <a:pt x="838" y="60"/>
                    </a:lnTo>
                    <a:lnTo>
                      <a:pt x="828" y="198"/>
                    </a:lnTo>
                    <a:lnTo>
                      <a:pt x="758" y="238"/>
                    </a:lnTo>
                    <a:lnTo>
                      <a:pt x="677" y="218"/>
                    </a:lnTo>
                    <a:lnTo>
                      <a:pt x="647" y="149"/>
                    </a:lnTo>
                    <a:lnTo>
                      <a:pt x="449" y="258"/>
                    </a:lnTo>
                    <a:lnTo>
                      <a:pt x="200" y="416"/>
                    </a:lnTo>
                    <a:lnTo>
                      <a:pt x="99" y="495"/>
                    </a:lnTo>
                    <a:lnTo>
                      <a:pt x="49" y="585"/>
                    </a:lnTo>
                    <a:lnTo>
                      <a:pt x="59" y="674"/>
                    </a:lnTo>
                    <a:lnTo>
                      <a:pt x="140" y="773"/>
                    </a:lnTo>
                    <a:lnTo>
                      <a:pt x="378" y="961"/>
                    </a:lnTo>
                    <a:lnTo>
                      <a:pt x="479" y="1050"/>
                    </a:lnTo>
                    <a:lnTo>
                      <a:pt x="598" y="11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4347" name="Puzzle2"/>
            <p:cNvSpPr>
              <a:spLocks noEditPoints="1" noChangeArrowheads="1"/>
            </p:cNvSpPr>
            <p:nvPr/>
          </p:nvSpPr>
          <p:spPr bwMode="auto">
            <a:xfrm>
              <a:off x="3610" y="1187"/>
              <a:ext cx="672" cy="720"/>
            </a:xfrm>
            <a:custGeom>
              <a:avLst/>
              <a:gdLst>
                <a:gd name="T0" fmla="*/ 0 w 21600"/>
                <a:gd name="T1" fmla="*/ 446 h 21600"/>
                <a:gd name="T2" fmla="*/ 131 w 21600"/>
                <a:gd name="T3" fmla="*/ 705 h 21600"/>
                <a:gd name="T4" fmla="*/ 324 w 21600"/>
                <a:gd name="T5" fmla="*/ 464 h 21600"/>
                <a:gd name="T6" fmla="*/ 523 w 21600"/>
                <a:gd name="T7" fmla="*/ 706 h 21600"/>
                <a:gd name="T8" fmla="*/ 672 w 21600"/>
                <a:gd name="T9" fmla="*/ 503 h 21600"/>
                <a:gd name="T10" fmla="*/ 525 w 21600"/>
                <a:gd name="T11" fmla="*/ 191 h 21600"/>
                <a:gd name="T12" fmla="*/ 336 w 21600"/>
                <a:gd name="T13" fmla="*/ 1 h 21600"/>
                <a:gd name="T14" fmla="*/ 131 w 21600"/>
                <a:gd name="T15" fmla="*/ 19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400 w 21600"/>
                <a:gd name="T25" fmla="*/ 6750 h 21600"/>
                <a:gd name="T26" fmla="*/ 16168 w 21600"/>
                <a:gd name="T27" fmla="*/ 204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chemeClr val="hlink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8" name="Puzzle2"/>
            <p:cNvSpPr>
              <a:spLocks noEditPoints="1" noChangeArrowheads="1"/>
            </p:cNvSpPr>
            <p:nvPr/>
          </p:nvSpPr>
          <p:spPr bwMode="auto">
            <a:xfrm>
              <a:off x="4762" y="1139"/>
              <a:ext cx="672" cy="720"/>
            </a:xfrm>
            <a:custGeom>
              <a:avLst/>
              <a:gdLst>
                <a:gd name="T0" fmla="*/ 0 w 21600"/>
                <a:gd name="T1" fmla="*/ 446 h 21600"/>
                <a:gd name="T2" fmla="*/ 131 w 21600"/>
                <a:gd name="T3" fmla="*/ 705 h 21600"/>
                <a:gd name="T4" fmla="*/ 324 w 21600"/>
                <a:gd name="T5" fmla="*/ 464 h 21600"/>
                <a:gd name="T6" fmla="*/ 523 w 21600"/>
                <a:gd name="T7" fmla="*/ 706 h 21600"/>
                <a:gd name="T8" fmla="*/ 672 w 21600"/>
                <a:gd name="T9" fmla="*/ 503 h 21600"/>
                <a:gd name="T10" fmla="*/ 525 w 21600"/>
                <a:gd name="T11" fmla="*/ 191 h 21600"/>
                <a:gd name="T12" fmla="*/ 336 w 21600"/>
                <a:gd name="T13" fmla="*/ 1 h 21600"/>
                <a:gd name="T14" fmla="*/ 131 w 21600"/>
                <a:gd name="T15" fmla="*/ 19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400 w 21600"/>
                <a:gd name="T25" fmla="*/ 6750 h 21600"/>
                <a:gd name="T26" fmla="*/ 16168 w 21600"/>
                <a:gd name="T27" fmla="*/ 204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chemeClr val="hlink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349" name="Puzzle2"/>
            <p:cNvSpPr>
              <a:spLocks noEditPoints="1" noChangeArrowheads="1"/>
            </p:cNvSpPr>
            <p:nvPr/>
          </p:nvSpPr>
          <p:spPr bwMode="auto">
            <a:xfrm>
              <a:off x="4138" y="947"/>
              <a:ext cx="672" cy="720"/>
            </a:xfrm>
            <a:custGeom>
              <a:avLst/>
              <a:gdLst>
                <a:gd name="T0" fmla="*/ 0 w 21600"/>
                <a:gd name="T1" fmla="*/ 446 h 21600"/>
                <a:gd name="T2" fmla="*/ 131 w 21600"/>
                <a:gd name="T3" fmla="*/ 705 h 21600"/>
                <a:gd name="T4" fmla="*/ 324 w 21600"/>
                <a:gd name="T5" fmla="*/ 464 h 21600"/>
                <a:gd name="T6" fmla="*/ 523 w 21600"/>
                <a:gd name="T7" fmla="*/ 706 h 21600"/>
                <a:gd name="T8" fmla="*/ 672 w 21600"/>
                <a:gd name="T9" fmla="*/ 503 h 21600"/>
                <a:gd name="T10" fmla="*/ 525 w 21600"/>
                <a:gd name="T11" fmla="*/ 191 h 21600"/>
                <a:gd name="T12" fmla="*/ 336 w 21600"/>
                <a:gd name="T13" fmla="*/ 1 h 21600"/>
                <a:gd name="T14" fmla="*/ 131 w 21600"/>
                <a:gd name="T15" fmla="*/ 19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400 w 21600"/>
                <a:gd name="T25" fmla="*/ 6750 h 21600"/>
                <a:gd name="T26" fmla="*/ 16168 w 21600"/>
                <a:gd name="T27" fmla="*/ 204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chemeClr val="hlink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1295400" y="1371600"/>
            <a:ext cx="3810000" cy="39624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8686800" cy="885825"/>
          </a:xfrm>
        </p:spPr>
        <p:txBody>
          <a:bodyPr/>
          <a:lstStyle/>
          <a:p>
            <a:pPr eaLnBrk="1" hangingPunct="1"/>
            <a:r>
              <a:rPr lang="es-ES" sz="340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4000">
                <a:latin typeface="Tahoma" pitchFamily="34" charset="0"/>
                <a:cs typeface="Times New Roman" charset="0"/>
              </a:rPr>
              <a:t>: </a:t>
            </a:r>
            <a:r>
              <a:rPr lang="es-ES_tradnl" sz="3200">
                <a:latin typeface="Tahoma" pitchFamily="34" charset="0"/>
                <a:cs typeface="Times New Roman" charset="0"/>
              </a:rPr>
              <a:t>Técnicas de Representación</a:t>
            </a:r>
            <a:r>
              <a:rPr lang="es-ES_tradnl" sz="4000">
                <a:latin typeface="Tahoma" pitchFamily="34" charset="0"/>
                <a:cs typeface="Times New Roman" charset="0"/>
              </a:rPr>
              <a:t> 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524000" y="1846263"/>
            <a:ext cx="3352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 una técnica que permite representar gráficamente las operaciones  y estructuras que se van a realizar, mediante una simbología estándar, con un único punto de inicio y uno de finalización. </a:t>
            </a:r>
          </a:p>
          <a:p>
            <a:endParaRPr kumimoji="1" lang="es-ES" sz="22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24000" y="1847850"/>
            <a:ext cx="3429000" cy="2101850"/>
          </a:xfrm>
          <a:prstGeom prst="rect">
            <a:avLst/>
          </a:prstGeom>
          <a:solidFill>
            <a:srgbClr val="79BCF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es-ES_tradnl" sz="2200">
                <a:latin typeface="Arial" charset="0"/>
                <a:ea typeface="Arial Unicode MS" pitchFamily="50" charset="-128"/>
                <a:cs typeface="Arial Unicode MS" pitchFamily="50" charset="-128"/>
              </a:rPr>
              <a:t>Está técnica permite representar el algoritmo mediante un lenguaje más estructurado, facilitando su posterior codificación. </a:t>
            </a:r>
            <a:endParaRPr kumimoji="1" lang="es-ES" sz="2200">
              <a:latin typeface="Arial" charset="0"/>
              <a:cs typeface="Times New Roman" charset="0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5715000" y="1524000"/>
            <a:ext cx="27432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300">
                <a:latin typeface="Comic Sans MS" pitchFamily="66" charset="0"/>
              </a:rPr>
              <a:t>Diagrama de Flujo</a:t>
            </a:r>
            <a:endParaRPr lang="es-ES" sz="2300">
              <a:latin typeface="Comic Sans MS" pitchFamily="66" charset="0"/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5715000" y="2286000"/>
            <a:ext cx="27432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300">
                <a:latin typeface="Comic Sans MS" pitchFamily="66" charset="0"/>
              </a:rPr>
              <a:t>Pseudocódigo</a:t>
            </a:r>
            <a:endParaRPr lang="es-ES" sz="2300">
              <a:latin typeface="Comic Sans MS" pitchFamily="66" charset="0"/>
            </a:endParaRPr>
          </a:p>
        </p:txBody>
      </p:sp>
      <p:grpSp>
        <p:nvGrpSpPr>
          <p:cNvPr id="15368" name="Group 21"/>
          <p:cNvGrpSpPr>
            <a:grpSpLocks/>
          </p:cNvGrpSpPr>
          <p:nvPr/>
        </p:nvGrpSpPr>
        <p:grpSpPr bwMode="auto">
          <a:xfrm>
            <a:off x="6553200" y="3124200"/>
            <a:ext cx="1447800" cy="2819400"/>
            <a:chOff x="4128" y="1920"/>
            <a:chExt cx="912" cy="1776"/>
          </a:xfrm>
        </p:grpSpPr>
        <p:sp>
          <p:nvSpPr>
            <p:cNvPr id="15370" name="AutoShape 9"/>
            <p:cNvSpPr>
              <a:spLocks noChangeArrowheads="1"/>
            </p:cNvSpPr>
            <p:nvPr/>
          </p:nvSpPr>
          <p:spPr bwMode="auto">
            <a:xfrm flipV="1">
              <a:off x="4144" y="2247"/>
              <a:ext cx="404" cy="187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1" name="AutoShape 10"/>
            <p:cNvSpPr>
              <a:spLocks noChangeArrowheads="1"/>
            </p:cNvSpPr>
            <p:nvPr/>
          </p:nvSpPr>
          <p:spPr bwMode="auto">
            <a:xfrm flipV="1">
              <a:off x="4161" y="2605"/>
              <a:ext cx="370" cy="343"/>
            </a:xfrm>
            <a:prstGeom prst="flowChartDecision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2" name="AutoShape 11"/>
            <p:cNvSpPr>
              <a:spLocks noChangeArrowheads="1"/>
            </p:cNvSpPr>
            <p:nvPr/>
          </p:nvSpPr>
          <p:spPr bwMode="auto">
            <a:xfrm flipV="1">
              <a:off x="4704" y="2640"/>
              <a:ext cx="336" cy="25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3" name="AutoShape 12"/>
            <p:cNvSpPr>
              <a:spLocks noChangeArrowheads="1"/>
            </p:cNvSpPr>
            <p:nvPr/>
          </p:nvSpPr>
          <p:spPr bwMode="auto">
            <a:xfrm flipV="1">
              <a:off x="4178" y="3119"/>
              <a:ext cx="336" cy="25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4" name="AutoShape 13"/>
            <p:cNvSpPr>
              <a:spLocks noChangeArrowheads="1"/>
            </p:cNvSpPr>
            <p:nvPr/>
          </p:nvSpPr>
          <p:spPr bwMode="auto">
            <a:xfrm flipV="1">
              <a:off x="4128" y="1920"/>
              <a:ext cx="436" cy="156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99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375" name="AutoShape 14"/>
            <p:cNvSpPr>
              <a:spLocks noChangeArrowheads="1"/>
            </p:cNvSpPr>
            <p:nvPr/>
          </p:nvSpPr>
          <p:spPr bwMode="auto">
            <a:xfrm flipV="1">
              <a:off x="4128" y="3540"/>
              <a:ext cx="436" cy="156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99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15376" name="AutoShape 15"/>
            <p:cNvCxnSpPr>
              <a:cxnSpLocks noChangeShapeType="1"/>
              <a:stCxn id="15374" idx="0"/>
              <a:endCxn id="15370" idx="2"/>
            </p:cNvCxnSpPr>
            <p:nvPr/>
          </p:nvCxnSpPr>
          <p:spPr bwMode="auto">
            <a:xfrm rot="5400000">
              <a:off x="4269" y="2161"/>
              <a:ext cx="154" cy="1"/>
            </a:xfrm>
            <a:prstGeom prst="bentConnector3">
              <a:avLst>
                <a:gd name="adj1" fmla="val 49352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377" name="AutoShape 16"/>
            <p:cNvCxnSpPr>
              <a:cxnSpLocks noChangeShapeType="1"/>
              <a:stCxn id="15370" idx="0"/>
              <a:endCxn id="15371" idx="2"/>
            </p:cNvCxnSpPr>
            <p:nvPr/>
          </p:nvCxnSpPr>
          <p:spPr bwMode="auto">
            <a:xfrm rot="5400000">
              <a:off x="4268" y="2521"/>
              <a:ext cx="153" cy="0"/>
            </a:xfrm>
            <a:prstGeom prst="straightConnector1">
              <a:avLst/>
            </a:prstGeom>
            <a:noFill/>
            <a:ln w="28575">
              <a:solidFill>
                <a:srgbClr val="990099"/>
              </a:solidFill>
              <a:round/>
              <a:headEnd/>
              <a:tailEnd type="triangle" w="med" len="med"/>
            </a:ln>
          </p:spPr>
        </p:cxnSp>
        <p:cxnSp>
          <p:nvCxnSpPr>
            <p:cNvPr id="15378" name="AutoShape 17"/>
            <p:cNvCxnSpPr>
              <a:cxnSpLocks noChangeShapeType="1"/>
              <a:stCxn id="15371" idx="0"/>
              <a:endCxn id="15373" idx="2"/>
            </p:cNvCxnSpPr>
            <p:nvPr/>
          </p:nvCxnSpPr>
          <p:spPr bwMode="auto">
            <a:xfrm rot="5400000">
              <a:off x="4269" y="3034"/>
              <a:ext cx="152" cy="0"/>
            </a:xfrm>
            <a:prstGeom prst="straightConnector1">
              <a:avLst/>
            </a:prstGeom>
            <a:noFill/>
            <a:ln w="28575">
              <a:solidFill>
                <a:srgbClr val="990099"/>
              </a:solidFill>
              <a:round/>
              <a:headEnd/>
              <a:tailEnd type="triangle" w="med" len="med"/>
            </a:ln>
          </p:spPr>
        </p:cxnSp>
        <p:cxnSp>
          <p:nvCxnSpPr>
            <p:cNvPr id="15379" name="AutoShape 18"/>
            <p:cNvCxnSpPr>
              <a:cxnSpLocks noChangeShapeType="1"/>
              <a:stCxn id="15373" idx="0"/>
              <a:endCxn id="15375" idx="2"/>
            </p:cNvCxnSpPr>
            <p:nvPr/>
          </p:nvCxnSpPr>
          <p:spPr bwMode="auto">
            <a:xfrm rot="16200000" flipH="1">
              <a:off x="4269" y="3454"/>
              <a:ext cx="153" cy="1"/>
            </a:xfrm>
            <a:prstGeom prst="bentConnector3">
              <a:avLst>
                <a:gd name="adj1" fmla="val 49671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380" name="AutoShape 19"/>
            <p:cNvCxnSpPr>
              <a:cxnSpLocks noChangeShapeType="1"/>
              <a:stCxn id="15371" idx="3"/>
              <a:endCxn id="15372" idx="1"/>
            </p:cNvCxnSpPr>
            <p:nvPr/>
          </p:nvCxnSpPr>
          <p:spPr bwMode="auto">
            <a:xfrm flipV="1">
              <a:off x="4539" y="2765"/>
              <a:ext cx="156" cy="1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5381" name="AutoShape 20"/>
            <p:cNvCxnSpPr>
              <a:cxnSpLocks noChangeShapeType="1"/>
              <a:stCxn id="15372" idx="0"/>
            </p:cNvCxnSpPr>
            <p:nvPr/>
          </p:nvCxnSpPr>
          <p:spPr bwMode="auto">
            <a:xfrm rot="5400000">
              <a:off x="4553" y="2714"/>
              <a:ext cx="134" cy="503"/>
            </a:xfrm>
            <a:prstGeom prst="bentConnector2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15369" name="AutoShape 22"/>
          <p:cNvSpPr>
            <a:spLocks noChangeArrowheads="1"/>
          </p:cNvSpPr>
          <p:nvPr/>
        </p:nvSpPr>
        <p:spPr bwMode="auto">
          <a:xfrm>
            <a:off x="5867400" y="3048000"/>
            <a:ext cx="2514600" cy="29718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99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 sz="1800">
              <a:solidFill>
                <a:srgbClr val="800080"/>
              </a:solidFill>
              <a:latin typeface="Arial" charset="0"/>
            </a:endParaRP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Inicio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  Instrucción 1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  Instrucción 2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  Si condición entonces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    Instrucción 3</a:t>
            </a:r>
          </a:p>
          <a:p>
            <a:pPr>
              <a:lnSpc>
                <a:spcPct val="40000"/>
              </a:lnSpc>
            </a:pPr>
            <a:r>
              <a:rPr lang="es-ES_tradnl" sz="1800">
                <a:solidFill>
                  <a:srgbClr val="800080"/>
                </a:solidFill>
                <a:latin typeface="Arial" charset="0"/>
              </a:rPr>
              <a:t>  .</a:t>
            </a:r>
          </a:p>
          <a:p>
            <a:pPr>
              <a:lnSpc>
                <a:spcPct val="40000"/>
              </a:lnSpc>
            </a:pPr>
            <a:r>
              <a:rPr lang="es-ES_tradnl" sz="1800">
                <a:solidFill>
                  <a:srgbClr val="800080"/>
                </a:solidFill>
                <a:latin typeface="Arial" charset="0"/>
              </a:rPr>
              <a:t>  .</a:t>
            </a:r>
          </a:p>
          <a:p>
            <a:pPr>
              <a:lnSpc>
                <a:spcPct val="40000"/>
              </a:lnSpc>
            </a:pPr>
            <a:r>
              <a:rPr lang="es-ES_tradnl" sz="1800">
                <a:solidFill>
                  <a:srgbClr val="800080"/>
                </a:solidFill>
                <a:latin typeface="Arial" charset="0"/>
              </a:rPr>
              <a:t>  .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  Instrucción n</a:t>
            </a:r>
          </a:p>
          <a:p>
            <a:r>
              <a:rPr lang="es-ES_tradnl" sz="1800">
                <a:solidFill>
                  <a:srgbClr val="800080"/>
                </a:solidFill>
                <a:latin typeface="Arial" charset="0"/>
              </a:rPr>
              <a:t>Fin</a:t>
            </a:r>
            <a:endParaRPr lang="es-ES" sz="1800">
              <a:solidFill>
                <a:srgbClr val="80008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PSEUDOCÓDIGO:Cómo se Hace?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sp>
        <p:nvSpPr>
          <p:cNvPr id="16387" name="Line 22"/>
          <p:cNvSpPr>
            <a:spLocks noChangeShapeType="1"/>
          </p:cNvSpPr>
          <p:nvPr/>
        </p:nvSpPr>
        <p:spPr bwMode="auto">
          <a:xfrm>
            <a:off x="1752600" y="1920875"/>
            <a:ext cx="228600" cy="8985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6388" name="Line 23"/>
          <p:cNvSpPr>
            <a:spLocks noChangeShapeType="1"/>
          </p:cNvSpPr>
          <p:nvPr/>
        </p:nvSpPr>
        <p:spPr bwMode="auto">
          <a:xfrm>
            <a:off x="2133600" y="3260725"/>
            <a:ext cx="152400" cy="100647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stealth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6389" name="Text Box 25"/>
          <p:cNvSpPr txBox="1">
            <a:spLocks noChangeArrowheads="1"/>
          </p:cNvSpPr>
          <p:nvPr/>
        </p:nvSpPr>
        <p:spPr bwMode="auto">
          <a:xfrm>
            <a:off x="2057400" y="1447800"/>
            <a:ext cx="47244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Cada instrucción que se va a realizar debe comenzar por un </a:t>
            </a:r>
            <a:r>
              <a:rPr kumimoji="1" lang="es-ES_tradnl" sz="2000" b="1">
                <a:latin typeface="Arial" charset="0"/>
                <a:ea typeface="Arial Unicode MS" pitchFamily="50" charset="-128"/>
                <a:cs typeface="Arial Unicode MS" pitchFamily="50" charset="-128"/>
              </a:rPr>
              <a:t>verbo</a:t>
            </a:r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, ejemplo: Muestre, Haga, Lea, etc.</a:t>
            </a:r>
          </a:p>
        </p:txBody>
      </p:sp>
      <p:sp>
        <p:nvSpPr>
          <p:cNvPr id="16390" name="Text Box 26"/>
          <p:cNvSpPr txBox="1">
            <a:spLocks noChangeArrowheads="1"/>
          </p:cNvSpPr>
          <p:nvPr/>
        </p:nvSpPr>
        <p:spPr bwMode="auto">
          <a:xfrm>
            <a:off x="2362200" y="2787650"/>
            <a:ext cx="58674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Se debe mantener una </a:t>
            </a:r>
            <a:r>
              <a:rPr kumimoji="1" lang="es-ES_tradnl" sz="2000" b="1">
                <a:latin typeface="Arial" charset="0"/>
                <a:ea typeface="Arial Unicode MS" pitchFamily="50" charset="-128"/>
                <a:cs typeface="Arial Unicode MS" pitchFamily="50" charset="-128"/>
              </a:rPr>
              <a:t>identación</a:t>
            </a:r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 o sangría sobre el margen izquierdo para identificar fácilmente el comienzo y final de las estructuras </a:t>
            </a:r>
          </a:p>
        </p:txBody>
      </p:sp>
      <p:sp>
        <p:nvSpPr>
          <p:cNvPr id="16391" name="Text Box 27"/>
          <p:cNvSpPr txBox="1">
            <a:spLocks noChangeArrowheads="1"/>
          </p:cNvSpPr>
          <p:nvPr/>
        </p:nvSpPr>
        <p:spPr bwMode="auto">
          <a:xfrm>
            <a:off x="2590800" y="4251325"/>
            <a:ext cx="55626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La representación de las </a:t>
            </a:r>
            <a:r>
              <a:rPr kumimoji="1" lang="es-ES_tradnl" sz="2000" b="1">
                <a:latin typeface="Arial" charset="0"/>
                <a:ea typeface="Arial Unicode MS" pitchFamily="50" charset="-128"/>
                <a:cs typeface="Arial Unicode MS" pitchFamily="50" charset="-128"/>
              </a:rPr>
              <a:t>estructuras</a:t>
            </a:r>
            <a:r>
              <a:rPr kumimoji="1" lang="es-ES_tradnl" sz="2000">
                <a:latin typeface="Arial" charset="0"/>
                <a:ea typeface="Arial Unicode MS" pitchFamily="50" charset="-128"/>
                <a:cs typeface="Arial Unicode MS" pitchFamily="50" charset="-128"/>
              </a:rPr>
              <a:t> son similares u homónimas de los lenguajes de programación, ejemplo: inicio, fin, mientras que, repita_hasta, si_entonces_sino, etc.</a:t>
            </a:r>
            <a:endParaRPr kumimoji="1" lang="es-ES" sz="2000"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6392" name="Group 29"/>
          <p:cNvGrpSpPr>
            <a:grpSpLocks/>
          </p:cNvGrpSpPr>
          <p:nvPr/>
        </p:nvGrpSpPr>
        <p:grpSpPr bwMode="auto">
          <a:xfrm>
            <a:off x="1447800" y="1520825"/>
            <a:ext cx="4648200" cy="533400"/>
            <a:chOff x="1296" y="1104"/>
            <a:chExt cx="2928" cy="336"/>
          </a:xfrm>
        </p:grpSpPr>
        <p:sp>
          <p:nvSpPr>
            <p:cNvPr id="16399" name="Oval 30"/>
            <p:cNvSpPr>
              <a:spLocks noChangeArrowheads="1"/>
            </p:cNvSpPr>
            <p:nvPr/>
          </p:nvSpPr>
          <p:spPr bwMode="auto">
            <a:xfrm>
              <a:off x="1296" y="1104"/>
              <a:ext cx="336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1</a:t>
              </a:r>
              <a:endParaRPr kumimoji="1" lang="es-ES" sz="1800" b="1">
                <a:latin typeface="Arial" charset="0"/>
              </a:endParaRPr>
            </a:p>
          </p:txBody>
        </p:sp>
        <p:sp>
          <p:nvSpPr>
            <p:cNvPr id="16400" name="Line 31"/>
            <p:cNvSpPr>
              <a:spLocks noChangeShapeType="1"/>
            </p:cNvSpPr>
            <p:nvPr/>
          </p:nvSpPr>
          <p:spPr bwMode="auto">
            <a:xfrm>
              <a:off x="1632" y="1296"/>
              <a:ext cx="2592" cy="0"/>
            </a:xfrm>
            <a:prstGeom prst="line">
              <a:avLst/>
            </a:pr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6393" name="Group 32"/>
          <p:cNvGrpSpPr>
            <a:grpSpLocks/>
          </p:cNvGrpSpPr>
          <p:nvPr/>
        </p:nvGrpSpPr>
        <p:grpSpPr bwMode="auto">
          <a:xfrm>
            <a:off x="1828800" y="2803525"/>
            <a:ext cx="5715000" cy="533400"/>
            <a:chOff x="1152" y="1872"/>
            <a:chExt cx="3864" cy="336"/>
          </a:xfrm>
        </p:grpSpPr>
        <p:sp>
          <p:nvSpPr>
            <p:cNvPr id="16397" name="Freeform 33"/>
            <p:cNvSpPr>
              <a:spLocks/>
            </p:cNvSpPr>
            <p:nvPr/>
          </p:nvSpPr>
          <p:spPr bwMode="auto">
            <a:xfrm>
              <a:off x="1226" y="2073"/>
              <a:ext cx="3790" cy="15"/>
            </a:xfrm>
            <a:custGeom>
              <a:avLst/>
              <a:gdLst>
                <a:gd name="T0" fmla="*/ 0 w 3790"/>
                <a:gd name="T1" fmla="*/ 15 h 15"/>
                <a:gd name="T2" fmla="*/ 3790 w 3790"/>
                <a:gd name="T3" fmla="*/ 0 h 15"/>
                <a:gd name="T4" fmla="*/ 0 60000 65536"/>
                <a:gd name="T5" fmla="*/ 0 60000 65536"/>
                <a:gd name="T6" fmla="*/ 0 w 3790"/>
                <a:gd name="T7" fmla="*/ 0 h 15"/>
                <a:gd name="T8" fmla="*/ 3790 w 3790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90" h="15">
                  <a:moveTo>
                    <a:pt x="0" y="15"/>
                  </a:moveTo>
                  <a:cubicBezTo>
                    <a:pt x="632" y="10"/>
                    <a:pt x="3000" y="7"/>
                    <a:pt x="3790" y="0"/>
                  </a:cubicBezTo>
                </a:path>
              </a:pathLst>
            </a:cu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8" name="Oval 34"/>
            <p:cNvSpPr>
              <a:spLocks noChangeArrowheads="1"/>
            </p:cNvSpPr>
            <p:nvPr/>
          </p:nvSpPr>
          <p:spPr bwMode="auto">
            <a:xfrm>
              <a:off x="1152" y="1872"/>
              <a:ext cx="336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2</a:t>
              </a:r>
              <a:endParaRPr kumimoji="1" lang="es-ES" sz="1800" b="1">
                <a:latin typeface="Arial" charset="0"/>
              </a:endParaRPr>
            </a:p>
          </p:txBody>
        </p:sp>
      </p:grpSp>
      <p:grpSp>
        <p:nvGrpSpPr>
          <p:cNvPr id="16394" name="Group 35"/>
          <p:cNvGrpSpPr>
            <a:grpSpLocks/>
          </p:cNvGrpSpPr>
          <p:nvPr/>
        </p:nvGrpSpPr>
        <p:grpSpPr bwMode="auto">
          <a:xfrm>
            <a:off x="2057400" y="4270375"/>
            <a:ext cx="5334000" cy="533400"/>
            <a:chOff x="1488" y="2556"/>
            <a:chExt cx="3360" cy="336"/>
          </a:xfrm>
        </p:grpSpPr>
        <p:sp>
          <p:nvSpPr>
            <p:cNvPr id="16395" name="Line 36"/>
            <p:cNvSpPr>
              <a:spLocks noChangeShapeType="1"/>
            </p:cNvSpPr>
            <p:nvPr/>
          </p:nvSpPr>
          <p:spPr bwMode="auto">
            <a:xfrm flipV="1">
              <a:off x="1741" y="2736"/>
              <a:ext cx="3107" cy="28"/>
            </a:xfrm>
            <a:prstGeom prst="line">
              <a:avLst/>
            </a:prstGeom>
            <a:noFill/>
            <a:ln w="38100" cap="sq">
              <a:solidFill>
                <a:srgbClr val="6699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6" name="Oval 37"/>
            <p:cNvSpPr>
              <a:spLocks noChangeArrowheads="1"/>
            </p:cNvSpPr>
            <p:nvPr/>
          </p:nvSpPr>
          <p:spPr bwMode="auto">
            <a:xfrm>
              <a:off x="1488" y="2556"/>
              <a:ext cx="295" cy="336"/>
            </a:xfrm>
            <a:prstGeom prst="ellipse">
              <a:avLst/>
            </a:prstGeom>
            <a:solidFill>
              <a:srgbClr val="75BAFF"/>
            </a:solidFill>
            <a:ln w="12700" cap="sq">
              <a:noFill/>
              <a:round/>
              <a:headEnd type="none" w="sm" len="sm"/>
              <a:tailEnd type="none" w="sm" len="sm"/>
            </a:ln>
            <a:effectLst>
              <a:prstShdw prst="shdw17" dist="17961" dir="2700000">
                <a:srgbClr val="467099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ES_tradnl" sz="1800" b="1">
                  <a:latin typeface="Arial" charset="0"/>
                </a:rPr>
                <a:t>3</a:t>
              </a:r>
              <a:endParaRPr kumimoji="1" lang="es-ES" sz="1800" b="1"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PSEUDOCÓDIGO:Cómo se Hace?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E8A6B480-8141-4062-A0AE-2E17205F8DB9}"/>
              </a:ext>
            </a:extLst>
          </p:cNvPr>
          <p:cNvGrpSpPr/>
          <p:nvPr/>
        </p:nvGrpSpPr>
        <p:grpSpPr>
          <a:xfrm>
            <a:off x="1259632" y="1484784"/>
            <a:ext cx="6934200" cy="4648200"/>
            <a:chOff x="1752600" y="1219200"/>
            <a:chExt cx="6934200" cy="4648200"/>
          </a:xfrm>
        </p:grpSpPr>
        <p:sp>
          <p:nvSpPr>
            <p:cNvPr id="17411" name="AutoShape 17"/>
            <p:cNvSpPr>
              <a:spLocks noChangeArrowheads="1"/>
            </p:cNvSpPr>
            <p:nvPr/>
          </p:nvSpPr>
          <p:spPr bwMode="auto">
            <a:xfrm>
              <a:off x="1752600" y="1219200"/>
              <a:ext cx="6934200" cy="4648200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28575">
              <a:solidFill>
                <a:srgbClr val="99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12" name="Rectangle 20"/>
            <p:cNvSpPr>
              <a:spLocks noChangeArrowheads="1"/>
            </p:cNvSpPr>
            <p:nvPr/>
          </p:nvSpPr>
          <p:spPr bwMode="auto">
            <a:xfrm>
              <a:off x="1770063" y="1295400"/>
              <a:ext cx="5654675" cy="762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2000" b="1" i="1" dirty="0">
                  <a:solidFill>
                    <a:srgbClr val="800080"/>
                  </a:solidFill>
                  <a:latin typeface="Comic Sans MS" pitchFamily="66" charset="0"/>
                  <a:cs typeface="Arial" charset="0"/>
                </a:rPr>
                <a:t>Inicio</a:t>
              </a:r>
              <a:r>
                <a:rPr lang="es-ES_tradnl" sz="2000" dirty="0">
                  <a:solidFill>
                    <a:srgbClr val="800080"/>
                  </a:solidFill>
                  <a:latin typeface="Comic Sans MS" pitchFamily="66" charset="0"/>
                  <a:cs typeface="Arial" charset="0"/>
                </a:rPr>
                <a:t> : Denota el punto de inicio del algoritmo.</a:t>
              </a:r>
              <a:r>
                <a:rPr lang="es-ES" sz="2000" dirty="0">
                  <a:solidFill>
                    <a:srgbClr val="800080"/>
                  </a:solidFill>
                  <a:latin typeface="Comic Sans MS" pitchFamily="66" charset="0"/>
                </a:rPr>
                <a:t> </a:t>
              </a:r>
            </a:p>
          </p:txBody>
        </p:sp>
        <p:sp>
          <p:nvSpPr>
            <p:cNvPr id="17413" name="Rectangle 21"/>
            <p:cNvSpPr>
              <a:spLocks noChangeArrowheads="1"/>
            </p:cNvSpPr>
            <p:nvPr/>
          </p:nvSpPr>
          <p:spPr bwMode="auto">
            <a:xfrm>
              <a:off x="2041525" y="2063750"/>
              <a:ext cx="6188075" cy="8318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MX" sz="2000" b="1" i="1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s-ES" sz="2000" b="1" i="1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Leer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: Denota la acción de introducir datos </a:t>
              </a:r>
              <a:r>
                <a:rPr lang="es-ES_tradnl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o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variables</a:t>
              </a:r>
              <a:endParaRPr lang="es-MX" sz="2000">
                <a:solidFill>
                  <a:srgbClr val="800080"/>
                </a:solidFill>
                <a:latin typeface="Comic Sans MS" pitchFamily="66" charset="0"/>
                <a:ea typeface="Arial Unicode MS" pitchFamily="50" charset="-128"/>
                <a:cs typeface="Arial Unicode MS" pitchFamily="50" charset="-128"/>
              </a:endParaRPr>
            </a:p>
            <a:p>
              <a:pPr algn="ctr"/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desde un dispositivo estándar de entrada</a:t>
              </a:r>
              <a:r>
                <a:rPr lang="es-ES" sz="2000">
                  <a:solidFill>
                    <a:srgbClr val="800080"/>
                  </a:solidFill>
                  <a:latin typeface="Arial" charset="0"/>
                  <a:ea typeface="Arial Unicode MS" pitchFamily="50" charset="-128"/>
                  <a:cs typeface="Arial Unicode MS" pitchFamily="50" charset="-128"/>
                </a:rPr>
                <a:t>.</a:t>
              </a:r>
            </a:p>
          </p:txBody>
        </p:sp>
        <p:sp>
          <p:nvSpPr>
            <p:cNvPr id="17414" name="Rectangle 22"/>
            <p:cNvSpPr>
              <a:spLocks noChangeArrowheads="1"/>
            </p:cNvSpPr>
            <p:nvPr/>
          </p:nvSpPr>
          <p:spPr bwMode="auto">
            <a:xfrm>
              <a:off x="2093913" y="3802063"/>
              <a:ext cx="6135687" cy="1143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MX" sz="2000" b="1" i="1">
                <a:solidFill>
                  <a:srgbClr val="800080"/>
                </a:solidFill>
                <a:latin typeface="Comic Sans MS" pitchFamily="66" charset="0"/>
                <a:ea typeface="Arial Unicode MS" pitchFamily="50" charset="-128"/>
                <a:cs typeface="Arial Unicode MS" pitchFamily="50" charset="-128"/>
              </a:endParaRPr>
            </a:p>
            <a:p>
              <a:pPr algn="ctr"/>
              <a:r>
                <a:rPr lang="es-ES" sz="2000" b="1" i="1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Calcular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: Denota la realización de cualquier operación</a:t>
              </a:r>
              <a:endParaRPr lang="es-MX" sz="2000">
                <a:solidFill>
                  <a:srgbClr val="800080"/>
                </a:solidFill>
                <a:latin typeface="Comic Sans MS" pitchFamily="66" charset="0"/>
                <a:ea typeface="Arial Unicode MS" pitchFamily="50" charset="-128"/>
                <a:cs typeface="Arial Unicode MS" pitchFamily="50" charset="-128"/>
              </a:endParaRPr>
            </a:p>
            <a:p>
              <a:pPr algn="ctr"/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s-MX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         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aritmética que genere valores para ser </a:t>
              </a:r>
              <a:endParaRPr lang="es-MX" sz="2000">
                <a:solidFill>
                  <a:srgbClr val="800080"/>
                </a:solidFill>
                <a:latin typeface="Comic Sans MS" pitchFamily="66" charset="0"/>
                <a:ea typeface="Arial Unicode MS" pitchFamily="50" charset="-128"/>
                <a:cs typeface="Arial Unicode MS" pitchFamily="50" charset="-128"/>
              </a:endParaRPr>
            </a:p>
            <a:p>
              <a:pPr algn="ctr"/>
              <a:r>
                <a:rPr lang="es-MX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          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almacenados en una variable.</a:t>
              </a:r>
            </a:p>
            <a:p>
              <a:pPr algn="ctr"/>
              <a:endParaRPr lang="es-ES" sz="2000">
                <a:solidFill>
                  <a:srgbClr val="800080"/>
                </a:solidFill>
                <a:latin typeface="Comic Sans MS" pitchFamily="66" charset="0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415" name="Rectangle 23"/>
            <p:cNvSpPr>
              <a:spLocks noChangeArrowheads="1"/>
            </p:cNvSpPr>
            <p:nvPr/>
          </p:nvSpPr>
          <p:spPr bwMode="auto">
            <a:xfrm>
              <a:off x="2133600" y="2930525"/>
              <a:ext cx="6096000" cy="762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 i="1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Imprimir</a:t>
              </a:r>
              <a:r>
                <a:rPr lang="es-MX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: Representa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la acción de enviar datos desde </a:t>
              </a:r>
              <a:r>
                <a:rPr lang="es-MX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</a:t>
              </a:r>
            </a:p>
            <a:p>
              <a:pPr algn="ctr"/>
              <a:r>
                <a:rPr lang="es-MX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                   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variables a un dispositivo estándar de salida.</a:t>
              </a:r>
            </a:p>
          </p:txBody>
        </p:sp>
        <p:sp>
          <p:nvSpPr>
            <p:cNvPr id="17416" name="Rectangle 24"/>
            <p:cNvSpPr>
              <a:spLocks noChangeArrowheads="1"/>
            </p:cNvSpPr>
            <p:nvPr/>
          </p:nvSpPr>
          <p:spPr bwMode="auto">
            <a:xfrm>
              <a:off x="1965325" y="4876800"/>
              <a:ext cx="5654675" cy="762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 i="1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Fin</a:t>
              </a:r>
              <a:r>
                <a:rPr lang="es-ES" sz="2000">
                  <a:solidFill>
                    <a:srgbClr val="800080"/>
                  </a:solidFill>
                  <a:latin typeface="Comic Sans MS" pitchFamily="66" charset="0"/>
                  <a:ea typeface="Arial Unicode MS" pitchFamily="50" charset="-128"/>
                  <a:cs typeface="Arial Unicode MS" pitchFamily="50" charset="-128"/>
                </a:rPr>
                <a:t>: Denota el punto de finalización del algoritmo.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2" name="AutoShape 12"/>
          <p:cNvSpPr>
            <a:spLocks noChangeArrowheads="1"/>
          </p:cNvSpPr>
          <p:nvPr/>
        </p:nvSpPr>
        <p:spPr bwMode="auto">
          <a:xfrm>
            <a:off x="5003478" y="2065040"/>
            <a:ext cx="3128962" cy="3578225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rIns="270000" anchor="ctr"/>
          <a:lstStyle/>
          <a:p>
            <a:pPr algn="r">
              <a:defRPr/>
            </a:pPr>
            <a:endParaRPr kumimoji="1" lang="es-MX"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kumimoji="1" lang="es-ES">
                <a:latin typeface="Arial" charset="0"/>
                <a:cs typeface="Arial" charset="0"/>
              </a:rPr>
              <a:t>Se utiliza para</a:t>
            </a:r>
            <a:endParaRPr kumimoji="1" lang="es-MX"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kumimoji="1" lang="es-ES">
                <a:latin typeface="Arial" charset="0"/>
                <a:cs typeface="Arial" charset="0"/>
              </a:rPr>
              <a:t> indicar el punto de </a:t>
            </a:r>
            <a:endParaRPr kumimoji="1" lang="es-MX"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kumimoji="1" lang="es-ES">
                <a:latin typeface="Arial" charset="0"/>
                <a:cs typeface="Arial" charset="0"/>
              </a:rPr>
              <a:t>inicio y finalización</a:t>
            </a:r>
            <a:r>
              <a:rPr kumimoji="1" lang="es-ES_tradnl">
                <a:latin typeface="Arial" charset="0"/>
                <a:cs typeface="Arial" charset="0"/>
              </a:rPr>
              <a:t> del diagrama</a:t>
            </a:r>
            <a:endParaRPr kumimoji="1" lang="es-MX">
              <a:latin typeface="Arial" charset="0"/>
              <a:cs typeface="Arial" charset="0"/>
            </a:endParaRPr>
          </a:p>
          <a:p>
            <a:pPr algn="r">
              <a:defRPr/>
            </a:pPr>
            <a:endParaRPr kumimoji="1" lang="es-ES">
              <a:latin typeface="Arial" charset="0"/>
              <a:cs typeface="Arial" charset="0"/>
            </a:endParaRPr>
          </a:p>
        </p:txBody>
      </p:sp>
      <p:sp>
        <p:nvSpPr>
          <p:cNvPr id="18435" name="AutoShape 13"/>
          <p:cNvSpPr>
            <a:spLocks noChangeArrowheads="1"/>
          </p:cNvSpPr>
          <p:nvPr/>
        </p:nvSpPr>
        <p:spPr bwMode="auto">
          <a:xfrm>
            <a:off x="1731640" y="3436640"/>
            <a:ext cx="2349500" cy="658813"/>
          </a:xfrm>
          <a:prstGeom prst="flowChartAlternateProcess">
            <a:avLst/>
          </a:prstGeom>
          <a:solidFill>
            <a:srgbClr val="FFFFFF"/>
          </a:solidFill>
          <a:ln w="38100">
            <a:solidFill>
              <a:srgbClr val="990099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DIAGRAMA DE FLUJO: Simbología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sp>
        <p:nvSpPr>
          <p:cNvPr id="81931" name="AutoShape 11"/>
          <p:cNvSpPr>
            <a:spLocks noChangeArrowheads="1"/>
          </p:cNvSpPr>
          <p:nvPr/>
        </p:nvSpPr>
        <p:spPr bwMode="auto">
          <a:xfrm>
            <a:off x="4932040" y="1988840"/>
            <a:ext cx="3200400" cy="36576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rIns="270000" anchor="ctr"/>
          <a:lstStyle/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Permite indicar la 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Entrada de datos desde 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un dispositivo estándar</a:t>
            </a:r>
            <a:r>
              <a:rPr kumimoji="1" lang="es-ES">
                <a:latin typeface="Arial" charset="0"/>
              </a:rPr>
              <a:t> </a:t>
            </a:r>
          </a:p>
        </p:txBody>
      </p:sp>
      <p:grpSp>
        <p:nvGrpSpPr>
          <p:cNvPr id="18438" name="Group 24"/>
          <p:cNvGrpSpPr>
            <a:grpSpLocks/>
          </p:cNvGrpSpPr>
          <p:nvPr/>
        </p:nvGrpSpPr>
        <p:grpSpPr bwMode="auto">
          <a:xfrm>
            <a:off x="1579240" y="3208040"/>
            <a:ext cx="2743200" cy="2743200"/>
            <a:chOff x="1200" y="1776"/>
            <a:chExt cx="1728" cy="1536"/>
          </a:xfrm>
        </p:grpSpPr>
        <p:sp>
          <p:nvSpPr>
            <p:cNvPr id="18446" name="Rectangle 23"/>
            <p:cNvSpPr>
              <a:spLocks noChangeArrowheads="1"/>
            </p:cNvSpPr>
            <p:nvPr/>
          </p:nvSpPr>
          <p:spPr bwMode="auto">
            <a:xfrm>
              <a:off x="1200" y="1776"/>
              <a:ext cx="1728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7" name="AutoShape 15"/>
            <p:cNvSpPr>
              <a:spLocks noChangeArrowheads="1"/>
            </p:cNvSpPr>
            <p:nvPr/>
          </p:nvSpPr>
          <p:spPr bwMode="auto">
            <a:xfrm>
              <a:off x="1440" y="1920"/>
              <a:ext cx="1200" cy="528"/>
            </a:xfrm>
            <a:prstGeom prst="flowChartInputOutput">
              <a:avLst/>
            </a:prstGeom>
            <a:solidFill>
              <a:srgbClr val="FFFFFF"/>
            </a:solidFill>
            <a:ln w="38100">
              <a:solidFill>
                <a:srgbClr val="99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48" name="Freeform 18"/>
            <p:cNvSpPr>
              <a:spLocks/>
            </p:cNvSpPr>
            <p:nvPr/>
          </p:nvSpPr>
          <p:spPr bwMode="auto">
            <a:xfrm>
              <a:off x="1488" y="2544"/>
              <a:ext cx="961" cy="650"/>
            </a:xfrm>
            <a:custGeom>
              <a:avLst/>
              <a:gdLst>
                <a:gd name="T0" fmla="*/ 0 w 577"/>
                <a:gd name="T1" fmla="*/ 218 h 410"/>
                <a:gd name="T2" fmla="*/ 0 w 577"/>
                <a:gd name="T3" fmla="*/ 410 h 410"/>
                <a:gd name="T4" fmla="*/ 576 w 577"/>
                <a:gd name="T5" fmla="*/ 410 h 410"/>
                <a:gd name="T6" fmla="*/ 577 w 577"/>
                <a:gd name="T7" fmla="*/ 0 h 410"/>
                <a:gd name="T8" fmla="*/ 0 w 577"/>
                <a:gd name="T9" fmla="*/ 218 h 4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7"/>
                <a:gd name="T16" fmla="*/ 0 h 410"/>
                <a:gd name="T17" fmla="*/ 577 w 577"/>
                <a:gd name="T18" fmla="*/ 410 h 4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7" h="410">
                  <a:moveTo>
                    <a:pt x="0" y="218"/>
                  </a:moveTo>
                  <a:lnTo>
                    <a:pt x="0" y="410"/>
                  </a:lnTo>
                  <a:lnTo>
                    <a:pt x="576" y="410"/>
                  </a:lnTo>
                  <a:lnTo>
                    <a:pt x="577" y="0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bg1"/>
            </a:solidFill>
            <a:ln w="38100" cmpd="sng">
              <a:solidFill>
                <a:srgbClr val="9900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1941" name="Rectangle 21"/>
          <p:cNvSpPr>
            <a:spLocks noChangeArrowheads="1"/>
          </p:cNvSpPr>
          <p:nvPr/>
        </p:nvSpPr>
        <p:spPr bwMode="auto">
          <a:xfrm>
            <a:off x="1655440" y="191264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Inicio </a:t>
            </a:r>
          </a:p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Fin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81942" name="Rectangle 22"/>
          <p:cNvSpPr>
            <a:spLocks noChangeArrowheads="1"/>
          </p:cNvSpPr>
          <p:nvPr/>
        </p:nvSpPr>
        <p:spPr bwMode="auto">
          <a:xfrm>
            <a:off x="1579240" y="191264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Lectura </a:t>
            </a:r>
          </a:p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Captura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81945" name="AutoShape 25"/>
          <p:cNvSpPr>
            <a:spLocks noChangeArrowheads="1"/>
          </p:cNvSpPr>
          <p:nvPr/>
        </p:nvSpPr>
        <p:spPr bwMode="auto">
          <a:xfrm>
            <a:off x="4932040" y="1988840"/>
            <a:ext cx="3200400" cy="36576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rIns="270000" anchor="ctr"/>
          <a:lstStyle/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Permite indicar la realización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 de un proceso matemático, 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o una operación de asignación</a:t>
            </a:r>
            <a:endParaRPr kumimoji="1" lang="es-ES">
              <a:latin typeface="Arial" charset="0"/>
              <a:cs typeface="Arial" charset="0"/>
            </a:endParaRPr>
          </a:p>
        </p:txBody>
      </p:sp>
      <p:sp>
        <p:nvSpPr>
          <p:cNvPr id="81950" name="Rectangle 30"/>
          <p:cNvSpPr>
            <a:spLocks noChangeArrowheads="1"/>
          </p:cNvSpPr>
          <p:nvPr/>
        </p:nvSpPr>
        <p:spPr bwMode="auto">
          <a:xfrm>
            <a:off x="1579240" y="191264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Proceso</a:t>
            </a:r>
            <a:endParaRPr lang="es-ES" sz="2600">
              <a:latin typeface="Comic Sans MS" pitchFamily="66" charset="0"/>
            </a:endParaRPr>
          </a:p>
        </p:txBody>
      </p:sp>
      <p:grpSp>
        <p:nvGrpSpPr>
          <p:cNvPr id="18443" name="Group 32"/>
          <p:cNvGrpSpPr>
            <a:grpSpLocks/>
          </p:cNvGrpSpPr>
          <p:nvPr/>
        </p:nvGrpSpPr>
        <p:grpSpPr bwMode="auto">
          <a:xfrm>
            <a:off x="1579240" y="3208040"/>
            <a:ext cx="2743200" cy="2743200"/>
            <a:chOff x="1200" y="1776"/>
            <a:chExt cx="1728" cy="1728"/>
          </a:xfrm>
        </p:grpSpPr>
        <p:sp>
          <p:nvSpPr>
            <p:cNvPr id="18444" name="Rectangle 27"/>
            <p:cNvSpPr>
              <a:spLocks noChangeArrowheads="1"/>
            </p:cNvSpPr>
            <p:nvPr/>
          </p:nvSpPr>
          <p:spPr bwMode="auto">
            <a:xfrm>
              <a:off x="1200" y="1776"/>
              <a:ext cx="1728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5" name="Rectangle 31"/>
            <p:cNvSpPr>
              <a:spLocks noChangeArrowheads="1"/>
            </p:cNvSpPr>
            <p:nvPr/>
          </p:nvSpPr>
          <p:spPr bwMode="auto">
            <a:xfrm>
              <a:off x="1440" y="2112"/>
              <a:ext cx="1200" cy="62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8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7"/>
          <p:cNvSpPr>
            <a:spLocks noChangeArrowheads="1"/>
          </p:cNvSpPr>
          <p:nvPr/>
        </p:nvSpPr>
        <p:spPr bwMode="auto">
          <a:xfrm>
            <a:off x="1828800" y="3436640"/>
            <a:ext cx="1981200" cy="1295400"/>
          </a:xfrm>
          <a:prstGeom prst="flowChartDocument">
            <a:avLst/>
          </a:prstGeom>
          <a:solidFill>
            <a:schemeClr val="bg1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3970" name="AutoShape 2"/>
          <p:cNvSpPr>
            <a:spLocks noChangeArrowheads="1"/>
          </p:cNvSpPr>
          <p:nvPr/>
        </p:nvSpPr>
        <p:spPr bwMode="auto">
          <a:xfrm>
            <a:off x="4649788" y="1988840"/>
            <a:ext cx="3651250" cy="3578225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198000" rIns="270000" anchor="ctr"/>
          <a:lstStyle/>
          <a:p>
            <a:pPr algn="r">
              <a:defRPr/>
            </a:pPr>
            <a:endParaRPr kumimoji="1" lang="es-ES_tradnl">
              <a:latin typeface="Arial" charset="0"/>
              <a:cs typeface="Arial" charset="0"/>
            </a:endParaRP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Indica la realización de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 operaciones de salida a un 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 dispositivo estándar </a:t>
            </a:r>
          </a:p>
          <a:p>
            <a:pPr algn="r">
              <a:defRPr/>
            </a:pPr>
            <a:r>
              <a:rPr kumimoji="1" lang="es-ES_tradnl">
                <a:latin typeface="Arial" charset="0"/>
                <a:cs typeface="Arial" charset="0"/>
              </a:rPr>
              <a:t> (el monitor o  impresor.)</a:t>
            </a:r>
          </a:p>
          <a:p>
            <a:pPr algn="r">
              <a:defRPr/>
            </a:pPr>
            <a:endParaRPr kumimoji="1" lang="es-ES">
              <a:latin typeface="Arial" charset="0"/>
              <a:cs typeface="Arial" charset="0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DIAGRAMA DE FLUJO: Simbología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sp>
        <p:nvSpPr>
          <p:cNvPr id="83973" name="AutoShape 5"/>
          <p:cNvSpPr>
            <a:spLocks noChangeArrowheads="1"/>
          </p:cNvSpPr>
          <p:nvPr/>
        </p:nvSpPr>
        <p:spPr bwMode="auto">
          <a:xfrm>
            <a:off x="4572000" y="1988840"/>
            <a:ext cx="3733800" cy="36576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198000" rIns="270000" anchor="ctr"/>
          <a:lstStyle/>
          <a:p>
            <a:pPr algn="r">
              <a:lnSpc>
                <a:spcPct val="90000"/>
              </a:lnSpc>
              <a:defRPr/>
            </a:pPr>
            <a:r>
              <a:rPr kumimoji="1" lang="es-ES_tradnl" sz="2300">
                <a:latin typeface="Arial" charset="0"/>
                <a:cs typeface="Arial" charset="0"/>
              </a:rPr>
              <a:t>Permite establecer una condición relacional ó lógica que puede tomar un valor de verdadero o falso, de este símbolo se deducen 2 flujos alternativos de ejecución.</a:t>
            </a:r>
            <a:endParaRPr kumimoji="1" lang="es-ES" sz="2300">
              <a:latin typeface="Arial" charset="0"/>
              <a:cs typeface="Arial" charset="0"/>
            </a:endParaRPr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1447800" y="191264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Impresión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1371600" y="191264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Decisión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83980" name="AutoShape 12"/>
          <p:cNvSpPr>
            <a:spLocks noChangeArrowheads="1"/>
          </p:cNvSpPr>
          <p:nvPr/>
        </p:nvSpPr>
        <p:spPr bwMode="auto">
          <a:xfrm>
            <a:off x="4572000" y="1988840"/>
            <a:ext cx="3733800" cy="36576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198000" rIns="270000" anchor="ctr"/>
          <a:lstStyle/>
          <a:p>
            <a:pPr algn="r">
              <a:lnSpc>
                <a:spcPct val="90000"/>
              </a:lnSpc>
              <a:defRPr/>
            </a:pPr>
            <a:endParaRPr kumimoji="1" lang="es-ES_tradnl" sz="2300">
              <a:latin typeface="Arial" charset="0"/>
              <a:cs typeface="Arial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kumimoji="1" lang="es-ES_tradnl" sz="2300">
                <a:latin typeface="Arial" charset="0"/>
                <a:cs typeface="Arial" charset="0"/>
              </a:rPr>
              <a:t>Permiten dar continuidad al diagrama si la página o área de trabajo esta llena,         el círculo se utiliza como un conector dentro de la misma página, el otro símbolo se define como un conector a otra página.</a:t>
            </a: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1371600" y="191264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Conectores</a:t>
            </a:r>
            <a:endParaRPr lang="es-ES" sz="2600">
              <a:latin typeface="Comic Sans MS" pitchFamily="66" charset="0"/>
            </a:endParaRPr>
          </a:p>
        </p:txBody>
      </p:sp>
      <p:grpSp>
        <p:nvGrpSpPr>
          <p:cNvPr id="19466" name="Group 19"/>
          <p:cNvGrpSpPr>
            <a:grpSpLocks/>
          </p:cNvGrpSpPr>
          <p:nvPr/>
        </p:nvGrpSpPr>
        <p:grpSpPr bwMode="auto">
          <a:xfrm>
            <a:off x="1524000" y="3055640"/>
            <a:ext cx="2514600" cy="2743200"/>
            <a:chOff x="1248" y="1680"/>
            <a:chExt cx="1728" cy="1728"/>
          </a:xfrm>
        </p:grpSpPr>
        <p:sp>
          <p:nvSpPr>
            <p:cNvPr id="19476" name="Rectangle 7"/>
            <p:cNvSpPr>
              <a:spLocks noChangeArrowheads="1"/>
            </p:cNvSpPr>
            <p:nvPr/>
          </p:nvSpPr>
          <p:spPr bwMode="auto">
            <a:xfrm>
              <a:off x="1248" y="1680"/>
              <a:ext cx="1728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7" name="AutoShape 18"/>
            <p:cNvSpPr>
              <a:spLocks noChangeArrowheads="1"/>
            </p:cNvSpPr>
            <p:nvPr/>
          </p:nvSpPr>
          <p:spPr bwMode="auto">
            <a:xfrm>
              <a:off x="1440" y="1968"/>
              <a:ext cx="1536" cy="912"/>
            </a:xfrm>
            <a:prstGeom prst="flowChartDecision">
              <a:avLst/>
            </a:prstGeom>
            <a:solidFill>
              <a:srgbClr val="FFFFFF"/>
            </a:solidFill>
            <a:ln w="38100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9467" name="Group 22"/>
          <p:cNvGrpSpPr>
            <a:grpSpLocks/>
          </p:cNvGrpSpPr>
          <p:nvPr/>
        </p:nvGrpSpPr>
        <p:grpSpPr bwMode="auto">
          <a:xfrm>
            <a:off x="1447800" y="3131840"/>
            <a:ext cx="2743200" cy="2743200"/>
            <a:chOff x="1152" y="1776"/>
            <a:chExt cx="1728" cy="1728"/>
          </a:xfrm>
        </p:grpSpPr>
        <p:sp>
          <p:nvSpPr>
            <p:cNvPr id="19473" name="Rectangle 15"/>
            <p:cNvSpPr>
              <a:spLocks noChangeArrowheads="1"/>
            </p:cNvSpPr>
            <p:nvPr/>
          </p:nvSpPr>
          <p:spPr bwMode="auto">
            <a:xfrm>
              <a:off x="1152" y="1776"/>
              <a:ext cx="1728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4" name="AutoShape 20"/>
            <p:cNvSpPr>
              <a:spLocks noChangeArrowheads="1"/>
            </p:cNvSpPr>
            <p:nvPr/>
          </p:nvSpPr>
          <p:spPr bwMode="auto">
            <a:xfrm>
              <a:off x="1488" y="1920"/>
              <a:ext cx="480" cy="528"/>
            </a:xfrm>
            <a:prstGeom prst="flowChartConnector">
              <a:avLst/>
            </a:prstGeom>
            <a:solidFill>
              <a:srgbClr val="FFFFFF"/>
            </a:solidFill>
            <a:ln w="38100">
              <a:solidFill>
                <a:srgbClr val="8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5" name="AutoShape 21"/>
            <p:cNvSpPr>
              <a:spLocks noChangeArrowheads="1"/>
            </p:cNvSpPr>
            <p:nvPr/>
          </p:nvSpPr>
          <p:spPr bwMode="auto">
            <a:xfrm>
              <a:off x="1968" y="2688"/>
              <a:ext cx="528" cy="480"/>
            </a:xfrm>
            <a:prstGeom prst="flowChartOffpageConnector">
              <a:avLst/>
            </a:prstGeom>
            <a:solidFill>
              <a:srgbClr val="FFFFFF"/>
            </a:solidFill>
            <a:ln w="38100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3991" name="AutoShape 23"/>
          <p:cNvSpPr>
            <a:spLocks noChangeArrowheads="1"/>
          </p:cNvSpPr>
          <p:nvPr/>
        </p:nvSpPr>
        <p:spPr bwMode="auto">
          <a:xfrm>
            <a:off x="4572000" y="1988840"/>
            <a:ext cx="3733800" cy="36576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rIns="270000" anchor="ctr"/>
          <a:lstStyle/>
          <a:p>
            <a:pPr algn="r">
              <a:lnSpc>
                <a:spcPct val="90000"/>
              </a:lnSpc>
              <a:defRPr/>
            </a:pPr>
            <a:endParaRPr kumimoji="1" lang="es-ES_tradnl" sz="2300">
              <a:latin typeface="Arial" charset="0"/>
              <a:cs typeface="Arial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kumimoji="1" lang="es-ES_tradnl" sz="2300">
                <a:latin typeface="Arial" charset="0"/>
                <a:cs typeface="Arial" charset="0"/>
              </a:rPr>
              <a:t>Permiten enlazar los símbolos de un sentido único pueden ser horizontales o verticales. Estas no pueden entrecruzarse y cada una de ellas debe tener un único  símbolo de partida y un único símbolo de destino.</a:t>
            </a:r>
          </a:p>
        </p:txBody>
      </p:sp>
      <p:sp>
        <p:nvSpPr>
          <p:cNvPr id="83992" name="Rectangle 24"/>
          <p:cNvSpPr>
            <a:spLocks noChangeArrowheads="1"/>
          </p:cNvSpPr>
          <p:nvPr/>
        </p:nvSpPr>
        <p:spPr bwMode="auto">
          <a:xfrm>
            <a:off x="1371600" y="191264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Flujo</a:t>
            </a:r>
            <a:endParaRPr lang="es-ES" sz="2600">
              <a:latin typeface="Comic Sans MS" pitchFamily="66" charset="0"/>
            </a:endParaRPr>
          </a:p>
        </p:txBody>
      </p:sp>
      <p:grpSp>
        <p:nvGrpSpPr>
          <p:cNvPr id="19470" name="Group 27"/>
          <p:cNvGrpSpPr>
            <a:grpSpLocks/>
          </p:cNvGrpSpPr>
          <p:nvPr/>
        </p:nvGrpSpPr>
        <p:grpSpPr bwMode="auto">
          <a:xfrm>
            <a:off x="1752600" y="3208040"/>
            <a:ext cx="2133600" cy="2286000"/>
            <a:chOff x="1344" y="1824"/>
            <a:chExt cx="1344" cy="1440"/>
          </a:xfrm>
        </p:grpSpPr>
        <p:sp>
          <p:nvSpPr>
            <p:cNvPr id="19471" name="Rectangle 26"/>
            <p:cNvSpPr>
              <a:spLocks noChangeArrowheads="1"/>
            </p:cNvSpPr>
            <p:nvPr/>
          </p:nvSpPr>
          <p:spPr bwMode="auto">
            <a:xfrm>
              <a:off x="1344" y="1824"/>
              <a:ext cx="1344" cy="14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2" name="Line 25"/>
            <p:cNvSpPr>
              <a:spLocks noChangeShapeType="1"/>
            </p:cNvSpPr>
            <p:nvPr/>
          </p:nvSpPr>
          <p:spPr bwMode="auto">
            <a:xfrm>
              <a:off x="1968" y="1968"/>
              <a:ext cx="0" cy="864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2D78D3-5A79-40B5-A989-CC2439055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Índice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94460C-BCC5-4B74-9A96-352EF7020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2013253"/>
            <a:ext cx="3384376" cy="40233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US" sz="3200" dirty="0"/>
              <a:t>Definición</a:t>
            </a:r>
          </a:p>
          <a:p>
            <a:pPr marL="457200" indent="-457200">
              <a:buFont typeface="+mj-lt"/>
              <a:buAutoNum type="arabicPeriod"/>
            </a:pPr>
            <a:r>
              <a:rPr lang="es-US" sz="3200" dirty="0"/>
              <a:t>Características</a:t>
            </a:r>
          </a:p>
          <a:p>
            <a:pPr marL="457200" indent="-457200">
              <a:buFont typeface="+mj-lt"/>
              <a:buAutoNum type="arabicPeriod"/>
            </a:pPr>
            <a:r>
              <a:rPr lang="es-US" sz="3200" dirty="0"/>
              <a:t>Estructura</a:t>
            </a:r>
          </a:p>
          <a:p>
            <a:pPr marL="457200" indent="-457200">
              <a:buFont typeface="+mj-lt"/>
              <a:buAutoNum type="arabicPeriod"/>
            </a:pPr>
            <a:r>
              <a:rPr lang="es-US" sz="3200" dirty="0"/>
              <a:t>Elementos</a:t>
            </a:r>
          </a:p>
          <a:p>
            <a:pPr marL="457200" indent="-457200">
              <a:buFont typeface="+mj-lt"/>
              <a:buAutoNum type="arabicPeriod"/>
            </a:pPr>
            <a:r>
              <a:rPr lang="es-US" sz="3200" dirty="0"/>
              <a:t>Requisitos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DF1D779-E7A6-42BF-9CB6-E49AC4A2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91A5D7DA-7AED-49F3-BB5A-F04CB8A79763}"/>
              </a:ext>
            </a:extLst>
          </p:cNvPr>
          <p:cNvSpPr txBox="1">
            <a:spLocks/>
          </p:cNvSpPr>
          <p:nvPr/>
        </p:nvSpPr>
        <p:spPr>
          <a:xfrm>
            <a:off x="4819831" y="2047458"/>
            <a:ext cx="3533017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US" sz="3200" dirty="0"/>
              <a:t>6. Técnicas de diseño</a:t>
            </a:r>
          </a:p>
          <a:p>
            <a:pPr lvl="1"/>
            <a:r>
              <a:rPr lang="es-US" sz="2800" dirty="0"/>
              <a:t>Pseudocódigo</a:t>
            </a:r>
          </a:p>
          <a:p>
            <a:pPr lvl="1"/>
            <a:r>
              <a:rPr lang="es-US" sz="2800" dirty="0"/>
              <a:t>Diagrama de Flujo</a:t>
            </a:r>
          </a:p>
          <a:p>
            <a:pPr marL="201168" lvl="1" indent="0">
              <a:buNone/>
            </a:pPr>
            <a:r>
              <a:rPr lang="es-US" sz="3200" dirty="0"/>
              <a:t>7.  Ejemplo</a:t>
            </a:r>
          </a:p>
          <a:p>
            <a:pPr marL="0" indent="0">
              <a:buNone/>
            </a:pPr>
            <a:r>
              <a:rPr lang="es-US" sz="3200" dirty="0"/>
              <a:t>Bibliografía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681981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3"/>
          <p:cNvSpPr>
            <a:spLocks noChangeArrowheads="1"/>
          </p:cNvSpPr>
          <p:nvPr/>
        </p:nvSpPr>
        <p:spPr bwMode="auto">
          <a:xfrm>
            <a:off x="5408613" y="2057400"/>
            <a:ext cx="3582987" cy="3578225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270000" anchor="ctr"/>
          <a:lstStyle/>
          <a:p>
            <a:endParaRPr kumimoji="1" lang="es-ES_tradnl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Si</a:t>
            </a: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condición </a:t>
            </a: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entonces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   Instrucciones</a:t>
            </a:r>
          </a:p>
          <a:p>
            <a:endParaRPr kumimoji="1" lang="es-ES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DIAGRAMA DE FLUJO: Simbología</a:t>
            </a:r>
            <a:br>
              <a:rPr lang="es-ES_tradnl" sz="4000">
                <a:latin typeface="Tahoma" pitchFamily="34" charset="0"/>
                <a:cs typeface="Times New Roman" charset="0"/>
              </a:rPr>
            </a:br>
            <a:r>
              <a:rPr lang="es-ES_tradnl" sz="2400">
                <a:latin typeface="Tahoma" pitchFamily="34" charset="0"/>
                <a:cs typeface="Times New Roman" charset="0"/>
              </a:rPr>
              <a:t>Estructuras de Decisión (Condición)</a:t>
            </a:r>
            <a:endParaRPr lang="es-ES" sz="2400">
              <a:latin typeface="Tahoma" pitchFamily="34" charset="0"/>
              <a:cs typeface="Times New Roman" charset="0"/>
            </a:endParaRPr>
          </a:p>
        </p:txBody>
      </p:sp>
      <p:sp>
        <p:nvSpPr>
          <p:cNvPr id="20486" name="AutoShape 5"/>
          <p:cNvSpPr>
            <a:spLocks noChangeArrowheads="1"/>
          </p:cNvSpPr>
          <p:nvPr/>
        </p:nvSpPr>
        <p:spPr bwMode="auto">
          <a:xfrm>
            <a:off x="5410200" y="1981200"/>
            <a:ext cx="3581400" cy="36576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270000" anchor="ctr"/>
          <a:lstStyle/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Si</a:t>
            </a: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condición </a:t>
            </a: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entonces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   Instrucciones</a:t>
            </a:r>
          </a:p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 si no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    Instrucciones</a:t>
            </a: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1905000" y="1600200"/>
            <a:ext cx="27432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Decisión Simple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1828800" y="160020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Decisión Compuesta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1828800" y="1600200"/>
            <a:ext cx="27051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Decisión Anidada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20490" name="AutoShape 8"/>
          <p:cNvSpPr>
            <a:spLocks noChangeArrowheads="1"/>
          </p:cNvSpPr>
          <p:nvPr/>
        </p:nvSpPr>
        <p:spPr bwMode="auto">
          <a:xfrm>
            <a:off x="5410200" y="1981200"/>
            <a:ext cx="3581400" cy="36576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270000" anchor="ctr"/>
          <a:lstStyle/>
          <a:p>
            <a:pPr algn="r">
              <a:lnSpc>
                <a:spcPct val="90000"/>
              </a:lnSpc>
            </a:pPr>
            <a:endParaRPr kumimoji="1" lang="es-ES_tradnl" sz="2300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Si</a:t>
            </a: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condición </a:t>
            </a: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entonces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  </a:t>
            </a:r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Si</a:t>
            </a:r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condición </a:t>
            </a:r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entonces</a:t>
            </a:r>
          </a:p>
          <a:p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          Instrucciones</a:t>
            </a:r>
          </a:p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 si no</a:t>
            </a:r>
          </a:p>
          <a:p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      </a:t>
            </a:r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Si</a:t>
            </a:r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condición </a:t>
            </a:r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entonces</a:t>
            </a:r>
          </a:p>
          <a:p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           Instrucciones</a:t>
            </a:r>
          </a:p>
          <a:p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       si no</a:t>
            </a:r>
          </a:p>
          <a:p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             Instrucciones</a:t>
            </a:r>
          </a:p>
          <a:p>
            <a:endParaRPr kumimoji="1" lang="es-ES_tradnl" sz="2000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sp>
        <p:nvSpPr>
          <p:cNvPr id="20491" name="AutoShape 17"/>
          <p:cNvSpPr>
            <a:spLocks noChangeArrowheads="1"/>
          </p:cNvSpPr>
          <p:nvPr/>
        </p:nvSpPr>
        <p:spPr bwMode="auto">
          <a:xfrm>
            <a:off x="5410200" y="1981200"/>
            <a:ext cx="3581400" cy="36576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270000" rIns="270000" anchor="ctr"/>
          <a:lstStyle/>
          <a:p>
            <a:pPr>
              <a:lnSpc>
                <a:spcPct val="90000"/>
              </a:lnSpc>
            </a:pPr>
            <a:endParaRPr kumimoji="1" lang="es-ES_tradnl" sz="2300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kumimoji="1" lang="es-ES_tradnl" sz="2300" b="1">
                <a:solidFill>
                  <a:srgbClr val="800080"/>
                </a:solidFill>
                <a:latin typeface="Arial" charset="0"/>
                <a:cs typeface="Arial" charset="0"/>
              </a:rPr>
              <a:t>Caso </a:t>
            </a:r>
            <a:r>
              <a:rPr kumimoji="1" lang="es-ES_tradnl" sz="2300">
                <a:solidFill>
                  <a:srgbClr val="800080"/>
                </a:solidFill>
                <a:latin typeface="Arial" charset="0"/>
                <a:cs typeface="Arial" charset="0"/>
              </a:rPr>
              <a:t>condición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Val1: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      Instrucciones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Val2: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      Instrucciones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Val3: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      Instrucciones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Otros:</a:t>
            </a:r>
          </a:p>
          <a:p>
            <a:pPr>
              <a:lnSpc>
                <a:spcPct val="90000"/>
              </a:lnSpc>
            </a:pPr>
            <a:r>
              <a:rPr kumimoji="1" lang="es-ES_tradnl" sz="2100">
                <a:solidFill>
                  <a:srgbClr val="800080"/>
                </a:solidFill>
                <a:latin typeface="Arial" charset="0"/>
                <a:cs typeface="Arial" charset="0"/>
              </a:rPr>
              <a:t>        Instrucciones</a:t>
            </a:r>
          </a:p>
          <a:p>
            <a:pPr>
              <a:lnSpc>
                <a:spcPct val="90000"/>
              </a:lnSpc>
            </a:pPr>
            <a:r>
              <a:rPr kumimoji="1" lang="es-ES_tradnl" sz="2100" b="1">
                <a:solidFill>
                  <a:srgbClr val="800080"/>
                </a:solidFill>
                <a:latin typeface="Arial" charset="0"/>
                <a:cs typeface="Arial" charset="0"/>
              </a:rPr>
              <a:t>Fin Caso</a:t>
            </a:r>
          </a:p>
        </p:txBody>
      </p:sp>
      <p:sp>
        <p:nvSpPr>
          <p:cNvPr id="95250" name="Rectangle 18"/>
          <p:cNvSpPr>
            <a:spLocks noChangeArrowheads="1"/>
          </p:cNvSpPr>
          <p:nvPr/>
        </p:nvSpPr>
        <p:spPr bwMode="auto">
          <a:xfrm>
            <a:off x="1828800" y="1600200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Decisión Múltiple</a:t>
            </a:r>
            <a:endParaRPr lang="es-ES" sz="2600">
              <a:latin typeface="Comic Sans MS" pitchFamily="66" charset="0"/>
            </a:endParaRPr>
          </a:p>
        </p:txBody>
      </p:sp>
      <p:grpSp>
        <p:nvGrpSpPr>
          <p:cNvPr id="20493" name="Group 164"/>
          <p:cNvGrpSpPr>
            <a:grpSpLocks/>
          </p:cNvGrpSpPr>
          <p:nvPr/>
        </p:nvGrpSpPr>
        <p:grpSpPr bwMode="auto">
          <a:xfrm>
            <a:off x="1333500" y="2438400"/>
            <a:ext cx="3810000" cy="3657600"/>
            <a:chOff x="768" y="1632"/>
            <a:chExt cx="2400" cy="2304"/>
          </a:xfrm>
        </p:grpSpPr>
        <p:grpSp>
          <p:nvGrpSpPr>
            <p:cNvPr id="20494" name="Group 109"/>
            <p:cNvGrpSpPr>
              <a:grpSpLocks/>
            </p:cNvGrpSpPr>
            <p:nvPr/>
          </p:nvGrpSpPr>
          <p:grpSpPr bwMode="auto">
            <a:xfrm>
              <a:off x="1104" y="1872"/>
              <a:ext cx="1392" cy="1872"/>
              <a:chOff x="1248" y="1776"/>
              <a:chExt cx="1392" cy="1872"/>
            </a:xfrm>
          </p:grpSpPr>
          <p:sp>
            <p:nvSpPr>
              <p:cNvPr id="20515" name="Rectangle 110"/>
              <p:cNvSpPr>
                <a:spLocks noChangeArrowheads="1"/>
              </p:cNvSpPr>
              <p:nvPr/>
            </p:nvSpPr>
            <p:spPr bwMode="auto">
              <a:xfrm>
                <a:off x="1248" y="1776"/>
                <a:ext cx="1392" cy="18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0516" name="Group 111"/>
              <p:cNvGrpSpPr>
                <a:grpSpLocks/>
              </p:cNvGrpSpPr>
              <p:nvPr/>
            </p:nvGrpSpPr>
            <p:grpSpPr bwMode="auto">
              <a:xfrm>
                <a:off x="1344" y="1824"/>
                <a:ext cx="1262" cy="1751"/>
                <a:chOff x="1488" y="1824"/>
                <a:chExt cx="1262" cy="1751"/>
              </a:xfrm>
            </p:grpSpPr>
            <p:grpSp>
              <p:nvGrpSpPr>
                <p:cNvPr id="20517" name="Group 112"/>
                <p:cNvGrpSpPr>
                  <a:grpSpLocks/>
                </p:cNvGrpSpPr>
                <p:nvPr/>
              </p:nvGrpSpPr>
              <p:grpSpPr bwMode="auto">
                <a:xfrm>
                  <a:off x="1488" y="1824"/>
                  <a:ext cx="1008" cy="1751"/>
                  <a:chOff x="1173" y="2055"/>
                  <a:chExt cx="787" cy="1463"/>
                </a:xfrm>
              </p:grpSpPr>
              <p:sp>
                <p:nvSpPr>
                  <p:cNvPr id="20521" name="AutoShape 11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173" y="2270"/>
                    <a:ext cx="779" cy="463"/>
                  </a:xfrm>
                  <a:prstGeom prst="flowChartDecision">
                    <a:avLst/>
                  </a:prstGeom>
                  <a:noFill/>
                  <a:ln w="28575">
                    <a:solidFill>
                      <a:srgbClr val="9900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20522" name="AutoShape 11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209" y="2964"/>
                    <a:ext cx="708" cy="338"/>
                  </a:xfrm>
                  <a:prstGeom prst="flowChartProcess">
                    <a:avLst/>
                  </a:prstGeom>
                  <a:noFill/>
                  <a:ln w="28575">
                    <a:solidFill>
                      <a:srgbClr val="990099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cxnSp>
                <p:nvCxnSpPr>
                  <p:cNvPr id="20523" name="AutoShape 115"/>
                  <p:cNvCxnSpPr>
                    <a:cxnSpLocks noChangeShapeType="1"/>
                    <a:endCxn id="20521" idx="2"/>
                  </p:cNvCxnSpPr>
                  <p:nvPr/>
                </p:nvCxnSpPr>
                <p:spPr bwMode="auto">
                  <a:xfrm rot="5400000">
                    <a:off x="1458" y="2159"/>
                    <a:ext cx="207" cy="0"/>
                  </a:xfrm>
                  <a:prstGeom prst="straightConnector1">
                    <a:avLst/>
                  </a:prstGeom>
                  <a:noFill/>
                  <a:ln w="28575">
                    <a:solidFill>
                      <a:srgbClr val="990099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20524" name="AutoShape 116"/>
                  <p:cNvCxnSpPr>
                    <a:cxnSpLocks noChangeShapeType="1"/>
                    <a:stCxn id="20521" idx="0"/>
                    <a:endCxn id="20522" idx="2"/>
                  </p:cNvCxnSpPr>
                  <p:nvPr/>
                </p:nvCxnSpPr>
                <p:spPr bwMode="auto">
                  <a:xfrm rot="5400000">
                    <a:off x="1458" y="2850"/>
                    <a:ext cx="205" cy="0"/>
                  </a:xfrm>
                  <a:prstGeom prst="straightConnector1">
                    <a:avLst/>
                  </a:prstGeom>
                  <a:noFill/>
                  <a:ln w="28575">
                    <a:solidFill>
                      <a:srgbClr val="990099"/>
                    </a:solidFill>
                    <a:round/>
                    <a:headEnd/>
                    <a:tailEnd type="triangle" w="med" len="med"/>
                  </a:ln>
                </p:spPr>
              </p:cxnSp>
              <p:cxnSp>
                <p:nvCxnSpPr>
                  <p:cNvPr id="20525" name="AutoShape 117"/>
                  <p:cNvCxnSpPr>
                    <a:cxnSpLocks noChangeShapeType="1"/>
                    <a:stCxn id="20522" idx="0"/>
                  </p:cNvCxnSpPr>
                  <p:nvPr/>
                </p:nvCxnSpPr>
                <p:spPr bwMode="auto">
                  <a:xfrm rot="16200000" flipH="1">
                    <a:off x="1459" y="3414"/>
                    <a:ext cx="207" cy="2"/>
                  </a:xfrm>
                  <a:prstGeom prst="bentConnector3">
                    <a:avLst>
                      <a:gd name="adj1" fmla="val 49671"/>
                    </a:avLst>
                  </a:prstGeom>
                  <a:noFill/>
                  <a:ln w="28575">
                    <a:solidFill>
                      <a:srgbClr val="990099"/>
                    </a:solidFill>
                    <a:miter lim="800000"/>
                    <a:headEnd/>
                    <a:tailEnd type="triangle" w="med" len="med"/>
                  </a:ln>
                </p:spPr>
              </p:cxnSp>
              <p:cxnSp>
                <p:nvCxnSpPr>
                  <p:cNvPr id="20526" name="AutoShape 118"/>
                  <p:cNvCxnSpPr>
                    <a:cxnSpLocks noChangeShapeType="1"/>
                    <a:stCxn id="20521" idx="3"/>
                  </p:cNvCxnSpPr>
                  <p:nvPr/>
                </p:nvCxnSpPr>
                <p:spPr bwMode="auto">
                  <a:xfrm flipH="1">
                    <a:off x="1584" y="2502"/>
                    <a:ext cx="376" cy="1002"/>
                  </a:xfrm>
                  <a:prstGeom prst="bentConnector4">
                    <a:avLst>
                      <a:gd name="adj1" fmla="val -36171"/>
                      <a:gd name="adj2" fmla="val 96806"/>
                    </a:avLst>
                  </a:prstGeom>
                  <a:noFill/>
                  <a:ln w="28575">
                    <a:solidFill>
                      <a:srgbClr val="990099"/>
                    </a:solidFill>
                    <a:miter lim="800000"/>
                    <a:headEnd/>
                    <a:tailEnd type="triangle" w="med" len="med"/>
                  </a:ln>
                </p:spPr>
              </p:cxnSp>
            </p:grpSp>
            <p:sp>
              <p:nvSpPr>
                <p:cNvPr id="20518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1584" y="2246"/>
                  <a:ext cx="82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_tradnl" sz="2000">
                      <a:solidFill>
                        <a:srgbClr val="800080"/>
                      </a:solidFill>
                      <a:latin typeface="Arial" charset="0"/>
                    </a:rPr>
                    <a:t>Condición</a:t>
                  </a:r>
                  <a:endParaRPr lang="es-ES" sz="2000">
                    <a:solidFill>
                      <a:srgbClr val="800080"/>
                    </a:solidFill>
                    <a:latin typeface="Arial" charset="0"/>
                  </a:endParaRPr>
                </a:p>
              </p:txBody>
            </p:sp>
            <p:sp>
              <p:nvSpPr>
                <p:cNvPr id="20519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1680" y="2640"/>
                  <a:ext cx="25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_tradnl" sz="2000">
                      <a:solidFill>
                        <a:srgbClr val="800080"/>
                      </a:solidFill>
                      <a:latin typeface="Arial" charset="0"/>
                    </a:rPr>
                    <a:t>Si</a:t>
                  </a:r>
                  <a:endParaRPr lang="es-ES" sz="2000">
                    <a:solidFill>
                      <a:srgbClr val="800080"/>
                    </a:solidFill>
                    <a:latin typeface="Arial" charset="0"/>
                  </a:endParaRPr>
                </a:p>
              </p:txBody>
            </p:sp>
            <p:sp>
              <p:nvSpPr>
                <p:cNvPr id="20520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429" y="2112"/>
                  <a:ext cx="321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_tradnl" sz="2000">
                      <a:solidFill>
                        <a:srgbClr val="800080"/>
                      </a:solidFill>
                      <a:latin typeface="Arial" charset="0"/>
                    </a:rPr>
                    <a:t>No</a:t>
                  </a:r>
                  <a:endParaRPr lang="es-ES" sz="2000">
                    <a:solidFill>
                      <a:srgbClr val="800080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20495" name="Rectangle 122"/>
            <p:cNvSpPr>
              <a:spLocks noChangeArrowheads="1"/>
            </p:cNvSpPr>
            <p:nvPr/>
          </p:nvSpPr>
          <p:spPr bwMode="auto">
            <a:xfrm>
              <a:off x="768" y="1632"/>
              <a:ext cx="2400" cy="23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6" name="AutoShape 123"/>
            <p:cNvSpPr>
              <a:spLocks noChangeArrowheads="1"/>
            </p:cNvSpPr>
            <p:nvPr/>
          </p:nvSpPr>
          <p:spPr bwMode="auto">
            <a:xfrm flipV="1">
              <a:off x="1462" y="1980"/>
              <a:ext cx="876" cy="480"/>
            </a:xfrm>
            <a:prstGeom prst="flowChartDecision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20497" name="AutoShape 124"/>
            <p:cNvCxnSpPr>
              <a:cxnSpLocks noChangeShapeType="1"/>
              <a:endCxn id="20496" idx="2"/>
            </p:cNvCxnSpPr>
            <p:nvPr/>
          </p:nvCxnSpPr>
          <p:spPr bwMode="auto">
            <a:xfrm rot="5400000">
              <a:off x="1791" y="1864"/>
              <a:ext cx="215" cy="0"/>
            </a:xfrm>
            <a:prstGeom prst="straightConnector1">
              <a:avLst/>
            </a:prstGeom>
            <a:noFill/>
            <a:ln w="28575">
              <a:solidFill>
                <a:srgbClr val="990099"/>
              </a:solidFill>
              <a:round/>
              <a:headEnd/>
              <a:tailEnd type="triangle" w="med" len="med"/>
            </a:ln>
          </p:spPr>
        </p:cxnSp>
        <p:sp>
          <p:nvSpPr>
            <p:cNvPr id="20498" name="Text Box 127"/>
            <p:cNvSpPr txBox="1">
              <a:spLocks noChangeArrowheads="1"/>
            </p:cNvSpPr>
            <p:nvPr/>
          </p:nvSpPr>
          <p:spPr bwMode="auto">
            <a:xfrm>
              <a:off x="1546" y="2112"/>
              <a:ext cx="7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800">
                  <a:solidFill>
                    <a:srgbClr val="800080"/>
                  </a:solidFill>
                  <a:latin typeface="Arial" charset="0"/>
                </a:rPr>
                <a:t>Condición</a:t>
              </a:r>
              <a:endParaRPr lang="es-ES" sz="1800">
                <a:solidFill>
                  <a:srgbClr val="800080"/>
                </a:solidFill>
                <a:latin typeface="Arial" charset="0"/>
              </a:endParaRPr>
            </a:p>
          </p:txBody>
        </p:sp>
        <p:sp>
          <p:nvSpPr>
            <p:cNvPr id="20499" name="Text Box 129"/>
            <p:cNvSpPr txBox="1">
              <a:spLocks noChangeArrowheads="1"/>
            </p:cNvSpPr>
            <p:nvPr/>
          </p:nvSpPr>
          <p:spPr bwMode="auto">
            <a:xfrm>
              <a:off x="2042" y="2579"/>
              <a:ext cx="4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800">
                  <a:solidFill>
                    <a:srgbClr val="800080"/>
                  </a:solidFill>
                  <a:latin typeface="Arial" charset="0"/>
                </a:rPr>
                <a:t>Val3</a:t>
              </a:r>
              <a:endParaRPr lang="es-ES" sz="1800">
                <a:solidFill>
                  <a:srgbClr val="800080"/>
                </a:solidFill>
                <a:latin typeface="Arial" charset="0"/>
              </a:endParaRPr>
            </a:p>
          </p:txBody>
        </p:sp>
        <p:sp>
          <p:nvSpPr>
            <p:cNvPr id="20500" name="AutoShape 134"/>
            <p:cNvSpPr>
              <a:spLocks noChangeArrowheads="1"/>
            </p:cNvSpPr>
            <p:nvPr/>
          </p:nvSpPr>
          <p:spPr bwMode="auto">
            <a:xfrm flipV="1">
              <a:off x="859" y="3072"/>
              <a:ext cx="485" cy="22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1" name="Text Box 138"/>
            <p:cNvSpPr txBox="1">
              <a:spLocks noChangeArrowheads="1"/>
            </p:cNvSpPr>
            <p:nvPr/>
          </p:nvSpPr>
          <p:spPr bwMode="auto">
            <a:xfrm>
              <a:off x="912" y="2579"/>
              <a:ext cx="4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800">
                  <a:solidFill>
                    <a:srgbClr val="800080"/>
                  </a:solidFill>
                  <a:latin typeface="Arial" charset="0"/>
                </a:rPr>
                <a:t>Val1</a:t>
              </a:r>
              <a:endParaRPr lang="es-ES" sz="1800">
                <a:solidFill>
                  <a:srgbClr val="800080"/>
                </a:solidFill>
                <a:latin typeface="Arial" charset="0"/>
              </a:endParaRPr>
            </a:p>
          </p:txBody>
        </p:sp>
        <p:sp>
          <p:nvSpPr>
            <p:cNvPr id="20502" name="Text Box 139"/>
            <p:cNvSpPr txBox="1">
              <a:spLocks noChangeArrowheads="1"/>
            </p:cNvSpPr>
            <p:nvPr/>
          </p:nvSpPr>
          <p:spPr bwMode="auto">
            <a:xfrm>
              <a:off x="1477" y="2579"/>
              <a:ext cx="4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800">
                  <a:solidFill>
                    <a:srgbClr val="800080"/>
                  </a:solidFill>
                  <a:latin typeface="Arial" charset="0"/>
                </a:rPr>
                <a:t>Val2</a:t>
              </a:r>
              <a:endParaRPr lang="es-ES" sz="1800">
                <a:solidFill>
                  <a:srgbClr val="800080"/>
                </a:solidFill>
                <a:latin typeface="Arial" charset="0"/>
              </a:endParaRPr>
            </a:p>
          </p:txBody>
        </p:sp>
        <p:sp>
          <p:nvSpPr>
            <p:cNvPr id="20503" name="Text Box 145"/>
            <p:cNvSpPr txBox="1">
              <a:spLocks noChangeArrowheads="1"/>
            </p:cNvSpPr>
            <p:nvPr/>
          </p:nvSpPr>
          <p:spPr bwMode="auto">
            <a:xfrm>
              <a:off x="2607" y="257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800">
                  <a:solidFill>
                    <a:srgbClr val="800080"/>
                  </a:solidFill>
                  <a:latin typeface="Arial" charset="0"/>
                </a:rPr>
                <a:t>Otro</a:t>
              </a:r>
              <a:endParaRPr lang="es-ES" sz="1800">
                <a:solidFill>
                  <a:srgbClr val="800080"/>
                </a:solidFill>
                <a:latin typeface="Arial" charset="0"/>
              </a:endParaRPr>
            </a:p>
          </p:txBody>
        </p:sp>
        <p:sp>
          <p:nvSpPr>
            <p:cNvPr id="20504" name="AutoShape 146"/>
            <p:cNvSpPr>
              <a:spLocks noChangeArrowheads="1"/>
            </p:cNvSpPr>
            <p:nvPr/>
          </p:nvSpPr>
          <p:spPr bwMode="auto">
            <a:xfrm flipV="1">
              <a:off x="2592" y="3072"/>
              <a:ext cx="480" cy="24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5" name="AutoShape 147"/>
            <p:cNvSpPr>
              <a:spLocks noChangeArrowheads="1"/>
            </p:cNvSpPr>
            <p:nvPr/>
          </p:nvSpPr>
          <p:spPr bwMode="auto">
            <a:xfrm flipV="1">
              <a:off x="1440" y="3058"/>
              <a:ext cx="480" cy="24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06" name="AutoShape 150"/>
            <p:cNvSpPr>
              <a:spLocks noChangeArrowheads="1"/>
            </p:cNvSpPr>
            <p:nvPr/>
          </p:nvSpPr>
          <p:spPr bwMode="auto">
            <a:xfrm flipV="1">
              <a:off x="2016" y="3058"/>
              <a:ext cx="480" cy="240"/>
            </a:xfrm>
            <a:prstGeom prst="flowChartProcess">
              <a:avLst/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20507" name="AutoShape 151"/>
            <p:cNvCxnSpPr>
              <a:cxnSpLocks noChangeShapeType="1"/>
              <a:endCxn id="20505" idx="2"/>
            </p:cNvCxnSpPr>
            <p:nvPr/>
          </p:nvCxnSpPr>
          <p:spPr bwMode="auto">
            <a:xfrm rot="5400000">
              <a:off x="1475" y="2652"/>
              <a:ext cx="601" cy="193"/>
            </a:xfrm>
            <a:prstGeom prst="bentConnector3">
              <a:avLst>
                <a:gd name="adj1" fmla="val 50750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0508" name="AutoShape 152"/>
            <p:cNvCxnSpPr>
              <a:cxnSpLocks noChangeShapeType="1"/>
              <a:stCxn id="20496" idx="0"/>
              <a:endCxn id="20506" idx="2"/>
            </p:cNvCxnSpPr>
            <p:nvPr/>
          </p:nvCxnSpPr>
          <p:spPr bwMode="auto">
            <a:xfrm rot="16200000" flipH="1">
              <a:off x="1787" y="2581"/>
              <a:ext cx="580" cy="35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0509" name="AutoShape 153"/>
            <p:cNvCxnSpPr>
              <a:cxnSpLocks noChangeShapeType="1"/>
              <a:stCxn id="20496" idx="0"/>
              <a:endCxn id="20504" idx="2"/>
            </p:cNvCxnSpPr>
            <p:nvPr/>
          </p:nvCxnSpPr>
          <p:spPr bwMode="auto">
            <a:xfrm rot="16200000" flipH="1">
              <a:off x="2068" y="2300"/>
              <a:ext cx="594" cy="93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0510" name="AutoShape 154"/>
            <p:cNvCxnSpPr>
              <a:cxnSpLocks noChangeShapeType="1"/>
              <a:stCxn id="20496" idx="0"/>
              <a:endCxn id="20500" idx="2"/>
            </p:cNvCxnSpPr>
            <p:nvPr/>
          </p:nvCxnSpPr>
          <p:spPr bwMode="auto">
            <a:xfrm rot="5400000">
              <a:off x="1203" y="2367"/>
              <a:ext cx="594" cy="79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0511" name="AutoShape 157"/>
            <p:cNvCxnSpPr>
              <a:cxnSpLocks noChangeShapeType="1"/>
              <a:stCxn id="20505" idx="0"/>
            </p:cNvCxnSpPr>
            <p:nvPr/>
          </p:nvCxnSpPr>
          <p:spPr bwMode="auto">
            <a:xfrm rot="16200000" flipH="1">
              <a:off x="1571" y="3415"/>
              <a:ext cx="412" cy="196"/>
            </a:xfrm>
            <a:prstGeom prst="bentConnector3">
              <a:avLst>
                <a:gd name="adj1" fmla="val 48787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0512" name="AutoShape 158"/>
            <p:cNvCxnSpPr>
              <a:cxnSpLocks noChangeShapeType="1"/>
              <a:stCxn id="20506" idx="0"/>
            </p:cNvCxnSpPr>
            <p:nvPr/>
          </p:nvCxnSpPr>
          <p:spPr bwMode="auto">
            <a:xfrm rot="5400000">
              <a:off x="1857" y="3326"/>
              <a:ext cx="417" cy="379"/>
            </a:xfrm>
            <a:prstGeom prst="bentConnector3">
              <a:avLst>
                <a:gd name="adj1" fmla="val 48921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0513" name="Freeform 161"/>
            <p:cNvSpPr>
              <a:spLocks/>
            </p:cNvSpPr>
            <p:nvPr/>
          </p:nvSpPr>
          <p:spPr bwMode="auto">
            <a:xfrm>
              <a:off x="1104" y="3312"/>
              <a:ext cx="576" cy="192"/>
            </a:xfrm>
            <a:custGeom>
              <a:avLst/>
              <a:gdLst>
                <a:gd name="T0" fmla="*/ 0 w 576"/>
                <a:gd name="T1" fmla="*/ 0 h 192"/>
                <a:gd name="T2" fmla="*/ 0 w 576"/>
                <a:gd name="T3" fmla="*/ 192 h 192"/>
                <a:gd name="T4" fmla="*/ 576 w 576"/>
                <a:gd name="T5" fmla="*/ 192 h 192"/>
                <a:gd name="T6" fmla="*/ 0 60000 65536"/>
                <a:gd name="T7" fmla="*/ 0 60000 65536"/>
                <a:gd name="T8" fmla="*/ 0 60000 65536"/>
                <a:gd name="T9" fmla="*/ 0 w 576"/>
                <a:gd name="T10" fmla="*/ 0 h 192"/>
                <a:gd name="T11" fmla="*/ 576 w 576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6" h="192">
                  <a:moveTo>
                    <a:pt x="0" y="0"/>
                  </a:moveTo>
                  <a:lnTo>
                    <a:pt x="0" y="192"/>
                  </a:lnTo>
                  <a:lnTo>
                    <a:pt x="576" y="192"/>
                  </a:lnTo>
                </a:path>
              </a:pathLst>
            </a:custGeom>
            <a:noFill/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4" name="Freeform 162"/>
            <p:cNvSpPr>
              <a:spLocks/>
            </p:cNvSpPr>
            <p:nvPr/>
          </p:nvSpPr>
          <p:spPr bwMode="auto">
            <a:xfrm flipH="1">
              <a:off x="2256" y="3312"/>
              <a:ext cx="576" cy="192"/>
            </a:xfrm>
            <a:custGeom>
              <a:avLst/>
              <a:gdLst>
                <a:gd name="T0" fmla="*/ 0 w 576"/>
                <a:gd name="T1" fmla="*/ 0 h 192"/>
                <a:gd name="T2" fmla="*/ 0 w 576"/>
                <a:gd name="T3" fmla="*/ 192 h 192"/>
                <a:gd name="T4" fmla="*/ 576 w 576"/>
                <a:gd name="T5" fmla="*/ 192 h 192"/>
                <a:gd name="T6" fmla="*/ 0 60000 65536"/>
                <a:gd name="T7" fmla="*/ 0 60000 65536"/>
                <a:gd name="T8" fmla="*/ 0 60000 65536"/>
                <a:gd name="T9" fmla="*/ 0 w 576"/>
                <a:gd name="T10" fmla="*/ 0 h 192"/>
                <a:gd name="T11" fmla="*/ 576 w 576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6" h="192">
                  <a:moveTo>
                    <a:pt x="0" y="0"/>
                  </a:moveTo>
                  <a:lnTo>
                    <a:pt x="0" y="192"/>
                  </a:lnTo>
                  <a:lnTo>
                    <a:pt x="576" y="192"/>
                  </a:lnTo>
                </a:path>
              </a:pathLst>
            </a:custGeom>
            <a:noFill/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AutoShape 31"/>
          <p:cNvSpPr>
            <a:spLocks noChangeArrowheads="1"/>
          </p:cNvSpPr>
          <p:nvPr/>
        </p:nvSpPr>
        <p:spPr bwMode="auto">
          <a:xfrm>
            <a:off x="5257800" y="1981200"/>
            <a:ext cx="3581400" cy="3578225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198000" anchor="ctr"/>
          <a:lstStyle/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r>
              <a:rPr kumimoji="1" lang="es-ES_tradnl" sz="2200" b="1">
                <a:solidFill>
                  <a:srgbClr val="800080"/>
                </a:solidFill>
                <a:latin typeface="Arial" charset="0"/>
                <a:cs typeface="Arial" charset="0"/>
              </a:rPr>
              <a:t>Mientras que </a:t>
            </a:r>
            <a:r>
              <a:rPr kumimoji="1" lang="es-ES_tradnl" sz="2200">
                <a:solidFill>
                  <a:srgbClr val="800080"/>
                </a:solidFill>
                <a:latin typeface="Arial" charset="0"/>
                <a:cs typeface="Arial" charset="0"/>
              </a:rPr>
              <a:t>condición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</a:t>
            </a:r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Instrucciones</a:t>
            </a:r>
          </a:p>
          <a:p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Fin Mientras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  <a:endParaRPr kumimoji="1" lang="es-ES" b="1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sp>
        <p:nvSpPr>
          <p:cNvPr id="21508" name="Rectangle 3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DIAGRAMA DE FLUJO: Simbología</a:t>
            </a:r>
            <a:br>
              <a:rPr lang="es-ES_tradnl" sz="4000">
                <a:latin typeface="Tahoma" pitchFamily="34" charset="0"/>
                <a:cs typeface="Times New Roman" charset="0"/>
              </a:rPr>
            </a:br>
            <a:r>
              <a:rPr lang="es-ES_tradnl" sz="2400">
                <a:latin typeface="Tahoma" pitchFamily="34" charset="0"/>
                <a:cs typeface="Times New Roman" charset="0"/>
              </a:rPr>
              <a:t>Estructuras de Ciclo</a:t>
            </a:r>
            <a:endParaRPr lang="es-ES" sz="2400">
              <a:latin typeface="Tahoma" pitchFamily="34" charset="0"/>
              <a:cs typeface="Times New Roman" charset="0"/>
            </a:endParaRPr>
          </a:p>
        </p:txBody>
      </p:sp>
      <p:sp>
        <p:nvSpPr>
          <p:cNvPr id="21509" name="AutoShape 33"/>
          <p:cNvSpPr>
            <a:spLocks noChangeArrowheads="1"/>
          </p:cNvSpPr>
          <p:nvPr/>
        </p:nvSpPr>
        <p:spPr bwMode="auto">
          <a:xfrm>
            <a:off x="5257800" y="1905000"/>
            <a:ext cx="3581400" cy="36576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270000" anchor="ctr"/>
          <a:lstStyle/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Repita</a:t>
            </a:r>
          </a:p>
          <a:p>
            <a:r>
              <a:rPr kumimoji="1" lang="es-ES_tradnl" sz="2000">
                <a:solidFill>
                  <a:srgbClr val="800080"/>
                </a:solidFill>
                <a:latin typeface="Arial" charset="0"/>
                <a:cs typeface="Arial" charset="0"/>
              </a:rPr>
              <a:t>Instrucciones</a:t>
            </a:r>
          </a:p>
          <a:p>
            <a:r>
              <a:rPr kumimoji="1" lang="es-ES_tradnl" sz="2200" b="1">
                <a:solidFill>
                  <a:srgbClr val="800080"/>
                </a:solidFill>
                <a:latin typeface="Arial" charset="0"/>
                <a:cs typeface="Arial" charset="0"/>
              </a:rPr>
              <a:t>Hasta que </a:t>
            </a:r>
            <a:r>
              <a:rPr kumimoji="1" lang="es-ES_tradnl" sz="2200">
                <a:solidFill>
                  <a:srgbClr val="800080"/>
                </a:solidFill>
                <a:latin typeface="Arial" charset="0"/>
                <a:cs typeface="Arial" charset="0"/>
              </a:rPr>
              <a:t>condición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6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  <a:endParaRPr kumimoji="1" lang="es-ES" b="1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sp>
        <p:nvSpPr>
          <p:cNvPr id="97344" name="Rectangle 64"/>
          <p:cNvSpPr>
            <a:spLocks noChangeArrowheads="1"/>
          </p:cNvSpPr>
          <p:nvPr/>
        </p:nvSpPr>
        <p:spPr bwMode="auto">
          <a:xfrm>
            <a:off x="1478583" y="1540768"/>
            <a:ext cx="29337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 dirty="0">
                <a:latin typeface="Comic Sans MS" pitchFamily="66" charset="0"/>
              </a:rPr>
              <a:t>Ciclo Para</a:t>
            </a:r>
            <a:endParaRPr lang="es-ES" sz="2600" dirty="0">
              <a:latin typeface="Comic Sans MS" pitchFamily="66" charset="0"/>
            </a:endParaRPr>
          </a:p>
        </p:txBody>
      </p:sp>
      <p:sp>
        <p:nvSpPr>
          <p:cNvPr id="21513" name="AutoShape 65"/>
          <p:cNvSpPr>
            <a:spLocks noChangeArrowheads="1"/>
          </p:cNvSpPr>
          <p:nvPr/>
        </p:nvSpPr>
        <p:spPr bwMode="auto">
          <a:xfrm>
            <a:off x="5181600" y="1905000"/>
            <a:ext cx="3733800" cy="36576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prstShdw prst="shdw17" dist="17961" dir="2700000">
              <a:srgbClr val="4D004D"/>
            </a:prstShdw>
          </a:effectLst>
        </p:spPr>
        <p:txBody>
          <a:bodyPr lIns="198000" rIns="270000" anchor="ctr"/>
          <a:lstStyle/>
          <a:p>
            <a:pPr>
              <a:lnSpc>
                <a:spcPct val="40000"/>
              </a:lnSpc>
            </a:pPr>
            <a:endParaRPr kumimoji="1" lang="es-ES_tradnl" b="1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  <a:endParaRPr kumimoji="1" lang="es-ES_tradnl" sz="2300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Para</a:t>
            </a: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kumimoji="1" lang="es-ES_tradnl" sz="1800">
                <a:solidFill>
                  <a:srgbClr val="800080"/>
                </a:solidFill>
                <a:latin typeface="Arial" charset="0"/>
                <a:cs typeface="Arial" charset="0"/>
              </a:rPr>
              <a:t>v=valini, v=valfinal, inc</a:t>
            </a: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</a:p>
          <a:p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     Instrucciones</a:t>
            </a:r>
          </a:p>
          <a:p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kumimoji="1" lang="es-ES_tradnl" sz="2000" b="1">
                <a:solidFill>
                  <a:srgbClr val="800080"/>
                </a:solidFill>
                <a:latin typeface="Arial" charset="0"/>
                <a:cs typeface="Arial" charset="0"/>
              </a:rPr>
              <a:t>Fin Para</a:t>
            </a:r>
            <a:endParaRPr kumimoji="1" lang="es-ES_tradnl" sz="2000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40000"/>
              </a:lnSpc>
            </a:pPr>
            <a:r>
              <a:rPr kumimoji="1" lang="es-ES_tradnl" b="1">
                <a:solidFill>
                  <a:srgbClr val="80008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40000"/>
              </a:lnSpc>
            </a:pPr>
            <a:endParaRPr kumimoji="1" lang="es-ES_tradnl">
              <a:solidFill>
                <a:srgbClr val="800080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v: variable</a:t>
            </a:r>
          </a:p>
          <a:p>
            <a:pPr>
              <a:lnSpc>
                <a:spcPct val="80000"/>
              </a:lnSpc>
            </a:pP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valini: valor inicial</a:t>
            </a:r>
          </a:p>
          <a:p>
            <a:pPr>
              <a:lnSpc>
                <a:spcPct val="80000"/>
              </a:lnSpc>
            </a:pP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valfinal: valor final</a:t>
            </a:r>
          </a:p>
          <a:p>
            <a:pPr>
              <a:lnSpc>
                <a:spcPct val="80000"/>
              </a:lnSpc>
            </a:pPr>
            <a:r>
              <a:rPr kumimoji="1" lang="es-ES_tradnl">
                <a:solidFill>
                  <a:srgbClr val="800080"/>
                </a:solidFill>
                <a:latin typeface="Arial" charset="0"/>
                <a:cs typeface="Arial" charset="0"/>
              </a:rPr>
              <a:t>inc: incremento</a:t>
            </a:r>
          </a:p>
        </p:txBody>
      </p:sp>
      <p:grpSp>
        <p:nvGrpSpPr>
          <p:cNvPr id="21515" name="Group 148"/>
          <p:cNvGrpSpPr>
            <a:grpSpLocks/>
          </p:cNvGrpSpPr>
          <p:nvPr/>
        </p:nvGrpSpPr>
        <p:grpSpPr bwMode="auto">
          <a:xfrm>
            <a:off x="1115616" y="2492896"/>
            <a:ext cx="3810000" cy="3429000"/>
            <a:chOff x="624" y="1680"/>
            <a:chExt cx="2400" cy="2160"/>
          </a:xfrm>
        </p:grpSpPr>
        <p:sp>
          <p:nvSpPr>
            <p:cNvPr id="21516" name="Rectangle 127"/>
            <p:cNvSpPr>
              <a:spLocks noChangeArrowheads="1"/>
            </p:cNvSpPr>
            <p:nvPr/>
          </p:nvSpPr>
          <p:spPr bwMode="auto">
            <a:xfrm>
              <a:off x="624" y="1728"/>
              <a:ext cx="2400" cy="21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1517" name="Group 147"/>
            <p:cNvGrpSpPr>
              <a:grpSpLocks/>
            </p:cNvGrpSpPr>
            <p:nvPr/>
          </p:nvGrpSpPr>
          <p:grpSpPr bwMode="auto">
            <a:xfrm>
              <a:off x="672" y="1680"/>
              <a:ext cx="2352" cy="2160"/>
              <a:chOff x="672" y="1680"/>
              <a:chExt cx="2352" cy="2160"/>
            </a:xfrm>
          </p:grpSpPr>
          <p:sp>
            <p:nvSpPr>
              <p:cNvPr id="21518" name="AutoShape 131"/>
              <p:cNvSpPr>
                <a:spLocks noChangeArrowheads="1"/>
              </p:cNvSpPr>
              <p:nvPr/>
            </p:nvSpPr>
            <p:spPr bwMode="auto">
              <a:xfrm flipV="1">
                <a:off x="1349" y="2620"/>
                <a:ext cx="907" cy="404"/>
              </a:xfrm>
              <a:prstGeom prst="flowChartProcess">
                <a:avLst/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cxnSp>
            <p:nvCxnSpPr>
              <p:cNvPr id="21519" name="AutoShape 133"/>
              <p:cNvCxnSpPr>
                <a:cxnSpLocks noChangeShapeType="1"/>
                <a:stCxn id="21529" idx="2"/>
                <a:endCxn id="21518" idx="2"/>
              </p:cNvCxnSpPr>
              <p:nvPr/>
            </p:nvCxnSpPr>
            <p:spPr bwMode="auto">
              <a:xfrm rot="16200000" flipH="1">
                <a:off x="1623" y="2432"/>
                <a:ext cx="348" cy="10"/>
              </a:xfrm>
              <a:prstGeom prst="bentConnector3">
                <a:avLst>
                  <a:gd name="adj1" fmla="val 51148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21520" name="AutoShape 134"/>
              <p:cNvCxnSpPr>
                <a:cxnSpLocks noChangeShapeType="1"/>
                <a:stCxn id="21518" idx="0"/>
                <a:endCxn id="21524" idx="0"/>
              </p:cNvCxnSpPr>
              <p:nvPr/>
            </p:nvCxnSpPr>
            <p:spPr bwMode="auto">
              <a:xfrm rot="5400000">
                <a:off x="1659" y="3170"/>
                <a:ext cx="279" cy="6"/>
              </a:xfrm>
              <a:prstGeom prst="bentConnector3">
                <a:avLst>
                  <a:gd name="adj1" fmla="val 48389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21521" name="AutoShape 135"/>
              <p:cNvCxnSpPr>
                <a:cxnSpLocks noChangeShapeType="1"/>
                <a:stCxn id="21524" idx="6"/>
                <a:endCxn id="21529" idx="3"/>
              </p:cNvCxnSpPr>
              <p:nvPr/>
            </p:nvCxnSpPr>
            <p:spPr bwMode="auto">
              <a:xfrm flipV="1">
                <a:off x="1916" y="2148"/>
                <a:ext cx="918" cy="1260"/>
              </a:xfrm>
              <a:prstGeom prst="bentConnector3">
                <a:avLst>
                  <a:gd name="adj1" fmla="val 11568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21522" name="Text Box 139"/>
              <p:cNvSpPr txBox="1">
                <a:spLocks noChangeArrowheads="1"/>
              </p:cNvSpPr>
              <p:nvPr/>
            </p:nvSpPr>
            <p:spPr bwMode="auto">
              <a:xfrm>
                <a:off x="1340" y="2697"/>
                <a:ext cx="9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1800">
                    <a:solidFill>
                      <a:srgbClr val="800080"/>
                    </a:solidFill>
                    <a:latin typeface="Arial" charset="0"/>
                  </a:rPr>
                  <a:t>Instrucciones</a:t>
                </a:r>
                <a:endParaRPr lang="es-ES" sz="1800">
                  <a:solidFill>
                    <a:srgbClr val="800080"/>
                  </a:solidFill>
                  <a:latin typeface="Arial" charset="0"/>
                </a:endParaRPr>
              </a:p>
            </p:txBody>
          </p:sp>
          <p:grpSp>
            <p:nvGrpSpPr>
              <p:cNvPr id="21523" name="Group 142"/>
              <p:cNvGrpSpPr>
                <a:grpSpLocks/>
              </p:cNvGrpSpPr>
              <p:nvPr/>
            </p:nvGrpSpPr>
            <p:grpSpPr bwMode="auto">
              <a:xfrm>
                <a:off x="672" y="1680"/>
                <a:ext cx="2352" cy="624"/>
                <a:chOff x="528" y="2016"/>
                <a:chExt cx="2880" cy="624"/>
              </a:xfrm>
            </p:grpSpPr>
            <p:cxnSp>
              <p:nvCxnSpPr>
                <p:cNvPr id="21526" name="AutoShape 132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910" y="2140"/>
                  <a:ext cx="248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990099"/>
                  </a:solidFill>
                  <a:round/>
                  <a:headEnd/>
                  <a:tailEnd type="triangle" w="med" len="med"/>
                </a:ln>
              </p:spPr>
            </p:cxnSp>
            <p:grpSp>
              <p:nvGrpSpPr>
                <p:cNvPr id="21527" name="Group 141"/>
                <p:cNvGrpSpPr>
                  <a:grpSpLocks/>
                </p:cNvGrpSpPr>
                <p:nvPr/>
              </p:nvGrpSpPr>
              <p:grpSpPr bwMode="auto">
                <a:xfrm>
                  <a:off x="528" y="2304"/>
                  <a:ext cx="2880" cy="336"/>
                  <a:chOff x="528" y="2064"/>
                  <a:chExt cx="2880" cy="336"/>
                </a:xfrm>
              </p:grpSpPr>
              <p:sp>
                <p:nvSpPr>
                  <p:cNvPr id="21528" name="Freeform 140"/>
                  <p:cNvSpPr>
                    <a:spLocks/>
                  </p:cNvSpPr>
                  <p:nvPr/>
                </p:nvSpPr>
                <p:spPr bwMode="auto">
                  <a:xfrm>
                    <a:off x="528" y="2064"/>
                    <a:ext cx="2880" cy="336"/>
                  </a:xfrm>
                  <a:custGeom>
                    <a:avLst/>
                    <a:gdLst>
                      <a:gd name="T0" fmla="*/ 144 w 1728"/>
                      <a:gd name="T1" fmla="*/ 0 h 288"/>
                      <a:gd name="T2" fmla="*/ 1536 w 1728"/>
                      <a:gd name="T3" fmla="*/ 0 h 288"/>
                      <a:gd name="T4" fmla="*/ 1728 w 1728"/>
                      <a:gd name="T5" fmla="*/ 144 h 288"/>
                      <a:gd name="T6" fmla="*/ 1536 w 1728"/>
                      <a:gd name="T7" fmla="*/ 288 h 288"/>
                      <a:gd name="T8" fmla="*/ 144 w 1728"/>
                      <a:gd name="T9" fmla="*/ 288 h 288"/>
                      <a:gd name="T10" fmla="*/ 0 w 1728"/>
                      <a:gd name="T11" fmla="*/ 144 h 288"/>
                      <a:gd name="T12" fmla="*/ 144 w 1728"/>
                      <a:gd name="T13" fmla="*/ 0 h 28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728"/>
                      <a:gd name="T22" fmla="*/ 0 h 288"/>
                      <a:gd name="T23" fmla="*/ 1728 w 1728"/>
                      <a:gd name="T24" fmla="*/ 288 h 28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728" h="288">
                        <a:moveTo>
                          <a:pt x="144" y="0"/>
                        </a:moveTo>
                        <a:lnTo>
                          <a:pt x="1536" y="0"/>
                        </a:lnTo>
                        <a:lnTo>
                          <a:pt x="1728" y="144"/>
                        </a:lnTo>
                        <a:lnTo>
                          <a:pt x="1536" y="288"/>
                        </a:lnTo>
                        <a:lnTo>
                          <a:pt x="144" y="288"/>
                        </a:lnTo>
                        <a:lnTo>
                          <a:pt x="0" y="144"/>
                        </a:lnTo>
                        <a:lnTo>
                          <a:pt x="1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rgbClr val="80008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21529" name="Text Box 1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4" y="2128"/>
                    <a:ext cx="2493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s-ES_tradnl" sz="1800">
                        <a:solidFill>
                          <a:srgbClr val="800080"/>
                        </a:solidFill>
                        <a:latin typeface="Arial" charset="0"/>
                      </a:rPr>
                      <a:t>v=valini,v=valfinal, incremento</a:t>
                    </a:r>
                    <a:endParaRPr lang="es-ES" sz="1800">
                      <a:solidFill>
                        <a:srgbClr val="80008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21524" name="Oval 143"/>
              <p:cNvSpPr>
                <a:spLocks noChangeArrowheads="1"/>
              </p:cNvSpPr>
              <p:nvPr/>
            </p:nvSpPr>
            <p:spPr bwMode="auto">
              <a:xfrm>
                <a:off x="1676" y="3312"/>
                <a:ext cx="240" cy="19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cxnSp>
            <p:nvCxnSpPr>
              <p:cNvPr id="21525" name="AutoShape 144"/>
              <p:cNvCxnSpPr>
                <a:cxnSpLocks noChangeShapeType="1"/>
                <a:stCxn id="21524" idx="4"/>
                <a:endCxn id="21516" idx="2"/>
              </p:cNvCxnSpPr>
              <p:nvPr/>
            </p:nvCxnSpPr>
            <p:spPr bwMode="auto">
              <a:xfrm rot="16200000" flipH="1">
                <a:off x="1642" y="3658"/>
                <a:ext cx="336" cy="28"/>
              </a:xfrm>
              <a:prstGeom prst="bentConnector3">
                <a:avLst>
                  <a:gd name="adj1" fmla="val 51190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 type="triangle" w="med" len="med"/>
              </a:ln>
            </p:spPr>
          </p:cxn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4000">
                <a:latin typeface="Tahoma" pitchFamily="34" charset="0"/>
                <a:cs typeface="Times New Roman" charset="0"/>
              </a:rPr>
              <a:t>ALGORITMO: Fases de Diseño</a:t>
            </a:r>
            <a:endParaRPr lang="es-ES" sz="4000">
              <a:latin typeface="Tahoma" pitchFamily="34" charset="0"/>
              <a:cs typeface="Times New Roman" charset="0"/>
            </a:endParaRPr>
          </a:p>
        </p:txBody>
      </p:sp>
      <p:sp>
        <p:nvSpPr>
          <p:cNvPr id="85014" name="AutoShape 22"/>
          <p:cNvSpPr>
            <a:spLocks noChangeArrowheads="1"/>
          </p:cNvSpPr>
          <p:nvPr/>
        </p:nvSpPr>
        <p:spPr bwMode="auto">
          <a:xfrm>
            <a:off x="2627784" y="1556792"/>
            <a:ext cx="5715000" cy="4648200"/>
          </a:xfrm>
          <a:prstGeom prst="can">
            <a:avLst>
              <a:gd name="adj" fmla="val 8435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4392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2532" name="AutoShape 23"/>
          <p:cNvSpPr>
            <a:spLocks noChangeArrowheads="1"/>
          </p:cNvSpPr>
          <p:nvPr/>
        </p:nvSpPr>
        <p:spPr bwMode="auto">
          <a:xfrm>
            <a:off x="2823047" y="2575967"/>
            <a:ext cx="5334000" cy="738188"/>
          </a:xfrm>
          <a:prstGeom prst="ca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MX">
              <a:latin typeface="Comic Sans MS" pitchFamily="66" charset="0"/>
            </a:endParaRPr>
          </a:p>
          <a:p>
            <a:pPr algn="ctr"/>
            <a:r>
              <a:rPr kumimoji="1" lang="es-ES_tradnl">
                <a:latin typeface="Comic Sans MS" pitchFamily="66" charset="0"/>
                <a:cs typeface="Arial" charset="0"/>
              </a:rPr>
              <a:t>Análisis del problema </a:t>
            </a:r>
          </a:p>
          <a:p>
            <a:pPr algn="ctr"/>
            <a:endParaRPr kumimoji="1" lang="es-ES">
              <a:latin typeface="Comic Sans MS" pitchFamily="66" charset="0"/>
            </a:endParaRPr>
          </a:p>
        </p:txBody>
      </p:sp>
      <p:sp>
        <p:nvSpPr>
          <p:cNvPr id="22533" name="AutoShape 24"/>
          <p:cNvSpPr>
            <a:spLocks noChangeArrowheads="1"/>
          </p:cNvSpPr>
          <p:nvPr/>
        </p:nvSpPr>
        <p:spPr bwMode="auto">
          <a:xfrm>
            <a:off x="2856384" y="1742530"/>
            <a:ext cx="5334000" cy="738187"/>
          </a:xfrm>
          <a:prstGeom prst="ca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_tradnl">
              <a:latin typeface="Comic Sans MS" pitchFamily="66" charset="0"/>
              <a:cs typeface="Arial" charset="0"/>
            </a:endParaRPr>
          </a:p>
          <a:p>
            <a:pPr algn="ctr"/>
            <a:r>
              <a:rPr kumimoji="1" lang="es-ES_tradnl">
                <a:latin typeface="Comic Sans MS" pitchFamily="66" charset="0"/>
                <a:cs typeface="Arial" charset="0"/>
              </a:rPr>
              <a:t>  Definición del problema</a:t>
            </a:r>
          </a:p>
          <a:p>
            <a:pPr algn="ctr"/>
            <a:endParaRPr kumimoji="1" lang="es-ES">
              <a:latin typeface="Comic Sans MS" pitchFamily="66" charset="0"/>
            </a:endParaRPr>
          </a:p>
        </p:txBody>
      </p:sp>
      <p:sp>
        <p:nvSpPr>
          <p:cNvPr id="22534" name="AutoShape 25"/>
          <p:cNvSpPr>
            <a:spLocks noChangeArrowheads="1"/>
          </p:cNvSpPr>
          <p:nvPr/>
        </p:nvSpPr>
        <p:spPr bwMode="auto">
          <a:xfrm>
            <a:off x="2856384" y="3437980"/>
            <a:ext cx="5334000" cy="738187"/>
          </a:xfrm>
          <a:prstGeom prst="ca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MX">
              <a:latin typeface="Comic Sans MS" pitchFamily="66" charset="0"/>
            </a:endParaRPr>
          </a:p>
          <a:p>
            <a:pPr algn="ctr"/>
            <a:r>
              <a:rPr kumimoji="1" lang="es-ES_tradnl">
                <a:latin typeface="Comic Sans MS" pitchFamily="66" charset="0"/>
                <a:cs typeface="Arial" charset="0"/>
              </a:rPr>
              <a:t>  Selección de la mejor alternativa </a:t>
            </a:r>
          </a:p>
          <a:p>
            <a:pPr algn="ctr"/>
            <a:endParaRPr kumimoji="1" lang="es-ES">
              <a:latin typeface="Comic Sans MS" pitchFamily="66" charset="0"/>
            </a:endParaRPr>
          </a:p>
        </p:txBody>
      </p:sp>
      <p:sp>
        <p:nvSpPr>
          <p:cNvPr id="22535" name="AutoShape 26"/>
          <p:cNvSpPr>
            <a:spLocks noChangeArrowheads="1"/>
          </p:cNvSpPr>
          <p:nvPr/>
        </p:nvSpPr>
        <p:spPr bwMode="auto">
          <a:xfrm>
            <a:off x="2856384" y="4276180"/>
            <a:ext cx="5334000" cy="738187"/>
          </a:xfrm>
          <a:prstGeom prst="ca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MX">
              <a:latin typeface="Comic Sans MS" pitchFamily="66" charset="0"/>
            </a:endParaRPr>
          </a:p>
          <a:p>
            <a:pPr algn="ctr"/>
            <a:r>
              <a:rPr kumimoji="1" lang="es-ES_tradnl">
                <a:latin typeface="Comic Sans MS" pitchFamily="66" charset="0"/>
                <a:cs typeface="Arial" charset="0"/>
              </a:rPr>
              <a:t>Diagramación</a:t>
            </a:r>
            <a:endParaRPr kumimoji="1" lang="es-ES">
              <a:latin typeface="Comic Sans MS" pitchFamily="66" charset="0"/>
              <a:cs typeface="Arial" charset="0"/>
            </a:endParaRPr>
          </a:p>
        </p:txBody>
      </p:sp>
      <p:sp>
        <p:nvSpPr>
          <p:cNvPr id="22536" name="AutoShape 27"/>
          <p:cNvSpPr>
            <a:spLocks noChangeArrowheads="1"/>
          </p:cNvSpPr>
          <p:nvPr/>
        </p:nvSpPr>
        <p:spPr bwMode="auto">
          <a:xfrm>
            <a:off x="2856384" y="5166767"/>
            <a:ext cx="5334000" cy="738188"/>
          </a:xfrm>
          <a:prstGeom prst="can">
            <a:avLst>
              <a:gd name="adj" fmla="val 25000"/>
            </a:avLst>
          </a:prstGeom>
          <a:solidFill>
            <a:srgbClr val="FF99FF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s-ES_tradnl">
                <a:latin typeface="Comic Sans MS" pitchFamily="66" charset="0"/>
                <a:cs typeface="Arial" charset="0"/>
              </a:rPr>
              <a:t>  Prueba de escritorio </a:t>
            </a:r>
            <a:endParaRPr kumimoji="1" lang="es-MX">
              <a:latin typeface="Comic Sans MS" pitchFamily="66" charset="0"/>
              <a:cs typeface="Arial" charset="0"/>
            </a:endParaRPr>
          </a:p>
        </p:txBody>
      </p:sp>
      <p:sp>
        <p:nvSpPr>
          <p:cNvPr id="22537" name="Rectangle 28"/>
          <p:cNvSpPr>
            <a:spLocks noChangeArrowheads="1"/>
          </p:cNvSpPr>
          <p:nvPr/>
        </p:nvSpPr>
        <p:spPr bwMode="auto">
          <a:xfrm rot="-5425564">
            <a:off x="265584" y="3490367"/>
            <a:ext cx="3124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3600" b="1">
                <a:solidFill>
                  <a:srgbClr val="800080"/>
                </a:solidFill>
                <a:latin typeface="Comic Sans MS" pitchFamily="66" charset="0"/>
                <a:cs typeface="Arial" charset="0"/>
              </a:rPr>
              <a:t>Algoritmo</a:t>
            </a:r>
            <a:endParaRPr lang="es-ES" sz="3600" b="1">
              <a:solidFill>
                <a:srgbClr val="80008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2538" name="AutoShape 29"/>
          <p:cNvSpPr>
            <a:spLocks/>
          </p:cNvSpPr>
          <p:nvPr/>
        </p:nvSpPr>
        <p:spPr bwMode="auto">
          <a:xfrm>
            <a:off x="2246784" y="1737767"/>
            <a:ext cx="152400" cy="4343400"/>
          </a:xfrm>
          <a:prstGeom prst="leftBrace">
            <a:avLst>
              <a:gd name="adj1" fmla="val 237500"/>
              <a:gd name="adj2" fmla="val 50000"/>
            </a:avLst>
          </a:prstGeom>
          <a:noFill/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8" descr="C:\Archivos de programa\Sonia\varios\imagenes\probl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505200"/>
            <a:ext cx="2286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390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>
                <a:latin typeface="Tahoma" pitchFamily="34" charset="0"/>
                <a:cs typeface="Times New Roman" charset="0"/>
              </a:rPr>
              <a:t>: Definición del Problema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86029" name="Rectangle 13"/>
          <p:cNvSpPr>
            <a:spLocks noChangeArrowheads="1"/>
          </p:cNvSpPr>
          <p:nvPr/>
        </p:nvSpPr>
        <p:spPr bwMode="auto">
          <a:xfrm>
            <a:off x="1524000" y="1524000"/>
            <a:ext cx="4114800" cy="1219200"/>
          </a:xfrm>
          <a:prstGeom prst="rect">
            <a:avLst/>
          </a:prstGeom>
          <a:solidFill>
            <a:srgbClr val="BADDFC"/>
          </a:solidFill>
          <a:ln w="9525">
            <a:solidFill>
              <a:srgbClr val="0B7FE9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20000"/>
              </a:spcBef>
              <a:buSzPct val="90000"/>
              <a:defRPr/>
            </a:pPr>
            <a:r>
              <a:rPr lang="es-ES_tradnl">
                <a:latin typeface="Arial" charset="0"/>
                <a:cs typeface="Arial" charset="0"/>
              </a:rPr>
              <a:t> Está dada por el enunciado del problema, el cuál debe ser claro y completo </a:t>
            </a:r>
            <a:endParaRPr kumimoji="1" lang="es-ES">
              <a:latin typeface="Arial" charset="0"/>
            </a:endParaRPr>
          </a:p>
        </p:txBody>
      </p:sp>
      <p:sp>
        <p:nvSpPr>
          <p:cNvPr id="86030" name="Rectangle 14"/>
          <p:cNvSpPr>
            <a:spLocks noChangeArrowheads="1"/>
          </p:cNvSpPr>
          <p:nvPr/>
        </p:nvSpPr>
        <p:spPr bwMode="auto">
          <a:xfrm>
            <a:off x="3810000" y="2895600"/>
            <a:ext cx="3886200" cy="1447800"/>
          </a:xfrm>
          <a:prstGeom prst="rect">
            <a:avLst/>
          </a:prstGeom>
          <a:solidFill>
            <a:srgbClr val="BADDFC"/>
          </a:solidFill>
          <a:ln w="9525">
            <a:solidFill>
              <a:srgbClr val="0B7FE9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20000"/>
              </a:spcBef>
              <a:buSzPct val="90000"/>
              <a:defRPr/>
            </a:pPr>
            <a:r>
              <a:rPr lang="es-ES_tradnl">
                <a:latin typeface="Arial" charset="0"/>
                <a:cs typeface="Arial" charset="0"/>
              </a:rPr>
              <a:t>Es importante que conozcamos exactamente que se desea.</a:t>
            </a:r>
            <a:endParaRPr kumimoji="1" lang="es-ES">
              <a:latin typeface="Arial" charset="0"/>
            </a:endParaRPr>
          </a:p>
        </p:txBody>
      </p:sp>
      <p:sp>
        <p:nvSpPr>
          <p:cNvPr id="86031" name="Rectangle 15"/>
          <p:cNvSpPr>
            <a:spLocks noChangeArrowheads="1"/>
          </p:cNvSpPr>
          <p:nvPr/>
        </p:nvSpPr>
        <p:spPr bwMode="auto">
          <a:xfrm>
            <a:off x="4648200" y="4495800"/>
            <a:ext cx="4267200" cy="1295400"/>
          </a:xfrm>
          <a:prstGeom prst="rect">
            <a:avLst/>
          </a:prstGeom>
          <a:solidFill>
            <a:srgbClr val="BADDFC"/>
          </a:solidFill>
          <a:ln w="9525">
            <a:solidFill>
              <a:srgbClr val="0B7FE9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20000"/>
              </a:spcBef>
              <a:buSzPct val="90000"/>
              <a:defRPr/>
            </a:pPr>
            <a:r>
              <a:rPr lang="es-ES_tradnl">
                <a:latin typeface="Arial" charset="0"/>
                <a:cs typeface="Arial" charset="0"/>
              </a:rPr>
              <a:t>Mientras qué esto no se comprenda, no tiene caso pasar a la siguiente etapa.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7"/>
          <p:cNvGrpSpPr>
            <a:grpSpLocks/>
          </p:cNvGrpSpPr>
          <p:nvPr/>
        </p:nvGrpSpPr>
        <p:grpSpPr bwMode="auto">
          <a:xfrm>
            <a:off x="2209800" y="990600"/>
            <a:ext cx="5257800" cy="4759325"/>
            <a:chOff x="1296" y="576"/>
            <a:chExt cx="3312" cy="2998"/>
          </a:xfrm>
        </p:grpSpPr>
        <p:pic>
          <p:nvPicPr>
            <p:cNvPr id="24586" name="Picture 15" descr="C:\Archivos de programa\Sonia\varios\imagenes\proceso.jpg"/>
            <p:cNvPicPr>
              <a:picLocks noChangeAspect="1" noChangeArrowheads="1"/>
            </p:cNvPicPr>
            <p:nvPr/>
          </p:nvPicPr>
          <p:blipFill>
            <a:blip r:embed="rId2" cstate="print"/>
            <a:srcRect t="2942" b="10294"/>
            <a:stretch>
              <a:fillRect/>
            </a:stretch>
          </p:blipFill>
          <p:spPr bwMode="auto">
            <a:xfrm>
              <a:off x="1296" y="576"/>
              <a:ext cx="3312" cy="2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7" name="Text Box 16"/>
            <p:cNvSpPr txBox="1">
              <a:spLocks noChangeArrowheads="1"/>
            </p:cNvSpPr>
            <p:nvPr/>
          </p:nvSpPr>
          <p:spPr bwMode="auto">
            <a:xfrm>
              <a:off x="2582" y="1968"/>
              <a:ext cx="8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b="1">
                  <a:latin typeface="Arial" charset="0"/>
                </a:rPr>
                <a:t>Proceso</a:t>
              </a:r>
              <a:endParaRPr lang="es-ES" b="1">
                <a:latin typeface="Arial" charset="0"/>
              </a:endParaRPr>
            </a:p>
          </p:txBody>
        </p:sp>
      </p:grp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390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>
                <a:latin typeface="Tahoma" pitchFamily="34" charset="0"/>
                <a:cs typeface="Times New Roman" charset="0"/>
              </a:rPr>
              <a:t>: Análisis del Problema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1219200" y="5486400"/>
            <a:ext cx="3810000" cy="762000"/>
          </a:xfrm>
          <a:prstGeom prst="rect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kumimoji="1" lang="es-ES_tradnl" sz="2200">
                <a:latin typeface="Arial" charset="0"/>
                <a:cs typeface="Times New Roman" charset="0"/>
              </a:rPr>
              <a:t>Entendido el problema  para  resolverlo es preciso analizar</a:t>
            </a:r>
            <a:r>
              <a:rPr kumimoji="1" lang="es-ES" sz="2200">
                <a:latin typeface="Arial" charset="0"/>
              </a:rPr>
              <a:t> </a:t>
            </a: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6629400" y="4495800"/>
            <a:ext cx="2133600" cy="1447800"/>
          </a:xfrm>
          <a:prstGeom prst="rect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kumimoji="1" lang="es-ES_tradnl" sz="2100">
                <a:latin typeface="Arial" charset="0"/>
                <a:cs typeface="Arial" charset="0"/>
              </a:rPr>
              <a:t>Los datos de salida o </a:t>
            </a:r>
            <a:r>
              <a:rPr kumimoji="1" lang="es-ES_tradnl" sz="2100" b="1">
                <a:latin typeface="Arial" charset="0"/>
                <a:cs typeface="Arial" charset="0"/>
              </a:rPr>
              <a:t>resultados </a:t>
            </a:r>
            <a:r>
              <a:rPr kumimoji="1" lang="es-ES_tradnl" sz="2100">
                <a:latin typeface="Arial" charset="0"/>
                <a:cs typeface="Arial" charset="0"/>
              </a:rPr>
              <a:t>que se esperan</a:t>
            </a:r>
            <a:endParaRPr kumimoji="1" lang="es-ES" sz="2100">
              <a:latin typeface="Arial" charset="0"/>
              <a:cs typeface="Arial" charset="0"/>
            </a:endParaRPr>
          </a:p>
        </p:txBody>
      </p:sp>
      <p:sp>
        <p:nvSpPr>
          <p:cNvPr id="24582" name="Rectangle 9"/>
          <p:cNvSpPr>
            <a:spLocks noChangeArrowheads="1"/>
          </p:cNvSpPr>
          <p:nvPr/>
        </p:nvSpPr>
        <p:spPr bwMode="auto">
          <a:xfrm>
            <a:off x="1219200" y="1143000"/>
            <a:ext cx="2133600" cy="1143000"/>
          </a:xfrm>
          <a:prstGeom prst="rect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ES_tradnl" sz="2100">
                <a:latin typeface="Arial" charset="0"/>
                <a:cs typeface="Times New Roman" charset="0"/>
              </a:rPr>
              <a:t>Los datos de</a:t>
            </a:r>
          </a:p>
          <a:p>
            <a:pPr algn="ctr"/>
            <a:r>
              <a:rPr kumimoji="1" lang="es-ES_tradnl" sz="2100">
                <a:latin typeface="Arial" charset="0"/>
                <a:cs typeface="Times New Roman" charset="0"/>
              </a:rPr>
              <a:t> </a:t>
            </a:r>
            <a:r>
              <a:rPr kumimoji="1" lang="es-ES_tradnl" sz="2100" b="1">
                <a:latin typeface="Arial" charset="0"/>
                <a:cs typeface="Times New Roman" charset="0"/>
              </a:rPr>
              <a:t>entrada</a:t>
            </a:r>
            <a:r>
              <a:rPr kumimoji="1" lang="es-ES_tradnl" sz="2100">
                <a:latin typeface="Arial" charset="0"/>
                <a:cs typeface="Times New Roman" charset="0"/>
              </a:rPr>
              <a:t> que nos</a:t>
            </a:r>
          </a:p>
          <a:p>
            <a:pPr algn="ctr"/>
            <a:r>
              <a:rPr kumimoji="1" lang="es-ES_tradnl" sz="2100">
                <a:latin typeface="Arial" charset="0"/>
                <a:cs typeface="Times New Roman" charset="0"/>
              </a:rPr>
              <a:t> suministran</a:t>
            </a:r>
            <a:r>
              <a:rPr kumimoji="1" lang="es-ES_tradnl" sz="210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5943600" y="32004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70000"/>
              </a:lnSpc>
            </a:pPr>
            <a:r>
              <a:rPr kumimoji="1" lang="es-ES_tradnl" sz="2000">
                <a:latin typeface="Comic Sans MS" pitchFamily="66" charset="0"/>
                <a:cs typeface="Times New Roman" charset="0"/>
              </a:rPr>
              <a:t>Área</a:t>
            </a:r>
          </a:p>
          <a:p>
            <a:pPr algn="ctr">
              <a:lnSpc>
                <a:spcPct val="70000"/>
              </a:lnSpc>
            </a:pPr>
            <a:r>
              <a:rPr kumimoji="1" lang="es-ES_tradnl" sz="2000">
                <a:latin typeface="Comic Sans MS" pitchFamily="66" charset="0"/>
                <a:cs typeface="Times New Roman" charset="0"/>
              </a:rPr>
              <a:t>de</a:t>
            </a:r>
          </a:p>
          <a:p>
            <a:pPr algn="ctr">
              <a:lnSpc>
                <a:spcPct val="70000"/>
              </a:lnSpc>
            </a:pPr>
            <a:r>
              <a:rPr kumimoji="1" lang="es-ES_tradnl" sz="2000">
                <a:latin typeface="Comic Sans MS" pitchFamily="66" charset="0"/>
                <a:cs typeface="Times New Roman" charset="0"/>
              </a:rPr>
              <a:t>Trabajo</a:t>
            </a:r>
            <a:r>
              <a:rPr kumimoji="1" lang="es-ES" sz="2000"/>
              <a:t> </a:t>
            </a:r>
          </a:p>
        </p:txBody>
      </p:sp>
      <p:sp>
        <p:nvSpPr>
          <p:cNvPr id="24584" name="Rectangle 11"/>
          <p:cNvSpPr>
            <a:spLocks noChangeArrowheads="1"/>
          </p:cNvSpPr>
          <p:nvPr/>
        </p:nvSpPr>
        <p:spPr bwMode="auto">
          <a:xfrm>
            <a:off x="4876800" y="1676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s-ES_tradnl" sz="1800">
                <a:latin typeface="Comic Sans MS" pitchFamily="66" charset="0"/>
                <a:cs typeface="Times New Roman" charset="0"/>
              </a:rPr>
              <a:t>Fórmulas </a:t>
            </a:r>
            <a:endParaRPr kumimoji="1" lang="es-ES" sz="1800">
              <a:latin typeface="Comic Sans MS" pitchFamily="66" charset="0"/>
              <a:cs typeface="Times New Roman" charset="0"/>
            </a:endParaRPr>
          </a:p>
        </p:txBody>
      </p:sp>
      <p:sp>
        <p:nvSpPr>
          <p:cNvPr id="24585" name="Rectangle 12"/>
          <p:cNvSpPr>
            <a:spLocks noChangeArrowheads="1"/>
          </p:cNvSpPr>
          <p:nvPr/>
        </p:nvSpPr>
        <p:spPr bwMode="auto">
          <a:xfrm>
            <a:off x="3657600" y="1524000"/>
            <a:ext cx="106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s-ES_tradnl" sz="1800">
                <a:latin typeface="Comic Sans MS" pitchFamily="66" charset="0"/>
                <a:cs typeface="Times New Roman" charset="0"/>
              </a:rPr>
              <a:t>Recursos</a:t>
            </a:r>
            <a:r>
              <a:rPr kumimoji="1" lang="es-ES" sz="1800">
                <a:latin typeface="Comic Sans MS" pitchFamily="66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390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>
                <a:latin typeface="Tahoma" pitchFamily="34" charset="0"/>
                <a:cs typeface="Times New Roman" charset="0"/>
              </a:rPr>
              <a:t>: Selección de Alternativa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1028" name="Rectangle 10"/>
          <p:cNvSpPr>
            <a:spLocks noChangeArrowheads="1"/>
          </p:cNvSpPr>
          <p:nvPr/>
        </p:nvSpPr>
        <p:spPr bwMode="auto">
          <a:xfrm>
            <a:off x="918592" y="4536976"/>
            <a:ext cx="3886200" cy="1593850"/>
          </a:xfrm>
          <a:prstGeom prst="rect">
            <a:avLst/>
          </a:prstGeom>
          <a:solidFill>
            <a:srgbClr val="BADDF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08597"/>
            </a:prstShdw>
          </a:effectLst>
        </p:spPr>
        <p:txBody>
          <a:bodyPr anchor="ctr"/>
          <a:lstStyle/>
          <a:p>
            <a:r>
              <a:rPr kumimoji="1" lang="es-ES_tradnl" sz="2300">
                <a:latin typeface="Arial" charset="0"/>
                <a:cs typeface="Arial" charset="0"/>
              </a:rPr>
              <a:t>Analizado el problema Posiblemente  tengamos varias formas de resolverlo</a:t>
            </a:r>
          </a:p>
        </p:txBody>
      </p:sp>
      <p:grpSp>
        <p:nvGrpSpPr>
          <p:cNvPr id="1029" name="Group 24"/>
          <p:cNvGrpSpPr>
            <a:grpSpLocks/>
          </p:cNvGrpSpPr>
          <p:nvPr/>
        </p:nvGrpSpPr>
        <p:grpSpPr bwMode="auto">
          <a:xfrm>
            <a:off x="4576192" y="1412776"/>
            <a:ext cx="3810000" cy="4243388"/>
            <a:chOff x="3216" y="912"/>
            <a:chExt cx="2400" cy="2673"/>
          </a:xfrm>
        </p:grpSpPr>
        <p:graphicFrame>
          <p:nvGraphicFramePr>
            <p:cNvPr id="1026" name="Object 23"/>
            <p:cNvGraphicFramePr>
              <a:graphicFrameLocks noChangeAspect="1"/>
            </p:cNvGraphicFramePr>
            <p:nvPr/>
          </p:nvGraphicFramePr>
          <p:xfrm>
            <a:off x="3216" y="1056"/>
            <a:ext cx="1824" cy="18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Fotografía de Photo Editor" r:id="rId3" imgW="1152381" imgH="1152381" progId="">
                    <p:embed/>
                  </p:oleObj>
                </mc:Choice>
                <mc:Fallback>
                  <p:oleObj name="Fotografía de Photo Editor" r:id="rId3" imgW="1152381" imgH="1152381" progId="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1056"/>
                          <a:ext cx="1824" cy="18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075" name="Rectangle 11"/>
            <p:cNvSpPr>
              <a:spLocks noChangeArrowheads="1"/>
            </p:cNvSpPr>
            <p:nvPr/>
          </p:nvSpPr>
          <p:spPr bwMode="auto">
            <a:xfrm>
              <a:off x="4320" y="912"/>
              <a:ext cx="1104" cy="3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es-MX" sz="2300">
                  <a:latin typeface="Arial" charset="0"/>
                </a:rPr>
                <a:t>Solución  ..1</a:t>
              </a:r>
              <a:endParaRPr kumimoji="1" lang="es-ES" sz="2300">
                <a:latin typeface="Arial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4560" y="2256"/>
              <a:ext cx="1056" cy="336"/>
            </a:xfrm>
            <a:prstGeom prst="rect">
              <a:avLst/>
            </a:prstGeom>
            <a:solidFill>
              <a:srgbClr val="FF9966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995C3D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MX" sz="2300">
                  <a:latin typeface="Arial" charset="0"/>
                </a:rPr>
                <a:t>Solución  ..2</a:t>
              </a:r>
              <a:endParaRPr kumimoji="1" lang="es-ES" sz="2300">
                <a:latin typeface="Arial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4379" y="3249"/>
              <a:ext cx="1056" cy="336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3D993D"/>
              </a:prstShdw>
            </a:effectLst>
          </p:spPr>
          <p:txBody>
            <a:bodyPr wrap="none" anchor="ctr"/>
            <a:lstStyle/>
            <a:p>
              <a:pPr algn="ctr"/>
              <a:r>
                <a:rPr kumimoji="1" lang="es-MX" sz="2300">
                  <a:latin typeface="Arial" charset="0"/>
                </a:rPr>
                <a:t>Solución  ..3</a:t>
              </a:r>
              <a:endParaRPr kumimoji="1" lang="es-ES" sz="2300">
                <a:latin typeface="Arial" charset="0"/>
              </a:endParaRPr>
            </a:p>
          </p:txBody>
        </p:sp>
        <p:sp>
          <p:nvSpPr>
            <p:cNvPr id="88079" name="Rectangle 15"/>
            <p:cNvSpPr>
              <a:spLocks noChangeArrowheads="1"/>
            </p:cNvSpPr>
            <p:nvPr/>
          </p:nvSpPr>
          <p:spPr bwMode="auto">
            <a:xfrm>
              <a:off x="3504" y="2832"/>
              <a:ext cx="1008" cy="3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es-MX" sz="2300">
                  <a:latin typeface="Arial" charset="0"/>
                </a:rPr>
                <a:t>Solución  ..5</a:t>
              </a:r>
              <a:endParaRPr kumimoji="1" lang="es-ES" sz="2300">
                <a:latin typeface="Arial" charset="0"/>
              </a:endParaRPr>
            </a:p>
          </p:txBody>
        </p:sp>
      </p:grpSp>
      <p:sp>
        <p:nvSpPr>
          <p:cNvPr id="1031" name="Rectangle 17"/>
          <p:cNvSpPr>
            <a:spLocks noChangeArrowheads="1"/>
          </p:cNvSpPr>
          <p:nvPr/>
        </p:nvSpPr>
        <p:spPr bwMode="auto">
          <a:xfrm>
            <a:off x="918592" y="4536976"/>
            <a:ext cx="3886200" cy="1600200"/>
          </a:xfrm>
          <a:prstGeom prst="rect">
            <a:avLst/>
          </a:prstGeom>
          <a:solidFill>
            <a:srgbClr val="BADDF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08597"/>
            </a:prstShdw>
          </a:effectLst>
        </p:spPr>
        <p:txBody>
          <a:bodyPr anchor="ctr"/>
          <a:lstStyle/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Lo importante es determinar cuál</a:t>
            </a:r>
          </a:p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 es la mejor alternativa</a:t>
            </a:r>
            <a:r>
              <a:rPr kumimoji="1" lang="es-ES">
                <a:latin typeface="Arial" charset="0"/>
                <a:cs typeface="Arial" charset="0"/>
              </a:rPr>
              <a:t> </a:t>
            </a:r>
            <a:endParaRPr kumimoji="1" lang="es-ES_tradnl">
              <a:latin typeface="Arial" charset="0"/>
              <a:cs typeface="Arial" charset="0"/>
            </a:endParaRPr>
          </a:p>
        </p:txBody>
      </p:sp>
      <p:sp>
        <p:nvSpPr>
          <p:cNvPr id="1032" name="Rectangle 18"/>
          <p:cNvSpPr>
            <a:spLocks noChangeArrowheads="1"/>
          </p:cNvSpPr>
          <p:nvPr/>
        </p:nvSpPr>
        <p:spPr bwMode="auto">
          <a:xfrm>
            <a:off x="918592" y="4536976"/>
            <a:ext cx="3962400" cy="1600200"/>
          </a:xfrm>
          <a:prstGeom prst="rect">
            <a:avLst/>
          </a:prstGeom>
          <a:solidFill>
            <a:srgbClr val="BADDF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08597"/>
            </a:prstShdw>
          </a:effectLst>
        </p:spPr>
        <p:txBody>
          <a:bodyPr anchor="ctr"/>
          <a:lstStyle/>
          <a:p>
            <a:pPr algn="just"/>
            <a:r>
              <a:rPr kumimoji="1" lang="es-ES_tradnl" sz="2300">
                <a:latin typeface="Arial" charset="0"/>
                <a:cs typeface="Times New Roman" charset="0"/>
              </a:rPr>
              <a:t>La que produce los resultados Esperados  en el menor tiempo  y al menor costo</a:t>
            </a:r>
            <a:r>
              <a:rPr kumimoji="1" lang="es-ES" sz="2300">
                <a:latin typeface="Arial" charset="0"/>
                <a:cs typeface="Arial" charset="0"/>
              </a:rPr>
              <a:t> </a:t>
            </a:r>
            <a:endParaRPr kumimoji="1" lang="es-ES_tradnl" sz="2300">
              <a:latin typeface="Arial" charset="0"/>
              <a:cs typeface="Arial" charset="0"/>
            </a:endParaRPr>
          </a:p>
        </p:txBody>
      </p:sp>
      <p:sp>
        <p:nvSpPr>
          <p:cNvPr id="1033" name="Rectangle 19"/>
          <p:cNvSpPr>
            <a:spLocks noChangeArrowheads="1"/>
          </p:cNvSpPr>
          <p:nvPr/>
        </p:nvSpPr>
        <p:spPr bwMode="auto">
          <a:xfrm>
            <a:off x="950342" y="1377851"/>
            <a:ext cx="3352800" cy="2362200"/>
          </a:xfrm>
          <a:prstGeom prst="rect">
            <a:avLst/>
          </a:prstGeom>
          <a:solidFill>
            <a:srgbClr val="BADDF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08597"/>
            </a:prstShdw>
          </a:effectLst>
        </p:spPr>
        <p:txBody>
          <a:bodyPr anchor="ctr"/>
          <a:lstStyle/>
          <a:p>
            <a:pPr algn="ctr"/>
            <a:r>
              <a:rPr kumimoji="1" lang="es-ES_tradnl" sz="2200">
                <a:latin typeface="Arial" charset="0"/>
                <a:cs typeface="Arial" charset="0"/>
              </a:rPr>
              <a:t> Se debe tener en cuenta el principio de que las cosas siempre se podrán hacer de una mejor forma.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8686800" cy="885825"/>
          </a:xfrm>
        </p:spPr>
        <p:txBody>
          <a:bodyPr/>
          <a:lstStyle/>
          <a:p>
            <a:pPr eaLnBrk="1" hangingPunct="1"/>
            <a:r>
              <a:rPr lang="es-ES_tradnl" sz="390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>
                <a:latin typeface="Tahoma" pitchFamily="34" charset="0"/>
                <a:cs typeface="Times New Roman" charset="0"/>
              </a:rPr>
              <a:t>: Diagramación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25603" name="Rectangle 14"/>
          <p:cNvSpPr>
            <a:spLocks noChangeArrowheads="1"/>
          </p:cNvSpPr>
          <p:nvPr/>
        </p:nvSpPr>
        <p:spPr bwMode="auto">
          <a:xfrm>
            <a:off x="732656" y="2895600"/>
            <a:ext cx="2514600" cy="2057400"/>
          </a:xfrm>
          <a:prstGeom prst="rect">
            <a:avLst/>
          </a:prstGeom>
          <a:solidFill>
            <a:srgbClr val="77B6FB"/>
          </a:solidFill>
          <a:ln w="9525">
            <a:solidFill>
              <a:srgbClr val="0B7FE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SzPct val="90000"/>
            </a:pPr>
            <a:r>
              <a:rPr lang="es-ES_tradnl">
                <a:latin typeface="Arial" charset="0"/>
                <a:cs typeface="Arial" charset="0"/>
              </a:rPr>
              <a:t>Una vez que </a:t>
            </a:r>
          </a:p>
          <a:p>
            <a:pPr algn="ctr">
              <a:spcBef>
                <a:spcPct val="20000"/>
              </a:spcBef>
              <a:buSzPct val="90000"/>
            </a:pPr>
            <a:r>
              <a:rPr lang="es-ES_tradnl">
                <a:latin typeface="Arial" charset="0"/>
                <a:cs typeface="Arial" charset="0"/>
              </a:rPr>
              <a:t>sabemos </a:t>
            </a:r>
          </a:p>
          <a:p>
            <a:pPr algn="ctr">
              <a:spcBef>
                <a:spcPct val="20000"/>
              </a:spcBef>
              <a:buSzPct val="90000"/>
            </a:pPr>
            <a:r>
              <a:rPr lang="es-ES_tradnl">
                <a:latin typeface="Arial" charset="0"/>
                <a:cs typeface="Arial" charset="0"/>
              </a:rPr>
              <a:t>cómo resolver el </a:t>
            </a:r>
          </a:p>
          <a:p>
            <a:pPr algn="ctr">
              <a:spcBef>
                <a:spcPct val="20000"/>
              </a:spcBef>
              <a:buSzPct val="90000"/>
            </a:pPr>
            <a:r>
              <a:rPr lang="es-ES_tradnl">
                <a:latin typeface="Arial" charset="0"/>
                <a:cs typeface="Arial" charset="0"/>
              </a:rPr>
              <a:t>problema</a:t>
            </a:r>
            <a:endParaRPr kumimoji="1" lang="es-ES">
              <a:latin typeface="Arial" charset="0"/>
            </a:endParaRPr>
          </a:p>
        </p:txBody>
      </p:sp>
      <p:sp>
        <p:nvSpPr>
          <p:cNvPr id="25604" name="AutoShape 15"/>
          <p:cNvSpPr>
            <a:spLocks noChangeArrowheads="1"/>
          </p:cNvSpPr>
          <p:nvPr/>
        </p:nvSpPr>
        <p:spPr bwMode="auto">
          <a:xfrm>
            <a:off x="3780656" y="3352800"/>
            <a:ext cx="1066800" cy="609600"/>
          </a:xfrm>
          <a:custGeom>
            <a:avLst/>
            <a:gdLst>
              <a:gd name="T0" fmla="*/ 800100 w 21600"/>
              <a:gd name="T1" fmla="*/ 0 h 21600"/>
              <a:gd name="T2" fmla="*/ 0 w 21600"/>
              <a:gd name="T3" fmla="*/ 304800 h 21600"/>
              <a:gd name="T4" fmla="*/ 800100 w 21600"/>
              <a:gd name="T5" fmla="*/ 609600 h 21600"/>
              <a:gd name="T6" fmla="*/ 1066800 w 21600"/>
              <a:gd name="T7" fmla="*/ 304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77B6FB"/>
          </a:solidFill>
          <a:ln w="9525">
            <a:solidFill>
              <a:srgbClr val="0B7FE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5" name="AutoShape 16"/>
          <p:cNvSpPr>
            <a:spLocks noChangeArrowheads="1"/>
          </p:cNvSpPr>
          <p:nvPr/>
        </p:nvSpPr>
        <p:spPr bwMode="auto">
          <a:xfrm>
            <a:off x="5076056" y="1219200"/>
            <a:ext cx="2895600" cy="2209800"/>
          </a:xfrm>
          <a:prstGeom prst="foldedCorner">
            <a:avLst>
              <a:gd name="adj" fmla="val 12500"/>
            </a:avLst>
          </a:prstGeom>
          <a:solidFill>
            <a:srgbClr val="77B6FB"/>
          </a:solidFill>
          <a:ln w="9525">
            <a:solidFill>
              <a:srgbClr val="0B7FE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Dibujar</a:t>
            </a:r>
          </a:p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gráficamente </a:t>
            </a:r>
          </a:p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la lógica de la</a:t>
            </a:r>
          </a:p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 alternativa </a:t>
            </a:r>
          </a:p>
          <a:p>
            <a:pPr algn="ctr"/>
            <a:r>
              <a:rPr kumimoji="1" lang="es-ES_tradnl">
                <a:latin typeface="Arial" charset="0"/>
                <a:cs typeface="Times New Roman" charset="0"/>
              </a:rPr>
              <a:t>seleccionada</a:t>
            </a:r>
            <a:r>
              <a:rPr kumimoji="1" lang="es-ES">
                <a:latin typeface="Arial" charset="0"/>
              </a:rPr>
              <a:t> </a:t>
            </a:r>
          </a:p>
        </p:txBody>
      </p:sp>
      <p:sp>
        <p:nvSpPr>
          <p:cNvPr id="25606" name="AutoShape 17"/>
          <p:cNvSpPr>
            <a:spLocks noChangeArrowheads="1"/>
          </p:cNvSpPr>
          <p:nvPr/>
        </p:nvSpPr>
        <p:spPr bwMode="auto">
          <a:xfrm>
            <a:off x="5076056" y="3733800"/>
            <a:ext cx="2895600" cy="2209800"/>
          </a:xfrm>
          <a:prstGeom prst="foldedCorner">
            <a:avLst>
              <a:gd name="adj" fmla="val 12500"/>
            </a:avLst>
          </a:prstGeom>
          <a:solidFill>
            <a:srgbClr val="77B6FB"/>
          </a:solidFill>
          <a:ln w="9525">
            <a:solidFill>
              <a:srgbClr val="0B7FE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MX">
              <a:latin typeface="Arial" charset="0"/>
            </a:endParaRPr>
          </a:p>
          <a:p>
            <a:pPr algn="ctr"/>
            <a:r>
              <a:rPr kumimoji="1" lang="es-MX">
                <a:latin typeface="Arial" charset="0"/>
              </a:rPr>
              <a:t>Plasmar la </a:t>
            </a:r>
          </a:p>
          <a:p>
            <a:pPr algn="ctr"/>
            <a:r>
              <a:rPr kumimoji="1" lang="es-MX">
                <a:latin typeface="Arial" charset="0"/>
              </a:rPr>
              <a:t>solucion</a:t>
            </a:r>
          </a:p>
          <a:p>
            <a:pPr algn="ctr"/>
            <a:r>
              <a:rPr kumimoji="1" lang="es-MX">
                <a:latin typeface="Arial" charset="0"/>
              </a:rPr>
              <a:t> mediante el</a:t>
            </a:r>
          </a:p>
          <a:p>
            <a:pPr algn="ctr"/>
            <a:r>
              <a:rPr kumimoji="1" lang="es-MX">
                <a:latin typeface="Arial" charset="0"/>
              </a:rPr>
              <a:t>Pseudocódigo</a:t>
            </a:r>
            <a:endParaRPr kumimoji="1" lang="es-ES">
              <a:latin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71514" y="-33090"/>
            <a:ext cx="7356870" cy="885825"/>
          </a:xfrm>
        </p:spPr>
        <p:txBody>
          <a:bodyPr/>
          <a:lstStyle/>
          <a:p>
            <a:pPr eaLnBrk="1" hangingPunct="1"/>
            <a:r>
              <a:rPr lang="es-ES_tradnl" sz="3900" dirty="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 dirty="0">
                <a:latin typeface="Tahoma" pitchFamily="34" charset="0"/>
                <a:cs typeface="Times New Roman" charset="0"/>
              </a:rPr>
              <a:t>: Prueba de Escritorio</a:t>
            </a:r>
            <a:endParaRPr lang="es-ES" sz="3600" dirty="0">
              <a:latin typeface="Tahoma" pitchFamily="34" charset="0"/>
              <a:cs typeface="Times New Roman" charset="0"/>
            </a:endParaRPr>
          </a:p>
        </p:txBody>
      </p:sp>
      <p:grpSp>
        <p:nvGrpSpPr>
          <p:cNvPr id="26627" name="Group 25"/>
          <p:cNvGrpSpPr>
            <a:grpSpLocks/>
          </p:cNvGrpSpPr>
          <p:nvPr/>
        </p:nvGrpSpPr>
        <p:grpSpPr bwMode="auto">
          <a:xfrm>
            <a:off x="3995738" y="1412875"/>
            <a:ext cx="5362575" cy="4343400"/>
            <a:chOff x="2286" y="864"/>
            <a:chExt cx="3378" cy="2736"/>
          </a:xfrm>
        </p:grpSpPr>
        <p:sp>
          <p:nvSpPr>
            <p:cNvPr id="90126" name="Rectangle 14"/>
            <p:cNvSpPr>
              <a:spLocks noChangeArrowheads="1"/>
            </p:cNvSpPr>
            <p:nvPr/>
          </p:nvSpPr>
          <p:spPr bwMode="auto">
            <a:xfrm>
              <a:off x="2286" y="864"/>
              <a:ext cx="2417" cy="40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kumimoji="1" lang="es-ES_tradnl" dirty="0">
                  <a:latin typeface="Arial" charset="0"/>
                  <a:cs typeface="Times New Roman" charset="0"/>
                </a:rPr>
                <a:t>Esta prueba consiste en:</a:t>
              </a:r>
              <a:endParaRPr kumimoji="1" lang="es-ES" dirty="0">
                <a:latin typeface="Arial" charset="0"/>
              </a:endParaRPr>
            </a:p>
          </p:txBody>
        </p:sp>
        <p:sp>
          <p:nvSpPr>
            <p:cNvPr id="90127" name="Rectangle 15"/>
            <p:cNvSpPr>
              <a:spLocks noChangeArrowheads="1"/>
            </p:cNvSpPr>
            <p:nvPr/>
          </p:nvSpPr>
          <p:spPr bwMode="auto">
            <a:xfrm>
              <a:off x="3024" y="1584"/>
              <a:ext cx="2207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Dar diferentes datos</a:t>
              </a:r>
            </a:p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 de entrada al programa </a:t>
              </a:r>
              <a:endParaRPr kumimoji="1" lang="es-ES">
                <a:latin typeface="Arial" charset="0"/>
                <a:cs typeface="Times New Roman" charset="0"/>
              </a:endParaRPr>
            </a:p>
          </p:txBody>
        </p:sp>
        <p:sp>
          <p:nvSpPr>
            <p:cNvPr id="90128" name="Rectangle 16"/>
            <p:cNvSpPr>
              <a:spLocks noChangeArrowheads="1"/>
            </p:cNvSpPr>
            <p:nvPr/>
          </p:nvSpPr>
          <p:spPr bwMode="auto">
            <a:xfrm>
              <a:off x="3264" y="2352"/>
              <a:ext cx="2144" cy="4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 seguir la secuencia indicada</a:t>
              </a:r>
              <a:r>
                <a:rPr kumimoji="1" lang="es-ES">
                  <a:latin typeface="Arial" charset="0"/>
                  <a:cs typeface="Times New Roman" charset="0"/>
                </a:rPr>
                <a:t> </a:t>
              </a:r>
            </a:p>
          </p:txBody>
        </p:sp>
        <p:cxnSp>
          <p:nvCxnSpPr>
            <p:cNvPr id="26634" name="AutoShape 17"/>
            <p:cNvCxnSpPr>
              <a:cxnSpLocks noChangeShapeType="1"/>
              <a:stCxn id="90126" idx="2"/>
              <a:endCxn id="90127" idx="0"/>
            </p:cNvCxnSpPr>
            <p:nvPr/>
          </p:nvCxnSpPr>
          <p:spPr bwMode="auto">
            <a:xfrm rot="16200000" flipH="1">
              <a:off x="3653" y="1109"/>
              <a:ext cx="317" cy="633"/>
            </a:xfrm>
            <a:prstGeom prst="bentConnector3">
              <a:avLst>
                <a:gd name="adj1" fmla="val 49843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26635" name="AutoShape 18"/>
            <p:cNvCxnSpPr>
              <a:cxnSpLocks noChangeShapeType="1"/>
              <a:stCxn id="90127" idx="2"/>
              <a:endCxn id="90128" idx="0"/>
            </p:cNvCxnSpPr>
            <p:nvPr/>
          </p:nvCxnSpPr>
          <p:spPr bwMode="auto">
            <a:xfrm rot="16200000" flipH="1">
              <a:off x="4136" y="2152"/>
              <a:ext cx="192" cy="20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90133" name="Rectangle 21"/>
            <p:cNvSpPr>
              <a:spLocks noChangeArrowheads="1"/>
            </p:cNvSpPr>
            <p:nvPr/>
          </p:nvSpPr>
          <p:spPr bwMode="auto">
            <a:xfrm>
              <a:off x="3657" y="3024"/>
              <a:ext cx="2007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hasta </a:t>
              </a:r>
            </a:p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obtener los resultados</a:t>
              </a:r>
              <a:r>
                <a:rPr kumimoji="1" lang="es-ES">
                  <a:latin typeface="Arial" charset="0"/>
                  <a:cs typeface="Times New Roman" charset="0"/>
                </a:rPr>
                <a:t> </a:t>
              </a:r>
            </a:p>
          </p:txBody>
        </p:sp>
        <p:cxnSp>
          <p:nvCxnSpPr>
            <p:cNvPr id="26637" name="AutoShape 22"/>
            <p:cNvCxnSpPr>
              <a:cxnSpLocks noChangeShapeType="1"/>
              <a:stCxn id="90128" idx="2"/>
              <a:endCxn id="90133" idx="0"/>
            </p:cNvCxnSpPr>
            <p:nvPr/>
          </p:nvCxnSpPr>
          <p:spPr bwMode="auto">
            <a:xfrm rot="16200000" flipH="1">
              <a:off x="4393" y="2756"/>
              <a:ext cx="211" cy="325"/>
            </a:xfrm>
            <a:prstGeom prst="bentConnector3">
              <a:avLst>
                <a:gd name="adj1" fmla="val 49764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cxnSp>
      </p:grpSp>
      <p:sp>
        <p:nvSpPr>
          <p:cNvPr id="26628" name="AutoShape 24"/>
          <p:cNvSpPr>
            <a:spLocks noChangeArrowheads="1"/>
          </p:cNvSpPr>
          <p:nvPr/>
        </p:nvSpPr>
        <p:spPr bwMode="auto">
          <a:xfrm>
            <a:off x="323850" y="4076700"/>
            <a:ext cx="2376488" cy="2217738"/>
          </a:xfrm>
          <a:prstGeom prst="foldedCorner">
            <a:avLst>
              <a:gd name="adj" fmla="val 12500"/>
            </a:avLst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lIns="270000" rIns="270000" anchor="ctr"/>
          <a:lstStyle/>
          <a:p>
            <a:pPr algn="just">
              <a:lnSpc>
                <a:spcPct val="90000"/>
              </a:lnSpc>
            </a:pPr>
            <a:endParaRPr kumimoji="1" lang="es-ES_tradnl" sz="1400">
              <a:latin typeface="Arial" charset="0"/>
              <a:cs typeface="Arial" charset="0"/>
            </a:endParaRPr>
          </a:p>
          <a:p>
            <a:pPr algn="just"/>
            <a:r>
              <a:rPr kumimoji="1" lang="es-MX" sz="1400">
                <a:latin typeface="Arial" charset="0"/>
              </a:rPr>
              <a:t>Se utiliza para corroborar que el algoritmo plasmado en cualquier herramienta presenta la solución al problema inicial</a:t>
            </a:r>
            <a:endParaRPr kumimoji="1" lang="es-ES" sz="1400">
              <a:latin typeface="Arial" charset="0"/>
            </a:endParaRPr>
          </a:p>
        </p:txBody>
      </p:sp>
      <p:sp>
        <p:nvSpPr>
          <p:cNvPr id="26629" name="AutoShape 20"/>
          <p:cNvSpPr>
            <a:spLocks noChangeArrowheads="1"/>
          </p:cNvSpPr>
          <p:nvPr/>
        </p:nvSpPr>
        <p:spPr bwMode="auto">
          <a:xfrm>
            <a:off x="2916238" y="3644900"/>
            <a:ext cx="2376487" cy="1728788"/>
          </a:xfrm>
          <a:prstGeom prst="foldedCorner">
            <a:avLst>
              <a:gd name="adj" fmla="val 12500"/>
            </a:avLst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anchor="ctr"/>
          <a:lstStyle/>
          <a:p>
            <a:pPr algn="ctr"/>
            <a:r>
              <a:rPr kumimoji="1" lang="es-ES_tradnl" sz="1400">
                <a:latin typeface="Comic Sans MS" pitchFamily="66" charset="0"/>
                <a:cs typeface="Times New Roman" charset="0"/>
              </a:rPr>
              <a:t>Al realizar lo anterior se puede comprobar si el algoritmo es correcto o</a:t>
            </a:r>
          </a:p>
          <a:p>
            <a:pPr algn="ctr"/>
            <a:r>
              <a:rPr kumimoji="1" lang="es-ES_tradnl" sz="1400">
                <a:latin typeface="Comic Sans MS" pitchFamily="66" charset="0"/>
                <a:cs typeface="Times New Roman" charset="0"/>
              </a:rPr>
              <a:t> si hay necesidad </a:t>
            </a:r>
          </a:p>
          <a:p>
            <a:pPr algn="ctr"/>
            <a:r>
              <a:rPr kumimoji="1" lang="es-ES_tradnl" sz="1400">
                <a:latin typeface="Comic Sans MS" pitchFamily="66" charset="0"/>
                <a:cs typeface="Times New Roman" charset="0"/>
              </a:rPr>
              <a:t>de hacer ajustes</a:t>
            </a:r>
          </a:p>
          <a:p>
            <a:pPr algn="ctr"/>
            <a:r>
              <a:rPr kumimoji="1" lang="es-ES_tradnl" sz="1400">
                <a:latin typeface="Comic Sans MS" pitchFamily="66" charset="0"/>
                <a:cs typeface="Times New Roman" charset="0"/>
              </a:rPr>
              <a:t> (volver al paso anterior)</a:t>
            </a:r>
            <a:r>
              <a:rPr kumimoji="1" lang="es-ES" sz="1400"/>
              <a:t> </a:t>
            </a:r>
          </a:p>
        </p:txBody>
      </p:sp>
      <p:sp>
        <p:nvSpPr>
          <p:cNvPr id="26630" name="AutoShape 26"/>
          <p:cNvSpPr>
            <a:spLocks noChangeArrowheads="1"/>
          </p:cNvSpPr>
          <p:nvPr/>
        </p:nvSpPr>
        <p:spPr bwMode="auto">
          <a:xfrm>
            <a:off x="323850" y="1196975"/>
            <a:ext cx="2592388" cy="2447925"/>
          </a:xfrm>
          <a:prstGeom prst="foldedCorner">
            <a:avLst>
              <a:gd name="adj" fmla="val 12500"/>
            </a:avLst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anchor="ctr"/>
          <a:lstStyle/>
          <a:p>
            <a:pPr>
              <a:spcBef>
                <a:spcPct val="20000"/>
              </a:spcBef>
              <a:buSzPct val="90000"/>
            </a:pPr>
            <a:endParaRPr lang="es-ES_tradnl" sz="2200" b="1" u="sng">
              <a:latin typeface="Arial" charset="0"/>
              <a:cs typeface="Times New Roman" charset="0"/>
            </a:endParaRPr>
          </a:p>
          <a:p>
            <a:pPr>
              <a:spcBef>
                <a:spcPct val="20000"/>
              </a:spcBef>
              <a:buSzPct val="90000"/>
            </a:pPr>
            <a:r>
              <a:rPr lang="es-ES_tradnl" sz="2200" b="1" u="sng">
                <a:latin typeface="Arial" charset="0"/>
                <a:cs typeface="Times New Roman" charset="0"/>
              </a:rPr>
              <a:t>Es Recomendable </a:t>
            </a:r>
          </a:p>
          <a:p>
            <a:pPr>
              <a:spcBef>
                <a:spcPct val="20000"/>
              </a:spcBef>
              <a:buSzPct val="90000"/>
            </a:pPr>
            <a:r>
              <a:rPr lang="es-ES_tradnl" sz="1400">
                <a:latin typeface="Arial" charset="0"/>
                <a:cs typeface="Times New Roman" charset="0"/>
              </a:rPr>
              <a:t>Dar diferentes datos de entrada y considerar todos  los posibles casos, aún los de excepción o no esperados, para asegurar que el programa no produzca errores en ejecución cuando  se presenten estos casos.</a:t>
            </a:r>
            <a:r>
              <a:rPr lang="es-ES" sz="1400">
                <a:latin typeface="Arial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783" y="0"/>
            <a:ext cx="5466184" cy="885825"/>
          </a:xfrm>
        </p:spPr>
        <p:txBody>
          <a:bodyPr/>
          <a:lstStyle/>
          <a:p>
            <a:pPr eaLnBrk="1" hangingPunct="1"/>
            <a:r>
              <a:rPr lang="es-ES_tradnl" sz="3900" dirty="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 dirty="0">
                <a:latin typeface="Tahoma" pitchFamily="34" charset="0"/>
                <a:cs typeface="Times New Roman" charset="0"/>
              </a:rPr>
              <a:t>: Conceptos</a:t>
            </a:r>
            <a:endParaRPr lang="es-ES" sz="3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92174" name="AutoShape 14"/>
          <p:cNvSpPr>
            <a:spLocks noChangeArrowheads="1"/>
          </p:cNvSpPr>
          <p:nvPr/>
        </p:nvSpPr>
        <p:spPr bwMode="auto">
          <a:xfrm>
            <a:off x="4716016" y="1772816"/>
            <a:ext cx="3733800" cy="3927413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tint val="1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198000" rIns="270000" anchor="ctr"/>
          <a:lstStyle/>
          <a:p>
            <a:pPr algn="r">
              <a:lnSpc>
                <a:spcPct val="90000"/>
              </a:lnSpc>
              <a:defRPr/>
            </a:pPr>
            <a:r>
              <a:rPr kumimoji="1" lang="es-ES_tradnl" sz="2300" dirty="0">
                <a:latin typeface="Arial" charset="0"/>
                <a:cs typeface="Arial" charset="0"/>
              </a:rPr>
              <a:t>Corresponde al tipo de valor que puede almacenarse en un espacio de memoria definido y a la cantidad de espacio que requiere para almacenar un valor, este puede ser constante o cambiar durante la ejecución del programa.</a:t>
            </a:r>
            <a:endParaRPr kumimoji="1" lang="es-ES" sz="2300" dirty="0">
              <a:latin typeface="Arial" charset="0"/>
              <a:cs typeface="Arial" charset="0"/>
            </a:endParaRPr>
          </a:p>
        </p:txBody>
      </p:sp>
      <p:sp>
        <p:nvSpPr>
          <p:cNvPr id="92178" name="Rectangle 18"/>
          <p:cNvSpPr>
            <a:spLocks noChangeArrowheads="1"/>
          </p:cNvSpPr>
          <p:nvPr/>
        </p:nvSpPr>
        <p:spPr bwMode="auto">
          <a:xfrm>
            <a:off x="899592" y="4221088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>
                <a:latin typeface="Comic Sans MS" pitchFamily="66" charset="0"/>
              </a:rPr>
              <a:t>Variable</a:t>
            </a:r>
            <a:endParaRPr lang="es-ES" sz="2600">
              <a:latin typeface="Comic Sans MS" pitchFamily="66" charset="0"/>
            </a:endParaRPr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899592" y="2060848"/>
            <a:ext cx="28194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 sz="2600" dirty="0">
                <a:latin typeface="Comic Sans MS" pitchFamily="66" charset="0"/>
              </a:rPr>
              <a:t>Constante</a:t>
            </a:r>
            <a:endParaRPr lang="es-ES" sz="2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31"/>
          <p:cNvGrpSpPr>
            <a:grpSpLocks/>
          </p:cNvGrpSpPr>
          <p:nvPr/>
        </p:nvGrpSpPr>
        <p:grpSpPr bwMode="auto">
          <a:xfrm>
            <a:off x="2016224" y="2505472"/>
            <a:ext cx="5067300" cy="3648075"/>
            <a:chOff x="1680" y="1488"/>
            <a:chExt cx="3192" cy="2298"/>
          </a:xfrm>
        </p:grpSpPr>
        <p:pic>
          <p:nvPicPr>
            <p:cNvPr id="28684" name="Picture 30" descr="C:\Archivos de programa\Sonia\varios\imagenes\puzzle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80" y="1488"/>
              <a:ext cx="3192" cy="2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5" name="Text Box 26"/>
            <p:cNvSpPr txBox="1">
              <a:spLocks noChangeArrowheads="1"/>
            </p:cNvSpPr>
            <p:nvPr/>
          </p:nvSpPr>
          <p:spPr bwMode="auto">
            <a:xfrm>
              <a:off x="2918" y="2784"/>
              <a:ext cx="682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s-ES_tradnl" b="1">
                  <a:solidFill>
                    <a:srgbClr val="000099"/>
                  </a:solidFill>
                  <a:latin typeface="Arial" charset="0"/>
                </a:rPr>
                <a:t>Tipos de Datos</a:t>
              </a:r>
              <a:endParaRPr lang="es-ES" b="1">
                <a:solidFill>
                  <a:srgbClr val="000099"/>
                </a:solidFill>
                <a:latin typeface="Arial" charset="0"/>
              </a:endParaRPr>
            </a:p>
          </p:txBody>
        </p:sp>
      </p:grp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501197" y="110062"/>
            <a:ext cx="6618312" cy="885825"/>
          </a:xfrm>
        </p:spPr>
        <p:txBody>
          <a:bodyPr/>
          <a:lstStyle/>
          <a:p>
            <a:pPr eaLnBrk="1" hangingPunct="1"/>
            <a:r>
              <a:rPr lang="es-ES_tradnl" sz="3900" dirty="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 dirty="0">
                <a:latin typeface="Tahoma" pitchFamily="34" charset="0"/>
                <a:cs typeface="Times New Roman" charset="0"/>
              </a:rPr>
              <a:t>: Tipos de Datos</a:t>
            </a:r>
            <a:endParaRPr lang="es-ES" sz="3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8676" name="Oval 15"/>
          <p:cNvSpPr>
            <a:spLocks noChangeArrowheads="1"/>
          </p:cNvSpPr>
          <p:nvPr/>
        </p:nvSpPr>
        <p:spPr bwMode="auto">
          <a:xfrm>
            <a:off x="6664424" y="3115072"/>
            <a:ext cx="1600200" cy="838200"/>
          </a:xfrm>
          <a:prstGeom prst="ellipse">
            <a:avLst/>
          </a:prstGeom>
          <a:solidFill>
            <a:srgbClr val="74ACEA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6678C"/>
            </a:prstShdw>
          </a:effectLst>
        </p:spPr>
        <p:txBody>
          <a:bodyPr wrap="none" anchor="ctr"/>
          <a:lstStyle/>
          <a:p>
            <a:pPr algn="ctr"/>
            <a:r>
              <a:rPr kumimoji="1" lang="es-MX" b="1">
                <a:latin typeface="Comic Sans MS" pitchFamily="66" charset="0"/>
              </a:rPr>
              <a:t>Caracter</a:t>
            </a:r>
            <a:endParaRPr kumimoji="1" lang="es-ES" b="1">
              <a:latin typeface="Comic Sans MS" pitchFamily="66" charset="0"/>
            </a:endParaRPr>
          </a:p>
        </p:txBody>
      </p:sp>
      <p:sp>
        <p:nvSpPr>
          <p:cNvPr id="28677" name="Oval 16"/>
          <p:cNvSpPr>
            <a:spLocks noChangeArrowheads="1"/>
          </p:cNvSpPr>
          <p:nvPr/>
        </p:nvSpPr>
        <p:spPr bwMode="auto">
          <a:xfrm>
            <a:off x="568424" y="2200672"/>
            <a:ext cx="1600200" cy="838200"/>
          </a:xfrm>
          <a:prstGeom prst="ellipse">
            <a:avLst/>
          </a:prstGeom>
          <a:solidFill>
            <a:srgbClr val="5FD1A6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397D64"/>
            </a:prstShdw>
          </a:effectLst>
        </p:spPr>
        <p:txBody>
          <a:bodyPr wrap="none" anchor="ctr"/>
          <a:lstStyle/>
          <a:p>
            <a:pPr algn="ctr"/>
            <a:r>
              <a:rPr kumimoji="1" lang="es-MX" b="1">
                <a:latin typeface="Comic Sans MS" pitchFamily="66" charset="0"/>
              </a:rPr>
              <a:t>Real</a:t>
            </a:r>
            <a:endParaRPr kumimoji="1" lang="es-ES" b="1">
              <a:latin typeface="Comic Sans MS" pitchFamily="66" charset="0"/>
            </a:endParaRPr>
          </a:p>
        </p:txBody>
      </p:sp>
      <p:sp>
        <p:nvSpPr>
          <p:cNvPr id="28678" name="Oval 17"/>
          <p:cNvSpPr>
            <a:spLocks noChangeArrowheads="1"/>
          </p:cNvSpPr>
          <p:nvPr/>
        </p:nvSpPr>
        <p:spPr bwMode="auto">
          <a:xfrm>
            <a:off x="644624" y="3115072"/>
            <a:ext cx="1524000" cy="838200"/>
          </a:xfrm>
          <a:prstGeom prst="ellipse">
            <a:avLst/>
          </a:prstGeom>
          <a:solidFill>
            <a:srgbClr val="5FD1A6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397D64"/>
            </a:prstShdw>
          </a:effectLst>
        </p:spPr>
        <p:txBody>
          <a:bodyPr wrap="none" anchor="ctr"/>
          <a:lstStyle/>
          <a:p>
            <a:pPr algn="ctr"/>
            <a:r>
              <a:rPr kumimoji="1" lang="es-MX" b="1">
                <a:latin typeface="Comic Sans MS" pitchFamily="66" charset="0"/>
              </a:rPr>
              <a:t>Entero</a:t>
            </a:r>
            <a:endParaRPr kumimoji="1" lang="es-ES" b="1">
              <a:latin typeface="Comic Sans MS" pitchFamily="66" charset="0"/>
            </a:endParaRPr>
          </a:p>
        </p:txBody>
      </p:sp>
      <p:sp>
        <p:nvSpPr>
          <p:cNvPr id="28679" name="Oval 18"/>
          <p:cNvSpPr>
            <a:spLocks noChangeArrowheads="1"/>
          </p:cNvSpPr>
          <p:nvPr/>
        </p:nvSpPr>
        <p:spPr bwMode="auto">
          <a:xfrm>
            <a:off x="3464024" y="1514872"/>
            <a:ext cx="1752600" cy="838200"/>
          </a:xfrm>
          <a:prstGeom prst="ellipse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wrap="none" anchor="ctr"/>
          <a:lstStyle/>
          <a:p>
            <a:pPr algn="ctr"/>
            <a:r>
              <a:rPr kumimoji="1" lang="es-MX" b="1">
                <a:latin typeface="Comic Sans MS" pitchFamily="66" charset="0"/>
              </a:rPr>
              <a:t>Boleano</a:t>
            </a:r>
            <a:endParaRPr kumimoji="1" lang="es-ES" b="1">
              <a:latin typeface="Comic Sans MS" pitchFamily="66" charset="0"/>
            </a:endParaRPr>
          </a:p>
        </p:txBody>
      </p:sp>
      <p:sp>
        <p:nvSpPr>
          <p:cNvPr id="28680" name="Oval 19"/>
          <p:cNvSpPr>
            <a:spLocks noChangeArrowheads="1"/>
          </p:cNvSpPr>
          <p:nvPr/>
        </p:nvSpPr>
        <p:spPr bwMode="auto">
          <a:xfrm>
            <a:off x="6588224" y="2276872"/>
            <a:ext cx="1676400" cy="838200"/>
          </a:xfrm>
          <a:prstGeom prst="ellipse">
            <a:avLst/>
          </a:prstGeom>
          <a:solidFill>
            <a:srgbClr val="74ACEA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6678C"/>
            </a:prstShdw>
          </a:effectLst>
        </p:spPr>
        <p:txBody>
          <a:bodyPr wrap="none" anchor="ctr"/>
          <a:lstStyle/>
          <a:p>
            <a:pPr algn="ctr"/>
            <a:r>
              <a:rPr kumimoji="1" lang="es-MX" b="1">
                <a:latin typeface="Comic Sans MS" pitchFamily="66" charset="0"/>
              </a:rPr>
              <a:t>cadena</a:t>
            </a:r>
            <a:endParaRPr kumimoji="1" lang="es-ES" b="1">
              <a:latin typeface="Comic Sans MS" pitchFamily="66" charset="0"/>
            </a:endParaRPr>
          </a:p>
        </p:txBody>
      </p:sp>
      <p:sp>
        <p:nvSpPr>
          <p:cNvPr id="28681" name="Text Box 27"/>
          <p:cNvSpPr txBox="1">
            <a:spLocks noChangeArrowheads="1"/>
          </p:cNvSpPr>
          <p:nvPr/>
        </p:nvSpPr>
        <p:spPr bwMode="auto">
          <a:xfrm>
            <a:off x="2321024" y="3953272"/>
            <a:ext cx="16922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300" b="1">
                <a:latin typeface="Arial" charset="0"/>
              </a:rPr>
              <a:t>Numéricos</a:t>
            </a:r>
            <a:endParaRPr lang="es-ES" sz="2300" b="1">
              <a:latin typeface="Arial" charset="0"/>
            </a:endParaRPr>
          </a:p>
        </p:txBody>
      </p:sp>
      <p:sp>
        <p:nvSpPr>
          <p:cNvPr id="28682" name="Text Box 28"/>
          <p:cNvSpPr txBox="1">
            <a:spLocks noChangeArrowheads="1"/>
          </p:cNvSpPr>
          <p:nvPr/>
        </p:nvSpPr>
        <p:spPr bwMode="auto">
          <a:xfrm>
            <a:off x="3764062" y="2962672"/>
            <a:ext cx="130016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300" b="1">
                <a:latin typeface="Arial" charset="0"/>
              </a:rPr>
              <a:t>Lógicos</a:t>
            </a:r>
            <a:endParaRPr lang="es-ES" sz="2300" b="1">
              <a:latin typeface="Arial" charset="0"/>
            </a:endParaRPr>
          </a:p>
        </p:txBody>
      </p:sp>
      <p:sp>
        <p:nvSpPr>
          <p:cNvPr id="28683" name="Text Box 29"/>
          <p:cNvSpPr txBox="1">
            <a:spLocks noChangeArrowheads="1"/>
          </p:cNvSpPr>
          <p:nvPr/>
        </p:nvSpPr>
        <p:spPr bwMode="auto">
          <a:xfrm>
            <a:off x="5295999" y="3953272"/>
            <a:ext cx="13684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300" b="1">
                <a:latin typeface="Arial" charset="0"/>
              </a:rPr>
              <a:t>Carácter</a:t>
            </a:r>
            <a:endParaRPr lang="es-ES" sz="2300" b="1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92B65-E789-4C1E-9EF5-DFF78670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939F4F-84F1-4B59-933B-65E01BC18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/>
              <a:t>Capacitar al estudiante en la solución de problemas por medio de la aplicación de algoritmos y su programación en el computador, aplicando una metodología para la solución de problemas usando conceptos de algoritmia y programación.</a:t>
            </a:r>
            <a:endParaRPr lang="es-MX" sz="28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8203B3A-0AE5-45B1-ADD7-C0F435C28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00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4" descr="C:\Archivos de programa\Sonia\varios\imagenes\puzzle2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1675" y="3048000"/>
            <a:ext cx="33623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3" descr="C:\Archivos de programa\Sonia\varios\imagenes\puzzle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762000"/>
            <a:ext cx="3225800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2" descr="C:\Archivos de programa\Sonia\varios\imagenes\puzzle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D"/>
              </a:clrFrom>
              <a:clrTo>
                <a:srgbClr val="FD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828800"/>
            <a:ext cx="360203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66688"/>
            <a:ext cx="5791200" cy="885825"/>
          </a:xfrm>
        </p:spPr>
        <p:txBody>
          <a:bodyPr/>
          <a:lstStyle/>
          <a:p>
            <a:pPr eaLnBrk="1" hangingPunct="1"/>
            <a:r>
              <a:rPr lang="es-ES_tradnl" sz="3900" dirty="0">
                <a:latin typeface="Tahoma" pitchFamily="34" charset="0"/>
                <a:cs typeface="Times New Roman" charset="0"/>
              </a:rPr>
              <a:t>ALGORITMO</a:t>
            </a:r>
            <a:r>
              <a:rPr lang="es-ES_tradnl" sz="3600" dirty="0">
                <a:latin typeface="Tahoma" pitchFamily="34" charset="0"/>
                <a:cs typeface="Times New Roman" charset="0"/>
              </a:rPr>
              <a:t>: Operadores</a:t>
            </a:r>
            <a:endParaRPr lang="es-ES" sz="3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9702" name="Text Box 13"/>
          <p:cNvSpPr txBox="1">
            <a:spLocks noChangeArrowheads="1"/>
          </p:cNvSpPr>
          <p:nvPr/>
        </p:nvSpPr>
        <p:spPr bwMode="auto">
          <a:xfrm>
            <a:off x="5486400" y="1752600"/>
            <a:ext cx="19050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300" b="1">
                <a:solidFill>
                  <a:srgbClr val="0000CC"/>
                </a:solidFill>
                <a:latin typeface="Arial" charset="0"/>
              </a:rPr>
              <a:t>Aritméticos</a:t>
            </a:r>
            <a:endParaRPr lang="es-ES" sz="23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9703" name="Text Box 14"/>
          <p:cNvSpPr txBox="1">
            <a:spLocks noChangeArrowheads="1"/>
          </p:cNvSpPr>
          <p:nvPr/>
        </p:nvSpPr>
        <p:spPr bwMode="auto">
          <a:xfrm>
            <a:off x="7391400" y="4038600"/>
            <a:ext cx="1300163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300" b="1">
                <a:solidFill>
                  <a:srgbClr val="0000CC"/>
                </a:solidFill>
                <a:latin typeface="Arial" charset="0"/>
              </a:rPr>
              <a:t>Lógicos</a:t>
            </a:r>
            <a:endParaRPr lang="es-ES" sz="23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9704" name="Text Box 15"/>
          <p:cNvSpPr txBox="1">
            <a:spLocks noChangeArrowheads="1"/>
          </p:cNvSpPr>
          <p:nvPr/>
        </p:nvSpPr>
        <p:spPr bwMode="auto">
          <a:xfrm>
            <a:off x="1752600" y="3214688"/>
            <a:ext cx="19653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300" b="1">
                <a:solidFill>
                  <a:srgbClr val="0000CC"/>
                </a:solidFill>
                <a:latin typeface="Arial" charset="0"/>
              </a:rPr>
              <a:t>Relacionales</a:t>
            </a:r>
            <a:endParaRPr lang="es-ES" sz="23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9705" name="Text Box 17"/>
          <p:cNvSpPr txBox="1">
            <a:spLocks noChangeArrowheads="1"/>
          </p:cNvSpPr>
          <p:nvPr/>
        </p:nvSpPr>
        <p:spPr bwMode="auto">
          <a:xfrm>
            <a:off x="4876800" y="1392238"/>
            <a:ext cx="8207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s-ES_tradnl" sz="4800" b="1">
                <a:solidFill>
                  <a:srgbClr val="3366FF"/>
                </a:solidFill>
                <a:latin typeface="Comic Sans MS" pitchFamily="66" charset="0"/>
              </a:rPr>
              <a:t>+</a:t>
            </a:r>
          </a:p>
          <a:p>
            <a:pPr>
              <a:lnSpc>
                <a:spcPct val="70000"/>
              </a:lnSpc>
            </a:pPr>
            <a:r>
              <a:rPr lang="es-ES_tradnl" sz="4800" b="1">
                <a:solidFill>
                  <a:srgbClr val="3366FF"/>
                </a:solidFill>
                <a:latin typeface="Comic Sans MS" pitchFamily="66" charset="0"/>
              </a:rPr>
              <a:t>- </a:t>
            </a:r>
            <a:endParaRPr lang="es-ES" sz="4800" b="1">
              <a:solidFill>
                <a:srgbClr val="3366FF"/>
              </a:solidFill>
              <a:latin typeface="Comic Sans MS" pitchFamily="66" charset="0"/>
            </a:endParaRPr>
          </a:p>
        </p:txBody>
      </p:sp>
      <p:sp>
        <p:nvSpPr>
          <p:cNvPr id="29706" name="Text Box 18"/>
          <p:cNvSpPr txBox="1">
            <a:spLocks noChangeArrowheads="1"/>
          </p:cNvSpPr>
          <p:nvPr/>
        </p:nvSpPr>
        <p:spPr bwMode="auto">
          <a:xfrm>
            <a:off x="3019425" y="2209800"/>
            <a:ext cx="7143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&gt; </a:t>
            </a:r>
          </a:p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&lt;</a:t>
            </a:r>
          </a:p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=</a:t>
            </a:r>
            <a:endParaRPr lang="es-ES" sz="4000" b="1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29707" name="Text Box 19"/>
          <p:cNvSpPr txBox="1">
            <a:spLocks noChangeArrowheads="1"/>
          </p:cNvSpPr>
          <p:nvPr/>
        </p:nvSpPr>
        <p:spPr bwMode="auto">
          <a:xfrm>
            <a:off x="6553200" y="4191000"/>
            <a:ext cx="8683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s-ES_tradnl">
                <a:solidFill>
                  <a:srgbClr val="FF7C80"/>
                </a:solidFill>
                <a:latin typeface="Comic Sans MS" pitchFamily="66" charset="0"/>
              </a:rPr>
              <a:t>No</a:t>
            </a:r>
          </a:p>
          <a:p>
            <a:pPr>
              <a:lnSpc>
                <a:spcPct val="110000"/>
              </a:lnSpc>
            </a:pPr>
            <a:r>
              <a:rPr lang="es-ES_tradnl">
                <a:solidFill>
                  <a:srgbClr val="FF7C80"/>
                </a:solidFill>
                <a:latin typeface="Comic Sans MS" pitchFamily="66" charset="0"/>
              </a:rPr>
              <a:t>Y &amp;&amp;</a:t>
            </a:r>
          </a:p>
          <a:p>
            <a:pPr>
              <a:lnSpc>
                <a:spcPct val="110000"/>
              </a:lnSpc>
            </a:pPr>
            <a:r>
              <a:rPr lang="es-ES_tradnl">
                <a:solidFill>
                  <a:srgbClr val="FF7C80"/>
                </a:solidFill>
                <a:latin typeface="Comic Sans MS" pitchFamily="66" charset="0"/>
                <a:cs typeface="Times New Roman" charset="0"/>
              </a:rPr>
              <a:t>O ||</a:t>
            </a:r>
            <a:endParaRPr lang="es-ES">
              <a:solidFill>
                <a:srgbClr val="FF7C80"/>
              </a:solidFill>
              <a:latin typeface="Comic Sans MS" pitchFamily="66" charset="0"/>
            </a:endParaRPr>
          </a:p>
        </p:txBody>
      </p:sp>
      <p:sp>
        <p:nvSpPr>
          <p:cNvPr id="29708" name="Text Box 25"/>
          <p:cNvSpPr txBox="1">
            <a:spLocks noChangeArrowheads="1"/>
          </p:cNvSpPr>
          <p:nvPr/>
        </p:nvSpPr>
        <p:spPr bwMode="auto">
          <a:xfrm>
            <a:off x="5029200" y="2209800"/>
            <a:ext cx="762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4800" b="1">
                <a:solidFill>
                  <a:srgbClr val="3366FF"/>
                </a:solidFill>
                <a:latin typeface="Comic Sans MS" pitchFamily="66" charset="0"/>
                <a:cs typeface="Times New Roman" charset="0"/>
              </a:rPr>
              <a:t>/ </a:t>
            </a:r>
          </a:p>
          <a:p>
            <a:r>
              <a:rPr lang="es-ES_tradnl" sz="4800" b="1">
                <a:solidFill>
                  <a:srgbClr val="3366FF"/>
                </a:solidFill>
                <a:latin typeface="Comic Sans MS" pitchFamily="66" charset="0"/>
                <a:cs typeface="Times New Roman" charset="0"/>
              </a:rPr>
              <a:t>^</a:t>
            </a:r>
            <a:endParaRPr lang="es-ES" sz="4800" b="1">
              <a:solidFill>
                <a:srgbClr val="3366FF"/>
              </a:solidFill>
              <a:latin typeface="Comic Sans MS" pitchFamily="66" charset="0"/>
            </a:endParaRPr>
          </a:p>
        </p:txBody>
      </p:sp>
      <p:sp>
        <p:nvSpPr>
          <p:cNvPr id="29709" name="Text Box 26"/>
          <p:cNvSpPr txBox="1">
            <a:spLocks noChangeArrowheads="1"/>
          </p:cNvSpPr>
          <p:nvPr/>
        </p:nvSpPr>
        <p:spPr bwMode="auto">
          <a:xfrm>
            <a:off x="6173788" y="2224088"/>
            <a:ext cx="6842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4800" b="1">
                <a:solidFill>
                  <a:srgbClr val="3366FF"/>
                </a:solidFill>
                <a:latin typeface="Comic Sans MS" pitchFamily="66" charset="0"/>
                <a:cs typeface="Times New Roman" charset="0"/>
              </a:rPr>
              <a:t>%</a:t>
            </a:r>
            <a:endParaRPr lang="es-ES" sz="4800" b="1">
              <a:solidFill>
                <a:srgbClr val="3366FF"/>
              </a:solidFill>
              <a:latin typeface="Comic Sans MS" pitchFamily="66" charset="0"/>
            </a:endParaRPr>
          </a:p>
        </p:txBody>
      </p:sp>
      <p:sp>
        <p:nvSpPr>
          <p:cNvPr id="29710" name="Text Box 27"/>
          <p:cNvSpPr txBox="1">
            <a:spLocks noChangeArrowheads="1"/>
          </p:cNvSpPr>
          <p:nvPr/>
        </p:nvSpPr>
        <p:spPr bwMode="auto">
          <a:xfrm>
            <a:off x="1447800" y="2574925"/>
            <a:ext cx="803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&gt;=</a:t>
            </a:r>
          </a:p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&lt;=</a:t>
            </a:r>
          </a:p>
        </p:txBody>
      </p:sp>
      <p:sp>
        <p:nvSpPr>
          <p:cNvPr id="29711" name="Text Box 28"/>
          <p:cNvSpPr txBox="1">
            <a:spLocks noChangeArrowheads="1"/>
          </p:cNvSpPr>
          <p:nvPr/>
        </p:nvSpPr>
        <p:spPr bwMode="auto">
          <a:xfrm>
            <a:off x="1905000" y="3962400"/>
            <a:ext cx="1023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!=</a:t>
            </a:r>
          </a:p>
          <a:p>
            <a:pPr>
              <a:lnSpc>
                <a:spcPct val="50000"/>
              </a:lnSpc>
            </a:pPr>
            <a:r>
              <a:rPr lang="es-ES_tradnl" sz="4000" b="1">
                <a:solidFill>
                  <a:srgbClr val="800080"/>
                </a:solidFill>
                <a:latin typeface="Comic Sans MS" pitchFamily="66" charset="0"/>
              </a:rPr>
              <a:t> &lt;&gt;</a:t>
            </a:r>
            <a:endParaRPr lang="es-ES" sz="4000" b="1">
              <a:solidFill>
                <a:srgbClr val="800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6934200" cy="1143000"/>
          </a:xfrm>
        </p:spPr>
        <p:txBody>
          <a:bodyPr/>
          <a:lstStyle/>
          <a:p>
            <a:pPr algn="l" eaLnBrk="1" hangingPunct="1"/>
            <a:r>
              <a:rPr lang="es-MX" dirty="0">
                <a:latin typeface="Arial" charset="0"/>
              </a:rPr>
              <a:t>Ejemplo</a:t>
            </a:r>
            <a:endParaRPr lang="es-ES" dirty="0">
              <a:latin typeface="Arial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1924BDE-6B17-4926-B60C-F8D3FB904F27}"/>
              </a:ext>
            </a:extLst>
          </p:cNvPr>
          <p:cNvSpPr/>
          <p:nvPr/>
        </p:nvSpPr>
        <p:spPr>
          <a:xfrm>
            <a:off x="3228923" y="19168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>
                <a:latin typeface="Droid Sans"/>
              </a:rPr>
              <a:t>INICIO</a:t>
            </a:r>
            <a:endParaRPr lang="es-ES" dirty="0">
              <a:latin typeface="Droid Sans"/>
            </a:endParaRPr>
          </a:p>
          <a:p>
            <a:r>
              <a:rPr lang="es-ES" dirty="0">
                <a:latin typeface="Droid Sans"/>
              </a:rPr>
              <a:t>1- Escribir “¿Cuál es la edad?”</a:t>
            </a:r>
          </a:p>
          <a:p>
            <a:r>
              <a:rPr lang="es-ES" dirty="0">
                <a:latin typeface="Droid Sans"/>
              </a:rPr>
              <a:t>2- Leer edad</a:t>
            </a:r>
          </a:p>
          <a:p>
            <a:r>
              <a:rPr lang="es-ES" dirty="0">
                <a:latin typeface="Droid Sans"/>
              </a:rPr>
              <a:t>3- Escribir “¿Cuál es el estado civil?”</a:t>
            </a:r>
          </a:p>
          <a:p>
            <a:r>
              <a:rPr lang="es-ES" dirty="0">
                <a:latin typeface="Droid Sans"/>
              </a:rPr>
              <a:t>4- Leer estado civil</a:t>
            </a:r>
          </a:p>
          <a:p>
            <a:r>
              <a:rPr lang="es-ES" dirty="0">
                <a:latin typeface="Droid Sans"/>
              </a:rPr>
              <a:t>5- Si (edad &gt;= 18  estado civil= soltero) entonces</a:t>
            </a:r>
          </a:p>
          <a:p>
            <a:r>
              <a:rPr lang="es-ES" dirty="0">
                <a:latin typeface="Droid Sans"/>
              </a:rPr>
              <a:t>6- Escribir “Puede casarse”</a:t>
            </a:r>
          </a:p>
          <a:p>
            <a:r>
              <a:rPr lang="es-ES" dirty="0">
                <a:latin typeface="Droid Sans"/>
              </a:rPr>
              <a:t>7- Si no</a:t>
            </a:r>
          </a:p>
          <a:p>
            <a:r>
              <a:rPr lang="es-ES" dirty="0">
                <a:latin typeface="Droid Sans"/>
              </a:rPr>
              <a:t>8- Escribir “No puede casarse”</a:t>
            </a:r>
          </a:p>
          <a:p>
            <a:r>
              <a:rPr lang="es-ES" dirty="0">
                <a:latin typeface="Droid Sans"/>
              </a:rPr>
              <a:t>9- Fin (del si)</a:t>
            </a:r>
          </a:p>
          <a:p>
            <a:r>
              <a:rPr lang="es-ES" b="1" dirty="0">
                <a:latin typeface="Droid Sans"/>
              </a:rPr>
              <a:t>FIN</a:t>
            </a:r>
            <a:endParaRPr lang="es-ES" b="0" i="0" dirty="0">
              <a:effectLst/>
              <a:latin typeface="Droid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D951F2-5ADF-4655-8D3B-F3FB45DCC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4C04A9-A399-4C87-8BA8-A8676BA89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r>
              <a:rPr lang="es-MX" dirty="0"/>
              <a:t>1- Desarrollar un algoritmo para calcular el promedio de 3 calificaciones.</a:t>
            </a:r>
          </a:p>
          <a:p>
            <a:r>
              <a:rPr lang="es-MX" dirty="0"/>
              <a:t>Variables: ENTERO: N1, N2, N3 REAL: </a:t>
            </a:r>
            <a:r>
              <a:rPr lang="es-MX" dirty="0" err="1"/>
              <a:t>Prom</a:t>
            </a:r>
            <a:endParaRPr lang="es-MX" dirty="0"/>
          </a:p>
          <a:p>
            <a:r>
              <a:rPr lang="es-MX" b="1" i="1" dirty="0"/>
              <a:t>INICIO</a:t>
            </a:r>
            <a:br>
              <a:rPr lang="es-MX" i="1" dirty="0"/>
            </a:br>
            <a:r>
              <a:rPr lang="es-MX" i="1" dirty="0"/>
              <a:t>1- Leer N1, N2, N3</a:t>
            </a:r>
            <a:br>
              <a:rPr lang="es-MX" i="1" dirty="0"/>
            </a:br>
            <a:r>
              <a:rPr lang="es-MX" i="1" dirty="0"/>
              <a:t>2- </a:t>
            </a:r>
            <a:r>
              <a:rPr lang="es-MX" i="1" dirty="0" err="1"/>
              <a:t>Prom</a:t>
            </a:r>
            <a:r>
              <a:rPr lang="es-MX" i="1" dirty="0"/>
              <a:t>= (N1 + N2 + N3)/3</a:t>
            </a:r>
            <a:br>
              <a:rPr lang="es-MX" i="1" dirty="0"/>
            </a:br>
            <a:r>
              <a:rPr lang="es-MX" i="1" dirty="0"/>
              <a:t>3- Escribir </a:t>
            </a:r>
            <a:r>
              <a:rPr lang="es-MX" i="1" dirty="0" err="1"/>
              <a:t>Prom</a:t>
            </a:r>
            <a:br>
              <a:rPr lang="es-MX" i="1" dirty="0"/>
            </a:br>
            <a:r>
              <a:rPr lang="es-MX" b="1" i="1" dirty="0"/>
              <a:t>FIN</a:t>
            </a:r>
            <a:endParaRPr lang="es-MX" dirty="0"/>
          </a:p>
          <a:p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AE3E23E-AA6A-44A8-B30B-E59C3DB59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64084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DF1348-CC77-4A2C-B2D9-19E78E7E6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0AC02-D866-4EC1-90CA-BC5936F56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1- Desarrollar un algoritmo para insertar una tarjeta SIM en un teléfono móvil.</a:t>
            </a:r>
          </a:p>
          <a:p>
            <a:r>
              <a:rPr lang="es-ES" dirty="0"/>
              <a:t>Datos: teléfono móvil, tarjeta SIM</a:t>
            </a:r>
          </a:p>
          <a:p>
            <a:r>
              <a:rPr lang="es-ES" b="1" i="1" dirty="0"/>
              <a:t>INICIO</a:t>
            </a:r>
            <a:br>
              <a:rPr lang="es-ES" i="1" dirty="0"/>
            </a:br>
            <a:r>
              <a:rPr lang="es-ES" i="1" dirty="0"/>
              <a:t>1- Quite la tapa de la ranura de la tarjeta SIM</a:t>
            </a:r>
            <a:br>
              <a:rPr lang="es-ES" i="1" dirty="0"/>
            </a:br>
            <a:r>
              <a:rPr lang="es-ES" i="1" dirty="0"/>
              <a:t>2- Inserte la tarjeta SIM en la ranura</a:t>
            </a:r>
            <a:br>
              <a:rPr lang="es-ES" i="1" dirty="0"/>
            </a:br>
            <a:r>
              <a:rPr lang="es-ES" i="1" dirty="0"/>
              <a:t>3- Verifique el área de contacto de la tarjeta y su correcta ubicación</a:t>
            </a:r>
            <a:br>
              <a:rPr lang="es-ES" i="1" dirty="0"/>
            </a:br>
            <a:r>
              <a:rPr lang="es-ES" i="1" dirty="0"/>
              <a:t>4- Presione la tarjeta</a:t>
            </a:r>
            <a:br>
              <a:rPr lang="es-ES" i="1" dirty="0"/>
            </a:br>
            <a:r>
              <a:rPr lang="es-ES" i="1" dirty="0"/>
              <a:t>5- Coloque la tapa de la ranura de la tarjeta SIM</a:t>
            </a:r>
            <a:br>
              <a:rPr lang="es-ES" i="1" dirty="0"/>
            </a:br>
            <a:r>
              <a:rPr lang="es-ES" b="1" i="1" dirty="0"/>
              <a:t>FIN</a:t>
            </a:r>
            <a:endParaRPr lang="es-ES" dirty="0"/>
          </a:p>
          <a:p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9333986-35B9-4698-B49F-C85792F64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2634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856D65-D01B-40EA-B371-ABDC5BC8E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705" y="263527"/>
            <a:ext cx="7543800" cy="1450757"/>
          </a:xfrm>
        </p:spPr>
        <p:txBody>
          <a:bodyPr/>
          <a:lstStyle/>
          <a:p>
            <a:r>
              <a:rPr lang="es-US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BB4886-4EF5-42A7-88D8-2E27E23A4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 Par o impar </a:t>
            </a:r>
          </a:p>
          <a:p>
            <a:r>
              <a:rPr lang="es-ES" dirty="0"/>
              <a:t>DESCRIPCIÓN: Elaborar un algoritmo para leer un número y determinar si es par o impar.</a:t>
            </a:r>
          </a:p>
          <a:p>
            <a:r>
              <a:rPr lang="es-ES" dirty="0"/>
              <a:t>CONSTANTE: —————————</a:t>
            </a:r>
          </a:p>
          <a:p>
            <a:r>
              <a:rPr lang="es-ES" dirty="0"/>
              <a:t>VARIABLE: Entero: </a:t>
            </a:r>
          </a:p>
          <a:p>
            <a:r>
              <a:rPr lang="es-ES" dirty="0"/>
              <a:t>INICIO1 .</a:t>
            </a:r>
          </a:p>
          <a:p>
            <a:r>
              <a:rPr lang="es-ES" dirty="0"/>
              <a:t>L e </a:t>
            </a:r>
            <a:r>
              <a:rPr lang="es-ES" dirty="0" err="1"/>
              <a:t>e</a:t>
            </a:r>
            <a:r>
              <a:rPr lang="es-ES" dirty="0"/>
              <a:t> r N2.Si (N% 2 = 0 ) </a:t>
            </a:r>
          </a:p>
          <a:p>
            <a:r>
              <a:rPr lang="es-ES" dirty="0"/>
              <a:t>entonces </a:t>
            </a:r>
          </a:p>
          <a:p>
            <a:pPr lvl="1"/>
            <a:r>
              <a:rPr lang="es-ES" dirty="0"/>
              <a:t>Escribir “N en par”</a:t>
            </a:r>
          </a:p>
          <a:p>
            <a:pPr marL="201168" lvl="1" indent="0">
              <a:buNone/>
            </a:pPr>
            <a:r>
              <a:rPr lang="es-ES" dirty="0"/>
              <a:t>Si no </a:t>
            </a:r>
          </a:p>
          <a:p>
            <a:pPr marL="201168" lvl="1" indent="0">
              <a:buNone/>
            </a:pPr>
            <a:r>
              <a:rPr lang="es-ES" dirty="0"/>
              <a:t>Escribir “N es impar”</a:t>
            </a:r>
          </a:p>
          <a:p>
            <a:pPr marL="201168" lvl="1" indent="0">
              <a:buNone/>
            </a:pPr>
            <a:r>
              <a:rPr lang="es-ES"/>
              <a:t>Fin _ si</a:t>
            </a:r>
          </a:p>
          <a:p>
            <a:pPr marL="201168" lvl="1" indent="0">
              <a:buNone/>
            </a:pPr>
            <a:r>
              <a:rPr lang="es-ES"/>
              <a:t> </a:t>
            </a:r>
            <a:r>
              <a:rPr lang="es-ES" dirty="0"/>
              <a:t>FIN</a:t>
            </a:r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AB6C430-7DC0-4A66-B09B-F6EE17D47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Ing. Sonia Alexandra Pinzón  Nuñez   -    Ing. Rocío Rodríguez Guerrero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17713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53C9F-A773-4C68-816A-234231E08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/>
              <a:t>Bibliografía</a:t>
            </a:r>
            <a:endParaRPr lang="es-MX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EABB3CE-DFB5-4F9E-BF06-F20E4B5EE8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9552" y="1916832"/>
            <a:ext cx="8213089" cy="367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s-MX" dirty="0"/>
              <a:t>Correa Uribe, Guillermo. "Desarrollo de Algoritmos y sus aplicaciones", Editora </a:t>
            </a:r>
            <a:r>
              <a:rPr lang="es-MX" dirty="0" err="1"/>
              <a:t>MacGraw</a:t>
            </a:r>
            <a:r>
              <a:rPr lang="es-MX" dirty="0"/>
              <a:t> - Hill Inc. USA, III </a:t>
            </a:r>
            <a:r>
              <a:rPr lang="es-MX" dirty="0">
                <a:hlinkClick r:id="rId2"/>
              </a:rPr>
              <a:t>Edición</a:t>
            </a:r>
            <a:r>
              <a:rPr lang="es-MX" dirty="0"/>
              <a:t>. Abril/1992, </a:t>
            </a:r>
            <a:r>
              <a:rPr lang="es-MX" dirty="0">
                <a:hlinkClick r:id="rId3"/>
              </a:rPr>
              <a:t>Colombia</a:t>
            </a:r>
            <a:r>
              <a:rPr lang="es-MX" dirty="0"/>
              <a:t>. pp. 251.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br>
              <a:rPr lang="es-MX" sz="1100" dirty="0"/>
            </a:br>
            <a:r>
              <a:rPr lang="es-MX" dirty="0"/>
              <a:t>Gálvez, Javier. Gonzáles, Juan. "Algorítmica, Análisis y Diseño de Algoritmos", Editora RA-MA (Addison-Wesley </a:t>
            </a:r>
            <a:r>
              <a:rPr lang="es-MX" dirty="0" err="1"/>
              <a:t>Iberiamericana</a:t>
            </a:r>
            <a:r>
              <a:rPr lang="es-MX" dirty="0"/>
              <a:t>), II Edición. Septiembre/1993, USA. </a:t>
            </a:r>
            <a:r>
              <a:rPr lang="es-MX" dirty="0" err="1"/>
              <a:t>pp</a:t>
            </a:r>
            <a:r>
              <a:rPr lang="es-MX" dirty="0"/>
              <a:t> 502.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br>
              <a:rPr lang="es-MX" sz="1100" dirty="0"/>
            </a:br>
            <a:r>
              <a:rPr lang="es-MX" dirty="0"/>
              <a:t>Matías, Cristian "</a:t>
            </a:r>
            <a:r>
              <a:rPr lang="es-MX" dirty="0">
                <a:hlinkClick r:id="rId4"/>
              </a:rPr>
              <a:t>Manual</a:t>
            </a:r>
            <a:r>
              <a:rPr lang="es-MX" dirty="0"/>
              <a:t> de Informática Educativa", Editora Taller. 2da. Edición. Julio/1999. Sto. </a:t>
            </a:r>
            <a:r>
              <a:rPr lang="es-MX" dirty="0" err="1"/>
              <a:t>Dgo</a:t>
            </a:r>
            <a:r>
              <a:rPr lang="es-MX" dirty="0"/>
              <a:t>. R.D. </a:t>
            </a:r>
            <a:r>
              <a:rPr lang="es-MX" dirty="0" err="1"/>
              <a:t>pp</a:t>
            </a:r>
            <a:r>
              <a:rPr lang="es-MX" dirty="0"/>
              <a:t> 260.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br>
              <a:rPr lang="es-MX" sz="1100" dirty="0"/>
            </a:br>
            <a:r>
              <a:rPr lang="es-MX" dirty="0"/>
              <a:t>Sean, James A. "Análisis y Diseño de </a:t>
            </a:r>
            <a:r>
              <a:rPr lang="es-MX" dirty="0">
                <a:hlinkClick r:id="rId5"/>
              </a:rPr>
              <a:t>Sistemas de Información</a:t>
            </a:r>
            <a:r>
              <a:rPr lang="es-MX" dirty="0"/>
              <a:t>", Editora </a:t>
            </a:r>
            <a:r>
              <a:rPr lang="es-MX" dirty="0" err="1"/>
              <a:t>MacGraw</a:t>
            </a:r>
            <a:r>
              <a:rPr lang="es-MX" dirty="0"/>
              <a:t> - Hill Inc. USA, 2 </a:t>
            </a:r>
            <a:r>
              <a:rPr lang="es-MX" dirty="0" err="1"/>
              <a:t>ta</a:t>
            </a:r>
            <a:r>
              <a:rPr lang="es-MX" dirty="0"/>
              <a:t>. Edición. Diciembre/1998, </a:t>
            </a:r>
            <a:r>
              <a:rPr lang="es-MX" dirty="0">
                <a:hlinkClick r:id="rId6"/>
              </a:rPr>
              <a:t>México</a:t>
            </a:r>
            <a:r>
              <a:rPr lang="es-MX" dirty="0"/>
              <a:t>. </a:t>
            </a:r>
            <a:r>
              <a:rPr lang="es-MX" dirty="0" err="1"/>
              <a:t>pp</a:t>
            </a:r>
            <a:r>
              <a:rPr lang="es-MX" dirty="0"/>
              <a:t> 941.</a:t>
            </a:r>
            <a:br>
              <a:rPr lang="es-MX" sz="1100" dirty="0"/>
            </a:br>
            <a:r>
              <a:rPr lang="es-MX" dirty="0" err="1"/>
              <a:t>World</a:t>
            </a:r>
            <a:r>
              <a:rPr lang="es-MX" dirty="0"/>
              <a:t> Wide </a:t>
            </a:r>
            <a:r>
              <a:rPr lang="es-MX" dirty="0" err="1"/>
              <a:t>Wed</a:t>
            </a:r>
            <a:r>
              <a:rPr lang="es-MX" dirty="0"/>
              <a:t>:</a:t>
            </a:r>
            <a:endParaRPr kumimoji="0" lang="es-MX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77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-33526" y="692696"/>
            <a:ext cx="7772400" cy="5334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s-MX" dirty="0">
                <a:latin typeface="Tahoma" pitchFamily="34" charset="0"/>
                <a:cs typeface="Times New Roman" charset="0"/>
              </a:rPr>
              <a:t>ALGORITMO: Definición</a:t>
            </a:r>
            <a:endParaRPr lang="es-ES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4099" name="AutoShape 4"/>
          <p:cNvSpPr>
            <a:spLocks noChangeArrowheads="1"/>
          </p:cNvSpPr>
          <p:nvPr/>
        </p:nvSpPr>
        <p:spPr bwMode="auto">
          <a:xfrm>
            <a:off x="5076056" y="2060848"/>
            <a:ext cx="3505200" cy="33528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anchor="ctr"/>
          <a:lstStyle/>
          <a:p>
            <a:pPr algn="just"/>
            <a:r>
              <a:rPr lang="es-ES" sz="2000" dirty="0">
                <a:latin typeface="Arial" charset="0"/>
                <a:cs typeface="Times New Roman" charset="0"/>
              </a:rPr>
              <a:t>Es un conjunto de pasos lógicos</a:t>
            </a:r>
            <a:r>
              <a:rPr lang="es-ES_tradnl" sz="2000" dirty="0">
                <a:latin typeface="Arial" charset="0"/>
                <a:cs typeface="Times New Roman" charset="0"/>
              </a:rPr>
              <a:t> ordenados, </a:t>
            </a:r>
            <a:r>
              <a:rPr lang="es-ES" sz="2000" dirty="0">
                <a:latin typeface="Arial" charset="0"/>
                <a:cs typeface="Times New Roman" charset="0"/>
              </a:rPr>
              <a:t>secuencial</a:t>
            </a:r>
            <a:r>
              <a:rPr lang="es-ES_tradnl" sz="2000" dirty="0">
                <a:latin typeface="Arial" charset="0"/>
                <a:cs typeface="Times New Roman" charset="0"/>
              </a:rPr>
              <a:t>mente</a:t>
            </a:r>
            <a:r>
              <a:rPr lang="es-MX" sz="2000" dirty="0">
                <a:latin typeface="Arial" charset="0"/>
                <a:cs typeface="Times New Roman" charset="0"/>
              </a:rPr>
              <a:t> y finita, escritos</a:t>
            </a:r>
            <a:r>
              <a:rPr lang="es-ES" sz="2000" dirty="0">
                <a:latin typeface="Arial" charset="0"/>
                <a:cs typeface="Times New Roman" charset="0"/>
              </a:rPr>
              <a:t> de tal forma que </a:t>
            </a:r>
            <a:r>
              <a:rPr lang="es-ES_tradnl" sz="2000" dirty="0">
                <a:latin typeface="Arial" charset="0"/>
                <a:cs typeface="Times New Roman" charset="0"/>
              </a:rPr>
              <a:t>permiten</a:t>
            </a:r>
            <a:r>
              <a:rPr lang="es-ES" sz="2000" dirty="0">
                <a:latin typeface="Arial" charset="0"/>
                <a:cs typeface="Times New Roman" charset="0"/>
              </a:rPr>
              <a:t> visualizar la solución de un problema determinado</a:t>
            </a:r>
            <a:r>
              <a:rPr lang="es-MX" sz="2000" dirty="0">
                <a:latin typeface="Arial" charset="0"/>
                <a:cs typeface="Times New Roman" charset="0"/>
              </a:rPr>
              <a:t> </a:t>
            </a:r>
            <a:r>
              <a:rPr lang="es-ES" sz="2000" dirty="0">
                <a:latin typeface="Arial" charset="0"/>
                <a:cs typeface="Times New Roman" charset="0"/>
              </a:rPr>
              <a:t>en un momento </a:t>
            </a:r>
            <a:r>
              <a:rPr lang="es-ES_tradnl" sz="2000" dirty="0">
                <a:latin typeface="Arial" charset="0"/>
                <a:cs typeface="Times New Roman" charset="0"/>
              </a:rPr>
              <a:t>específico</a:t>
            </a:r>
            <a:r>
              <a:rPr lang="es-ES" sz="2000" dirty="0">
                <a:latin typeface="Arial" charset="0"/>
                <a:cs typeface="Times New Roman" charset="0"/>
              </a:rPr>
              <a:t>.</a:t>
            </a:r>
          </a:p>
        </p:txBody>
      </p:sp>
      <p:pic>
        <p:nvPicPr>
          <p:cNvPr id="4100" name="Picture 6" descr="C:\Archivos de programa\Sonia\varios\imagenes\pensar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28800"/>
            <a:ext cx="28575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rrowheads="1"/>
          </p:cNvSpPr>
          <p:nvPr/>
        </p:nvSpPr>
        <p:spPr bwMode="auto">
          <a:xfrm>
            <a:off x="1229687" y="1928813"/>
            <a:ext cx="3657600" cy="34290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lIns="126000" tIns="118800" rIns="126000" bIns="118800" anchor="ctr"/>
          <a:lstStyle/>
          <a:p>
            <a:pPr algn="just"/>
            <a:r>
              <a:rPr kumimoji="1" lang="es-ES_tradnl" dirty="0">
                <a:latin typeface="Arial" charset="0"/>
                <a:cs typeface="Times New Roman" charset="0"/>
              </a:rPr>
              <a:t>El nombre en latín de </a:t>
            </a:r>
            <a:r>
              <a:rPr kumimoji="1" lang="es-ES_tradnl" b="1" dirty="0">
                <a:latin typeface="Arial" charset="0"/>
                <a:cs typeface="Times New Roman" charset="0"/>
              </a:rPr>
              <a:t>algoritmo</a:t>
            </a:r>
            <a:r>
              <a:rPr kumimoji="1" lang="es-ES_tradnl" dirty="0">
                <a:latin typeface="Arial" charset="0"/>
                <a:cs typeface="Times New Roman" charset="0"/>
              </a:rPr>
              <a:t> proviene de la traducción que realizó </a:t>
            </a:r>
            <a:r>
              <a:rPr kumimoji="1" lang="es-ES" b="1" dirty="0">
                <a:latin typeface="Arial" charset="0"/>
                <a:cs typeface="Times New Roman" charset="0"/>
              </a:rPr>
              <a:t>Fibonacci</a:t>
            </a:r>
            <a:r>
              <a:rPr kumimoji="1" lang="es-ES" dirty="0">
                <a:latin typeface="Arial" charset="0"/>
                <a:cs typeface="Times New Roman" charset="0"/>
              </a:rPr>
              <a:t>, </a:t>
            </a:r>
            <a:r>
              <a:rPr kumimoji="1" lang="es-ES_tradnl" dirty="0">
                <a:latin typeface="Arial" charset="0"/>
                <a:cs typeface="Times New Roman" charset="0"/>
              </a:rPr>
              <a:t>de la obra del matemático árabe </a:t>
            </a:r>
            <a:r>
              <a:rPr kumimoji="1" lang="es-ES" b="1" dirty="0" err="1">
                <a:latin typeface="Arial" charset="0"/>
                <a:cs typeface="Times New Roman" charset="0"/>
              </a:rPr>
              <a:t>Al'Khwarizmi</a:t>
            </a:r>
            <a:r>
              <a:rPr kumimoji="1" lang="es-ES_tradnl" dirty="0">
                <a:latin typeface="Arial" charset="0"/>
                <a:cs typeface="Times New Roman" charset="0"/>
              </a:rPr>
              <a:t> llamada </a:t>
            </a:r>
            <a:r>
              <a:rPr kumimoji="1" lang="es-ES" b="1" dirty="0">
                <a:latin typeface="Arial" charset="0"/>
                <a:cs typeface="Times New Roman" charset="0"/>
              </a:rPr>
              <a:t>, </a:t>
            </a:r>
            <a:r>
              <a:rPr kumimoji="1" lang="es-ES" b="1" i="1" dirty="0" err="1">
                <a:latin typeface="Arial" charset="0"/>
                <a:cs typeface="Times New Roman" charset="0"/>
              </a:rPr>
              <a:t>Algoritmi</a:t>
            </a:r>
            <a:r>
              <a:rPr kumimoji="1" lang="es-ES" b="1" i="1" dirty="0">
                <a:latin typeface="Arial" charset="0"/>
                <a:cs typeface="Times New Roman" charset="0"/>
              </a:rPr>
              <a:t> de Numero </a:t>
            </a:r>
            <a:r>
              <a:rPr kumimoji="1" lang="es-ES" b="1" i="1" dirty="0" err="1">
                <a:latin typeface="Arial" charset="0"/>
                <a:cs typeface="Times New Roman" charset="0"/>
              </a:rPr>
              <a:t>Indorum</a:t>
            </a:r>
            <a:r>
              <a:rPr kumimoji="1" lang="es-ES_tradnl" b="1" i="1" dirty="0">
                <a:latin typeface="Arial" charset="0"/>
                <a:cs typeface="Times New Roman" charset="0"/>
              </a:rPr>
              <a:t>.</a:t>
            </a:r>
            <a:endParaRPr kumimoji="1" lang="es-ES" dirty="0">
              <a:latin typeface="Arial" charset="0"/>
              <a:cs typeface="Times New Roman" charset="0"/>
            </a:endParaRPr>
          </a:p>
        </p:txBody>
      </p:sp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>
          <a:xfrm>
            <a:off x="1219200" y="548680"/>
            <a:ext cx="7772400" cy="735012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dirty="0">
                <a:latin typeface="Tahoma" pitchFamily="34" charset="0"/>
              </a:rPr>
              <a:t>ALGORITMO: Nombre</a:t>
            </a:r>
            <a:endParaRPr lang="es-ES" dirty="0">
              <a:latin typeface="Tahoma" pitchFamily="34" charset="0"/>
            </a:endParaRPr>
          </a:p>
        </p:txBody>
      </p:sp>
      <p:pic>
        <p:nvPicPr>
          <p:cNvPr id="5124" name="Picture 8" descr="C:\Archivos de programa\Sonia\varios\imagenes\bookp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276600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1896" y="152400"/>
            <a:ext cx="8229600" cy="914400"/>
          </a:xfrm>
        </p:spPr>
        <p:txBody>
          <a:bodyPr/>
          <a:lstStyle/>
          <a:p>
            <a:pPr eaLnBrk="1" hangingPunct="1"/>
            <a:r>
              <a:rPr lang="es-MX" dirty="0">
                <a:latin typeface="Tahoma" pitchFamily="34" charset="0"/>
              </a:rPr>
              <a:t>ALGORITMO: </a:t>
            </a:r>
            <a:r>
              <a:rPr lang="es-MX" dirty="0" err="1">
                <a:latin typeface="Tahoma" pitchFamily="34" charset="0"/>
              </a:rPr>
              <a:t>Caracteríticas</a:t>
            </a:r>
            <a:endParaRPr lang="es-ES" dirty="0">
              <a:latin typeface="Tahoma" pitchFamily="34" charset="0"/>
            </a:endParaRPr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576808" y="2514600"/>
            <a:ext cx="20701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FINITO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2011908" y="1295400"/>
            <a:ext cx="21336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CONCRETO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4615408" y="1143000"/>
            <a:ext cx="20574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LEGIBLE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641896" y="4419600"/>
            <a:ext cx="2144712" cy="11430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ES_tradnl" sz="2000" b="1">
                <a:latin typeface="Comic Sans MS" pitchFamily="66" charset="0"/>
                <a:cs typeface="Times New Roman" charset="0"/>
              </a:rPr>
              <a:t>DEFINIDO</a:t>
            </a:r>
            <a:r>
              <a:rPr kumimoji="1" lang="es-ES" sz="2000" b="1">
                <a:latin typeface="Comic Sans MS" pitchFamily="66" charset="0"/>
              </a:rPr>
              <a:t> </a:t>
            </a:r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396208" y="5105400"/>
            <a:ext cx="23622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PRECISO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6215608" y="4457700"/>
            <a:ext cx="20574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NO </a:t>
            </a:r>
          </a:p>
          <a:p>
            <a:pPr algn="ctr"/>
            <a:r>
              <a:rPr kumimoji="1" lang="es-MX" sz="2000" b="1">
                <a:latin typeface="Comic Sans MS" pitchFamily="66" charset="0"/>
              </a:rPr>
              <a:t>AMBIGUO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6444208" y="2362200"/>
            <a:ext cx="1828800" cy="1066800"/>
          </a:xfrm>
          <a:prstGeom prst="ellipse">
            <a:avLst/>
          </a:prstGeom>
          <a:solidFill>
            <a:srgbClr val="77B6FB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476D97"/>
            </a:prstShdw>
          </a:effectLst>
        </p:spPr>
        <p:txBody>
          <a:bodyPr wrap="none" anchor="ctr"/>
          <a:lstStyle/>
          <a:p>
            <a:pPr algn="ctr"/>
            <a:r>
              <a:rPr kumimoji="1" lang="es-MX" sz="2000" b="1">
                <a:latin typeface="Comic Sans MS" pitchFamily="66" charset="0"/>
              </a:rPr>
              <a:t>EFICIENTE</a:t>
            </a:r>
            <a:endParaRPr kumimoji="1" lang="es-ES" sz="2000" b="1">
              <a:latin typeface="Comic Sans MS" pitchFamily="66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24808" y="3048000"/>
            <a:ext cx="2206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kumimoji="1" lang="es-ES_tradnl" sz="3200">
                <a:latin typeface="Comic Sans MS" pitchFamily="66" charset="0"/>
              </a:rPr>
              <a:t>Debe ser...</a:t>
            </a:r>
            <a:endParaRPr kumimoji="1" lang="es-ES" sz="3200">
              <a:latin typeface="Comic Sans MS" pitchFamily="66" charset="0"/>
            </a:endParaRP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tener terminar en algún momento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realizar las funciones u operaciones para las que fue creado.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estar bien estructurado para su fácil entendimiento.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realizar las operaciones con un mínimo de utilización de recursos.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estar libre de errores. (Validado)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>
                <a:latin typeface="Comic Sans MS" pitchFamily="66" charset="0"/>
              </a:rPr>
              <a:t>Debe indicar un orden de realización de cada paso. </a:t>
            </a:r>
            <a:endParaRPr kumimoji="1" lang="es-ES">
              <a:latin typeface="Comic Sans MS" pitchFamily="66" charset="0"/>
            </a:endParaRPr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2634208" y="2286000"/>
            <a:ext cx="3886200" cy="2590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s-ES_tradnl" dirty="0">
                <a:latin typeface="Comic Sans MS" pitchFamily="66" charset="0"/>
              </a:rPr>
              <a:t>Debe generar el mismo resultado siempre que se siga.  </a:t>
            </a:r>
            <a:endParaRPr kumimoji="1" lang="es-E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5" descr="C:\Archivos de programa\Sonia\varios\imagenes\boques.gif"/>
          <p:cNvPicPr>
            <a:picLocks noChangeAspect="1" noChangeArrowheads="1"/>
          </p:cNvPicPr>
          <p:nvPr/>
        </p:nvPicPr>
        <p:blipFill>
          <a:blip r:embed="rId2" cstate="print"/>
          <a:srcRect b="22150"/>
          <a:stretch>
            <a:fillRect/>
          </a:stretch>
        </p:blipFill>
        <p:spPr bwMode="auto">
          <a:xfrm>
            <a:off x="3360738" y="3811588"/>
            <a:ext cx="28114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12"/>
          <p:cNvSpPr>
            <a:spLocks noChangeArrowheads="1"/>
          </p:cNvSpPr>
          <p:nvPr/>
        </p:nvSpPr>
        <p:spPr bwMode="auto">
          <a:xfrm>
            <a:off x="1447800" y="1295400"/>
            <a:ext cx="2819400" cy="28194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73914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Estructura</a:t>
            </a:r>
            <a:endParaRPr lang="es-ES">
              <a:latin typeface="Tahoma" pitchFamily="34" charset="0"/>
              <a:cs typeface="Times New Roman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724400" y="1371600"/>
            <a:ext cx="20574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S_tradnl">
                <a:latin typeface="Comic Sans MS" pitchFamily="66" charset="0"/>
              </a:rPr>
              <a:t>Datos</a:t>
            </a:r>
            <a:endParaRPr lang="es-ES">
              <a:latin typeface="Comic Sans MS" pitchFamily="66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638800" y="2895600"/>
            <a:ext cx="20574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S_tradnl">
                <a:latin typeface="Comic Sans MS" pitchFamily="66" charset="0"/>
              </a:rPr>
              <a:t>Procesos</a:t>
            </a:r>
            <a:endParaRPr lang="es-ES">
              <a:latin typeface="Comic Sans MS" pitchFamily="66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6553200" y="4495800"/>
            <a:ext cx="20574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es-ES_tradnl">
                <a:latin typeface="Comic Sans MS" pitchFamily="66" charset="0"/>
              </a:rPr>
              <a:t>Estructuras de Control</a:t>
            </a:r>
            <a:endParaRPr lang="es-ES">
              <a:latin typeface="Comic Sans MS" pitchFamily="66" charset="0"/>
            </a:endParaRPr>
          </a:p>
        </p:txBody>
      </p:sp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1524000" y="1525588"/>
            <a:ext cx="2743200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>
                <a:latin typeface="Arial" charset="0"/>
              </a:rPr>
              <a:t>Corresponden a los datos requeridos para realizar el algoritmo (datos de entrada) y los datos que son generados (datos de salida)</a:t>
            </a:r>
            <a:endParaRPr lang="es-ES" sz="2200"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3"/>
          <p:cNvGrpSpPr>
            <a:grpSpLocks/>
          </p:cNvGrpSpPr>
          <p:nvPr/>
        </p:nvGrpSpPr>
        <p:grpSpPr bwMode="auto">
          <a:xfrm>
            <a:off x="4129088" y="2133600"/>
            <a:ext cx="4786312" cy="762000"/>
            <a:chOff x="2601" y="1344"/>
            <a:chExt cx="3015" cy="480"/>
          </a:xfrm>
        </p:grpSpPr>
        <p:grpSp>
          <p:nvGrpSpPr>
            <p:cNvPr id="8207" name="Group 21"/>
            <p:cNvGrpSpPr>
              <a:grpSpLocks/>
            </p:cNvGrpSpPr>
            <p:nvPr/>
          </p:nvGrpSpPr>
          <p:grpSpPr bwMode="auto">
            <a:xfrm>
              <a:off x="2601" y="1344"/>
              <a:ext cx="3015" cy="440"/>
              <a:chOff x="2601" y="1344"/>
              <a:chExt cx="3015" cy="440"/>
            </a:xfrm>
          </p:grpSpPr>
          <p:sp>
            <p:nvSpPr>
              <p:cNvPr id="8209" name="AutoShape 17"/>
              <p:cNvSpPr>
                <a:spLocks noChangeArrowheads="1"/>
              </p:cNvSpPr>
              <p:nvPr/>
            </p:nvSpPr>
            <p:spPr bwMode="auto">
              <a:xfrm rot="18649796" flipH="1">
                <a:off x="4992" y="1152"/>
                <a:ext cx="432" cy="816"/>
              </a:xfrm>
              <a:prstGeom prst="curvedRightArrow">
                <a:avLst>
                  <a:gd name="adj1" fmla="val 37778"/>
                  <a:gd name="adj2" fmla="val 75556"/>
                  <a:gd name="adj3" fmla="val 33333"/>
                </a:avLst>
              </a:prstGeom>
              <a:solidFill>
                <a:srgbClr val="FF99FF"/>
              </a:soli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995C99"/>
                </a:prst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210" name="AutoShape 16"/>
              <p:cNvSpPr>
                <a:spLocks noChangeArrowheads="1"/>
              </p:cNvSpPr>
              <p:nvPr/>
            </p:nvSpPr>
            <p:spPr bwMode="auto">
              <a:xfrm rot="2950204">
                <a:off x="2793" y="1160"/>
                <a:ext cx="432" cy="816"/>
              </a:xfrm>
              <a:prstGeom prst="curvedRightArrow">
                <a:avLst>
                  <a:gd name="adj1" fmla="val 37778"/>
                  <a:gd name="adj2" fmla="val 75556"/>
                  <a:gd name="adj3" fmla="val 33333"/>
                </a:avLst>
              </a:prstGeom>
              <a:solidFill>
                <a:srgbClr val="FF99FF"/>
              </a:solidFill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995C99"/>
                </a:prst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8208" name="AutoShape 22"/>
            <p:cNvSpPr>
              <a:spLocks noChangeArrowheads="1"/>
            </p:cNvSpPr>
            <p:nvPr/>
          </p:nvSpPr>
          <p:spPr bwMode="auto">
            <a:xfrm>
              <a:off x="4080" y="1584"/>
              <a:ext cx="288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995C99"/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76200"/>
            <a:ext cx="7391400" cy="885825"/>
          </a:xfrm>
        </p:spPr>
        <p:txBody>
          <a:bodyPr/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Elementos</a:t>
            </a:r>
            <a:endParaRPr lang="es-ES">
              <a:latin typeface="Tahoma" pitchFamily="34" charset="0"/>
              <a:cs typeface="Times New Roman" charset="0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5029200" y="1447800"/>
            <a:ext cx="31242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kumimoji="1" lang="es-ES_tradnl">
                <a:latin typeface="Arial" charset="0"/>
                <a:cs typeface="Times New Roman" charset="0"/>
              </a:rPr>
              <a:t>Definición</a:t>
            </a:r>
            <a:endParaRPr kumimoji="1" lang="es-MX">
              <a:latin typeface="Arial" charset="0"/>
              <a:cs typeface="Times New Roman" charset="0"/>
            </a:endParaRPr>
          </a:p>
          <a:p>
            <a:pPr algn="ctr">
              <a:defRPr/>
            </a:pPr>
            <a:r>
              <a:rPr kumimoji="1" lang="es-ES">
                <a:latin typeface="Arial" charset="0"/>
                <a:cs typeface="Times New Roman" charset="0"/>
              </a:rPr>
              <a:t> de variables</a:t>
            </a:r>
            <a:r>
              <a:rPr kumimoji="1" lang="es-ES_tradnl">
                <a:latin typeface="Arial" charset="0"/>
                <a:cs typeface="Times New Roman" charset="0"/>
              </a:rPr>
              <a:t> y constantes</a:t>
            </a:r>
            <a:endParaRPr kumimoji="1" lang="es-ES" sz="2000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867400" y="2971800"/>
            <a:ext cx="1676400" cy="1143000"/>
          </a:xfrm>
          <a:prstGeom prst="cube">
            <a:avLst>
              <a:gd name="adj" fmla="val 8986"/>
            </a:avLst>
          </a:prstGeom>
          <a:solidFill>
            <a:srgbClr val="FF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5C99"/>
            </a:prstShdw>
          </a:effectLst>
        </p:spPr>
        <p:txBody>
          <a:bodyPr anchor="ctr"/>
          <a:lstStyle/>
          <a:p>
            <a:pPr algn="ctr"/>
            <a:r>
              <a:rPr lang="es-ES_tradnl" sz="2000">
                <a:latin typeface="Arial" charset="0"/>
              </a:rPr>
              <a:t>Proceso</a:t>
            </a:r>
          </a:p>
          <a:p>
            <a:pPr algn="ctr"/>
            <a:r>
              <a:rPr lang="es-ES_tradnl" sz="2000">
                <a:latin typeface="Arial" charset="0"/>
              </a:rPr>
              <a:t>Estructuras de control</a:t>
            </a:r>
            <a:endParaRPr lang="es-ES" sz="2000">
              <a:latin typeface="Arial" charset="0"/>
            </a:endParaRPr>
          </a:p>
        </p:txBody>
      </p:sp>
      <p:sp>
        <p:nvSpPr>
          <p:cNvPr id="8198" name="AutoShape 7"/>
          <p:cNvSpPr>
            <a:spLocks noChangeArrowheads="1"/>
          </p:cNvSpPr>
          <p:nvPr/>
        </p:nvSpPr>
        <p:spPr bwMode="auto">
          <a:xfrm>
            <a:off x="4114800" y="3048000"/>
            <a:ext cx="1371600" cy="762000"/>
          </a:xfrm>
          <a:prstGeom prst="cube">
            <a:avLst>
              <a:gd name="adj" fmla="val 10537"/>
            </a:avLst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anchor="ctr"/>
          <a:lstStyle/>
          <a:p>
            <a:pPr algn="ctr"/>
            <a:r>
              <a:rPr lang="es-ES_tradnl">
                <a:latin typeface="Arial" charset="0"/>
              </a:rPr>
              <a:t>Entrada</a:t>
            </a:r>
            <a:endParaRPr lang="es-ES">
              <a:latin typeface="Arial" charset="0"/>
            </a:endParaRPr>
          </a:p>
        </p:txBody>
      </p:sp>
      <p:sp>
        <p:nvSpPr>
          <p:cNvPr id="8199" name="AutoShape 8"/>
          <p:cNvSpPr>
            <a:spLocks noChangeArrowheads="1"/>
          </p:cNvSpPr>
          <p:nvPr/>
        </p:nvSpPr>
        <p:spPr bwMode="auto">
          <a:xfrm flipH="1">
            <a:off x="5486400" y="3200400"/>
            <a:ext cx="381000" cy="533400"/>
          </a:xfrm>
          <a:prstGeom prst="leftArrow">
            <a:avLst>
              <a:gd name="adj1" fmla="val 29167"/>
              <a:gd name="adj2" fmla="val 46528"/>
            </a:avLst>
          </a:prstGeom>
          <a:solidFill>
            <a:srgbClr val="FF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5C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200" name="AutoShape 10"/>
          <p:cNvSpPr>
            <a:spLocks noChangeArrowheads="1"/>
          </p:cNvSpPr>
          <p:nvPr/>
        </p:nvSpPr>
        <p:spPr bwMode="auto">
          <a:xfrm>
            <a:off x="7848600" y="3009900"/>
            <a:ext cx="1143000" cy="762000"/>
          </a:xfrm>
          <a:prstGeom prst="cube">
            <a:avLst>
              <a:gd name="adj" fmla="val 10537"/>
            </a:avLst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anchor="ctr"/>
          <a:lstStyle/>
          <a:p>
            <a:pPr algn="ctr"/>
            <a:r>
              <a:rPr lang="es-ES_tradnl">
                <a:latin typeface="Arial" charset="0"/>
              </a:rPr>
              <a:t>Salida</a:t>
            </a:r>
            <a:endParaRPr lang="es-ES">
              <a:latin typeface="Arial" charset="0"/>
            </a:endParaRPr>
          </a:p>
        </p:txBody>
      </p:sp>
      <p:sp>
        <p:nvSpPr>
          <p:cNvPr id="8201" name="AutoShape 11"/>
          <p:cNvSpPr>
            <a:spLocks noChangeArrowheads="1"/>
          </p:cNvSpPr>
          <p:nvPr/>
        </p:nvSpPr>
        <p:spPr bwMode="auto">
          <a:xfrm flipH="1">
            <a:off x="7467600" y="3200400"/>
            <a:ext cx="381000" cy="533400"/>
          </a:xfrm>
          <a:prstGeom prst="leftArrow">
            <a:avLst>
              <a:gd name="adj1" fmla="val 29167"/>
              <a:gd name="adj2" fmla="val 46528"/>
            </a:avLst>
          </a:prstGeom>
          <a:solidFill>
            <a:srgbClr val="FF99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5C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202" name="AutoShape 12"/>
          <p:cNvSpPr>
            <a:spLocks noChangeArrowheads="1"/>
          </p:cNvSpPr>
          <p:nvPr/>
        </p:nvSpPr>
        <p:spPr bwMode="auto">
          <a:xfrm>
            <a:off x="1295400" y="2057400"/>
            <a:ext cx="2667000" cy="34290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1258888" y="2205038"/>
            <a:ext cx="2743200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>
                <a:latin typeface="Arial" charset="0"/>
              </a:rPr>
              <a:t>Las instrucciones que se van a realizar deben estar bien estructuradas y tener un orden lógico, con el fin de evitar inconsistencias en el resultado.</a:t>
            </a:r>
            <a:endParaRPr lang="es-ES" sz="2200">
              <a:latin typeface="Arial" charset="0"/>
            </a:endParaRPr>
          </a:p>
        </p:txBody>
      </p:sp>
      <p:grpSp>
        <p:nvGrpSpPr>
          <p:cNvPr id="8204" name="Group 20"/>
          <p:cNvGrpSpPr>
            <a:grpSpLocks/>
          </p:cNvGrpSpPr>
          <p:nvPr/>
        </p:nvGrpSpPr>
        <p:grpSpPr bwMode="auto">
          <a:xfrm>
            <a:off x="5105400" y="4114800"/>
            <a:ext cx="3124200" cy="1828800"/>
            <a:chOff x="3216" y="2496"/>
            <a:chExt cx="1968" cy="1152"/>
          </a:xfrm>
        </p:grpSpPr>
        <p:sp>
          <p:nvSpPr>
            <p:cNvPr id="72708" name="Rectangle 4"/>
            <p:cNvSpPr>
              <a:spLocks noChangeArrowheads="1"/>
            </p:cNvSpPr>
            <p:nvPr/>
          </p:nvSpPr>
          <p:spPr bwMode="auto">
            <a:xfrm>
              <a:off x="3216" y="2784"/>
              <a:ext cx="1968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kumimoji="1" lang="es-ES_tradnl">
                  <a:latin typeface="Arial" charset="0"/>
                  <a:cs typeface="Times New Roman" charset="0"/>
                </a:rPr>
                <a:t>Cuerpo del algoritmo</a:t>
              </a:r>
              <a:endParaRPr kumimoji="1" lang="es-ES"/>
            </a:p>
          </p:txBody>
        </p:sp>
        <p:sp>
          <p:nvSpPr>
            <p:cNvPr id="8206" name="AutoShape 18"/>
            <p:cNvSpPr>
              <a:spLocks noChangeArrowheads="1"/>
            </p:cNvSpPr>
            <p:nvPr/>
          </p:nvSpPr>
          <p:spPr bwMode="auto">
            <a:xfrm rot="16200000" flipH="1">
              <a:off x="4080" y="2448"/>
              <a:ext cx="288" cy="384"/>
            </a:xfrm>
            <a:prstGeom prst="leftArrow">
              <a:avLst>
                <a:gd name="adj1" fmla="val 29167"/>
                <a:gd name="adj2" fmla="val 46528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995C99"/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066" descr="C:\Archivos de programa\Sonia\varios\imagenes\pensa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81200"/>
            <a:ext cx="29718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295400" y="180975"/>
            <a:ext cx="7696200" cy="885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>
                <a:latin typeface="Tahoma" pitchFamily="34" charset="0"/>
                <a:cs typeface="Times New Roman" charset="0"/>
              </a:rPr>
              <a:t>ALGORITMO</a:t>
            </a:r>
            <a:r>
              <a:rPr lang="es-ES_tradnl">
                <a:latin typeface="Tahoma" pitchFamily="34" charset="0"/>
                <a:cs typeface="Times New Roman" charset="0"/>
              </a:rPr>
              <a:t>: </a:t>
            </a:r>
            <a:r>
              <a:rPr lang="es-ES_tradnl" sz="3600">
                <a:latin typeface="Tahoma" pitchFamily="34" charset="0"/>
                <a:cs typeface="Times New Roman" charset="0"/>
              </a:rPr>
              <a:t>Quienes pueden hacer un algoritmo?</a:t>
            </a:r>
            <a:endParaRPr lang="es-ES" sz="3600">
              <a:latin typeface="Tahoma" pitchFamily="34" charset="0"/>
              <a:cs typeface="Times New Roman" charset="0"/>
            </a:endParaRPr>
          </a:p>
        </p:txBody>
      </p:sp>
      <p:sp>
        <p:nvSpPr>
          <p:cNvPr id="9220" name="AutoShape 2060"/>
          <p:cNvSpPr>
            <a:spLocks noChangeArrowheads="1"/>
          </p:cNvSpPr>
          <p:nvPr/>
        </p:nvSpPr>
        <p:spPr bwMode="auto">
          <a:xfrm>
            <a:off x="1220543" y="1856706"/>
            <a:ext cx="4038600" cy="38100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9221" name="Text Box 2061"/>
          <p:cNvSpPr txBox="1">
            <a:spLocks noChangeArrowheads="1"/>
          </p:cNvSpPr>
          <p:nvPr/>
        </p:nvSpPr>
        <p:spPr bwMode="auto">
          <a:xfrm>
            <a:off x="1371600" y="1828800"/>
            <a:ext cx="39624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>
                <a:latin typeface="Arial" charset="0"/>
              </a:rPr>
              <a:t>Toda persona, implícitamente y diariamente diseña y realiza algoritmos, para dar solución a situaciones cotidianas de forma natural.</a:t>
            </a:r>
            <a:endParaRPr lang="es-ES" sz="2200">
              <a:latin typeface="Arial" charset="0"/>
            </a:endParaRPr>
          </a:p>
        </p:txBody>
      </p:sp>
      <p:sp>
        <p:nvSpPr>
          <p:cNvPr id="9222" name="Text Box 2062"/>
          <p:cNvSpPr txBox="1">
            <a:spLocks noChangeArrowheads="1"/>
          </p:cNvSpPr>
          <p:nvPr/>
        </p:nvSpPr>
        <p:spPr bwMode="auto">
          <a:xfrm>
            <a:off x="1371600" y="3657600"/>
            <a:ext cx="3886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>
                <a:latin typeface="Arial" charset="0"/>
              </a:rPr>
              <a:t>Sin embargo el programador, diseña el algoritmo conciente de que al realizar cada paso obtendrá la solución de un problema específico. </a:t>
            </a:r>
            <a:endParaRPr lang="es-ES" sz="220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2034</Words>
  <Application>Microsoft Office PowerPoint</Application>
  <PresentationFormat>Presentación en pantalla (4:3)</PresentationFormat>
  <Paragraphs>406</Paragraphs>
  <Slides>35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Comic Sans MS</vt:lpstr>
      <vt:lpstr>Droid Sans</vt:lpstr>
      <vt:lpstr>Tahoma</vt:lpstr>
      <vt:lpstr>Times New Roman</vt:lpstr>
      <vt:lpstr>Retrospección</vt:lpstr>
      <vt:lpstr>Fotografía de Photo Editor</vt:lpstr>
      <vt:lpstr>FICHA DE DATOS</vt:lpstr>
      <vt:lpstr>Índice</vt:lpstr>
      <vt:lpstr>Objetivo</vt:lpstr>
      <vt:lpstr>ALGORITMO: Definición</vt:lpstr>
      <vt:lpstr>ALGORITMO: Nombre</vt:lpstr>
      <vt:lpstr>ALGORITMO: Caracteríticas</vt:lpstr>
      <vt:lpstr>ALGORITMO: Estructura</vt:lpstr>
      <vt:lpstr>ALGORITMO: Elementos</vt:lpstr>
      <vt:lpstr>ALGORITMO: Quienes pueden hacer un algoritmo?</vt:lpstr>
      <vt:lpstr>ALGORITMO: Cómo se hace?</vt:lpstr>
      <vt:lpstr>ALGORITMO: Cómo se hace?</vt:lpstr>
      <vt:lpstr>ALGORITMO: Otro ejemplo</vt:lpstr>
      <vt:lpstr>ALGORITMO: Requisitos</vt:lpstr>
      <vt:lpstr>ALGORITMO: Técnicas de Diseño </vt:lpstr>
      <vt:lpstr>ALGORITMO: Técnicas de Representación </vt:lpstr>
      <vt:lpstr>PSEUDOCÓDIGO:Cómo se Hace?</vt:lpstr>
      <vt:lpstr>PSEUDOCÓDIGO:Cómo se Hace?</vt:lpstr>
      <vt:lpstr>DIAGRAMA DE FLUJO: Simbología</vt:lpstr>
      <vt:lpstr>DIAGRAMA DE FLUJO: Simbología</vt:lpstr>
      <vt:lpstr>DIAGRAMA DE FLUJO: Simbología Estructuras de Decisión (Condición)</vt:lpstr>
      <vt:lpstr>DIAGRAMA DE FLUJO: Simbología Estructuras de Ciclo</vt:lpstr>
      <vt:lpstr>ALGORITMO: Fases de Diseño</vt:lpstr>
      <vt:lpstr>ALGORITMO: Definición del Problema</vt:lpstr>
      <vt:lpstr>ALGORITMO: Análisis del Problema</vt:lpstr>
      <vt:lpstr>ALGORITMO: Selección de Alternativa</vt:lpstr>
      <vt:lpstr>ALGORITMO: Diagramación</vt:lpstr>
      <vt:lpstr>ALGORITMO: Prueba de Escritorio</vt:lpstr>
      <vt:lpstr>ALGORITMO: Conceptos</vt:lpstr>
      <vt:lpstr>ALGORITMO: Tipos de Datos</vt:lpstr>
      <vt:lpstr>ALGORITMO: Operadores</vt:lpstr>
      <vt:lpstr>Ejemplo</vt:lpstr>
      <vt:lpstr>Ejemplo</vt:lpstr>
      <vt:lpstr>Ejemplo</vt:lpstr>
      <vt:lpstr>Ejemplo</vt:lpstr>
      <vt:lpstr>Bibliografía</vt:lpstr>
    </vt:vector>
  </TitlesOfParts>
  <Company>UNIVERSIDAD DISTRITAL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Sonia Pinzón</dc:creator>
  <cp:lastModifiedBy>JAQUELINE SANCHEZ</cp:lastModifiedBy>
  <cp:revision>317</cp:revision>
  <dcterms:created xsi:type="dcterms:W3CDTF">2003-08-10T19:04:33Z</dcterms:created>
  <dcterms:modified xsi:type="dcterms:W3CDTF">2019-09-27T17:26:37Z</dcterms:modified>
</cp:coreProperties>
</file>