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69"/>
  </p:notesMasterIdLst>
  <p:sldIdLst>
    <p:sldId id="410" r:id="rId2"/>
    <p:sldId id="302" r:id="rId3"/>
    <p:sldId id="427"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 id="323" r:id="rId25"/>
    <p:sldId id="324" r:id="rId26"/>
    <p:sldId id="325" r:id="rId27"/>
    <p:sldId id="326" r:id="rId28"/>
    <p:sldId id="327" r:id="rId29"/>
    <p:sldId id="328" r:id="rId30"/>
    <p:sldId id="329" r:id="rId31"/>
    <p:sldId id="330" r:id="rId32"/>
    <p:sldId id="331" r:id="rId33"/>
    <p:sldId id="332" r:id="rId34"/>
    <p:sldId id="333" r:id="rId35"/>
    <p:sldId id="334" r:id="rId36"/>
    <p:sldId id="335" r:id="rId37"/>
    <p:sldId id="336" r:id="rId38"/>
    <p:sldId id="337" r:id="rId39"/>
    <p:sldId id="338" r:id="rId40"/>
    <p:sldId id="339" r:id="rId41"/>
    <p:sldId id="340" r:id="rId42"/>
    <p:sldId id="384" r:id="rId43"/>
    <p:sldId id="390" r:id="rId44"/>
    <p:sldId id="391" r:id="rId45"/>
    <p:sldId id="392" r:id="rId46"/>
    <p:sldId id="393" r:id="rId47"/>
    <p:sldId id="394" r:id="rId48"/>
    <p:sldId id="395" r:id="rId49"/>
    <p:sldId id="396" r:id="rId50"/>
    <p:sldId id="397" r:id="rId51"/>
    <p:sldId id="398" r:id="rId52"/>
    <p:sldId id="399" r:id="rId53"/>
    <p:sldId id="400" r:id="rId54"/>
    <p:sldId id="401" r:id="rId55"/>
    <p:sldId id="402" r:id="rId56"/>
    <p:sldId id="403" r:id="rId57"/>
    <p:sldId id="404" r:id="rId58"/>
    <p:sldId id="405" r:id="rId59"/>
    <p:sldId id="406" r:id="rId60"/>
    <p:sldId id="407" r:id="rId61"/>
    <p:sldId id="426" r:id="rId62"/>
    <p:sldId id="421" r:id="rId63"/>
    <p:sldId id="422" r:id="rId64"/>
    <p:sldId id="423" r:id="rId65"/>
    <p:sldId id="424" r:id="rId66"/>
    <p:sldId id="425" r:id="rId67"/>
    <p:sldId id="408" r:id="rId6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D3FF"/>
    <a:srgbClr val="8FE2FF"/>
    <a:srgbClr val="0099CC"/>
    <a:srgbClr val="A22A9C"/>
    <a:srgbClr val="BA4A5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53" autoAdjust="0"/>
    <p:restoredTop sz="94654" autoAdjust="0"/>
  </p:normalViewPr>
  <p:slideViewPr>
    <p:cSldViewPr>
      <p:cViewPr varScale="1">
        <p:scale>
          <a:sx n="105" d="100"/>
          <a:sy n="105" d="100"/>
        </p:scale>
        <p:origin x="15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s-ES"/>
          </a:p>
        </p:txBody>
      </p:sp>
      <p:sp>
        <p:nvSpPr>
          <p:cNvPr id="512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DF8EA73F-B435-43B4-899F-70C68E33217F}" type="datetimeFigureOut">
              <a:rPr lang="es-ES"/>
              <a:pPr/>
              <a:t>27/09/2019</a:t>
            </a:fld>
            <a:endParaRPr lang="es-ES"/>
          </a:p>
        </p:txBody>
      </p:sp>
      <p:sp>
        <p:nvSpPr>
          <p:cNvPr id="512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12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s-ES"/>
          </a:p>
        </p:txBody>
      </p:sp>
      <p:sp>
        <p:nvSpPr>
          <p:cNvPr id="512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516DC668-5A54-4397-B320-4BD02F10828D}" type="slidenum">
              <a:rPr lang="es-ES"/>
              <a:pPr/>
              <a:t>‹Nº›</a:t>
            </a:fld>
            <a:endParaRPr lang="es-ES"/>
          </a:p>
        </p:txBody>
      </p:sp>
    </p:spTree>
    <p:extLst>
      <p:ext uri="{BB962C8B-B14F-4D97-AF65-F5344CB8AC3E}">
        <p14:creationId xmlns:p14="http://schemas.microsoft.com/office/powerpoint/2010/main" val="38665008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Rot="1" noChangeAspect="1"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Rot="1" noChangeAspect="1" noChangeArrowheads="1" noTextEdit="1"/>
          </p:cNvSpPr>
          <p:nvPr>
            <p:ph type="sldImg"/>
          </p:nvPr>
        </p:nvSpPr>
        <p:spPr>
          <a:ln/>
        </p:spPr>
      </p:sp>
      <p:sp>
        <p:nvSpPr>
          <p:cNvPr id="254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Rot="1" noChangeAspec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1 Marcador de imagen de diapositiva"/>
          <p:cNvSpPr>
            <a:spLocks noGrp="1" noRot="1" noChangeAspect="1" noTextEdit="1"/>
          </p:cNvSpPr>
          <p:nvPr>
            <p:ph type="sldImg"/>
          </p:nvPr>
        </p:nvSpPr>
        <p:spPr>
          <a:ln/>
        </p:spPr>
      </p:sp>
      <p:sp>
        <p:nvSpPr>
          <p:cNvPr id="259075" name="2 Marcador de notas"/>
          <p:cNvSpPr>
            <a:spLocks noGrp="1"/>
          </p:cNvSpPr>
          <p:nvPr>
            <p:ph type="body" idx="1"/>
          </p:nvPr>
        </p:nvSpPr>
        <p:spPr/>
        <p:txBody>
          <a:bodyPr lIns="91429" tIns="45715" rIns="91429" bIns="45715"/>
          <a:lstStyle/>
          <a:p>
            <a:endParaRPr lang="es-CO"/>
          </a:p>
        </p:txBody>
      </p:sp>
      <p:sp>
        <p:nvSpPr>
          <p:cNvPr id="259076"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lIns="91429" tIns="45715" rIns="91429" bIns="45715" anchor="b"/>
          <a:lstStyle/>
          <a:p>
            <a:pPr algn="r" defTabSz="917575"/>
            <a:fld id="{71349579-73EB-45EE-AAB9-7B50012B91F8}" type="slidenum">
              <a:rPr lang="es-ES" sz="1200"/>
              <a:pPr algn="r" defTabSz="917575"/>
              <a:t>46</a:t>
            </a:fld>
            <a:endParaRPr lang="es-ES" sz="12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spect="1"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Rot="1" noChangeAspect="1" noChangeArrowheads="1" noTextEdit="1"/>
          </p:cNvSpPr>
          <p:nvPr>
            <p:ph type="sldImg"/>
          </p:nvPr>
        </p:nvSpPr>
        <p:spPr>
          <a:ln/>
        </p:spPr>
      </p:sp>
      <p:sp>
        <p:nvSpPr>
          <p:cNvPr id="263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Rot="1" noChangeAspect="1" noChangeArrowheads="1" noTextEdit="1"/>
          </p:cNvSpPr>
          <p:nvPr>
            <p:ph type="sldImg"/>
          </p:nvPr>
        </p:nvSpPr>
        <p:spPr>
          <a:ln/>
        </p:spPr>
      </p:sp>
      <p:sp>
        <p:nvSpPr>
          <p:cNvPr id="278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Rot="1" noChangeAspect="1" noChangeArrowheads="1" noTextEdit="1"/>
          </p:cNvSpPr>
          <p:nvPr>
            <p:ph type="sldImg"/>
          </p:nvPr>
        </p:nvSpPr>
        <p:spPr>
          <a:ln/>
        </p:spPr>
      </p:sp>
      <p:sp>
        <p:nvSpPr>
          <p:cNvPr id="280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Rot="1" noChangeAspect="1" noChangeArrowheads="1" noTextEdit="1"/>
          </p:cNvSpPr>
          <p:nvPr>
            <p:ph type="sldImg"/>
          </p:nvPr>
        </p:nvSpPr>
        <p:spPr>
          <a:ln/>
        </p:spPr>
      </p:sp>
      <p:sp>
        <p:nvSpPr>
          <p:cNvPr id="282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Rot="1" noChangeAspect="1" noChangeArrowheads="1" noTextEdit="1"/>
          </p:cNvSpPr>
          <p:nvPr>
            <p:ph type="sldImg"/>
          </p:nvPr>
        </p:nvSpPr>
        <p:spPr>
          <a:ln/>
        </p:spPr>
      </p:sp>
      <p:sp>
        <p:nvSpPr>
          <p:cNvPr id="244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29" tIns="45715" rIns="91429" bIns="45715" anchor="b"/>
          <a:lstStyle/>
          <a:p>
            <a:pPr algn="r" defTabSz="917575"/>
            <a:fld id="{678C9E0A-1EEC-40A7-9954-0CB3BEE472CE}" type="slidenum">
              <a:rPr lang="es-ES" sz="1200"/>
              <a:pPr algn="r" defTabSz="917575"/>
              <a:t>64</a:t>
            </a:fld>
            <a:endParaRPr lang="es-ES" sz="1200"/>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p:txBody>
          <a:bodyPr lIns="91429" tIns="45715" rIns="91429" bIns="45715"/>
          <a:lstStyle/>
          <a:p>
            <a:endParaRPr lang="es-MX"/>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29" tIns="45715" rIns="91429" bIns="45715" anchor="b"/>
          <a:lstStyle/>
          <a:p>
            <a:pPr algn="r" defTabSz="917575"/>
            <a:fld id="{B744517F-7E4B-4C86-9E97-D59EF1300070}" type="slidenum">
              <a:rPr lang="es-ES" sz="1200"/>
              <a:pPr algn="r" defTabSz="917575"/>
              <a:t>65</a:t>
            </a:fld>
            <a:endParaRPr lang="es-ES" sz="1200"/>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p:txBody>
          <a:bodyPr lIns="91429" tIns="45715" rIns="91429" bIns="45715"/>
          <a:lstStyle/>
          <a:p>
            <a:endParaRPr lang="es-MX"/>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29" tIns="45715" rIns="91429" bIns="45715" anchor="b"/>
          <a:lstStyle/>
          <a:p>
            <a:pPr algn="r" defTabSz="917575"/>
            <a:fld id="{3B2ECBB1-D488-46C9-BD52-448F9FFA0F45}" type="slidenum">
              <a:rPr lang="es-ES" sz="1200"/>
              <a:pPr algn="r" defTabSz="917575"/>
              <a:t>66</a:t>
            </a:fld>
            <a:endParaRPr lang="es-ES" sz="1200"/>
          </a:p>
        </p:txBody>
      </p:sp>
      <p:sp>
        <p:nvSpPr>
          <p:cNvPr id="250883" name="Rectangle 2"/>
          <p:cNvSpPr>
            <a:spLocks noGrp="1" noRot="1" noChangeAspect="1" noChangeArrowheads="1" noTextEdit="1"/>
          </p:cNvSpPr>
          <p:nvPr>
            <p:ph type="sldImg"/>
          </p:nvPr>
        </p:nvSpPr>
        <p:spPr>
          <a:ln/>
        </p:spPr>
      </p:sp>
      <p:sp>
        <p:nvSpPr>
          <p:cNvPr id="250884" name="Rectangle 3"/>
          <p:cNvSpPr>
            <a:spLocks noGrp="1" noChangeArrowheads="1"/>
          </p:cNvSpPr>
          <p:nvPr>
            <p:ph type="body" idx="1"/>
          </p:nvPr>
        </p:nvSpPr>
        <p:spPr/>
        <p:txBody>
          <a:bodyPr lIns="91429" tIns="45715" rIns="91429" bIns="45715"/>
          <a:lstStyle/>
          <a:p>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Rot="1" noChangeAspect="1" noChangeArrowheads="1" noTextEdit="1"/>
          </p:cNvSpPr>
          <p:nvPr>
            <p:ph type="sldImg"/>
          </p:nvPr>
        </p:nvSpPr>
        <p:spPr>
          <a:ln/>
        </p:spPr>
      </p:sp>
      <p:sp>
        <p:nvSpPr>
          <p:cNvPr id="286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16A6E967-4F29-420B-B32F-7E75C6684935}" type="slidenum">
              <a:rPr lang="es-ES" smtClean="0"/>
              <a:pPr>
                <a:defRPr/>
              </a:pPr>
              <a:t>‹Nº›</a:t>
            </a:fld>
            <a:endParaRPr lang="es-E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7147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7C700F63-A369-40C0-8C36-EAF8BB830C40}" type="slidenum">
              <a:rPr lang="es-ES" smtClean="0"/>
              <a:pPr>
                <a:defRPr/>
              </a:pPr>
              <a:t>‹Nº›</a:t>
            </a:fld>
            <a:endParaRPr lang="es-ES"/>
          </a:p>
        </p:txBody>
      </p:sp>
    </p:spTree>
    <p:extLst>
      <p:ext uri="{BB962C8B-B14F-4D97-AF65-F5344CB8AC3E}">
        <p14:creationId xmlns:p14="http://schemas.microsoft.com/office/powerpoint/2010/main" val="4274322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7CB25278-2338-4137-B955-3D13226C75C0}" type="slidenum">
              <a:rPr lang="es-ES" smtClean="0"/>
              <a:pPr>
                <a:defRPr/>
              </a:pPr>
              <a:t>‹Nº›</a:t>
            </a:fld>
            <a:endParaRPr lang="es-ES"/>
          </a:p>
        </p:txBody>
      </p:sp>
    </p:spTree>
    <p:extLst>
      <p:ext uri="{BB962C8B-B14F-4D97-AF65-F5344CB8AC3E}">
        <p14:creationId xmlns:p14="http://schemas.microsoft.com/office/powerpoint/2010/main" val="3966004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3" name="2 Marcador de fecha"/>
          <p:cNvSpPr>
            <a:spLocks noGrp="1"/>
          </p:cNvSpPr>
          <p:nvPr>
            <p:ph type="dt" sz="half" idx="10"/>
          </p:nvPr>
        </p:nvSpPr>
        <p:spPr>
          <a:xfrm>
            <a:off x="457200" y="6245225"/>
            <a:ext cx="2133600" cy="476250"/>
          </a:xfrm>
        </p:spPr>
        <p:txBody>
          <a:bodyPr/>
          <a:lstStyle>
            <a:lvl1pPr>
              <a:defRPr/>
            </a:lvl1pPr>
          </a:lstStyle>
          <a:p>
            <a:pPr>
              <a:defRPr/>
            </a:pPr>
            <a:endParaRPr lang="es-ES"/>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ES"/>
          </a:p>
        </p:txBody>
      </p:sp>
      <p:sp>
        <p:nvSpPr>
          <p:cNvPr id="5" name="4 Marcador de número de diapositiva"/>
          <p:cNvSpPr>
            <a:spLocks noGrp="1"/>
          </p:cNvSpPr>
          <p:nvPr>
            <p:ph type="sldNum" sz="quarter" idx="12"/>
          </p:nvPr>
        </p:nvSpPr>
        <p:spPr>
          <a:xfrm>
            <a:off x="6553200" y="6245225"/>
            <a:ext cx="2133600" cy="476250"/>
          </a:xfrm>
        </p:spPr>
        <p:txBody>
          <a:bodyPr/>
          <a:lstStyle>
            <a:lvl1pPr>
              <a:defRPr smtClean="0"/>
            </a:lvl1pPr>
          </a:lstStyle>
          <a:p>
            <a:pPr>
              <a:defRPr/>
            </a:pPr>
            <a:fld id="{6858605F-FD9F-480E-BCC8-A2CD10867EC3}" type="slidenum">
              <a:rPr lang="es-ES"/>
              <a:pPr>
                <a:defRPr/>
              </a:pPr>
              <a:t>‹Nº›</a:t>
            </a:fld>
            <a:endParaRPr lang="es-ES"/>
          </a:p>
        </p:txBody>
      </p:sp>
    </p:spTree>
    <p:extLst>
      <p:ext uri="{BB962C8B-B14F-4D97-AF65-F5344CB8AC3E}">
        <p14:creationId xmlns:p14="http://schemas.microsoft.com/office/powerpoint/2010/main" val="2551711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a:t>Haga clic para modificar el estilo de título del patrón</a:t>
            </a:r>
            <a:endParaRPr lang="en-US"/>
          </a:p>
        </p:txBody>
      </p:sp>
      <p:sp>
        <p:nvSpPr>
          <p:cNvPr id="3" name="2 Marcador de texto"/>
          <p:cNvSpPr>
            <a:spLocks noGrp="1"/>
          </p:cNvSpPr>
          <p:nvPr>
            <p:ph type="body" sz="half" idx="1"/>
          </p:nvPr>
        </p:nvSpPr>
        <p:spPr>
          <a:xfrm>
            <a:off x="457200" y="1600200"/>
            <a:ext cx="4038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4648200" y="1600200"/>
            <a:ext cx="4038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fecha"/>
          <p:cNvSpPr>
            <a:spLocks noGrp="1"/>
          </p:cNvSpPr>
          <p:nvPr>
            <p:ph type="dt" sz="half" idx="10"/>
          </p:nvPr>
        </p:nvSpPr>
        <p:spPr>
          <a:xfrm>
            <a:off x="457200" y="6245225"/>
            <a:ext cx="2133600" cy="476250"/>
          </a:xfrm>
        </p:spPr>
        <p:txBody>
          <a:bodyPr/>
          <a:lstStyle>
            <a:lvl1pPr>
              <a:defRPr/>
            </a:lvl1pPr>
          </a:lstStyle>
          <a:p>
            <a:pPr>
              <a:defRPr/>
            </a:pPr>
            <a:endParaRPr lang="es-ES"/>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6553200" y="6245225"/>
            <a:ext cx="2133600" cy="476250"/>
          </a:xfrm>
        </p:spPr>
        <p:txBody>
          <a:bodyPr/>
          <a:lstStyle>
            <a:lvl1pPr>
              <a:defRPr smtClean="0"/>
            </a:lvl1pPr>
          </a:lstStyle>
          <a:p>
            <a:pPr>
              <a:defRPr/>
            </a:pPr>
            <a:fld id="{61DFCF5F-ED27-4CA3-A3FB-7A50DFD75C70}" type="slidenum">
              <a:rPr lang="es-ES"/>
              <a:pPr>
                <a:defRPr/>
              </a:pPr>
              <a:t>‹Nº›</a:t>
            </a:fld>
            <a:endParaRPr lang="es-ES"/>
          </a:p>
        </p:txBody>
      </p:sp>
    </p:spTree>
    <p:extLst>
      <p:ext uri="{BB962C8B-B14F-4D97-AF65-F5344CB8AC3E}">
        <p14:creationId xmlns:p14="http://schemas.microsoft.com/office/powerpoint/2010/main" val="789074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quarter" idx="2"/>
          </p:nvPr>
        </p:nvSpPr>
        <p:spPr>
          <a:xfrm>
            <a:off x="4648200" y="1600200"/>
            <a:ext cx="4038600" cy="21859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contenido"/>
          <p:cNvSpPr>
            <a:spLocks noGrp="1"/>
          </p:cNvSpPr>
          <p:nvPr>
            <p:ph sz="quarter" idx="3"/>
          </p:nvPr>
        </p:nvSpPr>
        <p:spPr>
          <a:xfrm>
            <a:off x="4648200" y="3938588"/>
            <a:ext cx="4038600" cy="21875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fecha"/>
          <p:cNvSpPr>
            <a:spLocks noGrp="1"/>
          </p:cNvSpPr>
          <p:nvPr>
            <p:ph type="dt" sz="half" idx="10"/>
          </p:nvPr>
        </p:nvSpPr>
        <p:spPr>
          <a:xfrm>
            <a:off x="457200" y="6245225"/>
            <a:ext cx="2133600" cy="476250"/>
          </a:xfrm>
        </p:spPr>
        <p:txBody>
          <a:bodyPr/>
          <a:lstStyle>
            <a:lvl1pPr>
              <a:defRPr/>
            </a:lvl1pPr>
          </a:lstStyle>
          <a:p>
            <a:pPr>
              <a:defRPr/>
            </a:pPr>
            <a:endParaRPr lang="es-ES"/>
          </a:p>
        </p:txBody>
      </p:sp>
      <p:sp>
        <p:nvSpPr>
          <p:cNvPr id="7" name="6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ES"/>
          </a:p>
        </p:txBody>
      </p:sp>
      <p:sp>
        <p:nvSpPr>
          <p:cNvPr id="8" name="7 Marcador de número de diapositiva"/>
          <p:cNvSpPr>
            <a:spLocks noGrp="1"/>
          </p:cNvSpPr>
          <p:nvPr>
            <p:ph type="sldNum" sz="quarter" idx="12"/>
          </p:nvPr>
        </p:nvSpPr>
        <p:spPr>
          <a:xfrm>
            <a:off x="6553200" y="6245225"/>
            <a:ext cx="2133600" cy="476250"/>
          </a:xfrm>
        </p:spPr>
        <p:txBody>
          <a:bodyPr/>
          <a:lstStyle>
            <a:lvl1pPr>
              <a:defRPr smtClean="0"/>
            </a:lvl1pPr>
          </a:lstStyle>
          <a:p>
            <a:pPr>
              <a:defRPr/>
            </a:pPr>
            <a:fld id="{25C8F470-FCAF-469B-BDFD-1E7CEA90CC3E}" type="slidenum">
              <a:rPr lang="es-ES"/>
              <a:pPr>
                <a:defRPr/>
              </a:pPr>
              <a:t>‹Nº›</a:t>
            </a:fld>
            <a:endParaRPr lang="es-ES"/>
          </a:p>
        </p:txBody>
      </p:sp>
    </p:spTree>
    <p:extLst>
      <p:ext uri="{BB962C8B-B14F-4D97-AF65-F5344CB8AC3E}">
        <p14:creationId xmlns:p14="http://schemas.microsoft.com/office/powerpoint/2010/main" val="22390551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a:t>Haga clic para modificar el estilo de título del patrón</a:t>
            </a:r>
            <a:endParaRPr lang="en-US"/>
          </a:p>
        </p:txBody>
      </p:sp>
      <p:sp>
        <p:nvSpPr>
          <p:cNvPr id="3" name="2 Marcador de tabla"/>
          <p:cNvSpPr>
            <a:spLocks noGrp="1"/>
          </p:cNvSpPr>
          <p:nvPr>
            <p:ph type="tbl" idx="1"/>
          </p:nvPr>
        </p:nvSpPr>
        <p:spPr>
          <a:xfrm>
            <a:off x="457200" y="1600200"/>
            <a:ext cx="8229600" cy="4525963"/>
          </a:xfrm>
        </p:spPr>
        <p:txBody>
          <a:bodyPr/>
          <a:lstStyle/>
          <a:p>
            <a:endParaRPr lang="en-US"/>
          </a:p>
        </p:txBody>
      </p:sp>
      <p:sp>
        <p:nvSpPr>
          <p:cNvPr id="4" name="3 Marcador de fecha"/>
          <p:cNvSpPr>
            <a:spLocks noGrp="1"/>
          </p:cNvSpPr>
          <p:nvPr>
            <p:ph type="dt" sz="half" idx="10"/>
          </p:nvPr>
        </p:nvSpPr>
        <p:spPr>
          <a:xfrm>
            <a:off x="457200" y="6245225"/>
            <a:ext cx="2133600" cy="476250"/>
          </a:xfrm>
        </p:spPr>
        <p:txBody>
          <a:bodyPr/>
          <a:lstStyle>
            <a:lvl1pPr>
              <a:defRPr/>
            </a:lvl1pPr>
          </a:lstStyle>
          <a:p>
            <a:pPr>
              <a:defRPr/>
            </a:pPr>
            <a:endParaRPr lang="es-ES"/>
          </a:p>
        </p:txBody>
      </p:sp>
      <p:sp>
        <p:nvSpPr>
          <p:cNvPr id="5" name="4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a:xfrm>
            <a:off x="6553200" y="6245225"/>
            <a:ext cx="2133600" cy="476250"/>
          </a:xfrm>
        </p:spPr>
        <p:txBody>
          <a:bodyPr/>
          <a:lstStyle>
            <a:lvl1pPr>
              <a:defRPr smtClean="0"/>
            </a:lvl1pPr>
          </a:lstStyle>
          <a:p>
            <a:pPr>
              <a:defRPr/>
            </a:pPr>
            <a:fld id="{F2182F48-2F2E-47ED-9C51-D5250FF424C2}" type="slidenum">
              <a:rPr lang="es-ES"/>
              <a:pPr>
                <a:defRPr/>
              </a:pPr>
              <a:t>‹Nº›</a:t>
            </a:fld>
            <a:endParaRPr lang="es-ES"/>
          </a:p>
        </p:txBody>
      </p:sp>
    </p:spTree>
    <p:extLst>
      <p:ext uri="{BB962C8B-B14F-4D97-AF65-F5344CB8AC3E}">
        <p14:creationId xmlns:p14="http://schemas.microsoft.com/office/powerpoint/2010/main" val="1453700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362D86EF-0C47-45C2-86E7-D28BAA83634E}" type="slidenum">
              <a:rPr lang="es-ES" smtClean="0"/>
              <a:pPr>
                <a:defRPr/>
              </a:pPr>
              <a:t>‹Nº›</a:t>
            </a:fld>
            <a:endParaRPr lang="es-ES"/>
          </a:p>
        </p:txBody>
      </p:sp>
    </p:spTree>
    <p:extLst>
      <p:ext uri="{BB962C8B-B14F-4D97-AF65-F5344CB8AC3E}">
        <p14:creationId xmlns:p14="http://schemas.microsoft.com/office/powerpoint/2010/main" val="3186863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AEEC6845-A135-4BF6-B596-378708125128}" type="slidenum">
              <a:rPr lang="es-ES" smtClean="0"/>
              <a:pPr>
                <a:defRPr/>
              </a:pPr>
              <a:t>‹Nº›</a:t>
            </a:fld>
            <a:endParaRPr lang="es-E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172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9F27D8DF-6EEC-41E3-BFD6-75A887A1CBAE}" type="slidenum">
              <a:rPr lang="es-ES" smtClean="0"/>
              <a:pPr>
                <a:defRPr/>
              </a:pPr>
              <a:t>‹Nº›</a:t>
            </a:fld>
            <a:endParaRPr lang="es-ES"/>
          </a:p>
        </p:txBody>
      </p:sp>
    </p:spTree>
    <p:extLst>
      <p:ext uri="{BB962C8B-B14F-4D97-AF65-F5344CB8AC3E}">
        <p14:creationId xmlns:p14="http://schemas.microsoft.com/office/powerpoint/2010/main" val="3834055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2613B3BE-B710-4CBE-B70E-30E3FDA0C465}" type="slidenum">
              <a:rPr lang="es-ES" smtClean="0"/>
              <a:pPr>
                <a:defRPr/>
              </a:pPr>
              <a:t>‹Nº›</a:t>
            </a:fld>
            <a:endParaRPr lang="es-ES"/>
          </a:p>
        </p:txBody>
      </p:sp>
    </p:spTree>
    <p:extLst>
      <p:ext uri="{BB962C8B-B14F-4D97-AF65-F5344CB8AC3E}">
        <p14:creationId xmlns:p14="http://schemas.microsoft.com/office/powerpoint/2010/main" val="1336720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ABB54B3A-32BD-4995-92AF-1FCFE56DBE37}" type="slidenum">
              <a:rPr lang="es-ES" smtClean="0"/>
              <a:pPr>
                <a:defRPr/>
              </a:pPr>
              <a:t>‹Nº›</a:t>
            </a:fld>
            <a:endParaRPr lang="es-ES"/>
          </a:p>
        </p:txBody>
      </p:sp>
    </p:spTree>
    <p:extLst>
      <p:ext uri="{BB962C8B-B14F-4D97-AF65-F5344CB8AC3E}">
        <p14:creationId xmlns:p14="http://schemas.microsoft.com/office/powerpoint/2010/main" val="102919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endParaRPr lang="es-ES"/>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s-ES"/>
          </a:p>
        </p:txBody>
      </p:sp>
      <p:sp>
        <p:nvSpPr>
          <p:cNvPr id="9" name="Slide Number Placeholder 8"/>
          <p:cNvSpPr>
            <a:spLocks noGrp="1"/>
          </p:cNvSpPr>
          <p:nvPr>
            <p:ph type="sldNum" sz="quarter" idx="12"/>
          </p:nvPr>
        </p:nvSpPr>
        <p:spPr/>
        <p:txBody>
          <a:bodyPr/>
          <a:lstStyle/>
          <a:p>
            <a:pPr>
              <a:defRPr/>
            </a:pPr>
            <a:fld id="{EDA23E09-D31F-4DD6-85D9-857200A80693}" type="slidenum">
              <a:rPr lang="es-ES" smtClean="0"/>
              <a:pPr>
                <a:defRPr/>
              </a:pPr>
              <a:t>‹Nº›</a:t>
            </a:fld>
            <a:endParaRPr lang="es-ES"/>
          </a:p>
        </p:txBody>
      </p:sp>
    </p:spTree>
    <p:extLst>
      <p:ext uri="{BB962C8B-B14F-4D97-AF65-F5344CB8AC3E}">
        <p14:creationId xmlns:p14="http://schemas.microsoft.com/office/powerpoint/2010/main" val="3473935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defRPr/>
            </a:pPr>
            <a:endParaRPr lang="es-E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defRPr/>
            </a:pPr>
            <a:endParaRPr lang="es-E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514E6F21-C2B7-49BE-90E6-4A8AD1314F6E}" type="slidenum">
              <a:rPr lang="es-ES" smtClean="0"/>
              <a:pPr>
                <a:defRPr/>
              </a:pPr>
              <a:t>‹Nº›</a:t>
            </a:fld>
            <a:endParaRPr lang="es-ES"/>
          </a:p>
        </p:txBody>
      </p:sp>
    </p:spTree>
    <p:extLst>
      <p:ext uri="{BB962C8B-B14F-4D97-AF65-F5344CB8AC3E}">
        <p14:creationId xmlns:p14="http://schemas.microsoft.com/office/powerpoint/2010/main" val="3439798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pPr>
              <a:defRPr/>
            </a:pPr>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0C7B1D9F-1CC5-4966-92F4-9BCD6D83BEFC}" type="slidenum">
              <a:rPr lang="es-ES" smtClean="0"/>
              <a:pPr>
                <a:defRPr/>
              </a:pPr>
              <a:t>‹Nº›</a:t>
            </a:fld>
            <a:endParaRPr lang="es-ES"/>
          </a:p>
        </p:txBody>
      </p:sp>
    </p:spTree>
    <p:extLst>
      <p:ext uri="{BB962C8B-B14F-4D97-AF65-F5344CB8AC3E}">
        <p14:creationId xmlns:p14="http://schemas.microsoft.com/office/powerpoint/2010/main" val="2843418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defRPr/>
            </a:pPr>
            <a:endParaRPr lang="es-E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s-E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pPr>
              <a:defRPr/>
            </a:pPr>
            <a:fld id="{ABB54B3A-32BD-4995-92AF-1FCFE56DBE37}" type="slidenum">
              <a:rPr lang="es-ES" smtClean="0"/>
              <a:pPr>
                <a:defRPr/>
              </a:pPr>
              <a:t>‹Nº›</a:t>
            </a:fld>
            <a:endParaRPr lang="es-E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100173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4.wmf"/><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vmlDrawing" Target="../drawings/vmlDrawing3.vml"/><Relationship Id="rId5" Type="http://schemas.openxmlformats.org/officeDocument/2006/relationships/image" Target="../media/image5.wmf"/><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vmlDrawing" Target="../drawings/vmlDrawing5.vml"/><Relationship Id="rId5" Type="http://schemas.openxmlformats.org/officeDocument/2006/relationships/image" Target="../media/image7.wmf"/><Relationship Id="rId4"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8.wmf"/><Relationship Id="rId4" Type="http://schemas.openxmlformats.org/officeDocument/2006/relationships/oleObject" Target="../embeddings/oleObject6.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9.wmf"/><Relationship Id="rId4" Type="http://schemas.openxmlformats.org/officeDocument/2006/relationships/oleObject" Target="../embeddings/oleObject7.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10.emf"/><Relationship Id="rId4" Type="http://schemas.openxmlformats.org/officeDocument/2006/relationships/oleObject" Target="../embeddings/oleObject8.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13.wmf"/><Relationship Id="rId4" Type="http://schemas.openxmlformats.org/officeDocument/2006/relationships/oleObject" Target="../embeddings/oleObject9.bin"/></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2.xml"/><Relationship Id="rId7" Type="http://schemas.openxmlformats.org/officeDocument/2006/relationships/image" Target="../media/image15.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11.bin"/><Relationship Id="rId5" Type="http://schemas.openxmlformats.org/officeDocument/2006/relationships/image" Target="../media/image14.wmf"/><Relationship Id="rId4" Type="http://schemas.openxmlformats.org/officeDocument/2006/relationships/oleObject" Target="../embeddings/oleObject10.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a:extLst>
              <a:ext uri="{FF2B5EF4-FFF2-40B4-BE49-F238E27FC236}">
                <a16:creationId xmlns:a16="http://schemas.microsoft.com/office/drawing/2014/main" id="{9169113E-EA72-435E-918B-A3B39AB8166F}"/>
              </a:ext>
            </a:extLst>
          </p:cNvPr>
          <p:cNvSpPr txBox="1">
            <a:spLocks/>
          </p:cNvSpPr>
          <p:nvPr/>
        </p:nvSpPr>
        <p:spPr>
          <a:xfrm>
            <a:off x="611560" y="1158388"/>
            <a:ext cx="8250237" cy="5221288"/>
          </a:xfrm>
          <a:prstGeom prst="rect">
            <a:avLst/>
          </a:prstGeom>
        </p:spPr>
        <p:txBody>
          <a:bodyPr vert="horz" lIns="91440" tIns="45720" rIns="91440" bIns="45720" rtlCol="0">
            <a:normAutofit fontScale="325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marL="365760" indent="-283464">
              <a:spcAft>
                <a:spcPts val="0"/>
              </a:spcAft>
              <a:buFont typeface="Wingdings 2"/>
              <a:buChar char=""/>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Créditos Institucionales: </a:t>
            </a:r>
          </a:p>
          <a:p>
            <a:pPr marL="365760" indent="-283464">
              <a:spcAft>
                <a:spcPts val="0"/>
              </a:spcAft>
              <a:buFont typeface="Wingdings 2"/>
              <a:buNone/>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			15 créditos.</a:t>
            </a:r>
          </a:p>
          <a:p>
            <a:pPr marL="365760" indent="-283464">
              <a:spcAft>
                <a:spcPts val="0"/>
              </a:spcAft>
              <a:buFont typeface="Wingdings 2"/>
              <a:buChar char=""/>
              <a:defRPr/>
            </a:pPr>
            <a:endPar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a:p>
            <a:pPr marL="365760" indent="-283464">
              <a:spcAft>
                <a:spcPts val="0"/>
              </a:spcAft>
              <a:buFont typeface="Wingdings 2"/>
              <a:buChar char=""/>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 Titulo de la guía para la Unidad de Aprendizaje:</a:t>
            </a:r>
          </a:p>
          <a:p>
            <a:pPr marL="365760" indent="-283464">
              <a:spcAft>
                <a:spcPts val="0"/>
              </a:spcAft>
              <a:buFont typeface="Wingdings 2"/>
              <a:buNone/>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		“INTRODUCCIÓN GENERAL AL ESTUDIO TÉCNICO, LEGAL Y FINANCIERO </a:t>
            </a:r>
          </a:p>
          <a:p>
            <a:pPr marL="365760" indent="-283464">
              <a:spcAft>
                <a:spcPts val="0"/>
              </a:spcAft>
              <a:buFont typeface="Wingdings 2"/>
              <a:buNone/>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				DE UN PLAN DE NEGOCIOS”.</a:t>
            </a:r>
          </a:p>
          <a:p>
            <a:pPr marL="365760" indent="-283464">
              <a:spcAft>
                <a:spcPts val="0"/>
              </a:spcAft>
              <a:buFont typeface="Wingdings 2"/>
              <a:buChar char=""/>
              <a:defRPr/>
            </a:pPr>
            <a:endPar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a:p>
            <a:pPr marL="365760" indent="-283464">
              <a:spcAft>
                <a:spcPts val="0"/>
              </a:spcAft>
              <a:buFont typeface="Wingdings 2"/>
              <a:buChar char=""/>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 Nombre del programa educativo:</a:t>
            </a:r>
          </a:p>
          <a:p>
            <a:pPr marL="365760" indent="-283464">
              <a:spcAft>
                <a:spcPts val="0"/>
              </a:spcAft>
              <a:buFont typeface="Wingdings 2"/>
              <a:buNone/>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			Licenciatura en INFORMATICA ADMINISTRATIVA.</a:t>
            </a:r>
          </a:p>
          <a:p>
            <a:pPr marL="365760" indent="-283464">
              <a:spcAft>
                <a:spcPts val="0"/>
              </a:spcAft>
              <a:buFont typeface="Wingdings 2"/>
              <a:buChar char=""/>
              <a:defRPr/>
            </a:pPr>
            <a:endPar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a:p>
            <a:pPr marL="365760" indent="-283464">
              <a:spcAft>
                <a:spcPts val="0"/>
              </a:spcAft>
              <a:buFont typeface="Wingdings 2"/>
              <a:buChar char=""/>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Unidad de Aprendizaje:</a:t>
            </a:r>
          </a:p>
          <a:p>
            <a:pPr marL="365760" indent="-283464">
              <a:spcAft>
                <a:spcPts val="0"/>
              </a:spcAft>
              <a:buFont typeface="Wingdings 2"/>
              <a:buNone/>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			DESARROLLO EMPRESARIAL</a:t>
            </a:r>
          </a:p>
          <a:p>
            <a:pPr marL="365760" indent="-283464">
              <a:spcAft>
                <a:spcPts val="0"/>
              </a:spcAft>
              <a:buFont typeface="Wingdings 2"/>
              <a:buChar char=""/>
              <a:defRPr/>
            </a:pPr>
            <a:endPar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a:p>
            <a:pPr marL="365760" indent="-283464">
              <a:spcAft>
                <a:spcPts val="0"/>
              </a:spcAft>
              <a:buFont typeface="Wingdings 2"/>
              <a:buChar char=""/>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Espacio Académico : </a:t>
            </a:r>
          </a:p>
          <a:p>
            <a:pPr marL="365760" indent="-283464">
              <a:spcAft>
                <a:spcPts val="0"/>
              </a:spcAft>
              <a:buFont typeface="Wingdings 2"/>
              <a:buNone/>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			Centro Universitario UAEM Valle de Teotihuacán.</a:t>
            </a:r>
          </a:p>
          <a:p>
            <a:pPr marL="365760" indent="-283464">
              <a:spcAft>
                <a:spcPts val="0"/>
              </a:spcAft>
              <a:buFont typeface="Wingdings 2"/>
              <a:buNone/>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	</a:t>
            </a:r>
          </a:p>
          <a:p>
            <a:pPr marL="365760" indent="-283464">
              <a:spcAft>
                <a:spcPts val="0"/>
              </a:spcAft>
              <a:buFont typeface="Wingdings 2"/>
              <a:buChar char=""/>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 Nombre del Responsable: </a:t>
            </a:r>
          </a:p>
          <a:p>
            <a:pPr marL="365760" indent="-283464">
              <a:spcAft>
                <a:spcPts val="0"/>
              </a:spcAft>
              <a:buFont typeface="Wingdings 2"/>
              <a:buNone/>
              <a:defRPr/>
            </a:pPr>
            <a:r>
              <a:rPr lang="es-MX"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			DRA. EN T.I.E. JAQUELINE SÁNCHEZ ESPINOZA</a:t>
            </a:r>
            <a:endParaRPr lang="es-ES" sz="3800" b="1" dirty="0">
              <a:solidFill>
                <a:schemeClr val="tx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a:p>
            <a:pPr marL="365760" indent="-283464">
              <a:spcAft>
                <a:spcPts val="0"/>
              </a:spcAft>
              <a:buFont typeface="Wingdings 2"/>
              <a:buChar char=""/>
              <a:defRPr/>
            </a:pPr>
            <a:endParaRPr lang="es-MX" b="1" dirty="0">
              <a:solidFill>
                <a:schemeClr val="tx1"/>
              </a:solidFill>
              <a:effectLst>
                <a:outerShdw blurRad="38100" dist="38100" dir="2700000" algn="tl">
                  <a:srgbClr val="000000">
                    <a:alpha val="43137"/>
                  </a:srgbClr>
                </a:outerShdw>
              </a:effectLst>
              <a:latin typeface="Arial Narrow" panose="020B0606020202030204" pitchFamily="34" charset="0"/>
            </a:endParaRPr>
          </a:p>
        </p:txBody>
      </p:sp>
      <p:pic>
        <p:nvPicPr>
          <p:cNvPr id="4" name="Picture 6">
            <a:extLst>
              <a:ext uri="{FF2B5EF4-FFF2-40B4-BE49-F238E27FC236}">
                <a16:creationId xmlns:a16="http://schemas.microsoft.com/office/drawing/2014/main" id="{D4C804ED-C58C-49C6-81B8-2F8466F86E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77313"/>
            <a:ext cx="1036637"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11 CuadroTexto">
            <a:extLst>
              <a:ext uri="{FF2B5EF4-FFF2-40B4-BE49-F238E27FC236}">
                <a16:creationId xmlns:a16="http://schemas.microsoft.com/office/drawing/2014/main" id="{3D518D32-68A9-48C0-BBD7-56DA8C4E9B12}"/>
              </a:ext>
            </a:extLst>
          </p:cNvPr>
          <p:cNvSpPr txBox="1">
            <a:spLocks noChangeArrowheads="1"/>
          </p:cNvSpPr>
          <p:nvPr/>
        </p:nvSpPr>
        <p:spPr bwMode="auto">
          <a:xfrm>
            <a:off x="1835696" y="188913"/>
            <a:ext cx="7489825"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2400">
                <a:solidFill>
                  <a:schemeClr val="tx1"/>
                </a:solidFill>
                <a:latin typeface="Times New Roman" panose="02020603050405020304" pitchFamily="18" charset="0"/>
              </a:defRPr>
            </a:lvl9pPr>
          </a:lstStyle>
          <a:p>
            <a:r>
              <a:rPr lang="es-ES" altLang="es-MX" sz="2800" b="1" dirty="0">
                <a:latin typeface="Arial Narrow" panose="020B0606020202030204" pitchFamily="34" charset="0"/>
              </a:rPr>
              <a:t>Universidad Autónoma del Estado de México</a:t>
            </a:r>
          </a:p>
          <a:p>
            <a:r>
              <a:rPr lang="es-ES" altLang="es-MX" sz="1800" b="1" i="1" dirty="0">
                <a:latin typeface="Arial Narrow" panose="020B0606020202030204" pitchFamily="34" charset="0"/>
              </a:rPr>
              <a:t>Centro Universitario UAEM Valle de Teotihuacán</a:t>
            </a:r>
          </a:p>
        </p:txBody>
      </p:sp>
      <p:sp>
        <p:nvSpPr>
          <p:cNvPr id="6" name="CuadroTexto 6">
            <a:extLst>
              <a:ext uri="{FF2B5EF4-FFF2-40B4-BE49-F238E27FC236}">
                <a16:creationId xmlns:a16="http://schemas.microsoft.com/office/drawing/2014/main" id="{B262F17A-2A10-418B-B6A6-3264DF33BC63}"/>
              </a:ext>
            </a:extLst>
          </p:cNvPr>
          <p:cNvSpPr txBox="1">
            <a:spLocks noChangeArrowheads="1"/>
          </p:cNvSpPr>
          <p:nvPr/>
        </p:nvSpPr>
        <p:spPr bwMode="auto">
          <a:xfrm>
            <a:off x="6574436" y="1152700"/>
            <a:ext cx="25923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82"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82"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82"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82"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82"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82"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82"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82"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82" charset="2"/>
              <a:buChar char=""/>
              <a:defRPr sz="1200">
                <a:solidFill>
                  <a:srgbClr val="404040"/>
                </a:solidFill>
                <a:latin typeface="Century Gothic" panose="020B0502020202020204" pitchFamily="34" charset="0"/>
              </a:defRPr>
            </a:lvl9pPr>
          </a:lstStyle>
          <a:p>
            <a:pPr>
              <a:spcBef>
                <a:spcPct val="0"/>
              </a:spcBef>
              <a:buClrTx/>
              <a:buFontTx/>
              <a:buNone/>
            </a:pPr>
            <a:r>
              <a:rPr lang="es-MX" altLang="es-MX" sz="1400" b="1" dirty="0">
                <a:solidFill>
                  <a:schemeClr val="tx1"/>
                </a:solidFill>
                <a:latin typeface="Times New Roman" panose="02020603050405020304" pitchFamily="18" charset="0"/>
              </a:rPr>
              <a:t>Fecha 27 de septiembre 2019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6689725" y="-674688"/>
            <a:ext cx="268288" cy="457200"/>
          </a:xfrm>
          <a:prstGeom prst="rect">
            <a:avLst/>
          </a:prstGeom>
          <a:noFill/>
          <a:ln w="9525">
            <a:noFill/>
            <a:miter lim="800000"/>
            <a:headEnd/>
            <a:tailEnd/>
          </a:ln>
        </p:spPr>
        <p:txBody>
          <a:bodyPr wrap="none" lIns="92075" tIns="46038" rIns="92075" bIns="46038">
            <a:spAutoFit/>
          </a:bodyPr>
          <a:lstStyle/>
          <a:p>
            <a:r>
              <a:rPr lang="es-ES_tradnl" sz="2400"/>
              <a:t> </a:t>
            </a:r>
          </a:p>
        </p:txBody>
      </p:sp>
      <p:sp>
        <p:nvSpPr>
          <p:cNvPr id="89091" name="Rectangle 3"/>
          <p:cNvSpPr>
            <a:spLocks noChangeArrowheads="1"/>
          </p:cNvSpPr>
          <p:nvPr/>
        </p:nvSpPr>
        <p:spPr bwMode="auto">
          <a:xfrm>
            <a:off x="469081" y="2565424"/>
            <a:ext cx="8207375" cy="3671888"/>
          </a:xfrm>
          <a:prstGeom prst="rect">
            <a:avLst/>
          </a:prstGeom>
          <a:noFill/>
          <a:ln w="9525">
            <a:noFill/>
            <a:miter lim="800000"/>
            <a:headEnd/>
            <a:tailEnd/>
          </a:ln>
        </p:spPr>
        <p:txBody>
          <a:bodyPr/>
          <a:lstStyle/>
          <a:p>
            <a:pPr algn="just" eaLnBrk="0" hangingPunct="0">
              <a:lnSpc>
                <a:spcPct val="90000"/>
              </a:lnSpc>
            </a:pPr>
            <a:r>
              <a:rPr lang="es-MX" sz="2000" b="1" dirty="0">
                <a:latin typeface="Tahoma" pitchFamily="34" charset="0"/>
              </a:rPr>
              <a:t>3. M</a:t>
            </a:r>
            <a:r>
              <a:rPr lang="es-ES" sz="2000" b="1" dirty="0" err="1">
                <a:latin typeface="Tahoma" pitchFamily="34" charset="0"/>
              </a:rPr>
              <a:t>odelos</a:t>
            </a:r>
            <a:r>
              <a:rPr lang="es-ES" sz="2000" b="1" dirty="0">
                <a:latin typeface="Tahoma" pitchFamily="34" charset="0"/>
              </a:rPr>
              <a:t> de series de tiempo:</a:t>
            </a:r>
            <a:r>
              <a:rPr lang="es-ES" sz="2000" dirty="0">
                <a:latin typeface="Tahoma" pitchFamily="34" charset="0"/>
              </a:rPr>
              <a:t> comportamiento mercado a futuro puede determinarse por lo sucedido pasado. Condición: información histórica confiable y completa </a:t>
            </a:r>
          </a:p>
          <a:p>
            <a:pPr algn="just" eaLnBrk="0" hangingPunct="0">
              <a:lnSpc>
                <a:spcPct val="90000"/>
              </a:lnSpc>
              <a:buFontTx/>
              <a:buAutoNum type="arabicPeriod" startAt="3"/>
            </a:pPr>
            <a:endParaRPr lang="es-ES" sz="2000" dirty="0">
              <a:latin typeface="Tahoma" pitchFamily="34" charset="0"/>
            </a:endParaRPr>
          </a:p>
          <a:p>
            <a:pPr algn="just" eaLnBrk="0" hangingPunct="0">
              <a:lnSpc>
                <a:spcPct val="90000"/>
              </a:lnSpc>
            </a:pPr>
            <a:r>
              <a:rPr lang="es-ES" sz="2000" dirty="0">
                <a:latin typeface="Tahoma" pitchFamily="34" charset="0"/>
              </a:rPr>
              <a:t>Objetivo: Tener idea </a:t>
            </a:r>
            <a:r>
              <a:rPr lang="es-ES" sz="2000" dirty="0" err="1">
                <a:latin typeface="Tahoma" pitchFamily="34" charset="0"/>
              </a:rPr>
              <a:t>apro</a:t>
            </a:r>
            <a:r>
              <a:rPr lang="es-MX" sz="2000" dirty="0">
                <a:latin typeface="Tahoma" pitchFamily="34" charset="0"/>
              </a:rPr>
              <a:t>x</a:t>
            </a:r>
            <a:r>
              <a:rPr lang="es-ES" sz="2000" dirty="0">
                <a:latin typeface="Tahoma" pitchFamily="34" charset="0"/>
              </a:rPr>
              <a:t>. de su evolución pronosticar comportamiento futuro con algún grado de certeza: </a:t>
            </a:r>
          </a:p>
          <a:p>
            <a:pPr algn="just" eaLnBrk="0" hangingPunct="0">
              <a:lnSpc>
                <a:spcPct val="90000"/>
              </a:lnSpc>
            </a:pPr>
            <a:endParaRPr lang="es-ES" sz="2000" dirty="0">
              <a:latin typeface="Tahoma" pitchFamily="34" charset="0"/>
            </a:endParaRPr>
          </a:p>
          <a:p>
            <a:pPr algn="just" eaLnBrk="0" hangingPunct="0">
              <a:lnSpc>
                <a:spcPct val="90000"/>
              </a:lnSpc>
            </a:pPr>
            <a:r>
              <a:rPr lang="es-ES" sz="2000" dirty="0">
                <a:latin typeface="Tahoma" pitchFamily="34" charset="0"/>
              </a:rPr>
              <a:t>Promedios móviles</a:t>
            </a:r>
          </a:p>
          <a:p>
            <a:pPr algn="just" eaLnBrk="0" hangingPunct="0">
              <a:lnSpc>
                <a:spcPct val="90000"/>
              </a:lnSpc>
            </a:pPr>
            <a:r>
              <a:rPr lang="es-ES" sz="2000" dirty="0">
                <a:latin typeface="Tahoma" pitchFamily="34" charset="0"/>
              </a:rPr>
              <a:t>Afinamiento exponencial</a:t>
            </a:r>
          </a:p>
          <a:p>
            <a:pPr algn="just" eaLnBrk="0" hangingPunct="0">
              <a:lnSpc>
                <a:spcPct val="90000"/>
              </a:lnSpc>
            </a:pPr>
            <a:r>
              <a:rPr lang="es-ES" sz="2000" dirty="0">
                <a:latin typeface="Tahoma" pitchFamily="34" charset="0"/>
              </a:rPr>
              <a:t>Ajuste lineal criterio mínimos cuadrados.</a:t>
            </a:r>
          </a:p>
        </p:txBody>
      </p:sp>
      <p:sp>
        <p:nvSpPr>
          <p:cNvPr id="89092" name="Rectangle 14"/>
          <p:cNvSpPr>
            <a:spLocks noChangeArrowheads="1"/>
          </p:cNvSpPr>
          <p:nvPr/>
        </p:nvSpPr>
        <p:spPr bwMode="auto">
          <a:xfrm>
            <a:off x="73025" y="1350963"/>
            <a:ext cx="9036050" cy="782637"/>
          </a:xfrm>
          <a:prstGeom prst="rect">
            <a:avLst/>
          </a:prstGeom>
          <a:noFill/>
          <a:ln w="9525">
            <a:noFill/>
            <a:miter lim="800000"/>
            <a:headEnd/>
            <a:tailEnd/>
          </a:ln>
        </p:spPr>
        <p:txBody>
          <a:bodyPr anchor="ctr"/>
          <a:lstStyle/>
          <a:p>
            <a:pPr algn="ctr"/>
            <a:r>
              <a:rPr lang="es-ES" sz="3200" b="1">
                <a:solidFill>
                  <a:schemeClr val="accent2"/>
                </a:solidFill>
                <a:latin typeface="Tahoma" pitchFamily="34" charset="0"/>
              </a:rPr>
              <a:t>El estudio de mercado – Métodos de proyección</a:t>
            </a:r>
          </a:p>
        </p:txBody>
      </p:sp>
      <p:sp>
        <p:nvSpPr>
          <p:cNvPr id="7"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1139" name="Group 3"/>
          <p:cNvGraphicFramePr>
            <a:graphicFrameLocks noGrp="1"/>
          </p:cNvGraphicFramePr>
          <p:nvPr>
            <p:ph/>
            <p:extLst>
              <p:ext uri="{D42A27DB-BD31-4B8C-83A1-F6EECF244321}">
                <p14:modId xmlns:p14="http://schemas.microsoft.com/office/powerpoint/2010/main" val="2645135969"/>
              </p:ext>
            </p:extLst>
          </p:nvPr>
        </p:nvGraphicFramePr>
        <p:xfrm>
          <a:off x="2700337" y="2492896"/>
          <a:ext cx="3960812" cy="3652013"/>
        </p:xfrm>
        <a:graphic>
          <a:graphicData uri="http://schemas.openxmlformats.org/drawingml/2006/table">
            <a:tbl>
              <a:tblPr/>
              <a:tblGrid>
                <a:gridCol w="779462">
                  <a:extLst>
                    <a:ext uri="{9D8B030D-6E8A-4147-A177-3AD203B41FA5}">
                      <a16:colId xmlns:a16="http://schemas.microsoft.com/office/drawing/2014/main" val="20000"/>
                    </a:ext>
                  </a:extLst>
                </a:gridCol>
                <a:gridCol w="1509713">
                  <a:extLst>
                    <a:ext uri="{9D8B030D-6E8A-4147-A177-3AD203B41FA5}">
                      <a16:colId xmlns:a16="http://schemas.microsoft.com/office/drawing/2014/main" val="20001"/>
                    </a:ext>
                  </a:extLst>
                </a:gridCol>
                <a:gridCol w="1671637">
                  <a:extLst>
                    <a:ext uri="{9D8B030D-6E8A-4147-A177-3AD203B41FA5}">
                      <a16:colId xmlns:a16="http://schemas.microsoft.com/office/drawing/2014/main" val="20002"/>
                    </a:ext>
                  </a:extLst>
                </a:gridCol>
              </a:tblGrid>
              <a:tr h="4016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Año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Demanda en Mts</a:t>
                      </a:r>
                      <a:r>
                        <a:rPr kumimoji="0" lang="en-US" sz="1600" b="1" i="0" u="none" strike="noStrike" cap="none" normalizeH="0" baseline="0">
                          <a:ln>
                            <a:noFill/>
                          </a:ln>
                          <a:solidFill>
                            <a:schemeClr val="tx1"/>
                          </a:solidFill>
                          <a:effectLst/>
                          <a:latin typeface="Tahoma" pitchFamily="34" charset="0"/>
                        </a:rPr>
                        <a:t>²</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Oferta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en Mts</a:t>
                      </a:r>
                      <a:r>
                        <a:rPr kumimoji="0" lang="en-US" sz="1600" b="1" i="0" u="none" strike="noStrike" cap="none" normalizeH="0" baseline="0">
                          <a:ln>
                            <a:noFill/>
                          </a:ln>
                          <a:solidFill>
                            <a:schemeClr val="tx1"/>
                          </a:solidFill>
                          <a:effectLst/>
                          <a:latin typeface="Tahoma" pitchFamily="34" charset="0"/>
                        </a:rPr>
                        <a:t>²</a:t>
                      </a:r>
                      <a:endParaRPr kumimoji="0" lang="es-ES" sz="1600" b="1" i="0" u="none" strike="noStrike" cap="none" normalizeH="0" baseline="0">
                        <a:ln>
                          <a:noFill/>
                        </a:ln>
                        <a:solidFill>
                          <a:schemeClr val="tx1"/>
                        </a:solidFill>
                        <a:effectLst/>
                        <a:latin typeface="Tahoma" pitchFamily="34"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extLst>
                  <a:ext uri="{0D108BD9-81ED-4DB2-BD59-A6C34878D82A}">
                    <a16:rowId xmlns:a16="http://schemas.microsoft.com/office/drawing/2014/main" val="10000"/>
                  </a:ext>
                </a:extLst>
              </a:tr>
              <a:tr h="3397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2000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1500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655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85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2001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1575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680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41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2002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1600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705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22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2003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1650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724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190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2004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1683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729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14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2005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1714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755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079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2006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1745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759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095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2007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1798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770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095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2008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Tahoma" pitchFamily="34" charset="0"/>
                        </a:rPr>
                        <a:t>1853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dirty="0">
                          <a:ln>
                            <a:noFill/>
                          </a:ln>
                          <a:solidFill>
                            <a:schemeClr val="tx1"/>
                          </a:solidFill>
                          <a:effectLst/>
                          <a:latin typeface="Tahoma" pitchFamily="34" charset="0"/>
                        </a:rPr>
                        <a:t>820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91185" name="Text Box 49"/>
          <p:cNvSpPr txBox="1">
            <a:spLocks noChangeArrowheads="1"/>
          </p:cNvSpPr>
          <p:nvPr/>
        </p:nvSpPr>
        <p:spPr bwMode="auto">
          <a:xfrm>
            <a:off x="782377" y="1196752"/>
            <a:ext cx="7796733" cy="1190625"/>
          </a:xfrm>
          <a:prstGeom prst="rect">
            <a:avLst/>
          </a:prstGeom>
          <a:noFill/>
          <a:ln w="9525">
            <a:noFill/>
            <a:miter lim="800000"/>
            <a:headEnd/>
            <a:tailEnd/>
          </a:ln>
          <a:effectLst/>
        </p:spPr>
        <p:txBody>
          <a:bodyPr wrap="square">
            <a:spAutoFit/>
          </a:bodyPr>
          <a:lstStyle/>
          <a:p>
            <a:pPr algn="just"/>
            <a:r>
              <a:rPr lang="es-ES" dirty="0">
                <a:latin typeface="Tahoma" pitchFamily="34" charset="0"/>
              </a:rPr>
              <a:t>La siguiente tabla presenta la evolución de la demanda y oferta de vivienda en metros cuadrados del barrio las Margaritas. De acuerdo a lo anterior, identifique el déficit de demanda de los años 2009, 2010, 2011, 2012, 2013 y 2014. </a:t>
            </a:r>
          </a:p>
        </p:txBody>
      </p:sp>
      <p:sp>
        <p:nvSpPr>
          <p:cNvPr id="6"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3"/>
          <p:cNvSpPr>
            <a:spLocks noGrp="1" noChangeArrowheads="1"/>
          </p:cNvSpPr>
          <p:nvPr>
            <p:ph type="body" sz="half" idx="1"/>
          </p:nvPr>
        </p:nvSpPr>
        <p:spPr>
          <a:xfrm>
            <a:off x="568118" y="1268760"/>
            <a:ext cx="8291513" cy="792088"/>
          </a:xfrm>
        </p:spPr>
        <p:txBody>
          <a:bodyPr/>
          <a:lstStyle/>
          <a:p>
            <a:pPr marL="0" indent="0">
              <a:buFontTx/>
              <a:buNone/>
            </a:pPr>
            <a:r>
              <a:rPr lang="es-ES" sz="2000" b="1" dirty="0">
                <a:latin typeface="Tahoma" pitchFamily="34" charset="0"/>
              </a:rPr>
              <a:t>PASO 1:</a:t>
            </a:r>
            <a:r>
              <a:rPr lang="es-ES" sz="2000" dirty="0">
                <a:latin typeface="Tahoma" pitchFamily="34" charset="0"/>
              </a:rPr>
              <a:t> Encontrar la línea recta que mejor se ajuste a la tendencia de los datos de demanda.</a:t>
            </a:r>
          </a:p>
        </p:txBody>
      </p:sp>
      <p:graphicFrame>
        <p:nvGraphicFramePr>
          <p:cNvPr id="93188" name="Object 4"/>
          <p:cNvGraphicFramePr>
            <a:graphicFrameLocks noGrp="1" noChangeAspect="1"/>
          </p:cNvGraphicFramePr>
          <p:nvPr>
            <p:ph sz="half" idx="2"/>
            <p:extLst>
              <p:ext uri="{D42A27DB-BD31-4B8C-83A1-F6EECF244321}">
                <p14:modId xmlns:p14="http://schemas.microsoft.com/office/powerpoint/2010/main" val="3771446413"/>
              </p:ext>
            </p:extLst>
          </p:nvPr>
        </p:nvGraphicFramePr>
        <p:xfrm>
          <a:off x="960230" y="2062079"/>
          <a:ext cx="7507287" cy="3959225"/>
        </p:xfrm>
        <a:graphic>
          <a:graphicData uri="http://schemas.openxmlformats.org/presentationml/2006/ole">
            <mc:AlternateContent xmlns:mc="http://schemas.openxmlformats.org/markup-compatibility/2006">
              <mc:Choice xmlns:v="urn:schemas-microsoft-com:vml" Requires="v">
                <p:oleObj spid="_x0000_s93203" name="Gráfico" r:id="rId4" imgW="7658100" imgH="4038600" progId="Excel.Sheet.8">
                  <p:embed/>
                </p:oleObj>
              </mc:Choice>
              <mc:Fallback>
                <p:oleObj name="Gráfico" r:id="rId4" imgW="7658100" imgH="4038600" progId="Excel.Sheet.8">
                  <p:embed/>
                  <p:pic>
                    <p:nvPicPr>
                      <p:cNvPr id="0" name="Picture 5"/>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0230" y="2062079"/>
                        <a:ext cx="7507287" cy="395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3189" name="Line 5"/>
          <p:cNvSpPr>
            <a:spLocks noChangeShapeType="1"/>
          </p:cNvSpPr>
          <p:nvPr/>
        </p:nvSpPr>
        <p:spPr bwMode="auto">
          <a:xfrm flipV="1">
            <a:off x="1835150" y="3213100"/>
            <a:ext cx="6265863" cy="792163"/>
          </a:xfrm>
          <a:prstGeom prst="line">
            <a:avLst/>
          </a:prstGeom>
          <a:noFill/>
          <a:ln w="19050">
            <a:solidFill>
              <a:srgbClr val="CC0000"/>
            </a:solidFill>
            <a:round/>
            <a:headEnd/>
            <a:tailEnd/>
          </a:ln>
          <a:effectLst/>
        </p:spPr>
        <p:txBody>
          <a:bodyPr/>
          <a:lstStyle/>
          <a:p>
            <a:endParaRPr lang="en-US"/>
          </a:p>
        </p:txBody>
      </p:sp>
      <p:sp>
        <p:nvSpPr>
          <p:cNvPr id="8"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body" sz="half" idx="1"/>
          </p:nvPr>
        </p:nvSpPr>
        <p:spPr>
          <a:xfrm>
            <a:off x="457200" y="1782763"/>
            <a:ext cx="8002588" cy="4525962"/>
          </a:xfrm>
        </p:spPr>
        <p:txBody>
          <a:bodyPr/>
          <a:lstStyle/>
          <a:p>
            <a:pPr algn="just"/>
            <a:r>
              <a:rPr lang="es-ES" sz="2800">
                <a:latin typeface="Tahoma" pitchFamily="34" charset="0"/>
              </a:rPr>
              <a:t>Fórmula de la línea recta, para hallar la demanda futura:</a:t>
            </a:r>
            <a:r>
              <a:rPr lang="es-ES" sz="2800"/>
              <a:t> </a:t>
            </a:r>
          </a:p>
        </p:txBody>
      </p:sp>
      <p:graphicFrame>
        <p:nvGraphicFramePr>
          <p:cNvPr id="95236" name="Object 4"/>
          <p:cNvGraphicFramePr>
            <a:graphicFrameLocks noGrp="1" noChangeAspect="1"/>
          </p:cNvGraphicFramePr>
          <p:nvPr>
            <p:ph sz="half" idx="2"/>
          </p:nvPr>
        </p:nvGraphicFramePr>
        <p:xfrm>
          <a:off x="2197100" y="3140075"/>
          <a:ext cx="4819650" cy="2592388"/>
        </p:xfrm>
        <a:graphic>
          <a:graphicData uri="http://schemas.openxmlformats.org/presentationml/2006/ole">
            <mc:AlternateContent xmlns:mc="http://schemas.openxmlformats.org/markup-compatibility/2006">
              <mc:Choice xmlns:v="urn:schemas-microsoft-com:vml" Requires="v">
                <p:oleObj spid="_x0000_s95251" name="Ecuación" r:id="rId4" imgW="1841500" imgH="990600" progId="Equation.3">
                  <p:embed/>
                </p:oleObj>
              </mc:Choice>
              <mc:Fallback>
                <p:oleObj name="Ecuación" r:id="rId4" imgW="1841500" imgH="990600" progId="Equation.3">
                  <p:embed/>
                  <p:pic>
                    <p:nvPicPr>
                      <p:cNvPr id="0" name="Picture 5"/>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7100" y="3140075"/>
                        <a:ext cx="4819650" cy="2592388"/>
                      </a:xfrm>
                      <a:prstGeom prst="rect">
                        <a:avLst/>
                      </a:prstGeom>
                      <a:noFill/>
                      <a:ln w="1905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283" name="Group 3"/>
          <p:cNvGraphicFramePr>
            <a:graphicFrameLocks noGrp="1"/>
          </p:cNvGraphicFramePr>
          <p:nvPr>
            <p:ph sz="half" idx="1"/>
          </p:nvPr>
        </p:nvGraphicFramePr>
        <p:xfrm>
          <a:off x="468313" y="1989138"/>
          <a:ext cx="4175125" cy="3849688"/>
        </p:xfrm>
        <a:graphic>
          <a:graphicData uri="http://schemas.openxmlformats.org/drawingml/2006/table">
            <a:tbl>
              <a:tblPr/>
              <a:tblGrid>
                <a:gridCol w="906462">
                  <a:extLst>
                    <a:ext uri="{9D8B030D-6E8A-4147-A177-3AD203B41FA5}">
                      <a16:colId xmlns:a16="http://schemas.microsoft.com/office/drawing/2014/main" val="20000"/>
                    </a:ext>
                  </a:extLst>
                </a:gridCol>
                <a:gridCol w="760413">
                  <a:extLst>
                    <a:ext uri="{9D8B030D-6E8A-4147-A177-3AD203B41FA5}">
                      <a16:colId xmlns:a16="http://schemas.microsoft.com/office/drawing/2014/main" val="20001"/>
                    </a:ext>
                  </a:extLst>
                </a:gridCol>
                <a:gridCol w="754062">
                  <a:extLst>
                    <a:ext uri="{9D8B030D-6E8A-4147-A177-3AD203B41FA5}">
                      <a16:colId xmlns:a16="http://schemas.microsoft.com/office/drawing/2014/main" val="20002"/>
                    </a:ext>
                  </a:extLst>
                </a:gridCol>
                <a:gridCol w="782638">
                  <a:extLst>
                    <a:ext uri="{9D8B030D-6E8A-4147-A177-3AD203B41FA5}">
                      <a16:colId xmlns:a16="http://schemas.microsoft.com/office/drawing/2014/main" val="20003"/>
                    </a:ext>
                  </a:extLst>
                </a:gridCol>
                <a:gridCol w="971550">
                  <a:extLst>
                    <a:ext uri="{9D8B030D-6E8A-4147-A177-3AD203B41FA5}">
                      <a16:colId xmlns:a16="http://schemas.microsoft.com/office/drawing/2014/main" val="20004"/>
                    </a:ext>
                  </a:extLst>
                </a:gridCol>
              </a:tblGrid>
              <a:tr h="3492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A</a:t>
                      </a:r>
                      <a:r>
                        <a:rPr kumimoji="0" lang="es-ES" sz="1600" b="1" i="0" u="none" strike="noStrike" cap="none" normalizeH="0" baseline="0">
                          <a:ln>
                            <a:noFill/>
                          </a:ln>
                          <a:solidFill>
                            <a:schemeClr val="tx1"/>
                          </a:solidFill>
                          <a:effectLst/>
                          <a:latin typeface="Arial"/>
                        </a:rPr>
                        <a:t>ñ</a:t>
                      </a:r>
                      <a:r>
                        <a:rPr kumimoji="0" lang="es-ES" sz="1600" b="1" i="0" u="none" strike="noStrike" cap="none" normalizeH="0" baseline="0">
                          <a:ln>
                            <a:noFill/>
                          </a:ln>
                          <a:solidFill>
                            <a:schemeClr val="tx1"/>
                          </a:solidFill>
                          <a:effectLst/>
                          <a:latin typeface="Tahoma" pitchFamily="34" charset="0"/>
                        </a:rPr>
                        <a:t>o </a:t>
                      </a:r>
                      <a:endParaRPr kumimoji="0" lang="es-ES" sz="16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X</a:t>
                      </a:r>
                      <a:endParaRPr kumimoji="0" lang="es-ES" sz="16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Y</a:t>
                      </a:r>
                      <a:endParaRPr kumimoji="0" lang="es-ES" sz="16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∑xy</a:t>
                      </a:r>
                      <a:endParaRPr kumimoji="0" lang="es-ES" sz="16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∑x</a:t>
                      </a:r>
                      <a:r>
                        <a:rPr kumimoji="0" lang="es-ES" sz="1600" b="1" i="0" u="none" strike="noStrike" cap="none" normalizeH="0" baseline="0">
                          <a:ln>
                            <a:noFill/>
                          </a:ln>
                          <a:solidFill>
                            <a:schemeClr val="tx1"/>
                          </a:solidFill>
                          <a:effectLst/>
                          <a:latin typeface="Arial" charset="0"/>
                          <a:cs typeface="Arial" charset="0"/>
                        </a:rPr>
                        <a:t>²</a:t>
                      </a:r>
                      <a:endParaRPr kumimoji="0" lang="es-ES" sz="16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extLst>
                  <a:ext uri="{0D108BD9-81ED-4DB2-BD59-A6C34878D82A}">
                    <a16:rowId xmlns:a16="http://schemas.microsoft.com/office/drawing/2014/main" val="10000"/>
                  </a:ext>
                </a:extLst>
              </a:tr>
              <a:tr h="3492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2000</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-4</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1500</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-6000</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16</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524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2001</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-3</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1575</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-4725</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9</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492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2002</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1600</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-3200</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4</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492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2003</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1650</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-1650</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1</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508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2004</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0</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1683</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0</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0</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492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2005</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1714</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1714</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1</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492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2006</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1745</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3490</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4</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524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2007</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3</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1798</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5394</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9</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492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2008</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4</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1853</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7412</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Arial" charset="0"/>
                          <a:cs typeface="Arial" charset="0"/>
                        </a:rPr>
                        <a:t>16</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492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cs typeface="Arial" charset="0"/>
                        </a:rPr>
                        <a:t>TOTAL</a:t>
                      </a:r>
                      <a:endParaRPr kumimoji="0" lang="es-ES" sz="16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cs typeface="Arial" charset="0"/>
                        </a:rPr>
                        <a:t> </a:t>
                      </a:r>
                      <a:endParaRPr kumimoji="0" lang="es-ES" sz="16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cs typeface="Arial" charset="0"/>
                        </a:rPr>
                        <a:t> </a:t>
                      </a:r>
                      <a:endParaRPr kumimoji="0" lang="es-ES" sz="16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cs typeface="Arial" charset="0"/>
                        </a:rPr>
                        <a:t>2435</a:t>
                      </a:r>
                      <a:endParaRPr kumimoji="0" lang="es-ES" sz="16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cs typeface="Arial" charset="0"/>
                        </a:rPr>
                        <a:t>60</a:t>
                      </a:r>
                      <a:endParaRPr kumimoji="0" lang="es-ES" sz="16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extLst>
                  <a:ext uri="{0D108BD9-81ED-4DB2-BD59-A6C34878D82A}">
                    <a16:rowId xmlns:a16="http://schemas.microsoft.com/office/drawing/2014/main" val="10010"/>
                  </a:ext>
                </a:extLst>
              </a:tr>
            </a:tbl>
          </a:graphicData>
        </a:graphic>
      </p:graphicFrame>
      <p:graphicFrame>
        <p:nvGraphicFramePr>
          <p:cNvPr id="97357" name="Object 77"/>
          <p:cNvGraphicFramePr>
            <a:graphicFrameLocks noGrp="1" noChangeAspect="1"/>
          </p:cNvGraphicFramePr>
          <p:nvPr>
            <p:ph sz="quarter" idx="2"/>
          </p:nvPr>
        </p:nvGraphicFramePr>
        <p:xfrm>
          <a:off x="5746750" y="2198688"/>
          <a:ext cx="1841500" cy="990600"/>
        </p:xfrm>
        <a:graphic>
          <a:graphicData uri="http://schemas.openxmlformats.org/presentationml/2006/ole">
            <mc:AlternateContent xmlns:mc="http://schemas.openxmlformats.org/markup-compatibility/2006">
              <mc:Choice xmlns:v="urn:schemas-microsoft-com:vml" Requires="v">
                <p:oleObj spid="_x0000_s97372" name="Ecuación" r:id="rId4" imgW="1841500" imgH="990600" progId="Equation.3">
                  <p:embed/>
                </p:oleObj>
              </mc:Choice>
              <mc:Fallback>
                <p:oleObj name="Ecuación" r:id="rId4" imgW="1841500" imgH="990600" progId="Equation.3">
                  <p:embed/>
                  <p:pic>
                    <p:nvPicPr>
                      <p:cNvPr id="0" name="Picture 78"/>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46750" y="2198688"/>
                        <a:ext cx="1841500" cy="990600"/>
                      </a:xfrm>
                      <a:prstGeom prst="rect">
                        <a:avLst/>
                      </a:prstGeom>
                      <a:noFill/>
                      <a:ln w="1905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7358" name="Group 78"/>
          <p:cNvGraphicFramePr>
            <a:graphicFrameLocks noGrp="1"/>
          </p:cNvGraphicFramePr>
          <p:nvPr>
            <p:ph sz="quarter" idx="3"/>
          </p:nvPr>
        </p:nvGraphicFramePr>
        <p:xfrm>
          <a:off x="5295900" y="3933825"/>
          <a:ext cx="2947988" cy="1506539"/>
        </p:xfrm>
        <a:graphic>
          <a:graphicData uri="http://schemas.openxmlformats.org/drawingml/2006/table">
            <a:tbl>
              <a:tblPr/>
              <a:tblGrid>
                <a:gridCol w="1316038">
                  <a:extLst>
                    <a:ext uri="{9D8B030D-6E8A-4147-A177-3AD203B41FA5}">
                      <a16:colId xmlns:a16="http://schemas.microsoft.com/office/drawing/2014/main" val="20000"/>
                    </a:ext>
                  </a:extLst>
                </a:gridCol>
                <a:gridCol w="1631950">
                  <a:extLst>
                    <a:ext uri="{9D8B030D-6E8A-4147-A177-3AD203B41FA5}">
                      <a16:colId xmlns:a16="http://schemas.microsoft.com/office/drawing/2014/main" val="20001"/>
                    </a:ext>
                  </a:extLst>
                </a:gridCol>
              </a:tblGrid>
              <a:tr h="3762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n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9</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778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b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40,58333333</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762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Promedio Y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1679,777778</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762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Ecuaci</a:t>
                      </a:r>
                      <a:r>
                        <a:rPr kumimoji="0" lang="es-ES" sz="1200" b="1" i="0" u="none" strike="noStrike" cap="none" normalizeH="0" baseline="0">
                          <a:ln>
                            <a:noFill/>
                          </a:ln>
                          <a:solidFill>
                            <a:schemeClr val="tx1"/>
                          </a:solidFill>
                          <a:effectLst/>
                          <a:latin typeface="Arial"/>
                        </a:rPr>
                        <a:t>ó</a:t>
                      </a:r>
                      <a:r>
                        <a:rPr kumimoji="0" lang="es-ES" sz="1200" b="1" i="0" u="none" strike="noStrike" cap="none" normalizeH="0" baseline="0">
                          <a:ln>
                            <a:noFill/>
                          </a:ln>
                          <a:solidFill>
                            <a:schemeClr val="tx1"/>
                          </a:solidFill>
                          <a:effectLst/>
                          <a:latin typeface="Tahoma" pitchFamily="34" charset="0"/>
                        </a:rPr>
                        <a:t>n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1679,778 + 40,58(x)</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body" sz="half" idx="1"/>
          </p:nvPr>
        </p:nvSpPr>
        <p:spPr>
          <a:xfrm>
            <a:off x="827584" y="1628800"/>
            <a:ext cx="7488832" cy="749374"/>
          </a:xfrm>
        </p:spPr>
        <p:txBody>
          <a:bodyPr>
            <a:normAutofit fontScale="92500"/>
          </a:bodyPr>
          <a:lstStyle/>
          <a:p>
            <a:pPr marL="0" indent="0" algn="just">
              <a:buFontTx/>
              <a:buNone/>
            </a:pPr>
            <a:r>
              <a:rPr lang="es-ES" sz="2000" dirty="0">
                <a:latin typeface="Tahoma" pitchFamily="34" charset="0"/>
              </a:rPr>
              <a:t>Una vez se tiene la fórmula de la línea que se ajusta a la tendencia de los datos, es posible hallar la demanda de los años fututos. </a:t>
            </a:r>
          </a:p>
        </p:txBody>
      </p:sp>
      <p:graphicFrame>
        <p:nvGraphicFramePr>
          <p:cNvPr id="99332" name="Group 4"/>
          <p:cNvGraphicFramePr>
            <a:graphicFrameLocks noGrp="1"/>
          </p:cNvGraphicFramePr>
          <p:nvPr>
            <p:ph sz="half" idx="2"/>
          </p:nvPr>
        </p:nvGraphicFramePr>
        <p:xfrm>
          <a:off x="1681163" y="2852738"/>
          <a:ext cx="5770562" cy="2714882"/>
        </p:xfrm>
        <a:graphic>
          <a:graphicData uri="http://schemas.openxmlformats.org/drawingml/2006/table">
            <a:tbl>
              <a:tblPr/>
              <a:tblGrid>
                <a:gridCol w="1209675">
                  <a:extLst>
                    <a:ext uri="{9D8B030D-6E8A-4147-A177-3AD203B41FA5}">
                      <a16:colId xmlns:a16="http://schemas.microsoft.com/office/drawing/2014/main" val="20000"/>
                    </a:ext>
                  </a:extLst>
                </a:gridCol>
                <a:gridCol w="995362">
                  <a:extLst>
                    <a:ext uri="{9D8B030D-6E8A-4147-A177-3AD203B41FA5}">
                      <a16:colId xmlns:a16="http://schemas.microsoft.com/office/drawing/2014/main" val="20001"/>
                    </a:ext>
                  </a:extLst>
                </a:gridCol>
                <a:gridCol w="2046288">
                  <a:extLst>
                    <a:ext uri="{9D8B030D-6E8A-4147-A177-3AD203B41FA5}">
                      <a16:colId xmlns:a16="http://schemas.microsoft.com/office/drawing/2014/main" val="20002"/>
                    </a:ext>
                  </a:extLst>
                </a:gridCol>
                <a:gridCol w="1519237">
                  <a:extLst>
                    <a:ext uri="{9D8B030D-6E8A-4147-A177-3AD203B41FA5}">
                      <a16:colId xmlns:a16="http://schemas.microsoft.com/office/drawing/2014/main" val="20003"/>
                    </a:ext>
                  </a:extLst>
                </a:gridCol>
              </a:tblGrid>
              <a:tr h="2889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A</a:t>
                      </a:r>
                      <a:r>
                        <a:rPr kumimoji="0" lang="es-ES" sz="1600" b="1" i="0" u="none" strike="noStrike" cap="none" normalizeH="0" baseline="0">
                          <a:ln>
                            <a:noFill/>
                          </a:ln>
                          <a:solidFill>
                            <a:schemeClr val="tx1"/>
                          </a:solidFill>
                          <a:effectLst/>
                          <a:latin typeface="Arial"/>
                        </a:rPr>
                        <a:t>ñ</a:t>
                      </a:r>
                      <a:r>
                        <a:rPr kumimoji="0" lang="es-ES" sz="1600" b="1" i="0" u="none" strike="noStrike" cap="none" normalizeH="0" baseline="0">
                          <a:ln>
                            <a:noFill/>
                          </a:ln>
                          <a:solidFill>
                            <a:schemeClr val="tx1"/>
                          </a:solidFill>
                          <a:effectLst/>
                          <a:latin typeface="Tahoma" pitchFamily="34" charset="0"/>
                        </a:rPr>
                        <a:t>o </a:t>
                      </a:r>
                      <a:endParaRPr kumimoji="0" lang="es-ES" sz="1600" b="1" i="0" u="none" strike="noStrike" cap="none" normalizeH="0" baseline="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X</a:t>
                      </a:r>
                      <a:endParaRPr kumimoji="0" lang="es-ES" sz="1600" b="1" i="0" u="none" strike="noStrike" cap="none" normalizeH="0" baseline="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Ecuaci</a:t>
                      </a:r>
                      <a:r>
                        <a:rPr kumimoji="0" lang="es-ES" sz="1600" b="1" i="0" u="none" strike="noStrike" cap="none" normalizeH="0" baseline="0">
                          <a:ln>
                            <a:noFill/>
                          </a:ln>
                          <a:solidFill>
                            <a:schemeClr val="tx1"/>
                          </a:solidFill>
                          <a:effectLst/>
                          <a:latin typeface="Arial"/>
                        </a:rPr>
                        <a:t>ó</a:t>
                      </a:r>
                      <a:r>
                        <a:rPr kumimoji="0" lang="es-ES" sz="1600" b="1" i="0" u="none" strike="noStrike" cap="none" normalizeH="0" baseline="0">
                          <a:ln>
                            <a:noFill/>
                          </a:ln>
                          <a:solidFill>
                            <a:schemeClr val="tx1"/>
                          </a:solidFill>
                          <a:effectLst/>
                          <a:latin typeface="Tahoma" pitchFamily="34" charset="0"/>
                        </a:rPr>
                        <a:t>n</a:t>
                      </a:r>
                      <a:endParaRPr kumimoji="0" lang="es-ES" sz="1600" b="1" i="0" u="none" strike="noStrike" cap="none" normalizeH="0" baseline="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Demanda</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estimada </a:t>
                      </a:r>
                      <a:endParaRPr kumimoji="0" lang="es-ES" sz="1600" b="1" i="0" u="none" strike="noStrike" cap="none" normalizeH="0" baseline="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2B2B2"/>
                    </a:solidFill>
                  </a:tcPr>
                </a:tc>
                <a:extLst>
                  <a:ext uri="{0D108BD9-81ED-4DB2-BD59-A6C34878D82A}">
                    <a16:rowId xmlns:a16="http://schemas.microsoft.com/office/drawing/2014/main" val="10000"/>
                  </a:ext>
                </a:extLst>
              </a:tr>
              <a:tr h="4270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2009</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5</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1679,778 + 40,58(5)</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1882,678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270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2010</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6</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1679,778 + 40,58(6)</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1923,258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2545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2011</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7</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1679,778 + 40,58(7)</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1963,838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270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2012</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1679,778 + 40,58(8)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2004,418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2703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2013</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9</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1679,778 + 40,58(9)</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2044,998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6"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body" sz="half" idx="1"/>
          </p:nvPr>
        </p:nvSpPr>
        <p:spPr>
          <a:xfrm>
            <a:off x="755576" y="1484784"/>
            <a:ext cx="7560840" cy="676225"/>
          </a:xfrm>
        </p:spPr>
        <p:txBody>
          <a:bodyPr/>
          <a:lstStyle/>
          <a:p>
            <a:pPr marL="0" indent="0" algn="just">
              <a:buFontTx/>
              <a:buNone/>
            </a:pPr>
            <a:r>
              <a:rPr lang="es-ES" sz="1800" b="1" dirty="0">
                <a:latin typeface="Tahoma" pitchFamily="34" charset="0"/>
              </a:rPr>
              <a:t>PASO 2:</a:t>
            </a:r>
            <a:r>
              <a:rPr lang="es-ES" sz="1800" dirty="0">
                <a:latin typeface="Tahoma" pitchFamily="34" charset="0"/>
              </a:rPr>
              <a:t> Encontrar la línea recta que mejor se ajuste a la tendencia de los datos de oferta.</a:t>
            </a:r>
          </a:p>
          <a:p>
            <a:pPr marL="0" indent="0">
              <a:buFontTx/>
              <a:buNone/>
            </a:pPr>
            <a:endParaRPr lang="es-ES" sz="1800" dirty="0">
              <a:latin typeface="Tahoma" pitchFamily="34" charset="0"/>
            </a:endParaRPr>
          </a:p>
        </p:txBody>
      </p:sp>
      <p:graphicFrame>
        <p:nvGraphicFramePr>
          <p:cNvPr id="101380" name="Object 4"/>
          <p:cNvGraphicFramePr>
            <a:graphicFrameLocks noGrp="1" noChangeAspect="1"/>
          </p:cNvGraphicFramePr>
          <p:nvPr>
            <p:ph sz="half" idx="2"/>
          </p:nvPr>
        </p:nvGraphicFramePr>
        <p:xfrm>
          <a:off x="1196975" y="2420938"/>
          <a:ext cx="6677025" cy="4105275"/>
        </p:xfrm>
        <a:graphic>
          <a:graphicData uri="http://schemas.openxmlformats.org/presentationml/2006/ole">
            <mc:AlternateContent xmlns:mc="http://schemas.openxmlformats.org/markup-compatibility/2006">
              <mc:Choice xmlns:v="urn:schemas-microsoft-com:vml" Requires="v">
                <p:oleObj spid="_x0000_s101395" name="Gráfico" r:id="rId4" imgW="5886450" imgH="3619500" progId="Excel.Sheet.8">
                  <p:embed/>
                </p:oleObj>
              </mc:Choice>
              <mc:Fallback>
                <p:oleObj name="Gráfico" r:id="rId4" imgW="5886450" imgH="3619500" progId="Excel.Sheet.8">
                  <p:embed/>
                  <p:pic>
                    <p:nvPicPr>
                      <p:cNvPr id="0" name="Picture 5"/>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6975" y="2420938"/>
                        <a:ext cx="6677025" cy="410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1381" name="Line 5"/>
          <p:cNvSpPr>
            <a:spLocks noChangeShapeType="1"/>
          </p:cNvSpPr>
          <p:nvPr/>
        </p:nvSpPr>
        <p:spPr bwMode="auto">
          <a:xfrm flipV="1">
            <a:off x="2051050" y="3429000"/>
            <a:ext cx="5905500" cy="720725"/>
          </a:xfrm>
          <a:prstGeom prst="line">
            <a:avLst/>
          </a:prstGeom>
          <a:noFill/>
          <a:ln w="19050">
            <a:solidFill>
              <a:schemeClr val="accent2"/>
            </a:solidFill>
            <a:round/>
            <a:headEnd/>
            <a:tailEnd/>
          </a:ln>
          <a:effectLst/>
        </p:spPr>
        <p:txBody>
          <a:bodyPr/>
          <a:lstStyle/>
          <a:p>
            <a:endParaRPr lang="en-US"/>
          </a:p>
        </p:txBody>
      </p:sp>
      <p:sp>
        <p:nvSpPr>
          <p:cNvPr id="8"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427" name="Group 3"/>
          <p:cNvGraphicFramePr>
            <a:graphicFrameLocks noGrp="1"/>
          </p:cNvGraphicFramePr>
          <p:nvPr>
            <p:ph sz="half" idx="1"/>
          </p:nvPr>
        </p:nvGraphicFramePr>
        <p:xfrm>
          <a:off x="461963" y="2133600"/>
          <a:ext cx="4038600" cy="3889376"/>
        </p:xfrm>
        <a:graphic>
          <a:graphicData uri="http://schemas.openxmlformats.org/drawingml/2006/table">
            <a:tbl>
              <a:tblPr/>
              <a:tblGrid>
                <a:gridCol w="1073150">
                  <a:extLst>
                    <a:ext uri="{9D8B030D-6E8A-4147-A177-3AD203B41FA5}">
                      <a16:colId xmlns:a16="http://schemas.microsoft.com/office/drawing/2014/main" val="20000"/>
                    </a:ext>
                  </a:extLst>
                </a:gridCol>
                <a:gridCol w="785812">
                  <a:extLst>
                    <a:ext uri="{9D8B030D-6E8A-4147-A177-3AD203B41FA5}">
                      <a16:colId xmlns:a16="http://schemas.microsoft.com/office/drawing/2014/main" val="20001"/>
                    </a:ext>
                  </a:extLst>
                </a:gridCol>
                <a:gridCol w="715963">
                  <a:extLst>
                    <a:ext uri="{9D8B030D-6E8A-4147-A177-3AD203B41FA5}">
                      <a16:colId xmlns:a16="http://schemas.microsoft.com/office/drawing/2014/main" val="20002"/>
                    </a:ext>
                  </a:extLst>
                </a:gridCol>
                <a:gridCol w="712787">
                  <a:extLst>
                    <a:ext uri="{9D8B030D-6E8A-4147-A177-3AD203B41FA5}">
                      <a16:colId xmlns:a16="http://schemas.microsoft.com/office/drawing/2014/main" val="20003"/>
                    </a:ext>
                  </a:extLst>
                </a:gridCol>
                <a:gridCol w="750888">
                  <a:extLst>
                    <a:ext uri="{9D8B030D-6E8A-4147-A177-3AD203B41FA5}">
                      <a16:colId xmlns:a16="http://schemas.microsoft.com/office/drawing/2014/main" val="20004"/>
                    </a:ext>
                  </a:extLst>
                </a:gridCol>
              </a:tblGrid>
              <a:tr h="39528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Año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X</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Y</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∑xy</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∑x</a:t>
                      </a:r>
                      <a:r>
                        <a:rPr kumimoji="0" lang="es-ES" sz="1600" b="1" i="0" u="none" strike="noStrike" cap="none" normalizeH="0" baseline="0">
                          <a:ln>
                            <a:noFill/>
                          </a:ln>
                          <a:solidFill>
                            <a:schemeClr val="tx1"/>
                          </a:solidFill>
                          <a:effectLst/>
                          <a:latin typeface="Tahoma" pitchFamily="34" charset="0"/>
                          <a:cs typeface="Arial" charset="0"/>
                        </a:rPr>
                        <a:t>²</a:t>
                      </a:r>
                      <a:endParaRPr kumimoji="0" lang="es-ES" sz="1600" b="1"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0"/>
                  </a:ext>
                </a:extLst>
              </a:tr>
              <a:tr h="34607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-4</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655</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-2620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16</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429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2001</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-3</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680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-2040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9</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429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2002</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705</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-1410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4</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4607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2003</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724</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-724</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1</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429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2004</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729</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4607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2005</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1</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755</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755</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1</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429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2006</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759</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1518</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4</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429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2007</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3</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770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2310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9</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4607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2008</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4</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820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3280</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16</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9528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cs typeface="Arial" charset="0"/>
                        </a:rPr>
                        <a:t>TOTAL</a:t>
                      </a:r>
                      <a:endParaRPr kumimoji="0" lang="es-ES" sz="1600" b="1"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cs typeface="Arial" charset="0"/>
                        </a:rPr>
                        <a:t> </a:t>
                      </a:r>
                      <a:endParaRPr kumimoji="0" lang="es-ES" sz="1600" b="1"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cs typeface="Arial" charset="0"/>
                        </a:rPr>
                        <a:t> </a:t>
                      </a:r>
                      <a:endParaRPr kumimoji="0" lang="es-ES" sz="1600" b="1"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cs typeface="Arial" charset="0"/>
                        </a:rPr>
                        <a:t>1069</a:t>
                      </a:r>
                      <a:endParaRPr kumimoji="0" lang="es-ES" sz="1600" b="1"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cs typeface="Arial" charset="0"/>
                        </a:rPr>
                        <a:t>60</a:t>
                      </a:r>
                      <a:endParaRPr kumimoji="0" lang="es-ES" sz="1600" b="1"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10"/>
                  </a:ext>
                </a:extLst>
              </a:tr>
            </a:tbl>
          </a:graphicData>
        </a:graphic>
      </p:graphicFrame>
      <p:graphicFrame>
        <p:nvGraphicFramePr>
          <p:cNvPr id="103501" name="Object 77"/>
          <p:cNvGraphicFramePr>
            <a:graphicFrameLocks noGrp="1" noChangeAspect="1"/>
          </p:cNvGraphicFramePr>
          <p:nvPr>
            <p:ph sz="quarter" idx="2"/>
          </p:nvPr>
        </p:nvGraphicFramePr>
        <p:xfrm>
          <a:off x="5267325" y="2565400"/>
          <a:ext cx="2786063" cy="1498600"/>
        </p:xfrm>
        <a:graphic>
          <a:graphicData uri="http://schemas.openxmlformats.org/presentationml/2006/ole">
            <mc:AlternateContent xmlns:mc="http://schemas.openxmlformats.org/markup-compatibility/2006">
              <mc:Choice xmlns:v="urn:schemas-microsoft-com:vml" Requires="v">
                <p:oleObj spid="_x0000_s103516" name="Ecuación" r:id="rId4" imgW="1841500" imgH="990600" progId="Equation.3">
                  <p:embed/>
                </p:oleObj>
              </mc:Choice>
              <mc:Fallback>
                <p:oleObj name="Ecuación" r:id="rId4" imgW="1841500" imgH="990600" progId="Equation.3">
                  <p:embed/>
                  <p:pic>
                    <p:nvPicPr>
                      <p:cNvPr id="0" name="Picture 78"/>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67325" y="2565400"/>
                        <a:ext cx="2786063" cy="1498600"/>
                      </a:xfrm>
                      <a:prstGeom prst="rect">
                        <a:avLst/>
                      </a:prstGeom>
                      <a:noFill/>
                      <a:ln w="1905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502" name="Group 78"/>
          <p:cNvGraphicFramePr>
            <a:graphicFrameLocks noGrp="1"/>
          </p:cNvGraphicFramePr>
          <p:nvPr>
            <p:ph sz="quarter" idx="3"/>
          </p:nvPr>
        </p:nvGraphicFramePr>
        <p:xfrm>
          <a:off x="5148263" y="4514850"/>
          <a:ext cx="3019425" cy="1146176"/>
        </p:xfrm>
        <a:graphic>
          <a:graphicData uri="http://schemas.openxmlformats.org/drawingml/2006/table">
            <a:tbl>
              <a:tblPr/>
              <a:tblGrid>
                <a:gridCol w="1511300">
                  <a:extLst>
                    <a:ext uri="{9D8B030D-6E8A-4147-A177-3AD203B41FA5}">
                      <a16:colId xmlns:a16="http://schemas.microsoft.com/office/drawing/2014/main" val="20000"/>
                    </a:ext>
                  </a:extLst>
                </a:gridCol>
                <a:gridCol w="1508125">
                  <a:extLst>
                    <a:ext uri="{9D8B030D-6E8A-4147-A177-3AD203B41FA5}">
                      <a16:colId xmlns:a16="http://schemas.microsoft.com/office/drawing/2014/main" val="20001"/>
                    </a:ext>
                  </a:extLst>
                </a:gridCol>
              </a:tblGrid>
              <a:tr h="287338">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n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9</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8575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b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17,81666667</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7338">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Promedio Y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733</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575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Ecuaci</a:t>
                      </a:r>
                      <a:r>
                        <a:rPr kumimoji="0" lang="es-ES" sz="1200" b="1" i="0" u="none" strike="noStrike" cap="none" normalizeH="0" baseline="0">
                          <a:ln>
                            <a:noFill/>
                          </a:ln>
                          <a:solidFill>
                            <a:schemeClr val="tx1"/>
                          </a:solidFill>
                          <a:effectLst/>
                          <a:latin typeface="Arial"/>
                        </a:rPr>
                        <a:t>ó</a:t>
                      </a:r>
                      <a:r>
                        <a:rPr kumimoji="0" lang="es-ES" sz="1200" b="1" i="0" u="none" strike="noStrike" cap="none" normalizeH="0" baseline="0">
                          <a:ln>
                            <a:noFill/>
                          </a:ln>
                          <a:solidFill>
                            <a:schemeClr val="tx1"/>
                          </a:solidFill>
                          <a:effectLst/>
                          <a:latin typeface="Tahoma" pitchFamily="34" charset="0"/>
                        </a:rPr>
                        <a:t>n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733 + 17,816(x)</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body" sz="half" idx="1"/>
          </p:nvPr>
        </p:nvSpPr>
        <p:spPr>
          <a:xfrm>
            <a:off x="971600" y="1628800"/>
            <a:ext cx="7200800" cy="781124"/>
          </a:xfrm>
        </p:spPr>
        <p:txBody>
          <a:bodyPr>
            <a:normAutofit fontScale="92500"/>
          </a:bodyPr>
          <a:lstStyle/>
          <a:p>
            <a:pPr marL="0" indent="0" algn="just">
              <a:buFontTx/>
              <a:buNone/>
            </a:pPr>
            <a:r>
              <a:rPr lang="es-ES" sz="2000" dirty="0">
                <a:latin typeface="Tahoma" pitchFamily="34" charset="0"/>
              </a:rPr>
              <a:t>Una vez se tiene la fórmula de la línea que se ajusta a la tendencia de los datos, es posible hallar la oferta de los años fututos.</a:t>
            </a:r>
          </a:p>
        </p:txBody>
      </p:sp>
      <p:graphicFrame>
        <p:nvGraphicFramePr>
          <p:cNvPr id="105476" name="Group 4"/>
          <p:cNvGraphicFramePr>
            <a:graphicFrameLocks noGrp="1"/>
          </p:cNvGraphicFramePr>
          <p:nvPr>
            <p:ph sz="half" idx="2"/>
          </p:nvPr>
        </p:nvGraphicFramePr>
        <p:xfrm>
          <a:off x="1763737" y="2781300"/>
          <a:ext cx="5616575" cy="2663827"/>
        </p:xfrm>
        <a:graphic>
          <a:graphicData uri="http://schemas.openxmlformats.org/drawingml/2006/table">
            <a:tbl>
              <a:tblPr/>
              <a:tblGrid>
                <a:gridCol w="1393825">
                  <a:extLst>
                    <a:ext uri="{9D8B030D-6E8A-4147-A177-3AD203B41FA5}">
                      <a16:colId xmlns:a16="http://schemas.microsoft.com/office/drawing/2014/main" val="20000"/>
                    </a:ext>
                  </a:extLst>
                </a:gridCol>
                <a:gridCol w="1082675">
                  <a:extLst>
                    <a:ext uri="{9D8B030D-6E8A-4147-A177-3AD203B41FA5}">
                      <a16:colId xmlns:a16="http://schemas.microsoft.com/office/drawing/2014/main" val="20001"/>
                    </a:ext>
                  </a:extLst>
                </a:gridCol>
                <a:gridCol w="1814513">
                  <a:extLst>
                    <a:ext uri="{9D8B030D-6E8A-4147-A177-3AD203B41FA5}">
                      <a16:colId xmlns:a16="http://schemas.microsoft.com/office/drawing/2014/main" val="20002"/>
                    </a:ext>
                  </a:extLst>
                </a:gridCol>
                <a:gridCol w="1325562">
                  <a:extLst>
                    <a:ext uri="{9D8B030D-6E8A-4147-A177-3AD203B41FA5}">
                      <a16:colId xmlns:a16="http://schemas.microsoft.com/office/drawing/2014/main" val="20003"/>
                    </a:ext>
                  </a:extLst>
                </a:gridCol>
              </a:tblGrid>
              <a:tr h="611188">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s-ES" sz="1600" b="1" i="0" u="none" strike="noStrike" cap="none" normalizeH="0" baseline="0" dirty="0">
                          <a:ln>
                            <a:noFill/>
                          </a:ln>
                          <a:solidFill>
                            <a:schemeClr val="tx1"/>
                          </a:solidFill>
                          <a:effectLst/>
                          <a:latin typeface="Tahoma" pitchFamily="34" charset="0"/>
                        </a:rPr>
                        <a:t>A</a:t>
                      </a:r>
                      <a:r>
                        <a:rPr kumimoji="0" lang="es-ES" sz="1600" b="1" i="0" u="none" strike="noStrike" cap="none" normalizeH="0" baseline="0" dirty="0">
                          <a:ln>
                            <a:noFill/>
                          </a:ln>
                          <a:solidFill>
                            <a:schemeClr val="tx1"/>
                          </a:solidFill>
                          <a:effectLst/>
                          <a:latin typeface="Arial"/>
                        </a:rPr>
                        <a:t>ñ</a:t>
                      </a:r>
                      <a:r>
                        <a:rPr kumimoji="0" lang="es-ES" sz="1600" b="1" i="0" u="none" strike="noStrike" cap="none" normalizeH="0" baseline="0" dirty="0">
                          <a:ln>
                            <a:noFill/>
                          </a:ln>
                          <a:solidFill>
                            <a:schemeClr val="tx1"/>
                          </a:solidFill>
                          <a:effectLst/>
                          <a:latin typeface="Tahoma" pitchFamily="34" charset="0"/>
                        </a:rPr>
                        <a:t>o </a:t>
                      </a:r>
                      <a:endParaRPr kumimoji="0" lang="es-ES" sz="16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X</a:t>
                      </a:r>
                      <a:endParaRPr kumimoji="0" lang="es-ES" sz="16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Ecuaci</a:t>
                      </a:r>
                      <a:r>
                        <a:rPr kumimoji="0" lang="es-ES" sz="1600" b="1" i="0" u="none" strike="noStrike" cap="none" normalizeH="0" baseline="0">
                          <a:ln>
                            <a:noFill/>
                          </a:ln>
                          <a:solidFill>
                            <a:schemeClr val="tx1"/>
                          </a:solidFill>
                          <a:effectLst/>
                          <a:latin typeface="Arial"/>
                        </a:rPr>
                        <a:t>ó</a:t>
                      </a:r>
                      <a:r>
                        <a:rPr kumimoji="0" lang="es-ES" sz="1600" b="1" i="0" u="none" strike="noStrike" cap="none" normalizeH="0" baseline="0">
                          <a:ln>
                            <a:noFill/>
                          </a:ln>
                          <a:solidFill>
                            <a:schemeClr val="tx1"/>
                          </a:solidFill>
                          <a:effectLst/>
                          <a:latin typeface="Tahoma" pitchFamily="34" charset="0"/>
                        </a:rPr>
                        <a:t>n</a:t>
                      </a:r>
                      <a:endParaRPr kumimoji="0" lang="es-ES" sz="16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Oferta estimada </a:t>
                      </a:r>
                      <a:endParaRPr kumimoji="0" lang="es-ES" sz="16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0"/>
                  </a:ext>
                </a:extLst>
              </a:tr>
              <a:tr h="411163">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dirty="0">
                          <a:ln>
                            <a:noFill/>
                          </a:ln>
                          <a:solidFill>
                            <a:schemeClr val="tx1"/>
                          </a:solidFill>
                          <a:effectLst/>
                          <a:latin typeface="Tahoma" pitchFamily="34" charset="0"/>
                        </a:rPr>
                        <a:t>2009</a:t>
                      </a:r>
                      <a:endParaRPr kumimoji="0" lang="es-ES" sz="1400" b="0" i="0" u="none" strike="noStrike" cap="none" normalizeH="0" baseline="0" dirty="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5</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733 + 17,816(5)</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822,08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957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2010</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6</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734 + 17,816(6)</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839,896</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11163">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2011</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7</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735 + 17,816(7)</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857,712</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11163">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2012</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736 + 17,816(8)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875,528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0957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2013</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9</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737 + 17,816(9)</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dirty="0">
                          <a:ln>
                            <a:noFill/>
                          </a:ln>
                          <a:solidFill>
                            <a:schemeClr val="tx1"/>
                          </a:solidFill>
                          <a:effectLst/>
                          <a:latin typeface="Tahoma" pitchFamily="34" charset="0"/>
                        </a:rPr>
                        <a:t>893,344</a:t>
                      </a:r>
                      <a:endParaRPr kumimoji="0" lang="es-ES" sz="1400" b="0" i="0" u="none" strike="noStrike" cap="none" normalizeH="0" baseline="0" dirty="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6"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body" sz="half" idx="1"/>
          </p:nvPr>
        </p:nvSpPr>
        <p:spPr>
          <a:xfrm>
            <a:off x="2267744" y="1772667"/>
            <a:ext cx="4330824" cy="576213"/>
          </a:xfrm>
        </p:spPr>
        <p:txBody>
          <a:bodyPr/>
          <a:lstStyle/>
          <a:p>
            <a:pPr>
              <a:buFontTx/>
              <a:buNone/>
            </a:pPr>
            <a:r>
              <a:rPr lang="es-ES" sz="1800" b="1" dirty="0">
                <a:latin typeface="Tahoma" pitchFamily="34" charset="0"/>
              </a:rPr>
              <a:t>PASO 3:</a:t>
            </a:r>
            <a:r>
              <a:rPr lang="es-ES" sz="1800" dirty="0">
                <a:latin typeface="Tahoma" pitchFamily="34" charset="0"/>
              </a:rPr>
              <a:t> Calcular el déficit de demanda</a:t>
            </a:r>
          </a:p>
        </p:txBody>
      </p:sp>
      <p:graphicFrame>
        <p:nvGraphicFramePr>
          <p:cNvPr id="107524" name="Group 4"/>
          <p:cNvGraphicFramePr>
            <a:graphicFrameLocks noGrp="1"/>
          </p:cNvGraphicFramePr>
          <p:nvPr>
            <p:ph sz="half" idx="2"/>
          </p:nvPr>
        </p:nvGraphicFramePr>
        <p:xfrm>
          <a:off x="2330450" y="2492375"/>
          <a:ext cx="4978400" cy="2682495"/>
        </p:xfrm>
        <a:graphic>
          <a:graphicData uri="http://schemas.openxmlformats.org/drawingml/2006/table">
            <a:tbl>
              <a:tblPr/>
              <a:tblGrid>
                <a:gridCol w="1074738">
                  <a:extLst>
                    <a:ext uri="{9D8B030D-6E8A-4147-A177-3AD203B41FA5}">
                      <a16:colId xmlns:a16="http://schemas.microsoft.com/office/drawing/2014/main" val="20000"/>
                    </a:ext>
                  </a:extLst>
                </a:gridCol>
                <a:gridCol w="1325562">
                  <a:extLst>
                    <a:ext uri="{9D8B030D-6E8A-4147-A177-3AD203B41FA5}">
                      <a16:colId xmlns:a16="http://schemas.microsoft.com/office/drawing/2014/main" val="20001"/>
                    </a:ext>
                  </a:extLst>
                </a:gridCol>
                <a:gridCol w="1289050">
                  <a:extLst>
                    <a:ext uri="{9D8B030D-6E8A-4147-A177-3AD203B41FA5}">
                      <a16:colId xmlns:a16="http://schemas.microsoft.com/office/drawing/2014/main" val="20002"/>
                    </a:ext>
                  </a:extLst>
                </a:gridCol>
                <a:gridCol w="1289050">
                  <a:extLst>
                    <a:ext uri="{9D8B030D-6E8A-4147-A177-3AD203B41FA5}">
                      <a16:colId xmlns:a16="http://schemas.microsoft.com/office/drawing/2014/main" val="20003"/>
                    </a:ext>
                  </a:extLst>
                </a:gridCol>
              </a:tblGrid>
              <a:tr h="50482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A</a:t>
                      </a:r>
                      <a:r>
                        <a:rPr kumimoji="0" lang="es-ES" sz="1600" b="1" i="0" u="none" strike="noStrike" cap="none" normalizeH="0" baseline="0">
                          <a:ln>
                            <a:noFill/>
                          </a:ln>
                          <a:solidFill>
                            <a:schemeClr val="tx1"/>
                          </a:solidFill>
                          <a:effectLst/>
                          <a:latin typeface="Arial"/>
                        </a:rPr>
                        <a:t>ñ</a:t>
                      </a:r>
                      <a:r>
                        <a:rPr kumimoji="0" lang="es-ES" sz="1600" b="1" i="0" u="none" strike="noStrike" cap="none" normalizeH="0" baseline="0">
                          <a:ln>
                            <a:noFill/>
                          </a:ln>
                          <a:solidFill>
                            <a:schemeClr val="tx1"/>
                          </a:solidFill>
                          <a:effectLst/>
                          <a:latin typeface="Tahoma" pitchFamily="34" charset="0"/>
                        </a:rPr>
                        <a:t>o </a:t>
                      </a:r>
                      <a:endParaRPr kumimoji="0" lang="es-ES" sz="1600" b="0" i="0" u="none" strike="noStrike" cap="none" normalizeH="0" baseline="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Demanda estimada en mts</a:t>
                      </a:r>
                      <a:r>
                        <a:rPr kumimoji="0" lang="es-ES" sz="1600" b="1" i="0" u="none" strike="noStrike" cap="none" normalizeH="0" baseline="0">
                          <a:ln>
                            <a:noFill/>
                          </a:ln>
                          <a:solidFill>
                            <a:schemeClr val="tx1"/>
                          </a:solidFill>
                          <a:effectLst/>
                          <a:latin typeface="Arial" charset="0"/>
                          <a:cs typeface="Arial" charset="0"/>
                        </a:rPr>
                        <a:t>²</a:t>
                      </a:r>
                      <a:endParaRPr kumimoji="0" lang="es-ES" sz="1600" b="0" i="0" u="none" strike="noStrike" cap="none" normalizeH="0" baseline="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Oferta estimada en mts</a:t>
                      </a:r>
                      <a:r>
                        <a:rPr kumimoji="0" lang="es-ES" sz="1600" b="1" i="0" u="none" strike="noStrike" cap="none" normalizeH="0" baseline="0">
                          <a:ln>
                            <a:noFill/>
                          </a:ln>
                          <a:solidFill>
                            <a:schemeClr val="tx1"/>
                          </a:solidFill>
                          <a:effectLst/>
                          <a:latin typeface="Arial" charset="0"/>
                          <a:cs typeface="Arial" charset="0"/>
                        </a:rPr>
                        <a:t>²</a:t>
                      </a:r>
                      <a:r>
                        <a:rPr kumimoji="0" lang="es-ES" sz="1600" b="1" i="0" u="none" strike="noStrike" cap="none" normalizeH="0" baseline="0">
                          <a:ln>
                            <a:noFill/>
                          </a:ln>
                          <a:solidFill>
                            <a:schemeClr val="tx1"/>
                          </a:solidFill>
                          <a:effectLst/>
                          <a:latin typeface="Tahoma" pitchFamily="34" charset="0"/>
                        </a:rPr>
                        <a:t> </a:t>
                      </a:r>
                      <a:endParaRPr kumimoji="0" lang="es-ES" sz="1600" b="0" i="0" u="none" strike="noStrike" cap="none" normalizeH="0" baseline="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D</a:t>
                      </a:r>
                      <a:r>
                        <a:rPr kumimoji="0" lang="es-ES" sz="1600" b="1" i="0" u="none" strike="noStrike" cap="none" normalizeH="0" baseline="0">
                          <a:ln>
                            <a:noFill/>
                          </a:ln>
                          <a:solidFill>
                            <a:schemeClr val="tx1"/>
                          </a:solidFill>
                          <a:effectLst/>
                          <a:latin typeface="Arial"/>
                        </a:rPr>
                        <a:t>é</a:t>
                      </a:r>
                      <a:r>
                        <a:rPr kumimoji="0" lang="es-ES" sz="1600" b="1" i="0" u="none" strike="noStrike" cap="none" normalizeH="0" baseline="0">
                          <a:ln>
                            <a:noFill/>
                          </a:ln>
                          <a:solidFill>
                            <a:schemeClr val="tx1"/>
                          </a:solidFill>
                          <a:effectLst/>
                          <a:latin typeface="Tahoma" pitchFamily="34" charset="0"/>
                        </a:rPr>
                        <a:t>ficit de demanda </a:t>
                      </a:r>
                      <a:endParaRPr kumimoji="0" lang="es-ES" sz="1600" b="0" i="0" u="none" strike="noStrike" cap="none" normalizeH="0" baseline="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0"/>
                  </a:ext>
                </a:extLst>
              </a:tr>
              <a:tr h="371475">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2009</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1882,678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822,08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1060,598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71475">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2010</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1923,258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839,896</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1083,362</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71475">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2011</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1963,838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857,712</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1106,126</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71475">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2012</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2004,418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875,528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1128,89</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71475">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2013</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2044,998</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893,344</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1151,654</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6"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2438400" y="1268413"/>
            <a:ext cx="5688013" cy="641350"/>
          </a:xfrm>
          <a:prstGeom prst="rect">
            <a:avLst/>
          </a:prstGeom>
          <a:noFill/>
          <a:ln w="9525">
            <a:noFill/>
            <a:miter lim="800000"/>
            <a:headEnd/>
            <a:tailEnd/>
          </a:ln>
        </p:spPr>
        <p:txBody>
          <a:bodyPr>
            <a:spAutoFit/>
          </a:bodyPr>
          <a:lstStyle/>
          <a:p>
            <a:pPr algn="r"/>
            <a:r>
              <a:rPr lang="es-ES" sz="3600" b="1" dirty="0">
                <a:solidFill>
                  <a:schemeClr val="accent2"/>
                </a:solidFill>
                <a:latin typeface="Arial Narrow" pitchFamily="34" charset="0"/>
                <a:cs typeface="Times New Roman" pitchFamily="18" charset="0"/>
              </a:rPr>
              <a:t>Contenido</a:t>
            </a:r>
            <a:endParaRPr lang="es-ES" sz="3600" b="1" dirty="0">
              <a:solidFill>
                <a:schemeClr val="accent2"/>
              </a:solidFill>
              <a:latin typeface="Arial Narrow" pitchFamily="34" charset="0"/>
            </a:endParaRPr>
          </a:p>
        </p:txBody>
      </p:sp>
      <p:sp>
        <p:nvSpPr>
          <p:cNvPr id="74755" name="Line 3"/>
          <p:cNvSpPr>
            <a:spLocks noChangeShapeType="1"/>
          </p:cNvSpPr>
          <p:nvPr/>
        </p:nvSpPr>
        <p:spPr bwMode="auto">
          <a:xfrm>
            <a:off x="1116013" y="1909763"/>
            <a:ext cx="7056437" cy="0"/>
          </a:xfrm>
          <a:prstGeom prst="line">
            <a:avLst/>
          </a:prstGeom>
          <a:noFill/>
          <a:ln w="38100">
            <a:solidFill>
              <a:srgbClr val="969696"/>
            </a:solidFill>
            <a:round/>
            <a:headEnd/>
            <a:tailEnd/>
          </a:ln>
        </p:spPr>
        <p:txBody>
          <a:bodyPr/>
          <a:lstStyle/>
          <a:p>
            <a:endParaRPr lang="en-US"/>
          </a:p>
        </p:txBody>
      </p:sp>
      <p:sp>
        <p:nvSpPr>
          <p:cNvPr id="74756" name="Text Box 4"/>
          <p:cNvSpPr txBox="1">
            <a:spLocks noChangeArrowheads="1"/>
          </p:cNvSpPr>
          <p:nvPr/>
        </p:nvSpPr>
        <p:spPr bwMode="auto">
          <a:xfrm>
            <a:off x="1168400" y="2546424"/>
            <a:ext cx="6958013" cy="1569660"/>
          </a:xfrm>
          <a:prstGeom prst="rect">
            <a:avLst/>
          </a:prstGeom>
          <a:noFill/>
          <a:ln w="63500" algn="ctr">
            <a:noFill/>
            <a:miter lim="800000"/>
            <a:headEnd/>
            <a:tailEnd/>
          </a:ln>
        </p:spPr>
        <p:txBody>
          <a:bodyPr>
            <a:spAutoFit/>
          </a:bodyPr>
          <a:lstStyle/>
          <a:p>
            <a:pPr marL="495300" indent="-495300">
              <a:buFontTx/>
              <a:buAutoNum type="arabicPeriod"/>
            </a:pPr>
            <a:r>
              <a:rPr lang="es-MX" sz="2400" b="1" dirty="0">
                <a:latin typeface="Tahoma" pitchFamily="34" charset="0"/>
              </a:rPr>
              <a:t>Mercados: Modelos de proyección</a:t>
            </a:r>
          </a:p>
          <a:p>
            <a:pPr marL="495300" indent="-495300">
              <a:buFontTx/>
              <a:buAutoNum type="arabicPeriod"/>
            </a:pPr>
            <a:r>
              <a:rPr lang="es-MX" sz="2400" b="1" dirty="0">
                <a:latin typeface="Tahoma" pitchFamily="34" charset="0"/>
              </a:rPr>
              <a:t>Estudio Técnico: Tamaño y localización</a:t>
            </a:r>
          </a:p>
          <a:p>
            <a:pPr marL="495300" indent="-495300">
              <a:buFontTx/>
              <a:buAutoNum type="arabicPeriod"/>
            </a:pPr>
            <a:r>
              <a:rPr lang="es-MX" sz="2400" b="1" dirty="0">
                <a:latin typeface="Tahoma" pitchFamily="34" charset="0"/>
              </a:rPr>
              <a:t>Estudio Legal</a:t>
            </a:r>
          </a:p>
          <a:p>
            <a:pPr marL="495300" indent="-495300">
              <a:buFontTx/>
              <a:buAutoNum type="arabicPeriod"/>
            </a:pPr>
            <a:r>
              <a:rPr lang="es-MX" sz="2400" b="1" dirty="0">
                <a:latin typeface="Tahoma" pitchFamily="34" charset="0"/>
              </a:rPr>
              <a:t>Estudio financiero: - Ingresos - Costos</a:t>
            </a:r>
            <a:endParaRPr lang="es-ES" sz="2400" b="1" dirty="0">
              <a:latin typeface="Tahoma" pitchFamily="34" charset="0"/>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ChangeArrowheads="1"/>
          </p:cNvSpPr>
          <p:nvPr/>
        </p:nvSpPr>
        <p:spPr bwMode="auto">
          <a:xfrm>
            <a:off x="6689725" y="-365125"/>
            <a:ext cx="268288" cy="457200"/>
          </a:xfrm>
          <a:prstGeom prst="rect">
            <a:avLst/>
          </a:prstGeom>
          <a:noFill/>
          <a:ln w="9525">
            <a:noFill/>
            <a:miter lim="800000"/>
            <a:headEnd/>
            <a:tailEnd/>
          </a:ln>
        </p:spPr>
        <p:txBody>
          <a:bodyPr wrap="none" lIns="92075" tIns="46038" rIns="92075" bIns="46038">
            <a:spAutoFit/>
          </a:bodyPr>
          <a:lstStyle/>
          <a:p>
            <a:r>
              <a:rPr lang="es-ES_tradnl" sz="2400"/>
              <a:t> </a:t>
            </a:r>
          </a:p>
        </p:txBody>
      </p:sp>
      <p:sp>
        <p:nvSpPr>
          <p:cNvPr id="109571" name="Rectangle 3"/>
          <p:cNvSpPr>
            <a:spLocks noChangeArrowheads="1"/>
          </p:cNvSpPr>
          <p:nvPr/>
        </p:nvSpPr>
        <p:spPr bwMode="auto">
          <a:xfrm>
            <a:off x="0" y="1989138"/>
            <a:ext cx="184150" cy="457200"/>
          </a:xfrm>
          <a:prstGeom prst="rect">
            <a:avLst/>
          </a:prstGeom>
          <a:noFill/>
          <a:ln w="9525">
            <a:noFill/>
            <a:miter lim="800000"/>
            <a:headEnd/>
            <a:tailEnd/>
          </a:ln>
        </p:spPr>
        <p:txBody>
          <a:bodyPr wrap="none" lIns="92075" tIns="46038" rIns="92075" bIns="46038" anchor="ctr">
            <a:spAutoFit/>
          </a:bodyPr>
          <a:lstStyle/>
          <a:p>
            <a:endParaRPr lang="es-CO" sz="2400">
              <a:latin typeface="Times New Roman" pitchFamily="18" charset="0"/>
            </a:endParaRPr>
          </a:p>
        </p:txBody>
      </p:sp>
      <p:sp>
        <p:nvSpPr>
          <p:cNvPr id="109572" name="Text Box 4"/>
          <p:cNvSpPr txBox="1">
            <a:spLocks noChangeArrowheads="1"/>
          </p:cNvSpPr>
          <p:nvPr/>
        </p:nvSpPr>
        <p:spPr bwMode="auto">
          <a:xfrm>
            <a:off x="655320" y="1989138"/>
            <a:ext cx="8066088" cy="3887788"/>
          </a:xfrm>
          <a:prstGeom prst="rect">
            <a:avLst/>
          </a:prstGeom>
          <a:noFill/>
          <a:ln w="12700">
            <a:noFill/>
            <a:miter lim="800000"/>
            <a:headEnd type="none" w="sm" len="sm"/>
            <a:tailEnd type="none" w="sm" len="sm"/>
          </a:ln>
        </p:spPr>
        <p:txBody>
          <a:bodyPr/>
          <a:lstStyle/>
          <a:p>
            <a:pPr algn="just" defTabSz="762000" eaLnBrk="0" hangingPunct="0"/>
            <a:r>
              <a:rPr lang="es-ES_tradnl" sz="2400" dirty="0">
                <a:latin typeface="Tahoma" pitchFamily="34" charset="0"/>
                <a:cs typeface="Times New Roman" pitchFamily="18" charset="0"/>
              </a:rPr>
              <a:t>La demanda trimestral, en unidades,  para un producto X es la siguiente:</a:t>
            </a:r>
          </a:p>
          <a:p>
            <a:pPr defTabSz="762000" eaLnBrk="0" hangingPunct="0"/>
            <a:r>
              <a:rPr lang="es-ES_tradnl" sz="2400" dirty="0">
                <a:latin typeface="Tahoma" pitchFamily="34" charset="0"/>
                <a:cs typeface="Times New Roman" pitchFamily="18" charset="0"/>
              </a:rPr>
              <a:t> </a:t>
            </a:r>
          </a:p>
          <a:p>
            <a:pPr defTabSz="762000" eaLnBrk="0" hangingPunct="0"/>
            <a:r>
              <a:rPr lang="es-ES_tradnl" sz="2400" dirty="0">
                <a:latin typeface="Tahoma" pitchFamily="34" charset="0"/>
                <a:cs typeface="Times New Roman" pitchFamily="18" charset="0"/>
              </a:rPr>
              <a:t>Año 2002		Primer trimestre: 		25.000</a:t>
            </a:r>
          </a:p>
          <a:p>
            <a:pPr defTabSz="762000" eaLnBrk="0" hangingPunct="0"/>
            <a:r>
              <a:rPr lang="es-ES_tradnl" sz="2400" dirty="0">
                <a:latin typeface="Tahoma" pitchFamily="34" charset="0"/>
                <a:cs typeface="Times New Roman" pitchFamily="18" charset="0"/>
              </a:rPr>
              <a:t>			Segundo trimestre:		30.000</a:t>
            </a:r>
          </a:p>
          <a:p>
            <a:pPr defTabSz="762000" eaLnBrk="0" hangingPunct="0"/>
            <a:r>
              <a:rPr lang="es-ES_tradnl" sz="2400" dirty="0">
                <a:latin typeface="Tahoma" pitchFamily="34" charset="0"/>
                <a:cs typeface="Times New Roman" pitchFamily="18" charset="0"/>
              </a:rPr>
              <a:t>			Tercer trimestre: 		28.000</a:t>
            </a:r>
          </a:p>
          <a:p>
            <a:pPr defTabSz="762000" eaLnBrk="0" hangingPunct="0"/>
            <a:r>
              <a:rPr lang="es-ES_tradnl" sz="2400" dirty="0">
                <a:latin typeface="Tahoma" pitchFamily="34" charset="0"/>
                <a:cs typeface="Times New Roman" pitchFamily="18" charset="0"/>
              </a:rPr>
              <a:t>			Cuarto trimestre: 		35.000</a:t>
            </a:r>
          </a:p>
          <a:p>
            <a:pPr defTabSz="762000" eaLnBrk="0" hangingPunct="0"/>
            <a:r>
              <a:rPr lang="es-ES_tradnl" sz="2400" dirty="0">
                <a:latin typeface="Tahoma" pitchFamily="34" charset="0"/>
                <a:cs typeface="Times New Roman" pitchFamily="18" charset="0"/>
              </a:rPr>
              <a:t> </a:t>
            </a:r>
          </a:p>
          <a:p>
            <a:pPr defTabSz="762000" eaLnBrk="0" hangingPunct="0"/>
            <a:r>
              <a:rPr lang="es-ES_tradnl" sz="2400" dirty="0">
                <a:latin typeface="Tahoma" pitchFamily="34" charset="0"/>
                <a:cs typeface="Times New Roman" pitchFamily="18" charset="0"/>
              </a:rPr>
              <a:t>Año 2003		Primer trimestre: 		30.000</a:t>
            </a:r>
          </a:p>
          <a:p>
            <a:pPr defTabSz="762000" eaLnBrk="0" hangingPunct="0"/>
            <a:r>
              <a:rPr lang="es-ES_tradnl" sz="2400" dirty="0">
                <a:latin typeface="Tahoma" pitchFamily="34" charset="0"/>
                <a:cs typeface="Times New Roman" pitchFamily="18" charset="0"/>
              </a:rPr>
              <a:t>			Segundo trimestre:		22.000</a:t>
            </a:r>
          </a:p>
          <a:p>
            <a:pPr defTabSz="762000" eaLnBrk="0" hangingPunct="0"/>
            <a:r>
              <a:rPr lang="es-ES_tradnl" sz="2400" dirty="0">
                <a:latin typeface="Tahoma" pitchFamily="34" charset="0"/>
                <a:cs typeface="Times New Roman" pitchFamily="18" charset="0"/>
              </a:rPr>
              <a:t>			Tercer trimestre: 		20.000</a:t>
            </a:r>
          </a:p>
          <a:p>
            <a:pPr defTabSz="762000" eaLnBrk="0" hangingPunct="0"/>
            <a:r>
              <a:rPr lang="es-ES_tradnl" sz="2400" dirty="0">
                <a:latin typeface="Tahoma" pitchFamily="34" charset="0"/>
                <a:cs typeface="Times New Roman" pitchFamily="18" charset="0"/>
              </a:rPr>
              <a:t>			Cuarto trimestre:		38.000</a:t>
            </a:r>
            <a:endParaRPr lang="es-ES" sz="2400" dirty="0">
              <a:latin typeface="Tahoma" pitchFamily="34" charset="0"/>
            </a:endParaRPr>
          </a:p>
        </p:txBody>
      </p:sp>
      <p:sp>
        <p:nvSpPr>
          <p:cNvPr id="109573" name="Rectangle 6"/>
          <p:cNvSpPr>
            <a:spLocks noChangeArrowheads="1"/>
          </p:cNvSpPr>
          <p:nvPr/>
        </p:nvSpPr>
        <p:spPr bwMode="auto">
          <a:xfrm>
            <a:off x="170339" y="1052736"/>
            <a:ext cx="9036050" cy="782637"/>
          </a:xfrm>
          <a:prstGeom prst="rect">
            <a:avLst/>
          </a:prstGeom>
          <a:noFill/>
          <a:ln w="9525">
            <a:noFill/>
            <a:miter lim="800000"/>
            <a:headEnd/>
            <a:tailEnd/>
          </a:ln>
        </p:spPr>
        <p:txBody>
          <a:bodyPr anchor="ctr"/>
          <a:lstStyle/>
          <a:p>
            <a:pPr algn="ctr"/>
            <a:r>
              <a:rPr lang="es-ES" sz="3200" b="1" dirty="0">
                <a:solidFill>
                  <a:schemeClr val="accent2"/>
                </a:solidFill>
                <a:latin typeface="Tahoma" pitchFamily="34" charset="0"/>
              </a:rPr>
              <a:t>Métodos de proyección – modelo de promedios móviles</a:t>
            </a:r>
          </a:p>
        </p:txBody>
      </p:sp>
      <p:sp>
        <p:nvSpPr>
          <p:cNvPr id="8"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ChangeArrowheads="1"/>
          </p:cNvSpPr>
          <p:nvPr/>
        </p:nvSpPr>
        <p:spPr bwMode="auto">
          <a:xfrm>
            <a:off x="8899525" y="2555875"/>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graphicFrame>
        <p:nvGraphicFramePr>
          <p:cNvPr id="111619" name="Object 3"/>
          <p:cNvGraphicFramePr>
            <a:graphicFrameLocks noChangeAspect="1"/>
          </p:cNvGraphicFramePr>
          <p:nvPr>
            <p:extLst>
              <p:ext uri="{D42A27DB-BD31-4B8C-83A1-F6EECF244321}">
                <p14:modId xmlns:p14="http://schemas.microsoft.com/office/powerpoint/2010/main" val="4294287555"/>
              </p:ext>
            </p:extLst>
          </p:nvPr>
        </p:nvGraphicFramePr>
        <p:xfrm>
          <a:off x="452438" y="1139825"/>
          <a:ext cx="8539162" cy="5457825"/>
        </p:xfrm>
        <a:graphic>
          <a:graphicData uri="http://schemas.openxmlformats.org/presentationml/2006/ole">
            <mc:AlternateContent xmlns:mc="http://schemas.openxmlformats.org/markup-compatibility/2006">
              <mc:Choice xmlns:v="urn:schemas-microsoft-com:vml" Requires="v">
                <p:oleObj spid="_x0000_s111634" name="Ecuación" r:id="rId4" imgW="3136900" imgH="3098800" progId="Equation.3">
                  <p:embed/>
                </p:oleObj>
              </mc:Choice>
              <mc:Fallback>
                <p:oleObj name="Ecuación" r:id="rId4" imgW="3136900" imgH="30988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2438" y="1139825"/>
                        <a:ext cx="8539162" cy="5457825"/>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6"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8899525" y="2555875"/>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graphicFrame>
        <p:nvGraphicFramePr>
          <p:cNvPr id="113667" name="Object 3"/>
          <p:cNvGraphicFramePr>
            <a:graphicFrameLocks noChangeAspect="1"/>
          </p:cNvGraphicFramePr>
          <p:nvPr>
            <p:extLst>
              <p:ext uri="{D42A27DB-BD31-4B8C-83A1-F6EECF244321}">
                <p14:modId xmlns:p14="http://schemas.microsoft.com/office/powerpoint/2010/main" val="802972849"/>
              </p:ext>
            </p:extLst>
          </p:nvPr>
        </p:nvGraphicFramePr>
        <p:xfrm>
          <a:off x="450850" y="1116013"/>
          <a:ext cx="8540750" cy="5457825"/>
        </p:xfrm>
        <a:graphic>
          <a:graphicData uri="http://schemas.openxmlformats.org/presentationml/2006/ole">
            <mc:AlternateContent xmlns:mc="http://schemas.openxmlformats.org/markup-compatibility/2006">
              <mc:Choice xmlns:v="urn:schemas-microsoft-com:vml" Requires="v">
                <p:oleObj spid="_x0000_s113682" name="Ecuación" r:id="rId4" imgW="3136900" imgH="3098800" progId="Equation.3">
                  <p:embed/>
                </p:oleObj>
              </mc:Choice>
              <mc:Fallback>
                <p:oleObj name="Ecuación" r:id="rId4" imgW="3136900" imgH="30988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116013"/>
                        <a:ext cx="8540750" cy="5457825"/>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6"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ext Box 2"/>
          <p:cNvSpPr txBox="1">
            <a:spLocks noChangeArrowheads="1"/>
          </p:cNvSpPr>
          <p:nvPr/>
        </p:nvSpPr>
        <p:spPr bwMode="auto">
          <a:xfrm>
            <a:off x="2438400" y="1268413"/>
            <a:ext cx="5688013" cy="641350"/>
          </a:xfrm>
          <a:prstGeom prst="rect">
            <a:avLst/>
          </a:prstGeom>
          <a:noFill/>
          <a:ln w="9525">
            <a:noFill/>
            <a:miter lim="800000"/>
            <a:headEnd/>
            <a:tailEnd/>
          </a:ln>
        </p:spPr>
        <p:txBody>
          <a:bodyPr>
            <a:spAutoFit/>
          </a:bodyPr>
          <a:lstStyle/>
          <a:p>
            <a:pPr algn="r"/>
            <a:r>
              <a:rPr lang="es-ES" sz="3600" b="1">
                <a:solidFill>
                  <a:schemeClr val="accent2"/>
                </a:solidFill>
                <a:latin typeface="Arial Narrow" pitchFamily="34" charset="0"/>
                <a:cs typeface="Times New Roman" pitchFamily="18" charset="0"/>
              </a:rPr>
              <a:t>Contenido</a:t>
            </a:r>
            <a:endParaRPr lang="es-ES" sz="3600" b="1">
              <a:solidFill>
                <a:schemeClr val="accent2"/>
              </a:solidFill>
              <a:latin typeface="Arial Narrow" pitchFamily="34" charset="0"/>
            </a:endParaRPr>
          </a:p>
        </p:txBody>
      </p:sp>
      <p:sp>
        <p:nvSpPr>
          <p:cNvPr id="115715" name="Line 3"/>
          <p:cNvSpPr>
            <a:spLocks noChangeShapeType="1"/>
          </p:cNvSpPr>
          <p:nvPr/>
        </p:nvSpPr>
        <p:spPr bwMode="auto">
          <a:xfrm>
            <a:off x="1116013" y="1909763"/>
            <a:ext cx="7056437" cy="0"/>
          </a:xfrm>
          <a:prstGeom prst="line">
            <a:avLst/>
          </a:prstGeom>
          <a:noFill/>
          <a:ln w="38100">
            <a:solidFill>
              <a:srgbClr val="969696"/>
            </a:solidFill>
            <a:round/>
            <a:headEnd/>
            <a:tailEnd/>
          </a:ln>
        </p:spPr>
        <p:txBody>
          <a:bodyPr/>
          <a:lstStyle/>
          <a:p>
            <a:endParaRPr lang="en-US"/>
          </a:p>
        </p:txBody>
      </p:sp>
      <p:sp>
        <p:nvSpPr>
          <p:cNvPr id="115716" name="Text Box 4"/>
          <p:cNvSpPr txBox="1">
            <a:spLocks noChangeArrowheads="1"/>
          </p:cNvSpPr>
          <p:nvPr/>
        </p:nvSpPr>
        <p:spPr bwMode="auto">
          <a:xfrm>
            <a:off x="1216408" y="2644170"/>
            <a:ext cx="6958013" cy="1569660"/>
          </a:xfrm>
          <a:prstGeom prst="rect">
            <a:avLst/>
          </a:prstGeom>
          <a:noFill/>
          <a:ln w="63500" algn="ctr">
            <a:noFill/>
            <a:miter lim="800000"/>
            <a:headEnd/>
            <a:tailEnd/>
          </a:ln>
        </p:spPr>
        <p:txBody>
          <a:bodyPr>
            <a:spAutoFit/>
          </a:bodyPr>
          <a:lstStyle/>
          <a:p>
            <a:pPr marL="495300" indent="-495300">
              <a:buFontTx/>
              <a:buAutoNum type="arabicPeriod"/>
            </a:pPr>
            <a:r>
              <a:rPr lang="es-MX" sz="2400" b="1" dirty="0">
                <a:solidFill>
                  <a:srgbClr val="B2B2B2"/>
                </a:solidFill>
                <a:latin typeface="Tahoma" pitchFamily="34" charset="0"/>
              </a:rPr>
              <a:t>Mercados: Modelos de proyección</a:t>
            </a:r>
          </a:p>
          <a:p>
            <a:pPr marL="495300" indent="-495300">
              <a:buFontTx/>
              <a:buAutoNum type="arabicPeriod"/>
            </a:pPr>
            <a:r>
              <a:rPr lang="es-MX" sz="2400" b="1" dirty="0">
                <a:latin typeface="Tahoma" pitchFamily="34" charset="0"/>
              </a:rPr>
              <a:t>Estudio Técnico: Tamaño y localización</a:t>
            </a:r>
          </a:p>
          <a:p>
            <a:pPr marL="495300" indent="-495300">
              <a:buFontTx/>
              <a:buAutoNum type="arabicPeriod"/>
            </a:pPr>
            <a:r>
              <a:rPr lang="es-MX" sz="2400" b="1" dirty="0">
                <a:solidFill>
                  <a:srgbClr val="B2B2B2"/>
                </a:solidFill>
                <a:latin typeface="Tahoma" pitchFamily="34" charset="0"/>
              </a:rPr>
              <a:t>Estudio Legal</a:t>
            </a:r>
          </a:p>
          <a:p>
            <a:pPr marL="495300" indent="-495300">
              <a:buFontTx/>
              <a:buAutoNum type="arabicPeriod"/>
            </a:pPr>
            <a:r>
              <a:rPr lang="es-MX" sz="2400" b="1" dirty="0">
                <a:solidFill>
                  <a:schemeClr val="bg1">
                    <a:lumMod val="65000"/>
                  </a:schemeClr>
                </a:solidFill>
                <a:latin typeface="Tahoma" pitchFamily="34" charset="0"/>
              </a:rPr>
              <a:t>Estudio financiero: - Ingresos - Costos</a:t>
            </a:r>
            <a:endParaRPr lang="es-ES" sz="2400" b="1" dirty="0">
              <a:solidFill>
                <a:schemeClr val="bg1">
                  <a:lumMod val="65000"/>
                </a:schemeClr>
              </a:solidFill>
              <a:latin typeface="Tahoma" pitchFamily="34" charset="0"/>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3"/>
          <p:cNvSpPr>
            <a:spLocks noGrp="1" noChangeArrowheads="1"/>
          </p:cNvSpPr>
          <p:nvPr>
            <p:ph type="body" idx="4294967295"/>
          </p:nvPr>
        </p:nvSpPr>
        <p:spPr>
          <a:xfrm>
            <a:off x="539552" y="1268760"/>
            <a:ext cx="8229600" cy="4425950"/>
          </a:xfrm>
        </p:spPr>
        <p:txBody>
          <a:bodyPr/>
          <a:lstStyle/>
          <a:p>
            <a:pPr marL="0" indent="0" algn="just" eaLnBrk="1" hangingPunct="1">
              <a:buFontTx/>
              <a:buNone/>
            </a:pPr>
            <a:endParaRPr lang="es-ES" sz="2800" dirty="0">
              <a:latin typeface="Tahoma" pitchFamily="34" charset="0"/>
            </a:endParaRPr>
          </a:p>
          <a:p>
            <a:pPr marL="0" indent="0" algn="just" eaLnBrk="1" hangingPunct="1">
              <a:buFontTx/>
              <a:buNone/>
            </a:pPr>
            <a:r>
              <a:rPr lang="es-ES" sz="2800" dirty="0">
                <a:latin typeface="Tahoma" pitchFamily="34" charset="0"/>
              </a:rPr>
              <a:t>El estudio técnico supone la determinación de: el tamaño del proyecto, la identificación de la localización final del proyecto y la selección del modelo tecnológico y administrativo idóneo que sea consecuente con el comportamiento del mercado y las restricciones de índole financiero.</a:t>
            </a:r>
          </a:p>
          <a:p>
            <a:pPr marL="0" indent="0" algn="r" eaLnBrk="1" hangingPunct="1">
              <a:buFontTx/>
              <a:buNone/>
            </a:pPr>
            <a:endParaRPr lang="es-ES" sz="1600" dirty="0">
              <a:latin typeface="Tahoma" pitchFamily="34" charset="0"/>
            </a:endParaRPr>
          </a:p>
          <a:p>
            <a:pPr marL="0" indent="0" algn="r" eaLnBrk="1" hangingPunct="1">
              <a:buFontTx/>
              <a:buNone/>
            </a:pPr>
            <a:r>
              <a:rPr lang="es-ES" sz="1600" dirty="0">
                <a:latin typeface="Tahoma" pitchFamily="34" charset="0"/>
              </a:rPr>
              <a:t>Miranda, J .J. (2000). </a:t>
            </a:r>
            <a:r>
              <a:rPr lang="es-ES" sz="1600" i="1" dirty="0">
                <a:latin typeface="Tahoma" pitchFamily="34" charset="0"/>
              </a:rPr>
              <a:t>Gestión de proyectos: identificación, formulación y evaluación. Bogotá D.C: M editores</a:t>
            </a:r>
          </a:p>
        </p:txBody>
      </p:sp>
      <p:sp>
        <p:nvSpPr>
          <p:cNvPr id="5"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3"/>
          <p:cNvSpPr>
            <a:spLocks noGrp="1" noChangeArrowheads="1"/>
          </p:cNvSpPr>
          <p:nvPr>
            <p:ph type="body" idx="4294967295"/>
          </p:nvPr>
        </p:nvSpPr>
        <p:spPr>
          <a:xfrm>
            <a:off x="663575" y="1666277"/>
            <a:ext cx="8229600" cy="4425950"/>
          </a:xfrm>
        </p:spPr>
        <p:txBody>
          <a:bodyPr/>
          <a:lstStyle/>
          <a:p>
            <a:pPr algn="just" eaLnBrk="1" hangingPunct="1">
              <a:lnSpc>
                <a:spcPct val="90000"/>
              </a:lnSpc>
            </a:pPr>
            <a:r>
              <a:rPr lang="es-ES" sz="2400" dirty="0">
                <a:latin typeface="Tahoma" pitchFamily="34" charset="0"/>
              </a:rPr>
              <a:t>El tamaño del proyecto hace referencia a la capacidad de producción de un bien </a:t>
            </a:r>
            <a:r>
              <a:rPr lang="es-ES" sz="2400" dirty="0" err="1">
                <a:latin typeface="Tahoma" pitchFamily="34" charset="0"/>
              </a:rPr>
              <a:t>ó</a:t>
            </a:r>
            <a:r>
              <a:rPr lang="es-ES" sz="2400" dirty="0">
                <a:latin typeface="Tahoma" pitchFamily="34" charset="0"/>
              </a:rPr>
              <a:t> de la prestación de un servicio durante el periodo de vigencia del proyecto. </a:t>
            </a:r>
          </a:p>
          <a:p>
            <a:pPr algn="just" eaLnBrk="1" hangingPunct="1">
              <a:lnSpc>
                <a:spcPct val="90000"/>
              </a:lnSpc>
            </a:pPr>
            <a:r>
              <a:rPr lang="es-ES" sz="2400" dirty="0">
                <a:latin typeface="Tahoma" pitchFamily="34" charset="0"/>
              </a:rPr>
              <a:t>Este estudio está relacionado con: </a:t>
            </a:r>
          </a:p>
          <a:p>
            <a:pPr lvl="1" algn="just" eaLnBrk="1" hangingPunct="1">
              <a:lnSpc>
                <a:spcPct val="90000"/>
              </a:lnSpc>
            </a:pPr>
            <a:r>
              <a:rPr lang="es-ES" sz="2200" dirty="0">
                <a:latin typeface="Tahoma" pitchFamily="34" charset="0"/>
              </a:rPr>
              <a:t>Cumplimiento del objetivo. </a:t>
            </a:r>
          </a:p>
          <a:p>
            <a:pPr lvl="1" algn="just" eaLnBrk="1" hangingPunct="1">
              <a:lnSpc>
                <a:spcPct val="90000"/>
              </a:lnSpc>
            </a:pPr>
            <a:r>
              <a:rPr lang="es-ES" sz="2200" dirty="0">
                <a:latin typeface="Tahoma" pitchFamily="34" charset="0"/>
              </a:rPr>
              <a:t>Demanda del producto.</a:t>
            </a:r>
          </a:p>
          <a:p>
            <a:pPr lvl="1" algn="just" eaLnBrk="1" hangingPunct="1">
              <a:lnSpc>
                <a:spcPct val="90000"/>
              </a:lnSpc>
            </a:pPr>
            <a:r>
              <a:rPr lang="es-ES" sz="2200" dirty="0">
                <a:latin typeface="Tahoma" pitchFamily="34" charset="0"/>
              </a:rPr>
              <a:t>Oferta de insumos.</a:t>
            </a:r>
          </a:p>
          <a:p>
            <a:pPr lvl="1" algn="just" eaLnBrk="1" hangingPunct="1">
              <a:lnSpc>
                <a:spcPct val="90000"/>
              </a:lnSpc>
            </a:pPr>
            <a:r>
              <a:rPr lang="es-ES" sz="2200" dirty="0">
                <a:latin typeface="Tahoma" pitchFamily="34" charset="0"/>
              </a:rPr>
              <a:t>Tecnología a disposición.</a:t>
            </a:r>
          </a:p>
          <a:p>
            <a:pPr lvl="1" algn="just" eaLnBrk="1" hangingPunct="1">
              <a:lnSpc>
                <a:spcPct val="90000"/>
              </a:lnSpc>
            </a:pPr>
            <a:r>
              <a:rPr lang="es-ES" sz="2200" dirty="0">
                <a:latin typeface="Tahoma" pitchFamily="34" charset="0"/>
              </a:rPr>
              <a:t>Localización.</a:t>
            </a:r>
          </a:p>
          <a:p>
            <a:pPr lvl="1" algn="just" eaLnBrk="1" hangingPunct="1">
              <a:lnSpc>
                <a:spcPct val="90000"/>
              </a:lnSpc>
            </a:pPr>
            <a:r>
              <a:rPr lang="es-ES" sz="2200" dirty="0">
                <a:latin typeface="Tahoma" pitchFamily="34" charset="0"/>
              </a:rPr>
              <a:t>Financiación del proyecto.</a:t>
            </a:r>
            <a:r>
              <a:rPr lang="es-ES" sz="2000" dirty="0">
                <a:latin typeface="Tahoma" pitchFamily="34" charset="0"/>
              </a:rPr>
              <a:t> </a:t>
            </a:r>
          </a:p>
          <a:p>
            <a:pPr algn="just" eaLnBrk="1" hangingPunct="1">
              <a:lnSpc>
                <a:spcPct val="90000"/>
              </a:lnSpc>
            </a:pPr>
            <a:r>
              <a:rPr lang="es-ES" sz="2400" dirty="0">
                <a:latin typeface="Tahoma" pitchFamily="34" charset="0"/>
              </a:rPr>
              <a:t>Variable más importante: </a:t>
            </a:r>
            <a:r>
              <a:rPr lang="es-ES" sz="2400" u="sng" dirty="0">
                <a:solidFill>
                  <a:schemeClr val="accent2"/>
                </a:solidFill>
                <a:latin typeface="Tahoma" pitchFamily="34" charset="0"/>
              </a:rPr>
              <a:t>Dimensión del mercado.</a:t>
            </a:r>
            <a:r>
              <a:rPr lang="es-ES" sz="2400" dirty="0">
                <a:latin typeface="Tahoma" pitchFamily="34" charset="0"/>
              </a:rPr>
              <a:t> </a:t>
            </a:r>
          </a:p>
        </p:txBody>
      </p:sp>
      <p:sp>
        <p:nvSpPr>
          <p:cNvPr id="119811" name="Rectangle 4"/>
          <p:cNvSpPr>
            <a:spLocks noChangeArrowheads="1"/>
          </p:cNvSpPr>
          <p:nvPr/>
        </p:nvSpPr>
        <p:spPr bwMode="auto">
          <a:xfrm>
            <a:off x="200102" y="1124744"/>
            <a:ext cx="8964613" cy="533400"/>
          </a:xfrm>
          <a:prstGeom prst="rect">
            <a:avLst/>
          </a:prstGeom>
          <a:noFill/>
          <a:ln w="9525">
            <a:noFill/>
            <a:miter lim="800000"/>
            <a:headEnd/>
            <a:tailEnd/>
          </a:ln>
        </p:spPr>
        <p:txBody>
          <a:bodyPr wrap="none" anchor="ctr"/>
          <a:lstStyle/>
          <a:p>
            <a:pPr algn="ctr"/>
            <a:r>
              <a:rPr lang="es-MX" sz="3200" b="1" dirty="0">
                <a:solidFill>
                  <a:schemeClr val="accent2"/>
                </a:solidFill>
                <a:latin typeface="Tahoma" pitchFamily="34" charset="0"/>
              </a:rPr>
              <a:t>Estudio de tamaño</a:t>
            </a:r>
            <a:endParaRPr lang="es-ES_tradnl" sz="3200" b="1" dirty="0">
              <a:solidFill>
                <a:schemeClr val="accent2"/>
              </a:solidFill>
              <a:latin typeface="Tahoma" pitchFamily="34" charset="0"/>
            </a:endParaRPr>
          </a:p>
        </p:txBody>
      </p:sp>
      <p:sp>
        <p:nvSpPr>
          <p:cNvPr id="5"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p:cNvSpPr>
          <p:nvPr/>
        </p:nvSpPr>
        <p:spPr bwMode="auto">
          <a:xfrm>
            <a:off x="8851900" y="2771775"/>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121859" name="Rectangle 3"/>
          <p:cNvSpPr>
            <a:spLocks noChangeArrowheads="1"/>
          </p:cNvSpPr>
          <p:nvPr/>
        </p:nvSpPr>
        <p:spPr bwMode="auto">
          <a:xfrm>
            <a:off x="521493" y="1722972"/>
            <a:ext cx="8064500" cy="4464050"/>
          </a:xfrm>
          <a:prstGeom prst="rect">
            <a:avLst/>
          </a:prstGeom>
          <a:noFill/>
          <a:ln w="9525">
            <a:noFill/>
            <a:miter lim="800000"/>
            <a:headEnd/>
            <a:tailEnd/>
          </a:ln>
        </p:spPr>
        <p:txBody>
          <a:bodyPr/>
          <a:lstStyle/>
          <a:p>
            <a:pPr algn="just"/>
            <a:r>
              <a:rPr lang="es-ES_tradnl" sz="2400" dirty="0">
                <a:latin typeface="Tahoma" pitchFamily="34" charset="0"/>
              </a:rPr>
              <a:t>El tamaño del proyecto debe indicarse en el tipo de unidades que mejor expresen su capacidad de producción. </a:t>
            </a:r>
            <a:r>
              <a:rPr lang="es-ES_tradnl" sz="2400" dirty="0"/>
              <a:t>La cantidad de producto por unidad de tiempo es normalmente la medida más adecuada. </a:t>
            </a:r>
            <a:r>
              <a:rPr lang="es-ES_tradnl" sz="2400" dirty="0">
                <a:latin typeface="Tahoma" pitchFamily="34" charset="0"/>
              </a:rPr>
              <a:t>Ej. Transporte público: número de pasajeros transportados por día o por año.</a:t>
            </a:r>
          </a:p>
          <a:p>
            <a:pPr eaLnBrk="0" hangingPunct="0">
              <a:buFont typeface="Wingdings" pitchFamily="2" charset="2"/>
              <a:buNone/>
            </a:pPr>
            <a:endParaRPr lang="es-ES_tradnl" sz="2400" dirty="0">
              <a:latin typeface="Tahoma" pitchFamily="34" charset="0"/>
            </a:endParaRPr>
          </a:p>
          <a:p>
            <a:pPr eaLnBrk="0" hangingPunct="0">
              <a:buFont typeface="Wingdings" pitchFamily="2" charset="2"/>
              <a:buNone/>
            </a:pPr>
            <a:r>
              <a:rPr lang="es-ES_tradnl" sz="2800" dirty="0">
                <a:solidFill>
                  <a:schemeClr val="accent2"/>
                </a:solidFill>
                <a:latin typeface="Tahoma" pitchFamily="34" charset="0"/>
              </a:rPr>
              <a:t>Cómo medir el tamaño?</a:t>
            </a:r>
            <a:endParaRPr lang="es-ES_tradnl" sz="2800" dirty="0">
              <a:latin typeface="Tahoma" pitchFamily="34" charset="0"/>
            </a:endParaRPr>
          </a:p>
          <a:p>
            <a:pPr eaLnBrk="0" hangingPunct="0">
              <a:buFont typeface="Wingdings" pitchFamily="2" charset="2"/>
              <a:buNone/>
            </a:pPr>
            <a:endParaRPr lang="es-ES_tradnl" sz="2800" b="1" dirty="0">
              <a:latin typeface="Tahoma" pitchFamily="34" charset="0"/>
            </a:endParaRPr>
          </a:p>
          <a:p>
            <a:pPr marL="763588" lvl="1" indent="-285750" eaLnBrk="0" hangingPunct="0">
              <a:buFontTx/>
              <a:buChar char="•"/>
            </a:pPr>
            <a:r>
              <a:rPr lang="es-ES_tradnl" sz="2400" dirty="0">
                <a:latin typeface="Tahoma" pitchFamily="34" charset="0"/>
              </a:rPr>
              <a:t>Definir demanda</a:t>
            </a:r>
          </a:p>
          <a:p>
            <a:pPr marL="763588" lvl="1" indent="-285750" eaLnBrk="0" hangingPunct="0">
              <a:buFontTx/>
              <a:buChar char="•"/>
            </a:pPr>
            <a:r>
              <a:rPr lang="es-ES_tradnl" sz="2400" dirty="0">
                <a:latin typeface="Tahoma" pitchFamily="34" charset="0"/>
              </a:rPr>
              <a:t>Análisis proyecciones futuras</a:t>
            </a:r>
          </a:p>
          <a:p>
            <a:pPr marL="763588" lvl="1" indent="-285750" eaLnBrk="0" hangingPunct="0"/>
            <a:endParaRPr lang="es-ES_tradnl" sz="2400" dirty="0">
              <a:latin typeface="Tahoma" pitchFamily="34" charset="0"/>
            </a:endParaRPr>
          </a:p>
        </p:txBody>
      </p:sp>
      <p:sp>
        <p:nvSpPr>
          <p:cNvPr id="121860" name="Text Box 4"/>
          <p:cNvSpPr txBox="1">
            <a:spLocks noChangeArrowheads="1"/>
          </p:cNvSpPr>
          <p:nvPr/>
        </p:nvSpPr>
        <p:spPr bwMode="auto">
          <a:xfrm>
            <a:off x="5796136" y="4581128"/>
            <a:ext cx="2447925" cy="1263650"/>
          </a:xfrm>
          <a:prstGeom prst="rect">
            <a:avLst/>
          </a:prstGeom>
          <a:noFill/>
          <a:ln w="76200" cmpd="tri">
            <a:solidFill>
              <a:schemeClr val="accent2"/>
            </a:solidFill>
            <a:miter lim="800000"/>
            <a:headEnd/>
            <a:tailEnd/>
          </a:ln>
        </p:spPr>
        <p:txBody>
          <a:bodyPr>
            <a:spAutoFit/>
          </a:bodyPr>
          <a:lstStyle/>
          <a:p>
            <a:pPr algn="ctr" eaLnBrk="0" hangingPunct="0">
              <a:buFont typeface="Wingdings" pitchFamily="2" charset="2"/>
              <a:buNone/>
            </a:pPr>
            <a:r>
              <a:rPr lang="es-ES_tradnl" sz="2400" dirty="0">
                <a:latin typeface="Tahoma" pitchFamily="34" charset="0"/>
              </a:rPr>
              <a:t>Proceso de aproximaciones sucesivas</a:t>
            </a:r>
            <a:endParaRPr lang="es-ES" sz="2400" dirty="0">
              <a:latin typeface="Tahoma" pitchFamily="34" charset="0"/>
            </a:endParaRPr>
          </a:p>
        </p:txBody>
      </p:sp>
      <p:sp>
        <p:nvSpPr>
          <p:cNvPr id="121861" name="Rectangle 6"/>
          <p:cNvSpPr>
            <a:spLocks noChangeArrowheads="1"/>
          </p:cNvSpPr>
          <p:nvPr/>
        </p:nvSpPr>
        <p:spPr bwMode="auto">
          <a:xfrm>
            <a:off x="71437" y="1076325"/>
            <a:ext cx="8964613" cy="533400"/>
          </a:xfrm>
          <a:prstGeom prst="rect">
            <a:avLst/>
          </a:prstGeom>
          <a:noFill/>
          <a:ln w="9525">
            <a:noFill/>
            <a:miter lim="800000"/>
            <a:headEnd/>
            <a:tailEnd/>
          </a:ln>
        </p:spPr>
        <p:txBody>
          <a:bodyPr wrap="none" anchor="ctr"/>
          <a:lstStyle/>
          <a:p>
            <a:pPr algn="ctr"/>
            <a:r>
              <a:rPr lang="es-MX" sz="3200" b="1" dirty="0">
                <a:solidFill>
                  <a:schemeClr val="accent2"/>
                </a:solidFill>
                <a:latin typeface="Tahoma" pitchFamily="34" charset="0"/>
              </a:rPr>
              <a:t>Estudio de tamaño</a:t>
            </a:r>
            <a:endParaRPr lang="es-ES_tradnl" sz="3200" b="1" dirty="0">
              <a:solidFill>
                <a:schemeClr val="accent2"/>
              </a:solidFill>
              <a:latin typeface="Tahoma" pitchFamily="34" charset="0"/>
            </a:endParaRPr>
          </a:p>
        </p:txBody>
      </p:sp>
      <p:sp>
        <p:nvSpPr>
          <p:cNvPr id="7"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6"/>
          <p:cNvSpPr>
            <a:spLocks noChangeArrowheads="1"/>
          </p:cNvSpPr>
          <p:nvPr/>
        </p:nvSpPr>
        <p:spPr bwMode="auto">
          <a:xfrm>
            <a:off x="89693" y="1102519"/>
            <a:ext cx="8964613" cy="533400"/>
          </a:xfrm>
          <a:prstGeom prst="rect">
            <a:avLst/>
          </a:prstGeom>
          <a:noFill/>
          <a:ln w="9525">
            <a:noFill/>
            <a:miter lim="800000"/>
            <a:headEnd/>
            <a:tailEnd/>
          </a:ln>
        </p:spPr>
        <p:txBody>
          <a:bodyPr wrap="none" anchor="ctr"/>
          <a:lstStyle/>
          <a:p>
            <a:pPr algn="ctr"/>
            <a:r>
              <a:rPr lang="es-MX" sz="3200" b="1" dirty="0">
                <a:solidFill>
                  <a:schemeClr val="accent2"/>
                </a:solidFill>
                <a:latin typeface="Tahoma" pitchFamily="34" charset="0"/>
              </a:rPr>
              <a:t>Estudio de tamaño</a:t>
            </a:r>
            <a:endParaRPr lang="es-ES_tradnl" sz="3200" b="1" dirty="0">
              <a:solidFill>
                <a:schemeClr val="accent2"/>
              </a:solidFill>
              <a:latin typeface="Tahoma" pitchFamily="34" charset="0"/>
            </a:endParaRPr>
          </a:p>
        </p:txBody>
      </p:sp>
      <p:graphicFrame>
        <p:nvGraphicFramePr>
          <p:cNvPr id="123907" name="Group 3"/>
          <p:cNvGraphicFramePr>
            <a:graphicFrameLocks noGrp="1"/>
          </p:cNvGraphicFramePr>
          <p:nvPr>
            <p:ph/>
            <p:extLst>
              <p:ext uri="{D42A27DB-BD31-4B8C-83A1-F6EECF244321}">
                <p14:modId xmlns:p14="http://schemas.microsoft.com/office/powerpoint/2010/main" val="826250563"/>
              </p:ext>
            </p:extLst>
          </p:nvPr>
        </p:nvGraphicFramePr>
        <p:xfrm>
          <a:off x="188267" y="2487991"/>
          <a:ext cx="5915025" cy="2794001"/>
        </p:xfrm>
        <a:graphic>
          <a:graphicData uri="http://schemas.openxmlformats.org/drawingml/2006/table">
            <a:tbl>
              <a:tblPr/>
              <a:tblGrid>
                <a:gridCol w="1276350">
                  <a:extLst>
                    <a:ext uri="{9D8B030D-6E8A-4147-A177-3AD203B41FA5}">
                      <a16:colId xmlns:a16="http://schemas.microsoft.com/office/drawing/2014/main" val="20000"/>
                    </a:ext>
                  </a:extLst>
                </a:gridCol>
                <a:gridCol w="1574800">
                  <a:extLst>
                    <a:ext uri="{9D8B030D-6E8A-4147-A177-3AD203B41FA5}">
                      <a16:colId xmlns:a16="http://schemas.microsoft.com/office/drawing/2014/main" val="20001"/>
                    </a:ext>
                  </a:extLst>
                </a:gridCol>
                <a:gridCol w="1531938">
                  <a:extLst>
                    <a:ext uri="{9D8B030D-6E8A-4147-A177-3AD203B41FA5}">
                      <a16:colId xmlns:a16="http://schemas.microsoft.com/office/drawing/2014/main" val="20002"/>
                    </a:ext>
                  </a:extLst>
                </a:gridCol>
                <a:gridCol w="1531937">
                  <a:extLst>
                    <a:ext uri="{9D8B030D-6E8A-4147-A177-3AD203B41FA5}">
                      <a16:colId xmlns:a16="http://schemas.microsoft.com/office/drawing/2014/main" val="20003"/>
                    </a:ext>
                  </a:extLst>
                </a:gridCol>
              </a:tblGrid>
              <a:tr h="8604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A</a:t>
                      </a:r>
                      <a:r>
                        <a:rPr kumimoji="0" lang="es-ES" sz="1600" b="1" i="0" u="none" strike="noStrike" cap="none" normalizeH="0" baseline="0">
                          <a:ln>
                            <a:noFill/>
                          </a:ln>
                          <a:solidFill>
                            <a:schemeClr val="tx1"/>
                          </a:solidFill>
                          <a:effectLst/>
                          <a:latin typeface="Arial"/>
                        </a:rPr>
                        <a:t>ñ</a:t>
                      </a:r>
                      <a:r>
                        <a:rPr kumimoji="0" lang="es-ES" sz="1600" b="1" i="0" u="none" strike="noStrike" cap="none" normalizeH="0" baseline="0">
                          <a:ln>
                            <a:noFill/>
                          </a:ln>
                          <a:solidFill>
                            <a:schemeClr val="tx1"/>
                          </a:solidFill>
                          <a:effectLst/>
                          <a:latin typeface="Tahoma" pitchFamily="34" charset="0"/>
                        </a:rPr>
                        <a:t>o </a:t>
                      </a:r>
                      <a:endParaRPr kumimoji="0" lang="es-ES" sz="1600" b="0" i="0" u="none" strike="noStrike" cap="none" normalizeH="0" baseline="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Demanda estimada en mts</a:t>
                      </a:r>
                      <a:r>
                        <a:rPr kumimoji="0" lang="es-ES" sz="1600" b="1" i="0" u="none" strike="noStrike" cap="none" normalizeH="0" baseline="0">
                          <a:ln>
                            <a:noFill/>
                          </a:ln>
                          <a:solidFill>
                            <a:schemeClr val="tx1"/>
                          </a:solidFill>
                          <a:effectLst/>
                          <a:latin typeface="Arial" charset="0"/>
                          <a:cs typeface="Arial" charset="0"/>
                        </a:rPr>
                        <a:t>²</a:t>
                      </a:r>
                      <a:endParaRPr kumimoji="0" lang="es-ES" sz="1600" b="0" i="0" u="none" strike="noStrike" cap="none" normalizeH="0" baseline="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Oferta estimada en mts</a:t>
                      </a:r>
                      <a:r>
                        <a:rPr kumimoji="0" lang="es-ES" sz="1600" b="1" i="0" u="none" strike="noStrike" cap="none" normalizeH="0" baseline="0">
                          <a:ln>
                            <a:noFill/>
                          </a:ln>
                          <a:solidFill>
                            <a:schemeClr val="tx1"/>
                          </a:solidFill>
                          <a:effectLst/>
                          <a:latin typeface="Arial" charset="0"/>
                          <a:cs typeface="Arial" charset="0"/>
                        </a:rPr>
                        <a:t>²</a:t>
                      </a:r>
                      <a:r>
                        <a:rPr kumimoji="0" lang="es-ES" sz="1600" b="1" i="0" u="none" strike="noStrike" cap="none" normalizeH="0" baseline="0">
                          <a:ln>
                            <a:noFill/>
                          </a:ln>
                          <a:solidFill>
                            <a:schemeClr val="tx1"/>
                          </a:solidFill>
                          <a:effectLst/>
                          <a:latin typeface="Tahoma" pitchFamily="34" charset="0"/>
                        </a:rPr>
                        <a:t> </a:t>
                      </a:r>
                      <a:endParaRPr kumimoji="0" lang="es-ES" sz="1600" b="0" i="0" u="none" strike="noStrike" cap="none" normalizeH="0" baseline="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dirty="0">
                          <a:ln>
                            <a:noFill/>
                          </a:ln>
                          <a:solidFill>
                            <a:schemeClr val="tx1"/>
                          </a:solidFill>
                          <a:effectLst/>
                          <a:latin typeface="Tahoma" pitchFamily="34" charset="0"/>
                        </a:rPr>
                        <a:t>D</a:t>
                      </a:r>
                      <a:r>
                        <a:rPr kumimoji="0" lang="es-ES" sz="1600" b="1" i="0" u="none" strike="noStrike" cap="none" normalizeH="0" baseline="0" dirty="0">
                          <a:ln>
                            <a:noFill/>
                          </a:ln>
                          <a:solidFill>
                            <a:schemeClr val="tx1"/>
                          </a:solidFill>
                          <a:effectLst/>
                          <a:latin typeface="Arial"/>
                        </a:rPr>
                        <a:t>é</a:t>
                      </a:r>
                      <a:r>
                        <a:rPr kumimoji="0" lang="es-ES" sz="1600" b="1" i="0" u="none" strike="noStrike" cap="none" normalizeH="0" baseline="0" dirty="0">
                          <a:ln>
                            <a:noFill/>
                          </a:ln>
                          <a:solidFill>
                            <a:schemeClr val="tx1"/>
                          </a:solidFill>
                          <a:effectLst/>
                          <a:latin typeface="Tahoma" pitchFamily="34" charset="0"/>
                        </a:rPr>
                        <a:t>ficit de demanda </a:t>
                      </a:r>
                      <a:endParaRPr kumimoji="0" lang="es-ES" sz="1600" b="0" i="0" u="none" strike="noStrike" cap="none" normalizeH="0" baseline="0" dirty="0">
                        <a:ln>
                          <a:noFill/>
                        </a:ln>
                        <a:solidFill>
                          <a:schemeClr val="tx1"/>
                        </a:solidFill>
                        <a:effectLst/>
                        <a:latin typeface="Arial" charset="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0"/>
                  </a:ext>
                </a:extLst>
              </a:tr>
              <a:tr h="385763">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2009</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1882,678</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822,08</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1060,598</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7350">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2010</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1923,258</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839,896</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1083,362</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7350">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2011</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1963,838</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857,712</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1106,126</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5763">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2012</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2004,418</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875,528</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1128,89</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7350">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2013</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2044,998</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893,344</a:t>
                      </a:r>
                      <a:endParaRPr kumimoji="0" lang="es-ES" sz="1400" b="1"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1" i="0" u="none" strike="noStrike" cap="none" normalizeH="0" baseline="0" dirty="0">
                          <a:ln>
                            <a:noFill/>
                          </a:ln>
                          <a:solidFill>
                            <a:schemeClr val="tx1"/>
                          </a:solidFill>
                          <a:effectLst/>
                          <a:latin typeface="Tahoma" pitchFamily="34" charset="0"/>
                        </a:rPr>
                        <a:t>1151,654</a:t>
                      </a:r>
                      <a:endParaRPr kumimoji="0" lang="es-ES" sz="1400" b="1" i="0" u="none" strike="noStrike" cap="none" normalizeH="0" baseline="0" dirty="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123944" name="Oval 40"/>
          <p:cNvSpPr>
            <a:spLocks noChangeArrowheads="1"/>
          </p:cNvSpPr>
          <p:nvPr/>
        </p:nvSpPr>
        <p:spPr bwMode="auto">
          <a:xfrm>
            <a:off x="4796780" y="3280153"/>
            <a:ext cx="1582737" cy="576263"/>
          </a:xfrm>
          <a:prstGeom prst="ellipse">
            <a:avLst/>
          </a:prstGeom>
          <a:noFill/>
          <a:ln w="28575">
            <a:solidFill>
              <a:schemeClr val="accent2"/>
            </a:solidFill>
            <a:round/>
            <a:headEnd/>
            <a:tailEnd/>
          </a:ln>
          <a:effectLst/>
        </p:spPr>
        <p:txBody>
          <a:bodyPr wrap="none" anchor="ctr"/>
          <a:lstStyle/>
          <a:p>
            <a:endParaRPr lang="en-US"/>
          </a:p>
        </p:txBody>
      </p:sp>
      <p:sp>
        <p:nvSpPr>
          <p:cNvPr id="123945" name="Oval 41"/>
          <p:cNvSpPr>
            <a:spLocks noChangeArrowheads="1"/>
          </p:cNvSpPr>
          <p:nvPr/>
        </p:nvSpPr>
        <p:spPr bwMode="auto">
          <a:xfrm>
            <a:off x="4796780" y="4864478"/>
            <a:ext cx="1582737" cy="576263"/>
          </a:xfrm>
          <a:prstGeom prst="ellipse">
            <a:avLst/>
          </a:prstGeom>
          <a:noFill/>
          <a:ln w="28575">
            <a:solidFill>
              <a:schemeClr val="accent2"/>
            </a:solidFill>
            <a:round/>
            <a:headEnd/>
            <a:tailEnd/>
          </a:ln>
          <a:effectLst/>
        </p:spPr>
        <p:txBody>
          <a:bodyPr wrap="none" anchor="ctr"/>
          <a:lstStyle/>
          <a:p>
            <a:endParaRPr lang="en-US"/>
          </a:p>
        </p:txBody>
      </p:sp>
      <p:sp>
        <p:nvSpPr>
          <p:cNvPr id="123946" name="AutoShape 42"/>
          <p:cNvSpPr>
            <a:spLocks/>
          </p:cNvSpPr>
          <p:nvPr/>
        </p:nvSpPr>
        <p:spPr bwMode="auto">
          <a:xfrm>
            <a:off x="6454130" y="3507166"/>
            <a:ext cx="144462" cy="1584325"/>
          </a:xfrm>
          <a:prstGeom prst="rightBrace">
            <a:avLst>
              <a:gd name="adj1" fmla="val 91392"/>
              <a:gd name="adj2" fmla="val 50000"/>
            </a:avLst>
          </a:prstGeom>
          <a:noFill/>
          <a:ln w="28575">
            <a:solidFill>
              <a:schemeClr val="accent2"/>
            </a:solidFill>
            <a:round/>
            <a:headEnd/>
            <a:tailEnd/>
          </a:ln>
          <a:effectLst/>
        </p:spPr>
        <p:txBody>
          <a:bodyPr wrap="none" anchor="ctr"/>
          <a:lstStyle/>
          <a:p>
            <a:endParaRPr lang="en-US"/>
          </a:p>
        </p:txBody>
      </p:sp>
      <p:sp>
        <p:nvSpPr>
          <p:cNvPr id="123947" name="Line 43"/>
          <p:cNvSpPr>
            <a:spLocks noChangeShapeType="1"/>
          </p:cNvSpPr>
          <p:nvPr/>
        </p:nvSpPr>
        <p:spPr bwMode="auto">
          <a:xfrm flipV="1">
            <a:off x="6165205" y="2570541"/>
            <a:ext cx="215900" cy="781050"/>
          </a:xfrm>
          <a:prstGeom prst="line">
            <a:avLst/>
          </a:prstGeom>
          <a:noFill/>
          <a:ln w="9525">
            <a:solidFill>
              <a:schemeClr val="tx1"/>
            </a:solidFill>
            <a:round/>
            <a:headEnd/>
            <a:tailEnd type="triangle" w="med" len="med"/>
          </a:ln>
          <a:effectLst/>
        </p:spPr>
        <p:txBody>
          <a:bodyPr/>
          <a:lstStyle/>
          <a:p>
            <a:endParaRPr lang="en-US"/>
          </a:p>
        </p:txBody>
      </p:sp>
      <p:sp>
        <p:nvSpPr>
          <p:cNvPr id="123948" name="Line 44"/>
          <p:cNvSpPr>
            <a:spLocks noChangeShapeType="1"/>
          </p:cNvSpPr>
          <p:nvPr/>
        </p:nvSpPr>
        <p:spPr bwMode="auto">
          <a:xfrm>
            <a:off x="6093767" y="5378828"/>
            <a:ext cx="287338" cy="720725"/>
          </a:xfrm>
          <a:prstGeom prst="line">
            <a:avLst/>
          </a:prstGeom>
          <a:noFill/>
          <a:ln w="9525">
            <a:solidFill>
              <a:schemeClr val="tx1"/>
            </a:solidFill>
            <a:round/>
            <a:headEnd/>
            <a:tailEnd type="triangle" w="med" len="med"/>
          </a:ln>
          <a:effectLst/>
        </p:spPr>
        <p:txBody>
          <a:bodyPr/>
          <a:lstStyle/>
          <a:p>
            <a:endParaRPr lang="en-US"/>
          </a:p>
        </p:txBody>
      </p:sp>
      <p:sp>
        <p:nvSpPr>
          <p:cNvPr id="123949" name="Text Box 45"/>
          <p:cNvSpPr txBox="1">
            <a:spLocks noChangeArrowheads="1"/>
          </p:cNvSpPr>
          <p:nvPr/>
        </p:nvSpPr>
        <p:spPr bwMode="auto">
          <a:xfrm>
            <a:off x="6381105" y="2067303"/>
            <a:ext cx="2520950" cy="1089025"/>
          </a:xfrm>
          <a:prstGeom prst="rect">
            <a:avLst/>
          </a:prstGeom>
          <a:noFill/>
          <a:ln w="19050">
            <a:solidFill>
              <a:schemeClr val="accent2"/>
            </a:solidFill>
            <a:miter lim="800000"/>
            <a:headEnd/>
            <a:tailEnd/>
          </a:ln>
          <a:effectLst/>
        </p:spPr>
        <p:txBody>
          <a:bodyPr>
            <a:spAutoFit/>
          </a:bodyPr>
          <a:lstStyle/>
          <a:p>
            <a:pPr algn="just"/>
            <a:r>
              <a:rPr lang="es-ES" sz="1600">
                <a:latin typeface="Tahoma" pitchFamily="34" charset="0"/>
              </a:rPr>
              <a:t>No se puede determinar este tamaño debido a que no tiene en cuenta la demanda futura del bien  </a:t>
            </a:r>
          </a:p>
        </p:txBody>
      </p:sp>
      <p:sp>
        <p:nvSpPr>
          <p:cNvPr id="123950" name="Text Box 46"/>
          <p:cNvSpPr txBox="1">
            <a:spLocks noChangeArrowheads="1"/>
          </p:cNvSpPr>
          <p:nvPr/>
        </p:nvSpPr>
        <p:spPr bwMode="auto">
          <a:xfrm>
            <a:off x="6381105" y="5378828"/>
            <a:ext cx="2520950" cy="1089025"/>
          </a:xfrm>
          <a:prstGeom prst="rect">
            <a:avLst/>
          </a:prstGeom>
          <a:noFill/>
          <a:ln w="19050">
            <a:solidFill>
              <a:schemeClr val="accent2"/>
            </a:solidFill>
            <a:miter lim="800000"/>
            <a:headEnd/>
            <a:tailEnd/>
          </a:ln>
          <a:effectLst/>
        </p:spPr>
        <p:txBody>
          <a:bodyPr>
            <a:spAutoFit/>
          </a:bodyPr>
          <a:lstStyle/>
          <a:p>
            <a:pPr algn="just"/>
            <a:r>
              <a:rPr lang="es-ES" sz="1600">
                <a:latin typeface="Tahoma" pitchFamily="34" charset="0"/>
              </a:rPr>
              <a:t>No se puede determinar este año por que podría existir un posible desperdicio de recursos</a:t>
            </a:r>
          </a:p>
        </p:txBody>
      </p:sp>
      <p:sp>
        <p:nvSpPr>
          <p:cNvPr id="123951" name="Text Box 47"/>
          <p:cNvSpPr txBox="1">
            <a:spLocks noChangeArrowheads="1"/>
          </p:cNvSpPr>
          <p:nvPr/>
        </p:nvSpPr>
        <p:spPr bwMode="auto">
          <a:xfrm>
            <a:off x="6722417" y="3535741"/>
            <a:ext cx="2179638" cy="1484312"/>
          </a:xfrm>
          <a:prstGeom prst="rect">
            <a:avLst/>
          </a:prstGeom>
          <a:noFill/>
          <a:ln w="19050">
            <a:solidFill>
              <a:srgbClr val="FF0000"/>
            </a:solidFill>
            <a:miter lim="800000"/>
            <a:headEnd/>
            <a:tailEnd/>
          </a:ln>
          <a:effectLst/>
        </p:spPr>
        <p:txBody>
          <a:bodyPr>
            <a:spAutoFit/>
          </a:bodyPr>
          <a:lstStyle/>
          <a:p>
            <a:pPr algn="just"/>
            <a:r>
              <a:rPr lang="es-ES"/>
              <a:t>En este rango se ubica el tamaño del proyecto para el barrio las Margaritas</a:t>
            </a:r>
          </a:p>
        </p:txBody>
      </p:sp>
      <p:sp>
        <p:nvSpPr>
          <p:cNvPr id="123952" name="Text Box 48"/>
          <p:cNvSpPr txBox="1">
            <a:spLocks noChangeArrowheads="1"/>
          </p:cNvSpPr>
          <p:nvPr/>
        </p:nvSpPr>
        <p:spPr bwMode="auto">
          <a:xfrm>
            <a:off x="188267" y="5523291"/>
            <a:ext cx="4989513" cy="915987"/>
          </a:xfrm>
          <a:prstGeom prst="rect">
            <a:avLst/>
          </a:prstGeom>
          <a:noFill/>
          <a:ln w="9525">
            <a:noFill/>
            <a:miter lim="800000"/>
            <a:headEnd/>
            <a:tailEnd/>
          </a:ln>
          <a:effectLst/>
        </p:spPr>
        <p:txBody>
          <a:bodyPr>
            <a:spAutoFit/>
          </a:bodyPr>
          <a:lstStyle/>
          <a:p>
            <a:pPr algn="just"/>
            <a:r>
              <a:rPr lang="es-ES"/>
              <a:t>El tamaño estimado del proyecto es de 1106 mts</a:t>
            </a:r>
            <a:r>
              <a:rPr lang="en-US">
                <a:cs typeface="Arial" charset="0"/>
              </a:rPr>
              <a:t>² en un lapso de 3 años. Lo cual equivale a la construcción de 9 casas de 40 mts² por año.</a:t>
            </a:r>
          </a:p>
        </p:txBody>
      </p:sp>
      <p:sp>
        <p:nvSpPr>
          <p:cNvPr id="123953" name="Text Box 49"/>
          <p:cNvSpPr txBox="1">
            <a:spLocks noChangeArrowheads="1"/>
          </p:cNvSpPr>
          <p:nvPr/>
        </p:nvSpPr>
        <p:spPr bwMode="auto">
          <a:xfrm>
            <a:off x="240655" y="1635503"/>
            <a:ext cx="5781675" cy="641350"/>
          </a:xfrm>
          <a:prstGeom prst="rect">
            <a:avLst/>
          </a:prstGeom>
          <a:noFill/>
          <a:ln w="9525">
            <a:noFill/>
            <a:miter lim="800000"/>
            <a:headEnd/>
            <a:tailEnd/>
          </a:ln>
          <a:effectLst/>
        </p:spPr>
        <p:txBody>
          <a:bodyPr>
            <a:spAutoFit/>
          </a:bodyPr>
          <a:lstStyle/>
          <a:p>
            <a:r>
              <a:rPr lang="es-ES">
                <a:latin typeface="Tahoma" pitchFamily="34" charset="0"/>
              </a:rPr>
              <a:t>Para el proyecto de mejoramiento habitacional de las margaritas se estima el siguiente tamaño de mercado.</a:t>
            </a:r>
            <a:r>
              <a:rPr lang="es-ES"/>
              <a:t> </a:t>
            </a:r>
          </a:p>
        </p:txBody>
      </p:sp>
      <p:sp>
        <p:nvSpPr>
          <p:cNvPr id="15"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Rectangle 4"/>
          <p:cNvSpPr>
            <a:spLocks noChangeArrowheads="1"/>
          </p:cNvSpPr>
          <p:nvPr/>
        </p:nvSpPr>
        <p:spPr bwMode="auto">
          <a:xfrm>
            <a:off x="755576" y="1801813"/>
            <a:ext cx="7926387" cy="4176712"/>
          </a:xfrm>
          <a:prstGeom prst="rect">
            <a:avLst/>
          </a:prstGeom>
          <a:noFill/>
          <a:ln w="9525">
            <a:noFill/>
            <a:miter lim="800000"/>
            <a:headEnd/>
            <a:tailEnd/>
          </a:ln>
        </p:spPr>
        <p:txBody>
          <a:bodyPr/>
          <a:lstStyle/>
          <a:p>
            <a:pPr algn="just"/>
            <a:r>
              <a:rPr lang="es-ES_tradnl" sz="2000" dirty="0">
                <a:latin typeface="Tahoma" pitchFamily="34" charset="0"/>
              </a:rPr>
              <a:t>El estudio de localización se orienta a analizar las diferentes variables que determinan el lugar donde finalmente se ubicará el proyecto, buscando en todo caso una mayor utilidad o una minimización de costos.</a:t>
            </a:r>
          </a:p>
          <a:p>
            <a:pPr eaLnBrk="0" hangingPunct="0">
              <a:buClr>
                <a:schemeClr val="accent2"/>
              </a:buClr>
              <a:buFont typeface="Wingdings" pitchFamily="2" charset="2"/>
              <a:buNone/>
            </a:pPr>
            <a:endParaRPr lang="es-ES_tradnl" sz="2000" dirty="0">
              <a:latin typeface="Tahoma" pitchFamily="34" charset="0"/>
            </a:endParaRPr>
          </a:p>
          <a:p>
            <a:pPr eaLnBrk="0" hangingPunct="0">
              <a:buClr>
                <a:schemeClr val="accent2"/>
              </a:buClr>
              <a:buFont typeface="Wingdings" pitchFamily="2" charset="2"/>
              <a:buNone/>
            </a:pPr>
            <a:r>
              <a:rPr lang="es-ES_tradnl" sz="2000" dirty="0">
                <a:latin typeface="Tahoma" pitchFamily="34" charset="0"/>
              </a:rPr>
              <a:t> Criterios</a:t>
            </a:r>
          </a:p>
          <a:p>
            <a:pPr marL="763588" lvl="1" indent="-285750" eaLnBrk="0" hangingPunct="0">
              <a:buFontTx/>
              <a:buChar char="•"/>
            </a:pPr>
            <a:r>
              <a:rPr lang="es-ES_tradnl" sz="2000" dirty="0">
                <a:latin typeface="Tahoma" pitchFamily="34" charset="0"/>
              </a:rPr>
              <a:t>Económicos</a:t>
            </a:r>
          </a:p>
          <a:p>
            <a:pPr marL="763588" lvl="1" indent="-285750" eaLnBrk="0" hangingPunct="0">
              <a:buFontTx/>
              <a:buChar char="•"/>
            </a:pPr>
            <a:r>
              <a:rPr lang="es-ES_tradnl" sz="2000" dirty="0">
                <a:latin typeface="Tahoma" pitchFamily="34" charset="0"/>
              </a:rPr>
              <a:t>Estratégicos</a:t>
            </a:r>
          </a:p>
          <a:p>
            <a:pPr marL="763588" lvl="1" indent="-285750" eaLnBrk="0" hangingPunct="0">
              <a:buFontTx/>
              <a:buChar char="•"/>
            </a:pPr>
            <a:r>
              <a:rPr lang="es-ES_tradnl" sz="2000" dirty="0">
                <a:latin typeface="Tahoma" pitchFamily="34" charset="0"/>
              </a:rPr>
              <a:t>Institucionales</a:t>
            </a:r>
          </a:p>
          <a:p>
            <a:pPr marL="763588" lvl="1" indent="-285750" eaLnBrk="0" hangingPunct="0">
              <a:buFontTx/>
              <a:buChar char="•"/>
            </a:pPr>
            <a:r>
              <a:rPr lang="es-ES_tradnl" sz="2000" dirty="0">
                <a:latin typeface="Tahoma" pitchFamily="34" charset="0"/>
              </a:rPr>
              <a:t>Preferencias emocionales</a:t>
            </a:r>
          </a:p>
          <a:p>
            <a:pPr marL="763588" lvl="1" indent="-285750" eaLnBrk="0" hangingPunct="0"/>
            <a:endParaRPr lang="es-ES_tradnl" sz="2000" dirty="0">
              <a:latin typeface="Tahoma" pitchFamily="34" charset="0"/>
            </a:endParaRPr>
          </a:p>
          <a:p>
            <a:pPr eaLnBrk="0" hangingPunct="0">
              <a:buClr>
                <a:schemeClr val="accent2"/>
              </a:buClr>
              <a:buFont typeface="Wingdings" pitchFamily="2" charset="2"/>
              <a:buNone/>
            </a:pPr>
            <a:r>
              <a:rPr lang="es-ES_tradnl" sz="2000" dirty="0">
                <a:latin typeface="Tahoma" pitchFamily="34" charset="0"/>
              </a:rPr>
              <a:t> Determinará</a:t>
            </a:r>
          </a:p>
          <a:p>
            <a:pPr marL="763588" lvl="1" indent="-285750" eaLnBrk="0" hangingPunct="0">
              <a:buFontTx/>
              <a:buChar char="•"/>
            </a:pPr>
            <a:r>
              <a:rPr lang="es-ES_tradnl" sz="2000" dirty="0">
                <a:latin typeface="Tahoma" pitchFamily="34" charset="0"/>
              </a:rPr>
              <a:t>Demanda real del proyecto.</a:t>
            </a:r>
          </a:p>
          <a:p>
            <a:pPr marL="763588" lvl="1" indent="-285750" eaLnBrk="0" hangingPunct="0">
              <a:buFontTx/>
              <a:buChar char="•"/>
            </a:pPr>
            <a:r>
              <a:rPr lang="es-ES_tradnl" sz="2000" dirty="0">
                <a:latin typeface="Tahoma" pitchFamily="34" charset="0"/>
              </a:rPr>
              <a:t>Definición y cuantificación de ingresos y costos.</a:t>
            </a:r>
            <a:endParaRPr lang="es-ES" sz="2000" dirty="0">
              <a:latin typeface="Tahoma" pitchFamily="34" charset="0"/>
            </a:endParaRPr>
          </a:p>
        </p:txBody>
      </p:sp>
      <p:sp>
        <p:nvSpPr>
          <p:cNvPr id="125956" name="Rectangle 5"/>
          <p:cNvSpPr>
            <a:spLocks noChangeArrowheads="1"/>
          </p:cNvSpPr>
          <p:nvPr/>
        </p:nvSpPr>
        <p:spPr bwMode="auto">
          <a:xfrm>
            <a:off x="89693" y="1124744"/>
            <a:ext cx="8964613" cy="533400"/>
          </a:xfrm>
          <a:prstGeom prst="rect">
            <a:avLst/>
          </a:prstGeom>
          <a:noFill/>
          <a:ln w="9525">
            <a:noFill/>
            <a:miter lim="800000"/>
            <a:headEnd/>
            <a:tailEnd/>
          </a:ln>
        </p:spPr>
        <p:txBody>
          <a:bodyPr wrap="none" anchor="ctr"/>
          <a:lstStyle/>
          <a:p>
            <a:pPr algn="ctr"/>
            <a:r>
              <a:rPr lang="es-MX" sz="3200" b="1" dirty="0">
                <a:solidFill>
                  <a:schemeClr val="accent2"/>
                </a:solidFill>
                <a:latin typeface="Tahoma" pitchFamily="34" charset="0"/>
              </a:rPr>
              <a:t>Estudio de localización</a:t>
            </a:r>
            <a:endParaRPr lang="es-ES_tradnl" sz="3200" b="1" dirty="0">
              <a:solidFill>
                <a:schemeClr val="accent2"/>
              </a:solidFill>
              <a:latin typeface="Tahoma" pitchFamily="34" charset="0"/>
            </a:endParaRPr>
          </a:p>
        </p:txBody>
      </p:sp>
      <p:sp>
        <p:nvSpPr>
          <p:cNvPr id="5"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Rectangle 3"/>
          <p:cNvSpPr>
            <a:spLocks noChangeArrowheads="1"/>
          </p:cNvSpPr>
          <p:nvPr/>
        </p:nvSpPr>
        <p:spPr bwMode="auto">
          <a:xfrm>
            <a:off x="395536" y="1812906"/>
            <a:ext cx="7993062" cy="4176712"/>
          </a:xfrm>
          <a:prstGeom prst="rect">
            <a:avLst/>
          </a:prstGeom>
          <a:noFill/>
          <a:ln w="9525">
            <a:noFill/>
            <a:miter lim="800000"/>
            <a:headEnd/>
            <a:tailEnd/>
          </a:ln>
        </p:spPr>
        <p:txBody>
          <a:bodyPr/>
          <a:lstStyle/>
          <a:p>
            <a:pPr eaLnBrk="0" hangingPunct="0">
              <a:lnSpc>
                <a:spcPct val="90000"/>
              </a:lnSpc>
              <a:buClr>
                <a:schemeClr val="accent2"/>
              </a:buClr>
              <a:buFont typeface="Wingdings" pitchFamily="2" charset="2"/>
              <a:buNone/>
            </a:pPr>
            <a:r>
              <a:rPr lang="es-ES_tradnl" sz="1900" b="1" dirty="0">
                <a:latin typeface="Times New Roman" pitchFamily="18" charset="0"/>
              </a:rPr>
              <a:t> </a:t>
            </a:r>
            <a:r>
              <a:rPr lang="es-ES_tradnl" sz="2800" dirty="0">
                <a:latin typeface="Tahoma" pitchFamily="34" charset="0"/>
              </a:rPr>
              <a:t>Factores de decisión</a:t>
            </a:r>
          </a:p>
          <a:p>
            <a:pPr eaLnBrk="0" hangingPunct="0">
              <a:lnSpc>
                <a:spcPct val="90000"/>
              </a:lnSpc>
              <a:buClr>
                <a:schemeClr val="accent2"/>
              </a:buClr>
              <a:buFont typeface="Wingdings" pitchFamily="2" charset="2"/>
              <a:buNone/>
            </a:pPr>
            <a:endParaRPr lang="es-ES_tradnl" sz="2400" b="1" dirty="0">
              <a:latin typeface="Tahoma" pitchFamily="34" charset="0"/>
            </a:endParaRPr>
          </a:p>
          <a:p>
            <a:pPr marL="763588" lvl="1" indent="-285750" eaLnBrk="0" hangingPunct="0">
              <a:lnSpc>
                <a:spcPct val="90000"/>
              </a:lnSpc>
              <a:buFontTx/>
              <a:buChar char="•"/>
            </a:pPr>
            <a:r>
              <a:rPr lang="es-ES_tradnl" sz="2200" dirty="0">
                <a:latin typeface="Tahoma" pitchFamily="34" charset="0"/>
              </a:rPr>
              <a:t>Medios y costo de transporte</a:t>
            </a:r>
          </a:p>
          <a:p>
            <a:pPr marL="763588" lvl="1" indent="-285750" eaLnBrk="0" hangingPunct="0">
              <a:lnSpc>
                <a:spcPct val="90000"/>
              </a:lnSpc>
              <a:buFontTx/>
              <a:buChar char="•"/>
            </a:pPr>
            <a:r>
              <a:rPr lang="es-ES_tradnl" sz="2200" dirty="0">
                <a:latin typeface="Tahoma" pitchFamily="34" charset="0"/>
              </a:rPr>
              <a:t>Disponibilidad y costo de mano de obra</a:t>
            </a:r>
          </a:p>
          <a:p>
            <a:pPr marL="763588" lvl="1" indent="-285750" eaLnBrk="0" hangingPunct="0">
              <a:lnSpc>
                <a:spcPct val="90000"/>
              </a:lnSpc>
              <a:buFontTx/>
              <a:buChar char="•"/>
            </a:pPr>
            <a:r>
              <a:rPr lang="es-ES_tradnl" sz="2200" dirty="0">
                <a:latin typeface="Tahoma" pitchFamily="34" charset="0"/>
              </a:rPr>
              <a:t>Cercanías fuentes de abastecimiento</a:t>
            </a:r>
          </a:p>
          <a:p>
            <a:pPr marL="763588" lvl="1" indent="-285750" eaLnBrk="0" hangingPunct="0">
              <a:lnSpc>
                <a:spcPct val="90000"/>
              </a:lnSpc>
              <a:buFontTx/>
              <a:buChar char="•"/>
            </a:pPr>
            <a:r>
              <a:rPr lang="es-ES_tradnl" sz="2200" dirty="0">
                <a:latin typeface="Tahoma" pitchFamily="34" charset="0"/>
              </a:rPr>
              <a:t>Factores ambientales</a:t>
            </a:r>
          </a:p>
          <a:p>
            <a:pPr marL="763588" lvl="1" indent="-285750" eaLnBrk="0" hangingPunct="0">
              <a:lnSpc>
                <a:spcPct val="90000"/>
              </a:lnSpc>
              <a:buFontTx/>
              <a:buChar char="•"/>
            </a:pPr>
            <a:r>
              <a:rPr lang="es-ES_tradnl" sz="2200" dirty="0">
                <a:latin typeface="Tahoma" pitchFamily="34" charset="0"/>
              </a:rPr>
              <a:t>Cercanías del mercado</a:t>
            </a:r>
          </a:p>
          <a:p>
            <a:pPr marL="763588" lvl="1" indent="-285750" eaLnBrk="0" hangingPunct="0">
              <a:lnSpc>
                <a:spcPct val="90000"/>
              </a:lnSpc>
              <a:buFontTx/>
              <a:buChar char="•"/>
            </a:pPr>
            <a:r>
              <a:rPr lang="es-ES_tradnl" sz="2200" dirty="0">
                <a:latin typeface="Tahoma" pitchFamily="34" charset="0"/>
              </a:rPr>
              <a:t>Costo y disponibilidad de terrenos</a:t>
            </a:r>
          </a:p>
          <a:p>
            <a:pPr marL="763588" lvl="1" indent="-285750" eaLnBrk="0" hangingPunct="0">
              <a:lnSpc>
                <a:spcPct val="90000"/>
              </a:lnSpc>
              <a:buFontTx/>
              <a:buChar char="•"/>
            </a:pPr>
            <a:r>
              <a:rPr lang="es-ES_tradnl" sz="2200" dirty="0">
                <a:latin typeface="Tahoma" pitchFamily="34" charset="0"/>
              </a:rPr>
              <a:t>Topografía de suelos</a:t>
            </a:r>
          </a:p>
          <a:p>
            <a:pPr marL="763588" lvl="1" indent="-285750" eaLnBrk="0" hangingPunct="0">
              <a:lnSpc>
                <a:spcPct val="90000"/>
              </a:lnSpc>
              <a:buFontTx/>
              <a:buChar char="•"/>
            </a:pPr>
            <a:r>
              <a:rPr lang="es-ES_tradnl" sz="2200" dirty="0">
                <a:latin typeface="Tahoma" pitchFamily="34" charset="0"/>
              </a:rPr>
              <a:t>Estructura impositiva y legal</a:t>
            </a:r>
          </a:p>
          <a:p>
            <a:pPr marL="763588" lvl="1" indent="-285750" eaLnBrk="0" hangingPunct="0">
              <a:lnSpc>
                <a:spcPct val="90000"/>
              </a:lnSpc>
              <a:buFontTx/>
              <a:buChar char="•"/>
            </a:pPr>
            <a:r>
              <a:rPr lang="es-ES_tradnl" sz="2200" dirty="0">
                <a:latin typeface="Tahoma" pitchFamily="34" charset="0"/>
              </a:rPr>
              <a:t>Disponibilidad de agua, energía</a:t>
            </a:r>
          </a:p>
          <a:p>
            <a:pPr marL="763588" lvl="1" indent="-285750" eaLnBrk="0" hangingPunct="0">
              <a:lnSpc>
                <a:spcPct val="90000"/>
              </a:lnSpc>
              <a:buFontTx/>
              <a:buChar char="•"/>
            </a:pPr>
            <a:r>
              <a:rPr lang="es-ES_tradnl" sz="2200" dirty="0">
                <a:latin typeface="Tahoma" pitchFamily="34" charset="0"/>
              </a:rPr>
              <a:t>Comunicaciones	</a:t>
            </a:r>
          </a:p>
          <a:p>
            <a:pPr marL="763588" lvl="1" indent="-285750" eaLnBrk="0" hangingPunct="0">
              <a:lnSpc>
                <a:spcPct val="90000"/>
              </a:lnSpc>
              <a:buFontTx/>
              <a:buChar char="•"/>
            </a:pPr>
            <a:r>
              <a:rPr lang="es-ES_tradnl" sz="2200" dirty="0">
                <a:latin typeface="Tahoma" pitchFamily="34" charset="0"/>
              </a:rPr>
              <a:t>Desprenderse de desechos</a:t>
            </a:r>
          </a:p>
          <a:p>
            <a:pPr marL="763588" lvl="1" indent="-285750" eaLnBrk="0" hangingPunct="0">
              <a:lnSpc>
                <a:spcPct val="90000"/>
              </a:lnSpc>
              <a:buFontTx/>
              <a:buChar char="•"/>
            </a:pPr>
            <a:r>
              <a:rPr lang="es-ES_tradnl" sz="2200" dirty="0">
                <a:latin typeface="Tahoma" pitchFamily="34" charset="0"/>
              </a:rPr>
              <a:t>Aspectos técnicos, sociales, culturales</a:t>
            </a:r>
            <a:r>
              <a:rPr lang="es-ES_tradnl" sz="2200" dirty="0">
                <a:latin typeface="Times New Roman" pitchFamily="18" charset="0"/>
              </a:rPr>
              <a:t> </a:t>
            </a:r>
            <a:endParaRPr lang="es-ES" sz="2200" i="1" dirty="0">
              <a:latin typeface="Times New Roman" pitchFamily="18" charset="0"/>
            </a:endParaRPr>
          </a:p>
        </p:txBody>
      </p:sp>
      <p:sp>
        <p:nvSpPr>
          <p:cNvPr id="128004" name="Rectangle 4"/>
          <p:cNvSpPr>
            <a:spLocks noChangeArrowheads="1"/>
          </p:cNvSpPr>
          <p:nvPr/>
        </p:nvSpPr>
        <p:spPr bwMode="auto">
          <a:xfrm>
            <a:off x="89693" y="1124744"/>
            <a:ext cx="8964613" cy="533400"/>
          </a:xfrm>
          <a:prstGeom prst="rect">
            <a:avLst/>
          </a:prstGeom>
          <a:noFill/>
          <a:ln w="9525">
            <a:noFill/>
            <a:miter lim="800000"/>
            <a:headEnd/>
            <a:tailEnd/>
          </a:ln>
        </p:spPr>
        <p:txBody>
          <a:bodyPr wrap="none" anchor="ctr"/>
          <a:lstStyle/>
          <a:p>
            <a:pPr algn="ctr"/>
            <a:r>
              <a:rPr lang="es-MX" sz="3200" b="1" dirty="0">
                <a:solidFill>
                  <a:schemeClr val="accent2"/>
                </a:solidFill>
                <a:latin typeface="Tahoma" pitchFamily="34" charset="0"/>
              </a:rPr>
              <a:t>Estudio de localización</a:t>
            </a:r>
            <a:endParaRPr lang="es-ES_tradnl" sz="3200" b="1" dirty="0">
              <a:solidFill>
                <a:schemeClr val="accent2"/>
              </a:solidFill>
              <a:latin typeface="Tahoma" pitchFamily="34" charset="0"/>
            </a:endParaRPr>
          </a:p>
        </p:txBody>
      </p:sp>
      <p:sp>
        <p:nvSpPr>
          <p:cNvPr id="6"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3DEB5254-72F6-4C49-91EA-077CE2B65D32}"/>
              </a:ext>
            </a:extLst>
          </p:cNvPr>
          <p:cNvSpPr txBox="1">
            <a:spLocks noChangeArrowheads="1"/>
          </p:cNvSpPr>
          <p:nvPr/>
        </p:nvSpPr>
        <p:spPr bwMode="auto">
          <a:xfrm>
            <a:off x="3059832" y="836712"/>
            <a:ext cx="5688013" cy="641350"/>
          </a:xfrm>
          <a:prstGeom prst="rect">
            <a:avLst/>
          </a:prstGeom>
          <a:noFill/>
          <a:ln w="9525">
            <a:noFill/>
            <a:miter lim="800000"/>
            <a:headEnd/>
            <a:tailEnd/>
          </a:ln>
        </p:spPr>
        <p:txBody>
          <a:bodyPr>
            <a:spAutoFit/>
          </a:bodyPr>
          <a:lstStyle/>
          <a:p>
            <a:pPr algn="r"/>
            <a:r>
              <a:rPr lang="es-ES" sz="3600" b="1" dirty="0">
                <a:solidFill>
                  <a:schemeClr val="accent2"/>
                </a:solidFill>
                <a:latin typeface="Arial Narrow" pitchFamily="34" charset="0"/>
                <a:cs typeface="Times New Roman" pitchFamily="18" charset="0"/>
              </a:rPr>
              <a:t>Objetivo</a:t>
            </a:r>
            <a:endParaRPr lang="es-ES" sz="3600" b="1" dirty="0">
              <a:solidFill>
                <a:schemeClr val="accent2"/>
              </a:solidFill>
              <a:latin typeface="Arial Narrow" pitchFamily="34" charset="0"/>
            </a:endParaRPr>
          </a:p>
        </p:txBody>
      </p:sp>
      <p:sp>
        <p:nvSpPr>
          <p:cNvPr id="3" name="Text Box 4">
            <a:extLst>
              <a:ext uri="{FF2B5EF4-FFF2-40B4-BE49-F238E27FC236}">
                <a16:creationId xmlns:a16="http://schemas.microsoft.com/office/drawing/2014/main" id="{60D4C3E1-0634-416C-BF01-1849E54CB6E9}"/>
              </a:ext>
            </a:extLst>
          </p:cNvPr>
          <p:cNvSpPr txBox="1">
            <a:spLocks noChangeArrowheads="1"/>
          </p:cNvSpPr>
          <p:nvPr/>
        </p:nvSpPr>
        <p:spPr bwMode="auto">
          <a:xfrm>
            <a:off x="1168400" y="2546424"/>
            <a:ext cx="6958013" cy="1569660"/>
          </a:xfrm>
          <a:prstGeom prst="rect">
            <a:avLst/>
          </a:prstGeom>
          <a:noFill/>
          <a:ln w="63500" algn="ctr">
            <a:noFill/>
            <a:miter lim="800000"/>
            <a:headEnd/>
            <a:tailEnd/>
          </a:ln>
        </p:spPr>
        <p:txBody>
          <a:bodyPr>
            <a:spAutoFit/>
          </a:bodyPr>
          <a:lstStyle/>
          <a:p>
            <a:pPr algn="just"/>
            <a:r>
              <a:rPr lang="es-MX" sz="2400" b="1" dirty="0">
                <a:latin typeface="Tahoma" pitchFamily="34" charset="0"/>
              </a:rPr>
              <a:t>Conocer en un documento por escrito la idea del negocio y las fases  principales que lo integran con el fin de  conocer el mercado y la competencia.</a:t>
            </a:r>
            <a:endParaRPr lang="es-ES" sz="2400" b="1" dirty="0">
              <a:latin typeface="Tahoma" pitchFamily="34" charset="0"/>
            </a:endParaRPr>
          </a:p>
        </p:txBody>
      </p:sp>
    </p:spTree>
    <p:extLst>
      <p:ext uri="{BB962C8B-B14F-4D97-AF65-F5344CB8AC3E}">
        <p14:creationId xmlns:p14="http://schemas.microsoft.com/office/powerpoint/2010/main" val="23320199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nvSpPr>
        <p:spPr bwMode="auto">
          <a:xfrm>
            <a:off x="8899525" y="2698750"/>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130051" name="Rectangle 3"/>
          <p:cNvSpPr>
            <a:spLocks noChangeArrowheads="1"/>
          </p:cNvSpPr>
          <p:nvPr/>
        </p:nvSpPr>
        <p:spPr bwMode="auto">
          <a:xfrm>
            <a:off x="323850" y="1987550"/>
            <a:ext cx="8424863" cy="4392613"/>
          </a:xfrm>
          <a:prstGeom prst="rect">
            <a:avLst/>
          </a:prstGeom>
          <a:noFill/>
          <a:ln w="9525">
            <a:noFill/>
            <a:miter lim="800000"/>
            <a:headEnd/>
            <a:tailEnd/>
          </a:ln>
        </p:spPr>
        <p:txBody>
          <a:bodyPr/>
          <a:lstStyle/>
          <a:p>
            <a:pPr eaLnBrk="0" hangingPunct="0">
              <a:buFont typeface="Wingdings" pitchFamily="2" charset="2"/>
              <a:buNone/>
            </a:pPr>
            <a:r>
              <a:rPr lang="es-ES_tradnl" sz="2800" dirty="0">
                <a:latin typeface="Tahoma" pitchFamily="34" charset="0"/>
              </a:rPr>
              <a:t>Factores no cuantificables:</a:t>
            </a:r>
          </a:p>
          <a:p>
            <a:pPr eaLnBrk="0" hangingPunct="0">
              <a:buFont typeface="Wingdings" pitchFamily="2" charset="2"/>
              <a:buNone/>
            </a:pPr>
            <a:endParaRPr lang="es-ES_tradnl" sz="2800" dirty="0">
              <a:latin typeface="Tahoma" pitchFamily="34" charset="0"/>
            </a:endParaRPr>
          </a:p>
          <a:p>
            <a:pPr algn="just" eaLnBrk="0" hangingPunct="0">
              <a:buFontTx/>
              <a:buChar char="•"/>
            </a:pPr>
            <a:r>
              <a:rPr lang="es-ES_tradnl" sz="2200" b="1" dirty="0">
                <a:latin typeface="Tahoma" pitchFamily="34" charset="0"/>
              </a:rPr>
              <a:t> Antecedentes industriales:</a:t>
            </a:r>
            <a:r>
              <a:rPr lang="es-ES_tradnl" sz="2200" dirty="0">
                <a:latin typeface="Tahoma" pitchFamily="34" charset="0"/>
              </a:rPr>
              <a:t> instalación del proyecto en una zona donde operó una industria similar.</a:t>
            </a:r>
          </a:p>
          <a:p>
            <a:pPr algn="just" eaLnBrk="0" hangingPunct="0">
              <a:buFontTx/>
              <a:buChar char="•"/>
            </a:pPr>
            <a:endParaRPr lang="es-ES_tradnl" sz="2200" dirty="0">
              <a:latin typeface="Tahoma" pitchFamily="34" charset="0"/>
            </a:endParaRPr>
          </a:p>
          <a:p>
            <a:pPr algn="just" eaLnBrk="0" hangingPunct="0">
              <a:buFontTx/>
              <a:buChar char="•"/>
            </a:pPr>
            <a:r>
              <a:rPr lang="es-ES_tradnl" sz="2200" b="1" dirty="0">
                <a:latin typeface="Tahoma" pitchFamily="34" charset="0"/>
              </a:rPr>
              <a:t> Factor preferencial:</a:t>
            </a:r>
            <a:r>
              <a:rPr lang="es-ES_tradnl" sz="2200" dirty="0">
                <a:latin typeface="Tahoma" pitchFamily="34" charset="0"/>
              </a:rPr>
              <a:t> decisión depende de la preferencia personal. </a:t>
            </a:r>
          </a:p>
          <a:p>
            <a:pPr algn="just" eaLnBrk="0" hangingPunct="0">
              <a:buFontTx/>
              <a:buChar char="•"/>
            </a:pPr>
            <a:endParaRPr lang="es-ES_tradnl" sz="2200" dirty="0">
              <a:latin typeface="Tahoma" pitchFamily="34" charset="0"/>
            </a:endParaRPr>
          </a:p>
          <a:p>
            <a:pPr algn="just" eaLnBrk="0" hangingPunct="0">
              <a:buFontTx/>
              <a:buChar char="•"/>
            </a:pPr>
            <a:r>
              <a:rPr lang="es-ES_tradnl" sz="2200" b="1" dirty="0">
                <a:latin typeface="Tahoma" pitchFamily="34" charset="0"/>
              </a:rPr>
              <a:t> Factor dominante:</a:t>
            </a:r>
            <a:r>
              <a:rPr lang="es-ES_tradnl" sz="2200" dirty="0">
                <a:latin typeface="Tahoma" pitchFamily="34" charset="0"/>
              </a:rPr>
              <a:t> ubicación del proyecto en la fuente de recursos. </a:t>
            </a:r>
          </a:p>
        </p:txBody>
      </p:sp>
      <p:sp>
        <p:nvSpPr>
          <p:cNvPr id="130052" name="Rectangle 4"/>
          <p:cNvSpPr>
            <a:spLocks noChangeArrowheads="1"/>
          </p:cNvSpPr>
          <p:nvPr/>
        </p:nvSpPr>
        <p:spPr bwMode="auto">
          <a:xfrm>
            <a:off x="107950" y="1268413"/>
            <a:ext cx="8964613" cy="533400"/>
          </a:xfrm>
          <a:prstGeom prst="rect">
            <a:avLst/>
          </a:prstGeom>
          <a:noFill/>
          <a:ln w="9525">
            <a:noFill/>
            <a:miter lim="800000"/>
            <a:headEnd/>
            <a:tailEnd/>
          </a:ln>
        </p:spPr>
        <p:txBody>
          <a:bodyPr wrap="none" anchor="ctr"/>
          <a:lstStyle/>
          <a:p>
            <a:pPr algn="ctr"/>
            <a:r>
              <a:rPr lang="es-MX" sz="3200" b="1">
                <a:solidFill>
                  <a:schemeClr val="accent2"/>
                </a:solidFill>
                <a:latin typeface="Tahoma" pitchFamily="34" charset="0"/>
              </a:rPr>
              <a:t>Estudio de localización</a:t>
            </a:r>
            <a:endParaRPr lang="es-ES_tradnl" sz="3200" b="1">
              <a:solidFill>
                <a:schemeClr val="accent2"/>
              </a:solidFill>
              <a:latin typeface="Tahoma" pitchFamily="34" charset="0"/>
            </a:endParaRPr>
          </a:p>
        </p:txBody>
      </p:sp>
      <p:sp>
        <p:nvSpPr>
          <p:cNvPr id="6"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ChangeArrowheads="1"/>
          </p:cNvSpPr>
          <p:nvPr/>
        </p:nvSpPr>
        <p:spPr bwMode="auto">
          <a:xfrm>
            <a:off x="8899525" y="2717800"/>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132099" name="Rectangle 3"/>
          <p:cNvSpPr>
            <a:spLocks noChangeArrowheads="1"/>
          </p:cNvSpPr>
          <p:nvPr/>
        </p:nvSpPr>
        <p:spPr bwMode="auto">
          <a:xfrm>
            <a:off x="254000" y="1935163"/>
            <a:ext cx="4965700" cy="504825"/>
          </a:xfrm>
          <a:prstGeom prst="rect">
            <a:avLst/>
          </a:prstGeom>
          <a:noFill/>
          <a:ln w="9525">
            <a:noFill/>
            <a:miter lim="800000"/>
            <a:headEnd/>
            <a:tailEnd/>
          </a:ln>
        </p:spPr>
        <p:txBody>
          <a:bodyPr/>
          <a:lstStyle/>
          <a:p>
            <a:pPr marL="609600" indent="-609600" eaLnBrk="0" hangingPunct="0"/>
            <a:r>
              <a:rPr lang="es-ES_tradnl" sz="2800">
                <a:latin typeface="Tahoma" pitchFamily="34" charset="0"/>
              </a:rPr>
              <a:t>Cualitativo por puntos:</a:t>
            </a:r>
          </a:p>
        </p:txBody>
      </p:sp>
      <p:graphicFrame>
        <p:nvGraphicFramePr>
          <p:cNvPr id="132100" name="Object 4"/>
          <p:cNvGraphicFramePr>
            <a:graphicFrameLocks/>
          </p:cNvGraphicFramePr>
          <p:nvPr/>
        </p:nvGraphicFramePr>
        <p:xfrm>
          <a:off x="381000" y="2733675"/>
          <a:ext cx="8534400" cy="3143250"/>
        </p:xfrm>
        <a:graphic>
          <a:graphicData uri="http://schemas.openxmlformats.org/presentationml/2006/ole">
            <mc:AlternateContent xmlns:mc="http://schemas.openxmlformats.org/markup-compatibility/2006">
              <mc:Choice xmlns:v="urn:schemas-microsoft-com:vml" Requires="v">
                <p:oleObj spid="_x0000_s132115" name="Hoja de cálculo" r:id="rId4" imgW="7315200" imgH="1657350" progId="Excel.Sheet.8">
                  <p:embed/>
                </p:oleObj>
              </mc:Choice>
              <mc:Fallback>
                <p:oleObj name="Hoja de cálculo" r:id="rId4" imgW="7315200" imgH="1657350" progId="Excel.Sheet.8">
                  <p:embed/>
                  <p:pic>
                    <p:nvPicPr>
                      <p:cNvPr id="0" name="Picture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2733675"/>
                        <a:ext cx="8534400" cy="314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2101" name="Rectangle 5"/>
          <p:cNvSpPr>
            <a:spLocks noChangeArrowheads="1"/>
          </p:cNvSpPr>
          <p:nvPr/>
        </p:nvSpPr>
        <p:spPr bwMode="auto">
          <a:xfrm>
            <a:off x="107950" y="1287463"/>
            <a:ext cx="8964613" cy="533400"/>
          </a:xfrm>
          <a:prstGeom prst="rect">
            <a:avLst/>
          </a:prstGeom>
          <a:noFill/>
          <a:ln w="9525">
            <a:noFill/>
            <a:miter lim="800000"/>
            <a:headEnd/>
            <a:tailEnd/>
          </a:ln>
        </p:spPr>
        <p:txBody>
          <a:bodyPr wrap="none" anchor="ctr"/>
          <a:lstStyle/>
          <a:p>
            <a:pPr algn="ctr"/>
            <a:r>
              <a:rPr lang="es-MX" sz="3200" b="1">
                <a:solidFill>
                  <a:schemeClr val="accent2"/>
                </a:solidFill>
                <a:latin typeface="Tahoma" pitchFamily="34" charset="0"/>
              </a:rPr>
              <a:t>Estudio de localización</a:t>
            </a:r>
            <a:endParaRPr lang="es-ES_tradnl" sz="3200" b="1">
              <a:solidFill>
                <a:schemeClr val="accent2"/>
              </a:solidFill>
              <a:latin typeface="Tahoma" pitchFamily="34" charset="0"/>
            </a:endParaRPr>
          </a:p>
        </p:txBody>
      </p:sp>
      <p:sp>
        <p:nvSpPr>
          <p:cNvPr id="8"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4146" name="Group 2"/>
          <p:cNvGraphicFramePr>
            <a:graphicFrameLocks noGrp="1"/>
          </p:cNvGraphicFramePr>
          <p:nvPr>
            <p:ph type="tbl" idx="1"/>
          </p:nvPr>
        </p:nvGraphicFramePr>
        <p:xfrm>
          <a:off x="431800" y="2617788"/>
          <a:ext cx="8496300" cy="3703955"/>
        </p:xfrm>
        <a:graphic>
          <a:graphicData uri="http://schemas.openxmlformats.org/drawingml/2006/table">
            <a:tbl>
              <a:tblPr/>
              <a:tblGrid>
                <a:gridCol w="1817688">
                  <a:extLst>
                    <a:ext uri="{9D8B030D-6E8A-4147-A177-3AD203B41FA5}">
                      <a16:colId xmlns:a16="http://schemas.microsoft.com/office/drawing/2014/main" val="20000"/>
                    </a:ext>
                  </a:extLst>
                </a:gridCol>
                <a:gridCol w="590550">
                  <a:extLst>
                    <a:ext uri="{9D8B030D-6E8A-4147-A177-3AD203B41FA5}">
                      <a16:colId xmlns:a16="http://schemas.microsoft.com/office/drawing/2014/main" val="20001"/>
                    </a:ext>
                  </a:extLst>
                </a:gridCol>
                <a:gridCol w="974725">
                  <a:extLst>
                    <a:ext uri="{9D8B030D-6E8A-4147-A177-3AD203B41FA5}">
                      <a16:colId xmlns:a16="http://schemas.microsoft.com/office/drawing/2014/main" val="20002"/>
                    </a:ext>
                  </a:extLst>
                </a:gridCol>
                <a:gridCol w="1081087">
                  <a:extLst>
                    <a:ext uri="{9D8B030D-6E8A-4147-A177-3AD203B41FA5}">
                      <a16:colId xmlns:a16="http://schemas.microsoft.com/office/drawing/2014/main" val="20003"/>
                    </a:ext>
                  </a:extLst>
                </a:gridCol>
                <a:gridCol w="935038">
                  <a:extLst>
                    <a:ext uri="{9D8B030D-6E8A-4147-A177-3AD203B41FA5}">
                      <a16:colId xmlns:a16="http://schemas.microsoft.com/office/drawing/2014/main" val="20004"/>
                    </a:ext>
                  </a:extLst>
                </a:gridCol>
                <a:gridCol w="1081087">
                  <a:extLst>
                    <a:ext uri="{9D8B030D-6E8A-4147-A177-3AD203B41FA5}">
                      <a16:colId xmlns:a16="http://schemas.microsoft.com/office/drawing/2014/main" val="20005"/>
                    </a:ext>
                  </a:extLst>
                </a:gridCol>
                <a:gridCol w="936625">
                  <a:extLst>
                    <a:ext uri="{9D8B030D-6E8A-4147-A177-3AD203B41FA5}">
                      <a16:colId xmlns:a16="http://schemas.microsoft.com/office/drawing/2014/main" val="20006"/>
                    </a:ext>
                  </a:extLst>
                </a:gridCol>
                <a:gridCol w="1079500">
                  <a:extLst>
                    <a:ext uri="{9D8B030D-6E8A-4147-A177-3AD203B41FA5}">
                      <a16:colId xmlns:a16="http://schemas.microsoft.com/office/drawing/2014/main" val="20007"/>
                    </a:ext>
                  </a:extLst>
                </a:gridCol>
              </a:tblGrid>
              <a:tr h="223838">
                <a:tc rowSpan="2">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Factor </a:t>
                      </a:r>
                      <a:endParaRPr kumimoji="0" lang="es-E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rowSpan="2">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Peso</a:t>
                      </a:r>
                      <a:endParaRPr kumimoji="0" lang="es-E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Terreno Municipal </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Terreno C. Tangananica </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Terreno C. Tanganan</a:t>
                      </a:r>
                      <a:r>
                        <a:rPr kumimoji="0" lang="es-ES" sz="1200" b="0" i="0" u="none" strike="noStrike" cap="none" normalizeH="0" baseline="0">
                          <a:ln>
                            <a:noFill/>
                          </a:ln>
                          <a:solidFill>
                            <a:schemeClr val="tx1"/>
                          </a:solidFill>
                          <a:effectLst/>
                          <a:latin typeface="Arial"/>
                        </a:rPr>
                        <a:t>á</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extLst>
                  <a:ext uri="{0D108BD9-81ED-4DB2-BD59-A6C34878D82A}">
                    <a16:rowId xmlns:a16="http://schemas.microsoft.com/office/drawing/2014/main" val="10000"/>
                  </a:ext>
                </a:extLst>
              </a:tr>
              <a:tr h="320675">
                <a:tc vMerge="1">
                  <a:txBody>
                    <a:bodyPr/>
                    <a:lstStyle/>
                    <a:p>
                      <a:endParaRPr lang="en-US"/>
                    </a:p>
                  </a:txBody>
                  <a:tcPr/>
                </a:tc>
                <a:tc vMerge="1">
                  <a:txBody>
                    <a:bodyPr/>
                    <a:lstStyle/>
                    <a:p>
                      <a:endParaRPr lang="en-US"/>
                    </a:p>
                  </a:txBody>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Calificaci</a:t>
                      </a:r>
                      <a:r>
                        <a:rPr kumimoji="0" lang="es-ES" sz="1200" b="0" i="0" u="none" strike="noStrike" cap="none" normalizeH="0" baseline="0">
                          <a:ln>
                            <a:noFill/>
                          </a:ln>
                          <a:solidFill>
                            <a:schemeClr val="tx1"/>
                          </a:solidFill>
                          <a:effectLst/>
                          <a:latin typeface="Arial"/>
                        </a:rPr>
                        <a:t>ó</a:t>
                      </a:r>
                      <a:r>
                        <a:rPr kumimoji="0" lang="es-ES" sz="1200" b="0" i="0" u="none" strike="noStrike" cap="none" normalizeH="0" baseline="0">
                          <a:ln>
                            <a:noFill/>
                          </a:ln>
                          <a:solidFill>
                            <a:schemeClr val="tx1"/>
                          </a:solidFill>
                          <a:effectLst/>
                          <a:latin typeface="Tahoma" pitchFamily="34" charset="0"/>
                        </a:rPr>
                        <a:t>n </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Ponderaci</a:t>
                      </a:r>
                      <a:r>
                        <a:rPr kumimoji="0" lang="es-ES" sz="1200" b="0" i="0" u="none" strike="noStrike" cap="none" normalizeH="0" baseline="0">
                          <a:ln>
                            <a:noFill/>
                          </a:ln>
                          <a:solidFill>
                            <a:schemeClr val="tx1"/>
                          </a:solidFill>
                          <a:effectLst/>
                          <a:latin typeface="Arial"/>
                        </a:rPr>
                        <a:t>ó</a:t>
                      </a:r>
                      <a:r>
                        <a:rPr kumimoji="0" lang="es-ES" sz="1200" b="0" i="0" u="none" strike="noStrike" cap="none" normalizeH="0" baseline="0">
                          <a:ln>
                            <a:noFill/>
                          </a:ln>
                          <a:solidFill>
                            <a:schemeClr val="tx1"/>
                          </a:solidFill>
                          <a:effectLst/>
                          <a:latin typeface="Tahoma" pitchFamily="34" charset="0"/>
                        </a:rPr>
                        <a:t>n </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Calificaci</a:t>
                      </a:r>
                      <a:r>
                        <a:rPr kumimoji="0" lang="es-ES" sz="1200" b="0" i="0" u="none" strike="noStrike" cap="none" normalizeH="0" baseline="0">
                          <a:ln>
                            <a:noFill/>
                          </a:ln>
                          <a:solidFill>
                            <a:schemeClr val="tx1"/>
                          </a:solidFill>
                          <a:effectLst/>
                          <a:latin typeface="Arial"/>
                        </a:rPr>
                        <a:t>ó</a:t>
                      </a:r>
                      <a:r>
                        <a:rPr kumimoji="0" lang="es-ES" sz="1200" b="0" i="0" u="none" strike="noStrike" cap="none" normalizeH="0" baseline="0">
                          <a:ln>
                            <a:noFill/>
                          </a:ln>
                          <a:solidFill>
                            <a:schemeClr val="tx1"/>
                          </a:solidFill>
                          <a:effectLst/>
                          <a:latin typeface="Tahoma" pitchFamily="34" charset="0"/>
                        </a:rPr>
                        <a:t>n </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Ponderaci</a:t>
                      </a:r>
                      <a:r>
                        <a:rPr kumimoji="0" lang="es-ES" sz="1200" b="0" i="0" u="none" strike="noStrike" cap="none" normalizeH="0" baseline="0">
                          <a:ln>
                            <a:noFill/>
                          </a:ln>
                          <a:solidFill>
                            <a:schemeClr val="tx1"/>
                          </a:solidFill>
                          <a:effectLst/>
                          <a:latin typeface="Arial"/>
                        </a:rPr>
                        <a:t>ó</a:t>
                      </a:r>
                      <a:r>
                        <a:rPr kumimoji="0" lang="es-ES" sz="1200" b="0" i="0" u="none" strike="noStrike" cap="none" normalizeH="0" baseline="0">
                          <a:ln>
                            <a:noFill/>
                          </a:ln>
                          <a:solidFill>
                            <a:schemeClr val="tx1"/>
                          </a:solidFill>
                          <a:effectLst/>
                          <a:latin typeface="Tahoma" pitchFamily="34" charset="0"/>
                        </a:rPr>
                        <a:t>n </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Calificaci</a:t>
                      </a:r>
                      <a:r>
                        <a:rPr kumimoji="0" lang="es-ES" sz="1200" b="0" i="0" u="none" strike="noStrike" cap="none" normalizeH="0" baseline="0">
                          <a:ln>
                            <a:noFill/>
                          </a:ln>
                          <a:solidFill>
                            <a:schemeClr val="tx1"/>
                          </a:solidFill>
                          <a:effectLst/>
                          <a:latin typeface="Arial"/>
                        </a:rPr>
                        <a:t>ó</a:t>
                      </a:r>
                      <a:r>
                        <a:rPr kumimoji="0" lang="es-ES" sz="1200" b="0" i="0" u="none" strike="noStrike" cap="none" normalizeH="0" baseline="0">
                          <a:ln>
                            <a:noFill/>
                          </a:ln>
                          <a:solidFill>
                            <a:schemeClr val="tx1"/>
                          </a:solidFill>
                          <a:effectLst/>
                          <a:latin typeface="Tahoma" pitchFamily="34" charset="0"/>
                        </a:rPr>
                        <a:t>n </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Ponderaci</a:t>
                      </a:r>
                      <a:r>
                        <a:rPr kumimoji="0" lang="es-ES" sz="1200" b="0" i="0" u="none" strike="noStrike" cap="none" normalizeH="0" baseline="0">
                          <a:ln>
                            <a:noFill/>
                          </a:ln>
                          <a:solidFill>
                            <a:schemeClr val="tx1"/>
                          </a:solidFill>
                          <a:effectLst/>
                          <a:latin typeface="Arial"/>
                        </a:rPr>
                        <a:t>ó</a:t>
                      </a:r>
                      <a:r>
                        <a:rPr kumimoji="0" lang="es-ES" sz="1200" b="0" i="0" u="none" strike="noStrike" cap="none" normalizeH="0" baseline="0">
                          <a:ln>
                            <a:noFill/>
                          </a:ln>
                          <a:solidFill>
                            <a:schemeClr val="tx1"/>
                          </a:solidFill>
                          <a:effectLst/>
                          <a:latin typeface="Tahoma" pitchFamily="34" charset="0"/>
                        </a:rPr>
                        <a:t>n</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1"/>
                  </a:ext>
                </a:extLst>
              </a:tr>
              <a:tr h="390525">
                <a:tc>
                  <a:txBody>
                    <a:bodyPr/>
                    <a:lstStyle/>
                    <a:p>
                      <a:pPr marL="0" marR="0" lvl="0" indent="0" algn="just" defTabSz="914400" rtl="0" eaLnBrk="0" fontAlgn="ctr"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Costo y disponibilidad de terrenos </a:t>
                      </a:r>
                      <a:endParaRPr kumimoji="0" lang="es-E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ctr"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20%</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0,7</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3,2</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0,64</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0,7</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2113">
                <a:tc>
                  <a:txBody>
                    <a:bodyPr/>
                    <a:lstStyle/>
                    <a:p>
                      <a:pPr marL="0" marR="0" lvl="0" indent="0" algn="just"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Disponibilidad y costo de mano de obra</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3,8</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0,19</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4</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0,2</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4</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0,2</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52413">
                <a:tc>
                  <a:txBody>
                    <a:bodyPr/>
                    <a:lstStyle/>
                    <a:p>
                      <a:pPr marL="342900" marR="0" lvl="0" indent="-342900" algn="just"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Cercan</a:t>
                      </a:r>
                      <a:r>
                        <a:rPr kumimoji="0" lang="es-ES" sz="1200" b="0" i="0" u="none" strike="noStrike" cap="none" normalizeH="0" baseline="0">
                          <a:ln>
                            <a:noFill/>
                          </a:ln>
                          <a:solidFill>
                            <a:schemeClr val="tx1"/>
                          </a:solidFill>
                          <a:effectLst/>
                          <a:latin typeface="Arial"/>
                        </a:rPr>
                        <a:t>í</a:t>
                      </a:r>
                      <a:r>
                        <a:rPr kumimoji="0" lang="es-ES" sz="1200" b="0" i="0" u="none" strike="noStrike" cap="none" normalizeH="0" baseline="0">
                          <a:ln>
                            <a:noFill/>
                          </a:ln>
                          <a:solidFill>
                            <a:schemeClr val="tx1"/>
                          </a:solidFill>
                          <a:effectLst/>
                          <a:latin typeface="Tahoma" pitchFamily="34" charset="0"/>
                        </a:rPr>
                        <a:t>as del mercado</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15%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4</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0,6</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0,525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3,2</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0,48</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50825">
                <a:tc>
                  <a:txBody>
                    <a:bodyPr/>
                    <a:lstStyle/>
                    <a:p>
                      <a:pPr marL="342900" marR="0" lvl="0" indent="-342900" algn="just"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Topograf</a:t>
                      </a:r>
                      <a:r>
                        <a:rPr kumimoji="0" lang="es-ES" sz="1200" b="0" i="0" u="none" strike="noStrike" cap="none" normalizeH="0" baseline="0">
                          <a:ln>
                            <a:noFill/>
                          </a:ln>
                          <a:solidFill>
                            <a:schemeClr val="tx1"/>
                          </a:solidFill>
                          <a:effectLst/>
                          <a:latin typeface="Arial"/>
                        </a:rPr>
                        <a:t>í</a:t>
                      </a:r>
                      <a:r>
                        <a:rPr kumimoji="0" lang="es-ES" sz="1200" b="0" i="0" u="none" strike="noStrike" cap="none" normalizeH="0" baseline="0">
                          <a:ln>
                            <a:noFill/>
                          </a:ln>
                          <a:solidFill>
                            <a:schemeClr val="tx1"/>
                          </a:solidFill>
                          <a:effectLst/>
                          <a:latin typeface="Tahoma" pitchFamily="34" charset="0"/>
                        </a:rPr>
                        <a:t>a de suelos </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20%</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3,7</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0,74</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4</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0,8</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0,7</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92113">
                <a:tc>
                  <a:txBody>
                    <a:bodyPr/>
                    <a:lstStyle/>
                    <a:p>
                      <a:pPr marL="0" marR="0" lvl="0" indent="0" algn="just"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Estructura impositiva y legal </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0,25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4</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0,2</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4</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0,2</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90525">
                <a:tc>
                  <a:txBody>
                    <a:bodyPr/>
                    <a:lstStyle/>
                    <a:p>
                      <a:pPr marL="0" marR="0" lvl="0" indent="0" algn="just"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Disponibililidad de servicios p</a:t>
                      </a:r>
                      <a:r>
                        <a:rPr kumimoji="0" lang="es-ES" sz="1200" b="0" i="0" u="none" strike="noStrike" cap="none" normalizeH="0" baseline="0">
                          <a:ln>
                            <a:noFill/>
                          </a:ln>
                          <a:solidFill>
                            <a:schemeClr val="tx1"/>
                          </a:solidFill>
                          <a:effectLst/>
                          <a:latin typeface="Arial"/>
                        </a:rPr>
                        <a:t>ú</a:t>
                      </a:r>
                      <a:r>
                        <a:rPr kumimoji="0" lang="es-ES" sz="1200" b="0" i="0" u="none" strike="noStrike" cap="none" normalizeH="0" baseline="0">
                          <a:ln>
                            <a:noFill/>
                          </a:ln>
                          <a:solidFill>
                            <a:schemeClr val="tx1"/>
                          </a:solidFill>
                          <a:effectLst/>
                          <a:latin typeface="Tahoma" pitchFamily="34" charset="0"/>
                        </a:rPr>
                        <a:t>blicos</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15%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3,7</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0,555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3,3</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0,495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0,525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2113">
                <a:tc>
                  <a:txBody>
                    <a:bodyPr/>
                    <a:lstStyle/>
                    <a:p>
                      <a:pPr marL="0" marR="0" lvl="0" indent="0" algn="just"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Cercan</a:t>
                      </a:r>
                      <a:r>
                        <a:rPr kumimoji="0" lang="es-ES" sz="1200" b="0" i="0" u="none" strike="noStrike" cap="none" normalizeH="0" baseline="0">
                          <a:ln>
                            <a:noFill/>
                          </a:ln>
                          <a:solidFill>
                            <a:schemeClr val="tx1"/>
                          </a:solidFill>
                          <a:effectLst/>
                          <a:latin typeface="Arial"/>
                        </a:rPr>
                        <a:t>í</a:t>
                      </a:r>
                      <a:r>
                        <a:rPr kumimoji="0" lang="es-ES" sz="1200" b="0" i="0" u="none" strike="noStrike" cap="none" normalizeH="0" baseline="0">
                          <a:ln>
                            <a:noFill/>
                          </a:ln>
                          <a:solidFill>
                            <a:schemeClr val="tx1"/>
                          </a:solidFill>
                          <a:effectLst/>
                          <a:latin typeface="Tahoma" pitchFamily="34" charset="0"/>
                        </a:rPr>
                        <a:t>a a servicios p</a:t>
                      </a:r>
                      <a:r>
                        <a:rPr kumimoji="0" lang="es-ES" sz="1200" b="0" i="0" u="none" strike="noStrike" cap="none" normalizeH="0" baseline="0">
                          <a:ln>
                            <a:noFill/>
                          </a:ln>
                          <a:solidFill>
                            <a:schemeClr val="tx1"/>
                          </a:solidFill>
                          <a:effectLst/>
                          <a:latin typeface="Arial"/>
                        </a:rPr>
                        <a:t>ú</a:t>
                      </a:r>
                      <a:r>
                        <a:rPr kumimoji="0" lang="es-ES" sz="1200" b="0" i="0" u="none" strike="noStrike" cap="none" normalizeH="0" baseline="0">
                          <a:ln>
                            <a:noFill/>
                          </a:ln>
                          <a:solidFill>
                            <a:schemeClr val="tx1"/>
                          </a:solidFill>
                          <a:effectLst/>
                          <a:latin typeface="Tahoma" pitchFamily="34" charset="0"/>
                        </a:rPr>
                        <a:t>blicos </a:t>
                      </a:r>
                      <a:endParaRPr kumimoji="0" lang="es-ES" sz="12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20%</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4</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0,8</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0,7</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3,5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rPr>
                        <a:t>0,7</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52413">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100" b="1" i="0" u="none" strike="noStrike" cap="none" normalizeH="0" baseline="0">
                          <a:ln>
                            <a:noFill/>
                          </a:ln>
                          <a:solidFill>
                            <a:schemeClr val="tx1"/>
                          </a:solidFill>
                          <a:effectLst/>
                          <a:latin typeface="Tahoma" pitchFamily="34" charset="0"/>
                        </a:rPr>
                        <a:t>TOTAL PONDERACI</a:t>
                      </a:r>
                      <a:r>
                        <a:rPr kumimoji="0" lang="es-ES" sz="1100" b="1" i="0" u="none" strike="noStrike" cap="none" normalizeH="0" baseline="0">
                          <a:ln>
                            <a:noFill/>
                          </a:ln>
                          <a:solidFill>
                            <a:schemeClr val="tx1"/>
                          </a:solidFill>
                          <a:effectLst/>
                          <a:latin typeface="Arial"/>
                        </a:rPr>
                        <a:t>Ó</a:t>
                      </a:r>
                      <a:r>
                        <a:rPr kumimoji="0" lang="es-ES" sz="1100" b="1" i="0" u="none" strike="noStrike" cap="none" normalizeH="0" baseline="0">
                          <a:ln>
                            <a:noFill/>
                          </a:ln>
                          <a:solidFill>
                            <a:schemeClr val="tx1"/>
                          </a:solidFill>
                          <a:effectLst/>
                          <a:latin typeface="Tahoma" pitchFamily="34" charset="0"/>
                        </a:rPr>
                        <a:t>N</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Arial" charset="0"/>
                          <a:cs typeface="Arial" charset="0"/>
                        </a:rPr>
                        <a:t>100%</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Arial" charset="0"/>
                          <a:cs typeface="Arial" charset="0"/>
                        </a:rPr>
                        <a:t>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Arial" charset="0"/>
                          <a:cs typeface="Arial" charset="0"/>
                        </a:rPr>
                        <a:t>3,835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Arial" charset="0"/>
                          <a:cs typeface="Arial" charset="0"/>
                        </a:rPr>
                        <a:t>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Arial" charset="0"/>
                          <a:cs typeface="Arial" charset="0"/>
                        </a:rPr>
                        <a:t>3,56</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Arial" charset="0"/>
                          <a:cs typeface="Arial" charset="0"/>
                        </a:rPr>
                        <a:t>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Arial" charset="0"/>
                          <a:cs typeface="Arial" charset="0"/>
                        </a:rPr>
                        <a:t>3,505</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134242" name="Rectangle 5"/>
          <p:cNvSpPr>
            <a:spLocks noChangeArrowheads="1"/>
          </p:cNvSpPr>
          <p:nvPr/>
        </p:nvSpPr>
        <p:spPr bwMode="auto">
          <a:xfrm>
            <a:off x="71438" y="1250950"/>
            <a:ext cx="8964612" cy="533400"/>
          </a:xfrm>
          <a:prstGeom prst="rect">
            <a:avLst/>
          </a:prstGeom>
          <a:noFill/>
          <a:ln w="9525">
            <a:noFill/>
            <a:miter lim="800000"/>
            <a:headEnd/>
            <a:tailEnd/>
          </a:ln>
        </p:spPr>
        <p:txBody>
          <a:bodyPr wrap="none" anchor="ctr"/>
          <a:lstStyle/>
          <a:p>
            <a:pPr algn="ctr"/>
            <a:r>
              <a:rPr lang="es-MX" sz="3200" b="1">
                <a:solidFill>
                  <a:schemeClr val="accent2"/>
                </a:solidFill>
                <a:latin typeface="Tahoma" pitchFamily="34" charset="0"/>
              </a:rPr>
              <a:t>Estudio de localización</a:t>
            </a:r>
            <a:endParaRPr lang="es-ES_tradnl" sz="3200" b="1">
              <a:solidFill>
                <a:schemeClr val="accent2"/>
              </a:solidFill>
              <a:latin typeface="Tahoma" pitchFamily="34" charset="0"/>
            </a:endParaRPr>
          </a:p>
        </p:txBody>
      </p:sp>
      <p:sp>
        <p:nvSpPr>
          <p:cNvPr id="134243" name="Text Box 99"/>
          <p:cNvSpPr txBox="1">
            <a:spLocks noChangeArrowheads="1"/>
          </p:cNvSpPr>
          <p:nvPr/>
        </p:nvSpPr>
        <p:spPr bwMode="auto">
          <a:xfrm>
            <a:off x="411163" y="1898650"/>
            <a:ext cx="8228012" cy="641350"/>
          </a:xfrm>
          <a:prstGeom prst="rect">
            <a:avLst/>
          </a:prstGeom>
          <a:noFill/>
          <a:ln w="9525">
            <a:noFill/>
            <a:miter lim="800000"/>
            <a:headEnd/>
            <a:tailEnd/>
          </a:ln>
          <a:effectLst/>
        </p:spPr>
        <p:txBody>
          <a:bodyPr>
            <a:spAutoFit/>
          </a:bodyPr>
          <a:lstStyle/>
          <a:p>
            <a:r>
              <a:rPr lang="es-ES"/>
              <a:t>El proyecto de mejora habitacional en el barrio las Margaritas, tiene proyectado realizarse en tres espacio físico: Municipal, Tangananíca y Tangananá.</a:t>
            </a:r>
          </a:p>
        </p:txBody>
      </p:sp>
      <p:sp>
        <p:nvSpPr>
          <p:cNvPr id="6"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5"/>
          <p:cNvSpPr>
            <a:spLocks noChangeArrowheads="1"/>
          </p:cNvSpPr>
          <p:nvPr/>
        </p:nvSpPr>
        <p:spPr bwMode="auto">
          <a:xfrm>
            <a:off x="107950" y="1268413"/>
            <a:ext cx="8964613" cy="533400"/>
          </a:xfrm>
          <a:prstGeom prst="rect">
            <a:avLst/>
          </a:prstGeom>
          <a:noFill/>
          <a:ln w="9525">
            <a:noFill/>
            <a:miter lim="800000"/>
            <a:headEnd/>
            <a:tailEnd/>
          </a:ln>
        </p:spPr>
        <p:txBody>
          <a:bodyPr wrap="none" anchor="ctr"/>
          <a:lstStyle/>
          <a:p>
            <a:pPr algn="ctr"/>
            <a:r>
              <a:rPr lang="es-MX" sz="3200" b="1">
                <a:solidFill>
                  <a:schemeClr val="accent2"/>
                </a:solidFill>
                <a:latin typeface="Tahoma" pitchFamily="34" charset="0"/>
              </a:rPr>
              <a:t>Estudio de localización</a:t>
            </a:r>
            <a:endParaRPr lang="es-ES_tradnl" sz="3200" b="1">
              <a:solidFill>
                <a:schemeClr val="accent2"/>
              </a:solidFill>
              <a:latin typeface="Tahoma" pitchFamily="34" charset="0"/>
            </a:endParaRPr>
          </a:p>
        </p:txBody>
      </p:sp>
      <p:graphicFrame>
        <p:nvGraphicFramePr>
          <p:cNvPr id="136195" name="Group 3"/>
          <p:cNvGraphicFramePr>
            <a:graphicFrameLocks noGrp="1"/>
          </p:cNvGraphicFramePr>
          <p:nvPr>
            <p:ph/>
          </p:nvPr>
        </p:nvGraphicFramePr>
        <p:xfrm>
          <a:off x="250825" y="2708275"/>
          <a:ext cx="8642350" cy="2941003"/>
        </p:xfrm>
        <a:graphic>
          <a:graphicData uri="http://schemas.openxmlformats.org/drawingml/2006/table">
            <a:tbl>
              <a:tblPr/>
              <a:tblGrid>
                <a:gridCol w="1800225">
                  <a:extLst>
                    <a:ext uri="{9D8B030D-6E8A-4147-A177-3AD203B41FA5}">
                      <a16:colId xmlns:a16="http://schemas.microsoft.com/office/drawing/2014/main" val="20000"/>
                    </a:ext>
                  </a:extLst>
                </a:gridCol>
                <a:gridCol w="1225550">
                  <a:extLst>
                    <a:ext uri="{9D8B030D-6E8A-4147-A177-3AD203B41FA5}">
                      <a16:colId xmlns:a16="http://schemas.microsoft.com/office/drawing/2014/main" val="20001"/>
                    </a:ext>
                  </a:extLst>
                </a:gridCol>
                <a:gridCol w="1008063">
                  <a:extLst>
                    <a:ext uri="{9D8B030D-6E8A-4147-A177-3AD203B41FA5}">
                      <a16:colId xmlns:a16="http://schemas.microsoft.com/office/drawing/2014/main" val="20002"/>
                    </a:ext>
                  </a:extLst>
                </a:gridCol>
                <a:gridCol w="1042987">
                  <a:extLst>
                    <a:ext uri="{9D8B030D-6E8A-4147-A177-3AD203B41FA5}">
                      <a16:colId xmlns:a16="http://schemas.microsoft.com/office/drawing/2014/main" val="20003"/>
                    </a:ext>
                  </a:extLst>
                </a:gridCol>
                <a:gridCol w="1116013">
                  <a:extLst>
                    <a:ext uri="{9D8B030D-6E8A-4147-A177-3AD203B41FA5}">
                      <a16:colId xmlns:a16="http://schemas.microsoft.com/office/drawing/2014/main" val="20004"/>
                    </a:ext>
                  </a:extLst>
                </a:gridCol>
                <a:gridCol w="1076325">
                  <a:extLst>
                    <a:ext uri="{9D8B030D-6E8A-4147-A177-3AD203B41FA5}">
                      <a16:colId xmlns:a16="http://schemas.microsoft.com/office/drawing/2014/main" val="20005"/>
                    </a:ext>
                  </a:extLst>
                </a:gridCol>
                <a:gridCol w="1373187">
                  <a:extLst>
                    <a:ext uri="{9D8B030D-6E8A-4147-A177-3AD203B41FA5}">
                      <a16:colId xmlns:a16="http://schemas.microsoft.com/office/drawing/2014/main" val="20006"/>
                    </a:ext>
                  </a:extLst>
                </a:gridCol>
              </a:tblGrid>
              <a:tr h="863600">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Terreno </a:t>
                      </a:r>
                      <a:endParaRPr kumimoji="0" lang="es-E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Costo del terreno </a:t>
                      </a:r>
                      <a:endParaRPr kumimoji="0" lang="es-E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tab pos="0" algn="l"/>
                        </a:tabLst>
                      </a:pPr>
                      <a:r>
                        <a:rPr kumimoji="0" lang="es-ES" sz="1200" b="1" i="0" u="none" strike="noStrike" cap="none" normalizeH="0" baseline="0">
                          <a:ln>
                            <a:noFill/>
                          </a:ln>
                          <a:solidFill>
                            <a:schemeClr val="tx1"/>
                          </a:solidFill>
                          <a:effectLst/>
                          <a:latin typeface="Tahoma" pitchFamily="34" charset="0"/>
                        </a:rPr>
                        <a:t>No. de habitantes </a:t>
                      </a:r>
                      <a:endParaRPr kumimoji="0" lang="es-E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Nivel de riesgo ambiental</a:t>
                      </a:r>
                      <a:endParaRPr kumimoji="0" lang="es-E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Distancia en metros a servicio de salud</a:t>
                      </a:r>
                      <a:endParaRPr kumimoji="0" lang="es-E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Distancia en metros a servicios de educaci</a:t>
                      </a:r>
                      <a:r>
                        <a:rPr kumimoji="0" lang="es-ES" sz="1200" b="1" i="0" u="none" strike="noStrike" cap="none" normalizeH="0" baseline="0">
                          <a:ln>
                            <a:noFill/>
                          </a:ln>
                          <a:solidFill>
                            <a:schemeClr val="tx1"/>
                          </a:solidFill>
                          <a:effectLst/>
                          <a:latin typeface="Arial"/>
                        </a:rPr>
                        <a:t>ó</a:t>
                      </a:r>
                      <a:r>
                        <a:rPr kumimoji="0" lang="es-ES" sz="1200" b="1" i="0" u="none" strike="noStrike" cap="none" normalizeH="0" baseline="0">
                          <a:ln>
                            <a:noFill/>
                          </a:ln>
                          <a:solidFill>
                            <a:schemeClr val="tx1"/>
                          </a:solidFill>
                          <a:effectLst/>
                          <a:latin typeface="Tahoma" pitchFamily="34" charset="0"/>
                        </a:rPr>
                        <a:t>n </a:t>
                      </a:r>
                      <a:endParaRPr kumimoji="0" lang="es-E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Distancia en metros a servicios de seguridad </a:t>
                      </a:r>
                      <a:endParaRPr kumimoji="0" lang="es-E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77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Terreno municipal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100" b="0" i="0" u="none" strike="noStrike" cap="none" normalizeH="0" baseline="0">
                          <a:ln>
                            <a:noFill/>
                          </a:ln>
                          <a:solidFill>
                            <a:schemeClr val="tx1"/>
                          </a:solidFill>
                          <a:effectLst/>
                          <a:latin typeface="Tahoma" pitchFamily="34" charset="0"/>
                          <a:cs typeface="Arial" charset="0"/>
                        </a:rPr>
                        <a:t>    $2.000.000.000 </a:t>
                      </a:r>
                      <a:endParaRPr kumimoji="0" lang="es-ES" sz="11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5.500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5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200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352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400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1"/>
                  </a:ext>
                </a:extLst>
              </a:tr>
              <a:tr h="642938">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Terreno C. Tangananica</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100" b="0" i="0" u="none" strike="noStrike" cap="none" normalizeH="0" baseline="0">
                          <a:ln>
                            <a:noFill/>
                          </a:ln>
                          <a:solidFill>
                            <a:schemeClr val="tx1"/>
                          </a:solidFill>
                          <a:effectLst/>
                          <a:latin typeface="Tahoma" pitchFamily="34" charset="0"/>
                          <a:cs typeface="Arial" charset="0"/>
                        </a:rPr>
                        <a:t>    $2.200.000.000 </a:t>
                      </a:r>
                      <a:endParaRPr kumimoji="0" lang="es-ES" sz="11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6.000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7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900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500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700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4525">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Terreno C. Tangananá</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s-ES" sz="1100" b="0" i="0" u="none" strike="noStrike" cap="none" normalizeH="0" baseline="0">
                          <a:ln>
                            <a:noFill/>
                          </a:ln>
                          <a:solidFill>
                            <a:schemeClr val="tx1"/>
                          </a:solidFill>
                          <a:effectLst/>
                          <a:latin typeface="Tahoma" pitchFamily="34" charset="0"/>
                          <a:cs typeface="Arial" charset="0"/>
                        </a:rPr>
                        <a:t>    $2.000.000.000 </a:t>
                      </a:r>
                      <a:endParaRPr kumimoji="0" lang="es-ES" sz="11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6.000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8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700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300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s-ES" sz="1200" b="0" i="0" u="none" strike="noStrike" cap="none" normalizeH="0" baseline="0">
                          <a:ln>
                            <a:noFill/>
                          </a:ln>
                          <a:solidFill>
                            <a:schemeClr val="tx1"/>
                          </a:solidFill>
                          <a:effectLst/>
                          <a:latin typeface="Tahoma" pitchFamily="34" charset="0"/>
                          <a:cs typeface="Arial" charset="0"/>
                        </a:rPr>
                        <a:t>                     500 </a:t>
                      </a:r>
                      <a:endParaRPr kumimoji="0" lang="es-ES" sz="1200" b="0" i="0" u="none" strike="noStrike" cap="none" normalizeH="0" baseline="0">
                        <a:ln>
                          <a:noFill/>
                        </a:ln>
                        <a:solidFill>
                          <a:schemeClr val="tx1"/>
                        </a:solidFill>
                        <a:effectLst/>
                        <a:latin typeface="Tahoma"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136237" name="Text Box 45"/>
          <p:cNvSpPr txBox="1">
            <a:spLocks noChangeArrowheads="1"/>
          </p:cNvSpPr>
          <p:nvPr/>
        </p:nvSpPr>
        <p:spPr bwMode="auto">
          <a:xfrm>
            <a:off x="447675" y="1916113"/>
            <a:ext cx="8228013" cy="641350"/>
          </a:xfrm>
          <a:prstGeom prst="rect">
            <a:avLst/>
          </a:prstGeom>
          <a:noFill/>
          <a:ln w="9525">
            <a:noFill/>
            <a:miter lim="800000"/>
            <a:headEnd/>
            <a:tailEnd/>
          </a:ln>
          <a:effectLst/>
        </p:spPr>
        <p:txBody>
          <a:bodyPr>
            <a:spAutoFit/>
          </a:bodyPr>
          <a:lstStyle/>
          <a:p>
            <a:pPr algn="just"/>
            <a:r>
              <a:rPr lang="es-ES">
                <a:latin typeface="Tahoma" pitchFamily="34" charset="0"/>
              </a:rPr>
              <a:t>El proyecto de mejora habitacional en el barrio las Margaritas, tiene proyectado realizarse en tres espacio físico: Municipal, Tangananíca y Tangananá.</a:t>
            </a:r>
          </a:p>
        </p:txBody>
      </p:sp>
      <p:sp>
        <p:nvSpPr>
          <p:cNvPr id="136238" name="Text Box 46"/>
          <p:cNvSpPr txBox="1">
            <a:spLocks noChangeArrowheads="1"/>
          </p:cNvSpPr>
          <p:nvPr/>
        </p:nvSpPr>
        <p:spPr bwMode="auto">
          <a:xfrm>
            <a:off x="468313" y="5732463"/>
            <a:ext cx="8299450" cy="641350"/>
          </a:xfrm>
          <a:prstGeom prst="rect">
            <a:avLst/>
          </a:prstGeom>
          <a:noFill/>
          <a:ln w="9525">
            <a:noFill/>
            <a:miter lim="800000"/>
            <a:headEnd/>
            <a:tailEnd/>
          </a:ln>
          <a:effectLst/>
        </p:spPr>
        <p:txBody>
          <a:bodyPr>
            <a:spAutoFit/>
          </a:bodyPr>
          <a:lstStyle/>
          <a:p>
            <a:pPr algn="just"/>
            <a:r>
              <a:rPr lang="es-ES">
                <a:latin typeface="Tahoma" pitchFamily="34" charset="0"/>
              </a:rPr>
              <a:t>Acorde a los estudios anteriormente efectuados el proyecto debe efectuarse en </a:t>
            </a:r>
            <a:r>
              <a:rPr lang="es-ES" b="1">
                <a:latin typeface="Tahoma" pitchFamily="34" charset="0"/>
              </a:rPr>
              <a:t>el terreno municipal</a:t>
            </a:r>
            <a:r>
              <a:rPr lang="es-ES">
                <a:latin typeface="Tahoma" pitchFamily="34" charset="0"/>
              </a:rPr>
              <a:t>.</a:t>
            </a:r>
          </a:p>
        </p:txBody>
      </p:sp>
      <p:sp>
        <p:nvSpPr>
          <p:cNvPr id="7"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ChangeArrowheads="1"/>
          </p:cNvSpPr>
          <p:nvPr/>
        </p:nvSpPr>
        <p:spPr bwMode="auto">
          <a:xfrm>
            <a:off x="107950" y="1268413"/>
            <a:ext cx="8964613" cy="533400"/>
          </a:xfrm>
          <a:prstGeom prst="rect">
            <a:avLst/>
          </a:prstGeom>
          <a:noFill/>
          <a:ln w="9525">
            <a:noFill/>
            <a:miter lim="800000"/>
            <a:headEnd/>
            <a:tailEnd/>
          </a:ln>
        </p:spPr>
        <p:txBody>
          <a:bodyPr wrap="none" anchor="ctr"/>
          <a:lstStyle/>
          <a:p>
            <a:pPr algn="ctr"/>
            <a:r>
              <a:rPr lang="es-MX" sz="3200" b="1" dirty="0">
                <a:solidFill>
                  <a:schemeClr val="accent2"/>
                </a:solidFill>
                <a:latin typeface="Tahoma" pitchFamily="34" charset="0"/>
              </a:rPr>
              <a:t>Estudio técnico</a:t>
            </a:r>
            <a:endParaRPr lang="es-ES_tradnl" sz="3200" b="1" dirty="0">
              <a:solidFill>
                <a:schemeClr val="accent2"/>
              </a:solidFill>
              <a:latin typeface="Tahoma" pitchFamily="34" charset="0"/>
            </a:endParaRPr>
          </a:p>
        </p:txBody>
      </p:sp>
      <p:sp>
        <p:nvSpPr>
          <p:cNvPr id="138243" name="Rectangle 3"/>
          <p:cNvSpPr>
            <a:spLocks noChangeArrowheads="1"/>
          </p:cNvSpPr>
          <p:nvPr/>
        </p:nvSpPr>
        <p:spPr bwMode="auto">
          <a:xfrm>
            <a:off x="8924925" y="2554288"/>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138244" name="Rectangle 4"/>
          <p:cNvSpPr>
            <a:spLocks noChangeArrowheads="1"/>
          </p:cNvSpPr>
          <p:nvPr/>
        </p:nvSpPr>
        <p:spPr bwMode="auto">
          <a:xfrm>
            <a:off x="547688" y="2074863"/>
            <a:ext cx="7696200" cy="4419600"/>
          </a:xfrm>
          <a:prstGeom prst="rect">
            <a:avLst/>
          </a:prstGeom>
          <a:noFill/>
          <a:ln w="9525">
            <a:noFill/>
            <a:miter lim="800000"/>
            <a:headEnd/>
            <a:tailEnd/>
          </a:ln>
        </p:spPr>
        <p:txBody>
          <a:bodyPr/>
          <a:lstStyle/>
          <a:p>
            <a:pPr eaLnBrk="0" hangingPunct="0">
              <a:lnSpc>
                <a:spcPct val="90000"/>
              </a:lnSpc>
              <a:buFont typeface="Wingdings" pitchFamily="2" charset="2"/>
              <a:buNone/>
            </a:pPr>
            <a:r>
              <a:rPr lang="es-ES_tradnl" sz="2200" b="1" dirty="0">
                <a:latin typeface="Tahoma" pitchFamily="34" charset="0"/>
              </a:rPr>
              <a:t>Objetivo:</a:t>
            </a:r>
          </a:p>
          <a:p>
            <a:pPr eaLnBrk="0" hangingPunct="0">
              <a:lnSpc>
                <a:spcPct val="90000"/>
              </a:lnSpc>
            </a:pPr>
            <a:endParaRPr lang="es-ES_tradnl" sz="2200" dirty="0">
              <a:latin typeface="Tahoma" pitchFamily="34" charset="0"/>
            </a:endParaRPr>
          </a:p>
          <a:p>
            <a:pPr algn="just" eaLnBrk="0" hangingPunct="0">
              <a:lnSpc>
                <a:spcPct val="90000"/>
              </a:lnSpc>
            </a:pPr>
            <a:r>
              <a:rPr lang="es-ES_tradnl" sz="2200" dirty="0">
                <a:latin typeface="Tahoma" pitchFamily="34" charset="0"/>
              </a:rPr>
              <a:t>Optimizar la utilización de recursos en la producción de bienes o servicios. </a:t>
            </a:r>
          </a:p>
          <a:p>
            <a:pPr eaLnBrk="0" hangingPunct="0">
              <a:lnSpc>
                <a:spcPct val="90000"/>
              </a:lnSpc>
            </a:pPr>
            <a:endParaRPr lang="es-ES_tradnl" sz="2200" dirty="0">
              <a:latin typeface="Tahoma" pitchFamily="34" charset="0"/>
            </a:endParaRPr>
          </a:p>
          <a:p>
            <a:pPr eaLnBrk="0" hangingPunct="0">
              <a:lnSpc>
                <a:spcPct val="90000"/>
              </a:lnSpc>
              <a:buFont typeface="Wingdings" pitchFamily="2" charset="2"/>
              <a:buNone/>
            </a:pPr>
            <a:r>
              <a:rPr lang="es-ES_tradnl" sz="2200" b="1" dirty="0">
                <a:latin typeface="Tahoma" pitchFamily="34" charset="0"/>
              </a:rPr>
              <a:t>¿Qué información es necesaria para llevar acabo el estudio técnico?</a:t>
            </a:r>
            <a:r>
              <a:rPr lang="es-ES_tradnl" sz="2200" b="1" dirty="0">
                <a:solidFill>
                  <a:schemeClr val="accent2"/>
                </a:solidFill>
                <a:latin typeface="Tahoma" pitchFamily="34" charset="0"/>
              </a:rPr>
              <a:t> </a:t>
            </a:r>
          </a:p>
          <a:p>
            <a:pPr eaLnBrk="0" hangingPunct="0">
              <a:lnSpc>
                <a:spcPct val="90000"/>
              </a:lnSpc>
              <a:buFont typeface="Wingdings" pitchFamily="2" charset="2"/>
              <a:buNone/>
            </a:pPr>
            <a:endParaRPr lang="es-ES_tradnl" sz="2200" b="1" dirty="0">
              <a:solidFill>
                <a:schemeClr val="accent2"/>
              </a:solidFill>
              <a:latin typeface="Tahoma" pitchFamily="34" charset="0"/>
            </a:endParaRPr>
          </a:p>
          <a:p>
            <a:pPr eaLnBrk="0" hangingPunct="0">
              <a:lnSpc>
                <a:spcPct val="90000"/>
              </a:lnSpc>
              <a:buFontTx/>
              <a:buChar char="•"/>
            </a:pPr>
            <a:r>
              <a:rPr lang="es-ES_tradnl" sz="2200" dirty="0">
                <a:latin typeface="Tahoma" pitchFamily="34" charset="0"/>
              </a:rPr>
              <a:t> Capital</a:t>
            </a:r>
          </a:p>
          <a:p>
            <a:pPr eaLnBrk="0" hangingPunct="0">
              <a:lnSpc>
                <a:spcPct val="90000"/>
              </a:lnSpc>
              <a:buFontTx/>
              <a:buChar char="•"/>
            </a:pPr>
            <a:r>
              <a:rPr lang="es-ES_tradnl" sz="2200" dirty="0">
                <a:latin typeface="Tahoma" pitchFamily="34" charset="0"/>
              </a:rPr>
              <a:t> Maquinaria y equipo</a:t>
            </a:r>
          </a:p>
          <a:p>
            <a:pPr eaLnBrk="0" hangingPunct="0">
              <a:lnSpc>
                <a:spcPct val="90000"/>
              </a:lnSpc>
              <a:buFontTx/>
              <a:buChar char="•"/>
            </a:pPr>
            <a:r>
              <a:rPr lang="es-ES_tradnl" sz="2200" dirty="0">
                <a:latin typeface="Tahoma" pitchFamily="34" charset="0"/>
              </a:rPr>
              <a:t> Mano de obra</a:t>
            </a:r>
          </a:p>
          <a:p>
            <a:pPr eaLnBrk="0" hangingPunct="0">
              <a:lnSpc>
                <a:spcPct val="90000"/>
              </a:lnSpc>
              <a:buFontTx/>
              <a:buChar char="•"/>
            </a:pPr>
            <a:r>
              <a:rPr lang="es-ES_tradnl" sz="2200" dirty="0">
                <a:latin typeface="Tahoma" pitchFamily="34" charset="0"/>
              </a:rPr>
              <a:t> Materiales</a:t>
            </a:r>
          </a:p>
          <a:p>
            <a:pPr eaLnBrk="0" hangingPunct="0">
              <a:lnSpc>
                <a:spcPct val="90000"/>
              </a:lnSpc>
            </a:pPr>
            <a:endParaRPr lang="es-ES_tradnl" sz="2200" dirty="0">
              <a:latin typeface="Tahoma" pitchFamily="34" charset="0"/>
            </a:endParaRPr>
          </a:p>
          <a:p>
            <a:pPr eaLnBrk="0" hangingPunct="0">
              <a:lnSpc>
                <a:spcPct val="90000"/>
              </a:lnSpc>
              <a:buFont typeface="Wingdings" pitchFamily="2" charset="2"/>
              <a:buNone/>
            </a:pPr>
            <a:endParaRPr lang="es-ES" sz="2200" dirty="0">
              <a:latin typeface="Tahoma" pitchFamily="34" charset="0"/>
            </a:endParaRPr>
          </a:p>
        </p:txBody>
      </p:sp>
      <p:sp>
        <p:nvSpPr>
          <p:cNvPr id="138245" name="Text Box 5"/>
          <p:cNvSpPr txBox="1">
            <a:spLocks noChangeArrowheads="1"/>
          </p:cNvSpPr>
          <p:nvPr/>
        </p:nvSpPr>
        <p:spPr bwMode="auto">
          <a:xfrm>
            <a:off x="4356100" y="4797425"/>
            <a:ext cx="3671888" cy="879475"/>
          </a:xfrm>
          <a:prstGeom prst="rect">
            <a:avLst/>
          </a:prstGeom>
          <a:noFill/>
          <a:ln w="57150">
            <a:solidFill>
              <a:schemeClr val="accent2"/>
            </a:solidFill>
            <a:miter lim="800000"/>
            <a:headEnd/>
            <a:tailEnd/>
          </a:ln>
        </p:spPr>
        <p:txBody>
          <a:bodyPr>
            <a:spAutoFit/>
          </a:bodyPr>
          <a:lstStyle/>
          <a:p>
            <a:pPr algn="ctr" eaLnBrk="0" hangingPunct="0"/>
            <a:r>
              <a:rPr lang="es-MX" sz="2400" b="1">
                <a:latin typeface="Tahoma" pitchFamily="34" charset="0"/>
              </a:rPr>
              <a:t>Puesta en marcha</a:t>
            </a:r>
          </a:p>
          <a:p>
            <a:pPr algn="ctr" eaLnBrk="0" hangingPunct="0"/>
            <a:r>
              <a:rPr lang="es-MX" sz="2400" b="1">
                <a:latin typeface="Tahoma" pitchFamily="34" charset="0"/>
              </a:rPr>
              <a:t>Operación proyecto</a:t>
            </a:r>
            <a:endParaRPr lang="es-ES" sz="2400" b="1">
              <a:latin typeface="Tahoma" pitchFamily="34" charset="0"/>
            </a:endParaRPr>
          </a:p>
        </p:txBody>
      </p:sp>
      <p:sp>
        <p:nvSpPr>
          <p:cNvPr id="138246" name="Line 6"/>
          <p:cNvSpPr>
            <a:spLocks noChangeShapeType="1"/>
          </p:cNvSpPr>
          <p:nvPr/>
        </p:nvSpPr>
        <p:spPr bwMode="auto">
          <a:xfrm>
            <a:off x="3492500" y="5229225"/>
            <a:ext cx="647700" cy="0"/>
          </a:xfrm>
          <a:prstGeom prst="line">
            <a:avLst/>
          </a:prstGeom>
          <a:noFill/>
          <a:ln w="57150">
            <a:solidFill>
              <a:schemeClr val="accent2"/>
            </a:solidFill>
            <a:round/>
            <a:headEnd/>
            <a:tailEnd type="triangle" w="med" len="med"/>
          </a:ln>
        </p:spPr>
        <p:txBody>
          <a:bodyPr/>
          <a:lstStyle/>
          <a:p>
            <a:endParaRPr lang="en-US"/>
          </a:p>
        </p:txBody>
      </p:sp>
      <p:sp>
        <p:nvSpPr>
          <p:cNvPr id="9"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8899525" y="2844800"/>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140291" name="Rectangle 3"/>
          <p:cNvSpPr>
            <a:spLocks noChangeArrowheads="1"/>
          </p:cNvSpPr>
          <p:nvPr/>
        </p:nvSpPr>
        <p:spPr bwMode="auto">
          <a:xfrm>
            <a:off x="467544" y="1556792"/>
            <a:ext cx="8785225" cy="4032250"/>
          </a:xfrm>
          <a:prstGeom prst="rect">
            <a:avLst/>
          </a:prstGeom>
          <a:noFill/>
          <a:ln w="9525">
            <a:noFill/>
            <a:miter lim="800000"/>
            <a:headEnd/>
            <a:tailEnd/>
          </a:ln>
        </p:spPr>
        <p:txBody>
          <a:bodyPr/>
          <a:lstStyle/>
          <a:p>
            <a:pPr algn="just" eaLnBrk="0" hangingPunct="0"/>
            <a:r>
              <a:rPr lang="es-ES_tradnl" sz="2200" b="1" dirty="0">
                <a:latin typeface="Tahoma" pitchFamily="34" charset="0"/>
              </a:rPr>
              <a:t>El análisis de características técnicas permitirá dimensionar:</a:t>
            </a:r>
          </a:p>
          <a:p>
            <a:pPr algn="just" eaLnBrk="0" hangingPunct="0"/>
            <a:endParaRPr lang="es-ES_tradnl" sz="2200" b="1" u="sng" dirty="0">
              <a:latin typeface="Tahoma" pitchFamily="34" charset="0"/>
            </a:endParaRPr>
          </a:p>
          <a:p>
            <a:pPr algn="just" eaLnBrk="0" hangingPunct="0">
              <a:buClr>
                <a:schemeClr val="tx1"/>
              </a:buClr>
              <a:buFontTx/>
              <a:buChar char="•"/>
            </a:pPr>
            <a:r>
              <a:rPr lang="es-ES_tradnl" sz="2200" b="1" dirty="0">
                <a:latin typeface="Tahoma" pitchFamily="34" charset="0"/>
              </a:rPr>
              <a:t> </a:t>
            </a:r>
            <a:r>
              <a:rPr lang="es-ES_tradnl" sz="2200" dirty="0">
                <a:latin typeface="Tahoma" pitchFamily="34" charset="0"/>
              </a:rPr>
              <a:t>Maquinaria y equipo requerida.</a:t>
            </a:r>
          </a:p>
          <a:p>
            <a:pPr algn="just" eaLnBrk="0" hangingPunct="0">
              <a:buClr>
                <a:schemeClr val="tx1"/>
              </a:buClr>
              <a:buFontTx/>
              <a:buChar char="•"/>
            </a:pPr>
            <a:r>
              <a:rPr lang="es-ES_tradnl" sz="2200" dirty="0">
                <a:latin typeface="Tahoma" pitchFamily="34" charset="0"/>
              </a:rPr>
              <a:t> Disposición equipos en planta.</a:t>
            </a:r>
          </a:p>
          <a:p>
            <a:pPr algn="just" eaLnBrk="0" hangingPunct="0">
              <a:buClr>
                <a:schemeClr val="tx1"/>
              </a:buClr>
              <a:buFontTx/>
              <a:buChar char="•"/>
            </a:pPr>
            <a:r>
              <a:rPr lang="es-ES_tradnl" sz="2200" dirty="0">
                <a:latin typeface="Tahoma" pitchFamily="34" charset="0"/>
              </a:rPr>
              <a:t> Espacio físico.</a:t>
            </a:r>
          </a:p>
          <a:p>
            <a:pPr algn="just" eaLnBrk="0" hangingPunct="0">
              <a:buClr>
                <a:schemeClr val="tx1"/>
              </a:buClr>
              <a:buFontTx/>
              <a:buChar char="•"/>
            </a:pPr>
            <a:r>
              <a:rPr lang="es-ES_tradnl" sz="2200" dirty="0">
                <a:latin typeface="Tahoma" pitchFamily="34" charset="0"/>
              </a:rPr>
              <a:t> Necesidades mano de obra calificada y no calificada.</a:t>
            </a:r>
          </a:p>
          <a:p>
            <a:pPr algn="just" eaLnBrk="0" hangingPunct="0">
              <a:buClr>
                <a:schemeClr val="tx1"/>
              </a:buClr>
              <a:buFontTx/>
              <a:buChar char="•"/>
            </a:pPr>
            <a:r>
              <a:rPr lang="es-ES_tradnl" sz="2200" dirty="0">
                <a:latin typeface="Tahoma" pitchFamily="34" charset="0"/>
              </a:rPr>
              <a:t> Remuneración.</a:t>
            </a:r>
          </a:p>
          <a:p>
            <a:pPr algn="just" eaLnBrk="0" hangingPunct="0">
              <a:buClr>
                <a:schemeClr val="tx1"/>
              </a:buClr>
              <a:buFontTx/>
              <a:buChar char="•"/>
            </a:pPr>
            <a:r>
              <a:rPr lang="es-ES_tradnl" sz="2200" dirty="0">
                <a:latin typeface="Tahoma" pitchFamily="34" charset="0"/>
              </a:rPr>
              <a:t> Materias primas e insumos.</a:t>
            </a:r>
          </a:p>
          <a:p>
            <a:pPr algn="just" eaLnBrk="0" hangingPunct="0">
              <a:buClr>
                <a:schemeClr val="tx1"/>
              </a:buClr>
              <a:buFontTx/>
              <a:buChar char="•"/>
            </a:pPr>
            <a:r>
              <a:rPr lang="es-ES_tradnl" sz="2200" dirty="0">
                <a:latin typeface="Tahoma" pitchFamily="34" charset="0"/>
              </a:rPr>
              <a:t> Especificaciones de insumos.  </a:t>
            </a:r>
          </a:p>
          <a:p>
            <a:pPr algn="just" eaLnBrk="0" hangingPunct="0"/>
            <a:endParaRPr lang="es-ES_tradnl" sz="2200" dirty="0">
              <a:latin typeface="Tahoma" pitchFamily="34" charset="0"/>
            </a:endParaRPr>
          </a:p>
        </p:txBody>
      </p:sp>
      <p:sp>
        <p:nvSpPr>
          <p:cNvPr id="140292" name="Text Box 4"/>
          <p:cNvSpPr txBox="1">
            <a:spLocks noChangeArrowheads="1"/>
          </p:cNvSpPr>
          <p:nvPr/>
        </p:nvSpPr>
        <p:spPr bwMode="auto">
          <a:xfrm>
            <a:off x="323850" y="5200104"/>
            <a:ext cx="8496300" cy="777875"/>
          </a:xfrm>
          <a:prstGeom prst="rect">
            <a:avLst/>
          </a:prstGeom>
          <a:noFill/>
          <a:ln w="76200">
            <a:solidFill>
              <a:schemeClr val="accent2"/>
            </a:solidFill>
            <a:miter lim="800000"/>
            <a:headEnd/>
            <a:tailEnd/>
          </a:ln>
        </p:spPr>
        <p:txBody>
          <a:bodyPr>
            <a:spAutoFit/>
          </a:bodyPr>
          <a:lstStyle/>
          <a:p>
            <a:pPr algn="ctr" eaLnBrk="0" hangingPunct="0"/>
            <a:r>
              <a:rPr lang="es-ES_tradnl" sz="2000" b="1" i="1">
                <a:latin typeface="Tahoma" pitchFamily="34" charset="0"/>
              </a:rPr>
              <a:t>Información básica estimar costos de  inversión , operación y mantenimiento</a:t>
            </a:r>
            <a:endParaRPr lang="es-ES" sz="2000">
              <a:latin typeface="Tahoma" pitchFamily="34" charset="0"/>
            </a:endParaRPr>
          </a:p>
        </p:txBody>
      </p:sp>
      <p:sp>
        <p:nvSpPr>
          <p:cNvPr id="8"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idx="1"/>
          </p:nvPr>
        </p:nvSpPr>
        <p:spPr>
          <a:xfrm>
            <a:off x="457200" y="1844917"/>
            <a:ext cx="8229600" cy="4752975"/>
          </a:xfrm>
        </p:spPr>
        <p:txBody>
          <a:bodyPr/>
          <a:lstStyle/>
          <a:p>
            <a:pPr algn="just"/>
            <a:r>
              <a:rPr lang="es-ES" sz="2000" dirty="0"/>
              <a:t>Se construirán 27 casas de 40 mts</a:t>
            </a:r>
            <a:r>
              <a:rPr lang="es-ES" sz="2000" dirty="0">
                <a:cs typeface="Arial" charset="0"/>
              </a:rPr>
              <a:t>² (las cuales sólo tienen 1 piso) en un periodo de tiempo de tres años. La construcción de las viviendas será de tipo convencional.   </a:t>
            </a:r>
          </a:p>
          <a:p>
            <a:pPr algn="just"/>
            <a:r>
              <a:rPr lang="es-ES" sz="2000" dirty="0">
                <a:cs typeface="Arial" charset="0"/>
              </a:rPr>
              <a:t>Además se </a:t>
            </a:r>
            <a:r>
              <a:rPr lang="es-ES" sz="2000" dirty="0" err="1">
                <a:cs typeface="Arial" charset="0"/>
              </a:rPr>
              <a:t>preveen</a:t>
            </a:r>
            <a:r>
              <a:rPr lang="es-ES" sz="2000" dirty="0">
                <a:cs typeface="Arial" charset="0"/>
              </a:rPr>
              <a:t> el desarrollo de las siguientes obras de urbanización:</a:t>
            </a:r>
          </a:p>
          <a:p>
            <a:pPr algn="just"/>
            <a:endParaRPr lang="es-ES" sz="2000" dirty="0">
              <a:cs typeface="Arial" charset="0"/>
            </a:endParaRPr>
          </a:p>
          <a:p>
            <a:pPr lvl="1" algn="just"/>
            <a:r>
              <a:rPr lang="es-ES" sz="1900" dirty="0"/>
              <a:t>Construcción de una cerca perimetral.</a:t>
            </a:r>
          </a:p>
          <a:p>
            <a:pPr lvl="1"/>
            <a:r>
              <a:rPr lang="es-ES" sz="1900" dirty="0"/>
              <a:t>Construcción de una garita de control de seguridad. </a:t>
            </a:r>
          </a:p>
          <a:p>
            <a:pPr lvl="1"/>
            <a:r>
              <a:rPr lang="es-ES" sz="1900" dirty="0"/>
              <a:t>Puerta principal de entrada a la urbanización. </a:t>
            </a:r>
          </a:p>
          <a:p>
            <a:pPr lvl="1"/>
            <a:r>
              <a:rPr lang="es-ES" sz="1900" dirty="0"/>
              <a:t>Calles de acceso y áreas de pasajes. </a:t>
            </a:r>
          </a:p>
          <a:p>
            <a:pPr lvl="1"/>
            <a:r>
              <a:rPr lang="es-ES" sz="1900" dirty="0"/>
              <a:t>Canalización de aguas servidas y agua lluvias. </a:t>
            </a:r>
          </a:p>
          <a:p>
            <a:pPr lvl="1"/>
            <a:r>
              <a:rPr lang="es-ES" sz="1900" dirty="0"/>
              <a:t>Acometidas de agua potable y de energía eléctrica. </a:t>
            </a:r>
          </a:p>
          <a:p>
            <a:pPr lvl="1"/>
            <a:r>
              <a:rPr lang="es-ES" sz="1900" dirty="0"/>
              <a:t>Señalizaciones. </a:t>
            </a:r>
          </a:p>
        </p:txBody>
      </p:sp>
      <p:sp>
        <p:nvSpPr>
          <p:cNvPr id="6"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
        <p:nvSpPr>
          <p:cNvPr id="7" name="Rectangle 4"/>
          <p:cNvSpPr>
            <a:spLocks noChangeArrowheads="1"/>
          </p:cNvSpPr>
          <p:nvPr/>
        </p:nvSpPr>
        <p:spPr bwMode="auto">
          <a:xfrm>
            <a:off x="441670" y="1124744"/>
            <a:ext cx="2663850" cy="533400"/>
          </a:xfrm>
          <a:prstGeom prst="rect">
            <a:avLst/>
          </a:prstGeom>
          <a:noFill/>
          <a:ln w="9525">
            <a:noFill/>
            <a:miter lim="800000"/>
            <a:headEnd/>
            <a:tailEnd/>
          </a:ln>
        </p:spPr>
        <p:txBody>
          <a:bodyPr wrap="none" anchor="ctr"/>
          <a:lstStyle/>
          <a:p>
            <a:r>
              <a:rPr lang="es-MX" sz="2800" b="1" dirty="0">
                <a:solidFill>
                  <a:schemeClr val="accent2"/>
                </a:solidFill>
                <a:latin typeface="Tahoma" pitchFamily="34" charset="0"/>
              </a:rPr>
              <a:t>EJEMPLO:</a:t>
            </a:r>
            <a:endParaRPr lang="es-ES_tradnl" sz="2800" b="1" dirty="0">
              <a:solidFill>
                <a:schemeClr val="accent2"/>
              </a:solidFill>
              <a:latin typeface="Tahoma"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idx="1"/>
          </p:nvPr>
        </p:nvSpPr>
        <p:spPr>
          <a:xfrm>
            <a:off x="323528" y="1772816"/>
            <a:ext cx="8713788" cy="4525962"/>
          </a:xfrm>
        </p:spPr>
        <p:txBody>
          <a:bodyPr>
            <a:normAutofit lnSpcReduction="10000"/>
          </a:bodyPr>
          <a:lstStyle/>
          <a:p>
            <a:pPr algn="just">
              <a:lnSpc>
                <a:spcPct val="90000"/>
              </a:lnSpc>
            </a:pPr>
            <a:r>
              <a:rPr lang="es-ES" sz="1800" b="1" dirty="0">
                <a:latin typeface="Tahoma" pitchFamily="34" charset="0"/>
              </a:rPr>
              <a:t>Necesidades de mano de obra calificada:</a:t>
            </a:r>
            <a:r>
              <a:rPr lang="es-ES" sz="1800" dirty="0">
                <a:latin typeface="Tahoma" pitchFamily="34" charset="0"/>
              </a:rPr>
              <a:t> 1 gerente de proyecto, 3 arquitectos, 2 ingenieros civiles, 3 trabajadores sociales, 1 psicólogo, 1 contador. </a:t>
            </a:r>
          </a:p>
          <a:p>
            <a:pPr algn="just">
              <a:lnSpc>
                <a:spcPct val="90000"/>
              </a:lnSpc>
            </a:pPr>
            <a:r>
              <a:rPr lang="es-ES" sz="1800" b="1" dirty="0">
                <a:latin typeface="Tahoma" pitchFamily="34" charset="0"/>
              </a:rPr>
              <a:t>Necesidades de mano de obra técnica:</a:t>
            </a:r>
            <a:r>
              <a:rPr lang="es-ES" sz="1800" dirty="0">
                <a:latin typeface="Tahoma" pitchFamily="34" charset="0"/>
              </a:rPr>
              <a:t> 50 personas con estudios técnicos en construcción de vivienda de interés social, 10 operarios de maquinaria. </a:t>
            </a:r>
          </a:p>
          <a:p>
            <a:pPr algn="just">
              <a:lnSpc>
                <a:spcPct val="90000"/>
              </a:lnSpc>
            </a:pPr>
            <a:r>
              <a:rPr lang="es-ES" sz="1800" b="1" dirty="0">
                <a:latin typeface="Tahoma" pitchFamily="34" charset="0"/>
              </a:rPr>
              <a:t>Terreno:</a:t>
            </a:r>
            <a:r>
              <a:rPr lang="es-ES" sz="1800" dirty="0">
                <a:latin typeface="Tahoma" pitchFamily="34" charset="0"/>
              </a:rPr>
              <a:t> es necesaria la adquisición de un terreno de mínimo 1.500 mts</a:t>
            </a:r>
            <a:r>
              <a:rPr lang="es-ES" sz="1800" dirty="0">
                <a:latin typeface="Tahoma" pitchFamily="34" charset="0"/>
                <a:cs typeface="Arial" charset="0"/>
              </a:rPr>
              <a:t>², para el desarrollo de las obras.</a:t>
            </a:r>
          </a:p>
          <a:p>
            <a:pPr algn="just">
              <a:lnSpc>
                <a:spcPct val="90000"/>
              </a:lnSpc>
            </a:pPr>
            <a:r>
              <a:rPr lang="es-ES" sz="1800" b="1" dirty="0">
                <a:latin typeface="Tahoma" pitchFamily="34" charset="0"/>
                <a:cs typeface="Arial" charset="0"/>
              </a:rPr>
              <a:t>Maquinaria:</a:t>
            </a:r>
            <a:r>
              <a:rPr lang="es-ES" sz="1800" dirty="0">
                <a:latin typeface="Tahoma" pitchFamily="34" charset="0"/>
                <a:cs typeface="Arial" charset="0"/>
              </a:rPr>
              <a:t> 1 camión articulado, 1 </a:t>
            </a:r>
            <a:r>
              <a:rPr lang="es-ES" sz="1800" dirty="0" err="1">
                <a:latin typeface="Tahoma" pitchFamily="34" charset="0"/>
                <a:cs typeface="Arial" charset="0"/>
              </a:rPr>
              <a:t>retro-excavadoras</a:t>
            </a:r>
            <a:r>
              <a:rPr lang="es-ES" sz="1800" dirty="0">
                <a:latin typeface="Tahoma" pitchFamily="34" charset="0"/>
                <a:cs typeface="Arial" charset="0"/>
              </a:rPr>
              <a:t>, 1 mezcladoras, 2 excavadoras, 1 maquinas de rodillo vibratorio, 1 moto nivelador, 1 instalador de tuberías. </a:t>
            </a:r>
          </a:p>
          <a:p>
            <a:pPr algn="just">
              <a:lnSpc>
                <a:spcPct val="90000"/>
              </a:lnSpc>
            </a:pPr>
            <a:r>
              <a:rPr lang="es-ES" sz="1800" b="1" dirty="0">
                <a:latin typeface="Tahoma" pitchFamily="34" charset="0"/>
                <a:cs typeface="Arial" charset="0"/>
              </a:rPr>
              <a:t>Insumos de construcción:</a:t>
            </a:r>
            <a:r>
              <a:rPr lang="es-ES" sz="1800" dirty="0">
                <a:latin typeface="Tahoma" pitchFamily="34" charset="0"/>
                <a:cs typeface="Arial" charset="0"/>
              </a:rPr>
              <a:t> 10 toneladas de cemento, 50 toneladas de ladrillo, 15 toneladas de madera, 20 toneladas de hierro, 1000 </a:t>
            </a:r>
            <a:r>
              <a:rPr lang="es-ES" sz="1800" dirty="0" err="1">
                <a:latin typeface="Tahoma" pitchFamily="34" charset="0"/>
                <a:cs typeface="Arial" charset="0"/>
              </a:rPr>
              <a:t>lts</a:t>
            </a:r>
            <a:r>
              <a:rPr lang="es-ES" sz="1800" dirty="0">
                <a:latin typeface="Tahoma" pitchFamily="34" charset="0"/>
                <a:cs typeface="Arial" charset="0"/>
              </a:rPr>
              <a:t> de pintura, 500 kilos de vidrio. </a:t>
            </a:r>
          </a:p>
          <a:p>
            <a:pPr algn="just">
              <a:lnSpc>
                <a:spcPct val="90000"/>
              </a:lnSpc>
            </a:pPr>
            <a:r>
              <a:rPr lang="es-ES" sz="1800" b="1" dirty="0">
                <a:latin typeface="Tahoma" pitchFamily="34" charset="0"/>
                <a:cs typeface="Arial" charset="0"/>
              </a:rPr>
              <a:t>Instalación de servicios públicos: </a:t>
            </a:r>
            <a:r>
              <a:rPr lang="es-ES" sz="1800" dirty="0">
                <a:latin typeface="Tahoma" pitchFamily="34" charset="0"/>
                <a:cs typeface="Arial" charset="0"/>
              </a:rPr>
              <a:t>1000 </a:t>
            </a:r>
            <a:r>
              <a:rPr lang="es-ES" sz="1800" dirty="0" err="1">
                <a:latin typeface="Tahoma" pitchFamily="34" charset="0"/>
                <a:cs typeface="Arial" charset="0"/>
              </a:rPr>
              <a:t>Mts</a:t>
            </a:r>
            <a:r>
              <a:rPr lang="es-ES" sz="1800" dirty="0">
                <a:latin typeface="Tahoma" pitchFamily="34" charset="0"/>
                <a:cs typeface="Arial" charset="0"/>
              </a:rPr>
              <a:t> de tubería, 2000 </a:t>
            </a:r>
            <a:r>
              <a:rPr lang="es-ES" sz="1800" dirty="0" err="1">
                <a:latin typeface="Tahoma" pitchFamily="34" charset="0"/>
                <a:cs typeface="Arial" charset="0"/>
              </a:rPr>
              <a:t>Mts</a:t>
            </a:r>
            <a:r>
              <a:rPr lang="es-ES" sz="1800" dirty="0">
                <a:latin typeface="Tahoma" pitchFamily="34" charset="0"/>
                <a:cs typeface="Arial" charset="0"/>
              </a:rPr>
              <a:t> de cable.</a:t>
            </a:r>
          </a:p>
          <a:p>
            <a:pPr algn="just">
              <a:lnSpc>
                <a:spcPct val="90000"/>
              </a:lnSpc>
            </a:pPr>
            <a:r>
              <a:rPr lang="es-ES" sz="1800" b="1" dirty="0">
                <a:latin typeface="Tahoma" pitchFamily="34" charset="0"/>
              </a:rPr>
              <a:t>Capacitaciones:</a:t>
            </a:r>
            <a:r>
              <a:rPr lang="es-ES" sz="1800" dirty="0">
                <a:latin typeface="Tahoma" pitchFamily="34" charset="0"/>
              </a:rPr>
              <a:t> 50 capacitaciones en vivienda de interés social, 100 capacitaciones sobre violencia intrafamiliar y seguridad vecinal, 30 capacitaciones sobre formulación de proyectos productivos. </a:t>
            </a:r>
          </a:p>
        </p:txBody>
      </p:sp>
      <p:sp>
        <p:nvSpPr>
          <p:cNvPr id="6"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
        <p:nvSpPr>
          <p:cNvPr id="7" name="Rectangle 4"/>
          <p:cNvSpPr>
            <a:spLocks noChangeArrowheads="1"/>
          </p:cNvSpPr>
          <p:nvPr/>
        </p:nvSpPr>
        <p:spPr bwMode="auto">
          <a:xfrm>
            <a:off x="395536" y="1009921"/>
            <a:ext cx="2663850" cy="533400"/>
          </a:xfrm>
          <a:prstGeom prst="rect">
            <a:avLst/>
          </a:prstGeom>
          <a:noFill/>
          <a:ln w="9525">
            <a:noFill/>
            <a:miter lim="800000"/>
            <a:headEnd/>
            <a:tailEnd/>
          </a:ln>
        </p:spPr>
        <p:txBody>
          <a:bodyPr wrap="none" anchor="ctr"/>
          <a:lstStyle/>
          <a:p>
            <a:r>
              <a:rPr lang="es-MX" sz="2800" b="1" dirty="0">
                <a:solidFill>
                  <a:schemeClr val="accent2"/>
                </a:solidFill>
                <a:latin typeface="Tahoma" pitchFamily="34" charset="0"/>
              </a:rPr>
              <a:t>EJEMPLO:</a:t>
            </a:r>
            <a:endParaRPr lang="es-ES_tradnl" sz="2800" b="1" dirty="0">
              <a:solidFill>
                <a:schemeClr val="accent2"/>
              </a:solidFill>
              <a:latin typeface="Tahoma"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3"/>
          <p:cNvSpPr>
            <a:spLocks noGrp="1" noChangeArrowheads="1"/>
          </p:cNvSpPr>
          <p:nvPr>
            <p:ph type="body" idx="4294967295"/>
          </p:nvPr>
        </p:nvSpPr>
        <p:spPr>
          <a:xfrm>
            <a:off x="395536" y="2204864"/>
            <a:ext cx="8229600" cy="3024187"/>
          </a:xfrm>
        </p:spPr>
        <p:txBody>
          <a:bodyPr>
            <a:normAutofit fontScale="92500" lnSpcReduction="10000"/>
          </a:bodyPr>
          <a:lstStyle/>
          <a:p>
            <a:pPr marL="0" indent="0" algn="just" eaLnBrk="1" hangingPunct="1">
              <a:buFontTx/>
              <a:buNone/>
            </a:pPr>
            <a:r>
              <a:rPr lang="es-ES" sz="2400" dirty="0">
                <a:latin typeface="Tahoma" pitchFamily="34" charset="0"/>
              </a:rPr>
              <a:t>Acorde con las alternativas de solución propuestas realice: </a:t>
            </a:r>
          </a:p>
          <a:p>
            <a:pPr marL="0" indent="0" algn="just" eaLnBrk="1" hangingPunct="1">
              <a:buFontTx/>
              <a:buNone/>
            </a:pPr>
            <a:endParaRPr lang="es-ES" sz="2400" dirty="0">
              <a:latin typeface="Tahoma" pitchFamily="34" charset="0"/>
            </a:endParaRPr>
          </a:p>
          <a:p>
            <a:pPr marL="0" indent="0" algn="just" eaLnBrk="1" hangingPunct="1"/>
            <a:r>
              <a:rPr lang="es-ES" sz="2400" dirty="0">
                <a:latin typeface="Tahoma" pitchFamily="34" charset="0"/>
              </a:rPr>
              <a:t> Estudio de mercado – este se hará de acuerdo a los datos suministrados.</a:t>
            </a:r>
          </a:p>
          <a:p>
            <a:pPr marL="0" indent="0" algn="just" eaLnBrk="1" hangingPunct="1"/>
            <a:r>
              <a:rPr lang="es-ES" sz="2400" dirty="0">
                <a:latin typeface="Tahoma" pitchFamily="34" charset="0"/>
              </a:rPr>
              <a:t> Estudio preliminar de tamaño.</a:t>
            </a:r>
          </a:p>
          <a:p>
            <a:pPr marL="0" indent="0" algn="just" eaLnBrk="1" hangingPunct="1"/>
            <a:r>
              <a:rPr lang="es-ES" sz="2400" dirty="0">
                <a:latin typeface="Tahoma" pitchFamily="34" charset="0"/>
              </a:rPr>
              <a:t> Estudio preliminar de localización.</a:t>
            </a:r>
          </a:p>
          <a:p>
            <a:pPr marL="0" indent="0" algn="just" eaLnBrk="1" hangingPunct="1"/>
            <a:r>
              <a:rPr lang="es-ES" sz="2400" dirty="0">
                <a:latin typeface="Tahoma" pitchFamily="34" charset="0"/>
              </a:rPr>
              <a:t> Estudio preliminar técnico.</a:t>
            </a:r>
          </a:p>
        </p:txBody>
      </p:sp>
      <p:sp>
        <p:nvSpPr>
          <p:cNvPr id="145411" name="Rectangle 4"/>
          <p:cNvSpPr>
            <a:spLocks noChangeArrowheads="1"/>
          </p:cNvSpPr>
          <p:nvPr/>
        </p:nvSpPr>
        <p:spPr bwMode="auto">
          <a:xfrm>
            <a:off x="179387" y="1196975"/>
            <a:ext cx="8964613" cy="533400"/>
          </a:xfrm>
          <a:prstGeom prst="rect">
            <a:avLst/>
          </a:prstGeom>
          <a:noFill/>
          <a:ln w="9525">
            <a:noFill/>
            <a:miter lim="800000"/>
            <a:headEnd/>
            <a:tailEnd/>
          </a:ln>
        </p:spPr>
        <p:txBody>
          <a:bodyPr wrap="none" anchor="ctr"/>
          <a:lstStyle/>
          <a:p>
            <a:pPr algn="ctr"/>
            <a:r>
              <a:rPr lang="es-MX" sz="3200" b="1" dirty="0">
                <a:solidFill>
                  <a:schemeClr val="accent2"/>
                </a:solidFill>
                <a:latin typeface="Tahoma" pitchFamily="34" charset="0"/>
              </a:rPr>
              <a:t>TALLER 1</a:t>
            </a:r>
            <a:endParaRPr lang="es-ES_tradnl" sz="3200" b="1" dirty="0">
              <a:solidFill>
                <a:schemeClr val="accent2"/>
              </a:solidFill>
              <a:latin typeface="Tahoma" pitchFamily="34" charset="0"/>
            </a:endParaRPr>
          </a:p>
        </p:txBody>
      </p:sp>
      <p:sp>
        <p:nvSpPr>
          <p:cNvPr id="6" name="Rectangle 2"/>
          <p:cNvSpPr>
            <a:spLocks noChangeArrowheads="1"/>
          </p:cNvSpPr>
          <p:nvPr/>
        </p:nvSpPr>
        <p:spPr bwMode="auto">
          <a:xfrm>
            <a:off x="5796136" y="260350"/>
            <a:ext cx="309703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2. Estudio técnico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ext Box 2"/>
          <p:cNvSpPr txBox="1">
            <a:spLocks noChangeArrowheads="1"/>
          </p:cNvSpPr>
          <p:nvPr/>
        </p:nvSpPr>
        <p:spPr bwMode="auto">
          <a:xfrm>
            <a:off x="2438400" y="1268413"/>
            <a:ext cx="5688013" cy="641350"/>
          </a:xfrm>
          <a:prstGeom prst="rect">
            <a:avLst/>
          </a:prstGeom>
          <a:noFill/>
          <a:ln w="9525">
            <a:noFill/>
            <a:miter lim="800000"/>
            <a:headEnd/>
            <a:tailEnd/>
          </a:ln>
        </p:spPr>
        <p:txBody>
          <a:bodyPr>
            <a:spAutoFit/>
          </a:bodyPr>
          <a:lstStyle/>
          <a:p>
            <a:pPr algn="r"/>
            <a:r>
              <a:rPr lang="es-ES" sz="3600" b="1">
                <a:solidFill>
                  <a:schemeClr val="accent2"/>
                </a:solidFill>
                <a:latin typeface="Arial Narrow" pitchFamily="34" charset="0"/>
                <a:cs typeface="Times New Roman" pitchFamily="18" charset="0"/>
              </a:rPr>
              <a:t>Contenido</a:t>
            </a:r>
            <a:endParaRPr lang="es-ES" sz="3600" b="1">
              <a:solidFill>
                <a:schemeClr val="accent2"/>
              </a:solidFill>
              <a:latin typeface="Arial Narrow" pitchFamily="34" charset="0"/>
            </a:endParaRPr>
          </a:p>
        </p:txBody>
      </p:sp>
      <p:sp>
        <p:nvSpPr>
          <p:cNvPr id="147459" name="Line 3"/>
          <p:cNvSpPr>
            <a:spLocks noChangeShapeType="1"/>
          </p:cNvSpPr>
          <p:nvPr/>
        </p:nvSpPr>
        <p:spPr bwMode="auto">
          <a:xfrm>
            <a:off x="1116013" y="1909763"/>
            <a:ext cx="7056437" cy="0"/>
          </a:xfrm>
          <a:prstGeom prst="line">
            <a:avLst/>
          </a:prstGeom>
          <a:noFill/>
          <a:ln w="38100">
            <a:solidFill>
              <a:srgbClr val="969696"/>
            </a:solidFill>
            <a:round/>
            <a:headEnd/>
            <a:tailEnd/>
          </a:ln>
        </p:spPr>
        <p:txBody>
          <a:bodyPr/>
          <a:lstStyle/>
          <a:p>
            <a:endParaRPr lang="en-US"/>
          </a:p>
        </p:txBody>
      </p:sp>
      <p:sp>
        <p:nvSpPr>
          <p:cNvPr id="147460" name="Text Box 4"/>
          <p:cNvSpPr txBox="1">
            <a:spLocks noChangeArrowheads="1"/>
          </p:cNvSpPr>
          <p:nvPr/>
        </p:nvSpPr>
        <p:spPr bwMode="auto">
          <a:xfrm>
            <a:off x="1168400" y="2546424"/>
            <a:ext cx="6958013" cy="1569660"/>
          </a:xfrm>
          <a:prstGeom prst="rect">
            <a:avLst/>
          </a:prstGeom>
          <a:noFill/>
          <a:ln w="63500" algn="ctr">
            <a:noFill/>
            <a:miter lim="800000"/>
            <a:headEnd/>
            <a:tailEnd/>
          </a:ln>
        </p:spPr>
        <p:txBody>
          <a:bodyPr>
            <a:spAutoFit/>
          </a:bodyPr>
          <a:lstStyle/>
          <a:p>
            <a:pPr marL="495300" indent="-495300">
              <a:buFontTx/>
              <a:buAutoNum type="arabicPeriod"/>
            </a:pPr>
            <a:r>
              <a:rPr lang="es-MX" sz="2400" b="1" dirty="0">
                <a:solidFill>
                  <a:srgbClr val="B2B2B2"/>
                </a:solidFill>
                <a:latin typeface="Tahoma" pitchFamily="34" charset="0"/>
              </a:rPr>
              <a:t>Mercados: Modelos de proyección</a:t>
            </a:r>
          </a:p>
          <a:p>
            <a:pPr marL="495300" indent="-495300">
              <a:buFontTx/>
              <a:buAutoNum type="arabicPeriod"/>
            </a:pPr>
            <a:r>
              <a:rPr lang="es-MX" sz="2400" b="1" dirty="0">
                <a:solidFill>
                  <a:srgbClr val="B2B2B2"/>
                </a:solidFill>
                <a:latin typeface="Tahoma" pitchFamily="34" charset="0"/>
              </a:rPr>
              <a:t>Estudio Técnico: Tamaño y localización</a:t>
            </a:r>
          </a:p>
          <a:p>
            <a:pPr marL="495300" indent="-495300">
              <a:buFontTx/>
              <a:buAutoNum type="arabicPeriod"/>
            </a:pPr>
            <a:r>
              <a:rPr lang="es-MX" sz="2400" b="1" dirty="0">
                <a:latin typeface="Tahoma" pitchFamily="34" charset="0"/>
              </a:rPr>
              <a:t>Estudio Legal</a:t>
            </a:r>
          </a:p>
          <a:p>
            <a:pPr marL="495300" indent="-495300">
              <a:buFontTx/>
              <a:buAutoNum type="arabicPeriod"/>
            </a:pPr>
            <a:r>
              <a:rPr lang="es-MX" sz="2400" b="1" dirty="0">
                <a:solidFill>
                  <a:schemeClr val="bg1">
                    <a:lumMod val="65000"/>
                  </a:schemeClr>
                </a:solidFill>
                <a:latin typeface="Tahoma" pitchFamily="34" charset="0"/>
              </a:rPr>
              <a:t>Estudio financiero: - Ingresos - Costos</a:t>
            </a:r>
            <a:endParaRPr lang="es-ES" sz="2400" b="1" dirty="0">
              <a:solidFill>
                <a:schemeClr val="bg1">
                  <a:lumMod val="65000"/>
                </a:schemeClr>
              </a:solidFill>
              <a:latin typeface="Tahoma" pitchFamily="34"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p:cNvSpPr txBox="1">
            <a:spLocks noChangeArrowheads="1"/>
          </p:cNvSpPr>
          <p:nvPr/>
        </p:nvSpPr>
        <p:spPr bwMode="auto">
          <a:xfrm>
            <a:off x="2438400" y="1268413"/>
            <a:ext cx="5688013" cy="641350"/>
          </a:xfrm>
          <a:prstGeom prst="rect">
            <a:avLst/>
          </a:prstGeom>
          <a:noFill/>
          <a:ln w="9525">
            <a:noFill/>
            <a:miter lim="800000"/>
            <a:headEnd/>
            <a:tailEnd/>
          </a:ln>
        </p:spPr>
        <p:txBody>
          <a:bodyPr>
            <a:spAutoFit/>
          </a:bodyPr>
          <a:lstStyle/>
          <a:p>
            <a:pPr algn="r"/>
            <a:r>
              <a:rPr lang="es-ES" sz="3600" b="1">
                <a:solidFill>
                  <a:schemeClr val="accent2"/>
                </a:solidFill>
                <a:latin typeface="Arial Narrow" pitchFamily="34" charset="0"/>
                <a:cs typeface="Times New Roman" pitchFamily="18" charset="0"/>
              </a:rPr>
              <a:t>Contenido</a:t>
            </a:r>
            <a:endParaRPr lang="es-ES" sz="3600" b="1">
              <a:solidFill>
                <a:schemeClr val="accent2"/>
              </a:solidFill>
              <a:latin typeface="Arial Narrow" pitchFamily="34" charset="0"/>
            </a:endParaRPr>
          </a:p>
        </p:txBody>
      </p:sp>
      <p:sp>
        <p:nvSpPr>
          <p:cNvPr id="76803" name="Line 3"/>
          <p:cNvSpPr>
            <a:spLocks noChangeShapeType="1"/>
          </p:cNvSpPr>
          <p:nvPr/>
        </p:nvSpPr>
        <p:spPr bwMode="auto">
          <a:xfrm>
            <a:off x="1116013" y="1909763"/>
            <a:ext cx="7056437" cy="0"/>
          </a:xfrm>
          <a:prstGeom prst="line">
            <a:avLst/>
          </a:prstGeom>
          <a:noFill/>
          <a:ln w="38100">
            <a:solidFill>
              <a:srgbClr val="969696"/>
            </a:solidFill>
            <a:round/>
            <a:headEnd/>
            <a:tailEnd/>
          </a:ln>
        </p:spPr>
        <p:txBody>
          <a:bodyPr/>
          <a:lstStyle/>
          <a:p>
            <a:endParaRPr lang="en-US"/>
          </a:p>
        </p:txBody>
      </p:sp>
      <p:sp>
        <p:nvSpPr>
          <p:cNvPr id="76804" name="Text Box 4"/>
          <p:cNvSpPr txBox="1">
            <a:spLocks noChangeArrowheads="1"/>
          </p:cNvSpPr>
          <p:nvPr/>
        </p:nvSpPr>
        <p:spPr bwMode="auto">
          <a:xfrm>
            <a:off x="1140677" y="2551113"/>
            <a:ext cx="6958013" cy="1569660"/>
          </a:xfrm>
          <a:prstGeom prst="rect">
            <a:avLst/>
          </a:prstGeom>
          <a:noFill/>
          <a:ln w="63500" algn="ctr">
            <a:noFill/>
            <a:miter lim="800000"/>
            <a:headEnd/>
            <a:tailEnd/>
          </a:ln>
        </p:spPr>
        <p:txBody>
          <a:bodyPr>
            <a:spAutoFit/>
          </a:bodyPr>
          <a:lstStyle/>
          <a:p>
            <a:pPr marL="495300" indent="-495300">
              <a:buFontTx/>
              <a:buAutoNum type="arabicPeriod"/>
            </a:pPr>
            <a:r>
              <a:rPr lang="es-MX" sz="2400" b="1" dirty="0">
                <a:latin typeface="Tahoma" pitchFamily="34" charset="0"/>
              </a:rPr>
              <a:t>Mercados: Modelos de proyección</a:t>
            </a:r>
          </a:p>
          <a:p>
            <a:pPr marL="495300" indent="-495300">
              <a:buFontTx/>
              <a:buAutoNum type="arabicPeriod"/>
            </a:pPr>
            <a:r>
              <a:rPr lang="es-MX" sz="2400" b="1" dirty="0">
                <a:solidFill>
                  <a:srgbClr val="B2B2B2"/>
                </a:solidFill>
                <a:latin typeface="Tahoma" pitchFamily="34" charset="0"/>
              </a:rPr>
              <a:t>Estudio Técnico: Tamaño y localización</a:t>
            </a:r>
          </a:p>
          <a:p>
            <a:pPr marL="495300" indent="-495300">
              <a:buFontTx/>
              <a:buAutoNum type="arabicPeriod"/>
            </a:pPr>
            <a:r>
              <a:rPr lang="es-MX" sz="2400" b="1" dirty="0">
                <a:solidFill>
                  <a:srgbClr val="B2B2B2"/>
                </a:solidFill>
                <a:latin typeface="Tahoma" pitchFamily="34" charset="0"/>
              </a:rPr>
              <a:t>Estudio Legal</a:t>
            </a:r>
          </a:p>
          <a:p>
            <a:pPr marL="495300" indent="-495300">
              <a:buFontTx/>
              <a:buAutoNum type="arabicPeriod"/>
            </a:pPr>
            <a:r>
              <a:rPr lang="es-MX" sz="2400" b="1" dirty="0">
                <a:solidFill>
                  <a:schemeClr val="bg1">
                    <a:lumMod val="75000"/>
                  </a:schemeClr>
                </a:solidFill>
                <a:latin typeface="Tahoma" pitchFamily="34" charset="0"/>
              </a:rPr>
              <a:t>Estudio financiero: - Ingresos - Costos</a:t>
            </a:r>
            <a:endParaRPr lang="es-ES" sz="2400" b="1" dirty="0">
              <a:solidFill>
                <a:schemeClr val="bg1">
                  <a:lumMod val="75000"/>
                </a:schemeClr>
              </a:solidFill>
              <a:latin typeface="Tahoma" pitchFamily="34" charset="0"/>
            </a:endParaRP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3"/>
          <p:cNvSpPr>
            <a:spLocks noChangeArrowheads="1"/>
          </p:cNvSpPr>
          <p:nvPr/>
        </p:nvSpPr>
        <p:spPr bwMode="auto">
          <a:xfrm>
            <a:off x="8899525" y="2844800"/>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149507" name="Rectangle 4"/>
          <p:cNvSpPr>
            <a:spLocks noChangeArrowheads="1"/>
          </p:cNvSpPr>
          <p:nvPr/>
        </p:nvSpPr>
        <p:spPr bwMode="auto">
          <a:xfrm>
            <a:off x="468313" y="1397000"/>
            <a:ext cx="8424862" cy="3810000"/>
          </a:xfrm>
          <a:prstGeom prst="rect">
            <a:avLst/>
          </a:prstGeom>
          <a:noFill/>
          <a:ln w="9525">
            <a:noFill/>
            <a:miter lim="800000"/>
            <a:headEnd/>
            <a:tailEnd/>
          </a:ln>
        </p:spPr>
        <p:txBody>
          <a:bodyPr/>
          <a:lstStyle/>
          <a:p>
            <a:pPr eaLnBrk="0" hangingPunct="0"/>
            <a:r>
              <a:rPr lang="es-ES_tradnl" sz="2400" b="1" dirty="0">
                <a:solidFill>
                  <a:schemeClr val="accent6"/>
                </a:solidFill>
                <a:latin typeface="Tahoma" pitchFamily="34" charset="0"/>
              </a:rPr>
              <a:t>Objetivos:</a:t>
            </a:r>
          </a:p>
          <a:p>
            <a:pPr eaLnBrk="0" hangingPunct="0"/>
            <a:endParaRPr lang="es-ES_tradnl" sz="2200" dirty="0">
              <a:latin typeface="Tahoma" pitchFamily="34" charset="0"/>
            </a:endParaRPr>
          </a:p>
          <a:p>
            <a:pPr algn="just" eaLnBrk="0" hangingPunct="0">
              <a:buClr>
                <a:schemeClr val="tx1"/>
              </a:buClr>
              <a:buFontTx/>
              <a:buChar char="•"/>
            </a:pPr>
            <a:r>
              <a:rPr lang="es-CO" sz="2200" dirty="0">
                <a:latin typeface="Tahoma" pitchFamily="34" charset="0"/>
              </a:rPr>
              <a:t> Determinar la viabilidad de las alternativas de solución propuestas a la luz de las normas que lo rigen en cuanto a usos de suelo, patentes, legislación laboral (contratación, prestaciones sociales y demás obligaciones laborales) entre otras.</a:t>
            </a:r>
          </a:p>
          <a:p>
            <a:pPr algn="just" eaLnBrk="0" hangingPunct="0">
              <a:buClr>
                <a:schemeClr val="tx1"/>
              </a:buClr>
              <a:buFontTx/>
              <a:buChar char="•"/>
            </a:pPr>
            <a:endParaRPr lang="es-CO" sz="2200" dirty="0">
              <a:latin typeface="Tahoma" pitchFamily="34" charset="0"/>
            </a:endParaRPr>
          </a:p>
          <a:p>
            <a:pPr algn="just" eaLnBrk="0" hangingPunct="0">
              <a:buClr>
                <a:schemeClr val="tx1"/>
              </a:buClr>
              <a:buFontTx/>
              <a:buChar char="•"/>
            </a:pPr>
            <a:r>
              <a:rPr lang="es-ES_tradnl" sz="2200" dirty="0">
                <a:latin typeface="Tahoma" pitchFamily="34" charset="0"/>
              </a:rPr>
              <a:t> Incorporar en la evaluación del proyecto los costos y beneficios que resultan directa o indirectamente del estudio legal</a:t>
            </a:r>
          </a:p>
          <a:p>
            <a:pPr algn="just" eaLnBrk="0" hangingPunct="0">
              <a:buClr>
                <a:schemeClr val="tx1"/>
              </a:buClr>
              <a:buFontTx/>
              <a:buChar char="•"/>
            </a:pPr>
            <a:endParaRPr lang="es-ES_tradnl" sz="2200" dirty="0">
              <a:latin typeface="Tahoma" pitchFamily="34" charset="0"/>
            </a:endParaRPr>
          </a:p>
          <a:p>
            <a:pPr algn="just" eaLnBrk="0" hangingPunct="0">
              <a:buClr>
                <a:schemeClr val="tx1"/>
              </a:buClr>
              <a:buFontTx/>
              <a:buChar char="•"/>
            </a:pPr>
            <a:r>
              <a:rPr lang="es-ES_tradnl" sz="2200" dirty="0">
                <a:latin typeface="Tahoma" pitchFamily="34" charset="0"/>
              </a:rPr>
              <a:t> Definir la estructura jurídica más conveniente para el tipo de empresa que se crearía con el proyecto.</a:t>
            </a:r>
          </a:p>
        </p:txBody>
      </p:sp>
      <p:sp>
        <p:nvSpPr>
          <p:cNvPr id="149509" name="Rectangle 2"/>
          <p:cNvSpPr>
            <a:spLocks noChangeArrowheads="1"/>
          </p:cNvSpPr>
          <p:nvPr/>
        </p:nvSpPr>
        <p:spPr bwMode="auto">
          <a:xfrm>
            <a:off x="5508104" y="260350"/>
            <a:ext cx="3385071"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3. Estudio legal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idx="1"/>
          </p:nvPr>
        </p:nvSpPr>
        <p:spPr>
          <a:xfrm>
            <a:off x="755576" y="1412776"/>
            <a:ext cx="8229600" cy="4525963"/>
          </a:xfrm>
        </p:spPr>
        <p:txBody>
          <a:bodyPr>
            <a:normAutofit fontScale="92500" lnSpcReduction="10000"/>
          </a:bodyPr>
          <a:lstStyle/>
          <a:p>
            <a:pPr marL="0" indent="0" algn="just">
              <a:buFontTx/>
              <a:buNone/>
            </a:pPr>
            <a:r>
              <a:rPr lang="es-ES" sz="2400" dirty="0">
                <a:latin typeface="Tahoma" pitchFamily="34" charset="0"/>
              </a:rPr>
              <a:t>El proyecto de mejora de vivienda en la población de las Margaritas debe estar armonizado con:</a:t>
            </a:r>
          </a:p>
          <a:p>
            <a:pPr marL="0" indent="0" algn="just">
              <a:buFontTx/>
              <a:buNone/>
            </a:pPr>
            <a:endParaRPr lang="es-ES" sz="2400" dirty="0">
              <a:latin typeface="Tahoma" pitchFamily="34" charset="0"/>
            </a:endParaRPr>
          </a:p>
          <a:p>
            <a:pPr marL="0" indent="0" algn="just">
              <a:buFontTx/>
              <a:buNone/>
            </a:pPr>
            <a:r>
              <a:rPr lang="es-ES" sz="2000" dirty="0">
                <a:latin typeface="Tahoma" pitchFamily="34" charset="0"/>
              </a:rPr>
              <a:t>El Plan Nacional de Desarrollo. </a:t>
            </a:r>
          </a:p>
          <a:p>
            <a:pPr marL="0" indent="0" algn="just">
              <a:buFontTx/>
              <a:buNone/>
            </a:pPr>
            <a:r>
              <a:rPr lang="es-ES" sz="2000" dirty="0">
                <a:latin typeface="Tahoma" pitchFamily="34" charset="0"/>
              </a:rPr>
              <a:t>El Plan Distrital de Desarrollo. </a:t>
            </a:r>
          </a:p>
          <a:p>
            <a:pPr marL="0" indent="0" algn="just">
              <a:buFontTx/>
              <a:buNone/>
            </a:pPr>
            <a:r>
              <a:rPr lang="es-ES" sz="2000" dirty="0">
                <a:latin typeface="Tahoma" pitchFamily="34" charset="0"/>
              </a:rPr>
              <a:t>Los Planes Locales de Desarrollo</a:t>
            </a:r>
          </a:p>
          <a:p>
            <a:pPr marL="0" indent="0" algn="just">
              <a:buFontTx/>
              <a:buNone/>
            </a:pPr>
            <a:r>
              <a:rPr lang="es-ES" sz="2000" dirty="0">
                <a:latin typeface="Tahoma" pitchFamily="34" charset="0"/>
              </a:rPr>
              <a:t>El Plan de Ordenamiento Territorial Vigente. </a:t>
            </a:r>
          </a:p>
          <a:p>
            <a:pPr marL="0" indent="0" algn="just">
              <a:buFontTx/>
              <a:buNone/>
            </a:pPr>
            <a:r>
              <a:rPr lang="es-ES" sz="2000" dirty="0">
                <a:latin typeface="Tahoma" pitchFamily="34" charset="0"/>
              </a:rPr>
              <a:t>La política Distrital Integral de Hábitat. </a:t>
            </a:r>
          </a:p>
          <a:p>
            <a:pPr marL="0" indent="0" algn="just">
              <a:buFontTx/>
              <a:buNone/>
            </a:pPr>
            <a:r>
              <a:rPr lang="es-ES" sz="2000" dirty="0">
                <a:latin typeface="Tahoma" pitchFamily="34" charset="0"/>
              </a:rPr>
              <a:t>Reglamentación a nivel de impacto ambiental. </a:t>
            </a:r>
          </a:p>
          <a:p>
            <a:pPr marL="0" indent="0" algn="just">
              <a:buFontTx/>
              <a:buNone/>
            </a:pPr>
            <a:r>
              <a:rPr lang="es-ES" sz="2000" dirty="0">
                <a:latin typeface="Tahoma" pitchFamily="34" charset="0"/>
              </a:rPr>
              <a:t>Reglamentación a nivel de sismo-resistencia y desastres naturales. </a:t>
            </a:r>
          </a:p>
          <a:p>
            <a:pPr marL="0" indent="0" algn="just">
              <a:buFontTx/>
              <a:buNone/>
            </a:pPr>
            <a:r>
              <a:rPr lang="es-ES" sz="2000" dirty="0">
                <a:latin typeface="Tahoma" pitchFamily="34" charset="0"/>
              </a:rPr>
              <a:t>Los Planes Maestros de equipamientos. </a:t>
            </a:r>
          </a:p>
          <a:p>
            <a:pPr marL="0" indent="0" algn="just">
              <a:buFontTx/>
              <a:buNone/>
            </a:pPr>
            <a:endParaRPr lang="es-ES" sz="2000" dirty="0">
              <a:latin typeface="Tahoma" pitchFamily="34" charset="0"/>
            </a:endParaRPr>
          </a:p>
        </p:txBody>
      </p:sp>
      <p:sp>
        <p:nvSpPr>
          <p:cNvPr id="6" name="Rectangle 2"/>
          <p:cNvSpPr>
            <a:spLocks noChangeArrowheads="1"/>
          </p:cNvSpPr>
          <p:nvPr/>
        </p:nvSpPr>
        <p:spPr bwMode="auto">
          <a:xfrm>
            <a:off x="5508104" y="260350"/>
            <a:ext cx="3385071"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3. Estudio legal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Text Box 2"/>
          <p:cNvSpPr txBox="1">
            <a:spLocks noChangeArrowheads="1"/>
          </p:cNvSpPr>
          <p:nvPr/>
        </p:nvSpPr>
        <p:spPr bwMode="auto">
          <a:xfrm>
            <a:off x="2438400" y="1268413"/>
            <a:ext cx="5688013" cy="641350"/>
          </a:xfrm>
          <a:prstGeom prst="rect">
            <a:avLst/>
          </a:prstGeom>
          <a:noFill/>
          <a:ln w="9525">
            <a:noFill/>
            <a:miter lim="800000"/>
            <a:headEnd/>
            <a:tailEnd/>
          </a:ln>
        </p:spPr>
        <p:txBody>
          <a:bodyPr>
            <a:spAutoFit/>
          </a:bodyPr>
          <a:lstStyle/>
          <a:p>
            <a:pPr algn="r"/>
            <a:r>
              <a:rPr lang="es-ES" sz="3600" b="1">
                <a:solidFill>
                  <a:schemeClr val="accent2"/>
                </a:solidFill>
                <a:latin typeface="Arial Narrow" pitchFamily="34" charset="0"/>
                <a:cs typeface="Times New Roman" pitchFamily="18" charset="0"/>
              </a:rPr>
              <a:t>Contenido</a:t>
            </a:r>
            <a:endParaRPr lang="es-ES" sz="3600" b="1">
              <a:solidFill>
                <a:schemeClr val="accent2"/>
              </a:solidFill>
              <a:latin typeface="Arial Narrow" pitchFamily="34" charset="0"/>
            </a:endParaRPr>
          </a:p>
        </p:txBody>
      </p:sp>
      <p:sp>
        <p:nvSpPr>
          <p:cNvPr id="239619" name="Line 3"/>
          <p:cNvSpPr>
            <a:spLocks noChangeShapeType="1"/>
          </p:cNvSpPr>
          <p:nvPr/>
        </p:nvSpPr>
        <p:spPr bwMode="auto">
          <a:xfrm>
            <a:off x="1116013" y="1909763"/>
            <a:ext cx="7056437" cy="0"/>
          </a:xfrm>
          <a:prstGeom prst="line">
            <a:avLst/>
          </a:prstGeom>
          <a:noFill/>
          <a:ln w="38100">
            <a:solidFill>
              <a:srgbClr val="969696"/>
            </a:solidFill>
            <a:round/>
            <a:headEnd/>
            <a:tailEnd/>
          </a:ln>
        </p:spPr>
        <p:txBody>
          <a:bodyPr/>
          <a:lstStyle/>
          <a:p>
            <a:endParaRPr lang="en-US"/>
          </a:p>
        </p:txBody>
      </p:sp>
      <p:sp>
        <p:nvSpPr>
          <p:cNvPr id="120836" name="Text Box 4"/>
          <p:cNvSpPr txBox="1">
            <a:spLocks noChangeArrowheads="1"/>
          </p:cNvSpPr>
          <p:nvPr/>
        </p:nvSpPr>
        <p:spPr bwMode="auto">
          <a:xfrm>
            <a:off x="1227265" y="2644170"/>
            <a:ext cx="6958013" cy="1569660"/>
          </a:xfrm>
          <a:prstGeom prst="rect">
            <a:avLst/>
          </a:prstGeom>
          <a:noFill/>
          <a:ln w="63500" algn="ctr">
            <a:noFill/>
            <a:miter lim="800000"/>
            <a:headEnd/>
            <a:tailEnd/>
          </a:ln>
        </p:spPr>
        <p:txBody>
          <a:bodyPr>
            <a:spAutoFit/>
          </a:bodyPr>
          <a:lstStyle/>
          <a:p>
            <a:pPr marL="495300" indent="-495300">
              <a:buFontTx/>
              <a:buAutoNum type="arabicPeriod"/>
            </a:pPr>
            <a:r>
              <a:rPr lang="es-MX" sz="2400" b="1" dirty="0">
                <a:solidFill>
                  <a:srgbClr val="B2B2B2"/>
                </a:solidFill>
                <a:latin typeface="Tahoma" pitchFamily="34" charset="0"/>
              </a:rPr>
              <a:t>Mercados: Modelos de proyección</a:t>
            </a:r>
          </a:p>
          <a:p>
            <a:pPr marL="495300" indent="-495300">
              <a:buFontTx/>
              <a:buAutoNum type="arabicPeriod"/>
            </a:pPr>
            <a:r>
              <a:rPr lang="es-MX" sz="2400" b="1" dirty="0">
                <a:solidFill>
                  <a:srgbClr val="B2B2B2"/>
                </a:solidFill>
                <a:latin typeface="Tahoma" pitchFamily="34" charset="0"/>
              </a:rPr>
              <a:t>Estudio Técnico: Tamaño y localización</a:t>
            </a:r>
          </a:p>
          <a:p>
            <a:pPr marL="495300" indent="-495300">
              <a:buFontTx/>
              <a:buAutoNum type="arabicPeriod"/>
            </a:pPr>
            <a:r>
              <a:rPr lang="es-MX" sz="2400" b="1" dirty="0">
                <a:solidFill>
                  <a:srgbClr val="B2B2B2"/>
                </a:solidFill>
                <a:latin typeface="Tahoma" pitchFamily="34" charset="0"/>
              </a:rPr>
              <a:t>Estudio Legal</a:t>
            </a:r>
          </a:p>
          <a:p>
            <a:pPr marL="495300" indent="-495300">
              <a:buFontTx/>
              <a:buAutoNum type="arabicPeriod"/>
            </a:pPr>
            <a:r>
              <a:rPr lang="es-MX" sz="2400" b="1" dirty="0">
                <a:latin typeface="Tahoma" pitchFamily="34" charset="0"/>
              </a:rPr>
              <a:t>Estudio financiero: - Ingresos - Costos</a:t>
            </a:r>
            <a:endParaRPr lang="es-ES" sz="2400" b="1" dirty="0">
              <a:latin typeface="Tahoma" pitchFamily="34" charset="0"/>
            </a:endParaRP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8" name="Rectangle 4"/>
          <p:cNvSpPr>
            <a:spLocks noChangeArrowheads="1"/>
          </p:cNvSpPr>
          <p:nvPr/>
        </p:nvSpPr>
        <p:spPr bwMode="auto">
          <a:xfrm>
            <a:off x="423137" y="1340768"/>
            <a:ext cx="8458200" cy="4495800"/>
          </a:xfrm>
          <a:prstGeom prst="rect">
            <a:avLst/>
          </a:prstGeom>
          <a:noFill/>
          <a:ln w="9525">
            <a:noFill/>
            <a:miter lim="800000"/>
            <a:headEnd/>
            <a:tailEnd/>
          </a:ln>
        </p:spPr>
        <p:txBody>
          <a:bodyPr/>
          <a:lstStyle/>
          <a:p>
            <a:pPr algn="just" eaLnBrk="0" hangingPunct="0"/>
            <a:r>
              <a:rPr lang="es-CO" sz="2200" dirty="0">
                <a:latin typeface="Tahoma" pitchFamily="34" charset="0"/>
              </a:rPr>
              <a:t>Para cada uno de los componentes o estudio de las alternativas se deben establecer:</a:t>
            </a:r>
          </a:p>
          <a:p>
            <a:pPr algn="just" eaLnBrk="0" hangingPunct="0">
              <a:buFont typeface="Arial" charset="0"/>
              <a:buChar char="•"/>
            </a:pPr>
            <a:endParaRPr lang="es-CO" sz="2200" dirty="0">
              <a:latin typeface="Tahoma" pitchFamily="34" charset="0"/>
            </a:endParaRPr>
          </a:p>
          <a:p>
            <a:pPr marL="180975" indent="-180975" algn="just" eaLnBrk="0" hangingPunct="0">
              <a:buClr>
                <a:schemeClr val="accent2"/>
              </a:buClr>
              <a:buFont typeface="Arial" charset="0"/>
              <a:buChar char="•"/>
            </a:pPr>
            <a:r>
              <a:rPr lang="es-CO" sz="2200" dirty="0">
                <a:latin typeface="Tahoma" pitchFamily="34" charset="0"/>
              </a:rPr>
              <a:t>Componentes del gasto</a:t>
            </a:r>
          </a:p>
          <a:p>
            <a:pPr marL="180975" indent="-180975" algn="just" eaLnBrk="0" hangingPunct="0">
              <a:buClr>
                <a:schemeClr val="accent2"/>
              </a:buClr>
              <a:buFont typeface="Arial" charset="0"/>
              <a:buChar char="•"/>
            </a:pPr>
            <a:endParaRPr lang="es-CO" sz="2200" dirty="0">
              <a:latin typeface="Tahoma" pitchFamily="34" charset="0"/>
            </a:endParaRPr>
          </a:p>
          <a:p>
            <a:pPr marL="180975" indent="-180975" algn="just" eaLnBrk="0" hangingPunct="0">
              <a:buClr>
                <a:schemeClr val="accent2"/>
              </a:buClr>
              <a:buFont typeface="Arial" charset="0"/>
              <a:buChar char="•"/>
            </a:pPr>
            <a:r>
              <a:rPr lang="es-CO" sz="2200" dirty="0">
                <a:latin typeface="Tahoma" pitchFamily="34" charset="0"/>
              </a:rPr>
              <a:t>Actividades y características</a:t>
            </a:r>
          </a:p>
          <a:p>
            <a:pPr marL="180975" indent="-180975" algn="just" eaLnBrk="0" hangingPunct="0">
              <a:buClr>
                <a:schemeClr val="accent2"/>
              </a:buClr>
              <a:buFont typeface="Arial" charset="0"/>
              <a:buChar char="•"/>
            </a:pPr>
            <a:endParaRPr lang="es-CO" sz="2200" dirty="0">
              <a:latin typeface="Tahoma" pitchFamily="34" charset="0"/>
            </a:endParaRPr>
          </a:p>
          <a:p>
            <a:pPr marL="180975" indent="-180975" algn="just" eaLnBrk="0" hangingPunct="0">
              <a:buClr>
                <a:schemeClr val="accent2"/>
              </a:buClr>
              <a:buFont typeface="Arial" charset="0"/>
              <a:buChar char="•"/>
            </a:pPr>
            <a:r>
              <a:rPr lang="es-CO" sz="2200" dirty="0">
                <a:latin typeface="Tahoma" pitchFamily="34" charset="0"/>
              </a:rPr>
              <a:t>Unidad de medida</a:t>
            </a:r>
          </a:p>
          <a:p>
            <a:pPr marL="180975" indent="-180975" algn="just" eaLnBrk="0" hangingPunct="0">
              <a:buClr>
                <a:schemeClr val="accent2"/>
              </a:buClr>
              <a:buFont typeface="Arial" charset="0"/>
              <a:buChar char="•"/>
            </a:pPr>
            <a:endParaRPr lang="es-CO" sz="2200" dirty="0">
              <a:latin typeface="Tahoma" pitchFamily="34" charset="0"/>
            </a:endParaRPr>
          </a:p>
          <a:p>
            <a:pPr marL="180975" indent="-180975" algn="just" eaLnBrk="0" hangingPunct="0">
              <a:buClr>
                <a:schemeClr val="accent2"/>
              </a:buClr>
              <a:buFont typeface="Arial" charset="0"/>
              <a:buChar char="•"/>
            </a:pPr>
            <a:r>
              <a:rPr lang="es-CO" sz="2200" dirty="0">
                <a:latin typeface="Tahoma" pitchFamily="34" charset="0"/>
              </a:rPr>
              <a:t>Cantidad </a:t>
            </a:r>
          </a:p>
          <a:p>
            <a:pPr algn="just" eaLnBrk="0" hangingPunct="0">
              <a:buClr>
                <a:schemeClr val="accent2"/>
              </a:buClr>
              <a:buFont typeface="Arial" charset="0"/>
              <a:buChar char="•"/>
            </a:pPr>
            <a:endParaRPr lang="es-CO" sz="2200" dirty="0">
              <a:latin typeface="Tahoma" pitchFamily="34" charset="0"/>
            </a:endParaRPr>
          </a:p>
          <a:p>
            <a:pPr marL="180975" indent="-180975" algn="just" eaLnBrk="0" hangingPunct="0">
              <a:buClr>
                <a:schemeClr val="accent2"/>
              </a:buClr>
              <a:buFont typeface="Arial" charset="0"/>
              <a:buChar char="•"/>
            </a:pPr>
            <a:r>
              <a:rPr lang="es-CO" sz="2200" dirty="0">
                <a:latin typeface="Tahoma" pitchFamily="34" charset="0"/>
              </a:rPr>
              <a:t>Valor unitario y total en los conceptos de: Mano de obra, insumos, servicios o activos fijos cuando se requiera, discriminando los valores de los bienes o servicios</a:t>
            </a:r>
            <a:endParaRPr lang="es-ES_tradnl" sz="2200" dirty="0">
              <a:latin typeface="Tahoma" pitchFamily="34" charset="0"/>
            </a:endParaRPr>
          </a:p>
        </p:txBody>
      </p:sp>
      <p:sp>
        <p:nvSpPr>
          <p:cNvPr id="6"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3"/>
          <p:cNvSpPr>
            <a:spLocks noChangeArrowheads="1"/>
          </p:cNvSpPr>
          <p:nvPr/>
        </p:nvSpPr>
        <p:spPr bwMode="auto">
          <a:xfrm>
            <a:off x="8899525" y="2555875"/>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253955" name="Rectangle 4"/>
          <p:cNvSpPr>
            <a:spLocks noChangeArrowheads="1"/>
          </p:cNvSpPr>
          <p:nvPr/>
        </p:nvSpPr>
        <p:spPr bwMode="auto">
          <a:xfrm>
            <a:off x="460063" y="1412776"/>
            <a:ext cx="8458200" cy="4495800"/>
          </a:xfrm>
          <a:prstGeom prst="rect">
            <a:avLst/>
          </a:prstGeom>
          <a:noFill/>
          <a:ln w="9525">
            <a:noFill/>
            <a:miter lim="800000"/>
            <a:headEnd/>
            <a:tailEnd/>
          </a:ln>
        </p:spPr>
        <p:txBody>
          <a:bodyPr/>
          <a:lstStyle/>
          <a:p>
            <a:pPr algn="just" eaLnBrk="0" hangingPunct="0"/>
            <a:r>
              <a:rPr lang="es-ES_tradnl" sz="2200" b="1" dirty="0">
                <a:solidFill>
                  <a:schemeClr val="accent2"/>
                </a:solidFill>
                <a:latin typeface="Tahoma" pitchFamily="34" charset="0"/>
              </a:rPr>
              <a:t>Propósitos del estudio financiero:</a:t>
            </a:r>
          </a:p>
          <a:p>
            <a:pPr algn="just" eaLnBrk="0" hangingPunct="0">
              <a:buFont typeface="Arial" charset="0"/>
              <a:buChar char="•"/>
            </a:pPr>
            <a:endParaRPr lang="es-ES_tradnl" sz="2200" dirty="0">
              <a:latin typeface="Tahoma" pitchFamily="34" charset="0"/>
            </a:endParaRPr>
          </a:p>
          <a:p>
            <a:pPr marL="180975" indent="-180975" algn="just" eaLnBrk="0" hangingPunct="0">
              <a:buClr>
                <a:schemeClr val="accent6"/>
              </a:buClr>
              <a:buFont typeface="Arial" charset="0"/>
              <a:buChar char="•"/>
            </a:pPr>
            <a:r>
              <a:rPr lang="es-ES_tradnl" sz="2200" dirty="0">
                <a:latin typeface="Tahoma" pitchFamily="34" charset="0"/>
              </a:rPr>
              <a:t>Ordenar y sistematizar la información de carácter monetario recopilada en todos los estudios.</a:t>
            </a:r>
          </a:p>
          <a:p>
            <a:pPr marL="180975" indent="-180975" algn="just" eaLnBrk="0" hangingPunct="0">
              <a:buClr>
                <a:schemeClr val="accent6"/>
              </a:buClr>
              <a:buFont typeface="Arial" charset="0"/>
              <a:buChar char="•"/>
            </a:pPr>
            <a:endParaRPr lang="es-ES_tradnl" sz="2200" dirty="0">
              <a:latin typeface="Tahoma" pitchFamily="34" charset="0"/>
            </a:endParaRPr>
          </a:p>
          <a:p>
            <a:pPr marL="180975" indent="-180975" algn="just" eaLnBrk="0" hangingPunct="0">
              <a:buClr>
                <a:schemeClr val="accent6"/>
              </a:buClr>
              <a:buFont typeface="Arial" charset="0"/>
              <a:buChar char="•"/>
            </a:pPr>
            <a:r>
              <a:rPr lang="es-ES_tradnl" sz="2200" dirty="0">
                <a:latin typeface="Tahoma" pitchFamily="34" charset="0"/>
              </a:rPr>
              <a:t>Complementar la información para evaluar las alternativas.</a:t>
            </a:r>
            <a:br>
              <a:rPr lang="es-ES_tradnl" sz="2200" dirty="0">
                <a:latin typeface="Tahoma" pitchFamily="34" charset="0"/>
              </a:rPr>
            </a:br>
            <a:endParaRPr lang="es-ES_tradnl" sz="2200" dirty="0">
              <a:latin typeface="Tahoma" pitchFamily="34" charset="0"/>
            </a:endParaRPr>
          </a:p>
          <a:p>
            <a:pPr marL="180975" indent="-180975" algn="just" eaLnBrk="0" hangingPunct="0">
              <a:buClr>
                <a:schemeClr val="accent6"/>
              </a:buClr>
              <a:buFont typeface="Arial" charset="0"/>
              <a:buChar char="•"/>
            </a:pPr>
            <a:r>
              <a:rPr lang="es-ES_tradnl" sz="2200" dirty="0">
                <a:latin typeface="Tahoma" pitchFamily="34" charset="0"/>
              </a:rPr>
              <a:t>Dar una idea clara sobre la óptima estructura financiera del proyecto.</a:t>
            </a:r>
          </a:p>
          <a:p>
            <a:pPr marL="180975" indent="-180975" algn="just" eaLnBrk="0" hangingPunct="0">
              <a:buClr>
                <a:schemeClr val="accent6"/>
              </a:buClr>
              <a:buFont typeface="Arial" charset="0"/>
              <a:buChar char="•"/>
            </a:pPr>
            <a:endParaRPr lang="es-ES_tradnl" sz="2200" dirty="0">
              <a:latin typeface="Tahoma" pitchFamily="34" charset="0"/>
            </a:endParaRPr>
          </a:p>
          <a:p>
            <a:pPr marL="180975" indent="-180975" algn="just" eaLnBrk="0" hangingPunct="0">
              <a:buClr>
                <a:schemeClr val="accent6"/>
              </a:buClr>
              <a:buFont typeface="Arial" charset="0"/>
              <a:buChar char="•"/>
            </a:pPr>
            <a:r>
              <a:rPr lang="es-ES_tradnl" sz="2200" dirty="0">
                <a:latin typeface="Tahoma" pitchFamily="34" charset="0"/>
              </a:rPr>
              <a:t>Establecer en forma clara los ingresos de operación y los costos de inversión y de operación del proyecto.</a:t>
            </a:r>
          </a:p>
        </p:txBody>
      </p:sp>
      <p:sp>
        <p:nvSpPr>
          <p:cNvPr id="7"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3"/>
          <p:cNvSpPr>
            <a:spLocks noChangeArrowheads="1"/>
          </p:cNvSpPr>
          <p:nvPr/>
        </p:nvSpPr>
        <p:spPr bwMode="auto">
          <a:xfrm>
            <a:off x="8899525" y="2790825"/>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256003" name="Rectangle 4"/>
          <p:cNvSpPr>
            <a:spLocks noChangeArrowheads="1"/>
          </p:cNvSpPr>
          <p:nvPr/>
        </p:nvSpPr>
        <p:spPr bwMode="auto">
          <a:xfrm>
            <a:off x="357188" y="2235200"/>
            <a:ext cx="8458200" cy="4495800"/>
          </a:xfrm>
          <a:prstGeom prst="rect">
            <a:avLst/>
          </a:prstGeom>
          <a:noFill/>
          <a:ln w="9525">
            <a:noFill/>
            <a:miter lim="800000"/>
            <a:headEnd/>
            <a:tailEnd/>
          </a:ln>
        </p:spPr>
        <p:txBody>
          <a:bodyPr/>
          <a:lstStyle/>
          <a:p>
            <a:pPr algn="just" eaLnBrk="0" hangingPunct="0"/>
            <a:endParaRPr lang="es-CO" sz="2200" b="1">
              <a:latin typeface="Times New Roman" pitchFamily="18" charset="0"/>
            </a:endParaRPr>
          </a:p>
        </p:txBody>
      </p:sp>
      <p:sp>
        <p:nvSpPr>
          <p:cNvPr id="256004" name="Rectangle 5"/>
          <p:cNvSpPr>
            <a:spLocks noChangeArrowheads="1"/>
          </p:cNvSpPr>
          <p:nvPr/>
        </p:nvSpPr>
        <p:spPr bwMode="auto">
          <a:xfrm>
            <a:off x="575468" y="1340768"/>
            <a:ext cx="7993063" cy="4893647"/>
          </a:xfrm>
          <a:prstGeom prst="rect">
            <a:avLst/>
          </a:prstGeom>
          <a:noFill/>
          <a:ln w="9525">
            <a:noFill/>
            <a:miter lim="800000"/>
            <a:headEnd/>
            <a:tailEnd/>
          </a:ln>
        </p:spPr>
        <p:txBody>
          <a:bodyPr>
            <a:spAutoFit/>
          </a:bodyPr>
          <a:lstStyle/>
          <a:p>
            <a:pPr marL="180975" indent="-180975" algn="just" eaLnBrk="0" hangingPunct="0">
              <a:buClr>
                <a:schemeClr val="accent6"/>
              </a:buClr>
              <a:buFont typeface="Arial" charset="0"/>
              <a:buChar char="•"/>
            </a:pPr>
            <a:r>
              <a:rPr lang="es-CO" sz="2400" dirty="0">
                <a:latin typeface="Tahoma" pitchFamily="34" charset="0"/>
              </a:rPr>
              <a:t>El análisis de ingresos o beneficios, en cantidades y valores monetarios, permitirá determinar la viabilidad financiera y económica en cada una de las alternativas.</a:t>
            </a:r>
          </a:p>
          <a:p>
            <a:pPr marL="180975" indent="-180975" algn="just" eaLnBrk="0" hangingPunct="0">
              <a:buClr>
                <a:schemeClr val="accent6"/>
              </a:buClr>
              <a:buFont typeface="Arial" charset="0"/>
              <a:buChar char="•"/>
            </a:pPr>
            <a:endParaRPr lang="es-CO" sz="2400" dirty="0">
              <a:latin typeface="Tahoma" pitchFamily="34" charset="0"/>
            </a:endParaRPr>
          </a:p>
          <a:p>
            <a:pPr marL="180975" indent="-180975" algn="just" eaLnBrk="0" hangingPunct="0">
              <a:buClr>
                <a:schemeClr val="accent6"/>
              </a:buClr>
              <a:buFont typeface="Arial" charset="0"/>
              <a:buChar char="•"/>
            </a:pPr>
            <a:r>
              <a:rPr lang="es-CO" sz="2400" dirty="0">
                <a:latin typeface="Tahoma" pitchFamily="34" charset="0"/>
              </a:rPr>
              <a:t>Una vez definido el tiempo de vida útil para cada una de las alternativas de solución, establezca las cantidades del bien o servicio, al igual que los beneficios, producidos en cada año.</a:t>
            </a:r>
          </a:p>
          <a:p>
            <a:pPr marL="180975" indent="-180975" algn="just" eaLnBrk="0" hangingPunct="0">
              <a:buClr>
                <a:schemeClr val="accent6"/>
              </a:buClr>
              <a:buFont typeface="Arial" charset="0"/>
              <a:buChar char="•"/>
            </a:pPr>
            <a:endParaRPr lang="es-CO" sz="2400" dirty="0">
              <a:latin typeface="Tahoma" pitchFamily="34" charset="0"/>
            </a:endParaRPr>
          </a:p>
          <a:p>
            <a:pPr marL="180975" indent="-180975" algn="just" eaLnBrk="0" hangingPunct="0">
              <a:buClr>
                <a:schemeClr val="accent6"/>
              </a:buClr>
              <a:buFont typeface="Arial" charset="0"/>
              <a:buChar char="•"/>
            </a:pPr>
            <a:r>
              <a:rPr lang="es-CO" sz="2400" dirty="0">
                <a:latin typeface="Tahoma" pitchFamily="34" charset="0"/>
              </a:rPr>
              <a:t>Los costos de ejecución generalmente se concentran durante los primeros períodos de la alternativa y su registro en el flujo de caja así se debe reflejar</a:t>
            </a:r>
          </a:p>
          <a:p>
            <a:pPr marL="180975" indent="-180975" algn="just" eaLnBrk="0" hangingPunct="0">
              <a:buClr>
                <a:schemeClr val="accent6"/>
              </a:buClr>
            </a:pPr>
            <a:endParaRPr lang="es-CO" sz="2400" dirty="0">
              <a:latin typeface="Tahoma" pitchFamily="34" charset="0"/>
            </a:endParaRPr>
          </a:p>
        </p:txBody>
      </p:sp>
      <p:sp>
        <p:nvSpPr>
          <p:cNvPr id="8"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3"/>
          <p:cNvSpPr>
            <a:spLocks noChangeArrowheads="1"/>
          </p:cNvSpPr>
          <p:nvPr/>
        </p:nvSpPr>
        <p:spPr bwMode="auto">
          <a:xfrm>
            <a:off x="8899525" y="2555875"/>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258051" name="Rectangle 4"/>
          <p:cNvSpPr>
            <a:spLocks noChangeArrowheads="1"/>
          </p:cNvSpPr>
          <p:nvPr/>
        </p:nvSpPr>
        <p:spPr bwMode="auto">
          <a:xfrm>
            <a:off x="381000" y="2216150"/>
            <a:ext cx="8458200" cy="4495800"/>
          </a:xfrm>
          <a:prstGeom prst="rect">
            <a:avLst/>
          </a:prstGeom>
          <a:noFill/>
          <a:ln w="9525">
            <a:noFill/>
            <a:miter lim="800000"/>
            <a:headEnd/>
            <a:tailEnd/>
          </a:ln>
        </p:spPr>
        <p:txBody>
          <a:bodyPr/>
          <a:lstStyle/>
          <a:p>
            <a:pPr algn="just" eaLnBrk="0" hangingPunct="0"/>
            <a:endParaRPr lang="es-CO" sz="2200" b="1">
              <a:latin typeface="Times New Roman" pitchFamily="18" charset="0"/>
            </a:endParaRPr>
          </a:p>
        </p:txBody>
      </p:sp>
      <p:sp>
        <p:nvSpPr>
          <p:cNvPr id="258052" name="Rectangle 5"/>
          <p:cNvSpPr>
            <a:spLocks noChangeArrowheads="1"/>
          </p:cNvSpPr>
          <p:nvPr/>
        </p:nvSpPr>
        <p:spPr bwMode="auto">
          <a:xfrm>
            <a:off x="539750" y="1935163"/>
            <a:ext cx="7993063" cy="2800767"/>
          </a:xfrm>
          <a:prstGeom prst="rect">
            <a:avLst/>
          </a:prstGeom>
          <a:noFill/>
          <a:ln w="9525">
            <a:noFill/>
            <a:miter lim="800000"/>
            <a:headEnd/>
            <a:tailEnd/>
          </a:ln>
        </p:spPr>
        <p:txBody>
          <a:bodyPr>
            <a:spAutoFit/>
          </a:bodyPr>
          <a:lstStyle/>
          <a:p>
            <a:pPr marL="180975" indent="-180975" algn="just" eaLnBrk="0" hangingPunct="0">
              <a:buClr>
                <a:schemeClr val="accent6"/>
              </a:buClr>
              <a:buFont typeface="Arial" charset="0"/>
              <a:buChar char="•"/>
            </a:pPr>
            <a:r>
              <a:rPr lang="es-CO" sz="2200" dirty="0">
                <a:latin typeface="Tahoma" pitchFamily="34" charset="0"/>
              </a:rPr>
              <a:t>Sin embargo, puede haber inversiones, reinversiones o reposición de activos físicos y/o capital de trabajo en cualquier etapa de la alternativa de solución.</a:t>
            </a:r>
          </a:p>
          <a:p>
            <a:pPr marL="180975" indent="-180975" algn="just" eaLnBrk="0" hangingPunct="0">
              <a:buClr>
                <a:schemeClr val="accent6"/>
              </a:buClr>
              <a:buFont typeface="Arial" charset="0"/>
              <a:buChar char="•"/>
            </a:pPr>
            <a:endParaRPr lang="es-CO" sz="2200" dirty="0">
              <a:latin typeface="Tahoma" pitchFamily="34" charset="0"/>
            </a:endParaRPr>
          </a:p>
          <a:p>
            <a:pPr marL="180975" indent="-180975" algn="just" eaLnBrk="0" hangingPunct="0">
              <a:buClr>
                <a:schemeClr val="accent6"/>
              </a:buClr>
              <a:buFont typeface="Arial" charset="0"/>
              <a:buChar char="•"/>
            </a:pPr>
            <a:r>
              <a:rPr lang="es-CO" sz="2200" dirty="0">
                <a:latin typeface="Tahoma" pitchFamily="34" charset="0"/>
              </a:rPr>
              <a:t>Los costos de operación y mantenimiento son los desembolsos atribuibles a la etapa de operación de la alternativa (Ej. arrendamiento, servicios públicos, gastos generales y gastos  mantenimiento de los activos fijos) </a:t>
            </a:r>
          </a:p>
        </p:txBody>
      </p:sp>
      <p:sp>
        <p:nvSpPr>
          <p:cNvPr id="8"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ChangeArrowheads="1"/>
          </p:cNvSpPr>
          <p:nvPr/>
        </p:nvSpPr>
        <p:spPr bwMode="auto">
          <a:xfrm>
            <a:off x="8899525" y="2555875"/>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260099" name="Rectangle 3"/>
          <p:cNvSpPr>
            <a:spLocks noChangeArrowheads="1"/>
          </p:cNvSpPr>
          <p:nvPr/>
        </p:nvSpPr>
        <p:spPr bwMode="auto">
          <a:xfrm>
            <a:off x="107950" y="1412776"/>
            <a:ext cx="8856663" cy="762000"/>
          </a:xfrm>
          <a:prstGeom prst="rect">
            <a:avLst/>
          </a:prstGeom>
          <a:noFill/>
          <a:ln w="9525">
            <a:noFill/>
            <a:miter lim="800000"/>
            <a:headEnd/>
            <a:tailEnd/>
          </a:ln>
        </p:spPr>
        <p:txBody>
          <a:bodyPr lIns="92075" tIns="46038" rIns="92075" bIns="46038" anchor="ctr"/>
          <a:lstStyle/>
          <a:p>
            <a:pPr algn="ctr" eaLnBrk="0" hangingPunct="0"/>
            <a:r>
              <a:rPr lang="es-MX" sz="2300" b="1" dirty="0">
                <a:solidFill>
                  <a:schemeClr val="accent2"/>
                </a:solidFill>
                <a:latin typeface="Tahoma" pitchFamily="34" charset="0"/>
              </a:rPr>
              <a:t>IDENTIFICACIÓN Y VALORACIÓN DE LOS COSTOS</a:t>
            </a:r>
            <a:endParaRPr lang="es-ES" sz="2300" b="1" dirty="0">
              <a:solidFill>
                <a:schemeClr val="accent2"/>
              </a:solidFill>
              <a:latin typeface="Tahoma" pitchFamily="34" charset="0"/>
            </a:endParaRPr>
          </a:p>
        </p:txBody>
      </p:sp>
      <p:sp>
        <p:nvSpPr>
          <p:cNvPr id="260100" name="Rectangle 4"/>
          <p:cNvSpPr>
            <a:spLocks noChangeArrowheads="1"/>
          </p:cNvSpPr>
          <p:nvPr/>
        </p:nvSpPr>
        <p:spPr bwMode="auto">
          <a:xfrm>
            <a:off x="571500" y="2439988"/>
            <a:ext cx="7924800" cy="3581400"/>
          </a:xfrm>
          <a:prstGeom prst="rect">
            <a:avLst/>
          </a:prstGeom>
          <a:noFill/>
          <a:ln w="9525">
            <a:noFill/>
            <a:miter lim="800000"/>
            <a:headEnd/>
            <a:tailEnd/>
          </a:ln>
        </p:spPr>
        <p:txBody>
          <a:bodyPr/>
          <a:lstStyle/>
          <a:p>
            <a:pPr eaLnBrk="0" hangingPunct="0"/>
            <a:endParaRPr lang="es-ES_tradnl" sz="2400" b="1">
              <a:latin typeface="Times New Roman" pitchFamily="18" charset="0"/>
            </a:endParaRPr>
          </a:p>
          <a:p>
            <a:pPr eaLnBrk="0" hangingPunct="0"/>
            <a:r>
              <a:rPr lang="es-ES_tradnl" sz="2400" b="1">
                <a:solidFill>
                  <a:schemeClr val="accent2"/>
                </a:solidFill>
                <a:latin typeface="Tahoma" pitchFamily="34" charset="0"/>
              </a:rPr>
              <a:t>Actividades</a:t>
            </a:r>
          </a:p>
          <a:p>
            <a:pPr marL="1100138" lvl="1" indent="-533400" eaLnBrk="0" hangingPunct="0">
              <a:buFont typeface="Arial" charset="0"/>
              <a:buChar char="•"/>
            </a:pPr>
            <a:endParaRPr lang="es-ES_tradnl" sz="2400" b="1">
              <a:latin typeface="Tahoma" pitchFamily="34" charset="0"/>
            </a:endParaRPr>
          </a:p>
          <a:p>
            <a:pPr marL="1100138" lvl="1" indent="-533400" eaLnBrk="0" hangingPunct="0">
              <a:buFont typeface="Arial" charset="0"/>
              <a:buChar char="•"/>
            </a:pPr>
            <a:r>
              <a:rPr lang="es-ES_tradnl" sz="2400" b="1">
                <a:latin typeface="Tahoma" pitchFamily="34" charset="0"/>
              </a:rPr>
              <a:t>Inversión</a:t>
            </a:r>
          </a:p>
          <a:p>
            <a:pPr marL="1100138" lvl="1" indent="-533400" eaLnBrk="0" hangingPunct="0">
              <a:buFont typeface="Arial" charset="0"/>
              <a:buChar char="•"/>
            </a:pPr>
            <a:r>
              <a:rPr lang="es-ES_tradnl" sz="2400" b="1">
                <a:latin typeface="Tahoma" pitchFamily="34" charset="0"/>
              </a:rPr>
              <a:t>Operación</a:t>
            </a:r>
          </a:p>
          <a:p>
            <a:pPr marL="1100138" lvl="1" indent="-533400" eaLnBrk="0" hangingPunct="0">
              <a:buFont typeface="Wingdings" pitchFamily="2" charset="2"/>
              <a:buNone/>
            </a:pPr>
            <a:endParaRPr lang="es-ES_tradnl" sz="2400" b="1">
              <a:latin typeface="Times New Roman" pitchFamily="18" charset="0"/>
            </a:endParaRPr>
          </a:p>
          <a:p>
            <a:pPr marL="1100138" lvl="1" indent="-533400" eaLnBrk="0" hangingPunct="0">
              <a:buFont typeface="Wingdings" pitchFamily="2" charset="2"/>
              <a:buNone/>
            </a:pPr>
            <a:endParaRPr lang="es-ES_tradnl" sz="2000" b="1">
              <a:latin typeface="Times New Roman" pitchFamily="18" charset="0"/>
            </a:endParaRPr>
          </a:p>
        </p:txBody>
      </p:sp>
      <p:pic>
        <p:nvPicPr>
          <p:cNvPr id="260101" name="Picture 5" descr="BD05158_"/>
          <p:cNvPicPr>
            <a:picLocks noChangeAspect="1" noChangeArrowheads="1"/>
          </p:cNvPicPr>
          <p:nvPr/>
        </p:nvPicPr>
        <p:blipFill>
          <a:blip r:embed="rId3" cstate="print"/>
          <a:srcRect/>
          <a:stretch>
            <a:fillRect/>
          </a:stretch>
        </p:blipFill>
        <p:spPr bwMode="auto">
          <a:xfrm>
            <a:off x="5133975" y="2676525"/>
            <a:ext cx="2867025" cy="2773363"/>
          </a:xfrm>
          <a:prstGeom prst="rect">
            <a:avLst/>
          </a:prstGeom>
          <a:noFill/>
          <a:ln w="9525">
            <a:noFill/>
            <a:miter lim="800000"/>
            <a:headEnd/>
            <a:tailEnd/>
          </a:ln>
        </p:spPr>
      </p:pic>
      <p:sp>
        <p:nvSpPr>
          <p:cNvPr id="260102" name="Text Box 6"/>
          <p:cNvSpPr txBox="1">
            <a:spLocks noChangeArrowheads="1"/>
          </p:cNvSpPr>
          <p:nvPr/>
        </p:nvSpPr>
        <p:spPr bwMode="auto">
          <a:xfrm>
            <a:off x="466725" y="5698508"/>
            <a:ext cx="8105775" cy="495300"/>
          </a:xfrm>
          <a:prstGeom prst="rect">
            <a:avLst/>
          </a:prstGeom>
          <a:noFill/>
          <a:ln w="38100">
            <a:solidFill>
              <a:srgbClr val="FF3300"/>
            </a:solidFill>
            <a:miter lim="800000"/>
            <a:headEnd/>
            <a:tailEnd/>
          </a:ln>
        </p:spPr>
        <p:txBody>
          <a:bodyPr>
            <a:spAutoFit/>
          </a:bodyPr>
          <a:lstStyle/>
          <a:p>
            <a:pPr algn="ctr" eaLnBrk="0" hangingPunct="0"/>
            <a:r>
              <a:rPr lang="es-ES_tradnl" sz="2400">
                <a:solidFill>
                  <a:schemeClr val="accent2"/>
                </a:solidFill>
                <a:latin typeface="Tahoma" pitchFamily="34" charset="0"/>
              </a:rPr>
              <a:t>Cuantificar - Valorar precios mercado</a:t>
            </a:r>
            <a:endParaRPr lang="es-ES" sz="2400">
              <a:latin typeface="Tahoma" pitchFamily="34" charset="0"/>
            </a:endParaRPr>
          </a:p>
        </p:txBody>
      </p:sp>
      <p:sp>
        <p:nvSpPr>
          <p:cNvPr id="10"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Line 3"/>
          <p:cNvSpPr>
            <a:spLocks noChangeShapeType="1"/>
          </p:cNvSpPr>
          <p:nvPr/>
        </p:nvSpPr>
        <p:spPr bwMode="auto">
          <a:xfrm>
            <a:off x="6400800" y="5335488"/>
            <a:ext cx="685800" cy="0"/>
          </a:xfrm>
          <a:prstGeom prst="line">
            <a:avLst/>
          </a:prstGeom>
          <a:noFill/>
          <a:ln w="57150">
            <a:solidFill>
              <a:schemeClr val="bg2"/>
            </a:solidFill>
            <a:round/>
            <a:headEnd/>
            <a:tailEnd type="triangle" w="med" len="med"/>
          </a:ln>
        </p:spPr>
        <p:txBody>
          <a:bodyPr wrap="none"/>
          <a:lstStyle/>
          <a:p>
            <a:endParaRPr lang="en-US"/>
          </a:p>
        </p:txBody>
      </p:sp>
      <p:grpSp>
        <p:nvGrpSpPr>
          <p:cNvPr id="262147" name="Group 4"/>
          <p:cNvGrpSpPr>
            <a:grpSpLocks/>
          </p:cNvGrpSpPr>
          <p:nvPr/>
        </p:nvGrpSpPr>
        <p:grpSpPr bwMode="auto">
          <a:xfrm>
            <a:off x="323528" y="1628800"/>
            <a:ext cx="8686800" cy="4071937"/>
            <a:chOff x="144" y="1419"/>
            <a:chExt cx="5472" cy="2565"/>
          </a:xfrm>
        </p:grpSpPr>
        <p:sp>
          <p:nvSpPr>
            <p:cNvPr id="262148" name="AutoShape 5"/>
            <p:cNvSpPr>
              <a:spLocks noChangeArrowheads="1"/>
            </p:cNvSpPr>
            <p:nvPr/>
          </p:nvSpPr>
          <p:spPr bwMode="auto">
            <a:xfrm>
              <a:off x="144" y="3291"/>
              <a:ext cx="2352" cy="624"/>
            </a:xfrm>
            <a:prstGeom prst="rightArrowCallout">
              <a:avLst>
                <a:gd name="adj1" fmla="val 25000"/>
                <a:gd name="adj2" fmla="val 25000"/>
                <a:gd name="adj3" fmla="val 62821"/>
                <a:gd name="adj4" fmla="val 66667"/>
              </a:avLst>
            </a:prstGeom>
            <a:solidFill>
              <a:srgbClr val="FFFF00"/>
            </a:solidFill>
            <a:ln w="9525">
              <a:solidFill>
                <a:srgbClr val="FFFF00"/>
              </a:solidFill>
              <a:miter lim="800000"/>
              <a:headEnd/>
              <a:tailEnd/>
            </a:ln>
          </p:spPr>
          <p:txBody>
            <a:bodyPr wrap="none" anchor="ctr"/>
            <a:lstStyle/>
            <a:p>
              <a:pPr algn="ctr" eaLnBrk="0" hangingPunct="0"/>
              <a:r>
                <a:rPr lang="es-MX" sz="2000">
                  <a:latin typeface="Tahoma" pitchFamily="34" charset="0"/>
                </a:rPr>
                <a:t>ACTIVIDADES</a:t>
              </a:r>
              <a:endParaRPr lang="es-ES" sz="2000">
                <a:latin typeface="Tahoma" pitchFamily="34" charset="0"/>
              </a:endParaRPr>
            </a:p>
          </p:txBody>
        </p:sp>
        <p:sp>
          <p:nvSpPr>
            <p:cNvPr id="262149" name="AutoShape 6"/>
            <p:cNvSpPr>
              <a:spLocks noChangeArrowheads="1"/>
            </p:cNvSpPr>
            <p:nvPr/>
          </p:nvSpPr>
          <p:spPr bwMode="auto">
            <a:xfrm>
              <a:off x="144" y="2331"/>
              <a:ext cx="2352" cy="624"/>
            </a:xfrm>
            <a:prstGeom prst="rightArrowCallout">
              <a:avLst>
                <a:gd name="adj1" fmla="val 25000"/>
                <a:gd name="adj2" fmla="val 25000"/>
                <a:gd name="adj3" fmla="val 62821"/>
                <a:gd name="adj4" fmla="val 66667"/>
              </a:avLst>
            </a:prstGeom>
            <a:solidFill>
              <a:srgbClr val="FF6600"/>
            </a:solidFill>
            <a:ln w="9525">
              <a:solidFill>
                <a:srgbClr val="FF6600"/>
              </a:solidFill>
              <a:miter lim="800000"/>
              <a:headEnd/>
              <a:tailEnd/>
            </a:ln>
          </p:spPr>
          <p:txBody>
            <a:bodyPr wrap="none" anchor="ctr"/>
            <a:lstStyle/>
            <a:p>
              <a:pPr algn="ctr" eaLnBrk="0" hangingPunct="0"/>
              <a:r>
                <a:rPr lang="es-MX" sz="2000">
                  <a:latin typeface="Tahoma" pitchFamily="34" charset="0"/>
                </a:rPr>
                <a:t>COMPONENTES</a:t>
              </a:r>
              <a:endParaRPr lang="es-ES" sz="2000">
                <a:latin typeface="Tahoma" pitchFamily="34" charset="0"/>
              </a:endParaRPr>
            </a:p>
          </p:txBody>
        </p:sp>
        <p:sp>
          <p:nvSpPr>
            <p:cNvPr id="262150" name="AutoShape 7"/>
            <p:cNvSpPr>
              <a:spLocks noChangeArrowheads="1"/>
            </p:cNvSpPr>
            <p:nvPr/>
          </p:nvSpPr>
          <p:spPr bwMode="auto">
            <a:xfrm>
              <a:off x="144" y="1419"/>
              <a:ext cx="2352" cy="624"/>
            </a:xfrm>
            <a:prstGeom prst="rightArrowCallout">
              <a:avLst>
                <a:gd name="adj1" fmla="val 25000"/>
                <a:gd name="adj2" fmla="val 25000"/>
                <a:gd name="adj3" fmla="val 62821"/>
                <a:gd name="adj4" fmla="val 66667"/>
              </a:avLst>
            </a:prstGeom>
            <a:solidFill>
              <a:srgbClr val="C00000"/>
            </a:solidFill>
            <a:ln w="9525">
              <a:solidFill>
                <a:srgbClr val="C00000"/>
              </a:solidFill>
              <a:miter lim="800000"/>
              <a:headEnd/>
              <a:tailEnd/>
            </a:ln>
          </p:spPr>
          <p:txBody>
            <a:bodyPr wrap="none" anchor="ctr"/>
            <a:lstStyle/>
            <a:p>
              <a:pPr algn="ctr" eaLnBrk="0" hangingPunct="0"/>
              <a:r>
                <a:rPr lang="es-MX" sz="2000">
                  <a:solidFill>
                    <a:schemeClr val="bg1"/>
                  </a:solidFill>
                  <a:latin typeface="Tahoma" pitchFamily="34" charset="0"/>
                </a:rPr>
                <a:t>PRODUCTO</a:t>
              </a:r>
              <a:endParaRPr lang="es-ES" sz="2000">
                <a:solidFill>
                  <a:schemeClr val="bg1"/>
                </a:solidFill>
                <a:latin typeface="Tahoma" pitchFamily="34" charset="0"/>
              </a:endParaRPr>
            </a:p>
          </p:txBody>
        </p:sp>
        <p:sp>
          <p:nvSpPr>
            <p:cNvPr id="262151" name="AutoShape 8"/>
            <p:cNvSpPr>
              <a:spLocks noChangeArrowheads="1"/>
            </p:cNvSpPr>
            <p:nvPr/>
          </p:nvSpPr>
          <p:spPr bwMode="auto">
            <a:xfrm>
              <a:off x="2544" y="3291"/>
              <a:ext cx="3072" cy="693"/>
            </a:xfrm>
            <a:prstGeom prst="roundRect">
              <a:avLst>
                <a:gd name="adj" fmla="val 16667"/>
              </a:avLst>
            </a:prstGeom>
            <a:solidFill>
              <a:srgbClr val="FFFF00"/>
            </a:solidFill>
            <a:ln w="9525">
              <a:solidFill>
                <a:srgbClr val="FFFF00"/>
              </a:solidFill>
              <a:round/>
              <a:headEnd/>
              <a:tailEnd/>
            </a:ln>
          </p:spPr>
          <p:txBody>
            <a:bodyPr wrap="none" anchor="ctr"/>
            <a:lstStyle/>
            <a:p>
              <a:pPr eaLnBrk="0" hangingPunct="0">
                <a:buFontTx/>
                <a:buChar char="•"/>
              </a:pPr>
              <a:r>
                <a:rPr lang="es-MX" sz="2000">
                  <a:latin typeface="Tahoma" pitchFamily="34" charset="0"/>
                </a:rPr>
                <a:t> Acción necesaria para llevar a cabo </a:t>
              </a:r>
            </a:p>
            <a:p>
              <a:pPr eaLnBrk="0" hangingPunct="0"/>
              <a:r>
                <a:rPr lang="es-MX" sz="2000">
                  <a:latin typeface="Tahoma" pitchFamily="34" charset="0"/>
                </a:rPr>
                <a:t>los componentes</a:t>
              </a:r>
            </a:p>
            <a:p>
              <a:pPr eaLnBrk="0" hangingPunct="0">
                <a:buFontTx/>
                <a:buChar char="•"/>
              </a:pPr>
              <a:r>
                <a:rPr lang="es-MX" sz="2000">
                  <a:latin typeface="Tahoma" pitchFamily="34" charset="0"/>
                </a:rPr>
                <a:t> Utiliza recursos e insumos</a:t>
              </a:r>
              <a:endParaRPr lang="es-ES" sz="2000">
                <a:latin typeface="Tahoma" pitchFamily="34" charset="0"/>
              </a:endParaRPr>
            </a:p>
          </p:txBody>
        </p:sp>
        <p:sp>
          <p:nvSpPr>
            <p:cNvPr id="262152" name="AutoShape 9"/>
            <p:cNvSpPr>
              <a:spLocks noChangeArrowheads="1"/>
            </p:cNvSpPr>
            <p:nvPr/>
          </p:nvSpPr>
          <p:spPr bwMode="auto">
            <a:xfrm>
              <a:off x="2544" y="2331"/>
              <a:ext cx="3072" cy="624"/>
            </a:xfrm>
            <a:prstGeom prst="roundRect">
              <a:avLst>
                <a:gd name="adj" fmla="val 16667"/>
              </a:avLst>
            </a:prstGeom>
            <a:solidFill>
              <a:srgbClr val="FF6600"/>
            </a:solidFill>
            <a:ln w="9525">
              <a:solidFill>
                <a:srgbClr val="FF6600"/>
              </a:solidFill>
              <a:round/>
              <a:headEnd/>
              <a:tailEnd/>
            </a:ln>
          </p:spPr>
          <p:txBody>
            <a:bodyPr wrap="none" anchor="ctr"/>
            <a:lstStyle/>
            <a:p>
              <a:pPr eaLnBrk="0" hangingPunct="0">
                <a:buFontTx/>
                <a:buChar char="•"/>
              </a:pPr>
              <a:r>
                <a:rPr lang="es-MX" sz="2000">
                  <a:latin typeface="Tahoma" pitchFamily="34" charset="0"/>
                </a:rPr>
                <a:t>Resultado específico de una o varias</a:t>
              </a:r>
            </a:p>
            <a:p>
              <a:pPr eaLnBrk="0" hangingPunct="0"/>
              <a:r>
                <a:rPr lang="es-MX" sz="2000">
                  <a:latin typeface="Tahoma" pitchFamily="34" charset="0"/>
                </a:rPr>
                <a:t> actividades</a:t>
              </a:r>
            </a:p>
          </p:txBody>
        </p:sp>
        <p:sp>
          <p:nvSpPr>
            <p:cNvPr id="262153" name="AutoShape 10"/>
            <p:cNvSpPr>
              <a:spLocks noChangeArrowheads="1"/>
            </p:cNvSpPr>
            <p:nvPr/>
          </p:nvSpPr>
          <p:spPr bwMode="auto">
            <a:xfrm>
              <a:off x="2544" y="1419"/>
              <a:ext cx="3024" cy="624"/>
            </a:xfrm>
            <a:prstGeom prst="roundRect">
              <a:avLst>
                <a:gd name="adj" fmla="val 16667"/>
              </a:avLst>
            </a:prstGeom>
            <a:solidFill>
              <a:srgbClr val="CC0000"/>
            </a:solidFill>
            <a:ln w="9525">
              <a:solidFill>
                <a:srgbClr val="C00000"/>
              </a:solidFill>
              <a:round/>
              <a:headEnd/>
              <a:tailEnd/>
            </a:ln>
          </p:spPr>
          <p:txBody>
            <a:bodyPr wrap="none" anchor="ctr"/>
            <a:lstStyle/>
            <a:p>
              <a:pPr eaLnBrk="0" hangingPunct="0">
                <a:buFontTx/>
                <a:buChar char="•"/>
              </a:pPr>
              <a:r>
                <a:rPr lang="es-MX" sz="2000" dirty="0">
                  <a:solidFill>
                    <a:schemeClr val="bg1"/>
                  </a:solidFill>
                  <a:latin typeface="Tahoma" pitchFamily="34" charset="0"/>
                </a:rPr>
                <a:t>Bien o servicios</a:t>
              </a:r>
            </a:p>
            <a:p>
              <a:pPr lvl="1" eaLnBrk="0" hangingPunct="0">
                <a:buClr>
                  <a:schemeClr val="bg2"/>
                </a:buClr>
                <a:buFont typeface="Wingdings" pitchFamily="2" charset="2"/>
                <a:buChar char="Ø"/>
              </a:pPr>
              <a:r>
                <a:rPr lang="es-MX" sz="2000" dirty="0">
                  <a:solidFill>
                    <a:schemeClr val="bg1"/>
                  </a:solidFill>
                  <a:latin typeface="Tahoma" pitchFamily="34" charset="0"/>
                </a:rPr>
                <a:t>Mayor cantidad/calidad</a:t>
              </a:r>
            </a:p>
            <a:p>
              <a:pPr lvl="1" eaLnBrk="0" hangingPunct="0">
                <a:buClr>
                  <a:schemeClr val="bg2"/>
                </a:buClr>
                <a:buFont typeface="Wingdings" pitchFamily="2" charset="2"/>
                <a:buChar char="Ø"/>
              </a:pPr>
              <a:r>
                <a:rPr lang="es-MX" sz="2000" dirty="0">
                  <a:solidFill>
                    <a:schemeClr val="bg1"/>
                  </a:solidFill>
                  <a:latin typeface="Tahoma" pitchFamily="34" charset="0"/>
                </a:rPr>
                <a:t>Mayor eficiencia en producción</a:t>
              </a:r>
            </a:p>
          </p:txBody>
        </p:sp>
        <p:sp>
          <p:nvSpPr>
            <p:cNvPr id="262154" name="Line 11"/>
            <p:cNvSpPr>
              <a:spLocks noChangeShapeType="1"/>
            </p:cNvSpPr>
            <p:nvPr/>
          </p:nvSpPr>
          <p:spPr bwMode="auto">
            <a:xfrm flipV="1">
              <a:off x="864" y="2955"/>
              <a:ext cx="0" cy="336"/>
            </a:xfrm>
            <a:prstGeom prst="line">
              <a:avLst/>
            </a:prstGeom>
            <a:noFill/>
            <a:ln w="76200">
              <a:solidFill>
                <a:schemeClr val="tx1"/>
              </a:solidFill>
              <a:round/>
              <a:headEnd/>
              <a:tailEnd type="triangle" w="med" len="med"/>
            </a:ln>
          </p:spPr>
          <p:txBody>
            <a:bodyPr wrap="none"/>
            <a:lstStyle/>
            <a:p>
              <a:endParaRPr lang="en-US"/>
            </a:p>
          </p:txBody>
        </p:sp>
        <p:sp>
          <p:nvSpPr>
            <p:cNvPr id="262155" name="Line 12"/>
            <p:cNvSpPr>
              <a:spLocks noChangeShapeType="1"/>
            </p:cNvSpPr>
            <p:nvPr/>
          </p:nvSpPr>
          <p:spPr bwMode="auto">
            <a:xfrm flipV="1">
              <a:off x="816" y="1995"/>
              <a:ext cx="0" cy="336"/>
            </a:xfrm>
            <a:prstGeom prst="line">
              <a:avLst/>
            </a:prstGeom>
            <a:noFill/>
            <a:ln w="76200">
              <a:solidFill>
                <a:schemeClr val="tx1"/>
              </a:solidFill>
              <a:round/>
              <a:headEnd/>
              <a:tailEnd type="triangle" w="med" len="med"/>
            </a:ln>
          </p:spPr>
          <p:txBody>
            <a:bodyPr wrap="none"/>
            <a:lstStyle/>
            <a:p>
              <a:endParaRPr lang="en-US"/>
            </a:p>
          </p:txBody>
        </p:sp>
      </p:grpSp>
      <p:sp>
        <p:nvSpPr>
          <p:cNvPr id="15"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AutoShape 2"/>
          <p:cNvSpPr>
            <a:spLocks noChangeArrowheads="1"/>
          </p:cNvSpPr>
          <p:nvPr/>
        </p:nvSpPr>
        <p:spPr bwMode="auto">
          <a:xfrm>
            <a:off x="228600" y="1484784"/>
            <a:ext cx="3200400" cy="4210050"/>
          </a:xfrm>
          <a:prstGeom prst="roundRect">
            <a:avLst>
              <a:gd name="adj" fmla="val 16667"/>
            </a:avLst>
          </a:prstGeom>
          <a:solidFill>
            <a:srgbClr val="FFFF00"/>
          </a:solidFill>
          <a:ln w="9525">
            <a:solidFill>
              <a:srgbClr val="FFFF00"/>
            </a:solidFill>
            <a:round/>
            <a:headEnd/>
            <a:tailEnd/>
          </a:ln>
        </p:spPr>
        <p:txBody>
          <a:bodyPr wrap="none" anchor="ctr"/>
          <a:lstStyle/>
          <a:p>
            <a:pPr eaLnBrk="0" hangingPunct="0"/>
            <a:endParaRPr lang="es-MX" b="1">
              <a:latin typeface="Times New Roman" pitchFamily="18" charset="0"/>
            </a:endParaRPr>
          </a:p>
          <a:p>
            <a:pPr eaLnBrk="0" hangingPunct="0">
              <a:buSzPct val="110000"/>
              <a:buFontTx/>
              <a:buChar char="•"/>
            </a:pPr>
            <a:r>
              <a:rPr lang="es-MX" b="1">
                <a:latin typeface="Times New Roman" pitchFamily="18" charset="0"/>
              </a:rPr>
              <a:t>OBRAS FÍSICAS</a:t>
            </a:r>
          </a:p>
          <a:p>
            <a:pPr lvl="1" eaLnBrk="0" hangingPunct="0">
              <a:buFont typeface="Wingdings" pitchFamily="2" charset="2"/>
              <a:buChar char="ü"/>
            </a:pPr>
            <a:r>
              <a:rPr lang="es-MX" b="1">
                <a:latin typeface="Times New Roman" pitchFamily="18" charset="0"/>
              </a:rPr>
              <a:t>Adquirir terrenos</a:t>
            </a:r>
          </a:p>
          <a:p>
            <a:pPr lvl="1" eaLnBrk="0" hangingPunct="0">
              <a:buFont typeface="Wingdings" pitchFamily="2" charset="2"/>
              <a:buChar char="ü"/>
            </a:pPr>
            <a:r>
              <a:rPr lang="es-MX" b="1">
                <a:latin typeface="Times New Roman" pitchFamily="18" charset="0"/>
              </a:rPr>
              <a:t>Explanar</a:t>
            </a:r>
          </a:p>
          <a:p>
            <a:pPr lvl="1" eaLnBrk="0" hangingPunct="0">
              <a:buFont typeface="Wingdings" pitchFamily="2" charset="2"/>
              <a:buChar char="ü"/>
            </a:pPr>
            <a:r>
              <a:rPr lang="es-MX" b="1">
                <a:latin typeface="Times New Roman" pitchFamily="18" charset="0"/>
              </a:rPr>
              <a:t>Cimentar</a:t>
            </a:r>
          </a:p>
          <a:p>
            <a:pPr lvl="1" eaLnBrk="0" hangingPunct="0">
              <a:buFont typeface="Wingdings" pitchFamily="2" charset="2"/>
              <a:buChar char="ü"/>
            </a:pPr>
            <a:r>
              <a:rPr lang="es-MX" b="1">
                <a:latin typeface="Times New Roman" pitchFamily="18" charset="0"/>
              </a:rPr>
              <a:t>Construir estructuras</a:t>
            </a:r>
          </a:p>
          <a:p>
            <a:pPr lvl="1" eaLnBrk="0" hangingPunct="0">
              <a:buFont typeface="Wingdings" pitchFamily="2" charset="2"/>
              <a:buChar char="ü"/>
            </a:pPr>
            <a:r>
              <a:rPr lang="es-MX" b="1">
                <a:latin typeface="Times New Roman" pitchFamily="18" charset="0"/>
              </a:rPr>
              <a:t>Construir obras  </a:t>
            </a:r>
          </a:p>
          <a:p>
            <a:pPr lvl="1" eaLnBrk="0" hangingPunct="0">
              <a:buFont typeface="Wingdings" pitchFamily="2" charset="2"/>
              <a:buNone/>
            </a:pPr>
            <a:r>
              <a:rPr lang="es-MX" b="1">
                <a:latin typeface="Times New Roman" pitchFamily="18" charset="0"/>
              </a:rPr>
              <a:t>   sanitarias</a:t>
            </a:r>
          </a:p>
          <a:p>
            <a:pPr eaLnBrk="0" hangingPunct="0">
              <a:buFont typeface="Wingdings" pitchFamily="2" charset="2"/>
              <a:buChar char="ü"/>
            </a:pPr>
            <a:endParaRPr lang="es-MX" b="1">
              <a:latin typeface="Times New Roman" pitchFamily="18" charset="0"/>
            </a:endParaRPr>
          </a:p>
          <a:p>
            <a:pPr eaLnBrk="0" hangingPunct="0">
              <a:buFontTx/>
              <a:buChar char="•"/>
            </a:pPr>
            <a:r>
              <a:rPr lang="es-MX" b="1">
                <a:latin typeface="Times New Roman" pitchFamily="18" charset="0"/>
              </a:rPr>
              <a:t>DOTACIÓN</a:t>
            </a:r>
          </a:p>
          <a:p>
            <a:pPr lvl="1" eaLnBrk="0" hangingPunct="0">
              <a:buFont typeface="Wingdings" pitchFamily="2" charset="2"/>
              <a:buChar char="ü"/>
            </a:pPr>
            <a:r>
              <a:rPr lang="es-MX" b="1">
                <a:latin typeface="Times New Roman" pitchFamily="18" charset="0"/>
              </a:rPr>
              <a:t>Adquirir equipos</a:t>
            </a:r>
          </a:p>
          <a:p>
            <a:pPr lvl="1" eaLnBrk="0" hangingPunct="0">
              <a:buFont typeface="Wingdings" pitchFamily="2" charset="2"/>
              <a:buChar char="ü"/>
            </a:pPr>
            <a:r>
              <a:rPr lang="es-MX" b="1">
                <a:latin typeface="Times New Roman" pitchFamily="18" charset="0"/>
              </a:rPr>
              <a:t>Instalar</a:t>
            </a:r>
          </a:p>
          <a:p>
            <a:pPr eaLnBrk="0" hangingPunct="0">
              <a:buFont typeface="Wingdings" pitchFamily="2" charset="2"/>
              <a:buChar char="ü"/>
            </a:pPr>
            <a:endParaRPr lang="es-MX" b="1">
              <a:latin typeface="Times New Roman" pitchFamily="18" charset="0"/>
            </a:endParaRPr>
          </a:p>
          <a:p>
            <a:pPr eaLnBrk="0" hangingPunct="0">
              <a:buFontTx/>
              <a:buChar char="•"/>
            </a:pPr>
            <a:r>
              <a:rPr lang="es-MX" b="1">
                <a:latin typeface="Times New Roman" pitchFamily="18" charset="0"/>
              </a:rPr>
              <a:t>CAPACITACIÓN </a:t>
            </a:r>
          </a:p>
          <a:p>
            <a:pPr lvl="1" eaLnBrk="0" hangingPunct="0">
              <a:buFont typeface="Wingdings" pitchFamily="2" charset="2"/>
              <a:buChar char="ü"/>
            </a:pPr>
            <a:r>
              <a:rPr lang="es-MX" b="1">
                <a:latin typeface="Times New Roman" pitchFamily="18" charset="0"/>
              </a:rPr>
              <a:t>Preparar material</a:t>
            </a:r>
          </a:p>
          <a:p>
            <a:pPr lvl="1" eaLnBrk="0" hangingPunct="0">
              <a:buFont typeface="Wingdings" pitchFamily="2" charset="2"/>
              <a:buChar char="ü"/>
            </a:pPr>
            <a:r>
              <a:rPr lang="es-MX" b="1">
                <a:latin typeface="Times New Roman" pitchFamily="18" charset="0"/>
              </a:rPr>
              <a:t>Contratar docentes	</a:t>
            </a:r>
            <a:endParaRPr lang="es-ES" b="1">
              <a:latin typeface="Times New Roman" pitchFamily="18" charset="0"/>
            </a:endParaRPr>
          </a:p>
          <a:p>
            <a:pPr eaLnBrk="0" hangingPunct="0">
              <a:buFont typeface="Wingdings" pitchFamily="2" charset="2"/>
              <a:buChar char="ü"/>
            </a:pPr>
            <a:endParaRPr lang="es-ES">
              <a:latin typeface="Times New Roman" pitchFamily="18" charset="0"/>
            </a:endParaRPr>
          </a:p>
        </p:txBody>
      </p:sp>
      <p:sp>
        <p:nvSpPr>
          <p:cNvPr id="264195" name="AutoShape 3"/>
          <p:cNvSpPr>
            <a:spLocks noChangeArrowheads="1"/>
          </p:cNvSpPr>
          <p:nvPr/>
        </p:nvSpPr>
        <p:spPr bwMode="auto">
          <a:xfrm>
            <a:off x="5638800" y="1770534"/>
            <a:ext cx="3352800" cy="3638550"/>
          </a:xfrm>
          <a:prstGeom prst="roundRect">
            <a:avLst>
              <a:gd name="adj" fmla="val 16667"/>
            </a:avLst>
          </a:prstGeom>
          <a:solidFill>
            <a:srgbClr val="C00000"/>
          </a:solidFill>
          <a:ln w="9525">
            <a:solidFill>
              <a:srgbClr val="C00000"/>
            </a:solidFill>
            <a:round/>
            <a:headEnd/>
            <a:tailEnd/>
          </a:ln>
        </p:spPr>
        <p:txBody>
          <a:bodyPr wrap="none" anchor="ctr"/>
          <a:lstStyle/>
          <a:p>
            <a:pPr eaLnBrk="0" hangingPunct="0">
              <a:buFontTx/>
              <a:buChar char="•"/>
            </a:pPr>
            <a:r>
              <a:rPr lang="es-MX" b="1">
                <a:solidFill>
                  <a:schemeClr val="bg1"/>
                </a:solidFill>
                <a:latin typeface="Times New Roman" pitchFamily="18" charset="0"/>
              </a:rPr>
              <a:t>ADMINISTRACIÓN</a:t>
            </a:r>
          </a:p>
          <a:p>
            <a:pPr lvl="1" eaLnBrk="0" hangingPunct="0">
              <a:buFont typeface="Wingdings" pitchFamily="2" charset="2"/>
              <a:buChar char="ü"/>
            </a:pPr>
            <a:r>
              <a:rPr lang="es-MX" b="1">
                <a:solidFill>
                  <a:schemeClr val="bg1"/>
                </a:solidFill>
                <a:latin typeface="Times New Roman" pitchFamily="18" charset="0"/>
              </a:rPr>
              <a:t>Pago servicios</a:t>
            </a:r>
          </a:p>
          <a:p>
            <a:pPr lvl="1" eaLnBrk="0" hangingPunct="0">
              <a:buFont typeface="Wingdings" pitchFamily="2" charset="2"/>
              <a:buNone/>
            </a:pPr>
            <a:r>
              <a:rPr lang="es-MX" b="1">
                <a:solidFill>
                  <a:schemeClr val="bg1"/>
                </a:solidFill>
                <a:latin typeface="Times New Roman" pitchFamily="18" charset="0"/>
              </a:rPr>
              <a:t>    públicos </a:t>
            </a:r>
          </a:p>
          <a:p>
            <a:pPr lvl="1" eaLnBrk="0" hangingPunct="0">
              <a:buFont typeface="Wingdings" pitchFamily="2" charset="2"/>
              <a:buChar char="ü"/>
            </a:pPr>
            <a:r>
              <a:rPr lang="es-MX" b="1">
                <a:solidFill>
                  <a:schemeClr val="bg1"/>
                </a:solidFill>
                <a:latin typeface="Times New Roman" pitchFamily="18" charset="0"/>
              </a:rPr>
              <a:t>Contratar vigilancia</a:t>
            </a:r>
          </a:p>
          <a:p>
            <a:pPr lvl="1" eaLnBrk="0" hangingPunct="0">
              <a:buFont typeface="Wingdings" pitchFamily="2" charset="2"/>
              <a:buChar char="ü"/>
            </a:pPr>
            <a:endParaRPr lang="es-MX" b="1">
              <a:solidFill>
                <a:schemeClr val="bg1"/>
              </a:solidFill>
              <a:latin typeface="Times New Roman" pitchFamily="18" charset="0"/>
            </a:endParaRPr>
          </a:p>
          <a:p>
            <a:pPr eaLnBrk="0" hangingPunct="0">
              <a:buFontTx/>
              <a:buChar char="•"/>
            </a:pPr>
            <a:r>
              <a:rPr lang="es-MX" b="1">
                <a:solidFill>
                  <a:schemeClr val="bg1"/>
                </a:solidFill>
                <a:latin typeface="Times New Roman" pitchFamily="18" charset="0"/>
              </a:rPr>
              <a:t>MANTENIMIENTO</a:t>
            </a:r>
          </a:p>
          <a:p>
            <a:pPr lvl="1" eaLnBrk="0" hangingPunct="0">
              <a:buFont typeface="Wingdings" pitchFamily="2" charset="2"/>
              <a:buChar char="ü"/>
            </a:pPr>
            <a:r>
              <a:rPr lang="es-MX" b="1">
                <a:solidFill>
                  <a:schemeClr val="bg1"/>
                </a:solidFill>
                <a:latin typeface="Times New Roman" pitchFamily="18" charset="0"/>
              </a:rPr>
              <a:t>Adquirir insumos</a:t>
            </a:r>
          </a:p>
          <a:p>
            <a:pPr lvl="1" eaLnBrk="0" hangingPunct="0">
              <a:buFont typeface="Wingdings" pitchFamily="2" charset="2"/>
              <a:buChar char="ü"/>
            </a:pPr>
            <a:r>
              <a:rPr lang="es-MX" b="1">
                <a:solidFill>
                  <a:schemeClr val="bg1"/>
                </a:solidFill>
                <a:latin typeface="Times New Roman" pitchFamily="18" charset="0"/>
              </a:rPr>
              <a:t>Adquirir </a:t>
            </a:r>
          </a:p>
          <a:p>
            <a:pPr lvl="1" eaLnBrk="0" hangingPunct="0">
              <a:buFont typeface="Wingdings" pitchFamily="2" charset="2"/>
              <a:buNone/>
            </a:pPr>
            <a:r>
              <a:rPr lang="es-MX" b="1">
                <a:solidFill>
                  <a:schemeClr val="bg1"/>
                </a:solidFill>
                <a:latin typeface="Times New Roman" pitchFamily="18" charset="0"/>
              </a:rPr>
              <a:t>    materiales</a:t>
            </a:r>
          </a:p>
          <a:p>
            <a:pPr lvl="1" eaLnBrk="0" hangingPunct="0">
              <a:buFont typeface="Wingdings" pitchFamily="2" charset="2"/>
              <a:buChar char="ü"/>
            </a:pPr>
            <a:r>
              <a:rPr lang="es-MX" b="1">
                <a:solidFill>
                  <a:schemeClr val="bg1"/>
                </a:solidFill>
                <a:latin typeface="Times New Roman" pitchFamily="18" charset="0"/>
              </a:rPr>
              <a:t>Contratar servicios </a:t>
            </a:r>
          </a:p>
          <a:p>
            <a:pPr lvl="1" eaLnBrk="0" hangingPunct="0">
              <a:buFont typeface="Wingdings" pitchFamily="2" charset="2"/>
              <a:buNone/>
            </a:pPr>
            <a:r>
              <a:rPr lang="es-MX" b="1">
                <a:solidFill>
                  <a:schemeClr val="bg1"/>
                </a:solidFill>
                <a:latin typeface="Times New Roman" pitchFamily="18" charset="0"/>
              </a:rPr>
              <a:t>   para realizar </a:t>
            </a:r>
          </a:p>
          <a:p>
            <a:pPr lvl="1" eaLnBrk="0" hangingPunct="0">
              <a:buFont typeface="Wingdings" pitchFamily="2" charset="2"/>
              <a:buNone/>
            </a:pPr>
            <a:r>
              <a:rPr lang="es-MX" b="1">
                <a:solidFill>
                  <a:schemeClr val="bg1"/>
                </a:solidFill>
                <a:latin typeface="Times New Roman" pitchFamily="18" charset="0"/>
              </a:rPr>
              <a:t>   mantenimiento</a:t>
            </a:r>
            <a:endParaRPr lang="es-ES" b="1">
              <a:solidFill>
                <a:schemeClr val="bg1"/>
              </a:solidFill>
              <a:latin typeface="Times New Roman" pitchFamily="18" charset="0"/>
            </a:endParaRPr>
          </a:p>
        </p:txBody>
      </p:sp>
      <p:sp>
        <p:nvSpPr>
          <p:cNvPr id="264196" name="AutoShape 4"/>
          <p:cNvSpPr>
            <a:spLocks noChangeArrowheads="1"/>
          </p:cNvSpPr>
          <p:nvPr/>
        </p:nvSpPr>
        <p:spPr bwMode="auto">
          <a:xfrm>
            <a:off x="3505200" y="2318222"/>
            <a:ext cx="1981200" cy="533400"/>
          </a:xfrm>
          <a:prstGeom prst="roundRect">
            <a:avLst>
              <a:gd name="adj" fmla="val 16667"/>
            </a:avLst>
          </a:prstGeom>
          <a:solidFill>
            <a:schemeClr val="accent2"/>
          </a:solidFill>
          <a:ln w="9525">
            <a:solidFill>
              <a:schemeClr val="accent2"/>
            </a:solidFill>
            <a:round/>
            <a:headEnd/>
            <a:tailEnd/>
          </a:ln>
        </p:spPr>
        <p:txBody>
          <a:bodyPr wrap="none" anchor="ctr"/>
          <a:lstStyle/>
          <a:p>
            <a:pPr algn="ctr" eaLnBrk="0" hangingPunct="0"/>
            <a:r>
              <a:rPr lang="es-MX" b="1">
                <a:solidFill>
                  <a:schemeClr val="bg1"/>
                </a:solidFill>
                <a:latin typeface="Times New Roman" pitchFamily="18" charset="0"/>
              </a:rPr>
              <a:t>COMPONENTES</a:t>
            </a:r>
            <a:endParaRPr lang="es-ES" b="1">
              <a:solidFill>
                <a:schemeClr val="bg1"/>
              </a:solidFill>
              <a:latin typeface="Times New Roman" pitchFamily="18" charset="0"/>
            </a:endParaRPr>
          </a:p>
        </p:txBody>
      </p:sp>
      <p:sp>
        <p:nvSpPr>
          <p:cNvPr id="264197" name="AutoShape 5"/>
          <p:cNvSpPr>
            <a:spLocks noChangeArrowheads="1"/>
          </p:cNvSpPr>
          <p:nvPr/>
        </p:nvSpPr>
        <p:spPr bwMode="auto">
          <a:xfrm>
            <a:off x="3657600" y="3932709"/>
            <a:ext cx="1752600" cy="1066800"/>
          </a:xfrm>
          <a:prstGeom prst="upArrowCallout">
            <a:avLst>
              <a:gd name="adj1" fmla="val 41071"/>
              <a:gd name="adj2" fmla="val 41071"/>
              <a:gd name="adj3" fmla="val 16667"/>
              <a:gd name="adj4" fmla="val 66667"/>
            </a:avLst>
          </a:prstGeom>
          <a:solidFill>
            <a:schemeClr val="accent2"/>
          </a:solidFill>
          <a:ln w="9525">
            <a:solidFill>
              <a:schemeClr val="accent2"/>
            </a:solidFill>
            <a:miter lim="800000"/>
            <a:headEnd/>
            <a:tailEnd/>
          </a:ln>
        </p:spPr>
        <p:txBody>
          <a:bodyPr wrap="none" anchor="ctr"/>
          <a:lstStyle/>
          <a:p>
            <a:pPr algn="ctr" eaLnBrk="0" hangingPunct="0"/>
            <a:r>
              <a:rPr lang="es-MX" b="1">
                <a:solidFill>
                  <a:schemeClr val="bg1"/>
                </a:solidFill>
                <a:latin typeface="Times New Roman" pitchFamily="18" charset="0"/>
              </a:rPr>
              <a:t>Actividades</a:t>
            </a:r>
            <a:endParaRPr lang="es-ES" b="1">
              <a:solidFill>
                <a:schemeClr val="bg1"/>
              </a:solidFill>
              <a:latin typeface="Times New Roman" pitchFamily="18" charset="0"/>
            </a:endParaRPr>
          </a:p>
        </p:txBody>
      </p:sp>
      <p:sp>
        <p:nvSpPr>
          <p:cNvPr id="264198" name="AutoShape 6"/>
          <p:cNvSpPr>
            <a:spLocks noChangeArrowheads="1"/>
          </p:cNvSpPr>
          <p:nvPr/>
        </p:nvSpPr>
        <p:spPr bwMode="auto">
          <a:xfrm>
            <a:off x="762000" y="5866284"/>
            <a:ext cx="2209800" cy="381000"/>
          </a:xfrm>
          <a:prstGeom prst="roundRect">
            <a:avLst>
              <a:gd name="adj" fmla="val 16667"/>
            </a:avLst>
          </a:prstGeom>
          <a:solidFill>
            <a:srgbClr val="FFFF00"/>
          </a:solidFill>
          <a:ln w="9525">
            <a:solidFill>
              <a:srgbClr val="FFFF00"/>
            </a:solidFill>
            <a:round/>
            <a:headEnd/>
            <a:tailEnd/>
          </a:ln>
        </p:spPr>
        <p:txBody>
          <a:bodyPr wrap="none" anchor="ctr"/>
          <a:lstStyle/>
          <a:p>
            <a:pPr algn="ctr" eaLnBrk="0" hangingPunct="0"/>
            <a:r>
              <a:rPr lang="es-MX" b="1">
                <a:latin typeface="Times New Roman" pitchFamily="18" charset="0"/>
              </a:rPr>
              <a:t>INVERSIÓN</a:t>
            </a:r>
            <a:endParaRPr lang="es-ES" b="1">
              <a:latin typeface="Times New Roman" pitchFamily="18" charset="0"/>
            </a:endParaRPr>
          </a:p>
        </p:txBody>
      </p:sp>
      <p:sp>
        <p:nvSpPr>
          <p:cNvPr id="264199" name="AutoShape 7"/>
          <p:cNvSpPr>
            <a:spLocks noChangeArrowheads="1"/>
          </p:cNvSpPr>
          <p:nvPr/>
        </p:nvSpPr>
        <p:spPr bwMode="auto">
          <a:xfrm>
            <a:off x="6172200" y="5866284"/>
            <a:ext cx="2209800" cy="381000"/>
          </a:xfrm>
          <a:prstGeom prst="roundRect">
            <a:avLst>
              <a:gd name="adj" fmla="val 16667"/>
            </a:avLst>
          </a:prstGeom>
          <a:solidFill>
            <a:srgbClr val="C00000"/>
          </a:solidFill>
          <a:ln w="9525">
            <a:solidFill>
              <a:srgbClr val="C00000"/>
            </a:solidFill>
            <a:round/>
            <a:headEnd/>
            <a:tailEnd/>
          </a:ln>
        </p:spPr>
        <p:txBody>
          <a:bodyPr wrap="none" anchor="ctr"/>
          <a:lstStyle/>
          <a:p>
            <a:pPr algn="ctr" eaLnBrk="0" hangingPunct="0"/>
            <a:r>
              <a:rPr lang="es-MX" b="1">
                <a:solidFill>
                  <a:schemeClr val="bg1"/>
                </a:solidFill>
                <a:latin typeface="Times New Roman" pitchFamily="18" charset="0"/>
              </a:rPr>
              <a:t>OPERACIÓN</a:t>
            </a:r>
            <a:endParaRPr lang="es-ES" b="1">
              <a:solidFill>
                <a:schemeClr val="bg1"/>
              </a:solidFill>
              <a:latin typeface="Times New Roman" pitchFamily="18" charset="0"/>
            </a:endParaRPr>
          </a:p>
        </p:txBody>
      </p:sp>
      <p:sp>
        <p:nvSpPr>
          <p:cNvPr id="11"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type="body" idx="4294967295"/>
          </p:nvPr>
        </p:nvSpPr>
        <p:spPr>
          <a:xfrm>
            <a:off x="430213" y="1844675"/>
            <a:ext cx="8713787" cy="4497388"/>
          </a:xfrm>
        </p:spPr>
        <p:txBody>
          <a:bodyPr/>
          <a:lstStyle/>
          <a:p>
            <a:pPr algn="just" eaLnBrk="1" hangingPunct="1"/>
            <a:r>
              <a:rPr lang="es-ES" sz="2200" dirty="0">
                <a:latin typeface="Tahoma" pitchFamily="34" charset="0"/>
              </a:rPr>
              <a:t>En materia de proyectos privados, el estudio de mercado busca determinar la cantidad de bienes y/o servicios provenientes de la nueva unidad productora, que bajo determinadas condiciones de precio y cantidad, la comunidad estaría dispuesta a adquirir para satisfacer sus necesidades. </a:t>
            </a:r>
          </a:p>
          <a:p>
            <a:pPr algn="just" eaLnBrk="1" hangingPunct="1"/>
            <a:r>
              <a:rPr lang="es-ES" sz="2200" dirty="0">
                <a:latin typeface="Tahoma" pitchFamily="34" charset="0"/>
              </a:rPr>
              <a:t>Cuando se trata de proyectos sociales, dicho estudio se orienta a estimar las necesidades colectivas tengan o no tengan capacidad de pago.</a:t>
            </a:r>
          </a:p>
          <a:p>
            <a:pPr algn="just" eaLnBrk="1" hangingPunct="1"/>
            <a:r>
              <a:rPr lang="es-ES" sz="2200" dirty="0">
                <a:latin typeface="Tahoma" pitchFamily="34" charset="0"/>
              </a:rPr>
              <a:t>El estudio de mercado permite establecer, mediante un análisis oferta y demanda estimados, la viabilidad de una alternativa de solución. </a:t>
            </a:r>
            <a:endParaRPr lang="es-ES" sz="2200" dirty="0"/>
          </a:p>
        </p:txBody>
      </p:sp>
      <p:sp>
        <p:nvSpPr>
          <p:cNvPr id="78852"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42" name="Group 2"/>
          <p:cNvGraphicFramePr>
            <a:graphicFrameLocks noGrp="1"/>
          </p:cNvGraphicFramePr>
          <p:nvPr>
            <p:ph type="tbl" idx="1"/>
          </p:nvPr>
        </p:nvGraphicFramePr>
        <p:xfrm>
          <a:off x="250825" y="1809750"/>
          <a:ext cx="8713788" cy="3498850"/>
        </p:xfrm>
        <a:graphic>
          <a:graphicData uri="http://schemas.openxmlformats.org/drawingml/2006/table">
            <a:tbl>
              <a:tblPr/>
              <a:tblGrid>
                <a:gridCol w="1800225">
                  <a:extLst>
                    <a:ext uri="{9D8B030D-6E8A-4147-A177-3AD203B41FA5}">
                      <a16:colId xmlns:a16="http://schemas.microsoft.com/office/drawing/2014/main" val="20000"/>
                    </a:ext>
                  </a:extLst>
                </a:gridCol>
                <a:gridCol w="1873250">
                  <a:extLst>
                    <a:ext uri="{9D8B030D-6E8A-4147-A177-3AD203B41FA5}">
                      <a16:colId xmlns:a16="http://schemas.microsoft.com/office/drawing/2014/main" val="20001"/>
                    </a:ext>
                  </a:extLst>
                </a:gridCol>
                <a:gridCol w="2690813">
                  <a:extLst>
                    <a:ext uri="{9D8B030D-6E8A-4147-A177-3AD203B41FA5}">
                      <a16:colId xmlns:a16="http://schemas.microsoft.com/office/drawing/2014/main" val="20002"/>
                    </a:ext>
                  </a:extLst>
                </a:gridCol>
                <a:gridCol w="2349500">
                  <a:extLst>
                    <a:ext uri="{9D8B030D-6E8A-4147-A177-3AD203B41FA5}">
                      <a16:colId xmlns:a16="http://schemas.microsoft.com/office/drawing/2014/main" val="20003"/>
                    </a:ext>
                  </a:extLst>
                </a:gridCol>
              </a:tblGrid>
              <a:tr h="161925">
                <a:tc gridSpan="4">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s-ES" sz="1600" b="1" i="0" u="none" strike="noStrike" cap="none" normalizeH="0" baseline="0" dirty="0">
                          <a:ln>
                            <a:noFill/>
                          </a:ln>
                          <a:solidFill>
                            <a:schemeClr val="tx1"/>
                          </a:solidFill>
                          <a:effectLst/>
                          <a:latin typeface="Tahoma" pitchFamily="34" charset="0"/>
                        </a:rPr>
                        <a:t>PREINVERSI</a:t>
                      </a:r>
                      <a:r>
                        <a:rPr kumimoji="0" lang="es-ES" sz="1600" b="1" i="0" u="none" strike="noStrike" cap="none" normalizeH="0" baseline="0" dirty="0">
                          <a:ln>
                            <a:noFill/>
                          </a:ln>
                          <a:solidFill>
                            <a:schemeClr val="tx1"/>
                          </a:solidFill>
                          <a:effectLst/>
                          <a:latin typeface="Arial"/>
                        </a:rPr>
                        <a:t>Ó</a:t>
                      </a:r>
                      <a:r>
                        <a:rPr kumimoji="0" lang="es-ES" sz="1600" b="1" i="0" u="none" strike="noStrike" cap="none" normalizeH="0" baseline="0" dirty="0">
                          <a:ln>
                            <a:noFill/>
                          </a:ln>
                          <a:solidFill>
                            <a:schemeClr val="tx1"/>
                          </a:solidFill>
                          <a:effectLst/>
                          <a:latin typeface="Tahoma" pitchFamily="34" charset="0"/>
                        </a:rPr>
                        <a:t>N </a:t>
                      </a:r>
                      <a:endParaRPr kumimoji="0" lang="es-ES" sz="1600" b="1" i="0" u="none" strike="noStrike" cap="none" normalizeH="0" baseline="0" dirty="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989013">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Componente 1 </a:t>
                      </a:r>
                    </a:p>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(OBRAS F</a:t>
                      </a:r>
                      <a:r>
                        <a:rPr kumimoji="0" lang="es-ES" sz="1400" b="1" i="0" u="none" strike="noStrike" cap="none" normalizeH="0" baseline="0">
                          <a:ln>
                            <a:noFill/>
                          </a:ln>
                          <a:solidFill>
                            <a:schemeClr val="tx1"/>
                          </a:solidFill>
                          <a:effectLst/>
                          <a:latin typeface="Arial"/>
                        </a:rPr>
                        <a:t>Í</a:t>
                      </a:r>
                      <a:r>
                        <a:rPr kumimoji="0" lang="es-ES" sz="1400" b="1" i="0" u="none" strike="noStrike" cap="none" normalizeH="0" baseline="0">
                          <a:ln>
                            <a:noFill/>
                          </a:ln>
                          <a:solidFill>
                            <a:schemeClr val="tx1"/>
                          </a:solidFill>
                          <a:effectLst/>
                          <a:latin typeface="Tahoma" pitchFamily="34" charset="0"/>
                        </a:rPr>
                        <a:t>SICAS)</a:t>
                      </a:r>
                      <a:endParaRPr kumimoji="0" lang="es-ES" sz="14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1" u="none" strike="noStrike" cap="none" normalizeH="0" baseline="0">
                          <a:ln>
                            <a:noFill/>
                          </a:ln>
                          <a:solidFill>
                            <a:schemeClr val="tx1"/>
                          </a:solidFill>
                          <a:effectLst/>
                          <a:latin typeface="Tahoma" pitchFamily="34" charset="0"/>
                        </a:rPr>
                        <a:t>Viviendas unifamiliares construidas y entregadas a la poblaci</a:t>
                      </a:r>
                      <a:r>
                        <a:rPr kumimoji="0" lang="es-ES" sz="1400" b="1" i="1" u="none" strike="noStrike" cap="none" normalizeH="0" baseline="0">
                          <a:ln>
                            <a:noFill/>
                          </a:ln>
                          <a:solidFill>
                            <a:schemeClr val="tx1"/>
                          </a:solidFill>
                          <a:effectLst/>
                          <a:latin typeface="Arial"/>
                        </a:rPr>
                        <a:t>ó</a:t>
                      </a:r>
                      <a:r>
                        <a:rPr kumimoji="0" lang="es-ES" sz="1400" b="1" i="1" u="none" strike="noStrike" cap="none" normalizeH="0" baseline="0">
                          <a:ln>
                            <a:noFill/>
                          </a:ln>
                          <a:solidFill>
                            <a:schemeClr val="tx1"/>
                          </a:solidFill>
                          <a:effectLst/>
                          <a:latin typeface="Tahoma" pitchFamily="34" charset="0"/>
                        </a:rPr>
                        <a:t>n objetivo</a:t>
                      </a:r>
                      <a:endParaRPr kumimoji="0" lang="es-ES" sz="14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Estudios de preinversi</a:t>
                      </a:r>
                      <a:r>
                        <a:rPr kumimoji="0" lang="es-ES" sz="1400" b="0" i="0" u="none" strike="noStrike" cap="none" normalizeH="0" baseline="0">
                          <a:ln>
                            <a:noFill/>
                          </a:ln>
                          <a:solidFill>
                            <a:schemeClr val="tx1"/>
                          </a:solidFill>
                          <a:effectLst/>
                          <a:latin typeface="Arial"/>
                        </a:rPr>
                        <a:t>ó</a:t>
                      </a:r>
                      <a:r>
                        <a:rPr kumimoji="0" lang="es-ES" sz="1400" b="0" i="0" u="none" strike="noStrike" cap="none" normalizeH="0" baseline="0">
                          <a:ln>
                            <a:noFill/>
                          </a:ln>
                          <a:solidFill>
                            <a:schemeClr val="tx1"/>
                          </a:solidFill>
                          <a:effectLst/>
                          <a:latin typeface="Tahoma" pitchFamily="34" charset="0"/>
                        </a:rPr>
                        <a:t>n para llevar a cabo proyecto de vivienda de inter</a:t>
                      </a:r>
                      <a:r>
                        <a:rPr kumimoji="0" lang="es-ES" sz="1400" b="0" i="0" u="none" strike="noStrike" cap="none" normalizeH="0" baseline="0">
                          <a:ln>
                            <a:noFill/>
                          </a:ln>
                          <a:solidFill>
                            <a:schemeClr val="tx1"/>
                          </a:solidFill>
                          <a:effectLst/>
                          <a:latin typeface="Arial"/>
                        </a:rPr>
                        <a:t>é</a:t>
                      </a:r>
                      <a:r>
                        <a:rPr kumimoji="0" lang="es-ES" sz="1400" b="0" i="0" u="none" strike="noStrike" cap="none" normalizeH="0" baseline="0">
                          <a:ln>
                            <a:noFill/>
                          </a:ln>
                          <a:solidFill>
                            <a:schemeClr val="tx1"/>
                          </a:solidFill>
                          <a:effectLst/>
                          <a:latin typeface="Tahoma" pitchFamily="34" charset="0"/>
                        </a:rPr>
                        <a:t>s social  </a:t>
                      </a:r>
                      <a:endParaRPr kumimoji="0" lang="es-ES" sz="14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         $100.000.000</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60450">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Componente 2</a:t>
                      </a:r>
                    </a:p>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(CAPACITACI</a:t>
                      </a:r>
                      <a:r>
                        <a:rPr kumimoji="0" lang="es-ES" sz="1400" b="1" i="0" u="none" strike="noStrike" cap="none" normalizeH="0" baseline="0">
                          <a:ln>
                            <a:noFill/>
                          </a:ln>
                          <a:solidFill>
                            <a:schemeClr val="tx1"/>
                          </a:solidFill>
                          <a:effectLst/>
                          <a:latin typeface="Arial"/>
                        </a:rPr>
                        <a:t>Ó</a:t>
                      </a:r>
                      <a:r>
                        <a:rPr kumimoji="0" lang="es-ES" sz="1400" b="1" i="0" u="none" strike="noStrike" cap="none" normalizeH="0" baseline="0">
                          <a:ln>
                            <a:noFill/>
                          </a:ln>
                          <a:solidFill>
                            <a:schemeClr val="tx1"/>
                          </a:solidFill>
                          <a:effectLst/>
                          <a:latin typeface="Tahoma" pitchFamily="34" charset="0"/>
                        </a:rPr>
                        <a:t>N)</a:t>
                      </a:r>
                      <a:endParaRPr kumimoji="0" lang="es-ES" sz="14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1" u="none" strike="noStrike" cap="none" normalizeH="0" baseline="0">
                          <a:ln>
                            <a:noFill/>
                          </a:ln>
                          <a:solidFill>
                            <a:schemeClr val="tx1"/>
                          </a:solidFill>
                          <a:effectLst/>
                          <a:latin typeface="Tahoma" pitchFamily="34" charset="0"/>
                        </a:rPr>
                        <a:t>Campa</a:t>
                      </a:r>
                      <a:r>
                        <a:rPr kumimoji="0" lang="es-ES" sz="1400" b="1" i="1" u="none" strike="noStrike" cap="none" normalizeH="0" baseline="0">
                          <a:ln>
                            <a:noFill/>
                          </a:ln>
                          <a:solidFill>
                            <a:schemeClr val="tx1"/>
                          </a:solidFill>
                          <a:effectLst/>
                          <a:latin typeface="Arial"/>
                        </a:rPr>
                        <a:t>ñ</a:t>
                      </a:r>
                      <a:r>
                        <a:rPr kumimoji="0" lang="es-ES" sz="1400" b="1" i="1" u="none" strike="noStrike" cap="none" normalizeH="0" baseline="0">
                          <a:ln>
                            <a:noFill/>
                          </a:ln>
                          <a:solidFill>
                            <a:schemeClr val="tx1"/>
                          </a:solidFill>
                          <a:effectLst/>
                          <a:latin typeface="Tahoma" pitchFamily="34" charset="0"/>
                        </a:rPr>
                        <a:t>a de capacitaci</a:t>
                      </a:r>
                      <a:r>
                        <a:rPr kumimoji="0" lang="es-ES" sz="1400" b="1" i="1" u="none" strike="noStrike" cap="none" normalizeH="0" baseline="0">
                          <a:ln>
                            <a:noFill/>
                          </a:ln>
                          <a:solidFill>
                            <a:schemeClr val="tx1"/>
                          </a:solidFill>
                          <a:effectLst/>
                          <a:latin typeface="Arial"/>
                        </a:rPr>
                        <a:t>ó</a:t>
                      </a:r>
                      <a:r>
                        <a:rPr kumimoji="0" lang="es-ES" sz="1400" b="1" i="1" u="none" strike="noStrike" cap="none" normalizeH="0" baseline="0">
                          <a:ln>
                            <a:noFill/>
                          </a:ln>
                          <a:solidFill>
                            <a:schemeClr val="tx1"/>
                          </a:solidFill>
                          <a:effectLst/>
                          <a:latin typeface="Tahoma" pitchFamily="34" charset="0"/>
                        </a:rPr>
                        <a:t>n en cohesi</a:t>
                      </a:r>
                      <a:r>
                        <a:rPr kumimoji="0" lang="es-ES" sz="1400" b="1" i="1" u="none" strike="noStrike" cap="none" normalizeH="0" baseline="0">
                          <a:ln>
                            <a:noFill/>
                          </a:ln>
                          <a:solidFill>
                            <a:schemeClr val="tx1"/>
                          </a:solidFill>
                          <a:effectLst/>
                          <a:latin typeface="Arial"/>
                        </a:rPr>
                        <a:t>ó</a:t>
                      </a:r>
                      <a:r>
                        <a:rPr kumimoji="0" lang="es-ES" sz="1400" b="1" i="1" u="none" strike="noStrike" cap="none" normalizeH="0" baseline="0">
                          <a:ln>
                            <a:noFill/>
                          </a:ln>
                          <a:solidFill>
                            <a:schemeClr val="tx1"/>
                          </a:solidFill>
                          <a:effectLst/>
                          <a:latin typeface="Tahoma" pitchFamily="34" charset="0"/>
                        </a:rPr>
                        <a:t>n social </a:t>
                      </a:r>
                      <a:endParaRPr kumimoji="0" lang="es-ES" sz="14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Estudios de preinversi</a:t>
                      </a:r>
                      <a:r>
                        <a:rPr kumimoji="0" lang="es-ES" sz="1400" b="0" i="0" u="none" strike="noStrike" cap="none" normalizeH="0" baseline="0">
                          <a:ln>
                            <a:noFill/>
                          </a:ln>
                          <a:solidFill>
                            <a:schemeClr val="tx1"/>
                          </a:solidFill>
                          <a:effectLst/>
                          <a:latin typeface="Arial"/>
                        </a:rPr>
                        <a:t>ó</a:t>
                      </a:r>
                      <a:r>
                        <a:rPr kumimoji="0" lang="es-ES" sz="1400" b="0" i="0" u="none" strike="noStrike" cap="none" normalizeH="0" baseline="0">
                          <a:ln>
                            <a:noFill/>
                          </a:ln>
                          <a:solidFill>
                            <a:schemeClr val="tx1"/>
                          </a:solidFill>
                          <a:effectLst/>
                          <a:latin typeface="Tahoma" pitchFamily="34" charset="0"/>
                        </a:rPr>
                        <a:t>n para modalidades de capacitaci</a:t>
                      </a:r>
                      <a:r>
                        <a:rPr kumimoji="0" lang="es-ES" sz="1400" b="0" i="0" u="none" strike="noStrike" cap="none" normalizeH="0" baseline="0">
                          <a:ln>
                            <a:noFill/>
                          </a:ln>
                          <a:solidFill>
                            <a:schemeClr val="tx1"/>
                          </a:solidFill>
                          <a:effectLst/>
                          <a:latin typeface="Arial"/>
                        </a:rPr>
                        <a:t>ó</a:t>
                      </a:r>
                      <a:r>
                        <a:rPr kumimoji="0" lang="es-ES" sz="1400" b="0" i="0" u="none" strike="noStrike" cap="none" normalizeH="0" baseline="0">
                          <a:ln>
                            <a:noFill/>
                          </a:ln>
                          <a:solidFill>
                            <a:schemeClr val="tx1"/>
                          </a:solidFill>
                          <a:effectLst/>
                          <a:latin typeface="Tahoma" pitchFamily="34" charset="0"/>
                        </a:rPr>
                        <a:t>n </a:t>
                      </a:r>
                      <a:endParaRPr kumimoji="0" lang="es-ES" sz="14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          $20.000.000 </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19138">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Componente 3</a:t>
                      </a:r>
                    </a:p>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(CAPACITACI</a:t>
                      </a:r>
                      <a:r>
                        <a:rPr kumimoji="0" lang="es-ES" sz="1400" b="1" i="0" u="none" strike="noStrike" cap="none" normalizeH="0" baseline="0">
                          <a:ln>
                            <a:noFill/>
                          </a:ln>
                          <a:solidFill>
                            <a:schemeClr val="tx1"/>
                          </a:solidFill>
                          <a:effectLst/>
                          <a:latin typeface="Arial"/>
                        </a:rPr>
                        <a:t>Ó</a:t>
                      </a:r>
                      <a:r>
                        <a:rPr kumimoji="0" lang="es-ES" sz="1400" b="1" i="0" u="none" strike="noStrike" cap="none" normalizeH="0" baseline="0">
                          <a:ln>
                            <a:noFill/>
                          </a:ln>
                          <a:solidFill>
                            <a:schemeClr val="tx1"/>
                          </a:solidFill>
                          <a:effectLst/>
                          <a:latin typeface="Tahoma" pitchFamily="34" charset="0"/>
                        </a:rPr>
                        <a:t>N) </a:t>
                      </a:r>
                      <a:endParaRPr kumimoji="0" lang="es-ES" sz="14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1" u="none" strike="noStrike" cap="none" normalizeH="0" baseline="0">
                          <a:ln>
                            <a:noFill/>
                          </a:ln>
                          <a:solidFill>
                            <a:schemeClr val="tx1"/>
                          </a:solidFill>
                          <a:effectLst/>
                          <a:latin typeface="Tahoma" pitchFamily="34" charset="0"/>
                        </a:rPr>
                        <a:t>Campa</a:t>
                      </a:r>
                      <a:r>
                        <a:rPr kumimoji="0" lang="es-ES" sz="1400" b="1" i="1" u="none" strike="noStrike" cap="none" normalizeH="0" baseline="0">
                          <a:ln>
                            <a:noFill/>
                          </a:ln>
                          <a:solidFill>
                            <a:schemeClr val="tx1"/>
                          </a:solidFill>
                          <a:effectLst/>
                          <a:latin typeface="Arial"/>
                        </a:rPr>
                        <a:t>ñ</a:t>
                      </a:r>
                      <a:r>
                        <a:rPr kumimoji="0" lang="es-ES" sz="1400" b="1" i="1" u="none" strike="noStrike" cap="none" normalizeH="0" baseline="0">
                          <a:ln>
                            <a:noFill/>
                          </a:ln>
                          <a:solidFill>
                            <a:schemeClr val="tx1"/>
                          </a:solidFill>
                          <a:effectLst/>
                          <a:latin typeface="Tahoma" pitchFamily="34" charset="0"/>
                        </a:rPr>
                        <a:t>a de comunicaci</a:t>
                      </a:r>
                      <a:r>
                        <a:rPr kumimoji="0" lang="es-ES" sz="1400" b="1" i="1" u="none" strike="noStrike" cap="none" normalizeH="0" baseline="0">
                          <a:ln>
                            <a:noFill/>
                          </a:ln>
                          <a:solidFill>
                            <a:schemeClr val="tx1"/>
                          </a:solidFill>
                          <a:effectLst/>
                          <a:latin typeface="Arial"/>
                        </a:rPr>
                        <a:t>ó</a:t>
                      </a:r>
                      <a:r>
                        <a:rPr kumimoji="0" lang="es-ES" sz="1400" b="1" i="1" u="none" strike="noStrike" cap="none" normalizeH="0" baseline="0">
                          <a:ln>
                            <a:noFill/>
                          </a:ln>
                          <a:solidFill>
                            <a:schemeClr val="tx1"/>
                          </a:solidFill>
                          <a:effectLst/>
                          <a:latin typeface="Tahoma" pitchFamily="34" charset="0"/>
                        </a:rPr>
                        <a:t>n en programas de vivienda</a:t>
                      </a:r>
                      <a:endParaRPr kumimoji="0" lang="es-ES" sz="14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0" i="0" u="none" strike="noStrike" cap="none" normalizeH="0" baseline="0" dirty="0">
                          <a:ln>
                            <a:noFill/>
                          </a:ln>
                          <a:solidFill>
                            <a:schemeClr val="tx1"/>
                          </a:solidFill>
                          <a:effectLst/>
                          <a:latin typeface="Tahoma" pitchFamily="34" charset="0"/>
                        </a:rPr>
                        <a:t>Estudios de </a:t>
                      </a:r>
                      <a:r>
                        <a:rPr kumimoji="0" lang="es-ES" sz="1400" b="0" i="0" u="none" strike="noStrike" cap="none" normalizeH="0" baseline="0" dirty="0" err="1">
                          <a:ln>
                            <a:noFill/>
                          </a:ln>
                          <a:solidFill>
                            <a:schemeClr val="tx1"/>
                          </a:solidFill>
                          <a:effectLst/>
                          <a:latin typeface="Tahoma" pitchFamily="34" charset="0"/>
                        </a:rPr>
                        <a:t>preinversi</a:t>
                      </a:r>
                      <a:r>
                        <a:rPr kumimoji="0" lang="es-ES" sz="1400" b="0" i="0" u="none" strike="noStrike" cap="none" normalizeH="0" baseline="0" dirty="0" err="1">
                          <a:ln>
                            <a:noFill/>
                          </a:ln>
                          <a:solidFill>
                            <a:schemeClr val="tx1"/>
                          </a:solidFill>
                          <a:effectLst/>
                          <a:latin typeface="Arial"/>
                        </a:rPr>
                        <a:t>ó</a:t>
                      </a:r>
                      <a:r>
                        <a:rPr kumimoji="0" lang="es-ES" sz="1400" b="0" i="0" u="none" strike="noStrike" cap="none" normalizeH="0" baseline="0" dirty="0" err="1">
                          <a:ln>
                            <a:noFill/>
                          </a:ln>
                          <a:solidFill>
                            <a:schemeClr val="tx1"/>
                          </a:solidFill>
                          <a:effectLst/>
                          <a:latin typeface="Tahoma" pitchFamily="34" charset="0"/>
                        </a:rPr>
                        <a:t>n</a:t>
                      </a:r>
                      <a:r>
                        <a:rPr kumimoji="0" lang="es-ES" sz="1400" b="0" i="0" u="none" strike="noStrike" cap="none" normalizeH="0" baseline="0" dirty="0">
                          <a:ln>
                            <a:noFill/>
                          </a:ln>
                          <a:solidFill>
                            <a:schemeClr val="tx1"/>
                          </a:solidFill>
                          <a:effectLst/>
                          <a:latin typeface="Tahoma" pitchFamily="34" charset="0"/>
                        </a:rPr>
                        <a:t> </a:t>
                      </a:r>
                      <a:endParaRPr kumimoji="0" lang="es-ES" sz="14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          $30.000.000 </a:t>
                      </a:r>
                      <a:endParaRPr kumimoji="0" lang="es-ES" sz="14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5"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7267" name="Group 3"/>
          <p:cNvGraphicFramePr>
            <a:graphicFrameLocks noGrp="1"/>
          </p:cNvGraphicFramePr>
          <p:nvPr>
            <p:ph/>
          </p:nvPr>
        </p:nvGraphicFramePr>
        <p:xfrm>
          <a:off x="250825" y="1700213"/>
          <a:ext cx="8642350" cy="4937760"/>
        </p:xfrm>
        <a:graphic>
          <a:graphicData uri="http://schemas.openxmlformats.org/drawingml/2006/table">
            <a:tbl>
              <a:tblPr/>
              <a:tblGrid>
                <a:gridCol w="1296988">
                  <a:extLst>
                    <a:ext uri="{9D8B030D-6E8A-4147-A177-3AD203B41FA5}">
                      <a16:colId xmlns:a16="http://schemas.microsoft.com/office/drawing/2014/main" val="20000"/>
                    </a:ext>
                  </a:extLst>
                </a:gridCol>
                <a:gridCol w="1439862">
                  <a:extLst>
                    <a:ext uri="{9D8B030D-6E8A-4147-A177-3AD203B41FA5}">
                      <a16:colId xmlns:a16="http://schemas.microsoft.com/office/drawing/2014/main" val="20001"/>
                    </a:ext>
                  </a:extLst>
                </a:gridCol>
                <a:gridCol w="3565525">
                  <a:extLst>
                    <a:ext uri="{9D8B030D-6E8A-4147-A177-3AD203B41FA5}">
                      <a16:colId xmlns:a16="http://schemas.microsoft.com/office/drawing/2014/main" val="20002"/>
                    </a:ext>
                  </a:extLst>
                </a:gridCol>
                <a:gridCol w="2339975">
                  <a:extLst>
                    <a:ext uri="{9D8B030D-6E8A-4147-A177-3AD203B41FA5}">
                      <a16:colId xmlns:a16="http://schemas.microsoft.com/office/drawing/2014/main" val="20003"/>
                    </a:ext>
                  </a:extLst>
                </a:gridCol>
              </a:tblGrid>
              <a:tr h="161925">
                <a:tc gridSpan="4">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INVERSI</a:t>
                      </a:r>
                      <a:r>
                        <a:rPr kumimoji="0" lang="es-ES" sz="1600" b="1" i="0" u="none" strike="noStrike" cap="none" normalizeH="0" baseline="0">
                          <a:ln>
                            <a:noFill/>
                          </a:ln>
                          <a:solidFill>
                            <a:schemeClr val="tx1"/>
                          </a:solidFill>
                          <a:effectLst/>
                          <a:latin typeface="Arial"/>
                        </a:rPr>
                        <a:t>Ó</a:t>
                      </a:r>
                      <a:r>
                        <a:rPr kumimoji="0" lang="es-ES" sz="1600" b="1" i="0" u="none" strike="noStrike" cap="none" normalizeH="0" baseline="0">
                          <a:ln>
                            <a:noFill/>
                          </a:ln>
                          <a:solidFill>
                            <a:schemeClr val="tx1"/>
                          </a:solidFill>
                          <a:effectLst/>
                          <a:latin typeface="Tahoma" pitchFamily="34" charset="0"/>
                        </a:rPr>
                        <a:t>N</a:t>
                      </a:r>
                      <a:endParaRPr kumimoji="0" lang="es-ES" sz="16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01613">
                <a:tc rowSpan="10">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Componente 1</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(Obras físicas)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10">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200" b="1" i="1" u="none" strike="noStrike" cap="none" normalizeH="0" baseline="0">
                          <a:ln>
                            <a:noFill/>
                          </a:ln>
                          <a:solidFill>
                            <a:schemeClr val="tx1"/>
                          </a:solidFill>
                          <a:effectLst/>
                          <a:latin typeface="Tahoma" pitchFamily="34" charset="0"/>
                        </a:rPr>
                        <a:t>Viviendas unifamiliares construidas y entregadas a la poblaci</a:t>
                      </a:r>
                      <a:r>
                        <a:rPr kumimoji="0" lang="es-ES" sz="1200" b="1" i="1" u="none" strike="noStrike" cap="none" normalizeH="0" baseline="0">
                          <a:ln>
                            <a:noFill/>
                          </a:ln>
                          <a:solidFill>
                            <a:schemeClr val="tx1"/>
                          </a:solidFill>
                          <a:effectLst/>
                          <a:latin typeface="Arial"/>
                        </a:rPr>
                        <a:t>ó</a:t>
                      </a:r>
                      <a:r>
                        <a:rPr kumimoji="0" lang="es-ES" sz="1200" b="1" i="1" u="none" strike="noStrike" cap="none" normalizeH="0" baseline="0">
                          <a:ln>
                            <a:noFill/>
                          </a:ln>
                          <a:solidFill>
                            <a:schemeClr val="tx1"/>
                          </a:solidFill>
                          <a:effectLst/>
                          <a:latin typeface="Tahoma" pitchFamily="34" charset="0"/>
                        </a:rPr>
                        <a:t>n objetivo</a:t>
                      </a:r>
                      <a:endParaRPr kumimoji="0" lang="es-ES" sz="12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Realizar obras previas </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$200.000.000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00025">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Adquirir Terreno </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$1.000.000.000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00025">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Realizar construcci</a:t>
                      </a:r>
                      <a:r>
                        <a:rPr kumimoji="0" lang="es-ES" sz="1000" b="0" i="0" u="none" strike="noStrike" cap="none" normalizeH="0" baseline="0">
                          <a:ln>
                            <a:noFill/>
                          </a:ln>
                          <a:solidFill>
                            <a:schemeClr val="tx1"/>
                          </a:solidFill>
                          <a:effectLst/>
                          <a:latin typeface="Arial"/>
                        </a:rPr>
                        <a:t>ó</a:t>
                      </a:r>
                      <a:r>
                        <a:rPr kumimoji="0" lang="es-ES" sz="1000" b="0" i="0" u="none" strike="noStrike" cap="none" normalizeH="0" baseline="0">
                          <a:ln>
                            <a:noFill/>
                          </a:ln>
                          <a:solidFill>
                            <a:schemeClr val="tx1"/>
                          </a:solidFill>
                          <a:effectLst/>
                          <a:latin typeface="Tahoma" pitchFamily="34" charset="0"/>
                        </a:rPr>
                        <a:t>n de vivienda </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$2.520.000.000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01613">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Realizar instalaci</a:t>
                      </a:r>
                      <a:r>
                        <a:rPr kumimoji="0" lang="es-ES" sz="1000" b="0" i="0" u="none" strike="noStrike" cap="none" normalizeH="0" baseline="0">
                          <a:ln>
                            <a:noFill/>
                          </a:ln>
                          <a:solidFill>
                            <a:schemeClr val="tx1"/>
                          </a:solidFill>
                          <a:effectLst/>
                          <a:latin typeface="Arial"/>
                        </a:rPr>
                        <a:t>ó</a:t>
                      </a:r>
                      <a:r>
                        <a:rPr kumimoji="0" lang="es-ES" sz="1000" b="0" i="0" u="none" strike="noStrike" cap="none" normalizeH="0" baseline="0">
                          <a:ln>
                            <a:noFill/>
                          </a:ln>
                          <a:solidFill>
                            <a:schemeClr val="tx1"/>
                          </a:solidFill>
                          <a:effectLst/>
                          <a:latin typeface="Tahoma" pitchFamily="34" charset="0"/>
                        </a:rPr>
                        <a:t>n de alcantarillado</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$ 500.000.000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00025">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Realizar pavimentaci</a:t>
                      </a:r>
                      <a:r>
                        <a:rPr kumimoji="0" lang="es-ES" sz="1000" b="0" i="0" u="none" strike="noStrike" cap="none" normalizeH="0" baseline="0">
                          <a:ln>
                            <a:noFill/>
                          </a:ln>
                          <a:solidFill>
                            <a:schemeClr val="tx1"/>
                          </a:solidFill>
                          <a:effectLst/>
                          <a:latin typeface="Arial"/>
                        </a:rPr>
                        <a:t>ó</a:t>
                      </a:r>
                      <a:r>
                        <a:rPr kumimoji="0" lang="es-ES" sz="1000" b="0" i="0" u="none" strike="noStrike" cap="none" normalizeH="0" baseline="0">
                          <a:ln>
                            <a:noFill/>
                          </a:ln>
                          <a:solidFill>
                            <a:schemeClr val="tx1"/>
                          </a:solidFill>
                          <a:effectLst/>
                          <a:latin typeface="Tahoma" pitchFamily="34" charset="0"/>
                        </a:rPr>
                        <a:t>n de calles </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$ 350.000.000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00025">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Realizar Instalaci</a:t>
                      </a:r>
                      <a:r>
                        <a:rPr kumimoji="0" lang="es-ES" sz="1000" b="0" i="0" u="none" strike="noStrike" cap="none" normalizeH="0" baseline="0">
                          <a:ln>
                            <a:noFill/>
                          </a:ln>
                          <a:solidFill>
                            <a:schemeClr val="tx1"/>
                          </a:solidFill>
                          <a:effectLst/>
                          <a:latin typeface="Arial"/>
                        </a:rPr>
                        <a:t>ó</a:t>
                      </a:r>
                      <a:r>
                        <a:rPr kumimoji="0" lang="es-ES" sz="1000" b="0" i="0" u="none" strike="noStrike" cap="none" normalizeH="0" baseline="0">
                          <a:ln>
                            <a:noFill/>
                          </a:ln>
                          <a:solidFill>
                            <a:schemeClr val="tx1"/>
                          </a:solidFill>
                          <a:effectLst/>
                          <a:latin typeface="Tahoma" pitchFamily="34" charset="0"/>
                        </a:rPr>
                        <a:t>n de agua potable </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485.250.000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46075">
                <a:tc vMerge="1">
                  <a:txBody>
                    <a:bodyPr/>
                    <a:lstStyle/>
                    <a:p>
                      <a:endParaRPr lang="en-US"/>
                    </a:p>
                  </a:txBody>
                  <a:tcPr/>
                </a:tc>
                <a:tc vMerge="1">
                  <a:txBody>
                    <a:bodyPr/>
                    <a:lstStyle/>
                    <a:p>
                      <a:endParaRPr 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Otras actividades (gastos de honorarios, fiscalizaci</a:t>
                      </a:r>
                      <a:r>
                        <a:rPr kumimoji="0" lang="es-ES" sz="1000" b="0" i="0" u="none" strike="noStrike" cap="none" normalizeH="0" baseline="0">
                          <a:ln>
                            <a:noFill/>
                          </a:ln>
                          <a:solidFill>
                            <a:schemeClr val="tx1"/>
                          </a:solidFill>
                          <a:effectLst/>
                          <a:latin typeface="Arial"/>
                        </a:rPr>
                        <a:t>ó</a:t>
                      </a:r>
                      <a:r>
                        <a:rPr kumimoji="0" lang="es-ES" sz="1000" b="0" i="0" u="none" strike="noStrike" cap="none" normalizeH="0" baseline="0">
                          <a:ln>
                            <a:noFill/>
                          </a:ln>
                          <a:solidFill>
                            <a:schemeClr val="tx1"/>
                          </a:solidFill>
                          <a:effectLst/>
                          <a:latin typeface="Tahoma" pitchFamily="34" charset="0"/>
                        </a:rPr>
                        <a:t>n, controles administrativos, procesos de contrataci</a:t>
                      </a:r>
                      <a:r>
                        <a:rPr kumimoji="0" lang="es-ES" sz="1000" b="0" i="0" u="none" strike="noStrike" cap="none" normalizeH="0" baseline="0">
                          <a:ln>
                            <a:noFill/>
                          </a:ln>
                          <a:solidFill>
                            <a:schemeClr val="tx1"/>
                          </a:solidFill>
                          <a:effectLst/>
                          <a:latin typeface="Arial"/>
                        </a:rPr>
                        <a:t>ó</a:t>
                      </a:r>
                      <a:r>
                        <a:rPr kumimoji="0" lang="es-ES" sz="1000" b="0" i="0" u="none" strike="noStrike" cap="none" normalizeH="0" baseline="0">
                          <a:ln>
                            <a:noFill/>
                          </a:ln>
                          <a:solidFill>
                            <a:schemeClr val="tx1"/>
                          </a:solidFill>
                          <a:effectLst/>
                          <a:latin typeface="Tahoma" pitchFamily="34" charset="0"/>
                        </a:rPr>
                        <a:t>n)</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$2.000.000.000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180975">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Realizar instalaciones domiciliarias </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$ 250.000.000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82563">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Realizar obras de terminaci</a:t>
                      </a:r>
                      <a:r>
                        <a:rPr kumimoji="0" lang="es-ES" sz="1000" b="0" i="0" u="none" strike="noStrike" cap="none" normalizeH="0" baseline="0">
                          <a:ln>
                            <a:noFill/>
                          </a:ln>
                          <a:solidFill>
                            <a:schemeClr val="tx1"/>
                          </a:solidFill>
                          <a:effectLst/>
                          <a:latin typeface="Arial"/>
                        </a:rPr>
                        <a:t>ó</a:t>
                      </a:r>
                      <a:r>
                        <a:rPr kumimoji="0" lang="es-ES" sz="1000" b="0" i="0" u="none" strike="noStrike" cap="none" normalizeH="0" baseline="0">
                          <a:ln>
                            <a:noFill/>
                          </a:ln>
                          <a:solidFill>
                            <a:schemeClr val="tx1"/>
                          </a:solidFill>
                          <a:effectLst/>
                          <a:latin typeface="Tahoma" pitchFamily="34" charset="0"/>
                        </a:rPr>
                        <a:t>n </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$ 350.000.000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80975">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Realizar obras complementarias </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$ 150.000.000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11138">
                <a:tc rowSpan="4">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Componente 2</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s-ES" sz="1100" b="1" i="0" u="none" strike="noStrike" cap="none" normalizeH="0" baseline="0">
                          <a:ln>
                            <a:noFill/>
                          </a:ln>
                          <a:solidFill>
                            <a:schemeClr val="tx1"/>
                          </a:solidFill>
                          <a:effectLst/>
                          <a:latin typeface="Tahoma" pitchFamily="34" charset="0"/>
                        </a:rPr>
                        <a:t>(Capacitación)</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s-ES" sz="1100" b="1" i="0" u="none" strike="noStrike" cap="none" normalizeH="0" baseline="0">
                        <a:ln>
                          <a:noFill/>
                        </a:ln>
                        <a:solidFill>
                          <a:schemeClr val="tx1"/>
                        </a:solidFill>
                        <a:effectLst/>
                        <a:latin typeface="Tahoma"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200" b="1" i="1" u="none" strike="noStrike" cap="none" normalizeH="0" baseline="0">
                          <a:ln>
                            <a:noFill/>
                          </a:ln>
                          <a:solidFill>
                            <a:schemeClr val="tx1"/>
                          </a:solidFill>
                          <a:effectLst/>
                          <a:latin typeface="Tahoma" pitchFamily="34" charset="0"/>
                        </a:rPr>
                        <a:t>Campa</a:t>
                      </a:r>
                      <a:r>
                        <a:rPr kumimoji="0" lang="es-ES" sz="1200" b="1" i="1" u="none" strike="noStrike" cap="none" normalizeH="0" baseline="0">
                          <a:ln>
                            <a:noFill/>
                          </a:ln>
                          <a:solidFill>
                            <a:schemeClr val="tx1"/>
                          </a:solidFill>
                          <a:effectLst/>
                          <a:latin typeface="Arial"/>
                        </a:rPr>
                        <a:t>ñ</a:t>
                      </a:r>
                      <a:r>
                        <a:rPr kumimoji="0" lang="es-ES" sz="1200" b="1" i="1" u="none" strike="noStrike" cap="none" normalizeH="0" baseline="0">
                          <a:ln>
                            <a:noFill/>
                          </a:ln>
                          <a:solidFill>
                            <a:schemeClr val="tx1"/>
                          </a:solidFill>
                          <a:effectLst/>
                          <a:latin typeface="Tahoma" pitchFamily="34" charset="0"/>
                        </a:rPr>
                        <a:t>a de capacitaci</a:t>
                      </a:r>
                      <a:r>
                        <a:rPr kumimoji="0" lang="es-ES" sz="1200" b="1" i="1" u="none" strike="noStrike" cap="none" normalizeH="0" baseline="0">
                          <a:ln>
                            <a:noFill/>
                          </a:ln>
                          <a:solidFill>
                            <a:schemeClr val="tx1"/>
                          </a:solidFill>
                          <a:effectLst/>
                          <a:latin typeface="Arial"/>
                        </a:rPr>
                        <a:t>ó</a:t>
                      </a:r>
                      <a:r>
                        <a:rPr kumimoji="0" lang="es-ES" sz="1200" b="1" i="1" u="none" strike="noStrike" cap="none" normalizeH="0" baseline="0">
                          <a:ln>
                            <a:noFill/>
                          </a:ln>
                          <a:solidFill>
                            <a:schemeClr val="tx1"/>
                          </a:solidFill>
                          <a:effectLst/>
                          <a:latin typeface="Tahoma" pitchFamily="34" charset="0"/>
                        </a:rPr>
                        <a:t>n en cohesi</a:t>
                      </a:r>
                      <a:r>
                        <a:rPr kumimoji="0" lang="es-ES" sz="1200" b="1" i="1" u="none" strike="noStrike" cap="none" normalizeH="0" baseline="0">
                          <a:ln>
                            <a:noFill/>
                          </a:ln>
                          <a:solidFill>
                            <a:schemeClr val="tx1"/>
                          </a:solidFill>
                          <a:effectLst/>
                          <a:latin typeface="Arial"/>
                        </a:rPr>
                        <a:t>ó</a:t>
                      </a:r>
                      <a:r>
                        <a:rPr kumimoji="0" lang="es-ES" sz="1200" b="1" i="1" u="none" strike="noStrike" cap="none" normalizeH="0" baseline="0">
                          <a:ln>
                            <a:noFill/>
                          </a:ln>
                          <a:solidFill>
                            <a:schemeClr val="tx1"/>
                          </a:solidFill>
                          <a:effectLst/>
                          <a:latin typeface="Tahoma" pitchFamily="34" charset="0"/>
                        </a:rPr>
                        <a:t>n social </a:t>
                      </a:r>
                      <a:endParaRPr kumimoji="0" lang="es-ES" sz="12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Adquirir materiales para el desarrollo de las capacitaciones </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$ 100.000.000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01613">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Relocalizar a los beneficiarios</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$ 220.000.000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00025">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Dise</a:t>
                      </a:r>
                      <a:r>
                        <a:rPr kumimoji="0" lang="es-ES" sz="1000" b="0" i="0" u="none" strike="noStrike" cap="none" normalizeH="0" baseline="0">
                          <a:ln>
                            <a:noFill/>
                          </a:ln>
                          <a:solidFill>
                            <a:schemeClr val="tx1"/>
                          </a:solidFill>
                          <a:effectLst/>
                          <a:latin typeface="Arial"/>
                        </a:rPr>
                        <a:t>ñ</a:t>
                      </a:r>
                      <a:r>
                        <a:rPr kumimoji="0" lang="es-ES" sz="1000" b="0" i="0" u="none" strike="noStrike" cap="none" normalizeH="0" baseline="0">
                          <a:ln>
                            <a:noFill/>
                          </a:ln>
                          <a:solidFill>
                            <a:schemeClr val="tx1"/>
                          </a:solidFill>
                          <a:effectLst/>
                          <a:latin typeface="Tahoma" pitchFamily="34" charset="0"/>
                        </a:rPr>
                        <a:t>o de la campa</a:t>
                      </a:r>
                      <a:r>
                        <a:rPr kumimoji="0" lang="es-ES" sz="1000" b="0" i="0" u="none" strike="noStrike" cap="none" normalizeH="0" baseline="0">
                          <a:ln>
                            <a:noFill/>
                          </a:ln>
                          <a:solidFill>
                            <a:schemeClr val="tx1"/>
                          </a:solidFill>
                          <a:effectLst/>
                          <a:latin typeface="Arial"/>
                        </a:rPr>
                        <a:t>ñ</a:t>
                      </a:r>
                      <a:r>
                        <a:rPr kumimoji="0" lang="es-ES" sz="1000" b="0" i="0" u="none" strike="noStrike" cap="none" normalizeH="0" baseline="0">
                          <a:ln>
                            <a:noFill/>
                          </a:ln>
                          <a:solidFill>
                            <a:schemeClr val="tx1"/>
                          </a:solidFill>
                          <a:effectLst/>
                          <a:latin typeface="Tahoma" pitchFamily="34" charset="0"/>
                        </a:rPr>
                        <a:t>a</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$ 300.000.000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346075">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Otras actividades (gastos de honorarios, fiscalizaci</a:t>
                      </a:r>
                      <a:r>
                        <a:rPr kumimoji="0" lang="es-ES" sz="1000" b="0" i="0" u="none" strike="noStrike" cap="none" normalizeH="0" baseline="0">
                          <a:ln>
                            <a:noFill/>
                          </a:ln>
                          <a:solidFill>
                            <a:schemeClr val="tx1"/>
                          </a:solidFill>
                          <a:effectLst/>
                          <a:latin typeface="Arial"/>
                        </a:rPr>
                        <a:t>ó</a:t>
                      </a:r>
                      <a:r>
                        <a:rPr kumimoji="0" lang="es-ES" sz="1000" b="0" i="0" u="none" strike="noStrike" cap="none" normalizeH="0" baseline="0">
                          <a:ln>
                            <a:noFill/>
                          </a:ln>
                          <a:solidFill>
                            <a:schemeClr val="tx1"/>
                          </a:solidFill>
                          <a:effectLst/>
                          <a:latin typeface="Tahoma" pitchFamily="34" charset="0"/>
                        </a:rPr>
                        <a:t>n, controles administrativos, procesos de contrataci</a:t>
                      </a:r>
                      <a:r>
                        <a:rPr kumimoji="0" lang="es-ES" sz="1000" b="0" i="0" u="none" strike="noStrike" cap="none" normalizeH="0" baseline="0">
                          <a:ln>
                            <a:noFill/>
                          </a:ln>
                          <a:solidFill>
                            <a:schemeClr val="tx1"/>
                          </a:solidFill>
                          <a:effectLst/>
                          <a:latin typeface="Arial"/>
                        </a:rPr>
                        <a:t>ó</a:t>
                      </a:r>
                      <a:r>
                        <a:rPr kumimoji="0" lang="es-ES" sz="1000" b="0" i="0" u="none" strike="noStrike" cap="none" normalizeH="0" baseline="0">
                          <a:ln>
                            <a:noFill/>
                          </a:ln>
                          <a:solidFill>
                            <a:schemeClr val="tx1"/>
                          </a:solidFill>
                          <a:effectLst/>
                          <a:latin typeface="Tahoma" pitchFamily="34" charset="0"/>
                        </a:rPr>
                        <a:t>n)</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$ 500.000.000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211138">
                <a:tc rowSpan="3">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Componente 3</a:t>
                      </a:r>
                    </a:p>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100" b="1" i="0" u="none" strike="noStrike" cap="none" normalizeH="0" baseline="0">
                          <a:ln>
                            <a:noFill/>
                          </a:ln>
                          <a:solidFill>
                            <a:schemeClr val="tx1"/>
                          </a:solidFill>
                          <a:effectLst/>
                          <a:latin typeface="Tahoma" pitchFamily="34" charset="0"/>
                        </a:rPr>
                        <a:t>(Capacitación)</a:t>
                      </a:r>
                      <a:r>
                        <a:rPr kumimoji="0" lang="es-ES" sz="1200" b="1" i="0" u="none" strike="noStrike" cap="none" normalizeH="0" baseline="0">
                          <a:ln>
                            <a:noFill/>
                          </a:ln>
                          <a:solidFill>
                            <a:schemeClr val="tx1"/>
                          </a:solidFill>
                          <a:effectLst/>
                          <a:latin typeface="Tahoma" pitchFamily="34"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200" b="1" i="1" u="none" strike="noStrike" cap="none" normalizeH="0" baseline="0">
                          <a:ln>
                            <a:noFill/>
                          </a:ln>
                          <a:solidFill>
                            <a:schemeClr val="tx1"/>
                          </a:solidFill>
                          <a:effectLst/>
                          <a:latin typeface="Tahoma" pitchFamily="34" charset="0"/>
                        </a:rPr>
                        <a:t>Campa</a:t>
                      </a:r>
                      <a:r>
                        <a:rPr kumimoji="0" lang="es-ES" sz="1200" b="1" i="1" u="none" strike="noStrike" cap="none" normalizeH="0" baseline="0">
                          <a:ln>
                            <a:noFill/>
                          </a:ln>
                          <a:solidFill>
                            <a:schemeClr val="tx1"/>
                          </a:solidFill>
                          <a:effectLst/>
                          <a:latin typeface="Arial"/>
                        </a:rPr>
                        <a:t>ñ</a:t>
                      </a:r>
                      <a:r>
                        <a:rPr kumimoji="0" lang="es-ES" sz="1200" b="1" i="1" u="none" strike="noStrike" cap="none" normalizeH="0" baseline="0">
                          <a:ln>
                            <a:noFill/>
                          </a:ln>
                          <a:solidFill>
                            <a:schemeClr val="tx1"/>
                          </a:solidFill>
                          <a:effectLst/>
                          <a:latin typeface="Tahoma" pitchFamily="34" charset="0"/>
                        </a:rPr>
                        <a:t>a de comunicaci</a:t>
                      </a:r>
                      <a:r>
                        <a:rPr kumimoji="0" lang="es-ES" sz="1200" b="1" i="1" u="none" strike="noStrike" cap="none" normalizeH="0" baseline="0">
                          <a:ln>
                            <a:noFill/>
                          </a:ln>
                          <a:solidFill>
                            <a:schemeClr val="tx1"/>
                          </a:solidFill>
                          <a:effectLst/>
                          <a:latin typeface="Arial"/>
                        </a:rPr>
                        <a:t>ó</a:t>
                      </a:r>
                      <a:r>
                        <a:rPr kumimoji="0" lang="es-ES" sz="1200" b="1" i="1" u="none" strike="noStrike" cap="none" normalizeH="0" baseline="0">
                          <a:ln>
                            <a:noFill/>
                          </a:ln>
                          <a:solidFill>
                            <a:schemeClr val="tx1"/>
                          </a:solidFill>
                          <a:effectLst/>
                          <a:latin typeface="Tahoma" pitchFamily="34" charset="0"/>
                        </a:rPr>
                        <a:t>n en programas de vivienda</a:t>
                      </a:r>
                      <a:endParaRPr kumimoji="0" lang="es-ES" sz="12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Adquirir materiales para el desarrollo de las capacitaciones </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$ 350.000.000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200025">
                <a:tc vMerge="1">
                  <a:txBody>
                    <a:bodyPr/>
                    <a:lstStyle/>
                    <a:p>
                      <a:endParaRPr lang="en-US"/>
                    </a:p>
                  </a:txBody>
                  <a:tcPr/>
                </a:tc>
                <a:tc vMerge="1">
                  <a:txBody>
                    <a:bodyPr/>
                    <a:lstStyle/>
                    <a:p>
                      <a:endParaRPr lang="en-US"/>
                    </a:p>
                  </a:txBody>
                  <a:tcPr/>
                </a:tc>
                <a:tc>
                  <a:txBody>
                    <a:bodyPr/>
                    <a:lstStyle/>
                    <a:p>
                      <a:pPr marL="342900" marR="0" lvl="0" indent="-34290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Dise</a:t>
                      </a:r>
                      <a:r>
                        <a:rPr kumimoji="0" lang="es-ES" sz="1000" b="0" i="0" u="none" strike="noStrike" cap="none" normalizeH="0" baseline="0">
                          <a:ln>
                            <a:noFill/>
                          </a:ln>
                          <a:solidFill>
                            <a:schemeClr val="tx1"/>
                          </a:solidFill>
                          <a:effectLst/>
                          <a:latin typeface="Arial"/>
                        </a:rPr>
                        <a:t>ñ</a:t>
                      </a:r>
                      <a:r>
                        <a:rPr kumimoji="0" lang="es-ES" sz="1000" b="0" i="0" u="none" strike="noStrike" cap="none" normalizeH="0" baseline="0">
                          <a:ln>
                            <a:noFill/>
                          </a:ln>
                          <a:solidFill>
                            <a:schemeClr val="tx1"/>
                          </a:solidFill>
                          <a:effectLst/>
                          <a:latin typeface="Tahoma" pitchFamily="34" charset="0"/>
                        </a:rPr>
                        <a:t>o de la campa</a:t>
                      </a:r>
                      <a:r>
                        <a:rPr kumimoji="0" lang="es-ES" sz="1000" b="0" i="0" u="none" strike="noStrike" cap="none" normalizeH="0" baseline="0">
                          <a:ln>
                            <a:noFill/>
                          </a:ln>
                          <a:solidFill>
                            <a:schemeClr val="tx1"/>
                          </a:solidFill>
                          <a:effectLst/>
                          <a:latin typeface="Arial"/>
                        </a:rPr>
                        <a:t>ñ</a:t>
                      </a:r>
                      <a:r>
                        <a:rPr kumimoji="0" lang="es-ES" sz="1000" b="0" i="0" u="none" strike="noStrike" cap="none" normalizeH="0" baseline="0">
                          <a:ln>
                            <a:noFill/>
                          </a:ln>
                          <a:solidFill>
                            <a:schemeClr val="tx1"/>
                          </a:solidFill>
                          <a:effectLst/>
                          <a:latin typeface="Tahoma" pitchFamily="34" charset="0"/>
                        </a:rPr>
                        <a:t>a</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$ 155.750.000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r h="346075">
                <a:tc vMerge="1">
                  <a:txBody>
                    <a:bodyPr/>
                    <a:lstStyle/>
                    <a:p>
                      <a:endParaRPr lang="en-US"/>
                    </a:p>
                  </a:txBody>
                  <a:tcPr/>
                </a:tc>
                <a:tc vMerge="1">
                  <a:txBody>
                    <a:bodyPr/>
                    <a:lstStyle/>
                    <a:p>
                      <a:endParaRPr 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Otras actividades (gastos de honorarios, fiscalizaci</a:t>
                      </a:r>
                      <a:r>
                        <a:rPr kumimoji="0" lang="es-ES" sz="1000" b="0" i="0" u="none" strike="noStrike" cap="none" normalizeH="0" baseline="0">
                          <a:ln>
                            <a:noFill/>
                          </a:ln>
                          <a:solidFill>
                            <a:schemeClr val="tx1"/>
                          </a:solidFill>
                          <a:effectLst/>
                          <a:latin typeface="Arial"/>
                        </a:rPr>
                        <a:t>ó</a:t>
                      </a:r>
                      <a:r>
                        <a:rPr kumimoji="0" lang="es-ES" sz="1000" b="0" i="0" u="none" strike="noStrike" cap="none" normalizeH="0" baseline="0">
                          <a:ln>
                            <a:noFill/>
                          </a:ln>
                          <a:solidFill>
                            <a:schemeClr val="tx1"/>
                          </a:solidFill>
                          <a:effectLst/>
                          <a:latin typeface="Tahoma" pitchFamily="34" charset="0"/>
                        </a:rPr>
                        <a:t>n, controles administrativos, procesos de contrataci</a:t>
                      </a:r>
                      <a:r>
                        <a:rPr kumimoji="0" lang="es-ES" sz="1000" b="0" i="0" u="none" strike="noStrike" cap="none" normalizeH="0" baseline="0">
                          <a:ln>
                            <a:noFill/>
                          </a:ln>
                          <a:solidFill>
                            <a:schemeClr val="tx1"/>
                          </a:solidFill>
                          <a:effectLst/>
                          <a:latin typeface="Arial"/>
                        </a:rPr>
                        <a:t>ó</a:t>
                      </a:r>
                      <a:r>
                        <a:rPr kumimoji="0" lang="es-ES" sz="1000" b="0" i="0" u="none" strike="noStrike" cap="none" normalizeH="0" baseline="0">
                          <a:ln>
                            <a:noFill/>
                          </a:ln>
                          <a:solidFill>
                            <a:schemeClr val="tx1"/>
                          </a:solidFill>
                          <a:effectLst/>
                          <a:latin typeface="Tahoma" pitchFamily="34" charset="0"/>
                        </a:rPr>
                        <a:t>n)</a:t>
                      </a:r>
                      <a:endParaRPr kumimoji="0" lang="es-ES" sz="18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s-ES" sz="1000" b="0" i="0" u="none" strike="noStrike" cap="none" normalizeH="0" baseline="0">
                          <a:ln>
                            <a:noFill/>
                          </a:ln>
                          <a:solidFill>
                            <a:schemeClr val="tx1"/>
                          </a:solidFill>
                          <a:effectLst/>
                          <a:latin typeface="Tahoma" pitchFamily="34" charset="0"/>
                        </a:rPr>
                        <a:t>       $ 170.000.000 </a:t>
                      </a:r>
                      <a:endParaRPr kumimoji="0" lang="es-ES" sz="1800" b="0" i="0" u="none" strike="noStrike" cap="none" normalizeH="0" baseline="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7"/>
                  </a:ext>
                </a:extLst>
              </a:tr>
            </a:tbl>
          </a:graphicData>
        </a:graphic>
      </p:graphicFrame>
      <p:sp>
        <p:nvSpPr>
          <p:cNvPr id="5"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8322" name="Group 34"/>
          <p:cNvGraphicFramePr>
            <a:graphicFrameLocks noGrp="1"/>
          </p:cNvGraphicFramePr>
          <p:nvPr>
            <p:ph/>
          </p:nvPr>
        </p:nvGraphicFramePr>
        <p:xfrm>
          <a:off x="468313" y="2349500"/>
          <a:ext cx="8229600" cy="3328988"/>
        </p:xfrm>
        <a:graphic>
          <a:graphicData uri="http://schemas.openxmlformats.org/drawingml/2006/table">
            <a:tbl>
              <a:tblPr/>
              <a:tblGrid>
                <a:gridCol w="1512887">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gridCol w="2701925">
                  <a:extLst>
                    <a:ext uri="{9D8B030D-6E8A-4147-A177-3AD203B41FA5}">
                      <a16:colId xmlns:a16="http://schemas.microsoft.com/office/drawing/2014/main" val="20002"/>
                    </a:ext>
                  </a:extLst>
                </a:gridCol>
                <a:gridCol w="2071688">
                  <a:extLst>
                    <a:ext uri="{9D8B030D-6E8A-4147-A177-3AD203B41FA5}">
                      <a16:colId xmlns:a16="http://schemas.microsoft.com/office/drawing/2014/main" val="20003"/>
                    </a:ext>
                  </a:extLst>
                </a:gridCol>
              </a:tblGrid>
              <a:tr h="161925">
                <a:tc gridSpan="4">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Tahoma" pitchFamily="34" charset="0"/>
                        </a:rPr>
                        <a:t>OPERACIÓN</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8288">
                <a:tc rowSpan="2">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Componente 1</a:t>
                      </a:r>
                    </a:p>
                    <a:p>
                      <a:pPr marL="0" marR="0" lvl="0" indent="0" algn="l" defTabSz="914400" rtl="0" eaLnBrk="0" fontAlgn="ctr"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(Mantenimiento)</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1" u="none" strike="noStrike" cap="none" normalizeH="0" baseline="0">
                          <a:ln>
                            <a:noFill/>
                          </a:ln>
                          <a:solidFill>
                            <a:schemeClr val="tx1"/>
                          </a:solidFill>
                          <a:effectLst/>
                          <a:latin typeface="Tahoma" pitchFamily="34" charset="0"/>
                        </a:rPr>
                        <a:t>Viviendas unifamiliares construidas y entregadas a la población objetivo</a:t>
                      </a:r>
                      <a:endParaRPr kumimoji="0" lang="es-ES" sz="1400" b="1" i="0" u="none" strike="noStrike" cap="none" normalizeH="0" baseline="0">
                        <a:ln>
                          <a:noFill/>
                        </a:ln>
                        <a:solidFill>
                          <a:schemeClr val="tx1"/>
                        </a:solidFill>
                        <a:effectLst/>
                        <a:latin typeface="Tahoma"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Mantenimiento de alcantarillado, calles y tuberías.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         $150.000.000 </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7525">
                <a:tc vMerge="1">
                  <a:txBody>
                    <a:bodyPr/>
                    <a:lstStyle/>
                    <a:p>
                      <a:endParaRPr lang="en-US"/>
                    </a:p>
                  </a:txBody>
                  <a:tcPr/>
                </a:tc>
                <a:tc vMerge="1">
                  <a:txBody>
                    <a:bodyPr/>
                    <a:lstStyle/>
                    <a:p>
                      <a:endParaRPr lang="en-US"/>
                    </a:p>
                  </a:txBody>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Mantenimiento de las zonas comunes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      $1.388.000.000 </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90588">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Componente 2</a:t>
                      </a:r>
                    </a:p>
                    <a:p>
                      <a:pPr marL="0" marR="0" lvl="0" indent="0" algn="l" defTabSz="914400" rtl="0" eaLnBrk="0" fontAlgn="ctr"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(Mantenimiento)</a:t>
                      </a:r>
                    </a:p>
                    <a:p>
                      <a:pPr marL="0" marR="0" lvl="0" indent="0" algn="l" defTabSz="914400" rtl="0" eaLnBrk="0" fontAlgn="ctr" latinLnBrk="0" hangingPunct="0">
                        <a:lnSpc>
                          <a:spcPct val="100000"/>
                        </a:lnSpc>
                        <a:spcBef>
                          <a:spcPct val="0"/>
                        </a:spcBef>
                        <a:spcAft>
                          <a:spcPct val="0"/>
                        </a:spcAft>
                        <a:buClrTx/>
                        <a:buSzTx/>
                        <a:buFontTx/>
                        <a:buNone/>
                        <a:tabLst/>
                      </a:pPr>
                      <a:endParaRPr kumimoji="0" lang="es-ES" sz="1200" b="1" i="0" u="none" strike="noStrike" cap="none" normalizeH="0" baseline="0">
                        <a:ln>
                          <a:noFill/>
                        </a:ln>
                        <a:solidFill>
                          <a:schemeClr val="tx1"/>
                        </a:solidFill>
                        <a:effectLst/>
                        <a:latin typeface="Tahom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1" u="none" strike="noStrike" cap="none" normalizeH="0" baseline="0">
                          <a:ln>
                            <a:noFill/>
                          </a:ln>
                          <a:solidFill>
                            <a:schemeClr val="tx1"/>
                          </a:solidFill>
                          <a:effectLst/>
                          <a:latin typeface="Tahoma" pitchFamily="34" charset="0"/>
                        </a:rPr>
                        <a:t>Campaña de capacitación en cohesión social </a:t>
                      </a:r>
                      <a:endParaRPr kumimoji="0" lang="es-ES" sz="1400" b="1" i="0" u="none" strike="noStrike" cap="none" normalizeH="0" baseline="0">
                        <a:ln>
                          <a:noFill/>
                        </a:ln>
                        <a:solidFill>
                          <a:schemeClr val="tx1"/>
                        </a:solidFill>
                        <a:effectLst/>
                        <a:latin typeface="Tahoma"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Gastos de operación de la campaña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         $150.000.000 </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92163">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0" u="none" strike="noStrike" cap="none" normalizeH="0" baseline="0">
                          <a:ln>
                            <a:noFill/>
                          </a:ln>
                          <a:solidFill>
                            <a:schemeClr val="tx1"/>
                          </a:solidFill>
                          <a:effectLst/>
                          <a:latin typeface="Tahoma" pitchFamily="34" charset="0"/>
                        </a:rPr>
                        <a:t>Componente 3</a:t>
                      </a:r>
                    </a:p>
                    <a:p>
                      <a:pPr marL="0" marR="0" lvl="0" indent="0" algn="l" defTabSz="914400" rtl="0" eaLnBrk="0" fontAlgn="ctr" latinLnBrk="0" hangingPunct="0">
                        <a:lnSpc>
                          <a:spcPct val="100000"/>
                        </a:lnSpc>
                        <a:spcBef>
                          <a:spcPct val="0"/>
                        </a:spcBef>
                        <a:spcAft>
                          <a:spcPct val="0"/>
                        </a:spcAft>
                        <a:buClrTx/>
                        <a:buSzTx/>
                        <a:buFontTx/>
                        <a:buNone/>
                        <a:tabLst/>
                      </a:pPr>
                      <a:r>
                        <a:rPr kumimoji="0" lang="es-ES" sz="1200" b="1" i="0" u="none" strike="noStrike" cap="none" normalizeH="0" baseline="0">
                          <a:ln>
                            <a:noFill/>
                          </a:ln>
                          <a:solidFill>
                            <a:schemeClr val="tx1"/>
                          </a:solidFill>
                          <a:effectLst/>
                          <a:latin typeface="Tahoma" pitchFamily="34" charset="0"/>
                        </a:rPr>
                        <a:t>(Mantenimiento)</a:t>
                      </a:r>
                      <a:r>
                        <a:rPr kumimoji="0" lang="es-ES" sz="1400" b="1" i="0" u="none" strike="noStrike" cap="none" normalizeH="0" baseline="0">
                          <a:ln>
                            <a:noFill/>
                          </a:ln>
                          <a:solidFill>
                            <a:schemeClr val="tx1"/>
                          </a:solidFill>
                          <a:effectLst/>
                          <a:latin typeface="Tahoma" pitchFamily="34" charset="0"/>
                        </a:rPr>
                        <a:t>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1" i="1" u="none" strike="noStrike" cap="none" normalizeH="0" baseline="0">
                          <a:ln>
                            <a:noFill/>
                          </a:ln>
                          <a:solidFill>
                            <a:schemeClr val="tx1"/>
                          </a:solidFill>
                          <a:effectLst/>
                          <a:latin typeface="Tahoma" pitchFamily="34" charset="0"/>
                        </a:rPr>
                        <a:t>Campaña de comunicación en programas de vivienda</a:t>
                      </a:r>
                      <a:endParaRPr kumimoji="0" lang="es-ES" sz="1400" b="1" i="0" u="none" strike="noStrike" cap="none" normalizeH="0" baseline="0">
                        <a:ln>
                          <a:noFill/>
                        </a:ln>
                        <a:solidFill>
                          <a:schemeClr val="tx1"/>
                        </a:solidFill>
                        <a:effectLst/>
                        <a:latin typeface="Tahom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Gastos de operación de la campaña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s-ES" sz="1400" b="0" i="0" u="none" strike="noStrike" cap="none" normalizeH="0" baseline="0">
                          <a:ln>
                            <a:noFill/>
                          </a:ln>
                          <a:solidFill>
                            <a:schemeClr val="tx1"/>
                          </a:solidFill>
                          <a:effectLst/>
                          <a:latin typeface="Tahoma" pitchFamily="34" charset="0"/>
                        </a:rPr>
                        <a:t>          $15.000.000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5"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ChangeArrowheads="1"/>
          </p:cNvSpPr>
          <p:nvPr/>
        </p:nvSpPr>
        <p:spPr bwMode="auto">
          <a:xfrm>
            <a:off x="8899525" y="2555875"/>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269315" name="Rectangle 3"/>
          <p:cNvSpPr>
            <a:spLocks noChangeArrowheads="1"/>
          </p:cNvSpPr>
          <p:nvPr/>
        </p:nvSpPr>
        <p:spPr bwMode="auto">
          <a:xfrm>
            <a:off x="109538" y="1341438"/>
            <a:ext cx="8999537" cy="914400"/>
          </a:xfrm>
          <a:prstGeom prst="rect">
            <a:avLst/>
          </a:prstGeom>
          <a:noFill/>
          <a:ln w="9525">
            <a:noFill/>
            <a:miter lim="800000"/>
            <a:headEnd/>
            <a:tailEnd/>
          </a:ln>
        </p:spPr>
        <p:txBody>
          <a:bodyPr lIns="92075" tIns="46038" rIns="92075" bIns="46038" anchor="ctr"/>
          <a:lstStyle/>
          <a:p>
            <a:pPr algn="ctr" eaLnBrk="0" hangingPunct="0"/>
            <a:r>
              <a:rPr lang="es-MX" sz="2800" b="1">
                <a:solidFill>
                  <a:schemeClr val="accent2"/>
                </a:solidFill>
                <a:latin typeface="Tahoma" pitchFamily="34" charset="0"/>
              </a:rPr>
              <a:t>IDENTIFICACIÓN Y VALORACIÓN DE LOS </a:t>
            </a:r>
          </a:p>
          <a:p>
            <a:pPr algn="ctr" eaLnBrk="0" hangingPunct="0"/>
            <a:r>
              <a:rPr lang="es-MX" sz="2800" b="1">
                <a:solidFill>
                  <a:schemeClr val="accent2"/>
                </a:solidFill>
                <a:latin typeface="Tahoma" pitchFamily="34" charset="0"/>
              </a:rPr>
              <a:t>BENEFICIOS</a:t>
            </a:r>
            <a:endParaRPr lang="es-ES" sz="2800" b="1">
              <a:solidFill>
                <a:schemeClr val="accent2"/>
              </a:solidFill>
              <a:latin typeface="Tahoma" pitchFamily="34" charset="0"/>
            </a:endParaRPr>
          </a:p>
        </p:txBody>
      </p:sp>
      <p:sp>
        <p:nvSpPr>
          <p:cNvPr id="269316" name="Rectangle 4"/>
          <p:cNvSpPr>
            <a:spLocks noChangeArrowheads="1"/>
          </p:cNvSpPr>
          <p:nvPr/>
        </p:nvSpPr>
        <p:spPr bwMode="auto">
          <a:xfrm>
            <a:off x="400050" y="2171700"/>
            <a:ext cx="8458200" cy="4267200"/>
          </a:xfrm>
          <a:prstGeom prst="rect">
            <a:avLst/>
          </a:prstGeom>
          <a:noFill/>
          <a:ln w="9525">
            <a:noFill/>
            <a:miter lim="800000"/>
            <a:headEnd/>
            <a:tailEnd/>
          </a:ln>
        </p:spPr>
        <p:txBody>
          <a:bodyPr/>
          <a:lstStyle/>
          <a:p>
            <a:pPr eaLnBrk="0" hangingPunct="0"/>
            <a:endParaRPr lang="es-ES_tradnl" sz="2400" b="1">
              <a:latin typeface="Tahoma" pitchFamily="34" charset="0"/>
            </a:endParaRPr>
          </a:p>
          <a:p>
            <a:pPr eaLnBrk="0" hangingPunct="0"/>
            <a:r>
              <a:rPr lang="es-ES_tradnl" sz="2400" b="1">
                <a:solidFill>
                  <a:schemeClr val="accent2"/>
                </a:solidFill>
                <a:latin typeface="Tahoma" pitchFamily="34" charset="0"/>
              </a:rPr>
              <a:t>Incremento disponibilidad</a:t>
            </a:r>
            <a:endParaRPr lang="es-ES_tradnl" sz="2400" b="1">
              <a:latin typeface="Tahoma" pitchFamily="34" charset="0"/>
            </a:endParaRPr>
          </a:p>
          <a:p>
            <a:pPr marL="1100138" lvl="1" indent="-533400" eaLnBrk="0" hangingPunct="0">
              <a:buFont typeface="Wingdings" pitchFamily="2" charset="2"/>
              <a:buNone/>
            </a:pPr>
            <a:r>
              <a:rPr lang="es-ES_tradnl" sz="2000" b="1">
                <a:latin typeface="Tahoma" pitchFamily="34" charset="0"/>
              </a:rPr>
              <a:t>Bienes</a:t>
            </a:r>
          </a:p>
          <a:p>
            <a:pPr marL="1100138" lvl="1" indent="-533400" eaLnBrk="0" hangingPunct="0">
              <a:buFont typeface="Wingdings" pitchFamily="2" charset="2"/>
              <a:buNone/>
            </a:pPr>
            <a:r>
              <a:rPr lang="es-ES_tradnl" sz="2000" b="1">
                <a:latin typeface="Tahoma" pitchFamily="34" charset="0"/>
              </a:rPr>
              <a:t>Servicios</a:t>
            </a:r>
          </a:p>
          <a:p>
            <a:pPr marL="1100138" lvl="1" indent="-533400" eaLnBrk="0" hangingPunct="0">
              <a:buFont typeface="Wingdings" pitchFamily="2" charset="2"/>
              <a:buNone/>
            </a:pPr>
            <a:endParaRPr lang="es-ES_tradnl" sz="2000" b="1">
              <a:latin typeface="Tahoma" pitchFamily="34" charset="0"/>
            </a:endParaRPr>
          </a:p>
          <a:p>
            <a:pPr eaLnBrk="0" hangingPunct="0"/>
            <a:r>
              <a:rPr lang="es-ES_tradnl" sz="2400" b="1">
                <a:solidFill>
                  <a:schemeClr val="accent2"/>
                </a:solidFill>
                <a:latin typeface="Tahoma" pitchFamily="34" charset="0"/>
              </a:rPr>
              <a:t>Ahorro de recursos</a:t>
            </a:r>
            <a:endParaRPr lang="es-ES_tradnl" sz="2400" b="1">
              <a:latin typeface="Tahoma" pitchFamily="34" charset="0"/>
            </a:endParaRPr>
          </a:p>
          <a:p>
            <a:pPr marL="1100138" lvl="1" indent="-533400" eaLnBrk="0" hangingPunct="0">
              <a:buFont typeface="Wingdings" pitchFamily="2" charset="2"/>
              <a:buNone/>
            </a:pPr>
            <a:r>
              <a:rPr lang="es-ES_tradnl" sz="2000" b="1">
                <a:latin typeface="Tahoma" pitchFamily="34" charset="0"/>
              </a:rPr>
              <a:t>Eficiencia en la producción</a:t>
            </a:r>
          </a:p>
          <a:p>
            <a:pPr marL="1100138" lvl="1" indent="-533400" eaLnBrk="0" hangingPunct="0"/>
            <a:endParaRPr lang="es-ES_tradnl" sz="2000" b="1">
              <a:latin typeface="Tahoma" pitchFamily="34" charset="0"/>
            </a:endParaRPr>
          </a:p>
          <a:p>
            <a:pPr eaLnBrk="0" hangingPunct="0"/>
            <a:r>
              <a:rPr lang="es-ES_tradnl" sz="2400" b="1">
                <a:solidFill>
                  <a:schemeClr val="accent2"/>
                </a:solidFill>
                <a:latin typeface="Tahoma" pitchFamily="34" charset="0"/>
              </a:rPr>
              <a:t>Mejora en calidad</a:t>
            </a:r>
            <a:endParaRPr lang="es-ES_tradnl" sz="2400" b="1">
              <a:latin typeface="Tahoma" pitchFamily="34" charset="0"/>
            </a:endParaRPr>
          </a:p>
        </p:txBody>
      </p:sp>
      <p:sp>
        <p:nvSpPr>
          <p:cNvPr id="269317" name="AutoShape 5"/>
          <p:cNvSpPr>
            <a:spLocks/>
          </p:cNvSpPr>
          <p:nvPr/>
        </p:nvSpPr>
        <p:spPr bwMode="auto">
          <a:xfrm>
            <a:off x="4895850" y="2628900"/>
            <a:ext cx="152400" cy="2819400"/>
          </a:xfrm>
          <a:prstGeom prst="rightBrace">
            <a:avLst>
              <a:gd name="adj1" fmla="val 154167"/>
              <a:gd name="adj2" fmla="val 50000"/>
            </a:avLst>
          </a:prstGeom>
          <a:noFill/>
          <a:ln w="9525">
            <a:solidFill>
              <a:schemeClr val="tx1"/>
            </a:solidFill>
            <a:round/>
            <a:headEnd/>
            <a:tailEnd/>
          </a:ln>
        </p:spPr>
        <p:txBody>
          <a:bodyPr wrap="none" anchor="ctr"/>
          <a:lstStyle/>
          <a:p>
            <a:endParaRPr lang="es-CO"/>
          </a:p>
        </p:txBody>
      </p:sp>
      <p:pic>
        <p:nvPicPr>
          <p:cNvPr id="269318" name="Picture 6" descr="BD05545_"/>
          <p:cNvPicPr>
            <a:picLocks noChangeAspect="1" noChangeArrowheads="1"/>
          </p:cNvPicPr>
          <p:nvPr/>
        </p:nvPicPr>
        <p:blipFill>
          <a:blip r:embed="rId3" cstate="print"/>
          <a:srcRect/>
          <a:stretch>
            <a:fillRect/>
          </a:stretch>
        </p:blipFill>
        <p:spPr bwMode="auto">
          <a:xfrm>
            <a:off x="5748338" y="2324100"/>
            <a:ext cx="2500312" cy="2457450"/>
          </a:xfrm>
          <a:prstGeom prst="rect">
            <a:avLst/>
          </a:prstGeom>
          <a:noFill/>
          <a:ln w="9525">
            <a:noFill/>
            <a:miter lim="800000"/>
            <a:headEnd/>
            <a:tailEnd/>
          </a:ln>
        </p:spPr>
      </p:pic>
      <p:sp>
        <p:nvSpPr>
          <p:cNvPr id="269319" name="Text Box 7"/>
          <p:cNvSpPr txBox="1">
            <a:spLocks noChangeArrowheads="1"/>
          </p:cNvSpPr>
          <p:nvPr/>
        </p:nvSpPr>
        <p:spPr bwMode="auto">
          <a:xfrm>
            <a:off x="5500688" y="4857750"/>
            <a:ext cx="3244850" cy="830263"/>
          </a:xfrm>
          <a:prstGeom prst="rect">
            <a:avLst/>
          </a:prstGeom>
          <a:noFill/>
          <a:ln w="9525">
            <a:noFill/>
            <a:miter lim="800000"/>
            <a:headEnd/>
            <a:tailEnd/>
          </a:ln>
        </p:spPr>
        <p:txBody>
          <a:bodyPr wrap="none">
            <a:spAutoFit/>
          </a:bodyPr>
          <a:lstStyle/>
          <a:p>
            <a:pPr eaLnBrk="0" hangingPunct="0">
              <a:buFontTx/>
              <a:buChar char="•"/>
            </a:pPr>
            <a:r>
              <a:rPr lang="es-MX" sz="2400">
                <a:latin typeface="Tahoma" pitchFamily="34" charset="0"/>
              </a:rPr>
              <a:t>Población objetivo</a:t>
            </a:r>
          </a:p>
          <a:p>
            <a:pPr eaLnBrk="0" hangingPunct="0">
              <a:buFontTx/>
              <a:buChar char="•"/>
            </a:pPr>
            <a:r>
              <a:rPr lang="es-MX" sz="2400">
                <a:latin typeface="Tahoma" pitchFamily="34" charset="0"/>
              </a:rPr>
              <a:t>Población beneficiada</a:t>
            </a:r>
          </a:p>
        </p:txBody>
      </p:sp>
      <p:sp>
        <p:nvSpPr>
          <p:cNvPr id="269320" name="Text Box 8"/>
          <p:cNvSpPr txBox="1">
            <a:spLocks noChangeArrowheads="1"/>
          </p:cNvSpPr>
          <p:nvPr/>
        </p:nvSpPr>
        <p:spPr bwMode="auto">
          <a:xfrm>
            <a:off x="1785938" y="5786438"/>
            <a:ext cx="5486400" cy="461962"/>
          </a:xfrm>
          <a:prstGeom prst="rect">
            <a:avLst/>
          </a:prstGeom>
          <a:solidFill>
            <a:schemeClr val="bg1"/>
          </a:solidFill>
          <a:ln w="38100">
            <a:solidFill>
              <a:srgbClr val="FF3300"/>
            </a:solidFill>
            <a:miter lim="800000"/>
            <a:headEnd/>
            <a:tailEnd/>
          </a:ln>
        </p:spPr>
        <p:txBody>
          <a:bodyPr>
            <a:spAutoFit/>
          </a:bodyPr>
          <a:lstStyle/>
          <a:p>
            <a:pPr algn="ctr" eaLnBrk="0" hangingPunct="0">
              <a:spcBef>
                <a:spcPct val="50000"/>
              </a:spcBef>
            </a:pPr>
            <a:r>
              <a:rPr lang="es-MX" sz="2400">
                <a:latin typeface="Tahoma" pitchFamily="34" charset="0"/>
              </a:rPr>
              <a:t>Cuantificar – Valorar precios mercado</a:t>
            </a:r>
            <a:endParaRPr lang="es-ES" sz="2400">
              <a:latin typeface="Tahoma" pitchFamily="34" charset="0"/>
            </a:endParaRPr>
          </a:p>
        </p:txBody>
      </p:sp>
      <p:sp>
        <p:nvSpPr>
          <p:cNvPr id="11"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Text Box 2"/>
          <p:cNvSpPr txBox="1">
            <a:spLocks noChangeArrowheads="1"/>
          </p:cNvSpPr>
          <p:nvPr/>
        </p:nvSpPr>
        <p:spPr bwMode="auto">
          <a:xfrm>
            <a:off x="506413" y="4090988"/>
            <a:ext cx="8280400" cy="2290762"/>
          </a:xfrm>
          <a:prstGeom prst="rect">
            <a:avLst/>
          </a:prstGeom>
          <a:noFill/>
          <a:ln w="9525">
            <a:noFill/>
            <a:miter lim="800000"/>
            <a:headEnd/>
            <a:tailEnd/>
          </a:ln>
        </p:spPr>
        <p:txBody>
          <a:bodyPr>
            <a:spAutoFit/>
          </a:bodyPr>
          <a:lstStyle/>
          <a:p>
            <a:pPr algn="just">
              <a:spcBef>
                <a:spcPct val="50000"/>
              </a:spcBef>
            </a:pPr>
            <a:r>
              <a:rPr lang="es-CO" b="1">
                <a:latin typeface="Tahoma" pitchFamily="34" charset="0"/>
              </a:rPr>
              <a:t>El Beneficio es la riqueza en el ámbito Social, ambiental o Económico que obtiene la población objetivo en el momento que se decide ejecutar un proyecto de inversión. </a:t>
            </a:r>
          </a:p>
          <a:p>
            <a:pPr algn="just">
              <a:spcBef>
                <a:spcPct val="50000"/>
              </a:spcBef>
            </a:pPr>
            <a:r>
              <a:rPr lang="es-CO" b="1">
                <a:latin typeface="Tahoma" pitchFamily="34" charset="0"/>
              </a:rPr>
              <a:t>La Valoración de Beneficios depende de la Identificación de los problemas resueltos.</a:t>
            </a:r>
          </a:p>
          <a:p>
            <a:pPr algn="just">
              <a:spcBef>
                <a:spcPct val="50000"/>
              </a:spcBef>
            </a:pPr>
            <a:r>
              <a:rPr lang="es-CO" b="1">
                <a:latin typeface="Tahoma" pitchFamily="34" charset="0"/>
              </a:rPr>
              <a:t>La descripción de Beneficios tiene que ver con el impacto o los fines que tiene la utilización de los bienes producidos.</a:t>
            </a:r>
          </a:p>
        </p:txBody>
      </p:sp>
      <p:sp>
        <p:nvSpPr>
          <p:cNvPr id="271363" name="Oval 3"/>
          <p:cNvSpPr>
            <a:spLocks noChangeArrowheads="1"/>
          </p:cNvSpPr>
          <p:nvPr/>
        </p:nvSpPr>
        <p:spPr bwMode="auto">
          <a:xfrm>
            <a:off x="684213" y="2362200"/>
            <a:ext cx="2447925" cy="1223963"/>
          </a:xfrm>
          <a:prstGeom prst="ellipse">
            <a:avLst/>
          </a:prstGeom>
          <a:solidFill>
            <a:schemeClr val="accent2"/>
          </a:solidFill>
          <a:ln w="9525">
            <a:solidFill>
              <a:schemeClr val="accent2"/>
            </a:solidFill>
            <a:round/>
            <a:headEnd/>
            <a:tailEnd/>
          </a:ln>
        </p:spPr>
        <p:txBody>
          <a:bodyPr wrap="none" anchor="ctr"/>
          <a:lstStyle/>
          <a:p>
            <a:endParaRPr lang="es-CO">
              <a:solidFill>
                <a:schemeClr val="bg1"/>
              </a:solidFill>
            </a:endParaRPr>
          </a:p>
        </p:txBody>
      </p:sp>
      <p:sp>
        <p:nvSpPr>
          <p:cNvPr id="271364" name="Oval 4"/>
          <p:cNvSpPr>
            <a:spLocks noChangeArrowheads="1"/>
          </p:cNvSpPr>
          <p:nvPr/>
        </p:nvSpPr>
        <p:spPr bwMode="auto">
          <a:xfrm>
            <a:off x="6084888" y="2362200"/>
            <a:ext cx="2374900" cy="1223963"/>
          </a:xfrm>
          <a:prstGeom prst="ellipse">
            <a:avLst/>
          </a:prstGeom>
          <a:solidFill>
            <a:srgbClr val="FF0000"/>
          </a:solidFill>
          <a:ln w="9525">
            <a:solidFill>
              <a:srgbClr val="FF0000"/>
            </a:solidFill>
            <a:round/>
            <a:headEnd/>
            <a:tailEnd/>
          </a:ln>
        </p:spPr>
        <p:txBody>
          <a:bodyPr wrap="none" anchor="ctr"/>
          <a:lstStyle/>
          <a:p>
            <a:endParaRPr lang="es-CO"/>
          </a:p>
        </p:txBody>
      </p:sp>
      <p:sp>
        <p:nvSpPr>
          <p:cNvPr id="271365" name="AutoShape 5"/>
          <p:cNvSpPr>
            <a:spLocks noChangeArrowheads="1"/>
          </p:cNvSpPr>
          <p:nvPr/>
        </p:nvSpPr>
        <p:spPr bwMode="auto">
          <a:xfrm>
            <a:off x="3492500" y="2651125"/>
            <a:ext cx="2159000" cy="719138"/>
          </a:xfrm>
          <a:prstGeom prst="rightArrow">
            <a:avLst>
              <a:gd name="adj1" fmla="val 50000"/>
              <a:gd name="adj2" fmla="val 75055"/>
            </a:avLst>
          </a:prstGeom>
          <a:solidFill>
            <a:srgbClr val="FF0000"/>
          </a:solidFill>
          <a:ln w="9525">
            <a:solidFill>
              <a:srgbClr val="FF0000"/>
            </a:solidFill>
            <a:miter lim="800000"/>
            <a:headEnd/>
            <a:tailEnd/>
          </a:ln>
        </p:spPr>
        <p:txBody>
          <a:bodyPr wrap="none" anchor="ctr"/>
          <a:lstStyle/>
          <a:p>
            <a:endParaRPr lang="es-CO"/>
          </a:p>
        </p:txBody>
      </p:sp>
      <p:sp>
        <p:nvSpPr>
          <p:cNvPr id="271366" name="Text Box 6"/>
          <p:cNvSpPr txBox="1">
            <a:spLocks noChangeArrowheads="1"/>
          </p:cNvSpPr>
          <p:nvPr/>
        </p:nvSpPr>
        <p:spPr bwMode="auto">
          <a:xfrm>
            <a:off x="900113" y="2722563"/>
            <a:ext cx="2016125" cy="396875"/>
          </a:xfrm>
          <a:prstGeom prst="rect">
            <a:avLst/>
          </a:prstGeom>
          <a:noFill/>
          <a:ln w="9525">
            <a:noFill/>
            <a:miter lim="800000"/>
            <a:headEnd/>
            <a:tailEnd/>
          </a:ln>
        </p:spPr>
        <p:txBody>
          <a:bodyPr>
            <a:spAutoFit/>
          </a:bodyPr>
          <a:lstStyle/>
          <a:p>
            <a:pPr algn="ctr">
              <a:spcBef>
                <a:spcPct val="50000"/>
              </a:spcBef>
            </a:pPr>
            <a:r>
              <a:rPr lang="es-CO" sz="2000" b="1">
                <a:solidFill>
                  <a:schemeClr val="bg1"/>
                </a:solidFill>
                <a:latin typeface="Tahoma" pitchFamily="34" charset="0"/>
              </a:rPr>
              <a:t>INSUMOS</a:t>
            </a:r>
          </a:p>
        </p:txBody>
      </p:sp>
      <p:sp>
        <p:nvSpPr>
          <p:cNvPr id="271367" name="Text Box 7"/>
          <p:cNvSpPr txBox="1">
            <a:spLocks noChangeArrowheads="1"/>
          </p:cNvSpPr>
          <p:nvPr/>
        </p:nvSpPr>
        <p:spPr bwMode="auto">
          <a:xfrm>
            <a:off x="6227763" y="2651125"/>
            <a:ext cx="2016125" cy="701675"/>
          </a:xfrm>
          <a:prstGeom prst="rect">
            <a:avLst/>
          </a:prstGeom>
          <a:noFill/>
          <a:ln w="9525">
            <a:noFill/>
            <a:miter lim="800000"/>
            <a:headEnd/>
            <a:tailEnd/>
          </a:ln>
        </p:spPr>
        <p:txBody>
          <a:bodyPr>
            <a:spAutoFit/>
          </a:bodyPr>
          <a:lstStyle/>
          <a:p>
            <a:pPr algn="ctr">
              <a:spcBef>
                <a:spcPct val="50000"/>
              </a:spcBef>
            </a:pPr>
            <a:r>
              <a:rPr lang="es-CO" sz="2000" b="1">
                <a:latin typeface="Tahoma" pitchFamily="34" charset="0"/>
              </a:rPr>
              <a:t>PRODUCTO FINAL</a:t>
            </a:r>
          </a:p>
        </p:txBody>
      </p:sp>
      <p:sp>
        <p:nvSpPr>
          <p:cNvPr id="271368" name="Rectangle 3"/>
          <p:cNvSpPr>
            <a:spLocks noChangeArrowheads="1"/>
          </p:cNvSpPr>
          <p:nvPr/>
        </p:nvSpPr>
        <p:spPr bwMode="auto">
          <a:xfrm>
            <a:off x="109538" y="1341438"/>
            <a:ext cx="8999537" cy="914400"/>
          </a:xfrm>
          <a:prstGeom prst="rect">
            <a:avLst/>
          </a:prstGeom>
          <a:noFill/>
          <a:ln w="9525">
            <a:noFill/>
            <a:miter lim="800000"/>
            <a:headEnd/>
            <a:tailEnd/>
          </a:ln>
        </p:spPr>
        <p:txBody>
          <a:bodyPr lIns="92075" tIns="46038" rIns="92075" bIns="46038" anchor="ctr"/>
          <a:lstStyle/>
          <a:p>
            <a:pPr algn="ctr" eaLnBrk="0" hangingPunct="0"/>
            <a:r>
              <a:rPr lang="es-MX" sz="2800" b="1">
                <a:solidFill>
                  <a:schemeClr val="accent2"/>
                </a:solidFill>
                <a:latin typeface="Tahoma" pitchFamily="34" charset="0"/>
              </a:rPr>
              <a:t>IDENTIFICACIÓN Y VALORACIÓN DE LOS </a:t>
            </a:r>
          </a:p>
          <a:p>
            <a:pPr algn="ctr" eaLnBrk="0" hangingPunct="0"/>
            <a:r>
              <a:rPr lang="es-MX" sz="2800" b="1">
                <a:solidFill>
                  <a:schemeClr val="accent2"/>
                </a:solidFill>
                <a:latin typeface="Tahoma" pitchFamily="34" charset="0"/>
              </a:rPr>
              <a:t>BENEFICIOS</a:t>
            </a:r>
            <a:endParaRPr lang="es-ES" sz="2800" b="1">
              <a:solidFill>
                <a:schemeClr val="accent2"/>
              </a:solidFill>
              <a:latin typeface="Tahoma" pitchFamily="34" charset="0"/>
            </a:endParaRPr>
          </a:p>
        </p:txBody>
      </p:sp>
      <p:sp>
        <p:nvSpPr>
          <p:cNvPr id="11"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Text Box 2"/>
          <p:cNvSpPr txBox="1">
            <a:spLocks noChangeArrowheads="1"/>
          </p:cNvSpPr>
          <p:nvPr/>
        </p:nvSpPr>
        <p:spPr bwMode="auto">
          <a:xfrm>
            <a:off x="500063" y="2512055"/>
            <a:ext cx="8280400" cy="3293209"/>
          </a:xfrm>
          <a:prstGeom prst="rect">
            <a:avLst/>
          </a:prstGeom>
          <a:noFill/>
          <a:ln w="9525">
            <a:noFill/>
            <a:miter lim="800000"/>
            <a:headEnd/>
            <a:tailEnd/>
          </a:ln>
        </p:spPr>
        <p:txBody>
          <a:bodyPr>
            <a:spAutoFit/>
          </a:bodyPr>
          <a:lstStyle/>
          <a:p>
            <a:pPr>
              <a:spcBef>
                <a:spcPct val="50000"/>
              </a:spcBef>
            </a:pPr>
            <a:r>
              <a:rPr lang="es-CO" sz="2000" b="1" dirty="0">
                <a:solidFill>
                  <a:schemeClr val="accent2"/>
                </a:solidFill>
                <a:latin typeface="Tahoma" pitchFamily="34" charset="0"/>
              </a:rPr>
              <a:t>Los Beneficios para una comunidad se relacionan con:</a:t>
            </a:r>
          </a:p>
          <a:p>
            <a:pPr>
              <a:spcBef>
                <a:spcPct val="50000"/>
              </a:spcBef>
            </a:pPr>
            <a:endParaRPr lang="es-CO" sz="1200" b="1" dirty="0">
              <a:solidFill>
                <a:schemeClr val="accent2"/>
              </a:solidFill>
              <a:latin typeface="Tahoma" pitchFamily="34" charset="0"/>
            </a:endParaRPr>
          </a:p>
          <a:p>
            <a:pPr marL="180975" indent="-180975" algn="just">
              <a:spcBef>
                <a:spcPct val="50000"/>
              </a:spcBef>
              <a:buFontTx/>
              <a:buChar char="•"/>
            </a:pPr>
            <a:r>
              <a:rPr lang="es-CO" sz="2000" dirty="0">
                <a:latin typeface="Tahoma" pitchFamily="34" charset="0"/>
              </a:rPr>
              <a:t>Incremento en la Disponibilidad de Bienes o Servicios. (Acueductos, Alcantarillados, Saneamiento)</a:t>
            </a:r>
          </a:p>
          <a:p>
            <a:pPr marL="180975" indent="-180975" algn="just">
              <a:spcBef>
                <a:spcPct val="50000"/>
              </a:spcBef>
              <a:buFontTx/>
              <a:buChar char="•"/>
            </a:pPr>
            <a:r>
              <a:rPr lang="es-CO" sz="2000" dirty="0">
                <a:latin typeface="Tahoma" pitchFamily="34" charset="0"/>
              </a:rPr>
              <a:t>Ahorro en Recursos o Disminución de Gastos por aumento en la eficiencia (Aeropuertos, Vías, Reemplazo de Equipos.)</a:t>
            </a:r>
          </a:p>
          <a:p>
            <a:pPr marL="180975" indent="-180975" algn="just">
              <a:spcBef>
                <a:spcPct val="50000"/>
              </a:spcBef>
              <a:buFontTx/>
              <a:buChar char="•"/>
            </a:pPr>
            <a:r>
              <a:rPr lang="es-CO" sz="2000" dirty="0">
                <a:latin typeface="Tahoma" pitchFamily="34" charset="0"/>
              </a:rPr>
              <a:t>Los Beneficios de mayor dificultad para su valoración, son aquellos que no cuentan con un mercado observable y con precios de referencia. (Justicia, Recreación, Deporte, Cultura)</a:t>
            </a:r>
            <a:endParaRPr lang="es-CO" dirty="0">
              <a:latin typeface="Tahoma" pitchFamily="34" charset="0"/>
            </a:endParaRPr>
          </a:p>
        </p:txBody>
      </p:sp>
      <p:sp>
        <p:nvSpPr>
          <p:cNvPr id="273411" name="Rectangle 3"/>
          <p:cNvSpPr>
            <a:spLocks noChangeArrowheads="1"/>
          </p:cNvSpPr>
          <p:nvPr/>
        </p:nvSpPr>
        <p:spPr bwMode="auto">
          <a:xfrm>
            <a:off x="109538" y="1290638"/>
            <a:ext cx="8999537" cy="914400"/>
          </a:xfrm>
          <a:prstGeom prst="rect">
            <a:avLst/>
          </a:prstGeom>
          <a:noFill/>
          <a:ln w="9525">
            <a:noFill/>
            <a:miter lim="800000"/>
            <a:headEnd/>
            <a:tailEnd/>
          </a:ln>
        </p:spPr>
        <p:txBody>
          <a:bodyPr lIns="92075" tIns="46038" rIns="92075" bIns="46038" anchor="ctr"/>
          <a:lstStyle/>
          <a:p>
            <a:pPr algn="ctr" eaLnBrk="0" hangingPunct="0"/>
            <a:r>
              <a:rPr lang="es-MX" sz="2800" b="1">
                <a:solidFill>
                  <a:schemeClr val="accent2"/>
                </a:solidFill>
                <a:latin typeface="Tahoma" pitchFamily="34" charset="0"/>
              </a:rPr>
              <a:t>IDENTIFICACIÓN Y VALORACIÓN DE LOS </a:t>
            </a:r>
          </a:p>
          <a:p>
            <a:pPr algn="ctr" eaLnBrk="0" hangingPunct="0"/>
            <a:r>
              <a:rPr lang="es-MX" sz="2800" b="1">
                <a:solidFill>
                  <a:schemeClr val="accent2"/>
                </a:solidFill>
                <a:latin typeface="Tahoma" pitchFamily="34" charset="0"/>
              </a:rPr>
              <a:t>BENEFICIOS</a:t>
            </a:r>
            <a:endParaRPr lang="es-ES" sz="2800" b="1">
              <a:solidFill>
                <a:schemeClr val="accent2"/>
              </a:solidFill>
              <a:latin typeface="Tahoma" pitchFamily="34" charset="0"/>
            </a:endParaRPr>
          </a:p>
        </p:txBody>
      </p:sp>
      <p:sp>
        <p:nvSpPr>
          <p:cNvPr id="6"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395536" y="2370857"/>
            <a:ext cx="8280400" cy="4154487"/>
          </a:xfrm>
          <a:prstGeom prst="rect">
            <a:avLst/>
          </a:prstGeom>
          <a:noFill/>
          <a:ln w="9525">
            <a:noFill/>
            <a:miter lim="800000"/>
            <a:headEnd/>
            <a:tailEnd/>
          </a:ln>
          <a:effectLst/>
        </p:spPr>
        <p:txBody>
          <a:bodyPr>
            <a:spAutoFit/>
          </a:bodyPr>
          <a:lstStyle/>
          <a:p>
            <a:pPr eaLnBrk="0" hangingPunct="0">
              <a:defRPr/>
            </a:pPr>
            <a:r>
              <a:rPr lang="es-CO" sz="2000" b="1" dirty="0">
                <a:solidFill>
                  <a:schemeClr val="accent2"/>
                </a:solidFill>
                <a:latin typeface="Tahoma" pitchFamily="34" charset="0"/>
              </a:rPr>
              <a:t>Los modelos de valoración de beneficios son:</a:t>
            </a:r>
          </a:p>
          <a:p>
            <a:pPr eaLnBrk="0" hangingPunct="0">
              <a:defRPr/>
            </a:pPr>
            <a:endParaRPr lang="es-CO" sz="2000" b="1" dirty="0">
              <a:solidFill>
                <a:schemeClr val="accent2"/>
              </a:solidFill>
              <a:latin typeface="Tahoma" pitchFamily="34" charset="0"/>
            </a:endParaRPr>
          </a:p>
          <a:p>
            <a:pPr eaLnBrk="0" hangingPunct="0">
              <a:defRPr/>
            </a:pPr>
            <a:r>
              <a:rPr lang="es-CO" sz="2000" b="1" dirty="0">
                <a:solidFill>
                  <a:schemeClr val="accent2"/>
                </a:solidFill>
                <a:latin typeface="Tahoma" pitchFamily="34" charset="0"/>
              </a:rPr>
              <a:t>Precios Hedónicos (mejoramiento de calidad de vida, Cuanto lo Beneficia el Proyecto).</a:t>
            </a:r>
            <a:r>
              <a:rPr lang="es-CO" b="1" dirty="0">
                <a:solidFill>
                  <a:schemeClr val="accent2"/>
                </a:solidFill>
                <a:latin typeface="Tahoma" pitchFamily="34" charset="0"/>
              </a:rPr>
              <a:t> </a:t>
            </a:r>
          </a:p>
          <a:p>
            <a:pPr eaLnBrk="0" hangingPunct="0">
              <a:defRPr/>
            </a:pPr>
            <a:endParaRPr lang="es-CO" b="1" dirty="0">
              <a:latin typeface="Tahoma" pitchFamily="34" charset="0"/>
            </a:endParaRPr>
          </a:p>
          <a:p>
            <a:pPr algn="just" eaLnBrk="0" hangingPunct="0">
              <a:defRPr/>
            </a:pPr>
            <a:r>
              <a:rPr lang="es-CO" dirty="0">
                <a:latin typeface="Tahoma" pitchFamily="34" charset="0"/>
                <a:cs typeface="Tahoma" pitchFamily="34" charset="0"/>
              </a:rPr>
              <a:t>Se basa en la idea de que a los  precios se les puede entender como precios  compuestos, en los que es factible  determinar los precios implícitos de ciertas características del activo (que son justamente las que determinan su valor, son sus atributos). Por ejemplo, el precio de una propiedad está determinado, entre otros factores, por la calidad del entorno, tamaño, tipo de construcción, ubicación, arquitectura, etc.</a:t>
            </a:r>
          </a:p>
          <a:p>
            <a:pPr eaLnBrk="0" hangingPunct="0">
              <a:defRPr/>
            </a:pPr>
            <a:endParaRPr lang="es-CO" b="1" dirty="0">
              <a:effectLst>
                <a:outerShdw blurRad="38100" dist="38100" dir="2700000" algn="tl">
                  <a:srgbClr val="FFFFFF"/>
                </a:outerShdw>
              </a:effectLst>
              <a:latin typeface="Arial Narrow" pitchFamily="34" charset="0"/>
            </a:endParaRPr>
          </a:p>
          <a:p>
            <a:pPr eaLnBrk="0" hangingPunct="0">
              <a:defRPr/>
            </a:pPr>
            <a:r>
              <a:rPr lang="es-CO" sz="2000" b="1" dirty="0">
                <a:solidFill>
                  <a:schemeClr val="accent2"/>
                </a:solidFill>
                <a:latin typeface="Tahoma" pitchFamily="34" charset="0"/>
              </a:rPr>
              <a:t>Costos Evitados (evitar un gasto, ahorro). Valoración </a:t>
            </a:r>
          </a:p>
          <a:p>
            <a:pPr eaLnBrk="0" hangingPunct="0">
              <a:defRPr/>
            </a:pPr>
            <a:endParaRPr lang="es-CO" sz="2000" b="1" dirty="0">
              <a:latin typeface="Tahoma" pitchFamily="34" charset="0"/>
            </a:endParaRPr>
          </a:p>
        </p:txBody>
      </p:sp>
      <p:sp>
        <p:nvSpPr>
          <p:cNvPr id="275459" name="Rectangle 3"/>
          <p:cNvSpPr>
            <a:spLocks noChangeArrowheads="1"/>
          </p:cNvSpPr>
          <p:nvPr/>
        </p:nvSpPr>
        <p:spPr bwMode="auto">
          <a:xfrm>
            <a:off x="109538" y="1146175"/>
            <a:ext cx="8999537" cy="914400"/>
          </a:xfrm>
          <a:prstGeom prst="rect">
            <a:avLst/>
          </a:prstGeom>
          <a:noFill/>
          <a:ln w="9525">
            <a:noFill/>
            <a:miter lim="800000"/>
            <a:headEnd/>
            <a:tailEnd/>
          </a:ln>
        </p:spPr>
        <p:txBody>
          <a:bodyPr lIns="92075" tIns="46038" rIns="92075" bIns="46038" anchor="ctr"/>
          <a:lstStyle/>
          <a:p>
            <a:pPr algn="ctr" eaLnBrk="0" hangingPunct="0"/>
            <a:r>
              <a:rPr lang="es-MX" sz="2800" b="1">
                <a:solidFill>
                  <a:schemeClr val="accent2"/>
                </a:solidFill>
                <a:latin typeface="Tahoma" pitchFamily="34" charset="0"/>
              </a:rPr>
              <a:t>VALORACIÓN DE LOS BENEFICIOS</a:t>
            </a:r>
            <a:endParaRPr lang="es-ES" sz="2800" b="1">
              <a:solidFill>
                <a:schemeClr val="accent2"/>
              </a:solidFill>
              <a:latin typeface="Tahoma" pitchFamily="34" charset="0"/>
            </a:endParaRPr>
          </a:p>
        </p:txBody>
      </p:sp>
      <p:sp>
        <p:nvSpPr>
          <p:cNvPr id="6"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ext Box 2"/>
          <p:cNvSpPr txBox="1">
            <a:spLocks noChangeArrowheads="1"/>
          </p:cNvSpPr>
          <p:nvPr/>
        </p:nvSpPr>
        <p:spPr bwMode="auto">
          <a:xfrm>
            <a:off x="468064" y="1833835"/>
            <a:ext cx="8280400" cy="4416594"/>
          </a:xfrm>
          <a:prstGeom prst="rect">
            <a:avLst/>
          </a:prstGeom>
          <a:noFill/>
          <a:ln w="9525">
            <a:noFill/>
            <a:miter lim="800000"/>
            <a:headEnd/>
            <a:tailEnd/>
          </a:ln>
          <a:effectLst/>
        </p:spPr>
        <p:txBody>
          <a:bodyPr>
            <a:spAutoFit/>
          </a:bodyPr>
          <a:lstStyle/>
          <a:p>
            <a:pPr algn="just" eaLnBrk="0" hangingPunct="0"/>
            <a:endParaRPr lang="es-CO" sz="2000" b="1" dirty="0">
              <a:solidFill>
                <a:schemeClr val="accent2"/>
              </a:solidFill>
              <a:latin typeface="Tahoma" pitchFamily="34" charset="0"/>
            </a:endParaRPr>
          </a:p>
          <a:p>
            <a:pPr algn="just" eaLnBrk="0" hangingPunct="0"/>
            <a:r>
              <a:rPr lang="es-CO" sz="2000" b="1" dirty="0">
                <a:solidFill>
                  <a:schemeClr val="accent2"/>
                </a:solidFill>
                <a:latin typeface="Tahoma" pitchFamily="34" charset="0"/>
              </a:rPr>
              <a:t>Contingente (Proyectos sin Mercado, simular un mercado, cuanto se pagaría por el Bien o Servicio)</a:t>
            </a:r>
          </a:p>
          <a:p>
            <a:pPr algn="just" eaLnBrk="0" hangingPunct="0"/>
            <a:r>
              <a:rPr lang="es-CO" dirty="0">
                <a:latin typeface="Tahoma" pitchFamily="34" charset="0"/>
              </a:rPr>
              <a:t>El método de valoración contingente consiste en crear un mercado hipotético y obtener mediante encuesta la máxima Disposición A Pagar que el entrevistado otorga al bien que se está valorando, en donde la oferta está representada por la persona que realiza la entrevista y la demanda por la persona entrevistada.</a:t>
            </a:r>
            <a:endParaRPr lang="es-CO" sz="2000" dirty="0">
              <a:latin typeface="Tahoma" pitchFamily="34" charset="0"/>
            </a:endParaRPr>
          </a:p>
          <a:p>
            <a:pPr algn="just">
              <a:spcBef>
                <a:spcPct val="50000"/>
              </a:spcBef>
            </a:pPr>
            <a:r>
              <a:rPr lang="es-CO" sz="2000" b="1" dirty="0">
                <a:solidFill>
                  <a:schemeClr val="accent2"/>
                </a:solidFill>
                <a:latin typeface="Tahoma" pitchFamily="34" charset="0"/>
              </a:rPr>
              <a:t>Costos de Viaje (preservación de un ecosistema, Cuanto se pagaría por el desplazamiento). </a:t>
            </a:r>
          </a:p>
          <a:p>
            <a:pPr algn="just">
              <a:spcBef>
                <a:spcPct val="50000"/>
              </a:spcBef>
            </a:pPr>
            <a:r>
              <a:rPr lang="es-CO" dirty="0">
                <a:latin typeface="Tahoma" pitchFamily="34" charset="0"/>
              </a:rPr>
              <a:t>Se basa en el supuesto de que los consumidores valoran la experiencia de visitar un bosque o área recreativa, al menos en lo que gastan en llegar hasta ese sitio, incluyendo los costos directos de transporte y el costo de oportunidad del tiempo invertido en el viaje, estimado a partir de las ganancias dejada de percibir.</a:t>
            </a:r>
          </a:p>
        </p:txBody>
      </p:sp>
      <p:sp>
        <p:nvSpPr>
          <p:cNvPr id="277507" name="Rectangle 3"/>
          <p:cNvSpPr>
            <a:spLocks noChangeArrowheads="1"/>
          </p:cNvSpPr>
          <p:nvPr/>
        </p:nvSpPr>
        <p:spPr bwMode="auto">
          <a:xfrm>
            <a:off x="109538" y="1052513"/>
            <a:ext cx="8999537" cy="914400"/>
          </a:xfrm>
          <a:prstGeom prst="rect">
            <a:avLst/>
          </a:prstGeom>
          <a:noFill/>
          <a:ln w="9525">
            <a:noFill/>
            <a:miter lim="800000"/>
            <a:headEnd/>
            <a:tailEnd/>
          </a:ln>
        </p:spPr>
        <p:txBody>
          <a:bodyPr lIns="92075" tIns="46038" rIns="92075" bIns="46038" anchor="ctr"/>
          <a:lstStyle/>
          <a:p>
            <a:pPr algn="ctr" eaLnBrk="0" hangingPunct="0"/>
            <a:r>
              <a:rPr lang="es-MX" sz="2800" b="1">
                <a:solidFill>
                  <a:schemeClr val="accent2"/>
                </a:solidFill>
                <a:latin typeface="Tahoma" pitchFamily="34" charset="0"/>
              </a:rPr>
              <a:t>VALORACIÓN DE LOS BENEFICIOS</a:t>
            </a:r>
            <a:endParaRPr lang="es-ES" sz="2800" b="1">
              <a:solidFill>
                <a:schemeClr val="accent2"/>
              </a:solidFill>
              <a:latin typeface="Tahoma" pitchFamily="34" charset="0"/>
            </a:endParaRPr>
          </a:p>
        </p:txBody>
      </p:sp>
      <p:sp>
        <p:nvSpPr>
          <p:cNvPr id="6"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3"/>
          <p:cNvSpPr>
            <a:spLocks noChangeArrowheads="1"/>
          </p:cNvSpPr>
          <p:nvPr/>
        </p:nvSpPr>
        <p:spPr bwMode="auto">
          <a:xfrm>
            <a:off x="8899525" y="2555875"/>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279555" name="Rectangle 4"/>
          <p:cNvSpPr>
            <a:spLocks noChangeArrowheads="1"/>
          </p:cNvSpPr>
          <p:nvPr/>
        </p:nvSpPr>
        <p:spPr bwMode="auto">
          <a:xfrm>
            <a:off x="381000" y="1981200"/>
            <a:ext cx="8458200" cy="4495800"/>
          </a:xfrm>
          <a:prstGeom prst="rect">
            <a:avLst/>
          </a:prstGeom>
          <a:noFill/>
          <a:ln w="9525">
            <a:noFill/>
            <a:miter lim="800000"/>
            <a:headEnd/>
            <a:tailEnd/>
          </a:ln>
        </p:spPr>
        <p:txBody>
          <a:bodyPr/>
          <a:lstStyle/>
          <a:p>
            <a:pPr algn="just" eaLnBrk="0" hangingPunct="0"/>
            <a:endParaRPr lang="es-CO" sz="2200" b="1">
              <a:latin typeface="Times New Roman" pitchFamily="18" charset="0"/>
            </a:endParaRPr>
          </a:p>
        </p:txBody>
      </p:sp>
      <p:sp>
        <p:nvSpPr>
          <p:cNvPr id="279556" name="Rectangle 5"/>
          <p:cNvSpPr>
            <a:spLocks noChangeArrowheads="1"/>
          </p:cNvSpPr>
          <p:nvPr/>
        </p:nvSpPr>
        <p:spPr bwMode="auto">
          <a:xfrm>
            <a:off x="394841" y="2132856"/>
            <a:ext cx="8353623" cy="3785652"/>
          </a:xfrm>
          <a:prstGeom prst="rect">
            <a:avLst/>
          </a:prstGeom>
          <a:noFill/>
          <a:ln w="9525">
            <a:noFill/>
            <a:miter lim="800000"/>
            <a:headEnd/>
            <a:tailEnd/>
          </a:ln>
        </p:spPr>
        <p:txBody>
          <a:bodyPr wrap="square" anchor="ctr">
            <a:spAutoFit/>
          </a:bodyPr>
          <a:lstStyle/>
          <a:p>
            <a:pPr algn="just" eaLnBrk="0" hangingPunct="0"/>
            <a:r>
              <a:rPr lang="es-CO" sz="2000" dirty="0">
                <a:latin typeface="Tahoma" pitchFamily="34" charset="0"/>
                <a:ea typeface="Times New Roman" pitchFamily="18" charset="0"/>
                <a:cs typeface="Tahoma" pitchFamily="34" charset="0"/>
              </a:rPr>
              <a:t>Beneficio sector cultura: Mejoramiento de la calidad de vida</a:t>
            </a:r>
          </a:p>
          <a:p>
            <a:pPr algn="just" eaLnBrk="0" hangingPunct="0"/>
            <a:endParaRPr lang="es-ES_tradnl" sz="2000" dirty="0">
              <a:latin typeface="Tahoma" pitchFamily="34" charset="0"/>
              <a:ea typeface="Times New Roman" pitchFamily="18" charset="0"/>
              <a:cs typeface="Tahoma" pitchFamily="34" charset="0"/>
            </a:endParaRPr>
          </a:p>
          <a:p>
            <a:pPr algn="just" eaLnBrk="0" hangingPunct="0"/>
            <a:r>
              <a:rPr lang="es-CO" sz="2000" dirty="0">
                <a:latin typeface="Tahoma" pitchFamily="34" charset="0"/>
                <a:ea typeface="Times New Roman" pitchFamily="18" charset="0"/>
                <a:cs typeface="Tahoma" pitchFamily="34" charset="0"/>
              </a:rPr>
              <a:t>Objetivo: incremento en horas dedicadas a las actividades de recreación </a:t>
            </a:r>
            <a:endParaRPr lang="es-ES_tradnl" sz="2000" dirty="0">
              <a:latin typeface="Tahoma" pitchFamily="34" charset="0"/>
              <a:ea typeface="Times New Roman" pitchFamily="18" charset="0"/>
              <a:cs typeface="Tahoma" pitchFamily="34" charset="0"/>
            </a:endParaRPr>
          </a:p>
          <a:p>
            <a:pPr algn="just" eaLnBrk="0" hangingPunct="0"/>
            <a:endParaRPr lang="es-CO" sz="2000" dirty="0">
              <a:latin typeface="Tahoma" pitchFamily="34" charset="0"/>
              <a:ea typeface="Times New Roman" pitchFamily="18" charset="0"/>
              <a:cs typeface="Tahoma" pitchFamily="34" charset="0"/>
            </a:endParaRPr>
          </a:p>
          <a:p>
            <a:pPr algn="just" eaLnBrk="0" hangingPunct="0"/>
            <a:r>
              <a:rPr lang="es-CO" sz="2000" dirty="0">
                <a:latin typeface="Tahoma" pitchFamily="34" charset="0"/>
                <a:ea typeface="Times New Roman" pitchFamily="18" charset="0"/>
                <a:cs typeface="Tahoma" pitchFamily="34" charset="0"/>
              </a:rPr>
              <a:t>Indicador: </a:t>
            </a:r>
            <a:endParaRPr lang="es-ES_tradnl" sz="2000" dirty="0">
              <a:latin typeface="Tahoma" pitchFamily="34" charset="0"/>
              <a:ea typeface="Times New Roman" pitchFamily="18" charset="0"/>
              <a:cs typeface="Tahoma" pitchFamily="34" charset="0"/>
            </a:endParaRPr>
          </a:p>
          <a:p>
            <a:pPr algn="just" eaLnBrk="0" hangingPunct="0"/>
            <a:r>
              <a:rPr lang="es-CO" sz="2000" dirty="0">
                <a:latin typeface="Tahoma" pitchFamily="34" charset="0"/>
                <a:ea typeface="Times New Roman" pitchFamily="18" charset="0"/>
                <a:cs typeface="Tahoma" pitchFamily="34" charset="0"/>
              </a:rPr>
              <a:t>Mejor utilización del tiempo libre =  # de horas empleadas en recreación y cultura mes t</a:t>
            </a:r>
            <a:r>
              <a:rPr lang="es-CO" sz="2000" baseline="-30000" dirty="0">
                <a:latin typeface="Tahoma" pitchFamily="34" charset="0"/>
                <a:ea typeface="Times New Roman" pitchFamily="18" charset="0"/>
                <a:cs typeface="Tahoma" pitchFamily="34" charset="0"/>
              </a:rPr>
              <a:t>1 </a:t>
            </a:r>
            <a:r>
              <a:rPr lang="es-CO" sz="2000" dirty="0">
                <a:latin typeface="Tahoma" pitchFamily="34" charset="0"/>
                <a:ea typeface="Times New Roman" pitchFamily="18" charset="0"/>
                <a:cs typeface="Tahoma" pitchFamily="34" charset="0"/>
              </a:rPr>
              <a:t>- # de horas empleadas en recreación y cultura mes t</a:t>
            </a:r>
            <a:r>
              <a:rPr lang="es-CO" sz="2000" baseline="-25000" dirty="0">
                <a:latin typeface="Tahoma" pitchFamily="34" charset="0"/>
                <a:ea typeface="Times New Roman" pitchFamily="18" charset="0"/>
                <a:cs typeface="Tahoma" pitchFamily="34" charset="0"/>
              </a:rPr>
              <a:t>0</a:t>
            </a:r>
          </a:p>
          <a:p>
            <a:pPr algn="just" eaLnBrk="0" hangingPunct="0"/>
            <a:endParaRPr lang="es-CO" sz="2000" dirty="0">
              <a:latin typeface="Tahoma" pitchFamily="34" charset="0"/>
              <a:ea typeface="Times New Roman" pitchFamily="18" charset="0"/>
              <a:cs typeface="Tahoma" pitchFamily="34" charset="0"/>
            </a:endParaRPr>
          </a:p>
          <a:p>
            <a:pPr algn="just" eaLnBrk="0" hangingPunct="0"/>
            <a:r>
              <a:rPr lang="es-CO" sz="2000" dirty="0">
                <a:latin typeface="Tahoma" pitchFamily="34" charset="0"/>
                <a:ea typeface="Times New Roman" pitchFamily="18" charset="0"/>
                <a:cs typeface="Tahoma" pitchFamily="34" charset="0"/>
              </a:rPr>
              <a:t># de horas empleadas en recreación y cultura mes t</a:t>
            </a:r>
            <a:r>
              <a:rPr lang="es-CO" sz="2000" baseline="-30000" dirty="0">
                <a:latin typeface="Tahoma" pitchFamily="34" charset="0"/>
                <a:ea typeface="Times New Roman" pitchFamily="18" charset="0"/>
                <a:cs typeface="Tahoma" pitchFamily="34" charset="0"/>
              </a:rPr>
              <a:t>1 </a:t>
            </a:r>
            <a:r>
              <a:rPr lang="es-CO" sz="2000" dirty="0">
                <a:latin typeface="Tahoma" pitchFamily="34" charset="0"/>
                <a:ea typeface="Times New Roman" pitchFamily="18" charset="0"/>
                <a:cs typeface="Tahoma" pitchFamily="34" charset="0"/>
              </a:rPr>
              <a:t> = 36</a:t>
            </a:r>
            <a:endParaRPr lang="es-ES_tradnl" sz="2000" dirty="0">
              <a:latin typeface="Tahoma" pitchFamily="34" charset="0"/>
              <a:ea typeface="Times New Roman" pitchFamily="18" charset="0"/>
              <a:cs typeface="Tahoma" pitchFamily="34" charset="0"/>
            </a:endParaRPr>
          </a:p>
          <a:p>
            <a:pPr algn="just" eaLnBrk="0" hangingPunct="0"/>
            <a:r>
              <a:rPr lang="es-CO" sz="2000" dirty="0">
                <a:latin typeface="Tahoma" pitchFamily="34" charset="0"/>
                <a:ea typeface="Times New Roman" pitchFamily="18" charset="0"/>
                <a:cs typeface="Tahoma" pitchFamily="34" charset="0"/>
              </a:rPr>
              <a:t># de horas empleadas en recreación y cultura mes t</a:t>
            </a:r>
            <a:r>
              <a:rPr lang="es-CO" sz="2000" baseline="-30000" dirty="0">
                <a:latin typeface="Tahoma" pitchFamily="34" charset="0"/>
                <a:ea typeface="Times New Roman" pitchFamily="18" charset="0"/>
                <a:cs typeface="Tahoma" pitchFamily="34" charset="0"/>
              </a:rPr>
              <a:t>0 </a:t>
            </a:r>
            <a:r>
              <a:rPr lang="es-CO" sz="2000" dirty="0">
                <a:latin typeface="Tahoma" pitchFamily="34" charset="0"/>
                <a:ea typeface="Times New Roman" pitchFamily="18" charset="0"/>
                <a:cs typeface="Tahoma" pitchFamily="34" charset="0"/>
              </a:rPr>
              <a:t> = 20</a:t>
            </a:r>
            <a:endParaRPr lang="es-ES_tradnl" sz="2000" dirty="0">
              <a:latin typeface="Tahoma" pitchFamily="34" charset="0"/>
              <a:ea typeface="Times New Roman" pitchFamily="18" charset="0"/>
              <a:cs typeface="Tahoma" pitchFamily="34" charset="0"/>
            </a:endParaRPr>
          </a:p>
          <a:p>
            <a:pPr algn="just" eaLnBrk="0" hangingPunct="0"/>
            <a:r>
              <a:rPr lang="es-CO" sz="2000" dirty="0">
                <a:latin typeface="Tahoma" pitchFamily="34" charset="0"/>
                <a:ea typeface="Times New Roman" pitchFamily="18" charset="0"/>
                <a:cs typeface="Tahoma" pitchFamily="34" charset="0"/>
              </a:rPr>
              <a:t># de horas libres mes = 62</a:t>
            </a:r>
            <a:endParaRPr lang="es-ES_tradnl" sz="2000" dirty="0">
              <a:latin typeface="Tahoma" pitchFamily="34" charset="0"/>
              <a:ea typeface="Times New Roman" pitchFamily="18" charset="0"/>
              <a:cs typeface="Tahoma" pitchFamily="34" charset="0"/>
            </a:endParaRPr>
          </a:p>
          <a:p>
            <a:pPr eaLnBrk="0" hangingPunct="0"/>
            <a:endParaRPr lang="es-ES_tradnl" sz="2000" dirty="0">
              <a:latin typeface="Times New Roman" pitchFamily="18" charset="0"/>
              <a:ea typeface="Times New Roman" pitchFamily="18" charset="0"/>
              <a:cs typeface="Arial" charset="0"/>
            </a:endParaRPr>
          </a:p>
        </p:txBody>
      </p:sp>
      <p:sp>
        <p:nvSpPr>
          <p:cNvPr id="279557" name="Rectangle 6"/>
          <p:cNvSpPr>
            <a:spLocks noChangeArrowheads="1"/>
          </p:cNvSpPr>
          <p:nvPr/>
        </p:nvSpPr>
        <p:spPr bwMode="auto">
          <a:xfrm>
            <a:off x="0" y="3305175"/>
            <a:ext cx="9144000" cy="0"/>
          </a:xfrm>
          <a:prstGeom prst="rect">
            <a:avLst/>
          </a:prstGeom>
          <a:noFill/>
          <a:ln w="9525">
            <a:noFill/>
            <a:miter lim="800000"/>
            <a:headEnd/>
            <a:tailEnd/>
          </a:ln>
        </p:spPr>
        <p:txBody>
          <a:bodyPr wrap="none" anchor="ctr">
            <a:spAutoFit/>
          </a:bodyPr>
          <a:lstStyle/>
          <a:p>
            <a:endParaRPr lang="es-CO"/>
          </a:p>
        </p:txBody>
      </p:sp>
      <p:graphicFrame>
        <p:nvGraphicFramePr>
          <p:cNvPr id="279558" name="Object 7"/>
          <p:cNvGraphicFramePr>
            <a:graphicFrameLocks noChangeAspect="1"/>
          </p:cNvGraphicFramePr>
          <p:nvPr/>
        </p:nvGraphicFramePr>
        <p:xfrm>
          <a:off x="1787525" y="6381328"/>
          <a:ext cx="5070475" cy="311150"/>
        </p:xfrm>
        <a:graphic>
          <a:graphicData uri="http://schemas.openxmlformats.org/presentationml/2006/ole">
            <mc:AlternateContent xmlns:mc="http://schemas.openxmlformats.org/markup-compatibility/2006">
              <mc:Choice xmlns:v="urn:schemas-microsoft-com:vml" Requires="v">
                <p:oleObj spid="_x0000_s279573" name="Ecuación" r:id="rId4" imgW="3352800" imgH="203200" progId="Equation.3">
                  <p:embed/>
                </p:oleObj>
              </mc:Choice>
              <mc:Fallback>
                <p:oleObj name="Ecuación" r:id="rId4" imgW="3352800" imgH="203200" progId="Equation.3">
                  <p:embed/>
                  <p:pic>
                    <p:nvPicPr>
                      <p:cNvPr id="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7525" y="6381328"/>
                        <a:ext cx="5070475" cy="311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9559" name="Rectangle 3"/>
          <p:cNvSpPr>
            <a:spLocks noChangeArrowheads="1"/>
          </p:cNvSpPr>
          <p:nvPr/>
        </p:nvSpPr>
        <p:spPr bwMode="auto">
          <a:xfrm>
            <a:off x="109538" y="1052513"/>
            <a:ext cx="8999537" cy="914400"/>
          </a:xfrm>
          <a:prstGeom prst="rect">
            <a:avLst/>
          </a:prstGeom>
          <a:noFill/>
          <a:ln w="9525">
            <a:noFill/>
            <a:miter lim="800000"/>
            <a:headEnd/>
            <a:tailEnd/>
          </a:ln>
        </p:spPr>
        <p:txBody>
          <a:bodyPr lIns="92075" tIns="46038" rIns="92075" bIns="46038" anchor="ctr"/>
          <a:lstStyle/>
          <a:p>
            <a:pPr algn="ctr" eaLnBrk="0" hangingPunct="0"/>
            <a:r>
              <a:rPr lang="es-MX" sz="2800" b="1" dirty="0">
                <a:solidFill>
                  <a:schemeClr val="accent2"/>
                </a:solidFill>
                <a:latin typeface="Tahoma" pitchFamily="34" charset="0"/>
              </a:rPr>
              <a:t>VALORACIÓN DE LOS BENEFICIOS</a:t>
            </a:r>
            <a:endParaRPr lang="es-ES" sz="2800" b="1" dirty="0">
              <a:solidFill>
                <a:schemeClr val="accent2"/>
              </a:solidFill>
              <a:latin typeface="Tahoma" pitchFamily="34" charset="0"/>
            </a:endParaRPr>
          </a:p>
        </p:txBody>
      </p:sp>
      <p:sp>
        <p:nvSpPr>
          <p:cNvPr id="10"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3" name="Rectangle 4"/>
          <p:cNvSpPr>
            <a:spLocks noChangeArrowheads="1"/>
          </p:cNvSpPr>
          <p:nvPr/>
        </p:nvSpPr>
        <p:spPr bwMode="auto">
          <a:xfrm>
            <a:off x="381000" y="1601242"/>
            <a:ext cx="8458200" cy="4495800"/>
          </a:xfrm>
          <a:prstGeom prst="rect">
            <a:avLst/>
          </a:prstGeom>
          <a:noFill/>
          <a:ln w="9525">
            <a:noFill/>
            <a:miter lim="800000"/>
            <a:headEnd/>
            <a:tailEnd/>
          </a:ln>
        </p:spPr>
        <p:txBody>
          <a:bodyPr/>
          <a:lstStyle/>
          <a:p>
            <a:pPr algn="just" eaLnBrk="0" hangingPunct="0"/>
            <a:endParaRPr lang="es-CO" sz="2200" b="1">
              <a:latin typeface="Times New Roman" pitchFamily="18" charset="0"/>
            </a:endParaRPr>
          </a:p>
        </p:txBody>
      </p:sp>
      <p:sp>
        <p:nvSpPr>
          <p:cNvPr id="281604" name="Rectangle 5"/>
          <p:cNvSpPr>
            <a:spLocks noChangeArrowheads="1"/>
          </p:cNvSpPr>
          <p:nvPr/>
        </p:nvSpPr>
        <p:spPr bwMode="auto">
          <a:xfrm>
            <a:off x="323850" y="1288504"/>
            <a:ext cx="8496300" cy="1920875"/>
          </a:xfrm>
          <a:prstGeom prst="rect">
            <a:avLst/>
          </a:prstGeom>
          <a:noFill/>
          <a:ln w="9525">
            <a:noFill/>
            <a:miter lim="800000"/>
            <a:headEnd/>
            <a:tailEnd/>
          </a:ln>
        </p:spPr>
        <p:txBody>
          <a:bodyPr anchor="ctr">
            <a:spAutoFit/>
          </a:bodyPr>
          <a:lstStyle/>
          <a:p>
            <a:pPr eaLnBrk="0" hangingPunct="0"/>
            <a:r>
              <a:rPr lang="es-CO" sz="2000" b="1" dirty="0">
                <a:solidFill>
                  <a:schemeClr val="accent2"/>
                </a:solidFill>
                <a:latin typeface="Tahoma" pitchFamily="34" charset="0"/>
                <a:ea typeface="Times New Roman" pitchFamily="18" charset="0"/>
                <a:cs typeface="Tahoma" pitchFamily="34" charset="0"/>
              </a:rPr>
              <a:t>Valoración del beneficio:</a:t>
            </a:r>
          </a:p>
          <a:p>
            <a:pPr eaLnBrk="0" hangingPunct="0"/>
            <a:endParaRPr lang="es-ES_tradnl" sz="2000" b="1" dirty="0">
              <a:solidFill>
                <a:srgbClr val="FF3300"/>
              </a:solidFill>
              <a:latin typeface="Tahoma" pitchFamily="34" charset="0"/>
              <a:ea typeface="Times New Roman" pitchFamily="18" charset="0"/>
              <a:cs typeface="Tahoma" pitchFamily="34" charset="0"/>
            </a:endParaRPr>
          </a:p>
          <a:p>
            <a:pPr eaLnBrk="0" hangingPunct="0"/>
            <a:r>
              <a:rPr lang="es-CO" sz="2000" dirty="0">
                <a:latin typeface="Tahoma" pitchFamily="34" charset="0"/>
                <a:ea typeface="Times New Roman" pitchFamily="18" charset="0"/>
                <a:cs typeface="Tahoma" pitchFamily="34" charset="0"/>
              </a:rPr>
              <a:t>Valor del salario hora, dedicado a recreación =</a:t>
            </a:r>
            <a:endParaRPr lang="es-ES_tradnl" sz="2000" dirty="0">
              <a:latin typeface="Tahoma" pitchFamily="34" charset="0"/>
              <a:ea typeface="Times New Roman" pitchFamily="18" charset="0"/>
              <a:cs typeface="Tahoma" pitchFamily="34" charset="0"/>
            </a:endParaRPr>
          </a:p>
          <a:p>
            <a:pPr eaLnBrk="0" hangingPunct="0"/>
            <a:r>
              <a:rPr lang="es-CO" sz="2000" dirty="0">
                <a:latin typeface="Tahoma" pitchFamily="34" charset="0"/>
                <a:ea typeface="Times New Roman" pitchFamily="18" charset="0"/>
                <a:cs typeface="Tahoma" pitchFamily="34" charset="0"/>
              </a:rPr>
              <a:t>No. de horas empleadas en recreación mes * valor hora de salario mínimo/ No. horas  no laborales mes  </a:t>
            </a:r>
            <a:endParaRPr lang="es-ES_tradnl" sz="2000" dirty="0">
              <a:latin typeface="Tahoma" pitchFamily="34" charset="0"/>
              <a:ea typeface="Times New Roman" pitchFamily="18" charset="0"/>
              <a:cs typeface="Tahoma" pitchFamily="34" charset="0"/>
            </a:endParaRPr>
          </a:p>
          <a:p>
            <a:pPr eaLnBrk="0" hangingPunct="0"/>
            <a:endParaRPr lang="es-ES_tradnl" sz="2000" dirty="0">
              <a:latin typeface="Tahoma" pitchFamily="34" charset="0"/>
              <a:ea typeface="Times New Roman" pitchFamily="18" charset="0"/>
              <a:cs typeface="Tahoma" pitchFamily="34" charset="0"/>
            </a:endParaRPr>
          </a:p>
        </p:txBody>
      </p:sp>
      <p:sp>
        <p:nvSpPr>
          <p:cNvPr id="281605" name="Rectangle 6"/>
          <p:cNvSpPr>
            <a:spLocks noChangeArrowheads="1"/>
          </p:cNvSpPr>
          <p:nvPr/>
        </p:nvSpPr>
        <p:spPr bwMode="auto">
          <a:xfrm>
            <a:off x="323850" y="3779292"/>
            <a:ext cx="8569325" cy="1676400"/>
          </a:xfrm>
          <a:prstGeom prst="rect">
            <a:avLst/>
          </a:prstGeom>
          <a:noFill/>
          <a:ln w="9525">
            <a:noFill/>
            <a:miter lim="800000"/>
            <a:headEnd/>
            <a:tailEnd/>
          </a:ln>
        </p:spPr>
        <p:txBody>
          <a:bodyPr anchor="ctr">
            <a:spAutoFit/>
          </a:bodyPr>
          <a:lstStyle/>
          <a:p>
            <a:pPr eaLnBrk="0" hangingPunct="0"/>
            <a:r>
              <a:rPr lang="es-CO" sz="2400">
                <a:latin typeface="Tahoma" pitchFamily="34" charset="0"/>
              </a:rPr>
              <a:t>$413 </a:t>
            </a:r>
            <a:r>
              <a:rPr lang="es-CO" sz="2000">
                <a:latin typeface="Tahoma" pitchFamily="34" charset="0"/>
                <a:ea typeface="Times New Roman" pitchFamily="18" charset="0"/>
                <a:cs typeface="Tahoma" pitchFamily="34" charset="0"/>
              </a:rPr>
              <a:t>es lo que una persona se “gana” por la inversión del sector cultura en prestar un servicio de recreación.</a:t>
            </a:r>
            <a:endParaRPr lang="es-ES_tradnl" sz="2000">
              <a:latin typeface="Tahoma" pitchFamily="34" charset="0"/>
              <a:ea typeface="Times New Roman" pitchFamily="18" charset="0"/>
              <a:cs typeface="Tahoma" pitchFamily="34" charset="0"/>
            </a:endParaRPr>
          </a:p>
          <a:p>
            <a:pPr eaLnBrk="0" hangingPunct="0"/>
            <a:endParaRPr lang="es-CO" sz="2000">
              <a:latin typeface="Tahoma" pitchFamily="34" charset="0"/>
              <a:ea typeface="Times New Roman" pitchFamily="18" charset="0"/>
              <a:cs typeface="Tahoma" pitchFamily="34" charset="0"/>
            </a:endParaRPr>
          </a:p>
          <a:p>
            <a:pPr eaLnBrk="0" hangingPunct="0"/>
            <a:r>
              <a:rPr lang="es-CO" sz="2000">
                <a:latin typeface="Tahoma" pitchFamily="34" charset="0"/>
                <a:ea typeface="Times New Roman" pitchFamily="18" charset="0"/>
                <a:cs typeface="Tahoma" pitchFamily="34" charset="0"/>
              </a:rPr>
              <a:t>Si se dedica 8 horas a la recreación, el valor total sería:</a:t>
            </a:r>
            <a:endParaRPr lang="es-ES_tradnl" sz="2000">
              <a:latin typeface="Tahoma" pitchFamily="34" charset="0"/>
              <a:ea typeface="Times New Roman" pitchFamily="18" charset="0"/>
              <a:cs typeface="Tahoma" pitchFamily="34" charset="0"/>
            </a:endParaRPr>
          </a:p>
          <a:p>
            <a:pPr eaLnBrk="0" hangingPunct="0"/>
            <a:endParaRPr lang="es-ES_tradnl" sz="2000">
              <a:latin typeface="Tahoma" pitchFamily="34" charset="0"/>
              <a:ea typeface="Times New Roman" pitchFamily="18" charset="0"/>
              <a:cs typeface="Tahoma" pitchFamily="34" charset="0"/>
            </a:endParaRPr>
          </a:p>
        </p:txBody>
      </p:sp>
      <p:sp>
        <p:nvSpPr>
          <p:cNvPr id="281606" name="Rectangle 7"/>
          <p:cNvSpPr>
            <a:spLocks noChangeArrowheads="1"/>
          </p:cNvSpPr>
          <p:nvPr/>
        </p:nvSpPr>
        <p:spPr bwMode="auto">
          <a:xfrm>
            <a:off x="395288" y="5900192"/>
            <a:ext cx="8281987" cy="396875"/>
          </a:xfrm>
          <a:prstGeom prst="rect">
            <a:avLst/>
          </a:prstGeom>
          <a:noFill/>
          <a:ln w="9525">
            <a:noFill/>
            <a:miter lim="800000"/>
            <a:headEnd/>
            <a:tailEnd/>
          </a:ln>
        </p:spPr>
        <p:txBody>
          <a:bodyPr wrap="none" anchor="ctr">
            <a:spAutoFit/>
          </a:bodyPr>
          <a:lstStyle/>
          <a:p>
            <a:pPr algn="just" eaLnBrk="0" hangingPunct="0"/>
            <a:r>
              <a:rPr lang="es-CO" sz="2000">
                <a:ea typeface="Times New Roman" pitchFamily="18" charset="0"/>
                <a:cs typeface="Arial" charset="0"/>
              </a:rPr>
              <a:t>Con esta información se alimentará el item de ingresos del flujo de caja </a:t>
            </a:r>
            <a:endParaRPr lang="es-CO" sz="2000">
              <a:latin typeface="Times New Roman" pitchFamily="18" charset="0"/>
              <a:ea typeface="Times New Roman" pitchFamily="18" charset="0"/>
              <a:cs typeface="Arial" charset="0"/>
            </a:endParaRPr>
          </a:p>
        </p:txBody>
      </p:sp>
      <p:graphicFrame>
        <p:nvGraphicFramePr>
          <p:cNvPr id="281607" name="Object 8"/>
          <p:cNvGraphicFramePr>
            <a:graphicFrameLocks noChangeAspect="1"/>
          </p:cNvGraphicFramePr>
          <p:nvPr/>
        </p:nvGraphicFramePr>
        <p:xfrm>
          <a:off x="428625" y="3209379"/>
          <a:ext cx="3865563" cy="625475"/>
        </p:xfrm>
        <a:graphic>
          <a:graphicData uri="http://schemas.openxmlformats.org/presentationml/2006/ole">
            <mc:AlternateContent xmlns:mc="http://schemas.openxmlformats.org/markup-compatibility/2006">
              <mc:Choice xmlns:v="urn:schemas-microsoft-com:vml" Requires="v">
                <p:oleObj spid="_x0000_s281637" name="Ecuación" r:id="rId4" imgW="2667000" imgH="431800" progId="Equation.3">
                  <p:embed/>
                </p:oleObj>
              </mc:Choice>
              <mc:Fallback>
                <p:oleObj name="Ecuación" r:id="rId4" imgW="2667000" imgH="431800" progId="Equation.3">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625" y="3209379"/>
                        <a:ext cx="3865563"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1608" name="Object 9"/>
          <p:cNvGraphicFramePr>
            <a:graphicFrameLocks noChangeAspect="1"/>
          </p:cNvGraphicFramePr>
          <p:nvPr>
            <p:extLst>
              <p:ext uri="{D42A27DB-BD31-4B8C-83A1-F6EECF244321}">
                <p14:modId xmlns:p14="http://schemas.microsoft.com/office/powerpoint/2010/main" val="1785517163"/>
              </p:ext>
            </p:extLst>
          </p:nvPr>
        </p:nvGraphicFramePr>
        <p:xfrm>
          <a:off x="428625" y="5335836"/>
          <a:ext cx="7038975" cy="439737"/>
        </p:xfrm>
        <a:graphic>
          <a:graphicData uri="http://schemas.openxmlformats.org/presentationml/2006/ole">
            <mc:AlternateContent xmlns:mc="http://schemas.openxmlformats.org/markup-compatibility/2006">
              <mc:Choice xmlns:v="urn:schemas-microsoft-com:vml" Requires="v">
                <p:oleObj spid="_x0000_s281638" name="Ecuación" r:id="rId6" imgW="3213100" imgH="203200" progId="Equation.3">
                  <p:embed/>
                </p:oleObj>
              </mc:Choice>
              <mc:Fallback>
                <p:oleObj name="Ecuación" r:id="rId6" imgW="3213100" imgH="203200" progId="Equation.3">
                  <p:embed/>
                  <p:pic>
                    <p:nvPicPr>
                      <p:cNvPr id="0"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25" y="5335836"/>
                        <a:ext cx="7038975" cy="439737"/>
                      </a:xfrm>
                      <a:prstGeom prst="rect">
                        <a:avLst/>
                      </a:prstGeom>
                      <a:noFill/>
                      <a:ln w="57150">
                        <a:solidFill>
                          <a:srgbClr val="FF33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ChangeArrowheads="1"/>
          </p:cNvSpPr>
          <p:nvPr/>
        </p:nvSpPr>
        <p:spPr bwMode="auto">
          <a:xfrm>
            <a:off x="6689725" y="-531813"/>
            <a:ext cx="268288" cy="457200"/>
          </a:xfrm>
          <a:prstGeom prst="rect">
            <a:avLst/>
          </a:prstGeom>
          <a:noFill/>
          <a:ln w="9525">
            <a:noFill/>
            <a:miter lim="800000"/>
            <a:headEnd/>
            <a:tailEnd/>
          </a:ln>
        </p:spPr>
        <p:txBody>
          <a:bodyPr wrap="none" lIns="92075" tIns="46038" rIns="92075" bIns="46038">
            <a:spAutoFit/>
          </a:bodyPr>
          <a:lstStyle/>
          <a:p>
            <a:r>
              <a:rPr lang="es-ES_tradnl" sz="2400"/>
              <a:t> </a:t>
            </a:r>
          </a:p>
        </p:txBody>
      </p:sp>
      <p:sp>
        <p:nvSpPr>
          <p:cNvPr id="80899" name="Rectangle 4"/>
          <p:cNvSpPr>
            <a:spLocks noChangeArrowheads="1"/>
          </p:cNvSpPr>
          <p:nvPr/>
        </p:nvSpPr>
        <p:spPr bwMode="auto">
          <a:xfrm>
            <a:off x="685800" y="952500"/>
            <a:ext cx="7772400" cy="4114800"/>
          </a:xfrm>
          <a:prstGeom prst="rect">
            <a:avLst/>
          </a:prstGeom>
          <a:noFill/>
          <a:ln w="9525">
            <a:noFill/>
            <a:miter lim="800000"/>
            <a:headEnd/>
            <a:tailEnd/>
          </a:ln>
        </p:spPr>
        <p:txBody>
          <a:bodyPr/>
          <a:lstStyle/>
          <a:p>
            <a:pPr eaLnBrk="0" hangingPunct="0"/>
            <a:endParaRPr lang="es-MX" sz="2800">
              <a:latin typeface="Times New Roman" pitchFamily="18" charset="0"/>
            </a:endParaRPr>
          </a:p>
          <a:p>
            <a:pPr algn="ctr" eaLnBrk="0" hangingPunct="0"/>
            <a:endParaRPr lang="es-ES" sz="2800">
              <a:latin typeface="Times New Roman" pitchFamily="18" charset="0"/>
            </a:endParaRPr>
          </a:p>
        </p:txBody>
      </p:sp>
      <p:sp>
        <p:nvSpPr>
          <p:cNvPr id="19461" name="AutoShape 5"/>
          <p:cNvSpPr>
            <a:spLocks noChangeArrowheads="1"/>
          </p:cNvSpPr>
          <p:nvPr/>
        </p:nvSpPr>
        <p:spPr bwMode="auto">
          <a:xfrm>
            <a:off x="5003800" y="1589559"/>
            <a:ext cx="2520950" cy="4019550"/>
          </a:xfrm>
          <a:prstGeom prst="roundRect">
            <a:avLst>
              <a:gd name="adj" fmla="val 16620"/>
            </a:avLst>
          </a:prstGeom>
          <a:solidFill>
            <a:srgbClr val="FFFF00"/>
          </a:solidFill>
          <a:ln w="12700">
            <a:solidFill>
              <a:schemeClr val="bg2"/>
            </a:solidFill>
            <a:round/>
            <a:headEnd/>
            <a:tailEnd/>
          </a:ln>
          <a:effectLst>
            <a:outerShdw dist="107763" dir="18900000" algn="ctr" rotWithShape="0">
              <a:schemeClr val="bg2">
                <a:alpha val="50000"/>
              </a:schemeClr>
            </a:outerShdw>
          </a:effectLst>
        </p:spPr>
        <p:txBody>
          <a:bodyPr wrap="none" lIns="92075" tIns="46038" rIns="92075" bIns="46038" anchor="ctr"/>
          <a:lstStyle/>
          <a:p>
            <a:pPr defTabSz="762000" eaLnBrk="0" hangingPunct="0">
              <a:defRPr/>
            </a:pPr>
            <a:r>
              <a:rPr lang="es-ES" sz="2000" b="1">
                <a:effectLst>
                  <a:outerShdw blurRad="38100" dist="38100" dir="2700000" algn="tl">
                    <a:srgbClr val="FFFFFF"/>
                  </a:outerShdw>
                </a:effectLst>
                <a:latin typeface="Tahoma" pitchFamily="34" charset="0"/>
              </a:rPr>
              <a:t>Analizar:</a:t>
            </a:r>
          </a:p>
          <a:p>
            <a:pPr defTabSz="762000" eaLnBrk="0" hangingPunct="0">
              <a:defRPr/>
            </a:pPr>
            <a:endParaRPr lang="es-ES" sz="2000" b="1">
              <a:effectLst>
                <a:outerShdw blurRad="38100" dist="38100" dir="2700000" algn="tl">
                  <a:srgbClr val="FFFFFF"/>
                </a:outerShdw>
              </a:effectLst>
              <a:latin typeface="Tahoma" pitchFamily="34" charset="0"/>
            </a:endParaRPr>
          </a:p>
          <a:p>
            <a:pPr defTabSz="762000" eaLnBrk="0" hangingPunct="0">
              <a:buFontTx/>
              <a:buChar char="•"/>
              <a:defRPr/>
            </a:pPr>
            <a:r>
              <a:rPr lang="es-ES" sz="2000" b="1">
                <a:latin typeface="Tahoma" pitchFamily="34" charset="0"/>
              </a:rPr>
              <a:t>DEMANDA</a:t>
            </a:r>
          </a:p>
          <a:p>
            <a:pPr defTabSz="762000" eaLnBrk="0" hangingPunct="0">
              <a:buFontTx/>
              <a:buChar char="•"/>
              <a:defRPr/>
            </a:pPr>
            <a:r>
              <a:rPr lang="es-ES" sz="2000" b="1">
                <a:latin typeface="Tahoma" pitchFamily="34" charset="0"/>
              </a:rPr>
              <a:t>OFERTA</a:t>
            </a:r>
          </a:p>
          <a:p>
            <a:pPr defTabSz="762000" eaLnBrk="0" hangingPunct="0">
              <a:buFontTx/>
              <a:buChar char="•"/>
              <a:defRPr/>
            </a:pPr>
            <a:r>
              <a:rPr lang="es-ES" sz="2000" b="1">
                <a:latin typeface="Tahoma" pitchFamily="34" charset="0"/>
              </a:rPr>
              <a:t>PRECIOS </a:t>
            </a:r>
          </a:p>
          <a:p>
            <a:pPr defTabSz="762000" eaLnBrk="0" hangingPunct="0">
              <a:defRPr/>
            </a:pPr>
            <a:endParaRPr lang="es-ES" sz="2000" b="1">
              <a:latin typeface="Tahoma" pitchFamily="34" charset="0"/>
            </a:endParaRPr>
          </a:p>
          <a:p>
            <a:pPr defTabSz="762000" eaLnBrk="0" hangingPunct="0">
              <a:defRPr/>
            </a:pPr>
            <a:endParaRPr lang="es-ES" sz="2000" b="1">
              <a:latin typeface="Tahoma" pitchFamily="34" charset="0"/>
            </a:endParaRPr>
          </a:p>
          <a:p>
            <a:pPr defTabSz="762000" eaLnBrk="0" hangingPunct="0">
              <a:defRPr/>
            </a:pPr>
            <a:endParaRPr lang="es-ES" sz="2000" b="1">
              <a:latin typeface="Tahoma" pitchFamily="34" charset="0"/>
            </a:endParaRPr>
          </a:p>
          <a:p>
            <a:pPr defTabSz="762000" eaLnBrk="0" hangingPunct="0">
              <a:defRPr/>
            </a:pPr>
            <a:r>
              <a:rPr lang="es-ES" sz="2000" b="1">
                <a:latin typeface="Tahoma" pitchFamily="34" charset="0"/>
              </a:rPr>
              <a:t>Productos</a:t>
            </a:r>
          </a:p>
          <a:p>
            <a:pPr defTabSz="762000" eaLnBrk="0" hangingPunct="0">
              <a:defRPr/>
            </a:pPr>
            <a:r>
              <a:rPr lang="es-ES" sz="2000" b="1">
                <a:latin typeface="Tahoma" pitchFamily="34" charset="0"/>
              </a:rPr>
              <a:t>Insumos</a:t>
            </a:r>
          </a:p>
          <a:p>
            <a:pPr defTabSz="762000" eaLnBrk="0" hangingPunct="0">
              <a:defRPr/>
            </a:pPr>
            <a:endParaRPr lang="es-ES" sz="2400" b="1">
              <a:latin typeface="Tahoma" pitchFamily="34" charset="0"/>
            </a:endParaRPr>
          </a:p>
        </p:txBody>
      </p:sp>
      <p:sp>
        <p:nvSpPr>
          <p:cNvPr id="80901" name="Freeform 6"/>
          <p:cNvSpPr>
            <a:spLocks/>
          </p:cNvSpPr>
          <p:nvPr/>
        </p:nvSpPr>
        <p:spPr bwMode="auto">
          <a:xfrm>
            <a:off x="6640513" y="2467446"/>
            <a:ext cx="236537" cy="706438"/>
          </a:xfrm>
          <a:custGeom>
            <a:avLst/>
            <a:gdLst>
              <a:gd name="T0" fmla="*/ 0 w 149"/>
              <a:gd name="T1" fmla="*/ 0 h 672"/>
              <a:gd name="T2" fmla="*/ 2147483647 w 149"/>
              <a:gd name="T3" fmla="*/ 2147483647 h 672"/>
              <a:gd name="T4" fmla="*/ 2147483647 w 149"/>
              <a:gd name="T5" fmla="*/ 2147483647 h 672"/>
              <a:gd name="T6" fmla="*/ 2147483647 w 149"/>
              <a:gd name="T7" fmla="*/ 2147483647 h 672"/>
              <a:gd name="T8" fmla="*/ 2147483647 w 149"/>
              <a:gd name="T9" fmla="*/ 2147483647 h 672"/>
              <a:gd name="T10" fmla="*/ 2147483647 w 149"/>
              <a:gd name="T11" fmla="*/ 2147483647 h 672"/>
              <a:gd name="T12" fmla="*/ 2147483647 w 149"/>
              <a:gd name="T13" fmla="*/ 2147483647 h 672"/>
              <a:gd name="T14" fmla="*/ 2147483647 w 149"/>
              <a:gd name="T15" fmla="*/ 2147483647 h 672"/>
              <a:gd name="T16" fmla="*/ 2147483647 w 149"/>
              <a:gd name="T17" fmla="*/ 2147483647 h 672"/>
              <a:gd name="T18" fmla="*/ 2147483647 w 149"/>
              <a:gd name="T19" fmla="*/ 2147483647 h 672"/>
              <a:gd name="T20" fmla="*/ 2147483647 w 149"/>
              <a:gd name="T21" fmla="*/ 2147483647 h 672"/>
              <a:gd name="T22" fmla="*/ 2147483647 w 149"/>
              <a:gd name="T23" fmla="*/ 2147483647 h 672"/>
              <a:gd name="T24" fmla="*/ 2147483647 w 149"/>
              <a:gd name="T25" fmla="*/ 2147483647 h 672"/>
              <a:gd name="T26" fmla="*/ 2147483647 w 149"/>
              <a:gd name="T27" fmla="*/ 2147483647 h 672"/>
              <a:gd name="T28" fmla="*/ 2147483647 w 149"/>
              <a:gd name="T29" fmla="*/ 2147483647 h 672"/>
              <a:gd name="T30" fmla="*/ 2147483647 w 149"/>
              <a:gd name="T31" fmla="*/ 2147483647 h 672"/>
              <a:gd name="T32" fmla="*/ 2147483647 w 149"/>
              <a:gd name="T33" fmla="*/ 2147483647 h 672"/>
              <a:gd name="T34" fmla="*/ 2147483647 w 149"/>
              <a:gd name="T35" fmla="*/ 2147483647 h 672"/>
              <a:gd name="T36" fmla="*/ 0 w 149"/>
              <a:gd name="T37" fmla="*/ 2147483647 h 6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9"/>
              <a:gd name="T58" fmla="*/ 0 h 672"/>
              <a:gd name="T59" fmla="*/ 149 w 149"/>
              <a:gd name="T60" fmla="*/ 672 h 6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9" h="672">
                <a:moveTo>
                  <a:pt x="0" y="0"/>
                </a:moveTo>
                <a:lnTo>
                  <a:pt x="28" y="3"/>
                </a:lnTo>
                <a:lnTo>
                  <a:pt x="56" y="15"/>
                </a:lnTo>
                <a:lnTo>
                  <a:pt x="70" y="33"/>
                </a:lnTo>
                <a:lnTo>
                  <a:pt x="77" y="55"/>
                </a:lnTo>
                <a:lnTo>
                  <a:pt x="77" y="276"/>
                </a:lnTo>
                <a:lnTo>
                  <a:pt x="84" y="299"/>
                </a:lnTo>
                <a:lnTo>
                  <a:pt x="99" y="317"/>
                </a:lnTo>
                <a:lnTo>
                  <a:pt x="120" y="332"/>
                </a:lnTo>
                <a:lnTo>
                  <a:pt x="148" y="335"/>
                </a:lnTo>
                <a:lnTo>
                  <a:pt x="120" y="339"/>
                </a:lnTo>
                <a:lnTo>
                  <a:pt x="99" y="350"/>
                </a:lnTo>
                <a:lnTo>
                  <a:pt x="84" y="369"/>
                </a:lnTo>
                <a:lnTo>
                  <a:pt x="77" y="391"/>
                </a:lnTo>
                <a:lnTo>
                  <a:pt x="77" y="616"/>
                </a:lnTo>
                <a:lnTo>
                  <a:pt x="70" y="638"/>
                </a:lnTo>
                <a:lnTo>
                  <a:pt x="56" y="656"/>
                </a:lnTo>
                <a:lnTo>
                  <a:pt x="28" y="667"/>
                </a:lnTo>
                <a:lnTo>
                  <a:pt x="0" y="671"/>
                </a:lnTo>
              </a:path>
            </a:pathLst>
          </a:custGeom>
          <a:noFill/>
          <a:ln w="38100" cap="rnd">
            <a:solidFill>
              <a:schemeClr val="tx1"/>
            </a:solidFill>
            <a:round/>
            <a:headEnd type="none" w="sm" len="sm"/>
            <a:tailEnd type="none" w="sm" len="sm"/>
          </a:ln>
        </p:spPr>
        <p:txBody>
          <a:bodyPr/>
          <a:lstStyle/>
          <a:p>
            <a:endParaRPr lang="es-CO"/>
          </a:p>
        </p:txBody>
      </p:sp>
      <p:sp>
        <p:nvSpPr>
          <p:cNvPr id="80902" name="Rectangle 7"/>
          <p:cNvSpPr>
            <a:spLocks noChangeArrowheads="1"/>
          </p:cNvSpPr>
          <p:nvPr/>
        </p:nvSpPr>
        <p:spPr bwMode="auto">
          <a:xfrm>
            <a:off x="6962775" y="2564284"/>
            <a:ext cx="346075" cy="466725"/>
          </a:xfrm>
          <a:prstGeom prst="rect">
            <a:avLst/>
          </a:prstGeom>
          <a:noFill/>
          <a:ln w="9525">
            <a:solidFill>
              <a:schemeClr val="tx1"/>
            </a:solidFill>
            <a:miter lim="800000"/>
            <a:headEnd/>
            <a:tailEnd/>
          </a:ln>
        </p:spPr>
        <p:txBody>
          <a:bodyPr wrap="none" lIns="92075" tIns="46038" rIns="92075" bIns="46038">
            <a:spAutoFit/>
          </a:bodyPr>
          <a:lstStyle/>
          <a:p>
            <a:pPr defTabSz="762000" eaLnBrk="0" hangingPunct="0"/>
            <a:r>
              <a:rPr lang="es-ES" sz="2400" b="1">
                <a:latin typeface="Times New Roman" pitchFamily="18" charset="0"/>
              </a:rPr>
              <a:t>*</a:t>
            </a:r>
          </a:p>
        </p:txBody>
      </p:sp>
      <p:grpSp>
        <p:nvGrpSpPr>
          <p:cNvPr id="80903" name="Group 8"/>
          <p:cNvGrpSpPr>
            <a:grpSpLocks/>
          </p:cNvGrpSpPr>
          <p:nvPr/>
        </p:nvGrpSpPr>
        <p:grpSpPr bwMode="auto">
          <a:xfrm>
            <a:off x="835025" y="1484784"/>
            <a:ext cx="3665538" cy="4210050"/>
            <a:chOff x="336" y="1008"/>
            <a:chExt cx="2309" cy="2453"/>
          </a:xfrm>
          <a:solidFill>
            <a:srgbClr val="C00000"/>
          </a:solidFill>
        </p:grpSpPr>
        <p:sp>
          <p:nvSpPr>
            <p:cNvPr id="19465" name="Freeform 9"/>
            <p:cNvSpPr>
              <a:spLocks/>
            </p:cNvSpPr>
            <p:nvPr/>
          </p:nvSpPr>
          <p:spPr bwMode="auto">
            <a:xfrm>
              <a:off x="336" y="1008"/>
              <a:ext cx="2309" cy="2453"/>
            </a:xfrm>
            <a:custGeom>
              <a:avLst/>
              <a:gdLst/>
              <a:ahLst/>
              <a:cxnLst>
                <a:cxn ang="0">
                  <a:pos x="1676" y="0"/>
                </a:cxn>
                <a:cxn ang="0">
                  <a:pos x="1676" y="495"/>
                </a:cxn>
                <a:cxn ang="0">
                  <a:pos x="0" y="495"/>
                </a:cxn>
                <a:cxn ang="0">
                  <a:pos x="0" y="1957"/>
                </a:cxn>
                <a:cxn ang="0">
                  <a:pos x="1676" y="1957"/>
                </a:cxn>
                <a:cxn ang="0">
                  <a:pos x="1676" y="2452"/>
                </a:cxn>
                <a:cxn ang="0">
                  <a:pos x="2308" y="1226"/>
                </a:cxn>
                <a:cxn ang="0">
                  <a:pos x="1676" y="0"/>
                </a:cxn>
              </a:cxnLst>
              <a:rect l="0" t="0" r="r" b="b"/>
              <a:pathLst>
                <a:path w="2309" h="2453">
                  <a:moveTo>
                    <a:pt x="1676" y="0"/>
                  </a:moveTo>
                  <a:lnTo>
                    <a:pt x="1676" y="495"/>
                  </a:lnTo>
                  <a:lnTo>
                    <a:pt x="0" y="495"/>
                  </a:lnTo>
                  <a:lnTo>
                    <a:pt x="0" y="1957"/>
                  </a:lnTo>
                  <a:lnTo>
                    <a:pt x="1676" y="1957"/>
                  </a:lnTo>
                  <a:lnTo>
                    <a:pt x="1676" y="2452"/>
                  </a:lnTo>
                  <a:lnTo>
                    <a:pt x="2308" y="1226"/>
                  </a:lnTo>
                  <a:lnTo>
                    <a:pt x="1676" y="0"/>
                  </a:lnTo>
                </a:path>
              </a:pathLst>
            </a:custGeom>
            <a:solidFill>
              <a:srgbClr val="BA4A55"/>
            </a:solidFill>
            <a:ln w="12700" cap="rnd" cmpd="sng">
              <a:noFill/>
              <a:prstDash val="solid"/>
              <a:round/>
              <a:headEnd/>
              <a:tailEnd/>
            </a:ln>
            <a:effectLst>
              <a:outerShdw dist="107763" dir="18900000" algn="ctr" rotWithShape="0">
                <a:schemeClr val="bg2">
                  <a:alpha val="50000"/>
                </a:schemeClr>
              </a:outerShdw>
            </a:effectLst>
          </p:spPr>
          <p:txBody>
            <a:bodyPr/>
            <a:lstStyle/>
            <a:p>
              <a:pPr>
                <a:defRPr/>
              </a:pPr>
              <a:endParaRPr lang="es-CO"/>
            </a:p>
          </p:txBody>
        </p:sp>
        <p:sp>
          <p:nvSpPr>
            <p:cNvPr id="19466" name="Rectangle 10"/>
            <p:cNvSpPr>
              <a:spLocks noChangeArrowheads="1"/>
            </p:cNvSpPr>
            <p:nvPr/>
          </p:nvSpPr>
          <p:spPr bwMode="auto">
            <a:xfrm>
              <a:off x="398" y="1523"/>
              <a:ext cx="1827" cy="1422"/>
            </a:xfrm>
            <a:prstGeom prst="rect">
              <a:avLst/>
            </a:prstGeom>
            <a:solidFill>
              <a:srgbClr val="BA4A55"/>
            </a:solidFill>
            <a:ln w="9525">
              <a:noFill/>
              <a:miter lim="800000"/>
              <a:headEnd/>
              <a:tailEnd/>
            </a:ln>
            <a:effectLst/>
          </p:spPr>
          <p:txBody>
            <a:bodyPr wrap="none" lIns="92075" tIns="46038" rIns="92075" bIns="46038" anchor="ctr"/>
            <a:lstStyle/>
            <a:p>
              <a:pPr algn="ctr" defTabSz="762000" eaLnBrk="0" hangingPunct="0">
                <a:defRPr/>
              </a:pPr>
              <a:r>
                <a:rPr lang="es-ES" sz="2000" b="1" u="sng" dirty="0">
                  <a:solidFill>
                    <a:schemeClr val="bg1"/>
                  </a:solidFill>
                  <a:effectLst>
                    <a:outerShdw blurRad="38100" dist="38100" dir="2700000" algn="tl">
                      <a:srgbClr val="000000"/>
                    </a:outerShdw>
                  </a:effectLst>
                  <a:latin typeface="Tahoma" pitchFamily="34" charset="0"/>
                </a:rPr>
                <a:t>Premisa</a:t>
              </a:r>
              <a:r>
                <a:rPr lang="es-MX" sz="2000" b="1" u="sng" dirty="0">
                  <a:solidFill>
                    <a:schemeClr val="bg1"/>
                  </a:solidFill>
                  <a:effectLst>
                    <a:outerShdw blurRad="38100" dist="38100" dir="2700000" algn="tl">
                      <a:srgbClr val="000000"/>
                    </a:outerShdw>
                  </a:effectLst>
                  <a:latin typeface="Tahoma" pitchFamily="34" charset="0"/>
                </a:rPr>
                <a:t>s</a:t>
              </a:r>
              <a:endParaRPr lang="es-ES" sz="2000" b="1" u="sng" dirty="0">
                <a:solidFill>
                  <a:schemeClr val="bg1"/>
                </a:solidFill>
                <a:effectLst>
                  <a:outerShdw blurRad="38100" dist="38100" dir="2700000" algn="tl">
                    <a:srgbClr val="000000"/>
                  </a:outerShdw>
                </a:effectLst>
                <a:latin typeface="Tahoma" pitchFamily="34" charset="0"/>
              </a:endParaRPr>
            </a:p>
            <a:p>
              <a:pPr algn="ctr" defTabSz="762000" eaLnBrk="0" hangingPunct="0">
                <a:defRPr/>
              </a:pPr>
              <a:endParaRPr lang="es-MX" sz="2000" b="1" dirty="0">
                <a:solidFill>
                  <a:schemeClr val="bg1"/>
                </a:solidFill>
                <a:latin typeface="Tahoma" pitchFamily="34" charset="0"/>
              </a:endParaRPr>
            </a:p>
            <a:p>
              <a:pPr algn="ctr" defTabSz="762000" eaLnBrk="0" hangingPunct="0">
                <a:defRPr/>
              </a:pPr>
              <a:r>
                <a:rPr lang="es-ES" sz="2000" b="1" dirty="0">
                  <a:solidFill>
                    <a:schemeClr val="bg1"/>
                  </a:solidFill>
                  <a:latin typeface="Tahoma" pitchFamily="34" charset="0"/>
                </a:rPr>
                <a:t>Conducta consumidor:</a:t>
              </a:r>
            </a:p>
            <a:p>
              <a:pPr algn="ctr" defTabSz="762000" eaLnBrk="0" hangingPunct="0">
                <a:defRPr/>
              </a:pPr>
              <a:r>
                <a:rPr lang="es-ES" sz="2000" b="1" dirty="0">
                  <a:solidFill>
                    <a:schemeClr val="bg1"/>
                  </a:solidFill>
                  <a:latin typeface="Tahoma" pitchFamily="34" charset="0"/>
                </a:rPr>
                <a:t>Maximizar satisfacción</a:t>
              </a:r>
            </a:p>
            <a:p>
              <a:pPr algn="ctr" defTabSz="762000" eaLnBrk="0" hangingPunct="0">
                <a:defRPr/>
              </a:pPr>
              <a:endParaRPr lang="es-ES" sz="2000" b="1" dirty="0">
                <a:solidFill>
                  <a:schemeClr val="bg1"/>
                </a:solidFill>
                <a:latin typeface="Tahoma" pitchFamily="34" charset="0"/>
              </a:endParaRPr>
            </a:p>
            <a:p>
              <a:pPr algn="ctr" defTabSz="762000" eaLnBrk="0" hangingPunct="0">
                <a:defRPr/>
              </a:pPr>
              <a:r>
                <a:rPr lang="es-ES" sz="2000" b="1" dirty="0">
                  <a:solidFill>
                    <a:schemeClr val="bg1"/>
                  </a:solidFill>
                  <a:latin typeface="Tahoma" pitchFamily="34" charset="0"/>
                </a:rPr>
                <a:t>Conducta productor:</a:t>
              </a:r>
            </a:p>
            <a:p>
              <a:pPr algn="ctr" defTabSz="762000" eaLnBrk="0" hangingPunct="0">
                <a:defRPr/>
              </a:pPr>
              <a:r>
                <a:rPr lang="es-ES" sz="2000" b="1" dirty="0">
                  <a:solidFill>
                    <a:schemeClr val="bg1"/>
                  </a:solidFill>
                  <a:latin typeface="Tahoma" pitchFamily="34" charset="0"/>
                </a:rPr>
                <a:t>Maximizar utilidad</a:t>
              </a:r>
            </a:p>
          </p:txBody>
        </p:sp>
      </p:grpSp>
      <p:sp>
        <p:nvSpPr>
          <p:cNvPr id="80906" name="Text Box 11"/>
          <p:cNvSpPr txBox="1">
            <a:spLocks noChangeArrowheads="1"/>
          </p:cNvSpPr>
          <p:nvPr/>
        </p:nvSpPr>
        <p:spPr bwMode="auto">
          <a:xfrm>
            <a:off x="358775" y="5690543"/>
            <a:ext cx="8534400" cy="641350"/>
          </a:xfrm>
          <a:prstGeom prst="rect">
            <a:avLst/>
          </a:prstGeom>
          <a:noFill/>
          <a:ln w="9525">
            <a:noFill/>
            <a:miter lim="800000"/>
            <a:headEnd/>
            <a:tailEnd/>
          </a:ln>
        </p:spPr>
        <p:txBody>
          <a:bodyPr>
            <a:spAutoFit/>
          </a:bodyPr>
          <a:lstStyle/>
          <a:p>
            <a:pPr marL="266700" indent="-266700" algn="just" eaLnBrk="0" hangingPunct="0"/>
            <a:r>
              <a:rPr lang="es-ES" dirty="0">
                <a:latin typeface="Tahoma" pitchFamily="34" charset="0"/>
              </a:rPr>
              <a:t>* Información secundaria, si amerita estudio consulta directa  al consumidor: observación o encuesta</a:t>
            </a:r>
          </a:p>
        </p:txBody>
      </p:sp>
      <p:sp>
        <p:nvSpPr>
          <p:cNvPr id="80907" name="Line 12"/>
          <p:cNvSpPr>
            <a:spLocks noChangeShapeType="1"/>
          </p:cNvSpPr>
          <p:nvPr/>
        </p:nvSpPr>
        <p:spPr bwMode="auto">
          <a:xfrm>
            <a:off x="6227763" y="3534246"/>
            <a:ext cx="3175" cy="647700"/>
          </a:xfrm>
          <a:prstGeom prst="line">
            <a:avLst/>
          </a:prstGeom>
          <a:noFill/>
          <a:ln w="76200">
            <a:solidFill>
              <a:schemeClr val="tx1"/>
            </a:solidFill>
            <a:round/>
            <a:headEnd/>
            <a:tailEnd type="triangle" w="med" len="med"/>
          </a:ln>
        </p:spPr>
        <p:txBody>
          <a:bodyPr wrap="none"/>
          <a:lstStyle/>
          <a:p>
            <a:endParaRPr lang="en-US"/>
          </a:p>
        </p:txBody>
      </p:sp>
      <p:sp>
        <p:nvSpPr>
          <p:cNvPr id="15"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Text Box 2"/>
          <p:cNvSpPr txBox="1">
            <a:spLocks noChangeArrowheads="1"/>
          </p:cNvSpPr>
          <p:nvPr/>
        </p:nvSpPr>
        <p:spPr bwMode="auto">
          <a:xfrm>
            <a:off x="1619672" y="2465388"/>
            <a:ext cx="5832450" cy="3293209"/>
          </a:xfrm>
          <a:prstGeom prst="rect">
            <a:avLst/>
          </a:prstGeom>
          <a:noFill/>
          <a:ln w="9525">
            <a:noFill/>
            <a:miter lim="800000"/>
            <a:headEnd/>
            <a:tailEnd/>
          </a:ln>
        </p:spPr>
        <p:txBody>
          <a:bodyPr wrap="square">
            <a:spAutoFit/>
          </a:bodyPr>
          <a:lstStyle/>
          <a:p>
            <a:pPr marL="342900" indent="-342900">
              <a:spcBef>
                <a:spcPct val="50000"/>
              </a:spcBef>
              <a:buFontTx/>
              <a:buAutoNum type="arabicPeriod"/>
            </a:pPr>
            <a:r>
              <a:rPr lang="es-CO" sz="2600" dirty="0">
                <a:latin typeface="Tahoma" pitchFamily="34" charset="0"/>
              </a:rPr>
              <a:t>Identificar la Población Objetivo</a:t>
            </a:r>
          </a:p>
          <a:p>
            <a:pPr marL="342900" indent="-342900">
              <a:spcBef>
                <a:spcPct val="50000"/>
              </a:spcBef>
              <a:buFontTx/>
              <a:buAutoNum type="arabicPeriod"/>
            </a:pPr>
            <a:r>
              <a:rPr lang="es-CO" sz="2600" dirty="0">
                <a:latin typeface="Tahoma" pitchFamily="34" charset="0"/>
              </a:rPr>
              <a:t>Tamaño de la Muestra</a:t>
            </a:r>
          </a:p>
          <a:p>
            <a:pPr marL="342900" indent="-342900">
              <a:spcBef>
                <a:spcPct val="50000"/>
              </a:spcBef>
              <a:buFontTx/>
              <a:buAutoNum type="arabicPeriod"/>
            </a:pPr>
            <a:r>
              <a:rPr lang="es-CO" sz="2600" dirty="0">
                <a:latin typeface="Tahoma" pitchFamily="34" charset="0"/>
              </a:rPr>
              <a:t>Diseño de La Encuesta</a:t>
            </a:r>
          </a:p>
          <a:p>
            <a:pPr marL="342900" indent="-342900">
              <a:spcBef>
                <a:spcPct val="50000"/>
              </a:spcBef>
              <a:buFontTx/>
              <a:buAutoNum type="arabicPeriod"/>
            </a:pPr>
            <a:r>
              <a:rPr lang="es-CO" sz="2600" dirty="0">
                <a:latin typeface="Tahoma" pitchFamily="34" charset="0"/>
              </a:rPr>
              <a:t>Modelo de Regresión</a:t>
            </a:r>
          </a:p>
          <a:p>
            <a:pPr marL="342900" indent="-342900">
              <a:spcBef>
                <a:spcPct val="50000"/>
              </a:spcBef>
              <a:buFontTx/>
              <a:buAutoNum type="arabicPeriod"/>
            </a:pPr>
            <a:r>
              <a:rPr lang="es-CO" sz="2600" dirty="0">
                <a:latin typeface="Tahoma" pitchFamily="34" charset="0"/>
              </a:rPr>
              <a:t>Valor Promedio por Población Objetivo</a:t>
            </a:r>
          </a:p>
        </p:txBody>
      </p:sp>
      <p:sp>
        <p:nvSpPr>
          <p:cNvPr id="283651" name="Rectangle 3"/>
          <p:cNvSpPr>
            <a:spLocks noChangeArrowheads="1"/>
          </p:cNvSpPr>
          <p:nvPr/>
        </p:nvSpPr>
        <p:spPr bwMode="auto">
          <a:xfrm>
            <a:off x="109538" y="1362472"/>
            <a:ext cx="8999537" cy="914400"/>
          </a:xfrm>
          <a:prstGeom prst="rect">
            <a:avLst/>
          </a:prstGeom>
          <a:noFill/>
          <a:ln w="9525">
            <a:noFill/>
            <a:miter lim="800000"/>
            <a:headEnd/>
            <a:tailEnd/>
          </a:ln>
        </p:spPr>
        <p:txBody>
          <a:bodyPr lIns="92075" tIns="46038" rIns="92075" bIns="46038" anchor="ctr"/>
          <a:lstStyle/>
          <a:p>
            <a:pPr algn="ctr" eaLnBrk="0" hangingPunct="0"/>
            <a:r>
              <a:rPr lang="es-MX" sz="2800" b="1" dirty="0">
                <a:solidFill>
                  <a:schemeClr val="accent2"/>
                </a:solidFill>
                <a:latin typeface="Tahoma" pitchFamily="34" charset="0"/>
              </a:rPr>
              <a:t>VALORACIÓN DE LOS BENEFICIOS</a:t>
            </a:r>
            <a:endParaRPr lang="es-ES" sz="2800" b="1" dirty="0">
              <a:solidFill>
                <a:schemeClr val="accent2"/>
              </a:solidFill>
              <a:latin typeface="Tahoma" pitchFamily="34" charset="0"/>
            </a:endParaRPr>
          </a:p>
        </p:txBody>
      </p:sp>
      <p:sp>
        <p:nvSpPr>
          <p:cNvPr id="6"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1" name="Rectangle 3"/>
          <p:cNvSpPr>
            <a:spLocks noChangeArrowheads="1"/>
          </p:cNvSpPr>
          <p:nvPr/>
        </p:nvSpPr>
        <p:spPr bwMode="auto">
          <a:xfrm>
            <a:off x="1115617" y="3306688"/>
            <a:ext cx="6480720" cy="914400"/>
          </a:xfrm>
          <a:prstGeom prst="rect">
            <a:avLst/>
          </a:prstGeom>
          <a:noFill/>
          <a:ln w="9525">
            <a:noFill/>
            <a:miter lim="800000"/>
            <a:headEnd/>
            <a:tailEnd/>
          </a:ln>
        </p:spPr>
        <p:txBody>
          <a:bodyPr lIns="92075" tIns="46038" rIns="92075" bIns="46038" anchor="ctr"/>
          <a:lstStyle/>
          <a:p>
            <a:pPr algn="ctr" eaLnBrk="0" hangingPunct="0"/>
            <a:r>
              <a:rPr lang="es-MX" sz="3000" b="1" dirty="0">
                <a:solidFill>
                  <a:schemeClr val="accent2"/>
                </a:solidFill>
                <a:latin typeface="Tahoma" pitchFamily="34" charset="0"/>
              </a:rPr>
              <a:t>ESTUDIO FINANCIERO Y MARCO DE GASTO DE MEDIANO PLAZO</a:t>
            </a:r>
            <a:endParaRPr lang="es-ES" sz="3000" b="1" dirty="0">
              <a:solidFill>
                <a:schemeClr val="accent2"/>
              </a:solidFill>
              <a:latin typeface="Tahoma" pitchFamily="34" charset="0"/>
            </a:endParaRPr>
          </a:p>
        </p:txBody>
      </p:sp>
      <p:sp>
        <p:nvSpPr>
          <p:cNvPr id="6"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3"/>
          <p:cNvSpPr>
            <a:spLocks noChangeArrowheads="1"/>
          </p:cNvSpPr>
          <p:nvPr/>
        </p:nvSpPr>
        <p:spPr bwMode="auto">
          <a:xfrm>
            <a:off x="8899525" y="2555875"/>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241667" name="Rectangle 4"/>
          <p:cNvSpPr>
            <a:spLocks noChangeArrowheads="1"/>
          </p:cNvSpPr>
          <p:nvPr/>
        </p:nvSpPr>
        <p:spPr bwMode="auto">
          <a:xfrm>
            <a:off x="381000" y="2144713"/>
            <a:ext cx="8458200" cy="4495800"/>
          </a:xfrm>
          <a:prstGeom prst="rect">
            <a:avLst/>
          </a:prstGeom>
          <a:noFill/>
          <a:ln w="9525">
            <a:noFill/>
            <a:miter lim="800000"/>
            <a:headEnd/>
            <a:tailEnd/>
          </a:ln>
        </p:spPr>
        <p:txBody>
          <a:bodyPr/>
          <a:lstStyle/>
          <a:p>
            <a:pPr algn="just" eaLnBrk="0" hangingPunct="0"/>
            <a:endParaRPr lang="es-CO" sz="2200" b="1">
              <a:latin typeface="Times New Roman" pitchFamily="18" charset="0"/>
            </a:endParaRPr>
          </a:p>
        </p:txBody>
      </p:sp>
      <p:sp>
        <p:nvSpPr>
          <p:cNvPr id="241668" name="Rectangle 5"/>
          <p:cNvSpPr>
            <a:spLocks noChangeArrowheads="1"/>
          </p:cNvSpPr>
          <p:nvPr/>
        </p:nvSpPr>
        <p:spPr bwMode="auto">
          <a:xfrm>
            <a:off x="251520" y="1340768"/>
            <a:ext cx="8569325" cy="647700"/>
          </a:xfrm>
          <a:prstGeom prst="rect">
            <a:avLst/>
          </a:prstGeom>
          <a:noFill/>
          <a:ln w="9525">
            <a:noFill/>
            <a:miter lim="800000"/>
            <a:headEnd/>
            <a:tailEnd/>
          </a:ln>
        </p:spPr>
        <p:txBody>
          <a:bodyPr anchor="ctr"/>
          <a:lstStyle/>
          <a:p>
            <a:pPr marL="609600" indent="-609600" algn="ctr"/>
            <a:r>
              <a:rPr lang="es-CO" sz="2800" b="1" dirty="0">
                <a:solidFill>
                  <a:schemeClr val="accent2"/>
                </a:solidFill>
                <a:latin typeface="Tahoma" pitchFamily="34" charset="0"/>
              </a:rPr>
              <a:t>¿Qué es y cuál es el propósito del MGMP?</a:t>
            </a:r>
            <a:endParaRPr lang="es-ES" sz="2800" b="1" dirty="0">
              <a:solidFill>
                <a:schemeClr val="accent2"/>
              </a:solidFill>
              <a:latin typeface="Tahoma" pitchFamily="34" charset="0"/>
            </a:endParaRPr>
          </a:p>
        </p:txBody>
      </p:sp>
      <p:sp>
        <p:nvSpPr>
          <p:cNvPr id="241669" name="Rectangle 6"/>
          <p:cNvSpPr>
            <a:spLocks noChangeArrowheads="1"/>
          </p:cNvSpPr>
          <p:nvPr/>
        </p:nvSpPr>
        <p:spPr bwMode="auto">
          <a:xfrm>
            <a:off x="446856" y="2132856"/>
            <a:ext cx="8229600" cy="4346575"/>
          </a:xfrm>
          <a:prstGeom prst="rect">
            <a:avLst/>
          </a:prstGeom>
          <a:noFill/>
          <a:ln w="9525">
            <a:noFill/>
            <a:miter lim="800000"/>
            <a:headEnd/>
            <a:tailEnd/>
          </a:ln>
        </p:spPr>
        <p:txBody>
          <a:bodyPr/>
          <a:lstStyle/>
          <a:p>
            <a:pPr marL="342900" indent="-342900" algn="just">
              <a:spcBef>
                <a:spcPct val="20000"/>
              </a:spcBef>
              <a:buFont typeface="Wingdings" pitchFamily="2" charset="2"/>
              <a:buChar char="Ø"/>
            </a:pPr>
            <a:r>
              <a:rPr lang="es-CO" sz="2400" b="1" dirty="0">
                <a:latin typeface="Tahoma" pitchFamily="34" charset="0"/>
              </a:rPr>
              <a:t>MGMP</a:t>
            </a:r>
            <a:r>
              <a:rPr lang="es-CO" sz="2400" dirty="0">
                <a:latin typeface="Tahoma" pitchFamily="34" charset="0"/>
              </a:rPr>
              <a:t>: proceso estratégico de proyección y reasignación de gasto que promueve un uso más eficiente y efectivo de los recursos públicos y, al mismo tiempo, facilita el cumplimiento de metas fiscales de mediano plazo.</a:t>
            </a:r>
          </a:p>
          <a:p>
            <a:pPr marL="342900" indent="-342900" algn="just">
              <a:spcBef>
                <a:spcPct val="20000"/>
              </a:spcBef>
              <a:buFont typeface="Wingdings" pitchFamily="2" charset="2"/>
              <a:buChar char="Ø"/>
            </a:pPr>
            <a:endParaRPr lang="es-CO" sz="2400" dirty="0">
              <a:latin typeface="Tahoma" pitchFamily="34" charset="0"/>
            </a:endParaRPr>
          </a:p>
          <a:p>
            <a:pPr marL="342900" indent="-342900" algn="just">
              <a:spcBef>
                <a:spcPct val="20000"/>
              </a:spcBef>
              <a:buFont typeface="Wingdings" pitchFamily="2" charset="2"/>
              <a:buChar char="Ø"/>
            </a:pPr>
            <a:r>
              <a:rPr lang="es-CO" sz="2400" dirty="0">
                <a:latin typeface="Tahoma" pitchFamily="34" charset="0"/>
                <a:sym typeface="Wingdings" pitchFamily="2" charset="2"/>
              </a:rPr>
              <a:t>Las decisiones presupuestales anuales son conducidas por prioridades de política y disciplinadas por una restricción de gasto que supera el horizonte anual: MGMP como punto medio entre planeación y </a:t>
            </a:r>
            <a:r>
              <a:rPr lang="es-CO" sz="2400" dirty="0" err="1">
                <a:latin typeface="Tahoma" pitchFamily="34" charset="0"/>
                <a:sym typeface="Wingdings" pitchFamily="2" charset="2"/>
              </a:rPr>
              <a:t>presupuestación</a:t>
            </a:r>
            <a:r>
              <a:rPr lang="es-CO" sz="2400" dirty="0">
                <a:latin typeface="Tahoma" pitchFamily="34" charset="0"/>
                <a:sym typeface="Wingdings" pitchFamily="2" charset="2"/>
              </a:rPr>
              <a:t>.</a:t>
            </a:r>
            <a:endParaRPr lang="es-CO" sz="2400" dirty="0">
              <a:latin typeface="Tahoma" pitchFamily="34" charset="0"/>
            </a:endParaRPr>
          </a:p>
        </p:txBody>
      </p:sp>
      <p:sp>
        <p:nvSpPr>
          <p:cNvPr id="7"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3"/>
          <p:cNvSpPr>
            <a:spLocks noChangeArrowheads="1"/>
          </p:cNvSpPr>
          <p:nvPr/>
        </p:nvSpPr>
        <p:spPr bwMode="auto">
          <a:xfrm>
            <a:off x="8899525" y="2555875"/>
            <a:ext cx="184150" cy="457200"/>
          </a:xfrm>
          <a:prstGeom prst="rect">
            <a:avLst/>
          </a:prstGeom>
          <a:noFill/>
          <a:ln w="9525">
            <a:noFill/>
            <a:miter lim="800000"/>
            <a:headEnd/>
            <a:tailEnd/>
          </a:ln>
        </p:spPr>
        <p:txBody>
          <a:bodyPr wrap="none" lIns="92075" tIns="46038" rIns="92075" bIns="46038">
            <a:spAutoFit/>
          </a:bodyPr>
          <a:lstStyle/>
          <a:p>
            <a:endParaRPr lang="es-CO" sz="2400">
              <a:latin typeface="Times New Roman" pitchFamily="18" charset="0"/>
            </a:endParaRPr>
          </a:p>
        </p:txBody>
      </p:sp>
      <p:sp>
        <p:nvSpPr>
          <p:cNvPr id="243715" name="Rectangle 4"/>
          <p:cNvSpPr>
            <a:spLocks noChangeArrowheads="1"/>
          </p:cNvSpPr>
          <p:nvPr/>
        </p:nvSpPr>
        <p:spPr bwMode="auto">
          <a:xfrm>
            <a:off x="381000" y="2216150"/>
            <a:ext cx="8458200" cy="4495800"/>
          </a:xfrm>
          <a:prstGeom prst="rect">
            <a:avLst/>
          </a:prstGeom>
          <a:noFill/>
          <a:ln w="9525">
            <a:noFill/>
            <a:miter lim="800000"/>
            <a:headEnd/>
            <a:tailEnd/>
          </a:ln>
        </p:spPr>
        <p:txBody>
          <a:bodyPr/>
          <a:lstStyle/>
          <a:p>
            <a:pPr algn="just" eaLnBrk="0" hangingPunct="0"/>
            <a:endParaRPr lang="es-CO" sz="2200" b="1">
              <a:latin typeface="Times New Roman" pitchFamily="18" charset="0"/>
            </a:endParaRPr>
          </a:p>
        </p:txBody>
      </p:sp>
      <p:sp>
        <p:nvSpPr>
          <p:cNvPr id="243716" name="Rectangle 5"/>
          <p:cNvSpPr>
            <a:spLocks noChangeArrowheads="1"/>
          </p:cNvSpPr>
          <p:nvPr/>
        </p:nvSpPr>
        <p:spPr bwMode="auto">
          <a:xfrm>
            <a:off x="1042988" y="1512888"/>
            <a:ext cx="7850187" cy="1143000"/>
          </a:xfrm>
          <a:prstGeom prst="rect">
            <a:avLst/>
          </a:prstGeom>
          <a:noFill/>
          <a:ln w="9525">
            <a:noFill/>
            <a:miter lim="800000"/>
            <a:headEnd/>
            <a:tailEnd/>
          </a:ln>
        </p:spPr>
        <p:txBody>
          <a:bodyPr anchor="ctr"/>
          <a:lstStyle/>
          <a:p>
            <a:pPr marL="609600" indent="-609600" algn="ctr"/>
            <a:endParaRPr lang="es-CO" sz="3200">
              <a:solidFill>
                <a:schemeClr val="tx2"/>
              </a:solidFill>
            </a:endParaRPr>
          </a:p>
        </p:txBody>
      </p:sp>
      <p:sp>
        <p:nvSpPr>
          <p:cNvPr id="243717" name="Rectangle 6"/>
          <p:cNvSpPr>
            <a:spLocks noChangeArrowheads="1"/>
          </p:cNvSpPr>
          <p:nvPr/>
        </p:nvSpPr>
        <p:spPr bwMode="auto">
          <a:xfrm>
            <a:off x="983392" y="2296828"/>
            <a:ext cx="7488832" cy="3312294"/>
          </a:xfrm>
          <a:prstGeom prst="rect">
            <a:avLst/>
          </a:prstGeom>
          <a:noFill/>
          <a:ln w="9525">
            <a:noFill/>
            <a:miter lim="800000"/>
            <a:headEnd/>
            <a:tailEnd/>
          </a:ln>
        </p:spPr>
        <p:txBody>
          <a:bodyPr/>
          <a:lstStyle/>
          <a:p>
            <a:pPr algn="just">
              <a:spcBef>
                <a:spcPct val="20000"/>
              </a:spcBef>
            </a:pPr>
            <a:r>
              <a:rPr lang="es-CO" sz="2800" dirty="0">
                <a:latin typeface="Tahoma" pitchFamily="34" charset="0"/>
              </a:rPr>
              <a:t>El MGMP</a:t>
            </a:r>
            <a:r>
              <a:rPr lang="es-CO" sz="2800" b="1" dirty="0">
                <a:latin typeface="Tahoma" pitchFamily="34" charset="0"/>
              </a:rPr>
              <a:t> </a:t>
            </a:r>
            <a:r>
              <a:rPr lang="es-CO" sz="2800" b="1" u="sng" dirty="0">
                <a:solidFill>
                  <a:schemeClr val="accent2"/>
                </a:solidFill>
                <a:latin typeface="Tahoma" pitchFamily="34" charset="0"/>
              </a:rPr>
              <a:t>NO</a:t>
            </a:r>
            <a:r>
              <a:rPr lang="es-CO" sz="2800" b="1" dirty="0">
                <a:latin typeface="Tahoma" pitchFamily="34" charset="0"/>
              </a:rPr>
              <a:t> </a:t>
            </a:r>
            <a:r>
              <a:rPr lang="es-CO" sz="2800" dirty="0">
                <a:latin typeface="Tahoma" pitchFamily="34" charset="0"/>
              </a:rPr>
              <a:t>es un mecanismo para asegurar recursos presupuestales adicionales y, así, financiar nuevas iniciativas de gasto. </a:t>
            </a:r>
          </a:p>
          <a:p>
            <a:pPr algn="just">
              <a:spcBef>
                <a:spcPct val="20000"/>
              </a:spcBef>
            </a:pPr>
            <a:endParaRPr lang="es-CO" sz="2800" dirty="0">
              <a:latin typeface="Tahoma" pitchFamily="34" charset="0"/>
            </a:endParaRPr>
          </a:p>
          <a:p>
            <a:pPr algn="just">
              <a:spcBef>
                <a:spcPct val="20000"/>
              </a:spcBef>
            </a:pPr>
            <a:r>
              <a:rPr lang="es-CO" sz="2800" dirty="0">
                <a:latin typeface="Tahoma" pitchFamily="34" charset="0"/>
              </a:rPr>
              <a:t>Es un espacio para que sectores revisen su orientación en el mediano plazo y propongan reasignaciones de gasto acorde con ello.</a:t>
            </a:r>
          </a:p>
        </p:txBody>
      </p:sp>
      <p:sp>
        <p:nvSpPr>
          <p:cNvPr id="243718" name="Rectangle 7"/>
          <p:cNvSpPr>
            <a:spLocks noChangeArrowheads="1"/>
          </p:cNvSpPr>
          <p:nvPr/>
        </p:nvSpPr>
        <p:spPr bwMode="auto">
          <a:xfrm>
            <a:off x="611188" y="1196752"/>
            <a:ext cx="7850187" cy="1143000"/>
          </a:xfrm>
          <a:prstGeom prst="rect">
            <a:avLst/>
          </a:prstGeom>
          <a:noFill/>
          <a:ln w="9525">
            <a:noFill/>
            <a:miter lim="800000"/>
            <a:headEnd/>
            <a:tailEnd/>
          </a:ln>
        </p:spPr>
        <p:txBody>
          <a:bodyPr anchor="ctr"/>
          <a:lstStyle/>
          <a:p>
            <a:pPr marL="609600" indent="-609600" algn="ctr"/>
            <a:r>
              <a:rPr lang="es-CO" sz="3200" b="1" dirty="0">
                <a:solidFill>
                  <a:schemeClr val="accent2"/>
                </a:solidFill>
              </a:rPr>
              <a:t>¿Qué no es el MGMP?</a:t>
            </a:r>
            <a:endParaRPr lang="es-ES" sz="3200" dirty="0">
              <a:solidFill>
                <a:schemeClr val="accent2"/>
              </a:solidFill>
            </a:endParaRPr>
          </a:p>
        </p:txBody>
      </p:sp>
      <p:sp>
        <p:nvSpPr>
          <p:cNvPr id="8"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idx="4294967295"/>
          </p:nvPr>
        </p:nvSpPr>
        <p:spPr>
          <a:xfrm>
            <a:off x="906505" y="1799182"/>
            <a:ext cx="8229600" cy="576263"/>
          </a:xfrm>
        </p:spPr>
        <p:txBody>
          <a:bodyPr/>
          <a:lstStyle/>
          <a:p>
            <a:pPr marL="609600" indent="-609600" eaLnBrk="1" hangingPunct="1"/>
            <a:r>
              <a:rPr lang="es-CO" sz="3200" b="1" dirty="0">
                <a:solidFill>
                  <a:schemeClr val="accent2"/>
                </a:solidFill>
              </a:rPr>
              <a:t>Elementos del MGMP</a:t>
            </a:r>
            <a:endParaRPr lang="es-ES" sz="3200" b="1" dirty="0">
              <a:solidFill>
                <a:schemeClr val="accent2"/>
              </a:solidFill>
            </a:endParaRPr>
          </a:p>
        </p:txBody>
      </p:sp>
      <p:sp>
        <p:nvSpPr>
          <p:cNvPr id="245763" name="Rectangle 3"/>
          <p:cNvSpPr>
            <a:spLocks noGrp="1" noChangeArrowheads="1"/>
          </p:cNvSpPr>
          <p:nvPr>
            <p:ph type="body" idx="4294967295"/>
          </p:nvPr>
        </p:nvSpPr>
        <p:spPr>
          <a:xfrm>
            <a:off x="466725" y="2516188"/>
            <a:ext cx="8435975" cy="4024313"/>
          </a:xfrm>
          <a:noFill/>
        </p:spPr>
        <p:txBody>
          <a:bodyPr>
            <a:normAutofit fontScale="92500"/>
          </a:bodyPr>
          <a:lstStyle/>
          <a:p>
            <a:pPr algn="just" eaLnBrk="1" hangingPunct="1">
              <a:lnSpc>
                <a:spcPct val="90000"/>
              </a:lnSpc>
            </a:pPr>
            <a:r>
              <a:rPr lang="es-CO" sz="2300" dirty="0">
                <a:latin typeface="Tahoma" pitchFamily="34" charset="0"/>
              </a:rPr>
              <a:t>Perspectiva de mediano plazo para la programación presupuestal (revelación de costos; predictibilidad).</a:t>
            </a:r>
          </a:p>
          <a:p>
            <a:pPr algn="just" eaLnBrk="1" hangingPunct="1">
              <a:lnSpc>
                <a:spcPct val="90000"/>
              </a:lnSpc>
            </a:pPr>
            <a:r>
              <a:rPr lang="es-CO" sz="2300" dirty="0">
                <a:latin typeface="Tahoma" pitchFamily="34" charset="0"/>
              </a:rPr>
              <a:t>Fase estratégica al inicio del proceso de programación. Enfoque sectorial.</a:t>
            </a:r>
          </a:p>
          <a:p>
            <a:pPr algn="just" eaLnBrk="1" hangingPunct="1">
              <a:lnSpc>
                <a:spcPct val="90000"/>
              </a:lnSpc>
            </a:pPr>
            <a:r>
              <a:rPr lang="es-CO" sz="2300" dirty="0">
                <a:latin typeface="Tahoma" pitchFamily="34" charset="0"/>
              </a:rPr>
              <a:t>Restricción presupuestal fuerte.</a:t>
            </a:r>
          </a:p>
          <a:p>
            <a:pPr algn="just" eaLnBrk="1" hangingPunct="1">
              <a:lnSpc>
                <a:spcPct val="90000"/>
              </a:lnSpc>
            </a:pPr>
            <a:r>
              <a:rPr lang="es-CO" sz="2300" dirty="0">
                <a:latin typeface="Tahoma" pitchFamily="34" charset="0"/>
              </a:rPr>
              <a:t>Mecanismos para reasignación estratégica de recursos (filtros; énfasis en los cambios; redistribución de responsabilidades; flexibilidad)</a:t>
            </a:r>
            <a:r>
              <a:rPr lang="es-CO" sz="2300" dirty="0">
                <a:latin typeface="Tahoma" pitchFamily="34" charset="0"/>
                <a:sym typeface="Wingdings" pitchFamily="2" charset="2"/>
              </a:rPr>
              <a:t>. </a:t>
            </a:r>
          </a:p>
          <a:p>
            <a:pPr algn="just" eaLnBrk="1" hangingPunct="1">
              <a:lnSpc>
                <a:spcPct val="90000"/>
              </a:lnSpc>
            </a:pPr>
            <a:r>
              <a:rPr lang="es-CO" sz="2300" dirty="0">
                <a:latin typeface="Tahoma" pitchFamily="34" charset="0"/>
              </a:rPr>
              <a:t>Herramientas para la rendición de cuentas; orientación a resultados.</a:t>
            </a:r>
            <a:endParaRPr lang="es-CO" sz="2300" dirty="0">
              <a:latin typeface="Tahoma" pitchFamily="34" charset="0"/>
              <a:sym typeface="Wingdings" pitchFamily="2" charset="2"/>
            </a:endParaRPr>
          </a:p>
          <a:p>
            <a:pPr algn="just" eaLnBrk="1" hangingPunct="1">
              <a:lnSpc>
                <a:spcPct val="90000"/>
              </a:lnSpc>
            </a:pPr>
            <a:r>
              <a:rPr lang="es-CO" sz="2300" dirty="0">
                <a:latin typeface="Tahoma" pitchFamily="34" charset="0"/>
              </a:rPr>
              <a:t>Vinculación formal del nivel político del gobierno.</a:t>
            </a:r>
          </a:p>
        </p:txBody>
      </p:sp>
      <p:sp>
        <p:nvSpPr>
          <p:cNvPr id="245764" name="Rectangle 2"/>
          <p:cNvSpPr>
            <a:spLocks noChangeArrowheads="1"/>
          </p:cNvSpPr>
          <p:nvPr/>
        </p:nvSpPr>
        <p:spPr bwMode="auto">
          <a:xfrm>
            <a:off x="428625" y="1158081"/>
            <a:ext cx="8474075" cy="538162"/>
          </a:xfrm>
          <a:prstGeom prst="rect">
            <a:avLst/>
          </a:prstGeom>
          <a:noFill/>
          <a:ln w="9525">
            <a:noFill/>
            <a:miter lim="800000"/>
            <a:headEnd/>
            <a:tailEnd/>
          </a:ln>
        </p:spPr>
        <p:txBody>
          <a:bodyPr wrap="none" anchor="ctr"/>
          <a:lstStyle/>
          <a:p>
            <a:pPr algn="ctr"/>
            <a:r>
              <a:rPr lang="es-MX" sz="3200" b="1" dirty="0">
                <a:solidFill>
                  <a:schemeClr val="accent2"/>
                </a:solidFill>
                <a:latin typeface="Tahoma" pitchFamily="34" charset="0"/>
              </a:rPr>
              <a:t>ESTUDIO FINANCIERO</a:t>
            </a:r>
            <a:endParaRPr lang="es-ES_tradnl" sz="3200" b="1" dirty="0">
              <a:solidFill>
                <a:schemeClr val="accent2"/>
              </a:solidFill>
              <a:latin typeface="Tahoma" pitchFamily="34" charset="0"/>
            </a:endParaRPr>
          </a:p>
        </p:txBody>
      </p:sp>
      <p:sp>
        <p:nvSpPr>
          <p:cNvPr id="6"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a:xfrm>
            <a:off x="0" y="1270000"/>
            <a:ext cx="8229600" cy="503237"/>
          </a:xfrm>
        </p:spPr>
        <p:txBody>
          <a:bodyPr>
            <a:normAutofit fontScale="90000"/>
          </a:bodyPr>
          <a:lstStyle/>
          <a:p>
            <a:pPr marL="609600" indent="-609600" eaLnBrk="1" hangingPunct="1"/>
            <a:r>
              <a:rPr lang="es-CO" sz="3200" b="1" dirty="0">
                <a:solidFill>
                  <a:schemeClr val="accent2"/>
                </a:solidFill>
                <a:latin typeface="Tahoma" pitchFamily="34" charset="0"/>
              </a:rPr>
              <a:t>Roles dentro del MGMP</a:t>
            </a:r>
            <a:endParaRPr lang="es-ES" sz="3200" b="1" dirty="0">
              <a:solidFill>
                <a:schemeClr val="accent2"/>
              </a:solidFill>
              <a:latin typeface="Tahoma" pitchFamily="34" charset="0"/>
            </a:endParaRPr>
          </a:p>
        </p:txBody>
      </p:sp>
      <p:sp>
        <p:nvSpPr>
          <p:cNvPr id="247811" name="Rectangle 3"/>
          <p:cNvSpPr>
            <a:spLocks noGrp="1" noChangeArrowheads="1"/>
          </p:cNvSpPr>
          <p:nvPr>
            <p:ph type="body" idx="4294967295"/>
          </p:nvPr>
        </p:nvSpPr>
        <p:spPr>
          <a:xfrm>
            <a:off x="852488" y="1812878"/>
            <a:ext cx="8291512" cy="4822825"/>
          </a:xfrm>
          <a:noFill/>
        </p:spPr>
        <p:txBody>
          <a:bodyPr>
            <a:normAutofit/>
          </a:bodyPr>
          <a:lstStyle/>
          <a:p>
            <a:pPr eaLnBrk="1" hangingPunct="1">
              <a:lnSpc>
                <a:spcPct val="90000"/>
              </a:lnSpc>
              <a:buFontTx/>
              <a:buNone/>
            </a:pPr>
            <a:r>
              <a:rPr lang="es-CO" sz="2200" u="sng" dirty="0">
                <a:solidFill>
                  <a:schemeClr val="accent2"/>
                </a:solidFill>
                <a:latin typeface="Tahoma" pitchFamily="34" charset="0"/>
              </a:rPr>
              <a:t>Autoridades presupuestales y de planeación</a:t>
            </a:r>
          </a:p>
          <a:p>
            <a:pPr indent="19050" eaLnBrk="1" hangingPunct="1">
              <a:lnSpc>
                <a:spcPct val="90000"/>
              </a:lnSpc>
              <a:buFontTx/>
              <a:buNone/>
            </a:pPr>
            <a:r>
              <a:rPr lang="es-CO" sz="2200" dirty="0">
                <a:latin typeface="Tahoma" pitchFamily="34" charset="0"/>
              </a:rPr>
              <a:t>Árbitros del proceso de proyección y reasignación; verifican que los cambios se ajusten a metas fiscales y a objetivos de política. Efectúan sus propias estimaciones de mediano plazo.</a:t>
            </a:r>
          </a:p>
          <a:p>
            <a:pPr eaLnBrk="1" hangingPunct="1">
              <a:lnSpc>
                <a:spcPct val="90000"/>
              </a:lnSpc>
              <a:buFontTx/>
              <a:buNone/>
            </a:pPr>
            <a:r>
              <a:rPr lang="es-CO" sz="2200" u="sng" dirty="0">
                <a:solidFill>
                  <a:schemeClr val="accent2"/>
                </a:solidFill>
                <a:latin typeface="Tahoma" pitchFamily="34" charset="0"/>
              </a:rPr>
              <a:t>Sectores</a:t>
            </a:r>
          </a:p>
          <a:p>
            <a:pPr indent="19050" eaLnBrk="1" hangingPunct="1">
              <a:lnSpc>
                <a:spcPct val="90000"/>
              </a:lnSpc>
              <a:buFontTx/>
              <a:buNone/>
            </a:pPr>
            <a:r>
              <a:rPr lang="es-CO" sz="2200" dirty="0">
                <a:latin typeface="Tahoma" pitchFamily="34" charset="0"/>
              </a:rPr>
              <a:t>Jugadores del proceso; elaboran propuestas de proyección y reasignación, adquiriendo mayor responsabilidad en la programación presupuestal. Líderes sectoriales como gerentes.</a:t>
            </a:r>
          </a:p>
          <a:p>
            <a:pPr eaLnBrk="1" hangingPunct="1">
              <a:lnSpc>
                <a:spcPct val="90000"/>
              </a:lnSpc>
              <a:buFontTx/>
              <a:buNone/>
            </a:pPr>
            <a:r>
              <a:rPr lang="es-CO" sz="2200" u="sng" dirty="0">
                <a:solidFill>
                  <a:schemeClr val="accent2"/>
                </a:solidFill>
                <a:latin typeface="Tahoma" pitchFamily="34" charset="0"/>
              </a:rPr>
              <a:t>Consejo de Ministros</a:t>
            </a:r>
          </a:p>
          <a:p>
            <a:pPr indent="19050" eaLnBrk="1" hangingPunct="1">
              <a:lnSpc>
                <a:spcPct val="90000"/>
              </a:lnSpc>
              <a:buFontTx/>
              <a:buNone/>
            </a:pPr>
            <a:r>
              <a:rPr lang="es-CO" sz="2200" dirty="0">
                <a:latin typeface="Tahoma" pitchFamily="34" charset="0"/>
              </a:rPr>
              <a:t>Juez del proceso; toma decisión final sobre asignación de recursos sectorial.</a:t>
            </a:r>
          </a:p>
        </p:txBody>
      </p:sp>
      <p:sp>
        <p:nvSpPr>
          <p:cNvPr id="5"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idx="4294967295"/>
          </p:nvPr>
        </p:nvSpPr>
        <p:spPr>
          <a:xfrm>
            <a:off x="914400" y="1139825"/>
            <a:ext cx="8229600" cy="993775"/>
          </a:xfrm>
        </p:spPr>
        <p:txBody>
          <a:bodyPr/>
          <a:lstStyle/>
          <a:p>
            <a:pPr marL="609600" indent="-609600" eaLnBrk="1" hangingPunct="1"/>
            <a:r>
              <a:rPr lang="es-CO" sz="3200" b="1">
                <a:solidFill>
                  <a:schemeClr val="accent2"/>
                </a:solidFill>
                <a:latin typeface="Tahoma" pitchFamily="34" charset="0"/>
              </a:rPr>
              <a:t>¿Qué se deja atrás con el MGMP?</a:t>
            </a:r>
            <a:endParaRPr lang="es-ES" sz="3200" b="1">
              <a:solidFill>
                <a:schemeClr val="accent2"/>
              </a:solidFill>
              <a:latin typeface="Tahoma" pitchFamily="34" charset="0"/>
            </a:endParaRPr>
          </a:p>
        </p:txBody>
      </p:sp>
      <p:sp>
        <p:nvSpPr>
          <p:cNvPr id="249859" name="Rectangle 3"/>
          <p:cNvSpPr>
            <a:spLocks noGrp="1" noChangeArrowheads="1"/>
          </p:cNvSpPr>
          <p:nvPr>
            <p:ph type="body" idx="4294967295"/>
          </p:nvPr>
        </p:nvSpPr>
        <p:spPr>
          <a:xfrm>
            <a:off x="0" y="1987550"/>
            <a:ext cx="8229600" cy="4537075"/>
          </a:xfrm>
          <a:noFill/>
        </p:spPr>
        <p:txBody>
          <a:bodyPr/>
          <a:lstStyle/>
          <a:p>
            <a:pPr algn="just" eaLnBrk="1" hangingPunct="1"/>
            <a:r>
              <a:rPr lang="es-CO" sz="2800">
                <a:latin typeface="Tahoma" pitchFamily="34" charset="0"/>
              </a:rPr>
              <a:t>Enfoque de “necesidades” (se reemplaza por enfoque de “disponibilidad”).</a:t>
            </a:r>
          </a:p>
          <a:p>
            <a:pPr algn="just" eaLnBrk="1" hangingPunct="1"/>
            <a:r>
              <a:rPr lang="es-CO" sz="2800">
                <a:latin typeface="Tahoma" pitchFamily="34" charset="0"/>
              </a:rPr>
              <a:t>“Incrementalismo”.</a:t>
            </a:r>
          </a:p>
          <a:p>
            <a:pPr algn="just" eaLnBrk="1" hangingPunct="1"/>
            <a:r>
              <a:rPr lang="es-CO" sz="2800">
                <a:latin typeface="Tahoma" pitchFamily="34" charset="0"/>
              </a:rPr>
              <a:t>Desarticulación distribución de recursos – prioridades de política.</a:t>
            </a:r>
          </a:p>
          <a:p>
            <a:pPr algn="just" eaLnBrk="1" hangingPunct="1"/>
            <a:r>
              <a:rPr lang="es-CO" sz="2800">
                <a:latin typeface="Tahoma" pitchFamily="34" charset="0"/>
              </a:rPr>
              <a:t>Control sobre ítems detallados de gasto.</a:t>
            </a:r>
          </a:p>
          <a:p>
            <a:pPr eaLnBrk="1" hangingPunct="1">
              <a:buFontTx/>
              <a:buNone/>
            </a:pPr>
            <a:endParaRPr lang="es-CO" sz="2800">
              <a:latin typeface="Tahoma" pitchFamily="34" charset="0"/>
              <a:sym typeface="Wingdings" pitchFamily="2" charset="2"/>
            </a:endParaRPr>
          </a:p>
          <a:p>
            <a:pPr eaLnBrk="1" hangingPunct="1">
              <a:buFontTx/>
              <a:buNone/>
            </a:pPr>
            <a:r>
              <a:rPr lang="es-CO" sz="2800" b="1">
                <a:latin typeface="Tahoma" pitchFamily="34" charset="0"/>
                <a:sym typeface="Wingdings" pitchFamily="2" charset="2"/>
              </a:rPr>
              <a:t> Proceso gradual.</a:t>
            </a:r>
          </a:p>
        </p:txBody>
      </p:sp>
      <p:sp>
        <p:nvSpPr>
          <p:cNvPr id="5" name="Rectangle 2"/>
          <p:cNvSpPr>
            <a:spLocks noChangeArrowheads="1"/>
          </p:cNvSpPr>
          <p:nvPr/>
        </p:nvSpPr>
        <p:spPr bwMode="auto">
          <a:xfrm>
            <a:off x="5292080" y="260350"/>
            <a:ext cx="3601095"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8. Estudio financiero</a:t>
            </a: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Text Box 2"/>
          <p:cNvSpPr txBox="1">
            <a:spLocks noChangeArrowheads="1"/>
          </p:cNvSpPr>
          <p:nvPr/>
        </p:nvSpPr>
        <p:spPr bwMode="auto">
          <a:xfrm>
            <a:off x="342900" y="1268760"/>
            <a:ext cx="8458200" cy="4760912"/>
          </a:xfrm>
          <a:prstGeom prst="rect">
            <a:avLst/>
          </a:prstGeom>
          <a:noFill/>
          <a:ln w="9525">
            <a:noFill/>
            <a:miter lim="800000"/>
            <a:headEnd/>
            <a:tailEnd/>
          </a:ln>
        </p:spPr>
        <p:txBody>
          <a:bodyPr>
            <a:spAutoFit/>
          </a:bodyPr>
          <a:lstStyle/>
          <a:p>
            <a:pPr algn="just" eaLnBrk="0" hangingPunct="0">
              <a:buFont typeface="Arial" charset="0"/>
              <a:buChar char="•"/>
            </a:pPr>
            <a:r>
              <a:rPr lang="es-ES_tradnl" dirty="0">
                <a:latin typeface="Tahoma" pitchFamily="34" charset="0"/>
              </a:rPr>
              <a:t> Castro R.; </a:t>
            </a:r>
            <a:r>
              <a:rPr lang="es-ES_tradnl" dirty="0" err="1">
                <a:latin typeface="Tahoma" pitchFamily="34" charset="0"/>
              </a:rPr>
              <a:t>Mokate</a:t>
            </a:r>
            <a:r>
              <a:rPr lang="es-ES_tradnl" dirty="0">
                <a:latin typeface="Tahoma" pitchFamily="34" charset="0"/>
              </a:rPr>
              <a:t>, K. Evaluación económica y social de proyectos de inversión. Universidad de los Andes. Facultad de Economía. BID. 1a. edición. Bogotá. 1998.</a:t>
            </a:r>
            <a:r>
              <a:rPr lang="es-CO" dirty="0">
                <a:latin typeface="Tahoma" pitchFamily="34" charset="0"/>
              </a:rPr>
              <a:t> </a:t>
            </a:r>
          </a:p>
          <a:p>
            <a:pPr algn="just" eaLnBrk="0" hangingPunct="0">
              <a:buFont typeface="Arial" charset="0"/>
              <a:buChar char="•"/>
            </a:pPr>
            <a:r>
              <a:rPr lang="es-ES_tradnl" dirty="0">
                <a:latin typeface="Tahoma" pitchFamily="34" charset="0"/>
              </a:rPr>
              <a:t> DNP. Metodología General Ajustada.  Bogotá 2003.</a:t>
            </a:r>
            <a:endParaRPr lang="es-CO" dirty="0">
              <a:latin typeface="Tahoma" pitchFamily="34" charset="0"/>
            </a:endParaRPr>
          </a:p>
          <a:p>
            <a:pPr algn="just" eaLnBrk="0" hangingPunct="0">
              <a:buFont typeface="Arial" charset="0"/>
              <a:buChar char="•"/>
            </a:pPr>
            <a:r>
              <a:rPr lang="es-ES_tradnl" dirty="0">
                <a:latin typeface="Tahoma" pitchFamily="34" charset="0"/>
              </a:rPr>
              <a:t> Fontaine E. Evaluación Social de Proyectos. Editorial Alfaomega. 12ª edición. Bogotá. 1999</a:t>
            </a:r>
            <a:endParaRPr lang="es-CO" dirty="0">
              <a:latin typeface="Tahoma" pitchFamily="34" charset="0"/>
            </a:endParaRPr>
          </a:p>
          <a:p>
            <a:pPr algn="just" eaLnBrk="0" hangingPunct="0">
              <a:buFont typeface="Arial" charset="0"/>
              <a:buChar char="•"/>
            </a:pPr>
            <a:r>
              <a:rPr lang="es-ES_tradnl" dirty="0">
                <a:latin typeface="Tahoma" pitchFamily="34" charset="0"/>
              </a:rPr>
              <a:t> </a:t>
            </a:r>
            <a:r>
              <a:rPr lang="es-ES_tradnl" dirty="0" err="1">
                <a:latin typeface="Tahoma" pitchFamily="34" charset="0"/>
              </a:rPr>
              <a:t>Ilpes</a:t>
            </a:r>
            <a:r>
              <a:rPr lang="es-ES_tradnl" dirty="0">
                <a:latin typeface="Tahoma" pitchFamily="34" charset="0"/>
              </a:rPr>
              <a:t>. Guía para la presentación de proyectos</a:t>
            </a:r>
          </a:p>
          <a:p>
            <a:pPr algn="just" eaLnBrk="0" hangingPunct="0">
              <a:buFont typeface="Arial" charset="0"/>
              <a:buChar char="•"/>
            </a:pPr>
            <a:r>
              <a:rPr lang="es-ES_tradnl" dirty="0">
                <a:latin typeface="Tahoma" pitchFamily="34" charset="0"/>
              </a:rPr>
              <a:t> </a:t>
            </a:r>
            <a:r>
              <a:rPr lang="es-ES_tradnl" dirty="0" err="1">
                <a:latin typeface="Tahoma" pitchFamily="34" charset="0"/>
              </a:rPr>
              <a:t>Mendez</a:t>
            </a:r>
            <a:r>
              <a:rPr lang="es-ES_tradnl" dirty="0">
                <a:latin typeface="Tahoma" pitchFamily="34" charset="0"/>
              </a:rPr>
              <a:t>, L. Formulación y Evaluación de Proyectos. Universidad </a:t>
            </a:r>
            <a:r>
              <a:rPr lang="es-ES_tradnl" dirty="0" err="1">
                <a:latin typeface="Tahoma" pitchFamily="34" charset="0"/>
              </a:rPr>
              <a:t>Surcolombiana</a:t>
            </a:r>
            <a:r>
              <a:rPr lang="es-ES_tradnl" dirty="0">
                <a:latin typeface="Tahoma" pitchFamily="34" charset="0"/>
              </a:rPr>
              <a:t> Neiva. 2a edición. Neiva 2000. </a:t>
            </a:r>
            <a:endParaRPr lang="es-CO" dirty="0">
              <a:latin typeface="Tahoma" pitchFamily="34" charset="0"/>
            </a:endParaRPr>
          </a:p>
          <a:p>
            <a:pPr algn="just" eaLnBrk="0" hangingPunct="0">
              <a:buFont typeface="Arial" charset="0"/>
              <a:buChar char="•"/>
            </a:pPr>
            <a:r>
              <a:rPr lang="es-ES_tradnl" dirty="0">
                <a:latin typeface="Tahoma" pitchFamily="34" charset="0"/>
              </a:rPr>
              <a:t> Miranda, J.J. Gestión de proyectos: identificación, formulación y evaluación. Editorial Guadalupe. 4a. edición. Bogotá. 2000</a:t>
            </a:r>
            <a:endParaRPr lang="es-CO" dirty="0">
              <a:latin typeface="Tahoma" pitchFamily="34" charset="0"/>
            </a:endParaRPr>
          </a:p>
          <a:p>
            <a:pPr algn="just" eaLnBrk="0" hangingPunct="0">
              <a:buFont typeface="Arial" charset="0"/>
              <a:buChar char="•"/>
            </a:pPr>
            <a:r>
              <a:rPr lang="es-ES_tradnl" dirty="0">
                <a:latin typeface="Tahoma" pitchFamily="34" charset="0"/>
              </a:rPr>
              <a:t> </a:t>
            </a:r>
            <a:r>
              <a:rPr lang="es-ES_tradnl" dirty="0" err="1">
                <a:latin typeface="Tahoma" pitchFamily="34" charset="0"/>
              </a:rPr>
              <a:t>Mokate</a:t>
            </a:r>
            <a:r>
              <a:rPr lang="es-ES_tradnl" dirty="0">
                <a:latin typeface="Tahoma" pitchFamily="34" charset="0"/>
              </a:rPr>
              <a:t>, K. Evaluación financiera de proyectos de inversión. Universidad de los Andes. Facultad de Economía. BID. 1a. edición. Bogotá. 1998. </a:t>
            </a:r>
            <a:endParaRPr lang="es-CO" dirty="0">
              <a:latin typeface="Tahoma" pitchFamily="34" charset="0"/>
            </a:endParaRPr>
          </a:p>
          <a:p>
            <a:pPr algn="just" eaLnBrk="0" hangingPunct="0">
              <a:buFont typeface="Arial" charset="0"/>
              <a:buChar char="•"/>
            </a:pPr>
            <a:r>
              <a:rPr lang="es-ES_tradnl" dirty="0">
                <a:latin typeface="Tahoma" pitchFamily="34" charset="0"/>
              </a:rPr>
              <a:t> ONU. Manual de proyectos de desarrollo económico</a:t>
            </a:r>
            <a:endParaRPr lang="es-CO" dirty="0">
              <a:latin typeface="Tahoma" pitchFamily="34" charset="0"/>
            </a:endParaRPr>
          </a:p>
          <a:p>
            <a:pPr algn="just" eaLnBrk="0" hangingPunct="0">
              <a:buFont typeface="Arial" charset="0"/>
              <a:buChar char="•"/>
            </a:pPr>
            <a:r>
              <a:rPr lang="es-ES_tradnl" dirty="0">
                <a:latin typeface="Tahoma" pitchFamily="34" charset="0"/>
              </a:rPr>
              <a:t> </a:t>
            </a:r>
            <a:r>
              <a:rPr lang="es-ES_tradnl" dirty="0" err="1">
                <a:latin typeface="Tahoma" pitchFamily="34" charset="0"/>
              </a:rPr>
              <a:t>Sanin</a:t>
            </a:r>
            <a:r>
              <a:rPr lang="es-ES_tradnl" dirty="0">
                <a:latin typeface="Tahoma" pitchFamily="34" charset="0"/>
              </a:rPr>
              <a:t>, A; Héctor. Guía metodológica general para la preparación y evaluación de proyectos de inversión social. </a:t>
            </a:r>
            <a:r>
              <a:rPr lang="es-ES_tradnl" dirty="0" err="1">
                <a:latin typeface="Tahoma" pitchFamily="34" charset="0"/>
              </a:rPr>
              <a:t>Ilpes</a:t>
            </a:r>
            <a:r>
              <a:rPr lang="es-ES_tradnl" dirty="0">
                <a:latin typeface="Tahoma" pitchFamily="34" charset="0"/>
              </a:rPr>
              <a:t>. 1995</a:t>
            </a:r>
            <a:r>
              <a:rPr lang="es-CO" dirty="0">
                <a:latin typeface="Tahoma" pitchFamily="34" charset="0"/>
              </a:rPr>
              <a:t> </a:t>
            </a:r>
          </a:p>
          <a:p>
            <a:pPr algn="just" eaLnBrk="0" hangingPunct="0">
              <a:buFont typeface="Arial" charset="0"/>
              <a:buChar char="•"/>
            </a:pPr>
            <a:r>
              <a:rPr lang="es-ES_tradnl" dirty="0">
                <a:latin typeface="Tahoma" pitchFamily="34" charset="0"/>
              </a:rPr>
              <a:t> Sapag, N; Sapag, R. Preparación y evaluación de proyectos. </a:t>
            </a:r>
            <a:r>
              <a:rPr lang="en-US" dirty="0">
                <a:latin typeface="Tahoma" pitchFamily="34" charset="0"/>
              </a:rPr>
              <a:t>Ed. Mc Graw Hill. 3a. </a:t>
            </a:r>
            <a:r>
              <a:rPr lang="en-US" dirty="0" err="1">
                <a:latin typeface="Tahoma" pitchFamily="34" charset="0"/>
              </a:rPr>
              <a:t>edición</a:t>
            </a:r>
            <a:r>
              <a:rPr lang="en-US" dirty="0">
                <a:latin typeface="Tahoma" pitchFamily="34" charset="0"/>
              </a:rPr>
              <a:t>. </a:t>
            </a:r>
            <a:r>
              <a:rPr lang="es-ES_tradnl" dirty="0">
                <a:latin typeface="Tahoma" pitchFamily="34" charset="0"/>
              </a:rPr>
              <a:t>Bogotá. 1996 </a:t>
            </a:r>
            <a:endParaRPr lang="es-CO" dirty="0">
              <a:latin typeface="Tahoma" pitchFamily="34" charset="0"/>
            </a:endParaRPr>
          </a:p>
        </p:txBody>
      </p:sp>
      <p:sp>
        <p:nvSpPr>
          <p:cNvPr id="285699" name="Text Box 3"/>
          <p:cNvSpPr txBox="1">
            <a:spLocks noChangeArrowheads="1"/>
          </p:cNvSpPr>
          <p:nvPr/>
        </p:nvSpPr>
        <p:spPr bwMode="auto">
          <a:xfrm>
            <a:off x="685800" y="404664"/>
            <a:ext cx="7772400" cy="519113"/>
          </a:xfrm>
          <a:prstGeom prst="rect">
            <a:avLst/>
          </a:prstGeom>
          <a:noFill/>
          <a:ln w="12700">
            <a:noFill/>
            <a:miter lim="800000"/>
            <a:headEnd type="none" w="sm" len="sm"/>
            <a:tailEnd type="none" w="sm" len="sm"/>
          </a:ln>
        </p:spPr>
        <p:txBody>
          <a:bodyPr>
            <a:spAutoFit/>
          </a:bodyPr>
          <a:lstStyle/>
          <a:p>
            <a:pPr algn="ctr">
              <a:spcBef>
                <a:spcPct val="50000"/>
              </a:spcBef>
            </a:pPr>
            <a:r>
              <a:rPr lang="es-ES_tradnl" sz="2800" b="1" dirty="0">
                <a:solidFill>
                  <a:schemeClr val="accent2"/>
                </a:solidFill>
                <a:latin typeface="Tahoma" pitchFamily="34" charset="0"/>
              </a:rPr>
              <a:t>BIBLIOGRAFÍA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6689725" y="-963613"/>
            <a:ext cx="268288" cy="457200"/>
          </a:xfrm>
          <a:prstGeom prst="rect">
            <a:avLst/>
          </a:prstGeom>
          <a:noFill/>
          <a:ln w="9525">
            <a:noFill/>
            <a:miter lim="800000"/>
            <a:headEnd/>
            <a:tailEnd/>
          </a:ln>
        </p:spPr>
        <p:txBody>
          <a:bodyPr wrap="none" lIns="92075" tIns="46038" rIns="92075" bIns="46038">
            <a:spAutoFit/>
          </a:bodyPr>
          <a:lstStyle/>
          <a:p>
            <a:r>
              <a:rPr lang="es-ES_tradnl" sz="2400"/>
              <a:t> </a:t>
            </a:r>
          </a:p>
        </p:txBody>
      </p:sp>
      <p:sp>
        <p:nvSpPr>
          <p:cNvPr id="82947" name="Rectangle 3"/>
          <p:cNvSpPr>
            <a:spLocks noChangeArrowheads="1"/>
          </p:cNvSpPr>
          <p:nvPr/>
        </p:nvSpPr>
        <p:spPr bwMode="auto">
          <a:xfrm>
            <a:off x="0" y="1390650"/>
            <a:ext cx="184150" cy="457200"/>
          </a:xfrm>
          <a:prstGeom prst="rect">
            <a:avLst/>
          </a:prstGeom>
          <a:noFill/>
          <a:ln w="9525">
            <a:noFill/>
            <a:miter lim="800000"/>
            <a:headEnd/>
            <a:tailEnd/>
          </a:ln>
        </p:spPr>
        <p:txBody>
          <a:bodyPr wrap="none" lIns="92075" tIns="46038" rIns="92075" bIns="46038" anchor="ctr">
            <a:spAutoFit/>
          </a:bodyPr>
          <a:lstStyle/>
          <a:p>
            <a:endParaRPr lang="es-CO" sz="2400">
              <a:latin typeface="Times New Roman" pitchFamily="18" charset="0"/>
            </a:endParaRPr>
          </a:p>
        </p:txBody>
      </p:sp>
      <p:sp>
        <p:nvSpPr>
          <p:cNvPr id="82948" name="Rectangle 4"/>
          <p:cNvSpPr>
            <a:spLocks noChangeArrowheads="1"/>
          </p:cNvSpPr>
          <p:nvPr/>
        </p:nvSpPr>
        <p:spPr bwMode="auto">
          <a:xfrm>
            <a:off x="685800" y="520700"/>
            <a:ext cx="7772400" cy="4114800"/>
          </a:xfrm>
          <a:prstGeom prst="rect">
            <a:avLst/>
          </a:prstGeom>
          <a:noFill/>
          <a:ln w="9525">
            <a:noFill/>
            <a:miter lim="800000"/>
            <a:headEnd/>
            <a:tailEnd/>
          </a:ln>
        </p:spPr>
        <p:txBody>
          <a:bodyPr/>
          <a:lstStyle/>
          <a:p>
            <a:pPr eaLnBrk="0" hangingPunct="0"/>
            <a:endParaRPr lang="es-MX" sz="2800">
              <a:latin typeface="Times New Roman" pitchFamily="18" charset="0"/>
            </a:endParaRPr>
          </a:p>
          <a:p>
            <a:pPr algn="ctr" eaLnBrk="0" hangingPunct="0"/>
            <a:endParaRPr lang="es-ES" sz="2800">
              <a:latin typeface="Times New Roman" pitchFamily="18" charset="0"/>
            </a:endParaRPr>
          </a:p>
        </p:txBody>
      </p:sp>
      <p:sp>
        <p:nvSpPr>
          <p:cNvPr id="82949" name="Text Box 9"/>
          <p:cNvSpPr txBox="1">
            <a:spLocks noChangeArrowheads="1"/>
          </p:cNvSpPr>
          <p:nvPr/>
        </p:nvSpPr>
        <p:spPr bwMode="auto">
          <a:xfrm>
            <a:off x="750887" y="1777673"/>
            <a:ext cx="8208963" cy="3441700"/>
          </a:xfrm>
          <a:prstGeom prst="rect">
            <a:avLst/>
          </a:prstGeom>
          <a:noFill/>
          <a:ln w="9525">
            <a:noFill/>
            <a:miter lim="800000"/>
            <a:headEnd/>
            <a:tailEnd/>
          </a:ln>
        </p:spPr>
        <p:txBody>
          <a:bodyPr>
            <a:spAutoFit/>
          </a:bodyPr>
          <a:lstStyle/>
          <a:p>
            <a:pPr algn="just" eaLnBrk="0" hangingPunct="0"/>
            <a:r>
              <a:rPr lang="es-MX" sz="2200" dirty="0">
                <a:latin typeface="Tahoma" pitchFamily="34" charset="0"/>
              </a:rPr>
              <a:t>El estudio de mercado permite responder las siguientes preguntas básicas:</a:t>
            </a:r>
          </a:p>
          <a:p>
            <a:pPr eaLnBrk="0" hangingPunct="0"/>
            <a:endParaRPr lang="es-MX" sz="2200" dirty="0">
              <a:latin typeface="Tahoma" pitchFamily="34" charset="0"/>
            </a:endParaRPr>
          </a:p>
          <a:p>
            <a:pPr algn="just" eaLnBrk="0" hangingPunct="0"/>
            <a:r>
              <a:rPr lang="es-ES" sz="2200" dirty="0">
                <a:latin typeface="Tahoma" pitchFamily="34" charset="0"/>
              </a:rPr>
              <a:t>¿QUÉ PRODUCIR?        	Bienes y servicios</a:t>
            </a:r>
            <a:endParaRPr lang="es-MX" sz="2200" dirty="0">
              <a:latin typeface="Tahoma" pitchFamily="34" charset="0"/>
            </a:endParaRPr>
          </a:p>
          <a:p>
            <a:pPr algn="just" eaLnBrk="0" hangingPunct="0">
              <a:buFontTx/>
              <a:buChar char="•"/>
            </a:pPr>
            <a:endParaRPr lang="es-MX" sz="2200" dirty="0">
              <a:latin typeface="Tahoma" pitchFamily="34" charset="0"/>
            </a:endParaRPr>
          </a:p>
          <a:p>
            <a:pPr algn="just" eaLnBrk="0" hangingPunct="0"/>
            <a:r>
              <a:rPr lang="es-ES" sz="2200" dirty="0">
                <a:latin typeface="Tahoma" pitchFamily="34" charset="0"/>
              </a:rPr>
              <a:t>¿CÓMO PRODUCIR?  </a:t>
            </a:r>
            <a:r>
              <a:rPr lang="es-MX" sz="2200" dirty="0">
                <a:latin typeface="Tahoma" pitchFamily="34" charset="0"/>
              </a:rPr>
              <a:t>  	</a:t>
            </a:r>
            <a:r>
              <a:rPr lang="es-ES" sz="2200" dirty="0">
                <a:latin typeface="Tahoma" pitchFamily="34" charset="0"/>
              </a:rPr>
              <a:t>Tecnología, mano de obra 					necesaria para la operación</a:t>
            </a:r>
            <a:endParaRPr lang="es-MX" sz="2200" dirty="0">
              <a:latin typeface="Tahoma" pitchFamily="34" charset="0"/>
            </a:endParaRPr>
          </a:p>
          <a:p>
            <a:pPr algn="just" eaLnBrk="0" hangingPunct="0">
              <a:buFontTx/>
              <a:buChar char="•"/>
            </a:pPr>
            <a:endParaRPr lang="es-ES" sz="2200" dirty="0">
              <a:latin typeface="Tahoma" pitchFamily="34" charset="0"/>
            </a:endParaRPr>
          </a:p>
          <a:p>
            <a:pPr algn="just" eaLnBrk="0" hangingPunct="0"/>
            <a:r>
              <a:rPr lang="es-ES" sz="2200" dirty="0">
                <a:latin typeface="Tahoma" pitchFamily="34" charset="0"/>
              </a:rPr>
              <a:t>CUÁNTO PRODUCIR?     	Cantidad de bienes y 						servicios y consumidores</a:t>
            </a:r>
          </a:p>
        </p:txBody>
      </p:sp>
      <p:sp>
        <p:nvSpPr>
          <p:cNvPr id="82951" name="Line 14"/>
          <p:cNvSpPr>
            <a:spLocks noChangeShapeType="1"/>
          </p:cNvSpPr>
          <p:nvPr/>
        </p:nvSpPr>
        <p:spPr bwMode="auto">
          <a:xfrm>
            <a:off x="3169616" y="2996952"/>
            <a:ext cx="647700" cy="0"/>
          </a:xfrm>
          <a:prstGeom prst="line">
            <a:avLst/>
          </a:prstGeom>
          <a:noFill/>
          <a:ln w="57150">
            <a:solidFill>
              <a:srgbClr val="A22A9C"/>
            </a:solidFill>
            <a:round/>
            <a:headEnd/>
            <a:tailEnd type="triangle" w="med" len="med"/>
          </a:ln>
        </p:spPr>
        <p:txBody>
          <a:bodyPr/>
          <a:lstStyle/>
          <a:p>
            <a:endParaRPr lang="en-US"/>
          </a:p>
        </p:txBody>
      </p:sp>
      <p:sp>
        <p:nvSpPr>
          <p:cNvPr id="82952" name="Line 15"/>
          <p:cNvSpPr>
            <a:spLocks noChangeShapeType="1"/>
          </p:cNvSpPr>
          <p:nvPr/>
        </p:nvSpPr>
        <p:spPr bwMode="auto">
          <a:xfrm>
            <a:off x="3419872" y="3717032"/>
            <a:ext cx="647700" cy="0"/>
          </a:xfrm>
          <a:prstGeom prst="line">
            <a:avLst/>
          </a:prstGeom>
          <a:noFill/>
          <a:ln w="57150">
            <a:solidFill>
              <a:srgbClr val="A22A9C"/>
            </a:solidFill>
            <a:round/>
            <a:headEnd/>
            <a:tailEnd type="triangle" w="med" len="med"/>
          </a:ln>
        </p:spPr>
        <p:txBody>
          <a:bodyPr/>
          <a:lstStyle/>
          <a:p>
            <a:endParaRPr lang="en-US"/>
          </a:p>
        </p:txBody>
      </p:sp>
      <p:sp>
        <p:nvSpPr>
          <p:cNvPr id="82953" name="Line 16"/>
          <p:cNvSpPr>
            <a:spLocks noChangeShapeType="1"/>
          </p:cNvSpPr>
          <p:nvPr/>
        </p:nvSpPr>
        <p:spPr bwMode="auto">
          <a:xfrm>
            <a:off x="3473051" y="4635500"/>
            <a:ext cx="647700" cy="0"/>
          </a:xfrm>
          <a:prstGeom prst="line">
            <a:avLst/>
          </a:prstGeom>
          <a:noFill/>
          <a:ln w="57150">
            <a:solidFill>
              <a:srgbClr val="A22A9C"/>
            </a:solidFill>
            <a:round/>
            <a:headEnd/>
            <a:tailEnd type="triangle" w="med" len="med"/>
          </a:ln>
        </p:spPr>
        <p:txBody>
          <a:bodyPr/>
          <a:lstStyle/>
          <a:p>
            <a:endParaRPr lang="en-US"/>
          </a:p>
        </p:txBody>
      </p:sp>
      <p:sp>
        <p:nvSpPr>
          <p:cNvPr id="12"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6689725" y="-674688"/>
            <a:ext cx="268288" cy="457200"/>
          </a:xfrm>
          <a:prstGeom prst="rect">
            <a:avLst/>
          </a:prstGeom>
          <a:noFill/>
          <a:ln w="9525">
            <a:noFill/>
            <a:miter lim="800000"/>
            <a:headEnd/>
            <a:tailEnd/>
          </a:ln>
        </p:spPr>
        <p:txBody>
          <a:bodyPr wrap="none" lIns="92075" tIns="46038" rIns="92075" bIns="46038">
            <a:spAutoFit/>
          </a:bodyPr>
          <a:lstStyle/>
          <a:p>
            <a:r>
              <a:rPr lang="es-ES_tradnl" sz="2400"/>
              <a:t> </a:t>
            </a:r>
          </a:p>
        </p:txBody>
      </p:sp>
      <p:sp>
        <p:nvSpPr>
          <p:cNvPr id="84995" name="Rectangle 3"/>
          <p:cNvSpPr>
            <a:spLocks noChangeArrowheads="1"/>
          </p:cNvSpPr>
          <p:nvPr/>
        </p:nvSpPr>
        <p:spPr bwMode="auto">
          <a:xfrm>
            <a:off x="541338" y="2493963"/>
            <a:ext cx="8351837" cy="4175125"/>
          </a:xfrm>
          <a:prstGeom prst="rect">
            <a:avLst/>
          </a:prstGeom>
          <a:noFill/>
          <a:ln w="9525">
            <a:noFill/>
            <a:miter lim="800000"/>
            <a:headEnd/>
            <a:tailEnd/>
          </a:ln>
        </p:spPr>
        <p:txBody>
          <a:bodyPr/>
          <a:lstStyle/>
          <a:p>
            <a:pPr algn="just" eaLnBrk="0" hangingPunct="0">
              <a:lnSpc>
                <a:spcPct val="90000"/>
              </a:lnSpc>
              <a:buFontTx/>
              <a:buAutoNum type="arabicPeriod"/>
            </a:pPr>
            <a:r>
              <a:rPr lang="es-ES" b="1">
                <a:latin typeface="Tahoma" pitchFamily="34" charset="0"/>
              </a:rPr>
              <a:t> Carácter subjetivo: </a:t>
            </a:r>
            <a:r>
              <a:rPr lang="es-ES">
                <a:latin typeface="Tahoma" pitchFamily="34" charset="0"/>
              </a:rPr>
              <a:t>Opiniones de expertos (tiempo elaborar pronóstico es corto, además no se cuenta con datos históricos para hacer proyecciones).</a:t>
            </a:r>
          </a:p>
          <a:p>
            <a:pPr algn="just" eaLnBrk="0" hangingPunct="0">
              <a:lnSpc>
                <a:spcPct val="90000"/>
              </a:lnSpc>
            </a:pPr>
            <a:endParaRPr lang="es-ES">
              <a:latin typeface="Tahoma" pitchFamily="34" charset="0"/>
            </a:endParaRPr>
          </a:p>
          <a:p>
            <a:pPr algn="just" eaLnBrk="0" hangingPunct="0">
              <a:lnSpc>
                <a:spcPct val="90000"/>
              </a:lnSpc>
            </a:pPr>
            <a:r>
              <a:rPr lang="es-ES" b="1">
                <a:latin typeface="Tahoma" pitchFamily="34" charset="0"/>
              </a:rPr>
              <a:t>Delphi:</a:t>
            </a:r>
            <a:r>
              <a:rPr lang="es-ES">
                <a:latin typeface="Tahoma" pitchFamily="34" charset="0"/>
              </a:rPr>
              <a:t> consulta repetida a un grupo de expertos hasta alcanzar una convergencia en las opiniones. </a:t>
            </a:r>
          </a:p>
          <a:p>
            <a:pPr algn="just" eaLnBrk="0" hangingPunct="0">
              <a:lnSpc>
                <a:spcPct val="90000"/>
              </a:lnSpc>
            </a:pPr>
            <a:endParaRPr lang="es-ES">
              <a:latin typeface="Tahoma" pitchFamily="34" charset="0"/>
            </a:endParaRPr>
          </a:p>
          <a:p>
            <a:pPr algn="just" eaLnBrk="0" hangingPunct="0">
              <a:lnSpc>
                <a:spcPct val="90000"/>
              </a:lnSpc>
            </a:pPr>
            <a:r>
              <a:rPr lang="es-ES" b="1">
                <a:latin typeface="Tahoma" pitchFamily="34" charset="0"/>
              </a:rPr>
              <a:t>Investigación de mercado:</a:t>
            </a:r>
            <a:r>
              <a:rPr lang="es-ES">
                <a:latin typeface="Tahoma" pitchFamily="34" charset="0"/>
              </a:rPr>
              <a:t> Recolección de información para ayudar a la toma de decisiones ó para probar o refutar hipótesis sobre un mercado futuro.</a:t>
            </a:r>
          </a:p>
          <a:p>
            <a:pPr algn="just" eaLnBrk="0" hangingPunct="0">
              <a:lnSpc>
                <a:spcPct val="90000"/>
              </a:lnSpc>
            </a:pPr>
            <a:endParaRPr lang="es-ES">
              <a:latin typeface="Tahoma" pitchFamily="34" charset="0"/>
            </a:endParaRPr>
          </a:p>
          <a:p>
            <a:pPr algn="just" eaLnBrk="0" hangingPunct="0">
              <a:lnSpc>
                <a:spcPct val="90000"/>
              </a:lnSpc>
            </a:pPr>
            <a:r>
              <a:rPr lang="es-ES" b="1">
                <a:latin typeface="Tahoma" pitchFamily="34" charset="0"/>
              </a:rPr>
              <a:t>Consenso de panel:</a:t>
            </a:r>
            <a:r>
              <a:rPr lang="es-ES">
                <a:latin typeface="Tahoma" pitchFamily="34" charset="0"/>
              </a:rPr>
              <a:t> los expertos pueden comunicarse. </a:t>
            </a:r>
          </a:p>
          <a:p>
            <a:pPr algn="just" eaLnBrk="0" hangingPunct="0">
              <a:lnSpc>
                <a:spcPct val="90000"/>
              </a:lnSpc>
            </a:pPr>
            <a:endParaRPr lang="es-ES">
              <a:latin typeface="Tahoma" pitchFamily="34" charset="0"/>
            </a:endParaRPr>
          </a:p>
          <a:p>
            <a:pPr algn="just" eaLnBrk="0" hangingPunct="0">
              <a:lnSpc>
                <a:spcPct val="90000"/>
              </a:lnSpc>
            </a:pPr>
            <a:r>
              <a:rPr lang="es-ES" b="1">
                <a:latin typeface="Tahoma" pitchFamily="34" charset="0"/>
              </a:rPr>
              <a:t>Pronósticos visionarios:</a:t>
            </a:r>
            <a:r>
              <a:rPr lang="es-ES">
                <a:latin typeface="Tahoma" pitchFamily="34" charset="0"/>
              </a:rPr>
              <a:t> personas que hacen parte del proyecto realizan estimaciones sobre la demanda futura.</a:t>
            </a:r>
          </a:p>
          <a:p>
            <a:pPr algn="just" eaLnBrk="0" hangingPunct="0">
              <a:lnSpc>
                <a:spcPct val="90000"/>
              </a:lnSpc>
            </a:pPr>
            <a:endParaRPr lang="es-ES">
              <a:latin typeface="Tahoma" pitchFamily="34" charset="0"/>
            </a:endParaRPr>
          </a:p>
          <a:p>
            <a:pPr algn="just" eaLnBrk="0" hangingPunct="0">
              <a:lnSpc>
                <a:spcPct val="90000"/>
              </a:lnSpc>
            </a:pPr>
            <a:r>
              <a:rPr lang="es-ES" b="1">
                <a:latin typeface="Tahoma" pitchFamily="34" charset="0"/>
              </a:rPr>
              <a:t>Analogía histórica:</a:t>
            </a:r>
            <a:r>
              <a:rPr lang="es-ES">
                <a:latin typeface="Tahoma" pitchFamily="34" charset="0"/>
              </a:rPr>
              <a:t> lugares, marcas y consumidores similares. </a:t>
            </a:r>
          </a:p>
          <a:p>
            <a:pPr algn="just" eaLnBrk="0" hangingPunct="0">
              <a:lnSpc>
                <a:spcPct val="90000"/>
              </a:lnSpc>
            </a:pPr>
            <a:endParaRPr lang="es-MX">
              <a:latin typeface="Tahoma" pitchFamily="34" charset="0"/>
            </a:endParaRPr>
          </a:p>
          <a:p>
            <a:pPr algn="just" eaLnBrk="0" hangingPunct="0">
              <a:lnSpc>
                <a:spcPct val="90000"/>
              </a:lnSpc>
              <a:buFontTx/>
              <a:buAutoNum type="arabicPeriod"/>
            </a:pPr>
            <a:endParaRPr lang="es-MX" sz="1900" u="sng">
              <a:latin typeface="Tahoma" pitchFamily="34" charset="0"/>
            </a:endParaRPr>
          </a:p>
          <a:p>
            <a:pPr algn="just" eaLnBrk="0" hangingPunct="0">
              <a:lnSpc>
                <a:spcPct val="90000"/>
              </a:lnSpc>
            </a:pPr>
            <a:endParaRPr lang="es-MX" sz="2000" u="sng">
              <a:latin typeface="Tahoma" pitchFamily="34" charset="0"/>
            </a:endParaRPr>
          </a:p>
        </p:txBody>
      </p:sp>
      <p:sp>
        <p:nvSpPr>
          <p:cNvPr id="84996" name="Rectangle 7"/>
          <p:cNvSpPr>
            <a:spLocks noChangeArrowheads="1"/>
          </p:cNvSpPr>
          <p:nvPr/>
        </p:nvSpPr>
        <p:spPr bwMode="auto">
          <a:xfrm>
            <a:off x="34925" y="1412875"/>
            <a:ext cx="9036050" cy="782638"/>
          </a:xfrm>
          <a:prstGeom prst="rect">
            <a:avLst/>
          </a:prstGeom>
          <a:noFill/>
          <a:ln w="9525">
            <a:noFill/>
            <a:miter lim="800000"/>
            <a:headEnd/>
            <a:tailEnd/>
          </a:ln>
        </p:spPr>
        <p:txBody>
          <a:bodyPr anchor="ctr"/>
          <a:lstStyle/>
          <a:p>
            <a:pPr algn="ctr"/>
            <a:r>
              <a:rPr lang="es-ES" sz="3200" b="1">
                <a:solidFill>
                  <a:schemeClr val="accent2"/>
                </a:solidFill>
                <a:latin typeface="Tahoma" pitchFamily="34" charset="0"/>
              </a:rPr>
              <a:t>El estudio de mercado – Métodos de proyección</a:t>
            </a:r>
          </a:p>
        </p:txBody>
      </p:sp>
      <p:sp>
        <p:nvSpPr>
          <p:cNvPr id="7"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idx="1"/>
          </p:nvPr>
        </p:nvSpPr>
        <p:spPr>
          <a:xfrm>
            <a:off x="457200" y="2420938"/>
            <a:ext cx="8229600" cy="4065587"/>
          </a:xfrm>
        </p:spPr>
        <p:txBody>
          <a:bodyPr>
            <a:normAutofit lnSpcReduction="10000"/>
          </a:bodyPr>
          <a:lstStyle/>
          <a:p>
            <a:pPr marL="0" indent="0" algn="just">
              <a:buFontTx/>
              <a:buNone/>
            </a:pPr>
            <a:r>
              <a:rPr lang="es-ES" sz="1800" b="1">
                <a:latin typeface="Tahoma" pitchFamily="34" charset="0"/>
              </a:rPr>
              <a:t>2. Modelos de pronóstico causales: </a:t>
            </a:r>
            <a:r>
              <a:rPr lang="es-ES" sz="1800">
                <a:latin typeface="Tahoma" pitchFamily="34" charset="0"/>
              </a:rPr>
              <a:t>se cuenta con variables históricas que permiten establecer que la demanda de un bien depende de muchas causas o factores que explicarían su comportamiento futuro.</a:t>
            </a:r>
          </a:p>
          <a:p>
            <a:pPr marL="0" indent="0" algn="just">
              <a:buFontTx/>
              <a:buNone/>
            </a:pPr>
            <a:endParaRPr lang="es-ES" sz="1800">
              <a:latin typeface="Tahoma" pitchFamily="34" charset="0"/>
            </a:endParaRPr>
          </a:p>
          <a:p>
            <a:pPr marL="0" indent="0" algn="just">
              <a:buFontTx/>
              <a:buNone/>
            </a:pPr>
            <a:r>
              <a:rPr lang="es-ES" sz="1800" b="1">
                <a:latin typeface="Tahoma" pitchFamily="34" charset="0"/>
              </a:rPr>
              <a:t>Regresión:</a:t>
            </a:r>
            <a:r>
              <a:rPr lang="es-ES" sz="1800">
                <a:latin typeface="Tahoma" pitchFamily="34" charset="0"/>
              </a:rPr>
              <a:t> indica que el comportamiento de una variable dependiente se predice conforme la base de una variable independiente.</a:t>
            </a:r>
          </a:p>
          <a:p>
            <a:pPr marL="0" indent="0" algn="just">
              <a:buFontTx/>
              <a:buNone/>
            </a:pPr>
            <a:r>
              <a:rPr lang="es-ES" sz="1800" b="1">
                <a:latin typeface="Tahoma" pitchFamily="34" charset="0"/>
              </a:rPr>
              <a:t>Econométrico: </a:t>
            </a:r>
            <a:r>
              <a:rPr lang="es-ES" sz="1800">
                <a:latin typeface="Tahoma" pitchFamily="34" charset="0"/>
              </a:rPr>
              <a:t>Interrelacionan las actividades de diferentes sectores de la economía y ayudan a evaluar la repercusión sobre la demanda de un producto o servicio.</a:t>
            </a:r>
            <a:endParaRPr lang="es-ES" sz="1800" b="1">
              <a:latin typeface="Tahoma" pitchFamily="34" charset="0"/>
            </a:endParaRPr>
          </a:p>
          <a:p>
            <a:pPr marL="0" indent="0" algn="just">
              <a:buFontTx/>
              <a:buNone/>
            </a:pPr>
            <a:r>
              <a:rPr lang="es-ES" sz="1800" b="1">
                <a:latin typeface="Tahoma" pitchFamily="34" charset="0"/>
              </a:rPr>
              <a:t>Encuestas de intención de compra: </a:t>
            </a:r>
            <a:r>
              <a:rPr lang="es-ES" sz="1800">
                <a:latin typeface="Tahoma" pitchFamily="34" charset="0"/>
              </a:rPr>
              <a:t>se evalúa la intención de compra acorde a encuestas.</a:t>
            </a:r>
          </a:p>
          <a:p>
            <a:pPr marL="0" indent="0" algn="just">
              <a:buFontTx/>
              <a:buNone/>
            </a:pPr>
            <a:r>
              <a:rPr lang="es-ES" sz="1800" b="1">
                <a:latin typeface="Tahoma" pitchFamily="34" charset="0"/>
              </a:rPr>
              <a:t>Insumo producto o coeficiente técnicos: </a:t>
            </a:r>
            <a:r>
              <a:rPr lang="es-ES" sz="1800">
                <a:latin typeface="Tahoma" pitchFamily="34" charset="0"/>
              </a:rPr>
              <a:t>identificar las relaciones interindustriales que se producen entre sectores de la economía.</a:t>
            </a:r>
            <a:r>
              <a:rPr lang="es-ES" sz="1800" b="1">
                <a:latin typeface="Tahoma" pitchFamily="34" charset="0"/>
              </a:rPr>
              <a:t> </a:t>
            </a:r>
          </a:p>
        </p:txBody>
      </p:sp>
      <p:sp>
        <p:nvSpPr>
          <p:cNvPr id="87043" name="Rectangle 7"/>
          <p:cNvSpPr>
            <a:spLocks noChangeArrowheads="1"/>
          </p:cNvSpPr>
          <p:nvPr/>
        </p:nvSpPr>
        <p:spPr bwMode="auto">
          <a:xfrm>
            <a:off x="0" y="1422400"/>
            <a:ext cx="9036050" cy="782638"/>
          </a:xfrm>
          <a:prstGeom prst="rect">
            <a:avLst/>
          </a:prstGeom>
          <a:noFill/>
          <a:ln w="9525">
            <a:noFill/>
            <a:miter lim="800000"/>
            <a:headEnd/>
            <a:tailEnd/>
          </a:ln>
        </p:spPr>
        <p:txBody>
          <a:bodyPr anchor="ctr"/>
          <a:lstStyle/>
          <a:p>
            <a:pPr algn="ctr"/>
            <a:r>
              <a:rPr lang="es-ES" sz="3200" b="1">
                <a:solidFill>
                  <a:schemeClr val="accent2"/>
                </a:solidFill>
                <a:latin typeface="Tahoma" pitchFamily="34" charset="0"/>
              </a:rPr>
              <a:t>El estudio de mercado – Métodos de proyección</a:t>
            </a:r>
          </a:p>
        </p:txBody>
      </p:sp>
      <p:sp>
        <p:nvSpPr>
          <p:cNvPr id="6" name="Rectangle 2"/>
          <p:cNvSpPr>
            <a:spLocks noChangeArrowheads="1"/>
          </p:cNvSpPr>
          <p:nvPr/>
        </p:nvSpPr>
        <p:spPr bwMode="auto">
          <a:xfrm>
            <a:off x="5076056" y="260350"/>
            <a:ext cx="3817119" cy="720725"/>
          </a:xfrm>
          <a:prstGeom prst="rect">
            <a:avLst/>
          </a:prstGeom>
          <a:solidFill>
            <a:schemeClr val="bg1"/>
          </a:solidFill>
          <a:ln w="12700">
            <a:solidFill>
              <a:srgbClr val="000000"/>
            </a:solidFill>
            <a:miter lim="800000"/>
            <a:headEnd/>
            <a:tailEnd/>
          </a:ln>
        </p:spPr>
        <p:txBody>
          <a:bodyPr anchor="ctr"/>
          <a:lstStyle/>
          <a:p>
            <a:pPr algn="ctr"/>
            <a:r>
              <a:rPr lang="es-ES" sz="2800" dirty="0">
                <a:latin typeface="Trebuchet MS" pitchFamily="34" charset="0"/>
              </a:rPr>
              <a:t>1. Estudio de mercado</a:t>
            </a:r>
          </a:p>
        </p:txBody>
      </p:sp>
    </p:spTree>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0</TotalTime>
  <Words>4576</Words>
  <Application>Microsoft Office PowerPoint</Application>
  <PresentationFormat>Presentación en pantalla (4:3)</PresentationFormat>
  <Paragraphs>949</Paragraphs>
  <Slides>67</Slides>
  <Notes>60</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3</vt:i4>
      </vt:variant>
      <vt:variant>
        <vt:lpstr>Títulos de diapositiva</vt:lpstr>
      </vt:variant>
      <vt:variant>
        <vt:i4>67</vt:i4>
      </vt:variant>
    </vt:vector>
  </HeadingPairs>
  <TitlesOfParts>
    <vt:vector size="80" baseType="lpstr">
      <vt:lpstr>Arial</vt:lpstr>
      <vt:lpstr>Arial Narrow</vt:lpstr>
      <vt:lpstr>Calibri</vt:lpstr>
      <vt:lpstr>Calibri Light</vt:lpstr>
      <vt:lpstr>Tahoma</vt:lpstr>
      <vt:lpstr>Times New Roman</vt:lpstr>
      <vt:lpstr>Trebuchet MS</vt:lpstr>
      <vt:lpstr>Wingdings</vt:lpstr>
      <vt:lpstr>Wingdings 2</vt:lpstr>
      <vt:lpstr>Retrospección</vt:lpstr>
      <vt:lpstr>Gráfico</vt:lpstr>
      <vt:lpstr>Ecuación</vt:lpstr>
      <vt:lpstr>Hoja de cálculo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Elementos del MGMP</vt:lpstr>
      <vt:lpstr>Roles dentro del MGMP</vt:lpstr>
      <vt:lpstr>¿Qué se deja atrás con el MGMP?</vt:lpstr>
      <vt:lpstr>Presentación de PowerPoint</vt:lpstr>
    </vt:vector>
  </TitlesOfParts>
  <Company>DNP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motalora</dc:creator>
  <cp:lastModifiedBy>JAQUELINE SANCHEZ</cp:lastModifiedBy>
  <cp:revision>69</cp:revision>
  <dcterms:created xsi:type="dcterms:W3CDTF">2008-03-10T22:45:20Z</dcterms:created>
  <dcterms:modified xsi:type="dcterms:W3CDTF">2019-09-27T17:26:50Z</dcterms:modified>
</cp:coreProperties>
</file>