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92" r:id="rId3"/>
    <p:sldId id="293" r:id="rId4"/>
    <p:sldId id="291" r:id="rId5"/>
    <p:sldId id="258" r:id="rId6"/>
    <p:sldId id="259" r:id="rId7"/>
    <p:sldId id="257" r:id="rId8"/>
    <p:sldId id="260" r:id="rId9"/>
    <p:sldId id="261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4E21B-F68B-488B-8674-AD8513B604B2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3DB28-73B0-4ACF-8842-AC7A3B05363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39853-4610-4A58-A5E5-CF2BD5E30BD9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1ACBF-B4E1-4CD5-AACD-E39A5CB9C81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58F80AB-C57D-486F-B674-274B2325F258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D112-89AD-483B-8E05-45AB80698B37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4FAE-A2B1-46A4-965F-77F26CDD22D9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3B18FC5-E51E-4C3D-9912-4DFDE55E268E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13A294B-4F5D-4CC0-8DC3-34E3BD919BEB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99D15-1DE9-4C34-87E1-C3D99C79BDA9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7617-460D-4BFF-8413-180B528BDB87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4A48F4-B5AE-40F1-A3E0-E9937D515D8B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7517-FC82-4EA0-89F8-474F4A1DB819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15E389-90AB-4988-8A29-7A87FFDE4FC1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8D9D3F-BDE9-4D58-846E-ED7912B3B6B5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8DFECC-5180-4990-936B-F3C1C778D606}" type="datetime1">
              <a:rPr lang="es-MX" smtClean="0"/>
              <a:pPr/>
              <a:t>27/09/2019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roble.unizar.es/record=b1407516~S1" TargetMode="External"/><Relationship Id="rId2" Type="http://schemas.openxmlformats.org/officeDocument/2006/relationships/hyperlink" Target="http://roble.unizar.es/record=b1179511~S1*sp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scarblancarteblog.com/2014/08/01/estructura-de-datos-queue-cola/" TargetMode="External"/><Relationship Id="rId2" Type="http://schemas.openxmlformats.org/officeDocument/2006/relationships/hyperlink" Target="http://oscarblancarteblog.com/2014/07/24/estructuras-de-datos-listas-ligada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oscarblancarteblog.com/2014/08/06/estructura-de-datos-pila-stack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3568" y="1246104"/>
            <a:ext cx="822550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itchFamily="34" charset="0"/>
                <a:cs typeface="Arial" pitchFamily="34" charset="0"/>
              </a:rPr>
              <a:t>FICHA DE DATOS</a:t>
            </a:r>
            <a:endParaRPr lang="es-MX" dirty="0">
              <a:latin typeface="Arial" pitchFamily="34" charset="0"/>
              <a:cs typeface="Arial" pitchFamily="34" charset="0"/>
            </a:endParaRPr>
          </a:p>
          <a:p>
            <a:endParaRPr lang="es-MX" dirty="0">
              <a:latin typeface="Arial" pitchFamily="34" charset="0"/>
              <a:cs typeface="Arial" pitchFamily="34" charset="0"/>
            </a:endParaRPr>
          </a:p>
          <a:p>
            <a:r>
              <a:rPr lang="es-MX" b="1" dirty="0">
                <a:latin typeface="Arial" pitchFamily="34" charset="0"/>
                <a:cs typeface="Arial" pitchFamily="34" charset="0"/>
              </a:rPr>
              <a:t>Créditos Institucionales: </a:t>
            </a:r>
          </a:p>
          <a:p>
            <a:r>
              <a:rPr lang="es-MX" dirty="0">
                <a:latin typeface="Arial" pitchFamily="34" charset="0"/>
                <a:cs typeface="Arial" pitchFamily="34" charset="0"/>
              </a:rPr>
              <a:t>			6 créditos.</a:t>
            </a:r>
          </a:p>
          <a:p>
            <a:endParaRPr lang="es-MX" dirty="0">
              <a:latin typeface="Arial" pitchFamily="34" charset="0"/>
              <a:cs typeface="Arial" pitchFamily="34" charset="0"/>
            </a:endParaRPr>
          </a:p>
          <a:p>
            <a:r>
              <a:rPr lang="es-MX" b="1" dirty="0">
                <a:latin typeface="Arial" pitchFamily="34" charset="0"/>
                <a:cs typeface="Arial" pitchFamily="34" charset="0"/>
              </a:rPr>
              <a:t> Titulo de la guía para la Unidad de Aprendizaje:</a:t>
            </a:r>
          </a:p>
          <a:p>
            <a:pPr algn="just"/>
            <a:r>
              <a:rPr lang="es-MX" dirty="0">
                <a:latin typeface="Arial" pitchFamily="34" charset="0"/>
                <a:cs typeface="Arial" pitchFamily="34" charset="0"/>
              </a:rPr>
              <a:t>			“Conceptos básicos de arboles binarios”.</a:t>
            </a:r>
          </a:p>
          <a:p>
            <a:endParaRPr lang="es-MX" b="1" dirty="0">
              <a:latin typeface="Arial" pitchFamily="34" charset="0"/>
              <a:cs typeface="Arial" pitchFamily="34" charset="0"/>
            </a:endParaRPr>
          </a:p>
          <a:p>
            <a:r>
              <a:rPr lang="es-MX" b="1" dirty="0">
                <a:latin typeface="Arial" pitchFamily="34" charset="0"/>
                <a:cs typeface="Arial" pitchFamily="34" charset="0"/>
              </a:rPr>
              <a:t> Nombre del programa educativo:</a:t>
            </a:r>
          </a:p>
          <a:p>
            <a:r>
              <a:rPr lang="es-MX" dirty="0">
                <a:latin typeface="Arial" pitchFamily="34" charset="0"/>
                <a:cs typeface="Arial" pitchFamily="34" charset="0"/>
              </a:rPr>
              <a:t>			Licenciatura en Informática Administrativa.</a:t>
            </a:r>
          </a:p>
          <a:p>
            <a:endParaRPr lang="es-MX" dirty="0">
              <a:latin typeface="Arial" pitchFamily="34" charset="0"/>
              <a:cs typeface="Arial" pitchFamily="34" charset="0"/>
            </a:endParaRPr>
          </a:p>
          <a:p>
            <a:r>
              <a:rPr lang="es-MX" b="1" dirty="0">
                <a:latin typeface="Arial" pitchFamily="34" charset="0"/>
                <a:cs typeface="Arial" pitchFamily="34" charset="0"/>
              </a:rPr>
              <a:t>Unidad de Aprendizaje:</a:t>
            </a:r>
          </a:p>
          <a:p>
            <a:r>
              <a:rPr lang="es-MX" dirty="0">
                <a:latin typeface="Arial" pitchFamily="34" charset="0"/>
                <a:cs typeface="Arial" pitchFamily="34" charset="0"/>
              </a:rPr>
              <a:t>			Estructura de Datos.</a:t>
            </a:r>
          </a:p>
          <a:p>
            <a:endParaRPr lang="es-MX" dirty="0">
              <a:latin typeface="Arial" pitchFamily="34" charset="0"/>
              <a:cs typeface="Arial" pitchFamily="34" charset="0"/>
            </a:endParaRPr>
          </a:p>
          <a:p>
            <a:r>
              <a:rPr lang="es-MX" b="1" dirty="0">
                <a:latin typeface="Arial" pitchFamily="34" charset="0"/>
                <a:cs typeface="Arial" pitchFamily="34" charset="0"/>
              </a:rPr>
              <a:t>Espacio Académico : </a:t>
            </a:r>
          </a:p>
          <a:p>
            <a:r>
              <a:rPr lang="es-MX" dirty="0">
                <a:latin typeface="Arial" pitchFamily="34" charset="0"/>
                <a:cs typeface="Arial" pitchFamily="34" charset="0"/>
              </a:rPr>
              <a:t>			Centro Universitario UAEM Valle de Teotihuacán.</a:t>
            </a:r>
          </a:p>
          <a:p>
            <a:r>
              <a:rPr lang="es-MX" dirty="0"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es-MX" dirty="0"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>
                <a:latin typeface="Arial" pitchFamily="34" charset="0"/>
                <a:cs typeface="Arial" pitchFamily="34" charset="0"/>
              </a:rPr>
              <a:t>Nombre del Responsable</a:t>
            </a:r>
            <a:r>
              <a:rPr lang="es-MX" dirty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s-MX" dirty="0">
                <a:latin typeface="Arial" pitchFamily="34" charset="0"/>
                <a:cs typeface="Arial" pitchFamily="34" charset="0"/>
              </a:rPr>
              <a:t>			Dra. en T.I.E. Jaqueline Sánchez Espinoza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8274F3FF-7B8A-430F-8A11-46A35C8B0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67" y="158464"/>
            <a:ext cx="103663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1 CuadroTexto">
            <a:extLst>
              <a:ext uri="{FF2B5EF4-FFF2-40B4-BE49-F238E27FC236}">
                <a16:creationId xmlns:a16="http://schemas.microsoft.com/office/drawing/2014/main" id="{B5F7ADC0-5280-434A-8F63-7330879CA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704" y="177313"/>
            <a:ext cx="7489825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MX" sz="2800" b="1" dirty="0">
                <a:latin typeface="Arial Narrow" panose="020B0606020202030204" pitchFamily="34" charset="0"/>
              </a:rPr>
              <a:t>Universidad Autónoma del Estado de México</a:t>
            </a:r>
          </a:p>
          <a:p>
            <a:r>
              <a:rPr lang="es-ES" altLang="es-MX" sz="1800" b="1" i="1" dirty="0">
                <a:latin typeface="Arial Narrow" panose="020B0606020202030204" pitchFamily="34" charset="0"/>
              </a:rPr>
              <a:t>Centro Universitario UAEM Valle de Teotihuacán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FF248673-ACFC-49B3-8EA1-4A9EC4E1C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240" y="1700808"/>
            <a:ext cx="2592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1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Fecha 27 de septiembre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Altura</a:t>
            </a:r>
          </a:p>
        </p:txBody>
      </p:sp>
      <p:sp>
        <p:nvSpPr>
          <p:cNvPr id="4" name="136 Marcador de texto"/>
          <p:cNvSpPr txBox="1">
            <a:spLocks/>
          </p:cNvSpPr>
          <p:nvPr/>
        </p:nvSpPr>
        <p:spPr>
          <a:xfrm>
            <a:off x="395536" y="1556792"/>
            <a:ext cx="7488832" cy="13804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Autofit/>
          </a:bodyPr>
          <a:lstStyle/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altura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un </a:t>
            </a:r>
            <a:r>
              <a:rPr kumimoji="0" lang="en-US" sz="2000" i="0" u="none" strike="noStrike" kern="1200" cap="none" spc="-7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sz="2000" i="1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 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 un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corresponde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kumimoji="0" lang="en-US" sz="2000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namero</a:t>
            </a: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2000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nodos</a:t>
            </a: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la </a:t>
            </a:r>
            <a:r>
              <a:rPr kumimoji="0" lang="en-US" sz="2000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ruta</a:t>
            </a: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kumimoji="0" lang="en-US" sz="2000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raiz</a:t>
            </a: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hasta</a:t>
            </a: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</a:p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144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kumimoji="0" lang="en-US" sz="2000" i="0" u="none" strike="noStrike" kern="1200" cap="none" spc="-8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8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altura</a:t>
            </a:r>
            <a:r>
              <a:rPr kumimoji="0" lang="en-US" sz="2000" i="0" u="none" strike="noStrike" kern="1200" cap="none" spc="-8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un </a:t>
            </a:r>
            <a:r>
              <a:rPr kumimoji="0" lang="es-MX" sz="2000" i="0" u="none" strike="noStrike" kern="1200" cap="none" spc="-85" normalizeH="0" baseline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corresponde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 la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altura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mas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profundo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426288"/>
            <a:ext cx="5314160" cy="206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Niveles</a:t>
            </a:r>
          </a:p>
        </p:txBody>
      </p:sp>
      <p:sp>
        <p:nvSpPr>
          <p:cNvPr id="4" name="145 Marcador de texto"/>
          <p:cNvSpPr txBox="1">
            <a:spLocks/>
          </p:cNvSpPr>
          <p:nvPr/>
        </p:nvSpPr>
        <p:spPr>
          <a:xfrm>
            <a:off x="683568" y="1772816"/>
            <a:ext cx="7416824" cy="7905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Autofit/>
          </a:bodyPr>
          <a:lstStyle/>
          <a:p>
            <a:pPr marL="320040" marR="274320" lvl="0" indent="-320040" algn="just" defTabSz="914400" rtl="0" eaLnBrk="1" fontAlgn="auto" latinLnBrk="0" hangingPunct="1">
              <a:lnSpc>
                <a:spcPct val="806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Todos</a:t>
            </a:r>
            <a:r>
              <a:rPr kumimoji="0" lang="en-US" sz="2000" i="0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kumimoji="0" lang="en-US" sz="2000" i="0" u="none" strike="noStrike" kern="1200" cap="none" spc="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nodos</a:t>
            </a:r>
            <a:r>
              <a:rPr kumimoji="0" lang="en-US" sz="2000" i="0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2000" i="0" u="none" strike="noStrike" kern="1200" cap="none" spc="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altura</a:t>
            </a:r>
            <a:r>
              <a:rPr kumimoji="0" lang="en-US" sz="2000" i="0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1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kumimoji="0" lang="en-US" sz="2000" i="0" u="none" strike="noStrike" kern="1200" cap="none" spc="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estan</a:t>
            </a:r>
            <a:r>
              <a:rPr kumimoji="0" lang="en-US" sz="2000" i="0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el </a:t>
            </a:r>
            <a:r>
              <a:rPr kumimoji="0" lang="en-US" sz="2000" i="0" u="none" strike="noStrike" kern="1200" cap="none" spc="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nivel</a:t>
            </a:r>
            <a:r>
              <a:rPr kumimoji="0" lang="en-US" sz="2000" i="0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1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kumimoji="0" lang="en-US" sz="2000" i="0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20040" marR="274320" lvl="0" indent="-320040" algn="just" defTabSz="914400" rtl="0" eaLnBrk="1" fontAlgn="auto" latinLnBrk="0" hangingPunct="1">
              <a:lnSpc>
                <a:spcPct val="806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0040" marR="274320" lvl="0" indent="-320040" algn="just" defTabSz="914400" rtl="0" eaLnBrk="1" fontAlgn="auto" latinLnBrk="0" hangingPunct="1">
              <a:lnSpc>
                <a:spcPct val="806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raiz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el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nivel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1, y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altura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1.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563391"/>
            <a:ext cx="5688632" cy="3788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Arboles Binarios</a:t>
            </a:r>
          </a:p>
        </p:txBody>
      </p:sp>
      <p:sp>
        <p:nvSpPr>
          <p:cNvPr id="4" name="174 Marcador de texto"/>
          <p:cNvSpPr txBox="1">
            <a:spLocks/>
          </p:cNvSpPr>
          <p:nvPr/>
        </p:nvSpPr>
        <p:spPr>
          <a:xfrm>
            <a:off x="513897" y="1549563"/>
            <a:ext cx="7992888" cy="5137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8580" rIns="0" bIns="0" rtlCol="0" anchor="t">
            <a:noAutofit/>
          </a:bodyPr>
          <a:lstStyle/>
          <a:p>
            <a:pPr marL="137160" marR="0" lvl="0" indent="-13716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198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 A.B. </a:t>
            </a:r>
            <a:r>
              <a:rPr kumimoji="0" lang="en-US" sz="2000" i="0" u="none" strike="noStrike" kern="1200" cap="none" spc="-7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constituido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kumimoji="0" lang="en-US" sz="2000" i="0" u="none" strike="noStrike" kern="1200" cap="none" spc="-7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conjunto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finito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2000" i="0" u="none" strike="noStrike" kern="1200" cap="none" spc="-114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elementos</a:t>
            </a:r>
            <a:r>
              <a:rPr kumimoji="0" lang="en-US" sz="2000" i="0" u="none" strike="noStrike" kern="1200" cap="none" spc="-114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114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Ilamados</a:t>
            </a:r>
            <a:r>
              <a:rPr kumimoji="0" lang="en-US" sz="2000" i="0" u="none" strike="noStrike" kern="1200" cap="none" spc="-114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0" lang="en-US" sz="2000" i="0" u="none" strike="noStrike" kern="1200" cap="none" spc="-114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nodos</a:t>
            </a:r>
            <a:r>
              <a:rPr kumimoji="0" lang="en-US" sz="2000" i="0" u="none" strike="noStrike" kern="1200" cap="none" spc="-114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" name="175 Marcador de texto"/>
          <p:cNvSpPr txBox="1">
            <a:spLocks/>
          </p:cNvSpPr>
          <p:nvPr/>
        </p:nvSpPr>
        <p:spPr>
          <a:xfrm>
            <a:off x="547428" y="2276872"/>
            <a:ext cx="7704856" cy="1609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spc="-75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en-US" sz="2000" i="0" u="none" strike="noStrike" kern="1200" cap="none" spc="-7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rbol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binario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18288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spc="-1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kumimoji="0" lang="en-US" sz="2000" i="0" u="none" strike="noStrike" kern="1200" cap="none" spc="-1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tiene</a:t>
            </a:r>
            <a:r>
              <a:rPr kumimoji="0" lang="en-US" sz="2000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1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nodos</a:t>
            </a:r>
            <a:r>
              <a:rPr kumimoji="0" lang="en-US" sz="2000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kumimoji="0" lang="en-US" sz="2000" i="0" u="none" strike="noStrike" kern="1200" cap="none" spc="-1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kumimoji="0" lang="en-US" sz="2000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1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vacio</a:t>
            </a:r>
            <a:r>
              <a:rPr kumimoji="0" lang="en-US" sz="2000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); o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tiene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Ilamado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raiz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junto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otros</a:t>
            </a:r>
            <a:r>
              <a:rPr kumimoji="0" lang="en-US" sz="2000" i="0" u="none" strike="noStrike" kern="1200" cap="none" spc="-7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dos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arboles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binarios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Ilamados</a:t>
            </a:r>
            <a:r>
              <a:rPr kumimoji="0" lang="en-US" sz="2000" i="0" u="none" strike="noStrike" kern="1200" cap="none" spc="-7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subarboles</a:t>
            </a:r>
            <a:r>
              <a:rPr kumimoji="0" lang="en-US" sz="2000" i="0" u="none" strike="noStrike" kern="1200" cap="none" spc="-7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derecho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kumimoji="0" lang="en-US" sz="2000" i="0" u="none" strike="noStrike" kern="1200" cap="none" spc="-7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izquierdo</a:t>
            </a:r>
            <a:r>
              <a:rPr kumimoji="0" lang="en-US" sz="2000" i="0" u="none" strike="noStrike" kern="1200" cap="none" spc="-7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raiz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9EE154C-B23F-4867-A7A7-E64EBE6D9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631" y="3501008"/>
            <a:ext cx="67354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6388" y="188640"/>
            <a:ext cx="7931224" cy="1143000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de un Árbol Binario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 II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015564" cy="476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Igualdad de Arboles Binarios</a:t>
            </a:r>
          </a:p>
        </p:txBody>
      </p:sp>
      <p:sp>
        <p:nvSpPr>
          <p:cNvPr id="4" name="192 Marcador de texto"/>
          <p:cNvSpPr txBox="1">
            <a:spLocks/>
          </p:cNvSpPr>
          <p:nvPr/>
        </p:nvSpPr>
        <p:spPr>
          <a:xfrm>
            <a:off x="662608" y="2060848"/>
            <a:ext cx="7056784" cy="5441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0" marR="0" lvl="0" indent="0" algn="just" defTabSz="914400" rtl="0" eaLnBrk="1" fontAlgn="auto" latinLnBrk="0" hangingPunct="1">
              <a:lnSpc>
                <a:spcPct val="84479"/>
              </a:lnSpc>
              <a:spcBef>
                <a:spcPts val="0"/>
              </a:spcBef>
              <a:spcAft>
                <a:spcPts val="18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i="0" u="none" strike="noStrike" kern="1200" cap="none" spc="-6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Para ser iguales, dos arboles deben tener tanto </a:t>
            </a:r>
            <a:r>
              <a:rPr kumimoji="0" lang="es-MX" sz="2000" i="0" u="none" strike="noStrike" kern="1200" cap="none" spc="-6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  <a:r>
              <a:rPr kumimoji="0" lang="es-MX" sz="2000" i="0" u="none" strike="noStrike" kern="1200" cap="none" spc="-6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s-MX" sz="2000" i="0" u="none" strike="noStrike" kern="1200" cap="none" spc="-7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misma estructura, como el mismo contenido.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852936"/>
            <a:ext cx="5284223" cy="2652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Arboles Binarios llenos</a:t>
            </a:r>
          </a:p>
        </p:txBody>
      </p:sp>
      <p:sp>
        <p:nvSpPr>
          <p:cNvPr id="4" name="226 Marcador de texto"/>
          <p:cNvSpPr txBox="1">
            <a:spLocks/>
          </p:cNvSpPr>
          <p:nvPr/>
        </p:nvSpPr>
        <p:spPr>
          <a:xfrm>
            <a:off x="503548" y="1889454"/>
            <a:ext cx="7632848" cy="7569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182880" marR="9144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36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binario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Ileno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aquel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interno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con dos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hijos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vacios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o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hoja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172946"/>
            <a:ext cx="6984776" cy="3016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0618"/>
            <a:ext cx="7467600" cy="1143000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Arboles Binarios complejos</a:t>
            </a:r>
          </a:p>
        </p:txBody>
      </p:sp>
      <p:sp>
        <p:nvSpPr>
          <p:cNvPr id="4" name="231 Marcador de texto"/>
          <p:cNvSpPr txBox="1">
            <a:spLocks/>
          </p:cNvSpPr>
          <p:nvPr/>
        </p:nvSpPr>
        <p:spPr>
          <a:xfrm>
            <a:off x="405396" y="1636458"/>
            <a:ext cx="7911020" cy="1165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Autofit/>
          </a:bodyPr>
          <a:lstStyle/>
          <a:p>
            <a:pPr marL="18288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18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binario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completo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tiene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forma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restringida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obtiene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al ser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Ilenado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200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izquierda</a:t>
            </a: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kumimoji="0" lang="en-US" sz="200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derecha</a:t>
            </a: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En un A.B. </a:t>
            </a:r>
            <a:r>
              <a:rPr kumimoji="0" lang="en-US" sz="200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Completo</a:t>
            </a: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2000" i="0" u="none" strike="noStrike" kern="1200" cap="none" spc="-5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altura</a:t>
            </a:r>
            <a:r>
              <a:rPr kumimoji="0" lang="en-US" sz="2000" i="0" u="none" strike="noStrike" kern="1200" cap="none" spc="-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d, </a:t>
            </a:r>
            <a:r>
              <a:rPr kumimoji="0" lang="en-US" sz="2000" i="0" u="none" strike="noStrike" kern="1200" cap="none" spc="-5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todos</a:t>
            </a:r>
            <a:r>
              <a:rPr kumimoji="0" lang="en-US" sz="2000" i="0" u="none" strike="noStrike" kern="1200" cap="none" spc="-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kumimoji="0" lang="en-US" sz="2000" i="0" u="none" strike="noStrike" kern="1200" cap="none" spc="-5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niveles</a:t>
            </a:r>
            <a:r>
              <a:rPr kumimoji="0" lang="en-US" sz="2000" i="0" u="none" strike="noStrike" kern="1200" cap="none" spc="-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sz="2000" i="0" u="none" strike="noStrike" kern="1200" cap="none" spc="-5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excepto</a:t>
            </a:r>
            <a:r>
              <a:rPr kumimoji="0" lang="en-US" sz="2000" i="0" u="none" strike="noStrike" kern="1200" cap="none" spc="-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posiblemente</a:t>
            </a:r>
            <a:r>
              <a:rPr kumimoji="0" lang="en-US" sz="2000" i="0" u="none" strike="noStrike" kern="1200" cap="none" spc="-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nivel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1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estan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completamente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Ilenos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235158"/>
            <a:ext cx="620353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Representaciones de arboles binarios mediante nodos y referencias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5827142" cy="483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Diagramas de clases de un árbol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45400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 de objetos de un árbol binario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5786159" cy="373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6B8909-D887-45DB-8A2C-BEA80433B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8696" y="116632"/>
            <a:ext cx="1954560" cy="508918"/>
          </a:xfrm>
        </p:spPr>
        <p:txBody>
          <a:bodyPr>
            <a:noAutofit/>
          </a:bodyPr>
          <a:lstStyle/>
          <a:p>
            <a:r>
              <a:rPr lang="es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Índice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E86264-2EFC-44DF-98BB-C7C9D131FBA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80466" y="652447"/>
            <a:ext cx="5884938" cy="62001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US" sz="1800" dirty="0"/>
              <a:t>1. Definición de árboles</a:t>
            </a:r>
          </a:p>
          <a:p>
            <a:pPr marL="0" indent="0">
              <a:buNone/>
            </a:pPr>
            <a:r>
              <a:rPr lang="es-US" sz="1800" dirty="0"/>
              <a:t>2. Representación de un árbol</a:t>
            </a:r>
          </a:p>
          <a:p>
            <a:pPr lvl="1"/>
            <a:r>
              <a:rPr lang="es-US" sz="1800" dirty="0"/>
              <a:t>Hojas</a:t>
            </a:r>
          </a:p>
          <a:p>
            <a:pPr lvl="1"/>
            <a:r>
              <a:rPr lang="es-US" sz="1800" dirty="0"/>
              <a:t>Ruta</a:t>
            </a:r>
          </a:p>
          <a:p>
            <a:pPr lvl="1"/>
            <a:r>
              <a:rPr lang="es-US" sz="1800" dirty="0"/>
              <a:t>Niveles</a:t>
            </a:r>
          </a:p>
          <a:p>
            <a:pPr marL="0" indent="0">
              <a:buNone/>
            </a:pPr>
            <a:r>
              <a:rPr lang="es-US" sz="1800" dirty="0"/>
              <a:t>3. Arboles binarios</a:t>
            </a:r>
          </a:p>
          <a:p>
            <a:pPr marL="0" indent="0">
              <a:buNone/>
            </a:pPr>
            <a:r>
              <a:rPr lang="es-US" sz="1800" dirty="0"/>
              <a:t>4.Representación de un árbol binario</a:t>
            </a:r>
          </a:p>
          <a:p>
            <a:pPr marL="0" indent="0">
              <a:buNone/>
            </a:pPr>
            <a:r>
              <a:rPr lang="es-US" sz="1800" dirty="0"/>
              <a:t>5. Igualdad de arboles binarios</a:t>
            </a:r>
          </a:p>
          <a:p>
            <a:pPr marL="0" indent="0">
              <a:buNone/>
            </a:pPr>
            <a:r>
              <a:rPr lang="es-US" sz="1800" dirty="0"/>
              <a:t>6. Tipos de arboles binarios</a:t>
            </a:r>
          </a:p>
          <a:p>
            <a:pPr lvl="1"/>
            <a:r>
              <a:rPr lang="es-US" sz="1800" dirty="0"/>
              <a:t>Llenos</a:t>
            </a:r>
          </a:p>
          <a:p>
            <a:pPr lvl="1"/>
            <a:r>
              <a:rPr lang="es-US" sz="1800" dirty="0"/>
              <a:t>Complejos</a:t>
            </a:r>
          </a:p>
          <a:p>
            <a:pPr marL="365125" lvl="1" indent="-365125">
              <a:buNone/>
            </a:pPr>
            <a:r>
              <a:rPr lang="es-US" sz="1800" dirty="0"/>
              <a:t>7. Diagrama de clases de arboles binarios</a:t>
            </a:r>
          </a:p>
          <a:p>
            <a:pPr marL="365125" lvl="1" indent="-365125">
              <a:buNone/>
            </a:pPr>
            <a:r>
              <a:rPr lang="es-US" sz="1800" dirty="0"/>
              <a:t>8. Representación de arboles binarios mediante arreglos</a:t>
            </a:r>
          </a:p>
          <a:p>
            <a:pPr marL="365125" lvl="1" indent="-365125">
              <a:buNone/>
            </a:pPr>
            <a:r>
              <a:rPr lang="es-US" sz="1800" dirty="0"/>
              <a:t>9. Recorridos de arboles binarios</a:t>
            </a:r>
          </a:p>
          <a:p>
            <a:pPr marL="285750" lvl="1" indent="161925"/>
            <a:r>
              <a:rPr lang="es-US" sz="1800" dirty="0"/>
              <a:t>	</a:t>
            </a:r>
            <a:r>
              <a:rPr lang="es-US" sz="1800" dirty="0" err="1"/>
              <a:t>Preorden</a:t>
            </a:r>
            <a:endParaRPr lang="es-US" sz="1800" dirty="0"/>
          </a:p>
          <a:p>
            <a:pPr marL="285750" lvl="1" indent="161925"/>
            <a:r>
              <a:rPr lang="es-US" sz="1800" dirty="0"/>
              <a:t>	</a:t>
            </a:r>
            <a:r>
              <a:rPr lang="es-US" sz="1800" dirty="0" err="1"/>
              <a:t>Postorden</a:t>
            </a:r>
            <a:endParaRPr lang="es-US" sz="1800" dirty="0"/>
          </a:p>
          <a:p>
            <a:pPr marL="285750" lvl="1" indent="161925"/>
            <a:r>
              <a:rPr lang="es-US" sz="1800" dirty="0"/>
              <a:t>	</a:t>
            </a:r>
            <a:r>
              <a:rPr lang="es-US" sz="1800" dirty="0" err="1"/>
              <a:t>Inorden</a:t>
            </a:r>
            <a:endParaRPr lang="es-US" sz="1800" dirty="0"/>
          </a:p>
          <a:p>
            <a:pPr marL="365125" lvl="1" indent="-365125">
              <a:buNone/>
            </a:pPr>
            <a:r>
              <a:rPr lang="es-US" sz="1800" dirty="0"/>
              <a:t>10. Ejemplos de Arboles binarios de búsqueda</a:t>
            </a:r>
          </a:p>
          <a:p>
            <a:pPr marL="365125" lvl="1" indent="-365125">
              <a:buNone/>
            </a:pPr>
            <a:r>
              <a:rPr lang="es-US" sz="1800" dirty="0"/>
              <a:t>Bibliografía</a:t>
            </a:r>
            <a:endParaRPr lang="es-MX" sz="1800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69EF0B27-3C70-42B6-BB37-9C1724546F95}"/>
              </a:ext>
            </a:extLst>
          </p:cNvPr>
          <p:cNvSpPr txBox="1">
            <a:spLocks/>
          </p:cNvSpPr>
          <p:nvPr/>
        </p:nvSpPr>
        <p:spPr>
          <a:xfrm>
            <a:off x="4067944" y="1497099"/>
            <a:ext cx="5194920" cy="4873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Font typeface="Wingdings 2"/>
              <a:buNone/>
            </a:pPr>
            <a:endParaRPr lang="es-US" sz="1800" dirty="0"/>
          </a:p>
        </p:txBody>
      </p:sp>
    </p:spTree>
    <p:extLst>
      <p:ext uri="{BB962C8B-B14F-4D97-AF65-F5344CB8AC3E}">
        <p14:creationId xmlns:p14="http://schemas.microsoft.com/office/powerpoint/2010/main" val="36011714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39398" y="274638"/>
            <a:ext cx="7467600" cy="1143000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de arboles binarios mediante arreglos</a:t>
            </a:r>
          </a:p>
        </p:txBody>
      </p:sp>
      <p:sp>
        <p:nvSpPr>
          <p:cNvPr id="4" name="302 Marcador de texto"/>
          <p:cNvSpPr txBox="1">
            <a:spLocks/>
          </p:cNvSpPr>
          <p:nvPr/>
        </p:nvSpPr>
        <p:spPr>
          <a:xfrm>
            <a:off x="827584" y="1878603"/>
            <a:ext cx="7488832" cy="7461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18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 la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raiz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un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almacena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A[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],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hijo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izquierdo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kumimoji="0" lang="en-US" sz="2000" i="0" u="none" strike="noStrike" kern="1200" cap="none" spc="-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almacena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A[2*</a:t>
            </a:r>
            <a:r>
              <a:rPr kumimoji="0" lang="en-US" sz="2000" i="0" u="none" strike="noStrike" kern="1200" cap="none" spc="-2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],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kumimoji="0" lang="en-US" sz="2000" i="0" u="none" strike="noStrike" kern="1200" cap="none" spc="-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hijo</a:t>
            </a:r>
            <a:r>
              <a:rPr kumimoji="0" lang="en-US" sz="200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derecho</a:t>
            </a: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</a:t>
            </a: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A[2*i+1].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018135"/>
            <a:ext cx="527500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Recorridos de arboles binarios</a:t>
            </a:r>
          </a:p>
        </p:txBody>
      </p:sp>
      <p:sp>
        <p:nvSpPr>
          <p:cNvPr id="4" name="310 Marcador de texto"/>
          <p:cNvSpPr txBox="1">
            <a:spLocks/>
          </p:cNvSpPr>
          <p:nvPr/>
        </p:nvSpPr>
        <p:spPr>
          <a:xfrm>
            <a:off x="863588" y="2060848"/>
            <a:ext cx="7416824" cy="4176464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spc="-4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kumimoji="0" lang="en-US" sz="2000" i="0" u="none" strike="noStrike" kern="1200" cap="none" spc="-9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9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recorrido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cualquier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proceso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destinado</a:t>
            </a:r>
            <a:r>
              <a:rPr kumimoji="0" lang="en-US" sz="2000" i="0" u="none" strike="noStrike" kern="1200" cap="none" spc="-4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kumimoji="0" lang="en-US" sz="2000" i="0" u="none" strike="noStrike" kern="1200" cap="none" spc="-3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visitar</a:t>
            </a:r>
            <a:r>
              <a:rPr kumimoji="0" lang="en-US" sz="2000" i="0" u="none" strike="noStrike" kern="1200" cap="none" spc="-3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kumimoji="0" lang="en-US" sz="2000" i="0" u="none" strike="noStrike" kern="1200" cap="none" spc="-3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nodos</a:t>
            </a:r>
            <a:endParaRPr kumimoji="0" lang="en-US" sz="2000" i="0" u="none" strike="noStrike" kern="1200" cap="none" spc="-3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spc="-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3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 un arbol </a:t>
            </a:r>
            <a:r>
              <a:rPr kumimoji="0" lang="en-US" sz="2000" i="0" u="none" strike="noStrike" kern="1200" cap="none" spc="-3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binario</a:t>
            </a:r>
            <a:r>
              <a:rPr kumimoji="0" lang="en-US" sz="2000" i="0" u="none" strike="noStrike" kern="1200" cap="none" spc="-3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un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determinado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orden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4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4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Cualquier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recorrido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visite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exactamente</a:t>
            </a:r>
            <a:endParaRPr kumimoji="0" lang="en-US" sz="2000" i="0" u="none" strike="noStrike" kern="1200" cap="none" spc="-35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spc="-3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vez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se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denomina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kumimoji="0" lang="en-US" sz="2000" i="0" u="none" strike="noStrike" kern="1200" cap="none" spc="-9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enumeracion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los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nodos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4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arbol. </a:t>
            </a: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4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" marR="0" lvl="0" indent="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3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" marR="0" lvl="0" indent="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3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Recorridos</a:t>
            </a:r>
            <a:r>
              <a:rPr kumimoji="0" lang="en-US" sz="2000" i="0" u="none" strike="noStrike" kern="1200" cap="none" spc="-3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2000" i="0" u="none" strike="noStrike" kern="1200" cap="none" spc="-3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enumeracion</a:t>
            </a:r>
            <a:r>
              <a:rPr kumimoji="0" lang="en-US" sz="2000" i="0" u="none" strike="noStrike" kern="1200" cap="none" spc="-3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kumimoji="0" lang="en-US" sz="2000" i="0" u="none" strike="noStrike" kern="1200" cap="none" spc="-3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analizar</a:t>
            </a:r>
            <a:r>
              <a:rPr kumimoji="0" lang="en-US" sz="2000" i="0" u="none" strike="noStrike" kern="1200" cap="none" spc="-3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182880" marR="0" lvl="0" indent="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3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11480" marR="0" lvl="0" indent="182880" algn="just" defTabSz="914400" rtl="0" eaLnBrk="1" fontAlgn="auto" latinLnBrk="0" hangingPunct="1">
              <a:lnSpc>
                <a:spcPts val="11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/>
              <a:buChar char="n"/>
              <a:tabLst/>
              <a:defRPr/>
            </a:pP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Preorden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11480" marR="0" lvl="0" indent="182880" algn="just" defTabSz="914400" rtl="0" eaLnBrk="1" fontAlgn="auto" latinLnBrk="0" hangingPunct="1">
              <a:lnSpc>
                <a:spcPts val="11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/>
              <a:buChar char="n"/>
              <a:tabLst/>
              <a:defRPr/>
            </a:pP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Inorden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11480" marR="0" lvl="0" indent="182880" algn="just" defTabSz="914400" rtl="0" eaLnBrk="1" fontAlgn="auto" latinLnBrk="0" hangingPunct="1">
              <a:lnSpc>
                <a:spcPts val="11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/>
              <a:buChar char="n"/>
              <a:tabLst/>
              <a:defRPr/>
            </a:pP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Postorden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Recorrido en </a:t>
            </a:r>
            <a:r>
              <a:rPr lang="es-MX" sz="3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Preorden</a:t>
            </a:r>
            <a:endParaRPr lang="es-MX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077072"/>
            <a:ext cx="3052669" cy="188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359 Marcador de texto"/>
          <p:cNvSpPr txBox="1">
            <a:spLocks/>
          </p:cNvSpPr>
          <p:nvPr/>
        </p:nvSpPr>
        <p:spPr>
          <a:xfrm>
            <a:off x="971600" y="2668398"/>
            <a:ext cx="5400600" cy="1024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Autofit/>
          </a:bodyPr>
          <a:lstStyle/>
          <a:p>
            <a:pPr marL="182880" marR="0" lvl="0" indent="22860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8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Visitar</a:t>
            </a:r>
            <a:r>
              <a:rPr kumimoji="0" lang="en-US" sz="2000" i="0" u="none" strike="noStrike" kern="1200" cap="none" spc="-8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8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8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8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raiz</a:t>
            </a:r>
            <a:r>
              <a:rPr kumimoji="0" lang="en-US" sz="2000" i="0" u="none" strike="noStrike" kern="1200" cap="none" spc="-8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82880" marR="0" lvl="0" indent="228600" algn="l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6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Recorrer</a:t>
            </a:r>
            <a:r>
              <a:rPr kumimoji="0" lang="en-US" sz="2000" i="0" u="none" strike="noStrike" kern="1200" cap="none" spc="-6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kumimoji="0" lang="en-US" sz="2000" i="0" u="none" strike="noStrike" kern="1200" cap="none" spc="-6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preorden</a:t>
            </a:r>
            <a:r>
              <a:rPr kumimoji="0" lang="en-US" sz="2000" i="0" u="none" strike="noStrike" kern="1200" cap="none" spc="-6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6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</a:t>
            </a:r>
            <a:r>
              <a:rPr kumimoji="0" lang="en-US" sz="2000" i="0" u="none" strike="noStrike" kern="1200" cap="none" spc="-6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izquierdo</a:t>
            </a:r>
            <a:r>
              <a:rPr kumimoji="0" lang="en-US" sz="2000" i="0" u="none" strike="noStrike" kern="1200" cap="none" spc="-6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82880" marR="0" lvl="0" indent="228600" algn="l" defTabSz="914400" rtl="0" eaLnBrk="1" fontAlgn="auto" latinLnBrk="0" hangingPunct="1">
              <a:lnSpc>
                <a:spcPct val="95999"/>
              </a:lnSpc>
              <a:spcBef>
                <a:spcPts val="180"/>
              </a:spcBef>
              <a:spcAft>
                <a:spcPts val="36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Recorrer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preorden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derecho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6" name="358 Marcador de texto"/>
          <p:cNvSpPr txBox="1">
            <a:spLocks/>
          </p:cNvSpPr>
          <p:nvPr/>
        </p:nvSpPr>
        <p:spPr>
          <a:xfrm>
            <a:off x="611560" y="1914719"/>
            <a:ext cx="4032448" cy="354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7160" rIns="0" bIns="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234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6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Dado un </a:t>
            </a:r>
            <a:r>
              <a:rPr kumimoji="0" lang="en-US" sz="2000" b="1" i="0" u="none" strike="noStrike" kern="1200" cap="none" spc="-6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kumimoji="0" lang="en-US" sz="2000" b="1" i="0" u="none" strike="noStrike" kern="1200" cap="none" spc="-6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b="1" i="0" u="none" strike="noStrike" kern="1200" cap="none" spc="-6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binario</a:t>
            </a:r>
            <a:r>
              <a:rPr kumimoji="0" lang="en-US" sz="2000" b="1" i="0" u="none" strike="noStrike" kern="1200" cap="none" spc="-6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Código para recorrido </a:t>
            </a:r>
            <a:r>
              <a:rPr lang="es-MX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preorden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7778164" cy="278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de recorrido </a:t>
            </a:r>
            <a:r>
              <a:rPr lang="es-MX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preorden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72816"/>
            <a:ext cx="5455292" cy="375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Recorrido en </a:t>
            </a:r>
            <a:r>
              <a:rPr lang="es-MX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Inorden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9537" y="4005064"/>
            <a:ext cx="2930755" cy="253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80 Marcador de texto">
            <a:extLst>
              <a:ext uri="{FF2B5EF4-FFF2-40B4-BE49-F238E27FC236}">
                <a16:creationId xmlns:a16="http://schemas.microsoft.com/office/drawing/2014/main" id="{695CB584-6995-49AE-9700-69ACD53FF46F}"/>
              </a:ext>
            </a:extLst>
          </p:cNvPr>
          <p:cNvSpPr txBox="1">
            <a:spLocks/>
          </p:cNvSpPr>
          <p:nvPr/>
        </p:nvSpPr>
        <p:spPr>
          <a:xfrm>
            <a:off x="1078134" y="2688459"/>
            <a:ext cx="7200800" cy="1024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5000"/>
          </a:bodyPr>
          <a:lstStyle/>
          <a:p>
            <a:pPr marL="45720" marR="0" lvl="0" indent="22860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Recorrer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inorden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izquierdo</a:t>
            </a: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5720" marR="0" lvl="0" indent="22860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10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Visitar</a:t>
            </a:r>
            <a:r>
              <a:rPr kumimoji="0" lang="en-US" sz="2000" i="0" u="none" strike="noStrike" kern="1200" cap="none" spc="-10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10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10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10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raiz</a:t>
            </a:r>
            <a:r>
              <a:rPr kumimoji="0" lang="en-US" sz="2000" i="0" u="none" strike="noStrike" kern="1200" cap="none" spc="-10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5720" marR="0" lvl="0" indent="22860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54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7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Recorrer</a:t>
            </a:r>
            <a:r>
              <a:rPr kumimoji="0" lang="en-US" sz="2000" i="0" u="none" strike="noStrike" kern="1200" cap="none" spc="-7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kumimoji="0" lang="en-US" sz="2000" i="0" u="none" strike="noStrike" kern="1200" cap="none" spc="-7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inorden</a:t>
            </a:r>
            <a:r>
              <a:rPr kumimoji="0" lang="en-US" sz="2000" i="0" u="none" strike="noStrike" kern="1200" cap="none" spc="-7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7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</a:t>
            </a:r>
            <a:r>
              <a:rPr kumimoji="0" lang="en-US" sz="2000" i="0" u="none" strike="noStrike" kern="1200" cap="none" spc="-7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derecho</a:t>
            </a:r>
            <a:r>
              <a:rPr kumimoji="0" lang="en-US" sz="2000" b="1" i="0" u="none" strike="noStrike" kern="1200" cap="none" spc="-7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7" name="379 Marcador de texto">
            <a:extLst>
              <a:ext uri="{FF2B5EF4-FFF2-40B4-BE49-F238E27FC236}">
                <a16:creationId xmlns:a16="http://schemas.microsoft.com/office/drawing/2014/main" id="{BB93FF56-8650-4C10-B884-2D961C20ABFE}"/>
              </a:ext>
            </a:extLst>
          </p:cNvPr>
          <p:cNvSpPr txBox="1">
            <a:spLocks/>
          </p:cNvSpPr>
          <p:nvPr/>
        </p:nvSpPr>
        <p:spPr>
          <a:xfrm>
            <a:off x="1043608" y="1880366"/>
            <a:ext cx="4199890" cy="515744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234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Dado un arbol </a:t>
            </a:r>
            <a:r>
              <a:rPr kumimoji="0" lang="en-US" sz="2000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binario</a:t>
            </a:r>
            <a:r>
              <a:rPr kumimoji="0" lang="en-US" sz="2000" b="1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Código para recorrido </a:t>
            </a:r>
            <a:r>
              <a:rPr lang="es-MX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Inorden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339" y="2276872"/>
            <a:ext cx="6980461" cy="262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4624"/>
            <a:ext cx="7467600" cy="1143000"/>
          </a:xfrm>
        </p:spPr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del recorrido </a:t>
            </a:r>
            <a:r>
              <a:rPr lang="es-MX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Inorden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3648" y="1700808"/>
            <a:ext cx="6150620" cy="474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Recorrido </a:t>
            </a:r>
            <a:r>
              <a:rPr lang="es-MX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Postorden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29 Marcador de texto"/>
          <p:cNvSpPr txBox="1">
            <a:spLocks/>
          </p:cNvSpPr>
          <p:nvPr/>
        </p:nvSpPr>
        <p:spPr>
          <a:xfrm>
            <a:off x="899592" y="1556792"/>
            <a:ext cx="3312368" cy="7086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60020" rIns="0" bIns="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83519"/>
              </a:lnSpc>
              <a:spcBef>
                <a:spcPts val="0"/>
              </a:spcBef>
              <a:spcAft>
                <a:spcPts val="216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Dado un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binario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sp>
        <p:nvSpPr>
          <p:cNvPr id="6" name="430 Marcador de texto"/>
          <p:cNvSpPr txBox="1">
            <a:spLocks/>
          </p:cNvSpPr>
          <p:nvPr/>
        </p:nvSpPr>
        <p:spPr>
          <a:xfrm>
            <a:off x="827584" y="2492896"/>
            <a:ext cx="6768752" cy="1024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4572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ahoma"/>
              <a:buAutoNum type="arabicPeriod"/>
              <a:tabLst/>
              <a:defRPr/>
            </a:pP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Recorrer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postorden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izquierdo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572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Tahoma"/>
              <a:buAutoNum type="arabicPeriod"/>
              <a:tabLst/>
              <a:defRPr/>
            </a:pP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Recorrer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postorden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derecho</a:t>
            </a:r>
            <a:r>
              <a:rPr kumimoji="0" lang="en-US" sz="2000" i="0" u="none" strike="noStrike" kern="1200" cap="none" spc="-3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572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540"/>
              </a:spcAft>
              <a:buClrTx/>
              <a:buSzTx/>
              <a:buFont typeface="Tahoma"/>
              <a:buAutoNum type="arabicPeriod"/>
              <a:tabLst/>
              <a:defRPr/>
            </a:pPr>
            <a:r>
              <a:rPr kumimoji="0" lang="en-US" sz="2000" i="0" u="none" strike="noStrike" kern="1200" cap="none" spc="-6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Visitar</a:t>
            </a:r>
            <a:r>
              <a:rPr kumimoji="0" lang="en-US" sz="2000" i="0" u="none" strike="noStrike" kern="1200" cap="none" spc="-6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kumimoji="0" lang="en-US" sz="2000" i="0" u="none" strike="noStrike" kern="1200" cap="none" spc="-6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6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raiz</a:t>
            </a:r>
            <a:r>
              <a:rPr kumimoji="0" lang="en-US" sz="2000" i="0" u="none" strike="noStrike" kern="1200" cap="none" spc="-6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8574" y="3586410"/>
            <a:ext cx="3546851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Código para el recorrido </a:t>
            </a:r>
            <a:r>
              <a:rPr lang="es-MX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Postorden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819" y="2204864"/>
            <a:ext cx="648036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2F9BEB-9414-470C-86E4-4CB61E249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/>
              <a:t>Objetivos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83891C-25F3-4117-A071-AF0EA6B1B82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467600" cy="2980928"/>
          </a:xfrm>
        </p:spPr>
        <p:txBody>
          <a:bodyPr>
            <a:normAutofit/>
          </a:bodyPr>
          <a:lstStyle/>
          <a:p>
            <a:pPr algn="just"/>
            <a:r>
              <a:rPr lang="es-ES" dirty="0"/>
              <a:t>Conocer el concepto de árbol binario y la nomenclatura asociada. 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 Conocer e implementar los diferentes recorridos de árboles binarios y los algoritmos de recorrido para resolver problemas. 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8FF24B5-7636-47A9-96F6-D789C953AA7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6331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del recorrido </a:t>
            </a:r>
            <a:r>
              <a:rPr lang="es-MX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Postorden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2353" y="1844824"/>
            <a:ext cx="5439294" cy="3872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Árbol binario de búsqueda</a:t>
            </a:r>
          </a:p>
        </p:txBody>
      </p:sp>
      <p:sp>
        <p:nvSpPr>
          <p:cNvPr id="4" name="472 Marcador de texto"/>
          <p:cNvSpPr txBox="1">
            <a:spLocks/>
          </p:cNvSpPr>
          <p:nvPr/>
        </p:nvSpPr>
        <p:spPr>
          <a:xfrm>
            <a:off x="1043608" y="2132856"/>
            <a:ext cx="7128792" cy="2749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7500"/>
          </a:bodyPr>
          <a:lstStyle/>
          <a:p>
            <a:pPr marL="137160" marR="13716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kumimoji="0" lang="en-US" sz="200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Supongamos</a:t>
            </a: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tenemos</a:t>
            </a: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kumimoji="0" lang="en-US" sz="200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conjunto</a:t>
            </a:r>
            <a:r>
              <a:rPr kumimoji="0" lang="en-US" sz="200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2000" i="1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elementos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pueden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ordenados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alguna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clave. </a:t>
            </a:r>
          </a:p>
          <a:p>
            <a:pPr marL="137160" marR="13716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540"/>
              </a:spcBef>
              <a:spcAft>
                <a:spcPts val="5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 un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MX" sz="2000" i="0" u="none" strike="noStrike" kern="1200" cap="none" spc="-55" normalizeH="0" baseline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binario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busqueda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(ABB), </a:t>
            </a:r>
            <a:r>
              <a:rPr kumimoji="0" lang="en-US" sz="2000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todos</a:t>
            </a:r>
            <a:r>
              <a:rPr kumimoji="0" lang="en-US" sz="2000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nodos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almacenados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el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izquierdo</a:t>
            </a:r>
            <a:r>
              <a:rPr kumimoji="0" lang="en-US" sz="2000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cuyo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valor clave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Ctienen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claves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menores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mientras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todos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nodos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ubicados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el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subarbol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derecho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tienen</a:t>
            </a:r>
            <a:r>
              <a:rPr kumimoji="0" lang="en-US" sz="2000" i="0" u="none" strike="noStrike" kern="1200" cap="none" spc="-4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claves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mayores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 de arboles binarios de búsqueda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16832"/>
            <a:ext cx="5853526" cy="3852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Ingreso de elementos a un árbol binario de búsqueda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8449" y="2276872"/>
            <a:ext cx="6207102" cy="369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652" y="-32315"/>
            <a:ext cx="7467600" cy="1143000"/>
          </a:xfrm>
        </p:spPr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Franch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Gutiérrez, X.: 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Estructuras de Datos. Especificación, Diseño e Implementación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3ª edición, Ed.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Edicions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UPC, 2001.</a:t>
            </a: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Martí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Ollet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N., Ortega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Mallén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Y., Verdejo López, J.A.: 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Estructura de datos y algoritmos. Ejercicios y problemas resueltos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Pearson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Prentice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Hall, 2003.</a:t>
            </a:r>
          </a:p>
          <a:p>
            <a:pPr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Estructuras de Datos con Jaba. Diseño de Estructuras y Algoritmos,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Pearson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Addison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Wesley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2006.</a:t>
            </a:r>
          </a:p>
          <a:p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Cairó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Osvaldo y Silvia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Guardati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Estructura de Datos, Mc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Graw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Hill</a:t>
            </a:r>
          </a:p>
          <a:p>
            <a:pPr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	2006.</a:t>
            </a: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Hernández, Roberto; Lázaro, Juan Carlos, Estructura de Datos y Algoritmos,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Prentice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Hall, 2001.</a:t>
            </a: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6FF70E-6334-4D1F-8869-95B028A6016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612776"/>
          </a:xfrm>
        </p:spPr>
        <p:txBody>
          <a:bodyPr>
            <a:normAutofit/>
          </a:bodyPr>
          <a:lstStyle/>
          <a:p>
            <a:pPr algn="just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Los Árboles son las estructuras de datos mas utilizadas, pero también una de las mas complejas, Los Árboles se caracterizan por almacenar sus nodos en forma jerárquica y no en forma lineal como las 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  <a:hlinkClick r:id="rId2" tooltip="Estructuras de datos – Listas ligada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Listas Ligadas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  <a:hlinkClick r:id="rId3" tooltip="Estructura de datos – Queue (Cola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Colas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  <a:hlinkClick r:id="rId4" tooltip="Estructura de datos – Pila (Stack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Pilas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C58A2A4E-97FC-463D-A282-6EB42D3B7CC2}"/>
              </a:ext>
            </a:extLst>
          </p:cNvPr>
          <p:cNvSpPr txBox="1">
            <a:spLocks/>
          </p:cNvSpPr>
          <p:nvPr/>
        </p:nvSpPr>
        <p:spPr>
          <a:xfrm>
            <a:off x="609600" y="4270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pc="-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</a:t>
            </a:r>
            <a:r>
              <a:rPr lang="en-US" b="1" spc="-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b="1" spc="-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Arboles</a:t>
            </a:r>
            <a:br>
              <a:rPr lang="en-US" b="1" spc="-50" dirty="0">
                <a:solidFill>
                  <a:srgbClr val="99009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árboles">
            <a:extLst>
              <a:ext uri="{FF2B5EF4-FFF2-40B4-BE49-F238E27FC236}">
                <a16:creationId xmlns:a16="http://schemas.microsoft.com/office/drawing/2014/main" id="{F3DECBB6-6E42-40ED-B159-9247AC147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99"/>
          <a:stretch/>
        </p:blipFill>
        <p:spPr bwMode="auto">
          <a:xfrm>
            <a:off x="2051720" y="3221682"/>
            <a:ext cx="4676775" cy="283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847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31866"/>
            <a:ext cx="7467600" cy="724942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de un árbol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547664" y="1988840"/>
            <a:ext cx="5760158" cy="36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4624"/>
            <a:ext cx="7467600" cy="1143000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de un árbol (</a:t>
            </a:r>
            <a:r>
              <a:rPr lang="es-MX" sz="3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</a:t>
            </a:r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19200" y="1484784"/>
            <a:ext cx="6977955" cy="449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-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Hojas</a:t>
            </a:r>
            <a:r>
              <a:rPr lang="en-US" b="1" spc="-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3200" b="1" spc="-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nodos</a:t>
            </a:r>
            <a:r>
              <a:rPr lang="en-US" b="1" spc="-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spc="-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Internos</a:t>
            </a:r>
            <a:br>
              <a:rPr lang="en-US" b="1" spc="-50" dirty="0">
                <a:solidFill>
                  <a:srgbClr val="99009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75128" y="2829585"/>
            <a:ext cx="5245144" cy="2471623"/>
          </a:xfrm>
          <a:prstGeom prst="rect">
            <a:avLst/>
          </a:prstGeom>
        </p:spPr>
      </p:pic>
      <p:sp>
        <p:nvSpPr>
          <p:cNvPr id="5" name="61 Marcador de texto"/>
          <p:cNvSpPr txBox="1">
            <a:spLocks/>
          </p:cNvSpPr>
          <p:nvPr/>
        </p:nvSpPr>
        <p:spPr>
          <a:xfrm>
            <a:off x="1022986" y="1196752"/>
            <a:ext cx="6749427" cy="10032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7500"/>
          </a:bodyPr>
          <a:lstStyle/>
          <a:p>
            <a:pPr marL="274320" marR="228600" lvl="0" indent="-18288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kumimoji="0" lang="en-US" i="0" u="none" strike="noStrike" kern="1200" cap="none" spc="-5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5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hoja</a:t>
            </a:r>
            <a:r>
              <a:rPr kumimoji="0" lang="en-US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kumimoji="0" lang="en-US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cualquier</a:t>
            </a:r>
            <a:r>
              <a:rPr kumimoji="0" lang="en-US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kumimoji="0" lang="en-US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tiene</a:t>
            </a:r>
            <a:r>
              <a:rPr kumimoji="0" lang="en-US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kumimoji="0" lang="en-US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hijos</a:t>
            </a:r>
            <a:r>
              <a:rPr kumimoji="0" lang="en-US" i="0" u="none" strike="noStrike" kern="1200" cap="none" spc="-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vacios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74320" marR="0" lvl="0" indent="-182880" algn="l" defTabSz="914400" rtl="0" eaLnBrk="1" fontAlgn="auto" latinLnBrk="0" hangingPunct="1">
              <a:lnSpc>
                <a:spcPct val="95999"/>
              </a:lnSpc>
              <a:spcBef>
                <a:spcPts val="5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kumimoji="0" lang="en-US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i="0" u="none" strike="noStrike" kern="1200" cap="none" spc="-6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6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interno</a:t>
            </a:r>
            <a:r>
              <a:rPr kumimoji="0" lang="en-US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1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kumimoji="0" lang="en-US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1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cualquier</a:t>
            </a:r>
            <a:r>
              <a:rPr kumimoji="0" lang="en-US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1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kumimoji="0" lang="en-US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con al </a:t>
            </a:r>
            <a:r>
              <a:rPr kumimoji="0" lang="en-US" i="0" u="none" strike="noStrike" kern="1200" cap="none" spc="-15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menos</a:t>
            </a:r>
            <a:r>
              <a:rPr kumimoji="0" lang="en-US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kumimoji="0" lang="en-US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hijo</a:t>
            </a:r>
            <a:r>
              <a:rPr kumimoji="0" lang="en-US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kumimoji="0" lang="en-US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vacio</a:t>
            </a:r>
            <a:r>
              <a:rPr kumimoji="0" lang="en-US" sz="1350" b="1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899592" y="49411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Hojas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Nodos padres e hijos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47334" y="1983668"/>
            <a:ext cx="7467600" cy="3052936"/>
          </a:xfrm>
        </p:spPr>
        <p:txBody>
          <a:bodyPr>
            <a:normAutofit lnSpcReduction="10000"/>
          </a:bodyPr>
          <a:lstStyle/>
          <a:p>
            <a:pPr marL="274320" marR="182880" indent="-182880" algn="just">
              <a:lnSpc>
                <a:spcPct val="95999"/>
              </a:lnSpc>
            </a:pPr>
            <a:r>
              <a:rPr lang="en-US" sz="2000" spc="-15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n-US" sz="2000" spc="-15" dirty="0" err="1">
                <a:latin typeface="Arial" panose="020B0604020202020204" pitchFamily="34" charset="0"/>
                <a:cs typeface="Arial" panose="020B0604020202020204" pitchFamily="34" charset="0"/>
              </a:rPr>
              <a:t>raices</a:t>
            </a:r>
            <a:r>
              <a:rPr lang="en-US" sz="2000" spc="-15" dirty="0">
                <a:latin typeface="Arial" panose="020B0604020202020204" pitchFamily="34" charset="0"/>
                <a:cs typeface="Arial" panose="020B0604020202020204" pitchFamily="34" charset="0"/>
              </a:rPr>
              <a:t> de los </a:t>
            </a:r>
            <a:r>
              <a:rPr lang="en-US" sz="2000" spc="-15" dirty="0" err="1">
                <a:latin typeface="Arial" panose="020B0604020202020204" pitchFamily="34" charset="0"/>
                <a:cs typeface="Arial" panose="020B0604020202020204" pitchFamily="34" charset="0"/>
              </a:rPr>
              <a:t>subarboles</a:t>
            </a:r>
            <a:r>
              <a:rPr lang="en-US" sz="2000" spc="-15" dirty="0">
                <a:latin typeface="Arial" panose="020B0604020202020204" pitchFamily="34" charset="0"/>
                <a:cs typeface="Arial" panose="020B0604020202020204" pitchFamily="34" charset="0"/>
              </a:rPr>
              <a:t> de un </a:t>
            </a:r>
            <a:r>
              <a:rPr lang="en-US" sz="2000" spc="-15" dirty="0" err="1"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lang="en-US" sz="2000" spc="-15" dirty="0">
                <a:latin typeface="Arial" panose="020B0604020202020204" pitchFamily="34" charset="0"/>
                <a:cs typeface="Arial" panose="020B0604020202020204" pitchFamily="34" charset="0"/>
              </a:rPr>
              <a:t> son</a:t>
            </a:r>
            <a:r>
              <a:rPr lang="en-US" sz="2000" spc="-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65" dirty="0" err="1">
                <a:latin typeface="Arial" panose="020B0604020202020204" pitchFamily="34" charset="0"/>
                <a:cs typeface="Arial" panose="020B0604020202020204" pitchFamily="34" charset="0"/>
              </a:rPr>
              <a:t>hijos</a:t>
            </a:r>
            <a:r>
              <a:rPr lang="en-US" sz="2000" spc="-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10" dirty="0"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en-US" sz="2000" spc="-10" dirty="0" err="1">
                <a:latin typeface="Arial" panose="020B0604020202020204" pitchFamily="34" charset="0"/>
                <a:cs typeface="Arial" panose="020B0604020202020204" pitchFamily="34" charset="0"/>
              </a:rPr>
              <a:t>raiz</a:t>
            </a:r>
            <a:r>
              <a:rPr lang="en-US" sz="2000" spc="-10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sz="2000" spc="-10" dirty="0" err="1"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lang="en-US" sz="2000" spc="-1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74320" marR="182880" indent="-182880" algn="just">
              <a:lnSpc>
                <a:spcPct val="95999"/>
              </a:lnSpc>
            </a:pPr>
            <a:endParaRPr lang="en-US" sz="2000" spc="-1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marR="182880" indent="-182880" algn="just">
              <a:lnSpc>
                <a:spcPct val="95999"/>
              </a:lnSpc>
              <a:spcBef>
                <a:spcPts val="540"/>
              </a:spcBef>
              <a:spcAft>
                <a:spcPts val="11700"/>
              </a:spcAft>
            </a:pP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Existe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arco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uno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spc="-25" dirty="0" err="1"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lang="en-US" sz="20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latin typeface="Arial" panose="020B0604020202020204" pitchFamily="34" charset="0"/>
                <a:cs typeface="Arial" panose="020B0604020202020204" pitchFamily="34" charset="0"/>
              </a:rPr>
              <a:t>hijos</a:t>
            </a:r>
            <a:r>
              <a:rPr lang="en-US" sz="2000" spc="5" dirty="0">
                <a:latin typeface="Arial" panose="020B0604020202020204" pitchFamily="34" charset="0"/>
                <a:cs typeface="Arial" panose="020B0604020202020204" pitchFamily="34" charset="0"/>
              </a:rPr>
              <a:t>, y se dice </a:t>
            </a:r>
            <a:r>
              <a:rPr lang="en-US" sz="2000" spc="5" dirty="0" err="1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0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20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latin typeface="Arial" panose="020B0604020202020204" pitchFamily="34" charset="0"/>
                <a:cs typeface="Arial" panose="020B0604020202020204" pitchFamily="34" charset="0"/>
              </a:rPr>
              <a:t>nodo</a:t>
            </a:r>
            <a:r>
              <a:rPr lang="en-US" sz="20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US" sz="2000" spc="5" dirty="0">
                <a:latin typeface="Arial" panose="020B0604020202020204" pitchFamily="34" charset="0"/>
                <a:cs typeface="Arial" panose="020B0604020202020204" pitchFamily="34" charset="0"/>
              </a:rPr>
              <a:t> padre de </a:t>
            </a:r>
            <a:r>
              <a:rPr lang="en-US" sz="2000" spc="5" dirty="0" err="1"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lang="en-US" sz="20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0" dirty="0" err="1">
                <a:latin typeface="Arial" panose="020B0604020202020204" pitchFamily="34" charset="0"/>
                <a:cs typeface="Arial" panose="020B0604020202020204" pitchFamily="34" charset="0"/>
              </a:rPr>
              <a:t>hijos</a:t>
            </a:r>
            <a:r>
              <a:rPr lang="en-US" sz="2000" spc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Ruta y largo de una ruta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772816"/>
            <a:ext cx="8229600" cy="2044823"/>
          </a:xfrm>
        </p:spPr>
        <p:txBody>
          <a:bodyPr>
            <a:normAutofit/>
          </a:bodyPr>
          <a:lstStyle/>
          <a:p>
            <a:pPr marL="365760" indent="-182880" algn="just">
              <a:lnSpc>
                <a:spcPct val="95999"/>
              </a:lnSpc>
              <a:tabLst>
                <a:tab pos="3491865" algn="l"/>
              </a:tabLst>
            </a:pPr>
            <a:r>
              <a:rPr lang="es-MX" sz="2000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n</a:t>
            </a:r>
            <a:r>
              <a:rPr lang="es-MX" sz="2000" spc="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2000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</a:t>
            </a:r>
            <a:r>
              <a:rPr lang="es-MX" sz="2000" spc="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2000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,... </a:t>
            </a:r>
            <a:r>
              <a:rPr lang="es-MX" sz="2000" spc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000" spc="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s-MX" sz="2000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una secuencia de nodos en un </a:t>
            </a:r>
            <a:r>
              <a:rPr lang="es-MX" sz="2000" spc="-2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arbol</a:t>
            </a:r>
            <a:r>
              <a:rPr lang="es-MX" sz="2000" spc="-2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modo que n</a:t>
            </a:r>
            <a:r>
              <a:rPr lang="es-MX" sz="2000" spc="-2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MX" sz="2000" spc="-2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padre de n</a:t>
            </a:r>
            <a:r>
              <a:rPr lang="es-MX" sz="2000" spc="-2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MX" sz="2000" spc="-2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b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spc="-3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1&lt;=i&lt;=k, entonces esta secuencia se llama</a:t>
            </a:r>
            <a:r>
              <a:rPr lang="es-MX" sz="2000" spc="-85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ruta </a:t>
            </a:r>
            <a:r>
              <a:rPr lang="es-MX" sz="2000" spc="-4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desde n</a:t>
            </a:r>
            <a:r>
              <a:rPr lang="es-MX" sz="2000" spc="-4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2000" spc="-4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MX" sz="2000" spc="-4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000" spc="-4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s-MX" sz="2000" spc="-4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65760" indent="-182880" algn="just">
              <a:lnSpc>
                <a:spcPct val="95999"/>
              </a:lnSpc>
              <a:buNone/>
              <a:tabLst>
                <a:tab pos="3491865" algn="l"/>
              </a:tabLst>
            </a:pPr>
            <a:endParaRPr lang="es-MX" sz="2000" spc="-4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" indent="0" algn="just">
              <a:lnSpc>
                <a:spcPct val="77759"/>
              </a:lnSpc>
              <a:spcBef>
                <a:spcPts val="360"/>
              </a:spcBef>
              <a:spcAft>
                <a:spcPts val="180"/>
              </a:spcAft>
            </a:pPr>
            <a:r>
              <a:rPr lang="es-MX" sz="2000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es-MX" sz="2000" spc="-5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largo</a:t>
            </a:r>
            <a:r>
              <a:rPr lang="es-MX" sz="2000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esta ruta es k. </a:t>
            </a:r>
          </a:p>
          <a:p>
            <a:pPr>
              <a:buNone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547596"/>
            <a:ext cx="4608512" cy="303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874</Words>
  <Application>Microsoft Office PowerPoint</Application>
  <PresentationFormat>Presentación en pantalla (4:3)</PresentationFormat>
  <Paragraphs>140</Paragraphs>
  <Slides>34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3" baseType="lpstr">
      <vt:lpstr>Arial</vt:lpstr>
      <vt:lpstr>Arial Narrow</vt:lpstr>
      <vt:lpstr>Calibri</vt:lpstr>
      <vt:lpstr>Century Schoolbook</vt:lpstr>
      <vt:lpstr>Tahoma</vt:lpstr>
      <vt:lpstr>Times New Roman</vt:lpstr>
      <vt:lpstr>Wingdings</vt:lpstr>
      <vt:lpstr>Wingdings 2</vt:lpstr>
      <vt:lpstr>Mirador</vt:lpstr>
      <vt:lpstr>Presentación de PowerPoint</vt:lpstr>
      <vt:lpstr>Índice</vt:lpstr>
      <vt:lpstr>Objetivos</vt:lpstr>
      <vt:lpstr>Presentación de PowerPoint</vt:lpstr>
      <vt:lpstr>Representación de un árbol</vt:lpstr>
      <vt:lpstr>Representación de un árbol (cont)</vt:lpstr>
      <vt:lpstr>Hojas y nodos Internos </vt:lpstr>
      <vt:lpstr>Nodos padres e hijos</vt:lpstr>
      <vt:lpstr>Ruta y largo de una ruta</vt:lpstr>
      <vt:lpstr>Altura</vt:lpstr>
      <vt:lpstr>Niveles</vt:lpstr>
      <vt:lpstr>Arboles Binarios</vt:lpstr>
      <vt:lpstr>Representación de un Árbol Binario II</vt:lpstr>
      <vt:lpstr>Igualdad de Arboles Binarios</vt:lpstr>
      <vt:lpstr>Arboles Binarios llenos</vt:lpstr>
      <vt:lpstr>Arboles Binarios complejos</vt:lpstr>
      <vt:lpstr>Representaciones de arboles binarios mediante nodos y referencias</vt:lpstr>
      <vt:lpstr>Diagramas de clases de un árbol</vt:lpstr>
      <vt:lpstr>Diagrama de objetos de un árbol binario</vt:lpstr>
      <vt:lpstr>Representación de arboles binarios mediante arreglos</vt:lpstr>
      <vt:lpstr>Recorridos de arboles binarios</vt:lpstr>
      <vt:lpstr>Recorrido en Preorden</vt:lpstr>
      <vt:lpstr>Código para recorrido preorden</vt:lpstr>
      <vt:lpstr>Ejemplo de recorrido preorden</vt:lpstr>
      <vt:lpstr>Recorrido en Inorden</vt:lpstr>
      <vt:lpstr>Código para recorrido Inorden</vt:lpstr>
      <vt:lpstr>Ejemplo del recorrido Inorden</vt:lpstr>
      <vt:lpstr>Recorrido Postorden</vt:lpstr>
      <vt:lpstr>Código para el recorrido Postorden</vt:lpstr>
      <vt:lpstr>Ejemplo del recorrido Postorden</vt:lpstr>
      <vt:lpstr>Árbol binario de búsqueda</vt:lpstr>
      <vt:lpstr>Ejemplos de arboles binarios de búsqueda</vt:lpstr>
      <vt:lpstr>Ingreso de elementos a un árbol binario de búsqueda</vt:lpstr>
      <vt:lpstr>Bibliografía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Lioni</dc:creator>
  <cp:lastModifiedBy>JAQUELINE SANCHEZ</cp:lastModifiedBy>
  <cp:revision>63</cp:revision>
  <dcterms:created xsi:type="dcterms:W3CDTF">2010-10-11T15:11:13Z</dcterms:created>
  <dcterms:modified xsi:type="dcterms:W3CDTF">2019-09-27T17:27:02Z</dcterms:modified>
</cp:coreProperties>
</file>