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3.xml" ContentType="application/vnd.openxmlformats-officedocument.themeOverr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61" r:id="rId5"/>
  </p:sldMasterIdLst>
  <p:notesMasterIdLst>
    <p:notesMasterId r:id="rId38"/>
  </p:notesMasterIdLst>
  <p:handoutMasterIdLst>
    <p:handoutMasterId r:id="rId39"/>
  </p:handoutMasterIdLst>
  <p:sldIdLst>
    <p:sldId id="310" r:id="rId6"/>
    <p:sldId id="311" r:id="rId7"/>
    <p:sldId id="256" r:id="rId8"/>
    <p:sldId id="257" r:id="rId9"/>
    <p:sldId id="259" r:id="rId10"/>
    <p:sldId id="260" r:id="rId11"/>
    <p:sldId id="266" r:id="rId12"/>
    <p:sldId id="262" r:id="rId13"/>
    <p:sldId id="263"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4" r:id="rId31"/>
    <p:sldId id="285" r:id="rId32"/>
    <p:sldId id="283" r:id="rId33"/>
    <p:sldId id="288" r:id="rId34"/>
    <p:sldId id="289" r:id="rId35"/>
    <p:sldId id="290" r:id="rId36"/>
    <p:sldId id="312" r:id="rId37"/>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1A7804"/>
    <a:srgbClr val="CCFFCC"/>
    <a:srgbClr val="FFFFFF"/>
    <a:srgbClr val="617F15"/>
    <a:srgbClr val="667123"/>
    <a:srgbClr val="6D7B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7CEC37-118E-4B03-9F1B-EAE15D6B73B5}" v="21" dt="2019-09-30T04:30:06.4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3065" autoAdjust="0"/>
  </p:normalViewPr>
  <p:slideViewPr>
    <p:cSldViewPr snapToGrid="0" showGuides="1">
      <p:cViewPr varScale="1">
        <p:scale>
          <a:sx n="72" d="100"/>
          <a:sy n="72" d="100"/>
        </p:scale>
        <p:origin x="660" y="66"/>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notesViewPr>
    <p:cSldViewPr snapToGrid="0" showGuides="1">
      <p:cViewPr>
        <p:scale>
          <a:sx n="75" d="100"/>
          <a:sy n="75" d="100"/>
        </p:scale>
        <p:origin x="4092" y="51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3DEBE7-20FF-4445-ADFC-17432A57008C}" type="doc">
      <dgm:prSet loTypeId="urn:microsoft.com/office/officeart/2005/8/layout/hList7" loCatId="list" qsTypeId="urn:microsoft.com/office/officeart/2005/8/quickstyle/simple1" qsCatId="simple" csTypeId="urn:microsoft.com/office/officeart/2005/8/colors/colorful3" csCatId="colorful" phldr="1"/>
      <dgm:spPr/>
    </dgm:pt>
    <dgm:pt modelId="{AFBA6694-F6A3-4252-B5BF-CE9EC17AFBF2}">
      <dgm:prSet phldrT="[Texto]"/>
      <dgm:spPr/>
      <dgm:t>
        <a:bodyPr/>
        <a:lstStyle/>
        <a:p>
          <a:r>
            <a:rPr lang="es-MX" dirty="0"/>
            <a:t>VÍA MULTIPLICADORES</a:t>
          </a:r>
        </a:p>
      </dgm:t>
    </dgm:pt>
    <dgm:pt modelId="{B0A8ABD3-D203-4732-986B-14DB235DA004}" type="parTrans" cxnId="{5C6D87E6-286C-4DEE-B9F0-3909AA54386A}">
      <dgm:prSet/>
      <dgm:spPr/>
      <dgm:t>
        <a:bodyPr/>
        <a:lstStyle/>
        <a:p>
          <a:endParaRPr lang="es-MX"/>
        </a:p>
      </dgm:t>
    </dgm:pt>
    <dgm:pt modelId="{99357DB0-5194-4982-87D8-43EA07BF77B4}" type="sibTrans" cxnId="{5C6D87E6-286C-4DEE-B9F0-3909AA54386A}">
      <dgm:prSet/>
      <dgm:spPr/>
      <dgm:t>
        <a:bodyPr/>
        <a:lstStyle/>
        <a:p>
          <a:endParaRPr lang="es-MX"/>
        </a:p>
      </dgm:t>
    </dgm:pt>
    <dgm:pt modelId="{FDA9DCB9-CF0A-4478-AB99-339DAE5C8FC4}">
      <dgm:prSet phldrT="[Texto]"/>
      <dgm:spPr/>
      <dgm:t>
        <a:bodyPr/>
        <a:lstStyle/>
        <a:p>
          <a:r>
            <a:rPr lang="es-MX" dirty="0"/>
            <a:t>CAMBIOS EN LA ESTRUCTURA DE IMPUESTOS</a:t>
          </a:r>
        </a:p>
      </dgm:t>
    </dgm:pt>
    <dgm:pt modelId="{DAEE5C1F-C243-497E-A7E3-68385F2E661D}" type="parTrans" cxnId="{36E2269C-F9E5-4899-880F-F10AD95EA8FB}">
      <dgm:prSet/>
      <dgm:spPr/>
      <dgm:t>
        <a:bodyPr/>
        <a:lstStyle/>
        <a:p>
          <a:endParaRPr lang="es-MX"/>
        </a:p>
      </dgm:t>
    </dgm:pt>
    <dgm:pt modelId="{C1F578F1-C3E5-4D3F-AB90-46AB489464F4}" type="sibTrans" cxnId="{36E2269C-F9E5-4899-880F-F10AD95EA8FB}">
      <dgm:prSet/>
      <dgm:spPr/>
      <dgm:t>
        <a:bodyPr/>
        <a:lstStyle/>
        <a:p>
          <a:endParaRPr lang="es-MX"/>
        </a:p>
      </dgm:t>
    </dgm:pt>
    <dgm:pt modelId="{1FD0C833-0AA3-4A6E-B729-EB1D608C2C07}">
      <dgm:prSet phldrT="[Texto]"/>
      <dgm:spPr/>
      <dgm:t>
        <a:bodyPr/>
        <a:lstStyle/>
        <a:p>
          <a:r>
            <a:rPr lang="es-MX" dirty="0"/>
            <a:t>GASTOS PÚBLICOS</a:t>
          </a:r>
        </a:p>
      </dgm:t>
    </dgm:pt>
    <dgm:pt modelId="{9AE47CBE-8DB6-417B-BBD8-8CA920196563}" type="parTrans" cxnId="{418BF9E0-324A-4063-9B00-D55A258ED98B}">
      <dgm:prSet/>
      <dgm:spPr/>
      <dgm:t>
        <a:bodyPr/>
        <a:lstStyle/>
        <a:p>
          <a:endParaRPr lang="es-MX"/>
        </a:p>
      </dgm:t>
    </dgm:pt>
    <dgm:pt modelId="{0F0C3852-1B31-4D1D-99E5-3EF92C59D21E}" type="sibTrans" cxnId="{418BF9E0-324A-4063-9B00-D55A258ED98B}">
      <dgm:prSet/>
      <dgm:spPr/>
      <dgm:t>
        <a:bodyPr/>
        <a:lstStyle/>
        <a:p>
          <a:endParaRPr lang="es-MX"/>
        </a:p>
      </dgm:t>
    </dgm:pt>
    <dgm:pt modelId="{D392A59C-08F9-45D9-B158-FCB23539CACD}" type="pres">
      <dgm:prSet presAssocID="{CC3DEBE7-20FF-4445-ADFC-17432A57008C}" presName="Name0" presStyleCnt="0">
        <dgm:presLayoutVars>
          <dgm:dir/>
          <dgm:resizeHandles val="exact"/>
        </dgm:presLayoutVars>
      </dgm:prSet>
      <dgm:spPr/>
    </dgm:pt>
    <dgm:pt modelId="{AF12657D-F2FD-477B-B281-3E8314E63F31}" type="pres">
      <dgm:prSet presAssocID="{CC3DEBE7-20FF-4445-ADFC-17432A57008C}" presName="fgShape" presStyleLbl="fgShp" presStyleIdx="0" presStyleCnt="1"/>
      <dgm:spPr/>
    </dgm:pt>
    <dgm:pt modelId="{1F139DAA-E3E8-4474-8CDE-2BE40CF52A60}" type="pres">
      <dgm:prSet presAssocID="{CC3DEBE7-20FF-4445-ADFC-17432A57008C}" presName="linComp" presStyleCnt="0"/>
      <dgm:spPr/>
    </dgm:pt>
    <dgm:pt modelId="{DD660F4D-8F0F-4E9E-AE04-DAD1BA108402}" type="pres">
      <dgm:prSet presAssocID="{AFBA6694-F6A3-4252-B5BF-CE9EC17AFBF2}" presName="compNode" presStyleCnt="0"/>
      <dgm:spPr/>
    </dgm:pt>
    <dgm:pt modelId="{57E8E857-1A64-4C5D-ABCA-ADFFB413D94F}" type="pres">
      <dgm:prSet presAssocID="{AFBA6694-F6A3-4252-B5BF-CE9EC17AFBF2}" presName="bkgdShape" presStyleLbl="node1" presStyleIdx="0" presStyleCnt="3"/>
      <dgm:spPr/>
    </dgm:pt>
    <dgm:pt modelId="{B0B07DD2-446A-4BD4-A6DD-FB02849DF7AF}" type="pres">
      <dgm:prSet presAssocID="{AFBA6694-F6A3-4252-B5BF-CE9EC17AFBF2}" presName="nodeTx" presStyleLbl="node1" presStyleIdx="0" presStyleCnt="3">
        <dgm:presLayoutVars>
          <dgm:bulletEnabled val="1"/>
        </dgm:presLayoutVars>
      </dgm:prSet>
      <dgm:spPr/>
    </dgm:pt>
    <dgm:pt modelId="{5FAFCFA1-B491-441B-8C40-20B4D5A41527}" type="pres">
      <dgm:prSet presAssocID="{AFBA6694-F6A3-4252-B5BF-CE9EC17AFBF2}" presName="invisiNode" presStyleLbl="node1" presStyleIdx="0" presStyleCnt="3"/>
      <dgm:spPr/>
    </dgm:pt>
    <dgm:pt modelId="{1B5E83AF-F2FC-4739-9842-C5B341A07776}" type="pres">
      <dgm:prSet presAssocID="{AFBA6694-F6A3-4252-B5BF-CE9EC17AFBF2}" presName="imagNode" presStyleLbl="fgImgPlace1" presStyleIdx="0" presStyleCnt="3"/>
      <dgm:spPr>
        <a:blipFill rotWithShape="1">
          <a:blip xmlns:r="http://schemas.openxmlformats.org/officeDocument/2006/relationships" r:embed="rId1"/>
          <a:stretch>
            <a:fillRect/>
          </a:stretch>
        </a:blipFill>
      </dgm:spPr>
    </dgm:pt>
    <dgm:pt modelId="{3DCDF199-05CC-4F9A-8D2C-C933B52095E9}" type="pres">
      <dgm:prSet presAssocID="{99357DB0-5194-4982-87D8-43EA07BF77B4}" presName="sibTrans" presStyleLbl="sibTrans2D1" presStyleIdx="0" presStyleCnt="0"/>
      <dgm:spPr/>
    </dgm:pt>
    <dgm:pt modelId="{31C3FA05-0B85-416A-B0D0-608B8D6A8022}" type="pres">
      <dgm:prSet presAssocID="{FDA9DCB9-CF0A-4478-AB99-339DAE5C8FC4}" presName="compNode" presStyleCnt="0"/>
      <dgm:spPr/>
    </dgm:pt>
    <dgm:pt modelId="{77962503-0094-41A6-9864-29CD55C03401}" type="pres">
      <dgm:prSet presAssocID="{FDA9DCB9-CF0A-4478-AB99-339DAE5C8FC4}" presName="bkgdShape" presStyleLbl="node1" presStyleIdx="1" presStyleCnt="3"/>
      <dgm:spPr/>
    </dgm:pt>
    <dgm:pt modelId="{669B3CA0-CB27-4C96-B733-F8D310915B1C}" type="pres">
      <dgm:prSet presAssocID="{FDA9DCB9-CF0A-4478-AB99-339DAE5C8FC4}" presName="nodeTx" presStyleLbl="node1" presStyleIdx="1" presStyleCnt="3">
        <dgm:presLayoutVars>
          <dgm:bulletEnabled val="1"/>
        </dgm:presLayoutVars>
      </dgm:prSet>
      <dgm:spPr/>
    </dgm:pt>
    <dgm:pt modelId="{5AA9BC95-2856-42C1-875E-B74D5D39E9AD}" type="pres">
      <dgm:prSet presAssocID="{FDA9DCB9-CF0A-4478-AB99-339DAE5C8FC4}" presName="invisiNode" presStyleLbl="node1" presStyleIdx="1" presStyleCnt="3"/>
      <dgm:spPr/>
    </dgm:pt>
    <dgm:pt modelId="{6D8CF100-C83C-4E77-9E8D-997F27DBCC57}" type="pres">
      <dgm:prSet presAssocID="{FDA9DCB9-CF0A-4478-AB99-339DAE5C8FC4}" presName="imagNode" presStyleLbl="fgImgPlace1" presStyleIdx="1" presStyleCnt="3"/>
      <dgm:spPr>
        <a:blipFill rotWithShape="1">
          <a:blip xmlns:r="http://schemas.openxmlformats.org/officeDocument/2006/relationships" r:embed="rId2"/>
          <a:stretch>
            <a:fillRect/>
          </a:stretch>
        </a:blipFill>
      </dgm:spPr>
    </dgm:pt>
    <dgm:pt modelId="{865B76F3-64A8-4074-81F9-192B63D6F55D}" type="pres">
      <dgm:prSet presAssocID="{C1F578F1-C3E5-4D3F-AB90-46AB489464F4}" presName="sibTrans" presStyleLbl="sibTrans2D1" presStyleIdx="0" presStyleCnt="0"/>
      <dgm:spPr/>
    </dgm:pt>
    <dgm:pt modelId="{316E4391-AD74-4919-9BA5-BF104DA35612}" type="pres">
      <dgm:prSet presAssocID="{1FD0C833-0AA3-4A6E-B729-EB1D608C2C07}" presName="compNode" presStyleCnt="0"/>
      <dgm:spPr/>
    </dgm:pt>
    <dgm:pt modelId="{8F2C329C-B6BF-46C2-83DF-A3B2BD60DCB7}" type="pres">
      <dgm:prSet presAssocID="{1FD0C833-0AA3-4A6E-B729-EB1D608C2C07}" presName="bkgdShape" presStyleLbl="node1" presStyleIdx="2" presStyleCnt="3"/>
      <dgm:spPr/>
    </dgm:pt>
    <dgm:pt modelId="{9A204EB3-DB4B-4FA7-94BF-D63E2B3805D9}" type="pres">
      <dgm:prSet presAssocID="{1FD0C833-0AA3-4A6E-B729-EB1D608C2C07}" presName="nodeTx" presStyleLbl="node1" presStyleIdx="2" presStyleCnt="3">
        <dgm:presLayoutVars>
          <dgm:bulletEnabled val="1"/>
        </dgm:presLayoutVars>
      </dgm:prSet>
      <dgm:spPr/>
    </dgm:pt>
    <dgm:pt modelId="{6049ECE4-25B5-4CA8-A093-D250DAB50F00}" type="pres">
      <dgm:prSet presAssocID="{1FD0C833-0AA3-4A6E-B729-EB1D608C2C07}" presName="invisiNode" presStyleLbl="node1" presStyleIdx="2" presStyleCnt="3"/>
      <dgm:spPr/>
    </dgm:pt>
    <dgm:pt modelId="{36CB637E-A8D1-420C-86AC-7B5B04628BA1}" type="pres">
      <dgm:prSet presAssocID="{1FD0C833-0AA3-4A6E-B729-EB1D608C2C07}" presName="imagNode" presStyleLbl="fgImgPlace1" presStyleIdx="2" presStyleCnt="3"/>
      <dgm:spPr>
        <a:blipFill rotWithShape="1">
          <a:blip xmlns:r="http://schemas.openxmlformats.org/officeDocument/2006/relationships" r:embed="rId3"/>
          <a:stretch>
            <a:fillRect/>
          </a:stretch>
        </a:blipFill>
      </dgm:spPr>
    </dgm:pt>
  </dgm:ptLst>
  <dgm:cxnLst>
    <dgm:cxn modelId="{F69FEE08-5B20-4DCF-8A1D-3DF33989E1C8}" type="presOf" srcId="{1FD0C833-0AA3-4A6E-B729-EB1D608C2C07}" destId="{9A204EB3-DB4B-4FA7-94BF-D63E2B3805D9}" srcOrd="1" destOrd="0" presId="urn:microsoft.com/office/officeart/2005/8/layout/hList7"/>
    <dgm:cxn modelId="{F1195B1B-BFC0-4BA8-95FC-7BF46484D61D}" type="presOf" srcId="{99357DB0-5194-4982-87D8-43EA07BF77B4}" destId="{3DCDF199-05CC-4F9A-8D2C-C933B52095E9}" srcOrd="0" destOrd="0" presId="urn:microsoft.com/office/officeart/2005/8/layout/hList7"/>
    <dgm:cxn modelId="{42B26422-AC65-4CBD-B93F-045D8E506EEC}" type="presOf" srcId="{AFBA6694-F6A3-4252-B5BF-CE9EC17AFBF2}" destId="{B0B07DD2-446A-4BD4-A6DD-FB02849DF7AF}" srcOrd="1" destOrd="0" presId="urn:microsoft.com/office/officeart/2005/8/layout/hList7"/>
    <dgm:cxn modelId="{36E2269C-F9E5-4899-880F-F10AD95EA8FB}" srcId="{CC3DEBE7-20FF-4445-ADFC-17432A57008C}" destId="{FDA9DCB9-CF0A-4478-AB99-339DAE5C8FC4}" srcOrd="1" destOrd="0" parTransId="{DAEE5C1F-C243-497E-A7E3-68385F2E661D}" sibTransId="{C1F578F1-C3E5-4D3F-AB90-46AB489464F4}"/>
    <dgm:cxn modelId="{718909A2-0890-4BF3-A530-055E3FAA95E0}" type="presOf" srcId="{FDA9DCB9-CF0A-4478-AB99-339DAE5C8FC4}" destId="{77962503-0094-41A6-9864-29CD55C03401}" srcOrd="0" destOrd="0" presId="urn:microsoft.com/office/officeart/2005/8/layout/hList7"/>
    <dgm:cxn modelId="{6F1915DC-9810-4615-81F2-EA2B5219CDF8}" type="presOf" srcId="{AFBA6694-F6A3-4252-B5BF-CE9EC17AFBF2}" destId="{57E8E857-1A64-4C5D-ABCA-ADFFB413D94F}" srcOrd="0" destOrd="0" presId="urn:microsoft.com/office/officeart/2005/8/layout/hList7"/>
    <dgm:cxn modelId="{418BF9E0-324A-4063-9B00-D55A258ED98B}" srcId="{CC3DEBE7-20FF-4445-ADFC-17432A57008C}" destId="{1FD0C833-0AA3-4A6E-B729-EB1D608C2C07}" srcOrd="2" destOrd="0" parTransId="{9AE47CBE-8DB6-417B-BBD8-8CA920196563}" sibTransId="{0F0C3852-1B31-4D1D-99E5-3EF92C59D21E}"/>
    <dgm:cxn modelId="{5C6D87E6-286C-4DEE-B9F0-3909AA54386A}" srcId="{CC3DEBE7-20FF-4445-ADFC-17432A57008C}" destId="{AFBA6694-F6A3-4252-B5BF-CE9EC17AFBF2}" srcOrd="0" destOrd="0" parTransId="{B0A8ABD3-D203-4732-986B-14DB235DA004}" sibTransId="{99357DB0-5194-4982-87D8-43EA07BF77B4}"/>
    <dgm:cxn modelId="{AE8CB5F1-62D5-4A48-BEA2-0C96D5C9928F}" type="presOf" srcId="{FDA9DCB9-CF0A-4478-AB99-339DAE5C8FC4}" destId="{669B3CA0-CB27-4C96-B733-F8D310915B1C}" srcOrd="1" destOrd="0" presId="urn:microsoft.com/office/officeart/2005/8/layout/hList7"/>
    <dgm:cxn modelId="{11C1E9F3-E728-4E49-931E-D44EF45856D8}" type="presOf" srcId="{1FD0C833-0AA3-4A6E-B729-EB1D608C2C07}" destId="{8F2C329C-B6BF-46C2-83DF-A3B2BD60DCB7}" srcOrd="0" destOrd="0" presId="urn:microsoft.com/office/officeart/2005/8/layout/hList7"/>
    <dgm:cxn modelId="{F98117F6-2BBE-419D-8469-DD3A953703DC}" type="presOf" srcId="{CC3DEBE7-20FF-4445-ADFC-17432A57008C}" destId="{D392A59C-08F9-45D9-B158-FCB23539CACD}" srcOrd="0" destOrd="0" presId="urn:microsoft.com/office/officeart/2005/8/layout/hList7"/>
    <dgm:cxn modelId="{120094FE-1A89-4F63-B808-DF996FDCE4F5}" type="presOf" srcId="{C1F578F1-C3E5-4D3F-AB90-46AB489464F4}" destId="{865B76F3-64A8-4074-81F9-192B63D6F55D}" srcOrd="0" destOrd="0" presId="urn:microsoft.com/office/officeart/2005/8/layout/hList7"/>
    <dgm:cxn modelId="{83800D8F-944C-4F52-A3D8-398472C63678}" type="presParOf" srcId="{D392A59C-08F9-45D9-B158-FCB23539CACD}" destId="{AF12657D-F2FD-477B-B281-3E8314E63F31}" srcOrd="0" destOrd="0" presId="urn:microsoft.com/office/officeart/2005/8/layout/hList7"/>
    <dgm:cxn modelId="{24639127-D9F8-4348-8AE2-4EBDEC467F08}" type="presParOf" srcId="{D392A59C-08F9-45D9-B158-FCB23539CACD}" destId="{1F139DAA-E3E8-4474-8CDE-2BE40CF52A60}" srcOrd="1" destOrd="0" presId="urn:microsoft.com/office/officeart/2005/8/layout/hList7"/>
    <dgm:cxn modelId="{0B213F8C-143F-48FA-AC48-5EF94F10430E}" type="presParOf" srcId="{1F139DAA-E3E8-4474-8CDE-2BE40CF52A60}" destId="{DD660F4D-8F0F-4E9E-AE04-DAD1BA108402}" srcOrd="0" destOrd="0" presId="urn:microsoft.com/office/officeart/2005/8/layout/hList7"/>
    <dgm:cxn modelId="{6D22B8AF-9039-43EC-8753-F8514275AA96}" type="presParOf" srcId="{DD660F4D-8F0F-4E9E-AE04-DAD1BA108402}" destId="{57E8E857-1A64-4C5D-ABCA-ADFFB413D94F}" srcOrd="0" destOrd="0" presId="urn:microsoft.com/office/officeart/2005/8/layout/hList7"/>
    <dgm:cxn modelId="{89D3BF38-5B99-4FCC-9F3E-A1F709BC6E51}" type="presParOf" srcId="{DD660F4D-8F0F-4E9E-AE04-DAD1BA108402}" destId="{B0B07DD2-446A-4BD4-A6DD-FB02849DF7AF}" srcOrd="1" destOrd="0" presId="urn:microsoft.com/office/officeart/2005/8/layout/hList7"/>
    <dgm:cxn modelId="{C4C8E3A2-14B2-428F-B1F0-F546A15B0414}" type="presParOf" srcId="{DD660F4D-8F0F-4E9E-AE04-DAD1BA108402}" destId="{5FAFCFA1-B491-441B-8C40-20B4D5A41527}" srcOrd="2" destOrd="0" presId="urn:microsoft.com/office/officeart/2005/8/layout/hList7"/>
    <dgm:cxn modelId="{7623C795-0F22-4DB8-BB05-91CEE34EFEA1}" type="presParOf" srcId="{DD660F4D-8F0F-4E9E-AE04-DAD1BA108402}" destId="{1B5E83AF-F2FC-4739-9842-C5B341A07776}" srcOrd="3" destOrd="0" presId="urn:microsoft.com/office/officeart/2005/8/layout/hList7"/>
    <dgm:cxn modelId="{DF5204D8-EB04-4926-8A20-F549F13E153A}" type="presParOf" srcId="{1F139DAA-E3E8-4474-8CDE-2BE40CF52A60}" destId="{3DCDF199-05CC-4F9A-8D2C-C933B52095E9}" srcOrd="1" destOrd="0" presId="urn:microsoft.com/office/officeart/2005/8/layout/hList7"/>
    <dgm:cxn modelId="{26F36B36-A461-48F0-943A-2B03C97C34C4}" type="presParOf" srcId="{1F139DAA-E3E8-4474-8CDE-2BE40CF52A60}" destId="{31C3FA05-0B85-416A-B0D0-608B8D6A8022}" srcOrd="2" destOrd="0" presId="urn:microsoft.com/office/officeart/2005/8/layout/hList7"/>
    <dgm:cxn modelId="{C81AD7A0-9872-4C95-990D-041A5271FA7A}" type="presParOf" srcId="{31C3FA05-0B85-416A-B0D0-608B8D6A8022}" destId="{77962503-0094-41A6-9864-29CD55C03401}" srcOrd="0" destOrd="0" presId="urn:microsoft.com/office/officeart/2005/8/layout/hList7"/>
    <dgm:cxn modelId="{5F932515-CA76-4C75-8097-0D331A597563}" type="presParOf" srcId="{31C3FA05-0B85-416A-B0D0-608B8D6A8022}" destId="{669B3CA0-CB27-4C96-B733-F8D310915B1C}" srcOrd="1" destOrd="0" presId="urn:microsoft.com/office/officeart/2005/8/layout/hList7"/>
    <dgm:cxn modelId="{89413961-1BFE-4C45-94D4-C415A46A3D59}" type="presParOf" srcId="{31C3FA05-0B85-416A-B0D0-608B8D6A8022}" destId="{5AA9BC95-2856-42C1-875E-B74D5D39E9AD}" srcOrd="2" destOrd="0" presId="urn:microsoft.com/office/officeart/2005/8/layout/hList7"/>
    <dgm:cxn modelId="{2F4B9372-FCEE-4EAE-8BA4-BAF24F36D67E}" type="presParOf" srcId="{31C3FA05-0B85-416A-B0D0-608B8D6A8022}" destId="{6D8CF100-C83C-4E77-9E8D-997F27DBCC57}" srcOrd="3" destOrd="0" presId="urn:microsoft.com/office/officeart/2005/8/layout/hList7"/>
    <dgm:cxn modelId="{9EB86071-8C0E-41F3-A8FE-2C6BA482D2CF}" type="presParOf" srcId="{1F139DAA-E3E8-4474-8CDE-2BE40CF52A60}" destId="{865B76F3-64A8-4074-81F9-192B63D6F55D}" srcOrd="3" destOrd="0" presId="urn:microsoft.com/office/officeart/2005/8/layout/hList7"/>
    <dgm:cxn modelId="{99AE7ACF-54A2-45DD-9307-7558CAD7FB98}" type="presParOf" srcId="{1F139DAA-E3E8-4474-8CDE-2BE40CF52A60}" destId="{316E4391-AD74-4919-9BA5-BF104DA35612}" srcOrd="4" destOrd="0" presId="urn:microsoft.com/office/officeart/2005/8/layout/hList7"/>
    <dgm:cxn modelId="{9F9C5E87-B8D4-4B8C-AAC5-38FF1FA70E68}" type="presParOf" srcId="{316E4391-AD74-4919-9BA5-BF104DA35612}" destId="{8F2C329C-B6BF-46C2-83DF-A3B2BD60DCB7}" srcOrd="0" destOrd="0" presId="urn:microsoft.com/office/officeart/2005/8/layout/hList7"/>
    <dgm:cxn modelId="{0F0F15DE-681A-4F5D-936E-3A78042BBC61}" type="presParOf" srcId="{316E4391-AD74-4919-9BA5-BF104DA35612}" destId="{9A204EB3-DB4B-4FA7-94BF-D63E2B3805D9}" srcOrd="1" destOrd="0" presId="urn:microsoft.com/office/officeart/2005/8/layout/hList7"/>
    <dgm:cxn modelId="{CF4CFB98-D7EA-48E1-9214-A8148D4EFBF6}" type="presParOf" srcId="{316E4391-AD74-4919-9BA5-BF104DA35612}" destId="{6049ECE4-25B5-4CA8-A093-D250DAB50F00}" srcOrd="2" destOrd="0" presId="urn:microsoft.com/office/officeart/2005/8/layout/hList7"/>
    <dgm:cxn modelId="{F4884F8A-0FA9-4CDF-BA99-992FBB6E163B}" type="presParOf" srcId="{316E4391-AD74-4919-9BA5-BF104DA35612}" destId="{36CB637E-A8D1-420C-86AC-7B5B04628BA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0A7B76-DBDE-4F9D-9D1E-3295CDCAB2E9}" type="doc">
      <dgm:prSet loTypeId="urn:microsoft.com/office/officeart/2005/8/layout/hList9" loCatId="list" qsTypeId="urn:microsoft.com/office/officeart/2005/8/quickstyle/simple1" qsCatId="simple" csTypeId="urn:microsoft.com/office/officeart/2005/8/colors/accent2_4" csCatId="accent2" phldr="1"/>
      <dgm:spPr/>
      <dgm:t>
        <a:bodyPr/>
        <a:lstStyle/>
        <a:p>
          <a:endParaRPr lang="es-MX"/>
        </a:p>
      </dgm:t>
    </dgm:pt>
    <dgm:pt modelId="{892EB54F-A233-4A2E-B8DD-1A8AB7C5FF6B}">
      <dgm:prSet phldrT="[Texto]"/>
      <dgm:spPr/>
      <dgm:t>
        <a:bodyPr/>
        <a:lstStyle/>
        <a:p>
          <a:r>
            <a:rPr lang="es-MX" dirty="0"/>
            <a:t>1</a:t>
          </a:r>
        </a:p>
      </dgm:t>
    </dgm:pt>
    <dgm:pt modelId="{2AE05A5C-3770-41B7-B21E-328C179C9596}" type="parTrans" cxnId="{A8F0B9D6-95DB-4BC1-AC6A-2A52DC137021}">
      <dgm:prSet/>
      <dgm:spPr/>
      <dgm:t>
        <a:bodyPr/>
        <a:lstStyle/>
        <a:p>
          <a:endParaRPr lang="es-MX"/>
        </a:p>
      </dgm:t>
    </dgm:pt>
    <dgm:pt modelId="{59C02B14-22E6-4A28-9A43-4C7B8D2A5DBB}" type="sibTrans" cxnId="{A8F0B9D6-95DB-4BC1-AC6A-2A52DC137021}">
      <dgm:prSet/>
      <dgm:spPr/>
      <dgm:t>
        <a:bodyPr/>
        <a:lstStyle/>
        <a:p>
          <a:endParaRPr lang="es-MX"/>
        </a:p>
      </dgm:t>
    </dgm:pt>
    <dgm:pt modelId="{2D67839B-69D1-4FC7-8CE3-31F4F0C4215D}">
      <dgm:prSet phldrT="[Texto]" custT="1"/>
      <dgm:spPr/>
      <dgm:t>
        <a:bodyPr/>
        <a:lstStyle/>
        <a:p>
          <a:r>
            <a:rPr lang="es-MX" sz="2400" dirty="0" err="1">
              <a:solidFill>
                <a:schemeClr val="bg2">
                  <a:lumMod val="10000"/>
                </a:schemeClr>
              </a:solidFill>
            </a:rPr>
            <a:t>Codeterminan</a:t>
          </a:r>
          <a:r>
            <a:rPr lang="es-MX" sz="2400" dirty="0">
              <a:solidFill>
                <a:schemeClr val="bg2">
                  <a:lumMod val="10000"/>
                </a:schemeClr>
              </a:solidFill>
            </a:rPr>
            <a:t> el nivel de demanda agregada</a:t>
          </a:r>
        </a:p>
      </dgm:t>
    </dgm:pt>
    <dgm:pt modelId="{B6D229EA-7552-4D9A-9A40-A67696AFA067}" type="parTrans" cxnId="{2BA73557-53FA-457E-BC27-9C53E3B43343}">
      <dgm:prSet/>
      <dgm:spPr/>
      <dgm:t>
        <a:bodyPr/>
        <a:lstStyle/>
        <a:p>
          <a:endParaRPr lang="es-MX"/>
        </a:p>
      </dgm:t>
    </dgm:pt>
    <dgm:pt modelId="{0D94CCEA-D7AE-4239-9FE8-D817D97EA2A9}" type="sibTrans" cxnId="{2BA73557-53FA-457E-BC27-9C53E3B43343}">
      <dgm:prSet/>
      <dgm:spPr/>
      <dgm:t>
        <a:bodyPr/>
        <a:lstStyle/>
        <a:p>
          <a:endParaRPr lang="es-MX"/>
        </a:p>
      </dgm:t>
    </dgm:pt>
    <dgm:pt modelId="{AE3D4357-0157-4E10-8F51-A3CA50E36C67}">
      <dgm:prSet phldrT="[Texto]"/>
      <dgm:spPr/>
      <dgm:t>
        <a:bodyPr/>
        <a:lstStyle/>
        <a:p>
          <a:r>
            <a:rPr lang="es-MX" dirty="0"/>
            <a:t>2</a:t>
          </a:r>
        </a:p>
      </dgm:t>
    </dgm:pt>
    <dgm:pt modelId="{DFA785D0-EFBE-4AB6-8F3A-E84915245551}" type="parTrans" cxnId="{A98E4B1E-17C5-4D40-A83C-9224CA8EFF0C}">
      <dgm:prSet/>
      <dgm:spPr/>
      <dgm:t>
        <a:bodyPr/>
        <a:lstStyle/>
        <a:p>
          <a:endParaRPr lang="es-MX"/>
        </a:p>
      </dgm:t>
    </dgm:pt>
    <dgm:pt modelId="{2DFB8854-E6DB-44BC-A7A5-3AC43B89B520}" type="sibTrans" cxnId="{A98E4B1E-17C5-4D40-A83C-9224CA8EFF0C}">
      <dgm:prSet/>
      <dgm:spPr/>
      <dgm:t>
        <a:bodyPr/>
        <a:lstStyle/>
        <a:p>
          <a:endParaRPr lang="es-MX"/>
        </a:p>
      </dgm:t>
    </dgm:pt>
    <dgm:pt modelId="{C0A279C9-B0AD-4AF2-962E-E797A7BEA1C1}">
      <dgm:prSet phldrT="[Texto]" custT="1"/>
      <dgm:spPr/>
      <dgm:t>
        <a:bodyPr/>
        <a:lstStyle/>
        <a:p>
          <a:r>
            <a:rPr lang="es-MX" sz="1600" dirty="0">
              <a:solidFill>
                <a:schemeClr val="bg2">
                  <a:lumMod val="10000"/>
                </a:schemeClr>
              </a:solidFill>
            </a:rPr>
            <a:t>La PM y PF, tiene objetivos macroeconómicos sobre los tipos de interés y la composición de la demanda agregada.</a:t>
          </a:r>
        </a:p>
      </dgm:t>
    </dgm:pt>
    <dgm:pt modelId="{99DE6DBB-3E51-45D9-AE3E-E0F96E1EABDC}" type="parTrans" cxnId="{CB0B0142-C10B-4C05-9B97-C074B51F74D3}">
      <dgm:prSet/>
      <dgm:spPr/>
      <dgm:t>
        <a:bodyPr/>
        <a:lstStyle/>
        <a:p>
          <a:endParaRPr lang="es-MX"/>
        </a:p>
      </dgm:t>
    </dgm:pt>
    <dgm:pt modelId="{296417A9-A35C-4F8C-B36B-8D518164BAF3}" type="sibTrans" cxnId="{CB0B0142-C10B-4C05-9B97-C074B51F74D3}">
      <dgm:prSet/>
      <dgm:spPr/>
      <dgm:t>
        <a:bodyPr/>
        <a:lstStyle/>
        <a:p>
          <a:endParaRPr lang="es-MX"/>
        </a:p>
      </dgm:t>
    </dgm:pt>
    <dgm:pt modelId="{C9A75CDA-F354-4013-A81E-C583CC8863D3}" type="pres">
      <dgm:prSet presAssocID="{7C0A7B76-DBDE-4F9D-9D1E-3295CDCAB2E9}" presName="list" presStyleCnt="0">
        <dgm:presLayoutVars>
          <dgm:dir/>
          <dgm:animLvl val="lvl"/>
        </dgm:presLayoutVars>
      </dgm:prSet>
      <dgm:spPr/>
    </dgm:pt>
    <dgm:pt modelId="{02FAAA41-E1FC-4824-AAB4-8F5B044D108D}" type="pres">
      <dgm:prSet presAssocID="{892EB54F-A233-4A2E-B8DD-1A8AB7C5FF6B}" presName="posSpace" presStyleCnt="0"/>
      <dgm:spPr/>
    </dgm:pt>
    <dgm:pt modelId="{7C82EAE7-CEDB-4CFB-8B54-6AAF5274AE08}" type="pres">
      <dgm:prSet presAssocID="{892EB54F-A233-4A2E-B8DD-1A8AB7C5FF6B}" presName="vertFlow" presStyleCnt="0"/>
      <dgm:spPr/>
    </dgm:pt>
    <dgm:pt modelId="{DF5F3ACB-0C26-4C5B-AEA2-96C6C7B9450A}" type="pres">
      <dgm:prSet presAssocID="{892EB54F-A233-4A2E-B8DD-1A8AB7C5FF6B}" presName="topSpace" presStyleCnt="0"/>
      <dgm:spPr/>
    </dgm:pt>
    <dgm:pt modelId="{A8CA224A-8E27-4EDE-AE62-8A031792454E}" type="pres">
      <dgm:prSet presAssocID="{892EB54F-A233-4A2E-B8DD-1A8AB7C5FF6B}" presName="firstComp" presStyleCnt="0"/>
      <dgm:spPr/>
    </dgm:pt>
    <dgm:pt modelId="{29797A33-8EFC-4AD5-8E5A-41C845CC4544}" type="pres">
      <dgm:prSet presAssocID="{892EB54F-A233-4A2E-B8DD-1A8AB7C5FF6B}" presName="firstChild" presStyleLbl="bgAccFollowNode1" presStyleIdx="0" presStyleCnt="2"/>
      <dgm:spPr/>
    </dgm:pt>
    <dgm:pt modelId="{951D5A59-DAA4-4875-98EA-0AB063420352}" type="pres">
      <dgm:prSet presAssocID="{892EB54F-A233-4A2E-B8DD-1A8AB7C5FF6B}" presName="firstChildTx" presStyleLbl="bgAccFollowNode1" presStyleIdx="0" presStyleCnt="2">
        <dgm:presLayoutVars>
          <dgm:bulletEnabled val="1"/>
        </dgm:presLayoutVars>
      </dgm:prSet>
      <dgm:spPr/>
    </dgm:pt>
    <dgm:pt modelId="{957948EB-9E8D-4BC0-B216-9CE974689FC7}" type="pres">
      <dgm:prSet presAssocID="{892EB54F-A233-4A2E-B8DD-1A8AB7C5FF6B}" presName="negSpace" presStyleCnt="0"/>
      <dgm:spPr/>
    </dgm:pt>
    <dgm:pt modelId="{497F368D-7ADB-4029-BA2C-28C15C5B06A9}" type="pres">
      <dgm:prSet presAssocID="{892EB54F-A233-4A2E-B8DD-1A8AB7C5FF6B}" presName="circle" presStyleLbl="node1" presStyleIdx="0" presStyleCnt="2"/>
      <dgm:spPr/>
    </dgm:pt>
    <dgm:pt modelId="{7F85BDA5-5D6C-4CBD-990A-979153BD8870}" type="pres">
      <dgm:prSet presAssocID="{59C02B14-22E6-4A28-9A43-4C7B8D2A5DBB}" presName="transSpace" presStyleCnt="0"/>
      <dgm:spPr/>
    </dgm:pt>
    <dgm:pt modelId="{A70A39D3-FFFC-41AF-9304-865BF9011D40}" type="pres">
      <dgm:prSet presAssocID="{AE3D4357-0157-4E10-8F51-A3CA50E36C67}" presName="posSpace" presStyleCnt="0"/>
      <dgm:spPr/>
    </dgm:pt>
    <dgm:pt modelId="{BFA11146-6D2D-4E4A-BFCC-2C46DCF5FBEC}" type="pres">
      <dgm:prSet presAssocID="{AE3D4357-0157-4E10-8F51-A3CA50E36C67}" presName="vertFlow" presStyleCnt="0"/>
      <dgm:spPr/>
    </dgm:pt>
    <dgm:pt modelId="{66E9162A-DA8F-4F37-B2BA-2B7139A4A548}" type="pres">
      <dgm:prSet presAssocID="{AE3D4357-0157-4E10-8F51-A3CA50E36C67}" presName="topSpace" presStyleCnt="0"/>
      <dgm:spPr/>
    </dgm:pt>
    <dgm:pt modelId="{91EFB630-E2EC-42CA-A28C-F3A1E16C9077}" type="pres">
      <dgm:prSet presAssocID="{AE3D4357-0157-4E10-8F51-A3CA50E36C67}" presName="firstComp" presStyleCnt="0"/>
      <dgm:spPr/>
    </dgm:pt>
    <dgm:pt modelId="{EBAC483A-A7BB-44E2-8357-84F0D4CF3191}" type="pres">
      <dgm:prSet presAssocID="{AE3D4357-0157-4E10-8F51-A3CA50E36C67}" presName="firstChild" presStyleLbl="bgAccFollowNode1" presStyleIdx="1" presStyleCnt="2"/>
      <dgm:spPr/>
    </dgm:pt>
    <dgm:pt modelId="{788D0F14-CE57-4B99-B5D1-BCF52DC38B4D}" type="pres">
      <dgm:prSet presAssocID="{AE3D4357-0157-4E10-8F51-A3CA50E36C67}" presName="firstChildTx" presStyleLbl="bgAccFollowNode1" presStyleIdx="1" presStyleCnt="2">
        <dgm:presLayoutVars>
          <dgm:bulletEnabled val="1"/>
        </dgm:presLayoutVars>
      </dgm:prSet>
      <dgm:spPr/>
    </dgm:pt>
    <dgm:pt modelId="{939F96D5-372F-4011-B7D8-1EBA3C08F58A}" type="pres">
      <dgm:prSet presAssocID="{AE3D4357-0157-4E10-8F51-A3CA50E36C67}" presName="negSpace" presStyleCnt="0"/>
      <dgm:spPr/>
    </dgm:pt>
    <dgm:pt modelId="{43E509E3-0962-48E4-BD6A-3275FC216845}" type="pres">
      <dgm:prSet presAssocID="{AE3D4357-0157-4E10-8F51-A3CA50E36C67}" presName="circle" presStyleLbl="node1" presStyleIdx="1" presStyleCnt="2"/>
      <dgm:spPr/>
    </dgm:pt>
  </dgm:ptLst>
  <dgm:cxnLst>
    <dgm:cxn modelId="{1FE3DA12-088D-4835-8012-0336134A8743}" type="presOf" srcId="{892EB54F-A233-4A2E-B8DD-1A8AB7C5FF6B}" destId="{497F368D-7ADB-4029-BA2C-28C15C5B06A9}" srcOrd="0" destOrd="0" presId="urn:microsoft.com/office/officeart/2005/8/layout/hList9"/>
    <dgm:cxn modelId="{A98E4B1E-17C5-4D40-A83C-9224CA8EFF0C}" srcId="{7C0A7B76-DBDE-4F9D-9D1E-3295CDCAB2E9}" destId="{AE3D4357-0157-4E10-8F51-A3CA50E36C67}" srcOrd="1" destOrd="0" parTransId="{DFA785D0-EFBE-4AB6-8F3A-E84915245551}" sibTransId="{2DFB8854-E6DB-44BC-A7A5-3AC43B89B520}"/>
    <dgm:cxn modelId="{CB0B0142-C10B-4C05-9B97-C074B51F74D3}" srcId="{AE3D4357-0157-4E10-8F51-A3CA50E36C67}" destId="{C0A279C9-B0AD-4AF2-962E-E797A7BEA1C1}" srcOrd="0" destOrd="0" parTransId="{99DE6DBB-3E51-45D9-AE3E-E0F96E1EABDC}" sibTransId="{296417A9-A35C-4F8C-B36B-8D518164BAF3}"/>
    <dgm:cxn modelId="{D2522A69-66FE-4953-B5EF-1BDA4C51C930}" type="presOf" srcId="{7C0A7B76-DBDE-4F9D-9D1E-3295CDCAB2E9}" destId="{C9A75CDA-F354-4013-A81E-C583CC8863D3}" srcOrd="0" destOrd="0" presId="urn:microsoft.com/office/officeart/2005/8/layout/hList9"/>
    <dgm:cxn modelId="{17436B49-8B28-420F-BAAB-304BCF5E3162}" type="presOf" srcId="{C0A279C9-B0AD-4AF2-962E-E797A7BEA1C1}" destId="{EBAC483A-A7BB-44E2-8357-84F0D4CF3191}" srcOrd="0" destOrd="0" presId="urn:microsoft.com/office/officeart/2005/8/layout/hList9"/>
    <dgm:cxn modelId="{2BA73557-53FA-457E-BC27-9C53E3B43343}" srcId="{892EB54F-A233-4A2E-B8DD-1A8AB7C5FF6B}" destId="{2D67839B-69D1-4FC7-8CE3-31F4F0C4215D}" srcOrd="0" destOrd="0" parTransId="{B6D229EA-7552-4D9A-9A40-A67696AFA067}" sibTransId="{0D94CCEA-D7AE-4239-9FE8-D817D97EA2A9}"/>
    <dgm:cxn modelId="{2908A986-51F5-4358-9338-F20F20726C04}" type="presOf" srcId="{AE3D4357-0157-4E10-8F51-A3CA50E36C67}" destId="{43E509E3-0962-48E4-BD6A-3275FC216845}" srcOrd="0" destOrd="0" presId="urn:microsoft.com/office/officeart/2005/8/layout/hList9"/>
    <dgm:cxn modelId="{8D993BC3-2475-4EBA-B871-4BC2CD89E815}" type="presOf" srcId="{2D67839B-69D1-4FC7-8CE3-31F4F0C4215D}" destId="{951D5A59-DAA4-4875-98EA-0AB063420352}" srcOrd="1" destOrd="0" presId="urn:microsoft.com/office/officeart/2005/8/layout/hList9"/>
    <dgm:cxn modelId="{A8F0B9D6-95DB-4BC1-AC6A-2A52DC137021}" srcId="{7C0A7B76-DBDE-4F9D-9D1E-3295CDCAB2E9}" destId="{892EB54F-A233-4A2E-B8DD-1A8AB7C5FF6B}" srcOrd="0" destOrd="0" parTransId="{2AE05A5C-3770-41B7-B21E-328C179C9596}" sibTransId="{59C02B14-22E6-4A28-9A43-4C7B8D2A5DBB}"/>
    <dgm:cxn modelId="{B0D657E7-4B87-420A-8B0F-F722AC756D79}" type="presOf" srcId="{C0A279C9-B0AD-4AF2-962E-E797A7BEA1C1}" destId="{788D0F14-CE57-4B99-B5D1-BCF52DC38B4D}" srcOrd="1" destOrd="0" presId="urn:microsoft.com/office/officeart/2005/8/layout/hList9"/>
    <dgm:cxn modelId="{3412F2F2-7B57-4FB3-BFD8-57756514CC34}" type="presOf" srcId="{2D67839B-69D1-4FC7-8CE3-31F4F0C4215D}" destId="{29797A33-8EFC-4AD5-8E5A-41C845CC4544}" srcOrd="0" destOrd="0" presId="urn:microsoft.com/office/officeart/2005/8/layout/hList9"/>
    <dgm:cxn modelId="{D063A256-50D0-4C6F-8394-373BC0B620AC}" type="presParOf" srcId="{C9A75CDA-F354-4013-A81E-C583CC8863D3}" destId="{02FAAA41-E1FC-4824-AAB4-8F5B044D108D}" srcOrd="0" destOrd="0" presId="urn:microsoft.com/office/officeart/2005/8/layout/hList9"/>
    <dgm:cxn modelId="{22972B92-8E04-41D9-A538-E8262D361C66}" type="presParOf" srcId="{C9A75CDA-F354-4013-A81E-C583CC8863D3}" destId="{7C82EAE7-CEDB-4CFB-8B54-6AAF5274AE08}" srcOrd="1" destOrd="0" presId="urn:microsoft.com/office/officeart/2005/8/layout/hList9"/>
    <dgm:cxn modelId="{65833005-B7B9-43D1-8025-89C48432C635}" type="presParOf" srcId="{7C82EAE7-CEDB-4CFB-8B54-6AAF5274AE08}" destId="{DF5F3ACB-0C26-4C5B-AEA2-96C6C7B9450A}" srcOrd="0" destOrd="0" presId="urn:microsoft.com/office/officeart/2005/8/layout/hList9"/>
    <dgm:cxn modelId="{C3BE1B73-12FD-41C4-ADE9-B7DA22370161}" type="presParOf" srcId="{7C82EAE7-CEDB-4CFB-8B54-6AAF5274AE08}" destId="{A8CA224A-8E27-4EDE-AE62-8A031792454E}" srcOrd="1" destOrd="0" presId="urn:microsoft.com/office/officeart/2005/8/layout/hList9"/>
    <dgm:cxn modelId="{797F6373-99D5-452E-948A-678C87497280}" type="presParOf" srcId="{A8CA224A-8E27-4EDE-AE62-8A031792454E}" destId="{29797A33-8EFC-4AD5-8E5A-41C845CC4544}" srcOrd="0" destOrd="0" presId="urn:microsoft.com/office/officeart/2005/8/layout/hList9"/>
    <dgm:cxn modelId="{DBDB0029-4560-40BC-93E2-D93898B2418C}" type="presParOf" srcId="{A8CA224A-8E27-4EDE-AE62-8A031792454E}" destId="{951D5A59-DAA4-4875-98EA-0AB063420352}" srcOrd="1" destOrd="0" presId="urn:microsoft.com/office/officeart/2005/8/layout/hList9"/>
    <dgm:cxn modelId="{8C12F3CC-AC88-4762-B01C-B974A6BF71D0}" type="presParOf" srcId="{C9A75CDA-F354-4013-A81E-C583CC8863D3}" destId="{957948EB-9E8D-4BC0-B216-9CE974689FC7}" srcOrd="2" destOrd="0" presId="urn:microsoft.com/office/officeart/2005/8/layout/hList9"/>
    <dgm:cxn modelId="{58E5B09C-4A65-44F6-9C61-4F8722EE99ED}" type="presParOf" srcId="{C9A75CDA-F354-4013-A81E-C583CC8863D3}" destId="{497F368D-7ADB-4029-BA2C-28C15C5B06A9}" srcOrd="3" destOrd="0" presId="urn:microsoft.com/office/officeart/2005/8/layout/hList9"/>
    <dgm:cxn modelId="{0F04C403-FED0-4DED-82DB-F41403A92285}" type="presParOf" srcId="{C9A75CDA-F354-4013-A81E-C583CC8863D3}" destId="{7F85BDA5-5D6C-4CBD-990A-979153BD8870}" srcOrd="4" destOrd="0" presId="urn:microsoft.com/office/officeart/2005/8/layout/hList9"/>
    <dgm:cxn modelId="{E9E9E889-13E3-4242-81BA-33DF0E06E92F}" type="presParOf" srcId="{C9A75CDA-F354-4013-A81E-C583CC8863D3}" destId="{A70A39D3-FFFC-41AF-9304-865BF9011D40}" srcOrd="5" destOrd="0" presId="urn:microsoft.com/office/officeart/2005/8/layout/hList9"/>
    <dgm:cxn modelId="{2B616B48-C1ED-4ECD-AB50-37118F7DB2B9}" type="presParOf" srcId="{C9A75CDA-F354-4013-A81E-C583CC8863D3}" destId="{BFA11146-6D2D-4E4A-BFCC-2C46DCF5FBEC}" srcOrd="6" destOrd="0" presId="urn:microsoft.com/office/officeart/2005/8/layout/hList9"/>
    <dgm:cxn modelId="{AA4447A0-FEF4-4F9C-B9D6-B0564F7AE1D3}" type="presParOf" srcId="{BFA11146-6D2D-4E4A-BFCC-2C46DCF5FBEC}" destId="{66E9162A-DA8F-4F37-B2BA-2B7139A4A548}" srcOrd="0" destOrd="0" presId="urn:microsoft.com/office/officeart/2005/8/layout/hList9"/>
    <dgm:cxn modelId="{80DF18DF-B484-4FB7-9206-18325BE71E7A}" type="presParOf" srcId="{BFA11146-6D2D-4E4A-BFCC-2C46DCF5FBEC}" destId="{91EFB630-E2EC-42CA-A28C-F3A1E16C9077}" srcOrd="1" destOrd="0" presId="urn:microsoft.com/office/officeart/2005/8/layout/hList9"/>
    <dgm:cxn modelId="{C75051B7-661F-4E81-8BE4-2A7101EC0C50}" type="presParOf" srcId="{91EFB630-E2EC-42CA-A28C-F3A1E16C9077}" destId="{EBAC483A-A7BB-44E2-8357-84F0D4CF3191}" srcOrd="0" destOrd="0" presId="urn:microsoft.com/office/officeart/2005/8/layout/hList9"/>
    <dgm:cxn modelId="{83EF32A4-64C7-41D8-BFC1-C112127BC843}" type="presParOf" srcId="{91EFB630-E2EC-42CA-A28C-F3A1E16C9077}" destId="{788D0F14-CE57-4B99-B5D1-BCF52DC38B4D}" srcOrd="1" destOrd="0" presId="urn:microsoft.com/office/officeart/2005/8/layout/hList9"/>
    <dgm:cxn modelId="{90774E7E-EAE3-42D9-93D2-26743FEEE9CD}" type="presParOf" srcId="{C9A75CDA-F354-4013-A81E-C583CC8863D3}" destId="{939F96D5-372F-4011-B7D8-1EBA3C08F58A}" srcOrd="7" destOrd="0" presId="urn:microsoft.com/office/officeart/2005/8/layout/hList9"/>
    <dgm:cxn modelId="{B748F650-878D-4BD4-891C-C151E4B6FE29}" type="presParOf" srcId="{C9A75CDA-F354-4013-A81E-C583CC8863D3}" destId="{43E509E3-0962-48E4-BD6A-3275FC216845}"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5C2A8AE8-B942-4BE1-A4CB-507B5A959D1E}" type="doc">
      <dgm:prSet loTypeId="urn:microsoft.com/office/officeart/2008/layout/VerticalCurvedList" loCatId="list" qsTypeId="urn:microsoft.com/office/officeart/2005/8/quickstyle/simple1" qsCatId="simple" csTypeId="urn:microsoft.com/office/officeart/2005/8/colors/accent2_2" csCatId="accent2" phldr="1"/>
      <dgm:spPr/>
      <dgm:t>
        <a:bodyPr/>
        <a:lstStyle/>
        <a:p>
          <a:endParaRPr lang="es-MX"/>
        </a:p>
      </dgm:t>
    </dgm:pt>
    <dgm:pt modelId="{49253B28-F66D-40F2-AF8A-C937ACDCC1D5}">
      <dgm:prSet/>
      <dgm:spPr/>
      <dgm:t>
        <a:bodyPr/>
        <a:lstStyle/>
        <a:p>
          <a:r>
            <a:rPr lang="es-MX" dirty="0"/>
            <a:t>El déficit público produce un desplazamiento o expulsión total del gasto privado.</a:t>
          </a:r>
        </a:p>
      </dgm:t>
    </dgm:pt>
    <dgm:pt modelId="{C8C5D3CB-43DB-4F20-AAE4-422473F9A402}" type="parTrans" cxnId="{F8FB15EB-ADD0-4529-8FAE-4F7ED407A5A6}">
      <dgm:prSet/>
      <dgm:spPr/>
      <dgm:t>
        <a:bodyPr/>
        <a:lstStyle/>
        <a:p>
          <a:endParaRPr lang="es-MX"/>
        </a:p>
      </dgm:t>
    </dgm:pt>
    <dgm:pt modelId="{E14647F7-7409-46D9-9D3E-8879A3B55AA4}" type="sibTrans" cxnId="{F8FB15EB-ADD0-4529-8FAE-4F7ED407A5A6}">
      <dgm:prSet/>
      <dgm:spPr/>
      <dgm:t>
        <a:bodyPr/>
        <a:lstStyle/>
        <a:p>
          <a:endParaRPr lang="es-MX"/>
        </a:p>
      </dgm:t>
    </dgm:pt>
    <dgm:pt modelId="{A6186984-4D30-4401-AA6F-41660A6035EA}">
      <dgm:prSet/>
      <dgm:spPr/>
      <dgm:t>
        <a:bodyPr/>
        <a:lstStyle/>
        <a:p>
          <a:r>
            <a:rPr lang="es-MX" dirty="0"/>
            <a:t>Una reasignación de recursos entre el sector público y el privado. (crowding-out clásico o real).</a:t>
          </a:r>
        </a:p>
      </dgm:t>
    </dgm:pt>
    <dgm:pt modelId="{79E6BB46-D2FF-47DA-AE86-BECB507E36D1}" type="parTrans" cxnId="{4F415197-D266-427A-9452-CF7724762350}">
      <dgm:prSet/>
      <dgm:spPr/>
      <dgm:t>
        <a:bodyPr/>
        <a:lstStyle/>
        <a:p>
          <a:endParaRPr lang="es-MX"/>
        </a:p>
      </dgm:t>
    </dgm:pt>
    <dgm:pt modelId="{F48A5A03-0E31-4BC9-8FC1-CA013E544E68}" type="sibTrans" cxnId="{4F415197-D266-427A-9452-CF7724762350}">
      <dgm:prSet/>
      <dgm:spPr/>
      <dgm:t>
        <a:bodyPr/>
        <a:lstStyle/>
        <a:p>
          <a:endParaRPr lang="es-MX"/>
        </a:p>
      </dgm:t>
    </dgm:pt>
    <dgm:pt modelId="{322FDE43-B863-4C9B-B8F3-A8B101CC2044}" type="pres">
      <dgm:prSet presAssocID="{5C2A8AE8-B942-4BE1-A4CB-507B5A959D1E}" presName="Name0" presStyleCnt="0">
        <dgm:presLayoutVars>
          <dgm:chMax val="7"/>
          <dgm:chPref val="7"/>
          <dgm:dir/>
        </dgm:presLayoutVars>
      </dgm:prSet>
      <dgm:spPr/>
    </dgm:pt>
    <dgm:pt modelId="{D201B8EC-7D0D-4D0C-97BE-6ED79DF4D8F6}" type="pres">
      <dgm:prSet presAssocID="{5C2A8AE8-B942-4BE1-A4CB-507B5A959D1E}" presName="Name1" presStyleCnt="0"/>
      <dgm:spPr/>
    </dgm:pt>
    <dgm:pt modelId="{2BDCC603-5DF8-4CE0-AF14-C0C7A2EAB623}" type="pres">
      <dgm:prSet presAssocID="{5C2A8AE8-B942-4BE1-A4CB-507B5A959D1E}" presName="cycle" presStyleCnt="0"/>
      <dgm:spPr/>
    </dgm:pt>
    <dgm:pt modelId="{B44F10E7-2EDB-4E04-876C-649213A6F120}" type="pres">
      <dgm:prSet presAssocID="{5C2A8AE8-B942-4BE1-A4CB-507B5A959D1E}" presName="srcNode" presStyleLbl="node1" presStyleIdx="0" presStyleCnt="2"/>
      <dgm:spPr/>
    </dgm:pt>
    <dgm:pt modelId="{106F81AC-0F35-40C6-A271-3203745AAE3F}" type="pres">
      <dgm:prSet presAssocID="{5C2A8AE8-B942-4BE1-A4CB-507B5A959D1E}" presName="conn" presStyleLbl="parChTrans1D2" presStyleIdx="0" presStyleCnt="1"/>
      <dgm:spPr/>
    </dgm:pt>
    <dgm:pt modelId="{8B161D00-8129-4234-BDC0-3FA051A37A6C}" type="pres">
      <dgm:prSet presAssocID="{5C2A8AE8-B942-4BE1-A4CB-507B5A959D1E}" presName="extraNode" presStyleLbl="node1" presStyleIdx="0" presStyleCnt="2"/>
      <dgm:spPr/>
    </dgm:pt>
    <dgm:pt modelId="{16346D63-847E-4880-B84C-D7A77F114540}" type="pres">
      <dgm:prSet presAssocID="{5C2A8AE8-B942-4BE1-A4CB-507B5A959D1E}" presName="dstNode" presStyleLbl="node1" presStyleIdx="0" presStyleCnt="2"/>
      <dgm:spPr/>
    </dgm:pt>
    <dgm:pt modelId="{BEB87C7B-A169-4760-A504-74DBCE934C62}" type="pres">
      <dgm:prSet presAssocID="{49253B28-F66D-40F2-AF8A-C937ACDCC1D5}" presName="text_1" presStyleLbl="node1" presStyleIdx="0" presStyleCnt="2">
        <dgm:presLayoutVars>
          <dgm:bulletEnabled val="1"/>
        </dgm:presLayoutVars>
      </dgm:prSet>
      <dgm:spPr/>
    </dgm:pt>
    <dgm:pt modelId="{3FDDC5D1-867E-452E-95C0-18667BBEBA7A}" type="pres">
      <dgm:prSet presAssocID="{49253B28-F66D-40F2-AF8A-C937ACDCC1D5}" presName="accent_1" presStyleCnt="0"/>
      <dgm:spPr/>
    </dgm:pt>
    <dgm:pt modelId="{1F4DA2D3-FDDE-4289-9961-49F50FEE2E9B}" type="pres">
      <dgm:prSet presAssocID="{49253B28-F66D-40F2-AF8A-C937ACDCC1D5}" presName="accentRepeatNode" presStyleLbl="solidFgAcc1" presStyleIdx="0" presStyleCnt="2"/>
      <dgm:spPr/>
    </dgm:pt>
    <dgm:pt modelId="{BDDB130E-8A9A-4E48-97DA-F1CE17A794C5}" type="pres">
      <dgm:prSet presAssocID="{A6186984-4D30-4401-AA6F-41660A6035EA}" presName="text_2" presStyleLbl="node1" presStyleIdx="1" presStyleCnt="2">
        <dgm:presLayoutVars>
          <dgm:bulletEnabled val="1"/>
        </dgm:presLayoutVars>
      </dgm:prSet>
      <dgm:spPr/>
    </dgm:pt>
    <dgm:pt modelId="{EF2D0546-E606-4D6E-B4F3-2684A846CDF8}" type="pres">
      <dgm:prSet presAssocID="{A6186984-4D30-4401-AA6F-41660A6035EA}" presName="accent_2" presStyleCnt="0"/>
      <dgm:spPr/>
    </dgm:pt>
    <dgm:pt modelId="{C5A457F3-6453-405C-9BD3-05EE3D343B1D}" type="pres">
      <dgm:prSet presAssocID="{A6186984-4D30-4401-AA6F-41660A6035EA}" presName="accentRepeatNode" presStyleLbl="solidFgAcc1" presStyleIdx="1" presStyleCnt="2"/>
      <dgm:spPr/>
    </dgm:pt>
  </dgm:ptLst>
  <dgm:cxnLst>
    <dgm:cxn modelId="{CB404212-1CA9-47F7-B5EC-9BF388B4AE7D}" type="presOf" srcId="{5C2A8AE8-B942-4BE1-A4CB-507B5A959D1E}" destId="{322FDE43-B863-4C9B-B8F3-A8B101CC2044}" srcOrd="0" destOrd="0" presId="urn:microsoft.com/office/officeart/2008/layout/VerticalCurvedList"/>
    <dgm:cxn modelId="{D68A6C13-FCA2-4BFF-AABB-F3E5B3F213A0}" type="presOf" srcId="{49253B28-F66D-40F2-AF8A-C937ACDCC1D5}" destId="{BEB87C7B-A169-4760-A504-74DBCE934C62}" srcOrd="0" destOrd="0" presId="urn:microsoft.com/office/officeart/2008/layout/VerticalCurvedList"/>
    <dgm:cxn modelId="{066D3A49-1B10-426A-9769-AD13BCBA001D}" type="presOf" srcId="{E14647F7-7409-46D9-9D3E-8879A3B55AA4}" destId="{106F81AC-0F35-40C6-A271-3203745AAE3F}" srcOrd="0" destOrd="0" presId="urn:microsoft.com/office/officeart/2008/layout/VerticalCurvedList"/>
    <dgm:cxn modelId="{19330190-78D6-42D9-80E4-3EE18D0DAA26}" type="presOf" srcId="{A6186984-4D30-4401-AA6F-41660A6035EA}" destId="{BDDB130E-8A9A-4E48-97DA-F1CE17A794C5}" srcOrd="0" destOrd="0" presId="urn:microsoft.com/office/officeart/2008/layout/VerticalCurvedList"/>
    <dgm:cxn modelId="{4F415197-D266-427A-9452-CF7724762350}" srcId="{5C2A8AE8-B942-4BE1-A4CB-507B5A959D1E}" destId="{A6186984-4D30-4401-AA6F-41660A6035EA}" srcOrd="1" destOrd="0" parTransId="{79E6BB46-D2FF-47DA-AE86-BECB507E36D1}" sibTransId="{F48A5A03-0E31-4BC9-8FC1-CA013E544E68}"/>
    <dgm:cxn modelId="{F8FB15EB-ADD0-4529-8FAE-4F7ED407A5A6}" srcId="{5C2A8AE8-B942-4BE1-A4CB-507B5A959D1E}" destId="{49253B28-F66D-40F2-AF8A-C937ACDCC1D5}" srcOrd="0" destOrd="0" parTransId="{C8C5D3CB-43DB-4F20-AAE4-422473F9A402}" sibTransId="{E14647F7-7409-46D9-9D3E-8879A3B55AA4}"/>
    <dgm:cxn modelId="{8D1B28E9-9DDD-440E-BD26-9DEC2B782D8D}" type="presParOf" srcId="{322FDE43-B863-4C9B-B8F3-A8B101CC2044}" destId="{D201B8EC-7D0D-4D0C-97BE-6ED79DF4D8F6}" srcOrd="0" destOrd="0" presId="urn:microsoft.com/office/officeart/2008/layout/VerticalCurvedList"/>
    <dgm:cxn modelId="{47518089-5117-434B-9D65-5648438037E5}" type="presParOf" srcId="{D201B8EC-7D0D-4D0C-97BE-6ED79DF4D8F6}" destId="{2BDCC603-5DF8-4CE0-AF14-C0C7A2EAB623}" srcOrd="0" destOrd="0" presId="urn:microsoft.com/office/officeart/2008/layout/VerticalCurvedList"/>
    <dgm:cxn modelId="{19D8740B-0B11-4942-B3B7-38657EB9C2FB}" type="presParOf" srcId="{2BDCC603-5DF8-4CE0-AF14-C0C7A2EAB623}" destId="{B44F10E7-2EDB-4E04-876C-649213A6F120}" srcOrd="0" destOrd="0" presId="urn:microsoft.com/office/officeart/2008/layout/VerticalCurvedList"/>
    <dgm:cxn modelId="{643CAE2C-8275-46C7-AF1C-9AE5BD44DB44}" type="presParOf" srcId="{2BDCC603-5DF8-4CE0-AF14-C0C7A2EAB623}" destId="{106F81AC-0F35-40C6-A271-3203745AAE3F}" srcOrd="1" destOrd="0" presId="urn:microsoft.com/office/officeart/2008/layout/VerticalCurvedList"/>
    <dgm:cxn modelId="{90EA9F84-85C5-4B2F-B9F3-8E2AEF7AC55E}" type="presParOf" srcId="{2BDCC603-5DF8-4CE0-AF14-C0C7A2EAB623}" destId="{8B161D00-8129-4234-BDC0-3FA051A37A6C}" srcOrd="2" destOrd="0" presId="urn:microsoft.com/office/officeart/2008/layout/VerticalCurvedList"/>
    <dgm:cxn modelId="{933B09AB-384A-4524-8DB6-90BF625E9664}" type="presParOf" srcId="{2BDCC603-5DF8-4CE0-AF14-C0C7A2EAB623}" destId="{16346D63-847E-4880-B84C-D7A77F114540}" srcOrd="3" destOrd="0" presId="urn:microsoft.com/office/officeart/2008/layout/VerticalCurvedList"/>
    <dgm:cxn modelId="{4106E293-BA84-42DE-9896-56891C1DDE04}" type="presParOf" srcId="{D201B8EC-7D0D-4D0C-97BE-6ED79DF4D8F6}" destId="{BEB87C7B-A169-4760-A504-74DBCE934C62}" srcOrd="1" destOrd="0" presId="urn:microsoft.com/office/officeart/2008/layout/VerticalCurvedList"/>
    <dgm:cxn modelId="{6A812198-1DC3-49A2-9F59-1E2750A9B691}" type="presParOf" srcId="{D201B8EC-7D0D-4D0C-97BE-6ED79DF4D8F6}" destId="{3FDDC5D1-867E-452E-95C0-18667BBEBA7A}" srcOrd="2" destOrd="0" presId="urn:microsoft.com/office/officeart/2008/layout/VerticalCurvedList"/>
    <dgm:cxn modelId="{2B03AB2D-616D-4A83-925A-27EFFC5BE168}" type="presParOf" srcId="{3FDDC5D1-867E-452E-95C0-18667BBEBA7A}" destId="{1F4DA2D3-FDDE-4289-9961-49F50FEE2E9B}" srcOrd="0" destOrd="0" presId="urn:microsoft.com/office/officeart/2008/layout/VerticalCurvedList"/>
    <dgm:cxn modelId="{0849B15D-11CF-49F6-A6A6-9A8090C1B72A}" type="presParOf" srcId="{D201B8EC-7D0D-4D0C-97BE-6ED79DF4D8F6}" destId="{BDDB130E-8A9A-4E48-97DA-F1CE17A794C5}" srcOrd="3" destOrd="0" presId="urn:microsoft.com/office/officeart/2008/layout/VerticalCurvedList"/>
    <dgm:cxn modelId="{33324126-6877-437A-99CE-0474ADCFCB44}" type="presParOf" srcId="{D201B8EC-7D0D-4D0C-97BE-6ED79DF4D8F6}" destId="{EF2D0546-E606-4D6E-B4F3-2684A846CDF8}" srcOrd="4" destOrd="0" presId="urn:microsoft.com/office/officeart/2008/layout/VerticalCurvedList"/>
    <dgm:cxn modelId="{1060F19A-0C4D-4B88-B332-1C0E90800E1A}" type="presParOf" srcId="{EF2D0546-E606-4D6E-B4F3-2684A846CDF8}" destId="{C5A457F3-6453-405C-9BD3-05EE3D343B1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BE2505-38D3-4798-95DA-B3C80ADB9A51}" type="doc">
      <dgm:prSet loTypeId="urn:microsoft.com/office/officeart/2005/8/layout/gear1" loCatId="relationship" qsTypeId="urn:microsoft.com/office/officeart/2005/8/quickstyle/simple1" qsCatId="simple" csTypeId="urn:microsoft.com/office/officeart/2005/8/colors/accent2_2" csCatId="accent2" phldr="1"/>
      <dgm:spPr/>
    </dgm:pt>
    <dgm:pt modelId="{DCA91C0A-1A80-4AA3-844E-6E94173D91E2}">
      <dgm:prSet custT="1"/>
      <dgm:spPr/>
      <dgm:t>
        <a:bodyPr/>
        <a:lstStyle/>
        <a:p>
          <a:r>
            <a:rPr lang="es-MX" sz="1200" dirty="0">
              <a:solidFill>
                <a:sysClr val="windowText" lastClr="000000"/>
              </a:solidFill>
            </a:rPr>
            <a:t>La curva LM es completamente horizontal </a:t>
          </a:r>
        </a:p>
      </dgm:t>
    </dgm:pt>
    <dgm:pt modelId="{7ECA02FD-4CBB-498A-A98D-CBB8E1998B12}" type="parTrans" cxnId="{57A9D9C5-AEC6-4307-AE6B-64C6DFB0FF88}">
      <dgm:prSet/>
      <dgm:spPr/>
      <dgm:t>
        <a:bodyPr/>
        <a:lstStyle/>
        <a:p>
          <a:endParaRPr lang="es-MX"/>
        </a:p>
      </dgm:t>
    </dgm:pt>
    <dgm:pt modelId="{72A59CFD-D92D-4CAF-912F-308B10DABEDF}" type="sibTrans" cxnId="{57A9D9C5-AEC6-4307-AE6B-64C6DFB0FF88}">
      <dgm:prSet/>
      <dgm:spPr/>
      <dgm:t>
        <a:bodyPr/>
        <a:lstStyle/>
        <a:p>
          <a:endParaRPr lang="es-MX"/>
        </a:p>
      </dgm:t>
    </dgm:pt>
    <dgm:pt modelId="{7AA446A8-123D-40F9-9AB7-0B978ED52969}">
      <dgm:prSet phldrT="[Texto]" custT="1"/>
      <dgm:spPr/>
      <dgm:t>
        <a:bodyPr/>
        <a:lstStyle/>
        <a:p>
          <a:r>
            <a:rPr lang="es-MX" sz="800" dirty="0">
              <a:solidFill>
                <a:sysClr val="windowText" lastClr="000000"/>
              </a:solidFill>
            </a:rPr>
            <a:t>La curva IS es completamente vertical </a:t>
          </a:r>
        </a:p>
      </dgm:t>
    </dgm:pt>
    <dgm:pt modelId="{C990A009-B4C9-4978-A080-0B901C270703}" type="sibTrans" cxnId="{D4491DDA-E864-42C4-9129-A622FA5AE7C5}">
      <dgm:prSet/>
      <dgm:spPr/>
      <dgm:t>
        <a:bodyPr/>
        <a:lstStyle/>
        <a:p>
          <a:endParaRPr lang="es-MX"/>
        </a:p>
      </dgm:t>
    </dgm:pt>
    <dgm:pt modelId="{4BEA54BF-CFDC-4638-B89B-70C193D727BB}" type="parTrans" cxnId="{D4491DDA-E864-42C4-9129-A622FA5AE7C5}">
      <dgm:prSet/>
      <dgm:spPr/>
      <dgm:t>
        <a:bodyPr/>
        <a:lstStyle/>
        <a:p>
          <a:endParaRPr lang="es-MX"/>
        </a:p>
      </dgm:t>
    </dgm:pt>
    <dgm:pt modelId="{41463D5E-E07D-4001-A4BB-DC9CF52F21BE}" type="pres">
      <dgm:prSet presAssocID="{EFBE2505-38D3-4798-95DA-B3C80ADB9A51}" presName="composite" presStyleCnt="0">
        <dgm:presLayoutVars>
          <dgm:chMax val="3"/>
          <dgm:animLvl val="lvl"/>
          <dgm:resizeHandles val="exact"/>
        </dgm:presLayoutVars>
      </dgm:prSet>
      <dgm:spPr/>
    </dgm:pt>
    <dgm:pt modelId="{D2C62663-3A09-4092-8F19-4D40533BA41B}" type="pres">
      <dgm:prSet presAssocID="{DCA91C0A-1A80-4AA3-844E-6E94173D91E2}" presName="gear1" presStyleLbl="node1" presStyleIdx="0" presStyleCnt="2">
        <dgm:presLayoutVars>
          <dgm:chMax val="1"/>
          <dgm:bulletEnabled val="1"/>
        </dgm:presLayoutVars>
      </dgm:prSet>
      <dgm:spPr/>
    </dgm:pt>
    <dgm:pt modelId="{8674C9FE-73E3-4CEA-AEEA-9A9212FCC1D3}" type="pres">
      <dgm:prSet presAssocID="{DCA91C0A-1A80-4AA3-844E-6E94173D91E2}" presName="gear1srcNode" presStyleLbl="node1" presStyleIdx="0" presStyleCnt="2"/>
      <dgm:spPr/>
    </dgm:pt>
    <dgm:pt modelId="{441F7731-FF91-4FEB-B12D-0FB025D767C7}" type="pres">
      <dgm:prSet presAssocID="{DCA91C0A-1A80-4AA3-844E-6E94173D91E2}" presName="gear1dstNode" presStyleLbl="node1" presStyleIdx="0" presStyleCnt="2"/>
      <dgm:spPr/>
    </dgm:pt>
    <dgm:pt modelId="{79AF9C3A-0A89-4181-AE4E-566697F069E1}" type="pres">
      <dgm:prSet presAssocID="{7AA446A8-123D-40F9-9AB7-0B978ED52969}" presName="gear2" presStyleLbl="node1" presStyleIdx="1" presStyleCnt="2">
        <dgm:presLayoutVars>
          <dgm:chMax val="1"/>
          <dgm:bulletEnabled val="1"/>
        </dgm:presLayoutVars>
      </dgm:prSet>
      <dgm:spPr/>
    </dgm:pt>
    <dgm:pt modelId="{B1312D8B-8A60-4FF3-BE55-0E405396788F}" type="pres">
      <dgm:prSet presAssocID="{7AA446A8-123D-40F9-9AB7-0B978ED52969}" presName="gear2srcNode" presStyleLbl="node1" presStyleIdx="1" presStyleCnt="2"/>
      <dgm:spPr/>
    </dgm:pt>
    <dgm:pt modelId="{F5107F6B-18F4-4174-847A-EC1FD11286AB}" type="pres">
      <dgm:prSet presAssocID="{7AA446A8-123D-40F9-9AB7-0B978ED52969}" presName="gear2dstNode" presStyleLbl="node1" presStyleIdx="1" presStyleCnt="2"/>
      <dgm:spPr/>
    </dgm:pt>
    <dgm:pt modelId="{7327FE9E-6300-48A8-8B4F-3F6FB47C6F1A}" type="pres">
      <dgm:prSet presAssocID="{72A59CFD-D92D-4CAF-912F-308B10DABEDF}" presName="connector1" presStyleLbl="sibTrans2D1" presStyleIdx="0" presStyleCnt="2"/>
      <dgm:spPr/>
    </dgm:pt>
    <dgm:pt modelId="{2712DB9F-51C1-44B2-A66D-94DDD8EDF62F}" type="pres">
      <dgm:prSet presAssocID="{C990A009-B4C9-4978-A080-0B901C270703}" presName="connector2" presStyleLbl="sibTrans2D1" presStyleIdx="1" presStyleCnt="2"/>
      <dgm:spPr/>
    </dgm:pt>
  </dgm:ptLst>
  <dgm:cxnLst>
    <dgm:cxn modelId="{F8338312-6F56-41E8-9B73-4D41B0884C9F}" type="presOf" srcId="{DCA91C0A-1A80-4AA3-844E-6E94173D91E2}" destId="{8674C9FE-73E3-4CEA-AEEA-9A9212FCC1D3}" srcOrd="1" destOrd="0" presId="urn:microsoft.com/office/officeart/2005/8/layout/gear1"/>
    <dgm:cxn modelId="{833F7129-5AF7-4BEB-9B04-51A93BD61705}" type="presOf" srcId="{DCA91C0A-1A80-4AA3-844E-6E94173D91E2}" destId="{441F7731-FF91-4FEB-B12D-0FB025D767C7}" srcOrd="2" destOrd="0" presId="urn:microsoft.com/office/officeart/2005/8/layout/gear1"/>
    <dgm:cxn modelId="{5E1B0D5B-EC95-495A-8611-78573FA3D29E}" type="presOf" srcId="{7AA446A8-123D-40F9-9AB7-0B978ED52969}" destId="{B1312D8B-8A60-4FF3-BE55-0E405396788F}" srcOrd="1" destOrd="0" presId="urn:microsoft.com/office/officeart/2005/8/layout/gear1"/>
    <dgm:cxn modelId="{E8F1855B-B435-43C1-8ED4-8105157ED021}" type="presOf" srcId="{C990A009-B4C9-4978-A080-0B901C270703}" destId="{2712DB9F-51C1-44B2-A66D-94DDD8EDF62F}" srcOrd="0" destOrd="0" presId="urn:microsoft.com/office/officeart/2005/8/layout/gear1"/>
    <dgm:cxn modelId="{4FD4BDA2-E8D2-4709-9B00-EA52463F267F}" type="presOf" srcId="{DCA91C0A-1A80-4AA3-844E-6E94173D91E2}" destId="{D2C62663-3A09-4092-8F19-4D40533BA41B}" srcOrd="0" destOrd="0" presId="urn:microsoft.com/office/officeart/2005/8/layout/gear1"/>
    <dgm:cxn modelId="{F1554EBE-7C20-4199-A1C6-A2ABB9CB8537}" type="presOf" srcId="{7AA446A8-123D-40F9-9AB7-0B978ED52969}" destId="{79AF9C3A-0A89-4181-AE4E-566697F069E1}" srcOrd="0" destOrd="0" presId="urn:microsoft.com/office/officeart/2005/8/layout/gear1"/>
    <dgm:cxn modelId="{57A9D9C5-AEC6-4307-AE6B-64C6DFB0FF88}" srcId="{EFBE2505-38D3-4798-95DA-B3C80ADB9A51}" destId="{DCA91C0A-1A80-4AA3-844E-6E94173D91E2}" srcOrd="0" destOrd="0" parTransId="{7ECA02FD-4CBB-498A-A98D-CBB8E1998B12}" sibTransId="{72A59CFD-D92D-4CAF-912F-308B10DABEDF}"/>
    <dgm:cxn modelId="{360F94CE-75C2-455A-9EDE-D8587795CEAC}" type="presOf" srcId="{7AA446A8-123D-40F9-9AB7-0B978ED52969}" destId="{F5107F6B-18F4-4174-847A-EC1FD11286AB}" srcOrd="2" destOrd="0" presId="urn:microsoft.com/office/officeart/2005/8/layout/gear1"/>
    <dgm:cxn modelId="{AFD836D7-B699-4CA8-9439-4A0C8BBDA6F8}" type="presOf" srcId="{EFBE2505-38D3-4798-95DA-B3C80ADB9A51}" destId="{41463D5E-E07D-4001-A4BB-DC9CF52F21BE}" srcOrd="0" destOrd="0" presId="urn:microsoft.com/office/officeart/2005/8/layout/gear1"/>
    <dgm:cxn modelId="{D4491DDA-E864-42C4-9129-A622FA5AE7C5}" srcId="{EFBE2505-38D3-4798-95DA-B3C80ADB9A51}" destId="{7AA446A8-123D-40F9-9AB7-0B978ED52969}" srcOrd="1" destOrd="0" parTransId="{4BEA54BF-CFDC-4638-B89B-70C193D727BB}" sibTransId="{C990A009-B4C9-4978-A080-0B901C270703}"/>
    <dgm:cxn modelId="{603E05DF-4197-45DA-BBF0-37DCC5B402C6}" type="presOf" srcId="{72A59CFD-D92D-4CAF-912F-308B10DABEDF}" destId="{7327FE9E-6300-48A8-8B4F-3F6FB47C6F1A}" srcOrd="0" destOrd="0" presId="urn:microsoft.com/office/officeart/2005/8/layout/gear1"/>
    <dgm:cxn modelId="{B7B9D1BF-8891-43AD-99B6-DCD6DDA4252D}" type="presParOf" srcId="{41463D5E-E07D-4001-A4BB-DC9CF52F21BE}" destId="{D2C62663-3A09-4092-8F19-4D40533BA41B}" srcOrd="0" destOrd="0" presId="urn:microsoft.com/office/officeart/2005/8/layout/gear1"/>
    <dgm:cxn modelId="{D614B7D9-AE42-40D6-8C4E-D57E17B1EB32}" type="presParOf" srcId="{41463D5E-E07D-4001-A4BB-DC9CF52F21BE}" destId="{8674C9FE-73E3-4CEA-AEEA-9A9212FCC1D3}" srcOrd="1" destOrd="0" presId="urn:microsoft.com/office/officeart/2005/8/layout/gear1"/>
    <dgm:cxn modelId="{ADB271E3-7ADF-4B26-98AE-719C826452C2}" type="presParOf" srcId="{41463D5E-E07D-4001-A4BB-DC9CF52F21BE}" destId="{441F7731-FF91-4FEB-B12D-0FB025D767C7}" srcOrd="2" destOrd="0" presId="urn:microsoft.com/office/officeart/2005/8/layout/gear1"/>
    <dgm:cxn modelId="{CC7E1483-337F-4AFE-AF04-02382DFA3AB5}" type="presParOf" srcId="{41463D5E-E07D-4001-A4BB-DC9CF52F21BE}" destId="{79AF9C3A-0A89-4181-AE4E-566697F069E1}" srcOrd="3" destOrd="0" presId="urn:microsoft.com/office/officeart/2005/8/layout/gear1"/>
    <dgm:cxn modelId="{4E7FBC60-C3B5-464E-9C00-D68467C7435A}" type="presParOf" srcId="{41463D5E-E07D-4001-A4BB-DC9CF52F21BE}" destId="{B1312D8B-8A60-4FF3-BE55-0E405396788F}" srcOrd="4" destOrd="0" presId="urn:microsoft.com/office/officeart/2005/8/layout/gear1"/>
    <dgm:cxn modelId="{D2A83174-7FA0-4834-8BA8-51634A644B19}" type="presParOf" srcId="{41463D5E-E07D-4001-A4BB-DC9CF52F21BE}" destId="{F5107F6B-18F4-4174-847A-EC1FD11286AB}" srcOrd="5" destOrd="0" presId="urn:microsoft.com/office/officeart/2005/8/layout/gear1"/>
    <dgm:cxn modelId="{ADB58F95-D108-406F-AF1F-4ADF4CF072F2}" type="presParOf" srcId="{41463D5E-E07D-4001-A4BB-DC9CF52F21BE}" destId="{7327FE9E-6300-48A8-8B4F-3F6FB47C6F1A}" srcOrd="6" destOrd="0" presId="urn:microsoft.com/office/officeart/2005/8/layout/gear1"/>
    <dgm:cxn modelId="{3D153EC9-8A0B-411E-B2EE-05EA4D696F62}" type="presParOf" srcId="{41463D5E-E07D-4001-A4BB-DC9CF52F21BE}" destId="{2712DB9F-51C1-44B2-A66D-94DDD8EDF62F}" srcOrd="7"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04CF43-B280-45B8-832E-B54412409D80}"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s-MX"/>
        </a:p>
      </dgm:t>
    </dgm:pt>
    <dgm:pt modelId="{A023EE83-7005-42CA-B090-1DDC375214A7}">
      <dgm:prSet phldrT="[Texto]"/>
      <dgm:spPr/>
      <dgm:t>
        <a:bodyPr/>
        <a:lstStyle/>
        <a:p>
          <a:r>
            <a:rPr lang="es-MX" dirty="0"/>
            <a:t>1</a:t>
          </a:r>
        </a:p>
      </dgm:t>
    </dgm:pt>
    <dgm:pt modelId="{FC34120D-5563-4AF3-9768-7F0F37FBA85A}" type="parTrans" cxnId="{94030736-6E8B-43EA-A16E-464834475547}">
      <dgm:prSet/>
      <dgm:spPr/>
      <dgm:t>
        <a:bodyPr/>
        <a:lstStyle/>
        <a:p>
          <a:endParaRPr lang="es-MX"/>
        </a:p>
      </dgm:t>
    </dgm:pt>
    <dgm:pt modelId="{CE31BD6A-B83A-44ED-817B-B608B717DADC}" type="sibTrans" cxnId="{94030736-6E8B-43EA-A16E-464834475547}">
      <dgm:prSet/>
      <dgm:spPr/>
      <dgm:t>
        <a:bodyPr/>
        <a:lstStyle/>
        <a:p>
          <a:endParaRPr lang="es-MX"/>
        </a:p>
      </dgm:t>
    </dgm:pt>
    <dgm:pt modelId="{37E363C0-9692-4D7F-9155-5EF1957F0D82}">
      <dgm:prSet phldrT="[Texto]"/>
      <dgm:spPr/>
      <dgm:t>
        <a:bodyPr/>
        <a:lstStyle/>
        <a:p>
          <a:r>
            <a:rPr lang="es-MX" dirty="0"/>
            <a:t>El ahorro de las familias y/o los créditos netos procedentes del exterior son las únicas fuentes de financiación del déficit público.</a:t>
          </a:r>
        </a:p>
      </dgm:t>
    </dgm:pt>
    <dgm:pt modelId="{8966DCC0-DCD0-4CEC-BEA9-FC8AF1678C4E}" type="parTrans" cxnId="{EEC98A3A-96E2-4FAB-85F1-017348BD1546}">
      <dgm:prSet/>
      <dgm:spPr/>
      <dgm:t>
        <a:bodyPr/>
        <a:lstStyle/>
        <a:p>
          <a:endParaRPr lang="es-MX"/>
        </a:p>
      </dgm:t>
    </dgm:pt>
    <dgm:pt modelId="{B2471531-6865-45B3-8C4B-95B79BE4B86B}" type="sibTrans" cxnId="{EEC98A3A-96E2-4FAB-85F1-017348BD1546}">
      <dgm:prSet/>
      <dgm:spPr/>
      <dgm:t>
        <a:bodyPr/>
        <a:lstStyle/>
        <a:p>
          <a:endParaRPr lang="es-MX"/>
        </a:p>
      </dgm:t>
    </dgm:pt>
    <dgm:pt modelId="{E2C1EFDF-77E3-44D5-9838-641F7FCA5FAA}">
      <dgm:prSet phldrT="[Texto]"/>
      <dgm:spPr/>
      <dgm:t>
        <a:bodyPr/>
        <a:lstStyle/>
        <a:p>
          <a:r>
            <a:rPr lang="es-MX" dirty="0"/>
            <a:t>2</a:t>
          </a:r>
        </a:p>
      </dgm:t>
    </dgm:pt>
    <dgm:pt modelId="{9E5D44FC-D3FF-4AF5-A706-9C03C49772ED}" type="parTrans" cxnId="{7BCEE622-AA6B-47A8-A100-F02C785204C5}">
      <dgm:prSet/>
      <dgm:spPr/>
      <dgm:t>
        <a:bodyPr/>
        <a:lstStyle/>
        <a:p>
          <a:endParaRPr lang="es-MX"/>
        </a:p>
      </dgm:t>
    </dgm:pt>
    <dgm:pt modelId="{3FA65656-4387-4F9C-9416-F342D6D3F52D}" type="sibTrans" cxnId="{7BCEE622-AA6B-47A8-A100-F02C785204C5}">
      <dgm:prSet/>
      <dgm:spPr/>
      <dgm:t>
        <a:bodyPr/>
        <a:lstStyle/>
        <a:p>
          <a:endParaRPr lang="es-MX"/>
        </a:p>
      </dgm:t>
    </dgm:pt>
    <dgm:pt modelId="{72696749-A7F6-4200-BF01-F0F720A23561}">
      <dgm:prSet phldrT="[Texto]"/>
      <dgm:spPr/>
      <dgm:t>
        <a:bodyPr/>
        <a:lstStyle/>
        <a:p>
          <a:r>
            <a:rPr lang="es-MX" dirty="0"/>
            <a:t>De la diferencia existente entre el gasto de inversión privado y el ahorro de las empresas.</a:t>
          </a:r>
        </a:p>
      </dgm:t>
    </dgm:pt>
    <dgm:pt modelId="{96212A00-9FAC-4C94-9ACE-BCF2B691EF8D}" type="parTrans" cxnId="{49E120D8-4E03-421D-80FC-283533AEE01D}">
      <dgm:prSet/>
      <dgm:spPr/>
      <dgm:t>
        <a:bodyPr/>
        <a:lstStyle/>
        <a:p>
          <a:endParaRPr lang="es-MX"/>
        </a:p>
      </dgm:t>
    </dgm:pt>
    <dgm:pt modelId="{8FC82DF1-21BC-463E-90EB-C01F707B4522}" type="sibTrans" cxnId="{49E120D8-4E03-421D-80FC-283533AEE01D}">
      <dgm:prSet/>
      <dgm:spPr/>
      <dgm:t>
        <a:bodyPr/>
        <a:lstStyle/>
        <a:p>
          <a:endParaRPr lang="es-MX"/>
        </a:p>
      </dgm:t>
    </dgm:pt>
    <dgm:pt modelId="{F9F5683A-68F4-4CB9-8F28-190E533F173C}">
      <dgm:prSet phldrT="[Texto]"/>
      <dgm:spPr/>
      <dgm:t>
        <a:bodyPr/>
        <a:lstStyle/>
        <a:p>
          <a:r>
            <a:rPr lang="es-MX" dirty="0">
              <a:latin typeface="Calibri" panose="020F0502020204030204" pitchFamily="34" charset="0"/>
            </a:rPr>
            <a:t>●</a:t>
          </a:r>
          <a:endParaRPr lang="es-MX" dirty="0"/>
        </a:p>
      </dgm:t>
    </dgm:pt>
    <dgm:pt modelId="{4FB9D938-DE59-4B03-9CA7-667911301E95}" type="parTrans" cxnId="{29A536CD-CDB1-420A-A4CB-BCA7E0885993}">
      <dgm:prSet/>
      <dgm:spPr/>
      <dgm:t>
        <a:bodyPr/>
        <a:lstStyle/>
        <a:p>
          <a:endParaRPr lang="es-MX"/>
        </a:p>
      </dgm:t>
    </dgm:pt>
    <dgm:pt modelId="{B47BBAEC-C028-4B48-856C-D94DBB9B8943}" type="sibTrans" cxnId="{29A536CD-CDB1-420A-A4CB-BCA7E0885993}">
      <dgm:prSet/>
      <dgm:spPr/>
      <dgm:t>
        <a:bodyPr/>
        <a:lstStyle/>
        <a:p>
          <a:endParaRPr lang="es-MX"/>
        </a:p>
      </dgm:t>
    </dgm:pt>
    <dgm:pt modelId="{360397AA-A32B-49A9-9FF4-FA8C54683913}">
      <dgm:prSet phldrT="[Texto]"/>
      <dgm:spPr/>
      <dgm:t>
        <a:bodyPr/>
        <a:lstStyle/>
        <a:p>
          <a:r>
            <a:rPr lang="es-MX" dirty="0"/>
            <a:t>El ahorro privado se incremente en la misma cuantía que el déficit, las restantes partidas de la ecuación fundamental de la renta nacional no se alterarán. </a:t>
          </a:r>
        </a:p>
      </dgm:t>
    </dgm:pt>
    <dgm:pt modelId="{87F2A040-360F-4C62-B0B1-9032DEECE20D}" type="parTrans" cxnId="{BBBA614E-8563-4475-B268-E0CC53954C9F}">
      <dgm:prSet/>
      <dgm:spPr/>
      <dgm:t>
        <a:bodyPr/>
        <a:lstStyle/>
        <a:p>
          <a:endParaRPr lang="es-MX"/>
        </a:p>
      </dgm:t>
    </dgm:pt>
    <dgm:pt modelId="{DAA1695F-4551-487A-A707-05073F499EEC}" type="sibTrans" cxnId="{BBBA614E-8563-4475-B268-E0CC53954C9F}">
      <dgm:prSet/>
      <dgm:spPr/>
      <dgm:t>
        <a:bodyPr/>
        <a:lstStyle/>
        <a:p>
          <a:endParaRPr lang="es-MX"/>
        </a:p>
      </dgm:t>
    </dgm:pt>
    <dgm:pt modelId="{02198DA0-ACDC-412B-A905-968709D0CD15}" type="pres">
      <dgm:prSet presAssocID="{5F04CF43-B280-45B8-832E-B54412409D80}" presName="linearFlow" presStyleCnt="0">
        <dgm:presLayoutVars>
          <dgm:dir/>
          <dgm:animLvl val="lvl"/>
          <dgm:resizeHandles val="exact"/>
        </dgm:presLayoutVars>
      </dgm:prSet>
      <dgm:spPr/>
    </dgm:pt>
    <dgm:pt modelId="{11437F51-3908-4DF7-AC78-25D726ED3813}" type="pres">
      <dgm:prSet presAssocID="{A023EE83-7005-42CA-B090-1DDC375214A7}" presName="composite" presStyleCnt="0"/>
      <dgm:spPr/>
    </dgm:pt>
    <dgm:pt modelId="{7E378FFA-F6BD-4DCF-9E26-E376680372B3}" type="pres">
      <dgm:prSet presAssocID="{A023EE83-7005-42CA-B090-1DDC375214A7}" presName="parentText" presStyleLbl="alignNode1" presStyleIdx="0" presStyleCnt="3">
        <dgm:presLayoutVars>
          <dgm:chMax val="1"/>
          <dgm:bulletEnabled val="1"/>
        </dgm:presLayoutVars>
      </dgm:prSet>
      <dgm:spPr/>
    </dgm:pt>
    <dgm:pt modelId="{BE6FA684-BD49-4669-A25B-D3E0F5D6262C}" type="pres">
      <dgm:prSet presAssocID="{A023EE83-7005-42CA-B090-1DDC375214A7}" presName="descendantText" presStyleLbl="alignAcc1" presStyleIdx="0" presStyleCnt="3">
        <dgm:presLayoutVars>
          <dgm:bulletEnabled val="1"/>
        </dgm:presLayoutVars>
      </dgm:prSet>
      <dgm:spPr/>
    </dgm:pt>
    <dgm:pt modelId="{CE68FBF4-DCA4-4E7E-913C-6A32D5712BD0}" type="pres">
      <dgm:prSet presAssocID="{CE31BD6A-B83A-44ED-817B-B608B717DADC}" presName="sp" presStyleCnt="0"/>
      <dgm:spPr/>
    </dgm:pt>
    <dgm:pt modelId="{66DE84E3-ED63-4361-A470-310801BB74A6}" type="pres">
      <dgm:prSet presAssocID="{E2C1EFDF-77E3-44D5-9838-641F7FCA5FAA}" presName="composite" presStyleCnt="0"/>
      <dgm:spPr/>
    </dgm:pt>
    <dgm:pt modelId="{B1FD5E81-970B-4BD2-9C71-8668ACCCDBF3}" type="pres">
      <dgm:prSet presAssocID="{E2C1EFDF-77E3-44D5-9838-641F7FCA5FAA}" presName="parentText" presStyleLbl="alignNode1" presStyleIdx="1" presStyleCnt="3">
        <dgm:presLayoutVars>
          <dgm:chMax val="1"/>
          <dgm:bulletEnabled val="1"/>
        </dgm:presLayoutVars>
      </dgm:prSet>
      <dgm:spPr/>
    </dgm:pt>
    <dgm:pt modelId="{EFB08F73-FF20-4B65-944A-298498A1739C}" type="pres">
      <dgm:prSet presAssocID="{E2C1EFDF-77E3-44D5-9838-641F7FCA5FAA}" presName="descendantText" presStyleLbl="alignAcc1" presStyleIdx="1" presStyleCnt="3">
        <dgm:presLayoutVars>
          <dgm:bulletEnabled val="1"/>
        </dgm:presLayoutVars>
      </dgm:prSet>
      <dgm:spPr/>
    </dgm:pt>
    <dgm:pt modelId="{6D189DD2-57C3-4B6A-A345-10EC4D54DF9E}" type="pres">
      <dgm:prSet presAssocID="{3FA65656-4387-4F9C-9416-F342D6D3F52D}" presName="sp" presStyleCnt="0"/>
      <dgm:spPr/>
    </dgm:pt>
    <dgm:pt modelId="{51D1D959-0C32-43DF-B090-66C9C7B3B0E4}" type="pres">
      <dgm:prSet presAssocID="{F9F5683A-68F4-4CB9-8F28-190E533F173C}" presName="composite" presStyleCnt="0"/>
      <dgm:spPr/>
    </dgm:pt>
    <dgm:pt modelId="{45493CA9-94C7-408F-9BAD-4F238681F599}" type="pres">
      <dgm:prSet presAssocID="{F9F5683A-68F4-4CB9-8F28-190E533F173C}" presName="parentText" presStyleLbl="alignNode1" presStyleIdx="2" presStyleCnt="3">
        <dgm:presLayoutVars>
          <dgm:chMax val="1"/>
          <dgm:bulletEnabled val="1"/>
        </dgm:presLayoutVars>
      </dgm:prSet>
      <dgm:spPr/>
    </dgm:pt>
    <dgm:pt modelId="{9E5E0527-5A75-4CBF-8D9F-E25E572840AB}" type="pres">
      <dgm:prSet presAssocID="{F9F5683A-68F4-4CB9-8F28-190E533F173C}" presName="descendantText" presStyleLbl="alignAcc1" presStyleIdx="2" presStyleCnt="3">
        <dgm:presLayoutVars>
          <dgm:bulletEnabled val="1"/>
        </dgm:presLayoutVars>
      </dgm:prSet>
      <dgm:spPr/>
    </dgm:pt>
  </dgm:ptLst>
  <dgm:cxnLst>
    <dgm:cxn modelId="{7BCEE622-AA6B-47A8-A100-F02C785204C5}" srcId="{5F04CF43-B280-45B8-832E-B54412409D80}" destId="{E2C1EFDF-77E3-44D5-9838-641F7FCA5FAA}" srcOrd="1" destOrd="0" parTransId="{9E5D44FC-D3FF-4AF5-A706-9C03C49772ED}" sibTransId="{3FA65656-4387-4F9C-9416-F342D6D3F52D}"/>
    <dgm:cxn modelId="{94030736-6E8B-43EA-A16E-464834475547}" srcId="{5F04CF43-B280-45B8-832E-B54412409D80}" destId="{A023EE83-7005-42CA-B090-1DDC375214A7}" srcOrd="0" destOrd="0" parTransId="{FC34120D-5563-4AF3-9768-7F0F37FBA85A}" sibTransId="{CE31BD6A-B83A-44ED-817B-B608B717DADC}"/>
    <dgm:cxn modelId="{F1716036-D13D-41EE-8D11-52A012121128}" type="presOf" srcId="{F9F5683A-68F4-4CB9-8F28-190E533F173C}" destId="{45493CA9-94C7-408F-9BAD-4F238681F599}" srcOrd="0" destOrd="0" presId="urn:microsoft.com/office/officeart/2005/8/layout/chevron2"/>
    <dgm:cxn modelId="{EEC98A3A-96E2-4FAB-85F1-017348BD1546}" srcId="{A023EE83-7005-42CA-B090-1DDC375214A7}" destId="{37E363C0-9692-4D7F-9155-5EF1957F0D82}" srcOrd="0" destOrd="0" parTransId="{8966DCC0-DCD0-4CEC-BEA9-FC8AF1678C4E}" sibTransId="{B2471531-6865-45B3-8C4B-95B79BE4B86B}"/>
    <dgm:cxn modelId="{BBBA614E-8563-4475-B268-E0CC53954C9F}" srcId="{F9F5683A-68F4-4CB9-8F28-190E533F173C}" destId="{360397AA-A32B-49A9-9FF4-FA8C54683913}" srcOrd="0" destOrd="0" parTransId="{87F2A040-360F-4C62-B0B1-9032DEECE20D}" sibTransId="{DAA1695F-4551-487A-A707-05073F499EEC}"/>
    <dgm:cxn modelId="{1742E450-3051-4857-A20B-FA7C4220826B}" type="presOf" srcId="{37E363C0-9692-4D7F-9155-5EF1957F0D82}" destId="{BE6FA684-BD49-4669-A25B-D3E0F5D6262C}" srcOrd="0" destOrd="0" presId="urn:microsoft.com/office/officeart/2005/8/layout/chevron2"/>
    <dgm:cxn modelId="{FEF99075-F568-4B08-914A-EF9BDF41366A}" type="presOf" srcId="{360397AA-A32B-49A9-9FF4-FA8C54683913}" destId="{9E5E0527-5A75-4CBF-8D9F-E25E572840AB}" srcOrd="0" destOrd="0" presId="urn:microsoft.com/office/officeart/2005/8/layout/chevron2"/>
    <dgm:cxn modelId="{45D7C87C-079F-4BF8-B3DF-8AB031B246DA}" type="presOf" srcId="{A023EE83-7005-42CA-B090-1DDC375214A7}" destId="{7E378FFA-F6BD-4DCF-9E26-E376680372B3}" srcOrd="0" destOrd="0" presId="urn:microsoft.com/office/officeart/2005/8/layout/chevron2"/>
    <dgm:cxn modelId="{FF4E9499-9B04-4001-A6B9-80D9DE1031F6}" type="presOf" srcId="{E2C1EFDF-77E3-44D5-9838-641F7FCA5FAA}" destId="{B1FD5E81-970B-4BD2-9C71-8668ACCCDBF3}" srcOrd="0" destOrd="0" presId="urn:microsoft.com/office/officeart/2005/8/layout/chevron2"/>
    <dgm:cxn modelId="{B2A66DB4-5E39-4B04-AAB6-06E025E89B17}" type="presOf" srcId="{72696749-A7F6-4200-BF01-F0F720A23561}" destId="{EFB08F73-FF20-4B65-944A-298498A1739C}" srcOrd="0" destOrd="0" presId="urn:microsoft.com/office/officeart/2005/8/layout/chevron2"/>
    <dgm:cxn modelId="{29A536CD-CDB1-420A-A4CB-BCA7E0885993}" srcId="{5F04CF43-B280-45B8-832E-B54412409D80}" destId="{F9F5683A-68F4-4CB9-8F28-190E533F173C}" srcOrd="2" destOrd="0" parTransId="{4FB9D938-DE59-4B03-9CA7-667911301E95}" sibTransId="{B47BBAEC-C028-4B48-856C-D94DBB9B8943}"/>
    <dgm:cxn modelId="{980C47D4-6F5C-4AB3-85BB-C7BEBD529943}" type="presOf" srcId="{5F04CF43-B280-45B8-832E-B54412409D80}" destId="{02198DA0-ACDC-412B-A905-968709D0CD15}" srcOrd="0" destOrd="0" presId="urn:microsoft.com/office/officeart/2005/8/layout/chevron2"/>
    <dgm:cxn modelId="{49E120D8-4E03-421D-80FC-283533AEE01D}" srcId="{E2C1EFDF-77E3-44D5-9838-641F7FCA5FAA}" destId="{72696749-A7F6-4200-BF01-F0F720A23561}" srcOrd="0" destOrd="0" parTransId="{96212A00-9FAC-4C94-9ACE-BCF2B691EF8D}" sibTransId="{8FC82DF1-21BC-463E-90EB-C01F707B4522}"/>
    <dgm:cxn modelId="{BEFD4688-B31D-4EB8-9F52-88FDD8718E38}" type="presParOf" srcId="{02198DA0-ACDC-412B-A905-968709D0CD15}" destId="{11437F51-3908-4DF7-AC78-25D726ED3813}" srcOrd="0" destOrd="0" presId="urn:microsoft.com/office/officeart/2005/8/layout/chevron2"/>
    <dgm:cxn modelId="{692BD3C4-EC17-4E9F-BB36-6B0D93B986BA}" type="presParOf" srcId="{11437F51-3908-4DF7-AC78-25D726ED3813}" destId="{7E378FFA-F6BD-4DCF-9E26-E376680372B3}" srcOrd="0" destOrd="0" presId="urn:microsoft.com/office/officeart/2005/8/layout/chevron2"/>
    <dgm:cxn modelId="{7F3E403C-DF6C-4416-9157-D498BF82175E}" type="presParOf" srcId="{11437F51-3908-4DF7-AC78-25D726ED3813}" destId="{BE6FA684-BD49-4669-A25B-D3E0F5D6262C}" srcOrd="1" destOrd="0" presId="urn:microsoft.com/office/officeart/2005/8/layout/chevron2"/>
    <dgm:cxn modelId="{4FF0AA96-5C8F-4D0C-A7C2-0373F61ADBE0}" type="presParOf" srcId="{02198DA0-ACDC-412B-A905-968709D0CD15}" destId="{CE68FBF4-DCA4-4E7E-913C-6A32D5712BD0}" srcOrd="1" destOrd="0" presId="urn:microsoft.com/office/officeart/2005/8/layout/chevron2"/>
    <dgm:cxn modelId="{1D1911CC-D8B0-4B8A-96E8-EF2F40C8204D}" type="presParOf" srcId="{02198DA0-ACDC-412B-A905-968709D0CD15}" destId="{66DE84E3-ED63-4361-A470-310801BB74A6}" srcOrd="2" destOrd="0" presId="urn:microsoft.com/office/officeart/2005/8/layout/chevron2"/>
    <dgm:cxn modelId="{4CA710B3-1F02-43E1-B153-0CCF43C27A9B}" type="presParOf" srcId="{66DE84E3-ED63-4361-A470-310801BB74A6}" destId="{B1FD5E81-970B-4BD2-9C71-8668ACCCDBF3}" srcOrd="0" destOrd="0" presId="urn:microsoft.com/office/officeart/2005/8/layout/chevron2"/>
    <dgm:cxn modelId="{E28E37C8-FBE7-41D4-962F-8EA3D5B12C27}" type="presParOf" srcId="{66DE84E3-ED63-4361-A470-310801BB74A6}" destId="{EFB08F73-FF20-4B65-944A-298498A1739C}" srcOrd="1" destOrd="0" presId="urn:microsoft.com/office/officeart/2005/8/layout/chevron2"/>
    <dgm:cxn modelId="{8D25AD4F-E834-455D-9DF7-16286595DF29}" type="presParOf" srcId="{02198DA0-ACDC-412B-A905-968709D0CD15}" destId="{6D189DD2-57C3-4B6A-A345-10EC4D54DF9E}" srcOrd="3" destOrd="0" presId="urn:microsoft.com/office/officeart/2005/8/layout/chevron2"/>
    <dgm:cxn modelId="{933C0AE0-FFC5-484A-AD2C-D5D710A7038A}" type="presParOf" srcId="{02198DA0-ACDC-412B-A905-968709D0CD15}" destId="{51D1D959-0C32-43DF-B090-66C9C7B3B0E4}" srcOrd="4" destOrd="0" presId="urn:microsoft.com/office/officeart/2005/8/layout/chevron2"/>
    <dgm:cxn modelId="{E416882D-B196-4573-B349-DE9B641DE872}" type="presParOf" srcId="{51D1D959-0C32-43DF-B090-66C9C7B3B0E4}" destId="{45493CA9-94C7-408F-9BAD-4F238681F599}" srcOrd="0" destOrd="0" presId="urn:microsoft.com/office/officeart/2005/8/layout/chevron2"/>
    <dgm:cxn modelId="{AC016008-AE24-4CA5-8229-6AB8A7D75DF7}" type="presParOf" srcId="{51D1D959-0C32-43DF-B090-66C9C7B3B0E4}" destId="{9E5E0527-5A75-4CBF-8D9F-E25E572840A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E6AAF2A-11CB-4651-AE7A-AA024DD79268}" type="doc">
      <dgm:prSet loTypeId="urn:microsoft.com/office/officeart/2005/8/layout/list1" loCatId="list" qsTypeId="urn:microsoft.com/office/officeart/2005/8/quickstyle/simple1" qsCatId="simple" csTypeId="urn:microsoft.com/office/officeart/2005/8/colors/accent2_4" csCatId="accent2" phldr="1"/>
      <dgm:spPr/>
      <dgm:t>
        <a:bodyPr/>
        <a:lstStyle/>
        <a:p>
          <a:endParaRPr lang="es-MX"/>
        </a:p>
      </dgm:t>
    </dgm:pt>
    <dgm:pt modelId="{CB3AF779-25F1-48DA-91F3-3F12CCE859EC}">
      <dgm:prSet custT="1"/>
      <dgm:spPr/>
      <dgm:t>
        <a:bodyPr/>
        <a:lstStyle/>
        <a:p>
          <a:r>
            <a:rPr lang="es-MX" sz="1000" dirty="0"/>
            <a:t> </a:t>
          </a:r>
          <a:r>
            <a:rPr lang="es-MX" sz="1800" dirty="0">
              <a:solidFill>
                <a:srgbClr val="FFFFFF"/>
              </a:solidFill>
            </a:rPr>
            <a:t>Los agentes privados puede que tomen en consideración todas sus obligaciones futuras en materia impositiva.</a:t>
          </a:r>
        </a:p>
      </dgm:t>
    </dgm:pt>
    <dgm:pt modelId="{B0EFB17B-1AF6-4C9E-948B-4F5D98627152}" type="parTrans" cxnId="{D7A48BF1-969C-4A39-AF53-2D3706E82CA1}">
      <dgm:prSet/>
      <dgm:spPr/>
      <dgm:t>
        <a:bodyPr/>
        <a:lstStyle/>
        <a:p>
          <a:endParaRPr lang="es-MX"/>
        </a:p>
      </dgm:t>
    </dgm:pt>
    <dgm:pt modelId="{39330AC4-2DEE-4CB5-A28D-BD5F37313960}" type="sibTrans" cxnId="{D7A48BF1-969C-4A39-AF53-2D3706E82CA1}">
      <dgm:prSet/>
      <dgm:spPr/>
      <dgm:t>
        <a:bodyPr/>
        <a:lstStyle/>
        <a:p>
          <a:endParaRPr lang="es-MX"/>
        </a:p>
      </dgm:t>
    </dgm:pt>
    <dgm:pt modelId="{A521F950-C0A3-4A70-9D06-6951A1704BD7}">
      <dgm:prSet custT="1"/>
      <dgm:spPr/>
      <dgm:t>
        <a:bodyPr/>
        <a:lstStyle/>
        <a:p>
          <a:r>
            <a:rPr lang="es-MX" sz="1600" dirty="0">
              <a:solidFill>
                <a:schemeClr val="tx1"/>
              </a:solidFill>
            </a:rPr>
            <a:t> La conclusión de Barro de que la racionalidad de los individuos les lleva a descontar totalmente los impuestos futuros tropieza con una evidencia empírica</a:t>
          </a:r>
        </a:p>
      </dgm:t>
    </dgm:pt>
    <dgm:pt modelId="{DBF23B2A-28B9-4D9A-9107-7A05DB5B0B58}" type="sibTrans" cxnId="{5D40AA55-37BD-44D3-92CC-16218B35251F}">
      <dgm:prSet/>
      <dgm:spPr/>
      <dgm:t>
        <a:bodyPr/>
        <a:lstStyle/>
        <a:p>
          <a:endParaRPr lang="es-MX"/>
        </a:p>
      </dgm:t>
    </dgm:pt>
    <dgm:pt modelId="{7965A87D-91AF-4002-ACF7-2DAB1B4E3C5B}" type="parTrans" cxnId="{5D40AA55-37BD-44D3-92CC-16218B35251F}">
      <dgm:prSet/>
      <dgm:spPr/>
      <dgm:t>
        <a:bodyPr/>
        <a:lstStyle/>
        <a:p>
          <a:endParaRPr lang="es-MX"/>
        </a:p>
      </dgm:t>
    </dgm:pt>
    <dgm:pt modelId="{882F9772-6517-41A6-854D-D2F5D79E2C77}">
      <dgm:prSet custT="1"/>
      <dgm:spPr/>
      <dgm:t>
        <a:bodyPr/>
        <a:lstStyle/>
        <a:p>
          <a:r>
            <a:rPr lang="es-MX" sz="1600" dirty="0">
              <a:solidFill>
                <a:schemeClr val="tx1"/>
              </a:solidFill>
              <a:effectLst/>
            </a:rPr>
            <a:t>Un gobierno puede emitir bonos sin necesidad de tener que financiarlos en el futuro con impuestos</a:t>
          </a:r>
        </a:p>
      </dgm:t>
    </dgm:pt>
    <dgm:pt modelId="{6FAE9B35-ED07-4999-986D-6A9C4C603F99}" type="parTrans" cxnId="{A82E730C-DAC7-4499-B143-79436A20EABF}">
      <dgm:prSet/>
      <dgm:spPr/>
      <dgm:t>
        <a:bodyPr/>
        <a:lstStyle/>
        <a:p>
          <a:endParaRPr lang="es-MX"/>
        </a:p>
      </dgm:t>
    </dgm:pt>
    <dgm:pt modelId="{4D0511D4-389C-4EC1-B16D-3E2E5F1F324F}" type="sibTrans" cxnId="{A82E730C-DAC7-4499-B143-79436A20EABF}">
      <dgm:prSet/>
      <dgm:spPr/>
      <dgm:t>
        <a:bodyPr/>
        <a:lstStyle/>
        <a:p>
          <a:endParaRPr lang="es-MX"/>
        </a:p>
      </dgm:t>
    </dgm:pt>
    <dgm:pt modelId="{846F8254-4052-40F1-B936-2D6522A4DB53}">
      <dgm:prSet custT="1"/>
      <dgm:spPr/>
      <dgm:t>
        <a:bodyPr/>
        <a:lstStyle/>
        <a:p>
          <a:r>
            <a:rPr lang="es-MX" sz="1600" dirty="0">
              <a:solidFill>
                <a:schemeClr val="tx1"/>
              </a:solidFill>
            </a:rPr>
            <a:t> La equivalencia </a:t>
          </a:r>
          <a:r>
            <a:rPr lang="es-MX" sz="1600" dirty="0" err="1">
              <a:solidFill>
                <a:schemeClr val="tx1"/>
              </a:solidFill>
            </a:rPr>
            <a:t>ricardiana</a:t>
          </a:r>
          <a:r>
            <a:rPr lang="es-MX" sz="1600" dirty="0">
              <a:solidFill>
                <a:schemeClr val="tx1"/>
              </a:solidFill>
            </a:rPr>
            <a:t> asume que los impuestos son neutrales son de suma cero</a:t>
          </a:r>
        </a:p>
      </dgm:t>
    </dgm:pt>
    <dgm:pt modelId="{1CAE721A-9F21-426F-A54A-05321534F8B6}" type="parTrans" cxnId="{A7044EE8-59AB-432D-BBDC-6EB0E9C632FD}">
      <dgm:prSet/>
      <dgm:spPr/>
      <dgm:t>
        <a:bodyPr/>
        <a:lstStyle/>
        <a:p>
          <a:endParaRPr lang="es-MX"/>
        </a:p>
      </dgm:t>
    </dgm:pt>
    <dgm:pt modelId="{B1A55405-9B4B-4FC3-A282-5EE5EDB8406B}" type="sibTrans" cxnId="{A7044EE8-59AB-432D-BBDC-6EB0E9C632FD}">
      <dgm:prSet/>
      <dgm:spPr/>
      <dgm:t>
        <a:bodyPr/>
        <a:lstStyle/>
        <a:p>
          <a:endParaRPr lang="es-MX"/>
        </a:p>
      </dgm:t>
    </dgm:pt>
    <dgm:pt modelId="{854CC944-BD72-4961-8747-43D9368BF729}" type="pres">
      <dgm:prSet presAssocID="{FE6AAF2A-11CB-4651-AE7A-AA024DD79268}" presName="linear" presStyleCnt="0">
        <dgm:presLayoutVars>
          <dgm:dir/>
          <dgm:animLvl val="lvl"/>
          <dgm:resizeHandles val="exact"/>
        </dgm:presLayoutVars>
      </dgm:prSet>
      <dgm:spPr/>
    </dgm:pt>
    <dgm:pt modelId="{5B08046E-986D-4B1C-843C-99F6A93509AE}" type="pres">
      <dgm:prSet presAssocID="{CB3AF779-25F1-48DA-91F3-3F12CCE859EC}" presName="parentLin" presStyleCnt="0"/>
      <dgm:spPr/>
    </dgm:pt>
    <dgm:pt modelId="{398E0821-28F8-4828-B017-56837E8B21DF}" type="pres">
      <dgm:prSet presAssocID="{CB3AF779-25F1-48DA-91F3-3F12CCE859EC}" presName="parentLeftMargin" presStyleLbl="node1" presStyleIdx="0" presStyleCnt="4"/>
      <dgm:spPr/>
    </dgm:pt>
    <dgm:pt modelId="{97C05185-7152-40D9-BCEE-C3C5314DA641}" type="pres">
      <dgm:prSet presAssocID="{CB3AF779-25F1-48DA-91F3-3F12CCE859EC}" presName="parentText" presStyleLbl="node1" presStyleIdx="0" presStyleCnt="4" custLinFactNeighborX="-15482" custLinFactNeighborY="1745">
        <dgm:presLayoutVars>
          <dgm:chMax val="0"/>
          <dgm:bulletEnabled val="1"/>
        </dgm:presLayoutVars>
      </dgm:prSet>
      <dgm:spPr/>
    </dgm:pt>
    <dgm:pt modelId="{B74B91F7-2F53-43AD-AE87-01207ED1484A}" type="pres">
      <dgm:prSet presAssocID="{CB3AF779-25F1-48DA-91F3-3F12CCE859EC}" presName="negativeSpace" presStyleCnt="0"/>
      <dgm:spPr/>
    </dgm:pt>
    <dgm:pt modelId="{F3901FB9-3AB3-4DC1-85CF-9A1B1035FBC0}" type="pres">
      <dgm:prSet presAssocID="{CB3AF779-25F1-48DA-91F3-3F12CCE859EC}" presName="childText" presStyleLbl="conFgAcc1" presStyleIdx="0" presStyleCnt="4">
        <dgm:presLayoutVars>
          <dgm:bulletEnabled val="1"/>
        </dgm:presLayoutVars>
      </dgm:prSet>
      <dgm:spPr/>
    </dgm:pt>
    <dgm:pt modelId="{FD761E1D-09C7-4482-8328-1775C4E53CB2}" type="pres">
      <dgm:prSet presAssocID="{39330AC4-2DEE-4CB5-A28D-BD5F37313960}" presName="spaceBetweenRectangles" presStyleCnt="0"/>
      <dgm:spPr/>
    </dgm:pt>
    <dgm:pt modelId="{BBFF4D98-AF5B-48A1-82C4-BE73DC990204}" type="pres">
      <dgm:prSet presAssocID="{A521F950-C0A3-4A70-9D06-6951A1704BD7}" presName="parentLin" presStyleCnt="0"/>
      <dgm:spPr/>
    </dgm:pt>
    <dgm:pt modelId="{8A8907DA-A149-41DE-A60E-04E2CDCF1488}" type="pres">
      <dgm:prSet presAssocID="{A521F950-C0A3-4A70-9D06-6951A1704BD7}" presName="parentLeftMargin" presStyleLbl="node1" presStyleIdx="0" presStyleCnt="4"/>
      <dgm:spPr/>
    </dgm:pt>
    <dgm:pt modelId="{25538938-6D8D-4634-84C6-639FCD268EF6}" type="pres">
      <dgm:prSet presAssocID="{A521F950-C0A3-4A70-9D06-6951A1704BD7}" presName="parentText" presStyleLbl="node1" presStyleIdx="1" presStyleCnt="4">
        <dgm:presLayoutVars>
          <dgm:chMax val="0"/>
          <dgm:bulletEnabled val="1"/>
        </dgm:presLayoutVars>
      </dgm:prSet>
      <dgm:spPr/>
    </dgm:pt>
    <dgm:pt modelId="{BE9EC240-D79E-4A60-B890-00A445048528}" type="pres">
      <dgm:prSet presAssocID="{A521F950-C0A3-4A70-9D06-6951A1704BD7}" presName="negativeSpace" presStyleCnt="0"/>
      <dgm:spPr/>
    </dgm:pt>
    <dgm:pt modelId="{06BA1A02-853F-41E0-8744-DB1CFAC799D5}" type="pres">
      <dgm:prSet presAssocID="{A521F950-C0A3-4A70-9D06-6951A1704BD7}" presName="childText" presStyleLbl="conFgAcc1" presStyleIdx="1" presStyleCnt="4">
        <dgm:presLayoutVars>
          <dgm:bulletEnabled val="1"/>
        </dgm:presLayoutVars>
      </dgm:prSet>
      <dgm:spPr/>
    </dgm:pt>
    <dgm:pt modelId="{E7819A92-0667-422E-86E6-DF86111F389B}" type="pres">
      <dgm:prSet presAssocID="{DBF23B2A-28B9-4D9A-9107-7A05DB5B0B58}" presName="spaceBetweenRectangles" presStyleCnt="0"/>
      <dgm:spPr/>
    </dgm:pt>
    <dgm:pt modelId="{54974A1B-BFAB-4746-BA1A-33D6459A06F2}" type="pres">
      <dgm:prSet presAssocID="{882F9772-6517-41A6-854D-D2F5D79E2C77}" presName="parentLin" presStyleCnt="0"/>
      <dgm:spPr/>
    </dgm:pt>
    <dgm:pt modelId="{8D5311DB-E0B4-4090-9B34-0B66BDE328BB}" type="pres">
      <dgm:prSet presAssocID="{882F9772-6517-41A6-854D-D2F5D79E2C77}" presName="parentLeftMargin" presStyleLbl="node1" presStyleIdx="1" presStyleCnt="4"/>
      <dgm:spPr/>
    </dgm:pt>
    <dgm:pt modelId="{C8765B73-744F-4BAA-80C3-9B27F1DF0FD1}" type="pres">
      <dgm:prSet presAssocID="{882F9772-6517-41A6-854D-D2F5D79E2C77}" presName="parentText" presStyleLbl="node1" presStyleIdx="2" presStyleCnt="4">
        <dgm:presLayoutVars>
          <dgm:chMax val="0"/>
          <dgm:bulletEnabled val="1"/>
        </dgm:presLayoutVars>
      </dgm:prSet>
      <dgm:spPr/>
    </dgm:pt>
    <dgm:pt modelId="{566A1348-5033-4F1A-9A57-D22F1E100EB9}" type="pres">
      <dgm:prSet presAssocID="{882F9772-6517-41A6-854D-D2F5D79E2C77}" presName="negativeSpace" presStyleCnt="0"/>
      <dgm:spPr/>
    </dgm:pt>
    <dgm:pt modelId="{93E45DC4-F225-4BD5-AD7D-314A2D2179B9}" type="pres">
      <dgm:prSet presAssocID="{882F9772-6517-41A6-854D-D2F5D79E2C77}" presName="childText" presStyleLbl="conFgAcc1" presStyleIdx="2" presStyleCnt="4">
        <dgm:presLayoutVars>
          <dgm:bulletEnabled val="1"/>
        </dgm:presLayoutVars>
      </dgm:prSet>
      <dgm:spPr/>
    </dgm:pt>
    <dgm:pt modelId="{B97F93D3-1230-4652-B1B5-600260F30D67}" type="pres">
      <dgm:prSet presAssocID="{4D0511D4-389C-4EC1-B16D-3E2E5F1F324F}" presName="spaceBetweenRectangles" presStyleCnt="0"/>
      <dgm:spPr/>
    </dgm:pt>
    <dgm:pt modelId="{4687188F-4548-4415-8AB0-A572312FE75C}" type="pres">
      <dgm:prSet presAssocID="{846F8254-4052-40F1-B936-2D6522A4DB53}" presName="parentLin" presStyleCnt="0"/>
      <dgm:spPr/>
    </dgm:pt>
    <dgm:pt modelId="{3781F0D4-926B-4005-B3F4-2410409DC84C}" type="pres">
      <dgm:prSet presAssocID="{846F8254-4052-40F1-B936-2D6522A4DB53}" presName="parentLeftMargin" presStyleLbl="node1" presStyleIdx="2" presStyleCnt="4"/>
      <dgm:spPr/>
    </dgm:pt>
    <dgm:pt modelId="{7D30A2F2-E379-4230-9FCF-F46D5BCF0C57}" type="pres">
      <dgm:prSet presAssocID="{846F8254-4052-40F1-B936-2D6522A4DB53}" presName="parentText" presStyleLbl="node1" presStyleIdx="3" presStyleCnt="4">
        <dgm:presLayoutVars>
          <dgm:chMax val="0"/>
          <dgm:bulletEnabled val="1"/>
        </dgm:presLayoutVars>
      </dgm:prSet>
      <dgm:spPr/>
    </dgm:pt>
    <dgm:pt modelId="{15A5EDB2-A105-459B-983B-B80179F29513}" type="pres">
      <dgm:prSet presAssocID="{846F8254-4052-40F1-B936-2D6522A4DB53}" presName="negativeSpace" presStyleCnt="0"/>
      <dgm:spPr/>
    </dgm:pt>
    <dgm:pt modelId="{28795BE8-F37C-4705-8DD0-C5DBBCEAE6D1}" type="pres">
      <dgm:prSet presAssocID="{846F8254-4052-40F1-B936-2D6522A4DB53}" presName="childText" presStyleLbl="conFgAcc1" presStyleIdx="3" presStyleCnt="4">
        <dgm:presLayoutVars>
          <dgm:bulletEnabled val="1"/>
        </dgm:presLayoutVars>
      </dgm:prSet>
      <dgm:spPr/>
    </dgm:pt>
  </dgm:ptLst>
  <dgm:cxnLst>
    <dgm:cxn modelId="{A82E730C-DAC7-4499-B143-79436A20EABF}" srcId="{FE6AAF2A-11CB-4651-AE7A-AA024DD79268}" destId="{882F9772-6517-41A6-854D-D2F5D79E2C77}" srcOrd="2" destOrd="0" parTransId="{6FAE9B35-ED07-4999-986D-6A9C4C603F99}" sibTransId="{4D0511D4-389C-4EC1-B16D-3E2E5F1F324F}"/>
    <dgm:cxn modelId="{A4BA4521-61E1-4DD4-8E55-CB84650B1670}" type="presOf" srcId="{A521F950-C0A3-4A70-9D06-6951A1704BD7}" destId="{25538938-6D8D-4634-84C6-639FCD268EF6}" srcOrd="1" destOrd="0" presId="urn:microsoft.com/office/officeart/2005/8/layout/list1"/>
    <dgm:cxn modelId="{D4289C22-8004-49F5-AD05-EEFE2D43BD5B}" type="presOf" srcId="{CB3AF779-25F1-48DA-91F3-3F12CCE859EC}" destId="{97C05185-7152-40D9-BCEE-C3C5314DA641}" srcOrd="1" destOrd="0" presId="urn:microsoft.com/office/officeart/2005/8/layout/list1"/>
    <dgm:cxn modelId="{9189786A-4277-4503-8512-2FE41FCD2390}" type="presOf" srcId="{FE6AAF2A-11CB-4651-AE7A-AA024DD79268}" destId="{854CC944-BD72-4961-8747-43D9368BF729}" srcOrd="0" destOrd="0" presId="urn:microsoft.com/office/officeart/2005/8/layout/list1"/>
    <dgm:cxn modelId="{14863150-5771-4467-AE90-8B9EF348D484}" type="presOf" srcId="{846F8254-4052-40F1-B936-2D6522A4DB53}" destId="{3781F0D4-926B-4005-B3F4-2410409DC84C}" srcOrd="0" destOrd="0" presId="urn:microsoft.com/office/officeart/2005/8/layout/list1"/>
    <dgm:cxn modelId="{5D40AA55-37BD-44D3-92CC-16218B35251F}" srcId="{FE6AAF2A-11CB-4651-AE7A-AA024DD79268}" destId="{A521F950-C0A3-4A70-9D06-6951A1704BD7}" srcOrd="1" destOrd="0" parTransId="{7965A87D-91AF-4002-ACF7-2DAB1B4E3C5B}" sibTransId="{DBF23B2A-28B9-4D9A-9107-7A05DB5B0B58}"/>
    <dgm:cxn modelId="{D7FD5DB8-4E16-4534-AAAB-E82CE83D01D0}" type="presOf" srcId="{CB3AF779-25F1-48DA-91F3-3F12CCE859EC}" destId="{398E0821-28F8-4828-B017-56837E8B21DF}" srcOrd="0" destOrd="0" presId="urn:microsoft.com/office/officeart/2005/8/layout/list1"/>
    <dgm:cxn modelId="{7720ADBA-8569-4EA6-940B-ED7723AAFF4C}" type="presOf" srcId="{882F9772-6517-41A6-854D-D2F5D79E2C77}" destId="{C8765B73-744F-4BAA-80C3-9B27F1DF0FD1}" srcOrd="1" destOrd="0" presId="urn:microsoft.com/office/officeart/2005/8/layout/list1"/>
    <dgm:cxn modelId="{A1483CC7-8487-49AA-AC3D-B01966FA67CE}" type="presOf" srcId="{A521F950-C0A3-4A70-9D06-6951A1704BD7}" destId="{8A8907DA-A149-41DE-A60E-04E2CDCF1488}" srcOrd="0" destOrd="0" presId="urn:microsoft.com/office/officeart/2005/8/layout/list1"/>
    <dgm:cxn modelId="{E4DAA3DD-E515-468C-AE15-A241EBF7B17C}" type="presOf" srcId="{882F9772-6517-41A6-854D-D2F5D79E2C77}" destId="{8D5311DB-E0B4-4090-9B34-0B66BDE328BB}" srcOrd="0" destOrd="0" presId="urn:microsoft.com/office/officeart/2005/8/layout/list1"/>
    <dgm:cxn modelId="{A7044EE8-59AB-432D-BBDC-6EB0E9C632FD}" srcId="{FE6AAF2A-11CB-4651-AE7A-AA024DD79268}" destId="{846F8254-4052-40F1-B936-2D6522A4DB53}" srcOrd="3" destOrd="0" parTransId="{1CAE721A-9F21-426F-A54A-05321534F8B6}" sibTransId="{B1A55405-9B4B-4FC3-A282-5EE5EDB8406B}"/>
    <dgm:cxn modelId="{D7A48BF1-969C-4A39-AF53-2D3706E82CA1}" srcId="{FE6AAF2A-11CB-4651-AE7A-AA024DD79268}" destId="{CB3AF779-25F1-48DA-91F3-3F12CCE859EC}" srcOrd="0" destOrd="0" parTransId="{B0EFB17B-1AF6-4C9E-948B-4F5D98627152}" sibTransId="{39330AC4-2DEE-4CB5-A28D-BD5F37313960}"/>
    <dgm:cxn modelId="{06963DFA-A578-4D97-B754-1384AD169FCF}" type="presOf" srcId="{846F8254-4052-40F1-B936-2D6522A4DB53}" destId="{7D30A2F2-E379-4230-9FCF-F46D5BCF0C57}" srcOrd="1" destOrd="0" presId="urn:microsoft.com/office/officeart/2005/8/layout/list1"/>
    <dgm:cxn modelId="{70A16D63-7E85-40F9-B76F-7CD73178FA5D}" type="presParOf" srcId="{854CC944-BD72-4961-8747-43D9368BF729}" destId="{5B08046E-986D-4B1C-843C-99F6A93509AE}" srcOrd="0" destOrd="0" presId="urn:microsoft.com/office/officeart/2005/8/layout/list1"/>
    <dgm:cxn modelId="{E34E6EB5-B9A2-4EAF-BC23-9C613D766F9F}" type="presParOf" srcId="{5B08046E-986D-4B1C-843C-99F6A93509AE}" destId="{398E0821-28F8-4828-B017-56837E8B21DF}" srcOrd="0" destOrd="0" presId="urn:microsoft.com/office/officeart/2005/8/layout/list1"/>
    <dgm:cxn modelId="{60F8401F-155A-447D-9E90-501E5CCA2967}" type="presParOf" srcId="{5B08046E-986D-4B1C-843C-99F6A93509AE}" destId="{97C05185-7152-40D9-BCEE-C3C5314DA641}" srcOrd="1" destOrd="0" presId="urn:microsoft.com/office/officeart/2005/8/layout/list1"/>
    <dgm:cxn modelId="{C9A8833A-2B1E-47A1-919F-118141100547}" type="presParOf" srcId="{854CC944-BD72-4961-8747-43D9368BF729}" destId="{B74B91F7-2F53-43AD-AE87-01207ED1484A}" srcOrd="1" destOrd="0" presId="urn:microsoft.com/office/officeart/2005/8/layout/list1"/>
    <dgm:cxn modelId="{26FCED40-E257-46F3-9CE2-451BB1558FCA}" type="presParOf" srcId="{854CC944-BD72-4961-8747-43D9368BF729}" destId="{F3901FB9-3AB3-4DC1-85CF-9A1B1035FBC0}" srcOrd="2" destOrd="0" presId="urn:microsoft.com/office/officeart/2005/8/layout/list1"/>
    <dgm:cxn modelId="{82BDE1FE-9893-4BD2-A2FB-A2A17B21B82F}" type="presParOf" srcId="{854CC944-BD72-4961-8747-43D9368BF729}" destId="{FD761E1D-09C7-4482-8328-1775C4E53CB2}" srcOrd="3" destOrd="0" presId="urn:microsoft.com/office/officeart/2005/8/layout/list1"/>
    <dgm:cxn modelId="{002D4104-1C0E-4D28-98E1-416125588CD6}" type="presParOf" srcId="{854CC944-BD72-4961-8747-43D9368BF729}" destId="{BBFF4D98-AF5B-48A1-82C4-BE73DC990204}" srcOrd="4" destOrd="0" presId="urn:microsoft.com/office/officeart/2005/8/layout/list1"/>
    <dgm:cxn modelId="{E2CC4F51-E874-4505-922C-9771720EE6DA}" type="presParOf" srcId="{BBFF4D98-AF5B-48A1-82C4-BE73DC990204}" destId="{8A8907DA-A149-41DE-A60E-04E2CDCF1488}" srcOrd="0" destOrd="0" presId="urn:microsoft.com/office/officeart/2005/8/layout/list1"/>
    <dgm:cxn modelId="{4AEAA889-48A9-4E31-94A1-C25DC6579293}" type="presParOf" srcId="{BBFF4D98-AF5B-48A1-82C4-BE73DC990204}" destId="{25538938-6D8D-4634-84C6-639FCD268EF6}" srcOrd="1" destOrd="0" presId="urn:microsoft.com/office/officeart/2005/8/layout/list1"/>
    <dgm:cxn modelId="{35E7DEDA-591B-4A05-A596-A6B05BDC1DB9}" type="presParOf" srcId="{854CC944-BD72-4961-8747-43D9368BF729}" destId="{BE9EC240-D79E-4A60-B890-00A445048528}" srcOrd="5" destOrd="0" presId="urn:microsoft.com/office/officeart/2005/8/layout/list1"/>
    <dgm:cxn modelId="{B7E38B66-36BB-42D8-A2A0-DB1B7E2C7FDC}" type="presParOf" srcId="{854CC944-BD72-4961-8747-43D9368BF729}" destId="{06BA1A02-853F-41E0-8744-DB1CFAC799D5}" srcOrd="6" destOrd="0" presId="urn:microsoft.com/office/officeart/2005/8/layout/list1"/>
    <dgm:cxn modelId="{9E9E0495-1021-4C1C-94E9-6390884BF3D3}" type="presParOf" srcId="{854CC944-BD72-4961-8747-43D9368BF729}" destId="{E7819A92-0667-422E-86E6-DF86111F389B}" srcOrd="7" destOrd="0" presId="urn:microsoft.com/office/officeart/2005/8/layout/list1"/>
    <dgm:cxn modelId="{D1939BEF-2C05-45A1-B56B-3678B8E0B1CE}" type="presParOf" srcId="{854CC944-BD72-4961-8747-43D9368BF729}" destId="{54974A1B-BFAB-4746-BA1A-33D6459A06F2}" srcOrd="8" destOrd="0" presId="urn:microsoft.com/office/officeart/2005/8/layout/list1"/>
    <dgm:cxn modelId="{60B92C57-8F47-4416-A08B-470948423390}" type="presParOf" srcId="{54974A1B-BFAB-4746-BA1A-33D6459A06F2}" destId="{8D5311DB-E0B4-4090-9B34-0B66BDE328BB}" srcOrd="0" destOrd="0" presId="urn:microsoft.com/office/officeart/2005/8/layout/list1"/>
    <dgm:cxn modelId="{C57D39C9-BE01-46A4-8A26-47F44187EDF2}" type="presParOf" srcId="{54974A1B-BFAB-4746-BA1A-33D6459A06F2}" destId="{C8765B73-744F-4BAA-80C3-9B27F1DF0FD1}" srcOrd="1" destOrd="0" presId="urn:microsoft.com/office/officeart/2005/8/layout/list1"/>
    <dgm:cxn modelId="{1A7EBBD4-DCEC-43A1-8973-02A6F169181F}" type="presParOf" srcId="{854CC944-BD72-4961-8747-43D9368BF729}" destId="{566A1348-5033-4F1A-9A57-D22F1E100EB9}" srcOrd="9" destOrd="0" presId="urn:microsoft.com/office/officeart/2005/8/layout/list1"/>
    <dgm:cxn modelId="{A1AB2419-572E-4360-84FD-E0AAB3C7F16B}" type="presParOf" srcId="{854CC944-BD72-4961-8747-43D9368BF729}" destId="{93E45DC4-F225-4BD5-AD7D-314A2D2179B9}" srcOrd="10" destOrd="0" presId="urn:microsoft.com/office/officeart/2005/8/layout/list1"/>
    <dgm:cxn modelId="{5905C17A-DA68-41F7-A187-1E0D268ED4D1}" type="presParOf" srcId="{854CC944-BD72-4961-8747-43D9368BF729}" destId="{B97F93D3-1230-4652-B1B5-600260F30D67}" srcOrd="11" destOrd="0" presId="urn:microsoft.com/office/officeart/2005/8/layout/list1"/>
    <dgm:cxn modelId="{3506F576-C6C0-4594-990A-AEF7022723FA}" type="presParOf" srcId="{854CC944-BD72-4961-8747-43D9368BF729}" destId="{4687188F-4548-4415-8AB0-A572312FE75C}" srcOrd="12" destOrd="0" presId="urn:microsoft.com/office/officeart/2005/8/layout/list1"/>
    <dgm:cxn modelId="{EFDD8487-E156-43C9-90E2-049E00448314}" type="presParOf" srcId="{4687188F-4548-4415-8AB0-A572312FE75C}" destId="{3781F0D4-926B-4005-B3F4-2410409DC84C}" srcOrd="0" destOrd="0" presId="urn:microsoft.com/office/officeart/2005/8/layout/list1"/>
    <dgm:cxn modelId="{437C547B-EDB8-4EFE-A3EB-D90F7ACA5677}" type="presParOf" srcId="{4687188F-4548-4415-8AB0-A572312FE75C}" destId="{7D30A2F2-E379-4230-9FCF-F46D5BCF0C57}" srcOrd="1" destOrd="0" presId="urn:microsoft.com/office/officeart/2005/8/layout/list1"/>
    <dgm:cxn modelId="{40842BE9-A578-4A6B-A19F-CC52DB469D33}" type="presParOf" srcId="{854CC944-BD72-4961-8747-43D9368BF729}" destId="{15A5EDB2-A105-459B-983B-B80179F29513}" srcOrd="13" destOrd="0" presId="urn:microsoft.com/office/officeart/2005/8/layout/list1"/>
    <dgm:cxn modelId="{53AB902B-BC0F-478D-9F1C-C29EE9230E2D}" type="presParOf" srcId="{854CC944-BD72-4961-8747-43D9368BF729}" destId="{28795BE8-F37C-4705-8DD0-C5DBBCEAE6D1}"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E8E857-1A64-4C5D-ABCA-ADFFB413D94F}">
      <dsp:nvSpPr>
        <dsp:cNvPr id="0" name=""/>
        <dsp:cNvSpPr/>
      </dsp:nvSpPr>
      <dsp:spPr>
        <a:xfrm>
          <a:off x="1420" y="0"/>
          <a:ext cx="2210793" cy="3798256"/>
        </a:xfrm>
        <a:prstGeom prst="roundRect">
          <a:avLst>
            <a:gd name="adj" fmla="val 10000"/>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VÍA MULTIPLICADORES</a:t>
          </a:r>
        </a:p>
      </dsp:txBody>
      <dsp:txXfrm>
        <a:off x="1420" y="1519302"/>
        <a:ext cx="2210793" cy="1519302"/>
      </dsp:txXfrm>
    </dsp:sp>
    <dsp:sp modelId="{1B5E83AF-F2FC-4739-9842-C5B341A07776}">
      <dsp:nvSpPr>
        <dsp:cNvPr id="0" name=""/>
        <dsp:cNvSpPr/>
      </dsp:nvSpPr>
      <dsp:spPr>
        <a:xfrm>
          <a:off x="474408" y="227895"/>
          <a:ext cx="1264819" cy="1264819"/>
        </a:xfrm>
        <a:prstGeom prst="ellipse">
          <a:avLst/>
        </a:prstGeom>
        <a:blipFill rotWithShape="1">
          <a:blip xmlns:r="http://schemas.openxmlformats.org/officeDocument/2006/relationships" r:embed="rId1"/>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962503-0094-41A6-9864-29CD55C03401}">
      <dsp:nvSpPr>
        <dsp:cNvPr id="0" name=""/>
        <dsp:cNvSpPr/>
      </dsp:nvSpPr>
      <dsp:spPr>
        <a:xfrm>
          <a:off x="2278538" y="0"/>
          <a:ext cx="2210793" cy="3798256"/>
        </a:xfrm>
        <a:prstGeom prst="roundRect">
          <a:avLst>
            <a:gd name="adj" fmla="val 10000"/>
          </a:avLst>
        </a:prstGeom>
        <a:solidFill>
          <a:schemeClr val="accent3">
            <a:hueOff val="-5828754"/>
            <a:satOff val="-348"/>
            <a:lumOff val="4314"/>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CAMBIOS EN LA ESTRUCTURA DE IMPUESTOS</a:t>
          </a:r>
        </a:p>
      </dsp:txBody>
      <dsp:txXfrm>
        <a:off x="2278538" y="1519302"/>
        <a:ext cx="2210793" cy="1519302"/>
      </dsp:txXfrm>
    </dsp:sp>
    <dsp:sp modelId="{6D8CF100-C83C-4E77-9E8D-997F27DBCC57}">
      <dsp:nvSpPr>
        <dsp:cNvPr id="0" name=""/>
        <dsp:cNvSpPr/>
      </dsp:nvSpPr>
      <dsp:spPr>
        <a:xfrm>
          <a:off x="2751525" y="227895"/>
          <a:ext cx="1264819" cy="1264819"/>
        </a:xfrm>
        <a:prstGeom prst="ellipse">
          <a:avLst/>
        </a:prstGeom>
        <a:blipFill rotWithShape="1">
          <a:blip xmlns:r="http://schemas.openxmlformats.org/officeDocument/2006/relationships" r:embed="rId2"/>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2C329C-B6BF-46C2-83DF-A3B2BD60DCB7}">
      <dsp:nvSpPr>
        <dsp:cNvPr id="0" name=""/>
        <dsp:cNvSpPr/>
      </dsp:nvSpPr>
      <dsp:spPr>
        <a:xfrm>
          <a:off x="4555656" y="0"/>
          <a:ext cx="2210793" cy="3798256"/>
        </a:xfrm>
        <a:prstGeom prst="roundRect">
          <a:avLst>
            <a:gd name="adj" fmla="val 10000"/>
          </a:avLst>
        </a:prstGeom>
        <a:solidFill>
          <a:schemeClr val="accent3">
            <a:hueOff val="-11657509"/>
            <a:satOff val="-696"/>
            <a:lumOff val="8627"/>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GASTOS PÚBLICOS</a:t>
          </a:r>
        </a:p>
      </dsp:txBody>
      <dsp:txXfrm>
        <a:off x="4555656" y="1519302"/>
        <a:ext cx="2210793" cy="1519302"/>
      </dsp:txXfrm>
    </dsp:sp>
    <dsp:sp modelId="{36CB637E-A8D1-420C-86AC-7B5B04628BA1}">
      <dsp:nvSpPr>
        <dsp:cNvPr id="0" name=""/>
        <dsp:cNvSpPr/>
      </dsp:nvSpPr>
      <dsp:spPr>
        <a:xfrm>
          <a:off x="5028643" y="227895"/>
          <a:ext cx="1264819" cy="1264819"/>
        </a:xfrm>
        <a:prstGeom prst="ellipse">
          <a:avLst/>
        </a:prstGeom>
        <a:blipFill rotWithShape="1">
          <a:blip xmlns:r="http://schemas.openxmlformats.org/officeDocument/2006/relationships" r:embed="rId3"/>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12657D-F2FD-477B-B281-3E8314E63F31}">
      <dsp:nvSpPr>
        <dsp:cNvPr id="0" name=""/>
        <dsp:cNvSpPr/>
      </dsp:nvSpPr>
      <dsp:spPr>
        <a:xfrm>
          <a:off x="270714" y="3038604"/>
          <a:ext cx="6226441" cy="569738"/>
        </a:xfrm>
        <a:prstGeom prst="leftRightArrow">
          <a:avLst/>
        </a:prstGeom>
        <a:solidFill>
          <a:schemeClr val="accent3">
            <a:tint val="4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97A33-8EFC-4AD5-8E5A-41C845CC4544}">
      <dsp:nvSpPr>
        <dsp:cNvPr id="0" name=""/>
        <dsp:cNvSpPr/>
      </dsp:nvSpPr>
      <dsp:spPr>
        <a:xfrm>
          <a:off x="1347525" y="1444094"/>
          <a:ext cx="2523651" cy="1683275"/>
        </a:xfrm>
        <a:prstGeom prst="rect">
          <a:avLst/>
        </a:prstGeom>
        <a:solidFill>
          <a:schemeClr val="accent2">
            <a:alpha val="90000"/>
            <a:tint val="55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marL="0" lvl="0" indent="0" algn="l" defTabSz="1066800">
            <a:lnSpc>
              <a:spcPct val="90000"/>
            </a:lnSpc>
            <a:spcBef>
              <a:spcPct val="0"/>
            </a:spcBef>
            <a:spcAft>
              <a:spcPct val="35000"/>
            </a:spcAft>
            <a:buNone/>
          </a:pPr>
          <a:r>
            <a:rPr lang="es-MX" sz="2400" kern="1200" dirty="0" err="1">
              <a:solidFill>
                <a:schemeClr val="bg2">
                  <a:lumMod val="10000"/>
                </a:schemeClr>
              </a:solidFill>
            </a:rPr>
            <a:t>Codeterminan</a:t>
          </a:r>
          <a:r>
            <a:rPr lang="es-MX" sz="2400" kern="1200" dirty="0">
              <a:solidFill>
                <a:schemeClr val="bg2">
                  <a:lumMod val="10000"/>
                </a:schemeClr>
              </a:solidFill>
            </a:rPr>
            <a:t> el nivel de demanda agregada</a:t>
          </a:r>
        </a:p>
      </dsp:txBody>
      <dsp:txXfrm>
        <a:off x="1751309" y="1444094"/>
        <a:ext cx="2119867" cy="1683275"/>
      </dsp:txXfrm>
    </dsp:sp>
    <dsp:sp modelId="{497F368D-7ADB-4029-BA2C-28C15C5B06A9}">
      <dsp:nvSpPr>
        <dsp:cNvPr id="0" name=""/>
        <dsp:cNvSpPr/>
      </dsp:nvSpPr>
      <dsp:spPr>
        <a:xfrm>
          <a:off x="1577" y="771120"/>
          <a:ext cx="1682434" cy="1682434"/>
        </a:xfrm>
        <a:prstGeom prst="ellipse">
          <a:avLst/>
        </a:prstGeom>
        <a:solidFill>
          <a:schemeClr val="accent2">
            <a:shade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r>
            <a:rPr lang="es-MX" sz="6500" kern="1200" dirty="0"/>
            <a:t>1</a:t>
          </a:r>
        </a:p>
      </dsp:txBody>
      <dsp:txXfrm>
        <a:off x="247964" y="1017507"/>
        <a:ext cx="1189660" cy="1189660"/>
      </dsp:txXfrm>
    </dsp:sp>
    <dsp:sp modelId="{EBAC483A-A7BB-44E2-8357-84F0D4CF3191}">
      <dsp:nvSpPr>
        <dsp:cNvPr id="0" name=""/>
        <dsp:cNvSpPr/>
      </dsp:nvSpPr>
      <dsp:spPr>
        <a:xfrm>
          <a:off x="5553611" y="1444094"/>
          <a:ext cx="2523651" cy="1683275"/>
        </a:xfrm>
        <a:prstGeom prst="rect">
          <a:avLst/>
        </a:prstGeom>
        <a:solidFill>
          <a:schemeClr val="accent2">
            <a:alpha val="90000"/>
            <a:tint val="55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bg2">
                  <a:lumMod val="10000"/>
                </a:schemeClr>
              </a:solidFill>
            </a:rPr>
            <a:t>La PM y PF, tiene objetivos macroeconómicos sobre los tipos de interés y la composición de la demanda agregada.</a:t>
          </a:r>
        </a:p>
      </dsp:txBody>
      <dsp:txXfrm>
        <a:off x="5957395" y="1444094"/>
        <a:ext cx="2119867" cy="1683275"/>
      </dsp:txXfrm>
    </dsp:sp>
    <dsp:sp modelId="{43E509E3-0962-48E4-BD6A-3275FC216845}">
      <dsp:nvSpPr>
        <dsp:cNvPr id="0" name=""/>
        <dsp:cNvSpPr/>
      </dsp:nvSpPr>
      <dsp:spPr>
        <a:xfrm>
          <a:off x="4207663" y="771120"/>
          <a:ext cx="1682434" cy="1682434"/>
        </a:xfrm>
        <a:prstGeom prst="ellipse">
          <a:avLst/>
        </a:prstGeom>
        <a:solidFill>
          <a:schemeClr val="accent2">
            <a:shade val="50000"/>
            <a:hueOff val="84661"/>
            <a:satOff val="-5549"/>
            <a:lumOff val="49324"/>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r>
            <a:rPr lang="es-MX" sz="6500" kern="1200" dirty="0"/>
            <a:t>2</a:t>
          </a:r>
        </a:p>
      </dsp:txBody>
      <dsp:txXfrm>
        <a:off x="4454050" y="1017507"/>
        <a:ext cx="1189660" cy="11896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F81AC-0F35-40C6-A271-3203745AAE3F}">
      <dsp:nvSpPr>
        <dsp:cNvPr id="0" name=""/>
        <dsp:cNvSpPr/>
      </dsp:nvSpPr>
      <dsp:spPr>
        <a:xfrm>
          <a:off x="-3277921" y="-507578"/>
          <a:ext cx="3934802" cy="3934802"/>
        </a:xfrm>
        <a:prstGeom prst="blockArc">
          <a:avLst>
            <a:gd name="adj1" fmla="val 18900000"/>
            <a:gd name="adj2" fmla="val 2700000"/>
            <a:gd name="adj3" fmla="val 549"/>
          </a:avLst>
        </a:prstGeom>
        <a:noFill/>
        <a:ln w="48000" cap="flat" cmpd="thickThin"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B87C7B-A169-4760-A504-74DBCE934C62}">
      <dsp:nvSpPr>
        <dsp:cNvPr id="0" name=""/>
        <dsp:cNvSpPr/>
      </dsp:nvSpPr>
      <dsp:spPr>
        <a:xfrm>
          <a:off x="536703" y="417100"/>
          <a:ext cx="4072727" cy="834084"/>
        </a:xfrm>
        <a:prstGeom prst="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054" tIns="40640" rIns="40640" bIns="40640" numCol="1" spcCol="1270" anchor="ctr" anchorCtr="0">
          <a:noAutofit/>
        </a:bodyPr>
        <a:lstStyle/>
        <a:p>
          <a:pPr marL="0" lvl="0" indent="0" algn="l" defTabSz="711200">
            <a:lnSpc>
              <a:spcPct val="90000"/>
            </a:lnSpc>
            <a:spcBef>
              <a:spcPct val="0"/>
            </a:spcBef>
            <a:spcAft>
              <a:spcPct val="35000"/>
            </a:spcAft>
            <a:buNone/>
          </a:pPr>
          <a:r>
            <a:rPr lang="es-MX" sz="1600" kern="1200" dirty="0"/>
            <a:t>El déficit público produce un desplazamiento o expulsión total del gasto privado.</a:t>
          </a:r>
        </a:p>
      </dsp:txBody>
      <dsp:txXfrm>
        <a:off x="536703" y="417100"/>
        <a:ext cx="4072727" cy="834084"/>
      </dsp:txXfrm>
    </dsp:sp>
    <dsp:sp modelId="{1F4DA2D3-FDDE-4289-9961-49F50FEE2E9B}">
      <dsp:nvSpPr>
        <dsp:cNvPr id="0" name=""/>
        <dsp:cNvSpPr/>
      </dsp:nvSpPr>
      <dsp:spPr>
        <a:xfrm>
          <a:off x="15401" y="312839"/>
          <a:ext cx="1042605" cy="1042605"/>
        </a:xfrm>
        <a:prstGeom prst="ellipse">
          <a:avLst/>
        </a:prstGeom>
        <a:solidFill>
          <a:schemeClr val="lt1">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DB130E-8A9A-4E48-97DA-F1CE17A794C5}">
      <dsp:nvSpPr>
        <dsp:cNvPr id="0" name=""/>
        <dsp:cNvSpPr/>
      </dsp:nvSpPr>
      <dsp:spPr>
        <a:xfrm>
          <a:off x="536703" y="1668460"/>
          <a:ext cx="4072727" cy="834084"/>
        </a:xfrm>
        <a:prstGeom prst="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054" tIns="40640" rIns="40640" bIns="40640" numCol="1" spcCol="1270" anchor="ctr" anchorCtr="0">
          <a:noAutofit/>
        </a:bodyPr>
        <a:lstStyle/>
        <a:p>
          <a:pPr marL="0" lvl="0" indent="0" algn="l" defTabSz="711200">
            <a:lnSpc>
              <a:spcPct val="90000"/>
            </a:lnSpc>
            <a:spcBef>
              <a:spcPct val="0"/>
            </a:spcBef>
            <a:spcAft>
              <a:spcPct val="35000"/>
            </a:spcAft>
            <a:buNone/>
          </a:pPr>
          <a:r>
            <a:rPr lang="es-MX" sz="1600" kern="1200" dirty="0"/>
            <a:t>Una reasignación de recursos entre el sector público y el privado. (crowding-out clásico o real).</a:t>
          </a:r>
        </a:p>
      </dsp:txBody>
      <dsp:txXfrm>
        <a:off x="536703" y="1668460"/>
        <a:ext cx="4072727" cy="834084"/>
      </dsp:txXfrm>
    </dsp:sp>
    <dsp:sp modelId="{C5A457F3-6453-405C-9BD3-05EE3D343B1D}">
      <dsp:nvSpPr>
        <dsp:cNvPr id="0" name=""/>
        <dsp:cNvSpPr/>
      </dsp:nvSpPr>
      <dsp:spPr>
        <a:xfrm>
          <a:off x="15401" y="1564199"/>
          <a:ext cx="1042605" cy="1042605"/>
        </a:xfrm>
        <a:prstGeom prst="ellipse">
          <a:avLst/>
        </a:prstGeom>
        <a:solidFill>
          <a:schemeClr val="lt1">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62663-3A09-4092-8F19-4D40533BA41B}">
      <dsp:nvSpPr>
        <dsp:cNvPr id="0" name=""/>
        <dsp:cNvSpPr/>
      </dsp:nvSpPr>
      <dsp:spPr>
        <a:xfrm>
          <a:off x="2239670" y="1391107"/>
          <a:ext cx="2186025" cy="2186025"/>
        </a:xfrm>
        <a:prstGeom prst="gear9">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ysClr val="windowText" lastClr="000000"/>
              </a:solidFill>
            </a:rPr>
            <a:t>La curva LM es completamente horizontal </a:t>
          </a:r>
        </a:p>
      </dsp:txBody>
      <dsp:txXfrm>
        <a:off x="2679158" y="1903173"/>
        <a:ext cx="1307049" cy="1123662"/>
      </dsp:txXfrm>
    </dsp:sp>
    <dsp:sp modelId="{79AF9C3A-0A89-4181-AE4E-566697F069E1}">
      <dsp:nvSpPr>
        <dsp:cNvPr id="0" name=""/>
        <dsp:cNvSpPr/>
      </dsp:nvSpPr>
      <dsp:spPr>
        <a:xfrm>
          <a:off x="967800" y="874410"/>
          <a:ext cx="1589836" cy="1589836"/>
        </a:xfrm>
        <a:prstGeom prst="gear6">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MX" sz="800" kern="1200" dirty="0">
              <a:solidFill>
                <a:sysClr val="windowText" lastClr="000000"/>
              </a:solidFill>
            </a:rPr>
            <a:t>La curva IS es completamente vertical </a:t>
          </a:r>
        </a:p>
      </dsp:txBody>
      <dsp:txXfrm>
        <a:off x="1368046" y="1277075"/>
        <a:ext cx="789344" cy="784506"/>
      </dsp:txXfrm>
    </dsp:sp>
    <dsp:sp modelId="{7327FE9E-6300-48A8-8B4F-3F6FB47C6F1A}">
      <dsp:nvSpPr>
        <dsp:cNvPr id="0" name=""/>
        <dsp:cNvSpPr/>
      </dsp:nvSpPr>
      <dsp:spPr>
        <a:xfrm>
          <a:off x="2334496" y="1022085"/>
          <a:ext cx="2688811" cy="2688811"/>
        </a:xfrm>
        <a:prstGeom prst="circularArrow">
          <a:avLst>
            <a:gd name="adj1" fmla="val 4878"/>
            <a:gd name="adj2" fmla="val 312630"/>
            <a:gd name="adj3" fmla="val 3126174"/>
            <a:gd name="adj4" fmla="val 15243898"/>
            <a:gd name="adj5" fmla="val 5691"/>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12DB9F-51C1-44B2-A66D-94DDD8EDF62F}">
      <dsp:nvSpPr>
        <dsp:cNvPr id="0" name=""/>
        <dsp:cNvSpPr/>
      </dsp:nvSpPr>
      <dsp:spPr>
        <a:xfrm>
          <a:off x="686243" y="523582"/>
          <a:ext cx="2033003" cy="2033003"/>
        </a:xfrm>
        <a:prstGeom prst="leftCircularArrow">
          <a:avLst>
            <a:gd name="adj1" fmla="val 6452"/>
            <a:gd name="adj2" fmla="val 429999"/>
            <a:gd name="adj3" fmla="val 10489124"/>
            <a:gd name="adj4" fmla="val 14837806"/>
            <a:gd name="adj5" fmla="val 7527"/>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78FFA-F6BD-4DCF-9E26-E376680372B3}">
      <dsp:nvSpPr>
        <dsp:cNvPr id="0" name=""/>
        <dsp:cNvSpPr/>
      </dsp:nvSpPr>
      <dsp:spPr>
        <a:xfrm rot="5400000">
          <a:off x="-200791" y="201627"/>
          <a:ext cx="1338612" cy="937029"/>
        </a:xfrm>
        <a:prstGeom prst="chevron">
          <a:avLst/>
        </a:prstGeom>
        <a:solidFill>
          <a:schemeClr val="accent2">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1</a:t>
          </a:r>
        </a:p>
      </dsp:txBody>
      <dsp:txXfrm rot="-5400000">
        <a:off x="1" y="469351"/>
        <a:ext cx="937029" cy="401583"/>
      </dsp:txXfrm>
    </dsp:sp>
    <dsp:sp modelId="{BE6FA684-BD49-4669-A25B-D3E0F5D6262C}">
      <dsp:nvSpPr>
        <dsp:cNvPr id="0" name=""/>
        <dsp:cNvSpPr/>
      </dsp:nvSpPr>
      <dsp:spPr>
        <a:xfrm rot="5400000">
          <a:off x="2777333" y="-1839468"/>
          <a:ext cx="870098" cy="4550707"/>
        </a:xfrm>
        <a:prstGeom prst="round2SameRect">
          <a:avLst/>
        </a:prstGeom>
        <a:solidFill>
          <a:schemeClr val="lt1">
            <a:alpha val="90000"/>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El ahorro de las familias y/o los créditos netos procedentes del exterior son las únicas fuentes de financiación del déficit público.</a:t>
          </a:r>
        </a:p>
      </dsp:txBody>
      <dsp:txXfrm rot="-5400000">
        <a:off x="937029" y="43311"/>
        <a:ext cx="4508232" cy="785148"/>
      </dsp:txXfrm>
    </dsp:sp>
    <dsp:sp modelId="{B1FD5E81-970B-4BD2-9C71-8668ACCCDBF3}">
      <dsp:nvSpPr>
        <dsp:cNvPr id="0" name=""/>
        <dsp:cNvSpPr/>
      </dsp:nvSpPr>
      <dsp:spPr>
        <a:xfrm rot="5400000">
          <a:off x="-200791" y="1342237"/>
          <a:ext cx="1338612" cy="937029"/>
        </a:xfrm>
        <a:prstGeom prst="chevron">
          <a:avLst/>
        </a:prstGeom>
        <a:solidFill>
          <a:schemeClr val="accent2">
            <a:hueOff val="3548044"/>
            <a:satOff val="1316"/>
            <a:lumOff val="-3824"/>
            <a:alphaOff val="0"/>
          </a:schemeClr>
        </a:solidFill>
        <a:ln w="48000" cap="flat" cmpd="thickThin" algn="ctr">
          <a:solidFill>
            <a:schemeClr val="accent2">
              <a:hueOff val="3548044"/>
              <a:satOff val="1316"/>
              <a:lumOff val="-382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2</a:t>
          </a:r>
        </a:p>
      </dsp:txBody>
      <dsp:txXfrm rot="-5400000">
        <a:off x="1" y="1609961"/>
        <a:ext cx="937029" cy="401583"/>
      </dsp:txXfrm>
    </dsp:sp>
    <dsp:sp modelId="{EFB08F73-FF20-4B65-944A-298498A1739C}">
      <dsp:nvSpPr>
        <dsp:cNvPr id="0" name=""/>
        <dsp:cNvSpPr/>
      </dsp:nvSpPr>
      <dsp:spPr>
        <a:xfrm rot="5400000">
          <a:off x="2777333" y="-698858"/>
          <a:ext cx="870098" cy="4550707"/>
        </a:xfrm>
        <a:prstGeom prst="round2SameRect">
          <a:avLst/>
        </a:prstGeom>
        <a:solidFill>
          <a:schemeClr val="lt1">
            <a:alpha val="90000"/>
            <a:hueOff val="0"/>
            <a:satOff val="0"/>
            <a:lumOff val="0"/>
            <a:alphaOff val="0"/>
          </a:schemeClr>
        </a:solidFill>
        <a:ln w="48000" cap="flat" cmpd="thickThin" algn="ctr">
          <a:solidFill>
            <a:schemeClr val="accent2">
              <a:hueOff val="3548044"/>
              <a:satOff val="1316"/>
              <a:lumOff val="-38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De la diferencia existente entre el gasto de inversión privado y el ahorro de las empresas.</a:t>
          </a:r>
        </a:p>
      </dsp:txBody>
      <dsp:txXfrm rot="-5400000">
        <a:off x="937029" y="1183921"/>
        <a:ext cx="4508232" cy="785148"/>
      </dsp:txXfrm>
    </dsp:sp>
    <dsp:sp modelId="{45493CA9-94C7-408F-9BAD-4F238681F599}">
      <dsp:nvSpPr>
        <dsp:cNvPr id="0" name=""/>
        <dsp:cNvSpPr/>
      </dsp:nvSpPr>
      <dsp:spPr>
        <a:xfrm rot="5400000">
          <a:off x="-200791" y="2482848"/>
          <a:ext cx="1338612" cy="937029"/>
        </a:xfrm>
        <a:prstGeom prst="chevron">
          <a:avLst/>
        </a:prstGeom>
        <a:solidFill>
          <a:schemeClr val="accent2">
            <a:hueOff val="7096088"/>
            <a:satOff val="2633"/>
            <a:lumOff val="-7647"/>
            <a:alphaOff val="0"/>
          </a:schemeClr>
        </a:solidFill>
        <a:ln w="48000" cap="flat" cmpd="thickThin" algn="ctr">
          <a:solidFill>
            <a:schemeClr val="accent2">
              <a:hueOff val="7096088"/>
              <a:satOff val="2633"/>
              <a:lumOff val="-7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latin typeface="Calibri" panose="020F0502020204030204" pitchFamily="34" charset="0"/>
            </a:rPr>
            <a:t>●</a:t>
          </a:r>
          <a:endParaRPr lang="es-MX" sz="2300" kern="1200" dirty="0"/>
        </a:p>
      </dsp:txBody>
      <dsp:txXfrm rot="-5400000">
        <a:off x="1" y="2750572"/>
        <a:ext cx="937029" cy="401583"/>
      </dsp:txXfrm>
    </dsp:sp>
    <dsp:sp modelId="{9E5E0527-5A75-4CBF-8D9F-E25E572840AB}">
      <dsp:nvSpPr>
        <dsp:cNvPr id="0" name=""/>
        <dsp:cNvSpPr/>
      </dsp:nvSpPr>
      <dsp:spPr>
        <a:xfrm rot="5400000">
          <a:off x="2777333" y="441751"/>
          <a:ext cx="870098" cy="4550707"/>
        </a:xfrm>
        <a:prstGeom prst="round2SameRect">
          <a:avLst/>
        </a:prstGeom>
        <a:solidFill>
          <a:schemeClr val="lt1">
            <a:alpha val="90000"/>
            <a:hueOff val="0"/>
            <a:satOff val="0"/>
            <a:lumOff val="0"/>
            <a:alphaOff val="0"/>
          </a:schemeClr>
        </a:solidFill>
        <a:ln w="48000" cap="flat" cmpd="thickThin" algn="ctr">
          <a:solidFill>
            <a:schemeClr val="accent2">
              <a:hueOff val="7096088"/>
              <a:satOff val="2633"/>
              <a:lumOff val="-7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El ahorro privado se incremente en la misma cuantía que el déficit, las restantes partidas de la ecuación fundamental de la renta nacional no se alterarán. </a:t>
          </a:r>
        </a:p>
      </dsp:txBody>
      <dsp:txXfrm rot="-5400000">
        <a:off x="937029" y="2324531"/>
        <a:ext cx="4508232" cy="7851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901FB9-3AB3-4DC1-85CF-9A1B1035FBC0}">
      <dsp:nvSpPr>
        <dsp:cNvPr id="0" name=""/>
        <dsp:cNvSpPr/>
      </dsp:nvSpPr>
      <dsp:spPr>
        <a:xfrm>
          <a:off x="0" y="454500"/>
          <a:ext cx="9982200" cy="630000"/>
        </a:xfrm>
        <a:prstGeom prst="rect">
          <a:avLst/>
        </a:prstGeom>
        <a:solidFill>
          <a:schemeClr val="lt1">
            <a:alpha val="90000"/>
            <a:hueOff val="0"/>
            <a:satOff val="0"/>
            <a:lumOff val="0"/>
            <a:alphaOff val="0"/>
          </a:schemeClr>
        </a:solidFill>
        <a:ln w="48000" cap="flat" cmpd="thickThin"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C05185-7152-40D9-BCEE-C3C5314DA641}">
      <dsp:nvSpPr>
        <dsp:cNvPr id="0" name=""/>
        <dsp:cNvSpPr/>
      </dsp:nvSpPr>
      <dsp:spPr>
        <a:xfrm>
          <a:off x="421837" y="98378"/>
          <a:ext cx="6987540" cy="738000"/>
        </a:xfrm>
        <a:prstGeom prst="roundRect">
          <a:avLst/>
        </a:prstGeom>
        <a:solidFill>
          <a:schemeClr val="accent2">
            <a:shade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4112" tIns="0" rIns="264112" bIns="0" numCol="1" spcCol="1270" anchor="ctr" anchorCtr="0">
          <a:noAutofit/>
        </a:bodyPr>
        <a:lstStyle/>
        <a:p>
          <a:pPr marL="0" lvl="0" indent="0" algn="l" defTabSz="444500">
            <a:lnSpc>
              <a:spcPct val="90000"/>
            </a:lnSpc>
            <a:spcBef>
              <a:spcPct val="0"/>
            </a:spcBef>
            <a:spcAft>
              <a:spcPct val="35000"/>
            </a:spcAft>
            <a:buNone/>
          </a:pPr>
          <a:r>
            <a:rPr lang="es-MX" sz="1000" kern="1200" dirty="0"/>
            <a:t> </a:t>
          </a:r>
          <a:r>
            <a:rPr lang="es-MX" sz="1800" kern="1200" dirty="0">
              <a:solidFill>
                <a:srgbClr val="FFFFFF"/>
              </a:solidFill>
            </a:rPr>
            <a:t>Los agentes privados puede que tomen en consideración todas sus obligaciones futuras en materia impositiva.</a:t>
          </a:r>
        </a:p>
      </dsp:txBody>
      <dsp:txXfrm>
        <a:off x="457863" y="134404"/>
        <a:ext cx="6915488" cy="665948"/>
      </dsp:txXfrm>
    </dsp:sp>
    <dsp:sp modelId="{06BA1A02-853F-41E0-8744-DB1CFAC799D5}">
      <dsp:nvSpPr>
        <dsp:cNvPr id="0" name=""/>
        <dsp:cNvSpPr/>
      </dsp:nvSpPr>
      <dsp:spPr>
        <a:xfrm>
          <a:off x="0" y="1588500"/>
          <a:ext cx="9982200" cy="630000"/>
        </a:xfrm>
        <a:prstGeom prst="rect">
          <a:avLst/>
        </a:prstGeom>
        <a:solidFill>
          <a:schemeClr val="lt1">
            <a:alpha val="90000"/>
            <a:hueOff val="0"/>
            <a:satOff val="0"/>
            <a:lumOff val="0"/>
            <a:alphaOff val="0"/>
          </a:schemeClr>
        </a:solidFill>
        <a:ln w="48000" cap="flat" cmpd="thickThin" algn="ctr">
          <a:solidFill>
            <a:schemeClr val="accent2">
              <a:shade val="50000"/>
              <a:hueOff val="40199"/>
              <a:satOff val="-2655"/>
              <a:lumOff val="22158"/>
              <a:alphaOff val="0"/>
            </a:schemeClr>
          </a:solidFill>
          <a:prstDash val="solid"/>
        </a:ln>
        <a:effectLst/>
      </dsp:spPr>
      <dsp:style>
        <a:lnRef idx="2">
          <a:scrgbClr r="0" g="0" b="0"/>
        </a:lnRef>
        <a:fillRef idx="1">
          <a:scrgbClr r="0" g="0" b="0"/>
        </a:fillRef>
        <a:effectRef idx="0">
          <a:scrgbClr r="0" g="0" b="0"/>
        </a:effectRef>
        <a:fontRef idx="minor"/>
      </dsp:style>
    </dsp:sp>
    <dsp:sp modelId="{25538938-6D8D-4634-84C6-639FCD268EF6}">
      <dsp:nvSpPr>
        <dsp:cNvPr id="0" name=""/>
        <dsp:cNvSpPr/>
      </dsp:nvSpPr>
      <dsp:spPr>
        <a:xfrm>
          <a:off x="499110" y="1219500"/>
          <a:ext cx="6987540" cy="738000"/>
        </a:xfrm>
        <a:prstGeom prst="roundRect">
          <a:avLst/>
        </a:prstGeom>
        <a:solidFill>
          <a:schemeClr val="accent2">
            <a:shade val="50000"/>
            <a:hueOff val="42331"/>
            <a:satOff val="-2774"/>
            <a:lumOff val="24662"/>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4112" tIns="0" rIns="264112"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 La conclusión de Barro de que la racionalidad de los individuos les lleva a descontar totalmente los impuestos futuros tropieza con una evidencia empírica</a:t>
          </a:r>
        </a:p>
      </dsp:txBody>
      <dsp:txXfrm>
        <a:off x="535136" y="1255526"/>
        <a:ext cx="6915488" cy="665948"/>
      </dsp:txXfrm>
    </dsp:sp>
    <dsp:sp modelId="{93E45DC4-F225-4BD5-AD7D-314A2D2179B9}">
      <dsp:nvSpPr>
        <dsp:cNvPr id="0" name=""/>
        <dsp:cNvSpPr/>
      </dsp:nvSpPr>
      <dsp:spPr>
        <a:xfrm>
          <a:off x="0" y="2722500"/>
          <a:ext cx="9982200" cy="630000"/>
        </a:xfrm>
        <a:prstGeom prst="rect">
          <a:avLst/>
        </a:prstGeom>
        <a:solidFill>
          <a:schemeClr val="lt1">
            <a:alpha val="90000"/>
            <a:hueOff val="0"/>
            <a:satOff val="0"/>
            <a:lumOff val="0"/>
            <a:alphaOff val="0"/>
          </a:schemeClr>
        </a:solidFill>
        <a:ln w="48000" cap="flat" cmpd="thickThin" algn="ctr">
          <a:solidFill>
            <a:schemeClr val="accent2">
              <a:shade val="50000"/>
              <a:hueOff val="80398"/>
              <a:satOff val="-5311"/>
              <a:lumOff val="44316"/>
              <a:alphaOff val="0"/>
            </a:schemeClr>
          </a:solidFill>
          <a:prstDash val="solid"/>
        </a:ln>
        <a:effectLst/>
      </dsp:spPr>
      <dsp:style>
        <a:lnRef idx="2">
          <a:scrgbClr r="0" g="0" b="0"/>
        </a:lnRef>
        <a:fillRef idx="1">
          <a:scrgbClr r="0" g="0" b="0"/>
        </a:fillRef>
        <a:effectRef idx="0">
          <a:scrgbClr r="0" g="0" b="0"/>
        </a:effectRef>
        <a:fontRef idx="minor"/>
      </dsp:style>
    </dsp:sp>
    <dsp:sp modelId="{C8765B73-744F-4BAA-80C3-9B27F1DF0FD1}">
      <dsp:nvSpPr>
        <dsp:cNvPr id="0" name=""/>
        <dsp:cNvSpPr/>
      </dsp:nvSpPr>
      <dsp:spPr>
        <a:xfrm>
          <a:off x="499110" y="2353500"/>
          <a:ext cx="6987540" cy="738000"/>
        </a:xfrm>
        <a:prstGeom prst="roundRect">
          <a:avLst/>
        </a:prstGeom>
        <a:solidFill>
          <a:schemeClr val="accent2">
            <a:shade val="50000"/>
            <a:hueOff val="84661"/>
            <a:satOff val="-5549"/>
            <a:lumOff val="49324"/>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4112" tIns="0" rIns="264112"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effectLst/>
            </a:rPr>
            <a:t>Un gobierno puede emitir bonos sin necesidad de tener que financiarlos en el futuro con impuestos</a:t>
          </a:r>
        </a:p>
      </dsp:txBody>
      <dsp:txXfrm>
        <a:off x="535136" y="2389526"/>
        <a:ext cx="6915488" cy="665948"/>
      </dsp:txXfrm>
    </dsp:sp>
    <dsp:sp modelId="{28795BE8-F37C-4705-8DD0-C5DBBCEAE6D1}">
      <dsp:nvSpPr>
        <dsp:cNvPr id="0" name=""/>
        <dsp:cNvSpPr/>
      </dsp:nvSpPr>
      <dsp:spPr>
        <a:xfrm>
          <a:off x="0" y="3856500"/>
          <a:ext cx="9982200" cy="630000"/>
        </a:xfrm>
        <a:prstGeom prst="rect">
          <a:avLst/>
        </a:prstGeom>
        <a:solidFill>
          <a:schemeClr val="lt1">
            <a:alpha val="90000"/>
            <a:hueOff val="0"/>
            <a:satOff val="0"/>
            <a:lumOff val="0"/>
            <a:alphaOff val="0"/>
          </a:schemeClr>
        </a:solidFill>
        <a:ln w="48000" cap="flat" cmpd="thickThin" algn="ctr">
          <a:solidFill>
            <a:schemeClr val="accent2">
              <a:shade val="50000"/>
              <a:hueOff val="40199"/>
              <a:satOff val="-2655"/>
              <a:lumOff val="22158"/>
              <a:alphaOff val="0"/>
            </a:schemeClr>
          </a:solidFill>
          <a:prstDash val="solid"/>
        </a:ln>
        <a:effectLst/>
      </dsp:spPr>
      <dsp:style>
        <a:lnRef idx="2">
          <a:scrgbClr r="0" g="0" b="0"/>
        </a:lnRef>
        <a:fillRef idx="1">
          <a:scrgbClr r="0" g="0" b="0"/>
        </a:fillRef>
        <a:effectRef idx="0">
          <a:scrgbClr r="0" g="0" b="0"/>
        </a:effectRef>
        <a:fontRef idx="minor"/>
      </dsp:style>
    </dsp:sp>
    <dsp:sp modelId="{7D30A2F2-E379-4230-9FCF-F46D5BCF0C57}">
      <dsp:nvSpPr>
        <dsp:cNvPr id="0" name=""/>
        <dsp:cNvSpPr/>
      </dsp:nvSpPr>
      <dsp:spPr>
        <a:xfrm>
          <a:off x="499110" y="3487500"/>
          <a:ext cx="6987540" cy="738000"/>
        </a:xfrm>
        <a:prstGeom prst="roundRect">
          <a:avLst/>
        </a:prstGeom>
        <a:solidFill>
          <a:schemeClr val="accent2">
            <a:shade val="50000"/>
            <a:hueOff val="42331"/>
            <a:satOff val="-2774"/>
            <a:lumOff val="24662"/>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4112" tIns="0" rIns="264112"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 La equivalencia </a:t>
          </a:r>
          <a:r>
            <a:rPr lang="es-MX" sz="1600" kern="1200" dirty="0" err="1">
              <a:solidFill>
                <a:schemeClr val="tx1"/>
              </a:solidFill>
            </a:rPr>
            <a:t>ricardiana</a:t>
          </a:r>
          <a:r>
            <a:rPr lang="es-MX" sz="1600" kern="1200" dirty="0">
              <a:solidFill>
                <a:schemeClr val="tx1"/>
              </a:solidFill>
            </a:rPr>
            <a:t> asume que los impuestos son neutrales son de suma cero</a:t>
          </a:r>
        </a:p>
      </dsp:txBody>
      <dsp:txXfrm>
        <a:off x="535136" y="3523526"/>
        <a:ext cx="6915488" cy="665948"/>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690DC06B-AB08-4449-BBF2-D264D52BB5AA}" type="datetime1">
              <a:rPr lang="es-ES" smtClean="0"/>
              <a:pPr algn="r" rtl="0"/>
              <a:t>29/09/2019</a:t>
            </a:fld>
            <a:r>
              <a:rPr lang="es-ES" dirty="0"/>
              <a:t>​</a:t>
            </a:r>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s-ES" smtClean="0"/>
              <a:pPr algn="r" rtl="0"/>
              <a:t>‹Nº›</a:t>
            </a:fld>
            <a:endParaRPr lang="es-ES"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093B6963-495A-4FE1-8B7F-59E549A2EEB6}" type="datetime1">
              <a:rPr lang="es-ES" smtClean="0"/>
              <a:pPr algn="r"/>
              <a:t>29/09/2019</a:t>
            </a:fld>
            <a:endParaRPr lang="es-ES"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Haga clic para modificar el estilo de texto del patrón</a:t>
            </a:r>
          </a:p>
          <a:p>
            <a:pPr lvl="1" rtl="0"/>
            <a:r>
              <a:t>Segundo nivel</a:t>
            </a:r>
          </a:p>
          <a:p>
            <a:pPr lvl="2" rtl="0"/>
            <a:r>
              <a:t>Tercer nivel</a:t>
            </a:r>
          </a:p>
          <a:p>
            <a:pPr lvl="3" rtl="0"/>
            <a:r>
              <a:t>Cuarto nivel</a:t>
            </a:r>
          </a:p>
          <a:p>
            <a:pPr lvl="4" rtl="0"/>
            <a:r>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0A3C37BE-C303-496D-B5CD-85F2937540FC}" type="slidenum">
              <a:rPr lang="es-ES" smtClean="0"/>
              <a:pPr algn="r"/>
              <a:t>‹Nº›</a:t>
            </a:fld>
            <a:endParaRPr lang="es-E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5210EB96-E49A-47DE-B99C-074B9B904DEA}" type="slidenum">
              <a:rPr kumimoji="0" lang="es-ES" altLang="es-MX"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2813" rtl="0" eaLnBrk="1" fontAlgn="base" latinLnBrk="0" hangingPunct="1">
                <a:lnSpc>
                  <a:spcPct val="100000"/>
                </a:lnSpc>
                <a:spcBef>
                  <a:spcPct val="0"/>
                </a:spcBef>
                <a:spcAft>
                  <a:spcPct val="0"/>
                </a:spcAft>
                <a:buClrTx/>
                <a:buSzTx/>
                <a:buFontTx/>
                <a:buNone/>
                <a:tabLst/>
                <a:defRPr/>
              </a:pPr>
              <a:t>2</a:t>
            </a:fld>
            <a:endParaRPr kumimoji="0" lang="es-ES" altLang="es-MX"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a:p>
        </p:txBody>
      </p:sp>
    </p:spTree>
    <p:extLst>
      <p:ext uri="{BB962C8B-B14F-4D97-AF65-F5344CB8AC3E}">
        <p14:creationId xmlns:p14="http://schemas.microsoft.com/office/powerpoint/2010/main" val="1805269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3</a:t>
            </a:fld>
            <a:endParaRPr lang="es-ES" dirty="0"/>
          </a:p>
        </p:txBody>
      </p:sp>
    </p:spTree>
    <p:extLst>
      <p:ext uri="{BB962C8B-B14F-4D97-AF65-F5344CB8AC3E}">
        <p14:creationId xmlns:p14="http://schemas.microsoft.com/office/powerpoint/2010/main" val="1829917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4</a:t>
            </a:fld>
            <a:endParaRPr lang="es-ES" dirty="0"/>
          </a:p>
        </p:txBody>
      </p:sp>
    </p:spTree>
    <p:extLst>
      <p:ext uri="{BB962C8B-B14F-4D97-AF65-F5344CB8AC3E}">
        <p14:creationId xmlns:p14="http://schemas.microsoft.com/office/powerpoint/2010/main" val="128727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5</a:t>
            </a:fld>
            <a:endParaRPr lang="es-ES" dirty="0"/>
          </a:p>
        </p:txBody>
      </p:sp>
    </p:spTree>
    <p:extLst>
      <p:ext uri="{BB962C8B-B14F-4D97-AF65-F5344CB8AC3E}">
        <p14:creationId xmlns:p14="http://schemas.microsoft.com/office/powerpoint/2010/main" val="3731397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6</a:t>
            </a:fld>
            <a:endParaRPr lang="es-ES" dirty="0"/>
          </a:p>
        </p:txBody>
      </p:sp>
    </p:spTree>
    <p:extLst>
      <p:ext uri="{BB962C8B-B14F-4D97-AF65-F5344CB8AC3E}">
        <p14:creationId xmlns:p14="http://schemas.microsoft.com/office/powerpoint/2010/main" val="327575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7</a:t>
            </a:fld>
            <a:endParaRPr lang="es-ES" dirty="0"/>
          </a:p>
        </p:txBody>
      </p:sp>
    </p:spTree>
    <p:extLst>
      <p:ext uri="{BB962C8B-B14F-4D97-AF65-F5344CB8AC3E}">
        <p14:creationId xmlns:p14="http://schemas.microsoft.com/office/powerpoint/2010/main" val="3288747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8</a:t>
            </a:fld>
            <a:endParaRPr lang="es-ES" dirty="0"/>
          </a:p>
        </p:txBody>
      </p:sp>
    </p:spTree>
    <p:extLst>
      <p:ext uri="{BB962C8B-B14F-4D97-AF65-F5344CB8AC3E}">
        <p14:creationId xmlns:p14="http://schemas.microsoft.com/office/powerpoint/2010/main" val="1891110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lgn="r" rtl="0"/>
            <a:fld id="{0A3C37BE-C303-496D-B5CD-85F2937540FC}" type="slidenum">
              <a:rPr lang="es-ES" smtClean="0"/>
              <a:pPr algn="r" rtl="0"/>
              <a:t>9</a:t>
            </a:fld>
            <a:endParaRPr lang="es-ES" dirty="0"/>
          </a:p>
        </p:txBody>
      </p:sp>
    </p:spTree>
    <p:extLst>
      <p:ext uri="{BB962C8B-B14F-4D97-AF65-F5344CB8AC3E}">
        <p14:creationId xmlns:p14="http://schemas.microsoft.com/office/powerpoint/2010/main" val="3720941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47D99FA-B20E-4B3C-866C-617AB711561B}" type="slidenum">
              <a:rPr kumimoji="0" lang="es-ES" altLang="es-MX"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pPr marL="0" marR="0" lvl="0" indent="0" algn="r" defTabSz="912813" rtl="0" eaLnBrk="1" fontAlgn="base" latinLnBrk="0" hangingPunct="1">
                <a:lnSpc>
                  <a:spcPct val="100000"/>
                </a:lnSpc>
                <a:spcBef>
                  <a:spcPct val="0"/>
                </a:spcBef>
                <a:spcAft>
                  <a:spcPct val="0"/>
                </a:spcAft>
                <a:buClrTx/>
                <a:buSzTx/>
                <a:buFontTx/>
                <a:buNone/>
                <a:tabLst/>
                <a:defRPr/>
              </a:pPr>
              <a:t>32</a:t>
            </a:fld>
            <a:endParaRPr kumimoji="0" lang="es-ES" altLang="es-MX"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a:p>
        </p:txBody>
      </p:sp>
    </p:spTree>
    <p:extLst>
      <p:ext uri="{BB962C8B-B14F-4D97-AF65-F5344CB8AC3E}">
        <p14:creationId xmlns:p14="http://schemas.microsoft.com/office/powerpoint/2010/main" val="289604823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a:t>Haga clic para modificar el estilo de subtítulo del patrón</a:t>
            </a:r>
            <a:endParaRPr lang="es-ES" noProof="0" dirty="0"/>
          </a:p>
        </p:txBody>
      </p:sp>
      <p:sp>
        <p:nvSpPr>
          <p:cNvPr id="4" name="Marcador de posición de fecha 3"/>
          <p:cNvSpPr>
            <a:spLocks noGrp="1"/>
          </p:cNvSpPr>
          <p:nvPr>
            <p:ph type="dt" sz="half" idx="10"/>
          </p:nvPr>
        </p:nvSpPr>
        <p:spPr/>
        <p:txBody>
          <a:bodyPr rtlCol="0"/>
          <a:lstStyle/>
          <a:p>
            <a:r>
              <a:rPr lang="es-ES" dirty="0"/>
              <a:t>​</a:t>
            </a:r>
            <a:fld id="{934A2FF8-4559-4149-8B79-D85ED6F0B853}" type="datetime1">
              <a:rPr lang="es-ES" smtClean="0"/>
              <a:pPr/>
              <a:t>29/09/2019</a:t>
            </a:fld>
            <a:r>
              <a:rPr lang="es-ES" dirty="0"/>
              <a:t>​</a:t>
            </a:r>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11" name="Imagen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a:t>Haga clic para modificar el estilo de título del patrón</a:t>
            </a:r>
            <a:endParaRPr lang="es-ES" noProof="0" dirty="0"/>
          </a:p>
        </p:txBody>
      </p:sp>
      <p:sp>
        <p:nvSpPr>
          <p:cNvPr id="3" name="Marcador de posición de imagen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a:t>​</a:t>
            </a:r>
            <a:fld id="{99FE88BC-BA9C-41DB-8175-8FC1D1B95355}" type="datetime1">
              <a:rPr lang="es-ES" smtClean="0"/>
              <a:pPr/>
              <a:t>29/09/2019</a:t>
            </a:fld>
            <a:r>
              <a:rPr lang="es-ES" dirty="0"/>
              <a:t>​</a:t>
            </a:r>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p>
            <a:r>
              <a:rPr lang="es-ES" dirty="0"/>
              <a:t>​</a:t>
            </a:r>
            <a:fld id="{7776A268-E945-41BF-9F85-D7A3B8400346}" type="datetime1">
              <a:rPr lang="es-ES" smtClean="0"/>
              <a:pPr/>
              <a:t>29/09/2019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72600" y="365125"/>
            <a:ext cx="1714500" cy="5811838"/>
          </a:xfrm>
        </p:spPr>
        <p:txBody>
          <a:bodyPr vert="eaVert"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104900" y="365125"/>
            <a:ext cx="8098896" cy="5811838"/>
          </a:xfrm>
        </p:spPr>
        <p:txBody>
          <a:bodyPr vert="eaVert"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p>
            <a:r>
              <a:rPr lang="es-ES" dirty="0"/>
              <a:t>​</a:t>
            </a:r>
            <a:fld id="{CEC05348-D021-422A-8D9F-89EEB8C0F442}" type="datetime1">
              <a:rPr lang="es-ES" smtClean="0"/>
              <a:pPr/>
              <a:t>29/09/2019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grpSp>
        <p:nvGrpSpPr>
          <p:cNvPr id="7" name="Grupo 6"/>
          <p:cNvGrpSpPr/>
          <p:nvPr/>
        </p:nvGrpSpPr>
        <p:grpSpPr>
          <a:xfrm rot="5400000">
            <a:off x="6514047" y="3228843"/>
            <a:ext cx="5632704" cy="84403"/>
            <a:chOff x="1073150" y="1219201"/>
            <a:chExt cx="10058400" cy="63125"/>
          </a:xfrm>
        </p:grpSpPr>
        <p:cxnSp>
          <p:nvCxnSpPr>
            <p:cNvPr id="8" name="Conector recto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61"/>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155" indent="0" algn="ctr">
              <a:buNone/>
              <a:defRPr/>
            </a:lvl2pPr>
            <a:lvl3pPr marL="914310" indent="0" algn="ctr">
              <a:buNone/>
              <a:defRPr/>
            </a:lvl3pPr>
            <a:lvl4pPr marL="1371464" indent="0" algn="ctr">
              <a:buNone/>
              <a:defRPr/>
            </a:lvl4pPr>
            <a:lvl5pPr marL="1828618" indent="0" algn="ctr">
              <a:buNone/>
              <a:defRPr/>
            </a:lvl5pPr>
            <a:lvl6pPr marL="2285774" indent="0" algn="ctr">
              <a:buNone/>
              <a:defRPr/>
            </a:lvl6pPr>
            <a:lvl7pPr marL="2742926" indent="0" algn="ctr">
              <a:buNone/>
              <a:defRPr/>
            </a:lvl7pPr>
            <a:lvl8pPr marL="3200080" indent="0" algn="ctr">
              <a:buNone/>
              <a:defRPr/>
            </a:lvl8pPr>
            <a:lvl9pPr marL="3657235" indent="0" algn="ctr">
              <a:buNone/>
              <a:defRPr/>
            </a:lvl9pPr>
          </a:lstStyle>
          <a:p>
            <a:r>
              <a:rPr lang="es-ES"/>
              <a:t>Haga clic para modificar el estilo de subtítulo del patrón</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90183767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22496956"/>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26"/>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155" indent="0">
              <a:buNone/>
              <a:defRPr sz="1800"/>
            </a:lvl2pPr>
            <a:lvl3pPr marL="914310" indent="0">
              <a:buNone/>
              <a:defRPr sz="1600"/>
            </a:lvl3pPr>
            <a:lvl4pPr marL="1371464" indent="0">
              <a:buNone/>
              <a:defRPr sz="1400"/>
            </a:lvl4pPr>
            <a:lvl5pPr marL="1828618" indent="0">
              <a:buNone/>
              <a:defRPr sz="1400"/>
            </a:lvl5pPr>
            <a:lvl6pPr marL="2285774" indent="0">
              <a:buNone/>
              <a:defRPr sz="1400"/>
            </a:lvl6pPr>
            <a:lvl7pPr marL="2742926" indent="0">
              <a:buNone/>
              <a:defRPr sz="1400"/>
            </a:lvl7pPr>
            <a:lvl8pPr marL="3200080" indent="0">
              <a:buNone/>
              <a:defRPr sz="1400"/>
            </a:lvl8pPr>
            <a:lvl9pPr marL="3657235"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907725520"/>
      </p:ext>
    </p:extLst>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546432799"/>
      </p:ext>
    </p:extLst>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10972800" cy="1143000"/>
          </a:xfrm>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4" y="1535114"/>
            <a:ext cx="5386917"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4"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94" y="1535114"/>
            <a:ext cx="5389033"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9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8"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34685771"/>
      </p:ext>
    </p:extLst>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4"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381688057"/>
      </p:ext>
    </p:extLst>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3"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502804049"/>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D74F43DC-6EDA-4D74-8B4D-EE036F982A34}" type="datetime1">
              <a:rPr lang="es-ES" smtClean="0"/>
              <a:pPr/>
              <a:t>29/09/2019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13" y="273050"/>
            <a:ext cx="4011084" cy="1162051"/>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9" y="273086"/>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13" y="1435104"/>
            <a:ext cx="4011084" cy="46910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196644470"/>
      </p:ext>
    </p:extLst>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2"/>
            <a:ext cx="7315200" cy="566739"/>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155" indent="0">
              <a:buNone/>
              <a:defRPr sz="2800"/>
            </a:lvl2pPr>
            <a:lvl3pPr marL="914310"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pPr lvl="0"/>
            <a:endParaRPr lang="es-CO" noProof="0" dirty="0"/>
          </a:p>
        </p:txBody>
      </p:sp>
      <p:sp>
        <p:nvSpPr>
          <p:cNvPr id="4" name="3 Marcador de texto"/>
          <p:cNvSpPr>
            <a:spLocks noGrp="1"/>
          </p:cNvSpPr>
          <p:nvPr>
            <p:ph type="body" sz="half" idx="2"/>
          </p:nvPr>
        </p:nvSpPr>
        <p:spPr>
          <a:xfrm>
            <a:off x="2389717" y="5367348"/>
            <a:ext cx="7315200" cy="8048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191245511"/>
      </p:ext>
    </p:extLst>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121180758"/>
      </p:ext>
    </p:extLst>
  </p:cSld>
  <p:clrMapOvr>
    <a:masterClrMapping/>
  </p:clrMapOvr>
  <p:transition spd="slow">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86804" y="609600"/>
            <a:ext cx="2590800" cy="5486400"/>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914404" y="609600"/>
            <a:ext cx="7569200" cy="54864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996138224"/>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grpSp>
        <p:nvGrpSpPr>
          <p:cNvPr id="13" name="Grupo 12"/>
          <p:cNvGrpSpPr/>
          <p:nvPr/>
        </p:nvGrpSpPr>
        <p:grpSpPr>
          <a:xfrm rot="10800000">
            <a:off x="0" y="5645510"/>
            <a:ext cx="12192000" cy="63125"/>
            <a:chOff x="507492" y="1501519"/>
            <a:chExt cx="8129016" cy="63125"/>
          </a:xfrm>
        </p:grpSpPr>
        <p:cxnSp>
          <p:nvCxnSpPr>
            <p:cNvPr id="17" name="Conector recto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upo 13"/>
          <p:cNvGrpSpPr/>
          <p:nvPr/>
        </p:nvGrpSpPr>
        <p:grpSpPr>
          <a:xfrm>
            <a:off x="0" y="1143000"/>
            <a:ext cx="12192000" cy="63125"/>
            <a:chOff x="507492" y="1501519"/>
            <a:chExt cx="8129016" cy="63125"/>
          </a:xfrm>
        </p:grpSpPr>
        <p:cxnSp>
          <p:nvCxnSpPr>
            <p:cNvPr id="15" name="Conector recto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2" name="Título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a:t>Haga clic para modificar el estilo de subtítulo del patrón</a:t>
            </a:r>
            <a:endParaRPr lang="es-ES" noProof="0" dirty="0"/>
          </a:p>
        </p:txBody>
      </p:sp>
      <p:pic>
        <p:nvPicPr>
          <p:cNvPr id="10" name="Imagen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Marcador de posición de imagen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es-ES" noProof="0"/>
              <a:t>Haga clic en el icono para agregar una imagen</a:t>
            </a:r>
            <a:endParaRPr lang="es-ES" noProof="0" dirty="0"/>
          </a:p>
        </p:txBody>
      </p:sp>
      <p:sp>
        <p:nvSpPr>
          <p:cNvPr id="19" name="Texto de instrucciones"/>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es-ES" sz="1200" b="1" i="1" noProof="0" dirty="0">
                <a:latin typeface="Arial" pitchFamily="34" charset="0"/>
                <a:cs typeface="Arial" pitchFamily="34" charset="0"/>
              </a:rPr>
              <a:t>NOTA:</a:t>
            </a:r>
          </a:p>
          <a:p>
            <a:pPr rtl="0"/>
            <a:r>
              <a:rPr lang="es-ES" sz="1200" i="1" noProof="0" dirty="0">
                <a:latin typeface="Arial" pitchFamily="34" charset="0"/>
                <a:cs typeface="Arial" pitchFamily="34" charset="0"/>
              </a:rPr>
              <a:t>Para cambiar la imagen de esta diapositiva, seleccione la imagen y elimínela. Después, haga clic en el icono Imágenes del marcador de posición para insertar su propia imagen.</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upo 7"/>
          <p:cNvGrpSpPr/>
          <p:nvPr/>
        </p:nvGrpSpPr>
        <p:grpSpPr>
          <a:xfrm>
            <a:off x="0" y="2514600"/>
            <a:ext cx="12192000" cy="3194035"/>
            <a:chOff x="647402" y="2514600"/>
            <a:chExt cx="10838688" cy="3194035"/>
          </a:xfrm>
        </p:grpSpPr>
        <p:grpSp>
          <p:nvGrpSpPr>
            <p:cNvPr id="9" name="Grupo 8"/>
            <p:cNvGrpSpPr/>
            <p:nvPr/>
          </p:nvGrpSpPr>
          <p:grpSpPr>
            <a:xfrm>
              <a:off x="647402" y="2514600"/>
              <a:ext cx="10838688" cy="63125"/>
              <a:chOff x="507492" y="1501519"/>
              <a:chExt cx="8129016" cy="63125"/>
            </a:xfrm>
          </p:grpSpPr>
          <p:cxnSp>
            <p:nvCxnSpPr>
              <p:cNvPr id="14" name="Conector recto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ángulo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grpSp>
          <p:nvGrpSpPr>
            <p:cNvPr id="11" name="Grupo 10"/>
            <p:cNvGrpSpPr/>
            <p:nvPr/>
          </p:nvGrpSpPr>
          <p:grpSpPr>
            <a:xfrm rot="10800000">
              <a:off x="647402" y="5645510"/>
              <a:ext cx="10838688" cy="63125"/>
              <a:chOff x="507492" y="1501519"/>
              <a:chExt cx="8129016" cy="63125"/>
            </a:xfrm>
          </p:grpSpPr>
          <p:cxnSp>
            <p:nvCxnSpPr>
              <p:cNvPr id="12" name="Conector recto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a:t>Haga clic para modificar el estilo de texto del patrón</a:t>
            </a:r>
          </a:p>
        </p:txBody>
      </p:sp>
      <p:sp>
        <p:nvSpPr>
          <p:cNvPr id="4" name="Marcador de posición de fecha 3"/>
          <p:cNvSpPr>
            <a:spLocks noGrp="1"/>
          </p:cNvSpPr>
          <p:nvPr>
            <p:ph type="dt" sz="half" idx="10"/>
          </p:nvPr>
        </p:nvSpPr>
        <p:spPr/>
        <p:txBody>
          <a:bodyPr rtlCol="0"/>
          <a:lstStyle>
            <a:lvl1pPr>
              <a:defRPr/>
            </a:lvl1pPr>
          </a:lstStyle>
          <a:p>
            <a:fld id="{2385DCDB-4A77-4170-9E07-5F1D7C0A0A5B}" type="datetime1">
              <a:rPr lang="es-ES" smtClean="0"/>
              <a:pPr/>
              <a:t>29/09/2019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7" name="Imagen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B3C6D8C4-ADF9-42A1-9ABC-C61A9E9D2D08}" type="datetime1">
              <a:rPr lang="es-ES" smtClean="0"/>
              <a:pPr/>
              <a:t>29/09/2019</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a:t>Haga clic para modificar el estilo de texto del patrón</a:t>
            </a:r>
          </a:p>
        </p:txBody>
      </p:sp>
      <p:sp>
        <p:nvSpPr>
          <p:cNvPr id="4" name="Marcador de posición de contenido 3"/>
          <p:cNvSpPr>
            <a:spLocks noGrp="1"/>
          </p:cNvSpPr>
          <p:nvPr>
            <p:ph sz="half" idx="2"/>
          </p:nvPr>
        </p:nvSpPr>
        <p:spPr>
          <a:xfrm>
            <a:off x="1104900" y="2424112"/>
            <a:ext cx="4919472" cy="3748088"/>
          </a:xfrm>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a:t>Haga clic para modificar el estilo de texto del patrón</a:t>
            </a:r>
          </a:p>
        </p:txBody>
      </p:sp>
      <p:sp>
        <p:nvSpPr>
          <p:cNvPr id="6" name="Marcador de posición de contenido 5"/>
          <p:cNvSpPr>
            <a:spLocks noGrp="1"/>
          </p:cNvSpPr>
          <p:nvPr>
            <p:ph sz="quarter" idx="4"/>
          </p:nvPr>
        </p:nvSpPr>
        <p:spPr>
          <a:xfrm>
            <a:off x="6166110" y="2424112"/>
            <a:ext cx="4919472" cy="3748088"/>
          </a:xfrm>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posición de fecha 6"/>
          <p:cNvSpPr>
            <a:spLocks noGrp="1"/>
          </p:cNvSpPr>
          <p:nvPr>
            <p:ph type="dt" sz="half" idx="10"/>
          </p:nvPr>
        </p:nvSpPr>
        <p:spPr/>
        <p:txBody>
          <a:bodyPr rtlCol="0"/>
          <a:lstStyle/>
          <a:p>
            <a:r>
              <a:rPr lang="es-ES" dirty="0"/>
              <a:t>​</a:t>
            </a:r>
            <a:fld id="{5B79CF11-FD05-4F88-8EC3-5D4F176B79FC}" type="datetime1">
              <a:rPr lang="es-ES" smtClean="0"/>
              <a:pPr/>
              <a:t>29/09/2019</a:t>
            </a:fld>
            <a:endParaRPr lang="es-ES"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9" name="Marcador de posición de número de diapositiva 8"/>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p>
            <a:r>
              <a:rPr lang="es-ES" dirty="0"/>
              <a:t>​</a:t>
            </a:r>
            <a:fld id="{FEAFC309-1B63-44A4-A9FC-29FA1501E26B}" type="datetime1">
              <a:rPr lang="es-ES" smtClean="0"/>
              <a:pPr/>
              <a:t>29/09/2019</a:t>
            </a:fld>
            <a:endParaRPr lang="es-ES"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fld id="{87850802-155D-414A-A9FD-662B6F0E4656}" type="datetime1">
              <a:rPr lang="es-ES" smtClean="0"/>
              <a:pPr/>
              <a:t>29/09/2019</a:t>
            </a:fld>
            <a:r>
              <a:rPr lang="es-ES" dirty="0"/>
              <a:t>​</a:t>
            </a:r>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posición de número de diapositiva 3"/>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a:t>​</a:t>
            </a:r>
            <a:fld id="{5146D9C0-42AF-411F-B87E-5CF0AD6A3E2D}" type="datetime1">
              <a:rPr lang="es-ES" smtClean="0"/>
              <a:pPr/>
              <a:t>29/09/2019</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r>
              <a:rPr lang="es-ES" noProof="0" dirty="0"/>
              <a:t>Sexto nivel</a:t>
            </a:r>
          </a:p>
          <a:p>
            <a:pPr lvl="6" rtl="0"/>
            <a:r>
              <a:rPr lang="es-ES" noProof="0" dirty="0"/>
              <a:t>Séptimo nivel</a:t>
            </a:r>
          </a:p>
          <a:p>
            <a:pPr lvl="7" rtl="0"/>
            <a:r>
              <a:rPr lang="es-ES" noProof="0" dirty="0"/>
              <a:t>Octavo nivel</a:t>
            </a:r>
          </a:p>
          <a:p>
            <a:pPr lvl="8" rtl="0"/>
            <a:r>
              <a:rPr lang="es-ES" noProof="0" dirty="0"/>
              <a:t>Noveno nivel</a:t>
            </a:r>
          </a:p>
        </p:txBody>
      </p:sp>
      <p:sp>
        <p:nvSpPr>
          <p:cNvPr id="4" name="Marcador de posición de fecha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EB0EBC17-0101-4DBA-89EA-55E7A4727CA3}" type="datetime1">
              <a:rPr lang="es-ES" noProof="0" smtClean="0"/>
              <a:pPr/>
              <a:t>29/09/2019</a:t>
            </a:fld>
            <a:endParaRPr lang="es-ES" noProof="0" dirty="0"/>
          </a:p>
        </p:txBody>
      </p:sp>
      <p:sp>
        <p:nvSpPr>
          <p:cNvPr id="5" name="Marcador de posición de pie de página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es-ES" noProof="0" dirty="0"/>
          </a:p>
        </p:txBody>
      </p:sp>
      <p:sp>
        <p:nvSpPr>
          <p:cNvPr id="6" name="Marcador de posición de número de diapositiva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pPr algn="r"/>
            <a:fld id="{0FF54DE5-C571-48E8-A5BC-B369434E2F44}" type="slidenum">
              <a:rPr lang="es-ES" noProof="0" smtClean="0"/>
              <a:pPr algn="r"/>
              <a:t>‹Nº›</a:t>
            </a:fld>
            <a:endParaRPr lang="es-ES" noProof="0" dirty="0"/>
          </a:p>
        </p:txBody>
      </p:sp>
      <p:grpSp>
        <p:nvGrpSpPr>
          <p:cNvPr id="15" name="Grupo 14"/>
          <p:cNvGrpSpPr/>
          <p:nvPr/>
        </p:nvGrpSpPr>
        <p:grpSpPr>
          <a:xfrm>
            <a:off x="1103376" y="1219201"/>
            <a:ext cx="9985248" cy="84403"/>
            <a:chOff x="1073150" y="1219201"/>
            <a:chExt cx="10058400" cy="63125"/>
          </a:xfrm>
        </p:grpSpPr>
        <p:cxnSp>
          <p:nvCxnSpPr>
            <p:cNvPr id="13" name="Conector recto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ctr" anchorCtr="0" compatLnSpc="1">
            <a:prstTxWarp prst="textNoShape">
              <a:avLst/>
            </a:prstTxWarp>
          </a:bodyPr>
          <a:lstStyle/>
          <a:p>
            <a:pPr lvl="0"/>
            <a:r>
              <a:rPr lang="en-US" altLang="es-MX"/>
              <a:t>Haga clic para modificar el estilo de título del patrón</a:t>
            </a:r>
          </a:p>
        </p:txBody>
      </p:sp>
      <p:sp>
        <p:nvSpPr>
          <p:cNvPr id="205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t" anchorCtr="0" compatLnSpc="1">
            <a:prstTxWarp prst="textNoShape">
              <a:avLst/>
            </a:prstTxWarp>
          </a:bodyPr>
          <a:lstStyle/>
          <a:p>
            <a:pPr lvl="0"/>
            <a:r>
              <a:rPr lang="en-US" altLang="es-MX"/>
              <a:t>Haga clic para modificar el estilo de texto del patrón</a:t>
            </a:r>
          </a:p>
          <a:p>
            <a:pPr lvl="1"/>
            <a:r>
              <a:rPr lang="en-US" altLang="es-MX"/>
              <a:t>Segundo nivel</a:t>
            </a:r>
          </a:p>
          <a:p>
            <a:pPr lvl="2"/>
            <a:r>
              <a:rPr lang="en-US" altLang="es-MX"/>
              <a:t>Tercer nivel</a:t>
            </a:r>
          </a:p>
          <a:p>
            <a:pPr lvl="3"/>
            <a:r>
              <a:rPr lang="en-US" altLang="es-MX"/>
              <a:t>Cuarto nivel</a:t>
            </a:r>
          </a:p>
          <a:p>
            <a:pPr lvl="4"/>
            <a:r>
              <a:rPr lang="en-US" altLang="es-MX"/>
              <a:t>Quinto nivel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defTabSz="1219110" eaLnBrk="0" hangingPunct="0">
              <a:defRPr sz="1400" dirty="0">
                <a:solidFill>
                  <a:srgbClr val="000000"/>
                </a:solidFill>
                <a:latin typeface="Times New Roman" pitchFamily="18" charset="0"/>
                <a:cs typeface="+mn-cs"/>
              </a:defRPr>
            </a:lvl1pPr>
          </a:lstStyle>
          <a:p>
            <a:fld id="{494F1EF7-8186-4675-90AC-34C80D575A9C}" type="datetimeFigureOut">
              <a:rPr lang="es-MX" smtClean="0"/>
              <a:t>29/09/2019</a:t>
            </a:fld>
            <a:endParaRPr lang="es-MX"/>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ctr" defTabSz="1219110" eaLnBrk="0" hangingPunct="0">
              <a:defRPr sz="1400" dirty="0">
                <a:solidFill>
                  <a:srgbClr val="000000"/>
                </a:solidFill>
                <a:latin typeface="Times New Roman" pitchFamily="18" charset="0"/>
                <a:cs typeface="+mn-cs"/>
              </a:defRPr>
            </a:lvl1pPr>
          </a:lstStyle>
          <a:p>
            <a:endParaRPr lang="es-MX"/>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r" defTabSz="1219110" eaLnBrk="0" hangingPunct="0">
              <a:defRPr sz="1400">
                <a:solidFill>
                  <a:srgbClr val="000000"/>
                </a:solidFill>
                <a:latin typeface="Times New Roman" pitchFamily="18" charset="0"/>
                <a:cs typeface="+mn-cs"/>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640379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55" algn="ctr" rtl="0" eaLnBrk="0" fontAlgn="base" hangingPunct="0">
        <a:spcBef>
          <a:spcPct val="0"/>
        </a:spcBef>
        <a:spcAft>
          <a:spcPct val="0"/>
        </a:spcAft>
        <a:defRPr sz="4400">
          <a:solidFill>
            <a:schemeClr val="tx2"/>
          </a:solidFill>
          <a:latin typeface="Times New Roman" pitchFamily="18" charset="0"/>
        </a:defRPr>
      </a:lvl6pPr>
      <a:lvl7pPr marL="914310" algn="ctr" rtl="0" eaLnBrk="0" fontAlgn="base" hangingPunct="0">
        <a:spcBef>
          <a:spcPct val="0"/>
        </a:spcBef>
        <a:spcAft>
          <a:spcPct val="0"/>
        </a:spcAft>
        <a:defRPr sz="4400">
          <a:solidFill>
            <a:schemeClr val="tx2"/>
          </a:solidFill>
          <a:latin typeface="Times New Roman" pitchFamily="18" charset="0"/>
        </a:defRPr>
      </a:lvl7pPr>
      <a:lvl8pPr marL="1371464" algn="ctr" rtl="0" eaLnBrk="0" fontAlgn="base" hangingPunct="0">
        <a:spcBef>
          <a:spcPct val="0"/>
        </a:spcBef>
        <a:spcAft>
          <a:spcPct val="0"/>
        </a:spcAft>
        <a:defRPr sz="4400">
          <a:solidFill>
            <a:schemeClr val="tx2"/>
          </a:solidFill>
          <a:latin typeface="Times New Roman" pitchFamily="18" charset="0"/>
        </a:defRPr>
      </a:lvl8pPr>
      <a:lvl9pPr marL="1828618" algn="ctr" rtl="0" eaLnBrk="0" fontAlgn="base" hangingPunct="0">
        <a:spcBef>
          <a:spcPct val="0"/>
        </a:spcBef>
        <a:spcAft>
          <a:spcPct val="0"/>
        </a:spcAft>
        <a:defRPr sz="4400">
          <a:solidFill>
            <a:schemeClr val="tx2"/>
          </a:solidFill>
          <a:latin typeface="Times New Roman" pitchFamily="18" charset="0"/>
        </a:defRPr>
      </a:lvl9pPr>
    </p:titleStyle>
    <p:bodyStyle>
      <a:lvl1pPr marL="340775" indent="-340775" algn="l" rtl="0" eaLnBrk="0" fontAlgn="base" hangingPunct="0">
        <a:spcBef>
          <a:spcPct val="20000"/>
        </a:spcBef>
        <a:spcAft>
          <a:spcPct val="0"/>
        </a:spcAft>
        <a:buChar char="•"/>
        <a:defRPr sz="3200">
          <a:solidFill>
            <a:schemeClr val="tx1"/>
          </a:solidFill>
          <a:latin typeface="+mn-lt"/>
          <a:ea typeface="+mn-ea"/>
          <a:cs typeface="+mn-cs"/>
        </a:defRPr>
      </a:lvl1pPr>
      <a:lvl2pPr marL="740815" indent="-283626" algn="l" rtl="0" eaLnBrk="0" fontAlgn="base" hangingPunct="0">
        <a:spcBef>
          <a:spcPct val="20000"/>
        </a:spcBef>
        <a:spcAft>
          <a:spcPct val="0"/>
        </a:spcAft>
        <a:buChar char="–"/>
        <a:defRPr sz="2800">
          <a:solidFill>
            <a:schemeClr val="tx1"/>
          </a:solidFill>
          <a:latin typeface="+mn-lt"/>
        </a:defRPr>
      </a:lvl2pPr>
      <a:lvl3pPr marL="1140855" indent="-226478" algn="l" rtl="0" eaLnBrk="0" fontAlgn="base" hangingPunct="0">
        <a:spcBef>
          <a:spcPct val="20000"/>
        </a:spcBef>
        <a:spcAft>
          <a:spcPct val="0"/>
        </a:spcAft>
        <a:buChar char="•"/>
        <a:defRPr>
          <a:solidFill>
            <a:schemeClr val="tx1"/>
          </a:solidFill>
          <a:latin typeface="+mn-lt"/>
        </a:defRPr>
      </a:lvl3pPr>
      <a:lvl4pPr marL="1598044" indent="-226478" algn="l" rtl="0" eaLnBrk="0" fontAlgn="base" hangingPunct="0">
        <a:spcBef>
          <a:spcPct val="20000"/>
        </a:spcBef>
        <a:spcAft>
          <a:spcPct val="0"/>
        </a:spcAft>
        <a:buChar char="–"/>
        <a:defRPr sz="2000">
          <a:solidFill>
            <a:schemeClr val="tx1"/>
          </a:solidFill>
          <a:latin typeface="+mn-lt"/>
        </a:defRPr>
      </a:lvl4pPr>
      <a:lvl5pPr marL="2055233" indent="-226478" algn="l" rtl="0" eaLnBrk="0" fontAlgn="base" hangingPunct="0">
        <a:spcBef>
          <a:spcPct val="20000"/>
        </a:spcBef>
        <a:spcAft>
          <a:spcPct val="0"/>
        </a:spcAft>
        <a:buChar char="»"/>
        <a:defRPr sz="2000">
          <a:solidFill>
            <a:schemeClr val="tx1"/>
          </a:solidFill>
          <a:latin typeface="+mn-lt"/>
        </a:defRPr>
      </a:lvl5pPr>
      <a:lvl6pPr marL="2514349" indent="-228578" algn="l" rtl="0" eaLnBrk="0" fontAlgn="base" hangingPunct="0">
        <a:spcBef>
          <a:spcPct val="20000"/>
        </a:spcBef>
        <a:spcAft>
          <a:spcPct val="0"/>
        </a:spcAft>
        <a:buChar char="»"/>
        <a:defRPr sz="2000">
          <a:solidFill>
            <a:schemeClr val="tx1"/>
          </a:solidFill>
          <a:latin typeface="+mn-lt"/>
        </a:defRPr>
      </a:lvl6pPr>
      <a:lvl7pPr marL="2971504" indent="-228578" algn="l" rtl="0" eaLnBrk="0" fontAlgn="base" hangingPunct="0">
        <a:spcBef>
          <a:spcPct val="20000"/>
        </a:spcBef>
        <a:spcAft>
          <a:spcPct val="0"/>
        </a:spcAft>
        <a:buChar char="»"/>
        <a:defRPr sz="2000">
          <a:solidFill>
            <a:schemeClr val="tx1"/>
          </a:solidFill>
          <a:latin typeface="+mn-lt"/>
        </a:defRPr>
      </a:lvl7pPr>
      <a:lvl8pPr marL="3428658" indent="-228578" algn="l" rtl="0" eaLnBrk="0" fontAlgn="base" hangingPunct="0">
        <a:spcBef>
          <a:spcPct val="20000"/>
        </a:spcBef>
        <a:spcAft>
          <a:spcPct val="0"/>
        </a:spcAft>
        <a:buChar char="»"/>
        <a:defRPr sz="2000">
          <a:solidFill>
            <a:schemeClr val="tx1"/>
          </a:solidFill>
          <a:latin typeface="+mn-lt"/>
        </a:defRPr>
      </a:lvl8pPr>
      <a:lvl9pPr marL="3885814" indent="-228578"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8" algn="l" defTabSz="914310" rtl="0" eaLnBrk="1" latinLnBrk="0" hangingPunct="1">
        <a:defRPr sz="1800" kern="1200">
          <a:solidFill>
            <a:schemeClr val="tx1"/>
          </a:solidFill>
          <a:latin typeface="+mn-lt"/>
          <a:ea typeface="+mn-ea"/>
          <a:cs typeface="+mn-cs"/>
        </a:defRPr>
      </a:lvl5pPr>
      <a:lvl6pPr marL="2285774"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hemeOverride" Target="../theme/themeOverride2.xm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9.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0"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1"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2"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3"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4"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5"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6"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9707"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1219110" rtl="0" eaLnBrk="1" fontAlgn="auto" latinLnBrk="0" hangingPunct="1">
              <a:lnSpc>
                <a:spcPct val="100000"/>
              </a:lnSpc>
              <a:spcBef>
                <a:spcPts val="0"/>
              </a:spcBef>
              <a:spcAft>
                <a:spcPts val="0"/>
              </a:spcAft>
              <a:buClrTx/>
              <a:buSzTx/>
              <a:buFontTx/>
              <a:buNone/>
              <a:tabLst/>
              <a:defRPr/>
            </a:pPr>
            <a:endParaRPr kumimoji="0" lang="es-CO" altLang="es-MX"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27660" name="4 Rectángulo"/>
          <p:cNvSpPr>
            <a:spLocks noChangeArrowheads="1"/>
          </p:cNvSpPr>
          <p:nvPr/>
        </p:nvSpPr>
        <p:spPr bwMode="auto">
          <a:xfrm>
            <a:off x="1678519" y="582180"/>
            <a:ext cx="8834967" cy="627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s-CO" altLang="es-MX" sz="16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Las diapositivas que se presentan tienen la finalidad de cumplir con el siguiente objetivo:</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 </a:t>
            </a:r>
            <a:r>
              <a:rPr kumimoji="0" lang="es-MX"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Proporcionar al estudiante el instrumental teórico y analítico vinculado con el entorno de la teoría y política mixta.</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Las diapositivas que se presentan </a:t>
            </a:r>
            <a:r>
              <a:rPr kumimoji="0" lang="es-CO" altLang="es-MX" sz="16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a:t>
            </a:r>
            <a:r>
              <a:rPr kumimoji="0" lang="es-MX" altLang="es-MX" sz="16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Política Mixta</a:t>
            </a:r>
            <a:r>
              <a:rPr kumimoji="0" lang="es-CO" altLang="es-MX" sz="1600" b="1"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a:t>
            </a: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  son un apoyo para impartir parte de la unidad I</a:t>
            </a:r>
            <a:r>
              <a:rPr kumimoji="0" lang="es-ES"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V. “Política Monetaria, Política Fiscal y la Política Mixta” </a:t>
            </a: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en la Unidad de Aprendizaje de “</a:t>
            </a:r>
            <a:r>
              <a:rPr kumimoji="0" lang="es-MX"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Teoría Monetaria y Política Fiscal</a:t>
            </a: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 la cual forma parte del plan de estudios de la Licenciatura en Relaciones Económicas Internacionales. </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s-MX"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Se considera adecuado utilizar estas diapositivas porque es un trabajo que presenta una planificación claramente enfocada al aprendizaje del alumno. Su contenido da a conocer de forma clara y precisa el instrumental teórico y analítico vinculado con el entorno de la teoría y política mixta, que es de vital importancia en la comprensión de los mecanismos de ajuste macroeconómico que llevan a cabo las naciones, a el fin de lograr tendencias de estabilidad macroeconómica y poder así participar de forma adecuada en los procesos de intercambio comercial y de capital implícitos en el entorno de la globalización. </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Aunado a lo anterior, al proporcionales de forma electrónica este tipo de material, se evita escribir, esto permite dedicar mayor tiempo a actividades que realmente impacten en la formación de los alumnos como su  aplicación y análisis.</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s-MX"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Para el uso de estas diapositivas se requiere un cañón o video proyector para proyectar las imágenes y una computadora con el programa </a:t>
            </a:r>
            <a:r>
              <a:rPr kumimoji="0" lang="es-MX" altLang="es-MX"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Arial" panose="020B0604020202020204" pitchFamily="34" charset="0"/>
              </a:rPr>
              <a:t>Power</a:t>
            </a:r>
            <a:r>
              <a:rPr kumimoji="0" lang="es-MX"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rPr>
              <a:t> Point versión 2003 o posterior. Dado que se proporciona el material a cada uno de los alumnos, ellos también pueden seguir al profesor en su computadora.</a:t>
            </a:r>
            <a:endParaRPr kumimoji="0" lang="es-CO" altLang="es-MX"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13" name="Text Box 3">
            <a:extLst>
              <a:ext uri="{FF2B5EF4-FFF2-40B4-BE49-F238E27FC236}">
                <a16:creationId xmlns:a16="http://schemas.microsoft.com/office/drawing/2014/main" id="{DB53E0E2-5318-4000-A0D8-BDA9F6983074}"/>
              </a:ext>
            </a:extLst>
          </p:cNvPr>
          <p:cNvSpPr txBox="1">
            <a:spLocks noChangeArrowheads="1"/>
          </p:cNvSpPr>
          <p:nvPr/>
        </p:nvSpPr>
        <p:spPr bwMode="auto">
          <a:xfrm>
            <a:off x="0" y="10672"/>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marL="0" marR="0" lvl="0" indent="0" algn="ctr" defTabSz="684213" rtl="0" eaLnBrk="1" fontAlgn="auto" latinLnBrk="0" hangingPunct="1">
              <a:lnSpc>
                <a:spcPct val="100000"/>
              </a:lnSpc>
              <a:spcBef>
                <a:spcPct val="0"/>
              </a:spcBef>
              <a:spcAft>
                <a:spcPts val="0"/>
              </a:spcAft>
              <a:buClrTx/>
              <a:buSzTx/>
              <a:buFontTx/>
              <a:buNone/>
              <a:tabLst/>
              <a:defRPr/>
            </a:pPr>
            <a:r>
              <a:rPr kumimoji="0" lang="es-MX" altLang="es-MX" sz="1800" b="1" i="0" u="none" strike="noStrike" kern="1200" cap="none" spc="0" normalizeH="0" baseline="0" noProof="0" dirty="0">
                <a:ln>
                  <a:noFill/>
                </a:ln>
                <a:solidFill>
                  <a:srgbClr val="FFFFFF"/>
                </a:solidFill>
                <a:effectLst/>
                <a:uLnTx/>
                <a:uFillTx/>
                <a:latin typeface="Arial" panose="020B0604020202020204" pitchFamily="34" charset="0"/>
                <a:ea typeface="+mn-ea"/>
                <a:cs typeface="Times New Roman" panose="02020603050405020304" pitchFamily="18" charset="0"/>
              </a:rPr>
              <a:t>“</a:t>
            </a:r>
            <a:r>
              <a:rPr kumimoji="0" lang="es-MX" altLang="es-MX" sz="1800" b="1" i="0" u="none" strike="noStrike" kern="1200" cap="none" spc="0" normalizeH="0" baseline="0" noProof="0" dirty="0" err="1">
                <a:ln>
                  <a:noFill/>
                </a:ln>
                <a:solidFill>
                  <a:srgbClr val="FFFFFF"/>
                </a:solidFill>
                <a:effectLst/>
                <a:uLnTx/>
                <a:uFillTx/>
                <a:latin typeface="Arial" panose="020B0604020202020204" pitchFamily="34" charset="0"/>
                <a:ea typeface="+mn-ea"/>
                <a:cs typeface="Times New Roman" panose="02020603050405020304" pitchFamily="18" charset="0"/>
              </a:rPr>
              <a:t>Guión</a:t>
            </a:r>
            <a:r>
              <a:rPr kumimoji="0" lang="es-MX" altLang="es-MX" sz="1800" b="1" i="0" u="none" strike="noStrike" kern="1200" cap="none" spc="0" normalizeH="0" baseline="0" noProof="0" dirty="0">
                <a:ln>
                  <a:noFill/>
                </a:ln>
                <a:solidFill>
                  <a:srgbClr val="FFFFFF"/>
                </a:solidFill>
                <a:effectLst/>
                <a:uLnTx/>
                <a:uFillTx/>
                <a:latin typeface="Arial" panose="020B0604020202020204" pitchFamily="34" charset="0"/>
                <a:ea typeface="+mn-ea"/>
                <a:cs typeface="Times New Roman" panose="02020603050405020304" pitchFamily="18" charset="0"/>
              </a:rPr>
              <a:t> explicativo para el empleo del material”</a:t>
            </a:r>
            <a:endParaRPr kumimoji="0" lang="es-ES" altLang="es-MX" sz="1800" b="1" i="0" u="none" strike="noStrike" kern="1200" cap="none" spc="0" normalizeH="0" baseline="0" noProof="0" dirty="0">
              <a:ln>
                <a:noFill/>
              </a:ln>
              <a:solidFill>
                <a:srgbClr val="FFFFFF"/>
              </a:solidFill>
              <a:effectLst/>
              <a:uLnTx/>
              <a:uFillTx/>
              <a:latin typeface="Arial" panose="020B0604020202020204" pitchFamily="34" charset="0"/>
              <a:ea typeface="+mn-ea"/>
              <a:cs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latin typeface="Aharoni" panose="02010803020104030203" pitchFamily="2" charset="-79"/>
                <a:cs typeface="Aharoni" panose="02010803020104030203" pitchFamily="2" charset="-79"/>
              </a:rPr>
              <a:t>La financiación de déficit: Mediante la creación del dinero, efectos monetarios.</a:t>
            </a:r>
          </a:p>
        </p:txBody>
      </p:sp>
      <p:sp>
        <p:nvSpPr>
          <p:cNvPr id="4" name="3 Marcador de texto"/>
          <p:cNvSpPr>
            <a:spLocks noGrp="1"/>
          </p:cNvSpPr>
          <p:nvPr>
            <p:ph type="body" sz="half" idx="2"/>
          </p:nvPr>
        </p:nvSpPr>
        <p:spPr>
          <a:xfrm>
            <a:off x="368914" y="1403872"/>
            <a:ext cx="3116563" cy="1963272"/>
          </a:xfrm>
          <a:ln w="28575">
            <a:solidFill>
              <a:schemeClr val="bg2">
                <a:lumMod val="25000"/>
              </a:schemeClr>
            </a:solidFill>
          </a:ln>
        </p:spPr>
        <p:txBody>
          <a:bodyPr>
            <a:normAutofit/>
          </a:bodyPr>
          <a:lstStyle/>
          <a:p>
            <a:r>
              <a:rPr lang="es-MX" b="1" dirty="0"/>
              <a:t>Contexto IS-LM</a:t>
            </a:r>
          </a:p>
          <a:p>
            <a:r>
              <a:rPr lang="es-MX" sz="2000" dirty="0">
                <a:latin typeface="Aharoni" panose="02010803020104030203" pitchFamily="2" charset="-79"/>
                <a:cs typeface="Aharoni" panose="02010803020104030203" pitchFamily="2" charset="-79"/>
              </a:rPr>
              <a:t>La financiación de déficit se realiza con expansión monetaria y la existencia de RPG.</a:t>
            </a:r>
          </a:p>
        </p:txBody>
      </p:sp>
      <p:sp>
        <p:nvSpPr>
          <p:cNvPr id="5" name="4 Rectángulo"/>
          <p:cNvSpPr/>
          <p:nvPr/>
        </p:nvSpPr>
        <p:spPr>
          <a:xfrm>
            <a:off x="6777318" y="1494500"/>
            <a:ext cx="2420471" cy="462579"/>
          </a:xfrm>
          <a:prstGeom prst="rect">
            <a:avLst/>
          </a:prstGeom>
          <a:solidFill>
            <a:schemeClr val="bg2">
              <a:lumMod val="5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2">
                    <a:lumMod val="10000"/>
                  </a:schemeClr>
                </a:solidFill>
              </a:rPr>
              <a:t>GRÁFICA</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302" t="43011" r="35358" b="29602"/>
          <a:stretch/>
        </p:blipFill>
        <p:spPr bwMode="auto">
          <a:xfrm>
            <a:off x="4034117" y="2076226"/>
            <a:ext cx="7638999" cy="4421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1628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La financiación del déficit público a través de la emisión de deuda pública</a:t>
            </a:r>
          </a:p>
        </p:txBody>
      </p:sp>
      <p:pic>
        <p:nvPicPr>
          <p:cNvPr id="4" name="Imagen 3"/>
          <p:cNvPicPr>
            <a:picLocks noChangeAspect="1"/>
          </p:cNvPicPr>
          <p:nvPr/>
        </p:nvPicPr>
        <p:blipFill rotWithShape="1">
          <a:blip r:embed="rId2"/>
          <a:srcRect l="6095" r="7573" b="2637"/>
          <a:stretch/>
        </p:blipFill>
        <p:spPr>
          <a:xfrm>
            <a:off x="6825724" y="1494163"/>
            <a:ext cx="4527434" cy="2517005"/>
          </a:xfrm>
          <a:prstGeom prst="rect">
            <a:avLst/>
          </a:prstGeom>
        </p:spPr>
      </p:pic>
      <p:sp>
        <p:nvSpPr>
          <p:cNvPr id="5" name="Rectángulo 4"/>
          <p:cNvSpPr/>
          <p:nvPr/>
        </p:nvSpPr>
        <p:spPr>
          <a:xfrm>
            <a:off x="556821" y="2068424"/>
            <a:ext cx="6096000" cy="2031325"/>
          </a:xfrm>
          <a:prstGeom prst="rect">
            <a:avLst/>
          </a:prstGeom>
        </p:spPr>
        <p:txBody>
          <a:bodyPr>
            <a:spAutoFit/>
          </a:bodyPr>
          <a:lstStyle/>
          <a:p>
            <a:r>
              <a:rPr lang="es-MX" dirty="0"/>
              <a:t>Bajo el supuesto de una economía en situación de pleno empleo (oferta agregada fija).</a:t>
            </a:r>
          </a:p>
          <a:p>
            <a:endParaRPr lang="es-MX" dirty="0"/>
          </a:p>
          <a:p>
            <a:r>
              <a:rPr lang="es-MX" dirty="0"/>
              <a:t>Se debe hacer una reducción en el nivel de la demanda agregada vía aumento en el nivel de precios y/o del tipo de interés. </a:t>
            </a:r>
          </a:p>
          <a:p>
            <a:endParaRPr lang="es-MX" dirty="0"/>
          </a:p>
        </p:txBody>
      </p:sp>
      <p:sp>
        <p:nvSpPr>
          <p:cNvPr id="6" name="Rectángulo 5"/>
          <p:cNvSpPr/>
          <p:nvPr/>
        </p:nvSpPr>
        <p:spPr>
          <a:xfrm>
            <a:off x="185446" y="4818001"/>
            <a:ext cx="2448026" cy="400110"/>
          </a:xfrm>
          <a:prstGeom prst="rect">
            <a:avLst/>
          </a:prstGeom>
        </p:spPr>
        <p:txBody>
          <a:bodyPr wrap="square">
            <a:spAutoFit/>
          </a:bodyPr>
          <a:lstStyle/>
          <a:p>
            <a:pPr algn="ctr"/>
            <a:r>
              <a:rPr lang="es-MX" sz="2000" b="1" dirty="0"/>
              <a:t>A corto plazo: </a:t>
            </a:r>
          </a:p>
        </p:txBody>
      </p:sp>
      <p:sp>
        <p:nvSpPr>
          <p:cNvPr id="7" name="Rectángulo redondeado 6"/>
          <p:cNvSpPr/>
          <p:nvPr/>
        </p:nvSpPr>
        <p:spPr>
          <a:xfrm>
            <a:off x="7595616" y="4511040"/>
            <a:ext cx="3511296" cy="1694688"/>
          </a:xfrm>
          <a:prstGeom prst="roundRect">
            <a:avLst/>
          </a:prstGeom>
          <a:ln>
            <a:solidFill>
              <a:schemeClr val="bg2">
                <a:lumMod val="25000"/>
              </a:schemeClr>
            </a:solidFill>
          </a:ln>
          <a:effectLst>
            <a:glow rad="101600">
              <a:schemeClr val="accent3">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r>
              <a:rPr lang="es-MX" sz="1400" dirty="0"/>
              <a:t>Efectos de la sustitución de impuestos por deuda (</a:t>
            </a:r>
            <a:r>
              <a:rPr lang="es-MX" sz="1400" dirty="0" err="1"/>
              <a:t>ΔB</a:t>
            </a:r>
            <a:r>
              <a:rPr lang="es-MX" sz="1400" dirty="0"/>
              <a:t>) </a:t>
            </a:r>
          </a:p>
          <a:p>
            <a:r>
              <a:rPr lang="es-MX" sz="1400" dirty="0"/>
              <a:t>Incremento de los tipos de interés (</a:t>
            </a:r>
            <a:r>
              <a:rPr lang="es-MX" sz="1400" dirty="0" err="1"/>
              <a:t>Δi</a:t>
            </a:r>
            <a:r>
              <a:rPr lang="es-MX" sz="1400" dirty="0"/>
              <a:t>) </a:t>
            </a:r>
          </a:p>
          <a:p>
            <a:r>
              <a:rPr lang="es-MX" sz="1400" dirty="0"/>
              <a:t>Reducción de la inversión privada (∇I). Es decir:</a:t>
            </a:r>
          </a:p>
          <a:p>
            <a:r>
              <a:rPr lang="es-MX" sz="1400" b="1" dirty="0"/>
              <a:t>Déficit público ⇒ </a:t>
            </a:r>
            <a:r>
              <a:rPr lang="es-MX" sz="1400" b="1" dirty="0" err="1"/>
              <a:t>ΔB</a:t>
            </a:r>
            <a:r>
              <a:rPr lang="es-MX" sz="1400" b="1" dirty="0"/>
              <a:t> ⇒ </a:t>
            </a:r>
            <a:r>
              <a:rPr lang="es-MX" sz="1400" b="1" dirty="0" err="1"/>
              <a:t>Δi</a:t>
            </a:r>
            <a:r>
              <a:rPr lang="es-MX" sz="1400" b="1" dirty="0"/>
              <a:t> ⇒ ∇I</a:t>
            </a:r>
            <a:endParaRPr lang="es-MX" sz="1600" b="1" dirty="0"/>
          </a:p>
        </p:txBody>
      </p:sp>
      <p:sp>
        <p:nvSpPr>
          <p:cNvPr id="10" name="Rectángulo 9"/>
          <p:cNvSpPr/>
          <p:nvPr/>
        </p:nvSpPr>
        <p:spPr>
          <a:xfrm>
            <a:off x="1628879" y="1537454"/>
            <a:ext cx="2265428" cy="400110"/>
          </a:xfrm>
          <a:prstGeom prst="rect">
            <a:avLst/>
          </a:prstGeom>
        </p:spPr>
        <p:txBody>
          <a:bodyPr wrap="none">
            <a:spAutoFit/>
          </a:bodyPr>
          <a:lstStyle/>
          <a:p>
            <a:pPr marL="285750" indent="-285750">
              <a:buFont typeface="Wingdings" panose="05000000000000000000" pitchFamily="2" charset="2"/>
              <a:buChar char="v"/>
            </a:pPr>
            <a:r>
              <a:rPr lang="es-MX" sz="2000" b="1" dirty="0"/>
              <a:t>Escuela clásica</a:t>
            </a:r>
          </a:p>
        </p:txBody>
      </p:sp>
      <p:graphicFrame>
        <p:nvGraphicFramePr>
          <p:cNvPr id="11" name="Diagrama 10"/>
          <p:cNvGraphicFramePr/>
          <p:nvPr>
            <p:extLst>
              <p:ext uri="{D42A27DB-BD31-4B8C-83A1-F6EECF244321}">
                <p14:modId xmlns:p14="http://schemas.microsoft.com/office/powerpoint/2010/main" val="878641122"/>
              </p:ext>
            </p:extLst>
          </p:nvPr>
        </p:nvGraphicFramePr>
        <p:xfrm>
          <a:off x="2092960" y="3608832"/>
          <a:ext cx="4624832" cy="2919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313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120128" y="869389"/>
            <a:ext cx="3998976" cy="4801314"/>
          </a:xfrm>
          <a:prstGeom prst="rect">
            <a:avLst/>
          </a:prstGeom>
          <a:ln>
            <a:solidFill>
              <a:srgbClr val="008000"/>
            </a:solidFill>
          </a:ln>
          <a:effectLst>
            <a:outerShdw blurRad="50800" dist="38100" dir="16200000" rotWithShape="0">
              <a:prstClr val="black">
                <a:alpha val="40000"/>
              </a:prstClr>
            </a:outerShdw>
          </a:effectLst>
        </p:spPr>
        <p:txBody>
          <a:bodyPr wrap="square">
            <a:spAutoFit/>
          </a:bodyPr>
          <a:lstStyle/>
          <a:p>
            <a:pPr algn="ctr"/>
            <a:r>
              <a:rPr lang="es-MX" dirty="0"/>
              <a:t>A partir de:</a:t>
            </a:r>
          </a:p>
          <a:p>
            <a:pPr marL="285750" indent="-285750" algn="ctr">
              <a:buFont typeface="Wingdings" panose="05000000000000000000" pitchFamily="2" charset="2"/>
              <a:buChar char="ü"/>
            </a:pPr>
            <a:r>
              <a:rPr lang="es-MX" dirty="0"/>
              <a:t>La economía puede encontrarse en equilibrio con desempleo de los recursos (paro y salarios rígidos)</a:t>
            </a:r>
          </a:p>
          <a:p>
            <a:pPr marL="285750" indent="-285750" algn="ctr">
              <a:buFont typeface="Wingdings" panose="05000000000000000000" pitchFamily="2" charset="2"/>
              <a:buChar char="ü"/>
            </a:pPr>
            <a:endParaRPr lang="es-MX" dirty="0"/>
          </a:p>
          <a:p>
            <a:pPr marL="285750" indent="-285750" algn="ctr">
              <a:buFont typeface="Wingdings" panose="05000000000000000000" pitchFamily="2" charset="2"/>
              <a:buChar char="ü"/>
            </a:pPr>
            <a:r>
              <a:rPr lang="es-MX" dirty="0"/>
              <a:t>La utilización del déficit público (con financiación vía deuda) </a:t>
            </a:r>
          </a:p>
          <a:p>
            <a:pPr marL="285750" indent="-285750" algn="ctr">
              <a:buFont typeface="Wingdings" panose="05000000000000000000" pitchFamily="2" charset="2"/>
              <a:buChar char="ü"/>
            </a:pPr>
            <a:endParaRPr lang="es-MX" dirty="0"/>
          </a:p>
          <a:p>
            <a:pPr marL="285750" indent="-285750" algn="ctr">
              <a:buFont typeface="Wingdings" panose="05000000000000000000" pitchFamily="2" charset="2"/>
              <a:buChar char="ü"/>
            </a:pPr>
            <a:endParaRPr lang="es-MX" dirty="0"/>
          </a:p>
          <a:p>
            <a:pPr marL="285750" indent="-285750" algn="ctr">
              <a:buFont typeface="Wingdings" panose="05000000000000000000" pitchFamily="2" charset="2"/>
              <a:buChar char="ü"/>
            </a:pPr>
            <a:endParaRPr lang="es-MX" dirty="0"/>
          </a:p>
          <a:p>
            <a:pPr algn="just"/>
            <a:r>
              <a:rPr lang="es-MX" dirty="0"/>
              <a:t>Se puede lograr que se recupere el pleno empleo sin producir ningún desplazamiento del sector privado al elevarse los tipos de interés, puesto que existen recursos ociosos.</a:t>
            </a:r>
          </a:p>
        </p:txBody>
      </p:sp>
      <p:sp>
        <p:nvSpPr>
          <p:cNvPr id="3" name="Rectángulo 2"/>
          <p:cNvSpPr/>
          <p:nvPr/>
        </p:nvSpPr>
        <p:spPr>
          <a:xfrm>
            <a:off x="1676400" y="746828"/>
            <a:ext cx="3003884" cy="400110"/>
          </a:xfrm>
          <a:prstGeom prst="rect">
            <a:avLst/>
          </a:prstGeom>
        </p:spPr>
        <p:txBody>
          <a:bodyPr wrap="square">
            <a:spAutoFit/>
          </a:bodyPr>
          <a:lstStyle/>
          <a:p>
            <a:pPr marL="285750" indent="-285750">
              <a:buFont typeface="Wingdings" panose="05000000000000000000" pitchFamily="2" charset="2"/>
              <a:buChar char="v"/>
            </a:pPr>
            <a:r>
              <a:rPr lang="es-MX" sz="2000" b="1" dirty="0"/>
              <a:t>Keynesianismo Puro</a:t>
            </a:r>
          </a:p>
        </p:txBody>
      </p:sp>
      <p:pic>
        <p:nvPicPr>
          <p:cNvPr id="4" name="Imagen 3"/>
          <p:cNvPicPr>
            <a:picLocks noChangeAspect="1"/>
          </p:cNvPicPr>
          <p:nvPr/>
        </p:nvPicPr>
        <p:blipFill rotWithShape="1">
          <a:blip r:embed="rId2"/>
          <a:srcRect l="4217" r="8157"/>
          <a:stretch/>
        </p:blipFill>
        <p:spPr>
          <a:xfrm>
            <a:off x="963168" y="1256840"/>
            <a:ext cx="5059680" cy="2252852"/>
          </a:xfrm>
          <a:prstGeom prst="rect">
            <a:avLst/>
          </a:prstGeom>
        </p:spPr>
      </p:pic>
      <p:graphicFrame>
        <p:nvGraphicFramePr>
          <p:cNvPr id="6" name="Diagrama 5"/>
          <p:cNvGraphicFramePr/>
          <p:nvPr>
            <p:extLst>
              <p:ext uri="{D42A27DB-BD31-4B8C-83A1-F6EECF244321}">
                <p14:modId xmlns:p14="http://schemas.microsoft.com/office/powerpoint/2010/main" val="1638487271"/>
              </p:ext>
            </p:extLst>
          </p:nvPr>
        </p:nvGraphicFramePr>
        <p:xfrm>
          <a:off x="329184" y="2755392"/>
          <a:ext cx="4876800" cy="3974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941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53463" y="781560"/>
            <a:ext cx="5185611" cy="1477328"/>
          </a:xfrm>
          <a:prstGeom prst="rect">
            <a:avLst/>
          </a:prstGeom>
          <a:ln w="38100">
            <a:solidFill>
              <a:srgbClr val="6D7B19"/>
            </a:solidFill>
            <a:prstDash val="lgDashDot"/>
          </a:ln>
        </p:spPr>
        <p:txBody>
          <a:bodyPr wrap="square">
            <a:spAutoFit/>
          </a:bodyPr>
          <a:lstStyle/>
          <a:p>
            <a:r>
              <a:rPr lang="es-MX" dirty="0"/>
              <a:t>Una situación con recursos infrautilizados, una política fiscal activa (déficit público) financiada con deuda pública expansiona la economía, posibilitando la recuperación del nivel de pleno empleo.</a:t>
            </a:r>
          </a:p>
        </p:txBody>
      </p:sp>
      <p:sp>
        <p:nvSpPr>
          <p:cNvPr id="3" name="Rectángulo 2"/>
          <p:cNvSpPr/>
          <p:nvPr/>
        </p:nvSpPr>
        <p:spPr>
          <a:xfrm>
            <a:off x="1278083" y="585356"/>
            <a:ext cx="2400016" cy="400110"/>
          </a:xfrm>
          <a:prstGeom prst="rect">
            <a:avLst/>
          </a:prstGeom>
        </p:spPr>
        <p:txBody>
          <a:bodyPr wrap="none">
            <a:spAutoFit/>
          </a:bodyPr>
          <a:lstStyle/>
          <a:p>
            <a:pPr marL="285750" indent="-285750">
              <a:buFont typeface="Wingdings" panose="05000000000000000000" pitchFamily="2" charset="2"/>
              <a:buChar char="v"/>
            </a:pPr>
            <a:r>
              <a:rPr lang="es-MX" sz="2000" b="1" dirty="0"/>
              <a:t>Neokeynesianos</a:t>
            </a:r>
          </a:p>
        </p:txBody>
      </p:sp>
      <p:pic>
        <p:nvPicPr>
          <p:cNvPr id="4" name="Imagen 3"/>
          <p:cNvPicPr>
            <a:picLocks noChangeAspect="1"/>
          </p:cNvPicPr>
          <p:nvPr/>
        </p:nvPicPr>
        <p:blipFill>
          <a:blip r:embed="rId2"/>
          <a:stretch>
            <a:fillRect/>
          </a:stretch>
        </p:blipFill>
        <p:spPr>
          <a:xfrm>
            <a:off x="7128860" y="2772009"/>
            <a:ext cx="4603156" cy="3412223"/>
          </a:xfrm>
          <a:prstGeom prst="rect">
            <a:avLst/>
          </a:prstGeom>
        </p:spPr>
      </p:pic>
      <p:graphicFrame>
        <p:nvGraphicFramePr>
          <p:cNvPr id="6" name="Diagrama 5"/>
          <p:cNvGraphicFramePr/>
          <p:nvPr>
            <p:extLst>
              <p:ext uri="{D42A27DB-BD31-4B8C-83A1-F6EECF244321}">
                <p14:modId xmlns:p14="http://schemas.microsoft.com/office/powerpoint/2010/main" val="3222228909"/>
              </p:ext>
            </p:extLst>
          </p:nvPr>
        </p:nvGraphicFramePr>
        <p:xfrm>
          <a:off x="636337" y="1371600"/>
          <a:ext cx="5487737" cy="3621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Elipse 6"/>
          <p:cNvSpPr/>
          <p:nvPr/>
        </p:nvSpPr>
        <p:spPr>
          <a:xfrm>
            <a:off x="4331369" y="4896853"/>
            <a:ext cx="3453063" cy="1491915"/>
          </a:xfrm>
          <a:prstGeom prst="ellipse">
            <a:avLst/>
          </a:prstGeom>
          <a:solidFill>
            <a:srgbClr val="66712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NO se aceptan los presupuestos de los keynesianos «puros»</a:t>
            </a:r>
          </a:p>
        </p:txBody>
      </p:sp>
    </p:spTree>
    <p:extLst>
      <p:ext uri="{BB962C8B-B14F-4D97-AF65-F5344CB8AC3E}">
        <p14:creationId xmlns:p14="http://schemas.microsoft.com/office/powerpoint/2010/main" val="220895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42474" y="1119534"/>
            <a:ext cx="5434263" cy="2031325"/>
          </a:xfrm>
          <a:prstGeom prst="rect">
            <a:avLst/>
          </a:prstGeom>
          <a:ln w="38100">
            <a:solidFill>
              <a:srgbClr val="1A7804"/>
            </a:solidFill>
          </a:ln>
        </p:spPr>
        <p:txBody>
          <a:bodyPr wrap="square">
            <a:spAutoFit/>
          </a:bodyPr>
          <a:lstStyle/>
          <a:p>
            <a:r>
              <a:rPr lang="es-MX" dirty="0"/>
              <a:t>Las acciones fiscales pueden influir a corto plazo en el nivel de producción y de empleo, aunque con efectos poco duraderos…</a:t>
            </a:r>
          </a:p>
          <a:p>
            <a:r>
              <a:rPr lang="es-MX" b="1" dirty="0"/>
              <a:t>La política fiscal expansiva es completamente ineficaz</a:t>
            </a:r>
            <a:r>
              <a:rPr lang="es-MX" dirty="0"/>
              <a:t>, ya que la financiación del déficit vía emisión de títulos «expulsa» una cantidad igual de gasto privado.</a:t>
            </a:r>
          </a:p>
        </p:txBody>
      </p:sp>
      <p:sp>
        <p:nvSpPr>
          <p:cNvPr id="3" name="Rectángulo 2"/>
          <p:cNvSpPr/>
          <p:nvPr/>
        </p:nvSpPr>
        <p:spPr>
          <a:xfrm>
            <a:off x="893968" y="537228"/>
            <a:ext cx="1991251" cy="400110"/>
          </a:xfrm>
          <a:prstGeom prst="rect">
            <a:avLst/>
          </a:prstGeom>
        </p:spPr>
        <p:txBody>
          <a:bodyPr wrap="none">
            <a:spAutoFit/>
          </a:bodyPr>
          <a:lstStyle/>
          <a:p>
            <a:pPr marL="285750" indent="-285750">
              <a:buFont typeface="Wingdings" panose="05000000000000000000" pitchFamily="2" charset="2"/>
              <a:buChar char="v"/>
            </a:pPr>
            <a:r>
              <a:rPr lang="es-MX" sz="2000" b="1" dirty="0"/>
              <a:t>Monetaristas</a:t>
            </a:r>
          </a:p>
        </p:txBody>
      </p:sp>
      <p:sp>
        <p:nvSpPr>
          <p:cNvPr id="7" name="Decágono 6"/>
          <p:cNvSpPr/>
          <p:nvPr/>
        </p:nvSpPr>
        <p:spPr>
          <a:xfrm>
            <a:off x="8542421" y="962526"/>
            <a:ext cx="2767263" cy="2177716"/>
          </a:xfrm>
          <a:prstGeom prst="decagon">
            <a:avLst/>
          </a:prstGeom>
          <a:solidFill>
            <a:schemeClr val="tx1">
              <a:lumMod val="40000"/>
              <a:lumOff val="60000"/>
            </a:schemeClr>
          </a:solidFill>
          <a:ln>
            <a:solidFill>
              <a:srgbClr val="1A78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El valor del multiplicador del gasto público sería aproximadamente igual a cero.</a:t>
            </a:r>
          </a:p>
        </p:txBody>
      </p:sp>
      <p:sp>
        <p:nvSpPr>
          <p:cNvPr id="8" name="Flecha derecha 7"/>
          <p:cNvSpPr/>
          <p:nvPr/>
        </p:nvSpPr>
        <p:spPr>
          <a:xfrm>
            <a:off x="6918158" y="1660358"/>
            <a:ext cx="1323473" cy="613611"/>
          </a:xfrm>
          <a:prstGeom prst="rightArrow">
            <a:avLst/>
          </a:prstGeom>
          <a:solidFill>
            <a:srgbClr val="1A7804"/>
          </a:solidFill>
          <a:ln>
            <a:solidFill>
              <a:srgbClr val="1A78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2"/>
          <a:stretch>
            <a:fillRect/>
          </a:stretch>
        </p:blipFill>
        <p:spPr>
          <a:xfrm>
            <a:off x="790317" y="3336221"/>
            <a:ext cx="4623894" cy="3357074"/>
          </a:xfrm>
          <a:prstGeom prst="rect">
            <a:avLst/>
          </a:prstGeom>
        </p:spPr>
      </p:pic>
      <p:sp>
        <p:nvSpPr>
          <p:cNvPr id="10" name="Rectángulo 9"/>
          <p:cNvSpPr/>
          <p:nvPr/>
        </p:nvSpPr>
        <p:spPr>
          <a:xfrm>
            <a:off x="5502441" y="4416732"/>
            <a:ext cx="6096000" cy="1477328"/>
          </a:xfrm>
          <a:prstGeom prst="rect">
            <a:avLst/>
          </a:prstGeom>
          <a:ln w="38100">
            <a:solidFill>
              <a:srgbClr val="6D7B19"/>
            </a:solidFill>
          </a:ln>
        </p:spPr>
        <p:txBody>
          <a:bodyPr>
            <a:spAutoFit/>
          </a:bodyPr>
          <a:lstStyle/>
          <a:p>
            <a:pPr algn="just"/>
            <a:r>
              <a:rPr lang="es-MX" dirty="0"/>
              <a:t>La acción de los denominados efectos riqueza, derivados de la adquisición de títulos públicos por parte de los agentes privados y que hace que la curva IS se desplace más a la derecha y que la curva LM lo haga hacia la izquierda.</a:t>
            </a:r>
          </a:p>
        </p:txBody>
      </p:sp>
      <p:sp>
        <p:nvSpPr>
          <p:cNvPr id="11" name="Rectángulo 10"/>
          <p:cNvSpPr/>
          <p:nvPr/>
        </p:nvSpPr>
        <p:spPr>
          <a:xfrm>
            <a:off x="5825167" y="3833881"/>
            <a:ext cx="1495922" cy="461665"/>
          </a:xfrm>
          <a:prstGeom prst="rect">
            <a:avLst/>
          </a:prstGeom>
        </p:spPr>
        <p:txBody>
          <a:bodyPr wrap="none">
            <a:spAutoFit/>
          </a:bodyPr>
          <a:lstStyle/>
          <a:p>
            <a:r>
              <a:rPr lang="es-MX" sz="2400" b="1" dirty="0"/>
              <a:t>Friedman</a:t>
            </a:r>
          </a:p>
        </p:txBody>
      </p:sp>
    </p:spTree>
    <p:extLst>
      <p:ext uri="{BB962C8B-B14F-4D97-AF65-F5344CB8AC3E}">
        <p14:creationId xmlns:p14="http://schemas.microsoft.com/office/powerpoint/2010/main" val="2011555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068752" y="721893"/>
            <a:ext cx="3024851" cy="3176338"/>
          </a:xfrm>
          <a:prstGeom prst="rect">
            <a:avLst/>
          </a:prstGeom>
        </p:spPr>
      </p:pic>
      <p:sp>
        <p:nvSpPr>
          <p:cNvPr id="2" name="Título 1"/>
          <p:cNvSpPr>
            <a:spLocks noGrp="1"/>
          </p:cNvSpPr>
          <p:nvPr>
            <p:ph type="title"/>
          </p:nvPr>
        </p:nvSpPr>
        <p:spPr/>
        <p:txBody>
          <a:bodyPr>
            <a:normAutofit fontScale="90000"/>
          </a:bodyPr>
          <a:lstStyle/>
          <a:p>
            <a:r>
              <a:rPr lang="es-MX" dirty="0"/>
              <a:t>La posición de los «nuevos macroeconomistas clásicos»: El teorema de equivalencia Barro-Ricardo</a:t>
            </a:r>
            <a:br>
              <a:rPr lang="es-MX" dirty="0"/>
            </a:br>
            <a:endParaRPr lang="es-MX" dirty="0"/>
          </a:p>
        </p:txBody>
      </p:sp>
      <p:sp>
        <p:nvSpPr>
          <p:cNvPr id="3" name="Rectángulo 2"/>
          <p:cNvSpPr/>
          <p:nvPr/>
        </p:nvSpPr>
        <p:spPr>
          <a:xfrm>
            <a:off x="1303421" y="2027236"/>
            <a:ext cx="4772526" cy="923330"/>
          </a:xfrm>
          <a:prstGeom prst="rect">
            <a:avLst/>
          </a:prstGeom>
          <a:solidFill>
            <a:srgbClr val="FFFFFF"/>
          </a:solidFill>
          <a:ln w="19050">
            <a:solidFill>
              <a:srgbClr val="008000"/>
            </a:solidFill>
          </a:ln>
        </p:spPr>
        <p:txBody>
          <a:bodyPr wrap="square">
            <a:spAutoFit/>
          </a:bodyPr>
          <a:lstStyle/>
          <a:p>
            <a:pPr algn="ctr"/>
            <a:r>
              <a:rPr lang="es-MX" dirty="0"/>
              <a:t>El efecto de la política fiscal depende exclusivamente del volumen y composición del gasto público en términos reales.</a:t>
            </a:r>
          </a:p>
        </p:txBody>
      </p:sp>
      <p:sp>
        <p:nvSpPr>
          <p:cNvPr id="4" name="Rectángulo 3"/>
          <p:cNvSpPr/>
          <p:nvPr/>
        </p:nvSpPr>
        <p:spPr>
          <a:xfrm>
            <a:off x="5863389" y="4217803"/>
            <a:ext cx="5169569" cy="1477328"/>
          </a:xfrm>
          <a:prstGeom prst="rect">
            <a:avLst/>
          </a:prstGeom>
          <a:solidFill>
            <a:srgbClr val="CCFFCC"/>
          </a:solidFill>
          <a:ln w="38100">
            <a:solidFill>
              <a:srgbClr val="667123"/>
            </a:solidFill>
          </a:ln>
        </p:spPr>
        <p:txBody>
          <a:bodyPr wrap="square">
            <a:spAutoFit/>
          </a:bodyPr>
          <a:lstStyle/>
          <a:p>
            <a:pPr algn="ctr"/>
            <a:r>
              <a:rPr lang="es-MX" dirty="0"/>
              <a:t>Un déficit público en el momento presente es totalmente equivalente a impuestos actuales, dado que el sector privado considera que la financiación del mismo, con independencia de la vía elegida, es equivalente a la imposición. </a:t>
            </a:r>
          </a:p>
        </p:txBody>
      </p:sp>
      <p:pic>
        <p:nvPicPr>
          <p:cNvPr id="6" name="Imagen 5"/>
          <p:cNvPicPr>
            <a:picLocks noChangeAspect="1"/>
          </p:cNvPicPr>
          <p:nvPr/>
        </p:nvPicPr>
        <p:blipFill>
          <a:blip r:embed="rId3"/>
          <a:stretch>
            <a:fillRect/>
          </a:stretch>
        </p:blipFill>
        <p:spPr>
          <a:xfrm>
            <a:off x="565484" y="3308684"/>
            <a:ext cx="4684189" cy="3099894"/>
          </a:xfrm>
          <a:prstGeom prst="rect">
            <a:avLst/>
          </a:prstGeom>
          <a:ln>
            <a:noFill/>
          </a:ln>
          <a:effectLst>
            <a:softEdge rad="112500"/>
          </a:effectLst>
        </p:spPr>
      </p:pic>
    </p:spTree>
    <p:extLst>
      <p:ext uri="{BB962C8B-B14F-4D97-AF65-F5344CB8AC3E}">
        <p14:creationId xmlns:p14="http://schemas.microsoft.com/office/powerpoint/2010/main" val="35969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sz="half" idx="2"/>
          </p:nvPr>
        </p:nvSpPr>
        <p:spPr/>
        <p:txBody>
          <a:bodyPr/>
          <a:lstStyle/>
          <a:p>
            <a:endParaRPr lang="es-MX" dirty="0"/>
          </a:p>
          <a:p>
            <a:endParaRPr lang="es-MX" dirty="0"/>
          </a:p>
          <a:p>
            <a:endParaRPr lang="es-MX" dirty="0"/>
          </a:p>
          <a:p>
            <a:endParaRPr lang="es-MX" dirty="0"/>
          </a:p>
          <a:p>
            <a:pPr marL="0" indent="0">
              <a:buNone/>
            </a:pPr>
            <a:r>
              <a:rPr lang="es-MX" dirty="0"/>
              <a:t> </a:t>
            </a:r>
          </a:p>
        </p:txBody>
      </p:sp>
      <p:sp>
        <p:nvSpPr>
          <p:cNvPr id="10" name="Elipse 9"/>
          <p:cNvSpPr/>
          <p:nvPr/>
        </p:nvSpPr>
        <p:spPr>
          <a:xfrm>
            <a:off x="1854557" y="1403797"/>
            <a:ext cx="3876541" cy="1313645"/>
          </a:xfrm>
          <a:prstGeom prst="ellipse">
            <a:avLst/>
          </a:prstGeom>
          <a:solidFill>
            <a:srgbClr val="92D050"/>
          </a:solidFill>
        </p:spPr>
        <p:style>
          <a:lnRef idx="2">
            <a:schemeClr val="accent1">
              <a:shade val="50000"/>
            </a:schemeClr>
          </a:lnRef>
          <a:fillRef idx="1002">
            <a:schemeClr val="dk2"/>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dirty="0"/>
              <a:t>Emisión de deuda </a:t>
            </a:r>
          </a:p>
        </p:txBody>
      </p:sp>
      <p:sp>
        <p:nvSpPr>
          <p:cNvPr id="11" name="Rectángulo 10"/>
          <p:cNvSpPr/>
          <p:nvPr/>
        </p:nvSpPr>
        <p:spPr>
          <a:xfrm>
            <a:off x="1854557" y="3361385"/>
            <a:ext cx="3876541" cy="2575775"/>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solidFill>
                  <a:srgbClr val="514843"/>
                </a:solidFill>
              </a:rPr>
              <a:t>El sector privado perfectamente racional habría incrementado su ahorro en cuantía idéntica a la cantidad de deuda emitida</a:t>
            </a:r>
            <a:endParaRPr lang="es-MX" dirty="0"/>
          </a:p>
        </p:txBody>
      </p:sp>
      <p:sp>
        <p:nvSpPr>
          <p:cNvPr id="12" name="Elipse 11"/>
          <p:cNvSpPr/>
          <p:nvPr/>
        </p:nvSpPr>
        <p:spPr>
          <a:xfrm>
            <a:off x="6480755" y="1403797"/>
            <a:ext cx="4453408" cy="131364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Financiación vía emisión de dinero</a:t>
            </a:r>
          </a:p>
        </p:txBody>
      </p:sp>
      <p:sp>
        <p:nvSpPr>
          <p:cNvPr id="13" name="Rectángulo 12"/>
          <p:cNvSpPr/>
          <p:nvPr/>
        </p:nvSpPr>
        <p:spPr>
          <a:xfrm>
            <a:off x="6928834" y="3361385"/>
            <a:ext cx="3670479" cy="2575775"/>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lnSpc>
                <a:spcPct val="90000"/>
              </a:lnSpc>
              <a:spcBef>
                <a:spcPts val="1800"/>
              </a:spcBef>
            </a:pPr>
            <a:r>
              <a:rPr lang="es-MX" sz="2000" dirty="0">
                <a:solidFill>
                  <a:srgbClr val="514843"/>
                </a:solidFill>
              </a:rPr>
              <a:t>La respuesta del sector privado sería idéntica, aunque la elevación del ahorro respondería ahora a la necesidad de hacer frente a la erosión de sus saldos monetarios, derivada del impuesto futuro que es la inflación</a:t>
            </a:r>
          </a:p>
        </p:txBody>
      </p:sp>
    </p:spTree>
    <p:extLst>
      <p:ext uri="{BB962C8B-B14F-4D97-AF65-F5344CB8AC3E}">
        <p14:creationId xmlns:p14="http://schemas.microsoft.com/office/powerpoint/2010/main" val="1113324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r>
              <a:rPr lang="es-MX" sz="4000" dirty="0"/>
              <a:t>Implicaciones: </a:t>
            </a:r>
          </a:p>
        </p:txBody>
      </p:sp>
      <p:sp>
        <p:nvSpPr>
          <p:cNvPr id="6" name="Marcador de contenido 5"/>
          <p:cNvSpPr>
            <a:spLocks noGrp="1"/>
          </p:cNvSpPr>
          <p:nvPr>
            <p:ph idx="1"/>
          </p:nvPr>
        </p:nvSpPr>
        <p:spPr/>
        <p:txBody>
          <a:bodyPr/>
          <a:lstStyle/>
          <a:p>
            <a:r>
              <a:rPr lang="es-MX" dirty="0"/>
              <a:t> El déficit público es ineficaz como mecanismo reactivador de la economía(la oferta de deuda pública genera su propia demanda)</a:t>
            </a:r>
          </a:p>
          <a:p>
            <a:r>
              <a:rPr lang="es-MX" dirty="0"/>
              <a:t> El déficit público es inocuo, en el sentido de que no «expulsa» a la inversión privada ni tampoco genera procesos inflacionistas</a:t>
            </a:r>
          </a:p>
          <a:p>
            <a:r>
              <a:rPr lang="es-MX" dirty="0"/>
              <a:t> La deuda pública no representa ninguna carga para las generaciones futuras, ya que los individuos reducen los valores presentes de sus corrientes de renta futura, bajo el supuesto de expectativas racionales</a:t>
            </a:r>
          </a:p>
          <a:p>
            <a:endParaRPr lang="es-MX" dirty="0"/>
          </a:p>
        </p:txBody>
      </p:sp>
      <p:pic>
        <p:nvPicPr>
          <p:cNvPr id="12" name="Imagen 11"/>
          <p:cNvPicPr>
            <a:picLocks noChangeAspect="1"/>
          </p:cNvPicPr>
          <p:nvPr/>
        </p:nvPicPr>
        <p:blipFill>
          <a:blip r:embed="rId2"/>
          <a:stretch>
            <a:fillRect/>
          </a:stretch>
        </p:blipFill>
        <p:spPr>
          <a:xfrm>
            <a:off x="4019281" y="4121239"/>
            <a:ext cx="6206544" cy="2645309"/>
          </a:xfrm>
          <a:prstGeom prst="rect">
            <a:avLst/>
          </a:prstGeom>
        </p:spPr>
      </p:pic>
    </p:spTree>
    <p:extLst>
      <p:ext uri="{BB962C8B-B14F-4D97-AF65-F5344CB8AC3E}">
        <p14:creationId xmlns:p14="http://schemas.microsoft.com/office/powerpoint/2010/main" val="3109964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 Los principales argumentos se resumen en las siguientes posiciones:</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64016553"/>
              </p:ext>
            </p:extLst>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5685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INEXORABLE ARITMÉTICA DEL DÉFICIT PÚBLICO Y DE LA DEUDA PÚBLICO</a:t>
            </a:r>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l="8704" t="23874" r="6619" b="31338"/>
          <a:stretch/>
        </p:blipFill>
        <p:spPr>
          <a:xfrm>
            <a:off x="1609860" y="1751526"/>
            <a:ext cx="8680360" cy="34386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4168177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3404374"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28675" name="Rectangle 4"/>
          <p:cNvSpPr>
            <a:spLocks noChangeArrowheads="1"/>
          </p:cNvSpPr>
          <p:nvPr/>
        </p:nvSpPr>
        <p:spPr bwMode="auto">
          <a:xfrm>
            <a:off x="3243792" y="639811"/>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altLang="es-MX"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UNIVERSIDAD AUTÓNOMA DEL</a:t>
            </a:r>
            <a:r>
              <a:rPr kumimoji="0" lang="es-MX" altLang="es-MX"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s-ES" altLang="es-MX"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ESTADO DE MÉXICO</a:t>
            </a:r>
            <a:endParaRPr kumimoji="0" lang="es-MX" altLang="es-MX"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8676" name="Line 6"/>
          <p:cNvSpPr>
            <a:spLocks noChangeShapeType="1"/>
          </p:cNvSpPr>
          <p:nvPr/>
        </p:nvSpPr>
        <p:spPr bwMode="auto">
          <a:xfrm flipV="1">
            <a:off x="3404374" y="1069768"/>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127" name="Rectangle 5"/>
          <p:cNvSpPr>
            <a:spLocks noChangeArrowheads="1"/>
          </p:cNvSpPr>
          <p:nvPr/>
        </p:nvSpPr>
        <p:spPr bwMode="auto">
          <a:xfrm>
            <a:off x="1526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1219110" rtl="0" eaLnBrk="1" fontAlgn="auto" latinLnBrk="0" hangingPunct="1">
              <a:lnSpc>
                <a:spcPct val="100000"/>
              </a:lnSpc>
              <a:spcBef>
                <a:spcPct val="0"/>
              </a:spcBef>
              <a:spcAft>
                <a:spcPts val="0"/>
              </a:spcAft>
              <a:buClrTx/>
              <a:buSzTx/>
              <a:buFontTx/>
              <a:buNone/>
              <a:tabLst/>
              <a:defRPr/>
            </a:pPr>
            <a:r>
              <a:rPr kumimoji="0" lang="es-MX" altLang="es-MX" sz="1800" b="1" i="0" u="none" strike="noStrike" kern="1200" cap="none" spc="0" normalizeH="0" baseline="0" noProof="0" dirty="0">
                <a:ln>
                  <a:noFill/>
                </a:ln>
                <a:solidFill>
                  <a:srgbClr val="000000"/>
                </a:solidFill>
                <a:effectLst/>
                <a:uLnTx/>
                <a:uFillTx/>
                <a:latin typeface="Arial" charset="0"/>
                <a:ea typeface="+mn-ea"/>
                <a:cs typeface="Arial" charset="0"/>
              </a:rPr>
              <a:t>FACULTAD DE ECONOMÍA</a:t>
            </a:r>
          </a:p>
        </p:txBody>
      </p:sp>
      <p:sp>
        <p:nvSpPr>
          <p:cNvPr id="5128" name="Rectangle 8"/>
          <p:cNvSpPr>
            <a:spLocks noChangeArrowheads="1"/>
          </p:cNvSpPr>
          <p:nvPr/>
        </p:nvSpPr>
        <p:spPr bwMode="auto">
          <a:xfrm>
            <a:off x="1524000" y="2889251"/>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1219110" rtl="0" eaLnBrk="1" fontAlgn="auto" latinLnBrk="0" hangingPunct="1">
              <a:lnSpc>
                <a:spcPct val="100000"/>
              </a:lnSpc>
              <a:spcBef>
                <a:spcPct val="0"/>
              </a:spcBef>
              <a:spcAft>
                <a:spcPts val="0"/>
              </a:spcAft>
              <a:buClrTx/>
              <a:buSzTx/>
              <a:buFontTx/>
              <a:buNone/>
              <a:tabLst/>
              <a:defRPr/>
            </a:pPr>
            <a:r>
              <a:rPr kumimoji="0" lang="es-MX" altLang="es-MX" sz="1800" b="0" i="0" u="none" strike="noStrike" kern="1200" cap="none" spc="0" normalizeH="0" baseline="0" noProof="0" dirty="0">
                <a:ln>
                  <a:noFill/>
                </a:ln>
                <a:solidFill>
                  <a:srgbClr val="000000"/>
                </a:solidFill>
                <a:effectLst/>
                <a:uLnTx/>
                <a:uFillTx/>
                <a:latin typeface="Arial" charset="0"/>
                <a:ea typeface="+mn-ea"/>
                <a:cs typeface="Arial" charset="0"/>
              </a:rPr>
              <a:t>Unidad de aprendizaje: </a:t>
            </a:r>
            <a:r>
              <a:rPr kumimoji="0" lang="es-MX" altLang="es-MX" sz="1800" b="1" i="0" u="none" strike="noStrike" kern="1200" cap="none" spc="0" normalizeH="0" baseline="0" noProof="0" dirty="0">
                <a:ln>
                  <a:noFill/>
                </a:ln>
                <a:solidFill>
                  <a:srgbClr val="000000"/>
                </a:solidFill>
                <a:effectLst/>
                <a:uLnTx/>
                <a:uFillTx/>
                <a:latin typeface="Arial" charset="0"/>
                <a:ea typeface="+mn-ea"/>
                <a:cs typeface="Arial" charset="0"/>
              </a:rPr>
              <a:t>Teoría Monetaria y Política Fiscal</a:t>
            </a:r>
            <a:r>
              <a:rPr kumimoji="0" lang="es-MX" altLang="es-MX" sz="1800" b="0" i="0" u="none" strike="noStrike" kern="1200" cap="none" spc="0" normalizeH="0" baseline="0" noProof="0" dirty="0">
                <a:ln>
                  <a:noFill/>
                </a:ln>
                <a:solidFill>
                  <a:srgbClr val="000000"/>
                </a:solidFill>
                <a:effectLst/>
                <a:uLnTx/>
                <a:uFillTx/>
                <a:latin typeface="Arial" charset="0"/>
                <a:ea typeface="+mn-ea"/>
                <a:cs typeface="Arial" charset="0"/>
              </a:rPr>
              <a:t>, 6º. Semestre</a:t>
            </a:r>
            <a:endParaRPr kumimoji="0" lang="es-ES" altLang="es-MX" sz="1800" b="0" i="0" u="none" strike="noStrike" kern="1200" cap="none" spc="0" normalizeH="0" baseline="0" noProof="0" dirty="0">
              <a:ln>
                <a:noFill/>
              </a:ln>
              <a:solidFill>
                <a:srgbClr val="000000"/>
              </a:solidFill>
              <a:effectLst/>
              <a:uLnTx/>
              <a:uFillTx/>
              <a:latin typeface="Arial" charset="0"/>
              <a:ea typeface="+mn-ea"/>
              <a:cs typeface="Arial" charset="0"/>
            </a:endParaRPr>
          </a:p>
        </p:txBody>
      </p:sp>
      <p:sp>
        <p:nvSpPr>
          <p:cNvPr id="28681" name="Rectangle 8"/>
          <p:cNvSpPr>
            <a:spLocks noChangeArrowheads="1"/>
          </p:cNvSpPr>
          <p:nvPr/>
        </p:nvSpPr>
        <p:spPr bwMode="auto">
          <a:xfrm>
            <a:off x="1524000" y="2148303"/>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altLang="es-MX"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Diapositivas</a:t>
            </a:r>
            <a:endParaRPr kumimoji="0" lang="es-ES" altLang="es-MX" sz="2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5130" name="Rectangle 5"/>
          <p:cNvSpPr>
            <a:spLocks noChangeArrowheads="1"/>
          </p:cNvSpPr>
          <p:nvPr/>
        </p:nvSpPr>
        <p:spPr bwMode="auto">
          <a:xfrm>
            <a:off x="1524000" y="2618317"/>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1219110" rtl="0" eaLnBrk="1" fontAlgn="auto" latinLnBrk="0" hangingPunct="1">
              <a:lnSpc>
                <a:spcPct val="100000"/>
              </a:lnSpc>
              <a:spcBef>
                <a:spcPct val="0"/>
              </a:spcBef>
              <a:spcAft>
                <a:spcPts val="0"/>
              </a:spcAft>
              <a:buClrTx/>
              <a:buSzTx/>
              <a:buFontTx/>
              <a:buNone/>
              <a:tabLst/>
              <a:defRPr/>
            </a:pPr>
            <a:r>
              <a:rPr kumimoji="0" lang="es-MX" altLang="es-MX" sz="1800" b="0" i="0" u="none" strike="noStrike" kern="1200" cap="none" spc="0" normalizeH="0" baseline="0" noProof="0" dirty="0">
                <a:ln>
                  <a:noFill/>
                </a:ln>
                <a:solidFill>
                  <a:srgbClr val="000000"/>
                </a:solidFill>
                <a:effectLst/>
                <a:uLnTx/>
                <a:uFillTx/>
                <a:latin typeface="Arial" charset="0"/>
                <a:ea typeface="+mn-ea"/>
                <a:cs typeface="Arial" charset="0"/>
              </a:rPr>
              <a:t>Plan de estudios: </a:t>
            </a:r>
            <a:r>
              <a:rPr kumimoji="0" lang="es-MX" altLang="es-MX" sz="1800" b="1" i="0" u="none" strike="noStrike" kern="1200" cap="none" spc="0" normalizeH="0" baseline="0" noProof="0" dirty="0">
                <a:ln>
                  <a:noFill/>
                </a:ln>
                <a:solidFill>
                  <a:srgbClr val="000000"/>
                </a:solidFill>
                <a:effectLst/>
                <a:uLnTx/>
                <a:uFillTx/>
                <a:latin typeface="Arial" charset="0"/>
                <a:ea typeface="+mn-ea"/>
                <a:cs typeface="Arial" charset="0"/>
              </a:rPr>
              <a:t>Relaciones Económicas Internacionales</a:t>
            </a:r>
          </a:p>
        </p:txBody>
      </p:sp>
      <p:sp>
        <p:nvSpPr>
          <p:cNvPr id="5131" name="Rectangle 8"/>
          <p:cNvSpPr>
            <a:spLocks noChangeArrowheads="1"/>
          </p:cNvSpPr>
          <p:nvPr/>
        </p:nvSpPr>
        <p:spPr bwMode="auto">
          <a:xfrm>
            <a:off x="1524000" y="3166535"/>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1219110" rtl="0" eaLnBrk="1" fontAlgn="auto" latinLnBrk="0" hangingPunct="1">
              <a:lnSpc>
                <a:spcPct val="100000"/>
              </a:lnSpc>
              <a:spcBef>
                <a:spcPct val="0"/>
              </a:spcBef>
              <a:spcAft>
                <a:spcPts val="0"/>
              </a:spcAft>
              <a:buClrTx/>
              <a:buSzTx/>
              <a:buFontTx/>
              <a:buNone/>
              <a:tabLst/>
              <a:defRPr/>
            </a:pPr>
            <a:r>
              <a:rPr kumimoji="0" lang="es-MX" altLang="es-MX" sz="1800" b="0" i="0" u="none" strike="noStrike" kern="1200" cap="none" spc="0" normalizeH="0" baseline="0" noProof="0" dirty="0">
                <a:ln>
                  <a:noFill/>
                </a:ln>
                <a:solidFill>
                  <a:srgbClr val="000000"/>
                </a:solidFill>
                <a:effectLst/>
                <a:uLnTx/>
                <a:uFillTx/>
                <a:latin typeface="Arial" charset="0"/>
                <a:ea typeface="+mn-ea"/>
                <a:cs typeface="Arial" charset="0"/>
              </a:rPr>
              <a:t>Créditos: 10</a:t>
            </a:r>
            <a:endParaRPr kumimoji="0" lang="es-ES" altLang="es-MX" sz="1800" b="0" i="0" u="none" strike="noStrike" kern="1200" cap="none" spc="0" normalizeH="0" baseline="0" noProof="0" dirty="0">
              <a:ln>
                <a:noFill/>
              </a:ln>
              <a:solidFill>
                <a:srgbClr val="000000"/>
              </a:solidFill>
              <a:effectLst/>
              <a:uLnTx/>
              <a:uFillTx/>
              <a:latin typeface="Arial" charset="0"/>
              <a:ea typeface="+mn-ea"/>
              <a:cs typeface="Arial" charset="0"/>
            </a:endParaRPr>
          </a:p>
        </p:txBody>
      </p:sp>
      <p:sp>
        <p:nvSpPr>
          <p:cNvPr id="28684" name="Rectangle 9"/>
          <p:cNvSpPr>
            <a:spLocks noChangeArrowheads="1"/>
          </p:cNvSpPr>
          <p:nvPr/>
        </p:nvSpPr>
        <p:spPr bwMode="auto">
          <a:xfrm>
            <a:off x="1524000" y="3905156"/>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altLang="es-MX" sz="24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Tema: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altLang="es-MX" sz="28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POLÍTICA MIXTA</a:t>
            </a:r>
          </a:p>
        </p:txBody>
      </p:sp>
      <p:sp>
        <p:nvSpPr>
          <p:cNvPr id="28685" name="Rectangle 7"/>
          <p:cNvSpPr>
            <a:spLocks noChangeArrowheads="1"/>
          </p:cNvSpPr>
          <p:nvPr/>
        </p:nvSpPr>
        <p:spPr bwMode="auto">
          <a:xfrm>
            <a:off x="1553372" y="6475018"/>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altLang="es-MX"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Toluca, México, septiembre 2019</a:t>
            </a:r>
          </a:p>
        </p:txBody>
      </p:sp>
      <p:sp>
        <p:nvSpPr>
          <p:cNvPr id="28686" name="Rectangle 7"/>
          <p:cNvSpPr>
            <a:spLocks noChangeArrowheads="1"/>
          </p:cNvSpPr>
          <p:nvPr/>
        </p:nvSpPr>
        <p:spPr bwMode="auto">
          <a:xfrm>
            <a:off x="1546029" y="5165910"/>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altLang="es-MX"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Profesor: M. en E.U.R. Esteban Felipe Sánchez Torres</a:t>
            </a:r>
            <a:endParaRPr kumimoji="0" lang="es-MX" altLang="es-MX"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2478" y="167525"/>
            <a:ext cx="1392517" cy="1340768"/>
          </a:xfrm>
          <a:prstGeom prst="rect">
            <a:avLst/>
          </a:prstGeom>
        </p:spPr>
      </p:pic>
      <p:pic>
        <p:nvPicPr>
          <p:cNvPr id="15" name="Imagen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0295" y="329187"/>
            <a:ext cx="906964" cy="971669"/>
          </a:xfrm>
          <a:prstGeom prst="rect">
            <a:avLst/>
          </a:prstGeom>
        </p:spPr>
      </p:pic>
    </p:spTree>
  </p:cSld>
  <p:clrMapOvr>
    <a:overrideClrMapping bg1="lt1" tx1="dk1" bg2="lt2" tx2="dk2" accent1="accent1" accent2="accent2" accent3="accent3" accent4="accent4" accent5="accent5" accent6="accent6" hlink="hlink" folHlink="folHlink"/>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453166" y="502276"/>
            <a:ext cx="8427076" cy="2459866"/>
          </a:xfrm>
          <a:prstGeom prst="rect">
            <a:avLst/>
          </a:prstGeom>
          <a:noFill/>
        </p:spPr>
        <p:txBody>
          <a:bodyPr wrap="square" rtlCol="0">
            <a:spAutoFit/>
          </a:bodyPr>
          <a:lstStyle/>
          <a:p>
            <a:endParaRPr lang="es-MX" dirty="0"/>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t="25422" b="18521"/>
          <a:stretch/>
        </p:blipFill>
        <p:spPr>
          <a:xfrm>
            <a:off x="2260241" y="502275"/>
            <a:ext cx="7620000" cy="256289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8" name="Rectángulo redondeado 7"/>
          <p:cNvSpPr/>
          <p:nvPr/>
        </p:nvSpPr>
        <p:spPr>
          <a:xfrm>
            <a:off x="5924282" y="5347532"/>
            <a:ext cx="51515" cy="45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redondeado 9"/>
          <p:cNvSpPr/>
          <p:nvPr/>
        </p:nvSpPr>
        <p:spPr>
          <a:xfrm>
            <a:off x="1453166" y="3400023"/>
            <a:ext cx="9893121" cy="2459864"/>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dirty="0">
                <a:solidFill>
                  <a:schemeClr val="tx1"/>
                </a:solidFill>
              </a:rPr>
              <a:t>Se pueden identificar con claridad que los factores básicos de los que depende la evolución temporal del stock de deuda pública en términos de PIB son:</a:t>
            </a:r>
          </a:p>
          <a:p>
            <a:r>
              <a:rPr lang="es-MX" sz="2000" dirty="0">
                <a:solidFill>
                  <a:schemeClr val="tx1"/>
                </a:solidFill>
              </a:rPr>
              <a:t>– el tipo de interés nominal </a:t>
            </a:r>
          </a:p>
          <a:p>
            <a:r>
              <a:rPr lang="es-MX" sz="2000" dirty="0">
                <a:solidFill>
                  <a:schemeClr val="tx1"/>
                </a:solidFill>
              </a:rPr>
              <a:t>– la tasa de inflación </a:t>
            </a:r>
          </a:p>
          <a:p>
            <a:r>
              <a:rPr lang="es-MX" sz="2000" dirty="0">
                <a:solidFill>
                  <a:schemeClr val="tx1"/>
                </a:solidFill>
              </a:rPr>
              <a:t>– el crecimiento real del PIB </a:t>
            </a:r>
          </a:p>
          <a:p>
            <a:r>
              <a:rPr lang="es-MX" sz="2000" dirty="0">
                <a:solidFill>
                  <a:schemeClr val="tx1"/>
                </a:solidFill>
              </a:rPr>
              <a:t>– el saldo presupuestario primario</a:t>
            </a:r>
          </a:p>
        </p:txBody>
      </p:sp>
    </p:spTree>
    <p:extLst>
      <p:ext uri="{BB962C8B-B14F-4D97-AF65-F5344CB8AC3E}">
        <p14:creationId xmlns:p14="http://schemas.microsoft.com/office/powerpoint/2010/main" val="202891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07584" y="1416675"/>
            <a:ext cx="10251583"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MX" dirty="0"/>
              <a:t>Si el tipo de interés de la deuda (1 + </a:t>
            </a:r>
            <a:r>
              <a:rPr lang="es-MX" dirty="0" err="1"/>
              <a:t>it</a:t>
            </a:r>
            <a:r>
              <a:rPr lang="es-MX" dirty="0"/>
              <a:t>) es superior al crecimiento nominal de la economía  </a:t>
            </a:r>
          </a:p>
          <a:p>
            <a:r>
              <a:rPr lang="es-MX" dirty="0"/>
              <a:t>(1 + </a:t>
            </a:r>
            <a:r>
              <a:rPr lang="es-MX" dirty="0" err="1"/>
              <a:t>yt</a:t>
            </a:r>
            <a:r>
              <a:rPr lang="es-MX" dirty="0"/>
              <a:t>)(1 + Mt), dado un determinado saldo primario (</a:t>
            </a:r>
            <a:r>
              <a:rPr lang="es-MX" dirty="0" err="1"/>
              <a:t>st</a:t>
            </a:r>
            <a:r>
              <a:rPr lang="es-MX" dirty="0"/>
              <a:t>), el stock de deuda crecería indefinidamente, volviéndose insostenible a largo plazo (explosividad de la deuda).</a:t>
            </a:r>
          </a:p>
          <a:p>
            <a:endParaRPr lang="es-MX" dirty="0"/>
          </a:p>
          <a:p>
            <a:endParaRPr lang="es-MX" dirty="0"/>
          </a:p>
          <a:p>
            <a:pPr marL="285750" indent="-285750" algn="just">
              <a:buFont typeface="Arial" panose="020B0604020202020204" pitchFamily="34" charset="0"/>
              <a:buChar char="•"/>
            </a:pPr>
            <a:r>
              <a:rPr lang="es-MX" dirty="0"/>
              <a:t>Es decir, el endeudamiento de hoy genera cargas financieras mañana, lo que conduce a que el peso de la deuda pública aumente si el ritmo de crecimiento de la economía no es lo suficientemente elevado, superando los tipos de interés. </a:t>
            </a:r>
          </a:p>
          <a:p>
            <a:pPr algn="just"/>
            <a:endParaRPr lang="es-MX" dirty="0"/>
          </a:p>
          <a:p>
            <a:pPr algn="just"/>
            <a:endParaRPr lang="es-MX" dirty="0"/>
          </a:p>
          <a:p>
            <a:pPr algn="just"/>
            <a:endParaRPr lang="es-MX" dirty="0"/>
          </a:p>
          <a:p>
            <a:pPr marL="285750" indent="-285750" algn="just">
              <a:buFont typeface="Arial" panose="020B0604020202020204" pitchFamily="34" charset="0"/>
              <a:buChar char="•"/>
            </a:pPr>
            <a:r>
              <a:rPr lang="es-MX" dirty="0"/>
              <a:t>La política fiscal debe ser siempre muy prudente, pero especialmente en las fases de recesión porque si se incurre en déficit públicos muy elevados, financiados con deuda pública, para estimular la economía; la corrección es después compleja e impone severos sacrificios en forma de fuertes recortes de gasto, lo que puede acercarse a situaciones de explosividad para la deuda pública. </a:t>
            </a:r>
          </a:p>
        </p:txBody>
      </p:sp>
    </p:spTree>
    <p:extLst>
      <p:ext uri="{BB962C8B-B14F-4D97-AF65-F5344CB8AC3E}">
        <p14:creationId xmlns:p14="http://schemas.microsoft.com/office/powerpoint/2010/main" val="1413143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CRISIS ECONÓMICA ACTUAL: ¿UN RETORNO A LA POLÍTICA FISCAL KEYNESIANA TRADICIONAL?</a:t>
            </a:r>
          </a:p>
        </p:txBody>
      </p:sp>
      <p:sp>
        <p:nvSpPr>
          <p:cNvPr id="3" name="Marcador de contenido 2"/>
          <p:cNvSpPr>
            <a:spLocks noGrp="1"/>
          </p:cNvSpPr>
          <p:nvPr>
            <p:ph idx="1"/>
          </p:nvPr>
        </p:nvSpPr>
        <p:spPr/>
        <p:txBody>
          <a:bodyPr/>
          <a:lstStyle/>
          <a:p>
            <a:r>
              <a:rPr lang="es-MX" u="sng" dirty="0"/>
              <a:t>La génesis de la crisis: una sintética explicación de causas y efectos</a:t>
            </a:r>
          </a:p>
          <a:p>
            <a:pPr>
              <a:buFont typeface="Wingdings" panose="05000000000000000000" pitchFamily="2" charset="2"/>
              <a:buChar char="Ø"/>
            </a:pPr>
            <a:r>
              <a:rPr lang="es-MX" dirty="0"/>
              <a:t>La crisis de liquidez </a:t>
            </a:r>
          </a:p>
          <a:p>
            <a:pPr>
              <a:buFont typeface="Wingdings" panose="05000000000000000000" pitchFamily="2" charset="2"/>
              <a:buChar char="Ø"/>
            </a:pPr>
            <a:r>
              <a:rPr lang="es-MX" dirty="0"/>
              <a:t>Solvencia</a:t>
            </a:r>
          </a:p>
          <a:p>
            <a:pPr>
              <a:buFont typeface="Wingdings" panose="05000000000000000000" pitchFamily="2" charset="2"/>
              <a:buChar char="Ø"/>
            </a:pPr>
            <a:r>
              <a:rPr lang="es-MX" dirty="0"/>
              <a:t>crisis bursátil (</a:t>
            </a:r>
            <a:r>
              <a:rPr lang="es-MX" dirty="0" err="1"/>
              <a:t>Lehman</a:t>
            </a:r>
            <a:r>
              <a:rPr lang="es-MX" dirty="0"/>
              <a:t> </a:t>
            </a:r>
            <a:r>
              <a:rPr lang="es-MX" dirty="0" err="1"/>
              <a:t>Brothers</a:t>
            </a:r>
            <a:r>
              <a:rPr lang="es-MX" dirty="0"/>
              <a:t>)</a:t>
            </a:r>
          </a:p>
          <a:p>
            <a:pPr>
              <a:buFont typeface="Wingdings" panose="05000000000000000000" pitchFamily="2" charset="2"/>
              <a:buChar char="Ø"/>
            </a:pPr>
            <a:endParaRPr lang="es-MX" dirty="0"/>
          </a:p>
          <a:p>
            <a:endParaRPr lang="es-MX" dirty="0"/>
          </a:p>
          <a:p>
            <a:endParaRPr lang="es-MX" dirty="0"/>
          </a:p>
        </p:txBody>
      </p:sp>
      <p:pic>
        <p:nvPicPr>
          <p:cNvPr id="4" name="Imagen 3"/>
          <p:cNvPicPr>
            <a:picLocks noChangeAspect="1"/>
          </p:cNvPicPr>
          <p:nvPr/>
        </p:nvPicPr>
        <p:blipFill>
          <a:blip r:embed="rId2"/>
          <a:stretch>
            <a:fillRect/>
          </a:stretch>
        </p:blipFill>
        <p:spPr>
          <a:xfrm>
            <a:off x="5812731" y="2703375"/>
            <a:ext cx="4838098" cy="3468825"/>
          </a:xfrm>
          <a:prstGeom prst="rect">
            <a:avLst/>
          </a:prstGeom>
        </p:spPr>
      </p:pic>
    </p:spTree>
    <p:extLst>
      <p:ext uri="{BB962C8B-B14F-4D97-AF65-F5344CB8AC3E}">
        <p14:creationId xmlns:p14="http://schemas.microsoft.com/office/powerpoint/2010/main" val="3342241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2D9BEB-2397-4088-AF0B-B32FEB8774F7}"/>
              </a:ext>
            </a:extLst>
          </p:cNvPr>
          <p:cNvSpPr>
            <a:spLocks noGrp="1"/>
          </p:cNvSpPr>
          <p:nvPr>
            <p:ph type="title"/>
          </p:nvPr>
        </p:nvSpPr>
        <p:spPr/>
        <p:txBody>
          <a:bodyPr/>
          <a:lstStyle/>
          <a:p>
            <a:r>
              <a:rPr lang="es-MX" b="1" dirty="0"/>
              <a:t>¿POR QUÉ ES NECESARIA UNA POLÍTICA FISCAL ACTIVA COMO RESPUESTA A LA CRISIS?</a:t>
            </a:r>
            <a:endParaRPr lang="es-MX" dirty="0"/>
          </a:p>
        </p:txBody>
      </p:sp>
      <p:sp>
        <p:nvSpPr>
          <p:cNvPr id="3" name="Marcador de contenido 2">
            <a:extLst>
              <a:ext uri="{FF2B5EF4-FFF2-40B4-BE49-F238E27FC236}">
                <a16:creationId xmlns:a16="http://schemas.microsoft.com/office/drawing/2014/main" id="{63EDB139-99B1-44D7-9912-A57DF4F97B65}"/>
              </a:ext>
            </a:extLst>
          </p:cNvPr>
          <p:cNvSpPr>
            <a:spLocks noGrp="1"/>
          </p:cNvSpPr>
          <p:nvPr>
            <p:ph idx="1"/>
          </p:nvPr>
        </p:nvSpPr>
        <p:spPr/>
        <p:txBody>
          <a:bodyPr/>
          <a:lstStyle/>
          <a:p>
            <a:r>
              <a:rPr lang="es-MX" dirty="0"/>
              <a:t>Necesidad de que los gobiernos actuasen rápidamente mediante una política fiscal activa que evitase que la economía mundial entrase en una gran depresión.</a:t>
            </a:r>
          </a:p>
          <a:p>
            <a:endParaRPr lang="es-MX" dirty="0"/>
          </a:p>
        </p:txBody>
      </p:sp>
      <p:pic>
        <p:nvPicPr>
          <p:cNvPr id="1026" name="Picture 2" descr="Imagen relacionada">
            <a:extLst>
              <a:ext uri="{FF2B5EF4-FFF2-40B4-BE49-F238E27FC236}">
                <a16:creationId xmlns:a16="http://schemas.microsoft.com/office/drawing/2014/main" id="{D2767398-9AFD-46AC-8EEE-3C9C824A46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776" y="2790825"/>
            <a:ext cx="4762500" cy="33813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politica fiscal">
            <a:extLst>
              <a:ext uri="{FF2B5EF4-FFF2-40B4-BE49-F238E27FC236}">
                <a16:creationId xmlns:a16="http://schemas.microsoft.com/office/drawing/2014/main" id="{DA7393AE-9103-4DBA-B8C0-847FACE67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9480" y="2974077"/>
            <a:ext cx="5616744" cy="301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769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10FD4BF-7C97-432C-88D8-488A371D89B2}"/>
              </a:ext>
            </a:extLst>
          </p:cNvPr>
          <p:cNvSpPr>
            <a:spLocks noGrp="1"/>
          </p:cNvSpPr>
          <p:nvPr>
            <p:ph idx="1"/>
          </p:nvPr>
        </p:nvSpPr>
        <p:spPr>
          <a:xfrm>
            <a:off x="1104901" y="437322"/>
            <a:ext cx="6183796" cy="5734878"/>
          </a:xfrm>
        </p:spPr>
        <p:txBody>
          <a:bodyPr/>
          <a:lstStyle/>
          <a:p>
            <a:endParaRPr lang="es-MX" dirty="0"/>
          </a:p>
          <a:p>
            <a:endParaRPr lang="es-MX" dirty="0"/>
          </a:p>
          <a:p>
            <a:pPr algn="just"/>
            <a:r>
              <a:rPr lang="es-MX" dirty="0"/>
              <a:t>Estados Unidos, fue el primero en aprobar en 2008 un paquete de medidas de estímulo fiscal y en febrero de 2009 se aprobó el segundo.</a:t>
            </a:r>
          </a:p>
          <a:p>
            <a:endParaRPr lang="es-MX" dirty="0"/>
          </a:p>
        </p:txBody>
      </p:sp>
      <p:pic>
        <p:nvPicPr>
          <p:cNvPr id="4" name="Imagen 3">
            <a:extLst>
              <a:ext uri="{FF2B5EF4-FFF2-40B4-BE49-F238E27FC236}">
                <a16:creationId xmlns:a16="http://schemas.microsoft.com/office/drawing/2014/main" id="{8F92BD73-C27B-4D22-8427-C1BBC631AAE1}"/>
              </a:ext>
            </a:extLst>
          </p:cNvPr>
          <p:cNvPicPr/>
          <p:nvPr/>
        </p:nvPicPr>
        <p:blipFill rotWithShape="1">
          <a:blip r:embed="rId2"/>
          <a:srcRect l="20197" t="30477" r="21249" b="22450"/>
          <a:stretch/>
        </p:blipFill>
        <p:spPr bwMode="auto">
          <a:xfrm>
            <a:off x="588065" y="2525219"/>
            <a:ext cx="5829187" cy="3646981"/>
          </a:xfrm>
          <a:prstGeom prst="rect">
            <a:avLst/>
          </a:prstGeom>
          <a:ln>
            <a:noFill/>
          </a:ln>
          <a:extLst>
            <a:ext uri="{53640926-AAD7-44D8-BBD7-CCE9431645EC}">
              <a14:shadowObscured xmlns:a14="http://schemas.microsoft.com/office/drawing/2010/main"/>
            </a:ext>
          </a:extLst>
        </p:spPr>
      </p:pic>
      <p:sp>
        <p:nvSpPr>
          <p:cNvPr id="5" name="Rectángulo 4">
            <a:extLst>
              <a:ext uri="{FF2B5EF4-FFF2-40B4-BE49-F238E27FC236}">
                <a16:creationId xmlns:a16="http://schemas.microsoft.com/office/drawing/2014/main" id="{E7826826-B2DE-407A-84FF-4CABBB131E78}"/>
              </a:ext>
            </a:extLst>
          </p:cNvPr>
          <p:cNvSpPr/>
          <p:nvPr/>
        </p:nvSpPr>
        <p:spPr>
          <a:xfrm>
            <a:off x="6417252" y="2986709"/>
            <a:ext cx="4765813" cy="1200329"/>
          </a:xfrm>
          <a:prstGeom prst="rect">
            <a:avLst/>
          </a:prstGeom>
        </p:spPr>
        <p:txBody>
          <a:bodyPr wrap="square">
            <a:spAutoFit/>
          </a:bodyPr>
          <a:lstStyle/>
          <a:p>
            <a:pPr algn="just"/>
            <a:r>
              <a:rPr lang="es-MX" dirty="0"/>
              <a:t>Supondrá hasta 2019 un aumento de gastos y una reducción de impuestos por un importe total superior al 5 % del PIB de 2009.</a:t>
            </a:r>
          </a:p>
        </p:txBody>
      </p:sp>
      <p:pic>
        <p:nvPicPr>
          <p:cNvPr id="2050" name="Picture 2" descr="Resultado de imagen para estados unidos">
            <a:extLst>
              <a:ext uri="{FF2B5EF4-FFF2-40B4-BE49-F238E27FC236}">
                <a16:creationId xmlns:a16="http://schemas.microsoft.com/office/drawing/2014/main" id="{960B3FF5-75C3-4B93-BAB6-886B1CB6B2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2226" y="437322"/>
            <a:ext cx="4071730" cy="214444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pib">
            <a:extLst>
              <a:ext uri="{FF2B5EF4-FFF2-40B4-BE49-F238E27FC236}">
                <a16:creationId xmlns:a16="http://schemas.microsoft.com/office/drawing/2014/main" id="{89161141-1585-463D-80DC-6B28FCBEFA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7664" y="3978758"/>
            <a:ext cx="3885401" cy="2193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11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8099A7-60E1-4BED-8024-B98277A0ED30}"/>
              </a:ext>
            </a:extLst>
          </p:cNvPr>
          <p:cNvSpPr>
            <a:spLocks noGrp="1"/>
          </p:cNvSpPr>
          <p:nvPr>
            <p:ph type="title"/>
          </p:nvPr>
        </p:nvSpPr>
        <p:spPr/>
        <p:txBody>
          <a:bodyPr>
            <a:normAutofit/>
          </a:bodyPr>
          <a:lstStyle/>
          <a:p>
            <a:r>
              <a:rPr lang="es-MX" dirty="0"/>
              <a:t>CONDICIONES:</a:t>
            </a:r>
          </a:p>
        </p:txBody>
      </p:sp>
      <p:sp>
        <p:nvSpPr>
          <p:cNvPr id="3" name="Marcador de contenido 2">
            <a:extLst>
              <a:ext uri="{FF2B5EF4-FFF2-40B4-BE49-F238E27FC236}">
                <a16:creationId xmlns:a16="http://schemas.microsoft.com/office/drawing/2014/main" id="{04B0B6CE-F472-4AB2-B293-9B6193AA69CC}"/>
              </a:ext>
            </a:extLst>
          </p:cNvPr>
          <p:cNvSpPr>
            <a:spLocks noGrp="1"/>
          </p:cNvSpPr>
          <p:nvPr>
            <p:ph idx="1"/>
          </p:nvPr>
        </p:nvSpPr>
        <p:spPr>
          <a:xfrm>
            <a:off x="1104900" y="1600200"/>
            <a:ext cx="5216387" cy="4572000"/>
          </a:xfrm>
        </p:spPr>
        <p:txBody>
          <a:bodyPr>
            <a:normAutofit/>
          </a:bodyPr>
          <a:lstStyle/>
          <a:p>
            <a:r>
              <a:rPr lang="es-MX" dirty="0"/>
              <a:t>1. Los estímulos fiscales deben servir para generar un </a:t>
            </a:r>
            <a:r>
              <a:rPr lang="es-MX" b="1" dirty="0"/>
              <a:t>impulso rápido de la demanda agregada</a:t>
            </a:r>
            <a:r>
              <a:rPr lang="es-MX" dirty="0"/>
              <a:t>, evitando así que las empresas deban cambiar sus planes de producción y despedir trabajadores.</a:t>
            </a:r>
          </a:p>
          <a:p>
            <a:endParaRPr lang="es-MX" dirty="0"/>
          </a:p>
        </p:txBody>
      </p:sp>
      <p:pic>
        <p:nvPicPr>
          <p:cNvPr id="3074" name="Picture 2" descr="Resultado de imagen para despedir trabajador">
            <a:extLst>
              <a:ext uri="{FF2B5EF4-FFF2-40B4-BE49-F238E27FC236}">
                <a16:creationId xmlns:a16="http://schemas.microsoft.com/office/drawing/2014/main" id="{70A89525-0950-4CFC-9ECF-5E85A6FB2C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444" y="1392306"/>
            <a:ext cx="3043859" cy="3043859"/>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C0DB691A-6346-4D4E-B02F-1FD26B9FCC9D}"/>
              </a:ext>
            </a:extLst>
          </p:cNvPr>
          <p:cNvSpPr/>
          <p:nvPr/>
        </p:nvSpPr>
        <p:spPr>
          <a:xfrm>
            <a:off x="6321287" y="4436165"/>
            <a:ext cx="4558748" cy="1631216"/>
          </a:xfrm>
          <a:prstGeom prst="rect">
            <a:avLst/>
          </a:prstGeom>
        </p:spPr>
        <p:txBody>
          <a:bodyPr wrap="square">
            <a:spAutoFit/>
          </a:bodyPr>
          <a:lstStyle/>
          <a:p>
            <a:r>
              <a:rPr lang="es-MX" sz="2000" dirty="0"/>
              <a:t>2. La </a:t>
            </a:r>
            <a:r>
              <a:rPr lang="es-MX" sz="2000" b="1" dirty="0"/>
              <a:t>política fiscal</a:t>
            </a:r>
            <a:r>
              <a:rPr lang="es-MX" sz="2000" dirty="0"/>
              <a:t> de estímulo a la demanda debe ser estrictamente </a:t>
            </a:r>
            <a:r>
              <a:rPr lang="es-MX" sz="2000" b="1" dirty="0"/>
              <a:t>temporal</a:t>
            </a:r>
            <a:r>
              <a:rPr lang="es-MX" sz="2000" dirty="0"/>
              <a:t> y anunciar previamente que cesará en cuanto las condiciones económicas muestren mejoras </a:t>
            </a:r>
          </a:p>
        </p:txBody>
      </p:sp>
      <p:pic>
        <p:nvPicPr>
          <p:cNvPr id="3076" name="Picture 4" descr="Resultado de imagen para economia mejore">
            <a:extLst>
              <a:ext uri="{FF2B5EF4-FFF2-40B4-BE49-F238E27FC236}">
                <a16:creationId xmlns:a16="http://schemas.microsoft.com/office/drawing/2014/main" id="{166798AF-CCF2-4E13-9CB4-F2C06C757F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7957" y="3274186"/>
            <a:ext cx="4269669" cy="3325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70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A33A6D4-2324-4777-95EC-25656B7F6C26}"/>
              </a:ext>
            </a:extLst>
          </p:cNvPr>
          <p:cNvSpPr>
            <a:spLocks noGrp="1"/>
          </p:cNvSpPr>
          <p:nvPr>
            <p:ph idx="1"/>
          </p:nvPr>
        </p:nvSpPr>
        <p:spPr>
          <a:xfrm>
            <a:off x="5883965" y="1782416"/>
            <a:ext cx="5030855" cy="1487557"/>
          </a:xfrm>
        </p:spPr>
        <p:txBody>
          <a:bodyPr/>
          <a:lstStyle/>
          <a:p>
            <a:pPr algn="just"/>
            <a:r>
              <a:rPr lang="es-MX" dirty="0"/>
              <a:t>3. Los paquetes de </a:t>
            </a:r>
            <a:r>
              <a:rPr lang="es-MX" b="1" dirty="0"/>
              <a:t>medidas de estímulo </a:t>
            </a:r>
            <a:r>
              <a:rPr lang="es-MX" dirty="0"/>
              <a:t>deben poner su énfasis en las prioridades que son consistentes con las mejoras estructurales para el crecimiento del propio país. </a:t>
            </a:r>
          </a:p>
          <a:p>
            <a:endParaRPr lang="es-MX" dirty="0"/>
          </a:p>
          <a:p>
            <a:pPr marL="0" indent="0">
              <a:buNone/>
            </a:pPr>
            <a:endParaRPr lang="es-MX" dirty="0"/>
          </a:p>
        </p:txBody>
      </p:sp>
      <p:sp>
        <p:nvSpPr>
          <p:cNvPr id="4" name="Rectángulo 3">
            <a:extLst>
              <a:ext uri="{FF2B5EF4-FFF2-40B4-BE49-F238E27FC236}">
                <a16:creationId xmlns:a16="http://schemas.microsoft.com/office/drawing/2014/main" id="{9476DD8E-8AB3-4010-8AC1-E5FD814A0571}"/>
              </a:ext>
            </a:extLst>
          </p:cNvPr>
          <p:cNvSpPr/>
          <p:nvPr/>
        </p:nvSpPr>
        <p:spPr>
          <a:xfrm>
            <a:off x="1054842" y="4520332"/>
            <a:ext cx="4598504" cy="1015663"/>
          </a:xfrm>
          <a:prstGeom prst="rect">
            <a:avLst/>
          </a:prstGeom>
        </p:spPr>
        <p:txBody>
          <a:bodyPr wrap="square">
            <a:spAutoFit/>
          </a:bodyPr>
          <a:lstStyle/>
          <a:p>
            <a:pPr algn="just"/>
            <a:r>
              <a:rPr lang="es-MX" sz="2000" dirty="0"/>
              <a:t>4. La política de </a:t>
            </a:r>
            <a:r>
              <a:rPr lang="es-MX" sz="2000" b="1" dirty="0"/>
              <a:t>apoyo al empleo</a:t>
            </a:r>
            <a:r>
              <a:rPr lang="es-MX" sz="2000" dirty="0"/>
              <a:t> debe evitar las ayudas directas a las empresas.</a:t>
            </a:r>
          </a:p>
        </p:txBody>
      </p:sp>
      <p:pic>
        <p:nvPicPr>
          <p:cNvPr id="4098" name="Picture 2" descr="Resultado de imagen para crecimiento del pais">
            <a:extLst>
              <a:ext uri="{FF2B5EF4-FFF2-40B4-BE49-F238E27FC236}">
                <a16:creationId xmlns:a16="http://schemas.microsoft.com/office/drawing/2014/main" id="{39EE8935-E64B-4F26-94CB-EB8C225E3AF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721" y="414880"/>
            <a:ext cx="4388123" cy="329166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incentivos">
            <a:extLst>
              <a:ext uri="{FF2B5EF4-FFF2-40B4-BE49-F238E27FC236}">
                <a16:creationId xmlns:a16="http://schemas.microsoft.com/office/drawing/2014/main" id="{CB589CD9-3A75-4117-B26F-C3CD4F3651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429000"/>
            <a:ext cx="4250270" cy="3198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98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6B0A0E6-514A-4980-B29C-FFDAEADFD0F2}"/>
              </a:ext>
            </a:extLst>
          </p:cNvPr>
          <p:cNvSpPr>
            <a:spLocks noGrp="1"/>
          </p:cNvSpPr>
          <p:nvPr>
            <p:ph idx="1"/>
          </p:nvPr>
        </p:nvSpPr>
        <p:spPr>
          <a:xfrm>
            <a:off x="662610" y="1378226"/>
            <a:ext cx="5022574" cy="1524000"/>
          </a:xfrm>
        </p:spPr>
        <p:txBody>
          <a:bodyPr>
            <a:normAutofit/>
          </a:bodyPr>
          <a:lstStyle/>
          <a:p>
            <a:r>
              <a:rPr lang="es-MX" dirty="0"/>
              <a:t>5. Evitar las ayudas indiscriminadas a grandes empresas en sectores tradicionales, que deben estar condicionadas a la presentación de programas de reestructuración.</a:t>
            </a:r>
          </a:p>
          <a:p>
            <a:endParaRPr lang="es-MX" dirty="0"/>
          </a:p>
          <a:p>
            <a:endParaRPr lang="es-MX" dirty="0"/>
          </a:p>
          <a:p>
            <a:pPr marL="0" indent="0">
              <a:buNone/>
            </a:pPr>
            <a:endParaRPr lang="es-MX" dirty="0"/>
          </a:p>
        </p:txBody>
      </p:sp>
      <p:pic>
        <p:nvPicPr>
          <p:cNvPr id="5122" name="Picture 2" descr="Resultado de imagen para empresas innovadoras">
            <a:extLst>
              <a:ext uri="{FF2B5EF4-FFF2-40B4-BE49-F238E27FC236}">
                <a16:creationId xmlns:a16="http://schemas.microsoft.com/office/drawing/2014/main" id="{7B457FDD-A6D8-45A1-8B20-F3CF1CED60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5184" y="245164"/>
            <a:ext cx="5300868" cy="341991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55AC4544-AF9F-4603-AAC0-4496A882A63B}"/>
              </a:ext>
            </a:extLst>
          </p:cNvPr>
          <p:cNvSpPr/>
          <p:nvPr/>
        </p:nvSpPr>
        <p:spPr>
          <a:xfrm>
            <a:off x="5685184" y="4333606"/>
            <a:ext cx="6096000" cy="1477328"/>
          </a:xfrm>
          <a:prstGeom prst="rect">
            <a:avLst/>
          </a:prstGeom>
        </p:spPr>
        <p:txBody>
          <a:bodyPr>
            <a:spAutoFit/>
          </a:bodyPr>
          <a:lstStyle/>
          <a:p>
            <a:r>
              <a:rPr lang="es-MX" dirty="0"/>
              <a:t>6. Conceder </a:t>
            </a:r>
            <a:r>
              <a:rPr lang="es-MX" b="1" dirty="0"/>
              <a:t>incentivos</a:t>
            </a:r>
            <a:r>
              <a:rPr lang="es-MX" dirty="0"/>
              <a:t> fiscales específicos o subsidios para evitar una caída importante en los </a:t>
            </a:r>
            <a:r>
              <a:rPr lang="es-MX" b="1" dirty="0"/>
              <a:t>gastos en I+D+i</a:t>
            </a:r>
            <a:r>
              <a:rPr lang="es-MX" dirty="0"/>
              <a:t> durante la fase recesiva y preparar el terreno para obtener ganancias de productividad para cuando llegue la recuperación.</a:t>
            </a:r>
          </a:p>
        </p:txBody>
      </p:sp>
      <p:pic>
        <p:nvPicPr>
          <p:cNvPr id="5124" name="Picture 4" descr="Resultado de imagen para incentivos fiscales">
            <a:extLst>
              <a:ext uri="{FF2B5EF4-FFF2-40B4-BE49-F238E27FC236}">
                <a16:creationId xmlns:a16="http://schemas.microsoft.com/office/drawing/2014/main" id="{27B6F1C1-3695-4DD4-8A16-A3E2D1CFC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132" y="3207439"/>
            <a:ext cx="3594909" cy="3061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09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8F7254-1215-4298-8A72-5A0B5BDFC943}"/>
              </a:ext>
            </a:extLst>
          </p:cNvPr>
          <p:cNvSpPr>
            <a:spLocks noGrp="1"/>
          </p:cNvSpPr>
          <p:nvPr>
            <p:ph type="title"/>
          </p:nvPr>
        </p:nvSpPr>
        <p:spPr/>
        <p:txBody>
          <a:bodyPr/>
          <a:lstStyle/>
          <a:p>
            <a:r>
              <a:rPr lang="es-MX" b="1" dirty="0"/>
              <a:t>¿QUÉ HEMOS APRENDIDO DE LA CRISIS DESDE LA PERSPECTIVA DE LA POLÍTICA FISCAL?</a:t>
            </a:r>
            <a:endParaRPr lang="es-MX" dirty="0"/>
          </a:p>
        </p:txBody>
      </p:sp>
      <p:sp>
        <p:nvSpPr>
          <p:cNvPr id="3" name="Marcador de contenido 2">
            <a:extLst>
              <a:ext uri="{FF2B5EF4-FFF2-40B4-BE49-F238E27FC236}">
                <a16:creationId xmlns:a16="http://schemas.microsoft.com/office/drawing/2014/main" id="{892079BD-1925-4859-8795-B448D3DE1B0C}"/>
              </a:ext>
            </a:extLst>
          </p:cNvPr>
          <p:cNvSpPr>
            <a:spLocks noGrp="1"/>
          </p:cNvSpPr>
          <p:nvPr>
            <p:ph idx="1"/>
          </p:nvPr>
        </p:nvSpPr>
        <p:spPr>
          <a:xfrm>
            <a:off x="521805" y="4174434"/>
            <a:ext cx="5269395" cy="2607366"/>
          </a:xfrm>
        </p:spPr>
        <p:txBody>
          <a:bodyPr>
            <a:normAutofit/>
          </a:bodyPr>
          <a:lstStyle/>
          <a:p>
            <a:pPr algn="just"/>
            <a:r>
              <a:rPr lang="es-MX" dirty="0"/>
              <a:t>2. La propia duración estimada para la crisis hace imprescindible el uso de la política fiscal.</a:t>
            </a:r>
          </a:p>
        </p:txBody>
      </p:sp>
      <p:pic>
        <p:nvPicPr>
          <p:cNvPr id="6146" name="Picture 2" descr="Resultado de imagen para insuficiencia politica monetaria">
            <a:extLst>
              <a:ext uri="{FF2B5EF4-FFF2-40B4-BE49-F238E27FC236}">
                <a16:creationId xmlns:a16="http://schemas.microsoft.com/office/drawing/2014/main" id="{7786C8F2-BD29-4491-885D-A2517205E5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4900" y="1235764"/>
            <a:ext cx="3689544" cy="260736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A913BB0F-A19B-4816-BA93-3999EFCB15A0}"/>
              </a:ext>
            </a:extLst>
          </p:cNvPr>
          <p:cNvSpPr/>
          <p:nvPr/>
        </p:nvSpPr>
        <p:spPr>
          <a:xfrm>
            <a:off x="5420140" y="1739228"/>
            <a:ext cx="6096000" cy="1600438"/>
          </a:xfrm>
          <a:prstGeom prst="rect">
            <a:avLst/>
          </a:prstGeom>
        </p:spPr>
        <p:txBody>
          <a:bodyPr>
            <a:spAutoFit/>
          </a:bodyPr>
          <a:lstStyle/>
          <a:p>
            <a:pPr algn="just"/>
            <a:r>
              <a:rPr lang="es-MX" sz="2000" dirty="0"/>
              <a:t>1. Su papel ascendente viene claramente motivado por la clara insuficiencia de la política monetaria para estimular la economía a la velocidad y con la intensidad necesaria.</a:t>
            </a:r>
          </a:p>
          <a:p>
            <a:endParaRPr lang="es-MX" dirty="0"/>
          </a:p>
        </p:txBody>
      </p:sp>
      <p:pic>
        <p:nvPicPr>
          <p:cNvPr id="6148" name="Picture 4" descr="Resultado de imagen para crisis">
            <a:extLst>
              <a:ext uri="{FF2B5EF4-FFF2-40B4-BE49-F238E27FC236}">
                <a16:creationId xmlns:a16="http://schemas.microsoft.com/office/drawing/2014/main" id="{4E299A20-9502-4922-8EB2-47EED317D9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862" r="13823"/>
          <a:stretch/>
        </p:blipFill>
        <p:spPr bwMode="auto">
          <a:xfrm>
            <a:off x="6095241" y="3339666"/>
            <a:ext cx="526939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439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6684" y="154460"/>
            <a:ext cx="9982200" cy="2177716"/>
          </a:xfrm>
          <a:ln w="38100">
            <a:solidFill>
              <a:srgbClr val="1A7804"/>
            </a:solidFill>
          </a:ln>
        </p:spPr>
        <p:txBody>
          <a:bodyPr>
            <a:normAutofit/>
          </a:bodyPr>
          <a:lstStyle/>
          <a:p>
            <a:pPr algn="ctr">
              <a:lnSpc>
                <a:spcPct val="150000"/>
              </a:lnSpc>
            </a:pPr>
            <a:r>
              <a:rPr lang="es-MX" sz="4000" dirty="0"/>
              <a:t>APLICACIÓN DEL MODELO MUNDELL-FLEMING A LA ECONOMIA MEXICANA</a:t>
            </a:r>
          </a:p>
        </p:txBody>
      </p:sp>
      <p:pic>
        <p:nvPicPr>
          <p:cNvPr id="1026" name="Picture 2" descr="Resultado de imagen para modelo mundell flem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418" y="2697279"/>
            <a:ext cx="1650841" cy="11428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PERSONA PENSAND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7636"/>
          <a:stretch/>
        </p:blipFill>
        <p:spPr bwMode="auto">
          <a:xfrm>
            <a:off x="2958684" y="3840169"/>
            <a:ext cx="2848992" cy="2798132"/>
          </a:xfrm>
          <a:prstGeom prst="rect">
            <a:avLst/>
          </a:prstGeom>
          <a:noFill/>
          <a:extLst>
            <a:ext uri="{909E8E84-426E-40DD-AFC4-6F175D3DCCD1}">
              <a14:hiddenFill xmlns:a14="http://schemas.microsoft.com/office/drawing/2010/main">
                <a:solidFill>
                  <a:srgbClr val="FFFFFF"/>
                </a:solidFill>
              </a14:hiddenFill>
            </a:ext>
          </a:extLst>
        </p:spPr>
      </p:pic>
      <p:sp>
        <p:nvSpPr>
          <p:cNvPr id="4" name="Elipse 3"/>
          <p:cNvSpPr/>
          <p:nvPr/>
        </p:nvSpPr>
        <p:spPr>
          <a:xfrm>
            <a:off x="5115697" y="3571103"/>
            <a:ext cx="185352" cy="1359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Elipse 4"/>
          <p:cNvSpPr/>
          <p:nvPr/>
        </p:nvSpPr>
        <p:spPr>
          <a:xfrm>
            <a:off x="5375189" y="3268724"/>
            <a:ext cx="247135" cy="2529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p:cNvSpPr/>
          <p:nvPr/>
        </p:nvSpPr>
        <p:spPr>
          <a:xfrm>
            <a:off x="5659395" y="2959696"/>
            <a:ext cx="284205" cy="309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1772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104900" y="2292094"/>
            <a:ext cx="5734050" cy="2219691"/>
          </a:xfrm>
        </p:spPr>
        <p:txBody>
          <a:bodyPr rtlCol="0" anchor="ctr"/>
          <a:lstStyle/>
          <a:p>
            <a:pPr rtl="0"/>
            <a:r>
              <a:rPr lang="es-ES" dirty="0"/>
              <a:t>POLÍTICA MIXTA</a:t>
            </a:r>
          </a:p>
        </p:txBody>
      </p:sp>
      <p:pic>
        <p:nvPicPr>
          <p:cNvPr id="1026" name="Picture 2" descr="Imagen relacionada"/>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0767" r="1076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dirty="0"/>
              <a:t>La crisis desatada en nuestro país en diciembre de 1994 el gobierno inicia un proceso de estabilización.</a:t>
            </a:r>
          </a:p>
        </p:txBody>
      </p:sp>
      <p:pic>
        <p:nvPicPr>
          <p:cNvPr id="2050" name="Picture 2" descr="Resultado de imagen para CRISIS 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040" y="2143124"/>
            <a:ext cx="5886450" cy="348615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53510" y="2843768"/>
            <a:ext cx="6096000" cy="923330"/>
          </a:xfrm>
          <a:prstGeom prst="rect">
            <a:avLst/>
          </a:prstGeom>
          <a:ln w="38100">
            <a:solidFill>
              <a:schemeClr val="bg2">
                <a:lumMod val="50000"/>
              </a:schemeClr>
            </a:solidFill>
          </a:ln>
        </p:spPr>
        <p:txBody>
          <a:bodyPr>
            <a:spAutoFit/>
          </a:bodyPr>
          <a:lstStyle/>
          <a:p>
            <a:r>
              <a:rPr lang="es-MX" dirty="0"/>
              <a:t>Trata de controlar: El crecimiento de los precios, reactivar el crecimiento económico  y estabilizar las fuertes variaciones del tipo de cambio</a:t>
            </a:r>
          </a:p>
        </p:txBody>
      </p:sp>
      <p:pic>
        <p:nvPicPr>
          <p:cNvPr id="2052" name="Picture 4" descr="Resultado de imagen para CRISIS 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07" y="4026539"/>
            <a:ext cx="3106609" cy="196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78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4900" y="1600199"/>
            <a:ext cx="10448668" cy="4911511"/>
          </a:xfrm>
          <a:ln w="28575">
            <a:solidFill>
              <a:srgbClr val="008000"/>
            </a:solidFill>
          </a:ln>
        </p:spPr>
        <p:txBody>
          <a:bodyPr>
            <a:normAutofit/>
          </a:bodyPr>
          <a:lstStyle/>
          <a:p>
            <a:r>
              <a:rPr lang="es-MX" sz="2400" dirty="0"/>
              <a:t>Riesgo País: Si un país tiene mayor tasa de interés, no atrae capitales de inmediato, porque esa mayor tasa puede contener un mayor riesgo país, de modo que las inversiones no llegarán, porque el rendimiento internacional resulta siendo mayor.</a:t>
            </a:r>
          </a:p>
          <a:p>
            <a:r>
              <a:rPr lang="es-MX" sz="2400" dirty="0"/>
              <a:t>Las economías locales terminan siendo muy vulnerables a estas crisis.</a:t>
            </a:r>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6613" y="3578010"/>
            <a:ext cx="5715000" cy="2933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983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1847529" y="740290"/>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es-MX" altLang="es-MX" sz="2600" b="1" i="0" u="none" strike="noStrike" kern="1200" cap="none" spc="0" normalizeH="0" baseline="0" noProof="0" dirty="0">
                <a:ln>
                  <a:noFill/>
                </a:ln>
                <a:solidFill>
                  <a:srgbClr val="FF0000"/>
                </a:solidFill>
                <a:effectLst/>
                <a:uLnTx/>
                <a:uFillTx/>
                <a:latin typeface="Arial" charset="0"/>
                <a:ea typeface="+mn-ea"/>
                <a:cs typeface="Arial" charset="0"/>
              </a:rPr>
              <a:t>Referencias bibliográficas</a:t>
            </a:r>
          </a:p>
        </p:txBody>
      </p:sp>
      <p:sp>
        <p:nvSpPr>
          <p:cNvPr id="5" name="Text Box 3">
            <a:extLst>
              <a:ext uri="{FF2B5EF4-FFF2-40B4-BE49-F238E27FC236}">
                <a16:creationId xmlns:a16="http://schemas.microsoft.com/office/drawing/2014/main" id="{23316B90-A18F-4B74-A8FA-D4B7B318B8A8}"/>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marL="0" marR="0" lvl="0" indent="0" algn="ctr" defTabSz="684213" rtl="0" eaLnBrk="1" fontAlgn="auto" latinLnBrk="0" hangingPunct="1">
              <a:lnSpc>
                <a:spcPct val="100000"/>
              </a:lnSpc>
              <a:spcBef>
                <a:spcPct val="0"/>
              </a:spcBef>
              <a:spcAft>
                <a:spcPts val="0"/>
              </a:spcAft>
              <a:buClrTx/>
              <a:buSzTx/>
              <a:buFontTx/>
              <a:buNone/>
              <a:tabLst/>
              <a:defRPr/>
            </a:pPr>
            <a:r>
              <a:rPr kumimoji="0" lang="es-MX" altLang="es-MX" sz="1800" b="1" i="0" u="none" strike="noStrike" kern="1200" cap="none" spc="0" normalizeH="0" baseline="0" noProof="0" dirty="0">
                <a:ln>
                  <a:noFill/>
                </a:ln>
                <a:solidFill>
                  <a:srgbClr val="FFFFFF"/>
                </a:solidFill>
                <a:effectLst/>
                <a:uLnTx/>
                <a:uFillTx/>
                <a:latin typeface="Arial" panose="020B0604020202020204" pitchFamily="34" charset="0"/>
                <a:ea typeface="+mn-ea"/>
                <a:cs typeface="Times New Roman" panose="02020603050405020304" pitchFamily="18" charset="0"/>
              </a:rPr>
              <a:t>POLÍTICA MIXTA</a:t>
            </a:r>
          </a:p>
        </p:txBody>
      </p:sp>
      <p:sp>
        <p:nvSpPr>
          <p:cNvPr id="6" name="1 CuadroTexto">
            <a:extLst>
              <a:ext uri="{FF2B5EF4-FFF2-40B4-BE49-F238E27FC236}">
                <a16:creationId xmlns:a16="http://schemas.microsoft.com/office/drawing/2014/main" id="{1FC6963F-0ED3-4FD0-8D34-2E2E4DDABEA1}"/>
              </a:ext>
            </a:extLst>
          </p:cNvPr>
          <p:cNvSpPr txBox="1"/>
          <p:nvPr/>
        </p:nvSpPr>
        <p:spPr>
          <a:xfrm>
            <a:off x="1274706" y="2213284"/>
            <a:ext cx="8136905" cy="2431431"/>
          </a:xfrm>
          <a:prstGeom prst="rect">
            <a:avLst/>
          </a:prstGeom>
          <a:noFill/>
        </p:spPr>
        <p:txBody>
          <a:bodyPr wrap="square" lIns="91436" tIns="45718" rIns="91436" bIns="45718" rtlCol="0">
            <a:spAutoFit/>
          </a:bodyPr>
          <a:lstStyle/>
          <a:p>
            <a:pPr marL="342900" indent="-342900" algn="just" defTabSz="914333">
              <a:buFont typeface="Arial" panose="020B0604020202020204" pitchFamily="34" charset="0"/>
              <a:buChar char="•"/>
            </a:pPr>
            <a:r>
              <a:rPr lang="es-MX" sz="1900" dirty="0" err="1">
                <a:solidFill>
                  <a:srgbClr val="000000"/>
                </a:solidFill>
                <a:latin typeface="Arial" panose="020B0604020202020204" pitchFamily="34" charset="0"/>
                <a:cs typeface="Arial" panose="020B0604020202020204" pitchFamily="34" charset="0"/>
              </a:rPr>
              <a:t>Fernandez</a:t>
            </a:r>
            <a:r>
              <a:rPr lang="es-MX" sz="1900" dirty="0">
                <a:solidFill>
                  <a:srgbClr val="000000"/>
                </a:solidFill>
                <a:latin typeface="Arial" panose="020B0604020202020204" pitchFamily="34" charset="0"/>
                <a:cs typeface="Arial" panose="020B0604020202020204" pitchFamily="34" charset="0"/>
              </a:rPr>
              <a:t> A. y Parejo J. A. (2003). Teoría y Política monetaria. Madrid: AC.</a:t>
            </a:r>
          </a:p>
          <a:p>
            <a:pPr marL="342900" indent="-342900" algn="just" defTabSz="914333">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Lewis and </a:t>
            </a:r>
            <a:r>
              <a:rPr lang="es-MX" sz="1900" dirty="0" err="1">
                <a:solidFill>
                  <a:srgbClr val="000000"/>
                </a:solidFill>
                <a:latin typeface="Arial" panose="020B0604020202020204" pitchFamily="34" charset="0"/>
                <a:cs typeface="Arial" panose="020B0604020202020204" pitchFamily="34" charset="0"/>
              </a:rPr>
              <a:t>Mizen</a:t>
            </a:r>
            <a:r>
              <a:rPr lang="es-MX" sz="1900" dirty="0">
                <a:solidFill>
                  <a:srgbClr val="000000"/>
                </a:solidFill>
                <a:latin typeface="Arial" panose="020B0604020202020204" pitchFamily="34" charset="0"/>
                <a:cs typeface="Arial" panose="020B0604020202020204" pitchFamily="34" charset="0"/>
              </a:rPr>
              <a:t> (2000). </a:t>
            </a:r>
            <a:r>
              <a:rPr lang="es-MX" sz="1900" dirty="0" err="1">
                <a:solidFill>
                  <a:srgbClr val="000000"/>
                </a:solidFill>
                <a:latin typeface="Arial" panose="020B0604020202020204" pitchFamily="34" charset="0"/>
                <a:cs typeface="Arial" panose="020B0604020202020204" pitchFamily="34" charset="0"/>
              </a:rPr>
              <a:t>Monetary</a:t>
            </a:r>
            <a:r>
              <a:rPr lang="es-MX" sz="1900" dirty="0">
                <a:solidFill>
                  <a:srgbClr val="000000"/>
                </a:solidFill>
                <a:latin typeface="Arial" panose="020B0604020202020204" pitchFamily="34" charset="0"/>
                <a:cs typeface="Arial" panose="020B0604020202020204" pitchFamily="34" charset="0"/>
              </a:rPr>
              <a:t> </a:t>
            </a:r>
            <a:r>
              <a:rPr lang="es-MX" sz="1900" dirty="0" err="1">
                <a:solidFill>
                  <a:srgbClr val="000000"/>
                </a:solidFill>
                <a:latin typeface="Arial" panose="020B0604020202020204" pitchFamily="34" charset="0"/>
                <a:cs typeface="Arial" panose="020B0604020202020204" pitchFamily="34" charset="0"/>
              </a:rPr>
              <a:t>Economics</a:t>
            </a:r>
            <a:r>
              <a:rPr lang="es-MX" sz="1900" dirty="0">
                <a:solidFill>
                  <a:srgbClr val="000000"/>
                </a:solidFill>
                <a:latin typeface="Arial" panose="020B0604020202020204" pitchFamily="34" charset="0"/>
                <a:cs typeface="Arial" panose="020B0604020202020204" pitchFamily="34" charset="0"/>
              </a:rPr>
              <a:t>. New York: Oxford </a:t>
            </a:r>
            <a:r>
              <a:rPr lang="es-MX" sz="1900" dirty="0" err="1">
                <a:solidFill>
                  <a:srgbClr val="000000"/>
                </a:solidFill>
                <a:latin typeface="Arial" panose="020B0604020202020204" pitchFamily="34" charset="0"/>
                <a:cs typeface="Arial" panose="020B0604020202020204" pitchFamily="34" charset="0"/>
              </a:rPr>
              <a:t>University</a:t>
            </a:r>
            <a:r>
              <a:rPr lang="es-MX" sz="1900" dirty="0">
                <a:solidFill>
                  <a:srgbClr val="000000"/>
                </a:solidFill>
                <a:latin typeface="Arial" panose="020B0604020202020204" pitchFamily="34" charset="0"/>
                <a:cs typeface="Arial" panose="020B0604020202020204" pitchFamily="34" charset="0"/>
              </a:rPr>
              <a:t> </a:t>
            </a:r>
            <a:r>
              <a:rPr lang="es-MX" sz="1900" dirty="0" err="1">
                <a:solidFill>
                  <a:srgbClr val="000000"/>
                </a:solidFill>
                <a:latin typeface="Arial" panose="020B0604020202020204" pitchFamily="34" charset="0"/>
                <a:cs typeface="Arial" panose="020B0604020202020204" pitchFamily="34" charset="0"/>
              </a:rPr>
              <a:t>Press</a:t>
            </a:r>
            <a:r>
              <a:rPr lang="es-MX" sz="1900" dirty="0">
                <a:solidFill>
                  <a:srgbClr val="000000"/>
                </a:solidFill>
                <a:latin typeface="Arial" panose="020B0604020202020204" pitchFamily="34" charset="0"/>
                <a:cs typeface="Arial" panose="020B0604020202020204" pitchFamily="34" charset="0"/>
              </a:rPr>
              <a:t>.</a:t>
            </a:r>
          </a:p>
          <a:p>
            <a:pPr marL="342900" indent="-342900" algn="just" defTabSz="914333">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buFont typeface="Arial" panose="020B0604020202020204" pitchFamily="34" charset="0"/>
              <a:buChar char="•"/>
            </a:pPr>
            <a:r>
              <a:rPr lang="es-MX" sz="1900" dirty="0" err="1">
                <a:solidFill>
                  <a:srgbClr val="000000"/>
                </a:solidFill>
                <a:latin typeface="Arial" panose="020B0604020202020204" pitchFamily="34" charset="0"/>
                <a:cs typeface="Arial" panose="020B0604020202020204" pitchFamily="34" charset="0"/>
              </a:rPr>
              <a:t>Mishkin</a:t>
            </a:r>
            <a:r>
              <a:rPr lang="es-MX" sz="1900" dirty="0">
                <a:solidFill>
                  <a:srgbClr val="000000"/>
                </a:solidFill>
                <a:latin typeface="Arial" panose="020B0604020202020204" pitchFamily="34" charset="0"/>
                <a:cs typeface="Arial" panose="020B0604020202020204" pitchFamily="34" charset="0"/>
              </a:rPr>
              <a:t>. F. S. (2008). Moneda, banca y mercados financieros. México: Pearson</a:t>
            </a:r>
          </a:p>
        </p:txBody>
      </p:sp>
    </p:spTree>
  </p:cSld>
  <p:clrMapOvr>
    <a:overrideClrMapping bg1="lt1" tx1="dk1" bg2="lt2" tx2="dk2" accent1="accent1" accent2="accent2" accent3="accent3" accent4="accent4" accent5="accent5" accent6="accent6" hlink="hlink" folHlink="folHlink"/>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1281881" y="1347018"/>
            <a:ext cx="2985320" cy="804301"/>
          </a:xfrm>
        </p:spPr>
        <p:txBody>
          <a:bodyPr rtlCol="0">
            <a:normAutofit/>
          </a:bodyPr>
          <a:lstStyle/>
          <a:p>
            <a:pPr algn="ctr" rtl="0"/>
            <a:r>
              <a:rPr lang="es-ES" sz="2000" dirty="0">
                <a:solidFill>
                  <a:srgbClr val="00B050"/>
                </a:solidFill>
                <a:latin typeface="AR CHRISTY" panose="02000000000000000000" pitchFamily="2" charset="0"/>
              </a:rPr>
              <a:t>POLÍTICA MONETARIA</a:t>
            </a:r>
          </a:p>
        </p:txBody>
      </p:sp>
      <p:pic>
        <p:nvPicPr>
          <p:cNvPr id="2050" name="Picture 2" descr="Resultado de imagen para politica monetaria"/>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129873" y="1363042"/>
            <a:ext cx="3274065" cy="1567074"/>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66068" y="2269307"/>
            <a:ext cx="6096000" cy="1569660"/>
          </a:xfrm>
          <a:prstGeom prst="rect">
            <a:avLst/>
          </a:prstGeom>
          <a:ln w="38100">
            <a:solidFill>
              <a:schemeClr val="tx1"/>
            </a:solidFill>
          </a:ln>
        </p:spPr>
        <p:txBody>
          <a:bodyPr>
            <a:spAutoFit/>
          </a:bodyPr>
          <a:lstStyle/>
          <a:p>
            <a:r>
              <a:rPr lang="es-MX" sz="2400" b="1" dirty="0">
                <a:latin typeface="Aharoni" panose="02010803020104030203" pitchFamily="2" charset="-79"/>
                <a:cs typeface="Aharoni" panose="02010803020104030203" pitchFamily="2" charset="-79"/>
              </a:rPr>
              <a:t>El </a:t>
            </a:r>
            <a:r>
              <a:rPr lang="es-MX" sz="2400" b="1" dirty="0"/>
              <a:t>objetivo de la política monetaria es mantener la estabilidad de precios, es decir, controlar la inflación y el pleno empleo</a:t>
            </a:r>
            <a:r>
              <a:rPr lang="es-MX" sz="2400" dirty="0"/>
              <a:t>.</a:t>
            </a:r>
            <a:endParaRPr lang="es-MX" sz="2400" dirty="0">
              <a:latin typeface="Aharoni" panose="02010803020104030203" pitchFamily="2" charset="-79"/>
              <a:cs typeface="Aharoni" panose="02010803020104030203" pitchFamily="2" charset="-79"/>
            </a:endParaRPr>
          </a:p>
        </p:txBody>
      </p:sp>
      <p:sp>
        <p:nvSpPr>
          <p:cNvPr id="3" name="2 Rectángulo"/>
          <p:cNvSpPr/>
          <p:nvPr/>
        </p:nvSpPr>
        <p:spPr>
          <a:xfrm>
            <a:off x="5555225" y="4361809"/>
            <a:ext cx="6096000" cy="1569660"/>
          </a:xfrm>
          <a:prstGeom prst="rect">
            <a:avLst/>
          </a:prstGeom>
          <a:ln w="38100">
            <a:solidFill>
              <a:schemeClr val="tx1"/>
            </a:solidFill>
          </a:ln>
        </p:spPr>
        <p:txBody>
          <a:bodyPr>
            <a:spAutoFit/>
          </a:bodyPr>
          <a:lstStyle/>
          <a:p>
            <a:pPr algn="just"/>
            <a:r>
              <a:rPr lang="es-MX" sz="2400" b="1" dirty="0"/>
              <a:t>El uso del volumen de gasto público y de recaudación de impuestos para incluir en la evolución de la economía de un país o región</a:t>
            </a:r>
            <a:r>
              <a:rPr lang="es-MX" sz="2400" dirty="0"/>
              <a:t>.</a:t>
            </a:r>
            <a:endParaRPr lang="es-MX" sz="2400" dirty="0">
              <a:latin typeface="Aharoni" panose="02010803020104030203" pitchFamily="2" charset="-79"/>
              <a:cs typeface="Aharoni" panose="02010803020104030203" pitchFamily="2" charset="-79"/>
            </a:endParaRPr>
          </a:p>
        </p:txBody>
      </p:sp>
      <p:sp>
        <p:nvSpPr>
          <p:cNvPr id="4" name="3 Rectángulo"/>
          <p:cNvSpPr/>
          <p:nvPr/>
        </p:nvSpPr>
        <p:spPr>
          <a:xfrm>
            <a:off x="8037189" y="3653134"/>
            <a:ext cx="2023311" cy="400110"/>
          </a:xfrm>
          <a:prstGeom prst="rect">
            <a:avLst/>
          </a:prstGeom>
        </p:spPr>
        <p:txBody>
          <a:bodyPr wrap="none">
            <a:spAutoFit/>
          </a:bodyPr>
          <a:lstStyle/>
          <a:p>
            <a:r>
              <a:rPr lang="es-ES" sz="2000" dirty="0">
                <a:solidFill>
                  <a:srgbClr val="00B050"/>
                </a:solidFill>
                <a:latin typeface="AR CHRISTY" panose="02000000000000000000" pitchFamily="2" charset="0"/>
              </a:rPr>
              <a:t>POLÍTICA FISCAL</a:t>
            </a:r>
            <a:endParaRPr lang="es-MX" sz="2000" dirty="0">
              <a:solidFill>
                <a:srgbClr val="00B050"/>
              </a:solidFill>
              <a:latin typeface="AR CHRISTY" panose="02000000000000000000" pitchFamily="2" charset="0"/>
            </a:endParaRPr>
          </a:p>
        </p:txBody>
      </p:sp>
      <p:pic>
        <p:nvPicPr>
          <p:cNvPr id="7" name="Picture 2" descr="Resultado de imagen para politica fiscal"/>
          <p:cNvPicPr>
            <a:picLocks noChangeAspect="1" noChangeArrowheads="1"/>
          </p:cNvPicPr>
          <p:nvPr/>
        </p:nvPicPr>
        <p:blipFill rotWithShape="1">
          <a:blip r:embed="rId4">
            <a:extLst>
              <a:ext uri="{28A0092B-C50C-407E-A947-70E740481C1C}">
                <a14:useLocalDpi xmlns:a14="http://schemas.microsoft.com/office/drawing/2010/main" val="0"/>
              </a:ext>
            </a:extLst>
          </a:blip>
          <a:srcRect b="4207"/>
          <a:stretch/>
        </p:blipFill>
        <p:spPr bwMode="auto">
          <a:xfrm>
            <a:off x="1963465" y="3853189"/>
            <a:ext cx="2251102" cy="234068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97626" y="147484"/>
            <a:ext cx="7629832" cy="88490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2"/>
                </a:solidFill>
              </a:rPr>
              <a:t>LA POLÍTICA FISCAL, PARTIENDO DE FRIEDMAN</a:t>
            </a:r>
          </a:p>
        </p:txBody>
      </p:sp>
      <p:graphicFrame>
        <p:nvGraphicFramePr>
          <p:cNvPr id="6" name="5 Diagrama"/>
          <p:cNvGraphicFramePr/>
          <p:nvPr>
            <p:extLst>
              <p:ext uri="{D42A27DB-BD31-4B8C-83A1-F6EECF244321}">
                <p14:modId xmlns:p14="http://schemas.microsoft.com/office/powerpoint/2010/main" val="1813902766"/>
              </p:ext>
            </p:extLst>
          </p:nvPr>
        </p:nvGraphicFramePr>
        <p:xfrm>
          <a:off x="2474452" y="1858297"/>
          <a:ext cx="6767871" cy="3798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04900" y="1600200"/>
            <a:ext cx="9982200" cy="1388806"/>
          </a:xfrm>
          <a:ln w="38100">
            <a:solidFill>
              <a:schemeClr val="tx1"/>
            </a:solidFill>
          </a:ln>
        </p:spPr>
        <p:txBody>
          <a:bodyPr/>
          <a:lstStyle/>
          <a:p>
            <a:r>
              <a:rPr lang="es-MX" dirty="0">
                <a:latin typeface="Aharoni" panose="02010803020104030203" pitchFamily="2" charset="-79"/>
                <a:cs typeface="Aharoni" panose="02010803020104030203" pitchFamily="2" charset="-79"/>
              </a:rPr>
              <a:t>La política mixta se enfoca en la necesidad de coordinar las acciones monetarias con las fiscales, mediante su papel estabilizador.</a:t>
            </a:r>
          </a:p>
        </p:txBody>
      </p:sp>
      <p:pic>
        <p:nvPicPr>
          <p:cNvPr id="2050" name="Picture 2" descr="Resultado de imagen para La polÃ­tica mixta econom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7162" y="2502309"/>
            <a:ext cx="7226712" cy="3613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3529779" y="1474838"/>
            <a:ext cx="6145163" cy="80624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2"/>
                </a:solidFill>
                <a:latin typeface="Aharoni" panose="02010803020104030203" pitchFamily="2" charset="-79"/>
                <a:cs typeface="Aharoni" panose="02010803020104030203" pitchFamily="2" charset="-79"/>
              </a:rPr>
              <a:t>La política monetaria y fiscal son interdependientes en dos niveles:</a:t>
            </a:r>
          </a:p>
        </p:txBody>
      </p:sp>
      <p:graphicFrame>
        <p:nvGraphicFramePr>
          <p:cNvPr id="7" name="6 Diagrama"/>
          <p:cNvGraphicFramePr/>
          <p:nvPr>
            <p:extLst>
              <p:ext uri="{D42A27DB-BD31-4B8C-83A1-F6EECF244321}">
                <p14:modId xmlns:p14="http://schemas.microsoft.com/office/powerpoint/2010/main" val="4181074861"/>
              </p:ext>
            </p:extLst>
          </p:nvPr>
        </p:nvGraphicFramePr>
        <p:xfrm>
          <a:off x="2466255" y="2590800"/>
          <a:ext cx="8078841" cy="3898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196644"/>
            <a:ext cx="9980682" cy="976517"/>
          </a:xfrm>
        </p:spPr>
        <p:txBody>
          <a:bodyPr rtlCol="0">
            <a:normAutofit/>
          </a:bodyPr>
          <a:lstStyle/>
          <a:p>
            <a:pPr algn="ctr" rtl="0"/>
            <a:r>
              <a:rPr lang="es-ES" sz="2000" dirty="0"/>
              <a:t>ANÁLISIS DE LAS POLÍTICAS EN SUS EFECTOS MACROECONÓMICOS </a:t>
            </a:r>
          </a:p>
        </p:txBody>
      </p:sp>
      <p:sp>
        <p:nvSpPr>
          <p:cNvPr id="4" name="Marcador de posición de contenido 3"/>
          <p:cNvSpPr>
            <a:spLocks noGrp="1"/>
          </p:cNvSpPr>
          <p:nvPr>
            <p:ph sz="half" idx="2"/>
          </p:nvPr>
        </p:nvSpPr>
        <p:spPr>
          <a:xfrm>
            <a:off x="1360538" y="2266797"/>
            <a:ext cx="4919472" cy="3748088"/>
          </a:xfrm>
          <a:ln w="38100">
            <a:solidFill>
              <a:srgbClr val="00B050"/>
            </a:solidFill>
          </a:ln>
        </p:spPr>
        <p:txBody>
          <a:bodyPr rtlCol="0">
            <a:normAutofit/>
          </a:bodyPr>
          <a:lstStyle/>
          <a:p>
            <a:r>
              <a:rPr lang="es-MX" sz="2400" dirty="0"/>
              <a:t>Restricción presupuestaria del gobierno</a:t>
            </a:r>
          </a:p>
          <a:p>
            <a:r>
              <a:rPr lang="es-MX" sz="2400" dirty="0"/>
              <a:t>Financiación del déficit público</a:t>
            </a:r>
          </a:p>
          <a:p>
            <a:r>
              <a:rPr lang="es-MX" sz="2400" dirty="0"/>
              <a:t>Efectos monetarios </a:t>
            </a:r>
          </a:p>
          <a:p>
            <a:r>
              <a:rPr lang="es-MX" sz="2400" dirty="0"/>
              <a:t>Efectos riqueza </a:t>
            </a:r>
          </a:p>
          <a:p>
            <a:r>
              <a:rPr lang="es-MX" sz="2400" dirty="0"/>
              <a:t>Efecto expulsión (crowding-out)</a:t>
            </a:r>
            <a:endParaRPr lang="es-ES" sz="2400" dirty="0"/>
          </a:p>
        </p:txBody>
      </p:sp>
      <p:pic>
        <p:nvPicPr>
          <p:cNvPr id="3074"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b="6580"/>
          <a:stretch/>
        </p:blipFill>
        <p:spPr bwMode="auto">
          <a:xfrm>
            <a:off x="5976272" y="2821858"/>
            <a:ext cx="3593820" cy="2664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49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8005" y="1691149"/>
            <a:ext cx="10194208" cy="2353032"/>
          </a:xfrm>
          <a:ln w="38100">
            <a:solidFill>
              <a:srgbClr val="00B050"/>
            </a:solidFill>
          </a:ln>
        </p:spPr>
        <p:txBody>
          <a:bodyPr rtlCol="0">
            <a:normAutofit fontScale="90000"/>
          </a:bodyPr>
          <a:lstStyle/>
          <a:p>
            <a:pPr rtl="0"/>
            <a:br>
              <a:rPr lang="es-ES" dirty="0"/>
            </a:br>
            <a:br>
              <a:rPr lang="es-ES" dirty="0"/>
            </a:br>
            <a:br>
              <a:rPr lang="es-ES" dirty="0"/>
            </a:br>
            <a:r>
              <a:rPr lang="es-ES" sz="3100" dirty="0"/>
              <a:t>El gobierno debe equilibrar sus gastos con sus ingresos.</a:t>
            </a:r>
            <a:br>
              <a:rPr lang="es-ES" sz="3100" dirty="0"/>
            </a:br>
            <a:r>
              <a:rPr lang="es-ES" sz="3100" dirty="0"/>
              <a:t>El gobierno no puede gastar más recursos de aquellos de los que puede disponer.</a:t>
            </a:r>
            <a:br>
              <a:rPr lang="es-ES" sz="3100" dirty="0"/>
            </a:br>
            <a:r>
              <a:rPr lang="es-ES" sz="3100" dirty="0"/>
              <a:t>Tiene opciones de financiación que no están al alcance del sector privado.</a:t>
            </a:r>
            <a:br>
              <a:rPr lang="es-ES" dirty="0"/>
            </a:br>
            <a:endParaRPr lang="es-ES" dirty="0"/>
          </a:p>
        </p:txBody>
      </p:sp>
      <p:sp>
        <p:nvSpPr>
          <p:cNvPr id="3" name="2 Rectángulo"/>
          <p:cNvSpPr/>
          <p:nvPr/>
        </p:nvSpPr>
        <p:spPr>
          <a:xfrm>
            <a:off x="1396180" y="334296"/>
            <a:ext cx="8917858" cy="8160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bg2">
                    <a:lumMod val="10000"/>
                  </a:schemeClr>
                </a:solidFill>
              </a:rPr>
              <a:t>RESTRICCIÓN PRESUPÚESTARIA DEL GOBIERNO:</a:t>
            </a:r>
            <a:endParaRPr lang="es-MX" dirty="0">
              <a:solidFill>
                <a:schemeClr val="bg2">
                  <a:lumMod val="10000"/>
                </a:schemeClr>
              </a:solidFill>
            </a:endParaRPr>
          </a:p>
        </p:txBody>
      </p:sp>
      <mc:AlternateContent xmlns:mc="http://schemas.openxmlformats.org/markup-compatibility/2006" xmlns:a14="http://schemas.microsoft.com/office/drawing/2010/main">
        <mc:Choice Requires="a14">
          <p:sp>
            <p:nvSpPr>
              <p:cNvPr id="4" name="3 Rectángulo"/>
              <p:cNvSpPr/>
              <p:nvPr/>
            </p:nvSpPr>
            <p:spPr>
              <a:xfrm>
                <a:off x="1199537" y="4522840"/>
                <a:ext cx="1602657" cy="7865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s-MX" b="0" i="1" smtClean="0">
                          <a:solidFill>
                            <a:schemeClr val="bg2">
                              <a:lumMod val="10000"/>
                            </a:schemeClr>
                          </a:solidFill>
                          <a:latin typeface="Cambria Math"/>
                        </a:rPr>
                        <m:t>𝐺</m:t>
                      </m:r>
                      <m:r>
                        <a:rPr lang="es-MX" b="0" i="1" smtClean="0">
                          <a:solidFill>
                            <a:schemeClr val="bg2">
                              <a:lumMod val="10000"/>
                            </a:schemeClr>
                          </a:solidFill>
                          <a:latin typeface="Cambria Math"/>
                        </a:rPr>
                        <m:t>+</m:t>
                      </m:r>
                      <m:r>
                        <a:rPr lang="es-MX" b="0" i="1" smtClean="0">
                          <a:solidFill>
                            <a:schemeClr val="bg2">
                              <a:lumMod val="10000"/>
                            </a:schemeClr>
                          </a:solidFill>
                          <a:latin typeface="Cambria Math"/>
                        </a:rPr>
                        <m:t>𝐼𝐵</m:t>
                      </m:r>
                      <m:r>
                        <a:rPr lang="es-MX" b="0" i="1" smtClean="0">
                          <a:solidFill>
                            <a:schemeClr val="bg2">
                              <a:lumMod val="10000"/>
                            </a:schemeClr>
                          </a:solidFill>
                          <a:latin typeface="Cambria Math"/>
                        </a:rPr>
                        <m:t>−</m:t>
                      </m:r>
                      <m:r>
                        <a:rPr lang="es-MX" b="0" i="1" smtClean="0">
                          <a:solidFill>
                            <a:schemeClr val="bg2">
                              <a:lumMod val="10000"/>
                            </a:schemeClr>
                          </a:solidFill>
                          <a:latin typeface="Cambria Math"/>
                        </a:rPr>
                        <m:t>𝑇</m:t>
                      </m:r>
                    </m:oMath>
                  </m:oMathPara>
                </a14:m>
                <a:endParaRPr lang="es-MX" dirty="0">
                  <a:solidFill>
                    <a:schemeClr val="bg2">
                      <a:lumMod val="10000"/>
                    </a:schemeClr>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1199537" y="4522840"/>
                <a:ext cx="1602657" cy="786580"/>
              </a:xfrm>
              <a:prstGeom prst="rect">
                <a:avLst/>
              </a:prstGeom>
              <a:blipFill rotWithShape="1">
                <a:blip r:embed="rId3"/>
                <a:stretch>
                  <a:fillRect/>
                </a:stretch>
              </a:blipFill>
            </p:spPr>
            <p:txBody>
              <a:bodyPr/>
              <a:lstStyle/>
              <a:p>
                <a:r>
                  <a:rPr lang="es-MX">
                    <a:noFill/>
                  </a:rPr>
                  <a:t> </a:t>
                </a:r>
              </a:p>
            </p:txBody>
          </p:sp>
        </mc:Fallback>
      </mc:AlternateContent>
      <p:cxnSp>
        <p:nvCxnSpPr>
          <p:cNvPr id="6" name="5 Conector recto de flecha"/>
          <p:cNvCxnSpPr/>
          <p:nvPr/>
        </p:nvCxnSpPr>
        <p:spPr>
          <a:xfrm>
            <a:off x="2920180" y="4896465"/>
            <a:ext cx="894736" cy="1966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 name="6 Rectángulo"/>
          <p:cNvSpPr/>
          <p:nvPr/>
        </p:nvSpPr>
        <p:spPr>
          <a:xfrm>
            <a:off x="3883742" y="4316362"/>
            <a:ext cx="7511845" cy="1612490"/>
          </a:xfrm>
          <a:prstGeom prst="rect">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2">
                    <a:lumMod val="10000"/>
                  </a:schemeClr>
                </a:solidFill>
              </a:rPr>
              <a:t>G= Gasto público: consumo e inversión pública</a:t>
            </a:r>
          </a:p>
          <a:p>
            <a:pPr algn="ctr"/>
            <a:r>
              <a:rPr lang="es-MX" dirty="0">
                <a:solidFill>
                  <a:schemeClr val="bg2">
                    <a:lumMod val="10000"/>
                  </a:schemeClr>
                </a:solidFill>
              </a:rPr>
              <a:t>IB: Pago de interés por la deuda pública en el pasado y transferencias.</a:t>
            </a:r>
          </a:p>
          <a:p>
            <a:pPr algn="ctr"/>
            <a:r>
              <a:rPr lang="es-MX" dirty="0">
                <a:solidFill>
                  <a:schemeClr val="bg2">
                    <a:lumMod val="10000"/>
                  </a:schemeClr>
                </a:solidFill>
              </a:rPr>
              <a:t>T=Impuestos</a:t>
            </a:r>
          </a:p>
        </p:txBody>
      </p:sp>
    </p:spTree>
    <p:extLst>
      <p:ext uri="{BB962C8B-B14F-4D97-AF65-F5344CB8AC3E}">
        <p14:creationId xmlns:p14="http://schemas.microsoft.com/office/powerpoint/2010/main" val="152700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Literatura académica 16 ×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74_TF03431380_TF03431380.potx" id="{9C759DF4-5D22-4947-AC84-0622EEA47A41}" vid="{3C637098-65C7-40E1-B206-DD97FD8DB6F6}"/>
    </a:ext>
  </a:extLst>
</a:theme>
</file>

<file path=ppt/theme/theme2.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DDBB83-77C1-4099-A0AA-289882E745E2}">
  <ds:schemaRefs>
    <ds:schemaRef ds:uri="http://schemas.microsoft.com/office/2006/metadata/properties"/>
    <ds:schemaRef ds:uri="http://schemas.microsoft.com/office/infopath/2007/PartnerControls"/>
    <ds:schemaRef ds:uri="4873beb7-5857-4685-be1f-d57550cc96cc"/>
  </ds:schemaRefs>
</ds:datastoreItem>
</file>

<file path=customXml/itemProps3.xml><?xml version="1.0" encoding="utf-8"?>
<ds:datastoreItem xmlns:ds="http://schemas.openxmlformats.org/officeDocument/2006/customXml" ds:itemID="{561E720F-F05D-4536-9C34-0CFCED65D3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académica, diseño de cinta y raya diplomática (panorámica)</Template>
  <TotalTime>0</TotalTime>
  <Words>2089</Words>
  <Application>Microsoft Office PowerPoint</Application>
  <PresentationFormat>Panorámica</PresentationFormat>
  <Paragraphs>171</Paragraphs>
  <Slides>32</Slides>
  <Notes>9</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32</vt:i4>
      </vt:variant>
    </vt:vector>
  </HeadingPairs>
  <TitlesOfParts>
    <vt:vector size="43" baseType="lpstr">
      <vt:lpstr>Aharoni</vt:lpstr>
      <vt:lpstr>AR CHRISTY</vt:lpstr>
      <vt:lpstr>Arial</vt:lpstr>
      <vt:lpstr>Calibri</vt:lpstr>
      <vt:lpstr>Cambria Math</vt:lpstr>
      <vt:lpstr>Euphemia</vt:lpstr>
      <vt:lpstr>Plantagenet Cherokee</vt:lpstr>
      <vt:lpstr>Times New Roman</vt:lpstr>
      <vt:lpstr>Wingdings</vt:lpstr>
      <vt:lpstr>Literatura académica 16 × 9</vt:lpstr>
      <vt:lpstr>1_Diseño predeterminado</vt:lpstr>
      <vt:lpstr>Presentación de PowerPoint</vt:lpstr>
      <vt:lpstr>Presentación de PowerPoint</vt:lpstr>
      <vt:lpstr>POLÍTICA MIXTA</vt:lpstr>
      <vt:lpstr>POLÍTICA MONETARIA</vt:lpstr>
      <vt:lpstr>Presentación de PowerPoint</vt:lpstr>
      <vt:lpstr>Presentación de PowerPoint</vt:lpstr>
      <vt:lpstr>Presentación de PowerPoint</vt:lpstr>
      <vt:lpstr>ANÁLISIS DE LAS POLÍTICAS EN SUS EFECTOS MACROECONÓMICOS </vt:lpstr>
      <vt:lpstr>   El gobierno debe equilibrar sus gastos con sus ingresos. El gobierno no puede gastar más recursos de aquellos de los que puede disponer. Tiene opciones de financiación que no están al alcance del sector privado. </vt:lpstr>
      <vt:lpstr>La financiación de déficit: Mediante la creación del dinero, efectos monetarios.</vt:lpstr>
      <vt:lpstr>La financiación del déficit público a través de la emisión de deuda pública</vt:lpstr>
      <vt:lpstr>Presentación de PowerPoint</vt:lpstr>
      <vt:lpstr>Presentación de PowerPoint</vt:lpstr>
      <vt:lpstr>Presentación de PowerPoint</vt:lpstr>
      <vt:lpstr>La posición de los «nuevos macroeconomistas clásicos»: El teorema de equivalencia Barro-Ricardo </vt:lpstr>
      <vt:lpstr>Presentación de PowerPoint</vt:lpstr>
      <vt:lpstr>Implicaciones: </vt:lpstr>
      <vt:lpstr> Los principales argumentos se resumen en las siguientes posiciones: </vt:lpstr>
      <vt:lpstr>LA INEXORABLE ARITMÉTICA DEL DÉFICIT PÚBLICO Y DE LA DEUDA PÚBLICO</vt:lpstr>
      <vt:lpstr>Presentación de PowerPoint</vt:lpstr>
      <vt:lpstr>Presentación de PowerPoint</vt:lpstr>
      <vt:lpstr>LA CRISIS ECONÓMICA ACTUAL: ¿UN RETORNO A LA POLÍTICA FISCAL KEYNESIANA TRADICIONAL?</vt:lpstr>
      <vt:lpstr>¿POR QUÉ ES NECESARIA UNA POLÍTICA FISCAL ACTIVA COMO RESPUESTA A LA CRISIS?</vt:lpstr>
      <vt:lpstr>Presentación de PowerPoint</vt:lpstr>
      <vt:lpstr>CONDICIONES:</vt:lpstr>
      <vt:lpstr>Presentación de PowerPoint</vt:lpstr>
      <vt:lpstr>Presentación de PowerPoint</vt:lpstr>
      <vt:lpstr>¿QUÉ HEMOS APRENDIDO DE LA CRISIS DESDE LA PERSPECTIVA DE LA POLÍTICA FISCAL?</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2018-10-11T15:51:16Z</dcterms:created>
  <dcterms:modified xsi:type="dcterms:W3CDTF">2019-09-30T04:40:01Z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