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0" r:id="rId1"/>
  </p:sldMasterIdLst>
  <p:sldIdLst>
    <p:sldId id="256" r:id="rId2"/>
    <p:sldId id="283" r:id="rId3"/>
    <p:sldId id="257" r:id="rId4"/>
    <p:sldId id="258" r:id="rId5"/>
    <p:sldId id="259" r:id="rId6"/>
    <p:sldId id="260" r:id="rId7"/>
    <p:sldId id="261" r:id="rId8"/>
    <p:sldId id="262" r:id="rId9"/>
    <p:sldId id="263" r:id="rId10"/>
    <p:sldId id="264" r:id="rId11"/>
    <p:sldId id="265" r:id="rId12"/>
    <p:sldId id="266" r:id="rId13"/>
    <p:sldId id="267" r:id="rId14"/>
    <p:sldId id="268" r:id="rId15"/>
    <p:sldId id="274" r:id="rId16"/>
    <p:sldId id="269" r:id="rId17"/>
    <p:sldId id="272" r:id="rId18"/>
    <p:sldId id="273" r:id="rId19"/>
    <p:sldId id="275" r:id="rId20"/>
    <p:sldId id="276" r:id="rId21"/>
    <p:sldId id="277" r:id="rId22"/>
    <p:sldId id="279" r:id="rId23"/>
    <p:sldId id="278" r:id="rId24"/>
    <p:sldId id="280" r:id="rId25"/>
    <p:sldId id="281" r:id="rId26"/>
    <p:sldId id="282" r:id="rId27"/>
    <p:sldId id="284" r:id="rId28"/>
    <p:sldId id="286" r:id="rId29"/>
    <p:sldId id="285" r:id="rId30"/>
    <p:sldId id="289" r:id="rId31"/>
    <p:sldId id="287" r:id="rId32"/>
    <p:sldId id="288"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2373"/>
    <a:srgbClr val="F9D05D"/>
    <a:srgbClr val="639729"/>
    <a:srgbClr val="336600"/>
    <a:srgbClr val="C187F1"/>
    <a:srgbClr val="5C91FA"/>
    <a:srgbClr val="B69C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48" autoAdjust="0"/>
    <p:restoredTop sz="94660"/>
  </p:normalViewPr>
  <p:slideViewPr>
    <p:cSldViewPr snapToGrid="0">
      <p:cViewPr varScale="1">
        <p:scale>
          <a:sx n="72" d="100"/>
          <a:sy n="72" d="100"/>
        </p:scale>
        <p:origin x="60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_rels/drawing10.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DD37CE-2554-4A53-A681-660151B5C794}" type="doc">
      <dgm:prSet loTypeId="urn:microsoft.com/office/officeart/2005/8/layout/venn3" loCatId="relationship" qsTypeId="urn:microsoft.com/office/officeart/2005/8/quickstyle/simple1" qsCatId="simple" csTypeId="urn:microsoft.com/office/officeart/2005/8/colors/colorful4" csCatId="colorful" phldr="1"/>
      <dgm:spPr/>
      <dgm:t>
        <a:bodyPr/>
        <a:lstStyle/>
        <a:p>
          <a:endParaRPr lang="es-MX"/>
        </a:p>
      </dgm:t>
    </dgm:pt>
    <dgm:pt modelId="{418BD40F-6AD4-4CC7-BE2C-7FE60E5D2921}">
      <dgm:prSet custT="1"/>
      <dgm:spPr>
        <a:solidFill>
          <a:srgbClr val="B69C30"/>
        </a:solidFill>
      </dgm:spPr>
      <dgm:t>
        <a:bodyPr/>
        <a:lstStyle/>
        <a:p>
          <a:pPr rtl="0"/>
          <a:r>
            <a:rPr lang="es-MX" sz="2000" dirty="0"/>
            <a:t>A) Teorías lingüísticas y semiológicas, entre las que habría de destacar la Semiótica y la Pragmática Literaria.</a:t>
          </a:r>
        </a:p>
      </dgm:t>
    </dgm:pt>
    <dgm:pt modelId="{D2C18632-9E70-4C5D-A83D-7AD8C86D0569}" type="parTrans" cxnId="{788D8B8B-5468-4657-85F4-B9246EA04CC4}">
      <dgm:prSet/>
      <dgm:spPr/>
      <dgm:t>
        <a:bodyPr/>
        <a:lstStyle/>
        <a:p>
          <a:endParaRPr lang="es-MX" sz="2000"/>
        </a:p>
      </dgm:t>
    </dgm:pt>
    <dgm:pt modelId="{3E1AF58A-834E-4E72-8F84-9D5041318A41}" type="sibTrans" cxnId="{788D8B8B-5468-4657-85F4-B9246EA04CC4}">
      <dgm:prSet/>
      <dgm:spPr/>
      <dgm:t>
        <a:bodyPr/>
        <a:lstStyle/>
        <a:p>
          <a:endParaRPr lang="es-MX" sz="2000"/>
        </a:p>
      </dgm:t>
    </dgm:pt>
    <dgm:pt modelId="{3A771CC2-43D5-4DFB-9BB6-06347E7AD5BF}">
      <dgm:prSet custT="1"/>
      <dgm:spPr/>
      <dgm:t>
        <a:bodyPr/>
        <a:lstStyle/>
        <a:p>
          <a:pPr rtl="0"/>
          <a:r>
            <a:rPr lang="es-MX" sz="2000"/>
            <a:t>B) La teoría de los Polisistemas.</a:t>
          </a:r>
        </a:p>
      </dgm:t>
    </dgm:pt>
    <dgm:pt modelId="{ECD31616-09B0-4005-9052-FF3B1E2FC1A4}" type="parTrans" cxnId="{7493C62D-7D19-4EC0-A887-F89F4CE4346C}">
      <dgm:prSet/>
      <dgm:spPr/>
      <dgm:t>
        <a:bodyPr/>
        <a:lstStyle/>
        <a:p>
          <a:endParaRPr lang="es-MX" sz="2000"/>
        </a:p>
      </dgm:t>
    </dgm:pt>
    <dgm:pt modelId="{A7A14125-758F-4CE0-B118-A58ED9EF25FA}" type="sibTrans" cxnId="{7493C62D-7D19-4EC0-A887-F89F4CE4346C}">
      <dgm:prSet/>
      <dgm:spPr/>
      <dgm:t>
        <a:bodyPr/>
        <a:lstStyle/>
        <a:p>
          <a:endParaRPr lang="es-MX" sz="2000"/>
        </a:p>
      </dgm:t>
    </dgm:pt>
    <dgm:pt modelId="{406DAD28-44F2-49A9-95D3-73A84F6AA3FA}">
      <dgm:prSet custT="1"/>
      <dgm:spPr/>
      <dgm:t>
        <a:bodyPr/>
        <a:lstStyle/>
        <a:p>
          <a:pPr rtl="0"/>
          <a:r>
            <a:rPr lang="es-MX" sz="2000" dirty="0"/>
            <a:t>C) Teorías </a:t>
          </a:r>
          <a:r>
            <a:rPr lang="es-MX" sz="2000" dirty="0" err="1"/>
            <a:t>fenomenológi</a:t>
          </a:r>
          <a:r>
            <a:rPr lang="es-MX" sz="2000" dirty="0"/>
            <a:t>-cas y hermenéuticas.</a:t>
          </a:r>
        </a:p>
      </dgm:t>
    </dgm:pt>
    <dgm:pt modelId="{1B6F1663-415B-4515-9B40-1DE464DCFE90}" type="parTrans" cxnId="{FBF37A2A-0CF9-4F89-9A01-283E985C0996}">
      <dgm:prSet/>
      <dgm:spPr/>
      <dgm:t>
        <a:bodyPr/>
        <a:lstStyle/>
        <a:p>
          <a:endParaRPr lang="es-MX" sz="2000"/>
        </a:p>
      </dgm:t>
    </dgm:pt>
    <dgm:pt modelId="{4596572C-6F31-4282-BCB2-615D389293F0}" type="sibTrans" cxnId="{FBF37A2A-0CF9-4F89-9A01-283E985C0996}">
      <dgm:prSet/>
      <dgm:spPr/>
      <dgm:t>
        <a:bodyPr/>
        <a:lstStyle/>
        <a:p>
          <a:endParaRPr lang="es-MX" sz="2000"/>
        </a:p>
      </dgm:t>
    </dgm:pt>
    <dgm:pt modelId="{EF636208-18DE-44D8-97A0-795104D582F1}">
      <dgm:prSet custT="1"/>
      <dgm:spPr>
        <a:solidFill>
          <a:schemeClr val="accent2">
            <a:lumMod val="60000"/>
            <a:lumOff val="40000"/>
          </a:schemeClr>
        </a:solidFill>
      </dgm:spPr>
      <dgm:t>
        <a:bodyPr/>
        <a:lstStyle/>
        <a:p>
          <a:pPr algn="ctr" rtl="0"/>
          <a:r>
            <a:rPr lang="es-MX" sz="2000" dirty="0"/>
            <a:t>D) Teorías disgregadoras.</a:t>
          </a:r>
        </a:p>
      </dgm:t>
    </dgm:pt>
    <dgm:pt modelId="{987A5F8D-B145-434F-9C44-B8ED073D5213}" type="parTrans" cxnId="{0ED28D09-1A51-4E20-8243-5A784DB14665}">
      <dgm:prSet/>
      <dgm:spPr/>
      <dgm:t>
        <a:bodyPr/>
        <a:lstStyle/>
        <a:p>
          <a:endParaRPr lang="es-MX" sz="2000"/>
        </a:p>
      </dgm:t>
    </dgm:pt>
    <dgm:pt modelId="{0E198DF4-DE52-4BD3-872B-AAB05BB6657F}" type="sibTrans" cxnId="{0ED28D09-1A51-4E20-8243-5A784DB14665}">
      <dgm:prSet/>
      <dgm:spPr/>
      <dgm:t>
        <a:bodyPr/>
        <a:lstStyle/>
        <a:p>
          <a:endParaRPr lang="es-MX" sz="2000"/>
        </a:p>
      </dgm:t>
    </dgm:pt>
    <dgm:pt modelId="{A006540B-86F3-4B4B-8429-F6D43BB454A0}" type="pres">
      <dgm:prSet presAssocID="{D3DD37CE-2554-4A53-A681-660151B5C794}" presName="Name0" presStyleCnt="0">
        <dgm:presLayoutVars>
          <dgm:dir/>
          <dgm:resizeHandles val="exact"/>
        </dgm:presLayoutVars>
      </dgm:prSet>
      <dgm:spPr/>
    </dgm:pt>
    <dgm:pt modelId="{3531AB0B-DA0B-4EF9-BE7B-96F7F1D75229}" type="pres">
      <dgm:prSet presAssocID="{418BD40F-6AD4-4CC7-BE2C-7FE60E5D2921}" presName="Name5" presStyleLbl="vennNode1" presStyleIdx="0" presStyleCnt="4">
        <dgm:presLayoutVars>
          <dgm:bulletEnabled val="1"/>
        </dgm:presLayoutVars>
      </dgm:prSet>
      <dgm:spPr/>
    </dgm:pt>
    <dgm:pt modelId="{44E574FA-67EB-4B01-98EB-ECC3AC00244B}" type="pres">
      <dgm:prSet presAssocID="{3E1AF58A-834E-4E72-8F84-9D5041318A41}" presName="space" presStyleCnt="0"/>
      <dgm:spPr/>
    </dgm:pt>
    <dgm:pt modelId="{2A1AB715-1ECD-4E36-BDAA-C4C71BB14D30}" type="pres">
      <dgm:prSet presAssocID="{3A771CC2-43D5-4DFB-9BB6-06347E7AD5BF}" presName="Name5" presStyleLbl="vennNode1" presStyleIdx="1" presStyleCnt="4">
        <dgm:presLayoutVars>
          <dgm:bulletEnabled val="1"/>
        </dgm:presLayoutVars>
      </dgm:prSet>
      <dgm:spPr/>
    </dgm:pt>
    <dgm:pt modelId="{EA697357-C5CF-4E24-8842-204D153A61E2}" type="pres">
      <dgm:prSet presAssocID="{A7A14125-758F-4CE0-B118-A58ED9EF25FA}" presName="space" presStyleCnt="0"/>
      <dgm:spPr/>
    </dgm:pt>
    <dgm:pt modelId="{B894EBC3-274B-4145-AB85-A3B8EE60580B}" type="pres">
      <dgm:prSet presAssocID="{406DAD28-44F2-49A9-95D3-73A84F6AA3FA}" presName="Name5" presStyleLbl="vennNode1" presStyleIdx="2" presStyleCnt="4">
        <dgm:presLayoutVars>
          <dgm:bulletEnabled val="1"/>
        </dgm:presLayoutVars>
      </dgm:prSet>
      <dgm:spPr/>
    </dgm:pt>
    <dgm:pt modelId="{3CDCAEE4-3998-4566-A61E-BE86846A364E}" type="pres">
      <dgm:prSet presAssocID="{4596572C-6F31-4282-BCB2-615D389293F0}" presName="space" presStyleCnt="0"/>
      <dgm:spPr/>
    </dgm:pt>
    <dgm:pt modelId="{54A8E31B-8284-40DF-987E-1F429422DF22}" type="pres">
      <dgm:prSet presAssocID="{EF636208-18DE-44D8-97A0-795104D582F1}" presName="Name5" presStyleLbl="vennNode1" presStyleIdx="3" presStyleCnt="4" custLinFactNeighborX="18474" custLinFactNeighborY="660">
        <dgm:presLayoutVars>
          <dgm:bulletEnabled val="1"/>
        </dgm:presLayoutVars>
      </dgm:prSet>
      <dgm:spPr/>
    </dgm:pt>
  </dgm:ptLst>
  <dgm:cxnLst>
    <dgm:cxn modelId="{0ED28D09-1A51-4E20-8243-5A784DB14665}" srcId="{D3DD37CE-2554-4A53-A681-660151B5C794}" destId="{EF636208-18DE-44D8-97A0-795104D582F1}" srcOrd="3" destOrd="0" parTransId="{987A5F8D-B145-434F-9C44-B8ED073D5213}" sibTransId="{0E198DF4-DE52-4BD3-872B-AAB05BB6657F}"/>
    <dgm:cxn modelId="{FBF37A2A-0CF9-4F89-9A01-283E985C0996}" srcId="{D3DD37CE-2554-4A53-A681-660151B5C794}" destId="{406DAD28-44F2-49A9-95D3-73A84F6AA3FA}" srcOrd="2" destOrd="0" parTransId="{1B6F1663-415B-4515-9B40-1DE464DCFE90}" sibTransId="{4596572C-6F31-4282-BCB2-615D389293F0}"/>
    <dgm:cxn modelId="{7493C62D-7D19-4EC0-A887-F89F4CE4346C}" srcId="{D3DD37CE-2554-4A53-A681-660151B5C794}" destId="{3A771CC2-43D5-4DFB-9BB6-06347E7AD5BF}" srcOrd="1" destOrd="0" parTransId="{ECD31616-09B0-4005-9052-FF3B1E2FC1A4}" sibTransId="{A7A14125-758F-4CE0-B118-A58ED9EF25FA}"/>
    <dgm:cxn modelId="{1D81674A-5D57-4C8F-A5DC-8BB3BCDFEE6C}" type="presOf" srcId="{406DAD28-44F2-49A9-95D3-73A84F6AA3FA}" destId="{B894EBC3-274B-4145-AB85-A3B8EE60580B}" srcOrd="0" destOrd="0" presId="urn:microsoft.com/office/officeart/2005/8/layout/venn3"/>
    <dgm:cxn modelId="{7745614C-CBC4-4ECB-A700-645D1E9A42E7}" type="presOf" srcId="{3A771CC2-43D5-4DFB-9BB6-06347E7AD5BF}" destId="{2A1AB715-1ECD-4E36-BDAA-C4C71BB14D30}" srcOrd="0" destOrd="0" presId="urn:microsoft.com/office/officeart/2005/8/layout/venn3"/>
    <dgm:cxn modelId="{788D8B8B-5468-4657-85F4-B9246EA04CC4}" srcId="{D3DD37CE-2554-4A53-A681-660151B5C794}" destId="{418BD40F-6AD4-4CC7-BE2C-7FE60E5D2921}" srcOrd="0" destOrd="0" parTransId="{D2C18632-9E70-4C5D-A83D-7AD8C86D0569}" sibTransId="{3E1AF58A-834E-4E72-8F84-9D5041318A41}"/>
    <dgm:cxn modelId="{DDE5C1C4-E047-4CF5-B30B-CE43B89778CE}" type="presOf" srcId="{D3DD37CE-2554-4A53-A681-660151B5C794}" destId="{A006540B-86F3-4B4B-8429-F6D43BB454A0}" srcOrd="0" destOrd="0" presId="urn:microsoft.com/office/officeart/2005/8/layout/venn3"/>
    <dgm:cxn modelId="{5D1948DC-4213-4B8A-A377-81C27868D4BB}" type="presOf" srcId="{EF636208-18DE-44D8-97A0-795104D582F1}" destId="{54A8E31B-8284-40DF-987E-1F429422DF22}" srcOrd="0" destOrd="0" presId="urn:microsoft.com/office/officeart/2005/8/layout/venn3"/>
    <dgm:cxn modelId="{86217CF0-7591-4D1A-84E7-D3B9EB2470BE}" type="presOf" srcId="{418BD40F-6AD4-4CC7-BE2C-7FE60E5D2921}" destId="{3531AB0B-DA0B-4EF9-BE7B-96F7F1D75229}" srcOrd="0" destOrd="0" presId="urn:microsoft.com/office/officeart/2005/8/layout/venn3"/>
    <dgm:cxn modelId="{FBD1F13B-1C14-4EEF-B314-E375E9FACE25}" type="presParOf" srcId="{A006540B-86F3-4B4B-8429-F6D43BB454A0}" destId="{3531AB0B-DA0B-4EF9-BE7B-96F7F1D75229}" srcOrd="0" destOrd="0" presId="urn:microsoft.com/office/officeart/2005/8/layout/venn3"/>
    <dgm:cxn modelId="{DFB8CAAE-0694-4969-8EE0-3E9EE098182D}" type="presParOf" srcId="{A006540B-86F3-4B4B-8429-F6D43BB454A0}" destId="{44E574FA-67EB-4B01-98EB-ECC3AC00244B}" srcOrd="1" destOrd="0" presId="urn:microsoft.com/office/officeart/2005/8/layout/venn3"/>
    <dgm:cxn modelId="{9215A704-B350-4D05-B3E1-071E10422C92}" type="presParOf" srcId="{A006540B-86F3-4B4B-8429-F6D43BB454A0}" destId="{2A1AB715-1ECD-4E36-BDAA-C4C71BB14D30}" srcOrd="2" destOrd="0" presId="urn:microsoft.com/office/officeart/2005/8/layout/venn3"/>
    <dgm:cxn modelId="{EE0B7DD8-9528-4332-8F3E-79140769644A}" type="presParOf" srcId="{A006540B-86F3-4B4B-8429-F6D43BB454A0}" destId="{EA697357-C5CF-4E24-8842-204D153A61E2}" srcOrd="3" destOrd="0" presId="urn:microsoft.com/office/officeart/2005/8/layout/venn3"/>
    <dgm:cxn modelId="{645C37F5-EEDD-420F-BE54-882FE900BC70}" type="presParOf" srcId="{A006540B-86F3-4B4B-8429-F6D43BB454A0}" destId="{B894EBC3-274B-4145-AB85-A3B8EE60580B}" srcOrd="4" destOrd="0" presId="urn:microsoft.com/office/officeart/2005/8/layout/venn3"/>
    <dgm:cxn modelId="{571434D2-1CCF-4CAA-AF6C-BCF7023E6980}" type="presParOf" srcId="{A006540B-86F3-4B4B-8429-F6D43BB454A0}" destId="{3CDCAEE4-3998-4566-A61E-BE86846A364E}" srcOrd="5" destOrd="0" presId="urn:microsoft.com/office/officeart/2005/8/layout/venn3"/>
    <dgm:cxn modelId="{7BF242F3-A091-473B-A14E-A49A3C58FC66}" type="presParOf" srcId="{A006540B-86F3-4B4B-8429-F6D43BB454A0}" destId="{54A8E31B-8284-40DF-987E-1F429422DF22}"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2CF547D-292E-4C34-9BB1-8D73E5E67BAF}" type="doc">
      <dgm:prSet loTypeId="urn:microsoft.com/office/officeart/2008/layout/LinedList" loCatId="hierarchy" qsTypeId="urn:microsoft.com/office/officeart/2005/8/quickstyle/3d1" qsCatId="3D" csTypeId="urn:microsoft.com/office/officeart/2005/8/colors/accent1_2" csCatId="accent1"/>
      <dgm:spPr/>
      <dgm:t>
        <a:bodyPr/>
        <a:lstStyle/>
        <a:p>
          <a:endParaRPr lang="es-MX"/>
        </a:p>
      </dgm:t>
    </dgm:pt>
    <dgm:pt modelId="{3B4E4906-CE82-47E2-B09C-CE77A9F82926}">
      <dgm:prSet/>
      <dgm:spPr/>
      <dgm:t>
        <a:bodyPr/>
        <a:lstStyle/>
        <a:p>
          <a:pPr rtl="0"/>
          <a:r>
            <a:rPr lang="es-MX" b="0" dirty="0">
              <a:solidFill>
                <a:srgbClr val="639729"/>
              </a:solidFill>
              <a:latin typeface="Ebrima"/>
              <a:ea typeface="Ebrima"/>
              <a:cs typeface="Ebrima"/>
            </a:rPr>
            <a:t>La selección rigurosa de los textos (teniendo en cuenta la posible empatía de los mismos con los lectores, la cercanía de sus contenidos o personajes y la accesibilidad de su lenguaje).</a:t>
          </a:r>
        </a:p>
      </dgm:t>
    </dgm:pt>
    <dgm:pt modelId="{C9E2D937-6773-4801-9DC1-44177A979A33}" type="parTrans" cxnId="{F74B50DF-190F-4C61-86C0-BB3E208D9D2F}">
      <dgm:prSet/>
      <dgm:spPr/>
      <dgm:t>
        <a:bodyPr/>
        <a:lstStyle/>
        <a:p>
          <a:endParaRPr lang="es-MX" b="0">
            <a:solidFill>
              <a:srgbClr val="639729"/>
            </a:solidFill>
            <a:latin typeface="Ebrima" panose="02000000000000000000" pitchFamily="2" charset="0"/>
            <a:ea typeface="Ebrima" panose="02000000000000000000" pitchFamily="2" charset="0"/>
            <a:cs typeface="Ebrima" panose="02000000000000000000" pitchFamily="2" charset="0"/>
          </a:endParaRPr>
        </a:p>
      </dgm:t>
    </dgm:pt>
    <dgm:pt modelId="{A124060E-72AD-4DA8-AB6D-3CC54E597607}" type="sibTrans" cxnId="{F74B50DF-190F-4C61-86C0-BB3E208D9D2F}">
      <dgm:prSet/>
      <dgm:spPr/>
      <dgm:t>
        <a:bodyPr/>
        <a:lstStyle/>
        <a:p>
          <a:endParaRPr lang="es-MX" b="0">
            <a:solidFill>
              <a:srgbClr val="639729"/>
            </a:solidFill>
            <a:latin typeface="Ebrima" panose="02000000000000000000" pitchFamily="2" charset="0"/>
            <a:ea typeface="Ebrima" panose="02000000000000000000" pitchFamily="2" charset="0"/>
            <a:cs typeface="Ebrima" panose="02000000000000000000" pitchFamily="2" charset="0"/>
          </a:endParaRPr>
        </a:p>
      </dgm:t>
    </dgm:pt>
    <dgm:pt modelId="{3D2F2810-0C43-4829-A081-FC8308812017}">
      <dgm:prSet/>
      <dgm:spPr/>
      <dgm:t>
        <a:bodyPr/>
        <a:lstStyle/>
        <a:p>
          <a:pPr rtl="0"/>
          <a:r>
            <a:rPr lang="es-MX" b="0" dirty="0">
              <a:solidFill>
                <a:srgbClr val="639729"/>
              </a:solidFill>
              <a:latin typeface="Ebrima"/>
              <a:ea typeface="Ebrima"/>
              <a:cs typeface="Ebrima"/>
            </a:rPr>
            <a:t>Las adaptaciones.</a:t>
          </a:r>
        </a:p>
      </dgm:t>
    </dgm:pt>
    <dgm:pt modelId="{E8D2FE3B-6D33-41CF-BFA7-A0865C6DB636}" type="parTrans" cxnId="{00FB7032-8194-4E48-8B7F-E4C25CCD295F}">
      <dgm:prSet/>
      <dgm:spPr/>
      <dgm:t>
        <a:bodyPr/>
        <a:lstStyle/>
        <a:p>
          <a:endParaRPr lang="es-MX" b="0">
            <a:solidFill>
              <a:srgbClr val="639729"/>
            </a:solidFill>
            <a:latin typeface="Ebrima" panose="02000000000000000000" pitchFamily="2" charset="0"/>
            <a:ea typeface="Ebrima" panose="02000000000000000000" pitchFamily="2" charset="0"/>
            <a:cs typeface="Ebrima" panose="02000000000000000000" pitchFamily="2" charset="0"/>
          </a:endParaRPr>
        </a:p>
      </dgm:t>
    </dgm:pt>
    <dgm:pt modelId="{6623F7C8-5AE5-483C-B937-AA98040E7020}" type="sibTrans" cxnId="{00FB7032-8194-4E48-8B7F-E4C25CCD295F}">
      <dgm:prSet/>
      <dgm:spPr/>
      <dgm:t>
        <a:bodyPr/>
        <a:lstStyle/>
        <a:p>
          <a:endParaRPr lang="es-MX" b="0">
            <a:solidFill>
              <a:srgbClr val="639729"/>
            </a:solidFill>
            <a:latin typeface="Ebrima" panose="02000000000000000000" pitchFamily="2" charset="0"/>
            <a:ea typeface="Ebrima" panose="02000000000000000000" pitchFamily="2" charset="0"/>
            <a:cs typeface="Ebrima" panose="02000000000000000000" pitchFamily="2" charset="0"/>
          </a:endParaRPr>
        </a:p>
      </dgm:t>
    </dgm:pt>
    <dgm:pt modelId="{DDA96ACB-B45F-47BB-BCE9-A409242A45B3}">
      <dgm:prSet/>
      <dgm:spPr/>
      <dgm:t>
        <a:bodyPr/>
        <a:lstStyle/>
        <a:p>
          <a:pPr rtl="0"/>
          <a:r>
            <a:rPr lang="es-MX" b="0" dirty="0">
              <a:solidFill>
                <a:srgbClr val="639729"/>
              </a:solidFill>
              <a:latin typeface="Ebrima"/>
              <a:ea typeface="Ebrima"/>
              <a:cs typeface="Ebrima"/>
            </a:rPr>
            <a:t>las lecturas fragmentadas.</a:t>
          </a:r>
        </a:p>
      </dgm:t>
    </dgm:pt>
    <dgm:pt modelId="{86556882-D259-4DD7-BD5E-8EB2146BFE12}" type="parTrans" cxnId="{55453EC1-2BAF-41F6-AEAF-0611B3521F1C}">
      <dgm:prSet/>
      <dgm:spPr/>
      <dgm:t>
        <a:bodyPr/>
        <a:lstStyle/>
        <a:p>
          <a:endParaRPr lang="es-MX" b="0">
            <a:solidFill>
              <a:srgbClr val="639729"/>
            </a:solidFill>
            <a:latin typeface="Ebrima" panose="02000000000000000000" pitchFamily="2" charset="0"/>
            <a:ea typeface="Ebrima" panose="02000000000000000000" pitchFamily="2" charset="0"/>
            <a:cs typeface="Ebrima" panose="02000000000000000000" pitchFamily="2" charset="0"/>
          </a:endParaRPr>
        </a:p>
      </dgm:t>
    </dgm:pt>
    <dgm:pt modelId="{3B7FF5A1-733C-42BE-80F6-7A3992DAAB87}" type="sibTrans" cxnId="{55453EC1-2BAF-41F6-AEAF-0611B3521F1C}">
      <dgm:prSet/>
      <dgm:spPr/>
      <dgm:t>
        <a:bodyPr/>
        <a:lstStyle/>
        <a:p>
          <a:endParaRPr lang="es-MX" b="0">
            <a:solidFill>
              <a:srgbClr val="639729"/>
            </a:solidFill>
            <a:latin typeface="Ebrima" panose="02000000000000000000" pitchFamily="2" charset="0"/>
            <a:ea typeface="Ebrima" panose="02000000000000000000" pitchFamily="2" charset="0"/>
            <a:cs typeface="Ebrima" panose="02000000000000000000" pitchFamily="2" charset="0"/>
          </a:endParaRPr>
        </a:p>
      </dgm:t>
    </dgm:pt>
    <dgm:pt modelId="{A9557E3F-6490-43B2-B3BF-D8617D1444D9}" type="pres">
      <dgm:prSet presAssocID="{82CF547D-292E-4C34-9BB1-8D73E5E67BAF}" presName="vert0" presStyleCnt="0">
        <dgm:presLayoutVars>
          <dgm:dir/>
          <dgm:animOne val="branch"/>
          <dgm:animLvl val="lvl"/>
        </dgm:presLayoutVars>
      </dgm:prSet>
      <dgm:spPr/>
    </dgm:pt>
    <dgm:pt modelId="{05908EA7-F2E4-4DD0-A1DF-3D33B1609139}" type="pres">
      <dgm:prSet presAssocID="{3B4E4906-CE82-47E2-B09C-CE77A9F82926}" presName="thickLine" presStyleLbl="alignNode1" presStyleIdx="0" presStyleCnt="3"/>
      <dgm:spPr/>
    </dgm:pt>
    <dgm:pt modelId="{BB91C3F0-146C-4FF0-A542-919D9939868A}" type="pres">
      <dgm:prSet presAssocID="{3B4E4906-CE82-47E2-B09C-CE77A9F82926}" presName="horz1" presStyleCnt="0"/>
      <dgm:spPr/>
    </dgm:pt>
    <dgm:pt modelId="{63DF16A0-F1F2-47E7-BD53-79D6DA72032C}" type="pres">
      <dgm:prSet presAssocID="{3B4E4906-CE82-47E2-B09C-CE77A9F82926}" presName="tx1" presStyleLbl="revTx" presStyleIdx="0" presStyleCnt="3"/>
      <dgm:spPr/>
    </dgm:pt>
    <dgm:pt modelId="{5D97604E-F0AC-4BB6-8A5D-B6633BB0CAD8}" type="pres">
      <dgm:prSet presAssocID="{3B4E4906-CE82-47E2-B09C-CE77A9F82926}" presName="vert1" presStyleCnt="0"/>
      <dgm:spPr/>
    </dgm:pt>
    <dgm:pt modelId="{555C99D2-41BD-4194-BF86-D13369A5B8FF}" type="pres">
      <dgm:prSet presAssocID="{3D2F2810-0C43-4829-A081-FC8308812017}" presName="thickLine" presStyleLbl="alignNode1" presStyleIdx="1" presStyleCnt="3"/>
      <dgm:spPr/>
    </dgm:pt>
    <dgm:pt modelId="{2CBE92A6-5F5F-47B3-8E4A-49ABE2C855CC}" type="pres">
      <dgm:prSet presAssocID="{3D2F2810-0C43-4829-A081-FC8308812017}" presName="horz1" presStyleCnt="0"/>
      <dgm:spPr/>
    </dgm:pt>
    <dgm:pt modelId="{C459EB20-10B6-468A-8BA5-A2119ECEEEE5}" type="pres">
      <dgm:prSet presAssocID="{3D2F2810-0C43-4829-A081-FC8308812017}" presName="tx1" presStyleLbl="revTx" presStyleIdx="1" presStyleCnt="3"/>
      <dgm:spPr/>
    </dgm:pt>
    <dgm:pt modelId="{941D7330-9134-46EC-92B2-3F035DEBBCD6}" type="pres">
      <dgm:prSet presAssocID="{3D2F2810-0C43-4829-A081-FC8308812017}" presName="vert1" presStyleCnt="0"/>
      <dgm:spPr/>
    </dgm:pt>
    <dgm:pt modelId="{7A87072A-3B85-4984-AD3B-A905D1D4CF5C}" type="pres">
      <dgm:prSet presAssocID="{DDA96ACB-B45F-47BB-BCE9-A409242A45B3}" presName="thickLine" presStyleLbl="alignNode1" presStyleIdx="2" presStyleCnt="3"/>
      <dgm:spPr/>
    </dgm:pt>
    <dgm:pt modelId="{2380D379-26FE-4BBB-8A0F-64350DAF50A9}" type="pres">
      <dgm:prSet presAssocID="{DDA96ACB-B45F-47BB-BCE9-A409242A45B3}" presName="horz1" presStyleCnt="0"/>
      <dgm:spPr/>
    </dgm:pt>
    <dgm:pt modelId="{8C7DA4FD-EB0E-4F38-A84F-625E2914413D}" type="pres">
      <dgm:prSet presAssocID="{DDA96ACB-B45F-47BB-BCE9-A409242A45B3}" presName="tx1" presStyleLbl="revTx" presStyleIdx="2" presStyleCnt="3"/>
      <dgm:spPr/>
    </dgm:pt>
    <dgm:pt modelId="{395CF93A-1DEB-47E8-A411-727994EF3121}" type="pres">
      <dgm:prSet presAssocID="{DDA96ACB-B45F-47BB-BCE9-A409242A45B3}" presName="vert1" presStyleCnt="0"/>
      <dgm:spPr/>
    </dgm:pt>
  </dgm:ptLst>
  <dgm:cxnLst>
    <dgm:cxn modelId="{00FB7032-8194-4E48-8B7F-E4C25CCD295F}" srcId="{82CF547D-292E-4C34-9BB1-8D73E5E67BAF}" destId="{3D2F2810-0C43-4829-A081-FC8308812017}" srcOrd="1" destOrd="0" parTransId="{E8D2FE3B-6D33-41CF-BFA7-A0865C6DB636}" sibTransId="{6623F7C8-5AE5-483C-B937-AA98040E7020}"/>
    <dgm:cxn modelId="{528EAA93-ADB1-417F-9D20-A1E67A908508}" type="presOf" srcId="{DDA96ACB-B45F-47BB-BCE9-A409242A45B3}" destId="{8C7DA4FD-EB0E-4F38-A84F-625E2914413D}" srcOrd="0" destOrd="0" presId="urn:microsoft.com/office/officeart/2008/layout/LinedList"/>
    <dgm:cxn modelId="{024491A5-B4DE-4269-908F-CDFFA9FF89A9}" type="presOf" srcId="{3D2F2810-0C43-4829-A081-FC8308812017}" destId="{C459EB20-10B6-468A-8BA5-A2119ECEEEE5}" srcOrd="0" destOrd="0" presId="urn:microsoft.com/office/officeart/2008/layout/LinedList"/>
    <dgm:cxn modelId="{21DB84B0-CC4C-47B1-B619-48E75B7CD1C3}" type="presOf" srcId="{82CF547D-292E-4C34-9BB1-8D73E5E67BAF}" destId="{A9557E3F-6490-43B2-B3BF-D8617D1444D9}" srcOrd="0" destOrd="0" presId="urn:microsoft.com/office/officeart/2008/layout/LinedList"/>
    <dgm:cxn modelId="{55453EC1-2BAF-41F6-AEAF-0611B3521F1C}" srcId="{82CF547D-292E-4C34-9BB1-8D73E5E67BAF}" destId="{DDA96ACB-B45F-47BB-BCE9-A409242A45B3}" srcOrd="2" destOrd="0" parTransId="{86556882-D259-4DD7-BD5E-8EB2146BFE12}" sibTransId="{3B7FF5A1-733C-42BE-80F6-7A3992DAAB87}"/>
    <dgm:cxn modelId="{DB5283DB-F319-4E63-A8FE-2B9CF91FF907}" type="presOf" srcId="{3B4E4906-CE82-47E2-B09C-CE77A9F82926}" destId="{63DF16A0-F1F2-47E7-BD53-79D6DA72032C}" srcOrd="0" destOrd="0" presId="urn:microsoft.com/office/officeart/2008/layout/LinedList"/>
    <dgm:cxn modelId="{F74B50DF-190F-4C61-86C0-BB3E208D9D2F}" srcId="{82CF547D-292E-4C34-9BB1-8D73E5E67BAF}" destId="{3B4E4906-CE82-47E2-B09C-CE77A9F82926}" srcOrd="0" destOrd="0" parTransId="{C9E2D937-6773-4801-9DC1-44177A979A33}" sibTransId="{A124060E-72AD-4DA8-AB6D-3CC54E597607}"/>
    <dgm:cxn modelId="{4E52FB15-7C95-495E-A07B-558E999F1E7A}" type="presParOf" srcId="{A9557E3F-6490-43B2-B3BF-D8617D1444D9}" destId="{05908EA7-F2E4-4DD0-A1DF-3D33B1609139}" srcOrd="0" destOrd="0" presId="urn:microsoft.com/office/officeart/2008/layout/LinedList"/>
    <dgm:cxn modelId="{892C886F-6DD6-4BE4-8715-A740DF2AE9AF}" type="presParOf" srcId="{A9557E3F-6490-43B2-B3BF-D8617D1444D9}" destId="{BB91C3F0-146C-4FF0-A542-919D9939868A}" srcOrd="1" destOrd="0" presId="urn:microsoft.com/office/officeart/2008/layout/LinedList"/>
    <dgm:cxn modelId="{4BC74C81-4B1D-44BE-B243-6B0099238AB7}" type="presParOf" srcId="{BB91C3F0-146C-4FF0-A542-919D9939868A}" destId="{63DF16A0-F1F2-47E7-BD53-79D6DA72032C}" srcOrd="0" destOrd="0" presId="urn:microsoft.com/office/officeart/2008/layout/LinedList"/>
    <dgm:cxn modelId="{E40A6DD7-9E43-43A6-86C0-8520F6B9DC8B}" type="presParOf" srcId="{BB91C3F0-146C-4FF0-A542-919D9939868A}" destId="{5D97604E-F0AC-4BB6-8A5D-B6633BB0CAD8}" srcOrd="1" destOrd="0" presId="urn:microsoft.com/office/officeart/2008/layout/LinedList"/>
    <dgm:cxn modelId="{894F44FC-6879-425E-87CC-F89403964CDF}" type="presParOf" srcId="{A9557E3F-6490-43B2-B3BF-D8617D1444D9}" destId="{555C99D2-41BD-4194-BF86-D13369A5B8FF}" srcOrd="2" destOrd="0" presId="urn:microsoft.com/office/officeart/2008/layout/LinedList"/>
    <dgm:cxn modelId="{0F521487-87AF-4787-BE06-3D69AEC9936C}" type="presParOf" srcId="{A9557E3F-6490-43B2-B3BF-D8617D1444D9}" destId="{2CBE92A6-5F5F-47B3-8E4A-49ABE2C855CC}" srcOrd="3" destOrd="0" presId="urn:microsoft.com/office/officeart/2008/layout/LinedList"/>
    <dgm:cxn modelId="{392CB43F-0318-4963-8416-5D38FD2B0E47}" type="presParOf" srcId="{2CBE92A6-5F5F-47B3-8E4A-49ABE2C855CC}" destId="{C459EB20-10B6-468A-8BA5-A2119ECEEEE5}" srcOrd="0" destOrd="0" presId="urn:microsoft.com/office/officeart/2008/layout/LinedList"/>
    <dgm:cxn modelId="{9A4C2FF9-F084-45DF-B871-C3A64C474AEE}" type="presParOf" srcId="{2CBE92A6-5F5F-47B3-8E4A-49ABE2C855CC}" destId="{941D7330-9134-46EC-92B2-3F035DEBBCD6}" srcOrd="1" destOrd="0" presId="urn:microsoft.com/office/officeart/2008/layout/LinedList"/>
    <dgm:cxn modelId="{419F3217-23D8-4411-9E31-870BDCC9F9D0}" type="presParOf" srcId="{A9557E3F-6490-43B2-B3BF-D8617D1444D9}" destId="{7A87072A-3B85-4984-AD3B-A905D1D4CF5C}" srcOrd="4" destOrd="0" presId="urn:microsoft.com/office/officeart/2008/layout/LinedList"/>
    <dgm:cxn modelId="{7E64D87B-39BD-432C-8913-9526D58563E9}" type="presParOf" srcId="{A9557E3F-6490-43B2-B3BF-D8617D1444D9}" destId="{2380D379-26FE-4BBB-8A0F-64350DAF50A9}" srcOrd="5" destOrd="0" presId="urn:microsoft.com/office/officeart/2008/layout/LinedList"/>
    <dgm:cxn modelId="{E479CD4C-63E0-4062-8C4F-42349DB1EE01}" type="presParOf" srcId="{2380D379-26FE-4BBB-8A0F-64350DAF50A9}" destId="{8C7DA4FD-EB0E-4F38-A84F-625E2914413D}" srcOrd="0" destOrd="0" presId="urn:microsoft.com/office/officeart/2008/layout/LinedList"/>
    <dgm:cxn modelId="{A0E02FB6-4484-494A-BF58-4BE8106CD81A}" type="presParOf" srcId="{2380D379-26FE-4BBB-8A0F-64350DAF50A9}" destId="{395CF93A-1DEB-47E8-A411-727994EF312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0A2B3B-4066-4197-B490-10D9C6B70FD9}" type="doc">
      <dgm:prSet loTypeId="urn:microsoft.com/office/officeart/2005/8/layout/arrow5" loCatId="relationship" qsTypeId="urn:microsoft.com/office/officeart/2005/8/quickstyle/simple1" qsCatId="simple" csTypeId="urn:microsoft.com/office/officeart/2005/8/colors/colorful5" csCatId="colorful" phldr="1"/>
      <dgm:spPr/>
      <dgm:t>
        <a:bodyPr/>
        <a:lstStyle/>
        <a:p>
          <a:endParaRPr lang="es-MX"/>
        </a:p>
      </dgm:t>
    </dgm:pt>
    <dgm:pt modelId="{CEEB2AB8-7215-4E78-80C0-A4A7596B3D3B}">
      <dgm:prSet custT="1">
        <dgm:style>
          <a:lnRef idx="1">
            <a:schemeClr val="accent5"/>
          </a:lnRef>
          <a:fillRef idx="2">
            <a:schemeClr val="accent5"/>
          </a:fillRef>
          <a:effectRef idx="1">
            <a:schemeClr val="accent5"/>
          </a:effectRef>
          <a:fontRef idx="minor">
            <a:schemeClr val="dk1"/>
          </a:fontRef>
        </dgm:style>
      </dgm:prSet>
      <dgm:spPr/>
      <dgm:t>
        <a:bodyPr/>
        <a:lstStyle/>
        <a:p>
          <a:pPr rtl="0"/>
          <a:r>
            <a:rPr lang="es-MX" sz="1200" dirty="0"/>
            <a:t>Muñoz Molina ha dicho que la literatura es un “lujo de primera necesidad.” Es esencial, porque hace posible un conocimiento crítico del mundo y de la persona.</a:t>
          </a:r>
        </a:p>
      </dgm:t>
    </dgm:pt>
    <dgm:pt modelId="{BB06A4CC-734C-4041-893D-9563BF679D9A}" type="parTrans" cxnId="{DAA46B19-F45D-4EB3-8825-F69694F1EF0E}">
      <dgm:prSet/>
      <dgm:spPr/>
      <dgm:t>
        <a:bodyPr/>
        <a:lstStyle/>
        <a:p>
          <a:endParaRPr lang="es-MX" sz="1200"/>
        </a:p>
      </dgm:t>
    </dgm:pt>
    <dgm:pt modelId="{00E1CED2-C0AA-43F8-A6CD-439EFB8EA0B1}" type="sibTrans" cxnId="{DAA46B19-F45D-4EB3-8825-F69694F1EF0E}">
      <dgm:prSet/>
      <dgm:spPr/>
      <dgm:t>
        <a:bodyPr/>
        <a:lstStyle/>
        <a:p>
          <a:endParaRPr lang="es-MX" sz="1200"/>
        </a:p>
      </dgm:t>
    </dgm:pt>
    <dgm:pt modelId="{5EF982E6-883B-4CC9-AC78-4131EE4EFD92}">
      <dgm:prSet custT="1"/>
      <dgm:spPr>
        <a:solidFill>
          <a:srgbClr val="B69C30"/>
        </a:solidFill>
      </dgm:spPr>
      <dgm:t>
        <a:bodyPr/>
        <a:lstStyle/>
        <a:p>
          <a:pPr rtl="0"/>
          <a:r>
            <a:rPr lang="es-MX" sz="1200" dirty="0"/>
            <a:t>La literatura hace posible la representación de nuestra identidad cultural a través del tiempo.</a:t>
          </a:r>
        </a:p>
      </dgm:t>
    </dgm:pt>
    <dgm:pt modelId="{D1CF0DDF-72F3-4185-8285-0ED251CC22CD}" type="parTrans" cxnId="{9E91D353-214C-4A54-8EB8-84B2C3D2F003}">
      <dgm:prSet/>
      <dgm:spPr/>
      <dgm:t>
        <a:bodyPr/>
        <a:lstStyle/>
        <a:p>
          <a:endParaRPr lang="es-MX" sz="1200"/>
        </a:p>
      </dgm:t>
    </dgm:pt>
    <dgm:pt modelId="{DBA13955-3ACD-40C5-B8D0-A081E15F22E0}" type="sibTrans" cxnId="{9E91D353-214C-4A54-8EB8-84B2C3D2F003}">
      <dgm:prSet/>
      <dgm:spPr/>
      <dgm:t>
        <a:bodyPr/>
        <a:lstStyle/>
        <a:p>
          <a:endParaRPr lang="es-MX" sz="1200"/>
        </a:p>
      </dgm:t>
    </dgm:pt>
    <dgm:pt modelId="{E4B0EA20-A502-435E-8B9E-9BD0E4E14EB9}">
      <dgm:prSet custT="1"/>
      <dgm:spPr>
        <a:solidFill>
          <a:srgbClr val="0070C0"/>
        </a:solidFill>
      </dgm:spPr>
      <dgm:t>
        <a:bodyPr/>
        <a:lstStyle/>
        <a:p>
          <a:pPr rtl="0"/>
          <a:r>
            <a:rPr lang="es-MX" sz="1200" dirty="0"/>
            <a:t>Para los actuales paradigmas educativos, los planteamientos historicistas de la enseñanza de la literatura resultan demasiado limitados.</a:t>
          </a:r>
        </a:p>
      </dgm:t>
    </dgm:pt>
    <dgm:pt modelId="{38B0242A-4446-493C-8E7B-F6CEEB6C0CD4}" type="parTrans" cxnId="{137994EB-BF16-4E1D-B842-10A8A185C0E4}">
      <dgm:prSet/>
      <dgm:spPr/>
      <dgm:t>
        <a:bodyPr/>
        <a:lstStyle/>
        <a:p>
          <a:endParaRPr lang="es-MX" sz="1200"/>
        </a:p>
      </dgm:t>
    </dgm:pt>
    <dgm:pt modelId="{00BA5710-EEE0-40C2-9036-2CEF6373C78E}" type="sibTrans" cxnId="{137994EB-BF16-4E1D-B842-10A8A185C0E4}">
      <dgm:prSet/>
      <dgm:spPr/>
      <dgm:t>
        <a:bodyPr/>
        <a:lstStyle/>
        <a:p>
          <a:endParaRPr lang="es-MX" sz="1200"/>
        </a:p>
      </dgm:t>
    </dgm:pt>
    <dgm:pt modelId="{1D298A63-69A3-4E07-8E10-E0845EB1012A}">
      <dgm:prSet custT="1"/>
      <dgm:spPr/>
      <dgm:t>
        <a:bodyPr/>
        <a:lstStyle/>
        <a:p>
          <a:pPr rtl="0"/>
          <a:r>
            <a:rPr lang="es-MX" sz="1200" dirty="0"/>
            <a:t>Aunque parezca una obviedad, los profesores tienen que formarse en literatura para poder “enseñarla” en los diferentes estadios educativos.</a:t>
          </a:r>
        </a:p>
      </dgm:t>
    </dgm:pt>
    <dgm:pt modelId="{83A4C0BC-FEEB-4EC1-9787-8B05F9883CCF}" type="parTrans" cxnId="{A4E26705-EF4B-4766-98D7-D733B164F105}">
      <dgm:prSet/>
      <dgm:spPr/>
      <dgm:t>
        <a:bodyPr/>
        <a:lstStyle/>
        <a:p>
          <a:endParaRPr lang="es-MX" sz="1200"/>
        </a:p>
      </dgm:t>
    </dgm:pt>
    <dgm:pt modelId="{AB9DAF17-7101-40C6-98A1-3E752E47513D}" type="sibTrans" cxnId="{A4E26705-EF4B-4766-98D7-D733B164F105}">
      <dgm:prSet/>
      <dgm:spPr/>
      <dgm:t>
        <a:bodyPr/>
        <a:lstStyle/>
        <a:p>
          <a:endParaRPr lang="es-MX" sz="1200"/>
        </a:p>
      </dgm:t>
    </dgm:pt>
    <dgm:pt modelId="{CC5116BE-4E59-469C-914B-F95829E87FF3}">
      <dgm:prSet custT="1"/>
      <dgm:spPr/>
      <dgm:t>
        <a:bodyPr/>
        <a:lstStyle/>
        <a:p>
          <a:pPr rtl="0"/>
          <a:r>
            <a:rPr lang="es-MX" sz="1200"/>
            <a:t>En la enseñanza/ aprendizaje de la literatura las teorías literarias formalistas y estructuralistas han sido desplazadas por los estudios que atienden a la totalidad del discurso.</a:t>
          </a:r>
        </a:p>
      </dgm:t>
    </dgm:pt>
    <dgm:pt modelId="{B2F844B4-F0D7-4095-8F58-E072B55B5C01}" type="parTrans" cxnId="{317AC4DA-F097-41C3-98D3-1E32E8C78520}">
      <dgm:prSet/>
      <dgm:spPr/>
      <dgm:t>
        <a:bodyPr/>
        <a:lstStyle/>
        <a:p>
          <a:endParaRPr lang="es-MX" sz="1200"/>
        </a:p>
      </dgm:t>
    </dgm:pt>
    <dgm:pt modelId="{D3556D0A-A74A-4091-AF65-62FE19694A37}" type="sibTrans" cxnId="{317AC4DA-F097-41C3-98D3-1E32E8C78520}">
      <dgm:prSet/>
      <dgm:spPr/>
      <dgm:t>
        <a:bodyPr/>
        <a:lstStyle/>
        <a:p>
          <a:endParaRPr lang="es-MX" sz="1200"/>
        </a:p>
      </dgm:t>
    </dgm:pt>
    <dgm:pt modelId="{95CD44AE-B0D2-4A05-B40E-DA5A4E0BF3F9}" type="pres">
      <dgm:prSet presAssocID="{600A2B3B-4066-4197-B490-10D9C6B70FD9}" presName="diagram" presStyleCnt="0">
        <dgm:presLayoutVars>
          <dgm:dir/>
          <dgm:resizeHandles val="exact"/>
        </dgm:presLayoutVars>
      </dgm:prSet>
      <dgm:spPr/>
    </dgm:pt>
    <dgm:pt modelId="{D537A315-1B29-400C-BA25-5224A78FBB86}" type="pres">
      <dgm:prSet presAssocID="{CEEB2AB8-7215-4E78-80C0-A4A7596B3D3B}" presName="arrow" presStyleLbl="node1" presStyleIdx="0" presStyleCnt="5">
        <dgm:presLayoutVars>
          <dgm:bulletEnabled val="1"/>
        </dgm:presLayoutVars>
      </dgm:prSet>
      <dgm:spPr/>
    </dgm:pt>
    <dgm:pt modelId="{14C8EDD6-D19C-45EC-99A2-B8B744B26CC2}" type="pres">
      <dgm:prSet presAssocID="{5EF982E6-883B-4CC9-AC78-4131EE4EFD92}" presName="arrow" presStyleLbl="node1" presStyleIdx="1" presStyleCnt="5">
        <dgm:presLayoutVars>
          <dgm:bulletEnabled val="1"/>
        </dgm:presLayoutVars>
      </dgm:prSet>
      <dgm:spPr/>
    </dgm:pt>
    <dgm:pt modelId="{347A213C-D5C5-4130-9193-708A2B142378}" type="pres">
      <dgm:prSet presAssocID="{E4B0EA20-A502-435E-8B9E-9BD0E4E14EB9}" presName="arrow" presStyleLbl="node1" presStyleIdx="2" presStyleCnt="5">
        <dgm:presLayoutVars>
          <dgm:bulletEnabled val="1"/>
        </dgm:presLayoutVars>
      </dgm:prSet>
      <dgm:spPr/>
    </dgm:pt>
    <dgm:pt modelId="{EF75A083-F2FD-4186-A0FC-E1297CBC3590}" type="pres">
      <dgm:prSet presAssocID="{1D298A63-69A3-4E07-8E10-E0845EB1012A}" presName="arrow" presStyleLbl="node1" presStyleIdx="3" presStyleCnt="5">
        <dgm:presLayoutVars>
          <dgm:bulletEnabled val="1"/>
        </dgm:presLayoutVars>
      </dgm:prSet>
      <dgm:spPr/>
    </dgm:pt>
    <dgm:pt modelId="{D2E7E9CF-1DDF-49AC-889F-00FA0F3AFCCD}" type="pres">
      <dgm:prSet presAssocID="{CC5116BE-4E59-469C-914B-F95829E87FF3}" presName="arrow" presStyleLbl="node1" presStyleIdx="4" presStyleCnt="5">
        <dgm:presLayoutVars>
          <dgm:bulletEnabled val="1"/>
        </dgm:presLayoutVars>
      </dgm:prSet>
      <dgm:spPr/>
    </dgm:pt>
  </dgm:ptLst>
  <dgm:cxnLst>
    <dgm:cxn modelId="{A4E26705-EF4B-4766-98D7-D733B164F105}" srcId="{600A2B3B-4066-4197-B490-10D9C6B70FD9}" destId="{1D298A63-69A3-4E07-8E10-E0845EB1012A}" srcOrd="3" destOrd="0" parTransId="{83A4C0BC-FEEB-4EC1-9787-8B05F9883CCF}" sibTransId="{AB9DAF17-7101-40C6-98A1-3E752E47513D}"/>
    <dgm:cxn modelId="{DAA46B19-F45D-4EB3-8825-F69694F1EF0E}" srcId="{600A2B3B-4066-4197-B490-10D9C6B70FD9}" destId="{CEEB2AB8-7215-4E78-80C0-A4A7596B3D3B}" srcOrd="0" destOrd="0" parTransId="{BB06A4CC-734C-4041-893D-9563BF679D9A}" sibTransId="{00E1CED2-C0AA-43F8-A6CD-439EFB8EA0B1}"/>
    <dgm:cxn modelId="{BB2B8843-0B9D-4974-BA42-96F027D04DA1}" type="presOf" srcId="{1D298A63-69A3-4E07-8E10-E0845EB1012A}" destId="{EF75A083-F2FD-4186-A0FC-E1297CBC3590}" srcOrd="0" destOrd="0" presId="urn:microsoft.com/office/officeart/2005/8/layout/arrow5"/>
    <dgm:cxn modelId="{284D1E52-9D4F-4CAD-98C0-A3EF56E98F31}" type="presOf" srcId="{E4B0EA20-A502-435E-8B9E-9BD0E4E14EB9}" destId="{347A213C-D5C5-4130-9193-708A2B142378}" srcOrd="0" destOrd="0" presId="urn:microsoft.com/office/officeart/2005/8/layout/arrow5"/>
    <dgm:cxn modelId="{9E91D353-214C-4A54-8EB8-84B2C3D2F003}" srcId="{600A2B3B-4066-4197-B490-10D9C6B70FD9}" destId="{5EF982E6-883B-4CC9-AC78-4131EE4EFD92}" srcOrd="1" destOrd="0" parTransId="{D1CF0DDF-72F3-4185-8285-0ED251CC22CD}" sibTransId="{DBA13955-3ACD-40C5-B8D0-A081E15F22E0}"/>
    <dgm:cxn modelId="{CB02FC77-5F0E-44C8-9325-CCA9619C5E10}" type="presOf" srcId="{CC5116BE-4E59-469C-914B-F95829E87FF3}" destId="{D2E7E9CF-1DDF-49AC-889F-00FA0F3AFCCD}" srcOrd="0" destOrd="0" presId="urn:microsoft.com/office/officeart/2005/8/layout/arrow5"/>
    <dgm:cxn modelId="{1BB9F47F-EAD1-46F7-9B5F-0BE5BEAFDAF9}" type="presOf" srcId="{600A2B3B-4066-4197-B490-10D9C6B70FD9}" destId="{95CD44AE-B0D2-4A05-B40E-DA5A4E0BF3F9}" srcOrd="0" destOrd="0" presId="urn:microsoft.com/office/officeart/2005/8/layout/arrow5"/>
    <dgm:cxn modelId="{7CF9C59E-2460-401D-8491-065EB70E3724}" type="presOf" srcId="{5EF982E6-883B-4CC9-AC78-4131EE4EFD92}" destId="{14C8EDD6-D19C-45EC-99A2-B8B744B26CC2}" srcOrd="0" destOrd="0" presId="urn:microsoft.com/office/officeart/2005/8/layout/arrow5"/>
    <dgm:cxn modelId="{317AC4DA-F097-41C3-98D3-1E32E8C78520}" srcId="{600A2B3B-4066-4197-B490-10D9C6B70FD9}" destId="{CC5116BE-4E59-469C-914B-F95829E87FF3}" srcOrd="4" destOrd="0" parTransId="{B2F844B4-F0D7-4095-8F58-E072B55B5C01}" sibTransId="{D3556D0A-A74A-4091-AF65-62FE19694A37}"/>
    <dgm:cxn modelId="{137994EB-BF16-4E1D-B842-10A8A185C0E4}" srcId="{600A2B3B-4066-4197-B490-10D9C6B70FD9}" destId="{E4B0EA20-A502-435E-8B9E-9BD0E4E14EB9}" srcOrd="2" destOrd="0" parTransId="{38B0242A-4446-493C-8E7B-F6CEEB6C0CD4}" sibTransId="{00BA5710-EEE0-40C2-9036-2CEF6373C78E}"/>
    <dgm:cxn modelId="{AC9582EE-FB4A-4927-9660-9280387EAAB0}" type="presOf" srcId="{CEEB2AB8-7215-4E78-80C0-A4A7596B3D3B}" destId="{D537A315-1B29-400C-BA25-5224A78FBB86}" srcOrd="0" destOrd="0" presId="urn:microsoft.com/office/officeart/2005/8/layout/arrow5"/>
    <dgm:cxn modelId="{9550679E-C1BC-4362-99D7-00C3347C4CF8}" type="presParOf" srcId="{95CD44AE-B0D2-4A05-B40E-DA5A4E0BF3F9}" destId="{D537A315-1B29-400C-BA25-5224A78FBB86}" srcOrd="0" destOrd="0" presId="urn:microsoft.com/office/officeart/2005/8/layout/arrow5"/>
    <dgm:cxn modelId="{D39C97B8-235E-4D03-86A8-A44539373756}" type="presParOf" srcId="{95CD44AE-B0D2-4A05-B40E-DA5A4E0BF3F9}" destId="{14C8EDD6-D19C-45EC-99A2-B8B744B26CC2}" srcOrd="1" destOrd="0" presId="urn:microsoft.com/office/officeart/2005/8/layout/arrow5"/>
    <dgm:cxn modelId="{A58866CA-A402-4071-B21B-DC6498F699B0}" type="presParOf" srcId="{95CD44AE-B0D2-4A05-B40E-DA5A4E0BF3F9}" destId="{347A213C-D5C5-4130-9193-708A2B142378}" srcOrd="2" destOrd="0" presId="urn:microsoft.com/office/officeart/2005/8/layout/arrow5"/>
    <dgm:cxn modelId="{24BB871C-CD11-4EB6-A2BC-8548AA2CF58A}" type="presParOf" srcId="{95CD44AE-B0D2-4A05-B40E-DA5A4E0BF3F9}" destId="{EF75A083-F2FD-4186-A0FC-E1297CBC3590}" srcOrd="3" destOrd="0" presId="urn:microsoft.com/office/officeart/2005/8/layout/arrow5"/>
    <dgm:cxn modelId="{89FD945A-E22E-4644-879B-D1AA32F5FF2A}" type="presParOf" srcId="{95CD44AE-B0D2-4A05-B40E-DA5A4E0BF3F9}" destId="{D2E7E9CF-1DDF-49AC-889F-00FA0F3AFCCD}" srcOrd="4"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826AF7-96AB-48BC-8435-AC66282220B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D06CC9E-DE82-489A-8052-F841A3440561}">
      <dgm:prSet/>
      <dgm:spPr>
        <a:solidFill>
          <a:srgbClr val="C00000"/>
        </a:solidFill>
      </dgm:spPr>
      <dgm:t>
        <a:bodyPr/>
        <a:lstStyle/>
        <a:p>
          <a:pPr rtl="0"/>
          <a:r>
            <a:rPr lang="es-MX"/>
            <a:t>2. Promoción de la lectura y animación lectora.</a:t>
          </a:r>
        </a:p>
      </dgm:t>
    </dgm:pt>
    <dgm:pt modelId="{BCD7C138-978E-4ACF-9887-0D5CD7C2F4F1}" type="parTrans" cxnId="{C9A9D7F5-94B4-464A-8D3C-B05C10AAFEDA}">
      <dgm:prSet/>
      <dgm:spPr/>
      <dgm:t>
        <a:bodyPr/>
        <a:lstStyle/>
        <a:p>
          <a:endParaRPr lang="es-MX"/>
        </a:p>
      </dgm:t>
    </dgm:pt>
    <dgm:pt modelId="{C4C22521-0D7A-4945-BDF5-23CD753295EC}" type="sibTrans" cxnId="{C9A9D7F5-94B4-464A-8D3C-B05C10AAFEDA}">
      <dgm:prSet/>
      <dgm:spPr/>
      <dgm:t>
        <a:bodyPr/>
        <a:lstStyle/>
        <a:p>
          <a:endParaRPr lang="es-MX"/>
        </a:p>
      </dgm:t>
    </dgm:pt>
    <dgm:pt modelId="{9614B676-CB5B-42C6-9B99-479E2EC99207}">
      <dgm:prSet/>
      <dgm:spPr/>
      <dgm:t>
        <a:bodyPr/>
        <a:lstStyle/>
        <a:p>
          <a:pPr rtl="0"/>
          <a:r>
            <a:rPr lang="es-MX"/>
            <a:t>Promoción=Lectura y sociedad.</a:t>
          </a:r>
        </a:p>
      </dgm:t>
    </dgm:pt>
    <dgm:pt modelId="{B61D3415-732A-4790-B37F-2FD800ED1855}" type="parTrans" cxnId="{4F624015-8626-475D-ADEB-3792094F06D1}">
      <dgm:prSet/>
      <dgm:spPr/>
      <dgm:t>
        <a:bodyPr/>
        <a:lstStyle/>
        <a:p>
          <a:endParaRPr lang="es-MX"/>
        </a:p>
      </dgm:t>
    </dgm:pt>
    <dgm:pt modelId="{252E59BA-AB92-45C3-B02F-CD222A9FE97F}" type="sibTrans" cxnId="{4F624015-8626-475D-ADEB-3792094F06D1}">
      <dgm:prSet/>
      <dgm:spPr/>
      <dgm:t>
        <a:bodyPr/>
        <a:lstStyle/>
        <a:p>
          <a:endParaRPr lang="es-MX"/>
        </a:p>
      </dgm:t>
    </dgm:pt>
    <dgm:pt modelId="{74A9D213-1B4D-46CB-9E8E-2B18D483BE97}">
      <dgm:prSet/>
      <dgm:spPr/>
      <dgm:t>
        <a:bodyPr/>
        <a:lstStyle/>
        <a:p>
          <a:pPr rtl="0"/>
          <a:r>
            <a:rPr lang="es-MX"/>
            <a:t>La figura del mediador.</a:t>
          </a:r>
        </a:p>
      </dgm:t>
    </dgm:pt>
    <dgm:pt modelId="{58E43D95-7D20-4E3A-8028-9A130951730C}" type="parTrans" cxnId="{691D8B6F-A747-431D-85A3-CB13EEE7C1D5}">
      <dgm:prSet/>
      <dgm:spPr/>
      <dgm:t>
        <a:bodyPr/>
        <a:lstStyle/>
        <a:p>
          <a:endParaRPr lang="es-MX"/>
        </a:p>
      </dgm:t>
    </dgm:pt>
    <dgm:pt modelId="{9A24A052-526D-4836-B155-72E5D0AE0C2D}" type="sibTrans" cxnId="{691D8B6F-A747-431D-85A3-CB13EEE7C1D5}">
      <dgm:prSet/>
      <dgm:spPr/>
      <dgm:t>
        <a:bodyPr/>
        <a:lstStyle/>
        <a:p>
          <a:endParaRPr lang="es-MX"/>
        </a:p>
      </dgm:t>
    </dgm:pt>
    <dgm:pt modelId="{8FE4D25C-292D-49E7-BA28-2D02BC6367E2}">
      <dgm:prSet/>
      <dgm:spPr/>
      <dgm:t>
        <a:bodyPr/>
        <a:lstStyle/>
        <a:p>
          <a:pPr rtl="0"/>
          <a:r>
            <a:rPr lang="es-MX"/>
            <a:t>Animación: ámbitos, estrategias y técnicas de la lectura.</a:t>
          </a:r>
        </a:p>
      </dgm:t>
    </dgm:pt>
    <dgm:pt modelId="{1C1C5083-8727-4A72-B159-CF9A8F62C784}" type="parTrans" cxnId="{F0B03386-B7E5-4E48-BAEF-6F9A06170CC6}">
      <dgm:prSet/>
      <dgm:spPr/>
      <dgm:t>
        <a:bodyPr/>
        <a:lstStyle/>
        <a:p>
          <a:endParaRPr lang="es-MX"/>
        </a:p>
      </dgm:t>
    </dgm:pt>
    <dgm:pt modelId="{D79FC8AB-F4BB-48B1-A3A3-29A26783B9B2}" type="sibTrans" cxnId="{F0B03386-B7E5-4E48-BAEF-6F9A06170CC6}">
      <dgm:prSet/>
      <dgm:spPr/>
      <dgm:t>
        <a:bodyPr/>
        <a:lstStyle/>
        <a:p>
          <a:endParaRPr lang="es-MX"/>
        </a:p>
      </dgm:t>
    </dgm:pt>
    <dgm:pt modelId="{3E282277-79DE-4922-A15F-24324F26282C}" type="pres">
      <dgm:prSet presAssocID="{B8826AF7-96AB-48BC-8435-AC66282220B8}" presName="linear" presStyleCnt="0">
        <dgm:presLayoutVars>
          <dgm:animLvl val="lvl"/>
          <dgm:resizeHandles val="exact"/>
        </dgm:presLayoutVars>
      </dgm:prSet>
      <dgm:spPr/>
    </dgm:pt>
    <dgm:pt modelId="{FD052FC3-B801-4B5F-8C75-EBDFD5406A94}" type="pres">
      <dgm:prSet presAssocID="{2D06CC9E-DE82-489A-8052-F841A3440561}" presName="parentText" presStyleLbl="node1" presStyleIdx="0" presStyleCnt="1">
        <dgm:presLayoutVars>
          <dgm:chMax val="0"/>
          <dgm:bulletEnabled val="1"/>
        </dgm:presLayoutVars>
      </dgm:prSet>
      <dgm:spPr/>
    </dgm:pt>
    <dgm:pt modelId="{65EEC52A-9B75-4BB0-BE00-CCB3FE352B7D}" type="pres">
      <dgm:prSet presAssocID="{2D06CC9E-DE82-489A-8052-F841A3440561}" presName="childText" presStyleLbl="revTx" presStyleIdx="0" presStyleCnt="1">
        <dgm:presLayoutVars>
          <dgm:bulletEnabled val="1"/>
        </dgm:presLayoutVars>
      </dgm:prSet>
      <dgm:spPr/>
    </dgm:pt>
  </dgm:ptLst>
  <dgm:cxnLst>
    <dgm:cxn modelId="{4F624015-8626-475D-ADEB-3792094F06D1}" srcId="{2D06CC9E-DE82-489A-8052-F841A3440561}" destId="{9614B676-CB5B-42C6-9B99-479E2EC99207}" srcOrd="0" destOrd="0" parTransId="{B61D3415-732A-4790-B37F-2FD800ED1855}" sibTransId="{252E59BA-AB92-45C3-B02F-CD222A9FE97F}"/>
    <dgm:cxn modelId="{16F80419-6102-4DE3-8A96-312EBB6C84B0}" type="presOf" srcId="{2D06CC9E-DE82-489A-8052-F841A3440561}" destId="{FD052FC3-B801-4B5F-8C75-EBDFD5406A94}" srcOrd="0" destOrd="0" presId="urn:microsoft.com/office/officeart/2005/8/layout/vList2"/>
    <dgm:cxn modelId="{FC966F6B-D528-4716-B8ED-288D1B5C96BD}" type="presOf" srcId="{B8826AF7-96AB-48BC-8435-AC66282220B8}" destId="{3E282277-79DE-4922-A15F-24324F26282C}" srcOrd="0" destOrd="0" presId="urn:microsoft.com/office/officeart/2005/8/layout/vList2"/>
    <dgm:cxn modelId="{691D8B6F-A747-431D-85A3-CB13EEE7C1D5}" srcId="{2D06CC9E-DE82-489A-8052-F841A3440561}" destId="{74A9D213-1B4D-46CB-9E8E-2B18D483BE97}" srcOrd="1" destOrd="0" parTransId="{58E43D95-7D20-4E3A-8028-9A130951730C}" sibTransId="{9A24A052-526D-4836-B155-72E5D0AE0C2D}"/>
    <dgm:cxn modelId="{F0B03386-B7E5-4E48-BAEF-6F9A06170CC6}" srcId="{2D06CC9E-DE82-489A-8052-F841A3440561}" destId="{8FE4D25C-292D-49E7-BA28-2D02BC6367E2}" srcOrd="2" destOrd="0" parTransId="{1C1C5083-8727-4A72-B159-CF9A8F62C784}" sibTransId="{D79FC8AB-F4BB-48B1-A3A3-29A26783B9B2}"/>
    <dgm:cxn modelId="{ED5D1A91-F9B2-4D79-BFCC-96D1392D94DA}" type="presOf" srcId="{74A9D213-1B4D-46CB-9E8E-2B18D483BE97}" destId="{65EEC52A-9B75-4BB0-BE00-CCB3FE352B7D}" srcOrd="0" destOrd="1" presId="urn:microsoft.com/office/officeart/2005/8/layout/vList2"/>
    <dgm:cxn modelId="{02AE9DA7-0E00-48A3-94AA-91868BCC356C}" type="presOf" srcId="{9614B676-CB5B-42C6-9B99-479E2EC99207}" destId="{65EEC52A-9B75-4BB0-BE00-CCB3FE352B7D}" srcOrd="0" destOrd="0" presId="urn:microsoft.com/office/officeart/2005/8/layout/vList2"/>
    <dgm:cxn modelId="{19A110C3-E2E3-4466-84D7-978353D95EE0}" type="presOf" srcId="{8FE4D25C-292D-49E7-BA28-2D02BC6367E2}" destId="{65EEC52A-9B75-4BB0-BE00-CCB3FE352B7D}" srcOrd="0" destOrd="2" presId="urn:microsoft.com/office/officeart/2005/8/layout/vList2"/>
    <dgm:cxn modelId="{C9A9D7F5-94B4-464A-8D3C-B05C10AAFEDA}" srcId="{B8826AF7-96AB-48BC-8435-AC66282220B8}" destId="{2D06CC9E-DE82-489A-8052-F841A3440561}" srcOrd="0" destOrd="0" parTransId="{BCD7C138-978E-4ACF-9887-0D5CD7C2F4F1}" sibTransId="{C4C22521-0D7A-4945-BDF5-23CD753295EC}"/>
    <dgm:cxn modelId="{327ECA59-A5B1-4CFE-93B8-97966A5AE3BA}" type="presParOf" srcId="{3E282277-79DE-4922-A15F-24324F26282C}" destId="{FD052FC3-B801-4B5F-8C75-EBDFD5406A94}" srcOrd="0" destOrd="0" presId="urn:microsoft.com/office/officeart/2005/8/layout/vList2"/>
    <dgm:cxn modelId="{D33F8E32-7FD6-44CA-9A91-7C43BDBCC3D5}" type="presParOf" srcId="{3E282277-79DE-4922-A15F-24324F26282C}" destId="{65EEC52A-9B75-4BB0-BE00-CCB3FE352B7D}"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08B43D5-7DA7-4BCA-9D16-8DEF9983929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F59CB1F-3995-403F-9263-76B2DDC3371E}">
      <dgm:prSet/>
      <dgm:spPr>
        <a:solidFill>
          <a:srgbClr val="0070C0"/>
        </a:solidFill>
      </dgm:spPr>
      <dgm:t>
        <a:bodyPr/>
        <a:lstStyle/>
        <a:p>
          <a:pPr rtl="0"/>
          <a:r>
            <a:rPr lang="es-MX" dirty="0"/>
            <a:t>1. Tratamiento didáctico de la literatura: </a:t>
          </a:r>
        </a:p>
      </dgm:t>
    </dgm:pt>
    <dgm:pt modelId="{AD3CF9B6-1D84-4EB9-8B3B-AE857F7C9083}" type="parTrans" cxnId="{E4086919-520D-4800-8619-D0C91134F578}">
      <dgm:prSet/>
      <dgm:spPr/>
      <dgm:t>
        <a:bodyPr/>
        <a:lstStyle/>
        <a:p>
          <a:endParaRPr lang="es-MX"/>
        </a:p>
      </dgm:t>
    </dgm:pt>
    <dgm:pt modelId="{B6CF127F-5E81-40E3-AA80-991B0A57C870}" type="sibTrans" cxnId="{E4086919-520D-4800-8619-D0C91134F578}">
      <dgm:prSet/>
      <dgm:spPr/>
      <dgm:t>
        <a:bodyPr/>
        <a:lstStyle/>
        <a:p>
          <a:endParaRPr lang="es-MX"/>
        </a:p>
      </dgm:t>
    </dgm:pt>
    <dgm:pt modelId="{879B4147-7B4F-4CC4-B281-470B778D363A}">
      <dgm:prSet/>
      <dgm:spPr/>
      <dgm:t>
        <a:bodyPr/>
        <a:lstStyle/>
        <a:p>
          <a:pPr rtl="0"/>
          <a:r>
            <a:rPr lang="es-MX"/>
            <a:t>Formación en competencia literaria.</a:t>
          </a:r>
        </a:p>
      </dgm:t>
    </dgm:pt>
    <dgm:pt modelId="{BEBC9725-DA71-4E3B-A2C3-01D320BFF7E5}" type="parTrans" cxnId="{BC486880-EB16-4701-A0FD-01E24681C4C3}">
      <dgm:prSet/>
      <dgm:spPr/>
      <dgm:t>
        <a:bodyPr/>
        <a:lstStyle/>
        <a:p>
          <a:endParaRPr lang="es-MX"/>
        </a:p>
      </dgm:t>
    </dgm:pt>
    <dgm:pt modelId="{713FEDF1-B357-461C-9A1F-76B5125A5236}" type="sibTrans" cxnId="{BC486880-EB16-4701-A0FD-01E24681C4C3}">
      <dgm:prSet/>
      <dgm:spPr/>
      <dgm:t>
        <a:bodyPr/>
        <a:lstStyle/>
        <a:p>
          <a:endParaRPr lang="es-MX"/>
        </a:p>
      </dgm:t>
    </dgm:pt>
    <dgm:pt modelId="{ABF87174-C053-4DA4-BB17-FE69B4B3E809}">
      <dgm:prSet/>
      <dgm:spPr/>
      <dgm:t>
        <a:bodyPr/>
        <a:lstStyle/>
        <a:p>
          <a:pPr rtl="0"/>
          <a:r>
            <a:rPr lang="es-MX"/>
            <a:t>Literatura y creatividad: leer y escribir, leer y crear en las artes.</a:t>
          </a:r>
        </a:p>
      </dgm:t>
    </dgm:pt>
    <dgm:pt modelId="{4890E60A-350E-41B2-9E5D-80D5FAC7C392}" type="parTrans" cxnId="{61DD5244-1A60-4685-9BA8-908FC65E67F1}">
      <dgm:prSet/>
      <dgm:spPr/>
      <dgm:t>
        <a:bodyPr/>
        <a:lstStyle/>
        <a:p>
          <a:endParaRPr lang="es-MX"/>
        </a:p>
      </dgm:t>
    </dgm:pt>
    <dgm:pt modelId="{5F24FA4A-30C6-4934-B3C6-B244BAFFEC65}" type="sibTrans" cxnId="{61DD5244-1A60-4685-9BA8-908FC65E67F1}">
      <dgm:prSet/>
      <dgm:spPr/>
      <dgm:t>
        <a:bodyPr/>
        <a:lstStyle/>
        <a:p>
          <a:endParaRPr lang="es-MX"/>
        </a:p>
      </dgm:t>
    </dgm:pt>
    <dgm:pt modelId="{06C71CC9-BD7D-4C44-8AE6-70EB51684F31}">
      <dgm:prSet/>
      <dgm:spPr/>
      <dgm:t>
        <a:bodyPr/>
        <a:lstStyle/>
        <a:p>
          <a:pPr rtl="0"/>
          <a:r>
            <a:rPr lang="es-MX"/>
            <a:t>Selección de materiales.</a:t>
          </a:r>
        </a:p>
      </dgm:t>
    </dgm:pt>
    <dgm:pt modelId="{D5C6A593-2331-43BA-90F5-11D3FF8279B7}" type="parTrans" cxnId="{4C805A8F-B230-46BE-9295-CC5A8306151D}">
      <dgm:prSet/>
      <dgm:spPr/>
      <dgm:t>
        <a:bodyPr/>
        <a:lstStyle/>
        <a:p>
          <a:endParaRPr lang="es-MX"/>
        </a:p>
      </dgm:t>
    </dgm:pt>
    <dgm:pt modelId="{93B3128A-9E95-4BC3-AF84-B04C09168FBC}" type="sibTrans" cxnId="{4C805A8F-B230-46BE-9295-CC5A8306151D}">
      <dgm:prSet/>
      <dgm:spPr/>
      <dgm:t>
        <a:bodyPr/>
        <a:lstStyle/>
        <a:p>
          <a:endParaRPr lang="es-MX"/>
        </a:p>
      </dgm:t>
    </dgm:pt>
    <dgm:pt modelId="{972DC242-3426-4372-A69C-76A3290A5620}">
      <dgm:prSet/>
      <dgm:spPr/>
      <dgm:t>
        <a:bodyPr/>
        <a:lstStyle/>
        <a:p>
          <a:pPr rtl="0"/>
          <a:r>
            <a:rPr lang="es-MX"/>
            <a:t>Determinar el objetivo del curso.</a:t>
          </a:r>
        </a:p>
      </dgm:t>
    </dgm:pt>
    <dgm:pt modelId="{27AAF70C-8E2A-46B1-93E5-4E71F5806C98}" type="parTrans" cxnId="{2DE4A3E8-B068-45C7-8960-5D4DDBB423FC}">
      <dgm:prSet/>
      <dgm:spPr/>
      <dgm:t>
        <a:bodyPr/>
        <a:lstStyle/>
        <a:p>
          <a:endParaRPr lang="es-MX"/>
        </a:p>
      </dgm:t>
    </dgm:pt>
    <dgm:pt modelId="{CC1F4468-1C13-48CB-9F94-F4D02980C529}" type="sibTrans" cxnId="{2DE4A3E8-B068-45C7-8960-5D4DDBB423FC}">
      <dgm:prSet/>
      <dgm:spPr/>
      <dgm:t>
        <a:bodyPr/>
        <a:lstStyle/>
        <a:p>
          <a:endParaRPr lang="es-MX"/>
        </a:p>
      </dgm:t>
    </dgm:pt>
    <dgm:pt modelId="{145033C3-89A7-48FD-9E5C-FDCE2CE4E9AC}">
      <dgm:prSet/>
      <dgm:spPr/>
      <dgm:t>
        <a:bodyPr/>
        <a:lstStyle/>
        <a:p>
          <a:pPr rtl="0"/>
          <a:r>
            <a:rPr lang="es-MX"/>
            <a:t>Determinar las características del público lector.</a:t>
          </a:r>
        </a:p>
      </dgm:t>
    </dgm:pt>
    <dgm:pt modelId="{AD9B15B2-6617-4FE1-9DE3-F10116165E37}" type="parTrans" cxnId="{E1105151-228A-480D-AF84-9D27253FBC71}">
      <dgm:prSet/>
      <dgm:spPr/>
      <dgm:t>
        <a:bodyPr/>
        <a:lstStyle/>
        <a:p>
          <a:endParaRPr lang="es-MX"/>
        </a:p>
      </dgm:t>
    </dgm:pt>
    <dgm:pt modelId="{3F30575D-1261-4E11-8D5B-E8154E45742E}" type="sibTrans" cxnId="{E1105151-228A-480D-AF84-9D27253FBC71}">
      <dgm:prSet/>
      <dgm:spPr/>
      <dgm:t>
        <a:bodyPr/>
        <a:lstStyle/>
        <a:p>
          <a:endParaRPr lang="es-MX"/>
        </a:p>
      </dgm:t>
    </dgm:pt>
    <dgm:pt modelId="{4320635E-E0BF-4EE2-A003-0B75C4E6D5BB}">
      <dgm:prSet/>
      <dgm:spPr/>
      <dgm:t>
        <a:bodyPr/>
        <a:lstStyle/>
        <a:p>
          <a:pPr rtl="0"/>
          <a:r>
            <a:rPr lang="es-MX"/>
            <a:t>Analizar las ediciones.</a:t>
          </a:r>
        </a:p>
      </dgm:t>
    </dgm:pt>
    <dgm:pt modelId="{7CB6B33F-08D8-4956-B548-B7BE3A336FD5}" type="parTrans" cxnId="{1595F6AD-8568-4BDF-AFA1-480B45FECF0D}">
      <dgm:prSet/>
      <dgm:spPr/>
      <dgm:t>
        <a:bodyPr/>
        <a:lstStyle/>
        <a:p>
          <a:endParaRPr lang="es-MX"/>
        </a:p>
      </dgm:t>
    </dgm:pt>
    <dgm:pt modelId="{CD288EB3-B5AB-4872-A495-AF9E6E2CFCAD}" type="sibTrans" cxnId="{1595F6AD-8568-4BDF-AFA1-480B45FECF0D}">
      <dgm:prSet/>
      <dgm:spPr/>
      <dgm:t>
        <a:bodyPr/>
        <a:lstStyle/>
        <a:p>
          <a:endParaRPr lang="es-MX"/>
        </a:p>
      </dgm:t>
    </dgm:pt>
    <dgm:pt modelId="{75F577F8-40C6-4F50-9862-ABF21C09B683}">
      <dgm:prSet/>
      <dgm:spPr/>
      <dgm:t>
        <a:bodyPr/>
        <a:lstStyle/>
        <a:p>
          <a:pPr rtl="0"/>
          <a:r>
            <a:rPr lang="es-MX"/>
            <a:t>Preparar el programa de lecturas.</a:t>
          </a:r>
        </a:p>
      </dgm:t>
    </dgm:pt>
    <dgm:pt modelId="{3EC39C23-C106-4897-8E0B-C15169CC00B4}" type="parTrans" cxnId="{0082A964-DB25-4B15-B264-F2D13E891647}">
      <dgm:prSet/>
      <dgm:spPr/>
      <dgm:t>
        <a:bodyPr/>
        <a:lstStyle/>
        <a:p>
          <a:endParaRPr lang="es-MX"/>
        </a:p>
      </dgm:t>
    </dgm:pt>
    <dgm:pt modelId="{180A62E1-1309-4D71-BD10-F3A6AA9E81EA}" type="sibTrans" cxnId="{0082A964-DB25-4B15-B264-F2D13E891647}">
      <dgm:prSet/>
      <dgm:spPr/>
      <dgm:t>
        <a:bodyPr/>
        <a:lstStyle/>
        <a:p>
          <a:endParaRPr lang="es-MX"/>
        </a:p>
      </dgm:t>
    </dgm:pt>
    <dgm:pt modelId="{FDE34B5E-D80B-4F41-9DA7-54734751A457}" type="pres">
      <dgm:prSet presAssocID="{308B43D5-7DA7-4BCA-9D16-8DEF99839295}" presName="linear" presStyleCnt="0">
        <dgm:presLayoutVars>
          <dgm:animLvl val="lvl"/>
          <dgm:resizeHandles val="exact"/>
        </dgm:presLayoutVars>
      </dgm:prSet>
      <dgm:spPr/>
    </dgm:pt>
    <dgm:pt modelId="{14E76F71-75AB-42A5-A62F-8829BE0C85E5}" type="pres">
      <dgm:prSet presAssocID="{5F59CB1F-3995-403F-9263-76B2DDC3371E}" presName="parentText" presStyleLbl="node1" presStyleIdx="0" presStyleCnt="1" custLinFactNeighborX="16062" custLinFactNeighborY="-4637">
        <dgm:presLayoutVars>
          <dgm:chMax val="0"/>
          <dgm:bulletEnabled val="1"/>
        </dgm:presLayoutVars>
      </dgm:prSet>
      <dgm:spPr/>
    </dgm:pt>
    <dgm:pt modelId="{5D2B92EB-911E-4157-BC70-85FD553FD03D}" type="pres">
      <dgm:prSet presAssocID="{5F59CB1F-3995-403F-9263-76B2DDC3371E}" presName="childText" presStyleLbl="revTx" presStyleIdx="0" presStyleCnt="1">
        <dgm:presLayoutVars>
          <dgm:bulletEnabled val="1"/>
        </dgm:presLayoutVars>
      </dgm:prSet>
      <dgm:spPr/>
    </dgm:pt>
  </dgm:ptLst>
  <dgm:cxnLst>
    <dgm:cxn modelId="{F2B80D05-33A8-4E54-A649-53D177C632BD}" type="presOf" srcId="{145033C3-89A7-48FD-9E5C-FDCE2CE4E9AC}" destId="{5D2B92EB-911E-4157-BC70-85FD553FD03D}" srcOrd="0" destOrd="4" presId="urn:microsoft.com/office/officeart/2005/8/layout/vList2"/>
    <dgm:cxn modelId="{77E9A716-3EAF-499C-9B1E-2EB0964DD20B}" type="presOf" srcId="{4320635E-E0BF-4EE2-A003-0B75C4E6D5BB}" destId="{5D2B92EB-911E-4157-BC70-85FD553FD03D}" srcOrd="0" destOrd="5" presId="urn:microsoft.com/office/officeart/2005/8/layout/vList2"/>
    <dgm:cxn modelId="{8CB17E17-9C87-4A3F-9E16-B87BEE121EA6}" type="presOf" srcId="{308B43D5-7DA7-4BCA-9D16-8DEF99839295}" destId="{FDE34B5E-D80B-4F41-9DA7-54734751A457}" srcOrd="0" destOrd="0" presId="urn:microsoft.com/office/officeart/2005/8/layout/vList2"/>
    <dgm:cxn modelId="{E4086919-520D-4800-8619-D0C91134F578}" srcId="{308B43D5-7DA7-4BCA-9D16-8DEF99839295}" destId="{5F59CB1F-3995-403F-9263-76B2DDC3371E}" srcOrd="0" destOrd="0" parTransId="{AD3CF9B6-1D84-4EB9-8B3B-AE857F7C9083}" sibTransId="{B6CF127F-5E81-40E3-AA80-991B0A57C870}"/>
    <dgm:cxn modelId="{4081E231-0992-4E21-9E07-86BD428083F2}" type="presOf" srcId="{879B4147-7B4F-4CC4-B281-470B778D363A}" destId="{5D2B92EB-911E-4157-BC70-85FD553FD03D}" srcOrd="0" destOrd="0" presId="urn:microsoft.com/office/officeart/2005/8/layout/vList2"/>
    <dgm:cxn modelId="{0A53B23B-5ECE-4270-9384-A2842B22E4BA}" type="presOf" srcId="{972DC242-3426-4372-A69C-76A3290A5620}" destId="{5D2B92EB-911E-4157-BC70-85FD553FD03D}" srcOrd="0" destOrd="3" presId="urn:microsoft.com/office/officeart/2005/8/layout/vList2"/>
    <dgm:cxn modelId="{61DD5244-1A60-4685-9BA8-908FC65E67F1}" srcId="{5F59CB1F-3995-403F-9263-76B2DDC3371E}" destId="{ABF87174-C053-4DA4-BB17-FE69B4B3E809}" srcOrd="1" destOrd="0" parTransId="{4890E60A-350E-41B2-9E5D-80D5FAC7C392}" sibTransId="{5F24FA4A-30C6-4934-B3C6-B244BAFFEC65}"/>
    <dgm:cxn modelId="{0082A964-DB25-4B15-B264-F2D13E891647}" srcId="{5F59CB1F-3995-403F-9263-76B2DDC3371E}" destId="{75F577F8-40C6-4F50-9862-ABF21C09B683}" srcOrd="6" destOrd="0" parTransId="{3EC39C23-C106-4897-8E0B-C15169CC00B4}" sibTransId="{180A62E1-1309-4D71-BD10-F3A6AA9E81EA}"/>
    <dgm:cxn modelId="{E1105151-228A-480D-AF84-9D27253FBC71}" srcId="{5F59CB1F-3995-403F-9263-76B2DDC3371E}" destId="{145033C3-89A7-48FD-9E5C-FDCE2CE4E9AC}" srcOrd="4" destOrd="0" parTransId="{AD9B15B2-6617-4FE1-9DE3-F10116165E37}" sibTransId="{3F30575D-1261-4E11-8D5B-E8154E45742E}"/>
    <dgm:cxn modelId="{89B9E851-14A3-4FFF-B729-14DE7F716295}" type="presOf" srcId="{5F59CB1F-3995-403F-9263-76B2DDC3371E}" destId="{14E76F71-75AB-42A5-A62F-8829BE0C85E5}" srcOrd="0" destOrd="0" presId="urn:microsoft.com/office/officeart/2005/8/layout/vList2"/>
    <dgm:cxn modelId="{9E74DC76-854E-4AAC-B5FB-AC902F0F1B72}" type="presOf" srcId="{06C71CC9-BD7D-4C44-8AE6-70EB51684F31}" destId="{5D2B92EB-911E-4157-BC70-85FD553FD03D}" srcOrd="0" destOrd="2" presId="urn:microsoft.com/office/officeart/2005/8/layout/vList2"/>
    <dgm:cxn modelId="{BC486880-EB16-4701-A0FD-01E24681C4C3}" srcId="{5F59CB1F-3995-403F-9263-76B2DDC3371E}" destId="{879B4147-7B4F-4CC4-B281-470B778D363A}" srcOrd="0" destOrd="0" parTransId="{BEBC9725-DA71-4E3B-A2C3-01D320BFF7E5}" sibTransId="{713FEDF1-B357-461C-9A1F-76B5125A5236}"/>
    <dgm:cxn modelId="{4C805A8F-B230-46BE-9295-CC5A8306151D}" srcId="{5F59CB1F-3995-403F-9263-76B2DDC3371E}" destId="{06C71CC9-BD7D-4C44-8AE6-70EB51684F31}" srcOrd="2" destOrd="0" parTransId="{D5C6A593-2331-43BA-90F5-11D3FF8279B7}" sibTransId="{93B3128A-9E95-4BC3-AF84-B04C09168FBC}"/>
    <dgm:cxn modelId="{E56883A8-B6AB-48F4-9E73-E26AA79967FF}" type="presOf" srcId="{ABF87174-C053-4DA4-BB17-FE69B4B3E809}" destId="{5D2B92EB-911E-4157-BC70-85FD553FD03D}" srcOrd="0" destOrd="1" presId="urn:microsoft.com/office/officeart/2005/8/layout/vList2"/>
    <dgm:cxn modelId="{1595F6AD-8568-4BDF-AFA1-480B45FECF0D}" srcId="{5F59CB1F-3995-403F-9263-76B2DDC3371E}" destId="{4320635E-E0BF-4EE2-A003-0B75C4E6D5BB}" srcOrd="5" destOrd="0" parTransId="{7CB6B33F-08D8-4956-B548-B7BE3A336FD5}" sibTransId="{CD288EB3-B5AB-4872-A495-AF9E6E2CFCAD}"/>
    <dgm:cxn modelId="{FF3027CE-8E17-4FED-9B06-535CEAD760AE}" type="presOf" srcId="{75F577F8-40C6-4F50-9862-ABF21C09B683}" destId="{5D2B92EB-911E-4157-BC70-85FD553FD03D}" srcOrd="0" destOrd="6" presId="urn:microsoft.com/office/officeart/2005/8/layout/vList2"/>
    <dgm:cxn modelId="{2DE4A3E8-B068-45C7-8960-5D4DDBB423FC}" srcId="{5F59CB1F-3995-403F-9263-76B2DDC3371E}" destId="{972DC242-3426-4372-A69C-76A3290A5620}" srcOrd="3" destOrd="0" parTransId="{27AAF70C-8E2A-46B1-93E5-4E71F5806C98}" sibTransId="{CC1F4468-1C13-48CB-9F94-F4D02980C529}"/>
    <dgm:cxn modelId="{D27CFED4-F02A-41DA-9D3C-B84394C135E0}" type="presParOf" srcId="{FDE34B5E-D80B-4F41-9DA7-54734751A457}" destId="{14E76F71-75AB-42A5-A62F-8829BE0C85E5}" srcOrd="0" destOrd="0" presId="urn:microsoft.com/office/officeart/2005/8/layout/vList2"/>
    <dgm:cxn modelId="{5AC335AD-FD56-4F7C-9DC4-CBEB158A1CF5}" type="presParOf" srcId="{FDE34B5E-D80B-4F41-9DA7-54734751A457}" destId="{5D2B92EB-911E-4157-BC70-85FD553FD03D}"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359ED26-25DB-47A7-95D4-A6300B0F5D82}"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MX"/>
        </a:p>
      </dgm:t>
    </dgm:pt>
    <dgm:pt modelId="{E1E312F5-DAED-4B6A-A15E-72F9390383CB}">
      <dgm:prSet/>
      <dgm:spPr/>
      <dgm:t>
        <a:bodyPr/>
        <a:lstStyle/>
        <a:p>
          <a:pPr rtl="0"/>
          <a:r>
            <a:rPr lang="es-MX" baseline="0"/>
            <a:t>OBRAS LITERARIAS INFANTILES Y JUVENILES</a:t>
          </a:r>
          <a:endParaRPr lang="es-MX"/>
        </a:p>
      </dgm:t>
    </dgm:pt>
    <dgm:pt modelId="{479C7D5D-558E-47A2-A347-C5580D31A877}" type="parTrans" cxnId="{7A8E1474-2FA8-499F-9003-46B513AC6824}">
      <dgm:prSet/>
      <dgm:spPr/>
      <dgm:t>
        <a:bodyPr/>
        <a:lstStyle/>
        <a:p>
          <a:endParaRPr lang="es-MX"/>
        </a:p>
      </dgm:t>
    </dgm:pt>
    <dgm:pt modelId="{700A7920-6ABF-4C73-946A-6BBDA7EA6EEE}" type="sibTrans" cxnId="{7A8E1474-2FA8-499F-9003-46B513AC6824}">
      <dgm:prSet/>
      <dgm:spPr/>
      <dgm:t>
        <a:bodyPr/>
        <a:lstStyle/>
        <a:p>
          <a:endParaRPr lang="es-MX"/>
        </a:p>
      </dgm:t>
    </dgm:pt>
    <dgm:pt modelId="{AEF38BB8-BCBE-4D12-B9FF-833A587E3E67}" type="pres">
      <dgm:prSet presAssocID="{1359ED26-25DB-47A7-95D4-A6300B0F5D82}" presName="CompostProcess" presStyleCnt="0">
        <dgm:presLayoutVars>
          <dgm:dir/>
          <dgm:resizeHandles val="exact"/>
        </dgm:presLayoutVars>
      </dgm:prSet>
      <dgm:spPr/>
    </dgm:pt>
    <dgm:pt modelId="{C18739CD-2C79-4357-801D-95039EEE5D8B}" type="pres">
      <dgm:prSet presAssocID="{1359ED26-25DB-47A7-95D4-A6300B0F5D82}" presName="arrow" presStyleLbl="bgShp" presStyleIdx="0" presStyleCnt="1" custLinFactNeighborX="-17262" custLinFactNeighborY="-7295"/>
      <dgm:spPr/>
    </dgm:pt>
    <dgm:pt modelId="{13F3C88B-0E38-4B4F-A7D7-090366319055}" type="pres">
      <dgm:prSet presAssocID="{1359ED26-25DB-47A7-95D4-A6300B0F5D82}" presName="linearProcess" presStyleCnt="0"/>
      <dgm:spPr/>
    </dgm:pt>
    <dgm:pt modelId="{F94D20EB-34B4-48ED-8FA6-BCB7C184513A}" type="pres">
      <dgm:prSet presAssocID="{E1E312F5-DAED-4B6A-A15E-72F9390383CB}" presName="textNode" presStyleLbl="node1" presStyleIdx="0" presStyleCnt="1">
        <dgm:presLayoutVars>
          <dgm:bulletEnabled val="1"/>
        </dgm:presLayoutVars>
      </dgm:prSet>
      <dgm:spPr/>
    </dgm:pt>
  </dgm:ptLst>
  <dgm:cxnLst>
    <dgm:cxn modelId="{0EA23C3D-EBD6-45F8-B975-D8D7B94CBEF2}" type="presOf" srcId="{E1E312F5-DAED-4B6A-A15E-72F9390383CB}" destId="{F94D20EB-34B4-48ED-8FA6-BCB7C184513A}" srcOrd="0" destOrd="0" presId="urn:microsoft.com/office/officeart/2005/8/layout/hProcess9"/>
    <dgm:cxn modelId="{7A8E1474-2FA8-499F-9003-46B513AC6824}" srcId="{1359ED26-25DB-47A7-95D4-A6300B0F5D82}" destId="{E1E312F5-DAED-4B6A-A15E-72F9390383CB}" srcOrd="0" destOrd="0" parTransId="{479C7D5D-558E-47A2-A347-C5580D31A877}" sibTransId="{700A7920-6ABF-4C73-946A-6BBDA7EA6EEE}"/>
    <dgm:cxn modelId="{920F3B56-16C8-45B2-B7EC-8A5A0898EA4B}" type="presOf" srcId="{1359ED26-25DB-47A7-95D4-A6300B0F5D82}" destId="{AEF38BB8-BCBE-4D12-B9FF-833A587E3E67}" srcOrd="0" destOrd="0" presId="urn:microsoft.com/office/officeart/2005/8/layout/hProcess9"/>
    <dgm:cxn modelId="{57F424B8-8F9E-4A3C-BE51-449C90DBE3F6}" type="presParOf" srcId="{AEF38BB8-BCBE-4D12-B9FF-833A587E3E67}" destId="{C18739CD-2C79-4357-801D-95039EEE5D8B}" srcOrd="0" destOrd="0" presId="urn:microsoft.com/office/officeart/2005/8/layout/hProcess9"/>
    <dgm:cxn modelId="{25C630B2-515B-4424-AC0B-3807380DD881}" type="presParOf" srcId="{AEF38BB8-BCBE-4D12-B9FF-833A587E3E67}" destId="{13F3C88B-0E38-4B4F-A7D7-090366319055}" srcOrd="1" destOrd="0" presId="urn:microsoft.com/office/officeart/2005/8/layout/hProcess9"/>
    <dgm:cxn modelId="{856BE889-D4E8-4598-95AE-2D0F53D4D62A}" type="presParOf" srcId="{13F3C88B-0E38-4B4F-A7D7-090366319055}" destId="{F94D20EB-34B4-48ED-8FA6-BCB7C184513A}"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9EF153C-7AB3-4982-824D-BF6D17843BBE}"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s-MX"/>
        </a:p>
      </dgm:t>
    </dgm:pt>
    <dgm:pt modelId="{EC111B51-973F-4688-BA81-36397D024DA3}">
      <dgm:prSet/>
      <dgm:spPr>
        <a:solidFill>
          <a:srgbClr val="B69C30"/>
        </a:solidFill>
      </dgm:spPr>
      <dgm:t>
        <a:bodyPr/>
        <a:lstStyle/>
        <a:p>
          <a:pPr rtl="0"/>
          <a:r>
            <a:rPr lang="es-MX"/>
            <a:t>Para poner en contacto a los niños lectores con los buenos libros, el mediador debe conocer los mecanismos editoriales por los que se mueve la LIJ, ay que ofrecen informaciones que, sin la suficiente capacidad para su análisis, puede provocar confusiones.</a:t>
          </a:r>
        </a:p>
      </dgm:t>
    </dgm:pt>
    <dgm:pt modelId="{5E0AE756-8121-4717-92D8-29E4834D8150}" type="parTrans" cxnId="{9EA547E1-D326-4DD3-A311-43B91C058665}">
      <dgm:prSet/>
      <dgm:spPr/>
      <dgm:t>
        <a:bodyPr/>
        <a:lstStyle/>
        <a:p>
          <a:endParaRPr lang="es-MX"/>
        </a:p>
      </dgm:t>
    </dgm:pt>
    <dgm:pt modelId="{A607B133-E0B7-48BE-B9DE-D019D57E592E}" type="sibTrans" cxnId="{9EA547E1-D326-4DD3-A311-43B91C058665}">
      <dgm:prSet/>
      <dgm:spPr/>
      <dgm:t>
        <a:bodyPr/>
        <a:lstStyle/>
        <a:p>
          <a:endParaRPr lang="es-MX"/>
        </a:p>
      </dgm:t>
    </dgm:pt>
    <dgm:pt modelId="{E19C7C7F-A250-424F-B34D-56093D14F3F6}">
      <dgm:prSet/>
      <dgm:spPr>
        <a:solidFill>
          <a:srgbClr val="0070C0">
            <a:alpha val="90000"/>
          </a:srgbClr>
        </a:solidFill>
      </dgm:spPr>
      <dgm:t>
        <a:bodyPr/>
        <a:lstStyle/>
        <a:p>
          <a:pPr rtl="0"/>
          <a:r>
            <a:rPr lang="es-MX"/>
            <a:t>Paratextos: informaciones complementarias que aparecen tanto dentro como fuera del libro.</a:t>
          </a:r>
        </a:p>
      </dgm:t>
    </dgm:pt>
    <dgm:pt modelId="{8DDB409F-95D4-4B02-92D3-DB44D33D833A}" type="parTrans" cxnId="{77962A0C-9296-43B1-9F42-B16928B3CC91}">
      <dgm:prSet/>
      <dgm:spPr/>
      <dgm:t>
        <a:bodyPr/>
        <a:lstStyle/>
        <a:p>
          <a:endParaRPr lang="es-MX"/>
        </a:p>
      </dgm:t>
    </dgm:pt>
    <dgm:pt modelId="{C87AFD23-E0E1-479B-8FC7-778C5A5CBD17}" type="sibTrans" cxnId="{77962A0C-9296-43B1-9F42-B16928B3CC91}">
      <dgm:prSet/>
      <dgm:spPr/>
      <dgm:t>
        <a:bodyPr/>
        <a:lstStyle/>
        <a:p>
          <a:endParaRPr lang="es-MX"/>
        </a:p>
      </dgm:t>
    </dgm:pt>
    <dgm:pt modelId="{EC0C1371-F725-4CA8-B4C2-7B5EDBB7EF2E}" type="pres">
      <dgm:prSet presAssocID="{D9EF153C-7AB3-4982-824D-BF6D17843BBE}" presName="Name0" presStyleCnt="0">
        <dgm:presLayoutVars>
          <dgm:dir/>
          <dgm:animLvl val="lvl"/>
          <dgm:resizeHandles val="exact"/>
        </dgm:presLayoutVars>
      </dgm:prSet>
      <dgm:spPr/>
    </dgm:pt>
    <dgm:pt modelId="{2E0C5D2B-2F16-4C1C-A7E3-8641E7AF20F6}" type="pres">
      <dgm:prSet presAssocID="{EC111B51-973F-4688-BA81-36397D024DA3}" presName="linNode" presStyleCnt="0"/>
      <dgm:spPr/>
    </dgm:pt>
    <dgm:pt modelId="{B7E5809F-5FC3-4649-A845-910F7EE5E808}" type="pres">
      <dgm:prSet presAssocID="{EC111B51-973F-4688-BA81-36397D024DA3}" presName="parentText" presStyleLbl="node1" presStyleIdx="0" presStyleCnt="1">
        <dgm:presLayoutVars>
          <dgm:chMax val="1"/>
          <dgm:bulletEnabled val="1"/>
        </dgm:presLayoutVars>
      </dgm:prSet>
      <dgm:spPr/>
    </dgm:pt>
    <dgm:pt modelId="{E80BDA7A-6D3D-4CA0-9BB6-4BA9D354BB3E}" type="pres">
      <dgm:prSet presAssocID="{EC111B51-973F-4688-BA81-36397D024DA3}" presName="descendantText" presStyleLbl="alignAccFollowNode1" presStyleIdx="0" presStyleCnt="1">
        <dgm:presLayoutVars>
          <dgm:bulletEnabled val="1"/>
        </dgm:presLayoutVars>
      </dgm:prSet>
      <dgm:spPr/>
    </dgm:pt>
  </dgm:ptLst>
  <dgm:cxnLst>
    <dgm:cxn modelId="{77962A0C-9296-43B1-9F42-B16928B3CC91}" srcId="{EC111B51-973F-4688-BA81-36397D024DA3}" destId="{E19C7C7F-A250-424F-B34D-56093D14F3F6}" srcOrd="0" destOrd="0" parTransId="{8DDB409F-95D4-4B02-92D3-DB44D33D833A}" sibTransId="{C87AFD23-E0E1-479B-8FC7-778C5A5CBD17}"/>
    <dgm:cxn modelId="{0C91EF12-77D2-48E4-9127-CD7649641893}" type="presOf" srcId="{EC111B51-973F-4688-BA81-36397D024DA3}" destId="{B7E5809F-5FC3-4649-A845-910F7EE5E808}" srcOrd="0" destOrd="0" presId="urn:microsoft.com/office/officeart/2005/8/layout/vList5"/>
    <dgm:cxn modelId="{9EA547E1-D326-4DD3-A311-43B91C058665}" srcId="{D9EF153C-7AB3-4982-824D-BF6D17843BBE}" destId="{EC111B51-973F-4688-BA81-36397D024DA3}" srcOrd="0" destOrd="0" parTransId="{5E0AE756-8121-4717-92D8-29E4834D8150}" sibTransId="{A607B133-E0B7-48BE-B9DE-D019D57E592E}"/>
    <dgm:cxn modelId="{A0A21EEA-8497-4ADA-A884-C43B0EEDDF8A}" type="presOf" srcId="{D9EF153C-7AB3-4982-824D-BF6D17843BBE}" destId="{EC0C1371-F725-4CA8-B4C2-7B5EDBB7EF2E}" srcOrd="0" destOrd="0" presId="urn:microsoft.com/office/officeart/2005/8/layout/vList5"/>
    <dgm:cxn modelId="{2DAC01FA-89D9-4ECD-B46A-C880F5594CFB}" type="presOf" srcId="{E19C7C7F-A250-424F-B34D-56093D14F3F6}" destId="{E80BDA7A-6D3D-4CA0-9BB6-4BA9D354BB3E}" srcOrd="0" destOrd="0" presId="urn:microsoft.com/office/officeart/2005/8/layout/vList5"/>
    <dgm:cxn modelId="{61F339A7-DADF-44CA-8758-3560A0C1ED53}" type="presParOf" srcId="{EC0C1371-F725-4CA8-B4C2-7B5EDBB7EF2E}" destId="{2E0C5D2B-2F16-4C1C-A7E3-8641E7AF20F6}" srcOrd="0" destOrd="0" presId="urn:microsoft.com/office/officeart/2005/8/layout/vList5"/>
    <dgm:cxn modelId="{2C794B9D-9094-4021-ABEA-C90DE72315E5}" type="presParOf" srcId="{2E0C5D2B-2F16-4C1C-A7E3-8641E7AF20F6}" destId="{B7E5809F-5FC3-4649-A845-910F7EE5E808}" srcOrd="0" destOrd="0" presId="urn:microsoft.com/office/officeart/2005/8/layout/vList5"/>
    <dgm:cxn modelId="{DEB69A3A-16ED-4098-B2B8-F293CE548ACA}" type="presParOf" srcId="{2E0C5D2B-2F16-4C1C-A7E3-8641E7AF20F6}" destId="{E80BDA7A-6D3D-4CA0-9BB6-4BA9D354BB3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7ACA446-9462-41AD-B986-949698238D66}" type="doc">
      <dgm:prSet loTypeId="urn:microsoft.com/office/officeart/2005/8/layout/venn1" loCatId="relationship" qsTypeId="urn:microsoft.com/office/officeart/2005/8/quickstyle/simple1" qsCatId="simple" csTypeId="urn:microsoft.com/office/officeart/2005/8/colors/accent1_4" csCatId="accent1" phldr="1"/>
      <dgm:spPr/>
      <dgm:t>
        <a:bodyPr/>
        <a:lstStyle/>
        <a:p>
          <a:endParaRPr lang="es-MX"/>
        </a:p>
      </dgm:t>
    </dgm:pt>
    <dgm:pt modelId="{6A20B00F-A6C9-41F6-A28A-D56CDB46A154}">
      <dgm:prSet/>
      <dgm:spPr>
        <a:solidFill>
          <a:srgbClr val="00B0F0">
            <a:alpha val="50000"/>
          </a:srgbClr>
        </a:solidFill>
      </dgm:spPr>
      <dgm:t>
        <a:bodyPr/>
        <a:lstStyle/>
        <a:p>
          <a:pPr rtl="0"/>
          <a:r>
            <a:rPr lang="es-MX" baseline="0" dirty="0" err="1"/>
            <a:t>Peritextos</a:t>
          </a:r>
          <a:endParaRPr lang="es-MX" dirty="0"/>
        </a:p>
      </dgm:t>
    </dgm:pt>
    <dgm:pt modelId="{CE115009-5B54-47DD-9242-81307BE75220}" type="parTrans" cxnId="{C8312E5E-D2CE-450D-9FCA-B264653C4D66}">
      <dgm:prSet/>
      <dgm:spPr/>
      <dgm:t>
        <a:bodyPr/>
        <a:lstStyle/>
        <a:p>
          <a:endParaRPr lang="es-MX"/>
        </a:p>
      </dgm:t>
    </dgm:pt>
    <dgm:pt modelId="{E63A1AB3-C8FD-4E07-A04D-B54D0BFEACD8}" type="sibTrans" cxnId="{C8312E5E-D2CE-450D-9FCA-B264653C4D66}">
      <dgm:prSet/>
      <dgm:spPr/>
      <dgm:t>
        <a:bodyPr/>
        <a:lstStyle/>
        <a:p>
          <a:endParaRPr lang="es-MX"/>
        </a:p>
      </dgm:t>
    </dgm:pt>
    <dgm:pt modelId="{98B0E8BB-0163-4878-9346-72C561EFE98F}" type="pres">
      <dgm:prSet presAssocID="{17ACA446-9462-41AD-B986-949698238D66}" presName="compositeShape" presStyleCnt="0">
        <dgm:presLayoutVars>
          <dgm:chMax val="7"/>
          <dgm:dir/>
          <dgm:resizeHandles val="exact"/>
        </dgm:presLayoutVars>
      </dgm:prSet>
      <dgm:spPr/>
    </dgm:pt>
    <dgm:pt modelId="{2F1FB95E-F670-45BF-B184-1740ADB7BCE7}" type="pres">
      <dgm:prSet presAssocID="{6A20B00F-A6C9-41F6-A28A-D56CDB46A154}" presName="circ1TxSh" presStyleLbl="vennNode1" presStyleIdx="0" presStyleCnt="1" custLinFactNeighborX="-63828"/>
      <dgm:spPr/>
    </dgm:pt>
  </dgm:ptLst>
  <dgm:cxnLst>
    <dgm:cxn modelId="{0D312D22-CF5B-48DF-8244-1E3997158162}" type="presOf" srcId="{17ACA446-9462-41AD-B986-949698238D66}" destId="{98B0E8BB-0163-4878-9346-72C561EFE98F}" srcOrd="0" destOrd="0" presId="urn:microsoft.com/office/officeart/2005/8/layout/venn1"/>
    <dgm:cxn modelId="{C8312E5E-D2CE-450D-9FCA-B264653C4D66}" srcId="{17ACA446-9462-41AD-B986-949698238D66}" destId="{6A20B00F-A6C9-41F6-A28A-D56CDB46A154}" srcOrd="0" destOrd="0" parTransId="{CE115009-5B54-47DD-9242-81307BE75220}" sibTransId="{E63A1AB3-C8FD-4E07-A04D-B54D0BFEACD8}"/>
    <dgm:cxn modelId="{EF090AC7-79D2-4B1B-B80F-8AD39C5A1388}" type="presOf" srcId="{6A20B00F-A6C9-41F6-A28A-D56CDB46A154}" destId="{2F1FB95E-F670-45BF-B184-1740ADB7BCE7}" srcOrd="0" destOrd="0" presId="urn:microsoft.com/office/officeart/2005/8/layout/venn1"/>
    <dgm:cxn modelId="{BB97F77C-B4D9-4616-8308-B5042A8A1608}" type="presParOf" srcId="{98B0E8BB-0163-4878-9346-72C561EFE98F}" destId="{2F1FB95E-F670-45BF-B184-1740ADB7BCE7}"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F022294-0A28-4303-95F9-CA8D23E0B19D}" type="doc">
      <dgm:prSet loTypeId="urn:microsoft.com/office/officeart/2005/8/layout/equation2" loCatId="relationship" qsTypeId="urn:microsoft.com/office/officeart/2005/8/quickstyle/simple1" qsCatId="simple" csTypeId="urn:microsoft.com/office/officeart/2005/8/colors/colorful4" csCatId="colorful" phldr="1"/>
      <dgm:spPr/>
      <dgm:t>
        <a:bodyPr/>
        <a:lstStyle/>
        <a:p>
          <a:endParaRPr lang="es-MX"/>
        </a:p>
      </dgm:t>
    </dgm:pt>
    <dgm:pt modelId="{CAC10483-2B67-4CCB-8D8C-CDBF005378E1}">
      <dgm:prSet/>
      <dgm:spPr>
        <a:solidFill>
          <a:srgbClr val="5C91FA"/>
        </a:solidFill>
      </dgm:spPr>
      <dgm:t>
        <a:bodyPr/>
        <a:lstStyle/>
        <a:p>
          <a:pPr rtl="0"/>
          <a:r>
            <a:rPr lang="es-MX" baseline="0" dirty="0"/>
            <a:t>Puntos a considerar para la selección de </a:t>
          </a:r>
          <a:r>
            <a:rPr lang="es-MX" baseline="0" dirty="0" err="1"/>
            <a:t>epitextos</a:t>
          </a:r>
          <a:endParaRPr lang="es-MX" dirty="0"/>
        </a:p>
      </dgm:t>
    </dgm:pt>
    <dgm:pt modelId="{35A9C84E-7478-4283-8C34-584C347F329C}" type="parTrans" cxnId="{B1A067AE-B98B-448A-B682-C066418C69D5}">
      <dgm:prSet/>
      <dgm:spPr/>
      <dgm:t>
        <a:bodyPr/>
        <a:lstStyle/>
        <a:p>
          <a:endParaRPr lang="es-MX"/>
        </a:p>
      </dgm:t>
    </dgm:pt>
    <dgm:pt modelId="{41140362-B68E-4AFC-BCA9-B350E747E1E6}" type="sibTrans" cxnId="{B1A067AE-B98B-448A-B682-C066418C69D5}">
      <dgm:prSet/>
      <dgm:spPr/>
      <dgm:t>
        <a:bodyPr/>
        <a:lstStyle/>
        <a:p>
          <a:endParaRPr lang="es-MX"/>
        </a:p>
      </dgm:t>
    </dgm:pt>
    <dgm:pt modelId="{A5198B8F-A7BE-4B1A-87D2-B00006CF5329}" type="pres">
      <dgm:prSet presAssocID="{7F022294-0A28-4303-95F9-CA8D23E0B19D}" presName="Name0" presStyleCnt="0">
        <dgm:presLayoutVars>
          <dgm:dir/>
          <dgm:resizeHandles val="exact"/>
        </dgm:presLayoutVars>
      </dgm:prSet>
      <dgm:spPr/>
    </dgm:pt>
    <dgm:pt modelId="{64751221-646D-41B9-80B8-BB0B0C2B4F9A}" type="pres">
      <dgm:prSet presAssocID="{7F022294-0A28-4303-95F9-CA8D23E0B19D}" presName="vNodes" presStyleCnt="0"/>
      <dgm:spPr/>
    </dgm:pt>
    <dgm:pt modelId="{449C3A8A-CBB0-4DB1-A035-3EB2E4F5BF7C}" type="pres">
      <dgm:prSet presAssocID="{7F022294-0A28-4303-95F9-CA8D23E0B19D}" presName="lastNode" presStyleLbl="node1" presStyleIdx="0" presStyleCnt="1" custLinFactNeighborY="-223">
        <dgm:presLayoutVars>
          <dgm:bulletEnabled val="1"/>
        </dgm:presLayoutVars>
      </dgm:prSet>
      <dgm:spPr/>
    </dgm:pt>
  </dgm:ptLst>
  <dgm:cxnLst>
    <dgm:cxn modelId="{0AD6B71D-F87E-4D81-A07E-EC4338EB6CC1}" type="presOf" srcId="{7F022294-0A28-4303-95F9-CA8D23E0B19D}" destId="{A5198B8F-A7BE-4B1A-87D2-B00006CF5329}" srcOrd="0" destOrd="0" presId="urn:microsoft.com/office/officeart/2005/8/layout/equation2"/>
    <dgm:cxn modelId="{B1A067AE-B98B-448A-B682-C066418C69D5}" srcId="{7F022294-0A28-4303-95F9-CA8D23E0B19D}" destId="{CAC10483-2B67-4CCB-8D8C-CDBF005378E1}" srcOrd="0" destOrd="0" parTransId="{35A9C84E-7478-4283-8C34-584C347F329C}" sibTransId="{41140362-B68E-4AFC-BCA9-B350E747E1E6}"/>
    <dgm:cxn modelId="{590F4CC9-1E03-41D8-BC3C-4016C07CBC68}" type="presOf" srcId="{CAC10483-2B67-4CCB-8D8C-CDBF005378E1}" destId="{449C3A8A-CBB0-4DB1-A035-3EB2E4F5BF7C}" srcOrd="0" destOrd="0" presId="urn:microsoft.com/office/officeart/2005/8/layout/equation2"/>
    <dgm:cxn modelId="{976AD171-14DB-4E3A-8E8F-E1DEB4046265}" type="presParOf" srcId="{A5198B8F-A7BE-4B1A-87D2-B00006CF5329}" destId="{64751221-646D-41B9-80B8-BB0B0C2B4F9A}" srcOrd="0" destOrd="0" presId="urn:microsoft.com/office/officeart/2005/8/layout/equation2"/>
    <dgm:cxn modelId="{84F1CA0B-2033-4825-A719-87A28A6A0097}" type="presParOf" srcId="{A5198B8F-A7BE-4B1A-87D2-B00006CF5329}" destId="{449C3A8A-CBB0-4DB1-A035-3EB2E4F5BF7C}" srcOrd="1"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4B32D9B-B732-483B-A107-324FB4A66ECB}"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s-MX"/>
        </a:p>
      </dgm:t>
    </dgm:pt>
    <dgm:pt modelId="{DEEEB60F-21B8-4A46-A1C2-E55557307D09}">
      <dgm:prSet/>
      <dgm:spPr>
        <a:solidFill>
          <a:srgbClr val="FFC000"/>
        </a:solidFill>
      </dgm:spPr>
      <dgm:t>
        <a:bodyPr/>
        <a:lstStyle/>
        <a:p>
          <a:pPr rtl="0"/>
          <a:r>
            <a:rPr lang="es-MX" dirty="0"/>
            <a:t>1. Las características psicológicas y sociales del lector.</a:t>
          </a:r>
        </a:p>
      </dgm:t>
    </dgm:pt>
    <dgm:pt modelId="{3BC8C599-C195-4674-A55A-5C97887BE658}" type="parTrans" cxnId="{7F3C9128-94E9-424E-A0D4-A8551FE3978F}">
      <dgm:prSet/>
      <dgm:spPr/>
      <dgm:t>
        <a:bodyPr/>
        <a:lstStyle/>
        <a:p>
          <a:endParaRPr lang="es-MX"/>
        </a:p>
      </dgm:t>
    </dgm:pt>
    <dgm:pt modelId="{49F0A427-D525-4FB2-9C9E-115DC9A58905}" type="sibTrans" cxnId="{7F3C9128-94E9-424E-A0D4-A8551FE3978F}">
      <dgm:prSet/>
      <dgm:spPr/>
      <dgm:t>
        <a:bodyPr/>
        <a:lstStyle/>
        <a:p>
          <a:endParaRPr lang="es-MX"/>
        </a:p>
      </dgm:t>
    </dgm:pt>
    <dgm:pt modelId="{A63CD689-2350-419E-8B63-90B662F6605E}">
      <dgm:prSet/>
      <dgm:spPr/>
      <dgm:t>
        <a:bodyPr/>
        <a:lstStyle/>
        <a:p>
          <a:pPr rtl="0"/>
          <a:r>
            <a:rPr lang="es-MX"/>
            <a:t>2. Su nivel de lectura y de comprensión lectora.</a:t>
          </a:r>
        </a:p>
      </dgm:t>
    </dgm:pt>
    <dgm:pt modelId="{2BD713B3-D392-47DD-8D48-C9A7D387FBFB}" type="parTrans" cxnId="{9672BC7D-AC10-4E9C-9D5F-7F5F60315006}">
      <dgm:prSet/>
      <dgm:spPr/>
      <dgm:t>
        <a:bodyPr/>
        <a:lstStyle/>
        <a:p>
          <a:endParaRPr lang="es-MX"/>
        </a:p>
      </dgm:t>
    </dgm:pt>
    <dgm:pt modelId="{992E285B-791D-491B-BC43-ECDA34455AC8}" type="sibTrans" cxnId="{9672BC7D-AC10-4E9C-9D5F-7F5F60315006}">
      <dgm:prSet/>
      <dgm:spPr/>
      <dgm:t>
        <a:bodyPr/>
        <a:lstStyle/>
        <a:p>
          <a:endParaRPr lang="es-MX"/>
        </a:p>
      </dgm:t>
    </dgm:pt>
    <dgm:pt modelId="{F09D7366-64FE-4C72-B441-D2F59BE68A3F}">
      <dgm:prSet/>
      <dgm:spPr/>
      <dgm:t>
        <a:bodyPr/>
        <a:lstStyle/>
        <a:p>
          <a:pPr rtl="0"/>
          <a:r>
            <a:rPr lang="es-MX"/>
            <a:t>3. Las variables del contexto donde se establezcan la relación libro/lector.</a:t>
          </a:r>
        </a:p>
      </dgm:t>
    </dgm:pt>
    <dgm:pt modelId="{8064CD57-003C-4A66-A00C-87478C2BF1F8}" type="parTrans" cxnId="{7150CA20-4379-425C-A86A-0CDE3634ACB8}">
      <dgm:prSet/>
      <dgm:spPr/>
      <dgm:t>
        <a:bodyPr/>
        <a:lstStyle/>
        <a:p>
          <a:endParaRPr lang="es-MX"/>
        </a:p>
      </dgm:t>
    </dgm:pt>
    <dgm:pt modelId="{70CF9EC4-2726-4C38-B274-CB39B5854176}" type="sibTrans" cxnId="{7150CA20-4379-425C-A86A-0CDE3634ACB8}">
      <dgm:prSet/>
      <dgm:spPr/>
      <dgm:t>
        <a:bodyPr/>
        <a:lstStyle/>
        <a:p>
          <a:endParaRPr lang="es-MX"/>
        </a:p>
      </dgm:t>
    </dgm:pt>
    <dgm:pt modelId="{2E7843B5-4185-48BC-A05E-AD1816C2723D}">
      <dgm:prSet/>
      <dgm:spPr>
        <a:solidFill>
          <a:srgbClr val="C00000"/>
        </a:solidFill>
      </dgm:spPr>
      <dgm:t>
        <a:bodyPr/>
        <a:lstStyle/>
        <a:p>
          <a:pPr rtl="0"/>
          <a:r>
            <a:rPr lang="es-MX"/>
            <a:t>4. Las características del libro.</a:t>
          </a:r>
        </a:p>
      </dgm:t>
    </dgm:pt>
    <dgm:pt modelId="{149DC26E-FDC7-44C2-A698-B148E449B40C}" type="parTrans" cxnId="{183C60FD-B154-4C8F-9A5B-E0FB4A358A14}">
      <dgm:prSet/>
      <dgm:spPr/>
      <dgm:t>
        <a:bodyPr/>
        <a:lstStyle/>
        <a:p>
          <a:endParaRPr lang="es-MX"/>
        </a:p>
      </dgm:t>
    </dgm:pt>
    <dgm:pt modelId="{14EA1169-C516-4385-A8AA-5162CD32BE92}" type="sibTrans" cxnId="{183C60FD-B154-4C8F-9A5B-E0FB4A358A14}">
      <dgm:prSet/>
      <dgm:spPr/>
      <dgm:t>
        <a:bodyPr/>
        <a:lstStyle/>
        <a:p>
          <a:endParaRPr lang="es-MX"/>
        </a:p>
      </dgm:t>
    </dgm:pt>
    <dgm:pt modelId="{57A780F6-8DFD-4B52-B374-72EB289B857B}" type="pres">
      <dgm:prSet presAssocID="{B4B32D9B-B732-483B-A107-324FB4A66ECB}" presName="linear" presStyleCnt="0">
        <dgm:presLayoutVars>
          <dgm:animLvl val="lvl"/>
          <dgm:resizeHandles val="exact"/>
        </dgm:presLayoutVars>
      </dgm:prSet>
      <dgm:spPr/>
    </dgm:pt>
    <dgm:pt modelId="{6CA514B3-88BF-4144-802B-446AF21823D9}" type="pres">
      <dgm:prSet presAssocID="{DEEEB60F-21B8-4A46-A1C2-E55557307D09}" presName="parentText" presStyleLbl="node1" presStyleIdx="0" presStyleCnt="4" custLinFactNeighborY="-37006">
        <dgm:presLayoutVars>
          <dgm:chMax val="0"/>
          <dgm:bulletEnabled val="1"/>
        </dgm:presLayoutVars>
      </dgm:prSet>
      <dgm:spPr/>
    </dgm:pt>
    <dgm:pt modelId="{510CB9DA-3067-41F1-87EC-1266E4BFD55E}" type="pres">
      <dgm:prSet presAssocID="{49F0A427-D525-4FB2-9C9E-115DC9A58905}" presName="spacer" presStyleCnt="0"/>
      <dgm:spPr/>
    </dgm:pt>
    <dgm:pt modelId="{FC9ED680-8B9D-490F-819A-DA6A706F8CDB}" type="pres">
      <dgm:prSet presAssocID="{A63CD689-2350-419E-8B63-90B662F6605E}" presName="parentText" presStyleLbl="node1" presStyleIdx="1" presStyleCnt="4">
        <dgm:presLayoutVars>
          <dgm:chMax val="0"/>
          <dgm:bulletEnabled val="1"/>
        </dgm:presLayoutVars>
      </dgm:prSet>
      <dgm:spPr/>
    </dgm:pt>
    <dgm:pt modelId="{D3E947F0-CA8E-4162-A4C1-CB6D910BBA98}" type="pres">
      <dgm:prSet presAssocID="{992E285B-791D-491B-BC43-ECDA34455AC8}" presName="spacer" presStyleCnt="0"/>
      <dgm:spPr/>
    </dgm:pt>
    <dgm:pt modelId="{46C45881-96E2-463A-B255-EBD4D39A7B9E}" type="pres">
      <dgm:prSet presAssocID="{F09D7366-64FE-4C72-B441-D2F59BE68A3F}" presName="parentText" presStyleLbl="node1" presStyleIdx="2" presStyleCnt="4">
        <dgm:presLayoutVars>
          <dgm:chMax val="0"/>
          <dgm:bulletEnabled val="1"/>
        </dgm:presLayoutVars>
      </dgm:prSet>
      <dgm:spPr/>
    </dgm:pt>
    <dgm:pt modelId="{C271B2B9-C312-4520-ADCE-38B3AFC6957D}" type="pres">
      <dgm:prSet presAssocID="{70CF9EC4-2726-4C38-B274-CB39B5854176}" presName="spacer" presStyleCnt="0"/>
      <dgm:spPr/>
    </dgm:pt>
    <dgm:pt modelId="{9DA72448-0D10-4DE8-9E3B-90F00F5C0B2E}" type="pres">
      <dgm:prSet presAssocID="{2E7843B5-4185-48BC-A05E-AD1816C2723D}" presName="parentText" presStyleLbl="node1" presStyleIdx="3" presStyleCnt="4">
        <dgm:presLayoutVars>
          <dgm:chMax val="0"/>
          <dgm:bulletEnabled val="1"/>
        </dgm:presLayoutVars>
      </dgm:prSet>
      <dgm:spPr/>
    </dgm:pt>
  </dgm:ptLst>
  <dgm:cxnLst>
    <dgm:cxn modelId="{7150CA20-4379-425C-A86A-0CDE3634ACB8}" srcId="{B4B32D9B-B732-483B-A107-324FB4A66ECB}" destId="{F09D7366-64FE-4C72-B441-D2F59BE68A3F}" srcOrd="2" destOrd="0" parTransId="{8064CD57-003C-4A66-A00C-87478C2BF1F8}" sibTransId="{70CF9EC4-2726-4C38-B274-CB39B5854176}"/>
    <dgm:cxn modelId="{7F3C9128-94E9-424E-A0D4-A8551FE3978F}" srcId="{B4B32D9B-B732-483B-A107-324FB4A66ECB}" destId="{DEEEB60F-21B8-4A46-A1C2-E55557307D09}" srcOrd="0" destOrd="0" parTransId="{3BC8C599-C195-4674-A55A-5C97887BE658}" sibTransId="{49F0A427-D525-4FB2-9C9E-115DC9A58905}"/>
    <dgm:cxn modelId="{3D9F083F-076A-423B-B906-4EC7433314DB}" type="presOf" srcId="{F09D7366-64FE-4C72-B441-D2F59BE68A3F}" destId="{46C45881-96E2-463A-B255-EBD4D39A7B9E}" srcOrd="0" destOrd="0" presId="urn:microsoft.com/office/officeart/2005/8/layout/vList2"/>
    <dgm:cxn modelId="{9672BC7D-AC10-4E9C-9D5F-7F5F60315006}" srcId="{B4B32D9B-B732-483B-A107-324FB4A66ECB}" destId="{A63CD689-2350-419E-8B63-90B662F6605E}" srcOrd="1" destOrd="0" parTransId="{2BD713B3-D392-47DD-8D48-C9A7D387FBFB}" sibTransId="{992E285B-791D-491B-BC43-ECDA34455AC8}"/>
    <dgm:cxn modelId="{A5A4299C-23D8-4898-B07F-709F66AEF4ED}" type="presOf" srcId="{B4B32D9B-B732-483B-A107-324FB4A66ECB}" destId="{57A780F6-8DFD-4B52-B374-72EB289B857B}" srcOrd="0" destOrd="0" presId="urn:microsoft.com/office/officeart/2005/8/layout/vList2"/>
    <dgm:cxn modelId="{2D5CABA4-526C-4196-A124-7AB2C72DC841}" type="presOf" srcId="{DEEEB60F-21B8-4A46-A1C2-E55557307D09}" destId="{6CA514B3-88BF-4144-802B-446AF21823D9}" srcOrd="0" destOrd="0" presId="urn:microsoft.com/office/officeart/2005/8/layout/vList2"/>
    <dgm:cxn modelId="{71BCF9BD-D2A4-4A23-9184-926E899B7117}" type="presOf" srcId="{2E7843B5-4185-48BC-A05E-AD1816C2723D}" destId="{9DA72448-0D10-4DE8-9E3B-90F00F5C0B2E}" srcOrd="0" destOrd="0" presId="urn:microsoft.com/office/officeart/2005/8/layout/vList2"/>
    <dgm:cxn modelId="{7FD85CD9-BCC7-46A1-8DD7-7879D50A4D94}" type="presOf" srcId="{A63CD689-2350-419E-8B63-90B662F6605E}" destId="{FC9ED680-8B9D-490F-819A-DA6A706F8CDB}" srcOrd="0" destOrd="0" presId="urn:microsoft.com/office/officeart/2005/8/layout/vList2"/>
    <dgm:cxn modelId="{183C60FD-B154-4C8F-9A5B-E0FB4A358A14}" srcId="{B4B32D9B-B732-483B-A107-324FB4A66ECB}" destId="{2E7843B5-4185-48BC-A05E-AD1816C2723D}" srcOrd="3" destOrd="0" parTransId="{149DC26E-FDC7-44C2-A698-B148E449B40C}" sibTransId="{14EA1169-C516-4385-A8AA-5162CD32BE92}"/>
    <dgm:cxn modelId="{39834B98-5622-4F8A-9427-B3BC1702A99F}" type="presParOf" srcId="{57A780F6-8DFD-4B52-B374-72EB289B857B}" destId="{6CA514B3-88BF-4144-802B-446AF21823D9}" srcOrd="0" destOrd="0" presId="urn:microsoft.com/office/officeart/2005/8/layout/vList2"/>
    <dgm:cxn modelId="{ABF128AD-B738-4023-B2A1-2326F0386BA4}" type="presParOf" srcId="{57A780F6-8DFD-4B52-B374-72EB289B857B}" destId="{510CB9DA-3067-41F1-87EC-1266E4BFD55E}" srcOrd="1" destOrd="0" presId="urn:microsoft.com/office/officeart/2005/8/layout/vList2"/>
    <dgm:cxn modelId="{F3F51242-6829-48F2-9EE5-77B95E90B3E2}" type="presParOf" srcId="{57A780F6-8DFD-4B52-B374-72EB289B857B}" destId="{FC9ED680-8B9D-490F-819A-DA6A706F8CDB}" srcOrd="2" destOrd="0" presId="urn:microsoft.com/office/officeart/2005/8/layout/vList2"/>
    <dgm:cxn modelId="{533F9A93-B82D-4E28-9909-E7F1768C1C11}" type="presParOf" srcId="{57A780F6-8DFD-4B52-B374-72EB289B857B}" destId="{D3E947F0-CA8E-4162-A4C1-CB6D910BBA98}" srcOrd="3" destOrd="0" presId="urn:microsoft.com/office/officeart/2005/8/layout/vList2"/>
    <dgm:cxn modelId="{D39642ED-833C-4ED9-99F0-C2CCE4BEB020}" type="presParOf" srcId="{57A780F6-8DFD-4B52-B374-72EB289B857B}" destId="{46C45881-96E2-463A-B255-EBD4D39A7B9E}" srcOrd="4" destOrd="0" presId="urn:microsoft.com/office/officeart/2005/8/layout/vList2"/>
    <dgm:cxn modelId="{E4EB996A-9E3D-4329-86AF-72AEC77B45B4}" type="presParOf" srcId="{57A780F6-8DFD-4B52-B374-72EB289B857B}" destId="{C271B2B9-C312-4520-ADCE-38B3AFC6957D}" srcOrd="5" destOrd="0" presId="urn:microsoft.com/office/officeart/2005/8/layout/vList2"/>
    <dgm:cxn modelId="{29EFBB5A-5C90-445A-8FE2-132C06ED37EE}" type="presParOf" srcId="{57A780F6-8DFD-4B52-B374-72EB289B857B}" destId="{9DA72448-0D10-4DE8-9E3B-90F00F5C0B2E}" srcOrd="6"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31AB0B-DA0B-4EF9-BE7B-96F7F1D75229}">
      <dsp:nvSpPr>
        <dsp:cNvPr id="0" name=""/>
        <dsp:cNvSpPr/>
      </dsp:nvSpPr>
      <dsp:spPr>
        <a:xfrm>
          <a:off x="3122" y="720107"/>
          <a:ext cx="3132765" cy="3132765"/>
        </a:xfrm>
        <a:prstGeom prst="ellipse">
          <a:avLst/>
        </a:prstGeom>
        <a:solidFill>
          <a:srgbClr val="B69C3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2407" tIns="25400" rIns="172407" bIns="25400" numCol="1" spcCol="1270" anchor="ctr" anchorCtr="0">
          <a:noAutofit/>
        </a:bodyPr>
        <a:lstStyle/>
        <a:p>
          <a:pPr marL="0" lvl="0" indent="0" algn="ctr" defTabSz="889000" rtl="0">
            <a:lnSpc>
              <a:spcPct val="90000"/>
            </a:lnSpc>
            <a:spcBef>
              <a:spcPct val="0"/>
            </a:spcBef>
            <a:spcAft>
              <a:spcPct val="35000"/>
            </a:spcAft>
            <a:buNone/>
          </a:pPr>
          <a:r>
            <a:rPr lang="es-MX" sz="2000" kern="1200" dirty="0"/>
            <a:t>A) Teorías lingüísticas y semiológicas, entre las que habría de destacar la Semiótica y la Pragmática Literaria.</a:t>
          </a:r>
        </a:p>
      </dsp:txBody>
      <dsp:txXfrm>
        <a:off x="461905" y="1178890"/>
        <a:ext cx="2215199" cy="2215199"/>
      </dsp:txXfrm>
    </dsp:sp>
    <dsp:sp modelId="{2A1AB715-1ECD-4E36-BDAA-C4C71BB14D30}">
      <dsp:nvSpPr>
        <dsp:cNvPr id="0" name=""/>
        <dsp:cNvSpPr/>
      </dsp:nvSpPr>
      <dsp:spPr>
        <a:xfrm>
          <a:off x="2509335" y="720107"/>
          <a:ext cx="3132765" cy="3132765"/>
        </a:xfrm>
        <a:prstGeom prst="ellipse">
          <a:avLst/>
        </a:prstGeom>
        <a:solidFill>
          <a:schemeClr val="accent4">
            <a:alpha val="50000"/>
            <a:hueOff val="6807678"/>
            <a:satOff val="-7995"/>
            <a:lumOff val="307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2407" tIns="25400" rIns="172407" bIns="25400" numCol="1" spcCol="1270" anchor="ctr" anchorCtr="0">
          <a:noAutofit/>
        </a:bodyPr>
        <a:lstStyle/>
        <a:p>
          <a:pPr marL="0" lvl="0" indent="0" algn="ctr" defTabSz="889000" rtl="0">
            <a:lnSpc>
              <a:spcPct val="90000"/>
            </a:lnSpc>
            <a:spcBef>
              <a:spcPct val="0"/>
            </a:spcBef>
            <a:spcAft>
              <a:spcPct val="35000"/>
            </a:spcAft>
            <a:buNone/>
          </a:pPr>
          <a:r>
            <a:rPr lang="es-MX" sz="2000" kern="1200"/>
            <a:t>B) La teoría de los Polisistemas.</a:t>
          </a:r>
        </a:p>
      </dsp:txBody>
      <dsp:txXfrm>
        <a:off x="2968118" y="1178890"/>
        <a:ext cx="2215199" cy="2215199"/>
      </dsp:txXfrm>
    </dsp:sp>
    <dsp:sp modelId="{B894EBC3-274B-4145-AB85-A3B8EE60580B}">
      <dsp:nvSpPr>
        <dsp:cNvPr id="0" name=""/>
        <dsp:cNvSpPr/>
      </dsp:nvSpPr>
      <dsp:spPr>
        <a:xfrm>
          <a:off x="5015547" y="720107"/>
          <a:ext cx="3132765" cy="3132765"/>
        </a:xfrm>
        <a:prstGeom prst="ellipse">
          <a:avLst/>
        </a:prstGeom>
        <a:solidFill>
          <a:schemeClr val="accent4">
            <a:alpha val="50000"/>
            <a:hueOff val="13615356"/>
            <a:satOff val="-15991"/>
            <a:lumOff val="614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2407" tIns="25400" rIns="172407" bIns="25400" numCol="1" spcCol="1270" anchor="ctr" anchorCtr="0">
          <a:noAutofit/>
        </a:bodyPr>
        <a:lstStyle/>
        <a:p>
          <a:pPr marL="0" lvl="0" indent="0" algn="ctr" defTabSz="889000" rtl="0">
            <a:lnSpc>
              <a:spcPct val="90000"/>
            </a:lnSpc>
            <a:spcBef>
              <a:spcPct val="0"/>
            </a:spcBef>
            <a:spcAft>
              <a:spcPct val="35000"/>
            </a:spcAft>
            <a:buNone/>
          </a:pPr>
          <a:r>
            <a:rPr lang="es-MX" sz="2000" kern="1200" dirty="0"/>
            <a:t>C) Teorías </a:t>
          </a:r>
          <a:r>
            <a:rPr lang="es-MX" sz="2000" kern="1200" dirty="0" err="1"/>
            <a:t>fenomenológi</a:t>
          </a:r>
          <a:r>
            <a:rPr lang="es-MX" sz="2000" kern="1200" dirty="0"/>
            <a:t>-cas y hermenéuticas.</a:t>
          </a:r>
        </a:p>
      </dsp:txBody>
      <dsp:txXfrm>
        <a:off x="5474330" y="1178890"/>
        <a:ext cx="2215199" cy="2215199"/>
      </dsp:txXfrm>
    </dsp:sp>
    <dsp:sp modelId="{54A8E31B-8284-40DF-987E-1F429422DF22}">
      <dsp:nvSpPr>
        <dsp:cNvPr id="0" name=""/>
        <dsp:cNvSpPr/>
      </dsp:nvSpPr>
      <dsp:spPr>
        <a:xfrm>
          <a:off x="7524883" y="740783"/>
          <a:ext cx="3132765" cy="3132765"/>
        </a:xfrm>
        <a:prstGeom prst="ellipse">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2407" tIns="25400" rIns="172407" bIns="25400" numCol="1" spcCol="1270" anchor="ctr" anchorCtr="0">
          <a:noAutofit/>
        </a:bodyPr>
        <a:lstStyle/>
        <a:p>
          <a:pPr marL="0" lvl="0" indent="0" algn="ctr" defTabSz="889000" rtl="0">
            <a:lnSpc>
              <a:spcPct val="90000"/>
            </a:lnSpc>
            <a:spcBef>
              <a:spcPct val="0"/>
            </a:spcBef>
            <a:spcAft>
              <a:spcPct val="35000"/>
            </a:spcAft>
            <a:buNone/>
          </a:pPr>
          <a:r>
            <a:rPr lang="es-MX" sz="2000" kern="1200" dirty="0"/>
            <a:t>D) Teorías disgregadoras.</a:t>
          </a:r>
        </a:p>
      </dsp:txBody>
      <dsp:txXfrm>
        <a:off x="7983666" y="1199566"/>
        <a:ext cx="2215199" cy="221519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908EA7-F2E4-4DD0-A1DF-3D33B1609139}">
      <dsp:nvSpPr>
        <dsp:cNvPr id="0" name=""/>
        <dsp:cNvSpPr/>
      </dsp:nvSpPr>
      <dsp:spPr>
        <a:xfrm>
          <a:off x="0" y="1686"/>
          <a:ext cx="11980983" cy="0"/>
        </a:xfrm>
        <a:prstGeom prst="line">
          <a:avLst/>
        </a:prstGeom>
        <a:blipFill rotWithShape="1">
          <a:blip xmlns:r="http://schemas.openxmlformats.org/officeDocument/2006/relationships" r:embed="rId1">
            <a:duotone>
              <a:schemeClr val="accent1">
                <a:hueOff val="0"/>
                <a:satOff val="0"/>
                <a:lumOff val="0"/>
                <a:alphaOff val="0"/>
                <a:shade val="36000"/>
                <a:satMod val="120000"/>
              </a:schemeClr>
              <a:schemeClr val="accent1">
                <a:hueOff val="0"/>
                <a:satOff val="0"/>
                <a:lumOff val="0"/>
                <a:alphaOff val="0"/>
                <a:tint val="40000"/>
              </a:schemeClr>
            </a:duotone>
          </a:blip>
          <a:tile tx="0" ty="0" sx="60000" sy="59000" flip="none" algn="tl"/>
        </a:blipFill>
        <a:ln w="6350" cap="flat" cmpd="sng" algn="ctr">
          <a:solidFill>
            <a:schemeClr val="accent1">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3DF16A0-F1F2-47E7-BD53-79D6DA72032C}">
      <dsp:nvSpPr>
        <dsp:cNvPr id="0" name=""/>
        <dsp:cNvSpPr/>
      </dsp:nvSpPr>
      <dsp:spPr>
        <a:xfrm>
          <a:off x="0" y="1686"/>
          <a:ext cx="11980983" cy="1150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rtl="0">
            <a:lnSpc>
              <a:spcPct val="90000"/>
            </a:lnSpc>
            <a:spcBef>
              <a:spcPct val="0"/>
            </a:spcBef>
            <a:spcAft>
              <a:spcPct val="35000"/>
            </a:spcAft>
            <a:buNone/>
          </a:pPr>
          <a:r>
            <a:rPr lang="es-MX" sz="2200" b="0" kern="1200" dirty="0">
              <a:solidFill>
                <a:srgbClr val="639729"/>
              </a:solidFill>
              <a:latin typeface="Ebrima"/>
              <a:ea typeface="Ebrima"/>
              <a:cs typeface="Ebrima"/>
            </a:rPr>
            <a:t>La selección rigurosa de los textos (teniendo en cuenta la posible empatía de los mismos con los lectores, la cercanía de sus contenidos o personajes y la accesibilidad de su lenguaje).</a:t>
          </a:r>
        </a:p>
      </dsp:txBody>
      <dsp:txXfrm>
        <a:off x="0" y="1686"/>
        <a:ext cx="11980983" cy="1150114"/>
      </dsp:txXfrm>
    </dsp:sp>
    <dsp:sp modelId="{555C99D2-41BD-4194-BF86-D13369A5B8FF}">
      <dsp:nvSpPr>
        <dsp:cNvPr id="0" name=""/>
        <dsp:cNvSpPr/>
      </dsp:nvSpPr>
      <dsp:spPr>
        <a:xfrm>
          <a:off x="0" y="1151800"/>
          <a:ext cx="11980983" cy="0"/>
        </a:xfrm>
        <a:prstGeom prst="line">
          <a:avLst/>
        </a:prstGeom>
        <a:blipFill rotWithShape="1">
          <a:blip xmlns:r="http://schemas.openxmlformats.org/officeDocument/2006/relationships" r:embed="rId1">
            <a:duotone>
              <a:schemeClr val="accent1">
                <a:hueOff val="0"/>
                <a:satOff val="0"/>
                <a:lumOff val="0"/>
                <a:alphaOff val="0"/>
                <a:shade val="36000"/>
                <a:satMod val="120000"/>
              </a:schemeClr>
              <a:schemeClr val="accent1">
                <a:hueOff val="0"/>
                <a:satOff val="0"/>
                <a:lumOff val="0"/>
                <a:alphaOff val="0"/>
                <a:tint val="40000"/>
              </a:schemeClr>
            </a:duotone>
          </a:blip>
          <a:tile tx="0" ty="0" sx="60000" sy="59000" flip="none" algn="tl"/>
        </a:blipFill>
        <a:ln w="6350" cap="flat" cmpd="sng" algn="ctr">
          <a:solidFill>
            <a:schemeClr val="accent1">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459EB20-10B6-468A-8BA5-A2119ECEEEE5}">
      <dsp:nvSpPr>
        <dsp:cNvPr id="0" name=""/>
        <dsp:cNvSpPr/>
      </dsp:nvSpPr>
      <dsp:spPr>
        <a:xfrm>
          <a:off x="0" y="1151800"/>
          <a:ext cx="11980983" cy="1150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rtl="0">
            <a:lnSpc>
              <a:spcPct val="90000"/>
            </a:lnSpc>
            <a:spcBef>
              <a:spcPct val="0"/>
            </a:spcBef>
            <a:spcAft>
              <a:spcPct val="35000"/>
            </a:spcAft>
            <a:buNone/>
          </a:pPr>
          <a:r>
            <a:rPr lang="es-MX" sz="2200" b="0" kern="1200" dirty="0">
              <a:solidFill>
                <a:srgbClr val="639729"/>
              </a:solidFill>
              <a:latin typeface="Ebrima"/>
              <a:ea typeface="Ebrima"/>
              <a:cs typeface="Ebrima"/>
            </a:rPr>
            <a:t>Las adaptaciones.</a:t>
          </a:r>
        </a:p>
      </dsp:txBody>
      <dsp:txXfrm>
        <a:off x="0" y="1151800"/>
        <a:ext cx="11980983" cy="1150114"/>
      </dsp:txXfrm>
    </dsp:sp>
    <dsp:sp modelId="{7A87072A-3B85-4984-AD3B-A905D1D4CF5C}">
      <dsp:nvSpPr>
        <dsp:cNvPr id="0" name=""/>
        <dsp:cNvSpPr/>
      </dsp:nvSpPr>
      <dsp:spPr>
        <a:xfrm>
          <a:off x="0" y="2301914"/>
          <a:ext cx="11980983" cy="0"/>
        </a:xfrm>
        <a:prstGeom prst="line">
          <a:avLst/>
        </a:prstGeom>
        <a:blipFill rotWithShape="1">
          <a:blip xmlns:r="http://schemas.openxmlformats.org/officeDocument/2006/relationships" r:embed="rId1">
            <a:duotone>
              <a:schemeClr val="accent1">
                <a:hueOff val="0"/>
                <a:satOff val="0"/>
                <a:lumOff val="0"/>
                <a:alphaOff val="0"/>
                <a:shade val="36000"/>
                <a:satMod val="120000"/>
              </a:schemeClr>
              <a:schemeClr val="accent1">
                <a:hueOff val="0"/>
                <a:satOff val="0"/>
                <a:lumOff val="0"/>
                <a:alphaOff val="0"/>
                <a:tint val="40000"/>
              </a:schemeClr>
            </a:duotone>
          </a:blip>
          <a:tile tx="0" ty="0" sx="60000" sy="59000" flip="none" algn="tl"/>
        </a:blipFill>
        <a:ln w="6350" cap="flat" cmpd="sng" algn="ctr">
          <a:solidFill>
            <a:schemeClr val="accent1">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C7DA4FD-EB0E-4F38-A84F-625E2914413D}">
      <dsp:nvSpPr>
        <dsp:cNvPr id="0" name=""/>
        <dsp:cNvSpPr/>
      </dsp:nvSpPr>
      <dsp:spPr>
        <a:xfrm>
          <a:off x="0" y="2301914"/>
          <a:ext cx="11980983" cy="1150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rtl="0">
            <a:lnSpc>
              <a:spcPct val="90000"/>
            </a:lnSpc>
            <a:spcBef>
              <a:spcPct val="0"/>
            </a:spcBef>
            <a:spcAft>
              <a:spcPct val="35000"/>
            </a:spcAft>
            <a:buNone/>
          </a:pPr>
          <a:r>
            <a:rPr lang="es-MX" sz="2200" b="0" kern="1200" dirty="0">
              <a:solidFill>
                <a:srgbClr val="639729"/>
              </a:solidFill>
              <a:latin typeface="Ebrima"/>
              <a:ea typeface="Ebrima"/>
              <a:cs typeface="Ebrima"/>
            </a:rPr>
            <a:t>las lecturas fragmentadas.</a:t>
          </a:r>
        </a:p>
      </dsp:txBody>
      <dsp:txXfrm>
        <a:off x="0" y="2301914"/>
        <a:ext cx="11980983" cy="11501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37A315-1B29-400C-BA25-5224A78FBB86}">
      <dsp:nvSpPr>
        <dsp:cNvPr id="0" name=""/>
        <dsp:cNvSpPr/>
      </dsp:nvSpPr>
      <dsp:spPr>
        <a:xfrm>
          <a:off x="2169778" y="76025"/>
          <a:ext cx="2582103" cy="2582103"/>
        </a:xfrm>
        <a:prstGeom prst="downArrow">
          <a:avLst>
            <a:gd name="adj1" fmla="val 50000"/>
            <a:gd name="adj2" fmla="val 35000"/>
          </a:avLst>
        </a:prstGeom>
        <a:blipFill rotWithShape="1">
          <a:blip xmlns:r="http://schemas.openxmlformats.org/officeDocument/2006/relationships" r:embed="rId1">
            <a:duotone>
              <a:schemeClr val="accent5">
                <a:tint val="70000"/>
                <a:shade val="63000"/>
              </a:schemeClr>
              <a:schemeClr val="accent5">
                <a:tint val="10000"/>
                <a:satMod val="150000"/>
              </a:schemeClr>
            </a:duotone>
          </a:blip>
          <a:tile tx="0" ty="0" sx="60000" sy="59000" flip="none" algn="tl"/>
        </a:blipFill>
        <a:ln w="6350" cap="flat" cmpd="sng" algn="ctr">
          <a:solidFill>
            <a:schemeClr val="accent5"/>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es-MX" sz="1200" kern="1200" dirty="0"/>
            <a:t>Muñoz Molina ha dicho que la literatura es un “lujo de primera necesidad.” Es esencial, porque hace posible un conocimiento crítico del mundo y de la persona.</a:t>
          </a:r>
        </a:p>
      </dsp:txBody>
      <dsp:txXfrm>
        <a:off x="2815304" y="76025"/>
        <a:ext cx="1291051" cy="2130235"/>
      </dsp:txXfrm>
    </dsp:sp>
    <dsp:sp modelId="{14C8EDD6-D19C-45EC-99A2-B8B744B26CC2}">
      <dsp:nvSpPr>
        <dsp:cNvPr id="0" name=""/>
        <dsp:cNvSpPr/>
      </dsp:nvSpPr>
      <dsp:spPr>
        <a:xfrm rot="4320000">
          <a:off x="4337812" y="1651194"/>
          <a:ext cx="2582103" cy="2582103"/>
        </a:xfrm>
        <a:prstGeom prst="downArrow">
          <a:avLst>
            <a:gd name="adj1" fmla="val 50000"/>
            <a:gd name="adj2" fmla="val 35000"/>
          </a:avLst>
        </a:prstGeom>
        <a:solidFill>
          <a:srgbClr val="B69C3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es-MX" sz="1200" kern="1200" dirty="0"/>
            <a:t>La literatura hace posible la representación de nuestra identidad cultural a través del tiempo.</a:t>
          </a:r>
        </a:p>
      </dsp:txBody>
      <dsp:txXfrm rot="-5400000">
        <a:off x="4778622" y="2226903"/>
        <a:ext cx="2130235" cy="1291051"/>
      </dsp:txXfrm>
    </dsp:sp>
    <dsp:sp modelId="{347A213C-D5C5-4130-9193-708A2B142378}">
      <dsp:nvSpPr>
        <dsp:cNvPr id="0" name=""/>
        <dsp:cNvSpPr/>
      </dsp:nvSpPr>
      <dsp:spPr>
        <a:xfrm rot="8640000">
          <a:off x="3509696" y="4199871"/>
          <a:ext cx="2582103" cy="2582103"/>
        </a:xfrm>
        <a:prstGeom prst="downArrow">
          <a:avLst>
            <a:gd name="adj1" fmla="val 50000"/>
            <a:gd name="adj2" fmla="val 35000"/>
          </a:avLst>
        </a:prstGeom>
        <a:solidFill>
          <a:srgbClr val="0070C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es-MX" sz="1200" kern="1200" dirty="0"/>
            <a:t>Para los actuales paradigmas educativos, los planteamientos historicistas de la enseñanza de la literatura resultan demasiado limitados.</a:t>
          </a:r>
        </a:p>
      </dsp:txBody>
      <dsp:txXfrm rot="10800000">
        <a:off x="4288023" y="4608589"/>
        <a:ext cx="1291051" cy="2130235"/>
      </dsp:txXfrm>
    </dsp:sp>
    <dsp:sp modelId="{EF75A083-F2FD-4186-A0FC-E1297CBC3590}">
      <dsp:nvSpPr>
        <dsp:cNvPr id="0" name=""/>
        <dsp:cNvSpPr/>
      </dsp:nvSpPr>
      <dsp:spPr>
        <a:xfrm rot="12960000">
          <a:off x="829859" y="4199871"/>
          <a:ext cx="2582103" cy="2582103"/>
        </a:xfrm>
        <a:prstGeom prst="downArrow">
          <a:avLst>
            <a:gd name="adj1" fmla="val 50000"/>
            <a:gd name="adj2" fmla="val 35000"/>
          </a:avLst>
        </a:prstGeom>
        <a:solidFill>
          <a:schemeClr val="accent5">
            <a:hueOff val="-15992340"/>
            <a:satOff val="9089"/>
            <a:lumOff val="-750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es-MX" sz="1200" kern="1200" dirty="0"/>
            <a:t>Aunque parezca una obviedad, los profesores tienen que formarse en literatura para poder “enseñarla” en los diferentes estadios educativos.</a:t>
          </a:r>
        </a:p>
      </dsp:txBody>
      <dsp:txXfrm rot="10800000">
        <a:off x="1342584" y="4608589"/>
        <a:ext cx="1291051" cy="2130235"/>
      </dsp:txXfrm>
    </dsp:sp>
    <dsp:sp modelId="{D2E7E9CF-1DDF-49AC-889F-00FA0F3AFCCD}">
      <dsp:nvSpPr>
        <dsp:cNvPr id="0" name=""/>
        <dsp:cNvSpPr/>
      </dsp:nvSpPr>
      <dsp:spPr>
        <a:xfrm rot="17280000">
          <a:off x="1744" y="1651194"/>
          <a:ext cx="2582103" cy="2582103"/>
        </a:xfrm>
        <a:prstGeom prst="downArrow">
          <a:avLst>
            <a:gd name="adj1" fmla="val 50000"/>
            <a:gd name="adj2" fmla="val 35000"/>
          </a:avLst>
        </a:prstGeom>
        <a:solidFill>
          <a:schemeClr val="accent5">
            <a:hueOff val="-21323121"/>
            <a:satOff val="12119"/>
            <a:lumOff val="-1000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es-MX" sz="1200" kern="1200"/>
            <a:t>En la enseñanza/ aprendizaje de la literatura las teorías literarias formalistas y estructuralistas han sido desplazadas por los estudios que atienden a la totalidad del discurso.</a:t>
          </a:r>
        </a:p>
      </dsp:txBody>
      <dsp:txXfrm rot="5400000">
        <a:off x="12802" y="2226903"/>
        <a:ext cx="2130235" cy="12910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052FC3-B801-4B5F-8C75-EBDFD5406A94}">
      <dsp:nvSpPr>
        <dsp:cNvPr id="0" name=""/>
        <dsp:cNvSpPr/>
      </dsp:nvSpPr>
      <dsp:spPr>
        <a:xfrm>
          <a:off x="0" y="35436"/>
          <a:ext cx="3946429" cy="1399320"/>
        </a:xfrm>
        <a:prstGeom prst="roundRect">
          <a:avLst/>
        </a:prstGeom>
        <a:solidFill>
          <a:srgbClr val="C0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rtl="0">
            <a:lnSpc>
              <a:spcPct val="90000"/>
            </a:lnSpc>
            <a:spcBef>
              <a:spcPct val="0"/>
            </a:spcBef>
            <a:spcAft>
              <a:spcPct val="35000"/>
            </a:spcAft>
            <a:buNone/>
          </a:pPr>
          <a:r>
            <a:rPr lang="es-MX" sz="2600" kern="1200"/>
            <a:t>2. Promoción de la lectura y animación lectora.</a:t>
          </a:r>
        </a:p>
      </dsp:txBody>
      <dsp:txXfrm>
        <a:off x="68309" y="103745"/>
        <a:ext cx="3809811" cy="1262702"/>
      </dsp:txXfrm>
    </dsp:sp>
    <dsp:sp modelId="{65EEC52A-9B75-4BB0-BE00-CCB3FE352B7D}">
      <dsp:nvSpPr>
        <dsp:cNvPr id="0" name=""/>
        <dsp:cNvSpPr/>
      </dsp:nvSpPr>
      <dsp:spPr>
        <a:xfrm>
          <a:off x="0" y="1434757"/>
          <a:ext cx="3946429" cy="1829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299"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es-MX" sz="2000" kern="1200"/>
            <a:t>Promoción=Lectura y sociedad.</a:t>
          </a:r>
        </a:p>
        <a:p>
          <a:pPr marL="228600" lvl="1" indent="-228600" algn="l" defTabSz="889000" rtl="0">
            <a:lnSpc>
              <a:spcPct val="90000"/>
            </a:lnSpc>
            <a:spcBef>
              <a:spcPct val="0"/>
            </a:spcBef>
            <a:spcAft>
              <a:spcPct val="20000"/>
            </a:spcAft>
            <a:buChar char="•"/>
          </a:pPr>
          <a:r>
            <a:rPr lang="es-MX" sz="2000" kern="1200"/>
            <a:t>La figura del mediador.</a:t>
          </a:r>
        </a:p>
        <a:p>
          <a:pPr marL="228600" lvl="1" indent="-228600" algn="l" defTabSz="889000" rtl="0">
            <a:lnSpc>
              <a:spcPct val="90000"/>
            </a:lnSpc>
            <a:spcBef>
              <a:spcPct val="0"/>
            </a:spcBef>
            <a:spcAft>
              <a:spcPct val="20000"/>
            </a:spcAft>
            <a:buChar char="•"/>
          </a:pPr>
          <a:r>
            <a:rPr lang="es-MX" sz="2000" kern="1200"/>
            <a:t>Animación: ámbitos, estrategias y técnicas de la lectura.</a:t>
          </a:r>
        </a:p>
      </dsp:txBody>
      <dsp:txXfrm>
        <a:off x="0" y="1434757"/>
        <a:ext cx="3946429" cy="18298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E76F71-75AB-42A5-A62F-8829BE0C85E5}">
      <dsp:nvSpPr>
        <dsp:cNvPr id="0" name=""/>
        <dsp:cNvSpPr/>
      </dsp:nvSpPr>
      <dsp:spPr>
        <a:xfrm>
          <a:off x="0" y="5"/>
          <a:ext cx="4467828" cy="1003860"/>
        </a:xfrm>
        <a:prstGeom prst="roundRect">
          <a:avLst/>
        </a:prstGeom>
        <a:solidFill>
          <a:srgbClr val="0070C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rtl="0">
            <a:lnSpc>
              <a:spcPct val="90000"/>
            </a:lnSpc>
            <a:spcBef>
              <a:spcPct val="0"/>
            </a:spcBef>
            <a:spcAft>
              <a:spcPct val="35000"/>
            </a:spcAft>
            <a:buNone/>
          </a:pPr>
          <a:r>
            <a:rPr lang="es-MX" sz="2600" kern="1200" dirty="0"/>
            <a:t>1. Tratamiento didáctico de la literatura: </a:t>
          </a:r>
        </a:p>
      </dsp:txBody>
      <dsp:txXfrm>
        <a:off x="49004" y="49009"/>
        <a:ext cx="4369820" cy="905852"/>
      </dsp:txXfrm>
    </dsp:sp>
    <dsp:sp modelId="{5D2B92EB-911E-4157-BC70-85FD553FD03D}">
      <dsp:nvSpPr>
        <dsp:cNvPr id="0" name=""/>
        <dsp:cNvSpPr/>
      </dsp:nvSpPr>
      <dsp:spPr>
        <a:xfrm>
          <a:off x="0" y="1161090"/>
          <a:ext cx="4467828" cy="3390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1854"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es-MX" sz="2000" kern="1200"/>
            <a:t>Formación en competencia literaria.</a:t>
          </a:r>
        </a:p>
        <a:p>
          <a:pPr marL="228600" lvl="1" indent="-228600" algn="l" defTabSz="889000" rtl="0">
            <a:lnSpc>
              <a:spcPct val="90000"/>
            </a:lnSpc>
            <a:spcBef>
              <a:spcPct val="0"/>
            </a:spcBef>
            <a:spcAft>
              <a:spcPct val="20000"/>
            </a:spcAft>
            <a:buChar char="•"/>
          </a:pPr>
          <a:r>
            <a:rPr lang="es-MX" sz="2000" kern="1200"/>
            <a:t>Literatura y creatividad: leer y escribir, leer y crear en las artes.</a:t>
          </a:r>
        </a:p>
        <a:p>
          <a:pPr marL="228600" lvl="1" indent="-228600" algn="l" defTabSz="889000" rtl="0">
            <a:lnSpc>
              <a:spcPct val="90000"/>
            </a:lnSpc>
            <a:spcBef>
              <a:spcPct val="0"/>
            </a:spcBef>
            <a:spcAft>
              <a:spcPct val="20000"/>
            </a:spcAft>
            <a:buChar char="•"/>
          </a:pPr>
          <a:r>
            <a:rPr lang="es-MX" sz="2000" kern="1200"/>
            <a:t>Selección de materiales.</a:t>
          </a:r>
        </a:p>
        <a:p>
          <a:pPr marL="228600" lvl="1" indent="-228600" algn="l" defTabSz="889000" rtl="0">
            <a:lnSpc>
              <a:spcPct val="90000"/>
            </a:lnSpc>
            <a:spcBef>
              <a:spcPct val="0"/>
            </a:spcBef>
            <a:spcAft>
              <a:spcPct val="20000"/>
            </a:spcAft>
            <a:buChar char="•"/>
          </a:pPr>
          <a:r>
            <a:rPr lang="es-MX" sz="2000" kern="1200"/>
            <a:t>Determinar el objetivo del curso.</a:t>
          </a:r>
        </a:p>
        <a:p>
          <a:pPr marL="228600" lvl="1" indent="-228600" algn="l" defTabSz="889000" rtl="0">
            <a:lnSpc>
              <a:spcPct val="90000"/>
            </a:lnSpc>
            <a:spcBef>
              <a:spcPct val="0"/>
            </a:spcBef>
            <a:spcAft>
              <a:spcPct val="20000"/>
            </a:spcAft>
            <a:buChar char="•"/>
          </a:pPr>
          <a:r>
            <a:rPr lang="es-MX" sz="2000" kern="1200"/>
            <a:t>Determinar las características del público lector.</a:t>
          </a:r>
        </a:p>
        <a:p>
          <a:pPr marL="228600" lvl="1" indent="-228600" algn="l" defTabSz="889000" rtl="0">
            <a:lnSpc>
              <a:spcPct val="90000"/>
            </a:lnSpc>
            <a:spcBef>
              <a:spcPct val="0"/>
            </a:spcBef>
            <a:spcAft>
              <a:spcPct val="20000"/>
            </a:spcAft>
            <a:buChar char="•"/>
          </a:pPr>
          <a:r>
            <a:rPr lang="es-MX" sz="2000" kern="1200"/>
            <a:t>Analizar las ediciones.</a:t>
          </a:r>
        </a:p>
        <a:p>
          <a:pPr marL="228600" lvl="1" indent="-228600" algn="l" defTabSz="889000" rtl="0">
            <a:lnSpc>
              <a:spcPct val="90000"/>
            </a:lnSpc>
            <a:spcBef>
              <a:spcPct val="0"/>
            </a:spcBef>
            <a:spcAft>
              <a:spcPct val="20000"/>
            </a:spcAft>
            <a:buChar char="•"/>
          </a:pPr>
          <a:r>
            <a:rPr lang="es-MX" sz="2000" kern="1200"/>
            <a:t>Preparar el programa de lecturas.</a:t>
          </a:r>
        </a:p>
      </dsp:txBody>
      <dsp:txXfrm>
        <a:off x="0" y="1161090"/>
        <a:ext cx="4467828" cy="33906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8739CD-2C79-4357-801D-95039EEE5D8B}">
      <dsp:nvSpPr>
        <dsp:cNvPr id="0" name=""/>
        <dsp:cNvSpPr/>
      </dsp:nvSpPr>
      <dsp:spPr>
        <a:xfrm>
          <a:off x="0" y="0"/>
          <a:ext cx="8515906" cy="1752599"/>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4D20EB-34B4-48ED-8FA6-BCB7C184513A}">
      <dsp:nvSpPr>
        <dsp:cNvPr id="0" name=""/>
        <dsp:cNvSpPr/>
      </dsp:nvSpPr>
      <dsp:spPr>
        <a:xfrm>
          <a:off x="876637" y="525779"/>
          <a:ext cx="8265438" cy="7010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s-MX" sz="3000" kern="1200" baseline="0"/>
            <a:t>OBRAS LITERARIAS INFANTILES Y JUVENILES</a:t>
          </a:r>
          <a:endParaRPr lang="es-MX" sz="3000" kern="1200"/>
        </a:p>
      </dsp:txBody>
      <dsp:txXfrm>
        <a:off x="910859" y="560001"/>
        <a:ext cx="8196994" cy="63259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0BDA7A-6D3D-4CA0-9BB6-4BA9D354BB3E}">
      <dsp:nvSpPr>
        <dsp:cNvPr id="0" name=""/>
        <dsp:cNvSpPr/>
      </dsp:nvSpPr>
      <dsp:spPr>
        <a:xfrm rot="5400000">
          <a:off x="5119322" y="-950317"/>
          <a:ext cx="3743273" cy="6579726"/>
        </a:xfrm>
        <a:prstGeom prst="round2SameRect">
          <a:avLst/>
        </a:prstGeom>
        <a:solidFill>
          <a:srgbClr val="0070C0">
            <a:alpha val="90000"/>
          </a:srgb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7640" tIns="83820" rIns="167640" bIns="83820" numCol="1" spcCol="1270" anchor="ctr" anchorCtr="0">
          <a:noAutofit/>
        </a:bodyPr>
        <a:lstStyle/>
        <a:p>
          <a:pPr marL="285750" lvl="1" indent="-285750" algn="l" defTabSz="1955800" rtl="0">
            <a:lnSpc>
              <a:spcPct val="90000"/>
            </a:lnSpc>
            <a:spcBef>
              <a:spcPct val="0"/>
            </a:spcBef>
            <a:spcAft>
              <a:spcPct val="15000"/>
            </a:spcAft>
            <a:buChar char="•"/>
          </a:pPr>
          <a:r>
            <a:rPr lang="es-MX" sz="4400" kern="1200"/>
            <a:t>Paratextos: informaciones complementarias que aparecen tanto dentro como fuera del libro.</a:t>
          </a:r>
        </a:p>
      </dsp:txBody>
      <dsp:txXfrm rot="-5400000">
        <a:off x="3701096" y="650641"/>
        <a:ext cx="6396994" cy="3377809"/>
      </dsp:txXfrm>
    </dsp:sp>
    <dsp:sp modelId="{B7E5809F-5FC3-4649-A845-910F7EE5E808}">
      <dsp:nvSpPr>
        <dsp:cNvPr id="0" name=""/>
        <dsp:cNvSpPr/>
      </dsp:nvSpPr>
      <dsp:spPr>
        <a:xfrm>
          <a:off x="0" y="0"/>
          <a:ext cx="3701095" cy="4679092"/>
        </a:xfrm>
        <a:prstGeom prst="roundRect">
          <a:avLst/>
        </a:prstGeom>
        <a:solidFill>
          <a:srgbClr val="B69C3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marL="0" lvl="0" indent="0" algn="ctr" defTabSz="1022350" rtl="0">
            <a:lnSpc>
              <a:spcPct val="90000"/>
            </a:lnSpc>
            <a:spcBef>
              <a:spcPct val="0"/>
            </a:spcBef>
            <a:spcAft>
              <a:spcPct val="35000"/>
            </a:spcAft>
            <a:buNone/>
          </a:pPr>
          <a:r>
            <a:rPr lang="es-MX" sz="2300" kern="1200"/>
            <a:t>Para poner en contacto a los niños lectores con los buenos libros, el mediador debe conocer los mecanismos editoriales por los que se mueve la LIJ, ay que ofrecen informaciones que, sin la suficiente capacidad para su análisis, puede provocar confusiones.</a:t>
          </a:r>
        </a:p>
      </dsp:txBody>
      <dsp:txXfrm>
        <a:off x="180673" y="180673"/>
        <a:ext cx="3339749" cy="431774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1FB95E-F670-45BF-B184-1740ADB7BCE7}">
      <dsp:nvSpPr>
        <dsp:cNvPr id="0" name=""/>
        <dsp:cNvSpPr/>
      </dsp:nvSpPr>
      <dsp:spPr>
        <a:xfrm>
          <a:off x="5953" y="0"/>
          <a:ext cx="2384385" cy="2384385"/>
        </a:xfrm>
        <a:prstGeom prst="ellipse">
          <a:avLst/>
        </a:prstGeom>
        <a:solidFill>
          <a:srgbClr val="00B0F0">
            <a:alpha val="50000"/>
          </a:srgb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44600" rtl="0">
            <a:lnSpc>
              <a:spcPct val="90000"/>
            </a:lnSpc>
            <a:spcBef>
              <a:spcPct val="0"/>
            </a:spcBef>
            <a:spcAft>
              <a:spcPct val="35000"/>
            </a:spcAft>
            <a:buNone/>
          </a:pPr>
          <a:r>
            <a:rPr lang="es-MX" sz="2800" kern="1200" baseline="0" dirty="0" err="1"/>
            <a:t>Peritextos</a:t>
          </a:r>
          <a:endParaRPr lang="es-MX" sz="2800" kern="1200" dirty="0"/>
        </a:p>
      </dsp:txBody>
      <dsp:txXfrm>
        <a:off x="355138" y="349185"/>
        <a:ext cx="1686015" cy="168601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C3A8A-CBB0-4DB1-A035-3EB2E4F5BF7C}">
      <dsp:nvSpPr>
        <dsp:cNvPr id="0" name=""/>
        <dsp:cNvSpPr/>
      </dsp:nvSpPr>
      <dsp:spPr>
        <a:xfrm>
          <a:off x="247276" y="0"/>
          <a:ext cx="4422169" cy="4422169"/>
        </a:xfrm>
        <a:prstGeom prst="ellipse">
          <a:avLst/>
        </a:prstGeom>
        <a:solidFill>
          <a:srgbClr val="5C91FA"/>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marL="0" lvl="0" indent="0" algn="ctr" defTabSz="1822450" rtl="0">
            <a:lnSpc>
              <a:spcPct val="90000"/>
            </a:lnSpc>
            <a:spcBef>
              <a:spcPct val="0"/>
            </a:spcBef>
            <a:spcAft>
              <a:spcPct val="35000"/>
            </a:spcAft>
            <a:buNone/>
          </a:pPr>
          <a:r>
            <a:rPr lang="es-MX" sz="4100" kern="1200" baseline="0" dirty="0"/>
            <a:t>Puntos a considerar para la selección de </a:t>
          </a:r>
          <a:r>
            <a:rPr lang="es-MX" sz="4100" kern="1200" baseline="0" dirty="0" err="1"/>
            <a:t>epitextos</a:t>
          </a:r>
          <a:endParaRPr lang="es-MX" sz="4100" kern="1200" dirty="0"/>
        </a:p>
      </dsp:txBody>
      <dsp:txXfrm>
        <a:off x="894888" y="647612"/>
        <a:ext cx="3126945" cy="312694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A514B3-88BF-4144-802B-446AF21823D9}">
      <dsp:nvSpPr>
        <dsp:cNvPr id="0" name=""/>
        <dsp:cNvSpPr/>
      </dsp:nvSpPr>
      <dsp:spPr>
        <a:xfrm>
          <a:off x="0" y="398889"/>
          <a:ext cx="5251939" cy="849420"/>
        </a:xfrm>
        <a:prstGeom prst="roundRect">
          <a:avLst/>
        </a:prstGeom>
        <a:solidFill>
          <a:srgbClr val="FFC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s-MX" sz="2200" kern="1200" dirty="0"/>
            <a:t>1. Las características psicológicas y sociales del lector.</a:t>
          </a:r>
        </a:p>
      </dsp:txBody>
      <dsp:txXfrm>
        <a:off x="41465" y="440354"/>
        <a:ext cx="5169009" cy="766490"/>
      </dsp:txXfrm>
    </dsp:sp>
    <dsp:sp modelId="{FC9ED680-8B9D-490F-819A-DA6A706F8CDB}">
      <dsp:nvSpPr>
        <dsp:cNvPr id="0" name=""/>
        <dsp:cNvSpPr/>
      </dsp:nvSpPr>
      <dsp:spPr>
        <a:xfrm>
          <a:off x="0" y="1335116"/>
          <a:ext cx="5251939" cy="849420"/>
        </a:xfrm>
        <a:prstGeom prst="roundRect">
          <a:avLst/>
        </a:prstGeom>
        <a:solidFill>
          <a:schemeClr val="accent4">
            <a:hueOff val="6807678"/>
            <a:satOff val="-7995"/>
            <a:lumOff val="307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s-MX" sz="2200" kern="1200"/>
            <a:t>2. Su nivel de lectura y de comprensión lectora.</a:t>
          </a:r>
        </a:p>
      </dsp:txBody>
      <dsp:txXfrm>
        <a:off x="41465" y="1376581"/>
        <a:ext cx="5169009" cy="766490"/>
      </dsp:txXfrm>
    </dsp:sp>
    <dsp:sp modelId="{46C45881-96E2-463A-B255-EBD4D39A7B9E}">
      <dsp:nvSpPr>
        <dsp:cNvPr id="0" name=""/>
        <dsp:cNvSpPr/>
      </dsp:nvSpPr>
      <dsp:spPr>
        <a:xfrm>
          <a:off x="0" y="2247896"/>
          <a:ext cx="5251939" cy="849420"/>
        </a:xfrm>
        <a:prstGeom prst="roundRect">
          <a:avLst/>
        </a:prstGeom>
        <a:solidFill>
          <a:schemeClr val="accent4">
            <a:hueOff val="13615356"/>
            <a:satOff val="-15991"/>
            <a:lumOff val="614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s-MX" sz="2200" kern="1200"/>
            <a:t>3. Las variables del contexto donde se establezcan la relación libro/lector.</a:t>
          </a:r>
        </a:p>
      </dsp:txBody>
      <dsp:txXfrm>
        <a:off x="41465" y="2289361"/>
        <a:ext cx="5169009" cy="766490"/>
      </dsp:txXfrm>
    </dsp:sp>
    <dsp:sp modelId="{9DA72448-0D10-4DE8-9E3B-90F00F5C0B2E}">
      <dsp:nvSpPr>
        <dsp:cNvPr id="0" name=""/>
        <dsp:cNvSpPr/>
      </dsp:nvSpPr>
      <dsp:spPr>
        <a:xfrm>
          <a:off x="0" y="3160676"/>
          <a:ext cx="5251939" cy="849420"/>
        </a:xfrm>
        <a:prstGeom prst="roundRect">
          <a:avLst/>
        </a:prstGeom>
        <a:solidFill>
          <a:srgbClr val="C00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s-MX" sz="2200" kern="1200"/>
            <a:t>4. Las características del libro.</a:t>
          </a:r>
        </a:p>
      </dsp:txBody>
      <dsp:txXfrm>
        <a:off x="41465" y="3202141"/>
        <a:ext cx="5169009" cy="766490"/>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4147688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61723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47082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6661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a:xfrm>
            <a:off x="8593667" y="6272784"/>
            <a:ext cx="2644309" cy="365125"/>
          </a:xfrm>
        </p:spPr>
        <p:txBody>
          <a:bodyPr/>
          <a:lstStyle/>
          <a:p>
            <a:fld id="{96DFF08F-DC6B-4601-B491-B0F83F6DD2DA}" type="datetimeFigureOut">
              <a:rPr lang="en-US" smtClean="0"/>
              <a:pPr/>
              <a:t>9/28/2019</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92480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46140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9/28/2019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9190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9/28/2019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26620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9/28/2019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724932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t>9/28/2019</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21568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t>9/28/2019</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03244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96DFF08F-DC6B-4601-B491-B0F83F6DD2DA}" type="datetimeFigureOut">
              <a:rPr lang="en-US" smtClean="0"/>
              <a:pPr/>
              <a:t>9/28/2019</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7767526"/>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Layout" Target="../diagrams/layout5.xml"/><Relationship Id="rId7" Type="http://schemas.openxmlformats.org/officeDocument/2006/relationships/image" Target="../media/image15.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23.png"/></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32.jp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4.png"/><Relationship Id="rId5" Type="http://schemas.microsoft.com/office/2007/relationships/hdphoto" Target="../media/hdphoto3.wdp"/><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9.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2025939" y="170509"/>
            <a:ext cx="9966960" cy="3035808"/>
          </a:xfrm>
          <a:solidFill>
            <a:srgbClr val="5C91FA"/>
          </a:solidFill>
          <a:ln>
            <a:noFill/>
          </a:ln>
        </p:spPr>
        <p:txBody>
          <a:bodyPr>
            <a:normAutofit/>
          </a:bodyPr>
          <a:lstStyle/>
          <a:p>
            <a:r>
              <a:rPr lang="es-MX" sz="7200" dirty="0"/>
              <a:t>Competencia literaria</a:t>
            </a:r>
          </a:p>
        </p:txBody>
      </p:sp>
      <p:sp>
        <p:nvSpPr>
          <p:cNvPr id="3" name="Subtítulo 2"/>
          <p:cNvSpPr>
            <a:spLocks noGrp="1"/>
          </p:cNvSpPr>
          <p:nvPr>
            <p:ph type="subTitle" idx="1"/>
          </p:nvPr>
        </p:nvSpPr>
        <p:spPr>
          <a:xfrm>
            <a:off x="4363893" y="4899889"/>
            <a:ext cx="5062717" cy="1388534"/>
          </a:xfrm>
        </p:spPr>
        <p:txBody>
          <a:bodyPr>
            <a:normAutofit/>
          </a:bodyPr>
          <a:lstStyle/>
          <a:p>
            <a:r>
              <a:rPr lang="es-MX" sz="2800" dirty="0"/>
              <a:t>Literatura Infantil y Juvenil y </a:t>
            </a:r>
          </a:p>
          <a:p>
            <a:r>
              <a:rPr lang="es-MX" sz="2800" dirty="0"/>
              <a:t>educación literaria.</a:t>
            </a:r>
          </a:p>
        </p:txBody>
      </p:sp>
      <p:pic>
        <p:nvPicPr>
          <p:cNvPr id="2050" name="Picture 2" descr="Resultado de imagen para book log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303" y="3774148"/>
            <a:ext cx="3429000" cy="3429001"/>
          </a:xfrm>
          <a:prstGeom prst="rect">
            <a:avLst/>
          </a:prstGeom>
          <a:noFill/>
          <a:extLst>
            <a:ext uri="{909E8E84-426E-40DD-AFC4-6F175D3DCCD1}">
              <a14:hiddenFill xmlns:a14="http://schemas.microsoft.com/office/drawing/2010/main">
                <a:solidFill>
                  <a:srgbClr val="FFFFFF"/>
                </a:solidFill>
              </a14:hiddenFill>
            </a:ext>
          </a:extLst>
        </p:spPr>
      </p:pic>
      <p:sp>
        <p:nvSpPr>
          <p:cNvPr id="4" name="Conector 3"/>
          <p:cNvSpPr/>
          <p:nvPr/>
        </p:nvSpPr>
        <p:spPr>
          <a:xfrm>
            <a:off x="9601200" y="4009292"/>
            <a:ext cx="1170461" cy="1172308"/>
          </a:xfrm>
          <a:prstGeom prst="flowChartConnector">
            <a:avLst/>
          </a:prstGeom>
          <a:solidFill>
            <a:srgbClr val="5C91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76461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752599"/>
          </a:xfrm>
        </p:spPr>
        <p:txBody>
          <a:bodyPr/>
          <a:lstStyle/>
          <a:p>
            <a:pPr algn="ctr"/>
            <a:r>
              <a:rPr lang="es-MX" dirty="0"/>
              <a:t>Dos ámbitos para la socialización de textos literarios</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707071985"/>
              </p:ext>
            </p:extLst>
          </p:nvPr>
        </p:nvGraphicFramePr>
        <p:xfrm>
          <a:off x="6712261" y="2016407"/>
          <a:ext cx="3946429" cy="3300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8430833" y="6171390"/>
            <a:ext cx="3055716" cy="553998"/>
          </a:xfrm>
          <a:prstGeom prst="rect">
            <a:avLst/>
          </a:prstGeom>
        </p:spPr>
        <p:txBody>
          <a:bodyPr wrap="square">
            <a:spAutoFit/>
          </a:bodyPr>
          <a:lstStyle/>
          <a:p>
            <a:pPr lvl="1" algn="ctr"/>
            <a:r>
              <a:rPr lang="es-MX" sz="1500" dirty="0"/>
              <a:t>(</a:t>
            </a:r>
            <a:r>
              <a:rPr lang="es-MX" sz="1500" dirty="0" err="1"/>
              <a:t>apud</a:t>
            </a:r>
            <a:r>
              <a:rPr lang="es-MX" sz="1500" dirty="0"/>
              <a:t>. Pedro C. Cerrillo, 2007, con modificaciones).</a:t>
            </a:r>
          </a:p>
        </p:txBody>
      </p:sp>
      <p:graphicFrame>
        <p:nvGraphicFramePr>
          <p:cNvPr id="6" name="Diagrama 5"/>
          <p:cNvGraphicFramePr/>
          <p:nvPr>
            <p:extLst>
              <p:ext uri="{D42A27DB-BD31-4B8C-83A1-F6EECF244321}">
                <p14:modId xmlns:p14="http://schemas.microsoft.com/office/powerpoint/2010/main" val="3842718933"/>
              </p:ext>
            </p:extLst>
          </p:nvPr>
        </p:nvGraphicFramePr>
        <p:xfrm>
          <a:off x="902827" y="2016407"/>
          <a:ext cx="4467828" cy="470898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867997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 t="31434" r="13218" b="39692"/>
          <a:stretch/>
        </p:blipFill>
        <p:spPr>
          <a:xfrm>
            <a:off x="1378003" y="1293035"/>
            <a:ext cx="10072428" cy="4783674"/>
          </a:xfrm>
          <a:prstGeom prst="rect">
            <a:avLst/>
          </a:prstGeom>
          <a:ln>
            <a:noFill/>
          </a:ln>
          <a:effectLst>
            <a:outerShdw blurRad="292100" dist="139700" dir="2700000" algn="tl" rotWithShape="0">
              <a:srgbClr val="333333">
                <a:alpha val="65000"/>
              </a:srgbClr>
            </a:outerShdw>
          </a:effectLst>
        </p:spPr>
      </p:pic>
      <p:sp>
        <p:nvSpPr>
          <p:cNvPr id="2" name="Título 1"/>
          <p:cNvSpPr>
            <a:spLocks noGrp="1"/>
          </p:cNvSpPr>
          <p:nvPr>
            <p:ph type="title"/>
          </p:nvPr>
        </p:nvSpPr>
        <p:spPr>
          <a:xfrm rot="5400000">
            <a:off x="84968" y="-84968"/>
            <a:ext cx="2586070" cy="2756006"/>
          </a:xfrm>
          <a:prstGeom prst="homePlate">
            <a:avLst/>
          </a:prstGeom>
          <a:solidFill>
            <a:srgbClr val="639729"/>
          </a:solidFill>
          <a:effectLst>
            <a:outerShdw blurRad="50800" dist="38100" dir="13500000" algn="br" rotWithShape="0">
              <a:prstClr val="black">
                <a:alpha val="40000"/>
              </a:prstClr>
            </a:outerShdw>
          </a:effectLst>
        </p:spPr>
        <p:txBody>
          <a:bodyPr vert="vert270">
            <a:normAutofit/>
          </a:bodyPr>
          <a:lstStyle/>
          <a:p>
            <a:pPr algn="ctr"/>
            <a:r>
              <a:rPr lang="es-MX" sz="3200" dirty="0"/>
              <a:t>COMUNICACIÓN LITERARIA GENERAL</a:t>
            </a:r>
          </a:p>
        </p:txBody>
      </p:sp>
      <p:sp>
        <p:nvSpPr>
          <p:cNvPr id="3" name="CuadroTexto 2">
            <a:extLst>
              <a:ext uri="{FF2B5EF4-FFF2-40B4-BE49-F238E27FC236}">
                <a16:creationId xmlns:a16="http://schemas.microsoft.com/office/drawing/2014/main" id="{4D2653AB-6A18-4B1A-9B67-4D23B8B8F9E1}"/>
              </a:ext>
            </a:extLst>
          </p:cNvPr>
          <p:cNvSpPr txBox="1"/>
          <p:nvPr/>
        </p:nvSpPr>
        <p:spPr>
          <a:xfrm>
            <a:off x="8797471" y="6148614"/>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a:t>Pedro C. Cerrillo, 2007</a:t>
            </a:r>
            <a:endParaRPr lang="es-ES"/>
          </a:p>
        </p:txBody>
      </p:sp>
    </p:spTree>
    <p:extLst>
      <p:ext uri="{BB962C8B-B14F-4D97-AF65-F5344CB8AC3E}">
        <p14:creationId xmlns:p14="http://schemas.microsoft.com/office/powerpoint/2010/main" val="743228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609438533"/>
              </p:ext>
            </p:extLst>
          </p:nvPr>
        </p:nvGraphicFramePr>
        <p:xfrm>
          <a:off x="151507" y="0"/>
          <a:ext cx="10018713" cy="1752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Marcador de contenido 3"/>
          <p:cNvPicPr>
            <a:picLocks noGrp="1" noChangeAspect="1"/>
          </p:cNvPicPr>
          <p:nvPr>
            <p:ph idx="1"/>
          </p:nvPr>
        </p:nvPicPr>
        <p:blipFill rotWithShape="1">
          <a:blip r:embed="rId7">
            <a:extLst>
              <a:ext uri="{28A0092B-C50C-407E-A947-70E740481C1C}">
                <a14:useLocalDpi xmlns:a14="http://schemas.microsoft.com/office/drawing/2010/main" val="0"/>
              </a:ext>
            </a:extLst>
          </a:blip>
          <a:srcRect l="3781" r="1883"/>
          <a:stretch/>
        </p:blipFill>
        <p:spPr>
          <a:xfrm>
            <a:off x="3885661" y="1493869"/>
            <a:ext cx="7556762" cy="5042337"/>
          </a:xfrm>
        </p:spPr>
      </p:pic>
      <p:pic>
        <p:nvPicPr>
          <p:cNvPr id="7170" name="Picture 2" descr="Resultado de imagen para bookshelf 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8704" y="1426493"/>
            <a:ext cx="5435818" cy="5435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5332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clrChange>
              <a:clrFrom>
                <a:srgbClr val="FAFAF8"/>
              </a:clrFrom>
              <a:clrTo>
                <a:srgbClr val="FAFAF8">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742299" y="580498"/>
            <a:ext cx="5705063" cy="5826130"/>
          </a:xfrm>
        </p:spPr>
      </p:pic>
      <p:pic>
        <p:nvPicPr>
          <p:cNvPr id="8194" name="Picture 2" descr="Resultado de imagen para literature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067" y="580498"/>
            <a:ext cx="5118721" cy="5691712"/>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1460508" y="5105210"/>
            <a:ext cx="3691300" cy="1015663"/>
          </a:xfrm>
          <a:prstGeom prst="rect">
            <a:avLst/>
          </a:prstGeom>
        </p:spPr>
        <p:txBody>
          <a:bodyPr wrap="square">
            <a:spAutoFit/>
          </a:bodyPr>
          <a:lstStyle/>
          <a:p>
            <a:r>
              <a:rPr lang="es-MX" sz="6000" b="1" dirty="0">
                <a:latin typeface="Bell MT" panose="02020503060305020303" pitchFamily="18" charset="0"/>
              </a:rPr>
              <a:t>literatura</a:t>
            </a:r>
          </a:p>
        </p:txBody>
      </p:sp>
      <p:sp>
        <p:nvSpPr>
          <p:cNvPr id="2" name="Título 1"/>
          <p:cNvSpPr>
            <a:spLocks noGrp="1"/>
          </p:cNvSpPr>
          <p:nvPr>
            <p:ph type="title"/>
          </p:nvPr>
        </p:nvSpPr>
        <p:spPr>
          <a:xfrm>
            <a:off x="1771811" y="1519448"/>
            <a:ext cx="2708238" cy="1366958"/>
          </a:xfrm>
        </p:spPr>
        <p:txBody>
          <a:bodyPr>
            <a:normAutofit/>
          </a:bodyPr>
          <a:lstStyle/>
          <a:p>
            <a:pPr algn="ctr"/>
            <a:r>
              <a:rPr lang="es-MX" sz="4800" dirty="0"/>
              <a:t>Formación</a:t>
            </a:r>
          </a:p>
        </p:txBody>
      </p:sp>
      <p:sp>
        <p:nvSpPr>
          <p:cNvPr id="5" name="Rectángulo 4"/>
          <p:cNvSpPr/>
          <p:nvPr/>
        </p:nvSpPr>
        <p:spPr>
          <a:xfrm>
            <a:off x="2837427" y="3103188"/>
            <a:ext cx="1584088" cy="646331"/>
          </a:xfrm>
          <a:prstGeom prst="rect">
            <a:avLst/>
          </a:prstGeom>
        </p:spPr>
        <p:txBody>
          <a:bodyPr wrap="none">
            <a:spAutoFit/>
          </a:bodyPr>
          <a:lstStyle/>
          <a:p>
            <a:r>
              <a:rPr lang="es-MX" sz="3600" dirty="0">
                <a:solidFill>
                  <a:srgbClr val="0070C0"/>
                </a:solidFill>
                <a:latin typeface="Arial Rounded MT Bold" panose="020F0704030504030204" pitchFamily="34" charset="0"/>
              </a:rPr>
              <a:t>De La </a:t>
            </a:r>
          </a:p>
        </p:txBody>
      </p:sp>
    </p:spTree>
    <p:extLst>
      <p:ext uri="{BB962C8B-B14F-4D97-AF65-F5344CB8AC3E}">
        <p14:creationId xmlns:p14="http://schemas.microsoft.com/office/powerpoint/2010/main" val="3122690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 y="125627"/>
            <a:ext cx="11601878" cy="1752599"/>
          </a:xfrm>
        </p:spPr>
        <p:txBody>
          <a:bodyPr/>
          <a:lstStyle/>
          <a:p>
            <a:pPr algn="ctr"/>
            <a:r>
              <a:rPr lang="es-MX" dirty="0"/>
              <a:t>LA IMPORTANCIA DE LOS PARATEXTOS EN LAS EDICIONES DE LIJ</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9790758"/>
              </p:ext>
            </p:extLst>
          </p:nvPr>
        </p:nvGraphicFramePr>
        <p:xfrm>
          <a:off x="647870" y="2001482"/>
          <a:ext cx="10280822" cy="46790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8755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24" name="Picture 8" descr="Resultado de imagen para globo de dialog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043" y="-127623"/>
            <a:ext cx="6016905" cy="6016906"/>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7325" y="4228400"/>
            <a:ext cx="2926883" cy="2926883"/>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560889" y="945841"/>
            <a:ext cx="5709212" cy="2440589"/>
          </a:xfrm>
        </p:spPr>
        <p:txBody>
          <a:bodyPr>
            <a:noAutofit/>
          </a:bodyPr>
          <a:lstStyle/>
          <a:p>
            <a:pPr lvl="1"/>
            <a:r>
              <a:rPr lang="es-MX" sz="2800" b="1" dirty="0">
                <a:solidFill>
                  <a:srgbClr val="0070C0"/>
                </a:solidFill>
              </a:rPr>
              <a:t>Gérard </a:t>
            </a:r>
            <a:r>
              <a:rPr lang="es-MX" sz="2800" b="1" dirty="0" err="1">
                <a:solidFill>
                  <a:srgbClr val="0070C0"/>
                </a:solidFill>
              </a:rPr>
              <a:t>Genette</a:t>
            </a:r>
            <a:r>
              <a:rPr lang="es-MX" sz="2800" b="1" dirty="0">
                <a:solidFill>
                  <a:srgbClr val="0070C0"/>
                </a:solidFill>
              </a:rPr>
              <a:t> se refirió a las relaciones </a:t>
            </a:r>
            <a:r>
              <a:rPr lang="es-MX" sz="2800" b="1" dirty="0" err="1">
                <a:solidFill>
                  <a:srgbClr val="0070C0"/>
                </a:solidFill>
              </a:rPr>
              <a:t>paratextuales</a:t>
            </a:r>
            <a:r>
              <a:rPr lang="es-MX" sz="2800" b="1" dirty="0">
                <a:solidFill>
                  <a:srgbClr val="0070C0"/>
                </a:solidFill>
              </a:rPr>
              <a:t> como “uno de los lugares privilegiados de la dimensión pragmática de la obra, es decir, de su acción sobre el lector”.</a:t>
            </a:r>
          </a:p>
        </p:txBody>
      </p:sp>
      <p:sp>
        <p:nvSpPr>
          <p:cNvPr id="2" name="Rectángulo 1"/>
          <p:cNvSpPr/>
          <p:nvPr/>
        </p:nvSpPr>
        <p:spPr>
          <a:xfrm>
            <a:off x="8317376" y="2721034"/>
            <a:ext cx="3356658" cy="2800767"/>
          </a:xfrm>
          <a:prstGeom prst="rect">
            <a:avLst/>
          </a:prstGeom>
        </p:spPr>
        <p:txBody>
          <a:bodyPr wrap="square">
            <a:spAutoFit/>
          </a:bodyPr>
          <a:lstStyle/>
          <a:p>
            <a:pPr lvl="1"/>
            <a:r>
              <a:rPr lang="es-MX" sz="1600" dirty="0"/>
              <a:t>En el caso de la LIJ, esas formaciones </a:t>
            </a:r>
            <a:r>
              <a:rPr lang="es-MX" sz="1600" dirty="0" err="1"/>
              <a:t>paratextuales</a:t>
            </a:r>
            <a:r>
              <a:rPr lang="es-MX" sz="1600" dirty="0"/>
              <a:t> son aportadas por los adultos, con el ánimo de “orientar”, aunque a veces pueden condicionar, a ese primer receptor, también adulto, que es necesario en la comunicación literaria entre autor y lector infantil. </a:t>
            </a:r>
          </a:p>
          <a:p>
            <a:endParaRPr lang="es-MX" sz="1600" dirty="0"/>
          </a:p>
        </p:txBody>
      </p:sp>
      <p:pic>
        <p:nvPicPr>
          <p:cNvPr id="8" name="Picture 8" descr="Resultado de imagen para globo de dialogo png"/>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7965313" y="1981199"/>
            <a:ext cx="4060784" cy="48768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0359341" y="133926"/>
            <a:ext cx="1314693" cy="1623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067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46" name="Picture 6" descr="https://i.pinimg.com/originals/a8/4e/44/a84e44f1b86eae06f49f35d0f29fefb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663416" y="-2663418"/>
            <a:ext cx="6865166" cy="121920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Diagrama 3"/>
          <p:cNvGraphicFramePr/>
          <p:nvPr>
            <p:extLst>
              <p:ext uri="{D42A27DB-BD31-4B8C-83A1-F6EECF244321}">
                <p14:modId xmlns:p14="http://schemas.microsoft.com/office/powerpoint/2010/main" val="3423936818"/>
              </p:ext>
            </p:extLst>
          </p:nvPr>
        </p:nvGraphicFramePr>
        <p:xfrm>
          <a:off x="462987" y="104172"/>
          <a:ext cx="5440102" cy="23843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contenido 2"/>
          <p:cNvSpPr>
            <a:spLocks noGrp="1"/>
          </p:cNvSpPr>
          <p:nvPr>
            <p:ph idx="1"/>
          </p:nvPr>
        </p:nvSpPr>
        <p:spPr>
          <a:xfrm>
            <a:off x="1453728" y="1978124"/>
            <a:ext cx="4282633" cy="4645317"/>
          </a:xfrm>
        </p:spPr>
        <p:txBody>
          <a:bodyPr>
            <a:normAutofit/>
          </a:bodyPr>
          <a:lstStyle/>
          <a:p>
            <a:pPr marL="457200" indent="-457200" algn="just">
              <a:buFont typeface="+mj-lt"/>
              <a:buAutoNum type="alphaLcParenR"/>
            </a:pPr>
            <a:r>
              <a:rPr lang="es-MX" sz="2400" dirty="0">
                <a:solidFill>
                  <a:srgbClr val="336600"/>
                </a:solidFill>
              </a:rPr>
              <a:t>Cubierta y contracubierta</a:t>
            </a:r>
          </a:p>
          <a:p>
            <a:pPr marL="457200" indent="-457200" algn="just">
              <a:buFont typeface="+mj-lt"/>
              <a:buAutoNum type="alphaLcParenR"/>
            </a:pPr>
            <a:r>
              <a:rPr lang="es-MX" sz="2400" dirty="0">
                <a:solidFill>
                  <a:srgbClr val="336600"/>
                </a:solidFill>
              </a:rPr>
              <a:t>Autor e ilustrador</a:t>
            </a:r>
          </a:p>
          <a:p>
            <a:pPr marL="457200" indent="-457200" algn="just">
              <a:buFont typeface="+mj-lt"/>
              <a:buAutoNum type="alphaLcParenR"/>
            </a:pPr>
            <a:r>
              <a:rPr lang="es-MX" sz="2400" dirty="0">
                <a:solidFill>
                  <a:srgbClr val="336600"/>
                </a:solidFill>
              </a:rPr>
              <a:t>Colección</a:t>
            </a:r>
          </a:p>
          <a:p>
            <a:pPr marL="457200" indent="-457200" algn="just">
              <a:buFont typeface="+mj-lt"/>
              <a:buAutoNum type="alphaLcParenR"/>
            </a:pPr>
            <a:r>
              <a:rPr lang="es-MX" sz="2400" dirty="0">
                <a:solidFill>
                  <a:srgbClr val="336600"/>
                </a:solidFill>
              </a:rPr>
              <a:t>Ilustraciones</a:t>
            </a:r>
          </a:p>
          <a:p>
            <a:pPr marL="457200" indent="-457200" algn="just">
              <a:buFont typeface="+mj-lt"/>
              <a:buAutoNum type="alphaLcParenR"/>
            </a:pPr>
            <a:r>
              <a:rPr lang="es-MX" sz="2400" dirty="0">
                <a:solidFill>
                  <a:srgbClr val="336600"/>
                </a:solidFill>
              </a:rPr>
              <a:t>Prólogo</a:t>
            </a:r>
          </a:p>
          <a:p>
            <a:pPr marL="457200" indent="-457200" algn="just">
              <a:buFont typeface="+mj-lt"/>
              <a:buAutoNum type="alphaLcParenR"/>
            </a:pPr>
            <a:r>
              <a:rPr lang="es-MX" sz="2400" dirty="0">
                <a:solidFill>
                  <a:srgbClr val="336600"/>
                </a:solidFill>
              </a:rPr>
              <a:t>Índice</a:t>
            </a:r>
          </a:p>
          <a:p>
            <a:pPr marL="457200" indent="-457200" algn="just">
              <a:buFont typeface="+mj-lt"/>
              <a:buAutoNum type="alphaLcParenR"/>
            </a:pPr>
            <a:r>
              <a:rPr lang="es-MX" sz="2400" dirty="0">
                <a:solidFill>
                  <a:srgbClr val="336600"/>
                </a:solidFill>
              </a:rPr>
              <a:t>Formato y tipografía</a:t>
            </a:r>
          </a:p>
          <a:p>
            <a:pPr marL="457200" indent="-457200" algn="just">
              <a:buFont typeface="+mj-lt"/>
              <a:buAutoNum type="alphaLcParenR"/>
            </a:pPr>
            <a:r>
              <a:rPr lang="es-MX" sz="2400" dirty="0">
                <a:solidFill>
                  <a:srgbClr val="336600"/>
                </a:solidFill>
              </a:rPr>
              <a:t>Dedicatorias</a:t>
            </a:r>
          </a:p>
          <a:p>
            <a:pPr marL="457200" indent="-457200" algn="just">
              <a:buFont typeface="+mj-lt"/>
              <a:buAutoNum type="alphaLcParenR"/>
            </a:pPr>
            <a:r>
              <a:rPr lang="es-MX" sz="2400" dirty="0">
                <a:solidFill>
                  <a:srgbClr val="336600"/>
                </a:solidFill>
              </a:rPr>
              <a:t>Edad recomendada</a:t>
            </a:r>
          </a:p>
        </p:txBody>
      </p:sp>
      <p:grpSp>
        <p:nvGrpSpPr>
          <p:cNvPr id="6" name="Grupo 5"/>
          <p:cNvGrpSpPr/>
          <p:nvPr/>
        </p:nvGrpSpPr>
        <p:grpSpPr>
          <a:xfrm>
            <a:off x="9421793" y="4352081"/>
            <a:ext cx="2268638" cy="2271360"/>
            <a:chOff x="4176653" y="0"/>
            <a:chExt cx="1709002" cy="1752599"/>
          </a:xfrm>
        </p:grpSpPr>
        <p:sp>
          <p:nvSpPr>
            <p:cNvPr id="7" name="Elipse 6"/>
            <p:cNvSpPr/>
            <p:nvPr/>
          </p:nvSpPr>
          <p:spPr>
            <a:xfrm>
              <a:off x="4176653" y="0"/>
              <a:ext cx="1709002" cy="1752599"/>
            </a:xfrm>
            <a:prstGeom prst="ellipse">
              <a:avLst/>
            </a:prstGeom>
            <a:solidFill>
              <a:srgbClr val="7030A0">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8" name="Elipse 4"/>
            <p:cNvSpPr/>
            <p:nvPr/>
          </p:nvSpPr>
          <p:spPr>
            <a:xfrm>
              <a:off x="4389718" y="256662"/>
              <a:ext cx="1239275" cy="123927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MX" sz="2200" kern="1200" baseline="0"/>
                <a:t>Epitextos</a:t>
              </a:r>
              <a:endParaRPr lang="es-MX" sz="2200" kern="1200"/>
            </a:p>
          </p:txBody>
        </p:sp>
      </p:grpSp>
      <p:sp>
        <p:nvSpPr>
          <p:cNvPr id="9" name="Marcador de contenido 2"/>
          <p:cNvSpPr txBox="1">
            <a:spLocks/>
          </p:cNvSpPr>
          <p:nvPr/>
        </p:nvSpPr>
        <p:spPr>
          <a:xfrm>
            <a:off x="5903089" y="2488557"/>
            <a:ext cx="4819695" cy="2409828"/>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457200" indent="-457200" algn="r">
              <a:buFont typeface="+mj-lt"/>
              <a:buAutoNum type="alphaLcParenR"/>
            </a:pPr>
            <a:r>
              <a:rPr lang="es-MX" sz="2400" dirty="0">
                <a:solidFill>
                  <a:srgbClr val="002060"/>
                </a:solidFill>
              </a:rPr>
              <a:t>Los catálogos</a:t>
            </a:r>
          </a:p>
          <a:p>
            <a:pPr marL="457200" indent="-457200" algn="r">
              <a:buFont typeface="+mj-lt"/>
              <a:buAutoNum type="alphaLcParenR"/>
            </a:pPr>
            <a:r>
              <a:rPr lang="es-MX" sz="2400" dirty="0">
                <a:solidFill>
                  <a:srgbClr val="002060"/>
                </a:solidFill>
              </a:rPr>
              <a:t>La crítica</a:t>
            </a:r>
          </a:p>
          <a:p>
            <a:pPr marL="457200" indent="-457200" algn="r">
              <a:buFont typeface="+mj-lt"/>
              <a:buAutoNum type="alphaLcParenR"/>
            </a:pPr>
            <a:r>
              <a:rPr lang="es-MX" sz="2400" dirty="0">
                <a:solidFill>
                  <a:srgbClr val="002060"/>
                </a:solidFill>
              </a:rPr>
              <a:t>Publicidad</a:t>
            </a:r>
          </a:p>
          <a:p>
            <a:pPr marL="457200" indent="-457200" algn="r">
              <a:buFont typeface="+mj-lt"/>
              <a:buAutoNum type="alphaLcParenR"/>
            </a:pPr>
            <a:r>
              <a:rPr lang="es-MX" sz="2400" dirty="0">
                <a:solidFill>
                  <a:srgbClr val="002060"/>
                </a:solidFill>
              </a:rPr>
              <a:t>Los comerciales</a:t>
            </a:r>
          </a:p>
          <a:p>
            <a:pPr marL="457200" indent="-457200" algn="r">
              <a:buFont typeface="+mj-lt"/>
              <a:buAutoNum type="alphaLcParenR"/>
            </a:pPr>
            <a:r>
              <a:rPr lang="es-MX" sz="2400" dirty="0">
                <a:solidFill>
                  <a:srgbClr val="002060"/>
                </a:solidFill>
              </a:rPr>
              <a:t>Los cuadernos de actividades</a:t>
            </a:r>
          </a:p>
        </p:txBody>
      </p:sp>
      <p:pic>
        <p:nvPicPr>
          <p:cNvPr id="10242" name="Picture 2" descr="Resultado de imagen para literature 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42916" y="4879718"/>
            <a:ext cx="1936751" cy="1936751"/>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Resultado de imagen para literature 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55105" y="422398"/>
            <a:ext cx="1079878" cy="1237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6988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687758753"/>
              </p:ext>
            </p:extLst>
          </p:nvPr>
        </p:nvGraphicFramePr>
        <p:xfrm>
          <a:off x="616569" y="194849"/>
          <a:ext cx="4916723" cy="44229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5"/>
          <p:cNvGraphicFramePr>
            <a:graphicFrameLocks noGrp="1"/>
          </p:cNvGraphicFramePr>
          <p:nvPr>
            <p:ph idx="1"/>
            <p:extLst>
              <p:ext uri="{D42A27DB-BD31-4B8C-83A1-F6EECF244321}">
                <p14:modId xmlns:p14="http://schemas.microsoft.com/office/powerpoint/2010/main" val="3052895596"/>
              </p:ext>
            </p:extLst>
          </p:nvPr>
        </p:nvGraphicFramePr>
        <p:xfrm>
          <a:off x="6065928" y="185347"/>
          <a:ext cx="5251939" cy="443243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Rectángulo 4"/>
          <p:cNvSpPr/>
          <p:nvPr/>
        </p:nvSpPr>
        <p:spPr>
          <a:xfrm>
            <a:off x="0" y="5327657"/>
            <a:ext cx="12192000" cy="954107"/>
          </a:xfrm>
          <a:prstGeom prst="rect">
            <a:avLst/>
          </a:prstGeom>
        </p:spPr>
        <p:txBody>
          <a:bodyPr wrap="square">
            <a:spAutoFit/>
          </a:bodyPr>
          <a:lstStyle/>
          <a:p>
            <a:pPr algn="just"/>
            <a:r>
              <a:rPr lang="es-MX" sz="2800" b="1" dirty="0">
                <a:latin typeface="Bell MT" panose="02020503060305020303" pitchFamily="18" charset="0"/>
              </a:rPr>
              <a:t>La labor del mediador en la selección de lecturas es, básicamente, la de poner en contacto el libro que considera adecuado con sus potenciales lectores.</a:t>
            </a:r>
          </a:p>
        </p:txBody>
      </p:sp>
    </p:spTree>
    <p:extLst>
      <p:ext uri="{BB962C8B-B14F-4D97-AF65-F5344CB8AC3E}">
        <p14:creationId xmlns:p14="http://schemas.microsoft.com/office/powerpoint/2010/main" val="1645612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0"/>
            <a:ext cx="11720945" cy="6863436"/>
          </a:xfrm>
          <a:prstGeom prst="rect">
            <a:avLst/>
          </a:prstGeom>
        </p:spPr>
      </p:pic>
      <p:sp>
        <p:nvSpPr>
          <p:cNvPr id="2" name="Título 1"/>
          <p:cNvSpPr>
            <a:spLocks noGrp="1"/>
          </p:cNvSpPr>
          <p:nvPr>
            <p:ph type="title"/>
          </p:nvPr>
        </p:nvSpPr>
        <p:spPr>
          <a:xfrm>
            <a:off x="7880709" y="867539"/>
            <a:ext cx="4068836" cy="2124423"/>
          </a:xfrm>
        </p:spPr>
        <p:txBody>
          <a:bodyPr>
            <a:normAutofit fontScale="90000"/>
          </a:bodyPr>
          <a:lstStyle/>
          <a:p>
            <a:pPr algn="r"/>
            <a:r>
              <a:rPr lang="en-US" dirty="0"/>
              <a:t>Canon </a:t>
            </a:r>
            <a:r>
              <a:rPr lang="en-US" dirty="0" err="1"/>
              <a:t>literario</a:t>
            </a:r>
            <a:r>
              <a:rPr lang="en-US" dirty="0"/>
              <a:t> </a:t>
            </a:r>
            <a:br>
              <a:rPr lang="en-US" dirty="0"/>
            </a:br>
            <a:br>
              <a:rPr lang="en-US" dirty="0"/>
            </a:br>
            <a:r>
              <a:rPr lang="en-US" dirty="0"/>
              <a:t>y </a:t>
            </a:r>
            <a:r>
              <a:rPr lang="en-US" dirty="0" err="1"/>
              <a:t>los</a:t>
            </a:r>
            <a:r>
              <a:rPr lang="en-US" dirty="0"/>
              <a:t> </a:t>
            </a:r>
            <a:r>
              <a:rPr lang="en-US" dirty="0" err="1"/>
              <a:t>clásicos</a:t>
            </a:r>
            <a:endParaRPr lang="es-MX" dirty="0"/>
          </a:p>
        </p:txBody>
      </p:sp>
      <p:sp>
        <p:nvSpPr>
          <p:cNvPr id="3" name="Marcador de contenido 2"/>
          <p:cNvSpPr>
            <a:spLocks noGrp="1"/>
          </p:cNvSpPr>
          <p:nvPr>
            <p:ph idx="1"/>
          </p:nvPr>
        </p:nvSpPr>
        <p:spPr>
          <a:xfrm>
            <a:off x="1105785" y="4458817"/>
            <a:ext cx="6602093" cy="1484784"/>
          </a:xfrm>
        </p:spPr>
        <p:txBody>
          <a:bodyPr/>
          <a:lstStyle/>
          <a:p>
            <a:r>
              <a:rPr lang="es-MX" dirty="0">
                <a:solidFill>
                  <a:schemeClr val="bg1"/>
                </a:solidFill>
              </a:rPr>
              <a:t>Para Luis Borges: “Clásico </a:t>
            </a:r>
            <a:r>
              <a:rPr lang="es-MX" dirty="0">
                <a:solidFill>
                  <a:srgbClr val="0070C0"/>
                </a:solidFill>
              </a:rPr>
              <a:t>es aquel libro que una </a:t>
            </a:r>
            <a:r>
              <a:rPr lang="es-MX" dirty="0">
                <a:solidFill>
                  <a:schemeClr val="bg1"/>
                </a:solidFill>
              </a:rPr>
              <a:t>nación o un grupo de </a:t>
            </a:r>
            <a:r>
              <a:rPr lang="es-MX" dirty="0">
                <a:solidFill>
                  <a:srgbClr val="0070C0"/>
                </a:solidFill>
              </a:rPr>
              <a:t>naciones a lo largo del tiempo </a:t>
            </a:r>
            <a:r>
              <a:rPr lang="es-MX" dirty="0">
                <a:solidFill>
                  <a:schemeClr val="bg1"/>
                </a:solidFill>
              </a:rPr>
              <a:t>han decidido leer como si </a:t>
            </a:r>
            <a:r>
              <a:rPr lang="es-MX" dirty="0">
                <a:solidFill>
                  <a:srgbClr val="0070C0"/>
                </a:solidFill>
              </a:rPr>
              <a:t>en sus páginas todo fuera </a:t>
            </a:r>
            <a:r>
              <a:rPr lang="es-MX" dirty="0">
                <a:solidFill>
                  <a:schemeClr val="bg1"/>
                </a:solidFill>
              </a:rPr>
              <a:t>deliberado, fatal, profundo </a:t>
            </a:r>
            <a:r>
              <a:rPr lang="es-MX" dirty="0">
                <a:solidFill>
                  <a:srgbClr val="0070C0"/>
                </a:solidFill>
              </a:rPr>
              <a:t>como el cosmos y capaz </a:t>
            </a:r>
            <a:r>
              <a:rPr lang="es-MX" dirty="0">
                <a:solidFill>
                  <a:schemeClr val="bg1"/>
                </a:solidFill>
              </a:rPr>
              <a:t>de interpretaciones </a:t>
            </a:r>
            <a:r>
              <a:rPr lang="es-MX" dirty="0">
                <a:solidFill>
                  <a:srgbClr val="0070C0"/>
                </a:solidFill>
              </a:rPr>
              <a:t>sin término”.</a:t>
            </a:r>
          </a:p>
          <a:p>
            <a:pPr marL="0" indent="0">
              <a:buNone/>
            </a:pPr>
            <a:endParaRPr lang="es-MX" dirty="0">
              <a:solidFill>
                <a:schemeClr val="bg1"/>
              </a:solidFill>
            </a:endParaRPr>
          </a:p>
        </p:txBody>
      </p:sp>
      <p:sp>
        <p:nvSpPr>
          <p:cNvPr id="5" name="Rectángulo 4"/>
          <p:cNvSpPr/>
          <p:nvPr/>
        </p:nvSpPr>
        <p:spPr>
          <a:xfrm>
            <a:off x="3113648" y="1052588"/>
            <a:ext cx="4767061" cy="1754326"/>
          </a:xfrm>
          <a:prstGeom prst="rect">
            <a:avLst/>
          </a:prstGeom>
        </p:spPr>
        <p:txBody>
          <a:bodyPr wrap="square">
            <a:spAutoFit/>
          </a:bodyPr>
          <a:lstStyle/>
          <a:p>
            <a:r>
              <a:rPr lang="es-MX" dirty="0"/>
              <a:t>Todo canon debiera estar formado por obras y autores que, con dimensión y carácter históricos se consideran modelos por su calidad literaria y por su capacidad de supervivencia y trascendencia al tiempo en que vivieron.</a:t>
            </a: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0471"/>
            <a:ext cx="3466214" cy="5352887"/>
          </a:xfrm>
          <a:prstGeom prst="rect">
            <a:avLst/>
          </a:prstGeom>
        </p:spPr>
      </p:pic>
    </p:spTree>
    <p:extLst>
      <p:ext uri="{BB962C8B-B14F-4D97-AF65-F5344CB8AC3E}">
        <p14:creationId xmlns:p14="http://schemas.microsoft.com/office/powerpoint/2010/main" val="1265740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744654" y="1699603"/>
            <a:ext cx="8250864" cy="1300214"/>
          </a:xfrm>
        </p:spPr>
        <p:txBody>
          <a:bodyPr>
            <a:noAutofit/>
          </a:bodyPr>
          <a:lstStyle/>
          <a:p>
            <a:pPr marL="274320" lvl="1" indent="0" algn="r">
              <a:buNone/>
            </a:pPr>
            <a:r>
              <a:rPr lang="es-MX" sz="2000" i="1" dirty="0">
                <a:solidFill>
                  <a:srgbClr val="002060"/>
                </a:solidFill>
                <a:latin typeface="Arial Rounded MT Bold" panose="020F0704030504030204" pitchFamily="34" charset="0"/>
              </a:rPr>
              <a:t>La lectura reiterada, fervorosa y permanente de los mismos a lo largo de tiempos y generaciones. Clásicos son aquellos libros leídos con una especial veneración a lo largo de los siglos.</a:t>
            </a:r>
          </a:p>
          <a:p>
            <a:pPr marL="0" indent="0">
              <a:buNone/>
            </a:pPr>
            <a:endParaRPr lang="es-MX" dirty="0">
              <a:solidFill>
                <a:srgbClr val="002060"/>
              </a:solidFill>
            </a:endParaRPr>
          </a:p>
        </p:txBody>
      </p:sp>
      <p:pic>
        <p:nvPicPr>
          <p:cNvPr id="2" name="Imagen 1"/>
          <p:cNvPicPr>
            <a:picLocks noChangeAspect="1"/>
          </p:cNvPicPr>
          <p:nvPr/>
        </p:nvPicPr>
        <p:blipFill>
          <a:blip r:embed="rId2">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7870086" y="3657600"/>
            <a:ext cx="4569109" cy="3370521"/>
          </a:xfrm>
          <a:prstGeom prst="rect">
            <a:avLst/>
          </a:prstGeom>
        </p:spPr>
      </p:pic>
      <p:sp>
        <p:nvSpPr>
          <p:cNvPr id="4" name="Rectángulo 3"/>
          <p:cNvSpPr/>
          <p:nvPr/>
        </p:nvSpPr>
        <p:spPr>
          <a:xfrm>
            <a:off x="1961706" y="4373364"/>
            <a:ext cx="6096000" cy="1938992"/>
          </a:xfrm>
          <a:prstGeom prst="rect">
            <a:avLst/>
          </a:prstGeom>
        </p:spPr>
        <p:txBody>
          <a:bodyPr>
            <a:spAutoFit/>
          </a:bodyPr>
          <a:lstStyle/>
          <a:p>
            <a:r>
              <a:rPr lang="es-MX" sz="2400" dirty="0"/>
              <a:t>Todos quienes han definido el concepto de “clásico” coinciden en el argumento del paso del tiempo como requisito imprescindible para aceptar la consideración “clásico” en un libro.</a:t>
            </a: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0"/>
            <a:ext cx="3072809" cy="4604305"/>
          </a:xfrm>
          <a:prstGeom prst="rect">
            <a:avLst/>
          </a:prstGeom>
        </p:spPr>
      </p:pic>
      <p:sp>
        <p:nvSpPr>
          <p:cNvPr id="6" name="Rectángulo 5"/>
          <p:cNvSpPr/>
          <p:nvPr/>
        </p:nvSpPr>
        <p:spPr>
          <a:xfrm>
            <a:off x="3072808" y="10334"/>
            <a:ext cx="9119191" cy="1384995"/>
          </a:xfrm>
          <a:prstGeom prst="rect">
            <a:avLst/>
          </a:prstGeom>
        </p:spPr>
        <p:txBody>
          <a:bodyPr wrap="square">
            <a:spAutoFit/>
          </a:bodyPr>
          <a:lstStyle/>
          <a:p>
            <a:r>
              <a:rPr lang="es-MX" sz="2800" b="1" dirty="0">
                <a:solidFill>
                  <a:schemeClr val="accent1">
                    <a:lumMod val="75000"/>
                  </a:schemeClr>
                </a:solidFill>
              </a:rPr>
              <a:t>Carlos García Gual indica que lo que ha consagrado y definido como clásicos a determinados textos y autores es:</a:t>
            </a:r>
          </a:p>
        </p:txBody>
      </p:sp>
    </p:spTree>
    <p:extLst>
      <p:ext uri="{BB962C8B-B14F-4D97-AF65-F5344CB8AC3E}">
        <p14:creationId xmlns:p14="http://schemas.microsoft.com/office/powerpoint/2010/main" val="90254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98000">
              <a:srgbClr val="5C91FA">
                <a:lumMod val="78000"/>
                <a:lumOff val="22000"/>
              </a:srgbClr>
            </a:gs>
            <a:gs pos="95000">
              <a:schemeClr val="bg1">
                <a:lumMod val="36000"/>
                <a:lumOff val="64000"/>
              </a:schemeClr>
            </a:gs>
          </a:gsLst>
          <a:path path="rect">
            <a:fillToRect l="50000" t="50000" r="50000" b="50000"/>
          </a:path>
          <a:tileRect/>
        </a:gradFill>
        <a:effectLst/>
      </p:bgPr>
    </p:bg>
    <p:spTree>
      <p:nvGrpSpPr>
        <p:cNvPr id="1" name=""/>
        <p:cNvGrpSpPr/>
        <p:nvPr/>
      </p:nvGrpSpPr>
      <p:grpSpPr>
        <a:xfrm>
          <a:off x="0" y="0"/>
          <a:ext cx="0" cy="0"/>
          <a:chOff x="0" y="0"/>
          <a:chExt cx="0" cy="0"/>
        </a:xfrm>
      </p:grpSpPr>
      <p:sp>
        <p:nvSpPr>
          <p:cNvPr id="4" name="Rectángulo 3"/>
          <p:cNvSpPr/>
          <p:nvPr/>
        </p:nvSpPr>
        <p:spPr>
          <a:xfrm>
            <a:off x="2418298" y="125755"/>
            <a:ext cx="7361499" cy="2708476"/>
          </a:xfrm>
          <a:prstGeom prst="rect">
            <a:avLst/>
          </a:prstGeom>
          <a:solidFill>
            <a:schemeClr val="tx2">
              <a:lumMod val="20000"/>
              <a:lumOff val="8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3017935" y="546978"/>
            <a:ext cx="6162225" cy="710323"/>
          </a:xfrm>
        </p:spPr>
        <p:txBody>
          <a:bodyPr>
            <a:normAutofit fontScale="90000"/>
          </a:bodyPr>
          <a:lstStyle/>
          <a:p>
            <a:pPr algn="ctr"/>
            <a:r>
              <a:rPr lang="es-MX" dirty="0"/>
              <a:t>Créditos institucionales</a:t>
            </a:r>
          </a:p>
        </p:txBody>
      </p:sp>
      <p:sp>
        <p:nvSpPr>
          <p:cNvPr id="3" name="Marcador de contenido 2"/>
          <p:cNvSpPr>
            <a:spLocks noGrp="1"/>
          </p:cNvSpPr>
          <p:nvPr>
            <p:ph idx="1"/>
          </p:nvPr>
        </p:nvSpPr>
        <p:spPr>
          <a:xfrm>
            <a:off x="1069847" y="1479993"/>
            <a:ext cx="10058400" cy="4910416"/>
          </a:xfrm>
        </p:spPr>
        <p:txBody>
          <a:bodyPr vert="horz" lIns="91440" tIns="45720" rIns="91440" bIns="45720" rtlCol="0" anchor="t">
            <a:normAutofit/>
          </a:bodyPr>
          <a:lstStyle/>
          <a:p>
            <a:pPr marL="0" indent="0" algn="ctr">
              <a:buNone/>
            </a:pPr>
            <a:r>
              <a:rPr lang="es-MX" dirty="0"/>
              <a:t>UNIVERSIDAD AUTÓNOMA DEL ESTADO DE MÉXICO </a:t>
            </a:r>
          </a:p>
          <a:p>
            <a:pPr marL="0" indent="0" algn="ctr">
              <a:buNone/>
            </a:pPr>
            <a:r>
              <a:rPr lang="es-MX" dirty="0"/>
              <a:t>FACULTAD DE LENGUAS</a:t>
            </a:r>
          </a:p>
          <a:p>
            <a:pPr marL="0" indent="0" algn="ctr">
              <a:buNone/>
            </a:pPr>
            <a:endParaRPr lang="es-MX" dirty="0"/>
          </a:p>
          <a:p>
            <a:pPr marL="0" indent="0" algn="ctr" fontAlgn="base">
              <a:buNone/>
            </a:pPr>
            <a:endParaRPr lang="es-MX" dirty="0"/>
          </a:p>
          <a:p>
            <a:pPr marL="0" indent="0" algn="ctr" fontAlgn="base">
              <a:buNone/>
            </a:pPr>
            <a:r>
              <a:rPr lang="es-MX" b="1" dirty="0"/>
              <a:t>MAESTRÍA EN LINGÜÍSTICA APLICADA </a:t>
            </a:r>
          </a:p>
          <a:p>
            <a:pPr marL="0" indent="0" algn="ctr" fontAlgn="base">
              <a:buNone/>
            </a:pPr>
            <a:r>
              <a:rPr lang="es-MX" dirty="0"/>
              <a:t>Unidad de Aprendizaje: Temas Selectos: Textos literarios para la docencia de segundas lenguas </a:t>
            </a:r>
          </a:p>
          <a:p>
            <a:pPr marL="0" indent="0" algn="ctr" fontAlgn="base">
              <a:buNone/>
            </a:pPr>
            <a:r>
              <a:rPr lang="es-MX" dirty="0"/>
              <a:t>Elaboró e impartió: Dra. </a:t>
            </a:r>
            <a:r>
              <a:rPr lang="es-MX" dirty="0" err="1"/>
              <a:t>Celene</a:t>
            </a:r>
            <a:r>
              <a:rPr lang="es-MX" dirty="0"/>
              <a:t> García Ávila</a:t>
            </a:r>
          </a:p>
          <a:p>
            <a:pPr marL="0" indent="0" algn="ctr" fontAlgn="base">
              <a:buNone/>
            </a:pPr>
            <a:endParaRPr lang="es-MX" dirty="0"/>
          </a:p>
          <a:p>
            <a:pPr marL="0" indent="0" algn="ctr" fontAlgn="base">
              <a:buNone/>
            </a:pPr>
            <a:r>
              <a:rPr lang="es-MX" dirty="0"/>
              <a:t>Unidad de aprendizaje optativa (Temas Selectos) 2019 A </a:t>
            </a:r>
          </a:p>
          <a:p>
            <a:pPr marL="0" indent="0" algn="ctr" fontAlgn="base">
              <a:buNone/>
            </a:pPr>
            <a:endParaRPr lang="es-MX" dirty="0"/>
          </a:p>
          <a:p>
            <a:pPr marL="0" indent="0" algn="ctr" fontAlgn="base">
              <a:buNone/>
            </a:pPr>
            <a:r>
              <a:rPr lang="es-MX" dirty="0"/>
              <a:t>Toluca de Lerdo, México, septiembre 2019</a:t>
            </a:r>
          </a:p>
        </p:txBody>
      </p:sp>
      <p:pic>
        <p:nvPicPr>
          <p:cNvPr id="1026" name="Picture 2" descr="http://politicas.uaemex.mx/espaciospublicos/images/stories/logo-uaem-png.png"/>
          <p:cNvPicPr>
            <a:picLocks noChangeAspect="1" noChangeArrowheads="1"/>
          </p:cNvPicPr>
          <p:nvPr/>
        </p:nvPicPr>
        <p:blipFill>
          <a:blip r:embed="rId2">
            <a:biLevel thresh="75000"/>
            <a:extLst>
              <a:ext uri="{28A0092B-C50C-407E-A947-70E740481C1C}">
                <a14:useLocalDpi xmlns:a14="http://schemas.microsoft.com/office/drawing/2010/main" val="0"/>
              </a:ext>
            </a:extLst>
          </a:blip>
          <a:srcRect/>
          <a:stretch>
            <a:fillRect/>
          </a:stretch>
        </p:blipFill>
        <p:spPr bwMode="auto">
          <a:xfrm>
            <a:off x="415013" y="311727"/>
            <a:ext cx="1309670" cy="11682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lenguas.uaemex.mx/images/escudo/lengua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3412" y="311727"/>
            <a:ext cx="1135541" cy="1168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837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85000"/>
          </a:schemeClr>
        </a:soli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7571" y="890655"/>
            <a:ext cx="7901354" cy="2684884"/>
          </a:xfrm>
        </p:spPr>
        <p:txBody>
          <a:bodyPr>
            <a:normAutofit/>
          </a:bodyPr>
          <a:lstStyle/>
          <a:p>
            <a:r>
              <a:rPr lang="es-MX" sz="2800" b="1" dirty="0">
                <a:solidFill>
                  <a:srgbClr val="336600"/>
                </a:solidFill>
                <a:latin typeface="Batang" panose="02030600000101010101" pitchFamily="18" charset="-127"/>
                <a:ea typeface="Batang" panose="02030600000101010101" pitchFamily="18" charset="-127"/>
              </a:rPr>
              <a:t>A veces sucede que el desprecio intelectual de una época hace desaparecer una obra clásica.</a:t>
            </a:r>
          </a:p>
          <a:p>
            <a:r>
              <a:rPr lang="es-MX" sz="2800" b="1" dirty="0">
                <a:solidFill>
                  <a:srgbClr val="336600"/>
                </a:solidFill>
                <a:latin typeface="Batang" panose="02030600000101010101" pitchFamily="18" charset="-127"/>
                <a:ea typeface="Batang" panose="02030600000101010101" pitchFamily="18" charset="-127"/>
              </a:rPr>
              <a:t>Un clásico, por tanto, es un libro capaz de sobrevivir a la barbarie del desprecio intelectual injustificado e irracional.</a:t>
            </a:r>
          </a:p>
        </p:txBody>
      </p:sp>
      <p:pic>
        <p:nvPicPr>
          <p:cNvPr id="4" name="Imagen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7758" y="3449515"/>
            <a:ext cx="6610350" cy="2857500"/>
          </a:xfrm>
          <a:prstGeom prst="rect">
            <a:avLst/>
          </a:prstGeom>
        </p:spPr>
      </p:pic>
      <p:pic>
        <p:nvPicPr>
          <p:cNvPr id="6" name="Imagen 5"/>
          <p:cNvPicPr>
            <a:picLocks noChangeAspect="1"/>
          </p:cNvPicPr>
          <p:nvPr/>
        </p:nvPicPr>
        <p:blipFill>
          <a:blip r:embed="rId3">
            <a:clrChange>
              <a:clrFrom>
                <a:srgbClr val="FCFCFC"/>
              </a:clrFrom>
              <a:clrTo>
                <a:srgbClr val="FCFCFC">
                  <a:alpha val="0"/>
                </a:srgbClr>
              </a:clrTo>
            </a:clrChange>
            <a:extLst>
              <a:ext uri="{28A0092B-C50C-407E-A947-70E740481C1C}">
                <a14:useLocalDpi xmlns:a14="http://schemas.microsoft.com/office/drawing/2010/main" val="0"/>
              </a:ext>
            </a:extLst>
          </a:blip>
          <a:stretch>
            <a:fillRect/>
          </a:stretch>
        </p:blipFill>
        <p:spPr>
          <a:xfrm>
            <a:off x="8335782" y="1279280"/>
            <a:ext cx="3511391" cy="2170235"/>
          </a:xfrm>
          <a:prstGeom prst="rect">
            <a:avLst/>
          </a:prstGeom>
          <a:ln>
            <a:noFill/>
          </a:ln>
          <a:effectLst>
            <a:softEdge rad="112500"/>
          </a:effectLst>
        </p:spPr>
      </p:pic>
    </p:spTree>
    <p:extLst>
      <p:ext uri="{BB962C8B-B14F-4D97-AF65-F5344CB8AC3E}">
        <p14:creationId xmlns:p14="http://schemas.microsoft.com/office/powerpoint/2010/main" val="30882605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42000">
              <a:schemeClr val="bg1"/>
            </a:gs>
            <a:gs pos="64000">
              <a:srgbClr val="5C91FA"/>
            </a:gs>
            <a:gs pos="84000">
              <a:srgbClr val="002060"/>
            </a:gs>
          </a:gsLst>
          <a:lin ang="10800000" scaled="1"/>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543908" y="340957"/>
            <a:ext cx="9648092" cy="1752599"/>
          </a:xfrm>
        </p:spPr>
        <p:txBody>
          <a:bodyPr>
            <a:noAutofit/>
          </a:bodyPr>
          <a:lstStyle/>
          <a:p>
            <a:r>
              <a:rPr lang="es-MX" sz="7200" dirty="0">
                <a:solidFill>
                  <a:schemeClr val="accent2">
                    <a:lumMod val="75000"/>
                  </a:schemeClr>
                </a:solidFill>
              </a:rPr>
              <a:t>Los clásicos </a:t>
            </a:r>
            <a:r>
              <a:rPr lang="es-MX" sz="7200" dirty="0">
                <a:solidFill>
                  <a:srgbClr val="00B0F0"/>
                </a:solidFill>
              </a:rPr>
              <a:t>en la escuela</a:t>
            </a:r>
          </a:p>
        </p:txBody>
      </p:sp>
      <p:sp>
        <p:nvSpPr>
          <p:cNvPr id="3" name="Marcador de contenido 2"/>
          <p:cNvSpPr>
            <a:spLocks noGrp="1"/>
          </p:cNvSpPr>
          <p:nvPr>
            <p:ph idx="1"/>
          </p:nvPr>
        </p:nvSpPr>
        <p:spPr>
          <a:xfrm>
            <a:off x="550984" y="3751382"/>
            <a:ext cx="7794264" cy="2414956"/>
          </a:xfrm>
        </p:spPr>
        <p:txBody>
          <a:bodyPr>
            <a:normAutofit lnSpcReduction="10000"/>
          </a:bodyPr>
          <a:lstStyle/>
          <a:p>
            <a:pPr algn="just"/>
            <a:r>
              <a:rPr lang="es-MX" sz="2800" dirty="0">
                <a:solidFill>
                  <a:srgbClr val="00B0F0"/>
                </a:solidFill>
              </a:rPr>
              <a:t>Cualquier canon </a:t>
            </a:r>
            <a:r>
              <a:rPr lang="es-MX" sz="2800" dirty="0"/>
              <a:t>literario debe incluir obras </a:t>
            </a:r>
            <a:r>
              <a:rPr lang="es-MX" sz="2800" dirty="0">
                <a:solidFill>
                  <a:srgbClr val="00B0F0"/>
                </a:solidFill>
              </a:rPr>
              <a:t>Literatura Infantil </a:t>
            </a:r>
            <a:r>
              <a:rPr lang="es-MX" sz="2800" dirty="0"/>
              <a:t>y Juvenil, y cualquier canon </a:t>
            </a:r>
            <a:r>
              <a:rPr lang="es-MX" sz="2800" dirty="0">
                <a:solidFill>
                  <a:srgbClr val="00B0F0"/>
                </a:solidFill>
              </a:rPr>
              <a:t>de lecturas </a:t>
            </a:r>
            <a:r>
              <a:rPr lang="es-MX" sz="2800" dirty="0"/>
              <a:t>escolares debe ofrecer clásicos.</a:t>
            </a:r>
          </a:p>
          <a:p>
            <a:pPr algn="just"/>
            <a:r>
              <a:rPr lang="es-MX" sz="2800" dirty="0">
                <a:solidFill>
                  <a:srgbClr val="00B0F0"/>
                </a:solidFill>
              </a:rPr>
              <a:t>Esas lecturas deben </a:t>
            </a:r>
            <a:r>
              <a:rPr lang="es-MX" sz="2800" dirty="0"/>
              <a:t>llegar en el momento y </a:t>
            </a:r>
            <a:r>
              <a:rPr lang="es-MX" sz="2800" dirty="0">
                <a:solidFill>
                  <a:srgbClr val="00B0F0"/>
                </a:solidFill>
              </a:rPr>
              <a:t>en la edad adecuados</a:t>
            </a:r>
            <a:r>
              <a:rPr lang="es-MX" sz="2800" dirty="0"/>
              <a:t>, pues la mayoría de los </a:t>
            </a:r>
            <a:r>
              <a:rPr lang="es-MX" sz="2800" dirty="0">
                <a:solidFill>
                  <a:srgbClr val="00B0F0"/>
                </a:solidFill>
              </a:rPr>
              <a:t>clásicos no </a:t>
            </a:r>
            <a:r>
              <a:rPr lang="es-MX" sz="2800" dirty="0"/>
              <a:t>son fáciles.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424" y="199767"/>
            <a:ext cx="2613771" cy="2613771"/>
          </a:xfrm>
          <a:prstGeom prst="rect">
            <a:avLst/>
          </a:prstGeom>
        </p:spPr>
      </p:pic>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19914" r="22992" b="19060"/>
          <a:stretch/>
        </p:blipFill>
        <p:spPr>
          <a:xfrm>
            <a:off x="9261231" y="2585924"/>
            <a:ext cx="2930769" cy="4154846"/>
          </a:xfrm>
          <a:prstGeom prst="rect">
            <a:avLst/>
          </a:prstGeom>
        </p:spPr>
      </p:pic>
    </p:spTree>
    <p:extLst>
      <p:ext uri="{BB962C8B-B14F-4D97-AF65-F5344CB8AC3E}">
        <p14:creationId xmlns:p14="http://schemas.microsoft.com/office/powerpoint/2010/main" val="40074960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7010399" y="140677"/>
            <a:ext cx="5076091" cy="3171092"/>
          </a:xfrm>
        </p:spPr>
        <p:txBody>
          <a:bodyPr>
            <a:normAutofit/>
          </a:bodyPr>
          <a:lstStyle/>
          <a:p>
            <a:pPr algn="just"/>
            <a:r>
              <a:rPr lang="es-MX" sz="3200" dirty="0">
                <a:solidFill>
                  <a:srgbClr val="0070C0"/>
                </a:solidFill>
              </a:rPr>
              <a:t>Para intentar solventar ese problema se puede recurrir a diversos procedimientos que hagan más flexible la “obligatoriedad” de su lectura:</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70737342"/>
              </p:ext>
            </p:extLst>
          </p:nvPr>
        </p:nvGraphicFramePr>
        <p:xfrm>
          <a:off x="105508" y="3311769"/>
          <a:ext cx="11980983" cy="34537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5508" y="140677"/>
            <a:ext cx="4103077" cy="3186724"/>
          </a:xfrm>
          <a:prstGeom prst="rect">
            <a:avLst/>
          </a:prstGeom>
        </p:spPr>
      </p:pic>
      <p:pic>
        <p:nvPicPr>
          <p:cNvPr id="7" name="Imagen 6"/>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07323" y="125045"/>
            <a:ext cx="4103077" cy="3186724"/>
          </a:xfrm>
          <a:prstGeom prst="rect">
            <a:avLst/>
          </a:prstGeom>
        </p:spPr>
      </p:pic>
    </p:spTree>
    <p:extLst>
      <p:ext uri="{BB962C8B-B14F-4D97-AF65-F5344CB8AC3E}">
        <p14:creationId xmlns:p14="http://schemas.microsoft.com/office/powerpoint/2010/main" val="713221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8" name="Llamada rectangular redondeada 7"/>
          <p:cNvSpPr/>
          <p:nvPr/>
        </p:nvSpPr>
        <p:spPr>
          <a:xfrm rot="10800000">
            <a:off x="8391383" y="2576719"/>
            <a:ext cx="2487632" cy="3917866"/>
          </a:xfrm>
          <a:prstGeom prst="wedgeRoundRectCallout">
            <a:avLst>
              <a:gd name="adj1" fmla="val 845"/>
              <a:gd name="adj2" fmla="val 90327"/>
              <a:gd name="adj3" fmla="val 16667"/>
            </a:avLst>
          </a:prstGeom>
          <a:noFill/>
          <a:ln w="76200">
            <a:solidFill>
              <a:srgbClr val="6397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Llamada rectangular redondeada 5"/>
          <p:cNvSpPr/>
          <p:nvPr/>
        </p:nvSpPr>
        <p:spPr>
          <a:xfrm>
            <a:off x="466820" y="269631"/>
            <a:ext cx="6367734" cy="3540369"/>
          </a:xfrm>
          <a:prstGeom prst="wedgeRoundRectCallout">
            <a:avLst>
              <a:gd name="adj1" fmla="val 5782"/>
              <a:gd name="adj2" fmla="val 104410"/>
              <a:gd name="adj3" fmla="val 16667"/>
            </a:avLst>
          </a:prstGeom>
          <a:no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contenido 2"/>
          <p:cNvSpPr>
            <a:spLocks noGrp="1"/>
          </p:cNvSpPr>
          <p:nvPr>
            <p:ph idx="1"/>
          </p:nvPr>
        </p:nvSpPr>
        <p:spPr>
          <a:xfrm>
            <a:off x="8391382" y="2755033"/>
            <a:ext cx="2487633" cy="3528536"/>
          </a:xfrm>
        </p:spPr>
        <p:txBody>
          <a:bodyPr>
            <a:normAutofit lnSpcReduction="10000"/>
          </a:bodyPr>
          <a:lstStyle/>
          <a:p>
            <a:pPr marL="0" indent="0" algn="just">
              <a:buNone/>
            </a:pPr>
            <a:r>
              <a:rPr lang="es-MX" dirty="0">
                <a:solidFill>
                  <a:srgbClr val="0070C0"/>
                </a:solidFill>
              </a:rPr>
              <a:t>Cuando una adaptación está bien hecha debemos aprovecharla porque sí puede ser un medio para que los buenos lectores accedan al texto original con una preparación que facilitará su lectura.</a:t>
            </a:r>
          </a:p>
        </p:txBody>
      </p:sp>
      <p:sp>
        <p:nvSpPr>
          <p:cNvPr id="4" name="Rectángulo 3"/>
          <p:cNvSpPr/>
          <p:nvPr/>
        </p:nvSpPr>
        <p:spPr>
          <a:xfrm>
            <a:off x="466820" y="571852"/>
            <a:ext cx="6367734" cy="3108543"/>
          </a:xfrm>
          <a:prstGeom prst="rect">
            <a:avLst/>
          </a:prstGeom>
        </p:spPr>
        <p:txBody>
          <a:bodyPr wrap="square" numCol="1">
            <a:spAutoFit/>
          </a:bodyPr>
          <a:lstStyle/>
          <a:p>
            <a:pPr algn="just"/>
            <a:r>
              <a:rPr lang="es-MX" sz="2800" dirty="0">
                <a:solidFill>
                  <a:srgbClr val="002060"/>
                </a:solidFill>
              </a:rPr>
              <a:t>Hay especialistas que afirman que si los clásicos no son accesibles a los niños y a los adolescentes, hay que adaptarlos; pero hay otros que, por el contrario, opinan que los clásicos son intocables y que hay que leerlos cuando se puedan leer.</a:t>
            </a: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273" y="4153053"/>
            <a:ext cx="2986414" cy="2704947"/>
          </a:xfrm>
          <a:prstGeom prst="rect">
            <a:avLst/>
          </a:prstGeom>
        </p:spPr>
      </p:pic>
      <p:pic>
        <p:nvPicPr>
          <p:cNvPr id="9" name="Imagen 8"/>
          <p:cNvPicPr>
            <a:picLocks noChangeAspect="1"/>
          </p:cNvPicPr>
          <p:nvPr/>
        </p:nvPicPr>
        <p:blipFill rotWithShape="1">
          <a:blip r:embed="rId3">
            <a:duotone>
              <a:prstClr val="black"/>
              <a:schemeClr val="tx1">
                <a:tint val="45000"/>
                <a:satMod val="400000"/>
              </a:schemeClr>
            </a:duotone>
            <a:extLst>
              <a:ext uri="{28A0092B-C50C-407E-A947-70E740481C1C}">
                <a14:useLocalDpi xmlns:a14="http://schemas.microsoft.com/office/drawing/2010/main" val="0"/>
              </a:ext>
            </a:extLst>
          </a:blip>
          <a:srcRect b="40560"/>
          <a:stretch/>
        </p:blipFill>
        <p:spPr>
          <a:xfrm rot="10800000">
            <a:off x="9538128" y="0"/>
            <a:ext cx="2986414" cy="1607802"/>
          </a:xfrm>
          <a:prstGeom prst="rect">
            <a:avLst/>
          </a:prstGeom>
        </p:spPr>
      </p:pic>
    </p:spTree>
    <p:extLst>
      <p:ext uri="{BB962C8B-B14F-4D97-AF65-F5344CB8AC3E}">
        <p14:creationId xmlns:p14="http://schemas.microsoft.com/office/powerpoint/2010/main" val="2840667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7908" y="157207"/>
            <a:ext cx="10058400" cy="1609344"/>
          </a:xfrm>
        </p:spPr>
        <p:txBody>
          <a:bodyPr/>
          <a:lstStyle/>
          <a:p>
            <a:r>
              <a:rPr lang="es-MX" dirty="0">
                <a:solidFill>
                  <a:srgbClr val="0070C0"/>
                </a:solidFill>
              </a:rPr>
              <a:t>El papel del sistema educativo en la formación de un canon de lectura</a:t>
            </a:r>
          </a:p>
        </p:txBody>
      </p:sp>
      <p:sp>
        <p:nvSpPr>
          <p:cNvPr id="3" name="Marcador de contenido 2"/>
          <p:cNvSpPr>
            <a:spLocks noGrp="1"/>
          </p:cNvSpPr>
          <p:nvPr>
            <p:ph idx="1"/>
          </p:nvPr>
        </p:nvSpPr>
        <p:spPr>
          <a:xfrm>
            <a:off x="4783014" y="1766550"/>
            <a:ext cx="7408985" cy="5091449"/>
          </a:xfrm>
        </p:spPr>
        <p:txBody>
          <a:bodyPr vert="horz" lIns="91440" tIns="45720" rIns="91440" bIns="45720" rtlCol="0" anchor="t">
            <a:normAutofit/>
          </a:bodyPr>
          <a:lstStyle/>
          <a:p>
            <a:pPr algn="just"/>
            <a:endParaRPr lang="es-MX" sz="2800" dirty="0">
              <a:solidFill>
                <a:srgbClr val="C00000"/>
              </a:solidFill>
            </a:endParaRPr>
          </a:p>
          <a:p>
            <a:pPr marL="0" indent="0" algn="just">
              <a:buNone/>
            </a:pPr>
            <a:r>
              <a:rPr lang="es-MX" sz="2800" dirty="0">
                <a:solidFill>
                  <a:srgbClr val="C00000"/>
                </a:solidFill>
              </a:rPr>
              <a:t>Sería un error aceptar las listas de lecturas escolares obligatorias como canon escolar.</a:t>
            </a:r>
          </a:p>
          <a:p>
            <a:pPr marL="0" indent="0" algn="just">
              <a:buNone/>
            </a:pPr>
            <a:r>
              <a:rPr lang="es-MX" sz="2800" dirty="0">
                <a:solidFill>
                  <a:srgbClr val="C00000"/>
                </a:solidFill>
              </a:rPr>
              <a:t>Será un canon diferente para cada estadio educativo (Educación Infantil, Educación Primaria, Educación Secundaria y Bachillerato).</a:t>
            </a:r>
          </a:p>
          <a:p>
            <a:pPr marL="0" indent="0" algn="just">
              <a:buNone/>
            </a:pPr>
            <a:r>
              <a:rPr lang="es-MX" sz="2800" dirty="0">
                <a:solidFill>
                  <a:srgbClr val="C00000"/>
                </a:solidFill>
              </a:rPr>
              <a:t>Las obras que formen parte del canon escolar contribuirán la formación de la competencia literaria del alumno.</a:t>
            </a:r>
          </a:p>
          <a:p>
            <a:endParaRPr lang="es-MX" sz="2800" dirty="0">
              <a:solidFill>
                <a:srgbClr val="C0000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786" y="1981199"/>
            <a:ext cx="4876800" cy="4876800"/>
          </a:xfrm>
          <a:prstGeom prst="rect">
            <a:avLst/>
          </a:prstGeom>
        </p:spPr>
      </p:pic>
    </p:spTree>
    <p:extLst>
      <p:ext uri="{BB962C8B-B14F-4D97-AF65-F5344CB8AC3E}">
        <p14:creationId xmlns:p14="http://schemas.microsoft.com/office/powerpoint/2010/main" val="34856805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42000">
              <a:schemeClr val="bg1"/>
            </a:gs>
            <a:gs pos="64000">
              <a:srgbClr val="C187F1"/>
            </a:gs>
            <a:gs pos="78000">
              <a:srgbClr val="512373"/>
            </a:gs>
          </a:gsLst>
          <a:lin ang="5400000" scaled="1"/>
          <a:tileRect/>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9293" y="672948"/>
            <a:ext cx="7037263" cy="2597453"/>
          </a:xfrm>
        </p:spPr>
        <p:txBody>
          <a:bodyPr>
            <a:noAutofit/>
          </a:bodyPr>
          <a:lstStyle/>
          <a:p>
            <a:pPr marL="0" indent="0" algn="just">
              <a:buNone/>
            </a:pPr>
            <a:r>
              <a:rPr lang="es-MX" sz="2800" dirty="0">
                <a:latin typeface="MV Boli" panose="02000500030200090000" pitchFamily="2" charset="0"/>
                <a:cs typeface="MV Boli" panose="02000500030200090000" pitchFamily="2" charset="0"/>
              </a:rPr>
              <a:t>Sería conveniente, que los programas lectores fueran similares en todos los centros, de modo que los escolares, al acabar cada periodo educativo, tuvieran una formación lectoliteraria similar, por número y contenido de sus lecturas.</a:t>
            </a:r>
          </a:p>
          <a:p>
            <a:pPr marL="0" indent="0" algn="just">
              <a:buNone/>
            </a:pPr>
            <a:endParaRPr lang="es-MX" sz="2800" dirty="0">
              <a:latin typeface="MV Boli" panose="02000500030200090000" pitchFamily="2" charset="0"/>
              <a:cs typeface="MV Boli" panose="02000500030200090000" pitchFamily="2"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2260" y="0"/>
            <a:ext cx="3895725" cy="3943350"/>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3629025"/>
            <a:ext cx="4283319" cy="3228975"/>
          </a:xfrm>
          <a:prstGeom prst="rect">
            <a:avLst/>
          </a:prstGeom>
        </p:spPr>
      </p:pic>
      <p:sp>
        <p:nvSpPr>
          <p:cNvPr id="5" name="Rectángulo 4"/>
          <p:cNvSpPr/>
          <p:nvPr/>
        </p:nvSpPr>
        <p:spPr>
          <a:xfrm>
            <a:off x="5074260" y="4453989"/>
            <a:ext cx="6096000" cy="1200329"/>
          </a:xfrm>
          <a:prstGeom prst="rect">
            <a:avLst/>
          </a:prstGeom>
        </p:spPr>
        <p:txBody>
          <a:bodyPr>
            <a:spAutoFit/>
          </a:bodyPr>
          <a:lstStyle/>
          <a:p>
            <a:pPr algn="just"/>
            <a:r>
              <a:rPr lang="es-MX" sz="2400" dirty="0">
                <a:solidFill>
                  <a:schemeClr val="bg1"/>
                </a:solidFill>
              </a:rPr>
              <a:t>Cualquier lista de lecturas con pretensión de canon puede servir de referencia cultural e ideológica.</a:t>
            </a:r>
          </a:p>
        </p:txBody>
      </p:sp>
    </p:spTree>
    <p:extLst>
      <p:ext uri="{BB962C8B-B14F-4D97-AF65-F5344CB8AC3E}">
        <p14:creationId xmlns:p14="http://schemas.microsoft.com/office/powerpoint/2010/main" val="37903077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16200000">
            <a:off x="2667000" y="-2667000"/>
            <a:ext cx="6858000" cy="12192000"/>
          </a:xfrm>
          <a:prstGeom prst="rect">
            <a:avLst/>
          </a:prstGeom>
        </p:spPr>
      </p:pic>
      <p:sp>
        <p:nvSpPr>
          <p:cNvPr id="2" name="Título 1"/>
          <p:cNvSpPr>
            <a:spLocks noGrp="1"/>
          </p:cNvSpPr>
          <p:nvPr>
            <p:ph type="title"/>
          </p:nvPr>
        </p:nvSpPr>
        <p:spPr>
          <a:xfrm>
            <a:off x="-1" y="0"/>
            <a:ext cx="7235824" cy="1752599"/>
          </a:xfrm>
        </p:spPr>
        <p:txBody>
          <a:bodyPr>
            <a:normAutofit/>
          </a:bodyPr>
          <a:lstStyle/>
          <a:p>
            <a:r>
              <a:rPr lang="es-MX" sz="5400" dirty="0"/>
              <a:t>Criterios de selección</a:t>
            </a:r>
          </a:p>
        </p:txBody>
      </p:sp>
      <p:sp>
        <p:nvSpPr>
          <p:cNvPr id="3" name="Marcador de contenido 2"/>
          <p:cNvSpPr>
            <a:spLocks noGrp="1"/>
          </p:cNvSpPr>
          <p:nvPr>
            <p:ph idx="1"/>
          </p:nvPr>
        </p:nvSpPr>
        <p:spPr>
          <a:xfrm>
            <a:off x="2214408" y="1547447"/>
            <a:ext cx="7763179" cy="3540369"/>
          </a:xfrm>
        </p:spPr>
        <p:txBody>
          <a:bodyPr>
            <a:normAutofit/>
          </a:bodyPr>
          <a:lstStyle/>
          <a:p>
            <a:pPr algn="just">
              <a:buFont typeface="Wingdings" panose="05000000000000000000" pitchFamily="2" charset="2"/>
              <a:buChar char="q"/>
            </a:pPr>
            <a:r>
              <a:rPr lang="es-MX" sz="2400" dirty="0">
                <a:latin typeface="MV Boli" panose="02000500030200090000" pitchFamily="2" charset="0"/>
                <a:cs typeface="MV Boli" panose="02000500030200090000" pitchFamily="2" charset="0"/>
              </a:rPr>
              <a:t>La calidad literaria de los textos.</a:t>
            </a:r>
          </a:p>
          <a:p>
            <a:pPr algn="just">
              <a:buFont typeface="Wingdings" panose="05000000000000000000" pitchFamily="2" charset="2"/>
              <a:buChar char="q"/>
            </a:pPr>
            <a:r>
              <a:rPr lang="es-MX" sz="2400" dirty="0">
                <a:latin typeface="MV Boli" panose="02000500030200090000" pitchFamily="2" charset="0"/>
                <a:cs typeface="MV Boli" panose="02000500030200090000" pitchFamily="2" charset="0"/>
              </a:rPr>
              <a:t>La adecuación de las obras a los intereses y gustos de los lectores: de ahí la importancia que tiene la LIJ en cualquier selección canónica.</a:t>
            </a:r>
          </a:p>
          <a:p>
            <a:pPr algn="just">
              <a:buFont typeface="Wingdings" panose="05000000000000000000" pitchFamily="2" charset="2"/>
              <a:buChar char="q"/>
            </a:pPr>
            <a:r>
              <a:rPr lang="es-MX" sz="2400" dirty="0">
                <a:latin typeface="MV Boli" panose="02000500030200090000" pitchFamily="2" charset="0"/>
                <a:cs typeface="MV Boli" panose="02000500030200090000" pitchFamily="2" charset="0"/>
              </a:rPr>
              <a:t>La capacidad de las obras seleccionadas para contribuir a la adquisición de la competencia literaria de los lectores.</a:t>
            </a:r>
          </a:p>
          <a:p>
            <a:pPr algn="just">
              <a:buFont typeface="Wingdings" panose="05000000000000000000" pitchFamily="2" charset="2"/>
              <a:buChar char="q"/>
            </a:pPr>
            <a:endParaRPr lang="es-MX" sz="2400" dirty="0">
              <a:latin typeface="MV Boli" panose="02000500030200090000" pitchFamily="2" charset="0"/>
              <a:cs typeface="MV Boli" panose="02000500030200090000" pitchFamily="2" charset="0"/>
            </a:endParaRPr>
          </a:p>
        </p:txBody>
      </p:sp>
      <p:sp>
        <p:nvSpPr>
          <p:cNvPr id="6" name="Rectángulo 5"/>
          <p:cNvSpPr/>
          <p:nvPr/>
        </p:nvSpPr>
        <p:spPr>
          <a:xfrm>
            <a:off x="2214408" y="5473006"/>
            <a:ext cx="9718431" cy="923330"/>
          </a:xfrm>
          <a:prstGeom prst="rect">
            <a:avLst/>
          </a:prstGeom>
        </p:spPr>
        <p:txBody>
          <a:bodyPr wrap="square">
            <a:spAutoFit/>
          </a:bodyPr>
          <a:lstStyle/>
          <a:p>
            <a:pPr algn="just"/>
            <a:r>
              <a:rPr lang="es-MX" b="1" dirty="0">
                <a:solidFill>
                  <a:srgbClr val="512373"/>
                </a:solidFill>
              </a:rPr>
              <a:t>El objetivo lector de niños y adolescentes debería ser solo el placer de las palabras bien elegidas, bien combinadas y bien expresadas, sin buscar necesariamente la acción trepidante, el significado inmediato o la aventura sin pausa.</a:t>
            </a:r>
          </a:p>
        </p:txBody>
      </p:sp>
    </p:spTree>
    <p:extLst>
      <p:ext uri="{BB962C8B-B14F-4D97-AF65-F5344CB8AC3E}">
        <p14:creationId xmlns:p14="http://schemas.microsoft.com/office/powerpoint/2010/main" val="21807976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6DC70F-E28F-4330-BD03-D9B73342B4E7}"/>
              </a:ext>
            </a:extLst>
          </p:cNvPr>
          <p:cNvSpPr>
            <a:spLocks noGrp="1"/>
          </p:cNvSpPr>
          <p:nvPr>
            <p:ph type="title"/>
          </p:nvPr>
        </p:nvSpPr>
        <p:spPr/>
        <p:txBody>
          <a:bodyPr/>
          <a:lstStyle/>
          <a:p>
            <a:r>
              <a:rPr lang="es-ES"/>
              <a:t>GUIÓN EXPLICATIVO</a:t>
            </a:r>
          </a:p>
        </p:txBody>
      </p:sp>
      <p:sp>
        <p:nvSpPr>
          <p:cNvPr id="3" name="Marcador de texto 2">
            <a:extLst>
              <a:ext uri="{FF2B5EF4-FFF2-40B4-BE49-F238E27FC236}">
                <a16:creationId xmlns:a16="http://schemas.microsoft.com/office/drawing/2014/main" id="{10914E4E-476B-4741-8684-E3AC9585BA58}"/>
              </a:ext>
            </a:extLst>
          </p:cNvPr>
          <p:cNvSpPr>
            <a:spLocks noGrp="1"/>
          </p:cNvSpPr>
          <p:nvPr>
            <p:ph type="body" idx="1"/>
          </p:nvPr>
        </p:nvSpPr>
        <p:spPr>
          <a:xfrm>
            <a:off x="2165774" y="5020056"/>
            <a:ext cx="9052560" cy="1438728"/>
          </a:xfrm>
        </p:spPr>
        <p:txBody>
          <a:bodyPr>
            <a:normAutofit fontScale="92500" lnSpcReduction="10000"/>
          </a:bodyPr>
          <a:lstStyle/>
          <a:p>
            <a:r>
              <a:rPr lang="es-ES" sz="2800" dirty="0">
                <a:ea typeface="+mn-lt"/>
                <a:cs typeface="+mn-lt"/>
              </a:rPr>
              <a:t>MAESTRÍA EN LINGÜÍSTICA APLICADA,</a:t>
            </a:r>
          </a:p>
          <a:p>
            <a:r>
              <a:rPr lang="es-ES" sz="2800" dirty="0">
                <a:ea typeface="+mn-lt"/>
                <a:cs typeface="+mn-lt"/>
              </a:rPr>
              <a:t>TEMAS SELECTOS:</a:t>
            </a:r>
          </a:p>
          <a:p>
            <a:r>
              <a:rPr lang="es-ES" sz="2800" dirty="0">
                <a:ea typeface="+mn-lt"/>
                <a:cs typeface="+mn-lt"/>
              </a:rPr>
              <a:t>Textos literarios para la docencia de segundas lenguas</a:t>
            </a:r>
          </a:p>
          <a:p>
            <a:endParaRPr lang="es-ES" sz="2800" dirty="0"/>
          </a:p>
        </p:txBody>
      </p:sp>
    </p:spTree>
    <p:extLst>
      <p:ext uri="{BB962C8B-B14F-4D97-AF65-F5344CB8AC3E}">
        <p14:creationId xmlns:p14="http://schemas.microsoft.com/office/powerpoint/2010/main" val="7224386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esquinas redondeadas 4">
            <a:extLst>
              <a:ext uri="{FF2B5EF4-FFF2-40B4-BE49-F238E27FC236}">
                <a16:creationId xmlns:a16="http://schemas.microsoft.com/office/drawing/2014/main" id="{3DA8BE26-FEAA-443B-B1FD-6C987B973945}"/>
              </a:ext>
            </a:extLst>
          </p:cNvPr>
          <p:cNvSpPr/>
          <p:nvPr/>
        </p:nvSpPr>
        <p:spPr>
          <a:xfrm>
            <a:off x="350159" y="431802"/>
            <a:ext cx="7710712" cy="59508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ítulo 1">
            <a:extLst>
              <a:ext uri="{FF2B5EF4-FFF2-40B4-BE49-F238E27FC236}">
                <a16:creationId xmlns:a16="http://schemas.microsoft.com/office/drawing/2014/main" id="{E808134C-895C-4ECA-ADE4-BA287D7FF81F}"/>
              </a:ext>
            </a:extLst>
          </p:cNvPr>
          <p:cNvSpPr>
            <a:spLocks noGrp="1"/>
          </p:cNvSpPr>
          <p:nvPr>
            <p:ph type="title"/>
          </p:nvPr>
        </p:nvSpPr>
        <p:spPr>
          <a:xfrm>
            <a:off x="8661152" y="118947"/>
            <a:ext cx="2986669" cy="1774531"/>
          </a:xfrm>
        </p:spPr>
        <p:txBody>
          <a:bodyPr/>
          <a:lstStyle/>
          <a:p>
            <a:r>
              <a:rPr lang="es-ES"/>
              <a:t>INCISO 1.4 DE LA uNIDAD i</a:t>
            </a:r>
          </a:p>
        </p:txBody>
      </p:sp>
      <p:sp>
        <p:nvSpPr>
          <p:cNvPr id="3" name="Marcador de contenido 2">
            <a:extLst>
              <a:ext uri="{FF2B5EF4-FFF2-40B4-BE49-F238E27FC236}">
                <a16:creationId xmlns:a16="http://schemas.microsoft.com/office/drawing/2014/main" id="{6D2BE6AC-3579-4D47-8101-FBE94FC850AC}"/>
              </a:ext>
            </a:extLst>
          </p:cNvPr>
          <p:cNvSpPr>
            <a:spLocks noGrp="1"/>
          </p:cNvSpPr>
          <p:nvPr>
            <p:ph idx="1"/>
          </p:nvPr>
        </p:nvSpPr>
        <p:spPr>
          <a:xfrm>
            <a:off x="1092200" y="894443"/>
            <a:ext cx="6366982" cy="4874913"/>
          </a:xfrm>
          <a:solidFill>
            <a:schemeClr val="accent1">
              <a:lumMod val="60000"/>
              <a:lumOff val="40000"/>
            </a:schemeClr>
          </a:solidFill>
        </p:spPr>
        <p:txBody>
          <a:bodyPr vert="horz" lIns="91440" tIns="45720" rIns="91440" bIns="45720" rtlCol="0" anchor="t">
            <a:normAutofit lnSpcReduction="10000"/>
          </a:bodyPr>
          <a:lstStyle/>
          <a:p>
            <a:pPr algn="just"/>
            <a:r>
              <a:rPr lang="es-ES" sz="2800" u="sng">
                <a:ea typeface="+mn-lt"/>
                <a:cs typeface="+mn-lt"/>
              </a:rPr>
              <a:t>Unidad I.  Consideraciones teóricas: enseñar y aprender segundas lenguas a través de textos literarios</a:t>
            </a:r>
            <a:endParaRPr lang="es-ES" sz="2800" u="sng"/>
          </a:p>
          <a:p>
            <a:pPr algn="just"/>
            <a:r>
              <a:rPr lang="es-ES">
                <a:ea typeface="+mn-lt"/>
                <a:cs typeface="+mn-lt"/>
              </a:rPr>
              <a:t>1.1. El texto literario, el contexto y el espectador: peripecia y anagnórisis; mimesis, apáte y catarsis</a:t>
            </a:r>
            <a:endParaRPr lang="es-ES"/>
          </a:p>
          <a:p>
            <a:pPr algn="just"/>
            <a:r>
              <a:rPr lang="es-ES">
                <a:ea typeface="+mn-lt"/>
                <a:cs typeface="+mn-lt"/>
              </a:rPr>
              <a:t>1.2. Aspectos de la lengua que pueden enseñarse: vocabulario, gramática, registro, tono</a:t>
            </a:r>
            <a:endParaRPr lang="es-ES"/>
          </a:p>
          <a:p>
            <a:pPr algn="just"/>
            <a:r>
              <a:rPr lang="es-ES">
                <a:ea typeface="+mn-lt"/>
                <a:cs typeface="+mn-lt"/>
              </a:rPr>
              <a:t>1.3. Enseñanza de habilidades de comprensión y de producción</a:t>
            </a:r>
            <a:endParaRPr lang="es-ES"/>
          </a:p>
          <a:p>
            <a:pPr algn="just"/>
            <a:r>
              <a:rPr lang="es-ES" sz="3200" b="1">
                <a:ea typeface="+mn-lt"/>
                <a:cs typeface="+mn-lt"/>
              </a:rPr>
              <a:t>1.4. Competencia literaria</a:t>
            </a:r>
            <a:endParaRPr lang="es-ES" sz="3200" b="1"/>
          </a:p>
          <a:p>
            <a:pPr algn="just"/>
            <a:r>
              <a:rPr lang="es-ES">
                <a:ea typeface="+mn-lt"/>
                <a:cs typeface="+mn-lt"/>
              </a:rPr>
              <a:t>1.5. El modelo por competencias: conceptualización, criterios, retos para la docencia y un ejemplo de secuencia didáctica</a:t>
            </a:r>
            <a:endParaRPr lang="es-ES"/>
          </a:p>
          <a:p>
            <a:endParaRPr lang="es-ES" dirty="0"/>
          </a:p>
        </p:txBody>
      </p:sp>
      <p:sp>
        <p:nvSpPr>
          <p:cNvPr id="4" name="Marcador de texto 3">
            <a:extLst>
              <a:ext uri="{FF2B5EF4-FFF2-40B4-BE49-F238E27FC236}">
                <a16:creationId xmlns:a16="http://schemas.microsoft.com/office/drawing/2014/main" id="{BE442E4E-176C-41B3-B0AE-0AE660AD0B40}"/>
              </a:ext>
            </a:extLst>
          </p:cNvPr>
          <p:cNvSpPr>
            <a:spLocks noGrp="1"/>
          </p:cNvSpPr>
          <p:nvPr>
            <p:ph type="body" sz="half" idx="2"/>
          </p:nvPr>
        </p:nvSpPr>
        <p:spPr>
          <a:xfrm>
            <a:off x="8286569" y="2004990"/>
            <a:ext cx="3862613" cy="4913854"/>
          </a:xfrm>
        </p:spPr>
        <p:txBody>
          <a:bodyPr vert="horz" lIns="91440" tIns="45720" rIns="91440" bIns="45720" rtlCol="0" anchor="t">
            <a:noAutofit/>
          </a:bodyPr>
          <a:lstStyle/>
          <a:p>
            <a:r>
              <a:rPr lang="es-ES" sz="1700" dirty="0"/>
              <a:t>Esta presentación sirve para desarrollar el inciso 1.4 de la Unidad I, dedicada a la reflexión teórica  acerca de las particularidades genéricas, de estilo </a:t>
            </a:r>
            <a:r>
              <a:rPr lang="es-ES" sz="1700"/>
              <a:t>y estructura de los textos literarios.</a:t>
            </a:r>
            <a:endParaRPr lang="es-ES" sz="1700" dirty="0"/>
          </a:p>
          <a:p>
            <a:r>
              <a:rPr lang="es-ES" sz="1700" dirty="0"/>
              <a:t>El concepto de competencia literaria es básico para quien desee incorporar los textos literarios como </a:t>
            </a:r>
            <a:r>
              <a:rPr lang="es-ES" sz="1700"/>
              <a:t>material de lectura o material auténtico en la clase de idiomas.</a:t>
            </a:r>
            <a:endParaRPr lang="es-ES" sz="1700" dirty="0"/>
          </a:p>
          <a:p>
            <a:r>
              <a:rPr lang="es-ES" sz="1700"/>
              <a:t>El curso va dirigido a estudiantes de la Maestría en Lingüística Aplicada que se dedicarán a la docencia de lenguas.</a:t>
            </a:r>
            <a:endParaRPr lang="es-ES" sz="1700" dirty="0"/>
          </a:p>
        </p:txBody>
      </p:sp>
    </p:spTree>
    <p:extLst>
      <p:ext uri="{BB962C8B-B14F-4D97-AF65-F5344CB8AC3E}">
        <p14:creationId xmlns:p14="http://schemas.microsoft.com/office/powerpoint/2010/main" val="6875505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7" name="Rectangle 16">
            <a:extLst>
              <a:ext uri="{FF2B5EF4-FFF2-40B4-BE49-F238E27FC236}">
                <a16:creationId xmlns:a16="http://schemas.microsoft.com/office/drawing/2014/main" id="{9A3CA49A-71DD-4E8D-8D00-0D000AB38C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6E8537E-57AF-43EA-8734-3C66AD7246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accent1">
              <a:lumMod val="75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21" name="Rectangle 20">
            <a:extLst>
              <a:ext uri="{FF2B5EF4-FFF2-40B4-BE49-F238E27FC236}">
                <a16:creationId xmlns:a16="http://schemas.microsoft.com/office/drawing/2014/main" id="{1DA8C18B-9C8E-47E6-BAEF-86331BC0A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321564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2B65B3C-5A66-4B2A-96B5-34DD527F93FA}"/>
              </a:ext>
            </a:extLst>
          </p:cNvPr>
          <p:cNvSpPr>
            <a:spLocks noGrp="1"/>
          </p:cNvSpPr>
          <p:nvPr>
            <p:ph type="title"/>
          </p:nvPr>
        </p:nvSpPr>
        <p:spPr>
          <a:xfrm>
            <a:off x="997907" y="81040"/>
            <a:ext cx="10861899" cy="6568921"/>
          </a:xfrm>
        </p:spPr>
        <p:txBody>
          <a:bodyPr vert="horz" lIns="91440" tIns="45720" rIns="91440" bIns="45720" rtlCol="0" anchor="ctr">
            <a:normAutofit fontScale="90000"/>
          </a:bodyPr>
          <a:lstStyle/>
          <a:p>
            <a:pPr>
              <a:lnSpc>
                <a:spcPct val="80000"/>
              </a:lnSpc>
            </a:pPr>
            <a:r>
              <a:rPr lang="en-US" sz="3200" dirty="0">
                <a:blipFill dpi="0" rotWithShape="1">
                  <a:blip r:embed="rId4"/>
                  <a:srcRect/>
                  <a:tile tx="6350" ty="-127000" sx="65000" sy="64000" flip="none" algn="tl"/>
                </a:blipFill>
              </a:rPr>
              <a:t>RECOMENDACIONES:</a:t>
            </a:r>
            <a:br>
              <a:rPr lang="en-US" sz="3200" dirty="0">
                <a:blipFill dpi="0" rotWithShape="1">
                  <a:blip r:embed="rId4"/>
                  <a:srcRect/>
                  <a:tile tx="6350" ty="-127000" sx="65000" sy="64000" flip="none" algn="tl"/>
                </a:blipFill>
                <a:latin typeface="Rockwell Condensed"/>
              </a:rPr>
            </a:b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r>
              <a:rPr lang="en-US" sz="4000" dirty="0">
                <a:blipFill dpi="0" rotWithShape="1">
                  <a:blip r:embed="rId4"/>
                  <a:srcRect/>
                  <a:tile tx="6350" ty="-127000" sx="65000" sy="64000" flip="none" algn="tl"/>
                </a:blipFill>
              </a:rPr>
              <a:t>SEGUIMIENTO DIDÁCTICO:</a:t>
            </a: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r>
              <a:rPr lang="en-US" sz="3100" dirty="0">
                <a:blipFill dpi="0" rotWithShape="1">
                  <a:blip r:embed="rId4"/>
                  <a:srcRect/>
                  <a:tile tx="6350" ty="-127000" sx="65000" sy="64000" flip="none" algn="tl"/>
                </a:blipFill>
                <a:latin typeface="Rockwell"/>
              </a:rPr>
              <a:t>1. </a:t>
            </a:r>
            <a:r>
              <a:rPr lang="en-US" sz="3100" dirty="0" err="1">
                <a:blipFill dpi="0" rotWithShape="1">
                  <a:blip r:embed="rId4"/>
                  <a:srcRect/>
                  <a:tile tx="6350" ty="-127000" sx="65000" sy="64000" flip="none" algn="tl"/>
                </a:blipFill>
                <a:latin typeface="Rockwell"/>
              </a:rPr>
              <a:t>S</a:t>
            </a:r>
            <a:r>
              <a:rPr lang="en-US" sz="3100" cap="none" dirty="0" err="1">
                <a:blipFill dpi="0" rotWithShape="1">
                  <a:blip r:embed="rId4"/>
                  <a:srcRect/>
                  <a:tile tx="6350" ty="-127000" sx="65000" sy="64000" flip="none" algn="tl"/>
                </a:blipFill>
                <a:latin typeface="Rockwell"/>
              </a:rPr>
              <a:t>ería</a:t>
            </a:r>
            <a:r>
              <a:rPr lang="en-US" sz="3100" cap="none" dirty="0">
                <a:blipFill dpi="0" rotWithShape="1">
                  <a:blip r:embed="rId4"/>
                  <a:srcRect/>
                  <a:tile tx="6350" ty="-127000" sx="65000" sy="64000" flip="none" algn="tl"/>
                </a:blipFill>
                <a:latin typeface="Rockwell"/>
              </a:rPr>
              <a:t> conveniente que los estudiantes vinieran a la clase con una investigación previa de las exigencias educativas del marco común de referencia europeo, puesto que Pedro Cerrillo deriva de ahí su propuesta.</a:t>
            </a:r>
            <a:br>
              <a:rPr lang="en-US" sz="3100" cap="none" dirty="0">
                <a:blipFill dpi="0" rotWithShape="1">
                  <a:blip r:embed="rId4"/>
                  <a:srcRect/>
                  <a:tile tx="6350" ty="-127000" sx="65000" sy="64000" flip="none" algn="tl"/>
                </a:blipFill>
                <a:latin typeface="Rockwell"/>
              </a:rPr>
            </a:br>
            <a:br>
              <a:rPr lang="en-US" sz="3100" cap="none" dirty="0">
                <a:blipFill dpi="0" rotWithShape="1">
                  <a:blip r:embed="rId4"/>
                  <a:srcRect/>
                  <a:tile tx="6350" ty="-127000" sx="65000" sy="64000" flip="none" algn="tl"/>
                </a:blipFill>
                <a:latin typeface="Rockwell"/>
              </a:rPr>
            </a:br>
            <a:r>
              <a:rPr lang="en-US" sz="3100" cap="none" dirty="0">
                <a:blipFill dpi="0" rotWithShape="1">
                  <a:blip r:embed="rId4"/>
                  <a:srcRect/>
                  <a:tile tx="6350" ty="-127000" sx="65000" sy="64000" flip="none" algn="tl"/>
                </a:blipFill>
                <a:latin typeface="Rockwell"/>
              </a:rPr>
              <a:t>2. La lámina 3 tiene un fuerte contenido temático que requiere una explicación por parte del profesor.</a:t>
            </a:r>
            <a:br>
              <a:rPr lang="en-US" sz="3100" cap="none" dirty="0">
                <a:blipFill dpi="0" rotWithShape="1">
                  <a:blip r:embed="rId4"/>
                  <a:srcRect/>
                  <a:tile tx="6350" ty="-127000" sx="65000" sy="64000" flip="none" algn="tl"/>
                </a:blipFill>
                <a:latin typeface="Rockwell"/>
              </a:rPr>
            </a:br>
            <a:br>
              <a:rPr lang="en-US" sz="3100" cap="none" dirty="0">
                <a:blipFill dpi="0" rotWithShape="1">
                  <a:blip r:embed="rId4"/>
                  <a:srcRect/>
                  <a:tile tx="6350" ty="-127000" sx="65000" sy="64000" flip="none" algn="tl"/>
                </a:blipFill>
                <a:latin typeface="Rockwell"/>
              </a:rPr>
            </a:br>
            <a:r>
              <a:rPr lang="en-US" sz="3100" cap="none" dirty="0">
                <a:blipFill dpi="0" rotWithShape="1">
                  <a:blip r:embed="rId4"/>
                  <a:srcRect/>
                  <a:tile tx="6350" ty="-127000" sx="65000" sy="64000" flip="none" algn="tl"/>
                </a:blipFill>
                <a:latin typeface="Rockwell"/>
              </a:rPr>
              <a:t>3. La serie de diapositivas sirve para alentar la comprensión y discusión de la lectura del libro</a:t>
            </a:r>
            <a:r>
              <a:rPr lang="en-US" sz="3100" dirty="0">
                <a:blipFill dpi="0" rotWithShape="1">
                  <a:blip r:embed="rId4"/>
                  <a:srcRect/>
                  <a:tile tx="6350" ty="-127000" sx="65000" sy="64000" flip="none" algn="tl"/>
                </a:blipFill>
                <a:latin typeface="Rockwell"/>
              </a:rPr>
              <a:t>  </a:t>
            </a:r>
            <a:r>
              <a:rPr lang="en-US" sz="3100" dirty="0">
                <a:latin typeface="Rockwell"/>
              </a:rPr>
              <a:t>L</a:t>
            </a:r>
            <a:r>
              <a:rPr lang="es-MX" sz="3100" i="1" cap="none" dirty="0">
                <a:solidFill>
                  <a:schemeClr val="tx1"/>
                </a:solidFill>
                <a:latin typeface="Rockwell"/>
              </a:rPr>
              <a:t>iteratura infantil y juvenil y educación literaria hacia una nueva enseñanza de la literatura, pero no sustituye la labor de leer por cuenta propia.</a:t>
            </a:r>
            <a:br>
              <a:rPr lang="es-MX" sz="3100" i="1" cap="none" dirty="0">
                <a:latin typeface="Rockwell"/>
              </a:rPr>
            </a:br>
            <a:br>
              <a:rPr lang="es-MX" sz="3100" i="1" cap="none" dirty="0">
                <a:latin typeface="Rockwell"/>
              </a:rPr>
            </a:br>
            <a:br>
              <a:rPr lang="es-MX" sz="2400" i="1" cap="none" dirty="0">
                <a:latin typeface="Rockwell"/>
              </a:rPr>
            </a:br>
            <a:br>
              <a:rPr lang="es-MX" sz="2400" i="1" cap="none" dirty="0">
                <a:latin typeface="Rockwell"/>
              </a:rPr>
            </a:br>
            <a:br>
              <a:rPr lang="es-MX" sz="2400" i="1" cap="none" dirty="0">
                <a:latin typeface="Rockwell"/>
              </a:rPr>
            </a:br>
            <a:br>
              <a:rPr lang="es-MX" sz="2400" i="1" cap="none" dirty="0">
                <a:latin typeface="Rockwell"/>
              </a:rPr>
            </a:br>
            <a:br>
              <a:rPr lang="en-US" sz="7200" cap="none" dirty="0">
                <a:latin typeface="Rockwell"/>
              </a:rPr>
            </a:br>
            <a:endParaRPr lang="en-US" sz="7200" dirty="0">
              <a:solidFill>
                <a:schemeClr val="tx1"/>
              </a:solidFill>
              <a:latin typeface="Rockwell"/>
            </a:endParaRPr>
          </a:p>
        </p:txBody>
      </p:sp>
    </p:spTree>
    <p:extLst>
      <p:ext uri="{BB962C8B-B14F-4D97-AF65-F5344CB8AC3E}">
        <p14:creationId xmlns:p14="http://schemas.microsoft.com/office/powerpoint/2010/main" val="3051102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7221266" y="310595"/>
            <a:ext cx="4769843" cy="1609344"/>
          </a:xfrm>
        </p:spPr>
        <p:txBody>
          <a:bodyPr>
            <a:normAutofit fontScale="90000"/>
          </a:bodyPr>
          <a:lstStyle/>
          <a:p>
            <a:pPr algn="ctr"/>
            <a:r>
              <a:rPr lang="es-MX" sz="3600" b="1" dirty="0">
                <a:solidFill>
                  <a:srgbClr val="0070C0"/>
                </a:solidFill>
                <a:latin typeface="Calibri" panose="020F0502020204030204" pitchFamily="34" charset="0"/>
                <a:cs typeface="Calibri" panose="020F0502020204030204" pitchFamily="34" charset="0"/>
              </a:rPr>
              <a:t>La didáctica de la literatura y las últimas teorías literarias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17941780"/>
              </p:ext>
            </p:extLst>
          </p:nvPr>
        </p:nvGraphicFramePr>
        <p:xfrm>
          <a:off x="897743" y="2675672"/>
          <a:ext cx="10657649" cy="4572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Hexágono 4"/>
          <p:cNvSpPr/>
          <p:nvPr/>
        </p:nvSpPr>
        <p:spPr>
          <a:xfrm>
            <a:off x="347938" y="413309"/>
            <a:ext cx="6179571" cy="1693746"/>
          </a:xfrm>
          <a:prstGeom prst="rect">
            <a:avLst/>
          </a:prstGeom>
          <a:noFill/>
          <a:ln>
            <a:noFill/>
          </a:ln>
        </p:spPr>
        <p:style>
          <a:lnRef idx="0">
            <a:scrgbClr r="0" g="0" b="0"/>
          </a:lnRef>
          <a:fillRef idx="0">
            <a:scrgbClr r="0" g="0" b="0"/>
          </a:fillRef>
          <a:effectRef idx="0">
            <a:scrgbClr r="0" g="0" b="0"/>
          </a:effectRef>
          <a:fontRef idx="minor">
            <a:schemeClr val="lt1"/>
          </a:fontRef>
        </p:style>
        <p:txBody>
          <a:bodyPr spcFirstLastPara="0" vert="horz" wrap="square" lIns="0" tIns="11430" rIns="0" bIns="11430" numCol="1" spcCol="1270" anchor="ctr" anchorCtr="0">
            <a:noAutofit/>
          </a:bodyPr>
          <a:lstStyle/>
          <a:p>
            <a:pPr lvl="0" defTabSz="400050" rtl="0">
              <a:lnSpc>
                <a:spcPct val="90000"/>
              </a:lnSpc>
              <a:spcBef>
                <a:spcPct val="0"/>
              </a:spcBef>
              <a:spcAft>
                <a:spcPct val="35000"/>
              </a:spcAft>
            </a:pPr>
            <a:r>
              <a:rPr lang="es-MX" sz="2400" b="1" kern="1200" dirty="0">
                <a:solidFill>
                  <a:schemeClr val="tx1"/>
                </a:solidFill>
              </a:rPr>
              <a:t>Martínez Fernández agrupó los enfoques teórico-críticos de la literatura en 4 apartados:</a:t>
            </a:r>
            <a:endParaRPr lang="es-MX" sz="2400" kern="1200" dirty="0">
              <a:solidFill>
                <a:schemeClr val="tx1"/>
              </a:solidFill>
            </a:endParaRPr>
          </a:p>
        </p:txBody>
      </p:sp>
    </p:spTree>
    <p:extLst>
      <p:ext uri="{BB962C8B-B14F-4D97-AF65-F5344CB8AC3E}">
        <p14:creationId xmlns:p14="http://schemas.microsoft.com/office/powerpoint/2010/main" val="26632990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7" name="Rectangle 16">
            <a:extLst>
              <a:ext uri="{FF2B5EF4-FFF2-40B4-BE49-F238E27FC236}">
                <a16:creationId xmlns:a16="http://schemas.microsoft.com/office/drawing/2014/main" id="{9A3CA49A-71DD-4E8D-8D00-0D000AB38C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6E8537E-57AF-43EA-8734-3C66AD7246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accent1">
              <a:lumMod val="75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21" name="Rectangle 20">
            <a:extLst>
              <a:ext uri="{FF2B5EF4-FFF2-40B4-BE49-F238E27FC236}">
                <a16:creationId xmlns:a16="http://schemas.microsoft.com/office/drawing/2014/main" id="{1DA8C18B-9C8E-47E6-BAEF-86331BC0A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321564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2B65B3C-5A66-4B2A-96B5-34DD527F93FA}"/>
              </a:ext>
            </a:extLst>
          </p:cNvPr>
          <p:cNvSpPr>
            <a:spLocks noGrp="1"/>
          </p:cNvSpPr>
          <p:nvPr>
            <p:ph type="title"/>
          </p:nvPr>
        </p:nvSpPr>
        <p:spPr>
          <a:xfrm>
            <a:off x="997907" y="81040"/>
            <a:ext cx="10861899" cy="6568921"/>
          </a:xfrm>
        </p:spPr>
        <p:txBody>
          <a:bodyPr vert="horz" lIns="91440" tIns="45720" rIns="91440" bIns="45720" rtlCol="0" anchor="ctr">
            <a:normAutofit fontScale="90000"/>
          </a:bodyPr>
          <a:lstStyle/>
          <a:p>
            <a:pPr>
              <a:lnSpc>
                <a:spcPct val="80000"/>
              </a:lnSpc>
            </a:pPr>
            <a:r>
              <a:rPr lang="en-US" sz="3200" dirty="0">
                <a:blipFill dpi="0" rotWithShape="1">
                  <a:blip r:embed="rId4"/>
                  <a:srcRect/>
                  <a:tile tx="6350" ty="-127000" sx="65000" sy="64000" flip="none" algn="tl"/>
                </a:blipFill>
              </a:rPr>
              <a:t>RECOMENDACIONES:</a:t>
            </a:r>
            <a:br>
              <a:rPr lang="en-US" sz="3200" dirty="0">
                <a:blipFill dpi="0" rotWithShape="1">
                  <a:blip r:embed="rId4"/>
                  <a:srcRect/>
                  <a:tile tx="6350" ty="-127000" sx="65000" sy="64000" flip="none" algn="tl"/>
                </a:blipFill>
                <a:latin typeface="Rockwell Condensed"/>
              </a:rPr>
            </a:b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br>
              <a:rPr lang="en-US" sz="4400" dirty="0">
                <a:blipFill dpi="0" rotWithShape="1">
                  <a:blip r:embed="rId4"/>
                  <a:srcRect/>
                  <a:tile tx="6350" ty="-127000" sx="65000" sy="64000" flip="none" algn="tl"/>
                </a:blipFill>
              </a:rPr>
            </a:br>
            <a:r>
              <a:rPr lang="en-US" sz="4400" dirty="0">
                <a:blipFill dpi="0" rotWithShape="1">
                  <a:blip r:embed="rId4"/>
                  <a:srcRect/>
                  <a:tile tx="6350" ty="-127000" sx="65000" sy="64000" flip="none" algn="tl"/>
                </a:blipFill>
              </a:rPr>
              <a:t>SEGUIMIENTO DIDÁCTICO:</a:t>
            </a:r>
            <a:br>
              <a:rPr lang="en-US" sz="2800" dirty="0">
                <a:blipFill dpi="0" rotWithShape="1">
                  <a:blip r:embed="rId4"/>
                  <a:srcRect/>
                  <a:tile tx="6350" ty="-127000" sx="65000" sy="64000" flip="none" algn="tl"/>
                </a:blipFill>
              </a:rPr>
            </a:br>
            <a:br>
              <a:rPr lang="en-US" sz="2800" dirty="0">
                <a:blipFill dpi="0" rotWithShape="1">
                  <a:blip r:embed="rId4"/>
                  <a:srcRect/>
                  <a:tile tx="6350" ty="-127000" sx="65000" sy="64000" flip="none" algn="tl"/>
                </a:blipFill>
              </a:rPr>
            </a:br>
            <a:r>
              <a:rPr lang="es-MX" sz="3100" i="1" cap="none" dirty="0">
                <a:solidFill>
                  <a:prstClr val="black"/>
                </a:solidFill>
                <a:latin typeface="Rockwell"/>
              </a:rPr>
              <a:t>4. El profesor no debe perder de vista que la pregunta que guía la discusión es ¿Cuáles de los aspectos que Cerrillo presenta en su libro te parecen útiles para tu práctica docente?</a:t>
            </a:r>
            <a:br>
              <a:rPr lang="es-MX" sz="3100" i="1" cap="none" dirty="0">
                <a:latin typeface="Rockwell"/>
              </a:rPr>
            </a:br>
            <a:br>
              <a:rPr lang="es-MX" sz="3100" i="1" cap="none" dirty="0">
                <a:latin typeface="Rockwell"/>
              </a:rPr>
            </a:br>
            <a:r>
              <a:rPr lang="es-MX" sz="3100" i="1" cap="none" dirty="0">
                <a:solidFill>
                  <a:prstClr val="black"/>
                </a:solidFill>
                <a:latin typeface="Rockwell"/>
              </a:rPr>
              <a:t>5. Preguntas adicionales pueden ser: ¿De qué manera aplicarías esto en tu práctica docente?, ¿cuál debe ser el tratamiento didáctico de las lecturas clásicas en el aula?, ¿cómo te plantearías un ejercicio de selección de materiales literarios para la clase de lengua que podrías impartir al egresar de la maestría?</a:t>
            </a:r>
            <a:br>
              <a:rPr lang="es-MX" sz="3100" i="1" cap="none" dirty="0">
                <a:latin typeface="Rockwell"/>
              </a:rPr>
            </a:br>
            <a:br>
              <a:rPr lang="es-MX" sz="3100" i="1" cap="none" dirty="0">
                <a:latin typeface="Rockwell"/>
              </a:rPr>
            </a:br>
            <a:r>
              <a:rPr lang="es-MX" sz="3100" i="1" cap="none" dirty="0">
                <a:solidFill>
                  <a:prstClr val="black"/>
                </a:solidFill>
                <a:latin typeface="Rockwell"/>
              </a:rPr>
              <a:t>6. La discusión está programada para dos clases de 1:40 </a:t>
            </a:r>
            <a:r>
              <a:rPr lang="es-MX" sz="3100" i="1" cap="none" dirty="0" err="1">
                <a:solidFill>
                  <a:prstClr val="black"/>
                </a:solidFill>
                <a:latin typeface="Rockwell"/>
              </a:rPr>
              <a:t>hrs</a:t>
            </a:r>
            <a:r>
              <a:rPr lang="es-MX" sz="3100" i="1" cap="none" dirty="0">
                <a:solidFill>
                  <a:prstClr val="black"/>
                </a:solidFill>
                <a:latin typeface="Rockwell"/>
              </a:rPr>
              <a:t>.</a:t>
            </a:r>
            <a:br>
              <a:rPr lang="es-MX" sz="3100" i="1" cap="none" dirty="0">
                <a:latin typeface="Rockwell"/>
              </a:rPr>
            </a:br>
            <a:br>
              <a:rPr lang="es-MX" sz="2400" i="1" cap="none" dirty="0">
                <a:latin typeface="Rockwell"/>
              </a:rPr>
            </a:br>
            <a:br>
              <a:rPr lang="es-MX" sz="2400" i="1" cap="none" dirty="0">
                <a:latin typeface="Rockwell"/>
              </a:rPr>
            </a:br>
            <a:br>
              <a:rPr lang="es-MX" sz="2400" i="1" cap="none" dirty="0">
                <a:latin typeface="Rockwell"/>
              </a:rPr>
            </a:br>
            <a:br>
              <a:rPr lang="es-MX" sz="2400" i="1" cap="none" dirty="0">
                <a:latin typeface="Rockwell"/>
              </a:rPr>
            </a:br>
            <a:br>
              <a:rPr lang="en-US" sz="7200" cap="none" dirty="0">
                <a:latin typeface="Rockwell"/>
              </a:rPr>
            </a:br>
            <a:endParaRPr lang="en-US" sz="7200" dirty="0">
              <a:solidFill>
                <a:schemeClr val="tx1"/>
              </a:solidFill>
              <a:latin typeface="Rockwell"/>
            </a:endParaRPr>
          </a:p>
        </p:txBody>
      </p:sp>
    </p:spTree>
    <p:extLst>
      <p:ext uri="{BB962C8B-B14F-4D97-AF65-F5344CB8AC3E}">
        <p14:creationId xmlns:p14="http://schemas.microsoft.com/office/powerpoint/2010/main" val="15651812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486648D-901F-431C-8FFE-6455ADDACF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72" y="0"/>
            <a:ext cx="12188656" cy="6858000"/>
          </a:xfrm>
          <a:prstGeom prst="rect">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ítulo 1">
            <a:extLst>
              <a:ext uri="{FF2B5EF4-FFF2-40B4-BE49-F238E27FC236}">
                <a16:creationId xmlns:a16="http://schemas.microsoft.com/office/drawing/2014/main" id="{E5EED0ED-830D-4E9A-9E37-0C040A249259}"/>
              </a:ext>
            </a:extLst>
          </p:cNvPr>
          <p:cNvSpPr>
            <a:spLocks noGrp="1"/>
          </p:cNvSpPr>
          <p:nvPr>
            <p:ph type="title"/>
          </p:nvPr>
        </p:nvSpPr>
        <p:spPr>
          <a:xfrm>
            <a:off x="1069848" y="484632"/>
            <a:ext cx="10058400" cy="1609344"/>
          </a:xfrm>
        </p:spPr>
        <p:txBody>
          <a:bodyPr>
            <a:normAutofit/>
          </a:bodyPr>
          <a:lstStyle/>
          <a:p>
            <a:r>
              <a:rPr lang="es-ES">
                <a:solidFill>
                  <a:srgbClr val="FFFFFF"/>
                </a:solidFill>
              </a:rPr>
              <a:t>fuente</a:t>
            </a:r>
          </a:p>
        </p:txBody>
      </p:sp>
      <p:sp>
        <p:nvSpPr>
          <p:cNvPr id="3" name="Marcador de contenido 2">
            <a:extLst>
              <a:ext uri="{FF2B5EF4-FFF2-40B4-BE49-F238E27FC236}">
                <a16:creationId xmlns:a16="http://schemas.microsoft.com/office/drawing/2014/main" id="{DD333C5A-A623-4AD4-AF30-536244CD7877}"/>
              </a:ext>
            </a:extLst>
          </p:cNvPr>
          <p:cNvSpPr>
            <a:spLocks noGrp="1"/>
          </p:cNvSpPr>
          <p:nvPr>
            <p:ph idx="1"/>
          </p:nvPr>
        </p:nvSpPr>
        <p:spPr>
          <a:xfrm>
            <a:off x="1069848" y="2121408"/>
            <a:ext cx="10058400" cy="4050792"/>
          </a:xfrm>
        </p:spPr>
        <p:txBody>
          <a:bodyPr vert="horz" lIns="91440" tIns="45720" rIns="91440" bIns="45720" rtlCol="0" anchor="t">
            <a:normAutofit/>
          </a:bodyPr>
          <a:lstStyle/>
          <a:p>
            <a:r>
              <a:rPr lang="es-ES" sz="2400" dirty="0">
                <a:solidFill>
                  <a:srgbClr val="FFFFFF"/>
                </a:solidFill>
              </a:rPr>
              <a:t>Esta presentación está basada en el libro:</a:t>
            </a:r>
            <a:r>
              <a:rPr lang="es-ES" dirty="0">
                <a:solidFill>
                  <a:srgbClr val="FFFFFF"/>
                </a:solidFill>
              </a:rPr>
              <a:t> </a:t>
            </a:r>
          </a:p>
          <a:p>
            <a:endParaRPr lang="es-ES" dirty="0">
              <a:solidFill>
                <a:srgbClr val="FFFFFF"/>
              </a:solidFill>
            </a:endParaRPr>
          </a:p>
          <a:p>
            <a:r>
              <a:rPr lang="es-MX" sz="3600" dirty="0">
                <a:ea typeface="+mn-lt"/>
                <a:cs typeface="+mn-lt"/>
              </a:rPr>
              <a:t>Cerrillo, Pedro C. (2010).</a:t>
            </a:r>
            <a:r>
              <a:rPr lang="es-MX" sz="3600" i="1" dirty="0">
                <a:ea typeface="+mn-lt"/>
                <a:cs typeface="+mn-lt"/>
              </a:rPr>
              <a:t> Literatura Infantil y Juvenil y educación literaria Hacia una nueva enseñanza de la literatura</a:t>
            </a:r>
            <a:r>
              <a:rPr lang="es-MX" sz="3600" dirty="0">
                <a:ea typeface="+mn-lt"/>
                <a:cs typeface="+mn-lt"/>
              </a:rPr>
              <a:t>. Barcelona: Ediciones OCTAEDRO.</a:t>
            </a:r>
            <a:br>
              <a:rPr lang="es-MX" sz="3600" dirty="0">
                <a:ea typeface="+mn-lt"/>
                <a:cs typeface="+mn-lt"/>
              </a:rPr>
            </a:br>
            <a:endParaRPr lang="es-ES" sz="3600" dirty="0">
              <a:ea typeface="+mn-lt"/>
              <a:cs typeface="+mn-lt"/>
            </a:endParaRPr>
          </a:p>
          <a:p>
            <a:pPr algn="just"/>
            <a:endParaRPr lang="es-ES" sz="3600" dirty="0">
              <a:solidFill>
                <a:srgbClr val="FFFFFF"/>
              </a:solidFill>
            </a:endParaRPr>
          </a:p>
          <a:p>
            <a:endParaRPr lang="es-ES" dirty="0">
              <a:solidFill>
                <a:srgbClr val="FFFFFF"/>
              </a:solidFill>
            </a:endParaRPr>
          </a:p>
        </p:txBody>
      </p:sp>
      <p:sp>
        <p:nvSpPr>
          <p:cNvPr id="10" name="Oval 9">
            <a:extLst>
              <a:ext uri="{FF2B5EF4-FFF2-40B4-BE49-F238E27FC236}">
                <a16:creationId xmlns:a16="http://schemas.microsoft.com/office/drawing/2014/main" id="{328E7ECE-D1D9-4A45-83E3-B3AAC21AF5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a:extLst>
              <a:ext uri="{FF2B5EF4-FFF2-40B4-BE49-F238E27FC236}">
                <a16:creationId xmlns:a16="http://schemas.microsoft.com/office/drawing/2014/main" id="{F2299C5D-8E7A-4F30-B5A0-E61C1AF51D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021125639"/>
      </p:ext>
    </p:extLst>
  </p:cSld>
  <p:clrMapOvr>
    <a:overrideClrMapping bg1="dk1" tx1="lt1" bg2="dk2"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132FD491-28F3-42E7-AEBF-A9E3C462C92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25" name="Oval 24">
              <a:extLst>
                <a:ext uri="{FF2B5EF4-FFF2-40B4-BE49-F238E27FC236}">
                  <a16:creationId xmlns:a16="http://schemas.microsoft.com/office/drawing/2014/main" id="{AD016B6E-F283-4CFB-9099-05C8DA6AB3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26" name="Oval 25">
              <a:extLst>
                <a:ext uri="{FF2B5EF4-FFF2-40B4-BE49-F238E27FC236}">
                  <a16:creationId xmlns:a16="http://schemas.microsoft.com/office/drawing/2014/main" id="{72D0360E-345F-4790-B0A0-03ADC36B5E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 useBgFill="1">
        <p:nvSpPr>
          <p:cNvPr id="28" name="Rectangle 27">
            <a:extLst>
              <a:ext uri="{FF2B5EF4-FFF2-40B4-BE49-F238E27FC236}">
                <a16:creationId xmlns:a16="http://schemas.microsoft.com/office/drawing/2014/main" id="{5118BA95-03E7-41B7-B442-0AF8C0A7FF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30" name="Group 29">
            <a:extLst>
              <a:ext uri="{FF2B5EF4-FFF2-40B4-BE49-F238E27FC236}">
                <a16:creationId xmlns:a16="http://schemas.microsoft.com/office/drawing/2014/main" id="{E799C3D5-7D55-4046-808C-F290F456D6E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61035" y="1679569"/>
            <a:ext cx="3498864" cy="3498858"/>
            <a:chOff x="1061035" y="1679569"/>
            <a:chExt cx="3498864" cy="3498858"/>
          </a:xfrm>
        </p:grpSpPr>
        <p:sp>
          <p:nvSpPr>
            <p:cNvPr id="31" name="Oval 30">
              <a:extLst>
                <a:ext uri="{FF2B5EF4-FFF2-40B4-BE49-F238E27FC236}">
                  <a16:creationId xmlns:a16="http://schemas.microsoft.com/office/drawing/2014/main" id="{059D8741-EAD6-41B1-A882-70D70FC358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61035" y="1679569"/>
              <a:ext cx="3498864" cy="3498858"/>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32" name="Oval 31">
              <a:extLst>
                <a:ext uri="{FF2B5EF4-FFF2-40B4-BE49-F238E27FC236}">
                  <a16:creationId xmlns:a16="http://schemas.microsoft.com/office/drawing/2014/main" id="{45444F36-3103-4D11-A25F-C054D4606D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46134" y="1864667"/>
              <a:ext cx="3128666" cy="312866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ítulo 1">
            <a:extLst>
              <a:ext uri="{FF2B5EF4-FFF2-40B4-BE49-F238E27FC236}">
                <a16:creationId xmlns:a16="http://schemas.microsoft.com/office/drawing/2014/main" id="{ABF3C88E-4D57-4DB5-9E1E-7E2D1D886335}"/>
              </a:ext>
            </a:extLst>
          </p:cNvPr>
          <p:cNvSpPr>
            <a:spLocks noGrp="1"/>
          </p:cNvSpPr>
          <p:nvPr>
            <p:ph type="title"/>
          </p:nvPr>
        </p:nvSpPr>
        <p:spPr>
          <a:xfrm>
            <a:off x="1490145" y="2376862"/>
            <a:ext cx="2640646" cy="2104273"/>
          </a:xfrm>
          <a:noFill/>
        </p:spPr>
        <p:txBody>
          <a:bodyPr vert="horz" lIns="91440" tIns="45720" rIns="91440" bIns="45720" rtlCol="0" anchor="ctr">
            <a:normAutofit/>
          </a:bodyPr>
          <a:lstStyle/>
          <a:p>
            <a:pPr algn="ctr"/>
            <a:r>
              <a:rPr lang="en-US" sz="3000">
                <a:solidFill>
                  <a:srgbClr val="FFFFFF"/>
                </a:solidFill>
              </a:rPr>
              <a:t>Crédito especial</a:t>
            </a:r>
          </a:p>
        </p:txBody>
      </p:sp>
      <p:sp>
        <p:nvSpPr>
          <p:cNvPr id="34" name="Rectangle 33">
            <a:extLst>
              <a:ext uri="{FF2B5EF4-FFF2-40B4-BE49-F238E27FC236}">
                <a16:creationId xmlns:a16="http://schemas.microsoft.com/office/drawing/2014/main" id="{AD9B3EAD-A2B3-42C4-927C-3455E3E69E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02277" y="3388659"/>
            <a:ext cx="3657600" cy="80683"/>
          </a:xfrm>
          <a:prstGeom prst="rect">
            <a:avLst/>
          </a:prstGeom>
          <a:blipFill dpi="0" rotWithShape="1">
            <a:blip r:embed="rId6">
              <a:alphaModFix amt="85000"/>
              <a:lum bright="70000" contrast="-70000"/>
              <a:extLst>
                <a:ext uri="{BEBA8EAE-BF5A-486C-A8C5-ECC9F3942E4B}">
                  <a14:imgProps xmlns:a14="http://schemas.microsoft.com/office/drawing/2010/main">
                    <a14:imgLayer r:embed="rId7">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 name="Marcador de texto 3">
            <a:extLst>
              <a:ext uri="{FF2B5EF4-FFF2-40B4-BE49-F238E27FC236}">
                <a16:creationId xmlns:a16="http://schemas.microsoft.com/office/drawing/2014/main" id="{59E0FE6A-3315-40BE-8A99-FE32FA704C4E}"/>
              </a:ext>
            </a:extLst>
          </p:cNvPr>
          <p:cNvSpPr>
            <a:spLocks noGrp="1"/>
          </p:cNvSpPr>
          <p:nvPr>
            <p:ph type="body" sz="half" idx="2"/>
          </p:nvPr>
        </p:nvSpPr>
        <p:spPr>
          <a:xfrm>
            <a:off x="6081089" y="725394"/>
            <a:ext cx="5142658" cy="5407212"/>
          </a:xfrm>
        </p:spPr>
        <p:txBody>
          <a:bodyPr vert="horz" lIns="91440" tIns="45720" rIns="91440" bIns="45720" rtlCol="0" anchor="ctr">
            <a:normAutofit/>
          </a:bodyPr>
          <a:lstStyle/>
          <a:p>
            <a:pPr indent="-182880">
              <a:lnSpc>
                <a:spcPct val="90000"/>
              </a:lnSpc>
              <a:buFont typeface="Wingdings" pitchFamily="2" charset="2"/>
              <a:buChar char="§"/>
            </a:pPr>
            <a:endParaRPr lang="en-US" dirty="0">
              <a:solidFill>
                <a:schemeClr val="tx1"/>
              </a:solidFill>
            </a:endParaRPr>
          </a:p>
          <a:p>
            <a:pPr indent="-182880">
              <a:lnSpc>
                <a:spcPct val="90000"/>
              </a:lnSpc>
              <a:buFont typeface="Wingdings" pitchFamily="2" charset="2"/>
              <a:buChar char="§"/>
            </a:pPr>
            <a:endParaRPr lang="en-US">
              <a:solidFill>
                <a:schemeClr val="tx1"/>
              </a:solidFill>
            </a:endParaRPr>
          </a:p>
          <a:p>
            <a:pPr indent="-182880">
              <a:lnSpc>
                <a:spcPct val="90000"/>
              </a:lnSpc>
              <a:buFont typeface="Wingdings" pitchFamily="2" charset="2"/>
              <a:buChar char="§"/>
            </a:pPr>
            <a:endParaRPr lang="en-US">
              <a:solidFill>
                <a:schemeClr val="tx1"/>
              </a:solidFill>
            </a:endParaRPr>
          </a:p>
          <a:p>
            <a:pPr indent="-182880">
              <a:lnSpc>
                <a:spcPct val="90000"/>
              </a:lnSpc>
              <a:buFont typeface="Wingdings" pitchFamily="2" charset="2"/>
              <a:buChar char="§"/>
            </a:pPr>
            <a:endParaRPr lang="en-US" dirty="0">
              <a:solidFill>
                <a:schemeClr val="tx1"/>
              </a:solidFill>
            </a:endParaRPr>
          </a:p>
          <a:p>
            <a:pPr indent="-182880">
              <a:lnSpc>
                <a:spcPct val="90000"/>
              </a:lnSpc>
              <a:buFont typeface="Wingdings" pitchFamily="2" charset="2"/>
              <a:buChar char="§"/>
            </a:pPr>
            <a:endParaRPr lang="en-US" dirty="0">
              <a:solidFill>
                <a:schemeClr val="tx1"/>
              </a:solidFill>
            </a:endParaRPr>
          </a:p>
          <a:p>
            <a:pPr indent="-182880">
              <a:lnSpc>
                <a:spcPct val="90000"/>
              </a:lnSpc>
              <a:buFont typeface="Wingdings" pitchFamily="2" charset="2"/>
              <a:buChar char="§"/>
            </a:pPr>
            <a:endParaRPr lang="en-US" dirty="0">
              <a:solidFill>
                <a:schemeClr val="tx1"/>
              </a:solidFill>
            </a:endParaRPr>
          </a:p>
          <a:p>
            <a:pPr indent="-182880">
              <a:lnSpc>
                <a:spcPct val="90000"/>
              </a:lnSpc>
              <a:buFont typeface="Wingdings" pitchFamily="2" charset="2"/>
              <a:buChar char="§"/>
            </a:pPr>
            <a:endParaRPr lang="en-US" dirty="0">
              <a:solidFill>
                <a:schemeClr val="tx1"/>
              </a:solidFill>
            </a:endParaRPr>
          </a:p>
          <a:p>
            <a:pPr indent="-182880">
              <a:lnSpc>
                <a:spcPct val="90000"/>
              </a:lnSpc>
              <a:buFont typeface="Wingdings" pitchFamily="2" charset="2"/>
              <a:buChar char="§"/>
            </a:pPr>
            <a:endParaRPr lang="en-US" dirty="0">
              <a:solidFill>
                <a:schemeClr val="tx1"/>
              </a:solidFill>
            </a:endParaRPr>
          </a:p>
          <a:p>
            <a:pPr>
              <a:lnSpc>
                <a:spcPct val="90000"/>
              </a:lnSpc>
            </a:pPr>
            <a:r>
              <a:rPr lang="en-US" dirty="0">
                <a:solidFill>
                  <a:schemeClr val="tx1"/>
                </a:solidFill>
              </a:rPr>
              <a:t>MEJORÓ DISEÑO VISUAL DE LA PRESENTACIÓN:</a:t>
            </a:r>
          </a:p>
          <a:p>
            <a:pPr indent="-182880">
              <a:lnSpc>
                <a:spcPct val="90000"/>
              </a:lnSpc>
              <a:buFont typeface="Wingdings" pitchFamily="2" charset="2"/>
              <a:buChar char="§"/>
            </a:pPr>
            <a:endParaRPr lang="en-US" dirty="0">
              <a:solidFill>
                <a:schemeClr val="tx1"/>
              </a:solidFill>
            </a:endParaRPr>
          </a:p>
          <a:p>
            <a:pPr>
              <a:lnSpc>
                <a:spcPct val="90000"/>
              </a:lnSpc>
            </a:pPr>
            <a:r>
              <a:rPr lang="en-US" dirty="0">
                <a:solidFill>
                  <a:schemeClr val="tx1"/>
                </a:solidFill>
              </a:rPr>
              <a:t>Isaac Álvarez </a:t>
            </a:r>
            <a:r>
              <a:rPr lang="en-US" dirty="0" err="1">
                <a:solidFill>
                  <a:schemeClr val="tx1"/>
                </a:solidFill>
              </a:rPr>
              <a:t>Álvarez</a:t>
            </a:r>
            <a:r>
              <a:rPr lang="en-US" dirty="0">
                <a:solidFill>
                  <a:schemeClr val="tx1"/>
                </a:solidFill>
              </a:rPr>
              <a:t>, </a:t>
            </a:r>
            <a:r>
              <a:rPr lang="en-US" dirty="0" err="1">
                <a:solidFill>
                  <a:schemeClr val="tx1"/>
                </a:solidFill>
              </a:rPr>
              <a:t>alumno</a:t>
            </a:r>
            <a:r>
              <a:rPr lang="en-US" dirty="0">
                <a:solidFill>
                  <a:schemeClr val="tx1"/>
                </a:solidFill>
              </a:rPr>
              <a:t> de </a:t>
            </a:r>
            <a:r>
              <a:rPr lang="en-US" dirty="0" err="1">
                <a:solidFill>
                  <a:schemeClr val="tx1"/>
                </a:solidFill>
              </a:rPr>
              <a:t>Servicio</a:t>
            </a:r>
            <a:r>
              <a:rPr lang="en-US" dirty="0">
                <a:solidFill>
                  <a:schemeClr val="tx1"/>
                </a:solidFill>
              </a:rPr>
              <a:t> Social, </a:t>
            </a:r>
            <a:r>
              <a:rPr lang="en-US" dirty="0" err="1">
                <a:solidFill>
                  <a:schemeClr val="tx1"/>
                </a:solidFill>
              </a:rPr>
              <a:t>Facultad</a:t>
            </a:r>
            <a:r>
              <a:rPr lang="en-US" dirty="0">
                <a:solidFill>
                  <a:schemeClr val="tx1"/>
                </a:solidFill>
              </a:rPr>
              <a:t> de </a:t>
            </a:r>
            <a:r>
              <a:rPr lang="en-US" dirty="0" err="1">
                <a:solidFill>
                  <a:schemeClr val="tx1"/>
                </a:solidFill>
              </a:rPr>
              <a:t>Lenguas</a:t>
            </a:r>
            <a:r>
              <a:rPr lang="en-US" dirty="0">
                <a:solidFill>
                  <a:schemeClr val="tx1"/>
                </a:solidFill>
              </a:rPr>
              <a:t>, UAEM.</a:t>
            </a:r>
          </a:p>
        </p:txBody>
      </p:sp>
    </p:spTree>
    <p:extLst>
      <p:ext uri="{BB962C8B-B14F-4D97-AF65-F5344CB8AC3E}">
        <p14:creationId xmlns:p14="http://schemas.microsoft.com/office/powerpoint/2010/main" val="1255202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bg1"/>
            </a:gs>
            <a:gs pos="65000">
              <a:schemeClr val="bg2">
                <a:lumMod val="90000"/>
              </a:schemeClr>
            </a:gs>
            <a:gs pos="100000">
              <a:schemeClr val="bg1">
                <a:lumMod val="95000"/>
              </a:schemeClr>
            </a:gs>
          </a:gsLst>
          <a:path path="rect">
            <a:fillToRect r="100000" b="100000"/>
          </a:path>
          <a:tileRect l="-100000" t="-100000"/>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0" y="199142"/>
            <a:ext cx="3228368" cy="1768554"/>
          </a:xfrm>
        </p:spPr>
        <p:txBody>
          <a:bodyPr>
            <a:normAutofit fontScale="90000"/>
          </a:bodyPr>
          <a:lstStyle/>
          <a:p>
            <a:pPr algn="ctr"/>
            <a:r>
              <a:rPr lang="es-MX" sz="5400" dirty="0">
                <a:solidFill>
                  <a:srgbClr val="639729"/>
                </a:solidFill>
              </a:rPr>
              <a:t>4 pilares de la enseñanza</a:t>
            </a:r>
          </a:p>
        </p:txBody>
      </p:sp>
      <p:sp>
        <p:nvSpPr>
          <p:cNvPr id="3" name="Marcador de contenido 2"/>
          <p:cNvSpPr>
            <a:spLocks noGrp="1"/>
          </p:cNvSpPr>
          <p:nvPr>
            <p:ph idx="1"/>
          </p:nvPr>
        </p:nvSpPr>
        <p:spPr>
          <a:xfrm>
            <a:off x="3464849" y="104614"/>
            <a:ext cx="8643577" cy="6481381"/>
          </a:xfrm>
        </p:spPr>
        <p:txBody>
          <a:bodyPr anchor="ctr">
            <a:noAutofit/>
          </a:bodyPr>
          <a:lstStyle/>
          <a:p>
            <a:pPr marL="457200" indent="-457200">
              <a:buFont typeface="+mj-lt"/>
              <a:buAutoNum type="arabicPeriod"/>
            </a:pPr>
            <a:r>
              <a:rPr lang="es-MX" sz="3600" dirty="0">
                <a:solidFill>
                  <a:srgbClr val="0070C0"/>
                </a:solidFill>
              </a:rPr>
              <a:t>La defensa del atractivo de la lectura de la obra literaria en sí misma.</a:t>
            </a:r>
          </a:p>
          <a:p>
            <a:pPr marL="457200" indent="-457200">
              <a:buFont typeface="+mj-lt"/>
              <a:buAutoNum type="arabicPeriod"/>
            </a:pPr>
            <a:r>
              <a:rPr lang="es-MX" sz="3600" dirty="0">
                <a:solidFill>
                  <a:srgbClr val="0070C0"/>
                </a:solidFill>
              </a:rPr>
              <a:t>La aceptación de las interpretaciones personales que cada receptor haga de la lectura de la obra literaria.</a:t>
            </a:r>
          </a:p>
          <a:p>
            <a:pPr marL="457200" indent="-457200">
              <a:buFont typeface="+mj-lt"/>
              <a:buAutoNum type="arabicPeriod"/>
            </a:pPr>
            <a:r>
              <a:rPr lang="es-MX" sz="3600" dirty="0">
                <a:solidFill>
                  <a:srgbClr val="0070C0"/>
                </a:solidFill>
              </a:rPr>
              <a:t>La concienciación sobre los valores formativos de la lectura literaria.</a:t>
            </a:r>
          </a:p>
          <a:p>
            <a:pPr marL="457200" indent="-457200">
              <a:buFont typeface="+mj-lt"/>
              <a:buAutoNum type="arabicPeriod"/>
            </a:pPr>
            <a:r>
              <a:rPr lang="es-MX" sz="3600" dirty="0">
                <a:solidFill>
                  <a:srgbClr val="0070C0"/>
                </a:solidFill>
              </a:rPr>
              <a:t>El trabajo simultáneo de la lectura significativa y escritura significativa.</a:t>
            </a:r>
          </a:p>
        </p:txBody>
      </p:sp>
      <p:pic>
        <p:nvPicPr>
          <p:cNvPr id="3074" name="Picture 2" descr="Resultado de imagen para pilar png"/>
          <p:cNvPicPr>
            <a:picLocks noChangeAspect="1" noChangeArrowheads="1"/>
          </p:cNvPicPr>
          <p:nvPr/>
        </p:nvPicPr>
        <p:blipFill>
          <a:blip r:embed="rId2">
            <a:clrChange>
              <a:clrFrom>
                <a:srgbClr val="FFFDDB"/>
              </a:clrFrom>
              <a:clrTo>
                <a:srgbClr val="FFFDDB">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6481" y="1967696"/>
            <a:ext cx="2755405" cy="4618299"/>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4446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9248171" y="1530752"/>
            <a:ext cx="2735483" cy="3796496"/>
          </a:xfrm>
        </p:spPr>
        <p:txBody>
          <a:bodyPr>
            <a:normAutofit/>
          </a:bodyPr>
          <a:lstStyle/>
          <a:p>
            <a:pPr algn="ctr"/>
            <a:r>
              <a:rPr lang="es-MX" sz="4800" dirty="0">
                <a:solidFill>
                  <a:schemeClr val="accent2">
                    <a:lumMod val="75000"/>
                  </a:schemeClr>
                </a:solidFill>
              </a:rPr>
              <a:t>Funciones sociales y educativas de la literatura</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52237499"/>
              </p:ext>
            </p:extLst>
          </p:nvPr>
        </p:nvGraphicFramePr>
        <p:xfrm>
          <a:off x="1539434" y="0"/>
          <a:ext cx="692166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clrChange>
              <a:clrFrom>
                <a:srgbClr val="FFFFFF"/>
              </a:clrFrom>
              <a:clrTo>
                <a:srgbClr val="FFFFFF">
                  <a:alpha val="0"/>
                </a:srgbClr>
              </a:clrTo>
            </a:clrChange>
          </a:blip>
          <a:stretch>
            <a:fillRect/>
          </a:stretch>
        </p:blipFill>
        <p:spPr>
          <a:xfrm>
            <a:off x="3459349" y="2770491"/>
            <a:ext cx="3081829" cy="1617960"/>
          </a:xfrm>
          <a:prstGeom prst="rect">
            <a:avLst/>
          </a:prstGeom>
        </p:spPr>
      </p:pic>
    </p:spTree>
    <p:extLst>
      <p:ext uri="{BB962C8B-B14F-4D97-AF65-F5344CB8AC3E}">
        <p14:creationId xmlns:p14="http://schemas.microsoft.com/office/powerpoint/2010/main" val="3117272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book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9048" y="3253257"/>
            <a:ext cx="7620000" cy="35052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385663" y="208344"/>
            <a:ext cx="9426770" cy="1401000"/>
          </a:xfrm>
        </p:spPr>
        <p:style>
          <a:lnRef idx="0">
            <a:schemeClr val="accent5"/>
          </a:lnRef>
          <a:fillRef idx="3">
            <a:schemeClr val="accent5"/>
          </a:fillRef>
          <a:effectRef idx="3">
            <a:schemeClr val="accent5"/>
          </a:effectRef>
          <a:fontRef idx="minor">
            <a:schemeClr val="lt1"/>
          </a:fontRef>
        </p:style>
        <p:txBody>
          <a:bodyPr>
            <a:normAutofit/>
          </a:bodyPr>
          <a:lstStyle/>
          <a:p>
            <a:pPr algn="ctr"/>
            <a:r>
              <a:rPr lang="es-MX" sz="4400" dirty="0"/>
              <a:t>Características importantes del lenguaje literario</a:t>
            </a:r>
          </a:p>
        </p:txBody>
      </p:sp>
      <p:sp>
        <p:nvSpPr>
          <p:cNvPr id="3" name="Marcador de contenido 2"/>
          <p:cNvSpPr>
            <a:spLocks noGrp="1"/>
          </p:cNvSpPr>
          <p:nvPr>
            <p:ph idx="1"/>
          </p:nvPr>
        </p:nvSpPr>
        <p:spPr>
          <a:xfrm>
            <a:off x="273112" y="3455188"/>
            <a:ext cx="4285931" cy="461665"/>
          </a:xfrm>
          <a:solidFill>
            <a:srgbClr val="639729"/>
          </a:solidFill>
        </p:spPr>
        <p:txBody>
          <a:bodyPr numCol="1">
            <a:normAutofit/>
          </a:bodyPr>
          <a:lstStyle/>
          <a:p>
            <a:pPr marL="0" indent="0">
              <a:buNone/>
            </a:pPr>
            <a:r>
              <a:rPr lang="es-MX" sz="2400" dirty="0"/>
              <a:t>A) La capacidad connotativa.</a:t>
            </a:r>
          </a:p>
          <a:p>
            <a:pPr marL="0" indent="0">
              <a:buNone/>
            </a:pPr>
            <a:endParaRPr lang="es-MX" sz="2400" dirty="0"/>
          </a:p>
          <a:p>
            <a:pPr marL="0" indent="0">
              <a:buNone/>
            </a:pPr>
            <a:endParaRPr lang="es-MX" sz="2400" dirty="0"/>
          </a:p>
          <a:p>
            <a:pPr marL="0" indent="0">
              <a:buNone/>
            </a:pPr>
            <a:endParaRPr lang="es-MX" sz="2400" dirty="0"/>
          </a:p>
          <a:p>
            <a:pPr marL="0" indent="0">
              <a:buNone/>
            </a:pPr>
            <a:endParaRPr lang="es-MX" sz="2400" dirty="0"/>
          </a:p>
          <a:p>
            <a:pPr marL="0" indent="0">
              <a:buNone/>
            </a:pPr>
            <a:endParaRPr lang="es-MX" sz="2400" dirty="0"/>
          </a:p>
          <a:p>
            <a:pPr marL="0" indent="0">
              <a:buNone/>
            </a:pPr>
            <a:endParaRPr lang="es-MX" sz="2400" dirty="0"/>
          </a:p>
          <a:p>
            <a:pPr marL="0" indent="0">
              <a:buNone/>
            </a:pPr>
            <a:endParaRPr lang="es-MX" sz="2400" dirty="0"/>
          </a:p>
        </p:txBody>
      </p:sp>
      <p:sp>
        <p:nvSpPr>
          <p:cNvPr id="4" name="Rectángulo 3"/>
          <p:cNvSpPr/>
          <p:nvPr/>
        </p:nvSpPr>
        <p:spPr>
          <a:xfrm>
            <a:off x="3096780" y="2070601"/>
            <a:ext cx="6096000" cy="923330"/>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gn="ctr"/>
            <a:r>
              <a:rPr lang="es-MX" dirty="0"/>
              <a:t>El discurso literario exige una competencia específica para su descodificación, ya que usa un lenguaje especial.</a:t>
            </a:r>
          </a:p>
        </p:txBody>
      </p:sp>
      <p:sp>
        <p:nvSpPr>
          <p:cNvPr id="5" name="Rectángulo 4"/>
          <p:cNvSpPr/>
          <p:nvPr/>
        </p:nvSpPr>
        <p:spPr>
          <a:xfrm>
            <a:off x="7893111" y="3455188"/>
            <a:ext cx="4031873" cy="461665"/>
          </a:xfrm>
          <a:prstGeom prst="rect">
            <a:avLst/>
          </a:prstGeom>
          <a:solidFill>
            <a:srgbClr val="639729"/>
          </a:solidFill>
        </p:spPr>
        <p:txBody>
          <a:bodyPr wrap="none">
            <a:spAutoFit/>
          </a:bodyPr>
          <a:lstStyle/>
          <a:p>
            <a:r>
              <a:rPr lang="es-MX" sz="2400" dirty="0"/>
              <a:t>B) La autonomía semántica.</a:t>
            </a:r>
          </a:p>
        </p:txBody>
      </p:sp>
      <p:sp>
        <p:nvSpPr>
          <p:cNvPr id="6" name="Flecha derecha 5"/>
          <p:cNvSpPr/>
          <p:nvPr/>
        </p:nvSpPr>
        <p:spPr>
          <a:xfrm rot="5400000">
            <a:off x="10046030" y="2301434"/>
            <a:ext cx="625032" cy="46166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8" name="Flecha derecha 7"/>
          <p:cNvSpPr/>
          <p:nvPr/>
        </p:nvSpPr>
        <p:spPr>
          <a:xfrm rot="5400000">
            <a:off x="1618498" y="2404902"/>
            <a:ext cx="625032" cy="46166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49739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214207" y="171471"/>
            <a:ext cx="11358265" cy="835528"/>
          </a:xfrm>
        </p:spPr>
        <p:txBody>
          <a:bodyPr>
            <a:normAutofit fontScale="90000"/>
          </a:bodyPr>
          <a:lstStyle/>
          <a:p>
            <a:pPr algn="ctr"/>
            <a:r>
              <a:rPr lang="es-MX" sz="4400" dirty="0">
                <a:solidFill>
                  <a:srgbClr val="C00000"/>
                </a:solidFill>
              </a:rPr>
              <a:t>La competencia literaria. Hacia una nueva educación literaria</a:t>
            </a:r>
          </a:p>
        </p:txBody>
      </p:sp>
      <p:sp>
        <p:nvSpPr>
          <p:cNvPr id="3" name="Marcador de contenido 2"/>
          <p:cNvSpPr>
            <a:spLocks noGrp="1"/>
          </p:cNvSpPr>
          <p:nvPr>
            <p:ph idx="1"/>
          </p:nvPr>
        </p:nvSpPr>
        <p:spPr>
          <a:xfrm>
            <a:off x="214207" y="1574416"/>
            <a:ext cx="5191170" cy="5092601"/>
          </a:xfrm>
        </p:spPr>
        <p:txBody>
          <a:bodyPr>
            <a:normAutofit/>
          </a:bodyPr>
          <a:lstStyle/>
          <a:p>
            <a:pPr algn="just"/>
            <a:r>
              <a:rPr lang="es-MX" sz="2200" dirty="0">
                <a:solidFill>
                  <a:srgbClr val="B69C30"/>
                </a:solidFill>
              </a:rPr>
              <a:t>La competencia literaria implica toda la actividad cognitiva de la lectura y mide el nivel de eficiencia del lector ante cualquier texto.</a:t>
            </a:r>
          </a:p>
          <a:p>
            <a:pPr algn="just"/>
            <a:r>
              <a:rPr lang="es-MX" sz="2200" dirty="0">
                <a:solidFill>
                  <a:srgbClr val="0070C0"/>
                </a:solidFill>
              </a:rPr>
              <a:t>La enseñanza/aprendizaje de la literatura debe tener unos objetivos que cumplan el logro de esa competencia.</a:t>
            </a:r>
          </a:p>
          <a:p>
            <a:pPr algn="just"/>
            <a:r>
              <a:rPr lang="es-MX" sz="2200" dirty="0">
                <a:solidFill>
                  <a:srgbClr val="639729"/>
                </a:solidFill>
              </a:rPr>
              <a:t>La enseñanza de la literatura debiera tener como objetivo principal la capacitación del alumno para acceder a una forma de comunicación llevada a cabo con un lenguaje especial y que transmite un mensaje estético verbal.</a:t>
            </a:r>
          </a:p>
          <a:p>
            <a:endParaRPr lang="es-MX" sz="2200" dirty="0"/>
          </a:p>
        </p:txBody>
      </p:sp>
      <p:pic>
        <p:nvPicPr>
          <p:cNvPr id="4" name="Imagen 3"/>
          <p:cNvPicPr>
            <a:picLocks noChangeAspect="1"/>
          </p:cNvPicPr>
          <p:nvPr/>
        </p:nvPicPr>
        <p:blipFill>
          <a:blip r:embed="rId2">
            <a:clrChange>
              <a:clrFrom>
                <a:srgbClr val="FEFEFE"/>
              </a:clrFrom>
              <a:clrTo>
                <a:srgbClr val="FEFEFE">
                  <a:alpha val="0"/>
                </a:srgbClr>
              </a:clrTo>
            </a:clrChange>
          </a:blip>
          <a:stretch>
            <a:fillRect/>
          </a:stretch>
        </p:blipFill>
        <p:spPr>
          <a:xfrm>
            <a:off x="5032741" y="0"/>
            <a:ext cx="7722595" cy="6858000"/>
          </a:xfrm>
          <a:prstGeom prst="rect">
            <a:avLst/>
          </a:prstGeom>
        </p:spPr>
      </p:pic>
    </p:spTree>
    <p:extLst>
      <p:ext uri="{BB962C8B-B14F-4D97-AF65-F5344CB8AC3E}">
        <p14:creationId xmlns:p14="http://schemas.microsoft.com/office/powerpoint/2010/main" val="1422242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2" descr="https://cdn141.picsart.com/263658849010212.png?r1024x10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22523" y="0"/>
            <a:ext cx="9456517" cy="5639895"/>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3395240" y="4308546"/>
            <a:ext cx="8796760" cy="2549454"/>
          </a:xfrm>
        </p:spPr>
        <p:txBody>
          <a:bodyPr>
            <a:normAutofit/>
          </a:bodyPr>
          <a:lstStyle/>
          <a:p>
            <a:pPr marL="128016" lvl="1" indent="0" algn="just">
              <a:buNone/>
            </a:pPr>
            <a:r>
              <a:rPr lang="es-MX" sz="2000" dirty="0">
                <a:solidFill>
                  <a:schemeClr val="accent2">
                    <a:lumMod val="75000"/>
                  </a:schemeClr>
                </a:solidFill>
              </a:rPr>
              <a:t>La competencia literaria no es una capacidad innata del individuo, sino que se llega a adquirir con el aprendizaje.</a:t>
            </a:r>
          </a:p>
          <a:p>
            <a:pPr lvl="1"/>
            <a:r>
              <a:rPr lang="es-MX" sz="2000" dirty="0">
                <a:solidFill>
                  <a:schemeClr val="accent2">
                    <a:lumMod val="75000"/>
                  </a:schemeClr>
                </a:solidFill>
              </a:rPr>
              <a:t>Pueden unirse las competencias textuales y de género, metaliterarias e intertextuales e incluso enciclopédicas y culturales.</a:t>
            </a:r>
          </a:p>
          <a:p>
            <a:pPr lvl="1"/>
            <a:r>
              <a:rPr lang="es-MX" sz="2000" dirty="0">
                <a:solidFill>
                  <a:schemeClr val="accent2">
                    <a:lumMod val="75000"/>
                  </a:schemeClr>
                </a:solidFill>
              </a:rPr>
              <a:t>La actitud del lector influirá en el aprendizaje.</a:t>
            </a:r>
          </a:p>
          <a:p>
            <a:pPr lvl="1"/>
            <a:r>
              <a:rPr lang="es-MX" sz="2000" dirty="0">
                <a:solidFill>
                  <a:schemeClr val="accent2">
                    <a:lumMod val="75000"/>
                  </a:schemeClr>
                </a:solidFill>
              </a:rPr>
              <a:t>La experiencia lectora, con su acumulación de lectura, es la que hace posible la competencia literaria.</a:t>
            </a:r>
          </a:p>
          <a:p>
            <a:pPr lvl="1"/>
            <a:endParaRPr lang="es-MX" sz="2000" dirty="0">
              <a:solidFill>
                <a:schemeClr val="accent2">
                  <a:lumMod val="75000"/>
                </a:schemeClr>
              </a:solidFill>
            </a:endParaRPr>
          </a:p>
        </p:txBody>
      </p:sp>
      <p:sp>
        <p:nvSpPr>
          <p:cNvPr id="2" name="Rectángulo 1"/>
          <p:cNvSpPr/>
          <p:nvPr/>
        </p:nvSpPr>
        <p:spPr>
          <a:xfrm>
            <a:off x="1393340" y="1065236"/>
            <a:ext cx="6957794" cy="1323439"/>
          </a:xfrm>
          <a:prstGeom prst="rect">
            <a:avLst/>
          </a:prstGeom>
        </p:spPr>
        <p:txBody>
          <a:bodyPr wrap="square">
            <a:spAutoFit/>
          </a:bodyPr>
          <a:lstStyle/>
          <a:p>
            <a:pPr marL="128016" lvl="1" indent="0">
              <a:buNone/>
            </a:pPr>
            <a:r>
              <a:rPr lang="es-MX" sz="2000" i="1" dirty="0"/>
              <a:t>La literatura es un objeto de difícil estudio, porque, en realidad, la literatura “se vive, se experimenta, se asimila, se percibe, se lee”, pero sería muy impreciso decir que la literatura 	“se enseña”, “se aprende” “o se estudia”.</a:t>
            </a:r>
          </a:p>
        </p:txBody>
      </p:sp>
      <p:sp>
        <p:nvSpPr>
          <p:cNvPr id="4" name="Rectángulo 3"/>
          <p:cNvSpPr/>
          <p:nvPr/>
        </p:nvSpPr>
        <p:spPr>
          <a:xfrm>
            <a:off x="122523" y="5515508"/>
            <a:ext cx="1958798" cy="954107"/>
          </a:xfrm>
          <a:prstGeom prst="rect">
            <a:avLst/>
          </a:prstGeom>
        </p:spPr>
        <p:txBody>
          <a:bodyPr wrap="square">
            <a:spAutoFit/>
          </a:bodyPr>
          <a:lstStyle/>
          <a:p>
            <a:r>
              <a:rPr lang="es-MX" sz="2800" b="1" dirty="0">
                <a:solidFill>
                  <a:srgbClr val="002060"/>
                </a:solidFill>
              </a:rPr>
              <a:t>Antonio Mendoza: </a:t>
            </a:r>
          </a:p>
        </p:txBody>
      </p:sp>
    </p:spTree>
    <p:extLst>
      <p:ext uri="{BB962C8B-B14F-4D97-AF65-F5344CB8AC3E}">
        <p14:creationId xmlns:p14="http://schemas.microsoft.com/office/powerpoint/2010/main" val="1540998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96810" cy="1896267"/>
          </a:xfrm>
        </p:spPr>
        <p:txBody>
          <a:bodyPr>
            <a:normAutofit/>
          </a:bodyPr>
          <a:lstStyle/>
          <a:p>
            <a:r>
              <a:rPr lang="es-MX" sz="3600" dirty="0">
                <a:solidFill>
                  <a:schemeClr val="accent2">
                    <a:lumMod val="75000"/>
                  </a:schemeClr>
                </a:solidFill>
              </a:rPr>
              <a:t>La enseñanza de la literatura en el nuevo modelo europeo de enseñanza superior: los créditos </a:t>
            </a:r>
            <a:r>
              <a:rPr lang="es-MX" sz="3600" dirty="0" err="1">
                <a:solidFill>
                  <a:schemeClr val="accent2">
                    <a:lumMod val="75000"/>
                  </a:schemeClr>
                </a:solidFill>
              </a:rPr>
              <a:t>ECTs</a:t>
            </a:r>
            <a:endParaRPr lang="es-MX" sz="3600" dirty="0">
              <a:solidFill>
                <a:schemeClr val="accent2">
                  <a:lumMod val="75000"/>
                </a:schemeClr>
              </a:solidFill>
            </a:endParaRPr>
          </a:p>
        </p:txBody>
      </p:sp>
      <p:sp>
        <p:nvSpPr>
          <p:cNvPr id="3" name="Marcador de contenido 2"/>
          <p:cNvSpPr>
            <a:spLocks noGrp="1"/>
          </p:cNvSpPr>
          <p:nvPr>
            <p:ph idx="1"/>
          </p:nvPr>
        </p:nvSpPr>
        <p:spPr>
          <a:xfrm>
            <a:off x="4178461" y="2566035"/>
            <a:ext cx="8008045" cy="4291965"/>
          </a:xfrm>
        </p:spPr>
        <p:txBody>
          <a:bodyPr>
            <a:noAutofit/>
          </a:bodyPr>
          <a:lstStyle/>
          <a:p>
            <a:pPr algn="just"/>
            <a:r>
              <a:rPr lang="es-MX" sz="2500" dirty="0"/>
              <a:t>Modificar la metodología vigente de manera que ya no se hable solo de horas de clase, sino también de horas de trabajo del alumno, intentando lograr:</a:t>
            </a:r>
          </a:p>
          <a:p>
            <a:pPr lvl="1" algn="just"/>
            <a:r>
              <a:rPr lang="es-MX" sz="2500" dirty="0">
                <a:solidFill>
                  <a:srgbClr val="B69C30"/>
                </a:solidFill>
              </a:rPr>
              <a:t>A) Una mayor implicación de éste en el proceso de enseñanza/aprendizaje.</a:t>
            </a:r>
          </a:p>
          <a:p>
            <a:pPr lvl="1" algn="just"/>
            <a:r>
              <a:rPr lang="es-MX" sz="2500" dirty="0">
                <a:solidFill>
                  <a:srgbClr val="B69C30"/>
                </a:solidFill>
              </a:rPr>
              <a:t>B) El cumplimiento de objetivos relacionados con los conocimientos, las habilidades y las actitudes.</a:t>
            </a:r>
          </a:p>
          <a:p>
            <a:pPr lvl="1" algn="just"/>
            <a:r>
              <a:rPr lang="es-MX" sz="2500" dirty="0">
                <a:solidFill>
                  <a:srgbClr val="B69C30"/>
                </a:solidFill>
              </a:rPr>
              <a:t>C) Un mayor trabajo autónomo del alumno, tanto de manera individual como en grupo.</a:t>
            </a:r>
          </a:p>
        </p:txBody>
      </p:sp>
      <p:sp>
        <p:nvSpPr>
          <p:cNvPr id="4" name="Rectángulo 3"/>
          <p:cNvSpPr/>
          <p:nvPr/>
        </p:nvSpPr>
        <p:spPr>
          <a:xfrm>
            <a:off x="7211028" y="1400154"/>
            <a:ext cx="4731765" cy="830997"/>
          </a:xfrm>
          <a:prstGeom prst="rect">
            <a:avLst/>
          </a:prstGeom>
        </p:spPr>
        <p:txBody>
          <a:bodyPr wrap="square">
            <a:spAutoFit/>
          </a:bodyPr>
          <a:lstStyle/>
          <a:p>
            <a:pPr algn="r"/>
            <a:r>
              <a:rPr lang="es-MX" sz="2400" dirty="0">
                <a:solidFill>
                  <a:srgbClr val="0070C0"/>
                </a:solidFill>
                <a:latin typeface="Arial Rounded MT Bold" panose="020F0704030504030204" pitchFamily="34" charset="0"/>
              </a:rPr>
              <a:t>Busca cambiar los métodos y las estrategias.</a:t>
            </a:r>
          </a:p>
        </p:txBody>
      </p:sp>
      <p:pic>
        <p:nvPicPr>
          <p:cNvPr id="6146" name="Picture 2" descr="Resultado de imagen para process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22" y="2428702"/>
            <a:ext cx="3374703" cy="3270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1131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ra">
  <a:themeElements>
    <a:clrScheme name="Tipo de mader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Tipo de madera">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ipo de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TM03090434[[fn=Madera]]</Template>
  <TotalTime>812</TotalTime>
  <Words>1693</Words>
  <Application>Microsoft Office PowerPoint</Application>
  <PresentationFormat>Widescreen</PresentationFormat>
  <Paragraphs>165</Paragraphs>
  <Slides>32</Slides>
  <Notes>0</Notes>
  <HiddenSlides>1</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32</vt:i4>
      </vt:variant>
    </vt:vector>
  </HeadingPairs>
  <TitlesOfParts>
    <vt:vector size="43" baseType="lpstr">
      <vt:lpstr>Batang</vt:lpstr>
      <vt:lpstr>Arial Rounded MT Bold</vt:lpstr>
      <vt:lpstr>Bell MT</vt:lpstr>
      <vt:lpstr>Calibri</vt:lpstr>
      <vt:lpstr>Ebrima</vt:lpstr>
      <vt:lpstr>MV Boli</vt:lpstr>
      <vt:lpstr>Rockwell</vt:lpstr>
      <vt:lpstr>Rockwell Condensed</vt:lpstr>
      <vt:lpstr>Rockwell Extra Bold</vt:lpstr>
      <vt:lpstr>Wingdings</vt:lpstr>
      <vt:lpstr>Tipo de madera</vt:lpstr>
      <vt:lpstr>Competencia literaria</vt:lpstr>
      <vt:lpstr>Créditos institucionales</vt:lpstr>
      <vt:lpstr>La didáctica de la literatura y las últimas teorías literarias</vt:lpstr>
      <vt:lpstr>4 pilares de la enseñanza</vt:lpstr>
      <vt:lpstr>Funciones sociales y educativas de la literatura</vt:lpstr>
      <vt:lpstr>Características importantes del lenguaje literario</vt:lpstr>
      <vt:lpstr>La competencia literaria. Hacia una nueva educación literaria</vt:lpstr>
      <vt:lpstr>PowerPoint Presentation</vt:lpstr>
      <vt:lpstr>La enseñanza de la literatura en el nuevo modelo europeo de enseñanza superior: los créditos ECTs</vt:lpstr>
      <vt:lpstr>Dos ámbitos para la socialización de textos literarios</vt:lpstr>
      <vt:lpstr>COMUNICACIÓN LITERARIA GENERAL</vt:lpstr>
      <vt:lpstr>PowerPoint Presentation</vt:lpstr>
      <vt:lpstr>Formación</vt:lpstr>
      <vt:lpstr>LA IMPORTANCIA DE LOS PARATEXTOS EN LAS EDICIONES DE LIJ</vt:lpstr>
      <vt:lpstr>PowerPoint Presentation</vt:lpstr>
      <vt:lpstr>PowerPoint Presentation</vt:lpstr>
      <vt:lpstr>PowerPoint Presentation</vt:lpstr>
      <vt:lpstr>Canon literario   y los clásicos</vt:lpstr>
      <vt:lpstr>PowerPoint Presentation</vt:lpstr>
      <vt:lpstr>PowerPoint Presentation</vt:lpstr>
      <vt:lpstr>Los clásicos en la escuela</vt:lpstr>
      <vt:lpstr>Para intentar solventar ese problema se puede recurrir a diversos procedimientos que hagan más flexible la “obligatoriedad” de su lectura:</vt:lpstr>
      <vt:lpstr>PowerPoint Presentation</vt:lpstr>
      <vt:lpstr>El papel del sistema educativo en la formación de un canon de lectura</vt:lpstr>
      <vt:lpstr>PowerPoint Presentation</vt:lpstr>
      <vt:lpstr>Criterios de selección</vt:lpstr>
      <vt:lpstr>GUIÓN EXPLICATIVO</vt:lpstr>
      <vt:lpstr>INCISO 1.4 DE LA uNIDAD i</vt:lpstr>
      <vt:lpstr>RECOMENDACIONES:        SEGUIMIENTO DIDÁCTICO:  1. Sería conveniente que los estudiantes vinieran a la clase con una investigación previa de las exigencias educativas del marco común de referencia europeo, puesto que Pedro Cerrillo deriva de ahí su propuesta.  2. La lámina 3 tiene un fuerte contenido temático que requiere una explicación por parte del profesor.  3. La serie de diapositivas sirve para alentar la comprensión y discusión de la lectura del libro  Literatura infantil y juvenil y educación literaria hacia una nueva enseñanza de la literatura, pero no sustituye la labor de leer por cuenta propia.       </vt:lpstr>
      <vt:lpstr>RECOMENDACIONES:        SEGUIMIENTO DIDÁCTICO:  4. El profesor no debe perder de vista que la pregunta que guía la discusión es ¿Cuáles de los aspectos que Cerrillo presenta en su libro te parecen útiles para tu práctica docente?  5. Preguntas adicionales pueden ser: ¿De qué manera aplicarías esto en tu práctica docente?, ¿cuál debe ser el tratamiento didáctico de las lecturas clásicas en el aula?, ¿cómo te plantearías un ejercicio de selección de materiales literarios para la clase de lengua que podrías impartir al egresar de la maestría?  6. La discusión está programada para dos clases de 1:40 hrs.      </vt:lpstr>
      <vt:lpstr>fuente</vt:lpstr>
      <vt:lpstr>Crédito especial</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HP</dc:creator>
  <cp:lastModifiedBy>Celene Garcia Avila</cp:lastModifiedBy>
  <cp:revision>361</cp:revision>
  <dcterms:created xsi:type="dcterms:W3CDTF">2019-02-26T21:16:21Z</dcterms:created>
  <dcterms:modified xsi:type="dcterms:W3CDTF">2019-09-29T04:39:39Z</dcterms:modified>
</cp:coreProperties>
</file>