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9" r:id="rId2"/>
    <p:sldId id="280" r:id="rId3"/>
    <p:sldId id="281" r:id="rId4"/>
    <p:sldId id="282" r:id="rId5"/>
    <p:sldId id="283" r:id="rId6"/>
    <p:sldId id="285" r:id="rId7"/>
    <p:sldId id="286" r:id="rId8"/>
    <p:sldId id="288" r:id="rId9"/>
    <p:sldId id="256" r:id="rId10"/>
    <p:sldId id="257" r:id="rId11"/>
    <p:sldId id="258" r:id="rId12"/>
    <p:sldId id="262" r:id="rId13"/>
    <p:sldId id="259" r:id="rId14"/>
    <p:sldId id="269" r:id="rId15"/>
    <p:sldId id="260" r:id="rId16"/>
    <p:sldId id="261" r:id="rId17"/>
    <p:sldId id="290" r:id="rId18"/>
    <p:sldId id="263" r:id="rId19"/>
    <p:sldId id="264" r:id="rId20"/>
    <p:sldId id="292" r:id="rId21"/>
    <p:sldId id="266" r:id="rId22"/>
    <p:sldId id="273" r:id="rId23"/>
    <p:sldId id="270" r:id="rId24"/>
    <p:sldId id="271" r:id="rId25"/>
    <p:sldId id="274" r:id="rId26"/>
    <p:sldId id="275" r:id="rId27"/>
    <p:sldId id="276" r:id="rId28"/>
    <p:sldId id="277" r:id="rId29"/>
    <p:sldId id="311" r:id="rId30"/>
    <p:sldId id="312" r:id="rId31"/>
    <p:sldId id="313" r:id="rId32"/>
    <p:sldId id="314" r:id="rId33"/>
    <p:sldId id="31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9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9" autoAdjust="0"/>
    <p:restoredTop sz="94660"/>
  </p:normalViewPr>
  <p:slideViewPr>
    <p:cSldViewPr snapToGrid="0">
      <p:cViewPr varScale="1">
        <p:scale>
          <a:sx n="72" d="100"/>
          <a:sy n="72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462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0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26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02576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1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358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7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5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96781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5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2C7A758-FD5A-4F35-8FAA-AC528CD69B4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75BC4D8-9896-488F-8965-C85E7ADF3253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7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ct-english-grammar.com/" TargetMode="External"/><Relationship Id="rId2" Type="http://schemas.openxmlformats.org/officeDocument/2006/relationships/hyperlink" Target="https://www.ego4u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76B2246-81F3-4645-8F0A-B1705FA87B61}"/>
              </a:ext>
            </a:extLst>
          </p:cNvPr>
          <p:cNvSpPr txBox="1"/>
          <p:nvPr/>
        </p:nvSpPr>
        <p:spPr>
          <a:xfrm>
            <a:off x="3090241" y="475422"/>
            <a:ext cx="8468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UNIVERSIDAD AUTÓNOMA DEL ESTADO DE MÉXICO</a:t>
            </a:r>
          </a:p>
          <a:p>
            <a:pPr algn="ctr"/>
            <a:r>
              <a:rPr lang="es-MX" sz="2400" dirty="0"/>
              <a:t>PLANTEL “LIC. ADOLFO LÓPEZ MATEOS” DE LA ESCUELA PREPARATORIA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5A91798-5AB5-4DBD-B8E8-D1F0D9462D46}"/>
              </a:ext>
            </a:extLst>
          </p:cNvPr>
          <p:cNvSpPr txBox="1"/>
          <p:nvPr/>
        </p:nvSpPr>
        <p:spPr>
          <a:xfrm>
            <a:off x="3090241" y="2064851"/>
            <a:ext cx="84681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TÍTULO: MODULO I “EL MUNDO DEL TRABAJO”</a:t>
            </a:r>
          </a:p>
          <a:p>
            <a:r>
              <a:rPr lang="es-MX" sz="2400" dirty="0"/>
              <a:t>TEMAS: PLANES PARA EL FUTURO Y DESCRIPCIONES PARA EL FUTURO</a:t>
            </a:r>
          </a:p>
          <a:p>
            <a:r>
              <a:rPr lang="es-MX" sz="2400" dirty="0"/>
              <a:t>PROGRAMA EDUCATIVO:  INGLÉS 3</a:t>
            </a:r>
          </a:p>
          <a:p>
            <a:r>
              <a:rPr lang="es-MX" sz="2400" dirty="0"/>
              <a:t>NIVEL EDUCATIVO DONDE SE IMPARTE: MEDIO SUPERIOR DE LA </a:t>
            </a:r>
            <a:r>
              <a:rPr lang="es-MX" sz="2400" dirty="0" err="1"/>
              <a:t>UAEMéx</a:t>
            </a:r>
            <a:r>
              <a:rPr lang="es-MX" sz="2400" dirty="0"/>
              <a:t>.</a:t>
            </a:r>
          </a:p>
          <a:p>
            <a:r>
              <a:rPr lang="es-MX" sz="2400" dirty="0"/>
              <a:t>SEMESTRE: TERCERO CBU 2015</a:t>
            </a:r>
          </a:p>
          <a:p>
            <a:endParaRPr lang="es-MX" sz="2400" dirty="0"/>
          </a:p>
          <a:p>
            <a:pPr algn="r"/>
            <a:endParaRPr lang="es-MX" sz="2400" dirty="0"/>
          </a:p>
          <a:p>
            <a:pPr algn="r"/>
            <a:r>
              <a:rPr lang="es-MX" sz="2400" dirty="0"/>
              <a:t>RESPONSABLE DE LA ELABORACIÓN: </a:t>
            </a:r>
            <a:r>
              <a:rPr lang="es-MX" sz="2400" b="1" dirty="0"/>
              <a:t>M.EN P. E. N.M.S. ALMA ROSA LARA CONTRERAS, PROFESORA DE ASIGNATURA</a:t>
            </a:r>
            <a:r>
              <a:rPr lang="es-MX" b="1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05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04537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Arial Black" panose="020B0A04020102020204" pitchFamily="34" charset="0"/>
              </a:rPr>
              <a:t>Be going to 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tx1"/>
              </a:solidFill>
              <a:latin typeface="Bahnschrift Light" panose="020B0502040204020203" pitchFamily="34" charset="0"/>
            </a:endParaRP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We use 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Bahnschrift Light" panose="020B0502040204020203" pitchFamily="34" charset="0"/>
              </a:rPr>
              <a:t>going to</a:t>
            </a: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 to talk about plans decided before the moment of speaking.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63" y="2846161"/>
            <a:ext cx="5103395" cy="38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639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5584" y="0"/>
            <a:ext cx="10178322" cy="1492132"/>
          </a:xfrm>
        </p:spPr>
        <p:txBody>
          <a:bodyPr/>
          <a:lstStyle/>
          <a:p>
            <a:pPr algn="ctr"/>
            <a:r>
              <a:rPr lang="en-US" dirty="0"/>
              <a:t>How?</a:t>
            </a:r>
            <a:br>
              <a:rPr lang="en-US" dirty="0"/>
            </a:b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Personal pronouns 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1391" y="1612233"/>
            <a:ext cx="4823792" cy="3593591"/>
          </a:xfrm>
        </p:spPr>
        <p:txBody>
          <a:bodyPr>
            <a:noAutofit/>
          </a:bodyPr>
          <a:lstStyle/>
          <a:p>
            <a:r>
              <a:rPr lang="en-US" sz="2800" dirty="0"/>
              <a:t>I    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AM GOING TO do…</a:t>
            </a:r>
          </a:p>
          <a:p>
            <a:r>
              <a:rPr lang="en-US" sz="2800" dirty="0"/>
              <a:t>You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ARE GOING TO do…</a:t>
            </a:r>
          </a:p>
          <a:p>
            <a:r>
              <a:rPr lang="en-US" sz="2800" dirty="0"/>
              <a:t>He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IS GOING TO do…</a:t>
            </a:r>
          </a:p>
          <a:p>
            <a:r>
              <a:rPr lang="en-US" sz="2800" dirty="0"/>
              <a:t>She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IS GOING TO do. . .</a:t>
            </a:r>
          </a:p>
          <a:p>
            <a:r>
              <a:rPr lang="en-US" sz="2800" dirty="0"/>
              <a:t>It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IS GOING TO do. . .</a:t>
            </a:r>
          </a:p>
          <a:p>
            <a:r>
              <a:rPr lang="en-US" sz="2800" dirty="0"/>
              <a:t>We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ARE GOING TO do. . .</a:t>
            </a:r>
          </a:p>
          <a:p>
            <a:r>
              <a:rPr lang="en-US" sz="2800" dirty="0"/>
              <a:t>You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ARE GOING TO do. . .</a:t>
            </a:r>
          </a:p>
          <a:p>
            <a:r>
              <a:rPr lang="en-US" sz="2800" dirty="0"/>
              <a:t>They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ARE GOING TO do. . 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850" y="3996386"/>
            <a:ext cx="3486150" cy="2667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48B40E5-7FA9-4E3A-935C-AEC19FEE76CC}"/>
              </a:ext>
            </a:extLst>
          </p:cNvPr>
          <p:cNvSpPr/>
          <p:nvPr/>
        </p:nvSpPr>
        <p:spPr>
          <a:xfrm>
            <a:off x="5685183" y="1612233"/>
            <a:ext cx="47310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     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AM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</a:p>
          <a:p>
            <a:r>
              <a:rPr lang="en-US" sz="2400" dirty="0"/>
              <a:t>You 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ARE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</a:p>
          <a:p>
            <a:r>
              <a:rPr lang="en-US" sz="2400" dirty="0"/>
              <a:t>He  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IS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BB11AFF-548E-4D82-92C7-290E28927CB6}"/>
              </a:ext>
            </a:extLst>
          </p:cNvPr>
          <p:cNvSpPr/>
          <p:nvPr/>
        </p:nvSpPr>
        <p:spPr>
          <a:xfrm>
            <a:off x="5685183" y="2998158"/>
            <a:ext cx="4483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AM </a:t>
            </a:r>
            <a:r>
              <a:rPr lang="en-US" sz="2800" dirty="0"/>
              <a:t> I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ARE  </a:t>
            </a:r>
            <a:r>
              <a:rPr lang="en-US" sz="2800" dirty="0"/>
              <a:t>YOU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IS </a:t>
            </a:r>
            <a:r>
              <a:rPr lang="en-US" sz="2800" dirty="0"/>
              <a:t>SHE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GOING TO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60085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335505"/>
            <a:ext cx="10178322" cy="514951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/>
                </a:solidFill>
              </a:rPr>
              <a:t>I’m going to</a:t>
            </a:r>
            <a:r>
              <a:rPr lang="en-US" sz="3200" dirty="0"/>
              <a:t> phone my mum after dinner. </a:t>
            </a:r>
          </a:p>
          <a:p>
            <a:r>
              <a:rPr lang="en-US" sz="3200" dirty="0">
                <a:solidFill>
                  <a:schemeClr val="accent6"/>
                </a:solidFill>
              </a:rPr>
              <a:t>I’m going to</a:t>
            </a:r>
            <a:r>
              <a:rPr lang="en-US" sz="3200" dirty="0"/>
              <a:t> wear my black dress tonight.</a:t>
            </a:r>
          </a:p>
          <a:p>
            <a:r>
              <a:rPr lang="en-US" sz="3200" dirty="0"/>
              <a:t>She </a:t>
            </a:r>
            <a:r>
              <a:rPr lang="en-US" sz="3200" dirty="0">
                <a:solidFill>
                  <a:schemeClr val="accent6"/>
                </a:solidFill>
              </a:rPr>
              <a:t>is</a:t>
            </a:r>
            <a:r>
              <a:rPr lang="en-US" sz="3200" dirty="0"/>
              <a:t> </a:t>
            </a:r>
            <a:r>
              <a:rPr lang="en-US" sz="3200" dirty="0">
                <a:solidFill>
                  <a:schemeClr val="accent6"/>
                </a:solidFill>
              </a:rPr>
              <a:t>going to</a:t>
            </a:r>
            <a:r>
              <a:rPr lang="en-US" sz="3200" dirty="0"/>
              <a:t> get her nails done. </a:t>
            </a:r>
          </a:p>
          <a:p>
            <a:r>
              <a:rPr lang="en-US" sz="3200" dirty="0"/>
              <a:t>They </a:t>
            </a:r>
            <a:r>
              <a:rPr lang="en-US" sz="3200" dirty="0">
                <a:solidFill>
                  <a:schemeClr val="accent6"/>
                </a:solidFill>
              </a:rPr>
              <a:t>are</a:t>
            </a:r>
            <a:r>
              <a:rPr lang="en-US" sz="3200" dirty="0"/>
              <a:t> all </a:t>
            </a:r>
            <a:r>
              <a:rPr lang="en-US" sz="3200" dirty="0">
                <a:solidFill>
                  <a:schemeClr val="accent6"/>
                </a:solidFill>
              </a:rPr>
              <a:t>going to </a:t>
            </a:r>
            <a:r>
              <a:rPr lang="en-US" sz="3200" dirty="0"/>
              <a:t>the party.</a:t>
            </a:r>
          </a:p>
          <a:p>
            <a:endParaRPr lang="en-US" sz="3200" dirty="0"/>
          </a:p>
          <a:p>
            <a:pPr marL="0" indent="0">
              <a:buNone/>
            </a:pPr>
            <a:endParaRPr lang="en-US" sz="32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 Black" panose="020B0A04020102020204" pitchFamily="34" charset="0"/>
              </a:rPr>
              <a:t>CAN YOU THINK OF ANY MORE?</a:t>
            </a:r>
          </a:p>
          <a:p>
            <a:endParaRPr lang="en-US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203" y="2073943"/>
            <a:ext cx="30861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77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4"/>
            <a:ext cx="10178322" cy="20359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cap="none" dirty="0">
                <a:solidFill>
                  <a:schemeClr val="tx1"/>
                </a:solidFill>
                <a:latin typeface="Arial Black" panose="020B0A04020102020204" pitchFamily="34" charset="0"/>
              </a:rPr>
              <a:t>WILL</a:t>
            </a:r>
            <a:br>
              <a:rPr lang="en-US" sz="3200" cap="none" dirty="0">
                <a:latin typeface="Bahnschrift" panose="020B0502040204020203" pitchFamily="34" charset="0"/>
              </a:rPr>
            </a:br>
            <a:br>
              <a:rPr lang="en-US" sz="3200" cap="none" dirty="0">
                <a:latin typeface="Bahnschrift" panose="020B0502040204020203" pitchFamily="34" charset="0"/>
              </a:rPr>
            </a:br>
            <a:r>
              <a:rPr lang="en-US" sz="4000" cap="none" dirty="0">
                <a:latin typeface="Bahnschrift" panose="020B0502040204020203" pitchFamily="34" charset="0"/>
              </a:rPr>
              <a:t>We use </a:t>
            </a:r>
            <a:r>
              <a:rPr lang="en-US" sz="4000" cap="none" dirty="0">
                <a:solidFill>
                  <a:schemeClr val="accent6"/>
                </a:solidFill>
                <a:latin typeface="Bahnschrift" panose="020B0502040204020203" pitchFamily="34" charset="0"/>
              </a:rPr>
              <a:t>will </a:t>
            </a:r>
            <a:r>
              <a:rPr lang="en-US" sz="4000" cap="none" dirty="0">
                <a:latin typeface="Bahnschrift" panose="020B0502040204020203" pitchFamily="34" charset="0"/>
              </a:rPr>
              <a:t>to talk about decisions made at the moment of speaking.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288" y="2695074"/>
            <a:ext cx="4070433" cy="3618163"/>
          </a:xfrm>
        </p:spPr>
      </p:pic>
    </p:spTree>
    <p:extLst>
      <p:ext uri="{BB962C8B-B14F-4D97-AF65-F5344CB8AC3E}">
        <p14:creationId xmlns:p14="http://schemas.microsoft.com/office/powerpoint/2010/main" val="2347617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5584" y="0"/>
            <a:ext cx="10178322" cy="1492132"/>
          </a:xfrm>
        </p:spPr>
        <p:txBody>
          <a:bodyPr/>
          <a:lstStyle/>
          <a:p>
            <a:pPr algn="ctr"/>
            <a:r>
              <a:rPr lang="en-US" dirty="0"/>
              <a:t>How?</a:t>
            </a:r>
            <a:br>
              <a:rPr lang="en-US" dirty="0"/>
            </a:b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Personal pronouns 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5584" y="1612233"/>
            <a:ext cx="4469599" cy="3593591"/>
          </a:xfrm>
        </p:spPr>
        <p:txBody>
          <a:bodyPr>
            <a:noAutofit/>
          </a:bodyPr>
          <a:lstStyle/>
          <a:p>
            <a:r>
              <a:rPr lang="en-US" sz="2800" dirty="0"/>
              <a:t>I    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  <a:p>
            <a:r>
              <a:rPr lang="en-US" sz="2800" dirty="0"/>
              <a:t>You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 </a:t>
            </a:r>
          </a:p>
          <a:p>
            <a:r>
              <a:rPr lang="en-US" sz="2800" dirty="0"/>
              <a:t>He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  <a:p>
            <a:r>
              <a:rPr lang="en-US" sz="2800" dirty="0"/>
              <a:t>She	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  <a:p>
            <a:r>
              <a:rPr lang="en-US" sz="2800" dirty="0"/>
              <a:t>It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     WILL do…</a:t>
            </a:r>
          </a:p>
          <a:p>
            <a:r>
              <a:rPr lang="en-US" sz="2800" dirty="0"/>
              <a:t>We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  <a:p>
            <a:r>
              <a:rPr lang="en-US" sz="2800" dirty="0"/>
              <a:t>You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  <a:p>
            <a:r>
              <a:rPr lang="en-US" sz="2800" dirty="0"/>
              <a:t>They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do…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850" y="2766395"/>
            <a:ext cx="3486150" cy="2667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48B40E5-7FA9-4E3A-935C-AEC19FEE76CC}"/>
              </a:ext>
            </a:extLst>
          </p:cNvPr>
          <p:cNvSpPr/>
          <p:nvPr/>
        </p:nvSpPr>
        <p:spPr>
          <a:xfrm>
            <a:off x="5685183" y="1612233"/>
            <a:ext cx="47310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       </a:t>
            </a:r>
            <a:r>
              <a:rPr lang="en-US" sz="2400" dirty="0">
                <a:solidFill>
                  <a:srgbClr val="C00000"/>
                </a:solidFill>
              </a:rPr>
              <a:t>WILL NOT</a:t>
            </a:r>
            <a:r>
              <a:rPr lang="en-US" sz="2400" dirty="0"/>
              <a:t>/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WON´T do…</a:t>
            </a:r>
          </a:p>
          <a:p>
            <a:r>
              <a:rPr lang="en-US" sz="2400" dirty="0"/>
              <a:t>You   </a:t>
            </a:r>
            <a:r>
              <a:rPr lang="en-US" sz="2400" dirty="0">
                <a:solidFill>
                  <a:srgbClr val="C00000"/>
                </a:solidFill>
              </a:rPr>
              <a:t>WILL NOT</a:t>
            </a:r>
            <a:r>
              <a:rPr lang="en-US" sz="2400" dirty="0"/>
              <a:t>/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WON´T do…</a:t>
            </a:r>
          </a:p>
          <a:p>
            <a:r>
              <a:rPr lang="en-US" sz="2400" dirty="0"/>
              <a:t>He    </a:t>
            </a:r>
            <a:r>
              <a:rPr lang="en-US" sz="2400" dirty="0">
                <a:solidFill>
                  <a:srgbClr val="C00000"/>
                </a:solidFill>
              </a:rPr>
              <a:t>WILL NOT</a:t>
            </a:r>
            <a:r>
              <a:rPr lang="en-US" sz="2400" dirty="0"/>
              <a:t>/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WON´T do…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BB11AFF-548E-4D82-92C7-290E28927CB6}"/>
              </a:ext>
            </a:extLst>
          </p:cNvPr>
          <p:cNvSpPr/>
          <p:nvPr/>
        </p:nvSpPr>
        <p:spPr>
          <a:xfrm>
            <a:off x="5685183" y="3274226"/>
            <a:ext cx="40684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</a:t>
            </a:r>
            <a:r>
              <a:rPr lang="en-US" sz="2800" dirty="0"/>
              <a:t> I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 </a:t>
            </a:r>
            <a:r>
              <a:rPr lang="en-US" sz="2800" dirty="0"/>
              <a:t>YOU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WILL </a:t>
            </a:r>
            <a:r>
              <a:rPr lang="en-US" sz="2800" dirty="0"/>
              <a:t>SHE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do…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27267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515980"/>
            <a:ext cx="10178322" cy="4331367"/>
          </a:xfrm>
        </p:spPr>
        <p:txBody>
          <a:bodyPr>
            <a:normAutofit fontScale="85000" lnSpcReduction="20000"/>
          </a:bodyPr>
          <a:lstStyle/>
          <a:p>
            <a:r>
              <a:rPr lang="en-US" sz="3500" dirty="0"/>
              <a:t>I </a:t>
            </a:r>
            <a:r>
              <a:rPr lang="en-US" sz="3500" dirty="0">
                <a:solidFill>
                  <a:schemeClr val="accent6"/>
                </a:solidFill>
              </a:rPr>
              <a:t>won’t go</a:t>
            </a:r>
            <a:r>
              <a:rPr lang="en-US" sz="3500" dirty="0"/>
              <a:t> to the movies with you.</a:t>
            </a:r>
          </a:p>
          <a:p>
            <a:r>
              <a:rPr lang="en-US" sz="3500" dirty="0"/>
              <a:t>He </a:t>
            </a:r>
            <a:r>
              <a:rPr lang="en-US" sz="3500" dirty="0">
                <a:solidFill>
                  <a:schemeClr val="accent6"/>
                </a:solidFill>
              </a:rPr>
              <a:t>will return</a:t>
            </a:r>
            <a:r>
              <a:rPr lang="en-US" sz="3500" dirty="0"/>
              <a:t> in the afternoon, maybe.</a:t>
            </a:r>
          </a:p>
          <a:p>
            <a:r>
              <a:rPr lang="en-US" sz="3500" dirty="0"/>
              <a:t>They </a:t>
            </a:r>
            <a:r>
              <a:rPr lang="en-US" sz="3500" dirty="0">
                <a:solidFill>
                  <a:schemeClr val="accent6"/>
                </a:solidFill>
              </a:rPr>
              <a:t>will join</a:t>
            </a:r>
            <a:r>
              <a:rPr lang="en-US" sz="3500" dirty="0"/>
              <a:t> us later.</a:t>
            </a:r>
          </a:p>
          <a:p>
            <a:r>
              <a:rPr lang="en-US" sz="3500" dirty="0"/>
              <a:t>A: I </a:t>
            </a:r>
            <a:r>
              <a:rPr lang="en-US" sz="3500" dirty="0">
                <a:solidFill>
                  <a:schemeClr val="accent6"/>
                </a:solidFill>
              </a:rPr>
              <a:t>am going to travel</a:t>
            </a:r>
            <a:r>
              <a:rPr lang="en-US" sz="3500" dirty="0"/>
              <a:t> to London tomorrow early in the morning </a:t>
            </a:r>
            <a:r>
              <a:rPr lang="en-US" sz="3500" dirty="0">
                <a:sym typeface="Wingdings" panose="05000000000000000000" pitchFamily="2" charset="2"/>
              </a:rPr>
              <a:t></a:t>
            </a:r>
            <a:endParaRPr lang="en-US" sz="3500" dirty="0"/>
          </a:p>
          <a:p>
            <a:pPr marL="0" indent="0">
              <a:buNone/>
            </a:pPr>
            <a:r>
              <a:rPr lang="en-US" sz="3500" dirty="0"/>
              <a:t>  B: Don’t worry, I </a:t>
            </a:r>
            <a:r>
              <a:rPr lang="en-US" sz="3500" dirty="0">
                <a:solidFill>
                  <a:schemeClr val="accent6"/>
                </a:solidFill>
              </a:rPr>
              <a:t>will take</a:t>
            </a:r>
            <a:r>
              <a:rPr lang="en-US" sz="3500" dirty="0"/>
              <a:t> you to the train.</a:t>
            </a:r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chemeClr val="accent6"/>
                </a:solidFill>
                <a:latin typeface="Arial Black" panose="020B0A04020102020204" pitchFamily="34" charset="0"/>
              </a:rPr>
              <a:t>THINK OF MORE!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158" y="3898448"/>
            <a:ext cx="3384884" cy="327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958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Going to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will</a:t>
            </a:r>
            <a:r>
              <a:rPr lang="en-US" dirty="0"/>
              <a:t> with </a:t>
            </a:r>
            <a:r>
              <a:rPr lang="en-US" dirty="0">
                <a:solidFill>
                  <a:srgbClr val="06903B"/>
                </a:solidFill>
              </a:rPr>
              <a:t>jobs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7142" y="1251285"/>
            <a:ext cx="10178322" cy="5233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Review jobs: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590" y="3860022"/>
            <a:ext cx="3540067" cy="280758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8E570E4-D08F-44A4-A40E-2C1DFF71D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729" y="1893768"/>
            <a:ext cx="1562100" cy="2286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1CE12F9-D750-46D7-A359-689E10A36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344" y="1897872"/>
            <a:ext cx="1562100" cy="23050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CED4B43-0CF6-414E-B3AC-636A0E942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135" y="1915539"/>
            <a:ext cx="1552575" cy="231457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E9AFC17-5406-4C5A-8EC4-762A0DE31D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4526" y="1912818"/>
            <a:ext cx="1562100" cy="22955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27AC74-46EF-456C-8696-77F08AC8B5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490" y="1908055"/>
            <a:ext cx="1524000" cy="2257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C0E77EC-5A46-4D25-97EF-89BC203C9C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7605" y="1917579"/>
            <a:ext cx="1514475" cy="22383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C12CD83-D11B-4709-BBC5-53DB073BC5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5456" y="1934806"/>
            <a:ext cx="1495425" cy="222885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E716233-F67E-4BDE-81C6-F3183D1F96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8779" y="4239931"/>
            <a:ext cx="1524000" cy="22574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62041A7-8C9A-49F1-981B-65C5B462E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3344" y="4263085"/>
            <a:ext cx="1524000" cy="225742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83A867-F9A5-4B47-8425-3301DE592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74897" y="4263085"/>
            <a:ext cx="1543050" cy="225742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07986C8-F18A-4764-9B10-8D7D18EB4E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22626" y="4277006"/>
            <a:ext cx="1524000" cy="227647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C324F86-B1AA-432F-9774-2AB64D393A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18840" y="4263085"/>
            <a:ext cx="1533525" cy="229552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DF413FA-EC9C-446A-9536-0234897A5FF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405529" y="4253559"/>
            <a:ext cx="15430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99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Going to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will</a:t>
            </a:r>
            <a:r>
              <a:rPr lang="en-US" dirty="0"/>
              <a:t> with </a:t>
            </a:r>
            <a:r>
              <a:rPr lang="en-US" dirty="0">
                <a:solidFill>
                  <a:srgbClr val="06903B"/>
                </a:solidFill>
              </a:rPr>
              <a:t>jobs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7142" y="1251285"/>
            <a:ext cx="10178322" cy="5233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Review jobs: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590" y="3860022"/>
            <a:ext cx="3540067" cy="280758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8E570E4-D08F-44A4-A40E-2C1DFF71D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729" y="1893768"/>
            <a:ext cx="1562100" cy="2286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1CE12F9-D750-46D7-A359-689E10A36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344" y="1897872"/>
            <a:ext cx="1562100" cy="23050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CED4B43-0CF6-414E-B3AC-636A0E942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135" y="1915539"/>
            <a:ext cx="1552575" cy="231457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E9AFC17-5406-4C5A-8EC4-762A0DE31D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4526" y="1912818"/>
            <a:ext cx="1562100" cy="22955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27AC74-46EF-456C-8696-77F08AC8B5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490" y="1908055"/>
            <a:ext cx="1524000" cy="2257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C0E77EC-5A46-4D25-97EF-89BC203C9C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7605" y="1917579"/>
            <a:ext cx="1514475" cy="22383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C12CD83-D11B-4709-BBC5-53DB073BC5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5456" y="1934806"/>
            <a:ext cx="1495425" cy="222885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E716233-F67E-4BDE-81C6-F3183D1F96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8779" y="4239931"/>
            <a:ext cx="1524000" cy="22574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62041A7-8C9A-49F1-981B-65C5B462E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3344" y="4263085"/>
            <a:ext cx="1524000" cy="225742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83A867-F9A5-4B47-8425-3301DE592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74897" y="4263085"/>
            <a:ext cx="1543050" cy="225742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07986C8-F18A-4764-9B10-8D7D18EB4E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22626" y="4277006"/>
            <a:ext cx="1524000" cy="227647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C324F86-B1AA-432F-9774-2AB64D393A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18840" y="4263085"/>
            <a:ext cx="1533525" cy="229552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DF413FA-EC9C-446A-9536-0234897A5FF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405529" y="4253559"/>
            <a:ext cx="1543050" cy="227647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ABC6C62-2C8A-4DF7-9C33-542949CBD826}"/>
              </a:ext>
            </a:extLst>
          </p:cNvPr>
          <p:cNvSpPr txBox="1"/>
          <p:nvPr/>
        </p:nvSpPr>
        <p:spPr>
          <a:xfrm>
            <a:off x="1223230" y="3498820"/>
            <a:ext cx="90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farmer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2AEB0BD-93BB-4A3B-AAEE-879A4078A36D}"/>
              </a:ext>
            </a:extLst>
          </p:cNvPr>
          <p:cNvSpPr txBox="1"/>
          <p:nvPr/>
        </p:nvSpPr>
        <p:spPr>
          <a:xfrm>
            <a:off x="2673035" y="3566523"/>
            <a:ext cx="93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builder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D68393B-63CD-4A10-8007-46C3A9B96441}"/>
              </a:ext>
            </a:extLst>
          </p:cNvPr>
          <p:cNvSpPr txBox="1"/>
          <p:nvPr/>
        </p:nvSpPr>
        <p:spPr>
          <a:xfrm>
            <a:off x="4199125" y="3581776"/>
            <a:ext cx="9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doctor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5BD7E6D-C492-4DF9-80B7-F4512878D065}"/>
              </a:ext>
            </a:extLst>
          </p:cNvPr>
          <p:cNvSpPr txBox="1"/>
          <p:nvPr/>
        </p:nvSpPr>
        <p:spPr>
          <a:xfrm>
            <a:off x="5833125" y="3576710"/>
            <a:ext cx="79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actor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5F3BBA0-C2B9-4267-A1F1-74E51389694B}"/>
              </a:ext>
            </a:extLst>
          </p:cNvPr>
          <p:cNvSpPr txBox="1"/>
          <p:nvPr/>
        </p:nvSpPr>
        <p:spPr>
          <a:xfrm>
            <a:off x="7334832" y="3557760"/>
            <a:ext cx="79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poet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C4677AB-5197-47AE-89D0-AA63193E8C59}"/>
              </a:ext>
            </a:extLst>
          </p:cNvPr>
          <p:cNvSpPr txBox="1"/>
          <p:nvPr/>
        </p:nvSpPr>
        <p:spPr>
          <a:xfrm>
            <a:off x="8556785" y="3557760"/>
            <a:ext cx="1173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carpenter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5A52480-7143-4A74-9C26-41392FE27F46}"/>
              </a:ext>
            </a:extLst>
          </p:cNvPr>
          <p:cNvSpPr txBox="1"/>
          <p:nvPr/>
        </p:nvSpPr>
        <p:spPr>
          <a:xfrm>
            <a:off x="10164177" y="3576420"/>
            <a:ext cx="101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teacher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F9EE876-AB67-4BD5-9CC6-C03C20C281FE}"/>
              </a:ext>
            </a:extLst>
          </p:cNvPr>
          <p:cNvSpPr txBox="1"/>
          <p:nvPr/>
        </p:nvSpPr>
        <p:spPr>
          <a:xfrm>
            <a:off x="1106721" y="5870673"/>
            <a:ext cx="115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architect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56E3E59-647A-4C67-B3C1-D0EB6B23F611}"/>
              </a:ext>
            </a:extLst>
          </p:cNvPr>
          <p:cNvSpPr txBox="1"/>
          <p:nvPr/>
        </p:nvSpPr>
        <p:spPr>
          <a:xfrm>
            <a:off x="2783148" y="5911359"/>
            <a:ext cx="706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baker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4CBCEE0-9222-49FF-A847-6277A3E5E7E1}"/>
              </a:ext>
            </a:extLst>
          </p:cNvPr>
          <p:cNvSpPr txBox="1"/>
          <p:nvPr/>
        </p:nvSpPr>
        <p:spPr>
          <a:xfrm>
            <a:off x="4076762" y="5886207"/>
            <a:ext cx="114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post </a:t>
            </a:r>
            <a:r>
              <a:rPr lang="es-MX" dirty="0" err="1">
                <a:solidFill>
                  <a:srgbClr val="FF0000"/>
                </a:solidFill>
              </a:rPr>
              <a:t>man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B1986C1-64EE-42FC-874D-63F950FCB600}"/>
              </a:ext>
            </a:extLst>
          </p:cNvPr>
          <p:cNvSpPr txBox="1"/>
          <p:nvPr/>
        </p:nvSpPr>
        <p:spPr>
          <a:xfrm>
            <a:off x="5600252" y="5889751"/>
            <a:ext cx="116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astronaut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68A7909-A3B0-4248-AFD0-08814D33236B}"/>
              </a:ext>
            </a:extLst>
          </p:cNvPr>
          <p:cNvSpPr txBox="1"/>
          <p:nvPr/>
        </p:nvSpPr>
        <p:spPr>
          <a:xfrm>
            <a:off x="7242395" y="5885528"/>
            <a:ext cx="930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painter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0CA9B64-12AC-4F65-8631-E8DCE8F77920}"/>
              </a:ext>
            </a:extLst>
          </p:cNvPr>
          <p:cNvSpPr txBox="1"/>
          <p:nvPr/>
        </p:nvSpPr>
        <p:spPr>
          <a:xfrm>
            <a:off x="8854346" y="5896504"/>
            <a:ext cx="67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cook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59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8779" y="1167063"/>
            <a:ext cx="10732169" cy="5354053"/>
          </a:xfrm>
        </p:spPr>
        <p:txBody>
          <a:bodyPr>
            <a:normAutofit/>
          </a:bodyPr>
          <a:lstStyle/>
          <a:p>
            <a:r>
              <a:rPr lang="en-US" sz="3200" dirty="0"/>
              <a:t>When I finish my high school </a:t>
            </a:r>
            <a:r>
              <a:rPr lang="en-US" sz="3200" dirty="0">
                <a:solidFill>
                  <a:srgbClr val="06903B"/>
                </a:solidFill>
              </a:rPr>
              <a:t>I will be </a:t>
            </a:r>
            <a:r>
              <a:rPr lang="en-US" sz="3200" dirty="0"/>
              <a:t>a doctor but I haven’t decided it yet.</a:t>
            </a:r>
          </a:p>
          <a:p>
            <a:r>
              <a:rPr lang="en-US" sz="3200" dirty="0"/>
              <a:t>He is </a:t>
            </a:r>
            <a:r>
              <a:rPr lang="en-US" sz="3200" dirty="0">
                <a:solidFill>
                  <a:srgbClr val="06903B"/>
                </a:solidFill>
              </a:rPr>
              <a:t>going to be </a:t>
            </a:r>
            <a:r>
              <a:rPr lang="en-US" sz="3200" dirty="0"/>
              <a:t>a math teacher, he is studying hard for the university exam. </a:t>
            </a:r>
          </a:p>
          <a:p>
            <a:r>
              <a:rPr lang="en-US" sz="3200" dirty="0"/>
              <a:t>I have decided it. I </a:t>
            </a:r>
            <a:r>
              <a:rPr lang="en-US" sz="3200" dirty="0">
                <a:solidFill>
                  <a:srgbClr val="06903B"/>
                </a:solidFill>
              </a:rPr>
              <a:t>am going to </a:t>
            </a:r>
            <a:r>
              <a:rPr lang="en-US" sz="3200" dirty="0"/>
              <a:t>become a pilot when I finish my high school, I love planes. </a:t>
            </a:r>
          </a:p>
          <a:p>
            <a:r>
              <a:rPr lang="en-US" sz="3200" dirty="0"/>
              <a:t>Fortunately, I </a:t>
            </a:r>
            <a:r>
              <a:rPr lang="en-US" sz="3200" dirty="0">
                <a:solidFill>
                  <a:srgbClr val="06903B"/>
                </a:solidFill>
              </a:rPr>
              <a:t>will </a:t>
            </a:r>
            <a:r>
              <a:rPr lang="en-US" sz="3200" dirty="0"/>
              <a:t>finish my studies next year.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>
                <a:solidFill>
                  <a:schemeClr val="accent6"/>
                </a:solidFill>
                <a:latin typeface="Arial Black" panose="020B0A04020102020204" pitchFamily="34" charset="0"/>
              </a:rPr>
              <a:t>Try to think of more!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031" y="4267200"/>
            <a:ext cx="3416969" cy="28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77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105660"/>
            <a:ext cx="10178322" cy="139828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Exercises</a:t>
            </a:r>
            <a:br>
              <a:rPr lang="en-US" dirty="0"/>
            </a:br>
            <a:r>
              <a:rPr lang="en-US" sz="1800" dirty="0">
                <a:latin typeface="Arial Black" panose="020B0A04020102020204" pitchFamily="34" charset="0"/>
              </a:rPr>
              <a:t>try to find the missing word in the following sentences </a:t>
            </a:r>
            <a:r>
              <a:rPr lang="en-US" sz="4000" dirty="0"/>
              <a:t> </a:t>
            </a:r>
            <a:endParaRPr lang="en-U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503949"/>
            <a:ext cx="10178322" cy="499310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/>
              <a:t>I am going to be a _____ because I love animals. </a:t>
            </a:r>
          </a:p>
          <a:p>
            <a:pPr marL="457200" indent="-457200">
              <a:buAutoNum type="arabicPeriod"/>
            </a:pPr>
            <a:r>
              <a:rPr lang="en-US" dirty="0"/>
              <a:t>I_____ help my father in the shop when I finish homework.</a:t>
            </a:r>
          </a:p>
          <a:p>
            <a:pPr marL="457200" indent="-457200">
              <a:buAutoNum type="arabicPeriod"/>
            </a:pPr>
            <a:r>
              <a:rPr lang="en-US" dirty="0"/>
              <a:t>She ______ be a kinder garden teacher or a psychologist. </a:t>
            </a:r>
          </a:p>
          <a:p>
            <a:pPr marL="457200" indent="-457200">
              <a:buAutoNum type="arabicPeriod"/>
            </a:pPr>
            <a:r>
              <a:rPr lang="en-US" dirty="0"/>
              <a:t>He watches a lot of CSI T.V series and he is very clever, he definitely ______be a Police Officer. </a:t>
            </a:r>
          </a:p>
          <a:p>
            <a:pPr marL="457200" indent="-457200">
              <a:buAutoNum type="arabicPeriod"/>
            </a:pPr>
            <a:r>
              <a:rPr lang="en-US" dirty="0"/>
              <a:t>I’d like firefighters so possibly I______ apply the exam next year.</a:t>
            </a:r>
          </a:p>
          <a:p>
            <a:pPr marL="457200" indent="-457200">
              <a:buAutoNum type="arabicPeriod"/>
            </a:pPr>
            <a:r>
              <a:rPr lang="en-US" dirty="0"/>
              <a:t>Math is very easy for me so I ______ be the best math teacher once I finish my high school studies.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44" y="4320204"/>
            <a:ext cx="3658227" cy="29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4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37DADF-646B-4867-A061-97345FA5DD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8800" dirty="0">
                <a:solidFill>
                  <a:schemeClr val="tx1"/>
                </a:solidFill>
              </a:rPr>
              <a:t>JOBS </a:t>
            </a:r>
            <a:br>
              <a:rPr lang="es-MX" sz="8800" dirty="0">
                <a:solidFill>
                  <a:schemeClr val="tx1"/>
                </a:solidFill>
              </a:rPr>
            </a:br>
            <a:r>
              <a:rPr lang="es-MX" sz="8800" dirty="0">
                <a:solidFill>
                  <a:schemeClr val="tx1"/>
                </a:solidFill>
              </a:rPr>
              <a:t>(-ER/-OR/-IST)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F592C1-CAF6-42F9-9279-5DA6739FB8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err="1"/>
              <a:t>suffixes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9084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105660"/>
            <a:ext cx="10178322" cy="139828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Exercises</a:t>
            </a:r>
            <a:br>
              <a:rPr lang="en-US" dirty="0"/>
            </a:br>
            <a:r>
              <a:rPr lang="en-US" sz="1800" dirty="0">
                <a:latin typeface="Arial Black" panose="020B0A04020102020204" pitchFamily="34" charset="0"/>
              </a:rPr>
              <a:t>try to find the missing word in the following sentences </a:t>
            </a:r>
            <a:r>
              <a:rPr lang="en-US" sz="4000" dirty="0"/>
              <a:t> </a:t>
            </a:r>
            <a:endParaRPr lang="en-U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503949"/>
            <a:ext cx="10178322" cy="499310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/>
              <a:t>I am going to be a _</a:t>
            </a:r>
            <a:r>
              <a:rPr lang="en-US" u="sng" dirty="0">
                <a:solidFill>
                  <a:srgbClr val="FF0000"/>
                </a:solidFill>
              </a:rPr>
              <a:t>VET</a:t>
            </a:r>
            <a:r>
              <a:rPr lang="en-US" dirty="0"/>
              <a:t>_ because I love animals. </a:t>
            </a:r>
          </a:p>
          <a:p>
            <a:pPr marL="457200" indent="-457200">
              <a:buAutoNum type="arabicPeriod"/>
            </a:pPr>
            <a:r>
              <a:rPr lang="en-US" dirty="0"/>
              <a:t>I_</a:t>
            </a:r>
            <a:r>
              <a:rPr lang="en-US" u="sng" dirty="0">
                <a:solidFill>
                  <a:srgbClr val="FF0000"/>
                </a:solidFill>
              </a:rPr>
              <a:t>AM GOING TO</a:t>
            </a:r>
            <a:r>
              <a:rPr lang="en-US" dirty="0"/>
              <a:t>_ help my father in the shop when I finish homework.</a:t>
            </a:r>
          </a:p>
          <a:p>
            <a:pPr marL="457200" indent="-457200">
              <a:buAutoNum type="arabicPeriod"/>
            </a:pPr>
            <a:r>
              <a:rPr lang="en-US" dirty="0"/>
              <a:t>She _</a:t>
            </a:r>
            <a:r>
              <a:rPr lang="en-US" u="sng" dirty="0">
                <a:solidFill>
                  <a:srgbClr val="FF0000"/>
                </a:solidFill>
              </a:rPr>
              <a:t>WILL</a:t>
            </a:r>
            <a:r>
              <a:rPr lang="en-US" dirty="0"/>
              <a:t>_ be a kinder garden teacher or a psychologist,  she is not sure yet!</a:t>
            </a:r>
          </a:p>
          <a:p>
            <a:pPr marL="457200" indent="-457200">
              <a:buAutoNum type="arabicPeriod"/>
            </a:pPr>
            <a:r>
              <a:rPr lang="en-US" dirty="0"/>
              <a:t>He watches a lot of CSI T.V series and he is very clever, he definitely _</a:t>
            </a:r>
            <a:r>
              <a:rPr lang="en-US" u="sng" dirty="0">
                <a:solidFill>
                  <a:srgbClr val="FF0000"/>
                </a:solidFill>
              </a:rPr>
              <a:t>IS GOING </a:t>
            </a:r>
            <a:r>
              <a:rPr lang="en-US" u="sng" dirty="0" err="1">
                <a:solidFill>
                  <a:srgbClr val="FF0000"/>
                </a:solidFill>
              </a:rPr>
              <a:t>TO</a:t>
            </a:r>
            <a:r>
              <a:rPr lang="en-US" dirty="0" err="1"/>
              <a:t>_be</a:t>
            </a:r>
            <a:r>
              <a:rPr lang="en-US" dirty="0"/>
              <a:t> a police officer. </a:t>
            </a:r>
          </a:p>
          <a:p>
            <a:pPr marL="457200" indent="-457200">
              <a:buAutoNum type="arabicPeriod"/>
            </a:pPr>
            <a:r>
              <a:rPr lang="en-US" dirty="0"/>
              <a:t>I’d like firefighters so possibly I_</a:t>
            </a:r>
            <a:r>
              <a:rPr lang="en-US" u="sng" dirty="0">
                <a:solidFill>
                  <a:srgbClr val="FF0000"/>
                </a:solidFill>
              </a:rPr>
              <a:t>WILL</a:t>
            </a:r>
            <a:r>
              <a:rPr lang="en-US" dirty="0"/>
              <a:t>_ apply the exam next year.</a:t>
            </a:r>
          </a:p>
          <a:p>
            <a:pPr marL="457200" indent="-457200">
              <a:buAutoNum type="arabicPeriod"/>
            </a:pPr>
            <a:r>
              <a:rPr lang="en-US" dirty="0"/>
              <a:t>Math is very easy for me so I _</a:t>
            </a:r>
            <a:r>
              <a:rPr lang="en-US" u="sng" dirty="0">
                <a:solidFill>
                  <a:srgbClr val="FF0000"/>
                </a:solidFill>
              </a:rPr>
              <a:t>AM GOING TO</a:t>
            </a:r>
            <a:r>
              <a:rPr lang="en-US" dirty="0"/>
              <a:t>_ be the best math teacher once I finish my high school studies.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44" y="4320204"/>
            <a:ext cx="3658227" cy="29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8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04537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Arial Black" panose="020B0A04020102020204" pitchFamily="34" charset="0"/>
              </a:rPr>
              <a:t>Be going to 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tx1"/>
              </a:solidFill>
              <a:latin typeface="Bahnschrift Light" panose="020B0502040204020203" pitchFamily="34" charset="0"/>
            </a:endParaRP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We use 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Bahnschrift Light" panose="020B0502040204020203" pitchFamily="34" charset="0"/>
              </a:rPr>
              <a:t>be going to</a:t>
            </a: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 to talk about predictions based on evidence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63" y="2846161"/>
            <a:ext cx="5103395" cy="38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83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E19F1-D7CC-4E0B-BEA2-0E02AFCE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examples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C728FE-FF45-47CC-8702-C0B74C64B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2204"/>
            <a:ext cx="10178322" cy="3593591"/>
          </a:xfrm>
        </p:spPr>
        <p:txBody>
          <a:bodyPr/>
          <a:lstStyle/>
          <a:p>
            <a:r>
              <a:rPr lang="es-MX" sz="3200" dirty="0"/>
              <a:t>Look at </a:t>
            </a:r>
            <a:r>
              <a:rPr lang="es-MX" sz="3200" dirty="0" err="1"/>
              <a:t>those</a:t>
            </a:r>
            <a:r>
              <a:rPr lang="es-MX" sz="3200" dirty="0"/>
              <a:t> </a:t>
            </a:r>
            <a:r>
              <a:rPr lang="es-MX" sz="3200" dirty="0" err="1"/>
              <a:t>black</a:t>
            </a:r>
            <a:r>
              <a:rPr lang="es-MX" sz="3200" dirty="0"/>
              <a:t> </a:t>
            </a:r>
            <a:r>
              <a:rPr lang="es-MX" sz="3200" dirty="0" err="1"/>
              <a:t>clouds</a:t>
            </a:r>
            <a:r>
              <a:rPr lang="es-MX" sz="3200" dirty="0"/>
              <a:t>! </a:t>
            </a:r>
            <a:r>
              <a:rPr lang="es-MX" sz="3200" dirty="0" err="1"/>
              <a:t>It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6903B"/>
                </a:solidFill>
              </a:rPr>
              <a:t>is</a:t>
            </a:r>
            <a:r>
              <a:rPr lang="es-MX" sz="3200" dirty="0">
                <a:solidFill>
                  <a:srgbClr val="06903B"/>
                </a:solidFill>
              </a:rPr>
              <a:t> </a:t>
            </a:r>
            <a:r>
              <a:rPr lang="es-MX" sz="3200" dirty="0" err="1">
                <a:solidFill>
                  <a:srgbClr val="06903B"/>
                </a:solidFill>
              </a:rPr>
              <a:t>going</a:t>
            </a:r>
            <a:r>
              <a:rPr lang="es-MX" sz="3200" dirty="0">
                <a:solidFill>
                  <a:srgbClr val="06903B"/>
                </a:solidFill>
              </a:rPr>
              <a:t> </a:t>
            </a:r>
            <a:r>
              <a:rPr lang="es-MX" sz="3200" dirty="0" err="1">
                <a:solidFill>
                  <a:srgbClr val="06903B"/>
                </a:solidFill>
              </a:rPr>
              <a:t>to</a:t>
            </a:r>
            <a:r>
              <a:rPr lang="es-MX" sz="3200" dirty="0"/>
              <a:t> rain</a:t>
            </a:r>
          </a:p>
          <a:p>
            <a:r>
              <a:rPr lang="es-MX" sz="3200" dirty="0"/>
              <a:t>Run </a:t>
            </a:r>
            <a:r>
              <a:rPr lang="es-MX" sz="3200" dirty="0" err="1"/>
              <a:t>or</a:t>
            </a:r>
            <a:r>
              <a:rPr lang="es-MX" sz="3200" dirty="0"/>
              <a:t> </a:t>
            </a:r>
            <a:r>
              <a:rPr lang="es-MX" sz="3200" dirty="0" err="1"/>
              <a:t>we</a:t>
            </a:r>
            <a:r>
              <a:rPr lang="es-MX" sz="3200" dirty="0"/>
              <a:t> </a:t>
            </a:r>
            <a:r>
              <a:rPr lang="es-MX" sz="3200" dirty="0">
                <a:solidFill>
                  <a:srgbClr val="06903B"/>
                </a:solidFill>
              </a:rPr>
              <a:t>are </a:t>
            </a:r>
            <a:r>
              <a:rPr lang="es-MX" sz="3200" dirty="0" err="1">
                <a:solidFill>
                  <a:srgbClr val="06903B"/>
                </a:solidFill>
              </a:rPr>
              <a:t>going</a:t>
            </a:r>
            <a:r>
              <a:rPr lang="es-MX" sz="3200" dirty="0">
                <a:solidFill>
                  <a:srgbClr val="06903B"/>
                </a:solidFill>
              </a:rPr>
              <a:t> </a:t>
            </a:r>
            <a:r>
              <a:rPr lang="es-MX" sz="3200" dirty="0" err="1">
                <a:solidFill>
                  <a:srgbClr val="06903B"/>
                </a:solidFill>
              </a:rPr>
              <a:t>to</a:t>
            </a:r>
            <a:r>
              <a:rPr lang="es-MX" sz="3200" dirty="0"/>
              <a:t> miss </a:t>
            </a:r>
            <a:r>
              <a:rPr lang="es-MX" sz="3200" dirty="0" err="1"/>
              <a:t>the</a:t>
            </a:r>
            <a:r>
              <a:rPr lang="es-MX" sz="3200" dirty="0"/>
              <a:t> bus</a:t>
            </a:r>
          </a:p>
          <a:p>
            <a:r>
              <a:rPr lang="es-MX" sz="3200" dirty="0"/>
              <a:t>I </a:t>
            </a:r>
            <a:r>
              <a:rPr lang="es-MX" sz="3200" dirty="0">
                <a:solidFill>
                  <a:srgbClr val="06903B"/>
                </a:solidFill>
              </a:rPr>
              <a:t>am </a:t>
            </a:r>
            <a:r>
              <a:rPr lang="es-MX" sz="3200" dirty="0" err="1">
                <a:solidFill>
                  <a:srgbClr val="06903B"/>
                </a:solidFill>
              </a:rPr>
              <a:t>going</a:t>
            </a:r>
            <a:r>
              <a:rPr lang="es-MX" sz="3200" dirty="0">
                <a:solidFill>
                  <a:srgbClr val="06903B"/>
                </a:solidFill>
              </a:rPr>
              <a:t> </a:t>
            </a:r>
            <a:r>
              <a:rPr lang="es-MX" sz="3200" dirty="0" err="1">
                <a:solidFill>
                  <a:srgbClr val="06903B"/>
                </a:solidFill>
              </a:rPr>
              <a:t>to</a:t>
            </a:r>
            <a:r>
              <a:rPr lang="es-MX" sz="3200" dirty="0">
                <a:solidFill>
                  <a:srgbClr val="06903B"/>
                </a:solidFill>
              </a:rPr>
              <a:t> </a:t>
            </a:r>
            <a:r>
              <a:rPr lang="es-MX" sz="3200" dirty="0" err="1"/>
              <a:t>get</a:t>
            </a:r>
            <a:r>
              <a:rPr lang="es-MX" sz="3200" dirty="0"/>
              <a:t> </a:t>
            </a:r>
            <a:r>
              <a:rPr lang="es-MX" sz="3200" dirty="0" err="1"/>
              <a:t>married</a:t>
            </a:r>
            <a:r>
              <a:rPr lang="es-MX" sz="3200" dirty="0"/>
              <a:t> (date, </a:t>
            </a:r>
            <a:r>
              <a:rPr lang="es-MX" sz="3200" dirty="0" err="1"/>
              <a:t>dress</a:t>
            </a:r>
            <a:r>
              <a:rPr lang="es-MX" sz="3200" dirty="0"/>
              <a:t>, ring, </a:t>
            </a:r>
            <a:r>
              <a:rPr lang="es-MX" sz="3200" dirty="0" err="1"/>
              <a:t>boyfriend</a:t>
            </a:r>
            <a:r>
              <a:rPr lang="es-MX" sz="3200" dirty="0"/>
              <a:t>)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  <a:latin typeface="Arial Black" panose="020B0A04020102020204" pitchFamily="34" charset="0"/>
              </a:rPr>
              <a:t>CAN YOU THINK OF ANY MORE?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558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04537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Arial Black" panose="020B0A04020102020204" pitchFamily="34" charset="0"/>
              </a:rPr>
              <a:t>Will </a:t>
            </a:r>
          </a:p>
          <a:p>
            <a:pPr marL="0" indent="0" algn="ctr">
              <a:buNone/>
            </a:pPr>
            <a:endParaRPr lang="en-US" sz="3600" b="1" dirty="0">
              <a:solidFill>
                <a:schemeClr val="tx1"/>
              </a:solidFill>
              <a:latin typeface="Bahnschrift Light" panose="020B0502040204020203" pitchFamily="34" charset="0"/>
            </a:endParaRP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We use 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Bahnschrift Light" panose="020B0502040204020203" pitchFamily="34" charset="0"/>
              </a:rPr>
              <a:t>will</a:t>
            </a: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 to talk about predictions based on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no evidence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63" y="2846161"/>
            <a:ext cx="5103395" cy="38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08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E19F1-D7CC-4E0B-BEA2-0E02AFCE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examples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C728FE-FF45-47CC-8702-C0B74C64B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2204"/>
            <a:ext cx="10178322" cy="3593591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I think she </a:t>
            </a:r>
            <a:r>
              <a:rPr lang="en-US" sz="2800" dirty="0">
                <a:solidFill>
                  <a:srgbClr val="06903B"/>
                </a:solidFill>
              </a:rPr>
              <a:t>will</a:t>
            </a:r>
            <a:r>
              <a:rPr lang="en-US" sz="2800" dirty="0"/>
              <a:t> be a stylist or a make-up artist, she loves making people look pretty.</a:t>
            </a:r>
          </a:p>
          <a:p>
            <a:r>
              <a:rPr lang="en-US" sz="2800" dirty="0"/>
              <a:t>She </a:t>
            </a:r>
            <a:r>
              <a:rPr lang="en-US" sz="2800" dirty="0">
                <a:solidFill>
                  <a:srgbClr val="06903B"/>
                </a:solidFill>
              </a:rPr>
              <a:t>will</a:t>
            </a:r>
            <a:r>
              <a:rPr lang="en-US" sz="2800" dirty="0"/>
              <a:t> be a great teacher in the future </a:t>
            </a:r>
          </a:p>
          <a:p>
            <a:r>
              <a:rPr lang="en-US" sz="2800" dirty="0"/>
              <a:t>I </a:t>
            </a:r>
            <a:r>
              <a:rPr lang="en-US" sz="2800" dirty="0">
                <a:solidFill>
                  <a:srgbClr val="06903B"/>
                </a:solidFill>
              </a:rPr>
              <a:t>will</a:t>
            </a:r>
            <a:r>
              <a:rPr lang="en-US" sz="2800" dirty="0"/>
              <a:t> get married someday</a:t>
            </a:r>
          </a:p>
          <a:p>
            <a:endParaRPr lang="en-US" dirty="0"/>
          </a:p>
          <a:p>
            <a:endParaRPr lang="es-MX" dirty="0"/>
          </a:p>
          <a:p>
            <a:endParaRPr lang="es-MX" dirty="0"/>
          </a:p>
          <a:p>
            <a:r>
              <a:rPr lang="en-US" sz="2800" dirty="0">
                <a:solidFill>
                  <a:srgbClr val="C00000"/>
                </a:solidFill>
                <a:latin typeface="Arial Black" panose="020B0A04020102020204" pitchFamily="34" charset="0"/>
              </a:rPr>
              <a:t>CAN YOU THINK OF ANY MORE?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3954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748E41-E850-4272-9203-4C031AAC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Going to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will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3A243D-AE64-4B0A-B356-C5D90248E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987" y="1413165"/>
            <a:ext cx="3666686" cy="1142999"/>
          </a:xfrm>
        </p:spPr>
        <p:txBody>
          <a:bodyPr>
            <a:noAutofit/>
          </a:bodyPr>
          <a:lstStyle/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</a:t>
            </a:r>
            <a:r>
              <a:rPr lang="es-MX" sz="2400" dirty="0" err="1"/>
              <a:t>get</a:t>
            </a:r>
            <a:r>
              <a:rPr lang="es-MX" sz="2400" dirty="0"/>
              <a:t> </a:t>
            </a:r>
            <a:r>
              <a:rPr lang="es-MX" sz="2400" dirty="0" err="1"/>
              <a:t>married</a:t>
            </a:r>
            <a:endParaRPr lang="es-MX" sz="2400" dirty="0"/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/>
              <a:t>get</a:t>
            </a:r>
            <a:r>
              <a:rPr lang="es-MX" sz="2400" dirty="0"/>
              <a:t> </a:t>
            </a:r>
            <a:r>
              <a:rPr lang="es-MX" sz="2400" dirty="0" err="1"/>
              <a:t>married</a:t>
            </a:r>
            <a:endParaRPr lang="es-MX" sz="24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17F17F5C-9097-4C65-AE3D-5A7F3F008960}"/>
              </a:ext>
            </a:extLst>
          </p:cNvPr>
          <p:cNvSpPr txBox="1">
            <a:spLocks/>
          </p:cNvSpPr>
          <p:nvPr/>
        </p:nvSpPr>
        <p:spPr>
          <a:xfrm>
            <a:off x="6234771" y="3896936"/>
            <a:ext cx="3666686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do </a:t>
            </a:r>
            <a:r>
              <a:rPr lang="es-MX" sz="2400" dirty="0" err="1"/>
              <a:t>exercise</a:t>
            </a:r>
            <a:endParaRPr lang="es-MX" sz="2400" dirty="0"/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chemeClr val="tx1"/>
                </a:solidFill>
              </a:rPr>
              <a:t> </a:t>
            </a:r>
            <a:r>
              <a:rPr lang="es-MX" sz="2400" dirty="0"/>
              <a:t>do </a:t>
            </a:r>
            <a:r>
              <a:rPr lang="es-MX" sz="2400" dirty="0" err="1"/>
              <a:t>exercise</a:t>
            </a:r>
            <a:endParaRPr lang="es-MX" sz="24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2026D78-E0D7-46B9-9514-3DFA8165BF9B}"/>
              </a:ext>
            </a:extLst>
          </p:cNvPr>
          <p:cNvSpPr txBox="1">
            <a:spLocks/>
          </p:cNvSpPr>
          <p:nvPr/>
        </p:nvSpPr>
        <p:spPr>
          <a:xfrm>
            <a:off x="1251678" y="3325437"/>
            <a:ext cx="3666686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</a:t>
            </a:r>
            <a:r>
              <a:rPr lang="es-MX" sz="2400" dirty="0" err="1"/>
              <a:t>fail</a:t>
            </a:r>
            <a:r>
              <a:rPr lang="es-MX" sz="2400" dirty="0"/>
              <a:t> English</a:t>
            </a:r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/>
              <a:t>fail</a:t>
            </a:r>
            <a:r>
              <a:rPr lang="es-MX" sz="2400" dirty="0"/>
              <a:t> English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8A13F32C-74A9-4651-9FB6-C1E417E0F141}"/>
              </a:ext>
            </a:extLst>
          </p:cNvPr>
          <p:cNvSpPr txBox="1">
            <a:spLocks/>
          </p:cNvSpPr>
          <p:nvPr/>
        </p:nvSpPr>
        <p:spPr>
          <a:xfrm>
            <a:off x="4401428" y="2213265"/>
            <a:ext cx="3666686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</a:t>
            </a:r>
            <a:r>
              <a:rPr lang="es-MX" sz="2400" dirty="0" err="1"/>
              <a:t>have</a:t>
            </a:r>
            <a:r>
              <a:rPr lang="es-MX" sz="2400" dirty="0"/>
              <a:t> a baby</a:t>
            </a:r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/>
              <a:t>have</a:t>
            </a:r>
            <a:r>
              <a:rPr lang="es-MX" sz="2400" dirty="0"/>
              <a:t> a baby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E7BE7F84-6FD2-4D15-96BE-1BD4D85EC631}"/>
              </a:ext>
            </a:extLst>
          </p:cNvPr>
          <p:cNvSpPr txBox="1">
            <a:spLocks/>
          </p:cNvSpPr>
          <p:nvPr/>
        </p:nvSpPr>
        <p:spPr>
          <a:xfrm>
            <a:off x="7915714" y="1555174"/>
            <a:ext cx="3666686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</a:t>
            </a:r>
            <a:r>
              <a:rPr lang="es-MX" sz="2400" dirty="0" err="1"/>
              <a:t>get</a:t>
            </a:r>
            <a:r>
              <a:rPr lang="es-MX" sz="2400" dirty="0"/>
              <a:t> </a:t>
            </a:r>
            <a:r>
              <a:rPr lang="es-MX" sz="2400" dirty="0" err="1"/>
              <a:t>sick</a:t>
            </a:r>
            <a:endParaRPr lang="es-MX" sz="2400" dirty="0"/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/>
              <a:t>get</a:t>
            </a:r>
            <a:r>
              <a:rPr lang="es-MX" sz="2400" dirty="0"/>
              <a:t> </a:t>
            </a:r>
            <a:r>
              <a:rPr lang="es-MX" sz="2400" dirty="0" err="1"/>
              <a:t>sick</a:t>
            </a:r>
            <a:endParaRPr lang="es-MX" sz="2400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25C0398-1B9A-4C88-B2FD-D43A09749110}"/>
              </a:ext>
            </a:extLst>
          </p:cNvPr>
          <p:cNvSpPr txBox="1">
            <a:spLocks/>
          </p:cNvSpPr>
          <p:nvPr/>
        </p:nvSpPr>
        <p:spPr>
          <a:xfrm>
            <a:off x="6968837" y="5223165"/>
            <a:ext cx="4502728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do </a:t>
            </a:r>
            <a:r>
              <a:rPr lang="es-MX" sz="2400" dirty="0" err="1"/>
              <a:t>my</a:t>
            </a:r>
            <a:r>
              <a:rPr lang="es-MX" sz="2400" dirty="0"/>
              <a:t> </a:t>
            </a:r>
            <a:r>
              <a:rPr lang="es-MX" sz="2400" dirty="0" err="1"/>
              <a:t>homework</a:t>
            </a:r>
            <a:endParaRPr lang="es-MX" sz="2400" dirty="0"/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/>
              <a:t>do </a:t>
            </a:r>
            <a:r>
              <a:rPr lang="es-MX" sz="2400" dirty="0" err="1"/>
              <a:t>my</a:t>
            </a:r>
            <a:r>
              <a:rPr lang="es-MX" sz="2400" dirty="0"/>
              <a:t> </a:t>
            </a:r>
            <a:r>
              <a:rPr lang="es-MX" sz="2400" dirty="0" err="1"/>
              <a:t>homework</a:t>
            </a:r>
            <a:endParaRPr lang="es-MX" sz="2400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3AE89B1-8BC4-4164-99DA-6B01DCE27797}"/>
              </a:ext>
            </a:extLst>
          </p:cNvPr>
          <p:cNvSpPr txBox="1">
            <a:spLocks/>
          </p:cNvSpPr>
          <p:nvPr/>
        </p:nvSpPr>
        <p:spPr>
          <a:xfrm>
            <a:off x="2166078" y="5057254"/>
            <a:ext cx="4331704" cy="1142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I </a:t>
            </a:r>
            <a:r>
              <a:rPr lang="es-MX" sz="2400" dirty="0">
                <a:solidFill>
                  <a:srgbClr val="06903B"/>
                </a:solidFill>
              </a:rPr>
              <a:t>am </a:t>
            </a:r>
            <a:r>
              <a:rPr lang="es-MX" sz="2400" dirty="0" err="1">
                <a:solidFill>
                  <a:srgbClr val="06903B"/>
                </a:solidFill>
              </a:rPr>
              <a:t>going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to</a:t>
            </a:r>
            <a:r>
              <a:rPr lang="es-MX" sz="2400" dirty="0"/>
              <a:t> be </a:t>
            </a:r>
            <a:r>
              <a:rPr lang="es-MX" sz="2400" dirty="0" err="1"/>
              <a:t>the</a:t>
            </a:r>
            <a:r>
              <a:rPr lang="es-MX" sz="2400" dirty="0"/>
              <a:t> </a:t>
            </a:r>
            <a:r>
              <a:rPr lang="es-MX" sz="2400" dirty="0" err="1"/>
              <a:t>president</a:t>
            </a:r>
            <a:endParaRPr lang="es-MX" sz="2400" dirty="0"/>
          </a:p>
          <a:p>
            <a:r>
              <a:rPr lang="es-MX" sz="2400" dirty="0"/>
              <a:t>I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 err="1">
                <a:solidFill>
                  <a:srgbClr val="06903B"/>
                </a:solidFill>
              </a:rPr>
              <a:t>will</a:t>
            </a:r>
            <a:r>
              <a:rPr lang="es-MX" sz="2400" dirty="0">
                <a:solidFill>
                  <a:srgbClr val="06903B"/>
                </a:solidFill>
              </a:rPr>
              <a:t> </a:t>
            </a:r>
            <a:r>
              <a:rPr lang="es-MX" sz="2400" dirty="0"/>
              <a:t>be </a:t>
            </a:r>
            <a:r>
              <a:rPr lang="es-MX" sz="2400" dirty="0" err="1"/>
              <a:t>the</a:t>
            </a:r>
            <a:r>
              <a:rPr lang="es-MX" sz="2400" dirty="0"/>
              <a:t> </a:t>
            </a:r>
            <a:r>
              <a:rPr lang="es-MX" sz="2400" dirty="0" err="1"/>
              <a:t>president</a:t>
            </a:r>
            <a:endParaRPr lang="es-MX" sz="24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516E18F-BCE2-4A7F-8BCE-AF21BDF652D2}"/>
              </a:ext>
            </a:extLst>
          </p:cNvPr>
          <p:cNvSpPr txBox="1"/>
          <p:nvPr/>
        </p:nvSpPr>
        <p:spPr>
          <a:xfrm>
            <a:off x="1251678" y="1042737"/>
            <a:ext cx="914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CAN YOU TELL THE DIFFERENCE?</a:t>
            </a:r>
          </a:p>
        </p:txBody>
      </p:sp>
    </p:spTree>
    <p:extLst>
      <p:ext uri="{BB962C8B-B14F-4D97-AF65-F5344CB8AC3E}">
        <p14:creationId xmlns:p14="http://schemas.microsoft.com/office/powerpoint/2010/main" val="2851110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DDCBB3-1CDD-49F7-82D3-01100202D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exercises</a:t>
            </a: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9A7C79C-DB1F-449C-970C-28CCEA2C8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126" y="1109912"/>
            <a:ext cx="9015663" cy="536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12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71EE2A6-654A-474C-9521-5BEB8711F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589" y="217255"/>
            <a:ext cx="7339513" cy="638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945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difference between WILL and GOING TO in English">
            <a:extLst>
              <a:ext uri="{FF2B5EF4-FFF2-40B4-BE49-F238E27FC236}">
                <a16:creationId xmlns:a16="http://schemas.microsoft.com/office/drawing/2014/main" id="{FD8A7C91-4F30-4527-B584-8AB59C881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10" y="0"/>
            <a:ext cx="85504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3896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Elementary</a:t>
            </a:r>
            <a:r>
              <a:rPr lang="es-MX" b="1" dirty="0"/>
              <a:t> </a:t>
            </a:r>
            <a:r>
              <a:rPr lang="es-MX" b="1" dirty="0" err="1"/>
              <a:t>Student’s</a:t>
            </a:r>
            <a:r>
              <a:rPr lang="es-MX" b="1" dirty="0"/>
              <a:t> </a:t>
            </a:r>
            <a:r>
              <a:rPr lang="es-MX" b="1" dirty="0" err="1"/>
              <a:t>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Elementary</a:t>
            </a:r>
            <a:r>
              <a:rPr lang="es-MX" b="1" dirty="0"/>
              <a:t> </a:t>
            </a:r>
            <a:r>
              <a:rPr lang="es-MX" b="1" dirty="0" err="1"/>
              <a:t>Workbook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>
                <a:hlinkClick r:id="rId2"/>
              </a:rPr>
              <a:t>https://www.ego4u.com/</a:t>
            </a:r>
            <a:endParaRPr lang="es-MX" dirty="0"/>
          </a:p>
          <a:p>
            <a:r>
              <a:rPr lang="es-MX" dirty="0">
                <a:hlinkClick r:id="rId3"/>
              </a:rPr>
              <a:t>http://www.perfect-english-grammar.com/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316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5EE7D-A6EC-4C68-A11F-1D02552AB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74915"/>
          </a:xfrm>
        </p:spPr>
        <p:txBody>
          <a:bodyPr/>
          <a:lstStyle/>
          <a:p>
            <a:pPr algn="ctr"/>
            <a:r>
              <a:rPr lang="en-GB" dirty="0"/>
              <a:t>Professions &amp; jobs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620D824F-D9E5-4C0E-9AD5-BD8F11CA9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111" y="1847849"/>
            <a:ext cx="2428875" cy="157162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943D6B32-F64B-4EDA-B47F-C9E71555A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546" y="1885952"/>
            <a:ext cx="1724025" cy="14001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314A301-FD1E-4C6D-B1A9-90858F653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205" y="4143374"/>
            <a:ext cx="1228725" cy="141922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28D3D7B-A747-466A-BA06-00E1D9977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7862" y="4029076"/>
            <a:ext cx="1495425" cy="1438275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217DA297-7017-4C73-A5BE-600EEA61F2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258" y="1885952"/>
            <a:ext cx="2028825" cy="136207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F3C4747-8BFD-4357-A0E4-51AF69890B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5381" y="4143374"/>
            <a:ext cx="2295525" cy="149542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F3F14AF3-1D32-4016-9BFE-7D2BE5909B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1475" y="4048126"/>
            <a:ext cx="1914525" cy="147637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1431B723-02B4-4C06-91A4-F8BABFA3E4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63034" y="1704980"/>
            <a:ext cx="2085974" cy="1647824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D616FD3-51E1-4F1E-A8C3-9AD5AAFD56A1}"/>
              </a:ext>
            </a:extLst>
          </p:cNvPr>
          <p:cNvSpPr txBox="1"/>
          <p:nvPr/>
        </p:nvSpPr>
        <p:spPr>
          <a:xfrm flipH="1">
            <a:off x="1261202" y="1217650"/>
            <a:ext cx="6025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INSTRUCTIONS: </a:t>
            </a:r>
            <a:r>
              <a:rPr lang="es-MX" dirty="0" err="1"/>
              <a:t>Label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occupations</a:t>
            </a:r>
            <a:r>
              <a:rPr lang="es-MX" dirty="0"/>
              <a:t>.</a:t>
            </a:r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235B8732-70FB-4D7D-854E-B5FB9E2AF6C2}"/>
              </a:ext>
            </a:extLst>
          </p:cNvPr>
          <p:cNvCxnSpPr>
            <a:cxnSpLocks/>
          </p:cNvCxnSpPr>
          <p:nvPr/>
        </p:nvCxnSpPr>
        <p:spPr>
          <a:xfrm>
            <a:off x="1845111" y="382905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7F841E8C-223C-42B0-BA4B-E3DB20877269}"/>
              </a:ext>
            </a:extLst>
          </p:cNvPr>
          <p:cNvCxnSpPr>
            <a:cxnSpLocks/>
          </p:cNvCxnSpPr>
          <p:nvPr/>
        </p:nvCxnSpPr>
        <p:spPr>
          <a:xfrm>
            <a:off x="7005546" y="38100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D7C7C136-43BC-4F79-83B8-20547BC22087}"/>
              </a:ext>
            </a:extLst>
          </p:cNvPr>
          <p:cNvCxnSpPr>
            <a:cxnSpLocks/>
          </p:cNvCxnSpPr>
          <p:nvPr/>
        </p:nvCxnSpPr>
        <p:spPr>
          <a:xfrm>
            <a:off x="4643258" y="382905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34B437BB-3641-410E-AECA-AB010CA5270D}"/>
              </a:ext>
            </a:extLst>
          </p:cNvPr>
          <p:cNvCxnSpPr>
            <a:cxnSpLocks/>
          </p:cNvCxnSpPr>
          <p:nvPr/>
        </p:nvCxnSpPr>
        <p:spPr>
          <a:xfrm>
            <a:off x="1845111" y="60579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35114E9A-CD25-459D-B5B4-D3B91BFD0588}"/>
              </a:ext>
            </a:extLst>
          </p:cNvPr>
          <p:cNvCxnSpPr>
            <a:cxnSpLocks/>
          </p:cNvCxnSpPr>
          <p:nvPr/>
        </p:nvCxnSpPr>
        <p:spPr>
          <a:xfrm>
            <a:off x="9191267" y="38100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1F5BCF56-C72B-4E2E-848D-4AC702669488}"/>
              </a:ext>
            </a:extLst>
          </p:cNvPr>
          <p:cNvCxnSpPr>
            <a:cxnSpLocks/>
          </p:cNvCxnSpPr>
          <p:nvPr/>
        </p:nvCxnSpPr>
        <p:spPr>
          <a:xfrm>
            <a:off x="6672083" y="60579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117B0559-9FA3-4433-8ABE-279C15EC77A9}"/>
              </a:ext>
            </a:extLst>
          </p:cNvPr>
          <p:cNvCxnSpPr>
            <a:cxnSpLocks/>
          </p:cNvCxnSpPr>
          <p:nvPr/>
        </p:nvCxnSpPr>
        <p:spPr>
          <a:xfrm>
            <a:off x="4273986" y="60579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C3925F1F-C976-42FD-A897-949AA28E57B3}"/>
              </a:ext>
            </a:extLst>
          </p:cNvPr>
          <p:cNvCxnSpPr>
            <a:cxnSpLocks/>
          </p:cNvCxnSpPr>
          <p:nvPr/>
        </p:nvCxnSpPr>
        <p:spPr>
          <a:xfrm>
            <a:off x="9063034" y="6057900"/>
            <a:ext cx="1869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8341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Guion explicativo para el empleo del material, con relación a los objetivos y contenidos del curso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000" dirty="0"/>
              <a:t>La asignatura de inglés 3 correspondiente al campo disciplinar de la Comunicación ubicándose en el </a:t>
            </a:r>
            <a:r>
              <a:rPr lang="es-MX" dirty="0"/>
              <a:t>cuarto</a:t>
            </a:r>
            <a:r>
              <a:rPr lang="es-MX" sz="2000" dirty="0"/>
              <a:t> semestre con el propósito general de </a:t>
            </a:r>
            <a:r>
              <a:rPr lang="es-MX" i="1" dirty="0"/>
              <a:t>Interactúa en el idioma inglés de forma oral y escrita, en situaciones sociales o académicas relacionadas con áreas de experiencia que le son especialmente familiares, para proporcionar información sobre sí mismo u obtener información de las personas que le rodean, pasatiempos, describir intereses, actividades rutinarias, actividades en progreso, aspectos de su pasado personal y del lugar en donde vive, eventos recientes, experiencias de vida; así como extraer información de distintas fuentes: visuales, auditivas y audiovisuales. . </a:t>
            </a:r>
            <a:r>
              <a:rPr lang="es-MX" sz="2000" i="1" dirty="0"/>
              <a:t>(programa de inglés 3, 2017).</a:t>
            </a:r>
          </a:p>
          <a:p>
            <a:pPr marL="0" indent="0">
              <a:buNone/>
            </a:pPr>
            <a:r>
              <a:rPr lang="es-MX" sz="2000" dirty="0"/>
              <a:t>El curso se compone de 4 módulos:</a:t>
            </a:r>
          </a:p>
          <a:p>
            <a:pPr marL="0" indent="0">
              <a:buNone/>
            </a:pPr>
            <a:r>
              <a:rPr lang="es-MX" sz="2000" dirty="0"/>
              <a:t>El primer módulo hace una revisión del futuro y 2 temas gramaticales contrastando sus usos y sus estructuras, el módulo dos trata de las experiencias de vida, el tercero modul</a:t>
            </a:r>
            <a:r>
              <a:rPr lang="es-MX" dirty="0"/>
              <a:t>o es un repaso del semestre anterior donde se contrastan qué hago habitualmente y lo que estoy haciendo en este momento</a:t>
            </a:r>
            <a:r>
              <a:rPr lang="es-MX" sz="2000" dirty="0"/>
              <a:t> y finalmente el modulo cuatro, trata de explicar momentos y acciones del pasado.</a:t>
            </a:r>
          </a:p>
          <a:p>
            <a:pPr marL="0" indent="0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2561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0661" y="1905000"/>
            <a:ext cx="10630146" cy="3953799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De forma más específica el módulo I “El mundo del trabajo” tiene como propósito: </a:t>
            </a:r>
            <a:r>
              <a:rPr lang="es-MX" sz="2400" i="1" dirty="0"/>
              <a:t>Asocia elementos lingüístico – comunicativos para que de manera oral o escrita exprese sus planes en el futuro y haga predicciones basadas en una situación familiar que le sea familiar. </a:t>
            </a:r>
          </a:p>
          <a:p>
            <a:pPr marL="0" indent="0">
              <a:buNone/>
            </a:pPr>
            <a:r>
              <a:rPr lang="es-MX" sz="2400" dirty="0"/>
              <a:t>Por lo que las presentes diapositivas se centran en el desarrollo de planes y decisiones espontaneas así como también sobre predicciones sobre el futuro basadas en evidencia. De la misma forma se revisa en vocabulario de profesiones y ocupaciones.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86224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Competencias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1309007"/>
            <a:ext cx="10178322" cy="4762500"/>
          </a:xfrm>
        </p:spPr>
        <p:txBody>
          <a:bodyPr>
            <a:noAutofit/>
          </a:bodyPr>
          <a:lstStyle/>
          <a:p>
            <a:r>
              <a:rPr lang="es-MX" sz="1400" dirty="0"/>
              <a:t>Competencia de la dimensión (perfil de egreso)</a:t>
            </a:r>
          </a:p>
          <a:p>
            <a:r>
              <a:rPr lang="es-MX" sz="1400" dirty="0"/>
              <a:t>COMPETENCIA DISCIPLINAR </a:t>
            </a:r>
          </a:p>
          <a:p>
            <a:pPr marL="0" indent="0">
              <a:buNone/>
            </a:pPr>
            <a:r>
              <a:rPr lang="es-MX" sz="1400" dirty="0"/>
              <a:t>Comunicación. Básica </a:t>
            </a:r>
          </a:p>
          <a:p>
            <a:pPr marL="0" indent="0">
              <a:buNone/>
            </a:pPr>
            <a:r>
              <a:rPr lang="es-MX" sz="14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marL="0" indent="0">
              <a:buNone/>
            </a:pPr>
            <a:r>
              <a:rPr lang="es-MX" sz="1400" dirty="0"/>
              <a:t>11. Se comunica en una lengua extranjera mediante un discurso lógico, oral o escrito, congruente con la situación comunicativa. </a:t>
            </a:r>
          </a:p>
          <a:p>
            <a:pPr marL="0" indent="0">
              <a:buNone/>
            </a:pPr>
            <a:r>
              <a:rPr lang="es-MX" sz="1400" dirty="0"/>
              <a:t>Extendida </a:t>
            </a:r>
          </a:p>
          <a:p>
            <a:pPr marL="0" indent="0">
              <a:buNone/>
            </a:pPr>
            <a:r>
              <a:rPr lang="es-MX" sz="1400" dirty="0"/>
              <a:t>9. Trasmite mensajes en una segunda lengua o lengua extranjera atendiéndolas características de contextos socioculturales diferentes. </a:t>
            </a:r>
          </a:p>
          <a:p>
            <a:r>
              <a:rPr lang="es-MX" sz="1400" dirty="0"/>
              <a:t>COMPETENCIA GENÉRICA </a:t>
            </a:r>
          </a:p>
          <a:p>
            <a:pPr marL="0" indent="0">
              <a:buNone/>
            </a:pPr>
            <a:r>
              <a:rPr lang="es-MX" sz="1400" dirty="0"/>
              <a:t>4 Escucha, interpreta y emite mensajes pertinentes en distintos contextos mediante la utilización de medios, códigos y herramientas apropiados. </a:t>
            </a:r>
          </a:p>
          <a:p>
            <a:pPr marL="0" indent="0">
              <a:buNone/>
            </a:pPr>
            <a:r>
              <a:rPr lang="es-MX" sz="1400" dirty="0"/>
              <a:t>4.4 Se comunica en una segunda lengua en situaciones cotidianas. </a:t>
            </a:r>
          </a:p>
          <a:p>
            <a:pPr marL="0" indent="0">
              <a:buNone/>
            </a:pPr>
            <a:r>
              <a:rPr lang="es-MX" sz="1400" dirty="0"/>
              <a:t>7. Aprende por iniciativa e interés propio a lo largo de la vida. </a:t>
            </a:r>
          </a:p>
          <a:p>
            <a:pPr marL="0" indent="0">
              <a:buNone/>
            </a:pPr>
            <a:r>
              <a:rPr lang="es-MX" sz="1400" dirty="0"/>
              <a:t>7.1 Define metas y da seguimiento a sus procesos de construcción de conocimiento. </a:t>
            </a:r>
          </a:p>
          <a:p>
            <a:pPr marL="0" indent="0">
              <a:buNone/>
            </a:pPr>
            <a:r>
              <a:rPr lang="es-MX" sz="1400" dirty="0"/>
              <a:t>10. Mantiene una actitud respetuosa hacia la interculturalidad y la diversidad de creencias, valores, ideas y prácticas sociales. </a:t>
            </a:r>
          </a:p>
          <a:p>
            <a:pPr marL="0" indent="0">
              <a:buNone/>
            </a:pPr>
            <a:r>
              <a:rPr lang="es-MX" sz="1400" dirty="0"/>
              <a:t>10.2 Dialoga y aprende de personas con distintos puntos de vista y tradiciones culturales mediante la ubicación de sus propias circunstancias en un contexto más amplio. </a:t>
            </a:r>
          </a:p>
        </p:txBody>
      </p:sp>
    </p:spTree>
    <p:extLst>
      <p:ext uri="{BB962C8B-B14F-4D97-AF65-F5344CB8AC3E}">
        <p14:creationId xmlns:p14="http://schemas.microsoft.com/office/powerpoint/2010/main" val="1847772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Módulo 1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893420"/>
              </p:ext>
            </p:extLst>
          </p:nvPr>
        </p:nvGraphicFramePr>
        <p:xfrm>
          <a:off x="581025" y="1772920"/>
          <a:ext cx="1102995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TEMA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Planes para el futuro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Uso de la lengua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 going to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Vocabulario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-jobs and work  </a:t>
                      </a:r>
                    </a:p>
                    <a:p>
                      <a:r>
                        <a:rPr lang="en-US" dirty="0"/>
                        <a:t>Suffixes </a:t>
                      </a:r>
                      <a:r>
                        <a:rPr lang="en-US" dirty="0" err="1"/>
                        <a:t>er</a:t>
                      </a:r>
                      <a:r>
                        <a:rPr lang="en-US" dirty="0"/>
                        <a:t>, or, </a:t>
                      </a:r>
                      <a:r>
                        <a:rPr lang="en-US" dirty="0" err="1"/>
                        <a:t>ist</a:t>
                      </a:r>
                      <a:r>
                        <a:rPr lang="en-US" dirty="0"/>
                        <a:t>  </a:t>
                      </a:r>
                    </a:p>
                    <a:p>
                      <a:r>
                        <a:rPr lang="en-US" dirty="0"/>
                        <a:t>Compound nouns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3 Marcador de contenido">
            <a:extLst>
              <a:ext uri="{FF2B5EF4-FFF2-40B4-BE49-F238E27FC236}">
                <a16:creationId xmlns:a16="http://schemas.microsoft.com/office/drawing/2014/main" id="{570324E1-E3E4-4989-879A-B5549B6CED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502734"/>
              </p:ext>
            </p:extLst>
          </p:nvPr>
        </p:nvGraphicFramePr>
        <p:xfrm>
          <a:off x="581025" y="3429000"/>
          <a:ext cx="1102995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TEMA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Predicciones hacia el futuro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Uso de la lengua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Will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Vocabulario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planes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966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61720F6-0C16-4CCD-96F9-C9D737456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0" y="1504156"/>
            <a:ext cx="2238375" cy="17621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48FD28D-1E30-44F4-AED2-5771108EE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370" y="1553369"/>
            <a:ext cx="2028825" cy="166687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E1A3326-AACB-4804-B117-F6086BA41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243" y="1654968"/>
            <a:ext cx="1838325" cy="16859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46FEB39-EAF1-4C59-9F0D-22397C1A7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950" y="3962400"/>
            <a:ext cx="1438275" cy="16478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6479218-E650-402F-839D-CF449653A6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9325" y="3920331"/>
            <a:ext cx="1914525" cy="16859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C322DC-4572-4B1F-B054-C42C4D1AB8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6639" y="3825081"/>
            <a:ext cx="1343025" cy="1781175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A5832071-C8CA-4F6C-B5F7-D0AD38D83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0950" y="382588"/>
            <a:ext cx="10179050" cy="1492250"/>
          </a:xfrm>
        </p:spPr>
        <p:txBody>
          <a:bodyPr/>
          <a:lstStyle/>
          <a:p>
            <a:pPr algn="ctr"/>
            <a:r>
              <a:rPr lang="en-GB" dirty="0"/>
              <a:t>Professions &amp; jobs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BD8E162-9035-48E8-ACF5-CCFE954751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2453" y="3948905"/>
            <a:ext cx="2276475" cy="162877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7ED7025-F25A-4FEA-A4F3-591DDA2A96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0408" y="1553369"/>
            <a:ext cx="2446037" cy="187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3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FA957A-A695-40A8-BACE-54018EF03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89215"/>
          </a:xfrm>
        </p:spPr>
        <p:txBody>
          <a:bodyPr/>
          <a:lstStyle/>
          <a:p>
            <a:pPr algn="ctr"/>
            <a:r>
              <a:rPr lang="es-MX" dirty="0"/>
              <a:t>-ER / -OR / -IST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515F3A46-87D6-4E26-BA75-543923371D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512771"/>
              </p:ext>
            </p:extLst>
          </p:nvPr>
        </p:nvGraphicFramePr>
        <p:xfrm>
          <a:off x="2076450" y="2571750"/>
          <a:ext cx="81724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4150">
                  <a:extLst>
                    <a:ext uri="{9D8B030D-6E8A-4147-A177-3AD203B41FA5}">
                      <a16:colId xmlns:a16="http://schemas.microsoft.com/office/drawing/2014/main" val="1275043095"/>
                    </a:ext>
                  </a:extLst>
                </a:gridCol>
                <a:gridCol w="2724150">
                  <a:extLst>
                    <a:ext uri="{9D8B030D-6E8A-4147-A177-3AD203B41FA5}">
                      <a16:colId xmlns:a16="http://schemas.microsoft.com/office/drawing/2014/main" val="1721876664"/>
                    </a:ext>
                  </a:extLst>
                </a:gridCol>
                <a:gridCol w="2724150">
                  <a:extLst>
                    <a:ext uri="{9D8B030D-6E8A-4147-A177-3AD203B41FA5}">
                      <a16:colId xmlns:a16="http://schemas.microsoft.com/office/drawing/2014/main" val="3168212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-ER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-OR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-IST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428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40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836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938474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308F2BE-2782-4923-A7B8-5AA578A0D2C2}"/>
              </a:ext>
            </a:extLst>
          </p:cNvPr>
          <p:cNvSpPr txBox="1"/>
          <p:nvPr/>
        </p:nvSpPr>
        <p:spPr>
          <a:xfrm>
            <a:off x="1390650" y="1562100"/>
            <a:ext cx="977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INTRUCTIONS:  </a:t>
            </a:r>
            <a:r>
              <a:rPr lang="es-MX" dirty="0" err="1"/>
              <a:t>Transform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words</a:t>
            </a:r>
            <a:r>
              <a:rPr lang="es-MX" dirty="0"/>
              <a:t> </a:t>
            </a:r>
            <a:r>
              <a:rPr lang="es-MX" dirty="0" err="1"/>
              <a:t>below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créate </a:t>
            </a:r>
            <a:r>
              <a:rPr lang="es-MX" dirty="0" err="1"/>
              <a:t>professions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</a:t>
            </a:r>
            <a:r>
              <a:rPr lang="es-MX" dirty="0" err="1"/>
              <a:t>adding</a:t>
            </a:r>
            <a:r>
              <a:rPr lang="es-MX" dirty="0"/>
              <a:t> –</a:t>
            </a:r>
            <a:r>
              <a:rPr lang="es-MX" dirty="0" err="1"/>
              <a:t>or</a:t>
            </a:r>
            <a:r>
              <a:rPr lang="es-MX" dirty="0"/>
              <a:t> /-</a:t>
            </a:r>
            <a:r>
              <a:rPr lang="es-MX" dirty="0" err="1"/>
              <a:t>er</a:t>
            </a:r>
            <a:r>
              <a:rPr lang="es-MX" dirty="0"/>
              <a:t> /-</a:t>
            </a:r>
            <a:r>
              <a:rPr lang="es-MX" dirty="0" err="1"/>
              <a:t>ist</a:t>
            </a:r>
            <a:r>
              <a:rPr lang="es-MX" dirty="0"/>
              <a:t>  and </a:t>
            </a:r>
            <a:r>
              <a:rPr lang="es-MX" dirty="0" err="1"/>
              <a:t>write</a:t>
            </a:r>
            <a:r>
              <a:rPr lang="es-MX" dirty="0"/>
              <a:t> </a:t>
            </a:r>
            <a:r>
              <a:rPr lang="es-MX" dirty="0" err="1"/>
              <a:t>them</a:t>
            </a:r>
            <a:r>
              <a:rPr lang="es-MX" dirty="0"/>
              <a:t> 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correct</a:t>
            </a:r>
            <a:r>
              <a:rPr lang="es-MX" dirty="0"/>
              <a:t> </a:t>
            </a:r>
            <a:r>
              <a:rPr lang="es-MX" dirty="0" err="1"/>
              <a:t>space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chart.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ACEB7C3-4C29-478B-93B3-9AF05FA8C79A}"/>
              </a:ext>
            </a:extLst>
          </p:cNvPr>
          <p:cNvSpPr txBox="1"/>
          <p:nvPr/>
        </p:nvSpPr>
        <p:spPr>
          <a:xfrm>
            <a:off x="2628900" y="4133850"/>
            <a:ext cx="733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WRITE		* SCIENCE		* CONDUCT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GOVERN		* SING			* 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BIOLOGY		* INVENT		* NOVEL</a:t>
            </a:r>
          </a:p>
        </p:txBody>
      </p:sp>
    </p:spTree>
    <p:extLst>
      <p:ext uri="{BB962C8B-B14F-4D97-AF65-F5344CB8AC3E}">
        <p14:creationId xmlns:p14="http://schemas.microsoft.com/office/powerpoint/2010/main" val="39169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FA957A-A695-40A8-BACE-54018EF03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89215"/>
          </a:xfrm>
        </p:spPr>
        <p:txBody>
          <a:bodyPr/>
          <a:lstStyle/>
          <a:p>
            <a:pPr algn="ctr"/>
            <a:r>
              <a:rPr lang="es-MX" dirty="0"/>
              <a:t>-ER / -OR / -IST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515F3A46-87D6-4E26-BA75-543923371D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136116"/>
              </p:ext>
            </p:extLst>
          </p:nvPr>
        </p:nvGraphicFramePr>
        <p:xfrm>
          <a:off x="2076450" y="2571750"/>
          <a:ext cx="81724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4150">
                  <a:extLst>
                    <a:ext uri="{9D8B030D-6E8A-4147-A177-3AD203B41FA5}">
                      <a16:colId xmlns:a16="http://schemas.microsoft.com/office/drawing/2014/main" val="1275043095"/>
                    </a:ext>
                  </a:extLst>
                </a:gridCol>
                <a:gridCol w="2724150">
                  <a:extLst>
                    <a:ext uri="{9D8B030D-6E8A-4147-A177-3AD203B41FA5}">
                      <a16:colId xmlns:a16="http://schemas.microsoft.com/office/drawing/2014/main" val="1721876664"/>
                    </a:ext>
                  </a:extLst>
                </a:gridCol>
                <a:gridCol w="2724150">
                  <a:extLst>
                    <a:ext uri="{9D8B030D-6E8A-4147-A177-3AD203B41FA5}">
                      <a16:colId xmlns:a16="http://schemas.microsoft.com/office/drawing/2014/main" val="3168212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-ER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-OR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-IST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428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WRITER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NOVELIST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40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INVENTOR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BIOLOGIST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836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DANCER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GOVERNOR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SCIENTIST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938474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308F2BE-2782-4923-A7B8-5AA578A0D2C2}"/>
              </a:ext>
            </a:extLst>
          </p:cNvPr>
          <p:cNvSpPr txBox="1"/>
          <p:nvPr/>
        </p:nvSpPr>
        <p:spPr>
          <a:xfrm>
            <a:off x="1390650" y="1562100"/>
            <a:ext cx="977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INTRUCTIONS:  </a:t>
            </a:r>
            <a:r>
              <a:rPr lang="es-MX" dirty="0" err="1"/>
              <a:t>Transform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words</a:t>
            </a:r>
            <a:r>
              <a:rPr lang="es-MX" dirty="0"/>
              <a:t> </a:t>
            </a:r>
            <a:r>
              <a:rPr lang="es-MX" dirty="0" err="1"/>
              <a:t>below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créate </a:t>
            </a:r>
            <a:r>
              <a:rPr lang="es-MX" dirty="0" err="1"/>
              <a:t>professions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</a:t>
            </a:r>
            <a:r>
              <a:rPr lang="es-MX" dirty="0" err="1"/>
              <a:t>adding</a:t>
            </a:r>
            <a:r>
              <a:rPr lang="es-MX" dirty="0"/>
              <a:t> –</a:t>
            </a:r>
            <a:r>
              <a:rPr lang="es-MX" dirty="0" err="1"/>
              <a:t>or</a:t>
            </a:r>
            <a:r>
              <a:rPr lang="es-MX" dirty="0"/>
              <a:t> /-</a:t>
            </a:r>
            <a:r>
              <a:rPr lang="es-MX" dirty="0" err="1"/>
              <a:t>er</a:t>
            </a:r>
            <a:r>
              <a:rPr lang="es-MX" dirty="0"/>
              <a:t> /-</a:t>
            </a:r>
            <a:r>
              <a:rPr lang="es-MX" dirty="0" err="1"/>
              <a:t>ist</a:t>
            </a:r>
            <a:r>
              <a:rPr lang="es-MX" dirty="0"/>
              <a:t>  and </a:t>
            </a:r>
            <a:r>
              <a:rPr lang="es-MX" dirty="0" err="1"/>
              <a:t>write</a:t>
            </a:r>
            <a:r>
              <a:rPr lang="es-MX" dirty="0"/>
              <a:t> </a:t>
            </a:r>
            <a:r>
              <a:rPr lang="es-MX" dirty="0" err="1"/>
              <a:t>them</a:t>
            </a:r>
            <a:r>
              <a:rPr lang="es-MX" dirty="0"/>
              <a:t> 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correct</a:t>
            </a:r>
            <a:r>
              <a:rPr lang="es-MX" dirty="0"/>
              <a:t> </a:t>
            </a:r>
            <a:r>
              <a:rPr lang="es-MX" dirty="0" err="1"/>
              <a:t>space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chart.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ACEB7C3-4C29-478B-93B3-9AF05FA8C79A}"/>
              </a:ext>
            </a:extLst>
          </p:cNvPr>
          <p:cNvSpPr txBox="1"/>
          <p:nvPr/>
        </p:nvSpPr>
        <p:spPr>
          <a:xfrm>
            <a:off x="2628900" y="4133850"/>
            <a:ext cx="733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WRITE		* SCIENCE		* CONDUCT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GOVERN		* SING			* 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BIOLOGY		* INVENT		* NOVEL</a:t>
            </a:r>
          </a:p>
        </p:txBody>
      </p:sp>
    </p:spTree>
    <p:extLst>
      <p:ext uri="{BB962C8B-B14F-4D97-AF65-F5344CB8AC3E}">
        <p14:creationId xmlns:p14="http://schemas.microsoft.com/office/powerpoint/2010/main" val="215859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139FF5F-9A9A-4CB1-AFDC-B1CB4C2EA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09362"/>
            <a:ext cx="5823284" cy="614863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F2CB308-BB83-4A2E-80D6-CED1CCC15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285" y="709362"/>
            <a:ext cx="5823284" cy="614863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CA3049C-34E0-4488-8400-71250309D667}"/>
              </a:ext>
            </a:extLst>
          </p:cNvPr>
          <p:cNvSpPr txBox="1"/>
          <p:nvPr/>
        </p:nvSpPr>
        <p:spPr>
          <a:xfrm>
            <a:off x="1074821" y="224589"/>
            <a:ext cx="8887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INSTRUCTIONS:  Complete </a:t>
            </a:r>
            <a:r>
              <a:rPr lang="es-MX" dirty="0" err="1"/>
              <a:t>the</a:t>
            </a:r>
            <a:r>
              <a:rPr lang="es-MX" dirty="0"/>
              <a:t> gaps </a:t>
            </a:r>
            <a:r>
              <a:rPr lang="es-MX" dirty="0" err="1"/>
              <a:t>with</a:t>
            </a:r>
            <a:r>
              <a:rPr lang="es-MX" dirty="0"/>
              <a:t> a </a:t>
            </a:r>
            <a:r>
              <a:rPr lang="es-MX" dirty="0" err="1"/>
              <a:t>profession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/>
              <a:t>best</a:t>
            </a:r>
            <a:r>
              <a:rPr lang="es-MX" dirty="0"/>
              <a:t> </a:t>
            </a:r>
            <a:r>
              <a:rPr lang="es-MX" dirty="0" err="1"/>
              <a:t>fits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description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2552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139FF5F-9A9A-4CB1-AFDC-B1CB4C2EA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09362"/>
            <a:ext cx="5823284" cy="614863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F2CB308-BB83-4A2E-80D6-CED1CCC15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285" y="728913"/>
            <a:ext cx="5823284" cy="614863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CA3049C-34E0-4488-8400-71250309D667}"/>
              </a:ext>
            </a:extLst>
          </p:cNvPr>
          <p:cNvSpPr txBox="1"/>
          <p:nvPr/>
        </p:nvSpPr>
        <p:spPr>
          <a:xfrm>
            <a:off x="1074821" y="224589"/>
            <a:ext cx="8887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INSTRUCTIONS:  Complete </a:t>
            </a:r>
            <a:r>
              <a:rPr lang="es-MX" dirty="0" err="1"/>
              <a:t>the</a:t>
            </a:r>
            <a:r>
              <a:rPr lang="es-MX" dirty="0"/>
              <a:t> gaps </a:t>
            </a:r>
            <a:r>
              <a:rPr lang="es-MX" dirty="0" err="1"/>
              <a:t>with</a:t>
            </a:r>
            <a:r>
              <a:rPr lang="es-MX" dirty="0"/>
              <a:t> a </a:t>
            </a:r>
            <a:r>
              <a:rPr lang="es-MX" dirty="0" err="1"/>
              <a:t>profession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/>
              <a:t>best</a:t>
            </a:r>
            <a:r>
              <a:rPr lang="es-MX" dirty="0"/>
              <a:t> </a:t>
            </a:r>
            <a:r>
              <a:rPr lang="es-MX" dirty="0" err="1"/>
              <a:t>fits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description</a:t>
            </a:r>
            <a:r>
              <a:rPr lang="es-MX" dirty="0"/>
              <a:t>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EE209E4-2536-488F-84B0-4BE33060184F}"/>
              </a:ext>
            </a:extLst>
          </p:cNvPr>
          <p:cNvSpPr txBox="1"/>
          <p:nvPr/>
        </p:nvSpPr>
        <p:spPr>
          <a:xfrm>
            <a:off x="3785937" y="834189"/>
            <a:ext cx="101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musician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B681220-3DB9-47F4-A863-0E4D2754A482}"/>
              </a:ext>
            </a:extLst>
          </p:cNvPr>
          <p:cNvSpPr txBox="1"/>
          <p:nvPr/>
        </p:nvSpPr>
        <p:spPr>
          <a:xfrm>
            <a:off x="1507958" y="3011542"/>
            <a:ext cx="97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cook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57ED151-0C92-4D58-B66D-B1A77D875741}"/>
              </a:ext>
            </a:extLst>
          </p:cNvPr>
          <p:cNvSpPr txBox="1"/>
          <p:nvPr/>
        </p:nvSpPr>
        <p:spPr>
          <a:xfrm>
            <a:off x="3577389" y="3011542"/>
            <a:ext cx="97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doctor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8FA4BC1-C9FA-46F3-A549-CA4EEFFC51F0}"/>
              </a:ext>
            </a:extLst>
          </p:cNvPr>
          <p:cNvSpPr txBox="1"/>
          <p:nvPr/>
        </p:nvSpPr>
        <p:spPr>
          <a:xfrm>
            <a:off x="850232" y="4764505"/>
            <a:ext cx="97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butcher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45EA43-4B30-4298-97DC-37614FBB31A2}"/>
              </a:ext>
            </a:extLst>
          </p:cNvPr>
          <p:cNvSpPr txBox="1"/>
          <p:nvPr/>
        </p:nvSpPr>
        <p:spPr>
          <a:xfrm>
            <a:off x="3577389" y="4908885"/>
            <a:ext cx="97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dentist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73EB8B8-5760-4C6F-8E50-5BE150568BDD}"/>
              </a:ext>
            </a:extLst>
          </p:cNvPr>
          <p:cNvSpPr txBox="1"/>
          <p:nvPr/>
        </p:nvSpPr>
        <p:spPr>
          <a:xfrm>
            <a:off x="7860632" y="1018855"/>
            <a:ext cx="930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teacher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40AB2FF-187E-46D2-9178-C5B4191E3054}"/>
              </a:ext>
            </a:extLst>
          </p:cNvPr>
          <p:cNvSpPr txBox="1"/>
          <p:nvPr/>
        </p:nvSpPr>
        <p:spPr>
          <a:xfrm>
            <a:off x="6144126" y="3705727"/>
            <a:ext cx="99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baker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6AC1E78-B52B-4C45-9459-053614641AB4}"/>
              </a:ext>
            </a:extLst>
          </p:cNvPr>
          <p:cNvSpPr txBox="1"/>
          <p:nvPr/>
        </p:nvSpPr>
        <p:spPr>
          <a:xfrm>
            <a:off x="10154653" y="2005263"/>
            <a:ext cx="78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pilot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B3AF822-70C2-4EEA-A043-8196119533D3}"/>
              </a:ext>
            </a:extLst>
          </p:cNvPr>
          <p:cNvSpPr txBox="1"/>
          <p:nvPr/>
        </p:nvSpPr>
        <p:spPr>
          <a:xfrm>
            <a:off x="10154653" y="3882189"/>
            <a:ext cx="99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painter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7DD1F7D-1EB7-42F9-95BA-DBA81C7325A0}"/>
              </a:ext>
            </a:extLst>
          </p:cNvPr>
          <p:cNvSpPr txBox="1"/>
          <p:nvPr/>
        </p:nvSpPr>
        <p:spPr>
          <a:xfrm>
            <a:off x="6673516" y="5502442"/>
            <a:ext cx="78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vet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0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33700" y="1855305"/>
            <a:ext cx="6742970" cy="3485322"/>
          </a:xfrm>
        </p:spPr>
        <p:txBody>
          <a:bodyPr/>
          <a:lstStyle/>
          <a:p>
            <a:r>
              <a:rPr lang="en-US" sz="8800" dirty="0">
                <a:solidFill>
                  <a:schemeClr val="tx1"/>
                </a:solidFill>
              </a:rPr>
              <a:t>Be going to</a:t>
            </a:r>
            <a:br>
              <a:rPr lang="en-US" sz="8800" dirty="0">
                <a:solidFill>
                  <a:schemeClr val="tx1"/>
                </a:solidFill>
              </a:rPr>
            </a:br>
            <a:br>
              <a:rPr lang="en-US" sz="8800" dirty="0">
                <a:solidFill>
                  <a:schemeClr val="tx1"/>
                </a:solidFill>
              </a:rPr>
            </a:br>
            <a:r>
              <a:rPr lang="en-US" sz="8800" dirty="0">
                <a:solidFill>
                  <a:schemeClr val="tx1"/>
                </a:solidFill>
              </a:rPr>
              <a:t> will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156245471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Personalizado 6">
      <a:dk1>
        <a:sysClr val="windowText" lastClr="000000"/>
      </a:dk1>
      <a:lt1>
        <a:sysClr val="window" lastClr="FFFFFF"/>
      </a:lt1>
      <a:dk2>
        <a:srgbClr val="505046"/>
      </a:dk2>
      <a:lt2>
        <a:srgbClr val="FFFFFF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548</TotalTime>
  <Words>1582</Words>
  <Application>Microsoft Office PowerPoint</Application>
  <PresentationFormat>Panorámica</PresentationFormat>
  <Paragraphs>226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Arial</vt:lpstr>
      <vt:lpstr>Arial Black</vt:lpstr>
      <vt:lpstr>Bahnschrift</vt:lpstr>
      <vt:lpstr>Bahnschrift Light</vt:lpstr>
      <vt:lpstr>Gill Sans MT</vt:lpstr>
      <vt:lpstr>Impact</vt:lpstr>
      <vt:lpstr>Tempus Sans ITC</vt:lpstr>
      <vt:lpstr>Badge</vt:lpstr>
      <vt:lpstr>Presentación de PowerPoint</vt:lpstr>
      <vt:lpstr>JOBS  (-ER/-OR/-IST)</vt:lpstr>
      <vt:lpstr>Professions &amp; jobs</vt:lpstr>
      <vt:lpstr>Professions &amp; jobs</vt:lpstr>
      <vt:lpstr>-ER / -OR / -IST</vt:lpstr>
      <vt:lpstr>-ER / -OR / -IST</vt:lpstr>
      <vt:lpstr>Presentación de PowerPoint</vt:lpstr>
      <vt:lpstr>Presentación de PowerPoint</vt:lpstr>
      <vt:lpstr>Be going to   will</vt:lpstr>
      <vt:lpstr> </vt:lpstr>
      <vt:lpstr>How? Personal pronouns  </vt:lpstr>
      <vt:lpstr>Examples: </vt:lpstr>
      <vt:lpstr>WILL  We use will to talk about decisions made at the moment of speaking.</vt:lpstr>
      <vt:lpstr>How? Personal pronouns  </vt:lpstr>
      <vt:lpstr>Examples: </vt:lpstr>
      <vt:lpstr>Going to and will with jobs</vt:lpstr>
      <vt:lpstr>Going to and will with jobs</vt:lpstr>
      <vt:lpstr>Examples: </vt:lpstr>
      <vt:lpstr>Exercises try to find the missing word in the following sentences  </vt:lpstr>
      <vt:lpstr>Exercises try to find the missing word in the following sentences  </vt:lpstr>
      <vt:lpstr> </vt:lpstr>
      <vt:lpstr>examples</vt:lpstr>
      <vt:lpstr> </vt:lpstr>
      <vt:lpstr>examples</vt:lpstr>
      <vt:lpstr>Going to and will</vt:lpstr>
      <vt:lpstr>exercises</vt:lpstr>
      <vt:lpstr>Presentación de PowerPoint</vt:lpstr>
      <vt:lpstr>Presentación de PowerPoint</vt:lpstr>
      <vt:lpstr>referencias</vt:lpstr>
      <vt:lpstr>Guion explicativo para el empleo del material, con relación a los objetivos y contenidos del curso</vt:lpstr>
      <vt:lpstr>Presentación de PowerPoint</vt:lpstr>
      <vt:lpstr>Competencias</vt:lpstr>
      <vt:lpstr>Módulo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PLans</dc:title>
  <dc:creator>Bell G</dc:creator>
  <cp:lastModifiedBy>ACER</cp:lastModifiedBy>
  <cp:revision>63</cp:revision>
  <dcterms:created xsi:type="dcterms:W3CDTF">2019-02-11T02:20:53Z</dcterms:created>
  <dcterms:modified xsi:type="dcterms:W3CDTF">2019-10-01T04:07:13Z</dcterms:modified>
</cp:coreProperties>
</file>