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2" r:id="rId1"/>
  </p:sldMasterIdLst>
  <p:sldIdLst>
    <p:sldId id="275" r:id="rId2"/>
    <p:sldId id="256" r:id="rId3"/>
    <p:sldId id="257" r:id="rId4"/>
    <p:sldId id="270" r:id="rId5"/>
    <p:sldId id="259" r:id="rId6"/>
    <p:sldId id="317" r:id="rId7"/>
    <p:sldId id="266" r:id="rId8"/>
    <p:sldId id="267" r:id="rId9"/>
    <p:sldId id="268" r:id="rId10"/>
    <p:sldId id="258" r:id="rId11"/>
    <p:sldId id="260" r:id="rId12"/>
    <p:sldId id="261" r:id="rId13"/>
    <p:sldId id="281" r:id="rId14"/>
    <p:sldId id="273" r:id="rId15"/>
    <p:sldId id="272" r:id="rId16"/>
    <p:sldId id="274" r:id="rId17"/>
    <p:sldId id="277" r:id="rId18"/>
    <p:sldId id="262" r:id="rId19"/>
    <p:sldId id="279" r:id="rId20"/>
    <p:sldId id="285" r:id="rId21"/>
    <p:sldId id="263" r:id="rId22"/>
    <p:sldId id="283" r:id="rId23"/>
    <p:sldId id="269" r:id="rId24"/>
    <p:sldId id="318" r:id="rId25"/>
    <p:sldId id="319" r:id="rId26"/>
    <p:sldId id="311" r:id="rId27"/>
    <p:sldId id="312" r:id="rId28"/>
    <p:sldId id="313" r:id="rId29"/>
    <p:sldId id="314" r:id="rId30"/>
    <p:sldId id="31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4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53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66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188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33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06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17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5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60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5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0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77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3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07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3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1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02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7E3912-6D4A-4D23-89E5-840FD9811FB5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85CDA0-7468-4BA9-AA68-5162FDB23A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4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  <p:sldLayoutId id="2147484094" r:id="rId12"/>
    <p:sldLayoutId id="2147484095" r:id="rId13"/>
    <p:sldLayoutId id="2147484096" r:id="rId14"/>
    <p:sldLayoutId id="2147484097" r:id="rId15"/>
    <p:sldLayoutId id="2147484098" r:id="rId16"/>
    <p:sldLayoutId id="214748409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fect-english-grammar.com/" TargetMode="External"/><Relationship Id="rId2" Type="http://schemas.openxmlformats.org/officeDocument/2006/relationships/hyperlink" Target="https://www.ego4u.com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12E62412-D007-4E71-A79F-72D8A4B11685}"/>
              </a:ext>
            </a:extLst>
          </p:cNvPr>
          <p:cNvSpPr/>
          <p:nvPr/>
        </p:nvSpPr>
        <p:spPr>
          <a:xfrm>
            <a:off x="1524000" y="267423"/>
            <a:ext cx="1037645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600" dirty="0"/>
              <a:t>UNIVERSIDAD AUTÓNOMA DEL ESTADO DE MÉXICO</a:t>
            </a:r>
          </a:p>
          <a:p>
            <a:pPr algn="ctr"/>
            <a:r>
              <a:rPr lang="es-MX" sz="2600" dirty="0"/>
              <a:t>PLANTEL “LIC. ADOLFO LÓPEZ MATEOS” DE LA ESCUELA PREPARATORIA</a:t>
            </a:r>
          </a:p>
          <a:p>
            <a:endParaRPr lang="es-MX" sz="2600" dirty="0"/>
          </a:p>
          <a:p>
            <a:pPr algn="just"/>
            <a:endParaRPr lang="es-MX" sz="2600" dirty="0"/>
          </a:p>
          <a:p>
            <a:pPr algn="just"/>
            <a:r>
              <a:rPr lang="es-MX" sz="2600" dirty="0"/>
              <a:t>TÍTULO: MODULO II “MIS EXPERIENCIAS”</a:t>
            </a:r>
          </a:p>
          <a:p>
            <a:pPr algn="just"/>
            <a:r>
              <a:rPr lang="es-MX" sz="2600" dirty="0"/>
              <a:t>TEMAS: DESCRIPCIÓN DE EXPERIENCIAS</a:t>
            </a:r>
          </a:p>
          <a:p>
            <a:pPr algn="just"/>
            <a:r>
              <a:rPr lang="es-MX" sz="2600" dirty="0"/>
              <a:t>PROGRAMA EDUCATIVO:  INGLÉS 3</a:t>
            </a:r>
          </a:p>
          <a:p>
            <a:pPr algn="just"/>
            <a:r>
              <a:rPr lang="es-MX" sz="2600" dirty="0"/>
              <a:t>NIVEL EDUCATIVO DONDE SE IMPARTE: MEDIO SUPERIOR DE LA </a:t>
            </a:r>
            <a:r>
              <a:rPr lang="es-MX" sz="2600" dirty="0" err="1"/>
              <a:t>UAEMéx</a:t>
            </a:r>
            <a:r>
              <a:rPr lang="es-MX" sz="2600" dirty="0"/>
              <a:t>.</a:t>
            </a:r>
          </a:p>
          <a:p>
            <a:pPr algn="just"/>
            <a:r>
              <a:rPr lang="es-MX" sz="2600" dirty="0"/>
              <a:t>SEMESTRE: TERCERO CBU 2015</a:t>
            </a:r>
          </a:p>
          <a:p>
            <a:pPr algn="just"/>
            <a:endParaRPr lang="es-MX" sz="2600" dirty="0"/>
          </a:p>
          <a:p>
            <a:pPr algn="just"/>
            <a:endParaRPr lang="es-MX" sz="2600" dirty="0"/>
          </a:p>
          <a:p>
            <a:pPr algn="just"/>
            <a:r>
              <a:rPr lang="es-MX" sz="2600" dirty="0"/>
              <a:t>RESPONSABLE DE LA ELABORACIÓN: </a:t>
            </a:r>
            <a:r>
              <a:rPr lang="es-MX" sz="2600" b="1" dirty="0"/>
              <a:t>M.EN P. E. N.M.S. ALMA ROSA LARA CONTRERAS, PROFESORA DE ASIGNATURA.</a:t>
            </a:r>
          </a:p>
        </p:txBody>
      </p:sp>
    </p:spTree>
    <p:extLst>
      <p:ext uri="{BB962C8B-B14F-4D97-AF65-F5344CB8AC3E}">
        <p14:creationId xmlns:p14="http://schemas.microsoft.com/office/powerpoint/2010/main" val="3528632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982" y="680547"/>
            <a:ext cx="10250905" cy="3584713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>
                <a:latin typeface="Arial Rounded MT Bold" panose="020F0704030504030204" pitchFamily="34" charset="0"/>
              </a:rPr>
              <a:t>The present perfect tense is used with words or expressions of 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Arial Rounded MT Bold" panose="020F0704030504030204" pitchFamily="34" charset="0"/>
              </a:rPr>
              <a:t>unfinished time.</a:t>
            </a:r>
            <a:endParaRPr lang="en-US" sz="2400" dirty="0"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r>
              <a:rPr lang="en-US" sz="2400" dirty="0">
                <a:latin typeface="Arial Rounded MT Bold" panose="020F0704030504030204" pitchFamily="34" charset="0"/>
              </a:rPr>
              <a:t>Unfinished time started in the past and continues into the present.</a:t>
            </a:r>
          </a:p>
          <a:p>
            <a:pPr marL="0" indent="0" algn="ctr">
              <a:buNone/>
            </a:pPr>
            <a:r>
              <a:rPr lang="en-US" sz="2400" dirty="0">
                <a:latin typeface="Arial Rounded MT Bold" panose="020F0704030504030204" pitchFamily="34" charset="0"/>
              </a:rPr>
              <a:t> (So, </a:t>
            </a:r>
            <a:r>
              <a:rPr lang="en-US" sz="2400" dirty="0">
                <a:solidFill>
                  <a:srgbClr val="DC4C34"/>
                </a:solidFill>
                <a:latin typeface="Arial Rounded MT Bold" panose="020F0704030504030204" pitchFamily="34" charset="0"/>
              </a:rPr>
              <a:t>this week</a:t>
            </a:r>
            <a:r>
              <a:rPr lang="en-US" sz="2400" dirty="0">
                <a:latin typeface="Arial Rounded MT Bold" panose="020F0704030504030204" pitchFamily="34" charset="0"/>
              </a:rPr>
              <a:t>, for example, means all the days so far this week </a:t>
            </a:r>
            <a:r>
              <a:rPr lang="en-US" sz="2400" dirty="0">
                <a:solidFill>
                  <a:srgbClr val="DC4C34"/>
                </a:solidFill>
                <a:latin typeface="Arial Rounded MT Bold" panose="020F0704030504030204" pitchFamily="34" charset="0"/>
              </a:rPr>
              <a:t>including today</a:t>
            </a:r>
            <a:r>
              <a:rPr lang="en-US" sz="2400" dirty="0">
                <a:latin typeface="Arial Rounded MT Bold" panose="020F0704030504030204" pitchFamily="34" charset="0"/>
              </a:rPr>
              <a:t>.)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796" y="4385096"/>
            <a:ext cx="3344579" cy="19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6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3232" y="-380198"/>
            <a:ext cx="9692640" cy="1325562"/>
          </a:xfrm>
        </p:spPr>
        <p:txBody>
          <a:bodyPr/>
          <a:lstStyle/>
          <a:p>
            <a:r>
              <a:rPr lang="en-US" dirty="0">
                <a:solidFill>
                  <a:srgbClr val="DC4C34"/>
                </a:solidFill>
              </a:rPr>
              <a:t>Examples of unfinished time 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42987" y="282583"/>
            <a:ext cx="10035781" cy="556372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I've played tennis 3 times already 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this week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 and it's only Thursday!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She's been back to Korea twice already 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this year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, and she's going again next week!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Sorry, I've seen that film 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already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. I don't want to see it again.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I've lived in Germany 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since 1986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She's had a lot of bad luck 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recently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429000"/>
            <a:ext cx="4114799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70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32382" y="599486"/>
            <a:ext cx="9466585" cy="5659027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DC4C34"/>
                </a:solidFill>
                <a:latin typeface="Verdana" panose="020B0604030504040204" pitchFamily="34" charset="0"/>
              </a:rPr>
              <a:t>Be careful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: sometimes an expression of unfinished time can be used with the past simple tense. Look at these examples and explanations: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r"/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I drank three cups of coffee 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this morning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pPr algn="r"/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The speaker is talking in the evening so for him </a:t>
            </a:r>
            <a:r>
              <a:rPr lang="en-US" i="1" dirty="0">
                <a:solidFill>
                  <a:srgbClr val="000000"/>
                </a:solidFill>
                <a:latin typeface="Verdana" panose="020B0604030504040204" pitchFamily="34" charset="0"/>
              </a:rPr>
              <a:t>this morning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 is finished time.</a:t>
            </a:r>
          </a:p>
          <a:p>
            <a:pPr marL="0" indent="0" algn="r">
              <a:buNone/>
            </a:pPr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r"/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I didn't see John 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today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pPr algn="r"/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The student is talking after school when there is no more possibility of seeing John on this day. </a:t>
            </a:r>
            <a:r>
              <a:rPr lang="en-US" i="1" dirty="0">
                <a:solidFill>
                  <a:srgbClr val="000000"/>
                </a:solidFill>
                <a:latin typeface="Verdana" panose="020B0604030504040204" pitchFamily="34" charset="0"/>
              </a:rPr>
              <a:t>Today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 becomes an expression of finished time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13894"/>
            <a:ext cx="2955235" cy="261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79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6B68F65-D1CB-4610-96DF-452072D8B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362" y="633412"/>
            <a:ext cx="7153275" cy="559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77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since and for present perfect">
            <a:extLst>
              <a:ext uri="{FF2B5EF4-FFF2-40B4-BE49-F238E27FC236}">
                <a16:creationId xmlns:a16="http://schemas.microsoft.com/office/drawing/2014/main" id="{159B5E0E-2AD4-4612-A87A-0B5AA689A8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623" y="352183"/>
            <a:ext cx="8560934" cy="615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63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048BD-AE07-4289-B85B-2AD0736E8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594" y="365758"/>
            <a:ext cx="9692640" cy="697409"/>
          </a:xfrm>
        </p:spPr>
        <p:txBody>
          <a:bodyPr>
            <a:normAutofit fontScale="90000"/>
          </a:bodyPr>
          <a:lstStyle/>
          <a:p>
            <a:r>
              <a:rPr lang="es-MX" dirty="0" err="1"/>
              <a:t>Exercises</a:t>
            </a:r>
            <a:r>
              <a:rPr lang="es-MX" dirty="0"/>
              <a:t> – </a:t>
            </a:r>
            <a:r>
              <a:rPr lang="es-MX" dirty="0" err="1"/>
              <a:t>How</a:t>
            </a:r>
            <a:r>
              <a:rPr lang="es-MX" dirty="0"/>
              <a:t> </a:t>
            </a:r>
            <a:r>
              <a:rPr lang="es-MX" dirty="0" err="1"/>
              <a:t>long</a:t>
            </a:r>
            <a:r>
              <a:rPr lang="es-MX" dirty="0"/>
              <a:t> </a:t>
            </a:r>
            <a:r>
              <a:rPr lang="es-MX" dirty="0" err="1"/>
              <a:t>have</a:t>
            </a:r>
            <a:r>
              <a:rPr lang="es-MX" dirty="0"/>
              <a:t> </a:t>
            </a:r>
            <a:r>
              <a:rPr lang="es-MX" dirty="0" err="1"/>
              <a:t>you</a:t>
            </a:r>
            <a:r>
              <a:rPr lang="es-MX" dirty="0"/>
              <a:t>…?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D91B154-5FF3-4710-84A3-FE96EE9AC9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476846"/>
              </p:ext>
            </p:extLst>
          </p:nvPr>
        </p:nvGraphicFramePr>
        <p:xfrm>
          <a:off x="2545928" y="3024136"/>
          <a:ext cx="7948286" cy="3657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74143">
                  <a:extLst>
                    <a:ext uri="{9D8B030D-6E8A-4147-A177-3AD203B41FA5}">
                      <a16:colId xmlns:a16="http://schemas.microsoft.com/office/drawing/2014/main" val="1709189237"/>
                    </a:ext>
                  </a:extLst>
                </a:gridCol>
                <a:gridCol w="3974143">
                  <a:extLst>
                    <a:ext uri="{9D8B030D-6E8A-4147-A177-3AD203B41FA5}">
                      <a16:colId xmlns:a16="http://schemas.microsoft.com/office/drawing/2014/main" val="3469248328"/>
                    </a:ext>
                  </a:extLst>
                </a:gridCol>
              </a:tblGrid>
              <a:tr h="34574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SINCE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193682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s-MX" dirty="0"/>
                        <a:t>2 </a:t>
                      </a:r>
                      <a:r>
                        <a:rPr lang="es-MX" dirty="0" err="1"/>
                        <a:t>hours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340802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 </a:t>
                      </a:r>
                      <a:r>
                        <a:rPr lang="es-MX" dirty="0" err="1"/>
                        <a:t>days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856267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August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37269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109234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 </a:t>
                      </a:r>
                      <a:r>
                        <a:rPr lang="es-MX" dirty="0" err="1"/>
                        <a:t>months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593998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 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559185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 </a:t>
                      </a:r>
                      <a:r>
                        <a:rPr lang="es-MX" dirty="0" err="1"/>
                        <a:t>years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275667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Saint </a:t>
                      </a:r>
                      <a:r>
                        <a:rPr lang="es-MX" dirty="0" err="1"/>
                        <a:t>Valentine’s</a:t>
                      </a:r>
                      <a:r>
                        <a:rPr lang="es-MX" dirty="0"/>
                        <a:t>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8513383"/>
                  </a:ext>
                </a:extLst>
              </a:tr>
              <a:tr h="34574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 </a:t>
                      </a:r>
                      <a:r>
                        <a:rPr lang="es-MX" dirty="0" err="1"/>
                        <a:t>week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52659"/>
                  </a:ext>
                </a:extLst>
              </a:tr>
            </a:tbl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2BEF82E2-9A30-4F11-AFCE-65148D7556B8}"/>
              </a:ext>
            </a:extLst>
          </p:cNvPr>
          <p:cNvSpPr txBox="1">
            <a:spLocks/>
          </p:cNvSpPr>
          <p:nvPr/>
        </p:nvSpPr>
        <p:spPr>
          <a:xfrm>
            <a:off x="2022640" y="1127721"/>
            <a:ext cx="4198024" cy="5085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I have practiced boxing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for 1 year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52CD820-7C97-4CED-A211-3571C6B3666F}"/>
              </a:ext>
            </a:extLst>
          </p:cNvPr>
          <p:cNvSpPr txBox="1">
            <a:spLocks/>
          </p:cNvSpPr>
          <p:nvPr/>
        </p:nvSpPr>
        <p:spPr>
          <a:xfrm>
            <a:off x="6096000" y="1127720"/>
            <a:ext cx="4198024" cy="5085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I have practiced boxing 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since 2018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AD013E9-1B0B-491E-B1D4-4CB929BF0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363" y="1457995"/>
            <a:ext cx="5984602" cy="141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078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A812108-A68E-4BFF-8503-01E67936D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825" y="350979"/>
            <a:ext cx="6327722" cy="335962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96671D1-7712-4F0E-9C5A-A57C23B7B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721" y="3710607"/>
            <a:ext cx="6461066" cy="2902227"/>
          </a:xfrm>
          <a:prstGeom prst="rect">
            <a:avLst/>
          </a:prstGeom>
        </p:spPr>
      </p:pic>
      <p:sp>
        <p:nvSpPr>
          <p:cNvPr id="2" name="Símbolo &quot;No permitido&quot; 1">
            <a:extLst>
              <a:ext uri="{FF2B5EF4-FFF2-40B4-BE49-F238E27FC236}">
                <a16:creationId xmlns:a16="http://schemas.microsoft.com/office/drawing/2014/main" id="{E98E47C1-1D91-4D77-A76F-10139A956968}"/>
              </a:ext>
            </a:extLst>
          </p:cNvPr>
          <p:cNvSpPr/>
          <p:nvPr/>
        </p:nvSpPr>
        <p:spPr>
          <a:xfrm>
            <a:off x="2348329" y="1739245"/>
            <a:ext cx="315358" cy="304800"/>
          </a:xfrm>
          <a:prstGeom prst="noSmoking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002060"/>
              </a:solidFill>
            </a:endParaRPr>
          </a:p>
        </p:txBody>
      </p:sp>
      <p:sp>
        <p:nvSpPr>
          <p:cNvPr id="5" name="Símbolo &quot;No permitido&quot; 4">
            <a:extLst>
              <a:ext uri="{FF2B5EF4-FFF2-40B4-BE49-F238E27FC236}">
                <a16:creationId xmlns:a16="http://schemas.microsoft.com/office/drawing/2014/main" id="{B14AA317-D6A0-47C6-A3C3-95D7DC1AB529}"/>
              </a:ext>
            </a:extLst>
          </p:cNvPr>
          <p:cNvSpPr/>
          <p:nvPr/>
        </p:nvSpPr>
        <p:spPr>
          <a:xfrm>
            <a:off x="2348329" y="3342758"/>
            <a:ext cx="315358" cy="304800"/>
          </a:xfrm>
          <a:prstGeom prst="noSmoking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002060"/>
              </a:solidFill>
            </a:endParaRPr>
          </a:p>
        </p:txBody>
      </p:sp>
      <p:sp>
        <p:nvSpPr>
          <p:cNvPr id="6" name="Símbolo &quot;No permitido&quot; 5">
            <a:extLst>
              <a:ext uri="{FF2B5EF4-FFF2-40B4-BE49-F238E27FC236}">
                <a16:creationId xmlns:a16="http://schemas.microsoft.com/office/drawing/2014/main" id="{B23F8C05-2864-4A9C-82AB-CB31DAE79302}"/>
              </a:ext>
            </a:extLst>
          </p:cNvPr>
          <p:cNvSpPr/>
          <p:nvPr/>
        </p:nvSpPr>
        <p:spPr>
          <a:xfrm>
            <a:off x="2321825" y="5801037"/>
            <a:ext cx="315358" cy="304800"/>
          </a:xfrm>
          <a:prstGeom prst="noSmoking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285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A812108-A68E-4BFF-8503-01E67936D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825" y="350979"/>
            <a:ext cx="6327722" cy="335962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96671D1-7712-4F0E-9C5A-A57C23B7B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721" y="3710607"/>
            <a:ext cx="6461066" cy="290222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439CD04-BC8C-40B8-9575-2546248FF887}"/>
              </a:ext>
            </a:extLst>
          </p:cNvPr>
          <p:cNvSpPr txBox="1"/>
          <p:nvPr/>
        </p:nvSpPr>
        <p:spPr>
          <a:xfrm>
            <a:off x="4625008" y="1166191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053BA0B-95FA-48CD-B484-C30243C800CF}"/>
              </a:ext>
            </a:extLst>
          </p:cNvPr>
          <p:cNvSpPr txBox="1"/>
          <p:nvPr/>
        </p:nvSpPr>
        <p:spPr>
          <a:xfrm>
            <a:off x="4525617" y="1569128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0E4FE0B-58C0-4538-8D60-B23246BC2766}"/>
              </a:ext>
            </a:extLst>
          </p:cNvPr>
          <p:cNvSpPr txBox="1"/>
          <p:nvPr/>
        </p:nvSpPr>
        <p:spPr>
          <a:xfrm>
            <a:off x="5758069" y="2744281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A5FDE79-0009-4387-A9FB-1A302292E3A9}"/>
              </a:ext>
            </a:extLst>
          </p:cNvPr>
          <p:cNvSpPr txBox="1"/>
          <p:nvPr/>
        </p:nvSpPr>
        <p:spPr>
          <a:xfrm>
            <a:off x="5652051" y="3147393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10A8FC8-E23C-4942-9AD5-B8E5FFC1BF2F}"/>
              </a:ext>
            </a:extLst>
          </p:cNvPr>
          <p:cNvSpPr txBox="1"/>
          <p:nvPr/>
        </p:nvSpPr>
        <p:spPr>
          <a:xfrm>
            <a:off x="6433930" y="3538155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1DF8346-6BEF-40F0-B637-1EF876057D65}"/>
              </a:ext>
            </a:extLst>
          </p:cNvPr>
          <p:cNvSpPr txBox="1"/>
          <p:nvPr/>
        </p:nvSpPr>
        <p:spPr>
          <a:xfrm>
            <a:off x="5512190" y="4353338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2C9363D-8D43-4C30-8636-E4D8E5B718BB}"/>
              </a:ext>
            </a:extLst>
          </p:cNvPr>
          <p:cNvSpPr txBox="1"/>
          <p:nvPr/>
        </p:nvSpPr>
        <p:spPr>
          <a:xfrm>
            <a:off x="5850120" y="5640084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027A867-1A68-4916-84D5-3FDCE6689821}"/>
              </a:ext>
            </a:extLst>
          </p:cNvPr>
          <p:cNvSpPr txBox="1"/>
          <p:nvPr/>
        </p:nvSpPr>
        <p:spPr>
          <a:xfrm>
            <a:off x="5983937" y="6045356"/>
            <a:ext cx="67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for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55D5A89-F90A-4942-98B3-28AEE1622E67}"/>
              </a:ext>
            </a:extLst>
          </p:cNvPr>
          <p:cNvSpPr txBox="1"/>
          <p:nvPr/>
        </p:nvSpPr>
        <p:spPr>
          <a:xfrm>
            <a:off x="4565956" y="1975274"/>
            <a:ext cx="887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since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6809532-8E03-4B64-A3F7-9A7C68E5D543}"/>
              </a:ext>
            </a:extLst>
          </p:cNvPr>
          <p:cNvSpPr txBox="1"/>
          <p:nvPr/>
        </p:nvSpPr>
        <p:spPr>
          <a:xfrm>
            <a:off x="5142651" y="2353238"/>
            <a:ext cx="887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since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542C93B-41A7-4FB1-BFB9-7871A64B3AA5}"/>
              </a:ext>
            </a:extLst>
          </p:cNvPr>
          <p:cNvSpPr txBox="1"/>
          <p:nvPr/>
        </p:nvSpPr>
        <p:spPr>
          <a:xfrm>
            <a:off x="5772616" y="3950695"/>
            <a:ext cx="887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since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B56B221-6F28-4714-817A-341D09ED062F}"/>
              </a:ext>
            </a:extLst>
          </p:cNvPr>
          <p:cNvSpPr txBox="1"/>
          <p:nvPr/>
        </p:nvSpPr>
        <p:spPr>
          <a:xfrm>
            <a:off x="4255469" y="4776224"/>
            <a:ext cx="887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since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68F389E-E5A9-41CF-91DC-412A6280855E}"/>
              </a:ext>
            </a:extLst>
          </p:cNvPr>
          <p:cNvSpPr txBox="1"/>
          <p:nvPr/>
        </p:nvSpPr>
        <p:spPr>
          <a:xfrm>
            <a:off x="4988557" y="5230144"/>
            <a:ext cx="887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solidFill>
                  <a:srgbClr val="FF0000"/>
                </a:solidFill>
              </a:rPr>
              <a:t>since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18" name="Símbolo &quot;No permitido&quot; 17">
            <a:extLst>
              <a:ext uri="{FF2B5EF4-FFF2-40B4-BE49-F238E27FC236}">
                <a16:creationId xmlns:a16="http://schemas.microsoft.com/office/drawing/2014/main" id="{51BA3FAF-4B2C-4C58-A0DC-C7495DCE8F9D}"/>
              </a:ext>
            </a:extLst>
          </p:cNvPr>
          <p:cNvSpPr/>
          <p:nvPr/>
        </p:nvSpPr>
        <p:spPr>
          <a:xfrm>
            <a:off x="2361582" y="1739245"/>
            <a:ext cx="315358" cy="304800"/>
          </a:xfrm>
          <a:prstGeom prst="noSmoking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002060"/>
              </a:solidFill>
            </a:endParaRPr>
          </a:p>
        </p:txBody>
      </p:sp>
      <p:sp>
        <p:nvSpPr>
          <p:cNvPr id="19" name="Símbolo &quot;No permitido&quot; 18">
            <a:extLst>
              <a:ext uri="{FF2B5EF4-FFF2-40B4-BE49-F238E27FC236}">
                <a16:creationId xmlns:a16="http://schemas.microsoft.com/office/drawing/2014/main" id="{98C1E3C9-298A-421D-815C-27251234AB7F}"/>
              </a:ext>
            </a:extLst>
          </p:cNvPr>
          <p:cNvSpPr/>
          <p:nvPr/>
        </p:nvSpPr>
        <p:spPr>
          <a:xfrm>
            <a:off x="2361581" y="3356010"/>
            <a:ext cx="315358" cy="304800"/>
          </a:xfrm>
          <a:prstGeom prst="noSmoking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002060"/>
              </a:solidFill>
            </a:endParaRPr>
          </a:p>
        </p:txBody>
      </p:sp>
      <p:sp>
        <p:nvSpPr>
          <p:cNvPr id="20" name="Símbolo &quot;No permitido&quot; 19">
            <a:extLst>
              <a:ext uri="{FF2B5EF4-FFF2-40B4-BE49-F238E27FC236}">
                <a16:creationId xmlns:a16="http://schemas.microsoft.com/office/drawing/2014/main" id="{2D4F6943-A029-405B-AB83-F8A3653B3BE2}"/>
              </a:ext>
            </a:extLst>
          </p:cNvPr>
          <p:cNvSpPr/>
          <p:nvPr/>
        </p:nvSpPr>
        <p:spPr>
          <a:xfrm>
            <a:off x="2295321" y="5815658"/>
            <a:ext cx="315358" cy="304800"/>
          </a:xfrm>
          <a:prstGeom prst="noSmoking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809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0558" y="-16637"/>
            <a:ext cx="10762007" cy="1655545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DC4C34"/>
                </a:solidFill>
                <a:latin typeface="Arial Black" panose="020B0A04020102020204" pitchFamily="34" charset="0"/>
              </a:rPr>
              <a:t>already / just / yet</a:t>
            </a:r>
            <a:br>
              <a:rPr lang="en-US" sz="3200" dirty="0">
                <a:latin typeface="Arial Black" panose="020B0A04020102020204" pitchFamily="34" charset="0"/>
              </a:rPr>
            </a:br>
            <a:r>
              <a:rPr lang="en-US" sz="2400" dirty="0">
                <a:latin typeface="Arial Black" panose="020B0A04020102020204" pitchFamily="34" charset="0"/>
              </a:rPr>
              <a:t>Already, just and yet can are all used with the present perfect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79304" y="1462269"/>
            <a:ext cx="8723261" cy="503582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C4C34"/>
                </a:solidFill>
              </a:rPr>
              <a:t>Already</a:t>
            </a:r>
            <a:r>
              <a:rPr lang="en-US" dirty="0"/>
              <a:t> means 'something has happened sooner than we expected:</a:t>
            </a:r>
          </a:p>
          <a:p>
            <a:pPr marL="0" indent="0">
              <a:buNone/>
            </a:pPr>
            <a:r>
              <a:rPr lang="en-US" dirty="0">
                <a:solidFill>
                  <a:srgbClr val="DC4C34"/>
                </a:solidFill>
              </a:rPr>
              <a:t>The movie only came out yesterday, but I have </a:t>
            </a:r>
            <a:r>
              <a:rPr lang="en-US" sz="2800" b="1" dirty="0">
                <a:solidFill>
                  <a:srgbClr val="00B050"/>
                </a:solidFill>
              </a:rPr>
              <a:t>already</a:t>
            </a:r>
            <a:r>
              <a:rPr lang="en-US" dirty="0">
                <a:solidFill>
                  <a:srgbClr val="DC4C34"/>
                </a:solidFill>
              </a:rPr>
              <a:t> seen it.</a:t>
            </a:r>
          </a:p>
          <a:p>
            <a:r>
              <a:rPr lang="en-US" dirty="0">
                <a:solidFill>
                  <a:srgbClr val="DC4C34"/>
                </a:solidFill>
              </a:rPr>
              <a:t>Just</a:t>
            </a:r>
            <a:r>
              <a:rPr lang="en-US" dirty="0"/>
              <a:t> means 'a short time ago':</a:t>
            </a:r>
          </a:p>
          <a:p>
            <a:pPr marL="0" indent="0">
              <a:buNone/>
            </a:pPr>
            <a:r>
              <a:rPr lang="en-US" dirty="0">
                <a:solidFill>
                  <a:srgbClr val="DC4C34"/>
                </a:solidFill>
              </a:rPr>
              <a:t>I have </a:t>
            </a:r>
            <a:r>
              <a:rPr lang="en-US" sz="2800" b="1" dirty="0">
                <a:solidFill>
                  <a:srgbClr val="00B050"/>
                </a:solidFill>
              </a:rPr>
              <a:t>just</a:t>
            </a:r>
            <a:r>
              <a:rPr lang="en-US" dirty="0">
                <a:solidFill>
                  <a:srgbClr val="DC4C34"/>
                </a:solidFill>
              </a:rPr>
              <a:t> seen your brother going into the pet store! Are you getting a dog?</a:t>
            </a:r>
          </a:p>
          <a:p>
            <a:r>
              <a:rPr lang="en-US" dirty="0">
                <a:solidFill>
                  <a:srgbClr val="DC4C34"/>
                </a:solidFill>
              </a:rPr>
              <a:t>Yet</a:t>
            </a:r>
            <a:r>
              <a:rPr lang="en-US" dirty="0"/>
              <a:t> is only used in questions and negative sentences. It means 'something is expected to happen.</a:t>
            </a:r>
          </a:p>
          <a:p>
            <a:pPr marL="0" indent="0">
              <a:buNone/>
            </a:pPr>
            <a:r>
              <a:rPr lang="en-US" dirty="0">
                <a:solidFill>
                  <a:srgbClr val="DC4C34"/>
                </a:solidFill>
              </a:rPr>
              <a:t>Have you finished the report </a:t>
            </a:r>
            <a:r>
              <a:rPr lang="en-US" sz="2800" b="1" dirty="0">
                <a:solidFill>
                  <a:srgbClr val="00B050"/>
                </a:solidFill>
              </a:rPr>
              <a:t>yet</a:t>
            </a:r>
            <a:r>
              <a:rPr lang="en-US" dirty="0">
                <a:solidFill>
                  <a:srgbClr val="DC4C34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DC4C34"/>
                </a:solidFill>
              </a:rPr>
              <a:t>No, I haven't finished it </a:t>
            </a:r>
            <a:r>
              <a:rPr lang="en-US" sz="2800" b="1" dirty="0">
                <a:solidFill>
                  <a:srgbClr val="00B050"/>
                </a:solidFill>
              </a:rPr>
              <a:t>yet</a:t>
            </a:r>
            <a:r>
              <a:rPr lang="en-US" dirty="0">
                <a:solidFill>
                  <a:srgbClr val="DC4C34"/>
                </a:solidFill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6612"/>
            <a:ext cx="3379304" cy="278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34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B39DA2A-CF7B-4EDD-8687-9E8171656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887" y="589935"/>
            <a:ext cx="9151836" cy="592040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B40F3F8-C44C-4CEE-9946-B9C93A8D297B}"/>
              </a:ext>
            </a:extLst>
          </p:cNvPr>
          <p:cNvSpPr txBox="1"/>
          <p:nvPr/>
        </p:nvSpPr>
        <p:spPr>
          <a:xfrm>
            <a:off x="2676831" y="220603"/>
            <a:ext cx="9003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Complete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following</a:t>
            </a:r>
            <a:r>
              <a:rPr lang="es-MX" b="1" dirty="0"/>
              <a:t> </a:t>
            </a:r>
            <a:r>
              <a:rPr lang="es-MX" b="1" dirty="0" err="1"/>
              <a:t>sentences</a:t>
            </a:r>
            <a:r>
              <a:rPr lang="es-MX" b="1" dirty="0"/>
              <a:t> </a:t>
            </a:r>
            <a:r>
              <a:rPr lang="es-MX" b="1" dirty="0" err="1"/>
              <a:t>with</a:t>
            </a:r>
            <a:r>
              <a:rPr lang="es-MX" b="1" dirty="0"/>
              <a:t> JUST / YET / ALREADY</a:t>
            </a:r>
          </a:p>
        </p:txBody>
      </p:sp>
    </p:spTree>
    <p:extLst>
      <p:ext uri="{BB962C8B-B14F-4D97-AF65-F5344CB8AC3E}">
        <p14:creationId xmlns:p14="http://schemas.microsoft.com/office/powerpoint/2010/main" val="257962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 Perfect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Alma Rosa Lara Contreras</a:t>
            </a:r>
          </a:p>
        </p:txBody>
      </p:sp>
    </p:spTree>
    <p:extLst>
      <p:ext uri="{BB962C8B-B14F-4D97-AF65-F5344CB8AC3E}">
        <p14:creationId xmlns:p14="http://schemas.microsoft.com/office/powerpoint/2010/main" val="2611642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B39DA2A-CF7B-4EDD-8687-9E8171656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887" y="589935"/>
            <a:ext cx="9151836" cy="592040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B40F3F8-C44C-4CEE-9946-B9C93A8D297B}"/>
              </a:ext>
            </a:extLst>
          </p:cNvPr>
          <p:cNvSpPr txBox="1"/>
          <p:nvPr/>
        </p:nvSpPr>
        <p:spPr>
          <a:xfrm>
            <a:off x="2676831" y="220603"/>
            <a:ext cx="9003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Complete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following</a:t>
            </a:r>
            <a:r>
              <a:rPr lang="es-MX" b="1" dirty="0"/>
              <a:t> </a:t>
            </a:r>
            <a:r>
              <a:rPr lang="es-MX" b="1" dirty="0" err="1"/>
              <a:t>sentences</a:t>
            </a:r>
            <a:r>
              <a:rPr lang="es-MX" b="1" dirty="0"/>
              <a:t> </a:t>
            </a:r>
            <a:r>
              <a:rPr lang="es-MX" b="1" dirty="0" err="1"/>
              <a:t>with</a:t>
            </a:r>
            <a:r>
              <a:rPr lang="es-MX" b="1" dirty="0"/>
              <a:t> JUST / YET / ALREADY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F10EC9B-711B-4915-9A60-FBE824AF53B3}"/>
              </a:ext>
            </a:extLst>
          </p:cNvPr>
          <p:cNvSpPr txBox="1"/>
          <p:nvPr/>
        </p:nvSpPr>
        <p:spPr>
          <a:xfrm>
            <a:off x="8560901" y="523675"/>
            <a:ext cx="68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just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5796050-BA9F-4AE0-AC08-403A4E96C727}"/>
              </a:ext>
            </a:extLst>
          </p:cNvPr>
          <p:cNvSpPr txBox="1"/>
          <p:nvPr/>
        </p:nvSpPr>
        <p:spPr>
          <a:xfrm>
            <a:off x="5406887" y="2253084"/>
            <a:ext cx="68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just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3B97E81-A70D-414B-914F-C469EA6344B2}"/>
              </a:ext>
            </a:extLst>
          </p:cNvPr>
          <p:cNvSpPr txBox="1"/>
          <p:nvPr/>
        </p:nvSpPr>
        <p:spPr>
          <a:xfrm>
            <a:off x="6834219" y="3550136"/>
            <a:ext cx="68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just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A51DC76-F122-429C-9934-E584FC2EC3CF}"/>
              </a:ext>
            </a:extLst>
          </p:cNvPr>
          <p:cNvSpPr txBox="1"/>
          <p:nvPr/>
        </p:nvSpPr>
        <p:spPr>
          <a:xfrm>
            <a:off x="9663113" y="5301084"/>
            <a:ext cx="68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just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B81B948-B90A-4B36-962F-AFD3ABFB9425}"/>
              </a:ext>
            </a:extLst>
          </p:cNvPr>
          <p:cNvSpPr txBox="1"/>
          <p:nvPr/>
        </p:nvSpPr>
        <p:spPr>
          <a:xfrm>
            <a:off x="8534397" y="1196079"/>
            <a:ext cx="100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already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1B0AA5E-04A0-4AA2-86BF-B1676BBF80A6}"/>
              </a:ext>
            </a:extLst>
          </p:cNvPr>
          <p:cNvSpPr txBox="1"/>
          <p:nvPr/>
        </p:nvSpPr>
        <p:spPr>
          <a:xfrm>
            <a:off x="8655951" y="1868483"/>
            <a:ext cx="100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already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97ADCB2-BF84-48C2-8906-501392279600}"/>
              </a:ext>
            </a:extLst>
          </p:cNvPr>
          <p:cNvSpPr txBox="1"/>
          <p:nvPr/>
        </p:nvSpPr>
        <p:spPr>
          <a:xfrm>
            <a:off x="5943262" y="4256453"/>
            <a:ext cx="1007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already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47CFBEA-E634-41DC-9BF4-BB0011F43A1F}"/>
              </a:ext>
            </a:extLst>
          </p:cNvPr>
          <p:cNvSpPr txBox="1"/>
          <p:nvPr/>
        </p:nvSpPr>
        <p:spPr>
          <a:xfrm>
            <a:off x="6096000" y="5898733"/>
            <a:ext cx="124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already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64FD813-B218-465F-863F-F4E99F188A93}"/>
              </a:ext>
            </a:extLst>
          </p:cNvPr>
          <p:cNvSpPr txBox="1"/>
          <p:nvPr/>
        </p:nvSpPr>
        <p:spPr>
          <a:xfrm>
            <a:off x="8693421" y="2935528"/>
            <a:ext cx="68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yet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5819A50-B4C8-41A2-9307-2482747E1F9A}"/>
              </a:ext>
            </a:extLst>
          </p:cNvPr>
          <p:cNvSpPr txBox="1"/>
          <p:nvPr/>
        </p:nvSpPr>
        <p:spPr>
          <a:xfrm>
            <a:off x="3078067" y="4907258"/>
            <a:ext cx="57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yet</a:t>
            </a:r>
            <a:endParaRPr lang="es-MX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88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027" y="3207027"/>
            <a:ext cx="3650974" cy="365097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23FFF65-2B7E-457B-B8C6-2669F17A4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318" y="636104"/>
            <a:ext cx="7153275" cy="610889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C77EA62-401D-41C7-BBCC-6001D7145701}"/>
              </a:ext>
            </a:extLst>
          </p:cNvPr>
          <p:cNvSpPr txBox="1"/>
          <p:nvPr/>
        </p:nvSpPr>
        <p:spPr>
          <a:xfrm>
            <a:off x="1895061" y="238539"/>
            <a:ext cx="375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Complete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following</a:t>
            </a:r>
            <a:r>
              <a:rPr lang="es-MX" b="1" dirty="0"/>
              <a:t> </a:t>
            </a:r>
            <a:r>
              <a:rPr lang="es-MX" b="1" dirty="0" err="1"/>
              <a:t>sentences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01936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027" y="3207027"/>
            <a:ext cx="3650974" cy="365097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23FFF65-2B7E-457B-B8C6-2669F17A4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318" y="636104"/>
            <a:ext cx="7153275" cy="610889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C77EA62-401D-41C7-BBCC-6001D7145701}"/>
              </a:ext>
            </a:extLst>
          </p:cNvPr>
          <p:cNvSpPr txBox="1"/>
          <p:nvPr/>
        </p:nvSpPr>
        <p:spPr>
          <a:xfrm>
            <a:off x="1895061" y="238539"/>
            <a:ext cx="375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Complete </a:t>
            </a:r>
            <a:r>
              <a:rPr lang="es-MX" b="1" dirty="0" err="1"/>
              <a:t>the</a:t>
            </a:r>
            <a:r>
              <a:rPr lang="es-MX" b="1" dirty="0"/>
              <a:t> </a:t>
            </a:r>
            <a:r>
              <a:rPr lang="es-MX" b="1" dirty="0" err="1"/>
              <a:t>following</a:t>
            </a:r>
            <a:r>
              <a:rPr lang="es-MX" b="1" dirty="0"/>
              <a:t> </a:t>
            </a:r>
            <a:r>
              <a:rPr lang="es-MX" b="1" dirty="0" err="1"/>
              <a:t>sentences</a:t>
            </a:r>
            <a:endParaRPr lang="es-MX" b="1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D20DCA8-44D4-46DA-9BAD-88A2C3D137C7}"/>
              </a:ext>
            </a:extLst>
          </p:cNvPr>
          <p:cNvSpPr txBox="1"/>
          <p:nvPr/>
        </p:nvSpPr>
        <p:spPr>
          <a:xfrm>
            <a:off x="3154017" y="715617"/>
            <a:ext cx="1484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have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booked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CD7F94E-38A4-4107-972E-150FAC480CAC}"/>
              </a:ext>
            </a:extLst>
          </p:cNvPr>
          <p:cNvSpPr txBox="1"/>
          <p:nvPr/>
        </p:nvSpPr>
        <p:spPr>
          <a:xfrm>
            <a:off x="2862470" y="1338470"/>
            <a:ext cx="177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has </a:t>
            </a:r>
            <a:r>
              <a:rPr lang="es-MX" b="1" dirty="0" err="1">
                <a:solidFill>
                  <a:srgbClr val="FF0000"/>
                </a:solidFill>
              </a:rPr>
              <a:t>just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caught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D8F1F52-CB32-4195-880E-2AFC555F6B8A}"/>
              </a:ext>
            </a:extLst>
          </p:cNvPr>
          <p:cNvSpPr txBox="1"/>
          <p:nvPr/>
        </p:nvSpPr>
        <p:spPr>
          <a:xfrm>
            <a:off x="3273287" y="1961323"/>
            <a:ext cx="192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have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just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drawn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11D2582-7512-4600-AC1E-70A9124F0801}"/>
              </a:ext>
            </a:extLst>
          </p:cNvPr>
          <p:cNvSpPr txBox="1"/>
          <p:nvPr/>
        </p:nvSpPr>
        <p:spPr>
          <a:xfrm>
            <a:off x="2438401" y="2584174"/>
            <a:ext cx="210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has </a:t>
            </a:r>
            <a:r>
              <a:rPr lang="es-MX" b="1" dirty="0" err="1">
                <a:solidFill>
                  <a:srgbClr val="FF0000"/>
                </a:solidFill>
              </a:rPr>
              <a:t>already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invited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6CFD3B-2B06-44EA-AE2F-0CDCA04CC2E6}"/>
              </a:ext>
            </a:extLst>
          </p:cNvPr>
          <p:cNvSpPr txBox="1"/>
          <p:nvPr/>
        </p:nvSpPr>
        <p:spPr>
          <a:xfrm>
            <a:off x="2849219" y="3207027"/>
            <a:ext cx="1696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has </a:t>
            </a:r>
            <a:r>
              <a:rPr lang="es-MX" b="1" dirty="0" err="1">
                <a:solidFill>
                  <a:srgbClr val="FF0000"/>
                </a:solidFill>
              </a:rPr>
              <a:t>just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made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47A35B9-FE2D-4D15-B93D-3C55631A2865}"/>
              </a:ext>
            </a:extLst>
          </p:cNvPr>
          <p:cNvSpPr txBox="1"/>
          <p:nvPr/>
        </p:nvSpPr>
        <p:spPr>
          <a:xfrm>
            <a:off x="3220279" y="3856383"/>
            <a:ext cx="141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have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passed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349D9DD-BABF-4B13-9835-444BF9651BBE}"/>
              </a:ext>
            </a:extLst>
          </p:cNvPr>
          <p:cNvSpPr txBox="1"/>
          <p:nvPr/>
        </p:nvSpPr>
        <p:spPr>
          <a:xfrm>
            <a:off x="2504661" y="4479235"/>
            <a:ext cx="160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have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just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fed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F951059-6C9C-4CA2-A8CA-F40074DA6C9B}"/>
              </a:ext>
            </a:extLst>
          </p:cNvPr>
          <p:cNvSpPr txBox="1"/>
          <p:nvPr/>
        </p:nvSpPr>
        <p:spPr>
          <a:xfrm>
            <a:off x="3551582" y="5075583"/>
            <a:ext cx="2100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FF0000"/>
                </a:solidFill>
              </a:rPr>
              <a:t>have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already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err="1">
                <a:solidFill>
                  <a:srgbClr val="FF0000"/>
                </a:solidFill>
              </a:rPr>
              <a:t>drunk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7BFB9EC-DE77-4EDD-8C92-FD6DB8748F28}"/>
              </a:ext>
            </a:extLst>
          </p:cNvPr>
          <p:cNvSpPr txBox="1"/>
          <p:nvPr/>
        </p:nvSpPr>
        <p:spPr>
          <a:xfrm>
            <a:off x="3578086" y="5711686"/>
            <a:ext cx="1060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has </a:t>
            </a:r>
            <a:r>
              <a:rPr lang="es-MX" b="1" dirty="0" err="1">
                <a:solidFill>
                  <a:srgbClr val="FF0000"/>
                </a:solidFill>
              </a:rPr>
              <a:t>lost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F0D7427-64E5-4E30-B509-B146958A8030}"/>
              </a:ext>
            </a:extLst>
          </p:cNvPr>
          <p:cNvSpPr txBox="1"/>
          <p:nvPr/>
        </p:nvSpPr>
        <p:spPr>
          <a:xfrm>
            <a:off x="2392017" y="6334539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err="1">
                <a:solidFill>
                  <a:srgbClr val="FF0000"/>
                </a:solidFill>
              </a:rPr>
              <a:t>have</a:t>
            </a:r>
            <a:r>
              <a:rPr lang="es-MX" sz="1400" b="1" dirty="0">
                <a:solidFill>
                  <a:srgbClr val="FF0000"/>
                </a:solidFill>
              </a:rPr>
              <a:t> </a:t>
            </a:r>
            <a:r>
              <a:rPr lang="es-MX" sz="1400" b="1" dirty="0" err="1">
                <a:solidFill>
                  <a:srgbClr val="FF0000"/>
                </a:solidFill>
              </a:rPr>
              <a:t>already</a:t>
            </a:r>
            <a:r>
              <a:rPr lang="es-MX" sz="1400" b="1" dirty="0">
                <a:solidFill>
                  <a:srgbClr val="FF0000"/>
                </a:solidFill>
              </a:rPr>
              <a:t> </a:t>
            </a:r>
            <a:r>
              <a:rPr lang="es-MX" sz="1400" b="1" dirty="0" err="1">
                <a:solidFill>
                  <a:srgbClr val="FF0000"/>
                </a:solidFill>
              </a:rPr>
              <a:t>downloaded</a:t>
            </a:r>
            <a:endParaRPr lang="es-MX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83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present perfect">
            <a:extLst>
              <a:ext uri="{FF2B5EF4-FFF2-40B4-BE49-F238E27FC236}">
                <a16:creationId xmlns:a16="http://schemas.microsoft.com/office/drawing/2014/main" id="{AF43D24E-E977-4BE7-8E3B-450BC7702F6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99" y="630479"/>
            <a:ext cx="10661031" cy="559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085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090253-8557-4486-9174-DBCEA24A3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92765"/>
            <a:ext cx="10018713" cy="848138"/>
          </a:xfrm>
        </p:spPr>
        <p:txBody>
          <a:bodyPr/>
          <a:lstStyle/>
          <a:p>
            <a:r>
              <a:rPr lang="es-MX" dirty="0"/>
              <a:t>QUIZ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9EF44DF-8690-4CD2-9412-DC1BA6B85898}"/>
              </a:ext>
            </a:extLst>
          </p:cNvPr>
          <p:cNvSpPr/>
          <p:nvPr/>
        </p:nvSpPr>
        <p:spPr>
          <a:xfrm>
            <a:off x="1484310" y="1464359"/>
            <a:ext cx="10137912" cy="392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1950"/>
              </a:lnSpc>
              <a:spcAft>
                <a:spcPts val="0"/>
              </a:spcAft>
              <a:buFont typeface="+mj-lt"/>
              <a:buAutoNum type="romanUcPeriod"/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Deci</a:t>
            </a:r>
            <a:r>
              <a:rPr lang="en-US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de whether the verbs in future in these sentences are wrong or right. Correct the ones that are wrong DO NOT write the whole sentences again.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Example: I </a:t>
            </a:r>
            <a:r>
              <a:rPr lang="en-US" b="1" u="sng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don’t know</a:t>
            </a:r>
            <a:r>
              <a:rPr lang="en-US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your telephone number. 			    	</a:t>
            </a:r>
            <a:r>
              <a:rPr lang="en-US" i="1" u="sng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Right</a:t>
            </a:r>
            <a:r>
              <a:rPr lang="en-US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                   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en-US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 Please don’t make so much noise. I </a:t>
            </a:r>
            <a:r>
              <a:rPr lang="en-US" b="1" i="1" u="sng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study</a:t>
            </a:r>
            <a:r>
              <a:rPr lang="en-US" i="1" u="sng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.</a:t>
            </a:r>
            <a:r>
              <a:rPr lang="en-US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	                	 	</a:t>
            </a:r>
            <a:r>
              <a:rPr lang="en-US" i="1" u="sng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Wrong</a:t>
            </a:r>
            <a:r>
              <a:rPr lang="en-US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                 </a:t>
            </a:r>
            <a:r>
              <a:rPr lang="en-US" i="1" u="sng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am studying____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This is the second time I asked you to clean your room.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This is the fist time that I was to Italy.			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Have Neil and Sarah already gone to go to the concert? 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Mary isn’t here now, she’s been to the school. 	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Sophie has received the letter on Friday	.	                         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We haven’t completed the report last week.		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They have recently received a new car. 		  	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 have phoned him yesterday.			                          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We have known each other for January.					_________       __________________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hangingPunct="0">
              <a:spcAft>
                <a:spcPts val="0"/>
              </a:spcAft>
              <a:buFont typeface="+mj-lt"/>
              <a:buAutoNum type="arabicPeriod" startAt="11"/>
            </a:pPr>
            <a:r>
              <a:rPr lang="en-US" dirty="0"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We have already met a couple of times.					_________       __________________</a:t>
            </a:r>
            <a:endParaRPr lang="es-MX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091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FC62361-F152-4A66-9BBF-AD2FCC868C2D}"/>
              </a:ext>
            </a:extLst>
          </p:cNvPr>
          <p:cNvSpPr/>
          <p:nvPr/>
        </p:nvSpPr>
        <p:spPr>
          <a:xfrm>
            <a:off x="2040833" y="1500972"/>
            <a:ext cx="8839199" cy="4407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1950"/>
              </a:lnSpc>
              <a:spcAft>
                <a:spcPts val="0"/>
              </a:spcAft>
              <a:buFont typeface="+mj-lt"/>
              <a:buAutoNum type="romanUcPeriod"/>
            </a:pPr>
            <a:r>
              <a:rPr lang="en-US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Complete the following sentences about Loch Ness, use the verbs in brackets in affirmative, negative or questions.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­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________________________________(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hear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about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Monster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Loch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Ness in UK?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Many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tourists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over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world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(be)__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__________________ 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Loch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Ness.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However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them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____________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 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Nessie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monster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Only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very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few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people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say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Loch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Ness Monster (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appear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_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___________________ in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front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them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scientists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(come) ________________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 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Loch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Ness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find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monster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boss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Guinness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brewery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promise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___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 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pay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500,000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pounds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person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who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catches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Nessie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Nobody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receive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)_____________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reward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Some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people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claim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_________________________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have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photos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Other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say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they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(catch) _________________________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Nessie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video.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But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People (</a:t>
            </a:r>
            <a:r>
              <a:rPr lang="es-MX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prove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_________________________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existance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Nessie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yet</a:t>
            </a:r>
            <a:r>
              <a:rPr lang="es-MX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569627FE-71FA-48C4-AD1A-C34025940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077" y="530086"/>
            <a:ext cx="10018713" cy="848138"/>
          </a:xfrm>
        </p:spPr>
        <p:txBody>
          <a:bodyPr/>
          <a:lstStyle/>
          <a:p>
            <a:r>
              <a:rPr lang="es-MX" dirty="0"/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15155403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Falla, Tim, </a:t>
            </a:r>
            <a:r>
              <a:rPr lang="es-MX" b="1" dirty="0" err="1"/>
              <a:t>Solutions</a:t>
            </a:r>
            <a:r>
              <a:rPr lang="es-MX" b="1" dirty="0"/>
              <a:t>: </a:t>
            </a:r>
            <a:r>
              <a:rPr lang="es-MX" b="1" dirty="0" err="1"/>
              <a:t>Pre-intermediate</a:t>
            </a:r>
            <a:r>
              <a:rPr lang="es-MX" b="1" dirty="0"/>
              <a:t> </a:t>
            </a:r>
            <a:r>
              <a:rPr lang="es-MX" b="1" dirty="0" err="1"/>
              <a:t>Student’s</a:t>
            </a:r>
            <a:r>
              <a:rPr lang="es-MX" b="1" dirty="0"/>
              <a:t> </a:t>
            </a:r>
            <a:r>
              <a:rPr lang="es-MX" b="1" dirty="0" err="1"/>
              <a:t>book</a:t>
            </a:r>
            <a:r>
              <a:rPr lang="es-MX" dirty="0"/>
              <a:t>,.Oxford </a:t>
            </a:r>
            <a:r>
              <a:rPr lang="es-MX" dirty="0" err="1"/>
              <a:t>Press</a:t>
            </a:r>
            <a:r>
              <a:rPr lang="es-MX" dirty="0"/>
              <a:t>, Oxford, London. 2nd </a:t>
            </a:r>
            <a:r>
              <a:rPr lang="es-MX" dirty="0" err="1"/>
              <a:t>edition</a:t>
            </a:r>
            <a:r>
              <a:rPr lang="es-MX" dirty="0"/>
              <a:t>.</a:t>
            </a:r>
          </a:p>
          <a:p>
            <a:r>
              <a:rPr lang="es-MX" dirty="0"/>
              <a:t>Falla, Tim, </a:t>
            </a:r>
            <a:r>
              <a:rPr lang="es-MX" b="1" dirty="0" err="1"/>
              <a:t>Solutions</a:t>
            </a:r>
            <a:r>
              <a:rPr lang="es-MX" b="1" dirty="0"/>
              <a:t>: </a:t>
            </a:r>
            <a:r>
              <a:rPr lang="es-MX" b="1" dirty="0" err="1"/>
              <a:t>Preintermediate</a:t>
            </a:r>
            <a:r>
              <a:rPr lang="es-MX" b="1" dirty="0"/>
              <a:t> </a:t>
            </a:r>
            <a:r>
              <a:rPr lang="es-MX" b="1" dirty="0" err="1"/>
              <a:t>Workbook</a:t>
            </a:r>
            <a:r>
              <a:rPr lang="es-MX" dirty="0"/>
              <a:t>,.Oxford </a:t>
            </a:r>
            <a:r>
              <a:rPr lang="es-MX" dirty="0" err="1"/>
              <a:t>Press</a:t>
            </a:r>
            <a:r>
              <a:rPr lang="es-MX" dirty="0"/>
              <a:t>, Oxford, London. 2nd </a:t>
            </a:r>
            <a:r>
              <a:rPr lang="es-MX" dirty="0" err="1"/>
              <a:t>edition</a:t>
            </a:r>
            <a:r>
              <a:rPr lang="es-MX" dirty="0"/>
              <a:t>.</a:t>
            </a:r>
          </a:p>
          <a:p>
            <a:r>
              <a:rPr lang="es-MX" dirty="0">
                <a:hlinkClick r:id="rId2"/>
              </a:rPr>
              <a:t>https://www.ego4u.com/</a:t>
            </a:r>
            <a:endParaRPr lang="es-MX" dirty="0"/>
          </a:p>
          <a:p>
            <a:r>
              <a:rPr lang="es-MX" dirty="0">
                <a:hlinkClick r:id="rId3"/>
              </a:rPr>
              <a:t>http://www.perfect-english-grammar.com/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31618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Guion explicativo para el empleo del material, con relación a los objetivos y contenidos del curso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sz="2000" dirty="0"/>
              <a:t>La asignatura de inglés 3 correspondiente al campo disciplinar de la Comunicación ubicándose en el </a:t>
            </a:r>
            <a:r>
              <a:rPr lang="es-MX" dirty="0"/>
              <a:t>cuarto</a:t>
            </a:r>
            <a:r>
              <a:rPr lang="es-MX" sz="2000" dirty="0"/>
              <a:t> semestre con el propósito general de </a:t>
            </a:r>
            <a:r>
              <a:rPr lang="es-MX" i="1" dirty="0"/>
              <a:t>Interactúa en el idioma inglés de forma oral y escrita, en situaciones sociales o académicas relacionadas con áreas de experiencia que le son especialmente familiares, para proporcionar información sobre sí mismo u obtener información de las personas que le rodean, pasatiempos, describir intereses, actividades rutinarias, actividades en progreso, aspectos de su pasado personal y del lugar en donde vive, eventos recientes, experiencias de vida; así como extraer información de distintas fuentes: visuales, auditivas y audiovisuales. . </a:t>
            </a:r>
            <a:r>
              <a:rPr lang="es-MX" sz="2000" i="1" dirty="0"/>
              <a:t>(programa de inglés 3, 2017).</a:t>
            </a:r>
          </a:p>
          <a:p>
            <a:pPr marL="0" indent="0">
              <a:buNone/>
            </a:pPr>
            <a:r>
              <a:rPr lang="es-MX" sz="2000" dirty="0"/>
              <a:t>El curso se compone de 4 módulos:</a:t>
            </a:r>
          </a:p>
          <a:p>
            <a:pPr marL="0" indent="0">
              <a:buNone/>
            </a:pPr>
            <a:r>
              <a:rPr lang="es-MX" sz="2300" dirty="0"/>
              <a:t>El primer módulo hace una revisión del futuro y 2 temas gramaticales contrastando sus usos y sus estructuras, el módulo dos trata de las experiencias de vida, el tercero modulo es un repaso del semestre anterior donde se contrastan qué hago habitualmente y lo que estoy haciendo en este momento y finalmente el modulo cuatro, trata de explicar momentos y acciones del pasado.</a:t>
            </a:r>
          </a:p>
          <a:p>
            <a:pPr marL="0" indent="0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625617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2539" y="1033670"/>
            <a:ext cx="9848268" cy="4825129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De forma más específica el módulo II “Mis experiencias” tiene como propósito: </a:t>
            </a:r>
            <a:r>
              <a:rPr lang="es-MX" i="1" dirty="0"/>
              <a:t>Construye, de forma oral y escrita, un mensaje para narrar anécdotas, eventos recientes y experiencias en su vida o relacionadas con el entorno en el que se desenvuelve. </a:t>
            </a:r>
          </a:p>
          <a:p>
            <a:pPr marL="0" indent="0">
              <a:buNone/>
            </a:pPr>
            <a:r>
              <a:rPr lang="es-MX" sz="2400" dirty="0"/>
              <a:t>Por lo que las presentes diapositivas se centran en el desarrollo de la descripción de experiencias de vida que tienen una conexión con el pasado y el presente. No manifiestan cuando ocurrieron pero son importante para la vida diaria.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8622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1059" y="-96078"/>
            <a:ext cx="10018713" cy="1752599"/>
          </a:xfrm>
        </p:spPr>
        <p:txBody>
          <a:bodyPr/>
          <a:lstStyle/>
          <a:p>
            <a:r>
              <a:rPr lang="es-MX" dirty="0"/>
              <a:t>Competencias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92094" y="1192696"/>
            <a:ext cx="10018713" cy="5455754"/>
          </a:xfrm>
        </p:spPr>
        <p:txBody>
          <a:bodyPr>
            <a:noAutofit/>
          </a:bodyPr>
          <a:lstStyle/>
          <a:p>
            <a:r>
              <a:rPr lang="es-MX" sz="1400" dirty="0"/>
              <a:t>Competencia de la dimensión (perfil de egreso)</a:t>
            </a:r>
          </a:p>
          <a:p>
            <a:r>
              <a:rPr lang="es-MX" sz="1400" dirty="0"/>
              <a:t>COMPETENCIA DISCIPLINAR </a:t>
            </a:r>
          </a:p>
          <a:p>
            <a:pPr marL="0" indent="0">
              <a:buNone/>
            </a:pPr>
            <a:r>
              <a:rPr lang="es-MX" sz="1400" dirty="0"/>
              <a:t>Comunicación. Básica </a:t>
            </a:r>
          </a:p>
          <a:p>
            <a:pPr marL="0" indent="0">
              <a:buNone/>
            </a:pPr>
            <a:r>
              <a:rPr lang="es-MX" sz="14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marL="0" indent="0">
              <a:buNone/>
            </a:pPr>
            <a:r>
              <a:rPr lang="es-MX" sz="1400" dirty="0"/>
              <a:t>11. Se comunica en una lengua extranjera mediante un discurso lógico, oral o escrito, congruente con la situación comunicativa. </a:t>
            </a:r>
          </a:p>
          <a:p>
            <a:pPr marL="0" indent="0">
              <a:buNone/>
            </a:pPr>
            <a:r>
              <a:rPr lang="es-MX" sz="1400" dirty="0"/>
              <a:t>Extendida </a:t>
            </a:r>
          </a:p>
          <a:p>
            <a:pPr marL="0" indent="0">
              <a:buNone/>
            </a:pPr>
            <a:r>
              <a:rPr lang="es-MX" sz="1400" dirty="0"/>
              <a:t>9. Trasmite mensajes en una segunda lengua o lengua extranjera atendiéndolas características de contextos socioculturales diferentes. </a:t>
            </a:r>
          </a:p>
          <a:p>
            <a:r>
              <a:rPr lang="es-MX" sz="1400" dirty="0"/>
              <a:t>COMPETENCIA GENÉRICA </a:t>
            </a:r>
          </a:p>
          <a:p>
            <a:pPr marL="0" indent="0">
              <a:buNone/>
            </a:pPr>
            <a:r>
              <a:rPr lang="es-MX" sz="1400" dirty="0"/>
              <a:t>4 Escucha, interpreta y emite mensajes pertinentes en distintos contextos mediante la utilización de medios, códigos y herramientas apropiados. </a:t>
            </a:r>
          </a:p>
          <a:p>
            <a:pPr marL="0" indent="0">
              <a:buNone/>
            </a:pPr>
            <a:r>
              <a:rPr lang="es-MX" sz="1400" dirty="0"/>
              <a:t>4.4 Se comunica en una segunda lengua en situaciones cotidianas. </a:t>
            </a:r>
          </a:p>
          <a:p>
            <a:pPr marL="0" indent="0">
              <a:buNone/>
            </a:pPr>
            <a:r>
              <a:rPr lang="es-MX" sz="1400" dirty="0"/>
              <a:t>7. Aprende por iniciativa e interés propio a lo largo de la vida. </a:t>
            </a:r>
          </a:p>
          <a:p>
            <a:pPr marL="0" indent="0">
              <a:buNone/>
            </a:pPr>
            <a:r>
              <a:rPr lang="es-MX" sz="1400" dirty="0"/>
              <a:t>7.1 Define metas y da seguimiento a sus procesos de construcción de conocimiento. </a:t>
            </a:r>
          </a:p>
          <a:p>
            <a:pPr marL="0" indent="0">
              <a:buNone/>
            </a:pPr>
            <a:r>
              <a:rPr lang="es-MX" sz="1400" dirty="0"/>
              <a:t>10. Mantiene una actitud respetuosa hacia la interculturalidad y la diversidad de creencias, valores, ideas y prácticas sociales. </a:t>
            </a:r>
          </a:p>
          <a:p>
            <a:pPr marL="0" indent="0">
              <a:buNone/>
            </a:pPr>
            <a:r>
              <a:rPr lang="es-MX" sz="1400" dirty="0"/>
              <a:t>10.2 Dialoga y aprende de personas con distintos puntos de vista y tradiciones culturales mediante la ubicación de sus propias circunstancias en un contexto más amplio. </a:t>
            </a:r>
          </a:p>
        </p:txBody>
      </p:sp>
    </p:spTree>
    <p:extLst>
      <p:ext uri="{BB962C8B-B14F-4D97-AF65-F5344CB8AC3E}">
        <p14:creationId xmlns:p14="http://schemas.microsoft.com/office/powerpoint/2010/main" val="1847772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5805" y="68264"/>
            <a:ext cx="10018713" cy="1752599"/>
          </a:xfrm>
        </p:spPr>
        <p:txBody>
          <a:bodyPr>
            <a:normAutofit/>
          </a:bodyPr>
          <a:lstStyle/>
          <a:p>
            <a:r>
              <a:rPr lang="en-US" dirty="0"/>
              <a:t>What is the </a:t>
            </a:r>
            <a:r>
              <a:rPr lang="en-US" sz="5400" b="1" dirty="0">
                <a:solidFill>
                  <a:schemeClr val="accent4">
                    <a:lumMod val="75000"/>
                  </a:schemeClr>
                </a:solidFill>
              </a:rPr>
              <a:t>Present Perfect?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55237" y="1350696"/>
            <a:ext cx="4800076" cy="471879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000" dirty="0">
                <a:latin typeface="Arial Rounded MT Bold" panose="020F0704030504030204" pitchFamily="34" charset="0"/>
              </a:rPr>
              <a:t>The present perfect tense is used to describe something that happened in the past, but the exact time it happened is not important. (life experience)</a:t>
            </a:r>
          </a:p>
          <a:p>
            <a:pPr marL="457200" indent="-457200">
              <a:buAutoNum type="arabicPeriod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Arial Rounded MT Bold" panose="020F0704030504030204" pitchFamily="34" charset="0"/>
              </a:rPr>
              <a:t>It is used when an action that happened in the past continues and continues in the present.</a:t>
            </a:r>
          </a:p>
          <a:p>
            <a:pPr marL="457200" indent="-457200">
              <a:buAutoNum type="arabicPeriod"/>
            </a:pPr>
            <a:endParaRPr lang="en-US" sz="2000" dirty="0">
              <a:latin typeface="Arial Rounded MT Bold" panose="020F0704030504030204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Arial Rounded MT Bold" panose="020F0704030504030204" pitchFamily="34" charset="0"/>
              </a:rPr>
              <a:t>For recent situations that have a strong connection in the present.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6832"/>
            <a:ext cx="3154017" cy="273116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96C2C7A-DE2B-42D3-AF8D-2E439868C1D6}"/>
              </a:ext>
            </a:extLst>
          </p:cNvPr>
          <p:cNvSpPr txBox="1"/>
          <p:nvPr/>
        </p:nvSpPr>
        <p:spPr>
          <a:xfrm>
            <a:off x="2414718" y="1820863"/>
            <a:ext cx="40258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s-MX" sz="2400" dirty="0"/>
              <a:t>I </a:t>
            </a:r>
            <a:r>
              <a:rPr lang="es-MX" sz="2400" dirty="0" err="1"/>
              <a:t>have</a:t>
            </a:r>
            <a:r>
              <a:rPr lang="es-MX" sz="2400" dirty="0"/>
              <a:t> </a:t>
            </a:r>
            <a:r>
              <a:rPr lang="es-MX" sz="2400" dirty="0" err="1"/>
              <a:t>studied</a:t>
            </a:r>
            <a:r>
              <a:rPr lang="es-MX" sz="2400" dirty="0"/>
              <a:t> at </a:t>
            </a:r>
            <a:r>
              <a:rPr lang="es-MX" sz="2400" dirty="0" err="1"/>
              <a:t>this</a:t>
            </a:r>
            <a:r>
              <a:rPr lang="es-MX" sz="2400" dirty="0"/>
              <a:t> </a:t>
            </a:r>
            <a:r>
              <a:rPr lang="es-MX" sz="2400" dirty="0" err="1"/>
              <a:t>school</a:t>
            </a:r>
            <a:r>
              <a:rPr lang="es-MX" sz="2400" dirty="0"/>
              <a:t> </a:t>
            </a:r>
            <a:r>
              <a:rPr lang="es-MX" sz="2400" dirty="0" err="1"/>
              <a:t>for</a:t>
            </a:r>
            <a:r>
              <a:rPr lang="es-MX" sz="2400" dirty="0"/>
              <a:t> 2 </a:t>
            </a:r>
            <a:r>
              <a:rPr lang="es-MX" sz="2400" dirty="0" err="1"/>
              <a:t>years</a:t>
            </a:r>
            <a:endParaRPr lang="es-MX" sz="2400" dirty="0"/>
          </a:p>
          <a:p>
            <a:pPr marL="457200" indent="-457200">
              <a:buFont typeface="+mj-lt"/>
              <a:buAutoNum type="alphaUcPeriod"/>
            </a:pPr>
            <a:endParaRPr lang="es-MX" sz="2400" dirty="0"/>
          </a:p>
          <a:p>
            <a:pPr marL="457200" indent="-457200">
              <a:buFont typeface="+mj-lt"/>
              <a:buAutoNum type="alphaUcPeriod"/>
            </a:pPr>
            <a:endParaRPr lang="es-MX" sz="2400" dirty="0"/>
          </a:p>
          <a:p>
            <a:pPr marL="457200" indent="-457200">
              <a:buFont typeface="+mj-lt"/>
              <a:buAutoNum type="alphaUcPeriod"/>
            </a:pPr>
            <a:r>
              <a:rPr lang="es-MX" sz="2400" dirty="0"/>
              <a:t>I </a:t>
            </a:r>
            <a:r>
              <a:rPr lang="es-MX" sz="2400" dirty="0" err="1"/>
              <a:t>have</a:t>
            </a:r>
            <a:r>
              <a:rPr lang="es-MX" sz="2400" dirty="0"/>
              <a:t> </a:t>
            </a:r>
            <a:r>
              <a:rPr lang="es-MX" sz="2400" dirty="0" err="1"/>
              <a:t>had</a:t>
            </a:r>
            <a:r>
              <a:rPr lang="es-MX" sz="2400" dirty="0"/>
              <a:t> </a:t>
            </a:r>
            <a:r>
              <a:rPr lang="es-MX" sz="2400" dirty="0" err="1"/>
              <a:t>an</a:t>
            </a:r>
            <a:r>
              <a:rPr lang="es-MX" sz="2400" dirty="0"/>
              <a:t> </a:t>
            </a:r>
            <a:r>
              <a:rPr lang="es-MX" sz="2400" dirty="0" err="1"/>
              <a:t>accident</a:t>
            </a:r>
            <a:r>
              <a:rPr lang="es-MX" sz="2400" dirty="0"/>
              <a:t> 5 minutes ago.</a:t>
            </a:r>
          </a:p>
          <a:p>
            <a:pPr marL="457200" indent="-457200">
              <a:buFont typeface="+mj-lt"/>
              <a:buAutoNum type="alphaUcPeriod"/>
            </a:pPr>
            <a:endParaRPr lang="es-MX" sz="2400" dirty="0"/>
          </a:p>
          <a:p>
            <a:pPr marL="457200" indent="-457200">
              <a:buFont typeface="+mj-lt"/>
              <a:buAutoNum type="alphaUcPeriod"/>
            </a:pPr>
            <a:endParaRPr lang="es-MX" sz="2400" dirty="0"/>
          </a:p>
          <a:p>
            <a:pPr marL="457200" indent="-457200">
              <a:buFont typeface="+mj-lt"/>
              <a:buAutoNum type="alphaUcPeriod"/>
            </a:pPr>
            <a:r>
              <a:rPr lang="es-MX" sz="2400" dirty="0"/>
              <a:t>I </a:t>
            </a:r>
            <a:r>
              <a:rPr lang="es-MX" sz="2400" dirty="0" err="1"/>
              <a:t>have</a:t>
            </a:r>
            <a:r>
              <a:rPr lang="es-MX" sz="2400" dirty="0"/>
              <a:t> </a:t>
            </a:r>
            <a:r>
              <a:rPr lang="es-MX" sz="2400" dirty="0" err="1"/>
              <a:t>travelled</a:t>
            </a:r>
            <a:r>
              <a:rPr lang="es-MX" sz="2400" dirty="0"/>
              <a:t> </a:t>
            </a:r>
            <a:r>
              <a:rPr lang="es-MX" sz="2400" dirty="0" err="1"/>
              <a:t>to</a:t>
            </a:r>
            <a:r>
              <a:rPr lang="es-MX" sz="2400" dirty="0"/>
              <a:t> </a:t>
            </a:r>
            <a:r>
              <a:rPr lang="es-MX" sz="2400" dirty="0" err="1"/>
              <a:t>Europe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195472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Módulo 2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029718"/>
              </p:ext>
            </p:extLst>
          </p:nvPr>
        </p:nvGraphicFramePr>
        <p:xfrm>
          <a:off x="581025" y="2181225"/>
          <a:ext cx="1102995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TEMA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Descripción de </a:t>
                      </a:r>
                      <a:r>
                        <a:rPr lang="es-MX" dirty="0" err="1"/>
                        <a:t>experienciaS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Uso de la lengua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-Present perfect   </a:t>
                      </a:r>
                    </a:p>
                    <a:p>
                      <a:r>
                        <a:rPr lang="en-US" dirty="0"/>
                        <a:t>- just - already - yet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Vocabulario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Phrasal verbs with get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Adjectives to describe transport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Holiday accommodation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Transport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966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D1857F7-422D-41DD-89B6-05F5737588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69245" y="2152650"/>
            <a:ext cx="4305300" cy="25527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76FD5CE-557C-46EA-A541-E08A778AE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460" y="718725"/>
            <a:ext cx="4295775" cy="25146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0299953-DFBF-4110-9456-2342CFE3D7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460" y="3952253"/>
            <a:ext cx="4295775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46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9344" y="-180195"/>
            <a:ext cx="9692640" cy="1325562"/>
          </a:xfrm>
        </p:spPr>
        <p:txBody>
          <a:bodyPr/>
          <a:lstStyle/>
          <a:p>
            <a:r>
              <a:rPr lang="en-US" dirty="0"/>
              <a:t>Examples: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2656" y="384314"/>
            <a:ext cx="10268954" cy="5877898"/>
          </a:xfrm>
        </p:spPr>
        <p:txBody>
          <a:bodyPr>
            <a:normAutofit/>
          </a:bodyPr>
          <a:lstStyle/>
          <a:p>
            <a:r>
              <a:rPr lang="en-US" sz="2800" dirty="0"/>
              <a:t>This is the first time I </a:t>
            </a:r>
            <a:r>
              <a:rPr lang="en-US" sz="2800" b="1" dirty="0">
                <a:solidFill>
                  <a:srgbClr val="DC4C34"/>
                </a:solidFill>
              </a:rPr>
              <a:t>have gone </a:t>
            </a:r>
            <a:r>
              <a:rPr lang="en-US" sz="2800" dirty="0"/>
              <a:t>to a rock concert. (first time in life)</a:t>
            </a:r>
          </a:p>
          <a:p>
            <a:r>
              <a:rPr lang="en-US" sz="2800" dirty="0"/>
              <a:t>He </a:t>
            </a:r>
            <a:r>
              <a:rPr lang="en-US" sz="2800" b="1" dirty="0">
                <a:solidFill>
                  <a:srgbClr val="DC4C34"/>
                </a:solidFill>
              </a:rPr>
              <a:t>has lived</a:t>
            </a:r>
            <a:r>
              <a:rPr lang="en-US" sz="2800" dirty="0"/>
              <a:t> in the same city for 10 years (he arrived in the past and he still continues living here in present)</a:t>
            </a:r>
          </a:p>
          <a:p>
            <a:r>
              <a:rPr lang="en-US" sz="2800" b="1" dirty="0">
                <a:solidFill>
                  <a:srgbClr val="DC4C34"/>
                </a:solidFill>
              </a:rPr>
              <a:t>Have</a:t>
            </a:r>
            <a:r>
              <a:rPr lang="en-US" sz="2800" dirty="0"/>
              <a:t> you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DC4C34"/>
                </a:solidFill>
              </a:rPr>
              <a:t>seen</a:t>
            </a:r>
            <a:r>
              <a:rPr lang="en-US" sz="2800" b="1" dirty="0"/>
              <a:t> </a:t>
            </a:r>
            <a:r>
              <a:rPr lang="en-US" sz="2800" dirty="0"/>
              <a:t>my calculator? (- I want to use it now!)</a:t>
            </a:r>
          </a:p>
          <a:p>
            <a:r>
              <a:rPr lang="en-US" sz="2800" b="1" dirty="0">
                <a:solidFill>
                  <a:srgbClr val="DC4C34"/>
                </a:solidFill>
              </a:rPr>
              <a:t>Has</a:t>
            </a:r>
            <a:r>
              <a:rPr lang="en-US" sz="2800" dirty="0">
                <a:solidFill>
                  <a:srgbClr val="DC4C34"/>
                </a:solidFill>
              </a:rPr>
              <a:t> </a:t>
            </a:r>
            <a:r>
              <a:rPr lang="en-US" sz="2800" dirty="0"/>
              <a:t>she </a:t>
            </a:r>
            <a:r>
              <a:rPr lang="en-US" sz="2800" b="1" dirty="0">
                <a:solidFill>
                  <a:srgbClr val="DC4C34"/>
                </a:solidFill>
              </a:rPr>
              <a:t>had</a:t>
            </a:r>
            <a:r>
              <a:rPr lang="en-US" sz="2800" dirty="0">
                <a:solidFill>
                  <a:srgbClr val="DC4C34"/>
                </a:solidFill>
              </a:rPr>
              <a:t> </a:t>
            </a:r>
            <a:r>
              <a:rPr lang="en-US" sz="2800" dirty="0"/>
              <a:t>an accident? (- Someone said she's in hospital!)</a:t>
            </a:r>
          </a:p>
          <a:p>
            <a:r>
              <a:rPr lang="en-US" sz="2800" b="1" dirty="0">
                <a:solidFill>
                  <a:srgbClr val="DC4C34"/>
                </a:solidFill>
              </a:rPr>
              <a:t>Have </a:t>
            </a:r>
            <a:r>
              <a:rPr lang="en-US" sz="2800" dirty="0"/>
              <a:t>you </a:t>
            </a:r>
            <a:r>
              <a:rPr lang="en-US" sz="2800" b="1" dirty="0">
                <a:solidFill>
                  <a:srgbClr val="DC4C34"/>
                </a:solidFill>
              </a:rPr>
              <a:t>done </a:t>
            </a:r>
            <a:r>
              <a:rPr lang="en-US" sz="2800" dirty="0"/>
              <a:t>your homework? (- It's due today!)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b="1" dirty="0">
                <a:solidFill>
                  <a:srgbClr val="DC4C34"/>
                </a:solidFill>
              </a:rPr>
              <a:t>THINK OF MORE!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765" y="4081079"/>
            <a:ext cx="2955235" cy="277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42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1851" y="-392230"/>
            <a:ext cx="9692640" cy="1325562"/>
          </a:xfrm>
        </p:spPr>
        <p:txBody>
          <a:bodyPr/>
          <a:lstStyle/>
          <a:p>
            <a:r>
              <a:rPr lang="en-US" dirty="0"/>
              <a:t>Examples: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9404" y="502464"/>
            <a:ext cx="10268954" cy="6355536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I </a:t>
            </a:r>
            <a:r>
              <a:rPr lang="en-US" sz="2800" b="1" dirty="0">
                <a:solidFill>
                  <a:srgbClr val="DC4C34"/>
                </a:solidFill>
              </a:rPr>
              <a:t>have lost </a:t>
            </a:r>
            <a:r>
              <a:rPr lang="en-US" sz="2800" dirty="0"/>
              <a:t>my dictionary. (I don't have my dictionary now; can you help me find it?)</a:t>
            </a:r>
          </a:p>
          <a:p>
            <a:r>
              <a:rPr lang="en-US" sz="2800" dirty="0"/>
              <a:t>Mary </a:t>
            </a:r>
            <a:r>
              <a:rPr lang="en-US" sz="2800" b="1" dirty="0">
                <a:solidFill>
                  <a:srgbClr val="DC4C34"/>
                </a:solidFill>
              </a:rPr>
              <a:t>has fixed </a:t>
            </a:r>
            <a:r>
              <a:rPr lang="en-US" sz="2800" dirty="0"/>
              <a:t>my computer (My computer is working now and I'm happy about it!)</a:t>
            </a:r>
          </a:p>
          <a:p>
            <a:r>
              <a:rPr lang="en-US" sz="2800" dirty="0"/>
              <a:t>You </a:t>
            </a:r>
            <a:r>
              <a:rPr lang="en-US" sz="2800" b="1" dirty="0">
                <a:solidFill>
                  <a:srgbClr val="DC4C34"/>
                </a:solidFill>
              </a:rPr>
              <a:t>haven't eaten </a:t>
            </a:r>
            <a:r>
              <a:rPr lang="en-US" sz="2800" dirty="0"/>
              <a:t>very much. (Don't you feel well? Don't you like it?)</a:t>
            </a:r>
          </a:p>
          <a:p>
            <a:r>
              <a:rPr lang="en-US" sz="2800" dirty="0"/>
              <a:t>I </a:t>
            </a:r>
            <a:r>
              <a:rPr lang="en-US" sz="2800" b="1" dirty="0">
                <a:solidFill>
                  <a:srgbClr val="DC4C34"/>
                </a:solidFill>
              </a:rPr>
              <a:t>have scored </a:t>
            </a:r>
            <a:r>
              <a:rPr lang="en-US" sz="2800" dirty="0"/>
              <a:t>the winning goal. (You did it in past and you won the match in present</a:t>
            </a:r>
          </a:p>
          <a:p>
            <a:r>
              <a:rPr lang="en-US" sz="2800" dirty="0"/>
              <a:t>You </a:t>
            </a:r>
            <a:r>
              <a:rPr lang="en-US" sz="2800" b="1" dirty="0">
                <a:solidFill>
                  <a:srgbClr val="DC4C34"/>
                </a:solidFill>
              </a:rPr>
              <a:t>have studied </a:t>
            </a:r>
            <a:r>
              <a:rPr lang="en-US" sz="2800" dirty="0"/>
              <a:t>at this High School for 2 years. (you started in past but it continues in present)</a:t>
            </a:r>
          </a:p>
          <a:p>
            <a:endParaRPr lang="en-US" sz="3700" dirty="0"/>
          </a:p>
          <a:p>
            <a:pPr marL="0" indent="0">
              <a:buNone/>
            </a:pPr>
            <a:r>
              <a:rPr lang="en-US" sz="4900" b="1" dirty="0">
                <a:solidFill>
                  <a:srgbClr val="DC4C34"/>
                </a:solidFill>
              </a:rPr>
              <a:t>THINK OF MORE!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062" y="4773452"/>
            <a:ext cx="2676938" cy="251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65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04576D-A362-42FE-9057-3B5D41FC6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4" y="376016"/>
            <a:ext cx="8595360" cy="856435"/>
          </a:xfrm>
        </p:spPr>
        <p:txBody>
          <a:bodyPr/>
          <a:lstStyle/>
          <a:p>
            <a:r>
              <a:rPr lang="es-MX" dirty="0"/>
              <a:t>Estructure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A8E986-1078-4575-9C12-F5B803F69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0480" y="1497493"/>
            <a:ext cx="4625007" cy="4379847"/>
          </a:xfrm>
        </p:spPr>
        <p:txBody>
          <a:bodyPr>
            <a:noAutofit/>
          </a:bodyPr>
          <a:lstStyle/>
          <a:p>
            <a:r>
              <a:rPr lang="es-MX" sz="2600" dirty="0"/>
              <a:t>I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I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You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endParaRPr lang="es-MX" sz="2600" dirty="0"/>
          </a:p>
          <a:p>
            <a:r>
              <a:rPr lang="es-MX" sz="2600" dirty="0"/>
              <a:t>He </a:t>
            </a:r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He</a:t>
            </a:r>
            <a:r>
              <a:rPr lang="es-MX" sz="2600" dirty="0" err="1">
                <a:solidFill>
                  <a:srgbClr val="FF0000"/>
                </a:solidFill>
              </a:rPr>
              <a:t>’s</a:t>
            </a:r>
            <a:endParaRPr lang="es-MX" sz="2600" dirty="0"/>
          </a:p>
          <a:p>
            <a:r>
              <a:rPr lang="es-MX" sz="2600" dirty="0" err="1"/>
              <a:t>She</a:t>
            </a:r>
            <a:r>
              <a:rPr lang="es-MX" sz="2600" dirty="0"/>
              <a:t> </a:t>
            </a:r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She</a:t>
            </a:r>
            <a:r>
              <a:rPr lang="es-MX" sz="2600" dirty="0" err="1">
                <a:solidFill>
                  <a:srgbClr val="FF0000"/>
                </a:solidFill>
              </a:rPr>
              <a:t>’s</a:t>
            </a:r>
            <a:endParaRPr lang="es-MX" sz="2600" dirty="0"/>
          </a:p>
          <a:p>
            <a:r>
              <a:rPr lang="es-MX" sz="2600" dirty="0" err="1"/>
              <a:t>It</a:t>
            </a:r>
            <a:r>
              <a:rPr lang="es-MX" sz="2600" dirty="0"/>
              <a:t> </a:t>
            </a:r>
            <a:r>
              <a:rPr lang="es-MX" sz="2600" dirty="0">
                <a:solidFill>
                  <a:srgbClr val="FF0000"/>
                </a:solidFill>
              </a:rPr>
              <a:t>has	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	</a:t>
            </a:r>
            <a:r>
              <a:rPr lang="es-MX" sz="2600" dirty="0" err="1"/>
              <a:t>It</a:t>
            </a:r>
            <a:r>
              <a:rPr lang="es-MX" sz="2600" dirty="0" err="1">
                <a:solidFill>
                  <a:srgbClr val="FF0000"/>
                </a:solidFill>
              </a:rPr>
              <a:t>’s</a:t>
            </a:r>
            <a:endParaRPr lang="es-MX" sz="2600" dirty="0"/>
          </a:p>
          <a:p>
            <a:r>
              <a:rPr lang="es-MX" sz="2600" dirty="0" err="1"/>
              <a:t>We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We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You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  <a:p>
            <a:r>
              <a:rPr lang="es-MX" sz="2600" dirty="0" err="1"/>
              <a:t>They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>
                <a:solidFill>
                  <a:srgbClr val="FF0000"/>
                </a:solidFill>
              </a:rPr>
              <a:t>	</a:t>
            </a:r>
            <a:r>
              <a:rPr lang="es-MX" sz="2600" dirty="0" err="1"/>
              <a:t>They</a:t>
            </a:r>
            <a:r>
              <a:rPr lang="es-MX" sz="2600" dirty="0" err="1">
                <a:solidFill>
                  <a:srgbClr val="FF0000"/>
                </a:solidFill>
              </a:rPr>
              <a:t>’ve</a:t>
            </a:r>
            <a:endParaRPr lang="es-MX" sz="26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49C9FD6-9172-4EE1-9FE4-1DA18A64EA45}"/>
              </a:ext>
            </a:extLst>
          </p:cNvPr>
          <p:cNvSpPr txBox="1">
            <a:spLocks/>
          </p:cNvSpPr>
          <p:nvPr/>
        </p:nvSpPr>
        <p:spPr>
          <a:xfrm>
            <a:off x="5835487" y="1543185"/>
            <a:ext cx="3349886" cy="1676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600" dirty="0"/>
              <a:t>I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endParaRPr lang="es-MX" sz="2600" dirty="0"/>
          </a:p>
          <a:p>
            <a:r>
              <a:rPr lang="es-MX" sz="2600" dirty="0" err="1"/>
              <a:t>You</a:t>
            </a:r>
            <a:r>
              <a:rPr lang="es-MX" sz="2600" dirty="0"/>
              <a:t> </a:t>
            </a:r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endParaRPr lang="es-MX" sz="2600" dirty="0"/>
          </a:p>
          <a:p>
            <a:r>
              <a:rPr lang="es-MX" sz="2600" dirty="0"/>
              <a:t>He </a:t>
            </a:r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b="1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endParaRPr lang="es-MX" sz="26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420DC38D-B8F7-4D9F-AF66-E66989DECC53}"/>
              </a:ext>
            </a:extLst>
          </p:cNvPr>
          <p:cNvSpPr txBox="1">
            <a:spLocks/>
          </p:cNvSpPr>
          <p:nvPr/>
        </p:nvSpPr>
        <p:spPr>
          <a:xfrm>
            <a:off x="5835487" y="3574515"/>
            <a:ext cx="3230616" cy="1676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/>
              <a:t>I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/>
              <a:t>…?</a:t>
            </a:r>
          </a:p>
          <a:p>
            <a:r>
              <a:rPr lang="es-MX" sz="2600" dirty="0" err="1">
                <a:solidFill>
                  <a:srgbClr val="FF0000"/>
                </a:solidFill>
              </a:rPr>
              <a:t>Have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/>
              <a:t>they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/>
              <a:t> …?</a:t>
            </a:r>
            <a:endParaRPr lang="es-MX" sz="2600" dirty="0">
              <a:solidFill>
                <a:srgbClr val="FF0000"/>
              </a:solidFill>
            </a:endParaRPr>
          </a:p>
          <a:p>
            <a:r>
              <a:rPr lang="es-MX" sz="2600" dirty="0">
                <a:solidFill>
                  <a:srgbClr val="FF0000"/>
                </a:solidFill>
              </a:rPr>
              <a:t>Has </a:t>
            </a:r>
            <a:r>
              <a:rPr lang="es-MX" sz="2600" dirty="0" err="1"/>
              <a:t>she</a:t>
            </a:r>
            <a:r>
              <a:rPr lang="es-MX" sz="2600" dirty="0">
                <a:solidFill>
                  <a:srgbClr val="FF0000"/>
                </a:solidFill>
              </a:rPr>
              <a:t> </a:t>
            </a:r>
            <a:r>
              <a:rPr lang="es-MX" sz="2600" dirty="0" err="1">
                <a:solidFill>
                  <a:srgbClr val="FF0000"/>
                </a:solidFill>
              </a:rPr>
              <a:t>eaten</a:t>
            </a:r>
            <a:r>
              <a:rPr lang="es-MX" sz="2600" dirty="0"/>
              <a:t> …?</a:t>
            </a:r>
            <a:endParaRPr lang="es-MX" sz="2600" dirty="0">
              <a:solidFill>
                <a:srgbClr val="FF000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7EE850C-C9B9-4798-B37A-6F490F9A5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328" y="4355496"/>
            <a:ext cx="3336672" cy="250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563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present perfect">
            <a:extLst>
              <a:ext uri="{FF2B5EF4-FFF2-40B4-BE49-F238E27FC236}">
                <a16:creationId xmlns:a16="http://schemas.microsoft.com/office/drawing/2014/main" id="{F69CDFE5-D5D8-4D71-A9A3-C0BDF3447C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011" y="1431719"/>
            <a:ext cx="8594725" cy="429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562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present perfect">
            <a:extLst>
              <a:ext uri="{FF2B5EF4-FFF2-40B4-BE49-F238E27FC236}">
                <a16:creationId xmlns:a16="http://schemas.microsoft.com/office/drawing/2014/main" id="{90CD4A31-B868-4967-A8CD-B25D34FCCBE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821" y="1253331"/>
            <a:ext cx="80431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677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577</TotalTime>
  <Words>1355</Words>
  <Application>Microsoft Office PowerPoint</Application>
  <PresentationFormat>Panorámica</PresentationFormat>
  <Paragraphs>196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9" baseType="lpstr">
      <vt:lpstr>Arial</vt:lpstr>
      <vt:lpstr>Arial Black</vt:lpstr>
      <vt:lpstr>Arial Rounded MT Bold</vt:lpstr>
      <vt:lpstr>Calibri</vt:lpstr>
      <vt:lpstr>Calibri Light</vt:lpstr>
      <vt:lpstr>Corbel</vt:lpstr>
      <vt:lpstr>Times New Roman</vt:lpstr>
      <vt:lpstr>Verdana</vt:lpstr>
      <vt:lpstr>Parallax</vt:lpstr>
      <vt:lpstr>Presentación de PowerPoint</vt:lpstr>
      <vt:lpstr>Present Perfect</vt:lpstr>
      <vt:lpstr>What is the Present Perfect?</vt:lpstr>
      <vt:lpstr>Presentación de PowerPoint</vt:lpstr>
      <vt:lpstr>Examples: </vt:lpstr>
      <vt:lpstr>Examples: </vt:lpstr>
      <vt:lpstr>Estructure</vt:lpstr>
      <vt:lpstr>Presentación de PowerPoint</vt:lpstr>
      <vt:lpstr>Presentación de PowerPoint</vt:lpstr>
      <vt:lpstr>Presentación de PowerPoint</vt:lpstr>
      <vt:lpstr>Examples of unfinished time  </vt:lpstr>
      <vt:lpstr>Presentación de PowerPoint</vt:lpstr>
      <vt:lpstr>Presentación de PowerPoint</vt:lpstr>
      <vt:lpstr>Presentación de PowerPoint</vt:lpstr>
      <vt:lpstr>Exercises – How long have you…?</vt:lpstr>
      <vt:lpstr>Presentación de PowerPoint</vt:lpstr>
      <vt:lpstr>Presentación de PowerPoint</vt:lpstr>
      <vt:lpstr>already / just / yet Already, just and yet can are all used with the present perfect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QUIZ</vt:lpstr>
      <vt:lpstr>QUIZ</vt:lpstr>
      <vt:lpstr>referencias</vt:lpstr>
      <vt:lpstr>Guion explicativo para el empleo del material, con relación a los objetivos y contenidos del curso</vt:lpstr>
      <vt:lpstr>Presentación de PowerPoint</vt:lpstr>
      <vt:lpstr>Competencias</vt:lpstr>
      <vt:lpstr>Módulo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</dc:title>
  <dc:creator>Bell G</dc:creator>
  <cp:lastModifiedBy>ACER</cp:lastModifiedBy>
  <cp:revision>58</cp:revision>
  <dcterms:created xsi:type="dcterms:W3CDTF">2019-02-21T17:06:08Z</dcterms:created>
  <dcterms:modified xsi:type="dcterms:W3CDTF">2019-10-01T04:06:32Z</dcterms:modified>
</cp:coreProperties>
</file>