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9" r:id="rId3"/>
    <p:sldId id="257" r:id="rId4"/>
    <p:sldId id="287" r:id="rId5"/>
    <p:sldId id="258" r:id="rId6"/>
    <p:sldId id="261" r:id="rId7"/>
    <p:sldId id="262" r:id="rId8"/>
    <p:sldId id="263" r:id="rId9"/>
    <p:sldId id="264" r:id="rId10"/>
    <p:sldId id="265" r:id="rId11"/>
    <p:sldId id="266" r:id="rId12"/>
    <p:sldId id="274" r:id="rId13"/>
    <p:sldId id="267" r:id="rId14"/>
    <p:sldId id="268" r:id="rId15"/>
    <p:sldId id="269" r:id="rId16"/>
    <p:sldId id="270" r:id="rId17"/>
    <p:sldId id="271" r:id="rId18"/>
    <p:sldId id="272" r:id="rId19"/>
    <p:sldId id="273" r:id="rId20"/>
    <p:sldId id="276" r:id="rId21"/>
    <p:sldId id="275" r:id="rId22"/>
    <p:sldId id="277" r:id="rId23"/>
    <p:sldId id="278" r:id="rId24"/>
    <p:sldId id="294" r:id="rId25"/>
    <p:sldId id="297" r:id="rId26"/>
    <p:sldId id="279" r:id="rId27"/>
    <p:sldId id="280" r:id="rId28"/>
    <p:sldId id="281" r:id="rId29"/>
    <p:sldId id="295" r:id="rId30"/>
    <p:sldId id="298" r:id="rId31"/>
    <p:sldId id="289" r:id="rId32"/>
    <p:sldId id="290" r:id="rId33"/>
    <p:sldId id="291" r:id="rId34"/>
    <p:sldId id="296" r:id="rId35"/>
    <p:sldId id="293" r:id="rId36"/>
    <p:sldId id="299" r:id="rId37"/>
    <p:sldId id="300" r:id="rId38"/>
    <p:sldId id="301" r:id="rId39"/>
    <p:sldId id="260" r:id="rId40"/>
    <p:sldId id="286" r:id="rId41"/>
    <p:sldId id="302" r:id="rId42"/>
    <p:sldId id="285"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image" Target="../media/image32.wmf"/><Relationship Id="rId7" Type="http://schemas.openxmlformats.org/officeDocument/2006/relationships/image" Target="../media/image38.wmf"/><Relationship Id="rId2" Type="http://schemas.openxmlformats.org/officeDocument/2006/relationships/image" Target="../media/image31.wmf"/><Relationship Id="rId1" Type="http://schemas.openxmlformats.org/officeDocument/2006/relationships/image" Target="../media/image30.wmf"/><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3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image" Target="../media/image44.wmf"/><Relationship Id="rId7" Type="http://schemas.openxmlformats.org/officeDocument/2006/relationships/image" Target="../media/image32.wmf"/><Relationship Id="rId2" Type="http://schemas.openxmlformats.org/officeDocument/2006/relationships/image" Target="../media/image38.wmf"/><Relationship Id="rId1" Type="http://schemas.openxmlformats.org/officeDocument/2006/relationships/image" Target="../media/image37.wmf"/><Relationship Id="rId6" Type="http://schemas.openxmlformats.org/officeDocument/2006/relationships/image" Target="../media/image31.wmf"/><Relationship Id="rId5" Type="http://schemas.openxmlformats.org/officeDocument/2006/relationships/image" Target="../media/image30.wmf"/><Relationship Id="rId4" Type="http://schemas.openxmlformats.org/officeDocument/2006/relationships/image" Target="../media/image36.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4" Type="http://schemas.openxmlformats.org/officeDocument/2006/relationships/image" Target="../media/image2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image" Target="../media/image32.wmf"/><Relationship Id="rId7" Type="http://schemas.openxmlformats.org/officeDocument/2006/relationships/image" Target="../media/image36.wmf"/><Relationship Id="rId2" Type="http://schemas.openxmlformats.org/officeDocument/2006/relationships/image" Target="../media/image31.wmf"/><Relationship Id="rId1" Type="http://schemas.openxmlformats.org/officeDocument/2006/relationships/image" Target="../media/image30.wmf"/><Relationship Id="rId6" Type="http://schemas.openxmlformats.org/officeDocument/2006/relationships/image" Target="../media/image35.wmf"/><Relationship Id="rId5" Type="http://schemas.openxmlformats.org/officeDocument/2006/relationships/image" Target="../media/image34.wmf"/><Relationship Id="rId10" Type="http://schemas.openxmlformats.org/officeDocument/2006/relationships/image" Target="../media/image39.wmf"/><Relationship Id="rId4" Type="http://schemas.openxmlformats.org/officeDocument/2006/relationships/image" Target="../media/image33.wmf"/><Relationship Id="rId9" Type="http://schemas.openxmlformats.org/officeDocument/2006/relationships/image" Target="../media/image3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9/30/2019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7.wmf"/><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9.bin"/><Relationship Id="rId13" Type="http://schemas.openxmlformats.org/officeDocument/2006/relationships/image" Target="../media/image14.wmf"/><Relationship Id="rId3" Type="http://schemas.openxmlformats.org/officeDocument/2006/relationships/image" Target="../media/image15.JPG"/><Relationship Id="rId7" Type="http://schemas.openxmlformats.org/officeDocument/2006/relationships/image" Target="../media/image11.wmf"/><Relationship Id="rId12"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8.bin"/><Relationship Id="rId11" Type="http://schemas.openxmlformats.org/officeDocument/2006/relationships/image" Target="../media/image13.wmf"/><Relationship Id="rId5" Type="http://schemas.openxmlformats.org/officeDocument/2006/relationships/image" Target="../media/image10.wmf"/><Relationship Id="rId10" Type="http://schemas.openxmlformats.org/officeDocument/2006/relationships/oleObject" Target="../embeddings/oleObject10.bin"/><Relationship Id="rId4" Type="http://schemas.openxmlformats.org/officeDocument/2006/relationships/oleObject" Target="../embeddings/oleObject7.bin"/><Relationship Id="rId9" Type="http://schemas.openxmlformats.org/officeDocument/2006/relationships/image" Target="../media/image12.wmf"/></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1.wmf"/><Relationship Id="rId5" Type="http://schemas.openxmlformats.org/officeDocument/2006/relationships/oleObject" Target="../embeddings/oleObject13.bin"/><Relationship Id="rId10" Type="http://schemas.openxmlformats.org/officeDocument/2006/relationships/image" Target="../media/image23.wmf"/><Relationship Id="rId4" Type="http://schemas.openxmlformats.org/officeDocument/2006/relationships/image" Target="../media/image20.wmf"/><Relationship Id="rId9" Type="http://schemas.openxmlformats.org/officeDocument/2006/relationships/oleObject" Target="../embeddings/oleObject15.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5.wmf"/><Relationship Id="rId5" Type="http://schemas.openxmlformats.org/officeDocument/2006/relationships/oleObject" Target="../embeddings/oleObject17.bin"/><Relationship Id="rId4" Type="http://schemas.openxmlformats.org/officeDocument/2006/relationships/image" Target="../media/image24.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8.wmf"/><Relationship Id="rId5" Type="http://schemas.openxmlformats.org/officeDocument/2006/relationships/oleObject" Target="../embeddings/oleObject20.bin"/><Relationship Id="rId4" Type="http://schemas.openxmlformats.org/officeDocument/2006/relationships/image" Target="../media/image27.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29.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oleObject" Target="../embeddings/oleObject27.bin"/><Relationship Id="rId18" Type="http://schemas.openxmlformats.org/officeDocument/2006/relationships/image" Target="../media/image37.wmf"/><Relationship Id="rId3" Type="http://schemas.openxmlformats.org/officeDocument/2006/relationships/oleObject" Target="../embeddings/oleObject22.bin"/><Relationship Id="rId21" Type="http://schemas.openxmlformats.org/officeDocument/2006/relationships/oleObject" Target="../embeddings/oleObject31.bin"/><Relationship Id="rId7" Type="http://schemas.openxmlformats.org/officeDocument/2006/relationships/oleObject" Target="../embeddings/oleObject24.bin"/><Relationship Id="rId12" Type="http://schemas.openxmlformats.org/officeDocument/2006/relationships/image" Target="../media/image34.wmf"/><Relationship Id="rId17" Type="http://schemas.openxmlformats.org/officeDocument/2006/relationships/oleObject" Target="../embeddings/oleObject29.bin"/><Relationship Id="rId2" Type="http://schemas.openxmlformats.org/officeDocument/2006/relationships/slideLayout" Target="../slideLayouts/slideLayout2.xml"/><Relationship Id="rId16" Type="http://schemas.openxmlformats.org/officeDocument/2006/relationships/image" Target="../media/image36.wmf"/><Relationship Id="rId20" Type="http://schemas.openxmlformats.org/officeDocument/2006/relationships/image" Target="../media/image38.wmf"/><Relationship Id="rId1" Type="http://schemas.openxmlformats.org/officeDocument/2006/relationships/vmlDrawing" Target="../drawings/vmlDrawing9.vml"/><Relationship Id="rId6" Type="http://schemas.openxmlformats.org/officeDocument/2006/relationships/image" Target="../media/image31.wmf"/><Relationship Id="rId11" Type="http://schemas.openxmlformats.org/officeDocument/2006/relationships/oleObject" Target="../embeddings/oleObject26.bin"/><Relationship Id="rId5" Type="http://schemas.openxmlformats.org/officeDocument/2006/relationships/oleObject" Target="../embeddings/oleObject23.bin"/><Relationship Id="rId15" Type="http://schemas.openxmlformats.org/officeDocument/2006/relationships/oleObject" Target="../embeddings/oleObject28.bin"/><Relationship Id="rId10" Type="http://schemas.openxmlformats.org/officeDocument/2006/relationships/image" Target="../media/image33.wmf"/><Relationship Id="rId19" Type="http://schemas.openxmlformats.org/officeDocument/2006/relationships/oleObject" Target="../embeddings/oleObject30.bin"/><Relationship Id="rId4" Type="http://schemas.openxmlformats.org/officeDocument/2006/relationships/image" Target="../media/image30.wmf"/><Relationship Id="rId9" Type="http://schemas.openxmlformats.org/officeDocument/2006/relationships/oleObject" Target="../embeddings/oleObject25.bin"/><Relationship Id="rId14" Type="http://schemas.openxmlformats.org/officeDocument/2006/relationships/image" Target="../media/image35.wmf"/><Relationship Id="rId22" Type="http://schemas.openxmlformats.org/officeDocument/2006/relationships/image" Target="../media/image39.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40.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41.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43.wmf"/><Relationship Id="rId5" Type="http://schemas.openxmlformats.org/officeDocument/2006/relationships/oleObject" Target="../embeddings/oleObject35.bin"/><Relationship Id="rId4" Type="http://schemas.openxmlformats.org/officeDocument/2006/relationships/image" Target="../media/image42.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oleObject" Target="../embeddings/oleObject41.bin"/><Relationship Id="rId18" Type="http://schemas.openxmlformats.org/officeDocument/2006/relationships/image" Target="../media/image44.wmf"/><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36.wmf"/><Relationship Id="rId17" Type="http://schemas.openxmlformats.org/officeDocument/2006/relationships/oleObject" Target="../embeddings/oleObject43.bin"/><Relationship Id="rId2" Type="http://schemas.openxmlformats.org/officeDocument/2006/relationships/slideLayout" Target="../slideLayouts/slideLayout2.xml"/><Relationship Id="rId16" Type="http://schemas.openxmlformats.org/officeDocument/2006/relationships/image" Target="../media/image38.wmf"/><Relationship Id="rId1" Type="http://schemas.openxmlformats.org/officeDocument/2006/relationships/vmlDrawing" Target="../drawings/vmlDrawing13.vml"/><Relationship Id="rId6" Type="http://schemas.openxmlformats.org/officeDocument/2006/relationships/image" Target="../media/image31.wmf"/><Relationship Id="rId11" Type="http://schemas.openxmlformats.org/officeDocument/2006/relationships/oleObject" Target="../embeddings/oleObject40.bin"/><Relationship Id="rId5" Type="http://schemas.openxmlformats.org/officeDocument/2006/relationships/oleObject" Target="../embeddings/oleObject37.bin"/><Relationship Id="rId15" Type="http://schemas.openxmlformats.org/officeDocument/2006/relationships/oleObject" Target="../embeddings/oleObject42.bin"/><Relationship Id="rId10" Type="http://schemas.openxmlformats.org/officeDocument/2006/relationships/image" Target="../media/image33.wmf"/><Relationship Id="rId4" Type="http://schemas.openxmlformats.org/officeDocument/2006/relationships/image" Target="../media/image30.wmf"/><Relationship Id="rId9" Type="http://schemas.openxmlformats.org/officeDocument/2006/relationships/oleObject" Target="../embeddings/oleObject39.bin"/><Relationship Id="rId14" Type="http://schemas.openxmlformats.org/officeDocument/2006/relationships/image" Target="../media/image37.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45.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46.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48.wmf"/><Relationship Id="rId5" Type="http://schemas.openxmlformats.org/officeDocument/2006/relationships/oleObject" Target="../embeddings/oleObject47.bin"/><Relationship Id="rId4" Type="http://schemas.openxmlformats.org/officeDocument/2006/relationships/image" Target="../media/image47.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44.wmf"/><Relationship Id="rId13" Type="http://schemas.openxmlformats.org/officeDocument/2006/relationships/oleObject" Target="../embeddings/oleObject53.bin"/><Relationship Id="rId18" Type="http://schemas.openxmlformats.org/officeDocument/2006/relationships/image" Target="../media/image33.wmf"/><Relationship Id="rId3" Type="http://schemas.openxmlformats.org/officeDocument/2006/relationships/oleObject" Target="../embeddings/oleObject48.bin"/><Relationship Id="rId7" Type="http://schemas.openxmlformats.org/officeDocument/2006/relationships/oleObject" Target="../embeddings/oleObject50.bin"/><Relationship Id="rId12" Type="http://schemas.openxmlformats.org/officeDocument/2006/relationships/image" Target="../media/image30.wmf"/><Relationship Id="rId17" Type="http://schemas.openxmlformats.org/officeDocument/2006/relationships/oleObject" Target="../embeddings/oleObject55.bin"/><Relationship Id="rId2" Type="http://schemas.openxmlformats.org/officeDocument/2006/relationships/slideLayout" Target="../slideLayouts/slideLayout2.xml"/><Relationship Id="rId16" Type="http://schemas.openxmlformats.org/officeDocument/2006/relationships/image" Target="../media/image32.wmf"/><Relationship Id="rId1" Type="http://schemas.openxmlformats.org/officeDocument/2006/relationships/vmlDrawing" Target="../drawings/vmlDrawing17.vml"/><Relationship Id="rId6" Type="http://schemas.openxmlformats.org/officeDocument/2006/relationships/image" Target="../media/image38.wmf"/><Relationship Id="rId11" Type="http://schemas.openxmlformats.org/officeDocument/2006/relationships/oleObject" Target="../embeddings/oleObject52.bin"/><Relationship Id="rId5" Type="http://schemas.openxmlformats.org/officeDocument/2006/relationships/oleObject" Target="../embeddings/oleObject49.bin"/><Relationship Id="rId15" Type="http://schemas.openxmlformats.org/officeDocument/2006/relationships/oleObject" Target="../embeddings/oleObject54.bin"/><Relationship Id="rId10" Type="http://schemas.openxmlformats.org/officeDocument/2006/relationships/image" Target="../media/image36.wmf"/><Relationship Id="rId4" Type="http://schemas.openxmlformats.org/officeDocument/2006/relationships/image" Target="../media/image37.wmf"/><Relationship Id="rId9" Type="http://schemas.openxmlformats.org/officeDocument/2006/relationships/oleObject" Target="../embeddings/oleObject51.bin"/><Relationship Id="rId14" Type="http://schemas.openxmlformats.org/officeDocument/2006/relationships/image" Target="../media/image31.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45.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49.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51.wmf"/><Relationship Id="rId5" Type="http://schemas.openxmlformats.org/officeDocument/2006/relationships/oleObject" Target="../embeddings/oleObject58.bin"/><Relationship Id="rId4" Type="http://schemas.openxmlformats.org/officeDocument/2006/relationships/image" Target="../media/image50.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www.google.com.mx/search?q=sistema+masa-resorte&amp;tbm=isch&amp;source=iu&amp;ictx=1&amp;fir=aJp-I3A42g69jM%253A%252CZlmzfUGoqMo9RM%252C_&amp;vet=1&amp;usg=AI4_-kTo8Q1wFRwiPu1-tsrklDbX-mxFIw&amp;sa=X&amp;ved=2ahUKEwiU7pLykPTkAhUCP60KHcOtALAQ9QEwD3oECAMQBg#imgrc=_&amp;vet=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4.wmf"/><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a:spLocks noGrp="1" noChangeArrowheads="1"/>
          </p:cNvSpPr>
          <p:nvPr>
            <p:ph type="ctrTitle"/>
          </p:nvPr>
        </p:nvSpPr>
        <p:spPr bwMode="auto">
          <a:xfrm>
            <a:off x="2232162" y="843905"/>
            <a:ext cx="8915399"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a:solidFill>
                  <a:schemeClr val="tx1"/>
                </a:solidFill>
                <a:latin typeface="Verdana" panose="020B0604030504040204" pitchFamily="34" charset="0"/>
              </a:defRPr>
            </a:lvl9pPr>
          </a:lstStyle>
          <a:p>
            <a:pPr algn="ctr" eaLnBrk="1" hangingPunct="1">
              <a:spcBef>
                <a:spcPct val="0"/>
              </a:spcBef>
              <a:buClrTx/>
              <a:buSzTx/>
              <a:buFontTx/>
              <a:buNone/>
            </a:pPr>
            <a:r>
              <a:rPr lang="es-MX" altLang="es-MX" sz="3200" dirty="0">
                <a:latin typeface="Tahoma" panose="020B0604030504040204" pitchFamily="34" charset="0"/>
              </a:rPr>
              <a:t>UNIVERSIDAD AUTÓNOMA DEL ESTADO DE MÉXICO</a:t>
            </a:r>
          </a:p>
          <a:p>
            <a:pPr algn="ctr" eaLnBrk="1" hangingPunct="1">
              <a:spcBef>
                <a:spcPct val="0"/>
              </a:spcBef>
              <a:buClrTx/>
              <a:buSzTx/>
              <a:buFontTx/>
              <a:buNone/>
            </a:pPr>
            <a:endParaRPr lang="es-MX" altLang="es-MX" sz="1000" dirty="0">
              <a:latin typeface="Tahoma" panose="020B0604030504040204" pitchFamily="34" charset="0"/>
            </a:endParaRPr>
          </a:p>
          <a:p>
            <a:pPr algn="ctr" eaLnBrk="1" hangingPunct="1">
              <a:spcBef>
                <a:spcPct val="0"/>
              </a:spcBef>
              <a:buClrTx/>
              <a:buSzTx/>
              <a:buFontTx/>
              <a:buNone/>
            </a:pPr>
            <a:r>
              <a:rPr lang="es-MX" altLang="es-MX" sz="3200" dirty="0">
                <a:latin typeface="Tahoma" panose="020B0604030504040204" pitchFamily="34" charset="0"/>
              </a:rPr>
              <a:t>FACULTAD DE INGENIERÍA</a:t>
            </a:r>
          </a:p>
          <a:p>
            <a:pPr algn="ctr" eaLnBrk="1" hangingPunct="1">
              <a:spcBef>
                <a:spcPct val="0"/>
              </a:spcBef>
              <a:buClrTx/>
              <a:buSzTx/>
              <a:buFontTx/>
              <a:buNone/>
            </a:pPr>
            <a:endParaRPr lang="es-MX" altLang="es-MX" sz="1000" dirty="0">
              <a:latin typeface="Tahoma" panose="020B0604030504040204" pitchFamily="34" charset="0"/>
            </a:endParaRPr>
          </a:p>
          <a:p>
            <a:pPr algn="ctr" eaLnBrk="1" hangingPunct="1">
              <a:spcBef>
                <a:spcPct val="0"/>
              </a:spcBef>
              <a:buClrTx/>
              <a:buSzTx/>
              <a:buFontTx/>
              <a:buNone/>
            </a:pPr>
            <a:r>
              <a:rPr lang="es-MX" altLang="es-MX" sz="3200" b="1" dirty="0">
                <a:latin typeface="Tahoma" panose="020B0604030504040204" pitchFamily="34" charset="0"/>
              </a:rPr>
              <a:t>COORDINACIÓN DE </a:t>
            </a:r>
            <a:r>
              <a:rPr lang="es-MX" altLang="es-MX" sz="3200" b="1" dirty="0" smtClean="0">
                <a:latin typeface="Tahoma" panose="020B0604030504040204" pitchFamily="34" charset="0"/>
              </a:rPr>
              <a:t>INGENIERÍA MECÁNICA</a:t>
            </a:r>
            <a:endParaRPr lang="es-MX" altLang="es-MX" sz="3200" b="1" dirty="0">
              <a:latin typeface="Tahoma" panose="020B0604030504040204" pitchFamily="34" charset="0"/>
            </a:endParaRPr>
          </a:p>
        </p:txBody>
      </p:sp>
      <p:sp>
        <p:nvSpPr>
          <p:cNvPr id="5" name="Rectangle 2"/>
          <p:cNvSpPr>
            <a:spLocks noGrp="1" noChangeArrowheads="1"/>
          </p:cNvSpPr>
          <p:nvPr>
            <p:ph type="subTitle" idx="1"/>
          </p:nvPr>
        </p:nvSpPr>
        <p:spPr>
          <a:xfrm>
            <a:off x="2476002" y="3932648"/>
            <a:ext cx="8915399" cy="1126283"/>
          </a:xfrm>
        </p:spPr>
        <p:txBody>
          <a:bodyPr/>
          <a:lstStyle/>
          <a:p>
            <a:pPr algn="ctr" eaLnBrk="1" fontAlgn="auto" hangingPunct="1">
              <a:spcAft>
                <a:spcPts val="0"/>
              </a:spcAft>
              <a:defRPr/>
            </a:pPr>
            <a:r>
              <a:rPr lang="es-MX" sz="2800" dirty="0" smtClean="0"/>
              <a:t>MÉTODOS NUMÉRICOS:</a:t>
            </a:r>
          </a:p>
          <a:p>
            <a:pPr algn="ctr" eaLnBrk="1" fontAlgn="auto" hangingPunct="1">
              <a:spcAft>
                <a:spcPts val="0"/>
              </a:spcAft>
              <a:defRPr/>
            </a:pPr>
            <a:r>
              <a:rPr lang="es-MX" sz="2800" b="1" dirty="0" smtClean="0">
                <a:solidFill>
                  <a:srgbClr val="FF0000"/>
                </a:solidFill>
              </a:rPr>
              <a:t>DIFERENCIAS DIVIDIDAS DE NEWTON</a:t>
            </a:r>
            <a:endParaRPr lang="es-ES" sz="2800" b="1" dirty="0" smtClean="0">
              <a:solidFill>
                <a:srgbClr val="FF0000"/>
              </a:solidFill>
            </a:endParaRPr>
          </a:p>
        </p:txBody>
      </p:sp>
      <p:sp>
        <p:nvSpPr>
          <p:cNvPr id="6" name="Rectangle 3"/>
          <p:cNvSpPr txBox="1">
            <a:spLocks noChangeArrowheads="1"/>
          </p:cNvSpPr>
          <p:nvPr/>
        </p:nvSpPr>
        <p:spPr>
          <a:xfrm>
            <a:off x="4011386" y="5903662"/>
            <a:ext cx="6934200" cy="609600"/>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marL="36513" algn="r">
              <a:spcBef>
                <a:spcPct val="0"/>
              </a:spcBef>
            </a:pPr>
            <a:r>
              <a:rPr lang="es-ES" altLang="es-MX" sz="2400" dirty="0" smtClean="0">
                <a:solidFill>
                  <a:srgbClr val="79766F"/>
                </a:solidFill>
              </a:rPr>
              <a:t>Agosto 2019</a:t>
            </a:r>
          </a:p>
        </p:txBody>
      </p:sp>
      <p:sp>
        <p:nvSpPr>
          <p:cNvPr id="2" name="CuadroTexto 1"/>
          <p:cNvSpPr txBox="1"/>
          <p:nvPr/>
        </p:nvSpPr>
        <p:spPr>
          <a:xfrm>
            <a:off x="4519750" y="5058931"/>
            <a:ext cx="4197530" cy="646331"/>
          </a:xfrm>
          <a:prstGeom prst="rect">
            <a:avLst/>
          </a:prstGeom>
          <a:noFill/>
        </p:spPr>
        <p:txBody>
          <a:bodyPr wrap="square" rtlCol="0">
            <a:spAutoFit/>
          </a:bodyPr>
          <a:lstStyle/>
          <a:p>
            <a:pPr algn="ctr"/>
            <a:r>
              <a:rPr lang="es-MX" b="1" dirty="0" smtClean="0"/>
              <a:t>Material Didáctico Elaborado por: </a:t>
            </a:r>
          </a:p>
          <a:p>
            <a:pPr algn="ctr"/>
            <a:r>
              <a:rPr lang="es-MX" b="1" dirty="0" err="1" smtClean="0"/>
              <a:t>Gaston</a:t>
            </a:r>
            <a:r>
              <a:rPr lang="es-MX" b="1" dirty="0" smtClean="0"/>
              <a:t> </a:t>
            </a:r>
            <a:r>
              <a:rPr lang="es-MX" b="1" dirty="0" err="1" smtClean="0"/>
              <a:t>Vertiz</a:t>
            </a:r>
            <a:r>
              <a:rPr lang="es-MX" b="1" dirty="0" smtClean="0"/>
              <a:t> </a:t>
            </a:r>
            <a:r>
              <a:rPr lang="es-MX" b="1" dirty="0" err="1" smtClean="0"/>
              <a:t>Camaron</a:t>
            </a:r>
            <a:endParaRPr lang="es-MX" b="1" dirty="0"/>
          </a:p>
        </p:txBody>
      </p:sp>
    </p:spTree>
    <p:extLst>
      <p:ext uri="{BB962C8B-B14F-4D97-AF65-F5344CB8AC3E}">
        <p14:creationId xmlns:p14="http://schemas.microsoft.com/office/powerpoint/2010/main" val="35432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5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animEffect transition="in" filter="fade">
                                      <p:cBhvr>
                                        <p:cTn id="20" dur="500"/>
                                        <p:tgtEl>
                                          <p:spTgt spid="2">
                                            <p:txEl>
                                              <p:pRg st="0" end="0"/>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Effect transition="in" filter="fade">
                                      <p:cBhvr>
                                        <p:cTn id="23" dur="500"/>
                                        <p:tgtEl>
                                          <p:spTgt spid="2">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Interpolación </a:t>
            </a:r>
            <a:r>
              <a:rPr lang="es-MX" b="1" dirty="0" smtClean="0">
                <a:effectLst>
                  <a:outerShdw blurRad="38100" dist="38100" dir="2700000" algn="tl">
                    <a:srgbClr val="000000">
                      <a:alpha val="43137"/>
                    </a:srgbClr>
                  </a:outerShdw>
                </a:effectLst>
              </a:rPr>
              <a:t>cúbica </a:t>
            </a:r>
            <a:r>
              <a:rPr lang="es-MX" b="1" dirty="0">
                <a:effectLst>
                  <a:outerShdw blurRad="38100" dist="38100" dir="2700000" algn="tl">
                    <a:srgbClr val="000000">
                      <a:alpha val="43137"/>
                    </a:srgbClr>
                  </a:outerShdw>
                </a:effectLst>
              </a:rPr>
              <a:t>o de </a:t>
            </a:r>
            <a:r>
              <a:rPr lang="es-MX" b="1" dirty="0" smtClean="0">
                <a:effectLst>
                  <a:outerShdw blurRad="38100" dist="38100" dir="2700000" algn="tl">
                    <a:srgbClr val="000000">
                      <a:alpha val="43137"/>
                    </a:srgbClr>
                  </a:outerShdw>
                </a:effectLst>
              </a:rPr>
              <a:t>tercer </a:t>
            </a:r>
            <a:r>
              <a:rPr lang="es-MX" b="1" dirty="0">
                <a:effectLst>
                  <a:outerShdw blurRad="38100" dist="38100" dir="2700000" algn="tl">
                    <a:srgbClr val="000000">
                      <a:alpha val="43137"/>
                    </a:srgbClr>
                  </a:outerShdw>
                </a:effectLst>
              </a:rPr>
              <a:t>orden</a:t>
            </a:r>
            <a:endParaRPr lang="es-MX" dirty="0"/>
          </a:p>
        </p:txBody>
      </p:sp>
      <p:sp>
        <p:nvSpPr>
          <p:cNvPr id="4" name="CuadroTexto 3"/>
          <p:cNvSpPr txBox="1"/>
          <p:nvPr/>
        </p:nvSpPr>
        <p:spPr>
          <a:xfrm>
            <a:off x="2133600" y="1657350"/>
            <a:ext cx="9744075" cy="1200329"/>
          </a:xfrm>
          <a:prstGeom prst="rect">
            <a:avLst/>
          </a:prstGeom>
          <a:noFill/>
        </p:spPr>
        <p:txBody>
          <a:bodyPr wrap="square" rtlCol="0">
            <a:spAutoFit/>
          </a:bodyPr>
          <a:lstStyle/>
          <a:p>
            <a:pPr algn="just"/>
            <a:r>
              <a:rPr lang="es-MX" dirty="0" smtClean="0"/>
              <a:t>La gráfica 3 de abajo, proporciona la idea de realizar una interpolación cúbica, es decir; para llevar a cabo esto se tienen cuatro pares ordenados conocidos, y se desea saber cuál sería el valor de “y”, dado el valor de x conocido entre los valores x0 y x3.</a:t>
            </a:r>
            <a:endParaRPr lang="es-MX" dirty="0"/>
          </a:p>
        </p:txBody>
      </p:sp>
      <p:pic>
        <p:nvPicPr>
          <p:cNvPr id="5" name="Imagen 4"/>
          <p:cNvPicPr>
            <a:picLocks noChangeAspect="1"/>
          </p:cNvPicPr>
          <p:nvPr/>
        </p:nvPicPr>
        <p:blipFill>
          <a:blip r:embed="rId3"/>
          <a:stretch>
            <a:fillRect/>
          </a:stretch>
        </p:blipFill>
        <p:spPr>
          <a:xfrm>
            <a:off x="3059570" y="2838900"/>
            <a:ext cx="4592401" cy="3533325"/>
          </a:xfrm>
          <a:prstGeom prst="rect">
            <a:avLst/>
          </a:prstGeom>
        </p:spPr>
      </p:pic>
      <p:sp>
        <p:nvSpPr>
          <p:cNvPr id="6" name="CuadroTexto 5"/>
          <p:cNvSpPr txBox="1"/>
          <p:nvPr/>
        </p:nvSpPr>
        <p:spPr>
          <a:xfrm>
            <a:off x="3356196" y="6488668"/>
            <a:ext cx="4295775" cy="369332"/>
          </a:xfrm>
          <a:prstGeom prst="rect">
            <a:avLst/>
          </a:prstGeom>
          <a:noFill/>
        </p:spPr>
        <p:txBody>
          <a:bodyPr wrap="square" rtlCol="0">
            <a:spAutoFit/>
          </a:bodyPr>
          <a:lstStyle/>
          <a:p>
            <a:pPr algn="ctr"/>
            <a:r>
              <a:rPr lang="es-MX" b="1" dirty="0" smtClean="0"/>
              <a:t>Gráfica 3</a:t>
            </a:r>
            <a:r>
              <a:rPr lang="es-MX" dirty="0" smtClean="0"/>
              <a:t>. Interpolación cúbica.</a:t>
            </a:r>
            <a:endParaRPr lang="es-MX" dirty="0"/>
          </a:p>
        </p:txBody>
      </p:sp>
      <p:graphicFrame>
        <p:nvGraphicFramePr>
          <p:cNvPr id="3" name="Objeto 2"/>
          <p:cNvGraphicFramePr>
            <a:graphicFrameLocks noChangeAspect="1"/>
          </p:cNvGraphicFramePr>
          <p:nvPr>
            <p:extLst>
              <p:ext uri="{D42A27DB-BD31-4B8C-83A1-F6EECF244321}">
                <p14:modId xmlns:p14="http://schemas.microsoft.com/office/powerpoint/2010/main" val="736894915"/>
              </p:ext>
            </p:extLst>
          </p:nvPr>
        </p:nvGraphicFramePr>
        <p:xfrm>
          <a:off x="8369837" y="3708035"/>
          <a:ext cx="2864213" cy="559160"/>
        </p:xfrm>
        <a:graphic>
          <a:graphicData uri="http://schemas.openxmlformats.org/presentationml/2006/ole">
            <mc:AlternateContent xmlns:mc="http://schemas.openxmlformats.org/markup-compatibility/2006">
              <mc:Choice xmlns:v="urn:schemas-microsoft-com:vml" Requires="v">
                <p:oleObj spid="_x0000_s3349" name="Equation" r:id="rId4" imgW="1536480" imgH="241200" progId="Equation.DSMT4">
                  <p:embed/>
                </p:oleObj>
              </mc:Choice>
              <mc:Fallback>
                <p:oleObj name="Equation" r:id="rId4" imgW="1536480" imgH="241200" progId="Equation.DSMT4">
                  <p:embed/>
                  <p:pic>
                    <p:nvPicPr>
                      <p:cNvPr id="0" name=""/>
                      <p:cNvPicPr/>
                      <p:nvPr/>
                    </p:nvPicPr>
                    <p:blipFill>
                      <a:blip r:embed="rId5"/>
                      <a:stretch>
                        <a:fillRect/>
                      </a:stretch>
                    </p:blipFill>
                    <p:spPr>
                      <a:xfrm>
                        <a:off x="8369837" y="3708035"/>
                        <a:ext cx="2864213" cy="559160"/>
                      </a:xfrm>
                      <a:prstGeom prst="rect">
                        <a:avLst/>
                      </a:prstGeom>
                    </p:spPr>
                  </p:pic>
                </p:oleObj>
              </mc:Fallback>
            </mc:AlternateContent>
          </a:graphicData>
        </a:graphic>
      </p:graphicFrame>
      <p:sp>
        <p:nvSpPr>
          <p:cNvPr id="9" name="CuadroTexto 8"/>
          <p:cNvSpPr txBox="1"/>
          <p:nvPr/>
        </p:nvSpPr>
        <p:spPr>
          <a:xfrm>
            <a:off x="8046720" y="2804160"/>
            <a:ext cx="3317967" cy="923330"/>
          </a:xfrm>
          <a:prstGeom prst="rect">
            <a:avLst/>
          </a:prstGeom>
          <a:noFill/>
        </p:spPr>
        <p:txBody>
          <a:bodyPr wrap="square" rtlCol="0">
            <a:spAutoFit/>
          </a:bodyPr>
          <a:lstStyle/>
          <a:p>
            <a:pPr algn="just"/>
            <a:r>
              <a:rPr lang="es-MX" dirty="0" smtClean="0"/>
              <a:t>Una expresión de la interpolación cúbica es de la forma:</a:t>
            </a:r>
            <a:endParaRPr lang="es-MX" dirty="0"/>
          </a:p>
        </p:txBody>
      </p:sp>
      <p:sp>
        <p:nvSpPr>
          <p:cNvPr id="10" name="CuadroTexto 9"/>
          <p:cNvSpPr txBox="1"/>
          <p:nvPr/>
        </p:nvSpPr>
        <p:spPr>
          <a:xfrm>
            <a:off x="7907383" y="4267195"/>
            <a:ext cx="2002971" cy="369332"/>
          </a:xfrm>
          <a:prstGeom prst="rect">
            <a:avLst/>
          </a:prstGeom>
          <a:noFill/>
        </p:spPr>
        <p:txBody>
          <a:bodyPr wrap="square" rtlCol="0">
            <a:spAutoFit/>
          </a:bodyPr>
          <a:lstStyle/>
          <a:p>
            <a:r>
              <a:rPr lang="es-MX" dirty="0" smtClean="0"/>
              <a:t>Donde:</a:t>
            </a:r>
            <a:endParaRPr lang="es-MX" dirty="0"/>
          </a:p>
        </p:txBody>
      </p:sp>
      <p:graphicFrame>
        <p:nvGraphicFramePr>
          <p:cNvPr id="11" name="Objeto 10"/>
          <p:cNvGraphicFramePr>
            <a:graphicFrameLocks noChangeAspect="1"/>
          </p:cNvGraphicFramePr>
          <p:nvPr>
            <p:extLst>
              <p:ext uri="{D42A27DB-BD31-4B8C-83A1-F6EECF244321}">
                <p14:modId xmlns:p14="http://schemas.microsoft.com/office/powerpoint/2010/main" val="3777024427"/>
              </p:ext>
            </p:extLst>
          </p:nvPr>
        </p:nvGraphicFramePr>
        <p:xfrm>
          <a:off x="7721600" y="4632325"/>
          <a:ext cx="3962400" cy="446088"/>
        </p:xfrm>
        <a:graphic>
          <a:graphicData uri="http://schemas.openxmlformats.org/presentationml/2006/ole">
            <mc:AlternateContent xmlns:mc="http://schemas.openxmlformats.org/markup-compatibility/2006">
              <mc:Choice xmlns:v="urn:schemas-microsoft-com:vml" Requires="v">
                <p:oleObj spid="_x0000_s3350" name="Equation" r:id="rId6" imgW="2463480" imgH="228600" progId="Equation.DSMT4">
                  <p:embed/>
                </p:oleObj>
              </mc:Choice>
              <mc:Fallback>
                <p:oleObj name="Equation" r:id="rId6" imgW="2463480" imgH="228600" progId="Equation.DSMT4">
                  <p:embed/>
                  <p:pic>
                    <p:nvPicPr>
                      <p:cNvPr id="8" name="Objeto 7"/>
                      <p:cNvPicPr/>
                      <p:nvPr/>
                    </p:nvPicPr>
                    <p:blipFill>
                      <a:blip r:embed="rId7"/>
                      <a:stretch>
                        <a:fillRect/>
                      </a:stretch>
                    </p:blipFill>
                    <p:spPr>
                      <a:xfrm>
                        <a:off x="7721600" y="4632325"/>
                        <a:ext cx="3962400" cy="446088"/>
                      </a:xfrm>
                      <a:prstGeom prst="rect">
                        <a:avLst/>
                      </a:prstGeom>
                    </p:spPr>
                  </p:pic>
                </p:oleObj>
              </mc:Fallback>
            </mc:AlternateContent>
          </a:graphicData>
        </a:graphic>
      </p:graphicFrame>
    </p:spTree>
    <p:extLst>
      <p:ext uri="{BB962C8B-B14F-4D97-AF65-F5344CB8AC3E}">
        <p14:creationId xmlns:p14="http://schemas.microsoft.com/office/powerpoint/2010/main" val="3138208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fade">
                                      <p:cBhvr>
                                        <p:cTn id="32" dur="500"/>
                                        <p:tgtEl>
                                          <p:spTgt spid="10">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4. Las diferencias divididas y el polinomio de interpolación de Newton</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normAutofit/>
          </a:bodyPr>
          <a:lstStyle/>
          <a:p>
            <a:pPr algn="just"/>
            <a:r>
              <a:rPr lang="es-MX" dirty="0" smtClean="0"/>
              <a:t>Según (</a:t>
            </a:r>
            <a:r>
              <a:rPr lang="es-MX" dirty="0" err="1" smtClean="0"/>
              <a:t>Burden</a:t>
            </a:r>
            <a:r>
              <a:rPr lang="es-MX" dirty="0" smtClean="0"/>
              <a:t> </a:t>
            </a:r>
            <a:r>
              <a:rPr lang="es-MX" dirty="0" err="1" smtClean="0"/>
              <a:t>et.al</a:t>
            </a:r>
            <a:r>
              <a:rPr lang="es-MX" dirty="0" smtClean="0"/>
              <a:t>, 2016), </a:t>
            </a:r>
            <a:r>
              <a:rPr lang="es-MX" dirty="0" err="1" smtClean="0"/>
              <a:t>P</a:t>
            </a:r>
            <a:r>
              <a:rPr lang="es-MX" baseline="-25000" dirty="0" err="1" smtClean="0"/>
              <a:t>n</a:t>
            </a:r>
            <a:r>
              <a:rPr lang="es-MX" dirty="0" smtClean="0"/>
              <a:t> </a:t>
            </a:r>
            <a:r>
              <a:rPr lang="es-MX" dirty="0"/>
              <a:t>es el polinomio de </a:t>
            </a:r>
            <a:r>
              <a:rPr lang="es-MX" dirty="0" err="1"/>
              <a:t>Lagrange</a:t>
            </a:r>
            <a:r>
              <a:rPr lang="es-MX" dirty="0"/>
              <a:t> de grado a lo más “n”, </a:t>
            </a:r>
            <a:r>
              <a:rPr lang="es-MX" dirty="0" smtClean="0"/>
              <a:t>que </a:t>
            </a:r>
            <a:r>
              <a:rPr lang="es-MX" dirty="0"/>
              <a:t>coincide precisamente en los puntos (x</a:t>
            </a:r>
            <a:r>
              <a:rPr lang="es-MX" baseline="-25000" dirty="0"/>
              <a:t>0</a:t>
            </a:r>
            <a:r>
              <a:rPr lang="es-MX" dirty="0"/>
              <a:t>, f(x</a:t>
            </a:r>
            <a:r>
              <a:rPr lang="es-MX" baseline="-25000" dirty="0"/>
              <a:t>0</a:t>
            </a:r>
            <a:r>
              <a:rPr lang="es-MX" dirty="0"/>
              <a:t>)), (x</a:t>
            </a:r>
            <a:r>
              <a:rPr lang="es-MX" baseline="-25000" dirty="0"/>
              <a:t>1</a:t>
            </a:r>
            <a:r>
              <a:rPr lang="es-MX" dirty="0"/>
              <a:t>, f(x</a:t>
            </a:r>
            <a:r>
              <a:rPr lang="es-MX" baseline="-25000" dirty="0"/>
              <a:t>1</a:t>
            </a:r>
            <a:r>
              <a:rPr lang="es-MX" dirty="0"/>
              <a:t>)), (x</a:t>
            </a:r>
            <a:r>
              <a:rPr lang="es-MX" baseline="-25000" dirty="0"/>
              <a:t>2</a:t>
            </a:r>
            <a:r>
              <a:rPr lang="es-MX" dirty="0"/>
              <a:t>, f(x</a:t>
            </a:r>
            <a:r>
              <a:rPr lang="es-MX" baseline="-25000" dirty="0"/>
              <a:t>2</a:t>
            </a:r>
            <a:r>
              <a:rPr lang="es-MX" dirty="0"/>
              <a:t>)), …, (</a:t>
            </a:r>
            <a:r>
              <a:rPr lang="es-MX" dirty="0" err="1"/>
              <a:t>x</a:t>
            </a:r>
            <a:r>
              <a:rPr lang="es-MX" baseline="-25000" dirty="0" err="1"/>
              <a:t>n</a:t>
            </a:r>
            <a:r>
              <a:rPr lang="es-MX" dirty="0"/>
              <a:t>, f(</a:t>
            </a:r>
            <a:r>
              <a:rPr lang="es-MX" dirty="0" err="1"/>
              <a:t>x</a:t>
            </a:r>
            <a:r>
              <a:rPr lang="es-MX" baseline="-25000" dirty="0" err="1"/>
              <a:t>n</a:t>
            </a:r>
            <a:r>
              <a:rPr lang="es-MX" dirty="0"/>
              <a:t>)). Es decir:</a:t>
            </a:r>
          </a:p>
          <a:p>
            <a:pPr algn="just"/>
            <a:r>
              <a:rPr lang="es-MX" dirty="0"/>
              <a:t>		</a:t>
            </a:r>
            <a:r>
              <a:rPr lang="en-US" dirty="0" err="1"/>
              <a:t>a</a:t>
            </a:r>
            <a:r>
              <a:rPr lang="en-US" baseline="-25000" dirty="0" err="1"/>
              <a:t>i</a:t>
            </a:r>
            <a:r>
              <a:rPr lang="en-US" dirty="0"/>
              <a:t> = </a:t>
            </a:r>
            <a:r>
              <a:rPr lang="en-US" dirty="0" err="1"/>
              <a:t>P</a:t>
            </a:r>
            <a:r>
              <a:rPr lang="en-US" baseline="-25000" dirty="0" err="1"/>
              <a:t>n</a:t>
            </a:r>
            <a:r>
              <a:rPr lang="en-US" dirty="0"/>
              <a:t>(x</a:t>
            </a:r>
            <a:r>
              <a:rPr lang="en-US" baseline="-25000" dirty="0"/>
              <a:t>i</a:t>
            </a:r>
            <a:r>
              <a:rPr lang="en-US" dirty="0"/>
              <a:t>)= f(x</a:t>
            </a:r>
            <a:r>
              <a:rPr lang="en-US" baseline="-25000" dirty="0"/>
              <a:t>i</a:t>
            </a:r>
            <a:r>
              <a:rPr lang="en-US" dirty="0"/>
              <a:t>)    con </a:t>
            </a:r>
            <a:r>
              <a:rPr lang="en-US" dirty="0" err="1"/>
              <a:t>i</a:t>
            </a:r>
            <a:r>
              <a:rPr lang="en-US" dirty="0"/>
              <a:t> = 0, 1, 2, …, n</a:t>
            </a:r>
            <a:endParaRPr lang="es-MX" dirty="0"/>
          </a:p>
          <a:p>
            <a:pPr algn="just"/>
            <a:r>
              <a:rPr lang="en-US" dirty="0"/>
              <a:t> </a:t>
            </a:r>
            <a:r>
              <a:rPr lang="es-MX" dirty="0" smtClean="0"/>
              <a:t>Una </a:t>
            </a:r>
            <a:r>
              <a:rPr lang="es-MX" dirty="0"/>
              <a:t>forma de expresar dicho polinomio es como</a:t>
            </a:r>
            <a:r>
              <a:rPr lang="es-MX" dirty="0" smtClean="0"/>
              <a:t>:</a:t>
            </a:r>
            <a:endParaRPr lang="es-MX" dirty="0"/>
          </a:p>
          <a:p>
            <a:pPr algn="just"/>
            <a:r>
              <a:rPr lang="en-US" dirty="0" err="1"/>
              <a:t>P</a:t>
            </a:r>
            <a:r>
              <a:rPr lang="en-US" baseline="-25000" dirty="0" err="1"/>
              <a:t>n</a:t>
            </a:r>
            <a:r>
              <a:rPr lang="en-US" dirty="0"/>
              <a:t>(x) = a</a:t>
            </a:r>
            <a:r>
              <a:rPr lang="en-US" baseline="-25000" dirty="0"/>
              <a:t>0</a:t>
            </a:r>
            <a:r>
              <a:rPr lang="en-US" dirty="0"/>
              <a:t>+a</a:t>
            </a:r>
            <a:r>
              <a:rPr lang="en-US" baseline="-25000" dirty="0"/>
              <a:t>1</a:t>
            </a:r>
            <a:r>
              <a:rPr lang="en-US" dirty="0"/>
              <a:t>(x – x</a:t>
            </a:r>
            <a:r>
              <a:rPr lang="en-US" baseline="-25000" dirty="0"/>
              <a:t>0</a:t>
            </a:r>
            <a:r>
              <a:rPr lang="en-US" dirty="0"/>
              <a:t>)+a</a:t>
            </a:r>
            <a:r>
              <a:rPr lang="en-US" baseline="-25000" dirty="0"/>
              <a:t>2</a:t>
            </a:r>
            <a:r>
              <a:rPr lang="en-US" dirty="0"/>
              <a:t>(x – x</a:t>
            </a:r>
            <a:r>
              <a:rPr lang="en-US" baseline="-25000" dirty="0"/>
              <a:t>0</a:t>
            </a:r>
            <a:r>
              <a:rPr lang="en-US" dirty="0"/>
              <a:t>)(x – x</a:t>
            </a:r>
            <a:r>
              <a:rPr lang="en-US" baseline="-25000" dirty="0"/>
              <a:t>1</a:t>
            </a:r>
            <a:r>
              <a:rPr lang="en-US" dirty="0"/>
              <a:t>)+a</a:t>
            </a:r>
            <a:r>
              <a:rPr lang="en-US" baseline="-25000" dirty="0"/>
              <a:t>3</a:t>
            </a:r>
            <a:r>
              <a:rPr lang="en-US" dirty="0"/>
              <a:t>(x – x</a:t>
            </a:r>
            <a:r>
              <a:rPr lang="en-US" baseline="-25000" dirty="0"/>
              <a:t>0</a:t>
            </a:r>
            <a:r>
              <a:rPr lang="en-US" dirty="0"/>
              <a:t>)(x – x</a:t>
            </a:r>
            <a:r>
              <a:rPr lang="en-US" baseline="-25000" dirty="0"/>
              <a:t>1</a:t>
            </a:r>
            <a:r>
              <a:rPr lang="en-US" dirty="0"/>
              <a:t>)(x – x</a:t>
            </a:r>
            <a:r>
              <a:rPr lang="en-US" baseline="-25000" dirty="0"/>
              <a:t>2</a:t>
            </a:r>
            <a:r>
              <a:rPr lang="en-US" dirty="0"/>
              <a:t>)+…+a</a:t>
            </a:r>
            <a:r>
              <a:rPr lang="en-US" baseline="-25000" dirty="0"/>
              <a:t>n</a:t>
            </a:r>
            <a:r>
              <a:rPr lang="en-US" dirty="0"/>
              <a:t>(x – x</a:t>
            </a:r>
            <a:r>
              <a:rPr lang="en-US" baseline="-25000" dirty="0"/>
              <a:t>0</a:t>
            </a:r>
            <a:r>
              <a:rPr lang="en-US" dirty="0"/>
              <a:t>)(x – x</a:t>
            </a:r>
            <a:r>
              <a:rPr lang="en-US" baseline="-25000" dirty="0"/>
              <a:t>1</a:t>
            </a:r>
            <a:r>
              <a:rPr lang="en-US" dirty="0"/>
              <a:t>)(x – x</a:t>
            </a:r>
            <a:r>
              <a:rPr lang="en-US" baseline="-25000" dirty="0"/>
              <a:t>2</a:t>
            </a:r>
            <a:r>
              <a:rPr lang="en-US" dirty="0"/>
              <a:t>)…(x – x</a:t>
            </a:r>
            <a:r>
              <a:rPr lang="en-US" baseline="-25000" dirty="0"/>
              <a:t>(n-1</a:t>
            </a:r>
            <a:r>
              <a:rPr lang="en-US" baseline="-25000" dirty="0" smtClean="0"/>
              <a:t>)</a:t>
            </a:r>
            <a:r>
              <a:rPr lang="en-US" dirty="0" smtClean="0"/>
              <a:t>)</a:t>
            </a:r>
            <a:endParaRPr lang="es-MX" dirty="0"/>
          </a:p>
          <a:p>
            <a:pPr algn="just"/>
            <a:r>
              <a:rPr lang="es-MX" dirty="0"/>
              <a:t>Para unas constantes </a:t>
            </a:r>
            <a:r>
              <a:rPr lang="es-MX" dirty="0" smtClean="0"/>
              <a:t>desconocidas apropiadas </a:t>
            </a:r>
            <a:r>
              <a:rPr lang="es-MX" dirty="0"/>
              <a:t>a</a:t>
            </a:r>
            <a:r>
              <a:rPr lang="es-MX" baseline="-25000" dirty="0"/>
              <a:t>0</a:t>
            </a:r>
            <a:r>
              <a:rPr lang="es-MX" dirty="0"/>
              <a:t>, a</a:t>
            </a:r>
            <a:r>
              <a:rPr lang="es-MX" baseline="-25000" dirty="0"/>
              <a:t>1</a:t>
            </a:r>
            <a:r>
              <a:rPr lang="es-MX" dirty="0"/>
              <a:t>, … , </a:t>
            </a:r>
            <a:r>
              <a:rPr lang="es-MX" dirty="0" err="1"/>
              <a:t>a</a:t>
            </a:r>
            <a:r>
              <a:rPr lang="es-MX" baseline="-25000" dirty="0" err="1"/>
              <a:t>n</a:t>
            </a:r>
            <a:r>
              <a:rPr lang="es-MX" dirty="0" smtClean="0"/>
              <a:t>.</a:t>
            </a:r>
            <a:endParaRPr lang="es-MX" dirty="0"/>
          </a:p>
          <a:p>
            <a:pPr algn="just"/>
            <a:r>
              <a:rPr lang="es-MX" dirty="0"/>
              <a:t>S</a:t>
            </a:r>
            <a:r>
              <a:rPr lang="es-MX" dirty="0" smtClean="0"/>
              <a:t>i </a:t>
            </a:r>
            <a:r>
              <a:rPr lang="es-MX" dirty="0"/>
              <a:t>en el polinomio anterior hacemos x = x</a:t>
            </a:r>
            <a:r>
              <a:rPr lang="es-MX" baseline="-25000" dirty="0"/>
              <a:t>0</a:t>
            </a:r>
            <a:r>
              <a:rPr lang="es-MX" dirty="0"/>
              <a:t>, se obtiene</a:t>
            </a:r>
            <a:r>
              <a:rPr lang="es-MX" dirty="0" smtClean="0"/>
              <a:t>:</a:t>
            </a:r>
            <a:endParaRPr lang="es-MX" dirty="0"/>
          </a:p>
          <a:p>
            <a:pPr algn="just"/>
            <a:r>
              <a:rPr lang="es-MX" dirty="0" err="1"/>
              <a:t>P</a:t>
            </a:r>
            <a:r>
              <a:rPr lang="es-MX" baseline="-25000" dirty="0" err="1"/>
              <a:t>n</a:t>
            </a:r>
            <a:r>
              <a:rPr lang="es-MX" dirty="0"/>
              <a:t>(x</a:t>
            </a:r>
            <a:r>
              <a:rPr lang="es-MX" baseline="-25000" dirty="0"/>
              <a:t>0</a:t>
            </a:r>
            <a:r>
              <a:rPr lang="es-MX" dirty="0"/>
              <a:t>) = a</a:t>
            </a:r>
            <a:r>
              <a:rPr lang="es-MX" baseline="-25000" dirty="0"/>
              <a:t>0</a:t>
            </a:r>
            <a:r>
              <a:rPr lang="es-MX" dirty="0"/>
              <a:t> </a:t>
            </a:r>
          </a:p>
        </p:txBody>
      </p:sp>
    </p:spTree>
    <p:extLst>
      <p:ext uri="{BB962C8B-B14F-4D97-AF65-F5344CB8AC3E}">
        <p14:creationId xmlns:p14="http://schemas.microsoft.com/office/powerpoint/2010/main" val="338076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4</a:t>
            </a:r>
            <a:r>
              <a:rPr lang="es-MX" b="1" dirty="0" smtClean="0">
                <a:effectLst>
                  <a:outerShdw blurRad="38100" dist="38100" dir="2700000" algn="tl">
                    <a:srgbClr val="000000">
                      <a:alpha val="43137"/>
                    </a:srgbClr>
                  </a:outerShdw>
                </a:effectLst>
              </a:rPr>
              <a:t>. Las diferencias divididas y el polinomio de interpolación de Newton</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normAutofit/>
          </a:bodyPr>
          <a:lstStyle/>
          <a:p>
            <a:pPr algn="just"/>
            <a:r>
              <a:rPr lang="es-MX" dirty="0" smtClean="0"/>
              <a:t>Dado </a:t>
            </a:r>
            <a:r>
              <a:rPr lang="es-MX" dirty="0"/>
              <a:t>que a partir del segundo término en adelante, se </a:t>
            </a:r>
            <a:r>
              <a:rPr lang="es-MX" dirty="0" smtClean="0"/>
              <a:t>cancela, entonces  </a:t>
            </a:r>
            <a:r>
              <a:rPr lang="es-MX" dirty="0"/>
              <a:t>como dicho polinomio coincide con f(x</a:t>
            </a:r>
            <a:r>
              <a:rPr lang="es-MX" baseline="-25000" dirty="0"/>
              <a:t>0</a:t>
            </a:r>
            <a:r>
              <a:rPr lang="es-MX" dirty="0"/>
              <a:t>), entonces la expresión anterior podría quedar expresada como</a:t>
            </a:r>
            <a:r>
              <a:rPr lang="es-MX" dirty="0" smtClean="0"/>
              <a:t>:</a:t>
            </a:r>
            <a:endParaRPr lang="es-MX" dirty="0"/>
          </a:p>
          <a:p>
            <a:pPr algn="just"/>
            <a:r>
              <a:rPr lang="es-MX" dirty="0" err="1"/>
              <a:t>P</a:t>
            </a:r>
            <a:r>
              <a:rPr lang="es-MX" baseline="-25000" dirty="0" err="1"/>
              <a:t>n</a:t>
            </a:r>
            <a:r>
              <a:rPr lang="es-MX" dirty="0"/>
              <a:t>(x</a:t>
            </a:r>
            <a:r>
              <a:rPr lang="es-MX" baseline="-25000" dirty="0"/>
              <a:t>0</a:t>
            </a:r>
            <a:r>
              <a:rPr lang="es-MX" dirty="0"/>
              <a:t>) = a</a:t>
            </a:r>
            <a:r>
              <a:rPr lang="es-MX" baseline="-25000" dirty="0"/>
              <a:t>0</a:t>
            </a:r>
            <a:r>
              <a:rPr lang="es-MX" dirty="0"/>
              <a:t> = f(x</a:t>
            </a:r>
            <a:r>
              <a:rPr lang="es-MX" baseline="-25000" dirty="0"/>
              <a:t>0</a:t>
            </a:r>
            <a:r>
              <a:rPr lang="es-MX" dirty="0"/>
              <a:t>)</a:t>
            </a:r>
          </a:p>
          <a:p>
            <a:pPr algn="just"/>
            <a:r>
              <a:rPr lang="es-MX" dirty="0"/>
              <a:t>Mientras que cuando hacemos x = x</a:t>
            </a:r>
            <a:r>
              <a:rPr lang="es-MX" baseline="-25000" dirty="0"/>
              <a:t>1</a:t>
            </a:r>
            <a:r>
              <a:rPr lang="es-MX" dirty="0"/>
              <a:t>, en el mismo polinomio, obtenemos:</a:t>
            </a:r>
          </a:p>
          <a:p>
            <a:pPr algn="just"/>
            <a:r>
              <a:rPr lang="es-MX" dirty="0"/>
              <a:t> </a:t>
            </a:r>
            <a:r>
              <a:rPr lang="es-MX" dirty="0" err="1"/>
              <a:t>P</a:t>
            </a:r>
            <a:r>
              <a:rPr lang="es-MX" baseline="-25000" dirty="0" err="1"/>
              <a:t>n</a:t>
            </a:r>
            <a:r>
              <a:rPr lang="es-MX" dirty="0"/>
              <a:t>(x</a:t>
            </a:r>
            <a:r>
              <a:rPr lang="es-MX" baseline="-25000" dirty="0"/>
              <a:t>1</a:t>
            </a:r>
            <a:r>
              <a:rPr lang="es-MX" dirty="0"/>
              <a:t>) = f(x</a:t>
            </a:r>
            <a:r>
              <a:rPr lang="es-MX" baseline="-25000" dirty="0"/>
              <a:t>0</a:t>
            </a:r>
            <a:r>
              <a:rPr lang="es-MX" dirty="0"/>
              <a:t>) + a</a:t>
            </a:r>
            <a:r>
              <a:rPr lang="es-MX" baseline="-25000" dirty="0"/>
              <a:t>1</a:t>
            </a:r>
            <a:r>
              <a:rPr lang="es-MX" dirty="0"/>
              <a:t>(x</a:t>
            </a:r>
            <a:r>
              <a:rPr lang="es-MX" baseline="-25000" dirty="0"/>
              <a:t>1</a:t>
            </a:r>
            <a:r>
              <a:rPr lang="es-MX" dirty="0"/>
              <a:t> – x</a:t>
            </a:r>
            <a:r>
              <a:rPr lang="es-MX" baseline="-25000" dirty="0"/>
              <a:t>0</a:t>
            </a:r>
            <a:r>
              <a:rPr lang="es-MX" dirty="0"/>
              <a:t>)</a:t>
            </a:r>
          </a:p>
          <a:p>
            <a:pPr algn="just"/>
            <a:r>
              <a:rPr lang="es-MX" dirty="0"/>
              <a:t> Y como dicho polinomio coincide con f(x</a:t>
            </a:r>
            <a:r>
              <a:rPr lang="es-MX" baseline="-25000" dirty="0"/>
              <a:t>1</a:t>
            </a:r>
            <a:r>
              <a:rPr lang="es-MX" dirty="0"/>
              <a:t>), entonces la expresión anterior podría quedar expresada como:</a:t>
            </a:r>
          </a:p>
          <a:p>
            <a:pPr algn="just"/>
            <a:r>
              <a:rPr lang="en-US" dirty="0"/>
              <a:t> </a:t>
            </a:r>
            <a:r>
              <a:rPr lang="en-US" dirty="0" err="1"/>
              <a:t>P</a:t>
            </a:r>
            <a:r>
              <a:rPr lang="en-US" baseline="-25000" dirty="0" err="1"/>
              <a:t>n</a:t>
            </a:r>
            <a:r>
              <a:rPr lang="en-US" dirty="0"/>
              <a:t>(x</a:t>
            </a:r>
            <a:r>
              <a:rPr lang="en-US" baseline="-25000" dirty="0"/>
              <a:t>1</a:t>
            </a:r>
            <a:r>
              <a:rPr lang="en-US" dirty="0"/>
              <a:t>) = f(x</a:t>
            </a:r>
            <a:r>
              <a:rPr lang="en-US" baseline="-25000" dirty="0"/>
              <a:t>0</a:t>
            </a:r>
            <a:r>
              <a:rPr lang="en-US" dirty="0"/>
              <a:t>) + a</a:t>
            </a:r>
            <a:r>
              <a:rPr lang="en-US" baseline="-25000" dirty="0"/>
              <a:t>1</a:t>
            </a:r>
            <a:r>
              <a:rPr lang="en-US" dirty="0"/>
              <a:t>(x</a:t>
            </a:r>
            <a:r>
              <a:rPr lang="en-US" baseline="-25000" dirty="0"/>
              <a:t>1</a:t>
            </a:r>
            <a:r>
              <a:rPr lang="en-US" dirty="0"/>
              <a:t> – x</a:t>
            </a:r>
            <a:r>
              <a:rPr lang="en-US" baseline="-25000" dirty="0"/>
              <a:t>0</a:t>
            </a:r>
            <a:r>
              <a:rPr lang="en-US" dirty="0"/>
              <a:t>) = f(x</a:t>
            </a:r>
            <a:r>
              <a:rPr lang="en-US" baseline="-25000" dirty="0"/>
              <a:t>1</a:t>
            </a:r>
            <a:r>
              <a:rPr lang="en-US" dirty="0" smtClean="0"/>
              <a:t>)</a:t>
            </a:r>
            <a:endParaRPr lang="es-MX" dirty="0"/>
          </a:p>
        </p:txBody>
      </p:sp>
    </p:spTree>
    <p:extLst>
      <p:ext uri="{BB962C8B-B14F-4D97-AF65-F5344CB8AC3E}">
        <p14:creationId xmlns:p14="http://schemas.microsoft.com/office/powerpoint/2010/main" val="2207592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4</a:t>
            </a:r>
            <a:r>
              <a:rPr lang="es-MX" b="1" dirty="0" smtClean="0">
                <a:effectLst>
                  <a:outerShdw blurRad="38100" dist="38100" dir="2700000" algn="tl">
                    <a:srgbClr val="000000">
                      <a:alpha val="43137"/>
                    </a:srgbClr>
                  </a:outerShdw>
                </a:effectLst>
              </a:rPr>
              <a:t>. </a:t>
            </a:r>
            <a:r>
              <a:rPr lang="es-MX" b="1" dirty="0">
                <a:effectLst>
                  <a:outerShdw blurRad="38100" dist="38100" dir="2700000" algn="tl">
                    <a:srgbClr val="000000">
                      <a:alpha val="43137"/>
                    </a:srgbClr>
                  </a:outerShdw>
                </a:effectLst>
              </a:rPr>
              <a:t>Las diferencias divididas y el polinomio de interpolación de Newton</a:t>
            </a:r>
            <a:endParaRPr lang="es-MX" dirty="0"/>
          </a:p>
        </p:txBody>
      </p:sp>
      <p:sp>
        <p:nvSpPr>
          <p:cNvPr id="3" name="Marcador de contenido 2"/>
          <p:cNvSpPr>
            <a:spLocks noGrp="1"/>
          </p:cNvSpPr>
          <p:nvPr>
            <p:ph idx="1"/>
          </p:nvPr>
        </p:nvSpPr>
        <p:spPr/>
        <p:txBody>
          <a:bodyPr>
            <a:normAutofit/>
          </a:bodyPr>
          <a:lstStyle/>
          <a:p>
            <a:r>
              <a:rPr lang="es-MX" dirty="0" smtClean="0"/>
              <a:t>Luego </a:t>
            </a:r>
            <a:r>
              <a:rPr lang="es-MX" dirty="0"/>
              <a:t>como se desconoce el valor de a</a:t>
            </a:r>
            <a:r>
              <a:rPr lang="es-MX" baseline="-25000" dirty="0"/>
              <a:t>1</a:t>
            </a:r>
            <a:r>
              <a:rPr lang="es-MX" dirty="0"/>
              <a:t>, entonces al despejarla de la expresión anterior, obtenemos</a:t>
            </a:r>
            <a:r>
              <a:rPr lang="es-MX" dirty="0" smtClean="0"/>
              <a:t>:</a:t>
            </a:r>
          </a:p>
          <a:p>
            <a:pPr marL="0" indent="0">
              <a:buNone/>
            </a:pPr>
            <a:endParaRPr lang="es-MX" dirty="0"/>
          </a:p>
          <a:p>
            <a:r>
              <a:rPr lang="es-MX" dirty="0"/>
              <a:t> 	a</a:t>
            </a:r>
            <a:r>
              <a:rPr lang="es-MX" baseline="-25000" dirty="0"/>
              <a:t>1</a:t>
            </a:r>
            <a:r>
              <a:rPr lang="es-MX" dirty="0"/>
              <a:t> = </a:t>
            </a:r>
            <a:r>
              <a:rPr lang="es-MX" u="sng" dirty="0"/>
              <a:t>f(x</a:t>
            </a:r>
            <a:r>
              <a:rPr lang="es-MX" u="sng" baseline="-25000" dirty="0"/>
              <a:t>1</a:t>
            </a:r>
            <a:r>
              <a:rPr lang="es-MX" u="sng" dirty="0"/>
              <a:t>) – f(x</a:t>
            </a:r>
            <a:r>
              <a:rPr lang="es-MX" u="sng" baseline="-25000" dirty="0"/>
              <a:t>0</a:t>
            </a:r>
            <a:r>
              <a:rPr lang="es-MX" u="sng" dirty="0"/>
              <a:t>)</a:t>
            </a:r>
            <a:endParaRPr lang="es-MX" dirty="0"/>
          </a:p>
          <a:p>
            <a:r>
              <a:rPr lang="es-MX" dirty="0"/>
              <a:t>	          (x</a:t>
            </a:r>
            <a:r>
              <a:rPr lang="es-MX" baseline="-25000" dirty="0"/>
              <a:t>1</a:t>
            </a:r>
            <a:r>
              <a:rPr lang="es-MX" dirty="0"/>
              <a:t> – x</a:t>
            </a:r>
            <a:r>
              <a:rPr lang="es-MX" baseline="-25000" dirty="0"/>
              <a:t>0</a:t>
            </a:r>
            <a:r>
              <a:rPr lang="es-MX" dirty="0"/>
              <a:t>)</a:t>
            </a:r>
          </a:p>
          <a:p>
            <a:pPr marL="0" indent="0">
              <a:buNone/>
            </a:pPr>
            <a:endParaRPr lang="es-MX" dirty="0" smtClean="0"/>
          </a:p>
          <a:p>
            <a:r>
              <a:rPr lang="es-MX" dirty="0" smtClean="0"/>
              <a:t>Con </a:t>
            </a:r>
            <a:r>
              <a:rPr lang="es-MX" dirty="0"/>
              <a:t>la finalidad de indicar de una forma práctica de cómo obtener estas constantes </a:t>
            </a:r>
            <a:r>
              <a:rPr lang="es-MX" dirty="0" err="1"/>
              <a:t>a</a:t>
            </a:r>
            <a:r>
              <a:rPr lang="es-MX" baseline="-25000" dirty="0" err="1"/>
              <a:t>i</a:t>
            </a:r>
            <a:r>
              <a:rPr lang="es-MX" dirty="0"/>
              <a:t> desconocidas</a:t>
            </a:r>
            <a:r>
              <a:rPr lang="es-MX" baseline="-25000" dirty="0"/>
              <a:t>, </a:t>
            </a:r>
            <a:r>
              <a:rPr lang="es-MX" dirty="0"/>
              <a:t>se </a:t>
            </a:r>
            <a:r>
              <a:rPr lang="es-MX" dirty="0" smtClean="0"/>
              <a:t>propone definir una </a:t>
            </a:r>
            <a:r>
              <a:rPr lang="es-MX" b="1" dirty="0" smtClean="0">
                <a:effectLst>
                  <a:outerShdw blurRad="38100" dist="38100" dir="2700000" algn="tl">
                    <a:srgbClr val="000000">
                      <a:alpha val="43137"/>
                    </a:srgbClr>
                  </a:outerShdw>
                </a:effectLst>
              </a:rPr>
              <a:t>matriz triangular inferior</a:t>
            </a:r>
            <a:r>
              <a:rPr lang="es-MX" dirty="0" smtClean="0"/>
              <a:t> como la mostrada a continuación:</a:t>
            </a:r>
            <a:endParaRPr lang="es-MX" dirty="0"/>
          </a:p>
          <a:p>
            <a:endParaRPr lang="es-MX" dirty="0"/>
          </a:p>
        </p:txBody>
      </p:sp>
    </p:spTree>
    <p:extLst>
      <p:ext uri="{BB962C8B-B14F-4D97-AF65-F5344CB8AC3E}">
        <p14:creationId xmlns:p14="http://schemas.microsoft.com/office/powerpoint/2010/main" val="1411942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89212" y="2170286"/>
            <a:ext cx="8915400" cy="3530705"/>
          </a:xfrm>
        </p:spPr>
      </p:pic>
      <p:graphicFrame>
        <p:nvGraphicFramePr>
          <p:cNvPr id="5" name="Objeto 4"/>
          <p:cNvGraphicFramePr>
            <a:graphicFrameLocks noChangeAspect="1"/>
          </p:cNvGraphicFramePr>
          <p:nvPr>
            <p:extLst>
              <p:ext uri="{D42A27DB-BD31-4B8C-83A1-F6EECF244321}">
                <p14:modId xmlns:p14="http://schemas.microsoft.com/office/powerpoint/2010/main" val="2824140846"/>
              </p:ext>
            </p:extLst>
          </p:nvPr>
        </p:nvGraphicFramePr>
        <p:xfrm>
          <a:off x="4175125" y="1473200"/>
          <a:ext cx="1465263" cy="488950"/>
        </p:xfrm>
        <a:graphic>
          <a:graphicData uri="http://schemas.openxmlformats.org/presentationml/2006/ole">
            <mc:AlternateContent xmlns:mc="http://schemas.openxmlformats.org/markup-compatibility/2006">
              <mc:Choice xmlns:v="urn:schemas-microsoft-com:vml" Requires="v">
                <p:oleObj spid="_x0000_s5692" name="Equation" r:id="rId4" imgW="838080" imgH="279360" progId="Equation.DSMT4">
                  <p:embed/>
                </p:oleObj>
              </mc:Choice>
              <mc:Fallback>
                <p:oleObj name="Equation" r:id="rId4" imgW="838080" imgH="279360" progId="Equation.DSMT4">
                  <p:embed/>
                  <p:pic>
                    <p:nvPicPr>
                      <p:cNvPr id="0" name=""/>
                      <p:cNvPicPr/>
                      <p:nvPr/>
                    </p:nvPicPr>
                    <p:blipFill>
                      <a:blip r:embed="rId5"/>
                      <a:stretch>
                        <a:fillRect/>
                      </a:stretch>
                    </p:blipFill>
                    <p:spPr>
                      <a:xfrm>
                        <a:off x="4175125" y="1473200"/>
                        <a:ext cx="1465263" cy="488950"/>
                      </a:xfrm>
                      <a:prstGeom prst="rect">
                        <a:avLst/>
                      </a:prstGeom>
                    </p:spPr>
                  </p:pic>
                </p:oleObj>
              </mc:Fallback>
            </mc:AlternateContent>
          </a:graphicData>
        </a:graphic>
      </p:graphicFrame>
      <p:cxnSp>
        <p:nvCxnSpPr>
          <p:cNvPr id="9" name="Conector recto de flecha 8"/>
          <p:cNvCxnSpPr/>
          <p:nvPr/>
        </p:nvCxnSpPr>
        <p:spPr>
          <a:xfrm flipH="1">
            <a:off x="4667250" y="2028825"/>
            <a:ext cx="1493" cy="1266825"/>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aphicFrame>
        <p:nvGraphicFramePr>
          <p:cNvPr id="11" name="Objeto 10"/>
          <p:cNvGraphicFramePr>
            <a:graphicFrameLocks noChangeAspect="1"/>
          </p:cNvGraphicFramePr>
          <p:nvPr>
            <p:extLst>
              <p:ext uri="{D42A27DB-BD31-4B8C-83A1-F6EECF244321}">
                <p14:modId xmlns:p14="http://schemas.microsoft.com/office/powerpoint/2010/main" val="1860184078"/>
              </p:ext>
            </p:extLst>
          </p:nvPr>
        </p:nvGraphicFramePr>
        <p:xfrm>
          <a:off x="5865813" y="1473200"/>
          <a:ext cx="1865312" cy="488950"/>
        </p:xfrm>
        <a:graphic>
          <a:graphicData uri="http://schemas.openxmlformats.org/presentationml/2006/ole">
            <mc:AlternateContent xmlns:mc="http://schemas.openxmlformats.org/markup-compatibility/2006">
              <mc:Choice xmlns:v="urn:schemas-microsoft-com:vml" Requires="v">
                <p:oleObj spid="_x0000_s5693" name="Equation" r:id="rId6" imgW="1066680" imgH="279360" progId="Equation.DSMT4">
                  <p:embed/>
                </p:oleObj>
              </mc:Choice>
              <mc:Fallback>
                <p:oleObj name="Equation" r:id="rId6" imgW="1066680" imgH="279360" progId="Equation.DSMT4">
                  <p:embed/>
                  <p:pic>
                    <p:nvPicPr>
                      <p:cNvPr id="5" name="Objeto 4"/>
                      <p:cNvPicPr/>
                      <p:nvPr/>
                    </p:nvPicPr>
                    <p:blipFill>
                      <a:blip r:embed="rId7"/>
                      <a:stretch>
                        <a:fillRect/>
                      </a:stretch>
                    </p:blipFill>
                    <p:spPr>
                      <a:xfrm>
                        <a:off x="5865813" y="1473200"/>
                        <a:ext cx="1865312" cy="488950"/>
                      </a:xfrm>
                      <a:prstGeom prst="rect">
                        <a:avLst/>
                      </a:prstGeom>
                    </p:spPr>
                  </p:pic>
                </p:oleObj>
              </mc:Fallback>
            </mc:AlternateContent>
          </a:graphicData>
        </a:graphic>
      </p:graphicFrame>
      <p:cxnSp>
        <p:nvCxnSpPr>
          <p:cNvPr id="12" name="Conector recto de flecha 11"/>
          <p:cNvCxnSpPr/>
          <p:nvPr/>
        </p:nvCxnSpPr>
        <p:spPr>
          <a:xfrm flipH="1">
            <a:off x="6629400" y="1961443"/>
            <a:ext cx="25781" cy="1858082"/>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aphicFrame>
        <p:nvGraphicFramePr>
          <p:cNvPr id="14" name="Objeto 13"/>
          <p:cNvGraphicFramePr>
            <a:graphicFrameLocks noChangeAspect="1"/>
          </p:cNvGraphicFramePr>
          <p:nvPr>
            <p:extLst>
              <p:ext uri="{D42A27DB-BD31-4B8C-83A1-F6EECF244321}">
                <p14:modId xmlns:p14="http://schemas.microsoft.com/office/powerpoint/2010/main" val="1192977029"/>
              </p:ext>
            </p:extLst>
          </p:nvPr>
        </p:nvGraphicFramePr>
        <p:xfrm>
          <a:off x="7801294" y="1472493"/>
          <a:ext cx="2265363" cy="488950"/>
        </p:xfrm>
        <a:graphic>
          <a:graphicData uri="http://schemas.openxmlformats.org/presentationml/2006/ole">
            <mc:AlternateContent xmlns:mc="http://schemas.openxmlformats.org/markup-compatibility/2006">
              <mc:Choice xmlns:v="urn:schemas-microsoft-com:vml" Requires="v">
                <p:oleObj spid="_x0000_s5694" name="Equation" r:id="rId8" imgW="1295280" imgH="279360" progId="Equation.DSMT4">
                  <p:embed/>
                </p:oleObj>
              </mc:Choice>
              <mc:Fallback>
                <p:oleObj name="Equation" r:id="rId8" imgW="1295280" imgH="279360" progId="Equation.DSMT4">
                  <p:embed/>
                  <p:pic>
                    <p:nvPicPr>
                      <p:cNvPr id="11" name="Objeto 10"/>
                      <p:cNvPicPr/>
                      <p:nvPr/>
                    </p:nvPicPr>
                    <p:blipFill>
                      <a:blip r:embed="rId9"/>
                      <a:stretch>
                        <a:fillRect/>
                      </a:stretch>
                    </p:blipFill>
                    <p:spPr>
                      <a:xfrm>
                        <a:off x="7801294" y="1472493"/>
                        <a:ext cx="2265363" cy="488950"/>
                      </a:xfrm>
                      <a:prstGeom prst="rect">
                        <a:avLst/>
                      </a:prstGeom>
                    </p:spPr>
                  </p:pic>
                </p:oleObj>
              </mc:Fallback>
            </mc:AlternateContent>
          </a:graphicData>
        </a:graphic>
      </p:graphicFrame>
      <p:graphicFrame>
        <p:nvGraphicFramePr>
          <p:cNvPr id="19" name="Objeto 18"/>
          <p:cNvGraphicFramePr>
            <a:graphicFrameLocks noChangeAspect="1"/>
          </p:cNvGraphicFramePr>
          <p:nvPr>
            <p:extLst>
              <p:ext uri="{D42A27DB-BD31-4B8C-83A1-F6EECF244321}">
                <p14:modId xmlns:p14="http://schemas.microsoft.com/office/powerpoint/2010/main" val="2113411711"/>
              </p:ext>
            </p:extLst>
          </p:nvPr>
        </p:nvGraphicFramePr>
        <p:xfrm>
          <a:off x="9229725" y="879475"/>
          <a:ext cx="2665413" cy="488950"/>
        </p:xfrm>
        <a:graphic>
          <a:graphicData uri="http://schemas.openxmlformats.org/presentationml/2006/ole">
            <mc:AlternateContent xmlns:mc="http://schemas.openxmlformats.org/markup-compatibility/2006">
              <mc:Choice xmlns:v="urn:schemas-microsoft-com:vml" Requires="v">
                <p:oleObj spid="_x0000_s5695" name="Equation" r:id="rId10" imgW="1523880" imgH="279360" progId="Equation.DSMT4">
                  <p:embed/>
                </p:oleObj>
              </mc:Choice>
              <mc:Fallback>
                <p:oleObj name="Equation" r:id="rId10" imgW="1523880" imgH="279360" progId="Equation.DSMT4">
                  <p:embed/>
                  <p:pic>
                    <p:nvPicPr>
                      <p:cNvPr id="14" name="Objeto 13"/>
                      <p:cNvPicPr/>
                      <p:nvPr/>
                    </p:nvPicPr>
                    <p:blipFill>
                      <a:blip r:embed="rId11"/>
                      <a:stretch>
                        <a:fillRect/>
                      </a:stretch>
                    </p:blipFill>
                    <p:spPr>
                      <a:xfrm>
                        <a:off x="9229725" y="879475"/>
                        <a:ext cx="2665413" cy="488950"/>
                      </a:xfrm>
                      <a:prstGeom prst="rect">
                        <a:avLst/>
                      </a:prstGeom>
                    </p:spPr>
                  </p:pic>
                </p:oleObj>
              </mc:Fallback>
            </mc:AlternateContent>
          </a:graphicData>
        </a:graphic>
      </p:graphicFrame>
      <p:cxnSp>
        <p:nvCxnSpPr>
          <p:cNvPr id="20" name="Conector recto de flecha 19"/>
          <p:cNvCxnSpPr/>
          <p:nvPr/>
        </p:nvCxnSpPr>
        <p:spPr>
          <a:xfrm flipH="1">
            <a:off x="8425338" y="1995134"/>
            <a:ext cx="30574" cy="2510191"/>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flipH="1">
            <a:off x="10635138" y="1368425"/>
            <a:ext cx="13812" cy="3679825"/>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7" name="CuadroTexto 26"/>
          <p:cNvSpPr txBox="1"/>
          <p:nvPr/>
        </p:nvSpPr>
        <p:spPr>
          <a:xfrm>
            <a:off x="4086225" y="1472493"/>
            <a:ext cx="1658938" cy="556332"/>
          </a:xfrm>
          <a:prstGeom prst="rect">
            <a:avLst/>
          </a:prstGeom>
          <a:noFill/>
          <a:ln w="38100">
            <a:solidFill>
              <a:srgbClr val="FF0000"/>
            </a:solidFill>
          </a:ln>
        </p:spPr>
        <p:txBody>
          <a:bodyPr wrap="square" rtlCol="0">
            <a:spAutoFit/>
          </a:bodyPr>
          <a:lstStyle/>
          <a:p>
            <a:endParaRPr lang="es-MX" dirty="0"/>
          </a:p>
        </p:txBody>
      </p:sp>
      <p:sp>
        <p:nvSpPr>
          <p:cNvPr id="29" name="CuadroTexto 28"/>
          <p:cNvSpPr txBox="1"/>
          <p:nvPr/>
        </p:nvSpPr>
        <p:spPr>
          <a:xfrm>
            <a:off x="5883214" y="1457852"/>
            <a:ext cx="1826512" cy="556332"/>
          </a:xfrm>
          <a:prstGeom prst="rect">
            <a:avLst/>
          </a:prstGeom>
          <a:noFill/>
          <a:ln w="38100">
            <a:solidFill>
              <a:srgbClr val="FF0000"/>
            </a:solidFill>
          </a:ln>
        </p:spPr>
        <p:txBody>
          <a:bodyPr wrap="square" rtlCol="0">
            <a:spAutoFit/>
          </a:bodyPr>
          <a:lstStyle/>
          <a:p>
            <a:endParaRPr lang="es-MX" dirty="0"/>
          </a:p>
        </p:txBody>
      </p:sp>
      <p:sp>
        <p:nvSpPr>
          <p:cNvPr id="30" name="CuadroTexto 29"/>
          <p:cNvSpPr txBox="1"/>
          <p:nvPr/>
        </p:nvSpPr>
        <p:spPr>
          <a:xfrm>
            <a:off x="7801293" y="1429277"/>
            <a:ext cx="2265363" cy="556332"/>
          </a:xfrm>
          <a:prstGeom prst="rect">
            <a:avLst/>
          </a:prstGeom>
          <a:noFill/>
          <a:ln w="38100">
            <a:solidFill>
              <a:srgbClr val="FF0000"/>
            </a:solidFill>
          </a:ln>
        </p:spPr>
        <p:txBody>
          <a:bodyPr wrap="square" rtlCol="0">
            <a:spAutoFit/>
          </a:bodyPr>
          <a:lstStyle/>
          <a:p>
            <a:endParaRPr lang="es-MX" dirty="0"/>
          </a:p>
        </p:txBody>
      </p:sp>
      <p:sp>
        <p:nvSpPr>
          <p:cNvPr id="32" name="CuadroTexto 31"/>
          <p:cNvSpPr txBox="1"/>
          <p:nvPr/>
        </p:nvSpPr>
        <p:spPr>
          <a:xfrm>
            <a:off x="9202737" y="807684"/>
            <a:ext cx="2681288" cy="556332"/>
          </a:xfrm>
          <a:prstGeom prst="rect">
            <a:avLst/>
          </a:prstGeom>
          <a:noFill/>
          <a:ln w="38100">
            <a:solidFill>
              <a:srgbClr val="FF0000"/>
            </a:solidFill>
          </a:ln>
        </p:spPr>
        <p:txBody>
          <a:bodyPr wrap="square" rtlCol="0">
            <a:spAutoFit/>
          </a:bodyPr>
          <a:lstStyle/>
          <a:p>
            <a:endParaRPr lang="es-MX" dirty="0"/>
          </a:p>
        </p:txBody>
      </p:sp>
      <p:sp>
        <p:nvSpPr>
          <p:cNvPr id="33" name="CuadroTexto 32"/>
          <p:cNvSpPr txBox="1"/>
          <p:nvPr/>
        </p:nvSpPr>
        <p:spPr>
          <a:xfrm>
            <a:off x="2667000" y="5905500"/>
            <a:ext cx="8837612" cy="646331"/>
          </a:xfrm>
          <a:prstGeom prst="rect">
            <a:avLst/>
          </a:prstGeom>
          <a:noFill/>
        </p:spPr>
        <p:txBody>
          <a:bodyPr wrap="square" rtlCol="0">
            <a:spAutoFit/>
          </a:bodyPr>
          <a:lstStyle/>
          <a:p>
            <a:r>
              <a:rPr lang="es-MX" dirty="0" smtClean="0"/>
              <a:t>1°DD: Primeras diferencias divididas;   3°DD: Terceras diferencias divididas</a:t>
            </a:r>
          </a:p>
          <a:p>
            <a:r>
              <a:rPr lang="es-MX" dirty="0" smtClean="0"/>
              <a:t>2°DD: Segundas diferencias divididas;  4°DD: Cuartas diferencias divididas</a:t>
            </a:r>
            <a:endParaRPr lang="es-MX" dirty="0"/>
          </a:p>
        </p:txBody>
      </p:sp>
      <p:graphicFrame>
        <p:nvGraphicFramePr>
          <p:cNvPr id="34" name="Objeto 33"/>
          <p:cNvGraphicFramePr>
            <a:graphicFrameLocks noChangeAspect="1"/>
          </p:cNvGraphicFramePr>
          <p:nvPr>
            <p:extLst>
              <p:ext uri="{D42A27DB-BD31-4B8C-83A1-F6EECF244321}">
                <p14:modId xmlns:p14="http://schemas.microsoft.com/office/powerpoint/2010/main" val="2727090947"/>
              </p:ext>
            </p:extLst>
          </p:nvPr>
        </p:nvGraphicFramePr>
        <p:xfrm>
          <a:off x="3105150" y="1543050"/>
          <a:ext cx="793656" cy="316793"/>
        </p:xfrm>
        <a:graphic>
          <a:graphicData uri="http://schemas.openxmlformats.org/presentationml/2006/ole">
            <mc:AlternateContent xmlns:mc="http://schemas.openxmlformats.org/markup-compatibility/2006">
              <mc:Choice xmlns:v="urn:schemas-microsoft-com:vml" Requires="v">
                <p:oleObj spid="_x0000_s5696" name="Equation" r:id="rId12" imgW="685800" imgH="228600" progId="Equation.DSMT4">
                  <p:embed/>
                </p:oleObj>
              </mc:Choice>
              <mc:Fallback>
                <p:oleObj name="Equation" r:id="rId12" imgW="685800" imgH="228600" progId="Equation.DSMT4">
                  <p:embed/>
                  <p:pic>
                    <p:nvPicPr>
                      <p:cNvPr id="0" name=""/>
                      <p:cNvPicPr/>
                      <p:nvPr/>
                    </p:nvPicPr>
                    <p:blipFill>
                      <a:blip r:embed="rId13"/>
                      <a:stretch>
                        <a:fillRect/>
                      </a:stretch>
                    </p:blipFill>
                    <p:spPr>
                      <a:xfrm>
                        <a:off x="3105150" y="1543050"/>
                        <a:ext cx="793656" cy="316793"/>
                      </a:xfrm>
                      <a:prstGeom prst="rect">
                        <a:avLst/>
                      </a:prstGeom>
                    </p:spPr>
                  </p:pic>
                </p:oleObj>
              </mc:Fallback>
            </mc:AlternateContent>
          </a:graphicData>
        </a:graphic>
      </p:graphicFrame>
      <p:sp>
        <p:nvSpPr>
          <p:cNvPr id="35" name="CuadroTexto 34"/>
          <p:cNvSpPr txBox="1"/>
          <p:nvPr/>
        </p:nvSpPr>
        <p:spPr>
          <a:xfrm>
            <a:off x="3031680" y="1443918"/>
            <a:ext cx="951358" cy="556332"/>
          </a:xfrm>
          <a:prstGeom prst="rect">
            <a:avLst/>
          </a:prstGeom>
          <a:noFill/>
          <a:ln w="38100">
            <a:solidFill>
              <a:srgbClr val="FF0000"/>
            </a:solidFill>
          </a:ln>
        </p:spPr>
        <p:txBody>
          <a:bodyPr wrap="square" rtlCol="0">
            <a:spAutoFit/>
          </a:bodyPr>
          <a:lstStyle/>
          <a:p>
            <a:endParaRPr lang="es-MX" dirty="0"/>
          </a:p>
        </p:txBody>
      </p:sp>
      <p:cxnSp>
        <p:nvCxnSpPr>
          <p:cNvPr id="36" name="Conector recto de flecha 35"/>
          <p:cNvCxnSpPr/>
          <p:nvPr/>
        </p:nvCxnSpPr>
        <p:spPr>
          <a:xfrm flipH="1">
            <a:off x="3590830" y="1995134"/>
            <a:ext cx="1494" cy="666570"/>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1748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xEl>
                                              <p:pRg st="0" end="0"/>
                                            </p:txEl>
                                          </p:spTgt>
                                        </p:tgtEl>
                                        <p:attrNameLst>
                                          <p:attrName>style.visibility</p:attrName>
                                        </p:attrNameLst>
                                      </p:cBhvr>
                                      <p:to>
                                        <p:strVal val="visible"/>
                                      </p:to>
                                    </p:set>
                                    <p:animEffect transition="in" filter="fade">
                                      <p:cBhvr>
                                        <p:cTn id="12" dur="500"/>
                                        <p:tgtEl>
                                          <p:spTgt spid="3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
                                            <p:txEl>
                                              <p:pRg st="1" end="1"/>
                                            </p:txEl>
                                          </p:spTgt>
                                        </p:tgtEl>
                                        <p:attrNameLst>
                                          <p:attrName>style.visibility</p:attrName>
                                        </p:attrNameLst>
                                      </p:cBhvr>
                                      <p:to>
                                        <p:strVal val="visible"/>
                                      </p:to>
                                    </p:set>
                                    <p:animEffect transition="in" filter="fade">
                                      <p:cBhvr>
                                        <p:cTn id="17" dur="500"/>
                                        <p:tgtEl>
                                          <p:spTgt spid="3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30" grpId="0" animBg="1"/>
      <p:bldP spid="32" grpId="0" animBg="1"/>
      <p:bldP spid="3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4. Las diferencias divididas y el polinomio de interpolación de Newton</a:t>
            </a:r>
            <a:endParaRPr lang="es-MX" dirty="0"/>
          </a:p>
        </p:txBody>
      </p:sp>
      <p:pic>
        <p:nvPicPr>
          <p:cNvPr id="10" name="Marcador de contenido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25783" y="2098766"/>
            <a:ext cx="8847908" cy="3623219"/>
          </a:xfrm>
        </p:spPr>
      </p:pic>
    </p:spTree>
    <p:extLst>
      <p:ext uri="{BB962C8B-B14F-4D97-AF65-F5344CB8AC3E}">
        <p14:creationId xmlns:p14="http://schemas.microsoft.com/office/powerpoint/2010/main" val="1290602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4. Las diferencias divididas y el polinomio de interpolación de Newton</a:t>
            </a:r>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2924" y="2211977"/>
            <a:ext cx="8911687" cy="3277598"/>
          </a:xfrm>
        </p:spPr>
      </p:pic>
    </p:spTree>
    <p:extLst>
      <p:ext uri="{BB962C8B-B14F-4D97-AF65-F5344CB8AC3E}">
        <p14:creationId xmlns:p14="http://schemas.microsoft.com/office/powerpoint/2010/main" val="330474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4. Las diferencias divididas y el polinomio de interpolación de Newton</a:t>
            </a:r>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27416" y="2429691"/>
            <a:ext cx="8977195" cy="3561806"/>
          </a:xfrm>
        </p:spPr>
      </p:pic>
    </p:spTree>
    <p:extLst>
      <p:ext uri="{BB962C8B-B14F-4D97-AF65-F5344CB8AC3E}">
        <p14:creationId xmlns:p14="http://schemas.microsoft.com/office/powerpoint/2010/main" val="3308275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5. Ejemplo</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89212" y="2133600"/>
            <a:ext cx="8915400" cy="4077508"/>
          </a:xfrm>
        </p:spPr>
        <p:txBody>
          <a:bodyPr/>
          <a:lstStyle/>
          <a:p>
            <a:pPr algn="just"/>
            <a:r>
              <a:rPr lang="es-MX" dirty="0" smtClean="0"/>
              <a:t>A un sistema masa-resorte, se ha aplicado una fuerza (Fi) en (</a:t>
            </a:r>
            <a:r>
              <a:rPr lang="es-MX" dirty="0" err="1" smtClean="0"/>
              <a:t>kiloNewton</a:t>
            </a:r>
            <a:r>
              <a:rPr lang="es-MX" dirty="0" smtClean="0"/>
              <a:t>, </a:t>
            </a:r>
            <a:r>
              <a:rPr lang="es-MX" dirty="0" err="1" smtClean="0"/>
              <a:t>kN</a:t>
            </a:r>
            <a:r>
              <a:rPr lang="es-MX" dirty="0" smtClean="0"/>
              <a:t>), en donde el resorte sufre deformaciones Di en (milímetros, mm), cuyos resultados se muestran en la tabla siguiente:</a:t>
            </a:r>
          </a:p>
          <a:p>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667229563"/>
              </p:ext>
            </p:extLst>
          </p:nvPr>
        </p:nvGraphicFramePr>
        <p:xfrm>
          <a:off x="2693851" y="3010019"/>
          <a:ext cx="3780000" cy="2225040"/>
        </p:xfrm>
        <a:graphic>
          <a:graphicData uri="http://schemas.openxmlformats.org/drawingml/2006/table">
            <a:tbl>
              <a:tblPr firstRow="1" bandRow="1">
                <a:tableStyleId>{21E4AEA4-8DFA-4A89-87EB-49C32662AFE0}</a:tableStyleId>
              </a:tblPr>
              <a:tblGrid>
                <a:gridCol w="720000">
                  <a:extLst>
                    <a:ext uri="{9D8B030D-6E8A-4147-A177-3AD203B41FA5}">
                      <a16:colId xmlns:a16="http://schemas.microsoft.com/office/drawing/2014/main" val="670374608"/>
                    </a:ext>
                  </a:extLst>
                </a:gridCol>
                <a:gridCol w="1260000">
                  <a:extLst>
                    <a:ext uri="{9D8B030D-6E8A-4147-A177-3AD203B41FA5}">
                      <a16:colId xmlns:a16="http://schemas.microsoft.com/office/drawing/2014/main" val="406814580"/>
                    </a:ext>
                  </a:extLst>
                </a:gridCol>
                <a:gridCol w="1800000">
                  <a:extLst>
                    <a:ext uri="{9D8B030D-6E8A-4147-A177-3AD203B41FA5}">
                      <a16:colId xmlns:a16="http://schemas.microsoft.com/office/drawing/2014/main" val="378132973"/>
                    </a:ext>
                  </a:extLst>
                </a:gridCol>
              </a:tblGrid>
              <a:tr h="370840">
                <a:tc>
                  <a:txBody>
                    <a:bodyPr/>
                    <a:lstStyle/>
                    <a:p>
                      <a:pPr algn="ctr"/>
                      <a:r>
                        <a:rPr lang="es-MX" dirty="0" smtClean="0"/>
                        <a:t>i</a:t>
                      </a:r>
                      <a:endParaRPr lang="es-MX" dirty="0"/>
                    </a:p>
                  </a:txBody>
                  <a:tcPr/>
                </a:tc>
                <a:tc>
                  <a:txBody>
                    <a:bodyPr/>
                    <a:lstStyle/>
                    <a:p>
                      <a:pPr algn="ctr"/>
                      <a:r>
                        <a:rPr lang="es-MX" dirty="0" smtClean="0"/>
                        <a:t>Fi, </a:t>
                      </a:r>
                      <a:r>
                        <a:rPr lang="es-MX" dirty="0" err="1" smtClean="0"/>
                        <a:t>kN</a:t>
                      </a:r>
                      <a:endParaRPr lang="es-MX" dirty="0"/>
                    </a:p>
                  </a:txBody>
                  <a:tcPr/>
                </a:tc>
                <a:tc>
                  <a:txBody>
                    <a:bodyPr/>
                    <a:lstStyle/>
                    <a:p>
                      <a:pPr algn="ctr"/>
                      <a:r>
                        <a:rPr lang="es-MX" dirty="0" smtClean="0"/>
                        <a:t>Di, mm</a:t>
                      </a:r>
                      <a:endParaRPr lang="es-MX" dirty="0"/>
                    </a:p>
                  </a:txBody>
                  <a:tcPr/>
                </a:tc>
                <a:extLst>
                  <a:ext uri="{0D108BD9-81ED-4DB2-BD59-A6C34878D82A}">
                    <a16:rowId xmlns:a16="http://schemas.microsoft.com/office/drawing/2014/main" val="531843307"/>
                  </a:ext>
                </a:extLst>
              </a:tr>
              <a:tr h="370840">
                <a:tc>
                  <a:txBody>
                    <a:bodyPr/>
                    <a:lstStyle/>
                    <a:p>
                      <a:pPr algn="ctr"/>
                      <a:r>
                        <a:rPr lang="es-MX" dirty="0" smtClean="0"/>
                        <a:t>0</a:t>
                      </a:r>
                      <a:endParaRPr lang="es-MX" dirty="0"/>
                    </a:p>
                  </a:txBody>
                  <a:tcPr/>
                </a:tc>
                <a:tc>
                  <a:txBody>
                    <a:bodyPr/>
                    <a:lstStyle/>
                    <a:p>
                      <a:pPr algn="ctr"/>
                      <a:r>
                        <a:rPr lang="es-MX" dirty="0" smtClean="0"/>
                        <a:t>1</a:t>
                      </a:r>
                      <a:endParaRPr lang="es-MX" dirty="0"/>
                    </a:p>
                  </a:txBody>
                  <a:tcPr/>
                </a:tc>
                <a:tc>
                  <a:txBody>
                    <a:bodyPr/>
                    <a:lstStyle/>
                    <a:p>
                      <a:pPr algn="ctr"/>
                      <a:r>
                        <a:rPr lang="es-MX" dirty="0" smtClean="0"/>
                        <a:t>2</a:t>
                      </a:r>
                      <a:endParaRPr lang="es-MX" dirty="0"/>
                    </a:p>
                  </a:txBody>
                  <a:tcPr/>
                </a:tc>
                <a:extLst>
                  <a:ext uri="{0D108BD9-81ED-4DB2-BD59-A6C34878D82A}">
                    <a16:rowId xmlns:a16="http://schemas.microsoft.com/office/drawing/2014/main" val="3886940549"/>
                  </a:ext>
                </a:extLst>
              </a:tr>
              <a:tr h="370840">
                <a:tc>
                  <a:txBody>
                    <a:bodyPr/>
                    <a:lstStyle/>
                    <a:p>
                      <a:pPr algn="ctr"/>
                      <a:r>
                        <a:rPr lang="es-MX" dirty="0" smtClean="0"/>
                        <a:t>1</a:t>
                      </a:r>
                      <a:endParaRPr lang="es-MX" dirty="0"/>
                    </a:p>
                  </a:txBody>
                  <a:tcPr/>
                </a:tc>
                <a:tc>
                  <a:txBody>
                    <a:bodyPr/>
                    <a:lstStyle/>
                    <a:p>
                      <a:pPr algn="ctr"/>
                      <a:r>
                        <a:rPr lang="es-MX" dirty="0" smtClean="0"/>
                        <a:t>2</a:t>
                      </a:r>
                      <a:endParaRPr lang="es-MX" dirty="0"/>
                    </a:p>
                  </a:txBody>
                  <a:tcPr/>
                </a:tc>
                <a:tc>
                  <a:txBody>
                    <a:bodyPr/>
                    <a:lstStyle/>
                    <a:p>
                      <a:pPr algn="ctr"/>
                      <a:r>
                        <a:rPr lang="es-MX" dirty="0" smtClean="0"/>
                        <a:t>5</a:t>
                      </a:r>
                      <a:endParaRPr lang="es-MX" dirty="0"/>
                    </a:p>
                  </a:txBody>
                  <a:tcPr/>
                </a:tc>
                <a:extLst>
                  <a:ext uri="{0D108BD9-81ED-4DB2-BD59-A6C34878D82A}">
                    <a16:rowId xmlns:a16="http://schemas.microsoft.com/office/drawing/2014/main" val="165674392"/>
                  </a:ext>
                </a:extLst>
              </a:tr>
              <a:tr h="370840">
                <a:tc>
                  <a:txBody>
                    <a:bodyPr/>
                    <a:lstStyle/>
                    <a:p>
                      <a:pPr algn="ctr"/>
                      <a:r>
                        <a:rPr lang="es-MX" dirty="0" smtClean="0"/>
                        <a:t>2</a:t>
                      </a:r>
                      <a:endParaRPr lang="es-MX" dirty="0"/>
                    </a:p>
                  </a:txBody>
                  <a:tcPr/>
                </a:tc>
                <a:tc>
                  <a:txBody>
                    <a:bodyPr/>
                    <a:lstStyle/>
                    <a:p>
                      <a:pPr algn="ctr"/>
                      <a:r>
                        <a:rPr lang="es-MX" dirty="0" smtClean="0"/>
                        <a:t>3</a:t>
                      </a:r>
                      <a:endParaRPr lang="es-MX" dirty="0"/>
                    </a:p>
                  </a:txBody>
                  <a:tcPr/>
                </a:tc>
                <a:tc>
                  <a:txBody>
                    <a:bodyPr/>
                    <a:lstStyle/>
                    <a:p>
                      <a:pPr algn="ctr"/>
                      <a:r>
                        <a:rPr lang="es-MX" dirty="0" smtClean="0"/>
                        <a:t>8</a:t>
                      </a:r>
                      <a:endParaRPr lang="es-MX" dirty="0"/>
                    </a:p>
                  </a:txBody>
                  <a:tcPr/>
                </a:tc>
                <a:extLst>
                  <a:ext uri="{0D108BD9-81ED-4DB2-BD59-A6C34878D82A}">
                    <a16:rowId xmlns:a16="http://schemas.microsoft.com/office/drawing/2014/main" val="1293414523"/>
                  </a:ext>
                </a:extLst>
              </a:tr>
              <a:tr h="370840">
                <a:tc>
                  <a:txBody>
                    <a:bodyPr/>
                    <a:lstStyle/>
                    <a:p>
                      <a:pPr algn="ctr"/>
                      <a:r>
                        <a:rPr lang="es-MX" dirty="0" smtClean="0"/>
                        <a:t>3</a:t>
                      </a:r>
                      <a:endParaRPr lang="es-MX" dirty="0"/>
                    </a:p>
                  </a:txBody>
                  <a:tcPr/>
                </a:tc>
                <a:tc>
                  <a:txBody>
                    <a:bodyPr/>
                    <a:lstStyle/>
                    <a:p>
                      <a:pPr algn="ctr"/>
                      <a:r>
                        <a:rPr lang="es-MX" dirty="0" smtClean="0"/>
                        <a:t>4</a:t>
                      </a:r>
                      <a:endParaRPr lang="es-MX" dirty="0"/>
                    </a:p>
                  </a:txBody>
                  <a:tcPr/>
                </a:tc>
                <a:tc>
                  <a:txBody>
                    <a:bodyPr/>
                    <a:lstStyle/>
                    <a:p>
                      <a:pPr algn="ctr"/>
                      <a:r>
                        <a:rPr lang="es-MX" dirty="0" smtClean="0"/>
                        <a:t>10</a:t>
                      </a:r>
                      <a:endParaRPr lang="es-MX" dirty="0"/>
                    </a:p>
                  </a:txBody>
                  <a:tcPr/>
                </a:tc>
                <a:extLst>
                  <a:ext uri="{0D108BD9-81ED-4DB2-BD59-A6C34878D82A}">
                    <a16:rowId xmlns:a16="http://schemas.microsoft.com/office/drawing/2014/main" val="800247597"/>
                  </a:ext>
                </a:extLst>
              </a:tr>
              <a:tr h="370840">
                <a:tc>
                  <a:txBody>
                    <a:bodyPr/>
                    <a:lstStyle/>
                    <a:p>
                      <a:pPr algn="ctr"/>
                      <a:r>
                        <a:rPr lang="es-MX" dirty="0" smtClean="0"/>
                        <a:t>4</a:t>
                      </a:r>
                      <a:endParaRPr lang="es-MX" dirty="0"/>
                    </a:p>
                  </a:txBody>
                  <a:tcPr/>
                </a:tc>
                <a:tc>
                  <a:txBody>
                    <a:bodyPr/>
                    <a:lstStyle/>
                    <a:p>
                      <a:pPr algn="ctr"/>
                      <a:r>
                        <a:rPr lang="es-MX" dirty="0" smtClean="0"/>
                        <a:t>5</a:t>
                      </a:r>
                      <a:endParaRPr lang="es-MX" dirty="0"/>
                    </a:p>
                  </a:txBody>
                  <a:tcPr/>
                </a:tc>
                <a:tc>
                  <a:txBody>
                    <a:bodyPr/>
                    <a:lstStyle/>
                    <a:p>
                      <a:pPr algn="ctr"/>
                      <a:r>
                        <a:rPr lang="es-MX" dirty="0" smtClean="0"/>
                        <a:t>15</a:t>
                      </a:r>
                      <a:endParaRPr lang="es-MX" dirty="0"/>
                    </a:p>
                  </a:txBody>
                  <a:tcPr/>
                </a:tc>
                <a:extLst>
                  <a:ext uri="{0D108BD9-81ED-4DB2-BD59-A6C34878D82A}">
                    <a16:rowId xmlns:a16="http://schemas.microsoft.com/office/drawing/2014/main" val="2145902865"/>
                  </a:ext>
                </a:extLst>
              </a:tr>
            </a:tbl>
          </a:graphicData>
        </a:graphic>
      </p:graphicFrame>
      <p:sp>
        <p:nvSpPr>
          <p:cNvPr id="5" name="CuadroTexto 4"/>
          <p:cNvSpPr txBox="1"/>
          <p:nvPr/>
        </p:nvSpPr>
        <p:spPr>
          <a:xfrm>
            <a:off x="2589212" y="5564777"/>
            <a:ext cx="8583885" cy="923330"/>
          </a:xfrm>
          <a:prstGeom prst="rect">
            <a:avLst/>
          </a:prstGeom>
          <a:noFill/>
        </p:spPr>
        <p:txBody>
          <a:bodyPr wrap="square" rtlCol="0">
            <a:spAutoFit/>
          </a:bodyPr>
          <a:lstStyle/>
          <a:p>
            <a:pPr algn="just"/>
            <a:r>
              <a:rPr lang="es-MX" dirty="0"/>
              <a:t>Aplique el </a:t>
            </a:r>
            <a:r>
              <a:rPr lang="es-MX" b="1" dirty="0"/>
              <a:t>M</a:t>
            </a:r>
            <a:r>
              <a:rPr lang="es-MX" b="1" dirty="0" smtClean="0"/>
              <a:t>étodo </a:t>
            </a:r>
            <a:r>
              <a:rPr lang="es-MX" b="1" dirty="0"/>
              <a:t>de las Diferencias Dividas de Newton</a:t>
            </a:r>
            <a:r>
              <a:rPr lang="es-MX" dirty="0"/>
              <a:t> para obtener el valor aproximado de </a:t>
            </a:r>
            <a:r>
              <a:rPr lang="es-MX" dirty="0" smtClean="0"/>
              <a:t>la deformación del resorte cuando se le habría aplicado una fuerza de 3.5 </a:t>
            </a:r>
            <a:r>
              <a:rPr lang="es-MX" dirty="0" err="1" smtClean="0"/>
              <a:t>kN</a:t>
            </a:r>
            <a:r>
              <a:rPr lang="es-MX" dirty="0" smtClean="0"/>
              <a:t>.</a:t>
            </a:r>
            <a:endParaRPr lang="es-MX" dirty="0"/>
          </a:p>
        </p:txBody>
      </p:sp>
      <p:pic>
        <p:nvPicPr>
          <p:cNvPr id="9" name="Imagen 8"/>
          <p:cNvPicPr>
            <a:picLocks noChangeAspect="1"/>
          </p:cNvPicPr>
          <p:nvPr/>
        </p:nvPicPr>
        <p:blipFill>
          <a:blip r:embed="rId2"/>
          <a:stretch>
            <a:fillRect/>
          </a:stretch>
        </p:blipFill>
        <p:spPr>
          <a:xfrm>
            <a:off x="7046912" y="3278352"/>
            <a:ext cx="2915694" cy="2116732"/>
          </a:xfrm>
          <a:prstGeom prst="rect">
            <a:avLst/>
          </a:prstGeom>
        </p:spPr>
      </p:pic>
    </p:spTree>
    <p:extLst>
      <p:ext uri="{BB962C8B-B14F-4D97-AF65-F5344CB8AC3E}">
        <p14:creationId xmlns:p14="http://schemas.microsoft.com/office/powerpoint/2010/main" val="527450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Cálculo de las 1°DD</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endParaRPr lang="es-MX" dirty="0" smtClean="0"/>
          </a:p>
          <a:p>
            <a:endParaRPr lang="es-MX" dirty="0" smtClean="0"/>
          </a:p>
          <a:p>
            <a:endParaRPr lang="es-MX" dirty="0"/>
          </a:p>
          <a:p>
            <a:endParaRPr lang="es-MX" dirty="0" smtClean="0"/>
          </a:p>
          <a:p>
            <a:endParaRPr lang="es-MX" dirty="0" smtClean="0"/>
          </a:p>
          <a:p>
            <a:endParaRPr lang="es-MX" dirty="0"/>
          </a:p>
          <a:p>
            <a:pPr marL="0" indent="0">
              <a:buNone/>
            </a:pPr>
            <a:endParaRPr lang="es-MX" dirty="0" smtClean="0"/>
          </a:p>
          <a:p>
            <a:endParaRPr lang="es-MX" dirty="0"/>
          </a:p>
          <a:p>
            <a:endParaRPr lang="es-MX" dirty="0"/>
          </a:p>
          <a:p>
            <a:endParaRPr lang="es-MX" dirty="0" smtClean="0"/>
          </a:p>
          <a:p>
            <a:endParaRPr lang="es-MX" dirty="0"/>
          </a:p>
          <a:p>
            <a:endParaRPr lang="es-MX" dirty="0" smtClean="0"/>
          </a:p>
          <a:p>
            <a:endParaRPr lang="es-MX" dirty="0"/>
          </a:p>
        </p:txBody>
      </p:sp>
      <p:graphicFrame>
        <p:nvGraphicFramePr>
          <p:cNvPr id="4" name="Objeto 3"/>
          <p:cNvGraphicFramePr>
            <a:graphicFrameLocks noChangeAspect="1"/>
          </p:cNvGraphicFramePr>
          <p:nvPr>
            <p:extLst>
              <p:ext uri="{D42A27DB-BD31-4B8C-83A1-F6EECF244321}">
                <p14:modId xmlns:p14="http://schemas.microsoft.com/office/powerpoint/2010/main" val="3593816061"/>
              </p:ext>
            </p:extLst>
          </p:nvPr>
        </p:nvGraphicFramePr>
        <p:xfrm>
          <a:off x="3558380" y="2328978"/>
          <a:ext cx="5269889" cy="707247"/>
        </p:xfrm>
        <a:graphic>
          <a:graphicData uri="http://schemas.openxmlformats.org/presentationml/2006/ole">
            <mc:AlternateContent xmlns:mc="http://schemas.openxmlformats.org/markup-compatibility/2006">
              <mc:Choice xmlns:v="urn:schemas-microsoft-com:vml" Requires="v">
                <p:oleObj spid="_x0000_s6580" name="Equation" r:id="rId3" imgW="2082600" imgH="279360" progId="Equation.DSMT4">
                  <p:embed/>
                </p:oleObj>
              </mc:Choice>
              <mc:Fallback>
                <p:oleObj name="Equation" r:id="rId3" imgW="2082600" imgH="279360" progId="Equation.DSMT4">
                  <p:embed/>
                  <p:pic>
                    <p:nvPicPr>
                      <p:cNvPr id="0" name=""/>
                      <p:cNvPicPr/>
                      <p:nvPr/>
                    </p:nvPicPr>
                    <p:blipFill>
                      <a:blip r:embed="rId4"/>
                      <a:stretch>
                        <a:fillRect/>
                      </a:stretch>
                    </p:blipFill>
                    <p:spPr>
                      <a:xfrm>
                        <a:off x="3558380" y="2328978"/>
                        <a:ext cx="5269889" cy="707247"/>
                      </a:xfrm>
                      <a:prstGeom prst="rect">
                        <a:avLst/>
                      </a:prstGeom>
                    </p:spPr>
                  </p:pic>
                </p:oleObj>
              </mc:Fallback>
            </mc:AlternateContent>
          </a:graphicData>
        </a:graphic>
      </p:graphicFrame>
      <p:graphicFrame>
        <p:nvGraphicFramePr>
          <p:cNvPr id="5" name="Objeto 4"/>
          <p:cNvGraphicFramePr>
            <a:graphicFrameLocks noChangeAspect="1"/>
          </p:cNvGraphicFramePr>
          <p:nvPr>
            <p:extLst>
              <p:ext uri="{D42A27DB-BD31-4B8C-83A1-F6EECF244321}">
                <p14:modId xmlns:p14="http://schemas.microsoft.com/office/powerpoint/2010/main" val="2856599602"/>
              </p:ext>
            </p:extLst>
          </p:nvPr>
        </p:nvGraphicFramePr>
        <p:xfrm>
          <a:off x="3627435" y="3252113"/>
          <a:ext cx="5200835" cy="697641"/>
        </p:xfrm>
        <a:graphic>
          <a:graphicData uri="http://schemas.openxmlformats.org/presentationml/2006/ole">
            <mc:AlternateContent xmlns:mc="http://schemas.openxmlformats.org/markup-compatibility/2006">
              <mc:Choice xmlns:v="urn:schemas-microsoft-com:vml" Requires="v">
                <p:oleObj spid="_x0000_s6581" name="Equation" r:id="rId5" imgW="2082600" imgH="279360" progId="Equation.DSMT4">
                  <p:embed/>
                </p:oleObj>
              </mc:Choice>
              <mc:Fallback>
                <p:oleObj name="Equation" r:id="rId5" imgW="2082600" imgH="279360" progId="Equation.DSMT4">
                  <p:embed/>
                  <p:pic>
                    <p:nvPicPr>
                      <p:cNvPr id="4" name="Objeto 3"/>
                      <p:cNvPicPr/>
                      <p:nvPr/>
                    </p:nvPicPr>
                    <p:blipFill>
                      <a:blip r:embed="rId6"/>
                      <a:stretch>
                        <a:fillRect/>
                      </a:stretch>
                    </p:blipFill>
                    <p:spPr>
                      <a:xfrm>
                        <a:off x="3627435" y="3252113"/>
                        <a:ext cx="5200835" cy="697641"/>
                      </a:xfrm>
                      <a:prstGeom prst="rect">
                        <a:avLst/>
                      </a:prstGeom>
                    </p:spPr>
                  </p:pic>
                </p:oleObj>
              </mc:Fallback>
            </mc:AlternateContent>
          </a:graphicData>
        </a:graphic>
      </p:graphicFrame>
      <p:graphicFrame>
        <p:nvGraphicFramePr>
          <p:cNvPr id="6" name="Objeto 5"/>
          <p:cNvGraphicFramePr>
            <a:graphicFrameLocks noChangeAspect="1"/>
          </p:cNvGraphicFramePr>
          <p:nvPr>
            <p:extLst>
              <p:ext uri="{D42A27DB-BD31-4B8C-83A1-F6EECF244321}">
                <p14:modId xmlns:p14="http://schemas.microsoft.com/office/powerpoint/2010/main" val="1779529472"/>
              </p:ext>
            </p:extLst>
          </p:nvPr>
        </p:nvGraphicFramePr>
        <p:xfrm>
          <a:off x="3627435" y="4135229"/>
          <a:ext cx="5200835" cy="676988"/>
        </p:xfrm>
        <a:graphic>
          <a:graphicData uri="http://schemas.openxmlformats.org/presentationml/2006/ole">
            <mc:AlternateContent xmlns:mc="http://schemas.openxmlformats.org/markup-compatibility/2006">
              <mc:Choice xmlns:v="urn:schemas-microsoft-com:vml" Requires="v">
                <p:oleObj spid="_x0000_s6582" name="Equation" r:id="rId7" imgW="2145960" imgH="279360" progId="Equation.DSMT4">
                  <p:embed/>
                </p:oleObj>
              </mc:Choice>
              <mc:Fallback>
                <p:oleObj name="Equation" r:id="rId7" imgW="2145960" imgH="279360" progId="Equation.DSMT4">
                  <p:embed/>
                  <p:pic>
                    <p:nvPicPr>
                      <p:cNvPr id="5" name="Objeto 4"/>
                      <p:cNvPicPr/>
                      <p:nvPr/>
                    </p:nvPicPr>
                    <p:blipFill>
                      <a:blip r:embed="rId8"/>
                      <a:stretch>
                        <a:fillRect/>
                      </a:stretch>
                    </p:blipFill>
                    <p:spPr>
                      <a:xfrm>
                        <a:off x="3627435" y="4135229"/>
                        <a:ext cx="5200835" cy="676988"/>
                      </a:xfrm>
                      <a:prstGeom prst="rect">
                        <a:avLst/>
                      </a:prstGeom>
                    </p:spPr>
                  </p:pic>
                </p:oleObj>
              </mc:Fallback>
            </mc:AlternateContent>
          </a:graphicData>
        </a:graphic>
      </p:graphicFrame>
      <p:graphicFrame>
        <p:nvGraphicFramePr>
          <p:cNvPr id="7" name="Objeto 6"/>
          <p:cNvGraphicFramePr>
            <a:graphicFrameLocks noChangeAspect="1"/>
          </p:cNvGraphicFramePr>
          <p:nvPr>
            <p:extLst>
              <p:ext uri="{D42A27DB-BD31-4B8C-83A1-F6EECF244321}">
                <p14:modId xmlns:p14="http://schemas.microsoft.com/office/powerpoint/2010/main" val="3037748995"/>
              </p:ext>
            </p:extLst>
          </p:nvPr>
        </p:nvGraphicFramePr>
        <p:xfrm>
          <a:off x="3627437" y="5242406"/>
          <a:ext cx="5200835" cy="668816"/>
        </p:xfrm>
        <a:graphic>
          <a:graphicData uri="http://schemas.openxmlformats.org/presentationml/2006/ole">
            <mc:AlternateContent xmlns:mc="http://schemas.openxmlformats.org/markup-compatibility/2006">
              <mc:Choice xmlns:v="urn:schemas-microsoft-com:vml" Requires="v">
                <p:oleObj spid="_x0000_s6583" name="Equation" r:id="rId9" imgW="2171520" imgH="279360" progId="Equation.DSMT4">
                  <p:embed/>
                </p:oleObj>
              </mc:Choice>
              <mc:Fallback>
                <p:oleObj name="Equation" r:id="rId9" imgW="2171520" imgH="279360" progId="Equation.DSMT4">
                  <p:embed/>
                  <p:pic>
                    <p:nvPicPr>
                      <p:cNvPr id="6" name="Objeto 5"/>
                      <p:cNvPicPr/>
                      <p:nvPr/>
                    </p:nvPicPr>
                    <p:blipFill>
                      <a:blip r:embed="rId10"/>
                      <a:stretch>
                        <a:fillRect/>
                      </a:stretch>
                    </p:blipFill>
                    <p:spPr>
                      <a:xfrm>
                        <a:off x="3627437" y="5242406"/>
                        <a:ext cx="5200835" cy="668816"/>
                      </a:xfrm>
                      <a:prstGeom prst="rect">
                        <a:avLst/>
                      </a:prstGeom>
                    </p:spPr>
                  </p:pic>
                </p:oleObj>
              </mc:Fallback>
            </mc:AlternateContent>
          </a:graphicData>
        </a:graphic>
      </p:graphicFrame>
    </p:spTree>
    <p:extLst>
      <p:ext uri="{BB962C8B-B14F-4D97-AF65-F5344CB8AC3E}">
        <p14:creationId xmlns:p14="http://schemas.microsoft.com/office/powerpoint/2010/main" val="2844691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1280890"/>
          </a:xfrm>
        </p:spPr>
        <p:txBody>
          <a:bodyPr>
            <a:normAutofit/>
          </a:bodyPr>
          <a:lstStyle/>
          <a:p>
            <a:pPr algn="ctr"/>
            <a:r>
              <a:rPr lang="es-MX" b="1" dirty="0" smtClean="0">
                <a:effectLst>
                  <a:outerShdw blurRad="38100" dist="38100" dir="2700000" algn="tl">
                    <a:srgbClr val="000000">
                      <a:alpha val="43137"/>
                    </a:srgbClr>
                  </a:outerShdw>
                </a:effectLst>
              </a:rPr>
              <a:t>ÍNDICE</a:t>
            </a:r>
            <a:endParaRPr lang="es-MX" dirty="0">
              <a:effectLst>
                <a:outerShdw blurRad="38100" dist="38100" dir="2700000" algn="tl">
                  <a:srgbClr val="000000">
                    <a:alpha val="43137"/>
                  </a:srgbClr>
                </a:outerShdw>
              </a:effectLst>
            </a:endParaRPr>
          </a:p>
        </p:txBody>
      </p:sp>
      <p:sp>
        <p:nvSpPr>
          <p:cNvPr id="5" name="Marcador de contenido 4"/>
          <p:cNvSpPr>
            <a:spLocks noGrp="1"/>
          </p:cNvSpPr>
          <p:nvPr>
            <p:ph idx="1"/>
          </p:nvPr>
        </p:nvSpPr>
        <p:spPr/>
        <p:txBody>
          <a:bodyPr/>
          <a:lstStyle/>
          <a:p>
            <a:r>
              <a:rPr lang="es-MX" dirty="0" smtClean="0"/>
              <a:t>1. Justificación</a:t>
            </a:r>
          </a:p>
          <a:p>
            <a:r>
              <a:rPr lang="es-MX" dirty="0" smtClean="0"/>
              <a:t>2. Objetivo</a:t>
            </a:r>
          </a:p>
          <a:p>
            <a:r>
              <a:rPr lang="es-MX" dirty="0"/>
              <a:t>3</a:t>
            </a:r>
            <a:r>
              <a:rPr lang="es-MX" dirty="0" smtClean="0"/>
              <a:t>. Introducción</a:t>
            </a:r>
          </a:p>
          <a:p>
            <a:r>
              <a:rPr lang="es-MX" dirty="0"/>
              <a:t>4</a:t>
            </a:r>
            <a:r>
              <a:rPr lang="es-MX" dirty="0" smtClean="0"/>
              <a:t>. Las diferencias divididas y el polinomio de interpolación de Newton</a:t>
            </a:r>
          </a:p>
          <a:p>
            <a:r>
              <a:rPr lang="es-MX" dirty="0"/>
              <a:t>5</a:t>
            </a:r>
            <a:r>
              <a:rPr lang="es-MX" dirty="0" smtClean="0"/>
              <a:t>. Ejemplo</a:t>
            </a:r>
          </a:p>
          <a:p>
            <a:r>
              <a:rPr lang="es-MX" dirty="0"/>
              <a:t>6</a:t>
            </a:r>
            <a:r>
              <a:rPr lang="es-MX" dirty="0" smtClean="0"/>
              <a:t>. </a:t>
            </a:r>
            <a:r>
              <a:rPr lang="es-MX" dirty="0" err="1" smtClean="0"/>
              <a:t>Guión</a:t>
            </a:r>
            <a:r>
              <a:rPr lang="es-MX" dirty="0" smtClean="0"/>
              <a:t> explicativo</a:t>
            </a:r>
          </a:p>
          <a:p>
            <a:r>
              <a:rPr lang="es-MX" dirty="0"/>
              <a:t>7</a:t>
            </a:r>
            <a:r>
              <a:rPr lang="es-MX" dirty="0" smtClean="0"/>
              <a:t>. Concusiones importantes</a:t>
            </a:r>
          </a:p>
          <a:p>
            <a:r>
              <a:rPr lang="es-MX" dirty="0"/>
              <a:t>8</a:t>
            </a:r>
            <a:r>
              <a:rPr lang="es-MX" dirty="0" smtClean="0"/>
              <a:t>. Bibliografía</a:t>
            </a:r>
            <a:endParaRPr lang="es-MX" dirty="0"/>
          </a:p>
        </p:txBody>
      </p:sp>
    </p:spTree>
    <p:extLst>
      <p:ext uri="{BB962C8B-B14F-4D97-AF65-F5344CB8AC3E}">
        <p14:creationId xmlns:p14="http://schemas.microsoft.com/office/powerpoint/2010/main" val="4213750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fade">
                                      <p:cBhvr>
                                        <p:cTn id="42"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Cálculo de las 2°DD</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marL="0" indent="0">
              <a:buNone/>
            </a:pPr>
            <a:endParaRPr lang="es-MX" dirty="0" smtClean="0"/>
          </a:p>
          <a:p>
            <a:endParaRPr lang="es-MX" dirty="0" smtClean="0"/>
          </a:p>
          <a:p>
            <a:endParaRPr lang="es-MX" dirty="0"/>
          </a:p>
          <a:p>
            <a:endParaRPr lang="es-MX" dirty="0" smtClean="0"/>
          </a:p>
          <a:p>
            <a:endParaRPr lang="es-MX" dirty="0" smtClean="0"/>
          </a:p>
          <a:p>
            <a:endParaRPr lang="es-MX" dirty="0"/>
          </a:p>
          <a:p>
            <a:pPr marL="0" indent="0">
              <a:buNone/>
            </a:pPr>
            <a:endParaRPr lang="es-MX" dirty="0" smtClean="0"/>
          </a:p>
          <a:p>
            <a:endParaRPr lang="es-MX" dirty="0"/>
          </a:p>
          <a:p>
            <a:endParaRPr lang="es-MX" dirty="0"/>
          </a:p>
          <a:p>
            <a:endParaRPr lang="es-MX" dirty="0" smtClean="0"/>
          </a:p>
          <a:p>
            <a:endParaRPr lang="es-MX" dirty="0"/>
          </a:p>
          <a:p>
            <a:endParaRPr lang="es-MX" dirty="0" smtClean="0"/>
          </a:p>
          <a:p>
            <a:endParaRPr lang="es-MX" dirty="0"/>
          </a:p>
        </p:txBody>
      </p:sp>
      <p:graphicFrame>
        <p:nvGraphicFramePr>
          <p:cNvPr id="8" name="Objeto 7"/>
          <p:cNvGraphicFramePr>
            <a:graphicFrameLocks noChangeAspect="1"/>
          </p:cNvGraphicFramePr>
          <p:nvPr>
            <p:extLst>
              <p:ext uri="{D42A27DB-BD31-4B8C-83A1-F6EECF244321}">
                <p14:modId xmlns:p14="http://schemas.microsoft.com/office/powerpoint/2010/main" val="1800402737"/>
              </p:ext>
            </p:extLst>
          </p:nvPr>
        </p:nvGraphicFramePr>
        <p:xfrm>
          <a:off x="2989262" y="2312988"/>
          <a:ext cx="6059487" cy="679820"/>
        </p:xfrm>
        <a:graphic>
          <a:graphicData uri="http://schemas.openxmlformats.org/presentationml/2006/ole">
            <mc:AlternateContent xmlns:mc="http://schemas.openxmlformats.org/markup-compatibility/2006">
              <mc:Choice xmlns:v="urn:schemas-microsoft-com:vml" Requires="v">
                <p:oleObj spid="_x0000_s8482" name="Equation" r:id="rId3" imgW="2489040" imgH="279360" progId="Equation.DSMT4">
                  <p:embed/>
                </p:oleObj>
              </mc:Choice>
              <mc:Fallback>
                <p:oleObj name="Equation" r:id="rId3" imgW="2489040" imgH="279360" progId="Equation.DSMT4">
                  <p:embed/>
                  <p:pic>
                    <p:nvPicPr>
                      <p:cNvPr id="8" name="Objeto 7"/>
                      <p:cNvPicPr/>
                      <p:nvPr/>
                    </p:nvPicPr>
                    <p:blipFill>
                      <a:blip r:embed="rId4"/>
                      <a:stretch>
                        <a:fillRect/>
                      </a:stretch>
                    </p:blipFill>
                    <p:spPr>
                      <a:xfrm>
                        <a:off x="2989262" y="2312988"/>
                        <a:ext cx="6059487" cy="679820"/>
                      </a:xfrm>
                      <a:prstGeom prst="rect">
                        <a:avLst/>
                      </a:prstGeom>
                    </p:spPr>
                  </p:pic>
                </p:oleObj>
              </mc:Fallback>
            </mc:AlternateContent>
          </a:graphicData>
        </a:graphic>
      </p:graphicFrame>
      <p:graphicFrame>
        <p:nvGraphicFramePr>
          <p:cNvPr id="9" name="Objeto 8"/>
          <p:cNvGraphicFramePr>
            <a:graphicFrameLocks noChangeAspect="1"/>
          </p:cNvGraphicFramePr>
          <p:nvPr>
            <p:extLst>
              <p:ext uri="{D42A27DB-BD31-4B8C-83A1-F6EECF244321}">
                <p14:modId xmlns:p14="http://schemas.microsoft.com/office/powerpoint/2010/main" val="3283961546"/>
              </p:ext>
            </p:extLst>
          </p:nvPr>
        </p:nvGraphicFramePr>
        <p:xfrm>
          <a:off x="2789237" y="3517107"/>
          <a:ext cx="6259513" cy="637223"/>
        </p:xfrm>
        <a:graphic>
          <a:graphicData uri="http://schemas.openxmlformats.org/presentationml/2006/ole">
            <mc:AlternateContent xmlns:mc="http://schemas.openxmlformats.org/markup-compatibility/2006">
              <mc:Choice xmlns:v="urn:schemas-microsoft-com:vml" Requires="v">
                <p:oleObj spid="_x0000_s8483" name="Equation" r:id="rId5" imgW="2743200" imgH="279360" progId="Equation.DSMT4">
                  <p:embed/>
                </p:oleObj>
              </mc:Choice>
              <mc:Fallback>
                <p:oleObj name="Equation" r:id="rId5" imgW="2743200" imgH="279360" progId="Equation.DSMT4">
                  <p:embed/>
                  <p:pic>
                    <p:nvPicPr>
                      <p:cNvPr id="9" name="Objeto 8"/>
                      <p:cNvPicPr/>
                      <p:nvPr/>
                    </p:nvPicPr>
                    <p:blipFill>
                      <a:blip r:embed="rId6"/>
                      <a:stretch>
                        <a:fillRect/>
                      </a:stretch>
                    </p:blipFill>
                    <p:spPr>
                      <a:xfrm>
                        <a:off x="2789237" y="3517107"/>
                        <a:ext cx="6259513" cy="637223"/>
                      </a:xfrm>
                      <a:prstGeom prst="rect">
                        <a:avLst/>
                      </a:prstGeom>
                    </p:spPr>
                  </p:pic>
                </p:oleObj>
              </mc:Fallback>
            </mc:AlternateContent>
          </a:graphicData>
        </a:graphic>
      </p:graphicFrame>
      <p:graphicFrame>
        <p:nvGraphicFramePr>
          <p:cNvPr id="10" name="Objeto 9"/>
          <p:cNvGraphicFramePr>
            <a:graphicFrameLocks noChangeAspect="1"/>
          </p:cNvGraphicFramePr>
          <p:nvPr>
            <p:extLst>
              <p:ext uri="{D42A27DB-BD31-4B8C-83A1-F6EECF244321}">
                <p14:modId xmlns:p14="http://schemas.microsoft.com/office/powerpoint/2010/main" val="1633824274"/>
              </p:ext>
            </p:extLst>
          </p:nvPr>
        </p:nvGraphicFramePr>
        <p:xfrm>
          <a:off x="2989263" y="4698843"/>
          <a:ext cx="6067466" cy="644682"/>
        </p:xfrm>
        <a:graphic>
          <a:graphicData uri="http://schemas.openxmlformats.org/presentationml/2006/ole">
            <mc:AlternateContent xmlns:mc="http://schemas.openxmlformats.org/markup-compatibility/2006">
              <mc:Choice xmlns:v="urn:schemas-microsoft-com:vml" Requires="v">
                <p:oleObj spid="_x0000_s8484" name="Equation" r:id="rId7" imgW="2628720" imgH="279360" progId="Equation.DSMT4">
                  <p:embed/>
                </p:oleObj>
              </mc:Choice>
              <mc:Fallback>
                <p:oleObj name="Equation" r:id="rId7" imgW="2628720" imgH="279360" progId="Equation.DSMT4">
                  <p:embed/>
                  <p:pic>
                    <p:nvPicPr>
                      <p:cNvPr id="10" name="Objeto 9"/>
                      <p:cNvPicPr/>
                      <p:nvPr/>
                    </p:nvPicPr>
                    <p:blipFill>
                      <a:blip r:embed="rId8"/>
                      <a:stretch>
                        <a:fillRect/>
                      </a:stretch>
                    </p:blipFill>
                    <p:spPr>
                      <a:xfrm>
                        <a:off x="2989263" y="4698843"/>
                        <a:ext cx="6067466" cy="644682"/>
                      </a:xfrm>
                      <a:prstGeom prst="rect">
                        <a:avLst/>
                      </a:prstGeom>
                    </p:spPr>
                  </p:pic>
                </p:oleObj>
              </mc:Fallback>
            </mc:AlternateContent>
          </a:graphicData>
        </a:graphic>
      </p:graphicFrame>
    </p:spTree>
    <p:extLst>
      <p:ext uri="{BB962C8B-B14F-4D97-AF65-F5344CB8AC3E}">
        <p14:creationId xmlns:p14="http://schemas.microsoft.com/office/powerpoint/2010/main" val="1560970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Cálculo de las </a:t>
            </a:r>
            <a:r>
              <a:rPr lang="es-MX" b="1" dirty="0" smtClean="0">
                <a:effectLst>
                  <a:outerShdw blurRad="38100" dist="38100" dir="2700000" algn="tl">
                    <a:srgbClr val="000000">
                      <a:alpha val="43137"/>
                    </a:srgbClr>
                  </a:outerShdw>
                </a:effectLst>
              </a:rPr>
              <a:t>3°DD</a:t>
            </a:r>
            <a:endParaRPr lang="es-MX" dirty="0"/>
          </a:p>
        </p:txBody>
      </p:sp>
      <p:sp>
        <p:nvSpPr>
          <p:cNvPr id="3" name="Marcador de contenido 2"/>
          <p:cNvSpPr>
            <a:spLocks noGrp="1"/>
          </p:cNvSpPr>
          <p:nvPr>
            <p:ph idx="1"/>
          </p:nvPr>
        </p:nvSpPr>
        <p:spPr/>
        <p:txBody>
          <a:bodyPr/>
          <a:lstStyle/>
          <a:p>
            <a:pPr marL="0" indent="0">
              <a:buNone/>
            </a:pPr>
            <a:endParaRPr lang="es-MX" dirty="0" smtClean="0"/>
          </a:p>
          <a:p>
            <a:endParaRPr lang="es-MX" dirty="0"/>
          </a:p>
          <a:p>
            <a:endParaRPr lang="es-MX" dirty="0" smtClean="0"/>
          </a:p>
          <a:p>
            <a:pPr marL="0" indent="0">
              <a:buNone/>
            </a:pPr>
            <a:endParaRPr lang="es-MX" dirty="0" smtClean="0"/>
          </a:p>
          <a:p>
            <a:endParaRPr lang="es-MX" dirty="0"/>
          </a:p>
          <a:p>
            <a:endParaRPr lang="es-MX" dirty="0" smtClean="0"/>
          </a:p>
          <a:p>
            <a:endParaRPr lang="es-MX" dirty="0"/>
          </a:p>
          <a:p>
            <a:endParaRPr lang="es-MX" dirty="0" smtClean="0"/>
          </a:p>
        </p:txBody>
      </p:sp>
      <p:graphicFrame>
        <p:nvGraphicFramePr>
          <p:cNvPr id="4" name="Objeto 3"/>
          <p:cNvGraphicFramePr>
            <a:graphicFrameLocks noChangeAspect="1"/>
          </p:cNvGraphicFramePr>
          <p:nvPr>
            <p:extLst>
              <p:ext uri="{D42A27DB-BD31-4B8C-83A1-F6EECF244321}">
                <p14:modId xmlns:p14="http://schemas.microsoft.com/office/powerpoint/2010/main" val="1268660160"/>
              </p:ext>
            </p:extLst>
          </p:nvPr>
        </p:nvGraphicFramePr>
        <p:xfrm>
          <a:off x="2271074" y="2617788"/>
          <a:ext cx="8926080" cy="658812"/>
        </p:xfrm>
        <a:graphic>
          <a:graphicData uri="http://schemas.openxmlformats.org/presentationml/2006/ole">
            <mc:AlternateContent xmlns:mc="http://schemas.openxmlformats.org/markup-compatibility/2006">
              <mc:Choice xmlns:v="urn:schemas-microsoft-com:vml" Requires="v">
                <p:oleObj spid="_x0000_s7367" name="Equation" r:id="rId3" imgW="3784320" imgH="279360" progId="Equation.DSMT4">
                  <p:embed/>
                </p:oleObj>
              </mc:Choice>
              <mc:Fallback>
                <p:oleObj name="Equation" r:id="rId3" imgW="3784320" imgH="279360" progId="Equation.DSMT4">
                  <p:embed/>
                  <p:pic>
                    <p:nvPicPr>
                      <p:cNvPr id="10" name="Objeto 9"/>
                      <p:cNvPicPr/>
                      <p:nvPr/>
                    </p:nvPicPr>
                    <p:blipFill>
                      <a:blip r:embed="rId4"/>
                      <a:stretch>
                        <a:fillRect/>
                      </a:stretch>
                    </p:blipFill>
                    <p:spPr>
                      <a:xfrm>
                        <a:off x="2271074" y="2617788"/>
                        <a:ext cx="8926080" cy="658812"/>
                      </a:xfrm>
                      <a:prstGeom prst="rect">
                        <a:avLst/>
                      </a:prstGeom>
                    </p:spPr>
                  </p:pic>
                </p:oleObj>
              </mc:Fallback>
            </mc:AlternateContent>
          </a:graphicData>
        </a:graphic>
      </p:graphicFrame>
      <p:graphicFrame>
        <p:nvGraphicFramePr>
          <p:cNvPr id="5" name="Objeto 4"/>
          <p:cNvGraphicFramePr>
            <a:graphicFrameLocks noChangeAspect="1"/>
          </p:cNvGraphicFramePr>
          <p:nvPr>
            <p:extLst>
              <p:ext uri="{D42A27DB-BD31-4B8C-83A1-F6EECF244321}">
                <p14:modId xmlns:p14="http://schemas.microsoft.com/office/powerpoint/2010/main" val="431400824"/>
              </p:ext>
            </p:extLst>
          </p:nvPr>
        </p:nvGraphicFramePr>
        <p:xfrm>
          <a:off x="2362513" y="4264505"/>
          <a:ext cx="8650287" cy="691723"/>
        </p:xfrm>
        <a:graphic>
          <a:graphicData uri="http://schemas.openxmlformats.org/presentationml/2006/ole">
            <mc:AlternateContent xmlns:mc="http://schemas.openxmlformats.org/markup-compatibility/2006">
              <mc:Choice xmlns:v="urn:schemas-microsoft-com:vml" Requires="v">
                <p:oleObj spid="_x0000_s7368" name="Equation" r:id="rId5" imgW="3492360" imgH="279360" progId="Equation.DSMT4">
                  <p:embed/>
                </p:oleObj>
              </mc:Choice>
              <mc:Fallback>
                <p:oleObj name="Equation" r:id="rId5" imgW="3492360" imgH="279360" progId="Equation.DSMT4">
                  <p:embed/>
                  <p:pic>
                    <p:nvPicPr>
                      <p:cNvPr id="4" name="Objeto 3"/>
                      <p:cNvPicPr/>
                      <p:nvPr/>
                    </p:nvPicPr>
                    <p:blipFill>
                      <a:blip r:embed="rId6"/>
                      <a:stretch>
                        <a:fillRect/>
                      </a:stretch>
                    </p:blipFill>
                    <p:spPr>
                      <a:xfrm>
                        <a:off x="2362513" y="4264505"/>
                        <a:ext cx="8650287" cy="691723"/>
                      </a:xfrm>
                      <a:prstGeom prst="rect">
                        <a:avLst/>
                      </a:prstGeom>
                    </p:spPr>
                  </p:pic>
                </p:oleObj>
              </mc:Fallback>
            </mc:AlternateContent>
          </a:graphicData>
        </a:graphic>
      </p:graphicFrame>
    </p:spTree>
    <p:extLst>
      <p:ext uri="{BB962C8B-B14F-4D97-AF65-F5344CB8AC3E}">
        <p14:creationId xmlns:p14="http://schemas.microsoft.com/office/powerpoint/2010/main" val="2982992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Cálculo de las </a:t>
            </a:r>
            <a:r>
              <a:rPr lang="es-MX" b="1" dirty="0" smtClean="0">
                <a:effectLst>
                  <a:outerShdw blurRad="38100" dist="38100" dir="2700000" algn="tl">
                    <a:srgbClr val="000000">
                      <a:alpha val="43137"/>
                    </a:srgbClr>
                  </a:outerShdw>
                </a:effectLst>
              </a:rPr>
              <a:t>4°DD</a:t>
            </a:r>
            <a:endParaRPr lang="es-MX" dirty="0"/>
          </a:p>
        </p:txBody>
      </p:sp>
      <p:sp>
        <p:nvSpPr>
          <p:cNvPr id="3" name="Marcador de contenido 2"/>
          <p:cNvSpPr>
            <a:spLocks noGrp="1"/>
          </p:cNvSpPr>
          <p:nvPr>
            <p:ph idx="1"/>
          </p:nvPr>
        </p:nvSpPr>
        <p:spPr/>
        <p:txBody>
          <a:bodyPr/>
          <a:lstStyle/>
          <a:p>
            <a:pPr marL="0" indent="0">
              <a:buNone/>
            </a:pPr>
            <a:endParaRPr lang="es-MX" dirty="0"/>
          </a:p>
          <a:p>
            <a:endParaRPr lang="es-MX" dirty="0" smtClean="0"/>
          </a:p>
          <a:p>
            <a:endParaRPr lang="es-MX" dirty="0"/>
          </a:p>
          <a:p>
            <a:endParaRPr lang="es-MX" dirty="0" smtClean="0"/>
          </a:p>
          <a:p>
            <a:endParaRPr lang="es-MX" dirty="0"/>
          </a:p>
          <a:p>
            <a:endParaRPr lang="es-MX" dirty="0" smtClean="0"/>
          </a:p>
        </p:txBody>
      </p:sp>
      <p:graphicFrame>
        <p:nvGraphicFramePr>
          <p:cNvPr id="6" name="Objeto 5"/>
          <p:cNvGraphicFramePr>
            <a:graphicFrameLocks noChangeAspect="1"/>
          </p:cNvGraphicFramePr>
          <p:nvPr>
            <p:extLst>
              <p:ext uri="{D42A27DB-BD31-4B8C-83A1-F6EECF244321}">
                <p14:modId xmlns:p14="http://schemas.microsoft.com/office/powerpoint/2010/main" val="1262934951"/>
              </p:ext>
            </p:extLst>
          </p:nvPr>
        </p:nvGraphicFramePr>
        <p:xfrm>
          <a:off x="1933298" y="3322638"/>
          <a:ext cx="9511379" cy="696912"/>
        </p:xfrm>
        <a:graphic>
          <a:graphicData uri="http://schemas.openxmlformats.org/presentationml/2006/ole">
            <mc:AlternateContent xmlns:mc="http://schemas.openxmlformats.org/markup-compatibility/2006">
              <mc:Choice xmlns:v="urn:schemas-microsoft-com:vml" Requires="v">
                <p:oleObj spid="_x0000_s9312" name="Equation" r:id="rId3" imgW="4368600" imgH="279360" progId="Equation.DSMT4">
                  <p:embed/>
                </p:oleObj>
              </mc:Choice>
              <mc:Fallback>
                <p:oleObj name="Equation" r:id="rId3" imgW="4368600" imgH="279360" progId="Equation.DSMT4">
                  <p:embed/>
                  <p:pic>
                    <p:nvPicPr>
                      <p:cNvPr id="6" name="Objeto 5"/>
                      <p:cNvPicPr/>
                      <p:nvPr/>
                    </p:nvPicPr>
                    <p:blipFill>
                      <a:blip r:embed="rId4"/>
                      <a:stretch>
                        <a:fillRect/>
                      </a:stretch>
                    </p:blipFill>
                    <p:spPr>
                      <a:xfrm>
                        <a:off x="1933298" y="3322638"/>
                        <a:ext cx="9511379" cy="696912"/>
                      </a:xfrm>
                      <a:prstGeom prst="rect">
                        <a:avLst/>
                      </a:prstGeom>
                    </p:spPr>
                  </p:pic>
                </p:oleObj>
              </mc:Fallback>
            </mc:AlternateContent>
          </a:graphicData>
        </a:graphic>
      </p:graphicFrame>
    </p:spTree>
    <p:extLst>
      <p:ext uri="{BB962C8B-B14F-4D97-AF65-F5344CB8AC3E}">
        <p14:creationId xmlns:p14="http://schemas.microsoft.com/office/powerpoint/2010/main" val="968409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b="1" dirty="0" smtClean="0">
                <a:effectLst>
                  <a:outerShdw blurRad="38100" dist="38100" dir="2700000" algn="tl">
                    <a:srgbClr val="000000">
                      <a:alpha val="43137"/>
                    </a:srgbClr>
                  </a:outerShdw>
                </a:effectLst>
              </a:rPr>
              <a:t>Matriz triangular inferior</a:t>
            </a:r>
            <a:br>
              <a:rPr lang="es-MX" b="1" dirty="0" smtClean="0">
                <a:effectLst>
                  <a:outerShdw blurRad="38100" dist="38100" dir="2700000" algn="tl">
                    <a:srgbClr val="000000">
                      <a:alpha val="43137"/>
                    </a:srgbClr>
                  </a:outerShdw>
                </a:effectLst>
              </a:rPr>
            </a:br>
            <a:endParaRPr lang="es-MX" b="1" dirty="0">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2454470895"/>
              </p:ext>
            </p:extLst>
          </p:nvPr>
        </p:nvGraphicFramePr>
        <p:xfrm>
          <a:off x="2319382" y="2339460"/>
          <a:ext cx="8128001" cy="2225040"/>
        </p:xfrm>
        <a:graphic>
          <a:graphicData uri="http://schemas.openxmlformats.org/drawingml/2006/table">
            <a:tbl>
              <a:tblPr firstRow="1" bandRow="1">
                <a:tableStyleId>{93296810-A885-4BE3-A3E7-6D5BEEA58F35}</a:tableStyleId>
              </a:tblPr>
              <a:tblGrid>
                <a:gridCol w="1161143">
                  <a:extLst>
                    <a:ext uri="{9D8B030D-6E8A-4147-A177-3AD203B41FA5}">
                      <a16:colId xmlns:a16="http://schemas.microsoft.com/office/drawing/2014/main" val="1151941693"/>
                    </a:ext>
                  </a:extLst>
                </a:gridCol>
                <a:gridCol w="1161143">
                  <a:extLst>
                    <a:ext uri="{9D8B030D-6E8A-4147-A177-3AD203B41FA5}">
                      <a16:colId xmlns:a16="http://schemas.microsoft.com/office/drawing/2014/main" val="3029070463"/>
                    </a:ext>
                  </a:extLst>
                </a:gridCol>
                <a:gridCol w="1161143">
                  <a:extLst>
                    <a:ext uri="{9D8B030D-6E8A-4147-A177-3AD203B41FA5}">
                      <a16:colId xmlns:a16="http://schemas.microsoft.com/office/drawing/2014/main" val="3538107130"/>
                    </a:ext>
                  </a:extLst>
                </a:gridCol>
                <a:gridCol w="1161143">
                  <a:extLst>
                    <a:ext uri="{9D8B030D-6E8A-4147-A177-3AD203B41FA5}">
                      <a16:colId xmlns:a16="http://schemas.microsoft.com/office/drawing/2014/main" val="3367001303"/>
                    </a:ext>
                  </a:extLst>
                </a:gridCol>
                <a:gridCol w="1161143">
                  <a:extLst>
                    <a:ext uri="{9D8B030D-6E8A-4147-A177-3AD203B41FA5}">
                      <a16:colId xmlns:a16="http://schemas.microsoft.com/office/drawing/2014/main" val="240330488"/>
                    </a:ext>
                  </a:extLst>
                </a:gridCol>
                <a:gridCol w="1161143">
                  <a:extLst>
                    <a:ext uri="{9D8B030D-6E8A-4147-A177-3AD203B41FA5}">
                      <a16:colId xmlns:a16="http://schemas.microsoft.com/office/drawing/2014/main" val="4227811253"/>
                    </a:ext>
                  </a:extLst>
                </a:gridCol>
                <a:gridCol w="1161143">
                  <a:extLst>
                    <a:ext uri="{9D8B030D-6E8A-4147-A177-3AD203B41FA5}">
                      <a16:colId xmlns:a16="http://schemas.microsoft.com/office/drawing/2014/main" val="2272716839"/>
                    </a:ext>
                  </a:extLst>
                </a:gridCol>
              </a:tblGrid>
              <a:tr h="370840">
                <a:tc>
                  <a:txBody>
                    <a:bodyPr/>
                    <a:lstStyle/>
                    <a:p>
                      <a:pPr algn="ctr"/>
                      <a:r>
                        <a:rPr lang="es-MX" dirty="0" smtClean="0"/>
                        <a:t>i</a:t>
                      </a:r>
                      <a:endParaRPr lang="es-MX" dirty="0"/>
                    </a:p>
                  </a:txBody>
                  <a:tcPr>
                    <a:solidFill>
                      <a:srgbClr val="00B0F0"/>
                    </a:solidFill>
                  </a:tcPr>
                </a:tc>
                <a:tc>
                  <a:txBody>
                    <a:bodyPr/>
                    <a:lstStyle/>
                    <a:p>
                      <a:pPr algn="ctr"/>
                      <a:r>
                        <a:rPr lang="es-MX" dirty="0" smtClean="0"/>
                        <a:t>xi</a:t>
                      </a:r>
                      <a:endParaRPr lang="es-MX" dirty="0"/>
                    </a:p>
                  </a:txBody>
                  <a:tcPr>
                    <a:solidFill>
                      <a:srgbClr val="00B0F0"/>
                    </a:solidFill>
                  </a:tcPr>
                </a:tc>
                <a:tc>
                  <a:txBody>
                    <a:bodyPr/>
                    <a:lstStyle/>
                    <a:p>
                      <a:pPr algn="ctr"/>
                      <a:r>
                        <a:rPr lang="es-MX" dirty="0" smtClean="0"/>
                        <a:t>f(xi)</a:t>
                      </a:r>
                      <a:endParaRPr lang="es-MX" dirty="0"/>
                    </a:p>
                  </a:txBody>
                  <a:tcPr>
                    <a:solidFill>
                      <a:srgbClr val="00B0F0"/>
                    </a:solidFill>
                  </a:tcPr>
                </a:tc>
                <a:tc>
                  <a:txBody>
                    <a:bodyPr/>
                    <a:lstStyle/>
                    <a:p>
                      <a:pPr algn="ctr"/>
                      <a:r>
                        <a:rPr lang="es-MX" dirty="0" smtClean="0"/>
                        <a:t>1°DD</a:t>
                      </a:r>
                      <a:endParaRPr lang="es-MX" dirty="0"/>
                    </a:p>
                  </a:txBody>
                  <a:tcPr>
                    <a:solidFill>
                      <a:srgbClr val="00B0F0"/>
                    </a:solidFill>
                  </a:tcPr>
                </a:tc>
                <a:tc>
                  <a:txBody>
                    <a:bodyPr/>
                    <a:lstStyle/>
                    <a:p>
                      <a:pPr algn="ctr"/>
                      <a:r>
                        <a:rPr lang="es-MX" dirty="0" smtClean="0"/>
                        <a:t>2°DD</a:t>
                      </a:r>
                      <a:endParaRPr lang="es-MX" dirty="0"/>
                    </a:p>
                  </a:txBody>
                  <a:tcPr>
                    <a:solidFill>
                      <a:srgbClr val="00B0F0"/>
                    </a:solidFill>
                  </a:tcPr>
                </a:tc>
                <a:tc>
                  <a:txBody>
                    <a:bodyPr/>
                    <a:lstStyle/>
                    <a:p>
                      <a:pPr algn="ctr"/>
                      <a:r>
                        <a:rPr lang="es-MX" dirty="0" smtClean="0"/>
                        <a:t>3°DD</a:t>
                      </a:r>
                      <a:endParaRPr lang="es-MX" dirty="0"/>
                    </a:p>
                  </a:txBody>
                  <a:tcPr>
                    <a:solidFill>
                      <a:srgbClr val="00B0F0"/>
                    </a:solidFill>
                  </a:tcPr>
                </a:tc>
                <a:tc>
                  <a:txBody>
                    <a:bodyPr/>
                    <a:lstStyle/>
                    <a:p>
                      <a:pPr algn="ctr"/>
                      <a:r>
                        <a:rPr lang="es-MX" dirty="0" smtClean="0"/>
                        <a:t>4°DD</a:t>
                      </a:r>
                      <a:endParaRPr lang="es-MX" dirty="0"/>
                    </a:p>
                  </a:txBody>
                  <a:tcPr>
                    <a:solidFill>
                      <a:srgbClr val="00B0F0"/>
                    </a:solidFill>
                  </a:tcPr>
                </a:tc>
                <a:extLst>
                  <a:ext uri="{0D108BD9-81ED-4DB2-BD59-A6C34878D82A}">
                    <a16:rowId xmlns:a16="http://schemas.microsoft.com/office/drawing/2014/main" val="1265673899"/>
                  </a:ext>
                </a:extLst>
              </a:tr>
              <a:tr h="370840">
                <a:tc>
                  <a:txBody>
                    <a:bodyPr/>
                    <a:lstStyle/>
                    <a:p>
                      <a:pPr algn="ctr"/>
                      <a:r>
                        <a:rPr lang="es-MX" dirty="0" smtClean="0"/>
                        <a:t>0</a:t>
                      </a:r>
                      <a:endParaRPr lang="es-MX" dirty="0"/>
                    </a:p>
                  </a:txBody>
                  <a:tcPr>
                    <a:solidFill>
                      <a:srgbClr val="00B0F0"/>
                    </a:solidFill>
                  </a:tcPr>
                </a:tc>
                <a:tc>
                  <a:txBody>
                    <a:bodyPr/>
                    <a:lstStyle/>
                    <a:p>
                      <a:pPr algn="ctr"/>
                      <a:r>
                        <a:rPr lang="es-MX" dirty="0" smtClean="0"/>
                        <a:t>1</a:t>
                      </a:r>
                      <a:endParaRPr lang="es-MX" dirty="0"/>
                    </a:p>
                  </a:txBody>
                  <a:tcPr>
                    <a:solidFill>
                      <a:srgbClr val="00B0F0"/>
                    </a:solidFill>
                  </a:tcPr>
                </a:tc>
                <a:tc>
                  <a:txBody>
                    <a:bodyPr/>
                    <a:lstStyle/>
                    <a:p>
                      <a:pPr algn="ctr"/>
                      <a:r>
                        <a:rPr lang="es-MX" dirty="0" smtClean="0"/>
                        <a:t>2</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992172757"/>
                  </a:ext>
                </a:extLst>
              </a:tr>
              <a:tr h="370840">
                <a:tc>
                  <a:txBody>
                    <a:bodyPr/>
                    <a:lstStyle/>
                    <a:p>
                      <a:pPr algn="ctr"/>
                      <a:r>
                        <a:rPr lang="es-MX" dirty="0" smtClean="0"/>
                        <a:t>1</a:t>
                      </a:r>
                      <a:endParaRPr lang="es-MX" dirty="0"/>
                    </a:p>
                  </a:txBody>
                  <a:tcPr>
                    <a:solidFill>
                      <a:srgbClr val="00B0F0"/>
                    </a:solidFill>
                  </a:tcPr>
                </a:tc>
                <a:tc>
                  <a:txBody>
                    <a:bodyPr/>
                    <a:lstStyle/>
                    <a:p>
                      <a:pPr algn="ctr"/>
                      <a:r>
                        <a:rPr lang="es-MX" dirty="0" smtClean="0"/>
                        <a:t>2</a:t>
                      </a:r>
                      <a:endParaRPr lang="es-MX" dirty="0"/>
                    </a:p>
                  </a:txBody>
                  <a:tcPr>
                    <a:solidFill>
                      <a:srgbClr val="00B0F0"/>
                    </a:solidFill>
                  </a:tcPr>
                </a:tc>
                <a:tc>
                  <a:txBody>
                    <a:bodyPr/>
                    <a:lstStyle/>
                    <a:p>
                      <a:pPr algn="ctr"/>
                      <a:r>
                        <a:rPr lang="es-MX" dirty="0" smtClean="0"/>
                        <a:t>5</a:t>
                      </a:r>
                      <a:endParaRPr lang="es-MX" dirty="0"/>
                    </a:p>
                  </a:txBody>
                  <a:tcPr>
                    <a:solidFill>
                      <a:srgbClr val="00B0F0"/>
                    </a:solidFill>
                  </a:tcPr>
                </a:tc>
                <a:tc>
                  <a:txBody>
                    <a:bodyPr/>
                    <a:lstStyle/>
                    <a:p>
                      <a:pPr algn="ctr"/>
                      <a:r>
                        <a:rPr lang="es-MX" dirty="0" smtClean="0"/>
                        <a:t>3.0000</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844970633"/>
                  </a:ext>
                </a:extLst>
              </a:tr>
              <a:tr h="370840">
                <a:tc>
                  <a:txBody>
                    <a:bodyPr/>
                    <a:lstStyle/>
                    <a:p>
                      <a:pPr algn="ctr"/>
                      <a:r>
                        <a:rPr lang="es-MX" dirty="0" smtClean="0"/>
                        <a:t>2</a:t>
                      </a:r>
                      <a:endParaRPr lang="es-MX" dirty="0"/>
                    </a:p>
                  </a:txBody>
                  <a:tcPr>
                    <a:solidFill>
                      <a:srgbClr val="00B0F0"/>
                    </a:solidFill>
                  </a:tcPr>
                </a:tc>
                <a:tc>
                  <a:txBody>
                    <a:bodyPr/>
                    <a:lstStyle/>
                    <a:p>
                      <a:pPr algn="ctr"/>
                      <a:r>
                        <a:rPr lang="es-MX" dirty="0" smtClean="0"/>
                        <a:t>3</a:t>
                      </a:r>
                      <a:endParaRPr lang="es-MX" dirty="0"/>
                    </a:p>
                  </a:txBody>
                  <a:tcPr>
                    <a:solidFill>
                      <a:srgbClr val="00B0F0"/>
                    </a:solidFill>
                  </a:tcPr>
                </a:tc>
                <a:tc>
                  <a:txBody>
                    <a:bodyPr/>
                    <a:lstStyle/>
                    <a:p>
                      <a:pPr algn="ctr"/>
                      <a:r>
                        <a:rPr lang="es-MX" dirty="0" smtClean="0"/>
                        <a:t>8</a:t>
                      </a:r>
                      <a:endParaRPr lang="es-MX" dirty="0"/>
                    </a:p>
                  </a:txBody>
                  <a:tcPr>
                    <a:solidFill>
                      <a:srgbClr val="00B0F0"/>
                    </a:solidFill>
                  </a:tcPr>
                </a:tc>
                <a:tc>
                  <a:txBody>
                    <a:bodyPr/>
                    <a:lstStyle/>
                    <a:p>
                      <a:pPr algn="ctr"/>
                      <a:r>
                        <a:rPr lang="es-MX" dirty="0" smtClean="0"/>
                        <a:t>3.0000</a:t>
                      </a:r>
                      <a:endParaRPr lang="es-MX" dirty="0"/>
                    </a:p>
                  </a:txBody>
                  <a:tcPr>
                    <a:solidFill>
                      <a:srgbClr val="00B0F0"/>
                    </a:solidFill>
                  </a:tcPr>
                </a:tc>
                <a:tc>
                  <a:txBody>
                    <a:bodyPr/>
                    <a:lstStyle/>
                    <a:p>
                      <a:pPr algn="ctr"/>
                      <a:r>
                        <a:rPr lang="es-MX" dirty="0" smtClean="0"/>
                        <a:t>0.0000</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3567074700"/>
                  </a:ext>
                </a:extLst>
              </a:tr>
              <a:tr h="370840">
                <a:tc>
                  <a:txBody>
                    <a:bodyPr/>
                    <a:lstStyle/>
                    <a:p>
                      <a:pPr algn="ctr"/>
                      <a:r>
                        <a:rPr lang="es-MX" dirty="0" smtClean="0"/>
                        <a:t>3</a:t>
                      </a:r>
                      <a:endParaRPr lang="es-MX" dirty="0"/>
                    </a:p>
                  </a:txBody>
                  <a:tcPr>
                    <a:solidFill>
                      <a:srgbClr val="00B0F0"/>
                    </a:solidFill>
                  </a:tcPr>
                </a:tc>
                <a:tc>
                  <a:txBody>
                    <a:bodyPr/>
                    <a:lstStyle/>
                    <a:p>
                      <a:pPr algn="ctr"/>
                      <a:r>
                        <a:rPr lang="es-MX" dirty="0" smtClean="0"/>
                        <a:t>4</a:t>
                      </a:r>
                      <a:endParaRPr lang="es-MX" dirty="0"/>
                    </a:p>
                  </a:txBody>
                  <a:tcPr>
                    <a:solidFill>
                      <a:srgbClr val="00B0F0"/>
                    </a:solidFill>
                  </a:tcPr>
                </a:tc>
                <a:tc>
                  <a:txBody>
                    <a:bodyPr/>
                    <a:lstStyle/>
                    <a:p>
                      <a:pPr algn="ctr"/>
                      <a:r>
                        <a:rPr lang="es-MX" dirty="0" smtClean="0"/>
                        <a:t>10</a:t>
                      </a:r>
                      <a:endParaRPr lang="es-MX" dirty="0"/>
                    </a:p>
                  </a:txBody>
                  <a:tcPr>
                    <a:solidFill>
                      <a:srgbClr val="00B0F0"/>
                    </a:solidFill>
                  </a:tcPr>
                </a:tc>
                <a:tc>
                  <a:txBody>
                    <a:bodyPr/>
                    <a:lstStyle/>
                    <a:p>
                      <a:pPr algn="ctr"/>
                      <a:r>
                        <a:rPr lang="es-MX" dirty="0" smtClean="0"/>
                        <a:t>2.0000</a:t>
                      </a:r>
                      <a:endParaRPr lang="es-MX" dirty="0"/>
                    </a:p>
                  </a:txBody>
                  <a:tcPr>
                    <a:solidFill>
                      <a:srgbClr val="00B0F0"/>
                    </a:solidFill>
                  </a:tcPr>
                </a:tc>
                <a:tc>
                  <a:txBody>
                    <a:bodyPr/>
                    <a:lstStyle/>
                    <a:p>
                      <a:pPr algn="ctr"/>
                      <a:r>
                        <a:rPr lang="es-MX" dirty="0" smtClean="0"/>
                        <a:t>-0.5000</a:t>
                      </a:r>
                      <a:endParaRPr lang="es-MX" dirty="0"/>
                    </a:p>
                  </a:txBody>
                  <a:tcPr>
                    <a:solidFill>
                      <a:srgbClr val="00B0F0"/>
                    </a:solidFill>
                  </a:tcPr>
                </a:tc>
                <a:tc>
                  <a:txBody>
                    <a:bodyPr/>
                    <a:lstStyle/>
                    <a:p>
                      <a:pPr algn="ctr"/>
                      <a:r>
                        <a:rPr lang="es-MX" dirty="0" smtClean="0"/>
                        <a:t>-0.1667</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241173192"/>
                  </a:ext>
                </a:extLst>
              </a:tr>
              <a:tr h="370840">
                <a:tc>
                  <a:txBody>
                    <a:bodyPr/>
                    <a:lstStyle/>
                    <a:p>
                      <a:pPr algn="ctr"/>
                      <a:r>
                        <a:rPr lang="es-MX" dirty="0" smtClean="0"/>
                        <a:t>4</a:t>
                      </a:r>
                      <a:endParaRPr lang="es-MX" dirty="0"/>
                    </a:p>
                  </a:txBody>
                  <a:tcPr>
                    <a:solidFill>
                      <a:srgbClr val="00B0F0"/>
                    </a:solidFill>
                  </a:tcPr>
                </a:tc>
                <a:tc>
                  <a:txBody>
                    <a:bodyPr/>
                    <a:lstStyle/>
                    <a:p>
                      <a:pPr algn="ctr"/>
                      <a:r>
                        <a:rPr lang="es-MX" dirty="0" smtClean="0"/>
                        <a:t>5</a:t>
                      </a:r>
                      <a:endParaRPr lang="es-MX" dirty="0"/>
                    </a:p>
                  </a:txBody>
                  <a:tcPr>
                    <a:solidFill>
                      <a:srgbClr val="00B0F0"/>
                    </a:solidFill>
                  </a:tcPr>
                </a:tc>
                <a:tc>
                  <a:txBody>
                    <a:bodyPr/>
                    <a:lstStyle/>
                    <a:p>
                      <a:pPr algn="ctr"/>
                      <a:r>
                        <a:rPr lang="es-MX" dirty="0" smtClean="0"/>
                        <a:t>15</a:t>
                      </a:r>
                      <a:endParaRPr lang="es-MX" dirty="0"/>
                    </a:p>
                  </a:txBody>
                  <a:tcPr>
                    <a:solidFill>
                      <a:srgbClr val="00B0F0"/>
                    </a:solidFill>
                  </a:tcPr>
                </a:tc>
                <a:tc>
                  <a:txBody>
                    <a:bodyPr/>
                    <a:lstStyle/>
                    <a:p>
                      <a:pPr algn="ctr"/>
                      <a:r>
                        <a:rPr lang="es-MX" dirty="0" smtClean="0"/>
                        <a:t>5.0000</a:t>
                      </a:r>
                      <a:endParaRPr lang="es-MX" dirty="0"/>
                    </a:p>
                  </a:txBody>
                  <a:tcPr>
                    <a:solidFill>
                      <a:srgbClr val="00B0F0"/>
                    </a:solidFill>
                  </a:tcPr>
                </a:tc>
                <a:tc>
                  <a:txBody>
                    <a:bodyPr/>
                    <a:lstStyle/>
                    <a:p>
                      <a:pPr algn="ctr"/>
                      <a:r>
                        <a:rPr lang="es-MX" dirty="0" smtClean="0"/>
                        <a:t>1.5000</a:t>
                      </a:r>
                      <a:endParaRPr lang="es-MX" dirty="0"/>
                    </a:p>
                  </a:txBody>
                  <a:tcPr>
                    <a:solidFill>
                      <a:srgbClr val="00B0F0"/>
                    </a:solidFill>
                  </a:tcPr>
                </a:tc>
                <a:tc>
                  <a:txBody>
                    <a:bodyPr/>
                    <a:lstStyle/>
                    <a:p>
                      <a:pPr algn="ctr"/>
                      <a:r>
                        <a:rPr lang="es-MX" dirty="0" smtClean="0"/>
                        <a:t>0.6667</a:t>
                      </a:r>
                      <a:endParaRPr lang="es-MX" dirty="0"/>
                    </a:p>
                  </a:txBody>
                  <a:tcPr>
                    <a:solidFill>
                      <a:srgbClr val="00B0F0"/>
                    </a:solidFill>
                  </a:tcPr>
                </a:tc>
                <a:tc>
                  <a:txBody>
                    <a:bodyPr/>
                    <a:lstStyle/>
                    <a:p>
                      <a:pPr algn="ctr"/>
                      <a:r>
                        <a:rPr lang="es-MX" dirty="0" smtClean="0"/>
                        <a:t>0.2083</a:t>
                      </a:r>
                      <a:endParaRPr lang="es-MX" dirty="0"/>
                    </a:p>
                  </a:txBody>
                  <a:tcPr>
                    <a:solidFill>
                      <a:srgbClr val="00B0F0"/>
                    </a:solidFill>
                  </a:tcPr>
                </a:tc>
                <a:extLst>
                  <a:ext uri="{0D108BD9-81ED-4DB2-BD59-A6C34878D82A}">
                    <a16:rowId xmlns:a16="http://schemas.microsoft.com/office/drawing/2014/main" val="34287535"/>
                  </a:ext>
                </a:extLst>
              </a:tr>
            </a:tbl>
          </a:graphicData>
        </a:graphic>
      </p:graphicFrame>
      <p:sp>
        <p:nvSpPr>
          <p:cNvPr id="4" name="CuadroTexto 3"/>
          <p:cNvSpPr txBox="1"/>
          <p:nvPr/>
        </p:nvSpPr>
        <p:spPr>
          <a:xfrm>
            <a:off x="2200275" y="4972050"/>
            <a:ext cx="8247108" cy="646331"/>
          </a:xfrm>
          <a:prstGeom prst="rect">
            <a:avLst/>
          </a:prstGeom>
          <a:noFill/>
        </p:spPr>
        <p:txBody>
          <a:bodyPr wrap="square" rtlCol="0">
            <a:spAutoFit/>
          </a:bodyPr>
          <a:lstStyle/>
          <a:p>
            <a:pPr algn="just"/>
            <a:r>
              <a:rPr lang="es-MX" dirty="0" smtClean="0"/>
              <a:t>La matriz triangular inferior, fue obtenida haciendo uso de la hoja de cálculo (Excel)</a:t>
            </a:r>
            <a:endParaRPr lang="es-MX" dirty="0"/>
          </a:p>
        </p:txBody>
      </p:sp>
    </p:spTree>
    <p:extLst>
      <p:ext uri="{BB962C8B-B14F-4D97-AF65-F5344CB8AC3E}">
        <p14:creationId xmlns:p14="http://schemas.microsoft.com/office/powerpoint/2010/main" val="4221846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59726" y="2055223"/>
            <a:ext cx="8821783" cy="1938992"/>
          </a:xfrm>
          <a:prstGeom prst="rect">
            <a:avLst/>
          </a:prstGeom>
          <a:noFill/>
        </p:spPr>
        <p:txBody>
          <a:bodyPr wrap="square" rtlCol="0">
            <a:spAutoFit/>
          </a:bodyPr>
          <a:lstStyle/>
          <a:p>
            <a:pPr algn="ctr"/>
            <a:r>
              <a:rPr lang="es-MX" sz="4000" b="1" dirty="0" smtClean="0">
                <a:solidFill>
                  <a:srgbClr val="0070C0"/>
                </a:solidFill>
                <a:effectLst>
                  <a:outerShdw blurRad="38100" dist="38100" dir="2700000" algn="tl">
                    <a:srgbClr val="000000">
                      <a:alpha val="43137"/>
                    </a:srgbClr>
                  </a:outerShdw>
                </a:effectLst>
              </a:rPr>
              <a:t>CÁLCULO DE LA DEFORMACIÓN DEL RESORTE CON EL POLINOMIO DE GRADO 4</a:t>
            </a:r>
            <a:endParaRPr lang="es-MX" sz="4000" b="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83663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b="1" dirty="0" smtClean="0">
                <a:effectLst>
                  <a:outerShdw blurRad="38100" dist="38100" dir="2700000" algn="tl">
                    <a:srgbClr val="000000">
                      <a:alpha val="43137"/>
                    </a:srgbClr>
                  </a:outerShdw>
                </a:effectLst>
              </a:rPr>
              <a:t>Matriz triangular inferior</a:t>
            </a:r>
            <a:br>
              <a:rPr lang="es-MX" b="1" dirty="0" smtClean="0">
                <a:effectLst>
                  <a:outerShdw blurRad="38100" dist="38100" dir="2700000" algn="tl">
                    <a:srgbClr val="000000">
                      <a:alpha val="43137"/>
                    </a:srgbClr>
                  </a:outerShdw>
                </a:effectLst>
              </a:rPr>
            </a:br>
            <a:endParaRPr lang="es-MX" b="1" dirty="0">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2454470895"/>
              </p:ext>
            </p:extLst>
          </p:nvPr>
        </p:nvGraphicFramePr>
        <p:xfrm>
          <a:off x="2319382" y="2339460"/>
          <a:ext cx="8128001" cy="2225040"/>
        </p:xfrm>
        <a:graphic>
          <a:graphicData uri="http://schemas.openxmlformats.org/drawingml/2006/table">
            <a:tbl>
              <a:tblPr firstRow="1" bandRow="1">
                <a:tableStyleId>{93296810-A885-4BE3-A3E7-6D5BEEA58F35}</a:tableStyleId>
              </a:tblPr>
              <a:tblGrid>
                <a:gridCol w="1161143">
                  <a:extLst>
                    <a:ext uri="{9D8B030D-6E8A-4147-A177-3AD203B41FA5}">
                      <a16:colId xmlns:a16="http://schemas.microsoft.com/office/drawing/2014/main" val="1151941693"/>
                    </a:ext>
                  </a:extLst>
                </a:gridCol>
                <a:gridCol w="1161143">
                  <a:extLst>
                    <a:ext uri="{9D8B030D-6E8A-4147-A177-3AD203B41FA5}">
                      <a16:colId xmlns:a16="http://schemas.microsoft.com/office/drawing/2014/main" val="3029070463"/>
                    </a:ext>
                  </a:extLst>
                </a:gridCol>
                <a:gridCol w="1161143">
                  <a:extLst>
                    <a:ext uri="{9D8B030D-6E8A-4147-A177-3AD203B41FA5}">
                      <a16:colId xmlns:a16="http://schemas.microsoft.com/office/drawing/2014/main" val="3538107130"/>
                    </a:ext>
                  </a:extLst>
                </a:gridCol>
                <a:gridCol w="1161143">
                  <a:extLst>
                    <a:ext uri="{9D8B030D-6E8A-4147-A177-3AD203B41FA5}">
                      <a16:colId xmlns:a16="http://schemas.microsoft.com/office/drawing/2014/main" val="3367001303"/>
                    </a:ext>
                  </a:extLst>
                </a:gridCol>
                <a:gridCol w="1161143">
                  <a:extLst>
                    <a:ext uri="{9D8B030D-6E8A-4147-A177-3AD203B41FA5}">
                      <a16:colId xmlns:a16="http://schemas.microsoft.com/office/drawing/2014/main" val="240330488"/>
                    </a:ext>
                  </a:extLst>
                </a:gridCol>
                <a:gridCol w="1161143">
                  <a:extLst>
                    <a:ext uri="{9D8B030D-6E8A-4147-A177-3AD203B41FA5}">
                      <a16:colId xmlns:a16="http://schemas.microsoft.com/office/drawing/2014/main" val="4227811253"/>
                    </a:ext>
                  </a:extLst>
                </a:gridCol>
                <a:gridCol w="1161143">
                  <a:extLst>
                    <a:ext uri="{9D8B030D-6E8A-4147-A177-3AD203B41FA5}">
                      <a16:colId xmlns:a16="http://schemas.microsoft.com/office/drawing/2014/main" val="2272716839"/>
                    </a:ext>
                  </a:extLst>
                </a:gridCol>
              </a:tblGrid>
              <a:tr h="370840">
                <a:tc>
                  <a:txBody>
                    <a:bodyPr/>
                    <a:lstStyle/>
                    <a:p>
                      <a:pPr algn="ctr"/>
                      <a:r>
                        <a:rPr lang="es-MX" dirty="0" smtClean="0"/>
                        <a:t>i</a:t>
                      </a:r>
                      <a:endParaRPr lang="es-MX" dirty="0"/>
                    </a:p>
                  </a:txBody>
                  <a:tcPr>
                    <a:solidFill>
                      <a:srgbClr val="00B0F0"/>
                    </a:solidFill>
                  </a:tcPr>
                </a:tc>
                <a:tc>
                  <a:txBody>
                    <a:bodyPr/>
                    <a:lstStyle/>
                    <a:p>
                      <a:pPr algn="ctr"/>
                      <a:r>
                        <a:rPr lang="es-MX" dirty="0" smtClean="0"/>
                        <a:t>xi</a:t>
                      </a:r>
                      <a:endParaRPr lang="es-MX" dirty="0"/>
                    </a:p>
                  </a:txBody>
                  <a:tcPr>
                    <a:solidFill>
                      <a:srgbClr val="00B0F0"/>
                    </a:solidFill>
                  </a:tcPr>
                </a:tc>
                <a:tc>
                  <a:txBody>
                    <a:bodyPr/>
                    <a:lstStyle/>
                    <a:p>
                      <a:pPr algn="ctr"/>
                      <a:r>
                        <a:rPr lang="es-MX" dirty="0" smtClean="0"/>
                        <a:t>f(xi)</a:t>
                      </a:r>
                      <a:endParaRPr lang="es-MX" dirty="0"/>
                    </a:p>
                  </a:txBody>
                  <a:tcPr>
                    <a:solidFill>
                      <a:srgbClr val="00B0F0"/>
                    </a:solidFill>
                  </a:tcPr>
                </a:tc>
                <a:tc>
                  <a:txBody>
                    <a:bodyPr/>
                    <a:lstStyle/>
                    <a:p>
                      <a:pPr algn="ctr"/>
                      <a:r>
                        <a:rPr lang="es-MX" dirty="0" smtClean="0"/>
                        <a:t>1°DD</a:t>
                      </a:r>
                      <a:endParaRPr lang="es-MX" dirty="0"/>
                    </a:p>
                  </a:txBody>
                  <a:tcPr>
                    <a:solidFill>
                      <a:srgbClr val="00B0F0"/>
                    </a:solidFill>
                  </a:tcPr>
                </a:tc>
                <a:tc>
                  <a:txBody>
                    <a:bodyPr/>
                    <a:lstStyle/>
                    <a:p>
                      <a:pPr algn="ctr"/>
                      <a:r>
                        <a:rPr lang="es-MX" dirty="0" smtClean="0"/>
                        <a:t>2°DD</a:t>
                      </a:r>
                      <a:endParaRPr lang="es-MX" dirty="0"/>
                    </a:p>
                  </a:txBody>
                  <a:tcPr>
                    <a:solidFill>
                      <a:srgbClr val="00B0F0"/>
                    </a:solidFill>
                  </a:tcPr>
                </a:tc>
                <a:tc>
                  <a:txBody>
                    <a:bodyPr/>
                    <a:lstStyle/>
                    <a:p>
                      <a:pPr algn="ctr"/>
                      <a:r>
                        <a:rPr lang="es-MX" dirty="0" smtClean="0"/>
                        <a:t>3°DD</a:t>
                      </a:r>
                      <a:endParaRPr lang="es-MX" dirty="0"/>
                    </a:p>
                  </a:txBody>
                  <a:tcPr>
                    <a:solidFill>
                      <a:srgbClr val="00B0F0"/>
                    </a:solidFill>
                  </a:tcPr>
                </a:tc>
                <a:tc>
                  <a:txBody>
                    <a:bodyPr/>
                    <a:lstStyle/>
                    <a:p>
                      <a:pPr algn="ctr"/>
                      <a:r>
                        <a:rPr lang="es-MX" dirty="0" smtClean="0"/>
                        <a:t>4°DD</a:t>
                      </a:r>
                      <a:endParaRPr lang="es-MX" dirty="0"/>
                    </a:p>
                  </a:txBody>
                  <a:tcPr>
                    <a:solidFill>
                      <a:srgbClr val="00B0F0"/>
                    </a:solidFill>
                  </a:tcPr>
                </a:tc>
                <a:extLst>
                  <a:ext uri="{0D108BD9-81ED-4DB2-BD59-A6C34878D82A}">
                    <a16:rowId xmlns:a16="http://schemas.microsoft.com/office/drawing/2014/main" val="1265673899"/>
                  </a:ext>
                </a:extLst>
              </a:tr>
              <a:tr h="370840">
                <a:tc>
                  <a:txBody>
                    <a:bodyPr/>
                    <a:lstStyle/>
                    <a:p>
                      <a:pPr algn="ctr"/>
                      <a:r>
                        <a:rPr lang="es-MX" dirty="0" smtClean="0"/>
                        <a:t>0</a:t>
                      </a:r>
                      <a:endParaRPr lang="es-MX" dirty="0"/>
                    </a:p>
                  </a:txBody>
                  <a:tcPr>
                    <a:solidFill>
                      <a:srgbClr val="00B0F0"/>
                    </a:solidFill>
                  </a:tcPr>
                </a:tc>
                <a:tc>
                  <a:txBody>
                    <a:bodyPr/>
                    <a:lstStyle/>
                    <a:p>
                      <a:pPr algn="ctr"/>
                      <a:r>
                        <a:rPr lang="es-MX" dirty="0" smtClean="0"/>
                        <a:t>1</a:t>
                      </a:r>
                      <a:endParaRPr lang="es-MX" dirty="0"/>
                    </a:p>
                  </a:txBody>
                  <a:tcPr>
                    <a:solidFill>
                      <a:srgbClr val="00B0F0"/>
                    </a:solidFill>
                  </a:tcPr>
                </a:tc>
                <a:tc>
                  <a:txBody>
                    <a:bodyPr/>
                    <a:lstStyle/>
                    <a:p>
                      <a:pPr algn="ctr"/>
                      <a:r>
                        <a:rPr lang="es-MX" dirty="0" smtClean="0"/>
                        <a:t>2</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992172757"/>
                  </a:ext>
                </a:extLst>
              </a:tr>
              <a:tr h="370840">
                <a:tc>
                  <a:txBody>
                    <a:bodyPr/>
                    <a:lstStyle/>
                    <a:p>
                      <a:pPr algn="ctr"/>
                      <a:r>
                        <a:rPr lang="es-MX" dirty="0" smtClean="0"/>
                        <a:t>1</a:t>
                      </a:r>
                      <a:endParaRPr lang="es-MX" dirty="0"/>
                    </a:p>
                  </a:txBody>
                  <a:tcPr>
                    <a:solidFill>
                      <a:srgbClr val="00B0F0"/>
                    </a:solidFill>
                  </a:tcPr>
                </a:tc>
                <a:tc>
                  <a:txBody>
                    <a:bodyPr/>
                    <a:lstStyle/>
                    <a:p>
                      <a:pPr algn="ctr"/>
                      <a:r>
                        <a:rPr lang="es-MX" dirty="0" smtClean="0"/>
                        <a:t>2</a:t>
                      </a:r>
                      <a:endParaRPr lang="es-MX" dirty="0"/>
                    </a:p>
                  </a:txBody>
                  <a:tcPr>
                    <a:solidFill>
                      <a:srgbClr val="00B0F0"/>
                    </a:solidFill>
                  </a:tcPr>
                </a:tc>
                <a:tc>
                  <a:txBody>
                    <a:bodyPr/>
                    <a:lstStyle/>
                    <a:p>
                      <a:pPr algn="ctr"/>
                      <a:r>
                        <a:rPr lang="es-MX" dirty="0" smtClean="0"/>
                        <a:t>5</a:t>
                      </a:r>
                      <a:endParaRPr lang="es-MX" dirty="0"/>
                    </a:p>
                  </a:txBody>
                  <a:tcPr>
                    <a:solidFill>
                      <a:srgbClr val="00B0F0"/>
                    </a:solidFill>
                  </a:tcPr>
                </a:tc>
                <a:tc>
                  <a:txBody>
                    <a:bodyPr/>
                    <a:lstStyle/>
                    <a:p>
                      <a:pPr algn="ctr"/>
                      <a:r>
                        <a:rPr lang="es-MX" dirty="0" smtClean="0"/>
                        <a:t>3.0000</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844970633"/>
                  </a:ext>
                </a:extLst>
              </a:tr>
              <a:tr h="370840">
                <a:tc>
                  <a:txBody>
                    <a:bodyPr/>
                    <a:lstStyle/>
                    <a:p>
                      <a:pPr algn="ctr"/>
                      <a:r>
                        <a:rPr lang="es-MX" dirty="0" smtClean="0"/>
                        <a:t>2</a:t>
                      </a:r>
                      <a:endParaRPr lang="es-MX" dirty="0"/>
                    </a:p>
                  </a:txBody>
                  <a:tcPr>
                    <a:solidFill>
                      <a:srgbClr val="00B0F0"/>
                    </a:solidFill>
                  </a:tcPr>
                </a:tc>
                <a:tc>
                  <a:txBody>
                    <a:bodyPr/>
                    <a:lstStyle/>
                    <a:p>
                      <a:pPr algn="ctr"/>
                      <a:r>
                        <a:rPr lang="es-MX" dirty="0" smtClean="0"/>
                        <a:t>3</a:t>
                      </a:r>
                      <a:endParaRPr lang="es-MX" dirty="0"/>
                    </a:p>
                  </a:txBody>
                  <a:tcPr>
                    <a:solidFill>
                      <a:srgbClr val="00B0F0"/>
                    </a:solidFill>
                  </a:tcPr>
                </a:tc>
                <a:tc>
                  <a:txBody>
                    <a:bodyPr/>
                    <a:lstStyle/>
                    <a:p>
                      <a:pPr algn="ctr"/>
                      <a:r>
                        <a:rPr lang="es-MX" dirty="0" smtClean="0"/>
                        <a:t>8</a:t>
                      </a:r>
                      <a:endParaRPr lang="es-MX" dirty="0"/>
                    </a:p>
                  </a:txBody>
                  <a:tcPr>
                    <a:solidFill>
                      <a:srgbClr val="00B0F0"/>
                    </a:solidFill>
                  </a:tcPr>
                </a:tc>
                <a:tc>
                  <a:txBody>
                    <a:bodyPr/>
                    <a:lstStyle/>
                    <a:p>
                      <a:pPr algn="ctr"/>
                      <a:r>
                        <a:rPr lang="es-MX" dirty="0" smtClean="0"/>
                        <a:t>3.0000</a:t>
                      </a:r>
                      <a:endParaRPr lang="es-MX" dirty="0"/>
                    </a:p>
                  </a:txBody>
                  <a:tcPr>
                    <a:solidFill>
                      <a:srgbClr val="00B0F0"/>
                    </a:solidFill>
                  </a:tcPr>
                </a:tc>
                <a:tc>
                  <a:txBody>
                    <a:bodyPr/>
                    <a:lstStyle/>
                    <a:p>
                      <a:pPr algn="ctr"/>
                      <a:r>
                        <a:rPr lang="es-MX" dirty="0" smtClean="0"/>
                        <a:t>0.0000</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3567074700"/>
                  </a:ext>
                </a:extLst>
              </a:tr>
              <a:tr h="370840">
                <a:tc>
                  <a:txBody>
                    <a:bodyPr/>
                    <a:lstStyle/>
                    <a:p>
                      <a:pPr algn="ctr"/>
                      <a:r>
                        <a:rPr lang="es-MX" dirty="0" smtClean="0"/>
                        <a:t>3</a:t>
                      </a:r>
                      <a:endParaRPr lang="es-MX" dirty="0"/>
                    </a:p>
                  </a:txBody>
                  <a:tcPr>
                    <a:solidFill>
                      <a:srgbClr val="00B0F0"/>
                    </a:solidFill>
                  </a:tcPr>
                </a:tc>
                <a:tc>
                  <a:txBody>
                    <a:bodyPr/>
                    <a:lstStyle/>
                    <a:p>
                      <a:pPr algn="ctr"/>
                      <a:r>
                        <a:rPr lang="es-MX" dirty="0" smtClean="0"/>
                        <a:t>4</a:t>
                      </a:r>
                      <a:endParaRPr lang="es-MX" dirty="0"/>
                    </a:p>
                  </a:txBody>
                  <a:tcPr>
                    <a:solidFill>
                      <a:srgbClr val="00B0F0"/>
                    </a:solidFill>
                  </a:tcPr>
                </a:tc>
                <a:tc>
                  <a:txBody>
                    <a:bodyPr/>
                    <a:lstStyle/>
                    <a:p>
                      <a:pPr algn="ctr"/>
                      <a:r>
                        <a:rPr lang="es-MX" dirty="0" smtClean="0"/>
                        <a:t>10</a:t>
                      </a:r>
                      <a:endParaRPr lang="es-MX" dirty="0"/>
                    </a:p>
                  </a:txBody>
                  <a:tcPr>
                    <a:solidFill>
                      <a:srgbClr val="00B0F0"/>
                    </a:solidFill>
                  </a:tcPr>
                </a:tc>
                <a:tc>
                  <a:txBody>
                    <a:bodyPr/>
                    <a:lstStyle/>
                    <a:p>
                      <a:pPr algn="ctr"/>
                      <a:r>
                        <a:rPr lang="es-MX" dirty="0" smtClean="0"/>
                        <a:t>2.0000</a:t>
                      </a:r>
                      <a:endParaRPr lang="es-MX" dirty="0"/>
                    </a:p>
                  </a:txBody>
                  <a:tcPr>
                    <a:solidFill>
                      <a:srgbClr val="00B0F0"/>
                    </a:solidFill>
                  </a:tcPr>
                </a:tc>
                <a:tc>
                  <a:txBody>
                    <a:bodyPr/>
                    <a:lstStyle/>
                    <a:p>
                      <a:pPr algn="ctr"/>
                      <a:r>
                        <a:rPr lang="es-MX" dirty="0" smtClean="0"/>
                        <a:t>-0.5000</a:t>
                      </a:r>
                      <a:endParaRPr lang="es-MX" dirty="0"/>
                    </a:p>
                  </a:txBody>
                  <a:tcPr>
                    <a:solidFill>
                      <a:srgbClr val="00B0F0"/>
                    </a:solidFill>
                  </a:tcPr>
                </a:tc>
                <a:tc>
                  <a:txBody>
                    <a:bodyPr/>
                    <a:lstStyle/>
                    <a:p>
                      <a:pPr algn="ctr"/>
                      <a:r>
                        <a:rPr lang="es-MX" dirty="0" smtClean="0"/>
                        <a:t>-0.1667</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241173192"/>
                  </a:ext>
                </a:extLst>
              </a:tr>
              <a:tr h="370840">
                <a:tc>
                  <a:txBody>
                    <a:bodyPr/>
                    <a:lstStyle/>
                    <a:p>
                      <a:pPr algn="ctr"/>
                      <a:r>
                        <a:rPr lang="es-MX" dirty="0" smtClean="0"/>
                        <a:t>4</a:t>
                      </a:r>
                      <a:endParaRPr lang="es-MX" dirty="0"/>
                    </a:p>
                  </a:txBody>
                  <a:tcPr>
                    <a:solidFill>
                      <a:srgbClr val="00B0F0"/>
                    </a:solidFill>
                  </a:tcPr>
                </a:tc>
                <a:tc>
                  <a:txBody>
                    <a:bodyPr/>
                    <a:lstStyle/>
                    <a:p>
                      <a:pPr algn="ctr"/>
                      <a:r>
                        <a:rPr lang="es-MX" dirty="0" smtClean="0"/>
                        <a:t>5</a:t>
                      </a:r>
                      <a:endParaRPr lang="es-MX" dirty="0"/>
                    </a:p>
                  </a:txBody>
                  <a:tcPr>
                    <a:solidFill>
                      <a:srgbClr val="00B0F0"/>
                    </a:solidFill>
                  </a:tcPr>
                </a:tc>
                <a:tc>
                  <a:txBody>
                    <a:bodyPr/>
                    <a:lstStyle/>
                    <a:p>
                      <a:pPr algn="ctr"/>
                      <a:r>
                        <a:rPr lang="es-MX" dirty="0" smtClean="0"/>
                        <a:t>15</a:t>
                      </a:r>
                      <a:endParaRPr lang="es-MX" dirty="0"/>
                    </a:p>
                  </a:txBody>
                  <a:tcPr>
                    <a:solidFill>
                      <a:srgbClr val="00B0F0"/>
                    </a:solidFill>
                  </a:tcPr>
                </a:tc>
                <a:tc>
                  <a:txBody>
                    <a:bodyPr/>
                    <a:lstStyle/>
                    <a:p>
                      <a:pPr algn="ctr"/>
                      <a:r>
                        <a:rPr lang="es-MX" dirty="0" smtClean="0"/>
                        <a:t>5.0000</a:t>
                      </a:r>
                      <a:endParaRPr lang="es-MX" dirty="0"/>
                    </a:p>
                  </a:txBody>
                  <a:tcPr>
                    <a:solidFill>
                      <a:srgbClr val="00B0F0"/>
                    </a:solidFill>
                  </a:tcPr>
                </a:tc>
                <a:tc>
                  <a:txBody>
                    <a:bodyPr/>
                    <a:lstStyle/>
                    <a:p>
                      <a:pPr algn="ctr"/>
                      <a:r>
                        <a:rPr lang="es-MX" dirty="0" smtClean="0"/>
                        <a:t>1.5000</a:t>
                      </a:r>
                      <a:endParaRPr lang="es-MX" dirty="0"/>
                    </a:p>
                  </a:txBody>
                  <a:tcPr>
                    <a:solidFill>
                      <a:srgbClr val="00B0F0"/>
                    </a:solidFill>
                  </a:tcPr>
                </a:tc>
                <a:tc>
                  <a:txBody>
                    <a:bodyPr/>
                    <a:lstStyle/>
                    <a:p>
                      <a:pPr algn="ctr"/>
                      <a:r>
                        <a:rPr lang="es-MX" dirty="0" smtClean="0"/>
                        <a:t>0.6667</a:t>
                      </a:r>
                      <a:endParaRPr lang="es-MX" dirty="0"/>
                    </a:p>
                  </a:txBody>
                  <a:tcPr>
                    <a:solidFill>
                      <a:srgbClr val="00B0F0"/>
                    </a:solidFill>
                  </a:tcPr>
                </a:tc>
                <a:tc>
                  <a:txBody>
                    <a:bodyPr/>
                    <a:lstStyle/>
                    <a:p>
                      <a:pPr algn="ctr"/>
                      <a:r>
                        <a:rPr lang="es-MX" dirty="0" smtClean="0"/>
                        <a:t>0.2083</a:t>
                      </a:r>
                      <a:endParaRPr lang="es-MX" dirty="0"/>
                    </a:p>
                  </a:txBody>
                  <a:tcPr>
                    <a:solidFill>
                      <a:srgbClr val="00B0F0"/>
                    </a:solidFill>
                  </a:tcPr>
                </a:tc>
                <a:extLst>
                  <a:ext uri="{0D108BD9-81ED-4DB2-BD59-A6C34878D82A}">
                    <a16:rowId xmlns:a16="http://schemas.microsoft.com/office/drawing/2014/main" val="34287535"/>
                  </a:ext>
                </a:extLst>
              </a:tr>
            </a:tbl>
          </a:graphicData>
        </a:graphic>
      </p:graphicFrame>
      <p:sp>
        <p:nvSpPr>
          <p:cNvPr id="4" name="CuadroTexto 3"/>
          <p:cNvSpPr txBox="1"/>
          <p:nvPr/>
        </p:nvSpPr>
        <p:spPr>
          <a:xfrm>
            <a:off x="2200275" y="4972050"/>
            <a:ext cx="8247108" cy="369332"/>
          </a:xfrm>
          <a:prstGeom prst="rect">
            <a:avLst/>
          </a:prstGeom>
          <a:noFill/>
        </p:spPr>
        <p:txBody>
          <a:bodyPr wrap="square" rtlCol="0">
            <a:spAutoFit/>
          </a:bodyPr>
          <a:lstStyle/>
          <a:p>
            <a:pPr algn="just"/>
            <a:r>
              <a:rPr lang="es-MX" dirty="0" smtClean="0"/>
              <a:t>Aquí se indica los valores que se identifican como     ,    ,    ,     y     .</a:t>
            </a:r>
            <a:endParaRPr lang="es-MX" dirty="0"/>
          </a:p>
        </p:txBody>
      </p:sp>
      <p:sp>
        <p:nvSpPr>
          <p:cNvPr id="5" name="CuadroTexto 4"/>
          <p:cNvSpPr txBox="1"/>
          <p:nvPr/>
        </p:nvSpPr>
        <p:spPr>
          <a:xfrm>
            <a:off x="7151690" y="3476425"/>
            <a:ext cx="794880" cy="376173"/>
          </a:xfrm>
          <a:prstGeom prst="rect">
            <a:avLst/>
          </a:prstGeom>
          <a:noFill/>
          <a:ln w="38100">
            <a:solidFill>
              <a:srgbClr val="FF0000"/>
            </a:solidFill>
          </a:ln>
        </p:spPr>
        <p:txBody>
          <a:bodyPr wrap="square" rtlCol="0">
            <a:spAutoFit/>
          </a:bodyPr>
          <a:lstStyle/>
          <a:p>
            <a:endParaRPr lang="es-MX" dirty="0"/>
          </a:p>
        </p:txBody>
      </p:sp>
      <p:sp>
        <p:nvSpPr>
          <p:cNvPr id="6" name="CuadroTexto 5"/>
          <p:cNvSpPr txBox="1"/>
          <p:nvPr/>
        </p:nvSpPr>
        <p:spPr>
          <a:xfrm>
            <a:off x="8322993" y="3852598"/>
            <a:ext cx="794880" cy="376173"/>
          </a:xfrm>
          <a:prstGeom prst="rect">
            <a:avLst/>
          </a:prstGeom>
          <a:noFill/>
          <a:ln w="38100">
            <a:solidFill>
              <a:srgbClr val="FF0000"/>
            </a:solidFill>
          </a:ln>
        </p:spPr>
        <p:txBody>
          <a:bodyPr wrap="square" rtlCol="0">
            <a:spAutoFit/>
          </a:bodyPr>
          <a:lstStyle/>
          <a:p>
            <a:endParaRPr lang="es-MX" dirty="0"/>
          </a:p>
        </p:txBody>
      </p:sp>
      <p:sp>
        <p:nvSpPr>
          <p:cNvPr id="7" name="CuadroTexto 6"/>
          <p:cNvSpPr txBox="1"/>
          <p:nvPr/>
        </p:nvSpPr>
        <p:spPr>
          <a:xfrm>
            <a:off x="9489940" y="4204015"/>
            <a:ext cx="794880" cy="376173"/>
          </a:xfrm>
          <a:prstGeom prst="rect">
            <a:avLst/>
          </a:prstGeom>
          <a:noFill/>
          <a:ln w="38100">
            <a:solidFill>
              <a:srgbClr val="FF0000"/>
            </a:solidFill>
          </a:ln>
        </p:spPr>
        <p:txBody>
          <a:bodyPr wrap="square" rtlCol="0">
            <a:spAutoFit/>
          </a:bodyPr>
          <a:lstStyle/>
          <a:p>
            <a:endParaRPr lang="es-MX" dirty="0"/>
          </a:p>
        </p:txBody>
      </p:sp>
      <p:sp>
        <p:nvSpPr>
          <p:cNvPr id="8" name="CuadroTexto 7"/>
          <p:cNvSpPr txBox="1"/>
          <p:nvPr/>
        </p:nvSpPr>
        <p:spPr>
          <a:xfrm>
            <a:off x="5985942" y="3062351"/>
            <a:ext cx="794880" cy="376173"/>
          </a:xfrm>
          <a:prstGeom prst="rect">
            <a:avLst/>
          </a:prstGeom>
          <a:noFill/>
          <a:ln w="38100">
            <a:solidFill>
              <a:srgbClr val="FF0000"/>
            </a:solidFill>
          </a:ln>
        </p:spPr>
        <p:txBody>
          <a:bodyPr wrap="square" rtlCol="0">
            <a:spAutoFit/>
          </a:bodyPr>
          <a:lstStyle/>
          <a:p>
            <a:endParaRPr lang="es-MX" dirty="0"/>
          </a:p>
        </p:txBody>
      </p:sp>
      <p:sp>
        <p:nvSpPr>
          <p:cNvPr id="9" name="CuadroTexto 8"/>
          <p:cNvSpPr txBox="1"/>
          <p:nvPr/>
        </p:nvSpPr>
        <p:spPr>
          <a:xfrm>
            <a:off x="4839564" y="2686178"/>
            <a:ext cx="794880" cy="376173"/>
          </a:xfrm>
          <a:prstGeom prst="rect">
            <a:avLst/>
          </a:prstGeom>
          <a:noFill/>
          <a:ln w="38100">
            <a:solidFill>
              <a:srgbClr val="FF0000"/>
            </a:solidFill>
          </a:ln>
        </p:spPr>
        <p:txBody>
          <a:bodyPr wrap="square" rtlCol="0">
            <a:spAutoFit/>
          </a:bodyPr>
          <a:lstStyle/>
          <a:p>
            <a:endParaRPr lang="es-MX" dirty="0"/>
          </a:p>
        </p:txBody>
      </p:sp>
      <p:graphicFrame>
        <p:nvGraphicFramePr>
          <p:cNvPr id="10" name="Objeto 9"/>
          <p:cNvGraphicFramePr>
            <a:graphicFrameLocks noChangeAspect="1"/>
          </p:cNvGraphicFramePr>
          <p:nvPr>
            <p:extLst>
              <p:ext uri="{D42A27DB-BD31-4B8C-83A1-F6EECF244321}">
                <p14:modId xmlns:p14="http://schemas.microsoft.com/office/powerpoint/2010/main" val="3025326968"/>
              </p:ext>
            </p:extLst>
          </p:nvPr>
        </p:nvGraphicFramePr>
        <p:xfrm>
          <a:off x="5014859" y="1607675"/>
          <a:ext cx="323491" cy="447911"/>
        </p:xfrm>
        <a:graphic>
          <a:graphicData uri="http://schemas.openxmlformats.org/presentationml/2006/ole">
            <mc:AlternateContent xmlns:mc="http://schemas.openxmlformats.org/markup-compatibility/2006">
              <mc:Choice xmlns:v="urn:schemas-microsoft-com:vml" Requires="v">
                <p:oleObj spid="_x0000_s17875" name="Equation" r:id="rId3" imgW="164880" imgH="228600" progId="Equation.DSMT4">
                  <p:embed/>
                </p:oleObj>
              </mc:Choice>
              <mc:Fallback>
                <p:oleObj name="Equation" r:id="rId3" imgW="164880" imgH="228600" progId="Equation.DSMT4">
                  <p:embed/>
                  <p:pic>
                    <p:nvPicPr>
                      <p:cNvPr id="0" name=""/>
                      <p:cNvPicPr/>
                      <p:nvPr/>
                    </p:nvPicPr>
                    <p:blipFill>
                      <a:blip r:embed="rId4"/>
                      <a:stretch>
                        <a:fillRect/>
                      </a:stretch>
                    </p:blipFill>
                    <p:spPr>
                      <a:xfrm>
                        <a:off x="5014859" y="1607675"/>
                        <a:ext cx="323491" cy="447911"/>
                      </a:xfrm>
                      <a:prstGeom prst="rect">
                        <a:avLst/>
                      </a:prstGeom>
                    </p:spPr>
                  </p:pic>
                </p:oleObj>
              </mc:Fallback>
            </mc:AlternateContent>
          </a:graphicData>
        </a:graphic>
      </p:graphicFrame>
      <p:graphicFrame>
        <p:nvGraphicFramePr>
          <p:cNvPr id="11" name="Objeto 10"/>
          <p:cNvGraphicFramePr>
            <a:graphicFrameLocks noChangeAspect="1"/>
          </p:cNvGraphicFramePr>
          <p:nvPr>
            <p:extLst>
              <p:ext uri="{D42A27DB-BD31-4B8C-83A1-F6EECF244321}">
                <p14:modId xmlns:p14="http://schemas.microsoft.com/office/powerpoint/2010/main" val="922913701"/>
              </p:ext>
            </p:extLst>
          </p:nvPr>
        </p:nvGraphicFramePr>
        <p:xfrm>
          <a:off x="6135688" y="1646639"/>
          <a:ext cx="300037" cy="447675"/>
        </p:xfrm>
        <a:graphic>
          <a:graphicData uri="http://schemas.openxmlformats.org/presentationml/2006/ole">
            <mc:AlternateContent xmlns:mc="http://schemas.openxmlformats.org/markup-compatibility/2006">
              <mc:Choice xmlns:v="urn:schemas-microsoft-com:vml" Requires="v">
                <p:oleObj spid="_x0000_s17876" name="Equation" r:id="rId5" imgW="152280" imgH="228600" progId="Equation.DSMT4">
                  <p:embed/>
                </p:oleObj>
              </mc:Choice>
              <mc:Fallback>
                <p:oleObj name="Equation" r:id="rId5" imgW="152280" imgH="228600" progId="Equation.DSMT4">
                  <p:embed/>
                  <p:pic>
                    <p:nvPicPr>
                      <p:cNvPr id="10" name="Objeto 9"/>
                      <p:cNvPicPr/>
                      <p:nvPr/>
                    </p:nvPicPr>
                    <p:blipFill>
                      <a:blip r:embed="rId6"/>
                      <a:stretch>
                        <a:fillRect/>
                      </a:stretch>
                    </p:blipFill>
                    <p:spPr>
                      <a:xfrm>
                        <a:off x="6135688" y="1646639"/>
                        <a:ext cx="300037" cy="447675"/>
                      </a:xfrm>
                      <a:prstGeom prst="rect">
                        <a:avLst/>
                      </a:prstGeom>
                    </p:spPr>
                  </p:pic>
                </p:oleObj>
              </mc:Fallback>
            </mc:AlternateContent>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2887023059"/>
              </p:ext>
            </p:extLst>
          </p:nvPr>
        </p:nvGraphicFramePr>
        <p:xfrm>
          <a:off x="7313613" y="1642655"/>
          <a:ext cx="323850" cy="447675"/>
        </p:xfrm>
        <a:graphic>
          <a:graphicData uri="http://schemas.openxmlformats.org/presentationml/2006/ole">
            <mc:AlternateContent xmlns:mc="http://schemas.openxmlformats.org/markup-compatibility/2006">
              <mc:Choice xmlns:v="urn:schemas-microsoft-com:vml" Requires="v">
                <p:oleObj spid="_x0000_s17877" name="Equation" r:id="rId7" imgW="164880" imgH="228600" progId="Equation.DSMT4">
                  <p:embed/>
                </p:oleObj>
              </mc:Choice>
              <mc:Fallback>
                <p:oleObj name="Equation" r:id="rId7" imgW="164880" imgH="228600" progId="Equation.DSMT4">
                  <p:embed/>
                  <p:pic>
                    <p:nvPicPr>
                      <p:cNvPr id="11" name="Objeto 10"/>
                      <p:cNvPicPr/>
                      <p:nvPr/>
                    </p:nvPicPr>
                    <p:blipFill>
                      <a:blip r:embed="rId8"/>
                      <a:stretch>
                        <a:fillRect/>
                      </a:stretch>
                    </p:blipFill>
                    <p:spPr>
                      <a:xfrm>
                        <a:off x="7313613" y="1642655"/>
                        <a:ext cx="323850" cy="447675"/>
                      </a:xfrm>
                      <a:prstGeom prst="rect">
                        <a:avLst/>
                      </a:prstGeom>
                    </p:spPr>
                  </p:pic>
                </p:oleObj>
              </mc:Fallback>
            </mc:AlternateContent>
          </a:graphicData>
        </a:graphic>
      </p:graphicFrame>
      <p:graphicFrame>
        <p:nvGraphicFramePr>
          <p:cNvPr id="13" name="Objeto 12"/>
          <p:cNvGraphicFramePr>
            <a:graphicFrameLocks noChangeAspect="1"/>
          </p:cNvGraphicFramePr>
          <p:nvPr>
            <p:extLst>
              <p:ext uri="{D42A27DB-BD31-4B8C-83A1-F6EECF244321}">
                <p14:modId xmlns:p14="http://schemas.microsoft.com/office/powerpoint/2010/main" val="3356956514"/>
              </p:ext>
            </p:extLst>
          </p:nvPr>
        </p:nvGraphicFramePr>
        <p:xfrm>
          <a:off x="8537167" y="1629583"/>
          <a:ext cx="323850" cy="447675"/>
        </p:xfrm>
        <a:graphic>
          <a:graphicData uri="http://schemas.openxmlformats.org/presentationml/2006/ole">
            <mc:AlternateContent xmlns:mc="http://schemas.openxmlformats.org/markup-compatibility/2006">
              <mc:Choice xmlns:v="urn:schemas-microsoft-com:vml" Requires="v">
                <p:oleObj spid="_x0000_s17878" name="Equation" r:id="rId9" imgW="164880" imgH="228600" progId="Equation.DSMT4">
                  <p:embed/>
                </p:oleObj>
              </mc:Choice>
              <mc:Fallback>
                <p:oleObj name="Equation" r:id="rId9" imgW="164880" imgH="228600" progId="Equation.DSMT4">
                  <p:embed/>
                  <p:pic>
                    <p:nvPicPr>
                      <p:cNvPr id="12" name="Objeto 11"/>
                      <p:cNvPicPr/>
                      <p:nvPr/>
                    </p:nvPicPr>
                    <p:blipFill>
                      <a:blip r:embed="rId10"/>
                      <a:stretch>
                        <a:fillRect/>
                      </a:stretch>
                    </p:blipFill>
                    <p:spPr>
                      <a:xfrm>
                        <a:off x="8537167" y="1629583"/>
                        <a:ext cx="323850" cy="447675"/>
                      </a:xfrm>
                      <a:prstGeom prst="rect">
                        <a:avLst/>
                      </a:prstGeom>
                    </p:spPr>
                  </p:pic>
                </p:oleObj>
              </mc:Fallback>
            </mc:AlternateContent>
          </a:graphicData>
        </a:graphic>
      </p:graphicFrame>
      <p:graphicFrame>
        <p:nvGraphicFramePr>
          <p:cNvPr id="14" name="Objeto 13"/>
          <p:cNvGraphicFramePr>
            <a:graphicFrameLocks noChangeAspect="1"/>
          </p:cNvGraphicFramePr>
          <p:nvPr>
            <p:extLst>
              <p:ext uri="{D42A27DB-BD31-4B8C-83A1-F6EECF244321}">
                <p14:modId xmlns:p14="http://schemas.microsoft.com/office/powerpoint/2010/main" val="640730187"/>
              </p:ext>
            </p:extLst>
          </p:nvPr>
        </p:nvGraphicFramePr>
        <p:xfrm>
          <a:off x="9594056" y="1638557"/>
          <a:ext cx="323850" cy="447675"/>
        </p:xfrm>
        <a:graphic>
          <a:graphicData uri="http://schemas.openxmlformats.org/presentationml/2006/ole">
            <mc:AlternateContent xmlns:mc="http://schemas.openxmlformats.org/markup-compatibility/2006">
              <mc:Choice xmlns:v="urn:schemas-microsoft-com:vml" Requires="v">
                <p:oleObj spid="_x0000_s17879" name="Equation" r:id="rId11" imgW="164880" imgH="228600" progId="Equation.DSMT4">
                  <p:embed/>
                </p:oleObj>
              </mc:Choice>
              <mc:Fallback>
                <p:oleObj name="Equation" r:id="rId11" imgW="164880" imgH="228600" progId="Equation.DSMT4">
                  <p:embed/>
                  <p:pic>
                    <p:nvPicPr>
                      <p:cNvPr id="13" name="Objeto 12"/>
                      <p:cNvPicPr/>
                      <p:nvPr/>
                    </p:nvPicPr>
                    <p:blipFill>
                      <a:blip r:embed="rId12"/>
                      <a:stretch>
                        <a:fillRect/>
                      </a:stretch>
                    </p:blipFill>
                    <p:spPr>
                      <a:xfrm>
                        <a:off x="9594056" y="1638557"/>
                        <a:ext cx="323850" cy="447675"/>
                      </a:xfrm>
                      <a:prstGeom prst="rect">
                        <a:avLst/>
                      </a:prstGeom>
                    </p:spPr>
                  </p:pic>
                </p:oleObj>
              </mc:Fallback>
            </mc:AlternateContent>
          </a:graphicData>
        </a:graphic>
      </p:graphicFrame>
      <p:cxnSp>
        <p:nvCxnSpPr>
          <p:cNvPr id="15" name="Conector recto de flecha 14"/>
          <p:cNvCxnSpPr/>
          <p:nvPr/>
        </p:nvCxnSpPr>
        <p:spPr>
          <a:xfrm flipH="1">
            <a:off x="5167086" y="2012552"/>
            <a:ext cx="1494" cy="666570"/>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flipH="1">
            <a:off x="6262145" y="2019608"/>
            <a:ext cx="1494" cy="1085632"/>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a:off x="7468471" y="2077258"/>
            <a:ext cx="17228" cy="1361266"/>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p:nvPr/>
        </p:nvCxnSpPr>
        <p:spPr>
          <a:xfrm flipH="1">
            <a:off x="8690531" y="2097045"/>
            <a:ext cx="87" cy="1739865"/>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flipH="1">
            <a:off x="9755981" y="2073978"/>
            <a:ext cx="88" cy="2114349"/>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aphicFrame>
        <p:nvGraphicFramePr>
          <p:cNvPr id="24" name="Objeto 23"/>
          <p:cNvGraphicFramePr>
            <a:graphicFrameLocks noChangeAspect="1"/>
          </p:cNvGraphicFramePr>
          <p:nvPr>
            <p:extLst>
              <p:ext uri="{D42A27DB-BD31-4B8C-83A1-F6EECF244321}">
                <p14:modId xmlns:p14="http://schemas.microsoft.com/office/powerpoint/2010/main" val="1900913830"/>
              </p:ext>
            </p:extLst>
          </p:nvPr>
        </p:nvGraphicFramePr>
        <p:xfrm>
          <a:off x="9328015" y="4916699"/>
          <a:ext cx="323850" cy="447675"/>
        </p:xfrm>
        <a:graphic>
          <a:graphicData uri="http://schemas.openxmlformats.org/presentationml/2006/ole">
            <mc:AlternateContent xmlns:mc="http://schemas.openxmlformats.org/markup-compatibility/2006">
              <mc:Choice xmlns:v="urn:schemas-microsoft-com:vml" Requires="v">
                <p:oleObj spid="_x0000_s17880" name="Equation" r:id="rId13" imgW="164880" imgH="228600" progId="Equation.DSMT4">
                  <p:embed/>
                </p:oleObj>
              </mc:Choice>
              <mc:Fallback>
                <p:oleObj name="Equation" r:id="rId13" imgW="164880" imgH="228600" progId="Equation.DSMT4">
                  <p:embed/>
                  <p:pic>
                    <p:nvPicPr>
                      <p:cNvPr id="14" name="Objeto 13"/>
                      <p:cNvPicPr/>
                      <p:nvPr/>
                    </p:nvPicPr>
                    <p:blipFill>
                      <a:blip r:embed="rId14"/>
                      <a:stretch>
                        <a:fillRect/>
                      </a:stretch>
                    </p:blipFill>
                    <p:spPr>
                      <a:xfrm>
                        <a:off x="9328015" y="4916699"/>
                        <a:ext cx="323850" cy="447675"/>
                      </a:xfrm>
                      <a:prstGeom prst="rect">
                        <a:avLst/>
                      </a:prstGeom>
                    </p:spPr>
                  </p:pic>
                </p:oleObj>
              </mc:Fallback>
            </mc:AlternateContent>
          </a:graphicData>
        </a:graphic>
      </p:graphicFrame>
      <p:graphicFrame>
        <p:nvGraphicFramePr>
          <p:cNvPr id="25" name="Objeto 24"/>
          <p:cNvGraphicFramePr>
            <a:graphicFrameLocks noChangeAspect="1"/>
          </p:cNvGraphicFramePr>
          <p:nvPr>
            <p:extLst>
              <p:ext uri="{D42A27DB-BD31-4B8C-83A1-F6EECF244321}">
                <p14:modId xmlns:p14="http://schemas.microsoft.com/office/powerpoint/2010/main" val="3911429078"/>
              </p:ext>
            </p:extLst>
          </p:nvPr>
        </p:nvGraphicFramePr>
        <p:xfrm>
          <a:off x="8861328" y="4916700"/>
          <a:ext cx="323850" cy="447675"/>
        </p:xfrm>
        <a:graphic>
          <a:graphicData uri="http://schemas.openxmlformats.org/presentationml/2006/ole">
            <mc:AlternateContent xmlns:mc="http://schemas.openxmlformats.org/markup-compatibility/2006">
              <mc:Choice xmlns:v="urn:schemas-microsoft-com:vml" Requires="v">
                <p:oleObj spid="_x0000_s17881" name="Equation" r:id="rId15" imgW="164880" imgH="228600" progId="Equation.DSMT4">
                  <p:embed/>
                </p:oleObj>
              </mc:Choice>
              <mc:Fallback>
                <p:oleObj name="Equation" r:id="rId15" imgW="164880" imgH="228600" progId="Equation.DSMT4">
                  <p:embed/>
                  <p:pic>
                    <p:nvPicPr>
                      <p:cNvPr id="13" name="Objeto 12"/>
                      <p:cNvPicPr/>
                      <p:nvPr/>
                    </p:nvPicPr>
                    <p:blipFill>
                      <a:blip r:embed="rId16"/>
                      <a:stretch>
                        <a:fillRect/>
                      </a:stretch>
                    </p:blipFill>
                    <p:spPr>
                      <a:xfrm>
                        <a:off x="8861328" y="4916700"/>
                        <a:ext cx="323850" cy="447675"/>
                      </a:xfrm>
                      <a:prstGeom prst="rect">
                        <a:avLst/>
                      </a:prstGeom>
                    </p:spPr>
                  </p:pic>
                </p:oleObj>
              </mc:Fallback>
            </mc:AlternateContent>
          </a:graphicData>
        </a:graphic>
      </p:graphicFrame>
      <p:graphicFrame>
        <p:nvGraphicFramePr>
          <p:cNvPr id="26" name="Objeto 25"/>
          <p:cNvGraphicFramePr>
            <a:graphicFrameLocks noChangeAspect="1"/>
          </p:cNvGraphicFramePr>
          <p:nvPr>
            <p:extLst>
              <p:ext uri="{D42A27DB-BD31-4B8C-83A1-F6EECF244321}">
                <p14:modId xmlns:p14="http://schemas.microsoft.com/office/powerpoint/2010/main" val="890786373"/>
              </p:ext>
            </p:extLst>
          </p:nvPr>
        </p:nvGraphicFramePr>
        <p:xfrm>
          <a:off x="7866375" y="4916700"/>
          <a:ext cx="323850" cy="447675"/>
        </p:xfrm>
        <a:graphic>
          <a:graphicData uri="http://schemas.openxmlformats.org/presentationml/2006/ole">
            <mc:AlternateContent xmlns:mc="http://schemas.openxmlformats.org/markup-compatibility/2006">
              <mc:Choice xmlns:v="urn:schemas-microsoft-com:vml" Requires="v">
                <p:oleObj spid="_x0000_s17882" name="Equation" r:id="rId17" imgW="164880" imgH="228600" progId="Equation.DSMT4">
                  <p:embed/>
                </p:oleObj>
              </mc:Choice>
              <mc:Fallback>
                <p:oleObj name="Equation" r:id="rId17" imgW="164880" imgH="228600" progId="Equation.DSMT4">
                  <p:embed/>
                  <p:pic>
                    <p:nvPicPr>
                      <p:cNvPr id="25" name="Objeto 24"/>
                      <p:cNvPicPr/>
                      <p:nvPr/>
                    </p:nvPicPr>
                    <p:blipFill>
                      <a:blip r:embed="rId18"/>
                      <a:stretch>
                        <a:fillRect/>
                      </a:stretch>
                    </p:blipFill>
                    <p:spPr>
                      <a:xfrm>
                        <a:off x="7866375" y="4916700"/>
                        <a:ext cx="323850" cy="447675"/>
                      </a:xfrm>
                      <a:prstGeom prst="rect">
                        <a:avLst/>
                      </a:prstGeom>
                    </p:spPr>
                  </p:pic>
                </p:oleObj>
              </mc:Fallback>
            </mc:AlternateContent>
          </a:graphicData>
        </a:graphic>
      </p:graphicFrame>
      <p:graphicFrame>
        <p:nvGraphicFramePr>
          <p:cNvPr id="27" name="Objeto 26"/>
          <p:cNvGraphicFramePr>
            <a:graphicFrameLocks noChangeAspect="1"/>
          </p:cNvGraphicFramePr>
          <p:nvPr>
            <p:extLst>
              <p:ext uri="{D42A27DB-BD31-4B8C-83A1-F6EECF244321}">
                <p14:modId xmlns:p14="http://schemas.microsoft.com/office/powerpoint/2010/main" val="426390590"/>
              </p:ext>
            </p:extLst>
          </p:nvPr>
        </p:nvGraphicFramePr>
        <p:xfrm>
          <a:off x="8193304" y="4916700"/>
          <a:ext cx="300037" cy="447675"/>
        </p:xfrm>
        <a:graphic>
          <a:graphicData uri="http://schemas.openxmlformats.org/presentationml/2006/ole">
            <mc:AlternateContent xmlns:mc="http://schemas.openxmlformats.org/markup-compatibility/2006">
              <mc:Choice xmlns:v="urn:schemas-microsoft-com:vml" Requires="v">
                <p:oleObj spid="_x0000_s17883" name="Equation" r:id="rId19" imgW="152280" imgH="228600" progId="Equation.DSMT4">
                  <p:embed/>
                </p:oleObj>
              </mc:Choice>
              <mc:Fallback>
                <p:oleObj name="Equation" r:id="rId19" imgW="152280" imgH="228600" progId="Equation.DSMT4">
                  <p:embed/>
                  <p:pic>
                    <p:nvPicPr>
                      <p:cNvPr id="25" name="Objeto 24"/>
                      <p:cNvPicPr/>
                      <p:nvPr/>
                    </p:nvPicPr>
                    <p:blipFill>
                      <a:blip r:embed="rId20"/>
                      <a:stretch>
                        <a:fillRect/>
                      </a:stretch>
                    </p:blipFill>
                    <p:spPr>
                      <a:xfrm>
                        <a:off x="8193304" y="4916700"/>
                        <a:ext cx="300037" cy="447675"/>
                      </a:xfrm>
                      <a:prstGeom prst="rect">
                        <a:avLst/>
                      </a:prstGeom>
                    </p:spPr>
                  </p:pic>
                </p:oleObj>
              </mc:Fallback>
            </mc:AlternateContent>
          </a:graphicData>
        </a:graphic>
      </p:graphicFrame>
      <p:graphicFrame>
        <p:nvGraphicFramePr>
          <p:cNvPr id="28" name="Objeto 27"/>
          <p:cNvGraphicFramePr>
            <a:graphicFrameLocks noChangeAspect="1"/>
          </p:cNvGraphicFramePr>
          <p:nvPr>
            <p:extLst>
              <p:ext uri="{D42A27DB-BD31-4B8C-83A1-F6EECF244321}">
                <p14:modId xmlns:p14="http://schemas.microsoft.com/office/powerpoint/2010/main" val="2433502515"/>
              </p:ext>
            </p:extLst>
          </p:nvPr>
        </p:nvGraphicFramePr>
        <p:xfrm>
          <a:off x="8515409" y="4916699"/>
          <a:ext cx="323850" cy="447675"/>
        </p:xfrm>
        <a:graphic>
          <a:graphicData uri="http://schemas.openxmlformats.org/presentationml/2006/ole">
            <mc:AlternateContent xmlns:mc="http://schemas.openxmlformats.org/markup-compatibility/2006">
              <mc:Choice xmlns:v="urn:schemas-microsoft-com:vml" Requires="v">
                <p:oleObj spid="_x0000_s17884" name="Equation" r:id="rId21" imgW="164880" imgH="228600" progId="Equation.DSMT4">
                  <p:embed/>
                </p:oleObj>
              </mc:Choice>
              <mc:Fallback>
                <p:oleObj name="Equation" r:id="rId21" imgW="164880" imgH="228600" progId="Equation.DSMT4">
                  <p:embed/>
                  <p:pic>
                    <p:nvPicPr>
                      <p:cNvPr id="25" name="Objeto 24"/>
                      <p:cNvPicPr/>
                      <p:nvPr/>
                    </p:nvPicPr>
                    <p:blipFill>
                      <a:blip r:embed="rId22"/>
                      <a:stretch>
                        <a:fillRect/>
                      </a:stretch>
                    </p:blipFill>
                    <p:spPr>
                      <a:xfrm>
                        <a:off x="8515409" y="4916699"/>
                        <a:ext cx="323850" cy="447675"/>
                      </a:xfrm>
                      <a:prstGeom prst="rect">
                        <a:avLst/>
                      </a:prstGeom>
                    </p:spPr>
                  </p:pic>
                </p:oleObj>
              </mc:Fallback>
            </mc:AlternateContent>
          </a:graphicData>
        </a:graphic>
      </p:graphicFrame>
    </p:spTree>
    <p:extLst>
      <p:ext uri="{BB962C8B-B14F-4D97-AF65-F5344CB8AC3E}">
        <p14:creationId xmlns:p14="http://schemas.microsoft.com/office/powerpoint/2010/main" val="4189110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500"/>
                                        <p:tgtEl>
                                          <p:spTgt spid="22"/>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fade">
                                      <p:cBhvr>
                                        <p:cTn id="82" dur="500"/>
                                        <p:tgtEl>
                                          <p:spTgt spid="7"/>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4">
                                            <p:txEl>
                                              <p:pRg st="0" end="0"/>
                                            </p:txEl>
                                          </p:spTgt>
                                        </p:tgtEl>
                                        <p:attrNameLst>
                                          <p:attrName>style.visibility</p:attrName>
                                        </p:attrNameLst>
                                      </p:cBhvr>
                                      <p:to>
                                        <p:strVal val="visible"/>
                                      </p:to>
                                    </p:set>
                                    <p:animEffect transition="in" filter="fade">
                                      <p:cBhvr>
                                        <p:cTn id="87" dur="500"/>
                                        <p:tgtEl>
                                          <p:spTgt spid="4">
                                            <p:txEl>
                                              <p:pRg st="0" end="0"/>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500"/>
                                        <p:tgtEl>
                                          <p:spTgt spid="26"/>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fade">
                                      <p:cBhvr>
                                        <p:cTn id="97" dur="500"/>
                                        <p:tgtEl>
                                          <p:spTgt spid="27"/>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fade">
                                      <p:cBhvr>
                                        <p:cTn id="102" dur="500"/>
                                        <p:tgtEl>
                                          <p:spTgt spid="28"/>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500"/>
                                        <p:tgtEl>
                                          <p:spTgt spid="25"/>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fade">
                                      <p:cBhvr>
                                        <p:cTn id="1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Cálculo de la deformación con el polinomio de máximo grado</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97922" y="2342606"/>
            <a:ext cx="8915400" cy="3777622"/>
          </a:xfrm>
        </p:spPr>
        <p:txBody>
          <a:bodyPr/>
          <a:lstStyle/>
          <a:p>
            <a:pPr algn="just"/>
            <a:r>
              <a:rPr lang="es-MX" dirty="0" smtClean="0"/>
              <a:t>El </a:t>
            </a:r>
            <a:r>
              <a:rPr lang="es-MX" b="1" dirty="0" smtClean="0"/>
              <a:t>polinomio de máximo grado </a:t>
            </a:r>
            <a:r>
              <a:rPr lang="es-MX" dirty="0" smtClean="0"/>
              <a:t>que puede ser obtenido a partir de la matriz triangular inferior, asociado a las diferencias divididas de Newton, es el de grado 4, el cual se representa en forma general como:</a:t>
            </a:r>
          </a:p>
          <a:p>
            <a:pPr algn="just"/>
            <a:endParaRPr lang="es-MX" dirty="0"/>
          </a:p>
          <a:p>
            <a:pPr algn="just"/>
            <a:endParaRPr lang="es-MX" dirty="0" smtClean="0"/>
          </a:p>
          <a:p>
            <a:pPr algn="just"/>
            <a:endParaRPr lang="es-MX" dirty="0" smtClean="0"/>
          </a:p>
          <a:p>
            <a:endParaRPr lang="es-MX" dirty="0"/>
          </a:p>
        </p:txBody>
      </p:sp>
      <p:sp>
        <p:nvSpPr>
          <p:cNvPr id="5" name="Rectangle 2"/>
          <p:cNvSpPr>
            <a:spLocks noChangeArrowheads="1"/>
          </p:cNvSpPr>
          <p:nvPr/>
        </p:nvSpPr>
        <p:spPr bwMode="auto">
          <a:xfrm>
            <a:off x="452846" y="78201"/>
            <a:ext cx="25199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r>
              <a:rPr kumimoji="0" lang="es-MX" altLang="es-MX" sz="800" b="0" i="0" u="none" strike="noStrike" cap="none" normalizeH="0" baseline="0" dirty="0" smtClean="0">
                <a:ln>
                  <a:noFill/>
                </a:ln>
                <a:solidFill>
                  <a:schemeClr val="tx1"/>
                </a:solidFill>
                <a:effectLst/>
                <a:latin typeface="Arial" panose="020B0604020202020204" pitchFamily="34" charset="0"/>
              </a:rPr>
              <a:t> </a:t>
            </a: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6" name="Objeto 5"/>
          <p:cNvGraphicFramePr>
            <a:graphicFrameLocks noChangeAspect="1"/>
          </p:cNvGraphicFramePr>
          <p:nvPr>
            <p:extLst>
              <p:ext uri="{D42A27DB-BD31-4B8C-83A1-F6EECF244321}">
                <p14:modId xmlns:p14="http://schemas.microsoft.com/office/powerpoint/2010/main" val="2240663528"/>
              </p:ext>
            </p:extLst>
          </p:nvPr>
        </p:nvGraphicFramePr>
        <p:xfrm>
          <a:off x="1266511" y="3575641"/>
          <a:ext cx="10507481" cy="622300"/>
        </p:xfrm>
        <a:graphic>
          <a:graphicData uri="http://schemas.openxmlformats.org/presentationml/2006/ole">
            <mc:AlternateContent xmlns:mc="http://schemas.openxmlformats.org/markup-compatibility/2006">
              <mc:Choice xmlns:v="urn:schemas-microsoft-com:vml" Requires="v">
                <p:oleObj spid="_x0000_s10328" name="Equation" r:id="rId3" imgW="6197400" imgH="228600" progId="Equation.DSMT4">
                  <p:embed/>
                </p:oleObj>
              </mc:Choice>
              <mc:Fallback>
                <p:oleObj name="Equation" r:id="rId3" imgW="6197400" imgH="228600" progId="Equation.DSMT4">
                  <p:embed/>
                  <p:pic>
                    <p:nvPicPr>
                      <p:cNvPr id="0" name=""/>
                      <p:cNvPicPr/>
                      <p:nvPr/>
                    </p:nvPicPr>
                    <p:blipFill>
                      <a:blip r:embed="rId4"/>
                      <a:stretch>
                        <a:fillRect/>
                      </a:stretch>
                    </p:blipFill>
                    <p:spPr>
                      <a:xfrm>
                        <a:off x="1266511" y="3575641"/>
                        <a:ext cx="10507481" cy="622300"/>
                      </a:xfrm>
                      <a:prstGeom prst="rect">
                        <a:avLst/>
                      </a:prstGeom>
                    </p:spPr>
                  </p:pic>
                </p:oleObj>
              </mc:Fallback>
            </mc:AlternateContent>
          </a:graphicData>
        </a:graphic>
      </p:graphicFrame>
    </p:spTree>
    <p:extLst>
      <p:ext uri="{BB962C8B-B14F-4D97-AF65-F5344CB8AC3E}">
        <p14:creationId xmlns:p14="http://schemas.microsoft.com/office/powerpoint/2010/main" val="916445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Polinomio de grado 4 de las diferencias divididas de Newton</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algn="just"/>
            <a:r>
              <a:rPr lang="es-MX" dirty="0"/>
              <a:t>Por lo anterior, </a:t>
            </a:r>
            <a:r>
              <a:rPr lang="es-MX" b="1" dirty="0">
                <a:effectLst>
                  <a:outerShdw blurRad="38100" dist="38100" dir="2700000" algn="tl">
                    <a:srgbClr val="000000">
                      <a:alpha val="43137"/>
                    </a:srgbClr>
                  </a:outerShdw>
                </a:effectLst>
              </a:rPr>
              <a:t>el polinomio de interpolación que usa diferencias divididas de Newton</a:t>
            </a:r>
            <a:r>
              <a:rPr lang="es-MX" dirty="0"/>
              <a:t> para cualquier valor de </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x </a:t>
            </a:r>
            <a:r>
              <a:rPr lang="es-MX" altLang="es-MX" dirty="0">
                <a:solidFill>
                  <a:schemeClr val="tx1"/>
                </a:solidFill>
                <a:latin typeface="Arial" panose="020B0604020202020204" pitchFamily="34" charset="0"/>
                <a:ea typeface="Calibri" panose="020F0502020204030204" pitchFamily="34" charset="0"/>
              </a:rPr>
              <a:t>ϵ</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 [x</a:t>
            </a:r>
            <a:r>
              <a:rPr lang="es-MX" altLang="es-MX" baseline="-30000" dirty="0">
                <a:solidFill>
                  <a:schemeClr val="tx1"/>
                </a:solidFill>
                <a:latin typeface="Arial" panose="020B0604020202020204" pitchFamily="34" charset="0"/>
                <a:ea typeface="Calibri" panose="020F0502020204030204" pitchFamily="34" charset="0"/>
                <a:cs typeface="Times New Roman" panose="02020603050405020304" pitchFamily="18" charset="0"/>
              </a:rPr>
              <a:t>0</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,x</a:t>
            </a:r>
            <a:r>
              <a:rPr lang="es-MX" altLang="es-MX" baseline="-30000" dirty="0">
                <a:solidFill>
                  <a:schemeClr val="tx1"/>
                </a:solidFill>
                <a:latin typeface="Arial" panose="020B0604020202020204" pitchFamily="34" charset="0"/>
                <a:ea typeface="Calibri" panose="020F0502020204030204" pitchFamily="34" charset="0"/>
                <a:cs typeface="Times New Roman" panose="02020603050405020304" pitchFamily="18" charset="0"/>
              </a:rPr>
              <a:t>4</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 siendo de grado 4</a:t>
            </a:r>
            <a:r>
              <a:rPr lang="es-MX" altLang="es-MX"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queda expresado como:</a:t>
            </a:r>
          </a:p>
          <a:p>
            <a:endParaRPr lang="es-MX" dirty="0" smtClean="0"/>
          </a:p>
          <a:p>
            <a:endParaRPr lang="es-MX" dirty="0"/>
          </a:p>
          <a:p>
            <a:endParaRPr lang="es-MX" dirty="0" smtClean="0"/>
          </a:p>
        </p:txBody>
      </p:sp>
      <p:graphicFrame>
        <p:nvGraphicFramePr>
          <p:cNvPr id="4" name="Objeto 3"/>
          <p:cNvGraphicFramePr>
            <a:graphicFrameLocks noChangeAspect="1"/>
          </p:cNvGraphicFramePr>
          <p:nvPr>
            <p:extLst>
              <p:ext uri="{D42A27DB-BD31-4B8C-83A1-F6EECF244321}">
                <p14:modId xmlns:p14="http://schemas.microsoft.com/office/powerpoint/2010/main" val="3927770542"/>
              </p:ext>
            </p:extLst>
          </p:nvPr>
        </p:nvGraphicFramePr>
        <p:xfrm>
          <a:off x="1255059" y="3558987"/>
          <a:ext cx="10249553" cy="421341"/>
        </p:xfrm>
        <a:graphic>
          <a:graphicData uri="http://schemas.openxmlformats.org/presentationml/2006/ole">
            <mc:AlternateContent xmlns:mc="http://schemas.openxmlformats.org/markup-compatibility/2006">
              <mc:Choice xmlns:v="urn:schemas-microsoft-com:vml" Requires="v">
                <p:oleObj spid="_x0000_s11349" name="Equation" r:id="rId3" imgW="6946560" imgH="228600" progId="Equation.DSMT4">
                  <p:embed/>
                </p:oleObj>
              </mc:Choice>
              <mc:Fallback>
                <p:oleObj name="Equation" r:id="rId3" imgW="6946560" imgH="228600" progId="Equation.DSMT4">
                  <p:embed/>
                  <p:pic>
                    <p:nvPicPr>
                      <p:cNvPr id="6" name="Objeto 5"/>
                      <p:cNvPicPr/>
                      <p:nvPr/>
                    </p:nvPicPr>
                    <p:blipFill>
                      <a:blip r:embed="rId4"/>
                      <a:stretch>
                        <a:fillRect/>
                      </a:stretch>
                    </p:blipFill>
                    <p:spPr>
                      <a:xfrm>
                        <a:off x="1255059" y="3558987"/>
                        <a:ext cx="10249553" cy="421341"/>
                      </a:xfrm>
                      <a:prstGeom prst="rect">
                        <a:avLst/>
                      </a:prstGeom>
                    </p:spPr>
                  </p:pic>
                </p:oleObj>
              </mc:Fallback>
            </mc:AlternateContent>
          </a:graphicData>
        </a:graphic>
      </p:graphicFrame>
    </p:spTree>
    <p:extLst>
      <p:ext uri="{BB962C8B-B14F-4D97-AF65-F5344CB8AC3E}">
        <p14:creationId xmlns:p14="http://schemas.microsoft.com/office/powerpoint/2010/main" val="1598919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Resultado</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prstGeom prst="flowChartProcess">
            <a:avLst/>
          </a:prstGeom>
        </p:spPr>
        <p:txBody>
          <a:bodyPr/>
          <a:lstStyle/>
          <a:p>
            <a:pPr algn="just"/>
            <a:r>
              <a:rPr lang="es-MX" dirty="0" smtClean="0"/>
              <a:t>La deformación que sufriría el resorte cuando se le hubiese aplicado una fuerza de 3.5 </a:t>
            </a:r>
            <a:r>
              <a:rPr lang="es-MX" dirty="0" err="1" smtClean="0"/>
              <a:t>kN</a:t>
            </a:r>
            <a:r>
              <a:rPr lang="es-MX" dirty="0" smtClean="0"/>
              <a:t>, se obtiene al </a:t>
            </a:r>
            <a:r>
              <a:rPr lang="es-MX" b="1" dirty="0" smtClean="0"/>
              <a:t>substituir el valor de x = 3.5 en el polinomio de las diferencias divididas de Newton</a:t>
            </a:r>
            <a:r>
              <a:rPr lang="es-MX" dirty="0" smtClean="0"/>
              <a:t>, se obtuvo anteriormente.</a:t>
            </a:r>
          </a:p>
          <a:p>
            <a:endParaRPr lang="es-MX" dirty="0"/>
          </a:p>
          <a:p>
            <a:endParaRPr lang="es-MX" dirty="0"/>
          </a:p>
        </p:txBody>
      </p:sp>
      <p:graphicFrame>
        <p:nvGraphicFramePr>
          <p:cNvPr id="4" name="Objeto 3"/>
          <p:cNvGraphicFramePr>
            <a:graphicFrameLocks noChangeAspect="1"/>
          </p:cNvGraphicFramePr>
          <p:nvPr>
            <p:extLst>
              <p:ext uri="{D42A27DB-BD31-4B8C-83A1-F6EECF244321}">
                <p14:modId xmlns:p14="http://schemas.microsoft.com/office/powerpoint/2010/main" val="3232909883"/>
              </p:ext>
            </p:extLst>
          </p:nvPr>
        </p:nvGraphicFramePr>
        <p:xfrm>
          <a:off x="1346200" y="3429000"/>
          <a:ext cx="10233025" cy="490538"/>
        </p:xfrm>
        <a:graphic>
          <a:graphicData uri="http://schemas.openxmlformats.org/presentationml/2006/ole">
            <mc:AlternateContent xmlns:mc="http://schemas.openxmlformats.org/markup-compatibility/2006">
              <mc:Choice xmlns:v="urn:schemas-microsoft-com:vml" Requires="v">
                <p:oleObj spid="_x0000_s12456" name="Equation" r:id="rId3" imgW="7061040" imgH="228600" progId="Equation.DSMT4">
                  <p:embed/>
                </p:oleObj>
              </mc:Choice>
              <mc:Fallback>
                <p:oleObj name="Equation" r:id="rId3" imgW="7061040" imgH="228600" progId="Equation.DSMT4">
                  <p:embed/>
                  <p:pic>
                    <p:nvPicPr>
                      <p:cNvPr id="4" name="Objeto 3"/>
                      <p:cNvPicPr/>
                      <p:nvPr/>
                    </p:nvPicPr>
                    <p:blipFill>
                      <a:blip r:embed="rId4"/>
                      <a:stretch>
                        <a:fillRect/>
                      </a:stretch>
                    </p:blipFill>
                    <p:spPr>
                      <a:xfrm>
                        <a:off x="1346200" y="3429000"/>
                        <a:ext cx="10233025" cy="490538"/>
                      </a:xfrm>
                      <a:prstGeom prst="rect">
                        <a:avLst/>
                      </a:prstGeom>
                    </p:spPr>
                  </p:pic>
                </p:oleObj>
              </mc:Fallback>
            </mc:AlternateContent>
          </a:graphicData>
        </a:graphic>
      </p:graphicFrame>
      <p:graphicFrame>
        <p:nvGraphicFramePr>
          <p:cNvPr id="5" name="Objeto 4"/>
          <p:cNvGraphicFramePr>
            <a:graphicFrameLocks noChangeAspect="1"/>
          </p:cNvGraphicFramePr>
          <p:nvPr>
            <p:extLst>
              <p:ext uri="{D42A27DB-BD31-4B8C-83A1-F6EECF244321}">
                <p14:modId xmlns:p14="http://schemas.microsoft.com/office/powerpoint/2010/main" val="1499910077"/>
              </p:ext>
            </p:extLst>
          </p:nvPr>
        </p:nvGraphicFramePr>
        <p:xfrm>
          <a:off x="3748088" y="4476750"/>
          <a:ext cx="3025775" cy="622300"/>
        </p:xfrm>
        <a:graphic>
          <a:graphicData uri="http://schemas.openxmlformats.org/presentationml/2006/ole">
            <mc:AlternateContent xmlns:mc="http://schemas.openxmlformats.org/markup-compatibility/2006">
              <mc:Choice xmlns:v="urn:schemas-microsoft-com:vml" Requires="v">
                <p:oleObj spid="_x0000_s12457" name="Equation" r:id="rId5" imgW="1257120" imgH="228600" progId="Equation.DSMT4">
                  <p:embed/>
                </p:oleObj>
              </mc:Choice>
              <mc:Fallback>
                <p:oleObj name="Equation" r:id="rId5" imgW="1257120" imgH="228600" progId="Equation.DSMT4">
                  <p:embed/>
                  <p:pic>
                    <p:nvPicPr>
                      <p:cNvPr id="4" name="Objeto 3"/>
                      <p:cNvPicPr/>
                      <p:nvPr/>
                    </p:nvPicPr>
                    <p:blipFill>
                      <a:blip r:embed="rId6"/>
                      <a:stretch>
                        <a:fillRect/>
                      </a:stretch>
                    </p:blipFill>
                    <p:spPr>
                      <a:xfrm>
                        <a:off x="3748088" y="4476750"/>
                        <a:ext cx="3025775" cy="622300"/>
                      </a:xfrm>
                      <a:prstGeom prst="rect">
                        <a:avLst/>
                      </a:prstGeom>
                      <a:ln w="38100">
                        <a:solidFill>
                          <a:srgbClr val="FF0000"/>
                        </a:solidFill>
                      </a:ln>
                    </p:spPr>
                  </p:pic>
                </p:oleObj>
              </mc:Fallback>
            </mc:AlternateContent>
          </a:graphicData>
        </a:graphic>
      </p:graphicFrame>
    </p:spTree>
    <p:extLst>
      <p:ext uri="{BB962C8B-B14F-4D97-AF65-F5344CB8AC3E}">
        <p14:creationId xmlns:p14="http://schemas.microsoft.com/office/powerpoint/2010/main" val="331729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59726" y="2055223"/>
            <a:ext cx="8821783" cy="1938992"/>
          </a:xfrm>
          <a:prstGeom prst="rect">
            <a:avLst/>
          </a:prstGeom>
          <a:noFill/>
        </p:spPr>
        <p:txBody>
          <a:bodyPr wrap="square" rtlCol="0">
            <a:spAutoFit/>
          </a:bodyPr>
          <a:lstStyle/>
          <a:p>
            <a:pPr algn="ctr"/>
            <a:r>
              <a:rPr lang="es-MX" sz="4000" b="1" dirty="0" smtClean="0">
                <a:solidFill>
                  <a:srgbClr val="0070C0"/>
                </a:solidFill>
                <a:effectLst>
                  <a:outerShdw blurRad="38100" dist="38100" dir="2700000" algn="tl">
                    <a:srgbClr val="000000">
                      <a:alpha val="43137"/>
                    </a:srgbClr>
                  </a:outerShdw>
                </a:effectLst>
              </a:rPr>
              <a:t>CÁLCULO DE LA DEFORMACIÓN DEL RESORTE CON EL POLINOMIO DE GRADO 3</a:t>
            </a:r>
            <a:endParaRPr lang="es-MX" sz="4000" b="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91061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1. JUSTIFICACIÓN</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98737" y="2133600"/>
            <a:ext cx="8915400" cy="3777622"/>
          </a:xfrm>
        </p:spPr>
        <p:txBody>
          <a:bodyPr/>
          <a:lstStyle/>
          <a:p>
            <a:pPr algn="just"/>
            <a:r>
              <a:rPr lang="es-MX" sz="2000" dirty="0"/>
              <a:t>La Unidad de Aprendizaje </a:t>
            </a:r>
            <a:r>
              <a:rPr lang="es-MX" sz="2000" dirty="0" smtClean="0"/>
              <a:t>(UA) de </a:t>
            </a:r>
            <a:r>
              <a:rPr lang="es-MX" sz="2000" dirty="0"/>
              <a:t>Métodos Numéricos, es un </a:t>
            </a:r>
            <a:r>
              <a:rPr lang="es-MX" sz="2000" b="1" dirty="0"/>
              <a:t>curso fundamental en la formación de profesionistas de ingeniería mecánica</a:t>
            </a:r>
            <a:r>
              <a:rPr lang="es-MX" sz="2000" dirty="0"/>
              <a:t>, civil y electrónica; ya que es una herramienta indispensable en la solución numérica de problemas relacionados en estas ramas de la </a:t>
            </a:r>
            <a:r>
              <a:rPr lang="es-MX" sz="2000" dirty="0" smtClean="0"/>
              <a:t>ingeniería.</a:t>
            </a:r>
          </a:p>
          <a:p>
            <a:pPr marL="0" indent="0" algn="just">
              <a:buNone/>
            </a:pPr>
            <a:endParaRPr lang="es-MX" dirty="0" smtClean="0"/>
          </a:p>
          <a:p>
            <a:pPr algn="just"/>
            <a:r>
              <a:rPr lang="es-MX" sz="2000" dirty="0" smtClean="0"/>
              <a:t>Para </a:t>
            </a:r>
            <a:r>
              <a:rPr lang="es-MX" sz="2000" dirty="0"/>
              <a:t>el caso de ingeniería mecánica, esta </a:t>
            </a:r>
            <a:r>
              <a:rPr lang="es-MX" sz="2000" dirty="0" smtClean="0"/>
              <a:t>UA </a:t>
            </a:r>
            <a:r>
              <a:rPr lang="es-MX" sz="2000" dirty="0"/>
              <a:t>se encuentra ubicada en el cuarto periodo del plan vigente (2004). </a:t>
            </a:r>
          </a:p>
        </p:txBody>
      </p:sp>
    </p:spTree>
    <p:extLst>
      <p:ext uri="{BB962C8B-B14F-4D97-AF65-F5344CB8AC3E}">
        <p14:creationId xmlns:p14="http://schemas.microsoft.com/office/powerpoint/2010/main" val="2601682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b="1" dirty="0" smtClean="0">
                <a:effectLst>
                  <a:outerShdw blurRad="38100" dist="38100" dir="2700000" algn="tl">
                    <a:srgbClr val="000000">
                      <a:alpha val="43137"/>
                    </a:srgbClr>
                  </a:outerShdw>
                </a:effectLst>
              </a:rPr>
              <a:t>Matriz triangular inferior</a:t>
            </a:r>
            <a:br>
              <a:rPr lang="es-MX" b="1" dirty="0" smtClean="0">
                <a:effectLst>
                  <a:outerShdw blurRad="38100" dist="38100" dir="2700000" algn="tl">
                    <a:srgbClr val="000000">
                      <a:alpha val="43137"/>
                    </a:srgbClr>
                  </a:outerShdw>
                </a:effectLst>
              </a:rPr>
            </a:br>
            <a:endParaRPr lang="es-MX" b="1" dirty="0">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2454470895"/>
              </p:ext>
            </p:extLst>
          </p:nvPr>
        </p:nvGraphicFramePr>
        <p:xfrm>
          <a:off x="2319382" y="2339460"/>
          <a:ext cx="8128001" cy="2225040"/>
        </p:xfrm>
        <a:graphic>
          <a:graphicData uri="http://schemas.openxmlformats.org/drawingml/2006/table">
            <a:tbl>
              <a:tblPr firstRow="1" bandRow="1">
                <a:tableStyleId>{93296810-A885-4BE3-A3E7-6D5BEEA58F35}</a:tableStyleId>
              </a:tblPr>
              <a:tblGrid>
                <a:gridCol w="1161143">
                  <a:extLst>
                    <a:ext uri="{9D8B030D-6E8A-4147-A177-3AD203B41FA5}">
                      <a16:colId xmlns:a16="http://schemas.microsoft.com/office/drawing/2014/main" val="1151941693"/>
                    </a:ext>
                  </a:extLst>
                </a:gridCol>
                <a:gridCol w="1161143">
                  <a:extLst>
                    <a:ext uri="{9D8B030D-6E8A-4147-A177-3AD203B41FA5}">
                      <a16:colId xmlns:a16="http://schemas.microsoft.com/office/drawing/2014/main" val="3029070463"/>
                    </a:ext>
                  </a:extLst>
                </a:gridCol>
                <a:gridCol w="1161143">
                  <a:extLst>
                    <a:ext uri="{9D8B030D-6E8A-4147-A177-3AD203B41FA5}">
                      <a16:colId xmlns:a16="http://schemas.microsoft.com/office/drawing/2014/main" val="3538107130"/>
                    </a:ext>
                  </a:extLst>
                </a:gridCol>
                <a:gridCol w="1161143">
                  <a:extLst>
                    <a:ext uri="{9D8B030D-6E8A-4147-A177-3AD203B41FA5}">
                      <a16:colId xmlns:a16="http://schemas.microsoft.com/office/drawing/2014/main" val="3367001303"/>
                    </a:ext>
                  </a:extLst>
                </a:gridCol>
                <a:gridCol w="1161143">
                  <a:extLst>
                    <a:ext uri="{9D8B030D-6E8A-4147-A177-3AD203B41FA5}">
                      <a16:colId xmlns:a16="http://schemas.microsoft.com/office/drawing/2014/main" val="240330488"/>
                    </a:ext>
                  </a:extLst>
                </a:gridCol>
                <a:gridCol w="1161143">
                  <a:extLst>
                    <a:ext uri="{9D8B030D-6E8A-4147-A177-3AD203B41FA5}">
                      <a16:colId xmlns:a16="http://schemas.microsoft.com/office/drawing/2014/main" val="4227811253"/>
                    </a:ext>
                  </a:extLst>
                </a:gridCol>
                <a:gridCol w="1161143">
                  <a:extLst>
                    <a:ext uri="{9D8B030D-6E8A-4147-A177-3AD203B41FA5}">
                      <a16:colId xmlns:a16="http://schemas.microsoft.com/office/drawing/2014/main" val="2272716839"/>
                    </a:ext>
                  </a:extLst>
                </a:gridCol>
              </a:tblGrid>
              <a:tr h="370840">
                <a:tc>
                  <a:txBody>
                    <a:bodyPr/>
                    <a:lstStyle/>
                    <a:p>
                      <a:pPr algn="ctr"/>
                      <a:r>
                        <a:rPr lang="es-MX" dirty="0" smtClean="0"/>
                        <a:t>i</a:t>
                      </a:r>
                      <a:endParaRPr lang="es-MX" dirty="0"/>
                    </a:p>
                  </a:txBody>
                  <a:tcPr>
                    <a:solidFill>
                      <a:srgbClr val="00B0F0"/>
                    </a:solidFill>
                  </a:tcPr>
                </a:tc>
                <a:tc>
                  <a:txBody>
                    <a:bodyPr/>
                    <a:lstStyle/>
                    <a:p>
                      <a:pPr algn="ctr"/>
                      <a:r>
                        <a:rPr lang="es-MX" dirty="0" smtClean="0"/>
                        <a:t>xi</a:t>
                      </a:r>
                      <a:endParaRPr lang="es-MX" dirty="0"/>
                    </a:p>
                  </a:txBody>
                  <a:tcPr>
                    <a:solidFill>
                      <a:srgbClr val="00B0F0"/>
                    </a:solidFill>
                  </a:tcPr>
                </a:tc>
                <a:tc>
                  <a:txBody>
                    <a:bodyPr/>
                    <a:lstStyle/>
                    <a:p>
                      <a:pPr algn="ctr"/>
                      <a:r>
                        <a:rPr lang="es-MX" dirty="0" smtClean="0"/>
                        <a:t>f(xi)</a:t>
                      </a:r>
                      <a:endParaRPr lang="es-MX" dirty="0"/>
                    </a:p>
                  </a:txBody>
                  <a:tcPr>
                    <a:solidFill>
                      <a:srgbClr val="00B0F0"/>
                    </a:solidFill>
                  </a:tcPr>
                </a:tc>
                <a:tc>
                  <a:txBody>
                    <a:bodyPr/>
                    <a:lstStyle/>
                    <a:p>
                      <a:pPr algn="ctr"/>
                      <a:r>
                        <a:rPr lang="es-MX" dirty="0" smtClean="0"/>
                        <a:t>1°DD</a:t>
                      </a:r>
                      <a:endParaRPr lang="es-MX" dirty="0"/>
                    </a:p>
                  </a:txBody>
                  <a:tcPr>
                    <a:solidFill>
                      <a:srgbClr val="00B0F0"/>
                    </a:solidFill>
                  </a:tcPr>
                </a:tc>
                <a:tc>
                  <a:txBody>
                    <a:bodyPr/>
                    <a:lstStyle/>
                    <a:p>
                      <a:pPr algn="ctr"/>
                      <a:r>
                        <a:rPr lang="es-MX" dirty="0" smtClean="0"/>
                        <a:t>2°DD</a:t>
                      </a:r>
                      <a:endParaRPr lang="es-MX" dirty="0"/>
                    </a:p>
                  </a:txBody>
                  <a:tcPr>
                    <a:solidFill>
                      <a:srgbClr val="00B0F0"/>
                    </a:solidFill>
                  </a:tcPr>
                </a:tc>
                <a:tc>
                  <a:txBody>
                    <a:bodyPr/>
                    <a:lstStyle/>
                    <a:p>
                      <a:pPr algn="ctr"/>
                      <a:r>
                        <a:rPr lang="es-MX" dirty="0" smtClean="0"/>
                        <a:t>3°DD</a:t>
                      </a:r>
                      <a:endParaRPr lang="es-MX" dirty="0"/>
                    </a:p>
                  </a:txBody>
                  <a:tcPr>
                    <a:solidFill>
                      <a:srgbClr val="00B0F0"/>
                    </a:solidFill>
                  </a:tcPr>
                </a:tc>
                <a:tc>
                  <a:txBody>
                    <a:bodyPr/>
                    <a:lstStyle/>
                    <a:p>
                      <a:pPr algn="ctr"/>
                      <a:r>
                        <a:rPr lang="es-MX" dirty="0" smtClean="0"/>
                        <a:t>4°DD</a:t>
                      </a:r>
                      <a:endParaRPr lang="es-MX" dirty="0"/>
                    </a:p>
                  </a:txBody>
                  <a:tcPr>
                    <a:solidFill>
                      <a:srgbClr val="00B0F0"/>
                    </a:solidFill>
                  </a:tcPr>
                </a:tc>
                <a:extLst>
                  <a:ext uri="{0D108BD9-81ED-4DB2-BD59-A6C34878D82A}">
                    <a16:rowId xmlns:a16="http://schemas.microsoft.com/office/drawing/2014/main" val="1265673899"/>
                  </a:ext>
                </a:extLst>
              </a:tr>
              <a:tr h="370840">
                <a:tc>
                  <a:txBody>
                    <a:bodyPr/>
                    <a:lstStyle/>
                    <a:p>
                      <a:pPr algn="ctr"/>
                      <a:r>
                        <a:rPr lang="es-MX" dirty="0" smtClean="0"/>
                        <a:t>0</a:t>
                      </a:r>
                      <a:endParaRPr lang="es-MX" dirty="0"/>
                    </a:p>
                  </a:txBody>
                  <a:tcPr>
                    <a:solidFill>
                      <a:srgbClr val="00B0F0"/>
                    </a:solidFill>
                  </a:tcPr>
                </a:tc>
                <a:tc>
                  <a:txBody>
                    <a:bodyPr/>
                    <a:lstStyle/>
                    <a:p>
                      <a:pPr algn="ctr"/>
                      <a:r>
                        <a:rPr lang="es-MX" dirty="0" smtClean="0"/>
                        <a:t>1</a:t>
                      </a:r>
                      <a:endParaRPr lang="es-MX" dirty="0"/>
                    </a:p>
                  </a:txBody>
                  <a:tcPr>
                    <a:solidFill>
                      <a:srgbClr val="00B0F0"/>
                    </a:solidFill>
                  </a:tcPr>
                </a:tc>
                <a:tc>
                  <a:txBody>
                    <a:bodyPr/>
                    <a:lstStyle/>
                    <a:p>
                      <a:pPr algn="ctr"/>
                      <a:r>
                        <a:rPr lang="es-MX" dirty="0" smtClean="0"/>
                        <a:t>2</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992172757"/>
                  </a:ext>
                </a:extLst>
              </a:tr>
              <a:tr h="370840">
                <a:tc>
                  <a:txBody>
                    <a:bodyPr/>
                    <a:lstStyle/>
                    <a:p>
                      <a:pPr algn="ctr"/>
                      <a:r>
                        <a:rPr lang="es-MX" dirty="0" smtClean="0"/>
                        <a:t>1</a:t>
                      </a:r>
                      <a:endParaRPr lang="es-MX" dirty="0"/>
                    </a:p>
                  </a:txBody>
                  <a:tcPr>
                    <a:solidFill>
                      <a:srgbClr val="00B0F0"/>
                    </a:solidFill>
                  </a:tcPr>
                </a:tc>
                <a:tc>
                  <a:txBody>
                    <a:bodyPr/>
                    <a:lstStyle/>
                    <a:p>
                      <a:pPr algn="ctr"/>
                      <a:r>
                        <a:rPr lang="es-MX" dirty="0" smtClean="0"/>
                        <a:t>2</a:t>
                      </a:r>
                      <a:endParaRPr lang="es-MX" dirty="0"/>
                    </a:p>
                  </a:txBody>
                  <a:tcPr>
                    <a:solidFill>
                      <a:srgbClr val="00B0F0"/>
                    </a:solidFill>
                  </a:tcPr>
                </a:tc>
                <a:tc>
                  <a:txBody>
                    <a:bodyPr/>
                    <a:lstStyle/>
                    <a:p>
                      <a:pPr algn="ctr"/>
                      <a:r>
                        <a:rPr lang="es-MX" dirty="0" smtClean="0"/>
                        <a:t>5</a:t>
                      </a:r>
                      <a:endParaRPr lang="es-MX" dirty="0"/>
                    </a:p>
                  </a:txBody>
                  <a:tcPr>
                    <a:solidFill>
                      <a:srgbClr val="00B0F0"/>
                    </a:solidFill>
                  </a:tcPr>
                </a:tc>
                <a:tc>
                  <a:txBody>
                    <a:bodyPr/>
                    <a:lstStyle/>
                    <a:p>
                      <a:pPr algn="ctr"/>
                      <a:r>
                        <a:rPr lang="es-MX" dirty="0" smtClean="0"/>
                        <a:t>3.0000</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844970633"/>
                  </a:ext>
                </a:extLst>
              </a:tr>
              <a:tr h="370840">
                <a:tc>
                  <a:txBody>
                    <a:bodyPr/>
                    <a:lstStyle/>
                    <a:p>
                      <a:pPr algn="ctr"/>
                      <a:r>
                        <a:rPr lang="es-MX" dirty="0" smtClean="0"/>
                        <a:t>2</a:t>
                      </a:r>
                      <a:endParaRPr lang="es-MX" dirty="0"/>
                    </a:p>
                  </a:txBody>
                  <a:tcPr>
                    <a:solidFill>
                      <a:srgbClr val="00B0F0"/>
                    </a:solidFill>
                  </a:tcPr>
                </a:tc>
                <a:tc>
                  <a:txBody>
                    <a:bodyPr/>
                    <a:lstStyle/>
                    <a:p>
                      <a:pPr algn="ctr"/>
                      <a:r>
                        <a:rPr lang="es-MX" dirty="0" smtClean="0"/>
                        <a:t>3</a:t>
                      </a:r>
                      <a:endParaRPr lang="es-MX" dirty="0"/>
                    </a:p>
                  </a:txBody>
                  <a:tcPr>
                    <a:solidFill>
                      <a:srgbClr val="00B0F0"/>
                    </a:solidFill>
                  </a:tcPr>
                </a:tc>
                <a:tc>
                  <a:txBody>
                    <a:bodyPr/>
                    <a:lstStyle/>
                    <a:p>
                      <a:pPr algn="ctr"/>
                      <a:r>
                        <a:rPr lang="es-MX" dirty="0" smtClean="0"/>
                        <a:t>8</a:t>
                      </a:r>
                      <a:endParaRPr lang="es-MX" dirty="0"/>
                    </a:p>
                  </a:txBody>
                  <a:tcPr>
                    <a:solidFill>
                      <a:srgbClr val="00B0F0"/>
                    </a:solidFill>
                  </a:tcPr>
                </a:tc>
                <a:tc>
                  <a:txBody>
                    <a:bodyPr/>
                    <a:lstStyle/>
                    <a:p>
                      <a:pPr algn="ctr"/>
                      <a:r>
                        <a:rPr lang="es-MX" dirty="0" smtClean="0"/>
                        <a:t>3.0000</a:t>
                      </a:r>
                      <a:endParaRPr lang="es-MX" dirty="0"/>
                    </a:p>
                  </a:txBody>
                  <a:tcPr>
                    <a:solidFill>
                      <a:srgbClr val="00B0F0"/>
                    </a:solidFill>
                  </a:tcPr>
                </a:tc>
                <a:tc>
                  <a:txBody>
                    <a:bodyPr/>
                    <a:lstStyle/>
                    <a:p>
                      <a:pPr algn="ctr"/>
                      <a:r>
                        <a:rPr lang="es-MX" dirty="0" smtClean="0"/>
                        <a:t>0.0000</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3567074700"/>
                  </a:ext>
                </a:extLst>
              </a:tr>
              <a:tr h="370840">
                <a:tc>
                  <a:txBody>
                    <a:bodyPr/>
                    <a:lstStyle/>
                    <a:p>
                      <a:pPr algn="ctr"/>
                      <a:r>
                        <a:rPr lang="es-MX" dirty="0" smtClean="0"/>
                        <a:t>3</a:t>
                      </a:r>
                      <a:endParaRPr lang="es-MX" dirty="0"/>
                    </a:p>
                  </a:txBody>
                  <a:tcPr>
                    <a:solidFill>
                      <a:srgbClr val="00B0F0"/>
                    </a:solidFill>
                  </a:tcPr>
                </a:tc>
                <a:tc>
                  <a:txBody>
                    <a:bodyPr/>
                    <a:lstStyle/>
                    <a:p>
                      <a:pPr algn="ctr"/>
                      <a:r>
                        <a:rPr lang="es-MX" dirty="0" smtClean="0"/>
                        <a:t>4</a:t>
                      </a:r>
                      <a:endParaRPr lang="es-MX" dirty="0"/>
                    </a:p>
                  </a:txBody>
                  <a:tcPr>
                    <a:solidFill>
                      <a:srgbClr val="00B0F0"/>
                    </a:solidFill>
                  </a:tcPr>
                </a:tc>
                <a:tc>
                  <a:txBody>
                    <a:bodyPr/>
                    <a:lstStyle/>
                    <a:p>
                      <a:pPr algn="ctr"/>
                      <a:r>
                        <a:rPr lang="es-MX" dirty="0" smtClean="0"/>
                        <a:t>10</a:t>
                      </a:r>
                      <a:endParaRPr lang="es-MX" dirty="0"/>
                    </a:p>
                  </a:txBody>
                  <a:tcPr>
                    <a:solidFill>
                      <a:srgbClr val="00B0F0"/>
                    </a:solidFill>
                  </a:tcPr>
                </a:tc>
                <a:tc>
                  <a:txBody>
                    <a:bodyPr/>
                    <a:lstStyle/>
                    <a:p>
                      <a:pPr algn="ctr"/>
                      <a:r>
                        <a:rPr lang="es-MX" dirty="0" smtClean="0"/>
                        <a:t>2.0000</a:t>
                      </a:r>
                      <a:endParaRPr lang="es-MX" dirty="0"/>
                    </a:p>
                  </a:txBody>
                  <a:tcPr>
                    <a:solidFill>
                      <a:srgbClr val="00B0F0"/>
                    </a:solidFill>
                  </a:tcPr>
                </a:tc>
                <a:tc>
                  <a:txBody>
                    <a:bodyPr/>
                    <a:lstStyle/>
                    <a:p>
                      <a:pPr algn="ctr"/>
                      <a:r>
                        <a:rPr lang="es-MX" dirty="0" smtClean="0"/>
                        <a:t>-0.5000</a:t>
                      </a:r>
                      <a:endParaRPr lang="es-MX" dirty="0"/>
                    </a:p>
                  </a:txBody>
                  <a:tcPr>
                    <a:solidFill>
                      <a:srgbClr val="00B0F0"/>
                    </a:solidFill>
                  </a:tcPr>
                </a:tc>
                <a:tc>
                  <a:txBody>
                    <a:bodyPr/>
                    <a:lstStyle/>
                    <a:p>
                      <a:pPr algn="ctr"/>
                      <a:r>
                        <a:rPr lang="es-MX" dirty="0" smtClean="0"/>
                        <a:t>-0.1667</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241173192"/>
                  </a:ext>
                </a:extLst>
              </a:tr>
              <a:tr h="370840">
                <a:tc>
                  <a:txBody>
                    <a:bodyPr/>
                    <a:lstStyle/>
                    <a:p>
                      <a:pPr algn="ctr"/>
                      <a:r>
                        <a:rPr lang="es-MX" dirty="0" smtClean="0"/>
                        <a:t>4</a:t>
                      </a:r>
                      <a:endParaRPr lang="es-MX" dirty="0"/>
                    </a:p>
                  </a:txBody>
                  <a:tcPr>
                    <a:solidFill>
                      <a:srgbClr val="00B0F0"/>
                    </a:solidFill>
                  </a:tcPr>
                </a:tc>
                <a:tc>
                  <a:txBody>
                    <a:bodyPr/>
                    <a:lstStyle/>
                    <a:p>
                      <a:pPr algn="ctr"/>
                      <a:r>
                        <a:rPr lang="es-MX" dirty="0" smtClean="0"/>
                        <a:t>5</a:t>
                      </a:r>
                      <a:endParaRPr lang="es-MX" dirty="0"/>
                    </a:p>
                  </a:txBody>
                  <a:tcPr>
                    <a:solidFill>
                      <a:srgbClr val="00B0F0"/>
                    </a:solidFill>
                  </a:tcPr>
                </a:tc>
                <a:tc>
                  <a:txBody>
                    <a:bodyPr/>
                    <a:lstStyle/>
                    <a:p>
                      <a:pPr algn="ctr"/>
                      <a:r>
                        <a:rPr lang="es-MX" dirty="0" smtClean="0"/>
                        <a:t>15</a:t>
                      </a:r>
                      <a:endParaRPr lang="es-MX" dirty="0"/>
                    </a:p>
                  </a:txBody>
                  <a:tcPr>
                    <a:solidFill>
                      <a:srgbClr val="00B0F0"/>
                    </a:solidFill>
                  </a:tcPr>
                </a:tc>
                <a:tc>
                  <a:txBody>
                    <a:bodyPr/>
                    <a:lstStyle/>
                    <a:p>
                      <a:pPr algn="ctr"/>
                      <a:r>
                        <a:rPr lang="es-MX" dirty="0" smtClean="0"/>
                        <a:t>5.0000</a:t>
                      </a:r>
                      <a:endParaRPr lang="es-MX" dirty="0"/>
                    </a:p>
                  </a:txBody>
                  <a:tcPr>
                    <a:solidFill>
                      <a:srgbClr val="00B0F0"/>
                    </a:solidFill>
                  </a:tcPr>
                </a:tc>
                <a:tc>
                  <a:txBody>
                    <a:bodyPr/>
                    <a:lstStyle/>
                    <a:p>
                      <a:pPr algn="ctr"/>
                      <a:r>
                        <a:rPr lang="es-MX" dirty="0" smtClean="0"/>
                        <a:t>1.5000</a:t>
                      </a:r>
                      <a:endParaRPr lang="es-MX" dirty="0"/>
                    </a:p>
                  </a:txBody>
                  <a:tcPr>
                    <a:solidFill>
                      <a:srgbClr val="00B0F0"/>
                    </a:solidFill>
                  </a:tcPr>
                </a:tc>
                <a:tc>
                  <a:txBody>
                    <a:bodyPr/>
                    <a:lstStyle/>
                    <a:p>
                      <a:pPr algn="ctr"/>
                      <a:r>
                        <a:rPr lang="es-MX" dirty="0" smtClean="0"/>
                        <a:t>0.6667</a:t>
                      </a:r>
                      <a:endParaRPr lang="es-MX" dirty="0"/>
                    </a:p>
                  </a:txBody>
                  <a:tcPr>
                    <a:solidFill>
                      <a:srgbClr val="00B0F0"/>
                    </a:solidFill>
                  </a:tcPr>
                </a:tc>
                <a:tc>
                  <a:txBody>
                    <a:bodyPr/>
                    <a:lstStyle/>
                    <a:p>
                      <a:pPr algn="ctr"/>
                      <a:r>
                        <a:rPr lang="es-MX" dirty="0" smtClean="0"/>
                        <a:t>0.2083</a:t>
                      </a:r>
                      <a:endParaRPr lang="es-MX" dirty="0"/>
                    </a:p>
                  </a:txBody>
                  <a:tcPr>
                    <a:solidFill>
                      <a:srgbClr val="00B0F0"/>
                    </a:solidFill>
                  </a:tcPr>
                </a:tc>
                <a:extLst>
                  <a:ext uri="{0D108BD9-81ED-4DB2-BD59-A6C34878D82A}">
                    <a16:rowId xmlns:a16="http://schemas.microsoft.com/office/drawing/2014/main" val="34287535"/>
                  </a:ext>
                </a:extLst>
              </a:tr>
            </a:tbl>
          </a:graphicData>
        </a:graphic>
      </p:graphicFrame>
      <p:sp>
        <p:nvSpPr>
          <p:cNvPr id="4" name="CuadroTexto 3"/>
          <p:cNvSpPr txBox="1"/>
          <p:nvPr/>
        </p:nvSpPr>
        <p:spPr>
          <a:xfrm>
            <a:off x="2200275" y="4972050"/>
            <a:ext cx="8247108" cy="369332"/>
          </a:xfrm>
          <a:prstGeom prst="rect">
            <a:avLst/>
          </a:prstGeom>
          <a:noFill/>
        </p:spPr>
        <p:txBody>
          <a:bodyPr wrap="square" rtlCol="0">
            <a:spAutoFit/>
          </a:bodyPr>
          <a:lstStyle/>
          <a:p>
            <a:pPr algn="just"/>
            <a:r>
              <a:rPr lang="es-MX" dirty="0" smtClean="0"/>
              <a:t>Aquí se indican los valores que se identifican como     ,    ,      y     .</a:t>
            </a:r>
            <a:endParaRPr lang="es-MX" dirty="0"/>
          </a:p>
        </p:txBody>
      </p:sp>
      <p:sp>
        <p:nvSpPr>
          <p:cNvPr id="5" name="CuadroTexto 4"/>
          <p:cNvSpPr txBox="1"/>
          <p:nvPr/>
        </p:nvSpPr>
        <p:spPr>
          <a:xfrm>
            <a:off x="7151690" y="3476425"/>
            <a:ext cx="794880" cy="376173"/>
          </a:xfrm>
          <a:prstGeom prst="rect">
            <a:avLst/>
          </a:prstGeom>
          <a:noFill/>
          <a:ln w="38100">
            <a:solidFill>
              <a:srgbClr val="FF0000"/>
            </a:solidFill>
          </a:ln>
        </p:spPr>
        <p:txBody>
          <a:bodyPr wrap="square" rtlCol="0">
            <a:spAutoFit/>
          </a:bodyPr>
          <a:lstStyle/>
          <a:p>
            <a:endParaRPr lang="es-MX" dirty="0"/>
          </a:p>
        </p:txBody>
      </p:sp>
      <p:sp>
        <p:nvSpPr>
          <p:cNvPr id="6" name="CuadroTexto 5"/>
          <p:cNvSpPr txBox="1"/>
          <p:nvPr/>
        </p:nvSpPr>
        <p:spPr>
          <a:xfrm>
            <a:off x="8322993" y="3852598"/>
            <a:ext cx="794880" cy="376173"/>
          </a:xfrm>
          <a:prstGeom prst="rect">
            <a:avLst/>
          </a:prstGeom>
          <a:noFill/>
          <a:ln w="38100">
            <a:solidFill>
              <a:srgbClr val="FF0000"/>
            </a:solidFill>
          </a:ln>
        </p:spPr>
        <p:txBody>
          <a:bodyPr wrap="square" rtlCol="0">
            <a:spAutoFit/>
          </a:bodyPr>
          <a:lstStyle/>
          <a:p>
            <a:endParaRPr lang="es-MX" dirty="0"/>
          </a:p>
        </p:txBody>
      </p:sp>
      <p:sp>
        <p:nvSpPr>
          <p:cNvPr id="8" name="CuadroTexto 7"/>
          <p:cNvSpPr txBox="1"/>
          <p:nvPr/>
        </p:nvSpPr>
        <p:spPr>
          <a:xfrm>
            <a:off x="5985942" y="3062351"/>
            <a:ext cx="794880" cy="376173"/>
          </a:xfrm>
          <a:prstGeom prst="rect">
            <a:avLst/>
          </a:prstGeom>
          <a:noFill/>
          <a:ln w="38100">
            <a:solidFill>
              <a:srgbClr val="FF0000"/>
            </a:solidFill>
          </a:ln>
        </p:spPr>
        <p:txBody>
          <a:bodyPr wrap="square" rtlCol="0">
            <a:spAutoFit/>
          </a:bodyPr>
          <a:lstStyle/>
          <a:p>
            <a:endParaRPr lang="es-MX" dirty="0"/>
          </a:p>
        </p:txBody>
      </p:sp>
      <p:sp>
        <p:nvSpPr>
          <p:cNvPr id="9" name="CuadroTexto 8"/>
          <p:cNvSpPr txBox="1"/>
          <p:nvPr/>
        </p:nvSpPr>
        <p:spPr>
          <a:xfrm>
            <a:off x="4839564" y="2686178"/>
            <a:ext cx="794880" cy="376173"/>
          </a:xfrm>
          <a:prstGeom prst="rect">
            <a:avLst/>
          </a:prstGeom>
          <a:noFill/>
          <a:ln w="38100">
            <a:solidFill>
              <a:srgbClr val="FF0000"/>
            </a:solidFill>
          </a:ln>
        </p:spPr>
        <p:txBody>
          <a:bodyPr wrap="square" rtlCol="0">
            <a:spAutoFit/>
          </a:bodyPr>
          <a:lstStyle/>
          <a:p>
            <a:endParaRPr lang="es-MX" dirty="0"/>
          </a:p>
        </p:txBody>
      </p:sp>
      <p:graphicFrame>
        <p:nvGraphicFramePr>
          <p:cNvPr id="10" name="Objeto 9"/>
          <p:cNvGraphicFramePr>
            <a:graphicFrameLocks noChangeAspect="1"/>
          </p:cNvGraphicFramePr>
          <p:nvPr>
            <p:extLst>
              <p:ext uri="{D42A27DB-BD31-4B8C-83A1-F6EECF244321}">
                <p14:modId xmlns:p14="http://schemas.microsoft.com/office/powerpoint/2010/main" val="3025326968"/>
              </p:ext>
            </p:extLst>
          </p:nvPr>
        </p:nvGraphicFramePr>
        <p:xfrm>
          <a:off x="5014859" y="1607675"/>
          <a:ext cx="323491" cy="447911"/>
        </p:xfrm>
        <a:graphic>
          <a:graphicData uri="http://schemas.openxmlformats.org/presentationml/2006/ole">
            <mc:AlternateContent xmlns:mc="http://schemas.openxmlformats.org/markup-compatibility/2006">
              <mc:Choice xmlns:v="urn:schemas-microsoft-com:vml" Requires="v">
                <p:oleObj spid="_x0000_s18796" name="Equation" r:id="rId3" imgW="164880" imgH="228600" progId="Equation.DSMT4">
                  <p:embed/>
                </p:oleObj>
              </mc:Choice>
              <mc:Fallback>
                <p:oleObj name="Equation" r:id="rId3" imgW="164880" imgH="228600" progId="Equation.DSMT4">
                  <p:embed/>
                  <p:pic>
                    <p:nvPicPr>
                      <p:cNvPr id="10" name="Objeto 9"/>
                      <p:cNvPicPr/>
                      <p:nvPr/>
                    </p:nvPicPr>
                    <p:blipFill>
                      <a:blip r:embed="rId4"/>
                      <a:stretch>
                        <a:fillRect/>
                      </a:stretch>
                    </p:blipFill>
                    <p:spPr>
                      <a:xfrm>
                        <a:off x="5014859" y="1607675"/>
                        <a:ext cx="323491" cy="447911"/>
                      </a:xfrm>
                      <a:prstGeom prst="rect">
                        <a:avLst/>
                      </a:prstGeom>
                    </p:spPr>
                  </p:pic>
                </p:oleObj>
              </mc:Fallback>
            </mc:AlternateContent>
          </a:graphicData>
        </a:graphic>
      </p:graphicFrame>
      <p:graphicFrame>
        <p:nvGraphicFramePr>
          <p:cNvPr id="11" name="Objeto 10"/>
          <p:cNvGraphicFramePr>
            <a:graphicFrameLocks noChangeAspect="1"/>
          </p:cNvGraphicFramePr>
          <p:nvPr>
            <p:extLst>
              <p:ext uri="{D42A27DB-BD31-4B8C-83A1-F6EECF244321}">
                <p14:modId xmlns:p14="http://schemas.microsoft.com/office/powerpoint/2010/main" val="922913701"/>
              </p:ext>
            </p:extLst>
          </p:nvPr>
        </p:nvGraphicFramePr>
        <p:xfrm>
          <a:off x="6135688" y="1646639"/>
          <a:ext cx="300037" cy="447675"/>
        </p:xfrm>
        <a:graphic>
          <a:graphicData uri="http://schemas.openxmlformats.org/presentationml/2006/ole">
            <mc:AlternateContent xmlns:mc="http://schemas.openxmlformats.org/markup-compatibility/2006">
              <mc:Choice xmlns:v="urn:schemas-microsoft-com:vml" Requires="v">
                <p:oleObj spid="_x0000_s18797" name="Equation" r:id="rId5" imgW="152280" imgH="228600" progId="Equation.DSMT4">
                  <p:embed/>
                </p:oleObj>
              </mc:Choice>
              <mc:Fallback>
                <p:oleObj name="Equation" r:id="rId5" imgW="152280" imgH="228600" progId="Equation.DSMT4">
                  <p:embed/>
                  <p:pic>
                    <p:nvPicPr>
                      <p:cNvPr id="11" name="Objeto 10"/>
                      <p:cNvPicPr/>
                      <p:nvPr/>
                    </p:nvPicPr>
                    <p:blipFill>
                      <a:blip r:embed="rId6"/>
                      <a:stretch>
                        <a:fillRect/>
                      </a:stretch>
                    </p:blipFill>
                    <p:spPr>
                      <a:xfrm>
                        <a:off x="6135688" y="1646639"/>
                        <a:ext cx="300037" cy="447675"/>
                      </a:xfrm>
                      <a:prstGeom prst="rect">
                        <a:avLst/>
                      </a:prstGeom>
                    </p:spPr>
                  </p:pic>
                </p:oleObj>
              </mc:Fallback>
            </mc:AlternateContent>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2887023059"/>
              </p:ext>
            </p:extLst>
          </p:nvPr>
        </p:nvGraphicFramePr>
        <p:xfrm>
          <a:off x="7313613" y="1642655"/>
          <a:ext cx="323850" cy="447675"/>
        </p:xfrm>
        <a:graphic>
          <a:graphicData uri="http://schemas.openxmlformats.org/presentationml/2006/ole">
            <mc:AlternateContent xmlns:mc="http://schemas.openxmlformats.org/markup-compatibility/2006">
              <mc:Choice xmlns:v="urn:schemas-microsoft-com:vml" Requires="v">
                <p:oleObj spid="_x0000_s18798" name="Equation" r:id="rId7" imgW="164880" imgH="228600" progId="Equation.DSMT4">
                  <p:embed/>
                </p:oleObj>
              </mc:Choice>
              <mc:Fallback>
                <p:oleObj name="Equation" r:id="rId7" imgW="164880" imgH="228600" progId="Equation.DSMT4">
                  <p:embed/>
                  <p:pic>
                    <p:nvPicPr>
                      <p:cNvPr id="12" name="Objeto 11"/>
                      <p:cNvPicPr/>
                      <p:nvPr/>
                    </p:nvPicPr>
                    <p:blipFill>
                      <a:blip r:embed="rId8"/>
                      <a:stretch>
                        <a:fillRect/>
                      </a:stretch>
                    </p:blipFill>
                    <p:spPr>
                      <a:xfrm>
                        <a:off x="7313613" y="1642655"/>
                        <a:ext cx="323850" cy="447675"/>
                      </a:xfrm>
                      <a:prstGeom prst="rect">
                        <a:avLst/>
                      </a:prstGeom>
                    </p:spPr>
                  </p:pic>
                </p:oleObj>
              </mc:Fallback>
            </mc:AlternateContent>
          </a:graphicData>
        </a:graphic>
      </p:graphicFrame>
      <p:graphicFrame>
        <p:nvGraphicFramePr>
          <p:cNvPr id="13" name="Objeto 12"/>
          <p:cNvGraphicFramePr>
            <a:graphicFrameLocks noChangeAspect="1"/>
          </p:cNvGraphicFramePr>
          <p:nvPr>
            <p:extLst>
              <p:ext uri="{D42A27DB-BD31-4B8C-83A1-F6EECF244321}">
                <p14:modId xmlns:p14="http://schemas.microsoft.com/office/powerpoint/2010/main" val="3356956514"/>
              </p:ext>
            </p:extLst>
          </p:nvPr>
        </p:nvGraphicFramePr>
        <p:xfrm>
          <a:off x="8537167" y="1629583"/>
          <a:ext cx="323850" cy="447675"/>
        </p:xfrm>
        <a:graphic>
          <a:graphicData uri="http://schemas.openxmlformats.org/presentationml/2006/ole">
            <mc:AlternateContent xmlns:mc="http://schemas.openxmlformats.org/markup-compatibility/2006">
              <mc:Choice xmlns:v="urn:schemas-microsoft-com:vml" Requires="v">
                <p:oleObj spid="_x0000_s18799" name="Equation" r:id="rId9" imgW="164880" imgH="228600" progId="Equation.DSMT4">
                  <p:embed/>
                </p:oleObj>
              </mc:Choice>
              <mc:Fallback>
                <p:oleObj name="Equation" r:id="rId9" imgW="164880" imgH="228600" progId="Equation.DSMT4">
                  <p:embed/>
                  <p:pic>
                    <p:nvPicPr>
                      <p:cNvPr id="13" name="Objeto 12"/>
                      <p:cNvPicPr/>
                      <p:nvPr/>
                    </p:nvPicPr>
                    <p:blipFill>
                      <a:blip r:embed="rId10"/>
                      <a:stretch>
                        <a:fillRect/>
                      </a:stretch>
                    </p:blipFill>
                    <p:spPr>
                      <a:xfrm>
                        <a:off x="8537167" y="1629583"/>
                        <a:ext cx="323850" cy="447675"/>
                      </a:xfrm>
                      <a:prstGeom prst="rect">
                        <a:avLst/>
                      </a:prstGeom>
                    </p:spPr>
                  </p:pic>
                </p:oleObj>
              </mc:Fallback>
            </mc:AlternateContent>
          </a:graphicData>
        </a:graphic>
      </p:graphicFrame>
      <p:cxnSp>
        <p:nvCxnSpPr>
          <p:cNvPr id="15" name="Conector recto de flecha 14"/>
          <p:cNvCxnSpPr/>
          <p:nvPr/>
        </p:nvCxnSpPr>
        <p:spPr>
          <a:xfrm flipH="1">
            <a:off x="5167086" y="2012552"/>
            <a:ext cx="1494" cy="666570"/>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flipH="1">
            <a:off x="6262145" y="2019608"/>
            <a:ext cx="1494" cy="1085632"/>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a:off x="7468471" y="2077258"/>
            <a:ext cx="17228" cy="1361266"/>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p:nvPr/>
        </p:nvCxnSpPr>
        <p:spPr>
          <a:xfrm flipH="1">
            <a:off x="8690531" y="2097045"/>
            <a:ext cx="87" cy="1739865"/>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aphicFrame>
        <p:nvGraphicFramePr>
          <p:cNvPr id="25" name="Objeto 24"/>
          <p:cNvGraphicFramePr>
            <a:graphicFrameLocks noChangeAspect="1"/>
          </p:cNvGraphicFramePr>
          <p:nvPr>
            <p:extLst>
              <p:ext uri="{D42A27DB-BD31-4B8C-83A1-F6EECF244321}">
                <p14:modId xmlns:p14="http://schemas.microsoft.com/office/powerpoint/2010/main" val="452822748"/>
              </p:ext>
            </p:extLst>
          </p:nvPr>
        </p:nvGraphicFramePr>
        <p:xfrm>
          <a:off x="9209679" y="4916700"/>
          <a:ext cx="323850" cy="447675"/>
        </p:xfrm>
        <a:graphic>
          <a:graphicData uri="http://schemas.openxmlformats.org/presentationml/2006/ole">
            <mc:AlternateContent xmlns:mc="http://schemas.openxmlformats.org/markup-compatibility/2006">
              <mc:Choice xmlns:v="urn:schemas-microsoft-com:vml" Requires="v">
                <p:oleObj spid="_x0000_s18800" name="Equation" r:id="rId11" imgW="164880" imgH="228600" progId="Equation.DSMT4">
                  <p:embed/>
                </p:oleObj>
              </mc:Choice>
              <mc:Fallback>
                <p:oleObj name="Equation" r:id="rId11" imgW="164880" imgH="228600" progId="Equation.DSMT4">
                  <p:embed/>
                  <p:pic>
                    <p:nvPicPr>
                      <p:cNvPr id="25" name="Objeto 24"/>
                      <p:cNvPicPr/>
                      <p:nvPr/>
                    </p:nvPicPr>
                    <p:blipFill>
                      <a:blip r:embed="rId12"/>
                      <a:stretch>
                        <a:fillRect/>
                      </a:stretch>
                    </p:blipFill>
                    <p:spPr>
                      <a:xfrm>
                        <a:off x="9209679" y="4916700"/>
                        <a:ext cx="323850" cy="447675"/>
                      </a:xfrm>
                      <a:prstGeom prst="rect">
                        <a:avLst/>
                      </a:prstGeom>
                    </p:spPr>
                  </p:pic>
                </p:oleObj>
              </mc:Fallback>
            </mc:AlternateContent>
          </a:graphicData>
        </a:graphic>
      </p:graphicFrame>
      <p:graphicFrame>
        <p:nvGraphicFramePr>
          <p:cNvPr id="26" name="Objeto 25"/>
          <p:cNvGraphicFramePr>
            <a:graphicFrameLocks noChangeAspect="1"/>
          </p:cNvGraphicFramePr>
          <p:nvPr>
            <p:extLst>
              <p:ext uri="{D42A27DB-BD31-4B8C-83A1-F6EECF244321}">
                <p14:modId xmlns:p14="http://schemas.microsoft.com/office/powerpoint/2010/main" val="250543609"/>
              </p:ext>
            </p:extLst>
          </p:nvPr>
        </p:nvGraphicFramePr>
        <p:xfrm>
          <a:off x="7997009" y="4916700"/>
          <a:ext cx="323850" cy="447675"/>
        </p:xfrm>
        <a:graphic>
          <a:graphicData uri="http://schemas.openxmlformats.org/presentationml/2006/ole">
            <mc:AlternateContent xmlns:mc="http://schemas.openxmlformats.org/markup-compatibility/2006">
              <mc:Choice xmlns:v="urn:schemas-microsoft-com:vml" Requires="v">
                <p:oleObj spid="_x0000_s18801" name="Equation" r:id="rId13" imgW="164880" imgH="228600" progId="Equation.DSMT4">
                  <p:embed/>
                </p:oleObj>
              </mc:Choice>
              <mc:Fallback>
                <p:oleObj name="Equation" r:id="rId13" imgW="164880" imgH="228600" progId="Equation.DSMT4">
                  <p:embed/>
                  <p:pic>
                    <p:nvPicPr>
                      <p:cNvPr id="26" name="Objeto 25"/>
                      <p:cNvPicPr/>
                      <p:nvPr/>
                    </p:nvPicPr>
                    <p:blipFill>
                      <a:blip r:embed="rId14"/>
                      <a:stretch>
                        <a:fillRect/>
                      </a:stretch>
                    </p:blipFill>
                    <p:spPr>
                      <a:xfrm>
                        <a:off x="7997009" y="4916700"/>
                        <a:ext cx="323850" cy="447675"/>
                      </a:xfrm>
                      <a:prstGeom prst="rect">
                        <a:avLst/>
                      </a:prstGeom>
                    </p:spPr>
                  </p:pic>
                </p:oleObj>
              </mc:Fallback>
            </mc:AlternateContent>
          </a:graphicData>
        </a:graphic>
      </p:graphicFrame>
      <p:graphicFrame>
        <p:nvGraphicFramePr>
          <p:cNvPr id="27" name="Objeto 26"/>
          <p:cNvGraphicFramePr>
            <a:graphicFrameLocks noChangeAspect="1"/>
          </p:cNvGraphicFramePr>
          <p:nvPr>
            <p:extLst>
              <p:ext uri="{D42A27DB-BD31-4B8C-83A1-F6EECF244321}">
                <p14:modId xmlns:p14="http://schemas.microsoft.com/office/powerpoint/2010/main" val="71454793"/>
              </p:ext>
            </p:extLst>
          </p:nvPr>
        </p:nvGraphicFramePr>
        <p:xfrm>
          <a:off x="8367480" y="4916700"/>
          <a:ext cx="300037" cy="447675"/>
        </p:xfrm>
        <a:graphic>
          <a:graphicData uri="http://schemas.openxmlformats.org/presentationml/2006/ole">
            <mc:AlternateContent xmlns:mc="http://schemas.openxmlformats.org/markup-compatibility/2006">
              <mc:Choice xmlns:v="urn:schemas-microsoft-com:vml" Requires="v">
                <p:oleObj spid="_x0000_s18802" name="Equation" r:id="rId15" imgW="152280" imgH="228600" progId="Equation.DSMT4">
                  <p:embed/>
                </p:oleObj>
              </mc:Choice>
              <mc:Fallback>
                <p:oleObj name="Equation" r:id="rId15" imgW="152280" imgH="228600" progId="Equation.DSMT4">
                  <p:embed/>
                  <p:pic>
                    <p:nvPicPr>
                      <p:cNvPr id="27" name="Objeto 26"/>
                      <p:cNvPicPr/>
                      <p:nvPr/>
                    </p:nvPicPr>
                    <p:blipFill>
                      <a:blip r:embed="rId16"/>
                      <a:stretch>
                        <a:fillRect/>
                      </a:stretch>
                    </p:blipFill>
                    <p:spPr>
                      <a:xfrm>
                        <a:off x="8367480" y="4916700"/>
                        <a:ext cx="300037" cy="447675"/>
                      </a:xfrm>
                      <a:prstGeom prst="rect">
                        <a:avLst/>
                      </a:prstGeom>
                    </p:spPr>
                  </p:pic>
                </p:oleObj>
              </mc:Fallback>
            </mc:AlternateContent>
          </a:graphicData>
        </a:graphic>
      </p:graphicFrame>
      <p:graphicFrame>
        <p:nvGraphicFramePr>
          <p:cNvPr id="28" name="Objeto 27"/>
          <p:cNvGraphicFramePr>
            <a:graphicFrameLocks noChangeAspect="1"/>
          </p:cNvGraphicFramePr>
          <p:nvPr>
            <p:extLst>
              <p:ext uri="{D42A27DB-BD31-4B8C-83A1-F6EECF244321}">
                <p14:modId xmlns:p14="http://schemas.microsoft.com/office/powerpoint/2010/main" val="1650473927"/>
              </p:ext>
            </p:extLst>
          </p:nvPr>
        </p:nvGraphicFramePr>
        <p:xfrm>
          <a:off x="8698294" y="4916699"/>
          <a:ext cx="323850" cy="447675"/>
        </p:xfrm>
        <a:graphic>
          <a:graphicData uri="http://schemas.openxmlformats.org/presentationml/2006/ole">
            <mc:AlternateContent xmlns:mc="http://schemas.openxmlformats.org/markup-compatibility/2006">
              <mc:Choice xmlns:v="urn:schemas-microsoft-com:vml" Requires="v">
                <p:oleObj spid="_x0000_s18803" name="Equation" r:id="rId17" imgW="164880" imgH="228600" progId="Equation.DSMT4">
                  <p:embed/>
                </p:oleObj>
              </mc:Choice>
              <mc:Fallback>
                <p:oleObj name="Equation" r:id="rId17" imgW="164880" imgH="228600" progId="Equation.DSMT4">
                  <p:embed/>
                  <p:pic>
                    <p:nvPicPr>
                      <p:cNvPr id="28" name="Objeto 27"/>
                      <p:cNvPicPr/>
                      <p:nvPr/>
                    </p:nvPicPr>
                    <p:blipFill>
                      <a:blip r:embed="rId18"/>
                      <a:stretch>
                        <a:fillRect/>
                      </a:stretch>
                    </p:blipFill>
                    <p:spPr>
                      <a:xfrm>
                        <a:off x="8698294" y="4916699"/>
                        <a:ext cx="323850" cy="447675"/>
                      </a:xfrm>
                      <a:prstGeom prst="rect">
                        <a:avLst/>
                      </a:prstGeom>
                    </p:spPr>
                  </p:pic>
                </p:oleObj>
              </mc:Fallback>
            </mc:AlternateContent>
          </a:graphicData>
        </a:graphic>
      </p:graphicFrame>
    </p:spTree>
    <p:extLst>
      <p:ext uri="{BB962C8B-B14F-4D97-AF65-F5344CB8AC3E}">
        <p14:creationId xmlns:p14="http://schemas.microsoft.com/office/powerpoint/2010/main" val="4186386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4">
                                            <p:txEl>
                                              <p:pRg st="0" end="0"/>
                                            </p:txEl>
                                          </p:spTgt>
                                        </p:tgtEl>
                                        <p:attrNameLst>
                                          <p:attrName>style.visibility</p:attrName>
                                        </p:attrNameLst>
                                      </p:cBhvr>
                                      <p:to>
                                        <p:strVal val="visible"/>
                                      </p:to>
                                    </p:set>
                                    <p:animEffect transition="in" filter="fade">
                                      <p:cBhvr>
                                        <p:cTn id="72" dur="500"/>
                                        <p:tgtEl>
                                          <p:spTgt spid="4">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500"/>
                                        <p:tgtEl>
                                          <p:spTgt spid="26"/>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fade">
                                      <p:cBhvr>
                                        <p:cTn id="9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Cálculo de la deformación con el polinomio </a:t>
            </a:r>
            <a:r>
              <a:rPr lang="es-MX" b="1" dirty="0" smtClean="0">
                <a:effectLst>
                  <a:outerShdw blurRad="38100" dist="38100" dir="2700000" algn="tl">
                    <a:srgbClr val="000000">
                      <a:alpha val="43137"/>
                    </a:srgbClr>
                  </a:outerShdw>
                </a:effectLst>
              </a:rPr>
              <a:t>de grado 3</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97922" y="2342606"/>
            <a:ext cx="8915400" cy="3777622"/>
          </a:xfrm>
        </p:spPr>
        <p:txBody>
          <a:bodyPr/>
          <a:lstStyle/>
          <a:p>
            <a:pPr algn="just"/>
            <a:r>
              <a:rPr lang="es-MX" dirty="0" smtClean="0"/>
              <a:t>Con base el los resultados de la matriz triangular inferior, se puede obtener otro valor de aproximación de la deformación del resorte, usando un polinomio de interpolación de grado 3, con los primeros cuatro pares ordenados: (1,2), (2,5), (3,8), (4,10); el cual se representa en forma general como:</a:t>
            </a:r>
          </a:p>
          <a:p>
            <a:pPr algn="just"/>
            <a:endParaRPr lang="es-MX" dirty="0"/>
          </a:p>
          <a:p>
            <a:pPr algn="just"/>
            <a:endParaRPr lang="es-MX" dirty="0" smtClean="0"/>
          </a:p>
          <a:p>
            <a:pPr algn="just"/>
            <a:endParaRPr lang="es-MX" dirty="0" smtClean="0"/>
          </a:p>
          <a:p>
            <a:endParaRPr lang="es-MX" dirty="0"/>
          </a:p>
        </p:txBody>
      </p:sp>
      <p:sp>
        <p:nvSpPr>
          <p:cNvPr id="5" name="Rectangle 2"/>
          <p:cNvSpPr>
            <a:spLocks noChangeArrowheads="1"/>
          </p:cNvSpPr>
          <p:nvPr/>
        </p:nvSpPr>
        <p:spPr bwMode="auto">
          <a:xfrm>
            <a:off x="452846" y="78201"/>
            <a:ext cx="25199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r>
              <a:rPr kumimoji="0" lang="es-MX" altLang="es-MX" sz="800" b="0" i="0" u="none" strike="noStrike" cap="none" normalizeH="0" baseline="0" dirty="0" smtClean="0">
                <a:ln>
                  <a:noFill/>
                </a:ln>
                <a:solidFill>
                  <a:schemeClr val="tx1"/>
                </a:solidFill>
                <a:effectLst/>
                <a:latin typeface="Arial" panose="020B0604020202020204" pitchFamily="34" charset="0"/>
              </a:rPr>
              <a:t> </a:t>
            </a: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6" name="Objeto 5"/>
          <p:cNvGraphicFramePr>
            <a:graphicFrameLocks noChangeAspect="1"/>
          </p:cNvGraphicFramePr>
          <p:nvPr>
            <p:extLst>
              <p:ext uri="{D42A27DB-BD31-4B8C-83A1-F6EECF244321}">
                <p14:modId xmlns:p14="http://schemas.microsoft.com/office/powerpoint/2010/main" val="833599616"/>
              </p:ext>
            </p:extLst>
          </p:nvPr>
        </p:nvGraphicFramePr>
        <p:xfrm>
          <a:off x="3160623" y="4025042"/>
          <a:ext cx="7185160" cy="622300"/>
        </p:xfrm>
        <a:graphic>
          <a:graphicData uri="http://schemas.openxmlformats.org/presentationml/2006/ole">
            <mc:AlternateContent xmlns:mc="http://schemas.openxmlformats.org/markup-compatibility/2006">
              <mc:Choice xmlns:v="urn:schemas-microsoft-com:vml" Requires="v">
                <p:oleObj spid="_x0000_s14402" name="Equation" r:id="rId3" imgW="4127400" imgH="228600" progId="Equation.DSMT4">
                  <p:embed/>
                </p:oleObj>
              </mc:Choice>
              <mc:Fallback>
                <p:oleObj name="Equation" r:id="rId3" imgW="4127400" imgH="228600" progId="Equation.DSMT4">
                  <p:embed/>
                  <p:pic>
                    <p:nvPicPr>
                      <p:cNvPr id="6" name="Objeto 5"/>
                      <p:cNvPicPr/>
                      <p:nvPr/>
                    </p:nvPicPr>
                    <p:blipFill>
                      <a:blip r:embed="rId4"/>
                      <a:stretch>
                        <a:fillRect/>
                      </a:stretch>
                    </p:blipFill>
                    <p:spPr>
                      <a:xfrm>
                        <a:off x="3160623" y="4025042"/>
                        <a:ext cx="7185160" cy="622300"/>
                      </a:xfrm>
                      <a:prstGeom prst="rect">
                        <a:avLst/>
                      </a:prstGeom>
                    </p:spPr>
                  </p:pic>
                </p:oleObj>
              </mc:Fallback>
            </mc:AlternateContent>
          </a:graphicData>
        </a:graphic>
      </p:graphicFrame>
    </p:spTree>
    <p:extLst>
      <p:ext uri="{BB962C8B-B14F-4D97-AF65-F5344CB8AC3E}">
        <p14:creationId xmlns:p14="http://schemas.microsoft.com/office/powerpoint/2010/main" val="1679084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Polinomio de grado 3 de las diferencias divididas de Newton</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algn="just"/>
            <a:r>
              <a:rPr lang="es-MX" dirty="0"/>
              <a:t>Por lo anterior, </a:t>
            </a:r>
            <a:r>
              <a:rPr lang="es-MX" b="1" dirty="0">
                <a:effectLst>
                  <a:outerShdw blurRad="38100" dist="38100" dir="2700000" algn="tl">
                    <a:srgbClr val="000000">
                      <a:alpha val="43137"/>
                    </a:srgbClr>
                  </a:outerShdw>
                </a:effectLst>
              </a:rPr>
              <a:t>el polinomio de interpolación que usa diferencias divididas de Newton</a:t>
            </a:r>
            <a:r>
              <a:rPr lang="es-MX" dirty="0"/>
              <a:t> para cualquier valor de </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x </a:t>
            </a:r>
            <a:r>
              <a:rPr lang="es-MX" altLang="es-MX" dirty="0">
                <a:solidFill>
                  <a:schemeClr val="tx1"/>
                </a:solidFill>
                <a:latin typeface="Arial" panose="020B0604020202020204" pitchFamily="34" charset="0"/>
                <a:ea typeface="Calibri" panose="020F0502020204030204" pitchFamily="34" charset="0"/>
              </a:rPr>
              <a:t>ϵ</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s-MX" altLang="es-MX"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x</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0</a:t>
            </a:r>
            <a:r>
              <a:rPr lang="es-MX" altLang="es-MX"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,x</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3</a:t>
            </a:r>
            <a:r>
              <a:rPr lang="es-MX" altLang="es-MX"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siendo de grado </a:t>
            </a:r>
            <a:r>
              <a:rPr lang="es-MX" altLang="es-MX"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3 </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queda expresado como:</a:t>
            </a:r>
          </a:p>
          <a:p>
            <a:endParaRPr lang="es-MX" dirty="0" smtClean="0"/>
          </a:p>
          <a:p>
            <a:endParaRPr lang="es-MX" dirty="0"/>
          </a:p>
          <a:p>
            <a:endParaRPr lang="es-MX" dirty="0" smtClean="0"/>
          </a:p>
        </p:txBody>
      </p:sp>
      <p:graphicFrame>
        <p:nvGraphicFramePr>
          <p:cNvPr id="4" name="Objeto 3"/>
          <p:cNvGraphicFramePr>
            <a:graphicFrameLocks noChangeAspect="1"/>
          </p:cNvGraphicFramePr>
          <p:nvPr>
            <p:extLst>
              <p:ext uri="{D42A27DB-BD31-4B8C-83A1-F6EECF244321}">
                <p14:modId xmlns:p14="http://schemas.microsoft.com/office/powerpoint/2010/main" val="3453267815"/>
              </p:ext>
            </p:extLst>
          </p:nvPr>
        </p:nvGraphicFramePr>
        <p:xfrm>
          <a:off x="3144838" y="3601723"/>
          <a:ext cx="7175500" cy="420688"/>
        </p:xfrm>
        <a:graphic>
          <a:graphicData uri="http://schemas.openxmlformats.org/presentationml/2006/ole">
            <mc:AlternateContent xmlns:mc="http://schemas.openxmlformats.org/markup-compatibility/2006">
              <mc:Choice xmlns:v="urn:schemas-microsoft-com:vml" Requires="v">
                <p:oleObj spid="_x0000_s15426" name="Equation" r:id="rId3" imgW="4863960" imgH="228600" progId="Equation.DSMT4">
                  <p:embed/>
                </p:oleObj>
              </mc:Choice>
              <mc:Fallback>
                <p:oleObj name="Equation" r:id="rId3" imgW="4863960" imgH="228600" progId="Equation.DSMT4">
                  <p:embed/>
                  <p:pic>
                    <p:nvPicPr>
                      <p:cNvPr id="4" name="Objeto 3"/>
                      <p:cNvPicPr/>
                      <p:nvPr/>
                    </p:nvPicPr>
                    <p:blipFill>
                      <a:blip r:embed="rId4"/>
                      <a:stretch>
                        <a:fillRect/>
                      </a:stretch>
                    </p:blipFill>
                    <p:spPr>
                      <a:xfrm>
                        <a:off x="3144838" y="3601723"/>
                        <a:ext cx="7175500" cy="420688"/>
                      </a:xfrm>
                      <a:prstGeom prst="rect">
                        <a:avLst/>
                      </a:prstGeom>
                    </p:spPr>
                  </p:pic>
                </p:oleObj>
              </mc:Fallback>
            </mc:AlternateContent>
          </a:graphicData>
        </a:graphic>
      </p:graphicFrame>
    </p:spTree>
    <p:extLst>
      <p:ext uri="{BB962C8B-B14F-4D97-AF65-F5344CB8AC3E}">
        <p14:creationId xmlns:p14="http://schemas.microsoft.com/office/powerpoint/2010/main" val="2657707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Resultado</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algn="just"/>
            <a:r>
              <a:rPr lang="es-MX" dirty="0" smtClean="0"/>
              <a:t>La deformación que sufriría el resorte cuando se le hubiese aplicado una fuerza de 3.5 </a:t>
            </a:r>
            <a:r>
              <a:rPr lang="es-MX" dirty="0" err="1" smtClean="0"/>
              <a:t>kN</a:t>
            </a:r>
            <a:r>
              <a:rPr lang="es-MX" dirty="0" smtClean="0"/>
              <a:t>, se obtiene al </a:t>
            </a:r>
            <a:r>
              <a:rPr lang="es-MX" b="1" dirty="0" smtClean="0"/>
              <a:t>substituir el valor de x = 3.5 en el polinomio de las diferencias divididas de Newton</a:t>
            </a:r>
            <a:r>
              <a:rPr lang="es-MX" dirty="0" smtClean="0"/>
              <a:t>, se obtuvo anteriormente.</a:t>
            </a:r>
          </a:p>
          <a:p>
            <a:endParaRPr lang="es-MX" dirty="0"/>
          </a:p>
          <a:p>
            <a:endParaRPr lang="es-MX" dirty="0"/>
          </a:p>
        </p:txBody>
      </p:sp>
      <p:graphicFrame>
        <p:nvGraphicFramePr>
          <p:cNvPr id="4" name="Objeto 3"/>
          <p:cNvGraphicFramePr>
            <a:graphicFrameLocks noChangeAspect="1"/>
          </p:cNvGraphicFramePr>
          <p:nvPr>
            <p:extLst>
              <p:ext uri="{D42A27DB-BD31-4B8C-83A1-F6EECF244321}">
                <p14:modId xmlns:p14="http://schemas.microsoft.com/office/powerpoint/2010/main" val="3402947898"/>
              </p:ext>
            </p:extLst>
          </p:nvPr>
        </p:nvGraphicFramePr>
        <p:xfrm>
          <a:off x="2317750" y="3429000"/>
          <a:ext cx="9047163" cy="490538"/>
        </p:xfrm>
        <a:graphic>
          <a:graphicData uri="http://schemas.openxmlformats.org/presentationml/2006/ole">
            <mc:AlternateContent xmlns:mc="http://schemas.openxmlformats.org/markup-compatibility/2006">
              <mc:Choice xmlns:v="urn:schemas-microsoft-com:vml" Requires="v">
                <p:oleObj spid="_x0000_s16514" name="Equation" r:id="rId3" imgW="5587920" imgH="228600" progId="Equation.DSMT4">
                  <p:embed/>
                </p:oleObj>
              </mc:Choice>
              <mc:Fallback>
                <p:oleObj name="Equation" r:id="rId3" imgW="5587920" imgH="228600" progId="Equation.DSMT4">
                  <p:embed/>
                  <p:pic>
                    <p:nvPicPr>
                      <p:cNvPr id="4" name="Objeto 3"/>
                      <p:cNvPicPr/>
                      <p:nvPr/>
                    </p:nvPicPr>
                    <p:blipFill>
                      <a:blip r:embed="rId4"/>
                      <a:stretch>
                        <a:fillRect/>
                      </a:stretch>
                    </p:blipFill>
                    <p:spPr>
                      <a:xfrm>
                        <a:off x="2317750" y="3429000"/>
                        <a:ext cx="9047163" cy="490538"/>
                      </a:xfrm>
                      <a:prstGeom prst="rect">
                        <a:avLst/>
                      </a:prstGeom>
                    </p:spPr>
                  </p:pic>
                </p:oleObj>
              </mc:Fallback>
            </mc:AlternateContent>
          </a:graphicData>
        </a:graphic>
      </p:graphicFrame>
      <p:graphicFrame>
        <p:nvGraphicFramePr>
          <p:cNvPr id="5" name="Objeto 4"/>
          <p:cNvGraphicFramePr>
            <a:graphicFrameLocks noChangeAspect="1"/>
          </p:cNvGraphicFramePr>
          <p:nvPr>
            <p:extLst>
              <p:ext uri="{D42A27DB-BD31-4B8C-83A1-F6EECF244321}">
                <p14:modId xmlns:p14="http://schemas.microsoft.com/office/powerpoint/2010/main" val="65223009"/>
              </p:ext>
            </p:extLst>
          </p:nvPr>
        </p:nvGraphicFramePr>
        <p:xfrm>
          <a:off x="3748088" y="4476750"/>
          <a:ext cx="3025775" cy="622300"/>
        </p:xfrm>
        <a:graphic>
          <a:graphicData uri="http://schemas.openxmlformats.org/presentationml/2006/ole">
            <mc:AlternateContent xmlns:mc="http://schemas.openxmlformats.org/markup-compatibility/2006">
              <mc:Choice xmlns:v="urn:schemas-microsoft-com:vml" Requires="v">
                <p:oleObj spid="_x0000_s16515" name="Equation" r:id="rId5" imgW="1257120" imgH="228600" progId="Equation.DSMT4">
                  <p:embed/>
                </p:oleObj>
              </mc:Choice>
              <mc:Fallback>
                <p:oleObj name="Equation" r:id="rId5" imgW="1257120" imgH="228600" progId="Equation.DSMT4">
                  <p:embed/>
                  <p:pic>
                    <p:nvPicPr>
                      <p:cNvPr id="5" name="Objeto 4"/>
                      <p:cNvPicPr/>
                      <p:nvPr/>
                    </p:nvPicPr>
                    <p:blipFill>
                      <a:blip r:embed="rId6"/>
                      <a:stretch>
                        <a:fillRect/>
                      </a:stretch>
                    </p:blipFill>
                    <p:spPr>
                      <a:xfrm>
                        <a:off x="3748088" y="4476750"/>
                        <a:ext cx="3025775" cy="622300"/>
                      </a:xfrm>
                      <a:prstGeom prst="rect">
                        <a:avLst/>
                      </a:prstGeom>
                      <a:ln w="38100">
                        <a:solidFill>
                          <a:srgbClr val="FF0000"/>
                        </a:solidFill>
                      </a:ln>
                    </p:spPr>
                  </p:pic>
                </p:oleObj>
              </mc:Fallback>
            </mc:AlternateContent>
          </a:graphicData>
        </a:graphic>
      </p:graphicFrame>
    </p:spTree>
    <p:extLst>
      <p:ext uri="{BB962C8B-B14F-4D97-AF65-F5344CB8AC3E}">
        <p14:creationId xmlns:p14="http://schemas.microsoft.com/office/powerpoint/2010/main" val="795530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59726" y="2055223"/>
            <a:ext cx="8821783" cy="1938992"/>
          </a:xfrm>
          <a:prstGeom prst="rect">
            <a:avLst/>
          </a:prstGeom>
          <a:noFill/>
        </p:spPr>
        <p:txBody>
          <a:bodyPr wrap="square" rtlCol="0">
            <a:spAutoFit/>
          </a:bodyPr>
          <a:lstStyle/>
          <a:p>
            <a:pPr algn="ctr"/>
            <a:r>
              <a:rPr lang="es-MX" sz="4000" b="1" dirty="0" smtClean="0">
                <a:solidFill>
                  <a:srgbClr val="0070C0"/>
                </a:solidFill>
                <a:effectLst>
                  <a:outerShdw blurRad="38100" dist="38100" dir="2700000" algn="tl">
                    <a:srgbClr val="000000">
                      <a:alpha val="43137"/>
                    </a:srgbClr>
                  </a:outerShdw>
                </a:effectLst>
              </a:rPr>
              <a:t>CÁLCULO DE LA DEFORMACIÓN DEL RESORTE CON OTRO POLINOMIO DE GRADO 3</a:t>
            </a:r>
            <a:endParaRPr lang="es-MX" sz="4000" b="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115788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b="1" dirty="0" smtClean="0">
                <a:effectLst>
                  <a:outerShdw blurRad="38100" dist="38100" dir="2700000" algn="tl">
                    <a:srgbClr val="000000">
                      <a:alpha val="43137"/>
                    </a:srgbClr>
                  </a:outerShdw>
                </a:effectLst>
              </a:rPr>
              <a:t>Matriz triangular inferior</a:t>
            </a:r>
            <a:br>
              <a:rPr lang="es-MX" b="1" dirty="0" smtClean="0">
                <a:effectLst>
                  <a:outerShdw blurRad="38100" dist="38100" dir="2700000" algn="tl">
                    <a:srgbClr val="000000">
                      <a:alpha val="43137"/>
                    </a:srgbClr>
                  </a:outerShdw>
                </a:effectLst>
              </a:rPr>
            </a:br>
            <a:endParaRPr lang="es-MX" b="1" dirty="0">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2454470895"/>
              </p:ext>
            </p:extLst>
          </p:nvPr>
        </p:nvGraphicFramePr>
        <p:xfrm>
          <a:off x="2319382" y="2339460"/>
          <a:ext cx="8128001" cy="2225040"/>
        </p:xfrm>
        <a:graphic>
          <a:graphicData uri="http://schemas.openxmlformats.org/drawingml/2006/table">
            <a:tbl>
              <a:tblPr firstRow="1" bandRow="1">
                <a:tableStyleId>{93296810-A885-4BE3-A3E7-6D5BEEA58F35}</a:tableStyleId>
              </a:tblPr>
              <a:tblGrid>
                <a:gridCol w="1161143">
                  <a:extLst>
                    <a:ext uri="{9D8B030D-6E8A-4147-A177-3AD203B41FA5}">
                      <a16:colId xmlns:a16="http://schemas.microsoft.com/office/drawing/2014/main" val="1151941693"/>
                    </a:ext>
                  </a:extLst>
                </a:gridCol>
                <a:gridCol w="1161143">
                  <a:extLst>
                    <a:ext uri="{9D8B030D-6E8A-4147-A177-3AD203B41FA5}">
                      <a16:colId xmlns:a16="http://schemas.microsoft.com/office/drawing/2014/main" val="3029070463"/>
                    </a:ext>
                  </a:extLst>
                </a:gridCol>
                <a:gridCol w="1161143">
                  <a:extLst>
                    <a:ext uri="{9D8B030D-6E8A-4147-A177-3AD203B41FA5}">
                      <a16:colId xmlns:a16="http://schemas.microsoft.com/office/drawing/2014/main" val="3538107130"/>
                    </a:ext>
                  </a:extLst>
                </a:gridCol>
                <a:gridCol w="1161143">
                  <a:extLst>
                    <a:ext uri="{9D8B030D-6E8A-4147-A177-3AD203B41FA5}">
                      <a16:colId xmlns:a16="http://schemas.microsoft.com/office/drawing/2014/main" val="3367001303"/>
                    </a:ext>
                  </a:extLst>
                </a:gridCol>
                <a:gridCol w="1161143">
                  <a:extLst>
                    <a:ext uri="{9D8B030D-6E8A-4147-A177-3AD203B41FA5}">
                      <a16:colId xmlns:a16="http://schemas.microsoft.com/office/drawing/2014/main" val="240330488"/>
                    </a:ext>
                  </a:extLst>
                </a:gridCol>
                <a:gridCol w="1161143">
                  <a:extLst>
                    <a:ext uri="{9D8B030D-6E8A-4147-A177-3AD203B41FA5}">
                      <a16:colId xmlns:a16="http://schemas.microsoft.com/office/drawing/2014/main" val="4227811253"/>
                    </a:ext>
                  </a:extLst>
                </a:gridCol>
                <a:gridCol w="1161143">
                  <a:extLst>
                    <a:ext uri="{9D8B030D-6E8A-4147-A177-3AD203B41FA5}">
                      <a16:colId xmlns:a16="http://schemas.microsoft.com/office/drawing/2014/main" val="2272716839"/>
                    </a:ext>
                  </a:extLst>
                </a:gridCol>
              </a:tblGrid>
              <a:tr h="370840">
                <a:tc>
                  <a:txBody>
                    <a:bodyPr/>
                    <a:lstStyle/>
                    <a:p>
                      <a:pPr algn="ctr"/>
                      <a:r>
                        <a:rPr lang="es-MX" dirty="0" smtClean="0"/>
                        <a:t>i</a:t>
                      </a:r>
                      <a:endParaRPr lang="es-MX" dirty="0"/>
                    </a:p>
                  </a:txBody>
                  <a:tcPr>
                    <a:solidFill>
                      <a:srgbClr val="00B0F0"/>
                    </a:solidFill>
                  </a:tcPr>
                </a:tc>
                <a:tc>
                  <a:txBody>
                    <a:bodyPr/>
                    <a:lstStyle/>
                    <a:p>
                      <a:pPr algn="ctr"/>
                      <a:r>
                        <a:rPr lang="es-MX" dirty="0" smtClean="0"/>
                        <a:t>xi</a:t>
                      </a:r>
                      <a:endParaRPr lang="es-MX" dirty="0"/>
                    </a:p>
                  </a:txBody>
                  <a:tcPr>
                    <a:solidFill>
                      <a:srgbClr val="00B0F0"/>
                    </a:solidFill>
                  </a:tcPr>
                </a:tc>
                <a:tc>
                  <a:txBody>
                    <a:bodyPr/>
                    <a:lstStyle/>
                    <a:p>
                      <a:pPr algn="ctr"/>
                      <a:r>
                        <a:rPr lang="es-MX" dirty="0" smtClean="0"/>
                        <a:t>f(xi)</a:t>
                      </a:r>
                      <a:endParaRPr lang="es-MX" dirty="0"/>
                    </a:p>
                  </a:txBody>
                  <a:tcPr>
                    <a:solidFill>
                      <a:srgbClr val="00B0F0"/>
                    </a:solidFill>
                  </a:tcPr>
                </a:tc>
                <a:tc>
                  <a:txBody>
                    <a:bodyPr/>
                    <a:lstStyle/>
                    <a:p>
                      <a:pPr algn="ctr"/>
                      <a:r>
                        <a:rPr lang="es-MX" dirty="0" smtClean="0"/>
                        <a:t>1°DD</a:t>
                      </a:r>
                      <a:endParaRPr lang="es-MX" dirty="0"/>
                    </a:p>
                  </a:txBody>
                  <a:tcPr>
                    <a:solidFill>
                      <a:srgbClr val="00B0F0"/>
                    </a:solidFill>
                  </a:tcPr>
                </a:tc>
                <a:tc>
                  <a:txBody>
                    <a:bodyPr/>
                    <a:lstStyle/>
                    <a:p>
                      <a:pPr algn="ctr"/>
                      <a:r>
                        <a:rPr lang="es-MX" dirty="0" smtClean="0"/>
                        <a:t>2°DD</a:t>
                      </a:r>
                      <a:endParaRPr lang="es-MX" dirty="0"/>
                    </a:p>
                  </a:txBody>
                  <a:tcPr>
                    <a:solidFill>
                      <a:srgbClr val="00B0F0"/>
                    </a:solidFill>
                  </a:tcPr>
                </a:tc>
                <a:tc>
                  <a:txBody>
                    <a:bodyPr/>
                    <a:lstStyle/>
                    <a:p>
                      <a:pPr algn="ctr"/>
                      <a:r>
                        <a:rPr lang="es-MX" dirty="0" smtClean="0"/>
                        <a:t>3°DD</a:t>
                      </a:r>
                      <a:endParaRPr lang="es-MX" dirty="0"/>
                    </a:p>
                  </a:txBody>
                  <a:tcPr>
                    <a:solidFill>
                      <a:srgbClr val="00B0F0"/>
                    </a:solidFill>
                  </a:tcPr>
                </a:tc>
                <a:tc>
                  <a:txBody>
                    <a:bodyPr/>
                    <a:lstStyle/>
                    <a:p>
                      <a:pPr algn="ctr"/>
                      <a:r>
                        <a:rPr lang="es-MX" dirty="0" smtClean="0"/>
                        <a:t>4°DD</a:t>
                      </a:r>
                      <a:endParaRPr lang="es-MX" dirty="0"/>
                    </a:p>
                  </a:txBody>
                  <a:tcPr>
                    <a:solidFill>
                      <a:srgbClr val="00B0F0"/>
                    </a:solidFill>
                  </a:tcPr>
                </a:tc>
                <a:extLst>
                  <a:ext uri="{0D108BD9-81ED-4DB2-BD59-A6C34878D82A}">
                    <a16:rowId xmlns:a16="http://schemas.microsoft.com/office/drawing/2014/main" val="1265673899"/>
                  </a:ext>
                </a:extLst>
              </a:tr>
              <a:tr h="370840">
                <a:tc>
                  <a:txBody>
                    <a:bodyPr/>
                    <a:lstStyle/>
                    <a:p>
                      <a:pPr algn="ctr"/>
                      <a:r>
                        <a:rPr lang="es-MX" dirty="0" smtClean="0"/>
                        <a:t>0</a:t>
                      </a:r>
                      <a:endParaRPr lang="es-MX" dirty="0"/>
                    </a:p>
                  </a:txBody>
                  <a:tcPr>
                    <a:solidFill>
                      <a:srgbClr val="00B0F0"/>
                    </a:solidFill>
                  </a:tcPr>
                </a:tc>
                <a:tc>
                  <a:txBody>
                    <a:bodyPr/>
                    <a:lstStyle/>
                    <a:p>
                      <a:pPr algn="ctr"/>
                      <a:r>
                        <a:rPr lang="es-MX" dirty="0" smtClean="0"/>
                        <a:t>1</a:t>
                      </a:r>
                      <a:endParaRPr lang="es-MX" dirty="0"/>
                    </a:p>
                  </a:txBody>
                  <a:tcPr>
                    <a:solidFill>
                      <a:srgbClr val="00B0F0"/>
                    </a:solidFill>
                  </a:tcPr>
                </a:tc>
                <a:tc>
                  <a:txBody>
                    <a:bodyPr/>
                    <a:lstStyle/>
                    <a:p>
                      <a:pPr algn="ctr"/>
                      <a:r>
                        <a:rPr lang="es-MX" dirty="0" smtClean="0"/>
                        <a:t>2</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992172757"/>
                  </a:ext>
                </a:extLst>
              </a:tr>
              <a:tr h="370840">
                <a:tc>
                  <a:txBody>
                    <a:bodyPr/>
                    <a:lstStyle/>
                    <a:p>
                      <a:pPr algn="ctr"/>
                      <a:r>
                        <a:rPr lang="es-MX" dirty="0" smtClean="0"/>
                        <a:t>1</a:t>
                      </a:r>
                      <a:endParaRPr lang="es-MX" dirty="0"/>
                    </a:p>
                  </a:txBody>
                  <a:tcPr>
                    <a:solidFill>
                      <a:srgbClr val="00B0F0"/>
                    </a:solidFill>
                  </a:tcPr>
                </a:tc>
                <a:tc>
                  <a:txBody>
                    <a:bodyPr/>
                    <a:lstStyle/>
                    <a:p>
                      <a:pPr algn="ctr"/>
                      <a:r>
                        <a:rPr lang="es-MX" dirty="0" smtClean="0"/>
                        <a:t>2</a:t>
                      </a:r>
                      <a:endParaRPr lang="es-MX" dirty="0"/>
                    </a:p>
                  </a:txBody>
                  <a:tcPr>
                    <a:solidFill>
                      <a:srgbClr val="00B0F0"/>
                    </a:solidFill>
                  </a:tcPr>
                </a:tc>
                <a:tc>
                  <a:txBody>
                    <a:bodyPr/>
                    <a:lstStyle/>
                    <a:p>
                      <a:pPr algn="ctr"/>
                      <a:r>
                        <a:rPr lang="es-MX" dirty="0" smtClean="0"/>
                        <a:t>5</a:t>
                      </a:r>
                      <a:endParaRPr lang="es-MX" dirty="0"/>
                    </a:p>
                  </a:txBody>
                  <a:tcPr>
                    <a:solidFill>
                      <a:srgbClr val="00B0F0"/>
                    </a:solidFill>
                  </a:tcPr>
                </a:tc>
                <a:tc>
                  <a:txBody>
                    <a:bodyPr/>
                    <a:lstStyle/>
                    <a:p>
                      <a:pPr algn="ctr"/>
                      <a:r>
                        <a:rPr lang="es-MX" dirty="0" smtClean="0"/>
                        <a:t>3.0000</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844970633"/>
                  </a:ext>
                </a:extLst>
              </a:tr>
              <a:tr h="370840">
                <a:tc>
                  <a:txBody>
                    <a:bodyPr/>
                    <a:lstStyle/>
                    <a:p>
                      <a:pPr algn="ctr"/>
                      <a:r>
                        <a:rPr lang="es-MX" dirty="0" smtClean="0"/>
                        <a:t>2</a:t>
                      </a:r>
                      <a:endParaRPr lang="es-MX" dirty="0"/>
                    </a:p>
                  </a:txBody>
                  <a:tcPr>
                    <a:solidFill>
                      <a:srgbClr val="00B0F0"/>
                    </a:solidFill>
                  </a:tcPr>
                </a:tc>
                <a:tc>
                  <a:txBody>
                    <a:bodyPr/>
                    <a:lstStyle/>
                    <a:p>
                      <a:pPr algn="ctr"/>
                      <a:r>
                        <a:rPr lang="es-MX" dirty="0" smtClean="0"/>
                        <a:t>3</a:t>
                      </a:r>
                      <a:endParaRPr lang="es-MX" dirty="0"/>
                    </a:p>
                  </a:txBody>
                  <a:tcPr>
                    <a:solidFill>
                      <a:srgbClr val="00B0F0"/>
                    </a:solidFill>
                  </a:tcPr>
                </a:tc>
                <a:tc>
                  <a:txBody>
                    <a:bodyPr/>
                    <a:lstStyle/>
                    <a:p>
                      <a:pPr algn="ctr"/>
                      <a:r>
                        <a:rPr lang="es-MX" dirty="0" smtClean="0"/>
                        <a:t>8</a:t>
                      </a:r>
                      <a:endParaRPr lang="es-MX" dirty="0"/>
                    </a:p>
                  </a:txBody>
                  <a:tcPr>
                    <a:solidFill>
                      <a:srgbClr val="00B0F0"/>
                    </a:solidFill>
                  </a:tcPr>
                </a:tc>
                <a:tc>
                  <a:txBody>
                    <a:bodyPr/>
                    <a:lstStyle/>
                    <a:p>
                      <a:pPr algn="ctr"/>
                      <a:r>
                        <a:rPr lang="es-MX" dirty="0" smtClean="0"/>
                        <a:t>3.0000</a:t>
                      </a:r>
                      <a:endParaRPr lang="es-MX" dirty="0"/>
                    </a:p>
                  </a:txBody>
                  <a:tcPr>
                    <a:solidFill>
                      <a:srgbClr val="00B0F0"/>
                    </a:solidFill>
                  </a:tcPr>
                </a:tc>
                <a:tc>
                  <a:txBody>
                    <a:bodyPr/>
                    <a:lstStyle/>
                    <a:p>
                      <a:pPr algn="ctr"/>
                      <a:r>
                        <a:rPr lang="es-MX" dirty="0" smtClean="0"/>
                        <a:t>0.0000</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3567074700"/>
                  </a:ext>
                </a:extLst>
              </a:tr>
              <a:tr h="370840">
                <a:tc>
                  <a:txBody>
                    <a:bodyPr/>
                    <a:lstStyle/>
                    <a:p>
                      <a:pPr algn="ctr"/>
                      <a:r>
                        <a:rPr lang="es-MX" dirty="0" smtClean="0"/>
                        <a:t>3</a:t>
                      </a:r>
                      <a:endParaRPr lang="es-MX" dirty="0"/>
                    </a:p>
                  </a:txBody>
                  <a:tcPr>
                    <a:solidFill>
                      <a:srgbClr val="00B0F0"/>
                    </a:solidFill>
                  </a:tcPr>
                </a:tc>
                <a:tc>
                  <a:txBody>
                    <a:bodyPr/>
                    <a:lstStyle/>
                    <a:p>
                      <a:pPr algn="ctr"/>
                      <a:r>
                        <a:rPr lang="es-MX" dirty="0" smtClean="0"/>
                        <a:t>4</a:t>
                      </a:r>
                      <a:endParaRPr lang="es-MX" dirty="0"/>
                    </a:p>
                  </a:txBody>
                  <a:tcPr>
                    <a:solidFill>
                      <a:srgbClr val="00B0F0"/>
                    </a:solidFill>
                  </a:tcPr>
                </a:tc>
                <a:tc>
                  <a:txBody>
                    <a:bodyPr/>
                    <a:lstStyle/>
                    <a:p>
                      <a:pPr algn="ctr"/>
                      <a:r>
                        <a:rPr lang="es-MX" dirty="0" smtClean="0"/>
                        <a:t>10</a:t>
                      </a:r>
                      <a:endParaRPr lang="es-MX" dirty="0"/>
                    </a:p>
                  </a:txBody>
                  <a:tcPr>
                    <a:solidFill>
                      <a:srgbClr val="00B0F0"/>
                    </a:solidFill>
                  </a:tcPr>
                </a:tc>
                <a:tc>
                  <a:txBody>
                    <a:bodyPr/>
                    <a:lstStyle/>
                    <a:p>
                      <a:pPr algn="ctr"/>
                      <a:r>
                        <a:rPr lang="es-MX" dirty="0" smtClean="0"/>
                        <a:t>2.0000</a:t>
                      </a:r>
                      <a:endParaRPr lang="es-MX" dirty="0"/>
                    </a:p>
                  </a:txBody>
                  <a:tcPr>
                    <a:solidFill>
                      <a:srgbClr val="00B0F0"/>
                    </a:solidFill>
                  </a:tcPr>
                </a:tc>
                <a:tc>
                  <a:txBody>
                    <a:bodyPr/>
                    <a:lstStyle/>
                    <a:p>
                      <a:pPr algn="ctr"/>
                      <a:r>
                        <a:rPr lang="es-MX" dirty="0" smtClean="0"/>
                        <a:t>-0.5000</a:t>
                      </a:r>
                      <a:endParaRPr lang="es-MX" dirty="0"/>
                    </a:p>
                  </a:txBody>
                  <a:tcPr>
                    <a:solidFill>
                      <a:srgbClr val="00B0F0"/>
                    </a:solidFill>
                  </a:tcPr>
                </a:tc>
                <a:tc>
                  <a:txBody>
                    <a:bodyPr/>
                    <a:lstStyle/>
                    <a:p>
                      <a:pPr algn="ctr"/>
                      <a:r>
                        <a:rPr lang="es-MX" dirty="0" smtClean="0"/>
                        <a:t>-0.1667</a:t>
                      </a:r>
                      <a:endParaRPr lang="es-MX" dirty="0"/>
                    </a:p>
                  </a:txBody>
                  <a:tcPr>
                    <a:solidFill>
                      <a:srgbClr val="00B0F0"/>
                    </a:solidFill>
                  </a:tcPr>
                </a:tc>
                <a:tc>
                  <a:txBody>
                    <a:bodyPr/>
                    <a:lstStyle/>
                    <a:p>
                      <a:pPr algn="ctr"/>
                      <a:r>
                        <a:rPr lang="es-MX" dirty="0" smtClean="0"/>
                        <a:t>-</a:t>
                      </a:r>
                      <a:endParaRPr lang="es-MX" dirty="0"/>
                    </a:p>
                  </a:txBody>
                  <a:tcPr>
                    <a:solidFill>
                      <a:srgbClr val="00B0F0"/>
                    </a:solidFill>
                  </a:tcPr>
                </a:tc>
                <a:extLst>
                  <a:ext uri="{0D108BD9-81ED-4DB2-BD59-A6C34878D82A}">
                    <a16:rowId xmlns:a16="http://schemas.microsoft.com/office/drawing/2014/main" val="241173192"/>
                  </a:ext>
                </a:extLst>
              </a:tr>
              <a:tr h="370840">
                <a:tc>
                  <a:txBody>
                    <a:bodyPr/>
                    <a:lstStyle/>
                    <a:p>
                      <a:pPr algn="ctr"/>
                      <a:r>
                        <a:rPr lang="es-MX" dirty="0" smtClean="0"/>
                        <a:t>4</a:t>
                      </a:r>
                      <a:endParaRPr lang="es-MX" dirty="0"/>
                    </a:p>
                  </a:txBody>
                  <a:tcPr>
                    <a:solidFill>
                      <a:srgbClr val="00B0F0"/>
                    </a:solidFill>
                  </a:tcPr>
                </a:tc>
                <a:tc>
                  <a:txBody>
                    <a:bodyPr/>
                    <a:lstStyle/>
                    <a:p>
                      <a:pPr algn="ctr"/>
                      <a:r>
                        <a:rPr lang="es-MX" dirty="0" smtClean="0"/>
                        <a:t>5</a:t>
                      </a:r>
                      <a:endParaRPr lang="es-MX" dirty="0"/>
                    </a:p>
                  </a:txBody>
                  <a:tcPr>
                    <a:solidFill>
                      <a:srgbClr val="00B0F0"/>
                    </a:solidFill>
                  </a:tcPr>
                </a:tc>
                <a:tc>
                  <a:txBody>
                    <a:bodyPr/>
                    <a:lstStyle/>
                    <a:p>
                      <a:pPr algn="ctr"/>
                      <a:r>
                        <a:rPr lang="es-MX" dirty="0" smtClean="0"/>
                        <a:t>15</a:t>
                      </a:r>
                      <a:endParaRPr lang="es-MX" dirty="0"/>
                    </a:p>
                  </a:txBody>
                  <a:tcPr>
                    <a:solidFill>
                      <a:srgbClr val="00B0F0"/>
                    </a:solidFill>
                  </a:tcPr>
                </a:tc>
                <a:tc>
                  <a:txBody>
                    <a:bodyPr/>
                    <a:lstStyle/>
                    <a:p>
                      <a:pPr algn="ctr"/>
                      <a:r>
                        <a:rPr lang="es-MX" dirty="0" smtClean="0"/>
                        <a:t>5.0000</a:t>
                      </a:r>
                      <a:endParaRPr lang="es-MX" dirty="0"/>
                    </a:p>
                  </a:txBody>
                  <a:tcPr>
                    <a:solidFill>
                      <a:srgbClr val="00B0F0"/>
                    </a:solidFill>
                  </a:tcPr>
                </a:tc>
                <a:tc>
                  <a:txBody>
                    <a:bodyPr/>
                    <a:lstStyle/>
                    <a:p>
                      <a:pPr algn="ctr"/>
                      <a:r>
                        <a:rPr lang="es-MX" dirty="0" smtClean="0"/>
                        <a:t>1.5000</a:t>
                      </a:r>
                      <a:endParaRPr lang="es-MX" dirty="0"/>
                    </a:p>
                  </a:txBody>
                  <a:tcPr>
                    <a:solidFill>
                      <a:srgbClr val="00B0F0"/>
                    </a:solidFill>
                  </a:tcPr>
                </a:tc>
                <a:tc>
                  <a:txBody>
                    <a:bodyPr/>
                    <a:lstStyle/>
                    <a:p>
                      <a:pPr algn="ctr"/>
                      <a:r>
                        <a:rPr lang="es-MX" dirty="0" smtClean="0"/>
                        <a:t>0.6667</a:t>
                      </a:r>
                      <a:endParaRPr lang="es-MX" dirty="0"/>
                    </a:p>
                  </a:txBody>
                  <a:tcPr>
                    <a:solidFill>
                      <a:srgbClr val="00B0F0"/>
                    </a:solidFill>
                  </a:tcPr>
                </a:tc>
                <a:tc>
                  <a:txBody>
                    <a:bodyPr/>
                    <a:lstStyle/>
                    <a:p>
                      <a:pPr algn="ctr"/>
                      <a:r>
                        <a:rPr lang="es-MX" dirty="0" smtClean="0"/>
                        <a:t>0.2083</a:t>
                      </a:r>
                      <a:endParaRPr lang="es-MX" dirty="0"/>
                    </a:p>
                  </a:txBody>
                  <a:tcPr>
                    <a:solidFill>
                      <a:srgbClr val="00B0F0"/>
                    </a:solidFill>
                  </a:tcPr>
                </a:tc>
                <a:extLst>
                  <a:ext uri="{0D108BD9-81ED-4DB2-BD59-A6C34878D82A}">
                    <a16:rowId xmlns:a16="http://schemas.microsoft.com/office/drawing/2014/main" val="34287535"/>
                  </a:ext>
                </a:extLst>
              </a:tr>
            </a:tbl>
          </a:graphicData>
        </a:graphic>
      </p:graphicFrame>
      <p:sp>
        <p:nvSpPr>
          <p:cNvPr id="4" name="CuadroTexto 3"/>
          <p:cNvSpPr txBox="1"/>
          <p:nvPr/>
        </p:nvSpPr>
        <p:spPr>
          <a:xfrm>
            <a:off x="2200275" y="4972050"/>
            <a:ext cx="8247108" cy="369332"/>
          </a:xfrm>
          <a:prstGeom prst="rect">
            <a:avLst/>
          </a:prstGeom>
          <a:noFill/>
        </p:spPr>
        <p:txBody>
          <a:bodyPr wrap="square" rtlCol="0">
            <a:spAutoFit/>
          </a:bodyPr>
          <a:lstStyle/>
          <a:p>
            <a:pPr algn="just"/>
            <a:r>
              <a:rPr lang="es-MX" dirty="0"/>
              <a:t>Aquí se </a:t>
            </a:r>
            <a:r>
              <a:rPr lang="es-MX" dirty="0" smtClean="0"/>
              <a:t>indican </a:t>
            </a:r>
            <a:r>
              <a:rPr lang="es-MX" dirty="0"/>
              <a:t>los valores que se identifican como     ,    ,      y     .</a:t>
            </a:r>
          </a:p>
        </p:txBody>
      </p:sp>
      <p:sp>
        <p:nvSpPr>
          <p:cNvPr id="6" name="CuadroTexto 5"/>
          <p:cNvSpPr txBox="1"/>
          <p:nvPr/>
        </p:nvSpPr>
        <p:spPr>
          <a:xfrm>
            <a:off x="4825653" y="3089841"/>
            <a:ext cx="669463" cy="376173"/>
          </a:xfrm>
          <a:prstGeom prst="rect">
            <a:avLst/>
          </a:prstGeom>
          <a:noFill/>
          <a:ln w="38100">
            <a:solidFill>
              <a:srgbClr val="FF0000"/>
            </a:solidFill>
          </a:ln>
        </p:spPr>
        <p:txBody>
          <a:bodyPr wrap="square" rtlCol="0">
            <a:spAutoFit/>
          </a:bodyPr>
          <a:lstStyle/>
          <a:p>
            <a:endParaRPr lang="es-MX" dirty="0"/>
          </a:p>
        </p:txBody>
      </p:sp>
      <p:sp>
        <p:nvSpPr>
          <p:cNvPr id="7" name="CuadroTexto 6"/>
          <p:cNvSpPr txBox="1"/>
          <p:nvPr/>
        </p:nvSpPr>
        <p:spPr>
          <a:xfrm>
            <a:off x="5989097" y="3466014"/>
            <a:ext cx="794880" cy="376173"/>
          </a:xfrm>
          <a:prstGeom prst="rect">
            <a:avLst/>
          </a:prstGeom>
          <a:noFill/>
          <a:ln w="38100">
            <a:solidFill>
              <a:srgbClr val="FF0000"/>
            </a:solidFill>
          </a:ln>
        </p:spPr>
        <p:txBody>
          <a:bodyPr wrap="square" rtlCol="0">
            <a:spAutoFit/>
          </a:bodyPr>
          <a:lstStyle/>
          <a:p>
            <a:endParaRPr lang="es-MX" dirty="0"/>
          </a:p>
        </p:txBody>
      </p:sp>
      <p:sp>
        <p:nvSpPr>
          <p:cNvPr id="8" name="CuadroTexto 7"/>
          <p:cNvSpPr txBox="1"/>
          <p:nvPr/>
        </p:nvSpPr>
        <p:spPr>
          <a:xfrm>
            <a:off x="7177817" y="3842187"/>
            <a:ext cx="794880" cy="376173"/>
          </a:xfrm>
          <a:prstGeom prst="rect">
            <a:avLst/>
          </a:prstGeom>
          <a:noFill/>
          <a:ln w="38100">
            <a:solidFill>
              <a:srgbClr val="FF0000"/>
            </a:solidFill>
          </a:ln>
        </p:spPr>
        <p:txBody>
          <a:bodyPr wrap="square" rtlCol="0">
            <a:spAutoFit/>
          </a:bodyPr>
          <a:lstStyle/>
          <a:p>
            <a:endParaRPr lang="es-MX" dirty="0"/>
          </a:p>
        </p:txBody>
      </p:sp>
      <p:sp>
        <p:nvSpPr>
          <p:cNvPr id="9" name="CuadroTexto 8"/>
          <p:cNvSpPr txBox="1"/>
          <p:nvPr/>
        </p:nvSpPr>
        <p:spPr>
          <a:xfrm>
            <a:off x="8288159" y="4202624"/>
            <a:ext cx="794880" cy="376173"/>
          </a:xfrm>
          <a:prstGeom prst="rect">
            <a:avLst/>
          </a:prstGeom>
          <a:noFill/>
          <a:ln w="38100">
            <a:solidFill>
              <a:srgbClr val="FF0000"/>
            </a:solidFill>
          </a:ln>
        </p:spPr>
        <p:txBody>
          <a:bodyPr wrap="square" rtlCol="0">
            <a:spAutoFit/>
          </a:bodyPr>
          <a:lstStyle/>
          <a:p>
            <a:endParaRPr lang="es-MX" dirty="0"/>
          </a:p>
        </p:txBody>
      </p:sp>
      <p:graphicFrame>
        <p:nvGraphicFramePr>
          <p:cNvPr id="10" name="Objeto 9"/>
          <p:cNvGraphicFramePr>
            <a:graphicFrameLocks noChangeAspect="1"/>
          </p:cNvGraphicFramePr>
          <p:nvPr>
            <p:extLst>
              <p:ext uri="{D42A27DB-BD31-4B8C-83A1-F6EECF244321}">
                <p14:modId xmlns:p14="http://schemas.microsoft.com/office/powerpoint/2010/main" val="1570967971"/>
              </p:ext>
            </p:extLst>
          </p:nvPr>
        </p:nvGraphicFramePr>
        <p:xfrm>
          <a:off x="7988300" y="4916700"/>
          <a:ext cx="323850" cy="447675"/>
        </p:xfrm>
        <a:graphic>
          <a:graphicData uri="http://schemas.openxmlformats.org/presentationml/2006/ole">
            <mc:AlternateContent xmlns:mc="http://schemas.openxmlformats.org/markup-compatibility/2006">
              <mc:Choice xmlns:v="urn:schemas-microsoft-com:vml" Requires="v">
                <p:oleObj spid="_x0000_s19794" name="Equation" r:id="rId3" imgW="164880" imgH="228600" progId="Equation.DSMT4">
                  <p:embed/>
                </p:oleObj>
              </mc:Choice>
              <mc:Fallback>
                <p:oleObj name="Equation" r:id="rId3" imgW="164880" imgH="228600" progId="Equation.DSMT4">
                  <p:embed/>
                  <p:pic>
                    <p:nvPicPr>
                      <p:cNvPr id="26" name="Objeto 25"/>
                      <p:cNvPicPr/>
                      <p:nvPr/>
                    </p:nvPicPr>
                    <p:blipFill>
                      <a:blip r:embed="rId4"/>
                      <a:stretch>
                        <a:fillRect/>
                      </a:stretch>
                    </p:blipFill>
                    <p:spPr>
                      <a:xfrm>
                        <a:off x="7988300" y="4916700"/>
                        <a:ext cx="323850" cy="447675"/>
                      </a:xfrm>
                      <a:prstGeom prst="rect">
                        <a:avLst/>
                      </a:prstGeom>
                    </p:spPr>
                  </p:pic>
                </p:oleObj>
              </mc:Fallback>
            </mc:AlternateContent>
          </a:graphicData>
        </a:graphic>
      </p:graphicFrame>
      <p:graphicFrame>
        <p:nvGraphicFramePr>
          <p:cNvPr id="11" name="Objeto 10"/>
          <p:cNvGraphicFramePr>
            <a:graphicFrameLocks noChangeAspect="1"/>
          </p:cNvGraphicFramePr>
          <p:nvPr>
            <p:extLst>
              <p:ext uri="{D42A27DB-BD31-4B8C-83A1-F6EECF244321}">
                <p14:modId xmlns:p14="http://schemas.microsoft.com/office/powerpoint/2010/main" val="1207389176"/>
              </p:ext>
            </p:extLst>
          </p:nvPr>
        </p:nvGraphicFramePr>
        <p:xfrm>
          <a:off x="8323937" y="4916700"/>
          <a:ext cx="300037" cy="447675"/>
        </p:xfrm>
        <a:graphic>
          <a:graphicData uri="http://schemas.openxmlformats.org/presentationml/2006/ole">
            <mc:AlternateContent xmlns:mc="http://schemas.openxmlformats.org/markup-compatibility/2006">
              <mc:Choice xmlns:v="urn:schemas-microsoft-com:vml" Requires="v">
                <p:oleObj spid="_x0000_s19795" name="Equation" r:id="rId5" imgW="152280" imgH="228600" progId="Equation.DSMT4">
                  <p:embed/>
                </p:oleObj>
              </mc:Choice>
              <mc:Fallback>
                <p:oleObj name="Equation" r:id="rId5" imgW="152280" imgH="228600" progId="Equation.DSMT4">
                  <p:embed/>
                  <p:pic>
                    <p:nvPicPr>
                      <p:cNvPr id="27" name="Objeto 26"/>
                      <p:cNvPicPr/>
                      <p:nvPr/>
                    </p:nvPicPr>
                    <p:blipFill>
                      <a:blip r:embed="rId6"/>
                      <a:stretch>
                        <a:fillRect/>
                      </a:stretch>
                    </p:blipFill>
                    <p:spPr>
                      <a:xfrm>
                        <a:off x="8323937" y="4916700"/>
                        <a:ext cx="300037" cy="447675"/>
                      </a:xfrm>
                      <a:prstGeom prst="rect">
                        <a:avLst/>
                      </a:prstGeom>
                    </p:spPr>
                  </p:pic>
                </p:oleObj>
              </mc:Fallback>
            </mc:AlternateContent>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3240841917"/>
              </p:ext>
            </p:extLst>
          </p:nvPr>
        </p:nvGraphicFramePr>
        <p:xfrm>
          <a:off x="8654753" y="4916699"/>
          <a:ext cx="323850" cy="447675"/>
        </p:xfrm>
        <a:graphic>
          <a:graphicData uri="http://schemas.openxmlformats.org/presentationml/2006/ole">
            <mc:AlternateContent xmlns:mc="http://schemas.openxmlformats.org/markup-compatibility/2006">
              <mc:Choice xmlns:v="urn:schemas-microsoft-com:vml" Requires="v">
                <p:oleObj spid="_x0000_s19796" name="Equation" r:id="rId7" imgW="164880" imgH="228600" progId="Equation.DSMT4">
                  <p:embed/>
                </p:oleObj>
              </mc:Choice>
              <mc:Fallback>
                <p:oleObj name="Equation" r:id="rId7" imgW="164880" imgH="228600" progId="Equation.DSMT4">
                  <p:embed/>
                  <p:pic>
                    <p:nvPicPr>
                      <p:cNvPr id="28" name="Objeto 27"/>
                      <p:cNvPicPr/>
                      <p:nvPr/>
                    </p:nvPicPr>
                    <p:blipFill>
                      <a:blip r:embed="rId8"/>
                      <a:stretch>
                        <a:fillRect/>
                      </a:stretch>
                    </p:blipFill>
                    <p:spPr>
                      <a:xfrm>
                        <a:off x="8654753" y="4916699"/>
                        <a:ext cx="323850" cy="447675"/>
                      </a:xfrm>
                      <a:prstGeom prst="rect">
                        <a:avLst/>
                      </a:prstGeom>
                    </p:spPr>
                  </p:pic>
                </p:oleObj>
              </mc:Fallback>
            </mc:AlternateContent>
          </a:graphicData>
        </a:graphic>
      </p:graphicFrame>
      <p:graphicFrame>
        <p:nvGraphicFramePr>
          <p:cNvPr id="13" name="Objeto 12"/>
          <p:cNvGraphicFramePr>
            <a:graphicFrameLocks noChangeAspect="1"/>
          </p:cNvGraphicFramePr>
          <p:nvPr>
            <p:extLst>
              <p:ext uri="{D42A27DB-BD31-4B8C-83A1-F6EECF244321}">
                <p14:modId xmlns:p14="http://schemas.microsoft.com/office/powerpoint/2010/main" val="2444526421"/>
              </p:ext>
            </p:extLst>
          </p:nvPr>
        </p:nvGraphicFramePr>
        <p:xfrm>
          <a:off x="9200972" y="4916700"/>
          <a:ext cx="323850" cy="447675"/>
        </p:xfrm>
        <a:graphic>
          <a:graphicData uri="http://schemas.openxmlformats.org/presentationml/2006/ole">
            <mc:AlternateContent xmlns:mc="http://schemas.openxmlformats.org/markup-compatibility/2006">
              <mc:Choice xmlns:v="urn:schemas-microsoft-com:vml" Requires="v">
                <p:oleObj spid="_x0000_s19797" name="Equation" r:id="rId9" imgW="164880" imgH="228600" progId="Equation.DSMT4">
                  <p:embed/>
                </p:oleObj>
              </mc:Choice>
              <mc:Fallback>
                <p:oleObj name="Equation" r:id="rId9" imgW="164880" imgH="228600" progId="Equation.DSMT4">
                  <p:embed/>
                  <p:pic>
                    <p:nvPicPr>
                      <p:cNvPr id="25" name="Objeto 24"/>
                      <p:cNvPicPr/>
                      <p:nvPr/>
                    </p:nvPicPr>
                    <p:blipFill>
                      <a:blip r:embed="rId10"/>
                      <a:stretch>
                        <a:fillRect/>
                      </a:stretch>
                    </p:blipFill>
                    <p:spPr>
                      <a:xfrm>
                        <a:off x="9200972" y="4916700"/>
                        <a:ext cx="323850" cy="447675"/>
                      </a:xfrm>
                      <a:prstGeom prst="rect">
                        <a:avLst/>
                      </a:prstGeom>
                    </p:spPr>
                  </p:pic>
                </p:oleObj>
              </mc:Fallback>
            </mc:AlternateContent>
          </a:graphicData>
        </a:graphic>
      </p:graphicFrame>
      <p:graphicFrame>
        <p:nvGraphicFramePr>
          <p:cNvPr id="14" name="Objeto 13"/>
          <p:cNvGraphicFramePr>
            <a:graphicFrameLocks noChangeAspect="1"/>
          </p:cNvGraphicFramePr>
          <p:nvPr>
            <p:extLst>
              <p:ext uri="{D42A27DB-BD31-4B8C-83A1-F6EECF244321}">
                <p14:modId xmlns:p14="http://schemas.microsoft.com/office/powerpoint/2010/main" val="521243116"/>
              </p:ext>
            </p:extLst>
          </p:nvPr>
        </p:nvGraphicFramePr>
        <p:xfrm>
          <a:off x="5014859" y="1607675"/>
          <a:ext cx="323491" cy="447911"/>
        </p:xfrm>
        <a:graphic>
          <a:graphicData uri="http://schemas.openxmlformats.org/presentationml/2006/ole">
            <mc:AlternateContent xmlns:mc="http://schemas.openxmlformats.org/markup-compatibility/2006">
              <mc:Choice xmlns:v="urn:schemas-microsoft-com:vml" Requires="v">
                <p:oleObj spid="_x0000_s19798" name="Equation" r:id="rId11" imgW="164880" imgH="228600" progId="Equation.DSMT4">
                  <p:embed/>
                </p:oleObj>
              </mc:Choice>
              <mc:Fallback>
                <p:oleObj name="Equation" r:id="rId11" imgW="164880" imgH="228600" progId="Equation.DSMT4">
                  <p:embed/>
                  <p:pic>
                    <p:nvPicPr>
                      <p:cNvPr id="10" name="Objeto 9"/>
                      <p:cNvPicPr/>
                      <p:nvPr/>
                    </p:nvPicPr>
                    <p:blipFill>
                      <a:blip r:embed="rId12"/>
                      <a:stretch>
                        <a:fillRect/>
                      </a:stretch>
                    </p:blipFill>
                    <p:spPr>
                      <a:xfrm>
                        <a:off x="5014859" y="1607675"/>
                        <a:ext cx="323491" cy="447911"/>
                      </a:xfrm>
                      <a:prstGeom prst="rect">
                        <a:avLst/>
                      </a:prstGeom>
                    </p:spPr>
                  </p:pic>
                </p:oleObj>
              </mc:Fallback>
            </mc:AlternateContent>
          </a:graphicData>
        </a:graphic>
      </p:graphicFrame>
      <p:graphicFrame>
        <p:nvGraphicFramePr>
          <p:cNvPr id="15" name="Objeto 14"/>
          <p:cNvGraphicFramePr>
            <a:graphicFrameLocks noChangeAspect="1"/>
          </p:cNvGraphicFramePr>
          <p:nvPr>
            <p:extLst>
              <p:ext uri="{D42A27DB-BD31-4B8C-83A1-F6EECF244321}">
                <p14:modId xmlns:p14="http://schemas.microsoft.com/office/powerpoint/2010/main" val="4189293883"/>
              </p:ext>
            </p:extLst>
          </p:nvPr>
        </p:nvGraphicFramePr>
        <p:xfrm>
          <a:off x="6135688" y="1646639"/>
          <a:ext cx="300037" cy="447675"/>
        </p:xfrm>
        <a:graphic>
          <a:graphicData uri="http://schemas.openxmlformats.org/presentationml/2006/ole">
            <mc:AlternateContent xmlns:mc="http://schemas.openxmlformats.org/markup-compatibility/2006">
              <mc:Choice xmlns:v="urn:schemas-microsoft-com:vml" Requires="v">
                <p:oleObj spid="_x0000_s19799" name="Equation" r:id="rId13" imgW="152280" imgH="228600" progId="Equation.DSMT4">
                  <p:embed/>
                </p:oleObj>
              </mc:Choice>
              <mc:Fallback>
                <p:oleObj name="Equation" r:id="rId13" imgW="152280" imgH="228600" progId="Equation.DSMT4">
                  <p:embed/>
                  <p:pic>
                    <p:nvPicPr>
                      <p:cNvPr id="11" name="Objeto 10"/>
                      <p:cNvPicPr/>
                      <p:nvPr/>
                    </p:nvPicPr>
                    <p:blipFill>
                      <a:blip r:embed="rId14"/>
                      <a:stretch>
                        <a:fillRect/>
                      </a:stretch>
                    </p:blipFill>
                    <p:spPr>
                      <a:xfrm>
                        <a:off x="6135688" y="1646639"/>
                        <a:ext cx="300037" cy="447675"/>
                      </a:xfrm>
                      <a:prstGeom prst="rect">
                        <a:avLst/>
                      </a:prstGeom>
                    </p:spPr>
                  </p:pic>
                </p:oleObj>
              </mc:Fallback>
            </mc:AlternateContent>
          </a:graphicData>
        </a:graphic>
      </p:graphicFrame>
      <p:graphicFrame>
        <p:nvGraphicFramePr>
          <p:cNvPr id="16" name="Objeto 15"/>
          <p:cNvGraphicFramePr>
            <a:graphicFrameLocks noChangeAspect="1"/>
          </p:cNvGraphicFramePr>
          <p:nvPr>
            <p:extLst>
              <p:ext uri="{D42A27DB-BD31-4B8C-83A1-F6EECF244321}">
                <p14:modId xmlns:p14="http://schemas.microsoft.com/office/powerpoint/2010/main" val="480177690"/>
              </p:ext>
            </p:extLst>
          </p:nvPr>
        </p:nvGraphicFramePr>
        <p:xfrm>
          <a:off x="7313613" y="1642655"/>
          <a:ext cx="323850" cy="447675"/>
        </p:xfrm>
        <a:graphic>
          <a:graphicData uri="http://schemas.openxmlformats.org/presentationml/2006/ole">
            <mc:AlternateContent xmlns:mc="http://schemas.openxmlformats.org/markup-compatibility/2006">
              <mc:Choice xmlns:v="urn:schemas-microsoft-com:vml" Requires="v">
                <p:oleObj spid="_x0000_s19800" name="Equation" r:id="rId15" imgW="164880" imgH="228600" progId="Equation.DSMT4">
                  <p:embed/>
                </p:oleObj>
              </mc:Choice>
              <mc:Fallback>
                <p:oleObj name="Equation" r:id="rId15" imgW="164880" imgH="228600" progId="Equation.DSMT4">
                  <p:embed/>
                  <p:pic>
                    <p:nvPicPr>
                      <p:cNvPr id="12" name="Objeto 11"/>
                      <p:cNvPicPr/>
                      <p:nvPr/>
                    </p:nvPicPr>
                    <p:blipFill>
                      <a:blip r:embed="rId16"/>
                      <a:stretch>
                        <a:fillRect/>
                      </a:stretch>
                    </p:blipFill>
                    <p:spPr>
                      <a:xfrm>
                        <a:off x="7313613" y="1642655"/>
                        <a:ext cx="323850" cy="447675"/>
                      </a:xfrm>
                      <a:prstGeom prst="rect">
                        <a:avLst/>
                      </a:prstGeom>
                    </p:spPr>
                  </p:pic>
                </p:oleObj>
              </mc:Fallback>
            </mc:AlternateContent>
          </a:graphicData>
        </a:graphic>
      </p:graphicFrame>
      <p:graphicFrame>
        <p:nvGraphicFramePr>
          <p:cNvPr id="17" name="Objeto 16"/>
          <p:cNvGraphicFramePr>
            <a:graphicFrameLocks noChangeAspect="1"/>
          </p:cNvGraphicFramePr>
          <p:nvPr>
            <p:extLst>
              <p:ext uri="{D42A27DB-BD31-4B8C-83A1-F6EECF244321}">
                <p14:modId xmlns:p14="http://schemas.microsoft.com/office/powerpoint/2010/main" val="405615908"/>
              </p:ext>
            </p:extLst>
          </p:nvPr>
        </p:nvGraphicFramePr>
        <p:xfrm>
          <a:off x="8537167" y="1629583"/>
          <a:ext cx="323850" cy="447675"/>
        </p:xfrm>
        <a:graphic>
          <a:graphicData uri="http://schemas.openxmlformats.org/presentationml/2006/ole">
            <mc:AlternateContent xmlns:mc="http://schemas.openxmlformats.org/markup-compatibility/2006">
              <mc:Choice xmlns:v="urn:schemas-microsoft-com:vml" Requires="v">
                <p:oleObj spid="_x0000_s19801" name="Equation" r:id="rId17" imgW="164880" imgH="228600" progId="Equation.DSMT4">
                  <p:embed/>
                </p:oleObj>
              </mc:Choice>
              <mc:Fallback>
                <p:oleObj name="Equation" r:id="rId17" imgW="164880" imgH="228600" progId="Equation.DSMT4">
                  <p:embed/>
                  <p:pic>
                    <p:nvPicPr>
                      <p:cNvPr id="13" name="Objeto 12"/>
                      <p:cNvPicPr/>
                      <p:nvPr/>
                    </p:nvPicPr>
                    <p:blipFill>
                      <a:blip r:embed="rId18"/>
                      <a:stretch>
                        <a:fillRect/>
                      </a:stretch>
                    </p:blipFill>
                    <p:spPr>
                      <a:xfrm>
                        <a:off x="8537167" y="1629583"/>
                        <a:ext cx="323850" cy="447675"/>
                      </a:xfrm>
                      <a:prstGeom prst="rect">
                        <a:avLst/>
                      </a:prstGeom>
                    </p:spPr>
                  </p:pic>
                </p:oleObj>
              </mc:Fallback>
            </mc:AlternateContent>
          </a:graphicData>
        </a:graphic>
      </p:graphicFrame>
      <p:cxnSp>
        <p:nvCxnSpPr>
          <p:cNvPr id="18" name="Conector recto de flecha 17"/>
          <p:cNvCxnSpPr/>
          <p:nvPr/>
        </p:nvCxnSpPr>
        <p:spPr>
          <a:xfrm flipH="1">
            <a:off x="5147310" y="2013666"/>
            <a:ext cx="1494" cy="1085632"/>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p:cNvCxnSpPr/>
          <p:nvPr/>
        </p:nvCxnSpPr>
        <p:spPr>
          <a:xfrm>
            <a:off x="6293948" y="2028182"/>
            <a:ext cx="29881" cy="1414839"/>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a:off x="7493046" y="2072457"/>
            <a:ext cx="48906" cy="1746737"/>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p:cNvCxnSpPr/>
          <p:nvPr/>
        </p:nvCxnSpPr>
        <p:spPr>
          <a:xfrm>
            <a:off x="8679494" y="2027047"/>
            <a:ext cx="14439" cy="2152584"/>
          </a:xfrm>
          <a:prstGeom prst="straightConnector1">
            <a:avLst/>
          </a:prstGeom>
          <a:ln w="381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9435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500"/>
                                        <p:tgtEl>
                                          <p:spTgt spid="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4">
                                            <p:txEl>
                                              <p:pRg st="0" end="0"/>
                                            </p:txEl>
                                          </p:spTgt>
                                        </p:tgtEl>
                                        <p:attrNameLst>
                                          <p:attrName>style.visibility</p:attrName>
                                        </p:attrNameLst>
                                      </p:cBhvr>
                                      <p:to>
                                        <p:strVal val="visible"/>
                                      </p:to>
                                    </p:set>
                                    <p:animEffect transition="in" filter="fade">
                                      <p:cBhvr>
                                        <p:cTn id="72" dur="500"/>
                                        <p:tgtEl>
                                          <p:spTgt spid="4">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fade">
                                      <p:cBhvr>
                                        <p:cTn id="77" dur="500"/>
                                        <p:tgtEl>
                                          <p:spTgt spid="1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500"/>
                                        <p:tgtEl>
                                          <p:spTgt spid="11"/>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500"/>
                                        <p:tgtEl>
                                          <p:spTgt spid="12"/>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fade">
                                      <p:cBhvr>
                                        <p:cTn id="9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Cálculo de la deformación con </a:t>
            </a:r>
            <a:r>
              <a:rPr lang="es-MX" b="1" dirty="0" smtClean="0">
                <a:effectLst>
                  <a:outerShdw blurRad="38100" dist="38100" dir="2700000" algn="tl">
                    <a:srgbClr val="000000">
                      <a:alpha val="43137"/>
                    </a:srgbClr>
                  </a:outerShdw>
                </a:effectLst>
              </a:rPr>
              <a:t>otro polinomio de grado 3</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97922" y="2342606"/>
            <a:ext cx="8915400" cy="3777622"/>
          </a:xfrm>
        </p:spPr>
        <p:txBody>
          <a:bodyPr/>
          <a:lstStyle/>
          <a:p>
            <a:pPr algn="just"/>
            <a:r>
              <a:rPr lang="es-MX" dirty="0" smtClean="0"/>
              <a:t>Con base el los resultados de la matriz triangular inferior, se puede obtener otro valor de aproximación de la deformación del resorte, usando un polinomio de interpolación de grado 3, con los primeros cuatro pares ordenados: (2,5), (3,8), (4,10), (5,15); el cual se representa en forma general como:</a:t>
            </a:r>
          </a:p>
          <a:p>
            <a:pPr algn="just"/>
            <a:endParaRPr lang="es-MX" dirty="0"/>
          </a:p>
          <a:p>
            <a:pPr algn="just"/>
            <a:endParaRPr lang="es-MX" dirty="0" smtClean="0"/>
          </a:p>
          <a:p>
            <a:pPr algn="just"/>
            <a:endParaRPr lang="es-MX" dirty="0" smtClean="0"/>
          </a:p>
          <a:p>
            <a:pPr algn="just"/>
            <a:r>
              <a:rPr lang="es-MX" dirty="0" smtClean="0"/>
              <a:t>Cabe señalar que ahora el x0 = 2 y su f(x0) = 5; es decir, x0 no es 1, ni f(x0) es 2.</a:t>
            </a:r>
            <a:endParaRPr lang="es-MX" dirty="0"/>
          </a:p>
        </p:txBody>
      </p:sp>
      <p:sp>
        <p:nvSpPr>
          <p:cNvPr id="5" name="Rectangle 2"/>
          <p:cNvSpPr>
            <a:spLocks noChangeArrowheads="1"/>
          </p:cNvSpPr>
          <p:nvPr/>
        </p:nvSpPr>
        <p:spPr bwMode="auto">
          <a:xfrm>
            <a:off x="452846" y="78201"/>
            <a:ext cx="25199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1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r>
              <a:rPr kumimoji="0" lang="es-MX" altLang="es-MX" sz="800" b="0" i="0" u="none" strike="noStrike" cap="none" normalizeH="0" baseline="0" dirty="0" smtClean="0">
                <a:ln>
                  <a:noFill/>
                </a:ln>
                <a:solidFill>
                  <a:schemeClr val="tx1"/>
                </a:solidFill>
                <a:effectLst/>
                <a:latin typeface="Arial" panose="020B0604020202020204" pitchFamily="34" charset="0"/>
              </a:rPr>
              <a:t> </a:t>
            </a: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6" name="Objeto 5"/>
          <p:cNvGraphicFramePr>
            <a:graphicFrameLocks noChangeAspect="1"/>
          </p:cNvGraphicFramePr>
          <p:nvPr>
            <p:extLst/>
          </p:nvPr>
        </p:nvGraphicFramePr>
        <p:xfrm>
          <a:off x="3160623" y="4025042"/>
          <a:ext cx="7185160" cy="622300"/>
        </p:xfrm>
        <a:graphic>
          <a:graphicData uri="http://schemas.openxmlformats.org/presentationml/2006/ole">
            <mc:AlternateContent xmlns:mc="http://schemas.openxmlformats.org/markup-compatibility/2006">
              <mc:Choice xmlns:v="urn:schemas-microsoft-com:vml" Requires="v">
                <p:oleObj spid="_x0000_s20523" name="Equation" r:id="rId3" imgW="4127400" imgH="228600" progId="Equation.DSMT4">
                  <p:embed/>
                </p:oleObj>
              </mc:Choice>
              <mc:Fallback>
                <p:oleObj name="Equation" r:id="rId3" imgW="4127400" imgH="228600" progId="Equation.DSMT4">
                  <p:embed/>
                  <p:pic>
                    <p:nvPicPr>
                      <p:cNvPr id="6" name="Objeto 5"/>
                      <p:cNvPicPr/>
                      <p:nvPr/>
                    </p:nvPicPr>
                    <p:blipFill>
                      <a:blip r:embed="rId4"/>
                      <a:stretch>
                        <a:fillRect/>
                      </a:stretch>
                    </p:blipFill>
                    <p:spPr>
                      <a:xfrm>
                        <a:off x="3160623" y="4025042"/>
                        <a:ext cx="7185160" cy="622300"/>
                      </a:xfrm>
                      <a:prstGeom prst="rect">
                        <a:avLst/>
                      </a:prstGeom>
                    </p:spPr>
                  </p:pic>
                </p:oleObj>
              </mc:Fallback>
            </mc:AlternateContent>
          </a:graphicData>
        </a:graphic>
      </p:graphicFrame>
    </p:spTree>
    <p:extLst>
      <p:ext uri="{BB962C8B-B14F-4D97-AF65-F5344CB8AC3E}">
        <p14:creationId xmlns:p14="http://schemas.microsoft.com/office/powerpoint/2010/main" val="3748025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Polinomio de grado 3 de las diferencias divididas de Newton</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algn="just"/>
            <a:r>
              <a:rPr lang="es-MX" dirty="0"/>
              <a:t>Por lo anterior, </a:t>
            </a:r>
            <a:r>
              <a:rPr lang="es-MX" b="1" dirty="0">
                <a:effectLst>
                  <a:outerShdw blurRad="38100" dist="38100" dir="2700000" algn="tl">
                    <a:srgbClr val="000000">
                      <a:alpha val="43137"/>
                    </a:srgbClr>
                  </a:outerShdw>
                </a:effectLst>
              </a:rPr>
              <a:t>el polinomio de interpolación que usa diferencias divididas de Newton</a:t>
            </a:r>
            <a:r>
              <a:rPr lang="es-MX" dirty="0"/>
              <a:t> para cualquier valor de </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x </a:t>
            </a:r>
            <a:r>
              <a:rPr lang="es-MX" altLang="es-MX" dirty="0">
                <a:solidFill>
                  <a:schemeClr val="tx1"/>
                </a:solidFill>
                <a:latin typeface="Arial" panose="020B0604020202020204" pitchFamily="34" charset="0"/>
                <a:ea typeface="Calibri" panose="020F0502020204030204" pitchFamily="34" charset="0"/>
              </a:rPr>
              <a:t>ϵ</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s-MX" altLang="es-MX"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x</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1</a:t>
            </a:r>
            <a:r>
              <a:rPr lang="es-MX" altLang="es-MX"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,x</a:t>
            </a:r>
            <a:r>
              <a:rPr lang="es-MX" altLang="es-MX" baseline="-300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4</a:t>
            </a:r>
            <a:r>
              <a:rPr lang="es-MX" altLang="es-MX"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 </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siendo de grado </a:t>
            </a:r>
            <a:r>
              <a:rPr lang="es-MX" altLang="es-MX"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3 </a:t>
            </a:r>
            <a:r>
              <a:rPr lang="es-MX" altLang="es-MX" dirty="0">
                <a:solidFill>
                  <a:schemeClr val="tx1"/>
                </a:solidFill>
                <a:latin typeface="Arial" panose="020B0604020202020204" pitchFamily="34" charset="0"/>
                <a:ea typeface="Calibri" panose="020F0502020204030204" pitchFamily="34" charset="0"/>
                <a:cs typeface="Times New Roman" panose="02020603050405020304" pitchFamily="18" charset="0"/>
              </a:rPr>
              <a:t>queda expresado como:</a:t>
            </a:r>
          </a:p>
          <a:p>
            <a:endParaRPr lang="es-MX" dirty="0" smtClean="0"/>
          </a:p>
          <a:p>
            <a:endParaRPr lang="es-MX" dirty="0"/>
          </a:p>
          <a:p>
            <a:endParaRPr lang="es-MX" dirty="0" smtClean="0"/>
          </a:p>
        </p:txBody>
      </p:sp>
      <p:graphicFrame>
        <p:nvGraphicFramePr>
          <p:cNvPr id="4" name="Objeto 3"/>
          <p:cNvGraphicFramePr>
            <a:graphicFrameLocks noChangeAspect="1"/>
          </p:cNvGraphicFramePr>
          <p:nvPr>
            <p:extLst>
              <p:ext uri="{D42A27DB-BD31-4B8C-83A1-F6EECF244321}">
                <p14:modId xmlns:p14="http://schemas.microsoft.com/office/powerpoint/2010/main" val="2051744145"/>
              </p:ext>
            </p:extLst>
          </p:nvPr>
        </p:nvGraphicFramePr>
        <p:xfrm>
          <a:off x="3190875" y="3602038"/>
          <a:ext cx="7081838" cy="420687"/>
        </p:xfrm>
        <a:graphic>
          <a:graphicData uri="http://schemas.openxmlformats.org/presentationml/2006/ole">
            <mc:AlternateContent xmlns:mc="http://schemas.openxmlformats.org/markup-compatibility/2006">
              <mc:Choice xmlns:v="urn:schemas-microsoft-com:vml" Requires="v">
                <p:oleObj spid="_x0000_s21547" name="Equation" r:id="rId3" imgW="4800600" imgH="228600" progId="Equation.DSMT4">
                  <p:embed/>
                </p:oleObj>
              </mc:Choice>
              <mc:Fallback>
                <p:oleObj name="Equation" r:id="rId3" imgW="4800600" imgH="228600" progId="Equation.DSMT4">
                  <p:embed/>
                  <p:pic>
                    <p:nvPicPr>
                      <p:cNvPr id="4" name="Objeto 3"/>
                      <p:cNvPicPr/>
                      <p:nvPr/>
                    </p:nvPicPr>
                    <p:blipFill>
                      <a:blip r:embed="rId4"/>
                      <a:stretch>
                        <a:fillRect/>
                      </a:stretch>
                    </p:blipFill>
                    <p:spPr>
                      <a:xfrm>
                        <a:off x="3190875" y="3602038"/>
                        <a:ext cx="7081838" cy="420687"/>
                      </a:xfrm>
                      <a:prstGeom prst="rect">
                        <a:avLst/>
                      </a:prstGeom>
                    </p:spPr>
                  </p:pic>
                </p:oleObj>
              </mc:Fallback>
            </mc:AlternateContent>
          </a:graphicData>
        </a:graphic>
      </p:graphicFrame>
    </p:spTree>
    <p:extLst>
      <p:ext uri="{BB962C8B-B14F-4D97-AF65-F5344CB8AC3E}">
        <p14:creationId xmlns:p14="http://schemas.microsoft.com/office/powerpoint/2010/main" val="133874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Resultado</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algn="just"/>
            <a:r>
              <a:rPr lang="es-MX" dirty="0" smtClean="0"/>
              <a:t>La deformación que sufriría el resorte cuando se le hubiese aplicado una fuerza de 3.5 </a:t>
            </a:r>
            <a:r>
              <a:rPr lang="es-MX" dirty="0" err="1" smtClean="0"/>
              <a:t>kN</a:t>
            </a:r>
            <a:r>
              <a:rPr lang="es-MX" dirty="0" smtClean="0"/>
              <a:t>, se obtiene al </a:t>
            </a:r>
            <a:r>
              <a:rPr lang="es-MX" b="1" dirty="0" smtClean="0"/>
              <a:t>substituir el valor de x = 3.5 en el polinomio de las diferencias divididas de Newton</a:t>
            </a:r>
            <a:r>
              <a:rPr lang="es-MX" dirty="0" smtClean="0"/>
              <a:t>, se obtuvo anteriormente.</a:t>
            </a:r>
          </a:p>
          <a:p>
            <a:endParaRPr lang="es-MX" dirty="0"/>
          </a:p>
          <a:p>
            <a:endParaRPr lang="es-MX" dirty="0"/>
          </a:p>
        </p:txBody>
      </p:sp>
      <p:graphicFrame>
        <p:nvGraphicFramePr>
          <p:cNvPr id="4" name="Objeto 3"/>
          <p:cNvGraphicFramePr>
            <a:graphicFrameLocks noChangeAspect="1"/>
          </p:cNvGraphicFramePr>
          <p:nvPr>
            <p:extLst>
              <p:ext uri="{D42A27DB-BD31-4B8C-83A1-F6EECF244321}">
                <p14:modId xmlns:p14="http://schemas.microsoft.com/office/powerpoint/2010/main" val="245219350"/>
              </p:ext>
            </p:extLst>
          </p:nvPr>
        </p:nvGraphicFramePr>
        <p:xfrm>
          <a:off x="2255838" y="3429000"/>
          <a:ext cx="9170987" cy="490538"/>
        </p:xfrm>
        <a:graphic>
          <a:graphicData uri="http://schemas.openxmlformats.org/presentationml/2006/ole">
            <mc:AlternateContent xmlns:mc="http://schemas.openxmlformats.org/markup-compatibility/2006">
              <mc:Choice xmlns:v="urn:schemas-microsoft-com:vml" Requires="v">
                <p:oleObj spid="_x0000_s22612" name="Equation" r:id="rId3" imgW="5663880" imgH="228600" progId="Equation.DSMT4">
                  <p:embed/>
                </p:oleObj>
              </mc:Choice>
              <mc:Fallback>
                <p:oleObj name="Equation" r:id="rId3" imgW="5663880" imgH="228600" progId="Equation.DSMT4">
                  <p:embed/>
                  <p:pic>
                    <p:nvPicPr>
                      <p:cNvPr id="4" name="Objeto 3"/>
                      <p:cNvPicPr/>
                      <p:nvPr/>
                    </p:nvPicPr>
                    <p:blipFill>
                      <a:blip r:embed="rId4"/>
                      <a:stretch>
                        <a:fillRect/>
                      </a:stretch>
                    </p:blipFill>
                    <p:spPr>
                      <a:xfrm>
                        <a:off x="2255838" y="3429000"/>
                        <a:ext cx="9170987" cy="490538"/>
                      </a:xfrm>
                      <a:prstGeom prst="rect">
                        <a:avLst/>
                      </a:prstGeom>
                    </p:spPr>
                  </p:pic>
                </p:oleObj>
              </mc:Fallback>
            </mc:AlternateContent>
          </a:graphicData>
        </a:graphic>
      </p:graphicFrame>
      <p:graphicFrame>
        <p:nvGraphicFramePr>
          <p:cNvPr id="5" name="Objeto 4"/>
          <p:cNvGraphicFramePr>
            <a:graphicFrameLocks noChangeAspect="1"/>
          </p:cNvGraphicFramePr>
          <p:nvPr>
            <p:extLst>
              <p:ext uri="{D42A27DB-BD31-4B8C-83A1-F6EECF244321}">
                <p14:modId xmlns:p14="http://schemas.microsoft.com/office/powerpoint/2010/main" val="742090768"/>
              </p:ext>
            </p:extLst>
          </p:nvPr>
        </p:nvGraphicFramePr>
        <p:xfrm>
          <a:off x="3748088" y="4476750"/>
          <a:ext cx="3025775" cy="622300"/>
        </p:xfrm>
        <a:graphic>
          <a:graphicData uri="http://schemas.openxmlformats.org/presentationml/2006/ole">
            <mc:AlternateContent xmlns:mc="http://schemas.openxmlformats.org/markup-compatibility/2006">
              <mc:Choice xmlns:v="urn:schemas-microsoft-com:vml" Requires="v">
                <p:oleObj spid="_x0000_s22613" name="Equation" r:id="rId5" imgW="1257120" imgH="228600" progId="Equation.DSMT4">
                  <p:embed/>
                </p:oleObj>
              </mc:Choice>
              <mc:Fallback>
                <p:oleObj name="Equation" r:id="rId5" imgW="1257120" imgH="228600" progId="Equation.DSMT4">
                  <p:embed/>
                  <p:pic>
                    <p:nvPicPr>
                      <p:cNvPr id="5" name="Objeto 4"/>
                      <p:cNvPicPr/>
                      <p:nvPr/>
                    </p:nvPicPr>
                    <p:blipFill>
                      <a:blip r:embed="rId6"/>
                      <a:stretch>
                        <a:fillRect/>
                      </a:stretch>
                    </p:blipFill>
                    <p:spPr>
                      <a:xfrm>
                        <a:off x="3748088" y="4476750"/>
                        <a:ext cx="3025775" cy="622300"/>
                      </a:xfrm>
                      <a:prstGeom prst="rect">
                        <a:avLst/>
                      </a:prstGeom>
                      <a:ln w="38100">
                        <a:solidFill>
                          <a:srgbClr val="FF0000"/>
                        </a:solidFill>
                      </a:ln>
                    </p:spPr>
                  </p:pic>
                </p:oleObj>
              </mc:Fallback>
            </mc:AlternateContent>
          </a:graphicData>
        </a:graphic>
      </p:graphicFrame>
    </p:spTree>
    <p:extLst>
      <p:ext uri="{BB962C8B-B14F-4D97-AF65-F5344CB8AC3E}">
        <p14:creationId xmlns:p14="http://schemas.microsoft.com/office/powerpoint/2010/main" val="3382669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6</a:t>
            </a:r>
            <a:r>
              <a:rPr lang="es-MX" b="1" dirty="0" smtClean="0">
                <a:effectLst>
                  <a:outerShdw blurRad="38100" dist="38100" dir="2700000" algn="tl">
                    <a:srgbClr val="000000">
                      <a:alpha val="43137"/>
                    </a:srgbClr>
                  </a:outerShdw>
                </a:effectLst>
              </a:rPr>
              <a:t>. GUIÓN EXPLICATIVO</a:t>
            </a:r>
            <a:endParaRPr lang="es-MX" dirty="0"/>
          </a:p>
        </p:txBody>
      </p:sp>
      <p:sp>
        <p:nvSpPr>
          <p:cNvPr id="3" name="Marcador de contenido 2"/>
          <p:cNvSpPr>
            <a:spLocks noGrp="1"/>
          </p:cNvSpPr>
          <p:nvPr>
            <p:ph idx="1"/>
          </p:nvPr>
        </p:nvSpPr>
        <p:spPr>
          <a:xfrm>
            <a:off x="2496087" y="2124075"/>
            <a:ext cx="8915400" cy="3777622"/>
          </a:xfrm>
        </p:spPr>
        <p:txBody>
          <a:bodyPr>
            <a:normAutofit/>
          </a:bodyPr>
          <a:lstStyle/>
          <a:p>
            <a:pPr algn="just"/>
            <a:r>
              <a:rPr lang="es-MX" sz="2000" dirty="0" smtClean="0"/>
              <a:t>Debido al  nivel de ubicación de la UA, el estudiante ya posee la mayor parte de los </a:t>
            </a:r>
            <a:r>
              <a:rPr lang="es-MX" sz="2000" dirty="0"/>
              <a:t>conocimientos </a:t>
            </a:r>
            <a:r>
              <a:rPr lang="es-MX" sz="2000" dirty="0" smtClean="0"/>
              <a:t>de las matemáticas básicas, tales como: Cálculo Diferencial e Integral, Geometría Analítica, Cálculo Vectorial, Análisis Vectorial y Ecuaciones Diferenciales; él tendrá la capacidad de comprender las variaciones que suceden en fenómenos de la vida real, debido a cambios o alteraciones de estos. </a:t>
            </a:r>
          </a:p>
          <a:p>
            <a:pPr marL="0" indent="0" algn="just">
              <a:buNone/>
            </a:pPr>
            <a:endParaRPr lang="es-MX" dirty="0"/>
          </a:p>
          <a:p>
            <a:pPr algn="just"/>
            <a:r>
              <a:rPr lang="es-MX" sz="2000" dirty="0" smtClean="0"/>
              <a:t>Hay diversas aplicaciones de métodos numéricos en la ingeniería mecánica, pues depende de la temática.</a:t>
            </a:r>
          </a:p>
        </p:txBody>
      </p:sp>
    </p:spTree>
    <p:extLst>
      <p:ext uri="{BB962C8B-B14F-4D97-AF65-F5344CB8AC3E}">
        <p14:creationId xmlns:p14="http://schemas.microsoft.com/office/powerpoint/2010/main" val="143975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1. JUSTIFICACIÓN</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98737" y="2133600"/>
            <a:ext cx="8915400" cy="3777622"/>
          </a:xfrm>
        </p:spPr>
        <p:txBody>
          <a:bodyPr>
            <a:normAutofit fontScale="92500"/>
          </a:bodyPr>
          <a:lstStyle/>
          <a:p>
            <a:pPr algn="just">
              <a:defRPr/>
            </a:pPr>
            <a:r>
              <a:rPr lang="es-MX" sz="2000" dirty="0" smtClean="0"/>
              <a:t>La UA, </a:t>
            </a:r>
            <a:r>
              <a:rPr lang="es-MX" sz="2000" dirty="0"/>
              <a:t>está clasificada en 5 unidades de competencia: (1) </a:t>
            </a:r>
            <a:r>
              <a:rPr lang="es-MX" sz="2000" dirty="0" smtClean="0"/>
              <a:t>Análisis </a:t>
            </a:r>
            <a:r>
              <a:rPr lang="es-MX" sz="2000" dirty="0"/>
              <a:t>de error y ecuaciones no lineales, (2) Álgebra lineal, (3) </a:t>
            </a:r>
            <a:r>
              <a:rPr lang="es-MX" sz="2000" dirty="0" smtClean="0"/>
              <a:t>Interpolación y ajuste </a:t>
            </a:r>
            <a:r>
              <a:rPr lang="es-MX" sz="2000" dirty="0"/>
              <a:t>de curvas, (4) Cálculo </a:t>
            </a:r>
            <a:r>
              <a:rPr lang="es-MX" sz="2000" dirty="0" smtClean="0"/>
              <a:t>numérico, (</a:t>
            </a:r>
            <a:r>
              <a:rPr lang="es-MX" sz="2000" dirty="0"/>
              <a:t>5) </a:t>
            </a:r>
            <a:r>
              <a:rPr lang="es-MX" sz="2000" dirty="0" smtClean="0"/>
              <a:t>Solución de sistemas de ecuaciones no lineales y (6) Ecuaciones </a:t>
            </a:r>
            <a:r>
              <a:rPr lang="es-MX" sz="2000" dirty="0"/>
              <a:t>diferenciales ordinarias. </a:t>
            </a:r>
            <a:endParaRPr lang="es-MX" sz="2000" dirty="0" smtClean="0"/>
          </a:p>
          <a:p>
            <a:pPr marL="0" indent="0" algn="just">
              <a:buNone/>
              <a:defRPr/>
            </a:pPr>
            <a:endParaRPr lang="es-MX" dirty="0"/>
          </a:p>
          <a:p>
            <a:pPr algn="just">
              <a:defRPr/>
            </a:pPr>
            <a:r>
              <a:rPr lang="es-MX" sz="2000" dirty="0" smtClean="0"/>
              <a:t>La temática que desarrolla en este material didáctico, está ubicada en la unidad de competencia 3, y concretamente en el tema de </a:t>
            </a:r>
            <a:r>
              <a:rPr lang="es-MX" sz="2000" b="1" dirty="0" smtClean="0">
                <a:effectLst>
                  <a:outerShdw blurRad="38100" dist="38100" dir="2700000" algn="tl">
                    <a:srgbClr val="000000">
                      <a:alpha val="43137"/>
                    </a:srgbClr>
                  </a:outerShdw>
                </a:effectLst>
              </a:rPr>
              <a:t>INTERPOLACIÓN</a:t>
            </a:r>
            <a:r>
              <a:rPr lang="es-MX" sz="2000" dirty="0" smtClean="0"/>
              <a:t>.</a:t>
            </a:r>
          </a:p>
          <a:p>
            <a:pPr marL="0" indent="0" algn="just">
              <a:buNone/>
              <a:defRPr/>
            </a:pPr>
            <a:endParaRPr lang="es-MX" dirty="0" smtClean="0"/>
          </a:p>
          <a:p>
            <a:pPr algn="just">
              <a:defRPr/>
            </a:pPr>
            <a:r>
              <a:rPr lang="es-MX" sz="2000" dirty="0" smtClean="0"/>
              <a:t>A </a:t>
            </a:r>
            <a:r>
              <a:rPr lang="es-MX" sz="2000" dirty="0"/>
              <a:t>continuación se presenta un diagrama que incluye las unidades de competencia antes mencionadas</a:t>
            </a:r>
            <a:r>
              <a:rPr lang="es-MX" sz="2000" dirty="0" smtClean="0"/>
              <a:t>.</a:t>
            </a:r>
            <a:endParaRPr lang="es-MX" sz="2000" dirty="0"/>
          </a:p>
        </p:txBody>
      </p:sp>
    </p:spTree>
    <p:extLst>
      <p:ext uri="{BB962C8B-B14F-4D97-AF65-F5344CB8AC3E}">
        <p14:creationId xmlns:p14="http://schemas.microsoft.com/office/powerpoint/2010/main" val="357957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6</a:t>
            </a:r>
            <a:r>
              <a:rPr lang="es-MX" b="1" dirty="0" smtClean="0">
                <a:effectLst>
                  <a:outerShdw blurRad="38100" dist="38100" dir="2700000" algn="tl">
                    <a:srgbClr val="000000">
                      <a:alpha val="43137"/>
                    </a:srgbClr>
                  </a:outerShdw>
                </a:effectLst>
              </a:rPr>
              <a:t>. GUIÓN EXPLICATIVO</a:t>
            </a:r>
            <a:endParaRPr lang="es-MX" dirty="0"/>
          </a:p>
        </p:txBody>
      </p:sp>
      <p:sp>
        <p:nvSpPr>
          <p:cNvPr id="3" name="Marcador de contenido 2"/>
          <p:cNvSpPr>
            <a:spLocks noGrp="1"/>
          </p:cNvSpPr>
          <p:nvPr>
            <p:ph idx="1"/>
          </p:nvPr>
        </p:nvSpPr>
        <p:spPr>
          <a:xfrm>
            <a:off x="2496087" y="2124075"/>
            <a:ext cx="8915400" cy="3777622"/>
          </a:xfrm>
        </p:spPr>
        <p:txBody>
          <a:bodyPr>
            <a:normAutofit lnSpcReduction="10000"/>
          </a:bodyPr>
          <a:lstStyle/>
          <a:p>
            <a:pPr algn="just"/>
            <a:r>
              <a:rPr lang="es-MX" sz="2000" dirty="0" smtClean="0"/>
              <a:t>Una aplicación práctica que se presenta en la ingeniería mecánica, es como el que se trató aquí; es decir, en un experimento se recabaron datos acerca del comportamiento de la deformación que sufrió un resorte cuando se le aplicó ciertas magnitudes de fuerza y se era necesario saber cuál habría sido la deformación del resorte, en magnitudes de fuerza que realmente no se aplicaron, pero que se intuye que dicho resorte habría sufrido una deformación.</a:t>
            </a:r>
          </a:p>
          <a:p>
            <a:pPr marL="0" indent="0" algn="just">
              <a:buNone/>
            </a:pPr>
            <a:endParaRPr lang="es-MX" dirty="0" smtClean="0"/>
          </a:p>
          <a:p>
            <a:pPr algn="just"/>
            <a:r>
              <a:rPr lang="es-MX" sz="2000" dirty="0" smtClean="0"/>
              <a:t>Una respuesta a la idea anterior, fue precisamente como ya se respondió, haciendo uso de la temática que fue objeto de esta presentación – </a:t>
            </a:r>
            <a:r>
              <a:rPr lang="es-MX" sz="2000" b="1" dirty="0" smtClean="0">
                <a:effectLst>
                  <a:outerShdw blurRad="38100" dist="38100" dir="2700000" algn="tl">
                    <a:srgbClr val="000000">
                      <a:alpha val="43137"/>
                    </a:srgbClr>
                  </a:outerShdw>
                </a:effectLst>
              </a:rPr>
              <a:t>Las diferencias divididas de Newton </a:t>
            </a:r>
            <a:r>
              <a:rPr lang="es-MX" sz="2000" dirty="0" smtClean="0"/>
              <a:t>–.</a:t>
            </a:r>
          </a:p>
        </p:txBody>
      </p:sp>
    </p:spTree>
    <p:extLst>
      <p:ext uri="{BB962C8B-B14F-4D97-AF65-F5344CB8AC3E}">
        <p14:creationId xmlns:p14="http://schemas.microsoft.com/office/powerpoint/2010/main" val="334533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0070C0"/>
                </a:solidFill>
                <a:effectLst>
                  <a:outerShdw blurRad="38100" dist="38100" dir="2700000" algn="tl">
                    <a:srgbClr val="000000">
                      <a:alpha val="43137"/>
                    </a:srgbClr>
                  </a:outerShdw>
                </a:effectLst>
              </a:rPr>
              <a:t>7. CONCLUSIONES IMPORTANTES</a:t>
            </a:r>
            <a:endParaRPr lang="es-MX" b="1" dirty="0">
              <a:solidFill>
                <a:srgbClr val="0070C0"/>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89212" y="2151018"/>
            <a:ext cx="8915400" cy="3777622"/>
          </a:xfrm>
        </p:spPr>
        <p:txBody>
          <a:bodyPr>
            <a:normAutofit fontScale="92500" lnSpcReduction="10000"/>
          </a:bodyPr>
          <a:lstStyle/>
          <a:p>
            <a:pPr algn="just"/>
            <a:r>
              <a:rPr lang="es-MX" sz="2200" dirty="0" smtClean="0"/>
              <a:t>La aplicación del método de las diferencias divididas de Newton, resultó muy fácil de aplicar.</a:t>
            </a:r>
          </a:p>
          <a:p>
            <a:pPr marL="0" indent="0" algn="just">
              <a:buNone/>
            </a:pPr>
            <a:endParaRPr lang="es-MX" sz="900" dirty="0" smtClean="0"/>
          </a:p>
          <a:p>
            <a:pPr algn="just"/>
            <a:r>
              <a:rPr lang="es-MX" sz="2200" dirty="0" smtClean="0"/>
              <a:t>Se obtuvo el polinomio de la interpolación, una vez hallados los componentes de la matriz triangular inferior.</a:t>
            </a:r>
          </a:p>
          <a:p>
            <a:pPr marL="0" indent="0" algn="just">
              <a:buNone/>
            </a:pPr>
            <a:endParaRPr lang="es-MX" sz="900" dirty="0" smtClean="0"/>
          </a:p>
          <a:p>
            <a:pPr algn="just"/>
            <a:r>
              <a:rPr lang="es-MX" sz="2000" dirty="0" smtClean="0"/>
              <a:t>Se obtuvieron tres </a:t>
            </a:r>
            <a:r>
              <a:rPr lang="es-MX" sz="2200" dirty="0" smtClean="0"/>
              <a:t>polinomios</a:t>
            </a:r>
            <a:r>
              <a:rPr lang="es-MX" sz="2000" dirty="0" smtClean="0"/>
              <a:t> de interpolación (uno de grado 4 y dos de grado tres).</a:t>
            </a:r>
          </a:p>
          <a:p>
            <a:pPr marL="0" indent="0" algn="just">
              <a:buNone/>
            </a:pPr>
            <a:endParaRPr lang="es-MX" sz="800" dirty="0" smtClean="0"/>
          </a:p>
          <a:p>
            <a:pPr algn="just"/>
            <a:r>
              <a:rPr lang="es-MX" sz="2000" dirty="0" smtClean="0"/>
              <a:t>Con cada polinomio fue posible hallar un </a:t>
            </a:r>
            <a:r>
              <a:rPr lang="es-MX" sz="2200" dirty="0" smtClean="0"/>
              <a:t>valor</a:t>
            </a:r>
            <a:r>
              <a:rPr lang="es-MX" sz="2000" dirty="0" smtClean="0"/>
              <a:t> aproximado de la deformación del resorte, suponiendo la aplicación de una aplicación de magnitud de fuerza de 3.5 </a:t>
            </a:r>
            <a:r>
              <a:rPr lang="es-MX" sz="2000" dirty="0" err="1" smtClean="0"/>
              <a:t>kN</a:t>
            </a:r>
            <a:r>
              <a:rPr lang="es-MX" sz="2000" dirty="0" smtClean="0"/>
              <a:t>.</a:t>
            </a:r>
            <a:endParaRPr lang="es-MX" sz="2000" dirty="0"/>
          </a:p>
        </p:txBody>
      </p:sp>
    </p:spTree>
    <p:extLst>
      <p:ext uri="{BB962C8B-B14F-4D97-AF65-F5344CB8AC3E}">
        <p14:creationId xmlns:p14="http://schemas.microsoft.com/office/powerpoint/2010/main" val="399378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8</a:t>
            </a:r>
            <a:r>
              <a:rPr lang="es-MX" b="1" smtClean="0">
                <a:effectLst>
                  <a:outerShdw blurRad="38100" dist="38100" dir="2700000" algn="tl">
                    <a:srgbClr val="000000">
                      <a:alpha val="43137"/>
                    </a:srgbClr>
                  </a:outerShdw>
                </a:effectLst>
              </a:rPr>
              <a:t>. </a:t>
            </a:r>
            <a:r>
              <a:rPr lang="es-MX" b="1" dirty="0" smtClean="0">
                <a:effectLst>
                  <a:outerShdw blurRad="38100" dist="38100" dir="2700000" algn="tl">
                    <a:srgbClr val="000000">
                      <a:alpha val="43137"/>
                    </a:srgbClr>
                  </a:outerShdw>
                </a:effectLst>
              </a:rPr>
              <a:t>Bibliografía</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algn="just"/>
            <a:r>
              <a:rPr lang="es-MX" dirty="0" smtClean="0"/>
              <a:t>1. </a:t>
            </a:r>
            <a:r>
              <a:rPr lang="es-MX" dirty="0" err="1" smtClean="0"/>
              <a:t>Chapra</a:t>
            </a:r>
            <a:r>
              <a:rPr lang="es-MX" dirty="0" smtClean="0"/>
              <a:t> C. Steven, </a:t>
            </a:r>
            <a:r>
              <a:rPr lang="es-MX" dirty="0" err="1" smtClean="0"/>
              <a:t>Canale</a:t>
            </a:r>
            <a:r>
              <a:rPr lang="es-MX" dirty="0" smtClean="0"/>
              <a:t> P. Raymond, (2015), “</a:t>
            </a:r>
            <a:r>
              <a:rPr lang="es-MX" i="1" dirty="0" smtClean="0"/>
              <a:t>Métodos numéricos para ingenieros</a:t>
            </a:r>
            <a:r>
              <a:rPr lang="es-MX" dirty="0" smtClean="0"/>
              <a:t>”, 7° Edición, Mc-Graw-Hill, México.</a:t>
            </a:r>
          </a:p>
          <a:p>
            <a:pPr algn="just"/>
            <a:r>
              <a:rPr lang="es-MX" dirty="0" smtClean="0"/>
              <a:t>2. </a:t>
            </a:r>
            <a:r>
              <a:rPr lang="es-MX" dirty="0" err="1" smtClean="0"/>
              <a:t>Burden</a:t>
            </a:r>
            <a:r>
              <a:rPr lang="es-MX" dirty="0" smtClean="0"/>
              <a:t> L. Richard, </a:t>
            </a:r>
            <a:r>
              <a:rPr lang="es-MX" dirty="0" err="1" smtClean="0"/>
              <a:t>Faires</a:t>
            </a:r>
            <a:r>
              <a:rPr lang="es-MX" dirty="0" smtClean="0"/>
              <a:t> J. Douglas, </a:t>
            </a:r>
            <a:r>
              <a:rPr lang="es-MX" dirty="0" err="1" smtClean="0"/>
              <a:t>Burde</a:t>
            </a:r>
            <a:r>
              <a:rPr lang="es-MX" dirty="0" smtClean="0"/>
              <a:t> M. Annette, (2017), “</a:t>
            </a:r>
            <a:r>
              <a:rPr lang="es-MX" i="1" dirty="0" smtClean="0"/>
              <a:t>Análisis numérico</a:t>
            </a:r>
            <a:r>
              <a:rPr lang="es-MX" dirty="0" smtClean="0"/>
              <a:t>”, 10° Edición, </a:t>
            </a:r>
            <a:r>
              <a:rPr lang="es-MX" dirty="0" err="1" smtClean="0"/>
              <a:t>Cengage</a:t>
            </a:r>
            <a:r>
              <a:rPr lang="es-MX" dirty="0" smtClean="0"/>
              <a:t> </a:t>
            </a:r>
            <a:r>
              <a:rPr lang="es-MX" dirty="0" err="1" smtClean="0"/>
              <a:t>Learning</a:t>
            </a:r>
            <a:r>
              <a:rPr lang="es-MX" dirty="0" smtClean="0"/>
              <a:t>, México.</a:t>
            </a:r>
          </a:p>
          <a:p>
            <a:pPr algn="just"/>
            <a:r>
              <a:rPr lang="es-MX" dirty="0" smtClean="0"/>
              <a:t>3. </a:t>
            </a:r>
            <a:r>
              <a:rPr lang="es-MX" dirty="0" err="1" smtClean="0"/>
              <a:t>Cheney</a:t>
            </a:r>
            <a:r>
              <a:rPr lang="es-MX" dirty="0" smtClean="0"/>
              <a:t> W, </a:t>
            </a:r>
            <a:r>
              <a:rPr lang="es-MX" dirty="0" err="1" smtClean="0"/>
              <a:t>Kincaid</a:t>
            </a:r>
            <a:r>
              <a:rPr lang="es-MX" dirty="0" smtClean="0"/>
              <a:t> D., (2011). Métodos numéricos y computación”, 6° Edición, </a:t>
            </a:r>
            <a:r>
              <a:rPr lang="es-MX" dirty="0" err="1" smtClean="0"/>
              <a:t>Cengage</a:t>
            </a:r>
            <a:r>
              <a:rPr lang="es-MX" dirty="0" smtClean="0"/>
              <a:t> </a:t>
            </a:r>
            <a:r>
              <a:rPr lang="es-MX" dirty="0" err="1" smtClean="0"/>
              <a:t>Learning</a:t>
            </a:r>
            <a:r>
              <a:rPr lang="es-MX" dirty="0" smtClean="0"/>
              <a:t>, México.</a:t>
            </a:r>
          </a:p>
          <a:p>
            <a:pPr algn="just"/>
            <a:r>
              <a:rPr lang="es-MX" dirty="0"/>
              <a:t>4. </a:t>
            </a:r>
            <a:r>
              <a:rPr lang="es-MX" sz="1200" dirty="0">
                <a:hlinkClick r:id="rId2"/>
              </a:rPr>
              <a:t>https://www.google.com.mx/search?q=sistema+masa-resorte&amp;tbm=isch&amp;source=iu&amp;ictx=1&amp;fir=aJp-I3A42g69jM%253A%252CZlmzfUGoqMo9RM%252C_&amp;vet=1&amp;usg=AI4_-kTo8Q1wFRwiPu1-tsrklDbX-mxFIw&amp;sa=X&amp;ved=2ahUKEwiU7pLykPTkAhUCP60KHcOtALAQ9QEwD3oECAMQBg#imgrc=_&amp;vet=1</a:t>
            </a:r>
            <a:endParaRPr lang="es-MX" sz="1200" dirty="0"/>
          </a:p>
          <a:p>
            <a:pPr algn="just"/>
            <a:endParaRPr lang="es-MX" dirty="0" smtClean="0"/>
          </a:p>
        </p:txBody>
      </p:sp>
    </p:spTree>
    <p:extLst>
      <p:ext uri="{BB962C8B-B14F-4D97-AF65-F5344CB8AC3E}">
        <p14:creationId xmlns:p14="http://schemas.microsoft.com/office/powerpoint/2010/main" val="340284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18"/>
          <p:cNvSpPr/>
          <p:nvPr/>
        </p:nvSpPr>
        <p:spPr>
          <a:xfrm>
            <a:off x="5019675" y="2812824"/>
            <a:ext cx="2881313" cy="122396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600" b="1" dirty="0">
                <a:effectLst>
                  <a:outerShdw blurRad="38100" dist="38100" dir="2700000" algn="tl">
                    <a:srgbClr val="000000">
                      <a:alpha val="43137"/>
                    </a:srgbClr>
                  </a:outerShdw>
                </a:effectLst>
              </a:rPr>
              <a:t>MÉTODOS NUMÉRICOS</a:t>
            </a:r>
          </a:p>
        </p:txBody>
      </p:sp>
      <p:sp>
        <p:nvSpPr>
          <p:cNvPr id="20" name="Rectángulo 19"/>
          <p:cNvSpPr/>
          <p:nvPr/>
        </p:nvSpPr>
        <p:spPr>
          <a:xfrm>
            <a:off x="2355850" y="1299936"/>
            <a:ext cx="2117725" cy="72072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200" b="1" dirty="0">
                <a:effectLst>
                  <a:outerShdw blurRad="38100" dist="38100" dir="2700000" algn="tl">
                    <a:srgbClr val="000000">
                      <a:alpha val="43137"/>
                    </a:srgbClr>
                  </a:outerShdw>
                </a:effectLst>
              </a:rPr>
              <a:t>Unidad de competencia 1: Análisis de error y ecuaciones no lineales</a:t>
            </a:r>
          </a:p>
        </p:txBody>
      </p:sp>
      <p:sp>
        <p:nvSpPr>
          <p:cNvPr id="21" name="Rectángulo 20"/>
          <p:cNvSpPr/>
          <p:nvPr/>
        </p:nvSpPr>
        <p:spPr>
          <a:xfrm>
            <a:off x="5349875" y="1299936"/>
            <a:ext cx="2117725" cy="72072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200" b="1" dirty="0">
                <a:effectLst>
                  <a:outerShdw blurRad="38100" dist="38100" dir="2700000" algn="tl">
                    <a:srgbClr val="000000">
                      <a:alpha val="43137"/>
                    </a:srgbClr>
                  </a:outerShdw>
                </a:effectLst>
              </a:rPr>
              <a:t>Unidad de competencia 2: Álgebra </a:t>
            </a:r>
            <a:r>
              <a:rPr lang="es-MX" sz="1200" b="1" dirty="0" smtClean="0">
                <a:effectLst>
                  <a:outerShdw blurRad="38100" dist="38100" dir="2700000" algn="tl">
                    <a:srgbClr val="000000">
                      <a:alpha val="43137"/>
                    </a:srgbClr>
                  </a:outerShdw>
                </a:effectLst>
              </a:rPr>
              <a:t>lineal</a:t>
            </a:r>
            <a:endParaRPr lang="es-MX" sz="1200" b="1" dirty="0">
              <a:effectLst>
                <a:outerShdw blurRad="38100" dist="38100" dir="2700000" algn="tl">
                  <a:srgbClr val="000000">
                    <a:alpha val="43137"/>
                  </a:srgbClr>
                </a:outerShdw>
              </a:effectLst>
            </a:endParaRPr>
          </a:p>
        </p:txBody>
      </p:sp>
      <p:sp>
        <p:nvSpPr>
          <p:cNvPr id="22" name="Rectángulo 21"/>
          <p:cNvSpPr/>
          <p:nvPr/>
        </p:nvSpPr>
        <p:spPr>
          <a:xfrm>
            <a:off x="8094663" y="1299936"/>
            <a:ext cx="2117725" cy="72072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200" b="1" dirty="0">
                <a:effectLst>
                  <a:outerShdw blurRad="38100" dist="38100" dir="2700000" algn="tl">
                    <a:srgbClr val="000000">
                      <a:alpha val="43137"/>
                    </a:srgbClr>
                  </a:outerShdw>
                </a:effectLst>
              </a:rPr>
              <a:t>Unidad de competencia 3: Interpolación y ajuste de curvas</a:t>
            </a:r>
          </a:p>
        </p:txBody>
      </p:sp>
      <p:sp>
        <p:nvSpPr>
          <p:cNvPr id="23" name="Rectángulo 22"/>
          <p:cNvSpPr/>
          <p:nvPr/>
        </p:nvSpPr>
        <p:spPr>
          <a:xfrm>
            <a:off x="2355850" y="4684486"/>
            <a:ext cx="2117725" cy="72072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200" b="1" dirty="0">
                <a:effectLst>
                  <a:outerShdw blurRad="38100" dist="38100" dir="2700000" algn="tl">
                    <a:srgbClr val="000000">
                      <a:alpha val="43137"/>
                    </a:srgbClr>
                  </a:outerShdw>
                </a:effectLst>
              </a:rPr>
              <a:t>Unidad de competencia 4: Cálculo numérico</a:t>
            </a:r>
          </a:p>
        </p:txBody>
      </p:sp>
      <p:sp>
        <p:nvSpPr>
          <p:cNvPr id="24" name="Rectángulo 23"/>
          <p:cNvSpPr/>
          <p:nvPr/>
        </p:nvSpPr>
        <p:spPr>
          <a:xfrm>
            <a:off x="5421313" y="4684486"/>
            <a:ext cx="2119312" cy="72072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200" b="1" dirty="0">
                <a:effectLst>
                  <a:outerShdw blurRad="38100" dist="38100" dir="2700000" algn="tl">
                    <a:srgbClr val="000000">
                      <a:alpha val="43137"/>
                    </a:srgbClr>
                  </a:outerShdw>
                </a:effectLst>
              </a:rPr>
              <a:t>Unidad de competencia 5: Solución de ecuaciones no lineales</a:t>
            </a:r>
          </a:p>
        </p:txBody>
      </p:sp>
      <p:sp>
        <p:nvSpPr>
          <p:cNvPr id="25" name="Rectángulo 24"/>
          <p:cNvSpPr/>
          <p:nvPr/>
        </p:nvSpPr>
        <p:spPr>
          <a:xfrm>
            <a:off x="8086725" y="4684486"/>
            <a:ext cx="2117725" cy="720725"/>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MX" sz="1200" b="1" dirty="0">
                <a:effectLst>
                  <a:outerShdw blurRad="38100" dist="38100" dir="2700000" algn="tl">
                    <a:srgbClr val="000000">
                      <a:alpha val="43137"/>
                    </a:srgbClr>
                  </a:outerShdw>
                </a:effectLst>
              </a:rPr>
              <a:t>Unidad de competencia 6: Ecuaciones diferenciales ordinarias</a:t>
            </a:r>
          </a:p>
        </p:txBody>
      </p:sp>
      <p:cxnSp>
        <p:nvCxnSpPr>
          <p:cNvPr id="26" name="Conector recto 25"/>
          <p:cNvCxnSpPr>
            <a:stCxn id="20" idx="2"/>
          </p:cNvCxnSpPr>
          <p:nvPr/>
        </p:nvCxnSpPr>
        <p:spPr>
          <a:xfrm>
            <a:off x="3414713" y="2020661"/>
            <a:ext cx="20637" cy="1368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recto 26"/>
          <p:cNvCxnSpPr>
            <a:endCxn id="19" idx="1"/>
          </p:cNvCxnSpPr>
          <p:nvPr/>
        </p:nvCxnSpPr>
        <p:spPr>
          <a:xfrm>
            <a:off x="3435350" y="3389086"/>
            <a:ext cx="1584325" cy="3651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ector recto 27"/>
          <p:cNvCxnSpPr>
            <a:stCxn id="21" idx="2"/>
            <a:endCxn id="19" idx="0"/>
          </p:cNvCxnSpPr>
          <p:nvPr/>
        </p:nvCxnSpPr>
        <p:spPr>
          <a:xfrm>
            <a:off x="6408738" y="2020661"/>
            <a:ext cx="50800" cy="792163"/>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ector recto 28"/>
          <p:cNvCxnSpPr/>
          <p:nvPr/>
        </p:nvCxnSpPr>
        <p:spPr>
          <a:xfrm flipV="1">
            <a:off x="7900988" y="3460524"/>
            <a:ext cx="14176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a:xfrm>
            <a:off x="9297988" y="2055586"/>
            <a:ext cx="20637" cy="1368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ector recto 30"/>
          <p:cNvCxnSpPr>
            <a:endCxn id="23" idx="0"/>
          </p:cNvCxnSpPr>
          <p:nvPr/>
        </p:nvCxnSpPr>
        <p:spPr>
          <a:xfrm flipH="1">
            <a:off x="3414713" y="3389086"/>
            <a:ext cx="20637" cy="1295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ector recto 31"/>
          <p:cNvCxnSpPr>
            <a:stCxn id="19" idx="2"/>
            <a:endCxn id="24" idx="0"/>
          </p:cNvCxnSpPr>
          <p:nvPr/>
        </p:nvCxnSpPr>
        <p:spPr>
          <a:xfrm>
            <a:off x="6459538" y="4036786"/>
            <a:ext cx="22225" cy="647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ector recto 32"/>
          <p:cNvCxnSpPr/>
          <p:nvPr/>
        </p:nvCxnSpPr>
        <p:spPr>
          <a:xfrm>
            <a:off x="9297988" y="3460524"/>
            <a:ext cx="20637" cy="1223962"/>
          </a:xfrm>
          <a:prstGeom prst="line">
            <a:avLst/>
          </a:prstGeom>
        </p:spPr>
        <p:style>
          <a:lnRef idx="1">
            <a:schemeClr val="accent1"/>
          </a:lnRef>
          <a:fillRef idx="0">
            <a:schemeClr val="accent1"/>
          </a:fillRef>
          <a:effectRef idx="0">
            <a:schemeClr val="accent1"/>
          </a:effectRef>
          <a:fontRef idx="minor">
            <a:schemeClr val="tx1"/>
          </a:fontRef>
        </p:style>
      </p:cxnSp>
      <p:sp>
        <p:nvSpPr>
          <p:cNvPr id="49" name="CuadroTexto 48"/>
          <p:cNvSpPr txBox="1"/>
          <p:nvPr/>
        </p:nvSpPr>
        <p:spPr>
          <a:xfrm>
            <a:off x="3638550" y="428625"/>
            <a:ext cx="6219825" cy="369332"/>
          </a:xfrm>
          <a:prstGeom prst="rect">
            <a:avLst/>
          </a:prstGeom>
          <a:noFill/>
        </p:spPr>
        <p:txBody>
          <a:bodyPr wrap="square" rtlCol="0">
            <a:spAutoFit/>
          </a:bodyPr>
          <a:lstStyle/>
          <a:p>
            <a:pPr algn="ctr"/>
            <a:r>
              <a:rPr lang="es-MX" b="1" dirty="0" smtClean="0"/>
              <a:t>UNIDADES DE COMPETENCIA DE LA UA</a:t>
            </a:r>
            <a:endParaRPr lang="es-MX" b="1" dirty="0"/>
          </a:p>
        </p:txBody>
      </p:sp>
    </p:spTree>
    <p:extLst>
      <p:ext uri="{BB962C8B-B14F-4D97-AF65-F5344CB8AC3E}">
        <p14:creationId xmlns:p14="http://schemas.microsoft.com/office/powerpoint/2010/main" val="745732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par>
                                <p:cTn id="26" presetID="10" presetClass="entr" presetSubtype="0"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par>
                                <p:cTn id="29" presetID="10"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10"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par>
                                <p:cTn id="35" presetID="10"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par>
                                <p:cTn id="38" presetID="10" presetClass="entr" presetSubtype="0" fill="hold"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par>
                                <p:cTn id="41" presetID="10"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par>
                                <p:cTn id="44" presetID="10" presetClass="entr" presetSubtype="0" fill="hold"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par>
                                <p:cTn id="47" presetID="10" presetClass="entr" presetSubtype="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effectLst>
                  <a:outerShdw blurRad="38100" dist="38100" dir="2700000" algn="tl">
                    <a:srgbClr val="000000">
                      <a:alpha val="43137"/>
                    </a:srgbClr>
                  </a:outerShdw>
                </a:effectLst>
              </a:rPr>
              <a:t>2</a:t>
            </a:r>
            <a:r>
              <a:rPr lang="es-MX" b="1" dirty="0" smtClean="0">
                <a:effectLst>
                  <a:outerShdw blurRad="38100" dist="38100" dir="2700000" algn="tl">
                    <a:srgbClr val="000000">
                      <a:alpha val="43137"/>
                    </a:srgbClr>
                  </a:outerShdw>
                </a:effectLst>
              </a:rPr>
              <a:t>. OBJETIVO</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normAutofit lnSpcReduction="10000"/>
          </a:bodyPr>
          <a:lstStyle/>
          <a:p>
            <a:pPr algn="just"/>
            <a:r>
              <a:rPr lang="es-MX" sz="3600" dirty="0" smtClean="0"/>
              <a:t>Calcular valores de interpolación de un conjunto de datos discretos que corresponden a funciones reales de variable real, con base en la teoría referente al cálculo numérico, en forma manual y con el apoyo de la hoja de cálculo.</a:t>
            </a:r>
            <a:endParaRPr lang="es-MX" sz="3600" dirty="0"/>
          </a:p>
        </p:txBody>
      </p:sp>
    </p:spTree>
    <p:extLst>
      <p:ext uri="{BB962C8B-B14F-4D97-AF65-F5344CB8AC3E}">
        <p14:creationId xmlns:p14="http://schemas.microsoft.com/office/powerpoint/2010/main" val="11972970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3. INTRODUCCIÓN</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351087" y="1304925"/>
            <a:ext cx="8915400" cy="5410200"/>
          </a:xfrm>
        </p:spPr>
        <p:txBody>
          <a:bodyPr>
            <a:normAutofit/>
          </a:bodyPr>
          <a:lstStyle/>
          <a:p>
            <a:pPr algn="just"/>
            <a:r>
              <a:rPr lang="es-MX" dirty="0" smtClean="0"/>
              <a:t>De acuerdo con alguna definición basada en algún diccionario, interpolar significa, en hallar un dato dentro de un intervalo en el que se conocen los valores extremos. En las matemáticas aplicadas la interpolación es usada para estimar valores intermedios entre puntos asociados con datos. (</a:t>
            </a:r>
            <a:r>
              <a:rPr lang="es-MX" dirty="0" err="1" smtClean="0"/>
              <a:t>Chapra</a:t>
            </a:r>
            <a:r>
              <a:rPr lang="es-MX" dirty="0" smtClean="0"/>
              <a:t>, S. y </a:t>
            </a:r>
            <a:r>
              <a:rPr lang="es-MX" dirty="0" err="1" smtClean="0"/>
              <a:t>Canale</a:t>
            </a:r>
            <a:r>
              <a:rPr lang="es-MX" dirty="0" smtClean="0"/>
              <a:t>, R. 2015).</a:t>
            </a:r>
          </a:p>
          <a:p>
            <a:pPr algn="just"/>
            <a:endParaRPr lang="es-MX" dirty="0" smtClean="0"/>
          </a:p>
          <a:p>
            <a:r>
              <a:rPr lang="es-MX" dirty="0" smtClean="0"/>
              <a:t>La gráfica 1, 2 y 3; representan alguna idea de interpolación.</a:t>
            </a:r>
          </a:p>
          <a:p>
            <a:endParaRPr lang="es-MX" dirty="0"/>
          </a:p>
          <a:p>
            <a:endParaRPr lang="es-MX" dirty="0" smtClean="0"/>
          </a:p>
          <a:p>
            <a:endParaRPr lang="es-MX" dirty="0"/>
          </a:p>
          <a:p>
            <a:endParaRPr lang="es-MX" dirty="0" smtClean="0"/>
          </a:p>
          <a:p>
            <a:endParaRPr lang="es-MX" dirty="0"/>
          </a:p>
          <a:p>
            <a:r>
              <a:rPr lang="es-MX" dirty="0" smtClean="0"/>
              <a:t>          Gráfica 1.                            Gráfica 2.                       Gráfica 3.</a:t>
            </a:r>
          </a:p>
          <a:p>
            <a:pPr algn="just"/>
            <a:r>
              <a:rPr lang="es-MX" dirty="0" smtClean="0"/>
              <a:t>A continuación se explica con mejor precisión qué tipo de interpolación representa cada gráfica.</a:t>
            </a:r>
            <a:endParaRPr lang="es-MX" dirty="0"/>
          </a:p>
        </p:txBody>
      </p:sp>
      <p:sp>
        <p:nvSpPr>
          <p:cNvPr id="7" name="Line 6"/>
          <p:cNvSpPr>
            <a:spLocks noChangeShapeType="1"/>
          </p:cNvSpPr>
          <p:nvPr/>
        </p:nvSpPr>
        <p:spPr bwMode="auto">
          <a:xfrm>
            <a:off x="3027363" y="5651500"/>
            <a:ext cx="19431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8" name="Line 7"/>
          <p:cNvSpPr>
            <a:spLocks noChangeShapeType="1"/>
          </p:cNvSpPr>
          <p:nvPr/>
        </p:nvSpPr>
        <p:spPr bwMode="auto">
          <a:xfrm flipV="1">
            <a:off x="3027363" y="3706813"/>
            <a:ext cx="0" cy="19446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9" name="Oval 8"/>
          <p:cNvSpPr>
            <a:spLocks noChangeArrowheads="1"/>
          </p:cNvSpPr>
          <p:nvPr/>
        </p:nvSpPr>
        <p:spPr bwMode="auto">
          <a:xfrm>
            <a:off x="3549650" y="4906963"/>
            <a:ext cx="71438" cy="71437"/>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10" name="Oval 9"/>
          <p:cNvSpPr>
            <a:spLocks noChangeArrowheads="1"/>
          </p:cNvSpPr>
          <p:nvPr/>
        </p:nvSpPr>
        <p:spPr bwMode="auto">
          <a:xfrm>
            <a:off x="4570413" y="4264025"/>
            <a:ext cx="71437" cy="714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11" name="Line 10"/>
          <p:cNvSpPr>
            <a:spLocks noChangeShapeType="1"/>
          </p:cNvSpPr>
          <p:nvPr/>
        </p:nvSpPr>
        <p:spPr bwMode="auto">
          <a:xfrm flipV="1">
            <a:off x="3602038" y="4283075"/>
            <a:ext cx="1009650" cy="649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2" name="Line 11"/>
          <p:cNvSpPr>
            <a:spLocks noChangeShapeType="1"/>
          </p:cNvSpPr>
          <p:nvPr/>
        </p:nvSpPr>
        <p:spPr bwMode="auto">
          <a:xfrm>
            <a:off x="5692775" y="5651500"/>
            <a:ext cx="19431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3" name="Line 12"/>
          <p:cNvSpPr>
            <a:spLocks noChangeShapeType="1"/>
          </p:cNvSpPr>
          <p:nvPr/>
        </p:nvSpPr>
        <p:spPr bwMode="auto">
          <a:xfrm flipV="1">
            <a:off x="5692775" y="3706813"/>
            <a:ext cx="0" cy="19446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4" name="Oval 13"/>
          <p:cNvSpPr>
            <a:spLocks noChangeArrowheads="1"/>
          </p:cNvSpPr>
          <p:nvPr/>
        </p:nvSpPr>
        <p:spPr bwMode="auto">
          <a:xfrm>
            <a:off x="6215063" y="4906963"/>
            <a:ext cx="71437" cy="71437"/>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15" name="Oval 14"/>
          <p:cNvSpPr>
            <a:spLocks noChangeArrowheads="1"/>
          </p:cNvSpPr>
          <p:nvPr/>
        </p:nvSpPr>
        <p:spPr bwMode="auto">
          <a:xfrm>
            <a:off x="7419975" y="4643438"/>
            <a:ext cx="71438" cy="71437"/>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16" name="Oval 16"/>
          <p:cNvSpPr>
            <a:spLocks noChangeArrowheads="1"/>
          </p:cNvSpPr>
          <p:nvPr/>
        </p:nvSpPr>
        <p:spPr bwMode="auto">
          <a:xfrm>
            <a:off x="6770688" y="4067175"/>
            <a:ext cx="71437" cy="714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17" name="Freeform 18"/>
          <p:cNvSpPr>
            <a:spLocks/>
          </p:cNvSpPr>
          <p:nvPr/>
        </p:nvSpPr>
        <p:spPr bwMode="auto">
          <a:xfrm>
            <a:off x="6267450" y="4078288"/>
            <a:ext cx="1212850" cy="854075"/>
          </a:xfrm>
          <a:custGeom>
            <a:avLst/>
            <a:gdLst>
              <a:gd name="T0" fmla="*/ 0 w 764"/>
              <a:gd name="T1" fmla="*/ 854075 h 538"/>
              <a:gd name="T2" fmla="*/ 177800 w 764"/>
              <a:gd name="T3" fmla="*/ 325437 h 538"/>
              <a:gd name="T4" fmla="*/ 501650 w 764"/>
              <a:gd name="T5" fmla="*/ 26987 h 538"/>
              <a:gd name="T6" fmla="*/ 889000 w 764"/>
              <a:gd name="T7" fmla="*/ 160337 h 538"/>
              <a:gd name="T8" fmla="*/ 1212850 w 764"/>
              <a:gd name="T9" fmla="*/ 617537 h 538"/>
              <a:gd name="T10" fmla="*/ 0 60000 65536"/>
              <a:gd name="T11" fmla="*/ 0 60000 65536"/>
              <a:gd name="T12" fmla="*/ 0 60000 65536"/>
              <a:gd name="T13" fmla="*/ 0 60000 65536"/>
              <a:gd name="T14" fmla="*/ 0 60000 65536"/>
              <a:gd name="T15" fmla="*/ 0 w 764"/>
              <a:gd name="T16" fmla="*/ 0 h 538"/>
              <a:gd name="T17" fmla="*/ 764 w 764"/>
              <a:gd name="T18" fmla="*/ 538 h 538"/>
            </a:gdLst>
            <a:ahLst/>
            <a:cxnLst>
              <a:cxn ang="T10">
                <a:pos x="T0" y="T1"/>
              </a:cxn>
              <a:cxn ang="T11">
                <a:pos x="T2" y="T3"/>
              </a:cxn>
              <a:cxn ang="T12">
                <a:pos x="T4" y="T5"/>
              </a:cxn>
              <a:cxn ang="T13">
                <a:pos x="T6" y="T7"/>
              </a:cxn>
              <a:cxn ang="T14">
                <a:pos x="T8" y="T9"/>
              </a:cxn>
            </a:cxnLst>
            <a:rect l="T15" t="T16" r="T17" b="T18"/>
            <a:pathLst>
              <a:path w="764" h="538">
                <a:moveTo>
                  <a:pt x="0" y="538"/>
                </a:moveTo>
                <a:cubicBezTo>
                  <a:pt x="19" y="482"/>
                  <a:pt x="59" y="292"/>
                  <a:pt x="112" y="205"/>
                </a:cubicBezTo>
                <a:cubicBezTo>
                  <a:pt x="165" y="118"/>
                  <a:pt x="241" y="34"/>
                  <a:pt x="316" y="17"/>
                </a:cubicBezTo>
                <a:cubicBezTo>
                  <a:pt x="391" y="0"/>
                  <a:pt x="485" y="39"/>
                  <a:pt x="560" y="101"/>
                </a:cubicBezTo>
                <a:cubicBezTo>
                  <a:pt x="635" y="163"/>
                  <a:pt x="722" y="329"/>
                  <a:pt x="764" y="389"/>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18" name="Line 19"/>
          <p:cNvSpPr>
            <a:spLocks noChangeShapeType="1"/>
          </p:cNvSpPr>
          <p:nvPr/>
        </p:nvSpPr>
        <p:spPr bwMode="auto">
          <a:xfrm>
            <a:off x="8429625" y="5651500"/>
            <a:ext cx="19431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9" name="Line 20"/>
          <p:cNvSpPr>
            <a:spLocks noChangeShapeType="1"/>
          </p:cNvSpPr>
          <p:nvPr/>
        </p:nvSpPr>
        <p:spPr bwMode="auto">
          <a:xfrm flipV="1">
            <a:off x="8429625" y="3706813"/>
            <a:ext cx="0" cy="19446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20" name="Oval 21"/>
          <p:cNvSpPr>
            <a:spLocks noChangeArrowheads="1"/>
          </p:cNvSpPr>
          <p:nvPr/>
        </p:nvSpPr>
        <p:spPr bwMode="auto">
          <a:xfrm>
            <a:off x="8951913" y="4906963"/>
            <a:ext cx="71437" cy="71437"/>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21" name="Oval 22"/>
          <p:cNvSpPr>
            <a:spLocks noChangeArrowheads="1"/>
          </p:cNvSpPr>
          <p:nvPr/>
        </p:nvSpPr>
        <p:spPr bwMode="auto">
          <a:xfrm>
            <a:off x="9867900" y="4572000"/>
            <a:ext cx="71438" cy="714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22" name="Oval 23"/>
          <p:cNvSpPr>
            <a:spLocks noChangeArrowheads="1"/>
          </p:cNvSpPr>
          <p:nvPr/>
        </p:nvSpPr>
        <p:spPr bwMode="auto">
          <a:xfrm>
            <a:off x="9220200" y="4140200"/>
            <a:ext cx="71438" cy="714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23" name="Freeform 24"/>
          <p:cNvSpPr>
            <a:spLocks/>
          </p:cNvSpPr>
          <p:nvPr/>
        </p:nvSpPr>
        <p:spPr bwMode="auto">
          <a:xfrm>
            <a:off x="9002713" y="3698875"/>
            <a:ext cx="1195387" cy="1222375"/>
          </a:xfrm>
          <a:custGeom>
            <a:avLst/>
            <a:gdLst>
              <a:gd name="T0" fmla="*/ 0 w 753"/>
              <a:gd name="T1" fmla="*/ 1222375 h 770"/>
              <a:gd name="T2" fmla="*/ 153987 w 753"/>
              <a:gd name="T3" fmla="*/ 571500 h 770"/>
              <a:gd name="T4" fmla="*/ 357187 w 753"/>
              <a:gd name="T5" fmla="*/ 488950 h 770"/>
              <a:gd name="T6" fmla="*/ 769937 w 753"/>
              <a:gd name="T7" fmla="*/ 869950 h 770"/>
              <a:gd name="T8" fmla="*/ 1036637 w 753"/>
              <a:gd name="T9" fmla="*/ 819150 h 770"/>
              <a:gd name="T10" fmla="*/ 1195387 w 753"/>
              <a:gd name="T11" fmla="*/ 0 h 770"/>
              <a:gd name="T12" fmla="*/ 0 60000 65536"/>
              <a:gd name="T13" fmla="*/ 0 60000 65536"/>
              <a:gd name="T14" fmla="*/ 0 60000 65536"/>
              <a:gd name="T15" fmla="*/ 0 60000 65536"/>
              <a:gd name="T16" fmla="*/ 0 60000 65536"/>
              <a:gd name="T17" fmla="*/ 0 60000 65536"/>
              <a:gd name="T18" fmla="*/ 0 w 753"/>
              <a:gd name="T19" fmla="*/ 0 h 770"/>
              <a:gd name="T20" fmla="*/ 753 w 753"/>
              <a:gd name="T21" fmla="*/ 770 h 770"/>
            </a:gdLst>
            <a:ahLst/>
            <a:cxnLst>
              <a:cxn ang="T12">
                <a:pos x="T0" y="T1"/>
              </a:cxn>
              <a:cxn ang="T13">
                <a:pos x="T2" y="T3"/>
              </a:cxn>
              <a:cxn ang="T14">
                <a:pos x="T4" y="T5"/>
              </a:cxn>
              <a:cxn ang="T15">
                <a:pos x="T6" y="T7"/>
              </a:cxn>
              <a:cxn ang="T16">
                <a:pos x="T8" y="T9"/>
              </a:cxn>
              <a:cxn ang="T17">
                <a:pos x="T10" y="T11"/>
              </a:cxn>
            </a:cxnLst>
            <a:rect l="T18" t="T19" r="T20" b="T21"/>
            <a:pathLst>
              <a:path w="753" h="770">
                <a:moveTo>
                  <a:pt x="0" y="770"/>
                </a:moveTo>
                <a:cubicBezTo>
                  <a:pt x="16" y="702"/>
                  <a:pt x="60" y="437"/>
                  <a:pt x="97" y="360"/>
                </a:cubicBezTo>
                <a:cubicBezTo>
                  <a:pt x="134" y="283"/>
                  <a:pt x="160" y="277"/>
                  <a:pt x="225" y="308"/>
                </a:cubicBezTo>
                <a:cubicBezTo>
                  <a:pt x="290" y="339"/>
                  <a:pt x="414" y="513"/>
                  <a:pt x="485" y="548"/>
                </a:cubicBezTo>
                <a:cubicBezTo>
                  <a:pt x="556" y="583"/>
                  <a:pt x="608" y="607"/>
                  <a:pt x="653" y="516"/>
                </a:cubicBezTo>
                <a:cubicBezTo>
                  <a:pt x="698" y="425"/>
                  <a:pt x="732" y="107"/>
                  <a:pt x="753" y="0"/>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
        <p:nvSpPr>
          <p:cNvPr id="24" name="Oval 25"/>
          <p:cNvSpPr>
            <a:spLocks noChangeArrowheads="1"/>
          </p:cNvSpPr>
          <p:nvPr/>
        </p:nvSpPr>
        <p:spPr bwMode="auto">
          <a:xfrm>
            <a:off x="10155238" y="3635375"/>
            <a:ext cx="71437" cy="714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MX" altLang="es-MX"/>
          </a:p>
        </p:txBody>
      </p:sp>
    </p:spTree>
    <p:extLst>
      <p:ext uri="{BB962C8B-B14F-4D97-AF65-F5344CB8AC3E}">
        <p14:creationId xmlns:p14="http://schemas.microsoft.com/office/powerpoint/2010/main" val="1580344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fade">
                                      <p:cBhvr>
                                        <p:cTn id="17" dur="500"/>
                                        <p:tgtEl>
                                          <p:spTgt spid="3">
                                            <p:txEl>
                                              <p:pRg st="8" end="8"/>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9" end="9"/>
                                            </p:txEl>
                                          </p:spTgt>
                                        </p:tgtEl>
                                        <p:attrNameLst>
                                          <p:attrName>style.visibility</p:attrName>
                                        </p:attrNameLst>
                                      </p:cBhvr>
                                      <p:to>
                                        <p:strVal val="visible"/>
                                      </p:to>
                                    </p:set>
                                    <p:animEffect transition="in" filter="fade">
                                      <p:cBhvr>
                                        <p:cTn id="20"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Interpolación lineal o de primer orden</a:t>
            </a:r>
            <a:endParaRPr lang="es-MX" b="1" dirty="0">
              <a:effectLst>
                <a:outerShdw blurRad="38100" dist="38100" dir="2700000" algn="tl">
                  <a:srgbClr val="000000">
                    <a:alpha val="43137"/>
                  </a:srgbClr>
                </a:outerShdw>
              </a:effectLst>
            </a:endParaRPr>
          </a:p>
        </p:txBody>
      </p:sp>
      <p:pic>
        <p:nvPicPr>
          <p:cNvPr id="30" name="Imagen 29"/>
          <p:cNvPicPr>
            <a:picLocks noChangeAspect="1"/>
          </p:cNvPicPr>
          <p:nvPr/>
        </p:nvPicPr>
        <p:blipFill>
          <a:blip r:embed="rId3"/>
          <a:stretch>
            <a:fillRect/>
          </a:stretch>
        </p:blipFill>
        <p:spPr>
          <a:xfrm>
            <a:off x="3523905" y="2466708"/>
            <a:ext cx="4257000" cy="3962934"/>
          </a:xfrm>
          <a:prstGeom prst="rect">
            <a:avLst/>
          </a:prstGeom>
        </p:spPr>
      </p:pic>
      <p:sp>
        <p:nvSpPr>
          <p:cNvPr id="31" name="CuadroTexto 30"/>
          <p:cNvSpPr txBox="1"/>
          <p:nvPr/>
        </p:nvSpPr>
        <p:spPr>
          <a:xfrm>
            <a:off x="2133600" y="1524000"/>
            <a:ext cx="9744075" cy="923330"/>
          </a:xfrm>
          <a:prstGeom prst="rect">
            <a:avLst/>
          </a:prstGeom>
          <a:noFill/>
        </p:spPr>
        <p:txBody>
          <a:bodyPr wrap="square" rtlCol="0">
            <a:spAutoFit/>
          </a:bodyPr>
          <a:lstStyle/>
          <a:p>
            <a:pPr algn="just"/>
            <a:r>
              <a:rPr lang="es-MX" dirty="0" smtClean="0"/>
              <a:t>La gráfica 1 de abajo, proporciona la idea de realizar una interpolación lineal, es decir; para llevar a cabo esto se tienen dos pares ordenados conocidos, y se desea saber cuál sería el valor de “y”, dado el valor de x </a:t>
            </a:r>
            <a:r>
              <a:rPr lang="es-MX" dirty="0"/>
              <a:t>conocido entre los valores x0 y </a:t>
            </a:r>
            <a:r>
              <a:rPr lang="es-MX" dirty="0" smtClean="0"/>
              <a:t>x1.</a:t>
            </a:r>
            <a:endParaRPr lang="es-MX" dirty="0"/>
          </a:p>
        </p:txBody>
      </p:sp>
      <p:sp>
        <p:nvSpPr>
          <p:cNvPr id="32" name="CuadroTexto 31"/>
          <p:cNvSpPr txBox="1"/>
          <p:nvPr/>
        </p:nvSpPr>
        <p:spPr>
          <a:xfrm>
            <a:off x="3717199" y="6505575"/>
            <a:ext cx="3924300" cy="369332"/>
          </a:xfrm>
          <a:prstGeom prst="rect">
            <a:avLst/>
          </a:prstGeom>
          <a:noFill/>
        </p:spPr>
        <p:txBody>
          <a:bodyPr wrap="square" rtlCol="0">
            <a:spAutoFit/>
          </a:bodyPr>
          <a:lstStyle/>
          <a:p>
            <a:pPr algn="ctr"/>
            <a:r>
              <a:rPr lang="es-MX" b="1" dirty="0" smtClean="0"/>
              <a:t>Gráfica 1</a:t>
            </a:r>
            <a:r>
              <a:rPr lang="es-MX" dirty="0" smtClean="0"/>
              <a:t>. Interpolación lineal.</a:t>
            </a:r>
            <a:endParaRPr lang="es-MX" dirty="0"/>
          </a:p>
        </p:txBody>
      </p:sp>
      <p:sp>
        <p:nvSpPr>
          <p:cNvPr id="3" name="CuadroTexto 2"/>
          <p:cNvSpPr txBox="1"/>
          <p:nvPr/>
        </p:nvSpPr>
        <p:spPr>
          <a:xfrm>
            <a:off x="8299270" y="2638697"/>
            <a:ext cx="3056708" cy="923330"/>
          </a:xfrm>
          <a:prstGeom prst="rect">
            <a:avLst/>
          </a:prstGeom>
          <a:noFill/>
        </p:spPr>
        <p:txBody>
          <a:bodyPr wrap="square" rtlCol="0">
            <a:spAutoFit/>
          </a:bodyPr>
          <a:lstStyle/>
          <a:p>
            <a:pPr algn="just"/>
            <a:r>
              <a:rPr lang="es-MX" dirty="0" smtClean="0"/>
              <a:t>Una expresión de la interpolación lineal es de la forma: </a:t>
            </a:r>
            <a:endParaRPr lang="es-MX" dirty="0"/>
          </a:p>
        </p:txBody>
      </p:sp>
      <p:graphicFrame>
        <p:nvGraphicFramePr>
          <p:cNvPr id="7" name="Objeto 6"/>
          <p:cNvGraphicFramePr>
            <a:graphicFrameLocks noChangeAspect="1"/>
          </p:cNvGraphicFramePr>
          <p:nvPr>
            <p:extLst>
              <p:ext uri="{D42A27DB-BD31-4B8C-83A1-F6EECF244321}">
                <p14:modId xmlns:p14="http://schemas.microsoft.com/office/powerpoint/2010/main" val="1765383180"/>
              </p:ext>
            </p:extLst>
          </p:nvPr>
        </p:nvGraphicFramePr>
        <p:xfrm>
          <a:off x="8930685" y="3581150"/>
          <a:ext cx="1354138" cy="412129"/>
        </p:xfrm>
        <a:graphic>
          <a:graphicData uri="http://schemas.openxmlformats.org/presentationml/2006/ole">
            <mc:AlternateContent xmlns:mc="http://schemas.openxmlformats.org/markup-compatibility/2006">
              <mc:Choice xmlns:v="urn:schemas-microsoft-com:vml" Requires="v">
                <p:oleObj spid="_x0000_s1303" name="Equation" r:id="rId4" imgW="749160" imgH="228600" progId="Equation.DSMT4">
                  <p:embed/>
                </p:oleObj>
              </mc:Choice>
              <mc:Fallback>
                <p:oleObj name="Equation" r:id="rId4" imgW="749160" imgH="228600" progId="Equation.DSMT4">
                  <p:embed/>
                  <p:pic>
                    <p:nvPicPr>
                      <p:cNvPr id="3" name="Objeto 2"/>
                      <p:cNvPicPr/>
                      <p:nvPr/>
                    </p:nvPicPr>
                    <p:blipFill>
                      <a:blip r:embed="rId5"/>
                      <a:stretch>
                        <a:fillRect/>
                      </a:stretch>
                    </p:blipFill>
                    <p:spPr>
                      <a:xfrm>
                        <a:off x="8930685" y="3581150"/>
                        <a:ext cx="1354138" cy="412129"/>
                      </a:xfrm>
                      <a:prstGeom prst="rect">
                        <a:avLst/>
                      </a:prstGeom>
                    </p:spPr>
                  </p:pic>
                </p:oleObj>
              </mc:Fallback>
            </mc:AlternateContent>
          </a:graphicData>
        </a:graphic>
      </p:graphicFrame>
      <p:sp>
        <p:nvSpPr>
          <p:cNvPr id="4" name="CuadroTexto 3"/>
          <p:cNvSpPr txBox="1"/>
          <p:nvPr/>
        </p:nvSpPr>
        <p:spPr>
          <a:xfrm>
            <a:off x="8482149" y="3993279"/>
            <a:ext cx="2055222" cy="369332"/>
          </a:xfrm>
          <a:prstGeom prst="rect">
            <a:avLst/>
          </a:prstGeom>
          <a:noFill/>
        </p:spPr>
        <p:txBody>
          <a:bodyPr wrap="square" rtlCol="0">
            <a:spAutoFit/>
          </a:bodyPr>
          <a:lstStyle/>
          <a:p>
            <a:r>
              <a:rPr lang="es-MX" dirty="0" smtClean="0"/>
              <a:t>Donde:</a:t>
            </a:r>
          </a:p>
        </p:txBody>
      </p:sp>
      <p:graphicFrame>
        <p:nvGraphicFramePr>
          <p:cNvPr id="5" name="Objeto 4"/>
          <p:cNvGraphicFramePr>
            <a:graphicFrameLocks noChangeAspect="1"/>
          </p:cNvGraphicFramePr>
          <p:nvPr>
            <p:extLst>
              <p:ext uri="{D42A27DB-BD31-4B8C-83A1-F6EECF244321}">
                <p14:modId xmlns:p14="http://schemas.microsoft.com/office/powerpoint/2010/main" val="3805132694"/>
              </p:ext>
            </p:extLst>
          </p:nvPr>
        </p:nvGraphicFramePr>
        <p:xfrm>
          <a:off x="8308975" y="4362450"/>
          <a:ext cx="3409950" cy="447675"/>
        </p:xfrm>
        <a:graphic>
          <a:graphicData uri="http://schemas.openxmlformats.org/presentationml/2006/ole">
            <mc:AlternateContent xmlns:mc="http://schemas.openxmlformats.org/markup-compatibility/2006">
              <mc:Choice xmlns:v="urn:schemas-microsoft-com:vml" Requires="v">
                <p:oleObj spid="_x0000_s1304" name="Equation" r:id="rId6" imgW="2120760" imgH="228600" progId="Equation.DSMT4">
                  <p:embed/>
                </p:oleObj>
              </mc:Choice>
              <mc:Fallback>
                <p:oleObj name="Equation" r:id="rId6" imgW="2120760" imgH="228600" progId="Equation.DSMT4">
                  <p:embed/>
                  <p:pic>
                    <p:nvPicPr>
                      <p:cNvPr id="0" name=""/>
                      <p:cNvPicPr/>
                      <p:nvPr/>
                    </p:nvPicPr>
                    <p:blipFill>
                      <a:blip r:embed="rId7"/>
                      <a:stretch>
                        <a:fillRect/>
                      </a:stretch>
                    </p:blipFill>
                    <p:spPr>
                      <a:xfrm>
                        <a:off x="8308975" y="4362450"/>
                        <a:ext cx="3409950" cy="447675"/>
                      </a:xfrm>
                      <a:prstGeom prst="rect">
                        <a:avLst/>
                      </a:prstGeom>
                    </p:spPr>
                  </p:pic>
                </p:oleObj>
              </mc:Fallback>
            </mc:AlternateContent>
          </a:graphicData>
        </a:graphic>
      </p:graphicFrame>
    </p:spTree>
    <p:extLst>
      <p:ext uri="{BB962C8B-B14F-4D97-AF65-F5344CB8AC3E}">
        <p14:creationId xmlns:p14="http://schemas.microsoft.com/office/powerpoint/2010/main" val="2132076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fade">
                                      <p:cBhvr>
                                        <p:cTn id="7" dur="500"/>
                                        <p:tgtEl>
                                          <p:spTgt spid="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
                                            <p:txEl>
                                              <p:pRg st="0" end="0"/>
                                            </p:txEl>
                                          </p:spTgt>
                                        </p:tgtEl>
                                        <p:attrNameLst>
                                          <p:attrName>style.visibility</p:attrName>
                                        </p:attrNameLst>
                                      </p:cBhvr>
                                      <p:to>
                                        <p:strVal val="visible"/>
                                      </p:to>
                                    </p:set>
                                    <p:animEffect transition="in" filter="fade">
                                      <p:cBhvr>
                                        <p:cTn id="17" dur="500"/>
                                        <p:tgtEl>
                                          <p:spTgt spid="3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5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0" end="0"/>
                                            </p:txEl>
                                          </p:spTgt>
                                        </p:tgtEl>
                                        <p:attrNameLst>
                                          <p:attrName>style.visibility</p:attrName>
                                        </p:attrNameLst>
                                      </p:cBhvr>
                                      <p:to>
                                        <p:strVal val="visible"/>
                                      </p:to>
                                    </p:set>
                                    <p:animEffect transition="in" filter="fade">
                                      <p:cBhvr>
                                        <p:cTn id="32" dur="500"/>
                                        <p:tgtEl>
                                          <p:spTgt spid="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effectLst>
                  <a:outerShdw blurRad="38100" dist="38100" dir="2700000" algn="tl">
                    <a:srgbClr val="000000">
                      <a:alpha val="43137"/>
                    </a:srgbClr>
                  </a:outerShdw>
                </a:effectLst>
              </a:rPr>
              <a:t>Interpolación cuadrática o de segundo orden</a:t>
            </a:r>
            <a:endParaRPr lang="es-MX" b="1" dirty="0">
              <a:effectLst>
                <a:outerShdw blurRad="38100" dist="38100" dir="2700000" algn="tl">
                  <a:srgbClr val="000000">
                    <a:alpha val="43137"/>
                  </a:srgbClr>
                </a:outerShdw>
              </a:effectLst>
            </a:endParaRPr>
          </a:p>
        </p:txBody>
      </p:sp>
      <p:pic>
        <p:nvPicPr>
          <p:cNvPr id="4" name="Imagen 3"/>
          <p:cNvPicPr>
            <a:picLocks noChangeAspect="1"/>
          </p:cNvPicPr>
          <p:nvPr/>
        </p:nvPicPr>
        <p:blipFill>
          <a:blip r:embed="rId3"/>
          <a:stretch>
            <a:fillRect/>
          </a:stretch>
        </p:blipFill>
        <p:spPr>
          <a:xfrm>
            <a:off x="3343519" y="2666950"/>
            <a:ext cx="4566601" cy="3876725"/>
          </a:xfrm>
          <a:prstGeom prst="rect">
            <a:avLst/>
          </a:prstGeom>
        </p:spPr>
      </p:pic>
      <p:sp>
        <p:nvSpPr>
          <p:cNvPr id="5" name="CuadroTexto 4"/>
          <p:cNvSpPr txBox="1"/>
          <p:nvPr/>
        </p:nvSpPr>
        <p:spPr>
          <a:xfrm>
            <a:off x="2133600" y="1657350"/>
            <a:ext cx="9744075" cy="1200329"/>
          </a:xfrm>
          <a:prstGeom prst="rect">
            <a:avLst/>
          </a:prstGeom>
          <a:noFill/>
        </p:spPr>
        <p:txBody>
          <a:bodyPr wrap="square" rtlCol="0">
            <a:spAutoFit/>
          </a:bodyPr>
          <a:lstStyle/>
          <a:p>
            <a:pPr algn="just"/>
            <a:r>
              <a:rPr lang="es-MX" dirty="0" smtClean="0"/>
              <a:t>La gráfica 2 de abajo, proporciona la idea de realizar una interpolación cuadrática, es decir; para llevar a cabo esto se tienen tres pares ordenados conocidos, y se desea saber cuál sería el valor de “y”, dado el valor de x conocido entre los valores x0 y x</a:t>
            </a:r>
            <a:r>
              <a:rPr lang="es-MX" spc="-300" dirty="0" smtClean="0"/>
              <a:t>2</a:t>
            </a:r>
            <a:r>
              <a:rPr lang="es-MX" dirty="0" smtClean="0"/>
              <a:t>..</a:t>
            </a:r>
            <a:endParaRPr lang="es-MX" dirty="0"/>
          </a:p>
        </p:txBody>
      </p:sp>
      <p:sp>
        <p:nvSpPr>
          <p:cNvPr id="6" name="CuadroTexto 5"/>
          <p:cNvSpPr txBox="1"/>
          <p:nvPr/>
        </p:nvSpPr>
        <p:spPr>
          <a:xfrm>
            <a:off x="3583571" y="6505575"/>
            <a:ext cx="4295775" cy="369332"/>
          </a:xfrm>
          <a:prstGeom prst="rect">
            <a:avLst/>
          </a:prstGeom>
          <a:noFill/>
        </p:spPr>
        <p:txBody>
          <a:bodyPr wrap="square" rtlCol="0">
            <a:spAutoFit/>
          </a:bodyPr>
          <a:lstStyle/>
          <a:p>
            <a:pPr algn="ctr"/>
            <a:r>
              <a:rPr lang="es-MX" b="1" dirty="0" smtClean="0"/>
              <a:t>Gráfica 2</a:t>
            </a:r>
            <a:r>
              <a:rPr lang="es-MX" dirty="0" smtClean="0"/>
              <a:t>. Interpolación cuadrática.</a:t>
            </a:r>
            <a:endParaRPr lang="es-MX" dirty="0"/>
          </a:p>
        </p:txBody>
      </p:sp>
      <p:sp>
        <p:nvSpPr>
          <p:cNvPr id="7" name="CuadroTexto 6"/>
          <p:cNvSpPr txBox="1"/>
          <p:nvPr/>
        </p:nvSpPr>
        <p:spPr>
          <a:xfrm>
            <a:off x="8046720" y="2804160"/>
            <a:ext cx="3317967" cy="923330"/>
          </a:xfrm>
          <a:prstGeom prst="rect">
            <a:avLst/>
          </a:prstGeom>
          <a:noFill/>
        </p:spPr>
        <p:txBody>
          <a:bodyPr wrap="square" rtlCol="0">
            <a:spAutoFit/>
          </a:bodyPr>
          <a:lstStyle/>
          <a:p>
            <a:pPr algn="just"/>
            <a:r>
              <a:rPr lang="es-MX" dirty="0" smtClean="0"/>
              <a:t>Una expresión de la interpolación cuadrática es de la forma:</a:t>
            </a:r>
            <a:endParaRPr lang="es-MX" dirty="0"/>
          </a:p>
        </p:txBody>
      </p:sp>
      <p:graphicFrame>
        <p:nvGraphicFramePr>
          <p:cNvPr id="3" name="Objeto 2"/>
          <p:cNvGraphicFramePr>
            <a:graphicFrameLocks noChangeAspect="1"/>
          </p:cNvGraphicFramePr>
          <p:nvPr>
            <p:extLst>
              <p:ext uri="{D42A27DB-BD31-4B8C-83A1-F6EECF244321}">
                <p14:modId xmlns:p14="http://schemas.microsoft.com/office/powerpoint/2010/main" val="213082989"/>
              </p:ext>
            </p:extLst>
          </p:nvPr>
        </p:nvGraphicFramePr>
        <p:xfrm>
          <a:off x="8634233" y="3727490"/>
          <a:ext cx="2139140" cy="452624"/>
        </p:xfrm>
        <a:graphic>
          <a:graphicData uri="http://schemas.openxmlformats.org/presentationml/2006/ole">
            <mc:AlternateContent xmlns:mc="http://schemas.openxmlformats.org/markup-compatibility/2006">
              <mc:Choice xmlns:v="urn:schemas-microsoft-com:vml" Requires="v">
                <p:oleObj spid="_x0000_s2326" name="Equation" r:id="rId4" imgW="1143000" imgH="241200" progId="Equation.DSMT4">
                  <p:embed/>
                </p:oleObj>
              </mc:Choice>
              <mc:Fallback>
                <p:oleObj name="Equation" r:id="rId4" imgW="1143000" imgH="241200" progId="Equation.DSMT4">
                  <p:embed/>
                  <p:pic>
                    <p:nvPicPr>
                      <p:cNvPr id="0" name=""/>
                      <p:cNvPicPr/>
                      <p:nvPr/>
                    </p:nvPicPr>
                    <p:blipFill>
                      <a:blip r:embed="rId5"/>
                      <a:stretch>
                        <a:fillRect/>
                      </a:stretch>
                    </p:blipFill>
                    <p:spPr>
                      <a:xfrm>
                        <a:off x="8634233" y="3727490"/>
                        <a:ext cx="2139140" cy="452624"/>
                      </a:xfrm>
                      <a:prstGeom prst="rect">
                        <a:avLst/>
                      </a:prstGeom>
                    </p:spPr>
                  </p:pic>
                </p:oleObj>
              </mc:Fallback>
            </mc:AlternateContent>
          </a:graphicData>
        </a:graphic>
      </p:graphicFrame>
      <p:graphicFrame>
        <p:nvGraphicFramePr>
          <p:cNvPr id="8" name="Objeto 7"/>
          <p:cNvGraphicFramePr>
            <a:graphicFrameLocks noChangeAspect="1"/>
          </p:cNvGraphicFramePr>
          <p:nvPr>
            <p:extLst>
              <p:ext uri="{D42A27DB-BD31-4B8C-83A1-F6EECF244321}">
                <p14:modId xmlns:p14="http://schemas.microsoft.com/office/powerpoint/2010/main" val="3093003419"/>
              </p:ext>
            </p:extLst>
          </p:nvPr>
        </p:nvGraphicFramePr>
        <p:xfrm>
          <a:off x="8167688" y="4624388"/>
          <a:ext cx="3695700" cy="446087"/>
        </p:xfrm>
        <a:graphic>
          <a:graphicData uri="http://schemas.openxmlformats.org/presentationml/2006/ole">
            <mc:AlternateContent xmlns:mc="http://schemas.openxmlformats.org/markup-compatibility/2006">
              <mc:Choice xmlns:v="urn:schemas-microsoft-com:vml" Requires="v">
                <p:oleObj spid="_x0000_s2327" name="Equation" r:id="rId6" imgW="2298600" imgH="228600" progId="Equation.DSMT4">
                  <p:embed/>
                </p:oleObj>
              </mc:Choice>
              <mc:Fallback>
                <p:oleObj name="Equation" r:id="rId6" imgW="2298600" imgH="228600" progId="Equation.DSMT4">
                  <p:embed/>
                  <p:pic>
                    <p:nvPicPr>
                      <p:cNvPr id="5" name="Objeto 4"/>
                      <p:cNvPicPr/>
                      <p:nvPr/>
                    </p:nvPicPr>
                    <p:blipFill>
                      <a:blip r:embed="rId7"/>
                      <a:stretch>
                        <a:fillRect/>
                      </a:stretch>
                    </p:blipFill>
                    <p:spPr>
                      <a:xfrm>
                        <a:off x="8167688" y="4624388"/>
                        <a:ext cx="3695700" cy="446087"/>
                      </a:xfrm>
                      <a:prstGeom prst="rect">
                        <a:avLst/>
                      </a:prstGeom>
                    </p:spPr>
                  </p:pic>
                </p:oleObj>
              </mc:Fallback>
            </mc:AlternateContent>
          </a:graphicData>
        </a:graphic>
      </p:graphicFrame>
      <p:sp>
        <p:nvSpPr>
          <p:cNvPr id="9" name="CuadroTexto 8"/>
          <p:cNvSpPr txBox="1"/>
          <p:nvPr/>
        </p:nvSpPr>
        <p:spPr>
          <a:xfrm>
            <a:off x="8229600" y="4214950"/>
            <a:ext cx="2055223" cy="369332"/>
          </a:xfrm>
          <a:prstGeom prst="rect">
            <a:avLst/>
          </a:prstGeom>
          <a:noFill/>
        </p:spPr>
        <p:txBody>
          <a:bodyPr wrap="square" rtlCol="0">
            <a:spAutoFit/>
          </a:bodyPr>
          <a:lstStyle/>
          <a:p>
            <a:r>
              <a:rPr lang="es-MX" dirty="0" smtClean="0"/>
              <a:t>Donde:</a:t>
            </a:r>
            <a:endParaRPr lang="es-MX" dirty="0"/>
          </a:p>
        </p:txBody>
      </p:sp>
    </p:spTree>
    <p:extLst>
      <p:ext uri="{BB962C8B-B14F-4D97-AF65-F5344CB8AC3E}">
        <p14:creationId xmlns:p14="http://schemas.microsoft.com/office/powerpoint/2010/main" val="2637133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spiral">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1199</TotalTime>
  <Words>2173</Words>
  <Application>Microsoft Office PowerPoint</Application>
  <PresentationFormat>Panorámica</PresentationFormat>
  <Paragraphs>381</Paragraphs>
  <Slides>42</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42</vt:i4>
      </vt:variant>
    </vt:vector>
  </HeadingPairs>
  <TitlesOfParts>
    <vt:vector size="50" baseType="lpstr">
      <vt:lpstr>Arial</vt:lpstr>
      <vt:lpstr>Calibri</vt:lpstr>
      <vt:lpstr>Century Gothic</vt:lpstr>
      <vt:lpstr>Tahoma</vt:lpstr>
      <vt:lpstr>Times New Roman</vt:lpstr>
      <vt:lpstr>Wingdings 3</vt:lpstr>
      <vt:lpstr>Espiral</vt:lpstr>
      <vt:lpstr>Equation</vt:lpstr>
      <vt:lpstr>UNIVERSIDAD AUTÓNOMA DEL ESTADO DE MÉXICO  FACULTAD DE INGENIERÍA  COORDINACIÓN DE INGENIERÍA MECÁNICA</vt:lpstr>
      <vt:lpstr>ÍNDICE</vt:lpstr>
      <vt:lpstr>1. JUSTIFICACIÓN</vt:lpstr>
      <vt:lpstr>1. JUSTIFICACIÓN</vt:lpstr>
      <vt:lpstr>Presentación de PowerPoint</vt:lpstr>
      <vt:lpstr>2. OBJETIVO</vt:lpstr>
      <vt:lpstr>3. INTRODUCCIÓN</vt:lpstr>
      <vt:lpstr>Interpolación lineal o de primer orden</vt:lpstr>
      <vt:lpstr>Interpolación cuadrática o de segundo orden</vt:lpstr>
      <vt:lpstr>Interpolación cúbica o de tercer orden</vt:lpstr>
      <vt:lpstr>4. Las diferencias divididas y el polinomio de interpolación de Newton</vt:lpstr>
      <vt:lpstr>4. Las diferencias divididas y el polinomio de interpolación de Newton</vt:lpstr>
      <vt:lpstr>4. Las diferencias divididas y el polinomio de interpolación de Newton</vt:lpstr>
      <vt:lpstr>Presentación de PowerPoint</vt:lpstr>
      <vt:lpstr>4. Las diferencias divididas y el polinomio de interpolación de Newton</vt:lpstr>
      <vt:lpstr>4. Las diferencias divididas y el polinomio de interpolación de Newton</vt:lpstr>
      <vt:lpstr>4. Las diferencias divididas y el polinomio de interpolación de Newton</vt:lpstr>
      <vt:lpstr>5. Ejemplo</vt:lpstr>
      <vt:lpstr>Cálculo de las 1°DD</vt:lpstr>
      <vt:lpstr>Cálculo de las 2°DD</vt:lpstr>
      <vt:lpstr>Cálculo de las 3°DD</vt:lpstr>
      <vt:lpstr>Cálculo de las 4°DD</vt:lpstr>
      <vt:lpstr>Matriz triangular inferior </vt:lpstr>
      <vt:lpstr>Presentación de PowerPoint</vt:lpstr>
      <vt:lpstr>Matriz triangular inferior </vt:lpstr>
      <vt:lpstr>Cálculo de la deformación con el polinomio de máximo grado</vt:lpstr>
      <vt:lpstr>Polinomio de grado 4 de las diferencias divididas de Newton</vt:lpstr>
      <vt:lpstr>Resultado</vt:lpstr>
      <vt:lpstr>Presentación de PowerPoint</vt:lpstr>
      <vt:lpstr>Matriz triangular inferior </vt:lpstr>
      <vt:lpstr>Cálculo de la deformación con el polinomio de grado 3</vt:lpstr>
      <vt:lpstr>Polinomio de grado 3 de las diferencias divididas de Newton</vt:lpstr>
      <vt:lpstr>Resultado</vt:lpstr>
      <vt:lpstr>Presentación de PowerPoint</vt:lpstr>
      <vt:lpstr>Matriz triangular inferior </vt:lpstr>
      <vt:lpstr>Cálculo de la deformación con otro polinomio de grado 3</vt:lpstr>
      <vt:lpstr>Polinomio de grado 3 de las diferencias divididas de Newton</vt:lpstr>
      <vt:lpstr>Resultado</vt:lpstr>
      <vt:lpstr>6. GUIÓN EXPLICATIVO</vt:lpstr>
      <vt:lpstr>6. GUIÓN EXPLICATIVO</vt:lpstr>
      <vt:lpstr>7. CONCLUSIONES IMPORTANTES</vt:lpstr>
      <vt:lpstr>8. Bibliografía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INGENIERÍA  COORDINACIÓN DE MATERIAS PROPEDÉUTICAS</dc:title>
  <dc:creator>Gas</dc:creator>
  <cp:lastModifiedBy>Gas</cp:lastModifiedBy>
  <cp:revision>177</cp:revision>
  <dcterms:created xsi:type="dcterms:W3CDTF">2019-09-27T18:07:52Z</dcterms:created>
  <dcterms:modified xsi:type="dcterms:W3CDTF">2019-09-30T23:03:49Z</dcterms:modified>
</cp:coreProperties>
</file>