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57" r:id="rId4"/>
    <p:sldId id="287" r:id="rId5"/>
    <p:sldId id="258" r:id="rId6"/>
    <p:sldId id="261" r:id="rId7"/>
    <p:sldId id="262" r:id="rId8"/>
    <p:sldId id="263" r:id="rId9"/>
    <p:sldId id="264" r:id="rId10"/>
    <p:sldId id="265" r:id="rId11"/>
    <p:sldId id="292" r:id="rId12"/>
    <p:sldId id="266" r:id="rId13"/>
    <p:sldId id="274" r:id="rId14"/>
    <p:sldId id="293" r:id="rId15"/>
    <p:sldId id="294" r:id="rId16"/>
    <p:sldId id="295" r:id="rId17"/>
    <p:sldId id="296" r:id="rId18"/>
    <p:sldId id="297" r:id="rId19"/>
    <p:sldId id="298" r:id="rId20"/>
    <p:sldId id="299" r:id="rId21"/>
    <p:sldId id="300" r:id="rId22"/>
    <p:sldId id="267" r:id="rId23"/>
    <p:sldId id="301" r:id="rId24"/>
    <p:sldId id="302" r:id="rId25"/>
    <p:sldId id="303" r:id="rId26"/>
    <p:sldId id="304" r:id="rId27"/>
    <p:sldId id="305" r:id="rId28"/>
    <p:sldId id="278" r:id="rId29"/>
    <p:sldId id="306" r:id="rId30"/>
    <p:sldId id="307" r:id="rId31"/>
    <p:sldId id="308" r:id="rId32"/>
    <p:sldId id="260" r:id="rId33"/>
    <p:sldId id="286" r:id="rId34"/>
    <p:sldId id="309" r:id="rId35"/>
    <p:sldId id="285"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 Id="rId4" Type="http://schemas.openxmlformats.org/officeDocument/2006/relationships/image" Target="../media/image41.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4" Type="http://schemas.openxmlformats.org/officeDocument/2006/relationships/image" Target="../media/image25.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4"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9/30/2019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7.w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1.wmf"/><Relationship Id="rId5" Type="http://schemas.openxmlformats.org/officeDocument/2006/relationships/oleObject" Target="../embeddings/oleObject8.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10.bin"/></Relationships>
</file>

<file path=ppt/slides/_rels/slide16.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5.wmf"/><Relationship Id="rId5" Type="http://schemas.openxmlformats.org/officeDocument/2006/relationships/oleObject" Target="../embeddings/oleObject12.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4.bin"/></Relationships>
</file>

<file path=ppt/slides/_rels/slide17.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9.wmf"/><Relationship Id="rId5" Type="http://schemas.openxmlformats.org/officeDocument/2006/relationships/oleObject" Target="../embeddings/oleObject16.bin"/><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18.bin"/></Relationships>
</file>

<file path=ppt/slides/_rels/slide18.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3.wmf"/><Relationship Id="rId5" Type="http://schemas.openxmlformats.org/officeDocument/2006/relationships/oleObject" Target="../embeddings/oleObject20.bin"/><Relationship Id="rId10" Type="http://schemas.openxmlformats.org/officeDocument/2006/relationships/image" Target="../media/image25.wmf"/><Relationship Id="rId4" Type="http://schemas.openxmlformats.org/officeDocument/2006/relationships/image" Target="../media/image22.wmf"/><Relationship Id="rId9" Type="http://schemas.openxmlformats.org/officeDocument/2006/relationships/oleObject" Target="../embeddings/oleObject22.bin"/></Relationships>
</file>

<file path=ppt/slides/_rels/slide19.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7.wmf"/><Relationship Id="rId5" Type="http://schemas.openxmlformats.org/officeDocument/2006/relationships/oleObject" Target="../embeddings/oleObject24.bin"/><Relationship Id="rId10" Type="http://schemas.openxmlformats.org/officeDocument/2006/relationships/image" Target="../media/image29.wmf"/><Relationship Id="rId4" Type="http://schemas.openxmlformats.org/officeDocument/2006/relationships/image" Target="../media/image26.wmf"/><Relationship Id="rId9" Type="http://schemas.openxmlformats.org/officeDocument/2006/relationships/oleObject" Target="../embeddings/oleObject2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31.wmf"/><Relationship Id="rId5" Type="http://schemas.openxmlformats.org/officeDocument/2006/relationships/oleObject" Target="../embeddings/oleObject28.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30.bin"/></Relationships>
</file>

<file path=ppt/slides/_rels/slide21.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5.wmf"/><Relationship Id="rId5" Type="http://schemas.openxmlformats.org/officeDocument/2006/relationships/oleObject" Target="../embeddings/oleObject32.bin"/><Relationship Id="rId4" Type="http://schemas.openxmlformats.org/officeDocument/2006/relationships/image" Target="../media/image34.wmf"/></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9.wmf"/><Relationship Id="rId5" Type="http://schemas.openxmlformats.org/officeDocument/2006/relationships/oleObject" Target="../embeddings/oleObject35.bin"/><Relationship Id="rId10" Type="http://schemas.openxmlformats.org/officeDocument/2006/relationships/image" Target="../media/image41.wmf"/><Relationship Id="rId4" Type="http://schemas.openxmlformats.org/officeDocument/2006/relationships/image" Target="../media/image38.wmf"/><Relationship Id="rId9" Type="http://schemas.openxmlformats.org/officeDocument/2006/relationships/oleObject" Target="../embeddings/oleObject37.bin"/></Relationships>
</file>

<file path=ppt/slides/_rels/slide25.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43.wmf"/><Relationship Id="rId5" Type="http://schemas.openxmlformats.org/officeDocument/2006/relationships/oleObject" Target="../embeddings/oleObject39.bin"/><Relationship Id="rId4" Type="http://schemas.openxmlformats.org/officeDocument/2006/relationships/image" Target="../media/image42.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6.wmf"/><Relationship Id="rId5" Type="http://schemas.openxmlformats.org/officeDocument/2006/relationships/oleObject" Target="../embeddings/oleObject42.bin"/><Relationship Id="rId4" Type="http://schemas.openxmlformats.org/officeDocument/2006/relationships/image" Target="../media/image45.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47.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48.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49.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50.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google.com.mx/search?q=sistema+masa-resorte&amp;tbm=isch&amp;source=iu&amp;ictx=1&amp;fir=aJp-I3A42g69jM%253A%252CZlmzfUGoqMo9RM%252C_&amp;vet=1&amp;usg=AI4_-kTo8Q1wFRwiPu1-tsrklDbX-mxFIw&amp;sa=X&amp;ved=2ahUKEwiU7pLykPTkAhUCP60KHcOtALAQ9QEwD3oECAMQBg#imgrc=_&amp;vet=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4.wmf"/><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a:spLocks noGrp="1" noChangeArrowheads="1"/>
          </p:cNvSpPr>
          <p:nvPr>
            <p:ph type="ctrTitle"/>
          </p:nvPr>
        </p:nvSpPr>
        <p:spPr bwMode="auto">
          <a:xfrm>
            <a:off x="2232162" y="843905"/>
            <a:ext cx="8915399"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a:solidFill>
                  <a:schemeClr val="tx1"/>
                </a:solidFill>
                <a:latin typeface="Verdana" panose="020B0604030504040204" pitchFamily="34" charset="0"/>
              </a:defRPr>
            </a:lvl9pPr>
          </a:lstStyle>
          <a:p>
            <a:pPr algn="ctr" eaLnBrk="1" hangingPunct="1">
              <a:spcBef>
                <a:spcPct val="0"/>
              </a:spcBef>
              <a:buClrTx/>
              <a:buSzTx/>
              <a:buFontTx/>
              <a:buNone/>
            </a:pPr>
            <a:r>
              <a:rPr lang="es-MX" altLang="es-MX" sz="3200" dirty="0">
                <a:latin typeface="Tahoma" panose="020B0604030504040204" pitchFamily="34" charset="0"/>
              </a:rPr>
              <a:t>UNIVERSIDAD AUTÓNOMA DEL ESTADO DE MÉXICO</a:t>
            </a:r>
          </a:p>
          <a:p>
            <a:pPr algn="ctr" eaLnBrk="1" hangingPunct="1">
              <a:spcBef>
                <a:spcPct val="0"/>
              </a:spcBef>
              <a:buClrTx/>
              <a:buSzTx/>
              <a:buFontTx/>
              <a:buNone/>
            </a:pPr>
            <a:endParaRPr lang="es-MX" altLang="es-MX" sz="1000" dirty="0">
              <a:latin typeface="Tahoma" panose="020B0604030504040204" pitchFamily="34" charset="0"/>
            </a:endParaRPr>
          </a:p>
          <a:p>
            <a:pPr algn="ctr" eaLnBrk="1" hangingPunct="1">
              <a:spcBef>
                <a:spcPct val="0"/>
              </a:spcBef>
              <a:buClrTx/>
              <a:buSzTx/>
              <a:buFontTx/>
              <a:buNone/>
            </a:pPr>
            <a:r>
              <a:rPr lang="es-MX" altLang="es-MX" sz="3200" dirty="0">
                <a:latin typeface="Tahoma" panose="020B0604030504040204" pitchFamily="34" charset="0"/>
              </a:rPr>
              <a:t>FACULTAD DE INGENIERÍA</a:t>
            </a:r>
          </a:p>
          <a:p>
            <a:pPr algn="ctr" eaLnBrk="1" hangingPunct="1">
              <a:spcBef>
                <a:spcPct val="0"/>
              </a:spcBef>
              <a:buClrTx/>
              <a:buSzTx/>
              <a:buFontTx/>
              <a:buNone/>
            </a:pPr>
            <a:endParaRPr lang="es-MX" altLang="es-MX" sz="1000" dirty="0">
              <a:latin typeface="Tahoma" panose="020B0604030504040204" pitchFamily="34" charset="0"/>
            </a:endParaRPr>
          </a:p>
          <a:p>
            <a:pPr algn="ctr" eaLnBrk="1" hangingPunct="1">
              <a:spcBef>
                <a:spcPct val="0"/>
              </a:spcBef>
              <a:buClrTx/>
              <a:buSzTx/>
              <a:buFontTx/>
              <a:buNone/>
            </a:pPr>
            <a:r>
              <a:rPr lang="es-MX" altLang="es-MX" sz="3200" b="1" dirty="0">
                <a:latin typeface="Tahoma" panose="020B0604030504040204" pitchFamily="34" charset="0"/>
              </a:rPr>
              <a:t>COORDINACIÓN DE </a:t>
            </a:r>
            <a:r>
              <a:rPr lang="es-MX" altLang="es-MX" sz="3200" b="1" dirty="0" smtClean="0">
                <a:latin typeface="Tahoma" panose="020B0604030504040204" pitchFamily="34" charset="0"/>
              </a:rPr>
              <a:t>INGENIERÍA MECÁNICA</a:t>
            </a:r>
            <a:endParaRPr lang="es-MX" altLang="es-MX" sz="3200" b="1" dirty="0">
              <a:latin typeface="Tahoma" panose="020B0604030504040204" pitchFamily="34" charset="0"/>
            </a:endParaRPr>
          </a:p>
        </p:txBody>
      </p:sp>
      <p:sp>
        <p:nvSpPr>
          <p:cNvPr id="5" name="Rectangle 2"/>
          <p:cNvSpPr>
            <a:spLocks noGrp="1" noChangeArrowheads="1"/>
          </p:cNvSpPr>
          <p:nvPr>
            <p:ph type="subTitle" idx="1"/>
          </p:nvPr>
        </p:nvSpPr>
        <p:spPr>
          <a:xfrm>
            <a:off x="2476002" y="3932648"/>
            <a:ext cx="8915399" cy="1126283"/>
          </a:xfrm>
        </p:spPr>
        <p:txBody>
          <a:bodyPr/>
          <a:lstStyle/>
          <a:p>
            <a:pPr algn="ctr" eaLnBrk="1" fontAlgn="auto" hangingPunct="1">
              <a:spcAft>
                <a:spcPts val="0"/>
              </a:spcAft>
              <a:defRPr/>
            </a:pPr>
            <a:r>
              <a:rPr lang="es-MX" sz="2800" dirty="0" smtClean="0"/>
              <a:t>MÉTODOS NUMÉRICOS:</a:t>
            </a:r>
          </a:p>
          <a:p>
            <a:pPr algn="ctr" eaLnBrk="1" fontAlgn="auto" hangingPunct="1">
              <a:spcAft>
                <a:spcPts val="0"/>
              </a:spcAft>
              <a:defRPr/>
            </a:pPr>
            <a:r>
              <a:rPr lang="es-MX" sz="2800" b="1" dirty="0" smtClean="0">
                <a:solidFill>
                  <a:srgbClr val="FF0000"/>
                </a:solidFill>
              </a:rPr>
              <a:t>MÉTODO DE NEVILLE</a:t>
            </a:r>
            <a:endParaRPr lang="es-ES" sz="2800" b="1" dirty="0" smtClean="0">
              <a:solidFill>
                <a:srgbClr val="FF0000"/>
              </a:solidFill>
            </a:endParaRPr>
          </a:p>
        </p:txBody>
      </p:sp>
      <p:sp>
        <p:nvSpPr>
          <p:cNvPr id="6" name="Rectangle 3"/>
          <p:cNvSpPr txBox="1">
            <a:spLocks noChangeArrowheads="1"/>
          </p:cNvSpPr>
          <p:nvPr/>
        </p:nvSpPr>
        <p:spPr>
          <a:xfrm>
            <a:off x="4011386" y="5903662"/>
            <a:ext cx="6934200" cy="60960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marL="36513" algn="r">
              <a:spcBef>
                <a:spcPct val="0"/>
              </a:spcBef>
            </a:pPr>
            <a:r>
              <a:rPr lang="es-ES" altLang="es-MX" sz="2400" dirty="0" smtClean="0">
                <a:solidFill>
                  <a:srgbClr val="79766F"/>
                </a:solidFill>
              </a:rPr>
              <a:t>Septiembre 2019</a:t>
            </a:r>
          </a:p>
        </p:txBody>
      </p:sp>
      <p:sp>
        <p:nvSpPr>
          <p:cNvPr id="2" name="CuadroTexto 1"/>
          <p:cNvSpPr txBox="1"/>
          <p:nvPr/>
        </p:nvSpPr>
        <p:spPr>
          <a:xfrm>
            <a:off x="4519750" y="5058931"/>
            <a:ext cx="4197530" cy="646331"/>
          </a:xfrm>
          <a:prstGeom prst="rect">
            <a:avLst/>
          </a:prstGeom>
          <a:noFill/>
        </p:spPr>
        <p:txBody>
          <a:bodyPr wrap="square" rtlCol="0">
            <a:spAutoFit/>
          </a:bodyPr>
          <a:lstStyle/>
          <a:p>
            <a:pPr algn="ctr"/>
            <a:r>
              <a:rPr lang="es-MX" b="1" dirty="0" smtClean="0"/>
              <a:t>Material Didáctico Elaborado por: </a:t>
            </a:r>
          </a:p>
          <a:p>
            <a:pPr algn="ctr"/>
            <a:r>
              <a:rPr lang="es-MX" b="1" dirty="0" err="1" smtClean="0"/>
              <a:t>Gaston</a:t>
            </a:r>
            <a:r>
              <a:rPr lang="es-MX" b="1" dirty="0" smtClean="0"/>
              <a:t> </a:t>
            </a:r>
            <a:r>
              <a:rPr lang="es-MX" b="1" dirty="0" err="1" smtClean="0"/>
              <a:t>Vertiz</a:t>
            </a:r>
            <a:r>
              <a:rPr lang="es-MX" b="1" dirty="0" smtClean="0"/>
              <a:t> </a:t>
            </a:r>
            <a:r>
              <a:rPr lang="es-MX" b="1" dirty="0" err="1" smtClean="0"/>
              <a:t>Camaron</a:t>
            </a:r>
            <a:endParaRPr lang="es-MX" b="1" dirty="0"/>
          </a:p>
        </p:txBody>
      </p:sp>
    </p:spTree>
    <p:extLst>
      <p:ext uri="{BB962C8B-B14F-4D97-AF65-F5344CB8AC3E}">
        <p14:creationId xmlns:p14="http://schemas.microsoft.com/office/powerpoint/2010/main" val="35432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Effect transition="in" filter="fade">
                                      <p:cBhvr>
                                        <p:cTn id="20" dur="500"/>
                                        <p:tgtEl>
                                          <p:spTgt spid="2">
                                            <p:txEl>
                                              <p:pRg st="0" end="0"/>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Effect transition="in" filter="fade">
                                      <p:cBhvr>
                                        <p:cTn id="23" dur="500"/>
                                        <p:tgtEl>
                                          <p:spTgt spid="2">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Interpolación </a:t>
            </a:r>
            <a:r>
              <a:rPr lang="es-MX" b="1" dirty="0" smtClean="0">
                <a:effectLst>
                  <a:outerShdw blurRad="38100" dist="38100" dir="2700000" algn="tl">
                    <a:srgbClr val="000000">
                      <a:alpha val="43137"/>
                    </a:srgbClr>
                  </a:outerShdw>
                </a:effectLst>
              </a:rPr>
              <a:t>cúbica </a:t>
            </a:r>
            <a:r>
              <a:rPr lang="es-MX" b="1" dirty="0">
                <a:effectLst>
                  <a:outerShdw blurRad="38100" dist="38100" dir="2700000" algn="tl">
                    <a:srgbClr val="000000">
                      <a:alpha val="43137"/>
                    </a:srgbClr>
                  </a:outerShdw>
                </a:effectLst>
              </a:rPr>
              <a:t>o de </a:t>
            </a:r>
            <a:r>
              <a:rPr lang="es-MX" b="1" dirty="0" smtClean="0">
                <a:effectLst>
                  <a:outerShdw blurRad="38100" dist="38100" dir="2700000" algn="tl">
                    <a:srgbClr val="000000">
                      <a:alpha val="43137"/>
                    </a:srgbClr>
                  </a:outerShdw>
                </a:effectLst>
              </a:rPr>
              <a:t>tercer </a:t>
            </a:r>
            <a:r>
              <a:rPr lang="es-MX" b="1" dirty="0">
                <a:effectLst>
                  <a:outerShdw blurRad="38100" dist="38100" dir="2700000" algn="tl">
                    <a:srgbClr val="000000">
                      <a:alpha val="43137"/>
                    </a:srgbClr>
                  </a:outerShdw>
                </a:effectLst>
              </a:rPr>
              <a:t>orden</a:t>
            </a:r>
            <a:endParaRPr lang="es-MX" dirty="0"/>
          </a:p>
        </p:txBody>
      </p:sp>
      <p:sp>
        <p:nvSpPr>
          <p:cNvPr id="4" name="CuadroTexto 3"/>
          <p:cNvSpPr txBox="1"/>
          <p:nvPr/>
        </p:nvSpPr>
        <p:spPr>
          <a:xfrm>
            <a:off x="2133600" y="1657350"/>
            <a:ext cx="9744075" cy="1200329"/>
          </a:xfrm>
          <a:prstGeom prst="rect">
            <a:avLst/>
          </a:prstGeom>
          <a:noFill/>
        </p:spPr>
        <p:txBody>
          <a:bodyPr wrap="square" rtlCol="0">
            <a:spAutoFit/>
          </a:bodyPr>
          <a:lstStyle/>
          <a:p>
            <a:pPr algn="just"/>
            <a:r>
              <a:rPr lang="es-MX" dirty="0" smtClean="0"/>
              <a:t>La gráfica 3 de abajo, proporciona la idea de realizar una interpolación cúbica, es decir; para llevar a cabo esto se tienen cuatro pares ordenados conocidos, y se desea saber cuál sería el valor de “y”, dado el valor de x conocido entre los valores x0 y x3.</a:t>
            </a:r>
            <a:endParaRPr lang="es-MX" dirty="0"/>
          </a:p>
        </p:txBody>
      </p:sp>
      <p:pic>
        <p:nvPicPr>
          <p:cNvPr id="5" name="Imagen 4"/>
          <p:cNvPicPr>
            <a:picLocks noChangeAspect="1"/>
          </p:cNvPicPr>
          <p:nvPr/>
        </p:nvPicPr>
        <p:blipFill>
          <a:blip r:embed="rId3"/>
          <a:stretch>
            <a:fillRect/>
          </a:stretch>
        </p:blipFill>
        <p:spPr>
          <a:xfrm>
            <a:off x="3059570" y="2838900"/>
            <a:ext cx="4592401" cy="3533325"/>
          </a:xfrm>
          <a:prstGeom prst="rect">
            <a:avLst/>
          </a:prstGeom>
        </p:spPr>
      </p:pic>
      <p:sp>
        <p:nvSpPr>
          <p:cNvPr id="6" name="CuadroTexto 5"/>
          <p:cNvSpPr txBox="1"/>
          <p:nvPr/>
        </p:nvSpPr>
        <p:spPr>
          <a:xfrm>
            <a:off x="3142430" y="6486525"/>
            <a:ext cx="4295775" cy="369332"/>
          </a:xfrm>
          <a:prstGeom prst="rect">
            <a:avLst/>
          </a:prstGeom>
          <a:noFill/>
        </p:spPr>
        <p:txBody>
          <a:bodyPr wrap="square" rtlCol="0">
            <a:spAutoFit/>
          </a:bodyPr>
          <a:lstStyle/>
          <a:p>
            <a:pPr algn="ctr"/>
            <a:r>
              <a:rPr lang="es-MX" b="1" dirty="0" smtClean="0"/>
              <a:t>Gráfica 3</a:t>
            </a:r>
            <a:r>
              <a:rPr lang="es-MX" dirty="0" smtClean="0"/>
              <a:t>. Interpolación cúbica.</a:t>
            </a:r>
            <a:endParaRPr lang="es-MX" dirty="0"/>
          </a:p>
        </p:txBody>
      </p:sp>
      <p:graphicFrame>
        <p:nvGraphicFramePr>
          <p:cNvPr id="3" name="Objeto 2"/>
          <p:cNvGraphicFramePr>
            <a:graphicFrameLocks noChangeAspect="1"/>
          </p:cNvGraphicFramePr>
          <p:nvPr>
            <p:extLst>
              <p:ext uri="{D42A27DB-BD31-4B8C-83A1-F6EECF244321}">
                <p14:modId xmlns:p14="http://schemas.microsoft.com/office/powerpoint/2010/main" val="736894915"/>
              </p:ext>
            </p:extLst>
          </p:nvPr>
        </p:nvGraphicFramePr>
        <p:xfrm>
          <a:off x="8369837" y="3708035"/>
          <a:ext cx="2864213" cy="559160"/>
        </p:xfrm>
        <a:graphic>
          <a:graphicData uri="http://schemas.openxmlformats.org/presentationml/2006/ole">
            <mc:AlternateContent xmlns:mc="http://schemas.openxmlformats.org/markup-compatibility/2006">
              <mc:Choice xmlns:v="urn:schemas-microsoft-com:vml" Requires="v">
                <p:oleObj spid="_x0000_s3497" name="Equation" r:id="rId4" imgW="1536480" imgH="241200" progId="Equation.DSMT4">
                  <p:embed/>
                </p:oleObj>
              </mc:Choice>
              <mc:Fallback>
                <p:oleObj name="Equation" r:id="rId4" imgW="1536480" imgH="241200" progId="Equation.DSMT4">
                  <p:embed/>
                  <p:pic>
                    <p:nvPicPr>
                      <p:cNvPr id="0" name=""/>
                      <p:cNvPicPr/>
                      <p:nvPr/>
                    </p:nvPicPr>
                    <p:blipFill>
                      <a:blip r:embed="rId5"/>
                      <a:stretch>
                        <a:fillRect/>
                      </a:stretch>
                    </p:blipFill>
                    <p:spPr>
                      <a:xfrm>
                        <a:off x="8369837" y="3708035"/>
                        <a:ext cx="2864213" cy="559160"/>
                      </a:xfrm>
                      <a:prstGeom prst="rect">
                        <a:avLst/>
                      </a:prstGeom>
                    </p:spPr>
                  </p:pic>
                </p:oleObj>
              </mc:Fallback>
            </mc:AlternateContent>
          </a:graphicData>
        </a:graphic>
      </p:graphicFrame>
      <p:sp>
        <p:nvSpPr>
          <p:cNvPr id="9" name="CuadroTexto 8"/>
          <p:cNvSpPr txBox="1"/>
          <p:nvPr/>
        </p:nvSpPr>
        <p:spPr>
          <a:xfrm>
            <a:off x="8046720" y="2804160"/>
            <a:ext cx="3317967" cy="923330"/>
          </a:xfrm>
          <a:prstGeom prst="rect">
            <a:avLst/>
          </a:prstGeom>
          <a:noFill/>
        </p:spPr>
        <p:txBody>
          <a:bodyPr wrap="square" rtlCol="0">
            <a:spAutoFit/>
          </a:bodyPr>
          <a:lstStyle/>
          <a:p>
            <a:pPr algn="just"/>
            <a:r>
              <a:rPr lang="es-MX" dirty="0" smtClean="0"/>
              <a:t>Una expresión de la interpolación cúbica es de la forma:</a:t>
            </a:r>
            <a:endParaRPr lang="es-MX" dirty="0"/>
          </a:p>
        </p:txBody>
      </p:sp>
      <p:sp>
        <p:nvSpPr>
          <p:cNvPr id="10" name="CuadroTexto 9"/>
          <p:cNvSpPr txBox="1"/>
          <p:nvPr/>
        </p:nvSpPr>
        <p:spPr>
          <a:xfrm>
            <a:off x="7907383" y="4267195"/>
            <a:ext cx="2002971" cy="369332"/>
          </a:xfrm>
          <a:prstGeom prst="rect">
            <a:avLst/>
          </a:prstGeom>
          <a:noFill/>
        </p:spPr>
        <p:txBody>
          <a:bodyPr wrap="square" rtlCol="0">
            <a:spAutoFit/>
          </a:bodyPr>
          <a:lstStyle/>
          <a:p>
            <a:r>
              <a:rPr lang="es-MX" dirty="0" smtClean="0"/>
              <a:t>Donde:</a:t>
            </a:r>
            <a:endParaRPr lang="es-MX" dirty="0"/>
          </a:p>
        </p:txBody>
      </p:sp>
      <p:graphicFrame>
        <p:nvGraphicFramePr>
          <p:cNvPr id="11" name="Objeto 10"/>
          <p:cNvGraphicFramePr>
            <a:graphicFrameLocks noChangeAspect="1"/>
          </p:cNvGraphicFramePr>
          <p:nvPr>
            <p:extLst>
              <p:ext uri="{D42A27DB-BD31-4B8C-83A1-F6EECF244321}">
                <p14:modId xmlns:p14="http://schemas.microsoft.com/office/powerpoint/2010/main" val="3777024427"/>
              </p:ext>
            </p:extLst>
          </p:nvPr>
        </p:nvGraphicFramePr>
        <p:xfrm>
          <a:off x="7721600" y="4632325"/>
          <a:ext cx="3962400" cy="446088"/>
        </p:xfrm>
        <a:graphic>
          <a:graphicData uri="http://schemas.openxmlformats.org/presentationml/2006/ole">
            <mc:AlternateContent xmlns:mc="http://schemas.openxmlformats.org/markup-compatibility/2006">
              <mc:Choice xmlns:v="urn:schemas-microsoft-com:vml" Requires="v">
                <p:oleObj spid="_x0000_s3498" name="Equation" r:id="rId6" imgW="2463480" imgH="228600" progId="Equation.DSMT4">
                  <p:embed/>
                </p:oleObj>
              </mc:Choice>
              <mc:Fallback>
                <p:oleObj name="Equation" r:id="rId6" imgW="2463480" imgH="228600" progId="Equation.DSMT4">
                  <p:embed/>
                  <p:pic>
                    <p:nvPicPr>
                      <p:cNvPr id="8" name="Objeto 7"/>
                      <p:cNvPicPr/>
                      <p:nvPr/>
                    </p:nvPicPr>
                    <p:blipFill>
                      <a:blip r:embed="rId7"/>
                      <a:stretch>
                        <a:fillRect/>
                      </a:stretch>
                    </p:blipFill>
                    <p:spPr>
                      <a:xfrm>
                        <a:off x="7721600" y="4632325"/>
                        <a:ext cx="3962400" cy="446088"/>
                      </a:xfrm>
                      <a:prstGeom prst="rect">
                        <a:avLst/>
                      </a:prstGeom>
                    </p:spPr>
                  </p:pic>
                </p:oleObj>
              </mc:Fallback>
            </mc:AlternateContent>
          </a:graphicData>
        </a:graphic>
      </p:graphicFrame>
    </p:spTree>
    <p:extLst>
      <p:ext uri="{BB962C8B-B14F-4D97-AF65-F5344CB8AC3E}">
        <p14:creationId xmlns:p14="http://schemas.microsoft.com/office/powerpoint/2010/main" val="3138208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fade">
                                      <p:cBhvr>
                                        <p:cTn id="32" dur="500"/>
                                        <p:tgtEl>
                                          <p:spTgt spid="10">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4</a:t>
            </a:r>
            <a:r>
              <a:rPr lang="es-MX" b="1" dirty="0" smtClean="0">
                <a:effectLst>
                  <a:outerShdw blurRad="38100" dist="38100" dir="2700000" algn="tl">
                    <a:srgbClr val="000000">
                      <a:alpha val="43137"/>
                    </a:srgbClr>
                  </a:outerShdw>
                </a:effectLst>
              </a:rPr>
              <a:t>. El Método de Neville</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normAutofit/>
          </a:bodyPr>
          <a:lstStyle/>
          <a:p>
            <a:pPr algn="just"/>
            <a:r>
              <a:rPr lang="es-MX" sz="2000" dirty="0" smtClean="0"/>
              <a:t>Según (</a:t>
            </a:r>
            <a:r>
              <a:rPr lang="es-MX" sz="2000" dirty="0" err="1" smtClean="0"/>
              <a:t>Burden</a:t>
            </a:r>
            <a:r>
              <a:rPr lang="es-MX" sz="2000" dirty="0" smtClean="0"/>
              <a:t> </a:t>
            </a:r>
            <a:r>
              <a:rPr lang="es-MX" sz="2000" dirty="0" err="1" smtClean="0"/>
              <a:t>et.al</a:t>
            </a:r>
            <a:r>
              <a:rPr lang="es-MX" sz="2000" dirty="0" smtClean="0"/>
              <a:t>, 2016), se tiene cierta dificultad práctica con la Interpolación de </a:t>
            </a:r>
            <a:r>
              <a:rPr lang="es-MX" sz="2000" dirty="0" err="1" smtClean="0"/>
              <a:t>Lagrange</a:t>
            </a:r>
            <a:r>
              <a:rPr lang="es-MX" sz="2000" dirty="0" smtClean="0"/>
              <a:t> en lo que respecta al término del error; por lo que el grado del polinomio que se necesita para la precisión deseada en general se desconoce hasta que se realizan los cálculos.</a:t>
            </a:r>
          </a:p>
          <a:p>
            <a:pPr marL="0" indent="0" algn="just">
              <a:buNone/>
            </a:pPr>
            <a:endParaRPr lang="es-MX" dirty="0"/>
          </a:p>
          <a:p>
            <a:pPr algn="just"/>
            <a:r>
              <a:rPr lang="es-MX" sz="2000" dirty="0" smtClean="0"/>
              <a:t>Como se revisó en la temática de “Polinomio de Interpolación de </a:t>
            </a:r>
            <a:r>
              <a:rPr lang="es-MX" sz="2000" dirty="0" err="1" smtClean="0"/>
              <a:t>Lagrange</a:t>
            </a:r>
            <a:r>
              <a:rPr lang="es-MX" sz="2000" dirty="0" smtClean="0"/>
              <a:t> (PIL)”, a medida que se incrementa en un grado del PIL, se detectó que: (1) se incrementa en uno el número de binomios tanto en el numerador como en el denominador de cada término y (2) El número de términos se incrementa en uno.</a:t>
            </a:r>
            <a:endParaRPr lang="es-MX" sz="2000" dirty="0"/>
          </a:p>
        </p:txBody>
      </p:sp>
    </p:spTree>
    <p:extLst>
      <p:ext uri="{BB962C8B-B14F-4D97-AF65-F5344CB8AC3E}">
        <p14:creationId xmlns:p14="http://schemas.microsoft.com/office/powerpoint/2010/main" val="3988381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4</a:t>
            </a:r>
            <a:r>
              <a:rPr lang="es-MX" b="1" dirty="0" smtClean="0">
                <a:effectLst>
                  <a:outerShdw blurRad="38100" dist="38100" dir="2700000" algn="tl">
                    <a:srgbClr val="000000">
                      <a:alpha val="43137"/>
                    </a:srgbClr>
                  </a:outerShdw>
                </a:effectLst>
              </a:rPr>
              <a:t>. El Método de Neville</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normAutofit/>
          </a:bodyPr>
          <a:lstStyle/>
          <a:p>
            <a:pPr algn="just"/>
            <a:r>
              <a:rPr lang="es-MX" sz="2000" dirty="0" smtClean="0"/>
              <a:t>Por lo anterior, el PIL deja de ser poco práctico y entonces Neville propuso un método que lleva su nombre, que a continuación se irá desarrollando la idea de este.</a:t>
            </a:r>
          </a:p>
          <a:p>
            <a:pPr marL="0" indent="0" algn="just">
              <a:buNone/>
            </a:pPr>
            <a:endParaRPr lang="es-MX" sz="800" dirty="0" smtClean="0"/>
          </a:p>
          <a:p>
            <a:pPr algn="just"/>
            <a:r>
              <a:rPr lang="es-MX" sz="2000" dirty="0" smtClean="0"/>
              <a:t>Suponga que se tiene el conjunto de pares ordenados siguientes:</a:t>
            </a:r>
          </a:p>
          <a:p>
            <a:pPr marL="0" indent="0" algn="just">
              <a:buNone/>
            </a:pPr>
            <a:endParaRPr lang="es-MX" sz="800" dirty="0" smtClean="0"/>
          </a:p>
          <a:p>
            <a:pPr marL="0" indent="0" algn="just">
              <a:buNone/>
            </a:pPr>
            <a:r>
              <a:rPr lang="es-MX" dirty="0"/>
              <a:t>{(X</a:t>
            </a:r>
            <a:r>
              <a:rPr lang="es-MX" baseline="-25000" dirty="0"/>
              <a:t>0</a:t>
            </a:r>
            <a:r>
              <a:rPr lang="es-MX" dirty="0"/>
              <a:t>, f(X</a:t>
            </a:r>
            <a:r>
              <a:rPr lang="es-MX" baseline="-25000" dirty="0"/>
              <a:t>0</a:t>
            </a:r>
            <a:r>
              <a:rPr lang="es-MX" dirty="0"/>
              <a:t>)), (X</a:t>
            </a:r>
            <a:r>
              <a:rPr lang="es-MX" baseline="-25000" dirty="0"/>
              <a:t>1</a:t>
            </a:r>
            <a:r>
              <a:rPr lang="es-MX" dirty="0"/>
              <a:t>, f(X</a:t>
            </a:r>
            <a:r>
              <a:rPr lang="es-MX" baseline="-25000" dirty="0"/>
              <a:t>1</a:t>
            </a:r>
            <a:r>
              <a:rPr lang="es-MX" dirty="0"/>
              <a:t>)), (X</a:t>
            </a:r>
            <a:r>
              <a:rPr lang="es-MX" baseline="-25000" dirty="0"/>
              <a:t>2</a:t>
            </a:r>
            <a:r>
              <a:rPr lang="es-MX" dirty="0"/>
              <a:t>, f(X</a:t>
            </a:r>
            <a:r>
              <a:rPr lang="es-MX" baseline="-25000" dirty="0"/>
              <a:t>2</a:t>
            </a:r>
            <a:r>
              <a:rPr lang="es-MX" dirty="0"/>
              <a:t>)), (X</a:t>
            </a:r>
            <a:r>
              <a:rPr lang="es-MX" baseline="-25000" dirty="0"/>
              <a:t>3</a:t>
            </a:r>
            <a:r>
              <a:rPr lang="es-MX" dirty="0"/>
              <a:t>, f(X</a:t>
            </a:r>
            <a:r>
              <a:rPr lang="es-MX" baseline="-25000" dirty="0"/>
              <a:t>3</a:t>
            </a:r>
            <a:r>
              <a:rPr lang="es-MX" dirty="0"/>
              <a:t>)), (X</a:t>
            </a:r>
            <a:r>
              <a:rPr lang="es-MX" baseline="-25000" dirty="0"/>
              <a:t>4</a:t>
            </a:r>
            <a:r>
              <a:rPr lang="es-MX" dirty="0"/>
              <a:t>, f(X</a:t>
            </a:r>
            <a:r>
              <a:rPr lang="es-MX" baseline="-25000" dirty="0"/>
              <a:t>4</a:t>
            </a:r>
            <a:r>
              <a:rPr lang="es-MX" dirty="0"/>
              <a:t>)), (X</a:t>
            </a:r>
            <a:r>
              <a:rPr lang="es-MX" baseline="-25000" dirty="0"/>
              <a:t>5</a:t>
            </a:r>
            <a:r>
              <a:rPr lang="es-MX" dirty="0"/>
              <a:t>, f(X</a:t>
            </a:r>
            <a:r>
              <a:rPr lang="es-MX" baseline="-25000" dirty="0"/>
              <a:t>5</a:t>
            </a:r>
            <a:r>
              <a:rPr lang="es-MX" dirty="0"/>
              <a:t>)), (X</a:t>
            </a:r>
            <a:r>
              <a:rPr lang="es-MX" baseline="-25000" dirty="0"/>
              <a:t>6</a:t>
            </a:r>
            <a:r>
              <a:rPr lang="es-MX" dirty="0"/>
              <a:t>, f(X</a:t>
            </a:r>
            <a:r>
              <a:rPr lang="es-MX" baseline="-25000" dirty="0"/>
              <a:t>6</a:t>
            </a:r>
            <a:r>
              <a:rPr lang="es-MX" dirty="0" smtClean="0"/>
              <a:t>))}</a:t>
            </a:r>
          </a:p>
          <a:p>
            <a:pPr marL="0" indent="0" algn="just">
              <a:buNone/>
            </a:pPr>
            <a:endParaRPr lang="es-MX" sz="800" dirty="0"/>
          </a:p>
          <a:p>
            <a:r>
              <a:rPr lang="es-MX" sz="2000" dirty="0"/>
              <a:t>Por cuestiones de notación, haga la consideración siguiente:</a:t>
            </a:r>
          </a:p>
          <a:p>
            <a:pPr marL="0" indent="0">
              <a:buNone/>
            </a:pPr>
            <a:r>
              <a:rPr lang="es-MX" dirty="0"/>
              <a:t>Q</a:t>
            </a:r>
            <a:r>
              <a:rPr lang="es-MX" baseline="-25000" dirty="0"/>
              <a:t>00</a:t>
            </a:r>
            <a:r>
              <a:rPr lang="es-MX" dirty="0"/>
              <a:t> = f(X</a:t>
            </a:r>
            <a:r>
              <a:rPr lang="es-MX" baseline="-25000" dirty="0"/>
              <a:t>0</a:t>
            </a:r>
            <a:r>
              <a:rPr lang="es-MX" dirty="0"/>
              <a:t>), Q</a:t>
            </a:r>
            <a:r>
              <a:rPr lang="es-MX" baseline="-25000" dirty="0"/>
              <a:t>10 </a:t>
            </a:r>
            <a:r>
              <a:rPr lang="es-MX" dirty="0"/>
              <a:t>=f(X</a:t>
            </a:r>
            <a:r>
              <a:rPr lang="es-MX" baseline="-25000" dirty="0"/>
              <a:t>1</a:t>
            </a:r>
            <a:r>
              <a:rPr lang="es-MX" dirty="0"/>
              <a:t>), Q</a:t>
            </a:r>
            <a:r>
              <a:rPr lang="es-MX" baseline="-25000" dirty="0"/>
              <a:t>20</a:t>
            </a:r>
            <a:r>
              <a:rPr lang="es-MX" dirty="0"/>
              <a:t> = f(X</a:t>
            </a:r>
            <a:r>
              <a:rPr lang="es-MX" baseline="-25000" dirty="0"/>
              <a:t>2</a:t>
            </a:r>
            <a:r>
              <a:rPr lang="es-MX" dirty="0"/>
              <a:t>), Q</a:t>
            </a:r>
            <a:r>
              <a:rPr lang="es-MX" baseline="-25000" dirty="0"/>
              <a:t>30</a:t>
            </a:r>
            <a:r>
              <a:rPr lang="es-MX" dirty="0"/>
              <a:t> = f(X</a:t>
            </a:r>
            <a:r>
              <a:rPr lang="es-MX" baseline="-25000" dirty="0"/>
              <a:t>3</a:t>
            </a:r>
            <a:r>
              <a:rPr lang="es-MX" dirty="0"/>
              <a:t>), Q</a:t>
            </a:r>
            <a:r>
              <a:rPr lang="es-MX" baseline="-25000" dirty="0"/>
              <a:t>40</a:t>
            </a:r>
            <a:r>
              <a:rPr lang="es-MX" dirty="0"/>
              <a:t> = f(X</a:t>
            </a:r>
            <a:r>
              <a:rPr lang="es-MX" baseline="-25000" dirty="0"/>
              <a:t>4</a:t>
            </a:r>
            <a:r>
              <a:rPr lang="es-MX" dirty="0"/>
              <a:t>), Q</a:t>
            </a:r>
            <a:r>
              <a:rPr lang="es-MX" baseline="-25000" dirty="0"/>
              <a:t>50</a:t>
            </a:r>
            <a:r>
              <a:rPr lang="es-MX" dirty="0"/>
              <a:t> = f(X</a:t>
            </a:r>
            <a:r>
              <a:rPr lang="es-MX" baseline="-25000" dirty="0"/>
              <a:t>5</a:t>
            </a:r>
            <a:r>
              <a:rPr lang="es-MX" dirty="0"/>
              <a:t>), Q</a:t>
            </a:r>
            <a:r>
              <a:rPr lang="es-MX" baseline="-25000" dirty="0"/>
              <a:t>60</a:t>
            </a:r>
            <a:r>
              <a:rPr lang="es-MX" dirty="0"/>
              <a:t> = f(X</a:t>
            </a:r>
            <a:r>
              <a:rPr lang="es-MX" baseline="-25000" dirty="0"/>
              <a:t>6</a:t>
            </a:r>
            <a:r>
              <a:rPr lang="es-MX" dirty="0"/>
              <a:t>)</a:t>
            </a:r>
          </a:p>
          <a:p>
            <a:pPr algn="just"/>
            <a:endParaRPr lang="es-MX" sz="2000" dirty="0"/>
          </a:p>
        </p:txBody>
      </p:sp>
    </p:spTree>
    <p:extLst>
      <p:ext uri="{BB962C8B-B14F-4D97-AF65-F5344CB8AC3E}">
        <p14:creationId xmlns:p14="http://schemas.microsoft.com/office/powerpoint/2010/main" val="338076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4</a:t>
            </a:r>
            <a:r>
              <a:rPr lang="es-MX" b="1" dirty="0" smtClean="0">
                <a:effectLst>
                  <a:outerShdw blurRad="38100" dist="38100" dir="2700000" algn="tl">
                    <a:srgbClr val="000000">
                      <a:alpha val="43137"/>
                    </a:srgbClr>
                  </a:outerShdw>
                </a:effectLst>
              </a:rPr>
              <a:t>. </a:t>
            </a:r>
            <a:r>
              <a:rPr lang="es-MX" b="1" dirty="0">
                <a:effectLst>
                  <a:outerShdw blurRad="38100" dist="38100" dir="2700000" algn="tl">
                    <a:srgbClr val="000000">
                      <a:alpha val="43137"/>
                    </a:srgbClr>
                  </a:outerShdw>
                </a:effectLst>
              </a:rPr>
              <a:t>El Método de Neville </a:t>
            </a:r>
          </a:p>
        </p:txBody>
      </p:sp>
      <p:sp>
        <p:nvSpPr>
          <p:cNvPr id="3" name="Marcador de contenido 2"/>
          <p:cNvSpPr>
            <a:spLocks noGrp="1"/>
          </p:cNvSpPr>
          <p:nvPr>
            <p:ph idx="1"/>
          </p:nvPr>
        </p:nvSpPr>
        <p:spPr/>
        <p:txBody>
          <a:bodyPr>
            <a:normAutofit/>
          </a:bodyPr>
          <a:lstStyle/>
          <a:p>
            <a:r>
              <a:rPr lang="es-MX" dirty="0"/>
              <a:t>De este modo, </a:t>
            </a:r>
            <a:r>
              <a:rPr lang="es-MX" dirty="0" smtClean="0"/>
              <a:t>en general un </a:t>
            </a:r>
            <a:r>
              <a:rPr lang="es-MX" dirty="0"/>
              <a:t>conjunto de datos discretos que se tendrían serían:</a:t>
            </a:r>
          </a:p>
          <a:p>
            <a:pPr marL="0" indent="0">
              <a:buNone/>
            </a:pPr>
            <a:r>
              <a:rPr lang="es-MX" dirty="0" smtClean="0"/>
              <a:t>	X</a:t>
            </a:r>
            <a:r>
              <a:rPr lang="es-MX" baseline="-25000" dirty="0" smtClean="0"/>
              <a:t>0</a:t>
            </a:r>
            <a:r>
              <a:rPr lang="es-MX" dirty="0" smtClean="0"/>
              <a:t>     </a:t>
            </a:r>
            <a:r>
              <a:rPr lang="es-MX" dirty="0"/>
              <a:t>Q</a:t>
            </a:r>
            <a:r>
              <a:rPr lang="es-MX" baseline="-25000" dirty="0"/>
              <a:t>00</a:t>
            </a:r>
            <a:endParaRPr lang="es-MX" dirty="0"/>
          </a:p>
          <a:p>
            <a:pPr marL="0" indent="0">
              <a:buNone/>
            </a:pPr>
            <a:r>
              <a:rPr lang="es-MX" dirty="0" smtClean="0"/>
              <a:t>	X</a:t>
            </a:r>
            <a:r>
              <a:rPr lang="es-MX" baseline="-25000" dirty="0" smtClean="0"/>
              <a:t>1</a:t>
            </a:r>
            <a:r>
              <a:rPr lang="es-MX" dirty="0" smtClean="0"/>
              <a:t>     </a:t>
            </a:r>
            <a:r>
              <a:rPr lang="es-MX" dirty="0"/>
              <a:t>Q</a:t>
            </a:r>
            <a:r>
              <a:rPr lang="es-MX" baseline="-25000" dirty="0"/>
              <a:t>10</a:t>
            </a:r>
            <a:endParaRPr lang="es-MX" dirty="0"/>
          </a:p>
          <a:p>
            <a:pPr marL="0" indent="0">
              <a:buNone/>
            </a:pPr>
            <a:r>
              <a:rPr lang="es-MX" dirty="0" smtClean="0"/>
              <a:t>	X</a:t>
            </a:r>
            <a:r>
              <a:rPr lang="es-MX" baseline="-25000" dirty="0" smtClean="0"/>
              <a:t>2</a:t>
            </a:r>
            <a:r>
              <a:rPr lang="es-MX" dirty="0" smtClean="0"/>
              <a:t>     </a:t>
            </a:r>
            <a:r>
              <a:rPr lang="es-MX" dirty="0"/>
              <a:t>Q</a:t>
            </a:r>
            <a:r>
              <a:rPr lang="es-MX" baseline="-25000" dirty="0"/>
              <a:t>20</a:t>
            </a:r>
            <a:endParaRPr lang="es-MX" dirty="0"/>
          </a:p>
          <a:p>
            <a:pPr marL="0" indent="0">
              <a:buNone/>
            </a:pPr>
            <a:r>
              <a:rPr lang="es-MX" dirty="0" smtClean="0"/>
              <a:t>	X</a:t>
            </a:r>
            <a:r>
              <a:rPr lang="es-MX" baseline="-25000" dirty="0" smtClean="0"/>
              <a:t>3</a:t>
            </a:r>
            <a:r>
              <a:rPr lang="es-MX" dirty="0" smtClean="0"/>
              <a:t>     </a:t>
            </a:r>
            <a:r>
              <a:rPr lang="es-MX" dirty="0"/>
              <a:t>Q</a:t>
            </a:r>
            <a:r>
              <a:rPr lang="es-MX" baseline="-25000" dirty="0"/>
              <a:t>30</a:t>
            </a:r>
            <a:endParaRPr lang="es-MX" dirty="0"/>
          </a:p>
          <a:p>
            <a:pPr marL="0" indent="0">
              <a:buNone/>
            </a:pPr>
            <a:r>
              <a:rPr lang="es-MX" dirty="0" smtClean="0"/>
              <a:t>	X</a:t>
            </a:r>
            <a:r>
              <a:rPr lang="es-MX" baseline="-25000" dirty="0" smtClean="0"/>
              <a:t>4</a:t>
            </a:r>
            <a:r>
              <a:rPr lang="es-MX" dirty="0" smtClean="0"/>
              <a:t>     </a:t>
            </a:r>
            <a:r>
              <a:rPr lang="es-MX" dirty="0"/>
              <a:t>Q</a:t>
            </a:r>
            <a:r>
              <a:rPr lang="es-MX" baseline="-25000" dirty="0"/>
              <a:t>40</a:t>
            </a:r>
            <a:endParaRPr lang="es-MX" dirty="0"/>
          </a:p>
          <a:p>
            <a:pPr marL="0" indent="0">
              <a:buNone/>
            </a:pPr>
            <a:r>
              <a:rPr lang="es-MX" dirty="0" smtClean="0"/>
              <a:t>	X</a:t>
            </a:r>
            <a:r>
              <a:rPr lang="es-MX" baseline="-25000" dirty="0" smtClean="0"/>
              <a:t>5</a:t>
            </a:r>
            <a:r>
              <a:rPr lang="es-MX" dirty="0" smtClean="0"/>
              <a:t>     </a:t>
            </a:r>
            <a:r>
              <a:rPr lang="es-MX" dirty="0"/>
              <a:t>Q</a:t>
            </a:r>
            <a:r>
              <a:rPr lang="es-MX" baseline="-25000" dirty="0"/>
              <a:t>50</a:t>
            </a:r>
            <a:endParaRPr lang="es-MX" dirty="0"/>
          </a:p>
          <a:p>
            <a:pPr marL="0" indent="0">
              <a:buNone/>
            </a:pPr>
            <a:r>
              <a:rPr lang="es-MX" dirty="0" smtClean="0"/>
              <a:t>	X</a:t>
            </a:r>
            <a:r>
              <a:rPr lang="es-MX" baseline="-25000" dirty="0" smtClean="0"/>
              <a:t>6</a:t>
            </a:r>
            <a:r>
              <a:rPr lang="es-MX" dirty="0" smtClean="0"/>
              <a:t>     </a:t>
            </a:r>
            <a:r>
              <a:rPr lang="es-MX" dirty="0"/>
              <a:t>Q</a:t>
            </a:r>
            <a:r>
              <a:rPr lang="es-MX" baseline="-25000" dirty="0"/>
              <a:t>60</a:t>
            </a:r>
            <a:endParaRPr lang="es-MX" dirty="0"/>
          </a:p>
          <a:p>
            <a:pPr algn="just"/>
            <a:endParaRPr lang="es-MX" dirty="0"/>
          </a:p>
        </p:txBody>
      </p:sp>
    </p:spTree>
    <p:extLst>
      <p:ext uri="{BB962C8B-B14F-4D97-AF65-F5344CB8AC3E}">
        <p14:creationId xmlns:p14="http://schemas.microsoft.com/office/powerpoint/2010/main" val="220759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Matriz triangular inferior</a:t>
            </a:r>
            <a:endParaRPr lang="es-MX" dirty="0"/>
          </a:p>
        </p:txBody>
      </p:sp>
      <p:sp>
        <p:nvSpPr>
          <p:cNvPr id="3" name="Marcador de contenido 2"/>
          <p:cNvSpPr>
            <a:spLocks noGrp="1"/>
          </p:cNvSpPr>
          <p:nvPr>
            <p:ph idx="1"/>
          </p:nvPr>
        </p:nvSpPr>
        <p:spPr/>
        <p:txBody>
          <a:bodyPr/>
          <a:lstStyle/>
          <a:p>
            <a:pPr algn="just"/>
            <a:r>
              <a:rPr lang="es-MX" dirty="0" smtClean="0"/>
              <a:t>Además, </a:t>
            </a:r>
            <a:r>
              <a:rPr lang="es-MX" b="1" dirty="0" smtClean="0">
                <a:effectLst>
                  <a:outerShdw blurRad="38100" dist="38100" dir="2700000" algn="tl">
                    <a:srgbClr val="000000">
                      <a:alpha val="43137"/>
                    </a:srgbClr>
                  </a:outerShdw>
                </a:effectLst>
              </a:rPr>
              <a:t>Neville</a:t>
            </a:r>
            <a:r>
              <a:rPr lang="es-MX" dirty="0" smtClean="0"/>
              <a:t> propuso que para cualquier </a:t>
            </a:r>
            <a:r>
              <a:rPr lang="es-MX" dirty="0"/>
              <a:t>valor de </a:t>
            </a:r>
            <a:r>
              <a:rPr lang="es-MX" altLang="es-MX" dirty="0"/>
              <a:t>x </a:t>
            </a:r>
            <a:r>
              <a:rPr lang="es-MX" altLang="es-MX" dirty="0">
                <a:solidFill>
                  <a:schemeClr val="tx1"/>
                </a:solidFill>
                <a:latin typeface="Arial" panose="020B0604020202020204" pitchFamily="34" charset="0"/>
                <a:ea typeface="Calibri" panose="020F0502020204030204" pitchFamily="34" charset="0"/>
              </a:rPr>
              <a:t>ϵ</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x</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0</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,x</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6</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altLang="es-MX" dirty="0"/>
              <a:t>se requiere construir una matriz triangular inferior como la mostrada a continuación:</a:t>
            </a:r>
          </a:p>
          <a:p>
            <a:pPr marL="0" indent="0">
              <a:buNone/>
            </a:pPr>
            <a:endParaRPr lang="es-MX" dirty="0"/>
          </a:p>
        </p:txBody>
      </p:sp>
      <p:graphicFrame>
        <p:nvGraphicFramePr>
          <p:cNvPr id="24" name="Tabla 23"/>
          <p:cNvGraphicFramePr>
            <a:graphicFrameLocks noGrp="1"/>
          </p:cNvGraphicFramePr>
          <p:nvPr>
            <p:extLst>
              <p:ext uri="{D42A27DB-BD31-4B8C-83A1-F6EECF244321}">
                <p14:modId xmlns:p14="http://schemas.microsoft.com/office/powerpoint/2010/main" val="2769125701"/>
              </p:ext>
            </p:extLst>
          </p:nvPr>
        </p:nvGraphicFramePr>
        <p:xfrm>
          <a:off x="3567953" y="2922494"/>
          <a:ext cx="6275296" cy="2734234"/>
        </p:xfrm>
        <a:graphic>
          <a:graphicData uri="http://schemas.openxmlformats.org/drawingml/2006/table">
            <a:tbl>
              <a:tblPr firstRow="1" firstCol="1" bandRow="1">
                <a:tableStyleId>{5C22544A-7EE6-4342-B048-85BDC9FD1C3A}</a:tableStyleId>
              </a:tblPr>
              <a:tblGrid>
                <a:gridCol w="784412">
                  <a:extLst>
                    <a:ext uri="{9D8B030D-6E8A-4147-A177-3AD203B41FA5}">
                      <a16:colId xmlns:a16="http://schemas.microsoft.com/office/drawing/2014/main" val="4089092224"/>
                    </a:ext>
                  </a:extLst>
                </a:gridCol>
                <a:gridCol w="784412">
                  <a:extLst>
                    <a:ext uri="{9D8B030D-6E8A-4147-A177-3AD203B41FA5}">
                      <a16:colId xmlns:a16="http://schemas.microsoft.com/office/drawing/2014/main" val="80850902"/>
                    </a:ext>
                  </a:extLst>
                </a:gridCol>
                <a:gridCol w="784412">
                  <a:extLst>
                    <a:ext uri="{9D8B030D-6E8A-4147-A177-3AD203B41FA5}">
                      <a16:colId xmlns:a16="http://schemas.microsoft.com/office/drawing/2014/main" val="4044541617"/>
                    </a:ext>
                  </a:extLst>
                </a:gridCol>
                <a:gridCol w="784412">
                  <a:extLst>
                    <a:ext uri="{9D8B030D-6E8A-4147-A177-3AD203B41FA5}">
                      <a16:colId xmlns:a16="http://schemas.microsoft.com/office/drawing/2014/main" val="2927561297"/>
                    </a:ext>
                  </a:extLst>
                </a:gridCol>
                <a:gridCol w="784412">
                  <a:extLst>
                    <a:ext uri="{9D8B030D-6E8A-4147-A177-3AD203B41FA5}">
                      <a16:colId xmlns:a16="http://schemas.microsoft.com/office/drawing/2014/main" val="1649713119"/>
                    </a:ext>
                  </a:extLst>
                </a:gridCol>
                <a:gridCol w="784412">
                  <a:extLst>
                    <a:ext uri="{9D8B030D-6E8A-4147-A177-3AD203B41FA5}">
                      <a16:colId xmlns:a16="http://schemas.microsoft.com/office/drawing/2014/main" val="2103793864"/>
                    </a:ext>
                  </a:extLst>
                </a:gridCol>
                <a:gridCol w="784412">
                  <a:extLst>
                    <a:ext uri="{9D8B030D-6E8A-4147-A177-3AD203B41FA5}">
                      <a16:colId xmlns:a16="http://schemas.microsoft.com/office/drawing/2014/main" val="1485159089"/>
                    </a:ext>
                  </a:extLst>
                </a:gridCol>
                <a:gridCol w="784412">
                  <a:extLst>
                    <a:ext uri="{9D8B030D-6E8A-4147-A177-3AD203B41FA5}">
                      <a16:colId xmlns:a16="http://schemas.microsoft.com/office/drawing/2014/main" val="343489749"/>
                    </a:ext>
                  </a:extLst>
                </a:gridCol>
              </a:tblGrid>
              <a:tr h="340144">
                <a:tc>
                  <a:txBody>
                    <a:bodyPr/>
                    <a:lstStyle/>
                    <a:p>
                      <a:pPr algn="ctr">
                        <a:lnSpc>
                          <a:spcPct val="107000"/>
                        </a:lnSpc>
                        <a:spcAft>
                          <a:spcPts val="0"/>
                        </a:spcAft>
                      </a:pPr>
                      <a:r>
                        <a:rPr lang="es-MX" sz="1100" dirty="0">
                          <a:effectLst/>
                        </a:rPr>
                        <a:t>X</a:t>
                      </a:r>
                      <a:r>
                        <a:rPr lang="es-MX" sz="1100" baseline="-25000" dirty="0">
                          <a:effectLst/>
                        </a:rPr>
                        <a:t>i</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dirty="0">
                          <a:effectLst/>
                        </a:rPr>
                        <a:t>f(X</a:t>
                      </a:r>
                      <a:r>
                        <a:rPr lang="es-MX" sz="1100" baseline="-25000" dirty="0">
                          <a:effectLst/>
                        </a:rPr>
                        <a:t>i</a:t>
                      </a:r>
                      <a:r>
                        <a:rPr lang="es-MX" sz="1100" dirty="0">
                          <a:effectLst/>
                        </a:rPr>
                        <a:t>)</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n = 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n = 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n = 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n = 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n = 5</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n = 6</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220889001"/>
                  </a:ext>
                </a:extLst>
              </a:tr>
              <a:tr h="340144">
                <a:tc>
                  <a:txBody>
                    <a:bodyPr/>
                    <a:lstStyle/>
                    <a:p>
                      <a:pPr algn="ctr">
                        <a:lnSpc>
                          <a:spcPct val="107000"/>
                        </a:lnSpc>
                        <a:spcAft>
                          <a:spcPts val="0"/>
                        </a:spcAft>
                      </a:pPr>
                      <a:r>
                        <a:rPr lang="es-MX" sz="1100" dirty="0">
                          <a:effectLst/>
                        </a:rPr>
                        <a:t>X</a:t>
                      </a:r>
                      <a:r>
                        <a:rPr lang="es-MX" sz="1100" baseline="-25000" dirty="0">
                          <a:effectLst/>
                        </a:rPr>
                        <a:t>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dirty="0">
                          <a:effectLst/>
                        </a:rPr>
                        <a:t>Q</a:t>
                      </a:r>
                      <a:r>
                        <a:rPr lang="es-MX" sz="1100" baseline="-25000" dirty="0">
                          <a:effectLst/>
                        </a:rPr>
                        <a:t>00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708632554"/>
                  </a:ext>
                </a:extLst>
              </a:tr>
              <a:tr h="340144">
                <a:tc>
                  <a:txBody>
                    <a:bodyPr/>
                    <a:lstStyle/>
                    <a:p>
                      <a:pPr algn="ctr">
                        <a:lnSpc>
                          <a:spcPct val="107000"/>
                        </a:lnSpc>
                        <a:spcAft>
                          <a:spcPts val="0"/>
                        </a:spcAft>
                      </a:pPr>
                      <a:r>
                        <a:rPr lang="es-MX" sz="1100" dirty="0">
                          <a:effectLst/>
                        </a:rPr>
                        <a:t>X</a:t>
                      </a:r>
                      <a:r>
                        <a:rPr lang="es-MX" sz="1100" baseline="-25000" dirty="0">
                          <a:effectLst/>
                        </a:rPr>
                        <a:t>1</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dirty="0">
                          <a:effectLst/>
                        </a:rPr>
                        <a:t>Q</a:t>
                      </a:r>
                      <a:r>
                        <a:rPr lang="es-MX" sz="1100" baseline="-25000" dirty="0">
                          <a:effectLst/>
                        </a:rPr>
                        <a:t>10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11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5302443"/>
                  </a:ext>
                </a:extLst>
              </a:tr>
              <a:tr h="340144">
                <a:tc>
                  <a:txBody>
                    <a:bodyPr/>
                    <a:lstStyle/>
                    <a:p>
                      <a:pPr algn="ctr">
                        <a:lnSpc>
                          <a:spcPct val="107000"/>
                        </a:lnSpc>
                        <a:spcAft>
                          <a:spcPts val="0"/>
                        </a:spcAft>
                      </a:pPr>
                      <a:r>
                        <a:rPr lang="es-MX" sz="1100" dirty="0">
                          <a:effectLst/>
                        </a:rPr>
                        <a:t>X</a:t>
                      </a:r>
                      <a:r>
                        <a:rPr lang="es-MX" sz="1100" baseline="-25000" dirty="0">
                          <a:effectLst/>
                        </a:rPr>
                        <a:t>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dirty="0">
                          <a:effectLst/>
                        </a:rPr>
                        <a:t>Q</a:t>
                      </a:r>
                      <a:r>
                        <a:rPr lang="es-MX" sz="1100" baseline="-25000" dirty="0">
                          <a:effectLst/>
                        </a:rPr>
                        <a:t>20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21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22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096635806"/>
                  </a:ext>
                </a:extLst>
              </a:tr>
              <a:tr h="340144">
                <a:tc>
                  <a:txBody>
                    <a:bodyPr/>
                    <a:lstStyle/>
                    <a:p>
                      <a:pPr algn="ctr">
                        <a:lnSpc>
                          <a:spcPct val="107000"/>
                        </a:lnSpc>
                        <a:spcAft>
                          <a:spcPts val="0"/>
                        </a:spcAft>
                      </a:pPr>
                      <a:r>
                        <a:rPr lang="es-MX" sz="1100" dirty="0">
                          <a:effectLst/>
                        </a:rPr>
                        <a:t>X</a:t>
                      </a:r>
                      <a:r>
                        <a:rPr lang="es-MX" sz="1100" baseline="-25000" dirty="0">
                          <a:effectLst/>
                        </a:rPr>
                        <a:t>3</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dirty="0">
                          <a:effectLst/>
                        </a:rPr>
                        <a:t>Q</a:t>
                      </a:r>
                      <a:r>
                        <a:rPr lang="es-MX" sz="1100" baseline="-25000" dirty="0">
                          <a:effectLst/>
                        </a:rPr>
                        <a:t>30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31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32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33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683566561"/>
                  </a:ext>
                </a:extLst>
              </a:tr>
              <a:tr h="340144">
                <a:tc>
                  <a:txBody>
                    <a:bodyPr/>
                    <a:lstStyle/>
                    <a:p>
                      <a:pPr algn="ctr">
                        <a:lnSpc>
                          <a:spcPct val="107000"/>
                        </a:lnSpc>
                        <a:spcAft>
                          <a:spcPts val="0"/>
                        </a:spcAft>
                      </a:pPr>
                      <a:r>
                        <a:rPr lang="es-MX" sz="1100" dirty="0">
                          <a:effectLst/>
                        </a:rPr>
                        <a:t>X</a:t>
                      </a:r>
                      <a:r>
                        <a:rPr lang="es-MX" sz="1100" baseline="-25000" dirty="0">
                          <a:effectLst/>
                        </a:rPr>
                        <a:t>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dirty="0">
                          <a:effectLst/>
                        </a:rPr>
                        <a:t>Q</a:t>
                      </a:r>
                      <a:r>
                        <a:rPr lang="es-MX" sz="1100" baseline="-25000" dirty="0">
                          <a:effectLst/>
                        </a:rPr>
                        <a:t>40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41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42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43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44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41873520"/>
                  </a:ext>
                </a:extLst>
              </a:tr>
              <a:tr h="340144">
                <a:tc>
                  <a:txBody>
                    <a:bodyPr/>
                    <a:lstStyle/>
                    <a:p>
                      <a:pPr algn="ctr">
                        <a:lnSpc>
                          <a:spcPct val="107000"/>
                        </a:lnSpc>
                        <a:spcAft>
                          <a:spcPts val="0"/>
                        </a:spcAft>
                      </a:pPr>
                      <a:r>
                        <a:rPr lang="es-MX" sz="1100" dirty="0">
                          <a:effectLst/>
                        </a:rPr>
                        <a:t>X</a:t>
                      </a:r>
                      <a:r>
                        <a:rPr lang="es-MX" sz="1100" baseline="-25000" dirty="0">
                          <a:effectLst/>
                        </a:rPr>
                        <a:t>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dirty="0">
                          <a:effectLst/>
                        </a:rPr>
                        <a:t>Q</a:t>
                      </a:r>
                      <a:r>
                        <a:rPr lang="es-MX" sz="1100" baseline="-25000" dirty="0">
                          <a:effectLst/>
                        </a:rPr>
                        <a:t>50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51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52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53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54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55</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98445688"/>
                  </a:ext>
                </a:extLst>
              </a:tr>
              <a:tr h="353226">
                <a:tc>
                  <a:txBody>
                    <a:bodyPr/>
                    <a:lstStyle/>
                    <a:p>
                      <a:pPr algn="ctr">
                        <a:lnSpc>
                          <a:spcPct val="107000"/>
                        </a:lnSpc>
                        <a:spcAft>
                          <a:spcPts val="0"/>
                        </a:spcAft>
                      </a:pPr>
                      <a:r>
                        <a:rPr lang="es-MX" sz="1100" dirty="0">
                          <a:effectLst/>
                        </a:rPr>
                        <a:t>X</a:t>
                      </a:r>
                      <a:r>
                        <a:rPr lang="es-MX" sz="1100" baseline="-25000" dirty="0">
                          <a:effectLst/>
                        </a:rPr>
                        <a:t>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dirty="0">
                          <a:effectLst/>
                        </a:rPr>
                        <a:t>Q</a:t>
                      </a:r>
                      <a:r>
                        <a:rPr lang="es-MX" sz="1100" baseline="-25000" dirty="0">
                          <a:effectLst/>
                        </a:rPr>
                        <a:t>60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61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62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63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64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a:effectLst/>
                        </a:rPr>
                        <a:t>Q</a:t>
                      </a:r>
                      <a:r>
                        <a:rPr lang="es-MX" sz="1100" baseline="-25000">
                          <a:effectLst/>
                        </a:rPr>
                        <a:t>64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MX" sz="1100" dirty="0">
                          <a:effectLst/>
                        </a:rPr>
                        <a:t>Q</a:t>
                      </a:r>
                      <a:r>
                        <a:rPr lang="es-MX" sz="1100" baseline="-25000" dirty="0">
                          <a:effectLst/>
                        </a:rPr>
                        <a:t>66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396590125"/>
                  </a:ext>
                </a:extLst>
              </a:tr>
            </a:tbl>
          </a:graphicData>
        </a:graphic>
      </p:graphicFrame>
      <p:sp>
        <p:nvSpPr>
          <p:cNvPr id="25" name="Rectangle 18"/>
          <p:cNvSpPr>
            <a:spLocks noChangeArrowheads="1"/>
          </p:cNvSpPr>
          <p:nvPr/>
        </p:nvSpPr>
        <p:spPr bwMode="auto">
          <a:xfrm>
            <a:off x="2404228" y="3279774"/>
            <a:ext cx="19016745" cy="682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26" name="CuadroTexto 25"/>
          <p:cNvSpPr txBox="1"/>
          <p:nvPr/>
        </p:nvSpPr>
        <p:spPr>
          <a:xfrm>
            <a:off x="2940424" y="5809129"/>
            <a:ext cx="8453717" cy="646331"/>
          </a:xfrm>
          <a:prstGeom prst="rect">
            <a:avLst/>
          </a:prstGeom>
          <a:noFill/>
        </p:spPr>
        <p:txBody>
          <a:bodyPr wrap="square" rtlCol="0">
            <a:spAutoFit/>
          </a:bodyPr>
          <a:lstStyle/>
          <a:p>
            <a:pPr algn="just"/>
            <a:r>
              <a:rPr lang="es-MX" b="1" dirty="0" smtClean="0"/>
              <a:t>Observación: </a:t>
            </a:r>
            <a:r>
              <a:rPr lang="es-MX" dirty="0" smtClean="0"/>
              <a:t>Cada uno de los elementos para n = 1, 2, …, 6; dependen del valor de x.</a:t>
            </a:r>
            <a:endParaRPr lang="es-MX" dirty="0"/>
          </a:p>
        </p:txBody>
      </p:sp>
    </p:spTree>
    <p:extLst>
      <p:ext uri="{BB962C8B-B14F-4D97-AF65-F5344CB8AC3E}">
        <p14:creationId xmlns:p14="http://schemas.microsoft.com/office/powerpoint/2010/main" val="111669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xEl>
                                              <p:pRg st="0" end="0"/>
                                            </p:txEl>
                                          </p:spTgt>
                                        </p:tgtEl>
                                        <p:attrNameLst>
                                          <p:attrName>style.visibility</p:attrName>
                                        </p:attrNameLst>
                                      </p:cBhvr>
                                      <p:to>
                                        <p:strVal val="visible"/>
                                      </p:to>
                                    </p:set>
                                    <p:animEffect transition="in" filter="fade">
                                      <p:cBhvr>
                                        <p:cTn id="17"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Expresiones de cálculo de la columna para n = 1</a:t>
            </a:r>
            <a:endParaRPr lang="es-MX" dirty="0"/>
          </a:p>
        </p:txBody>
      </p:sp>
      <p:sp>
        <p:nvSpPr>
          <p:cNvPr id="3" name="Marcador de contenido 2"/>
          <p:cNvSpPr>
            <a:spLocks noGrp="1"/>
          </p:cNvSpPr>
          <p:nvPr>
            <p:ph idx="1"/>
          </p:nvPr>
        </p:nvSpPr>
        <p:spPr>
          <a:xfrm>
            <a:off x="2589212" y="2133600"/>
            <a:ext cx="8915400" cy="4119154"/>
          </a:xfrm>
        </p:spPr>
        <p:txBody>
          <a:bodyPr>
            <a:normAutofit fontScale="92500" lnSpcReduction="10000"/>
          </a:bodyPr>
          <a:lstStyle/>
          <a:p>
            <a:r>
              <a:rPr lang="es-MX" dirty="0" smtClean="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11</a:t>
            </a:r>
            <a:r>
              <a:rPr lang="es-MX" dirty="0" smtClean="0"/>
              <a:t>(x), se obtiene mediante la expresión:</a:t>
            </a:r>
          </a:p>
          <a:p>
            <a:pPr marL="0" indent="0">
              <a:buNone/>
            </a:pPr>
            <a:endParaRPr lang="es-MX" sz="800" dirty="0" smtClean="0"/>
          </a:p>
          <a:p>
            <a:pPr marL="0" indent="0">
              <a:buNone/>
            </a:pPr>
            <a:endParaRPr lang="es-MX" sz="8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21</a:t>
            </a:r>
            <a:r>
              <a:rPr lang="es-MX" dirty="0" smtClean="0"/>
              <a:t>(x</a:t>
            </a:r>
            <a:r>
              <a:rPr lang="es-MX" dirty="0"/>
              <a:t>), se obtiene mediante la expresión:</a:t>
            </a:r>
          </a:p>
          <a:p>
            <a:pPr marL="0" indent="0">
              <a:buNone/>
            </a:pPr>
            <a:endParaRPr lang="es-MX" sz="800" dirty="0" smtClean="0"/>
          </a:p>
          <a:p>
            <a:pPr marL="0" indent="0">
              <a:buNone/>
            </a:pPr>
            <a:endParaRPr lang="es-MX" sz="9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31</a:t>
            </a:r>
            <a:r>
              <a:rPr lang="es-MX" dirty="0" smtClean="0"/>
              <a:t>(x</a:t>
            </a:r>
            <a:r>
              <a:rPr lang="es-MX" dirty="0"/>
              <a:t>), se obtiene mediante la expresión:</a:t>
            </a:r>
          </a:p>
          <a:p>
            <a:pPr marL="0" indent="0">
              <a:buNone/>
            </a:pPr>
            <a:endParaRPr lang="es-MX" sz="800" dirty="0" smtClean="0"/>
          </a:p>
          <a:p>
            <a:pPr marL="0" indent="0">
              <a:buNone/>
            </a:pPr>
            <a:endParaRPr lang="es-MX" sz="900" dirty="0"/>
          </a:p>
          <a:p>
            <a:pPr algn="just"/>
            <a:r>
              <a:rPr lang="es-MX" dirty="0" smtClean="0"/>
              <a:t>En general, para calcular cualquier </a:t>
            </a:r>
            <a:r>
              <a:rPr lang="es-MX" dirty="0"/>
              <a:t>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i1</a:t>
            </a:r>
            <a:r>
              <a:rPr lang="es-MX" dirty="0" smtClean="0"/>
              <a:t>(x</a:t>
            </a:r>
            <a:r>
              <a:rPr lang="es-MX" dirty="0"/>
              <a:t>), se </a:t>
            </a:r>
            <a:r>
              <a:rPr lang="es-MX" dirty="0" smtClean="0"/>
              <a:t>puede aplicar  la </a:t>
            </a:r>
            <a:r>
              <a:rPr lang="es-MX" dirty="0"/>
              <a:t>expresión:</a:t>
            </a:r>
          </a:p>
          <a:p>
            <a:pPr marL="0" indent="0">
              <a:buNone/>
            </a:pPr>
            <a:endParaRPr lang="es-MX" sz="800" dirty="0" smtClean="0"/>
          </a:p>
          <a:p>
            <a:pPr marL="0" indent="0">
              <a:buNone/>
            </a:pPr>
            <a:endParaRPr lang="es-MX" sz="900" dirty="0" smtClean="0"/>
          </a:p>
          <a:p>
            <a:pPr marL="0" indent="0">
              <a:buNone/>
            </a:pPr>
            <a:endParaRPr lang="es-MX" sz="800" dirty="0" smtClean="0"/>
          </a:p>
          <a:p>
            <a:pPr marL="0" indent="0">
              <a:buNone/>
            </a:pPr>
            <a:endParaRPr lang="es-MX" sz="900" dirty="0" smtClean="0"/>
          </a:p>
          <a:p>
            <a:r>
              <a:rPr lang="es-MX" dirty="0" smtClean="0"/>
              <a:t>Con i = 1, 2, 3, …</a:t>
            </a:r>
            <a:endParaRPr lang="es-MX" dirty="0"/>
          </a:p>
          <a:p>
            <a:endParaRPr lang="es-MX" dirty="0"/>
          </a:p>
        </p:txBody>
      </p:sp>
      <p:graphicFrame>
        <p:nvGraphicFramePr>
          <p:cNvPr id="15" name="Objeto 14"/>
          <p:cNvGraphicFramePr>
            <a:graphicFrameLocks noChangeAspect="1"/>
          </p:cNvGraphicFramePr>
          <p:nvPr>
            <p:extLst>
              <p:ext uri="{D42A27DB-BD31-4B8C-83A1-F6EECF244321}">
                <p14:modId xmlns:p14="http://schemas.microsoft.com/office/powerpoint/2010/main" val="3408843710"/>
              </p:ext>
            </p:extLst>
          </p:nvPr>
        </p:nvGraphicFramePr>
        <p:xfrm>
          <a:off x="3133188" y="2449515"/>
          <a:ext cx="2019300" cy="431800"/>
        </p:xfrm>
        <a:graphic>
          <a:graphicData uri="http://schemas.openxmlformats.org/presentationml/2006/ole">
            <mc:AlternateContent xmlns:mc="http://schemas.openxmlformats.org/markup-compatibility/2006">
              <mc:Choice xmlns:v="urn:schemas-microsoft-com:vml" Requires="v">
                <p:oleObj spid="_x0000_s19785" name="Equation" r:id="rId3" imgW="2019240" imgH="431640" progId="Equation.DSMT4">
                  <p:embed/>
                </p:oleObj>
              </mc:Choice>
              <mc:Fallback>
                <p:oleObj name="Equation" r:id="rId3" imgW="2019240" imgH="431640" progId="Equation.DSMT4">
                  <p:embed/>
                  <p:pic>
                    <p:nvPicPr>
                      <p:cNvPr id="0" name=""/>
                      <p:cNvPicPr/>
                      <p:nvPr/>
                    </p:nvPicPr>
                    <p:blipFill>
                      <a:blip r:embed="rId4"/>
                      <a:stretch>
                        <a:fillRect/>
                      </a:stretch>
                    </p:blipFill>
                    <p:spPr>
                      <a:xfrm>
                        <a:off x="3133188" y="2449515"/>
                        <a:ext cx="2019300" cy="431800"/>
                      </a:xfrm>
                      <a:prstGeom prst="rect">
                        <a:avLst/>
                      </a:prstGeom>
                    </p:spPr>
                  </p:pic>
                </p:oleObj>
              </mc:Fallback>
            </mc:AlternateContent>
          </a:graphicData>
        </a:graphic>
      </p:graphicFrame>
      <p:sp>
        <p:nvSpPr>
          <p:cNvPr id="16" name="Rectangle 8"/>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8" name="Objeto 17"/>
          <p:cNvGraphicFramePr>
            <a:graphicFrameLocks noChangeAspect="1"/>
          </p:cNvGraphicFramePr>
          <p:nvPr>
            <p:extLst>
              <p:ext uri="{D42A27DB-BD31-4B8C-83A1-F6EECF244321}">
                <p14:modId xmlns:p14="http://schemas.microsoft.com/office/powerpoint/2010/main" val="2745237985"/>
              </p:ext>
            </p:extLst>
          </p:nvPr>
        </p:nvGraphicFramePr>
        <p:xfrm>
          <a:off x="3133188" y="3266673"/>
          <a:ext cx="2032000" cy="431800"/>
        </p:xfrm>
        <a:graphic>
          <a:graphicData uri="http://schemas.openxmlformats.org/presentationml/2006/ole">
            <mc:AlternateContent xmlns:mc="http://schemas.openxmlformats.org/markup-compatibility/2006">
              <mc:Choice xmlns:v="urn:schemas-microsoft-com:vml" Requires="v">
                <p:oleObj spid="_x0000_s19786" name="Equation" r:id="rId5" imgW="2031840" imgH="431640" progId="Equation.DSMT4">
                  <p:embed/>
                </p:oleObj>
              </mc:Choice>
              <mc:Fallback>
                <p:oleObj name="Equation" r:id="rId5" imgW="2031840" imgH="431640" progId="Equation.DSMT4">
                  <p:embed/>
                  <p:pic>
                    <p:nvPicPr>
                      <p:cNvPr id="0" name=""/>
                      <p:cNvPicPr/>
                      <p:nvPr/>
                    </p:nvPicPr>
                    <p:blipFill>
                      <a:blip r:embed="rId6"/>
                      <a:stretch>
                        <a:fillRect/>
                      </a:stretch>
                    </p:blipFill>
                    <p:spPr>
                      <a:xfrm>
                        <a:off x="3133188" y="3266673"/>
                        <a:ext cx="2032000" cy="431800"/>
                      </a:xfrm>
                      <a:prstGeom prst="rect">
                        <a:avLst/>
                      </a:prstGeom>
                    </p:spPr>
                  </p:pic>
                </p:oleObj>
              </mc:Fallback>
            </mc:AlternateContent>
          </a:graphicData>
        </a:graphic>
      </p:graphicFrame>
      <p:graphicFrame>
        <p:nvGraphicFramePr>
          <p:cNvPr id="19" name="Objeto 18"/>
          <p:cNvGraphicFramePr>
            <a:graphicFrameLocks noChangeAspect="1"/>
          </p:cNvGraphicFramePr>
          <p:nvPr>
            <p:extLst>
              <p:ext uri="{D42A27DB-BD31-4B8C-83A1-F6EECF244321}">
                <p14:modId xmlns:p14="http://schemas.microsoft.com/office/powerpoint/2010/main" val="2963185700"/>
              </p:ext>
            </p:extLst>
          </p:nvPr>
        </p:nvGraphicFramePr>
        <p:xfrm>
          <a:off x="3141897" y="4116050"/>
          <a:ext cx="2044700" cy="431800"/>
        </p:xfrm>
        <a:graphic>
          <a:graphicData uri="http://schemas.openxmlformats.org/presentationml/2006/ole">
            <mc:AlternateContent xmlns:mc="http://schemas.openxmlformats.org/markup-compatibility/2006">
              <mc:Choice xmlns:v="urn:schemas-microsoft-com:vml" Requires="v">
                <p:oleObj spid="_x0000_s19787" name="Equation" r:id="rId7" imgW="2044440" imgH="431640" progId="Equation.DSMT4">
                  <p:embed/>
                </p:oleObj>
              </mc:Choice>
              <mc:Fallback>
                <p:oleObj name="Equation" r:id="rId7" imgW="2044440" imgH="431640" progId="Equation.DSMT4">
                  <p:embed/>
                  <p:pic>
                    <p:nvPicPr>
                      <p:cNvPr id="0" name=""/>
                      <p:cNvPicPr/>
                      <p:nvPr/>
                    </p:nvPicPr>
                    <p:blipFill>
                      <a:blip r:embed="rId8"/>
                      <a:stretch>
                        <a:fillRect/>
                      </a:stretch>
                    </p:blipFill>
                    <p:spPr>
                      <a:xfrm>
                        <a:off x="3141897" y="4116050"/>
                        <a:ext cx="2044700" cy="431800"/>
                      </a:xfrm>
                      <a:prstGeom prst="rect">
                        <a:avLst/>
                      </a:prstGeom>
                    </p:spPr>
                  </p:pic>
                </p:oleObj>
              </mc:Fallback>
            </mc:AlternateContent>
          </a:graphicData>
        </a:graphic>
      </p:graphicFrame>
      <p:graphicFrame>
        <p:nvGraphicFramePr>
          <p:cNvPr id="20" name="Objeto 19"/>
          <p:cNvGraphicFramePr>
            <a:graphicFrameLocks noChangeAspect="1"/>
          </p:cNvGraphicFramePr>
          <p:nvPr>
            <p:extLst>
              <p:ext uri="{D42A27DB-BD31-4B8C-83A1-F6EECF244321}">
                <p14:modId xmlns:p14="http://schemas.microsoft.com/office/powerpoint/2010/main" val="2274692947"/>
              </p:ext>
            </p:extLst>
          </p:nvPr>
        </p:nvGraphicFramePr>
        <p:xfrm>
          <a:off x="3133187" y="5070348"/>
          <a:ext cx="2965597" cy="610564"/>
        </p:xfrm>
        <a:graphic>
          <a:graphicData uri="http://schemas.openxmlformats.org/presentationml/2006/ole">
            <mc:AlternateContent xmlns:mc="http://schemas.openxmlformats.org/markup-compatibility/2006">
              <mc:Choice xmlns:v="urn:schemas-microsoft-com:vml" Requires="v">
                <p:oleObj spid="_x0000_s19788" name="Equation" r:id="rId9" imgW="2158920" imgH="444240" progId="Equation.DSMT4">
                  <p:embed/>
                </p:oleObj>
              </mc:Choice>
              <mc:Fallback>
                <p:oleObj name="Equation" r:id="rId9" imgW="2158920" imgH="444240" progId="Equation.DSMT4">
                  <p:embed/>
                  <p:pic>
                    <p:nvPicPr>
                      <p:cNvPr id="0" name=""/>
                      <p:cNvPicPr/>
                      <p:nvPr/>
                    </p:nvPicPr>
                    <p:blipFill>
                      <a:blip r:embed="rId10"/>
                      <a:stretch>
                        <a:fillRect/>
                      </a:stretch>
                    </p:blipFill>
                    <p:spPr>
                      <a:xfrm>
                        <a:off x="3133187" y="5070348"/>
                        <a:ext cx="2965597" cy="610564"/>
                      </a:xfrm>
                      <a:prstGeom prst="rect">
                        <a:avLst/>
                      </a:prstGeom>
                      <a:ln w="25400">
                        <a:solidFill>
                          <a:srgbClr val="FF0000"/>
                        </a:solidFill>
                      </a:ln>
                    </p:spPr>
                  </p:pic>
                </p:oleObj>
              </mc:Fallback>
            </mc:AlternateContent>
          </a:graphicData>
        </a:graphic>
      </p:graphicFrame>
    </p:spTree>
    <p:extLst>
      <p:ext uri="{BB962C8B-B14F-4D97-AF65-F5344CB8AC3E}">
        <p14:creationId xmlns:p14="http://schemas.microsoft.com/office/powerpoint/2010/main" val="343193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fade">
                                      <p:cBhvr>
                                        <p:cTn id="4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Expresiones de cálculo de la columna para n = 2</a:t>
            </a:r>
            <a:endParaRPr lang="es-MX" dirty="0"/>
          </a:p>
        </p:txBody>
      </p:sp>
      <p:sp>
        <p:nvSpPr>
          <p:cNvPr id="3" name="Marcador de contenido 2"/>
          <p:cNvSpPr>
            <a:spLocks noGrp="1"/>
          </p:cNvSpPr>
          <p:nvPr>
            <p:ph idx="1"/>
          </p:nvPr>
        </p:nvSpPr>
        <p:spPr>
          <a:xfrm>
            <a:off x="2522537" y="2124075"/>
            <a:ext cx="8915400" cy="4294142"/>
          </a:xfrm>
        </p:spPr>
        <p:txBody>
          <a:bodyPr>
            <a:normAutofit lnSpcReduction="10000"/>
          </a:bodyPr>
          <a:lstStyle/>
          <a:p>
            <a:r>
              <a:rPr lang="es-MX" dirty="0" smtClean="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22</a:t>
            </a:r>
            <a:r>
              <a:rPr lang="es-MX" dirty="0" smtClean="0"/>
              <a:t>(x), se obtiene mediante la expresión:</a:t>
            </a:r>
          </a:p>
          <a:p>
            <a:pPr marL="0" indent="0">
              <a:buNone/>
            </a:pPr>
            <a:endParaRPr lang="es-MX" sz="800" dirty="0" smtClean="0"/>
          </a:p>
          <a:p>
            <a:pPr marL="0" indent="0">
              <a:buNone/>
            </a:pPr>
            <a:endParaRPr lang="es-MX" sz="8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32</a:t>
            </a:r>
            <a:r>
              <a:rPr lang="es-MX" dirty="0" smtClean="0"/>
              <a:t>(x</a:t>
            </a:r>
            <a:r>
              <a:rPr lang="es-MX" dirty="0"/>
              <a:t>), se obtiene mediante la expresión:</a:t>
            </a:r>
          </a:p>
          <a:p>
            <a:pPr marL="0" indent="0">
              <a:buNone/>
            </a:pPr>
            <a:endParaRPr lang="es-MX" sz="800" dirty="0" smtClean="0"/>
          </a:p>
          <a:p>
            <a:pPr marL="0" indent="0">
              <a:buNone/>
            </a:pPr>
            <a:endParaRPr lang="es-MX" sz="9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42</a:t>
            </a:r>
            <a:r>
              <a:rPr lang="es-MX" dirty="0" smtClean="0"/>
              <a:t>(x</a:t>
            </a:r>
            <a:r>
              <a:rPr lang="es-MX" dirty="0"/>
              <a:t>), se obtiene mediante la expresión:</a:t>
            </a:r>
          </a:p>
          <a:p>
            <a:pPr marL="0" indent="0">
              <a:buNone/>
            </a:pPr>
            <a:endParaRPr lang="es-MX" sz="800" dirty="0" smtClean="0"/>
          </a:p>
          <a:p>
            <a:pPr marL="0" indent="0">
              <a:buNone/>
            </a:pPr>
            <a:endParaRPr lang="es-MX" sz="900" dirty="0"/>
          </a:p>
          <a:p>
            <a:pPr algn="just"/>
            <a:r>
              <a:rPr lang="es-MX" dirty="0" smtClean="0"/>
              <a:t>En general, para calcular cualquier </a:t>
            </a:r>
            <a:r>
              <a:rPr lang="es-MX" dirty="0"/>
              <a:t>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i2</a:t>
            </a:r>
            <a:r>
              <a:rPr lang="es-MX" dirty="0" smtClean="0"/>
              <a:t>(x</a:t>
            </a:r>
            <a:r>
              <a:rPr lang="es-MX" dirty="0"/>
              <a:t>), se </a:t>
            </a:r>
            <a:r>
              <a:rPr lang="es-MX" dirty="0" smtClean="0"/>
              <a:t>puede aplicar  la </a:t>
            </a:r>
            <a:r>
              <a:rPr lang="es-MX" dirty="0"/>
              <a:t>expresión:</a:t>
            </a:r>
          </a:p>
          <a:p>
            <a:pPr marL="0" indent="0">
              <a:buNone/>
            </a:pPr>
            <a:endParaRPr lang="es-MX" sz="800" dirty="0" smtClean="0"/>
          </a:p>
          <a:p>
            <a:pPr marL="0" indent="0">
              <a:buNone/>
            </a:pPr>
            <a:endParaRPr lang="es-MX" sz="900" dirty="0" smtClean="0">
              <a:solidFill>
                <a:schemeClr val="tx1"/>
              </a:solidFill>
            </a:endParaRPr>
          </a:p>
          <a:p>
            <a:pPr marL="0" indent="0">
              <a:buNone/>
            </a:pPr>
            <a:endParaRPr lang="es-MX" sz="800" dirty="0" smtClean="0"/>
          </a:p>
          <a:p>
            <a:pPr marL="0" indent="0">
              <a:buNone/>
            </a:pPr>
            <a:endParaRPr lang="es-MX" sz="900" dirty="0" smtClean="0"/>
          </a:p>
          <a:p>
            <a:r>
              <a:rPr lang="es-MX" dirty="0" smtClean="0"/>
              <a:t>Con i = 2, 3, 4, …</a:t>
            </a:r>
            <a:endParaRPr lang="es-MX" dirty="0"/>
          </a:p>
          <a:p>
            <a:endParaRPr lang="es-MX" dirty="0"/>
          </a:p>
        </p:txBody>
      </p:sp>
      <p:graphicFrame>
        <p:nvGraphicFramePr>
          <p:cNvPr id="11" name="Objeto 10"/>
          <p:cNvGraphicFramePr>
            <a:graphicFrameLocks noChangeAspect="1"/>
          </p:cNvGraphicFramePr>
          <p:nvPr>
            <p:extLst>
              <p:ext uri="{D42A27DB-BD31-4B8C-83A1-F6EECF244321}">
                <p14:modId xmlns:p14="http://schemas.microsoft.com/office/powerpoint/2010/main" val="303240655"/>
              </p:ext>
            </p:extLst>
          </p:nvPr>
        </p:nvGraphicFramePr>
        <p:xfrm>
          <a:off x="3642360" y="2498526"/>
          <a:ext cx="2044700" cy="431800"/>
        </p:xfrm>
        <a:graphic>
          <a:graphicData uri="http://schemas.openxmlformats.org/presentationml/2006/ole">
            <mc:AlternateContent xmlns:mc="http://schemas.openxmlformats.org/markup-compatibility/2006">
              <mc:Choice xmlns:v="urn:schemas-microsoft-com:vml" Requires="v">
                <p:oleObj spid="_x0000_s20782" name="Equation" r:id="rId3" imgW="2044440" imgH="431640" progId="Equation.DSMT4">
                  <p:embed/>
                </p:oleObj>
              </mc:Choice>
              <mc:Fallback>
                <p:oleObj name="Equation" r:id="rId3" imgW="2044440" imgH="431640" progId="Equation.DSMT4">
                  <p:embed/>
                  <p:pic>
                    <p:nvPicPr>
                      <p:cNvPr id="0" name=""/>
                      <p:cNvPicPr/>
                      <p:nvPr/>
                    </p:nvPicPr>
                    <p:blipFill>
                      <a:blip r:embed="rId4"/>
                      <a:stretch>
                        <a:fillRect/>
                      </a:stretch>
                    </p:blipFill>
                    <p:spPr>
                      <a:xfrm>
                        <a:off x="3642360" y="2498526"/>
                        <a:ext cx="2044700" cy="431800"/>
                      </a:xfrm>
                      <a:prstGeom prst="rect">
                        <a:avLst/>
                      </a:prstGeom>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2278413014"/>
              </p:ext>
            </p:extLst>
          </p:nvPr>
        </p:nvGraphicFramePr>
        <p:xfrm>
          <a:off x="3642360" y="3304777"/>
          <a:ext cx="2019300" cy="431800"/>
        </p:xfrm>
        <a:graphic>
          <a:graphicData uri="http://schemas.openxmlformats.org/presentationml/2006/ole">
            <mc:AlternateContent xmlns:mc="http://schemas.openxmlformats.org/markup-compatibility/2006">
              <mc:Choice xmlns:v="urn:schemas-microsoft-com:vml" Requires="v">
                <p:oleObj spid="_x0000_s20783" name="Equation" r:id="rId5" imgW="2019240" imgH="431640" progId="Equation.DSMT4">
                  <p:embed/>
                </p:oleObj>
              </mc:Choice>
              <mc:Fallback>
                <p:oleObj name="Equation" r:id="rId5" imgW="2019240" imgH="431640" progId="Equation.DSMT4">
                  <p:embed/>
                  <p:pic>
                    <p:nvPicPr>
                      <p:cNvPr id="0" name=""/>
                      <p:cNvPicPr/>
                      <p:nvPr/>
                    </p:nvPicPr>
                    <p:blipFill>
                      <a:blip r:embed="rId6"/>
                      <a:stretch>
                        <a:fillRect/>
                      </a:stretch>
                    </p:blipFill>
                    <p:spPr>
                      <a:xfrm>
                        <a:off x="3642360" y="3304777"/>
                        <a:ext cx="2019300" cy="431800"/>
                      </a:xfrm>
                      <a:prstGeom prst="rect">
                        <a:avLst/>
                      </a:prstGeom>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2352754134"/>
              </p:ext>
            </p:extLst>
          </p:nvPr>
        </p:nvGraphicFramePr>
        <p:xfrm>
          <a:off x="3642360" y="4185878"/>
          <a:ext cx="2044700" cy="431800"/>
        </p:xfrm>
        <a:graphic>
          <a:graphicData uri="http://schemas.openxmlformats.org/presentationml/2006/ole">
            <mc:AlternateContent xmlns:mc="http://schemas.openxmlformats.org/markup-compatibility/2006">
              <mc:Choice xmlns:v="urn:schemas-microsoft-com:vml" Requires="v">
                <p:oleObj spid="_x0000_s20784" name="Equation" r:id="rId7" imgW="2044440" imgH="431640" progId="Equation.DSMT4">
                  <p:embed/>
                </p:oleObj>
              </mc:Choice>
              <mc:Fallback>
                <p:oleObj name="Equation" r:id="rId7" imgW="2044440" imgH="431640" progId="Equation.DSMT4">
                  <p:embed/>
                  <p:pic>
                    <p:nvPicPr>
                      <p:cNvPr id="0" name=""/>
                      <p:cNvPicPr/>
                      <p:nvPr/>
                    </p:nvPicPr>
                    <p:blipFill>
                      <a:blip r:embed="rId8"/>
                      <a:stretch>
                        <a:fillRect/>
                      </a:stretch>
                    </p:blipFill>
                    <p:spPr>
                      <a:xfrm>
                        <a:off x="3642360" y="4185878"/>
                        <a:ext cx="2044700" cy="431800"/>
                      </a:xfrm>
                      <a:prstGeom prst="rect">
                        <a:avLst/>
                      </a:prstGeom>
                    </p:spPr>
                  </p:pic>
                </p:oleObj>
              </mc:Fallback>
            </mc:AlternateContent>
          </a:graphicData>
        </a:graphic>
      </p:graphicFrame>
      <p:graphicFrame>
        <p:nvGraphicFramePr>
          <p:cNvPr id="15" name="Objeto 14"/>
          <p:cNvGraphicFramePr>
            <a:graphicFrameLocks noChangeAspect="1"/>
          </p:cNvGraphicFramePr>
          <p:nvPr>
            <p:extLst>
              <p:ext uri="{D42A27DB-BD31-4B8C-83A1-F6EECF244321}">
                <p14:modId xmlns:p14="http://schemas.microsoft.com/office/powerpoint/2010/main" val="3367685672"/>
              </p:ext>
            </p:extLst>
          </p:nvPr>
        </p:nvGraphicFramePr>
        <p:xfrm>
          <a:off x="3642360" y="5139100"/>
          <a:ext cx="3045730" cy="627062"/>
        </p:xfrm>
        <a:graphic>
          <a:graphicData uri="http://schemas.openxmlformats.org/presentationml/2006/ole">
            <mc:AlternateContent xmlns:mc="http://schemas.openxmlformats.org/markup-compatibility/2006">
              <mc:Choice xmlns:v="urn:schemas-microsoft-com:vml" Requires="v">
                <p:oleObj spid="_x0000_s20785" name="Equation" r:id="rId9" imgW="2158920" imgH="444240" progId="Equation.DSMT4">
                  <p:embed/>
                </p:oleObj>
              </mc:Choice>
              <mc:Fallback>
                <p:oleObj name="Equation" r:id="rId9" imgW="2158920" imgH="444240" progId="Equation.DSMT4">
                  <p:embed/>
                  <p:pic>
                    <p:nvPicPr>
                      <p:cNvPr id="0" name=""/>
                      <p:cNvPicPr/>
                      <p:nvPr/>
                    </p:nvPicPr>
                    <p:blipFill>
                      <a:blip r:embed="rId10"/>
                      <a:stretch>
                        <a:fillRect/>
                      </a:stretch>
                    </p:blipFill>
                    <p:spPr>
                      <a:xfrm>
                        <a:off x="3642360" y="5139100"/>
                        <a:ext cx="3045730" cy="627062"/>
                      </a:xfrm>
                      <a:prstGeom prst="rect">
                        <a:avLst/>
                      </a:prstGeom>
                      <a:ln w="25400">
                        <a:solidFill>
                          <a:srgbClr val="FF0000"/>
                        </a:solidFill>
                      </a:ln>
                    </p:spPr>
                  </p:pic>
                </p:oleObj>
              </mc:Fallback>
            </mc:AlternateContent>
          </a:graphicData>
        </a:graphic>
      </p:graphicFrame>
    </p:spTree>
    <p:extLst>
      <p:ext uri="{BB962C8B-B14F-4D97-AF65-F5344CB8AC3E}">
        <p14:creationId xmlns:p14="http://schemas.microsoft.com/office/powerpoint/2010/main" val="2726516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fade">
                                      <p:cBhvr>
                                        <p:cTn id="4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Expresiones de cálculo de la columna para n = 3</a:t>
            </a:r>
            <a:endParaRPr lang="es-MX" dirty="0"/>
          </a:p>
        </p:txBody>
      </p:sp>
      <p:sp>
        <p:nvSpPr>
          <p:cNvPr id="3" name="Marcador de contenido 2"/>
          <p:cNvSpPr>
            <a:spLocks noGrp="1"/>
          </p:cNvSpPr>
          <p:nvPr>
            <p:ph idx="1"/>
          </p:nvPr>
        </p:nvSpPr>
        <p:spPr>
          <a:xfrm>
            <a:off x="2522537" y="2124075"/>
            <a:ext cx="8915400" cy="4416062"/>
          </a:xfrm>
        </p:spPr>
        <p:txBody>
          <a:bodyPr>
            <a:normAutofit lnSpcReduction="10000"/>
          </a:bodyPr>
          <a:lstStyle/>
          <a:p>
            <a:r>
              <a:rPr lang="es-MX" dirty="0" smtClean="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33</a:t>
            </a:r>
            <a:r>
              <a:rPr lang="es-MX" dirty="0" smtClean="0"/>
              <a:t>(x), se obtiene mediante la expresión:</a:t>
            </a:r>
          </a:p>
          <a:p>
            <a:pPr marL="0" indent="0">
              <a:buNone/>
            </a:pPr>
            <a:endParaRPr lang="es-MX" sz="800" dirty="0" smtClean="0"/>
          </a:p>
          <a:p>
            <a:pPr marL="0" indent="0">
              <a:buNone/>
            </a:pPr>
            <a:endParaRPr lang="es-MX" sz="8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43</a:t>
            </a:r>
            <a:r>
              <a:rPr lang="es-MX" dirty="0" smtClean="0"/>
              <a:t>(x</a:t>
            </a:r>
            <a:r>
              <a:rPr lang="es-MX" dirty="0"/>
              <a:t>), se obtiene mediante la expresión:</a:t>
            </a:r>
          </a:p>
          <a:p>
            <a:pPr marL="0" indent="0">
              <a:buNone/>
            </a:pPr>
            <a:endParaRPr lang="es-MX" sz="800" dirty="0" smtClean="0"/>
          </a:p>
          <a:p>
            <a:pPr marL="0" indent="0">
              <a:buNone/>
            </a:pPr>
            <a:endParaRPr lang="es-MX" sz="9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42</a:t>
            </a:r>
            <a:r>
              <a:rPr lang="es-MX" dirty="0" smtClean="0"/>
              <a:t>(x</a:t>
            </a:r>
            <a:r>
              <a:rPr lang="es-MX" dirty="0"/>
              <a:t>), se obtiene mediante la expresión:</a:t>
            </a:r>
          </a:p>
          <a:p>
            <a:pPr marL="0" indent="0">
              <a:buNone/>
            </a:pPr>
            <a:endParaRPr lang="es-MX" sz="800" dirty="0" smtClean="0"/>
          </a:p>
          <a:p>
            <a:pPr marL="0" indent="0">
              <a:buNone/>
            </a:pPr>
            <a:endParaRPr lang="es-MX" sz="900" dirty="0"/>
          </a:p>
          <a:p>
            <a:pPr algn="just"/>
            <a:r>
              <a:rPr lang="es-MX" dirty="0" smtClean="0"/>
              <a:t>En general, para calcular cualquier </a:t>
            </a:r>
            <a:r>
              <a:rPr lang="es-MX" dirty="0"/>
              <a:t>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i3</a:t>
            </a:r>
            <a:r>
              <a:rPr lang="es-MX" dirty="0" smtClean="0"/>
              <a:t>(x</a:t>
            </a:r>
            <a:r>
              <a:rPr lang="es-MX" dirty="0"/>
              <a:t>), se </a:t>
            </a:r>
            <a:r>
              <a:rPr lang="es-MX" dirty="0" smtClean="0"/>
              <a:t>puede aplicar  la </a:t>
            </a:r>
            <a:r>
              <a:rPr lang="es-MX" dirty="0"/>
              <a:t>expresión:</a:t>
            </a:r>
          </a:p>
          <a:p>
            <a:pPr marL="0" indent="0">
              <a:buNone/>
            </a:pPr>
            <a:endParaRPr lang="es-MX" sz="800" dirty="0" smtClean="0"/>
          </a:p>
          <a:p>
            <a:pPr marL="0" indent="0">
              <a:buNone/>
            </a:pPr>
            <a:endParaRPr lang="es-MX" sz="900" dirty="0" smtClean="0">
              <a:solidFill>
                <a:schemeClr val="tx1"/>
              </a:solidFill>
            </a:endParaRPr>
          </a:p>
          <a:p>
            <a:pPr marL="0" indent="0">
              <a:buNone/>
            </a:pPr>
            <a:endParaRPr lang="es-MX" sz="800" dirty="0" smtClean="0"/>
          </a:p>
          <a:p>
            <a:pPr marL="0" indent="0">
              <a:buNone/>
            </a:pPr>
            <a:endParaRPr lang="es-MX" sz="900" dirty="0" smtClean="0"/>
          </a:p>
          <a:p>
            <a:r>
              <a:rPr lang="es-MX" dirty="0" smtClean="0"/>
              <a:t>Con i = 3, 4, 5, …</a:t>
            </a:r>
            <a:endParaRPr lang="es-MX" dirty="0"/>
          </a:p>
          <a:p>
            <a:endParaRPr lang="es-MX" dirty="0"/>
          </a:p>
        </p:txBody>
      </p:sp>
      <p:graphicFrame>
        <p:nvGraphicFramePr>
          <p:cNvPr id="11" name="Objeto 10"/>
          <p:cNvGraphicFramePr>
            <a:graphicFrameLocks noChangeAspect="1"/>
          </p:cNvGraphicFramePr>
          <p:nvPr>
            <p:extLst>
              <p:ext uri="{D42A27DB-BD31-4B8C-83A1-F6EECF244321}">
                <p14:modId xmlns:p14="http://schemas.microsoft.com/office/powerpoint/2010/main" val="3809686424"/>
              </p:ext>
            </p:extLst>
          </p:nvPr>
        </p:nvGraphicFramePr>
        <p:xfrm>
          <a:off x="3685903" y="2497932"/>
          <a:ext cx="2044700" cy="431800"/>
        </p:xfrm>
        <a:graphic>
          <a:graphicData uri="http://schemas.openxmlformats.org/presentationml/2006/ole">
            <mc:AlternateContent xmlns:mc="http://schemas.openxmlformats.org/markup-compatibility/2006">
              <mc:Choice xmlns:v="urn:schemas-microsoft-com:vml" Requires="v">
                <p:oleObj spid="_x0000_s21790" name="Equation" r:id="rId3" imgW="2044440" imgH="431640" progId="Equation.DSMT4">
                  <p:embed/>
                </p:oleObj>
              </mc:Choice>
              <mc:Fallback>
                <p:oleObj name="Equation" r:id="rId3" imgW="2044440" imgH="431640" progId="Equation.DSMT4">
                  <p:embed/>
                  <p:pic>
                    <p:nvPicPr>
                      <p:cNvPr id="11" name="Objeto 10"/>
                      <p:cNvPicPr/>
                      <p:nvPr/>
                    </p:nvPicPr>
                    <p:blipFill>
                      <a:blip r:embed="rId4"/>
                      <a:stretch>
                        <a:fillRect/>
                      </a:stretch>
                    </p:blipFill>
                    <p:spPr>
                      <a:xfrm>
                        <a:off x="3685903" y="2497932"/>
                        <a:ext cx="2044700" cy="431800"/>
                      </a:xfrm>
                      <a:prstGeom prst="rect">
                        <a:avLst/>
                      </a:prstGeom>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526048876"/>
              </p:ext>
            </p:extLst>
          </p:nvPr>
        </p:nvGraphicFramePr>
        <p:xfrm>
          <a:off x="3700236" y="3303589"/>
          <a:ext cx="2044700" cy="431800"/>
        </p:xfrm>
        <a:graphic>
          <a:graphicData uri="http://schemas.openxmlformats.org/presentationml/2006/ole">
            <mc:AlternateContent xmlns:mc="http://schemas.openxmlformats.org/markup-compatibility/2006">
              <mc:Choice xmlns:v="urn:schemas-microsoft-com:vml" Requires="v">
                <p:oleObj spid="_x0000_s21791" name="Equation" r:id="rId5" imgW="2044440" imgH="431640" progId="Equation.DSMT4">
                  <p:embed/>
                </p:oleObj>
              </mc:Choice>
              <mc:Fallback>
                <p:oleObj name="Equation" r:id="rId5" imgW="2044440" imgH="431640" progId="Equation.DSMT4">
                  <p:embed/>
                  <p:pic>
                    <p:nvPicPr>
                      <p:cNvPr id="12" name="Objeto 11"/>
                      <p:cNvPicPr/>
                      <p:nvPr/>
                    </p:nvPicPr>
                    <p:blipFill>
                      <a:blip r:embed="rId6"/>
                      <a:stretch>
                        <a:fillRect/>
                      </a:stretch>
                    </p:blipFill>
                    <p:spPr>
                      <a:xfrm>
                        <a:off x="3700236" y="3303589"/>
                        <a:ext cx="2044700" cy="431800"/>
                      </a:xfrm>
                      <a:prstGeom prst="rect">
                        <a:avLst/>
                      </a:prstGeom>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2646258818"/>
              </p:ext>
            </p:extLst>
          </p:nvPr>
        </p:nvGraphicFramePr>
        <p:xfrm>
          <a:off x="3700236" y="4170363"/>
          <a:ext cx="2057400" cy="431800"/>
        </p:xfrm>
        <a:graphic>
          <a:graphicData uri="http://schemas.openxmlformats.org/presentationml/2006/ole">
            <mc:AlternateContent xmlns:mc="http://schemas.openxmlformats.org/markup-compatibility/2006">
              <mc:Choice xmlns:v="urn:schemas-microsoft-com:vml" Requires="v">
                <p:oleObj spid="_x0000_s21792" name="Equation" r:id="rId7" imgW="2057400" imgH="431640" progId="Equation.DSMT4">
                  <p:embed/>
                </p:oleObj>
              </mc:Choice>
              <mc:Fallback>
                <p:oleObj name="Equation" r:id="rId7" imgW="2057400" imgH="431640" progId="Equation.DSMT4">
                  <p:embed/>
                  <p:pic>
                    <p:nvPicPr>
                      <p:cNvPr id="13" name="Objeto 12"/>
                      <p:cNvPicPr/>
                      <p:nvPr/>
                    </p:nvPicPr>
                    <p:blipFill>
                      <a:blip r:embed="rId8"/>
                      <a:stretch>
                        <a:fillRect/>
                      </a:stretch>
                    </p:blipFill>
                    <p:spPr>
                      <a:xfrm>
                        <a:off x="3700236" y="4170363"/>
                        <a:ext cx="2057400" cy="431800"/>
                      </a:xfrm>
                      <a:prstGeom prst="rect">
                        <a:avLst/>
                      </a:prstGeom>
                    </p:spPr>
                  </p:pic>
                </p:oleObj>
              </mc:Fallback>
            </mc:AlternateContent>
          </a:graphicData>
        </a:graphic>
      </p:graphicFrame>
      <p:graphicFrame>
        <p:nvGraphicFramePr>
          <p:cNvPr id="15" name="Objeto 14"/>
          <p:cNvGraphicFramePr>
            <a:graphicFrameLocks noChangeAspect="1"/>
          </p:cNvGraphicFramePr>
          <p:nvPr>
            <p:extLst>
              <p:ext uri="{D42A27DB-BD31-4B8C-83A1-F6EECF244321}">
                <p14:modId xmlns:p14="http://schemas.microsoft.com/office/powerpoint/2010/main" val="2421930005"/>
              </p:ext>
            </p:extLst>
          </p:nvPr>
        </p:nvGraphicFramePr>
        <p:xfrm>
          <a:off x="3685903" y="5135565"/>
          <a:ext cx="3175179" cy="646112"/>
        </p:xfrm>
        <a:graphic>
          <a:graphicData uri="http://schemas.openxmlformats.org/presentationml/2006/ole">
            <mc:AlternateContent xmlns:mc="http://schemas.openxmlformats.org/markup-compatibility/2006">
              <mc:Choice xmlns:v="urn:schemas-microsoft-com:vml" Requires="v">
                <p:oleObj spid="_x0000_s21793" name="Equation" r:id="rId9" imgW="2184120" imgH="444240" progId="Equation.DSMT4">
                  <p:embed/>
                </p:oleObj>
              </mc:Choice>
              <mc:Fallback>
                <p:oleObj name="Equation" r:id="rId9" imgW="2184120" imgH="444240" progId="Equation.DSMT4">
                  <p:embed/>
                  <p:pic>
                    <p:nvPicPr>
                      <p:cNvPr id="15" name="Objeto 14"/>
                      <p:cNvPicPr/>
                      <p:nvPr/>
                    </p:nvPicPr>
                    <p:blipFill>
                      <a:blip r:embed="rId10"/>
                      <a:stretch>
                        <a:fillRect/>
                      </a:stretch>
                    </p:blipFill>
                    <p:spPr>
                      <a:xfrm>
                        <a:off x="3685903" y="5135565"/>
                        <a:ext cx="3175179" cy="646112"/>
                      </a:xfrm>
                      <a:prstGeom prst="rect">
                        <a:avLst/>
                      </a:prstGeom>
                      <a:ln w="25400">
                        <a:solidFill>
                          <a:srgbClr val="FF0000"/>
                        </a:solidFill>
                      </a:ln>
                    </p:spPr>
                  </p:pic>
                </p:oleObj>
              </mc:Fallback>
            </mc:AlternateContent>
          </a:graphicData>
        </a:graphic>
      </p:graphicFrame>
    </p:spTree>
    <p:extLst>
      <p:ext uri="{BB962C8B-B14F-4D97-AF65-F5344CB8AC3E}">
        <p14:creationId xmlns:p14="http://schemas.microsoft.com/office/powerpoint/2010/main" val="2822180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fade">
                                      <p:cBhvr>
                                        <p:cTn id="4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Expresiones de cálculo de la columna para n = 4</a:t>
            </a:r>
            <a:endParaRPr lang="es-MX" dirty="0"/>
          </a:p>
        </p:txBody>
      </p:sp>
      <p:sp>
        <p:nvSpPr>
          <p:cNvPr id="3" name="Marcador de contenido 2"/>
          <p:cNvSpPr>
            <a:spLocks noGrp="1"/>
          </p:cNvSpPr>
          <p:nvPr>
            <p:ph idx="1"/>
          </p:nvPr>
        </p:nvSpPr>
        <p:spPr>
          <a:xfrm>
            <a:off x="2522537" y="2124075"/>
            <a:ext cx="8915400" cy="4328976"/>
          </a:xfrm>
        </p:spPr>
        <p:txBody>
          <a:bodyPr>
            <a:normAutofit lnSpcReduction="10000"/>
          </a:bodyPr>
          <a:lstStyle/>
          <a:p>
            <a:r>
              <a:rPr lang="es-MX" dirty="0" smtClean="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44</a:t>
            </a:r>
            <a:r>
              <a:rPr lang="es-MX" dirty="0" smtClean="0"/>
              <a:t>(x), se obtiene mediante la expresión:</a:t>
            </a:r>
          </a:p>
          <a:p>
            <a:pPr marL="0" indent="0">
              <a:buNone/>
            </a:pPr>
            <a:endParaRPr lang="es-MX" sz="800" dirty="0" smtClean="0"/>
          </a:p>
          <a:p>
            <a:pPr marL="0" indent="0">
              <a:buNone/>
            </a:pPr>
            <a:endParaRPr lang="es-MX" sz="8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54</a:t>
            </a:r>
            <a:r>
              <a:rPr lang="es-MX" dirty="0" smtClean="0"/>
              <a:t>(x</a:t>
            </a:r>
            <a:r>
              <a:rPr lang="es-MX" dirty="0"/>
              <a:t>), se obtiene mediante la expresión:</a:t>
            </a:r>
          </a:p>
          <a:p>
            <a:pPr marL="0" indent="0">
              <a:buNone/>
            </a:pPr>
            <a:endParaRPr lang="es-MX" sz="800" dirty="0" smtClean="0"/>
          </a:p>
          <a:p>
            <a:pPr marL="0" indent="0">
              <a:buNone/>
            </a:pPr>
            <a:endParaRPr lang="es-MX" sz="9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64</a:t>
            </a:r>
            <a:r>
              <a:rPr lang="es-MX" dirty="0" smtClean="0"/>
              <a:t>(x</a:t>
            </a:r>
            <a:r>
              <a:rPr lang="es-MX" dirty="0"/>
              <a:t>), se obtiene mediante la expresión:</a:t>
            </a:r>
          </a:p>
          <a:p>
            <a:pPr marL="0" indent="0">
              <a:buNone/>
            </a:pPr>
            <a:endParaRPr lang="es-MX" sz="800" dirty="0" smtClean="0"/>
          </a:p>
          <a:p>
            <a:pPr marL="0" indent="0">
              <a:buNone/>
            </a:pPr>
            <a:endParaRPr lang="es-MX" sz="900" dirty="0"/>
          </a:p>
          <a:p>
            <a:pPr algn="just"/>
            <a:r>
              <a:rPr lang="es-MX" dirty="0" smtClean="0"/>
              <a:t>En general, para calcular cualquier </a:t>
            </a:r>
            <a:r>
              <a:rPr lang="es-MX" dirty="0"/>
              <a:t>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i4</a:t>
            </a:r>
            <a:r>
              <a:rPr lang="es-MX" dirty="0" smtClean="0"/>
              <a:t>(x</a:t>
            </a:r>
            <a:r>
              <a:rPr lang="es-MX" dirty="0"/>
              <a:t>), se </a:t>
            </a:r>
            <a:r>
              <a:rPr lang="es-MX" dirty="0" smtClean="0"/>
              <a:t>puede aplicar  la </a:t>
            </a:r>
            <a:r>
              <a:rPr lang="es-MX" dirty="0"/>
              <a:t>expresión:</a:t>
            </a:r>
          </a:p>
          <a:p>
            <a:pPr marL="0" indent="0">
              <a:buNone/>
            </a:pPr>
            <a:endParaRPr lang="es-MX" sz="800" dirty="0" smtClean="0"/>
          </a:p>
          <a:p>
            <a:pPr marL="0" indent="0">
              <a:buNone/>
            </a:pPr>
            <a:endParaRPr lang="es-MX" sz="900" dirty="0" smtClean="0">
              <a:solidFill>
                <a:schemeClr val="tx1"/>
              </a:solidFill>
            </a:endParaRPr>
          </a:p>
          <a:p>
            <a:pPr marL="0" indent="0">
              <a:buNone/>
            </a:pPr>
            <a:endParaRPr lang="es-MX" sz="800" dirty="0" smtClean="0"/>
          </a:p>
          <a:p>
            <a:pPr marL="0" indent="0">
              <a:buNone/>
            </a:pPr>
            <a:endParaRPr lang="es-MX" sz="900" dirty="0" smtClean="0"/>
          </a:p>
          <a:p>
            <a:r>
              <a:rPr lang="es-MX" dirty="0" smtClean="0"/>
              <a:t>Con i = 4, 5, 6, …</a:t>
            </a:r>
            <a:endParaRPr lang="es-MX" dirty="0"/>
          </a:p>
          <a:p>
            <a:endParaRPr lang="es-MX" dirty="0"/>
          </a:p>
        </p:txBody>
      </p:sp>
      <p:graphicFrame>
        <p:nvGraphicFramePr>
          <p:cNvPr id="11" name="Objeto 10"/>
          <p:cNvGraphicFramePr>
            <a:graphicFrameLocks noChangeAspect="1"/>
          </p:cNvGraphicFramePr>
          <p:nvPr>
            <p:extLst>
              <p:ext uri="{D42A27DB-BD31-4B8C-83A1-F6EECF244321}">
                <p14:modId xmlns:p14="http://schemas.microsoft.com/office/powerpoint/2010/main" val="1803967508"/>
              </p:ext>
            </p:extLst>
          </p:nvPr>
        </p:nvGraphicFramePr>
        <p:xfrm>
          <a:off x="3836307" y="2460626"/>
          <a:ext cx="2057400" cy="431800"/>
        </p:xfrm>
        <a:graphic>
          <a:graphicData uri="http://schemas.openxmlformats.org/presentationml/2006/ole">
            <mc:AlternateContent xmlns:mc="http://schemas.openxmlformats.org/markup-compatibility/2006">
              <mc:Choice xmlns:v="urn:schemas-microsoft-com:vml" Requires="v">
                <p:oleObj spid="_x0000_s22794" name="Equation" r:id="rId3" imgW="2057400" imgH="431640" progId="Equation.DSMT4">
                  <p:embed/>
                </p:oleObj>
              </mc:Choice>
              <mc:Fallback>
                <p:oleObj name="Equation" r:id="rId3" imgW="2057400" imgH="431640" progId="Equation.DSMT4">
                  <p:embed/>
                  <p:pic>
                    <p:nvPicPr>
                      <p:cNvPr id="11" name="Objeto 10"/>
                      <p:cNvPicPr/>
                      <p:nvPr/>
                    </p:nvPicPr>
                    <p:blipFill>
                      <a:blip r:embed="rId4"/>
                      <a:stretch>
                        <a:fillRect/>
                      </a:stretch>
                    </p:blipFill>
                    <p:spPr>
                      <a:xfrm>
                        <a:off x="3836307" y="2460626"/>
                        <a:ext cx="2057400" cy="431800"/>
                      </a:xfrm>
                      <a:prstGeom prst="rect">
                        <a:avLst/>
                      </a:prstGeom>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1663452292"/>
              </p:ext>
            </p:extLst>
          </p:nvPr>
        </p:nvGraphicFramePr>
        <p:xfrm>
          <a:off x="3836307" y="3425031"/>
          <a:ext cx="2032000" cy="431800"/>
        </p:xfrm>
        <a:graphic>
          <a:graphicData uri="http://schemas.openxmlformats.org/presentationml/2006/ole">
            <mc:AlternateContent xmlns:mc="http://schemas.openxmlformats.org/markup-compatibility/2006">
              <mc:Choice xmlns:v="urn:schemas-microsoft-com:vml" Requires="v">
                <p:oleObj spid="_x0000_s22795" name="Equation" r:id="rId5" imgW="2031840" imgH="431640" progId="Equation.DSMT4">
                  <p:embed/>
                </p:oleObj>
              </mc:Choice>
              <mc:Fallback>
                <p:oleObj name="Equation" r:id="rId5" imgW="2031840" imgH="431640" progId="Equation.DSMT4">
                  <p:embed/>
                  <p:pic>
                    <p:nvPicPr>
                      <p:cNvPr id="12" name="Objeto 11"/>
                      <p:cNvPicPr/>
                      <p:nvPr/>
                    </p:nvPicPr>
                    <p:blipFill>
                      <a:blip r:embed="rId6"/>
                      <a:stretch>
                        <a:fillRect/>
                      </a:stretch>
                    </p:blipFill>
                    <p:spPr>
                      <a:xfrm>
                        <a:off x="3836307" y="3425031"/>
                        <a:ext cx="2032000" cy="431800"/>
                      </a:xfrm>
                      <a:prstGeom prst="rect">
                        <a:avLst/>
                      </a:prstGeom>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1460608740"/>
              </p:ext>
            </p:extLst>
          </p:nvPr>
        </p:nvGraphicFramePr>
        <p:xfrm>
          <a:off x="3905976" y="4265988"/>
          <a:ext cx="2057400" cy="431800"/>
        </p:xfrm>
        <a:graphic>
          <a:graphicData uri="http://schemas.openxmlformats.org/presentationml/2006/ole">
            <mc:AlternateContent xmlns:mc="http://schemas.openxmlformats.org/markup-compatibility/2006">
              <mc:Choice xmlns:v="urn:schemas-microsoft-com:vml" Requires="v">
                <p:oleObj spid="_x0000_s22796" name="Equation" r:id="rId7" imgW="2057400" imgH="431640" progId="Equation.DSMT4">
                  <p:embed/>
                </p:oleObj>
              </mc:Choice>
              <mc:Fallback>
                <p:oleObj name="Equation" r:id="rId7" imgW="2057400" imgH="431640" progId="Equation.DSMT4">
                  <p:embed/>
                  <p:pic>
                    <p:nvPicPr>
                      <p:cNvPr id="13" name="Objeto 12"/>
                      <p:cNvPicPr/>
                      <p:nvPr/>
                    </p:nvPicPr>
                    <p:blipFill>
                      <a:blip r:embed="rId8"/>
                      <a:stretch>
                        <a:fillRect/>
                      </a:stretch>
                    </p:blipFill>
                    <p:spPr>
                      <a:xfrm>
                        <a:off x="3905976" y="4265988"/>
                        <a:ext cx="2057400" cy="431800"/>
                      </a:xfrm>
                      <a:prstGeom prst="rect">
                        <a:avLst/>
                      </a:prstGeom>
                    </p:spPr>
                  </p:pic>
                </p:oleObj>
              </mc:Fallback>
            </mc:AlternateContent>
          </a:graphicData>
        </a:graphic>
      </p:graphicFrame>
      <p:graphicFrame>
        <p:nvGraphicFramePr>
          <p:cNvPr id="15" name="Objeto 14"/>
          <p:cNvGraphicFramePr>
            <a:graphicFrameLocks noChangeAspect="1"/>
          </p:cNvGraphicFramePr>
          <p:nvPr>
            <p:extLst>
              <p:ext uri="{D42A27DB-BD31-4B8C-83A1-F6EECF244321}">
                <p14:modId xmlns:p14="http://schemas.microsoft.com/office/powerpoint/2010/main" val="2624813919"/>
              </p:ext>
            </p:extLst>
          </p:nvPr>
        </p:nvGraphicFramePr>
        <p:xfrm>
          <a:off x="3905976" y="5277322"/>
          <a:ext cx="2987949" cy="608013"/>
        </p:xfrm>
        <a:graphic>
          <a:graphicData uri="http://schemas.openxmlformats.org/presentationml/2006/ole">
            <mc:AlternateContent xmlns:mc="http://schemas.openxmlformats.org/markup-compatibility/2006">
              <mc:Choice xmlns:v="urn:schemas-microsoft-com:vml" Requires="v">
                <p:oleObj spid="_x0000_s22797" name="Equation" r:id="rId9" imgW="2184120" imgH="444240" progId="Equation.DSMT4">
                  <p:embed/>
                </p:oleObj>
              </mc:Choice>
              <mc:Fallback>
                <p:oleObj name="Equation" r:id="rId9" imgW="2184120" imgH="444240" progId="Equation.DSMT4">
                  <p:embed/>
                  <p:pic>
                    <p:nvPicPr>
                      <p:cNvPr id="15" name="Objeto 14"/>
                      <p:cNvPicPr/>
                      <p:nvPr/>
                    </p:nvPicPr>
                    <p:blipFill>
                      <a:blip r:embed="rId10"/>
                      <a:stretch>
                        <a:fillRect/>
                      </a:stretch>
                    </p:blipFill>
                    <p:spPr>
                      <a:xfrm>
                        <a:off x="3905976" y="5277322"/>
                        <a:ext cx="2987949" cy="608013"/>
                      </a:xfrm>
                      <a:prstGeom prst="rect">
                        <a:avLst/>
                      </a:prstGeom>
                      <a:ln w="25400">
                        <a:solidFill>
                          <a:srgbClr val="FF0000"/>
                        </a:solidFill>
                      </a:ln>
                    </p:spPr>
                  </p:pic>
                </p:oleObj>
              </mc:Fallback>
            </mc:AlternateContent>
          </a:graphicData>
        </a:graphic>
      </p:graphicFrame>
    </p:spTree>
    <p:extLst>
      <p:ext uri="{BB962C8B-B14F-4D97-AF65-F5344CB8AC3E}">
        <p14:creationId xmlns:p14="http://schemas.microsoft.com/office/powerpoint/2010/main" val="407395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fade">
                                      <p:cBhvr>
                                        <p:cTn id="4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Expresiones de cálculo de la columna para n = 5</a:t>
            </a:r>
            <a:endParaRPr lang="es-MX" dirty="0"/>
          </a:p>
        </p:txBody>
      </p:sp>
      <p:sp>
        <p:nvSpPr>
          <p:cNvPr id="3" name="Marcador de contenido 2"/>
          <p:cNvSpPr>
            <a:spLocks noGrp="1"/>
          </p:cNvSpPr>
          <p:nvPr>
            <p:ph idx="1"/>
          </p:nvPr>
        </p:nvSpPr>
        <p:spPr>
          <a:xfrm>
            <a:off x="2522537" y="2124075"/>
            <a:ext cx="8915400" cy="4381228"/>
          </a:xfrm>
        </p:spPr>
        <p:txBody>
          <a:bodyPr>
            <a:normAutofit lnSpcReduction="10000"/>
          </a:bodyPr>
          <a:lstStyle/>
          <a:p>
            <a:r>
              <a:rPr lang="es-MX" dirty="0" smtClean="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55</a:t>
            </a:r>
            <a:r>
              <a:rPr lang="es-MX" dirty="0" smtClean="0"/>
              <a:t>(x), se obtiene mediante la expresión:</a:t>
            </a:r>
          </a:p>
          <a:p>
            <a:pPr marL="0" indent="0">
              <a:buNone/>
            </a:pPr>
            <a:endParaRPr lang="es-MX" sz="800" dirty="0" smtClean="0"/>
          </a:p>
          <a:p>
            <a:pPr marL="0" indent="0">
              <a:buNone/>
            </a:pPr>
            <a:endParaRPr lang="es-MX" sz="8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baseline="-30000" dirty="0" smtClean="0">
                <a:solidFill>
                  <a:schemeClr val="tx1"/>
                </a:solidFill>
                <a:latin typeface="Arial" panose="020B0604020202020204" pitchFamily="34" charset="0"/>
                <a:cs typeface="Times New Roman" panose="02020603050405020304" pitchFamily="18" charset="0"/>
              </a:rPr>
              <a:t>65</a:t>
            </a:r>
            <a:r>
              <a:rPr lang="es-MX" dirty="0" smtClean="0"/>
              <a:t>(x</a:t>
            </a:r>
            <a:r>
              <a:rPr lang="es-MX" dirty="0"/>
              <a:t>), se obtiene mediante la expresión:</a:t>
            </a:r>
          </a:p>
          <a:p>
            <a:pPr marL="0" indent="0">
              <a:buNone/>
            </a:pPr>
            <a:endParaRPr lang="es-MX" sz="800" dirty="0" smtClean="0"/>
          </a:p>
          <a:p>
            <a:pPr marL="0" indent="0">
              <a:buNone/>
            </a:pPr>
            <a:endParaRPr lang="es-MX" sz="9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75</a:t>
            </a:r>
            <a:r>
              <a:rPr lang="es-MX" dirty="0" smtClean="0"/>
              <a:t>(x</a:t>
            </a:r>
            <a:r>
              <a:rPr lang="es-MX" dirty="0"/>
              <a:t>), se obtiene mediante la expresión:</a:t>
            </a:r>
          </a:p>
          <a:p>
            <a:pPr marL="0" indent="0">
              <a:buNone/>
            </a:pPr>
            <a:endParaRPr lang="es-MX" sz="800" dirty="0" smtClean="0"/>
          </a:p>
          <a:p>
            <a:pPr marL="0" indent="0">
              <a:buNone/>
            </a:pPr>
            <a:endParaRPr lang="es-MX" sz="900" dirty="0"/>
          </a:p>
          <a:p>
            <a:pPr algn="just"/>
            <a:r>
              <a:rPr lang="es-MX" dirty="0" smtClean="0"/>
              <a:t>En general, para calcular cualquier </a:t>
            </a:r>
            <a:r>
              <a:rPr lang="es-MX" dirty="0"/>
              <a:t>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i5</a:t>
            </a:r>
            <a:r>
              <a:rPr lang="es-MX" dirty="0" smtClean="0"/>
              <a:t>(x</a:t>
            </a:r>
            <a:r>
              <a:rPr lang="es-MX" dirty="0"/>
              <a:t>), se </a:t>
            </a:r>
            <a:r>
              <a:rPr lang="es-MX" dirty="0" smtClean="0"/>
              <a:t>puede aplicar  la </a:t>
            </a:r>
            <a:r>
              <a:rPr lang="es-MX" dirty="0"/>
              <a:t>expresión:</a:t>
            </a:r>
          </a:p>
          <a:p>
            <a:pPr marL="0" indent="0">
              <a:buNone/>
            </a:pPr>
            <a:endParaRPr lang="es-MX" sz="800" dirty="0" smtClean="0"/>
          </a:p>
          <a:p>
            <a:pPr marL="0" indent="0">
              <a:buNone/>
            </a:pPr>
            <a:endParaRPr lang="es-MX" sz="900" dirty="0" smtClean="0">
              <a:solidFill>
                <a:schemeClr val="tx1"/>
              </a:solidFill>
            </a:endParaRPr>
          </a:p>
          <a:p>
            <a:pPr marL="0" indent="0">
              <a:buNone/>
            </a:pPr>
            <a:endParaRPr lang="es-MX" sz="800" dirty="0" smtClean="0"/>
          </a:p>
          <a:p>
            <a:pPr marL="0" indent="0">
              <a:buNone/>
            </a:pPr>
            <a:endParaRPr lang="es-MX" sz="900" dirty="0" smtClean="0"/>
          </a:p>
          <a:p>
            <a:r>
              <a:rPr lang="es-MX" dirty="0" smtClean="0"/>
              <a:t>Con i = 5, 6, 7, …</a:t>
            </a:r>
            <a:endParaRPr lang="es-MX" dirty="0"/>
          </a:p>
          <a:p>
            <a:endParaRPr lang="es-MX" dirty="0"/>
          </a:p>
        </p:txBody>
      </p:sp>
      <p:graphicFrame>
        <p:nvGraphicFramePr>
          <p:cNvPr id="11" name="Objeto 10"/>
          <p:cNvGraphicFramePr>
            <a:graphicFrameLocks noChangeAspect="1"/>
          </p:cNvGraphicFramePr>
          <p:nvPr>
            <p:extLst>
              <p:ext uri="{D42A27DB-BD31-4B8C-83A1-F6EECF244321}">
                <p14:modId xmlns:p14="http://schemas.microsoft.com/office/powerpoint/2010/main" val="2214125557"/>
              </p:ext>
            </p:extLst>
          </p:nvPr>
        </p:nvGraphicFramePr>
        <p:xfrm>
          <a:off x="3757930" y="2451828"/>
          <a:ext cx="2057400" cy="431800"/>
        </p:xfrm>
        <a:graphic>
          <a:graphicData uri="http://schemas.openxmlformats.org/presentationml/2006/ole">
            <mc:AlternateContent xmlns:mc="http://schemas.openxmlformats.org/markup-compatibility/2006">
              <mc:Choice xmlns:v="urn:schemas-microsoft-com:vml" Requires="v">
                <p:oleObj spid="_x0000_s23802" name="Equation" r:id="rId3" imgW="2057400" imgH="431640" progId="Equation.DSMT4">
                  <p:embed/>
                </p:oleObj>
              </mc:Choice>
              <mc:Fallback>
                <p:oleObj name="Equation" r:id="rId3" imgW="2057400" imgH="431640" progId="Equation.DSMT4">
                  <p:embed/>
                  <p:pic>
                    <p:nvPicPr>
                      <p:cNvPr id="11" name="Objeto 10"/>
                      <p:cNvPicPr/>
                      <p:nvPr/>
                    </p:nvPicPr>
                    <p:blipFill>
                      <a:blip r:embed="rId4"/>
                      <a:stretch>
                        <a:fillRect/>
                      </a:stretch>
                    </p:blipFill>
                    <p:spPr>
                      <a:xfrm>
                        <a:off x="3757930" y="2451828"/>
                        <a:ext cx="2057400" cy="431800"/>
                      </a:xfrm>
                      <a:prstGeom prst="rect">
                        <a:avLst/>
                      </a:prstGeom>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426165671"/>
              </p:ext>
            </p:extLst>
          </p:nvPr>
        </p:nvGraphicFramePr>
        <p:xfrm>
          <a:off x="3770630" y="3313384"/>
          <a:ext cx="2044700" cy="431800"/>
        </p:xfrm>
        <a:graphic>
          <a:graphicData uri="http://schemas.openxmlformats.org/presentationml/2006/ole">
            <mc:AlternateContent xmlns:mc="http://schemas.openxmlformats.org/markup-compatibility/2006">
              <mc:Choice xmlns:v="urn:schemas-microsoft-com:vml" Requires="v">
                <p:oleObj spid="_x0000_s23803" name="Equation" r:id="rId5" imgW="2044440" imgH="431640" progId="Equation.DSMT4">
                  <p:embed/>
                </p:oleObj>
              </mc:Choice>
              <mc:Fallback>
                <p:oleObj name="Equation" r:id="rId5" imgW="2044440" imgH="431640" progId="Equation.DSMT4">
                  <p:embed/>
                  <p:pic>
                    <p:nvPicPr>
                      <p:cNvPr id="12" name="Objeto 11"/>
                      <p:cNvPicPr/>
                      <p:nvPr/>
                    </p:nvPicPr>
                    <p:blipFill>
                      <a:blip r:embed="rId6"/>
                      <a:stretch>
                        <a:fillRect/>
                      </a:stretch>
                    </p:blipFill>
                    <p:spPr>
                      <a:xfrm>
                        <a:off x="3770630" y="3313384"/>
                        <a:ext cx="2044700" cy="431800"/>
                      </a:xfrm>
                      <a:prstGeom prst="rect">
                        <a:avLst/>
                      </a:prstGeom>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754508527"/>
              </p:ext>
            </p:extLst>
          </p:nvPr>
        </p:nvGraphicFramePr>
        <p:xfrm>
          <a:off x="3767546" y="4170362"/>
          <a:ext cx="2057400" cy="431800"/>
        </p:xfrm>
        <a:graphic>
          <a:graphicData uri="http://schemas.openxmlformats.org/presentationml/2006/ole">
            <mc:AlternateContent xmlns:mc="http://schemas.openxmlformats.org/markup-compatibility/2006">
              <mc:Choice xmlns:v="urn:schemas-microsoft-com:vml" Requires="v">
                <p:oleObj spid="_x0000_s23804" name="Equation" r:id="rId7" imgW="2057400" imgH="431640" progId="Equation.DSMT4">
                  <p:embed/>
                </p:oleObj>
              </mc:Choice>
              <mc:Fallback>
                <p:oleObj name="Equation" r:id="rId7" imgW="2057400" imgH="431640" progId="Equation.DSMT4">
                  <p:embed/>
                  <p:pic>
                    <p:nvPicPr>
                      <p:cNvPr id="13" name="Objeto 12"/>
                      <p:cNvPicPr/>
                      <p:nvPr/>
                    </p:nvPicPr>
                    <p:blipFill>
                      <a:blip r:embed="rId8"/>
                      <a:stretch>
                        <a:fillRect/>
                      </a:stretch>
                    </p:blipFill>
                    <p:spPr>
                      <a:xfrm>
                        <a:off x="3767546" y="4170362"/>
                        <a:ext cx="2057400" cy="431800"/>
                      </a:xfrm>
                      <a:prstGeom prst="rect">
                        <a:avLst/>
                      </a:prstGeom>
                    </p:spPr>
                  </p:pic>
                </p:oleObj>
              </mc:Fallback>
            </mc:AlternateContent>
          </a:graphicData>
        </a:graphic>
      </p:graphicFrame>
      <p:graphicFrame>
        <p:nvGraphicFramePr>
          <p:cNvPr id="15" name="Objeto 14"/>
          <p:cNvGraphicFramePr>
            <a:graphicFrameLocks noChangeAspect="1"/>
          </p:cNvGraphicFramePr>
          <p:nvPr>
            <p:extLst>
              <p:ext uri="{D42A27DB-BD31-4B8C-83A1-F6EECF244321}">
                <p14:modId xmlns:p14="http://schemas.microsoft.com/office/powerpoint/2010/main" val="1724247047"/>
              </p:ext>
            </p:extLst>
          </p:nvPr>
        </p:nvGraphicFramePr>
        <p:xfrm>
          <a:off x="3757930" y="5213257"/>
          <a:ext cx="2987949" cy="608013"/>
        </p:xfrm>
        <a:graphic>
          <a:graphicData uri="http://schemas.openxmlformats.org/presentationml/2006/ole">
            <mc:AlternateContent xmlns:mc="http://schemas.openxmlformats.org/markup-compatibility/2006">
              <mc:Choice xmlns:v="urn:schemas-microsoft-com:vml" Requires="v">
                <p:oleObj spid="_x0000_s23805" name="Equation" r:id="rId9" imgW="2184120" imgH="444240" progId="Equation.DSMT4">
                  <p:embed/>
                </p:oleObj>
              </mc:Choice>
              <mc:Fallback>
                <p:oleObj name="Equation" r:id="rId9" imgW="2184120" imgH="444240" progId="Equation.DSMT4">
                  <p:embed/>
                  <p:pic>
                    <p:nvPicPr>
                      <p:cNvPr id="15" name="Objeto 14"/>
                      <p:cNvPicPr/>
                      <p:nvPr/>
                    </p:nvPicPr>
                    <p:blipFill>
                      <a:blip r:embed="rId10"/>
                      <a:stretch>
                        <a:fillRect/>
                      </a:stretch>
                    </p:blipFill>
                    <p:spPr>
                      <a:xfrm>
                        <a:off x="3757930" y="5213257"/>
                        <a:ext cx="2987949" cy="608013"/>
                      </a:xfrm>
                      <a:prstGeom prst="rect">
                        <a:avLst/>
                      </a:prstGeom>
                      <a:ln w="25400">
                        <a:solidFill>
                          <a:srgbClr val="FF0000"/>
                        </a:solidFill>
                      </a:ln>
                    </p:spPr>
                  </p:pic>
                </p:oleObj>
              </mc:Fallback>
            </mc:AlternateContent>
          </a:graphicData>
        </a:graphic>
      </p:graphicFrame>
    </p:spTree>
    <p:extLst>
      <p:ext uri="{BB962C8B-B14F-4D97-AF65-F5344CB8AC3E}">
        <p14:creationId xmlns:p14="http://schemas.microsoft.com/office/powerpoint/2010/main" val="266265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fade">
                                      <p:cBhvr>
                                        <p:cTn id="4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1280890"/>
          </a:xfrm>
        </p:spPr>
        <p:txBody>
          <a:bodyPr>
            <a:normAutofit/>
          </a:bodyPr>
          <a:lstStyle/>
          <a:p>
            <a:pPr algn="ctr"/>
            <a:r>
              <a:rPr lang="es-MX" b="1" dirty="0" smtClean="0">
                <a:effectLst>
                  <a:outerShdw blurRad="38100" dist="38100" dir="2700000" algn="tl">
                    <a:srgbClr val="000000">
                      <a:alpha val="43137"/>
                    </a:srgbClr>
                  </a:outerShdw>
                </a:effectLst>
              </a:rPr>
              <a:t>ÍNDICE</a:t>
            </a:r>
            <a:endParaRPr lang="es-MX" dirty="0">
              <a:effectLst>
                <a:outerShdw blurRad="38100" dist="38100" dir="2700000" algn="tl">
                  <a:srgbClr val="000000">
                    <a:alpha val="43137"/>
                  </a:srgbClr>
                </a:outerShdw>
              </a:effectLst>
            </a:endParaRPr>
          </a:p>
        </p:txBody>
      </p:sp>
      <p:sp>
        <p:nvSpPr>
          <p:cNvPr id="5" name="Marcador de contenido 4"/>
          <p:cNvSpPr>
            <a:spLocks noGrp="1"/>
          </p:cNvSpPr>
          <p:nvPr>
            <p:ph idx="1"/>
          </p:nvPr>
        </p:nvSpPr>
        <p:spPr>
          <a:xfrm>
            <a:off x="2589212" y="2133600"/>
            <a:ext cx="8915400" cy="3777622"/>
          </a:xfrm>
        </p:spPr>
        <p:txBody>
          <a:bodyPr/>
          <a:lstStyle/>
          <a:p>
            <a:r>
              <a:rPr lang="es-MX" dirty="0" smtClean="0"/>
              <a:t>1. Justificación</a:t>
            </a:r>
          </a:p>
          <a:p>
            <a:r>
              <a:rPr lang="es-MX" dirty="0" smtClean="0"/>
              <a:t>2. Objetivo</a:t>
            </a:r>
          </a:p>
          <a:p>
            <a:r>
              <a:rPr lang="es-MX" dirty="0"/>
              <a:t>3</a:t>
            </a:r>
            <a:r>
              <a:rPr lang="es-MX" dirty="0" smtClean="0"/>
              <a:t>. Introducción</a:t>
            </a:r>
          </a:p>
          <a:p>
            <a:r>
              <a:rPr lang="es-MX" dirty="0"/>
              <a:t>4</a:t>
            </a:r>
            <a:r>
              <a:rPr lang="es-MX" dirty="0" smtClean="0"/>
              <a:t>. El método de Neville</a:t>
            </a:r>
          </a:p>
          <a:p>
            <a:r>
              <a:rPr lang="es-MX" dirty="0"/>
              <a:t>5</a:t>
            </a:r>
            <a:r>
              <a:rPr lang="es-MX" dirty="0" smtClean="0"/>
              <a:t>. Ejemplo</a:t>
            </a:r>
          </a:p>
          <a:p>
            <a:r>
              <a:rPr lang="es-MX" dirty="0"/>
              <a:t>6</a:t>
            </a:r>
            <a:r>
              <a:rPr lang="es-MX" dirty="0" smtClean="0"/>
              <a:t>. Conclusiones importantes</a:t>
            </a:r>
          </a:p>
          <a:p>
            <a:r>
              <a:rPr lang="es-MX" dirty="0"/>
              <a:t>7</a:t>
            </a:r>
            <a:r>
              <a:rPr lang="es-MX" dirty="0" smtClean="0"/>
              <a:t>. </a:t>
            </a:r>
            <a:r>
              <a:rPr lang="es-MX" dirty="0" err="1" smtClean="0"/>
              <a:t>Guión</a:t>
            </a:r>
            <a:r>
              <a:rPr lang="es-MX" dirty="0" smtClean="0"/>
              <a:t> explicativo</a:t>
            </a:r>
          </a:p>
          <a:p>
            <a:r>
              <a:rPr lang="es-MX" dirty="0"/>
              <a:t>8</a:t>
            </a:r>
            <a:r>
              <a:rPr lang="es-MX" dirty="0" smtClean="0"/>
              <a:t>. Bibliografía</a:t>
            </a:r>
            <a:endParaRPr lang="es-MX" dirty="0"/>
          </a:p>
        </p:txBody>
      </p:sp>
    </p:spTree>
    <p:extLst>
      <p:ext uri="{BB962C8B-B14F-4D97-AF65-F5344CB8AC3E}">
        <p14:creationId xmlns:p14="http://schemas.microsoft.com/office/powerpoint/2010/main" val="421375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500"/>
                                        <p:tgtEl>
                                          <p:spTgt spid="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Effect transition="in" filter="fade">
                                      <p:cBhvr>
                                        <p:cTn id="33" dur="500"/>
                                        <p:tgtEl>
                                          <p:spTgt spid="5">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5">
                                            <p:txEl>
                                              <p:pRg st="7" end="7"/>
                                            </p:txEl>
                                          </p:spTgt>
                                        </p:tgtEl>
                                        <p:attrNameLst>
                                          <p:attrName>style.visibility</p:attrName>
                                        </p:attrNameLst>
                                      </p:cBhvr>
                                      <p:to>
                                        <p:strVal val="visible"/>
                                      </p:to>
                                    </p:set>
                                    <p:animEffect transition="in" filter="fade">
                                      <p:cBhvr>
                                        <p:cTn id="38"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Expresiones de cálculo de la columna para n = 6</a:t>
            </a:r>
            <a:endParaRPr lang="es-MX" dirty="0"/>
          </a:p>
        </p:txBody>
      </p:sp>
      <p:sp>
        <p:nvSpPr>
          <p:cNvPr id="3" name="Marcador de contenido 2"/>
          <p:cNvSpPr>
            <a:spLocks noGrp="1"/>
          </p:cNvSpPr>
          <p:nvPr>
            <p:ph idx="1"/>
          </p:nvPr>
        </p:nvSpPr>
        <p:spPr>
          <a:xfrm>
            <a:off x="2522537" y="2124075"/>
            <a:ext cx="8915400" cy="4407354"/>
          </a:xfrm>
        </p:spPr>
        <p:txBody>
          <a:bodyPr>
            <a:normAutofit lnSpcReduction="10000"/>
          </a:bodyPr>
          <a:lstStyle/>
          <a:p>
            <a:r>
              <a:rPr lang="es-MX" dirty="0" smtClean="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66</a:t>
            </a:r>
            <a:r>
              <a:rPr lang="es-MX" dirty="0" smtClean="0"/>
              <a:t>(x), se obtiene mediante la expresión:</a:t>
            </a:r>
          </a:p>
          <a:p>
            <a:pPr marL="0" indent="0">
              <a:buNone/>
            </a:pPr>
            <a:endParaRPr lang="es-MX" sz="800" dirty="0" smtClean="0"/>
          </a:p>
          <a:p>
            <a:pPr marL="0" indent="0">
              <a:buNone/>
            </a:pPr>
            <a:endParaRPr lang="es-MX" sz="8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baseline="-30000" dirty="0">
                <a:solidFill>
                  <a:schemeClr val="tx1"/>
                </a:solidFill>
                <a:latin typeface="Arial" panose="020B0604020202020204" pitchFamily="34" charset="0"/>
                <a:cs typeface="Times New Roman" panose="02020603050405020304" pitchFamily="18" charset="0"/>
              </a:rPr>
              <a:t>7</a:t>
            </a:r>
            <a:r>
              <a:rPr lang="es-MX" baseline="-30000" dirty="0" smtClean="0">
                <a:solidFill>
                  <a:schemeClr val="tx1"/>
                </a:solidFill>
                <a:latin typeface="Arial" panose="020B0604020202020204" pitchFamily="34" charset="0"/>
                <a:cs typeface="Times New Roman" panose="02020603050405020304" pitchFamily="18" charset="0"/>
              </a:rPr>
              <a:t>6</a:t>
            </a:r>
            <a:r>
              <a:rPr lang="es-MX" dirty="0" smtClean="0"/>
              <a:t>(x</a:t>
            </a:r>
            <a:r>
              <a:rPr lang="es-MX" dirty="0"/>
              <a:t>), se obtiene mediante la expresión:</a:t>
            </a:r>
          </a:p>
          <a:p>
            <a:pPr marL="0" indent="0">
              <a:buNone/>
            </a:pPr>
            <a:endParaRPr lang="es-MX" sz="800" dirty="0" smtClean="0"/>
          </a:p>
          <a:p>
            <a:pPr marL="0" indent="0">
              <a:buNone/>
            </a:pPr>
            <a:endParaRPr lang="es-MX" sz="900" dirty="0" smtClean="0"/>
          </a:p>
          <a:p>
            <a:r>
              <a:rPr lang="es-MX" dirty="0"/>
              <a:t>El cálculo de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86</a:t>
            </a:r>
            <a:r>
              <a:rPr lang="es-MX" dirty="0" smtClean="0"/>
              <a:t>(x</a:t>
            </a:r>
            <a:r>
              <a:rPr lang="es-MX" dirty="0"/>
              <a:t>), se obtiene mediante la expresión:</a:t>
            </a:r>
          </a:p>
          <a:p>
            <a:pPr marL="0" indent="0">
              <a:buNone/>
            </a:pPr>
            <a:endParaRPr lang="es-MX" sz="800" dirty="0" smtClean="0"/>
          </a:p>
          <a:p>
            <a:pPr marL="0" indent="0">
              <a:buNone/>
            </a:pPr>
            <a:endParaRPr lang="es-MX" sz="900" dirty="0"/>
          </a:p>
          <a:p>
            <a:pPr algn="just"/>
            <a:r>
              <a:rPr lang="es-MX" dirty="0" smtClean="0"/>
              <a:t>En general, para calcular cualquier </a:t>
            </a:r>
            <a:r>
              <a:rPr lang="es-MX" dirty="0"/>
              <a:t> </a:t>
            </a:r>
            <a:r>
              <a:rPr lang="es-MX" dirty="0" smtClean="0">
                <a:solidFill>
                  <a:schemeClr val="tx1"/>
                </a:solidFill>
                <a:latin typeface="Arial" panose="020B0604020202020204" pitchFamily="34" charset="0"/>
                <a:cs typeface="Times New Roman" panose="02020603050405020304" pitchFamily="18" charset="0"/>
              </a:rPr>
              <a:t>Q</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i5</a:t>
            </a:r>
            <a:r>
              <a:rPr lang="es-MX" dirty="0" smtClean="0"/>
              <a:t>(x</a:t>
            </a:r>
            <a:r>
              <a:rPr lang="es-MX" dirty="0"/>
              <a:t>), se </a:t>
            </a:r>
            <a:r>
              <a:rPr lang="es-MX" dirty="0" smtClean="0"/>
              <a:t>puede aplicar  la </a:t>
            </a:r>
            <a:r>
              <a:rPr lang="es-MX" dirty="0"/>
              <a:t>expresión:</a:t>
            </a:r>
          </a:p>
          <a:p>
            <a:pPr marL="0" indent="0">
              <a:buNone/>
            </a:pPr>
            <a:endParaRPr lang="es-MX" sz="800" dirty="0" smtClean="0"/>
          </a:p>
          <a:p>
            <a:pPr marL="0" indent="0">
              <a:buNone/>
            </a:pPr>
            <a:endParaRPr lang="es-MX" sz="900" dirty="0" smtClean="0">
              <a:solidFill>
                <a:schemeClr val="tx1"/>
              </a:solidFill>
            </a:endParaRPr>
          </a:p>
          <a:p>
            <a:pPr marL="0" indent="0">
              <a:buNone/>
            </a:pPr>
            <a:endParaRPr lang="es-MX" sz="800" dirty="0" smtClean="0"/>
          </a:p>
          <a:p>
            <a:pPr marL="0" indent="0">
              <a:buNone/>
            </a:pPr>
            <a:endParaRPr lang="es-MX" sz="900" dirty="0" smtClean="0"/>
          </a:p>
          <a:p>
            <a:r>
              <a:rPr lang="es-MX" dirty="0" smtClean="0"/>
              <a:t>Con i = 6, 7, 8, …</a:t>
            </a:r>
            <a:endParaRPr lang="es-MX" dirty="0"/>
          </a:p>
          <a:p>
            <a:endParaRPr lang="es-MX" dirty="0"/>
          </a:p>
        </p:txBody>
      </p:sp>
      <p:graphicFrame>
        <p:nvGraphicFramePr>
          <p:cNvPr id="11" name="Objeto 10"/>
          <p:cNvGraphicFramePr>
            <a:graphicFrameLocks noChangeAspect="1"/>
          </p:cNvGraphicFramePr>
          <p:nvPr>
            <p:extLst>
              <p:ext uri="{D42A27DB-BD31-4B8C-83A1-F6EECF244321}">
                <p14:modId xmlns:p14="http://schemas.microsoft.com/office/powerpoint/2010/main" val="3774667633"/>
              </p:ext>
            </p:extLst>
          </p:nvPr>
        </p:nvGraphicFramePr>
        <p:xfrm>
          <a:off x="3766638" y="2482851"/>
          <a:ext cx="2057400" cy="431800"/>
        </p:xfrm>
        <a:graphic>
          <a:graphicData uri="http://schemas.openxmlformats.org/presentationml/2006/ole">
            <mc:AlternateContent xmlns:mc="http://schemas.openxmlformats.org/markup-compatibility/2006">
              <mc:Choice xmlns:v="urn:schemas-microsoft-com:vml" Requires="v">
                <p:oleObj spid="_x0000_s24810" name="Equation" r:id="rId3" imgW="2057400" imgH="431640" progId="Equation.DSMT4">
                  <p:embed/>
                </p:oleObj>
              </mc:Choice>
              <mc:Fallback>
                <p:oleObj name="Equation" r:id="rId3" imgW="2057400" imgH="431640" progId="Equation.DSMT4">
                  <p:embed/>
                  <p:pic>
                    <p:nvPicPr>
                      <p:cNvPr id="11" name="Objeto 10"/>
                      <p:cNvPicPr/>
                      <p:nvPr/>
                    </p:nvPicPr>
                    <p:blipFill>
                      <a:blip r:embed="rId4"/>
                      <a:stretch>
                        <a:fillRect/>
                      </a:stretch>
                    </p:blipFill>
                    <p:spPr>
                      <a:xfrm>
                        <a:off x="3766638" y="2482851"/>
                        <a:ext cx="2057400" cy="431800"/>
                      </a:xfrm>
                      <a:prstGeom prst="rect">
                        <a:avLst/>
                      </a:prstGeom>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3757687481"/>
              </p:ext>
            </p:extLst>
          </p:nvPr>
        </p:nvGraphicFramePr>
        <p:xfrm>
          <a:off x="3779338" y="3376613"/>
          <a:ext cx="2044700" cy="431800"/>
        </p:xfrm>
        <a:graphic>
          <a:graphicData uri="http://schemas.openxmlformats.org/presentationml/2006/ole">
            <mc:AlternateContent xmlns:mc="http://schemas.openxmlformats.org/markup-compatibility/2006">
              <mc:Choice xmlns:v="urn:schemas-microsoft-com:vml" Requires="v">
                <p:oleObj spid="_x0000_s24811" name="Equation" r:id="rId5" imgW="2044440" imgH="431640" progId="Equation.DSMT4">
                  <p:embed/>
                </p:oleObj>
              </mc:Choice>
              <mc:Fallback>
                <p:oleObj name="Equation" r:id="rId5" imgW="2044440" imgH="431640" progId="Equation.DSMT4">
                  <p:embed/>
                  <p:pic>
                    <p:nvPicPr>
                      <p:cNvPr id="12" name="Objeto 11"/>
                      <p:cNvPicPr/>
                      <p:nvPr/>
                    </p:nvPicPr>
                    <p:blipFill>
                      <a:blip r:embed="rId6"/>
                      <a:stretch>
                        <a:fillRect/>
                      </a:stretch>
                    </p:blipFill>
                    <p:spPr>
                      <a:xfrm>
                        <a:off x="3779338" y="3376613"/>
                        <a:ext cx="2044700" cy="431800"/>
                      </a:xfrm>
                      <a:prstGeom prst="rect">
                        <a:avLst/>
                      </a:prstGeom>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56761657"/>
              </p:ext>
            </p:extLst>
          </p:nvPr>
        </p:nvGraphicFramePr>
        <p:xfrm>
          <a:off x="3779338" y="4239669"/>
          <a:ext cx="2044700" cy="431800"/>
        </p:xfrm>
        <a:graphic>
          <a:graphicData uri="http://schemas.openxmlformats.org/presentationml/2006/ole">
            <mc:AlternateContent xmlns:mc="http://schemas.openxmlformats.org/markup-compatibility/2006">
              <mc:Choice xmlns:v="urn:schemas-microsoft-com:vml" Requires="v">
                <p:oleObj spid="_x0000_s24812" name="Equation" r:id="rId7" imgW="2044440" imgH="431640" progId="Equation.DSMT4">
                  <p:embed/>
                </p:oleObj>
              </mc:Choice>
              <mc:Fallback>
                <p:oleObj name="Equation" r:id="rId7" imgW="2044440" imgH="431640" progId="Equation.DSMT4">
                  <p:embed/>
                  <p:pic>
                    <p:nvPicPr>
                      <p:cNvPr id="13" name="Objeto 12"/>
                      <p:cNvPicPr/>
                      <p:nvPr/>
                    </p:nvPicPr>
                    <p:blipFill>
                      <a:blip r:embed="rId8"/>
                      <a:stretch>
                        <a:fillRect/>
                      </a:stretch>
                    </p:blipFill>
                    <p:spPr>
                      <a:xfrm>
                        <a:off x="3779338" y="4239669"/>
                        <a:ext cx="2044700" cy="431800"/>
                      </a:xfrm>
                      <a:prstGeom prst="rect">
                        <a:avLst/>
                      </a:prstGeom>
                    </p:spPr>
                  </p:pic>
                </p:oleObj>
              </mc:Fallback>
            </mc:AlternateContent>
          </a:graphicData>
        </a:graphic>
      </p:graphicFrame>
      <p:graphicFrame>
        <p:nvGraphicFramePr>
          <p:cNvPr id="15" name="Objeto 14"/>
          <p:cNvGraphicFramePr>
            <a:graphicFrameLocks noChangeAspect="1"/>
          </p:cNvGraphicFramePr>
          <p:nvPr>
            <p:extLst>
              <p:ext uri="{D42A27DB-BD31-4B8C-83A1-F6EECF244321}">
                <p14:modId xmlns:p14="http://schemas.microsoft.com/office/powerpoint/2010/main" val="3042980086"/>
              </p:ext>
            </p:extLst>
          </p:nvPr>
        </p:nvGraphicFramePr>
        <p:xfrm>
          <a:off x="3779338" y="5287917"/>
          <a:ext cx="3081566" cy="627063"/>
        </p:xfrm>
        <a:graphic>
          <a:graphicData uri="http://schemas.openxmlformats.org/presentationml/2006/ole">
            <mc:AlternateContent xmlns:mc="http://schemas.openxmlformats.org/markup-compatibility/2006">
              <mc:Choice xmlns:v="urn:schemas-microsoft-com:vml" Requires="v">
                <p:oleObj spid="_x0000_s24813" name="Equation" r:id="rId9" imgW="2184120" imgH="444240" progId="Equation.DSMT4">
                  <p:embed/>
                </p:oleObj>
              </mc:Choice>
              <mc:Fallback>
                <p:oleObj name="Equation" r:id="rId9" imgW="2184120" imgH="444240" progId="Equation.DSMT4">
                  <p:embed/>
                  <p:pic>
                    <p:nvPicPr>
                      <p:cNvPr id="15" name="Objeto 14"/>
                      <p:cNvPicPr/>
                      <p:nvPr/>
                    </p:nvPicPr>
                    <p:blipFill>
                      <a:blip r:embed="rId10"/>
                      <a:stretch>
                        <a:fillRect/>
                      </a:stretch>
                    </p:blipFill>
                    <p:spPr>
                      <a:xfrm>
                        <a:off x="3779338" y="5287917"/>
                        <a:ext cx="3081566" cy="627063"/>
                      </a:xfrm>
                      <a:prstGeom prst="rect">
                        <a:avLst/>
                      </a:prstGeom>
                      <a:ln w="25400">
                        <a:solidFill>
                          <a:srgbClr val="FF0000"/>
                        </a:solidFill>
                      </a:ln>
                    </p:spPr>
                  </p:pic>
                </p:oleObj>
              </mc:Fallback>
            </mc:AlternateContent>
          </a:graphicData>
        </a:graphic>
      </p:graphicFrame>
    </p:spTree>
    <p:extLst>
      <p:ext uri="{BB962C8B-B14F-4D97-AF65-F5344CB8AC3E}">
        <p14:creationId xmlns:p14="http://schemas.microsoft.com/office/powerpoint/2010/main" val="2184695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fade">
                                      <p:cBhvr>
                                        <p:cTn id="4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Expresión general para calcular cualquier valor de </a:t>
            </a:r>
            <a:r>
              <a:rPr lang="es-MX" b="1" dirty="0" err="1" smtClean="0">
                <a:effectLst>
                  <a:outerShdw blurRad="38100" dist="38100" dir="2700000" algn="tl">
                    <a:srgbClr val="000000">
                      <a:alpha val="43137"/>
                    </a:srgbClr>
                  </a:outerShdw>
                </a:effectLst>
              </a:rPr>
              <a:t>Q</a:t>
            </a:r>
            <a:r>
              <a:rPr lang="es-MX" sz="2000" b="1" dirty="0" err="1" smtClean="0">
                <a:effectLst>
                  <a:outerShdw blurRad="38100" dist="38100" dir="2700000" algn="tl">
                    <a:srgbClr val="000000">
                      <a:alpha val="43137"/>
                    </a:srgbClr>
                  </a:outerShdw>
                </a:effectLst>
              </a:rPr>
              <a:t>ij</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MX" dirty="0" smtClean="0"/>
              <a:t>Con base en las variaciones de los subíndices de los componentes de la matriz triangular inferior, se observa que habría una expresión general hallar cualquier valor de </a:t>
            </a:r>
            <a:r>
              <a:rPr lang="es-MX" dirty="0" err="1" smtClean="0"/>
              <a:t>Q</a:t>
            </a:r>
            <a:r>
              <a:rPr lang="es-MX" sz="1100" dirty="0" err="1" smtClean="0"/>
              <a:t>ij</a:t>
            </a:r>
            <a:r>
              <a:rPr lang="es-MX" dirty="0" smtClean="0"/>
              <a:t>          , cuya expresión sería:</a:t>
            </a:r>
          </a:p>
          <a:p>
            <a:pPr marL="0" indent="0" algn="just">
              <a:buNone/>
            </a:pPr>
            <a:endParaRPr lang="es-MX" dirty="0" smtClean="0"/>
          </a:p>
          <a:p>
            <a:pPr marL="0" indent="0" algn="just">
              <a:buNone/>
            </a:pPr>
            <a:endParaRPr lang="es-MX" dirty="0"/>
          </a:p>
          <a:p>
            <a:pPr marL="0" indent="0" algn="just">
              <a:buNone/>
            </a:pPr>
            <a:endParaRPr lang="es-MX" dirty="0" smtClean="0"/>
          </a:p>
          <a:p>
            <a:pPr marL="0" indent="0" algn="just">
              <a:buNone/>
            </a:pPr>
            <a:endParaRPr lang="es-MX" dirty="0"/>
          </a:p>
        </p:txBody>
      </p:sp>
      <p:graphicFrame>
        <p:nvGraphicFramePr>
          <p:cNvPr id="4" name="Objeto 3"/>
          <p:cNvGraphicFramePr>
            <a:graphicFrameLocks noChangeAspect="1"/>
          </p:cNvGraphicFramePr>
          <p:nvPr>
            <p:extLst>
              <p:ext uri="{D42A27DB-BD31-4B8C-83A1-F6EECF244321}">
                <p14:modId xmlns:p14="http://schemas.microsoft.com/office/powerpoint/2010/main" val="2368488948"/>
              </p:ext>
            </p:extLst>
          </p:nvPr>
        </p:nvGraphicFramePr>
        <p:xfrm>
          <a:off x="6111875" y="2743200"/>
          <a:ext cx="469900" cy="258763"/>
        </p:xfrm>
        <a:graphic>
          <a:graphicData uri="http://schemas.openxmlformats.org/presentationml/2006/ole">
            <mc:AlternateContent xmlns:mc="http://schemas.openxmlformats.org/markup-compatibility/2006">
              <mc:Choice xmlns:v="urn:schemas-microsoft-com:vml" Requires="v">
                <p:oleObj spid="_x0000_s25764" name="Equation" r:id="rId3" imgW="469800" imgH="203040" progId="Equation.DSMT4">
                  <p:embed/>
                </p:oleObj>
              </mc:Choice>
              <mc:Fallback>
                <p:oleObj name="Equation" r:id="rId3" imgW="469800" imgH="203040" progId="Equation.DSMT4">
                  <p:embed/>
                  <p:pic>
                    <p:nvPicPr>
                      <p:cNvPr id="0" name=""/>
                      <p:cNvPicPr/>
                      <p:nvPr/>
                    </p:nvPicPr>
                    <p:blipFill>
                      <a:blip r:embed="rId4"/>
                      <a:stretch>
                        <a:fillRect/>
                      </a:stretch>
                    </p:blipFill>
                    <p:spPr>
                      <a:xfrm>
                        <a:off x="6111875" y="2743200"/>
                        <a:ext cx="469900" cy="258763"/>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1133614457"/>
              </p:ext>
            </p:extLst>
          </p:nvPr>
        </p:nvGraphicFramePr>
        <p:xfrm>
          <a:off x="3695001" y="3611563"/>
          <a:ext cx="5057471" cy="912812"/>
        </p:xfrm>
        <a:graphic>
          <a:graphicData uri="http://schemas.openxmlformats.org/presentationml/2006/ole">
            <mc:AlternateContent xmlns:mc="http://schemas.openxmlformats.org/markup-compatibility/2006">
              <mc:Choice xmlns:v="urn:schemas-microsoft-com:vml" Requires="v">
                <p:oleObj spid="_x0000_s25765" name="Equation" r:id="rId5" imgW="2603160" imgH="469800" progId="Equation.DSMT4">
                  <p:embed/>
                </p:oleObj>
              </mc:Choice>
              <mc:Fallback>
                <p:oleObj name="Equation" r:id="rId5" imgW="2603160" imgH="469800" progId="Equation.DSMT4">
                  <p:embed/>
                  <p:pic>
                    <p:nvPicPr>
                      <p:cNvPr id="15" name="Objeto 14"/>
                      <p:cNvPicPr/>
                      <p:nvPr/>
                    </p:nvPicPr>
                    <p:blipFill>
                      <a:blip r:embed="rId6"/>
                      <a:stretch>
                        <a:fillRect/>
                      </a:stretch>
                    </p:blipFill>
                    <p:spPr>
                      <a:xfrm>
                        <a:off x="3695001" y="3611563"/>
                        <a:ext cx="5057471" cy="912812"/>
                      </a:xfrm>
                      <a:prstGeom prst="rect">
                        <a:avLst/>
                      </a:prstGeom>
                      <a:ln w="25400">
                        <a:solidFill>
                          <a:srgbClr val="FF0000"/>
                        </a:solidFill>
                      </a:ln>
                    </p:spPr>
                  </p:pic>
                </p:oleObj>
              </mc:Fallback>
            </mc:AlternateContent>
          </a:graphicData>
        </a:graphic>
      </p:graphicFrame>
      <p:graphicFrame>
        <p:nvGraphicFramePr>
          <p:cNvPr id="7" name="Objeto 6"/>
          <p:cNvGraphicFramePr>
            <a:graphicFrameLocks noChangeAspect="1"/>
          </p:cNvGraphicFramePr>
          <p:nvPr>
            <p:extLst>
              <p:ext uri="{D42A27DB-BD31-4B8C-83A1-F6EECF244321}">
                <p14:modId xmlns:p14="http://schemas.microsoft.com/office/powerpoint/2010/main" val="322681583"/>
              </p:ext>
            </p:extLst>
          </p:nvPr>
        </p:nvGraphicFramePr>
        <p:xfrm>
          <a:off x="8926513" y="3805238"/>
          <a:ext cx="2101850" cy="288925"/>
        </p:xfrm>
        <a:graphic>
          <a:graphicData uri="http://schemas.openxmlformats.org/presentationml/2006/ole">
            <mc:AlternateContent xmlns:mc="http://schemas.openxmlformats.org/markup-compatibility/2006">
              <mc:Choice xmlns:v="urn:schemas-microsoft-com:vml" Requires="v">
                <p:oleObj spid="_x0000_s25766" name="Equation" r:id="rId7" imgW="1079280" imgH="203040" progId="Equation.DSMT4">
                  <p:embed/>
                </p:oleObj>
              </mc:Choice>
              <mc:Fallback>
                <p:oleObj name="Equation" r:id="rId7" imgW="1079280" imgH="203040" progId="Equation.DSMT4">
                  <p:embed/>
                  <p:pic>
                    <p:nvPicPr>
                      <p:cNvPr id="0" name=""/>
                      <p:cNvPicPr/>
                      <p:nvPr/>
                    </p:nvPicPr>
                    <p:blipFill>
                      <a:blip r:embed="rId8"/>
                      <a:stretch>
                        <a:fillRect/>
                      </a:stretch>
                    </p:blipFill>
                    <p:spPr>
                      <a:xfrm>
                        <a:off x="8926513" y="3805238"/>
                        <a:ext cx="2101850" cy="288925"/>
                      </a:xfrm>
                      <a:prstGeom prst="rect">
                        <a:avLst/>
                      </a:prstGeom>
                    </p:spPr>
                  </p:pic>
                </p:oleObj>
              </mc:Fallback>
            </mc:AlternateContent>
          </a:graphicData>
        </a:graphic>
      </p:graphicFrame>
    </p:spTree>
    <p:extLst>
      <p:ext uri="{BB962C8B-B14F-4D97-AF65-F5344CB8AC3E}">
        <p14:creationId xmlns:p14="http://schemas.microsoft.com/office/powerpoint/2010/main" val="213660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5</a:t>
            </a:r>
            <a:r>
              <a:rPr lang="es-MX" b="1" dirty="0" smtClean="0">
                <a:effectLst>
                  <a:outerShdw blurRad="38100" dist="38100" dir="2700000" algn="tl">
                    <a:srgbClr val="000000">
                      <a:alpha val="43137"/>
                    </a:srgbClr>
                  </a:outerShdw>
                </a:effectLst>
              </a:rPr>
              <a:t>. Ejemplo</a:t>
            </a:r>
            <a:endParaRPr lang="es-MX" dirty="0"/>
          </a:p>
        </p:txBody>
      </p:sp>
      <p:sp>
        <p:nvSpPr>
          <p:cNvPr id="3" name="Marcador de contenido 2"/>
          <p:cNvSpPr>
            <a:spLocks noGrp="1"/>
          </p:cNvSpPr>
          <p:nvPr>
            <p:ph idx="1"/>
          </p:nvPr>
        </p:nvSpPr>
        <p:spPr/>
        <p:txBody>
          <a:bodyPr>
            <a:normAutofit/>
          </a:bodyPr>
          <a:lstStyle/>
          <a:p>
            <a:pPr algn="just"/>
            <a:r>
              <a:rPr lang="es-MX" dirty="0"/>
              <a:t>A un sistema masa-resorte, se ha aplicado una fuerza (Fi) en (</a:t>
            </a:r>
            <a:r>
              <a:rPr lang="es-MX" dirty="0" err="1"/>
              <a:t>kiloNewton</a:t>
            </a:r>
            <a:r>
              <a:rPr lang="es-MX" dirty="0"/>
              <a:t>, </a:t>
            </a:r>
            <a:r>
              <a:rPr lang="es-MX" dirty="0" err="1"/>
              <a:t>kN</a:t>
            </a:r>
            <a:r>
              <a:rPr lang="es-MX" dirty="0"/>
              <a:t>), en donde el resorte sufre deformaciones Di en (milímetros, mm), cuyos resultados se muestran en la tabla siguiente:</a:t>
            </a:r>
          </a:p>
          <a:p>
            <a:endParaRPr lang="es-MX" dirty="0" smtClean="0"/>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675473715"/>
              </p:ext>
            </p:extLst>
          </p:nvPr>
        </p:nvGraphicFramePr>
        <p:xfrm>
          <a:off x="2879725" y="3119966"/>
          <a:ext cx="3480000" cy="2225040"/>
        </p:xfrm>
        <a:graphic>
          <a:graphicData uri="http://schemas.openxmlformats.org/drawingml/2006/table">
            <a:tbl>
              <a:tblPr firstRow="1" bandRow="1">
                <a:tableStyleId>{21E4AEA4-8DFA-4A89-87EB-49C32662AFE0}</a:tableStyleId>
              </a:tblPr>
              <a:tblGrid>
                <a:gridCol w="1020000">
                  <a:extLst>
                    <a:ext uri="{9D8B030D-6E8A-4147-A177-3AD203B41FA5}">
                      <a16:colId xmlns:a16="http://schemas.microsoft.com/office/drawing/2014/main" val="3385187743"/>
                    </a:ext>
                  </a:extLst>
                </a:gridCol>
                <a:gridCol w="1020000">
                  <a:extLst>
                    <a:ext uri="{9D8B030D-6E8A-4147-A177-3AD203B41FA5}">
                      <a16:colId xmlns:a16="http://schemas.microsoft.com/office/drawing/2014/main" val="3675314704"/>
                    </a:ext>
                  </a:extLst>
                </a:gridCol>
                <a:gridCol w="1440000">
                  <a:extLst>
                    <a:ext uri="{9D8B030D-6E8A-4147-A177-3AD203B41FA5}">
                      <a16:colId xmlns:a16="http://schemas.microsoft.com/office/drawing/2014/main" val="4293972846"/>
                    </a:ext>
                  </a:extLst>
                </a:gridCol>
              </a:tblGrid>
              <a:tr h="370840">
                <a:tc>
                  <a:txBody>
                    <a:bodyPr/>
                    <a:lstStyle/>
                    <a:p>
                      <a:pPr algn="ctr"/>
                      <a:r>
                        <a:rPr lang="es-MX" dirty="0" smtClean="0"/>
                        <a:t>i</a:t>
                      </a:r>
                      <a:endParaRPr lang="es-MX" dirty="0"/>
                    </a:p>
                  </a:txBody>
                  <a:tcPr/>
                </a:tc>
                <a:tc>
                  <a:txBody>
                    <a:bodyPr/>
                    <a:lstStyle/>
                    <a:p>
                      <a:pPr algn="ctr"/>
                      <a:r>
                        <a:rPr lang="es-MX" dirty="0" smtClean="0"/>
                        <a:t>Fi, </a:t>
                      </a:r>
                      <a:r>
                        <a:rPr lang="es-MX" dirty="0" err="1" smtClean="0"/>
                        <a:t>kN</a:t>
                      </a:r>
                      <a:endParaRPr lang="es-MX" dirty="0"/>
                    </a:p>
                  </a:txBody>
                  <a:tcPr/>
                </a:tc>
                <a:tc>
                  <a:txBody>
                    <a:bodyPr/>
                    <a:lstStyle/>
                    <a:p>
                      <a:pPr algn="ctr"/>
                      <a:r>
                        <a:rPr lang="es-MX" dirty="0" smtClean="0"/>
                        <a:t>Di, mm</a:t>
                      </a:r>
                      <a:endParaRPr lang="es-MX" dirty="0"/>
                    </a:p>
                  </a:txBody>
                  <a:tcPr/>
                </a:tc>
                <a:extLst>
                  <a:ext uri="{0D108BD9-81ED-4DB2-BD59-A6C34878D82A}">
                    <a16:rowId xmlns:a16="http://schemas.microsoft.com/office/drawing/2014/main" val="3564117375"/>
                  </a:ext>
                </a:extLst>
              </a:tr>
              <a:tr h="370840">
                <a:tc>
                  <a:txBody>
                    <a:bodyPr/>
                    <a:lstStyle/>
                    <a:p>
                      <a:pPr algn="ctr"/>
                      <a:r>
                        <a:rPr lang="es-MX" dirty="0" smtClean="0"/>
                        <a:t>0</a:t>
                      </a:r>
                      <a:endParaRPr lang="es-MX" dirty="0"/>
                    </a:p>
                  </a:txBody>
                  <a:tcPr/>
                </a:tc>
                <a:tc>
                  <a:txBody>
                    <a:bodyPr/>
                    <a:lstStyle/>
                    <a:p>
                      <a:pPr algn="ctr"/>
                      <a:r>
                        <a:rPr lang="es-MX" dirty="0" smtClean="0"/>
                        <a:t>1</a:t>
                      </a:r>
                      <a:endParaRPr lang="es-MX" dirty="0"/>
                    </a:p>
                  </a:txBody>
                  <a:tcPr/>
                </a:tc>
                <a:tc>
                  <a:txBody>
                    <a:bodyPr/>
                    <a:lstStyle/>
                    <a:p>
                      <a:pPr algn="ctr"/>
                      <a:r>
                        <a:rPr lang="es-MX" dirty="0" smtClean="0"/>
                        <a:t>2</a:t>
                      </a:r>
                      <a:endParaRPr lang="es-MX" dirty="0"/>
                    </a:p>
                  </a:txBody>
                  <a:tcPr/>
                </a:tc>
                <a:extLst>
                  <a:ext uri="{0D108BD9-81ED-4DB2-BD59-A6C34878D82A}">
                    <a16:rowId xmlns:a16="http://schemas.microsoft.com/office/drawing/2014/main" val="1704040197"/>
                  </a:ext>
                </a:extLst>
              </a:tr>
              <a:tr h="370840">
                <a:tc>
                  <a:txBody>
                    <a:bodyPr/>
                    <a:lstStyle/>
                    <a:p>
                      <a:pPr algn="ctr"/>
                      <a:r>
                        <a:rPr lang="es-MX" dirty="0" smtClean="0"/>
                        <a:t>1</a:t>
                      </a:r>
                      <a:endParaRPr lang="es-MX" dirty="0"/>
                    </a:p>
                  </a:txBody>
                  <a:tcPr/>
                </a:tc>
                <a:tc>
                  <a:txBody>
                    <a:bodyPr/>
                    <a:lstStyle/>
                    <a:p>
                      <a:pPr algn="ctr"/>
                      <a:r>
                        <a:rPr lang="es-MX" dirty="0" smtClean="0"/>
                        <a:t>2</a:t>
                      </a:r>
                      <a:endParaRPr lang="es-MX" dirty="0"/>
                    </a:p>
                  </a:txBody>
                  <a:tcPr/>
                </a:tc>
                <a:tc>
                  <a:txBody>
                    <a:bodyPr/>
                    <a:lstStyle/>
                    <a:p>
                      <a:pPr algn="ctr"/>
                      <a:r>
                        <a:rPr lang="es-MX" dirty="0" smtClean="0"/>
                        <a:t>5</a:t>
                      </a:r>
                      <a:endParaRPr lang="es-MX" dirty="0"/>
                    </a:p>
                  </a:txBody>
                  <a:tcPr/>
                </a:tc>
                <a:extLst>
                  <a:ext uri="{0D108BD9-81ED-4DB2-BD59-A6C34878D82A}">
                    <a16:rowId xmlns:a16="http://schemas.microsoft.com/office/drawing/2014/main" val="2380050769"/>
                  </a:ext>
                </a:extLst>
              </a:tr>
              <a:tr h="370840">
                <a:tc>
                  <a:txBody>
                    <a:bodyPr/>
                    <a:lstStyle/>
                    <a:p>
                      <a:pPr algn="ctr"/>
                      <a:r>
                        <a:rPr lang="es-MX" dirty="0" smtClean="0"/>
                        <a:t>2</a:t>
                      </a:r>
                      <a:endParaRPr lang="es-MX" dirty="0"/>
                    </a:p>
                  </a:txBody>
                  <a:tcPr/>
                </a:tc>
                <a:tc>
                  <a:txBody>
                    <a:bodyPr/>
                    <a:lstStyle/>
                    <a:p>
                      <a:pPr algn="ctr"/>
                      <a:r>
                        <a:rPr lang="es-MX" dirty="0" smtClean="0"/>
                        <a:t>3</a:t>
                      </a:r>
                      <a:endParaRPr lang="es-MX" dirty="0"/>
                    </a:p>
                  </a:txBody>
                  <a:tcPr/>
                </a:tc>
                <a:tc>
                  <a:txBody>
                    <a:bodyPr/>
                    <a:lstStyle/>
                    <a:p>
                      <a:pPr algn="ctr"/>
                      <a:r>
                        <a:rPr lang="es-MX" dirty="0" smtClean="0"/>
                        <a:t>8</a:t>
                      </a:r>
                      <a:endParaRPr lang="es-MX" dirty="0"/>
                    </a:p>
                  </a:txBody>
                  <a:tcPr/>
                </a:tc>
                <a:extLst>
                  <a:ext uri="{0D108BD9-81ED-4DB2-BD59-A6C34878D82A}">
                    <a16:rowId xmlns:a16="http://schemas.microsoft.com/office/drawing/2014/main" val="2542201963"/>
                  </a:ext>
                </a:extLst>
              </a:tr>
              <a:tr h="370840">
                <a:tc>
                  <a:txBody>
                    <a:bodyPr/>
                    <a:lstStyle/>
                    <a:p>
                      <a:pPr algn="ctr"/>
                      <a:r>
                        <a:rPr lang="es-MX" dirty="0" smtClean="0"/>
                        <a:t>3</a:t>
                      </a:r>
                      <a:endParaRPr lang="es-MX" dirty="0"/>
                    </a:p>
                  </a:txBody>
                  <a:tcPr/>
                </a:tc>
                <a:tc>
                  <a:txBody>
                    <a:bodyPr/>
                    <a:lstStyle/>
                    <a:p>
                      <a:pPr algn="ctr"/>
                      <a:r>
                        <a:rPr lang="es-MX" dirty="0" smtClean="0"/>
                        <a:t>4</a:t>
                      </a:r>
                      <a:endParaRPr lang="es-MX" dirty="0"/>
                    </a:p>
                  </a:txBody>
                  <a:tcPr/>
                </a:tc>
                <a:tc>
                  <a:txBody>
                    <a:bodyPr/>
                    <a:lstStyle/>
                    <a:p>
                      <a:pPr algn="ctr"/>
                      <a:r>
                        <a:rPr lang="es-MX" dirty="0" smtClean="0"/>
                        <a:t>10</a:t>
                      </a:r>
                      <a:endParaRPr lang="es-MX" dirty="0"/>
                    </a:p>
                  </a:txBody>
                  <a:tcPr/>
                </a:tc>
                <a:extLst>
                  <a:ext uri="{0D108BD9-81ED-4DB2-BD59-A6C34878D82A}">
                    <a16:rowId xmlns:a16="http://schemas.microsoft.com/office/drawing/2014/main" val="851742607"/>
                  </a:ext>
                </a:extLst>
              </a:tr>
              <a:tr h="370840">
                <a:tc>
                  <a:txBody>
                    <a:bodyPr/>
                    <a:lstStyle/>
                    <a:p>
                      <a:pPr algn="ctr"/>
                      <a:r>
                        <a:rPr lang="es-MX" dirty="0" smtClean="0"/>
                        <a:t>4</a:t>
                      </a:r>
                      <a:endParaRPr lang="es-MX" dirty="0"/>
                    </a:p>
                  </a:txBody>
                  <a:tcPr/>
                </a:tc>
                <a:tc>
                  <a:txBody>
                    <a:bodyPr/>
                    <a:lstStyle/>
                    <a:p>
                      <a:pPr algn="ctr"/>
                      <a:r>
                        <a:rPr lang="es-MX" dirty="0" smtClean="0"/>
                        <a:t>5</a:t>
                      </a:r>
                      <a:endParaRPr lang="es-MX" dirty="0"/>
                    </a:p>
                  </a:txBody>
                  <a:tcPr/>
                </a:tc>
                <a:tc>
                  <a:txBody>
                    <a:bodyPr/>
                    <a:lstStyle/>
                    <a:p>
                      <a:pPr algn="ctr"/>
                      <a:r>
                        <a:rPr lang="es-MX" dirty="0" smtClean="0"/>
                        <a:t>15</a:t>
                      </a:r>
                      <a:endParaRPr lang="es-MX" dirty="0"/>
                    </a:p>
                  </a:txBody>
                  <a:tcPr/>
                </a:tc>
                <a:extLst>
                  <a:ext uri="{0D108BD9-81ED-4DB2-BD59-A6C34878D82A}">
                    <a16:rowId xmlns:a16="http://schemas.microsoft.com/office/drawing/2014/main" val="253044760"/>
                  </a:ext>
                </a:extLst>
              </a:tr>
            </a:tbl>
          </a:graphicData>
        </a:graphic>
      </p:graphicFrame>
      <p:pic>
        <p:nvPicPr>
          <p:cNvPr id="6" name="Imagen 5"/>
          <p:cNvPicPr>
            <a:picLocks noChangeAspect="1"/>
          </p:cNvPicPr>
          <p:nvPr/>
        </p:nvPicPr>
        <p:blipFill>
          <a:blip r:embed="rId2"/>
          <a:stretch>
            <a:fillRect/>
          </a:stretch>
        </p:blipFill>
        <p:spPr>
          <a:xfrm>
            <a:off x="7201154" y="3238027"/>
            <a:ext cx="2914141" cy="2115495"/>
          </a:xfrm>
          <a:prstGeom prst="rect">
            <a:avLst/>
          </a:prstGeom>
        </p:spPr>
      </p:pic>
      <p:sp>
        <p:nvSpPr>
          <p:cNvPr id="7" name="CuadroTexto 6"/>
          <p:cNvSpPr txBox="1"/>
          <p:nvPr/>
        </p:nvSpPr>
        <p:spPr>
          <a:xfrm>
            <a:off x="2779712" y="5564777"/>
            <a:ext cx="8583885" cy="923330"/>
          </a:xfrm>
          <a:prstGeom prst="rect">
            <a:avLst/>
          </a:prstGeom>
          <a:noFill/>
        </p:spPr>
        <p:txBody>
          <a:bodyPr wrap="square" rtlCol="0">
            <a:spAutoFit/>
          </a:bodyPr>
          <a:lstStyle/>
          <a:p>
            <a:pPr algn="just"/>
            <a:r>
              <a:rPr lang="es-MX" dirty="0" smtClean="0"/>
              <a:t>Aplique el </a:t>
            </a:r>
            <a:r>
              <a:rPr lang="es-MX" b="1" dirty="0" smtClean="0"/>
              <a:t>Método de Neville</a:t>
            </a:r>
            <a:r>
              <a:rPr lang="es-MX" dirty="0" smtClean="0"/>
              <a:t> </a:t>
            </a:r>
            <a:r>
              <a:rPr lang="es-MX" dirty="0"/>
              <a:t>para obtener el valor aproximado de </a:t>
            </a:r>
            <a:r>
              <a:rPr lang="es-MX" dirty="0" smtClean="0"/>
              <a:t>la deformación del resorte cuando se le habría aplicado una fuerza de 3.5 </a:t>
            </a:r>
            <a:r>
              <a:rPr lang="es-MX" dirty="0" err="1" smtClean="0"/>
              <a:t>kN</a:t>
            </a:r>
            <a:r>
              <a:rPr lang="es-MX" dirty="0" smtClean="0"/>
              <a:t>.</a:t>
            </a:r>
            <a:endParaRPr lang="es-MX" dirty="0"/>
          </a:p>
        </p:txBody>
      </p:sp>
    </p:spTree>
    <p:extLst>
      <p:ext uri="{BB962C8B-B14F-4D97-AF65-F5344CB8AC3E}">
        <p14:creationId xmlns:p14="http://schemas.microsoft.com/office/powerpoint/2010/main" val="1411942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Matriz triangular inferior a generar</a:t>
            </a:r>
            <a:endParaRPr lang="es-MX" b="1" dirty="0">
              <a:effectLst>
                <a:outerShdw blurRad="38100" dist="38100" dir="2700000" algn="tl">
                  <a:srgbClr val="000000">
                    <a:alpha val="43137"/>
                  </a:srgbClr>
                </a:outerShdw>
              </a:effectLst>
            </a:endParaRPr>
          </a:p>
        </p:txBody>
      </p:sp>
      <p:graphicFrame>
        <p:nvGraphicFramePr>
          <p:cNvPr id="6" name="Tabla 5"/>
          <p:cNvGraphicFramePr>
            <a:graphicFrameLocks noGrp="1"/>
          </p:cNvGraphicFramePr>
          <p:nvPr>
            <p:extLst>
              <p:ext uri="{D42A27DB-BD31-4B8C-83A1-F6EECF244321}">
                <p14:modId xmlns:p14="http://schemas.microsoft.com/office/powerpoint/2010/main" val="1855477992"/>
              </p:ext>
            </p:extLst>
          </p:nvPr>
        </p:nvGraphicFramePr>
        <p:xfrm>
          <a:off x="2752724" y="2000249"/>
          <a:ext cx="8067677" cy="3867150"/>
        </p:xfrm>
        <a:graphic>
          <a:graphicData uri="http://schemas.openxmlformats.org/drawingml/2006/table">
            <a:tbl>
              <a:tblPr>
                <a:tableStyleId>{D113A9D2-9D6B-4929-AA2D-F23B5EE8CBE7}</a:tableStyleId>
              </a:tblPr>
              <a:tblGrid>
                <a:gridCol w="1013331">
                  <a:extLst>
                    <a:ext uri="{9D8B030D-6E8A-4147-A177-3AD203B41FA5}">
                      <a16:colId xmlns:a16="http://schemas.microsoft.com/office/drawing/2014/main" val="3674320013"/>
                    </a:ext>
                  </a:extLst>
                </a:gridCol>
                <a:gridCol w="1013331">
                  <a:extLst>
                    <a:ext uri="{9D8B030D-6E8A-4147-A177-3AD203B41FA5}">
                      <a16:colId xmlns:a16="http://schemas.microsoft.com/office/drawing/2014/main" val="2043871059"/>
                    </a:ext>
                  </a:extLst>
                </a:gridCol>
                <a:gridCol w="1208203">
                  <a:extLst>
                    <a:ext uri="{9D8B030D-6E8A-4147-A177-3AD203B41FA5}">
                      <a16:colId xmlns:a16="http://schemas.microsoft.com/office/drawing/2014/main" val="1058921091"/>
                    </a:ext>
                  </a:extLst>
                </a:gridCol>
                <a:gridCol w="1208203">
                  <a:extLst>
                    <a:ext uri="{9D8B030D-6E8A-4147-A177-3AD203B41FA5}">
                      <a16:colId xmlns:a16="http://schemas.microsoft.com/office/drawing/2014/main" val="3074016045"/>
                    </a:ext>
                  </a:extLst>
                </a:gridCol>
                <a:gridCol w="1208203">
                  <a:extLst>
                    <a:ext uri="{9D8B030D-6E8A-4147-A177-3AD203B41FA5}">
                      <a16:colId xmlns:a16="http://schemas.microsoft.com/office/drawing/2014/main" val="3197408182"/>
                    </a:ext>
                  </a:extLst>
                </a:gridCol>
                <a:gridCol w="1208203">
                  <a:extLst>
                    <a:ext uri="{9D8B030D-6E8A-4147-A177-3AD203B41FA5}">
                      <a16:colId xmlns:a16="http://schemas.microsoft.com/office/drawing/2014/main" val="3836961369"/>
                    </a:ext>
                  </a:extLst>
                </a:gridCol>
                <a:gridCol w="1208203">
                  <a:extLst>
                    <a:ext uri="{9D8B030D-6E8A-4147-A177-3AD203B41FA5}">
                      <a16:colId xmlns:a16="http://schemas.microsoft.com/office/drawing/2014/main" val="1347827359"/>
                    </a:ext>
                  </a:extLst>
                </a:gridCol>
              </a:tblGrid>
              <a:tr h="644525">
                <a:tc>
                  <a:txBody>
                    <a:bodyPr/>
                    <a:lstStyle/>
                    <a:p>
                      <a:pPr algn="ctr" fontAlgn="ctr"/>
                      <a:r>
                        <a:rPr lang="es-MX" sz="1100" u="none" strike="noStrike">
                          <a:effectLst/>
                        </a:rPr>
                        <a:t>i</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X</a:t>
                      </a:r>
                      <a:r>
                        <a:rPr lang="es-MX" sz="1100" u="none" strike="noStrike" baseline="-25000">
                          <a:effectLst/>
                        </a:rPr>
                        <a:t>i</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f(X</a:t>
                      </a:r>
                      <a:r>
                        <a:rPr lang="es-MX" sz="1100" u="none" strike="noStrike" baseline="-25000">
                          <a:effectLst/>
                        </a:rPr>
                        <a:t>i</a:t>
                      </a: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n = 1</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n = 2</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n = 3</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n = 4</a:t>
                      </a:r>
                      <a:endParaRPr lang="es-MX"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201658821"/>
                  </a:ext>
                </a:extLst>
              </a:tr>
              <a:tr h="644525">
                <a:tc>
                  <a:txBody>
                    <a:bodyPr/>
                    <a:lstStyle/>
                    <a:p>
                      <a:pPr algn="ctr" fontAlgn="ctr"/>
                      <a:r>
                        <a:rPr lang="es-MX" sz="1100" u="none" strike="noStrike">
                          <a:effectLst/>
                        </a:rPr>
                        <a:t>0</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X</a:t>
                      </a:r>
                      <a:r>
                        <a:rPr lang="es-MX" sz="1100" u="none" strike="noStrike" baseline="-25000">
                          <a:effectLst/>
                        </a:rPr>
                        <a:t>0</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f(X</a:t>
                      </a:r>
                      <a:r>
                        <a:rPr lang="es-MX" sz="1100" u="none" strike="noStrike" baseline="-25000">
                          <a:effectLst/>
                        </a:rPr>
                        <a:t>0</a:t>
                      </a: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653608567"/>
                  </a:ext>
                </a:extLst>
              </a:tr>
              <a:tr h="644525">
                <a:tc>
                  <a:txBody>
                    <a:bodyPr/>
                    <a:lstStyle/>
                    <a:p>
                      <a:pPr algn="ctr" fontAlgn="ctr"/>
                      <a:r>
                        <a:rPr lang="es-MX" sz="1100" u="none" strike="noStrike">
                          <a:effectLst/>
                        </a:rPr>
                        <a:t>1</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X</a:t>
                      </a:r>
                      <a:r>
                        <a:rPr lang="es-MX" sz="1100" u="none" strike="noStrike" baseline="-25000">
                          <a:effectLst/>
                        </a:rPr>
                        <a:t>1</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f(X</a:t>
                      </a:r>
                      <a:r>
                        <a:rPr lang="es-MX" sz="1100" u="none" strike="noStrike" baseline="-25000">
                          <a:effectLst/>
                        </a:rPr>
                        <a:t>1</a:t>
                      </a: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Q</a:t>
                      </a:r>
                      <a:r>
                        <a:rPr lang="es-MX" sz="1100" u="none" strike="noStrike" baseline="-25000">
                          <a:effectLst/>
                        </a:rPr>
                        <a:t>11</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924240860"/>
                  </a:ext>
                </a:extLst>
              </a:tr>
              <a:tr h="644525">
                <a:tc>
                  <a:txBody>
                    <a:bodyPr/>
                    <a:lstStyle/>
                    <a:p>
                      <a:pPr algn="ctr" fontAlgn="ctr"/>
                      <a:r>
                        <a:rPr lang="es-MX" sz="1100" u="none" strike="noStrike">
                          <a:effectLst/>
                        </a:rPr>
                        <a:t>2</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X</a:t>
                      </a:r>
                      <a:r>
                        <a:rPr lang="es-MX" sz="1100" u="none" strike="noStrike" baseline="-25000">
                          <a:effectLst/>
                        </a:rPr>
                        <a:t>2</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f(X</a:t>
                      </a:r>
                      <a:r>
                        <a:rPr lang="es-MX" sz="1100" u="none" strike="noStrike" baseline="-25000">
                          <a:effectLst/>
                        </a:rPr>
                        <a:t>2</a:t>
                      </a: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Q</a:t>
                      </a:r>
                      <a:r>
                        <a:rPr lang="es-MX" sz="1100" u="none" strike="noStrike" baseline="-25000">
                          <a:effectLst/>
                        </a:rPr>
                        <a:t>21</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Q</a:t>
                      </a:r>
                      <a:r>
                        <a:rPr lang="es-MX" sz="1100" u="none" strike="noStrike" baseline="-25000">
                          <a:effectLst/>
                        </a:rPr>
                        <a:t>22</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160470698"/>
                  </a:ext>
                </a:extLst>
              </a:tr>
              <a:tr h="644525">
                <a:tc>
                  <a:txBody>
                    <a:bodyPr/>
                    <a:lstStyle/>
                    <a:p>
                      <a:pPr algn="ctr" fontAlgn="ctr"/>
                      <a:r>
                        <a:rPr lang="es-MX" sz="1100" u="none" strike="noStrike">
                          <a:effectLst/>
                        </a:rPr>
                        <a:t>3</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X</a:t>
                      </a:r>
                      <a:r>
                        <a:rPr lang="es-MX" sz="1100" u="none" strike="noStrike" baseline="-25000">
                          <a:effectLst/>
                        </a:rPr>
                        <a:t>3</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f(X</a:t>
                      </a:r>
                      <a:r>
                        <a:rPr lang="es-MX" sz="1100" u="none" strike="noStrike" baseline="-25000">
                          <a:effectLst/>
                        </a:rPr>
                        <a:t>3</a:t>
                      </a: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Q</a:t>
                      </a:r>
                      <a:r>
                        <a:rPr lang="es-MX" sz="1100" u="none" strike="noStrike" baseline="-25000">
                          <a:effectLst/>
                        </a:rPr>
                        <a:t>31</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Q</a:t>
                      </a:r>
                      <a:r>
                        <a:rPr lang="es-MX" sz="1100" u="none" strike="noStrike" baseline="-25000">
                          <a:effectLst/>
                        </a:rPr>
                        <a:t>32</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Q</a:t>
                      </a:r>
                      <a:r>
                        <a:rPr lang="es-MX" sz="1100" u="none" strike="noStrike" baseline="-25000">
                          <a:effectLst/>
                        </a:rPr>
                        <a:t>33</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875487240"/>
                  </a:ext>
                </a:extLst>
              </a:tr>
              <a:tr h="644525">
                <a:tc>
                  <a:txBody>
                    <a:bodyPr/>
                    <a:lstStyle/>
                    <a:p>
                      <a:pPr algn="ctr" fontAlgn="ctr"/>
                      <a:r>
                        <a:rPr lang="es-MX" sz="1100" u="none" strike="noStrike">
                          <a:effectLst/>
                        </a:rPr>
                        <a:t>4</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X</a:t>
                      </a:r>
                      <a:r>
                        <a:rPr lang="es-MX" sz="1100" u="none" strike="noStrike" baseline="-25000">
                          <a:effectLst/>
                        </a:rPr>
                        <a:t>4</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f(X</a:t>
                      </a:r>
                      <a:r>
                        <a:rPr lang="es-MX" sz="1100" u="none" strike="noStrike" baseline="-25000">
                          <a:effectLst/>
                        </a:rPr>
                        <a:t>4</a:t>
                      </a:r>
                      <a:r>
                        <a:rPr lang="es-MX" sz="1100" u="none" strike="noStrike">
                          <a:effectLst/>
                        </a:rPr>
                        <a:t>)</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Q</a:t>
                      </a:r>
                      <a:r>
                        <a:rPr lang="es-MX" sz="1100" u="none" strike="noStrike" baseline="-25000">
                          <a:effectLst/>
                        </a:rPr>
                        <a:t>41</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Q</a:t>
                      </a:r>
                      <a:r>
                        <a:rPr lang="es-MX" sz="1100" u="none" strike="noStrike" baseline="-25000">
                          <a:effectLst/>
                        </a:rPr>
                        <a:t>42</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a:effectLst/>
                        </a:rPr>
                        <a:t>Q</a:t>
                      </a:r>
                      <a:r>
                        <a:rPr lang="es-MX" sz="1100" u="none" strike="noStrike" baseline="-25000">
                          <a:effectLst/>
                        </a:rPr>
                        <a:t>43</a:t>
                      </a:r>
                      <a:endParaRPr lang="es-MX" sz="11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s-MX" sz="1100" u="none" strike="noStrike" dirty="0">
                          <a:effectLst/>
                        </a:rPr>
                        <a:t>Q</a:t>
                      </a:r>
                      <a:r>
                        <a:rPr lang="es-MX" sz="1100" u="none" strike="noStrike" baseline="-25000" dirty="0">
                          <a:effectLst/>
                        </a:rPr>
                        <a:t>44</a:t>
                      </a:r>
                      <a:endParaRPr lang="es-MX" sz="11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657726132"/>
                  </a:ext>
                </a:extLst>
              </a:tr>
            </a:tbl>
          </a:graphicData>
        </a:graphic>
      </p:graphicFrame>
    </p:spTree>
    <p:extLst>
      <p:ext uri="{BB962C8B-B14F-4D97-AF65-F5344CB8AC3E}">
        <p14:creationId xmlns:p14="http://schemas.microsoft.com/office/powerpoint/2010/main" val="1600694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b="1" dirty="0" smtClean="0">
                <a:effectLst>
                  <a:outerShdw blurRad="38100" dist="38100" dir="2700000" algn="tl">
                    <a:srgbClr val="000000">
                      <a:alpha val="43137"/>
                    </a:srgbClr>
                  </a:outerShdw>
                </a:effectLst>
              </a:rPr>
              <a:t>Cálculos de los componentes de la matriz triangular inferior (n = 1) para x = 3.5</a:t>
            </a:r>
            <a:endParaRPr lang="es-MX" b="1" dirty="0">
              <a:effectLst>
                <a:outerShdw blurRad="38100" dist="38100" dir="2700000" algn="tl">
                  <a:srgbClr val="000000">
                    <a:alpha val="43137"/>
                  </a:srgbClr>
                </a:outerShdw>
              </a:effectLst>
            </a:endParaRPr>
          </a:p>
        </p:txBody>
      </p:sp>
      <p:graphicFrame>
        <p:nvGraphicFramePr>
          <p:cNvPr id="5" name="Objeto 4"/>
          <p:cNvGraphicFramePr>
            <a:graphicFrameLocks noChangeAspect="1"/>
          </p:cNvGraphicFramePr>
          <p:nvPr>
            <p:extLst>
              <p:ext uri="{D42A27DB-BD31-4B8C-83A1-F6EECF244321}">
                <p14:modId xmlns:p14="http://schemas.microsoft.com/office/powerpoint/2010/main" val="2810043560"/>
              </p:ext>
            </p:extLst>
          </p:nvPr>
        </p:nvGraphicFramePr>
        <p:xfrm>
          <a:off x="3959224" y="2030413"/>
          <a:ext cx="5527203" cy="598487"/>
        </p:xfrm>
        <a:graphic>
          <a:graphicData uri="http://schemas.openxmlformats.org/presentationml/2006/ole">
            <mc:AlternateContent xmlns:mc="http://schemas.openxmlformats.org/markup-compatibility/2006">
              <mc:Choice xmlns:v="urn:schemas-microsoft-com:vml" Requires="v">
                <p:oleObj spid="_x0000_s27834" name="Equation" r:id="rId3" imgW="3987720" imgH="431640" progId="Equation.DSMT4">
                  <p:embed/>
                </p:oleObj>
              </mc:Choice>
              <mc:Fallback>
                <p:oleObj name="Equation" r:id="rId3" imgW="3987720" imgH="431640" progId="Equation.DSMT4">
                  <p:embed/>
                  <p:pic>
                    <p:nvPicPr>
                      <p:cNvPr id="15" name="Objeto 14"/>
                      <p:cNvPicPr/>
                      <p:nvPr/>
                    </p:nvPicPr>
                    <p:blipFill>
                      <a:blip r:embed="rId4"/>
                      <a:stretch>
                        <a:fillRect/>
                      </a:stretch>
                    </p:blipFill>
                    <p:spPr>
                      <a:xfrm>
                        <a:off x="3959224" y="2030413"/>
                        <a:ext cx="5527203" cy="598487"/>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1125615652"/>
              </p:ext>
            </p:extLst>
          </p:nvPr>
        </p:nvGraphicFramePr>
        <p:xfrm>
          <a:off x="3889137" y="2947194"/>
          <a:ext cx="5562600" cy="598487"/>
        </p:xfrm>
        <a:graphic>
          <a:graphicData uri="http://schemas.openxmlformats.org/presentationml/2006/ole">
            <mc:AlternateContent xmlns:mc="http://schemas.openxmlformats.org/markup-compatibility/2006">
              <mc:Choice xmlns:v="urn:schemas-microsoft-com:vml" Requires="v">
                <p:oleObj spid="_x0000_s27835" name="Equation" r:id="rId5" imgW="4012920" imgH="431640" progId="Equation.DSMT4">
                  <p:embed/>
                </p:oleObj>
              </mc:Choice>
              <mc:Fallback>
                <p:oleObj name="Equation" r:id="rId5" imgW="4012920" imgH="431640" progId="Equation.DSMT4">
                  <p:embed/>
                  <p:pic>
                    <p:nvPicPr>
                      <p:cNvPr id="5" name="Objeto 4"/>
                      <p:cNvPicPr/>
                      <p:nvPr/>
                    </p:nvPicPr>
                    <p:blipFill>
                      <a:blip r:embed="rId6"/>
                      <a:stretch>
                        <a:fillRect/>
                      </a:stretch>
                    </p:blipFill>
                    <p:spPr>
                      <a:xfrm>
                        <a:off x="3889137" y="2947194"/>
                        <a:ext cx="5562600" cy="598487"/>
                      </a:xfrm>
                      <a:prstGeom prst="rect">
                        <a:avLst/>
                      </a:prstGeom>
                    </p:spPr>
                  </p:pic>
                </p:oleObj>
              </mc:Fallback>
            </mc:AlternateContent>
          </a:graphicData>
        </a:graphic>
      </p:graphicFrame>
      <p:graphicFrame>
        <p:nvGraphicFramePr>
          <p:cNvPr id="7" name="Objeto 6"/>
          <p:cNvGraphicFramePr>
            <a:graphicFrameLocks noChangeAspect="1"/>
          </p:cNvGraphicFramePr>
          <p:nvPr>
            <p:extLst>
              <p:ext uri="{D42A27DB-BD31-4B8C-83A1-F6EECF244321}">
                <p14:modId xmlns:p14="http://schemas.microsoft.com/office/powerpoint/2010/main" val="2258159716"/>
              </p:ext>
            </p:extLst>
          </p:nvPr>
        </p:nvGraphicFramePr>
        <p:xfrm>
          <a:off x="3889137" y="3886202"/>
          <a:ext cx="5667375" cy="598487"/>
        </p:xfrm>
        <a:graphic>
          <a:graphicData uri="http://schemas.openxmlformats.org/presentationml/2006/ole">
            <mc:AlternateContent xmlns:mc="http://schemas.openxmlformats.org/markup-compatibility/2006">
              <mc:Choice xmlns:v="urn:schemas-microsoft-com:vml" Requires="v">
                <p:oleObj spid="_x0000_s27836" name="Equation" r:id="rId7" imgW="4089240" imgH="431640" progId="Equation.DSMT4">
                  <p:embed/>
                </p:oleObj>
              </mc:Choice>
              <mc:Fallback>
                <p:oleObj name="Equation" r:id="rId7" imgW="4089240" imgH="431640" progId="Equation.DSMT4">
                  <p:embed/>
                  <p:pic>
                    <p:nvPicPr>
                      <p:cNvPr id="6" name="Objeto 5"/>
                      <p:cNvPicPr/>
                      <p:nvPr/>
                    </p:nvPicPr>
                    <p:blipFill>
                      <a:blip r:embed="rId8"/>
                      <a:stretch>
                        <a:fillRect/>
                      </a:stretch>
                    </p:blipFill>
                    <p:spPr>
                      <a:xfrm>
                        <a:off x="3889137" y="3886202"/>
                        <a:ext cx="5667375" cy="598487"/>
                      </a:xfrm>
                      <a:prstGeom prst="rect">
                        <a:avLst/>
                      </a:prstGeom>
                    </p:spPr>
                  </p:pic>
                </p:oleObj>
              </mc:Fallback>
            </mc:AlternateContent>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752994788"/>
              </p:ext>
            </p:extLst>
          </p:nvPr>
        </p:nvGraphicFramePr>
        <p:xfrm>
          <a:off x="3889137" y="4911726"/>
          <a:ext cx="5773738" cy="598487"/>
        </p:xfrm>
        <a:graphic>
          <a:graphicData uri="http://schemas.openxmlformats.org/presentationml/2006/ole">
            <mc:AlternateContent xmlns:mc="http://schemas.openxmlformats.org/markup-compatibility/2006">
              <mc:Choice xmlns:v="urn:schemas-microsoft-com:vml" Requires="v">
                <p:oleObj spid="_x0000_s27837" name="Equation" r:id="rId9" imgW="4165560" imgH="431640" progId="Equation.DSMT4">
                  <p:embed/>
                </p:oleObj>
              </mc:Choice>
              <mc:Fallback>
                <p:oleObj name="Equation" r:id="rId9" imgW="4165560" imgH="431640" progId="Equation.DSMT4">
                  <p:embed/>
                  <p:pic>
                    <p:nvPicPr>
                      <p:cNvPr id="7" name="Objeto 6"/>
                      <p:cNvPicPr/>
                      <p:nvPr/>
                    </p:nvPicPr>
                    <p:blipFill>
                      <a:blip r:embed="rId10"/>
                      <a:stretch>
                        <a:fillRect/>
                      </a:stretch>
                    </p:blipFill>
                    <p:spPr>
                      <a:xfrm>
                        <a:off x="3889137" y="4911726"/>
                        <a:ext cx="5773738" cy="598487"/>
                      </a:xfrm>
                      <a:prstGeom prst="rect">
                        <a:avLst/>
                      </a:prstGeom>
                    </p:spPr>
                  </p:pic>
                </p:oleObj>
              </mc:Fallback>
            </mc:AlternateContent>
          </a:graphicData>
        </a:graphic>
      </p:graphicFrame>
    </p:spTree>
    <p:extLst>
      <p:ext uri="{BB962C8B-B14F-4D97-AF65-F5344CB8AC3E}">
        <p14:creationId xmlns:p14="http://schemas.microsoft.com/office/powerpoint/2010/main" val="2932408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b="1" dirty="0" smtClean="0">
                <a:effectLst>
                  <a:outerShdw blurRad="38100" dist="38100" dir="2700000" algn="tl">
                    <a:srgbClr val="000000">
                      <a:alpha val="43137"/>
                    </a:srgbClr>
                  </a:outerShdw>
                </a:effectLst>
              </a:rPr>
              <a:t>Cálculos de los componentes de la matriz triangular inferior (n = 2) para x = 3.5</a:t>
            </a:r>
            <a:endParaRPr lang="es-MX" b="1" dirty="0">
              <a:effectLst>
                <a:outerShdw blurRad="38100" dist="38100" dir="2700000" algn="tl">
                  <a:srgbClr val="000000">
                    <a:alpha val="43137"/>
                  </a:srgbClr>
                </a:outerShdw>
              </a:effectLst>
            </a:endParaRPr>
          </a:p>
        </p:txBody>
      </p:sp>
      <p:graphicFrame>
        <p:nvGraphicFramePr>
          <p:cNvPr id="5" name="Objeto 4"/>
          <p:cNvGraphicFramePr>
            <a:graphicFrameLocks noChangeAspect="1"/>
          </p:cNvGraphicFramePr>
          <p:nvPr>
            <p:extLst>
              <p:ext uri="{D42A27DB-BD31-4B8C-83A1-F6EECF244321}">
                <p14:modId xmlns:p14="http://schemas.microsoft.com/office/powerpoint/2010/main" val="3611851029"/>
              </p:ext>
            </p:extLst>
          </p:nvPr>
        </p:nvGraphicFramePr>
        <p:xfrm>
          <a:off x="3802063" y="2030413"/>
          <a:ext cx="5845175" cy="598487"/>
        </p:xfrm>
        <a:graphic>
          <a:graphicData uri="http://schemas.openxmlformats.org/presentationml/2006/ole">
            <mc:AlternateContent xmlns:mc="http://schemas.openxmlformats.org/markup-compatibility/2006">
              <mc:Choice xmlns:v="urn:schemas-microsoft-com:vml" Requires="v">
                <p:oleObj spid="_x0000_s28809" name="Equation" r:id="rId3" imgW="4216320" imgH="431640" progId="Equation.DSMT4">
                  <p:embed/>
                </p:oleObj>
              </mc:Choice>
              <mc:Fallback>
                <p:oleObj name="Equation" r:id="rId3" imgW="4216320" imgH="431640" progId="Equation.DSMT4">
                  <p:embed/>
                  <p:pic>
                    <p:nvPicPr>
                      <p:cNvPr id="5" name="Objeto 4"/>
                      <p:cNvPicPr/>
                      <p:nvPr/>
                    </p:nvPicPr>
                    <p:blipFill>
                      <a:blip r:embed="rId4"/>
                      <a:stretch>
                        <a:fillRect/>
                      </a:stretch>
                    </p:blipFill>
                    <p:spPr>
                      <a:xfrm>
                        <a:off x="3802063" y="2030413"/>
                        <a:ext cx="5845175" cy="598487"/>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3032421737"/>
              </p:ext>
            </p:extLst>
          </p:nvPr>
        </p:nvGraphicFramePr>
        <p:xfrm>
          <a:off x="3758406" y="3116263"/>
          <a:ext cx="5932487" cy="598487"/>
        </p:xfrm>
        <a:graphic>
          <a:graphicData uri="http://schemas.openxmlformats.org/presentationml/2006/ole">
            <mc:AlternateContent xmlns:mc="http://schemas.openxmlformats.org/markup-compatibility/2006">
              <mc:Choice xmlns:v="urn:schemas-microsoft-com:vml" Requires="v">
                <p:oleObj spid="_x0000_s28810" name="Equation" r:id="rId5" imgW="4279680" imgH="431640" progId="Equation.DSMT4">
                  <p:embed/>
                </p:oleObj>
              </mc:Choice>
              <mc:Fallback>
                <p:oleObj name="Equation" r:id="rId5" imgW="4279680" imgH="431640" progId="Equation.DSMT4">
                  <p:embed/>
                  <p:pic>
                    <p:nvPicPr>
                      <p:cNvPr id="6" name="Objeto 5"/>
                      <p:cNvPicPr/>
                      <p:nvPr/>
                    </p:nvPicPr>
                    <p:blipFill>
                      <a:blip r:embed="rId6"/>
                      <a:stretch>
                        <a:fillRect/>
                      </a:stretch>
                    </p:blipFill>
                    <p:spPr>
                      <a:xfrm>
                        <a:off x="3758406" y="3116263"/>
                        <a:ext cx="5932487" cy="598487"/>
                      </a:xfrm>
                      <a:prstGeom prst="rect">
                        <a:avLst/>
                      </a:prstGeom>
                    </p:spPr>
                  </p:pic>
                </p:oleObj>
              </mc:Fallback>
            </mc:AlternateContent>
          </a:graphicData>
        </a:graphic>
      </p:graphicFrame>
      <p:graphicFrame>
        <p:nvGraphicFramePr>
          <p:cNvPr id="7" name="Objeto 6"/>
          <p:cNvGraphicFramePr>
            <a:graphicFrameLocks noChangeAspect="1"/>
          </p:cNvGraphicFramePr>
          <p:nvPr>
            <p:extLst>
              <p:ext uri="{D42A27DB-BD31-4B8C-83A1-F6EECF244321}">
                <p14:modId xmlns:p14="http://schemas.microsoft.com/office/powerpoint/2010/main" val="1070586393"/>
              </p:ext>
            </p:extLst>
          </p:nvPr>
        </p:nvGraphicFramePr>
        <p:xfrm>
          <a:off x="3670300" y="4202113"/>
          <a:ext cx="5949950" cy="598487"/>
        </p:xfrm>
        <a:graphic>
          <a:graphicData uri="http://schemas.openxmlformats.org/presentationml/2006/ole">
            <mc:AlternateContent xmlns:mc="http://schemas.openxmlformats.org/markup-compatibility/2006">
              <mc:Choice xmlns:v="urn:schemas-microsoft-com:vml" Requires="v">
                <p:oleObj spid="_x0000_s28811" name="Equation" r:id="rId7" imgW="4292280" imgH="431640" progId="Equation.DSMT4">
                  <p:embed/>
                </p:oleObj>
              </mc:Choice>
              <mc:Fallback>
                <p:oleObj name="Equation" r:id="rId7" imgW="4292280" imgH="431640" progId="Equation.DSMT4">
                  <p:embed/>
                  <p:pic>
                    <p:nvPicPr>
                      <p:cNvPr id="7" name="Objeto 6"/>
                      <p:cNvPicPr/>
                      <p:nvPr/>
                    </p:nvPicPr>
                    <p:blipFill>
                      <a:blip r:embed="rId8"/>
                      <a:stretch>
                        <a:fillRect/>
                      </a:stretch>
                    </p:blipFill>
                    <p:spPr>
                      <a:xfrm>
                        <a:off x="3670300" y="4202113"/>
                        <a:ext cx="5949950" cy="598487"/>
                      </a:xfrm>
                      <a:prstGeom prst="rect">
                        <a:avLst/>
                      </a:prstGeom>
                    </p:spPr>
                  </p:pic>
                </p:oleObj>
              </mc:Fallback>
            </mc:AlternateContent>
          </a:graphicData>
        </a:graphic>
      </p:graphicFrame>
    </p:spTree>
    <p:extLst>
      <p:ext uri="{BB962C8B-B14F-4D97-AF65-F5344CB8AC3E}">
        <p14:creationId xmlns:p14="http://schemas.microsoft.com/office/powerpoint/2010/main" val="3031561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b="1" dirty="0" smtClean="0">
                <a:effectLst>
                  <a:outerShdw blurRad="38100" dist="38100" dir="2700000" algn="tl">
                    <a:srgbClr val="000000">
                      <a:alpha val="43137"/>
                    </a:srgbClr>
                  </a:outerShdw>
                </a:effectLst>
              </a:rPr>
              <a:t>Cálculos de los componentes de la matriz triangular inferior (n = 3) para x = 3.5</a:t>
            </a:r>
            <a:endParaRPr lang="es-MX" b="1" dirty="0">
              <a:effectLst>
                <a:outerShdw blurRad="38100" dist="38100" dir="2700000" algn="tl">
                  <a:srgbClr val="000000">
                    <a:alpha val="43137"/>
                  </a:srgbClr>
                </a:outerShdw>
              </a:effectLst>
            </a:endParaRPr>
          </a:p>
        </p:txBody>
      </p:sp>
      <p:graphicFrame>
        <p:nvGraphicFramePr>
          <p:cNvPr id="5" name="Objeto 4"/>
          <p:cNvGraphicFramePr>
            <a:graphicFrameLocks noChangeAspect="1"/>
          </p:cNvGraphicFramePr>
          <p:nvPr>
            <p:extLst>
              <p:ext uri="{D42A27DB-BD31-4B8C-83A1-F6EECF244321}">
                <p14:modId xmlns:p14="http://schemas.microsoft.com/office/powerpoint/2010/main" val="2777478859"/>
              </p:ext>
            </p:extLst>
          </p:nvPr>
        </p:nvGraphicFramePr>
        <p:xfrm>
          <a:off x="3519488" y="2030413"/>
          <a:ext cx="6408737" cy="598487"/>
        </p:xfrm>
        <a:graphic>
          <a:graphicData uri="http://schemas.openxmlformats.org/presentationml/2006/ole">
            <mc:AlternateContent xmlns:mc="http://schemas.openxmlformats.org/markup-compatibility/2006">
              <mc:Choice xmlns:v="urn:schemas-microsoft-com:vml" Requires="v">
                <p:oleObj spid="_x0000_s29779" name="Equation" r:id="rId3" imgW="4622760" imgH="431640" progId="Equation.DSMT4">
                  <p:embed/>
                </p:oleObj>
              </mc:Choice>
              <mc:Fallback>
                <p:oleObj name="Equation" r:id="rId3" imgW="4622760" imgH="431640" progId="Equation.DSMT4">
                  <p:embed/>
                  <p:pic>
                    <p:nvPicPr>
                      <p:cNvPr id="5" name="Objeto 4"/>
                      <p:cNvPicPr/>
                      <p:nvPr/>
                    </p:nvPicPr>
                    <p:blipFill>
                      <a:blip r:embed="rId4"/>
                      <a:stretch>
                        <a:fillRect/>
                      </a:stretch>
                    </p:blipFill>
                    <p:spPr>
                      <a:xfrm>
                        <a:off x="3519488" y="2030413"/>
                        <a:ext cx="6408737" cy="598487"/>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3452776816"/>
              </p:ext>
            </p:extLst>
          </p:nvPr>
        </p:nvGraphicFramePr>
        <p:xfrm>
          <a:off x="3519488" y="3325813"/>
          <a:ext cx="6530975" cy="598487"/>
        </p:xfrm>
        <a:graphic>
          <a:graphicData uri="http://schemas.openxmlformats.org/presentationml/2006/ole">
            <mc:AlternateContent xmlns:mc="http://schemas.openxmlformats.org/markup-compatibility/2006">
              <mc:Choice xmlns:v="urn:schemas-microsoft-com:vml" Requires="v">
                <p:oleObj spid="_x0000_s29780" name="Equation" r:id="rId5" imgW="4711680" imgH="431640" progId="Equation.DSMT4">
                  <p:embed/>
                </p:oleObj>
              </mc:Choice>
              <mc:Fallback>
                <p:oleObj name="Equation" r:id="rId5" imgW="4711680" imgH="431640" progId="Equation.DSMT4">
                  <p:embed/>
                  <p:pic>
                    <p:nvPicPr>
                      <p:cNvPr id="6" name="Objeto 5"/>
                      <p:cNvPicPr/>
                      <p:nvPr/>
                    </p:nvPicPr>
                    <p:blipFill>
                      <a:blip r:embed="rId6"/>
                      <a:stretch>
                        <a:fillRect/>
                      </a:stretch>
                    </p:blipFill>
                    <p:spPr>
                      <a:xfrm>
                        <a:off x="3519488" y="3325813"/>
                        <a:ext cx="6530975" cy="598487"/>
                      </a:xfrm>
                      <a:prstGeom prst="rect">
                        <a:avLst/>
                      </a:prstGeom>
                    </p:spPr>
                  </p:pic>
                </p:oleObj>
              </mc:Fallback>
            </mc:AlternateContent>
          </a:graphicData>
        </a:graphic>
      </p:graphicFrame>
    </p:spTree>
    <p:extLst>
      <p:ext uri="{BB962C8B-B14F-4D97-AF65-F5344CB8AC3E}">
        <p14:creationId xmlns:p14="http://schemas.microsoft.com/office/powerpoint/2010/main" val="219448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b="1" dirty="0" smtClean="0">
                <a:effectLst>
                  <a:outerShdw blurRad="38100" dist="38100" dir="2700000" algn="tl">
                    <a:srgbClr val="000000">
                      <a:alpha val="43137"/>
                    </a:srgbClr>
                  </a:outerShdw>
                </a:effectLst>
              </a:rPr>
              <a:t>Cálculos de los componentes de la matriz triangular inferior (n = 4) para x = 3.5</a:t>
            </a:r>
            <a:endParaRPr lang="es-MX" b="1" dirty="0">
              <a:effectLst>
                <a:outerShdw blurRad="38100" dist="38100" dir="2700000" algn="tl">
                  <a:srgbClr val="000000">
                    <a:alpha val="43137"/>
                  </a:srgbClr>
                </a:outerShdw>
              </a:effectLst>
            </a:endParaRPr>
          </a:p>
        </p:txBody>
      </p:sp>
      <p:graphicFrame>
        <p:nvGraphicFramePr>
          <p:cNvPr id="6" name="Objeto 5"/>
          <p:cNvGraphicFramePr>
            <a:graphicFrameLocks noChangeAspect="1"/>
          </p:cNvGraphicFramePr>
          <p:nvPr>
            <p:extLst>
              <p:ext uri="{D42A27DB-BD31-4B8C-83A1-F6EECF244321}">
                <p14:modId xmlns:p14="http://schemas.microsoft.com/office/powerpoint/2010/main" val="368700073"/>
              </p:ext>
            </p:extLst>
          </p:nvPr>
        </p:nvGraphicFramePr>
        <p:xfrm>
          <a:off x="3432175" y="3325813"/>
          <a:ext cx="6707188" cy="598487"/>
        </p:xfrm>
        <a:graphic>
          <a:graphicData uri="http://schemas.openxmlformats.org/presentationml/2006/ole">
            <mc:AlternateContent xmlns:mc="http://schemas.openxmlformats.org/markup-compatibility/2006">
              <mc:Choice xmlns:v="urn:schemas-microsoft-com:vml" Requires="v">
                <p:oleObj spid="_x0000_s30760" name="Equation" r:id="rId3" imgW="4838400" imgH="431640" progId="Equation.DSMT4">
                  <p:embed/>
                </p:oleObj>
              </mc:Choice>
              <mc:Fallback>
                <p:oleObj name="Equation" r:id="rId3" imgW="4838400" imgH="431640" progId="Equation.DSMT4">
                  <p:embed/>
                  <p:pic>
                    <p:nvPicPr>
                      <p:cNvPr id="6" name="Objeto 5"/>
                      <p:cNvPicPr/>
                      <p:nvPr/>
                    </p:nvPicPr>
                    <p:blipFill>
                      <a:blip r:embed="rId4"/>
                      <a:stretch>
                        <a:fillRect/>
                      </a:stretch>
                    </p:blipFill>
                    <p:spPr>
                      <a:xfrm>
                        <a:off x="3432175" y="3325813"/>
                        <a:ext cx="6707188" cy="598487"/>
                      </a:xfrm>
                      <a:prstGeom prst="rect">
                        <a:avLst/>
                      </a:prstGeom>
                    </p:spPr>
                  </p:pic>
                </p:oleObj>
              </mc:Fallback>
            </mc:AlternateContent>
          </a:graphicData>
        </a:graphic>
      </p:graphicFrame>
    </p:spTree>
    <p:extLst>
      <p:ext uri="{BB962C8B-B14F-4D97-AF65-F5344CB8AC3E}">
        <p14:creationId xmlns:p14="http://schemas.microsoft.com/office/powerpoint/2010/main" val="88118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smtClean="0">
                <a:effectLst>
                  <a:outerShdw blurRad="38100" dist="38100" dir="2700000" algn="tl">
                    <a:srgbClr val="000000">
                      <a:alpha val="43137"/>
                    </a:srgbClr>
                  </a:outerShdw>
                </a:effectLst>
              </a:rPr>
              <a:t>Matriz triangular inferior</a:t>
            </a:r>
            <a:br>
              <a:rPr lang="es-MX" b="1" dirty="0" smtClean="0">
                <a:effectLst>
                  <a:outerShdw blurRad="38100" dist="38100" dir="2700000" algn="tl">
                    <a:srgbClr val="000000">
                      <a:alpha val="43137"/>
                    </a:srgbClr>
                  </a:outerShdw>
                </a:effectLst>
              </a:rPr>
            </a:br>
            <a:endParaRPr lang="es-MX" b="1" dirty="0">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2810212958"/>
              </p:ext>
            </p:extLst>
          </p:nvPr>
        </p:nvGraphicFramePr>
        <p:xfrm>
          <a:off x="2319382" y="2339460"/>
          <a:ext cx="8128001" cy="2225040"/>
        </p:xfrm>
        <a:graphic>
          <a:graphicData uri="http://schemas.openxmlformats.org/drawingml/2006/table">
            <a:tbl>
              <a:tblPr firstRow="1" bandRow="1">
                <a:tableStyleId>{93296810-A885-4BE3-A3E7-6D5BEEA58F35}</a:tableStyleId>
              </a:tblPr>
              <a:tblGrid>
                <a:gridCol w="1161143">
                  <a:extLst>
                    <a:ext uri="{9D8B030D-6E8A-4147-A177-3AD203B41FA5}">
                      <a16:colId xmlns:a16="http://schemas.microsoft.com/office/drawing/2014/main" val="1151941693"/>
                    </a:ext>
                  </a:extLst>
                </a:gridCol>
                <a:gridCol w="1161143">
                  <a:extLst>
                    <a:ext uri="{9D8B030D-6E8A-4147-A177-3AD203B41FA5}">
                      <a16:colId xmlns:a16="http://schemas.microsoft.com/office/drawing/2014/main" val="3029070463"/>
                    </a:ext>
                  </a:extLst>
                </a:gridCol>
                <a:gridCol w="1161143">
                  <a:extLst>
                    <a:ext uri="{9D8B030D-6E8A-4147-A177-3AD203B41FA5}">
                      <a16:colId xmlns:a16="http://schemas.microsoft.com/office/drawing/2014/main" val="3538107130"/>
                    </a:ext>
                  </a:extLst>
                </a:gridCol>
                <a:gridCol w="1161143">
                  <a:extLst>
                    <a:ext uri="{9D8B030D-6E8A-4147-A177-3AD203B41FA5}">
                      <a16:colId xmlns:a16="http://schemas.microsoft.com/office/drawing/2014/main" val="3367001303"/>
                    </a:ext>
                  </a:extLst>
                </a:gridCol>
                <a:gridCol w="1161143">
                  <a:extLst>
                    <a:ext uri="{9D8B030D-6E8A-4147-A177-3AD203B41FA5}">
                      <a16:colId xmlns:a16="http://schemas.microsoft.com/office/drawing/2014/main" val="240330488"/>
                    </a:ext>
                  </a:extLst>
                </a:gridCol>
                <a:gridCol w="1161143">
                  <a:extLst>
                    <a:ext uri="{9D8B030D-6E8A-4147-A177-3AD203B41FA5}">
                      <a16:colId xmlns:a16="http://schemas.microsoft.com/office/drawing/2014/main" val="4227811253"/>
                    </a:ext>
                  </a:extLst>
                </a:gridCol>
                <a:gridCol w="1161143">
                  <a:extLst>
                    <a:ext uri="{9D8B030D-6E8A-4147-A177-3AD203B41FA5}">
                      <a16:colId xmlns:a16="http://schemas.microsoft.com/office/drawing/2014/main" val="2272716839"/>
                    </a:ext>
                  </a:extLst>
                </a:gridCol>
              </a:tblGrid>
              <a:tr h="370840">
                <a:tc>
                  <a:txBody>
                    <a:bodyPr/>
                    <a:lstStyle/>
                    <a:p>
                      <a:pPr algn="ctr"/>
                      <a:r>
                        <a:rPr lang="es-MX" dirty="0" smtClean="0"/>
                        <a:t>i</a:t>
                      </a:r>
                      <a:endParaRPr lang="es-MX" dirty="0"/>
                    </a:p>
                  </a:txBody>
                  <a:tcPr>
                    <a:solidFill>
                      <a:srgbClr val="00B0F0"/>
                    </a:solidFill>
                  </a:tcPr>
                </a:tc>
                <a:tc>
                  <a:txBody>
                    <a:bodyPr/>
                    <a:lstStyle/>
                    <a:p>
                      <a:pPr algn="ctr"/>
                      <a:r>
                        <a:rPr lang="es-MX" dirty="0" smtClean="0"/>
                        <a:t>xi</a:t>
                      </a:r>
                      <a:endParaRPr lang="es-MX" dirty="0"/>
                    </a:p>
                  </a:txBody>
                  <a:tcPr>
                    <a:solidFill>
                      <a:srgbClr val="00B0F0"/>
                    </a:solidFill>
                  </a:tcPr>
                </a:tc>
                <a:tc>
                  <a:txBody>
                    <a:bodyPr/>
                    <a:lstStyle/>
                    <a:p>
                      <a:pPr algn="ctr"/>
                      <a:r>
                        <a:rPr lang="es-MX" dirty="0" smtClean="0"/>
                        <a:t>f(xi)</a:t>
                      </a:r>
                      <a:endParaRPr lang="es-MX" dirty="0"/>
                    </a:p>
                  </a:txBody>
                  <a:tcPr>
                    <a:solidFill>
                      <a:srgbClr val="00B0F0"/>
                    </a:solidFill>
                  </a:tcPr>
                </a:tc>
                <a:tc>
                  <a:txBody>
                    <a:bodyPr/>
                    <a:lstStyle/>
                    <a:p>
                      <a:pPr algn="ctr"/>
                      <a:r>
                        <a:rPr lang="es-MX" baseline="0" dirty="0" smtClean="0"/>
                        <a:t>n = 1</a:t>
                      </a:r>
                      <a:endParaRPr lang="es-MX" dirty="0"/>
                    </a:p>
                  </a:txBody>
                  <a:tcPr>
                    <a:solidFill>
                      <a:srgbClr val="00B0F0"/>
                    </a:solidFill>
                  </a:tcPr>
                </a:tc>
                <a:tc>
                  <a:txBody>
                    <a:bodyPr/>
                    <a:lstStyle/>
                    <a:p>
                      <a:pPr algn="ctr"/>
                      <a:r>
                        <a:rPr lang="es-MX" dirty="0" smtClean="0"/>
                        <a:t>n = 2</a:t>
                      </a:r>
                      <a:endParaRPr lang="es-MX" dirty="0"/>
                    </a:p>
                  </a:txBody>
                  <a:tcPr>
                    <a:solidFill>
                      <a:srgbClr val="00B0F0"/>
                    </a:solidFill>
                  </a:tcPr>
                </a:tc>
                <a:tc>
                  <a:txBody>
                    <a:bodyPr/>
                    <a:lstStyle/>
                    <a:p>
                      <a:pPr algn="ctr"/>
                      <a:r>
                        <a:rPr lang="es-MX" dirty="0" smtClean="0"/>
                        <a:t>n = 3</a:t>
                      </a:r>
                      <a:endParaRPr lang="es-MX" dirty="0"/>
                    </a:p>
                  </a:txBody>
                  <a:tcPr>
                    <a:solidFill>
                      <a:srgbClr val="00B0F0"/>
                    </a:solidFill>
                  </a:tcPr>
                </a:tc>
                <a:tc>
                  <a:txBody>
                    <a:bodyPr/>
                    <a:lstStyle/>
                    <a:p>
                      <a:pPr algn="ctr"/>
                      <a:r>
                        <a:rPr lang="es-MX" dirty="0" smtClean="0"/>
                        <a:t>n = 4</a:t>
                      </a:r>
                      <a:endParaRPr lang="es-MX" dirty="0"/>
                    </a:p>
                  </a:txBody>
                  <a:tcPr>
                    <a:solidFill>
                      <a:srgbClr val="00B0F0"/>
                    </a:solidFill>
                  </a:tcPr>
                </a:tc>
                <a:extLst>
                  <a:ext uri="{0D108BD9-81ED-4DB2-BD59-A6C34878D82A}">
                    <a16:rowId xmlns:a16="http://schemas.microsoft.com/office/drawing/2014/main" val="1265673899"/>
                  </a:ext>
                </a:extLst>
              </a:tr>
              <a:tr h="370840">
                <a:tc>
                  <a:txBody>
                    <a:bodyPr/>
                    <a:lstStyle/>
                    <a:p>
                      <a:pPr algn="ctr"/>
                      <a:r>
                        <a:rPr lang="es-MX" dirty="0" smtClean="0"/>
                        <a:t>0</a:t>
                      </a:r>
                      <a:endParaRPr lang="es-MX" dirty="0"/>
                    </a:p>
                  </a:txBody>
                  <a:tcPr>
                    <a:solidFill>
                      <a:srgbClr val="00B0F0"/>
                    </a:solidFill>
                  </a:tcPr>
                </a:tc>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992172757"/>
                  </a:ext>
                </a:extLst>
              </a:tr>
              <a:tr h="370840">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9.5000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844970633"/>
                  </a:ext>
                </a:extLst>
              </a:tr>
              <a:tr h="370840">
                <a:tc>
                  <a:txBody>
                    <a:bodyPr/>
                    <a:lstStyle/>
                    <a:p>
                      <a:pPr algn="ctr"/>
                      <a:r>
                        <a:rPr lang="es-MX" dirty="0" smtClean="0"/>
                        <a:t>2</a:t>
                      </a:r>
                      <a:endParaRPr lang="es-MX" dirty="0"/>
                    </a:p>
                  </a:txBody>
                  <a:tcPr>
                    <a:solidFill>
                      <a:srgbClr val="00B0F0"/>
                    </a:solidFill>
                  </a:tcPr>
                </a:tc>
                <a:tc>
                  <a:txBody>
                    <a:bodyPr/>
                    <a:lstStyle/>
                    <a:p>
                      <a:pPr algn="ctr"/>
                      <a:r>
                        <a:rPr lang="es-MX" dirty="0" smtClean="0"/>
                        <a:t>3</a:t>
                      </a:r>
                      <a:endParaRPr lang="es-MX" dirty="0"/>
                    </a:p>
                  </a:txBody>
                  <a:tcPr>
                    <a:solidFill>
                      <a:srgbClr val="00B0F0"/>
                    </a:solidFill>
                  </a:tcPr>
                </a:tc>
                <a:tc>
                  <a:txBody>
                    <a:bodyPr/>
                    <a:lstStyle/>
                    <a:p>
                      <a:pPr algn="ctr"/>
                      <a:r>
                        <a:rPr lang="es-MX" dirty="0" smtClean="0"/>
                        <a:t>8</a:t>
                      </a:r>
                      <a:endParaRPr lang="es-MX" dirty="0"/>
                    </a:p>
                  </a:txBody>
                  <a:tcPr>
                    <a:solidFill>
                      <a:srgbClr val="00B0F0"/>
                    </a:solidFill>
                  </a:tcPr>
                </a:tc>
                <a:tc>
                  <a:txBody>
                    <a:bodyPr/>
                    <a:lstStyle/>
                    <a:p>
                      <a:pPr algn="ctr"/>
                      <a:r>
                        <a:rPr lang="es-MX" dirty="0" smtClean="0"/>
                        <a:t>9.5000</a:t>
                      </a:r>
                      <a:endParaRPr lang="es-MX" dirty="0"/>
                    </a:p>
                  </a:txBody>
                  <a:tcPr>
                    <a:solidFill>
                      <a:srgbClr val="00B0F0"/>
                    </a:solidFill>
                  </a:tcPr>
                </a:tc>
                <a:tc>
                  <a:txBody>
                    <a:bodyPr/>
                    <a:lstStyle/>
                    <a:p>
                      <a:pPr algn="ctr"/>
                      <a:r>
                        <a:rPr lang="es-MX" dirty="0" smtClean="0"/>
                        <a:t>9.5000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3567074700"/>
                  </a:ext>
                </a:extLst>
              </a:tr>
              <a:tr h="370840">
                <a:tc>
                  <a:txBody>
                    <a:bodyPr/>
                    <a:lstStyle/>
                    <a:p>
                      <a:pPr algn="ctr"/>
                      <a:r>
                        <a:rPr lang="es-MX" dirty="0" smtClean="0"/>
                        <a:t>3</a:t>
                      </a:r>
                      <a:endParaRPr lang="es-MX" dirty="0"/>
                    </a:p>
                  </a:txBody>
                  <a:tcPr>
                    <a:solidFill>
                      <a:srgbClr val="00B0F0"/>
                    </a:solidFill>
                  </a:tcPr>
                </a:tc>
                <a:tc>
                  <a:txBody>
                    <a:bodyPr/>
                    <a:lstStyle/>
                    <a:p>
                      <a:pPr algn="ctr"/>
                      <a:r>
                        <a:rPr lang="es-MX" dirty="0" smtClean="0"/>
                        <a:t>4</a:t>
                      </a:r>
                      <a:endParaRPr lang="es-MX" dirty="0"/>
                    </a:p>
                  </a:txBody>
                  <a:tcPr>
                    <a:solidFill>
                      <a:srgbClr val="00B0F0"/>
                    </a:solidFill>
                  </a:tcPr>
                </a:tc>
                <a:tc>
                  <a:txBody>
                    <a:bodyPr/>
                    <a:lstStyle/>
                    <a:p>
                      <a:pPr algn="ctr"/>
                      <a:r>
                        <a:rPr lang="es-MX" dirty="0" smtClean="0"/>
                        <a:t>10</a:t>
                      </a:r>
                      <a:endParaRPr lang="es-MX" dirty="0"/>
                    </a:p>
                  </a:txBody>
                  <a:tcPr>
                    <a:solidFill>
                      <a:srgbClr val="00B0F0"/>
                    </a:solidFill>
                  </a:tcPr>
                </a:tc>
                <a:tc>
                  <a:txBody>
                    <a:bodyPr/>
                    <a:lstStyle/>
                    <a:p>
                      <a:pPr algn="ctr"/>
                      <a:r>
                        <a:rPr lang="es-MX" dirty="0" smtClean="0"/>
                        <a:t>9.0000</a:t>
                      </a:r>
                      <a:endParaRPr lang="es-MX" dirty="0"/>
                    </a:p>
                  </a:txBody>
                  <a:tcPr>
                    <a:solidFill>
                      <a:srgbClr val="00B0F0"/>
                    </a:solidFill>
                  </a:tcPr>
                </a:tc>
                <a:tc>
                  <a:txBody>
                    <a:bodyPr/>
                    <a:lstStyle/>
                    <a:p>
                      <a:pPr algn="ctr"/>
                      <a:r>
                        <a:rPr lang="es-MX" dirty="0" smtClean="0"/>
                        <a:t>9.1250</a:t>
                      </a:r>
                      <a:endParaRPr lang="es-MX" dirty="0"/>
                    </a:p>
                  </a:txBody>
                  <a:tcPr>
                    <a:solidFill>
                      <a:srgbClr val="00B0F0"/>
                    </a:solidFill>
                  </a:tcPr>
                </a:tc>
                <a:tc>
                  <a:txBody>
                    <a:bodyPr/>
                    <a:lstStyle/>
                    <a:p>
                      <a:pPr algn="ctr"/>
                      <a:r>
                        <a:rPr lang="es-MX" dirty="0" smtClean="0"/>
                        <a:t>9.1875</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241173192"/>
                  </a:ext>
                </a:extLst>
              </a:tr>
              <a:tr h="370840">
                <a:tc>
                  <a:txBody>
                    <a:bodyPr/>
                    <a:lstStyle/>
                    <a:p>
                      <a:pPr algn="ctr"/>
                      <a:r>
                        <a:rPr lang="es-MX" dirty="0" smtClean="0"/>
                        <a:t>4</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15</a:t>
                      </a:r>
                      <a:endParaRPr lang="es-MX" dirty="0"/>
                    </a:p>
                  </a:txBody>
                  <a:tcPr>
                    <a:solidFill>
                      <a:srgbClr val="00B0F0"/>
                    </a:solidFill>
                  </a:tcPr>
                </a:tc>
                <a:tc>
                  <a:txBody>
                    <a:bodyPr/>
                    <a:lstStyle/>
                    <a:p>
                      <a:pPr algn="ctr"/>
                      <a:r>
                        <a:rPr lang="es-MX" dirty="0" smtClean="0"/>
                        <a:t>7.5000</a:t>
                      </a:r>
                      <a:endParaRPr lang="es-MX" dirty="0"/>
                    </a:p>
                  </a:txBody>
                  <a:tcPr>
                    <a:solidFill>
                      <a:srgbClr val="00B0F0"/>
                    </a:solidFill>
                  </a:tcPr>
                </a:tc>
                <a:tc>
                  <a:txBody>
                    <a:bodyPr/>
                    <a:lstStyle/>
                    <a:p>
                      <a:pPr algn="ctr"/>
                      <a:r>
                        <a:rPr lang="es-MX" dirty="0" smtClean="0"/>
                        <a:t>8.6250</a:t>
                      </a:r>
                      <a:endParaRPr lang="es-MX" dirty="0"/>
                    </a:p>
                  </a:txBody>
                  <a:tcPr>
                    <a:solidFill>
                      <a:srgbClr val="00B0F0"/>
                    </a:solidFill>
                  </a:tcPr>
                </a:tc>
                <a:tc>
                  <a:txBody>
                    <a:bodyPr/>
                    <a:lstStyle/>
                    <a:p>
                      <a:pPr algn="ctr"/>
                      <a:r>
                        <a:rPr lang="es-MX" dirty="0" smtClean="0"/>
                        <a:t>8.8750</a:t>
                      </a:r>
                      <a:endParaRPr lang="es-MX" dirty="0"/>
                    </a:p>
                  </a:txBody>
                  <a:tcPr>
                    <a:solidFill>
                      <a:srgbClr val="00B0F0"/>
                    </a:solidFill>
                  </a:tcPr>
                </a:tc>
                <a:tc>
                  <a:txBody>
                    <a:bodyPr/>
                    <a:lstStyle/>
                    <a:p>
                      <a:pPr algn="ctr"/>
                      <a:r>
                        <a:rPr lang="es-MX" dirty="0" smtClean="0"/>
                        <a:t>8.9922</a:t>
                      </a:r>
                      <a:endParaRPr lang="es-MX" dirty="0"/>
                    </a:p>
                  </a:txBody>
                  <a:tcPr>
                    <a:solidFill>
                      <a:srgbClr val="00B0F0"/>
                    </a:solidFill>
                  </a:tcPr>
                </a:tc>
                <a:extLst>
                  <a:ext uri="{0D108BD9-81ED-4DB2-BD59-A6C34878D82A}">
                    <a16:rowId xmlns:a16="http://schemas.microsoft.com/office/drawing/2014/main" val="34287535"/>
                  </a:ext>
                </a:extLst>
              </a:tr>
            </a:tbl>
          </a:graphicData>
        </a:graphic>
      </p:graphicFrame>
      <p:sp>
        <p:nvSpPr>
          <p:cNvPr id="4" name="CuadroTexto 3"/>
          <p:cNvSpPr txBox="1"/>
          <p:nvPr/>
        </p:nvSpPr>
        <p:spPr>
          <a:xfrm>
            <a:off x="2200275" y="4972050"/>
            <a:ext cx="8247108" cy="646331"/>
          </a:xfrm>
          <a:prstGeom prst="rect">
            <a:avLst/>
          </a:prstGeom>
          <a:noFill/>
        </p:spPr>
        <p:txBody>
          <a:bodyPr wrap="square" rtlCol="0">
            <a:spAutoFit/>
          </a:bodyPr>
          <a:lstStyle/>
          <a:p>
            <a:pPr algn="just"/>
            <a:r>
              <a:rPr lang="es-MX" dirty="0" smtClean="0"/>
              <a:t>La matriz triangular inferior, fue obtenida haciendo uso de la hoja de cálculo (Excel)</a:t>
            </a:r>
            <a:endParaRPr lang="es-MX" dirty="0"/>
          </a:p>
        </p:txBody>
      </p:sp>
    </p:spTree>
    <p:extLst>
      <p:ext uri="{BB962C8B-B14F-4D97-AF65-F5344CB8AC3E}">
        <p14:creationId xmlns:p14="http://schemas.microsoft.com/office/powerpoint/2010/main" val="4221846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smtClean="0">
                <a:effectLst>
                  <a:outerShdw blurRad="38100" dist="38100" dir="2700000" algn="tl">
                    <a:srgbClr val="000000">
                      <a:alpha val="43137"/>
                    </a:srgbClr>
                  </a:outerShdw>
                </a:effectLst>
              </a:rPr>
              <a:t>Interpretación del cálculo obtenido usando Q</a:t>
            </a:r>
            <a:r>
              <a:rPr lang="es-MX" sz="1800" b="1" dirty="0" smtClean="0">
                <a:effectLst>
                  <a:outerShdw blurRad="38100" dist="38100" dir="2700000" algn="tl">
                    <a:srgbClr val="000000">
                      <a:alpha val="43137"/>
                    </a:srgbClr>
                  </a:outerShdw>
                </a:effectLst>
              </a:rPr>
              <a:t>44</a:t>
            </a:r>
            <a:r>
              <a:rPr lang="es-MX" b="1" dirty="0" smtClean="0">
                <a:effectLst>
                  <a:outerShdw blurRad="38100" dist="38100" dir="2700000" algn="tl">
                    <a:srgbClr val="000000">
                      <a:alpha val="43137"/>
                    </a:srgbClr>
                  </a:outerShdw>
                </a:effectLst>
              </a:rPr>
              <a:t> (n = 4)</a:t>
            </a:r>
            <a:endParaRPr lang="es-MX" b="1" dirty="0">
              <a:effectLst>
                <a:outerShdw blurRad="38100" dist="38100" dir="2700000" algn="tl">
                  <a:srgbClr val="000000">
                    <a:alpha val="43137"/>
                  </a:srgbClr>
                </a:outerShdw>
              </a:effectLst>
            </a:endParaRPr>
          </a:p>
        </p:txBody>
      </p:sp>
      <p:sp>
        <p:nvSpPr>
          <p:cNvPr id="4" name="Rectángulo 3"/>
          <p:cNvSpPr/>
          <p:nvPr/>
        </p:nvSpPr>
        <p:spPr>
          <a:xfrm>
            <a:off x="2676524" y="2175986"/>
            <a:ext cx="9096376" cy="923330"/>
          </a:xfrm>
          <a:prstGeom prst="rect">
            <a:avLst/>
          </a:prstGeom>
        </p:spPr>
        <p:txBody>
          <a:bodyPr wrap="square">
            <a:spAutoFit/>
          </a:bodyPr>
          <a:lstStyle/>
          <a:p>
            <a:pPr algn="just"/>
            <a:r>
              <a:rPr lang="es-MX" dirty="0"/>
              <a:t>La deformación que sufriría el resorte cuando se le hubiese aplicado una fuerza de 3.5 </a:t>
            </a:r>
            <a:r>
              <a:rPr lang="es-MX" dirty="0" err="1"/>
              <a:t>kN</a:t>
            </a:r>
            <a:r>
              <a:rPr lang="es-MX" dirty="0"/>
              <a:t>, se </a:t>
            </a:r>
            <a:r>
              <a:rPr lang="es-MX" dirty="0" smtClean="0"/>
              <a:t>obtuvo </a:t>
            </a:r>
            <a:r>
              <a:rPr lang="es-MX" dirty="0"/>
              <a:t>al </a:t>
            </a:r>
            <a:r>
              <a:rPr lang="es-MX" b="1" dirty="0" smtClean="0"/>
              <a:t>calcular Q</a:t>
            </a:r>
            <a:r>
              <a:rPr lang="es-MX" sz="1050" b="1" dirty="0" smtClean="0"/>
              <a:t>44</a:t>
            </a:r>
            <a:r>
              <a:rPr lang="es-MX" b="1" dirty="0" smtClean="0"/>
              <a:t> en un valor </a:t>
            </a:r>
            <a:r>
              <a:rPr lang="es-MX" b="1" dirty="0"/>
              <a:t>de x = 3.5 </a:t>
            </a:r>
            <a:r>
              <a:rPr lang="es-MX" b="1" dirty="0" smtClean="0"/>
              <a:t>en un </a:t>
            </a:r>
            <a:r>
              <a:rPr lang="es-MX" b="1" dirty="0"/>
              <a:t>polinomio de </a:t>
            </a:r>
            <a:r>
              <a:rPr lang="es-MX" b="1" dirty="0" smtClean="0"/>
              <a:t>interpolación de grado 4</a:t>
            </a:r>
            <a:r>
              <a:rPr lang="es-MX" dirty="0"/>
              <a:t>;</a:t>
            </a:r>
            <a:r>
              <a:rPr lang="es-MX" dirty="0" smtClean="0"/>
              <a:t> sería:</a:t>
            </a:r>
            <a:endParaRPr lang="es-MX" dirty="0"/>
          </a:p>
        </p:txBody>
      </p:sp>
      <p:graphicFrame>
        <p:nvGraphicFramePr>
          <p:cNvPr id="5" name="Objeto 4"/>
          <p:cNvGraphicFramePr>
            <a:graphicFrameLocks noChangeAspect="1"/>
          </p:cNvGraphicFramePr>
          <p:nvPr>
            <p:extLst>
              <p:ext uri="{D42A27DB-BD31-4B8C-83A1-F6EECF244321}">
                <p14:modId xmlns:p14="http://schemas.microsoft.com/office/powerpoint/2010/main" val="497184574"/>
              </p:ext>
            </p:extLst>
          </p:nvPr>
        </p:nvGraphicFramePr>
        <p:xfrm>
          <a:off x="3914775" y="3267075"/>
          <a:ext cx="3208338" cy="622300"/>
        </p:xfrm>
        <a:graphic>
          <a:graphicData uri="http://schemas.openxmlformats.org/presentationml/2006/ole">
            <mc:AlternateContent xmlns:mc="http://schemas.openxmlformats.org/markup-compatibility/2006">
              <mc:Choice xmlns:v="urn:schemas-microsoft-com:vml" Requires="v">
                <p:oleObj spid="_x0000_s31779" name="Equation" r:id="rId3" imgW="1333440" imgH="228600" progId="Equation.DSMT4">
                  <p:embed/>
                </p:oleObj>
              </mc:Choice>
              <mc:Fallback>
                <p:oleObj name="Equation" r:id="rId3" imgW="1333440" imgH="228600" progId="Equation.DSMT4">
                  <p:embed/>
                  <p:pic>
                    <p:nvPicPr>
                      <p:cNvPr id="5" name="Objeto 4"/>
                      <p:cNvPicPr/>
                      <p:nvPr/>
                    </p:nvPicPr>
                    <p:blipFill>
                      <a:blip r:embed="rId4"/>
                      <a:stretch>
                        <a:fillRect/>
                      </a:stretch>
                    </p:blipFill>
                    <p:spPr>
                      <a:xfrm>
                        <a:off x="3914775" y="3267075"/>
                        <a:ext cx="3208338" cy="622300"/>
                      </a:xfrm>
                      <a:prstGeom prst="rect">
                        <a:avLst/>
                      </a:prstGeom>
                      <a:ln w="38100">
                        <a:solidFill>
                          <a:srgbClr val="FF0000"/>
                        </a:solidFill>
                      </a:ln>
                    </p:spPr>
                  </p:pic>
                </p:oleObj>
              </mc:Fallback>
            </mc:AlternateContent>
          </a:graphicData>
        </a:graphic>
      </p:graphicFrame>
      <p:sp>
        <p:nvSpPr>
          <p:cNvPr id="7" name="Rectángulo 6"/>
          <p:cNvSpPr/>
          <p:nvPr/>
        </p:nvSpPr>
        <p:spPr>
          <a:xfrm>
            <a:off x="2695574" y="4042886"/>
            <a:ext cx="9096376" cy="1200329"/>
          </a:xfrm>
          <a:prstGeom prst="rect">
            <a:avLst/>
          </a:prstGeom>
        </p:spPr>
        <p:txBody>
          <a:bodyPr wrap="square">
            <a:spAutoFit/>
          </a:bodyPr>
          <a:lstStyle/>
          <a:p>
            <a:pPr algn="just"/>
            <a:r>
              <a:rPr lang="es-MX" dirty="0" smtClean="0"/>
              <a:t>Cabe señalar que </a:t>
            </a:r>
            <a:r>
              <a:rPr lang="es-MX" b="1" dirty="0" smtClean="0">
                <a:effectLst>
                  <a:outerShdw blurRad="38100" dist="38100" dir="2700000" algn="tl">
                    <a:srgbClr val="000000">
                      <a:alpha val="43137"/>
                    </a:srgbClr>
                  </a:outerShdw>
                </a:effectLst>
              </a:rPr>
              <a:t>este resultado fue el mismo </a:t>
            </a:r>
            <a:r>
              <a:rPr lang="es-MX" dirty="0" smtClean="0"/>
              <a:t>que se obtuvo al realizar el cálculo de la </a:t>
            </a:r>
            <a:r>
              <a:rPr lang="es-MX" dirty="0"/>
              <a:t>deformación que sufriría el resorte cuando se le hubiese aplicado una fuerza de 3.5 </a:t>
            </a:r>
            <a:r>
              <a:rPr lang="es-MX" dirty="0" err="1"/>
              <a:t>kN</a:t>
            </a:r>
            <a:r>
              <a:rPr lang="es-MX" dirty="0"/>
              <a:t>, </a:t>
            </a:r>
            <a:r>
              <a:rPr lang="es-MX" dirty="0" smtClean="0"/>
              <a:t>realizando la substitución del </a:t>
            </a:r>
            <a:r>
              <a:rPr lang="es-MX" b="1" dirty="0" smtClean="0"/>
              <a:t>valor </a:t>
            </a:r>
            <a:r>
              <a:rPr lang="es-MX" b="1" dirty="0"/>
              <a:t>de x = 3.5 </a:t>
            </a:r>
            <a:r>
              <a:rPr lang="es-MX" b="1" dirty="0" smtClean="0"/>
              <a:t>en el </a:t>
            </a:r>
            <a:r>
              <a:rPr lang="es-MX" b="1" dirty="0"/>
              <a:t>polinomio de </a:t>
            </a:r>
            <a:r>
              <a:rPr lang="es-MX" b="1" dirty="0" smtClean="0"/>
              <a:t>las diferencias divididas de Newton de grado 4</a:t>
            </a:r>
            <a:r>
              <a:rPr lang="es-MX" dirty="0" smtClean="0"/>
              <a:t>.</a:t>
            </a:r>
            <a:endParaRPr lang="es-MX" dirty="0"/>
          </a:p>
        </p:txBody>
      </p:sp>
    </p:spTree>
    <p:extLst>
      <p:ext uri="{BB962C8B-B14F-4D97-AF65-F5344CB8AC3E}">
        <p14:creationId xmlns:p14="http://schemas.microsoft.com/office/powerpoint/2010/main" val="157072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smtClean="0">
                <a:effectLst>
                  <a:outerShdw blurRad="38100" dist="38100" dir="2700000" algn="tl">
                    <a:srgbClr val="000000">
                      <a:alpha val="43137"/>
                    </a:srgbClr>
                  </a:outerShdw>
                </a:effectLst>
              </a:rPr>
              <a:t>1. </a:t>
            </a:r>
            <a:r>
              <a:rPr lang="es-MX" b="1" dirty="0" smtClean="0">
                <a:effectLst>
                  <a:outerShdw blurRad="38100" dist="38100" dir="2700000" algn="tl">
                    <a:srgbClr val="000000">
                      <a:alpha val="43137"/>
                    </a:srgbClr>
                  </a:outerShdw>
                </a:effectLst>
              </a:rPr>
              <a:t>JUSTIFICACIÓN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8737" y="2133600"/>
            <a:ext cx="8915400" cy="3777622"/>
          </a:xfrm>
        </p:spPr>
        <p:txBody>
          <a:bodyPr/>
          <a:lstStyle/>
          <a:p>
            <a:pPr algn="just"/>
            <a:r>
              <a:rPr lang="es-MX" sz="2000" dirty="0"/>
              <a:t>La Unidad de Aprendizaje </a:t>
            </a:r>
            <a:r>
              <a:rPr lang="es-MX" sz="2000" dirty="0" smtClean="0"/>
              <a:t>(UA) de </a:t>
            </a:r>
            <a:r>
              <a:rPr lang="es-MX" sz="2000" dirty="0"/>
              <a:t>Métodos Numéricos, es un </a:t>
            </a:r>
            <a:r>
              <a:rPr lang="es-MX" sz="2000" b="1" dirty="0"/>
              <a:t>curso fundamental en la formación de profesionistas de ingeniería mecánica</a:t>
            </a:r>
            <a:r>
              <a:rPr lang="es-MX" sz="2000" dirty="0"/>
              <a:t>, civil y electrónica; ya que es una herramienta indispensable en la solución numérica de problemas relacionados en estas ramas de la </a:t>
            </a:r>
            <a:r>
              <a:rPr lang="es-MX" sz="2000" dirty="0" smtClean="0"/>
              <a:t>ingeniería.</a:t>
            </a:r>
          </a:p>
          <a:p>
            <a:pPr marL="0" indent="0" algn="just">
              <a:buNone/>
            </a:pPr>
            <a:endParaRPr lang="es-MX" dirty="0" smtClean="0"/>
          </a:p>
          <a:p>
            <a:pPr algn="just"/>
            <a:r>
              <a:rPr lang="es-MX" sz="2000" dirty="0" smtClean="0"/>
              <a:t>Para </a:t>
            </a:r>
            <a:r>
              <a:rPr lang="es-MX" sz="2000" dirty="0"/>
              <a:t>el caso de ingeniería mecánica, esta </a:t>
            </a:r>
            <a:r>
              <a:rPr lang="es-MX" sz="2000" dirty="0" smtClean="0"/>
              <a:t>UA </a:t>
            </a:r>
            <a:r>
              <a:rPr lang="es-MX" sz="2000" dirty="0"/>
              <a:t>se encuentra ubicada en el cuarto periodo del plan vigente (2004). </a:t>
            </a:r>
          </a:p>
        </p:txBody>
      </p:sp>
    </p:spTree>
    <p:extLst>
      <p:ext uri="{BB962C8B-B14F-4D97-AF65-F5344CB8AC3E}">
        <p14:creationId xmlns:p14="http://schemas.microsoft.com/office/powerpoint/2010/main" val="2601682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Interpretación del cálculo obtenido usando </a:t>
            </a:r>
            <a:r>
              <a:rPr lang="es-MX" b="1" dirty="0" smtClean="0">
                <a:effectLst>
                  <a:outerShdw blurRad="38100" dist="38100" dir="2700000" algn="tl">
                    <a:srgbClr val="000000">
                      <a:alpha val="43137"/>
                    </a:srgbClr>
                  </a:outerShdw>
                </a:effectLst>
              </a:rPr>
              <a:t>Q</a:t>
            </a:r>
            <a:r>
              <a:rPr lang="es-MX" sz="1800" b="1" dirty="0" smtClean="0">
                <a:effectLst>
                  <a:outerShdw blurRad="38100" dist="38100" dir="2700000" algn="tl">
                    <a:srgbClr val="000000">
                      <a:alpha val="43137"/>
                    </a:srgbClr>
                  </a:outerShdw>
                </a:effectLst>
              </a:rPr>
              <a:t>33</a:t>
            </a:r>
            <a:r>
              <a:rPr lang="es-MX" b="1" dirty="0" smtClean="0">
                <a:effectLst>
                  <a:outerShdw blurRad="38100" dist="38100" dir="2700000" algn="tl">
                    <a:srgbClr val="000000">
                      <a:alpha val="43137"/>
                    </a:srgbClr>
                  </a:outerShdw>
                </a:effectLst>
              </a:rPr>
              <a:t> </a:t>
            </a:r>
            <a:r>
              <a:rPr lang="es-MX" b="1" dirty="0">
                <a:effectLst>
                  <a:outerShdw blurRad="38100" dist="38100" dir="2700000" algn="tl">
                    <a:srgbClr val="000000">
                      <a:alpha val="43137"/>
                    </a:srgbClr>
                  </a:outerShdw>
                </a:effectLst>
              </a:rPr>
              <a:t>(n = 3</a:t>
            </a:r>
            <a:r>
              <a:rPr lang="es-MX" b="1" dirty="0" smtClean="0">
                <a:effectLst>
                  <a:outerShdw blurRad="38100" dist="38100" dir="2700000" algn="tl">
                    <a:srgbClr val="000000">
                      <a:alpha val="43137"/>
                    </a:srgbClr>
                  </a:outerShdw>
                </a:effectLst>
              </a:rPr>
              <a:t>)</a:t>
            </a:r>
            <a:endParaRPr lang="es-MX" b="1" dirty="0">
              <a:effectLst>
                <a:outerShdw blurRad="38100" dist="38100" dir="2700000" algn="tl">
                  <a:srgbClr val="000000">
                    <a:alpha val="43137"/>
                  </a:srgbClr>
                </a:outerShdw>
              </a:effectLst>
            </a:endParaRPr>
          </a:p>
        </p:txBody>
      </p:sp>
      <p:sp>
        <p:nvSpPr>
          <p:cNvPr id="4" name="Rectángulo 3"/>
          <p:cNvSpPr/>
          <p:nvPr/>
        </p:nvSpPr>
        <p:spPr>
          <a:xfrm>
            <a:off x="2676524" y="2175986"/>
            <a:ext cx="9096376" cy="923330"/>
          </a:xfrm>
          <a:prstGeom prst="rect">
            <a:avLst/>
          </a:prstGeom>
        </p:spPr>
        <p:txBody>
          <a:bodyPr wrap="square">
            <a:spAutoFit/>
          </a:bodyPr>
          <a:lstStyle/>
          <a:p>
            <a:pPr algn="just"/>
            <a:r>
              <a:rPr lang="es-MX" dirty="0"/>
              <a:t>La deformación que sufriría el resorte cuando se le hubiese aplicado una fuerza de 3.5 </a:t>
            </a:r>
            <a:r>
              <a:rPr lang="es-MX" dirty="0" err="1"/>
              <a:t>kN</a:t>
            </a:r>
            <a:r>
              <a:rPr lang="es-MX" dirty="0"/>
              <a:t>, se </a:t>
            </a:r>
            <a:r>
              <a:rPr lang="es-MX" dirty="0" smtClean="0"/>
              <a:t>obtuvo </a:t>
            </a:r>
            <a:r>
              <a:rPr lang="es-MX" dirty="0"/>
              <a:t>al </a:t>
            </a:r>
            <a:r>
              <a:rPr lang="es-MX" b="1" dirty="0" smtClean="0"/>
              <a:t>calcular Q</a:t>
            </a:r>
            <a:r>
              <a:rPr lang="es-MX" sz="1050" b="1" dirty="0" smtClean="0"/>
              <a:t>33</a:t>
            </a:r>
            <a:r>
              <a:rPr lang="es-MX" b="1" dirty="0" smtClean="0"/>
              <a:t> en un valor </a:t>
            </a:r>
            <a:r>
              <a:rPr lang="es-MX" b="1" dirty="0"/>
              <a:t>de x = 3.5 </a:t>
            </a:r>
            <a:r>
              <a:rPr lang="es-MX" b="1" dirty="0" smtClean="0"/>
              <a:t>en un </a:t>
            </a:r>
            <a:r>
              <a:rPr lang="es-MX" b="1" dirty="0"/>
              <a:t>polinomio de </a:t>
            </a:r>
            <a:r>
              <a:rPr lang="es-MX" b="1" dirty="0" smtClean="0"/>
              <a:t>interpolación de grado 3</a:t>
            </a:r>
            <a:r>
              <a:rPr lang="es-MX" dirty="0" smtClean="0"/>
              <a:t>; sería:</a:t>
            </a:r>
            <a:endParaRPr lang="es-MX" dirty="0"/>
          </a:p>
        </p:txBody>
      </p:sp>
      <p:graphicFrame>
        <p:nvGraphicFramePr>
          <p:cNvPr id="5" name="Objeto 4"/>
          <p:cNvGraphicFramePr>
            <a:graphicFrameLocks noChangeAspect="1"/>
          </p:cNvGraphicFramePr>
          <p:nvPr>
            <p:extLst>
              <p:ext uri="{D42A27DB-BD31-4B8C-83A1-F6EECF244321}">
                <p14:modId xmlns:p14="http://schemas.microsoft.com/office/powerpoint/2010/main" val="2499387152"/>
              </p:ext>
            </p:extLst>
          </p:nvPr>
        </p:nvGraphicFramePr>
        <p:xfrm>
          <a:off x="3930650" y="3267075"/>
          <a:ext cx="3176588" cy="622300"/>
        </p:xfrm>
        <a:graphic>
          <a:graphicData uri="http://schemas.openxmlformats.org/presentationml/2006/ole">
            <mc:AlternateContent xmlns:mc="http://schemas.openxmlformats.org/markup-compatibility/2006">
              <mc:Choice xmlns:v="urn:schemas-microsoft-com:vml" Requires="v">
                <p:oleObj spid="_x0000_s32801" name="Equation" r:id="rId3" imgW="1320480" imgH="228600" progId="Equation.DSMT4">
                  <p:embed/>
                </p:oleObj>
              </mc:Choice>
              <mc:Fallback>
                <p:oleObj name="Equation" r:id="rId3" imgW="1320480" imgH="228600" progId="Equation.DSMT4">
                  <p:embed/>
                  <p:pic>
                    <p:nvPicPr>
                      <p:cNvPr id="5" name="Objeto 4"/>
                      <p:cNvPicPr/>
                      <p:nvPr/>
                    </p:nvPicPr>
                    <p:blipFill>
                      <a:blip r:embed="rId4"/>
                      <a:stretch>
                        <a:fillRect/>
                      </a:stretch>
                    </p:blipFill>
                    <p:spPr>
                      <a:xfrm>
                        <a:off x="3930650" y="3267075"/>
                        <a:ext cx="3176588" cy="622300"/>
                      </a:xfrm>
                      <a:prstGeom prst="rect">
                        <a:avLst/>
                      </a:prstGeom>
                      <a:ln w="38100">
                        <a:solidFill>
                          <a:srgbClr val="FF0000"/>
                        </a:solidFill>
                      </a:ln>
                    </p:spPr>
                  </p:pic>
                </p:oleObj>
              </mc:Fallback>
            </mc:AlternateContent>
          </a:graphicData>
        </a:graphic>
      </p:graphicFrame>
      <p:sp>
        <p:nvSpPr>
          <p:cNvPr id="7" name="Rectángulo 6"/>
          <p:cNvSpPr/>
          <p:nvPr/>
        </p:nvSpPr>
        <p:spPr>
          <a:xfrm>
            <a:off x="2695574" y="4042886"/>
            <a:ext cx="9096376" cy="1200329"/>
          </a:xfrm>
          <a:prstGeom prst="rect">
            <a:avLst/>
          </a:prstGeom>
        </p:spPr>
        <p:txBody>
          <a:bodyPr wrap="square">
            <a:spAutoFit/>
          </a:bodyPr>
          <a:lstStyle/>
          <a:p>
            <a:pPr algn="just"/>
            <a:r>
              <a:rPr lang="es-MX" dirty="0" smtClean="0"/>
              <a:t>Cabe señalar que </a:t>
            </a:r>
            <a:r>
              <a:rPr lang="es-MX" b="1" dirty="0" smtClean="0">
                <a:effectLst>
                  <a:outerShdw blurRad="38100" dist="38100" dir="2700000" algn="tl">
                    <a:srgbClr val="000000">
                      <a:alpha val="43137"/>
                    </a:srgbClr>
                  </a:outerShdw>
                </a:effectLst>
              </a:rPr>
              <a:t>este resultado fue el mismo</a:t>
            </a:r>
            <a:r>
              <a:rPr lang="es-MX" dirty="0" smtClean="0"/>
              <a:t> que se obtuvo al realizar el cálculo de la </a:t>
            </a:r>
            <a:r>
              <a:rPr lang="es-MX" dirty="0"/>
              <a:t>deformación que sufriría el resorte cuando se le hubiese aplicado una fuerza de 3.5 </a:t>
            </a:r>
            <a:r>
              <a:rPr lang="es-MX" dirty="0" err="1"/>
              <a:t>kN</a:t>
            </a:r>
            <a:r>
              <a:rPr lang="es-MX" dirty="0"/>
              <a:t>, </a:t>
            </a:r>
            <a:r>
              <a:rPr lang="es-MX" dirty="0" smtClean="0"/>
              <a:t>realizando la substitución del </a:t>
            </a:r>
            <a:r>
              <a:rPr lang="es-MX" b="1" dirty="0" smtClean="0"/>
              <a:t>valor </a:t>
            </a:r>
            <a:r>
              <a:rPr lang="es-MX" b="1" dirty="0"/>
              <a:t>de x = 3.5 </a:t>
            </a:r>
            <a:r>
              <a:rPr lang="es-MX" b="1" dirty="0" smtClean="0"/>
              <a:t>en el </a:t>
            </a:r>
            <a:r>
              <a:rPr lang="es-MX" b="1" dirty="0"/>
              <a:t>polinomio de </a:t>
            </a:r>
            <a:r>
              <a:rPr lang="es-MX" b="1" dirty="0" smtClean="0"/>
              <a:t>las diferencias divididas de Newton de grado 3</a:t>
            </a:r>
            <a:r>
              <a:rPr lang="es-MX" dirty="0" smtClean="0"/>
              <a:t>.</a:t>
            </a:r>
            <a:endParaRPr lang="es-MX" dirty="0"/>
          </a:p>
        </p:txBody>
      </p:sp>
    </p:spTree>
    <p:extLst>
      <p:ext uri="{BB962C8B-B14F-4D97-AF65-F5344CB8AC3E}">
        <p14:creationId xmlns:p14="http://schemas.microsoft.com/office/powerpoint/2010/main" val="350896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Interpretación del cálculo obtenido usando </a:t>
            </a:r>
            <a:r>
              <a:rPr lang="es-MX" b="1" dirty="0" smtClean="0">
                <a:effectLst>
                  <a:outerShdw blurRad="38100" dist="38100" dir="2700000" algn="tl">
                    <a:srgbClr val="000000">
                      <a:alpha val="43137"/>
                    </a:srgbClr>
                  </a:outerShdw>
                </a:effectLst>
              </a:rPr>
              <a:t>Q</a:t>
            </a:r>
            <a:r>
              <a:rPr lang="es-MX" sz="1800" b="1" dirty="0" smtClean="0">
                <a:effectLst>
                  <a:outerShdw blurRad="38100" dist="38100" dir="2700000" algn="tl">
                    <a:srgbClr val="000000">
                      <a:alpha val="43137"/>
                    </a:srgbClr>
                  </a:outerShdw>
                </a:effectLst>
              </a:rPr>
              <a:t>43</a:t>
            </a:r>
            <a:r>
              <a:rPr lang="es-MX" b="1" dirty="0" smtClean="0">
                <a:effectLst>
                  <a:outerShdw blurRad="38100" dist="38100" dir="2700000" algn="tl">
                    <a:srgbClr val="000000">
                      <a:alpha val="43137"/>
                    </a:srgbClr>
                  </a:outerShdw>
                </a:effectLst>
              </a:rPr>
              <a:t> </a:t>
            </a:r>
            <a:r>
              <a:rPr lang="es-MX" b="1" dirty="0">
                <a:effectLst>
                  <a:outerShdw blurRad="38100" dist="38100" dir="2700000" algn="tl">
                    <a:srgbClr val="000000">
                      <a:alpha val="43137"/>
                    </a:srgbClr>
                  </a:outerShdw>
                </a:effectLst>
              </a:rPr>
              <a:t>(n = </a:t>
            </a:r>
            <a:r>
              <a:rPr lang="es-MX" b="1" dirty="0" smtClean="0">
                <a:effectLst>
                  <a:outerShdw blurRad="38100" dist="38100" dir="2700000" algn="tl">
                    <a:srgbClr val="000000">
                      <a:alpha val="43137"/>
                    </a:srgbClr>
                  </a:outerShdw>
                </a:effectLst>
              </a:rPr>
              <a:t>3)</a:t>
            </a:r>
            <a:endParaRPr lang="es-MX" b="1" dirty="0">
              <a:effectLst>
                <a:outerShdw blurRad="38100" dist="38100" dir="2700000" algn="tl">
                  <a:srgbClr val="000000">
                    <a:alpha val="43137"/>
                  </a:srgbClr>
                </a:outerShdw>
              </a:effectLst>
            </a:endParaRPr>
          </a:p>
        </p:txBody>
      </p:sp>
      <p:sp>
        <p:nvSpPr>
          <p:cNvPr id="4" name="Rectángulo 3"/>
          <p:cNvSpPr/>
          <p:nvPr/>
        </p:nvSpPr>
        <p:spPr>
          <a:xfrm>
            <a:off x="2676524" y="2175986"/>
            <a:ext cx="9096376" cy="923330"/>
          </a:xfrm>
          <a:prstGeom prst="rect">
            <a:avLst/>
          </a:prstGeom>
        </p:spPr>
        <p:txBody>
          <a:bodyPr wrap="square">
            <a:spAutoFit/>
          </a:bodyPr>
          <a:lstStyle/>
          <a:p>
            <a:pPr algn="just"/>
            <a:r>
              <a:rPr lang="es-MX" dirty="0"/>
              <a:t>La deformación que sufriría el resorte cuando se le hubiese aplicado una fuerza de 3.5 </a:t>
            </a:r>
            <a:r>
              <a:rPr lang="es-MX" dirty="0" err="1"/>
              <a:t>kN</a:t>
            </a:r>
            <a:r>
              <a:rPr lang="es-MX" dirty="0"/>
              <a:t>, se </a:t>
            </a:r>
            <a:r>
              <a:rPr lang="es-MX" dirty="0" smtClean="0"/>
              <a:t>obtuvo </a:t>
            </a:r>
            <a:r>
              <a:rPr lang="es-MX" dirty="0"/>
              <a:t>al </a:t>
            </a:r>
            <a:r>
              <a:rPr lang="es-MX" b="1" dirty="0" smtClean="0"/>
              <a:t>calcular Q</a:t>
            </a:r>
            <a:r>
              <a:rPr lang="es-MX" sz="1050" b="1" dirty="0" smtClean="0"/>
              <a:t>43</a:t>
            </a:r>
            <a:r>
              <a:rPr lang="es-MX" b="1" dirty="0" smtClean="0"/>
              <a:t> en un valor </a:t>
            </a:r>
            <a:r>
              <a:rPr lang="es-MX" b="1" dirty="0"/>
              <a:t>de x = 3.5 </a:t>
            </a:r>
            <a:r>
              <a:rPr lang="es-MX" b="1" dirty="0" smtClean="0"/>
              <a:t>en un </a:t>
            </a:r>
            <a:r>
              <a:rPr lang="es-MX" b="1" dirty="0"/>
              <a:t>polinomio de </a:t>
            </a:r>
            <a:r>
              <a:rPr lang="es-MX" b="1" dirty="0" smtClean="0"/>
              <a:t>interpolación de grado 3</a:t>
            </a:r>
            <a:r>
              <a:rPr lang="es-MX" dirty="0" smtClean="0"/>
              <a:t>; sería:</a:t>
            </a:r>
            <a:endParaRPr lang="es-MX" dirty="0"/>
          </a:p>
        </p:txBody>
      </p:sp>
      <p:graphicFrame>
        <p:nvGraphicFramePr>
          <p:cNvPr id="5" name="Objeto 4"/>
          <p:cNvGraphicFramePr>
            <a:graphicFrameLocks noChangeAspect="1"/>
          </p:cNvGraphicFramePr>
          <p:nvPr>
            <p:extLst>
              <p:ext uri="{D42A27DB-BD31-4B8C-83A1-F6EECF244321}">
                <p14:modId xmlns:p14="http://schemas.microsoft.com/office/powerpoint/2010/main" val="3909268398"/>
              </p:ext>
            </p:extLst>
          </p:nvPr>
        </p:nvGraphicFramePr>
        <p:xfrm>
          <a:off x="3916363" y="3267075"/>
          <a:ext cx="3206750" cy="622300"/>
        </p:xfrm>
        <a:graphic>
          <a:graphicData uri="http://schemas.openxmlformats.org/presentationml/2006/ole">
            <mc:AlternateContent xmlns:mc="http://schemas.openxmlformats.org/markup-compatibility/2006">
              <mc:Choice xmlns:v="urn:schemas-microsoft-com:vml" Requires="v">
                <p:oleObj spid="_x0000_s33823" name="Equation" r:id="rId3" imgW="1333440" imgH="228600" progId="Equation.DSMT4">
                  <p:embed/>
                </p:oleObj>
              </mc:Choice>
              <mc:Fallback>
                <p:oleObj name="Equation" r:id="rId3" imgW="1333440" imgH="228600" progId="Equation.DSMT4">
                  <p:embed/>
                  <p:pic>
                    <p:nvPicPr>
                      <p:cNvPr id="5" name="Objeto 4"/>
                      <p:cNvPicPr/>
                      <p:nvPr/>
                    </p:nvPicPr>
                    <p:blipFill>
                      <a:blip r:embed="rId4"/>
                      <a:stretch>
                        <a:fillRect/>
                      </a:stretch>
                    </p:blipFill>
                    <p:spPr>
                      <a:xfrm>
                        <a:off x="3916363" y="3267075"/>
                        <a:ext cx="3206750" cy="622300"/>
                      </a:xfrm>
                      <a:prstGeom prst="rect">
                        <a:avLst/>
                      </a:prstGeom>
                      <a:ln w="38100">
                        <a:solidFill>
                          <a:srgbClr val="FF0000"/>
                        </a:solidFill>
                      </a:ln>
                    </p:spPr>
                  </p:pic>
                </p:oleObj>
              </mc:Fallback>
            </mc:AlternateContent>
          </a:graphicData>
        </a:graphic>
      </p:graphicFrame>
      <p:sp>
        <p:nvSpPr>
          <p:cNvPr id="7" name="Rectángulo 6"/>
          <p:cNvSpPr/>
          <p:nvPr/>
        </p:nvSpPr>
        <p:spPr>
          <a:xfrm>
            <a:off x="2695574" y="4042886"/>
            <a:ext cx="9096376" cy="1200329"/>
          </a:xfrm>
          <a:prstGeom prst="rect">
            <a:avLst/>
          </a:prstGeom>
        </p:spPr>
        <p:txBody>
          <a:bodyPr wrap="square">
            <a:spAutoFit/>
          </a:bodyPr>
          <a:lstStyle/>
          <a:p>
            <a:pPr algn="just"/>
            <a:r>
              <a:rPr lang="es-MX" dirty="0" smtClean="0"/>
              <a:t>Cabe señalar que </a:t>
            </a:r>
            <a:r>
              <a:rPr lang="es-MX" b="1" dirty="0" smtClean="0">
                <a:effectLst>
                  <a:outerShdw blurRad="38100" dist="38100" dir="2700000" algn="tl">
                    <a:srgbClr val="000000">
                      <a:alpha val="43137"/>
                    </a:srgbClr>
                  </a:outerShdw>
                </a:effectLst>
              </a:rPr>
              <a:t>este resultado fue el mismo</a:t>
            </a:r>
            <a:r>
              <a:rPr lang="es-MX" dirty="0" smtClean="0"/>
              <a:t> que se obtuvo al realizar el cálculo de la </a:t>
            </a:r>
            <a:r>
              <a:rPr lang="es-MX" dirty="0"/>
              <a:t>deformación que sufriría el resorte cuando se le hubiese aplicado una fuerza de 3.5 </a:t>
            </a:r>
            <a:r>
              <a:rPr lang="es-MX" dirty="0" err="1"/>
              <a:t>kN</a:t>
            </a:r>
            <a:r>
              <a:rPr lang="es-MX" dirty="0"/>
              <a:t>, </a:t>
            </a:r>
            <a:r>
              <a:rPr lang="es-MX" dirty="0" smtClean="0"/>
              <a:t>realizando la substitución del </a:t>
            </a:r>
            <a:r>
              <a:rPr lang="es-MX" b="1" dirty="0" smtClean="0"/>
              <a:t>valor </a:t>
            </a:r>
            <a:r>
              <a:rPr lang="es-MX" b="1" dirty="0"/>
              <a:t>de x = 3.5 </a:t>
            </a:r>
            <a:r>
              <a:rPr lang="es-MX" b="1" dirty="0" smtClean="0"/>
              <a:t>en el </a:t>
            </a:r>
            <a:r>
              <a:rPr lang="es-MX" b="1" dirty="0"/>
              <a:t>polinomio de </a:t>
            </a:r>
            <a:r>
              <a:rPr lang="es-MX" b="1" dirty="0" smtClean="0"/>
              <a:t>las diferencias divididas de Newton de grado 3</a:t>
            </a:r>
            <a:r>
              <a:rPr lang="es-MX" dirty="0" smtClean="0"/>
              <a:t>.</a:t>
            </a:r>
            <a:endParaRPr lang="es-MX" dirty="0"/>
          </a:p>
        </p:txBody>
      </p:sp>
    </p:spTree>
    <p:extLst>
      <p:ext uri="{BB962C8B-B14F-4D97-AF65-F5344CB8AC3E}">
        <p14:creationId xmlns:p14="http://schemas.microsoft.com/office/powerpoint/2010/main" val="3930959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6. GUIÓN EXPLICATIVO</a:t>
            </a:r>
            <a:endParaRPr lang="es-MX" dirty="0"/>
          </a:p>
        </p:txBody>
      </p:sp>
      <p:sp>
        <p:nvSpPr>
          <p:cNvPr id="3" name="Marcador de contenido 2"/>
          <p:cNvSpPr>
            <a:spLocks noGrp="1"/>
          </p:cNvSpPr>
          <p:nvPr>
            <p:ph idx="1"/>
          </p:nvPr>
        </p:nvSpPr>
        <p:spPr>
          <a:xfrm>
            <a:off x="2496087" y="2124075"/>
            <a:ext cx="8915400" cy="3777622"/>
          </a:xfrm>
        </p:spPr>
        <p:txBody>
          <a:bodyPr>
            <a:normAutofit/>
          </a:bodyPr>
          <a:lstStyle/>
          <a:p>
            <a:pPr algn="just"/>
            <a:r>
              <a:rPr lang="es-MX" sz="2000" dirty="0" smtClean="0"/>
              <a:t>Debido al  nivel de ubicación de la UA, el estudiante ya posee la mayor parte de los </a:t>
            </a:r>
            <a:r>
              <a:rPr lang="es-MX" sz="2000" dirty="0"/>
              <a:t>conocimientos </a:t>
            </a:r>
            <a:r>
              <a:rPr lang="es-MX" sz="2000" dirty="0" smtClean="0"/>
              <a:t>de las matemáticas básicas, tales como: Cálculo Diferencial e Integral, Geometría Analítica, Cálculo Vectorial, Análisis Vectorial y Ecuaciones Diferenciales; él tendrá la capacidad de comprender las variaciones que suceden en fenómenos de la vida real, debido a cambios o alteraciones de estos. </a:t>
            </a:r>
          </a:p>
          <a:p>
            <a:pPr marL="0" indent="0" algn="just">
              <a:buNone/>
            </a:pPr>
            <a:endParaRPr lang="es-MX" dirty="0"/>
          </a:p>
          <a:p>
            <a:pPr algn="just"/>
            <a:r>
              <a:rPr lang="es-MX" sz="2000" dirty="0" smtClean="0"/>
              <a:t>Hay diversas aplicaciones de métodos numéricos en la ingeniería mecánica, pues depende de la temática.</a:t>
            </a:r>
          </a:p>
        </p:txBody>
      </p:sp>
    </p:spTree>
    <p:extLst>
      <p:ext uri="{BB962C8B-B14F-4D97-AF65-F5344CB8AC3E}">
        <p14:creationId xmlns:p14="http://schemas.microsoft.com/office/powerpoint/2010/main" val="143975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6. GUIÓN EXPLICATIVO</a:t>
            </a:r>
            <a:endParaRPr lang="es-MX" dirty="0"/>
          </a:p>
        </p:txBody>
      </p:sp>
      <p:sp>
        <p:nvSpPr>
          <p:cNvPr id="3" name="Marcador de contenido 2"/>
          <p:cNvSpPr>
            <a:spLocks noGrp="1"/>
          </p:cNvSpPr>
          <p:nvPr>
            <p:ph idx="1"/>
          </p:nvPr>
        </p:nvSpPr>
        <p:spPr>
          <a:xfrm>
            <a:off x="2496087" y="2124075"/>
            <a:ext cx="8915400" cy="3777622"/>
          </a:xfrm>
        </p:spPr>
        <p:txBody>
          <a:bodyPr>
            <a:normAutofit lnSpcReduction="10000"/>
          </a:bodyPr>
          <a:lstStyle/>
          <a:p>
            <a:pPr algn="just"/>
            <a:r>
              <a:rPr lang="es-MX" sz="2000" dirty="0" smtClean="0"/>
              <a:t>Una aplicación práctica que se presenta en la ingeniería mecánica, es como el que se trató aquí; es decir, en un experimento se recabaron datos acerca del comportamiento de la deformación que sufrió un resorte cuando se le aplicó ciertas magnitudes de fuerza y se era necesario saber cuál habría sido la deformación del resorte, en magnitudes de fuerza que realmente no se aplicaron, pero que se intuye que dicho resorte habría sufrido una deformación.</a:t>
            </a:r>
          </a:p>
          <a:p>
            <a:pPr marL="0" indent="0" algn="just">
              <a:buNone/>
            </a:pPr>
            <a:endParaRPr lang="es-MX" dirty="0" smtClean="0"/>
          </a:p>
          <a:p>
            <a:pPr algn="just"/>
            <a:r>
              <a:rPr lang="es-MX" sz="2000" dirty="0" smtClean="0"/>
              <a:t>Una respuesta a la idea anterior, fue precisamente como ya se respondió, haciendo uso de la temática que fue objeto de esta presentación – </a:t>
            </a:r>
            <a:r>
              <a:rPr lang="es-MX" sz="2000" b="1" dirty="0" smtClean="0">
                <a:effectLst>
                  <a:outerShdw blurRad="38100" dist="38100" dir="2700000" algn="tl">
                    <a:srgbClr val="000000">
                      <a:alpha val="43137"/>
                    </a:srgbClr>
                  </a:outerShdw>
                </a:effectLst>
              </a:rPr>
              <a:t>El Método de Neville </a:t>
            </a:r>
            <a:r>
              <a:rPr lang="es-MX" sz="2000" dirty="0" smtClean="0"/>
              <a:t>–.</a:t>
            </a:r>
          </a:p>
        </p:txBody>
      </p:sp>
    </p:spTree>
    <p:extLst>
      <p:ext uri="{BB962C8B-B14F-4D97-AF65-F5344CB8AC3E}">
        <p14:creationId xmlns:p14="http://schemas.microsoft.com/office/powerpoint/2010/main" val="334533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effectLst>
                  <a:outerShdw blurRad="38100" dist="38100" dir="2700000" algn="tl">
                    <a:srgbClr val="000000">
                      <a:alpha val="43137"/>
                    </a:srgbClr>
                  </a:outerShdw>
                </a:effectLst>
              </a:rPr>
              <a:t>7. </a:t>
            </a:r>
            <a:r>
              <a:rPr lang="es-MX" b="1" dirty="0">
                <a:solidFill>
                  <a:srgbClr val="0070C0"/>
                </a:solidFill>
                <a:effectLst>
                  <a:outerShdw blurRad="38100" dist="38100" dir="2700000" algn="tl">
                    <a:srgbClr val="000000">
                      <a:alpha val="43137"/>
                    </a:srgbClr>
                  </a:outerShdw>
                </a:effectLst>
              </a:rPr>
              <a:t>CONCLUSIONES IMPORTANTES</a:t>
            </a:r>
            <a:endParaRPr lang="es-MX" dirty="0"/>
          </a:p>
        </p:txBody>
      </p:sp>
      <p:sp>
        <p:nvSpPr>
          <p:cNvPr id="3" name="Marcador de contenido 2"/>
          <p:cNvSpPr>
            <a:spLocks noGrp="1"/>
          </p:cNvSpPr>
          <p:nvPr>
            <p:ph idx="1"/>
          </p:nvPr>
        </p:nvSpPr>
        <p:spPr>
          <a:xfrm>
            <a:off x="2579687" y="2133600"/>
            <a:ext cx="8915400" cy="3777622"/>
          </a:xfrm>
        </p:spPr>
        <p:txBody>
          <a:bodyPr>
            <a:normAutofit/>
          </a:bodyPr>
          <a:lstStyle/>
          <a:p>
            <a:pPr algn="just"/>
            <a:r>
              <a:rPr lang="es-MX" sz="2000" dirty="0"/>
              <a:t>La aplicación del método de </a:t>
            </a:r>
            <a:r>
              <a:rPr lang="es-MX" sz="2000" dirty="0" smtClean="0"/>
              <a:t>Neville, </a:t>
            </a:r>
            <a:r>
              <a:rPr lang="es-MX" sz="2000" dirty="0"/>
              <a:t>resultó muy fácil de aplicar.</a:t>
            </a:r>
          </a:p>
          <a:p>
            <a:pPr marL="0" indent="0" algn="just">
              <a:buNone/>
            </a:pPr>
            <a:endParaRPr lang="es-MX" sz="800" dirty="0"/>
          </a:p>
          <a:p>
            <a:pPr algn="just"/>
            <a:r>
              <a:rPr lang="es-MX" sz="2000" dirty="0"/>
              <a:t>Se </a:t>
            </a:r>
            <a:r>
              <a:rPr lang="es-MX" sz="2000" dirty="0" smtClean="0"/>
              <a:t>generó una matriz </a:t>
            </a:r>
            <a:r>
              <a:rPr lang="es-MX" sz="2000" dirty="0"/>
              <a:t>triangular </a:t>
            </a:r>
            <a:r>
              <a:rPr lang="es-MX" sz="2000" dirty="0" smtClean="0"/>
              <a:t>inferior para el valor de x = 3.5.</a:t>
            </a:r>
            <a:endParaRPr lang="es-MX" sz="2000" dirty="0"/>
          </a:p>
          <a:p>
            <a:pPr marL="0" indent="0" algn="just">
              <a:buNone/>
            </a:pPr>
            <a:endParaRPr lang="es-MX" sz="800" dirty="0"/>
          </a:p>
          <a:p>
            <a:pPr algn="just"/>
            <a:r>
              <a:rPr lang="es-MX" sz="2000" dirty="0"/>
              <a:t>Se obtuvieron tres </a:t>
            </a:r>
            <a:r>
              <a:rPr lang="es-MX" sz="2000" dirty="0" smtClean="0"/>
              <a:t>valores de </a:t>
            </a:r>
            <a:r>
              <a:rPr lang="es-MX" sz="2000" dirty="0"/>
              <a:t>interpolación </a:t>
            </a:r>
            <a:r>
              <a:rPr lang="es-MX" sz="2000" dirty="0" err="1" smtClean="0"/>
              <a:t>polinomial</a:t>
            </a:r>
            <a:r>
              <a:rPr lang="es-MX" sz="2000" dirty="0" smtClean="0"/>
              <a:t> (uno </a:t>
            </a:r>
            <a:r>
              <a:rPr lang="es-MX" sz="2000" dirty="0"/>
              <a:t>de grado 4 y dos de grado tres</a:t>
            </a:r>
            <a:r>
              <a:rPr lang="es-MX" sz="2000" dirty="0" smtClean="0"/>
              <a:t>), suponiendo la aplicación de una magnitud de fuerza de 3.5 </a:t>
            </a:r>
            <a:r>
              <a:rPr lang="es-MX" sz="2000" dirty="0" err="1" smtClean="0"/>
              <a:t>kN</a:t>
            </a:r>
            <a:r>
              <a:rPr lang="es-MX" sz="2000" dirty="0" smtClean="0"/>
              <a:t>.</a:t>
            </a:r>
            <a:endParaRPr lang="es-MX" sz="2000" dirty="0"/>
          </a:p>
          <a:p>
            <a:pPr marL="0" indent="0" algn="just">
              <a:buNone/>
            </a:pPr>
            <a:endParaRPr lang="es-MX" sz="800" dirty="0"/>
          </a:p>
          <a:p>
            <a:pPr algn="just"/>
            <a:r>
              <a:rPr lang="es-MX" sz="2000" dirty="0"/>
              <a:t>Con cada </a:t>
            </a:r>
            <a:r>
              <a:rPr lang="es-MX" sz="2000" dirty="0" smtClean="0"/>
              <a:t>interpolación </a:t>
            </a:r>
            <a:r>
              <a:rPr lang="es-MX" sz="2000" dirty="0" err="1" smtClean="0"/>
              <a:t>polinomial</a:t>
            </a:r>
            <a:r>
              <a:rPr lang="es-MX" sz="2000" dirty="0" smtClean="0"/>
              <a:t> </a:t>
            </a:r>
            <a:r>
              <a:rPr lang="es-MX" sz="2000" dirty="0"/>
              <a:t>fue posible hallar un valor aproximado de la deformación del </a:t>
            </a:r>
            <a:r>
              <a:rPr lang="es-MX" sz="2000" dirty="0" smtClean="0"/>
              <a:t>resorte. </a:t>
            </a:r>
            <a:endParaRPr lang="es-MX" sz="2000" dirty="0"/>
          </a:p>
        </p:txBody>
      </p:sp>
    </p:spTree>
    <p:extLst>
      <p:ext uri="{BB962C8B-B14F-4D97-AF65-F5344CB8AC3E}">
        <p14:creationId xmlns:p14="http://schemas.microsoft.com/office/powerpoint/2010/main" val="4195521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8</a:t>
            </a:r>
            <a:r>
              <a:rPr lang="es-MX" b="1" smtClean="0">
                <a:effectLst>
                  <a:outerShdw blurRad="38100" dist="38100" dir="2700000" algn="tl">
                    <a:srgbClr val="000000">
                      <a:alpha val="43137"/>
                    </a:srgbClr>
                  </a:outerShdw>
                </a:effectLst>
              </a:rPr>
              <a:t>. </a:t>
            </a:r>
            <a:r>
              <a:rPr lang="es-MX" b="1" dirty="0" smtClean="0">
                <a:effectLst>
                  <a:outerShdw blurRad="38100" dist="38100" dir="2700000" algn="tl">
                    <a:srgbClr val="000000">
                      <a:alpha val="43137"/>
                    </a:srgbClr>
                  </a:outerShdw>
                </a:effectLst>
              </a:rPr>
              <a:t>Bibliografía</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8737" y="2133600"/>
            <a:ext cx="8915400" cy="3777622"/>
          </a:xfrm>
        </p:spPr>
        <p:txBody>
          <a:bodyPr/>
          <a:lstStyle/>
          <a:p>
            <a:pPr algn="just"/>
            <a:r>
              <a:rPr lang="es-MX" dirty="0" smtClean="0"/>
              <a:t>1. </a:t>
            </a:r>
            <a:r>
              <a:rPr lang="es-MX" dirty="0" err="1" smtClean="0"/>
              <a:t>Chapra</a:t>
            </a:r>
            <a:r>
              <a:rPr lang="es-MX" dirty="0" smtClean="0"/>
              <a:t> C. Steven, </a:t>
            </a:r>
            <a:r>
              <a:rPr lang="es-MX" dirty="0" err="1" smtClean="0"/>
              <a:t>Canale</a:t>
            </a:r>
            <a:r>
              <a:rPr lang="es-MX" dirty="0" smtClean="0"/>
              <a:t> P. Raymond, (2015), “</a:t>
            </a:r>
            <a:r>
              <a:rPr lang="es-MX" i="1" dirty="0" smtClean="0"/>
              <a:t>Métodos numéricos para ingenieros</a:t>
            </a:r>
            <a:r>
              <a:rPr lang="es-MX" dirty="0" smtClean="0"/>
              <a:t>”, 7° Edición, Mc-Graw-Hill, México.</a:t>
            </a:r>
          </a:p>
          <a:p>
            <a:pPr algn="just"/>
            <a:r>
              <a:rPr lang="es-MX" dirty="0" smtClean="0"/>
              <a:t>2. </a:t>
            </a:r>
            <a:r>
              <a:rPr lang="es-MX" dirty="0" err="1" smtClean="0"/>
              <a:t>Burden</a:t>
            </a:r>
            <a:r>
              <a:rPr lang="es-MX" dirty="0" smtClean="0"/>
              <a:t> L. Richard, </a:t>
            </a:r>
            <a:r>
              <a:rPr lang="es-MX" dirty="0" err="1" smtClean="0"/>
              <a:t>Faires</a:t>
            </a:r>
            <a:r>
              <a:rPr lang="es-MX" dirty="0" smtClean="0"/>
              <a:t> J. Douglas, </a:t>
            </a:r>
            <a:r>
              <a:rPr lang="es-MX" dirty="0" err="1" smtClean="0"/>
              <a:t>Burde</a:t>
            </a:r>
            <a:r>
              <a:rPr lang="es-MX" dirty="0" smtClean="0"/>
              <a:t> M. Annette, (2017), “</a:t>
            </a:r>
            <a:r>
              <a:rPr lang="es-MX" i="1" dirty="0" smtClean="0"/>
              <a:t>Análisis numérico</a:t>
            </a:r>
            <a:r>
              <a:rPr lang="es-MX" dirty="0" smtClean="0"/>
              <a:t>”, 10° Edición, </a:t>
            </a:r>
            <a:r>
              <a:rPr lang="es-MX" dirty="0" err="1" smtClean="0"/>
              <a:t>Cengage</a:t>
            </a:r>
            <a:r>
              <a:rPr lang="es-MX" dirty="0" smtClean="0"/>
              <a:t> </a:t>
            </a:r>
            <a:r>
              <a:rPr lang="es-MX" dirty="0" err="1" smtClean="0"/>
              <a:t>Learning</a:t>
            </a:r>
            <a:r>
              <a:rPr lang="es-MX" dirty="0" smtClean="0"/>
              <a:t>, México.</a:t>
            </a:r>
          </a:p>
          <a:p>
            <a:pPr algn="just"/>
            <a:r>
              <a:rPr lang="es-MX" dirty="0" smtClean="0"/>
              <a:t>3. </a:t>
            </a:r>
            <a:r>
              <a:rPr lang="es-MX" dirty="0" err="1"/>
              <a:t>Cheney</a:t>
            </a:r>
            <a:r>
              <a:rPr lang="es-MX" dirty="0"/>
              <a:t> W, </a:t>
            </a:r>
            <a:r>
              <a:rPr lang="es-MX" dirty="0" err="1"/>
              <a:t>Kincaid</a:t>
            </a:r>
            <a:r>
              <a:rPr lang="es-MX" dirty="0"/>
              <a:t> D., (2011). Métodos numéricos y computación”, 6° Edición, </a:t>
            </a:r>
            <a:r>
              <a:rPr lang="es-MX" dirty="0" err="1"/>
              <a:t>Cengage</a:t>
            </a:r>
            <a:r>
              <a:rPr lang="es-MX" dirty="0"/>
              <a:t> </a:t>
            </a:r>
            <a:r>
              <a:rPr lang="es-MX" dirty="0" err="1"/>
              <a:t>Learning</a:t>
            </a:r>
            <a:r>
              <a:rPr lang="es-MX" dirty="0"/>
              <a:t>, México.</a:t>
            </a:r>
          </a:p>
          <a:p>
            <a:pPr algn="just"/>
            <a:r>
              <a:rPr lang="es-MX" dirty="0" smtClean="0"/>
              <a:t>4. </a:t>
            </a:r>
            <a:r>
              <a:rPr lang="es-MX" sz="1200" dirty="0" smtClean="0">
                <a:hlinkClick r:id="rId2"/>
              </a:rPr>
              <a:t>https</a:t>
            </a:r>
            <a:r>
              <a:rPr lang="es-MX" sz="1200" dirty="0">
                <a:hlinkClick r:id="rId2"/>
              </a:rPr>
              <a:t>://www.google.com.mx/search?q=sistema+masa-resorte&amp;tbm=isch&amp;source=iu&amp;ictx=1&amp;fir=aJp-I3A42g69jM%253A%252CZlmzfUGoqMo9RM%252C_&amp;vet=1&amp;usg=AI4_-kTo8Q1wFRwiPu1-tsrklDbX-mxFIw&amp;sa=X&amp;ved=2ahUKEwiU7pLykPTkAhUCP60KHcOtALAQ9QEwD3oECAMQBg#imgrc=_&amp;vet=1</a:t>
            </a:r>
            <a:endParaRPr lang="es-MX" sz="1200" dirty="0"/>
          </a:p>
        </p:txBody>
      </p:sp>
    </p:spTree>
    <p:extLst>
      <p:ext uri="{BB962C8B-B14F-4D97-AF65-F5344CB8AC3E}">
        <p14:creationId xmlns:p14="http://schemas.microsoft.com/office/powerpoint/2010/main" val="34028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1. JUSTIFICACIÓN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8737" y="2133600"/>
            <a:ext cx="8915400" cy="3777622"/>
          </a:xfrm>
        </p:spPr>
        <p:txBody>
          <a:bodyPr>
            <a:normAutofit fontScale="92500"/>
          </a:bodyPr>
          <a:lstStyle/>
          <a:p>
            <a:pPr algn="just">
              <a:defRPr/>
            </a:pPr>
            <a:r>
              <a:rPr lang="es-MX" sz="2000" dirty="0" smtClean="0"/>
              <a:t>La UA, </a:t>
            </a:r>
            <a:r>
              <a:rPr lang="es-MX" sz="2000" dirty="0"/>
              <a:t>está clasificada en 5 unidades de competencia: (1) </a:t>
            </a:r>
            <a:r>
              <a:rPr lang="es-MX" sz="2000" dirty="0" smtClean="0"/>
              <a:t>Análisis </a:t>
            </a:r>
            <a:r>
              <a:rPr lang="es-MX" sz="2000" dirty="0"/>
              <a:t>de error y ecuaciones no lineales, (2) Álgebra lineal, (3) </a:t>
            </a:r>
            <a:r>
              <a:rPr lang="es-MX" sz="2000" dirty="0" smtClean="0"/>
              <a:t>Interpolación y ajuste </a:t>
            </a:r>
            <a:r>
              <a:rPr lang="es-MX" sz="2000" dirty="0"/>
              <a:t>de curvas, (4) Cálculo </a:t>
            </a:r>
            <a:r>
              <a:rPr lang="es-MX" sz="2000" dirty="0" smtClean="0"/>
              <a:t>numérico, (</a:t>
            </a:r>
            <a:r>
              <a:rPr lang="es-MX" sz="2000" dirty="0"/>
              <a:t>5) </a:t>
            </a:r>
            <a:r>
              <a:rPr lang="es-MX" sz="2000" dirty="0" smtClean="0"/>
              <a:t>Solución de sistemas </a:t>
            </a:r>
            <a:r>
              <a:rPr lang="es-MX" sz="2000" dirty="0" smtClean="0"/>
              <a:t>de ecuaciones no lineales y (6) </a:t>
            </a:r>
            <a:r>
              <a:rPr lang="es-MX" sz="2000" dirty="0" smtClean="0"/>
              <a:t>Ecuaciones </a:t>
            </a:r>
            <a:r>
              <a:rPr lang="es-MX" sz="2000" dirty="0"/>
              <a:t>diferenciales ordinarias. </a:t>
            </a:r>
            <a:endParaRPr lang="es-MX" sz="2000" dirty="0" smtClean="0"/>
          </a:p>
          <a:p>
            <a:pPr marL="0" indent="0" algn="just">
              <a:buNone/>
              <a:defRPr/>
            </a:pPr>
            <a:endParaRPr lang="es-MX" dirty="0"/>
          </a:p>
          <a:p>
            <a:pPr algn="just">
              <a:defRPr/>
            </a:pPr>
            <a:r>
              <a:rPr lang="es-MX" sz="2000" dirty="0" smtClean="0"/>
              <a:t>La temática que desarrolla en este material didáctico, está ubicada en la unidad de competencia 3, y concretamente en el tema de </a:t>
            </a:r>
            <a:r>
              <a:rPr lang="es-MX" sz="2000" b="1" dirty="0" smtClean="0">
                <a:effectLst>
                  <a:outerShdw blurRad="38100" dist="38100" dir="2700000" algn="tl">
                    <a:srgbClr val="000000">
                      <a:alpha val="43137"/>
                    </a:srgbClr>
                  </a:outerShdw>
                </a:effectLst>
              </a:rPr>
              <a:t>INTERPOLACIÓN</a:t>
            </a:r>
            <a:r>
              <a:rPr lang="es-MX" sz="2000" dirty="0" smtClean="0"/>
              <a:t>.</a:t>
            </a:r>
          </a:p>
          <a:p>
            <a:pPr marL="0" indent="0" algn="just">
              <a:buNone/>
              <a:defRPr/>
            </a:pPr>
            <a:endParaRPr lang="es-MX" dirty="0" smtClean="0"/>
          </a:p>
          <a:p>
            <a:pPr algn="just">
              <a:defRPr/>
            </a:pPr>
            <a:r>
              <a:rPr lang="es-MX" sz="2000" dirty="0" smtClean="0"/>
              <a:t>A </a:t>
            </a:r>
            <a:r>
              <a:rPr lang="es-MX" sz="2000" dirty="0"/>
              <a:t>continuación se presenta un diagrama que incluye las unidades de competencia antes mencionadas</a:t>
            </a:r>
            <a:r>
              <a:rPr lang="es-MX" sz="2000" dirty="0" smtClean="0"/>
              <a:t>.</a:t>
            </a:r>
            <a:endParaRPr lang="es-MX" sz="2000" dirty="0"/>
          </a:p>
        </p:txBody>
      </p:sp>
    </p:spTree>
    <p:extLst>
      <p:ext uri="{BB962C8B-B14F-4D97-AF65-F5344CB8AC3E}">
        <p14:creationId xmlns:p14="http://schemas.microsoft.com/office/powerpoint/2010/main" val="357957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p:cNvSpPr/>
          <p:nvPr/>
        </p:nvSpPr>
        <p:spPr>
          <a:xfrm>
            <a:off x="5019675" y="2812824"/>
            <a:ext cx="2881313" cy="122396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600" b="1" dirty="0">
                <a:effectLst>
                  <a:outerShdw blurRad="38100" dist="38100" dir="2700000" algn="tl">
                    <a:srgbClr val="000000">
                      <a:alpha val="43137"/>
                    </a:srgbClr>
                  </a:outerShdw>
                </a:effectLst>
              </a:rPr>
              <a:t>MÉTODOS NUMÉRICOS</a:t>
            </a:r>
          </a:p>
        </p:txBody>
      </p:sp>
      <p:sp>
        <p:nvSpPr>
          <p:cNvPr id="20" name="Rectángulo 19"/>
          <p:cNvSpPr/>
          <p:nvPr/>
        </p:nvSpPr>
        <p:spPr>
          <a:xfrm>
            <a:off x="2355850" y="1299936"/>
            <a:ext cx="2117725"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1: Análisis de error y ecuaciones no lineales</a:t>
            </a:r>
          </a:p>
        </p:txBody>
      </p:sp>
      <p:sp>
        <p:nvSpPr>
          <p:cNvPr id="21" name="Rectángulo 20"/>
          <p:cNvSpPr/>
          <p:nvPr/>
        </p:nvSpPr>
        <p:spPr>
          <a:xfrm>
            <a:off x="5349875" y="1299936"/>
            <a:ext cx="2117725"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2: Álgebra </a:t>
            </a:r>
            <a:r>
              <a:rPr lang="es-MX" sz="1200" b="1" dirty="0" smtClean="0">
                <a:effectLst>
                  <a:outerShdw blurRad="38100" dist="38100" dir="2700000" algn="tl">
                    <a:srgbClr val="000000">
                      <a:alpha val="43137"/>
                    </a:srgbClr>
                  </a:outerShdw>
                </a:effectLst>
              </a:rPr>
              <a:t>lineal</a:t>
            </a:r>
            <a:endParaRPr lang="es-MX" sz="1200" b="1" dirty="0">
              <a:effectLst>
                <a:outerShdw blurRad="38100" dist="38100" dir="2700000" algn="tl">
                  <a:srgbClr val="000000">
                    <a:alpha val="43137"/>
                  </a:srgbClr>
                </a:outerShdw>
              </a:effectLst>
            </a:endParaRPr>
          </a:p>
        </p:txBody>
      </p:sp>
      <p:sp>
        <p:nvSpPr>
          <p:cNvPr id="22" name="Rectángulo 21"/>
          <p:cNvSpPr/>
          <p:nvPr/>
        </p:nvSpPr>
        <p:spPr>
          <a:xfrm>
            <a:off x="8094663" y="1299936"/>
            <a:ext cx="2117725" cy="72072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3: Interpolación y ajuste de curvas</a:t>
            </a:r>
          </a:p>
        </p:txBody>
      </p:sp>
      <p:sp>
        <p:nvSpPr>
          <p:cNvPr id="23" name="Rectángulo 22"/>
          <p:cNvSpPr/>
          <p:nvPr/>
        </p:nvSpPr>
        <p:spPr>
          <a:xfrm>
            <a:off x="2355850" y="4684486"/>
            <a:ext cx="2117725"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4: Cálculo numérico</a:t>
            </a:r>
          </a:p>
        </p:txBody>
      </p:sp>
      <p:sp>
        <p:nvSpPr>
          <p:cNvPr id="24" name="Rectángulo 23"/>
          <p:cNvSpPr/>
          <p:nvPr/>
        </p:nvSpPr>
        <p:spPr>
          <a:xfrm>
            <a:off x="5421313" y="4684486"/>
            <a:ext cx="2119312"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5: Solución de ecuaciones no lineales</a:t>
            </a:r>
          </a:p>
        </p:txBody>
      </p:sp>
      <p:sp>
        <p:nvSpPr>
          <p:cNvPr id="25" name="Rectángulo 24"/>
          <p:cNvSpPr/>
          <p:nvPr/>
        </p:nvSpPr>
        <p:spPr>
          <a:xfrm>
            <a:off x="8086725" y="4684486"/>
            <a:ext cx="2117725"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6: Ecuaciones diferenciales ordinarias</a:t>
            </a:r>
          </a:p>
        </p:txBody>
      </p:sp>
      <p:cxnSp>
        <p:nvCxnSpPr>
          <p:cNvPr id="26" name="Conector recto 25"/>
          <p:cNvCxnSpPr>
            <a:stCxn id="20" idx="2"/>
          </p:cNvCxnSpPr>
          <p:nvPr/>
        </p:nvCxnSpPr>
        <p:spPr>
          <a:xfrm>
            <a:off x="3414713" y="2020661"/>
            <a:ext cx="20637" cy="1368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p:cNvCxnSpPr>
            <a:endCxn id="19" idx="1"/>
          </p:cNvCxnSpPr>
          <p:nvPr/>
        </p:nvCxnSpPr>
        <p:spPr>
          <a:xfrm>
            <a:off x="3435350" y="3389086"/>
            <a:ext cx="1584325" cy="365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ector recto 27"/>
          <p:cNvCxnSpPr>
            <a:stCxn id="21" idx="2"/>
            <a:endCxn id="19" idx="0"/>
          </p:cNvCxnSpPr>
          <p:nvPr/>
        </p:nvCxnSpPr>
        <p:spPr>
          <a:xfrm>
            <a:off x="6408738" y="2020661"/>
            <a:ext cx="50800" cy="792163"/>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a:xfrm flipV="1">
            <a:off x="7900988" y="3460524"/>
            <a:ext cx="14176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a:off x="9297988" y="2055586"/>
            <a:ext cx="20637" cy="1368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ector recto 30"/>
          <p:cNvCxnSpPr>
            <a:endCxn id="23" idx="0"/>
          </p:cNvCxnSpPr>
          <p:nvPr/>
        </p:nvCxnSpPr>
        <p:spPr>
          <a:xfrm flipH="1">
            <a:off x="3414713" y="3389086"/>
            <a:ext cx="20637" cy="129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ector recto 31"/>
          <p:cNvCxnSpPr>
            <a:stCxn id="19" idx="2"/>
            <a:endCxn id="24" idx="0"/>
          </p:cNvCxnSpPr>
          <p:nvPr/>
        </p:nvCxnSpPr>
        <p:spPr>
          <a:xfrm>
            <a:off x="6459538" y="4036786"/>
            <a:ext cx="22225"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a:xfrm>
            <a:off x="9297988" y="3460524"/>
            <a:ext cx="20637" cy="1223962"/>
          </a:xfrm>
          <a:prstGeom prst="line">
            <a:avLst/>
          </a:prstGeom>
        </p:spPr>
        <p:style>
          <a:lnRef idx="1">
            <a:schemeClr val="accent1"/>
          </a:lnRef>
          <a:fillRef idx="0">
            <a:schemeClr val="accent1"/>
          </a:fillRef>
          <a:effectRef idx="0">
            <a:schemeClr val="accent1"/>
          </a:effectRef>
          <a:fontRef idx="minor">
            <a:schemeClr val="tx1"/>
          </a:fontRef>
        </p:style>
      </p:cxnSp>
      <p:sp>
        <p:nvSpPr>
          <p:cNvPr id="49" name="CuadroTexto 48"/>
          <p:cNvSpPr txBox="1"/>
          <p:nvPr/>
        </p:nvSpPr>
        <p:spPr>
          <a:xfrm>
            <a:off x="3638550" y="428625"/>
            <a:ext cx="6219825" cy="369332"/>
          </a:xfrm>
          <a:prstGeom prst="rect">
            <a:avLst/>
          </a:prstGeom>
          <a:noFill/>
        </p:spPr>
        <p:txBody>
          <a:bodyPr wrap="square" rtlCol="0">
            <a:spAutoFit/>
          </a:bodyPr>
          <a:lstStyle/>
          <a:p>
            <a:pPr algn="ctr"/>
            <a:r>
              <a:rPr lang="es-MX" b="1" dirty="0" smtClean="0"/>
              <a:t>UNIDADES DE COMPETENCIA DE LA UA</a:t>
            </a:r>
            <a:endParaRPr lang="es-MX" b="1" dirty="0"/>
          </a:p>
        </p:txBody>
      </p:sp>
    </p:spTree>
    <p:extLst>
      <p:ext uri="{BB962C8B-B14F-4D97-AF65-F5344CB8AC3E}">
        <p14:creationId xmlns:p14="http://schemas.microsoft.com/office/powerpoint/2010/main" val="74573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0"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par>
                                <p:cTn id="35" presetID="10"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0" presetClass="entr" presetSubtype="0" fill="hold"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par>
                                <p:cTn id="41" presetID="10"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par>
                                <p:cTn id="44" presetID="10" presetClass="entr" presetSubtype="0"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par>
                                <p:cTn id="47" presetID="10"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2</a:t>
            </a:r>
            <a:r>
              <a:rPr lang="es-MX" b="1" dirty="0" smtClean="0">
                <a:effectLst>
                  <a:outerShdw blurRad="38100" dist="38100" dir="2700000" algn="tl">
                    <a:srgbClr val="000000">
                      <a:alpha val="43137"/>
                    </a:srgbClr>
                  </a:outerShdw>
                </a:effectLst>
              </a:rPr>
              <a:t>. OBJETIVO</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normAutofit lnSpcReduction="10000"/>
          </a:bodyPr>
          <a:lstStyle/>
          <a:p>
            <a:pPr algn="just"/>
            <a:r>
              <a:rPr lang="es-MX" sz="3600" dirty="0" smtClean="0"/>
              <a:t>Calcular valores de interpolación de un conjunto de datos discretos que corresponden a funciones reales de variable real, con base en la teoría referente al cálculo numérico, en forma manual y con el apoyo de la hoja de cálculo.</a:t>
            </a:r>
            <a:endParaRPr lang="es-MX" sz="3600" dirty="0"/>
          </a:p>
        </p:txBody>
      </p:sp>
    </p:spTree>
    <p:extLst>
      <p:ext uri="{BB962C8B-B14F-4D97-AF65-F5344CB8AC3E}">
        <p14:creationId xmlns:p14="http://schemas.microsoft.com/office/powerpoint/2010/main" val="1197297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3</a:t>
            </a:r>
            <a:r>
              <a:rPr lang="es-MX" b="1" dirty="0" smtClean="0">
                <a:effectLst>
                  <a:outerShdw blurRad="38100" dist="38100" dir="2700000" algn="tl">
                    <a:srgbClr val="000000">
                      <a:alpha val="43137"/>
                    </a:srgbClr>
                  </a:outerShdw>
                </a:effectLst>
              </a:rPr>
              <a:t>. INTRODUCCIÓN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351087" y="1304925"/>
            <a:ext cx="8915400" cy="5410200"/>
          </a:xfrm>
        </p:spPr>
        <p:txBody>
          <a:bodyPr>
            <a:normAutofit/>
          </a:bodyPr>
          <a:lstStyle/>
          <a:p>
            <a:pPr algn="just"/>
            <a:r>
              <a:rPr lang="es-MX" dirty="0" smtClean="0"/>
              <a:t>De acuerdo con alguna definición basada en algún diccionario, interpolar significa, en hallar un dato dentro de un intervalo en el que se conocen los valores extremos. En las matemáticas aplicadas la interpolación es usada para estimar valores intermedios entre puntos asociados con datos. (</a:t>
            </a:r>
            <a:r>
              <a:rPr lang="es-MX" dirty="0" err="1" smtClean="0"/>
              <a:t>Chapra</a:t>
            </a:r>
            <a:r>
              <a:rPr lang="es-MX" dirty="0" smtClean="0"/>
              <a:t>, S. y </a:t>
            </a:r>
            <a:r>
              <a:rPr lang="es-MX" dirty="0" err="1" smtClean="0"/>
              <a:t>Canale</a:t>
            </a:r>
            <a:r>
              <a:rPr lang="es-MX" dirty="0" smtClean="0"/>
              <a:t>, R. 2015).</a:t>
            </a:r>
          </a:p>
          <a:p>
            <a:pPr algn="just"/>
            <a:endParaRPr lang="es-MX" dirty="0" smtClean="0"/>
          </a:p>
          <a:p>
            <a:r>
              <a:rPr lang="es-MX" dirty="0" smtClean="0"/>
              <a:t>La gráfica 1, 2 y 3; representan alguna idea de interpolación.</a:t>
            </a:r>
          </a:p>
          <a:p>
            <a:endParaRPr lang="es-MX" dirty="0"/>
          </a:p>
          <a:p>
            <a:endParaRPr lang="es-MX" dirty="0" smtClean="0"/>
          </a:p>
          <a:p>
            <a:endParaRPr lang="es-MX" dirty="0"/>
          </a:p>
          <a:p>
            <a:endParaRPr lang="es-MX" dirty="0" smtClean="0"/>
          </a:p>
          <a:p>
            <a:endParaRPr lang="es-MX" dirty="0"/>
          </a:p>
          <a:p>
            <a:r>
              <a:rPr lang="es-MX" dirty="0" smtClean="0"/>
              <a:t>          Gráfica 1.                            Gráfica 2.                       Gráfica 3.</a:t>
            </a:r>
          </a:p>
          <a:p>
            <a:pPr algn="just"/>
            <a:r>
              <a:rPr lang="es-MX" dirty="0" smtClean="0"/>
              <a:t>A continuación se explica con mejor precisión qué tipo de interpolación representa cada gráfica.</a:t>
            </a:r>
            <a:endParaRPr lang="es-MX" dirty="0"/>
          </a:p>
        </p:txBody>
      </p:sp>
      <p:sp>
        <p:nvSpPr>
          <p:cNvPr id="7" name="Line 6"/>
          <p:cNvSpPr>
            <a:spLocks noChangeShapeType="1"/>
          </p:cNvSpPr>
          <p:nvPr/>
        </p:nvSpPr>
        <p:spPr bwMode="auto">
          <a:xfrm>
            <a:off x="3027363" y="5651500"/>
            <a:ext cx="19431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8" name="Line 7"/>
          <p:cNvSpPr>
            <a:spLocks noChangeShapeType="1"/>
          </p:cNvSpPr>
          <p:nvPr/>
        </p:nvSpPr>
        <p:spPr bwMode="auto">
          <a:xfrm flipV="1">
            <a:off x="3027363" y="3706813"/>
            <a:ext cx="0" cy="19446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9" name="Oval 8"/>
          <p:cNvSpPr>
            <a:spLocks noChangeArrowheads="1"/>
          </p:cNvSpPr>
          <p:nvPr/>
        </p:nvSpPr>
        <p:spPr bwMode="auto">
          <a:xfrm>
            <a:off x="3549650" y="4906963"/>
            <a:ext cx="71438" cy="71437"/>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0" name="Oval 9"/>
          <p:cNvSpPr>
            <a:spLocks noChangeArrowheads="1"/>
          </p:cNvSpPr>
          <p:nvPr/>
        </p:nvSpPr>
        <p:spPr bwMode="auto">
          <a:xfrm>
            <a:off x="4570413" y="4264025"/>
            <a:ext cx="71437"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1" name="Line 10"/>
          <p:cNvSpPr>
            <a:spLocks noChangeShapeType="1"/>
          </p:cNvSpPr>
          <p:nvPr/>
        </p:nvSpPr>
        <p:spPr bwMode="auto">
          <a:xfrm flipV="1">
            <a:off x="3602038" y="4283075"/>
            <a:ext cx="1009650" cy="649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2" name="Line 11"/>
          <p:cNvSpPr>
            <a:spLocks noChangeShapeType="1"/>
          </p:cNvSpPr>
          <p:nvPr/>
        </p:nvSpPr>
        <p:spPr bwMode="auto">
          <a:xfrm>
            <a:off x="5692775" y="5651500"/>
            <a:ext cx="19431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 name="Line 12"/>
          <p:cNvSpPr>
            <a:spLocks noChangeShapeType="1"/>
          </p:cNvSpPr>
          <p:nvPr/>
        </p:nvSpPr>
        <p:spPr bwMode="auto">
          <a:xfrm flipV="1">
            <a:off x="5692775" y="3706813"/>
            <a:ext cx="0" cy="19446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4" name="Oval 13"/>
          <p:cNvSpPr>
            <a:spLocks noChangeArrowheads="1"/>
          </p:cNvSpPr>
          <p:nvPr/>
        </p:nvSpPr>
        <p:spPr bwMode="auto">
          <a:xfrm>
            <a:off x="6215063" y="4906963"/>
            <a:ext cx="71437" cy="71437"/>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5" name="Oval 14"/>
          <p:cNvSpPr>
            <a:spLocks noChangeArrowheads="1"/>
          </p:cNvSpPr>
          <p:nvPr/>
        </p:nvSpPr>
        <p:spPr bwMode="auto">
          <a:xfrm>
            <a:off x="7419975" y="4643438"/>
            <a:ext cx="71438" cy="71437"/>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6" name="Oval 16"/>
          <p:cNvSpPr>
            <a:spLocks noChangeArrowheads="1"/>
          </p:cNvSpPr>
          <p:nvPr/>
        </p:nvSpPr>
        <p:spPr bwMode="auto">
          <a:xfrm>
            <a:off x="6770688" y="4067175"/>
            <a:ext cx="71437"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7" name="Freeform 18"/>
          <p:cNvSpPr>
            <a:spLocks/>
          </p:cNvSpPr>
          <p:nvPr/>
        </p:nvSpPr>
        <p:spPr bwMode="auto">
          <a:xfrm>
            <a:off x="6267450" y="4078288"/>
            <a:ext cx="1212850" cy="854075"/>
          </a:xfrm>
          <a:custGeom>
            <a:avLst/>
            <a:gdLst>
              <a:gd name="T0" fmla="*/ 0 w 764"/>
              <a:gd name="T1" fmla="*/ 854075 h 538"/>
              <a:gd name="T2" fmla="*/ 177800 w 764"/>
              <a:gd name="T3" fmla="*/ 325437 h 538"/>
              <a:gd name="T4" fmla="*/ 501650 w 764"/>
              <a:gd name="T5" fmla="*/ 26987 h 538"/>
              <a:gd name="T6" fmla="*/ 889000 w 764"/>
              <a:gd name="T7" fmla="*/ 160337 h 538"/>
              <a:gd name="T8" fmla="*/ 1212850 w 764"/>
              <a:gd name="T9" fmla="*/ 617537 h 538"/>
              <a:gd name="T10" fmla="*/ 0 60000 65536"/>
              <a:gd name="T11" fmla="*/ 0 60000 65536"/>
              <a:gd name="T12" fmla="*/ 0 60000 65536"/>
              <a:gd name="T13" fmla="*/ 0 60000 65536"/>
              <a:gd name="T14" fmla="*/ 0 60000 65536"/>
              <a:gd name="T15" fmla="*/ 0 w 764"/>
              <a:gd name="T16" fmla="*/ 0 h 538"/>
              <a:gd name="T17" fmla="*/ 764 w 764"/>
              <a:gd name="T18" fmla="*/ 538 h 538"/>
            </a:gdLst>
            <a:ahLst/>
            <a:cxnLst>
              <a:cxn ang="T10">
                <a:pos x="T0" y="T1"/>
              </a:cxn>
              <a:cxn ang="T11">
                <a:pos x="T2" y="T3"/>
              </a:cxn>
              <a:cxn ang="T12">
                <a:pos x="T4" y="T5"/>
              </a:cxn>
              <a:cxn ang="T13">
                <a:pos x="T6" y="T7"/>
              </a:cxn>
              <a:cxn ang="T14">
                <a:pos x="T8" y="T9"/>
              </a:cxn>
            </a:cxnLst>
            <a:rect l="T15" t="T16" r="T17" b="T18"/>
            <a:pathLst>
              <a:path w="764" h="538">
                <a:moveTo>
                  <a:pt x="0" y="538"/>
                </a:moveTo>
                <a:cubicBezTo>
                  <a:pt x="19" y="482"/>
                  <a:pt x="59" y="292"/>
                  <a:pt x="112" y="205"/>
                </a:cubicBezTo>
                <a:cubicBezTo>
                  <a:pt x="165" y="118"/>
                  <a:pt x="241" y="34"/>
                  <a:pt x="316" y="17"/>
                </a:cubicBezTo>
                <a:cubicBezTo>
                  <a:pt x="391" y="0"/>
                  <a:pt x="485" y="39"/>
                  <a:pt x="560" y="101"/>
                </a:cubicBezTo>
                <a:cubicBezTo>
                  <a:pt x="635" y="163"/>
                  <a:pt x="722" y="329"/>
                  <a:pt x="764" y="389"/>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8" name="Line 19"/>
          <p:cNvSpPr>
            <a:spLocks noChangeShapeType="1"/>
          </p:cNvSpPr>
          <p:nvPr/>
        </p:nvSpPr>
        <p:spPr bwMode="auto">
          <a:xfrm>
            <a:off x="8429625" y="5651500"/>
            <a:ext cx="19431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9" name="Line 20"/>
          <p:cNvSpPr>
            <a:spLocks noChangeShapeType="1"/>
          </p:cNvSpPr>
          <p:nvPr/>
        </p:nvSpPr>
        <p:spPr bwMode="auto">
          <a:xfrm flipV="1">
            <a:off x="8429625" y="3706813"/>
            <a:ext cx="0" cy="19446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0" name="Oval 21"/>
          <p:cNvSpPr>
            <a:spLocks noChangeArrowheads="1"/>
          </p:cNvSpPr>
          <p:nvPr/>
        </p:nvSpPr>
        <p:spPr bwMode="auto">
          <a:xfrm>
            <a:off x="8951913" y="4906963"/>
            <a:ext cx="71437" cy="71437"/>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21" name="Oval 22"/>
          <p:cNvSpPr>
            <a:spLocks noChangeArrowheads="1"/>
          </p:cNvSpPr>
          <p:nvPr/>
        </p:nvSpPr>
        <p:spPr bwMode="auto">
          <a:xfrm>
            <a:off x="9867900" y="4572000"/>
            <a:ext cx="71438"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22" name="Oval 23"/>
          <p:cNvSpPr>
            <a:spLocks noChangeArrowheads="1"/>
          </p:cNvSpPr>
          <p:nvPr/>
        </p:nvSpPr>
        <p:spPr bwMode="auto">
          <a:xfrm>
            <a:off x="9220200" y="4140200"/>
            <a:ext cx="71438"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23" name="Freeform 24"/>
          <p:cNvSpPr>
            <a:spLocks/>
          </p:cNvSpPr>
          <p:nvPr/>
        </p:nvSpPr>
        <p:spPr bwMode="auto">
          <a:xfrm>
            <a:off x="9002713" y="3698875"/>
            <a:ext cx="1195387" cy="1222375"/>
          </a:xfrm>
          <a:custGeom>
            <a:avLst/>
            <a:gdLst>
              <a:gd name="T0" fmla="*/ 0 w 753"/>
              <a:gd name="T1" fmla="*/ 1222375 h 770"/>
              <a:gd name="T2" fmla="*/ 153987 w 753"/>
              <a:gd name="T3" fmla="*/ 571500 h 770"/>
              <a:gd name="T4" fmla="*/ 357187 w 753"/>
              <a:gd name="T5" fmla="*/ 488950 h 770"/>
              <a:gd name="T6" fmla="*/ 769937 w 753"/>
              <a:gd name="T7" fmla="*/ 869950 h 770"/>
              <a:gd name="T8" fmla="*/ 1036637 w 753"/>
              <a:gd name="T9" fmla="*/ 819150 h 770"/>
              <a:gd name="T10" fmla="*/ 1195387 w 753"/>
              <a:gd name="T11" fmla="*/ 0 h 770"/>
              <a:gd name="T12" fmla="*/ 0 60000 65536"/>
              <a:gd name="T13" fmla="*/ 0 60000 65536"/>
              <a:gd name="T14" fmla="*/ 0 60000 65536"/>
              <a:gd name="T15" fmla="*/ 0 60000 65536"/>
              <a:gd name="T16" fmla="*/ 0 60000 65536"/>
              <a:gd name="T17" fmla="*/ 0 60000 65536"/>
              <a:gd name="T18" fmla="*/ 0 w 753"/>
              <a:gd name="T19" fmla="*/ 0 h 770"/>
              <a:gd name="T20" fmla="*/ 753 w 753"/>
              <a:gd name="T21" fmla="*/ 770 h 770"/>
            </a:gdLst>
            <a:ahLst/>
            <a:cxnLst>
              <a:cxn ang="T12">
                <a:pos x="T0" y="T1"/>
              </a:cxn>
              <a:cxn ang="T13">
                <a:pos x="T2" y="T3"/>
              </a:cxn>
              <a:cxn ang="T14">
                <a:pos x="T4" y="T5"/>
              </a:cxn>
              <a:cxn ang="T15">
                <a:pos x="T6" y="T7"/>
              </a:cxn>
              <a:cxn ang="T16">
                <a:pos x="T8" y="T9"/>
              </a:cxn>
              <a:cxn ang="T17">
                <a:pos x="T10" y="T11"/>
              </a:cxn>
            </a:cxnLst>
            <a:rect l="T18" t="T19" r="T20" b="T21"/>
            <a:pathLst>
              <a:path w="753" h="770">
                <a:moveTo>
                  <a:pt x="0" y="770"/>
                </a:moveTo>
                <a:cubicBezTo>
                  <a:pt x="16" y="702"/>
                  <a:pt x="60" y="437"/>
                  <a:pt x="97" y="360"/>
                </a:cubicBezTo>
                <a:cubicBezTo>
                  <a:pt x="134" y="283"/>
                  <a:pt x="160" y="277"/>
                  <a:pt x="225" y="308"/>
                </a:cubicBezTo>
                <a:cubicBezTo>
                  <a:pt x="290" y="339"/>
                  <a:pt x="414" y="513"/>
                  <a:pt x="485" y="548"/>
                </a:cubicBezTo>
                <a:cubicBezTo>
                  <a:pt x="556" y="583"/>
                  <a:pt x="608" y="607"/>
                  <a:pt x="653" y="516"/>
                </a:cubicBezTo>
                <a:cubicBezTo>
                  <a:pt x="698" y="425"/>
                  <a:pt x="732" y="107"/>
                  <a:pt x="753" y="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24" name="Oval 25"/>
          <p:cNvSpPr>
            <a:spLocks noChangeArrowheads="1"/>
          </p:cNvSpPr>
          <p:nvPr/>
        </p:nvSpPr>
        <p:spPr bwMode="auto">
          <a:xfrm>
            <a:off x="10155238" y="3635375"/>
            <a:ext cx="71437"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Tree>
    <p:extLst>
      <p:ext uri="{BB962C8B-B14F-4D97-AF65-F5344CB8AC3E}">
        <p14:creationId xmlns:p14="http://schemas.microsoft.com/office/powerpoint/2010/main" val="1580344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Effect transition="in" filter="fade">
                                      <p:cBhvr>
                                        <p:cTn id="62" dur="500"/>
                                        <p:tgtEl>
                                          <p:spTgt spid="3">
                                            <p:txEl>
                                              <p:pRg st="8" end="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Effect transition="in" filter="fade">
                                      <p:cBhvr>
                                        <p:cTn id="6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3" grpId="0" animBg="1"/>
      <p:bldP spid="17" grpId="0" animBg="1"/>
      <p:bldP spid="18" grpId="0" animBg="1"/>
      <p:bldP spid="19"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Interpolación lineal o de primer orden</a:t>
            </a:r>
            <a:endParaRPr lang="es-MX" b="1" dirty="0">
              <a:effectLst>
                <a:outerShdw blurRad="38100" dist="38100" dir="2700000" algn="tl">
                  <a:srgbClr val="000000">
                    <a:alpha val="43137"/>
                  </a:srgbClr>
                </a:outerShdw>
              </a:effectLst>
            </a:endParaRPr>
          </a:p>
        </p:txBody>
      </p:sp>
      <p:pic>
        <p:nvPicPr>
          <p:cNvPr id="30" name="Imagen 29"/>
          <p:cNvPicPr>
            <a:picLocks noChangeAspect="1"/>
          </p:cNvPicPr>
          <p:nvPr/>
        </p:nvPicPr>
        <p:blipFill>
          <a:blip r:embed="rId3"/>
          <a:stretch>
            <a:fillRect/>
          </a:stretch>
        </p:blipFill>
        <p:spPr>
          <a:xfrm>
            <a:off x="3523905" y="2466708"/>
            <a:ext cx="4257000" cy="3962934"/>
          </a:xfrm>
          <a:prstGeom prst="rect">
            <a:avLst/>
          </a:prstGeom>
        </p:spPr>
      </p:pic>
      <p:sp>
        <p:nvSpPr>
          <p:cNvPr id="31" name="CuadroTexto 30"/>
          <p:cNvSpPr txBox="1"/>
          <p:nvPr/>
        </p:nvSpPr>
        <p:spPr>
          <a:xfrm>
            <a:off x="2133600" y="1524000"/>
            <a:ext cx="9744075" cy="923330"/>
          </a:xfrm>
          <a:prstGeom prst="rect">
            <a:avLst/>
          </a:prstGeom>
          <a:noFill/>
        </p:spPr>
        <p:txBody>
          <a:bodyPr wrap="square" rtlCol="0">
            <a:spAutoFit/>
          </a:bodyPr>
          <a:lstStyle/>
          <a:p>
            <a:pPr algn="just"/>
            <a:r>
              <a:rPr lang="es-MX" dirty="0" smtClean="0"/>
              <a:t>La gráfica 1 de abajo, proporciona la idea de realizar una interpolación lineal, es decir; para llevar a cabo esto se tienen dos pares ordenados conocidos, y se desea saber cuál sería el valor de “y”, dado el valor de x </a:t>
            </a:r>
            <a:r>
              <a:rPr lang="es-MX" dirty="0"/>
              <a:t>conocido entre los valores x0 y </a:t>
            </a:r>
            <a:r>
              <a:rPr lang="es-MX" dirty="0" smtClean="0"/>
              <a:t>x1.</a:t>
            </a:r>
            <a:endParaRPr lang="es-MX" dirty="0"/>
          </a:p>
        </p:txBody>
      </p:sp>
      <p:sp>
        <p:nvSpPr>
          <p:cNvPr id="32" name="CuadroTexto 31"/>
          <p:cNvSpPr txBox="1"/>
          <p:nvPr/>
        </p:nvSpPr>
        <p:spPr>
          <a:xfrm>
            <a:off x="3717199" y="6505575"/>
            <a:ext cx="3924300" cy="369332"/>
          </a:xfrm>
          <a:prstGeom prst="rect">
            <a:avLst/>
          </a:prstGeom>
          <a:noFill/>
        </p:spPr>
        <p:txBody>
          <a:bodyPr wrap="square" rtlCol="0">
            <a:spAutoFit/>
          </a:bodyPr>
          <a:lstStyle/>
          <a:p>
            <a:pPr algn="ctr"/>
            <a:r>
              <a:rPr lang="es-MX" b="1" dirty="0" smtClean="0"/>
              <a:t>Gráfica 1</a:t>
            </a:r>
            <a:r>
              <a:rPr lang="es-MX" dirty="0" smtClean="0"/>
              <a:t>. Interpolación lineal.</a:t>
            </a:r>
            <a:endParaRPr lang="es-MX" dirty="0"/>
          </a:p>
        </p:txBody>
      </p:sp>
      <p:sp>
        <p:nvSpPr>
          <p:cNvPr id="3" name="CuadroTexto 2"/>
          <p:cNvSpPr txBox="1"/>
          <p:nvPr/>
        </p:nvSpPr>
        <p:spPr>
          <a:xfrm>
            <a:off x="8299270" y="2638697"/>
            <a:ext cx="3056708" cy="923330"/>
          </a:xfrm>
          <a:prstGeom prst="rect">
            <a:avLst/>
          </a:prstGeom>
          <a:noFill/>
        </p:spPr>
        <p:txBody>
          <a:bodyPr wrap="square" rtlCol="0">
            <a:spAutoFit/>
          </a:bodyPr>
          <a:lstStyle/>
          <a:p>
            <a:pPr algn="just"/>
            <a:r>
              <a:rPr lang="es-MX" dirty="0" smtClean="0"/>
              <a:t>Una expresión de la interpolación lineal es de la forma: </a:t>
            </a:r>
            <a:endParaRPr lang="es-MX" dirty="0"/>
          </a:p>
        </p:txBody>
      </p:sp>
      <p:graphicFrame>
        <p:nvGraphicFramePr>
          <p:cNvPr id="7" name="Objeto 6"/>
          <p:cNvGraphicFramePr>
            <a:graphicFrameLocks noChangeAspect="1"/>
          </p:cNvGraphicFramePr>
          <p:nvPr>
            <p:extLst>
              <p:ext uri="{D42A27DB-BD31-4B8C-83A1-F6EECF244321}">
                <p14:modId xmlns:p14="http://schemas.microsoft.com/office/powerpoint/2010/main" val="1765383180"/>
              </p:ext>
            </p:extLst>
          </p:nvPr>
        </p:nvGraphicFramePr>
        <p:xfrm>
          <a:off x="8930685" y="3581150"/>
          <a:ext cx="1354138" cy="412129"/>
        </p:xfrm>
        <a:graphic>
          <a:graphicData uri="http://schemas.openxmlformats.org/presentationml/2006/ole">
            <mc:AlternateContent xmlns:mc="http://schemas.openxmlformats.org/markup-compatibility/2006">
              <mc:Choice xmlns:v="urn:schemas-microsoft-com:vml" Requires="v">
                <p:oleObj spid="_x0000_s1451" name="Equation" r:id="rId4" imgW="749160" imgH="228600" progId="Equation.DSMT4">
                  <p:embed/>
                </p:oleObj>
              </mc:Choice>
              <mc:Fallback>
                <p:oleObj name="Equation" r:id="rId4" imgW="749160" imgH="228600" progId="Equation.DSMT4">
                  <p:embed/>
                  <p:pic>
                    <p:nvPicPr>
                      <p:cNvPr id="3" name="Objeto 2"/>
                      <p:cNvPicPr/>
                      <p:nvPr/>
                    </p:nvPicPr>
                    <p:blipFill>
                      <a:blip r:embed="rId5"/>
                      <a:stretch>
                        <a:fillRect/>
                      </a:stretch>
                    </p:blipFill>
                    <p:spPr>
                      <a:xfrm>
                        <a:off x="8930685" y="3581150"/>
                        <a:ext cx="1354138" cy="412129"/>
                      </a:xfrm>
                      <a:prstGeom prst="rect">
                        <a:avLst/>
                      </a:prstGeom>
                    </p:spPr>
                  </p:pic>
                </p:oleObj>
              </mc:Fallback>
            </mc:AlternateContent>
          </a:graphicData>
        </a:graphic>
      </p:graphicFrame>
      <p:sp>
        <p:nvSpPr>
          <p:cNvPr id="4" name="CuadroTexto 3"/>
          <p:cNvSpPr txBox="1"/>
          <p:nvPr/>
        </p:nvSpPr>
        <p:spPr>
          <a:xfrm>
            <a:off x="8482149" y="3993279"/>
            <a:ext cx="2055222" cy="369332"/>
          </a:xfrm>
          <a:prstGeom prst="rect">
            <a:avLst/>
          </a:prstGeom>
          <a:noFill/>
        </p:spPr>
        <p:txBody>
          <a:bodyPr wrap="square" rtlCol="0">
            <a:spAutoFit/>
          </a:bodyPr>
          <a:lstStyle/>
          <a:p>
            <a:r>
              <a:rPr lang="es-MX" dirty="0" smtClean="0"/>
              <a:t>Donde:</a:t>
            </a:r>
          </a:p>
        </p:txBody>
      </p:sp>
      <p:graphicFrame>
        <p:nvGraphicFramePr>
          <p:cNvPr id="5" name="Objeto 4"/>
          <p:cNvGraphicFramePr>
            <a:graphicFrameLocks noChangeAspect="1"/>
          </p:cNvGraphicFramePr>
          <p:nvPr>
            <p:extLst>
              <p:ext uri="{D42A27DB-BD31-4B8C-83A1-F6EECF244321}">
                <p14:modId xmlns:p14="http://schemas.microsoft.com/office/powerpoint/2010/main" val="3805132694"/>
              </p:ext>
            </p:extLst>
          </p:nvPr>
        </p:nvGraphicFramePr>
        <p:xfrm>
          <a:off x="8308975" y="4362450"/>
          <a:ext cx="3409950" cy="447675"/>
        </p:xfrm>
        <a:graphic>
          <a:graphicData uri="http://schemas.openxmlformats.org/presentationml/2006/ole">
            <mc:AlternateContent xmlns:mc="http://schemas.openxmlformats.org/markup-compatibility/2006">
              <mc:Choice xmlns:v="urn:schemas-microsoft-com:vml" Requires="v">
                <p:oleObj spid="_x0000_s1452" name="Equation" r:id="rId6" imgW="2120760" imgH="228600" progId="Equation.DSMT4">
                  <p:embed/>
                </p:oleObj>
              </mc:Choice>
              <mc:Fallback>
                <p:oleObj name="Equation" r:id="rId6" imgW="2120760" imgH="228600" progId="Equation.DSMT4">
                  <p:embed/>
                  <p:pic>
                    <p:nvPicPr>
                      <p:cNvPr id="0" name=""/>
                      <p:cNvPicPr/>
                      <p:nvPr/>
                    </p:nvPicPr>
                    <p:blipFill>
                      <a:blip r:embed="rId7"/>
                      <a:stretch>
                        <a:fillRect/>
                      </a:stretch>
                    </p:blipFill>
                    <p:spPr>
                      <a:xfrm>
                        <a:off x="8308975" y="4362450"/>
                        <a:ext cx="3409950" cy="447675"/>
                      </a:xfrm>
                      <a:prstGeom prst="rect">
                        <a:avLst/>
                      </a:prstGeom>
                    </p:spPr>
                  </p:pic>
                </p:oleObj>
              </mc:Fallback>
            </mc:AlternateContent>
          </a:graphicData>
        </a:graphic>
      </p:graphicFrame>
    </p:spTree>
    <p:extLst>
      <p:ext uri="{BB962C8B-B14F-4D97-AF65-F5344CB8AC3E}">
        <p14:creationId xmlns:p14="http://schemas.microsoft.com/office/powerpoint/2010/main" val="2132076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fade">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xEl>
                                              <p:pRg st="0" end="0"/>
                                            </p:txEl>
                                          </p:spTgt>
                                        </p:tgtEl>
                                        <p:attrNameLst>
                                          <p:attrName>style.visibility</p:attrName>
                                        </p:attrNameLst>
                                      </p:cBhvr>
                                      <p:to>
                                        <p:strVal val="visible"/>
                                      </p:to>
                                    </p:set>
                                    <p:animEffect transition="in" filter="fade">
                                      <p:cBhvr>
                                        <p:cTn id="17" dur="500"/>
                                        <p:tgtEl>
                                          <p:spTgt spid="3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Effect transition="in" filter="fade">
                                      <p:cBhvr>
                                        <p:cTn id="32" dur="500"/>
                                        <p:tgtEl>
                                          <p:spTgt spid="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Interpolación cuadrática o de segundo orden</a:t>
            </a:r>
            <a:endParaRPr lang="es-MX" b="1" dirty="0">
              <a:effectLst>
                <a:outerShdw blurRad="38100" dist="38100" dir="2700000" algn="tl">
                  <a:srgbClr val="000000">
                    <a:alpha val="43137"/>
                  </a:srgbClr>
                </a:outerShdw>
              </a:effectLst>
            </a:endParaRPr>
          </a:p>
        </p:txBody>
      </p:sp>
      <p:pic>
        <p:nvPicPr>
          <p:cNvPr id="4" name="Imagen 3"/>
          <p:cNvPicPr>
            <a:picLocks noChangeAspect="1"/>
          </p:cNvPicPr>
          <p:nvPr/>
        </p:nvPicPr>
        <p:blipFill>
          <a:blip r:embed="rId3"/>
          <a:stretch>
            <a:fillRect/>
          </a:stretch>
        </p:blipFill>
        <p:spPr>
          <a:xfrm>
            <a:off x="3343519" y="2666950"/>
            <a:ext cx="4566601" cy="3876725"/>
          </a:xfrm>
          <a:prstGeom prst="rect">
            <a:avLst/>
          </a:prstGeom>
        </p:spPr>
      </p:pic>
      <p:sp>
        <p:nvSpPr>
          <p:cNvPr id="5" name="CuadroTexto 4"/>
          <p:cNvSpPr txBox="1"/>
          <p:nvPr/>
        </p:nvSpPr>
        <p:spPr>
          <a:xfrm>
            <a:off x="2133600" y="1657350"/>
            <a:ext cx="9744075" cy="1200329"/>
          </a:xfrm>
          <a:prstGeom prst="rect">
            <a:avLst/>
          </a:prstGeom>
          <a:noFill/>
        </p:spPr>
        <p:txBody>
          <a:bodyPr wrap="square" rtlCol="0">
            <a:spAutoFit/>
          </a:bodyPr>
          <a:lstStyle/>
          <a:p>
            <a:pPr algn="just"/>
            <a:r>
              <a:rPr lang="es-MX" dirty="0" smtClean="0"/>
              <a:t>La gráfica 2 de abajo, proporciona la idea de realizar una interpolación cuadrática, es decir; para llevar a cabo esto se tienen tres pares ordenados conocidos, y se desea saber cuál sería el valor de “y”, dado el valor de x conocido entre los valores x0 y x</a:t>
            </a:r>
            <a:r>
              <a:rPr lang="es-MX" spc="-300" dirty="0" smtClean="0"/>
              <a:t>2</a:t>
            </a:r>
            <a:r>
              <a:rPr lang="es-MX" dirty="0" smtClean="0"/>
              <a:t>..</a:t>
            </a:r>
            <a:endParaRPr lang="es-MX" dirty="0"/>
          </a:p>
        </p:txBody>
      </p:sp>
      <p:sp>
        <p:nvSpPr>
          <p:cNvPr id="6" name="CuadroTexto 5"/>
          <p:cNvSpPr txBox="1"/>
          <p:nvPr/>
        </p:nvSpPr>
        <p:spPr>
          <a:xfrm>
            <a:off x="3583571" y="6505575"/>
            <a:ext cx="4295775" cy="369332"/>
          </a:xfrm>
          <a:prstGeom prst="rect">
            <a:avLst/>
          </a:prstGeom>
          <a:noFill/>
        </p:spPr>
        <p:txBody>
          <a:bodyPr wrap="square" rtlCol="0">
            <a:spAutoFit/>
          </a:bodyPr>
          <a:lstStyle/>
          <a:p>
            <a:pPr algn="ctr"/>
            <a:r>
              <a:rPr lang="es-MX" b="1" dirty="0" smtClean="0"/>
              <a:t>Gráfica 2</a:t>
            </a:r>
            <a:r>
              <a:rPr lang="es-MX" dirty="0" smtClean="0"/>
              <a:t>. Interpolación cuadrática.</a:t>
            </a:r>
            <a:endParaRPr lang="es-MX" dirty="0"/>
          </a:p>
        </p:txBody>
      </p:sp>
      <p:sp>
        <p:nvSpPr>
          <p:cNvPr id="7" name="CuadroTexto 6"/>
          <p:cNvSpPr txBox="1"/>
          <p:nvPr/>
        </p:nvSpPr>
        <p:spPr>
          <a:xfrm>
            <a:off x="8046720" y="2804160"/>
            <a:ext cx="3317967" cy="923330"/>
          </a:xfrm>
          <a:prstGeom prst="rect">
            <a:avLst/>
          </a:prstGeom>
          <a:noFill/>
        </p:spPr>
        <p:txBody>
          <a:bodyPr wrap="square" rtlCol="0">
            <a:spAutoFit/>
          </a:bodyPr>
          <a:lstStyle/>
          <a:p>
            <a:pPr algn="just"/>
            <a:r>
              <a:rPr lang="es-MX" dirty="0" smtClean="0"/>
              <a:t>Una expresión de la interpolación cuadrática es de la forma:</a:t>
            </a:r>
            <a:endParaRPr lang="es-MX" dirty="0"/>
          </a:p>
        </p:txBody>
      </p:sp>
      <p:graphicFrame>
        <p:nvGraphicFramePr>
          <p:cNvPr id="3" name="Objeto 2"/>
          <p:cNvGraphicFramePr>
            <a:graphicFrameLocks noChangeAspect="1"/>
          </p:cNvGraphicFramePr>
          <p:nvPr>
            <p:extLst>
              <p:ext uri="{D42A27DB-BD31-4B8C-83A1-F6EECF244321}">
                <p14:modId xmlns:p14="http://schemas.microsoft.com/office/powerpoint/2010/main" val="213082989"/>
              </p:ext>
            </p:extLst>
          </p:nvPr>
        </p:nvGraphicFramePr>
        <p:xfrm>
          <a:off x="8634233" y="3727490"/>
          <a:ext cx="2139140" cy="452624"/>
        </p:xfrm>
        <a:graphic>
          <a:graphicData uri="http://schemas.openxmlformats.org/presentationml/2006/ole">
            <mc:AlternateContent xmlns:mc="http://schemas.openxmlformats.org/markup-compatibility/2006">
              <mc:Choice xmlns:v="urn:schemas-microsoft-com:vml" Requires="v">
                <p:oleObj spid="_x0000_s2474" name="Equation" r:id="rId4" imgW="1143000" imgH="241200" progId="Equation.DSMT4">
                  <p:embed/>
                </p:oleObj>
              </mc:Choice>
              <mc:Fallback>
                <p:oleObj name="Equation" r:id="rId4" imgW="1143000" imgH="241200" progId="Equation.DSMT4">
                  <p:embed/>
                  <p:pic>
                    <p:nvPicPr>
                      <p:cNvPr id="0" name=""/>
                      <p:cNvPicPr/>
                      <p:nvPr/>
                    </p:nvPicPr>
                    <p:blipFill>
                      <a:blip r:embed="rId5"/>
                      <a:stretch>
                        <a:fillRect/>
                      </a:stretch>
                    </p:blipFill>
                    <p:spPr>
                      <a:xfrm>
                        <a:off x="8634233" y="3727490"/>
                        <a:ext cx="2139140" cy="452624"/>
                      </a:xfrm>
                      <a:prstGeom prst="rect">
                        <a:avLst/>
                      </a:prstGeom>
                    </p:spPr>
                  </p:pic>
                </p:oleObj>
              </mc:Fallback>
            </mc:AlternateContent>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3093003419"/>
              </p:ext>
            </p:extLst>
          </p:nvPr>
        </p:nvGraphicFramePr>
        <p:xfrm>
          <a:off x="8167688" y="4624388"/>
          <a:ext cx="3695700" cy="446087"/>
        </p:xfrm>
        <a:graphic>
          <a:graphicData uri="http://schemas.openxmlformats.org/presentationml/2006/ole">
            <mc:AlternateContent xmlns:mc="http://schemas.openxmlformats.org/markup-compatibility/2006">
              <mc:Choice xmlns:v="urn:schemas-microsoft-com:vml" Requires="v">
                <p:oleObj spid="_x0000_s2475" name="Equation" r:id="rId6" imgW="2298600" imgH="228600" progId="Equation.DSMT4">
                  <p:embed/>
                </p:oleObj>
              </mc:Choice>
              <mc:Fallback>
                <p:oleObj name="Equation" r:id="rId6" imgW="2298600" imgH="228600" progId="Equation.DSMT4">
                  <p:embed/>
                  <p:pic>
                    <p:nvPicPr>
                      <p:cNvPr id="5" name="Objeto 4"/>
                      <p:cNvPicPr/>
                      <p:nvPr/>
                    </p:nvPicPr>
                    <p:blipFill>
                      <a:blip r:embed="rId7"/>
                      <a:stretch>
                        <a:fillRect/>
                      </a:stretch>
                    </p:blipFill>
                    <p:spPr>
                      <a:xfrm>
                        <a:off x="8167688" y="4624388"/>
                        <a:ext cx="3695700" cy="446087"/>
                      </a:xfrm>
                      <a:prstGeom prst="rect">
                        <a:avLst/>
                      </a:prstGeom>
                    </p:spPr>
                  </p:pic>
                </p:oleObj>
              </mc:Fallback>
            </mc:AlternateContent>
          </a:graphicData>
        </a:graphic>
      </p:graphicFrame>
      <p:sp>
        <p:nvSpPr>
          <p:cNvPr id="9" name="CuadroTexto 8"/>
          <p:cNvSpPr txBox="1"/>
          <p:nvPr/>
        </p:nvSpPr>
        <p:spPr>
          <a:xfrm>
            <a:off x="8229600" y="4214950"/>
            <a:ext cx="2055223" cy="369332"/>
          </a:xfrm>
          <a:prstGeom prst="rect">
            <a:avLst/>
          </a:prstGeom>
          <a:noFill/>
        </p:spPr>
        <p:txBody>
          <a:bodyPr wrap="square" rtlCol="0">
            <a:spAutoFit/>
          </a:bodyPr>
          <a:lstStyle/>
          <a:p>
            <a:r>
              <a:rPr lang="es-MX" dirty="0" smtClean="0"/>
              <a:t>Donde:</a:t>
            </a:r>
            <a:endParaRPr lang="es-MX" dirty="0"/>
          </a:p>
        </p:txBody>
      </p:sp>
    </p:spTree>
    <p:extLst>
      <p:ext uri="{BB962C8B-B14F-4D97-AF65-F5344CB8AC3E}">
        <p14:creationId xmlns:p14="http://schemas.microsoft.com/office/powerpoint/2010/main" val="263713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fade">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1620</TotalTime>
  <Words>2526</Words>
  <Application>Microsoft Office PowerPoint</Application>
  <PresentationFormat>Panorámica</PresentationFormat>
  <Paragraphs>396</Paragraphs>
  <Slides>35</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35</vt:i4>
      </vt:variant>
    </vt:vector>
  </HeadingPairs>
  <TitlesOfParts>
    <vt:vector size="43" baseType="lpstr">
      <vt:lpstr>Arial</vt:lpstr>
      <vt:lpstr>Calibri</vt:lpstr>
      <vt:lpstr>Century Gothic</vt:lpstr>
      <vt:lpstr>Tahoma</vt:lpstr>
      <vt:lpstr>Times New Roman</vt:lpstr>
      <vt:lpstr>Wingdings 3</vt:lpstr>
      <vt:lpstr>Espiral</vt:lpstr>
      <vt:lpstr>Equation</vt:lpstr>
      <vt:lpstr>UNIVERSIDAD AUTÓNOMA DEL ESTADO DE MÉXICO  FACULTAD DE INGENIERÍA  COORDINACIÓN DE INGENIERÍA MECÁNICA</vt:lpstr>
      <vt:lpstr>ÍNDICE</vt:lpstr>
      <vt:lpstr>1. JUSTIFICACIÓN</vt:lpstr>
      <vt:lpstr>1. JUSTIFICACIÓN</vt:lpstr>
      <vt:lpstr>Presentación de PowerPoint</vt:lpstr>
      <vt:lpstr>2. OBJETIVO</vt:lpstr>
      <vt:lpstr>3. INTRODUCCIÓN</vt:lpstr>
      <vt:lpstr>Interpolación lineal o de primer orden</vt:lpstr>
      <vt:lpstr>Interpolación cuadrática o de segundo orden</vt:lpstr>
      <vt:lpstr>Interpolación cúbica o de tercer orden</vt:lpstr>
      <vt:lpstr>4. El Método de Neville</vt:lpstr>
      <vt:lpstr>4. El Método de Neville</vt:lpstr>
      <vt:lpstr>4. El Método de Neville </vt:lpstr>
      <vt:lpstr>Matriz triangular inferior</vt:lpstr>
      <vt:lpstr>Expresiones de cálculo de la columna para n = 1</vt:lpstr>
      <vt:lpstr>Expresiones de cálculo de la columna para n = 2</vt:lpstr>
      <vt:lpstr>Expresiones de cálculo de la columna para n = 3</vt:lpstr>
      <vt:lpstr>Expresiones de cálculo de la columna para n = 4</vt:lpstr>
      <vt:lpstr>Expresiones de cálculo de la columna para n = 5</vt:lpstr>
      <vt:lpstr>Expresiones de cálculo de la columna para n = 6</vt:lpstr>
      <vt:lpstr>Expresión general para calcular cualquier valor de Qij</vt:lpstr>
      <vt:lpstr>5. Ejemplo</vt:lpstr>
      <vt:lpstr>Matriz triangular inferior a generar</vt:lpstr>
      <vt:lpstr>Cálculos de los componentes de la matriz triangular inferior (n = 1) para x = 3.5</vt:lpstr>
      <vt:lpstr>Cálculos de los componentes de la matriz triangular inferior (n = 2) para x = 3.5</vt:lpstr>
      <vt:lpstr>Cálculos de los componentes de la matriz triangular inferior (n = 3) para x = 3.5</vt:lpstr>
      <vt:lpstr>Cálculos de los componentes de la matriz triangular inferior (n = 4) para x = 3.5</vt:lpstr>
      <vt:lpstr>Matriz triangular inferior </vt:lpstr>
      <vt:lpstr>Interpretación del cálculo obtenido usando Q44 (n = 4)</vt:lpstr>
      <vt:lpstr>Interpretación del cálculo obtenido usando Q33 (n = 3)</vt:lpstr>
      <vt:lpstr>Interpretación del cálculo obtenido usando Q43 (n = 3)</vt:lpstr>
      <vt:lpstr>6. GUIÓN EXPLICATIVO</vt:lpstr>
      <vt:lpstr>6. GUIÓN EXPLICATIVO</vt:lpstr>
      <vt:lpstr>7. CONCLUSIONES IMPORTANTES</vt:lpstr>
      <vt:lpstr>8. Bibliografía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INGENIERÍA  COORDINACIÓN DE MATERIAS PROPEDÉUTICAS</dc:title>
  <dc:creator>Gas</dc:creator>
  <cp:lastModifiedBy>Gas</cp:lastModifiedBy>
  <cp:revision>252</cp:revision>
  <dcterms:created xsi:type="dcterms:W3CDTF">2019-09-27T18:07:52Z</dcterms:created>
  <dcterms:modified xsi:type="dcterms:W3CDTF">2019-09-30T23:05:10Z</dcterms:modified>
</cp:coreProperties>
</file>