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9.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40.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4"/>
  </p:notesMasterIdLst>
  <p:handoutMasterIdLst>
    <p:handoutMasterId r:id="rId55"/>
  </p:handoutMasterIdLst>
  <p:sldIdLst>
    <p:sldId id="261" r:id="rId2"/>
    <p:sldId id="276" r:id="rId3"/>
    <p:sldId id="287" r:id="rId4"/>
    <p:sldId id="288" r:id="rId5"/>
    <p:sldId id="290" r:id="rId6"/>
    <p:sldId id="291" r:id="rId7"/>
    <p:sldId id="292" r:id="rId8"/>
    <p:sldId id="286" r:id="rId9"/>
    <p:sldId id="289" r:id="rId10"/>
    <p:sldId id="293" r:id="rId11"/>
    <p:sldId id="278" r:id="rId12"/>
    <p:sldId id="279" r:id="rId13"/>
    <p:sldId id="280" r:id="rId14"/>
    <p:sldId id="281" r:id="rId15"/>
    <p:sldId id="282" r:id="rId16"/>
    <p:sldId id="274" r:id="rId17"/>
    <p:sldId id="275" r:id="rId18"/>
    <p:sldId id="283" r:id="rId19"/>
    <p:sldId id="284" r:id="rId20"/>
    <p:sldId id="285" r:id="rId21"/>
    <p:sldId id="296" r:id="rId22"/>
    <p:sldId id="294" r:id="rId23"/>
    <p:sldId id="295" r:id="rId24"/>
    <p:sldId id="297" r:id="rId25"/>
    <p:sldId id="298" r:id="rId26"/>
    <p:sldId id="299" r:id="rId27"/>
    <p:sldId id="300" r:id="rId28"/>
    <p:sldId id="301" r:id="rId29"/>
    <p:sldId id="302" r:id="rId30"/>
    <p:sldId id="303" r:id="rId31"/>
    <p:sldId id="304" r:id="rId32"/>
    <p:sldId id="305" r:id="rId33"/>
    <p:sldId id="306" r:id="rId34"/>
    <p:sldId id="307" r:id="rId35"/>
    <p:sldId id="308" r:id="rId36"/>
    <p:sldId id="312" r:id="rId37"/>
    <p:sldId id="313" r:id="rId38"/>
    <p:sldId id="314" r:id="rId39"/>
    <p:sldId id="315" r:id="rId40"/>
    <p:sldId id="316" r:id="rId41"/>
    <p:sldId id="317" r:id="rId42"/>
    <p:sldId id="318" r:id="rId43"/>
    <p:sldId id="319" r:id="rId44"/>
    <p:sldId id="321" r:id="rId45"/>
    <p:sldId id="322" r:id="rId46"/>
    <p:sldId id="320" r:id="rId47"/>
    <p:sldId id="323" r:id="rId48"/>
    <p:sldId id="324" r:id="rId49"/>
    <p:sldId id="325" r:id="rId50"/>
    <p:sldId id="309" r:id="rId51"/>
    <p:sldId id="310" r:id="rId52"/>
    <p:sldId id="311" r:id="rId53"/>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8034"/>
    <a:srgbClr val="A7E93B"/>
    <a:srgbClr val="FFFFFF"/>
    <a:srgbClr val="2D5335"/>
    <a:srgbClr val="2D53FE"/>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4" d="100"/>
          <a:sy n="104" d="100"/>
        </p:scale>
        <p:origin x="17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_rels/data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 Id="rId4" Type="http://schemas.openxmlformats.org/officeDocument/2006/relationships/image" Target="../media/image30.png"/></Relationships>
</file>

<file path=ppt/diagrams/_rels/drawing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 Id="rId4"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C73E71-D3E7-42E1-9FDB-848D5FBA635F}" type="doc">
      <dgm:prSet loTypeId="urn:microsoft.com/office/officeart/2005/8/layout/hierarchy5" loCatId="hierarchy" qsTypeId="urn:microsoft.com/office/officeart/2005/8/quickstyle/3d1" qsCatId="3D" csTypeId="urn:microsoft.com/office/officeart/2005/8/colors/colorful5" csCatId="colorful" phldr="1"/>
      <dgm:spPr/>
      <dgm:t>
        <a:bodyPr/>
        <a:lstStyle/>
        <a:p>
          <a:endParaRPr lang="es-MX"/>
        </a:p>
      </dgm:t>
    </dgm:pt>
    <dgm:pt modelId="{53416509-6B17-414E-AD34-9B62E92145B4}">
      <dgm:prSet phldrT="[Texto]"/>
      <dgm:spPr/>
      <dgm:t>
        <a:bodyPr/>
        <a:lstStyle/>
        <a:p>
          <a:pPr>
            <a:buClrTx/>
            <a:buSzTx/>
            <a:buFontTx/>
            <a:buNone/>
          </a:pPr>
          <a:r>
            <a:rPr lang="es-MX" dirty="0"/>
            <a:t>Unidad II. </a:t>
          </a:r>
        </a:p>
        <a:p>
          <a:pPr>
            <a:buClrTx/>
            <a:buSzTx/>
            <a:buFontTx/>
            <a:buNone/>
          </a:pPr>
          <a:r>
            <a:rPr lang="es-MX" dirty="0"/>
            <a:t> </a:t>
          </a:r>
          <a:r>
            <a:rPr lang="es-MX" b="1" i="0" dirty="0">
              <a:latin typeface="+mn-lt"/>
              <a:ea typeface="+mn-ea"/>
              <a:cs typeface="+mn-cs"/>
            </a:rPr>
            <a:t>Participación de las MIPYMES en los sectores económicos</a:t>
          </a:r>
          <a:endParaRPr lang="es-MX" dirty="0"/>
        </a:p>
      </dgm:t>
    </dgm:pt>
    <dgm:pt modelId="{DCEFD203-0EC2-4FE9-B4A0-9A6C91D9FC9E}" type="parTrans" cxnId="{675C406E-32E6-48A1-AA9B-53CDEDCAB0DB}">
      <dgm:prSet/>
      <dgm:spPr/>
      <dgm:t>
        <a:bodyPr/>
        <a:lstStyle/>
        <a:p>
          <a:endParaRPr lang="es-MX"/>
        </a:p>
      </dgm:t>
    </dgm:pt>
    <dgm:pt modelId="{7D8F7989-4AE7-4EA5-B738-49908E84232F}" type="sibTrans" cxnId="{675C406E-32E6-48A1-AA9B-53CDEDCAB0DB}">
      <dgm:prSet/>
      <dgm:spPr/>
      <dgm:t>
        <a:bodyPr/>
        <a:lstStyle/>
        <a:p>
          <a:endParaRPr lang="es-MX"/>
        </a:p>
      </dgm:t>
    </dgm:pt>
    <dgm:pt modelId="{A5E9F581-5B78-46C2-B992-D4CF858E85E3}">
      <dgm:prSet phldrT="[Texto]"/>
      <dgm:spPr/>
      <dgm:t>
        <a:bodyPr/>
        <a:lstStyle/>
        <a:p>
          <a:r>
            <a:rPr lang="es-ES" dirty="0"/>
            <a:t>2.1   Sector Primario y sus ramas principales.</a:t>
          </a:r>
          <a:endParaRPr lang="es-MX" dirty="0"/>
        </a:p>
      </dgm:t>
    </dgm:pt>
    <dgm:pt modelId="{12E88031-E02C-4939-8670-8CB87A35A35C}" type="parTrans" cxnId="{B16E04E0-F89D-4032-B7E1-C1C0E7228E73}">
      <dgm:prSet/>
      <dgm:spPr/>
      <dgm:t>
        <a:bodyPr/>
        <a:lstStyle/>
        <a:p>
          <a:endParaRPr lang="es-MX" dirty="0"/>
        </a:p>
      </dgm:t>
    </dgm:pt>
    <dgm:pt modelId="{CD099995-428F-4FE8-8624-8181D24C7F59}" type="sibTrans" cxnId="{B16E04E0-F89D-4032-B7E1-C1C0E7228E73}">
      <dgm:prSet/>
      <dgm:spPr/>
      <dgm:t>
        <a:bodyPr/>
        <a:lstStyle/>
        <a:p>
          <a:endParaRPr lang="es-MX"/>
        </a:p>
      </dgm:t>
    </dgm:pt>
    <dgm:pt modelId="{6EF6C6BA-B98A-4914-8CF8-E2C3548DDF7B}">
      <dgm:prSet phldrT="[Texto]"/>
      <dgm:spPr/>
      <dgm:t>
        <a:bodyPr/>
        <a:lstStyle/>
        <a:p>
          <a:r>
            <a:rPr lang="es-ES" dirty="0"/>
            <a:t>2.2   Sector secundario y sus ramas principales</a:t>
          </a:r>
          <a:endParaRPr lang="es-MX" dirty="0"/>
        </a:p>
      </dgm:t>
    </dgm:pt>
    <dgm:pt modelId="{EA8A5FF4-ED63-4FE6-81EE-CD1AC90D90B0}" type="parTrans" cxnId="{539B7045-21E1-4980-A2A5-E25B3E76C5BE}">
      <dgm:prSet/>
      <dgm:spPr/>
      <dgm:t>
        <a:bodyPr/>
        <a:lstStyle/>
        <a:p>
          <a:endParaRPr lang="es-MX" dirty="0"/>
        </a:p>
      </dgm:t>
    </dgm:pt>
    <dgm:pt modelId="{4A7E1376-A8D8-43E2-8761-F0E307A5139B}" type="sibTrans" cxnId="{539B7045-21E1-4980-A2A5-E25B3E76C5BE}">
      <dgm:prSet/>
      <dgm:spPr/>
      <dgm:t>
        <a:bodyPr/>
        <a:lstStyle/>
        <a:p>
          <a:endParaRPr lang="es-MX"/>
        </a:p>
      </dgm:t>
    </dgm:pt>
    <dgm:pt modelId="{E76A7B7D-65B7-4D94-9D8E-4409072B3582}">
      <dgm:prSet phldrT="[Texto]"/>
      <dgm:spPr/>
      <dgm:t>
        <a:bodyPr/>
        <a:lstStyle/>
        <a:p>
          <a:r>
            <a:rPr lang="es-ES" dirty="0"/>
            <a:t>2.3    Sector terciario y sus ramas principales.</a:t>
          </a:r>
          <a:endParaRPr lang="es-MX" dirty="0"/>
        </a:p>
      </dgm:t>
    </dgm:pt>
    <dgm:pt modelId="{2AF7FA2A-30AD-4479-86AF-7280895E2BFE}" type="parTrans" cxnId="{7652B477-EA19-4728-95FF-781108814D1C}">
      <dgm:prSet/>
      <dgm:spPr/>
      <dgm:t>
        <a:bodyPr/>
        <a:lstStyle/>
        <a:p>
          <a:endParaRPr lang="es-MX" dirty="0"/>
        </a:p>
      </dgm:t>
    </dgm:pt>
    <dgm:pt modelId="{17A2DAA5-2D96-44AE-9234-0E461F48502E}" type="sibTrans" cxnId="{7652B477-EA19-4728-95FF-781108814D1C}">
      <dgm:prSet/>
      <dgm:spPr/>
      <dgm:t>
        <a:bodyPr/>
        <a:lstStyle/>
        <a:p>
          <a:endParaRPr lang="es-MX"/>
        </a:p>
      </dgm:t>
    </dgm:pt>
    <dgm:pt modelId="{F7AE0E50-CC37-446A-B532-8EA96022D386}">
      <dgm:prSet phldrT="[Texto]"/>
      <dgm:spPr/>
      <dgm:t>
        <a:bodyPr/>
        <a:lstStyle/>
        <a:p>
          <a:r>
            <a:rPr lang="es-ES" dirty="0"/>
            <a:t>2.4  Participación de las MPYMES en los sectores económicos (indicadores)</a:t>
          </a:r>
          <a:endParaRPr lang="es-MX" dirty="0"/>
        </a:p>
      </dgm:t>
    </dgm:pt>
    <dgm:pt modelId="{12AF115D-D294-4476-AC19-0A36E2CFAF03}" type="parTrans" cxnId="{4E68DD8F-2A07-4D8F-A51E-74E3A6D716A1}">
      <dgm:prSet/>
      <dgm:spPr/>
      <dgm:t>
        <a:bodyPr/>
        <a:lstStyle/>
        <a:p>
          <a:endParaRPr lang="es-MX" dirty="0"/>
        </a:p>
      </dgm:t>
    </dgm:pt>
    <dgm:pt modelId="{A54C57A4-02FC-4545-8AF7-33E899BD73D9}" type="sibTrans" cxnId="{4E68DD8F-2A07-4D8F-A51E-74E3A6D716A1}">
      <dgm:prSet/>
      <dgm:spPr/>
      <dgm:t>
        <a:bodyPr/>
        <a:lstStyle/>
        <a:p>
          <a:endParaRPr lang="es-MX"/>
        </a:p>
      </dgm:t>
    </dgm:pt>
    <dgm:pt modelId="{90025716-6F54-4DC2-823C-4C4D083E8937}" type="pres">
      <dgm:prSet presAssocID="{F4C73E71-D3E7-42E1-9FDB-848D5FBA635F}" presName="mainComposite" presStyleCnt="0">
        <dgm:presLayoutVars>
          <dgm:chPref val="1"/>
          <dgm:dir/>
          <dgm:animOne val="branch"/>
          <dgm:animLvl val="lvl"/>
          <dgm:resizeHandles val="exact"/>
        </dgm:presLayoutVars>
      </dgm:prSet>
      <dgm:spPr/>
    </dgm:pt>
    <dgm:pt modelId="{65A966F8-B56B-4808-B010-2959BE838869}" type="pres">
      <dgm:prSet presAssocID="{F4C73E71-D3E7-42E1-9FDB-848D5FBA635F}" presName="hierFlow" presStyleCnt="0"/>
      <dgm:spPr/>
    </dgm:pt>
    <dgm:pt modelId="{3EBBAE1F-6747-441C-B606-6B6692E02C3D}" type="pres">
      <dgm:prSet presAssocID="{F4C73E71-D3E7-42E1-9FDB-848D5FBA635F}" presName="hierChild1" presStyleCnt="0">
        <dgm:presLayoutVars>
          <dgm:chPref val="1"/>
          <dgm:animOne val="branch"/>
          <dgm:animLvl val="lvl"/>
        </dgm:presLayoutVars>
      </dgm:prSet>
      <dgm:spPr/>
    </dgm:pt>
    <dgm:pt modelId="{6C7C9A4E-24C5-4CEC-9E69-F0CECF0710AF}" type="pres">
      <dgm:prSet presAssocID="{53416509-6B17-414E-AD34-9B62E92145B4}" presName="Name17" presStyleCnt="0"/>
      <dgm:spPr/>
    </dgm:pt>
    <dgm:pt modelId="{A853AD7A-918E-4F21-A9C2-7ADBF21662B7}" type="pres">
      <dgm:prSet presAssocID="{53416509-6B17-414E-AD34-9B62E92145B4}" presName="level1Shape" presStyleLbl="node0" presStyleIdx="0" presStyleCnt="1" custScaleX="207658">
        <dgm:presLayoutVars>
          <dgm:chPref val="3"/>
        </dgm:presLayoutVars>
      </dgm:prSet>
      <dgm:spPr/>
    </dgm:pt>
    <dgm:pt modelId="{48BFB2E7-EA8E-4F5A-87B8-3FFB063EC960}" type="pres">
      <dgm:prSet presAssocID="{53416509-6B17-414E-AD34-9B62E92145B4}" presName="hierChild2" presStyleCnt="0"/>
      <dgm:spPr/>
    </dgm:pt>
    <dgm:pt modelId="{C3F70512-DE4D-4ED4-A72A-EBDCFE36DDAC}" type="pres">
      <dgm:prSet presAssocID="{12E88031-E02C-4939-8670-8CB87A35A35C}" presName="Name25" presStyleLbl="parChTrans1D2" presStyleIdx="0" presStyleCnt="4"/>
      <dgm:spPr/>
    </dgm:pt>
    <dgm:pt modelId="{12CCADA4-44CF-4013-9005-07901421BDE4}" type="pres">
      <dgm:prSet presAssocID="{12E88031-E02C-4939-8670-8CB87A35A35C}" presName="connTx" presStyleLbl="parChTrans1D2" presStyleIdx="0" presStyleCnt="4"/>
      <dgm:spPr/>
    </dgm:pt>
    <dgm:pt modelId="{AB2B950D-6239-4A1F-A057-9E5E490FCA81}" type="pres">
      <dgm:prSet presAssocID="{A5E9F581-5B78-46C2-B992-D4CF858E85E3}" presName="Name30" presStyleCnt="0"/>
      <dgm:spPr/>
    </dgm:pt>
    <dgm:pt modelId="{F6E9A9A2-1DBF-438A-80FE-B1EA21CA74EF}" type="pres">
      <dgm:prSet presAssocID="{A5E9F581-5B78-46C2-B992-D4CF858E85E3}" presName="level2Shape" presStyleLbl="node2" presStyleIdx="0" presStyleCnt="4" custScaleX="237774"/>
      <dgm:spPr/>
    </dgm:pt>
    <dgm:pt modelId="{494580FC-1483-4C89-A3CF-016605C3A975}" type="pres">
      <dgm:prSet presAssocID="{A5E9F581-5B78-46C2-B992-D4CF858E85E3}" presName="hierChild3" presStyleCnt="0"/>
      <dgm:spPr/>
    </dgm:pt>
    <dgm:pt modelId="{DAB7EECE-3CFE-49AF-84CC-1C7F241841CB}" type="pres">
      <dgm:prSet presAssocID="{EA8A5FF4-ED63-4FE6-81EE-CD1AC90D90B0}" presName="Name25" presStyleLbl="parChTrans1D2" presStyleIdx="1" presStyleCnt="4"/>
      <dgm:spPr/>
    </dgm:pt>
    <dgm:pt modelId="{EFB15213-6FFB-4FEE-B465-105FDFE7E334}" type="pres">
      <dgm:prSet presAssocID="{EA8A5FF4-ED63-4FE6-81EE-CD1AC90D90B0}" presName="connTx" presStyleLbl="parChTrans1D2" presStyleIdx="1" presStyleCnt="4"/>
      <dgm:spPr/>
    </dgm:pt>
    <dgm:pt modelId="{DE2E5C56-4D1B-469C-8A48-5148F1FC0648}" type="pres">
      <dgm:prSet presAssocID="{6EF6C6BA-B98A-4914-8CF8-E2C3548DDF7B}" presName="Name30" presStyleCnt="0"/>
      <dgm:spPr/>
    </dgm:pt>
    <dgm:pt modelId="{D326AD7E-5118-42BB-A303-B8E0C8AD008D}" type="pres">
      <dgm:prSet presAssocID="{6EF6C6BA-B98A-4914-8CF8-E2C3548DDF7B}" presName="level2Shape" presStyleLbl="node2" presStyleIdx="1" presStyleCnt="4" custScaleX="240320"/>
      <dgm:spPr/>
    </dgm:pt>
    <dgm:pt modelId="{4CCEBA5F-AF88-42C5-A5C4-1C70CEA105D8}" type="pres">
      <dgm:prSet presAssocID="{6EF6C6BA-B98A-4914-8CF8-E2C3548DDF7B}" presName="hierChild3" presStyleCnt="0"/>
      <dgm:spPr/>
    </dgm:pt>
    <dgm:pt modelId="{9AF6C01D-CE94-4E2B-842A-91B1C2F921E1}" type="pres">
      <dgm:prSet presAssocID="{2AF7FA2A-30AD-4479-86AF-7280895E2BFE}" presName="Name25" presStyleLbl="parChTrans1D2" presStyleIdx="2" presStyleCnt="4"/>
      <dgm:spPr/>
    </dgm:pt>
    <dgm:pt modelId="{72AB8CDB-31BF-4A50-B8E2-92000AEA30A3}" type="pres">
      <dgm:prSet presAssocID="{2AF7FA2A-30AD-4479-86AF-7280895E2BFE}" presName="connTx" presStyleLbl="parChTrans1D2" presStyleIdx="2" presStyleCnt="4"/>
      <dgm:spPr/>
    </dgm:pt>
    <dgm:pt modelId="{88D8C631-66D4-4915-AB47-7DF3FF3156A9}" type="pres">
      <dgm:prSet presAssocID="{E76A7B7D-65B7-4D94-9D8E-4409072B3582}" presName="Name30" presStyleCnt="0"/>
      <dgm:spPr/>
    </dgm:pt>
    <dgm:pt modelId="{A2CEF7BC-116C-4829-8DC4-6258BF47FF70}" type="pres">
      <dgm:prSet presAssocID="{E76A7B7D-65B7-4D94-9D8E-4409072B3582}" presName="level2Shape" presStyleLbl="node2" presStyleIdx="2" presStyleCnt="4" custScaleX="240082"/>
      <dgm:spPr/>
    </dgm:pt>
    <dgm:pt modelId="{6E071B70-E7FE-4A8C-B66E-7D8C387ABBCF}" type="pres">
      <dgm:prSet presAssocID="{E76A7B7D-65B7-4D94-9D8E-4409072B3582}" presName="hierChild3" presStyleCnt="0"/>
      <dgm:spPr/>
    </dgm:pt>
    <dgm:pt modelId="{82573994-E7AF-40E8-83F1-8A3A21B4C6BF}" type="pres">
      <dgm:prSet presAssocID="{12AF115D-D294-4476-AC19-0A36E2CFAF03}" presName="Name25" presStyleLbl="parChTrans1D2" presStyleIdx="3" presStyleCnt="4"/>
      <dgm:spPr/>
    </dgm:pt>
    <dgm:pt modelId="{1FD8DF1D-458B-422F-B824-A8ACD1010B2D}" type="pres">
      <dgm:prSet presAssocID="{12AF115D-D294-4476-AC19-0A36E2CFAF03}" presName="connTx" presStyleLbl="parChTrans1D2" presStyleIdx="3" presStyleCnt="4"/>
      <dgm:spPr/>
    </dgm:pt>
    <dgm:pt modelId="{3A3126E0-A097-4DF8-997B-2A4449602B0D}" type="pres">
      <dgm:prSet presAssocID="{F7AE0E50-CC37-446A-B532-8EA96022D386}" presName="Name30" presStyleCnt="0"/>
      <dgm:spPr/>
    </dgm:pt>
    <dgm:pt modelId="{65E76851-6CD8-4346-BB7B-9B9DB7DA69AF}" type="pres">
      <dgm:prSet presAssocID="{F7AE0E50-CC37-446A-B532-8EA96022D386}" presName="level2Shape" presStyleLbl="node2" presStyleIdx="3" presStyleCnt="4" custScaleX="242867"/>
      <dgm:spPr/>
    </dgm:pt>
    <dgm:pt modelId="{D6E94B75-3ED3-4834-A3AC-C14C3D9CA715}" type="pres">
      <dgm:prSet presAssocID="{F7AE0E50-CC37-446A-B532-8EA96022D386}" presName="hierChild3" presStyleCnt="0"/>
      <dgm:spPr/>
    </dgm:pt>
    <dgm:pt modelId="{164D4D85-74E8-4EA3-9D1E-9202433AD1F5}" type="pres">
      <dgm:prSet presAssocID="{F4C73E71-D3E7-42E1-9FDB-848D5FBA635F}" presName="bgShapesFlow" presStyleCnt="0"/>
      <dgm:spPr/>
    </dgm:pt>
  </dgm:ptLst>
  <dgm:cxnLst>
    <dgm:cxn modelId="{06163526-6F3A-469E-A987-9EA61EF0C4FD}" type="presOf" srcId="{F4C73E71-D3E7-42E1-9FDB-848D5FBA635F}" destId="{90025716-6F54-4DC2-823C-4C4D083E8937}" srcOrd="0" destOrd="0" presId="urn:microsoft.com/office/officeart/2005/8/layout/hierarchy5"/>
    <dgm:cxn modelId="{F9D19228-784D-4199-978E-14C3BB30A3A9}" type="presOf" srcId="{F7AE0E50-CC37-446A-B532-8EA96022D386}" destId="{65E76851-6CD8-4346-BB7B-9B9DB7DA69AF}" srcOrd="0" destOrd="0" presId="urn:microsoft.com/office/officeart/2005/8/layout/hierarchy5"/>
    <dgm:cxn modelId="{D55DBD35-49EC-41CB-9270-FB77F6F2CDC5}" type="presOf" srcId="{E76A7B7D-65B7-4D94-9D8E-4409072B3582}" destId="{A2CEF7BC-116C-4829-8DC4-6258BF47FF70}" srcOrd="0" destOrd="0" presId="urn:microsoft.com/office/officeart/2005/8/layout/hierarchy5"/>
    <dgm:cxn modelId="{539B7045-21E1-4980-A2A5-E25B3E76C5BE}" srcId="{53416509-6B17-414E-AD34-9B62E92145B4}" destId="{6EF6C6BA-B98A-4914-8CF8-E2C3548DDF7B}" srcOrd="1" destOrd="0" parTransId="{EA8A5FF4-ED63-4FE6-81EE-CD1AC90D90B0}" sibTransId="{4A7E1376-A8D8-43E2-8761-F0E307A5139B}"/>
    <dgm:cxn modelId="{675C406E-32E6-48A1-AA9B-53CDEDCAB0DB}" srcId="{F4C73E71-D3E7-42E1-9FDB-848D5FBA635F}" destId="{53416509-6B17-414E-AD34-9B62E92145B4}" srcOrd="0" destOrd="0" parTransId="{DCEFD203-0EC2-4FE9-B4A0-9A6C91D9FC9E}" sibTransId="{7D8F7989-4AE7-4EA5-B738-49908E84232F}"/>
    <dgm:cxn modelId="{87366C6E-296C-4278-913A-8777977211EE}" type="presOf" srcId="{A5E9F581-5B78-46C2-B992-D4CF858E85E3}" destId="{F6E9A9A2-1DBF-438A-80FE-B1EA21CA74EF}" srcOrd="0" destOrd="0" presId="urn:microsoft.com/office/officeart/2005/8/layout/hierarchy5"/>
    <dgm:cxn modelId="{6E96C84E-6E2D-4942-8712-D80BD1A75E80}" type="presOf" srcId="{12AF115D-D294-4476-AC19-0A36E2CFAF03}" destId="{1FD8DF1D-458B-422F-B824-A8ACD1010B2D}" srcOrd="1" destOrd="0" presId="urn:microsoft.com/office/officeart/2005/8/layout/hierarchy5"/>
    <dgm:cxn modelId="{7652B477-EA19-4728-95FF-781108814D1C}" srcId="{53416509-6B17-414E-AD34-9B62E92145B4}" destId="{E76A7B7D-65B7-4D94-9D8E-4409072B3582}" srcOrd="2" destOrd="0" parTransId="{2AF7FA2A-30AD-4479-86AF-7280895E2BFE}" sibTransId="{17A2DAA5-2D96-44AE-9234-0E461F48502E}"/>
    <dgm:cxn modelId="{533DD47E-E574-420C-A3B2-0129F658A617}" type="presOf" srcId="{2AF7FA2A-30AD-4479-86AF-7280895E2BFE}" destId="{72AB8CDB-31BF-4A50-B8E2-92000AEA30A3}" srcOrd="1" destOrd="0" presId="urn:microsoft.com/office/officeart/2005/8/layout/hierarchy5"/>
    <dgm:cxn modelId="{92F1528A-52A2-471C-BE23-9F36F359FF5E}" type="presOf" srcId="{12AF115D-D294-4476-AC19-0A36E2CFAF03}" destId="{82573994-E7AF-40E8-83F1-8A3A21B4C6BF}" srcOrd="0" destOrd="0" presId="urn:microsoft.com/office/officeart/2005/8/layout/hierarchy5"/>
    <dgm:cxn modelId="{4E68DD8F-2A07-4D8F-A51E-74E3A6D716A1}" srcId="{53416509-6B17-414E-AD34-9B62E92145B4}" destId="{F7AE0E50-CC37-446A-B532-8EA96022D386}" srcOrd="3" destOrd="0" parTransId="{12AF115D-D294-4476-AC19-0A36E2CFAF03}" sibTransId="{A54C57A4-02FC-4545-8AF7-33E899BD73D9}"/>
    <dgm:cxn modelId="{10433AAF-E46D-48DA-A2F5-DDBB890AD096}" type="presOf" srcId="{12E88031-E02C-4939-8670-8CB87A35A35C}" destId="{12CCADA4-44CF-4013-9005-07901421BDE4}" srcOrd="1" destOrd="0" presId="urn:microsoft.com/office/officeart/2005/8/layout/hierarchy5"/>
    <dgm:cxn modelId="{54A1E7B7-9DF6-46EF-B9F4-A6D678F32096}" type="presOf" srcId="{2AF7FA2A-30AD-4479-86AF-7280895E2BFE}" destId="{9AF6C01D-CE94-4E2B-842A-91B1C2F921E1}" srcOrd="0" destOrd="0" presId="urn:microsoft.com/office/officeart/2005/8/layout/hierarchy5"/>
    <dgm:cxn modelId="{B5EB57C3-2213-4254-BF73-D3A7CBB61D0D}" type="presOf" srcId="{12E88031-E02C-4939-8670-8CB87A35A35C}" destId="{C3F70512-DE4D-4ED4-A72A-EBDCFE36DDAC}" srcOrd="0" destOrd="0" presId="urn:microsoft.com/office/officeart/2005/8/layout/hierarchy5"/>
    <dgm:cxn modelId="{46779FCA-047B-4DDF-AA09-DABD938C1AC1}" type="presOf" srcId="{EA8A5FF4-ED63-4FE6-81EE-CD1AC90D90B0}" destId="{EFB15213-6FFB-4FEE-B465-105FDFE7E334}" srcOrd="1" destOrd="0" presId="urn:microsoft.com/office/officeart/2005/8/layout/hierarchy5"/>
    <dgm:cxn modelId="{B16E04E0-F89D-4032-B7E1-C1C0E7228E73}" srcId="{53416509-6B17-414E-AD34-9B62E92145B4}" destId="{A5E9F581-5B78-46C2-B992-D4CF858E85E3}" srcOrd="0" destOrd="0" parTransId="{12E88031-E02C-4939-8670-8CB87A35A35C}" sibTransId="{CD099995-428F-4FE8-8624-8181D24C7F59}"/>
    <dgm:cxn modelId="{0DAB59E4-C275-40DC-ABD8-1285FD80A55A}" type="presOf" srcId="{6EF6C6BA-B98A-4914-8CF8-E2C3548DDF7B}" destId="{D326AD7E-5118-42BB-A303-B8E0C8AD008D}" srcOrd="0" destOrd="0" presId="urn:microsoft.com/office/officeart/2005/8/layout/hierarchy5"/>
    <dgm:cxn modelId="{CC6BE2E7-74E5-4583-8AA5-2719D38882AC}" type="presOf" srcId="{53416509-6B17-414E-AD34-9B62E92145B4}" destId="{A853AD7A-918E-4F21-A9C2-7ADBF21662B7}" srcOrd="0" destOrd="0" presId="urn:microsoft.com/office/officeart/2005/8/layout/hierarchy5"/>
    <dgm:cxn modelId="{E06530E9-F1C4-4131-92A0-F0D5E61CAE5A}" type="presOf" srcId="{EA8A5FF4-ED63-4FE6-81EE-CD1AC90D90B0}" destId="{DAB7EECE-3CFE-49AF-84CC-1C7F241841CB}" srcOrd="0" destOrd="0" presId="urn:microsoft.com/office/officeart/2005/8/layout/hierarchy5"/>
    <dgm:cxn modelId="{F37943CF-516D-4B56-87C7-38D349DA336D}" type="presParOf" srcId="{90025716-6F54-4DC2-823C-4C4D083E8937}" destId="{65A966F8-B56B-4808-B010-2959BE838869}" srcOrd="0" destOrd="0" presId="urn:microsoft.com/office/officeart/2005/8/layout/hierarchy5"/>
    <dgm:cxn modelId="{BCBEE132-EF2D-490F-BCDE-8083B3509B8F}" type="presParOf" srcId="{65A966F8-B56B-4808-B010-2959BE838869}" destId="{3EBBAE1F-6747-441C-B606-6B6692E02C3D}" srcOrd="0" destOrd="0" presId="urn:microsoft.com/office/officeart/2005/8/layout/hierarchy5"/>
    <dgm:cxn modelId="{568C1C94-416F-46F0-8815-CC2BB1BF9F13}" type="presParOf" srcId="{3EBBAE1F-6747-441C-B606-6B6692E02C3D}" destId="{6C7C9A4E-24C5-4CEC-9E69-F0CECF0710AF}" srcOrd="0" destOrd="0" presId="urn:microsoft.com/office/officeart/2005/8/layout/hierarchy5"/>
    <dgm:cxn modelId="{91257972-D98A-4235-87D8-7A86F6E56399}" type="presParOf" srcId="{6C7C9A4E-24C5-4CEC-9E69-F0CECF0710AF}" destId="{A853AD7A-918E-4F21-A9C2-7ADBF21662B7}" srcOrd="0" destOrd="0" presId="urn:microsoft.com/office/officeart/2005/8/layout/hierarchy5"/>
    <dgm:cxn modelId="{19B12639-41DD-4D40-9497-099ACDBAFF32}" type="presParOf" srcId="{6C7C9A4E-24C5-4CEC-9E69-F0CECF0710AF}" destId="{48BFB2E7-EA8E-4F5A-87B8-3FFB063EC960}" srcOrd="1" destOrd="0" presId="urn:microsoft.com/office/officeart/2005/8/layout/hierarchy5"/>
    <dgm:cxn modelId="{27E63541-33AE-4A0B-9C10-019BABD628B8}" type="presParOf" srcId="{48BFB2E7-EA8E-4F5A-87B8-3FFB063EC960}" destId="{C3F70512-DE4D-4ED4-A72A-EBDCFE36DDAC}" srcOrd="0" destOrd="0" presId="urn:microsoft.com/office/officeart/2005/8/layout/hierarchy5"/>
    <dgm:cxn modelId="{D451B3A8-C0A2-4F93-8942-0C2493518C4B}" type="presParOf" srcId="{C3F70512-DE4D-4ED4-A72A-EBDCFE36DDAC}" destId="{12CCADA4-44CF-4013-9005-07901421BDE4}" srcOrd="0" destOrd="0" presId="urn:microsoft.com/office/officeart/2005/8/layout/hierarchy5"/>
    <dgm:cxn modelId="{4C4F3A96-9184-4AAB-833A-F25BF262952A}" type="presParOf" srcId="{48BFB2E7-EA8E-4F5A-87B8-3FFB063EC960}" destId="{AB2B950D-6239-4A1F-A057-9E5E490FCA81}" srcOrd="1" destOrd="0" presId="urn:microsoft.com/office/officeart/2005/8/layout/hierarchy5"/>
    <dgm:cxn modelId="{8700ED27-5A83-431F-B385-2805DE473826}" type="presParOf" srcId="{AB2B950D-6239-4A1F-A057-9E5E490FCA81}" destId="{F6E9A9A2-1DBF-438A-80FE-B1EA21CA74EF}" srcOrd="0" destOrd="0" presId="urn:microsoft.com/office/officeart/2005/8/layout/hierarchy5"/>
    <dgm:cxn modelId="{534E989A-A696-46F4-9B0E-949D80A3EFD9}" type="presParOf" srcId="{AB2B950D-6239-4A1F-A057-9E5E490FCA81}" destId="{494580FC-1483-4C89-A3CF-016605C3A975}" srcOrd="1" destOrd="0" presId="urn:microsoft.com/office/officeart/2005/8/layout/hierarchy5"/>
    <dgm:cxn modelId="{96729613-2353-47F5-87F4-8CF535DB8BC0}" type="presParOf" srcId="{48BFB2E7-EA8E-4F5A-87B8-3FFB063EC960}" destId="{DAB7EECE-3CFE-49AF-84CC-1C7F241841CB}" srcOrd="2" destOrd="0" presId="urn:microsoft.com/office/officeart/2005/8/layout/hierarchy5"/>
    <dgm:cxn modelId="{2472640F-32BC-4014-9BB0-A64952A4D1C1}" type="presParOf" srcId="{DAB7EECE-3CFE-49AF-84CC-1C7F241841CB}" destId="{EFB15213-6FFB-4FEE-B465-105FDFE7E334}" srcOrd="0" destOrd="0" presId="urn:microsoft.com/office/officeart/2005/8/layout/hierarchy5"/>
    <dgm:cxn modelId="{4D4E2BF2-530D-4532-A9E5-3386A6CF5251}" type="presParOf" srcId="{48BFB2E7-EA8E-4F5A-87B8-3FFB063EC960}" destId="{DE2E5C56-4D1B-469C-8A48-5148F1FC0648}" srcOrd="3" destOrd="0" presId="urn:microsoft.com/office/officeart/2005/8/layout/hierarchy5"/>
    <dgm:cxn modelId="{BFC31CD4-0D78-4572-B791-DCCF006B1D89}" type="presParOf" srcId="{DE2E5C56-4D1B-469C-8A48-5148F1FC0648}" destId="{D326AD7E-5118-42BB-A303-B8E0C8AD008D}" srcOrd="0" destOrd="0" presId="urn:microsoft.com/office/officeart/2005/8/layout/hierarchy5"/>
    <dgm:cxn modelId="{6D9A342B-52DA-4158-BE2F-ABFCA6196BF6}" type="presParOf" srcId="{DE2E5C56-4D1B-469C-8A48-5148F1FC0648}" destId="{4CCEBA5F-AF88-42C5-A5C4-1C70CEA105D8}" srcOrd="1" destOrd="0" presId="urn:microsoft.com/office/officeart/2005/8/layout/hierarchy5"/>
    <dgm:cxn modelId="{98BFB086-F496-4999-BFFA-42C04007D40C}" type="presParOf" srcId="{48BFB2E7-EA8E-4F5A-87B8-3FFB063EC960}" destId="{9AF6C01D-CE94-4E2B-842A-91B1C2F921E1}" srcOrd="4" destOrd="0" presId="urn:microsoft.com/office/officeart/2005/8/layout/hierarchy5"/>
    <dgm:cxn modelId="{B696A844-FC9B-4507-8DDD-54397B4DE0C4}" type="presParOf" srcId="{9AF6C01D-CE94-4E2B-842A-91B1C2F921E1}" destId="{72AB8CDB-31BF-4A50-B8E2-92000AEA30A3}" srcOrd="0" destOrd="0" presId="urn:microsoft.com/office/officeart/2005/8/layout/hierarchy5"/>
    <dgm:cxn modelId="{B8B5C3C7-3211-4273-833A-5AF759A90971}" type="presParOf" srcId="{48BFB2E7-EA8E-4F5A-87B8-3FFB063EC960}" destId="{88D8C631-66D4-4915-AB47-7DF3FF3156A9}" srcOrd="5" destOrd="0" presId="urn:microsoft.com/office/officeart/2005/8/layout/hierarchy5"/>
    <dgm:cxn modelId="{2B8217F5-93F3-4A7E-8F5C-26F3BCA24F58}" type="presParOf" srcId="{88D8C631-66D4-4915-AB47-7DF3FF3156A9}" destId="{A2CEF7BC-116C-4829-8DC4-6258BF47FF70}" srcOrd="0" destOrd="0" presId="urn:microsoft.com/office/officeart/2005/8/layout/hierarchy5"/>
    <dgm:cxn modelId="{77886AAB-0FFA-4722-814B-06A7D551A932}" type="presParOf" srcId="{88D8C631-66D4-4915-AB47-7DF3FF3156A9}" destId="{6E071B70-E7FE-4A8C-B66E-7D8C387ABBCF}" srcOrd="1" destOrd="0" presId="urn:microsoft.com/office/officeart/2005/8/layout/hierarchy5"/>
    <dgm:cxn modelId="{7033CBDF-8F03-4AEF-A803-A09F065F69EA}" type="presParOf" srcId="{48BFB2E7-EA8E-4F5A-87B8-3FFB063EC960}" destId="{82573994-E7AF-40E8-83F1-8A3A21B4C6BF}" srcOrd="6" destOrd="0" presId="urn:microsoft.com/office/officeart/2005/8/layout/hierarchy5"/>
    <dgm:cxn modelId="{918BF6F7-1308-4059-822E-99F65B9AB575}" type="presParOf" srcId="{82573994-E7AF-40E8-83F1-8A3A21B4C6BF}" destId="{1FD8DF1D-458B-422F-B824-A8ACD1010B2D}" srcOrd="0" destOrd="0" presId="urn:microsoft.com/office/officeart/2005/8/layout/hierarchy5"/>
    <dgm:cxn modelId="{A520B40A-4BED-4205-B986-53AFC0EB5897}" type="presParOf" srcId="{48BFB2E7-EA8E-4F5A-87B8-3FFB063EC960}" destId="{3A3126E0-A097-4DF8-997B-2A4449602B0D}" srcOrd="7" destOrd="0" presId="urn:microsoft.com/office/officeart/2005/8/layout/hierarchy5"/>
    <dgm:cxn modelId="{1D312DA0-B4AE-4ECE-9629-E5D68601AA51}" type="presParOf" srcId="{3A3126E0-A097-4DF8-997B-2A4449602B0D}" destId="{65E76851-6CD8-4346-BB7B-9B9DB7DA69AF}" srcOrd="0" destOrd="0" presId="urn:microsoft.com/office/officeart/2005/8/layout/hierarchy5"/>
    <dgm:cxn modelId="{8F4D9F4F-34FC-4F3A-ABB8-8C58563DCB7A}" type="presParOf" srcId="{3A3126E0-A097-4DF8-997B-2A4449602B0D}" destId="{D6E94B75-3ED3-4834-A3AC-C14C3D9CA715}" srcOrd="1" destOrd="0" presId="urn:microsoft.com/office/officeart/2005/8/layout/hierarchy5"/>
    <dgm:cxn modelId="{89C984F9-D4D5-4123-AAE0-5AF6C5B0DF48}" type="presParOf" srcId="{90025716-6F54-4DC2-823C-4C4D083E8937}" destId="{164D4D85-74E8-4EA3-9D1E-9202433AD1F5}" srcOrd="1" destOrd="0" presId="urn:microsoft.com/office/officeart/2005/8/layout/hierarchy5"/>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DACC9949-10E6-4EAF-B735-E3F15B91CC0B}" type="doc">
      <dgm:prSet loTypeId="urn:microsoft.com/office/officeart/2005/8/layout/vProcess5" loCatId="process" qsTypeId="urn:microsoft.com/office/officeart/2005/8/quickstyle/simple3" qsCatId="simple" csTypeId="urn:microsoft.com/office/officeart/2005/8/colors/accent6_5" csCatId="accent6" phldr="1"/>
      <dgm:spPr/>
      <dgm:t>
        <a:bodyPr/>
        <a:lstStyle/>
        <a:p>
          <a:endParaRPr lang="es-MX"/>
        </a:p>
      </dgm:t>
    </dgm:pt>
    <dgm:pt modelId="{0520FF49-3330-4C06-B593-20542A74C5DD}">
      <dgm:prSet phldrT="[Texto]" custT="1"/>
      <dgm:spPr/>
      <dgm:t>
        <a:bodyPr/>
        <a:lstStyle/>
        <a:p>
          <a:pPr algn="just"/>
          <a:r>
            <a:rPr lang="es-MX" sz="1200" dirty="0">
              <a:latin typeface="+mj-lt"/>
            </a:rPr>
            <a:t>•</a:t>
          </a:r>
          <a:r>
            <a:rPr lang="es-MX" sz="1200" b="1" dirty="0">
              <a:solidFill>
                <a:srgbClr val="343E47"/>
              </a:solidFill>
              <a:latin typeface="+mj-lt"/>
            </a:rPr>
            <a:t>El contrato de arrendamiento.</a:t>
          </a:r>
          <a:r>
            <a:rPr lang="es-MX" sz="1200" dirty="0">
              <a:solidFill>
                <a:srgbClr val="343E47"/>
              </a:solidFill>
              <a:latin typeface="+mj-lt"/>
            </a:rPr>
            <a:t> </a:t>
          </a:r>
        </a:p>
        <a:p>
          <a:pPr algn="just"/>
          <a:endParaRPr lang="es-MX" sz="1200" dirty="0">
            <a:solidFill>
              <a:srgbClr val="343E47"/>
            </a:solidFill>
            <a:latin typeface="+mj-lt"/>
          </a:endParaRPr>
        </a:p>
        <a:p>
          <a:pPr algn="just"/>
          <a:r>
            <a:rPr lang="es-MX" sz="1200" dirty="0">
              <a:solidFill>
                <a:srgbClr val="343E47"/>
              </a:solidFill>
              <a:latin typeface="+mj-lt"/>
            </a:rPr>
            <a:t>Es importante negociar el </a:t>
          </a:r>
          <a:r>
            <a:rPr lang="es-MX" sz="1200" b="1" dirty="0">
              <a:solidFill>
                <a:srgbClr val="343E47"/>
              </a:solidFill>
              <a:latin typeface="+mj-lt"/>
            </a:rPr>
            <a:t>coste del alquiler</a:t>
          </a:r>
          <a:r>
            <a:rPr lang="es-MX" sz="1200" dirty="0">
              <a:solidFill>
                <a:srgbClr val="343E47"/>
              </a:solidFill>
              <a:latin typeface="+mj-lt"/>
            </a:rPr>
            <a:t>, pues éste puede convertirse en un importante elemento  para alcanzar la rentabilidad, sobre todo en los inicios del proyecto. </a:t>
          </a:r>
          <a:endParaRPr lang="es-MX" sz="1200" dirty="0">
            <a:latin typeface="+mj-lt"/>
          </a:endParaRPr>
        </a:p>
      </dgm:t>
    </dgm:pt>
    <dgm:pt modelId="{F41F6CC7-E5F9-47DD-9897-A8598484C347}" type="parTrans" cxnId="{8A0D0CAC-0E3A-4AD1-8F91-41668603139A}">
      <dgm:prSet/>
      <dgm:spPr/>
      <dgm:t>
        <a:bodyPr/>
        <a:lstStyle/>
        <a:p>
          <a:endParaRPr lang="es-MX" sz="2000"/>
        </a:p>
      </dgm:t>
    </dgm:pt>
    <dgm:pt modelId="{B6B03B57-2D37-4E6E-B636-F2F80DB7604A}" type="sibTrans" cxnId="{8A0D0CAC-0E3A-4AD1-8F91-41668603139A}">
      <dgm:prSet custT="1"/>
      <dgm:spPr>
        <a:solidFill>
          <a:schemeClr val="accent6">
            <a:alpha val="90000"/>
          </a:schemeClr>
        </a:solidFill>
      </dgm:spPr>
      <dgm:t>
        <a:bodyPr/>
        <a:lstStyle/>
        <a:p>
          <a:endParaRPr lang="es-MX" sz="4000"/>
        </a:p>
      </dgm:t>
    </dgm:pt>
    <dgm:pt modelId="{D7760925-7D36-4599-89A5-928F6838709A}">
      <dgm:prSet phldrT="[Texto]" custT="1"/>
      <dgm:spPr/>
      <dgm:t>
        <a:bodyPr/>
        <a:lstStyle/>
        <a:p>
          <a:pPr algn="just"/>
          <a:r>
            <a:rPr lang="es-MX" sz="1200" dirty="0">
              <a:latin typeface="+mj-lt"/>
            </a:rPr>
            <a:t>• </a:t>
          </a:r>
          <a:r>
            <a:rPr lang="es-MX" sz="1200" b="1" dirty="0">
              <a:solidFill>
                <a:srgbClr val="343E47"/>
              </a:solidFill>
              <a:latin typeface="Source Sans Pro"/>
            </a:rPr>
            <a:t>El propio local.</a:t>
          </a:r>
          <a:r>
            <a:rPr lang="es-MX" sz="1200" dirty="0">
              <a:solidFill>
                <a:srgbClr val="343E47"/>
              </a:solidFill>
              <a:latin typeface="Source Sans Pro"/>
            </a:rPr>
            <a:t> Es preciso que sea un </a:t>
          </a:r>
          <a:r>
            <a:rPr lang="es-MX" sz="1200" b="1" dirty="0">
              <a:solidFill>
                <a:schemeClr val="tx1"/>
              </a:solidFill>
              <a:latin typeface="Source Sans Pro"/>
            </a:rPr>
            <a:t>espacio adecuado </a:t>
          </a:r>
          <a:r>
            <a:rPr lang="es-MX" sz="1200" dirty="0">
              <a:solidFill>
                <a:srgbClr val="343E47"/>
              </a:solidFill>
              <a:latin typeface="Source Sans Pro"/>
            </a:rPr>
            <a:t>para el tipo de </a:t>
          </a:r>
          <a:r>
            <a:rPr lang="es-MX" sz="1200" b="1" dirty="0">
              <a:solidFill>
                <a:srgbClr val="343E47"/>
              </a:solidFill>
              <a:latin typeface="Source Sans Pro"/>
            </a:rPr>
            <a:t>negocio </a:t>
          </a:r>
          <a:r>
            <a:rPr lang="es-MX" sz="1200" dirty="0">
              <a:solidFill>
                <a:srgbClr val="343E47"/>
              </a:solidFill>
              <a:latin typeface="Source Sans Pro"/>
            </a:rPr>
            <a:t>que se va a desarrollar, con posibilidades de ampliación y cuya necesidad de obra civil no sea excesivamente costosa.</a:t>
          </a:r>
          <a:endParaRPr lang="es-MX" sz="1200" dirty="0">
            <a:latin typeface="+mj-lt"/>
          </a:endParaRPr>
        </a:p>
      </dgm:t>
    </dgm:pt>
    <dgm:pt modelId="{311DCE7A-AD0D-47BB-AB7C-3CCC38DB3BA5}" type="parTrans" cxnId="{625F96FF-9745-4F4D-A08F-ABDE2B0786A3}">
      <dgm:prSet/>
      <dgm:spPr/>
      <dgm:t>
        <a:bodyPr/>
        <a:lstStyle/>
        <a:p>
          <a:endParaRPr lang="es-MX" sz="2000"/>
        </a:p>
      </dgm:t>
    </dgm:pt>
    <dgm:pt modelId="{E00274DA-B873-4695-A507-8881496FE138}" type="sibTrans" cxnId="{625F96FF-9745-4F4D-A08F-ABDE2B0786A3}">
      <dgm:prSet/>
      <dgm:spPr/>
      <dgm:t>
        <a:bodyPr/>
        <a:lstStyle/>
        <a:p>
          <a:endParaRPr lang="es-MX" sz="2000"/>
        </a:p>
      </dgm:t>
    </dgm:pt>
    <dgm:pt modelId="{B65F0ECD-6B8A-4CB3-9B68-49A2BBABFA36}" type="pres">
      <dgm:prSet presAssocID="{DACC9949-10E6-4EAF-B735-E3F15B91CC0B}" presName="outerComposite" presStyleCnt="0">
        <dgm:presLayoutVars>
          <dgm:chMax val="5"/>
          <dgm:dir/>
          <dgm:resizeHandles val="exact"/>
        </dgm:presLayoutVars>
      </dgm:prSet>
      <dgm:spPr/>
    </dgm:pt>
    <dgm:pt modelId="{1A08F943-AA51-4CA0-907F-E3EEBE4470A3}" type="pres">
      <dgm:prSet presAssocID="{DACC9949-10E6-4EAF-B735-E3F15B91CC0B}" presName="dummyMaxCanvas" presStyleCnt="0">
        <dgm:presLayoutVars/>
      </dgm:prSet>
      <dgm:spPr/>
    </dgm:pt>
    <dgm:pt modelId="{E7432BB9-4592-45FB-8121-4E4BAF45BAA3}" type="pres">
      <dgm:prSet presAssocID="{DACC9949-10E6-4EAF-B735-E3F15B91CC0B}" presName="TwoNodes_1" presStyleLbl="node1" presStyleIdx="0" presStyleCnt="2">
        <dgm:presLayoutVars>
          <dgm:bulletEnabled val="1"/>
        </dgm:presLayoutVars>
      </dgm:prSet>
      <dgm:spPr/>
    </dgm:pt>
    <dgm:pt modelId="{9BE3353A-C2F1-42E3-9F1A-009082624540}" type="pres">
      <dgm:prSet presAssocID="{DACC9949-10E6-4EAF-B735-E3F15B91CC0B}" presName="TwoNodes_2" presStyleLbl="node1" presStyleIdx="1" presStyleCnt="2" custScaleX="110280">
        <dgm:presLayoutVars>
          <dgm:bulletEnabled val="1"/>
        </dgm:presLayoutVars>
      </dgm:prSet>
      <dgm:spPr/>
    </dgm:pt>
    <dgm:pt modelId="{50464472-B672-4F41-AD2D-B145C0A4125F}" type="pres">
      <dgm:prSet presAssocID="{DACC9949-10E6-4EAF-B735-E3F15B91CC0B}" presName="TwoConn_1-2" presStyleLbl="fgAccFollowNode1" presStyleIdx="0" presStyleCnt="1">
        <dgm:presLayoutVars>
          <dgm:bulletEnabled val="1"/>
        </dgm:presLayoutVars>
      </dgm:prSet>
      <dgm:spPr/>
    </dgm:pt>
    <dgm:pt modelId="{314E4301-6DDA-4410-BDAC-D78F862B1EAD}" type="pres">
      <dgm:prSet presAssocID="{DACC9949-10E6-4EAF-B735-E3F15B91CC0B}" presName="TwoNodes_1_text" presStyleLbl="node1" presStyleIdx="1" presStyleCnt="2">
        <dgm:presLayoutVars>
          <dgm:bulletEnabled val="1"/>
        </dgm:presLayoutVars>
      </dgm:prSet>
      <dgm:spPr/>
    </dgm:pt>
    <dgm:pt modelId="{B5D29069-FB92-40AF-83CB-0108F887A4A0}" type="pres">
      <dgm:prSet presAssocID="{DACC9949-10E6-4EAF-B735-E3F15B91CC0B}" presName="TwoNodes_2_text" presStyleLbl="node1" presStyleIdx="1" presStyleCnt="2">
        <dgm:presLayoutVars>
          <dgm:bulletEnabled val="1"/>
        </dgm:presLayoutVars>
      </dgm:prSet>
      <dgm:spPr/>
    </dgm:pt>
  </dgm:ptLst>
  <dgm:cxnLst>
    <dgm:cxn modelId="{84D5B728-2A36-4420-B0C4-742D999C1416}" type="presOf" srcId="{DACC9949-10E6-4EAF-B735-E3F15B91CC0B}" destId="{B65F0ECD-6B8A-4CB3-9B68-49A2BBABFA36}" srcOrd="0" destOrd="0" presId="urn:microsoft.com/office/officeart/2005/8/layout/vProcess5"/>
    <dgm:cxn modelId="{CD887E34-1BE7-49BB-93CA-E7A102D4E881}" type="presOf" srcId="{0520FF49-3330-4C06-B593-20542A74C5DD}" destId="{314E4301-6DDA-4410-BDAC-D78F862B1EAD}" srcOrd="1" destOrd="0" presId="urn:microsoft.com/office/officeart/2005/8/layout/vProcess5"/>
    <dgm:cxn modelId="{F090F236-96FD-47C6-AAD7-54755BDAB834}" type="presOf" srcId="{0520FF49-3330-4C06-B593-20542A74C5DD}" destId="{E7432BB9-4592-45FB-8121-4E4BAF45BAA3}" srcOrd="0" destOrd="0" presId="urn:microsoft.com/office/officeart/2005/8/layout/vProcess5"/>
    <dgm:cxn modelId="{B46DCC84-B587-4952-8BDC-77D7A7EB7A61}" type="presOf" srcId="{D7760925-7D36-4599-89A5-928F6838709A}" destId="{9BE3353A-C2F1-42E3-9F1A-009082624540}" srcOrd="0" destOrd="0" presId="urn:microsoft.com/office/officeart/2005/8/layout/vProcess5"/>
    <dgm:cxn modelId="{F415648F-96E7-4E76-8C85-8B12B52C1D2D}" type="presOf" srcId="{B6B03B57-2D37-4E6E-B636-F2F80DB7604A}" destId="{50464472-B672-4F41-AD2D-B145C0A4125F}" srcOrd="0" destOrd="0" presId="urn:microsoft.com/office/officeart/2005/8/layout/vProcess5"/>
    <dgm:cxn modelId="{8A0D0CAC-0E3A-4AD1-8F91-41668603139A}" srcId="{DACC9949-10E6-4EAF-B735-E3F15B91CC0B}" destId="{0520FF49-3330-4C06-B593-20542A74C5DD}" srcOrd="0" destOrd="0" parTransId="{F41F6CC7-E5F9-47DD-9897-A8598484C347}" sibTransId="{B6B03B57-2D37-4E6E-B636-F2F80DB7604A}"/>
    <dgm:cxn modelId="{531FACE8-F523-43E6-9EDC-EBC3AC5F88EC}" type="presOf" srcId="{D7760925-7D36-4599-89A5-928F6838709A}" destId="{B5D29069-FB92-40AF-83CB-0108F887A4A0}" srcOrd="1" destOrd="0" presId="urn:microsoft.com/office/officeart/2005/8/layout/vProcess5"/>
    <dgm:cxn modelId="{625F96FF-9745-4F4D-A08F-ABDE2B0786A3}" srcId="{DACC9949-10E6-4EAF-B735-E3F15B91CC0B}" destId="{D7760925-7D36-4599-89A5-928F6838709A}" srcOrd="1" destOrd="0" parTransId="{311DCE7A-AD0D-47BB-AB7C-3CCC38DB3BA5}" sibTransId="{E00274DA-B873-4695-A507-8881496FE138}"/>
    <dgm:cxn modelId="{A67068E9-97FA-4DC4-B408-0EE3224DAB1E}" type="presParOf" srcId="{B65F0ECD-6B8A-4CB3-9B68-49A2BBABFA36}" destId="{1A08F943-AA51-4CA0-907F-E3EEBE4470A3}" srcOrd="0" destOrd="0" presId="urn:microsoft.com/office/officeart/2005/8/layout/vProcess5"/>
    <dgm:cxn modelId="{82D8F0E3-75A7-4251-8E7E-721100E9D084}" type="presParOf" srcId="{B65F0ECD-6B8A-4CB3-9B68-49A2BBABFA36}" destId="{E7432BB9-4592-45FB-8121-4E4BAF45BAA3}" srcOrd="1" destOrd="0" presId="urn:microsoft.com/office/officeart/2005/8/layout/vProcess5"/>
    <dgm:cxn modelId="{1B0DCF80-F20F-46E4-867D-A75733BF31F1}" type="presParOf" srcId="{B65F0ECD-6B8A-4CB3-9B68-49A2BBABFA36}" destId="{9BE3353A-C2F1-42E3-9F1A-009082624540}" srcOrd="2" destOrd="0" presId="urn:microsoft.com/office/officeart/2005/8/layout/vProcess5"/>
    <dgm:cxn modelId="{52F98FB7-A7F8-48DE-A28A-0F885C88FF57}" type="presParOf" srcId="{B65F0ECD-6B8A-4CB3-9B68-49A2BBABFA36}" destId="{50464472-B672-4F41-AD2D-B145C0A4125F}" srcOrd="3" destOrd="0" presId="urn:microsoft.com/office/officeart/2005/8/layout/vProcess5"/>
    <dgm:cxn modelId="{313CA3FD-2326-43EA-BE1C-D5632504F0D8}" type="presParOf" srcId="{B65F0ECD-6B8A-4CB3-9B68-49A2BBABFA36}" destId="{314E4301-6DDA-4410-BDAC-D78F862B1EAD}" srcOrd="4" destOrd="0" presId="urn:microsoft.com/office/officeart/2005/8/layout/vProcess5"/>
    <dgm:cxn modelId="{3198084A-4F6B-4DCA-91A6-5ABD606C366F}" type="presParOf" srcId="{B65F0ECD-6B8A-4CB3-9B68-49A2BBABFA36}" destId="{B5D29069-FB92-40AF-83CB-0108F887A4A0}" srcOrd="5"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D9A33D5-6EF3-4FC9-8248-6B4C312D5316}" type="doc">
      <dgm:prSet loTypeId="urn:microsoft.com/office/officeart/2005/8/layout/vList3" loCatId="list" qsTypeId="urn:microsoft.com/office/officeart/2005/8/quickstyle/simple1" qsCatId="simple" csTypeId="urn:microsoft.com/office/officeart/2005/8/colors/accent1_2" csCatId="accent1" phldr="1"/>
      <dgm:spPr/>
    </dgm:pt>
    <dgm:pt modelId="{A9E8C452-BCC2-4EF0-BE88-E97E5C9A2CF6}">
      <dgm:prSet phldrT="[Texto]"/>
      <dgm:spPr/>
      <dgm:t>
        <a:bodyPr/>
        <a:lstStyle/>
        <a:p>
          <a:pPr algn="just"/>
          <a:r>
            <a:rPr lang="es-MX" b="1" dirty="0">
              <a:solidFill>
                <a:srgbClr val="000000"/>
              </a:solidFill>
              <a:latin typeface="FiraSans-Light"/>
            </a:rPr>
            <a:t>TIEMPO Y LUGAR: </a:t>
          </a:r>
          <a:r>
            <a:rPr lang="es-MX" dirty="0">
              <a:solidFill>
                <a:srgbClr val="000000"/>
              </a:solidFill>
              <a:latin typeface="FiraSans-Light"/>
            </a:rPr>
            <a:t>pone a disposición de los consumidores los productos en el momento y en el sitio más adecuado, de forma que tengan que recorrer distancias mínimas.</a:t>
          </a:r>
          <a:endParaRPr lang="es-MX" dirty="0"/>
        </a:p>
      </dgm:t>
    </dgm:pt>
    <dgm:pt modelId="{FE094BD9-460C-4A85-931F-BBD63E9723C4}" type="parTrans" cxnId="{9BCFF167-B8C8-4487-A3AD-E7ACFF342312}">
      <dgm:prSet/>
      <dgm:spPr/>
      <dgm:t>
        <a:bodyPr/>
        <a:lstStyle/>
        <a:p>
          <a:pPr algn="just"/>
          <a:endParaRPr lang="es-MX"/>
        </a:p>
      </dgm:t>
    </dgm:pt>
    <dgm:pt modelId="{C919CCEE-6282-4451-877B-8B83BBDD9919}" type="sibTrans" cxnId="{9BCFF167-B8C8-4487-A3AD-E7ACFF342312}">
      <dgm:prSet/>
      <dgm:spPr/>
      <dgm:t>
        <a:bodyPr/>
        <a:lstStyle/>
        <a:p>
          <a:pPr algn="just"/>
          <a:endParaRPr lang="es-MX"/>
        </a:p>
      </dgm:t>
    </dgm:pt>
    <dgm:pt modelId="{E2BEBF69-E2A5-485C-AE1D-4A55E55F4784}">
      <dgm:prSet phldrT="[Texto]"/>
      <dgm:spPr/>
      <dgm:t>
        <a:bodyPr/>
        <a:lstStyle/>
        <a:p>
          <a:pPr algn="just"/>
          <a:r>
            <a:rPr lang="es-MX" b="1" dirty="0">
              <a:solidFill>
                <a:srgbClr val="000000"/>
              </a:solidFill>
              <a:latin typeface="FiraSans-Light"/>
            </a:rPr>
            <a:t>POSESIÓN: </a:t>
          </a:r>
          <a:r>
            <a:rPr lang="es-MX" dirty="0">
              <a:solidFill>
                <a:srgbClr val="000000"/>
              </a:solidFill>
              <a:latin typeface="FiraSans-Light"/>
            </a:rPr>
            <a:t>facilita el acercamiento del producto a los consumidores y su disposición efectiva.</a:t>
          </a:r>
          <a:endParaRPr lang="es-MX" dirty="0"/>
        </a:p>
      </dgm:t>
    </dgm:pt>
    <dgm:pt modelId="{E1CA3484-3195-4DEF-BE2C-A75E1A89EB23}" type="parTrans" cxnId="{0AFB1E69-C60C-4541-85DF-3A26418A9400}">
      <dgm:prSet/>
      <dgm:spPr/>
      <dgm:t>
        <a:bodyPr/>
        <a:lstStyle/>
        <a:p>
          <a:pPr algn="just"/>
          <a:endParaRPr lang="es-MX"/>
        </a:p>
      </dgm:t>
    </dgm:pt>
    <dgm:pt modelId="{82F384EF-31C4-4A36-BA67-0458D3AA03C2}" type="sibTrans" cxnId="{0AFB1E69-C60C-4541-85DF-3A26418A9400}">
      <dgm:prSet/>
      <dgm:spPr/>
      <dgm:t>
        <a:bodyPr/>
        <a:lstStyle/>
        <a:p>
          <a:pPr algn="just"/>
          <a:endParaRPr lang="es-MX"/>
        </a:p>
      </dgm:t>
    </dgm:pt>
    <dgm:pt modelId="{3C6BFC5D-917F-44ED-8862-489D8DBB1AA0}">
      <dgm:prSet phldrT="[Texto]"/>
      <dgm:spPr/>
      <dgm:t>
        <a:bodyPr/>
        <a:lstStyle/>
        <a:p>
          <a:pPr algn="just"/>
          <a:r>
            <a:rPr lang="es-MX" b="0" dirty="0">
              <a:solidFill>
                <a:srgbClr val="000000"/>
              </a:solidFill>
              <a:latin typeface="FiraSans-Light"/>
            </a:rPr>
            <a:t>FORMA</a:t>
          </a:r>
          <a:r>
            <a:rPr lang="es-MX" dirty="0">
              <a:solidFill>
                <a:srgbClr val="000000"/>
              </a:solidFill>
              <a:latin typeface="FiraSans-Light"/>
            </a:rPr>
            <a:t>: posibilita, a través del surtido, una oferta bienes y servicios adecuados a las necesidades específicas del consumidor, y en la forma y cantidades precisas como para permitir un adecuado consumo. </a:t>
          </a:r>
          <a:endParaRPr lang="es-MX" dirty="0"/>
        </a:p>
      </dgm:t>
    </dgm:pt>
    <dgm:pt modelId="{7F27718B-A3C4-40DD-AB24-909C85583712}" type="parTrans" cxnId="{62D0786E-468A-425A-B98B-3A762FF83137}">
      <dgm:prSet/>
      <dgm:spPr/>
      <dgm:t>
        <a:bodyPr/>
        <a:lstStyle/>
        <a:p>
          <a:pPr algn="just"/>
          <a:endParaRPr lang="es-MX"/>
        </a:p>
      </dgm:t>
    </dgm:pt>
    <dgm:pt modelId="{AB7F61D2-75CD-477F-9593-5068C2BE3E50}" type="sibTrans" cxnId="{62D0786E-468A-425A-B98B-3A762FF83137}">
      <dgm:prSet/>
      <dgm:spPr/>
      <dgm:t>
        <a:bodyPr/>
        <a:lstStyle/>
        <a:p>
          <a:pPr algn="just"/>
          <a:endParaRPr lang="es-MX"/>
        </a:p>
      </dgm:t>
    </dgm:pt>
    <dgm:pt modelId="{075636A9-D4CF-4D7C-A2DC-317D91274927}">
      <dgm:prSet phldrT="[Texto]"/>
      <dgm:spPr/>
      <dgm:t>
        <a:bodyPr/>
        <a:lstStyle/>
        <a:p>
          <a:pPr algn="just"/>
          <a:r>
            <a:rPr lang="es-MX" b="1" dirty="0">
              <a:solidFill>
                <a:srgbClr val="000000"/>
              </a:solidFill>
              <a:latin typeface="FiraSans-Light"/>
            </a:rPr>
            <a:t>SERVICIOS ADICIONALES:</a:t>
          </a:r>
          <a:r>
            <a:rPr lang="es-MX" dirty="0">
              <a:solidFill>
                <a:srgbClr val="000000"/>
              </a:solidFill>
              <a:latin typeface="FiraSans-Light"/>
            </a:rPr>
            <a:t> desarrolla políticas comerciales y presta diferentes servicios (financiación, tarjetas de crédito o tarjetas cliente, servicio post-venta, etc.).</a:t>
          </a:r>
          <a:endParaRPr lang="es-MX" dirty="0"/>
        </a:p>
      </dgm:t>
    </dgm:pt>
    <dgm:pt modelId="{ADA0B68A-D2C2-4935-B399-5C2B111DC1D3}" type="parTrans" cxnId="{BA8D8F9F-48E0-40ED-83C1-C98961072B9B}">
      <dgm:prSet/>
      <dgm:spPr/>
      <dgm:t>
        <a:bodyPr/>
        <a:lstStyle/>
        <a:p>
          <a:pPr algn="just"/>
          <a:endParaRPr lang="es-MX"/>
        </a:p>
      </dgm:t>
    </dgm:pt>
    <dgm:pt modelId="{6DAA1B94-E634-4909-BCC8-9054CD8ED018}" type="sibTrans" cxnId="{BA8D8F9F-48E0-40ED-83C1-C98961072B9B}">
      <dgm:prSet/>
      <dgm:spPr/>
      <dgm:t>
        <a:bodyPr/>
        <a:lstStyle/>
        <a:p>
          <a:pPr algn="just"/>
          <a:endParaRPr lang="es-MX"/>
        </a:p>
      </dgm:t>
    </dgm:pt>
    <dgm:pt modelId="{A645CB12-BDBA-4BAB-8B89-7C19F1FAD0A9}" type="pres">
      <dgm:prSet presAssocID="{BD9A33D5-6EF3-4FC9-8248-6B4C312D5316}" presName="linearFlow" presStyleCnt="0">
        <dgm:presLayoutVars>
          <dgm:dir/>
          <dgm:resizeHandles val="exact"/>
        </dgm:presLayoutVars>
      </dgm:prSet>
      <dgm:spPr/>
    </dgm:pt>
    <dgm:pt modelId="{D3FE0592-3F44-472E-BC9E-E4CAB1302AB1}" type="pres">
      <dgm:prSet presAssocID="{A9E8C452-BCC2-4EF0-BE88-E97E5C9A2CF6}" presName="composite" presStyleCnt="0"/>
      <dgm:spPr/>
    </dgm:pt>
    <dgm:pt modelId="{98B051C1-B811-4DBF-940D-4AC6EA1966E2}" type="pres">
      <dgm:prSet presAssocID="{A9E8C452-BCC2-4EF0-BE88-E97E5C9A2CF6}" presName="imgShp" presStyleLbl="fgImgPlace1" presStyleIdx="0" presStyleCnt="4"/>
      <dgm:spPr>
        <a:blipFill rotWithShape="1">
          <a:blip xmlns:r="http://schemas.openxmlformats.org/officeDocument/2006/relationships" r:embed="rId1"/>
          <a:stretch>
            <a:fillRect/>
          </a:stretch>
        </a:blipFill>
      </dgm:spPr>
    </dgm:pt>
    <dgm:pt modelId="{2E23020D-A4AC-40AA-87B8-ED81271159EE}" type="pres">
      <dgm:prSet presAssocID="{A9E8C452-BCC2-4EF0-BE88-E97E5C9A2CF6}" presName="txShp" presStyleLbl="node1" presStyleIdx="0" presStyleCnt="4">
        <dgm:presLayoutVars>
          <dgm:bulletEnabled val="1"/>
        </dgm:presLayoutVars>
      </dgm:prSet>
      <dgm:spPr/>
    </dgm:pt>
    <dgm:pt modelId="{81CFCE99-5E85-4513-A749-7EE8EE14435F}" type="pres">
      <dgm:prSet presAssocID="{C919CCEE-6282-4451-877B-8B83BBDD9919}" presName="spacing" presStyleCnt="0"/>
      <dgm:spPr/>
    </dgm:pt>
    <dgm:pt modelId="{6300B0AA-6ED8-4AFC-BAF4-323EB1CC052A}" type="pres">
      <dgm:prSet presAssocID="{E2BEBF69-E2A5-485C-AE1D-4A55E55F4784}" presName="composite" presStyleCnt="0"/>
      <dgm:spPr/>
    </dgm:pt>
    <dgm:pt modelId="{57BBF633-57FC-4591-B0C7-2DC512E83FE9}" type="pres">
      <dgm:prSet presAssocID="{E2BEBF69-E2A5-485C-AE1D-4A55E55F4784}" presName="imgShp" presStyleLbl="fgImgPlace1" presStyleIdx="1" presStyleCnt="4"/>
      <dgm:spPr>
        <a:blipFill rotWithShape="1">
          <a:blip xmlns:r="http://schemas.openxmlformats.org/officeDocument/2006/relationships" r:embed="rId2"/>
          <a:stretch>
            <a:fillRect/>
          </a:stretch>
        </a:blipFill>
      </dgm:spPr>
    </dgm:pt>
    <dgm:pt modelId="{F7F11EF9-C862-4F1E-98A1-28FDB4842031}" type="pres">
      <dgm:prSet presAssocID="{E2BEBF69-E2A5-485C-AE1D-4A55E55F4784}" presName="txShp" presStyleLbl="node1" presStyleIdx="1" presStyleCnt="4">
        <dgm:presLayoutVars>
          <dgm:bulletEnabled val="1"/>
        </dgm:presLayoutVars>
      </dgm:prSet>
      <dgm:spPr/>
    </dgm:pt>
    <dgm:pt modelId="{B15470EE-C1E1-42AE-A063-FC207FD12045}" type="pres">
      <dgm:prSet presAssocID="{82F384EF-31C4-4A36-BA67-0458D3AA03C2}" presName="spacing" presStyleCnt="0"/>
      <dgm:spPr/>
    </dgm:pt>
    <dgm:pt modelId="{034630B2-2059-4516-A5FA-3EDF548A9732}" type="pres">
      <dgm:prSet presAssocID="{3C6BFC5D-917F-44ED-8862-489D8DBB1AA0}" presName="composite" presStyleCnt="0"/>
      <dgm:spPr/>
    </dgm:pt>
    <dgm:pt modelId="{16071A1F-0335-4A1A-A688-02602D9EF1FF}" type="pres">
      <dgm:prSet presAssocID="{3C6BFC5D-917F-44ED-8862-489D8DBB1AA0}" presName="imgShp" presStyleLbl="fgImgPlace1" presStyleIdx="2" presStyleCnt="4"/>
      <dgm:spPr>
        <a:blipFill rotWithShape="1">
          <a:blip xmlns:r="http://schemas.openxmlformats.org/officeDocument/2006/relationships" r:embed="rId3"/>
          <a:stretch>
            <a:fillRect/>
          </a:stretch>
        </a:blipFill>
      </dgm:spPr>
    </dgm:pt>
    <dgm:pt modelId="{32D136B4-D712-45A3-8F1F-3AD4A5BEF3FE}" type="pres">
      <dgm:prSet presAssocID="{3C6BFC5D-917F-44ED-8862-489D8DBB1AA0}" presName="txShp" presStyleLbl="node1" presStyleIdx="2" presStyleCnt="4">
        <dgm:presLayoutVars>
          <dgm:bulletEnabled val="1"/>
        </dgm:presLayoutVars>
      </dgm:prSet>
      <dgm:spPr/>
    </dgm:pt>
    <dgm:pt modelId="{5544B910-FA8A-4877-9502-F975DE1EC9CB}" type="pres">
      <dgm:prSet presAssocID="{AB7F61D2-75CD-477F-9593-5068C2BE3E50}" presName="spacing" presStyleCnt="0"/>
      <dgm:spPr/>
    </dgm:pt>
    <dgm:pt modelId="{0A7653F3-41D8-4D15-94C5-DF15EE181BED}" type="pres">
      <dgm:prSet presAssocID="{075636A9-D4CF-4D7C-A2DC-317D91274927}" presName="composite" presStyleCnt="0"/>
      <dgm:spPr/>
    </dgm:pt>
    <dgm:pt modelId="{637EF191-2C35-4FC5-911C-CA1665C53D2A}" type="pres">
      <dgm:prSet presAssocID="{075636A9-D4CF-4D7C-A2DC-317D91274927}" presName="imgShp" presStyleLbl="fgImgPlace1" presStyleIdx="3" presStyleCnt="4"/>
      <dgm:spPr>
        <a:blipFill rotWithShape="1">
          <a:blip xmlns:r="http://schemas.openxmlformats.org/officeDocument/2006/relationships" r:embed="rId4"/>
          <a:stretch>
            <a:fillRect/>
          </a:stretch>
        </a:blipFill>
      </dgm:spPr>
    </dgm:pt>
    <dgm:pt modelId="{B521B344-94B1-4668-998D-DE5C181CD089}" type="pres">
      <dgm:prSet presAssocID="{075636A9-D4CF-4D7C-A2DC-317D91274927}" presName="txShp" presStyleLbl="node1" presStyleIdx="3" presStyleCnt="4">
        <dgm:presLayoutVars>
          <dgm:bulletEnabled val="1"/>
        </dgm:presLayoutVars>
      </dgm:prSet>
      <dgm:spPr/>
    </dgm:pt>
  </dgm:ptLst>
  <dgm:cxnLst>
    <dgm:cxn modelId="{9BCFF167-B8C8-4487-A3AD-E7ACFF342312}" srcId="{BD9A33D5-6EF3-4FC9-8248-6B4C312D5316}" destId="{A9E8C452-BCC2-4EF0-BE88-E97E5C9A2CF6}" srcOrd="0" destOrd="0" parTransId="{FE094BD9-460C-4A85-931F-BBD63E9723C4}" sibTransId="{C919CCEE-6282-4451-877B-8B83BBDD9919}"/>
    <dgm:cxn modelId="{0AFB1E69-C60C-4541-85DF-3A26418A9400}" srcId="{BD9A33D5-6EF3-4FC9-8248-6B4C312D5316}" destId="{E2BEBF69-E2A5-485C-AE1D-4A55E55F4784}" srcOrd="1" destOrd="0" parTransId="{E1CA3484-3195-4DEF-BE2C-A75E1A89EB23}" sibTransId="{82F384EF-31C4-4A36-BA67-0458D3AA03C2}"/>
    <dgm:cxn modelId="{62D0786E-468A-425A-B98B-3A762FF83137}" srcId="{BD9A33D5-6EF3-4FC9-8248-6B4C312D5316}" destId="{3C6BFC5D-917F-44ED-8862-489D8DBB1AA0}" srcOrd="2" destOrd="0" parTransId="{7F27718B-A3C4-40DD-AB24-909C85583712}" sibTransId="{AB7F61D2-75CD-477F-9593-5068C2BE3E50}"/>
    <dgm:cxn modelId="{BA8D8F9F-48E0-40ED-83C1-C98961072B9B}" srcId="{BD9A33D5-6EF3-4FC9-8248-6B4C312D5316}" destId="{075636A9-D4CF-4D7C-A2DC-317D91274927}" srcOrd="3" destOrd="0" parTransId="{ADA0B68A-D2C2-4935-B399-5C2B111DC1D3}" sibTransId="{6DAA1B94-E634-4909-BCC8-9054CD8ED018}"/>
    <dgm:cxn modelId="{3D64E8A2-0F36-4A68-9076-E5E00083A6D7}" type="presOf" srcId="{BD9A33D5-6EF3-4FC9-8248-6B4C312D5316}" destId="{A645CB12-BDBA-4BAB-8B89-7C19F1FAD0A9}" srcOrd="0" destOrd="0" presId="urn:microsoft.com/office/officeart/2005/8/layout/vList3"/>
    <dgm:cxn modelId="{5763F0A2-BE39-43CB-B256-DDB7C7B4E305}" type="presOf" srcId="{E2BEBF69-E2A5-485C-AE1D-4A55E55F4784}" destId="{F7F11EF9-C862-4F1E-98A1-28FDB4842031}" srcOrd="0" destOrd="0" presId="urn:microsoft.com/office/officeart/2005/8/layout/vList3"/>
    <dgm:cxn modelId="{CC5B27C9-05D8-4E34-9EB6-20329DEF7EB2}" type="presOf" srcId="{A9E8C452-BCC2-4EF0-BE88-E97E5C9A2CF6}" destId="{2E23020D-A4AC-40AA-87B8-ED81271159EE}" srcOrd="0" destOrd="0" presId="urn:microsoft.com/office/officeart/2005/8/layout/vList3"/>
    <dgm:cxn modelId="{3887F6EB-8361-469B-AB14-9D178CE189AD}" type="presOf" srcId="{3C6BFC5D-917F-44ED-8862-489D8DBB1AA0}" destId="{32D136B4-D712-45A3-8F1F-3AD4A5BEF3FE}" srcOrd="0" destOrd="0" presId="urn:microsoft.com/office/officeart/2005/8/layout/vList3"/>
    <dgm:cxn modelId="{F3AC9FEC-5586-4183-B634-82B8FFF8D2CD}" type="presOf" srcId="{075636A9-D4CF-4D7C-A2DC-317D91274927}" destId="{B521B344-94B1-4668-998D-DE5C181CD089}" srcOrd="0" destOrd="0" presId="urn:microsoft.com/office/officeart/2005/8/layout/vList3"/>
    <dgm:cxn modelId="{C8E09F70-9F11-4E10-9D3E-D0DA1321CBA1}" type="presParOf" srcId="{A645CB12-BDBA-4BAB-8B89-7C19F1FAD0A9}" destId="{D3FE0592-3F44-472E-BC9E-E4CAB1302AB1}" srcOrd="0" destOrd="0" presId="urn:microsoft.com/office/officeart/2005/8/layout/vList3"/>
    <dgm:cxn modelId="{9A8586FB-67C6-4E88-9DD7-86D91CFE44A3}" type="presParOf" srcId="{D3FE0592-3F44-472E-BC9E-E4CAB1302AB1}" destId="{98B051C1-B811-4DBF-940D-4AC6EA1966E2}" srcOrd="0" destOrd="0" presId="urn:microsoft.com/office/officeart/2005/8/layout/vList3"/>
    <dgm:cxn modelId="{1054CC46-8AF6-4665-A926-C0B1248FCA87}" type="presParOf" srcId="{D3FE0592-3F44-472E-BC9E-E4CAB1302AB1}" destId="{2E23020D-A4AC-40AA-87B8-ED81271159EE}" srcOrd="1" destOrd="0" presId="urn:microsoft.com/office/officeart/2005/8/layout/vList3"/>
    <dgm:cxn modelId="{F1AD29FE-99CD-40EA-9A50-2AF49CE37A69}" type="presParOf" srcId="{A645CB12-BDBA-4BAB-8B89-7C19F1FAD0A9}" destId="{81CFCE99-5E85-4513-A749-7EE8EE14435F}" srcOrd="1" destOrd="0" presId="urn:microsoft.com/office/officeart/2005/8/layout/vList3"/>
    <dgm:cxn modelId="{758949AE-349F-4F2C-9438-397BEE898211}" type="presParOf" srcId="{A645CB12-BDBA-4BAB-8B89-7C19F1FAD0A9}" destId="{6300B0AA-6ED8-4AFC-BAF4-323EB1CC052A}" srcOrd="2" destOrd="0" presId="urn:microsoft.com/office/officeart/2005/8/layout/vList3"/>
    <dgm:cxn modelId="{681EE630-8B41-4172-AECF-2B5059777287}" type="presParOf" srcId="{6300B0AA-6ED8-4AFC-BAF4-323EB1CC052A}" destId="{57BBF633-57FC-4591-B0C7-2DC512E83FE9}" srcOrd="0" destOrd="0" presId="urn:microsoft.com/office/officeart/2005/8/layout/vList3"/>
    <dgm:cxn modelId="{919DA9D8-BF03-4580-AF88-47BC95A6BA8E}" type="presParOf" srcId="{6300B0AA-6ED8-4AFC-BAF4-323EB1CC052A}" destId="{F7F11EF9-C862-4F1E-98A1-28FDB4842031}" srcOrd="1" destOrd="0" presId="urn:microsoft.com/office/officeart/2005/8/layout/vList3"/>
    <dgm:cxn modelId="{FA1B99B3-39BD-4F0B-B98F-719865541B6E}" type="presParOf" srcId="{A645CB12-BDBA-4BAB-8B89-7C19F1FAD0A9}" destId="{B15470EE-C1E1-42AE-A063-FC207FD12045}" srcOrd="3" destOrd="0" presId="urn:microsoft.com/office/officeart/2005/8/layout/vList3"/>
    <dgm:cxn modelId="{13BDF595-7E43-4BB1-AFC0-97AD367D406D}" type="presParOf" srcId="{A645CB12-BDBA-4BAB-8B89-7C19F1FAD0A9}" destId="{034630B2-2059-4516-A5FA-3EDF548A9732}" srcOrd="4" destOrd="0" presId="urn:microsoft.com/office/officeart/2005/8/layout/vList3"/>
    <dgm:cxn modelId="{D5D53890-BA82-40C7-A3DD-B394545E5879}" type="presParOf" srcId="{034630B2-2059-4516-A5FA-3EDF548A9732}" destId="{16071A1F-0335-4A1A-A688-02602D9EF1FF}" srcOrd="0" destOrd="0" presId="urn:microsoft.com/office/officeart/2005/8/layout/vList3"/>
    <dgm:cxn modelId="{A45E54B7-1F9D-4A33-9BEE-AAE8B9521F0C}" type="presParOf" srcId="{034630B2-2059-4516-A5FA-3EDF548A9732}" destId="{32D136B4-D712-45A3-8F1F-3AD4A5BEF3FE}" srcOrd="1" destOrd="0" presId="urn:microsoft.com/office/officeart/2005/8/layout/vList3"/>
    <dgm:cxn modelId="{50F87A2E-2776-4444-A750-EF527D7DF195}" type="presParOf" srcId="{A645CB12-BDBA-4BAB-8B89-7C19F1FAD0A9}" destId="{5544B910-FA8A-4877-9502-F975DE1EC9CB}" srcOrd="5" destOrd="0" presId="urn:microsoft.com/office/officeart/2005/8/layout/vList3"/>
    <dgm:cxn modelId="{8C174468-DA75-4396-97E9-5F118592E07A}" type="presParOf" srcId="{A645CB12-BDBA-4BAB-8B89-7C19F1FAD0A9}" destId="{0A7653F3-41D8-4D15-94C5-DF15EE181BED}" srcOrd="6" destOrd="0" presId="urn:microsoft.com/office/officeart/2005/8/layout/vList3"/>
    <dgm:cxn modelId="{8F4B0467-E767-49B6-BDFB-A55B727B3E83}" type="presParOf" srcId="{0A7653F3-41D8-4D15-94C5-DF15EE181BED}" destId="{637EF191-2C35-4FC5-911C-CA1665C53D2A}" srcOrd="0" destOrd="0" presId="urn:microsoft.com/office/officeart/2005/8/layout/vList3"/>
    <dgm:cxn modelId="{162840F6-491F-4A62-8C54-0DA67119B394}" type="presParOf" srcId="{0A7653F3-41D8-4D15-94C5-DF15EE181BED}" destId="{B521B344-94B1-4668-998D-DE5C181CD089}"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9FCFD69-E701-4EDE-B40F-2B62F05B6BC0}"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s-MX"/>
        </a:p>
      </dgm:t>
    </dgm:pt>
    <dgm:pt modelId="{1C30F68D-D2A3-4861-B9E5-ABAC0A30743A}">
      <dgm:prSet phldrT="[Texto]" custT="1"/>
      <dgm:spPr/>
      <dgm:t>
        <a:bodyPr/>
        <a:lstStyle/>
        <a:p>
          <a:r>
            <a:rPr lang="es-MX" sz="1200" b="1">
              <a:latin typeface="Century Gothic" panose="020B0502020202020204" pitchFamily="34" charset="0"/>
            </a:rPr>
            <a:t>a) </a:t>
          </a:r>
          <a:r>
            <a:rPr lang="es-MX" sz="1200">
              <a:latin typeface="Century Gothic" panose="020B0502020202020204" pitchFamily="34" charset="0"/>
            </a:rPr>
            <a:t>Según la forma de venta</a:t>
          </a:r>
          <a:endParaRPr lang="es-MX" sz="1200" dirty="0">
            <a:latin typeface="Century Gothic" panose="020B0502020202020204" pitchFamily="34" charset="0"/>
          </a:endParaRPr>
        </a:p>
      </dgm:t>
    </dgm:pt>
    <dgm:pt modelId="{EDBB2FEF-C637-4FA1-8D11-79C68BE3E181}" type="parTrans" cxnId="{7B0020F0-463D-42C0-9AEA-4F93D61D0A56}">
      <dgm:prSet/>
      <dgm:spPr/>
      <dgm:t>
        <a:bodyPr/>
        <a:lstStyle/>
        <a:p>
          <a:endParaRPr lang="es-MX" sz="1200">
            <a:latin typeface="Century Gothic" panose="020B0502020202020204" pitchFamily="34" charset="0"/>
          </a:endParaRPr>
        </a:p>
      </dgm:t>
    </dgm:pt>
    <dgm:pt modelId="{CBE8626B-04C2-4A1E-BFC9-E0E4A1958D54}" type="sibTrans" cxnId="{7B0020F0-463D-42C0-9AEA-4F93D61D0A56}">
      <dgm:prSet/>
      <dgm:spPr/>
      <dgm:t>
        <a:bodyPr/>
        <a:lstStyle/>
        <a:p>
          <a:endParaRPr lang="es-MX" sz="1200">
            <a:latin typeface="Century Gothic" panose="020B0502020202020204" pitchFamily="34" charset="0"/>
          </a:endParaRPr>
        </a:p>
      </dgm:t>
    </dgm:pt>
    <dgm:pt modelId="{2FE1702E-ABB5-4C4D-8B3C-0C15CA0EB80B}">
      <dgm:prSet phldrT="[Texto]" custT="1"/>
      <dgm:spPr/>
      <dgm:t>
        <a:bodyPr/>
        <a:lstStyle/>
        <a:p>
          <a:r>
            <a:rPr lang="es-MX" sz="1050" b="1" dirty="0">
              <a:latin typeface="Century Gothic" panose="020B0502020202020204" pitchFamily="34" charset="0"/>
            </a:rPr>
            <a:t>- </a:t>
          </a:r>
          <a:r>
            <a:rPr lang="es-MX" sz="1050" dirty="0">
              <a:latin typeface="Century Gothic" panose="020B0502020202020204" pitchFamily="34" charset="0"/>
            </a:rPr>
            <a:t>En régimen de libre servicio o autoservicio: autoservicio, supermercado, hipermercado.</a:t>
          </a:r>
        </a:p>
      </dgm:t>
    </dgm:pt>
    <dgm:pt modelId="{1B82AD2A-D4CB-41C8-B129-2174B23330E6}" type="parTrans" cxnId="{A5E95E5F-920B-4577-BF44-872109D5EE64}">
      <dgm:prSet/>
      <dgm:spPr/>
      <dgm:t>
        <a:bodyPr/>
        <a:lstStyle/>
        <a:p>
          <a:endParaRPr lang="es-MX" sz="1200">
            <a:latin typeface="Century Gothic" panose="020B0502020202020204" pitchFamily="34" charset="0"/>
          </a:endParaRPr>
        </a:p>
      </dgm:t>
    </dgm:pt>
    <dgm:pt modelId="{02C5090C-84BD-4827-94FC-9A74EEE894A5}" type="sibTrans" cxnId="{A5E95E5F-920B-4577-BF44-872109D5EE64}">
      <dgm:prSet/>
      <dgm:spPr/>
      <dgm:t>
        <a:bodyPr/>
        <a:lstStyle/>
        <a:p>
          <a:endParaRPr lang="es-MX" sz="1200">
            <a:latin typeface="Century Gothic" panose="020B0502020202020204" pitchFamily="34" charset="0"/>
          </a:endParaRPr>
        </a:p>
      </dgm:t>
    </dgm:pt>
    <dgm:pt modelId="{3B2C3F73-45E3-452F-987F-28172DEFA0FD}">
      <dgm:prSet phldrT="[Texto]" custT="1"/>
      <dgm:spPr/>
      <dgm:t>
        <a:bodyPr/>
        <a:lstStyle/>
        <a:p>
          <a:r>
            <a:rPr lang="es-MX" sz="1100" b="1">
              <a:latin typeface="Century Gothic" panose="020B0502020202020204" pitchFamily="34" charset="0"/>
            </a:rPr>
            <a:t>b) </a:t>
          </a:r>
          <a:r>
            <a:rPr lang="es-MX" sz="1100">
              <a:latin typeface="Century Gothic" panose="020B0502020202020204" pitchFamily="34" charset="0"/>
            </a:rPr>
            <a:t>Según el empleo o no de establecimiento</a:t>
          </a:r>
          <a:endParaRPr lang="es-MX" sz="1100" dirty="0">
            <a:latin typeface="Century Gothic" panose="020B0502020202020204" pitchFamily="34" charset="0"/>
          </a:endParaRPr>
        </a:p>
      </dgm:t>
    </dgm:pt>
    <dgm:pt modelId="{AB89177A-D643-4487-96B0-4A4329F4E91F}" type="parTrans" cxnId="{55BD2EFE-7FDF-43D3-9FCE-352F9B698A65}">
      <dgm:prSet/>
      <dgm:spPr/>
      <dgm:t>
        <a:bodyPr/>
        <a:lstStyle/>
        <a:p>
          <a:endParaRPr lang="es-MX" sz="1200">
            <a:latin typeface="Century Gothic" panose="020B0502020202020204" pitchFamily="34" charset="0"/>
          </a:endParaRPr>
        </a:p>
      </dgm:t>
    </dgm:pt>
    <dgm:pt modelId="{D7C65621-FA82-497E-91E9-8AEEDBE1C6A3}" type="sibTrans" cxnId="{55BD2EFE-7FDF-43D3-9FCE-352F9B698A65}">
      <dgm:prSet/>
      <dgm:spPr/>
      <dgm:t>
        <a:bodyPr/>
        <a:lstStyle/>
        <a:p>
          <a:endParaRPr lang="es-MX" sz="1200">
            <a:latin typeface="Century Gothic" panose="020B0502020202020204" pitchFamily="34" charset="0"/>
          </a:endParaRPr>
        </a:p>
      </dgm:t>
    </dgm:pt>
    <dgm:pt modelId="{72063C92-801F-447D-B051-02FBFE6CD8B8}">
      <dgm:prSet phldrT="[Texto]" custT="1"/>
      <dgm:spPr/>
      <dgm:t>
        <a:bodyPr/>
        <a:lstStyle/>
        <a:p>
          <a:r>
            <a:rPr lang="es-MX" sz="1100" b="1">
              <a:latin typeface="Century Gothic" panose="020B0502020202020204" pitchFamily="34" charset="0"/>
            </a:rPr>
            <a:t>- </a:t>
          </a:r>
          <a:r>
            <a:rPr lang="es-MX" sz="1100">
              <a:latin typeface="Century Gothic" panose="020B0502020202020204" pitchFamily="34" charset="0"/>
            </a:rPr>
            <a:t>Venta con tienda.</a:t>
          </a:r>
          <a:endParaRPr lang="es-MX" sz="1100" dirty="0">
            <a:latin typeface="Century Gothic" panose="020B0502020202020204" pitchFamily="34" charset="0"/>
          </a:endParaRPr>
        </a:p>
      </dgm:t>
    </dgm:pt>
    <dgm:pt modelId="{3428D1EA-07DD-47B6-B7AD-BCFA7086B6FD}" type="parTrans" cxnId="{9ED117E4-976E-4AF9-8B3D-A282653A11D1}">
      <dgm:prSet/>
      <dgm:spPr/>
      <dgm:t>
        <a:bodyPr/>
        <a:lstStyle/>
        <a:p>
          <a:endParaRPr lang="es-MX" sz="1200">
            <a:latin typeface="Century Gothic" panose="020B0502020202020204" pitchFamily="34" charset="0"/>
          </a:endParaRPr>
        </a:p>
      </dgm:t>
    </dgm:pt>
    <dgm:pt modelId="{FEE2F222-1452-4A1E-9B72-C7BCDB5B9368}" type="sibTrans" cxnId="{9ED117E4-976E-4AF9-8B3D-A282653A11D1}">
      <dgm:prSet/>
      <dgm:spPr/>
      <dgm:t>
        <a:bodyPr/>
        <a:lstStyle/>
        <a:p>
          <a:endParaRPr lang="es-MX" sz="1200">
            <a:latin typeface="Century Gothic" panose="020B0502020202020204" pitchFamily="34" charset="0"/>
          </a:endParaRPr>
        </a:p>
      </dgm:t>
    </dgm:pt>
    <dgm:pt modelId="{D8D1BBF4-5011-428E-A7D1-B9255FC412D2}">
      <dgm:prSet phldrT="[Texto]" custT="1"/>
      <dgm:spPr/>
      <dgm:t>
        <a:bodyPr/>
        <a:lstStyle/>
        <a:p>
          <a:r>
            <a:rPr lang="es-MX" sz="1200" b="1">
              <a:latin typeface="Century Gothic" panose="020B0502020202020204" pitchFamily="34" charset="0"/>
            </a:rPr>
            <a:t>c) </a:t>
          </a:r>
          <a:r>
            <a:rPr lang="es-MX" sz="1200">
              <a:latin typeface="Century Gothic" panose="020B0502020202020204" pitchFamily="34" charset="0"/>
            </a:rPr>
            <a:t>Según el surtido</a:t>
          </a:r>
          <a:endParaRPr lang="es-MX" sz="1200" dirty="0">
            <a:latin typeface="Century Gothic" panose="020B0502020202020204" pitchFamily="34" charset="0"/>
          </a:endParaRPr>
        </a:p>
      </dgm:t>
    </dgm:pt>
    <dgm:pt modelId="{2F56D98E-DF8F-4E9D-9D68-61D323F7D1FA}" type="parTrans" cxnId="{FA93EACF-9223-4E58-BEB7-54DD3B1F985B}">
      <dgm:prSet/>
      <dgm:spPr/>
      <dgm:t>
        <a:bodyPr/>
        <a:lstStyle/>
        <a:p>
          <a:endParaRPr lang="es-MX" sz="1200">
            <a:latin typeface="Century Gothic" panose="020B0502020202020204" pitchFamily="34" charset="0"/>
          </a:endParaRPr>
        </a:p>
      </dgm:t>
    </dgm:pt>
    <dgm:pt modelId="{FFF15A8C-1BDC-47C4-939C-0540C5DFC9C8}" type="sibTrans" cxnId="{FA93EACF-9223-4E58-BEB7-54DD3B1F985B}">
      <dgm:prSet/>
      <dgm:spPr/>
      <dgm:t>
        <a:bodyPr/>
        <a:lstStyle/>
        <a:p>
          <a:endParaRPr lang="es-MX" sz="1200">
            <a:latin typeface="Century Gothic" panose="020B0502020202020204" pitchFamily="34" charset="0"/>
          </a:endParaRPr>
        </a:p>
      </dgm:t>
    </dgm:pt>
    <dgm:pt modelId="{90D76ED3-973A-4E4B-9F36-EC24C2D286E1}">
      <dgm:prSet phldrT="[Texto]" custT="1"/>
      <dgm:spPr/>
      <dgm:t>
        <a:bodyPr/>
        <a:lstStyle/>
        <a:p>
          <a:r>
            <a:rPr lang="es-MX" sz="1050" b="1">
              <a:latin typeface="Century Gothic" panose="020B0502020202020204" pitchFamily="34" charset="0"/>
            </a:rPr>
            <a:t>- </a:t>
          </a:r>
          <a:r>
            <a:rPr lang="es-MX" sz="1050">
              <a:latin typeface="Century Gothic" panose="020B0502020202020204" pitchFamily="34" charset="0"/>
            </a:rPr>
            <a:t>Especialistas: tienda especializada, gran superficie especializada (category killer)</a:t>
          </a:r>
          <a:endParaRPr lang="es-MX" sz="1050" dirty="0">
            <a:latin typeface="Century Gothic" panose="020B0502020202020204" pitchFamily="34" charset="0"/>
          </a:endParaRPr>
        </a:p>
      </dgm:t>
    </dgm:pt>
    <dgm:pt modelId="{54E1B30A-B945-488F-B3A5-1006FB0B5B21}" type="parTrans" cxnId="{E2726619-2BD7-4380-B233-0B017AC92D66}">
      <dgm:prSet/>
      <dgm:spPr/>
      <dgm:t>
        <a:bodyPr/>
        <a:lstStyle/>
        <a:p>
          <a:endParaRPr lang="es-MX" sz="1200">
            <a:latin typeface="Century Gothic" panose="020B0502020202020204" pitchFamily="34" charset="0"/>
          </a:endParaRPr>
        </a:p>
      </dgm:t>
    </dgm:pt>
    <dgm:pt modelId="{77C6E283-FA6F-43DD-A282-99F712029144}" type="sibTrans" cxnId="{E2726619-2BD7-4380-B233-0B017AC92D66}">
      <dgm:prSet/>
      <dgm:spPr/>
      <dgm:t>
        <a:bodyPr/>
        <a:lstStyle/>
        <a:p>
          <a:endParaRPr lang="es-MX" sz="1200">
            <a:latin typeface="Century Gothic" panose="020B0502020202020204" pitchFamily="34" charset="0"/>
          </a:endParaRPr>
        </a:p>
      </dgm:t>
    </dgm:pt>
    <dgm:pt modelId="{A2113794-3E15-44C6-B11E-782017058794}">
      <dgm:prSet custT="1"/>
      <dgm:spPr/>
      <dgm:t>
        <a:bodyPr/>
        <a:lstStyle/>
        <a:p>
          <a:r>
            <a:rPr lang="es-MX" sz="1050" b="1">
              <a:latin typeface="Century Gothic" panose="020B0502020202020204" pitchFamily="34" charset="0"/>
            </a:rPr>
            <a:t>- </a:t>
          </a:r>
          <a:r>
            <a:rPr lang="es-MX" sz="1050">
              <a:latin typeface="Century Gothic" panose="020B0502020202020204" pitchFamily="34" charset="0"/>
            </a:rPr>
            <a:t>En régimen tradicional o de venta elegida: tienda tradicional, tiendas especializadas (perfumerías, papelerías, fruterías...).</a:t>
          </a:r>
          <a:endParaRPr lang="es-MX" sz="1050" dirty="0">
            <a:latin typeface="Century Gothic" panose="020B0502020202020204" pitchFamily="34" charset="0"/>
          </a:endParaRPr>
        </a:p>
      </dgm:t>
    </dgm:pt>
    <dgm:pt modelId="{ABAAE271-58A6-4F83-A449-2C25E22527B8}" type="parTrans" cxnId="{3B1303BE-B8BB-46C4-929B-0850B919A21B}">
      <dgm:prSet/>
      <dgm:spPr/>
      <dgm:t>
        <a:bodyPr/>
        <a:lstStyle/>
        <a:p>
          <a:endParaRPr lang="es-MX" sz="1200">
            <a:latin typeface="Century Gothic" panose="020B0502020202020204" pitchFamily="34" charset="0"/>
          </a:endParaRPr>
        </a:p>
      </dgm:t>
    </dgm:pt>
    <dgm:pt modelId="{15C5A735-173C-4A27-AEF9-194C8917249A}" type="sibTrans" cxnId="{3B1303BE-B8BB-46C4-929B-0850B919A21B}">
      <dgm:prSet/>
      <dgm:spPr/>
      <dgm:t>
        <a:bodyPr/>
        <a:lstStyle/>
        <a:p>
          <a:endParaRPr lang="es-MX" sz="1200">
            <a:latin typeface="Century Gothic" panose="020B0502020202020204" pitchFamily="34" charset="0"/>
          </a:endParaRPr>
        </a:p>
      </dgm:t>
    </dgm:pt>
    <dgm:pt modelId="{741155F8-DB4B-42D7-B41F-0CA5C4FD8821}">
      <dgm:prSet custT="1"/>
      <dgm:spPr/>
      <dgm:t>
        <a:bodyPr/>
        <a:lstStyle/>
        <a:p>
          <a:r>
            <a:rPr lang="es-MX" sz="1100" b="1">
              <a:latin typeface="Century Gothic" panose="020B0502020202020204" pitchFamily="34" charset="0"/>
            </a:rPr>
            <a:t>- </a:t>
          </a:r>
          <a:r>
            <a:rPr lang="es-MX" sz="1100">
              <a:latin typeface="Century Gothic" panose="020B0502020202020204" pitchFamily="34" charset="0"/>
            </a:rPr>
            <a:t>Venta sin tienda: ambulante, venta directa a distancia a través de medios de comunicación (teléfono, teletienda, e-mail, etc.), venta a través de máquinas automáticas. </a:t>
          </a:r>
          <a:endParaRPr lang="es-MX" sz="1100" dirty="0">
            <a:latin typeface="Century Gothic" panose="020B0502020202020204" pitchFamily="34" charset="0"/>
          </a:endParaRPr>
        </a:p>
      </dgm:t>
    </dgm:pt>
    <dgm:pt modelId="{6337A41E-A235-40DD-B62D-DFF13DBBEA01}" type="parTrans" cxnId="{334A3FA2-144E-4D76-8B1B-37D19206CBB0}">
      <dgm:prSet/>
      <dgm:spPr/>
      <dgm:t>
        <a:bodyPr/>
        <a:lstStyle/>
        <a:p>
          <a:endParaRPr lang="es-MX" sz="1200">
            <a:latin typeface="Century Gothic" panose="020B0502020202020204" pitchFamily="34" charset="0"/>
          </a:endParaRPr>
        </a:p>
      </dgm:t>
    </dgm:pt>
    <dgm:pt modelId="{E2ECC192-B8BB-4AEB-AD5F-35B7FBD4C528}" type="sibTrans" cxnId="{334A3FA2-144E-4D76-8B1B-37D19206CBB0}">
      <dgm:prSet/>
      <dgm:spPr/>
      <dgm:t>
        <a:bodyPr/>
        <a:lstStyle/>
        <a:p>
          <a:endParaRPr lang="es-MX" sz="1200">
            <a:latin typeface="Century Gothic" panose="020B0502020202020204" pitchFamily="34" charset="0"/>
          </a:endParaRPr>
        </a:p>
      </dgm:t>
    </dgm:pt>
    <dgm:pt modelId="{45F2AC20-9A3F-4CD3-A81D-A72A89608BD5}">
      <dgm:prSet custT="1"/>
      <dgm:spPr/>
      <dgm:t>
        <a:bodyPr/>
        <a:lstStyle/>
        <a:p>
          <a:r>
            <a:rPr lang="es-MX" sz="1050" b="1">
              <a:latin typeface="Century Gothic" panose="020B0502020202020204" pitchFamily="34" charset="0"/>
            </a:rPr>
            <a:t>- </a:t>
          </a:r>
          <a:r>
            <a:rPr lang="es-MX" sz="1050">
              <a:latin typeface="Century Gothic" panose="020B0502020202020204" pitchFamily="34" charset="0"/>
            </a:rPr>
            <a:t>Surtido fundamentado en alimentación: tienda tradicional,hipermercado, supermercado.</a:t>
          </a:r>
          <a:endParaRPr lang="es-MX" sz="1050" dirty="0">
            <a:latin typeface="Century Gothic" panose="020B0502020202020204" pitchFamily="34" charset="0"/>
          </a:endParaRPr>
        </a:p>
      </dgm:t>
    </dgm:pt>
    <dgm:pt modelId="{B52A5CA9-5CE1-4BA6-8E17-141A6CC40E8E}" type="parTrans" cxnId="{01E50E76-E1F2-4C42-A878-FD82C1E04CA4}">
      <dgm:prSet/>
      <dgm:spPr/>
      <dgm:t>
        <a:bodyPr/>
        <a:lstStyle/>
        <a:p>
          <a:endParaRPr lang="es-MX" sz="1200">
            <a:latin typeface="Century Gothic" panose="020B0502020202020204" pitchFamily="34" charset="0"/>
          </a:endParaRPr>
        </a:p>
      </dgm:t>
    </dgm:pt>
    <dgm:pt modelId="{B31A5826-B827-4F4D-8A91-1EE269652877}" type="sibTrans" cxnId="{01E50E76-E1F2-4C42-A878-FD82C1E04CA4}">
      <dgm:prSet/>
      <dgm:spPr/>
      <dgm:t>
        <a:bodyPr/>
        <a:lstStyle/>
        <a:p>
          <a:endParaRPr lang="es-MX" sz="1200">
            <a:latin typeface="Century Gothic" panose="020B0502020202020204" pitchFamily="34" charset="0"/>
          </a:endParaRPr>
        </a:p>
      </dgm:t>
    </dgm:pt>
    <dgm:pt modelId="{A75D1B83-E951-4C6F-BB3A-B453855A2F04}">
      <dgm:prSet custT="1"/>
      <dgm:spPr/>
      <dgm:t>
        <a:bodyPr/>
        <a:lstStyle/>
        <a:p>
          <a:r>
            <a:rPr lang="es-MX" sz="1050" b="1">
              <a:latin typeface="Century Gothic" panose="020B0502020202020204" pitchFamily="34" charset="0"/>
            </a:rPr>
            <a:t>- </a:t>
          </a:r>
          <a:r>
            <a:rPr lang="es-MX" sz="1050">
              <a:latin typeface="Century Gothic" panose="020B0502020202020204" pitchFamily="34" charset="0"/>
            </a:rPr>
            <a:t>Generalistas: gran superficie o gran almacén.</a:t>
          </a:r>
          <a:endParaRPr lang="es-MX" sz="1050" dirty="0">
            <a:latin typeface="Century Gothic" panose="020B0502020202020204" pitchFamily="34" charset="0"/>
          </a:endParaRPr>
        </a:p>
      </dgm:t>
    </dgm:pt>
    <dgm:pt modelId="{9F9E3277-D92E-4B1D-93F7-0E622849098F}" type="parTrans" cxnId="{0AE9ED03-C3B3-4D89-B305-57B5ACAF03EC}">
      <dgm:prSet/>
      <dgm:spPr/>
      <dgm:t>
        <a:bodyPr/>
        <a:lstStyle/>
        <a:p>
          <a:endParaRPr lang="es-MX" sz="1200">
            <a:latin typeface="Century Gothic" panose="020B0502020202020204" pitchFamily="34" charset="0"/>
          </a:endParaRPr>
        </a:p>
      </dgm:t>
    </dgm:pt>
    <dgm:pt modelId="{71CBDAA1-1961-4DD2-901E-3263CA6061DA}" type="sibTrans" cxnId="{0AE9ED03-C3B3-4D89-B305-57B5ACAF03EC}">
      <dgm:prSet/>
      <dgm:spPr/>
      <dgm:t>
        <a:bodyPr/>
        <a:lstStyle/>
        <a:p>
          <a:endParaRPr lang="es-MX" sz="1200">
            <a:latin typeface="Century Gothic" panose="020B0502020202020204" pitchFamily="34" charset="0"/>
          </a:endParaRPr>
        </a:p>
      </dgm:t>
    </dgm:pt>
    <dgm:pt modelId="{8C9AAAC1-E890-4C48-90EB-E70362BEB141}" type="pres">
      <dgm:prSet presAssocID="{89FCFD69-E701-4EDE-B40F-2B62F05B6BC0}" presName="Name0" presStyleCnt="0">
        <dgm:presLayoutVars>
          <dgm:dir/>
          <dgm:animLvl val="lvl"/>
          <dgm:resizeHandles val="exact"/>
        </dgm:presLayoutVars>
      </dgm:prSet>
      <dgm:spPr/>
    </dgm:pt>
    <dgm:pt modelId="{8BD7CC9C-5AFA-4A22-8F54-E1C960EB7B47}" type="pres">
      <dgm:prSet presAssocID="{1C30F68D-D2A3-4861-B9E5-ABAC0A30743A}" presName="linNode" presStyleCnt="0"/>
      <dgm:spPr/>
    </dgm:pt>
    <dgm:pt modelId="{3C52F57D-CD17-40EE-92D7-4C6D855B9B45}" type="pres">
      <dgm:prSet presAssocID="{1C30F68D-D2A3-4861-B9E5-ABAC0A30743A}" presName="parentText" presStyleLbl="node1" presStyleIdx="0" presStyleCnt="3" custScaleX="67120">
        <dgm:presLayoutVars>
          <dgm:chMax val="1"/>
          <dgm:bulletEnabled val="1"/>
        </dgm:presLayoutVars>
      </dgm:prSet>
      <dgm:spPr/>
    </dgm:pt>
    <dgm:pt modelId="{E7A35637-2C81-4A46-B9F6-C86A3A7933ED}" type="pres">
      <dgm:prSet presAssocID="{1C30F68D-D2A3-4861-B9E5-ABAC0A30743A}" presName="descendantText" presStyleLbl="alignAccFollowNode1" presStyleIdx="0" presStyleCnt="3" custScaleY="124486" custLinFactNeighborX="-1947" custLinFactNeighborY="-13930">
        <dgm:presLayoutVars>
          <dgm:bulletEnabled val="1"/>
        </dgm:presLayoutVars>
      </dgm:prSet>
      <dgm:spPr/>
    </dgm:pt>
    <dgm:pt modelId="{C19188DD-641A-4EC2-8EC6-30471ACE1251}" type="pres">
      <dgm:prSet presAssocID="{CBE8626B-04C2-4A1E-BFC9-E0E4A1958D54}" presName="sp" presStyleCnt="0"/>
      <dgm:spPr/>
    </dgm:pt>
    <dgm:pt modelId="{7B5D2599-2CA2-439F-9F3C-BA1F2128B5A0}" type="pres">
      <dgm:prSet presAssocID="{3B2C3F73-45E3-452F-987F-28172DEFA0FD}" presName="linNode" presStyleCnt="0"/>
      <dgm:spPr/>
    </dgm:pt>
    <dgm:pt modelId="{F022E195-CC0F-412D-B082-4F6A670DF240}" type="pres">
      <dgm:prSet presAssocID="{3B2C3F73-45E3-452F-987F-28172DEFA0FD}" presName="parentText" presStyleLbl="node1" presStyleIdx="1" presStyleCnt="3" custScaleX="67120">
        <dgm:presLayoutVars>
          <dgm:chMax val="1"/>
          <dgm:bulletEnabled val="1"/>
        </dgm:presLayoutVars>
      </dgm:prSet>
      <dgm:spPr/>
    </dgm:pt>
    <dgm:pt modelId="{957FCEF4-24AD-4168-8B20-9F6C144AB910}" type="pres">
      <dgm:prSet presAssocID="{3B2C3F73-45E3-452F-987F-28172DEFA0FD}" presName="descendantText" presStyleLbl="alignAccFollowNode1" presStyleIdx="1" presStyleCnt="3" custScaleY="124864" custLinFactNeighborX="-322" custLinFactNeighborY="6576">
        <dgm:presLayoutVars>
          <dgm:bulletEnabled val="1"/>
        </dgm:presLayoutVars>
      </dgm:prSet>
      <dgm:spPr/>
    </dgm:pt>
    <dgm:pt modelId="{BF831ECD-1BA0-4213-8574-041708CBEBBC}" type="pres">
      <dgm:prSet presAssocID="{D7C65621-FA82-497E-91E9-8AEEDBE1C6A3}" presName="sp" presStyleCnt="0"/>
      <dgm:spPr/>
    </dgm:pt>
    <dgm:pt modelId="{1B9F6C1C-6D30-4140-B722-050EE52AB443}" type="pres">
      <dgm:prSet presAssocID="{D8D1BBF4-5011-428E-A7D1-B9255FC412D2}" presName="linNode" presStyleCnt="0"/>
      <dgm:spPr/>
    </dgm:pt>
    <dgm:pt modelId="{E0B301B0-7762-4022-9F44-AA7B333FCA4C}" type="pres">
      <dgm:prSet presAssocID="{D8D1BBF4-5011-428E-A7D1-B9255FC412D2}" presName="parentText" presStyleLbl="node1" presStyleIdx="2" presStyleCnt="3" custScaleX="67120">
        <dgm:presLayoutVars>
          <dgm:chMax val="1"/>
          <dgm:bulletEnabled val="1"/>
        </dgm:presLayoutVars>
      </dgm:prSet>
      <dgm:spPr/>
    </dgm:pt>
    <dgm:pt modelId="{6D4E9094-7120-435E-89B2-40B9C6DB6CC3}" type="pres">
      <dgm:prSet presAssocID="{D8D1BBF4-5011-428E-A7D1-B9255FC412D2}" presName="descendantText" presStyleLbl="alignAccFollowNode1" presStyleIdx="2" presStyleCnt="3">
        <dgm:presLayoutVars>
          <dgm:bulletEnabled val="1"/>
        </dgm:presLayoutVars>
      </dgm:prSet>
      <dgm:spPr/>
    </dgm:pt>
  </dgm:ptLst>
  <dgm:cxnLst>
    <dgm:cxn modelId="{0AE9ED03-C3B3-4D89-B305-57B5ACAF03EC}" srcId="{D8D1BBF4-5011-428E-A7D1-B9255FC412D2}" destId="{A75D1B83-E951-4C6F-BB3A-B453855A2F04}" srcOrd="2" destOrd="0" parTransId="{9F9E3277-D92E-4B1D-93F7-0E622849098F}" sibTransId="{71CBDAA1-1961-4DD2-901E-3263CA6061DA}"/>
    <dgm:cxn modelId="{EDBAAF07-4E07-455E-824D-7C5A06161BE1}" type="presOf" srcId="{72063C92-801F-447D-B051-02FBFE6CD8B8}" destId="{957FCEF4-24AD-4168-8B20-9F6C144AB910}" srcOrd="0" destOrd="0" presId="urn:microsoft.com/office/officeart/2005/8/layout/vList5"/>
    <dgm:cxn modelId="{E2726619-2BD7-4380-B233-0B017AC92D66}" srcId="{D8D1BBF4-5011-428E-A7D1-B9255FC412D2}" destId="{90D76ED3-973A-4E4B-9F36-EC24C2D286E1}" srcOrd="0" destOrd="0" parTransId="{54E1B30A-B945-488F-B3A5-1006FB0B5B21}" sibTransId="{77C6E283-FA6F-43DD-A282-99F712029144}"/>
    <dgm:cxn modelId="{93E20925-F707-4B33-989F-641961B6DCCE}" type="presOf" srcId="{45F2AC20-9A3F-4CD3-A81D-A72A89608BD5}" destId="{6D4E9094-7120-435E-89B2-40B9C6DB6CC3}" srcOrd="0" destOrd="1" presId="urn:microsoft.com/office/officeart/2005/8/layout/vList5"/>
    <dgm:cxn modelId="{B95BA025-1B1E-4FEC-8E2E-3DE12269229B}" type="presOf" srcId="{89FCFD69-E701-4EDE-B40F-2B62F05B6BC0}" destId="{8C9AAAC1-E890-4C48-90EB-E70362BEB141}" srcOrd="0" destOrd="0" presId="urn:microsoft.com/office/officeart/2005/8/layout/vList5"/>
    <dgm:cxn modelId="{9171E52F-531D-42CD-AEC7-33F40166AD92}" type="presOf" srcId="{A75D1B83-E951-4C6F-BB3A-B453855A2F04}" destId="{6D4E9094-7120-435E-89B2-40B9C6DB6CC3}" srcOrd="0" destOrd="2" presId="urn:microsoft.com/office/officeart/2005/8/layout/vList5"/>
    <dgm:cxn modelId="{A5E95E5F-920B-4577-BF44-872109D5EE64}" srcId="{1C30F68D-D2A3-4861-B9E5-ABAC0A30743A}" destId="{2FE1702E-ABB5-4C4D-8B3C-0C15CA0EB80B}" srcOrd="0" destOrd="0" parTransId="{1B82AD2A-D4CB-41C8-B129-2174B23330E6}" sibTransId="{02C5090C-84BD-4827-94FC-9A74EEE894A5}"/>
    <dgm:cxn modelId="{9BB7C14F-6E27-4C02-8D9A-502AC08B2017}" type="presOf" srcId="{90D76ED3-973A-4E4B-9F36-EC24C2D286E1}" destId="{6D4E9094-7120-435E-89B2-40B9C6DB6CC3}" srcOrd="0" destOrd="0" presId="urn:microsoft.com/office/officeart/2005/8/layout/vList5"/>
    <dgm:cxn modelId="{16391872-ED2B-4EC6-A271-6CB3BF640524}" type="presOf" srcId="{741155F8-DB4B-42D7-B41F-0CA5C4FD8821}" destId="{957FCEF4-24AD-4168-8B20-9F6C144AB910}" srcOrd="0" destOrd="1" presId="urn:microsoft.com/office/officeart/2005/8/layout/vList5"/>
    <dgm:cxn modelId="{0A9BB372-31DC-4D1B-87C9-3C186877B9F9}" type="presOf" srcId="{2FE1702E-ABB5-4C4D-8B3C-0C15CA0EB80B}" destId="{E7A35637-2C81-4A46-B9F6-C86A3A7933ED}" srcOrd="0" destOrd="0" presId="urn:microsoft.com/office/officeart/2005/8/layout/vList5"/>
    <dgm:cxn modelId="{01E50E76-E1F2-4C42-A878-FD82C1E04CA4}" srcId="{D8D1BBF4-5011-428E-A7D1-B9255FC412D2}" destId="{45F2AC20-9A3F-4CD3-A81D-A72A89608BD5}" srcOrd="1" destOrd="0" parTransId="{B52A5CA9-5CE1-4BA6-8E17-141A6CC40E8E}" sibTransId="{B31A5826-B827-4F4D-8A91-1EE269652877}"/>
    <dgm:cxn modelId="{A906A65A-1123-4B7D-A4EB-710E9AE2A0F7}" type="presOf" srcId="{D8D1BBF4-5011-428E-A7D1-B9255FC412D2}" destId="{E0B301B0-7762-4022-9F44-AA7B333FCA4C}" srcOrd="0" destOrd="0" presId="urn:microsoft.com/office/officeart/2005/8/layout/vList5"/>
    <dgm:cxn modelId="{334A3FA2-144E-4D76-8B1B-37D19206CBB0}" srcId="{3B2C3F73-45E3-452F-987F-28172DEFA0FD}" destId="{741155F8-DB4B-42D7-B41F-0CA5C4FD8821}" srcOrd="1" destOrd="0" parTransId="{6337A41E-A235-40DD-B62D-DFF13DBBEA01}" sibTransId="{E2ECC192-B8BB-4AEB-AD5F-35B7FBD4C528}"/>
    <dgm:cxn modelId="{798127AD-BAD1-47DA-826D-5C1B5B6D1AD5}" type="presOf" srcId="{1C30F68D-D2A3-4861-B9E5-ABAC0A30743A}" destId="{3C52F57D-CD17-40EE-92D7-4C6D855B9B45}" srcOrd="0" destOrd="0" presId="urn:microsoft.com/office/officeart/2005/8/layout/vList5"/>
    <dgm:cxn modelId="{3B1303BE-B8BB-46C4-929B-0850B919A21B}" srcId="{1C30F68D-D2A3-4861-B9E5-ABAC0A30743A}" destId="{A2113794-3E15-44C6-B11E-782017058794}" srcOrd="1" destOrd="0" parTransId="{ABAAE271-58A6-4F83-A449-2C25E22527B8}" sibTransId="{15C5A735-173C-4A27-AEF9-194C8917249A}"/>
    <dgm:cxn modelId="{47A3A8C1-6834-46BF-864F-8C9BCD4D29EC}" type="presOf" srcId="{A2113794-3E15-44C6-B11E-782017058794}" destId="{E7A35637-2C81-4A46-B9F6-C86A3A7933ED}" srcOrd="0" destOrd="1" presId="urn:microsoft.com/office/officeart/2005/8/layout/vList5"/>
    <dgm:cxn modelId="{FA93EACF-9223-4E58-BEB7-54DD3B1F985B}" srcId="{89FCFD69-E701-4EDE-B40F-2B62F05B6BC0}" destId="{D8D1BBF4-5011-428E-A7D1-B9255FC412D2}" srcOrd="2" destOrd="0" parTransId="{2F56D98E-DF8F-4E9D-9D68-61D323F7D1FA}" sibTransId="{FFF15A8C-1BDC-47C4-939C-0540C5DFC9C8}"/>
    <dgm:cxn modelId="{2B5B95D8-AEEF-4097-AD68-B56661E3C0EF}" type="presOf" srcId="{3B2C3F73-45E3-452F-987F-28172DEFA0FD}" destId="{F022E195-CC0F-412D-B082-4F6A670DF240}" srcOrd="0" destOrd="0" presId="urn:microsoft.com/office/officeart/2005/8/layout/vList5"/>
    <dgm:cxn modelId="{9ED117E4-976E-4AF9-8B3D-A282653A11D1}" srcId="{3B2C3F73-45E3-452F-987F-28172DEFA0FD}" destId="{72063C92-801F-447D-B051-02FBFE6CD8B8}" srcOrd="0" destOrd="0" parTransId="{3428D1EA-07DD-47B6-B7AD-BCFA7086B6FD}" sibTransId="{FEE2F222-1452-4A1E-9B72-C7BCDB5B9368}"/>
    <dgm:cxn modelId="{7B0020F0-463D-42C0-9AEA-4F93D61D0A56}" srcId="{89FCFD69-E701-4EDE-B40F-2B62F05B6BC0}" destId="{1C30F68D-D2A3-4861-B9E5-ABAC0A30743A}" srcOrd="0" destOrd="0" parTransId="{EDBB2FEF-C637-4FA1-8D11-79C68BE3E181}" sibTransId="{CBE8626B-04C2-4A1E-BFC9-E0E4A1958D54}"/>
    <dgm:cxn modelId="{55BD2EFE-7FDF-43D3-9FCE-352F9B698A65}" srcId="{89FCFD69-E701-4EDE-B40F-2B62F05B6BC0}" destId="{3B2C3F73-45E3-452F-987F-28172DEFA0FD}" srcOrd="1" destOrd="0" parTransId="{AB89177A-D643-4487-96B0-4A4329F4E91F}" sibTransId="{D7C65621-FA82-497E-91E9-8AEEDBE1C6A3}"/>
    <dgm:cxn modelId="{0B79C599-EEF3-4C70-B73E-8A74C550DDBB}" type="presParOf" srcId="{8C9AAAC1-E890-4C48-90EB-E70362BEB141}" destId="{8BD7CC9C-5AFA-4A22-8F54-E1C960EB7B47}" srcOrd="0" destOrd="0" presId="urn:microsoft.com/office/officeart/2005/8/layout/vList5"/>
    <dgm:cxn modelId="{BA228E89-8A2F-4EAF-BB21-549002C5B42E}" type="presParOf" srcId="{8BD7CC9C-5AFA-4A22-8F54-E1C960EB7B47}" destId="{3C52F57D-CD17-40EE-92D7-4C6D855B9B45}" srcOrd="0" destOrd="0" presId="urn:microsoft.com/office/officeart/2005/8/layout/vList5"/>
    <dgm:cxn modelId="{1D414AF5-B40C-4C65-ACF9-7D3B1FEDA4B1}" type="presParOf" srcId="{8BD7CC9C-5AFA-4A22-8F54-E1C960EB7B47}" destId="{E7A35637-2C81-4A46-B9F6-C86A3A7933ED}" srcOrd="1" destOrd="0" presId="urn:microsoft.com/office/officeart/2005/8/layout/vList5"/>
    <dgm:cxn modelId="{018B9993-DDDF-487A-ADAC-18FC73C6D981}" type="presParOf" srcId="{8C9AAAC1-E890-4C48-90EB-E70362BEB141}" destId="{C19188DD-641A-4EC2-8EC6-30471ACE1251}" srcOrd="1" destOrd="0" presId="urn:microsoft.com/office/officeart/2005/8/layout/vList5"/>
    <dgm:cxn modelId="{B634651C-EA56-4C14-84AE-4C29F7054308}" type="presParOf" srcId="{8C9AAAC1-E890-4C48-90EB-E70362BEB141}" destId="{7B5D2599-2CA2-439F-9F3C-BA1F2128B5A0}" srcOrd="2" destOrd="0" presId="urn:microsoft.com/office/officeart/2005/8/layout/vList5"/>
    <dgm:cxn modelId="{E01483F8-194C-4939-B5CB-2A5BDD6688BB}" type="presParOf" srcId="{7B5D2599-2CA2-439F-9F3C-BA1F2128B5A0}" destId="{F022E195-CC0F-412D-B082-4F6A670DF240}" srcOrd="0" destOrd="0" presId="urn:microsoft.com/office/officeart/2005/8/layout/vList5"/>
    <dgm:cxn modelId="{9FA5B9C2-2A91-4E0F-A386-69E7D33B5559}" type="presParOf" srcId="{7B5D2599-2CA2-439F-9F3C-BA1F2128B5A0}" destId="{957FCEF4-24AD-4168-8B20-9F6C144AB910}" srcOrd="1" destOrd="0" presId="urn:microsoft.com/office/officeart/2005/8/layout/vList5"/>
    <dgm:cxn modelId="{04725C28-F73C-4AB9-BDE0-118CC4892BE3}" type="presParOf" srcId="{8C9AAAC1-E890-4C48-90EB-E70362BEB141}" destId="{BF831ECD-1BA0-4213-8574-041708CBEBBC}" srcOrd="3" destOrd="0" presId="urn:microsoft.com/office/officeart/2005/8/layout/vList5"/>
    <dgm:cxn modelId="{2EA75359-306C-4D63-9641-D9BE4A09AD3A}" type="presParOf" srcId="{8C9AAAC1-E890-4C48-90EB-E70362BEB141}" destId="{1B9F6C1C-6D30-4140-B722-050EE52AB443}" srcOrd="4" destOrd="0" presId="urn:microsoft.com/office/officeart/2005/8/layout/vList5"/>
    <dgm:cxn modelId="{41F42220-E14A-4909-BA30-57E25800B291}" type="presParOf" srcId="{1B9F6C1C-6D30-4140-B722-050EE52AB443}" destId="{E0B301B0-7762-4022-9F44-AA7B333FCA4C}" srcOrd="0" destOrd="0" presId="urn:microsoft.com/office/officeart/2005/8/layout/vList5"/>
    <dgm:cxn modelId="{067200F5-964E-4498-A523-00F90274188A}" type="presParOf" srcId="{1B9F6C1C-6D30-4140-B722-050EE52AB443}" destId="{6D4E9094-7120-435E-89B2-40B9C6DB6CC3}"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88C7D35-8529-4273-A4C6-5ABCC82B6171}"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s-MX"/>
        </a:p>
      </dgm:t>
    </dgm:pt>
    <dgm:pt modelId="{AB560D57-FA2A-436F-9DB0-B68C8FDB3C43}">
      <dgm:prSet phldrT="[Texto]" custT="1"/>
      <dgm:spPr/>
      <dgm:t>
        <a:bodyPr/>
        <a:lstStyle/>
        <a:p>
          <a:pPr algn="just"/>
          <a:r>
            <a:rPr lang="es-MX" sz="1400" b="1">
              <a:latin typeface="FiraSans-Medium"/>
            </a:rPr>
            <a:t>d) </a:t>
          </a:r>
          <a:r>
            <a:rPr lang="es-MX" sz="1400">
              <a:latin typeface="FiraSans-Light"/>
            </a:rPr>
            <a:t>Según la localización</a:t>
          </a:r>
          <a:endParaRPr lang="es-MX" sz="1400" dirty="0"/>
        </a:p>
      </dgm:t>
    </dgm:pt>
    <dgm:pt modelId="{45DF372D-6ADD-4E96-BFDD-E5C27761C5F3}" type="parTrans" cxnId="{188DB56B-7425-40C2-9C2B-1D46F703C86B}">
      <dgm:prSet/>
      <dgm:spPr/>
      <dgm:t>
        <a:bodyPr/>
        <a:lstStyle/>
        <a:p>
          <a:endParaRPr lang="es-MX" sz="1200"/>
        </a:p>
      </dgm:t>
    </dgm:pt>
    <dgm:pt modelId="{FB8EBBD7-35DC-4660-BA96-3EE8D9BDE62B}" type="sibTrans" cxnId="{188DB56B-7425-40C2-9C2B-1D46F703C86B}">
      <dgm:prSet/>
      <dgm:spPr/>
      <dgm:t>
        <a:bodyPr/>
        <a:lstStyle/>
        <a:p>
          <a:endParaRPr lang="es-MX" sz="1200"/>
        </a:p>
      </dgm:t>
    </dgm:pt>
    <dgm:pt modelId="{77AB19A2-DADF-4E74-A786-11568FA51768}">
      <dgm:prSet phldrT="[Texto]" custT="1"/>
      <dgm:spPr/>
      <dgm:t>
        <a:bodyPr/>
        <a:lstStyle/>
        <a:p>
          <a:r>
            <a:rPr lang="es-MX" sz="1050" b="1">
              <a:latin typeface="FiraSans-Medium"/>
            </a:rPr>
            <a:t>- </a:t>
          </a:r>
          <a:r>
            <a:rPr lang="es-MX" sz="1100">
              <a:latin typeface="FiraSans-Light"/>
            </a:rPr>
            <a:t>Urbana: supermercado, tienda especializada, tienda de conveniencia.</a:t>
          </a:r>
          <a:endParaRPr lang="es-MX" sz="1100" dirty="0"/>
        </a:p>
      </dgm:t>
    </dgm:pt>
    <dgm:pt modelId="{9AFD64A1-3FE3-4EBF-A399-D4D75A509162}" type="parTrans" cxnId="{9128F3CB-3778-4FC2-B5AD-CCF8EC476332}">
      <dgm:prSet/>
      <dgm:spPr/>
      <dgm:t>
        <a:bodyPr/>
        <a:lstStyle/>
        <a:p>
          <a:endParaRPr lang="es-MX" sz="1200"/>
        </a:p>
      </dgm:t>
    </dgm:pt>
    <dgm:pt modelId="{235D7438-25B2-4A3E-A237-CA54E7E6E562}" type="sibTrans" cxnId="{9128F3CB-3778-4FC2-B5AD-CCF8EC476332}">
      <dgm:prSet/>
      <dgm:spPr/>
      <dgm:t>
        <a:bodyPr/>
        <a:lstStyle/>
        <a:p>
          <a:endParaRPr lang="es-MX" sz="1200"/>
        </a:p>
      </dgm:t>
    </dgm:pt>
    <dgm:pt modelId="{3FC84783-0E04-4831-8E2B-B7EFDAF8A830}">
      <dgm:prSet phldrT="[Texto]" custT="1"/>
      <dgm:spPr/>
      <dgm:t>
        <a:bodyPr/>
        <a:lstStyle/>
        <a:p>
          <a:pPr algn="just"/>
          <a:r>
            <a:rPr lang="es-MX" sz="1400" b="1">
              <a:latin typeface="FiraSans-Medium"/>
            </a:rPr>
            <a:t>e) </a:t>
          </a:r>
          <a:r>
            <a:rPr lang="es-MX" sz="1400">
              <a:latin typeface="FiraSans-Light"/>
            </a:rPr>
            <a:t>Según la competencia sea vía precios o servicios</a:t>
          </a:r>
          <a:endParaRPr lang="es-MX" sz="1400" dirty="0"/>
        </a:p>
      </dgm:t>
    </dgm:pt>
    <dgm:pt modelId="{33F17EB3-7247-4F97-B104-64928F36A1F9}" type="parTrans" cxnId="{F035C237-D20B-422C-9EF3-D68900D81D2F}">
      <dgm:prSet/>
      <dgm:spPr/>
      <dgm:t>
        <a:bodyPr/>
        <a:lstStyle/>
        <a:p>
          <a:endParaRPr lang="es-MX" sz="1200"/>
        </a:p>
      </dgm:t>
    </dgm:pt>
    <dgm:pt modelId="{FE668CDE-5905-4BF1-9DB3-567DC7B75C93}" type="sibTrans" cxnId="{F035C237-D20B-422C-9EF3-D68900D81D2F}">
      <dgm:prSet/>
      <dgm:spPr/>
      <dgm:t>
        <a:bodyPr/>
        <a:lstStyle/>
        <a:p>
          <a:endParaRPr lang="es-MX" sz="1200"/>
        </a:p>
      </dgm:t>
    </dgm:pt>
    <dgm:pt modelId="{CD4DA185-D1C9-42F1-B6F8-EB2372ADB6DE}">
      <dgm:prSet phldrT="[Texto]" custT="1"/>
      <dgm:spPr/>
      <dgm:t>
        <a:bodyPr/>
        <a:lstStyle/>
        <a:p>
          <a:r>
            <a:rPr lang="es-MX" sz="1100" b="1">
              <a:latin typeface="FiraSans-Medium"/>
            </a:rPr>
            <a:t>- </a:t>
          </a:r>
          <a:r>
            <a:rPr lang="es-MX" sz="1100">
              <a:latin typeface="FiraSans-Light"/>
            </a:rPr>
            <a:t>Precio: tienda de descuento, almacén popular, gran superficie especializada.</a:t>
          </a:r>
          <a:endParaRPr lang="es-MX" sz="1100" dirty="0"/>
        </a:p>
      </dgm:t>
    </dgm:pt>
    <dgm:pt modelId="{749EE637-AC38-4628-9AD0-3BD0628837A2}" type="parTrans" cxnId="{7CA50605-F869-420C-8B5A-96D6CBF95CA8}">
      <dgm:prSet/>
      <dgm:spPr/>
      <dgm:t>
        <a:bodyPr/>
        <a:lstStyle/>
        <a:p>
          <a:endParaRPr lang="es-MX" sz="1200"/>
        </a:p>
      </dgm:t>
    </dgm:pt>
    <dgm:pt modelId="{EC007503-17FA-495E-B44A-85D59C805DFC}" type="sibTrans" cxnId="{7CA50605-F869-420C-8B5A-96D6CBF95CA8}">
      <dgm:prSet/>
      <dgm:spPr/>
      <dgm:t>
        <a:bodyPr/>
        <a:lstStyle/>
        <a:p>
          <a:endParaRPr lang="es-MX" sz="1200"/>
        </a:p>
      </dgm:t>
    </dgm:pt>
    <dgm:pt modelId="{CF5EC6A2-5A9C-4872-81CD-1F05BECC9080}">
      <dgm:prSet phldrT="[Texto]" custT="1"/>
      <dgm:spPr/>
      <dgm:t>
        <a:bodyPr/>
        <a:lstStyle/>
        <a:p>
          <a:r>
            <a:rPr lang="es-MX" sz="1100" b="1">
              <a:latin typeface="FiraSans-Medium"/>
            </a:rPr>
            <a:t>- </a:t>
          </a:r>
          <a:r>
            <a:rPr lang="es-MX" sz="1100">
              <a:latin typeface="FiraSans-Light"/>
            </a:rPr>
            <a:t>Servicio: gran almacén, tienda especializada.</a:t>
          </a:r>
          <a:endParaRPr lang="es-MX" sz="1100" dirty="0"/>
        </a:p>
      </dgm:t>
    </dgm:pt>
    <dgm:pt modelId="{FFF26E84-4562-4903-9AE9-9266DF722B5C}" type="parTrans" cxnId="{C293C7FE-B534-41CC-B4ED-2970D9682E2A}">
      <dgm:prSet/>
      <dgm:spPr/>
      <dgm:t>
        <a:bodyPr/>
        <a:lstStyle/>
        <a:p>
          <a:endParaRPr lang="es-MX" sz="1200"/>
        </a:p>
      </dgm:t>
    </dgm:pt>
    <dgm:pt modelId="{21E20DCE-EBF2-4403-B6EF-A85562C4F421}" type="sibTrans" cxnId="{C293C7FE-B534-41CC-B4ED-2970D9682E2A}">
      <dgm:prSet/>
      <dgm:spPr/>
      <dgm:t>
        <a:bodyPr/>
        <a:lstStyle/>
        <a:p>
          <a:endParaRPr lang="es-MX" sz="1200"/>
        </a:p>
      </dgm:t>
    </dgm:pt>
    <dgm:pt modelId="{CF0B0021-C967-49BD-8DB8-8902FC22B94E}">
      <dgm:prSet phldrT="[Texto]" custT="1"/>
      <dgm:spPr/>
      <dgm:t>
        <a:bodyPr/>
        <a:lstStyle/>
        <a:p>
          <a:pPr algn="just"/>
          <a:r>
            <a:rPr lang="es-MX" sz="1400" b="1">
              <a:latin typeface="FiraSans-Medium"/>
            </a:rPr>
            <a:t>f) </a:t>
          </a:r>
          <a:r>
            <a:rPr lang="es-MX" sz="1400">
              <a:latin typeface="FiraSans-Light"/>
            </a:rPr>
            <a:t>Tipo de propiedad</a:t>
          </a:r>
          <a:endParaRPr lang="es-MX" sz="1400" dirty="0"/>
        </a:p>
      </dgm:t>
    </dgm:pt>
    <dgm:pt modelId="{A97D22EA-0C86-41E8-A88A-C10B62534589}" type="parTrans" cxnId="{671E3651-23A0-49F7-96FA-295D5B547B49}">
      <dgm:prSet/>
      <dgm:spPr/>
      <dgm:t>
        <a:bodyPr/>
        <a:lstStyle/>
        <a:p>
          <a:endParaRPr lang="es-MX" sz="1200"/>
        </a:p>
      </dgm:t>
    </dgm:pt>
    <dgm:pt modelId="{62A87A76-BEF7-4270-B402-D4442E8D3F01}" type="sibTrans" cxnId="{671E3651-23A0-49F7-96FA-295D5B547B49}">
      <dgm:prSet/>
      <dgm:spPr/>
      <dgm:t>
        <a:bodyPr/>
        <a:lstStyle/>
        <a:p>
          <a:endParaRPr lang="es-MX" sz="1200"/>
        </a:p>
      </dgm:t>
    </dgm:pt>
    <dgm:pt modelId="{0E01C9FC-8910-4D63-BB07-93E66E892E57}">
      <dgm:prSet phldrT="[Texto]" custT="1"/>
      <dgm:spPr/>
      <dgm:t>
        <a:bodyPr/>
        <a:lstStyle/>
        <a:p>
          <a:r>
            <a:rPr lang="es-MX" sz="1100" b="1">
              <a:latin typeface="FiraSans-Medium"/>
            </a:rPr>
            <a:t>- </a:t>
          </a:r>
          <a:r>
            <a:rPr lang="es-MX" sz="1100">
              <a:latin typeface="FiraSans-Light"/>
            </a:rPr>
            <a:t>Minoristas independientes, que no cooperan ni coordinan sus actividades con otras empresas detallistas,</a:t>
          </a:r>
          <a:endParaRPr lang="es-MX" sz="1100" dirty="0"/>
        </a:p>
      </dgm:t>
    </dgm:pt>
    <dgm:pt modelId="{5E72602D-0357-4065-A350-E3DADC43A22A}" type="parTrans" cxnId="{280E053A-B395-461A-8B4F-0A4C93918695}">
      <dgm:prSet/>
      <dgm:spPr/>
      <dgm:t>
        <a:bodyPr/>
        <a:lstStyle/>
        <a:p>
          <a:endParaRPr lang="es-MX" sz="1200"/>
        </a:p>
      </dgm:t>
    </dgm:pt>
    <dgm:pt modelId="{51B89BBD-500E-456D-90EC-16D16BF5498F}" type="sibTrans" cxnId="{280E053A-B395-461A-8B4F-0A4C93918695}">
      <dgm:prSet/>
      <dgm:spPr/>
      <dgm:t>
        <a:bodyPr/>
        <a:lstStyle/>
        <a:p>
          <a:endParaRPr lang="es-MX" sz="1200"/>
        </a:p>
      </dgm:t>
    </dgm:pt>
    <dgm:pt modelId="{0BC59212-7807-4A91-84ED-9770AF5908F8}">
      <dgm:prSet phldrT="[Texto]" custT="1"/>
      <dgm:spPr/>
      <dgm:t>
        <a:bodyPr/>
        <a:lstStyle/>
        <a:p>
          <a:r>
            <a:rPr lang="es-MX" sz="1100" b="1">
              <a:latin typeface="FiraSans-Medium"/>
            </a:rPr>
            <a:t>- </a:t>
          </a:r>
          <a:r>
            <a:rPr lang="es-MX" sz="1100">
              <a:latin typeface="FiraSans-Light"/>
            </a:rPr>
            <a:t>Minoristas con vínculos: cooperativas de detallistas, cadenas voluntarias y centrales de compras.</a:t>
          </a:r>
          <a:endParaRPr lang="es-MX" sz="1100" dirty="0"/>
        </a:p>
      </dgm:t>
    </dgm:pt>
    <dgm:pt modelId="{06058B78-8BC7-4E34-A539-9EBF6960E06D}" type="parTrans" cxnId="{F34D6FA3-44AE-4406-A710-5154D148E87A}">
      <dgm:prSet/>
      <dgm:spPr/>
      <dgm:t>
        <a:bodyPr/>
        <a:lstStyle/>
        <a:p>
          <a:endParaRPr lang="es-MX" sz="1200"/>
        </a:p>
      </dgm:t>
    </dgm:pt>
    <dgm:pt modelId="{DA26D999-6583-4DF3-BCE2-05724ACD629E}" type="sibTrans" cxnId="{F34D6FA3-44AE-4406-A710-5154D148E87A}">
      <dgm:prSet/>
      <dgm:spPr/>
      <dgm:t>
        <a:bodyPr/>
        <a:lstStyle/>
        <a:p>
          <a:endParaRPr lang="es-MX" sz="1200"/>
        </a:p>
      </dgm:t>
    </dgm:pt>
    <dgm:pt modelId="{B2AF9889-517B-4A1C-8701-549FA2A7AD74}">
      <dgm:prSet phldrT="[Texto]" custT="1"/>
      <dgm:spPr/>
      <dgm:t>
        <a:bodyPr/>
        <a:lstStyle/>
        <a:p>
          <a:r>
            <a:rPr lang="es-MX" sz="1100" b="1">
              <a:latin typeface="FiraSans-Medium"/>
            </a:rPr>
            <a:t>- </a:t>
          </a:r>
          <a:r>
            <a:rPr lang="es-MX" sz="1100">
              <a:latin typeface="FiraSans-Light"/>
            </a:rPr>
            <a:t>Periférica: gran superficie especializada, grandes hipermercados, etc.</a:t>
          </a:r>
          <a:endParaRPr lang="es-MX" sz="1100" dirty="0"/>
        </a:p>
      </dgm:t>
    </dgm:pt>
    <dgm:pt modelId="{4782EEAE-453B-42E5-AFC7-BF1A47BDC671}" type="sibTrans" cxnId="{B47B7296-306E-45DF-8F07-897F88C4EEB9}">
      <dgm:prSet/>
      <dgm:spPr/>
      <dgm:t>
        <a:bodyPr/>
        <a:lstStyle/>
        <a:p>
          <a:endParaRPr lang="es-MX" sz="1200"/>
        </a:p>
      </dgm:t>
    </dgm:pt>
    <dgm:pt modelId="{1DFD19F1-5DC5-476E-8D82-75F4EC2EE567}" type="parTrans" cxnId="{B47B7296-306E-45DF-8F07-897F88C4EEB9}">
      <dgm:prSet/>
      <dgm:spPr/>
      <dgm:t>
        <a:bodyPr/>
        <a:lstStyle/>
        <a:p>
          <a:endParaRPr lang="es-MX" sz="1200"/>
        </a:p>
      </dgm:t>
    </dgm:pt>
    <dgm:pt modelId="{E9C3BEEE-F4BB-4226-A7B6-DD2411BC7D16}">
      <dgm:prSet phldrT="[Texto]" custT="1"/>
      <dgm:spPr/>
      <dgm:t>
        <a:bodyPr/>
        <a:lstStyle/>
        <a:p>
          <a:r>
            <a:rPr lang="es-MX" sz="1100" b="1">
              <a:latin typeface="FiraSans-Medium"/>
            </a:rPr>
            <a:t>- </a:t>
          </a:r>
          <a:r>
            <a:rPr lang="es-MX" sz="1100">
              <a:latin typeface="FiraSans-Light"/>
            </a:rPr>
            <a:t>Con asociación espacial: minoristas instalados en centros comerciales, mercados, calles comerciales, etc.</a:t>
          </a:r>
          <a:endParaRPr lang="es-MX" sz="1100" dirty="0"/>
        </a:p>
      </dgm:t>
    </dgm:pt>
    <dgm:pt modelId="{6092FAEC-5C34-4C4A-92AE-848C11E8A5A9}" type="parTrans" cxnId="{A91B750A-8720-4134-BE4D-43D5CA3E11B7}">
      <dgm:prSet/>
      <dgm:spPr/>
      <dgm:t>
        <a:bodyPr/>
        <a:lstStyle/>
        <a:p>
          <a:endParaRPr lang="es-MX" sz="1200"/>
        </a:p>
      </dgm:t>
    </dgm:pt>
    <dgm:pt modelId="{21E78A92-7A10-49C6-A951-5C155A7A6186}" type="sibTrans" cxnId="{A91B750A-8720-4134-BE4D-43D5CA3E11B7}">
      <dgm:prSet/>
      <dgm:spPr/>
      <dgm:t>
        <a:bodyPr/>
        <a:lstStyle/>
        <a:p>
          <a:endParaRPr lang="es-MX" sz="1200"/>
        </a:p>
      </dgm:t>
    </dgm:pt>
    <dgm:pt modelId="{1CBC850E-72CA-4F4A-A50A-996DC582FC0C}" type="pres">
      <dgm:prSet presAssocID="{288C7D35-8529-4273-A4C6-5ABCC82B6171}" presName="Name0" presStyleCnt="0">
        <dgm:presLayoutVars>
          <dgm:dir/>
          <dgm:animLvl val="lvl"/>
          <dgm:resizeHandles val="exact"/>
        </dgm:presLayoutVars>
      </dgm:prSet>
      <dgm:spPr/>
    </dgm:pt>
    <dgm:pt modelId="{ACE8FA4B-C2C6-47E6-AF13-1755451577C9}" type="pres">
      <dgm:prSet presAssocID="{AB560D57-FA2A-436F-9DB0-B68C8FDB3C43}" presName="linNode" presStyleCnt="0"/>
      <dgm:spPr/>
    </dgm:pt>
    <dgm:pt modelId="{DB3288E7-27D4-42C9-97D4-0853600BAB03}" type="pres">
      <dgm:prSet presAssocID="{AB560D57-FA2A-436F-9DB0-B68C8FDB3C43}" presName="parentText" presStyleLbl="node1" presStyleIdx="0" presStyleCnt="3" custScaleX="67534">
        <dgm:presLayoutVars>
          <dgm:chMax val="1"/>
          <dgm:bulletEnabled val="1"/>
        </dgm:presLayoutVars>
      </dgm:prSet>
      <dgm:spPr/>
    </dgm:pt>
    <dgm:pt modelId="{D6344C4B-B0C0-4E62-9AA8-3C4965AD74D9}" type="pres">
      <dgm:prSet presAssocID="{AB560D57-FA2A-436F-9DB0-B68C8FDB3C43}" presName="descendantText" presStyleLbl="alignAccFollowNode1" presStyleIdx="0" presStyleCnt="3" custScaleY="131708">
        <dgm:presLayoutVars>
          <dgm:bulletEnabled val="1"/>
        </dgm:presLayoutVars>
      </dgm:prSet>
      <dgm:spPr/>
    </dgm:pt>
    <dgm:pt modelId="{4FD9A8B7-FB40-4F40-8253-C1C8A151404E}" type="pres">
      <dgm:prSet presAssocID="{FB8EBBD7-35DC-4660-BA96-3EE8D9BDE62B}" presName="sp" presStyleCnt="0"/>
      <dgm:spPr/>
    </dgm:pt>
    <dgm:pt modelId="{D14B7E11-EFEE-4CBE-AC9B-3A4DB4F3DD33}" type="pres">
      <dgm:prSet presAssocID="{3FC84783-0E04-4831-8E2B-B7EFDAF8A830}" presName="linNode" presStyleCnt="0"/>
      <dgm:spPr/>
    </dgm:pt>
    <dgm:pt modelId="{E90EC0D3-69FC-47C8-82DC-08A0F4986F98}" type="pres">
      <dgm:prSet presAssocID="{3FC84783-0E04-4831-8E2B-B7EFDAF8A830}" presName="parentText" presStyleLbl="node1" presStyleIdx="1" presStyleCnt="3" custScaleX="67534">
        <dgm:presLayoutVars>
          <dgm:chMax val="1"/>
          <dgm:bulletEnabled val="1"/>
        </dgm:presLayoutVars>
      </dgm:prSet>
      <dgm:spPr/>
    </dgm:pt>
    <dgm:pt modelId="{775F231E-3269-4A40-B1AF-E096F6743E4B}" type="pres">
      <dgm:prSet presAssocID="{3FC84783-0E04-4831-8E2B-B7EFDAF8A830}" presName="descendantText" presStyleLbl="alignAccFollowNode1" presStyleIdx="1" presStyleCnt="3">
        <dgm:presLayoutVars>
          <dgm:bulletEnabled val="1"/>
        </dgm:presLayoutVars>
      </dgm:prSet>
      <dgm:spPr/>
    </dgm:pt>
    <dgm:pt modelId="{1D049FAC-A4FC-4F92-B12F-908DA6924EAF}" type="pres">
      <dgm:prSet presAssocID="{FE668CDE-5905-4BF1-9DB3-567DC7B75C93}" presName="sp" presStyleCnt="0"/>
      <dgm:spPr/>
    </dgm:pt>
    <dgm:pt modelId="{D0531D6D-B62A-4AFD-8A4F-18522D57518D}" type="pres">
      <dgm:prSet presAssocID="{CF0B0021-C967-49BD-8DB8-8902FC22B94E}" presName="linNode" presStyleCnt="0"/>
      <dgm:spPr/>
    </dgm:pt>
    <dgm:pt modelId="{6A0837A7-0200-49EE-96AB-F041D5ABBBDA}" type="pres">
      <dgm:prSet presAssocID="{CF0B0021-C967-49BD-8DB8-8902FC22B94E}" presName="parentText" presStyleLbl="node1" presStyleIdx="2" presStyleCnt="3" custScaleX="67534">
        <dgm:presLayoutVars>
          <dgm:chMax val="1"/>
          <dgm:bulletEnabled val="1"/>
        </dgm:presLayoutVars>
      </dgm:prSet>
      <dgm:spPr/>
    </dgm:pt>
    <dgm:pt modelId="{14674D93-A7EB-4348-AB46-329A5372C6B3}" type="pres">
      <dgm:prSet presAssocID="{CF0B0021-C967-49BD-8DB8-8902FC22B94E}" presName="descendantText" presStyleLbl="alignAccFollowNode1" presStyleIdx="2" presStyleCnt="3">
        <dgm:presLayoutVars>
          <dgm:bulletEnabled val="1"/>
        </dgm:presLayoutVars>
      </dgm:prSet>
      <dgm:spPr/>
    </dgm:pt>
  </dgm:ptLst>
  <dgm:cxnLst>
    <dgm:cxn modelId="{E418B500-CB06-478A-9305-B9AF94CB0F29}" type="presOf" srcId="{CD4DA185-D1C9-42F1-B6F8-EB2372ADB6DE}" destId="{775F231E-3269-4A40-B1AF-E096F6743E4B}" srcOrd="0" destOrd="0" presId="urn:microsoft.com/office/officeart/2005/8/layout/vList5"/>
    <dgm:cxn modelId="{7CA50605-F869-420C-8B5A-96D6CBF95CA8}" srcId="{3FC84783-0E04-4831-8E2B-B7EFDAF8A830}" destId="{CD4DA185-D1C9-42F1-B6F8-EB2372ADB6DE}" srcOrd="0" destOrd="0" parTransId="{749EE637-AC38-4628-9AD0-3BD0628837A2}" sibTransId="{EC007503-17FA-495E-B44A-85D59C805DFC}"/>
    <dgm:cxn modelId="{A91B750A-8720-4134-BE4D-43D5CA3E11B7}" srcId="{AB560D57-FA2A-436F-9DB0-B68C8FDB3C43}" destId="{E9C3BEEE-F4BB-4226-A7B6-DD2411BC7D16}" srcOrd="2" destOrd="0" parTransId="{6092FAEC-5C34-4C4A-92AE-848C11E8A5A9}" sibTransId="{21E78A92-7A10-49C6-A951-5C155A7A6186}"/>
    <dgm:cxn modelId="{F035C237-D20B-422C-9EF3-D68900D81D2F}" srcId="{288C7D35-8529-4273-A4C6-5ABCC82B6171}" destId="{3FC84783-0E04-4831-8E2B-B7EFDAF8A830}" srcOrd="1" destOrd="0" parTransId="{33F17EB3-7247-4F97-B104-64928F36A1F9}" sibTransId="{FE668CDE-5905-4BF1-9DB3-567DC7B75C93}"/>
    <dgm:cxn modelId="{280E053A-B395-461A-8B4F-0A4C93918695}" srcId="{CF0B0021-C967-49BD-8DB8-8902FC22B94E}" destId="{0E01C9FC-8910-4D63-BB07-93E66E892E57}" srcOrd="0" destOrd="0" parTransId="{5E72602D-0357-4065-A350-E3DADC43A22A}" sibTransId="{51B89BBD-500E-456D-90EC-16D16BF5498F}"/>
    <dgm:cxn modelId="{9B6B4D46-5A2D-4D48-A69F-AF0E2D2F6482}" type="presOf" srcId="{CF5EC6A2-5A9C-4872-81CD-1F05BECC9080}" destId="{775F231E-3269-4A40-B1AF-E096F6743E4B}" srcOrd="0" destOrd="1" presId="urn:microsoft.com/office/officeart/2005/8/layout/vList5"/>
    <dgm:cxn modelId="{79CF794A-A958-4686-9B5D-504C27CACBC4}" type="presOf" srcId="{CF0B0021-C967-49BD-8DB8-8902FC22B94E}" destId="{6A0837A7-0200-49EE-96AB-F041D5ABBBDA}" srcOrd="0" destOrd="0" presId="urn:microsoft.com/office/officeart/2005/8/layout/vList5"/>
    <dgm:cxn modelId="{188DB56B-7425-40C2-9C2B-1D46F703C86B}" srcId="{288C7D35-8529-4273-A4C6-5ABCC82B6171}" destId="{AB560D57-FA2A-436F-9DB0-B68C8FDB3C43}" srcOrd="0" destOrd="0" parTransId="{45DF372D-6ADD-4E96-BFDD-E5C27761C5F3}" sibTransId="{FB8EBBD7-35DC-4660-BA96-3EE8D9BDE62B}"/>
    <dgm:cxn modelId="{671E3651-23A0-49F7-96FA-295D5B547B49}" srcId="{288C7D35-8529-4273-A4C6-5ABCC82B6171}" destId="{CF0B0021-C967-49BD-8DB8-8902FC22B94E}" srcOrd="2" destOrd="0" parTransId="{A97D22EA-0C86-41E8-A88A-C10B62534589}" sibTransId="{62A87A76-BEF7-4270-B402-D4442E8D3F01}"/>
    <dgm:cxn modelId="{DC97C878-65CE-4B01-8042-5D0E2EE80348}" type="presOf" srcId="{E9C3BEEE-F4BB-4226-A7B6-DD2411BC7D16}" destId="{D6344C4B-B0C0-4E62-9AA8-3C4965AD74D9}" srcOrd="0" destOrd="2" presId="urn:microsoft.com/office/officeart/2005/8/layout/vList5"/>
    <dgm:cxn modelId="{0F9FA28B-26A1-4E05-85A6-8C642F891113}" type="presOf" srcId="{0BC59212-7807-4A91-84ED-9770AF5908F8}" destId="{14674D93-A7EB-4348-AB46-329A5372C6B3}" srcOrd="0" destOrd="1" presId="urn:microsoft.com/office/officeart/2005/8/layout/vList5"/>
    <dgm:cxn modelId="{E1BB3B8C-594A-4BCB-8818-4E63CE70E319}" type="presOf" srcId="{0E01C9FC-8910-4D63-BB07-93E66E892E57}" destId="{14674D93-A7EB-4348-AB46-329A5372C6B3}" srcOrd="0" destOrd="0" presId="urn:microsoft.com/office/officeart/2005/8/layout/vList5"/>
    <dgm:cxn modelId="{288B4396-9A74-4F68-A4C0-7E04F72A9B78}" type="presOf" srcId="{288C7D35-8529-4273-A4C6-5ABCC82B6171}" destId="{1CBC850E-72CA-4F4A-A50A-996DC582FC0C}" srcOrd="0" destOrd="0" presId="urn:microsoft.com/office/officeart/2005/8/layout/vList5"/>
    <dgm:cxn modelId="{B47B7296-306E-45DF-8F07-897F88C4EEB9}" srcId="{AB560D57-FA2A-436F-9DB0-B68C8FDB3C43}" destId="{B2AF9889-517B-4A1C-8701-549FA2A7AD74}" srcOrd="1" destOrd="0" parTransId="{1DFD19F1-5DC5-476E-8D82-75F4EC2EE567}" sibTransId="{4782EEAE-453B-42E5-AFC7-BF1A47BDC671}"/>
    <dgm:cxn modelId="{1E735F97-ADA1-40B4-82CF-89D6D1F26DC6}" type="presOf" srcId="{B2AF9889-517B-4A1C-8701-549FA2A7AD74}" destId="{D6344C4B-B0C0-4E62-9AA8-3C4965AD74D9}" srcOrd="0" destOrd="1" presId="urn:microsoft.com/office/officeart/2005/8/layout/vList5"/>
    <dgm:cxn modelId="{6D21A998-AB5C-4118-882E-6B31820371B0}" type="presOf" srcId="{3FC84783-0E04-4831-8E2B-B7EFDAF8A830}" destId="{E90EC0D3-69FC-47C8-82DC-08A0F4986F98}" srcOrd="0" destOrd="0" presId="urn:microsoft.com/office/officeart/2005/8/layout/vList5"/>
    <dgm:cxn modelId="{F34D6FA3-44AE-4406-A710-5154D148E87A}" srcId="{CF0B0021-C967-49BD-8DB8-8902FC22B94E}" destId="{0BC59212-7807-4A91-84ED-9770AF5908F8}" srcOrd="1" destOrd="0" parTransId="{06058B78-8BC7-4E34-A539-9EBF6960E06D}" sibTransId="{DA26D999-6583-4DF3-BCE2-05724ACD629E}"/>
    <dgm:cxn modelId="{597179AB-8AF8-4FA6-8F94-AF29BDC5AF46}" type="presOf" srcId="{AB560D57-FA2A-436F-9DB0-B68C8FDB3C43}" destId="{DB3288E7-27D4-42C9-97D4-0853600BAB03}" srcOrd="0" destOrd="0" presId="urn:microsoft.com/office/officeart/2005/8/layout/vList5"/>
    <dgm:cxn modelId="{9128F3CB-3778-4FC2-B5AD-CCF8EC476332}" srcId="{AB560D57-FA2A-436F-9DB0-B68C8FDB3C43}" destId="{77AB19A2-DADF-4E74-A786-11568FA51768}" srcOrd="0" destOrd="0" parTransId="{9AFD64A1-3FE3-4EBF-A399-D4D75A509162}" sibTransId="{235D7438-25B2-4A3E-A237-CA54E7E6E562}"/>
    <dgm:cxn modelId="{A45C26D3-81B6-4D8B-BFCE-BA2E8DEE45DD}" type="presOf" srcId="{77AB19A2-DADF-4E74-A786-11568FA51768}" destId="{D6344C4B-B0C0-4E62-9AA8-3C4965AD74D9}" srcOrd="0" destOrd="0" presId="urn:microsoft.com/office/officeart/2005/8/layout/vList5"/>
    <dgm:cxn modelId="{C293C7FE-B534-41CC-B4ED-2970D9682E2A}" srcId="{3FC84783-0E04-4831-8E2B-B7EFDAF8A830}" destId="{CF5EC6A2-5A9C-4872-81CD-1F05BECC9080}" srcOrd="1" destOrd="0" parTransId="{FFF26E84-4562-4903-9AE9-9266DF722B5C}" sibTransId="{21E20DCE-EBF2-4403-B6EF-A85562C4F421}"/>
    <dgm:cxn modelId="{73353826-2F5E-4C6B-870A-226E36FF2727}" type="presParOf" srcId="{1CBC850E-72CA-4F4A-A50A-996DC582FC0C}" destId="{ACE8FA4B-C2C6-47E6-AF13-1755451577C9}" srcOrd="0" destOrd="0" presId="urn:microsoft.com/office/officeart/2005/8/layout/vList5"/>
    <dgm:cxn modelId="{BE1520FC-273F-4EA5-8E50-41B016228D6B}" type="presParOf" srcId="{ACE8FA4B-C2C6-47E6-AF13-1755451577C9}" destId="{DB3288E7-27D4-42C9-97D4-0853600BAB03}" srcOrd="0" destOrd="0" presId="urn:microsoft.com/office/officeart/2005/8/layout/vList5"/>
    <dgm:cxn modelId="{752533BC-E25E-423B-BA8A-EE78D0902A9C}" type="presParOf" srcId="{ACE8FA4B-C2C6-47E6-AF13-1755451577C9}" destId="{D6344C4B-B0C0-4E62-9AA8-3C4965AD74D9}" srcOrd="1" destOrd="0" presId="urn:microsoft.com/office/officeart/2005/8/layout/vList5"/>
    <dgm:cxn modelId="{6751ACCA-6BFB-4839-828E-9A3C5C67A454}" type="presParOf" srcId="{1CBC850E-72CA-4F4A-A50A-996DC582FC0C}" destId="{4FD9A8B7-FB40-4F40-8253-C1C8A151404E}" srcOrd="1" destOrd="0" presId="urn:microsoft.com/office/officeart/2005/8/layout/vList5"/>
    <dgm:cxn modelId="{52FF96B4-8DE2-4F3A-B85C-2AA7368985DF}" type="presParOf" srcId="{1CBC850E-72CA-4F4A-A50A-996DC582FC0C}" destId="{D14B7E11-EFEE-4CBE-AC9B-3A4DB4F3DD33}" srcOrd="2" destOrd="0" presId="urn:microsoft.com/office/officeart/2005/8/layout/vList5"/>
    <dgm:cxn modelId="{A0DBFD51-B0C4-450E-AF56-EF9F9342D715}" type="presParOf" srcId="{D14B7E11-EFEE-4CBE-AC9B-3A4DB4F3DD33}" destId="{E90EC0D3-69FC-47C8-82DC-08A0F4986F98}" srcOrd="0" destOrd="0" presId="urn:microsoft.com/office/officeart/2005/8/layout/vList5"/>
    <dgm:cxn modelId="{7823E5DB-8A7D-464D-A510-1AD72FD6BDC7}" type="presParOf" srcId="{D14B7E11-EFEE-4CBE-AC9B-3A4DB4F3DD33}" destId="{775F231E-3269-4A40-B1AF-E096F6743E4B}" srcOrd="1" destOrd="0" presId="urn:microsoft.com/office/officeart/2005/8/layout/vList5"/>
    <dgm:cxn modelId="{BB489309-05B7-41C2-9885-9C58948EC8B7}" type="presParOf" srcId="{1CBC850E-72CA-4F4A-A50A-996DC582FC0C}" destId="{1D049FAC-A4FC-4F92-B12F-908DA6924EAF}" srcOrd="3" destOrd="0" presId="urn:microsoft.com/office/officeart/2005/8/layout/vList5"/>
    <dgm:cxn modelId="{997C4C32-88EF-42A4-A35F-63DE057331B1}" type="presParOf" srcId="{1CBC850E-72CA-4F4A-A50A-996DC582FC0C}" destId="{D0531D6D-B62A-4AFD-8A4F-18522D57518D}" srcOrd="4" destOrd="0" presId="urn:microsoft.com/office/officeart/2005/8/layout/vList5"/>
    <dgm:cxn modelId="{0EBB1EBC-DB6D-4E90-9BF0-A3BCF1F03F17}" type="presParOf" srcId="{D0531D6D-B62A-4AFD-8A4F-18522D57518D}" destId="{6A0837A7-0200-49EE-96AB-F041D5ABBBDA}" srcOrd="0" destOrd="0" presId="urn:microsoft.com/office/officeart/2005/8/layout/vList5"/>
    <dgm:cxn modelId="{2A9CB063-EAC3-4D6B-B23B-890A112C2D9A}" type="presParOf" srcId="{D0531D6D-B62A-4AFD-8A4F-18522D57518D}" destId="{14674D93-A7EB-4348-AB46-329A5372C6B3}"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922AE8D-0C1C-482F-971C-D4D5D9558DE3}"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s-MX"/>
        </a:p>
      </dgm:t>
    </dgm:pt>
    <dgm:pt modelId="{E689C165-A4B0-467D-9F6A-5D8221E19FDB}">
      <dgm:prSet phldrT="[Texto]" custT="1"/>
      <dgm:spPr/>
      <dgm:t>
        <a:bodyPr/>
        <a:lstStyle/>
        <a:p>
          <a:r>
            <a:rPr lang="es-MX" sz="1800">
              <a:solidFill>
                <a:schemeClr val="tx1"/>
              </a:solidFill>
              <a:latin typeface="Roboto"/>
            </a:rPr>
            <a:t>Origen y localización</a:t>
          </a:r>
          <a:endParaRPr lang="es-MX" sz="1800" dirty="0">
            <a:solidFill>
              <a:schemeClr val="tx1"/>
            </a:solidFill>
          </a:endParaRPr>
        </a:p>
      </dgm:t>
    </dgm:pt>
    <dgm:pt modelId="{8DB7D6A7-0014-4FB6-8069-B04159183E7D}" type="parTrans" cxnId="{B1AE0AEC-5F37-47DF-A9BA-6C5F034BC5DB}">
      <dgm:prSet/>
      <dgm:spPr/>
      <dgm:t>
        <a:bodyPr/>
        <a:lstStyle/>
        <a:p>
          <a:endParaRPr lang="es-MX">
            <a:solidFill>
              <a:schemeClr val="tx1"/>
            </a:solidFill>
          </a:endParaRPr>
        </a:p>
      </dgm:t>
    </dgm:pt>
    <dgm:pt modelId="{3FDE3DBA-C481-47C4-89FF-16BAD3858407}" type="sibTrans" cxnId="{B1AE0AEC-5F37-47DF-A9BA-6C5F034BC5DB}">
      <dgm:prSet/>
      <dgm:spPr/>
      <dgm:t>
        <a:bodyPr/>
        <a:lstStyle/>
        <a:p>
          <a:endParaRPr lang="es-MX">
            <a:solidFill>
              <a:schemeClr val="tx1"/>
            </a:solidFill>
          </a:endParaRPr>
        </a:p>
      </dgm:t>
    </dgm:pt>
    <dgm:pt modelId="{74B6194F-7DBF-4EB4-B5A2-F72EA61C15A0}">
      <dgm:prSet phldrT="[Texto]" custT="1"/>
      <dgm:spPr/>
      <dgm:t>
        <a:bodyPr/>
        <a:lstStyle/>
        <a:p>
          <a:r>
            <a:rPr lang="es-MX" sz="1800">
              <a:solidFill>
                <a:schemeClr val="tx1"/>
              </a:solidFill>
              <a:latin typeface="Roboto"/>
            </a:rPr>
            <a:t>Mercados o sectores en los que prestan servicio</a:t>
          </a:r>
          <a:endParaRPr lang="es-MX" sz="1800" dirty="0">
            <a:solidFill>
              <a:schemeClr val="tx1"/>
            </a:solidFill>
          </a:endParaRPr>
        </a:p>
      </dgm:t>
    </dgm:pt>
    <dgm:pt modelId="{AB68272F-A652-4EAC-B0BF-AA4580B38A98}" type="parTrans" cxnId="{81114F87-8782-4ACA-A5B7-EB4910893AC8}">
      <dgm:prSet/>
      <dgm:spPr/>
      <dgm:t>
        <a:bodyPr/>
        <a:lstStyle/>
        <a:p>
          <a:endParaRPr lang="es-MX">
            <a:solidFill>
              <a:schemeClr val="tx1"/>
            </a:solidFill>
          </a:endParaRPr>
        </a:p>
      </dgm:t>
    </dgm:pt>
    <dgm:pt modelId="{D6DF8023-E881-4C37-8FC2-0869A106238A}" type="sibTrans" cxnId="{81114F87-8782-4ACA-A5B7-EB4910893AC8}">
      <dgm:prSet/>
      <dgm:spPr/>
      <dgm:t>
        <a:bodyPr/>
        <a:lstStyle/>
        <a:p>
          <a:endParaRPr lang="es-MX">
            <a:solidFill>
              <a:schemeClr val="tx1"/>
            </a:solidFill>
          </a:endParaRPr>
        </a:p>
      </dgm:t>
    </dgm:pt>
    <dgm:pt modelId="{0572FF44-683E-4D2B-936E-55A0E3228E3F}">
      <dgm:prSet phldrT="[Texto]" custT="1"/>
      <dgm:spPr/>
      <dgm:t>
        <a:bodyPr/>
        <a:lstStyle/>
        <a:p>
          <a:r>
            <a:rPr lang="es-MX" sz="1600" dirty="0">
              <a:solidFill>
                <a:schemeClr val="tx1"/>
              </a:solidFill>
              <a:latin typeface="Roboto"/>
            </a:rPr>
            <a:t>Si sus agentes clientes son esporádicos o existe una relación en el tiempo o fidelización</a:t>
          </a:r>
          <a:endParaRPr lang="es-MX" sz="1600" dirty="0">
            <a:solidFill>
              <a:schemeClr val="tx1"/>
            </a:solidFill>
          </a:endParaRPr>
        </a:p>
      </dgm:t>
    </dgm:pt>
    <dgm:pt modelId="{27191BF5-BF2B-49A3-96DD-9A105F1614EB}" type="parTrans" cxnId="{6EE2F883-9F10-4AF8-81EE-E5A04523F786}">
      <dgm:prSet/>
      <dgm:spPr/>
      <dgm:t>
        <a:bodyPr/>
        <a:lstStyle/>
        <a:p>
          <a:endParaRPr lang="es-MX">
            <a:solidFill>
              <a:schemeClr val="tx1"/>
            </a:solidFill>
          </a:endParaRPr>
        </a:p>
      </dgm:t>
    </dgm:pt>
    <dgm:pt modelId="{2D281D84-3C13-448E-A4B7-A263F94C7E22}" type="sibTrans" cxnId="{6EE2F883-9F10-4AF8-81EE-E5A04523F786}">
      <dgm:prSet/>
      <dgm:spPr/>
      <dgm:t>
        <a:bodyPr/>
        <a:lstStyle/>
        <a:p>
          <a:endParaRPr lang="es-MX">
            <a:solidFill>
              <a:schemeClr val="tx1"/>
            </a:solidFill>
          </a:endParaRPr>
        </a:p>
      </dgm:t>
    </dgm:pt>
    <dgm:pt modelId="{9E443DB8-BD92-4F07-8A80-3F374ADBB187}">
      <dgm:prSet phldrT="[Texto]" custT="1"/>
      <dgm:spPr/>
      <dgm:t>
        <a:bodyPr/>
        <a:lstStyle/>
        <a:p>
          <a:r>
            <a:rPr lang="es-MX" sz="1800">
              <a:solidFill>
                <a:schemeClr val="tx1"/>
              </a:solidFill>
              <a:latin typeface="Roboto"/>
            </a:rPr>
            <a:t>Modo de venta: si hablamos de a distancia, autoservicio o tradicional</a:t>
          </a:r>
          <a:endParaRPr lang="es-MX" sz="1800" dirty="0">
            <a:solidFill>
              <a:schemeClr val="tx1"/>
            </a:solidFill>
          </a:endParaRPr>
        </a:p>
      </dgm:t>
    </dgm:pt>
    <dgm:pt modelId="{7ECD4A35-A4E2-4998-BD90-32E383D85522}" type="parTrans" cxnId="{4220BDDA-22F6-4B4C-AEA8-C5AB3F4D8590}">
      <dgm:prSet/>
      <dgm:spPr/>
      <dgm:t>
        <a:bodyPr/>
        <a:lstStyle/>
        <a:p>
          <a:endParaRPr lang="es-MX">
            <a:solidFill>
              <a:schemeClr val="tx1"/>
            </a:solidFill>
          </a:endParaRPr>
        </a:p>
      </dgm:t>
    </dgm:pt>
    <dgm:pt modelId="{87EAEDF7-F776-4F45-948A-B0923293CD3C}" type="sibTrans" cxnId="{4220BDDA-22F6-4B4C-AEA8-C5AB3F4D8590}">
      <dgm:prSet/>
      <dgm:spPr/>
      <dgm:t>
        <a:bodyPr/>
        <a:lstStyle/>
        <a:p>
          <a:endParaRPr lang="es-MX">
            <a:solidFill>
              <a:schemeClr val="tx1"/>
            </a:solidFill>
          </a:endParaRPr>
        </a:p>
      </dgm:t>
    </dgm:pt>
    <dgm:pt modelId="{19FDB464-650C-435F-9E6F-48E5C4D990A7}" type="pres">
      <dgm:prSet presAssocID="{8922AE8D-0C1C-482F-971C-D4D5D9558DE3}" presName="linear" presStyleCnt="0">
        <dgm:presLayoutVars>
          <dgm:dir/>
          <dgm:animLvl val="lvl"/>
          <dgm:resizeHandles val="exact"/>
        </dgm:presLayoutVars>
      </dgm:prSet>
      <dgm:spPr/>
    </dgm:pt>
    <dgm:pt modelId="{CA5D0A7F-23B1-4BA9-860F-3ABDB5171829}" type="pres">
      <dgm:prSet presAssocID="{E689C165-A4B0-467D-9F6A-5D8221E19FDB}" presName="parentLin" presStyleCnt="0"/>
      <dgm:spPr/>
    </dgm:pt>
    <dgm:pt modelId="{A0A3F8BE-714C-4181-A72C-DB98A8444860}" type="pres">
      <dgm:prSet presAssocID="{E689C165-A4B0-467D-9F6A-5D8221E19FDB}" presName="parentLeftMargin" presStyleLbl="node1" presStyleIdx="0" presStyleCnt="4"/>
      <dgm:spPr/>
    </dgm:pt>
    <dgm:pt modelId="{F5624E04-5608-4554-AAE7-48FF8735015C}" type="pres">
      <dgm:prSet presAssocID="{E689C165-A4B0-467D-9F6A-5D8221E19FDB}" presName="parentText" presStyleLbl="node1" presStyleIdx="0" presStyleCnt="4" custScaleY="265052">
        <dgm:presLayoutVars>
          <dgm:chMax val="0"/>
          <dgm:bulletEnabled val="1"/>
        </dgm:presLayoutVars>
      </dgm:prSet>
      <dgm:spPr/>
    </dgm:pt>
    <dgm:pt modelId="{0E6D3951-0E42-4507-8B25-8A32B3442D7D}" type="pres">
      <dgm:prSet presAssocID="{E689C165-A4B0-467D-9F6A-5D8221E19FDB}" presName="negativeSpace" presStyleCnt="0"/>
      <dgm:spPr/>
    </dgm:pt>
    <dgm:pt modelId="{60098E0D-3499-4E4B-B11D-89011F710EFF}" type="pres">
      <dgm:prSet presAssocID="{E689C165-A4B0-467D-9F6A-5D8221E19FDB}" presName="childText" presStyleLbl="conFgAcc1" presStyleIdx="0" presStyleCnt="4">
        <dgm:presLayoutVars>
          <dgm:bulletEnabled val="1"/>
        </dgm:presLayoutVars>
      </dgm:prSet>
      <dgm:spPr/>
    </dgm:pt>
    <dgm:pt modelId="{3E581417-707A-494C-BC6B-9F7E98108BF8}" type="pres">
      <dgm:prSet presAssocID="{3FDE3DBA-C481-47C4-89FF-16BAD3858407}" presName="spaceBetweenRectangles" presStyleCnt="0"/>
      <dgm:spPr/>
    </dgm:pt>
    <dgm:pt modelId="{4D75070E-4121-4AEC-A218-FF2864FB9548}" type="pres">
      <dgm:prSet presAssocID="{74B6194F-7DBF-4EB4-B5A2-F72EA61C15A0}" presName="parentLin" presStyleCnt="0"/>
      <dgm:spPr/>
    </dgm:pt>
    <dgm:pt modelId="{353A1F7C-1B21-4863-B723-B2F20D1B901E}" type="pres">
      <dgm:prSet presAssocID="{74B6194F-7DBF-4EB4-B5A2-F72EA61C15A0}" presName="parentLeftMargin" presStyleLbl="node1" presStyleIdx="0" presStyleCnt="4"/>
      <dgm:spPr/>
    </dgm:pt>
    <dgm:pt modelId="{490D10FA-DCAC-4DFD-863B-06B8A54099C6}" type="pres">
      <dgm:prSet presAssocID="{74B6194F-7DBF-4EB4-B5A2-F72EA61C15A0}" presName="parentText" presStyleLbl="node1" presStyleIdx="1" presStyleCnt="4" custScaleY="325739">
        <dgm:presLayoutVars>
          <dgm:chMax val="0"/>
          <dgm:bulletEnabled val="1"/>
        </dgm:presLayoutVars>
      </dgm:prSet>
      <dgm:spPr/>
    </dgm:pt>
    <dgm:pt modelId="{84499E56-A2AB-46B1-BAAA-E5546C5C8B9D}" type="pres">
      <dgm:prSet presAssocID="{74B6194F-7DBF-4EB4-B5A2-F72EA61C15A0}" presName="negativeSpace" presStyleCnt="0"/>
      <dgm:spPr/>
    </dgm:pt>
    <dgm:pt modelId="{750738C8-DA7D-4F5A-A637-297E40C875A5}" type="pres">
      <dgm:prSet presAssocID="{74B6194F-7DBF-4EB4-B5A2-F72EA61C15A0}" presName="childText" presStyleLbl="conFgAcc1" presStyleIdx="1" presStyleCnt="4">
        <dgm:presLayoutVars>
          <dgm:bulletEnabled val="1"/>
        </dgm:presLayoutVars>
      </dgm:prSet>
      <dgm:spPr/>
    </dgm:pt>
    <dgm:pt modelId="{99EB902D-A492-4672-9BCE-90F2F8A4354E}" type="pres">
      <dgm:prSet presAssocID="{D6DF8023-E881-4C37-8FC2-0869A106238A}" presName="spaceBetweenRectangles" presStyleCnt="0"/>
      <dgm:spPr/>
    </dgm:pt>
    <dgm:pt modelId="{6FC88298-CA35-4C69-9AFA-31C787912497}" type="pres">
      <dgm:prSet presAssocID="{0572FF44-683E-4D2B-936E-55A0E3228E3F}" presName="parentLin" presStyleCnt="0"/>
      <dgm:spPr/>
    </dgm:pt>
    <dgm:pt modelId="{5E3E8E77-C4E5-486E-BB15-973A9003F454}" type="pres">
      <dgm:prSet presAssocID="{0572FF44-683E-4D2B-936E-55A0E3228E3F}" presName="parentLeftMargin" presStyleLbl="node1" presStyleIdx="1" presStyleCnt="4"/>
      <dgm:spPr/>
    </dgm:pt>
    <dgm:pt modelId="{90005AAB-6059-437C-9B9F-6EB4BB67E616}" type="pres">
      <dgm:prSet presAssocID="{0572FF44-683E-4D2B-936E-55A0E3228E3F}" presName="parentText" presStyleLbl="node1" presStyleIdx="2" presStyleCnt="4" custScaleY="370936">
        <dgm:presLayoutVars>
          <dgm:chMax val="0"/>
          <dgm:bulletEnabled val="1"/>
        </dgm:presLayoutVars>
      </dgm:prSet>
      <dgm:spPr/>
    </dgm:pt>
    <dgm:pt modelId="{9029EC15-02C4-4817-9AD7-A8AEE37565AA}" type="pres">
      <dgm:prSet presAssocID="{0572FF44-683E-4D2B-936E-55A0E3228E3F}" presName="negativeSpace" presStyleCnt="0"/>
      <dgm:spPr/>
    </dgm:pt>
    <dgm:pt modelId="{9A7848E8-3324-41F1-BFD4-B508FD525A35}" type="pres">
      <dgm:prSet presAssocID="{0572FF44-683E-4D2B-936E-55A0E3228E3F}" presName="childText" presStyleLbl="conFgAcc1" presStyleIdx="2" presStyleCnt="4">
        <dgm:presLayoutVars>
          <dgm:bulletEnabled val="1"/>
        </dgm:presLayoutVars>
      </dgm:prSet>
      <dgm:spPr/>
    </dgm:pt>
    <dgm:pt modelId="{A4157978-355E-4319-80B2-F5DC9E0095AB}" type="pres">
      <dgm:prSet presAssocID="{2D281D84-3C13-448E-A4B7-A263F94C7E22}" presName="spaceBetweenRectangles" presStyleCnt="0"/>
      <dgm:spPr/>
    </dgm:pt>
    <dgm:pt modelId="{C44C2AA1-18D0-42D9-9012-9B1D6574E428}" type="pres">
      <dgm:prSet presAssocID="{9E443DB8-BD92-4F07-8A80-3F374ADBB187}" presName="parentLin" presStyleCnt="0"/>
      <dgm:spPr/>
    </dgm:pt>
    <dgm:pt modelId="{7F29FB49-DD2B-4FD8-B9F2-27B5A11A099B}" type="pres">
      <dgm:prSet presAssocID="{9E443DB8-BD92-4F07-8A80-3F374ADBB187}" presName="parentLeftMargin" presStyleLbl="node1" presStyleIdx="2" presStyleCnt="4"/>
      <dgm:spPr/>
    </dgm:pt>
    <dgm:pt modelId="{7EA9C557-EC65-4F09-B156-AED908E8FC5B}" type="pres">
      <dgm:prSet presAssocID="{9E443DB8-BD92-4F07-8A80-3F374ADBB187}" presName="parentText" presStyleLbl="node1" presStyleIdx="3" presStyleCnt="4" custScaleY="391636">
        <dgm:presLayoutVars>
          <dgm:chMax val="0"/>
          <dgm:bulletEnabled val="1"/>
        </dgm:presLayoutVars>
      </dgm:prSet>
      <dgm:spPr/>
    </dgm:pt>
    <dgm:pt modelId="{8F33221F-B974-4C21-B9D4-562FCEF2052E}" type="pres">
      <dgm:prSet presAssocID="{9E443DB8-BD92-4F07-8A80-3F374ADBB187}" presName="negativeSpace" presStyleCnt="0"/>
      <dgm:spPr/>
    </dgm:pt>
    <dgm:pt modelId="{08EB648B-A2A1-4A83-8AE0-2703F012A2C9}" type="pres">
      <dgm:prSet presAssocID="{9E443DB8-BD92-4F07-8A80-3F374ADBB187}" presName="childText" presStyleLbl="conFgAcc1" presStyleIdx="3" presStyleCnt="4">
        <dgm:presLayoutVars>
          <dgm:bulletEnabled val="1"/>
        </dgm:presLayoutVars>
      </dgm:prSet>
      <dgm:spPr/>
    </dgm:pt>
  </dgm:ptLst>
  <dgm:cxnLst>
    <dgm:cxn modelId="{7924CC27-A111-4378-8349-15F087CA1E82}" type="presOf" srcId="{8922AE8D-0C1C-482F-971C-D4D5D9558DE3}" destId="{19FDB464-650C-435F-9E6F-48E5C4D990A7}" srcOrd="0" destOrd="0" presId="urn:microsoft.com/office/officeart/2005/8/layout/list1"/>
    <dgm:cxn modelId="{42661350-A981-4E35-9EC7-0E65AD4A9168}" type="presOf" srcId="{74B6194F-7DBF-4EB4-B5A2-F72EA61C15A0}" destId="{490D10FA-DCAC-4DFD-863B-06B8A54099C6}" srcOrd="1" destOrd="0" presId="urn:microsoft.com/office/officeart/2005/8/layout/list1"/>
    <dgm:cxn modelId="{1FCD4F78-CA94-4595-AA9F-9C706F5348C3}" type="presOf" srcId="{9E443DB8-BD92-4F07-8A80-3F374ADBB187}" destId="{7EA9C557-EC65-4F09-B156-AED908E8FC5B}" srcOrd="1" destOrd="0" presId="urn:microsoft.com/office/officeart/2005/8/layout/list1"/>
    <dgm:cxn modelId="{6EE2F883-9F10-4AF8-81EE-E5A04523F786}" srcId="{8922AE8D-0C1C-482F-971C-D4D5D9558DE3}" destId="{0572FF44-683E-4D2B-936E-55A0E3228E3F}" srcOrd="2" destOrd="0" parTransId="{27191BF5-BF2B-49A3-96DD-9A105F1614EB}" sibTransId="{2D281D84-3C13-448E-A4B7-A263F94C7E22}"/>
    <dgm:cxn modelId="{81114F87-8782-4ACA-A5B7-EB4910893AC8}" srcId="{8922AE8D-0C1C-482F-971C-D4D5D9558DE3}" destId="{74B6194F-7DBF-4EB4-B5A2-F72EA61C15A0}" srcOrd="1" destOrd="0" parTransId="{AB68272F-A652-4EAC-B0BF-AA4580B38A98}" sibTransId="{D6DF8023-E881-4C37-8FC2-0869A106238A}"/>
    <dgm:cxn modelId="{54ABAAAD-2517-4292-9ADA-E7A26792F287}" type="presOf" srcId="{74B6194F-7DBF-4EB4-B5A2-F72EA61C15A0}" destId="{353A1F7C-1B21-4863-B723-B2F20D1B901E}" srcOrd="0" destOrd="0" presId="urn:microsoft.com/office/officeart/2005/8/layout/list1"/>
    <dgm:cxn modelId="{1C7F80BE-E731-45F3-87A6-8FC1735CC311}" type="presOf" srcId="{0572FF44-683E-4D2B-936E-55A0E3228E3F}" destId="{5E3E8E77-C4E5-486E-BB15-973A9003F454}" srcOrd="0" destOrd="0" presId="urn:microsoft.com/office/officeart/2005/8/layout/list1"/>
    <dgm:cxn modelId="{D419B6D5-F3DB-41B4-A082-B15DBDB2D25F}" type="presOf" srcId="{9E443DB8-BD92-4F07-8A80-3F374ADBB187}" destId="{7F29FB49-DD2B-4FD8-B9F2-27B5A11A099B}" srcOrd="0" destOrd="0" presId="urn:microsoft.com/office/officeart/2005/8/layout/list1"/>
    <dgm:cxn modelId="{4220BDDA-22F6-4B4C-AEA8-C5AB3F4D8590}" srcId="{8922AE8D-0C1C-482F-971C-D4D5D9558DE3}" destId="{9E443DB8-BD92-4F07-8A80-3F374ADBB187}" srcOrd="3" destOrd="0" parTransId="{7ECD4A35-A4E2-4998-BD90-32E383D85522}" sibTransId="{87EAEDF7-F776-4F45-948A-B0923293CD3C}"/>
    <dgm:cxn modelId="{28A6E8DA-C76C-44BA-838E-CD006758B179}" type="presOf" srcId="{0572FF44-683E-4D2B-936E-55A0E3228E3F}" destId="{90005AAB-6059-437C-9B9F-6EB4BB67E616}" srcOrd="1" destOrd="0" presId="urn:microsoft.com/office/officeart/2005/8/layout/list1"/>
    <dgm:cxn modelId="{8E976FE1-305D-4020-85B0-805EFF35B331}" type="presOf" srcId="{E689C165-A4B0-467D-9F6A-5D8221E19FDB}" destId="{F5624E04-5608-4554-AAE7-48FF8735015C}" srcOrd="1" destOrd="0" presId="urn:microsoft.com/office/officeart/2005/8/layout/list1"/>
    <dgm:cxn modelId="{579151EB-0F38-4B5E-9505-78CD5566F976}" type="presOf" srcId="{E689C165-A4B0-467D-9F6A-5D8221E19FDB}" destId="{A0A3F8BE-714C-4181-A72C-DB98A8444860}" srcOrd="0" destOrd="0" presId="urn:microsoft.com/office/officeart/2005/8/layout/list1"/>
    <dgm:cxn modelId="{B1AE0AEC-5F37-47DF-A9BA-6C5F034BC5DB}" srcId="{8922AE8D-0C1C-482F-971C-D4D5D9558DE3}" destId="{E689C165-A4B0-467D-9F6A-5D8221E19FDB}" srcOrd="0" destOrd="0" parTransId="{8DB7D6A7-0014-4FB6-8069-B04159183E7D}" sibTransId="{3FDE3DBA-C481-47C4-89FF-16BAD3858407}"/>
    <dgm:cxn modelId="{3AA25962-3B6B-4CE3-B727-D853B3241130}" type="presParOf" srcId="{19FDB464-650C-435F-9E6F-48E5C4D990A7}" destId="{CA5D0A7F-23B1-4BA9-860F-3ABDB5171829}" srcOrd="0" destOrd="0" presId="urn:microsoft.com/office/officeart/2005/8/layout/list1"/>
    <dgm:cxn modelId="{43B38768-DB2E-41DD-8D8D-61F017267D2A}" type="presParOf" srcId="{CA5D0A7F-23B1-4BA9-860F-3ABDB5171829}" destId="{A0A3F8BE-714C-4181-A72C-DB98A8444860}" srcOrd="0" destOrd="0" presId="urn:microsoft.com/office/officeart/2005/8/layout/list1"/>
    <dgm:cxn modelId="{C65F9397-5760-4939-8FE6-61C23C228BFC}" type="presParOf" srcId="{CA5D0A7F-23B1-4BA9-860F-3ABDB5171829}" destId="{F5624E04-5608-4554-AAE7-48FF8735015C}" srcOrd="1" destOrd="0" presId="urn:microsoft.com/office/officeart/2005/8/layout/list1"/>
    <dgm:cxn modelId="{8739C7FA-E905-4011-9355-28B3C827CB62}" type="presParOf" srcId="{19FDB464-650C-435F-9E6F-48E5C4D990A7}" destId="{0E6D3951-0E42-4507-8B25-8A32B3442D7D}" srcOrd="1" destOrd="0" presId="urn:microsoft.com/office/officeart/2005/8/layout/list1"/>
    <dgm:cxn modelId="{CBCEF86C-9126-4824-8EFF-292370BABF89}" type="presParOf" srcId="{19FDB464-650C-435F-9E6F-48E5C4D990A7}" destId="{60098E0D-3499-4E4B-B11D-89011F710EFF}" srcOrd="2" destOrd="0" presId="urn:microsoft.com/office/officeart/2005/8/layout/list1"/>
    <dgm:cxn modelId="{8DF7E9FE-B3CC-4DB3-947E-F3B8DE70E9E5}" type="presParOf" srcId="{19FDB464-650C-435F-9E6F-48E5C4D990A7}" destId="{3E581417-707A-494C-BC6B-9F7E98108BF8}" srcOrd="3" destOrd="0" presId="urn:microsoft.com/office/officeart/2005/8/layout/list1"/>
    <dgm:cxn modelId="{5BDD9BC2-9D53-4FE7-B551-A639EB582378}" type="presParOf" srcId="{19FDB464-650C-435F-9E6F-48E5C4D990A7}" destId="{4D75070E-4121-4AEC-A218-FF2864FB9548}" srcOrd="4" destOrd="0" presId="urn:microsoft.com/office/officeart/2005/8/layout/list1"/>
    <dgm:cxn modelId="{EC42AB9C-A33C-4CB8-A2A4-B47593935569}" type="presParOf" srcId="{4D75070E-4121-4AEC-A218-FF2864FB9548}" destId="{353A1F7C-1B21-4863-B723-B2F20D1B901E}" srcOrd="0" destOrd="0" presId="urn:microsoft.com/office/officeart/2005/8/layout/list1"/>
    <dgm:cxn modelId="{72919CCA-C4DD-411E-92D2-54C6279AD842}" type="presParOf" srcId="{4D75070E-4121-4AEC-A218-FF2864FB9548}" destId="{490D10FA-DCAC-4DFD-863B-06B8A54099C6}" srcOrd="1" destOrd="0" presId="urn:microsoft.com/office/officeart/2005/8/layout/list1"/>
    <dgm:cxn modelId="{2B75EA4D-9908-4F5D-A6B1-C8705E90EF50}" type="presParOf" srcId="{19FDB464-650C-435F-9E6F-48E5C4D990A7}" destId="{84499E56-A2AB-46B1-BAAA-E5546C5C8B9D}" srcOrd="5" destOrd="0" presId="urn:microsoft.com/office/officeart/2005/8/layout/list1"/>
    <dgm:cxn modelId="{657A7CD2-2FF0-4CFB-8C8B-9B937AF0B565}" type="presParOf" srcId="{19FDB464-650C-435F-9E6F-48E5C4D990A7}" destId="{750738C8-DA7D-4F5A-A637-297E40C875A5}" srcOrd="6" destOrd="0" presId="urn:microsoft.com/office/officeart/2005/8/layout/list1"/>
    <dgm:cxn modelId="{99909DB6-A62E-4F52-A654-545B0B65823B}" type="presParOf" srcId="{19FDB464-650C-435F-9E6F-48E5C4D990A7}" destId="{99EB902D-A492-4672-9BCE-90F2F8A4354E}" srcOrd="7" destOrd="0" presId="urn:microsoft.com/office/officeart/2005/8/layout/list1"/>
    <dgm:cxn modelId="{E6E08A20-8727-493F-9AFA-D0AD1B47A7E7}" type="presParOf" srcId="{19FDB464-650C-435F-9E6F-48E5C4D990A7}" destId="{6FC88298-CA35-4C69-9AFA-31C787912497}" srcOrd="8" destOrd="0" presId="urn:microsoft.com/office/officeart/2005/8/layout/list1"/>
    <dgm:cxn modelId="{F4664D5C-F74C-481F-8CFA-04CF3302353C}" type="presParOf" srcId="{6FC88298-CA35-4C69-9AFA-31C787912497}" destId="{5E3E8E77-C4E5-486E-BB15-973A9003F454}" srcOrd="0" destOrd="0" presId="urn:microsoft.com/office/officeart/2005/8/layout/list1"/>
    <dgm:cxn modelId="{ED9AB0FD-6FC9-4C60-BF12-A5B058277C56}" type="presParOf" srcId="{6FC88298-CA35-4C69-9AFA-31C787912497}" destId="{90005AAB-6059-437C-9B9F-6EB4BB67E616}" srcOrd="1" destOrd="0" presId="urn:microsoft.com/office/officeart/2005/8/layout/list1"/>
    <dgm:cxn modelId="{B40EBEC1-FEF2-40B0-8925-95D73139E230}" type="presParOf" srcId="{19FDB464-650C-435F-9E6F-48E5C4D990A7}" destId="{9029EC15-02C4-4817-9AD7-A8AEE37565AA}" srcOrd="9" destOrd="0" presId="urn:microsoft.com/office/officeart/2005/8/layout/list1"/>
    <dgm:cxn modelId="{90F0B444-CB16-42E3-9F9C-9094C430CC12}" type="presParOf" srcId="{19FDB464-650C-435F-9E6F-48E5C4D990A7}" destId="{9A7848E8-3324-41F1-BFD4-B508FD525A35}" srcOrd="10" destOrd="0" presId="urn:microsoft.com/office/officeart/2005/8/layout/list1"/>
    <dgm:cxn modelId="{3FF84B9F-18C4-48A0-B1F8-206F92288D1D}" type="presParOf" srcId="{19FDB464-650C-435F-9E6F-48E5C4D990A7}" destId="{A4157978-355E-4319-80B2-F5DC9E0095AB}" srcOrd="11" destOrd="0" presId="urn:microsoft.com/office/officeart/2005/8/layout/list1"/>
    <dgm:cxn modelId="{AFCDA70C-5581-404E-AB82-7AE33E702820}" type="presParOf" srcId="{19FDB464-650C-435F-9E6F-48E5C4D990A7}" destId="{C44C2AA1-18D0-42D9-9012-9B1D6574E428}" srcOrd="12" destOrd="0" presId="urn:microsoft.com/office/officeart/2005/8/layout/list1"/>
    <dgm:cxn modelId="{197FE769-B76E-4C29-A31F-EC0D329DAEA2}" type="presParOf" srcId="{C44C2AA1-18D0-42D9-9012-9B1D6574E428}" destId="{7F29FB49-DD2B-4FD8-B9F2-27B5A11A099B}" srcOrd="0" destOrd="0" presId="urn:microsoft.com/office/officeart/2005/8/layout/list1"/>
    <dgm:cxn modelId="{8F1835BD-AEB3-4690-8763-C3320A2DE0A4}" type="presParOf" srcId="{C44C2AA1-18D0-42D9-9012-9B1D6574E428}" destId="{7EA9C557-EC65-4F09-B156-AED908E8FC5B}" srcOrd="1" destOrd="0" presId="urn:microsoft.com/office/officeart/2005/8/layout/list1"/>
    <dgm:cxn modelId="{597A14EF-D95F-45F7-86C2-430A988981CA}" type="presParOf" srcId="{19FDB464-650C-435F-9E6F-48E5C4D990A7}" destId="{8F33221F-B974-4C21-B9D4-562FCEF2052E}" srcOrd="13" destOrd="0" presId="urn:microsoft.com/office/officeart/2005/8/layout/list1"/>
    <dgm:cxn modelId="{CA71BE41-11C8-4085-99E1-32C389C44D6C}" type="presParOf" srcId="{19FDB464-650C-435F-9E6F-48E5C4D990A7}" destId="{08EB648B-A2A1-4A83-8AE0-2703F012A2C9}"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016A70-0FF4-4A73-ADFF-08E96EF3B881}" type="doc">
      <dgm:prSet loTypeId="urn:microsoft.com/office/officeart/2005/8/layout/hList3" loCatId="list" qsTypeId="urn:microsoft.com/office/officeart/2005/8/quickstyle/simple3" qsCatId="simple" csTypeId="urn:microsoft.com/office/officeart/2005/8/colors/accent6_4" csCatId="accent6" phldr="1"/>
      <dgm:spPr/>
      <dgm:t>
        <a:bodyPr/>
        <a:lstStyle/>
        <a:p>
          <a:endParaRPr lang="es-ES"/>
        </a:p>
      </dgm:t>
    </dgm:pt>
    <dgm:pt modelId="{05FC3A96-F309-4B0A-A37F-C2D999FAE01C}">
      <dgm:prSet phldrT="[Texto]" custT="1"/>
      <dgm:spPr/>
      <dgm:t>
        <a:bodyPr/>
        <a:lstStyle/>
        <a:p>
          <a:pPr algn="ctr"/>
          <a:r>
            <a:rPr lang="en-US" altLang="en-US" sz="2000" b="1" dirty="0">
              <a:latin typeface="Century Gothic" panose="020B0502020202020204" pitchFamily="34" charset="0"/>
            </a:rPr>
            <a:t>SUBSECTORES O ACTIVIDADES</a:t>
          </a:r>
          <a:endParaRPr lang="en-US" altLang="en-US" sz="2000" dirty="0">
            <a:latin typeface="Century Gothic" panose="020B0502020202020204" pitchFamily="34" charset="0"/>
          </a:endParaRPr>
        </a:p>
        <a:p>
          <a:pPr algn="ctr"/>
          <a:r>
            <a:rPr lang="en-US" altLang="en-US" sz="1600" dirty="0">
              <a:latin typeface="Century Gothic" panose="020B0502020202020204" pitchFamily="34" charset="0"/>
            </a:rPr>
            <a:t>En el sector secundario podemos encontrar una serie de </a:t>
          </a:r>
          <a:r>
            <a:rPr lang="en-US" altLang="en-US" sz="1600" b="1" dirty="0">
              <a:latin typeface="Century Gothic" panose="020B0502020202020204" pitchFamily="34" charset="0"/>
            </a:rPr>
            <a:t>subsectores</a:t>
          </a:r>
          <a:r>
            <a:rPr lang="en-US" altLang="en-US" sz="1600" dirty="0">
              <a:latin typeface="Century Gothic" panose="020B0502020202020204" pitchFamily="34" charset="0"/>
            </a:rPr>
            <a:t>  que engloban las funciones del sector.</a:t>
          </a:r>
          <a:endParaRPr lang="es-ES" sz="1600" dirty="0"/>
        </a:p>
      </dgm:t>
    </dgm:pt>
    <dgm:pt modelId="{4CC4B102-C729-4BFB-8094-5B4EFE99EF0F}" type="parTrans" cxnId="{EE367D83-9BE1-4707-8E6B-B98296570FCC}">
      <dgm:prSet/>
      <dgm:spPr/>
      <dgm:t>
        <a:bodyPr/>
        <a:lstStyle/>
        <a:p>
          <a:pPr algn="just"/>
          <a:endParaRPr lang="es-ES">
            <a:solidFill>
              <a:schemeClr val="tx1"/>
            </a:solidFill>
          </a:endParaRPr>
        </a:p>
      </dgm:t>
    </dgm:pt>
    <dgm:pt modelId="{F2801A29-7234-4699-AD5D-3957EFE8B7F5}" type="sibTrans" cxnId="{EE367D83-9BE1-4707-8E6B-B98296570FCC}">
      <dgm:prSet/>
      <dgm:spPr/>
      <dgm:t>
        <a:bodyPr/>
        <a:lstStyle/>
        <a:p>
          <a:pPr algn="just"/>
          <a:endParaRPr lang="es-ES">
            <a:solidFill>
              <a:schemeClr val="tx1"/>
            </a:solidFill>
          </a:endParaRPr>
        </a:p>
      </dgm:t>
    </dgm:pt>
    <dgm:pt modelId="{2D29F22F-444C-421A-A83B-1421DD99647E}">
      <dgm:prSet phldrT="[Texto]" custT="1"/>
      <dgm:spPr/>
      <dgm:t>
        <a:bodyPr/>
        <a:lstStyle/>
        <a:p>
          <a:pPr algn="ctr"/>
          <a:r>
            <a:rPr lang="en-US" altLang="en-US" sz="1200" b="1" i="1" dirty="0">
              <a:effectLst>
                <a:outerShdw blurRad="38100" dist="38100" dir="2700000" algn="tl">
                  <a:srgbClr val="000000">
                    <a:alpha val="43137"/>
                  </a:srgbClr>
                </a:outerShdw>
              </a:effectLst>
              <a:latin typeface="Century Gothic" panose="020B0502020202020204" pitchFamily="34" charset="0"/>
            </a:rPr>
            <a:t>Industria</a:t>
          </a:r>
          <a:r>
            <a:rPr lang="en-US" altLang="en-US" sz="1200" i="1" dirty="0">
              <a:effectLst>
                <a:outerShdw blurRad="38100" dist="38100" dir="2700000" algn="tl">
                  <a:srgbClr val="000000">
                    <a:alpha val="43137"/>
                  </a:srgbClr>
                </a:outerShdw>
              </a:effectLst>
              <a:latin typeface="Century Gothic" panose="020B0502020202020204" pitchFamily="34" charset="0"/>
            </a:rPr>
            <a:t>: </a:t>
          </a:r>
        </a:p>
        <a:p>
          <a:pPr algn="ctr"/>
          <a:endParaRPr lang="en-US" altLang="en-US" sz="1200" i="1" dirty="0">
            <a:effectLst>
              <a:outerShdw blurRad="38100" dist="38100" dir="2700000" algn="tl">
                <a:srgbClr val="000000">
                  <a:alpha val="43137"/>
                </a:srgbClr>
              </a:outerShdw>
            </a:effectLst>
            <a:latin typeface="Century Gothic" panose="020B0502020202020204" pitchFamily="34" charset="0"/>
          </a:endParaRPr>
        </a:p>
        <a:p>
          <a:pPr algn="just"/>
          <a:r>
            <a:rPr lang="en-US" altLang="en-US" sz="1100" dirty="0">
              <a:latin typeface="Century Gothic" panose="020B0502020202020204" pitchFamily="34" charset="0"/>
            </a:rPr>
            <a:t>Están incluidas todas aquellas actividades de </a:t>
          </a:r>
          <a:r>
            <a:rPr lang="en-US" altLang="en-US" sz="1100" b="1" dirty="0">
              <a:latin typeface="Century Gothic" panose="020B0502020202020204" pitchFamily="34" charset="0"/>
            </a:rPr>
            <a:t>manufactura</a:t>
          </a:r>
          <a:r>
            <a:rPr lang="en-US" altLang="en-US" sz="1100" dirty="0">
              <a:latin typeface="Century Gothic" panose="020B0502020202020204" pitchFamily="34" charset="0"/>
            </a:rPr>
            <a:t>, </a:t>
          </a:r>
          <a:r>
            <a:rPr lang="en-US" altLang="en-US" sz="1100" b="1" dirty="0">
              <a:latin typeface="Century Gothic" panose="020B0502020202020204" pitchFamily="34" charset="0"/>
            </a:rPr>
            <a:t>talleres</a:t>
          </a:r>
          <a:r>
            <a:rPr lang="en-US" altLang="en-US" sz="1100" dirty="0">
              <a:latin typeface="Century Gothic" panose="020B0502020202020204" pitchFamily="34" charset="0"/>
            </a:rPr>
            <a:t> o </a:t>
          </a:r>
          <a:r>
            <a:rPr lang="en-US" altLang="en-US" sz="1100" b="1" dirty="0">
              <a:latin typeface="Century Gothic" panose="020B0502020202020204" pitchFamily="34" charset="0"/>
            </a:rPr>
            <a:t>fábricas. </a:t>
          </a:r>
        </a:p>
        <a:p>
          <a:pPr algn="just"/>
          <a:endParaRPr lang="en-US" altLang="en-US" sz="1100" b="1" dirty="0">
            <a:latin typeface="Century Gothic" panose="020B0502020202020204" pitchFamily="34" charset="0"/>
          </a:endParaRPr>
        </a:p>
        <a:p>
          <a:pPr algn="just"/>
          <a:r>
            <a:rPr lang="en-US" altLang="en-US" sz="1100" dirty="0">
              <a:latin typeface="Century Gothic" panose="020B0502020202020204" pitchFamily="34" charset="0"/>
            </a:rPr>
            <a:t>Dentro de ella se pueden encontrar la producción de </a:t>
          </a:r>
          <a:r>
            <a:rPr lang="en-US" altLang="en-US" sz="1100" b="1" dirty="0">
              <a:latin typeface="Century Gothic" panose="020B0502020202020204" pitchFamily="34" charset="0"/>
            </a:rPr>
            <a:t>bienes de consumo</a:t>
          </a:r>
          <a:r>
            <a:rPr lang="en-US" altLang="en-US" sz="1100" dirty="0">
              <a:latin typeface="Century Gothic" panose="020B0502020202020204" pitchFamily="34" charset="0"/>
            </a:rPr>
            <a:t> y la obtención de bienes de equipo o de capital. </a:t>
          </a:r>
          <a:endParaRPr lang="es-ES" sz="1100" dirty="0"/>
        </a:p>
      </dgm:t>
    </dgm:pt>
    <dgm:pt modelId="{17312958-8CD7-4ED6-9FF9-B9565C07244D}" type="parTrans" cxnId="{EF529DBC-1339-4535-B674-1A8351551AAF}">
      <dgm:prSet/>
      <dgm:spPr/>
      <dgm:t>
        <a:bodyPr/>
        <a:lstStyle/>
        <a:p>
          <a:pPr algn="just"/>
          <a:endParaRPr lang="es-ES">
            <a:solidFill>
              <a:schemeClr val="tx1"/>
            </a:solidFill>
          </a:endParaRPr>
        </a:p>
      </dgm:t>
    </dgm:pt>
    <dgm:pt modelId="{6C839DD7-3CBF-4DB0-904E-DD0ECCD0B1B9}" type="sibTrans" cxnId="{EF529DBC-1339-4535-B674-1A8351551AAF}">
      <dgm:prSet/>
      <dgm:spPr/>
      <dgm:t>
        <a:bodyPr/>
        <a:lstStyle/>
        <a:p>
          <a:pPr algn="just"/>
          <a:endParaRPr lang="es-ES">
            <a:solidFill>
              <a:schemeClr val="tx1"/>
            </a:solidFill>
          </a:endParaRPr>
        </a:p>
      </dgm:t>
    </dgm:pt>
    <dgm:pt modelId="{62210026-D25A-45B2-8330-CDE70248E22F}">
      <dgm:prSet phldrT="[Texto]" custT="1"/>
      <dgm:spPr/>
      <dgm:t>
        <a:bodyPr/>
        <a:lstStyle/>
        <a:p>
          <a:pPr algn="ctr"/>
          <a:r>
            <a:rPr lang="en-US" altLang="en-US" sz="1100" b="1" dirty="0">
              <a:latin typeface="Century Gothic" panose="020B0502020202020204" pitchFamily="34" charset="0"/>
            </a:rPr>
            <a:t> I</a:t>
          </a:r>
          <a:r>
            <a:rPr lang="en-US" altLang="en-US" sz="1100" b="1" i="1" dirty="0">
              <a:effectLst>
                <a:outerShdw blurRad="38100" dist="38100" dir="2700000" algn="tl">
                  <a:srgbClr val="000000">
                    <a:alpha val="43137"/>
                  </a:srgbClr>
                </a:outerShdw>
              </a:effectLst>
              <a:latin typeface="Century Gothic" panose="020B0502020202020204" pitchFamily="34" charset="0"/>
            </a:rPr>
            <a:t>ndustrias ligeras:</a:t>
          </a:r>
        </a:p>
        <a:p>
          <a:pPr algn="just"/>
          <a:endParaRPr lang="en-US" altLang="en-US" sz="1100" b="1" dirty="0">
            <a:latin typeface="Century Gothic" panose="020B0502020202020204" pitchFamily="34" charset="0"/>
          </a:endParaRPr>
        </a:p>
        <a:p>
          <a:pPr algn="just"/>
          <a:endParaRPr lang="en-US" altLang="en-US" sz="1100" b="1" dirty="0">
            <a:latin typeface="Century Gothic" panose="020B0502020202020204" pitchFamily="34" charset="0"/>
          </a:endParaRPr>
        </a:p>
        <a:p>
          <a:pPr algn="just"/>
          <a:endParaRPr lang="en-US" altLang="en-US" sz="1100" b="1" dirty="0">
            <a:latin typeface="Century Gothic" panose="020B0502020202020204" pitchFamily="34" charset="0"/>
          </a:endParaRPr>
        </a:p>
        <a:p>
          <a:pPr algn="just"/>
          <a:r>
            <a:rPr lang="en-US" altLang="en-US" sz="1100" dirty="0">
              <a:latin typeface="Century Gothic" panose="020B0502020202020204" pitchFamily="34" charset="0"/>
            </a:rPr>
            <a:t>Son comúnmente conocidas como </a:t>
          </a:r>
          <a:r>
            <a:rPr lang="en-US" altLang="en-US" sz="1100" b="1" dirty="0">
              <a:latin typeface="Century Gothic" panose="020B0502020202020204" pitchFamily="34" charset="0"/>
            </a:rPr>
            <a:t>industrias de bienes</a:t>
          </a:r>
          <a:r>
            <a:rPr lang="en-US" altLang="en-US" sz="1100" dirty="0">
              <a:latin typeface="Century Gothic" panose="020B0502020202020204" pitchFamily="34" charset="0"/>
            </a:rPr>
            <a:t> </a:t>
          </a:r>
          <a:r>
            <a:rPr lang="en-US" altLang="en-US" sz="1100" b="1" dirty="0">
              <a:latin typeface="Century Gothic" panose="020B0502020202020204" pitchFamily="34" charset="0"/>
            </a:rPr>
            <a:t>de uso y de consumo</a:t>
          </a:r>
          <a:r>
            <a:rPr lang="en-US" altLang="en-US" sz="1100" dirty="0">
              <a:latin typeface="Century Gothic" panose="020B0502020202020204" pitchFamily="34" charset="0"/>
            </a:rPr>
            <a:t>. </a:t>
          </a:r>
          <a:r>
            <a:rPr lang="en-US" altLang="en-US" sz="1200" dirty="0">
              <a:latin typeface="Century Gothic" panose="020B0502020202020204" pitchFamily="34" charset="0"/>
            </a:rPr>
            <a:t>Son</a:t>
          </a:r>
          <a:r>
            <a:rPr lang="en-US" altLang="en-US" sz="1100" dirty="0">
              <a:latin typeface="Century Gothic" panose="020B0502020202020204" pitchFamily="34" charset="0"/>
            </a:rPr>
            <a:t> las que se encargan de fabricar productos que van destinados al consumo directo.</a:t>
          </a:r>
        </a:p>
        <a:p>
          <a:pPr algn="just"/>
          <a:endParaRPr lang="es-ES" sz="1100" dirty="0"/>
        </a:p>
      </dgm:t>
    </dgm:pt>
    <dgm:pt modelId="{D563725B-22A6-41E2-BB43-D3DC55A7D87B}" type="parTrans" cxnId="{CD4DC328-E30B-419B-89EB-E2A95512F6C7}">
      <dgm:prSet/>
      <dgm:spPr/>
      <dgm:t>
        <a:bodyPr/>
        <a:lstStyle/>
        <a:p>
          <a:pPr algn="just"/>
          <a:endParaRPr lang="es-ES">
            <a:solidFill>
              <a:schemeClr val="tx1"/>
            </a:solidFill>
          </a:endParaRPr>
        </a:p>
      </dgm:t>
    </dgm:pt>
    <dgm:pt modelId="{A6877734-81F6-46AD-8DD4-ED8F7F97812E}" type="sibTrans" cxnId="{CD4DC328-E30B-419B-89EB-E2A95512F6C7}">
      <dgm:prSet/>
      <dgm:spPr/>
      <dgm:t>
        <a:bodyPr/>
        <a:lstStyle/>
        <a:p>
          <a:pPr algn="just"/>
          <a:endParaRPr lang="es-ES">
            <a:solidFill>
              <a:schemeClr val="tx1"/>
            </a:solidFill>
          </a:endParaRPr>
        </a:p>
      </dgm:t>
    </dgm:pt>
    <dgm:pt modelId="{474078CE-13D4-414B-B168-AF0EDE9D091E}">
      <dgm:prSet phldrT="[Texto]" custT="1"/>
      <dgm:spPr/>
      <dgm:t>
        <a:bodyPr/>
        <a:lstStyle/>
        <a:p>
          <a:pPr algn="ctr"/>
          <a:r>
            <a:rPr lang="es-MX" altLang="en-US" sz="1200" b="1" i="1" dirty="0">
              <a:effectLst>
                <a:outerShdw blurRad="38100" dist="38100" dir="2700000" algn="tl">
                  <a:srgbClr val="000000">
                    <a:alpha val="43137"/>
                  </a:srgbClr>
                </a:outerShdw>
              </a:effectLst>
              <a:latin typeface="Century Gothic" panose="020B0502020202020204" pitchFamily="34" charset="0"/>
            </a:rPr>
            <a:t>Minería</a:t>
          </a:r>
          <a:r>
            <a:rPr lang="en-US" altLang="en-US" sz="1200" i="1" dirty="0">
              <a:effectLst>
                <a:outerShdw blurRad="38100" dist="38100" dir="2700000" algn="tl">
                  <a:srgbClr val="000000">
                    <a:alpha val="43137"/>
                  </a:srgbClr>
                </a:outerShdw>
              </a:effectLst>
              <a:latin typeface="Century Gothic" panose="020B0502020202020204" pitchFamily="34" charset="0"/>
            </a:rPr>
            <a:t>:</a:t>
          </a:r>
        </a:p>
        <a:p>
          <a:pPr algn="ctr"/>
          <a:endParaRPr lang="en-US" altLang="en-US" sz="1200" dirty="0">
            <a:latin typeface="Century Gothic" panose="020B0502020202020204" pitchFamily="34" charset="0"/>
          </a:endParaRPr>
        </a:p>
        <a:p>
          <a:pPr algn="just"/>
          <a:r>
            <a:rPr lang="en-US" altLang="en-US" sz="1200" dirty="0">
              <a:latin typeface="Century Gothic" panose="020B0502020202020204" pitchFamily="34" charset="0"/>
            </a:rPr>
            <a:t> I</a:t>
          </a:r>
          <a:r>
            <a:rPr lang="es-MX" altLang="en-US" sz="1100" dirty="0">
              <a:latin typeface="Century Gothic" panose="020B0502020202020204" pitchFamily="34" charset="0"/>
            </a:rPr>
            <a:t>mplica</a:t>
          </a:r>
          <a:r>
            <a:rPr lang="en-US" altLang="en-US" sz="1100" dirty="0">
              <a:latin typeface="Century Gothic" panose="020B0502020202020204" pitchFamily="34" charset="0"/>
            </a:rPr>
            <a:t> la extracción de los </a:t>
          </a:r>
          <a:r>
            <a:rPr lang="en-US" altLang="en-US" sz="1100" b="1" dirty="0">
              <a:latin typeface="Century Gothic" panose="020B0502020202020204" pitchFamily="34" charset="0"/>
            </a:rPr>
            <a:t>recursos energéticos</a:t>
          </a:r>
          <a:r>
            <a:rPr lang="en-US" altLang="en-US" sz="1100" dirty="0">
              <a:latin typeface="Century Gothic" panose="020B0502020202020204" pitchFamily="34" charset="0"/>
            </a:rPr>
            <a:t>, perforación de pozos de petróleo, extracción de rocas para la construcción y la búsqueda de diferentes minerales en el suelo. </a:t>
          </a:r>
          <a:endParaRPr lang="es-ES" sz="1200" dirty="0"/>
        </a:p>
      </dgm:t>
    </dgm:pt>
    <dgm:pt modelId="{FF34A4DD-4090-4C21-8408-F14F75DC37BD}" type="parTrans" cxnId="{21F090DE-7EF4-4F74-82F0-77BEDE247C69}">
      <dgm:prSet/>
      <dgm:spPr/>
      <dgm:t>
        <a:bodyPr/>
        <a:lstStyle/>
        <a:p>
          <a:pPr algn="just"/>
          <a:endParaRPr lang="es-ES">
            <a:solidFill>
              <a:schemeClr val="tx1"/>
            </a:solidFill>
          </a:endParaRPr>
        </a:p>
      </dgm:t>
    </dgm:pt>
    <dgm:pt modelId="{E2E84469-05A8-4C92-98FD-ACCB19BA52B3}" type="sibTrans" cxnId="{21F090DE-7EF4-4F74-82F0-77BEDE247C69}">
      <dgm:prSet/>
      <dgm:spPr/>
      <dgm:t>
        <a:bodyPr/>
        <a:lstStyle/>
        <a:p>
          <a:pPr algn="just"/>
          <a:endParaRPr lang="es-ES">
            <a:solidFill>
              <a:schemeClr val="tx1"/>
            </a:solidFill>
          </a:endParaRPr>
        </a:p>
      </dgm:t>
    </dgm:pt>
    <dgm:pt modelId="{AAD1C6D7-3436-4636-ABE9-964CAE7344CB}">
      <dgm:prSet phldrT="[Texto]" custT="1"/>
      <dgm:spPr/>
      <dgm:t>
        <a:bodyPr/>
        <a:lstStyle/>
        <a:p>
          <a:pPr algn="ctr"/>
          <a:r>
            <a:rPr lang="en-US" altLang="en-US" sz="1200" b="1" i="1" dirty="0">
              <a:effectLst>
                <a:outerShdw blurRad="38100" dist="38100" dir="2700000" algn="tl">
                  <a:srgbClr val="000000">
                    <a:alpha val="43137"/>
                  </a:srgbClr>
                </a:outerShdw>
              </a:effectLst>
              <a:latin typeface="Century Gothic" panose="020B0502020202020204" pitchFamily="34" charset="0"/>
            </a:rPr>
            <a:t>Energía</a:t>
          </a:r>
          <a:r>
            <a:rPr lang="en-US" altLang="en-US" sz="1200" i="1" dirty="0">
              <a:effectLst>
                <a:outerShdw blurRad="38100" dist="38100" dir="2700000" algn="tl">
                  <a:srgbClr val="000000">
                    <a:alpha val="43137"/>
                  </a:srgbClr>
                </a:outerShdw>
              </a:effectLst>
              <a:latin typeface="Century Gothic" panose="020B0502020202020204" pitchFamily="34" charset="0"/>
            </a:rPr>
            <a:t>:</a:t>
          </a:r>
        </a:p>
        <a:p>
          <a:pPr algn="just"/>
          <a:endParaRPr lang="es-MX" altLang="en-US" sz="1200" dirty="0">
            <a:latin typeface="Century Gothic" panose="020B0502020202020204" pitchFamily="34" charset="0"/>
          </a:endParaRPr>
        </a:p>
        <a:p>
          <a:pPr algn="just"/>
          <a:endParaRPr lang="es-MX" altLang="en-US" sz="1200" dirty="0">
            <a:latin typeface="Century Gothic" panose="020B0502020202020204" pitchFamily="34" charset="0"/>
          </a:endParaRPr>
        </a:p>
        <a:p>
          <a:pPr algn="just"/>
          <a:endParaRPr lang="en-US" altLang="en-US" sz="1200" dirty="0">
            <a:latin typeface="Century Gothic" panose="020B0502020202020204" pitchFamily="34" charset="0"/>
          </a:endParaRPr>
        </a:p>
        <a:p>
          <a:pPr algn="just"/>
          <a:r>
            <a:rPr lang="en-US" altLang="en-US" sz="1200" dirty="0">
              <a:latin typeface="Century Gothic" panose="020B0502020202020204" pitchFamily="34" charset="0"/>
            </a:rPr>
            <a:t> </a:t>
          </a:r>
          <a:r>
            <a:rPr lang="en-US" altLang="en-US" sz="1100" dirty="0">
              <a:latin typeface="Century Gothic" panose="020B0502020202020204" pitchFamily="34" charset="0"/>
            </a:rPr>
            <a:t>Es la obtención de </a:t>
          </a:r>
          <a:r>
            <a:rPr lang="en-US" altLang="en-US" sz="1100" b="1" dirty="0">
              <a:latin typeface="Century Gothic" panose="020B0502020202020204" pitchFamily="34" charset="0"/>
            </a:rPr>
            <a:t>energía</a:t>
          </a:r>
          <a:r>
            <a:rPr lang="en-US" altLang="en-US" sz="1100" dirty="0">
              <a:latin typeface="Century Gothic" panose="020B0502020202020204" pitchFamily="34" charset="0"/>
            </a:rPr>
            <a:t> por medio de la </a:t>
          </a:r>
          <a:r>
            <a:rPr lang="en-US" altLang="en-US" sz="1100" b="1" dirty="0">
              <a:latin typeface="Century Gothic" panose="020B0502020202020204" pitchFamily="34" charset="0"/>
            </a:rPr>
            <a:t>conversión</a:t>
          </a:r>
          <a:r>
            <a:rPr lang="en-US" altLang="en-US" sz="1100" dirty="0">
              <a:latin typeface="Century Gothic" panose="020B0502020202020204" pitchFamily="34" charset="0"/>
            </a:rPr>
            <a:t> de </a:t>
          </a:r>
          <a:r>
            <a:rPr lang="en-US" altLang="en-US" sz="1100" b="1" dirty="0">
              <a:latin typeface="Century Gothic" panose="020B0502020202020204" pitchFamily="34" charset="0"/>
            </a:rPr>
            <a:t>materia prima</a:t>
          </a:r>
          <a:r>
            <a:rPr lang="en-US" altLang="en-US" sz="1100" dirty="0">
              <a:latin typeface="Century Gothic" panose="020B0502020202020204" pitchFamily="34" charset="0"/>
            </a:rPr>
            <a:t> para lograr obtener energía mecánica que más adelante se transformará en </a:t>
          </a:r>
          <a:r>
            <a:rPr lang="en-US" altLang="en-US" sz="1100" b="1" dirty="0">
              <a:latin typeface="Century Gothic" panose="020B0502020202020204" pitchFamily="34" charset="0"/>
            </a:rPr>
            <a:t>energía eléctrica. </a:t>
          </a:r>
          <a:endParaRPr lang="es-ES" sz="1200" dirty="0"/>
        </a:p>
      </dgm:t>
    </dgm:pt>
    <dgm:pt modelId="{8F13EB04-0B04-4F17-BF8C-941570458B02}" type="parTrans" cxnId="{A28DDABF-6F3A-4DCE-90D2-5A1A852EB3F3}">
      <dgm:prSet/>
      <dgm:spPr/>
      <dgm:t>
        <a:bodyPr/>
        <a:lstStyle/>
        <a:p>
          <a:pPr algn="just"/>
          <a:endParaRPr lang="es-ES">
            <a:solidFill>
              <a:schemeClr val="tx1"/>
            </a:solidFill>
          </a:endParaRPr>
        </a:p>
      </dgm:t>
    </dgm:pt>
    <dgm:pt modelId="{A321C9E2-EE01-4AF5-8CF0-F9ED80D336F2}" type="sibTrans" cxnId="{A28DDABF-6F3A-4DCE-90D2-5A1A852EB3F3}">
      <dgm:prSet/>
      <dgm:spPr/>
      <dgm:t>
        <a:bodyPr/>
        <a:lstStyle/>
        <a:p>
          <a:pPr algn="just"/>
          <a:endParaRPr lang="es-ES">
            <a:solidFill>
              <a:schemeClr val="tx1"/>
            </a:solidFill>
          </a:endParaRPr>
        </a:p>
      </dgm:t>
    </dgm:pt>
    <dgm:pt modelId="{4784FEFA-2591-4D99-80A6-67465834408E}">
      <dgm:prSet phldrT="[Texto]" custT="1"/>
      <dgm:spPr/>
      <dgm:t>
        <a:bodyPr/>
        <a:lstStyle/>
        <a:p>
          <a:pPr algn="ctr"/>
          <a:r>
            <a:rPr lang="en-US" altLang="en-US" sz="1100" b="1" i="1" dirty="0">
              <a:effectLst>
                <a:outerShdw blurRad="38100" dist="38100" dir="2700000" algn="tl">
                  <a:srgbClr val="000000">
                    <a:alpha val="43137"/>
                  </a:srgbClr>
                </a:outerShdw>
              </a:effectLst>
              <a:latin typeface="Century Gothic" panose="020B0502020202020204" pitchFamily="34" charset="0"/>
            </a:rPr>
            <a:t>Espacios Industriales</a:t>
          </a:r>
          <a:r>
            <a:rPr lang="en-US" altLang="en-US" sz="1100" i="1" dirty="0">
              <a:effectLst>
                <a:outerShdw blurRad="38100" dist="38100" dir="2700000" algn="tl">
                  <a:srgbClr val="000000">
                    <a:alpha val="43137"/>
                  </a:srgbClr>
                </a:outerShdw>
              </a:effectLst>
              <a:latin typeface="Century Gothic" panose="020B0502020202020204" pitchFamily="34" charset="0"/>
            </a:rPr>
            <a:t>: </a:t>
          </a:r>
        </a:p>
        <a:p>
          <a:pPr algn="just"/>
          <a:endParaRPr lang="es-MX" altLang="en-US" sz="1100" dirty="0">
            <a:latin typeface="Century Gothic" panose="020B0502020202020204" pitchFamily="34" charset="0"/>
          </a:endParaRPr>
        </a:p>
        <a:p>
          <a:pPr algn="just"/>
          <a:endParaRPr lang="es-MX" altLang="en-US" sz="1100" dirty="0">
            <a:latin typeface="Century Gothic" panose="020B0502020202020204" pitchFamily="34" charset="0"/>
          </a:endParaRPr>
        </a:p>
        <a:p>
          <a:pPr algn="just"/>
          <a:endParaRPr lang="es-MX" altLang="en-US" sz="1100" dirty="0">
            <a:latin typeface="Century Gothic" panose="020B0502020202020204" pitchFamily="34" charset="0"/>
          </a:endParaRPr>
        </a:p>
        <a:p>
          <a:pPr algn="just"/>
          <a:endParaRPr lang="en-US" altLang="en-US" sz="1100" dirty="0">
            <a:latin typeface="Century Gothic" panose="020B0502020202020204" pitchFamily="34" charset="0"/>
          </a:endParaRPr>
        </a:p>
        <a:p>
          <a:pPr algn="just"/>
          <a:r>
            <a:rPr lang="en-US" altLang="en-US" sz="1100" dirty="0">
              <a:latin typeface="Century Gothic" panose="020B0502020202020204" pitchFamily="34" charset="0"/>
            </a:rPr>
            <a:t>Son aquellas </a:t>
          </a:r>
          <a:r>
            <a:rPr lang="en-US" altLang="en-US" sz="1100" b="1" dirty="0">
              <a:latin typeface="Century Gothic" panose="020B0502020202020204" pitchFamily="34" charset="0"/>
            </a:rPr>
            <a:t>zonas</a:t>
          </a:r>
          <a:r>
            <a:rPr lang="en-US" altLang="en-US" sz="1100" dirty="0">
              <a:latin typeface="Century Gothic" panose="020B0502020202020204" pitchFamily="34" charset="0"/>
            </a:rPr>
            <a:t> en donde las industrias se establecen para realizar sus operaciones, que tengan ciertas </a:t>
          </a:r>
          <a:r>
            <a:rPr lang="en-US" altLang="en-US" sz="1100" b="1" dirty="0">
              <a:latin typeface="Century Gothic" panose="020B0502020202020204" pitchFamily="34" charset="0"/>
            </a:rPr>
            <a:t>condiciones</a:t>
          </a:r>
          <a:r>
            <a:rPr lang="en-US" altLang="en-US" sz="1100" dirty="0">
              <a:latin typeface="Century Gothic" panose="020B0502020202020204" pitchFamily="34" charset="0"/>
            </a:rPr>
            <a:t> para poder trabajar adecuadamente</a:t>
          </a:r>
          <a:endParaRPr lang="es-ES" sz="1100" dirty="0"/>
        </a:p>
      </dgm:t>
    </dgm:pt>
    <dgm:pt modelId="{89C20C49-63F8-4BF0-BBB4-98E802E70A5E}" type="parTrans" cxnId="{DBF427BC-4912-42CB-9446-0CD4751CC069}">
      <dgm:prSet/>
      <dgm:spPr/>
      <dgm:t>
        <a:bodyPr/>
        <a:lstStyle/>
        <a:p>
          <a:pPr algn="just"/>
          <a:endParaRPr lang="es-ES">
            <a:solidFill>
              <a:schemeClr val="tx1"/>
            </a:solidFill>
          </a:endParaRPr>
        </a:p>
      </dgm:t>
    </dgm:pt>
    <dgm:pt modelId="{03DBD0EF-604C-4BB3-8BDA-3F2E287B1621}" type="sibTrans" cxnId="{DBF427BC-4912-42CB-9446-0CD4751CC069}">
      <dgm:prSet/>
      <dgm:spPr/>
      <dgm:t>
        <a:bodyPr/>
        <a:lstStyle/>
        <a:p>
          <a:pPr algn="just"/>
          <a:endParaRPr lang="es-ES">
            <a:solidFill>
              <a:schemeClr val="tx1"/>
            </a:solidFill>
          </a:endParaRPr>
        </a:p>
      </dgm:t>
    </dgm:pt>
    <dgm:pt modelId="{90F9FE65-FB2A-427A-AAD7-E98CD6900628}" type="pres">
      <dgm:prSet presAssocID="{AD016A70-0FF4-4A73-ADFF-08E96EF3B881}" presName="composite" presStyleCnt="0">
        <dgm:presLayoutVars>
          <dgm:chMax val="1"/>
          <dgm:dir/>
          <dgm:resizeHandles val="exact"/>
        </dgm:presLayoutVars>
      </dgm:prSet>
      <dgm:spPr/>
    </dgm:pt>
    <dgm:pt modelId="{542193C5-DDDD-481A-BBB2-4617E45D2BFB}" type="pres">
      <dgm:prSet presAssocID="{05FC3A96-F309-4B0A-A37F-C2D999FAE01C}" presName="roof" presStyleLbl="dkBgShp" presStyleIdx="0" presStyleCnt="2"/>
      <dgm:spPr/>
    </dgm:pt>
    <dgm:pt modelId="{2B666B52-43B6-4917-8D8D-57CBBB5792D5}" type="pres">
      <dgm:prSet presAssocID="{05FC3A96-F309-4B0A-A37F-C2D999FAE01C}" presName="pillars" presStyleCnt="0"/>
      <dgm:spPr/>
    </dgm:pt>
    <dgm:pt modelId="{459A32FE-C44E-4902-A1C5-F68FB208F1AF}" type="pres">
      <dgm:prSet presAssocID="{05FC3A96-F309-4B0A-A37F-C2D999FAE01C}" presName="pillar1" presStyleLbl="node1" presStyleIdx="0" presStyleCnt="5">
        <dgm:presLayoutVars>
          <dgm:bulletEnabled val="1"/>
        </dgm:presLayoutVars>
      </dgm:prSet>
      <dgm:spPr/>
    </dgm:pt>
    <dgm:pt modelId="{1E68D79F-1A15-4BC7-B16A-6FD1567686E6}" type="pres">
      <dgm:prSet presAssocID="{62210026-D25A-45B2-8330-CDE70248E22F}" presName="pillarX" presStyleLbl="node1" presStyleIdx="1" presStyleCnt="5">
        <dgm:presLayoutVars>
          <dgm:bulletEnabled val="1"/>
        </dgm:presLayoutVars>
      </dgm:prSet>
      <dgm:spPr/>
    </dgm:pt>
    <dgm:pt modelId="{73779931-307A-4762-89BA-E3BCBC79C139}" type="pres">
      <dgm:prSet presAssocID="{474078CE-13D4-414B-B168-AF0EDE9D091E}" presName="pillarX" presStyleLbl="node1" presStyleIdx="2" presStyleCnt="5">
        <dgm:presLayoutVars>
          <dgm:bulletEnabled val="1"/>
        </dgm:presLayoutVars>
      </dgm:prSet>
      <dgm:spPr/>
    </dgm:pt>
    <dgm:pt modelId="{D435219B-AF29-4355-8A3D-C87373758178}" type="pres">
      <dgm:prSet presAssocID="{AAD1C6D7-3436-4636-ABE9-964CAE7344CB}" presName="pillarX" presStyleLbl="node1" presStyleIdx="3" presStyleCnt="5">
        <dgm:presLayoutVars>
          <dgm:bulletEnabled val="1"/>
        </dgm:presLayoutVars>
      </dgm:prSet>
      <dgm:spPr/>
    </dgm:pt>
    <dgm:pt modelId="{76FB7F81-75FB-4DC6-AAD8-2601040CA202}" type="pres">
      <dgm:prSet presAssocID="{4784FEFA-2591-4D99-80A6-67465834408E}" presName="pillarX" presStyleLbl="node1" presStyleIdx="4" presStyleCnt="5" custScaleX="111193" custLinFactNeighborX="-1988" custLinFactNeighborY="-141">
        <dgm:presLayoutVars>
          <dgm:bulletEnabled val="1"/>
        </dgm:presLayoutVars>
      </dgm:prSet>
      <dgm:spPr/>
    </dgm:pt>
    <dgm:pt modelId="{B0B2DE7B-E355-4BC0-9452-4F5FE24D96F8}" type="pres">
      <dgm:prSet presAssocID="{05FC3A96-F309-4B0A-A37F-C2D999FAE01C}" presName="base" presStyleLbl="dkBgShp" presStyleIdx="1" presStyleCnt="2"/>
      <dgm:spPr/>
    </dgm:pt>
  </dgm:ptLst>
  <dgm:cxnLst>
    <dgm:cxn modelId="{A13ADB03-0BD1-4D6F-B8AD-BA61ED243395}" type="presOf" srcId="{474078CE-13D4-414B-B168-AF0EDE9D091E}" destId="{73779931-307A-4762-89BA-E3BCBC79C139}" srcOrd="0" destOrd="0" presId="urn:microsoft.com/office/officeart/2005/8/layout/hList3"/>
    <dgm:cxn modelId="{A2DC9B20-09D2-4DAF-A51E-FEF5E6EB106C}" type="presOf" srcId="{AAD1C6D7-3436-4636-ABE9-964CAE7344CB}" destId="{D435219B-AF29-4355-8A3D-C87373758178}" srcOrd="0" destOrd="0" presId="urn:microsoft.com/office/officeart/2005/8/layout/hList3"/>
    <dgm:cxn modelId="{B46D2022-70F4-42BC-9CF3-012A88738A9F}" type="presOf" srcId="{4784FEFA-2591-4D99-80A6-67465834408E}" destId="{76FB7F81-75FB-4DC6-AAD8-2601040CA202}" srcOrd="0" destOrd="0" presId="urn:microsoft.com/office/officeart/2005/8/layout/hList3"/>
    <dgm:cxn modelId="{CD4DC328-E30B-419B-89EB-E2A95512F6C7}" srcId="{05FC3A96-F309-4B0A-A37F-C2D999FAE01C}" destId="{62210026-D25A-45B2-8330-CDE70248E22F}" srcOrd="1" destOrd="0" parTransId="{D563725B-22A6-41E2-BB43-D3DC55A7D87B}" sibTransId="{A6877734-81F6-46AD-8DD4-ED8F7F97812E}"/>
    <dgm:cxn modelId="{9D6F4E59-2CDE-42C0-A40C-C8A0C286545D}" type="presOf" srcId="{2D29F22F-444C-421A-A83B-1421DD99647E}" destId="{459A32FE-C44E-4902-A1C5-F68FB208F1AF}" srcOrd="0" destOrd="0" presId="urn:microsoft.com/office/officeart/2005/8/layout/hList3"/>
    <dgm:cxn modelId="{EE367D83-9BE1-4707-8E6B-B98296570FCC}" srcId="{AD016A70-0FF4-4A73-ADFF-08E96EF3B881}" destId="{05FC3A96-F309-4B0A-A37F-C2D999FAE01C}" srcOrd="0" destOrd="0" parTransId="{4CC4B102-C729-4BFB-8094-5B4EFE99EF0F}" sibTransId="{F2801A29-7234-4699-AD5D-3957EFE8B7F5}"/>
    <dgm:cxn modelId="{52F3719A-CC19-4158-8F24-D2F64E077D5E}" type="presOf" srcId="{05FC3A96-F309-4B0A-A37F-C2D999FAE01C}" destId="{542193C5-DDDD-481A-BBB2-4617E45D2BFB}" srcOrd="0" destOrd="0" presId="urn:microsoft.com/office/officeart/2005/8/layout/hList3"/>
    <dgm:cxn modelId="{FD273A9C-E118-460A-9A7A-82150B0B6553}" type="presOf" srcId="{AD016A70-0FF4-4A73-ADFF-08E96EF3B881}" destId="{90F9FE65-FB2A-427A-AAD7-E98CD6900628}" srcOrd="0" destOrd="0" presId="urn:microsoft.com/office/officeart/2005/8/layout/hList3"/>
    <dgm:cxn modelId="{DBF427BC-4912-42CB-9446-0CD4751CC069}" srcId="{05FC3A96-F309-4B0A-A37F-C2D999FAE01C}" destId="{4784FEFA-2591-4D99-80A6-67465834408E}" srcOrd="4" destOrd="0" parTransId="{89C20C49-63F8-4BF0-BBB4-98E802E70A5E}" sibTransId="{03DBD0EF-604C-4BB3-8BDA-3F2E287B1621}"/>
    <dgm:cxn modelId="{EF529DBC-1339-4535-B674-1A8351551AAF}" srcId="{05FC3A96-F309-4B0A-A37F-C2D999FAE01C}" destId="{2D29F22F-444C-421A-A83B-1421DD99647E}" srcOrd="0" destOrd="0" parTransId="{17312958-8CD7-4ED6-9FF9-B9565C07244D}" sibTransId="{6C839DD7-3CBF-4DB0-904E-DD0ECCD0B1B9}"/>
    <dgm:cxn modelId="{A28DDABF-6F3A-4DCE-90D2-5A1A852EB3F3}" srcId="{05FC3A96-F309-4B0A-A37F-C2D999FAE01C}" destId="{AAD1C6D7-3436-4636-ABE9-964CAE7344CB}" srcOrd="3" destOrd="0" parTransId="{8F13EB04-0B04-4F17-BF8C-941570458B02}" sibTransId="{A321C9E2-EE01-4AF5-8CF0-F9ED80D336F2}"/>
    <dgm:cxn modelId="{7A64C3C5-ADD5-4D51-B909-A9AA4761D180}" type="presOf" srcId="{62210026-D25A-45B2-8330-CDE70248E22F}" destId="{1E68D79F-1A15-4BC7-B16A-6FD1567686E6}" srcOrd="0" destOrd="0" presId="urn:microsoft.com/office/officeart/2005/8/layout/hList3"/>
    <dgm:cxn modelId="{21F090DE-7EF4-4F74-82F0-77BEDE247C69}" srcId="{05FC3A96-F309-4B0A-A37F-C2D999FAE01C}" destId="{474078CE-13D4-414B-B168-AF0EDE9D091E}" srcOrd="2" destOrd="0" parTransId="{FF34A4DD-4090-4C21-8408-F14F75DC37BD}" sibTransId="{E2E84469-05A8-4C92-98FD-ACCB19BA52B3}"/>
    <dgm:cxn modelId="{C8D4C53C-509E-437E-A1BF-409265B64321}" type="presParOf" srcId="{90F9FE65-FB2A-427A-AAD7-E98CD6900628}" destId="{542193C5-DDDD-481A-BBB2-4617E45D2BFB}" srcOrd="0" destOrd="0" presId="urn:microsoft.com/office/officeart/2005/8/layout/hList3"/>
    <dgm:cxn modelId="{03A73D4E-7B58-468D-A1A8-EF058D9B891A}" type="presParOf" srcId="{90F9FE65-FB2A-427A-AAD7-E98CD6900628}" destId="{2B666B52-43B6-4917-8D8D-57CBBB5792D5}" srcOrd="1" destOrd="0" presId="urn:microsoft.com/office/officeart/2005/8/layout/hList3"/>
    <dgm:cxn modelId="{AE3285B5-E71A-49FA-A480-FBCC74A42054}" type="presParOf" srcId="{2B666B52-43B6-4917-8D8D-57CBBB5792D5}" destId="{459A32FE-C44E-4902-A1C5-F68FB208F1AF}" srcOrd="0" destOrd="0" presId="urn:microsoft.com/office/officeart/2005/8/layout/hList3"/>
    <dgm:cxn modelId="{34EBD6B3-EED8-457F-A07C-573C3F140974}" type="presParOf" srcId="{2B666B52-43B6-4917-8D8D-57CBBB5792D5}" destId="{1E68D79F-1A15-4BC7-B16A-6FD1567686E6}" srcOrd="1" destOrd="0" presId="urn:microsoft.com/office/officeart/2005/8/layout/hList3"/>
    <dgm:cxn modelId="{F1058493-69EF-4C86-9710-F804E77B2CD3}" type="presParOf" srcId="{2B666B52-43B6-4917-8D8D-57CBBB5792D5}" destId="{73779931-307A-4762-89BA-E3BCBC79C139}" srcOrd="2" destOrd="0" presId="urn:microsoft.com/office/officeart/2005/8/layout/hList3"/>
    <dgm:cxn modelId="{DDE600F9-7AFE-42BB-B86C-C37270BE9DA4}" type="presParOf" srcId="{2B666B52-43B6-4917-8D8D-57CBBB5792D5}" destId="{D435219B-AF29-4355-8A3D-C87373758178}" srcOrd="3" destOrd="0" presId="urn:microsoft.com/office/officeart/2005/8/layout/hList3"/>
    <dgm:cxn modelId="{7CA03C08-89C2-414B-ABFF-2BC2769A7FAA}" type="presParOf" srcId="{2B666B52-43B6-4917-8D8D-57CBBB5792D5}" destId="{76FB7F81-75FB-4DC6-AAD8-2601040CA202}" srcOrd="4" destOrd="0" presId="urn:microsoft.com/office/officeart/2005/8/layout/hList3"/>
    <dgm:cxn modelId="{7F2BD964-9E97-4CCF-A83E-FD6978B506FB}" type="presParOf" srcId="{90F9FE65-FB2A-427A-AAD7-E98CD6900628}" destId="{B0B2DE7B-E355-4BC0-9452-4F5FE24D96F8}"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A7F0E4-ABAF-47C2-AC21-A1A01A56CFEE}" type="doc">
      <dgm:prSet loTypeId="urn:microsoft.com/office/officeart/2008/layout/VerticalAccentList" loCatId="list" qsTypeId="urn:microsoft.com/office/officeart/2005/8/quickstyle/simple1" qsCatId="simple" csTypeId="urn:microsoft.com/office/officeart/2005/8/colors/accent6_4" csCatId="accent6" phldr="1"/>
      <dgm:spPr/>
      <dgm:t>
        <a:bodyPr/>
        <a:lstStyle/>
        <a:p>
          <a:endParaRPr lang="es-ES"/>
        </a:p>
      </dgm:t>
    </dgm:pt>
    <dgm:pt modelId="{36F3E561-1CE3-4568-B839-0D93702A2B7D}">
      <dgm:prSet phldrT="[Texto]" custT="1"/>
      <dgm:spPr/>
      <dgm:t>
        <a:bodyPr/>
        <a:lstStyle/>
        <a:p>
          <a:pPr algn="just"/>
          <a:r>
            <a:rPr lang="es-ES" sz="1400" dirty="0">
              <a:latin typeface="Century" panose="02040604050505020304" pitchFamily="18" charset="0"/>
            </a:rPr>
            <a:t>-Servicios sociales: administración pública, educación, sanidad. Estas actividades son gestionadas mayoritariamente por el Estado</a:t>
          </a:r>
          <a:endParaRPr lang="es-ES" sz="1400" dirty="0"/>
        </a:p>
      </dgm:t>
    </dgm:pt>
    <dgm:pt modelId="{BB323717-CCAB-4EEF-9940-0866C2904396}" type="parTrans" cxnId="{152D41D2-3DEA-4276-A402-AC94E6F657A0}">
      <dgm:prSet/>
      <dgm:spPr/>
      <dgm:t>
        <a:bodyPr/>
        <a:lstStyle/>
        <a:p>
          <a:pPr algn="just"/>
          <a:endParaRPr lang="es-ES" sz="1400"/>
        </a:p>
      </dgm:t>
    </dgm:pt>
    <dgm:pt modelId="{D00F95AF-F219-490E-8C5A-23134559751A}" type="sibTrans" cxnId="{152D41D2-3DEA-4276-A402-AC94E6F657A0}">
      <dgm:prSet/>
      <dgm:spPr/>
      <dgm:t>
        <a:bodyPr/>
        <a:lstStyle/>
        <a:p>
          <a:pPr algn="just"/>
          <a:endParaRPr lang="es-ES" sz="1400"/>
        </a:p>
      </dgm:t>
    </dgm:pt>
    <dgm:pt modelId="{7931BF39-7B31-4376-AFAC-382E829A65B5}">
      <dgm:prSet phldrT="[Texto]" custT="1"/>
      <dgm:spPr/>
      <dgm:t>
        <a:bodyPr/>
        <a:lstStyle/>
        <a:p>
          <a:pPr algn="just"/>
          <a:r>
            <a:rPr lang="es-ES" sz="1400" dirty="0">
              <a:latin typeface="Century" panose="02040604050505020304" pitchFamily="18" charset="0"/>
            </a:rPr>
            <a:t>-Servicios de distribución: comercio, transportes, comunicaciones, correo.</a:t>
          </a:r>
          <a:br>
            <a:rPr lang="es-ES" sz="1400" dirty="0">
              <a:latin typeface="Century" panose="02040604050505020304" pitchFamily="18" charset="0"/>
            </a:rPr>
          </a:br>
          <a:br>
            <a:rPr lang="es-ES" sz="1400" dirty="0">
              <a:latin typeface="Century" panose="02040604050505020304" pitchFamily="18" charset="0"/>
            </a:rPr>
          </a:br>
          <a:endParaRPr lang="es-ES" sz="1400" dirty="0"/>
        </a:p>
      </dgm:t>
    </dgm:pt>
    <dgm:pt modelId="{8ABF0FDA-85E8-4B93-AE4D-523A12AF94BD}" type="parTrans" cxnId="{F8A85482-0EAF-4891-A688-92EAE1CB4A97}">
      <dgm:prSet/>
      <dgm:spPr/>
      <dgm:t>
        <a:bodyPr/>
        <a:lstStyle/>
        <a:p>
          <a:pPr algn="just"/>
          <a:endParaRPr lang="es-ES" sz="1400"/>
        </a:p>
      </dgm:t>
    </dgm:pt>
    <dgm:pt modelId="{489D1F0F-A4EA-4261-9975-01695F3EFCAC}" type="sibTrans" cxnId="{F8A85482-0EAF-4891-A688-92EAE1CB4A97}">
      <dgm:prSet/>
      <dgm:spPr/>
      <dgm:t>
        <a:bodyPr/>
        <a:lstStyle/>
        <a:p>
          <a:pPr algn="just"/>
          <a:endParaRPr lang="es-ES" sz="1400"/>
        </a:p>
      </dgm:t>
    </dgm:pt>
    <dgm:pt modelId="{DF6708C6-F556-4A4D-B066-677F6E8292BB}">
      <dgm:prSet phldrT="[Texto]" custT="1"/>
      <dgm:spPr/>
      <dgm:t>
        <a:bodyPr/>
        <a:lstStyle/>
        <a:p>
          <a:pPr algn="just"/>
          <a:r>
            <a:rPr lang="es-ES" sz="1400" dirty="0">
              <a:latin typeface="Century" panose="02040604050505020304" pitchFamily="18" charset="0"/>
            </a:rPr>
            <a:t>-Servicios al consumidor: hostelería, restauración, ocio, cultura, doméstico, etc.</a:t>
          </a:r>
          <a:endParaRPr lang="es-ES" sz="1400" dirty="0"/>
        </a:p>
      </dgm:t>
    </dgm:pt>
    <dgm:pt modelId="{D30FE028-87F3-43C6-B9D7-815BA6E28865}" type="parTrans" cxnId="{5C2FA5DC-C6B0-497F-99F8-8671D54428AA}">
      <dgm:prSet/>
      <dgm:spPr/>
      <dgm:t>
        <a:bodyPr/>
        <a:lstStyle/>
        <a:p>
          <a:pPr algn="just"/>
          <a:endParaRPr lang="es-ES" sz="1400"/>
        </a:p>
      </dgm:t>
    </dgm:pt>
    <dgm:pt modelId="{6CD4144C-C814-4C48-BE48-A9BE977DDE94}" type="sibTrans" cxnId="{5C2FA5DC-C6B0-497F-99F8-8671D54428AA}">
      <dgm:prSet/>
      <dgm:spPr/>
      <dgm:t>
        <a:bodyPr/>
        <a:lstStyle/>
        <a:p>
          <a:pPr algn="just"/>
          <a:endParaRPr lang="es-ES" sz="1400"/>
        </a:p>
      </dgm:t>
    </dgm:pt>
    <dgm:pt modelId="{671B25CB-9727-4B4D-B349-B278E41D842B}">
      <dgm:prSet phldrT="[Texto]" custT="1"/>
      <dgm:spPr/>
      <dgm:t>
        <a:bodyPr/>
        <a:lstStyle/>
        <a:p>
          <a:pPr algn="just"/>
          <a:r>
            <a:rPr lang="es-ES" sz="1400" dirty="0">
              <a:latin typeface="Century" panose="02040604050505020304" pitchFamily="18" charset="0"/>
            </a:rPr>
            <a:t>-Servicios a las empresas: bancos, seguros, etc. Estos servicios también son prestados a los particulares.</a:t>
          </a:r>
          <a:endParaRPr lang="es-ES" sz="1400" dirty="0"/>
        </a:p>
      </dgm:t>
    </dgm:pt>
    <dgm:pt modelId="{698C6D6E-7515-4396-90F2-42483C77B092}" type="parTrans" cxnId="{57F5355F-E5AE-4A7A-9B24-2D44689BB34E}">
      <dgm:prSet/>
      <dgm:spPr/>
      <dgm:t>
        <a:bodyPr/>
        <a:lstStyle/>
        <a:p>
          <a:pPr algn="just"/>
          <a:endParaRPr lang="es-ES" sz="1400"/>
        </a:p>
      </dgm:t>
    </dgm:pt>
    <dgm:pt modelId="{16ED345B-F190-4483-A5C2-E7A63017D60D}" type="sibTrans" cxnId="{57F5355F-E5AE-4A7A-9B24-2D44689BB34E}">
      <dgm:prSet/>
      <dgm:spPr/>
      <dgm:t>
        <a:bodyPr/>
        <a:lstStyle/>
        <a:p>
          <a:pPr algn="just"/>
          <a:endParaRPr lang="es-ES" sz="1400"/>
        </a:p>
      </dgm:t>
    </dgm:pt>
    <dgm:pt modelId="{7B7E15D6-0C08-499F-A0B4-A56F6A60814D}" type="pres">
      <dgm:prSet presAssocID="{00A7F0E4-ABAF-47C2-AC21-A1A01A56CFEE}" presName="Name0" presStyleCnt="0">
        <dgm:presLayoutVars>
          <dgm:chMax/>
          <dgm:chPref/>
          <dgm:dir/>
        </dgm:presLayoutVars>
      </dgm:prSet>
      <dgm:spPr/>
    </dgm:pt>
    <dgm:pt modelId="{1D340717-E5BC-451D-844B-B705B1BC4B6C}" type="pres">
      <dgm:prSet presAssocID="{36F3E561-1CE3-4568-B839-0D93702A2B7D}" presName="parenttextcomposite" presStyleCnt="0"/>
      <dgm:spPr/>
    </dgm:pt>
    <dgm:pt modelId="{58D82762-C494-4DBE-9201-9222700D46E6}" type="pres">
      <dgm:prSet presAssocID="{36F3E561-1CE3-4568-B839-0D93702A2B7D}" presName="parenttext" presStyleLbl="revTx" presStyleIdx="0" presStyleCnt="4">
        <dgm:presLayoutVars>
          <dgm:chMax/>
          <dgm:chPref val="2"/>
          <dgm:bulletEnabled val="1"/>
        </dgm:presLayoutVars>
      </dgm:prSet>
      <dgm:spPr/>
    </dgm:pt>
    <dgm:pt modelId="{04063983-A39A-4BD6-8C12-E4120ADE06E9}" type="pres">
      <dgm:prSet presAssocID="{36F3E561-1CE3-4568-B839-0D93702A2B7D}" presName="parallelogramComposite" presStyleCnt="0"/>
      <dgm:spPr/>
    </dgm:pt>
    <dgm:pt modelId="{00023999-CB2A-4DF9-B409-AF8318F3DA70}" type="pres">
      <dgm:prSet presAssocID="{36F3E561-1CE3-4568-B839-0D93702A2B7D}" presName="parallelogram1" presStyleLbl="alignNode1" presStyleIdx="0" presStyleCnt="28"/>
      <dgm:spPr/>
    </dgm:pt>
    <dgm:pt modelId="{4C72E3C2-57BC-44E3-AAA0-2DEC2F14F0AC}" type="pres">
      <dgm:prSet presAssocID="{36F3E561-1CE3-4568-B839-0D93702A2B7D}" presName="parallelogram2" presStyleLbl="alignNode1" presStyleIdx="1" presStyleCnt="28"/>
      <dgm:spPr/>
    </dgm:pt>
    <dgm:pt modelId="{87BB1A68-789D-4758-9D84-1D82BD6DC414}" type="pres">
      <dgm:prSet presAssocID="{36F3E561-1CE3-4568-B839-0D93702A2B7D}" presName="parallelogram3" presStyleLbl="alignNode1" presStyleIdx="2" presStyleCnt="28"/>
      <dgm:spPr/>
    </dgm:pt>
    <dgm:pt modelId="{E6689251-E59E-4B54-9E05-BFA18FBAA041}" type="pres">
      <dgm:prSet presAssocID="{36F3E561-1CE3-4568-B839-0D93702A2B7D}" presName="parallelogram4" presStyleLbl="alignNode1" presStyleIdx="3" presStyleCnt="28"/>
      <dgm:spPr/>
    </dgm:pt>
    <dgm:pt modelId="{2EB3FAD9-A459-4BAF-9569-41C342036EC1}" type="pres">
      <dgm:prSet presAssocID="{36F3E561-1CE3-4568-B839-0D93702A2B7D}" presName="parallelogram5" presStyleLbl="alignNode1" presStyleIdx="4" presStyleCnt="28"/>
      <dgm:spPr/>
    </dgm:pt>
    <dgm:pt modelId="{873FABD5-971D-4179-8659-AB6E2DA3BBF7}" type="pres">
      <dgm:prSet presAssocID="{36F3E561-1CE3-4568-B839-0D93702A2B7D}" presName="parallelogram6" presStyleLbl="alignNode1" presStyleIdx="5" presStyleCnt="28"/>
      <dgm:spPr/>
    </dgm:pt>
    <dgm:pt modelId="{88B96B25-CD8A-4088-89EC-242372EB936B}" type="pres">
      <dgm:prSet presAssocID="{36F3E561-1CE3-4568-B839-0D93702A2B7D}" presName="parallelogram7" presStyleLbl="alignNode1" presStyleIdx="6" presStyleCnt="28"/>
      <dgm:spPr/>
    </dgm:pt>
    <dgm:pt modelId="{64209414-A36D-4629-9A08-8BBB9AAECD07}" type="pres">
      <dgm:prSet presAssocID="{D00F95AF-F219-490E-8C5A-23134559751A}" presName="sibTrans" presStyleCnt="0"/>
      <dgm:spPr/>
    </dgm:pt>
    <dgm:pt modelId="{5EC5A669-04D0-4D51-B9D5-EF97FBE00CA6}" type="pres">
      <dgm:prSet presAssocID="{7931BF39-7B31-4376-AFAC-382E829A65B5}" presName="parenttextcomposite" presStyleCnt="0"/>
      <dgm:spPr/>
    </dgm:pt>
    <dgm:pt modelId="{92540ADB-805C-431B-844A-9A6C7B6348C9}" type="pres">
      <dgm:prSet presAssocID="{7931BF39-7B31-4376-AFAC-382E829A65B5}" presName="parenttext" presStyleLbl="revTx" presStyleIdx="1" presStyleCnt="4">
        <dgm:presLayoutVars>
          <dgm:chMax/>
          <dgm:chPref val="2"/>
          <dgm:bulletEnabled val="1"/>
        </dgm:presLayoutVars>
      </dgm:prSet>
      <dgm:spPr/>
    </dgm:pt>
    <dgm:pt modelId="{A5E32895-D0F2-49C7-8711-13B7BC898C60}" type="pres">
      <dgm:prSet presAssocID="{7931BF39-7B31-4376-AFAC-382E829A65B5}" presName="parallelogramComposite" presStyleCnt="0"/>
      <dgm:spPr/>
    </dgm:pt>
    <dgm:pt modelId="{082A5065-715F-4CFB-B1A4-68BA470527E3}" type="pres">
      <dgm:prSet presAssocID="{7931BF39-7B31-4376-AFAC-382E829A65B5}" presName="parallelogram1" presStyleLbl="alignNode1" presStyleIdx="7" presStyleCnt="28"/>
      <dgm:spPr/>
    </dgm:pt>
    <dgm:pt modelId="{B4548406-BD9C-4C4E-B745-E606798B50BA}" type="pres">
      <dgm:prSet presAssocID="{7931BF39-7B31-4376-AFAC-382E829A65B5}" presName="parallelogram2" presStyleLbl="alignNode1" presStyleIdx="8" presStyleCnt="28"/>
      <dgm:spPr/>
    </dgm:pt>
    <dgm:pt modelId="{F88B4C6A-9A80-48D5-8230-70842DB05C8D}" type="pres">
      <dgm:prSet presAssocID="{7931BF39-7B31-4376-AFAC-382E829A65B5}" presName="parallelogram3" presStyleLbl="alignNode1" presStyleIdx="9" presStyleCnt="28"/>
      <dgm:spPr/>
    </dgm:pt>
    <dgm:pt modelId="{6FF034AE-DEDB-40C0-8707-1EA6339998DF}" type="pres">
      <dgm:prSet presAssocID="{7931BF39-7B31-4376-AFAC-382E829A65B5}" presName="parallelogram4" presStyleLbl="alignNode1" presStyleIdx="10" presStyleCnt="28"/>
      <dgm:spPr/>
    </dgm:pt>
    <dgm:pt modelId="{6EB031F5-3AAB-4968-934D-04CA628CA7AC}" type="pres">
      <dgm:prSet presAssocID="{7931BF39-7B31-4376-AFAC-382E829A65B5}" presName="parallelogram5" presStyleLbl="alignNode1" presStyleIdx="11" presStyleCnt="28"/>
      <dgm:spPr/>
    </dgm:pt>
    <dgm:pt modelId="{DECF7319-9812-4579-8D79-A9D2624F59CE}" type="pres">
      <dgm:prSet presAssocID="{7931BF39-7B31-4376-AFAC-382E829A65B5}" presName="parallelogram6" presStyleLbl="alignNode1" presStyleIdx="12" presStyleCnt="28"/>
      <dgm:spPr/>
    </dgm:pt>
    <dgm:pt modelId="{5726D1B2-BF1A-483D-800E-BB4409EF9A6F}" type="pres">
      <dgm:prSet presAssocID="{7931BF39-7B31-4376-AFAC-382E829A65B5}" presName="parallelogram7" presStyleLbl="alignNode1" presStyleIdx="13" presStyleCnt="28"/>
      <dgm:spPr/>
    </dgm:pt>
    <dgm:pt modelId="{32765480-26D6-4807-9DE7-4FFC398E0219}" type="pres">
      <dgm:prSet presAssocID="{489D1F0F-A4EA-4261-9975-01695F3EFCAC}" presName="sibTrans" presStyleCnt="0"/>
      <dgm:spPr/>
    </dgm:pt>
    <dgm:pt modelId="{44C53439-E392-417A-B3C6-75C858BCA57A}" type="pres">
      <dgm:prSet presAssocID="{DF6708C6-F556-4A4D-B066-677F6E8292BB}" presName="parenttextcomposite" presStyleCnt="0"/>
      <dgm:spPr/>
    </dgm:pt>
    <dgm:pt modelId="{754F379D-651F-4889-8791-4956522B0332}" type="pres">
      <dgm:prSet presAssocID="{DF6708C6-F556-4A4D-B066-677F6E8292BB}" presName="parenttext" presStyleLbl="revTx" presStyleIdx="2" presStyleCnt="4">
        <dgm:presLayoutVars>
          <dgm:chMax/>
          <dgm:chPref val="2"/>
          <dgm:bulletEnabled val="1"/>
        </dgm:presLayoutVars>
      </dgm:prSet>
      <dgm:spPr/>
    </dgm:pt>
    <dgm:pt modelId="{408AE654-CEE7-4F5E-B7F6-EE3274DFDFBB}" type="pres">
      <dgm:prSet presAssocID="{DF6708C6-F556-4A4D-B066-677F6E8292BB}" presName="parallelogramComposite" presStyleCnt="0"/>
      <dgm:spPr/>
    </dgm:pt>
    <dgm:pt modelId="{E88435CC-9908-4D8F-A1C1-1B91D1A60F9D}" type="pres">
      <dgm:prSet presAssocID="{DF6708C6-F556-4A4D-B066-677F6E8292BB}" presName="parallelogram1" presStyleLbl="alignNode1" presStyleIdx="14" presStyleCnt="28"/>
      <dgm:spPr/>
    </dgm:pt>
    <dgm:pt modelId="{2C201968-E7B2-46C9-B55A-44F4435E7172}" type="pres">
      <dgm:prSet presAssocID="{DF6708C6-F556-4A4D-B066-677F6E8292BB}" presName="parallelogram2" presStyleLbl="alignNode1" presStyleIdx="15" presStyleCnt="28"/>
      <dgm:spPr/>
    </dgm:pt>
    <dgm:pt modelId="{A582F4B9-6BFA-4376-B932-49545FE6AB47}" type="pres">
      <dgm:prSet presAssocID="{DF6708C6-F556-4A4D-B066-677F6E8292BB}" presName="parallelogram3" presStyleLbl="alignNode1" presStyleIdx="16" presStyleCnt="28"/>
      <dgm:spPr/>
    </dgm:pt>
    <dgm:pt modelId="{72AE3A9F-73B7-4D68-B8A1-1ABED2A7EB89}" type="pres">
      <dgm:prSet presAssocID="{DF6708C6-F556-4A4D-B066-677F6E8292BB}" presName="parallelogram4" presStyleLbl="alignNode1" presStyleIdx="17" presStyleCnt="28"/>
      <dgm:spPr/>
    </dgm:pt>
    <dgm:pt modelId="{B7E2E441-4465-4067-BEE1-1BAF3E8DA558}" type="pres">
      <dgm:prSet presAssocID="{DF6708C6-F556-4A4D-B066-677F6E8292BB}" presName="parallelogram5" presStyleLbl="alignNode1" presStyleIdx="18" presStyleCnt="28"/>
      <dgm:spPr/>
    </dgm:pt>
    <dgm:pt modelId="{1E59DC54-9A8B-48B0-AFFD-F1F2B8DECA1D}" type="pres">
      <dgm:prSet presAssocID="{DF6708C6-F556-4A4D-B066-677F6E8292BB}" presName="parallelogram6" presStyleLbl="alignNode1" presStyleIdx="19" presStyleCnt="28"/>
      <dgm:spPr/>
    </dgm:pt>
    <dgm:pt modelId="{8554B26F-4923-47B6-97C9-AF0149BC05C5}" type="pres">
      <dgm:prSet presAssocID="{DF6708C6-F556-4A4D-B066-677F6E8292BB}" presName="parallelogram7" presStyleLbl="alignNode1" presStyleIdx="20" presStyleCnt="28"/>
      <dgm:spPr/>
    </dgm:pt>
    <dgm:pt modelId="{FCD8D3E3-18AB-41E6-ADAA-184224ED1F35}" type="pres">
      <dgm:prSet presAssocID="{6CD4144C-C814-4C48-BE48-A9BE977DDE94}" presName="sibTrans" presStyleCnt="0"/>
      <dgm:spPr/>
    </dgm:pt>
    <dgm:pt modelId="{AEF701D7-F619-44B4-A104-8C931F5C48A7}" type="pres">
      <dgm:prSet presAssocID="{671B25CB-9727-4B4D-B349-B278E41D842B}" presName="parenttextcomposite" presStyleCnt="0"/>
      <dgm:spPr/>
    </dgm:pt>
    <dgm:pt modelId="{06F6D310-EDDF-4562-B522-1F932D5EC4F3}" type="pres">
      <dgm:prSet presAssocID="{671B25CB-9727-4B4D-B349-B278E41D842B}" presName="parenttext" presStyleLbl="revTx" presStyleIdx="3" presStyleCnt="4">
        <dgm:presLayoutVars>
          <dgm:chMax/>
          <dgm:chPref val="2"/>
          <dgm:bulletEnabled val="1"/>
        </dgm:presLayoutVars>
      </dgm:prSet>
      <dgm:spPr/>
    </dgm:pt>
    <dgm:pt modelId="{8692BDA0-EC11-4345-B4FD-E2C079F42B08}" type="pres">
      <dgm:prSet presAssocID="{671B25CB-9727-4B4D-B349-B278E41D842B}" presName="parallelogramComposite" presStyleCnt="0"/>
      <dgm:spPr/>
    </dgm:pt>
    <dgm:pt modelId="{902DEB80-3445-4630-976A-3C80051F9451}" type="pres">
      <dgm:prSet presAssocID="{671B25CB-9727-4B4D-B349-B278E41D842B}" presName="parallelogram1" presStyleLbl="alignNode1" presStyleIdx="21" presStyleCnt="28"/>
      <dgm:spPr/>
    </dgm:pt>
    <dgm:pt modelId="{9279081B-F319-46FC-91CC-67C0D35B7225}" type="pres">
      <dgm:prSet presAssocID="{671B25CB-9727-4B4D-B349-B278E41D842B}" presName="parallelogram2" presStyleLbl="alignNode1" presStyleIdx="22" presStyleCnt="28"/>
      <dgm:spPr/>
    </dgm:pt>
    <dgm:pt modelId="{43120069-B847-4718-A452-3C748E48C134}" type="pres">
      <dgm:prSet presAssocID="{671B25CB-9727-4B4D-B349-B278E41D842B}" presName="parallelogram3" presStyleLbl="alignNode1" presStyleIdx="23" presStyleCnt="28"/>
      <dgm:spPr/>
    </dgm:pt>
    <dgm:pt modelId="{ABAABB56-1385-4CA2-8F8B-618014D4F03E}" type="pres">
      <dgm:prSet presAssocID="{671B25CB-9727-4B4D-B349-B278E41D842B}" presName="parallelogram4" presStyleLbl="alignNode1" presStyleIdx="24" presStyleCnt="28"/>
      <dgm:spPr/>
    </dgm:pt>
    <dgm:pt modelId="{C9AB0F4F-3789-4365-9B1D-B213B776D296}" type="pres">
      <dgm:prSet presAssocID="{671B25CB-9727-4B4D-B349-B278E41D842B}" presName="parallelogram5" presStyleLbl="alignNode1" presStyleIdx="25" presStyleCnt="28"/>
      <dgm:spPr/>
    </dgm:pt>
    <dgm:pt modelId="{9FE04903-BF18-4696-B724-E948F5BAF76B}" type="pres">
      <dgm:prSet presAssocID="{671B25CB-9727-4B4D-B349-B278E41D842B}" presName="parallelogram6" presStyleLbl="alignNode1" presStyleIdx="26" presStyleCnt="28"/>
      <dgm:spPr/>
    </dgm:pt>
    <dgm:pt modelId="{AE597584-0A5A-45A8-B6F1-91DF55419F0B}" type="pres">
      <dgm:prSet presAssocID="{671B25CB-9727-4B4D-B349-B278E41D842B}" presName="parallelogram7" presStyleLbl="alignNode1" presStyleIdx="27" presStyleCnt="28"/>
      <dgm:spPr/>
    </dgm:pt>
  </dgm:ptLst>
  <dgm:cxnLst>
    <dgm:cxn modelId="{57F5355F-E5AE-4A7A-9B24-2D44689BB34E}" srcId="{00A7F0E4-ABAF-47C2-AC21-A1A01A56CFEE}" destId="{671B25CB-9727-4B4D-B349-B278E41D842B}" srcOrd="3" destOrd="0" parTransId="{698C6D6E-7515-4396-90F2-42483C77B092}" sibTransId="{16ED345B-F190-4483-A5C2-E7A63017D60D}"/>
    <dgm:cxn modelId="{F8A85482-0EAF-4891-A688-92EAE1CB4A97}" srcId="{00A7F0E4-ABAF-47C2-AC21-A1A01A56CFEE}" destId="{7931BF39-7B31-4376-AFAC-382E829A65B5}" srcOrd="1" destOrd="0" parTransId="{8ABF0FDA-85E8-4B93-AE4D-523A12AF94BD}" sibTransId="{489D1F0F-A4EA-4261-9975-01695F3EFCAC}"/>
    <dgm:cxn modelId="{1A7D73B1-5ED5-4EAE-BE9D-BE97BB5C91D2}" type="presOf" srcId="{DF6708C6-F556-4A4D-B066-677F6E8292BB}" destId="{754F379D-651F-4889-8791-4956522B0332}" srcOrd="0" destOrd="0" presId="urn:microsoft.com/office/officeart/2008/layout/VerticalAccentList"/>
    <dgm:cxn modelId="{4EF921BB-2F60-404F-B2CC-B489B424B364}" type="presOf" srcId="{7931BF39-7B31-4376-AFAC-382E829A65B5}" destId="{92540ADB-805C-431B-844A-9A6C7B6348C9}" srcOrd="0" destOrd="0" presId="urn:microsoft.com/office/officeart/2008/layout/VerticalAccentList"/>
    <dgm:cxn modelId="{152D41D2-3DEA-4276-A402-AC94E6F657A0}" srcId="{00A7F0E4-ABAF-47C2-AC21-A1A01A56CFEE}" destId="{36F3E561-1CE3-4568-B839-0D93702A2B7D}" srcOrd="0" destOrd="0" parTransId="{BB323717-CCAB-4EEF-9940-0866C2904396}" sibTransId="{D00F95AF-F219-490E-8C5A-23134559751A}"/>
    <dgm:cxn modelId="{5C2FA5DC-C6B0-497F-99F8-8671D54428AA}" srcId="{00A7F0E4-ABAF-47C2-AC21-A1A01A56CFEE}" destId="{DF6708C6-F556-4A4D-B066-677F6E8292BB}" srcOrd="2" destOrd="0" parTransId="{D30FE028-87F3-43C6-B9D7-815BA6E28865}" sibTransId="{6CD4144C-C814-4C48-BE48-A9BE977DDE94}"/>
    <dgm:cxn modelId="{0301E5DC-039A-494E-9795-7F3EE3CD7559}" type="presOf" srcId="{36F3E561-1CE3-4568-B839-0D93702A2B7D}" destId="{58D82762-C494-4DBE-9201-9222700D46E6}" srcOrd="0" destOrd="0" presId="urn:microsoft.com/office/officeart/2008/layout/VerticalAccentList"/>
    <dgm:cxn modelId="{BBF34DDD-50EA-4B5D-A81D-EB460CDE79D7}" type="presOf" srcId="{671B25CB-9727-4B4D-B349-B278E41D842B}" destId="{06F6D310-EDDF-4562-B522-1F932D5EC4F3}" srcOrd="0" destOrd="0" presId="urn:microsoft.com/office/officeart/2008/layout/VerticalAccentList"/>
    <dgm:cxn modelId="{1F8B97FC-ED24-415A-8D93-8B0804854843}" type="presOf" srcId="{00A7F0E4-ABAF-47C2-AC21-A1A01A56CFEE}" destId="{7B7E15D6-0C08-499F-A0B4-A56F6A60814D}" srcOrd="0" destOrd="0" presId="urn:microsoft.com/office/officeart/2008/layout/VerticalAccentList"/>
    <dgm:cxn modelId="{40E7EA43-0E57-401D-869B-43348FEEB82F}" type="presParOf" srcId="{7B7E15D6-0C08-499F-A0B4-A56F6A60814D}" destId="{1D340717-E5BC-451D-844B-B705B1BC4B6C}" srcOrd="0" destOrd="0" presId="urn:microsoft.com/office/officeart/2008/layout/VerticalAccentList"/>
    <dgm:cxn modelId="{DCC8F089-5425-4A13-A033-AA77B58A5C90}" type="presParOf" srcId="{1D340717-E5BC-451D-844B-B705B1BC4B6C}" destId="{58D82762-C494-4DBE-9201-9222700D46E6}" srcOrd="0" destOrd="0" presId="urn:microsoft.com/office/officeart/2008/layout/VerticalAccentList"/>
    <dgm:cxn modelId="{3D9617BF-A465-4578-9A7A-4FCCC742F48D}" type="presParOf" srcId="{7B7E15D6-0C08-499F-A0B4-A56F6A60814D}" destId="{04063983-A39A-4BD6-8C12-E4120ADE06E9}" srcOrd="1" destOrd="0" presId="urn:microsoft.com/office/officeart/2008/layout/VerticalAccentList"/>
    <dgm:cxn modelId="{4DDBA115-7B03-4E19-A5B9-903DBE2AE5D0}" type="presParOf" srcId="{04063983-A39A-4BD6-8C12-E4120ADE06E9}" destId="{00023999-CB2A-4DF9-B409-AF8318F3DA70}" srcOrd="0" destOrd="0" presId="urn:microsoft.com/office/officeart/2008/layout/VerticalAccentList"/>
    <dgm:cxn modelId="{82E6C6C9-08BD-4B36-8B57-A054962DE3A4}" type="presParOf" srcId="{04063983-A39A-4BD6-8C12-E4120ADE06E9}" destId="{4C72E3C2-57BC-44E3-AAA0-2DEC2F14F0AC}" srcOrd="1" destOrd="0" presId="urn:microsoft.com/office/officeart/2008/layout/VerticalAccentList"/>
    <dgm:cxn modelId="{DA8BEF30-5D1B-4B6D-B1CB-33E9B10B19C8}" type="presParOf" srcId="{04063983-A39A-4BD6-8C12-E4120ADE06E9}" destId="{87BB1A68-789D-4758-9D84-1D82BD6DC414}" srcOrd="2" destOrd="0" presId="urn:microsoft.com/office/officeart/2008/layout/VerticalAccentList"/>
    <dgm:cxn modelId="{BC434F45-F157-4E1A-A5CF-361EF8F4C0A7}" type="presParOf" srcId="{04063983-A39A-4BD6-8C12-E4120ADE06E9}" destId="{E6689251-E59E-4B54-9E05-BFA18FBAA041}" srcOrd="3" destOrd="0" presId="urn:microsoft.com/office/officeart/2008/layout/VerticalAccentList"/>
    <dgm:cxn modelId="{7C922564-77D0-493E-8CC7-8A6399360767}" type="presParOf" srcId="{04063983-A39A-4BD6-8C12-E4120ADE06E9}" destId="{2EB3FAD9-A459-4BAF-9569-41C342036EC1}" srcOrd="4" destOrd="0" presId="urn:microsoft.com/office/officeart/2008/layout/VerticalAccentList"/>
    <dgm:cxn modelId="{BC038F7F-A8A9-4C6C-8BC4-3050339D2E6D}" type="presParOf" srcId="{04063983-A39A-4BD6-8C12-E4120ADE06E9}" destId="{873FABD5-971D-4179-8659-AB6E2DA3BBF7}" srcOrd="5" destOrd="0" presId="urn:microsoft.com/office/officeart/2008/layout/VerticalAccentList"/>
    <dgm:cxn modelId="{8BEF0460-9629-44DC-B40E-DAC7ADE7B18D}" type="presParOf" srcId="{04063983-A39A-4BD6-8C12-E4120ADE06E9}" destId="{88B96B25-CD8A-4088-89EC-242372EB936B}" srcOrd="6" destOrd="0" presId="urn:microsoft.com/office/officeart/2008/layout/VerticalAccentList"/>
    <dgm:cxn modelId="{13A676D9-BEC9-49B3-8880-5FE5B1297D60}" type="presParOf" srcId="{7B7E15D6-0C08-499F-A0B4-A56F6A60814D}" destId="{64209414-A36D-4629-9A08-8BBB9AAECD07}" srcOrd="2" destOrd="0" presId="urn:microsoft.com/office/officeart/2008/layout/VerticalAccentList"/>
    <dgm:cxn modelId="{3A96E323-513C-46CF-8F33-CC2F2BC61B56}" type="presParOf" srcId="{7B7E15D6-0C08-499F-A0B4-A56F6A60814D}" destId="{5EC5A669-04D0-4D51-B9D5-EF97FBE00CA6}" srcOrd="3" destOrd="0" presId="urn:microsoft.com/office/officeart/2008/layout/VerticalAccentList"/>
    <dgm:cxn modelId="{04351A81-F6AE-4CC8-A82E-E60635AB3A36}" type="presParOf" srcId="{5EC5A669-04D0-4D51-B9D5-EF97FBE00CA6}" destId="{92540ADB-805C-431B-844A-9A6C7B6348C9}" srcOrd="0" destOrd="0" presId="urn:microsoft.com/office/officeart/2008/layout/VerticalAccentList"/>
    <dgm:cxn modelId="{4AEF808B-06DE-42C4-A1EE-25FFA4F6DCA4}" type="presParOf" srcId="{7B7E15D6-0C08-499F-A0B4-A56F6A60814D}" destId="{A5E32895-D0F2-49C7-8711-13B7BC898C60}" srcOrd="4" destOrd="0" presId="urn:microsoft.com/office/officeart/2008/layout/VerticalAccentList"/>
    <dgm:cxn modelId="{7563C18E-D9F7-40D7-A578-57F750B61D99}" type="presParOf" srcId="{A5E32895-D0F2-49C7-8711-13B7BC898C60}" destId="{082A5065-715F-4CFB-B1A4-68BA470527E3}" srcOrd="0" destOrd="0" presId="urn:microsoft.com/office/officeart/2008/layout/VerticalAccentList"/>
    <dgm:cxn modelId="{EFA0CE73-757A-4DB0-ADBF-E4E2F7C2CB62}" type="presParOf" srcId="{A5E32895-D0F2-49C7-8711-13B7BC898C60}" destId="{B4548406-BD9C-4C4E-B745-E606798B50BA}" srcOrd="1" destOrd="0" presId="urn:microsoft.com/office/officeart/2008/layout/VerticalAccentList"/>
    <dgm:cxn modelId="{76CAADE0-EC49-4DA1-88A6-4E04D91DD161}" type="presParOf" srcId="{A5E32895-D0F2-49C7-8711-13B7BC898C60}" destId="{F88B4C6A-9A80-48D5-8230-70842DB05C8D}" srcOrd="2" destOrd="0" presId="urn:microsoft.com/office/officeart/2008/layout/VerticalAccentList"/>
    <dgm:cxn modelId="{80CCDA01-8408-4C98-BA56-0EDCFDCF47A4}" type="presParOf" srcId="{A5E32895-D0F2-49C7-8711-13B7BC898C60}" destId="{6FF034AE-DEDB-40C0-8707-1EA6339998DF}" srcOrd="3" destOrd="0" presId="urn:microsoft.com/office/officeart/2008/layout/VerticalAccentList"/>
    <dgm:cxn modelId="{192BDF2E-11B9-44DE-8A61-62591837DE33}" type="presParOf" srcId="{A5E32895-D0F2-49C7-8711-13B7BC898C60}" destId="{6EB031F5-3AAB-4968-934D-04CA628CA7AC}" srcOrd="4" destOrd="0" presId="urn:microsoft.com/office/officeart/2008/layout/VerticalAccentList"/>
    <dgm:cxn modelId="{C9F2C270-2CDA-4D89-AD68-A3901AB34E7C}" type="presParOf" srcId="{A5E32895-D0F2-49C7-8711-13B7BC898C60}" destId="{DECF7319-9812-4579-8D79-A9D2624F59CE}" srcOrd="5" destOrd="0" presId="urn:microsoft.com/office/officeart/2008/layout/VerticalAccentList"/>
    <dgm:cxn modelId="{AADE6EF4-16DB-4CD8-A0D2-4177D66789AC}" type="presParOf" srcId="{A5E32895-D0F2-49C7-8711-13B7BC898C60}" destId="{5726D1B2-BF1A-483D-800E-BB4409EF9A6F}" srcOrd="6" destOrd="0" presId="urn:microsoft.com/office/officeart/2008/layout/VerticalAccentList"/>
    <dgm:cxn modelId="{958330A9-4836-4DA2-A5DD-A175FCC5A673}" type="presParOf" srcId="{7B7E15D6-0C08-499F-A0B4-A56F6A60814D}" destId="{32765480-26D6-4807-9DE7-4FFC398E0219}" srcOrd="5" destOrd="0" presId="urn:microsoft.com/office/officeart/2008/layout/VerticalAccentList"/>
    <dgm:cxn modelId="{A2B4789D-A75F-447A-8E38-E95688499DED}" type="presParOf" srcId="{7B7E15D6-0C08-499F-A0B4-A56F6A60814D}" destId="{44C53439-E392-417A-B3C6-75C858BCA57A}" srcOrd="6" destOrd="0" presId="urn:microsoft.com/office/officeart/2008/layout/VerticalAccentList"/>
    <dgm:cxn modelId="{831A9EF0-758C-4B3F-B16A-B2DBF853B4D0}" type="presParOf" srcId="{44C53439-E392-417A-B3C6-75C858BCA57A}" destId="{754F379D-651F-4889-8791-4956522B0332}" srcOrd="0" destOrd="0" presId="urn:microsoft.com/office/officeart/2008/layout/VerticalAccentList"/>
    <dgm:cxn modelId="{E97D7EBB-54F4-4ACF-B1F2-482648DC4704}" type="presParOf" srcId="{7B7E15D6-0C08-499F-A0B4-A56F6A60814D}" destId="{408AE654-CEE7-4F5E-B7F6-EE3274DFDFBB}" srcOrd="7" destOrd="0" presId="urn:microsoft.com/office/officeart/2008/layout/VerticalAccentList"/>
    <dgm:cxn modelId="{DED1DC9E-F92C-43CF-983C-35E12F581B71}" type="presParOf" srcId="{408AE654-CEE7-4F5E-B7F6-EE3274DFDFBB}" destId="{E88435CC-9908-4D8F-A1C1-1B91D1A60F9D}" srcOrd="0" destOrd="0" presId="urn:microsoft.com/office/officeart/2008/layout/VerticalAccentList"/>
    <dgm:cxn modelId="{3E2D8530-CA83-4547-A964-E1E294D16E12}" type="presParOf" srcId="{408AE654-CEE7-4F5E-B7F6-EE3274DFDFBB}" destId="{2C201968-E7B2-46C9-B55A-44F4435E7172}" srcOrd="1" destOrd="0" presId="urn:microsoft.com/office/officeart/2008/layout/VerticalAccentList"/>
    <dgm:cxn modelId="{6EAD172B-1104-413D-BDBC-174D1696D5A3}" type="presParOf" srcId="{408AE654-CEE7-4F5E-B7F6-EE3274DFDFBB}" destId="{A582F4B9-6BFA-4376-B932-49545FE6AB47}" srcOrd="2" destOrd="0" presId="urn:microsoft.com/office/officeart/2008/layout/VerticalAccentList"/>
    <dgm:cxn modelId="{F8444370-9FB8-425E-892F-257BE0CDE5BE}" type="presParOf" srcId="{408AE654-CEE7-4F5E-B7F6-EE3274DFDFBB}" destId="{72AE3A9F-73B7-4D68-B8A1-1ABED2A7EB89}" srcOrd="3" destOrd="0" presId="urn:microsoft.com/office/officeart/2008/layout/VerticalAccentList"/>
    <dgm:cxn modelId="{CAD0E9A8-42D4-4FF4-9F81-20E29844B902}" type="presParOf" srcId="{408AE654-CEE7-4F5E-B7F6-EE3274DFDFBB}" destId="{B7E2E441-4465-4067-BEE1-1BAF3E8DA558}" srcOrd="4" destOrd="0" presId="urn:microsoft.com/office/officeart/2008/layout/VerticalAccentList"/>
    <dgm:cxn modelId="{41581E40-5F65-428A-B6C4-05D32F603D6E}" type="presParOf" srcId="{408AE654-CEE7-4F5E-B7F6-EE3274DFDFBB}" destId="{1E59DC54-9A8B-48B0-AFFD-F1F2B8DECA1D}" srcOrd="5" destOrd="0" presId="urn:microsoft.com/office/officeart/2008/layout/VerticalAccentList"/>
    <dgm:cxn modelId="{9656B444-3862-4A7D-ADE3-EEA308C48164}" type="presParOf" srcId="{408AE654-CEE7-4F5E-B7F6-EE3274DFDFBB}" destId="{8554B26F-4923-47B6-97C9-AF0149BC05C5}" srcOrd="6" destOrd="0" presId="urn:microsoft.com/office/officeart/2008/layout/VerticalAccentList"/>
    <dgm:cxn modelId="{ACA1F1E8-E7CE-4206-9C7C-A7584AB6E595}" type="presParOf" srcId="{7B7E15D6-0C08-499F-A0B4-A56F6A60814D}" destId="{FCD8D3E3-18AB-41E6-ADAA-184224ED1F35}" srcOrd="8" destOrd="0" presId="urn:microsoft.com/office/officeart/2008/layout/VerticalAccentList"/>
    <dgm:cxn modelId="{A3D6EED0-8398-460D-80A6-38B5820ECC41}" type="presParOf" srcId="{7B7E15D6-0C08-499F-A0B4-A56F6A60814D}" destId="{AEF701D7-F619-44B4-A104-8C931F5C48A7}" srcOrd="9" destOrd="0" presId="urn:microsoft.com/office/officeart/2008/layout/VerticalAccentList"/>
    <dgm:cxn modelId="{2A278D78-F0EE-4030-8AE2-EDA5EE3D60B1}" type="presParOf" srcId="{AEF701D7-F619-44B4-A104-8C931F5C48A7}" destId="{06F6D310-EDDF-4562-B522-1F932D5EC4F3}" srcOrd="0" destOrd="0" presId="urn:microsoft.com/office/officeart/2008/layout/VerticalAccentList"/>
    <dgm:cxn modelId="{C00E2543-DA7A-4CED-B73A-CD1AEAF2B0EC}" type="presParOf" srcId="{7B7E15D6-0C08-499F-A0B4-A56F6A60814D}" destId="{8692BDA0-EC11-4345-B4FD-E2C079F42B08}" srcOrd="10" destOrd="0" presId="urn:microsoft.com/office/officeart/2008/layout/VerticalAccentList"/>
    <dgm:cxn modelId="{D830DEB7-7E34-4658-BD16-ECCB8DD98D8D}" type="presParOf" srcId="{8692BDA0-EC11-4345-B4FD-E2C079F42B08}" destId="{902DEB80-3445-4630-976A-3C80051F9451}" srcOrd="0" destOrd="0" presId="urn:microsoft.com/office/officeart/2008/layout/VerticalAccentList"/>
    <dgm:cxn modelId="{1E002C15-41DD-4C47-887C-A4EA529CBA66}" type="presParOf" srcId="{8692BDA0-EC11-4345-B4FD-E2C079F42B08}" destId="{9279081B-F319-46FC-91CC-67C0D35B7225}" srcOrd="1" destOrd="0" presId="urn:microsoft.com/office/officeart/2008/layout/VerticalAccentList"/>
    <dgm:cxn modelId="{C6235824-4B5F-48DA-B5E8-7FE6DAF5F31D}" type="presParOf" srcId="{8692BDA0-EC11-4345-B4FD-E2C079F42B08}" destId="{43120069-B847-4718-A452-3C748E48C134}" srcOrd="2" destOrd="0" presId="urn:microsoft.com/office/officeart/2008/layout/VerticalAccentList"/>
    <dgm:cxn modelId="{1223BFE7-21CE-40CF-B198-FD0C8F648B30}" type="presParOf" srcId="{8692BDA0-EC11-4345-B4FD-E2C079F42B08}" destId="{ABAABB56-1385-4CA2-8F8B-618014D4F03E}" srcOrd="3" destOrd="0" presId="urn:microsoft.com/office/officeart/2008/layout/VerticalAccentList"/>
    <dgm:cxn modelId="{12377062-1F34-4712-A1F8-C73B656C4CA5}" type="presParOf" srcId="{8692BDA0-EC11-4345-B4FD-E2C079F42B08}" destId="{C9AB0F4F-3789-4365-9B1D-B213B776D296}" srcOrd="4" destOrd="0" presId="urn:microsoft.com/office/officeart/2008/layout/VerticalAccentList"/>
    <dgm:cxn modelId="{7022974E-5C7D-468E-9B7F-E4C3195C9747}" type="presParOf" srcId="{8692BDA0-EC11-4345-B4FD-E2C079F42B08}" destId="{9FE04903-BF18-4696-B724-E948F5BAF76B}" srcOrd="5" destOrd="0" presId="urn:microsoft.com/office/officeart/2008/layout/VerticalAccentList"/>
    <dgm:cxn modelId="{4B18DD78-D20D-42D7-BC39-C4D6807F148F}" type="presParOf" srcId="{8692BDA0-EC11-4345-B4FD-E2C079F42B08}" destId="{AE597584-0A5A-45A8-B6F1-91DF55419F0B}" srcOrd="6" destOrd="0" presId="urn:microsoft.com/office/officeart/2008/layout/Vertical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C73E71-D3E7-42E1-9FDB-848D5FBA635F}" type="doc">
      <dgm:prSet loTypeId="urn:microsoft.com/office/officeart/2005/8/layout/hierarchy5" loCatId="hierarchy" qsTypeId="urn:microsoft.com/office/officeart/2005/8/quickstyle/3d1" qsCatId="3D" csTypeId="urn:microsoft.com/office/officeart/2005/8/colors/colorful5" csCatId="colorful" phldr="1"/>
      <dgm:spPr/>
      <dgm:t>
        <a:bodyPr/>
        <a:lstStyle/>
        <a:p>
          <a:endParaRPr lang="es-MX"/>
        </a:p>
      </dgm:t>
    </dgm:pt>
    <dgm:pt modelId="{53416509-6B17-414E-AD34-9B62E92145B4}">
      <dgm:prSet phldrT="[Texto]"/>
      <dgm:spPr/>
      <dgm:t>
        <a:bodyPr/>
        <a:lstStyle/>
        <a:p>
          <a:pPr>
            <a:buClrTx/>
            <a:buSzTx/>
            <a:buFontTx/>
            <a:buNone/>
          </a:pPr>
          <a:r>
            <a:rPr lang="es-MX" dirty="0"/>
            <a:t>Unidad III. </a:t>
          </a:r>
        </a:p>
        <a:p>
          <a:pPr>
            <a:buClrTx/>
            <a:buSzTx/>
            <a:buFontTx/>
            <a:buNone/>
          </a:pPr>
          <a:r>
            <a:rPr lang="es-MX" b="1" dirty="0"/>
            <a:t>Establecimiento de las MIPYMES</a:t>
          </a:r>
          <a:endParaRPr lang="es-MX" dirty="0"/>
        </a:p>
      </dgm:t>
    </dgm:pt>
    <dgm:pt modelId="{DCEFD203-0EC2-4FE9-B4A0-9A6C91D9FC9E}" type="parTrans" cxnId="{675C406E-32E6-48A1-AA9B-53CDEDCAB0DB}">
      <dgm:prSet/>
      <dgm:spPr/>
      <dgm:t>
        <a:bodyPr/>
        <a:lstStyle/>
        <a:p>
          <a:endParaRPr lang="es-MX"/>
        </a:p>
      </dgm:t>
    </dgm:pt>
    <dgm:pt modelId="{7D8F7989-4AE7-4EA5-B738-49908E84232F}" type="sibTrans" cxnId="{675C406E-32E6-48A1-AA9B-53CDEDCAB0DB}">
      <dgm:prSet/>
      <dgm:spPr/>
      <dgm:t>
        <a:bodyPr/>
        <a:lstStyle/>
        <a:p>
          <a:endParaRPr lang="es-MX"/>
        </a:p>
      </dgm:t>
    </dgm:pt>
    <dgm:pt modelId="{A5E9F581-5B78-46C2-B992-D4CF858E85E3}">
      <dgm:prSet phldrT="[Texto]"/>
      <dgm:spPr/>
      <dgm:t>
        <a:bodyPr/>
        <a:lstStyle/>
        <a:p>
          <a:r>
            <a:rPr lang="es-ES" dirty="0"/>
            <a:t>3.1   Decisión de iniciar un negocio o comprar una </a:t>
          </a:r>
        </a:p>
        <a:p>
          <a:r>
            <a:rPr lang="es-ES" dirty="0"/>
            <a:t>empresa ya existente.</a:t>
          </a:r>
          <a:endParaRPr lang="es-MX" dirty="0"/>
        </a:p>
      </dgm:t>
    </dgm:pt>
    <dgm:pt modelId="{12E88031-E02C-4939-8670-8CB87A35A35C}" type="parTrans" cxnId="{B16E04E0-F89D-4032-B7E1-C1C0E7228E73}">
      <dgm:prSet/>
      <dgm:spPr/>
      <dgm:t>
        <a:bodyPr/>
        <a:lstStyle/>
        <a:p>
          <a:endParaRPr lang="es-MX" dirty="0"/>
        </a:p>
      </dgm:t>
    </dgm:pt>
    <dgm:pt modelId="{CD099995-428F-4FE8-8624-8181D24C7F59}" type="sibTrans" cxnId="{B16E04E0-F89D-4032-B7E1-C1C0E7228E73}">
      <dgm:prSet/>
      <dgm:spPr/>
      <dgm:t>
        <a:bodyPr/>
        <a:lstStyle/>
        <a:p>
          <a:endParaRPr lang="es-MX"/>
        </a:p>
      </dgm:t>
    </dgm:pt>
    <dgm:pt modelId="{6EF6C6BA-B98A-4914-8CF8-E2C3548DDF7B}">
      <dgm:prSet phldrT="[Texto]"/>
      <dgm:spPr/>
      <dgm:t>
        <a:bodyPr/>
        <a:lstStyle/>
        <a:p>
          <a:r>
            <a:rPr lang="es-ES" dirty="0"/>
            <a:t>3.2  Determinar su ubicación, instalaciones físicas y </a:t>
          </a:r>
        </a:p>
        <a:p>
          <a:r>
            <a:rPr lang="es-ES" dirty="0"/>
            <a:t>obtención de financiamiento para su operación.</a:t>
          </a:r>
          <a:endParaRPr lang="es-MX" dirty="0"/>
        </a:p>
      </dgm:t>
    </dgm:pt>
    <dgm:pt modelId="{EA8A5FF4-ED63-4FE6-81EE-CD1AC90D90B0}" type="parTrans" cxnId="{539B7045-21E1-4980-A2A5-E25B3E76C5BE}">
      <dgm:prSet/>
      <dgm:spPr/>
      <dgm:t>
        <a:bodyPr/>
        <a:lstStyle/>
        <a:p>
          <a:endParaRPr lang="es-MX" dirty="0"/>
        </a:p>
      </dgm:t>
    </dgm:pt>
    <dgm:pt modelId="{4A7E1376-A8D8-43E2-8761-F0E307A5139B}" type="sibTrans" cxnId="{539B7045-21E1-4980-A2A5-E25B3E76C5BE}">
      <dgm:prSet/>
      <dgm:spPr/>
      <dgm:t>
        <a:bodyPr/>
        <a:lstStyle/>
        <a:p>
          <a:endParaRPr lang="es-MX"/>
        </a:p>
      </dgm:t>
    </dgm:pt>
    <dgm:pt modelId="{90025716-6F54-4DC2-823C-4C4D083E8937}" type="pres">
      <dgm:prSet presAssocID="{F4C73E71-D3E7-42E1-9FDB-848D5FBA635F}" presName="mainComposite" presStyleCnt="0">
        <dgm:presLayoutVars>
          <dgm:chPref val="1"/>
          <dgm:dir/>
          <dgm:animOne val="branch"/>
          <dgm:animLvl val="lvl"/>
          <dgm:resizeHandles val="exact"/>
        </dgm:presLayoutVars>
      </dgm:prSet>
      <dgm:spPr/>
    </dgm:pt>
    <dgm:pt modelId="{65A966F8-B56B-4808-B010-2959BE838869}" type="pres">
      <dgm:prSet presAssocID="{F4C73E71-D3E7-42E1-9FDB-848D5FBA635F}" presName="hierFlow" presStyleCnt="0"/>
      <dgm:spPr/>
    </dgm:pt>
    <dgm:pt modelId="{3EBBAE1F-6747-441C-B606-6B6692E02C3D}" type="pres">
      <dgm:prSet presAssocID="{F4C73E71-D3E7-42E1-9FDB-848D5FBA635F}" presName="hierChild1" presStyleCnt="0">
        <dgm:presLayoutVars>
          <dgm:chPref val="1"/>
          <dgm:animOne val="branch"/>
          <dgm:animLvl val="lvl"/>
        </dgm:presLayoutVars>
      </dgm:prSet>
      <dgm:spPr/>
    </dgm:pt>
    <dgm:pt modelId="{6C7C9A4E-24C5-4CEC-9E69-F0CECF0710AF}" type="pres">
      <dgm:prSet presAssocID="{53416509-6B17-414E-AD34-9B62E92145B4}" presName="Name17" presStyleCnt="0"/>
      <dgm:spPr/>
    </dgm:pt>
    <dgm:pt modelId="{A853AD7A-918E-4F21-A9C2-7ADBF21662B7}" type="pres">
      <dgm:prSet presAssocID="{53416509-6B17-414E-AD34-9B62E92145B4}" presName="level1Shape" presStyleLbl="node0" presStyleIdx="0" presStyleCnt="1" custScaleX="207658">
        <dgm:presLayoutVars>
          <dgm:chPref val="3"/>
        </dgm:presLayoutVars>
      </dgm:prSet>
      <dgm:spPr/>
    </dgm:pt>
    <dgm:pt modelId="{48BFB2E7-EA8E-4F5A-87B8-3FFB063EC960}" type="pres">
      <dgm:prSet presAssocID="{53416509-6B17-414E-AD34-9B62E92145B4}" presName="hierChild2" presStyleCnt="0"/>
      <dgm:spPr/>
    </dgm:pt>
    <dgm:pt modelId="{C3F70512-DE4D-4ED4-A72A-EBDCFE36DDAC}" type="pres">
      <dgm:prSet presAssocID="{12E88031-E02C-4939-8670-8CB87A35A35C}" presName="Name25" presStyleLbl="parChTrans1D2" presStyleIdx="0" presStyleCnt="2"/>
      <dgm:spPr/>
    </dgm:pt>
    <dgm:pt modelId="{12CCADA4-44CF-4013-9005-07901421BDE4}" type="pres">
      <dgm:prSet presAssocID="{12E88031-E02C-4939-8670-8CB87A35A35C}" presName="connTx" presStyleLbl="parChTrans1D2" presStyleIdx="0" presStyleCnt="2"/>
      <dgm:spPr/>
    </dgm:pt>
    <dgm:pt modelId="{AB2B950D-6239-4A1F-A057-9E5E490FCA81}" type="pres">
      <dgm:prSet presAssocID="{A5E9F581-5B78-46C2-B992-D4CF858E85E3}" presName="Name30" presStyleCnt="0"/>
      <dgm:spPr/>
    </dgm:pt>
    <dgm:pt modelId="{F6E9A9A2-1DBF-438A-80FE-B1EA21CA74EF}" type="pres">
      <dgm:prSet presAssocID="{A5E9F581-5B78-46C2-B992-D4CF858E85E3}" presName="level2Shape" presStyleLbl="node2" presStyleIdx="0" presStyleCnt="2" custScaleX="237774"/>
      <dgm:spPr/>
    </dgm:pt>
    <dgm:pt modelId="{494580FC-1483-4C89-A3CF-016605C3A975}" type="pres">
      <dgm:prSet presAssocID="{A5E9F581-5B78-46C2-B992-D4CF858E85E3}" presName="hierChild3" presStyleCnt="0"/>
      <dgm:spPr/>
    </dgm:pt>
    <dgm:pt modelId="{DAB7EECE-3CFE-49AF-84CC-1C7F241841CB}" type="pres">
      <dgm:prSet presAssocID="{EA8A5FF4-ED63-4FE6-81EE-CD1AC90D90B0}" presName="Name25" presStyleLbl="parChTrans1D2" presStyleIdx="1" presStyleCnt="2"/>
      <dgm:spPr/>
    </dgm:pt>
    <dgm:pt modelId="{EFB15213-6FFB-4FEE-B465-105FDFE7E334}" type="pres">
      <dgm:prSet presAssocID="{EA8A5FF4-ED63-4FE6-81EE-CD1AC90D90B0}" presName="connTx" presStyleLbl="parChTrans1D2" presStyleIdx="1" presStyleCnt="2"/>
      <dgm:spPr/>
    </dgm:pt>
    <dgm:pt modelId="{DE2E5C56-4D1B-469C-8A48-5148F1FC0648}" type="pres">
      <dgm:prSet presAssocID="{6EF6C6BA-B98A-4914-8CF8-E2C3548DDF7B}" presName="Name30" presStyleCnt="0"/>
      <dgm:spPr/>
    </dgm:pt>
    <dgm:pt modelId="{D326AD7E-5118-42BB-A303-B8E0C8AD008D}" type="pres">
      <dgm:prSet presAssocID="{6EF6C6BA-B98A-4914-8CF8-E2C3548DDF7B}" presName="level2Shape" presStyleLbl="node2" presStyleIdx="1" presStyleCnt="2" custScaleX="240320"/>
      <dgm:spPr/>
    </dgm:pt>
    <dgm:pt modelId="{4CCEBA5F-AF88-42C5-A5C4-1C70CEA105D8}" type="pres">
      <dgm:prSet presAssocID="{6EF6C6BA-B98A-4914-8CF8-E2C3548DDF7B}" presName="hierChild3" presStyleCnt="0"/>
      <dgm:spPr/>
    </dgm:pt>
    <dgm:pt modelId="{164D4D85-74E8-4EA3-9D1E-9202433AD1F5}" type="pres">
      <dgm:prSet presAssocID="{F4C73E71-D3E7-42E1-9FDB-848D5FBA635F}" presName="bgShapesFlow" presStyleCnt="0"/>
      <dgm:spPr/>
    </dgm:pt>
  </dgm:ptLst>
  <dgm:cxnLst>
    <dgm:cxn modelId="{06163526-6F3A-469E-A987-9EA61EF0C4FD}" type="presOf" srcId="{F4C73E71-D3E7-42E1-9FDB-848D5FBA635F}" destId="{90025716-6F54-4DC2-823C-4C4D083E8937}" srcOrd="0" destOrd="0" presId="urn:microsoft.com/office/officeart/2005/8/layout/hierarchy5"/>
    <dgm:cxn modelId="{539B7045-21E1-4980-A2A5-E25B3E76C5BE}" srcId="{53416509-6B17-414E-AD34-9B62E92145B4}" destId="{6EF6C6BA-B98A-4914-8CF8-E2C3548DDF7B}" srcOrd="1" destOrd="0" parTransId="{EA8A5FF4-ED63-4FE6-81EE-CD1AC90D90B0}" sibTransId="{4A7E1376-A8D8-43E2-8761-F0E307A5139B}"/>
    <dgm:cxn modelId="{675C406E-32E6-48A1-AA9B-53CDEDCAB0DB}" srcId="{F4C73E71-D3E7-42E1-9FDB-848D5FBA635F}" destId="{53416509-6B17-414E-AD34-9B62E92145B4}" srcOrd="0" destOrd="0" parTransId="{DCEFD203-0EC2-4FE9-B4A0-9A6C91D9FC9E}" sibTransId="{7D8F7989-4AE7-4EA5-B738-49908E84232F}"/>
    <dgm:cxn modelId="{87366C6E-296C-4278-913A-8777977211EE}" type="presOf" srcId="{A5E9F581-5B78-46C2-B992-D4CF858E85E3}" destId="{F6E9A9A2-1DBF-438A-80FE-B1EA21CA74EF}" srcOrd="0" destOrd="0" presId="urn:microsoft.com/office/officeart/2005/8/layout/hierarchy5"/>
    <dgm:cxn modelId="{10433AAF-E46D-48DA-A2F5-DDBB890AD096}" type="presOf" srcId="{12E88031-E02C-4939-8670-8CB87A35A35C}" destId="{12CCADA4-44CF-4013-9005-07901421BDE4}" srcOrd="1" destOrd="0" presId="urn:microsoft.com/office/officeart/2005/8/layout/hierarchy5"/>
    <dgm:cxn modelId="{B5EB57C3-2213-4254-BF73-D3A7CBB61D0D}" type="presOf" srcId="{12E88031-E02C-4939-8670-8CB87A35A35C}" destId="{C3F70512-DE4D-4ED4-A72A-EBDCFE36DDAC}" srcOrd="0" destOrd="0" presId="urn:microsoft.com/office/officeart/2005/8/layout/hierarchy5"/>
    <dgm:cxn modelId="{46779FCA-047B-4DDF-AA09-DABD938C1AC1}" type="presOf" srcId="{EA8A5FF4-ED63-4FE6-81EE-CD1AC90D90B0}" destId="{EFB15213-6FFB-4FEE-B465-105FDFE7E334}" srcOrd="1" destOrd="0" presId="urn:microsoft.com/office/officeart/2005/8/layout/hierarchy5"/>
    <dgm:cxn modelId="{B16E04E0-F89D-4032-B7E1-C1C0E7228E73}" srcId="{53416509-6B17-414E-AD34-9B62E92145B4}" destId="{A5E9F581-5B78-46C2-B992-D4CF858E85E3}" srcOrd="0" destOrd="0" parTransId="{12E88031-E02C-4939-8670-8CB87A35A35C}" sibTransId="{CD099995-428F-4FE8-8624-8181D24C7F59}"/>
    <dgm:cxn modelId="{0DAB59E4-C275-40DC-ABD8-1285FD80A55A}" type="presOf" srcId="{6EF6C6BA-B98A-4914-8CF8-E2C3548DDF7B}" destId="{D326AD7E-5118-42BB-A303-B8E0C8AD008D}" srcOrd="0" destOrd="0" presId="urn:microsoft.com/office/officeart/2005/8/layout/hierarchy5"/>
    <dgm:cxn modelId="{CC6BE2E7-74E5-4583-8AA5-2719D38882AC}" type="presOf" srcId="{53416509-6B17-414E-AD34-9B62E92145B4}" destId="{A853AD7A-918E-4F21-A9C2-7ADBF21662B7}" srcOrd="0" destOrd="0" presId="urn:microsoft.com/office/officeart/2005/8/layout/hierarchy5"/>
    <dgm:cxn modelId="{E06530E9-F1C4-4131-92A0-F0D5E61CAE5A}" type="presOf" srcId="{EA8A5FF4-ED63-4FE6-81EE-CD1AC90D90B0}" destId="{DAB7EECE-3CFE-49AF-84CC-1C7F241841CB}" srcOrd="0" destOrd="0" presId="urn:microsoft.com/office/officeart/2005/8/layout/hierarchy5"/>
    <dgm:cxn modelId="{F37943CF-516D-4B56-87C7-38D349DA336D}" type="presParOf" srcId="{90025716-6F54-4DC2-823C-4C4D083E8937}" destId="{65A966F8-B56B-4808-B010-2959BE838869}" srcOrd="0" destOrd="0" presId="urn:microsoft.com/office/officeart/2005/8/layout/hierarchy5"/>
    <dgm:cxn modelId="{BCBEE132-EF2D-490F-BCDE-8083B3509B8F}" type="presParOf" srcId="{65A966F8-B56B-4808-B010-2959BE838869}" destId="{3EBBAE1F-6747-441C-B606-6B6692E02C3D}" srcOrd="0" destOrd="0" presId="urn:microsoft.com/office/officeart/2005/8/layout/hierarchy5"/>
    <dgm:cxn modelId="{568C1C94-416F-46F0-8815-CC2BB1BF9F13}" type="presParOf" srcId="{3EBBAE1F-6747-441C-B606-6B6692E02C3D}" destId="{6C7C9A4E-24C5-4CEC-9E69-F0CECF0710AF}" srcOrd="0" destOrd="0" presId="urn:microsoft.com/office/officeart/2005/8/layout/hierarchy5"/>
    <dgm:cxn modelId="{91257972-D98A-4235-87D8-7A86F6E56399}" type="presParOf" srcId="{6C7C9A4E-24C5-4CEC-9E69-F0CECF0710AF}" destId="{A853AD7A-918E-4F21-A9C2-7ADBF21662B7}" srcOrd="0" destOrd="0" presId="urn:microsoft.com/office/officeart/2005/8/layout/hierarchy5"/>
    <dgm:cxn modelId="{19B12639-41DD-4D40-9497-099ACDBAFF32}" type="presParOf" srcId="{6C7C9A4E-24C5-4CEC-9E69-F0CECF0710AF}" destId="{48BFB2E7-EA8E-4F5A-87B8-3FFB063EC960}" srcOrd="1" destOrd="0" presId="urn:microsoft.com/office/officeart/2005/8/layout/hierarchy5"/>
    <dgm:cxn modelId="{27E63541-33AE-4A0B-9C10-019BABD628B8}" type="presParOf" srcId="{48BFB2E7-EA8E-4F5A-87B8-3FFB063EC960}" destId="{C3F70512-DE4D-4ED4-A72A-EBDCFE36DDAC}" srcOrd="0" destOrd="0" presId="urn:microsoft.com/office/officeart/2005/8/layout/hierarchy5"/>
    <dgm:cxn modelId="{D451B3A8-C0A2-4F93-8942-0C2493518C4B}" type="presParOf" srcId="{C3F70512-DE4D-4ED4-A72A-EBDCFE36DDAC}" destId="{12CCADA4-44CF-4013-9005-07901421BDE4}" srcOrd="0" destOrd="0" presId="urn:microsoft.com/office/officeart/2005/8/layout/hierarchy5"/>
    <dgm:cxn modelId="{4C4F3A96-9184-4AAB-833A-F25BF262952A}" type="presParOf" srcId="{48BFB2E7-EA8E-4F5A-87B8-3FFB063EC960}" destId="{AB2B950D-6239-4A1F-A057-9E5E490FCA81}" srcOrd="1" destOrd="0" presId="urn:microsoft.com/office/officeart/2005/8/layout/hierarchy5"/>
    <dgm:cxn modelId="{8700ED27-5A83-431F-B385-2805DE473826}" type="presParOf" srcId="{AB2B950D-6239-4A1F-A057-9E5E490FCA81}" destId="{F6E9A9A2-1DBF-438A-80FE-B1EA21CA74EF}" srcOrd="0" destOrd="0" presId="urn:microsoft.com/office/officeart/2005/8/layout/hierarchy5"/>
    <dgm:cxn modelId="{534E989A-A696-46F4-9B0E-949D80A3EFD9}" type="presParOf" srcId="{AB2B950D-6239-4A1F-A057-9E5E490FCA81}" destId="{494580FC-1483-4C89-A3CF-016605C3A975}" srcOrd="1" destOrd="0" presId="urn:microsoft.com/office/officeart/2005/8/layout/hierarchy5"/>
    <dgm:cxn modelId="{96729613-2353-47F5-87F4-8CF535DB8BC0}" type="presParOf" srcId="{48BFB2E7-EA8E-4F5A-87B8-3FFB063EC960}" destId="{DAB7EECE-3CFE-49AF-84CC-1C7F241841CB}" srcOrd="2" destOrd="0" presId="urn:microsoft.com/office/officeart/2005/8/layout/hierarchy5"/>
    <dgm:cxn modelId="{2472640F-32BC-4014-9BB0-A64952A4D1C1}" type="presParOf" srcId="{DAB7EECE-3CFE-49AF-84CC-1C7F241841CB}" destId="{EFB15213-6FFB-4FEE-B465-105FDFE7E334}" srcOrd="0" destOrd="0" presId="urn:microsoft.com/office/officeart/2005/8/layout/hierarchy5"/>
    <dgm:cxn modelId="{4D4E2BF2-530D-4532-A9E5-3386A6CF5251}" type="presParOf" srcId="{48BFB2E7-EA8E-4F5A-87B8-3FFB063EC960}" destId="{DE2E5C56-4D1B-469C-8A48-5148F1FC0648}" srcOrd="3" destOrd="0" presId="urn:microsoft.com/office/officeart/2005/8/layout/hierarchy5"/>
    <dgm:cxn modelId="{BFC31CD4-0D78-4572-B791-DCCF006B1D89}" type="presParOf" srcId="{DE2E5C56-4D1B-469C-8A48-5148F1FC0648}" destId="{D326AD7E-5118-42BB-A303-B8E0C8AD008D}" srcOrd="0" destOrd="0" presId="urn:microsoft.com/office/officeart/2005/8/layout/hierarchy5"/>
    <dgm:cxn modelId="{6D9A342B-52DA-4158-BE2F-ABFCA6196BF6}" type="presParOf" srcId="{DE2E5C56-4D1B-469C-8A48-5148F1FC0648}" destId="{4CCEBA5F-AF88-42C5-A5C4-1C70CEA105D8}" srcOrd="1" destOrd="0" presId="urn:microsoft.com/office/officeart/2005/8/layout/hierarchy5"/>
    <dgm:cxn modelId="{89C984F9-D4D5-4123-AAE0-5AF6C5B0DF48}" type="presParOf" srcId="{90025716-6F54-4DC2-823C-4C4D083E8937}" destId="{164D4D85-74E8-4EA3-9D1E-9202433AD1F5}" srcOrd="1" destOrd="0" presId="urn:microsoft.com/office/officeart/2005/8/layout/hierarchy5"/>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14E4438C-15EA-4988-8F40-672B05724883}" type="doc">
      <dgm:prSet loTypeId="urn:microsoft.com/office/officeart/2005/8/layout/list1" loCatId="list" qsTypeId="urn:microsoft.com/office/officeart/2005/8/quickstyle/simple3" qsCatId="simple" csTypeId="urn:microsoft.com/office/officeart/2005/8/colors/colorful2" csCatId="colorful" phldr="1"/>
      <dgm:spPr/>
      <dgm:t>
        <a:bodyPr/>
        <a:lstStyle/>
        <a:p>
          <a:endParaRPr lang="es-ES"/>
        </a:p>
      </dgm:t>
    </dgm:pt>
    <dgm:pt modelId="{0FF9F5BE-226F-4C14-92C0-5B629FFD4A89}">
      <dgm:prSet phldrT="[Texto]" custT="1"/>
      <dgm:spPr/>
      <dgm:t>
        <a:bodyPr/>
        <a:lstStyle/>
        <a:p>
          <a:r>
            <a:rPr lang="es-ES" sz="1400" b="1" dirty="0"/>
            <a:t>1</a:t>
          </a:r>
          <a:r>
            <a:rPr lang="es-ES" sz="1400" b="0" dirty="0"/>
            <a:t>. Elegir la forma jurídica</a:t>
          </a:r>
        </a:p>
      </dgm:t>
    </dgm:pt>
    <dgm:pt modelId="{63A394EF-6890-4C00-8825-DAE3ECF0BE94}" type="parTrans" cxnId="{1269C539-B967-43F1-BFC5-335A6FFED4D4}">
      <dgm:prSet/>
      <dgm:spPr/>
      <dgm:t>
        <a:bodyPr/>
        <a:lstStyle/>
        <a:p>
          <a:endParaRPr lang="es-ES" sz="1400" b="0"/>
        </a:p>
      </dgm:t>
    </dgm:pt>
    <dgm:pt modelId="{B17B463D-4419-4D5F-BE98-754E19D061B8}" type="sibTrans" cxnId="{1269C539-B967-43F1-BFC5-335A6FFED4D4}">
      <dgm:prSet/>
      <dgm:spPr/>
      <dgm:t>
        <a:bodyPr/>
        <a:lstStyle/>
        <a:p>
          <a:endParaRPr lang="es-ES" sz="1400" b="0"/>
        </a:p>
      </dgm:t>
    </dgm:pt>
    <dgm:pt modelId="{6FE3F4AA-8ACD-4FEB-B2DC-CABA745D7533}">
      <dgm:prSet phldrT="[Texto]" custT="1"/>
      <dgm:spPr/>
      <dgm:t>
        <a:bodyPr/>
        <a:lstStyle/>
        <a:p>
          <a:r>
            <a:rPr lang="en-US" sz="1400" b="1" dirty="0"/>
            <a:t>2</a:t>
          </a:r>
          <a:r>
            <a:rPr lang="en-US" sz="1400" b="0" dirty="0"/>
            <a:t>. Certificación negativa</a:t>
          </a:r>
          <a:endParaRPr lang="es-ES" sz="1400" b="0" dirty="0"/>
        </a:p>
      </dgm:t>
    </dgm:pt>
    <dgm:pt modelId="{8679D25D-6B45-4583-9A60-BD6F8CA4B971}" type="parTrans" cxnId="{5C6AB253-138B-4CCE-B7F3-95AED828AB33}">
      <dgm:prSet/>
      <dgm:spPr/>
      <dgm:t>
        <a:bodyPr/>
        <a:lstStyle/>
        <a:p>
          <a:endParaRPr lang="es-ES" sz="1400" b="0"/>
        </a:p>
      </dgm:t>
    </dgm:pt>
    <dgm:pt modelId="{F4FBB94F-D56B-45EE-8065-933DC6E4AAC2}" type="sibTrans" cxnId="{5C6AB253-138B-4CCE-B7F3-95AED828AB33}">
      <dgm:prSet/>
      <dgm:spPr/>
      <dgm:t>
        <a:bodyPr/>
        <a:lstStyle/>
        <a:p>
          <a:endParaRPr lang="es-ES" sz="1400" b="0"/>
        </a:p>
      </dgm:t>
    </dgm:pt>
    <dgm:pt modelId="{FDC24AE8-2B27-4212-A958-4612EAEDC3E1}">
      <dgm:prSet phldrT="[Texto]" custT="1"/>
      <dgm:spPr/>
      <dgm:t>
        <a:bodyPr/>
        <a:lstStyle/>
        <a:p>
          <a:r>
            <a:rPr lang="en-US" sz="1400" b="1" dirty="0"/>
            <a:t>3</a:t>
          </a:r>
          <a:r>
            <a:rPr lang="en-US" sz="1400" b="0" dirty="0"/>
            <a:t>. Capital social</a:t>
          </a:r>
          <a:endParaRPr lang="es-ES" sz="1400" b="0" dirty="0"/>
        </a:p>
      </dgm:t>
    </dgm:pt>
    <dgm:pt modelId="{498E51DD-86F9-488C-9144-6659F647C3D9}" type="parTrans" cxnId="{B8378FAE-1EE5-4A23-94F0-2D57548A58DC}">
      <dgm:prSet/>
      <dgm:spPr/>
      <dgm:t>
        <a:bodyPr/>
        <a:lstStyle/>
        <a:p>
          <a:endParaRPr lang="es-ES" sz="1400" b="0"/>
        </a:p>
      </dgm:t>
    </dgm:pt>
    <dgm:pt modelId="{D6C9238D-FCB0-4FF4-ADB4-483A9E50E0CD}" type="sibTrans" cxnId="{B8378FAE-1EE5-4A23-94F0-2D57548A58DC}">
      <dgm:prSet/>
      <dgm:spPr/>
      <dgm:t>
        <a:bodyPr/>
        <a:lstStyle/>
        <a:p>
          <a:endParaRPr lang="es-ES" sz="1400" b="0"/>
        </a:p>
      </dgm:t>
    </dgm:pt>
    <dgm:pt modelId="{3A8E462D-83D9-4659-9AE9-39306CB414E9}">
      <dgm:prSet phldrT="[Texto]" custT="1"/>
      <dgm:spPr/>
      <dgm:t>
        <a:bodyPr/>
        <a:lstStyle/>
        <a:p>
          <a:r>
            <a:rPr lang="en-US" sz="1400" b="1" dirty="0"/>
            <a:t>4. </a:t>
          </a:r>
          <a:r>
            <a:rPr lang="en-US" sz="1400" b="0" dirty="0"/>
            <a:t>Solicitar el NIF</a:t>
          </a:r>
          <a:endParaRPr lang="es-ES" sz="1400" b="0" dirty="0"/>
        </a:p>
      </dgm:t>
    </dgm:pt>
    <dgm:pt modelId="{AA2814F6-DDA7-4329-AD80-0E639E539FE0}" type="parTrans" cxnId="{950C8186-302C-42D6-AEB4-7D0CBD279B7B}">
      <dgm:prSet/>
      <dgm:spPr/>
      <dgm:t>
        <a:bodyPr/>
        <a:lstStyle/>
        <a:p>
          <a:endParaRPr lang="es-ES" sz="1400" b="0"/>
        </a:p>
      </dgm:t>
    </dgm:pt>
    <dgm:pt modelId="{592E4E45-CB93-4A3F-9AFA-0BA7977A2834}" type="sibTrans" cxnId="{950C8186-302C-42D6-AEB4-7D0CBD279B7B}">
      <dgm:prSet/>
      <dgm:spPr/>
      <dgm:t>
        <a:bodyPr/>
        <a:lstStyle/>
        <a:p>
          <a:endParaRPr lang="es-ES" sz="1400" b="0"/>
        </a:p>
      </dgm:t>
    </dgm:pt>
    <dgm:pt modelId="{45AE5687-0AB6-4E47-8D90-17568C4993F5}">
      <dgm:prSet phldrT="[Texto]" custT="1"/>
      <dgm:spPr/>
      <dgm:t>
        <a:bodyPr/>
        <a:lstStyle/>
        <a:p>
          <a:r>
            <a:rPr lang="es-ES" sz="1400" b="1" dirty="0"/>
            <a:t>5. </a:t>
          </a:r>
          <a:r>
            <a:rPr lang="es-ES" sz="1400" b="0" dirty="0"/>
            <a:t>Creación de la sociedad</a:t>
          </a:r>
        </a:p>
      </dgm:t>
    </dgm:pt>
    <dgm:pt modelId="{ADE0BC20-EE57-4280-96ED-5F3C504811F9}" type="parTrans" cxnId="{74EA30B5-8F37-401D-B25A-8B7485D668D3}">
      <dgm:prSet/>
      <dgm:spPr/>
      <dgm:t>
        <a:bodyPr/>
        <a:lstStyle/>
        <a:p>
          <a:endParaRPr lang="es-ES" sz="1400" b="0"/>
        </a:p>
      </dgm:t>
    </dgm:pt>
    <dgm:pt modelId="{868621E8-9905-42D4-8E02-A64E295BF3E4}" type="sibTrans" cxnId="{74EA30B5-8F37-401D-B25A-8B7485D668D3}">
      <dgm:prSet/>
      <dgm:spPr/>
      <dgm:t>
        <a:bodyPr/>
        <a:lstStyle/>
        <a:p>
          <a:endParaRPr lang="es-ES" sz="1400" b="0"/>
        </a:p>
      </dgm:t>
    </dgm:pt>
    <dgm:pt modelId="{2E8A374A-085A-4541-BA68-479ADCCE4183}" type="pres">
      <dgm:prSet presAssocID="{14E4438C-15EA-4988-8F40-672B05724883}" presName="linear" presStyleCnt="0">
        <dgm:presLayoutVars>
          <dgm:dir/>
          <dgm:animLvl val="lvl"/>
          <dgm:resizeHandles val="exact"/>
        </dgm:presLayoutVars>
      </dgm:prSet>
      <dgm:spPr/>
    </dgm:pt>
    <dgm:pt modelId="{FBA68033-4065-4799-9CD4-68EC4208DEE5}" type="pres">
      <dgm:prSet presAssocID="{0FF9F5BE-226F-4C14-92C0-5B629FFD4A89}" presName="parentLin" presStyleCnt="0"/>
      <dgm:spPr/>
    </dgm:pt>
    <dgm:pt modelId="{1CC4864B-B868-49EC-8D5F-BF5DDFBC3491}" type="pres">
      <dgm:prSet presAssocID="{0FF9F5BE-226F-4C14-92C0-5B629FFD4A89}" presName="parentLeftMargin" presStyleLbl="node1" presStyleIdx="0" presStyleCnt="5"/>
      <dgm:spPr/>
    </dgm:pt>
    <dgm:pt modelId="{CD2A09DD-00BF-4A2F-A0C8-7C7AE496D073}" type="pres">
      <dgm:prSet presAssocID="{0FF9F5BE-226F-4C14-92C0-5B629FFD4A89}" presName="parentText" presStyleLbl="node1" presStyleIdx="0" presStyleCnt="5">
        <dgm:presLayoutVars>
          <dgm:chMax val="0"/>
          <dgm:bulletEnabled val="1"/>
        </dgm:presLayoutVars>
      </dgm:prSet>
      <dgm:spPr/>
    </dgm:pt>
    <dgm:pt modelId="{190E1DFE-1D8B-4925-B91B-C392C36EC820}" type="pres">
      <dgm:prSet presAssocID="{0FF9F5BE-226F-4C14-92C0-5B629FFD4A89}" presName="negativeSpace" presStyleCnt="0"/>
      <dgm:spPr/>
    </dgm:pt>
    <dgm:pt modelId="{53EC2357-23F1-45DD-BAFE-90A789357BCA}" type="pres">
      <dgm:prSet presAssocID="{0FF9F5BE-226F-4C14-92C0-5B629FFD4A89}" presName="childText" presStyleLbl="conFgAcc1" presStyleIdx="0" presStyleCnt="5">
        <dgm:presLayoutVars>
          <dgm:bulletEnabled val="1"/>
        </dgm:presLayoutVars>
      </dgm:prSet>
      <dgm:spPr/>
    </dgm:pt>
    <dgm:pt modelId="{8E08AC76-424B-4ECC-9A76-5AA3DDD01107}" type="pres">
      <dgm:prSet presAssocID="{B17B463D-4419-4D5F-BE98-754E19D061B8}" presName="spaceBetweenRectangles" presStyleCnt="0"/>
      <dgm:spPr/>
    </dgm:pt>
    <dgm:pt modelId="{0CEF8066-1059-4589-867D-5BEA4338F921}" type="pres">
      <dgm:prSet presAssocID="{6FE3F4AA-8ACD-4FEB-B2DC-CABA745D7533}" presName="parentLin" presStyleCnt="0"/>
      <dgm:spPr/>
    </dgm:pt>
    <dgm:pt modelId="{B85682C0-D76E-4F78-BBC6-90984694ED2F}" type="pres">
      <dgm:prSet presAssocID="{6FE3F4AA-8ACD-4FEB-B2DC-CABA745D7533}" presName="parentLeftMargin" presStyleLbl="node1" presStyleIdx="0" presStyleCnt="5"/>
      <dgm:spPr/>
    </dgm:pt>
    <dgm:pt modelId="{B0ABCC7E-0C71-48CE-9534-CBE9DB71CA7F}" type="pres">
      <dgm:prSet presAssocID="{6FE3F4AA-8ACD-4FEB-B2DC-CABA745D7533}" presName="parentText" presStyleLbl="node1" presStyleIdx="1" presStyleCnt="5">
        <dgm:presLayoutVars>
          <dgm:chMax val="0"/>
          <dgm:bulletEnabled val="1"/>
        </dgm:presLayoutVars>
      </dgm:prSet>
      <dgm:spPr/>
    </dgm:pt>
    <dgm:pt modelId="{EF82D2BE-1C82-4D08-8D7E-A382BF48D2BA}" type="pres">
      <dgm:prSet presAssocID="{6FE3F4AA-8ACD-4FEB-B2DC-CABA745D7533}" presName="negativeSpace" presStyleCnt="0"/>
      <dgm:spPr/>
    </dgm:pt>
    <dgm:pt modelId="{FDFB3638-075A-46A2-9F73-57DCD00366E0}" type="pres">
      <dgm:prSet presAssocID="{6FE3F4AA-8ACD-4FEB-B2DC-CABA745D7533}" presName="childText" presStyleLbl="conFgAcc1" presStyleIdx="1" presStyleCnt="5">
        <dgm:presLayoutVars>
          <dgm:bulletEnabled val="1"/>
        </dgm:presLayoutVars>
      </dgm:prSet>
      <dgm:spPr/>
    </dgm:pt>
    <dgm:pt modelId="{49299CB4-F9F6-47C4-A0D7-B42DE51D5726}" type="pres">
      <dgm:prSet presAssocID="{F4FBB94F-D56B-45EE-8065-933DC6E4AAC2}" presName="spaceBetweenRectangles" presStyleCnt="0"/>
      <dgm:spPr/>
    </dgm:pt>
    <dgm:pt modelId="{17B6C86C-526E-42E9-B2E4-3A64AF828767}" type="pres">
      <dgm:prSet presAssocID="{FDC24AE8-2B27-4212-A958-4612EAEDC3E1}" presName="parentLin" presStyleCnt="0"/>
      <dgm:spPr/>
    </dgm:pt>
    <dgm:pt modelId="{7ABD0CF1-1C6B-470F-BAC2-D5C360705BB0}" type="pres">
      <dgm:prSet presAssocID="{FDC24AE8-2B27-4212-A958-4612EAEDC3E1}" presName="parentLeftMargin" presStyleLbl="node1" presStyleIdx="1" presStyleCnt="5"/>
      <dgm:spPr/>
    </dgm:pt>
    <dgm:pt modelId="{4ABE0831-1263-435B-A4A4-724EA3EC6D55}" type="pres">
      <dgm:prSet presAssocID="{FDC24AE8-2B27-4212-A958-4612EAEDC3E1}" presName="parentText" presStyleLbl="node1" presStyleIdx="2" presStyleCnt="5">
        <dgm:presLayoutVars>
          <dgm:chMax val="0"/>
          <dgm:bulletEnabled val="1"/>
        </dgm:presLayoutVars>
      </dgm:prSet>
      <dgm:spPr/>
    </dgm:pt>
    <dgm:pt modelId="{D024DD37-19EB-44E6-87BC-FB361087BE45}" type="pres">
      <dgm:prSet presAssocID="{FDC24AE8-2B27-4212-A958-4612EAEDC3E1}" presName="negativeSpace" presStyleCnt="0"/>
      <dgm:spPr/>
    </dgm:pt>
    <dgm:pt modelId="{249D8623-9DD7-4A8C-ADB2-6DF53A74BD72}" type="pres">
      <dgm:prSet presAssocID="{FDC24AE8-2B27-4212-A958-4612EAEDC3E1}" presName="childText" presStyleLbl="conFgAcc1" presStyleIdx="2" presStyleCnt="5">
        <dgm:presLayoutVars>
          <dgm:bulletEnabled val="1"/>
        </dgm:presLayoutVars>
      </dgm:prSet>
      <dgm:spPr/>
    </dgm:pt>
    <dgm:pt modelId="{8598720C-023E-4917-B97D-AC87F2CB2C00}" type="pres">
      <dgm:prSet presAssocID="{D6C9238D-FCB0-4FF4-ADB4-483A9E50E0CD}" presName="spaceBetweenRectangles" presStyleCnt="0"/>
      <dgm:spPr/>
    </dgm:pt>
    <dgm:pt modelId="{E2B179F1-7129-4B3F-B9F2-0887E9F4D7C6}" type="pres">
      <dgm:prSet presAssocID="{3A8E462D-83D9-4659-9AE9-39306CB414E9}" presName="parentLin" presStyleCnt="0"/>
      <dgm:spPr/>
    </dgm:pt>
    <dgm:pt modelId="{9CB41943-2D58-4121-B4B7-FB1FA722596E}" type="pres">
      <dgm:prSet presAssocID="{3A8E462D-83D9-4659-9AE9-39306CB414E9}" presName="parentLeftMargin" presStyleLbl="node1" presStyleIdx="2" presStyleCnt="5"/>
      <dgm:spPr/>
    </dgm:pt>
    <dgm:pt modelId="{A5F84F5E-355C-4969-9ADF-3A48A33144DA}" type="pres">
      <dgm:prSet presAssocID="{3A8E462D-83D9-4659-9AE9-39306CB414E9}" presName="parentText" presStyleLbl="node1" presStyleIdx="3" presStyleCnt="5">
        <dgm:presLayoutVars>
          <dgm:chMax val="0"/>
          <dgm:bulletEnabled val="1"/>
        </dgm:presLayoutVars>
      </dgm:prSet>
      <dgm:spPr/>
    </dgm:pt>
    <dgm:pt modelId="{68DE0FDF-4C89-4883-BD40-A9F0A0385508}" type="pres">
      <dgm:prSet presAssocID="{3A8E462D-83D9-4659-9AE9-39306CB414E9}" presName="negativeSpace" presStyleCnt="0"/>
      <dgm:spPr/>
    </dgm:pt>
    <dgm:pt modelId="{15DB7315-C4C4-4098-9455-F07BAE8D473A}" type="pres">
      <dgm:prSet presAssocID="{3A8E462D-83D9-4659-9AE9-39306CB414E9}" presName="childText" presStyleLbl="conFgAcc1" presStyleIdx="3" presStyleCnt="5">
        <dgm:presLayoutVars>
          <dgm:bulletEnabled val="1"/>
        </dgm:presLayoutVars>
      </dgm:prSet>
      <dgm:spPr/>
    </dgm:pt>
    <dgm:pt modelId="{153F1E26-3B3C-473C-A5CA-6A921FF272C7}" type="pres">
      <dgm:prSet presAssocID="{592E4E45-CB93-4A3F-9AFA-0BA7977A2834}" presName="spaceBetweenRectangles" presStyleCnt="0"/>
      <dgm:spPr/>
    </dgm:pt>
    <dgm:pt modelId="{C92F4952-E2AD-4EAC-B1E6-CD6BE47BF009}" type="pres">
      <dgm:prSet presAssocID="{45AE5687-0AB6-4E47-8D90-17568C4993F5}" presName="parentLin" presStyleCnt="0"/>
      <dgm:spPr/>
    </dgm:pt>
    <dgm:pt modelId="{1EA8A3BF-5D7A-4F03-81E5-7B82DE36A2B1}" type="pres">
      <dgm:prSet presAssocID="{45AE5687-0AB6-4E47-8D90-17568C4993F5}" presName="parentLeftMargin" presStyleLbl="node1" presStyleIdx="3" presStyleCnt="5"/>
      <dgm:spPr/>
    </dgm:pt>
    <dgm:pt modelId="{CF2E856A-28FA-410B-8A80-B4483344F177}" type="pres">
      <dgm:prSet presAssocID="{45AE5687-0AB6-4E47-8D90-17568C4993F5}" presName="parentText" presStyleLbl="node1" presStyleIdx="4" presStyleCnt="5">
        <dgm:presLayoutVars>
          <dgm:chMax val="0"/>
          <dgm:bulletEnabled val="1"/>
        </dgm:presLayoutVars>
      </dgm:prSet>
      <dgm:spPr/>
    </dgm:pt>
    <dgm:pt modelId="{1AD064D6-A9DB-4CA4-A299-4F1991098003}" type="pres">
      <dgm:prSet presAssocID="{45AE5687-0AB6-4E47-8D90-17568C4993F5}" presName="negativeSpace" presStyleCnt="0"/>
      <dgm:spPr/>
    </dgm:pt>
    <dgm:pt modelId="{38A50B18-C259-462F-9930-74178D55EF84}" type="pres">
      <dgm:prSet presAssocID="{45AE5687-0AB6-4E47-8D90-17568C4993F5}" presName="childText" presStyleLbl="conFgAcc1" presStyleIdx="4" presStyleCnt="5">
        <dgm:presLayoutVars>
          <dgm:bulletEnabled val="1"/>
        </dgm:presLayoutVars>
      </dgm:prSet>
      <dgm:spPr/>
    </dgm:pt>
  </dgm:ptLst>
  <dgm:cxnLst>
    <dgm:cxn modelId="{DAD8D722-5BB6-40A2-8ED1-33807622F08B}" type="presOf" srcId="{45AE5687-0AB6-4E47-8D90-17568C4993F5}" destId="{1EA8A3BF-5D7A-4F03-81E5-7B82DE36A2B1}" srcOrd="0" destOrd="0" presId="urn:microsoft.com/office/officeart/2005/8/layout/list1"/>
    <dgm:cxn modelId="{F0BC3828-0676-4726-BEBD-C3BF93EFD990}" type="presOf" srcId="{14E4438C-15EA-4988-8F40-672B05724883}" destId="{2E8A374A-085A-4541-BA68-479ADCCE4183}" srcOrd="0" destOrd="0" presId="urn:microsoft.com/office/officeart/2005/8/layout/list1"/>
    <dgm:cxn modelId="{1269C539-B967-43F1-BFC5-335A6FFED4D4}" srcId="{14E4438C-15EA-4988-8F40-672B05724883}" destId="{0FF9F5BE-226F-4C14-92C0-5B629FFD4A89}" srcOrd="0" destOrd="0" parTransId="{63A394EF-6890-4C00-8825-DAE3ECF0BE94}" sibTransId="{B17B463D-4419-4D5F-BE98-754E19D061B8}"/>
    <dgm:cxn modelId="{04292965-E3D6-4209-AA1E-673DD0C7E08A}" type="presOf" srcId="{3A8E462D-83D9-4659-9AE9-39306CB414E9}" destId="{9CB41943-2D58-4121-B4B7-FB1FA722596E}" srcOrd="0" destOrd="0" presId="urn:microsoft.com/office/officeart/2005/8/layout/list1"/>
    <dgm:cxn modelId="{FD6E0946-FD52-4840-B7CA-82F6C3670A40}" type="presOf" srcId="{6FE3F4AA-8ACD-4FEB-B2DC-CABA745D7533}" destId="{B0ABCC7E-0C71-48CE-9534-CBE9DB71CA7F}" srcOrd="1" destOrd="0" presId="urn:microsoft.com/office/officeart/2005/8/layout/list1"/>
    <dgm:cxn modelId="{CE44226F-5E98-4115-92C3-A60AB379C86D}" type="presOf" srcId="{0FF9F5BE-226F-4C14-92C0-5B629FFD4A89}" destId="{1CC4864B-B868-49EC-8D5F-BF5DDFBC3491}" srcOrd="0" destOrd="0" presId="urn:microsoft.com/office/officeart/2005/8/layout/list1"/>
    <dgm:cxn modelId="{3C8E3E53-EBE2-40AC-884E-9F33BC5603CF}" type="presOf" srcId="{0FF9F5BE-226F-4C14-92C0-5B629FFD4A89}" destId="{CD2A09DD-00BF-4A2F-A0C8-7C7AE496D073}" srcOrd="1" destOrd="0" presId="urn:microsoft.com/office/officeart/2005/8/layout/list1"/>
    <dgm:cxn modelId="{5C6AB253-138B-4CCE-B7F3-95AED828AB33}" srcId="{14E4438C-15EA-4988-8F40-672B05724883}" destId="{6FE3F4AA-8ACD-4FEB-B2DC-CABA745D7533}" srcOrd="1" destOrd="0" parTransId="{8679D25D-6B45-4583-9A60-BD6F8CA4B971}" sibTransId="{F4FBB94F-D56B-45EE-8065-933DC6E4AAC2}"/>
    <dgm:cxn modelId="{14DF2557-4678-4B8B-AD4F-6C67A38DD5BF}" type="presOf" srcId="{6FE3F4AA-8ACD-4FEB-B2DC-CABA745D7533}" destId="{B85682C0-D76E-4F78-BBC6-90984694ED2F}" srcOrd="0" destOrd="0" presId="urn:microsoft.com/office/officeart/2005/8/layout/list1"/>
    <dgm:cxn modelId="{09A4E677-A6FC-4866-8F0B-6B929AF93A4E}" type="presOf" srcId="{FDC24AE8-2B27-4212-A958-4612EAEDC3E1}" destId="{4ABE0831-1263-435B-A4A4-724EA3EC6D55}" srcOrd="1" destOrd="0" presId="urn:microsoft.com/office/officeart/2005/8/layout/list1"/>
    <dgm:cxn modelId="{950C8186-302C-42D6-AEB4-7D0CBD279B7B}" srcId="{14E4438C-15EA-4988-8F40-672B05724883}" destId="{3A8E462D-83D9-4659-9AE9-39306CB414E9}" srcOrd="3" destOrd="0" parTransId="{AA2814F6-DDA7-4329-AD80-0E639E539FE0}" sibTransId="{592E4E45-CB93-4A3F-9AFA-0BA7977A2834}"/>
    <dgm:cxn modelId="{B8378FAE-1EE5-4A23-94F0-2D57548A58DC}" srcId="{14E4438C-15EA-4988-8F40-672B05724883}" destId="{FDC24AE8-2B27-4212-A958-4612EAEDC3E1}" srcOrd="2" destOrd="0" parTransId="{498E51DD-86F9-488C-9144-6659F647C3D9}" sibTransId="{D6C9238D-FCB0-4FF4-ADB4-483A9E50E0CD}"/>
    <dgm:cxn modelId="{74EA30B5-8F37-401D-B25A-8B7485D668D3}" srcId="{14E4438C-15EA-4988-8F40-672B05724883}" destId="{45AE5687-0AB6-4E47-8D90-17568C4993F5}" srcOrd="4" destOrd="0" parTransId="{ADE0BC20-EE57-4280-96ED-5F3C504811F9}" sibTransId="{868621E8-9905-42D4-8E02-A64E295BF3E4}"/>
    <dgm:cxn modelId="{20ACBFBA-8334-48C3-8505-EE047320D4E7}" type="presOf" srcId="{45AE5687-0AB6-4E47-8D90-17568C4993F5}" destId="{CF2E856A-28FA-410B-8A80-B4483344F177}" srcOrd="1" destOrd="0" presId="urn:microsoft.com/office/officeart/2005/8/layout/list1"/>
    <dgm:cxn modelId="{BB303AF1-346A-450D-91F4-BBF92D0B9D52}" type="presOf" srcId="{3A8E462D-83D9-4659-9AE9-39306CB414E9}" destId="{A5F84F5E-355C-4969-9ADF-3A48A33144DA}" srcOrd="1" destOrd="0" presId="urn:microsoft.com/office/officeart/2005/8/layout/list1"/>
    <dgm:cxn modelId="{ECC079FC-A49E-4116-BF34-D65973D6196D}" type="presOf" srcId="{FDC24AE8-2B27-4212-A958-4612EAEDC3E1}" destId="{7ABD0CF1-1C6B-470F-BAC2-D5C360705BB0}" srcOrd="0" destOrd="0" presId="urn:microsoft.com/office/officeart/2005/8/layout/list1"/>
    <dgm:cxn modelId="{2FAEE09D-6AF1-4B13-85A1-1933C6CBC8D9}" type="presParOf" srcId="{2E8A374A-085A-4541-BA68-479ADCCE4183}" destId="{FBA68033-4065-4799-9CD4-68EC4208DEE5}" srcOrd="0" destOrd="0" presId="urn:microsoft.com/office/officeart/2005/8/layout/list1"/>
    <dgm:cxn modelId="{1C3D1C7A-2027-4C5B-919C-229FD235915D}" type="presParOf" srcId="{FBA68033-4065-4799-9CD4-68EC4208DEE5}" destId="{1CC4864B-B868-49EC-8D5F-BF5DDFBC3491}" srcOrd="0" destOrd="0" presId="urn:microsoft.com/office/officeart/2005/8/layout/list1"/>
    <dgm:cxn modelId="{70625A95-C023-4252-BFEE-A5C316B321B0}" type="presParOf" srcId="{FBA68033-4065-4799-9CD4-68EC4208DEE5}" destId="{CD2A09DD-00BF-4A2F-A0C8-7C7AE496D073}" srcOrd="1" destOrd="0" presId="urn:microsoft.com/office/officeart/2005/8/layout/list1"/>
    <dgm:cxn modelId="{EA5434D5-D18E-41A9-AE81-692C8F96AB45}" type="presParOf" srcId="{2E8A374A-085A-4541-BA68-479ADCCE4183}" destId="{190E1DFE-1D8B-4925-B91B-C392C36EC820}" srcOrd="1" destOrd="0" presId="urn:microsoft.com/office/officeart/2005/8/layout/list1"/>
    <dgm:cxn modelId="{61CA3DDF-7546-46AE-925C-F5010BD7A146}" type="presParOf" srcId="{2E8A374A-085A-4541-BA68-479ADCCE4183}" destId="{53EC2357-23F1-45DD-BAFE-90A789357BCA}" srcOrd="2" destOrd="0" presId="urn:microsoft.com/office/officeart/2005/8/layout/list1"/>
    <dgm:cxn modelId="{2A2B176E-5B22-4924-A32A-ED74D320BEF1}" type="presParOf" srcId="{2E8A374A-085A-4541-BA68-479ADCCE4183}" destId="{8E08AC76-424B-4ECC-9A76-5AA3DDD01107}" srcOrd="3" destOrd="0" presId="urn:microsoft.com/office/officeart/2005/8/layout/list1"/>
    <dgm:cxn modelId="{15404F32-8F3A-4FEE-802E-79B69F69DCCA}" type="presParOf" srcId="{2E8A374A-085A-4541-BA68-479ADCCE4183}" destId="{0CEF8066-1059-4589-867D-5BEA4338F921}" srcOrd="4" destOrd="0" presId="urn:microsoft.com/office/officeart/2005/8/layout/list1"/>
    <dgm:cxn modelId="{7F2A49A9-AC48-403C-A6C1-FF208670B138}" type="presParOf" srcId="{0CEF8066-1059-4589-867D-5BEA4338F921}" destId="{B85682C0-D76E-4F78-BBC6-90984694ED2F}" srcOrd="0" destOrd="0" presId="urn:microsoft.com/office/officeart/2005/8/layout/list1"/>
    <dgm:cxn modelId="{1A1A13BA-5E4A-41B9-91CE-3903C54D8669}" type="presParOf" srcId="{0CEF8066-1059-4589-867D-5BEA4338F921}" destId="{B0ABCC7E-0C71-48CE-9534-CBE9DB71CA7F}" srcOrd="1" destOrd="0" presId="urn:microsoft.com/office/officeart/2005/8/layout/list1"/>
    <dgm:cxn modelId="{688686AB-950B-48C6-84BA-3245B60E09DD}" type="presParOf" srcId="{2E8A374A-085A-4541-BA68-479ADCCE4183}" destId="{EF82D2BE-1C82-4D08-8D7E-A382BF48D2BA}" srcOrd="5" destOrd="0" presId="urn:microsoft.com/office/officeart/2005/8/layout/list1"/>
    <dgm:cxn modelId="{D52888D6-5D33-400A-91C4-5E3B725A67D8}" type="presParOf" srcId="{2E8A374A-085A-4541-BA68-479ADCCE4183}" destId="{FDFB3638-075A-46A2-9F73-57DCD00366E0}" srcOrd="6" destOrd="0" presId="urn:microsoft.com/office/officeart/2005/8/layout/list1"/>
    <dgm:cxn modelId="{44D8E60C-93D9-499B-AAAE-A0B39D668A02}" type="presParOf" srcId="{2E8A374A-085A-4541-BA68-479ADCCE4183}" destId="{49299CB4-F9F6-47C4-A0D7-B42DE51D5726}" srcOrd="7" destOrd="0" presId="urn:microsoft.com/office/officeart/2005/8/layout/list1"/>
    <dgm:cxn modelId="{4C024D48-D52C-4285-B7E6-D52285865BFC}" type="presParOf" srcId="{2E8A374A-085A-4541-BA68-479ADCCE4183}" destId="{17B6C86C-526E-42E9-B2E4-3A64AF828767}" srcOrd="8" destOrd="0" presId="urn:microsoft.com/office/officeart/2005/8/layout/list1"/>
    <dgm:cxn modelId="{C704A5F8-65D7-49E3-A1DB-2B00D9A9260F}" type="presParOf" srcId="{17B6C86C-526E-42E9-B2E4-3A64AF828767}" destId="{7ABD0CF1-1C6B-470F-BAC2-D5C360705BB0}" srcOrd="0" destOrd="0" presId="urn:microsoft.com/office/officeart/2005/8/layout/list1"/>
    <dgm:cxn modelId="{E527E905-E85B-4646-8D40-18A7C93DD78A}" type="presParOf" srcId="{17B6C86C-526E-42E9-B2E4-3A64AF828767}" destId="{4ABE0831-1263-435B-A4A4-724EA3EC6D55}" srcOrd="1" destOrd="0" presId="urn:microsoft.com/office/officeart/2005/8/layout/list1"/>
    <dgm:cxn modelId="{69C308F4-D3B0-4238-A3A2-4F65AC52A717}" type="presParOf" srcId="{2E8A374A-085A-4541-BA68-479ADCCE4183}" destId="{D024DD37-19EB-44E6-87BC-FB361087BE45}" srcOrd="9" destOrd="0" presId="urn:microsoft.com/office/officeart/2005/8/layout/list1"/>
    <dgm:cxn modelId="{1766EB1A-FDB9-40D5-94D7-323FE2BB37EE}" type="presParOf" srcId="{2E8A374A-085A-4541-BA68-479ADCCE4183}" destId="{249D8623-9DD7-4A8C-ADB2-6DF53A74BD72}" srcOrd="10" destOrd="0" presId="urn:microsoft.com/office/officeart/2005/8/layout/list1"/>
    <dgm:cxn modelId="{1D4239AE-B168-4B20-AD62-042444D4FEF5}" type="presParOf" srcId="{2E8A374A-085A-4541-BA68-479ADCCE4183}" destId="{8598720C-023E-4917-B97D-AC87F2CB2C00}" srcOrd="11" destOrd="0" presId="urn:microsoft.com/office/officeart/2005/8/layout/list1"/>
    <dgm:cxn modelId="{B38AB0DF-CF19-4E67-A4E9-8C5C4BF4D7C4}" type="presParOf" srcId="{2E8A374A-085A-4541-BA68-479ADCCE4183}" destId="{E2B179F1-7129-4B3F-B9F2-0887E9F4D7C6}" srcOrd="12" destOrd="0" presId="urn:microsoft.com/office/officeart/2005/8/layout/list1"/>
    <dgm:cxn modelId="{6C0E2BEE-7F4D-4711-A97F-6199F69B4A59}" type="presParOf" srcId="{E2B179F1-7129-4B3F-B9F2-0887E9F4D7C6}" destId="{9CB41943-2D58-4121-B4B7-FB1FA722596E}" srcOrd="0" destOrd="0" presId="urn:microsoft.com/office/officeart/2005/8/layout/list1"/>
    <dgm:cxn modelId="{349026FA-D1DA-4B46-920E-DFBD0293EA70}" type="presParOf" srcId="{E2B179F1-7129-4B3F-B9F2-0887E9F4D7C6}" destId="{A5F84F5E-355C-4969-9ADF-3A48A33144DA}" srcOrd="1" destOrd="0" presId="urn:microsoft.com/office/officeart/2005/8/layout/list1"/>
    <dgm:cxn modelId="{EED60417-4D73-417B-AFAC-4FCA797E14E2}" type="presParOf" srcId="{2E8A374A-085A-4541-BA68-479ADCCE4183}" destId="{68DE0FDF-4C89-4883-BD40-A9F0A0385508}" srcOrd="13" destOrd="0" presId="urn:microsoft.com/office/officeart/2005/8/layout/list1"/>
    <dgm:cxn modelId="{B4EBC010-4708-4AE7-90C7-816901687B27}" type="presParOf" srcId="{2E8A374A-085A-4541-BA68-479ADCCE4183}" destId="{15DB7315-C4C4-4098-9455-F07BAE8D473A}" srcOrd="14" destOrd="0" presId="urn:microsoft.com/office/officeart/2005/8/layout/list1"/>
    <dgm:cxn modelId="{6AFD7DBD-1610-4DF2-82A6-613BDFD1989F}" type="presParOf" srcId="{2E8A374A-085A-4541-BA68-479ADCCE4183}" destId="{153F1E26-3B3C-473C-A5CA-6A921FF272C7}" srcOrd="15" destOrd="0" presId="urn:microsoft.com/office/officeart/2005/8/layout/list1"/>
    <dgm:cxn modelId="{F1BE07F8-37ED-439E-BEFC-C2071DC63685}" type="presParOf" srcId="{2E8A374A-085A-4541-BA68-479ADCCE4183}" destId="{C92F4952-E2AD-4EAC-B1E6-CD6BE47BF009}" srcOrd="16" destOrd="0" presId="urn:microsoft.com/office/officeart/2005/8/layout/list1"/>
    <dgm:cxn modelId="{B7A923BF-A23B-471B-8EFF-E115EDA3F5F6}" type="presParOf" srcId="{C92F4952-E2AD-4EAC-B1E6-CD6BE47BF009}" destId="{1EA8A3BF-5D7A-4F03-81E5-7B82DE36A2B1}" srcOrd="0" destOrd="0" presId="urn:microsoft.com/office/officeart/2005/8/layout/list1"/>
    <dgm:cxn modelId="{694F6956-F446-4E44-A411-E67441D9EB7A}" type="presParOf" srcId="{C92F4952-E2AD-4EAC-B1E6-CD6BE47BF009}" destId="{CF2E856A-28FA-410B-8A80-B4483344F177}" srcOrd="1" destOrd="0" presId="urn:microsoft.com/office/officeart/2005/8/layout/list1"/>
    <dgm:cxn modelId="{20C06E3B-3581-42ED-86B0-F17F32D94C4A}" type="presParOf" srcId="{2E8A374A-085A-4541-BA68-479ADCCE4183}" destId="{1AD064D6-A9DB-4CA4-A299-4F1991098003}" srcOrd="17" destOrd="0" presId="urn:microsoft.com/office/officeart/2005/8/layout/list1"/>
    <dgm:cxn modelId="{81DE1A36-253B-482F-A909-3B5484527F63}" type="presParOf" srcId="{2E8A374A-085A-4541-BA68-479ADCCE4183}" destId="{38A50B18-C259-462F-9930-74178D55EF84}" srcOrd="18"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4E4438C-15EA-4988-8F40-672B05724883}" type="doc">
      <dgm:prSet loTypeId="urn:microsoft.com/office/officeart/2005/8/layout/list1" loCatId="list" qsTypeId="urn:microsoft.com/office/officeart/2005/8/quickstyle/simple3" qsCatId="simple" csTypeId="urn:microsoft.com/office/officeart/2005/8/colors/colorful2" csCatId="colorful" phldr="1"/>
      <dgm:spPr/>
      <dgm:t>
        <a:bodyPr/>
        <a:lstStyle/>
        <a:p>
          <a:endParaRPr lang="es-ES"/>
        </a:p>
      </dgm:t>
    </dgm:pt>
    <dgm:pt modelId="{0FF9F5BE-226F-4C14-92C0-5B629FFD4A89}">
      <dgm:prSet phldrT="[Texto]" custT="1"/>
      <dgm:spPr/>
      <dgm:t>
        <a:bodyPr/>
        <a:lstStyle/>
        <a:p>
          <a:r>
            <a:rPr lang="es-ES" sz="1400" b="1" dirty="0"/>
            <a:t>6</a:t>
          </a:r>
          <a:r>
            <a:rPr lang="es-ES" sz="1400" b="0" dirty="0"/>
            <a:t>. Inscripción en el Registro Mercantil</a:t>
          </a:r>
        </a:p>
      </dgm:t>
    </dgm:pt>
    <dgm:pt modelId="{63A394EF-6890-4C00-8825-DAE3ECF0BE94}" type="parTrans" cxnId="{1269C539-B967-43F1-BFC5-335A6FFED4D4}">
      <dgm:prSet/>
      <dgm:spPr/>
      <dgm:t>
        <a:bodyPr/>
        <a:lstStyle/>
        <a:p>
          <a:endParaRPr lang="es-ES" sz="1400" b="0"/>
        </a:p>
      </dgm:t>
    </dgm:pt>
    <dgm:pt modelId="{B17B463D-4419-4D5F-BE98-754E19D061B8}" type="sibTrans" cxnId="{1269C539-B967-43F1-BFC5-335A6FFED4D4}">
      <dgm:prSet/>
      <dgm:spPr/>
      <dgm:t>
        <a:bodyPr/>
        <a:lstStyle/>
        <a:p>
          <a:endParaRPr lang="es-ES" sz="1400" b="0"/>
        </a:p>
      </dgm:t>
    </dgm:pt>
    <dgm:pt modelId="{6FE3F4AA-8ACD-4FEB-B2DC-CABA745D7533}">
      <dgm:prSet phldrT="[Texto]" custT="1"/>
      <dgm:spPr/>
      <dgm:t>
        <a:bodyPr/>
        <a:lstStyle/>
        <a:p>
          <a:r>
            <a:rPr lang="en-US" sz="1400" b="1" dirty="0"/>
            <a:t>7</a:t>
          </a:r>
          <a:r>
            <a:rPr lang="en-US" sz="1400" b="0" dirty="0"/>
            <a:t>. Alta en IAE</a:t>
          </a:r>
          <a:endParaRPr lang="es-ES" sz="1400" b="0" dirty="0"/>
        </a:p>
      </dgm:t>
    </dgm:pt>
    <dgm:pt modelId="{8679D25D-6B45-4583-9A60-BD6F8CA4B971}" type="parTrans" cxnId="{5C6AB253-138B-4CCE-B7F3-95AED828AB33}">
      <dgm:prSet/>
      <dgm:spPr/>
      <dgm:t>
        <a:bodyPr/>
        <a:lstStyle/>
        <a:p>
          <a:endParaRPr lang="es-ES" sz="1400" b="0"/>
        </a:p>
      </dgm:t>
    </dgm:pt>
    <dgm:pt modelId="{F4FBB94F-D56B-45EE-8065-933DC6E4AAC2}" type="sibTrans" cxnId="{5C6AB253-138B-4CCE-B7F3-95AED828AB33}">
      <dgm:prSet/>
      <dgm:spPr/>
      <dgm:t>
        <a:bodyPr/>
        <a:lstStyle/>
        <a:p>
          <a:endParaRPr lang="es-ES" sz="1400" b="0"/>
        </a:p>
      </dgm:t>
    </dgm:pt>
    <dgm:pt modelId="{FDC24AE8-2B27-4212-A958-4612EAEDC3E1}">
      <dgm:prSet phldrT="[Texto]" custT="1"/>
      <dgm:spPr/>
      <dgm:t>
        <a:bodyPr/>
        <a:lstStyle/>
        <a:p>
          <a:r>
            <a:rPr lang="en-US" sz="1400" b="1" dirty="0"/>
            <a:t>8. </a:t>
          </a:r>
          <a:r>
            <a:rPr lang="en-US" sz="1400" b="0" dirty="0" err="1"/>
            <a:t>Libros</a:t>
          </a:r>
          <a:r>
            <a:rPr lang="en-US" sz="1400" b="0" dirty="0"/>
            <a:t> de </a:t>
          </a:r>
          <a:r>
            <a:rPr lang="en-US" sz="1400" b="0" dirty="0" err="1"/>
            <a:t>sociedades</a:t>
          </a:r>
          <a:endParaRPr lang="es-ES" sz="1400" b="0" dirty="0"/>
        </a:p>
      </dgm:t>
    </dgm:pt>
    <dgm:pt modelId="{498E51DD-86F9-488C-9144-6659F647C3D9}" type="parTrans" cxnId="{B8378FAE-1EE5-4A23-94F0-2D57548A58DC}">
      <dgm:prSet/>
      <dgm:spPr/>
      <dgm:t>
        <a:bodyPr/>
        <a:lstStyle/>
        <a:p>
          <a:endParaRPr lang="es-ES" sz="1400" b="0"/>
        </a:p>
      </dgm:t>
    </dgm:pt>
    <dgm:pt modelId="{D6C9238D-FCB0-4FF4-ADB4-483A9E50E0CD}" type="sibTrans" cxnId="{B8378FAE-1EE5-4A23-94F0-2D57548A58DC}">
      <dgm:prSet/>
      <dgm:spPr/>
      <dgm:t>
        <a:bodyPr/>
        <a:lstStyle/>
        <a:p>
          <a:endParaRPr lang="es-ES" sz="1400" b="0"/>
        </a:p>
      </dgm:t>
    </dgm:pt>
    <dgm:pt modelId="{3A8E462D-83D9-4659-9AE9-39306CB414E9}">
      <dgm:prSet phldrT="[Texto]" custT="1"/>
      <dgm:spPr/>
      <dgm:t>
        <a:bodyPr/>
        <a:lstStyle/>
        <a:p>
          <a:r>
            <a:rPr lang="es-ES" sz="1400" b="1" dirty="0"/>
            <a:t>9. </a:t>
          </a:r>
          <a:r>
            <a:rPr lang="es-ES" sz="1400" b="0" dirty="0"/>
            <a:t>Registro de patentes y marcas</a:t>
          </a:r>
        </a:p>
      </dgm:t>
    </dgm:pt>
    <dgm:pt modelId="{AA2814F6-DDA7-4329-AD80-0E639E539FE0}" type="parTrans" cxnId="{950C8186-302C-42D6-AEB4-7D0CBD279B7B}">
      <dgm:prSet/>
      <dgm:spPr/>
      <dgm:t>
        <a:bodyPr/>
        <a:lstStyle/>
        <a:p>
          <a:endParaRPr lang="es-ES" sz="1400" b="0"/>
        </a:p>
      </dgm:t>
    </dgm:pt>
    <dgm:pt modelId="{592E4E45-CB93-4A3F-9AFA-0BA7977A2834}" type="sibTrans" cxnId="{950C8186-302C-42D6-AEB4-7D0CBD279B7B}">
      <dgm:prSet/>
      <dgm:spPr/>
      <dgm:t>
        <a:bodyPr/>
        <a:lstStyle/>
        <a:p>
          <a:endParaRPr lang="es-ES" sz="1400" b="0"/>
        </a:p>
      </dgm:t>
    </dgm:pt>
    <dgm:pt modelId="{45AE5687-0AB6-4E47-8D90-17568C4993F5}">
      <dgm:prSet phldrT="[Texto]" custT="1"/>
      <dgm:spPr/>
      <dgm:t>
        <a:bodyPr/>
        <a:lstStyle/>
        <a:p>
          <a:r>
            <a:rPr lang="es-ES" sz="1400" b="1" dirty="0"/>
            <a:t>10</a:t>
          </a:r>
          <a:r>
            <a:rPr lang="es-ES" sz="1400" b="0" dirty="0"/>
            <a:t>.Buscar Financiamiento</a:t>
          </a:r>
        </a:p>
      </dgm:t>
    </dgm:pt>
    <dgm:pt modelId="{ADE0BC20-EE57-4280-96ED-5F3C504811F9}" type="parTrans" cxnId="{74EA30B5-8F37-401D-B25A-8B7485D668D3}">
      <dgm:prSet/>
      <dgm:spPr/>
      <dgm:t>
        <a:bodyPr/>
        <a:lstStyle/>
        <a:p>
          <a:endParaRPr lang="es-ES" sz="1400" b="0"/>
        </a:p>
      </dgm:t>
    </dgm:pt>
    <dgm:pt modelId="{868621E8-9905-42D4-8E02-A64E295BF3E4}" type="sibTrans" cxnId="{74EA30B5-8F37-401D-B25A-8B7485D668D3}">
      <dgm:prSet/>
      <dgm:spPr/>
      <dgm:t>
        <a:bodyPr/>
        <a:lstStyle/>
        <a:p>
          <a:endParaRPr lang="es-ES" sz="1400" b="0"/>
        </a:p>
      </dgm:t>
    </dgm:pt>
    <dgm:pt modelId="{89F3A835-344A-4C5E-BE82-2D8868F2503C}">
      <dgm:prSet phldrT="[Texto]" custT="1"/>
      <dgm:spPr/>
      <dgm:t>
        <a:bodyPr/>
        <a:lstStyle/>
        <a:p>
          <a:r>
            <a:rPr lang="en-US" sz="1400" b="1" dirty="0"/>
            <a:t>11. </a:t>
          </a:r>
          <a:r>
            <a:rPr lang="en-US" sz="1400" b="0" dirty="0"/>
            <a:t>Puesta en marcha</a:t>
          </a:r>
          <a:endParaRPr lang="es-ES" sz="1400" b="0" dirty="0"/>
        </a:p>
      </dgm:t>
    </dgm:pt>
    <dgm:pt modelId="{1BDA87E3-AA56-474C-931F-CB0CB538A24E}" type="parTrans" cxnId="{9A12767D-E684-4BE8-A234-1B4056A9BFD8}">
      <dgm:prSet/>
      <dgm:spPr/>
    </dgm:pt>
    <dgm:pt modelId="{E1C3C7AC-9B92-4518-AA42-6FFE6D225321}" type="sibTrans" cxnId="{9A12767D-E684-4BE8-A234-1B4056A9BFD8}">
      <dgm:prSet/>
      <dgm:spPr/>
    </dgm:pt>
    <dgm:pt modelId="{2E8A374A-085A-4541-BA68-479ADCCE4183}" type="pres">
      <dgm:prSet presAssocID="{14E4438C-15EA-4988-8F40-672B05724883}" presName="linear" presStyleCnt="0">
        <dgm:presLayoutVars>
          <dgm:dir/>
          <dgm:animLvl val="lvl"/>
          <dgm:resizeHandles val="exact"/>
        </dgm:presLayoutVars>
      </dgm:prSet>
      <dgm:spPr/>
    </dgm:pt>
    <dgm:pt modelId="{FBA68033-4065-4799-9CD4-68EC4208DEE5}" type="pres">
      <dgm:prSet presAssocID="{0FF9F5BE-226F-4C14-92C0-5B629FFD4A89}" presName="parentLin" presStyleCnt="0"/>
      <dgm:spPr/>
    </dgm:pt>
    <dgm:pt modelId="{1CC4864B-B868-49EC-8D5F-BF5DDFBC3491}" type="pres">
      <dgm:prSet presAssocID="{0FF9F5BE-226F-4C14-92C0-5B629FFD4A89}" presName="parentLeftMargin" presStyleLbl="node1" presStyleIdx="0" presStyleCnt="6"/>
      <dgm:spPr/>
    </dgm:pt>
    <dgm:pt modelId="{CD2A09DD-00BF-4A2F-A0C8-7C7AE496D073}" type="pres">
      <dgm:prSet presAssocID="{0FF9F5BE-226F-4C14-92C0-5B629FFD4A89}" presName="parentText" presStyleLbl="node1" presStyleIdx="0" presStyleCnt="6">
        <dgm:presLayoutVars>
          <dgm:chMax val="0"/>
          <dgm:bulletEnabled val="1"/>
        </dgm:presLayoutVars>
      </dgm:prSet>
      <dgm:spPr/>
    </dgm:pt>
    <dgm:pt modelId="{190E1DFE-1D8B-4925-B91B-C392C36EC820}" type="pres">
      <dgm:prSet presAssocID="{0FF9F5BE-226F-4C14-92C0-5B629FFD4A89}" presName="negativeSpace" presStyleCnt="0"/>
      <dgm:spPr/>
    </dgm:pt>
    <dgm:pt modelId="{53EC2357-23F1-45DD-BAFE-90A789357BCA}" type="pres">
      <dgm:prSet presAssocID="{0FF9F5BE-226F-4C14-92C0-5B629FFD4A89}" presName="childText" presStyleLbl="conFgAcc1" presStyleIdx="0" presStyleCnt="6">
        <dgm:presLayoutVars>
          <dgm:bulletEnabled val="1"/>
        </dgm:presLayoutVars>
      </dgm:prSet>
      <dgm:spPr/>
    </dgm:pt>
    <dgm:pt modelId="{8E08AC76-424B-4ECC-9A76-5AA3DDD01107}" type="pres">
      <dgm:prSet presAssocID="{B17B463D-4419-4D5F-BE98-754E19D061B8}" presName="spaceBetweenRectangles" presStyleCnt="0"/>
      <dgm:spPr/>
    </dgm:pt>
    <dgm:pt modelId="{0CEF8066-1059-4589-867D-5BEA4338F921}" type="pres">
      <dgm:prSet presAssocID="{6FE3F4AA-8ACD-4FEB-B2DC-CABA745D7533}" presName="parentLin" presStyleCnt="0"/>
      <dgm:spPr/>
    </dgm:pt>
    <dgm:pt modelId="{B85682C0-D76E-4F78-BBC6-90984694ED2F}" type="pres">
      <dgm:prSet presAssocID="{6FE3F4AA-8ACD-4FEB-B2DC-CABA745D7533}" presName="parentLeftMargin" presStyleLbl="node1" presStyleIdx="0" presStyleCnt="6"/>
      <dgm:spPr/>
    </dgm:pt>
    <dgm:pt modelId="{B0ABCC7E-0C71-48CE-9534-CBE9DB71CA7F}" type="pres">
      <dgm:prSet presAssocID="{6FE3F4AA-8ACD-4FEB-B2DC-CABA745D7533}" presName="parentText" presStyleLbl="node1" presStyleIdx="1" presStyleCnt="6">
        <dgm:presLayoutVars>
          <dgm:chMax val="0"/>
          <dgm:bulletEnabled val="1"/>
        </dgm:presLayoutVars>
      </dgm:prSet>
      <dgm:spPr/>
    </dgm:pt>
    <dgm:pt modelId="{EF82D2BE-1C82-4D08-8D7E-A382BF48D2BA}" type="pres">
      <dgm:prSet presAssocID="{6FE3F4AA-8ACD-4FEB-B2DC-CABA745D7533}" presName="negativeSpace" presStyleCnt="0"/>
      <dgm:spPr/>
    </dgm:pt>
    <dgm:pt modelId="{FDFB3638-075A-46A2-9F73-57DCD00366E0}" type="pres">
      <dgm:prSet presAssocID="{6FE3F4AA-8ACD-4FEB-B2DC-CABA745D7533}" presName="childText" presStyleLbl="conFgAcc1" presStyleIdx="1" presStyleCnt="6">
        <dgm:presLayoutVars>
          <dgm:bulletEnabled val="1"/>
        </dgm:presLayoutVars>
      </dgm:prSet>
      <dgm:spPr/>
    </dgm:pt>
    <dgm:pt modelId="{49299CB4-F9F6-47C4-A0D7-B42DE51D5726}" type="pres">
      <dgm:prSet presAssocID="{F4FBB94F-D56B-45EE-8065-933DC6E4AAC2}" presName="spaceBetweenRectangles" presStyleCnt="0"/>
      <dgm:spPr/>
    </dgm:pt>
    <dgm:pt modelId="{17B6C86C-526E-42E9-B2E4-3A64AF828767}" type="pres">
      <dgm:prSet presAssocID="{FDC24AE8-2B27-4212-A958-4612EAEDC3E1}" presName="parentLin" presStyleCnt="0"/>
      <dgm:spPr/>
    </dgm:pt>
    <dgm:pt modelId="{7ABD0CF1-1C6B-470F-BAC2-D5C360705BB0}" type="pres">
      <dgm:prSet presAssocID="{FDC24AE8-2B27-4212-A958-4612EAEDC3E1}" presName="parentLeftMargin" presStyleLbl="node1" presStyleIdx="1" presStyleCnt="6"/>
      <dgm:spPr/>
    </dgm:pt>
    <dgm:pt modelId="{4ABE0831-1263-435B-A4A4-724EA3EC6D55}" type="pres">
      <dgm:prSet presAssocID="{FDC24AE8-2B27-4212-A958-4612EAEDC3E1}" presName="parentText" presStyleLbl="node1" presStyleIdx="2" presStyleCnt="6">
        <dgm:presLayoutVars>
          <dgm:chMax val="0"/>
          <dgm:bulletEnabled val="1"/>
        </dgm:presLayoutVars>
      </dgm:prSet>
      <dgm:spPr/>
    </dgm:pt>
    <dgm:pt modelId="{D024DD37-19EB-44E6-87BC-FB361087BE45}" type="pres">
      <dgm:prSet presAssocID="{FDC24AE8-2B27-4212-A958-4612EAEDC3E1}" presName="negativeSpace" presStyleCnt="0"/>
      <dgm:spPr/>
    </dgm:pt>
    <dgm:pt modelId="{249D8623-9DD7-4A8C-ADB2-6DF53A74BD72}" type="pres">
      <dgm:prSet presAssocID="{FDC24AE8-2B27-4212-A958-4612EAEDC3E1}" presName="childText" presStyleLbl="conFgAcc1" presStyleIdx="2" presStyleCnt="6">
        <dgm:presLayoutVars>
          <dgm:bulletEnabled val="1"/>
        </dgm:presLayoutVars>
      </dgm:prSet>
      <dgm:spPr/>
    </dgm:pt>
    <dgm:pt modelId="{8598720C-023E-4917-B97D-AC87F2CB2C00}" type="pres">
      <dgm:prSet presAssocID="{D6C9238D-FCB0-4FF4-ADB4-483A9E50E0CD}" presName="spaceBetweenRectangles" presStyleCnt="0"/>
      <dgm:spPr/>
    </dgm:pt>
    <dgm:pt modelId="{E2B179F1-7129-4B3F-B9F2-0887E9F4D7C6}" type="pres">
      <dgm:prSet presAssocID="{3A8E462D-83D9-4659-9AE9-39306CB414E9}" presName="parentLin" presStyleCnt="0"/>
      <dgm:spPr/>
    </dgm:pt>
    <dgm:pt modelId="{9CB41943-2D58-4121-B4B7-FB1FA722596E}" type="pres">
      <dgm:prSet presAssocID="{3A8E462D-83D9-4659-9AE9-39306CB414E9}" presName="parentLeftMargin" presStyleLbl="node1" presStyleIdx="2" presStyleCnt="6"/>
      <dgm:spPr/>
    </dgm:pt>
    <dgm:pt modelId="{A5F84F5E-355C-4969-9ADF-3A48A33144DA}" type="pres">
      <dgm:prSet presAssocID="{3A8E462D-83D9-4659-9AE9-39306CB414E9}" presName="parentText" presStyleLbl="node1" presStyleIdx="3" presStyleCnt="6">
        <dgm:presLayoutVars>
          <dgm:chMax val="0"/>
          <dgm:bulletEnabled val="1"/>
        </dgm:presLayoutVars>
      </dgm:prSet>
      <dgm:spPr/>
    </dgm:pt>
    <dgm:pt modelId="{68DE0FDF-4C89-4883-BD40-A9F0A0385508}" type="pres">
      <dgm:prSet presAssocID="{3A8E462D-83D9-4659-9AE9-39306CB414E9}" presName="negativeSpace" presStyleCnt="0"/>
      <dgm:spPr/>
    </dgm:pt>
    <dgm:pt modelId="{15DB7315-C4C4-4098-9455-F07BAE8D473A}" type="pres">
      <dgm:prSet presAssocID="{3A8E462D-83D9-4659-9AE9-39306CB414E9}" presName="childText" presStyleLbl="conFgAcc1" presStyleIdx="3" presStyleCnt="6">
        <dgm:presLayoutVars>
          <dgm:bulletEnabled val="1"/>
        </dgm:presLayoutVars>
      </dgm:prSet>
      <dgm:spPr/>
    </dgm:pt>
    <dgm:pt modelId="{153F1E26-3B3C-473C-A5CA-6A921FF272C7}" type="pres">
      <dgm:prSet presAssocID="{592E4E45-CB93-4A3F-9AFA-0BA7977A2834}" presName="spaceBetweenRectangles" presStyleCnt="0"/>
      <dgm:spPr/>
    </dgm:pt>
    <dgm:pt modelId="{C92F4952-E2AD-4EAC-B1E6-CD6BE47BF009}" type="pres">
      <dgm:prSet presAssocID="{45AE5687-0AB6-4E47-8D90-17568C4993F5}" presName="parentLin" presStyleCnt="0"/>
      <dgm:spPr/>
    </dgm:pt>
    <dgm:pt modelId="{1EA8A3BF-5D7A-4F03-81E5-7B82DE36A2B1}" type="pres">
      <dgm:prSet presAssocID="{45AE5687-0AB6-4E47-8D90-17568C4993F5}" presName="parentLeftMargin" presStyleLbl="node1" presStyleIdx="3" presStyleCnt="6"/>
      <dgm:spPr/>
    </dgm:pt>
    <dgm:pt modelId="{CF2E856A-28FA-410B-8A80-B4483344F177}" type="pres">
      <dgm:prSet presAssocID="{45AE5687-0AB6-4E47-8D90-17568C4993F5}" presName="parentText" presStyleLbl="node1" presStyleIdx="4" presStyleCnt="6">
        <dgm:presLayoutVars>
          <dgm:chMax val="0"/>
          <dgm:bulletEnabled val="1"/>
        </dgm:presLayoutVars>
      </dgm:prSet>
      <dgm:spPr/>
    </dgm:pt>
    <dgm:pt modelId="{1AD064D6-A9DB-4CA4-A299-4F1991098003}" type="pres">
      <dgm:prSet presAssocID="{45AE5687-0AB6-4E47-8D90-17568C4993F5}" presName="negativeSpace" presStyleCnt="0"/>
      <dgm:spPr/>
    </dgm:pt>
    <dgm:pt modelId="{38A50B18-C259-462F-9930-74178D55EF84}" type="pres">
      <dgm:prSet presAssocID="{45AE5687-0AB6-4E47-8D90-17568C4993F5}" presName="childText" presStyleLbl="conFgAcc1" presStyleIdx="4" presStyleCnt="6">
        <dgm:presLayoutVars>
          <dgm:bulletEnabled val="1"/>
        </dgm:presLayoutVars>
      </dgm:prSet>
      <dgm:spPr/>
    </dgm:pt>
    <dgm:pt modelId="{2EC74CB6-12AD-4752-A4D5-F22702BC1959}" type="pres">
      <dgm:prSet presAssocID="{868621E8-9905-42D4-8E02-A64E295BF3E4}" presName="spaceBetweenRectangles" presStyleCnt="0"/>
      <dgm:spPr/>
    </dgm:pt>
    <dgm:pt modelId="{20C050CE-88DB-4D33-AC8B-D92FCBFE39F8}" type="pres">
      <dgm:prSet presAssocID="{89F3A835-344A-4C5E-BE82-2D8868F2503C}" presName="parentLin" presStyleCnt="0"/>
      <dgm:spPr/>
    </dgm:pt>
    <dgm:pt modelId="{FC5193D8-207D-4F5C-9A59-0FC9A1042106}" type="pres">
      <dgm:prSet presAssocID="{89F3A835-344A-4C5E-BE82-2D8868F2503C}" presName="parentLeftMargin" presStyleLbl="node1" presStyleIdx="4" presStyleCnt="6"/>
      <dgm:spPr/>
    </dgm:pt>
    <dgm:pt modelId="{ED414E40-DAF1-4E76-9739-5B83490A8308}" type="pres">
      <dgm:prSet presAssocID="{89F3A835-344A-4C5E-BE82-2D8868F2503C}" presName="parentText" presStyleLbl="node1" presStyleIdx="5" presStyleCnt="6">
        <dgm:presLayoutVars>
          <dgm:chMax val="0"/>
          <dgm:bulletEnabled val="1"/>
        </dgm:presLayoutVars>
      </dgm:prSet>
      <dgm:spPr/>
    </dgm:pt>
    <dgm:pt modelId="{04F5C45B-7996-43C5-B654-4AE6FB43BE42}" type="pres">
      <dgm:prSet presAssocID="{89F3A835-344A-4C5E-BE82-2D8868F2503C}" presName="negativeSpace" presStyleCnt="0"/>
      <dgm:spPr/>
    </dgm:pt>
    <dgm:pt modelId="{A8405691-DCA6-4D8A-B995-073A0DF1A3ED}" type="pres">
      <dgm:prSet presAssocID="{89F3A835-344A-4C5E-BE82-2D8868F2503C}" presName="childText" presStyleLbl="conFgAcc1" presStyleIdx="5" presStyleCnt="6">
        <dgm:presLayoutVars>
          <dgm:bulletEnabled val="1"/>
        </dgm:presLayoutVars>
      </dgm:prSet>
      <dgm:spPr/>
    </dgm:pt>
  </dgm:ptLst>
  <dgm:cxnLst>
    <dgm:cxn modelId="{BFCCA518-10AE-486A-A555-E476C68CDEDF}" type="presOf" srcId="{89F3A835-344A-4C5E-BE82-2D8868F2503C}" destId="{FC5193D8-207D-4F5C-9A59-0FC9A1042106}" srcOrd="0" destOrd="0" presId="urn:microsoft.com/office/officeart/2005/8/layout/list1"/>
    <dgm:cxn modelId="{DAD8D722-5BB6-40A2-8ED1-33807622F08B}" type="presOf" srcId="{45AE5687-0AB6-4E47-8D90-17568C4993F5}" destId="{1EA8A3BF-5D7A-4F03-81E5-7B82DE36A2B1}" srcOrd="0" destOrd="0" presId="urn:microsoft.com/office/officeart/2005/8/layout/list1"/>
    <dgm:cxn modelId="{F0BC3828-0676-4726-BEBD-C3BF93EFD990}" type="presOf" srcId="{14E4438C-15EA-4988-8F40-672B05724883}" destId="{2E8A374A-085A-4541-BA68-479ADCCE4183}" srcOrd="0" destOrd="0" presId="urn:microsoft.com/office/officeart/2005/8/layout/list1"/>
    <dgm:cxn modelId="{1269C539-B967-43F1-BFC5-335A6FFED4D4}" srcId="{14E4438C-15EA-4988-8F40-672B05724883}" destId="{0FF9F5BE-226F-4C14-92C0-5B629FFD4A89}" srcOrd="0" destOrd="0" parTransId="{63A394EF-6890-4C00-8825-DAE3ECF0BE94}" sibTransId="{B17B463D-4419-4D5F-BE98-754E19D061B8}"/>
    <dgm:cxn modelId="{04292965-E3D6-4209-AA1E-673DD0C7E08A}" type="presOf" srcId="{3A8E462D-83D9-4659-9AE9-39306CB414E9}" destId="{9CB41943-2D58-4121-B4B7-FB1FA722596E}" srcOrd="0" destOrd="0" presId="urn:microsoft.com/office/officeart/2005/8/layout/list1"/>
    <dgm:cxn modelId="{FD6E0946-FD52-4840-B7CA-82F6C3670A40}" type="presOf" srcId="{6FE3F4AA-8ACD-4FEB-B2DC-CABA745D7533}" destId="{B0ABCC7E-0C71-48CE-9534-CBE9DB71CA7F}" srcOrd="1" destOrd="0" presId="urn:microsoft.com/office/officeart/2005/8/layout/list1"/>
    <dgm:cxn modelId="{CE44226F-5E98-4115-92C3-A60AB379C86D}" type="presOf" srcId="{0FF9F5BE-226F-4C14-92C0-5B629FFD4A89}" destId="{1CC4864B-B868-49EC-8D5F-BF5DDFBC3491}" srcOrd="0" destOrd="0" presId="urn:microsoft.com/office/officeart/2005/8/layout/list1"/>
    <dgm:cxn modelId="{3C8E3E53-EBE2-40AC-884E-9F33BC5603CF}" type="presOf" srcId="{0FF9F5BE-226F-4C14-92C0-5B629FFD4A89}" destId="{CD2A09DD-00BF-4A2F-A0C8-7C7AE496D073}" srcOrd="1" destOrd="0" presId="urn:microsoft.com/office/officeart/2005/8/layout/list1"/>
    <dgm:cxn modelId="{5C6AB253-138B-4CCE-B7F3-95AED828AB33}" srcId="{14E4438C-15EA-4988-8F40-672B05724883}" destId="{6FE3F4AA-8ACD-4FEB-B2DC-CABA745D7533}" srcOrd="1" destOrd="0" parTransId="{8679D25D-6B45-4583-9A60-BD6F8CA4B971}" sibTransId="{F4FBB94F-D56B-45EE-8065-933DC6E4AAC2}"/>
    <dgm:cxn modelId="{14DF2557-4678-4B8B-AD4F-6C67A38DD5BF}" type="presOf" srcId="{6FE3F4AA-8ACD-4FEB-B2DC-CABA745D7533}" destId="{B85682C0-D76E-4F78-BBC6-90984694ED2F}" srcOrd="0" destOrd="0" presId="urn:microsoft.com/office/officeart/2005/8/layout/list1"/>
    <dgm:cxn modelId="{09A4E677-A6FC-4866-8F0B-6B929AF93A4E}" type="presOf" srcId="{FDC24AE8-2B27-4212-A958-4612EAEDC3E1}" destId="{4ABE0831-1263-435B-A4A4-724EA3EC6D55}" srcOrd="1" destOrd="0" presId="urn:microsoft.com/office/officeart/2005/8/layout/list1"/>
    <dgm:cxn modelId="{9A12767D-E684-4BE8-A234-1B4056A9BFD8}" srcId="{14E4438C-15EA-4988-8F40-672B05724883}" destId="{89F3A835-344A-4C5E-BE82-2D8868F2503C}" srcOrd="5" destOrd="0" parTransId="{1BDA87E3-AA56-474C-931F-CB0CB538A24E}" sibTransId="{E1C3C7AC-9B92-4518-AA42-6FFE6D225321}"/>
    <dgm:cxn modelId="{950C8186-302C-42D6-AEB4-7D0CBD279B7B}" srcId="{14E4438C-15EA-4988-8F40-672B05724883}" destId="{3A8E462D-83D9-4659-9AE9-39306CB414E9}" srcOrd="3" destOrd="0" parTransId="{AA2814F6-DDA7-4329-AD80-0E639E539FE0}" sibTransId="{592E4E45-CB93-4A3F-9AFA-0BA7977A2834}"/>
    <dgm:cxn modelId="{B8378FAE-1EE5-4A23-94F0-2D57548A58DC}" srcId="{14E4438C-15EA-4988-8F40-672B05724883}" destId="{FDC24AE8-2B27-4212-A958-4612EAEDC3E1}" srcOrd="2" destOrd="0" parTransId="{498E51DD-86F9-488C-9144-6659F647C3D9}" sibTransId="{D6C9238D-FCB0-4FF4-ADB4-483A9E50E0CD}"/>
    <dgm:cxn modelId="{74EA30B5-8F37-401D-B25A-8B7485D668D3}" srcId="{14E4438C-15EA-4988-8F40-672B05724883}" destId="{45AE5687-0AB6-4E47-8D90-17568C4993F5}" srcOrd="4" destOrd="0" parTransId="{ADE0BC20-EE57-4280-96ED-5F3C504811F9}" sibTransId="{868621E8-9905-42D4-8E02-A64E295BF3E4}"/>
    <dgm:cxn modelId="{20ACBFBA-8334-48C3-8505-EE047320D4E7}" type="presOf" srcId="{45AE5687-0AB6-4E47-8D90-17568C4993F5}" destId="{CF2E856A-28FA-410B-8A80-B4483344F177}" srcOrd="1" destOrd="0" presId="urn:microsoft.com/office/officeart/2005/8/layout/list1"/>
    <dgm:cxn modelId="{430D2EC7-18DA-4687-AC56-DFF535AED518}" type="presOf" srcId="{89F3A835-344A-4C5E-BE82-2D8868F2503C}" destId="{ED414E40-DAF1-4E76-9739-5B83490A8308}" srcOrd="1" destOrd="0" presId="urn:microsoft.com/office/officeart/2005/8/layout/list1"/>
    <dgm:cxn modelId="{BB303AF1-346A-450D-91F4-BBF92D0B9D52}" type="presOf" srcId="{3A8E462D-83D9-4659-9AE9-39306CB414E9}" destId="{A5F84F5E-355C-4969-9ADF-3A48A33144DA}" srcOrd="1" destOrd="0" presId="urn:microsoft.com/office/officeart/2005/8/layout/list1"/>
    <dgm:cxn modelId="{ECC079FC-A49E-4116-BF34-D65973D6196D}" type="presOf" srcId="{FDC24AE8-2B27-4212-A958-4612EAEDC3E1}" destId="{7ABD0CF1-1C6B-470F-BAC2-D5C360705BB0}" srcOrd="0" destOrd="0" presId="urn:microsoft.com/office/officeart/2005/8/layout/list1"/>
    <dgm:cxn modelId="{2FAEE09D-6AF1-4B13-85A1-1933C6CBC8D9}" type="presParOf" srcId="{2E8A374A-085A-4541-BA68-479ADCCE4183}" destId="{FBA68033-4065-4799-9CD4-68EC4208DEE5}" srcOrd="0" destOrd="0" presId="urn:microsoft.com/office/officeart/2005/8/layout/list1"/>
    <dgm:cxn modelId="{1C3D1C7A-2027-4C5B-919C-229FD235915D}" type="presParOf" srcId="{FBA68033-4065-4799-9CD4-68EC4208DEE5}" destId="{1CC4864B-B868-49EC-8D5F-BF5DDFBC3491}" srcOrd="0" destOrd="0" presId="urn:microsoft.com/office/officeart/2005/8/layout/list1"/>
    <dgm:cxn modelId="{70625A95-C023-4252-BFEE-A5C316B321B0}" type="presParOf" srcId="{FBA68033-4065-4799-9CD4-68EC4208DEE5}" destId="{CD2A09DD-00BF-4A2F-A0C8-7C7AE496D073}" srcOrd="1" destOrd="0" presId="urn:microsoft.com/office/officeart/2005/8/layout/list1"/>
    <dgm:cxn modelId="{EA5434D5-D18E-41A9-AE81-692C8F96AB45}" type="presParOf" srcId="{2E8A374A-085A-4541-BA68-479ADCCE4183}" destId="{190E1DFE-1D8B-4925-B91B-C392C36EC820}" srcOrd="1" destOrd="0" presId="urn:microsoft.com/office/officeart/2005/8/layout/list1"/>
    <dgm:cxn modelId="{61CA3DDF-7546-46AE-925C-F5010BD7A146}" type="presParOf" srcId="{2E8A374A-085A-4541-BA68-479ADCCE4183}" destId="{53EC2357-23F1-45DD-BAFE-90A789357BCA}" srcOrd="2" destOrd="0" presId="urn:microsoft.com/office/officeart/2005/8/layout/list1"/>
    <dgm:cxn modelId="{2A2B176E-5B22-4924-A32A-ED74D320BEF1}" type="presParOf" srcId="{2E8A374A-085A-4541-BA68-479ADCCE4183}" destId="{8E08AC76-424B-4ECC-9A76-5AA3DDD01107}" srcOrd="3" destOrd="0" presId="urn:microsoft.com/office/officeart/2005/8/layout/list1"/>
    <dgm:cxn modelId="{15404F32-8F3A-4FEE-802E-79B69F69DCCA}" type="presParOf" srcId="{2E8A374A-085A-4541-BA68-479ADCCE4183}" destId="{0CEF8066-1059-4589-867D-5BEA4338F921}" srcOrd="4" destOrd="0" presId="urn:microsoft.com/office/officeart/2005/8/layout/list1"/>
    <dgm:cxn modelId="{7F2A49A9-AC48-403C-A6C1-FF208670B138}" type="presParOf" srcId="{0CEF8066-1059-4589-867D-5BEA4338F921}" destId="{B85682C0-D76E-4F78-BBC6-90984694ED2F}" srcOrd="0" destOrd="0" presId="urn:microsoft.com/office/officeart/2005/8/layout/list1"/>
    <dgm:cxn modelId="{1A1A13BA-5E4A-41B9-91CE-3903C54D8669}" type="presParOf" srcId="{0CEF8066-1059-4589-867D-5BEA4338F921}" destId="{B0ABCC7E-0C71-48CE-9534-CBE9DB71CA7F}" srcOrd="1" destOrd="0" presId="urn:microsoft.com/office/officeart/2005/8/layout/list1"/>
    <dgm:cxn modelId="{688686AB-950B-48C6-84BA-3245B60E09DD}" type="presParOf" srcId="{2E8A374A-085A-4541-BA68-479ADCCE4183}" destId="{EF82D2BE-1C82-4D08-8D7E-A382BF48D2BA}" srcOrd="5" destOrd="0" presId="urn:microsoft.com/office/officeart/2005/8/layout/list1"/>
    <dgm:cxn modelId="{D52888D6-5D33-400A-91C4-5E3B725A67D8}" type="presParOf" srcId="{2E8A374A-085A-4541-BA68-479ADCCE4183}" destId="{FDFB3638-075A-46A2-9F73-57DCD00366E0}" srcOrd="6" destOrd="0" presId="urn:microsoft.com/office/officeart/2005/8/layout/list1"/>
    <dgm:cxn modelId="{44D8E60C-93D9-499B-AAAE-A0B39D668A02}" type="presParOf" srcId="{2E8A374A-085A-4541-BA68-479ADCCE4183}" destId="{49299CB4-F9F6-47C4-A0D7-B42DE51D5726}" srcOrd="7" destOrd="0" presId="urn:microsoft.com/office/officeart/2005/8/layout/list1"/>
    <dgm:cxn modelId="{4C024D48-D52C-4285-B7E6-D52285865BFC}" type="presParOf" srcId="{2E8A374A-085A-4541-BA68-479ADCCE4183}" destId="{17B6C86C-526E-42E9-B2E4-3A64AF828767}" srcOrd="8" destOrd="0" presId="urn:microsoft.com/office/officeart/2005/8/layout/list1"/>
    <dgm:cxn modelId="{C704A5F8-65D7-49E3-A1DB-2B00D9A9260F}" type="presParOf" srcId="{17B6C86C-526E-42E9-B2E4-3A64AF828767}" destId="{7ABD0CF1-1C6B-470F-BAC2-D5C360705BB0}" srcOrd="0" destOrd="0" presId="urn:microsoft.com/office/officeart/2005/8/layout/list1"/>
    <dgm:cxn modelId="{E527E905-E85B-4646-8D40-18A7C93DD78A}" type="presParOf" srcId="{17B6C86C-526E-42E9-B2E4-3A64AF828767}" destId="{4ABE0831-1263-435B-A4A4-724EA3EC6D55}" srcOrd="1" destOrd="0" presId="urn:microsoft.com/office/officeart/2005/8/layout/list1"/>
    <dgm:cxn modelId="{69C308F4-D3B0-4238-A3A2-4F65AC52A717}" type="presParOf" srcId="{2E8A374A-085A-4541-BA68-479ADCCE4183}" destId="{D024DD37-19EB-44E6-87BC-FB361087BE45}" srcOrd="9" destOrd="0" presId="urn:microsoft.com/office/officeart/2005/8/layout/list1"/>
    <dgm:cxn modelId="{1766EB1A-FDB9-40D5-94D7-323FE2BB37EE}" type="presParOf" srcId="{2E8A374A-085A-4541-BA68-479ADCCE4183}" destId="{249D8623-9DD7-4A8C-ADB2-6DF53A74BD72}" srcOrd="10" destOrd="0" presId="urn:microsoft.com/office/officeart/2005/8/layout/list1"/>
    <dgm:cxn modelId="{1D4239AE-B168-4B20-AD62-042444D4FEF5}" type="presParOf" srcId="{2E8A374A-085A-4541-BA68-479ADCCE4183}" destId="{8598720C-023E-4917-B97D-AC87F2CB2C00}" srcOrd="11" destOrd="0" presId="urn:microsoft.com/office/officeart/2005/8/layout/list1"/>
    <dgm:cxn modelId="{B38AB0DF-CF19-4E67-A4E9-8C5C4BF4D7C4}" type="presParOf" srcId="{2E8A374A-085A-4541-BA68-479ADCCE4183}" destId="{E2B179F1-7129-4B3F-B9F2-0887E9F4D7C6}" srcOrd="12" destOrd="0" presId="urn:microsoft.com/office/officeart/2005/8/layout/list1"/>
    <dgm:cxn modelId="{6C0E2BEE-7F4D-4711-A97F-6199F69B4A59}" type="presParOf" srcId="{E2B179F1-7129-4B3F-B9F2-0887E9F4D7C6}" destId="{9CB41943-2D58-4121-B4B7-FB1FA722596E}" srcOrd="0" destOrd="0" presId="urn:microsoft.com/office/officeart/2005/8/layout/list1"/>
    <dgm:cxn modelId="{349026FA-D1DA-4B46-920E-DFBD0293EA70}" type="presParOf" srcId="{E2B179F1-7129-4B3F-B9F2-0887E9F4D7C6}" destId="{A5F84F5E-355C-4969-9ADF-3A48A33144DA}" srcOrd="1" destOrd="0" presId="urn:microsoft.com/office/officeart/2005/8/layout/list1"/>
    <dgm:cxn modelId="{EED60417-4D73-417B-AFAC-4FCA797E14E2}" type="presParOf" srcId="{2E8A374A-085A-4541-BA68-479ADCCE4183}" destId="{68DE0FDF-4C89-4883-BD40-A9F0A0385508}" srcOrd="13" destOrd="0" presId="urn:microsoft.com/office/officeart/2005/8/layout/list1"/>
    <dgm:cxn modelId="{B4EBC010-4708-4AE7-90C7-816901687B27}" type="presParOf" srcId="{2E8A374A-085A-4541-BA68-479ADCCE4183}" destId="{15DB7315-C4C4-4098-9455-F07BAE8D473A}" srcOrd="14" destOrd="0" presId="urn:microsoft.com/office/officeart/2005/8/layout/list1"/>
    <dgm:cxn modelId="{6AFD7DBD-1610-4DF2-82A6-613BDFD1989F}" type="presParOf" srcId="{2E8A374A-085A-4541-BA68-479ADCCE4183}" destId="{153F1E26-3B3C-473C-A5CA-6A921FF272C7}" srcOrd="15" destOrd="0" presId="urn:microsoft.com/office/officeart/2005/8/layout/list1"/>
    <dgm:cxn modelId="{F1BE07F8-37ED-439E-BEFC-C2071DC63685}" type="presParOf" srcId="{2E8A374A-085A-4541-BA68-479ADCCE4183}" destId="{C92F4952-E2AD-4EAC-B1E6-CD6BE47BF009}" srcOrd="16" destOrd="0" presId="urn:microsoft.com/office/officeart/2005/8/layout/list1"/>
    <dgm:cxn modelId="{B7A923BF-A23B-471B-8EFF-E115EDA3F5F6}" type="presParOf" srcId="{C92F4952-E2AD-4EAC-B1E6-CD6BE47BF009}" destId="{1EA8A3BF-5D7A-4F03-81E5-7B82DE36A2B1}" srcOrd="0" destOrd="0" presId="urn:microsoft.com/office/officeart/2005/8/layout/list1"/>
    <dgm:cxn modelId="{694F6956-F446-4E44-A411-E67441D9EB7A}" type="presParOf" srcId="{C92F4952-E2AD-4EAC-B1E6-CD6BE47BF009}" destId="{CF2E856A-28FA-410B-8A80-B4483344F177}" srcOrd="1" destOrd="0" presId="urn:microsoft.com/office/officeart/2005/8/layout/list1"/>
    <dgm:cxn modelId="{20C06E3B-3581-42ED-86B0-F17F32D94C4A}" type="presParOf" srcId="{2E8A374A-085A-4541-BA68-479ADCCE4183}" destId="{1AD064D6-A9DB-4CA4-A299-4F1991098003}" srcOrd="17" destOrd="0" presId="urn:microsoft.com/office/officeart/2005/8/layout/list1"/>
    <dgm:cxn modelId="{81DE1A36-253B-482F-A909-3B5484527F63}" type="presParOf" srcId="{2E8A374A-085A-4541-BA68-479ADCCE4183}" destId="{38A50B18-C259-462F-9930-74178D55EF84}" srcOrd="18" destOrd="0" presId="urn:microsoft.com/office/officeart/2005/8/layout/list1"/>
    <dgm:cxn modelId="{180B288A-C1CF-44EF-AA2C-8ADA35B406A4}" type="presParOf" srcId="{2E8A374A-085A-4541-BA68-479ADCCE4183}" destId="{2EC74CB6-12AD-4752-A4D5-F22702BC1959}" srcOrd="19" destOrd="0" presId="urn:microsoft.com/office/officeart/2005/8/layout/list1"/>
    <dgm:cxn modelId="{A11890C5-5FAF-4F83-B579-E9769A6F2108}" type="presParOf" srcId="{2E8A374A-085A-4541-BA68-479ADCCE4183}" destId="{20C050CE-88DB-4D33-AC8B-D92FCBFE39F8}" srcOrd="20" destOrd="0" presId="urn:microsoft.com/office/officeart/2005/8/layout/list1"/>
    <dgm:cxn modelId="{701803CA-55DA-4AFB-B8A3-0A4B894DBCAA}" type="presParOf" srcId="{20C050CE-88DB-4D33-AC8B-D92FCBFE39F8}" destId="{FC5193D8-207D-4F5C-9A59-0FC9A1042106}" srcOrd="0" destOrd="0" presId="urn:microsoft.com/office/officeart/2005/8/layout/list1"/>
    <dgm:cxn modelId="{B9C5F419-41D3-44B8-AF35-1C9662F552A2}" type="presParOf" srcId="{20C050CE-88DB-4D33-AC8B-D92FCBFE39F8}" destId="{ED414E40-DAF1-4E76-9739-5B83490A8308}" srcOrd="1" destOrd="0" presId="urn:microsoft.com/office/officeart/2005/8/layout/list1"/>
    <dgm:cxn modelId="{811FDAA0-0570-4A72-9638-D0B8C8775B7E}" type="presParOf" srcId="{2E8A374A-085A-4541-BA68-479ADCCE4183}" destId="{04F5C45B-7996-43C5-B654-4AE6FB43BE42}" srcOrd="21" destOrd="0" presId="urn:microsoft.com/office/officeart/2005/8/layout/list1"/>
    <dgm:cxn modelId="{53E5DD02-0C46-424D-923A-5F051AF8A6AF}" type="presParOf" srcId="{2E8A374A-085A-4541-BA68-479ADCCE4183}" destId="{A8405691-DCA6-4D8A-B995-073A0DF1A3ED}" srcOrd="2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00C47DE-A5D9-4AD6-82E0-185A739C5792}" type="doc">
      <dgm:prSet loTypeId="urn:microsoft.com/office/officeart/2005/8/layout/hierarchy4" loCatId="relationship" qsTypeId="urn:microsoft.com/office/officeart/2005/8/quickstyle/3d2" qsCatId="3D" csTypeId="urn:microsoft.com/office/officeart/2005/8/colors/colorful5" csCatId="colorful" phldr="1"/>
      <dgm:spPr/>
      <dgm:t>
        <a:bodyPr/>
        <a:lstStyle/>
        <a:p>
          <a:endParaRPr lang="es-ES"/>
        </a:p>
      </dgm:t>
    </dgm:pt>
    <dgm:pt modelId="{DC351596-AB57-4A18-A725-3C2CC49D7A5A}">
      <dgm:prSet phldrT="[Texto]" custT="1"/>
      <dgm:spPr/>
      <dgm:t>
        <a:bodyPr/>
        <a:lstStyle/>
        <a:p>
          <a:r>
            <a:rPr lang="en-US" sz="2000" dirty="0"/>
            <a:t>Crear una empresa propia</a:t>
          </a:r>
          <a:endParaRPr lang="es-ES" sz="2000" dirty="0"/>
        </a:p>
      </dgm:t>
    </dgm:pt>
    <dgm:pt modelId="{E2B30A72-0EB6-4406-AE2A-C74D6DA77706}" type="parTrans" cxnId="{D411692F-2A69-4433-BCA7-41226097A204}">
      <dgm:prSet/>
      <dgm:spPr/>
      <dgm:t>
        <a:bodyPr/>
        <a:lstStyle/>
        <a:p>
          <a:endParaRPr lang="es-ES"/>
        </a:p>
      </dgm:t>
    </dgm:pt>
    <dgm:pt modelId="{8109C34D-6ABF-4955-90EF-6A65CF49A077}" type="sibTrans" cxnId="{D411692F-2A69-4433-BCA7-41226097A204}">
      <dgm:prSet/>
      <dgm:spPr/>
      <dgm:t>
        <a:bodyPr/>
        <a:lstStyle/>
        <a:p>
          <a:endParaRPr lang="es-ES"/>
        </a:p>
      </dgm:t>
    </dgm:pt>
    <dgm:pt modelId="{241982B9-DBDE-40C7-9BC2-18D919C9E833}">
      <dgm:prSet phldrT="[Texto]" custT="1"/>
      <dgm:spPr/>
      <dgm:t>
        <a:bodyPr/>
        <a:lstStyle/>
        <a:p>
          <a:pPr marL="0" lvl="0" algn="ctr" defTabSz="533400">
            <a:lnSpc>
              <a:spcPct val="90000"/>
            </a:lnSpc>
            <a:spcBef>
              <a:spcPct val="0"/>
            </a:spcBef>
            <a:spcAft>
              <a:spcPct val="35000"/>
            </a:spcAft>
            <a:buNone/>
          </a:pPr>
          <a:r>
            <a:rPr lang="en-US" sz="1200" b="1" i="1" kern="1200" dirty="0">
              <a:solidFill>
                <a:prstClr val="white"/>
              </a:solidFill>
              <a:latin typeface="Century Gothic" panose="020B0502020202020204" pitchFamily="34" charset="0"/>
              <a:ea typeface="+mn-ea"/>
              <a:cs typeface="+mn-cs"/>
            </a:rPr>
            <a:t>Desafios</a:t>
          </a:r>
        </a:p>
        <a:p>
          <a:pPr marL="0" lvl="0" algn="ctr" defTabSz="533400">
            <a:lnSpc>
              <a:spcPct val="90000"/>
            </a:lnSpc>
            <a:spcBef>
              <a:spcPct val="0"/>
            </a:spcBef>
            <a:spcAft>
              <a:spcPct val="35000"/>
            </a:spcAft>
            <a:buNone/>
          </a:pPr>
          <a:endParaRPr lang="en-US" sz="1200" b="1" i="1" kern="1200" dirty="0">
            <a:solidFill>
              <a:prstClr val="white"/>
            </a:solidFill>
            <a:latin typeface="Century Gothic" panose="020B0502020202020204" pitchFamily="34" charset="0"/>
            <a:ea typeface="+mn-ea"/>
            <a:cs typeface="+mn-cs"/>
          </a:endParaRPr>
        </a:p>
        <a:p>
          <a:pPr marL="0" lvl="0" algn="just" defTabSz="533400">
            <a:lnSpc>
              <a:spcPct val="90000"/>
            </a:lnSpc>
            <a:spcBef>
              <a:spcPct val="0"/>
            </a:spcBef>
            <a:spcAft>
              <a:spcPct val="35000"/>
            </a:spcAft>
            <a:buNone/>
          </a:pPr>
          <a:r>
            <a:rPr lang="en-US" sz="1200" b="1" i="1" kern="1200" dirty="0">
              <a:solidFill>
                <a:prstClr val="white"/>
              </a:solidFill>
              <a:latin typeface="Century Gothic" panose="020B0502020202020204" pitchFamily="34" charset="0"/>
              <a:ea typeface="+mn-ea"/>
              <a:cs typeface="+mn-cs"/>
            </a:rPr>
            <a:t>* </a:t>
          </a:r>
          <a:r>
            <a:rPr lang="en-US" sz="1200" kern="1200" dirty="0">
              <a:solidFill>
                <a:prstClr val="white"/>
              </a:solidFill>
              <a:latin typeface="Century Gothic" panose="020B0502020202020204" pitchFamily="34" charset="0"/>
              <a:ea typeface="+mn-ea"/>
              <a:cs typeface="+mn-cs"/>
            </a:rPr>
            <a:t>Lograr que la empresa sea rentable puede tomar cierto tiempo</a:t>
          </a:r>
        </a:p>
        <a:p>
          <a:pPr marL="0" lvl="0" algn="just" defTabSz="533400">
            <a:lnSpc>
              <a:spcPct val="90000"/>
            </a:lnSpc>
            <a:spcBef>
              <a:spcPct val="0"/>
            </a:spcBef>
            <a:spcAft>
              <a:spcPct val="35000"/>
            </a:spcAft>
            <a:buNone/>
          </a:pPr>
          <a:endParaRPr lang="en-US" sz="1200" kern="1200" dirty="0">
            <a:solidFill>
              <a:prstClr val="white"/>
            </a:solidFill>
            <a:latin typeface="Century Gothic" panose="020B0502020202020204" pitchFamily="34" charset="0"/>
            <a:ea typeface="+mn-ea"/>
            <a:cs typeface="+mn-cs"/>
          </a:endParaRPr>
        </a:p>
        <a:p>
          <a:pPr marL="0" lvl="0" algn="just" defTabSz="533400">
            <a:lnSpc>
              <a:spcPct val="90000"/>
            </a:lnSpc>
            <a:spcBef>
              <a:spcPct val="0"/>
            </a:spcBef>
            <a:spcAft>
              <a:spcPct val="35000"/>
            </a:spcAft>
            <a:buNone/>
          </a:pPr>
          <a:r>
            <a:rPr lang="en-US" sz="1200" kern="1200" dirty="0">
              <a:solidFill>
                <a:prstClr val="white"/>
              </a:solidFill>
              <a:latin typeface="Century Gothic" panose="020B0502020202020204" pitchFamily="34" charset="0"/>
              <a:ea typeface="+mn-ea"/>
              <a:cs typeface="+mn-cs"/>
            </a:rPr>
            <a:t>* No hay garantia de que su empresa sea un exito</a:t>
          </a:r>
        </a:p>
        <a:p>
          <a:pPr marL="0" lvl="0" algn="just" defTabSz="533400">
            <a:lnSpc>
              <a:spcPct val="90000"/>
            </a:lnSpc>
            <a:spcBef>
              <a:spcPct val="0"/>
            </a:spcBef>
            <a:spcAft>
              <a:spcPct val="35000"/>
            </a:spcAft>
            <a:buNone/>
          </a:pPr>
          <a:endParaRPr lang="en-US" sz="1200" kern="1200" dirty="0">
            <a:solidFill>
              <a:prstClr val="white"/>
            </a:solidFill>
            <a:latin typeface="Century Gothic" panose="020B0502020202020204" pitchFamily="34" charset="0"/>
            <a:ea typeface="+mn-ea"/>
            <a:cs typeface="+mn-cs"/>
          </a:endParaRPr>
        </a:p>
        <a:p>
          <a:pPr marL="0" lvl="0" algn="just" defTabSz="533400">
            <a:lnSpc>
              <a:spcPct val="90000"/>
            </a:lnSpc>
            <a:spcBef>
              <a:spcPct val="0"/>
            </a:spcBef>
            <a:spcAft>
              <a:spcPct val="35000"/>
            </a:spcAft>
            <a:buNone/>
          </a:pPr>
          <a:r>
            <a:rPr lang="en-US" sz="1200" kern="1200" dirty="0">
              <a:solidFill>
                <a:prstClr val="white"/>
              </a:solidFill>
              <a:latin typeface="Century Gothic" panose="020B0502020202020204" pitchFamily="34" charset="0"/>
              <a:ea typeface="+mn-ea"/>
              <a:cs typeface="+mn-cs"/>
            </a:rPr>
            <a:t>* Sera mas conseguir financiamiento porque los prestamistas o inversionistas estan corriedificilndo un riesgo al financiar su idea</a:t>
          </a:r>
        </a:p>
        <a:p>
          <a:pPr marL="0" lvl="0" algn="just" defTabSz="533400">
            <a:lnSpc>
              <a:spcPct val="90000"/>
            </a:lnSpc>
            <a:spcBef>
              <a:spcPct val="0"/>
            </a:spcBef>
            <a:spcAft>
              <a:spcPct val="35000"/>
            </a:spcAft>
            <a:buNone/>
          </a:pPr>
          <a:endParaRPr lang="en-US" sz="1200" kern="1200" dirty="0"/>
        </a:p>
      </dgm:t>
    </dgm:pt>
    <dgm:pt modelId="{B88D7B63-A4E7-4E3E-9EE4-E4C89B2D54E2}" type="parTrans" cxnId="{0D9FDFE8-0601-48BB-A8A3-300062567488}">
      <dgm:prSet/>
      <dgm:spPr/>
      <dgm:t>
        <a:bodyPr/>
        <a:lstStyle/>
        <a:p>
          <a:endParaRPr lang="es-ES"/>
        </a:p>
      </dgm:t>
    </dgm:pt>
    <dgm:pt modelId="{D165B094-4370-4E50-8353-CF2079A297FA}" type="sibTrans" cxnId="{0D9FDFE8-0601-48BB-A8A3-300062567488}">
      <dgm:prSet/>
      <dgm:spPr/>
      <dgm:t>
        <a:bodyPr/>
        <a:lstStyle/>
        <a:p>
          <a:endParaRPr lang="es-ES"/>
        </a:p>
      </dgm:t>
    </dgm:pt>
    <dgm:pt modelId="{C14E705E-1A83-4157-B0B9-4762A0279F63}">
      <dgm:prSet phldrT="[Texto]" custT="1"/>
      <dgm:spPr/>
      <dgm:t>
        <a:bodyPr/>
        <a:lstStyle/>
        <a:p>
          <a:pPr algn="ctr"/>
          <a:r>
            <a:rPr lang="en-US" sz="1200" b="1" i="1" dirty="0">
              <a:latin typeface="Century Gothic" panose="020B0502020202020204" pitchFamily="34" charset="0"/>
            </a:rPr>
            <a:t>Ventajas</a:t>
          </a:r>
        </a:p>
        <a:p>
          <a:pPr algn="just"/>
          <a:r>
            <a:rPr lang="en-US" sz="1200" dirty="0">
              <a:latin typeface="Century Gothic" panose="020B0502020202020204" pitchFamily="34" charset="0"/>
            </a:rPr>
            <a:t>* Completa libertad para diseñar y gestionar la empresa </a:t>
          </a:r>
          <a:r>
            <a:rPr lang="en-US" sz="1200" dirty="0" err="1">
              <a:latin typeface="Century Gothic" panose="020B0502020202020204" pitchFamily="34" charset="0"/>
            </a:rPr>
            <a:t>según</a:t>
          </a:r>
          <a:r>
            <a:rPr lang="en-US" sz="1200" dirty="0">
              <a:latin typeface="Century Gothic" panose="020B0502020202020204" pitchFamily="34" charset="0"/>
            </a:rPr>
            <a:t> su vision personal</a:t>
          </a:r>
        </a:p>
        <a:p>
          <a:pPr algn="just"/>
          <a:endParaRPr lang="en-US" sz="1200" dirty="0">
            <a:latin typeface="Century Gothic" panose="020B0502020202020204" pitchFamily="34" charset="0"/>
          </a:endParaRPr>
        </a:p>
        <a:p>
          <a:pPr algn="just"/>
          <a:r>
            <a:rPr lang="en-US" sz="1200" dirty="0">
              <a:latin typeface="Century Gothic" panose="020B0502020202020204" pitchFamily="34" charset="0"/>
            </a:rPr>
            <a:t>* No se esta limitado por directrices, antecedentes o activos de terceros</a:t>
          </a:r>
        </a:p>
        <a:p>
          <a:pPr algn="just"/>
          <a:endParaRPr lang="en-US" sz="1200" dirty="0">
            <a:latin typeface="Century Gothic" panose="020B0502020202020204" pitchFamily="34" charset="0"/>
          </a:endParaRPr>
        </a:p>
        <a:p>
          <a:pPr algn="just"/>
          <a:r>
            <a:rPr lang="en-US" sz="1200" dirty="0">
              <a:latin typeface="Century Gothic" panose="020B0502020202020204" pitchFamily="34" charset="0"/>
            </a:rPr>
            <a:t>* Oportunidad e ofrecer un producto o servicio nuevo</a:t>
          </a:r>
        </a:p>
        <a:p>
          <a:pPr algn="just"/>
          <a:r>
            <a:rPr lang="en-US" sz="1200" dirty="0">
              <a:latin typeface="Century Gothic" panose="020B0502020202020204" pitchFamily="34" charset="0"/>
            </a:rPr>
            <a:t>Puede ser una opción menos costosa que comprar una concesión de una empresa exitosa.</a:t>
          </a:r>
          <a:endParaRPr lang="es-ES" sz="1200" dirty="0">
            <a:latin typeface="Century Gothic" panose="020B0502020202020204" pitchFamily="34" charset="0"/>
          </a:endParaRPr>
        </a:p>
      </dgm:t>
    </dgm:pt>
    <dgm:pt modelId="{E5DCBAE3-F7A8-4F77-BD1E-A97F8796CE02}" type="parTrans" cxnId="{53684350-448C-4F45-80D3-10E3C9F0561F}">
      <dgm:prSet/>
      <dgm:spPr/>
      <dgm:t>
        <a:bodyPr/>
        <a:lstStyle/>
        <a:p>
          <a:endParaRPr lang="es-ES"/>
        </a:p>
      </dgm:t>
    </dgm:pt>
    <dgm:pt modelId="{DD420A7E-FED7-44A8-8C0E-9C53E97FEEC6}" type="sibTrans" cxnId="{53684350-448C-4F45-80D3-10E3C9F0561F}">
      <dgm:prSet/>
      <dgm:spPr/>
      <dgm:t>
        <a:bodyPr/>
        <a:lstStyle/>
        <a:p>
          <a:endParaRPr lang="es-ES"/>
        </a:p>
      </dgm:t>
    </dgm:pt>
    <dgm:pt modelId="{CDA14380-E95D-4A01-B8F0-83A4A1587FC7}" type="pres">
      <dgm:prSet presAssocID="{A00C47DE-A5D9-4AD6-82E0-185A739C5792}" presName="Name0" presStyleCnt="0">
        <dgm:presLayoutVars>
          <dgm:chPref val="1"/>
          <dgm:dir/>
          <dgm:animOne val="branch"/>
          <dgm:animLvl val="lvl"/>
          <dgm:resizeHandles/>
        </dgm:presLayoutVars>
      </dgm:prSet>
      <dgm:spPr/>
    </dgm:pt>
    <dgm:pt modelId="{189FFC5D-8941-40A7-8E47-80F13E241CF3}" type="pres">
      <dgm:prSet presAssocID="{DC351596-AB57-4A18-A725-3C2CC49D7A5A}" presName="vertOne" presStyleCnt="0"/>
      <dgm:spPr/>
    </dgm:pt>
    <dgm:pt modelId="{24541BCE-493B-4DA0-9064-B1D253A5F017}" type="pres">
      <dgm:prSet presAssocID="{DC351596-AB57-4A18-A725-3C2CC49D7A5A}" presName="txOne" presStyleLbl="node0" presStyleIdx="0" presStyleCnt="1" custScaleX="36884" custScaleY="58514">
        <dgm:presLayoutVars>
          <dgm:chPref val="3"/>
        </dgm:presLayoutVars>
      </dgm:prSet>
      <dgm:spPr/>
    </dgm:pt>
    <dgm:pt modelId="{FD467A5D-D543-4D8D-B279-90A0B58AF5FB}" type="pres">
      <dgm:prSet presAssocID="{DC351596-AB57-4A18-A725-3C2CC49D7A5A}" presName="parTransOne" presStyleCnt="0"/>
      <dgm:spPr/>
    </dgm:pt>
    <dgm:pt modelId="{96062029-6E93-4250-971C-AC6BB6AEB107}" type="pres">
      <dgm:prSet presAssocID="{DC351596-AB57-4A18-A725-3C2CC49D7A5A}" presName="horzOne" presStyleCnt="0"/>
      <dgm:spPr/>
    </dgm:pt>
    <dgm:pt modelId="{37541917-F897-41DF-9054-4957174AEB12}" type="pres">
      <dgm:prSet presAssocID="{241982B9-DBDE-40C7-9BC2-18D919C9E833}" presName="vertTwo" presStyleCnt="0"/>
      <dgm:spPr/>
    </dgm:pt>
    <dgm:pt modelId="{1CA29AEB-6CBE-4B3D-A6D2-23C35385A1FF}" type="pres">
      <dgm:prSet presAssocID="{241982B9-DBDE-40C7-9BC2-18D919C9E833}" presName="txTwo" presStyleLbl="node2" presStyleIdx="0" presStyleCnt="2">
        <dgm:presLayoutVars>
          <dgm:chPref val="3"/>
        </dgm:presLayoutVars>
      </dgm:prSet>
      <dgm:spPr/>
    </dgm:pt>
    <dgm:pt modelId="{C8790E74-3B81-414A-905D-FC4ED60DBAD9}" type="pres">
      <dgm:prSet presAssocID="{241982B9-DBDE-40C7-9BC2-18D919C9E833}" presName="horzTwo" presStyleCnt="0"/>
      <dgm:spPr/>
    </dgm:pt>
    <dgm:pt modelId="{ED35F1F1-DEAC-43D7-9E98-F6B5F51679D3}" type="pres">
      <dgm:prSet presAssocID="{D165B094-4370-4E50-8353-CF2079A297FA}" presName="sibSpaceTwo" presStyleCnt="0"/>
      <dgm:spPr/>
    </dgm:pt>
    <dgm:pt modelId="{BF930122-1A67-4D3F-9161-FF95FB6E3170}" type="pres">
      <dgm:prSet presAssocID="{C14E705E-1A83-4157-B0B9-4762A0279F63}" presName="vertTwo" presStyleCnt="0"/>
      <dgm:spPr/>
    </dgm:pt>
    <dgm:pt modelId="{A2B28619-9E2F-410E-B0FB-68D6A1D25545}" type="pres">
      <dgm:prSet presAssocID="{C14E705E-1A83-4157-B0B9-4762A0279F63}" presName="txTwo" presStyleLbl="node2" presStyleIdx="1" presStyleCnt="2">
        <dgm:presLayoutVars>
          <dgm:chPref val="3"/>
        </dgm:presLayoutVars>
      </dgm:prSet>
      <dgm:spPr/>
    </dgm:pt>
    <dgm:pt modelId="{22C594DE-7890-4C53-A645-F8800F5DA284}" type="pres">
      <dgm:prSet presAssocID="{C14E705E-1A83-4157-B0B9-4762A0279F63}" presName="horzTwo" presStyleCnt="0"/>
      <dgm:spPr/>
    </dgm:pt>
  </dgm:ptLst>
  <dgm:cxnLst>
    <dgm:cxn modelId="{05D6F909-2D22-437B-BE0B-F4C964B0CF1C}" type="presOf" srcId="{DC351596-AB57-4A18-A725-3C2CC49D7A5A}" destId="{24541BCE-493B-4DA0-9064-B1D253A5F017}" srcOrd="0" destOrd="0" presId="urn:microsoft.com/office/officeart/2005/8/layout/hierarchy4"/>
    <dgm:cxn modelId="{D411692F-2A69-4433-BCA7-41226097A204}" srcId="{A00C47DE-A5D9-4AD6-82E0-185A739C5792}" destId="{DC351596-AB57-4A18-A725-3C2CC49D7A5A}" srcOrd="0" destOrd="0" parTransId="{E2B30A72-0EB6-4406-AE2A-C74D6DA77706}" sibTransId="{8109C34D-6ABF-4955-90EF-6A65CF49A077}"/>
    <dgm:cxn modelId="{53684350-448C-4F45-80D3-10E3C9F0561F}" srcId="{DC351596-AB57-4A18-A725-3C2CC49D7A5A}" destId="{C14E705E-1A83-4157-B0B9-4762A0279F63}" srcOrd="1" destOrd="0" parTransId="{E5DCBAE3-F7A8-4F77-BD1E-A97F8796CE02}" sibTransId="{DD420A7E-FED7-44A8-8C0E-9C53E97FEEC6}"/>
    <dgm:cxn modelId="{30C70E89-43FF-4217-9E1E-A5CA11C57F4D}" type="presOf" srcId="{C14E705E-1A83-4157-B0B9-4762A0279F63}" destId="{A2B28619-9E2F-410E-B0FB-68D6A1D25545}" srcOrd="0" destOrd="0" presId="urn:microsoft.com/office/officeart/2005/8/layout/hierarchy4"/>
    <dgm:cxn modelId="{7A481197-8FF2-43EF-B577-722904F6029C}" type="presOf" srcId="{241982B9-DBDE-40C7-9BC2-18D919C9E833}" destId="{1CA29AEB-6CBE-4B3D-A6D2-23C35385A1FF}" srcOrd="0" destOrd="0" presId="urn:microsoft.com/office/officeart/2005/8/layout/hierarchy4"/>
    <dgm:cxn modelId="{0D9FDFE8-0601-48BB-A8A3-300062567488}" srcId="{DC351596-AB57-4A18-A725-3C2CC49D7A5A}" destId="{241982B9-DBDE-40C7-9BC2-18D919C9E833}" srcOrd="0" destOrd="0" parTransId="{B88D7B63-A4E7-4E3E-9EE4-E4C89B2D54E2}" sibTransId="{D165B094-4370-4E50-8353-CF2079A297FA}"/>
    <dgm:cxn modelId="{21460CFE-5885-43D2-8136-B177FF7857CD}" type="presOf" srcId="{A00C47DE-A5D9-4AD6-82E0-185A739C5792}" destId="{CDA14380-E95D-4A01-B8F0-83A4A1587FC7}" srcOrd="0" destOrd="0" presId="urn:microsoft.com/office/officeart/2005/8/layout/hierarchy4"/>
    <dgm:cxn modelId="{7F5BD660-1B5B-493B-B140-11C21288D967}" type="presParOf" srcId="{CDA14380-E95D-4A01-B8F0-83A4A1587FC7}" destId="{189FFC5D-8941-40A7-8E47-80F13E241CF3}" srcOrd="0" destOrd="0" presId="urn:microsoft.com/office/officeart/2005/8/layout/hierarchy4"/>
    <dgm:cxn modelId="{BE332A25-1377-479D-B268-FD269AA53D8B}" type="presParOf" srcId="{189FFC5D-8941-40A7-8E47-80F13E241CF3}" destId="{24541BCE-493B-4DA0-9064-B1D253A5F017}" srcOrd="0" destOrd="0" presId="urn:microsoft.com/office/officeart/2005/8/layout/hierarchy4"/>
    <dgm:cxn modelId="{3DDEE044-F0F9-44FA-8C0C-668DE7C683D0}" type="presParOf" srcId="{189FFC5D-8941-40A7-8E47-80F13E241CF3}" destId="{FD467A5D-D543-4D8D-B279-90A0B58AF5FB}" srcOrd="1" destOrd="0" presId="urn:microsoft.com/office/officeart/2005/8/layout/hierarchy4"/>
    <dgm:cxn modelId="{3DBD3987-2A26-4A66-A10C-A9A7310254D1}" type="presParOf" srcId="{189FFC5D-8941-40A7-8E47-80F13E241CF3}" destId="{96062029-6E93-4250-971C-AC6BB6AEB107}" srcOrd="2" destOrd="0" presId="urn:microsoft.com/office/officeart/2005/8/layout/hierarchy4"/>
    <dgm:cxn modelId="{7EEAD9C4-9BF6-497D-B9DA-BDDE83DDA4DA}" type="presParOf" srcId="{96062029-6E93-4250-971C-AC6BB6AEB107}" destId="{37541917-F897-41DF-9054-4957174AEB12}" srcOrd="0" destOrd="0" presId="urn:microsoft.com/office/officeart/2005/8/layout/hierarchy4"/>
    <dgm:cxn modelId="{2B5199F9-5184-4970-8D88-E41A601E77CA}" type="presParOf" srcId="{37541917-F897-41DF-9054-4957174AEB12}" destId="{1CA29AEB-6CBE-4B3D-A6D2-23C35385A1FF}" srcOrd="0" destOrd="0" presId="urn:microsoft.com/office/officeart/2005/8/layout/hierarchy4"/>
    <dgm:cxn modelId="{A6EFAE2B-7302-4234-B94D-FBC540F92079}" type="presParOf" srcId="{37541917-F897-41DF-9054-4957174AEB12}" destId="{C8790E74-3B81-414A-905D-FC4ED60DBAD9}" srcOrd="1" destOrd="0" presId="urn:microsoft.com/office/officeart/2005/8/layout/hierarchy4"/>
    <dgm:cxn modelId="{E8C9A5B5-A578-4A2A-9C54-1FD68635AE9C}" type="presParOf" srcId="{96062029-6E93-4250-971C-AC6BB6AEB107}" destId="{ED35F1F1-DEAC-43D7-9E98-F6B5F51679D3}" srcOrd="1" destOrd="0" presId="urn:microsoft.com/office/officeart/2005/8/layout/hierarchy4"/>
    <dgm:cxn modelId="{C9F9D933-4A62-4C29-8147-9F1343E9EEDC}" type="presParOf" srcId="{96062029-6E93-4250-971C-AC6BB6AEB107}" destId="{BF930122-1A67-4D3F-9161-FF95FB6E3170}" srcOrd="2" destOrd="0" presId="urn:microsoft.com/office/officeart/2005/8/layout/hierarchy4"/>
    <dgm:cxn modelId="{8E1CBCCD-969A-42F1-A792-72A6B33010CC}" type="presParOf" srcId="{BF930122-1A67-4D3F-9161-FF95FB6E3170}" destId="{A2B28619-9E2F-410E-B0FB-68D6A1D25545}" srcOrd="0" destOrd="0" presId="urn:microsoft.com/office/officeart/2005/8/layout/hierarchy4"/>
    <dgm:cxn modelId="{4C48ABED-4132-451E-AC68-9F918D790BC3}" type="presParOf" srcId="{BF930122-1A67-4D3F-9161-FF95FB6E3170}" destId="{22C594DE-7890-4C53-A645-F8800F5DA284}"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00C47DE-A5D9-4AD6-82E0-185A739C5792}" type="doc">
      <dgm:prSet loTypeId="urn:microsoft.com/office/officeart/2005/8/layout/hierarchy4" loCatId="relationship" qsTypeId="urn:microsoft.com/office/officeart/2005/8/quickstyle/3d2" qsCatId="3D" csTypeId="urn:microsoft.com/office/officeart/2005/8/colors/accent6_4" csCatId="accent6" phldr="1"/>
      <dgm:spPr/>
      <dgm:t>
        <a:bodyPr/>
        <a:lstStyle/>
        <a:p>
          <a:endParaRPr lang="es-ES"/>
        </a:p>
      </dgm:t>
    </dgm:pt>
    <dgm:pt modelId="{DC351596-AB57-4A18-A725-3C2CC49D7A5A}">
      <dgm:prSet phldrT="[Texto]" custT="1"/>
      <dgm:spPr>
        <a:solidFill>
          <a:schemeClr val="accent6">
            <a:lumMod val="60000"/>
            <a:lumOff val="40000"/>
          </a:schemeClr>
        </a:solidFill>
      </dgm:spPr>
      <dgm:t>
        <a:bodyPr/>
        <a:lstStyle/>
        <a:p>
          <a:r>
            <a:rPr lang="en-US" sz="2000" dirty="0">
              <a:solidFill>
                <a:schemeClr val="tx1"/>
              </a:solidFill>
            </a:rPr>
            <a:t>COMPRAR UNA EMPRESA YA EXISTENTE O UNA CONSECIÓN</a:t>
          </a:r>
          <a:endParaRPr lang="es-ES" sz="2000" dirty="0">
            <a:solidFill>
              <a:schemeClr val="tx1"/>
            </a:solidFill>
          </a:endParaRPr>
        </a:p>
      </dgm:t>
    </dgm:pt>
    <dgm:pt modelId="{E2B30A72-0EB6-4406-AE2A-C74D6DA77706}" type="parTrans" cxnId="{D411692F-2A69-4433-BCA7-41226097A204}">
      <dgm:prSet/>
      <dgm:spPr/>
      <dgm:t>
        <a:bodyPr/>
        <a:lstStyle/>
        <a:p>
          <a:endParaRPr lang="es-ES"/>
        </a:p>
      </dgm:t>
    </dgm:pt>
    <dgm:pt modelId="{8109C34D-6ABF-4955-90EF-6A65CF49A077}" type="sibTrans" cxnId="{D411692F-2A69-4433-BCA7-41226097A204}">
      <dgm:prSet/>
      <dgm:spPr/>
      <dgm:t>
        <a:bodyPr/>
        <a:lstStyle/>
        <a:p>
          <a:endParaRPr lang="es-ES"/>
        </a:p>
      </dgm:t>
    </dgm:pt>
    <dgm:pt modelId="{241982B9-DBDE-40C7-9BC2-18D919C9E833}">
      <dgm:prSet phldrT="[Texto]" custT="1"/>
      <dgm:spPr/>
      <dgm:t>
        <a:bodyPr/>
        <a:lstStyle/>
        <a:p>
          <a:pPr marL="0" lvl="0" algn="ctr" defTabSz="533400">
            <a:lnSpc>
              <a:spcPct val="90000"/>
            </a:lnSpc>
            <a:spcBef>
              <a:spcPct val="0"/>
            </a:spcBef>
            <a:spcAft>
              <a:spcPct val="35000"/>
            </a:spcAft>
            <a:buNone/>
          </a:pPr>
          <a:r>
            <a:rPr lang="en-US" sz="1200" b="1" i="1" kern="1200" dirty="0">
              <a:latin typeface="Century Gothic" panose="020B0502020202020204" pitchFamily="34" charset="0"/>
              <a:ea typeface="+mn-ea"/>
              <a:cs typeface="+mn-cs"/>
            </a:rPr>
            <a:t>Desafios</a:t>
          </a:r>
        </a:p>
        <a:p>
          <a:pPr marL="0" lvl="0" algn="ctr" defTabSz="533400">
            <a:lnSpc>
              <a:spcPct val="90000"/>
            </a:lnSpc>
            <a:spcBef>
              <a:spcPct val="0"/>
            </a:spcBef>
            <a:spcAft>
              <a:spcPct val="35000"/>
            </a:spcAft>
            <a:buNone/>
          </a:pPr>
          <a:endParaRPr lang="en-US" sz="1200" b="1" i="1" kern="1200" dirty="0"/>
        </a:p>
        <a:p>
          <a:pPr marL="0" lvl="0" algn="just" defTabSz="533400">
            <a:lnSpc>
              <a:spcPct val="90000"/>
            </a:lnSpc>
            <a:spcBef>
              <a:spcPct val="0"/>
            </a:spcBef>
            <a:spcAft>
              <a:spcPct val="35000"/>
            </a:spcAft>
          </a:pPr>
          <a:r>
            <a:rPr lang="en-US" sz="1200" kern="1200" dirty="0"/>
            <a:t>* La inversion </a:t>
          </a:r>
          <a:r>
            <a:rPr lang="en-US" sz="1200" kern="1200" dirty="0" err="1"/>
            <a:t>inicial</a:t>
          </a:r>
          <a:r>
            <a:rPr lang="en-US" sz="1200" kern="1200" dirty="0"/>
            <a:t> sera </a:t>
          </a:r>
          <a:r>
            <a:rPr lang="en-US" sz="1200" kern="1200" dirty="0" err="1"/>
            <a:t>generalmente</a:t>
          </a:r>
          <a:r>
            <a:rPr lang="en-US" sz="1200" kern="1200" dirty="0"/>
            <a:t> mas </a:t>
          </a:r>
          <a:r>
            <a:rPr lang="en-US" sz="1200" kern="1200" dirty="0" err="1"/>
            <a:t>alta</a:t>
          </a:r>
          <a:r>
            <a:rPr lang="en-US" sz="1200" kern="1200" dirty="0"/>
            <a:t> que la inversion </a:t>
          </a:r>
          <a:r>
            <a:rPr lang="en-US" sz="1200" kern="1200" dirty="0" err="1"/>
            <a:t>necesaria</a:t>
          </a:r>
          <a:r>
            <a:rPr lang="en-US" sz="1200" kern="1200" dirty="0"/>
            <a:t> para una empresa propia</a:t>
          </a:r>
        </a:p>
        <a:p>
          <a:pPr marL="0" lvl="0" algn="just" defTabSz="533400">
            <a:lnSpc>
              <a:spcPct val="90000"/>
            </a:lnSpc>
            <a:spcBef>
              <a:spcPct val="0"/>
            </a:spcBef>
            <a:spcAft>
              <a:spcPct val="35000"/>
            </a:spcAft>
          </a:pPr>
          <a:endParaRPr lang="en-US" sz="1200" kern="1200" dirty="0"/>
        </a:p>
        <a:p>
          <a:pPr marL="0" lvl="0" algn="just" defTabSz="533400">
            <a:lnSpc>
              <a:spcPct val="90000"/>
            </a:lnSpc>
            <a:spcBef>
              <a:spcPct val="0"/>
            </a:spcBef>
            <a:spcAft>
              <a:spcPct val="35000"/>
            </a:spcAft>
          </a:pPr>
          <a:r>
            <a:rPr lang="en-US" sz="1200" kern="1200" dirty="0"/>
            <a:t>* Es </a:t>
          </a:r>
          <a:r>
            <a:rPr lang="en-US" sz="1200" kern="1200" dirty="0" err="1"/>
            <a:t>posible</a:t>
          </a:r>
          <a:r>
            <a:rPr lang="en-US" sz="1200" kern="1200" dirty="0"/>
            <a:t> que el </a:t>
          </a:r>
          <a:r>
            <a:rPr lang="en-US" sz="1200" kern="1200" dirty="0" err="1"/>
            <a:t>modelo</a:t>
          </a:r>
          <a:r>
            <a:rPr lang="en-US" sz="1200" kern="1200" dirty="0"/>
            <a:t> de </a:t>
          </a:r>
          <a:r>
            <a:rPr lang="en-US" sz="1200" kern="1200" dirty="0" err="1"/>
            <a:t>negocios</a:t>
          </a:r>
          <a:r>
            <a:rPr lang="en-US" sz="1200" kern="1200" dirty="0"/>
            <a:t> o la </a:t>
          </a:r>
          <a:r>
            <a:rPr lang="en-US" sz="1200" kern="1200" dirty="0" err="1"/>
            <a:t>manera</a:t>
          </a:r>
          <a:r>
            <a:rPr lang="en-US" sz="1200" kern="1200" dirty="0"/>
            <a:t> de </a:t>
          </a:r>
          <a:r>
            <a:rPr lang="en-US" sz="1200" kern="1200" dirty="0" err="1"/>
            <a:t>operar</a:t>
          </a:r>
          <a:r>
            <a:rPr lang="en-US" sz="1200" kern="1200" dirty="0"/>
            <a:t> de la empresa del </a:t>
          </a:r>
          <a:r>
            <a:rPr lang="en-US" sz="1200" kern="1200" dirty="0" err="1"/>
            <a:t>propietario</a:t>
          </a:r>
          <a:r>
            <a:rPr lang="en-US" sz="1200" kern="1200" dirty="0"/>
            <a:t> anterior o del </a:t>
          </a:r>
          <a:r>
            <a:rPr lang="en-US" sz="1200" kern="1200" dirty="0" err="1"/>
            <a:t>concesionario</a:t>
          </a:r>
          <a:r>
            <a:rPr lang="en-US" sz="1200" kern="1200" dirty="0"/>
            <a:t> no </a:t>
          </a:r>
          <a:r>
            <a:rPr lang="en-US" sz="1200" kern="1200" dirty="0" err="1"/>
            <a:t>incidan</a:t>
          </a:r>
          <a:r>
            <a:rPr lang="en-US" sz="1200" kern="1200" dirty="0"/>
            <a:t> </a:t>
          </a:r>
          <a:r>
            <a:rPr lang="en-US" sz="1200" kern="1200" dirty="0" err="1"/>
            <a:t>exactamente</a:t>
          </a:r>
          <a:r>
            <a:rPr lang="en-US" sz="1200" kern="1200" dirty="0"/>
            <a:t> con la vision de </a:t>
          </a:r>
          <a:r>
            <a:rPr lang="en-US" sz="1200" kern="1200" dirty="0" err="1"/>
            <a:t>usted</a:t>
          </a:r>
          <a:r>
            <a:rPr lang="en-US" sz="1200" kern="1200" dirty="0"/>
            <a:t>.</a:t>
          </a:r>
        </a:p>
      </dgm:t>
    </dgm:pt>
    <dgm:pt modelId="{B88D7B63-A4E7-4E3E-9EE4-E4C89B2D54E2}" type="parTrans" cxnId="{0D9FDFE8-0601-48BB-A8A3-300062567488}">
      <dgm:prSet/>
      <dgm:spPr/>
      <dgm:t>
        <a:bodyPr/>
        <a:lstStyle/>
        <a:p>
          <a:endParaRPr lang="es-ES"/>
        </a:p>
      </dgm:t>
    </dgm:pt>
    <dgm:pt modelId="{D165B094-4370-4E50-8353-CF2079A297FA}" type="sibTrans" cxnId="{0D9FDFE8-0601-48BB-A8A3-300062567488}">
      <dgm:prSet/>
      <dgm:spPr/>
      <dgm:t>
        <a:bodyPr/>
        <a:lstStyle/>
        <a:p>
          <a:endParaRPr lang="es-ES"/>
        </a:p>
      </dgm:t>
    </dgm:pt>
    <dgm:pt modelId="{C14E705E-1A83-4157-B0B9-4762A0279F63}">
      <dgm:prSet phldrT="[Texto]" custT="1"/>
      <dgm:spPr/>
      <dgm:t>
        <a:bodyPr/>
        <a:lstStyle/>
        <a:p>
          <a:pPr algn="ctr"/>
          <a:r>
            <a:rPr lang="en-US" sz="1200" b="1" i="1" dirty="0"/>
            <a:t>Ventajas:</a:t>
          </a:r>
        </a:p>
        <a:p>
          <a:pPr algn="ctr"/>
          <a:endParaRPr lang="en-US" sz="1200" b="1" i="1" dirty="0"/>
        </a:p>
        <a:p>
          <a:pPr algn="ctr"/>
          <a:r>
            <a:rPr lang="en-US" sz="1200" dirty="0"/>
            <a:t>* </a:t>
          </a:r>
          <a:r>
            <a:rPr lang="en-US" sz="1200" dirty="0" err="1"/>
            <a:t>Aproveche</a:t>
          </a:r>
          <a:r>
            <a:rPr lang="en-US" sz="1200" dirty="0"/>
            <a:t> el </a:t>
          </a:r>
          <a:r>
            <a:rPr lang="en-US" sz="1200" dirty="0" err="1"/>
            <a:t>trabajo</a:t>
          </a:r>
          <a:r>
            <a:rPr lang="en-US" sz="1200" dirty="0"/>
            <a:t> </a:t>
          </a:r>
          <a:r>
            <a:rPr lang="en-US" sz="1200" dirty="0" err="1"/>
            <a:t>ya</a:t>
          </a:r>
          <a:r>
            <a:rPr lang="en-US" sz="1200" dirty="0"/>
            <a:t> </a:t>
          </a:r>
          <a:r>
            <a:rPr lang="en-US" sz="1200" dirty="0" err="1"/>
            <a:t>hecho</a:t>
          </a:r>
          <a:r>
            <a:rPr lang="en-US" sz="1200" dirty="0"/>
            <a:t> para </a:t>
          </a:r>
          <a:r>
            <a:rPr lang="en-US" sz="1200" dirty="0" err="1"/>
            <a:t>establecer</a:t>
          </a:r>
          <a:r>
            <a:rPr lang="en-US" sz="1200" dirty="0"/>
            <a:t> una </a:t>
          </a:r>
          <a:r>
            <a:rPr lang="en-US" sz="1200" dirty="0" err="1"/>
            <a:t>marca</a:t>
          </a:r>
          <a:r>
            <a:rPr lang="en-US" sz="1200" dirty="0"/>
            <a:t>, </a:t>
          </a:r>
          <a:r>
            <a:rPr lang="en-US" sz="1200" dirty="0" err="1"/>
            <a:t>atraer</a:t>
          </a:r>
          <a:r>
            <a:rPr lang="en-US" sz="1200" dirty="0"/>
            <a:t> </a:t>
          </a:r>
          <a:r>
            <a:rPr lang="en-US" sz="1200" dirty="0" err="1"/>
            <a:t>clientes</a:t>
          </a:r>
          <a:r>
            <a:rPr lang="en-US" sz="1200" dirty="0"/>
            <a:t>, </a:t>
          </a:r>
          <a:r>
            <a:rPr lang="en-US" sz="1200" dirty="0" err="1"/>
            <a:t>elaborar</a:t>
          </a:r>
          <a:r>
            <a:rPr lang="en-US" sz="1200" dirty="0"/>
            <a:t> </a:t>
          </a:r>
          <a:r>
            <a:rPr lang="en-US" sz="1200" dirty="0" err="1"/>
            <a:t>procesos</a:t>
          </a:r>
          <a:r>
            <a:rPr lang="en-US" sz="1200" dirty="0"/>
            <a:t> </a:t>
          </a:r>
          <a:r>
            <a:rPr lang="en-US" sz="1200" dirty="0" err="1"/>
            <a:t>comerciales</a:t>
          </a:r>
          <a:r>
            <a:rPr lang="en-US" sz="1200" dirty="0"/>
            <a:t> y </a:t>
          </a:r>
          <a:r>
            <a:rPr lang="en-US" sz="1200" dirty="0" err="1"/>
            <a:t>adquirir</a:t>
          </a:r>
          <a:r>
            <a:rPr lang="en-US" sz="1200" dirty="0"/>
            <a:t> activos.</a:t>
          </a:r>
        </a:p>
        <a:p>
          <a:pPr algn="ctr"/>
          <a:endParaRPr lang="en-US" sz="1200" dirty="0"/>
        </a:p>
        <a:p>
          <a:pPr algn="ctr"/>
          <a:r>
            <a:rPr lang="en-US" sz="1200" dirty="0"/>
            <a:t>* Puede </a:t>
          </a:r>
          <a:r>
            <a:rPr lang="en-US" sz="1200" dirty="0" err="1"/>
            <a:t>empesar</a:t>
          </a:r>
          <a:r>
            <a:rPr lang="en-US" sz="1200" dirty="0"/>
            <a:t> a </a:t>
          </a:r>
          <a:r>
            <a:rPr lang="en-US" sz="1200" dirty="0" err="1"/>
            <a:t>generar</a:t>
          </a:r>
          <a:r>
            <a:rPr lang="en-US" sz="1200" dirty="0"/>
            <a:t> </a:t>
          </a:r>
          <a:r>
            <a:rPr lang="en-US" sz="1200" dirty="0" err="1"/>
            <a:t>utilidades</a:t>
          </a:r>
          <a:r>
            <a:rPr lang="en-US" sz="1200" dirty="0"/>
            <a:t> mas </a:t>
          </a:r>
          <a:r>
            <a:rPr lang="en-US" sz="1200" dirty="0" err="1"/>
            <a:t>rapidamente</a:t>
          </a:r>
          <a:endParaRPr lang="en-US" sz="1200" dirty="0"/>
        </a:p>
        <a:p>
          <a:pPr algn="ctr"/>
          <a:r>
            <a:rPr lang="en-US" sz="1200" dirty="0"/>
            <a:t>Es mas </a:t>
          </a:r>
          <a:r>
            <a:rPr lang="en-US" sz="1200" dirty="0" err="1"/>
            <a:t>facil</a:t>
          </a:r>
          <a:r>
            <a:rPr lang="en-US" sz="1200" dirty="0"/>
            <a:t> conseguir </a:t>
          </a:r>
          <a:r>
            <a:rPr lang="en-US" sz="1200" dirty="0" err="1"/>
            <a:t>financimiento</a:t>
          </a:r>
          <a:r>
            <a:rPr lang="en-US" sz="1200" dirty="0"/>
            <a:t> porque se </a:t>
          </a:r>
          <a:r>
            <a:rPr lang="en-US" sz="1200" dirty="0" err="1"/>
            <a:t>tratad</a:t>
          </a:r>
          <a:r>
            <a:rPr lang="en-US" sz="1200" dirty="0"/>
            <a:t> de un </a:t>
          </a:r>
          <a:r>
            <a:rPr lang="en-US" sz="1200" dirty="0" err="1"/>
            <a:t>modelo</a:t>
          </a:r>
          <a:r>
            <a:rPr lang="en-US" sz="1200" dirty="0"/>
            <a:t> de </a:t>
          </a:r>
          <a:r>
            <a:rPr lang="en-US" sz="1200" dirty="0" err="1"/>
            <a:t>negocios</a:t>
          </a:r>
          <a:r>
            <a:rPr lang="en-US" sz="1200" dirty="0"/>
            <a:t> </a:t>
          </a:r>
          <a:r>
            <a:rPr lang="en-US" sz="1200" dirty="0" err="1"/>
            <a:t>existoso</a:t>
          </a:r>
          <a:r>
            <a:rPr lang="en-US" sz="1200" dirty="0"/>
            <a:t> y </a:t>
          </a:r>
          <a:r>
            <a:rPr lang="en-US" sz="1200" dirty="0" err="1"/>
            <a:t>probado</a:t>
          </a:r>
          <a:r>
            <a:rPr lang="en-US" sz="1200" dirty="0"/>
            <a:t>.</a:t>
          </a:r>
          <a:endParaRPr lang="es-ES" sz="1200" dirty="0">
            <a:latin typeface="Century Gothic" panose="020B0502020202020204" pitchFamily="34" charset="0"/>
          </a:endParaRPr>
        </a:p>
      </dgm:t>
    </dgm:pt>
    <dgm:pt modelId="{E5DCBAE3-F7A8-4F77-BD1E-A97F8796CE02}" type="parTrans" cxnId="{53684350-448C-4F45-80D3-10E3C9F0561F}">
      <dgm:prSet/>
      <dgm:spPr/>
      <dgm:t>
        <a:bodyPr/>
        <a:lstStyle/>
        <a:p>
          <a:endParaRPr lang="es-ES"/>
        </a:p>
      </dgm:t>
    </dgm:pt>
    <dgm:pt modelId="{DD420A7E-FED7-44A8-8C0E-9C53E97FEEC6}" type="sibTrans" cxnId="{53684350-448C-4F45-80D3-10E3C9F0561F}">
      <dgm:prSet/>
      <dgm:spPr/>
      <dgm:t>
        <a:bodyPr/>
        <a:lstStyle/>
        <a:p>
          <a:endParaRPr lang="es-ES"/>
        </a:p>
      </dgm:t>
    </dgm:pt>
    <dgm:pt modelId="{CDA14380-E95D-4A01-B8F0-83A4A1587FC7}" type="pres">
      <dgm:prSet presAssocID="{A00C47DE-A5D9-4AD6-82E0-185A739C5792}" presName="Name0" presStyleCnt="0">
        <dgm:presLayoutVars>
          <dgm:chPref val="1"/>
          <dgm:dir/>
          <dgm:animOne val="branch"/>
          <dgm:animLvl val="lvl"/>
          <dgm:resizeHandles/>
        </dgm:presLayoutVars>
      </dgm:prSet>
      <dgm:spPr/>
    </dgm:pt>
    <dgm:pt modelId="{189FFC5D-8941-40A7-8E47-80F13E241CF3}" type="pres">
      <dgm:prSet presAssocID="{DC351596-AB57-4A18-A725-3C2CC49D7A5A}" presName="vertOne" presStyleCnt="0"/>
      <dgm:spPr/>
    </dgm:pt>
    <dgm:pt modelId="{24541BCE-493B-4DA0-9064-B1D253A5F017}" type="pres">
      <dgm:prSet presAssocID="{DC351596-AB57-4A18-A725-3C2CC49D7A5A}" presName="txOne" presStyleLbl="node0" presStyleIdx="0" presStyleCnt="1" custScaleX="28165" custScaleY="53743" custLinFactY="27828" custLinFactNeighborX="-27946" custLinFactNeighborY="100000">
        <dgm:presLayoutVars>
          <dgm:chPref val="3"/>
        </dgm:presLayoutVars>
      </dgm:prSet>
      <dgm:spPr/>
    </dgm:pt>
    <dgm:pt modelId="{FD467A5D-D543-4D8D-B279-90A0B58AF5FB}" type="pres">
      <dgm:prSet presAssocID="{DC351596-AB57-4A18-A725-3C2CC49D7A5A}" presName="parTransOne" presStyleCnt="0"/>
      <dgm:spPr/>
    </dgm:pt>
    <dgm:pt modelId="{96062029-6E93-4250-971C-AC6BB6AEB107}" type="pres">
      <dgm:prSet presAssocID="{DC351596-AB57-4A18-A725-3C2CC49D7A5A}" presName="horzOne" presStyleCnt="0"/>
      <dgm:spPr/>
    </dgm:pt>
    <dgm:pt modelId="{37541917-F897-41DF-9054-4957174AEB12}" type="pres">
      <dgm:prSet presAssocID="{241982B9-DBDE-40C7-9BC2-18D919C9E833}" presName="vertTwo" presStyleCnt="0"/>
      <dgm:spPr/>
    </dgm:pt>
    <dgm:pt modelId="{1CA29AEB-6CBE-4B3D-A6D2-23C35385A1FF}" type="pres">
      <dgm:prSet presAssocID="{241982B9-DBDE-40C7-9BC2-18D919C9E833}" presName="txTwo" presStyleLbl="node2" presStyleIdx="0" presStyleCnt="2" custScaleX="83077" custScaleY="54889" custLinFactNeighborX="98677" custLinFactNeighborY="-68562">
        <dgm:presLayoutVars>
          <dgm:chPref val="3"/>
        </dgm:presLayoutVars>
      </dgm:prSet>
      <dgm:spPr/>
    </dgm:pt>
    <dgm:pt modelId="{C8790E74-3B81-414A-905D-FC4ED60DBAD9}" type="pres">
      <dgm:prSet presAssocID="{241982B9-DBDE-40C7-9BC2-18D919C9E833}" presName="horzTwo" presStyleCnt="0"/>
      <dgm:spPr/>
    </dgm:pt>
    <dgm:pt modelId="{ED35F1F1-DEAC-43D7-9E98-F6B5F51679D3}" type="pres">
      <dgm:prSet presAssocID="{D165B094-4370-4E50-8353-CF2079A297FA}" presName="sibSpaceTwo" presStyleCnt="0"/>
      <dgm:spPr/>
    </dgm:pt>
    <dgm:pt modelId="{BF930122-1A67-4D3F-9161-FF95FB6E3170}" type="pres">
      <dgm:prSet presAssocID="{C14E705E-1A83-4157-B0B9-4762A0279F63}" presName="vertTwo" presStyleCnt="0"/>
      <dgm:spPr/>
    </dgm:pt>
    <dgm:pt modelId="{A2B28619-9E2F-410E-B0FB-68D6A1D25545}" type="pres">
      <dgm:prSet presAssocID="{C14E705E-1A83-4157-B0B9-4762A0279F63}" presName="txTwo" presStyleLbl="node2" presStyleIdx="1" presStyleCnt="2" custScaleX="81046" custScaleY="56574" custLinFactNeighborX="-1158" custLinFactNeighborY="-431">
        <dgm:presLayoutVars>
          <dgm:chPref val="3"/>
        </dgm:presLayoutVars>
      </dgm:prSet>
      <dgm:spPr/>
    </dgm:pt>
    <dgm:pt modelId="{22C594DE-7890-4C53-A645-F8800F5DA284}" type="pres">
      <dgm:prSet presAssocID="{C14E705E-1A83-4157-B0B9-4762A0279F63}" presName="horzTwo" presStyleCnt="0"/>
      <dgm:spPr/>
    </dgm:pt>
  </dgm:ptLst>
  <dgm:cxnLst>
    <dgm:cxn modelId="{05D6F909-2D22-437B-BE0B-F4C964B0CF1C}" type="presOf" srcId="{DC351596-AB57-4A18-A725-3C2CC49D7A5A}" destId="{24541BCE-493B-4DA0-9064-B1D253A5F017}" srcOrd="0" destOrd="0" presId="urn:microsoft.com/office/officeart/2005/8/layout/hierarchy4"/>
    <dgm:cxn modelId="{D411692F-2A69-4433-BCA7-41226097A204}" srcId="{A00C47DE-A5D9-4AD6-82E0-185A739C5792}" destId="{DC351596-AB57-4A18-A725-3C2CC49D7A5A}" srcOrd="0" destOrd="0" parTransId="{E2B30A72-0EB6-4406-AE2A-C74D6DA77706}" sibTransId="{8109C34D-6ABF-4955-90EF-6A65CF49A077}"/>
    <dgm:cxn modelId="{53684350-448C-4F45-80D3-10E3C9F0561F}" srcId="{DC351596-AB57-4A18-A725-3C2CC49D7A5A}" destId="{C14E705E-1A83-4157-B0B9-4762A0279F63}" srcOrd="1" destOrd="0" parTransId="{E5DCBAE3-F7A8-4F77-BD1E-A97F8796CE02}" sibTransId="{DD420A7E-FED7-44A8-8C0E-9C53E97FEEC6}"/>
    <dgm:cxn modelId="{30C70E89-43FF-4217-9E1E-A5CA11C57F4D}" type="presOf" srcId="{C14E705E-1A83-4157-B0B9-4762A0279F63}" destId="{A2B28619-9E2F-410E-B0FB-68D6A1D25545}" srcOrd="0" destOrd="0" presId="urn:microsoft.com/office/officeart/2005/8/layout/hierarchy4"/>
    <dgm:cxn modelId="{7A481197-8FF2-43EF-B577-722904F6029C}" type="presOf" srcId="{241982B9-DBDE-40C7-9BC2-18D919C9E833}" destId="{1CA29AEB-6CBE-4B3D-A6D2-23C35385A1FF}" srcOrd="0" destOrd="0" presId="urn:microsoft.com/office/officeart/2005/8/layout/hierarchy4"/>
    <dgm:cxn modelId="{0D9FDFE8-0601-48BB-A8A3-300062567488}" srcId="{DC351596-AB57-4A18-A725-3C2CC49D7A5A}" destId="{241982B9-DBDE-40C7-9BC2-18D919C9E833}" srcOrd="0" destOrd="0" parTransId="{B88D7B63-A4E7-4E3E-9EE4-E4C89B2D54E2}" sibTransId="{D165B094-4370-4E50-8353-CF2079A297FA}"/>
    <dgm:cxn modelId="{21460CFE-5885-43D2-8136-B177FF7857CD}" type="presOf" srcId="{A00C47DE-A5D9-4AD6-82E0-185A739C5792}" destId="{CDA14380-E95D-4A01-B8F0-83A4A1587FC7}" srcOrd="0" destOrd="0" presId="urn:microsoft.com/office/officeart/2005/8/layout/hierarchy4"/>
    <dgm:cxn modelId="{7F5BD660-1B5B-493B-B140-11C21288D967}" type="presParOf" srcId="{CDA14380-E95D-4A01-B8F0-83A4A1587FC7}" destId="{189FFC5D-8941-40A7-8E47-80F13E241CF3}" srcOrd="0" destOrd="0" presId="urn:microsoft.com/office/officeart/2005/8/layout/hierarchy4"/>
    <dgm:cxn modelId="{BE332A25-1377-479D-B268-FD269AA53D8B}" type="presParOf" srcId="{189FFC5D-8941-40A7-8E47-80F13E241CF3}" destId="{24541BCE-493B-4DA0-9064-B1D253A5F017}" srcOrd="0" destOrd="0" presId="urn:microsoft.com/office/officeart/2005/8/layout/hierarchy4"/>
    <dgm:cxn modelId="{3DDEE044-F0F9-44FA-8C0C-668DE7C683D0}" type="presParOf" srcId="{189FFC5D-8941-40A7-8E47-80F13E241CF3}" destId="{FD467A5D-D543-4D8D-B279-90A0B58AF5FB}" srcOrd="1" destOrd="0" presId="urn:microsoft.com/office/officeart/2005/8/layout/hierarchy4"/>
    <dgm:cxn modelId="{3DBD3987-2A26-4A66-A10C-A9A7310254D1}" type="presParOf" srcId="{189FFC5D-8941-40A7-8E47-80F13E241CF3}" destId="{96062029-6E93-4250-971C-AC6BB6AEB107}" srcOrd="2" destOrd="0" presId="urn:microsoft.com/office/officeart/2005/8/layout/hierarchy4"/>
    <dgm:cxn modelId="{7EEAD9C4-9BF6-497D-B9DA-BDDE83DDA4DA}" type="presParOf" srcId="{96062029-6E93-4250-971C-AC6BB6AEB107}" destId="{37541917-F897-41DF-9054-4957174AEB12}" srcOrd="0" destOrd="0" presId="urn:microsoft.com/office/officeart/2005/8/layout/hierarchy4"/>
    <dgm:cxn modelId="{2B5199F9-5184-4970-8D88-E41A601E77CA}" type="presParOf" srcId="{37541917-F897-41DF-9054-4957174AEB12}" destId="{1CA29AEB-6CBE-4B3D-A6D2-23C35385A1FF}" srcOrd="0" destOrd="0" presId="urn:microsoft.com/office/officeart/2005/8/layout/hierarchy4"/>
    <dgm:cxn modelId="{A6EFAE2B-7302-4234-B94D-FBC540F92079}" type="presParOf" srcId="{37541917-F897-41DF-9054-4957174AEB12}" destId="{C8790E74-3B81-414A-905D-FC4ED60DBAD9}" srcOrd="1" destOrd="0" presId="urn:microsoft.com/office/officeart/2005/8/layout/hierarchy4"/>
    <dgm:cxn modelId="{E8C9A5B5-A578-4A2A-9C54-1FD68635AE9C}" type="presParOf" srcId="{96062029-6E93-4250-971C-AC6BB6AEB107}" destId="{ED35F1F1-DEAC-43D7-9E98-F6B5F51679D3}" srcOrd="1" destOrd="0" presId="urn:microsoft.com/office/officeart/2005/8/layout/hierarchy4"/>
    <dgm:cxn modelId="{C9F9D933-4A62-4C29-8147-9F1343E9EEDC}" type="presParOf" srcId="{96062029-6E93-4250-971C-AC6BB6AEB107}" destId="{BF930122-1A67-4D3F-9161-FF95FB6E3170}" srcOrd="2" destOrd="0" presId="urn:microsoft.com/office/officeart/2005/8/layout/hierarchy4"/>
    <dgm:cxn modelId="{8E1CBCCD-969A-42F1-A792-72A6B33010CC}" type="presParOf" srcId="{BF930122-1A67-4D3F-9161-FF95FB6E3170}" destId="{A2B28619-9E2F-410E-B0FB-68D6A1D25545}" srcOrd="0" destOrd="0" presId="urn:microsoft.com/office/officeart/2005/8/layout/hierarchy4"/>
    <dgm:cxn modelId="{4C48ABED-4132-451E-AC68-9F918D790BC3}" type="presParOf" srcId="{BF930122-1A67-4D3F-9161-FF95FB6E3170}" destId="{22C594DE-7890-4C53-A645-F8800F5DA284}"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ACC9949-10E6-4EAF-B735-E3F15B91CC0B}" type="doc">
      <dgm:prSet loTypeId="urn:microsoft.com/office/officeart/2005/8/layout/vProcess5" loCatId="process" qsTypeId="urn:microsoft.com/office/officeart/2005/8/quickstyle/simple3" qsCatId="simple" csTypeId="urn:microsoft.com/office/officeart/2005/8/colors/accent6_5" csCatId="accent6" phldr="1"/>
      <dgm:spPr/>
      <dgm:t>
        <a:bodyPr/>
        <a:lstStyle/>
        <a:p>
          <a:endParaRPr lang="es-MX"/>
        </a:p>
      </dgm:t>
    </dgm:pt>
    <dgm:pt modelId="{0520FF49-3330-4C06-B593-20542A74C5DD}">
      <dgm:prSet phldrT="[Texto]" custT="1"/>
      <dgm:spPr/>
      <dgm:t>
        <a:bodyPr/>
        <a:lstStyle/>
        <a:p>
          <a:pPr algn="just"/>
          <a:r>
            <a:rPr lang="es-MX" sz="1200" dirty="0">
              <a:latin typeface="+mj-lt"/>
            </a:rPr>
            <a:t>• </a:t>
          </a:r>
          <a:r>
            <a:rPr lang="es-MX" sz="1200" b="1" dirty="0">
              <a:latin typeface="+mj-lt"/>
            </a:rPr>
            <a:t>La clientela.</a:t>
          </a:r>
          <a:r>
            <a:rPr lang="es-MX" sz="1200" dirty="0">
              <a:latin typeface="+mj-lt"/>
            </a:rPr>
            <a:t> </a:t>
          </a:r>
        </a:p>
        <a:p>
          <a:pPr algn="just"/>
          <a:r>
            <a:rPr lang="es-MX" sz="1200" dirty="0">
              <a:latin typeface="+mj-lt"/>
            </a:rPr>
            <a:t>Además, aspectos como una constante afluencia peatonal y de vehículos, así como las facilidades de acceso al establecimiento serán decisivas. </a:t>
          </a:r>
        </a:p>
        <a:p>
          <a:pPr algn="just"/>
          <a:r>
            <a:rPr lang="es-MX" sz="1200" dirty="0">
              <a:latin typeface="+mj-lt"/>
            </a:rPr>
            <a:t>Si el cliente necesita realizar un largo desplazamiento a pie para llegar, o si tiene dificultades para estacionar su automóvil, elegirá otra opción más cómoda.</a:t>
          </a:r>
        </a:p>
      </dgm:t>
    </dgm:pt>
    <dgm:pt modelId="{F41F6CC7-E5F9-47DD-9897-A8598484C347}" type="parTrans" cxnId="{8A0D0CAC-0E3A-4AD1-8F91-41668603139A}">
      <dgm:prSet/>
      <dgm:spPr/>
      <dgm:t>
        <a:bodyPr/>
        <a:lstStyle/>
        <a:p>
          <a:endParaRPr lang="es-MX" sz="2000"/>
        </a:p>
      </dgm:t>
    </dgm:pt>
    <dgm:pt modelId="{B6B03B57-2D37-4E6E-B636-F2F80DB7604A}" type="sibTrans" cxnId="{8A0D0CAC-0E3A-4AD1-8F91-41668603139A}">
      <dgm:prSet custT="1"/>
      <dgm:spPr>
        <a:solidFill>
          <a:schemeClr val="accent6">
            <a:alpha val="90000"/>
          </a:schemeClr>
        </a:solidFill>
      </dgm:spPr>
      <dgm:t>
        <a:bodyPr/>
        <a:lstStyle/>
        <a:p>
          <a:endParaRPr lang="es-MX" sz="4000"/>
        </a:p>
      </dgm:t>
    </dgm:pt>
    <dgm:pt modelId="{D7760925-7D36-4599-89A5-928F6838709A}">
      <dgm:prSet phldrT="[Texto]" custT="1"/>
      <dgm:spPr/>
      <dgm:t>
        <a:bodyPr/>
        <a:lstStyle/>
        <a:p>
          <a:pPr algn="just"/>
          <a:r>
            <a:rPr lang="es-MX" sz="1200" dirty="0">
              <a:latin typeface="+mj-lt"/>
            </a:rPr>
            <a:t>• </a:t>
          </a:r>
          <a:r>
            <a:rPr lang="es-MX" sz="1200" b="1" dirty="0">
              <a:latin typeface="+mj-lt"/>
            </a:rPr>
            <a:t>La competencia.</a:t>
          </a:r>
          <a:r>
            <a:rPr lang="es-MX" sz="1200" dirty="0">
              <a:latin typeface="+mj-lt"/>
            </a:rPr>
            <a:t> </a:t>
          </a:r>
        </a:p>
        <a:p>
          <a:pPr algn="just"/>
          <a:r>
            <a:rPr lang="es-MX" sz="1200" dirty="0">
              <a:latin typeface="+mj-lt"/>
            </a:rPr>
            <a:t>No conviene descartar de antemano un local por el simple hecho de que cuente ya con un competidor cercano. Existen comercios que, debido a su propia naturaleza, son más productivos cuando se encuentran rodeados de </a:t>
          </a:r>
          <a:r>
            <a:rPr lang="es-MX" sz="1200" b="1" dirty="0">
              <a:latin typeface="+mj-lt"/>
            </a:rPr>
            <a:t>competidores</a:t>
          </a:r>
          <a:r>
            <a:rPr lang="es-MX" sz="1200" dirty="0">
              <a:latin typeface="+mj-lt"/>
            </a:rPr>
            <a:t>. Esto ocurre especialmente con aquellas mercancías cuya compra se produce tras una comparación por parte del cliente (muebles, ropa, calzado, aparatos domésticos…).</a:t>
          </a:r>
        </a:p>
      </dgm:t>
    </dgm:pt>
    <dgm:pt modelId="{311DCE7A-AD0D-47BB-AB7C-3CCC38DB3BA5}" type="parTrans" cxnId="{625F96FF-9745-4F4D-A08F-ABDE2B0786A3}">
      <dgm:prSet/>
      <dgm:spPr/>
      <dgm:t>
        <a:bodyPr/>
        <a:lstStyle/>
        <a:p>
          <a:endParaRPr lang="es-MX" sz="2000"/>
        </a:p>
      </dgm:t>
    </dgm:pt>
    <dgm:pt modelId="{E00274DA-B873-4695-A507-8881496FE138}" type="sibTrans" cxnId="{625F96FF-9745-4F4D-A08F-ABDE2B0786A3}">
      <dgm:prSet/>
      <dgm:spPr/>
      <dgm:t>
        <a:bodyPr/>
        <a:lstStyle/>
        <a:p>
          <a:endParaRPr lang="es-MX" sz="2000"/>
        </a:p>
      </dgm:t>
    </dgm:pt>
    <dgm:pt modelId="{B65F0ECD-6B8A-4CB3-9B68-49A2BBABFA36}" type="pres">
      <dgm:prSet presAssocID="{DACC9949-10E6-4EAF-B735-E3F15B91CC0B}" presName="outerComposite" presStyleCnt="0">
        <dgm:presLayoutVars>
          <dgm:chMax val="5"/>
          <dgm:dir/>
          <dgm:resizeHandles val="exact"/>
        </dgm:presLayoutVars>
      </dgm:prSet>
      <dgm:spPr/>
    </dgm:pt>
    <dgm:pt modelId="{1A08F943-AA51-4CA0-907F-E3EEBE4470A3}" type="pres">
      <dgm:prSet presAssocID="{DACC9949-10E6-4EAF-B735-E3F15B91CC0B}" presName="dummyMaxCanvas" presStyleCnt="0">
        <dgm:presLayoutVars/>
      </dgm:prSet>
      <dgm:spPr/>
    </dgm:pt>
    <dgm:pt modelId="{E7432BB9-4592-45FB-8121-4E4BAF45BAA3}" type="pres">
      <dgm:prSet presAssocID="{DACC9949-10E6-4EAF-B735-E3F15B91CC0B}" presName="TwoNodes_1" presStyleLbl="node1" presStyleIdx="0" presStyleCnt="2">
        <dgm:presLayoutVars>
          <dgm:bulletEnabled val="1"/>
        </dgm:presLayoutVars>
      </dgm:prSet>
      <dgm:spPr/>
    </dgm:pt>
    <dgm:pt modelId="{9BE3353A-C2F1-42E3-9F1A-009082624540}" type="pres">
      <dgm:prSet presAssocID="{DACC9949-10E6-4EAF-B735-E3F15B91CC0B}" presName="TwoNodes_2" presStyleLbl="node1" presStyleIdx="1" presStyleCnt="2" custScaleX="110280">
        <dgm:presLayoutVars>
          <dgm:bulletEnabled val="1"/>
        </dgm:presLayoutVars>
      </dgm:prSet>
      <dgm:spPr/>
    </dgm:pt>
    <dgm:pt modelId="{50464472-B672-4F41-AD2D-B145C0A4125F}" type="pres">
      <dgm:prSet presAssocID="{DACC9949-10E6-4EAF-B735-E3F15B91CC0B}" presName="TwoConn_1-2" presStyleLbl="fgAccFollowNode1" presStyleIdx="0" presStyleCnt="1">
        <dgm:presLayoutVars>
          <dgm:bulletEnabled val="1"/>
        </dgm:presLayoutVars>
      </dgm:prSet>
      <dgm:spPr/>
    </dgm:pt>
    <dgm:pt modelId="{314E4301-6DDA-4410-BDAC-D78F862B1EAD}" type="pres">
      <dgm:prSet presAssocID="{DACC9949-10E6-4EAF-B735-E3F15B91CC0B}" presName="TwoNodes_1_text" presStyleLbl="node1" presStyleIdx="1" presStyleCnt="2">
        <dgm:presLayoutVars>
          <dgm:bulletEnabled val="1"/>
        </dgm:presLayoutVars>
      </dgm:prSet>
      <dgm:spPr/>
    </dgm:pt>
    <dgm:pt modelId="{B5D29069-FB92-40AF-83CB-0108F887A4A0}" type="pres">
      <dgm:prSet presAssocID="{DACC9949-10E6-4EAF-B735-E3F15B91CC0B}" presName="TwoNodes_2_text" presStyleLbl="node1" presStyleIdx="1" presStyleCnt="2">
        <dgm:presLayoutVars>
          <dgm:bulletEnabled val="1"/>
        </dgm:presLayoutVars>
      </dgm:prSet>
      <dgm:spPr/>
    </dgm:pt>
  </dgm:ptLst>
  <dgm:cxnLst>
    <dgm:cxn modelId="{84D5B728-2A36-4420-B0C4-742D999C1416}" type="presOf" srcId="{DACC9949-10E6-4EAF-B735-E3F15B91CC0B}" destId="{B65F0ECD-6B8A-4CB3-9B68-49A2BBABFA36}" srcOrd="0" destOrd="0" presId="urn:microsoft.com/office/officeart/2005/8/layout/vProcess5"/>
    <dgm:cxn modelId="{CD887E34-1BE7-49BB-93CA-E7A102D4E881}" type="presOf" srcId="{0520FF49-3330-4C06-B593-20542A74C5DD}" destId="{314E4301-6DDA-4410-BDAC-D78F862B1EAD}" srcOrd="1" destOrd="0" presId="urn:microsoft.com/office/officeart/2005/8/layout/vProcess5"/>
    <dgm:cxn modelId="{F090F236-96FD-47C6-AAD7-54755BDAB834}" type="presOf" srcId="{0520FF49-3330-4C06-B593-20542A74C5DD}" destId="{E7432BB9-4592-45FB-8121-4E4BAF45BAA3}" srcOrd="0" destOrd="0" presId="urn:microsoft.com/office/officeart/2005/8/layout/vProcess5"/>
    <dgm:cxn modelId="{B46DCC84-B587-4952-8BDC-77D7A7EB7A61}" type="presOf" srcId="{D7760925-7D36-4599-89A5-928F6838709A}" destId="{9BE3353A-C2F1-42E3-9F1A-009082624540}" srcOrd="0" destOrd="0" presId="urn:microsoft.com/office/officeart/2005/8/layout/vProcess5"/>
    <dgm:cxn modelId="{F415648F-96E7-4E76-8C85-8B12B52C1D2D}" type="presOf" srcId="{B6B03B57-2D37-4E6E-B636-F2F80DB7604A}" destId="{50464472-B672-4F41-AD2D-B145C0A4125F}" srcOrd="0" destOrd="0" presId="urn:microsoft.com/office/officeart/2005/8/layout/vProcess5"/>
    <dgm:cxn modelId="{8A0D0CAC-0E3A-4AD1-8F91-41668603139A}" srcId="{DACC9949-10E6-4EAF-B735-E3F15B91CC0B}" destId="{0520FF49-3330-4C06-B593-20542A74C5DD}" srcOrd="0" destOrd="0" parTransId="{F41F6CC7-E5F9-47DD-9897-A8598484C347}" sibTransId="{B6B03B57-2D37-4E6E-B636-F2F80DB7604A}"/>
    <dgm:cxn modelId="{531FACE8-F523-43E6-9EDC-EBC3AC5F88EC}" type="presOf" srcId="{D7760925-7D36-4599-89A5-928F6838709A}" destId="{B5D29069-FB92-40AF-83CB-0108F887A4A0}" srcOrd="1" destOrd="0" presId="urn:microsoft.com/office/officeart/2005/8/layout/vProcess5"/>
    <dgm:cxn modelId="{625F96FF-9745-4F4D-A08F-ABDE2B0786A3}" srcId="{DACC9949-10E6-4EAF-B735-E3F15B91CC0B}" destId="{D7760925-7D36-4599-89A5-928F6838709A}" srcOrd="1" destOrd="0" parTransId="{311DCE7A-AD0D-47BB-AB7C-3CCC38DB3BA5}" sibTransId="{E00274DA-B873-4695-A507-8881496FE138}"/>
    <dgm:cxn modelId="{A67068E9-97FA-4DC4-B408-0EE3224DAB1E}" type="presParOf" srcId="{B65F0ECD-6B8A-4CB3-9B68-49A2BBABFA36}" destId="{1A08F943-AA51-4CA0-907F-E3EEBE4470A3}" srcOrd="0" destOrd="0" presId="urn:microsoft.com/office/officeart/2005/8/layout/vProcess5"/>
    <dgm:cxn modelId="{82D8F0E3-75A7-4251-8E7E-721100E9D084}" type="presParOf" srcId="{B65F0ECD-6B8A-4CB3-9B68-49A2BBABFA36}" destId="{E7432BB9-4592-45FB-8121-4E4BAF45BAA3}" srcOrd="1" destOrd="0" presId="urn:microsoft.com/office/officeart/2005/8/layout/vProcess5"/>
    <dgm:cxn modelId="{1B0DCF80-F20F-46E4-867D-A75733BF31F1}" type="presParOf" srcId="{B65F0ECD-6B8A-4CB3-9B68-49A2BBABFA36}" destId="{9BE3353A-C2F1-42E3-9F1A-009082624540}" srcOrd="2" destOrd="0" presId="urn:microsoft.com/office/officeart/2005/8/layout/vProcess5"/>
    <dgm:cxn modelId="{52F98FB7-A7F8-48DE-A28A-0F885C88FF57}" type="presParOf" srcId="{B65F0ECD-6B8A-4CB3-9B68-49A2BBABFA36}" destId="{50464472-B672-4F41-AD2D-B145C0A4125F}" srcOrd="3" destOrd="0" presId="urn:microsoft.com/office/officeart/2005/8/layout/vProcess5"/>
    <dgm:cxn modelId="{313CA3FD-2326-43EA-BE1C-D5632504F0D8}" type="presParOf" srcId="{B65F0ECD-6B8A-4CB3-9B68-49A2BBABFA36}" destId="{314E4301-6DDA-4410-BDAC-D78F862B1EAD}" srcOrd="4" destOrd="0" presId="urn:microsoft.com/office/officeart/2005/8/layout/vProcess5"/>
    <dgm:cxn modelId="{3198084A-4F6B-4DCA-91A6-5ABD606C366F}" type="presParOf" srcId="{B65F0ECD-6B8A-4CB3-9B68-49A2BBABFA36}" destId="{B5D29069-FB92-40AF-83CB-0108F887A4A0}" srcOrd="5"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53AD7A-918E-4F21-A9C2-7ADBF21662B7}">
      <dsp:nvSpPr>
        <dsp:cNvPr id="0" name=""/>
        <dsp:cNvSpPr/>
      </dsp:nvSpPr>
      <dsp:spPr>
        <a:xfrm>
          <a:off x="1133" y="1597917"/>
          <a:ext cx="3605624" cy="868164"/>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ClrTx/>
            <a:buSzTx/>
            <a:buFontTx/>
            <a:buNone/>
          </a:pPr>
          <a:r>
            <a:rPr lang="es-MX" sz="1400" kern="1200" dirty="0"/>
            <a:t>Unidad II. </a:t>
          </a:r>
        </a:p>
        <a:p>
          <a:pPr marL="0" lvl="0" indent="0" algn="ctr" defTabSz="622300">
            <a:lnSpc>
              <a:spcPct val="90000"/>
            </a:lnSpc>
            <a:spcBef>
              <a:spcPct val="0"/>
            </a:spcBef>
            <a:spcAft>
              <a:spcPct val="35000"/>
            </a:spcAft>
            <a:buClrTx/>
            <a:buSzTx/>
            <a:buFontTx/>
            <a:buNone/>
          </a:pPr>
          <a:r>
            <a:rPr lang="es-MX" sz="1400" kern="1200" dirty="0"/>
            <a:t> </a:t>
          </a:r>
          <a:r>
            <a:rPr lang="es-MX" sz="1400" b="1" i="0" kern="1200" dirty="0">
              <a:latin typeface="+mn-lt"/>
              <a:ea typeface="+mn-ea"/>
              <a:cs typeface="+mn-cs"/>
            </a:rPr>
            <a:t>Participación de las MIPYMES en los sectores económicos</a:t>
          </a:r>
          <a:endParaRPr lang="es-MX" sz="1400" kern="1200" dirty="0"/>
        </a:p>
      </dsp:txBody>
      <dsp:txXfrm>
        <a:off x="26561" y="1623345"/>
        <a:ext cx="3554768" cy="817308"/>
      </dsp:txXfrm>
    </dsp:sp>
    <dsp:sp modelId="{C3F70512-DE4D-4ED4-A72A-EBDCFE36DDAC}">
      <dsp:nvSpPr>
        <dsp:cNvPr id="0" name=""/>
        <dsp:cNvSpPr/>
      </dsp:nvSpPr>
      <dsp:spPr>
        <a:xfrm rot="17692822">
          <a:off x="3128625" y="1263982"/>
          <a:ext cx="1650796" cy="38452"/>
        </a:xfrm>
        <a:custGeom>
          <a:avLst/>
          <a:gdLst/>
          <a:ahLst/>
          <a:cxnLst/>
          <a:rect l="0" t="0" r="0" b="0"/>
          <a:pathLst>
            <a:path>
              <a:moveTo>
                <a:pt x="0" y="19226"/>
              </a:moveTo>
              <a:lnTo>
                <a:pt x="1650796" y="1922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3912753" y="1241938"/>
        <a:ext cx="82539" cy="82539"/>
      </dsp:txXfrm>
    </dsp:sp>
    <dsp:sp modelId="{F6E9A9A2-1DBF-438A-80FE-B1EA21CA74EF}">
      <dsp:nvSpPr>
        <dsp:cNvPr id="0" name=""/>
        <dsp:cNvSpPr/>
      </dsp:nvSpPr>
      <dsp:spPr>
        <a:xfrm>
          <a:off x="4301289" y="100334"/>
          <a:ext cx="4128536" cy="868164"/>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ES" sz="1400" kern="1200" dirty="0"/>
            <a:t>2.1   Sector Primario y sus ramas principales.</a:t>
          </a:r>
          <a:endParaRPr lang="es-MX" sz="1400" kern="1200" dirty="0"/>
        </a:p>
      </dsp:txBody>
      <dsp:txXfrm>
        <a:off x="4326717" y="125762"/>
        <a:ext cx="4077680" cy="817308"/>
      </dsp:txXfrm>
    </dsp:sp>
    <dsp:sp modelId="{DAB7EECE-3CFE-49AF-84CC-1C7F241841CB}">
      <dsp:nvSpPr>
        <dsp:cNvPr id="0" name=""/>
        <dsp:cNvSpPr/>
      </dsp:nvSpPr>
      <dsp:spPr>
        <a:xfrm rot="19457599">
          <a:off x="3526364" y="1763176"/>
          <a:ext cx="855317" cy="38452"/>
        </a:xfrm>
        <a:custGeom>
          <a:avLst/>
          <a:gdLst/>
          <a:ahLst/>
          <a:cxnLst/>
          <a:rect l="0" t="0" r="0" b="0"/>
          <a:pathLst>
            <a:path>
              <a:moveTo>
                <a:pt x="0" y="19226"/>
              </a:moveTo>
              <a:lnTo>
                <a:pt x="855317" y="1922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3932640" y="1761019"/>
        <a:ext cx="42765" cy="42765"/>
      </dsp:txXfrm>
    </dsp:sp>
    <dsp:sp modelId="{D326AD7E-5118-42BB-A303-B8E0C8AD008D}">
      <dsp:nvSpPr>
        <dsp:cNvPr id="0" name=""/>
        <dsp:cNvSpPr/>
      </dsp:nvSpPr>
      <dsp:spPr>
        <a:xfrm>
          <a:off x="4301289" y="1098723"/>
          <a:ext cx="4172743" cy="868164"/>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ES" sz="1400" kern="1200" dirty="0"/>
            <a:t>2.2   Sector secundario y sus ramas principales</a:t>
          </a:r>
          <a:endParaRPr lang="es-MX" sz="1400" kern="1200" dirty="0"/>
        </a:p>
      </dsp:txBody>
      <dsp:txXfrm>
        <a:off x="4326717" y="1124151"/>
        <a:ext cx="4121887" cy="817308"/>
      </dsp:txXfrm>
    </dsp:sp>
    <dsp:sp modelId="{9AF6C01D-CE94-4E2B-842A-91B1C2F921E1}">
      <dsp:nvSpPr>
        <dsp:cNvPr id="0" name=""/>
        <dsp:cNvSpPr/>
      </dsp:nvSpPr>
      <dsp:spPr>
        <a:xfrm rot="2142401">
          <a:off x="3526364" y="2262371"/>
          <a:ext cx="855317" cy="38452"/>
        </a:xfrm>
        <a:custGeom>
          <a:avLst/>
          <a:gdLst/>
          <a:ahLst/>
          <a:cxnLst/>
          <a:rect l="0" t="0" r="0" b="0"/>
          <a:pathLst>
            <a:path>
              <a:moveTo>
                <a:pt x="0" y="19226"/>
              </a:moveTo>
              <a:lnTo>
                <a:pt x="855317" y="1922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3932640" y="2260214"/>
        <a:ext cx="42765" cy="42765"/>
      </dsp:txXfrm>
    </dsp:sp>
    <dsp:sp modelId="{A2CEF7BC-116C-4829-8DC4-6258BF47FF70}">
      <dsp:nvSpPr>
        <dsp:cNvPr id="0" name=""/>
        <dsp:cNvSpPr/>
      </dsp:nvSpPr>
      <dsp:spPr>
        <a:xfrm>
          <a:off x="4301289" y="2097112"/>
          <a:ext cx="4168611" cy="868164"/>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ES" sz="1400" kern="1200" dirty="0"/>
            <a:t>2.3    Sector terciario y sus ramas principales.</a:t>
          </a:r>
          <a:endParaRPr lang="es-MX" sz="1400" kern="1200" dirty="0"/>
        </a:p>
      </dsp:txBody>
      <dsp:txXfrm>
        <a:off x="4326717" y="2122540"/>
        <a:ext cx="4117755" cy="817308"/>
      </dsp:txXfrm>
    </dsp:sp>
    <dsp:sp modelId="{82573994-E7AF-40E8-83F1-8A3A21B4C6BF}">
      <dsp:nvSpPr>
        <dsp:cNvPr id="0" name=""/>
        <dsp:cNvSpPr/>
      </dsp:nvSpPr>
      <dsp:spPr>
        <a:xfrm rot="3907178">
          <a:off x="3128625" y="2761565"/>
          <a:ext cx="1650796" cy="38452"/>
        </a:xfrm>
        <a:custGeom>
          <a:avLst/>
          <a:gdLst/>
          <a:ahLst/>
          <a:cxnLst/>
          <a:rect l="0" t="0" r="0" b="0"/>
          <a:pathLst>
            <a:path>
              <a:moveTo>
                <a:pt x="0" y="19226"/>
              </a:moveTo>
              <a:lnTo>
                <a:pt x="1650796" y="1922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3912753" y="2739521"/>
        <a:ext cx="82539" cy="82539"/>
      </dsp:txXfrm>
    </dsp:sp>
    <dsp:sp modelId="{65E76851-6CD8-4346-BB7B-9B9DB7DA69AF}">
      <dsp:nvSpPr>
        <dsp:cNvPr id="0" name=""/>
        <dsp:cNvSpPr/>
      </dsp:nvSpPr>
      <dsp:spPr>
        <a:xfrm>
          <a:off x="4301289" y="3095500"/>
          <a:ext cx="4216968" cy="868164"/>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ES" sz="1400" kern="1200" dirty="0"/>
            <a:t>2.4  Participación de las MPYMES en los sectores económicos (indicadores)</a:t>
          </a:r>
          <a:endParaRPr lang="es-MX" sz="1400" kern="1200" dirty="0"/>
        </a:p>
      </dsp:txBody>
      <dsp:txXfrm>
        <a:off x="4326717" y="3120928"/>
        <a:ext cx="4166112" cy="81730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32BB9-4592-45FB-8121-4E4BAF45BAA3}">
      <dsp:nvSpPr>
        <dsp:cNvPr id="0" name=""/>
        <dsp:cNvSpPr/>
      </dsp:nvSpPr>
      <dsp:spPr>
        <a:xfrm>
          <a:off x="-133167" y="0"/>
          <a:ext cx="5181600" cy="1828800"/>
        </a:xfrm>
        <a:prstGeom prst="roundRect">
          <a:avLst>
            <a:gd name="adj" fmla="val 10000"/>
          </a:avLst>
        </a:prstGeom>
        <a:gradFill rotWithShape="0">
          <a:gsLst>
            <a:gs pos="0">
              <a:schemeClr val="accent6">
                <a:alpha val="90000"/>
                <a:hueOff val="0"/>
                <a:satOff val="0"/>
                <a:lumOff val="0"/>
                <a:alphaOff val="0"/>
                <a:lumMod val="110000"/>
                <a:satMod val="105000"/>
                <a:tint val="67000"/>
              </a:schemeClr>
            </a:gs>
            <a:gs pos="50000">
              <a:schemeClr val="accent6">
                <a:alpha val="90000"/>
                <a:hueOff val="0"/>
                <a:satOff val="0"/>
                <a:lumOff val="0"/>
                <a:alphaOff val="0"/>
                <a:lumMod val="105000"/>
                <a:satMod val="103000"/>
                <a:tint val="73000"/>
              </a:schemeClr>
            </a:gs>
            <a:gs pos="100000">
              <a:schemeClr val="accent6">
                <a:alpha val="9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MX" sz="1200" kern="1200" dirty="0">
              <a:latin typeface="+mj-lt"/>
            </a:rPr>
            <a:t>•</a:t>
          </a:r>
          <a:r>
            <a:rPr lang="es-MX" sz="1200" b="1" kern="1200" dirty="0">
              <a:solidFill>
                <a:srgbClr val="343E47"/>
              </a:solidFill>
              <a:latin typeface="+mj-lt"/>
            </a:rPr>
            <a:t>El contrato de arrendamiento.</a:t>
          </a:r>
          <a:r>
            <a:rPr lang="es-MX" sz="1200" kern="1200" dirty="0">
              <a:solidFill>
                <a:srgbClr val="343E47"/>
              </a:solidFill>
              <a:latin typeface="+mj-lt"/>
            </a:rPr>
            <a:t> </a:t>
          </a:r>
        </a:p>
        <a:p>
          <a:pPr marL="0" lvl="0" indent="0" algn="just" defTabSz="533400">
            <a:lnSpc>
              <a:spcPct val="90000"/>
            </a:lnSpc>
            <a:spcBef>
              <a:spcPct val="0"/>
            </a:spcBef>
            <a:spcAft>
              <a:spcPct val="35000"/>
            </a:spcAft>
            <a:buNone/>
          </a:pPr>
          <a:endParaRPr lang="es-MX" sz="1200" kern="1200" dirty="0">
            <a:solidFill>
              <a:srgbClr val="343E47"/>
            </a:solidFill>
            <a:latin typeface="+mj-lt"/>
          </a:endParaRPr>
        </a:p>
        <a:p>
          <a:pPr marL="0" lvl="0" indent="0" algn="just" defTabSz="533400">
            <a:lnSpc>
              <a:spcPct val="90000"/>
            </a:lnSpc>
            <a:spcBef>
              <a:spcPct val="0"/>
            </a:spcBef>
            <a:spcAft>
              <a:spcPct val="35000"/>
            </a:spcAft>
            <a:buNone/>
          </a:pPr>
          <a:r>
            <a:rPr lang="es-MX" sz="1200" kern="1200" dirty="0">
              <a:solidFill>
                <a:srgbClr val="343E47"/>
              </a:solidFill>
              <a:latin typeface="+mj-lt"/>
            </a:rPr>
            <a:t>Es importante negociar el </a:t>
          </a:r>
          <a:r>
            <a:rPr lang="es-MX" sz="1200" b="1" kern="1200" dirty="0">
              <a:solidFill>
                <a:srgbClr val="343E47"/>
              </a:solidFill>
              <a:latin typeface="+mj-lt"/>
            </a:rPr>
            <a:t>coste del alquiler</a:t>
          </a:r>
          <a:r>
            <a:rPr lang="es-MX" sz="1200" kern="1200" dirty="0">
              <a:solidFill>
                <a:srgbClr val="343E47"/>
              </a:solidFill>
              <a:latin typeface="+mj-lt"/>
            </a:rPr>
            <a:t>, pues éste puede convertirse en un importante elemento  para alcanzar la rentabilidad, sobre todo en los inicios del proyecto. </a:t>
          </a:r>
          <a:endParaRPr lang="es-MX" sz="1200" kern="1200" dirty="0">
            <a:latin typeface="+mj-lt"/>
          </a:endParaRPr>
        </a:p>
      </dsp:txBody>
      <dsp:txXfrm>
        <a:off x="-79603" y="53564"/>
        <a:ext cx="3291392" cy="1721672"/>
      </dsp:txXfrm>
    </dsp:sp>
    <dsp:sp modelId="{9BE3353A-C2F1-42E3-9F1A-009082624540}">
      <dsp:nvSpPr>
        <dsp:cNvPr id="0" name=""/>
        <dsp:cNvSpPr/>
      </dsp:nvSpPr>
      <dsp:spPr>
        <a:xfrm>
          <a:off x="514898" y="2235200"/>
          <a:ext cx="5714268" cy="1828800"/>
        </a:xfrm>
        <a:prstGeom prst="roundRect">
          <a:avLst>
            <a:gd name="adj" fmla="val 10000"/>
          </a:avLst>
        </a:prstGeom>
        <a:gradFill rotWithShape="0">
          <a:gsLst>
            <a:gs pos="0">
              <a:schemeClr val="accent6">
                <a:alpha val="90000"/>
                <a:hueOff val="0"/>
                <a:satOff val="0"/>
                <a:lumOff val="0"/>
                <a:alphaOff val="-40000"/>
                <a:lumMod val="110000"/>
                <a:satMod val="105000"/>
                <a:tint val="67000"/>
              </a:schemeClr>
            </a:gs>
            <a:gs pos="50000">
              <a:schemeClr val="accent6">
                <a:alpha val="90000"/>
                <a:hueOff val="0"/>
                <a:satOff val="0"/>
                <a:lumOff val="0"/>
                <a:alphaOff val="-40000"/>
                <a:lumMod val="105000"/>
                <a:satMod val="103000"/>
                <a:tint val="73000"/>
              </a:schemeClr>
            </a:gs>
            <a:gs pos="100000">
              <a:schemeClr val="accent6">
                <a:alpha val="90000"/>
                <a:hueOff val="0"/>
                <a:satOff val="0"/>
                <a:lumOff val="0"/>
                <a:alphaOff val="-4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MX" sz="1200" kern="1200" dirty="0">
              <a:latin typeface="+mj-lt"/>
            </a:rPr>
            <a:t>• </a:t>
          </a:r>
          <a:r>
            <a:rPr lang="es-MX" sz="1200" b="1" kern="1200" dirty="0">
              <a:solidFill>
                <a:srgbClr val="343E47"/>
              </a:solidFill>
              <a:latin typeface="Source Sans Pro"/>
            </a:rPr>
            <a:t>El propio local.</a:t>
          </a:r>
          <a:r>
            <a:rPr lang="es-MX" sz="1200" kern="1200" dirty="0">
              <a:solidFill>
                <a:srgbClr val="343E47"/>
              </a:solidFill>
              <a:latin typeface="Source Sans Pro"/>
            </a:rPr>
            <a:t> Es preciso que sea un </a:t>
          </a:r>
          <a:r>
            <a:rPr lang="es-MX" sz="1200" b="1" kern="1200" dirty="0">
              <a:solidFill>
                <a:schemeClr val="tx1"/>
              </a:solidFill>
              <a:latin typeface="Source Sans Pro"/>
            </a:rPr>
            <a:t>espacio adecuado </a:t>
          </a:r>
          <a:r>
            <a:rPr lang="es-MX" sz="1200" kern="1200" dirty="0">
              <a:solidFill>
                <a:srgbClr val="343E47"/>
              </a:solidFill>
              <a:latin typeface="Source Sans Pro"/>
            </a:rPr>
            <a:t>para el tipo de </a:t>
          </a:r>
          <a:r>
            <a:rPr lang="es-MX" sz="1200" b="1" kern="1200" dirty="0">
              <a:solidFill>
                <a:srgbClr val="343E47"/>
              </a:solidFill>
              <a:latin typeface="Source Sans Pro"/>
            </a:rPr>
            <a:t>negocio </a:t>
          </a:r>
          <a:r>
            <a:rPr lang="es-MX" sz="1200" kern="1200" dirty="0">
              <a:solidFill>
                <a:srgbClr val="343E47"/>
              </a:solidFill>
              <a:latin typeface="Source Sans Pro"/>
            </a:rPr>
            <a:t>que se va a desarrollar, con posibilidades de ampliación y cuya necesidad de obra civil no sea excesivamente costosa.</a:t>
          </a:r>
          <a:endParaRPr lang="es-MX" sz="1200" kern="1200" dirty="0">
            <a:latin typeface="+mj-lt"/>
          </a:endParaRPr>
        </a:p>
      </dsp:txBody>
      <dsp:txXfrm>
        <a:off x="568462" y="2288764"/>
        <a:ext cx="3287819" cy="1721672"/>
      </dsp:txXfrm>
    </dsp:sp>
    <dsp:sp modelId="{50464472-B672-4F41-AD2D-B145C0A4125F}">
      <dsp:nvSpPr>
        <dsp:cNvPr id="0" name=""/>
        <dsp:cNvSpPr/>
      </dsp:nvSpPr>
      <dsp:spPr>
        <a:xfrm>
          <a:off x="3859712" y="1437639"/>
          <a:ext cx="1188720" cy="1188720"/>
        </a:xfrm>
        <a:prstGeom prst="downArrow">
          <a:avLst>
            <a:gd name="adj1" fmla="val 55000"/>
            <a:gd name="adj2" fmla="val 45000"/>
          </a:avLst>
        </a:prstGeom>
        <a:solidFill>
          <a:schemeClr val="accent6">
            <a:alpha val="90000"/>
          </a:schemeClr>
        </a:solidFill>
        <a:ln w="6350" cap="flat" cmpd="sng" algn="ctr">
          <a:solidFill>
            <a:schemeClr val="accent6">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endParaRPr lang="es-MX" sz="4000" kern="1200"/>
        </a:p>
      </dsp:txBody>
      <dsp:txXfrm>
        <a:off x="4127174" y="1437639"/>
        <a:ext cx="653796" cy="89451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23020D-A4AC-40AA-87B8-ED81271159EE}">
      <dsp:nvSpPr>
        <dsp:cNvPr id="0" name=""/>
        <dsp:cNvSpPr/>
      </dsp:nvSpPr>
      <dsp:spPr>
        <a:xfrm rot="10800000">
          <a:off x="1129402" y="233"/>
          <a:ext cx="3483693" cy="1007721"/>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377" tIns="45720" rIns="85344" bIns="45720" numCol="1" spcCol="1270" anchor="ctr" anchorCtr="0">
          <a:noAutofit/>
        </a:bodyPr>
        <a:lstStyle/>
        <a:p>
          <a:pPr marL="0" lvl="0" indent="0" algn="just" defTabSz="533400">
            <a:lnSpc>
              <a:spcPct val="90000"/>
            </a:lnSpc>
            <a:spcBef>
              <a:spcPct val="0"/>
            </a:spcBef>
            <a:spcAft>
              <a:spcPct val="35000"/>
            </a:spcAft>
            <a:buNone/>
          </a:pPr>
          <a:r>
            <a:rPr lang="es-MX" sz="1200" b="1" kern="1200" dirty="0">
              <a:solidFill>
                <a:srgbClr val="000000"/>
              </a:solidFill>
              <a:latin typeface="FiraSans-Light"/>
            </a:rPr>
            <a:t>TIEMPO Y LUGAR: </a:t>
          </a:r>
          <a:r>
            <a:rPr lang="es-MX" sz="1200" kern="1200" dirty="0">
              <a:solidFill>
                <a:srgbClr val="000000"/>
              </a:solidFill>
              <a:latin typeface="FiraSans-Light"/>
            </a:rPr>
            <a:t>pone a disposición de los consumidores los productos en el momento y en el sitio más adecuado, de forma que tengan que recorrer distancias mínimas.</a:t>
          </a:r>
          <a:endParaRPr lang="es-MX" sz="1200" kern="1200" dirty="0"/>
        </a:p>
      </dsp:txBody>
      <dsp:txXfrm rot="10800000">
        <a:off x="1381332" y="233"/>
        <a:ext cx="3231763" cy="1007721"/>
      </dsp:txXfrm>
    </dsp:sp>
    <dsp:sp modelId="{98B051C1-B811-4DBF-940D-4AC6EA1966E2}">
      <dsp:nvSpPr>
        <dsp:cNvPr id="0" name=""/>
        <dsp:cNvSpPr/>
      </dsp:nvSpPr>
      <dsp:spPr>
        <a:xfrm>
          <a:off x="625541" y="233"/>
          <a:ext cx="1007721" cy="1007721"/>
        </a:xfrm>
        <a:prstGeom prst="ellipse">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7F11EF9-C862-4F1E-98A1-28FDB4842031}">
      <dsp:nvSpPr>
        <dsp:cNvPr id="0" name=""/>
        <dsp:cNvSpPr/>
      </dsp:nvSpPr>
      <dsp:spPr>
        <a:xfrm rot="10800000">
          <a:off x="1129402" y="1308766"/>
          <a:ext cx="3483693" cy="1007721"/>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377" tIns="45720" rIns="85344" bIns="45720" numCol="1" spcCol="1270" anchor="ctr" anchorCtr="0">
          <a:noAutofit/>
        </a:bodyPr>
        <a:lstStyle/>
        <a:p>
          <a:pPr marL="0" lvl="0" indent="0" algn="just" defTabSz="533400">
            <a:lnSpc>
              <a:spcPct val="90000"/>
            </a:lnSpc>
            <a:spcBef>
              <a:spcPct val="0"/>
            </a:spcBef>
            <a:spcAft>
              <a:spcPct val="35000"/>
            </a:spcAft>
            <a:buNone/>
          </a:pPr>
          <a:r>
            <a:rPr lang="es-MX" sz="1200" b="1" kern="1200" dirty="0">
              <a:solidFill>
                <a:srgbClr val="000000"/>
              </a:solidFill>
              <a:latin typeface="FiraSans-Light"/>
            </a:rPr>
            <a:t>POSESIÓN: </a:t>
          </a:r>
          <a:r>
            <a:rPr lang="es-MX" sz="1200" kern="1200" dirty="0">
              <a:solidFill>
                <a:srgbClr val="000000"/>
              </a:solidFill>
              <a:latin typeface="FiraSans-Light"/>
            </a:rPr>
            <a:t>facilita el acercamiento del producto a los consumidores y su disposición efectiva.</a:t>
          </a:r>
          <a:endParaRPr lang="es-MX" sz="1200" kern="1200" dirty="0"/>
        </a:p>
      </dsp:txBody>
      <dsp:txXfrm rot="10800000">
        <a:off x="1381332" y="1308766"/>
        <a:ext cx="3231763" cy="1007721"/>
      </dsp:txXfrm>
    </dsp:sp>
    <dsp:sp modelId="{57BBF633-57FC-4591-B0C7-2DC512E83FE9}">
      <dsp:nvSpPr>
        <dsp:cNvPr id="0" name=""/>
        <dsp:cNvSpPr/>
      </dsp:nvSpPr>
      <dsp:spPr>
        <a:xfrm>
          <a:off x="625541" y="1308766"/>
          <a:ext cx="1007721" cy="1007721"/>
        </a:xfrm>
        <a:prstGeom prst="ellipse">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2D136B4-D712-45A3-8F1F-3AD4A5BEF3FE}">
      <dsp:nvSpPr>
        <dsp:cNvPr id="0" name=""/>
        <dsp:cNvSpPr/>
      </dsp:nvSpPr>
      <dsp:spPr>
        <a:xfrm rot="10800000">
          <a:off x="1129402" y="2617300"/>
          <a:ext cx="3483693" cy="1007721"/>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377" tIns="45720" rIns="85344" bIns="45720" numCol="1" spcCol="1270" anchor="ctr" anchorCtr="0">
          <a:noAutofit/>
        </a:bodyPr>
        <a:lstStyle/>
        <a:p>
          <a:pPr marL="0" lvl="0" indent="0" algn="just" defTabSz="533400">
            <a:lnSpc>
              <a:spcPct val="90000"/>
            </a:lnSpc>
            <a:spcBef>
              <a:spcPct val="0"/>
            </a:spcBef>
            <a:spcAft>
              <a:spcPct val="35000"/>
            </a:spcAft>
            <a:buNone/>
          </a:pPr>
          <a:r>
            <a:rPr lang="es-MX" sz="1200" b="0" kern="1200" dirty="0">
              <a:solidFill>
                <a:srgbClr val="000000"/>
              </a:solidFill>
              <a:latin typeface="FiraSans-Light"/>
            </a:rPr>
            <a:t>FORMA</a:t>
          </a:r>
          <a:r>
            <a:rPr lang="es-MX" sz="1200" kern="1200" dirty="0">
              <a:solidFill>
                <a:srgbClr val="000000"/>
              </a:solidFill>
              <a:latin typeface="FiraSans-Light"/>
            </a:rPr>
            <a:t>: posibilita, a través del surtido, una oferta bienes y servicios adecuados a las necesidades específicas del consumidor, y en la forma y cantidades precisas como para permitir un adecuado consumo. </a:t>
          </a:r>
          <a:endParaRPr lang="es-MX" sz="1200" kern="1200" dirty="0"/>
        </a:p>
      </dsp:txBody>
      <dsp:txXfrm rot="10800000">
        <a:off x="1381332" y="2617300"/>
        <a:ext cx="3231763" cy="1007721"/>
      </dsp:txXfrm>
    </dsp:sp>
    <dsp:sp modelId="{16071A1F-0335-4A1A-A688-02602D9EF1FF}">
      <dsp:nvSpPr>
        <dsp:cNvPr id="0" name=""/>
        <dsp:cNvSpPr/>
      </dsp:nvSpPr>
      <dsp:spPr>
        <a:xfrm>
          <a:off x="625541" y="2617300"/>
          <a:ext cx="1007721" cy="1007721"/>
        </a:xfrm>
        <a:prstGeom prst="ellipse">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21B344-94B1-4668-998D-DE5C181CD089}">
      <dsp:nvSpPr>
        <dsp:cNvPr id="0" name=""/>
        <dsp:cNvSpPr/>
      </dsp:nvSpPr>
      <dsp:spPr>
        <a:xfrm rot="10800000">
          <a:off x="1129402" y="3925834"/>
          <a:ext cx="3483693" cy="1007721"/>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377" tIns="45720" rIns="85344" bIns="45720" numCol="1" spcCol="1270" anchor="ctr" anchorCtr="0">
          <a:noAutofit/>
        </a:bodyPr>
        <a:lstStyle/>
        <a:p>
          <a:pPr marL="0" lvl="0" indent="0" algn="just" defTabSz="533400">
            <a:lnSpc>
              <a:spcPct val="90000"/>
            </a:lnSpc>
            <a:spcBef>
              <a:spcPct val="0"/>
            </a:spcBef>
            <a:spcAft>
              <a:spcPct val="35000"/>
            </a:spcAft>
            <a:buNone/>
          </a:pPr>
          <a:r>
            <a:rPr lang="es-MX" sz="1200" b="1" kern="1200" dirty="0">
              <a:solidFill>
                <a:srgbClr val="000000"/>
              </a:solidFill>
              <a:latin typeface="FiraSans-Light"/>
            </a:rPr>
            <a:t>SERVICIOS ADICIONALES:</a:t>
          </a:r>
          <a:r>
            <a:rPr lang="es-MX" sz="1200" kern="1200" dirty="0">
              <a:solidFill>
                <a:srgbClr val="000000"/>
              </a:solidFill>
              <a:latin typeface="FiraSans-Light"/>
            </a:rPr>
            <a:t> desarrolla políticas comerciales y presta diferentes servicios (financiación, tarjetas de crédito o tarjetas cliente, servicio post-venta, etc.).</a:t>
          </a:r>
          <a:endParaRPr lang="es-MX" sz="1200" kern="1200" dirty="0"/>
        </a:p>
      </dsp:txBody>
      <dsp:txXfrm rot="10800000">
        <a:off x="1381332" y="3925834"/>
        <a:ext cx="3231763" cy="1007721"/>
      </dsp:txXfrm>
    </dsp:sp>
    <dsp:sp modelId="{637EF191-2C35-4FC5-911C-CA1665C53D2A}">
      <dsp:nvSpPr>
        <dsp:cNvPr id="0" name=""/>
        <dsp:cNvSpPr/>
      </dsp:nvSpPr>
      <dsp:spPr>
        <a:xfrm>
          <a:off x="625541" y="3925834"/>
          <a:ext cx="1007721" cy="1007721"/>
        </a:xfrm>
        <a:prstGeom prst="ellipse">
          <a:avLst/>
        </a:prstGeom>
        <a:blipFill rotWithShape="1">
          <a:blip xmlns:r="http://schemas.openxmlformats.org/officeDocument/2006/relationships" r:embed="rId4"/>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A35637-2C81-4A46-B9F6-C86A3A7933ED}">
      <dsp:nvSpPr>
        <dsp:cNvPr id="0" name=""/>
        <dsp:cNvSpPr/>
      </dsp:nvSpPr>
      <dsp:spPr>
        <a:xfrm rot="5400000">
          <a:off x="4313096" y="-1922303"/>
          <a:ext cx="1363265" cy="5207871"/>
        </a:xfrm>
        <a:prstGeom prst="round2Same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s-MX" sz="1050" b="1" kern="1200" dirty="0">
              <a:latin typeface="Century Gothic" panose="020B0502020202020204" pitchFamily="34" charset="0"/>
            </a:rPr>
            <a:t>- </a:t>
          </a:r>
          <a:r>
            <a:rPr lang="es-MX" sz="1050" kern="1200" dirty="0">
              <a:latin typeface="Century Gothic" panose="020B0502020202020204" pitchFamily="34" charset="0"/>
            </a:rPr>
            <a:t>En régimen de libre servicio o autoservicio: autoservicio, supermercado, hipermercado.</a:t>
          </a:r>
        </a:p>
        <a:p>
          <a:pPr marL="57150" lvl="1" indent="-57150" algn="l" defTabSz="466725">
            <a:lnSpc>
              <a:spcPct val="90000"/>
            </a:lnSpc>
            <a:spcBef>
              <a:spcPct val="0"/>
            </a:spcBef>
            <a:spcAft>
              <a:spcPct val="15000"/>
            </a:spcAft>
            <a:buChar char="•"/>
          </a:pPr>
          <a:r>
            <a:rPr lang="es-MX" sz="1050" b="1" kern="1200">
              <a:latin typeface="Century Gothic" panose="020B0502020202020204" pitchFamily="34" charset="0"/>
            </a:rPr>
            <a:t>- </a:t>
          </a:r>
          <a:r>
            <a:rPr lang="es-MX" sz="1050" kern="1200">
              <a:latin typeface="Century Gothic" panose="020B0502020202020204" pitchFamily="34" charset="0"/>
            </a:rPr>
            <a:t>En régimen tradicional o de venta elegida: tienda tradicional, tiendas especializadas (perfumerías, papelerías, fruterías...).</a:t>
          </a:r>
          <a:endParaRPr lang="es-MX" sz="1050" kern="1200" dirty="0">
            <a:latin typeface="Century Gothic" panose="020B0502020202020204" pitchFamily="34" charset="0"/>
          </a:endParaRPr>
        </a:p>
      </dsp:txBody>
      <dsp:txXfrm rot="-5400000">
        <a:off x="2390794" y="66548"/>
        <a:ext cx="5141322" cy="1230167"/>
      </dsp:txXfrm>
    </dsp:sp>
    <dsp:sp modelId="{3C52F57D-CD17-40EE-92D7-4C6D855B9B45}">
      <dsp:nvSpPr>
        <dsp:cNvPr id="0" name=""/>
        <dsp:cNvSpPr/>
      </dsp:nvSpPr>
      <dsp:spPr>
        <a:xfrm>
          <a:off x="481597" y="2074"/>
          <a:ext cx="1966231" cy="1368894"/>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marL="0" lvl="0" indent="0" algn="ctr" defTabSz="533400">
            <a:lnSpc>
              <a:spcPct val="90000"/>
            </a:lnSpc>
            <a:spcBef>
              <a:spcPct val="0"/>
            </a:spcBef>
            <a:spcAft>
              <a:spcPct val="35000"/>
            </a:spcAft>
            <a:buNone/>
          </a:pPr>
          <a:r>
            <a:rPr lang="es-MX" sz="1200" b="1" kern="1200">
              <a:latin typeface="Century Gothic" panose="020B0502020202020204" pitchFamily="34" charset="0"/>
            </a:rPr>
            <a:t>a) </a:t>
          </a:r>
          <a:r>
            <a:rPr lang="es-MX" sz="1200" kern="1200">
              <a:latin typeface="Century Gothic" panose="020B0502020202020204" pitchFamily="34" charset="0"/>
            </a:rPr>
            <a:t>Según la forma de venta</a:t>
          </a:r>
          <a:endParaRPr lang="es-MX" sz="1200" kern="1200" dirty="0">
            <a:latin typeface="Century Gothic" panose="020B0502020202020204" pitchFamily="34" charset="0"/>
          </a:endParaRPr>
        </a:p>
      </dsp:txBody>
      <dsp:txXfrm>
        <a:off x="548421" y="68898"/>
        <a:ext cx="1832583" cy="1235246"/>
      </dsp:txXfrm>
    </dsp:sp>
    <dsp:sp modelId="{957FCEF4-24AD-4168-8B20-9F6C144AB910}">
      <dsp:nvSpPr>
        <dsp:cNvPr id="0" name=""/>
        <dsp:cNvSpPr/>
      </dsp:nvSpPr>
      <dsp:spPr>
        <a:xfrm rot="5400000">
          <a:off x="4358630" y="-408060"/>
          <a:ext cx="1367404" cy="5207871"/>
        </a:xfrm>
        <a:prstGeom prst="round2SameRect">
          <a:avLst/>
        </a:prstGeom>
        <a:solidFill>
          <a:schemeClr val="accent3">
            <a:tint val="40000"/>
            <a:alpha val="90000"/>
            <a:hueOff val="1014570"/>
            <a:satOff val="50000"/>
            <a:lumOff val="890"/>
            <a:alphaOff val="0"/>
          </a:schemeClr>
        </a:solidFill>
        <a:ln w="12700" cap="flat" cmpd="sng" algn="ctr">
          <a:solidFill>
            <a:schemeClr val="accent3">
              <a:tint val="40000"/>
              <a:alpha val="90000"/>
              <a:hueOff val="1014570"/>
              <a:satOff val="50000"/>
              <a:lumOff val="89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s-MX" sz="1100" b="1" kern="1200">
              <a:latin typeface="Century Gothic" panose="020B0502020202020204" pitchFamily="34" charset="0"/>
            </a:rPr>
            <a:t>- </a:t>
          </a:r>
          <a:r>
            <a:rPr lang="es-MX" sz="1100" kern="1200">
              <a:latin typeface="Century Gothic" panose="020B0502020202020204" pitchFamily="34" charset="0"/>
            </a:rPr>
            <a:t>Venta con tienda.</a:t>
          </a:r>
          <a:endParaRPr lang="es-MX" sz="1100" kern="1200" dirty="0">
            <a:latin typeface="Century Gothic" panose="020B0502020202020204" pitchFamily="34" charset="0"/>
          </a:endParaRPr>
        </a:p>
        <a:p>
          <a:pPr marL="57150" lvl="1" indent="-57150" algn="l" defTabSz="488950">
            <a:lnSpc>
              <a:spcPct val="90000"/>
            </a:lnSpc>
            <a:spcBef>
              <a:spcPct val="0"/>
            </a:spcBef>
            <a:spcAft>
              <a:spcPct val="15000"/>
            </a:spcAft>
            <a:buChar char="•"/>
          </a:pPr>
          <a:r>
            <a:rPr lang="es-MX" sz="1100" b="1" kern="1200">
              <a:latin typeface="Century Gothic" panose="020B0502020202020204" pitchFamily="34" charset="0"/>
            </a:rPr>
            <a:t>- </a:t>
          </a:r>
          <a:r>
            <a:rPr lang="es-MX" sz="1100" kern="1200">
              <a:latin typeface="Century Gothic" panose="020B0502020202020204" pitchFamily="34" charset="0"/>
            </a:rPr>
            <a:t>Venta sin tienda: ambulante, venta directa a distancia a través de medios de comunicación (teléfono, teletienda, e-mail, etc.), venta a través de máquinas automáticas. </a:t>
          </a:r>
          <a:endParaRPr lang="es-MX" sz="1100" kern="1200" dirty="0">
            <a:latin typeface="Century Gothic" panose="020B0502020202020204" pitchFamily="34" charset="0"/>
          </a:endParaRPr>
        </a:p>
      </dsp:txBody>
      <dsp:txXfrm rot="-5400000">
        <a:off x="2438397" y="1578924"/>
        <a:ext cx="5141120" cy="1233902"/>
      </dsp:txXfrm>
    </dsp:sp>
    <dsp:sp modelId="{F022E195-CC0F-412D-B082-4F6A670DF240}">
      <dsp:nvSpPr>
        <dsp:cNvPr id="0" name=""/>
        <dsp:cNvSpPr/>
      </dsp:nvSpPr>
      <dsp:spPr>
        <a:xfrm>
          <a:off x="481597" y="1439412"/>
          <a:ext cx="1966231" cy="1368894"/>
        </a:xfrm>
        <a:prstGeom prst="roundRect">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marL="0" lvl="0" indent="0" algn="ctr" defTabSz="488950">
            <a:lnSpc>
              <a:spcPct val="90000"/>
            </a:lnSpc>
            <a:spcBef>
              <a:spcPct val="0"/>
            </a:spcBef>
            <a:spcAft>
              <a:spcPct val="35000"/>
            </a:spcAft>
            <a:buNone/>
          </a:pPr>
          <a:r>
            <a:rPr lang="es-MX" sz="1100" b="1" kern="1200">
              <a:latin typeface="Century Gothic" panose="020B0502020202020204" pitchFamily="34" charset="0"/>
            </a:rPr>
            <a:t>b) </a:t>
          </a:r>
          <a:r>
            <a:rPr lang="es-MX" sz="1100" kern="1200">
              <a:latin typeface="Century Gothic" panose="020B0502020202020204" pitchFamily="34" charset="0"/>
            </a:rPr>
            <a:t>Según el empleo o no de establecimiento</a:t>
          </a:r>
          <a:endParaRPr lang="es-MX" sz="1100" kern="1200" dirty="0">
            <a:latin typeface="Century Gothic" panose="020B0502020202020204" pitchFamily="34" charset="0"/>
          </a:endParaRPr>
        </a:p>
      </dsp:txBody>
      <dsp:txXfrm>
        <a:off x="548421" y="1506236"/>
        <a:ext cx="1832583" cy="1235246"/>
      </dsp:txXfrm>
    </dsp:sp>
    <dsp:sp modelId="{6D4E9094-7120-435E-89B2-40B9C6DB6CC3}">
      <dsp:nvSpPr>
        <dsp:cNvPr id="0" name=""/>
        <dsp:cNvSpPr/>
      </dsp:nvSpPr>
      <dsp:spPr>
        <a:xfrm rot="5400000">
          <a:off x="4504207" y="957263"/>
          <a:ext cx="1095115" cy="5207871"/>
        </a:xfrm>
        <a:prstGeom prst="round2SameRect">
          <a:avLst/>
        </a:prstGeom>
        <a:solidFill>
          <a:schemeClr val="accent3">
            <a:tint val="40000"/>
            <a:alpha val="90000"/>
            <a:hueOff val="2029141"/>
            <a:satOff val="100000"/>
            <a:lumOff val="1779"/>
            <a:alphaOff val="0"/>
          </a:schemeClr>
        </a:solidFill>
        <a:ln w="12700" cap="flat" cmpd="sng" algn="ctr">
          <a:solidFill>
            <a:schemeClr val="accent3">
              <a:tint val="40000"/>
              <a:alpha val="90000"/>
              <a:hueOff val="2029141"/>
              <a:satOff val="100000"/>
              <a:lumOff val="177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s-MX" sz="1050" b="1" kern="1200">
              <a:latin typeface="Century Gothic" panose="020B0502020202020204" pitchFamily="34" charset="0"/>
            </a:rPr>
            <a:t>- </a:t>
          </a:r>
          <a:r>
            <a:rPr lang="es-MX" sz="1050" kern="1200">
              <a:latin typeface="Century Gothic" panose="020B0502020202020204" pitchFamily="34" charset="0"/>
            </a:rPr>
            <a:t>Especialistas: tienda especializada, gran superficie especializada (category killer)</a:t>
          </a:r>
          <a:endParaRPr lang="es-MX" sz="1050" kern="1200" dirty="0">
            <a:latin typeface="Century Gothic" panose="020B0502020202020204" pitchFamily="34" charset="0"/>
          </a:endParaRPr>
        </a:p>
        <a:p>
          <a:pPr marL="57150" lvl="1" indent="-57150" algn="l" defTabSz="466725">
            <a:lnSpc>
              <a:spcPct val="90000"/>
            </a:lnSpc>
            <a:spcBef>
              <a:spcPct val="0"/>
            </a:spcBef>
            <a:spcAft>
              <a:spcPct val="15000"/>
            </a:spcAft>
            <a:buChar char="•"/>
          </a:pPr>
          <a:r>
            <a:rPr lang="es-MX" sz="1050" b="1" kern="1200">
              <a:latin typeface="Century Gothic" panose="020B0502020202020204" pitchFamily="34" charset="0"/>
            </a:rPr>
            <a:t>- </a:t>
          </a:r>
          <a:r>
            <a:rPr lang="es-MX" sz="1050" kern="1200">
              <a:latin typeface="Century Gothic" panose="020B0502020202020204" pitchFamily="34" charset="0"/>
            </a:rPr>
            <a:t>Surtido fundamentado en alimentación: tienda tradicional,hipermercado, supermercado.</a:t>
          </a:r>
          <a:endParaRPr lang="es-MX" sz="1050" kern="1200" dirty="0">
            <a:latin typeface="Century Gothic" panose="020B0502020202020204" pitchFamily="34" charset="0"/>
          </a:endParaRPr>
        </a:p>
        <a:p>
          <a:pPr marL="57150" lvl="1" indent="-57150" algn="l" defTabSz="466725">
            <a:lnSpc>
              <a:spcPct val="90000"/>
            </a:lnSpc>
            <a:spcBef>
              <a:spcPct val="0"/>
            </a:spcBef>
            <a:spcAft>
              <a:spcPct val="15000"/>
            </a:spcAft>
            <a:buChar char="•"/>
          </a:pPr>
          <a:r>
            <a:rPr lang="es-MX" sz="1050" b="1" kern="1200">
              <a:latin typeface="Century Gothic" panose="020B0502020202020204" pitchFamily="34" charset="0"/>
            </a:rPr>
            <a:t>- </a:t>
          </a:r>
          <a:r>
            <a:rPr lang="es-MX" sz="1050" kern="1200">
              <a:latin typeface="Century Gothic" panose="020B0502020202020204" pitchFamily="34" charset="0"/>
            </a:rPr>
            <a:t>Generalistas: gran superficie o gran almacén.</a:t>
          </a:r>
          <a:endParaRPr lang="es-MX" sz="1050" kern="1200" dirty="0">
            <a:latin typeface="Century Gothic" panose="020B0502020202020204" pitchFamily="34" charset="0"/>
          </a:endParaRPr>
        </a:p>
      </dsp:txBody>
      <dsp:txXfrm rot="-5400000">
        <a:off x="2447830" y="3067100"/>
        <a:ext cx="5154412" cy="988197"/>
      </dsp:txXfrm>
    </dsp:sp>
    <dsp:sp modelId="{E0B301B0-7762-4022-9F44-AA7B333FCA4C}">
      <dsp:nvSpPr>
        <dsp:cNvPr id="0" name=""/>
        <dsp:cNvSpPr/>
      </dsp:nvSpPr>
      <dsp:spPr>
        <a:xfrm>
          <a:off x="481597" y="2876751"/>
          <a:ext cx="1966231" cy="1368894"/>
        </a:xfrm>
        <a:prstGeom prst="roundRect">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marL="0" lvl="0" indent="0" algn="ctr" defTabSz="533400">
            <a:lnSpc>
              <a:spcPct val="90000"/>
            </a:lnSpc>
            <a:spcBef>
              <a:spcPct val="0"/>
            </a:spcBef>
            <a:spcAft>
              <a:spcPct val="35000"/>
            </a:spcAft>
            <a:buNone/>
          </a:pPr>
          <a:r>
            <a:rPr lang="es-MX" sz="1200" b="1" kern="1200">
              <a:latin typeface="Century Gothic" panose="020B0502020202020204" pitchFamily="34" charset="0"/>
            </a:rPr>
            <a:t>c) </a:t>
          </a:r>
          <a:r>
            <a:rPr lang="es-MX" sz="1200" kern="1200">
              <a:latin typeface="Century Gothic" panose="020B0502020202020204" pitchFamily="34" charset="0"/>
            </a:rPr>
            <a:t>Según el surtido</a:t>
          </a:r>
          <a:endParaRPr lang="es-MX" sz="1200" kern="1200" dirty="0">
            <a:latin typeface="Century Gothic" panose="020B0502020202020204" pitchFamily="34" charset="0"/>
          </a:endParaRPr>
        </a:p>
      </dsp:txBody>
      <dsp:txXfrm>
        <a:off x="548421" y="2943575"/>
        <a:ext cx="1832583" cy="123524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44C4B-B0C0-4E62-9AA8-3C4965AD74D9}">
      <dsp:nvSpPr>
        <dsp:cNvPr id="0" name=""/>
        <dsp:cNvSpPr/>
      </dsp:nvSpPr>
      <dsp:spPr>
        <a:xfrm rot="5400000">
          <a:off x="4345740" y="-1827238"/>
          <a:ext cx="1683044" cy="5340653"/>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s-MX" sz="1050" b="1" kern="1200">
              <a:latin typeface="FiraSans-Medium"/>
            </a:rPr>
            <a:t>- </a:t>
          </a:r>
          <a:r>
            <a:rPr lang="es-MX" sz="1100" kern="1200">
              <a:latin typeface="FiraSans-Light"/>
            </a:rPr>
            <a:t>Urbana: supermercado, tienda especializada, tienda de conveniencia.</a:t>
          </a:r>
          <a:endParaRPr lang="es-MX" sz="1100" kern="1200" dirty="0"/>
        </a:p>
        <a:p>
          <a:pPr marL="57150" lvl="1" indent="-57150" algn="l" defTabSz="488950">
            <a:lnSpc>
              <a:spcPct val="90000"/>
            </a:lnSpc>
            <a:spcBef>
              <a:spcPct val="0"/>
            </a:spcBef>
            <a:spcAft>
              <a:spcPct val="15000"/>
            </a:spcAft>
            <a:buChar char="•"/>
          </a:pPr>
          <a:r>
            <a:rPr lang="es-MX" sz="1100" b="1" kern="1200">
              <a:latin typeface="FiraSans-Medium"/>
            </a:rPr>
            <a:t>- </a:t>
          </a:r>
          <a:r>
            <a:rPr lang="es-MX" sz="1100" kern="1200">
              <a:latin typeface="FiraSans-Light"/>
            </a:rPr>
            <a:t>Periférica: gran superficie especializada, grandes hipermercados, etc.</a:t>
          </a:r>
          <a:endParaRPr lang="es-MX" sz="1100" kern="1200" dirty="0"/>
        </a:p>
        <a:p>
          <a:pPr marL="57150" lvl="1" indent="-57150" algn="l" defTabSz="488950">
            <a:lnSpc>
              <a:spcPct val="90000"/>
            </a:lnSpc>
            <a:spcBef>
              <a:spcPct val="0"/>
            </a:spcBef>
            <a:spcAft>
              <a:spcPct val="15000"/>
            </a:spcAft>
            <a:buChar char="•"/>
          </a:pPr>
          <a:r>
            <a:rPr lang="es-MX" sz="1100" b="1" kern="1200">
              <a:latin typeface="FiraSans-Medium"/>
            </a:rPr>
            <a:t>- </a:t>
          </a:r>
          <a:r>
            <a:rPr lang="es-MX" sz="1100" kern="1200">
              <a:latin typeface="FiraSans-Light"/>
            </a:rPr>
            <a:t>Con asociación espacial: minoristas instalados en centros comerciales, mercados, calles comerciales, etc.</a:t>
          </a:r>
          <a:endParaRPr lang="es-MX" sz="1100" kern="1200" dirty="0"/>
        </a:p>
      </dsp:txBody>
      <dsp:txXfrm rot="-5400000">
        <a:off x="2516936" y="83725"/>
        <a:ext cx="5258494" cy="1518726"/>
      </dsp:txXfrm>
    </dsp:sp>
    <dsp:sp modelId="{DB3288E7-27D4-42C9-97D4-0853600BAB03}">
      <dsp:nvSpPr>
        <dsp:cNvPr id="0" name=""/>
        <dsp:cNvSpPr/>
      </dsp:nvSpPr>
      <dsp:spPr>
        <a:xfrm>
          <a:off x="488135" y="44424"/>
          <a:ext cx="2028800" cy="15973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just" defTabSz="622300">
            <a:lnSpc>
              <a:spcPct val="90000"/>
            </a:lnSpc>
            <a:spcBef>
              <a:spcPct val="0"/>
            </a:spcBef>
            <a:spcAft>
              <a:spcPct val="35000"/>
            </a:spcAft>
            <a:buNone/>
          </a:pPr>
          <a:r>
            <a:rPr lang="es-MX" sz="1400" b="1" kern="1200">
              <a:latin typeface="FiraSans-Medium"/>
            </a:rPr>
            <a:t>d) </a:t>
          </a:r>
          <a:r>
            <a:rPr lang="es-MX" sz="1400" kern="1200">
              <a:latin typeface="FiraSans-Light"/>
            </a:rPr>
            <a:t>Según la localización</a:t>
          </a:r>
          <a:endParaRPr lang="es-MX" sz="1400" kern="1200" dirty="0"/>
        </a:p>
      </dsp:txBody>
      <dsp:txXfrm>
        <a:off x="566110" y="122399"/>
        <a:ext cx="1872850" cy="1441375"/>
      </dsp:txXfrm>
    </dsp:sp>
    <dsp:sp modelId="{775F231E-3269-4A40-B1AF-E096F6743E4B}">
      <dsp:nvSpPr>
        <dsp:cNvPr id="0" name=""/>
        <dsp:cNvSpPr/>
      </dsp:nvSpPr>
      <dsp:spPr>
        <a:xfrm rot="5400000">
          <a:off x="4552925" y="-109797"/>
          <a:ext cx="1277860" cy="5345873"/>
        </a:xfrm>
        <a:prstGeom prst="round2Same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s-MX" sz="1100" b="1" kern="1200">
              <a:latin typeface="FiraSans-Medium"/>
            </a:rPr>
            <a:t>- </a:t>
          </a:r>
          <a:r>
            <a:rPr lang="es-MX" sz="1100" kern="1200">
              <a:latin typeface="FiraSans-Light"/>
            </a:rPr>
            <a:t>Precio: tienda de descuento, almacén popular, gran superficie especializada.</a:t>
          </a:r>
          <a:endParaRPr lang="es-MX" sz="1100" kern="1200" dirty="0"/>
        </a:p>
        <a:p>
          <a:pPr marL="57150" lvl="1" indent="-57150" algn="l" defTabSz="488950">
            <a:lnSpc>
              <a:spcPct val="90000"/>
            </a:lnSpc>
            <a:spcBef>
              <a:spcPct val="0"/>
            </a:spcBef>
            <a:spcAft>
              <a:spcPct val="15000"/>
            </a:spcAft>
            <a:buChar char="•"/>
          </a:pPr>
          <a:r>
            <a:rPr lang="es-MX" sz="1100" b="1" kern="1200">
              <a:latin typeface="FiraSans-Medium"/>
            </a:rPr>
            <a:t>- </a:t>
          </a:r>
          <a:r>
            <a:rPr lang="es-MX" sz="1100" kern="1200">
              <a:latin typeface="FiraSans-Light"/>
            </a:rPr>
            <a:t>Servicio: gran almacén, tienda especializada.</a:t>
          </a:r>
          <a:endParaRPr lang="es-MX" sz="1100" kern="1200" dirty="0"/>
        </a:p>
      </dsp:txBody>
      <dsp:txXfrm rot="-5400000">
        <a:off x="2518919" y="1986589"/>
        <a:ext cx="5283493" cy="1153100"/>
      </dsp:txXfrm>
    </dsp:sp>
    <dsp:sp modelId="{E90EC0D3-69FC-47C8-82DC-08A0F4986F98}">
      <dsp:nvSpPr>
        <dsp:cNvPr id="0" name=""/>
        <dsp:cNvSpPr/>
      </dsp:nvSpPr>
      <dsp:spPr>
        <a:xfrm>
          <a:off x="488135" y="1764476"/>
          <a:ext cx="2030783" cy="1597325"/>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just" defTabSz="622300">
            <a:lnSpc>
              <a:spcPct val="90000"/>
            </a:lnSpc>
            <a:spcBef>
              <a:spcPct val="0"/>
            </a:spcBef>
            <a:spcAft>
              <a:spcPct val="35000"/>
            </a:spcAft>
            <a:buNone/>
          </a:pPr>
          <a:r>
            <a:rPr lang="es-MX" sz="1400" b="1" kern="1200">
              <a:latin typeface="FiraSans-Medium"/>
            </a:rPr>
            <a:t>e) </a:t>
          </a:r>
          <a:r>
            <a:rPr lang="es-MX" sz="1400" kern="1200">
              <a:latin typeface="FiraSans-Light"/>
            </a:rPr>
            <a:t>Según la competencia sea vía precios o servicios</a:t>
          </a:r>
          <a:endParaRPr lang="es-MX" sz="1400" kern="1200" dirty="0"/>
        </a:p>
      </dsp:txBody>
      <dsp:txXfrm>
        <a:off x="566110" y="1842451"/>
        <a:ext cx="1874833" cy="1441375"/>
      </dsp:txXfrm>
    </dsp:sp>
    <dsp:sp modelId="{14674D93-A7EB-4348-AB46-329A5372C6B3}">
      <dsp:nvSpPr>
        <dsp:cNvPr id="0" name=""/>
        <dsp:cNvSpPr/>
      </dsp:nvSpPr>
      <dsp:spPr>
        <a:xfrm rot="5400000">
          <a:off x="4552925" y="1567394"/>
          <a:ext cx="1277860" cy="5345873"/>
        </a:xfrm>
        <a:prstGeom prst="round2Same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s-MX" sz="1100" b="1" kern="1200">
              <a:latin typeface="FiraSans-Medium"/>
            </a:rPr>
            <a:t>- </a:t>
          </a:r>
          <a:r>
            <a:rPr lang="es-MX" sz="1100" kern="1200">
              <a:latin typeface="FiraSans-Light"/>
            </a:rPr>
            <a:t>Minoristas independientes, que no cooperan ni coordinan sus actividades con otras empresas detallistas,</a:t>
          </a:r>
          <a:endParaRPr lang="es-MX" sz="1100" kern="1200" dirty="0"/>
        </a:p>
        <a:p>
          <a:pPr marL="57150" lvl="1" indent="-57150" algn="l" defTabSz="488950">
            <a:lnSpc>
              <a:spcPct val="90000"/>
            </a:lnSpc>
            <a:spcBef>
              <a:spcPct val="0"/>
            </a:spcBef>
            <a:spcAft>
              <a:spcPct val="15000"/>
            </a:spcAft>
            <a:buChar char="•"/>
          </a:pPr>
          <a:r>
            <a:rPr lang="es-MX" sz="1100" b="1" kern="1200">
              <a:latin typeface="FiraSans-Medium"/>
            </a:rPr>
            <a:t>- </a:t>
          </a:r>
          <a:r>
            <a:rPr lang="es-MX" sz="1100" kern="1200">
              <a:latin typeface="FiraSans-Light"/>
            </a:rPr>
            <a:t>Minoristas con vínculos: cooperativas de detallistas, cadenas voluntarias y centrales de compras.</a:t>
          </a:r>
          <a:endParaRPr lang="es-MX" sz="1100" kern="1200" dirty="0"/>
        </a:p>
      </dsp:txBody>
      <dsp:txXfrm rot="-5400000">
        <a:off x="2518919" y="3663780"/>
        <a:ext cx="5283493" cy="1153100"/>
      </dsp:txXfrm>
    </dsp:sp>
    <dsp:sp modelId="{6A0837A7-0200-49EE-96AB-F041D5ABBBDA}">
      <dsp:nvSpPr>
        <dsp:cNvPr id="0" name=""/>
        <dsp:cNvSpPr/>
      </dsp:nvSpPr>
      <dsp:spPr>
        <a:xfrm>
          <a:off x="488135" y="3441668"/>
          <a:ext cx="2030783" cy="1597325"/>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just" defTabSz="622300">
            <a:lnSpc>
              <a:spcPct val="90000"/>
            </a:lnSpc>
            <a:spcBef>
              <a:spcPct val="0"/>
            </a:spcBef>
            <a:spcAft>
              <a:spcPct val="35000"/>
            </a:spcAft>
            <a:buNone/>
          </a:pPr>
          <a:r>
            <a:rPr lang="es-MX" sz="1400" b="1" kern="1200">
              <a:latin typeface="FiraSans-Medium"/>
            </a:rPr>
            <a:t>f) </a:t>
          </a:r>
          <a:r>
            <a:rPr lang="es-MX" sz="1400" kern="1200">
              <a:latin typeface="FiraSans-Light"/>
            </a:rPr>
            <a:t>Tipo de propiedad</a:t>
          </a:r>
          <a:endParaRPr lang="es-MX" sz="1400" kern="1200" dirty="0"/>
        </a:p>
      </dsp:txBody>
      <dsp:txXfrm>
        <a:off x="566110" y="3519643"/>
        <a:ext cx="1874833" cy="144137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098E0D-3499-4E4B-B11D-89011F710EFF}">
      <dsp:nvSpPr>
        <dsp:cNvPr id="0" name=""/>
        <dsp:cNvSpPr/>
      </dsp:nvSpPr>
      <dsp:spPr>
        <a:xfrm>
          <a:off x="0" y="709975"/>
          <a:ext cx="6096000" cy="201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5624E04-5608-4554-AAE7-48FF8735015C}">
      <dsp:nvSpPr>
        <dsp:cNvPr id="0" name=""/>
        <dsp:cNvSpPr/>
      </dsp:nvSpPr>
      <dsp:spPr>
        <a:xfrm>
          <a:off x="304502" y="202108"/>
          <a:ext cx="4263032" cy="625946"/>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800100">
            <a:lnSpc>
              <a:spcPct val="90000"/>
            </a:lnSpc>
            <a:spcBef>
              <a:spcPct val="0"/>
            </a:spcBef>
            <a:spcAft>
              <a:spcPct val="35000"/>
            </a:spcAft>
            <a:buNone/>
          </a:pPr>
          <a:r>
            <a:rPr lang="es-MX" sz="1800" kern="1200">
              <a:solidFill>
                <a:schemeClr val="tx1"/>
              </a:solidFill>
              <a:latin typeface="Roboto"/>
            </a:rPr>
            <a:t>Origen y localización</a:t>
          </a:r>
          <a:endParaRPr lang="es-MX" sz="1800" kern="1200" dirty="0">
            <a:solidFill>
              <a:schemeClr val="tx1"/>
            </a:solidFill>
          </a:endParaRPr>
        </a:p>
      </dsp:txBody>
      <dsp:txXfrm>
        <a:off x="335058" y="232664"/>
        <a:ext cx="4201920" cy="564834"/>
      </dsp:txXfrm>
    </dsp:sp>
    <dsp:sp modelId="{750738C8-DA7D-4F5A-A637-297E40C875A5}">
      <dsp:nvSpPr>
        <dsp:cNvPr id="0" name=""/>
        <dsp:cNvSpPr/>
      </dsp:nvSpPr>
      <dsp:spPr>
        <a:xfrm>
          <a:off x="0" y="1605960"/>
          <a:ext cx="6096000" cy="201600"/>
        </a:xfrm>
        <a:prstGeom prst="rect">
          <a:avLst/>
        </a:prstGeom>
        <a:solidFill>
          <a:schemeClr val="lt1">
            <a:alpha val="90000"/>
            <a:hueOff val="0"/>
            <a:satOff val="0"/>
            <a:lumOff val="0"/>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dsp:style>
    </dsp:sp>
    <dsp:sp modelId="{490D10FA-DCAC-4DFD-863B-06B8A54099C6}">
      <dsp:nvSpPr>
        <dsp:cNvPr id="0" name=""/>
        <dsp:cNvSpPr/>
      </dsp:nvSpPr>
      <dsp:spPr>
        <a:xfrm>
          <a:off x="304502" y="954775"/>
          <a:ext cx="4263032" cy="769265"/>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800100">
            <a:lnSpc>
              <a:spcPct val="90000"/>
            </a:lnSpc>
            <a:spcBef>
              <a:spcPct val="0"/>
            </a:spcBef>
            <a:spcAft>
              <a:spcPct val="35000"/>
            </a:spcAft>
            <a:buNone/>
          </a:pPr>
          <a:r>
            <a:rPr lang="es-MX" sz="1800" kern="1200">
              <a:solidFill>
                <a:schemeClr val="tx1"/>
              </a:solidFill>
              <a:latin typeface="Roboto"/>
            </a:rPr>
            <a:t>Mercados o sectores en los que prestan servicio</a:t>
          </a:r>
          <a:endParaRPr lang="es-MX" sz="1800" kern="1200" dirty="0">
            <a:solidFill>
              <a:schemeClr val="tx1"/>
            </a:solidFill>
          </a:endParaRPr>
        </a:p>
      </dsp:txBody>
      <dsp:txXfrm>
        <a:off x="342054" y="992327"/>
        <a:ext cx="4187928" cy="694161"/>
      </dsp:txXfrm>
    </dsp:sp>
    <dsp:sp modelId="{9A7848E8-3324-41F1-BFD4-B508FD525A35}">
      <dsp:nvSpPr>
        <dsp:cNvPr id="0" name=""/>
        <dsp:cNvSpPr/>
      </dsp:nvSpPr>
      <dsp:spPr>
        <a:xfrm>
          <a:off x="0" y="2608683"/>
          <a:ext cx="6096000" cy="201600"/>
        </a:xfrm>
        <a:prstGeom prst="rect">
          <a:avLst/>
        </a:prstGeom>
        <a:solidFill>
          <a:schemeClr val="lt1">
            <a:alpha val="90000"/>
            <a:hueOff val="0"/>
            <a:satOff val="0"/>
            <a:lumOff val="0"/>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005AAB-6059-437C-9B9F-6EB4BB67E616}">
      <dsp:nvSpPr>
        <dsp:cNvPr id="0" name=""/>
        <dsp:cNvSpPr/>
      </dsp:nvSpPr>
      <dsp:spPr>
        <a:xfrm>
          <a:off x="304502" y="1850760"/>
          <a:ext cx="4263032" cy="876002"/>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latin typeface="Roboto"/>
            </a:rPr>
            <a:t>Si sus agentes clientes son esporádicos o existe una relación en el tiempo o fidelización</a:t>
          </a:r>
          <a:endParaRPr lang="es-MX" sz="1600" kern="1200" dirty="0">
            <a:solidFill>
              <a:schemeClr val="tx1"/>
            </a:solidFill>
          </a:endParaRPr>
        </a:p>
      </dsp:txBody>
      <dsp:txXfrm>
        <a:off x="347265" y="1893523"/>
        <a:ext cx="4177506" cy="790476"/>
      </dsp:txXfrm>
    </dsp:sp>
    <dsp:sp modelId="{08EB648B-A2A1-4A83-8AE0-2703F012A2C9}">
      <dsp:nvSpPr>
        <dsp:cNvPr id="0" name=""/>
        <dsp:cNvSpPr/>
      </dsp:nvSpPr>
      <dsp:spPr>
        <a:xfrm>
          <a:off x="0" y="3660291"/>
          <a:ext cx="6096000" cy="201600"/>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sp>
    <dsp:sp modelId="{7EA9C557-EC65-4F09-B156-AED908E8FC5B}">
      <dsp:nvSpPr>
        <dsp:cNvPr id="0" name=""/>
        <dsp:cNvSpPr/>
      </dsp:nvSpPr>
      <dsp:spPr>
        <a:xfrm>
          <a:off x="304502" y="2853483"/>
          <a:ext cx="4263032" cy="924887"/>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800100">
            <a:lnSpc>
              <a:spcPct val="90000"/>
            </a:lnSpc>
            <a:spcBef>
              <a:spcPct val="0"/>
            </a:spcBef>
            <a:spcAft>
              <a:spcPct val="35000"/>
            </a:spcAft>
            <a:buNone/>
          </a:pPr>
          <a:r>
            <a:rPr lang="es-MX" sz="1800" kern="1200">
              <a:solidFill>
                <a:schemeClr val="tx1"/>
              </a:solidFill>
              <a:latin typeface="Roboto"/>
            </a:rPr>
            <a:t>Modo de venta: si hablamos de a distancia, autoservicio o tradicional</a:t>
          </a:r>
          <a:endParaRPr lang="es-MX" sz="1800" kern="1200" dirty="0">
            <a:solidFill>
              <a:schemeClr val="tx1"/>
            </a:solidFill>
          </a:endParaRPr>
        </a:p>
      </dsp:txBody>
      <dsp:txXfrm>
        <a:off x="349651" y="2898632"/>
        <a:ext cx="4172734" cy="8345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2193C5-DDDD-481A-BBB2-4617E45D2BFB}">
      <dsp:nvSpPr>
        <dsp:cNvPr id="0" name=""/>
        <dsp:cNvSpPr/>
      </dsp:nvSpPr>
      <dsp:spPr>
        <a:xfrm>
          <a:off x="0" y="0"/>
          <a:ext cx="8232576" cy="1503828"/>
        </a:xfrm>
        <a:prstGeom prst="rect">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en-US" sz="2000" b="1" kern="1200" dirty="0">
              <a:latin typeface="Century Gothic" panose="020B0502020202020204" pitchFamily="34" charset="0"/>
            </a:rPr>
            <a:t>SUBSECTORES O ACTIVIDADES</a:t>
          </a:r>
          <a:endParaRPr lang="en-US" altLang="en-US" sz="2000" kern="1200" dirty="0">
            <a:latin typeface="Century Gothic" panose="020B0502020202020204" pitchFamily="34" charset="0"/>
          </a:endParaRPr>
        </a:p>
        <a:p>
          <a:pPr marL="0" lvl="0" indent="0" algn="ctr" defTabSz="889000">
            <a:lnSpc>
              <a:spcPct val="90000"/>
            </a:lnSpc>
            <a:spcBef>
              <a:spcPct val="0"/>
            </a:spcBef>
            <a:spcAft>
              <a:spcPct val="35000"/>
            </a:spcAft>
            <a:buNone/>
          </a:pPr>
          <a:r>
            <a:rPr lang="en-US" altLang="en-US" sz="1600" kern="1200" dirty="0">
              <a:latin typeface="Century Gothic" panose="020B0502020202020204" pitchFamily="34" charset="0"/>
            </a:rPr>
            <a:t>En el sector secundario podemos encontrar una serie de </a:t>
          </a:r>
          <a:r>
            <a:rPr lang="en-US" altLang="en-US" sz="1600" b="1" kern="1200" dirty="0">
              <a:latin typeface="Century Gothic" panose="020B0502020202020204" pitchFamily="34" charset="0"/>
            </a:rPr>
            <a:t>subsectores</a:t>
          </a:r>
          <a:r>
            <a:rPr lang="en-US" altLang="en-US" sz="1600" kern="1200" dirty="0">
              <a:latin typeface="Century Gothic" panose="020B0502020202020204" pitchFamily="34" charset="0"/>
            </a:rPr>
            <a:t>  que engloban las funciones del sector.</a:t>
          </a:r>
          <a:endParaRPr lang="es-ES" sz="1600" kern="1200" dirty="0"/>
        </a:p>
      </dsp:txBody>
      <dsp:txXfrm>
        <a:off x="0" y="0"/>
        <a:ext cx="8232576" cy="1503828"/>
      </dsp:txXfrm>
    </dsp:sp>
    <dsp:sp modelId="{459A32FE-C44E-4902-A1C5-F68FB208F1AF}">
      <dsp:nvSpPr>
        <dsp:cNvPr id="0" name=""/>
        <dsp:cNvSpPr/>
      </dsp:nvSpPr>
      <dsp:spPr>
        <a:xfrm>
          <a:off x="1350" y="1503828"/>
          <a:ext cx="1609934" cy="3158040"/>
        </a:xfrm>
        <a:prstGeom prst="rect">
          <a:avLst/>
        </a:prstGeom>
        <a:gradFill rotWithShape="0">
          <a:gsLst>
            <a:gs pos="0">
              <a:schemeClr val="accent6">
                <a:shade val="50000"/>
                <a:hueOff val="0"/>
                <a:satOff val="0"/>
                <a:lumOff val="0"/>
                <a:alphaOff val="0"/>
                <a:lumMod val="110000"/>
                <a:satMod val="105000"/>
                <a:tint val="67000"/>
              </a:schemeClr>
            </a:gs>
            <a:gs pos="50000">
              <a:schemeClr val="accent6">
                <a:shade val="50000"/>
                <a:hueOff val="0"/>
                <a:satOff val="0"/>
                <a:lumOff val="0"/>
                <a:alphaOff val="0"/>
                <a:lumMod val="105000"/>
                <a:satMod val="103000"/>
                <a:tint val="73000"/>
              </a:schemeClr>
            </a:gs>
            <a:gs pos="100000">
              <a:schemeClr val="accent6">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altLang="en-US" sz="1200" b="1" i="1" kern="1200" dirty="0">
              <a:effectLst>
                <a:outerShdw blurRad="38100" dist="38100" dir="2700000" algn="tl">
                  <a:srgbClr val="000000">
                    <a:alpha val="43137"/>
                  </a:srgbClr>
                </a:outerShdw>
              </a:effectLst>
              <a:latin typeface="Century Gothic" panose="020B0502020202020204" pitchFamily="34" charset="0"/>
            </a:rPr>
            <a:t>Industria</a:t>
          </a:r>
          <a:r>
            <a:rPr lang="en-US" altLang="en-US" sz="1200" i="1" kern="1200" dirty="0">
              <a:effectLst>
                <a:outerShdw blurRad="38100" dist="38100" dir="2700000" algn="tl">
                  <a:srgbClr val="000000">
                    <a:alpha val="43137"/>
                  </a:srgbClr>
                </a:outerShdw>
              </a:effectLst>
              <a:latin typeface="Century Gothic" panose="020B0502020202020204" pitchFamily="34" charset="0"/>
            </a:rPr>
            <a:t>: </a:t>
          </a:r>
        </a:p>
        <a:p>
          <a:pPr marL="0" lvl="0" indent="0" algn="ctr" defTabSz="533400">
            <a:lnSpc>
              <a:spcPct val="90000"/>
            </a:lnSpc>
            <a:spcBef>
              <a:spcPct val="0"/>
            </a:spcBef>
            <a:spcAft>
              <a:spcPct val="35000"/>
            </a:spcAft>
            <a:buNone/>
          </a:pPr>
          <a:endParaRPr lang="en-US" altLang="en-US" sz="1200" i="1" kern="1200" dirty="0">
            <a:effectLst>
              <a:outerShdw blurRad="38100" dist="38100" dir="2700000" algn="tl">
                <a:srgbClr val="000000">
                  <a:alpha val="43137"/>
                </a:srgbClr>
              </a:outerShdw>
            </a:effectLst>
            <a:latin typeface="Century Gothic" panose="020B0502020202020204" pitchFamily="34" charset="0"/>
          </a:endParaRPr>
        </a:p>
        <a:p>
          <a:pPr marL="0" lvl="0" indent="0" algn="just" defTabSz="533400">
            <a:lnSpc>
              <a:spcPct val="90000"/>
            </a:lnSpc>
            <a:spcBef>
              <a:spcPct val="0"/>
            </a:spcBef>
            <a:spcAft>
              <a:spcPct val="35000"/>
            </a:spcAft>
            <a:buNone/>
          </a:pPr>
          <a:r>
            <a:rPr lang="en-US" altLang="en-US" sz="1100" kern="1200" dirty="0">
              <a:latin typeface="Century Gothic" panose="020B0502020202020204" pitchFamily="34" charset="0"/>
            </a:rPr>
            <a:t>Están incluidas todas aquellas actividades de </a:t>
          </a:r>
          <a:r>
            <a:rPr lang="en-US" altLang="en-US" sz="1100" b="1" kern="1200" dirty="0">
              <a:latin typeface="Century Gothic" panose="020B0502020202020204" pitchFamily="34" charset="0"/>
            </a:rPr>
            <a:t>manufactura</a:t>
          </a:r>
          <a:r>
            <a:rPr lang="en-US" altLang="en-US" sz="1100" kern="1200" dirty="0">
              <a:latin typeface="Century Gothic" panose="020B0502020202020204" pitchFamily="34" charset="0"/>
            </a:rPr>
            <a:t>, </a:t>
          </a:r>
          <a:r>
            <a:rPr lang="en-US" altLang="en-US" sz="1100" b="1" kern="1200" dirty="0">
              <a:latin typeface="Century Gothic" panose="020B0502020202020204" pitchFamily="34" charset="0"/>
            </a:rPr>
            <a:t>talleres</a:t>
          </a:r>
          <a:r>
            <a:rPr lang="en-US" altLang="en-US" sz="1100" kern="1200" dirty="0">
              <a:latin typeface="Century Gothic" panose="020B0502020202020204" pitchFamily="34" charset="0"/>
            </a:rPr>
            <a:t> o </a:t>
          </a:r>
          <a:r>
            <a:rPr lang="en-US" altLang="en-US" sz="1100" b="1" kern="1200" dirty="0">
              <a:latin typeface="Century Gothic" panose="020B0502020202020204" pitchFamily="34" charset="0"/>
            </a:rPr>
            <a:t>fábricas. </a:t>
          </a:r>
        </a:p>
        <a:p>
          <a:pPr marL="0" lvl="0" indent="0" algn="just" defTabSz="533400">
            <a:lnSpc>
              <a:spcPct val="90000"/>
            </a:lnSpc>
            <a:spcBef>
              <a:spcPct val="0"/>
            </a:spcBef>
            <a:spcAft>
              <a:spcPct val="35000"/>
            </a:spcAft>
            <a:buNone/>
          </a:pPr>
          <a:endParaRPr lang="en-US" altLang="en-US" sz="1100" b="1" kern="1200" dirty="0">
            <a:latin typeface="Century Gothic" panose="020B0502020202020204" pitchFamily="34" charset="0"/>
          </a:endParaRPr>
        </a:p>
        <a:p>
          <a:pPr marL="0" lvl="0" indent="0" algn="just" defTabSz="533400">
            <a:lnSpc>
              <a:spcPct val="90000"/>
            </a:lnSpc>
            <a:spcBef>
              <a:spcPct val="0"/>
            </a:spcBef>
            <a:spcAft>
              <a:spcPct val="35000"/>
            </a:spcAft>
            <a:buNone/>
          </a:pPr>
          <a:r>
            <a:rPr lang="en-US" altLang="en-US" sz="1100" kern="1200" dirty="0">
              <a:latin typeface="Century Gothic" panose="020B0502020202020204" pitchFamily="34" charset="0"/>
            </a:rPr>
            <a:t>Dentro de ella se pueden encontrar la producción de </a:t>
          </a:r>
          <a:r>
            <a:rPr lang="en-US" altLang="en-US" sz="1100" b="1" kern="1200" dirty="0">
              <a:latin typeface="Century Gothic" panose="020B0502020202020204" pitchFamily="34" charset="0"/>
            </a:rPr>
            <a:t>bienes de consumo</a:t>
          </a:r>
          <a:r>
            <a:rPr lang="en-US" altLang="en-US" sz="1100" kern="1200" dirty="0">
              <a:latin typeface="Century Gothic" panose="020B0502020202020204" pitchFamily="34" charset="0"/>
            </a:rPr>
            <a:t> y la obtención de bienes de equipo o de capital. </a:t>
          </a:r>
          <a:endParaRPr lang="es-ES" sz="1100" kern="1200" dirty="0"/>
        </a:p>
      </dsp:txBody>
      <dsp:txXfrm>
        <a:off x="1350" y="1503828"/>
        <a:ext cx="1609934" cy="3158040"/>
      </dsp:txXfrm>
    </dsp:sp>
    <dsp:sp modelId="{1E68D79F-1A15-4BC7-B16A-6FD1567686E6}">
      <dsp:nvSpPr>
        <dsp:cNvPr id="0" name=""/>
        <dsp:cNvSpPr/>
      </dsp:nvSpPr>
      <dsp:spPr>
        <a:xfrm>
          <a:off x="1611285" y="1503828"/>
          <a:ext cx="1609934" cy="3158040"/>
        </a:xfrm>
        <a:prstGeom prst="rect">
          <a:avLst/>
        </a:prstGeom>
        <a:gradFill rotWithShape="0">
          <a:gsLst>
            <a:gs pos="0">
              <a:schemeClr val="accent6">
                <a:shade val="50000"/>
                <a:hueOff val="147370"/>
                <a:satOff val="-6442"/>
                <a:lumOff val="17584"/>
                <a:alphaOff val="0"/>
                <a:lumMod val="110000"/>
                <a:satMod val="105000"/>
                <a:tint val="67000"/>
              </a:schemeClr>
            </a:gs>
            <a:gs pos="50000">
              <a:schemeClr val="accent6">
                <a:shade val="50000"/>
                <a:hueOff val="147370"/>
                <a:satOff val="-6442"/>
                <a:lumOff val="17584"/>
                <a:alphaOff val="0"/>
                <a:lumMod val="105000"/>
                <a:satMod val="103000"/>
                <a:tint val="73000"/>
              </a:schemeClr>
            </a:gs>
            <a:gs pos="100000">
              <a:schemeClr val="accent6">
                <a:shade val="50000"/>
                <a:hueOff val="147370"/>
                <a:satOff val="-6442"/>
                <a:lumOff val="1758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altLang="en-US" sz="1100" b="1" kern="1200" dirty="0">
              <a:latin typeface="Century Gothic" panose="020B0502020202020204" pitchFamily="34" charset="0"/>
            </a:rPr>
            <a:t> I</a:t>
          </a:r>
          <a:r>
            <a:rPr lang="en-US" altLang="en-US" sz="1100" b="1" i="1" kern="1200" dirty="0">
              <a:effectLst>
                <a:outerShdw blurRad="38100" dist="38100" dir="2700000" algn="tl">
                  <a:srgbClr val="000000">
                    <a:alpha val="43137"/>
                  </a:srgbClr>
                </a:outerShdw>
              </a:effectLst>
              <a:latin typeface="Century Gothic" panose="020B0502020202020204" pitchFamily="34" charset="0"/>
            </a:rPr>
            <a:t>ndustrias ligeras:</a:t>
          </a:r>
        </a:p>
        <a:p>
          <a:pPr marL="0" lvl="0" indent="0" algn="just" defTabSz="488950">
            <a:lnSpc>
              <a:spcPct val="90000"/>
            </a:lnSpc>
            <a:spcBef>
              <a:spcPct val="0"/>
            </a:spcBef>
            <a:spcAft>
              <a:spcPct val="35000"/>
            </a:spcAft>
            <a:buNone/>
          </a:pPr>
          <a:endParaRPr lang="en-US" altLang="en-US" sz="1100" b="1" kern="1200" dirty="0">
            <a:latin typeface="Century Gothic" panose="020B0502020202020204" pitchFamily="34" charset="0"/>
          </a:endParaRPr>
        </a:p>
        <a:p>
          <a:pPr marL="0" lvl="0" indent="0" algn="just" defTabSz="488950">
            <a:lnSpc>
              <a:spcPct val="90000"/>
            </a:lnSpc>
            <a:spcBef>
              <a:spcPct val="0"/>
            </a:spcBef>
            <a:spcAft>
              <a:spcPct val="35000"/>
            </a:spcAft>
            <a:buNone/>
          </a:pPr>
          <a:endParaRPr lang="en-US" altLang="en-US" sz="1100" b="1" kern="1200" dirty="0">
            <a:latin typeface="Century Gothic" panose="020B0502020202020204" pitchFamily="34" charset="0"/>
          </a:endParaRPr>
        </a:p>
        <a:p>
          <a:pPr marL="0" lvl="0" indent="0" algn="just" defTabSz="488950">
            <a:lnSpc>
              <a:spcPct val="90000"/>
            </a:lnSpc>
            <a:spcBef>
              <a:spcPct val="0"/>
            </a:spcBef>
            <a:spcAft>
              <a:spcPct val="35000"/>
            </a:spcAft>
            <a:buNone/>
          </a:pPr>
          <a:endParaRPr lang="en-US" altLang="en-US" sz="1100" b="1" kern="1200" dirty="0">
            <a:latin typeface="Century Gothic" panose="020B0502020202020204" pitchFamily="34" charset="0"/>
          </a:endParaRPr>
        </a:p>
        <a:p>
          <a:pPr marL="0" lvl="0" indent="0" algn="just" defTabSz="488950">
            <a:lnSpc>
              <a:spcPct val="90000"/>
            </a:lnSpc>
            <a:spcBef>
              <a:spcPct val="0"/>
            </a:spcBef>
            <a:spcAft>
              <a:spcPct val="35000"/>
            </a:spcAft>
            <a:buNone/>
          </a:pPr>
          <a:r>
            <a:rPr lang="en-US" altLang="en-US" sz="1100" kern="1200" dirty="0">
              <a:latin typeface="Century Gothic" panose="020B0502020202020204" pitchFamily="34" charset="0"/>
            </a:rPr>
            <a:t>Son comúnmente conocidas como </a:t>
          </a:r>
          <a:r>
            <a:rPr lang="en-US" altLang="en-US" sz="1100" b="1" kern="1200" dirty="0">
              <a:latin typeface="Century Gothic" panose="020B0502020202020204" pitchFamily="34" charset="0"/>
            </a:rPr>
            <a:t>industrias de bienes</a:t>
          </a:r>
          <a:r>
            <a:rPr lang="en-US" altLang="en-US" sz="1100" kern="1200" dirty="0">
              <a:latin typeface="Century Gothic" panose="020B0502020202020204" pitchFamily="34" charset="0"/>
            </a:rPr>
            <a:t> </a:t>
          </a:r>
          <a:r>
            <a:rPr lang="en-US" altLang="en-US" sz="1100" b="1" kern="1200" dirty="0">
              <a:latin typeface="Century Gothic" panose="020B0502020202020204" pitchFamily="34" charset="0"/>
            </a:rPr>
            <a:t>de uso y de consumo</a:t>
          </a:r>
          <a:r>
            <a:rPr lang="en-US" altLang="en-US" sz="1100" kern="1200" dirty="0">
              <a:latin typeface="Century Gothic" panose="020B0502020202020204" pitchFamily="34" charset="0"/>
            </a:rPr>
            <a:t>. </a:t>
          </a:r>
          <a:r>
            <a:rPr lang="en-US" altLang="en-US" sz="1200" kern="1200" dirty="0">
              <a:latin typeface="Century Gothic" panose="020B0502020202020204" pitchFamily="34" charset="0"/>
            </a:rPr>
            <a:t>Son</a:t>
          </a:r>
          <a:r>
            <a:rPr lang="en-US" altLang="en-US" sz="1100" kern="1200" dirty="0">
              <a:latin typeface="Century Gothic" panose="020B0502020202020204" pitchFamily="34" charset="0"/>
            </a:rPr>
            <a:t> las que se encargan de fabricar productos que van destinados al consumo directo.</a:t>
          </a:r>
        </a:p>
        <a:p>
          <a:pPr marL="0" lvl="0" indent="0" algn="just" defTabSz="488950">
            <a:lnSpc>
              <a:spcPct val="90000"/>
            </a:lnSpc>
            <a:spcBef>
              <a:spcPct val="0"/>
            </a:spcBef>
            <a:spcAft>
              <a:spcPct val="35000"/>
            </a:spcAft>
            <a:buNone/>
          </a:pPr>
          <a:endParaRPr lang="es-ES" sz="1100" kern="1200" dirty="0"/>
        </a:p>
      </dsp:txBody>
      <dsp:txXfrm>
        <a:off x="1611285" y="1503828"/>
        <a:ext cx="1609934" cy="3158040"/>
      </dsp:txXfrm>
    </dsp:sp>
    <dsp:sp modelId="{73779931-307A-4762-89BA-E3BCBC79C139}">
      <dsp:nvSpPr>
        <dsp:cNvPr id="0" name=""/>
        <dsp:cNvSpPr/>
      </dsp:nvSpPr>
      <dsp:spPr>
        <a:xfrm>
          <a:off x="3221220" y="1503828"/>
          <a:ext cx="1609934" cy="3158040"/>
        </a:xfrm>
        <a:prstGeom prst="rect">
          <a:avLst/>
        </a:prstGeom>
        <a:gradFill rotWithShape="0">
          <a:gsLst>
            <a:gs pos="0">
              <a:schemeClr val="accent6">
                <a:shade val="50000"/>
                <a:hueOff val="294739"/>
                <a:satOff val="-12884"/>
                <a:lumOff val="35169"/>
                <a:alphaOff val="0"/>
                <a:lumMod val="110000"/>
                <a:satMod val="105000"/>
                <a:tint val="67000"/>
              </a:schemeClr>
            </a:gs>
            <a:gs pos="50000">
              <a:schemeClr val="accent6">
                <a:shade val="50000"/>
                <a:hueOff val="294739"/>
                <a:satOff val="-12884"/>
                <a:lumOff val="35169"/>
                <a:alphaOff val="0"/>
                <a:lumMod val="105000"/>
                <a:satMod val="103000"/>
                <a:tint val="73000"/>
              </a:schemeClr>
            </a:gs>
            <a:gs pos="100000">
              <a:schemeClr val="accent6">
                <a:shade val="50000"/>
                <a:hueOff val="294739"/>
                <a:satOff val="-12884"/>
                <a:lumOff val="35169"/>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altLang="en-US" sz="1200" b="1" i="1" kern="1200" dirty="0">
              <a:effectLst>
                <a:outerShdw blurRad="38100" dist="38100" dir="2700000" algn="tl">
                  <a:srgbClr val="000000">
                    <a:alpha val="43137"/>
                  </a:srgbClr>
                </a:outerShdw>
              </a:effectLst>
              <a:latin typeface="Century Gothic" panose="020B0502020202020204" pitchFamily="34" charset="0"/>
            </a:rPr>
            <a:t>Minería</a:t>
          </a:r>
          <a:r>
            <a:rPr lang="en-US" altLang="en-US" sz="1200" i="1" kern="1200" dirty="0">
              <a:effectLst>
                <a:outerShdw blurRad="38100" dist="38100" dir="2700000" algn="tl">
                  <a:srgbClr val="000000">
                    <a:alpha val="43137"/>
                  </a:srgbClr>
                </a:outerShdw>
              </a:effectLst>
              <a:latin typeface="Century Gothic" panose="020B0502020202020204" pitchFamily="34" charset="0"/>
            </a:rPr>
            <a:t>:</a:t>
          </a:r>
        </a:p>
        <a:p>
          <a:pPr marL="0" lvl="0" indent="0" algn="ctr" defTabSz="533400">
            <a:lnSpc>
              <a:spcPct val="90000"/>
            </a:lnSpc>
            <a:spcBef>
              <a:spcPct val="0"/>
            </a:spcBef>
            <a:spcAft>
              <a:spcPct val="35000"/>
            </a:spcAft>
            <a:buNone/>
          </a:pPr>
          <a:endParaRPr lang="en-US" altLang="en-US" sz="1200" kern="1200" dirty="0">
            <a:latin typeface="Century Gothic" panose="020B0502020202020204" pitchFamily="34" charset="0"/>
          </a:endParaRPr>
        </a:p>
        <a:p>
          <a:pPr marL="0" lvl="0" indent="0" algn="just" defTabSz="533400">
            <a:lnSpc>
              <a:spcPct val="90000"/>
            </a:lnSpc>
            <a:spcBef>
              <a:spcPct val="0"/>
            </a:spcBef>
            <a:spcAft>
              <a:spcPct val="35000"/>
            </a:spcAft>
            <a:buNone/>
          </a:pPr>
          <a:r>
            <a:rPr lang="en-US" altLang="en-US" sz="1200" kern="1200" dirty="0">
              <a:latin typeface="Century Gothic" panose="020B0502020202020204" pitchFamily="34" charset="0"/>
            </a:rPr>
            <a:t> I</a:t>
          </a:r>
          <a:r>
            <a:rPr lang="es-MX" altLang="en-US" sz="1100" kern="1200" dirty="0">
              <a:latin typeface="Century Gothic" panose="020B0502020202020204" pitchFamily="34" charset="0"/>
            </a:rPr>
            <a:t>mplica</a:t>
          </a:r>
          <a:r>
            <a:rPr lang="en-US" altLang="en-US" sz="1100" kern="1200" dirty="0">
              <a:latin typeface="Century Gothic" panose="020B0502020202020204" pitchFamily="34" charset="0"/>
            </a:rPr>
            <a:t> la extracción de los </a:t>
          </a:r>
          <a:r>
            <a:rPr lang="en-US" altLang="en-US" sz="1100" b="1" kern="1200" dirty="0">
              <a:latin typeface="Century Gothic" panose="020B0502020202020204" pitchFamily="34" charset="0"/>
            </a:rPr>
            <a:t>recursos energéticos</a:t>
          </a:r>
          <a:r>
            <a:rPr lang="en-US" altLang="en-US" sz="1100" kern="1200" dirty="0">
              <a:latin typeface="Century Gothic" panose="020B0502020202020204" pitchFamily="34" charset="0"/>
            </a:rPr>
            <a:t>, perforación de pozos de petróleo, extracción de rocas para la construcción y la búsqueda de diferentes minerales en el suelo. </a:t>
          </a:r>
          <a:endParaRPr lang="es-ES" sz="1200" kern="1200" dirty="0"/>
        </a:p>
      </dsp:txBody>
      <dsp:txXfrm>
        <a:off x="3221220" y="1503828"/>
        <a:ext cx="1609934" cy="3158040"/>
      </dsp:txXfrm>
    </dsp:sp>
    <dsp:sp modelId="{D435219B-AF29-4355-8A3D-C87373758178}">
      <dsp:nvSpPr>
        <dsp:cNvPr id="0" name=""/>
        <dsp:cNvSpPr/>
      </dsp:nvSpPr>
      <dsp:spPr>
        <a:xfrm>
          <a:off x="4831155" y="1503828"/>
          <a:ext cx="1609934" cy="3158040"/>
        </a:xfrm>
        <a:prstGeom prst="rect">
          <a:avLst/>
        </a:prstGeom>
        <a:gradFill rotWithShape="0">
          <a:gsLst>
            <a:gs pos="0">
              <a:schemeClr val="accent6">
                <a:shade val="50000"/>
                <a:hueOff val="294739"/>
                <a:satOff val="-12884"/>
                <a:lumOff val="35169"/>
                <a:alphaOff val="0"/>
                <a:lumMod val="110000"/>
                <a:satMod val="105000"/>
                <a:tint val="67000"/>
              </a:schemeClr>
            </a:gs>
            <a:gs pos="50000">
              <a:schemeClr val="accent6">
                <a:shade val="50000"/>
                <a:hueOff val="294739"/>
                <a:satOff val="-12884"/>
                <a:lumOff val="35169"/>
                <a:alphaOff val="0"/>
                <a:lumMod val="105000"/>
                <a:satMod val="103000"/>
                <a:tint val="73000"/>
              </a:schemeClr>
            </a:gs>
            <a:gs pos="100000">
              <a:schemeClr val="accent6">
                <a:shade val="50000"/>
                <a:hueOff val="294739"/>
                <a:satOff val="-12884"/>
                <a:lumOff val="35169"/>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altLang="en-US" sz="1200" b="1" i="1" kern="1200" dirty="0">
              <a:effectLst>
                <a:outerShdw blurRad="38100" dist="38100" dir="2700000" algn="tl">
                  <a:srgbClr val="000000">
                    <a:alpha val="43137"/>
                  </a:srgbClr>
                </a:outerShdw>
              </a:effectLst>
              <a:latin typeface="Century Gothic" panose="020B0502020202020204" pitchFamily="34" charset="0"/>
            </a:rPr>
            <a:t>Energía</a:t>
          </a:r>
          <a:r>
            <a:rPr lang="en-US" altLang="en-US" sz="1200" i="1" kern="1200" dirty="0">
              <a:effectLst>
                <a:outerShdw blurRad="38100" dist="38100" dir="2700000" algn="tl">
                  <a:srgbClr val="000000">
                    <a:alpha val="43137"/>
                  </a:srgbClr>
                </a:outerShdw>
              </a:effectLst>
              <a:latin typeface="Century Gothic" panose="020B0502020202020204" pitchFamily="34" charset="0"/>
            </a:rPr>
            <a:t>:</a:t>
          </a:r>
        </a:p>
        <a:p>
          <a:pPr marL="0" lvl="0" indent="0" algn="just" defTabSz="533400">
            <a:lnSpc>
              <a:spcPct val="90000"/>
            </a:lnSpc>
            <a:spcBef>
              <a:spcPct val="0"/>
            </a:spcBef>
            <a:spcAft>
              <a:spcPct val="35000"/>
            </a:spcAft>
            <a:buNone/>
          </a:pPr>
          <a:endParaRPr lang="es-MX" altLang="en-US" sz="1200" kern="1200" dirty="0">
            <a:latin typeface="Century Gothic" panose="020B0502020202020204" pitchFamily="34" charset="0"/>
          </a:endParaRPr>
        </a:p>
        <a:p>
          <a:pPr marL="0" lvl="0" indent="0" algn="just" defTabSz="533400">
            <a:lnSpc>
              <a:spcPct val="90000"/>
            </a:lnSpc>
            <a:spcBef>
              <a:spcPct val="0"/>
            </a:spcBef>
            <a:spcAft>
              <a:spcPct val="35000"/>
            </a:spcAft>
            <a:buNone/>
          </a:pPr>
          <a:endParaRPr lang="es-MX" altLang="en-US" sz="1200" kern="1200" dirty="0">
            <a:latin typeface="Century Gothic" panose="020B0502020202020204" pitchFamily="34" charset="0"/>
          </a:endParaRPr>
        </a:p>
        <a:p>
          <a:pPr marL="0" lvl="0" indent="0" algn="just" defTabSz="533400">
            <a:lnSpc>
              <a:spcPct val="90000"/>
            </a:lnSpc>
            <a:spcBef>
              <a:spcPct val="0"/>
            </a:spcBef>
            <a:spcAft>
              <a:spcPct val="35000"/>
            </a:spcAft>
            <a:buNone/>
          </a:pPr>
          <a:endParaRPr lang="en-US" altLang="en-US" sz="1200" kern="1200" dirty="0">
            <a:latin typeface="Century Gothic" panose="020B0502020202020204" pitchFamily="34" charset="0"/>
          </a:endParaRPr>
        </a:p>
        <a:p>
          <a:pPr marL="0" lvl="0" indent="0" algn="just" defTabSz="533400">
            <a:lnSpc>
              <a:spcPct val="90000"/>
            </a:lnSpc>
            <a:spcBef>
              <a:spcPct val="0"/>
            </a:spcBef>
            <a:spcAft>
              <a:spcPct val="35000"/>
            </a:spcAft>
            <a:buNone/>
          </a:pPr>
          <a:r>
            <a:rPr lang="en-US" altLang="en-US" sz="1200" kern="1200" dirty="0">
              <a:latin typeface="Century Gothic" panose="020B0502020202020204" pitchFamily="34" charset="0"/>
            </a:rPr>
            <a:t> </a:t>
          </a:r>
          <a:r>
            <a:rPr lang="en-US" altLang="en-US" sz="1100" kern="1200" dirty="0">
              <a:latin typeface="Century Gothic" panose="020B0502020202020204" pitchFamily="34" charset="0"/>
            </a:rPr>
            <a:t>Es la obtención de </a:t>
          </a:r>
          <a:r>
            <a:rPr lang="en-US" altLang="en-US" sz="1100" b="1" kern="1200" dirty="0">
              <a:latin typeface="Century Gothic" panose="020B0502020202020204" pitchFamily="34" charset="0"/>
            </a:rPr>
            <a:t>energía</a:t>
          </a:r>
          <a:r>
            <a:rPr lang="en-US" altLang="en-US" sz="1100" kern="1200" dirty="0">
              <a:latin typeface="Century Gothic" panose="020B0502020202020204" pitchFamily="34" charset="0"/>
            </a:rPr>
            <a:t> por medio de la </a:t>
          </a:r>
          <a:r>
            <a:rPr lang="en-US" altLang="en-US" sz="1100" b="1" kern="1200" dirty="0">
              <a:latin typeface="Century Gothic" panose="020B0502020202020204" pitchFamily="34" charset="0"/>
            </a:rPr>
            <a:t>conversión</a:t>
          </a:r>
          <a:r>
            <a:rPr lang="en-US" altLang="en-US" sz="1100" kern="1200" dirty="0">
              <a:latin typeface="Century Gothic" panose="020B0502020202020204" pitchFamily="34" charset="0"/>
            </a:rPr>
            <a:t> de </a:t>
          </a:r>
          <a:r>
            <a:rPr lang="en-US" altLang="en-US" sz="1100" b="1" kern="1200" dirty="0">
              <a:latin typeface="Century Gothic" panose="020B0502020202020204" pitchFamily="34" charset="0"/>
            </a:rPr>
            <a:t>materia prima</a:t>
          </a:r>
          <a:r>
            <a:rPr lang="en-US" altLang="en-US" sz="1100" kern="1200" dirty="0">
              <a:latin typeface="Century Gothic" panose="020B0502020202020204" pitchFamily="34" charset="0"/>
            </a:rPr>
            <a:t> para lograr obtener energía mecánica que más adelante se transformará en </a:t>
          </a:r>
          <a:r>
            <a:rPr lang="en-US" altLang="en-US" sz="1100" b="1" kern="1200" dirty="0">
              <a:latin typeface="Century Gothic" panose="020B0502020202020204" pitchFamily="34" charset="0"/>
            </a:rPr>
            <a:t>energía eléctrica. </a:t>
          </a:r>
          <a:endParaRPr lang="es-ES" sz="1200" kern="1200" dirty="0"/>
        </a:p>
      </dsp:txBody>
      <dsp:txXfrm>
        <a:off x="4831155" y="1503828"/>
        <a:ext cx="1609934" cy="3158040"/>
      </dsp:txXfrm>
    </dsp:sp>
    <dsp:sp modelId="{76FB7F81-75FB-4DC6-AAD8-2601040CA202}">
      <dsp:nvSpPr>
        <dsp:cNvPr id="0" name=""/>
        <dsp:cNvSpPr/>
      </dsp:nvSpPr>
      <dsp:spPr>
        <a:xfrm>
          <a:off x="6409084" y="1499375"/>
          <a:ext cx="1790134" cy="3158040"/>
        </a:xfrm>
        <a:prstGeom prst="rect">
          <a:avLst/>
        </a:prstGeom>
        <a:gradFill rotWithShape="0">
          <a:gsLst>
            <a:gs pos="0">
              <a:schemeClr val="accent6">
                <a:shade val="50000"/>
                <a:hueOff val="147370"/>
                <a:satOff val="-6442"/>
                <a:lumOff val="17584"/>
                <a:alphaOff val="0"/>
                <a:lumMod val="110000"/>
                <a:satMod val="105000"/>
                <a:tint val="67000"/>
              </a:schemeClr>
            </a:gs>
            <a:gs pos="50000">
              <a:schemeClr val="accent6">
                <a:shade val="50000"/>
                <a:hueOff val="147370"/>
                <a:satOff val="-6442"/>
                <a:lumOff val="17584"/>
                <a:alphaOff val="0"/>
                <a:lumMod val="105000"/>
                <a:satMod val="103000"/>
                <a:tint val="73000"/>
              </a:schemeClr>
            </a:gs>
            <a:gs pos="100000">
              <a:schemeClr val="accent6">
                <a:shade val="50000"/>
                <a:hueOff val="147370"/>
                <a:satOff val="-6442"/>
                <a:lumOff val="1758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altLang="en-US" sz="1100" b="1" i="1" kern="1200" dirty="0">
              <a:effectLst>
                <a:outerShdw blurRad="38100" dist="38100" dir="2700000" algn="tl">
                  <a:srgbClr val="000000">
                    <a:alpha val="43137"/>
                  </a:srgbClr>
                </a:outerShdw>
              </a:effectLst>
              <a:latin typeface="Century Gothic" panose="020B0502020202020204" pitchFamily="34" charset="0"/>
            </a:rPr>
            <a:t>Espacios Industriales</a:t>
          </a:r>
          <a:r>
            <a:rPr lang="en-US" altLang="en-US" sz="1100" i="1" kern="1200" dirty="0">
              <a:effectLst>
                <a:outerShdw blurRad="38100" dist="38100" dir="2700000" algn="tl">
                  <a:srgbClr val="000000">
                    <a:alpha val="43137"/>
                  </a:srgbClr>
                </a:outerShdw>
              </a:effectLst>
              <a:latin typeface="Century Gothic" panose="020B0502020202020204" pitchFamily="34" charset="0"/>
            </a:rPr>
            <a:t>: </a:t>
          </a:r>
        </a:p>
        <a:p>
          <a:pPr marL="0" lvl="0" indent="0" algn="just" defTabSz="488950">
            <a:lnSpc>
              <a:spcPct val="90000"/>
            </a:lnSpc>
            <a:spcBef>
              <a:spcPct val="0"/>
            </a:spcBef>
            <a:spcAft>
              <a:spcPct val="35000"/>
            </a:spcAft>
            <a:buNone/>
          </a:pPr>
          <a:endParaRPr lang="es-MX" altLang="en-US" sz="1100" kern="1200" dirty="0">
            <a:latin typeface="Century Gothic" panose="020B0502020202020204" pitchFamily="34" charset="0"/>
          </a:endParaRPr>
        </a:p>
        <a:p>
          <a:pPr marL="0" lvl="0" indent="0" algn="just" defTabSz="488950">
            <a:lnSpc>
              <a:spcPct val="90000"/>
            </a:lnSpc>
            <a:spcBef>
              <a:spcPct val="0"/>
            </a:spcBef>
            <a:spcAft>
              <a:spcPct val="35000"/>
            </a:spcAft>
            <a:buNone/>
          </a:pPr>
          <a:endParaRPr lang="es-MX" altLang="en-US" sz="1100" kern="1200" dirty="0">
            <a:latin typeface="Century Gothic" panose="020B0502020202020204" pitchFamily="34" charset="0"/>
          </a:endParaRPr>
        </a:p>
        <a:p>
          <a:pPr marL="0" lvl="0" indent="0" algn="just" defTabSz="488950">
            <a:lnSpc>
              <a:spcPct val="90000"/>
            </a:lnSpc>
            <a:spcBef>
              <a:spcPct val="0"/>
            </a:spcBef>
            <a:spcAft>
              <a:spcPct val="35000"/>
            </a:spcAft>
            <a:buNone/>
          </a:pPr>
          <a:endParaRPr lang="es-MX" altLang="en-US" sz="1100" kern="1200" dirty="0">
            <a:latin typeface="Century Gothic" panose="020B0502020202020204" pitchFamily="34" charset="0"/>
          </a:endParaRPr>
        </a:p>
        <a:p>
          <a:pPr marL="0" lvl="0" indent="0" algn="just" defTabSz="488950">
            <a:lnSpc>
              <a:spcPct val="90000"/>
            </a:lnSpc>
            <a:spcBef>
              <a:spcPct val="0"/>
            </a:spcBef>
            <a:spcAft>
              <a:spcPct val="35000"/>
            </a:spcAft>
            <a:buNone/>
          </a:pPr>
          <a:endParaRPr lang="en-US" altLang="en-US" sz="1100" kern="1200" dirty="0">
            <a:latin typeface="Century Gothic" panose="020B0502020202020204" pitchFamily="34" charset="0"/>
          </a:endParaRPr>
        </a:p>
        <a:p>
          <a:pPr marL="0" lvl="0" indent="0" algn="just" defTabSz="488950">
            <a:lnSpc>
              <a:spcPct val="90000"/>
            </a:lnSpc>
            <a:spcBef>
              <a:spcPct val="0"/>
            </a:spcBef>
            <a:spcAft>
              <a:spcPct val="35000"/>
            </a:spcAft>
            <a:buNone/>
          </a:pPr>
          <a:r>
            <a:rPr lang="en-US" altLang="en-US" sz="1100" kern="1200" dirty="0">
              <a:latin typeface="Century Gothic" panose="020B0502020202020204" pitchFamily="34" charset="0"/>
            </a:rPr>
            <a:t>Son aquellas </a:t>
          </a:r>
          <a:r>
            <a:rPr lang="en-US" altLang="en-US" sz="1100" b="1" kern="1200" dirty="0">
              <a:latin typeface="Century Gothic" panose="020B0502020202020204" pitchFamily="34" charset="0"/>
            </a:rPr>
            <a:t>zonas</a:t>
          </a:r>
          <a:r>
            <a:rPr lang="en-US" altLang="en-US" sz="1100" kern="1200" dirty="0">
              <a:latin typeface="Century Gothic" panose="020B0502020202020204" pitchFamily="34" charset="0"/>
            </a:rPr>
            <a:t> en donde las industrias se establecen para realizar sus operaciones, que tengan ciertas </a:t>
          </a:r>
          <a:r>
            <a:rPr lang="en-US" altLang="en-US" sz="1100" b="1" kern="1200" dirty="0">
              <a:latin typeface="Century Gothic" panose="020B0502020202020204" pitchFamily="34" charset="0"/>
            </a:rPr>
            <a:t>condiciones</a:t>
          </a:r>
          <a:r>
            <a:rPr lang="en-US" altLang="en-US" sz="1100" kern="1200" dirty="0">
              <a:latin typeface="Century Gothic" panose="020B0502020202020204" pitchFamily="34" charset="0"/>
            </a:rPr>
            <a:t> para poder trabajar adecuadamente</a:t>
          </a:r>
          <a:endParaRPr lang="es-ES" sz="1100" kern="1200" dirty="0"/>
        </a:p>
      </dsp:txBody>
      <dsp:txXfrm>
        <a:off x="6409084" y="1499375"/>
        <a:ext cx="1790134" cy="3158040"/>
      </dsp:txXfrm>
    </dsp:sp>
    <dsp:sp modelId="{B0B2DE7B-E355-4BC0-9452-4F5FE24D96F8}">
      <dsp:nvSpPr>
        <dsp:cNvPr id="0" name=""/>
        <dsp:cNvSpPr/>
      </dsp:nvSpPr>
      <dsp:spPr>
        <a:xfrm>
          <a:off x="0" y="4661868"/>
          <a:ext cx="8232576" cy="350893"/>
        </a:xfrm>
        <a:prstGeom prst="rect">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D82762-C494-4DBE-9201-9222700D46E6}">
      <dsp:nvSpPr>
        <dsp:cNvPr id="0" name=""/>
        <dsp:cNvSpPr/>
      </dsp:nvSpPr>
      <dsp:spPr>
        <a:xfrm>
          <a:off x="372446" y="573837"/>
          <a:ext cx="6639131" cy="6035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b" anchorCtr="0">
          <a:noAutofit/>
        </a:bodyPr>
        <a:lstStyle/>
        <a:p>
          <a:pPr marL="0" lvl="0" indent="0" algn="just" defTabSz="622300">
            <a:lnSpc>
              <a:spcPct val="90000"/>
            </a:lnSpc>
            <a:spcBef>
              <a:spcPct val="0"/>
            </a:spcBef>
            <a:spcAft>
              <a:spcPct val="35000"/>
            </a:spcAft>
            <a:buNone/>
          </a:pPr>
          <a:r>
            <a:rPr lang="es-ES" sz="1400" kern="1200" dirty="0">
              <a:latin typeface="Century" panose="02040604050505020304" pitchFamily="18" charset="0"/>
            </a:rPr>
            <a:t>-Servicios sociales: administración pública, educación, sanidad. Estas actividades son gestionadas mayoritariamente por el Estado</a:t>
          </a:r>
          <a:endParaRPr lang="es-ES" sz="1400" kern="1200" dirty="0"/>
        </a:p>
      </dsp:txBody>
      <dsp:txXfrm>
        <a:off x="372446" y="573837"/>
        <a:ext cx="6639131" cy="603557"/>
      </dsp:txXfrm>
    </dsp:sp>
    <dsp:sp modelId="{00023999-CB2A-4DF9-B409-AF8318F3DA70}">
      <dsp:nvSpPr>
        <dsp:cNvPr id="0" name=""/>
        <dsp:cNvSpPr/>
      </dsp:nvSpPr>
      <dsp:spPr>
        <a:xfrm>
          <a:off x="372446" y="1177394"/>
          <a:ext cx="885217" cy="147536"/>
        </a:xfrm>
        <a:prstGeom prst="parallelogram">
          <a:avLst>
            <a:gd name="adj" fmla="val 140840"/>
          </a:avLst>
        </a:prstGeom>
        <a:solidFill>
          <a:schemeClr val="accent6">
            <a:shade val="50000"/>
            <a:hueOff val="0"/>
            <a:satOff val="0"/>
            <a:lumOff val="0"/>
            <a:alphaOff val="0"/>
          </a:schemeClr>
        </a:solidFill>
        <a:ln w="12700" cap="flat" cmpd="sng" algn="ctr">
          <a:solidFill>
            <a:schemeClr val="accent6">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72E3C2-57BC-44E3-AAA0-2DEC2F14F0AC}">
      <dsp:nvSpPr>
        <dsp:cNvPr id="0" name=""/>
        <dsp:cNvSpPr/>
      </dsp:nvSpPr>
      <dsp:spPr>
        <a:xfrm>
          <a:off x="1309301" y="1177394"/>
          <a:ext cx="885217" cy="147536"/>
        </a:xfrm>
        <a:prstGeom prst="parallelogram">
          <a:avLst>
            <a:gd name="adj" fmla="val 140840"/>
          </a:avLst>
        </a:prstGeom>
        <a:solidFill>
          <a:schemeClr val="accent6">
            <a:shade val="50000"/>
            <a:hueOff val="26316"/>
            <a:satOff val="-1150"/>
            <a:lumOff val="3140"/>
            <a:alphaOff val="0"/>
          </a:schemeClr>
        </a:solidFill>
        <a:ln w="12700" cap="flat" cmpd="sng" algn="ctr">
          <a:solidFill>
            <a:schemeClr val="accent6">
              <a:shade val="50000"/>
              <a:hueOff val="26316"/>
              <a:satOff val="-1150"/>
              <a:lumOff val="314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7BB1A68-789D-4758-9D84-1D82BD6DC414}">
      <dsp:nvSpPr>
        <dsp:cNvPr id="0" name=""/>
        <dsp:cNvSpPr/>
      </dsp:nvSpPr>
      <dsp:spPr>
        <a:xfrm>
          <a:off x="2246156" y="1177394"/>
          <a:ext cx="885217" cy="147536"/>
        </a:xfrm>
        <a:prstGeom prst="parallelogram">
          <a:avLst>
            <a:gd name="adj" fmla="val 140840"/>
          </a:avLst>
        </a:prstGeom>
        <a:solidFill>
          <a:schemeClr val="accent6">
            <a:shade val="50000"/>
            <a:hueOff val="52632"/>
            <a:satOff val="-2301"/>
            <a:lumOff val="6280"/>
            <a:alphaOff val="0"/>
          </a:schemeClr>
        </a:solidFill>
        <a:ln w="12700" cap="flat" cmpd="sng" algn="ctr">
          <a:solidFill>
            <a:schemeClr val="accent6">
              <a:shade val="50000"/>
              <a:hueOff val="52632"/>
              <a:satOff val="-2301"/>
              <a:lumOff val="628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689251-E59E-4B54-9E05-BFA18FBAA041}">
      <dsp:nvSpPr>
        <dsp:cNvPr id="0" name=""/>
        <dsp:cNvSpPr/>
      </dsp:nvSpPr>
      <dsp:spPr>
        <a:xfrm>
          <a:off x="3183011" y="1177394"/>
          <a:ext cx="885217" cy="147536"/>
        </a:xfrm>
        <a:prstGeom prst="parallelogram">
          <a:avLst>
            <a:gd name="adj" fmla="val 140840"/>
          </a:avLst>
        </a:prstGeom>
        <a:solidFill>
          <a:schemeClr val="accent6">
            <a:shade val="50000"/>
            <a:hueOff val="78948"/>
            <a:satOff val="-3451"/>
            <a:lumOff val="9420"/>
            <a:alphaOff val="0"/>
          </a:schemeClr>
        </a:solidFill>
        <a:ln w="12700" cap="flat" cmpd="sng" algn="ctr">
          <a:solidFill>
            <a:schemeClr val="accent6">
              <a:shade val="50000"/>
              <a:hueOff val="78948"/>
              <a:satOff val="-3451"/>
              <a:lumOff val="942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B3FAD9-A459-4BAF-9569-41C342036EC1}">
      <dsp:nvSpPr>
        <dsp:cNvPr id="0" name=""/>
        <dsp:cNvSpPr/>
      </dsp:nvSpPr>
      <dsp:spPr>
        <a:xfrm>
          <a:off x="4119867" y="1177394"/>
          <a:ext cx="885217" cy="147536"/>
        </a:xfrm>
        <a:prstGeom prst="parallelogram">
          <a:avLst>
            <a:gd name="adj" fmla="val 140840"/>
          </a:avLst>
        </a:prstGeom>
        <a:solidFill>
          <a:schemeClr val="accent6">
            <a:shade val="50000"/>
            <a:hueOff val="105264"/>
            <a:satOff val="-4601"/>
            <a:lumOff val="12560"/>
            <a:alphaOff val="0"/>
          </a:schemeClr>
        </a:solidFill>
        <a:ln w="12700" cap="flat" cmpd="sng" algn="ctr">
          <a:solidFill>
            <a:schemeClr val="accent6">
              <a:shade val="50000"/>
              <a:hueOff val="105264"/>
              <a:satOff val="-4601"/>
              <a:lumOff val="1256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73FABD5-971D-4179-8659-AB6E2DA3BBF7}">
      <dsp:nvSpPr>
        <dsp:cNvPr id="0" name=""/>
        <dsp:cNvSpPr/>
      </dsp:nvSpPr>
      <dsp:spPr>
        <a:xfrm>
          <a:off x="5056722" y="1177394"/>
          <a:ext cx="885217" cy="147536"/>
        </a:xfrm>
        <a:prstGeom prst="parallelogram">
          <a:avLst>
            <a:gd name="adj" fmla="val 140840"/>
          </a:avLst>
        </a:prstGeom>
        <a:solidFill>
          <a:schemeClr val="accent6">
            <a:shade val="50000"/>
            <a:hueOff val="131580"/>
            <a:satOff val="-5752"/>
            <a:lumOff val="15700"/>
            <a:alphaOff val="0"/>
          </a:schemeClr>
        </a:solidFill>
        <a:ln w="12700" cap="flat" cmpd="sng" algn="ctr">
          <a:solidFill>
            <a:schemeClr val="accent6">
              <a:shade val="50000"/>
              <a:hueOff val="131580"/>
              <a:satOff val="-5752"/>
              <a:lumOff val="1570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8B96B25-CD8A-4088-89EC-242372EB936B}">
      <dsp:nvSpPr>
        <dsp:cNvPr id="0" name=""/>
        <dsp:cNvSpPr/>
      </dsp:nvSpPr>
      <dsp:spPr>
        <a:xfrm>
          <a:off x="5993577" y="1177394"/>
          <a:ext cx="885217" cy="147536"/>
        </a:xfrm>
        <a:prstGeom prst="parallelogram">
          <a:avLst>
            <a:gd name="adj" fmla="val 140840"/>
          </a:avLst>
        </a:prstGeom>
        <a:solidFill>
          <a:schemeClr val="accent6">
            <a:shade val="50000"/>
            <a:hueOff val="157896"/>
            <a:satOff val="-6902"/>
            <a:lumOff val="18840"/>
            <a:alphaOff val="0"/>
          </a:schemeClr>
        </a:solidFill>
        <a:ln w="12700" cap="flat" cmpd="sng" algn="ctr">
          <a:solidFill>
            <a:schemeClr val="accent6">
              <a:shade val="50000"/>
              <a:hueOff val="157896"/>
              <a:satOff val="-6902"/>
              <a:lumOff val="1884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2540ADB-805C-431B-844A-9A6C7B6348C9}">
      <dsp:nvSpPr>
        <dsp:cNvPr id="0" name=""/>
        <dsp:cNvSpPr/>
      </dsp:nvSpPr>
      <dsp:spPr>
        <a:xfrm>
          <a:off x="372446" y="1413180"/>
          <a:ext cx="6639131" cy="6035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b" anchorCtr="0">
          <a:noAutofit/>
        </a:bodyPr>
        <a:lstStyle/>
        <a:p>
          <a:pPr marL="0" lvl="0" indent="0" algn="just" defTabSz="622300">
            <a:lnSpc>
              <a:spcPct val="90000"/>
            </a:lnSpc>
            <a:spcBef>
              <a:spcPct val="0"/>
            </a:spcBef>
            <a:spcAft>
              <a:spcPct val="35000"/>
            </a:spcAft>
            <a:buNone/>
          </a:pPr>
          <a:r>
            <a:rPr lang="es-ES" sz="1400" kern="1200" dirty="0">
              <a:latin typeface="Century" panose="02040604050505020304" pitchFamily="18" charset="0"/>
            </a:rPr>
            <a:t>-Servicios de distribución: comercio, transportes, comunicaciones, correo.</a:t>
          </a:r>
          <a:br>
            <a:rPr lang="es-ES" sz="1400" kern="1200" dirty="0">
              <a:latin typeface="Century" panose="02040604050505020304" pitchFamily="18" charset="0"/>
            </a:rPr>
          </a:br>
          <a:br>
            <a:rPr lang="es-ES" sz="1400" kern="1200" dirty="0">
              <a:latin typeface="Century" panose="02040604050505020304" pitchFamily="18" charset="0"/>
            </a:rPr>
          </a:br>
          <a:endParaRPr lang="es-ES" sz="1400" kern="1200" dirty="0"/>
        </a:p>
      </dsp:txBody>
      <dsp:txXfrm>
        <a:off x="372446" y="1413180"/>
        <a:ext cx="6639131" cy="603557"/>
      </dsp:txXfrm>
    </dsp:sp>
    <dsp:sp modelId="{082A5065-715F-4CFB-B1A4-68BA470527E3}">
      <dsp:nvSpPr>
        <dsp:cNvPr id="0" name=""/>
        <dsp:cNvSpPr/>
      </dsp:nvSpPr>
      <dsp:spPr>
        <a:xfrm>
          <a:off x="372446" y="2016737"/>
          <a:ext cx="885217" cy="147536"/>
        </a:xfrm>
        <a:prstGeom prst="parallelogram">
          <a:avLst>
            <a:gd name="adj" fmla="val 140840"/>
          </a:avLst>
        </a:prstGeom>
        <a:solidFill>
          <a:schemeClr val="accent6">
            <a:shade val="50000"/>
            <a:hueOff val="184212"/>
            <a:satOff val="-8053"/>
            <a:lumOff val="21981"/>
            <a:alphaOff val="0"/>
          </a:schemeClr>
        </a:solidFill>
        <a:ln w="12700" cap="flat" cmpd="sng" algn="ctr">
          <a:solidFill>
            <a:schemeClr val="accent6">
              <a:shade val="50000"/>
              <a:hueOff val="184212"/>
              <a:satOff val="-8053"/>
              <a:lumOff val="2198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548406-BD9C-4C4E-B745-E606798B50BA}">
      <dsp:nvSpPr>
        <dsp:cNvPr id="0" name=""/>
        <dsp:cNvSpPr/>
      </dsp:nvSpPr>
      <dsp:spPr>
        <a:xfrm>
          <a:off x="1309301" y="2016737"/>
          <a:ext cx="885217" cy="147536"/>
        </a:xfrm>
        <a:prstGeom prst="parallelogram">
          <a:avLst>
            <a:gd name="adj" fmla="val 140840"/>
          </a:avLst>
        </a:prstGeom>
        <a:solidFill>
          <a:schemeClr val="accent6">
            <a:shade val="50000"/>
            <a:hueOff val="210528"/>
            <a:satOff val="-9203"/>
            <a:lumOff val="25121"/>
            <a:alphaOff val="0"/>
          </a:schemeClr>
        </a:solidFill>
        <a:ln w="12700" cap="flat" cmpd="sng" algn="ctr">
          <a:solidFill>
            <a:schemeClr val="accent6">
              <a:shade val="50000"/>
              <a:hueOff val="210528"/>
              <a:satOff val="-9203"/>
              <a:lumOff val="251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8B4C6A-9A80-48D5-8230-70842DB05C8D}">
      <dsp:nvSpPr>
        <dsp:cNvPr id="0" name=""/>
        <dsp:cNvSpPr/>
      </dsp:nvSpPr>
      <dsp:spPr>
        <a:xfrm>
          <a:off x="2246156" y="2016737"/>
          <a:ext cx="885217" cy="147536"/>
        </a:xfrm>
        <a:prstGeom prst="parallelogram">
          <a:avLst>
            <a:gd name="adj" fmla="val 140840"/>
          </a:avLst>
        </a:prstGeom>
        <a:solidFill>
          <a:schemeClr val="accent6">
            <a:shade val="50000"/>
            <a:hueOff val="236844"/>
            <a:satOff val="-10353"/>
            <a:lumOff val="28261"/>
            <a:alphaOff val="0"/>
          </a:schemeClr>
        </a:solidFill>
        <a:ln w="12700" cap="flat" cmpd="sng" algn="ctr">
          <a:solidFill>
            <a:schemeClr val="accent6">
              <a:shade val="50000"/>
              <a:hueOff val="236844"/>
              <a:satOff val="-10353"/>
              <a:lumOff val="282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F034AE-DEDB-40C0-8707-1EA6339998DF}">
      <dsp:nvSpPr>
        <dsp:cNvPr id="0" name=""/>
        <dsp:cNvSpPr/>
      </dsp:nvSpPr>
      <dsp:spPr>
        <a:xfrm>
          <a:off x="3183011" y="2016737"/>
          <a:ext cx="885217" cy="147536"/>
        </a:xfrm>
        <a:prstGeom prst="parallelogram">
          <a:avLst>
            <a:gd name="adj" fmla="val 140840"/>
          </a:avLst>
        </a:prstGeom>
        <a:solidFill>
          <a:schemeClr val="accent6">
            <a:shade val="50000"/>
            <a:hueOff val="263160"/>
            <a:satOff val="-11504"/>
            <a:lumOff val="31401"/>
            <a:alphaOff val="0"/>
          </a:schemeClr>
        </a:solidFill>
        <a:ln w="12700" cap="flat" cmpd="sng" algn="ctr">
          <a:solidFill>
            <a:schemeClr val="accent6">
              <a:shade val="50000"/>
              <a:hueOff val="263160"/>
              <a:satOff val="-11504"/>
              <a:lumOff val="3140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B031F5-3AAB-4968-934D-04CA628CA7AC}">
      <dsp:nvSpPr>
        <dsp:cNvPr id="0" name=""/>
        <dsp:cNvSpPr/>
      </dsp:nvSpPr>
      <dsp:spPr>
        <a:xfrm>
          <a:off x="4119867" y="2016737"/>
          <a:ext cx="885217" cy="147536"/>
        </a:xfrm>
        <a:prstGeom prst="parallelogram">
          <a:avLst>
            <a:gd name="adj" fmla="val 140840"/>
          </a:avLst>
        </a:prstGeom>
        <a:solidFill>
          <a:schemeClr val="accent6">
            <a:shade val="50000"/>
            <a:hueOff val="289476"/>
            <a:satOff val="-12654"/>
            <a:lumOff val="34541"/>
            <a:alphaOff val="0"/>
          </a:schemeClr>
        </a:solidFill>
        <a:ln w="12700" cap="flat" cmpd="sng" algn="ctr">
          <a:solidFill>
            <a:schemeClr val="accent6">
              <a:shade val="50000"/>
              <a:hueOff val="289476"/>
              <a:satOff val="-12654"/>
              <a:lumOff val="3454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ECF7319-9812-4579-8D79-A9D2624F59CE}">
      <dsp:nvSpPr>
        <dsp:cNvPr id="0" name=""/>
        <dsp:cNvSpPr/>
      </dsp:nvSpPr>
      <dsp:spPr>
        <a:xfrm>
          <a:off x="5056722" y="2016737"/>
          <a:ext cx="885217" cy="147536"/>
        </a:xfrm>
        <a:prstGeom prst="parallelogram">
          <a:avLst>
            <a:gd name="adj" fmla="val 140840"/>
          </a:avLst>
        </a:prstGeom>
        <a:solidFill>
          <a:schemeClr val="accent6">
            <a:shade val="50000"/>
            <a:hueOff val="315792"/>
            <a:satOff val="-13804"/>
            <a:lumOff val="37681"/>
            <a:alphaOff val="0"/>
          </a:schemeClr>
        </a:solidFill>
        <a:ln w="12700" cap="flat" cmpd="sng" algn="ctr">
          <a:solidFill>
            <a:schemeClr val="accent6">
              <a:shade val="50000"/>
              <a:hueOff val="315792"/>
              <a:satOff val="-13804"/>
              <a:lumOff val="3768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26D1B2-BF1A-483D-800E-BB4409EF9A6F}">
      <dsp:nvSpPr>
        <dsp:cNvPr id="0" name=""/>
        <dsp:cNvSpPr/>
      </dsp:nvSpPr>
      <dsp:spPr>
        <a:xfrm>
          <a:off x="5993577" y="2016737"/>
          <a:ext cx="885217" cy="147536"/>
        </a:xfrm>
        <a:prstGeom prst="parallelogram">
          <a:avLst>
            <a:gd name="adj" fmla="val 140840"/>
          </a:avLst>
        </a:prstGeom>
        <a:solidFill>
          <a:schemeClr val="accent6">
            <a:shade val="50000"/>
            <a:hueOff val="342108"/>
            <a:satOff val="-14955"/>
            <a:lumOff val="40821"/>
            <a:alphaOff val="0"/>
          </a:schemeClr>
        </a:solidFill>
        <a:ln w="12700" cap="flat" cmpd="sng" algn="ctr">
          <a:solidFill>
            <a:schemeClr val="accent6">
              <a:shade val="50000"/>
              <a:hueOff val="342108"/>
              <a:satOff val="-14955"/>
              <a:lumOff val="408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4F379D-651F-4889-8791-4956522B0332}">
      <dsp:nvSpPr>
        <dsp:cNvPr id="0" name=""/>
        <dsp:cNvSpPr/>
      </dsp:nvSpPr>
      <dsp:spPr>
        <a:xfrm>
          <a:off x="372446" y="2252523"/>
          <a:ext cx="6639131" cy="6035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b" anchorCtr="0">
          <a:noAutofit/>
        </a:bodyPr>
        <a:lstStyle/>
        <a:p>
          <a:pPr marL="0" lvl="0" indent="0" algn="just" defTabSz="622300">
            <a:lnSpc>
              <a:spcPct val="90000"/>
            </a:lnSpc>
            <a:spcBef>
              <a:spcPct val="0"/>
            </a:spcBef>
            <a:spcAft>
              <a:spcPct val="35000"/>
            </a:spcAft>
            <a:buNone/>
          </a:pPr>
          <a:r>
            <a:rPr lang="es-ES" sz="1400" kern="1200" dirty="0">
              <a:latin typeface="Century" panose="02040604050505020304" pitchFamily="18" charset="0"/>
            </a:rPr>
            <a:t>-Servicios al consumidor: hostelería, restauración, ocio, cultura, doméstico, etc.</a:t>
          </a:r>
          <a:endParaRPr lang="es-ES" sz="1400" kern="1200" dirty="0"/>
        </a:p>
      </dsp:txBody>
      <dsp:txXfrm>
        <a:off x="372446" y="2252523"/>
        <a:ext cx="6639131" cy="603557"/>
      </dsp:txXfrm>
    </dsp:sp>
    <dsp:sp modelId="{E88435CC-9908-4D8F-A1C1-1B91D1A60F9D}">
      <dsp:nvSpPr>
        <dsp:cNvPr id="0" name=""/>
        <dsp:cNvSpPr/>
      </dsp:nvSpPr>
      <dsp:spPr>
        <a:xfrm>
          <a:off x="372446" y="2856081"/>
          <a:ext cx="885217" cy="147536"/>
        </a:xfrm>
        <a:prstGeom prst="parallelogram">
          <a:avLst>
            <a:gd name="adj" fmla="val 140840"/>
          </a:avLst>
        </a:prstGeom>
        <a:solidFill>
          <a:schemeClr val="accent6">
            <a:shade val="50000"/>
            <a:hueOff val="368424"/>
            <a:satOff val="-16105"/>
            <a:lumOff val="43961"/>
            <a:alphaOff val="0"/>
          </a:schemeClr>
        </a:solidFill>
        <a:ln w="12700" cap="flat" cmpd="sng" algn="ctr">
          <a:solidFill>
            <a:schemeClr val="accent6">
              <a:shade val="50000"/>
              <a:hueOff val="368424"/>
              <a:satOff val="-16105"/>
              <a:lumOff val="439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201968-E7B2-46C9-B55A-44F4435E7172}">
      <dsp:nvSpPr>
        <dsp:cNvPr id="0" name=""/>
        <dsp:cNvSpPr/>
      </dsp:nvSpPr>
      <dsp:spPr>
        <a:xfrm>
          <a:off x="1309301" y="2856081"/>
          <a:ext cx="885217" cy="147536"/>
        </a:xfrm>
        <a:prstGeom prst="parallelogram">
          <a:avLst>
            <a:gd name="adj" fmla="val 140840"/>
          </a:avLst>
        </a:prstGeom>
        <a:solidFill>
          <a:schemeClr val="accent6">
            <a:shade val="50000"/>
            <a:hueOff val="342108"/>
            <a:satOff val="-14955"/>
            <a:lumOff val="40821"/>
            <a:alphaOff val="0"/>
          </a:schemeClr>
        </a:solidFill>
        <a:ln w="12700" cap="flat" cmpd="sng" algn="ctr">
          <a:solidFill>
            <a:schemeClr val="accent6">
              <a:shade val="50000"/>
              <a:hueOff val="342108"/>
              <a:satOff val="-14955"/>
              <a:lumOff val="408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582F4B9-6BFA-4376-B932-49545FE6AB47}">
      <dsp:nvSpPr>
        <dsp:cNvPr id="0" name=""/>
        <dsp:cNvSpPr/>
      </dsp:nvSpPr>
      <dsp:spPr>
        <a:xfrm>
          <a:off x="2246156" y="2856081"/>
          <a:ext cx="885217" cy="147536"/>
        </a:xfrm>
        <a:prstGeom prst="parallelogram">
          <a:avLst>
            <a:gd name="adj" fmla="val 140840"/>
          </a:avLst>
        </a:prstGeom>
        <a:solidFill>
          <a:schemeClr val="accent6">
            <a:shade val="50000"/>
            <a:hueOff val="315792"/>
            <a:satOff val="-13804"/>
            <a:lumOff val="37681"/>
            <a:alphaOff val="0"/>
          </a:schemeClr>
        </a:solidFill>
        <a:ln w="12700" cap="flat" cmpd="sng" algn="ctr">
          <a:solidFill>
            <a:schemeClr val="accent6">
              <a:shade val="50000"/>
              <a:hueOff val="315792"/>
              <a:satOff val="-13804"/>
              <a:lumOff val="3768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AE3A9F-73B7-4D68-B8A1-1ABED2A7EB89}">
      <dsp:nvSpPr>
        <dsp:cNvPr id="0" name=""/>
        <dsp:cNvSpPr/>
      </dsp:nvSpPr>
      <dsp:spPr>
        <a:xfrm>
          <a:off x="3183011" y="2856081"/>
          <a:ext cx="885217" cy="147536"/>
        </a:xfrm>
        <a:prstGeom prst="parallelogram">
          <a:avLst>
            <a:gd name="adj" fmla="val 140840"/>
          </a:avLst>
        </a:prstGeom>
        <a:solidFill>
          <a:schemeClr val="accent6">
            <a:shade val="50000"/>
            <a:hueOff val="289476"/>
            <a:satOff val="-12654"/>
            <a:lumOff val="34541"/>
            <a:alphaOff val="0"/>
          </a:schemeClr>
        </a:solidFill>
        <a:ln w="12700" cap="flat" cmpd="sng" algn="ctr">
          <a:solidFill>
            <a:schemeClr val="accent6">
              <a:shade val="50000"/>
              <a:hueOff val="289476"/>
              <a:satOff val="-12654"/>
              <a:lumOff val="3454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7E2E441-4465-4067-BEE1-1BAF3E8DA558}">
      <dsp:nvSpPr>
        <dsp:cNvPr id="0" name=""/>
        <dsp:cNvSpPr/>
      </dsp:nvSpPr>
      <dsp:spPr>
        <a:xfrm>
          <a:off x="4119867" y="2856081"/>
          <a:ext cx="885217" cy="147536"/>
        </a:xfrm>
        <a:prstGeom prst="parallelogram">
          <a:avLst>
            <a:gd name="adj" fmla="val 140840"/>
          </a:avLst>
        </a:prstGeom>
        <a:solidFill>
          <a:schemeClr val="accent6">
            <a:shade val="50000"/>
            <a:hueOff val="263160"/>
            <a:satOff val="-11504"/>
            <a:lumOff val="31401"/>
            <a:alphaOff val="0"/>
          </a:schemeClr>
        </a:solidFill>
        <a:ln w="12700" cap="flat" cmpd="sng" algn="ctr">
          <a:solidFill>
            <a:schemeClr val="accent6">
              <a:shade val="50000"/>
              <a:hueOff val="263160"/>
              <a:satOff val="-11504"/>
              <a:lumOff val="3140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59DC54-9A8B-48B0-AFFD-F1F2B8DECA1D}">
      <dsp:nvSpPr>
        <dsp:cNvPr id="0" name=""/>
        <dsp:cNvSpPr/>
      </dsp:nvSpPr>
      <dsp:spPr>
        <a:xfrm>
          <a:off x="5056722" y="2856081"/>
          <a:ext cx="885217" cy="147536"/>
        </a:xfrm>
        <a:prstGeom prst="parallelogram">
          <a:avLst>
            <a:gd name="adj" fmla="val 140840"/>
          </a:avLst>
        </a:prstGeom>
        <a:solidFill>
          <a:schemeClr val="accent6">
            <a:shade val="50000"/>
            <a:hueOff val="236844"/>
            <a:satOff val="-10353"/>
            <a:lumOff val="28261"/>
            <a:alphaOff val="0"/>
          </a:schemeClr>
        </a:solidFill>
        <a:ln w="12700" cap="flat" cmpd="sng" algn="ctr">
          <a:solidFill>
            <a:schemeClr val="accent6">
              <a:shade val="50000"/>
              <a:hueOff val="236844"/>
              <a:satOff val="-10353"/>
              <a:lumOff val="282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54B26F-4923-47B6-97C9-AF0149BC05C5}">
      <dsp:nvSpPr>
        <dsp:cNvPr id="0" name=""/>
        <dsp:cNvSpPr/>
      </dsp:nvSpPr>
      <dsp:spPr>
        <a:xfrm>
          <a:off x="5993577" y="2856081"/>
          <a:ext cx="885217" cy="147536"/>
        </a:xfrm>
        <a:prstGeom prst="parallelogram">
          <a:avLst>
            <a:gd name="adj" fmla="val 140840"/>
          </a:avLst>
        </a:prstGeom>
        <a:solidFill>
          <a:schemeClr val="accent6">
            <a:shade val="50000"/>
            <a:hueOff val="210528"/>
            <a:satOff val="-9203"/>
            <a:lumOff val="25121"/>
            <a:alphaOff val="0"/>
          </a:schemeClr>
        </a:solidFill>
        <a:ln w="12700" cap="flat" cmpd="sng" algn="ctr">
          <a:solidFill>
            <a:schemeClr val="accent6">
              <a:shade val="50000"/>
              <a:hueOff val="210528"/>
              <a:satOff val="-9203"/>
              <a:lumOff val="251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F6D310-EDDF-4562-B522-1F932D5EC4F3}">
      <dsp:nvSpPr>
        <dsp:cNvPr id="0" name=""/>
        <dsp:cNvSpPr/>
      </dsp:nvSpPr>
      <dsp:spPr>
        <a:xfrm>
          <a:off x="372446" y="3091867"/>
          <a:ext cx="6639131" cy="6035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b" anchorCtr="0">
          <a:noAutofit/>
        </a:bodyPr>
        <a:lstStyle/>
        <a:p>
          <a:pPr marL="0" lvl="0" indent="0" algn="just" defTabSz="622300">
            <a:lnSpc>
              <a:spcPct val="90000"/>
            </a:lnSpc>
            <a:spcBef>
              <a:spcPct val="0"/>
            </a:spcBef>
            <a:spcAft>
              <a:spcPct val="35000"/>
            </a:spcAft>
            <a:buNone/>
          </a:pPr>
          <a:r>
            <a:rPr lang="es-ES" sz="1400" kern="1200" dirty="0">
              <a:latin typeface="Century" panose="02040604050505020304" pitchFamily="18" charset="0"/>
            </a:rPr>
            <a:t>-Servicios a las empresas: bancos, seguros, etc. Estos servicios también son prestados a los particulares.</a:t>
          </a:r>
          <a:endParaRPr lang="es-ES" sz="1400" kern="1200" dirty="0"/>
        </a:p>
      </dsp:txBody>
      <dsp:txXfrm>
        <a:off x="372446" y="3091867"/>
        <a:ext cx="6639131" cy="603557"/>
      </dsp:txXfrm>
    </dsp:sp>
    <dsp:sp modelId="{902DEB80-3445-4630-976A-3C80051F9451}">
      <dsp:nvSpPr>
        <dsp:cNvPr id="0" name=""/>
        <dsp:cNvSpPr/>
      </dsp:nvSpPr>
      <dsp:spPr>
        <a:xfrm>
          <a:off x="372446" y="3695424"/>
          <a:ext cx="885217" cy="147536"/>
        </a:xfrm>
        <a:prstGeom prst="parallelogram">
          <a:avLst>
            <a:gd name="adj" fmla="val 140840"/>
          </a:avLst>
        </a:prstGeom>
        <a:solidFill>
          <a:schemeClr val="accent6">
            <a:shade val="50000"/>
            <a:hueOff val="184212"/>
            <a:satOff val="-8053"/>
            <a:lumOff val="21981"/>
            <a:alphaOff val="0"/>
          </a:schemeClr>
        </a:solidFill>
        <a:ln w="12700" cap="flat" cmpd="sng" algn="ctr">
          <a:solidFill>
            <a:schemeClr val="accent6">
              <a:shade val="50000"/>
              <a:hueOff val="184212"/>
              <a:satOff val="-8053"/>
              <a:lumOff val="2198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279081B-F319-46FC-91CC-67C0D35B7225}">
      <dsp:nvSpPr>
        <dsp:cNvPr id="0" name=""/>
        <dsp:cNvSpPr/>
      </dsp:nvSpPr>
      <dsp:spPr>
        <a:xfrm>
          <a:off x="1309301" y="3695424"/>
          <a:ext cx="885217" cy="147536"/>
        </a:xfrm>
        <a:prstGeom prst="parallelogram">
          <a:avLst>
            <a:gd name="adj" fmla="val 140840"/>
          </a:avLst>
        </a:prstGeom>
        <a:solidFill>
          <a:schemeClr val="accent6">
            <a:shade val="50000"/>
            <a:hueOff val="157896"/>
            <a:satOff val="-6902"/>
            <a:lumOff val="18840"/>
            <a:alphaOff val="0"/>
          </a:schemeClr>
        </a:solidFill>
        <a:ln w="12700" cap="flat" cmpd="sng" algn="ctr">
          <a:solidFill>
            <a:schemeClr val="accent6">
              <a:shade val="50000"/>
              <a:hueOff val="157896"/>
              <a:satOff val="-6902"/>
              <a:lumOff val="1884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120069-B847-4718-A452-3C748E48C134}">
      <dsp:nvSpPr>
        <dsp:cNvPr id="0" name=""/>
        <dsp:cNvSpPr/>
      </dsp:nvSpPr>
      <dsp:spPr>
        <a:xfrm>
          <a:off x="2246156" y="3695424"/>
          <a:ext cx="885217" cy="147536"/>
        </a:xfrm>
        <a:prstGeom prst="parallelogram">
          <a:avLst>
            <a:gd name="adj" fmla="val 140840"/>
          </a:avLst>
        </a:prstGeom>
        <a:solidFill>
          <a:schemeClr val="accent6">
            <a:shade val="50000"/>
            <a:hueOff val="131580"/>
            <a:satOff val="-5752"/>
            <a:lumOff val="15700"/>
            <a:alphaOff val="0"/>
          </a:schemeClr>
        </a:solidFill>
        <a:ln w="12700" cap="flat" cmpd="sng" algn="ctr">
          <a:solidFill>
            <a:schemeClr val="accent6">
              <a:shade val="50000"/>
              <a:hueOff val="131580"/>
              <a:satOff val="-5752"/>
              <a:lumOff val="1570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AABB56-1385-4CA2-8F8B-618014D4F03E}">
      <dsp:nvSpPr>
        <dsp:cNvPr id="0" name=""/>
        <dsp:cNvSpPr/>
      </dsp:nvSpPr>
      <dsp:spPr>
        <a:xfrm>
          <a:off x="3183011" y="3695424"/>
          <a:ext cx="885217" cy="147536"/>
        </a:xfrm>
        <a:prstGeom prst="parallelogram">
          <a:avLst>
            <a:gd name="adj" fmla="val 140840"/>
          </a:avLst>
        </a:prstGeom>
        <a:solidFill>
          <a:schemeClr val="accent6">
            <a:shade val="50000"/>
            <a:hueOff val="105264"/>
            <a:satOff val="-4601"/>
            <a:lumOff val="12560"/>
            <a:alphaOff val="0"/>
          </a:schemeClr>
        </a:solidFill>
        <a:ln w="12700" cap="flat" cmpd="sng" algn="ctr">
          <a:solidFill>
            <a:schemeClr val="accent6">
              <a:shade val="50000"/>
              <a:hueOff val="105264"/>
              <a:satOff val="-4601"/>
              <a:lumOff val="1256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AB0F4F-3789-4365-9B1D-B213B776D296}">
      <dsp:nvSpPr>
        <dsp:cNvPr id="0" name=""/>
        <dsp:cNvSpPr/>
      </dsp:nvSpPr>
      <dsp:spPr>
        <a:xfrm>
          <a:off x="4119867" y="3695424"/>
          <a:ext cx="885217" cy="147536"/>
        </a:xfrm>
        <a:prstGeom prst="parallelogram">
          <a:avLst>
            <a:gd name="adj" fmla="val 140840"/>
          </a:avLst>
        </a:prstGeom>
        <a:solidFill>
          <a:schemeClr val="accent6">
            <a:shade val="50000"/>
            <a:hueOff val="78948"/>
            <a:satOff val="-3451"/>
            <a:lumOff val="9420"/>
            <a:alphaOff val="0"/>
          </a:schemeClr>
        </a:solidFill>
        <a:ln w="12700" cap="flat" cmpd="sng" algn="ctr">
          <a:solidFill>
            <a:schemeClr val="accent6">
              <a:shade val="50000"/>
              <a:hueOff val="78948"/>
              <a:satOff val="-3451"/>
              <a:lumOff val="942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E04903-BF18-4696-B724-E948F5BAF76B}">
      <dsp:nvSpPr>
        <dsp:cNvPr id="0" name=""/>
        <dsp:cNvSpPr/>
      </dsp:nvSpPr>
      <dsp:spPr>
        <a:xfrm>
          <a:off x="5056722" y="3695424"/>
          <a:ext cx="885217" cy="147536"/>
        </a:xfrm>
        <a:prstGeom prst="parallelogram">
          <a:avLst>
            <a:gd name="adj" fmla="val 140840"/>
          </a:avLst>
        </a:prstGeom>
        <a:solidFill>
          <a:schemeClr val="accent6">
            <a:shade val="50000"/>
            <a:hueOff val="52632"/>
            <a:satOff val="-2301"/>
            <a:lumOff val="6280"/>
            <a:alphaOff val="0"/>
          </a:schemeClr>
        </a:solidFill>
        <a:ln w="12700" cap="flat" cmpd="sng" algn="ctr">
          <a:solidFill>
            <a:schemeClr val="accent6">
              <a:shade val="50000"/>
              <a:hueOff val="52632"/>
              <a:satOff val="-2301"/>
              <a:lumOff val="628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597584-0A5A-45A8-B6F1-91DF55419F0B}">
      <dsp:nvSpPr>
        <dsp:cNvPr id="0" name=""/>
        <dsp:cNvSpPr/>
      </dsp:nvSpPr>
      <dsp:spPr>
        <a:xfrm>
          <a:off x="5993577" y="3695424"/>
          <a:ext cx="885217" cy="147536"/>
        </a:xfrm>
        <a:prstGeom prst="parallelogram">
          <a:avLst>
            <a:gd name="adj" fmla="val 140840"/>
          </a:avLst>
        </a:prstGeom>
        <a:solidFill>
          <a:schemeClr val="accent6">
            <a:shade val="50000"/>
            <a:hueOff val="26316"/>
            <a:satOff val="-1150"/>
            <a:lumOff val="3140"/>
            <a:alphaOff val="0"/>
          </a:schemeClr>
        </a:solidFill>
        <a:ln w="12700" cap="flat" cmpd="sng" algn="ctr">
          <a:solidFill>
            <a:schemeClr val="accent6">
              <a:shade val="50000"/>
              <a:hueOff val="26316"/>
              <a:satOff val="-1150"/>
              <a:lumOff val="314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53AD7A-918E-4F21-A9C2-7ADBF21662B7}">
      <dsp:nvSpPr>
        <dsp:cNvPr id="0" name=""/>
        <dsp:cNvSpPr/>
      </dsp:nvSpPr>
      <dsp:spPr>
        <a:xfrm>
          <a:off x="3879" y="1595933"/>
          <a:ext cx="3622107" cy="872132"/>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ClrTx/>
            <a:buSzTx/>
            <a:buFontTx/>
            <a:buNone/>
          </a:pPr>
          <a:r>
            <a:rPr lang="es-MX" sz="1300" kern="1200" dirty="0"/>
            <a:t>Unidad III. </a:t>
          </a:r>
        </a:p>
        <a:p>
          <a:pPr marL="0" lvl="0" indent="0" algn="ctr" defTabSz="577850">
            <a:lnSpc>
              <a:spcPct val="90000"/>
            </a:lnSpc>
            <a:spcBef>
              <a:spcPct val="0"/>
            </a:spcBef>
            <a:spcAft>
              <a:spcPct val="35000"/>
            </a:spcAft>
            <a:buClrTx/>
            <a:buSzTx/>
            <a:buFontTx/>
            <a:buNone/>
          </a:pPr>
          <a:r>
            <a:rPr lang="es-MX" sz="1300" b="1" kern="1200" dirty="0"/>
            <a:t>Establecimiento de las MIPYMES</a:t>
          </a:r>
          <a:endParaRPr lang="es-MX" sz="1300" kern="1200" dirty="0"/>
        </a:p>
      </dsp:txBody>
      <dsp:txXfrm>
        <a:off x="29423" y="1621477"/>
        <a:ext cx="3571019" cy="821044"/>
      </dsp:txXfrm>
    </dsp:sp>
    <dsp:sp modelId="{C3F70512-DE4D-4ED4-A72A-EBDCFE36DDAC}">
      <dsp:nvSpPr>
        <dsp:cNvPr id="0" name=""/>
        <dsp:cNvSpPr/>
      </dsp:nvSpPr>
      <dsp:spPr>
        <a:xfrm rot="19457599">
          <a:off x="3545225" y="1761947"/>
          <a:ext cx="859227" cy="38627"/>
        </a:xfrm>
        <a:custGeom>
          <a:avLst/>
          <a:gdLst/>
          <a:ahLst/>
          <a:cxnLst/>
          <a:rect l="0" t="0" r="0" b="0"/>
          <a:pathLst>
            <a:path>
              <a:moveTo>
                <a:pt x="0" y="19313"/>
              </a:moveTo>
              <a:lnTo>
                <a:pt x="859227" y="19313"/>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3953358" y="1759781"/>
        <a:ext cx="42961" cy="42961"/>
      </dsp:txXfrm>
    </dsp:sp>
    <dsp:sp modelId="{F6E9A9A2-1DBF-438A-80FE-B1EA21CA74EF}">
      <dsp:nvSpPr>
        <dsp:cNvPr id="0" name=""/>
        <dsp:cNvSpPr/>
      </dsp:nvSpPr>
      <dsp:spPr>
        <a:xfrm>
          <a:off x="4323692" y="1094457"/>
          <a:ext cx="4147410" cy="872132"/>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ES" sz="1400" kern="1200" dirty="0"/>
            <a:t>3.1   Decisión de iniciar un negocio o comprar una </a:t>
          </a:r>
        </a:p>
        <a:p>
          <a:pPr marL="0" lvl="0" indent="0" algn="ctr" defTabSz="622300">
            <a:lnSpc>
              <a:spcPct val="90000"/>
            </a:lnSpc>
            <a:spcBef>
              <a:spcPct val="0"/>
            </a:spcBef>
            <a:spcAft>
              <a:spcPct val="35000"/>
            </a:spcAft>
            <a:buNone/>
          </a:pPr>
          <a:r>
            <a:rPr lang="es-ES" sz="1400" kern="1200" dirty="0"/>
            <a:t>empresa ya existente.</a:t>
          </a:r>
          <a:endParaRPr lang="es-MX" sz="1400" kern="1200" dirty="0"/>
        </a:p>
      </dsp:txBody>
      <dsp:txXfrm>
        <a:off x="4349236" y="1120001"/>
        <a:ext cx="4096322" cy="821044"/>
      </dsp:txXfrm>
    </dsp:sp>
    <dsp:sp modelId="{DAB7EECE-3CFE-49AF-84CC-1C7F241841CB}">
      <dsp:nvSpPr>
        <dsp:cNvPr id="0" name=""/>
        <dsp:cNvSpPr/>
      </dsp:nvSpPr>
      <dsp:spPr>
        <a:xfrm rot="2142401">
          <a:off x="3545225" y="2263424"/>
          <a:ext cx="859227" cy="38627"/>
        </a:xfrm>
        <a:custGeom>
          <a:avLst/>
          <a:gdLst/>
          <a:ahLst/>
          <a:cxnLst/>
          <a:rect l="0" t="0" r="0" b="0"/>
          <a:pathLst>
            <a:path>
              <a:moveTo>
                <a:pt x="0" y="19313"/>
              </a:moveTo>
              <a:lnTo>
                <a:pt x="859227" y="19313"/>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3953358" y="2261257"/>
        <a:ext cx="42961" cy="42961"/>
      </dsp:txXfrm>
    </dsp:sp>
    <dsp:sp modelId="{D326AD7E-5118-42BB-A303-B8E0C8AD008D}">
      <dsp:nvSpPr>
        <dsp:cNvPr id="0" name=""/>
        <dsp:cNvSpPr/>
      </dsp:nvSpPr>
      <dsp:spPr>
        <a:xfrm>
          <a:off x="4323692" y="2097409"/>
          <a:ext cx="4191819" cy="872132"/>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s-ES" sz="1300" kern="1200" dirty="0"/>
            <a:t>3.2  Determinar su ubicación, instalaciones físicas y </a:t>
          </a:r>
        </a:p>
        <a:p>
          <a:pPr marL="0" lvl="0" indent="0" algn="ctr" defTabSz="577850">
            <a:lnSpc>
              <a:spcPct val="90000"/>
            </a:lnSpc>
            <a:spcBef>
              <a:spcPct val="0"/>
            </a:spcBef>
            <a:spcAft>
              <a:spcPct val="35000"/>
            </a:spcAft>
            <a:buNone/>
          </a:pPr>
          <a:r>
            <a:rPr lang="es-ES" sz="1300" kern="1200" dirty="0"/>
            <a:t>obtención de financiamiento para su operación.</a:t>
          </a:r>
          <a:endParaRPr lang="es-MX" sz="1300" kern="1200" dirty="0"/>
        </a:p>
      </dsp:txBody>
      <dsp:txXfrm>
        <a:off x="4349236" y="2122953"/>
        <a:ext cx="4140731" cy="8210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EC2357-23F1-45DD-BAFE-90A789357BCA}">
      <dsp:nvSpPr>
        <dsp:cNvPr id="0" name=""/>
        <dsp:cNvSpPr/>
      </dsp:nvSpPr>
      <dsp:spPr>
        <a:xfrm>
          <a:off x="0" y="305079"/>
          <a:ext cx="4752528" cy="453600"/>
        </a:xfrm>
        <a:prstGeom prst="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D2A09DD-00BF-4A2F-A0C8-7C7AE496D073}">
      <dsp:nvSpPr>
        <dsp:cNvPr id="0" name=""/>
        <dsp:cNvSpPr/>
      </dsp:nvSpPr>
      <dsp:spPr>
        <a:xfrm>
          <a:off x="237626" y="39399"/>
          <a:ext cx="3326769" cy="531360"/>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44" tIns="0" rIns="125744" bIns="0" numCol="1" spcCol="1270" anchor="ctr" anchorCtr="0">
          <a:noAutofit/>
        </a:bodyPr>
        <a:lstStyle/>
        <a:p>
          <a:pPr marL="0" lvl="0" indent="0" algn="l" defTabSz="622300">
            <a:lnSpc>
              <a:spcPct val="90000"/>
            </a:lnSpc>
            <a:spcBef>
              <a:spcPct val="0"/>
            </a:spcBef>
            <a:spcAft>
              <a:spcPct val="35000"/>
            </a:spcAft>
            <a:buNone/>
          </a:pPr>
          <a:r>
            <a:rPr lang="es-ES" sz="1400" b="1" kern="1200" dirty="0"/>
            <a:t>1</a:t>
          </a:r>
          <a:r>
            <a:rPr lang="es-ES" sz="1400" b="0" kern="1200" dirty="0"/>
            <a:t>. Elegir la forma jurídica</a:t>
          </a:r>
        </a:p>
      </dsp:txBody>
      <dsp:txXfrm>
        <a:off x="263565" y="65338"/>
        <a:ext cx="3274891" cy="479482"/>
      </dsp:txXfrm>
    </dsp:sp>
    <dsp:sp modelId="{FDFB3638-075A-46A2-9F73-57DCD00366E0}">
      <dsp:nvSpPr>
        <dsp:cNvPr id="0" name=""/>
        <dsp:cNvSpPr/>
      </dsp:nvSpPr>
      <dsp:spPr>
        <a:xfrm>
          <a:off x="0" y="1121559"/>
          <a:ext cx="4752528" cy="453600"/>
        </a:xfrm>
        <a:prstGeom prst="rect">
          <a:avLst/>
        </a:prstGeom>
        <a:solidFill>
          <a:schemeClr val="lt1">
            <a:alpha val="90000"/>
            <a:hueOff val="0"/>
            <a:satOff val="0"/>
            <a:lumOff val="0"/>
            <a:alphaOff val="0"/>
          </a:schemeClr>
        </a:solidFill>
        <a:ln w="6350" cap="flat" cmpd="sng" algn="ctr">
          <a:solidFill>
            <a:schemeClr val="accent2">
              <a:hueOff val="-363841"/>
              <a:satOff val="-20982"/>
              <a:lumOff val="2157"/>
              <a:alphaOff val="0"/>
            </a:schemeClr>
          </a:solidFill>
          <a:prstDash val="solid"/>
          <a:miter lim="800000"/>
        </a:ln>
        <a:effectLst/>
      </dsp:spPr>
      <dsp:style>
        <a:lnRef idx="1">
          <a:scrgbClr r="0" g="0" b="0"/>
        </a:lnRef>
        <a:fillRef idx="1">
          <a:scrgbClr r="0" g="0" b="0"/>
        </a:fillRef>
        <a:effectRef idx="0">
          <a:scrgbClr r="0" g="0" b="0"/>
        </a:effectRef>
        <a:fontRef idx="minor"/>
      </dsp:style>
    </dsp:sp>
    <dsp:sp modelId="{B0ABCC7E-0C71-48CE-9534-CBE9DB71CA7F}">
      <dsp:nvSpPr>
        <dsp:cNvPr id="0" name=""/>
        <dsp:cNvSpPr/>
      </dsp:nvSpPr>
      <dsp:spPr>
        <a:xfrm>
          <a:off x="237626" y="855879"/>
          <a:ext cx="3326769" cy="531360"/>
        </a:xfrm>
        <a:prstGeom prst="roundRect">
          <a:avLst/>
        </a:prstGeom>
        <a:gradFill rotWithShape="0">
          <a:gsLst>
            <a:gs pos="0">
              <a:schemeClr val="accent2">
                <a:hueOff val="-363841"/>
                <a:satOff val="-20982"/>
                <a:lumOff val="2157"/>
                <a:alphaOff val="0"/>
                <a:lumMod val="110000"/>
                <a:satMod val="105000"/>
                <a:tint val="67000"/>
              </a:schemeClr>
            </a:gs>
            <a:gs pos="50000">
              <a:schemeClr val="accent2">
                <a:hueOff val="-363841"/>
                <a:satOff val="-20982"/>
                <a:lumOff val="2157"/>
                <a:alphaOff val="0"/>
                <a:lumMod val="105000"/>
                <a:satMod val="103000"/>
                <a:tint val="73000"/>
              </a:schemeClr>
            </a:gs>
            <a:gs pos="100000">
              <a:schemeClr val="accent2">
                <a:hueOff val="-363841"/>
                <a:satOff val="-20982"/>
                <a:lumOff val="215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44" tIns="0" rIns="125744" bIns="0" numCol="1" spcCol="1270" anchor="ctr" anchorCtr="0">
          <a:noAutofit/>
        </a:bodyPr>
        <a:lstStyle/>
        <a:p>
          <a:pPr marL="0" lvl="0" indent="0" algn="l" defTabSz="622300">
            <a:lnSpc>
              <a:spcPct val="90000"/>
            </a:lnSpc>
            <a:spcBef>
              <a:spcPct val="0"/>
            </a:spcBef>
            <a:spcAft>
              <a:spcPct val="35000"/>
            </a:spcAft>
            <a:buNone/>
          </a:pPr>
          <a:r>
            <a:rPr lang="en-US" sz="1400" b="1" kern="1200" dirty="0"/>
            <a:t>2</a:t>
          </a:r>
          <a:r>
            <a:rPr lang="en-US" sz="1400" b="0" kern="1200" dirty="0"/>
            <a:t>. Certificación negativa</a:t>
          </a:r>
          <a:endParaRPr lang="es-ES" sz="1400" b="0" kern="1200" dirty="0"/>
        </a:p>
      </dsp:txBody>
      <dsp:txXfrm>
        <a:off x="263565" y="881818"/>
        <a:ext cx="3274891" cy="479482"/>
      </dsp:txXfrm>
    </dsp:sp>
    <dsp:sp modelId="{249D8623-9DD7-4A8C-ADB2-6DF53A74BD72}">
      <dsp:nvSpPr>
        <dsp:cNvPr id="0" name=""/>
        <dsp:cNvSpPr/>
      </dsp:nvSpPr>
      <dsp:spPr>
        <a:xfrm>
          <a:off x="0" y="1938039"/>
          <a:ext cx="4752528" cy="453600"/>
        </a:xfrm>
        <a:prstGeom prst="rect">
          <a:avLst/>
        </a:prstGeom>
        <a:solidFill>
          <a:schemeClr val="lt1">
            <a:alpha val="90000"/>
            <a:hueOff val="0"/>
            <a:satOff val="0"/>
            <a:lumOff val="0"/>
            <a:alphaOff val="0"/>
          </a:schemeClr>
        </a:solidFill>
        <a:ln w="6350" cap="flat" cmpd="sng" algn="ctr">
          <a:solidFill>
            <a:schemeClr val="accent2">
              <a:hueOff val="-727682"/>
              <a:satOff val="-41964"/>
              <a:lumOff val="4314"/>
              <a:alphaOff val="0"/>
            </a:schemeClr>
          </a:solidFill>
          <a:prstDash val="solid"/>
          <a:miter lim="800000"/>
        </a:ln>
        <a:effectLst/>
      </dsp:spPr>
      <dsp:style>
        <a:lnRef idx="1">
          <a:scrgbClr r="0" g="0" b="0"/>
        </a:lnRef>
        <a:fillRef idx="1">
          <a:scrgbClr r="0" g="0" b="0"/>
        </a:fillRef>
        <a:effectRef idx="0">
          <a:scrgbClr r="0" g="0" b="0"/>
        </a:effectRef>
        <a:fontRef idx="minor"/>
      </dsp:style>
    </dsp:sp>
    <dsp:sp modelId="{4ABE0831-1263-435B-A4A4-724EA3EC6D55}">
      <dsp:nvSpPr>
        <dsp:cNvPr id="0" name=""/>
        <dsp:cNvSpPr/>
      </dsp:nvSpPr>
      <dsp:spPr>
        <a:xfrm>
          <a:off x="237626" y="1672359"/>
          <a:ext cx="3326769" cy="531360"/>
        </a:xfrm>
        <a:prstGeom prst="roundRect">
          <a:avLst/>
        </a:prstGeom>
        <a:gradFill rotWithShape="0">
          <a:gsLst>
            <a:gs pos="0">
              <a:schemeClr val="accent2">
                <a:hueOff val="-727682"/>
                <a:satOff val="-41964"/>
                <a:lumOff val="4314"/>
                <a:alphaOff val="0"/>
                <a:lumMod val="110000"/>
                <a:satMod val="105000"/>
                <a:tint val="67000"/>
              </a:schemeClr>
            </a:gs>
            <a:gs pos="50000">
              <a:schemeClr val="accent2">
                <a:hueOff val="-727682"/>
                <a:satOff val="-41964"/>
                <a:lumOff val="4314"/>
                <a:alphaOff val="0"/>
                <a:lumMod val="105000"/>
                <a:satMod val="103000"/>
                <a:tint val="73000"/>
              </a:schemeClr>
            </a:gs>
            <a:gs pos="100000">
              <a:schemeClr val="accent2">
                <a:hueOff val="-727682"/>
                <a:satOff val="-41964"/>
                <a:lumOff val="431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44" tIns="0" rIns="125744" bIns="0" numCol="1" spcCol="1270" anchor="ctr" anchorCtr="0">
          <a:noAutofit/>
        </a:bodyPr>
        <a:lstStyle/>
        <a:p>
          <a:pPr marL="0" lvl="0" indent="0" algn="l" defTabSz="622300">
            <a:lnSpc>
              <a:spcPct val="90000"/>
            </a:lnSpc>
            <a:spcBef>
              <a:spcPct val="0"/>
            </a:spcBef>
            <a:spcAft>
              <a:spcPct val="35000"/>
            </a:spcAft>
            <a:buNone/>
          </a:pPr>
          <a:r>
            <a:rPr lang="en-US" sz="1400" b="1" kern="1200" dirty="0"/>
            <a:t>3</a:t>
          </a:r>
          <a:r>
            <a:rPr lang="en-US" sz="1400" b="0" kern="1200" dirty="0"/>
            <a:t>. Capital social</a:t>
          </a:r>
          <a:endParaRPr lang="es-ES" sz="1400" b="0" kern="1200" dirty="0"/>
        </a:p>
      </dsp:txBody>
      <dsp:txXfrm>
        <a:off x="263565" y="1698298"/>
        <a:ext cx="3274891" cy="479482"/>
      </dsp:txXfrm>
    </dsp:sp>
    <dsp:sp modelId="{15DB7315-C4C4-4098-9455-F07BAE8D473A}">
      <dsp:nvSpPr>
        <dsp:cNvPr id="0" name=""/>
        <dsp:cNvSpPr/>
      </dsp:nvSpPr>
      <dsp:spPr>
        <a:xfrm>
          <a:off x="0" y="2754520"/>
          <a:ext cx="4752528" cy="453600"/>
        </a:xfrm>
        <a:prstGeom prst="rect">
          <a:avLst/>
        </a:prstGeom>
        <a:solidFill>
          <a:schemeClr val="lt1">
            <a:alpha val="90000"/>
            <a:hueOff val="0"/>
            <a:satOff val="0"/>
            <a:lumOff val="0"/>
            <a:alphaOff val="0"/>
          </a:schemeClr>
        </a:solidFill>
        <a:ln w="6350" cap="flat" cmpd="sng" algn="ctr">
          <a:solidFill>
            <a:schemeClr val="accent2">
              <a:hueOff val="-1091522"/>
              <a:satOff val="-62946"/>
              <a:lumOff val="6471"/>
              <a:alphaOff val="0"/>
            </a:schemeClr>
          </a:solidFill>
          <a:prstDash val="solid"/>
          <a:miter lim="800000"/>
        </a:ln>
        <a:effectLst/>
      </dsp:spPr>
      <dsp:style>
        <a:lnRef idx="1">
          <a:scrgbClr r="0" g="0" b="0"/>
        </a:lnRef>
        <a:fillRef idx="1">
          <a:scrgbClr r="0" g="0" b="0"/>
        </a:fillRef>
        <a:effectRef idx="0">
          <a:scrgbClr r="0" g="0" b="0"/>
        </a:effectRef>
        <a:fontRef idx="minor"/>
      </dsp:style>
    </dsp:sp>
    <dsp:sp modelId="{A5F84F5E-355C-4969-9ADF-3A48A33144DA}">
      <dsp:nvSpPr>
        <dsp:cNvPr id="0" name=""/>
        <dsp:cNvSpPr/>
      </dsp:nvSpPr>
      <dsp:spPr>
        <a:xfrm>
          <a:off x="237626" y="2488840"/>
          <a:ext cx="3326769" cy="531360"/>
        </a:xfrm>
        <a:prstGeom prst="roundRect">
          <a:avLst/>
        </a:prstGeom>
        <a:gradFill rotWithShape="0">
          <a:gsLst>
            <a:gs pos="0">
              <a:schemeClr val="accent2">
                <a:hueOff val="-1091522"/>
                <a:satOff val="-62946"/>
                <a:lumOff val="6471"/>
                <a:alphaOff val="0"/>
                <a:lumMod val="110000"/>
                <a:satMod val="105000"/>
                <a:tint val="67000"/>
              </a:schemeClr>
            </a:gs>
            <a:gs pos="50000">
              <a:schemeClr val="accent2">
                <a:hueOff val="-1091522"/>
                <a:satOff val="-62946"/>
                <a:lumOff val="6471"/>
                <a:alphaOff val="0"/>
                <a:lumMod val="105000"/>
                <a:satMod val="103000"/>
                <a:tint val="73000"/>
              </a:schemeClr>
            </a:gs>
            <a:gs pos="100000">
              <a:schemeClr val="accent2">
                <a:hueOff val="-1091522"/>
                <a:satOff val="-62946"/>
                <a:lumOff val="647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44" tIns="0" rIns="125744" bIns="0" numCol="1" spcCol="1270" anchor="ctr" anchorCtr="0">
          <a:noAutofit/>
        </a:bodyPr>
        <a:lstStyle/>
        <a:p>
          <a:pPr marL="0" lvl="0" indent="0" algn="l" defTabSz="622300">
            <a:lnSpc>
              <a:spcPct val="90000"/>
            </a:lnSpc>
            <a:spcBef>
              <a:spcPct val="0"/>
            </a:spcBef>
            <a:spcAft>
              <a:spcPct val="35000"/>
            </a:spcAft>
            <a:buNone/>
          </a:pPr>
          <a:r>
            <a:rPr lang="en-US" sz="1400" b="1" kern="1200" dirty="0"/>
            <a:t>4. </a:t>
          </a:r>
          <a:r>
            <a:rPr lang="en-US" sz="1400" b="0" kern="1200" dirty="0"/>
            <a:t>Solicitar el NIF</a:t>
          </a:r>
          <a:endParaRPr lang="es-ES" sz="1400" b="0" kern="1200" dirty="0"/>
        </a:p>
      </dsp:txBody>
      <dsp:txXfrm>
        <a:off x="263565" y="2514779"/>
        <a:ext cx="3274891" cy="479482"/>
      </dsp:txXfrm>
    </dsp:sp>
    <dsp:sp modelId="{38A50B18-C259-462F-9930-74178D55EF84}">
      <dsp:nvSpPr>
        <dsp:cNvPr id="0" name=""/>
        <dsp:cNvSpPr/>
      </dsp:nvSpPr>
      <dsp:spPr>
        <a:xfrm>
          <a:off x="0" y="3571000"/>
          <a:ext cx="4752528" cy="453600"/>
        </a:xfrm>
        <a:prstGeom prst="rect">
          <a:avLst/>
        </a:prstGeom>
        <a:solidFill>
          <a:schemeClr val="lt1">
            <a:alpha val="90000"/>
            <a:hueOff val="0"/>
            <a:satOff val="0"/>
            <a:lumOff val="0"/>
            <a:alphaOff val="0"/>
          </a:schemeClr>
        </a:solidFill>
        <a:ln w="6350" cap="flat" cmpd="sng" algn="ctr">
          <a:solidFill>
            <a:schemeClr val="accent2">
              <a:hueOff val="-1455363"/>
              <a:satOff val="-83928"/>
              <a:lumOff val="8628"/>
              <a:alphaOff val="0"/>
            </a:schemeClr>
          </a:solidFill>
          <a:prstDash val="solid"/>
          <a:miter lim="800000"/>
        </a:ln>
        <a:effectLst/>
      </dsp:spPr>
      <dsp:style>
        <a:lnRef idx="1">
          <a:scrgbClr r="0" g="0" b="0"/>
        </a:lnRef>
        <a:fillRef idx="1">
          <a:scrgbClr r="0" g="0" b="0"/>
        </a:fillRef>
        <a:effectRef idx="0">
          <a:scrgbClr r="0" g="0" b="0"/>
        </a:effectRef>
        <a:fontRef idx="minor"/>
      </dsp:style>
    </dsp:sp>
    <dsp:sp modelId="{CF2E856A-28FA-410B-8A80-B4483344F177}">
      <dsp:nvSpPr>
        <dsp:cNvPr id="0" name=""/>
        <dsp:cNvSpPr/>
      </dsp:nvSpPr>
      <dsp:spPr>
        <a:xfrm>
          <a:off x="237626" y="3305320"/>
          <a:ext cx="3326769" cy="531360"/>
        </a:xfrm>
        <a:prstGeom prst="roundRect">
          <a:avLst/>
        </a:prstGeom>
        <a:gradFill rotWithShape="0">
          <a:gsLst>
            <a:gs pos="0">
              <a:schemeClr val="accent2">
                <a:hueOff val="-1455363"/>
                <a:satOff val="-83928"/>
                <a:lumOff val="8628"/>
                <a:alphaOff val="0"/>
                <a:lumMod val="110000"/>
                <a:satMod val="105000"/>
                <a:tint val="67000"/>
              </a:schemeClr>
            </a:gs>
            <a:gs pos="50000">
              <a:schemeClr val="accent2">
                <a:hueOff val="-1455363"/>
                <a:satOff val="-83928"/>
                <a:lumOff val="8628"/>
                <a:alphaOff val="0"/>
                <a:lumMod val="105000"/>
                <a:satMod val="103000"/>
                <a:tint val="73000"/>
              </a:schemeClr>
            </a:gs>
            <a:gs pos="100000">
              <a:schemeClr val="accent2">
                <a:hueOff val="-1455363"/>
                <a:satOff val="-83928"/>
                <a:lumOff val="862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44" tIns="0" rIns="125744" bIns="0" numCol="1" spcCol="1270" anchor="ctr" anchorCtr="0">
          <a:noAutofit/>
        </a:bodyPr>
        <a:lstStyle/>
        <a:p>
          <a:pPr marL="0" lvl="0" indent="0" algn="l" defTabSz="622300">
            <a:lnSpc>
              <a:spcPct val="90000"/>
            </a:lnSpc>
            <a:spcBef>
              <a:spcPct val="0"/>
            </a:spcBef>
            <a:spcAft>
              <a:spcPct val="35000"/>
            </a:spcAft>
            <a:buNone/>
          </a:pPr>
          <a:r>
            <a:rPr lang="es-ES" sz="1400" b="1" kern="1200" dirty="0"/>
            <a:t>5. </a:t>
          </a:r>
          <a:r>
            <a:rPr lang="es-ES" sz="1400" b="0" kern="1200" dirty="0"/>
            <a:t>Creación de la sociedad</a:t>
          </a:r>
        </a:p>
      </dsp:txBody>
      <dsp:txXfrm>
        <a:off x="263565" y="3331259"/>
        <a:ext cx="3274891" cy="47948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EC2357-23F1-45DD-BAFE-90A789357BCA}">
      <dsp:nvSpPr>
        <dsp:cNvPr id="0" name=""/>
        <dsp:cNvSpPr/>
      </dsp:nvSpPr>
      <dsp:spPr>
        <a:xfrm>
          <a:off x="0" y="252699"/>
          <a:ext cx="4752528" cy="378000"/>
        </a:xfrm>
        <a:prstGeom prst="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D2A09DD-00BF-4A2F-A0C8-7C7AE496D073}">
      <dsp:nvSpPr>
        <dsp:cNvPr id="0" name=""/>
        <dsp:cNvSpPr/>
      </dsp:nvSpPr>
      <dsp:spPr>
        <a:xfrm>
          <a:off x="237626" y="31299"/>
          <a:ext cx="3326769" cy="442800"/>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44" tIns="0" rIns="125744" bIns="0" numCol="1" spcCol="1270" anchor="ctr" anchorCtr="0">
          <a:noAutofit/>
        </a:bodyPr>
        <a:lstStyle/>
        <a:p>
          <a:pPr marL="0" lvl="0" indent="0" algn="l" defTabSz="622300">
            <a:lnSpc>
              <a:spcPct val="90000"/>
            </a:lnSpc>
            <a:spcBef>
              <a:spcPct val="0"/>
            </a:spcBef>
            <a:spcAft>
              <a:spcPct val="35000"/>
            </a:spcAft>
            <a:buNone/>
          </a:pPr>
          <a:r>
            <a:rPr lang="es-ES" sz="1400" b="1" kern="1200" dirty="0"/>
            <a:t>6</a:t>
          </a:r>
          <a:r>
            <a:rPr lang="es-ES" sz="1400" b="0" kern="1200" dirty="0"/>
            <a:t>. Inscripción en el Registro Mercantil</a:t>
          </a:r>
        </a:p>
      </dsp:txBody>
      <dsp:txXfrm>
        <a:off x="259242" y="52915"/>
        <a:ext cx="3283537" cy="399568"/>
      </dsp:txXfrm>
    </dsp:sp>
    <dsp:sp modelId="{FDFB3638-075A-46A2-9F73-57DCD00366E0}">
      <dsp:nvSpPr>
        <dsp:cNvPr id="0" name=""/>
        <dsp:cNvSpPr/>
      </dsp:nvSpPr>
      <dsp:spPr>
        <a:xfrm>
          <a:off x="0" y="933100"/>
          <a:ext cx="4752528" cy="378000"/>
        </a:xfrm>
        <a:prstGeom prst="rect">
          <a:avLst/>
        </a:prstGeom>
        <a:solidFill>
          <a:schemeClr val="lt1">
            <a:alpha val="90000"/>
            <a:hueOff val="0"/>
            <a:satOff val="0"/>
            <a:lumOff val="0"/>
            <a:alphaOff val="0"/>
          </a:schemeClr>
        </a:solidFill>
        <a:ln w="6350" cap="flat" cmpd="sng" algn="ctr">
          <a:solidFill>
            <a:schemeClr val="accent2">
              <a:hueOff val="-291073"/>
              <a:satOff val="-16786"/>
              <a:lumOff val="1726"/>
              <a:alphaOff val="0"/>
            </a:schemeClr>
          </a:solidFill>
          <a:prstDash val="solid"/>
          <a:miter lim="800000"/>
        </a:ln>
        <a:effectLst/>
      </dsp:spPr>
      <dsp:style>
        <a:lnRef idx="1">
          <a:scrgbClr r="0" g="0" b="0"/>
        </a:lnRef>
        <a:fillRef idx="1">
          <a:scrgbClr r="0" g="0" b="0"/>
        </a:fillRef>
        <a:effectRef idx="0">
          <a:scrgbClr r="0" g="0" b="0"/>
        </a:effectRef>
        <a:fontRef idx="minor"/>
      </dsp:style>
    </dsp:sp>
    <dsp:sp modelId="{B0ABCC7E-0C71-48CE-9534-CBE9DB71CA7F}">
      <dsp:nvSpPr>
        <dsp:cNvPr id="0" name=""/>
        <dsp:cNvSpPr/>
      </dsp:nvSpPr>
      <dsp:spPr>
        <a:xfrm>
          <a:off x="237626" y="711699"/>
          <a:ext cx="3326769" cy="442800"/>
        </a:xfrm>
        <a:prstGeom prst="roundRect">
          <a:avLst/>
        </a:prstGeom>
        <a:gradFill rotWithShape="0">
          <a:gsLst>
            <a:gs pos="0">
              <a:schemeClr val="accent2">
                <a:hueOff val="-291073"/>
                <a:satOff val="-16786"/>
                <a:lumOff val="1726"/>
                <a:alphaOff val="0"/>
                <a:lumMod val="110000"/>
                <a:satMod val="105000"/>
                <a:tint val="67000"/>
              </a:schemeClr>
            </a:gs>
            <a:gs pos="50000">
              <a:schemeClr val="accent2">
                <a:hueOff val="-291073"/>
                <a:satOff val="-16786"/>
                <a:lumOff val="1726"/>
                <a:alphaOff val="0"/>
                <a:lumMod val="105000"/>
                <a:satMod val="103000"/>
                <a:tint val="73000"/>
              </a:schemeClr>
            </a:gs>
            <a:gs pos="100000">
              <a:schemeClr val="accent2">
                <a:hueOff val="-291073"/>
                <a:satOff val="-16786"/>
                <a:lumOff val="172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44" tIns="0" rIns="125744" bIns="0" numCol="1" spcCol="1270" anchor="ctr" anchorCtr="0">
          <a:noAutofit/>
        </a:bodyPr>
        <a:lstStyle/>
        <a:p>
          <a:pPr marL="0" lvl="0" indent="0" algn="l" defTabSz="622300">
            <a:lnSpc>
              <a:spcPct val="90000"/>
            </a:lnSpc>
            <a:spcBef>
              <a:spcPct val="0"/>
            </a:spcBef>
            <a:spcAft>
              <a:spcPct val="35000"/>
            </a:spcAft>
            <a:buNone/>
          </a:pPr>
          <a:r>
            <a:rPr lang="en-US" sz="1400" b="1" kern="1200" dirty="0"/>
            <a:t>7</a:t>
          </a:r>
          <a:r>
            <a:rPr lang="en-US" sz="1400" b="0" kern="1200" dirty="0"/>
            <a:t>. Alta en IAE</a:t>
          </a:r>
          <a:endParaRPr lang="es-ES" sz="1400" b="0" kern="1200" dirty="0"/>
        </a:p>
      </dsp:txBody>
      <dsp:txXfrm>
        <a:off x="259242" y="733315"/>
        <a:ext cx="3283537" cy="399568"/>
      </dsp:txXfrm>
    </dsp:sp>
    <dsp:sp modelId="{249D8623-9DD7-4A8C-ADB2-6DF53A74BD72}">
      <dsp:nvSpPr>
        <dsp:cNvPr id="0" name=""/>
        <dsp:cNvSpPr/>
      </dsp:nvSpPr>
      <dsp:spPr>
        <a:xfrm>
          <a:off x="0" y="1613500"/>
          <a:ext cx="4752528" cy="378000"/>
        </a:xfrm>
        <a:prstGeom prst="rect">
          <a:avLst/>
        </a:prstGeom>
        <a:solidFill>
          <a:schemeClr val="lt1">
            <a:alpha val="90000"/>
            <a:hueOff val="0"/>
            <a:satOff val="0"/>
            <a:lumOff val="0"/>
            <a:alphaOff val="0"/>
          </a:schemeClr>
        </a:solidFill>
        <a:ln w="6350" cap="flat" cmpd="sng" algn="ctr">
          <a:solidFill>
            <a:schemeClr val="accent2">
              <a:hueOff val="-582145"/>
              <a:satOff val="-33571"/>
              <a:lumOff val="3451"/>
              <a:alphaOff val="0"/>
            </a:schemeClr>
          </a:solidFill>
          <a:prstDash val="solid"/>
          <a:miter lim="800000"/>
        </a:ln>
        <a:effectLst/>
      </dsp:spPr>
      <dsp:style>
        <a:lnRef idx="1">
          <a:scrgbClr r="0" g="0" b="0"/>
        </a:lnRef>
        <a:fillRef idx="1">
          <a:scrgbClr r="0" g="0" b="0"/>
        </a:fillRef>
        <a:effectRef idx="0">
          <a:scrgbClr r="0" g="0" b="0"/>
        </a:effectRef>
        <a:fontRef idx="minor"/>
      </dsp:style>
    </dsp:sp>
    <dsp:sp modelId="{4ABE0831-1263-435B-A4A4-724EA3EC6D55}">
      <dsp:nvSpPr>
        <dsp:cNvPr id="0" name=""/>
        <dsp:cNvSpPr/>
      </dsp:nvSpPr>
      <dsp:spPr>
        <a:xfrm>
          <a:off x="237626" y="1392100"/>
          <a:ext cx="3326769" cy="442800"/>
        </a:xfrm>
        <a:prstGeom prst="roundRect">
          <a:avLst/>
        </a:prstGeom>
        <a:gradFill rotWithShape="0">
          <a:gsLst>
            <a:gs pos="0">
              <a:schemeClr val="accent2">
                <a:hueOff val="-582145"/>
                <a:satOff val="-33571"/>
                <a:lumOff val="3451"/>
                <a:alphaOff val="0"/>
                <a:lumMod val="110000"/>
                <a:satMod val="105000"/>
                <a:tint val="67000"/>
              </a:schemeClr>
            </a:gs>
            <a:gs pos="50000">
              <a:schemeClr val="accent2">
                <a:hueOff val="-582145"/>
                <a:satOff val="-33571"/>
                <a:lumOff val="3451"/>
                <a:alphaOff val="0"/>
                <a:lumMod val="105000"/>
                <a:satMod val="103000"/>
                <a:tint val="73000"/>
              </a:schemeClr>
            </a:gs>
            <a:gs pos="100000">
              <a:schemeClr val="accent2">
                <a:hueOff val="-582145"/>
                <a:satOff val="-33571"/>
                <a:lumOff val="345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44" tIns="0" rIns="125744" bIns="0" numCol="1" spcCol="1270" anchor="ctr" anchorCtr="0">
          <a:noAutofit/>
        </a:bodyPr>
        <a:lstStyle/>
        <a:p>
          <a:pPr marL="0" lvl="0" indent="0" algn="l" defTabSz="622300">
            <a:lnSpc>
              <a:spcPct val="90000"/>
            </a:lnSpc>
            <a:spcBef>
              <a:spcPct val="0"/>
            </a:spcBef>
            <a:spcAft>
              <a:spcPct val="35000"/>
            </a:spcAft>
            <a:buNone/>
          </a:pPr>
          <a:r>
            <a:rPr lang="en-US" sz="1400" b="1" kern="1200" dirty="0"/>
            <a:t>8. </a:t>
          </a:r>
          <a:r>
            <a:rPr lang="en-US" sz="1400" b="0" kern="1200" dirty="0" err="1"/>
            <a:t>Libros</a:t>
          </a:r>
          <a:r>
            <a:rPr lang="en-US" sz="1400" b="0" kern="1200" dirty="0"/>
            <a:t> de </a:t>
          </a:r>
          <a:r>
            <a:rPr lang="en-US" sz="1400" b="0" kern="1200" dirty="0" err="1"/>
            <a:t>sociedades</a:t>
          </a:r>
          <a:endParaRPr lang="es-ES" sz="1400" b="0" kern="1200" dirty="0"/>
        </a:p>
      </dsp:txBody>
      <dsp:txXfrm>
        <a:off x="259242" y="1413716"/>
        <a:ext cx="3283537" cy="399568"/>
      </dsp:txXfrm>
    </dsp:sp>
    <dsp:sp modelId="{15DB7315-C4C4-4098-9455-F07BAE8D473A}">
      <dsp:nvSpPr>
        <dsp:cNvPr id="0" name=""/>
        <dsp:cNvSpPr/>
      </dsp:nvSpPr>
      <dsp:spPr>
        <a:xfrm>
          <a:off x="0" y="2293900"/>
          <a:ext cx="4752528" cy="378000"/>
        </a:xfrm>
        <a:prstGeom prst="rect">
          <a:avLst/>
        </a:prstGeom>
        <a:solidFill>
          <a:schemeClr val="lt1">
            <a:alpha val="90000"/>
            <a:hueOff val="0"/>
            <a:satOff val="0"/>
            <a:lumOff val="0"/>
            <a:alphaOff val="0"/>
          </a:schemeClr>
        </a:solidFill>
        <a:ln w="6350" cap="flat" cmpd="sng" algn="ctr">
          <a:solidFill>
            <a:schemeClr val="accent2">
              <a:hueOff val="-873218"/>
              <a:satOff val="-50357"/>
              <a:lumOff val="5177"/>
              <a:alphaOff val="0"/>
            </a:schemeClr>
          </a:solidFill>
          <a:prstDash val="solid"/>
          <a:miter lim="800000"/>
        </a:ln>
        <a:effectLst/>
      </dsp:spPr>
      <dsp:style>
        <a:lnRef idx="1">
          <a:scrgbClr r="0" g="0" b="0"/>
        </a:lnRef>
        <a:fillRef idx="1">
          <a:scrgbClr r="0" g="0" b="0"/>
        </a:fillRef>
        <a:effectRef idx="0">
          <a:scrgbClr r="0" g="0" b="0"/>
        </a:effectRef>
        <a:fontRef idx="minor"/>
      </dsp:style>
    </dsp:sp>
    <dsp:sp modelId="{A5F84F5E-355C-4969-9ADF-3A48A33144DA}">
      <dsp:nvSpPr>
        <dsp:cNvPr id="0" name=""/>
        <dsp:cNvSpPr/>
      </dsp:nvSpPr>
      <dsp:spPr>
        <a:xfrm>
          <a:off x="237626" y="2072500"/>
          <a:ext cx="3326769" cy="442800"/>
        </a:xfrm>
        <a:prstGeom prst="roundRect">
          <a:avLst/>
        </a:prstGeom>
        <a:gradFill rotWithShape="0">
          <a:gsLst>
            <a:gs pos="0">
              <a:schemeClr val="accent2">
                <a:hueOff val="-873218"/>
                <a:satOff val="-50357"/>
                <a:lumOff val="5177"/>
                <a:alphaOff val="0"/>
                <a:lumMod val="110000"/>
                <a:satMod val="105000"/>
                <a:tint val="67000"/>
              </a:schemeClr>
            </a:gs>
            <a:gs pos="50000">
              <a:schemeClr val="accent2">
                <a:hueOff val="-873218"/>
                <a:satOff val="-50357"/>
                <a:lumOff val="5177"/>
                <a:alphaOff val="0"/>
                <a:lumMod val="105000"/>
                <a:satMod val="103000"/>
                <a:tint val="73000"/>
              </a:schemeClr>
            </a:gs>
            <a:gs pos="100000">
              <a:schemeClr val="accent2">
                <a:hueOff val="-873218"/>
                <a:satOff val="-50357"/>
                <a:lumOff val="517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44" tIns="0" rIns="125744" bIns="0" numCol="1" spcCol="1270" anchor="ctr" anchorCtr="0">
          <a:noAutofit/>
        </a:bodyPr>
        <a:lstStyle/>
        <a:p>
          <a:pPr marL="0" lvl="0" indent="0" algn="l" defTabSz="622300">
            <a:lnSpc>
              <a:spcPct val="90000"/>
            </a:lnSpc>
            <a:spcBef>
              <a:spcPct val="0"/>
            </a:spcBef>
            <a:spcAft>
              <a:spcPct val="35000"/>
            </a:spcAft>
            <a:buNone/>
          </a:pPr>
          <a:r>
            <a:rPr lang="es-ES" sz="1400" b="1" kern="1200" dirty="0"/>
            <a:t>9. </a:t>
          </a:r>
          <a:r>
            <a:rPr lang="es-ES" sz="1400" b="0" kern="1200" dirty="0"/>
            <a:t>Registro de patentes y marcas</a:t>
          </a:r>
        </a:p>
      </dsp:txBody>
      <dsp:txXfrm>
        <a:off x="259242" y="2094116"/>
        <a:ext cx="3283537" cy="399568"/>
      </dsp:txXfrm>
    </dsp:sp>
    <dsp:sp modelId="{38A50B18-C259-462F-9930-74178D55EF84}">
      <dsp:nvSpPr>
        <dsp:cNvPr id="0" name=""/>
        <dsp:cNvSpPr/>
      </dsp:nvSpPr>
      <dsp:spPr>
        <a:xfrm>
          <a:off x="0" y="2974300"/>
          <a:ext cx="4752528" cy="378000"/>
        </a:xfrm>
        <a:prstGeom prst="rect">
          <a:avLst/>
        </a:prstGeom>
        <a:solidFill>
          <a:schemeClr val="lt1">
            <a:alpha val="90000"/>
            <a:hueOff val="0"/>
            <a:satOff val="0"/>
            <a:lumOff val="0"/>
            <a:alphaOff val="0"/>
          </a:schemeClr>
        </a:solidFill>
        <a:ln w="6350" cap="flat" cmpd="sng" algn="ctr">
          <a:solidFill>
            <a:schemeClr val="accent2">
              <a:hueOff val="-1164290"/>
              <a:satOff val="-67142"/>
              <a:lumOff val="6902"/>
              <a:alphaOff val="0"/>
            </a:schemeClr>
          </a:solidFill>
          <a:prstDash val="solid"/>
          <a:miter lim="800000"/>
        </a:ln>
        <a:effectLst/>
      </dsp:spPr>
      <dsp:style>
        <a:lnRef idx="1">
          <a:scrgbClr r="0" g="0" b="0"/>
        </a:lnRef>
        <a:fillRef idx="1">
          <a:scrgbClr r="0" g="0" b="0"/>
        </a:fillRef>
        <a:effectRef idx="0">
          <a:scrgbClr r="0" g="0" b="0"/>
        </a:effectRef>
        <a:fontRef idx="minor"/>
      </dsp:style>
    </dsp:sp>
    <dsp:sp modelId="{CF2E856A-28FA-410B-8A80-B4483344F177}">
      <dsp:nvSpPr>
        <dsp:cNvPr id="0" name=""/>
        <dsp:cNvSpPr/>
      </dsp:nvSpPr>
      <dsp:spPr>
        <a:xfrm>
          <a:off x="237626" y="2752900"/>
          <a:ext cx="3326769" cy="442800"/>
        </a:xfrm>
        <a:prstGeom prst="roundRect">
          <a:avLst/>
        </a:prstGeom>
        <a:gradFill rotWithShape="0">
          <a:gsLst>
            <a:gs pos="0">
              <a:schemeClr val="accent2">
                <a:hueOff val="-1164290"/>
                <a:satOff val="-67142"/>
                <a:lumOff val="6902"/>
                <a:alphaOff val="0"/>
                <a:lumMod val="110000"/>
                <a:satMod val="105000"/>
                <a:tint val="67000"/>
              </a:schemeClr>
            </a:gs>
            <a:gs pos="50000">
              <a:schemeClr val="accent2">
                <a:hueOff val="-1164290"/>
                <a:satOff val="-67142"/>
                <a:lumOff val="6902"/>
                <a:alphaOff val="0"/>
                <a:lumMod val="105000"/>
                <a:satMod val="103000"/>
                <a:tint val="73000"/>
              </a:schemeClr>
            </a:gs>
            <a:gs pos="100000">
              <a:schemeClr val="accent2">
                <a:hueOff val="-1164290"/>
                <a:satOff val="-67142"/>
                <a:lumOff val="690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44" tIns="0" rIns="125744" bIns="0" numCol="1" spcCol="1270" anchor="ctr" anchorCtr="0">
          <a:noAutofit/>
        </a:bodyPr>
        <a:lstStyle/>
        <a:p>
          <a:pPr marL="0" lvl="0" indent="0" algn="l" defTabSz="622300">
            <a:lnSpc>
              <a:spcPct val="90000"/>
            </a:lnSpc>
            <a:spcBef>
              <a:spcPct val="0"/>
            </a:spcBef>
            <a:spcAft>
              <a:spcPct val="35000"/>
            </a:spcAft>
            <a:buNone/>
          </a:pPr>
          <a:r>
            <a:rPr lang="es-ES" sz="1400" b="1" kern="1200" dirty="0"/>
            <a:t>10</a:t>
          </a:r>
          <a:r>
            <a:rPr lang="es-ES" sz="1400" b="0" kern="1200" dirty="0"/>
            <a:t>.Buscar Financiamiento</a:t>
          </a:r>
        </a:p>
      </dsp:txBody>
      <dsp:txXfrm>
        <a:off x="259242" y="2774516"/>
        <a:ext cx="3283537" cy="399568"/>
      </dsp:txXfrm>
    </dsp:sp>
    <dsp:sp modelId="{A8405691-DCA6-4D8A-B995-073A0DF1A3ED}">
      <dsp:nvSpPr>
        <dsp:cNvPr id="0" name=""/>
        <dsp:cNvSpPr/>
      </dsp:nvSpPr>
      <dsp:spPr>
        <a:xfrm>
          <a:off x="0" y="3654700"/>
          <a:ext cx="4752528" cy="378000"/>
        </a:xfrm>
        <a:prstGeom prst="rect">
          <a:avLst/>
        </a:prstGeom>
        <a:solidFill>
          <a:schemeClr val="lt1">
            <a:alpha val="90000"/>
            <a:hueOff val="0"/>
            <a:satOff val="0"/>
            <a:lumOff val="0"/>
            <a:alphaOff val="0"/>
          </a:schemeClr>
        </a:solidFill>
        <a:ln w="6350" cap="flat" cmpd="sng" algn="ctr">
          <a:solidFill>
            <a:schemeClr val="accent2">
              <a:hueOff val="-1455363"/>
              <a:satOff val="-83928"/>
              <a:lumOff val="8628"/>
              <a:alphaOff val="0"/>
            </a:schemeClr>
          </a:solidFill>
          <a:prstDash val="solid"/>
          <a:miter lim="800000"/>
        </a:ln>
        <a:effectLst/>
      </dsp:spPr>
      <dsp:style>
        <a:lnRef idx="1">
          <a:scrgbClr r="0" g="0" b="0"/>
        </a:lnRef>
        <a:fillRef idx="1">
          <a:scrgbClr r="0" g="0" b="0"/>
        </a:fillRef>
        <a:effectRef idx="0">
          <a:scrgbClr r="0" g="0" b="0"/>
        </a:effectRef>
        <a:fontRef idx="minor"/>
      </dsp:style>
    </dsp:sp>
    <dsp:sp modelId="{ED414E40-DAF1-4E76-9739-5B83490A8308}">
      <dsp:nvSpPr>
        <dsp:cNvPr id="0" name=""/>
        <dsp:cNvSpPr/>
      </dsp:nvSpPr>
      <dsp:spPr>
        <a:xfrm>
          <a:off x="237626" y="3433300"/>
          <a:ext cx="3326769" cy="442800"/>
        </a:xfrm>
        <a:prstGeom prst="roundRect">
          <a:avLst/>
        </a:prstGeom>
        <a:gradFill rotWithShape="0">
          <a:gsLst>
            <a:gs pos="0">
              <a:schemeClr val="accent2">
                <a:hueOff val="-1455363"/>
                <a:satOff val="-83928"/>
                <a:lumOff val="8628"/>
                <a:alphaOff val="0"/>
                <a:lumMod val="110000"/>
                <a:satMod val="105000"/>
                <a:tint val="67000"/>
              </a:schemeClr>
            </a:gs>
            <a:gs pos="50000">
              <a:schemeClr val="accent2">
                <a:hueOff val="-1455363"/>
                <a:satOff val="-83928"/>
                <a:lumOff val="8628"/>
                <a:alphaOff val="0"/>
                <a:lumMod val="105000"/>
                <a:satMod val="103000"/>
                <a:tint val="73000"/>
              </a:schemeClr>
            </a:gs>
            <a:gs pos="100000">
              <a:schemeClr val="accent2">
                <a:hueOff val="-1455363"/>
                <a:satOff val="-83928"/>
                <a:lumOff val="862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44" tIns="0" rIns="125744" bIns="0" numCol="1" spcCol="1270" anchor="ctr" anchorCtr="0">
          <a:noAutofit/>
        </a:bodyPr>
        <a:lstStyle/>
        <a:p>
          <a:pPr marL="0" lvl="0" indent="0" algn="l" defTabSz="622300">
            <a:lnSpc>
              <a:spcPct val="90000"/>
            </a:lnSpc>
            <a:spcBef>
              <a:spcPct val="0"/>
            </a:spcBef>
            <a:spcAft>
              <a:spcPct val="35000"/>
            </a:spcAft>
            <a:buNone/>
          </a:pPr>
          <a:r>
            <a:rPr lang="en-US" sz="1400" b="1" kern="1200" dirty="0"/>
            <a:t>11. </a:t>
          </a:r>
          <a:r>
            <a:rPr lang="en-US" sz="1400" b="0" kern="1200" dirty="0"/>
            <a:t>Puesta en marcha</a:t>
          </a:r>
          <a:endParaRPr lang="es-ES" sz="1400" b="0" kern="1200" dirty="0"/>
        </a:p>
      </dsp:txBody>
      <dsp:txXfrm>
        <a:off x="259242" y="3454916"/>
        <a:ext cx="3283537" cy="39956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541BCE-493B-4DA0-9064-B1D253A5F017}">
      <dsp:nvSpPr>
        <dsp:cNvPr id="0" name=""/>
        <dsp:cNvSpPr/>
      </dsp:nvSpPr>
      <dsp:spPr>
        <a:xfrm>
          <a:off x="2441263" y="3543"/>
          <a:ext cx="2849936" cy="1515457"/>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Crear una empresa propia</a:t>
          </a:r>
          <a:endParaRPr lang="es-ES" sz="2000" kern="1200" dirty="0"/>
        </a:p>
      </dsp:txBody>
      <dsp:txXfrm>
        <a:off x="2485649" y="47929"/>
        <a:ext cx="2761164" cy="1426685"/>
      </dsp:txXfrm>
    </dsp:sp>
    <dsp:sp modelId="{1CA29AEB-6CBE-4B3D-A6D2-23C35385A1FF}">
      <dsp:nvSpPr>
        <dsp:cNvPr id="0" name=""/>
        <dsp:cNvSpPr/>
      </dsp:nvSpPr>
      <dsp:spPr>
        <a:xfrm>
          <a:off x="2854" y="1775683"/>
          <a:ext cx="3707656" cy="2589905"/>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i="1" kern="1200" dirty="0">
              <a:solidFill>
                <a:prstClr val="white"/>
              </a:solidFill>
              <a:latin typeface="Century Gothic" panose="020B0502020202020204" pitchFamily="34" charset="0"/>
              <a:ea typeface="+mn-ea"/>
              <a:cs typeface="+mn-cs"/>
            </a:rPr>
            <a:t>Desafios</a:t>
          </a:r>
        </a:p>
        <a:p>
          <a:pPr marL="0" lvl="0" indent="0" algn="ctr" defTabSz="533400">
            <a:lnSpc>
              <a:spcPct val="90000"/>
            </a:lnSpc>
            <a:spcBef>
              <a:spcPct val="0"/>
            </a:spcBef>
            <a:spcAft>
              <a:spcPct val="35000"/>
            </a:spcAft>
            <a:buNone/>
          </a:pPr>
          <a:endParaRPr lang="en-US" sz="1200" b="1" i="1" kern="1200" dirty="0">
            <a:solidFill>
              <a:prstClr val="white"/>
            </a:solidFill>
            <a:latin typeface="Century Gothic" panose="020B0502020202020204" pitchFamily="34" charset="0"/>
            <a:ea typeface="+mn-ea"/>
            <a:cs typeface="+mn-cs"/>
          </a:endParaRPr>
        </a:p>
        <a:p>
          <a:pPr marL="0" lvl="0" indent="0" algn="just" defTabSz="533400">
            <a:lnSpc>
              <a:spcPct val="90000"/>
            </a:lnSpc>
            <a:spcBef>
              <a:spcPct val="0"/>
            </a:spcBef>
            <a:spcAft>
              <a:spcPct val="35000"/>
            </a:spcAft>
            <a:buNone/>
          </a:pPr>
          <a:r>
            <a:rPr lang="en-US" sz="1200" b="1" i="1" kern="1200" dirty="0">
              <a:solidFill>
                <a:prstClr val="white"/>
              </a:solidFill>
              <a:latin typeface="Century Gothic" panose="020B0502020202020204" pitchFamily="34" charset="0"/>
              <a:ea typeface="+mn-ea"/>
              <a:cs typeface="+mn-cs"/>
            </a:rPr>
            <a:t>* </a:t>
          </a:r>
          <a:r>
            <a:rPr lang="en-US" sz="1200" kern="1200" dirty="0">
              <a:solidFill>
                <a:prstClr val="white"/>
              </a:solidFill>
              <a:latin typeface="Century Gothic" panose="020B0502020202020204" pitchFamily="34" charset="0"/>
              <a:ea typeface="+mn-ea"/>
              <a:cs typeface="+mn-cs"/>
            </a:rPr>
            <a:t>Lograr que la empresa sea rentable puede tomar cierto tiempo</a:t>
          </a:r>
        </a:p>
        <a:p>
          <a:pPr marL="0" lvl="0" indent="0" algn="just" defTabSz="533400">
            <a:lnSpc>
              <a:spcPct val="90000"/>
            </a:lnSpc>
            <a:spcBef>
              <a:spcPct val="0"/>
            </a:spcBef>
            <a:spcAft>
              <a:spcPct val="35000"/>
            </a:spcAft>
            <a:buNone/>
          </a:pPr>
          <a:endParaRPr lang="en-US" sz="1200" kern="1200" dirty="0">
            <a:solidFill>
              <a:prstClr val="white"/>
            </a:solidFill>
            <a:latin typeface="Century Gothic" panose="020B0502020202020204" pitchFamily="34" charset="0"/>
            <a:ea typeface="+mn-ea"/>
            <a:cs typeface="+mn-cs"/>
          </a:endParaRPr>
        </a:p>
        <a:p>
          <a:pPr marL="0" lvl="0" indent="0" algn="just" defTabSz="533400">
            <a:lnSpc>
              <a:spcPct val="90000"/>
            </a:lnSpc>
            <a:spcBef>
              <a:spcPct val="0"/>
            </a:spcBef>
            <a:spcAft>
              <a:spcPct val="35000"/>
            </a:spcAft>
            <a:buNone/>
          </a:pPr>
          <a:r>
            <a:rPr lang="en-US" sz="1200" kern="1200" dirty="0">
              <a:solidFill>
                <a:prstClr val="white"/>
              </a:solidFill>
              <a:latin typeface="Century Gothic" panose="020B0502020202020204" pitchFamily="34" charset="0"/>
              <a:ea typeface="+mn-ea"/>
              <a:cs typeface="+mn-cs"/>
            </a:rPr>
            <a:t>* No hay garantia de que su empresa sea un exito</a:t>
          </a:r>
        </a:p>
        <a:p>
          <a:pPr marL="0" lvl="0" indent="0" algn="just" defTabSz="533400">
            <a:lnSpc>
              <a:spcPct val="90000"/>
            </a:lnSpc>
            <a:spcBef>
              <a:spcPct val="0"/>
            </a:spcBef>
            <a:spcAft>
              <a:spcPct val="35000"/>
            </a:spcAft>
            <a:buNone/>
          </a:pPr>
          <a:endParaRPr lang="en-US" sz="1200" kern="1200" dirty="0">
            <a:solidFill>
              <a:prstClr val="white"/>
            </a:solidFill>
            <a:latin typeface="Century Gothic" panose="020B0502020202020204" pitchFamily="34" charset="0"/>
            <a:ea typeface="+mn-ea"/>
            <a:cs typeface="+mn-cs"/>
          </a:endParaRPr>
        </a:p>
        <a:p>
          <a:pPr marL="0" lvl="0" indent="0" algn="just" defTabSz="533400">
            <a:lnSpc>
              <a:spcPct val="90000"/>
            </a:lnSpc>
            <a:spcBef>
              <a:spcPct val="0"/>
            </a:spcBef>
            <a:spcAft>
              <a:spcPct val="35000"/>
            </a:spcAft>
            <a:buNone/>
          </a:pPr>
          <a:r>
            <a:rPr lang="en-US" sz="1200" kern="1200" dirty="0">
              <a:solidFill>
                <a:prstClr val="white"/>
              </a:solidFill>
              <a:latin typeface="Century Gothic" panose="020B0502020202020204" pitchFamily="34" charset="0"/>
              <a:ea typeface="+mn-ea"/>
              <a:cs typeface="+mn-cs"/>
            </a:rPr>
            <a:t>* Sera mas conseguir financiamiento porque los prestamistas o inversionistas estan corriedificilndo un riesgo al financiar su idea</a:t>
          </a:r>
        </a:p>
        <a:p>
          <a:pPr marL="0" lvl="0" indent="0" algn="just" defTabSz="533400">
            <a:lnSpc>
              <a:spcPct val="90000"/>
            </a:lnSpc>
            <a:spcBef>
              <a:spcPct val="0"/>
            </a:spcBef>
            <a:spcAft>
              <a:spcPct val="35000"/>
            </a:spcAft>
            <a:buNone/>
          </a:pPr>
          <a:endParaRPr lang="en-US" sz="1200" kern="1200" dirty="0"/>
        </a:p>
      </dsp:txBody>
      <dsp:txXfrm>
        <a:off x="78710" y="1851539"/>
        <a:ext cx="3555944" cy="2438193"/>
      </dsp:txXfrm>
    </dsp:sp>
    <dsp:sp modelId="{A2B28619-9E2F-410E-B0FB-68D6A1D25545}">
      <dsp:nvSpPr>
        <dsp:cNvPr id="0" name=""/>
        <dsp:cNvSpPr/>
      </dsp:nvSpPr>
      <dsp:spPr>
        <a:xfrm>
          <a:off x="4021953" y="1775683"/>
          <a:ext cx="3707656" cy="2589905"/>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i="1" kern="1200" dirty="0">
              <a:latin typeface="Century Gothic" panose="020B0502020202020204" pitchFamily="34" charset="0"/>
            </a:rPr>
            <a:t>Ventajas</a:t>
          </a:r>
        </a:p>
        <a:p>
          <a:pPr marL="0" lvl="0" indent="0" algn="just" defTabSz="533400">
            <a:lnSpc>
              <a:spcPct val="90000"/>
            </a:lnSpc>
            <a:spcBef>
              <a:spcPct val="0"/>
            </a:spcBef>
            <a:spcAft>
              <a:spcPct val="35000"/>
            </a:spcAft>
            <a:buNone/>
          </a:pPr>
          <a:r>
            <a:rPr lang="en-US" sz="1200" kern="1200" dirty="0">
              <a:latin typeface="Century Gothic" panose="020B0502020202020204" pitchFamily="34" charset="0"/>
            </a:rPr>
            <a:t>* Completa libertad para diseñar y gestionar la empresa </a:t>
          </a:r>
          <a:r>
            <a:rPr lang="en-US" sz="1200" kern="1200" dirty="0" err="1">
              <a:latin typeface="Century Gothic" panose="020B0502020202020204" pitchFamily="34" charset="0"/>
            </a:rPr>
            <a:t>según</a:t>
          </a:r>
          <a:r>
            <a:rPr lang="en-US" sz="1200" kern="1200" dirty="0">
              <a:latin typeface="Century Gothic" panose="020B0502020202020204" pitchFamily="34" charset="0"/>
            </a:rPr>
            <a:t> su vision personal</a:t>
          </a:r>
        </a:p>
        <a:p>
          <a:pPr marL="0" lvl="0" indent="0" algn="just" defTabSz="533400">
            <a:lnSpc>
              <a:spcPct val="90000"/>
            </a:lnSpc>
            <a:spcBef>
              <a:spcPct val="0"/>
            </a:spcBef>
            <a:spcAft>
              <a:spcPct val="35000"/>
            </a:spcAft>
            <a:buNone/>
          </a:pPr>
          <a:endParaRPr lang="en-US" sz="1200" kern="1200" dirty="0">
            <a:latin typeface="Century Gothic" panose="020B0502020202020204" pitchFamily="34" charset="0"/>
          </a:endParaRPr>
        </a:p>
        <a:p>
          <a:pPr marL="0" lvl="0" indent="0" algn="just" defTabSz="533400">
            <a:lnSpc>
              <a:spcPct val="90000"/>
            </a:lnSpc>
            <a:spcBef>
              <a:spcPct val="0"/>
            </a:spcBef>
            <a:spcAft>
              <a:spcPct val="35000"/>
            </a:spcAft>
            <a:buNone/>
          </a:pPr>
          <a:r>
            <a:rPr lang="en-US" sz="1200" kern="1200" dirty="0">
              <a:latin typeface="Century Gothic" panose="020B0502020202020204" pitchFamily="34" charset="0"/>
            </a:rPr>
            <a:t>* No se esta limitado por directrices, antecedentes o activos de terceros</a:t>
          </a:r>
        </a:p>
        <a:p>
          <a:pPr marL="0" lvl="0" indent="0" algn="just" defTabSz="533400">
            <a:lnSpc>
              <a:spcPct val="90000"/>
            </a:lnSpc>
            <a:spcBef>
              <a:spcPct val="0"/>
            </a:spcBef>
            <a:spcAft>
              <a:spcPct val="35000"/>
            </a:spcAft>
            <a:buNone/>
          </a:pPr>
          <a:endParaRPr lang="en-US" sz="1200" kern="1200" dirty="0">
            <a:latin typeface="Century Gothic" panose="020B0502020202020204" pitchFamily="34" charset="0"/>
          </a:endParaRPr>
        </a:p>
        <a:p>
          <a:pPr marL="0" lvl="0" indent="0" algn="just" defTabSz="533400">
            <a:lnSpc>
              <a:spcPct val="90000"/>
            </a:lnSpc>
            <a:spcBef>
              <a:spcPct val="0"/>
            </a:spcBef>
            <a:spcAft>
              <a:spcPct val="35000"/>
            </a:spcAft>
            <a:buNone/>
          </a:pPr>
          <a:r>
            <a:rPr lang="en-US" sz="1200" kern="1200" dirty="0">
              <a:latin typeface="Century Gothic" panose="020B0502020202020204" pitchFamily="34" charset="0"/>
            </a:rPr>
            <a:t>* Oportunidad e ofrecer un producto o servicio nuevo</a:t>
          </a:r>
        </a:p>
        <a:p>
          <a:pPr marL="0" lvl="0" indent="0" algn="just" defTabSz="533400">
            <a:lnSpc>
              <a:spcPct val="90000"/>
            </a:lnSpc>
            <a:spcBef>
              <a:spcPct val="0"/>
            </a:spcBef>
            <a:spcAft>
              <a:spcPct val="35000"/>
            </a:spcAft>
            <a:buNone/>
          </a:pPr>
          <a:r>
            <a:rPr lang="en-US" sz="1200" kern="1200" dirty="0">
              <a:latin typeface="Century Gothic" panose="020B0502020202020204" pitchFamily="34" charset="0"/>
            </a:rPr>
            <a:t>Puede ser una opción menos costosa que comprar una concesión de una empresa exitosa.</a:t>
          </a:r>
          <a:endParaRPr lang="es-ES" sz="1200" kern="1200" dirty="0">
            <a:latin typeface="Century Gothic" panose="020B0502020202020204" pitchFamily="34" charset="0"/>
          </a:endParaRPr>
        </a:p>
      </dsp:txBody>
      <dsp:txXfrm>
        <a:off x="4097809" y="1851539"/>
        <a:ext cx="3555944" cy="243819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541BCE-493B-4DA0-9064-B1D253A5F017}">
      <dsp:nvSpPr>
        <dsp:cNvPr id="0" name=""/>
        <dsp:cNvSpPr/>
      </dsp:nvSpPr>
      <dsp:spPr>
        <a:xfrm>
          <a:off x="619372" y="1547696"/>
          <a:ext cx="2175852" cy="2283915"/>
        </a:xfrm>
        <a:prstGeom prst="roundRect">
          <a:avLst>
            <a:gd name="adj" fmla="val 10000"/>
          </a:avLst>
        </a:prstGeom>
        <a:solidFill>
          <a:schemeClr val="accent6">
            <a:lumMod val="60000"/>
            <a:lumOff val="40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COMPRAR UNA EMPRESA YA EXISTENTE O UNA CONSECIÓN</a:t>
          </a:r>
          <a:endParaRPr lang="es-ES" sz="2000" kern="1200" dirty="0">
            <a:solidFill>
              <a:schemeClr val="tx1"/>
            </a:solidFill>
          </a:endParaRPr>
        </a:p>
      </dsp:txBody>
      <dsp:txXfrm>
        <a:off x="683101" y="1611425"/>
        <a:ext cx="2048394" cy="2156457"/>
      </dsp:txXfrm>
    </dsp:sp>
    <dsp:sp modelId="{1CA29AEB-6CBE-4B3D-A6D2-23C35385A1FF}">
      <dsp:nvSpPr>
        <dsp:cNvPr id="0" name=""/>
        <dsp:cNvSpPr/>
      </dsp:nvSpPr>
      <dsp:spPr>
        <a:xfrm>
          <a:off x="4012373" y="0"/>
          <a:ext cx="3720090" cy="2332617"/>
        </a:xfrm>
        <a:prstGeom prst="roundRect">
          <a:avLst>
            <a:gd name="adj" fmla="val 10000"/>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i="1" kern="1200" dirty="0">
              <a:latin typeface="Century Gothic" panose="020B0502020202020204" pitchFamily="34" charset="0"/>
              <a:ea typeface="+mn-ea"/>
              <a:cs typeface="+mn-cs"/>
            </a:rPr>
            <a:t>Desafios</a:t>
          </a:r>
        </a:p>
        <a:p>
          <a:pPr marL="0" lvl="0" indent="0" algn="ctr" defTabSz="533400">
            <a:lnSpc>
              <a:spcPct val="90000"/>
            </a:lnSpc>
            <a:spcBef>
              <a:spcPct val="0"/>
            </a:spcBef>
            <a:spcAft>
              <a:spcPct val="35000"/>
            </a:spcAft>
            <a:buNone/>
          </a:pPr>
          <a:endParaRPr lang="en-US" sz="1200" b="1" i="1" kern="1200" dirty="0"/>
        </a:p>
        <a:p>
          <a:pPr marL="0" lvl="0" indent="0" algn="just" defTabSz="533400">
            <a:lnSpc>
              <a:spcPct val="90000"/>
            </a:lnSpc>
            <a:spcBef>
              <a:spcPct val="0"/>
            </a:spcBef>
            <a:spcAft>
              <a:spcPct val="35000"/>
            </a:spcAft>
            <a:buNone/>
          </a:pPr>
          <a:r>
            <a:rPr lang="en-US" sz="1200" kern="1200" dirty="0"/>
            <a:t>* La inversion </a:t>
          </a:r>
          <a:r>
            <a:rPr lang="en-US" sz="1200" kern="1200" dirty="0" err="1"/>
            <a:t>inicial</a:t>
          </a:r>
          <a:r>
            <a:rPr lang="en-US" sz="1200" kern="1200" dirty="0"/>
            <a:t> sera </a:t>
          </a:r>
          <a:r>
            <a:rPr lang="en-US" sz="1200" kern="1200" dirty="0" err="1"/>
            <a:t>generalmente</a:t>
          </a:r>
          <a:r>
            <a:rPr lang="en-US" sz="1200" kern="1200" dirty="0"/>
            <a:t> mas </a:t>
          </a:r>
          <a:r>
            <a:rPr lang="en-US" sz="1200" kern="1200" dirty="0" err="1"/>
            <a:t>alta</a:t>
          </a:r>
          <a:r>
            <a:rPr lang="en-US" sz="1200" kern="1200" dirty="0"/>
            <a:t> que la inversion </a:t>
          </a:r>
          <a:r>
            <a:rPr lang="en-US" sz="1200" kern="1200" dirty="0" err="1"/>
            <a:t>necesaria</a:t>
          </a:r>
          <a:r>
            <a:rPr lang="en-US" sz="1200" kern="1200" dirty="0"/>
            <a:t> para una empresa propia</a:t>
          </a:r>
        </a:p>
        <a:p>
          <a:pPr marL="0" lvl="0" indent="0" algn="just" defTabSz="533400">
            <a:lnSpc>
              <a:spcPct val="90000"/>
            </a:lnSpc>
            <a:spcBef>
              <a:spcPct val="0"/>
            </a:spcBef>
            <a:spcAft>
              <a:spcPct val="35000"/>
            </a:spcAft>
            <a:buNone/>
          </a:pPr>
          <a:endParaRPr lang="en-US" sz="1200" kern="1200" dirty="0"/>
        </a:p>
        <a:p>
          <a:pPr marL="0" lvl="0" indent="0" algn="just" defTabSz="533400">
            <a:lnSpc>
              <a:spcPct val="90000"/>
            </a:lnSpc>
            <a:spcBef>
              <a:spcPct val="0"/>
            </a:spcBef>
            <a:spcAft>
              <a:spcPct val="35000"/>
            </a:spcAft>
            <a:buNone/>
          </a:pPr>
          <a:r>
            <a:rPr lang="en-US" sz="1200" kern="1200" dirty="0"/>
            <a:t>* Es </a:t>
          </a:r>
          <a:r>
            <a:rPr lang="en-US" sz="1200" kern="1200" dirty="0" err="1"/>
            <a:t>posible</a:t>
          </a:r>
          <a:r>
            <a:rPr lang="en-US" sz="1200" kern="1200" dirty="0"/>
            <a:t> que el </a:t>
          </a:r>
          <a:r>
            <a:rPr lang="en-US" sz="1200" kern="1200" dirty="0" err="1"/>
            <a:t>modelo</a:t>
          </a:r>
          <a:r>
            <a:rPr lang="en-US" sz="1200" kern="1200" dirty="0"/>
            <a:t> de </a:t>
          </a:r>
          <a:r>
            <a:rPr lang="en-US" sz="1200" kern="1200" dirty="0" err="1"/>
            <a:t>negocios</a:t>
          </a:r>
          <a:r>
            <a:rPr lang="en-US" sz="1200" kern="1200" dirty="0"/>
            <a:t> o la </a:t>
          </a:r>
          <a:r>
            <a:rPr lang="en-US" sz="1200" kern="1200" dirty="0" err="1"/>
            <a:t>manera</a:t>
          </a:r>
          <a:r>
            <a:rPr lang="en-US" sz="1200" kern="1200" dirty="0"/>
            <a:t> de </a:t>
          </a:r>
          <a:r>
            <a:rPr lang="en-US" sz="1200" kern="1200" dirty="0" err="1"/>
            <a:t>operar</a:t>
          </a:r>
          <a:r>
            <a:rPr lang="en-US" sz="1200" kern="1200" dirty="0"/>
            <a:t> de la empresa del </a:t>
          </a:r>
          <a:r>
            <a:rPr lang="en-US" sz="1200" kern="1200" dirty="0" err="1"/>
            <a:t>propietario</a:t>
          </a:r>
          <a:r>
            <a:rPr lang="en-US" sz="1200" kern="1200" dirty="0"/>
            <a:t> anterior o del </a:t>
          </a:r>
          <a:r>
            <a:rPr lang="en-US" sz="1200" kern="1200" dirty="0" err="1"/>
            <a:t>concesionario</a:t>
          </a:r>
          <a:r>
            <a:rPr lang="en-US" sz="1200" kern="1200" dirty="0"/>
            <a:t> no </a:t>
          </a:r>
          <a:r>
            <a:rPr lang="en-US" sz="1200" kern="1200" dirty="0" err="1"/>
            <a:t>incidan</a:t>
          </a:r>
          <a:r>
            <a:rPr lang="en-US" sz="1200" kern="1200" dirty="0"/>
            <a:t> </a:t>
          </a:r>
          <a:r>
            <a:rPr lang="en-US" sz="1200" kern="1200" dirty="0" err="1"/>
            <a:t>exactamente</a:t>
          </a:r>
          <a:r>
            <a:rPr lang="en-US" sz="1200" kern="1200" dirty="0"/>
            <a:t> con la vision de </a:t>
          </a:r>
          <a:r>
            <a:rPr lang="en-US" sz="1200" kern="1200" dirty="0" err="1"/>
            <a:t>usted</a:t>
          </a:r>
          <a:r>
            <a:rPr lang="en-US" sz="1200" kern="1200" dirty="0"/>
            <a:t>.</a:t>
          </a:r>
        </a:p>
      </dsp:txBody>
      <dsp:txXfrm>
        <a:off x="4080693" y="68320"/>
        <a:ext cx="3583450" cy="2195977"/>
      </dsp:txXfrm>
    </dsp:sp>
    <dsp:sp modelId="{A2B28619-9E2F-410E-B0FB-68D6A1D25545}">
      <dsp:nvSpPr>
        <dsp:cNvPr id="0" name=""/>
        <dsp:cNvSpPr/>
      </dsp:nvSpPr>
      <dsp:spPr>
        <a:xfrm>
          <a:off x="4047922" y="2630689"/>
          <a:ext cx="3629144" cy="2404224"/>
        </a:xfrm>
        <a:prstGeom prst="roundRect">
          <a:avLst>
            <a:gd name="adj" fmla="val 10000"/>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i="1" kern="1200" dirty="0"/>
            <a:t>Ventajas:</a:t>
          </a:r>
        </a:p>
        <a:p>
          <a:pPr marL="0" lvl="0" indent="0" algn="ctr" defTabSz="533400">
            <a:lnSpc>
              <a:spcPct val="90000"/>
            </a:lnSpc>
            <a:spcBef>
              <a:spcPct val="0"/>
            </a:spcBef>
            <a:spcAft>
              <a:spcPct val="35000"/>
            </a:spcAft>
            <a:buNone/>
          </a:pPr>
          <a:endParaRPr lang="en-US" sz="1200" b="1" i="1" kern="1200" dirty="0"/>
        </a:p>
        <a:p>
          <a:pPr marL="0" lvl="0" indent="0" algn="ctr" defTabSz="533400">
            <a:lnSpc>
              <a:spcPct val="90000"/>
            </a:lnSpc>
            <a:spcBef>
              <a:spcPct val="0"/>
            </a:spcBef>
            <a:spcAft>
              <a:spcPct val="35000"/>
            </a:spcAft>
            <a:buNone/>
          </a:pPr>
          <a:r>
            <a:rPr lang="en-US" sz="1200" kern="1200" dirty="0"/>
            <a:t>* </a:t>
          </a:r>
          <a:r>
            <a:rPr lang="en-US" sz="1200" kern="1200" dirty="0" err="1"/>
            <a:t>Aproveche</a:t>
          </a:r>
          <a:r>
            <a:rPr lang="en-US" sz="1200" kern="1200" dirty="0"/>
            <a:t> el </a:t>
          </a:r>
          <a:r>
            <a:rPr lang="en-US" sz="1200" kern="1200" dirty="0" err="1"/>
            <a:t>trabajo</a:t>
          </a:r>
          <a:r>
            <a:rPr lang="en-US" sz="1200" kern="1200" dirty="0"/>
            <a:t> </a:t>
          </a:r>
          <a:r>
            <a:rPr lang="en-US" sz="1200" kern="1200" dirty="0" err="1"/>
            <a:t>ya</a:t>
          </a:r>
          <a:r>
            <a:rPr lang="en-US" sz="1200" kern="1200" dirty="0"/>
            <a:t> </a:t>
          </a:r>
          <a:r>
            <a:rPr lang="en-US" sz="1200" kern="1200" dirty="0" err="1"/>
            <a:t>hecho</a:t>
          </a:r>
          <a:r>
            <a:rPr lang="en-US" sz="1200" kern="1200" dirty="0"/>
            <a:t> para </a:t>
          </a:r>
          <a:r>
            <a:rPr lang="en-US" sz="1200" kern="1200" dirty="0" err="1"/>
            <a:t>establecer</a:t>
          </a:r>
          <a:r>
            <a:rPr lang="en-US" sz="1200" kern="1200" dirty="0"/>
            <a:t> una </a:t>
          </a:r>
          <a:r>
            <a:rPr lang="en-US" sz="1200" kern="1200" dirty="0" err="1"/>
            <a:t>marca</a:t>
          </a:r>
          <a:r>
            <a:rPr lang="en-US" sz="1200" kern="1200" dirty="0"/>
            <a:t>, </a:t>
          </a:r>
          <a:r>
            <a:rPr lang="en-US" sz="1200" kern="1200" dirty="0" err="1"/>
            <a:t>atraer</a:t>
          </a:r>
          <a:r>
            <a:rPr lang="en-US" sz="1200" kern="1200" dirty="0"/>
            <a:t> </a:t>
          </a:r>
          <a:r>
            <a:rPr lang="en-US" sz="1200" kern="1200" dirty="0" err="1"/>
            <a:t>clientes</a:t>
          </a:r>
          <a:r>
            <a:rPr lang="en-US" sz="1200" kern="1200" dirty="0"/>
            <a:t>, </a:t>
          </a:r>
          <a:r>
            <a:rPr lang="en-US" sz="1200" kern="1200" dirty="0" err="1"/>
            <a:t>elaborar</a:t>
          </a:r>
          <a:r>
            <a:rPr lang="en-US" sz="1200" kern="1200" dirty="0"/>
            <a:t> </a:t>
          </a:r>
          <a:r>
            <a:rPr lang="en-US" sz="1200" kern="1200" dirty="0" err="1"/>
            <a:t>procesos</a:t>
          </a:r>
          <a:r>
            <a:rPr lang="en-US" sz="1200" kern="1200" dirty="0"/>
            <a:t> </a:t>
          </a:r>
          <a:r>
            <a:rPr lang="en-US" sz="1200" kern="1200" dirty="0" err="1"/>
            <a:t>comerciales</a:t>
          </a:r>
          <a:r>
            <a:rPr lang="en-US" sz="1200" kern="1200" dirty="0"/>
            <a:t> y </a:t>
          </a:r>
          <a:r>
            <a:rPr lang="en-US" sz="1200" kern="1200" dirty="0" err="1"/>
            <a:t>adquirir</a:t>
          </a:r>
          <a:r>
            <a:rPr lang="en-US" sz="1200" kern="1200" dirty="0"/>
            <a:t> activos.</a:t>
          </a:r>
        </a:p>
        <a:p>
          <a:pPr marL="0" lvl="0" indent="0" algn="ctr" defTabSz="533400">
            <a:lnSpc>
              <a:spcPct val="90000"/>
            </a:lnSpc>
            <a:spcBef>
              <a:spcPct val="0"/>
            </a:spcBef>
            <a:spcAft>
              <a:spcPct val="35000"/>
            </a:spcAft>
            <a:buNone/>
          </a:pPr>
          <a:endParaRPr lang="en-US" sz="1200" kern="1200" dirty="0"/>
        </a:p>
        <a:p>
          <a:pPr marL="0" lvl="0" indent="0" algn="ctr" defTabSz="533400">
            <a:lnSpc>
              <a:spcPct val="90000"/>
            </a:lnSpc>
            <a:spcBef>
              <a:spcPct val="0"/>
            </a:spcBef>
            <a:spcAft>
              <a:spcPct val="35000"/>
            </a:spcAft>
            <a:buNone/>
          </a:pPr>
          <a:r>
            <a:rPr lang="en-US" sz="1200" kern="1200" dirty="0"/>
            <a:t>* Puede </a:t>
          </a:r>
          <a:r>
            <a:rPr lang="en-US" sz="1200" kern="1200" dirty="0" err="1"/>
            <a:t>empesar</a:t>
          </a:r>
          <a:r>
            <a:rPr lang="en-US" sz="1200" kern="1200" dirty="0"/>
            <a:t> a </a:t>
          </a:r>
          <a:r>
            <a:rPr lang="en-US" sz="1200" kern="1200" dirty="0" err="1"/>
            <a:t>generar</a:t>
          </a:r>
          <a:r>
            <a:rPr lang="en-US" sz="1200" kern="1200" dirty="0"/>
            <a:t> </a:t>
          </a:r>
          <a:r>
            <a:rPr lang="en-US" sz="1200" kern="1200" dirty="0" err="1"/>
            <a:t>utilidades</a:t>
          </a:r>
          <a:r>
            <a:rPr lang="en-US" sz="1200" kern="1200" dirty="0"/>
            <a:t> mas </a:t>
          </a:r>
          <a:r>
            <a:rPr lang="en-US" sz="1200" kern="1200" dirty="0" err="1"/>
            <a:t>rapidamente</a:t>
          </a:r>
          <a:endParaRPr lang="en-US" sz="1200" kern="1200" dirty="0"/>
        </a:p>
        <a:p>
          <a:pPr marL="0" lvl="0" indent="0" algn="ctr" defTabSz="533400">
            <a:lnSpc>
              <a:spcPct val="90000"/>
            </a:lnSpc>
            <a:spcBef>
              <a:spcPct val="0"/>
            </a:spcBef>
            <a:spcAft>
              <a:spcPct val="35000"/>
            </a:spcAft>
            <a:buNone/>
          </a:pPr>
          <a:r>
            <a:rPr lang="en-US" sz="1200" kern="1200" dirty="0"/>
            <a:t>Es mas </a:t>
          </a:r>
          <a:r>
            <a:rPr lang="en-US" sz="1200" kern="1200" dirty="0" err="1"/>
            <a:t>facil</a:t>
          </a:r>
          <a:r>
            <a:rPr lang="en-US" sz="1200" kern="1200" dirty="0"/>
            <a:t> conseguir </a:t>
          </a:r>
          <a:r>
            <a:rPr lang="en-US" sz="1200" kern="1200" dirty="0" err="1"/>
            <a:t>financimiento</a:t>
          </a:r>
          <a:r>
            <a:rPr lang="en-US" sz="1200" kern="1200" dirty="0"/>
            <a:t> porque se </a:t>
          </a:r>
          <a:r>
            <a:rPr lang="en-US" sz="1200" kern="1200" dirty="0" err="1"/>
            <a:t>tratad</a:t>
          </a:r>
          <a:r>
            <a:rPr lang="en-US" sz="1200" kern="1200" dirty="0"/>
            <a:t> de un </a:t>
          </a:r>
          <a:r>
            <a:rPr lang="en-US" sz="1200" kern="1200" dirty="0" err="1"/>
            <a:t>modelo</a:t>
          </a:r>
          <a:r>
            <a:rPr lang="en-US" sz="1200" kern="1200" dirty="0"/>
            <a:t> de </a:t>
          </a:r>
          <a:r>
            <a:rPr lang="en-US" sz="1200" kern="1200" dirty="0" err="1"/>
            <a:t>negocios</a:t>
          </a:r>
          <a:r>
            <a:rPr lang="en-US" sz="1200" kern="1200" dirty="0"/>
            <a:t> </a:t>
          </a:r>
          <a:r>
            <a:rPr lang="en-US" sz="1200" kern="1200" dirty="0" err="1"/>
            <a:t>existoso</a:t>
          </a:r>
          <a:r>
            <a:rPr lang="en-US" sz="1200" kern="1200" dirty="0"/>
            <a:t> y </a:t>
          </a:r>
          <a:r>
            <a:rPr lang="en-US" sz="1200" kern="1200" dirty="0" err="1"/>
            <a:t>probado</a:t>
          </a:r>
          <a:r>
            <a:rPr lang="en-US" sz="1200" kern="1200" dirty="0"/>
            <a:t>.</a:t>
          </a:r>
          <a:endParaRPr lang="es-ES" sz="1200" kern="1200" dirty="0">
            <a:latin typeface="Century Gothic" panose="020B0502020202020204" pitchFamily="34" charset="0"/>
          </a:endParaRPr>
        </a:p>
      </dsp:txBody>
      <dsp:txXfrm>
        <a:off x="4118339" y="2701106"/>
        <a:ext cx="3488310" cy="226339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32BB9-4592-45FB-8121-4E4BAF45BAA3}">
      <dsp:nvSpPr>
        <dsp:cNvPr id="0" name=""/>
        <dsp:cNvSpPr/>
      </dsp:nvSpPr>
      <dsp:spPr>
        <a:xfrm>
          <a:off x="-133167" y="0"/>
          <a:ext cx="5181600" cy="1828800"/>
        </a:xfrm>
        <a:prstGeom prst="roundRect">
          <a:avLst>
            <a:gd name="adj" fmla="val 10000"/>
          </a:avLst>
        </a:prstGeom>
        <a:gradFill rotWithShape="0">
          <a:gsLst>
            <a:gs pos="0">
              <a:schemeClr val="accent6">
                <a:alpha val="90000"/>
                <a:hueOff val="0"/>
                <a:satOff val="0"/>
                <a:lumOff val="0"/>
                <a:alphaOff val="0"/>
                <a:lumMod val="110000"/>
                <a:satMod val="105000"/>
                <a:tint val="67000"/>
              </a:schemeClr>
            </a:gs>
            <a:gs pos="50000">
              <a:schemeClr val="accent6">
                <a:alpha val="90000"/>
                <a:hueOff val="0"/>
                <a:satOff val="0"/>
                <a:lumOff val="0"/>
                <a:alphaOff val="0"/>
                <a:lumMod val="105000"/>
                <a:satMod val="103000"/>
                <a:tint val="73000"/>
              </a:schemeClr>
            </a:gs>
            <a:gs pos="100000">
              <a:schemeClr val="accent6">
                <a:alpha val="9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MX" sz="1200" kern="1200" dirty="0">
              <a:latin typeface="+mj-lt"/>
            </a:rPr>
            <a:t>• </a:t>
          </a:r>
          <a:r>
            <a:rPr lang="es-MX" sz="1200" b="1" kern="1200" dirty="0">
              <a:latin typeface="+mj-lt"/>
            </a:rPr>
            <a:t>La clientela.</a:t>
          </a:r>
          <a:r>
            <a:rPr lang="es-MX" sz="1200" kern="1200" dirty="0">
              <a:latin typeface="+mj-lt"/>
            </a:rPr>
            <a:t> </a:t>
          </a:r>
        </a:p>
        <a:p>
          <a:pPr marL="0" lvl="0" indent="0" algn="just" defTabSz="533400">
            <a:lnSpc>
              <a:spcPct val="90000"/>
            </a:lnSpc>
            <a:spcBef>
              <a:spcPct val="0"/>
            </a:spcBef>
            <a:spcAft>
              <a:spcPct val="35000"/>
            </a:spcAft>
            <a:buNone/>
          </a:pPr>
          <a:r>
            <a:rPr lang="es-MX" sz="1200" kern="1200" dirty="0">
              <a:latin typeface="+mj-lt"/>
            </a:rPr>
            <a:t>Además, aspectos como una constante afluencia peatonal y de vehículos, así como las facilidades de acceso al establecimiento serán decisivas. </a:t>
          </a:r>
        </a:p>
        <a:p>
          <a:pPr marL="0" lvl="0" indent="0" algn="just" defTabSz="533400">
            <a:lnSpc>
              <a:spcPct val="90000"/>
            </a:lnSpc>
            <a:spcBef>
              <a:spcPct val="0"/>
            </a:spcBef>
            <a:spcAft>
              <a:spcPct val="35000"/>
            </a:spcAft>
            <a:buNone/>
          </a:pPr>
          <a:r>
            <a:rPr lang="es-MX" sz="1200" kern="1200" dirty="0">
              <a:latin typeface="+mj-lt"/>
            </a:rPr>
            <a:t>Si el cliente necesita realizar un largo desplazamiento a pie para llegar, o si tiene dificultades para estacionar su automóvil, elegirá otra opción más cómoda.</a:t>
          </a:r>
        </a:p>
      </dsp:txBody>
      <dsp:txXfrm>
        <a:off x="-79603" y="53564"/>
        <a:ext cx="3291392" cy="1721672"/>
      </dsp:txXfrm>
    </dsp:sp>
    <dsp:sp modelId="{9BE3353A-C2F1-42E3-9F1A-009082624540}">
      <dsp:nvSpPr>
        <dsp:cNvPr id="0" name=""/>
        <dsp:cNvSpPr/>
      </dsp:nvSpPr>
      <dsp:spPr>
        <a:xfrm>
          <a:off x="514898" y="2235200"/>
          <a:ext cx="5714268" cy="1828800"/>
        </a:xfrm>
        <a:prstGeom prst="roundRect">
          <a:avLst>
            <a:gd name="adj" fmla="val 10000"/>
          </a:avLst>
        </a:prstGeom>
        <a:gradFill rotWithShape="0">
          <a:gsLst>
            <a:gs pos="0">
              <a:schemeClr val="accent6">
                <a:alpha val="90000"/>
                <a:hueOff val="0"/>
                <a:satOff val="0"/>
                <a:lumOff val="0"/>
                <a:alphaOff val="-40000"/>
                <a:lumMod val="110000"/>
                <a:satMod val="105000"/>
                <a:tint val="67000"/>
              </a:schemeClr>
            </a:gs>
            <a:gs pos="50000">
              <a:schemeClr val="accent6">
                <a:alpha val="90000"/>
                <a:hueOff val="0"/>
                <a:satOff val="0"/>
                <a:lumOff val="0"/>
                <a:alphaOff val="-40000"/>
                <a:lumMod val="105000"/>
                <a:satMod val="103000"/>
                <a:tint val="73000"/>
              </a:schemeClr>
            </a:gs>
            <a:gs pos="100000">
              <a:schemeClr val="accent6">
                <a:alpha val="90000"/>
                <a:hueOff val="0"/>
                <a:satOff val="0"/>
                <a:lumOff val="0"/>
                <a:alphaOff val="-4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MX" sz="1200" kern="1200" dirty="0">
              <a:latin typeface="+mj-lt"/>
            </a:rPr>
            <a:t>• </a:t>
          </a:r>
          <a:r>
            <a:rPr lang="es-MX" sz="1200" b="1" kern="1200" dirty="0">
              <a:latin typeface="+mj-lt"/>
            </a:rPr>
            <a:t>La competencia.</a:t>
          </a:r>
          <a:r>
            <a:rPr lang="es-MX" sz="1200" kern="1200" dirty="0">
              <a:latin typeface="+mj-lt"/>
            </a:rPr>
            <a:t> </a:t>
          </a:r>
        </a:p>
        <a:p>
          <a:pPr marL="0" lvl="0" indent="0" algn="just" defTabSz="533400">
            <a:lnSpc>
              <a:spcPct val="90000"/>
            </a:lnSpc>
            <a:spcBef>
              <a:spcPct val="0"/>
            </a:spcBef>
            <a:spcAft>
              <a:spcPct val="35000"/>
            </a:spcAft>
            <a:buNone/>
          </a:pPr>
          <a:r>
            <a:rPr lang="es-MX" sz="1200" kern="1200" dirty="0">
              <a:latin typeface="+mj-lt"/>
            </a:rPr>
            <a:t>No conviene descartar de antemano un local por el simple hecho de que cuente ya con un competidor cercano. Existen comercios que, debido a su propia naturaleza, son más productivos cuando se encuentran rodeados de </a:t>
          </a:r>
          <a:r>
            <a:rPr lang="es-MX" sz="1200" b="1" kern="1200" dirty="0">
              <a:latin typeface="+mj-lt"/>
            </a:rPr>
            <a:t>competidores</a:t>
          </a:r>
          <a:r>
            <a:rPr lang="es-MX" sz="1200" kern="1200" dirty="0">
              <a:latin typeface="+mj-lt"/>
            </a:rPr>
            <a:t>. Esto ocurre especialmente con aquellas mercancías cuya compra se produce tras una comparación por parte del cliente (muebles, ropa, calzado, aparatos domésticos…).</a:t>
          </a:r>
        </a:p>
      </dsp:txBody>
      <dsp:txXfrm>
        <a:off x="568462" y="2288764"/>
        <a:ext cx="3287819" cy="1721672"/>
      </dsp:txXfrm>
    </dsp:sp>
    <dsp:sp modelId="{50464472-B672-4F41-AD2D-B145C0A4125F}">
      <dsp:nvSpPr>
        <dsp:cNvPr id="0" name=""/>
        <dsp:cNvSpPr/>
      </dsp:nvSpPr>
      <dsp:spPr>
        <a:xfrm>
          <a:off x="3859712" y="1437639"/>
          <a:ext cx="1188720" cy="1188720"/>
        </a:xfrm>
        <a:prstGeom prst="downArrow">
          <a:avLst>
            <a:gd name="adj1" fmla="val 55000"/>
            <a:gd name="adj2" fmla="val 45000"/>
          </a:avLst>
        </a:prstGeom>
        <a:solidFill>
          <a:schemeClr val="accent6">
            <a:alpha val="90000"/>
          </a:schemeClr>
        </a:solidFill>
        <a:ln w="6350" cap="flat" cmpd="sng" algn="ctr">
          <a:solidFill>
            <a:schemeClr val="accent6">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endParaRPr lang="es-MX" sz="4000" kern="1200"/>
        </a:p>
      </dsp:txBody>
      <dsp:txXfrm>
        <a:off x="4127174" y="1437639"/>
        <a:ext cx="653796" cy="89451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1398C5D4-CEF6-48D8-9A62-F68EB5F12DB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a:extLst>
              <a:ext uri="{FF2B5EF4-FFF2-40B4-BE49-F238E27FC236}">
                <a16:creationId xmlns:a16="http://schemas.microsoft.com/office/drawing/2014/main" id="{B066E195-F091-4B98-A430-988491317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s-ES" dirty="0"/>
              <a:t>30/09/2019</a:t>
            </a:r>
            <a:endParaRPr lang="es-MX" dirty="0"/>
          </a:p>
        </p:txBody>
      </p:sp>
      <p:sp>
        <p:nvSpPr>
          <p:cNvPr id="4" name="Marcador de pie de página 3">
            <a:extLst>
              <a:ext uri="{FF2B5EF4-FFF2-40B4-BE49-F238E27FC236}">
                <a16:creationId xmlns:a16="http://schemas.microsoft.com/office/drawing/2014/main" id="{2DAF4EB5-D57F-417D-8339-AAE08E69049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5" name="Marcador de número de diapositiva 4">
            <a:extLst>
              <a:ext uri="{FF2B5EF4-FFF2-40B4-BE49-F238E27FC236}">
                <a16:creationId xmlns:a16="http://schemas.microsoft.com/office/drawing/2014/main" id="{535492AA-2AB4-40C8-9C37-ADC0BE833B5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414A523-8A59-4C02-995E-CE76DDC4EFC2}" type="slidenum">
              <a:rPr lang="es-MX" smtClean="0"/>
              <a:t>‹Nº›</a:t>
            </a:fld>
            <a:endParaRPr lang="es-MX" dirty="0"/>
          </a:p>
        </p:txBody>
      </p:sp>
    </p:spTree>
    <p:extLst>
      <p:ext uri="{BB962C8B-B14F-4D97-AF65-F5344CB8AC3E}">
        <p14:creationId xmlns:p14="http://schemas.microsoft.com/office/powerpoint/2010/main" val="14668083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s-ES" dirty="0"/>
              <a:t>30/09/2019</a:t>
            </a:r>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dirty="0"/>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dirty="0"/>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dirty="0"/>
          </a:p>
        </p:txBody>
      </p:sp>
    </p:spTree>
    <p:extLst>
      <p:ext uri="{BB962C8B-B14F-4D97-AF65-F5344CB8AC3E}">
        <p14:creationId xmlns:p14="http://schemas.microsoft.com/office/powerpoint/2010/main" val="2586379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dirty="0"/>
          </a:p>
        </p:txBody>
      </p:sp>
    </p:spTree>
    <p:extLst>
      <p:ext uri="{BB962C8B-B14F-4D97-AF65-F5344CB8AC3E}">
        <p14:creationId xmlns:p14="http://schemas.microsoft.com/office/powerpoint/2010/main" val="2112768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dirty="0"/>
          </a:p>
        </p:txBody>
      </p:sp>
    </p:spTree>
    <p:extLst>
      <p:ext uri="{BB962C8B-B14F-4D97-AF65-F5344CB8AC3E}">
        <p14:creationId xmlns:p14="http://schemas.microsoft.com/office/powerpoint/2010/main" val="1111163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dirty="0"/>
          </a:p>
        </p:txBody>
      </p:sp>
    </p:spTree>
    <p:extLst>
      <p:ext uri="{BB962C8B-B14F-4D97-AF65-F5344CB8AC3E}">
        <p14:creationId xmlns:p14="http://schemas.microsoft.com/office/powerpoint/2010/main" val="1501951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dirty="0"/>
          </a:p>
        </p:txBody>
      </p:sp>
    </p:spTree>
    <p:extLst>
      <p:ext uri="{BB962C8B-B14F-4D97-AF65-F5344CB8AC3E}">
        <p14:creationId xmlns:p14="http://schemas.microsoft.com/office/powerpoint/2010/main" val="1525713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dirty="0"/>
          </a:p>
        </p:txBody>
      </p:sp>
    </p:spTree>
    <p:extLst>
      <p:ext uri="{BB962C8B-B14F-4D97-AF65-F5344CB8AC3E}">
        <p14:creationId xmlns:p14="http://schemas.microsoft.com/office/powerpoint/2010/main" val="424432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dirty="0"/>
          </a:p>
        </p:txBody>
      </p:sp>
    </p:spTree>
    <p:extLst>
      <p:ext uri="{BB962C8B-B14F-4D97-AF65-F5344CB8AC3E}">
        <p14:creationId xmlns:p14="http://schemas.microsoft.com/office/powerpoint/2010/main" val="1040733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dirty="0"/>
          </a:p>
        </p:txBody>
      </p:sp>
    </p:spTree>
    <p:extLst>
      <p:ext uri="{BB962C8B-B14F-4D97-AF65-F5344CB8AC3E}">
        <p14:creationId xmlns:p14="http://schemas.microsoft.com/office/powerpoint/2010/main" val="2090442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dirty="0"/>
          </a:p>
        </p:txBody>
      </p:sp>
    </p:spTree>
    <p:extLst>
      <p:ext uri="{BB962C8B-B14F-4D97-AF65-F5344CB8AC3E}">
        <p14:creationId xmlns:p14="http://schemas.microsoft.com/office/powerpoint/2010/main" val="31444737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dirty="0"/>
          </a:p>
        </p:txBody>
      </p:sp>
    </p:spTree>
    <p:extLst>
      <p:ext uri="{BB962C8B-B14F-4D97-AF65-F5344CB8AC3E}">
        <p14:creationId xmlns:p14="http://schemas.microsoft.com/office/powerpoint/2010/main" val="2365378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dirty="0"/>
          </a:p>
        </p:txBody>
      </p:sp>
    </p:spTree>
    <p:extLst>
      <p:ext uri="{BB962C8B-B14F-4D97-AF65-F5344CB8AC3E}">
        <p14:creationId xmlns:p14="http://schemas.microsoft.com/office/powerpoint/2010/main" val="3155760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dirty="0"/>
          </a:p>
        </p:txBody>
      </p:sp>
    </p:spTree>
    <p:extLst>
      <p:ext uri="{BB962C8B-B14F-4D97-AF65-F5344CB8AC3E}">
        <p14:creationId xmlns:p14="http://schemas.microsoft.com/office/powerpoint/2010/main" val="13771572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dirty="0"/>
          </a:p>
        </p:txBody>
      </p:sp>
    </p:spTree>
    <p:extLst>
      <p:ext uri="{BB962C8B-B14F-4D97-AF65-F5344CB8AC3E}">
        <p14:creationId xmlns:p14="http://schemas.microsoft.com/office/powerpoint/2010/main" val="28799165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dirty="0"/>
          </a:p>
        </p:txBody>
      </p:sp>
    </p:spTree>
    <p:extLst>
      <p:ext uri="{BB962C8B-B14F-4D97-AF65-F5344CB8AC3E}">
        <p14:creationId xmlns:p14="http://schemas.microsoft.com/office/powerpoint/2010/main" val="38695680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dirty="0"/>
          </a:p>
        </p:txBody>
      </p:sp>
    </p:spTree>
    <p:extLst>
      <p:ext uri="{BB962C8B-B14F-4D97-AF65-F5344CB8AC3E}">
        <p14:creationId xmlns:p14="http://schemas.microsoft.com/office/powerpoint/2010/main" val="6216799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dirty="0"/>
          </a:p>
        </p:txBody>
      </p:sp>
    </p:spTree>
    <p:extLst>
      <p:ext uri="{BB962C8B-B14F-4D97-AF65-F5344CB8AC3E}">
        <p14:creationId xmlns:p14="http://schemas.microsoft.com/office/powerpoint/2010/main" val="5167867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dirty="0"/>
          </a:p>
        </p:txBody>
      </p:sp>
    </p:spTree>
    <p:extLst>
      <p:ext uri="{BB962C8B-B14F-4D97-AF65-F5344CB8AC3E}">
        <p14:creationId xmlns:p14="http://schemas.microsoft.com/office/powerpoint/2010/main" val="28370583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dirty="0"/>
          </a:p>
        </p:txBody>
      </p:sp>
    </p:spTree>
    <p:extLst>
      <p:ext uri="{BB962C8B-B14F-4D97-AF65-F5344CB8AC3E}">
        <p14:creationId xmlns:p14="http://schemas.microsoft.com/office/powerpoint/2010/main" val="7805038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dirty="0"/>
          </a:p>
        </p:txBody>
      </p:sp>
    </p:spTree>
    <p:extLst>
      <p:ext uri="{BB962C8B-B14F-4D97-AF65-F5344CB8AC3E}">
        <p14:creationId xmlns:p14="http://schemas.microsoft.com/office/powerpoint/2010/main" val="8736451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dirty="0"/>
          </a:p>
        </p:txBody>
      </p:sp>
    </p:spTree>
    <p:extLst>
      <p:ext uri="{BB962C8B-B14F-4D97-AF65-F5344CB8AC3E}">
        <p14:creationId xmlns:p14="http://schemas.microsoft.com/office/powerpoint/2010/main" val="24330002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dirty="0"/>
          </a:p>
        </p:txBody>
      </p:sp>
    </p:spTree>
    <p:extLst>
      <p:ext uri="{BB962C8B-B14F-4D97-AF65-F5344CB8AC3E}">
        <p14:creationId xmlns:p14="http://schemas.microsoft.com/office/powerpoint/2010/main" val="2789254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dirty="0"/>
          </a:p>
        </p:txBody>
      </p:sp>
    </p:spTree>
    <p:extLst>
      <p:ext uri="{BB962C8B-B14F-4D97-AF65-F5344CB8AC3E}">
        <p14:creationId xmlns:p14="http://schemas.microsoft.com/office/powerpoint/2010/main" val="13972865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dirty="0"/>
          </a:p>
        </p:txBody>
      </p:sp>
    </p:spTree>
    <p:extLst>
      <p:ext uri="{BB962C8B-B14F-4D97-AF65-F5344CB8AC3E}">
        <p14:creationId xmlns:p14="http://schemas.microsoft.com/office/powerpoint/2010/main" val="2738792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dirty="0"/>
          </a:p>
        </p:txBody>
      </p:sp>
    </p:spTree>
    <p:extLst>
      <p:ext uri="{BB962C8B-B14F-4D97-AF65-F5344CB8AC3E}">
        <p14:creationId xmlns:p14="http://schemas.microsoft.com/office/powerpoint/2010/main" val="1727049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dirty="0"/>
          </a:p>
        </p:txBody>
      </p:sp>
    </p:spTree>
    <p:extLst>
      <p:ext uri="{BB962C8B-B14F-4D97-AF65-F5344CB8AC3E}">
        <p14:creationId xmlns:p14="http://schemas.microsoft.com/office/powerpoint/2010/main" val="2095707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dirty="0"/>
          </a:p>
        </p:txBody>
      </p:sp>
    </p:spTree>
    <p:extLst>
      <p:ext uri="{BB962C8B-B14F-4D97-AF65-F5344CB8AC3E}">
        <p14:creationId xmlns:p14="http://schemas.microsoft.com/office/powerpoint/2010/main" val="2502261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dirty="0"/>
          </a:p>
        </p:txBody>
      </p:sp>
    </p:spTree>
    <p:extLst>
      <p:ext uri="{BB962C8B-B14F-4D97-AF65-F5344CB8AC3E}">
        <p14:creationId xmlns:p14="http://schemas.microsoft.com/office/powerpoint/2010/main" val="4415473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dirty="0"/>
          </a:p>
        </p:txBody>
      </p:sp>
    </p:spTree>
    <p:extLst>
      <p:ext uri="{BB962C8B-B14F-4D97-AF65-F5344CB8AC3E}">
        <p14:creationId xmlns:p14="http://schemas.microsoft.com/office/powerpoint/2010/main" val="18095354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dirty="0"/>
          </a:p>
        </p:txBody>
      </p:sp>
    </p:spTree>
    <p:extLst>
      <p:ext uri="{BB962C8B-B14F-4D97-AF65-F5344CB8AC3E}">
        <p14:creationId xmlns:p14="http://schemas.microsoft.com/office/powerpoint/2010/main" val="13971994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dirty="0"/>
          </a:p>
        </p:txBody>
      </p:sp>
    </p:spTree>
    <p:extLst>
      <p:ext uri="{BB962C8B-B14F-4D97-AF65-F5344CB8AC3E}">
        <p14:creationId xmlns:p14="http://schemas.microsoft.com/office/powerpoint/2010/main" val="12604236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dirty="0"/>
          </a:p>
        </p:txBody>
      </p:sp>
    </p:spTree>
    <p:extLst>
      <p:ext uri="{BB962C8B-B14F-4D97-AF65-F5344CB8AC3E}">
        <p14:creationId xmlns:p14="http://schemas.microsoft.com/office/powerpoint/2010/main" val="734022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39</a:t>
            </a:fld>
            <a:endParaRPr lang="es-ES" dirty="0"/>
          </a:p>
        </p:txBody>
      </p:sp>
    </p:spTree>
    <p:extLst>
      <p:ext uri="{BB962C8B-B14F-4D97-AF65-F5344CB8AC3E}">
        <p14:creationId xmlns:p14="http://schemas.microsoft.com/office/powerpoint/2010/main" val="175388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dirty="0"/>
          </a:p>
        </p:txBody>
      </p:sp>
    </p:spTree>
    <p:extLst>
      <p:ext uri="{BB962C8B-B14F-4D97-AF65-F5344CB8AC3E}">
        <p14:creationId xmlns:p14="http://schemas.microsoft.com/office/powerpoint/2010/main" val="10336627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40</a:t>
            </a:fld>
            <a:endParaRPr lang="es-ES" dirty="0"/>
          </a:p>
        </p:txBody>
      </p:sp>
    </p:spTree>
    <p:extLst>
      <p:ext uri="{BB962C8B-B14F-4D97-AF65-F5344CB8AC3E}">
        <p14:creationId xmlns:p14="http://schemas.microsoft.com/office/powerpoint/2010/main" val="2065696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41</a:t>
            </a:fld>
            <a:endParaRPr lang="es-ES" dirty="0"/>
          </a:p>
        </p:txBody>
      </p:sp>
    </p:spTree>
    <p:extLst>
      <p:ext uri="{BB962C8B-B14F-4D97-AF65-F5344CB8AC3E}">
        <p14:creationId xmlns:p14="http://schemas.microsoft.com/office/powerpoint/2010/main" val="40218473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42</a:t>
            </a:fld>
            <a:endParaRPr lang="es-ES" dirty="0"/>
          </a:p>
        </p:txBody>
      </p:sp>
    </p:spTree>
    <p:extLst>
      <p:ext uri="{BB962C8B-B14F-4D97-AF65-F5344CB8AC3E}">
        <p14:creationId xmlns:p14="http://schemas.microsoft.com/office/powerpoint/2010/main" val="16430334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43</a:t>
            </a:fld>
            <a:endParaRPr lang="es-ES" dirty="0"/>
          </a:p>
        </p:txBody>
      </p:sp>
    </p:spTree>
    <p:extLst>
      <p:ext uri="{BB962C8B-B14F-4D97-AF65-F5344CB8AC3E}">
        <p14:creationId xmlns:p14="http://schemas.microsoft.com/office/powerpoint/2010/main" val="27464398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44</a:t>
            </a:fld>
            <a:endParaRPr lang="es-ES" dirty="0"/>
          </a:p>
        </p:txBody>
      </p:sp>
    </p:spTree>
    <p:extLst>
      <p:ext uri="{BB962C8B-B14F-4D97-AF65-F5344CB8AC3E}">
        <p14:creationId xmlns:p14="http://schemas.microsoft.com/office/powerpoint/2010/main" val="5626116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45</a:t>
            </a:fld>
            <a:endParaRPr lang="es-ES" dirty="0"/>
          </a:p>
        </p:txBody>
      </p:sp>
    </p:spTree>
    <p:extLst>
      <p:ext uri="{BB962C8B-B14F-4D97-AF65-F5344CB8AC3E}">
        <p14:creationId xmlns:p14="http://schemas.microsoft.com/office/powerpoint/2010/main" val="41619894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46</a:t>
            </a:fld>
            <a:endParaRPr lang="es-ES" dirty="0"/>
          </a:p>
        </p:txBody>
      </p:sp>
    </p:spTree>
    <p:extLst>
      <p:ext uri="{BB962C8B-B14F-4D97-AF65-F5344CB8AC3E}">
        <p14:creationId xmlns:p14="http://schemas.microsoft.com/office/powerpoint/2010/main" val="33164711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47</a:t>
            </a:fld>
            <a:endParaRPr lang="es-ES" dirty="0"/>
          </a:p>
        </p:txBody>
      </p:sp>
    </p:spTree>
    <p:extLst>
      <p:ext uri="{BB962C8B-B14F-4D97-AF65-F5344CB8AC3E}">
        <p14:creationId xmlns:p14="http://schemas.microsoft.com/office/powerpoint/2010/main" val="242762854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48</a:t>
            </a:fld>
            <a:endParaRPr lang="es-ES" dirty="0"/>
          </a:p>
        </p:txBody>
      </p:sp>
    </p:spTree>
    <p:extLst>
      <p:ext uri="{BB962C8B-B14F-4D97-AF65-F5344CB8AC3E}">
        <p14:creationId xmlns:p14="http://schemas.microsoft.com/office/powerpoint/2010/main" val="246506956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49</a:t>
            </a:fld>
            <a:endParaRPr lang="es-ES" dirty="0"/>
          </a:p>
        </p:txBody>
      </p:sp>
    </p:spTree>
    <p:extLst>
      <p:ext uri="{BB962C8B-B14F-4D97-AF65-F5344CB8AC3E}">
        <p14:creationId xmlns:p14="http://schemas.microsoft.com/office/powerpoint/2010/main" val="479290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dirty="0"/>
          </a:p>
        </p:txBody>
      </p:sp>
    </p:spTree>
    <p:extLst>
      <p:ext uri="{BB962C8B-B14F-4D97-AF65-F5344CB8AC3E}">
        <p14:creationId xmlns:p14="http://schemas.microsoft.com/office/powerpoint/2010/main" val="6596415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50</a:t>
            </a:fld>
            <a:endParaRPr lang="es-ES" dirty="0"/>
          </a:p>
        </p:txBody>
      </p:sp>
    </p:spTree>
    <p:extLst>
      <p:ext uri="{BB962C8B-B14F-4D97-AF65-F5344CB8AC3E}">
        <p14:creationId xmlns:p14="http://schemas.microsoft.com/office/powerpoint/2010/main" val="37841477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51</a:t>
            </a:fld>
            <a:endParaRPr lang="es-ES" dirty="0"/>
          </a:p>
        </p:txBody>
      </p:sp>
    </p:spTree>
    <p:extLst>
      <p:ext uri="{BB962C8B-B14F-4D97-AF65-F5344CB8AC3E}">
        <p14:creationId xmlns:p14="http://schemas.microsoft.com/office/powerpoint/2010/main" val="252372822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52</a:t>
            </a:fld>
            <a:endParaRPr lang="es-ES" dirty="0"/>
          </a:p>
        </p:txBody>
      </p:sp>
    </p:spTree>
    <p:extLst>
      <p:ext uri="{BB962C8B-B14F-4D97-AF65-F5344CB8AC3E}">
        <p14:creationId xmlns:p14="http://schemas.microsoft.com/office/powerpoint/2010/main" val="1636903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dirty="0"/>
          </a:p>
        </p:txBody>
      </p:sp>
    </p:spTree>
    <p:extLst>
      <p:ext uri="{BB962C8B-B14F-4D97-AF65-F5344CB8AC3E}">
        <p14:creationId xmlns:p14="http://schemas.microsoft.com/office/powerpoint/2010/main" val="191940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dirty="0"/>
          </a:p>
        </p:txBody>
      </p:sp>
    </p:spTree>
    <p:extLst>
      <p:ext uri="{BB962C8B-B14F-4D97-AF65-F5344CB8AC3E}">
        <p14:creationId xmlns:p14="http://schemas.microsoft.com/office/powerpoint/2010/main" val="29841578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dirty="0"/>
          </a:p>
        </p:txBody>
      </p:sp>
    </p:spTree>
    <p:extLst>
      <p:ext uri="{BB962C8B-B14F-4D97-AF65-F5344CB8AC3E}">
        <p14:creationId xmlns:p14="http://schemas.microsoft.com/office/powerpoint/2010/main" val="1906001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dirty="0"/>
          </a:p>
        </p:txBody>
      </p:sp>
    </p:spTree>
    <p:extLst>
      <p:ext uri="{BB962C8B-B14F-4D97-AF65-F5344CB8AC3E}">
        <p14:creationId xmlns:p14="http://schemas.microsoft.com/office/powerpoint/2010/main" val="2381514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22335DFE-CF52-4E79-BE16-3B74C329E2A0}" type="datetime1">
              <a:rPr lang="es-ES" smtClean="0"/>
              <a:t>30/09/2019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629643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59B78D3A-EE57-418C-8CA5-D34BEA3A6EE5}" type="datetime1">
              <a:rPr lang="es-ES" smtClean="0"/>
              <a:t>30/09/2019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757455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2A38BF01-63B0-431F-9CA5-0EBEE06907D0}" type="datetime1">
              <a:rPr lang="es-ES" smtClean="0"/>
              <a:t>30/09/2019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2301129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CC7D356E-582E-48D8-B459-06C8E21DCC70}" type="datetime1">
              <a:rPr lang="es-ES" smtClean="0"/>
              <a:t>30/09/2019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2217265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4B730F21-F5DC-4799-A636-AEF71F7C41F4}" type="datetime1">
              <a:rPr lang="es-ES" smtClean="0"/>
              <a:t>30/09/2019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2812467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A91CBECE-7D17-45EA-9634-C17B734763AE}" type="datetime1">
              <a:rPr lang="es-ES" smtClean="0"/>
              <a:t>30/09/2019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692201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D3F8ECAF-97D3-4F7B-8C6B-3C1C3EDEBA9E}" type="datetime1">
              <a:rPr lang="es-ES" smtClean="0"/>
              <a:t>30/09/2019</a:t>
            </a:fld>
            <a:endParaRPr lang="es-ES" dirty="0"/>
          </a:p>
        </p:txBody>
      </p:sp>
      <p:sp>
        <p:nvSpPr>
          <p:cNvPr id="8" name="Marcador de pie de página 7"/>
          <p:cNvSpPr>
            <a:spLocks noGrp="1"/>
          </p:cNvSpPr>
          <p:nvPr>
            <p:ph type="ftr" sz="quarter" idx="11"/>
          </p:nvPr>
        </p:nvSpPr>
        <p:spPr/>
        <p:txBody>
          <a:bodyPr/>
          <a:lstStyle/>
          <a:p>
            <a:endParaRPr lang="es-ES" dirty="0"/>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805910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B9823371-4BAF-4485-95BA-910117577C12}" type="datetime1">
              <a:rPr lang="es-ES" smtClean="0"/>
              <a:t>30/09/2019</a:t>
            </a:fld>
            <a:endParaRPr lang="es-ES" dirty="0"/>
          </a:p>
        </p:txBody>
      </p:sp>
      <p:sp>
        <p:nvSpPr>
          <p:cNvPr id="4" name="Marcador de pie de página 3"/>
          <p:cNvSpPr>
            <a:spLocks noGrp="1"/>
          </p:cNvSpPr>
          <p:nvPr>
            <p:ph type="ftr" sz="quarter" idx="11"/>
          </p:nvPr>
        </p:nvSpPr>
        <p:spPr/>
        <p:txBody>
          <a:bodyPr/>
          <a:lstStyle/>
          <a:p>
            <a:endParaRPr lang="es-ES" dirty="0"/>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2966030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42CD0DA-9681-4F34-845F-CBE245722A25}" type="datetime1">
              <a:rPr lang="es-ES" smtClean="0"/>
              <a:t>30/09/2019</a:t>
            </a:fld>
            <a:endParaRPr lang="es-ES" dirty="0"/>
          </a:p>
        </p:txBody>
      </p:sp>
      <p:sp>
        <p:nvSpPr>
          <p:cNvPr id="3" name="Marcador de pie de página 2"/>
          <p:cNvSpPr>
            <a:spLocks noGrp="1"/>
          </p:cNvSpPr>
          <p:nvPr>
            <p:ph type="ftr" sz="quarter" idx="11"/>
          </p:nvPr>
        </p:nvSpPr>
        <p:spPr/>
        <p:txBody>
          <a:bodyPr/>
          <a:lstStyle/>
          <a:p>
            <a:endParaRPr lang="es-ES" dirty="0"/>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706839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F2A3C96-A831-4746-A0B4-C38ADE69D762}" type="datetime1">
              <a:rPr lang="es-ES" smtClean="0"/>
              <a:t>30/09/2019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160636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dirty="0"/>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C5063590-C3F7-4A92-8CD8-669AFFAABD6E}" type="datetime1">
              <a:rPr lang="es-ES" smtClean="0"/>
              <a:t>30/09/2019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2502318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D62DE58-D5B9-4792-9634-3A15A5B4DC69}" type="datetime1">
              <a:rPr lang="es-ES" smtClean="0"/>
              <a:t>30/09/2019</a:t>
            </a:fld>
            <a:endParaRPr lang="es-ES" dirty="0"/>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dirty="0"/>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FDBAE8-0AD5-4C4A-B0F5-4BBC06F38D92}" type="slidenum">
              <a:rPr lang="es-ES" smtClean="0"/>
              <a:t>‹Nº›</a:t>
            </a:fld>
            <a:endParaRPr lang="es-ES" dirty="0"/>
          </a:p>
        </p:txBody>
      </p:sp>
    </p:spTree>
    <p:extLst>
      <p:ext uri="{BB962C8B-B14F-4D97-AF65-F5344CB8AC3E}">
        <p14:creationId xmlns:p14="http://schemas.microsoft.com/office/powerpoint/2010/main" val="5604579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3.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2.png"/><Relationship Id="rId7" Type="http://schemas.openxmlformats.org/officeDocument/2006/relationships/diagramQuickStyle" Target="../diagrams/quickStyle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7.png"/><Relationship Id="rId9" Type="http://schemas.microsoft.com/office/2007/relationships/diagramDrawing" Target="../diagrams/drawing5.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2.png"/><Relationship Id="rId7" Type="http://schemas.openxmlformats.org/officeDocument/2006/relationships/diagramQuickStyle" Target="../diagrams/quickStyle6.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7.png"/><Relationship Id="rId9" Type="http://schemas.microsoft.com/office/2007/relationships/diagramDrawing" Target="../diagrams/drawing6.xml"/></Relationships>
</file>

<file path=ppt/slides/_rels/slide25.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png"/><Relationship Id="rId7" Type="http://schemas.openxmlformats.org/officeDocument/2006/relationships/diagramColors" Target="../diagrams/colors7.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6.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2.png"/><Relationship Id="rId7" Type="http://schemas.openxmlformats.org/officeDocument/2006/relationships/diagramColors" Target="../diagrams/colors8.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27.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png"/><Relationship Id="rId7" Type="http://schemas.openxmlformats.org/officeDocument/2006/relationships/diagramColors" Target="../diagrams/colors9.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28.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2.png"/><Relationship Id="rId7" Type="http://schemas.openxmlformats.org/officeDocument/2006/relationships/diagramColors" Target="../diagrams/colors10.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2.png"/><Relationship Id="rId7" Type="http://schemas.openxmlformats.org/officeDocument/2006/relationships/diagramColors" Target="../diagrams/colors11.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39.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2.png"/><Relationship Id="rId7" Type="http://schemas.openxmlformats.org/officeDocument/2006/relationships/diagramColors" Target="../diagrams/colors12.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2.png"/><Relationship Id="rId7" Type="http://schemas.openxmlformats.org/officeDocument/2006/relationships/diagramColors" Target="../diagrams/colors13.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42.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2.png"/><Relationship Id="rId7" Type="http://schemas.openxmlformats.org/officeDocument/2006/relationships/diagramColors" Target="../diagrams/colors14.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pn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jpe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jpeg"/></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311" y="115922"/>
            <a:ext cx="5444259" cy="1050249"/>
          </a:xfrm>
          <a:prstGeom prst="rect">
            <a:avLst/>
          </a:prstGeom>
        </p:spPr>
      </p:pic>
      <p:sp>
        <p:nvSpPr>
          <p:cNvPr id="2" name="Título 1"/>
          <p:cNvSpPr>
            <a:spLocks noGrp="1"/>
          </p:cNvSpPr>
          <p:nvPr>
            <p:ph type="ctrTitle"/>
          </p:nvPr>
        </p:nvSpPr>
        <p:spPr>
          <a:xfrm>
            <a:off x="3685727" y="3648545"/>
            <a:ext cx="5105400" cy="2630054"/>
          </a:xfrm>
        </p:spPr>
        <p:txBody>
          <a:bodyPr>
            <a:normAutofit/>
          </a:bodyPr>
          <a:lstStyle/>
          <a:p>
            <a:pPr>
              <a:lnSpc>
                <a:spcPct val="110000"/>
              </a:lnSpc>
            </a:pPr>
            <a:r>
              <a:rPr lang="es-ES_tradnl" sz="2000" b="1" dirty="0">
                <a:latin typeface="Times New Roman" pitchFamily="18" charset="0"/>
                <a:cs typeface="Times New Roman" pitchFamily="18" charset="0"/>
              </a:rPr>
              <a:t>Estructura de la Micro, Pequeña y Mediana Empresa</a:t>
            </a:r>
            <a:br>
              <a:rPr lang="es-ES_tradnl" sz="2000" b="1" dirty="0">
                <a:latin typeface="Times New Roman" pitchFamily="18" charset="0"/>
                <a:cs typeface="Times New Roman" pitchFamily="18" charset="0"/>
              </a:rPr>
            </a:br>
            <a:br>
              <a:rPr lang="en-US" sz="2000" b="1" dirty="0">
                <a:latin typeface="Times New Roman" pitchFamily="18" charset="0"/>
                <a:cs typeface="Times New Roman" pitchFamily="18" charset="0"/>
              </a:rPr>
            </a:br>
            <a:r>
              <a:rPr lang="en-US" sz="2000" b="1">
                <a:latin typeface="Times New Roman" pitchFamily="18" charset="0"/>
                <a:cs typeface="Times New Roman" pitchFamily="18" charset="0"/>
              </a:rPr>
              <a:t>Unidad II y III</a:t>
            </a:r>
            <a:br>
              <a:rPr lang="en-US" sz="2000" b="1" dirty="0">
                <a:latin typeface="Times New Roman" pitchFamily="18" charset="0"/>
                <a:cs typeface="Times New Roman" pitchFamily="18" charset="0"/>
              </a:rPr>
            </a:br>
            <a:r>
              <a:rPr lang="es-ES" sz="3600" b="1" dirty="0">
                <a:latin typeface="Avenir Book"/>
                <a:cs typeface="Avenir Book"/>
              </a:rPr>
              <a:t> </a:t>
            </a:r>
            <a:br>
              <a:rPr lang="es-ES" sz="1700" dirty="0">
                <a:latin typeface="Avenir Book"/>
                <a:cs typeface="Avenir Book"/>
              </a:rPr>
            </a:br>
            <a:r>
              <a:rPr lang="es-MX" sz="1600" b="1" dirty="0">
                <a:latin typeface="Avenir Book"/>
                <a:cs typeface="Times New Roman" pitchFamily="18" charset="0"/>
              </a:rPr>
              <a:t>Lic. en A.E. Victor Manuel Duran López </a:t>
            </a:r>
            <a:br>
              <a:rPr lang="es-MX" sz="2000" b="1" dirty="0">
                <a:latin typeface="Avenir Book"/>
                <a:cs typeface="Times New Roman" pitchFamily="18" charset="0"/>
              </a:rPr>
            </a:br>
            <a:r>
              <a:rPr lang="es-MX" sz="1800" b="1" dirty="0">
                <a:latin typeface="Avenir Book"/>
                <a:cs typeface="Times New Roman" pitchFamily="18" charset="0"/>
              </a:rPr>
              <a:t>vmduranl@uaemex.mx</a:t>
            </a:r>
            <a:endParaRPr lang="es-ES" sz="1400" dirty="0">
              <a:latin typeface="Avenir Book"/>
              <a:cs typeface="Avenir Book"/>
            </a:endParaRPr>
          </a:p>
        </p:txBody>
      </p:sp>
      <p:sp>
        <p:nvSpPr>
          <p:cNvPr id="11" name="Rectángulo 10"/>
          <p:cNvSpPr/>
          <p:nvPr/>
        </p:nvSpPr>
        <p:spPr>
          <a:xfrm>
            <a:off x="2802661"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3083784"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Rectángulo 17"/>
          <p:cNvSpPr/>
          <p:nvPr/>
        </p:nvSpPr>
        <p:spPr>
          <a:xfrm>
            <a:off x="4350073" y="586705"/>
            <a:ext cx="3982300" cy="307777"/>
          </a:xfrm>
          <a:prstGeom prst="rect">
            <a:avLst/>
          </a:prstGeom>
        </p:spPr>
        <p:txBody>
          <a:bodyPr wrap="square">
            <a:spAutoFit/>
          </a:bodyPr>
          <a:lstStyle/>
          <a:p>
            <a:r>
              <a:rPr lang="es-ES" sz="1400" dirty="0">
                <a:latin typeface="Avenir Book"/>
                <a:cs typeface="Avenir Book"/>
              </a:rPr>
              <a:t>Centro Universitario UAEM Nezahualcóyotl</a:t>
            </a:r>
          </a:p>
        </p:txBody>
      </p:sp>
      <p:pic>
        <p:nvPicPr>
          <p:cNvPr id="9" name="Picture 2">
            <a:extLst>
              <a:ext uri="{FF2B5EF4-FFF2-40B4-BE49-F238E27FC236}">
                <a16:creationId xmlns:a16="http://schemas.microsoft.com/office/drawing/2014/main" id="{001FB8B5-A676-4A02-BFFD-720EC633F0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9450" y="5882669"/>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uadroTexto 4">
            <a:extLst>
              <a:ext uri="{FF2B5EF4-FFF2-40B4-BE49-F238E27FC236}">
                <a16:creationId xmlns:a16="http://schemas.microsoft.com/office/drawing/2014/main" id="{A04836FB-D9BE-48A8-9892-94A7ACD7A322}"/>
              </a:ext>
            </a:extLst>
          </p:cNvPr>
          <p:cNvSpPr txBox="1"/>
          <p:nvPr/>
        </p:nvSpPr>
        <p:spPr>
          <a:xfrm>
            <a:off x="3601445" y="1473949"/>
            <a:ext cx="5273964" cy="1323439"/>
          </a:xfrm>
          <a:prstGeom prst="rect">
            <a:avLst/>
          </a:prstGeom>
          <a:noFill/>
        </p:spPr>
        <p:txBody>
          <a:bodyPr wrap="square" rtlCol="0">
            <a:spAutoFit/>
          </a:bodyPr>
          <a:lstStyle/>
          <a:p>
            <a:pPr algn="ctr"/>
            <a:r>
              <a:rPr lang="es-MX" sz="4000" dirty="0"/>
              <a:t>Licenciatura en Comercio Internacional </a:t>
            </a:r>
          </a:p>
        </p:txBody>
      </p:sp>
      <p:sp>
        <p:nvSpPr>
          <p:cNvPr id="6" name="CuadroTexto 5">
            <a:extLst>
              <a:ext uri="{FF2B5EF4-FFF2-40B4-BE49-F238E27FC236}">
                <a16:creationId xmlns:a16="http://schemas.microsoft.com/office/drawing/2014/main" id="{BEC472C6-52F4-4C79-AC65-09BC435F3882}"/>
              </a:ext>
            </a:extLst>
          </p:cNvPr>
          <p:cNvSpPr txBox="1"/>
          <p:nvPr/>
        </p:nvSpPr>
        <p:spPr>
          <a:xfrm>
            <a:off x="5266637" y="2759320"/>
            <a:ext cx="2311372" cy="369332"/>
          </a:xfrm>
          <a:prstGeom prst="rect">
            <a:avLst/>
          </a:prstGeom>
          <a:noFill/>
        </p:spPr>
        <p:txBody>
          <a:bodyPr wrap="square" rtlCol="0">
            <a:spAutoFit/>
          </a:bodyPr>
          <a:lstStyle/>
          <a:p>
            <a:r>
              <a:rPr lang="es-MX" dirty="0"/>
              <a:t>Unidad de Aprendizaje</a:t>
            </a:r>
          </a:p>
        </p:txBody>
      </p:sp>
      <p:sp>
        <p:nvSpPr>
          <p:cNvPr id="3" name="Rectángulo 2">
            <a:extLst>
              <a:ext uri="{FF2B5EF4-FFF2-40B4-BE49-F238E27FC236}">
                <a16:creationId xmlns:a16="http://schemas.microsoft.com/office/drawing/2014/main" id="{C45A370B-EB3F-4603-9BCA-9CFE97684B2A}"/>
              </a:ext>
            </a:extLst>
          </p:cNvPr>
          <p:cNvSpPr/>
          <p:nvPr/>
        </p:nvSpPr>
        <p:spPr>
          <a:xfrm>
            <a:off x="0" y="0"/>
            <a:ext cx="2953034" cy="6858000"/>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2" name="Imagen 11">
            <a:extLst>
              <a:ext uri="{FF2B5EF4-FFF2-40B4-BE49-F238E27FC236}">
                <a16:creationId xmlns:a16="http://schemas.microsoft.com/office/drawing/2014/main" id="{C88851F6-F70E-4F7C-B032-F3B7FD9ADCCD}"/>
              </a:ext>
            </a:extLst>
          </p:cNvPr>
          <p:cNvPicPr/>
          <p:nvPr/>
        </p:nvPicPr>
        <p:blipFill>
          <a:blip r:embed="rId5">
            <a:extLst>
              <a:ext uri="{BEBA8EAE-BF5A-486C-A8C5-ECC9F3942E4B}">
                <a14:imgProps xmlns:a14="http://schemas.microsoft.com/office/drawing/2010/main">
                  <a14:imgLayer r:embed="rId6">
                    <a14:imgEffect>
                      <a14:backgroundRemoval t="1852" b="97593" l="2182" r="95818">
                        <a14:foregroundMark x1="14727" y1="25185" x2="14727" y2="25185"/>
                        <a14:foregroundMark x1="9818" y1="30926" x2="9818" y2="30926"/>
                        <a14:foregroundMark x1="23455" y1="44815" x2="23455" y2="44815"/>
                        <a14:foregroundMark x1="26182" y1="39074" x2="26182" y2="39074"/>
                        <a14:foregroundMark x1="22182" y1="46667" x2="22182" y2="46667"/>
                        <a14:foregroundMark x1="32364" y1="45556" x2="32364" y2="45556"/>
                        <a14:foregroundMark x1="11091" y1="30370" x2="11091" y2="30370"/>
                        <a14:foregroundMark x1="10909" y1="28889" x2="10909" y2="28889"/>
                        <a14:foregroundMark x1="10909" y1="27593" x2="10909" y2="27593"/>
                        <a14:foregroundMark x1="11455" y1="26111" x2="11455" y2="26111"/>
                        <a14:foregroundMark x1="11818" y1="25370" x2="11818" y2="25370"/>
                        <a14:foregroundMark x1="13091" y1="24630" x2="13091" y2="24630"/>
                        <a14:foregroundMark x1="14182" y1="22963" x2="14182" y2="22963"/>
                        <a14:foregroundMark x1="12364" y1="23704" x2="12364" y2="23704"/>
                        <a14:foregroundMark x1="14000" y1="22778" x2="14000" y2="22778"/>
                        <a14:foregroundMark x1="14545" y1="22222" x2="14545" y2="22222"/>
                        <a14:foregroundMark x1="13091" y1="23148" x2="13091" y2="23148"/>
                        <a14:foregroundMark x1="10909" y1="33704" x2="10909" y2="33704"/>
                        <a14:foregroundMark x1="8727" y1="30926" x2="8727" y2="30926"/>
                        <a14:foregroundMark x1="6909" y1="30000" x2="6909" y2="30000"/>
                        <a14:foregroundMark x1="48909" y1="9630" x2="48909" y2="9630"/>
                        <a14:foregroundMark x1="48909" y1="6296" x2="48909" y2="6296"/>
                        <a14:foregroundMark x1="48909" y1="2037" x2="48909" y2="2037"/>
                        <a14:foregroundMark x1="35818" y1="53333" x2="35818" y2="53333"/>
                        <a14:foregroundMark x1="42545" y1="53519" x2="42545" y2="53519"/>
                        <a14:foregroundMark x1="6000" y1="49630" x2="6000" y2="49630"/>
                        <a14:foregroundMark x1="2182" y1="52037" x2="2182" y2="52037"/>
                        <a14:foregroundMark x1="45818" y1="7593" x2="45818" y2="7593"/>
                        <a14:foregroundMark x1="47273" y1="4444" x2="47273" y2="4444"/>
                        <a14:foregroundMark x1="61091" y1="15185" x2="61091" y2="15185"/>
                        <a14:foregroundMark x1="53455" y1="10000" x2="53455" y2="10000"/>
                        <a14:foregroundMark x1="36727" y1="39444" x2="36727" y2="39444"/>
                        <a14:foregroundMark x1="42727" y1="47593" x2="42727" y2="47593"/>
                        <a14:foregroundMark x1="30909" y1="55556" x2="30909" y2="55556"/>
                        <a14:foregroundMark x1="69636" y1="38519" x2="69636" y2="38519"/>
                        <a14:foregroundMark x1="73091" y1="15185" x2="73091" y2="15185"/>
                        <a14:foregroundMark x1="79455" y1="24444" x2="79455" y2="24444"/>
                        <a14:foregroundMark x1="78727" y1="23519" x2="78727" y2="23519"/>
                        <a14:foregroundMark x1="84909" y1="34074" x2="84909" y2="34074"/>
                        <a14:foregroundMark x1="88000" y1="35741" x2="88000" y2="35741"/>
                        <a14:foregroundMark x1="87273" y1="32407" x2="87273" y2="32407"/>
                        <a14:foregroundMark x1="92909" y1="31667" x2="92909" y2="31667"/>
                        <a14:foregroundMark x1="10727" y1="63333" x2="10727" y2="63333"/>
                        <a14:foregroundMark x1="35818" y1="84815" x2="35818" y2="84815"/>
                        <a14:foregroundMark x1="36545" y1="93333" x2="36545" y2="93333"/>
                        <a14:foregroundMark x1="51273" y1="75556" x2="51273" y2="75556"/>
                        <a14:foregroundMark x1="53273" y1="55185" x2="53273" y2="55185"/>
                        <a14:foregroundMark x1="79091" y1="24259" x2="79091" y2="24259"/>
                        <a14:foregroundMark x1="74000" y1="73333" x2="74000" y2="73333"/>
                        <a14:foregroundMark x1="86727" y1="57963" x2="86727" y2="57963"/>
                        <a14:foregroundMark x1="86727" y1="57593" x2="86727" y2="57593"/>
                        <a14:foregroundMark x1="86727" y1="56667" x2="86727" y2="56667"/>
                        <a14:foregroundMark x1="51273" y1="87407" x2="51273" y2="87407"/>
                        <a14:foregroundMark x1="49273" y1="87778" x2="49273" y2="87778"/>
                        <a14:foregroundMark x1="50182" y1="97593" x2="50182" y2="97593"/>
                        <a14:foregroundMark x1="57636" y1="70000" x2="57636" y2="70000"/>
                        <a14:foregroundMark x1="60545" y1="60185" x2="60545" y2="60185"/>
                        <a14:foregroundMark x1="49818" y1="58889" x2="49818" y2="58889"/>
                        <a14:foregroundMark x1="6182" y1="50926" x2="6182" y2="50926"/>
                        <a14:foregroundMark x1="85636" y1="47037" x2="85636" y2="47037"/>
                        <a14:foregroundMark x1="88727" y1="45185" x2="88727" y2="45185"/>
                        <a14:foregroundMark x1="89273" y1="51111" x2="89273" y2="51111"/>
                        <a14:foregroundMark x1="91091" y1="49815" x2="91091" y2="49815"/>
                        <a14:foregroundMark x1="95818" y1="51852" x2="95818" y2="51852"/>
                        <a14:foregroundMark x1="38364" y1="64259" x2="38364" y2="64259"/>
                        <a14:foregroundMark x1="36909" y1="65185" x2="36909" y2="65185"/>
                      </a14:backgroundRemoval>
                    </a14:imgEffect>
                  </a14:imgLayer>
                </a14:imgProps>
              </a:ext>
              <a:ext uri="{28A0092B-C50C-407E-A947-70E740481C1C}">
                <a14:useLocalDpi xmlns:a14="http://schemas.microsoft.com/office/drawing/2010/main" val="0"/>
              </a:ext>
            </a:extLst>
          </a:blip>
          <a:srcRect/>
          <a:stretch>
            <a:fillRect/>
          </a:stretch>
        </p:blipFill>
        <p:spPr bwMode="auto">
          <a:xfrm>
            <a:off x="359294" y="3963764"/>
            <a:ext cx="2037080" cy="1999615"/>
          </a:xfrm>
          <a:prstGeom prst="rect">
            <a:avLst/>
          </a:prstGeom>
          <a:noFill/>
          <a:ln>
            <a:noFill/>
          </a:ln>
        </p:spPr>
      </p:pic>
      <p:sp>
        <p:nvSpPr>
          <p:cNvPr id="4" name="CuadroTexto 3">
            <a:extLst>
              <a:ext uri="{FF2B5EF4-FFF2-40B4-BE49-F238E27FC236}">
                <a16:creationId xmlns:a16="http://schemas.microsoft.com/office/drawing/2014/main" id="{3E19657C-F9A7-40C6-B40B-853F57329C04}"/>
              </a:ext>
            </a:extLst>
          </p:cNvPr>
          <p:cNvSpPr txBox="1"/>
          <p:nvPr/>
        </p:nvSpPr>
        <p:spPr>
          <a:xfrm>
            <a:off x="0" y="6477686"/>
            <a:ext cx="2165991" cy="369332"/>
          </a:xfrm>
          <a:prstGeom prst="rect">
            <a:avLst/>
          </a:prstGeom>
          <a:noFill/>
        </p:spPr>
        <p:txBody>
          <a:bodyPr wrap="square" rtlCol="0">
            <a:spAutoFit/>
          </a:bodyPr>
          <a:lstStyle/>
          <a:p>
            <a:r>
              <a:rPr lang="es-MX" dirty="0">
                <a:latin typeface="Agency FB" panose="020B0503020202020204" pitchFamily="34" charset="0"/>
              </a:rPr>
              <a:t>30 de septiembre de 2019</a:t>
            </a:r>
          </a:p>
        </p:txBody>
      </p:sp>
      <p:sp>
        <p:nvSpPr>
          <p:cNvPr id="19" name="Marcador de pie de página 18">
            <a:extLst>
              <a:ext uri="{FF2B5EF4-FFF2-40B4-BE49-F238E27FC236}">
                <a16:creationId xmlns:a16="http://schemas.microsoft.com/office/drawing/2014/main" id="{29271CD2-E4F3-485A-9AD9-5D1F832C3979}"/>
              </a:ext>
            </a:extLst>
          </p:cNvPr>
          <p:cNvSpPr>
            <a:spLocks noGrp="1"/>
          </p:cNvSpPr>
          <p:nvPr>
            <p:ph type="ftr" sz="quarter" idx="11"/>
          </p:nvPr>
        </p:nvSpPr>
        <p:spPr/>
        <p:txBody>
          <a:bodyPr/>
          <a:lstStyle/>
          <a:p>
            <a:endParaRPr lang="es-ES" dirty="0"/>
          </a:p>
        </p:txBody>
      </p:sp>
    </p:spTree>
    <p:extLst>
      <p:ext uri="{BB962C8B-B14F-4D97-AF65-F5344CB8AC3E}">
        <p14:creationId xmlns:p14="http://schemas.microsoft.com/office/powerpoint/2010/main" val="118119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1 Rectángulo"/>
          <p:cNvSpPr/>
          <p:nvPr/>
        </p:nvSpPr>
        <p:spPr>
          <a:xfrm>
            <a:off x="827087" y="1458938"/>
            <a:ext cx="7489825" cy="1200329"/>
          </a:xfrm>
          <a:prstGeom prst="rect">
            <a:avLst/>
          </a:prstGeom>
        </p:spPr>
        <p:txBody>
          <a:bodyPr>
            <a:spAutoFit/>
          </a:bodyPr>
          <a:lstStyle/>
          <a:p>
            <a:pPr algn="just">
              <a:defRPr/>
            </a:pPr>
            <a:r>
              <a:rPr lang="es-MX" sz="2400" dirty="0">
                <a:latin typeface="Century Gothic" pitchFamily="34" charset="0"/>
              </a:rPr>
              <a:t>El sector primario son aquellas actividades económicas destinadas a producir alimentos y a obtener materias de origen biológico.</a:t>
            </a:r>
            <a:endParaRPr lang="es-ES" sz="3200" dirty="0">
              <a:latin typeface="+mn-lt"/>
            </a:endParaRPr>
          </a:p>
        </p:txBody>
      </p:sp>
      <p:sp>
        <p:nvSpPr>
          <p:cNvPr id="3" name="CuadroTexto 2">
            <a:extLst>
              <a:ext uri="{FF2B5EF4-FFF2-40B4-BE49-F238E27FC236}">
                <a16:creationId xmlns:a16="http://schemas.microsoft.com/office/drawing/2014/main" id="{4916CB2F-7373-4440-A0B9-3E6436843AF9}"/>
              </a:ext>
            </a:extLst>
          </p:cNvPr>
          <p:cNvSpPr txBox="1"/>
          <p:nvPr/>
        </p:nvSpPr>
        <p:spPr>
          <a:xfrm>
            <a:off x="286327" y="231783"/>
            <a:ext cx="5920509" cy="461665"/>
          </a:xfrm>
          <a:prstGeom prst="rect">
            <a:avLst/>
          </a:prstGeom>
          <a:noFill/>
        </p:spPr>
        <p:txBody>
          <a:bodyPr wrap="square" rtlCol="0">
            <a:spAutoFit/>
          </a:bodyPr>
          <a:lstStyle/>
          <a:p>
            <a:r>
              <a:rPr lang="es-ES" sz="2400" dirty="0">
                <a:solidFill>
                  <a:schemeClr val="bg1"/>
                </a:solidFill>
              </a:rPr>
              <a:t>2.1   Sector Primario y sus ramas principales.</a:t>
            </a:r>
            <a:endParaRPr lang="es-MX" sz="2400" dirty="0">
              <a:solidFill>
                <a:schemeClr val="bg1"/>
              </a:solidFill>
            </a:endParaRPr>
          </a:p>
        </p:txBody>
      </p:sp>
      <p:pic>
        <p:nvPicPr>
          <p:cNvPr id="11" name="Picture 2" descr="Image result for SECTOR PRIMARIO ANIMADO">
            <a:extLst>
              <a:ext uri="{FF2B5EF4-FFF2-40B4-BE49-F238E27FC236}">
                <a16:creationId xmlns:a16="http://schemas.microsoft.com/office/drawing/2014/main" id="{00289ECF-E25E-45C6-A40B-378C38B988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1301" y="2880164"/>
            <a:ext cx="4011100" cy="30854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4" name="Rectángulo 13">
            <a:extLst>
              <a:ext uri="{FF2B5EF4-FFF2-40B4-BE49-F238E27FC236}">
                <a16:creationId xmlns:a16="http://schemas.microsoft.com/office/drawing/2014/main" id="{D6ACDB20-AB94-4622-8F05-735E97ECEFFD}"/>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8" name="Marcador de número de diapositiva 10">
            <a:extLst>
              <a:ext uri="{FF2B5EF4-FFF2-40B4-BE49-F238E27FC236}">
                <a16:creationId xmlns:a16="http://schemas.microsoft.com/office/drawing/2014/main" id="{2BA98896-B5BA-44D1-B756-FA939509DABD}"/>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10</a:t>
            </a:fld>
            <a:endParaRPr lang="es-ES" dirty="0"/>
          </a:p>
        </p:txBody>
      </p:sp>
    </p:spTree>
    <p:extLst>
      <p:ext uri="{BB962C8B-B14F-4D97-AF65-F5344CB8AC3E}">
        <p14:creationId xmlns:p14="http://schemas.microsoft.com/office/powerpoint/2010/main" val="3750365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27 Grupo">
            <a:extLst>
              <a:ext uri="{FF2B5EF4-FFF2-40B4-BE49-F238E27FC236}">
                <a16:creationId xmlns:a16="http://schemas.microsoft.com/office/drawing/2014/main" id="{025ADC08-DC8A-4FB8-9F62-6C8F72A23769}"/>
              </a:ext>
            </a:extLst>
          </p:cNvPr>
          <p:cNvGrpSpPr/>
          <p:nvPr/>
        </p:nvGrpSpPr>
        <p:grpSpPr>
          <a:xfrm>
            <a:off x="921626" y="4542492"/>
            <a:ext cx="4519941" cy="1695808"/>
            <a:chOff x="1031892" y="2961360"/>
            <a:chExt cx="7161592" cy="1370160"/>
          </a:xfrm>
        </p:grpSpPr>
        <p:grpSp>
          <p:nvGrpSpPr>
            <p:cNvPr id="13" name="10 Grupo">
              <a:extLst>
                <a:ext uri="{FF2B5EF4-FFF2-40B4-BE49-F238E27FC236}">
                  <a16:creationId xmlns:a16="http://schemas.microsoft.com/office/drawing/2014/main" id="{C71F9FCA-DAE2-48DC-9744-CE487A104BA2}"/>
                </a:ext>
              </a:extLst>
            </p:cNvPr>
            <p:cNvGrpSpPr/>
            <p:nvPr/>
          </p:nvGrpSpPr>
          <p:grpSpPr>
            <a:xfrm>
              <a:off x="1031892" y="3197520"/>
              <a:ext cx="7161592" cy="1134000"/>
              <a:chOff x="0" y="1736924"/>
              <a:chExt cx="7161592" cy="1134000"/>
            </a:xfrm>
          </p:grpSpPr>
          <p:sp>
            <p:nvSpPr>
              <p:cNvPr id="20" name="20 Rectángulo">
                <a:extLst>
                  <a:ext uri="{FF2B5EF4-FFF2-40B4-BE49-F238E27FC236}">
                    <a16:creationId xmlns:a16="http://schemas.microsoft.com/office/drawing/2014/main" id="{9F165315-99AE-45FD-97EE-F08A6F6AD7A1}"/>
                  </a:ext>
                </a:extLst>
              </p:cNvPr>
              <p:cNvSpPr/>
              <p:nvPr/>
            </p:nvSpPr>
            <p:spPr>
              <a:xfrm>
                <a:off x="0" y="1736924"/>
                <a:ext cx="7161592" cy="1134000"/>
              </a:xfrm>
              <a:prstGeom prst="rect">
                <a:avLst/>
              </a:prstGeom>
            </p:spPr>
            <p:style>
              <a:lnRef idx="1">
                <a:schemeClr val="accent2">
                  <a:hueOff val="2340759"/>
                  <a:satOff val="-2919"/>
                  <a:lumOff val="686"/>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21 Rectángulo">
                <a:extLst>
                  <a:ext uri="{FF2B5EF4-FFF2-40B4-BE49-F238E27FC236}">
                    <a16:creationId xmlns:a16="http://schemas.microsoft.com/office/drawing/2014/main" id="{6C0948EC-47CD-469A-8003-405C6B42E639}"/>
                  </a:ext>
                </a:extLst>
              </p:cNvPr>
              <p:cNvSpPr/>
              <p:nvPr/>
            </p:nvSpPr>
            <p:spPr>
              <a:xfrm>
                <a:off x="0" y="1736924"/>
                <a:ext cx="7161592" cy="11340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55819" tIns="333248" rIns="555819" bIns="113792" numCol="1" spcCol="1270" anchor="t" anchorCtr="0">
                <a:noAutofit/>
              </a:bodyPr>
              <a:lstStyle/>
              <a:p>
                <a:pPr marL="171450" lvl="1" indent="-171450" algn="just" defTabSz="711200">
                  <a:lnSpc>
                    <a:spcPct val="90000"/>
                  </a:lnSpc>
                  <a:spcBef>
                    <a:spcPct val="0"/>
                  </a:spcBef>
                  <a:spcAft>
                    <a:spcPct val="15000"/>
                  </a:spcAft>
                  <a:buChar char="••"/>
                </a:pPr>
                <a:r>
                  <a:rPr lang="es-MX" sz="1600" dirty="0">
                    <a:latin typeface="Century Gothic" pitchFamily="34" charset="0"/>
                  </a:rPr>
                  <a:t>L</a:t>
                </a:r>
                <a:r>
                  <a:rPr lang="es-ES" sz="1600" dirty="0">
                    <a:latin typeface="Century Gothic" pitchFamily="34" charset="0"/>
                  </a:rPr>
                  <a:t>a ganadería es el conjunto de técnicas que el hombre utiliza para criar animales y obtener de ellos alimentos o materias primas. </a:t>
                </a:r>
                <a:endParaRPr lang="es-MX" sz="1600" kern="1200" dirty="0">
                  <a:latin typeface="Century Gothic" pitchFamily="34" charset="0"/>
                </a:endParaRPr>
              </a:p>
            </p:txBody>
          </p:sp>
        </p:grpSp>
        <p:grpSp>
          <p:nvGrpSpPr>
            <p:cNvPr id="14" name="11 Grupo">
              <a:extLst>
                <a:ext uri="{FF2B5EF4-FFF2-40B4-BE49-F238E27FC236}">
                  <a16:creationId xmlns:a16="http://schemas.microsoft.com/office/drawing/2014/main" id="{BABE243B-F9FB-49A5-A3D8-1A2EE631488A}"/>
                </a:ext>
              </a:extLst>
            </p:cNvPr>
            <p:cNvGrpSpPr/>
            <p:nvPr/>
          </p:nvGrpSpPr>
          <p:grpSpPr>
            <a:xfrm>
              <a:off x="1389971" y="2961360"/>
              <a:ext cx="5013114" cy="472320"/>
              <a:chOff x="358079" y="1500764"/>
              <a:chExt cx="5013114" cy="472320"/>
            </a:xfrm>
          </p:grpSpPr>
          <p:sp>
            <p:nvSpPr>
              <p:cNvPr id="15" name="18 Rectángulo redondeado">
                <a:extLst>
                  <a:ext uri="{FF2B5EF4-FFF2-40B4-BE49-F238E27FC236}">
                    <a16:creationId xmlns:a16="http://schemas.microsoft.com/office/drawing/2014/main" id="{D559E21D-C1C8-4F96-A105-35C21CDEA1F4}"/>
                  </a:ext>
                </a:extLst>
              </p:cNvPr>
              <p:cNvSpPr/>
              <p:nvPr/>
            </p:nvSpPr>
            <p:spPr>
              <a:xfrm>
                <a:off x="358079" y="1500764"/>
                <a:ext cx="5013114" cy="472320"/>
              </a:xfrm>
              <a:prstGeom prst="roundRect">
                <a:avLst/>
              </a:prstGeom>
            </p:spPr>
            <p:style>
              <a:lnRef idx="0">
                <a:schemeClr val="lt1">
                  <a:hueOff val="0"/>
                  <a:satOff val="0"/>
                  <a:lumOff val="0"/>
                  <a:alphaOff val="0"/>
                </a:schemeClr>
              </a:lnRef>
              <a:fillRef idx="3">
                <a:schemeClr val="accent2">
                  <a:hueOff val="2340759"/>
                  <a:satOff val="-2919"/>
                  <a:lumOff val="686"/>
                  <a:alphaOff val="0"/>
                </a:schemeClr>
              </a:fillRef>
              <a:effectRef idx="2">
                <a:schemeClr val="accent2">
                  <a:hueOff val="2340759"/>
                  <a:satOff val="-2919"/>
                  <a:lumOff val="686"/>
                  <a:alphaOff val="0"/>
                </a:schemeClr>
              </a:effectRef>
              <a:fontRef idx="minor">
                <a:schemeClr val="lt1"/>
              </a:fontRef>
            </p:style>
          </p:sp>
          <p:sp>
            <p:nvSpPr>
              <p:cNvPr id="19" name="19 Rectángulo">
                <a:extLst>
                  <a:ext uri="{FF2B5EF4-FFF2-40B4-BE49-F238E27FC236}">
                    <a16:creationId xmlns:a16="http://schemas.microsoft.com/office/drawing/2014/main" id="{15A63843-68AE-4558-BC4A-A49F31F819CB}"/>
                  </a:ext>
                </a:extLst>
              </p:cNvPr>
              <p:cNvSpPr/>
              <p:nvPr/>
            </p:nvSpPr>
            <p:spPr>
              <a:xfrm>
                <a:off x="381136" y="1523821"/>
                <a:ext cx="4967000" cy="4262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9484" tIns="0" rIns="189484" bIns="0" numCol="1" spcCol="1270" anchor="ctr" anchorCtr="0">
                <a:noAutofit/>
              </a:bodyPr>
              <a:lstStyle/>
              <a:p>
                <a:pPr lvl="0" algn="l" defTabSz="711200">
                  <a:lnSpc>
                    <a:spcPct val="90000"/>
                  </a:lnSpc>
                  <a:spcBef>
                    <a:spcPct val="0"/>
                  </a:spcBef>
                  <a:spcAft>
                    <a:spcPct val="35000"/>
                  </a:spcAft>
                </a:pPr>
                <a:r>
                  <a:rPr lang="es-MX" sz="1600" kern="1200" dirty="0">
                    <a:latin typeface="Century Gothic" pitchFamily="34" charset="0"/>
                  </a:rPr>
                  <a:t>La ganadería</a:t>
                </a:r>
              </a:p>
            </p:txBody>
          </p:sp>
        </p:grpSp>
      </p:gr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233" y="5925033"/>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8 Grupo">
            <a:extLst>
              <a:ext uri="{FF2B5EF4-FFF2-40B4-BE49-F238E27FC236}">
                <a16:creationId xmlns:a16="http://schemas.microsoft.com/office/drawing/2014/main" id="{FD45C1A7-A8C4-4385-BF29-ED343A3B548D}"/>
              </a:ext>
            </a:extLst>
          </p:cNvPr>
          <p:cNvGrpSpPr/>
          <p:nvPr/>
        </p:nvGrpSpPr>
        <p:grpSpPr>
          <a:xfrm>
            <a:off x="893347" y="2139925"/>
            <a:ext cx="4476212" cy="1544024"/>
            <a:chOff x="0" y="280364"/>
            <a:chExt cx="7161592" cy="1544024"/>
          </a:xfrm>
        </p:grpSpPr>
        <p:sp>
          <p:nvSpPr>
            <p:cNvPr id="10" name="24 Rectángulo">
              <a:extLst>
                <a:ext uri="{FF2B5EF4-FFF2-40B4-BE49-F238E27FC236}">
                  <a16:creationId xmlns:a16="http://schemas.microsoft.com/office/drawing/2014/main" id="{9FB40DD9-B750-4251-827F-BA560361790C}"/>
                </a:ext>
              </a:extLst>
            </p:cNvPr>
            <p:cNvSpPr/>
            <p:nvPr/>
          </p:nvSpPr>
          <p:spPr>
            <a:xfrm>
              <a:off x="0" y="280364"/>
              <a:ext cx="7161592" cy="1544024"/>
            </a:xfrm>
            <a:prstGeom prst="rect">
              <a:avLst/>
            </a:prstGeom>
          </p:spPr>
          <p:style>
            <a:lnRef idx="1">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s-MX" dirty="0"/>
            </a:p>
          </p:txBody>
        </p:sp>
        <p:sp>
          <p:nvSpPr>
            <p:cNvPr id="11" name="25 Rectángulo">
              <a:extLst>
                <a:ext uri="{FF2B5EF4-FFF2-40B4-BE49-F238E27FC236}">
                  <a16:creationId xmlns:a16="http://schemas.microsoft.com/office/drawing/2014/main" id="{640683B7-99EC-44D4-AB28-B5A3DF189741}"/>
                </a:ext>
              </a:extLst>
            </p:cNvPr>
            <p:cNvSpPr/>
            <p:nvPr/>
          </p:nvSpPr>
          <p:spPr>
            <a:xfrm>
              <a:off x="0" y="280364"/>
              <a:ext cx="7161592" cy="147201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55819" tIns="333248" rIns="555819" bIns="113792" numCol="1" spcCol="1270" anchor="t" anchorCtr="0">
              <a:noAutofit/>
            </a:bodyPr>
            <a:lstStyle/>
            <a:p>
              <a:pPr marL="171450" lvl="1" indent="-171450" algn="just" defTabSz="711200">
                <a:lnSpc>
                  <a:spcPct val="90000"/>
                </a:lnSpc>
                <a:spcBef>
                  <a:spcPct val="0"/>
                </a:spcBef>
                <a:spcAft>
                  <a:spcPct val="15000"/>
                </a:spcAft>
                <a:buChar char="••"/>
              </a:pPr>
              <a:r>
                <a:rPr lang="es-MX" sz="1600" kern="1200" dirty="0">
                  <a:latin typeface="Century Gothic" pitchFamily="34" charset="0"/>
                </a:rPr>
                <a:t>Es el conjunto de técnicas que se utiliza para el cultivo de la tierra. Para obtener la máxima productividad se emplean diferentes sistemas de cultivo.</a:t>
              </a:r>
            </a:p>
          </p:txBody>
        </p:sp>
      </p:grpSp>
      <p:pic>
        <p:nvPicPr>
          <p:cNvPr id="22" name="Picture 3">
            <a:extLst>
              <a:ext uri="{FF2B5EF4-FFF2-40B4-BE49-F238E27FC236}">
                <a16:creationId xmlns:a16="http://schemas.microsoft.com/office/drawing/2014/main" id="{988BEA6A-6540-4D76-8152-CC6A37A8B1A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29599" y="2150638"/>
            <a:ext cx="2775512" cy="14505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5" descr="Image result for ganaderia">
            <a:extLst>
              <a:ext uri="{FF2B5EF4-FFF2-40B4-BE49-F238E27FC236}">
                <a16:creationId xmlns:a16="http://schemas.microsoft.com/office/drawing/2014/main" id="{8287083F-F1E3-41B7-9F89-CD237453C6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0975" y="4917841"/>
            <a:ext cx="2714135" cy="13027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grpSp>
        <p:nvGrpSpPr>
          <p:cNvPr id="26" name="9 Grupo">
            <a:extLst>
              <a:ext uri="{FF2B5EF4-FFF2-40B4-BE49-F238E27FC236}">
                <a16:creationId xmlns:a16="http://schemas.microsoft.com/office/drawing/2014/main" id="{36C1CC97-D6E6-42AC-B19F-F0C300380779}"/>
              </a:ext>
            </a:extLst>
          </p:cNvPr>
          <p:cNvGrpSpPr/>
          <p:nvPr/>
        </p:nvGrpSpPr>
        <p:grpSpPr>
          <a:xfrm>
            <a:off x="1373680" y="1855112"/>
            <a:ext cx="3542069" cy="472320"/>
            <a:chOff x="358079" y="44204"/>
            <a:chExt cx="5013114" cy="472320"/>
          </a:xfrm>
        </p:grpSpPr>
        <p:sp>
          <p:nvSpPr>
            <p:cNvPr id="27" name="22 Rectángulo redondeado">
              <a:extLst>
                <a:ext uri="{FF2B5EF4-FFF2-40B4-BE49-F238E27FC236}">
                  <a16:creationId xmlns:a16="http://schemas.microsoft.com/office/drawing/2014/main" id="{9D3327D6-51BC-4704-A308-8AC6EBB52A20}"/>
                </a:ext>
              </a:extLst>
            </p:cNvPr>
            <p:cNvSpPr/>
            <p:nvPr/>
          </p:nvSpPr>
          <p:spPr>
            <a:xfrm>
              <a:off x="358079" y="44204"/>
              <a:ext cx="5013114" cy="472320"/>
            </a:xfrm>
            <a:prstGeom prst="roundRect">
              <a:avLst/>
            </a:prstGeom>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28" name="23 Rectángulo">
              <a:extLst>
                <a:ext uri="{FF2B5EF4-FFF2-40B4-BE49-F238E27FC236}">
                  <a16:creationId xmlns:a16="http://schemas.microsoft.com/office/drawing/2014/main" id="{3BF9A3D9-F01E-486D-B9AF-20CEB81E3D98}"/>
                </a:ext>
              </a:extLst>
            </p:cNvPr>
            <p:cNvSpPr/>
            <p:nvPr/>
          </p:nvSpPr>
          <p:spPr>
            <a:xfrm>
              <a:off x="381136" y="67261"/>
              <a:ext cx="4967000" cy="4262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9484" tIns="0" rIns="189484" bIns="0" numCol="1" spcCol="1270" anchor="ctr" anchorCtr="0">
              <a:noAutofit/>
            </a:bodyPr>
            <a:lstStyle/>
            <a:p>
              <a:pPr lvl="0" algn="l" defTabSz="711200">
                <a:lnSpc>
                  <a:spcPct val="90000"/>
                </a:lnSpc>
                <a:spcBef>
                  <a:spcPct val="0"/>
                </a:spcBef>
                <a:spcAft>
                  <a:spcPct val="35000"/>
                </a:spcAft>
              </a:pPr>
              <a:r>
                <a:rPr lang="es-MX" sz="1600" kern="1200" dirty="0">
                  <a:latin typeface="Century Gothic" pitchFamily="34" charset="0"/>
                </a:rPr>
                <a:t>La agricultura</a:t>
              </a:r>
            </a:p>
          </p:txBody>
        </p:sp>
      </p:grpSp>
      <p:sp>
        <p:nvSpPr>
          <p:cNvPr id="5" name="CuadroTexto 4">
            <a:extLst>
              <a:ext uri="{FF2B5EF4-FFF2-40B4-BE49-F238E27FC236}">
                <a16:creationId xmlns:a16="http://schemas.microsoft.com/office/drawing/2014/main" id="{F80FD290-2961-4374-88C7-E4CF6C2CB10F}"/>
              </a:ext>
            </a:extLst>
          </p:cNvPr>
          <p:cNvSpPr txBox="1"/>
          <p:nvPr/>
        </p:nvSpPr>
        <p:spPr>
          <a:xfrm>
            <a:off x="3439438" y="1128395"/>
            <a:ext cx="2920040" cy="400110"/>
          </a:xfrm>
          <a:prstGeom prst="rect">
            <a:avLst/>
          </a:prstGeom>
          <a:noFill/>
        </p:spPr>
        <p:txBody>
          <a:bodyPr wrap="square" rtlCol="0">
            <a:spAutoFit/>
          </a:bodyPr>
          <a:lstStyle/>
          <a:p>
            <a:pPr algn="ctr"/>
            <a:r>
              <a:rPr lang="es-MX" sz="2000" dirty="0"/>
              <a:t>Ramas del sector primario </a:t>
            </a:r>
          </a:p>
        </p:txBody>
      </p:sp>
      <p:sp>
        <p:nvSpPr>
          <p:cNvPr id="29" name="Rectángulo 28">
            <a:extLst>
              <a:ext uri="{FF2B5EF4-FFF2-40B4-BE49-F238E27FC236}">
                <a16:creationId xmlns:a16="http://schemas.microsoft.com/office/drawing/2014/main" id="{6BDF5086-EC81-4C26-B646-8DD2A05A45E8}"/>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32" name="Marcador de número de diapositiva 10">
            <a:extLst>
              <a:ext uri="{FF2B5EF4-FFF2-40B4-BE49-F238E27FC236}">
                <a16:creationId xmlns:a16="http://schemas.microsoft.com/office/drawing/2014/main" id="{AC9C239C-E9C2-491E-839A-D2DBE6E3A14B}"/>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11</a:t>
            </a:fld>
            <a:endParaRPr lang="es-ES" dirty="0"/>
          </a:p>
        </p:txBody>
      </p:sp>
    </p:spTree>
    <p:extLst>
      <p:ext uri="{BB962C8B-B14F-4D97-AF65-F5344CB8AC3E}">
        <p14:creationId xmlns:p14="http://schemas.microsoft.com/office/powerpoint/2010/main" val="1006419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5 Grupo">
            <a:extLst>
              <a:ext uri="{FF2B5EF4-FFF2-40B4-BE49-F238E27FC236}">
                <a16:creationId xmlns:a16="http://schemas.microsoft.com/office/drawing/2014/main" id="{BFAC44F3-E312-416C-AF27-BB93C4B97267}"/>
              </a:ext>
            </a:extLst>
          </p:cNvPr>
          <p:cNvGrpSpPr/>
          <p:nvPr/>
        </p:nvGrpSpPr>
        <p:grpSpPr>
          <a:xfrm>
            <a:off x="991204" y="1299600"/>
            <a:ext cx="7161592" cy="1596960"/>
            <a:chOff x="1031892" y="4417920"/>
            <a:chExt cx="7161592" cy="1596960"/>
          </a:xfrm>
        </p:grpSpPr>
        <p:grpSp>
          <p:nvGrpSpPr>
            <p:cNvPr id="12" name="6 Grupo">
              <a:extLst>
                <a:ext uri="{FF2B5EF4-FFF2-40B4-BE49-F238E27FC236}">
                  <a16:creationId xmlns:a16="http://schemas.microsoft.com/office/drawing/2014/main" id="{D8805066-4A08-476C-AF46-9722C7304C1C}"/>
                </a:ext>
              </a:extLst>
            </p:cNvPr>
            <p:cNvGrpSpPr/>
            <p:nvPr/>
          </p:nvGrpSpPr>
          <p:grpSpPr>
            <a:xfrm>
              <a:off x="1031892" y="4654080"/>
              <a:ext cx="7161592" cy="1360800"/>
              <a:chOff x="0" y="3193484"/>
              <a:chExt cx="7161592" cy="1360800"/>
            </a:xfrm>
          </p:grpSpPr>
          <p:sp>
            <p:nvSpPr>
              <p:cNvPr id="19" name="12 Rectángulo">
                <a:extLst>
                  <a:ext uri="{FF2B5EF4-FFF2-40B4-BE49-F238E27FC236}">
                    <a16:creationId xmlns:a16="http://schemas.microsoft.com/office/drawing/2014/main" id="{00D4A38B-7B65-4389-B38B-70217CAE0846}"/>
                  </a:ext>
                </a:extLst>
              </p:cNvPr>
              <p:cNvSpPr/>
              <p:nvPr/>
            </p:nvSpPr>
            <p:spPr>
              <a:xfrm>
                <a:off x="0" y="3193484"/>
                <a:ext cx="7161592" cy="1360800"/>
              </a:xfrm>
              <a:prstGeom prst="rect">
                <a:avLst/>
              </a:prstGeom>
            </p:spPr>
            <p:style>
              <a:lnRef idx="1">
                <a:schemeClr val="accent2">
                  <a:hueOff val="4681519"/>
                  <a:satOff val="-5839"/>
                  <a:lumOff val="137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13 Rectángulo">
                <a:extLst>
                  <a:ext uri="{FF2B5EF4-FFF2-40B4-BE49-F238E27FC236}">
                    <a16:creationId xmlns:a16="http://schemas.microsoft.com/office/drawing/2014/main" id="{6DBB7307-AD29-4908-ACE4-72246A1B8418}"/>
                  </a:ext>
                </a:extLst>
              </p:cNvPr>
              <p:cNvSpPr/>
              <p:nvPr/>
            </p:nvSpPr>
            <p:spPr>
              <a:xfrm>
                <a:off x="0" y="3193484"/>
                <a:ext cx="7161592" cy="13608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55819" tIns="333248" rIns="555819" bIns="113792" numCol="1" spcCol="1270" anchor="t" anchorCtr="0">
                <a:noAutofit/>
              </a:bodyPr>
              <a:lstStyle/>
              <a:p>
                <a:pPr marL="171450" lvl="1" indent="-171450" algn="just" defTabSz="711200">
                  <a:lnSpc>
                    <a:spcPct val="90000"/>
                  </a:lnSpc>
                  <a:spcBef>
                    <a:spcPct val="0"/>
                  </a:spcBef>
                  <a:spcAft>
                    <a:spcPct val="15000"/>
                  </a:spcAft>
                  <a:buChar char="••"/>
                </a:pPr>
                <a:r>
                  <a:rPr lang="es-MX" sz="1600" kern="1200" dirty="0">
                    <a:latin typeface="Century Gothic" pitchFamily="34" charset="0"/>
                  </a:rPr>
                  <a:t>La explotación forestal se ha basado en la obtención de madera; sin embargo, los bosques ofrecen una gran diversidad de productos muy apreciados en la industria (corcho, resina…).</a:t>
                </a:r>
              </a:p>
            </p:txBody>
          </p:sp>
        </p:grpSp>
        <p:grpSp>
          <p:nvGrpSpPr>
            <p:cNvPr id="13" name="9 Grupo">
              <a:extLst>
                <a:ext uri="{FF2B5EF4-FFF2-40B4-BE49-F238E27FC236}">
                  <a16:creationId xmlns:a16="http://schemas.microsoft.com/office/drawing/2014/main" id="{4A269903-8E16-4971-A8DD-87A95E388078}"/>
                </a:ext>
              </a:extLst>
            </p:cNvPr>
            <p:cNvGrpSpPr/>
            <p:nvPr/>
          </p:nvGrpSpPr>
          <p:grpSpPr>
            <a:xfrm>
              <a:off x="1389971" y="4417920"/>
              <a:ext cx="5013114" cy="472320"/>
              <a:chOff x="358079" y="2957324"/>
              <a:chExt cx="5013114" cy="472320"/>
            </a:xfrm>
          </p:grpSpPr>
          <p:sp>
            <p:nvSpPr>
              <p:cNvPr id="14" name="10 Rectángulo redondeado">
                <a:extLst>
                  <a:ext uri="{FF2B5EF4-FFF2-40B4-BE49-F238E27FC236}">
                    <a16:creationId xmlns:a16="http://schemas.microsoft.com/office/drawing/2014/main" id="{F0EEB3FD-1C53-4AF6-9801-876C4D78B173}"/>
                  </a:ext>
                </a:extLst>
              </p:cNvPr>
              <p:cNvSpPr/>
              <p:nvPr/>
            </p:nvSpPr>
            <p:spPr>
              <a:xfrm>
                <a:off x="358079" y="2957324"/>
                <a:ext cx="5013114" cy="472320"/>
              </a:xfrm>
              <a:prstGeom prst="roundRect">
                <a:avLst/>
              </a:prstGeom>
            </p:spPr>
            <p:style>
              <a:lnRef idx="0">
                <a:schemeClr val="lt1">
                  <a:hueOff val="0"/>
                  <a:satOff val="0"/>
                  <a:lumOff val="0"/>
                  <a:alphaOff val="0"/>
                </a:schemeClr>
              </a:lnRef>
              <a:fillRef idx="3">
                <a:schemeClr val="accent2">
                  <a:hueOff val="4681519"/>
                  <a:satOff val="-5839"/>
                  <a:lumOff val="1373"/>
                  <a:alphaOff val="0"/>
                </a:schemeClr>
              </a:fillRef>
              <a:effectRef idx="2">
                <a:schemeClr val="accent2">
                  <a:hueOff val="4681519"/>
                  <a:satOff val="-5839"/>
                  <a:lumOff val="1373"/>
                  <a:alphaOff val="0"/>
                </a:schemeClr>
              </a:effectRef>
              <a:fontRef idx="minor">
                <a:schemeClr val="lt1"/>
              </a:fontRef>
            </p:style>
          </p:sp>
          <p:sp>
            <p:nvSpPr>
              <p:cNvPr id="15" name="11 Rectángulo">
                <a:extLst>
                  <a:ext uri="{FF2B5EF4-FFF2-40B4-BE49-F238E27FC236}">
                    <a16:creationId xmlns:a16="http://schemas.microsoft.com/office/drawing/2014/main" id="{5C59BECE-64C8-4AF7-8BF7-B1D9B29CA973}"/>
                  </a:ext>
                </a:extLst>
              </p:cNvPr>
              <p:cNvSpPr/>
              <p:nvPr/>
            </p:nvSpPr>
            <p:spPr>
              <a:xfrm>
                <a:off x="381136" y="2980381"/>
                <a:ext cx="4967000" cy="4262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9484" tIns="0" rIns="189484" bIns="0" numCol="1" spcCol="1270" anchor="ctr" anchorCtr="0">
                <a:noAutofit/>
              </a:bodyPr>
              <a:lstStyle/>
              <a:p>
                <a:pPr lvl="0" algn="l" defTabSz="711200">
                  <a:lnSpc>
                    <a:spcPct val="90000"/>
                  </a:lnSpc>
                  <a:spcBef>
                    <a:spcPct val="0"/>
                  </a:spcBef>
                  <a:spcAft>
                    <a:spcPct val="35000"/>
                  </a:spcAft>
                </a:pPr>
                <a:r>
                  <a:rPr lang="es-MX" sz="1600" kern="1200" dirty="0">
                    <a:latin typeface="Century Gothic" pitchFamily="34" charset="0"/>
                  </a:rPr>
                  <a:t>La explotación forestal</a:t>
                </a:r>
              </a:p>
            </p:txBody>
          </p:sp>
        </p:grpSp>
      </p:grpSp>
      <p:pic>
        <p:nvPicPr>
          <p:cNvPr id="21" name="Picture 2" descr="Image result for explotacion forestal">
            <a:extLst>
              <a:ext uri="{FF2B5EF4-FFF2-40B4-BE49-F238E27FC236}">
                <a16:creationId xmlns:a16="http://schemas.microsoft.com/office/drawing/2014/main" id="{83F7D91B-E8C8-410B-B074-FFB43F23D7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3029533"/>
            <a:ext cx="6470799" cy="301296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6" name="Rectángulo 25">
            <a:extLst>
              <a:ext uri="{FF2B5EF4-FFF2-40B4-BE49-F238E27FC236}">
                <a16:creationId xmlns:a16="http://schemas.microsoft.com/office/drawing/2014/main" id="{D7DF655B-8B89-42E2-BB81-1D57E01FAD0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27" name="Marcador de número de diapositiva 10">
            <a:extLst>
              <a:ext uri="{FF2B5EF4-FFF2-40B4-BE49-F238E27FC236}">
                <a16:creationId xmlns:a16="http://schemas.microsoft.com/office/drawing/2014/main" id="{2C884FE0-3EA1-457A-9269-20F3512AE6E9}"/>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12</a:t>
            </a:fld>
            <a:endParaRPr lang="es-ES" dirty="0"/>
          </a:p>
        </p:txBody>
      </p:sp>
    </p:spTree>
    <p:extLst>
      <p:ext uri="{BB962C8B-B14F-4D97-AF65-F5344CB8AC3E}">
        <p14:creationId xmlns:p14="http://schemas.microsoft.com/office/powerpoint/2010/main" val="2077381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1 Grupo">
            <a:extLst>
              <a:ext uri="{FF2B5EF4-FFF2-40B4-BE49-F238E27FC236}">
                <a16:creationId xmlns:a16="http://schemas.microsoft.com/office/drawing/2014/main" id="{FE6A3892-4708-4B05-993E-7DB3A4557517}"/>
              </a:ext>
            </a:extLst>
          </p:cNvPr>
          <p:cNvGrpSpPr/>
          <p:nvPr/>
        </p:nvGrpSpPr>
        <p:grpSpPr>
          <a:xfrm>
            <a:off x="3918545" y="1313654"/>
            <a:ext cx="5406706" cy="1480378"/>
            <a:chOff x="0" y="2914033"/>
            <a:chExt cx="7161592" cy="851136"/>
          </a:xfrm>
        </p:grpSpPr>
        <p:sp>
          <p:nvSpPr>
            <p:cNvPr id="12" name="11 Rectángulo">
              <a:extLst>
                <a:ext uri="{FF2B5EF4-FFF2-40B4-BE49-F238E27FC236}">
                  <a16:creationId xmlns:a16="http://schemas.microsoft.com/office/drawing/2014/main" id="{59F202C6-FAB4-419A-9052-0C548A4DA555}"/>
                </a:ext>
              </a:extLst>
            </p:cNvPr>
            <p:cNvSpPr/>
            <p:nvPr/>
          </p:nvSpPr>
          <p:spPr>
            <a:xfrm>
              <a:off x="571926" y="2985544"/>
              <a:ext cx="6048274" cy="779625"/>
            </a:xfrm>
            <a:prstGeom prst="rect">
              <a:avLst/>
            </a:prstGeom>
          </p:spPr>
          <p:style>
            <a:lnRef idx="1">
              <a:schemeClr val="accent2">
                <a:hueOff val="3511139"/>
                <a:satOff val="-4379"/>
                <a:lumOff val="103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12 Rectángulo">
              <a:extLst>
                <a:ext uri="{FF2B5EF4-FFF2-40B4-BE49-F238E27FC236}">
                  <a16:creationId xmlns:a16="http://schemas.microsoft.com/office/drawing/2014/main" id="{979E2CE0-1B1B-40ED-AA04-8F8F1A68F73C}"/>
                </a:ext>
              </a:extLst>
            </p:cNvPr>
            <p:cNvSpPr/>
            <p:nvPr/>
          </p:nvSpPr>
          <p:spPr>
            <a:xfrm>
              <a:off x="0" y="2914033"/>
              <a:ext cx="7161592" cy="77962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55819" tIns="229108" rIns="555819" bIns="78232" numCol="1" spcCol="1270" anchor="t" anchorCtr="0">
              <a:noAutofit/>
            </a:bodyPr>
            <a:lstStyle/>
            <a:p>
              <a:pPr marL="0" lvl="1" algn="just" defTabSz="488950">
                <a:lnSpc>
                  <a:spcPct val="90000"/>
                </a:lnSpc>
                <a:spcBef>
                  <a:spcPct val="0"/>
                </a:spcBef>
                <a:spcAft>
                  <a:spcPct val="15000"/>
                </a:spcAft>
              </a:pPr>
              <a:endParaRPr lang="es-MX" sz="1400" dirty="0">
                <a:latin typeface="Century Gothic" pitchFamily="34" charset="0"/>
              </a:endParaRPr>
            </a:p>
            <a:p>
              <a:pPr marL="0" lvl="1" algn="just" defTabSz="488950">
                <a:lnSpc>
                  <a:spcPct val="90000"/>
                </a:lnSpc>
                <a:spcBef>
                  <a:spcPct val="0"/>
                </a:spcBef>
                <a:spcAft>
                  <a:spcPct val="15000"/>
                </a:spcAft>
              </a:pPr>
              <a:r>
                <a:rPr lang="es-MX" sz="1400" kern="1200" dirty="0">
                  <a:latin typeface="Century Gothic" pitchFamily="34" charset="0"/>
                </a:rPr>
                <a:t>La pesca permite aprovechar peces y otras especies acuáticas como alimento o materia prima para la industria. Esta actividad emplea instrumentos llamados artes (cebo, redes…) y técnicas (formas de utilizar las artes).</a:t>
              </a:r>
            </a:p>
          </p:txBody>
        </p:sp>
      </p:grpSp>
      <p:grpSp>
        <p:nvGrpSpPr>
          <p:cNvPr id="14" name="3 Grupo">
            <a:extLst>
              <a:ext uri="{FF2B5EF4-FFF2-40B4-BE49-F238E27FC236}">
                <a16:creationId xmlns:a16="http://schemas.microsoft.com/office/drawing/2014/main" id="{01F7549E-CDB4-41EB-8B02-B5A8644DD599}"/>
              </a:ext>
            </a:extLst>
          </p:cNvPr>
          <p:cNvGrpSpPr/>
          <p:nvPr/>
        </p:nvGrpSpPr>
        <p:grpSpPr>
          <a:xfrm>
            <a:off x="-303037" y="4111912"/>
            <a:ext cx="5346092" cy="1264429"/>
            <a:chOff x="0" y="3915419"/>
            <a:chExt cx="7161592" cy="623700"/>
          </a:xfrm>
        </p:grpSpPr>
        <p:sp>
          <p:nvSpPr>
            <p:cNvPr id="15" name="7 Rectángulo">
              <a:extLst>
                <a:ext uri="{FF2B5EF4-FFF2-40B4-BE49-F238E27FC236}">
                  <a16:creationId xmlns:a16="http://schemas.microsoft.com/office/drawing/2014/main" id="{3C329F2A-C94C-4430-A557-F63D1B0D7E4E}"/>
                </a:ext>
              </a:extLst>
            </p:cNvPr>
            <p:cNvSpPr/>
            <p:nvPr/>
          </p:nvSpPr>
          <p:spPr>
            <a:xfrm>
              <a:off x="600845" y="3915419"/>
              <a:ext cx="6228247" cy="528717"/>
            </a:xfrm>
            <a:prstGeom prst="rect">
              <a:avLst/>
            </a:prstGeom>
          </p:spPr>
          <p:style>
            <a:lnRef idx="1">
              <a:schemeClr val="accent2">
                <a:hueOff val="4681519"/>
                <a:satOff val="-5839"/>
                <a:lumOff val="137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8 Rectángulo">
              <a:extLst>
                <a:ext uri="{FF2B5EF4-FFF2-40B4-BE49-F238E27FC236}">
                  <a16:creationId xmlns:a16="http://schemas.microsoft.com/office/drawing/2014/main" id="{DE97214C-08A4-4EA7-B47F-7584D0F59D8E}"/>
                </a:ext>
              </a:extLst>
            </p:cNvPr>
            <p:cNvSpPr/>
            <p:nvPr/>
          </p:nvSpPr>
          <p:spPr>
            <a:xfrm>
              <a:off x="0" y="3915419"/>
              <a:ext cx="7161592" cy="6237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55819" tIns="229108" rIns="555819" bIns="78232" numCol="1" spcCol="1270" anchor="t" anchorCtr="0">
              <a:noAutofit/>
            </a:bodyPr>
            <a:lstStyle/>
            <a:p>
              <a:pPr marL="57150" lvl="1" indent="-57150" algn="just" defTabSz="488950">
                <a:lnSpc>
                  <a:spcPct val="90000"/>
                </a:lnSpc>
                <a:spcBef>
                  <a:spcPct val="0"/>
                </a:spcBef>
                <a:spcAft>
                  <a:spcPct val="15000"/>
                </a:spcAft>
                <a:buChar char="••"/>
              </a:pPr>
              <a:r>
                <a:rPr lang="es-MX" sz="1400" kern="1200" dirty="0">
                  <a:latin typeface="Century Gothic" pitchFamily="34" charset="0"/>
                </a:rPr>
                <a:t>La minería es el conjunto de técnicas que el hombre utiliza para extraer los minerales, combustibles y otros materiales de la corteza terrestre.</a:t>
              </a:r>
            </a:p>
          </p:txBody>
        </p:sp>
      </p:grpSp>
      <p:pic>
        <p:nvPicPr>
          <p:cNvPr id="26" name="Picture 4" descr="Image result for pesca">
            <a:extLst>
              <a:ext uri="{FF2B5EF4-FFF2-40B4-BE49-F238E27FC236}">
                <a16:creationId xmlns:a16="http://schemas.microsoft.com/office/drawing/2014/main" id="{11B6D390-3D56-4A8B-ADA3-F73343E7C1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119618">
            <a:off x="577615" y="1466814"/>
            <a:ext cx="3466479" cy="10963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20" name="4 Grupo">
            <a:extLst>
              <a:ext uri="{FF2B5EF4-FFF2-40B4-BE49-F238E27FC236}">
                <a16:creationId xmlns:a16="http://schemas.microsoft.com/office/drawing/2014/main" id="{A6BC4FCD-124C-421E-B2C1-60EB4D4DCE9F}"/>
              </a:ext>
            </a:extLst>
          </p:cNvPr>
          <p:cNvGrpSpPr/>
          <p:nvPr/>
        </p:nvGrpSpPr>
        <p:grpSpPr>
          <a:xfrm>
            <a:off x="843375" y="3919353"/>
            <a:ext cx="3053268" cy="638634"/>
            <a:chOff x="358079" y="3753059"/>
            <a:chExt cx="5013114" cy="583545"/>
          </a:xfrm>
        </p:grpSpPr>
        <p:sp>
          <p:nvSpPr>
            <p:cNvPr id="21" name="5 Rectángulo redondeado">
              <a:extLst>
                <a:ext uri="{FF2B5EF4-FFF2-40B4-BE49-F238E27FC236}">
                  <a16:creationId xmlns:a16="http://schemas.microsoft.com/office/drawing/2014/main" id="{E1DC82B7-27A1-46D6-AB58-B4E9BC588E23}"/>
                </a:ext>
              </a:extLst>
            </p:cNvPr>
            <p:cNvSpPr/>
            <p:nvPr/>
          </p:nvSpPr>
          <p:spPr>
            <a:xfrm>
              <a:off x="358079" y="3753059"/>
              <a:ext cx="5013114" cy="324720"/>
            </a:xfrm>
            <a:prstGeom prst="roundRect">
              <a:avLst/>
            </a:prstGeom>
          </p:spPr>
          <p:style>
            <a:lnRef idx="0">
              <a:schemeClr val="lt1">
                <a:hueOff val="0"/>
                <a:satOff val="0"/>
                <a:lumOff val="0"/>
                <a:alphaOff val="0"/>
              </a:schemeClr>
            </a:lnRef>
            <a:fillRef idx="3">
              <a:schemeClr val="accent2">
                <a:hueOff val="4681519"/>
                <a:satOff val="-5839"/>
                <a:lumOff val="1373"/>
                <a:alphaOff val="0"/>
              </a:schemeClr>
            </a:fillRef>
            <a:effectRef idx="2">
              <a:schemeClr val="accent2">
                <a:hueOff val="4681519"/>
                <a:satOff val="-5839"/>
                <a:lumOff val="1373"/>
                <a:alphaOff val="0"/>
              </a:schemeClr>
            </a:effectRef>
            <a:fontRef idx="minor">
              <a:schemeClr val="lt1"/>
            </a:fontRef>
          </p:style>
          <p:txBody>
            <a:bodyPr/>
            <a:lstStyle/>
            <a:p>
              <a:r>
                <a:rPr lang="es-MX" dirty="0"/>
                <a:t>Minería</a:t>
              </a:r>
            </a:p>
          </p:txBody>
        </p:sp>
        <p:sp>
          <p:nvSpPr>
            <p:cNvPr id="22" name="6 Rectángulo">
              <a:extLst>
                <a:ext uri="{FF2B5EF4-FFF2-40B4-BE49-F238E27FC236}">
                  <a16:creationId xmlns:a16="http://schemas.microsoft.com/office/drawing/2014/main" id="{B004A310-4B34-48BF-8CEB-1270CAFAA55F}"/>
                </a:ext>
              </a:extLst>
            </p:cNvPr>
            <p:cNvSpPr/>
            <p:nvPr/>
          </p:nvSpPr>
          <p:spPr>
            <a:xfrm>
              <a:off x="384831" y="4043588"/>
              <a:ext cx="4981410" cy="2930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9484" tIns="0" rIns="189484" bIns="0" numCol="1" spcCol="1270" anchor="ctr" anchorCtr="0">
              <a:noAutofit/>
            </a:bodyPr>
            <a:lstStyle/>
            <a:p>
              <a:pPr lvl="0" defTabSz="488950">
                <a:lnSpc>
                  <a:spcPct val="90000"/>
                </a:lnSpc>
                <a:spcBef>
                  <a:spcPct val="0"/>
                </a:spcBef>
                <a:spcAft>
                  <a:spcPct val="35000"/>
                </a:spcAft>
              </a:pPr>
              <a:r>
                <a:rPr lang="es-MX" sz="1600" kern="1200" dirty="0">
                  <a:latin typeface="Century Gothic" pitchFamily="34" charset="0"/>
                </a:rPr>
                <a:t>Minería </a:t>
              </a:r>
            </a:p>
          </p:txBody>
        </p:sp>
      </p:grpSp>
      <p:pic>
        <p:nvPicPr>
          <p:cNvPr id="27" name="Picture 6" descr="Image result for mineria">
            <a:extLst>
              <a:ext uri="{FF2B5EF4-FFF2-40B4-BE49-F238E27FC236}">
                <a16:creationId xmlns:a16="http://schemas.microsoft.com/office/drawing/2014/main" id="{9BCF9AD5-8A23-4C83-B2B1-208A6C753C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314103">
            <a:off x="5229743" y="4007000"/>
            <a:ext cx="3517093" cy="12816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29" name="9 Grupo">
            <a:extLst>
              <a:ext uri="{FF2B5EF4-FFF2-40B4-BE49-F238E27FC236}">
                <a16:creationId xmlns:a16="http://schemas.microsoft.com/office/drawing/2014/main" id="{1C144EA2-0276-4BE2-BE07-36F583CD14F1}"/>
              </a:ext>
            </a:extLst>
          </p:cNvPr>
          <p:cNvGrpSpPr/>
          <p:nvPr/>
        </p:nvGrpSpPr>
        <p:grpSpPr>
          <a:xfrm>
            <a:off x="4794846" y="1144650"/>
            <a:ext cx="3000645" cy="416296"/>
            <a:chOff x="358079" y="44204"/>
            <a:chExt cx="5013114" cy="472320"/>
          </a:xfrm>
          <a:solidFill>
            <a:srgbClr val="A7E93B"/>
          </a:solidFill>
        </p:grpSpPr>
        <p:sp>
          <p:nvSpPr>
            <p:cNvPr id="30" name="22 Rectángulo redondeado">
              <a:extLst>
                <a:ext uri="{FF2B5EF4-FFF2-40B4-BE49-F238E27FC236}">
                  <a16:creationId xmlns:a16="http://schemas.microsoft.com/office/drawing/2014/main" id="{006D6459-BD4A-4546-B47E-A8918091C153}"/>
                </a:ext>
              </a:extLst>
            </p:cNvPr>
            <p:cNvSpPr/>
            <p:nvPr/>
          </p:nvSpPr>
          <p:spPr>
            <a:xfrm>
              <a:off x="358079" y="44204"/>
              <a:ext cx="5013114" cy="472320"/>
            </a:xfrm>
            <a:prstGeom prst="roundRect">
              <a:avLst/>
            </a:prstGeom>
            <a:grp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a:lstStyle/>
            <a:p>
              <a:endParaRPr lang="es-MX" dirty="0"/>
            </a:p>
          </p:txBody>
        </p:sp>
        <p:sp>
          <p:nvSpPr>
            <p:cNvPr id="31" name="23 Rectángulo">
              <a:extLst>
                <a:ext uri="{FF2B5EF4-FFF2-40B4-BE49-F238E27FC236}">
                  <a16:creationId xmlns:a16="http://schemas.microsoft.com/office/drawing/2014/main" id="{BEBC5C6A-8DAC-4B0E-8300-AD505B0DDA0F}"/>
                </a:ext>
              </a:extLst>
            </p:cNvPr>
            <p:cNvSpPr/>
            <p:nvPr/>
          </p:nvSpPr>
          <p:spPr>
            <a:xfrm>
              <a:off x="381136" y="67261"/>
              <a:ext cx="4967000" cy="33132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89484" tIns="0" rIns="189484" bIns="0" numCol="1" spcCol="1270" anchor="ctr" anchorCtr="0">
              <a:noAutofit/>
            </a:bodyPr>
            <a:lstStyle/>
            <a:p>
              <a:pPr lvl="0" defTabSz="711200">
                <a:lnSpc>
                  <a:spcPct val="90000"/>
                </a:lnSpc>
                <a:spcBef>
                  <a:spcPct val="0"/>
                </a:spcBef>
                <a:spcAft>
                  <a:spcPct val="35000"/>
                </a:spcAft>
              </a:pPr>
              <a:r>
                <a:rPr lang="es-MX" sz="1600" kern="1200" dirty="0">
                  <a:latin typeface="Century Gothic" pitchFamily="34" charset="0"/>
                </a:rPr>
                <a:t>La Pesca </a:t>
              </a:r>
            </a:p>
          </p:txBody>
        </p:sp>
      </p:grpSp>
      <p:sp>
        <p:nvSpPr>
          <p:cNvPr id="35" name="Marcador de número de diapositiva 10">
            <a:extLst>
              <a:ext uri="{FF2B5EF4-FFF2-40B4-BE49-F238E27FC236}">
                <a16:creationId xmlns:a16="http://schemas.microsoft.com/office/drawing/2014/main" id="{F9EDF7A9-B5E6-42FD-91B8-E1BC03998718}"/>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13</a:t>
            </a:fld>
            <a:endParaRPr lang="es-ES" dirty="0"/>
          </a:p>
        </p:txBody>
      </p:sp>
      <p:sp>
        <p:nvSpPr>
          <p:cNvPr id="36" name="Rectángulo 35">
            <a:extLst>
              <a:ext uri="{FF2B5EF4-FFF2-40B4-BE49-F238E27FC236}">
                <a16:creationId xmlns:a16="http://schemas.microsoft.com/office/drawing/2014/main" id="{AB15EAB0-F4A2-465E-9FD3-C846894B27C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919410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68710" y="1136396"/>
            <a:ext cx="8334554" cy="1815882"/>
          </a:xfrm>
          <a:prstGeom prst="rect">
            <a:avLst/>
          </a:prstGeom>
          <a:noFill/>
        </p:spPr>
        <p:txBody>
          <a:bodyPr wrap="square" rtlCol="0">
            <a:spAutoFit/>
          </a:bodyPr>
          <a:lstStyle/>
          <a:p>
            <a:pPr algn="just"/>
            <a:r>
              <a:rPr lang="es-ES" sz="1600" dirty="0">
                <a:latin typeface="Century Gothic" pitchFamily="34" charset="0"/>
              </a:rPr>
              <a:t>El  </a:t>
            </a:r>
            <a:r>
              <a:rPr lang="es-ES" sz="1600" b="1" dirty="0">
                <a:latin typeface="Century Gothic" pitchFamily="34" charset="0"/>
              </a:rPr>
              <a:t>sector  secundario</a:t>
            </a:r>
            <a:r>
              <a:rPr lang="es-ES" sz="1600" dirty="0">
                <a:latin typeface="Century Gothic" pitchFamily="34" charset="0"/>
              </a:rPr>
              <a:t>  incluye  aquellas  actividades  que  transforman  las materias primas en productos elaborados, ya sea para su </a:t>
            </a:r>
            <a:r>
              <a:rPr lang="es-ES" sz="1600" i="1" dirty="0">
                <a:effectLst>
                  <a:outerShdw blurRad="38100" dist="38100" dir="2700000" algn="tl">
                    <a:srgbClr val="000000">
                      <a:alpha val="43137"/>
                    </a:srgbClr>
                  </a:outerShdw>
                </a:effectLst>
                <a:latin typeface="Century Gothic" pitchFamily="34" charset="0"/>
              </a:rPr>
              <a:t>utilización en la fabricación</a:t>
            </a:r>
            <a:r>
              <a:rPr lang="es-ES" sz="1600" dirty="0">
                <a:latin typeface="Century Gothic" pitchFamily="34" charset="0"/>
              </a:rPr>
              <a:t>  de  otros  productos,  o  para  ser  usados  por  los  </a:t>
            </a:r>
            <a:r>
              <a:rPr lang="es-ES" sz="1600" i="1" dirty="0">
                <a:effectLst>
                  <a:outerShdw blurRad="38100" dist="38100" dir="2700000" algn="tl">
                    <a:srgbClr val="000000">
                      <a:alpha val="43137"/>
                    </a:srgbClr>
                  </a:outerShdw>
                </a:effectLst>
                <a:latin typeface="Century Gothic" pitchFamily="34" charset="0"/>
              </a:rPr>
              <a:t>consumidores finales</a:t>
            </a:r>
            <a:r>
              <a:rPr lang="es-ES" sz="1600" dirty="0">
                <a:latin typeface="Century Gothic" pitchFamily="34" charset="0"/>
              </a:rPr>
              <a:t>.</a:t>
            </a:r>
          </a:p>
          <a:p>
            <a:pPr algn="just"/>
            <a:endParaRPr lang="es-ES" sz="1600" dirty="0">
              <a:latin typeface="Century Gothic" pitchFamily="34" charset="0"/>
            </a:endParaRPr>
          </a:p>
          <a:p>
            <a:pPr algn="just"/>
            <a:r>
              <a:rPr lang="es-ES" sz="1600" dirty="0">
                <a:latin typeface="Century Gothic" pitchFamily="34" charset="0"/>
              </a:rPr>
              <a:t> En este sector se encuentran todas las industrias y las actividades relacionadas con la construcción.</a:t>
            </a:r>
            <a:endParaRPr lang="es-MX" sz="1600" dirty="0">
              <a:latin typeface="Century Gothic" pitchFamily="34" charset="0"/>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2400" b="1" dirty="0">
                <a:solidFill>
                  <a:schemeClr val="bg1"/>
                </a:solidFill>
              </a:rPr>
              <a:t>2.2   Sector Secundario </a:t>
            </a:r>
            <a:endParaRPr lang="es-MX" sz="2400" dirty="0">
              <a:solidFill>
                <a:schemeClr val="bg1"/>
              </a:solidFill>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Imagen 10">
            <a:extLst>
              <a:ext uri="{FF2B5EF4-FFF2-40B4-BE49-F238E27FC236}">
                <a16:creationId xmlns:a16="http://schemas.microsoft.com/office/drawing/2014/main" id="{49954590-5B0F-4117-84E4-BE8DC4AE06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1310" y="3110773"/>
            <a:ext cx="4559796" cy="26735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14</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1219147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ángulo 11">
            <a:extLst>
              <a:ext uri="{FF2B5EF4-FFF2-40B4-BE49-F238E27FC236}">
                <a16:creationId xmlns:a16="http://schemas.microsoft.com/office/drawing/2014/main" id="{2344429D-DF48-474A-98ED-7119A0B53632}"/>
              </a:ext>
            </a:extLst>
          </p:cNvPr>
          <p:cNvSpPr/>
          <p:nvPr/>
        </p:nvSpPr>
        <p:spPr>
          <a:xfrm>
            <a:off x="774347" y="1341967"/>
            <a:ext cx="7598090" cy="830997"/>
          </a:xfrm>
          <a:prstGeom prst="rect">
            <a:avLst/>
          </a:prstGeom>
        </p:spPr>
        <p:txBody>
          <a:bodyPr wrap="square">
            <a:spAutoFit/>
          </a:bodyPr>
          <a:lstStyle/>
          <a:p>
            <a:pPr algn="just"/>
            <a:r>
              <a:rPr lang="es-ES" sz="1600" dirty="0">
                <a:latin typeface="Century" panose="02040604050505020304" pitchFamily="18" charset="0"/>
              </a:rPr>
              <a:t>La </a:t>
            </a:r>
            <a:r>
              <a:rPr lang="es-ES" sz="1600" b="1" i="1" dirty="0">
                <a:latin typeface="Century" panose="02040604050505020304" pitchFamily="18" charset="0"/>
              </a:rPr>
              <a:t>industria</a:t>
            </a:r>
            <a:r>
              <a:rPr lang="es-ES" sz="1600" dirty="0">
                <a:latin typeface="Century" panose="02040604050505020304" pitchFamily="18" charset="0"/>
              </a:rPr>
              <a:t> es la actividad de transformación principal. Incluye todas las actividades que a partir de una materia prima elaboran un producto destinado al mercado . </a:t>
            </a:r>
          </a:p>
        </p:txBody>
      </p:sp>
      <p:sp>
        <p:nvSpPr>
          <p:cNvPr id="13" name="Rectángulo 12">
            <a:extLst>
              <a:ext uri="{FF2B5EF4-FFF2-40B4-BE49-F238E27FC236}">
                <a16:creationId xmlns:a16="http://schemas.microsoft.com/office/drawing/2014/main" id="{D475EF35-4CD6-4D66-AD6C-79F0B35657E0}"/>
              </a:ext>
            </a:extLst>
          </p:cNvPr>
          <p:cNvSpPr/>
          <p:nvPr/>
        </p:nvSpPr>
        <p:spPr>
          <a:xfrm>
            <a:off x="4135502" y="3414046"/>
            <a:ext cx="4791736" cy="1815882"/>
          </a:xfrm>
          <a:prstGeom prst="rect">
            <a:avLst/>
          </a:prstGeom>
        </p:spPr>
        <p:txBody>
          <a:bodyPr wrap="square">
            <a:spAutoFit/>
          </a:bodyPr>
          <a:lstStyle/>
          <a:p>
            <a:pPr marL="285750" indent="-285750" algn="just">
              <a:buFont typeface="Arial" panose="020B0604020202020204" pitchFamily="34" charset="0"/>
              <a:buChar char="•"/>
            </a:pPr>
            <a:r>
              <a:rPr lang="es-ES" sz="1600" dirty="0">
                <a:latin typeface="Century" panose="02040604050505020304" pitchFamily="18" charset="0"/>
              </a:rPr>
              <a:t>El producto que va destinado directamente al consumidor para su uso y consumo</a:t>
            </a:r>
          </a:p>
          <a:p>
            <a:pPr marL="285750" indent="-285750" algn="just">
              <a:buFont typeface="Arial" panose="020B0604020202020204" pitchFamily="34" charset="0"/>
              <a:buChar char="•"/>
            </a:pPr>
            <a:r>
              <a:rPr lang="es-ES" sz="1600" dirty="0">
                <a:latin typeface="Century" panose="02040604050505020304" pitchFamily="18" charset="0"/>
              </a:rPr>
              <a:t> El producto que lo adquiere otra industria para completar su transformación</a:t>
            </a:r>
          </a:p>
          <a:p>
            <a:pPr marL="285750" indent="-285750" algn="just">
              <a:buFont typeface="Arial" panose="020B0604020202020204" pitchFamily="34" charset="0"/>
              <a:buChar char="•"/>
            </a:pPr>
            <a:r>
              <a:rPr lang="es-ES" sz="1600" dirty="0">
                <a:latin typeface="Century" panose="02040604050505020304" pitchFamily="18" charset="0"/>
              </a:rPr>
              <a:t> El producto destinado a otra actividad económica (del sector primario, secundario o terciario) como medio de producción</a:t>
            </a:r>
            <a:endParaRPr lang="en-US" sz="1600" dirty="0">
              <a:latin typeface="Century" panose="02040604050505020304" pitchFamily="18" charset="0"/>
            </a:endParaRPr>
          </a:p>
        </p:txBody>
      </p:sp>
      <p:pic>
        <p:nvPicPr>
          <p:cNvPr id="14" name="Picture 2" descr="Resultado de imagen para sector secundario">
            <a:extLst>
              <a:ext uri="{FF2B5EF4-FFF2-40B4-BE49-F238E27FC236}">
                <a16:creationId xmlns:a16="http://schemas.microsoft.com/office/drawing/2014/main" id="{0C9734CF-5B2B-4ABD-914D-286B07D8859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3037755"/>
            <a:ext cx="3378616" cy="22510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5" name="Rectángulo 14">
            <a:extLst>
              <a:ext uri="{FF2B5EF4-FFF2-40B4-BE49-F238E27FC236}">
                <a16:creationId xmlns:a16="http://schemas.microsoft.com/office/drawing/2014/main" id="{7BA90A69-58E4-49C4-9F4C-48C7283CC1C3}"/>
              </a:ext>
            </a:extLst>
          </p:cNvPr>
          <p:cNvSpPr/>
          <p:nvPr/>
        </p:nvSpPr>
        <p:spPr>
          <a:xfrm>
            <a:off x="4732582" y="2391549"/>
            <a:ext cx="2986715" cy="369332"/>
          </a:xfrm>
          <a:prstGeom prst="rect">
            <a:avLst/>
          </a:prstGeom>
        </p:spPr>
        <p:txBody>
          <a:bodyPr wrap="square">
            <a:spAutoFit/>
          </a:bodyPr>
          <a:lstStyle/>
          <a:p>
            <a:pPr algn="just"/>
            <a:r>
              <a:rPr lang="es-ES" b="1" i="1" dirty="0">
                <a:solidFill>
                  <a:srgbClr val="A39867"/>
                </a:solidFill>
                <a:effectLst>
                  <a:outerShdw blurRad="38100" dist="38100" dir="2700000" algn="tl">
                    <a:srgbClr val="000000">
                      <a:alpha val="43137"/>
                    </a:srgbClr>
                  </a:outerShdw>
                </a:effectLst>
                <a:latin typeface="Century Gothic" pitchFamily="34" charset="0"/>
              </a:rPr>
              <a:t>Podemos distinguir en: </a:t>
            </a:r>
          </a:p>
        </p:txBody>
      </p:sp>
      <p:sp>
        <p:nvSpPr>
          <p:cNvPr id="19" name="Marcador de número de diapositiva 10">
            <a:extLst>
              <a:ext uri="{FF2B5EF4-FFF2-40B4-BE49-F238E27FC236}">
                <a16:creationId xmlns:a16="http://schemas.microsoft.com/office/drawing/2014/main" id="{0FE621EC-D67E-46D1-B9CA-CF14E51E317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15</a:t>
            </a:fld>
            <a:endParaRPr lang="es-ES" dirty="0"/>
          </a:p>
        </p:txBody>
      </p:sp>
      <p:sp>
        <p:nvSpPr>
          <p:cNvPr id="21" name="Rectángulo 20">
            <a:extLst>
              <a:ext uri="{FF2B5EF4-FFF2-40B4-BE49-F238E27FC236}">
                <a16:creationId xmlns:a16="http://schemas.microsoft.com/office/drawing/2014/main" id="{8A311832-8B09-427F-9B49-D1EDB02F9A8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3446487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5" name="Diagrama 14">
            <a:extLst>
              <a:ext uri="{FF2B5EF4-FFF2-40B4-BE49-F238E27FC236}">
                <a16:creationId xmlns:a16="http://schemas.microsoft.com/office/drawing/2014/main" id="{EA52FD77-B619-41EE-B594-787E66458080}"/>
              </a:ext>
            </a:extLst>
          </p:cNvPr>
          <p:cNvGraphicFramePr/>
          <p:nvPr>
            <p:extLst>
              <p:ext uri="{D42A27DB-BD31-4B8C-83A1-F6EECF244321}">
                <p14:modId xmlns:p14="http://schemas.microsoft.com/office/powerpoint/2010/main" val="1501069783"/>
              </p:ext>
            </p:extLst>
          </p:nvPr>
        </p:nvGraphicFramePr>
        <p:xfrm>
          <a:off x="611560" y="1224777"/>
          <a:ext cx="8232576" cy="50127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Marcador de número de diapositiva 10">
            <a:extLst>
              <a:ext uri="{FF2B5EF4-FFF2-40B4-BE49-F238E27FC236}">
                <a16:creationId xmlns:a16="http://schemas.microsoft.com/office/drawing/2014/main" id="{7227E2B8-CAA9-4745-910B-4891C5439FEF}"/>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16</a:t>
            </a:fld>
            <a:endParaRPr lang="es-ES" dirty="0"/>
          </a:p>
        </p:txBody>
      </p:sp>
      <p:sp>
        <p:nvSpPr>
          <p:cNvPr id="20" name="Rectángulo 19">
            <a:extLst>
              <a:ext uri="{FF2B5EF4-FFF2-40B4-BE49-F238E27FC236}">
                <a16:creationId xmlns:a16="http://schemas.microsoft.com/office/drawing/2014/main" id="{916F8628-B92F-4CBA-A1CB-44ED8A21906F}"/>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712806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a:extLst>
              <a:ext uri="{FF2B5EF4-FFF2-40B4-BE49-F238E27FC236}">
                <a16:creationId xmlns:a16="http://schemas.microsoft.com/office/drawing/2014/main" id="{D02F61F5-5DAE-4E5B-B477-F632C8B3DDB4}"/>
              </a:ext>
            </a:extLst>
          </p:cNvPr>
          <p:cNvSpPr txBox="1"/>
          <p:nvPr/>
        </p:nvSpPr>
        <p:spPr>
          <a:xfrm>
            <a:off x="138545" y="136524"/>
            <a:ext cx="5791200" cy="523220"/>
          </a:xfrm>
          <a:prstGeom prst="rect">
            <a:avLst/>
          </a:prstGeom>
          <a:noFill/>
        </p:spPr>
        <p:txBody>
          <a:bodyPr wrap="square" rtlCol="0">
            <a:spAutoFit/>
          </a:bodyPr>
          <a:lstStyle/>
          <a:p>
            <a:r>
              <a:rPr lang="es-MX" sz="2800" dirty="0">
                <a:solidFill>
                  <a:schemeClr val="bg1"/>
                </a:solidFill>
              </a:rPr>
              <a:t>2.3  Sector Terciario </a:t>
            </a:r>
          </a:p>
        </p:txBody>
      </p:sp>
      <p:sp>
        <p:nvSpPr>
          <p:cNvPr id="13" name="Rectángulo 12">
            <a:extLst>
              <a:ext uri="{FF2B5EF4-FFF2-40B4-BE49-F238E27FC236}">
                <a16:creationId xmlns:a16="http://schemas.microsoft.com/office/drawing/2014/main" id="{7D7DA409-986A-437C-8ED0-464A2A5CD3A1}"/>
              </a:ext>
            </a:extLst>
          </p:cNvPr>
          <p:cNvSpPr/>
          <p:nvPr/>
        </p:nvSpPr>
        <p:spPr>
          <a:xfrm>
            <a:off x="720232" y="2393867"/>
            <a:ext cx="3335901" cy="2431435"/>
          </a:xfrm>
          <a:prstGeom prst="rect">
            <a:avLst/>
          </a:prstGeom>
          <a:gradFill flip="none" rotWithShape="1">
            <a:gsLst>
              <a:gs pos="0">
                <a:srgbClr val="988034">
                  <a:tint val="66000"/>
                  <a:satMod val="160000"/>
                </a:srgbClr>
              </a:gs>
              <a:gs pos="50000">
                <a:srgbClr val="988034">
                  <a:tint val="44500"/>
                  <a:satMod val="160000"/>
                </a:srgbClr>
              </a:gs>
              <a:gs pos="100000">
                <a:srgbClr val="988034">
                  <a:tint val="23500"/>
                  <a:satMod val="160000"/>
                </a:srgbClr>
              </a:gs>
            </a:gsLst>
            <a:lin ang="0" scaled="1"/>
            <a:tileRect/>
          </a:gradFill>
          <a:ln>
            <a:solidFill>
              <a:schemeClr val="tx1"/>
            </a:solidFill>
          </a:ln>
          <a:effectLst>
            <a:outerShdw blurRad="152400" dist="317500" dir="5400000" sx="90000" sy="-19000" rotWithShape="0">
              <a:prstClr val="black">
                <a:alpha val="15000"/>
              </a:prstClr>
            </a:outerShdw>
          </a:effectLst>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es-ES" sz="1400" dirty="0">
                <a:latin typeface="Century" panose="02040604050505020304" pitchFamily="18" charset="0"/>
              </a:rPr>
              <a:t>El sector servicios, también conocido como </a:t>
            </a:r>
            <a:r>
              <a:rPr lang="es-ES" sz="1400" b="1" dirty="0">
                <a:latin typeface="Century" panose="02040604050505020304" pitchFamily="18" charset="0"/>
              </a:rPr>
              <a:t>sector terciario</a:t>
            </a:r>
            <a:r>
              <a:rPr lang="es-ES" sz="1400" dirty="0">
                <a:latin typeface="Century" panose="02040604050505020304" pitchFamily="18" charset="0"/>
              </a:rPr>
              <a:t>, es uno de los tres grandes sectores en los que se dividen las actividades económicas. </a:t>
            </a:r>
          </a:p>
          <a:p>
            <a:pPr algn="just"/>
            <a:r>
              <a:rPr lang="es-ES" sz="1400" dirty="0">
                <a:latin typeface="Century" panose="02040604050505020304" pitchFamily="18" charset="0"/>
              </a:rPr>
              <a:t>	</a:t>
            </a:r>
          </a:p>
          <a:p>
            <a:pPr algn="just"/>
            <a:r>
              <a:rPr lang="es-ES" sz="1400" dirty="0">
                <a:latin typeface="Century" panose="02040604050505020304" pitchFamily="18" charset="0"/>
              </a:rPr>
              <a:t>En general, podemos definirlo como el sector que no produce bienes materiales, sino que provee a la población de servicios necesarios para satisfacer sus necesidades.</a:t>
            </a:r>
          </a:p>
          <a:p>
            <a:pPr algn="just"/>
            <a:endParaRPr lang="es-ES" sz="1200" dirty="0">
              <a:latin typeface="Century" panose="02040604050505020304" pitchFamily="18" charset="0"/>
            </a:endParaRPr>
          </a:p>
        </p:txBody>
      </p:sp>
      <p:sp>
        <p:nvSpPr>
          <p:cNvPr id="14" name="Rectángulo 13">
            <a:extLst>
              <a:ext uri="{FF2B5EF4-FFF2-40B4-BE49-F238E27FC236}">
                <a16:creationId xmlns:a16="http://schemas.microsoft.com/office/drawing/2014/main" id="{8B007355-0602-48E8-B7B8-BAF76E642380}"/>
              </a:ext>
            </a:extLst>
          </p:cNvPr>
          <p:cNvSpPr/>
          <p:nvPr/>
        </p:nvSpPr>
        <p:spPr>
          <a:xfrm>
            <a:off x="1673809" y="1624426"/>
            <a:ext cx="1689886" cy="369332"/>
          </a:xfrm>
          <a:prstGeom prst="rect">
            <a:avLst/>
          </a:prstGeom>
        </p:spPr>
        <p:txBody>
          <a:bodyPr wrap="none">
            <a:spAutoFit/>
          </a:bodyPr>
          <a:lstStyle/>
          <a:p>
            <a:r>
              <a:rPr lang="es-ES" dirty="0">
                <a:latin typeface="Century" panose="02040604050505020304" pitchFamily="18" charset="0"/>
              </a:rPr>
              <a:t>DEFINICIÓN</a:t>
            </a:r>
            <a:endParaRPr lang="en-US" dirty="0">
              <a:latin typeface="Century" panose="02040604050505020304" pitchFamily="18" charset="0"/>
            </a:endParaRPr>
          </a:p>
        </p:txBody>
      </p:sp>
      <p:pic>
        <p:nvPicPr>
          <p:cNvPr id="15" name="Picture 2" descr="Resultado de imagen para servicios">
            <a:extLst>
              <a:ext uri="{FF2B5EF4-FFF2-40B4-BE49-F238E27FC236}">
                <a16:creationId xmlns:a16="http://schemas.microsoft.com/office/drawing/2014/main" id="{D39122B7-58CE-40C2-B0E9-E4EB5B358237}"/>
              </a:ext>
            </a:extLst>
          </p:cNvPr>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731726" y="1559055"/>
            <a:ext cx="3783624" cy="3897133"/>
          </a:xfrm>
          <a:prstGeom prst="rect">
            <a:avLst/>
          </a:prstGeom>
          <a:noFill/>
          <a:extLst>
            <a:ext uri="{909E8E84-426E-40DD-AFC4-6F175D3DCCD1}">
              <a14:hiddenFill xmlns:a14="http://schemas.microsoft.com/office/drawing/2010/main">
                <a:solidFill>
                  <a:srgbClr val="FFFFFF"/>
                </a:solidFill>
              </a14:hiddenFill>
            </a:ext>
          </a:extLst>
        </p:spPr>
      </p:pic>
      <p:sp>
        <p:nvSpPr>
          <p:cNvPr id="19" name="Marcador de número de diapositiva 10">
            <a:extLst>
              <a:ext uri="{FF2B5EF4-FFF2-40B4-BE49-F238E27FC236}">
                <a16:creationId xmlns:a16="http://schemas.microsoft.com/office/drawing/2014/main" id="{42CF2B06-538D-48FE-AF1D-DE63D82302A6}"/>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17</a:t>
            </a:fld>
            <a:endParaRPr lang="es-ES" dirty="0"/>
          </a:p>
        </p:txBody>
      </p:sp>
      <p:sp>
        <p:nvSpPr>
          <p:cNvPr id="20" name="Rectángulo 19">
            <a:extLst>
              <a:ext uri="{FF2B5EF4-FFF2-40B4-BE49-F238E27FC236}">
                <a16:creationId xmlns:a16="http://schemas.microsoft.com/office/drawing/2014/main" id="{54895412-3235-49C0-B91E-3F392454147B}"/>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16363889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2400" dirty="0">
              <a:solidFill>
                <a:schemeClr val="bg1"/>
              </a:solidFill>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descr="Resultado de imagen para servicios">
            <a:extLst>
              <a:ext uri="{FF2B5EF4-FFF2-40B4-BE49-F238E27FC236}">
                <a16:creationId xmlns:a16="http://schemas.microsoft.com/office/drawing/2014/main" id="{10BC4F24-3AF0-4A99-8EAD-D66238C66AA5}"/>
              </a:ext>
            </a:extLst>
          </p:cNvPr>
          <p:cNvPicPr>
            <a:picLocks noChangeAspect="1" noChangeArrowheads="1"/>
          </p:cNvPicPr>
          <p:nvPr/>
        </p:nvPicPr>
        <p:blipFill>
          <a:blip r:embed="rId4">
            <a:clrChange>
              <a:clrFrom>
                <a:srgbClr val="FFFFFF"/>
              </a:clrFrom>
              <a:clrTo>
                <a:srgbClr val="FFFFFF">
                  <a:alpha val="0"/>
                </a:srgbClr>
              </a:clrTo>
            </a:clrChange>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661746" y="1732139"/>
            <a:ext cx="5691064" cy="4003370"/>
          </a:xfrm>
          <a:prstGeom prst="rect">
            <a:avLst/>
          </a:prstGeom>
          <a:noFill/>
          <a:extLst>
            <a:ext uri="{909E8E84-426E-40DD-AFC4-6F175D3DCCD1}">
              <a14:hiddenFill xmlns:a14="http://schemas.microsoft.com/office/drawing/2010/main">
                <a:solidFill>
                  <a:srgbClr val="FFFFFF"/>
                </a:solidFill>
              </a14:hiddenFill>
            </a:ext>
          </a:extLst>
        </p:spPr>
      </p:pic>
      <p:sp>
        <p:nvSpPr>
          <p:cNvPr id="14" name="1 Título">
            <a:extLst>
              <a:ext uri="{FF2B5EF4-FFF2-40B4-BE49-F238E27FC236}">
                <a16:creationId xmlns:a16="http://schemas.microsoft.com/office/drawing/2014/main" id="{F9F7736A-6A44-4B17-8EC7-11EDCF360B7C}"/>
              </a:ext>
            </a:extLst>
          </p:cNvPr>
          <p:cNvSpPr>
            <a:spLocks noGrp="1"/>
          </p:cNvSpPr>
          <p:nvPr>
            <p:ph type="title"/>
          </p:nvPr>
        </p:nvSpPr>
        <p:spPr>
          <a:xfrm>
            <a:off x="247316" y="3465871"/>
            <a:ext cx="1730505" cy="707886"/>
          </a:xfrm>
        </p:spPr>
        <p:txBody>
          <a:bodyPr>
            <a:noAutofit/>
          </a:bodyPr>
          <a:lstStyle/>
          <a:p>
            <a:pPr algn="just"/>
            <a:br>
              <a:rPr lang="es-ES" sz="1000" i="1" dirty="0">
                <a:latin typeface="Century" panose="02040604050505020304" pitchFamily="18" charset="0"/>
              </a:rPr>
            </a:br>
            <a:r>
              <a:rPr lang="es-ES" sz="1000" i="1" dirty="0">
                <a:latin typeface="Century" panose="02040604050505020304" pitchFamily="18" charset="0"/>
              </a:rPr>
              <a:t>En primer lugar, </a:t>
            </a:r>
            <a:r>
              <a:rPr lang="es-ES" sz="1000" dirty="0">
                <a:latin typeface="Century" panose="02040604050505020304" pitchFamily="18" charset="0"/>
              </a:rPr>
              <a:t>teniendo en cuenta quien gestiona el servicio, podemos distinguir dos grandes grupos: </a:t>
            </a:r>
            <a:endParaRPr lang="es-MX" sz="1000" dirty="0">
              <a:solidFill>
                <a:srgbClr val="A39867"/>
              </a:solidFill>
              <a:latin typeface="Century" panose="02040604050505020304" pitchFamily="18" charset="0"/>
            </a:endParaRPr>
          </a:p>
        </p:txBody>
      </p:sp>
      <p:sp>
        <p:nvSpPr>
          <p:cNvPr id="15" name="Rectángulo 14">
            <a:extLst>
              <a:ext uri="{FF2B5EF4-FFF2-40B4-BE49-F238E27FC236}">
                <a16:creationId xmlns:a16="http://schemas.microsoft.com/office/drawing/2014/main" id="{FD8AC5D0-1BA6-478E-86B2-9A8E106BFB28}"/>
              </a:ext>
            </a:extLst>
          </p:cNvPr>
          <p:cNvSpPr/>
          <p:nvPr/>
        </p:nvSpPr>
        <p:spPr>
          <a:xfrm>
            <a:off x="5876978" y="1124351"/>
            <a:ext cx="3291043" cy="276999"/>
          </a:xfrm>
          <a:prstGeom prst="rect">
            <a:avLst/>
          </a:prstGeom>
        </p:spPr>
        <p:txBody>
          <a:bodyPr wrap="square">
            <a:spAutoFit/>
          </a:bodyPr>
          <a:lstStyle/>
          <a:p>
            <a:pPr algn="ctr"/>
            <a:r>
              <a:rPr lang="es-ES" sz="1200" dirty="0">
                <a:latin typeface="Century Gothic" pitchFamily="34" charset="0"/>
              </a:rPr>
              <a:t>TIPOS DE ACTIVIDADES TERCIARIAS</a:t>
            </a:r>
            <a:endParaRPr lang="en-US" sz="1200" dirty="0">
              <a:latin typeface="Century Gothic" pitchFamily="34" charset="0"/>
            </a:endParaRPr>
          </a:p>
        </p:txBody>
      </p:sp>
      <p:sp>
        <p:nvSpPr>
          <p:cNvPr id="19" name="Rectángulo 18">
            <a:extLst>
              <a:ext uri="{FF2B5EF4-FFF2-40B4-BE49-F238E27FC236}">
                <a16:creationId xmlns:a16="http://schemas.microsoft.com/office/drawing/2014/main" id="{54B035C6-986C-4039-AEB9-B7119B42B2ED}"/>
              </a:ext>
            </a:extLst>
          </p:cNvPr>
          <p:cNvSpPr/>
          <p:nvPr/>
        </p:nvSpPr>
        <p:spPr>
          <a:xfrm>
            <a:off x="1877010" y="1072666"/>
            <a:ext cx="2831527" cy="707886"/>
          </a:xfrm>
          <a:prstGeom prst="rect">
            <a:avLst/>
          </a:prstGeom>
        </p:spPr>
        <p:txBody>
          <a:bodyPr wrap="square">
            <a:spAutoFit/>
          </a:bodyPr>
          <a:lstStyle/>
          <a:p>
            <a:pPr algn="just"/>
            <a:br>
              <a:rPr lang="es-ES" sz="1000" b="1" dirty="0">
                <a:latin typeface="Century" panose="02040604050505020304" pitchFamily="18" charset="0"/>
              </a:rPr>
            </a:br>
            <a:r>
              <a:rPr lang="es-ES" sz="1000" b="1" dirty="0">
                <a:latin typeface="Century" panose="02040604050505020304" pitchFamily="18" charset="0"/>
              </a:rPr>
              <a:t> </a:t>
            </a:r>
            <a:r>
              <a:rPr lang="es-ES" sz="1000" dirty="0">
                <a:latin typeface="Century" panose="02040604050505020304" pitchFamily="18" charset="0"/>
              </a:rPr>
              <a:t>El sector servicios se engloban actividades muy diversas que se pueden clasificar siguiendo diferentes criterios</a:t>
            </a:r>
            <a:r>
              <a:rPr lang="es-ES" sz="1000" b="1" dirty="0">
                <a:latin typeface="Century" panose="02040604050505020304" pitchFamily="18" charset="0"/>
              </a:rPr>
              <a:t>. </a:t>
            </a:r>
            <a:endParaRPr lang="en-US" sz="1000" b="1" dirty="0"/>
          </a:p>
        </p:txBody>
      </p:sp>
      <p:sp>
        <p:nvSpPr>
          <p:cNvPr id="20" name="Rectángulo 19">
            <a:extLst>
              <a:ext uri="{FF2B5EF4-FFF2-40B4-BE49-F238E27FC236}">
                <a16:creationId xmlns:a16="http://schemas.microsoft.com/office/drawing/2014/main" id="{61D226CC-95DB-4B08-BF85-2096BA4754BF}"/>
              </a:ext>
            </a:extLst>
          </p:cNvPr>
          <p:cNvSpPr/>
          <p:nvPr/>
        </p:nvSpPr>
        <p:spPr>
          <a:xfrm>
            <a:off x="3802533" y="5572083"/>
            <a:ext cx="2068124" cy="707886"/>
          </a:xfrm>
          <a:prstGeom prst="rect">
            <a:avLst/>
          </a:prstGeom>
        </p:spPr>
        <p:txBody>
          <a:bodyPr wrap="square">
            <a:spAutoFit/>
          </a:bodyPr>
          <a:lstStyle/>
          <a:p>
            <a:pPr algn="just"/>
            <a:r>
              <a:rPr lang="es-ES" sz="1000" b="1" dirty="0">
                <a:latin typeface="Century" panose="02040604050505020304" pitchFamily="18" charset="0"/>
              </a:rPr>
              <a:t>Servicios públicos</a:t>
            </a:r>
            <a:r>
              <a:rPr lang="es-ES" sz="1000" dirty="0">
                <a:latin typeface="Century" panose="02040604050505020304" pitchFamily="18" charset="0"/>
              </a:rPr>
              <a:t>: prestados por las administraciones públicas con los ingresos obtenidos por los impuestos.</a:t>
            </a:r>
            <a:endParaRPr lang="en-US" sz="1000" dirty="0"/>
          </a:p>
        </p:txBody>
      </p:sp>
      <p:sp>
        <p:nvSpPr>
          <p:cNvPr id="21" name="Rectángulo 20">
            <a:extLst>
              <a:ext uri="{FF2B5EF4-FFF2-40B4-BE49-F238E27FC236}">
                <a16:creationId xmlns:a16="http://schemas.microsoft.com/office/drawing/2014/main" id="{F2CE8CC9-F526-450B-B525-E1F354D26E94}"/>
              </a:ext>
            </a:extLst>
          </p:cNvPr>
          <p:cNvSpPr/>
          <p:nvPr/>
        </p:nvSpPr>
        <p:spPr>
          <a:xfrm>
            <a:off x="7352810" y="3571315"/>
            <a:ext cx="1775222" cy="1061829"/>
          </a:xfrm>
          <a:prstGeom prst="rect">
            <a:avLst/>
          </a:prstGeom>
        </p:spPr>
        <p:txBody>
          <a:bodyPr wrap="square">
            <a:spAutoFit/>
          </a:bodyPr>
          <a:lstStyle/>
          <a:p>
            <a:pPr algn="just"/>
            <a:r>
              <a:rPr lang="es-ES" sz="900" b="1" dirty="0">
                <a:latin typeface="Century" panose="02040604050505020304" pitchFamily="18" charset="0"/>
              </a:rPr>
              <a:t>Servicios privados</a:t>
            </a:r>
            <a:r>
              <a:rPr lang="es-ES" sz="900" dirty="0">
                <a:latin typeface="Century" panose="02040604050505020304" pitchFamily="18" charset="0"/>
              </a:rPr>
              <a:t>: prestados por empresas privadas en busca de un beneficio económico. Aquí estarían los demás servicios (transporte, turismo, ocio, comercio, actividades financieras, etc.).</a:t>
            </a:r>
            <a:endParaRPr lang="en-US" sz="900" dirty="0"/>
          </a:p>
        </p:txBody>
      </p:sp>
      <p:sp>
        <p:nvSpPr>
          <p:cNvPr id="22" name="Marcador de número de diapositiva 10">
            <a:extLst>
              <a:ext uri="{FF2B5EF4-FFF2-40B4-BE49-F238E27FC236}">
                <a16:creationId xmlns:a16="http://schemas.microsoft.com/office/drawing/2014/main" id="{FF633E32-8155-4296-B2F4-76C34A907202}"/>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18</a:t>
            </a:fld>
            <a:endParaRPr lang="es-ES" dirty="0"/>
          </a:p>
        </p:txBody>
      </p:sp>
      <p:sp>
        <p:nvSpPr>
          <p:cNvPr id="26" name="Rectángulo 25">
            <a:extLst>
              <a:ext uri="{FF2B5EF4-FFF2-40B4-BE49-F238E27FC236}">
                <a16:creationId xmlns:a16="http://schemas.microsoft.com/office/drawing/2014/main" id="{13B0D09E-051F-4354-ACFC-E2E17A0D75C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1849263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2400" dirty="0">
              <a:solidFill>
                <a:schemeClr val="bg1"/>
              </a:solidFill>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ángulo 11">
            <a:extLst>
              <a:ext uri="{FF2B5EF4-FFF2-40B4-BE49-F238E27FC236}">
                <a16:creationId xmlns:a16="http://schemas.microsoft.com/office/drawing/2014/main" id="{92E8BE8F-659D-47D7-B6B3-35647D8F9AE6}"/>
              </a:ext>
            </a:extLst>
          </p:cNvPr>
          <p:cNvSpPr/>
          <p:nvPr/>
        </p:nvSpPr>
        <p:spPr>
          <a:xfrm>
            <a:off x="1485020" y="1124744"/>
            <a:ext cx="6173960" cy="523220"/>
          </a:xfrm>
          <a:prstGeom prst="rect">
            <a:avLst/>
          </a:prstGeom>
          <a:solidFill>
            <a:schemeClr val="accent6">
              <a:lumMod val="20000"/>
              <a:lumOff val="80000"/>
            </a:scheme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s-ES" sz="1400" dirty="0">
                <a:latin typeface="Century" panose="02040604050505020304" pitchFamily="18" charset="0"/>
              </a:rPr>
              <a:t>En segundo lugar podemos distinguir diversos grupos, según el tipo de servicio prestado:</a:t>
            </a:r>
          </a:p>
        </p:txBody>
      </p:sp>
      <p:graphicFrame>
        <p:nvGraphicFramePr>
          <p:cNvPr id="13" name="Diagrama 12">
            <a:extLst>
              <a:ext uri="{FF2B5EF4-FFF2-40B4-BE49-F238E27FC236}">
                <a16:creationId xmlns:a16="http://schemas.microsoft.com/office/drawing/2014/main" id="{B2409C34-FB6C-4A57-AC53-48F75A92CCEF}"/>
              </a:ext>
            </a:extLst>
          </p:cNvPr>
          <p:cNvGraphicFramePr/>
          <p:nvPr>
            <p:extLst>
              <p:ext uri="{D42A27DB-BD31-4B8C-83A1-F6EECF244321}">
                <p14:modId xmlns:p14="http://schemas.microsoft.com/office/powerpoint/2010/main" val="2274053659"/>
              </p:ext>
            </p:extLst>
          </p:nvPr>
        </p:nvGraphicFramePr>
        <p:xfrm>
          <a:off x="987789" y="1636138"/>
          <a:ext cx="7384024" cy="44167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Marcador de número de diapositiva 10">
            <a:extLst>
              <a:ext uri="{FF2B5EF4-FFF2-40B4-BE49-F238E27FC236}">
                <a16:creationId xmlns:a16="http://schemas.microsoft.com/office/drawing/2014/main" id="{33A85C91-83E8-46AF-96A2-39B9F36838D6}"/>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19</a:t>
            </a:fld>
            <a:endParaRPr lang="es-ES" dirty="0"/>
          </a:p>
        </p:txBody>
      </p:sp>
      <p:sp>
        <p:nvSpPr>
          <p:cNvPr id="20" name="Rectángulo 19">
            <a:extLst>
              <a:ext uri="{FF2B5EF4-FFF2-40B4-BE49-F238E27FC236}">
                <a16:creationId xmlns:a16="http://schemas.microsoft.com/office/drawing/2014/main" id="{712E797D-55A4-40C7-BE48-8185AFD328E9}"/>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3059466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3999" y="-4030866"/>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4855" y="-397371"/>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endParaRPr lang="es-ES" dirty="0"/>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uadroTexto 7">
            <a:extLst>
              <a:ext uri="{FF2B5EF4-FFF2-40B4-BE49-F238E27FC236}">
                <a16:creationId xmlns:a16="http://schemas.microsoft.com/office/drawing/2014/main" id="{93BB7472-C9FD-4631-B2F1-5CA3C8224C87}"/>
              </a:ext>
            </a:extLst>
          </p:cNvPr>
          <p:cNvSpPr txBox="1"/>
          <p:nvPr/>
        </p:nvSpPr>
        <p:spPr>
          <a:xfrm>
            <a:off x="574664" y="1358366"/>
            <a:ext cx="8255301" cy="4193456"/>
          </a:xfrm>
          <a:prstGeom prst="rect">
            <a:avLst/>
          </a:prstGeom>
          <a:noFill/>
        </p:spPr>
        <p:txBody>
          <a:bodyPr wrap="square" rtlCol="0">
            <a:spAutoFit/>
          </a:bodyPr>
          <a:lstStyle/>
          <a:p>
            <a:pPr algn="ctr"/>
            <a:r>
              <a:rPr lang="es-MX" sz="1200" b="1" dirty="0"/>
              <a:t>Dr. en Ed. Alfredo Barrera Baca </a:t>
            </a:r>
          </a:p>
          <a:p>
            <a:pPr algn="ctr"/>
            <a:r>
              <a:rPr lang="es-MX" sz="1050" dirty="0"/>
              <a:t>RECTOR</a:t>
            </a:r>
            <a:r>
              <a:rPr lang="es-MX" sz="1200" dirty="0"/>
              <a:t>  </a:t>
            </a:r>
          </a:p>
          <a:p>
            <a:r>
              <a:rPr lang="es-MX" sz="1200" b="1" dirty="0"/>
              <a:t>     M. en E. U. y R. Marco Antonio Luna Pichardo                                               M. en L.A. María del Pilar Ampudia García </a:t>
            </a:r>
            <a:endParaRPr lang="es-MX" sz="1200" dirty="0"/>
          </a:p>
          <a:p>
            <a:r>
              <a:rPr lang="es-MX" sz="1100" dirty="0"/>
              <a:t>                           </a:t>
            </a:r>
            <a:r>
              <a:rPr lang="es-MX" sz="1050" dirty="0"/>
              <a:t>SECRETARIO DE DOCENCIA                                                                                SECRETARIA DE COOPERACIÓN INTERNACIONAL</a:t>
            </a:r>
          </a:p>
          <a:p>
            <a:endParaRPr lang="es-MX" sz="1100" dirty="0"/>
          </a:p>
          <a:p>
            <a:r>
              <a:rPr lang="es-MX" sz="1200" b="1" dirty="0"/>
              <a:t>     Dr. en C.I. Carlos Eduardo Barrera Díaz                                                            Dr. en C.S. Luis Raúl Ortiz Ramírez </a:t>
            </a:r>
          </a:p>
          <a:p>
            <a:r>
              <a:rPr lang="es-MX" sz="1050" dirty="0"/>
              <a:t>  SECRETARIO DE INVESTIGACIÓN Y ESTUDIOS AVANZADOS                                                                 ABOGADO GENERAL </a:t>
            </a:r>
          </a:p>
          <a:p>
            <a:endParaRPr lang="es-MX" sz="1050" dirty="0"/>
          </a:p>
          <a:p>
            <a:r>
              <a:rPr lang="es-MX" sz="1200" b="1" dirty="0"/>
              <a:t>     M. en C. Jannet Valero Vilchis                                                                           Lic. en Com. Gastón Pedraza Muñoz </a:t>
            </a:r>
          </a:p>
          <a:p>
            <a:r>
              <a:rPr lang="es-MX" sz="1050" dirty="0"/>
              <a:t>               SECRETARIA DE RECTORÍA                                                                                 DIRECTOR GENERAL DE COMUNICACIÓN UNIVERSITARIA</a:t>
            </a:r>
          </a:p>
          <a:p>
            <a:endParaRPr lang="es-MX" sz="1050" dirty="0"/>
          </a:p>
          <a:p>
            <a:r>
              <a:rPr lang="es-MX" sz="1200" b="1" dirty="0"/>
              <a:t>     Dr. en A. José Edgar Miranda Ortiz                                                                   </a:t>
            </a:r>
            <a:r>
              <a:rPr lang="sv-SE" sz="1200" b="1" dirty="0"/>
              <a:t>M. en R. I. Jorge Bernaldez García</a:t>
            </a:r>
            <a:r>
              <a:rPr lang="es-MX" sz="1200" b="1" dirty="0"/>
              <a:t> </a:t>
            </a:r>
          </a:p>
          <a:p>
            <a:r>
              <a:rPr lang="es-MX" sz="1050" dirty="0"/>
              <a:t>          SECRETARIO DE DIFUSION CULTURAL                                                                                 SECRETARIO TÉCNICO DE RECTORIA </a:t>
            </a:r>
          </a:p>
          <a:p>
            <a:endParaRPr lang="es-MX" sz="1050" dirty="0"/>
          </a:p>
          <a:p>
            <a:r>
              <a:rPr lang="es-MX" sz="1200" b="1" dirty="0"/>
              <a:t>     Dra. En Ed. Sandra Chávez Marín                                                                      M. en A.P. Guadalupe Santamaría González </a:t>
            </a:r>
          </a:p>
          <a:p>
            <a:r>
              <a:rPr lang="es-MX" sz="1050" dirty="0"/>
              <a:t>     SECRETARIA DE EXTENSIÓN DE VINCULACIÓN                                                                 DIRECTORA GENERAL DE CENTROS UNIVERSITARIOS Y     </a:t>
            </a:r>
          </a:p>
          <a:p>
            <a:r>
              <a:rPr lang="es-MX" sz="1050" dirty="0"/>
              <a:t>                                                                                                                                                                   UNIDADES ACADÉMICAS PROFESIONALES </a:t>
            </a:r>
          </a:p>
          <a:p>
            <a:endParaRPr lang="es-MX" sz="1050" dirty="0"/>
          </a:p>
          <a:p>
            <a:r>
              <a:rPr lang="es-MX" sz="1200" b="1" dirty="0"/>
              <a:t>     M. en Dis. Juan Miguel Reyes Viurquez                                                           </a:t>
            </a:r>
            <a:r>
              <a:rPr lang="pt-BR" sz="1200" b="1" dirty="0"/>
              <a:t>M. en D. F. Jorge Rogelio Zenteno Domínguez</a:t>
            </a:r>
            <a:endParaRPr lang="es-MX" sz="1200" b="1" dirty="0"/>
          </a:p>
          <a:p>
            <a:r>
              <a:rPr lang="es-MX" sz="1050" dirty="0"/>
              <a:t>                  SECRETARIO DE ADMINISTRACIÓN                                                                ENCARGADO DEL DESPACHO DE LA CONTRALORÍA UNIVERSITARIA</a:t>
            </a:r>
          </a:p>
          <a:p>
            <a:endParaRPr lang="es-MX" sz="1050" dirty="0"/>
          </a:p>
          <a:p>
            <a:endParaRPr lang="es-MX" sz="1050" dirty="0"/>
          </a:p>
          <a:p>
            <a:r>
              <a:rPr lang="es-MX" sz="1200" b="1" dirty="0"/>
              <a:t>     M. en E. Javier González Martínez                                                                    D. en C.C. José Raymundo Marcial Romero </a:t>
            </a:r>
          </a:p>
          <a:p>
            <a:r>
              <a:rPr lang="es-MX" sz="1050" dirty="0"/>
              <a:t>                  SECRETARIO DE FINANZAS                                                                                SECRETARIO DE PLANEACIÓN Y DESARROLLO INSTITUCIONAL </a:t>
            </a:r>
          </a:p>
        </p:txBody>
      </p:sp>
      <p:sp>
        <p:nvSpPr>
          <p:cNvPr id="2" name="CuadroTexto 1">
            <a:extLst>
              <a:ext uri="{FF2B5EF4-FFF2-40B4-BE49-F238E27FC236}">
                <a16:creationId xmlns:a16="http://schemas.microsoft.com/office/drawing/2014/main" id="{BFB13A77-CD87-4C02-BFAF-3D8DE1E9AF1F}"/>
              </a:ext>
            </a:extLst>
          </p:cNvPr>
          <p:cNvSpPr txBox="1"/>
          <p:nvPr/>
        </p:nvSpPr>
        <p:spPr>
          <a:xfrm>
            <a:off x="221673" y="240145"/>
            <a:ext cx="4849091" cy="400110"/>
          </a:xfrm>
          <a:prstGeom prst="rect">
            <a:avLst/>
          </a:prstGeom>
          <a:noFill/>
        </p:spPr>
        <p:txBody>
          <a:bodyPr wrap="square" rtlCol="0">
            <a:spAutoFit/>
          </a:bodyPr>
          <a:lstStyle/>
          <a:p>
            <a:r>
              <a:rPr lang="es-MX" sz="2000" dirty="0">
                <a:solidFill>
                  <a:schemeClr val="bg1"/>
                </a:solidFill>
              </a:rPr>
              <a:t>Directorio Institucional </a:t>
            </a:r>
          </a:p>
        </p:txBody>
      </p:sp>
      <p:sp>
        <p:nvSpPr>
          <p:cNvPr id="6" name="Rectángulo 5">
            <a:extLst>
              <a:ext uri="{FF2B5EF4-FFF2-40B4-BE49-F238E27FC236}">
                <a16:creationId xmlns:a16="http://schemas.microsoft.com/office/drawing/2014/main" id="{952BB0F7-075A-4D5C-A6FB-9B29625A5641}"/>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1" name="Marcador de número de diapositiva 10">
            <a:extLst>
              <a:ext uri="{FF2B5EF4-FFF2-40B4-BE49-F238E27FC236}">
                <a16:creationId xmlns:a16="http://schemas.microsoft.com/office/drawing/2014/main" id="{7EDEB464-897E-46A4-8C7F-06B8CED314FF}"/>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a:t>
            </a:fld>
            <a:endParaRPr lang="es-ES" dirty="0"/>
          </a:p>
        </p:txBody>
      </p:sp>
    </p:spTree>
    <p:extLst>
      <p:ext uri="{BB962C8B-B14F-4D97-AF65-F5344CB8AC3E}">
        <p14:creationId xmlns:p14="http://schemas.microsoft.com/office/powerpoint/2010/main" val="40826326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2400" dirty="0">
              <a:solidFill>
                <a:schemeClr val="bg1"/>
              </a:solidFill>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a:extLst>
              <a:ext uri="{FF2B5EF4-FFF2-40B4-BE49-F238E27FC236}">
                <a16:creationId xmlns:a16="http://schemas.microsoft.com/office/drawing/2014/main" id="{28F5BBC1-F588-4663-A8C0-0979296C71E9}"/>
              </a:ext>
            </a:extLst>
          </p:cNvPr>
          <p:cNvSpPr txBox="1"/>
          <p:nvPr/>
        </p:nvSpPr>
        <p:spPr>
          <a:xfrm>
            <a:off x="147782" y="136524"/>
            <a:ext cx="6310168" cy="707886"/>
          </a:xfrm>
          <a:prstGeom prst="rect">
            <a:avLst/>
          </a:prstGeom>
          <a:noFill/>
        </p:spPr>
        <p:txBody>
          <a:bodyPr wrap="square" rtlCol="0">
            <a:spAutoFit/>
          </a:bodyPr>
          <a:lstStyle/>
          <a:p>
            <a:r>
              <a:rPr lang="es-MX" sz="2000" dirty="0">
                <a:solidFill>
                  <a:schemeClr val="bg1"/>
                </a:solidFill>
              </a:rPr>
              <a:t>2.4    Participación de las MIPYMES en los sectores </a:t>
            </a:r>
          </a:p>
          <a:p>
            <a:r>
              <a:rPr lang="es-MX" sz="2000" dirty="0">
                <a:solidFill>
                  <a:schemeClr val="bg1"/>
                </a:solidFill>
              </a:rPr>
              <a:t>          secundarios </a:t>
            </a:r>
          </a:p>
        </p:txBody>
      </p:sp>
      <p:pic>
        <p:nvPicPr>
          <p:cNvPr id="13" name="Picture 2" descr="Imagen relacionada">
            <a:extLst>
              <a:ext uri="{FF2B5EF4-FFF2-40B4-BE49-F238E27FC236}">
                <a16:creationId xmlns:a16="http://schemas.microsoft.com/office/drawing/2014/main" id="{FF0A68A7-4E97-4B30-B210-7CE0F219DB17}"/>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8630" y="2164222"/>
            <a:ext cx="5760640" cy="3585348"/>
          </a:xfrm>
          <a:prstGeom prst="rect">
            <a:avLst/>
          </a:prstGeom>
          <a:noFill/>
          <a:extLst>
            <a:ext uri="{909E8E84-426E-40DD-AFC4-6F175D3DCCD1}">
              <a14:hiddenFill xmlns:a14="http://schemas.microsoft.com/office/drawing/2010/main">
                <a:solidFill>
                  <a:srgbClr val="FFFFFF"/>
                </a:solidFill>
              </a14:hiddenFill>
            </a:ext>
          </a:extLst>
        </p:spPr>
      </p:pic>
      <p:sp>
        <p:nvSpPr>
          <p:cNvPr id="14" name="CuadroTexto 13">
            <a:extLst>
              <a:ext uri="{FF2B5EF4-FFF2-40B4-BE49-F238E27FC236}">
                <a16:creationId xmlns:a16="http://schemas.microsoft.com/office/drawing/2014/main" id="{B469C19D-8976-48E2-AB07-A24B24D8E62F}"/>
              </a:ext>
            </a:extLst>
          </p:cNvPr>
          <p:cNvSpPr txBox="1"/>
          <p:nvPr/>
        </p:nvSpPr>
        <p:spPr>
          <a:xfrm>
            <a:off x="6080912" y="2164222"/>
            <a:ext cx="2664296" cy="3323987"/>
          </a:xfrm>
          <a:prstGeom prst="rect">
            <a:avLst/>
          </a:prstGeom>
          <a:noFill/>
        </p:spPr>
        <p:txBody>
          <a:bodyPr wrap="square" rtlCol="0">
            <a:spAutoFit/>
          </a:bodyPr>
          <a:lstStyle/>
          <a:p>
            <a:pPr algn="just"/>
            <a:r>
              <a:rPr lang="es-MX" sz="1400" dirty="0"/>
              <a:t>Pymes, tienen particular importancia para las economías nacionales, no solo por sus aportaciones a la producción y distribución de bienes y servicios, si no también por la flexibilidad de adaptarse a los cambios tecnológicos y gran potencial de generación de empleos. </a:t>
            </a:r>
          </a:p>
          <a:p>
            <a:pPr algn="just"/>
            <a:endParaRPr lang="es-MX" sz="1400" dirty="0"/>
          </a:p>
          <a:p>
            <a:pPr algn="just"/>
            <a:r>
              <a:rPr lang="es-MX" sz="1400" dirty="0"/>
              <a:t>Representan un excelente medio para impulsar el desarrollo económico y una mejor distribución de la riqueza.</a:t>
            </a:r>
          </a:p>
        </p:txBody>
      </p:sp>
      <p:sp>
        <p:nvSpPr>
          <p:cNvPr id="5" name="Rectángulo 4">
            <a:extLst>
              <a:ext uri="{FF2B5EF4-FFF2-40B4-BE49-F238E27FC236}">
                <a16:creationId xmlns:a16="http://schemas.microsoft.com/office/drawing/2014/main" id="{A8E35DA4-F81D-4D53-8436-CA85404C105D}"/>
              </a:ext>
            </a:extLst>
          </p:cNvPr>
          <p:cNvSpPr/>
          <p:nvPr/>
        </p:nvSpPr>
        <p:spPr>
          <a:xfrm>
            <a:off x="3853863" y="1345025"/>
            <a:ext cx="1685077" cy="369332"/>
          </a:xfrm>
          <a:prstGeom prst="rect">
            <a:avLst/>
          </a:prstGeom>
        </p:spPr>
        <p:txBody>
          <a:bodyPr wrap="none">
            <a:spAutoFit/>
          </a:bodyPr>
          <a:lstStyle/>
          <a:p>
            <a:r>
              <a:rPr lang="es-MX" b="1" dirty="0">
                <a:solidFill>
                  <a:schemeClr val="bg2">
                    <a:lumMod val="50000"/>
                  </a:schemeClr>
                </a:solidFill>
                <a:latin typeface="Century Gothic" panose="020B0502020202020204" pitchFamily="34" charset="0"/>
              </a:rPr>
              <a:t>(indicadores)</a:t>
            </a:r>
            <a:endParaRPr lang="es-MX" dirty="0"/>
          </a:p>
        </p:txBody>
      </p:sp>
      <p:sp>
        <p:nvSpPr>
          <p:cNvPr id="19" name="Marcador de número de diapositiva 10">
            <a:extLst>
              <a:ext uri="{FF2B5EF4-FFF2-40B4-BE49-F238E27FC236}">
                <a16:creationId xmlns:a16="http://schemas.microsoft.com/office/drawing/2014/main" id="{762D230F-5CC9-47F1-99F2-DA8F527A7707}"/>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20</a:t>
            </a:fld>
            <a:endParaRPr lang="es-ES" dirty="0"/>
          </a:p>
        </p:txBody>
      </p:sp>
      <p:sp>
        <p:nvSpPr>
          <p:cNvPr id="20" name="Rectángulo 19">
            <a:extLst>
              <a:ext uri="{FF2B5EF4-FFF2-40B4-BE49-F238E27FC236}">
                <a16:creationId xmlns:a16="http://schemas.microsoft.com/office/drawing/2014/main" id="{32F641FB-944F-4225-863E-BA504948D91F}"/>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3037249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2400" dirty="0">
              <a:solidFill>
                <a:schemeClr val="bg1"/>
              </a:solidFill>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ángulo 14">
            <a:extLst>
              <a:ext uri="{FF2B5EF4-FFF2-40B4-BE49-F238E27FC236}">
                <a16:creationId xmlns:a16="http://schemas.microsoft.com/office/drawing/2014/main" id="{180F793B-832C-44BE-922A-E76E4742DC3E}"/>
              </a:ext>
            </a:extLst>
          </p:cNvPr>
          <p:cNvSpPr/>
          <p:nvPr/>
        </p:nvSpPr>
        <p:spPr>
          <a:xfrm>
            <a:off x="293906" y="1337094"/>
            <a:ext cx="4752528" cy="1877437"/>
          </a:xfrm>
          <a:prstGeom prst="rect">
            <a:avLst/>
          </a:prstGeom>
        </p:spPr>
        <p:txBody>
          <a:bodyPr wrap="square">
            <a:spAutoFit/>
          </a:bodyPr>
          <a:lstStyle/>
          <a:p>
            <a:pPr algn="just"/>
            <a:r>
              <a:rPr lang="es-MX" sz="1600" dirty="0">
                <a:solidFill>
                  <a:srgbClr val="333333"/>
                </a:solidFill>
                <a:latin typeface="Trebuchet MS" panose="020B0603020202020204" pitchFamily="34" charset="0"/>
              </a:rPr>
              <a:t>Este problema, </a:t>
            </a:r>
            <a:r>
              <a:rPr lang="es-MX" sz="1600" dirty="0">
                <a:solidFill>
                  <a:srgbClr val="000000"/>
                </a:solidFill>
                <a:latin typeface="Trebuchet MS" panose="020B0603020202020204" pitchFamily="34" charset="0"/>
              </a:rPr>
              <a:t>de</a:t>
            </a:r>
            <a:r>
              <a:rPr lang="es-MX" sz="1600" dirty="0">
                <a:solidFill>
                  <a:srgbClr val="333333"/>
                </a:solidFill>
                <a:latin typeface="Trebuchet MS" panose="020B0603020202020204" pitchFamily="34" charset="0"/>
              </a:rPr>
              <a:t> la falta </a:t>
            </a:r>
            <a:r>
              <a:rPr lang="es-MX" sz="1600" dirty="0">
                <a:solidFill>
                  <a:srgbClr val="000000"/>
                </a:solidFill>
                <a:latin typeface="Trebuchet MS" panose="020B0603020202020204" pitchFamily="34" charset="0"/>
              </a:rPr>
              <a:t>de</a:t>
            </a:r>
            <a:r>
              <a:rPr lang="es-MX" sz="1600" dirty="0">
                <a:solidFill>
                  <a:srgbClr val="333333"/>
                </a:solidFill>
                <a:latin typeface="Trebuchet MS" panose="020B0603020202020204" pitchFamily="34" charset="0"/>
              </a:rPr>
              <a:t> competencia y </a:t>
            </a:r>
            <a:r>
              <a:rPr lang="es-MX" sz="1600" dirty="0">
                <a:solidFill>
                  <a:srgbClr val="000000"/>
                </a:solidFill>
                <a:latin typeface="Trebuchet MS" panose="020B0603020202020204" pitchFamily="34" charset="0"/>
              </a:rPr>
              <a:t>de</a:t>
            </a:r>
            <a:r>
              <a:rPr lang="es-MX" sz="1600" dirty="0">
                <a:solidFill>
                  <a:srgbClr val="333333"/>
                </a:solidFill>
                <a:latin typeface="Trebuchet MS" panose="020B0603020202020204" pitchFamily="34" charset="0"/>
              </a:rPr>
              <a:t> la </a:t>
            </a:r>
            <a:r>
              <a:rPr lang="es-MX" sz="1600" dirty="0">
                <a:solidFill>
                  <a:srgbClr val="000000"/>
                </a:solidFill>
                <a:latin typeface="Trebuchet MS" panose="020B0603020202020204" pitchFamily="34" charset="0"/>
              </a:rPr>
              <a:t>de</a:t>
            </a:r>
            <a:r>
              <a:rPr lang="es-MX" sz="1600" dirty="0">
                <a:solidFill>
                  <a:srgbClr val="333333"/>
                </a:solidFill>
                <a:latin typeface="Trebuchet MS" panose="020B0603020202020204" pitchFamily="34" charset="0"/>
              </a:rPr>
              <a:t>saparición </a:t>
            </a:r>
            <a:r>
              <a:rPr lang="es-MX" sz="1600" dirty="0">
                <a:solidFill>
                  <a:srgbClr val="000000"/>
                </a:solidFill>
                <a:latin typeface="Trebuchet MS" panose="020B0603020202020204" pitchFamily="34" charset="0"/>
              </a:rPr>
              <a:t>de</a:t>
            </a:r>
            <a:r>
              <a:rPr lang="es-MX" sz="1600" dirty="0">
                <a:solidFill>
                  <a:srgbClr val="333333"/>
                </a:solidFill>
                <a:latin typeface="Trebuchet MS" panose="020B0603020202020204" pitchFamily="34" charset="0"/>
              </a:rPr>
              <a:t> las Pymes en México se agudiza más con la apertura económica que se empieza a dar </a:t>
            </a:r>
            <a:r>
              <a:rPr lang="es-MX" sz="1600" dirty="0">
                <a:solidFill>
                  <a:srgbClr val="000000"/>
                </a:solidFill>
                <a:latin typeface="Trebuchet MS" panose="020B0603020202020204" pitchFamily="34" charset="0"/>
              </a:rPr>
              <a:t>de</a:t>
            </a:r>
            <a:r>
              <a:rPr lang="es-MX" sz="1600" dirty="0">
                <a:solidFill>
                  <a:srgbClr val="333333"/>
                </a:solidFill>
                <a:latin typeface="Trebuchet MS" panose="020B0603020202020204" pitchFamily="34" charset="0"/>
              </a:rPr>
              <a:t>s</a:t>
            </a:r>
            <a:r>
              <a:rPr lang="es-MX" sz="1600" dirty="0">
                <a:solidFill>
                  <a:srgbClr val="000000"/>
                </a:solidFill>
                <a:latin typeface="Trebuchet MS" panose="020B0603020202020204" pitchFamily="34" charset="0"/>
              </a:rPr>
              <a:t>de</a:t>
            </a:r>
            <a:r>
              <a:rPr lang="es-MX" sz="1600" dirty="0">
                <a:solidFill>
                  <a:srgbClr val="333333"/>
                </a:solidFill>
                <a:latin typeface="Trebuchet MS" panose="020B0603020202020204" pitchFamily="34" charset="0"/>
              </a:rPr>
              <a:t> el año </a:t>
            </a:r>
            <a:r>
              <a:rPr lang="es-MX" sz="1600" dirty="0">
                <a:solidFill>
                  <a:srgbClr val="000000"/>
                </a:solidFill>
                <a:latin typeface="Trebuchet MS" panose="020B0603020202020204" pitchFamily="34" charset="0"/>
              </a:rPr>
              <a:t>de</a:t>
            </a:r>
            <a:r>
              <a:rPr lang="es-MX" sz="1600" dirty="0">
                <a:solidFill>
                  <a:srgbClr val="333333"/>
                </a:solidFill>
                <a:latin typeface="Trebuchet MS" panose="020B0603020202020204" pitchFamily="34" charset="0"/>
              </a:rPr>
              <a:t> 1982 hasta la época actual. </a:t>
            </a:r>
          </a:p>
          <a:p>
            <a:pPr algn="just"/>
            <a:endParaRPr lang="es-MX" sz="1600" dirty="0">
              <a:solidFill>
                <a:srgbClr val="333333"/>
              </a:solidFill>
              <a:latin typeface="Trebuchet MS" panose="020B0603020202020204" pitchFamily="34" charset="0"/>
            </a:endParaRPr>
          </a:p>
          <a:p>
            <a:pPr algn="just"/>
            <a:r>
              <a:rPr lang="es-MX" sz="1600" dirty="0">
                <a:solidFill>
                  <a:srgbClr val="333333"/>
                </a:solidFill>
                <a:latin typeface="Trebuchet MS" panose="020B0603020202020204" pitchFamily="34" charset="0"/>
              </a:rPr>
              <a:t> </a:t>
            </a:r>
            <a:endParaRPr lang="es-MX" sz="1600" b="0" i="0" dirty="0">
              <a:solidFill>
                <a:srgbClr val="333333"/>
              </a:solidFill>
              <a:effectLst/>
              <a:latin typeface="Trebuchet MS" panose="020B0603020202020204" pitchFamily="34" charset="0"/>
            </a:endParaRPr>
          </a:p>
        </p:txBody>
      </p:sp>
      <p:pic>
        <p:nvPicPr>
          <p:cNvPr id="19" name="Picture 2" descr="Resultado de imagen para pymes">
            <a:extLst>
              <a:ext uri="{FF2B5EF4-FFF2-40B4-BE49-F238E27FC236}">
                <a16:creationId xmlns:a16="http://schemas.microsoft.com/office/drawing/2014/main" id="{570A6EA3-AD6B-4761-910E-19E84662B7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132" y="2708687"/>
            <a:ext cx="2781414" cy="1805330"/>
          </a:xfrm>
          <a:prstGeom prst="rect">
            <a:avLst/>
          </a:prstGeom>
          <a:noFill/>
          <a:extLst>
            <a:ext uri="{909E8E84-426E-40DD-AFC4-6F175D3DCCD1}">
              <a14:hiddenFill xmlns:a14="http://schemas.microsoft.com/office/drawing/2010/main">
                <a:solidFill>
                  <a:srgbClr val="FFFFFF"/>
                </a:solidFill>
              </a14:hiddenFill>
            </a:ext>
          </a:extLst>
        </p:spPr>
      </p:pic>
      <p:sp>
        <p:nvSpPr>
          <p:cNvPr id="20" name="Rectángulo 19">
            <a:extLst>
              <a:ext uri="{FF2B5EF4-FFF2-40B4-BE49-F238E27FC236}">
                <a16:creationId xmlns:a16="http://schemas.microsoft.com/office/drawing/2014/main" id="{3A850DA3-8DBC-4D03-A3EA-55395F7B33E9}"/>
              </a:ext>
            </a:extLst>
          </p:cNvPr>
          <p:cNvSpPr/>
          <p:nvPr/>
        </p:nvSpPr>
        <p:spPr>
          <a:xfrm>
            <a:off x="4397794" y="4650354"/>
            <a:ext cx="4572000" cy="1569660"/>
          </a:xfrm>
          <a:prstGeom prst="rect">
            <a:avLst/>
          </a:prstGeom>
        </p:spPr>
        <p:txBody>
          <a:bodyPr>
            <a:spAutoFit/>
          </a:bodyPr>
          <a:lstStyle/>
          <a:p>
            <a:pPr algn="just"/>
            <a:r>
              <a:rPr lang="es-MX" sz="1600" dirty="0">
                <a:solidFill>
                  <a:srgbClr val="333333"/>
                </a:solidFill>
                <a:latin typeface="Trebuchet MS" panose="020B0603020202020204" pitchFamily="34" charset="0"/>
              </a:rPr>
              <a:t>El mercado mexicano ya no está protegido por barreras arancelarias y no arancelarias que </a:t>
            </a:r>
            <a:r>
              <a:rPr lang="es-MX" sz="1600" dirty="0">
                <a:solidFill>
                  <a:srgbClr val="000000"/>
                </a:solidFill>
                <a:latin typeface="Trebuchet MS" panose="020B0603020202020204" pitchFamily="34" charset="0"/>
              </a:rPr>
              <a:t>de</a:t>
            </a:r>
            <a:r>
              <a:rPr lang="es-MX" sz="1600" dirty="0">
                <a:solidFill>
                  <a:srgbClr val="333333"/>
                </a:solidFill>
                <a:latin typeface="Trebuchet MS" panose="020B0603020202020204" pitchFamily="34" charset="0"/>
              </a:rPr>
              <a:t>n a las Pymes un posicionamiento en un nicho específico, sino que hoy </a:t>
            </a:r>
            <a:r>
              <a:rPr lang="es-MX" sz="1600" dirty="0">
                <a:solidFill>
                  <a:srgbClr val="000000"/>
                </a:solidFill>
                <a:latin typeface="Trebuchet MS" panose="020B0603020202020204" pitchFamily="34" charset="0"/>
              </a:rPr>
              <a:t>de</a:t>
            </a:r>
            <a:r>
              <a:rPr lang="es-MX" sz="1600" dirty="0">
                <a:solidFill>
                  <a:srgbClr val="333333"/>
                </a:solidFill>
                <a:latin typeface="Trebuchet MS" panose="020B0603020202020204" pitchFamily="34" charset="0"/>
              </a:rPr>
              <a:t>ben competir con los productos venidos </a:t>
            </a:r>
            <a:r>
              <a:rPr lang="es-MX" sz="1600" dirty="0">
                <a:solidFill>
                  <a:srgbClr val="000000"/>
                </a:solidFill>
                <a:latin typeface="Trebuchet MS" panose="020B0603020202020204" pitchFamily="34" charset="0"/>
              </a:rPr>
              <a:t>de</a:t>
            </a:r>
            <a:r>
              <a:rPr lang="es-MX" sz="1600" dirty="0">
                <a:solidFill>
                  <a:srgbClr val="333333"/>
                </a:solidFill>
                <a:latin typeface="Trebuchet MS" panose="020B0603020202020204" pitchFamily="34" charset="0"/>
              </a:rPr>
              <a:t>l exterior, con valor agregado y a precios más bajos.</a:t>
            </a:r>
          </a:p>
        </p:txBody>
      </p:sp>
      <p:sp>
        <p:nvSpPr>
          <p:cNvPr id="21" name="Marcador de número de diapositiva 10">
            <a:extLst>
              <a:ext uri="{FF2B5EF4-FFF2-40B4-BE49-F238E27FC236}">
                <a16:creationId xmlns:a16="http://schemas.microsoft.com/office/drawing/2014/main" id="{0CC3718D-0122-4D06-958E-5036D5A75223}"/>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21</a:t>
            </a:fld>
            <a:endParaRPr lang="es-ES" dirty="0"/>
          </a:p>
        </p:txBody>
      </p:sp>
      <p:sp>
        <p:nvSpPr>
          <p:cNvPr id="22" name="Rectángulo 21">
            <a:extLst>
              <a:ext uri="{FF2B5EF4-FFF2-40B4-BE49-F238E27FC236}">
                <a16:creationId xmlns:a16="http://schemas.microsoft.com/office/drawing/2014/main" id="{BB365DF4-EF93-4A07-9662-5C892968A04D}"/>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21966741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a:extLst>
              <a:ext uri="{FF2B5EF4-FFF2-40B4-BE49-F238E27FC236}">
                <a16:creationId xmlns:a16="http://schemas.microsoft.com/office/drawing/2014/main" id="{83C3A584-C0F8-4D72-B553-15446EF498D2}"/>
              </a:ext>
            </a:extLst>
          </p:cNvPr>
          <p:cNvSpPr txBox="1"/>
          <p:nvPr/>
        </p:nvSpPr>
        <p:spPr>
          <a:xfrm>
            <a:off x="230909" y="147782"/>
            <a:ext cx="5763491" cy="461665"/>
          </a:xfrm>
          <a:prstGeom prst="rect">
            <a:avLst/>
          </a:prstGeom>
          <a:noFill/>
        </p:spPr>
        <p:txBody>
          <a:bodyPr wrap="square" rtlCol="0">
            <a:spAutoFit/>
          </a:bodyPr>
          <a:lstStyle/>
          <a:p>
            <a:r>
              <a:rPr lang="es-MX" sz="2400" dirty="0">
                <a:solidFill>
                  <a:schemeClr val="bg1"/>
                </a:solidFill>
              </a:rPr>
              <a:t>Contenido Sintético </a:t>
            </a:r>
          </a:p>
        </p:txBody>
      </p:sp>
      <p:graphicFrame>
        <p:nvGraphicFramePr>
          <p:cNvPr id="3" name="Diagrama 2">
            <a:extLst>
              <a:ext uri="{FF2B5EF4-FFF2-40B4-BE49-F238E27FC236}">
                <a16:creationId xmlns:a16="http://schemas.microsoft.com/office/drawing/2014/main" id="{64F5154B-5BE4-4CA8-8EB8-7202781511B8}"/>
              </a:ext>
            </a:extLst>
          </p:cNvPr>
          <p:cNvGraphicFramePr/>
          <p:nvPr/>
        </p:nvGraphicFramePr>
        <p:xfrm>
          <a:off x="393699" y="1397000"/>
          <a:ext cx="8519391"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Marcador de número de diapositiva 10">
            <a:extLst>
              <a:ext uri="{FF2B5EF4-FFF2-40B4-BE49-F238E27FC236}">
                <a16:creationId xmlns:a16="http://schemas.microsoft.com/office/drawing/2014/main" id="{EFC82137-2A1C-4214-BB94-E2AB00AC1C35}"/>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22</a:t>
            </a:fld>
            <a:endParaRPr lang="es-ES" dirty="0"/>
          </a:p>
        </p:txBody>
      </p:sp>
      <p:sp>
        <p:nvSpPr>
          <p:cNvPr id="15" name="Rectángulo 14">
            <a:extLst>
              <a:ext uri="{FF2B5EF4-FFF2-40B4-BE49-F238E27FC236}">
                <a16:creationId xmlns:a16="http://schemas.microsoft.com/office/drawing/2014/main" id="{5E396130-2418-4B27-9EFB-4B6ADE715334}"/>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8736220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2400" dirty="0">
              <a:solidFill>
                <a:schemeClr val="bg1"/>
              </a:solidFill>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uadroTexto 5">
            <a:extLst>
              <a:ext uri="{FF2B5EF4-FFF2-40B4-BE49-F238E27FC236}">
                <a16:creationId xmlns:a16="http://schemas.microsoft.com/office/drawing/2014/main" id="{6AC2381A-1A88-4833-ACAB-20104B57243E}"/>
              </a:ext>
            </a:extLst>
          </p:cNvPr>
          <p:cNvSpPr txBox="1"/>
          <p:nvPr/>
        </p:nvSpPr>
        <p:spPr>
          <a:xfrm>
            <a:off x="240145" y="184153"/>
            <a:ext cx="5760640" cy="677108"/>
          </a:xfrm>
          <a:prstGeom prst="rect">
            <a:avLst/>
          </a:prstGeom>
          <a:noFill/>
        </p:spPr>
        <p:txBody>
          <a:bodyPr wrap="square" rtlCol="0">
            <a:spAutoFit/>
          </a:bodyPr>
          <a:lstStyle/>
          <a:p>
            <a:pPr lvl="0">
              <a:buClrTx/>
              <a:buSzTx/>
              <a:buFontTx/>
              <a:buNone/>
            </a:pPr>
            <a:r>
              <a:rPr lang="es-MX" sz="2000" b="1" dirty="0">
                <a:solidFill>
                  <a:schemeClr val="bg1"/>
                </a:solidFill>
              </a:rPr>
              <a:t>Establecimiento de las MIPYMES</a:t>
            </a:r>
            <a:endParaRPr lang="es-MX" sz="2000" dirty="0">
              <a:solidFill>
                <a:schemeClr val="bg1"/>
              </a:solidFill>
            </a:endParaRPr>
          </a:p>
          <a:p>
            <a:endParaRPr lang="es-MX" dirty="0"/>
          </a:p>
        </p:txBody>
      </p:sp>
      <p:pic>
        <p:nvPicPr>
          <p:cNvPr id="19" name="Imagen 18">
            <a:extLst>
              <a:ext uri="{FF2B5EF4-FFF2-40B4-BE49-F238E27FC236}">
                <a16:creationId xmlns:a16="http://schemas.microsoft.com/office/drawing/2014/main" id="{044221FB-4B15-452B-A46E-79CAF97E96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426" y="2053617"/>
            <a:ext cx="1478294" cy="1478294"/>
          </a:xfrm>
          <a:prstGeom prst="rect">
            <a:avLst/>
          </a:prstGeom>
        </p:spPr>
      </p:pic>
      <p:sp>
        <p:nvSpPr>
          <p:cNvPr id="20" name="Rectángulo 19">
            <a:extLst>
              <a:ext uri="{FF2B5EF4-FFF2-40B4-BE49-F238E27FC236}">
                <a16:creationId xmlns:a16="http://schemas.microsoft.com/office/drawing/2014/main" id="{74593938-782A-4E35-9A70-5FD642D05D54}"/>
              </a:ext>
            </a:extLst>
          </p:cNvPr>
          <p:cNvSpPr/>
          <p:nvPr/>
        </p:nvSpPr>
        <p:spPr>
          <a:xfrm>
            <a:off x="2051720" y="1333992"/>
            <a:ext cx="5958408" cy="369332"/>
          </a:xfrm>
          <a:prstGeom prst="rect">
            <a:avLst/>
          </a:prstGeom>
        </p:spPr>
        <p:txBody>
          <a:bodyPr wrap="square">
            <a:spAutoFit/>
          </a:bodyPr>
          <a:lstStyle/>
          <a:p>
            <a:pPr algn="ctr"/>
            <a:r>
              <a:rPr lang="en-US" b="1" dirty="0">
                <a:solidFill>
                  <a:srgbClr val="827541"/>
                </a:solidFill>
                <a:latin typeface="Century Gothic" panose="020B0502020202020204" pitchFamily="34" charset="0"/>
              </a:rPr>
              <a:t>11 PRIMEROS PASOS PARA ESTABLECER TU EMPRESA</a:t>
            </a:r>
          </a:p>
        </p:txBody>
      </p:sp>
      <p:graphicFrame>
        <p:nvGraphicFramePr>
          <p:cNvPr id="21" name="Diagrama 20">
            <a:extLst>
              <a:ext uri="{FF2B5EF4-FFF2-40B4-BE49-F238E27FC236}">
                <a16:creationId xmlns:a16="http://schemas.microsoft.com/office/drawing/2014/main" id="{C26F2FCF-F48D-4FFF-B71C-ED575CA5D060}"/>
              </a:ext>
            </a:extLst>
          </p:cNvPr>
          <p:cNvGraphicFramePr/>
          <p:nvPr>
            <p:extLst>
              <p:ext uri="{D42A27DB-BD31-4B8C-83A1-F6EECF244321}">
                <p14:modId xmlns:p14="http://schemas.microsoft.com/office/powerpoint/2010/main" val="3068128604"/>
              </p:ext>
            </p:extLst>
          </p:nvPr>
        </p:nvGraphicFramePr>
        <p:xfrm>
          <a:off x="2771800" y="1884797"/>
          <a:ext cx="475252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2" name="Marcador de número de diapositiva 10">
            <a:extLst>
              <a:ext uri="{FF2B5EF4-FFF2-40B4-BE49-F238E27FC236}">
                <a16:creationId xmlns:a16="http://schemas.microsoft.com/office/drawing/2014/main" id="{EC94208F-D0D7-46AA-879F-0E738AD64EF1}"/>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23</a:t>
            </a:fld>
            <a:endParaRPr lang="es-ES" dirty="0"/>
          </a:p>
        </p:txBody>
      </p:sp>
      <p:sp>
        <p:nvSpPr>
          <p:cNvPr id="26" name="Rectángulo 25">
            <a:extLst>
              <a:ext uri="{FF2B5EF4-FFF2-40B4-BE49-F238E27FC236}">
                <a16:creationId xmlns:a16="http://schemas.microsoft.com/office/drawing/2014/main" id="{04717197-7808-4203-A131-105067CCDA39}"/>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28449468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2400" dirty="0">
              <a:solidFill>
                <a:schemeClr val="bg1"/>
              </a:solidFill>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Imagen 18">
            <a:extLst>
              <a:ext uri="{FF2B5EF4-FFF2-40B4-BE49-F238E27FC236}">
                <a16:creationId xmlns:a16="http://schemas.microsoft.com/office/drawing/2014/main" id="{044221FB-4B15-452B-A46E-79CAF97E96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426" y="2053617"/>
            <a:ext cx="1478294" cy="1478294"/>
          </a:xfrm>
          <a:prstGeom prst="rect">
            <a:avLst/>
          </a:prstGeom>
        </p:spPr>
      </p:pic>
      <p:graphicFrame>
        <p:nvGraphicFramePr>
          <p:cNvPr id="21" name="Diagrama 20">
            <a:extLst>
              <a:ext uri="{FF2B5EF4-FFF2-40B4-BE49-F238E27FC236}">
                <a16:creationId xmlns:a16="http://schemas.microsoft.com/office/drawing/2014/main" id="{C26F2FCF-F48D-4FFF-B71C-ED575CA5D060}"/>
              </a:ext>
            </a:extLst>
          </p:cNvPr>
          <p:cNvGraphicFramePr/>
          <p:nvPr>
            <p:extLst>
              <p:ext uri="{D42A27DB-BD31-4B8C-83A1-F6EECF244321}">
                <p14:modId xmlns:p14="http://schemas.microsoft.com/office/powerpoint/2010/main" val="3266654082"/>
              </p:ext>
            </p:extLst>
          </p:nvPr>
        </p:nvGraphicFramePr>
        <p:xfrm>
          <a:off x="2734122" y="1280123"/>
          <a:ext cx="475252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2" name="Marcador de número de diapositiva 10">
            <a:extLst>
              <a:ext uri="{FF2B5EF4-FFF2-40B4-BE49-F238E27FC236}">
                <a16:creationId xmlns:a16="http://schemas.microsoft.com/office/drawing/2014/main" id="{4FA80CD2-C5B7-4A3B-AA88-E788CE0BD152}"/>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24</a:t>
            </a:fld>
            <a:endParaRPr lang="es-ES" dirty="0"/>
          </a:p>
        </p:txBody>
      </p:sp>
      <p:sp>
        <p:nvSpPr>
          <p:cNvPr id="26" name="Rectángulo 25">
            <a:extLst>
              <a:ext uri="{FF2B5EF4-FFF2-40B4-BE49-F238E27FC236}">
                <a16:creationId xmlns:a16="http://schemas.microsoft.com/office/drawing/2014/main" id="{1094E7A3-96B1-4778-9C66-4CD65F480AC2}"/>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28497173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a:extLst>
              <a:ext uri="{FF2B5EF4-FFF2-40B4-BE49-F238E27FC236}">
                <a16:creationId xmlns:a16="http://schemas.microsoft.com/office/drawing/2014/main" id="{456E33C9-7471-45DD-9038-FA5CF33DC286}"/>
              </a:ext>
            </a:extLst>
          </p:cNvPr>
          <p:cNvSpPr txBox="1"/>
          <p:nvPr/>
        </p:nvSpPr>
        <p:spPr>
          <a:xfrm>
            <a:off x="83127" y="193964"/>
            <a:ext cx="6169891" cy="707886"/>
          </a:xfrm>
          <a:prstGeom prst="rect">
            <a:avLst/>
          </a:prstGeom>
          <a:noFill/>
        </p:spPr>
        <p:txBody>
          <a:bodyPr wrap="square" rtlCol="0">
            <a:spAutoFit/>
          </a:bodyPr>
          <a:lstStyle/>
          <a:p>
            <a:r>
              <a:rPr lang="es-MX" sz="2000" dirty="0">
                <a:solidFill>
                  <a:schemeClr val="bg1"/>
                </a:solidFill>
              </a:rPr>
              <a:t>3.1   Decisión de iniciar un negocio o comprar una  </a:t>
            </a:r>
          </a:p>
          <a:p>
            <a:r>
              <a:rPr lang="es-MX" sz="2000" dirty="0">
                <a:solidFill>
                  <a:schemeClr val="bg1"/>
                </a:solidFill>
              </a:rPr>
              <a:t>         empresa ya existente </a:t>
            </a:r>
            <a:r>
              <a:rPr lang="es-MX" sz="2000" dirty="0"/>
              <a:t>  </a:t>
            </a:r>
          </a:p>
        </p:txBody>
      </p:sp>
      <p:graphicFrame>
        <p:nvGraphicFramePr>
          <p:cNvPr id="28" name="Diagrama 27">
            <a:extLst>
              <a:ext uri="{FF2B5EF4-FFF2-40B4-BE49-F238E27FC236}">
                <a16:creationId xmlns:a16="http://schemas.microsoft.com/office/drawing/2014/main" id="{694ACE98-ABDB-4815-A65F-4DDE593F3FA0}"/>
              </a:ext>
            </a:extLst>
          </p:cNvPr>
          <p:cNvGraphicFramePr/>
          <p:nvPr>
            <p:extLst>
              <p:ext uri="{D42A27DB-BD31-4B8C-83A1-F6EECF244321}">
                <p14:modId xmlns:p14="http://schemas.microsoft.com/office/powerpoint/2010/main" val="2791330419"/>
              </p:ext>
            </p:extLst>
          </p:nvPr>
        </p:nvGraphicFramePr>
        <p:xfrm>
          <a:off x="838304" y="1130105"/>
          <a:ext cx="7732464" cy="43691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9" name="Marcador de número de diapositiva 10">
            <a:extLst>
              <a:ext uri="{FF2B5EF4-FFF2-40B4-BE49-F238E27FC236}">
                <a16:creationId xmlns:a16="http://schemas.microsoft.com/office/drawing/2014/main" id="{BFD387EB-B35A-4FDA-9532-31187CF9A6E6}"/>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25</a:t>
            </a:fld>
            <a:endParaRPr lang="es-ES" dirty="0"/>
          </a:p>
        </p:txBody>
      </p:sp>
      <p:sp>
        <p:nvSpPr>
          <p:cNvPr id="30" name="Rectángulo 29">
            <a:extLst>
              <a:ext uri="{FF2B5EF4-FFF2-40B4-BE49-F238E27FC236}">
                <a16:creationId xmlns:a16="http://schemas.microsoft.com/office/drawing/2014/main" id="{17F629D2-0D00-4857-8748-4DD57B4BC412}"/>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15089352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8" name="Diagrama 27">
            <a:extLst>
              <a:ext uri="{FF2B5EF4-FFF2-40B4-BE49-F238E27FC236}">
                <a16:creationId xmlns:a16="http://schemas.microsoft.com/office/drawing/2014/main" id="{694ACE98-ABDB-4815-A65F-4DDE593F3FA0}"/>
              </a:ext>
            </a:extLst>
          </p:cNvPr>
          <p:cNvGraphicFramePr/>
          <p:nvPr>
            <p:extLst>
              <p:ext uri="{D42A27DB-BD31-4B8C-83A1-F6EECF244321}">
                <p14:modId xmlns:p14="http://schemas.microsoft.com/office/powerpoint/2010/main" val="3690753118"/>
              </p:ext>
            </p:extLst>
          </p:nvPr>
        </p:nvGraphicFramePr>
        <p:xfrm>
          <a:off x="838304" y="1187548"/>
          <a:ext cx="7732464" cy="50542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6" name="Conector recto de flecha 5">
            <a:extLst>
              <a:ext uri="{FF2B5EF4-FFF2-40B4-BE49-F238E27FC236}">
                <a16:creationId xmlns:a16="http://schemas.microsoft.com/office/drawing/2014/main" id="{37E96E58-8ED1-41FE-943D-BD957BB1B128}"/>
              </a:ext>
            </a:extLst>
          </p:cNvPr>
          <p:cNvCxnSpPr/>
          <p:nvPr/>
        </p:nvCxnSpPr>
        <p:spPr>
          <a:xfrm flipV="1">
            <a:off x="3633496" y="2798619"/>
            <a:ext cx="1160177" cy="794327"/>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A4934096-A4B0-4BDE-81C5-C09ABA584A84}"/>
              </a:ext>
            </a:extLst>
          </p:cNvPr>
          <p:cNvCxnSpPr/>
          <p:nvPr/>
        </p:nvCxnSpPr>
        <p:spPr>
          <a:xfrm>
            <a:off x="3633496" y="4036291"/>
            <a:ext cx="1160177" cy="683491"/>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Marcador de número de diapositiva 10">
            <a:extLst>
              <a:ext uri="{FF2B5EF4-FFF2-40B4-BE49-F238E27FC236}">
                <a16:creationId xmlns:a16="http://schemas.microsoft.com/office/drawing/2014/main" id="{5885C177-C62C-4019-BE6C-E57261DB2298}"/>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26</a:t>
            </a:fld>
            <a:endParaRPr lang="es-ES" dirty="0"/>
          </a:p>
        </p:txBody>
      </p:sp>
      <p:sp>
        <p:nvSpPr>
          <p:cNvPr id="19" name="Rectángulo 18">
            <a:extLst>
              <a:ext uri="{FF2B5EF4-FFF2-40B4-BE49-F238E27FC236}">
                <a16:creationId xmlns:a16="http://schemas.microsoft.com/office/drawing/2014/main" id="{AAEE06B2-B622-4A31-85F2-80139C3E3861}"/>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9752994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a:extLst>
              <a:ext uri="{FF2B5EF4-FFF2-40B4-BE49-F238E27FC236}">
                <a16:creationId xmlns:a16="http://schemas.microsoft.com/office/drawing/2014/main" id="{456E33C9-7471-45DD-9038-FA5CF33DC286}"/>
              </a:ext>
            </a:extLst>
          </p:cNvPr>
          <p:cNvSpPr txBox="1"/>
          <p:nvPr/>
        </p:nvSpPr>
        <p:spPr>
          <a:xfrm>
            <a:off x="83127" y="193964"/>
            <a:ext cx="6169891" cy="707886"/>
          </a:xfrm>
          <a:prstGeom prst="rect">
            <a:avLst/>
          </a:prstGeom>
          <a:noFill/>
        </p:spPr>
        <p:txBody>
          <a:bodyPr wrap="square" rtlCol="0">
            <a:spAutoFit/>
          </a:bodyPr>
          <a:lstStyle/>
          <a:p>
            <a:r>
              <a:rPr lang="es-MX" sz="2000" dirty="0">
                <a:solidFill>
                  <a:schemeClr val="bg1"/>
                </a:solidFill>
              </a:rPr>
              <a:t>3.1   Determinar su ubicación, instalaciones físicas y </a:t>
            </a:r>
          </a:p>
          <a:p>
            <a:r>
              <a:rPr lang="es-MX" sz="2000" dirty="0">
                <a:solidFill>
                  <a:schemeClr val="bg1"/>
                </a:solidFill>
              </a:rPr>
              <a:t>          obtención de financiamiento para su operación </a:t>
            </a:r>
            <a:endParaRPr lang="es-MX" sz="2000" dirty="0"/>
          </a:p>
        </p:txBody>
      </p:sp>
      <p:sp>
        <p:nvSpPr>
          <p:cNvPr id="12" name="Rectángulo 11">
            <a:extLst>
              <a:ext uri="{FF2B5EF4-FFF2-40B4-BE49-F238E27FC236}">
                <a16:creationId xmlns:a16="http://schemas.microsoft.com/office/drawing/2014/main" id="{57F7FE43-449C-4BC0-B80A-C660FB9A19C8}"/>
              </a:ext>
            </a:extLst>
          </p:cNvPr>
          <p:cNvSpPr/>
          <p:nvPr/>
        </p:nvSpPr>
        <p:spPr>
          <a:xfrm>
            <a:off x="2699792" y="1125733"/>
            <a:ext cx="4572000" cy="646331"/>
          </a:xfrm>
          <a:prstGeom prst="rect">
            <a:avLst/>
          </a:prstGeom>
        </p:spPr>
        <p:txBody>
          <a:bodyPr>
            <a:spAutoFit/>
          </a:bodyPr>
          <a:lstStyle/>
          <a:p>
            <a:pPr algn="ctr"/>
            <a:r>
              <a:rPr lang="es-MX" dirty="0">
                <a:solidFill>
                  <a:srgbClr val="222222"/>
                </a:solidFill>
                <a:effectLst>
                  <a:outerShdw blurRad="38100" dist="38100" dir="2700000" algn="tl">
                    <a:srgbClr val="000000">
                      <a:alpha val="43137"/>
                    </a:srgbClr>
                  </a:outerShdw>
                </a:effectLst>
                <a:latin typeface="Century Gothic" panose="020B0502020202020204" pitchFamily="34" charset="0"/>
              </a:rPr>
              <a:t>Claves para acertar con las instalaciones </a:t>
            </a:r>
            <a:endParaRPr lang="es-MX" b="0" i="0" dirty="0">
              <a:solidFill>
                <a:srgbClr val="222222"/>
              </a:solidFill>
              <a:effectLst>
                <a:outerShdw blurRad="38100" dist="38100" dir="2700000" algn="tl">
                  <a:srgbClr val="000000">
                    <a:alpha val="43137"/>
                  </a:srgbClr>
                </a:outerShdw>
              </a:effectLst>
              <a:latin typeface="Century Gothic" panose="020B0502020202020204" pitchFamily="34" charset="0"/>
            </a:endParaRPr>
          </a:p>
        </p:txBody>
      </p:sp>
      <p:graphicFrame>
        <p:nvGraphicFramePr>
          <p:cNvPr id="13" name="Diagrama 12">
            <a:extLst>
              <a:ext uri="{FF2B5EF4-FFF2-40B4-BE49-F238E27FC236}">
                <a16:creationId xmlns:a16="http://schemas.microsoft.com/office/drawing/2014/main" id="{5166A256-670F-4670-96DA-E241463DA9A8}"/>
              </a:ext>
            </a:extLst>
          </p:cNvPr>
          <p:cNvGraphicFramePr/>
          <p:nvPr>
            <p:extLst>
              <p:ext uri="{D42A27DB-BD31-4B8C-83A1-F6EECF244321}">
                <p14:modId xmlns:p14="http://schemas.microsoft.com/office/powerpoint/2010/main" val="201249052"/>
              </p:ext>
            </p:extLst>
          </p:nvPr>
        </p:nvGraphicFramePr>
        <p:xfrm>
          <a:off x="1505744" y="2049062"/>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Marcador de número de diapositiva 10">
            <a:extLst>
              <a:ext uri="{FF2B5EF4-FFF2-40B4-BE49-F238E27FC236}">
                <a16:creationId xmlns:a16="http://schemas.microsoft.com/office/drawing/2014/main" id="{E29E17E8-A1FF-472D-A537-622469194D8F}"/>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27</a:t>
            </a:fld>
            <a:endParaRPr lang="es-ES" dirty="0"/>
          </a:p>
        </p:txBody>
      </p:sp>
      <p:sp>
        <p:nvSpPr>
          <p:cNvPr id="19" name="Rectángulo 18">
            <a:extLst>
              <a:ext uri="{FF2B5EF4-FFF2-40B4-BE49-F238E27FC236}">
                <a16:creationId xmlns:a16="http://schemas.microsoft.com/office/drawing/2014/main" id="{C6E196D4-7252-4F6A-B904-CD18F21C5259}"/>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17841607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ángulo 11">
            <a:extLst>
              <a:ext uri="{FF2B5EF4-FFF2-40B4-BE49-F238E27FC236}">
                <a16:creationId xmlns:a16="http://schemas.microsoft.com/office/drawing/2014/main" id="{57F7FE43-449C-4BC0-B80A-C660FB9A19C8}"/>
              </a:ext>
            </a:extLst>
          </p:cNvPr>
          <p:cNvSpPr/>
          <p:nvPr/>
        </p:nvSpPr>
        <p:spPr>
          <a:xfrm>
            <a:off x="2699792" y="1125733"/>
            <a:ext cx="4572000" cy="646331"/>
          </a:xfrm>
          <a:prstGeom prst="rect">
            <a:avLst/>
          </a:prstGeom>
        </p:spPr>
        <p:txBody>
          <a:bodyPr>
            <a:spAutoFit/>
          </a:bodyPr>
          <a:lstStyle/>
          <a:p>
            <a:pPr algn="ctr"/>
            <a:r>
              <a:rPr lang="es-MX" dirty="0">
                <a:solidFill>
                  <a:srgbClr val="222222"/>
                </a:solidFill>
                <a:effectLst>
                  <a:outerShdw blurRad="38100" dist="38100" dir="2700000" algn="tl">
                    <a:srgbClr val="000000">
                      <a:alpha val="43137"/>
                    </a:srgbClr>
                  </a:outerShdw>
                </a:effectLst>
                <a:latin typeface="Century Gothic" panose="020B0502020202020204" pitchFamily="34" charset="0"/>
              </a:rPr>
              <a:t>Claves para acertar con las instalaciones </a:t>
            </a:r>
            <a:endParaRPr lang="es-MX" b="0" i="0" dirty="0">
              <a:solidFill>
                <a:srgbClr val="222222"/>
              </a:solidFill>
              <a:effectLst>
                <a:outerShdw blurRad="38100" dist="38100" dir="2700000" algn="tl">
                  <a:srgbClr val="000000">
                    <a:alpha val="43137"/>
                  </a:srgbClr>
                </a:outerShdw>
              </a:effectLst>
              <a:latin typeface="Century Gothic" panose="020B0502020202020204" pitchFamily="34" charset="0"/>
            </a:endParaRPr>
          </a:p>
        </p:txBody>
      </p:sp>
      <p:graphicFrame>
        <p:nvGraphicFramePr>
          <p:cNvPr id="13" name="Diagrama 12">
            <a:extLst>
              <a:ext uri="{FF2B5EF4-FFF2-40B4-BE49-F238E27FC236}">
                <a16:creationId xmlns:a16="http://schemas.microsoft.com/office/drawing/2014/main" id="{5166A256-670F-4670-96DA-E241463DA9A8}"/>
              </a:ext>
            </a:extLst>
          </p:cNvPr>
          <p:cNvGraphicFramePr/>
          <p:nvPr>
            <p:extLst>
              <p:ext uri="{D42A27DB-BD31-4B8C-83A1-F6EECF244321}">
                <p14:modId xmlns:p14="http://schemas.microsoft.com/office/powerpoint/2010/main" val="3822912598"/>
              </p:ext>
            </p:extLst>
          </p:nvPr>
        </p:nvGraphicFramePr>
        <p:xfrm>
          <a:off x="1505744" y="2049062"/>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Marcador de número de diapositiva 10">
            <a:extLst>
              <a:ext uri="{FF2B5EF4-FFF2-40B4-BE49-F238E27FC236}">
                <a16:creationId xmlns:a16="http://schemas.microsoft.com/office/drawing/2014/main" id="{DD090D0B-006D-4735-BB96-B90643C575F2}"/>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28</a:t>
            </a:fld>
            <a:endParaRPr lang="es-ES" dirty="0"/>
          </a:p>
        </p:txBody>
      </p:sp>
      <p:sp>
        <p:nvSpPr>
          <p:cNvPr id="15" name="Rectángulo 14">
            <a:extLst>
              <a:ext uri="{FF2B5EF4-FFF2-40B4-BE49-F238E27FC236}">
                <a16:creationId xmlns:a16="http://schemas.microsoft.com/office/drawing/2014/main" id="{795A0D36-5F9E-443F-8B4E-C41D56A8552D}"/>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3094438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ángulo 10">
            <a:extLst>
              <a:ext uri="{FF2B5EF4-FFF2-40B4-BE49-F238E27FC236}">
                <a16:creationId xmlns:a16="http://schemas.microsoft.com/office/drawing/2014/main" id="{0C7C967C-6697-4AFC-A2C3-852BF845CF5D}"/>
              </a:ext>
            </a:extLst>
          </p:cNvPr>
          <p:cNvSpPr/>
          <p:nvPr/>
        </p:nvSpPr>
        <p:spPr>
          <a:xfrm>
            <a:off x="1134852" y="1106649"/>
            <a:ext cx="7128792" cy="400110"/>
          </a:xfrm>
          <a:prstGeom prst="rect">
            <a:avLst/>
          </a:prstGeom>
        </p:spPr>
        <p:txBody>
          <a:bodyPr wrap="square">
            <a:spAutoFit/>
          </a:bodyPr>
          <a:lstStyle/>
          <a:p>
            <a:r>
              <a:rPr lang="es-MX" sz="2000" b="1" i="1" dirty="0" err="1">
                <a:solidFill>
                  <a:srgbClr val="141414"/>
                </a:solidFill>
                <a:latin typeface="PT Serif"/>
              </a:rPr>
              <a:t>Tips</a:t>
            </a:r>
            <a:r>
              <a:rPr lang="es-MX" sz="2000" b="1" i="1" dirty="0">
                <a:solidFill>
                  <a:srgbClr val="141414"/>
                </a:solidFill>
                <a:latin typeface="PT Serif"/>
              </a:rPr>
              <a:t> para elegir la ubicación ideal del local de </a:t>
            </a:r>
            <a:r>
              <a:rPr lang="es-MX" sz="2000" b="1" i="1" dirty="0">
                <a:solidFill>
                  <a:srgbClr val="000000"/>
                </a:solidFill>
                <a:latin typeface="PT Serif"/>
              </a:rPr>
              <a:t>tu</a:t>
            </a:r>
            <a:r>
              <a:rPr lang="es-MX" sz="2000" b="1" i="1" dirty="0">
                <a:solidFill>
                  <a:srgbClr val="141414"/>
                </a:solidFill>
                <a:latin typeface="PT Serif"/>
              </a:rPr>
              <a:t> negocio</a:t>
            </a:r>
            <a:endParaRPr lang="es-MX" sz="2000" b="1" i="1" dirty="0">
              <a:solidFill>
                <a:srgbClr val="141414"/>
              </a:solidFill>
              <a:effectLst/>
              <a:latin typeface="PT Serif"/>
            </a:endParaRPr>
          </a:p>
        </p:txBody>
      </p:sp>
      <p:sp>
        <p:nvSpPr>
          <p:cNvPr id="14" name="Rectángulo 13">
            <a:extLst>
              <a:ext uri="{FF2B5EF4-FFF2-40B4-BE49-F238E27FC236}">
                <a16:creationId xmlns:a16="http://schemas.microsoft.com/office/drawing/2014/main" id="{8E6084F0-4D53-4978-84F5-809ECF4745EE}"/>
              </a:ext>
            </a:extLst>
          </p:cNvPr>
          <p:cNvSpPr/>
          <p:nvPr/>
        </p:nvSpPr>
        <p:spPr>
          <a:xfrm>
            <a:off x="980728" y="1995284"/>
            <a:ext cx="7398568" cy="58477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MX" sz="1600" i="1" dirty="0">
                <a:solidFill>
                  <a:srgbClr val="757575"/>
                </a:solidFill>
                <a:latin typeface="Roboto"/>
              </a:rPr>
              <a:t>Una de las preguntas más frecuentes que surgen en la mente de todo emprendedor al iniciar su negocio es ¿dónde debo ubicarlo? </a:t>
            </a:r>
            <a:endParaRPr lang="es-MX" sz="1600" dirty="0"/>
          </a:p>
        </p:txBody>
      </p:sp>
      <p:sp>
        <p:nvSpPr>
          <p:cNvPr id="15" name="Rectángulo 14">
            <a:extLst>
              <a:ext uri="{FF2B5EF4-FFF2-40B4-BE49-F238E27FC236}">
                <a16:creationId xmlns:a16="http://schemas.microsoft.com/office/drawing/2014/main" id="{DB481954-11DA-4AA0-A9B4-D2CA069C4EE8}"/>
              </a:ext>
            </a:extLst>
          </p:cNvPr>
          <p:cNvSpPr/>
          <p:nvPr/>
        </p:nvSpPr>
        <p:spPr>
          <a:xfrm>
            <a:off x="306760" y="3453007"/>
            <a:ext cx="4392488" cy="1384995"/>
          </a:xfrm>
          <a:prstGeom prst="rect">
            <a:avLst/>
          </a:prstGeom>
        </p:spPr>
        <p:txBody>
          <a:bodyPr wrap="square">
            <a:spAutoFit/>
          </a:bodyPr>
          <a:lstStyle/>
          <a:p>
            <a:pPr algn="just"/>
            <a:r>
              <a:rPr lang="es-MX" sz="1400" dirty="0">
                <a:solidFill>
                  <a:srgbClr val="212121"/>
                </a:solidFill>
                <a:latin typeface="Century Gothic" panose="020B0502020202020204" pitchFamily="34" charset="0"/>
              </a:rPr>
              <a:t>Una decisión muy importante, después de haber elegido el producto que venderás, es el lugar geográfico dónde lo vas a ofrecer. </a:t>
            </a:r>
          </a:p>
          <a:p>
            <a:pPr algn="just"/>
            <a:endParaRPr lang="es-MX" sz="1400" dirty="0">
              <a:solidFill>
                <a:srgbClr val="212121"/>
              </a:solidFill>
              <a:latin typeface="Century Gothic" panose="020B0502020202020204" pitchFamily="34" charset="0"/>
            </a:endParaRPr>
          </a:p>
          <a:p>
            <a:pPr algn="just"/>
            <a:r>
              <a:rPr lang="es-MX" sz="1400" dirty="0">
                <a:solidFill>
                  <a:srgbClr val="212121"/>
                </a:solidFill>
                <a:latin typeface="Century Gothic" panose="020B0502020202020204" pitchFamily="34" charset="0"/>
              </a:rPr>
              <a:t>La elección que realices de este sitio puede significar el éxito o el fracaso de </a:t>
            </a:r>
            <a:r>
              <a:rPr lang="es-MX" sz="1400" dirty="0">
                <a:solidFill>
                  <a:srgbClr val="000000"/>
                </a:solidFill>
                <a:latin typeface="Century Gothic" panose="020B0502020202020204" pitchFamily="34" charset="0"/>
              </a:rPr>
              <a:t>tu</a:t>
            </a:r>
            <a:r>
              <a:rPr lang="es-MX" sz="1400" dirty="0">
                <a:solidFill>
                  <a:srgbClr val="212121"/>
                </a:solidFill>
                <a:latin typeface="Century Gothic" panose="020B0502020202020204" pitchFamily="34" charset="0"/>
              </a:rPr>
              <a:t> negocio.</a:t>
            </a:r>
            <a:endParaRPr lang="es-MX" sz="1400" dirty="0">
              <a:latin typeface="Century Gothic" panose="020B0502020202020204" pitchFamily="34" charset="0"/>
            </a:endParaRPr>
          </a:p>
        </p:txBody>
      </p:sp>
      <p:pic>
        <p:nvPicPr>
          <p:cNvPr id="18" name="Picture 2" descr="Resultado de imagen para elegir">
            <a:extLst>
              <a:ext uri="{FF2B5EF4-FFF2-40B4-BE49-F238E27FC236}">
                <a16:creationId xmlns:a16="http://schemas.microsoft.com/office/drawing/2014/main" id="{7D8EEFA9-D0B7-43B8-B2DF-87393D21FA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7343" y="2993262"/>
            <a:ext cx="3832957" cy="29901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9" name="Marcador de número de diapositiva 10">
            <a:extLst>
              <a:ext uri="{FF2B5EF4-FFF2-40B4-BE49-F238E27FC236}">
                <a16:creationId xmlns:a16="http://schemas.microsoft.com/office/drawing/2014/main" id="{6D86599C-A9C5-4232-BF13-132EF5BE03E6}"/>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29</a:t>
            </a:fld>
            <a:endParaRPr lang="es-ES" dirty="0"/>
          </a:p>
        </p:txBody>
      </p:sp>
      <p:sp>
        <p:nvSpPr>
          <p:cNvPr id="20" name="Rectángulo 19">
            <a:extLst>
              <a:ext uri="{FF2B5EF4-FFF2-40B4-BE49-F238E27FC236}">
                <a16:creationId xmlns:a16="http://schemas.microsoft.com/office/drawing/2014/main" id="{EF953F9D-1CF7-4719-A4D6-A32D2578B353}"/>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2255475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7811" y="-4055921"/>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5064" y="-433440"/>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 </a:t>
            </a:r>
          </a:p>
          <a:p>
            <a:pPr algn="ctr"/>
            <a:endParaRPr lang="es-ES" dirty="0"/>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ángulo 1"/>
          <p:cNvSpPr/>
          <p:nvPr/>
        </p:nvSpPr>
        <p:spPr>
          <a:xfrm>
            <a:off x="1320801" y="1072443"/>
            <a:ext cx="6412089" cy="5447645"/>
          </a:xfrm>
          <a:prstGeom prst="rect">
            <a:avLst/>
          </a:prstGeom>
        </p:spPr>
        <p:txBody>
          <a:bodyPr wrap="square">
            <a:spAutoFit/>
          </a:bodyPr>
          <a:lstStyle/>
          <a:p>
            <a:pPr algn="ctr">
              <a:spcAft>
                <a:spcPts val="0"/>
              </a:spcAft>
            </a:pPr>
            <a:r>
              <a:rPr lang="es-MX" sz="1200" b="1" i="1" dirty="0">
                <a:ea typeface="Times New Roman" panose="02020603050405020304" pitchFamily="18" charset="0"/>
              </a:rPr>
              <a:t>M. en D. Juan Carlos Medina Huicochea   </a:t>
            </a:r>
          </a:p>
          <a:p>
            <a:pPr algn="ctr">
              <a:spcAft>
                <a:spcPts val="0"/>
              </a:spcAft>
            </a:pPr>
            <a:r>
              <a:rPr lang="es-MX" sz="1100" i="1" dirty="0">
                <a:latin typeface="Avenir Black"/>
                <a:ea typeface="Times New Roman" panose="02020603050405020304" pitchFamily="18" charset="0"/>
              </a:rPr>
              <a:t>Encargado de la Dirección del Despacho del Centro Universitario UAEM Nezahualcóyotl</a:t>
            </a:r>
          </a:p>
          <a:p>
            <a:pPr algn="ctr">
              <a:spcAft>
                <a:spcPts val="0"/>
              </a:spcAft>
            </a:pPr>
            <a:r>
              <a:rPr lang="es-MX" sz="1100" dirty="0">
                <a:solidFill>
                  <a:srgbClr val="4A442A"/>
                </a:solidFill>
                <a:latin typeface="Times New Roman" panose="02020603050405020304" pitchFamily="18" charset="0"/>
                <a:ea typeface="Times New Roman" panose="02020603050405020304" pitchFamily="18" charset="0"/>
              </a:rPr>
              <a:t> </a:t>
            </a:r>
            <a:endParaRPr lang="es-MX" sz="11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Mtro. en C. José Antonio Castillo Jiménez </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Subdirector Académico</a:t>
            </a:r>
            <a:endParaRPr lang="es-MX" sz="1100" dirty="0">
              <a:latin typeface="Avenir Black"/>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L. en E. Ramón Vital Hernández </a:t>
            </a:r>
          </a:p>
          <a:p>
            <a:pPr algn="ctr">
              <a:spcAft>
                <a:spcPts val="0"/>
              </a:spcAft>
            </a:pPr>
            <a:r>
              <a:rPr lang="es-MX" sz="1100" i="1" dirty="0">
                <a:latin typeface="Avenir Black"/>
                <a:ea typeface="Times New Roman" panose="02020603050405020304" pitchFamily="18" charset="0"/>
              </a:rPr>
              <a:t>Subdirector Administrativo</a:t>
            </a:r>
            <a:endParaRPr lang="es-MX" sz="1100" dirty="0">
              <a:latin typeface="Avenir Black"/>
              <a:ea typeface="Times New Roman" panose="02020603050405020304" pitchFamily="18" charset="0"/>
            </a:endParaRPr>
          </a:p>
          <a:p>
            <a:pPr algn="ctr">
              <a:spcAft>
                <a:spcPts val="0"/>
              </a:spcAft>
            </a:pPr>
            <a:r>
              <a:rPr lang="es-MX" sz="1200" dirty="0">
                <a:latin typeface="Avenir Black"/>
                <a:ea typeface="Times New Roman" panose="02020603050405020304" pitchFamily="18" charset="0"/>
              </a:rPr>
              <a:t> </a:t>
            </a:r>
          </a:p>
          <a:p>
            <a:pPr algn="ctr">
              <a:spcAft>
                <a:spcPts val="0"/>
              </a:spcAft>
            </a:pPr>
            <a:r>
              <a:rPr lang="es-MX" sz="1200" b="1" i="1" dirty="0">
                <a:ea typeface="Times New Roman" panose="02020603050405020304" pitchFamily="18" charset="0"/>
              </a:rPr>
              <a:t>Dra. en C. S. María Luisa Quintero Soto</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Coordinadora de Investigación y Estudios Avanzados</a:t>
            </a:r>
            <a:endParaRPr lang="es-MX" sz="1100" dirty="0">
              <a:latin typeface="Avenir Black"/>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Lic. en A. E. Víctor Manuel Durán López</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 de Planeación y Desarrollo Institucional</a:t>
            </a:r>
            <a:endParaRPr lang="es-MX" sz="1100" dirty="0">
              <a:latin typeface="Avenir Black"/>
              <a:ea typeface="Times New Roman" panose="02020603050405020304" pitchFamily="18" charset="0"/>
            </a:endParaRPr>
          </a:p>
          <a:p>
            <a:pPr algn="ctr">
              <a:spcAft>
                <a:spcPts val="0"/>
              </a:spcAft>
            </a:pP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M. en C.E. Cesar Lucio Gutiérrez Ruiz </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 de la Licenciatura en Comercio Internacional</a:t>
            </a:r>
            <a:endParaRPr lang="es-MX" sz="1100" dirty="0">
              <a:latin typeface="Avenir Black"/>
              <a:ea typeface="Times New Roman" panose="02020603050405020304" pitchFamily="18" charset="0"/>
            </a:endParaRPr>
          </a:p>
          <a:p>
            <a:pPr algn="ctr">
              <a:spcAft>
                <a:spcPts val="0"/>
              </a:spcAft>
            </a:pPr>
            <a:r>
              <a:rPr lang="es-MX" sz="1200" dirty="0">
                <a:latin typeface="Avenir Black"/>
                <a:ea typeface="Times New Roman" panose="02020603050405020304" pitchFamily="18" charset="0"/>
              </a:rPr>
              <a:t> </a:t>
            </a:r>
          </a:p>
          <a:p>
            <a:pPr algn="ctr">
              <a:spcAft>
                <a:spcPts val="0"/>
              </a:spcAft>
            </a:pPr>
            <a:r>
              <a:rPr lang="es-MX" sz="1200" b="1" i="1" dirty="0">
                <a:ea typeface="Times New Roman" panose="02020603050405020304" pitchFamily="18" charset="0"/>
              </a:rPr>
              <a:t>M. en S.F. Carlos Anaya Hernández  </a:t>
            </a:r>
          </a:p>
          <a:p>
            <a:pPr algn="ctr">
              <a:spcAft>
                <a:spcPts val="0"/>
              </a:spcAft>
            </a:pPr>
            <a:r>
              <a:rPr lang="es-MX" sz="1100" i="1" dirty="0">
                <a:latin typeface="Avenir Black"/>
                <a:ea typeface="Times New Roman" panose="02020603050405020304" pitchFamily="18" charset="0"/>
              </a:rPr>
              <a:t>Coordinadora de la Licenciatura en Educación para la Salud</a:t>
            </a:r>
          </a:p>
          <a:p>
            <a:pPr algn="ctr">
              <a:spcAft>
                <a:spcPts val="0"/>
              </a:spcAft>
            </a:pP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Dr. en S.  Ricardo Rico Molina</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 de la licenciatura en Ingeniería en Sistemas Inteligentes</a:t>
            </a:r>
          </a:p>
          <a:p>
            <a:pPr algn="ctr">
              <a:spcAft>
                <a:spcPts val="0"/>
              </a:spcAft>
            </a:pP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r>
              <a:rPr lang="es-MX" sz="1200" b="1" i="1" dirty="0">
                <a:ea typeface="Times New Roman" panose="02020603050405020304" pitchFamily="18" charset="0"/>
              </a:rPr>
              <a:t>M. en C. Ricardo Pacheco Ruiz </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 de Ingeniería en Transporte</a:t>
            </a:r>
            <a:endParaRPr lang="es-MX" sz="1100" dirty="0">
              <a:latin typeface="Avenir Black"/>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M. En CC Erick Nicolás Cabrera Álvarez</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 de Licenciatura en Seguridad Ciudadana</a:t>
            </a:r>
            <a:endParaRPr lang="es-MX" sz="1100" dirty="0">
              <a:effectLst/>
              <a:latin typeface="Avenir Black"/>
              <a:ea typeface="Times New Roman" panose="02020603050405020304" pitchFamily="18" charset="0"/>
            </a:endParaRPr>
          </a:p>
        </p:txBody>
      </p:sp>
      <p:sp>
        <p:nvSpPr>
          <p:cNvPr id="3" name="CuadroTexto 2">
            <a:extLst>
              <a:ext uri="{FF2B5EF4-FFF2-40B4-BE49-F238E27FC236}">
                <a16:creationId xmlns:a16="http://schemas.microsoft.com/office/drawing/2014/main" id="{722870CA-090A-4F47-A078-F171010FA35B}"/>
              </a:ext>
            </a:extLst>
          </p:cNvPr>
          <p:cNvSpPr txBox="1"/>
          <p:nvPr/>
        </p:nvSpPr>
        <p:spPr>
          <a:xfrm>
            <a:off x="66728" y="231783"/>
            <a:ext cx="7184020" cy="477054"/>
          </a:xfrm>
          <a:prstGeom prst="rect">
            <a:avLst/>
          </a:prstGeom>
          <a:noFill/>
        </p:spPr>
        <p:txBody>
          <a:bodyPr wrap="square" rtlCol="0">
            <a:spAutoFit/>
          </a:bodyPr>
          <a:lstStyle/>
          <a:p>
            <a:r>
              <a:rPr lang="es-MX" sz="2500" dirty="0">
                <a:solidFill>
                  <a:schemeClr val="bg1"/>
                </a:solidFill>
              </a:rPr>
              <a:t>Directorio Centro Universitario UAEM Nezahualcóyotl </a:t>
            </a:r>
          </a:p>
        </p:txBody>
      </p:sp>
      <p:sp>
        <p:nvSpPr>
          <p:cNvPr id="11" name="Rectángulo 10">
            <a:extLst>
              <a:ext uri="{FF2B5EF4-FFF2-40B4-BE49-F238E27FC236}">
                <a16:creationId xmlns:a16="http://schemas.microsoft.com/office/drawing/2014/main" id="{9FA1AF63-3315-4AFA-B229-057B5BA52885}"/>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5" name="Marcador de número de diapositiva 10">
            <a:extLst>
              <a:ext uri="{FF2B5EF4-FFF2-40B4-BE49-F238E27FC236}">
                <a16:creationId xmlns:a16="http://schemas.microsoft.com/office/drawing/2014/main" id="{CD950661-3C7B-4FDE-9322-97ED956D8C4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3</a:t>
            </a:fld>
            <a:endParaRPr lang="es-ES" dirty="0"/>
          </a:p>
        </p:txBody>
      </p:sp>
    </p:spTree>
    <p:extLst>
      <p:ext uri="{BB962C8B-B14F-4D97-AF65-F5344CB8AC3E}">
        <p14:creationId xmlns:p14="http://schemas.microsoft.com/office/powerpoint/2010/main" val="485333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ángulo 12">
            <a:extLst>
              <a:ext uri="{FF2B5EF4-FFF2-40B4-BE49-F238E27FC236}">
                <a16:creationId xmlns:a16="http://schemas.microsoft.com/office/drawing/2014/main" id="{0067442F-86A2-4DBB-91E2-828112B504CC}"/>
              </a:ext>
            </a:extLst>
          </p:cNvPr>
          <p:cNvSpPr/>
          <p:nvPr/>
        </p:nvSpPr>
        <p:spPr>
          <a:xfrm>
            <a:off x="848744" y="1049176"/>
            <a:ext cx="7490369" cy="83099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MX" sz="1600" b="1" dirty="0">
                <a:solidFill>
                  <a:srgbClr val="212121"/>
                </a:solidFill>
                <a:latin typeface="Century Gothic" panose="020B0502020202020204" pitchFamily="34" charset="0"/>
              </a:rPr>
              <a:t> Elegir la ubicación óptima depende de un cumulo de factores que definen a </a:t>
            </a:r>
            <a:r>
              <a:rPr lang="es-MX" sz="1600" b="1" dirty="0">
                <a:solidFill>
                  <a:srgbClr val="000000"/>
                </a:solidFill>
                <a:latin typeface="Century Gothic" panose="020B0502020202020204" pitchFamily="34" charset="0"/>
              </a:rPr>
              <a:t>tu </a:t>
            </a:r>
            <a:r>
              <a:rPr lang="es-MX" sz="1600" b="1" dirty="0">
                <a:solidFill>
                  <a:srgbClr val="212121"/>
                </a:solidFill>
                <a:latin typeface="Century Gothic" panose="020B0502020202020204" pitchFamily="34" charset="0"/>
              </a:rPr>
              <a:t>negocio. Partiendo del producto o servicio debes realizar un análisis de las necesidades de ubicación.</a:t>
            </a:r>
            <a:endParaRPr lang="es-MX" sz="1600" dirty="0">
              <a:latin typeface="Century Gothic" panose="020B0502020202020204" pitchFamily="34" charset="0"/>
            </a:endParaRPr>
          </a:p>
        </p:txBody>
      </p:sp>
      <p:sp>
        <p:nvSpPr>
          <p:cNvPr id="19" name="Rectángulo 18">
            <a:extLst>
              <a:ext uri="{FF2B5EF4-FFF2-40B4-BE49-F238E27FC236}">
                <a16:creationId xmlns:a16="http://schemas.microsoft.com/office/drawing/2014/main" id="{6618B572-E271-4B1F-AF0C-A1B7F83862D3}"/>
              </a:ext>
            </a:extLst>
          </p:cNvPr>
          <p:cNvSpPr/>
          <p:nvPr/>
        </p:nvSpPr>
        <p:spPr>
          <a:xfrm>
            <a:off x="4236851" y="2960751"/>
            <a:ext cx="4473082" cy="3108543"/>
          </a:xfrm>
          <a:prstGeom prst="rect">
            <a:avLst/>
          </a:prstGeom>
        </p:spPr>
        <p:txBody>
          <a:bodyPr wrap="square">
            <a:spAutoFit/>
          </a:bodyPr>
          <a:lstStyle/>
          <a:p>
            <a:pPr marL="285750" indent="-285750" algn="just">
              <a:buFont typeface="Wingdings" panose="05000000000000000000" pitchFamily="2" charset="2"/>
              <a:buChar char="ü"/>
            </a:pPr>
            <a:r>
              <a:rPr lang="es-MX" sz="2000" b="1" dirty="0">
                <a:solidFill>
                  <a:srgbClr val="212121"/>
                </a:solidFill>
                <a:latin typeface="Century Gothic" panose="020B0502020202020204" pitchFamily="34" charset="0"/>
              </a:rPr>
              <a:t> El giro es esencial</a:t>
            </a:r>
            <a:endParaRPr lang="es-MX" sz="2000" dirty="0">
              <a:solidFill>
                <a:srgbClr val="212121"/>
              </a:solidFill>
              <a:latin typeface="Century Gothic" panose="020B0502020202020204" pitchFamily="34" charset="0"/>
            </a:endParaRPr>
          </a:p>
          <a:p>
            <a:pPr algn="ctr"/>
            <a:endParaRPr lang="es-MX" sz="1600" i="1" dirty="0">
              <a:solidFill>
                <a:srgbClr val="212121"/>
              </a:solidFill>
              <a:effectLst>
                <a:outerShdw blurRad="38100" dist="38100" dir="2700000" algn="tl">
                  <a:srgbClr val="000000">
                    <a:alpha val="43137"/>
                  </a:srgbClr>
                </a:outerShdw>
              </a:effectLst>
              <a:latin typeface="Century Gothic" panose="020B0502020202020204" pitchFamily="34" charset="0"/>
            </a:endParaRPr>
          </a:p>
          <a:p>
            <a:pPr algn="ctr"/>
            <a:r>
              <a:rPr lang="es-MX" sz="1600" i="1" dirty="0">
                <a:solidFill>
                  <a:srgbClr val="212121"/>
                </a:solidFill>
                <a:effectLst>
                  <a:outerShdw blurRad="38100" dist="38100" dir="2700000" algn="tl">
                    <a:srgbClr val="000000">
                      <a:alpha val="43137"/>
                    </a:srgbClr>
                  </a:outerShdw>
                </a:effectLst>
                <a:latin typeface="Century Gothic" panose="020B0502020202020204" pitchFamily="34" charset="0"/>
              </a:rPr>
              <a:t>“Recuerda que no existe el sitio perfecto.”</a:t>
            </a:r>
          </a:p>
          <a:p>
            <a:pPr algn="ctr"/>
            <a:endParaRPr lang="es-MX" sz="1600" i="1" dirty="0">
              <a:solidFill>
                <a:srgbClr val="212121"/>
              </a:solidFill>
              <a:effectLst>
                <a:outerShdw blurRad="38100" dist="38100" dir="2700000" algn="tl">
                  <a:srgbClr val="000000">
                    <a:alpha val="43137"/>
                  </a:srgbClr>
                </a:outerShdw>
              </a:effectLst>
              <a:latin typeface="Century Gothic" panose="020B0502020202020204" pitchFamily="34" charset="0"/>
            </a:endParaRPr>
          </a:p>
          <a:p>
            <a:pPr algn="just"/>
            <a:r>
              <a:rPr lang="es-MX" sz="1600" dirty="0">
                <a:solidFill>
                  <a:srgbClr val="212121"/>
                </a:solidFill>
                <a:latin typeface="Century Gothic" panose="020B0502020202020204" pitchFamily="34" charset="0"/>
              </a:rPr>
              <a:t>Cada negocio requiere un tipo de ubicación diferente. Si pretendes que </a:t>
            </a:r>
            <a:r>
              <a:rPr lang="es-MX" sz="1600" dirty="0">
                <a:solidFill>
                  <a:srgbClr val="000000"/>
                </a:solidFill>
                <a:latin typeface="Century Gothic" panose="020B0502020202020204" pitchFamily="34" charset="0"/>
              </a:rPr>
              <a:t>tu</a:t>
            </a:r>
            <a:r>
              <a:rPr lang="es-MX" sz="1600" dirty="0">
                <a:solidFill>
                  <a:srgbClr val="212121"/>
                </a:solidFill>
                <a:latin typeface="Century Gothic" panose="020B0502020202020204" pitchFamily="34" charset="0"/>
              </a:rPr>
              <a:t>s clientes visiten </a:t>
            </a:r>
            <a:r>
              <a:rPr lang="es-MX" sz="1600" dirty="0">
                <a:solidFill>
                  <a:srgbClr val="000000"/>
                </a:solidFill>
                <a:latin typeface="Century Gothic" panose="020B0502020202020204" pitchFamily="34" charset="0"/>
              </a:rPr>
              <a:t>tu</a:t>
            </a:r>
            <a:r>
              <a:rPr lang="es-MX" sz="1600" dirty="0">
                <a:solidFill>
                  <a:srgbClr val="212121"/>
                </a:solidFill>
                <a:latin typeface="Century Gothic" panose="020B0502020202020204" pitchFamily="34" charset="0"/>
              </a:rPr>
              <a:t> empresa, la visibilidad y el acceso fácil deben ser los dos aspectos más importantes que te ayuden a determinar la ubicación correcta.</a:t>
            </a:r>
            <a:br>
              <a:rPr lang="es-MX" sz="1600" dirty="0">
                <a:solidFill>
                  <a:srgbClr val="212121"/>
                </a:solidFill>
                <a:latin typeface="Century Gothic" panose="020B0502020202020204" pitchFamily="34" charset="0"/>
              </a:rPr>
            </a:br>
            <a:br>
              <a:rPr lang="es-MX" sz="1600" dirty="0">
                <a:solidFill>
                  <a:srgbClr val="212121"/>
                </a:solidFill>
                <a:latin typeface="Century Gothic" panose="020B0502020202020204" pitchFamily="34" charset="0"/>
              </a:rPr>
            </a:br>
            <a:endParaRPr lang="es-MX" sz="1600" b="0" i="0" dirty="0">
              <a:solidFill>
                <a:srgbClr val="212121"/>
              </a:solidFill>
              <a:effectLst/>
              <a:latin typeface="Century Gothic" panose="020B0502020202020204" pitchFamily="34" charset="0"/>
            </a:endParaRPr>
          </a:p>
        </p:txBody>
      </p:sp>
      <p:pic>
        <p:nvPicPr>
          <p:cNvPr id="20" name="Picture 2" descr="Resultado de imagen para elegir">
            <a:extLst>
              <a:ext uri="{FF2B5EF4-FFF2-40B4-BE49-F238E27FC236}">
                <a16:creationId xmlns:a16="http://schemas.microsoft.com/office/drawing/2014/main" id="{BD520073-9BAE-4AD3-827E-682DF3F88AF9}"/>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9678" y="2611744"/>
            <a:ext cx="3479638" cy="3479638"/>
          </a:xfrm>
          <a:prstGeom prst="rect">
            <a:avLst/>
          </a:prstGeom>
          <a:noFill/>
          <a:extLst>
            <a:ext uri="{909E8E84-426E-40DD-AFC4-6F175D3DCCD1}">
              <a14:hiddenFill xmlns:a14="http://schemas.microsoft.com/office/drawing/2010/main">
                <a:solidFill>
                  <a:srgbClr val="FFFFFF"/>
                </a:solidFill>
              </a14:hiddenFill>
            </a:ext>
          </a:extLst>
        </p:spPr>
      </p:pic>
      <p:sp>
        <p:nvSpPr>
          <p:cNvPr id="21" name="Marcador de número de diapositiva 10">
            <a:extLst>
              <a:ext uri="{FF2B5EF4-FFF2-40B4-BE49-F238E27FC236}">
                <a16:creationId xmlns:a16="http://schemas.microsoft.com/office/drawing/2014/main" id="{B058C2C2-745E-4E08-B2AD-170A70D0B4D3}"/>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30</a:t>
            </a:fld>
            <a:endParaRPr lang="es-ES" dirty="0"/>
          </a:p>
        </p:txBody>
      </p:sp>
      <p:sp>
        <p:nvSpPr>
          <p:cNvPr id="22" name="Rectángulo 21">
            <a:extLst>
              <a:ext uri="{FF2B5EF4-FFF2-40B4-BE49-F238E27FC236}">
                <a16:creationId xmlns:a16="http://schemas.microsoft.com/office/drawing/2014/main" id="{C74349F3-7AB5-4091-A5D3-B068B0CB3F4A}"/>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8582426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
            <a:extLst>
              <a:ext uri="{FF2B5EF4-FFF2-40B4-BE49-F238E27FC236}">
                <a16:creationId xmlns:a16="http://schemas.microsoft.com/office/drawing/2014/main" id="{4B64C17A-6A2D-4718-A62E-9EB3C0637317}"/>
              </a:ext>
            </a:extLst>
          </p:cNvPr>
          <p:cNvSpPr>
            <a:spLocks noChangeArrowheads="1"/>
          </p:cNvSpPr>
          <p:nvPr/>
        </p:nvSpPr>
        <p:spPr bwMode="auto">
          <a:xfrm>
            <a:off x="467544" y="1087723"/>
            <a:ext cx="7872892"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342900" marR="0" lvl="0" indent="-34290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es-MX" altLang="es-MX" sz="2000" b="1" i="0" u="none" strike="noStrike" cap="none" normalizeH="0" baseline="0" dirty="0">
                <a:ln>
                  <a:noFill/>
                </a:ln>
                <a:solidFill>
                  <a:srgbClr val="212121"/>
                </a:solidFill>
                <a:effectLst/>
                <a:latin typeface="Century Gothic" panose="020B0502020202020204" pitchFamily="34" charset="0"/>
              </a:rPr>
              <a:t>Analiza según competencia</a:t>
            </a:r>
          </a:p>
          <a:p>
            <a:pPr marL="342900" marR="0" lvl="0" indent="-342900" algn="just" defTabSz="914400" rtl="0" eaLnBrk="0" fontAlgn="base" latinLnBrk="0" hangingPunct="0">
              <a:lnSpc>
                <a:spcPct val="100000"/>
              </a:lnSpc>
              <a:spcBef>
                <a:spcPct val="0"/>
              </a:spcBef>
              <a:spcAft>
                <a:spcPct val="0"/>
              </a:spcAft>
              <a:buClrTx/>
              <a:buSzTx/>
              <a:buFontTx/>
              <a:buChar char="-"/>
              <a:tabLst/>
            </a:pPr>
            <a:endParaRPr kumimoji="0" lang="es-MX" altLang="es-MX" sz="2000" b="0" i="0" u="none" strike="noStrike" cap="none" normalizeH="0" baseline="0" dirty="0">
              <a:ln>
                <a:noFill/>
              </a:ln>
              <a:solidFill>
                <a:schemeClr val="tx1"/>
              </a:solidFill>
              <a:effectLst/>
              <a:latin typeface="Century Gothic" panose="020B0502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s-MX" altLang="es-MX" sz="1600" dirty="0">
              <a:solidFill>
                <a:srgbClr val="212121"/>
              </a:solidFill>
              <a:latin typeface="Century Gothic" panose="020B0502020202020204" pitchFamily="34" charset="0"/>
            </a:endParaRPr>
          </a:p>
        </p:txBody>
      </p:sp>
      <p:pic>
        <p:nvPicPr>
          <p:cNvPr id="14" name="Picture 5" descr="Imagen relacionada">
            <a:extLst>
              <a:ext uri="{FF2B5EF4-FFF2-40B4-BE49-F238E27FC236}">
                <a16:creationId xmlns:a16="http://schemas.microsoft.com/office/drawing/2014/main" id="{FEB273A3-2122-4394-8B19-53054B920675}"/>
              </a:ext>
            </a:extLst>
          </p:cNvPr>
          <p:cNvPicPr>
            <a:picLocks noChangeAspect="1" noChangeArrowheads="1"/>
          </p:cNvPicPr>
          <p:nvPr/>
        </p:nvPicPr>
        <p:blipFill>
          <a:blip r:embed="rId4">
            <a:clrChange>
              <a:clrFrom>
                <a:srgbClr val="C7DCC7"/>
              </a:clrFrom>
              <a:clrTo>
                <a:srgbClr val="C7DCC7">
                  <a:alpha val="0"/>
                </a:srgbClr>
              </a:clrTo>
            </a:clrChange>
            <a:extLst>
              <a:ext uri="{28A0092B-C50C-407E-A947-70E740481C1C}">
                <a14:useLocalDpi xmlns:a14="http://schemas.microsoft.com/office/drawing/2010/main" val="0"/>
              </a:ext>
            </a:extLst>
          </a:blip>
          <a:srcRect/>
          <a:stretch>
            <a:fillRect/>
          </a:stretch>
        </p:blipFill>
        <p:spPr bwMode="auto">
          <a:xfrm>
            <a:off x="3796318" y="2914148"/>
            <a:ext cx="4702351" cy="3061854"/>
          </a:xfrm>
          <a:prstGeom prst="rect">
            <a:avLst/>
          </a:prstGeom>
          <a:noFill/>
          <a:extLst>
            <a:ext uri="{909E8E84-426E-40DD-AFC4-6F175D3DCCD1}">
              <a14:hiddenFill xmlns:a14="http://schemas.microsoft.com/office/drawing/2010/main">
                <a:solidFill>
                  <a:srgbClr val="FFFFFF"/>
                </a:solidFill>
              </a14:hiddenFill>
            </a:ext>
          </a:extLst>
        </p:spPr>
      </p:pic>
      <p:sp>
        <p:nvSpPr>
          <p:cNvPr id="15" name="Rectángulo 14">
            <a:extLst>
              <a:ext uri="{FF2B5EF4-FFF2-40B4-BE49-F238E27FC236}">
                <a16:creationId xmlns:a16="http://schemas.microsoft.com/office/drawing/2014/main" id="{E611F5E8-6772-4FAA-8974-B9EC2DFC28A8}"/>
              </a:ext>
            </a:extLst>
          </p:cNvPr>
          <p:cNvSpPr/>
          <p:nvPr/>
        </p:nvSpPr>
        <p:spPr>
          <a:xfrm>
            <a:off x="467544" y="3126310"/>
            <a:ext cx="3571651" cy="2308324"/>
          </a:xfrm>
          <a:prstGeom prst="rect">
            <a:avLst/>
          </a:prstGeom>
        </p:spPr>
        <p:txBody>
          <a:bodyPr wrap="square">
            <a:spAutoFit/>
          </a:bodyPr>
          <a:lstStyle/>
          <a:p>
            <a:pPr marL="285750" lvl="0" indent="-285750" algn="just" eaLnBrk="0" fontAlgn="base" hangingPunct="0">
              <a:spcBef>
                <a:spcPct val="0"/>
              </a:spcBef>
              <a:spcAft>
                <a:spcPct val="0"/>
              </a:spcAft>
              <a:buFont typeface="Arial" panose="020B0604020202020204" pitchFamily="34" charset="0"/>
              <a:buChar char="•"/>
            </a:pPr>
            <a:r>
              <a:rPr lang="es-MX" altLang="es-MX" sz="1600" dirty="0">
                <a:solidFill>
                  <a:srgbClr val="212121"/>
                </a:solidFill>
                <a:latin typeface="Century Gothic" panose="020B0502020202020204" pitchFamily="34" charset="0"/>
              </a:rPr>
              <a:t>Por lo tanto, analizar el entorno según este factor es primordial para destacar. </a:t>
            </a:r>
          </a:p>
          <a:p>
            <a:pPr marL="285750" lvl="0" indent="-285750" algn="just" eaLnBrk="0" fontAlgn="base" hangingPunct="0">
              <a:spcBef>
                <a:spcPct val="0"/>
              </a:spcBef>
              <a:spcAft>
                <a:spcPct val="0"/>
              </a:spcAft>
              <a:buFont typeface="Arial" panose="020B0604020202020204" pitchFamily="34" charset="0"/>
              <a:buChar char="•"/>
            </a:pPr>
            <a:endParaRPr lang="es-MX" altLang="es-MX" sz="1600" dirty="0">
              <a:solidFill>
                <a:srgbClr val="212121"/>
              </a:solidFill>
              <a:latin typeface="Century Gothic" panose="020B0502020202020204" pitchFamily="34" charset="0"/>
            </a:endParaRPr>
          </a:p>
          <a:p>
            <a:pPr lvl="0" algn="just" eaLnBrk="0" fontAlgn="base" hangingPunct="0">
              <a:spcBef>
                <a:spcPct val="0"/>
              </a:spcBef>
              <a:spcAft>
                <a:spcPct val="0"/>
              </a:spcAft>
            </a:pPr>
            <a:endParaRPr lang="es-MX" altLang="es-MX" sz="1600" dirty="0">
              <a:solidFill>
                <a:srgbClr val="212121"/>
              </a:solidFill>
              <a:latin typeface="Century Gothic" panose="020B0502020202020204" pitchFamily="34" charset="0"/>
            </a:endParaRPr>
          </a:p>
          <a:p>
            <a:pPr marL="742950" lvl="1" indent="-285750" algn="just" eaLnBrk="0" fontAlgn="base" hangingPunct="0">
              <a:spcBef>
                <a:spcPct val="0"/>
              </a:spcBef>
              <a:spcAft>
                <a:spcPct val="0"/>
              </a:spcAft>
              <a:buFont typeface="Arial" panose="020B0604020202020204" pitchFamily="34" charset="0"/>
              <a:buChar char="•"/>
            </a:pPr>
            <a:r>
              <a:rPr lang="es-MX" altLang="es-MX" sz="1600" dirty="0">
                <a:solidFill>
                  <a:srgbClr val="212121"/>
                </a:solidFill>
                <a:latin typeface="Century Gothic" panose="020B0502020202020204" pitchFamily="34" charset="0"/>
              </a:rPr>
              <a:t>Lo principal es intentar no ubicarte justo frente a frente a competir más directo.</a:t>
            </a:r>
            <a:endParaRPr lang="es-MX" altLang="es-MX" sz="1600" dirty="0">
              <a:latin typeface="Century Gothic" panose="020B0502020202020204" pitchFamily="34" charset="0"/>
            </a:endParaRPr>
          </a:p>
        </p:txBody>
      </p:sp>
      <p:sp>
        <p:nvSpPr>
          <p:cNvPr id="18" name="Rectángulo 17">
            <a:extLst>
              <a:ext uri="{FF2B5EF4-FFF2-40B4-BE49-F238E27FC236}">
                <a16:creationId xmlns:a16="http://schemas.microsoft.com/office/drawing/2014/main" id="{2056A0A1-E905-43D2-AC2D-A9F549580C75}"/>
              </a:ext>
            </a:extLst>
          </p:cNvPr>
          <p:cNvSpPr/>
          <p:nvPr/>
        </p:nvSpPr>
        <p:spPr>
          <a:xfrm>
            <a:off x="900100" y="1779184"/>
            <a:ext cx="7598569" cy="830997"/>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lvl="0" algn="ctr" eaLnBrk="0" fontAlgn="base" hangingPunct="0">
              <a:spcBef>
                <a:spcPct val="0"/>
              </a:spcBef>
              <a:spcAft>
                <a:spcPct val="0"/>
              </a:spcAft>
            </a:pPr>
            <a:r>
              <a:rPr lang="es-MX" altLang="es-MX" sz="1600" dirty="0">
                <a:solidFill>
                  <a:srgbClr val="212121"/>
                </a:solidFill>
                <a:latin typeface="Century Gothic" panose="020B0502020202020204" pitchFamily="34" charset="0"/>
              </a:rPr>
              <a:t>Debes tener en cuenta la competencia, si pretendes colocar un negocio con el mismo tipo de producto o servicio que los negocios del área, prepárate para un gran dolor de cabeza. </a:t>
            </a:r>
          </a:p>
        </p:txBody>
      </p:sp>
      <p:sp>
        <p:nvSpPr>
          <p:cNvPr id="21" name="Marcador de número de diapositiva 10">
            <a:extLst>
              <a:ext uri="{FF2B5EF4-FFF2-40B4-BE49-F238E27FC236}">
                <a16:creationId xmlns:a16="http://schemas.microsoft.com/office/drawing/2014/main" id="{580548A7-C44C-41D6-B9E2-A442F4796018}"/>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31</a:t>
            </a:fld>
            <a:endParaRPr lang="es-ES" dirty="0"/>
          </a:p>
        </p:txBody>
      </p:sp>
      <p:sp>
        <p:nvSpPr>
          <p:cNvPr id="22" name="Rectángulo 21">
            <a:extLst>
              <a:ext uri="{FF2B5EF4-FFF2-40B4-BE49-F238E27FC236}">
                <a16:creationId xmlns:a16="http://schemas.microsoft.com/office/drawing/2014/main" id="{A9977DB2-18AD-4EBB-877D-EB7D4612D9CF}"/>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33880417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Resultado de imagen para segmentos de mercado">
            <a:extLst>
              <a:ext uri="{FF2B5EF4-FFF2-40B4-BE49-F238E27FC236}">
                <a16:creationId xmlns:a16="http://schemas.microsoft.com/office/drawing/2014/main" id="{CF110D51-1026-405A-998A-86597B4158E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263" y="3382962"/>
            <a:ext cx="4766387" cy="2973389"/>
          </a:xfrm>
          <a:prstGeom prst="rect">
            <a:avLst/>
          </a:prstGeom>
          <a:noFill/>
          <a:extLst>
            <a:ext uri="{909E8E84-426E-40DD-AFC4-6F175D3DCCD1}">
              <a14:hiddenFill xmlns:a14="http://schemas.microsoft.com/office/drawing/2010/main">
                <a:solidFill>
                  <a:srgbClr val="FFFFFF"/>
                </a:solidFill>
              </a14:hiddenFill>
            </a:ext>
          </a:extLst>
        </p:spPr>
      </p:pic>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ángulo 12">
            <a:extLst>
              <a:ext uri="{FF2B5EF4-FFF2-40B4-BE49-F238E27FC236}">
                <a16:creationId xmlns:a16="http://schemas.microsoft.com/office/drawing/2014/main" id="{F848E3B1-79AC-40D4-AFD3-AE490FF25E72}"/>
              </a:ext>
            </a:extLst>
          </p:cNvPr>
          <p:cNvSpPr/>
          <p:nvPr/>
        </p:nvSpPr>
        <p:spPr>
          <a:xfrm>
            <a:off x="2449504" y="969855"/>
            <a:ext cx="3945311" cy="461665"/>
          </a:xfrm>
          <a:prstGeom prst="rect">
            <a:avLst/>
          </a:prstGeom>
        </p:spPr>
        <p:txBody>
          <a:bodyPr wrap="none">
            <a:spAutoFit/>
          </a:bodyPr>
          <a:lstStyle/>
          <a:p>
            <a:pPr marL="285750" indent="-285750" algn="just">
              <a:buFont typeface="Wingdings" panose="05000000000000000000" pitchFamily="2" charset="2"/>
              <a:buChar char="ü"/>
            </a:pPr>
            <a:r>
              <a:rPr lang="es-MX" sz="2400" b="1" dirty="0">
                <a:solidFill>
                  <a:srgbClr val="212121"/>
                </a:solidFill>
                <a:latin typeface="Century Gothic" panose="020B0502020202020204" pitchFamily="34" charset="0"/>
              </a:rPr>
              <a:t>Fíjate en </a:t>
            </a:r>
            <a:r>
              <a:rPr lang="es-MX" sz="2400" b="1" dirty="0">
                <a:solidFill>
                  <a:srgbClr val="000000"/>
                </a:solidFill>
                <a:latin typeface="Century Gothic" panose="020B0502020202020204" pitchFamily="34" charset="0"/>
              </a:rPr>
              <a:t>tu</a:t>
            </a:r>
            <a:r>
              <a:rPr lang="es-MX" sz="2400" b="1" dirty="0">
                <a:solidFill>
                  <a:srgbClr val="212121"/>
                </a:solidFill>
                <a:latin typeface="Century Gothic" panose="020B0502020202020204" pitchFamily="34" charset="0"/>
              </a:rPr>
              <a:t> consumidor</a:t>
            </a:r>
            <a:endParaRPr lang="es-MX" sz="2400" dirty="0">
              <a:solidFill>
                <a:srgbClr val="212121"/>
              </a:solidFill>
              <a:latin typeface="Century Gothic" panose="020B0502020202020204" pitchFamily="34" charset="0"/>
            </a:endParaRPr>
          </a:p>
        </p:txBody>
      </p:sp>
      <p:sp>
        <p:nvSpPr>
          <p:cNvPr id="20" name="Rectángulo 19">
            <a:extLst>
              <a:ext uri="{FF2B5EF4-FFF2-40B4-BE49-F238E27FC236}">
                <a16:creationId xmlns:a16="http://schemas.microsoft.com/office/drawing/2014/main" id="{E8E292DB-8185-46F3-9C23-A99BD2722A95}"/>
              </a:ext>
            </a:extLst>
          </p:cNvPr>
          <p:cNvSpPr/>
          <p:nvPr/>
        </p:nvSpPr>
        <p:spPr>
          <a:xfrm>
            <a:off x="692401" y="1810441"/>
            <a:ext cx="8172400" cy="2893100"/>
          </a:xfrm>
          <a:prstGeom prst="rect">
            <a:avLst/>
          </a:prstGeom>
        </p:spPr>
        <p:txBody>
          <a:bodyPr wrap="square">
            <a:spAutoFit/>
          </a:bodyPr>
          <a:lstStyle/>
          <a:p>
            <a:pPr marL="285750" indent="-285750" algn="just">
              <a:buFont typeface="Wingdings" panose="05000000000000000000" pitchFamily="2" charset="2"/>
              <a:buChar char="q"/>
            </a:pPr>
            <a:r>
              <a:rPr lang="es-MX" sz="1400" dirty="0">
                <a:solidFill>
                  <a:srgbClr val="212121"/>
                </a:solidFill>
                <a:latin typeface="PT Serif"/>
              </a:rPr>
              <a:t>Cuando elegimos qué producto vamos a vender, también elegimos a quién se lo vamos a vender. </a:t>
            </a:r>
          </a:p>
          <a:p>
            <a:pPr marL="285750" indent="-285750" algn="just">
              <a:buFont typeface="Wingdings" panose="05000000000000000000" pitchFamily="2" charset="2"/>
              <a:buChar char="q"/>
            </a:pPr>
            <a:endParaRPr lang="es-MX" sz="1400" dirty="0">
              <a:solidFill>
                <a:srgbClr val="212121"/>
              </a:solidFill>
              <a:latin typeface="PT Serif"/>
            </a:endParaRPr>
          </a:p>
          <a:p>
            <a:pPr marL="1200150" lvl="2" indent="-285750" algn="just">
              <a:buFont typeface="Wingdings" panose="05000000000000000000" pitchFamily="2" charset="2"/>
              <a:buChar char="q"/>
            </a:pPr>
            <a:r>
              <a:rPr lang="es-MX" sz="1400" dirty="0">
                <a:solidFill>
                  <a:srgbClr val="212121"/>
                </a:solidFill>
                <a:latin typeface="PT Serif"/>
              </a:rPr>
              <a:t>Pero identificar a ese quién va más allá de simplemente determinar el sexo o la edad de nuestro fu</a:t>
            </a:r>
            <a:r>
              <a:rPr lang="es-MX" sz="1400" dirty="0">
                <a:solidFill>
                  <a:srgbClr val="000000"/>
                </a:solidFill>
                <a:latin typeface="PT Serif"/>
              </a:rPr>
              <a:t>tu</a:t>
            </a:r>
            <a:r>
              <a:rPr lang="es-MX" sz="1400" dirty="0">
                <a:solidFill>
                  <a:srgbClr val="212121"/>
                </a:solidFill>
                <a:latin typeface="PT Serif"/>
              </a:rPr>
              <a:t>ro cliente. </a:t>
            </a:r>
          </a:p>
          <a:p>
            <a:pPr marL="742950" lvl="1" indent="-285750" algn="just">
              <a:buFont typeface="Wingdings" panose="05000000000000000000" pitchFamily="2" charset="2"/>
              <a:buChar char="q"/>
            </a:pPr>
            <a:endParaRPr lang="es-MX" sz="1400" dirty="0">
              <a:solidFill>
                <a:srgbClr val="212121"/>
              </a:solidFill>
              <a:latin typeface="PT Serif"/>
            </a:endParaRPr>
          </a:p>
          <a:p>
            <a:pPr marL="2571750" lvl="5" indent="-285750" algn="just">
              <a:buFont typeface="Wingdings" panose="05000000000000000000" pitchFamily="2" charset="2"/>
              <a:buChar char="q"/>
            </a:pPr>
            <a:r>
              <a:rPr lang="es-MX" sz="1400" dirty="0">
                <a:solidFill>
                  <a:srgbClr val="212121"/>
                </a:solidFill>
                <a:latin typeface="PT Serif"/>
              </a:rPr>
              <a:t>Ese quién es conocer realmente ¿cómo es?, ¿qué hace?, y muchas veces hasta, ¿cómo piensa nuestro cliente?</a:t>
            </a:r>
          </a:p>
          <a:p>
            <a:pPr marL="1200150" lvl="2" indent="-285750" algn="just">
              <a:buFont typeface="Wingdings" panose="05000000000000000000" pitchFamily="2" charset="2"/>
              <a:buChar char="q"/>
            </a:pPr>
            <a:endParaRPr lang="es-MX" sz="1400" dirty="0">
              <a:solidFill>
                <a:srgbClr val="212121"/>
              </a:solidFill>
              <a:latin typeface="PT Serif"/>
            </a:endParaRPr>
          </a:p>
          <a:p>
            <a:pPr marL="285750" indent="-285750" algn="just">
              <a:buFont typeface="Wingdings" panose="05000000000000000000" pitchFamily="2" charset="2"/>
              <a:buChar char="q"/>
            </a:pPr>
            <a:endParaRPr lang="es-MX" sz="1400" dirty="0">
              <a:solidFill>
                <a:srgbClr val="212121"/>
              </a:solidFill>
              <a:latin typeface="PT Serif"/>
            </a:endParaRPr>
          </a:p>
          <a:p>
            <a:pPr marL="3943350" lvl="8" indent="-285750" algn="just">
              <a:buFont typeface="Wingdings" panose="05000000000000000000" pitchFamily="2" charset="2"/>
              <a:buChar char="q"/>
            </a:pPr>
            <a:r>
              <a:rPr lang="es-MX" sz="1400" dirty="0">
                <a:solidFill>
                  <a:srgbClr val="212121"/>
                </a:solidFill>
                <a:latin typeface="PT Serif"/>
              </a:rPr>
              <a:t>Una vez que nuestro cliente es tan conocido </a:t>
            </a:r>
            <a:r>
              <a:rPr lang="es-MX" sz="1400" dirty="0">
                <a:solidFill>
                  <a:srgbClr val="000000"/>
                </a:solidFill>
                <a:latin typeface="PT Serif"/>
              </a:rPr>
              <a:t>como</a:t>
            </a:r>
            <a:r>
              <a:rPr lang="es-MX" sz="1400" dirty="0">
                <a:solidFill>
                  <a:srgbClr val="212121"/>
                </a:solidFill>
                <a:latin typeface="PT Serif"/>
              </a:rPr>
              <a:t> un amigo más, debemos saber dónde le convendría más adquirir nuestro producto.</a:t>
            </a:r>
          </a:p>
        </p:txBody>
      </p:sp>
      <p:sp>
        <p:nvSpPr>
          <p:cNvPr id="21" name="Marcador de número de diapositiva 10">
            <a:extLst>
              <a:ext uri="{FF2B5EF4-FFF2-40B4-BE49-F238E27FC236}">
                <a16:creationId xmlns:a16="http://schemas.microsoft.com/office/drawing/2014/main" id="{31763E81-50A5-4922-BDC9-F437B2C0646B}"/>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32</a:t>
            </a:fld>
            <a:endParaRPr lang="es-ES" dirty="0"/>
          </a:p>
        </p:txBody>
      </p:sp>
      <p:sp>
        <p:nvSpPr>
          <p:cNvPr id="22" name="Rectángulo 21">
            <a:extLst>
              <a:ext uri="{FF2B5EF4-FFF2-40B4-BE49-F238E27FC236}">
                <a16:creationId xmlns:a16="http://schemas.microsoft.com/office/drawing/2014/main" id="{B54E202A-20AF-49B2-9D88-8246D0B670EB}"/>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17153364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ángulo 11">
            <a:extLst>
              <a:ext uri="{FF2B5EF4-FFF2-40B4-BE49-F238E27FC236}">
                <a16:creationId xmlns:a16="http://schemas.microsoft.com/office/drawing/2014/main" id="{F12633E5-5CA2-4B9D-9B0F-11FDB09AC1B6}"/>
              </a:ext>
            </a:extLst>
          </p:cNvPr>
          <p:cNvSpPr/>
          <p:nvPr/>
        </p:nvSpPr>
        <p:spPr>
          <a:xfrm>
            <a:off x="395536" y="1216157"/>
            <a:ext cx="5400600" cy="156966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s-MX" sz="1600" dirty="0">
                <a:solidFill>
                  <a:srgbClr val="212121"/>
                </a:solidFill>
                <a:latin typeface="Century Gothic" panose="020B0502020202020204" pitchFamily="34" charset="0"/>
              </a:rPr>
              <a:t>Cuando pienses en elegir un local, es muy importante conocer dónde están </a:t>
            </a:r>
            <a:r>
              <a:rPr lang="es-MX" sz="1600" dirty="0">
                <a:solidFill>
                  <a:srgbClr val="000000"/>
                </a:solidFill>
                <a:latin typeface="Century Gothic" panose="020B0502020202020204" pitchFamily="34" charset="0"/>
              </a:rPr>
              <a:t>tu</a:t>
            </a:r>
            <a:r>
              <a:rPr lang="es-MX" sz="1600" dirty="0">
                <a:solidFill>
                  <a:srgbClr val="212121"/>
                </a:solidFill>
                <a:latin typeface="Century Gothic" panose="020B0502020202020204" pitchFamily="34" charset="0"/>
              </a:rPr>
              <a:t>s clientes. Todos prefieren lo fácil más que lo difícil. </a:t>
            </a:r>
            <a:r>
              <a:rPr lang="es-MX" sz="1600" b="1" dirty="0">
                <a:solidFill>
                  <a:srgbClr val="212121"/>
                </a:solidFill>
                <a:latin typeface="Century Gothic" panose="020B0502020202020204" pitchFamily="34" charset="0"/>
              </a:rPr>
              <a:t>Si el negocio está cerca de los clientes</a:t>
            </a:r>
            <a:r>
              <a:rPr lang="es-MX" sz="1600" dirty="0">
                <a:solidFill>
                  <a:srgbClr val="212121"/>
                </a:solidFill>
                <a:latin typeface="Century Gothic" panose="020B0502020202020204" pitchFamily="34" charset="0"/>
              </a:rPr>
              <a:t>, el producto podrá ser adquirido sin mayor esfuerzo y te asegurarás de que regresen.</a:t>
            </a:r>
            <a:endParaRPr lang="es-MX" sz="1600" b="0" i="0" dirty="0">
              <a:solidFill>
                <a:srgbClr val="212121"/>
              </a:solidFill>
              <a:effectLst/>
              <a:latin typeface="Century Gothic" panose="020B0502020202020204" pitchFamily="34" charset="0"/>
            </a:endParaRPr>
          </a:p>
        </p:txBody>
      </p:sp>
      <p:sp>
        <p:nvSpPr>
          <p:cNvPr id="14" name="Rectángulo 13">
            <a:extLst>
              <a:ext uri="{FF2B5EF4-FFF2-40B4-BE49-F238E27FC236}">
                <a16:creationId xmlns:a16="http://schemas.microsoft.com/office/drawing/2014/main" id="{4D995408-F32C-43E0-BF5E-9FF7ACAF3303}"/>
              </a:ext>
            </a:extLst>
          </p:cNvPr>
          <p:cNvSpPr/>
          <p:nvPr/>
        </p:nvSpPr>
        <p:spPr>
          <a:xfrm>
            <a:off x="716729" y="4228383"/>
            <a:ext cx="3959212" cy="132343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1600" dirty="0">
                <a:solidFill>
                  <a:srgbClr val="212121"/>
                </a:solidFill>
                <a:latin typeface="Century Gothic" panose="020B0502020202020204" pitchFamily="34" charset="0"/>
              </a:rPr>
              <a:t>Pero si comprarlo representa hacer corajes o perder el tiempo, el consumidor buscará otro producto en otro local que le brinde más </a:t>
            </a:r>
            <a:r>
              <a:rPr lang="es-MX" sz="1600" dirty="0">
                <a:solidFill>
                  <a:srgbClr val="000000"/>
                </a:solidFill>
                <a:latin typeface="Century Gothic" panose="020B0502020202020204" pitchFamily="34" charset="0"/>
              </a:rPr>
              <a:t>como</a:t>
            </a:r>
            <a:r>
              <a:rPr lang="es-MX" sz="1600" dirty="0">
                <a:solidFill>
                  <a:srgbClr val="212121"/>
                </a:solidFill>
                <a:latin typeface="Century Gothic" panose="020B0502020202020204" pitchFamily="34" charset="0"/>
              </a:rPr>
              <a:t>didad.</a:t>
            </a:r>
          </a:p>
        </p:txBody>
      </p:sp>
      <p:sp>
        <p:nvSpPr>
          <p:cNvPr id="15" name="Rectángulo 14">
            <a:extLst>
              <a:ext uri="{FF2B5EF4-FFF2-40B4-BE49-F238E27FC236}">
                <a16:creationId xmlns:a16="http://schemas.microsoft.com/office/drawing/2014/main" id="{681D94B1-6D5D-4773-80C2-60228DCCFB3C}"/>
              </a:ext>
            </a:extLst>
          </p:cNvPr>
          <p:cNvSpPr/>
          <p:nvPr/>
        </p:nvSpPr>
        <p:spPr>
          <a:xfrm>
            <a:off x="469323" y="3332245"/>
            <a:ext cx="3514104" cy="338554"/>
          </a:xfrm>
          <a:prstGeom prst="rect">
            <a:avLst/>
          </a:prstGeom>
        </p:spPr>
        <p:txBody>
          <a:bodyPr wrap="none">
            <a:spAutoFit/>
          </a:bodyPr>
          <a:lstStyle/>
          <a:p>
            <a:pPr marL="285750" indent="-285750">
              <a:buFont typeface="Wingdings" panose="05000000000000000000" pitchFamily="2" charset="2"/>
              <a:buChar char="ü"/>
            </a:pPr>
            <a:r>
              <a:rPr lang="es-MX" sz="1600" dirty="0">
                <a:solidFill>
                  <a:srgbClr val="212121"/>
                </a:solidFill>
                <a:latin typeface="PT Serif"/>
              </a:rPr>
              <a:t> </a:t>
            </a:r>
            <a:r>
              <a:rPr lang="es-MX" sz="1600" b="1" dirty="0">
                <a:solidFill>
                  <a:srgbClr val="212121"/>
                </a:solidFill>
                <a:latin typeface="PT Serif"/>
              </a:rPr>
              <a:t>Hazle fácil la tarea a </a:t>
            </a:r>
            <a:r>
              <a:rPr lang="es-MX" sz="1600" b="1" dirty="0">
                <a:solidFill>
                  <a:srgbClr val="000000"/>
                </a:solidFill>
                <a:latin typeface="PT Serif"/>
              </a:rPr>
              <a:t>tu</a:t>
            </a:r>
            <a:r>
              <a:rPr lang="es-MX" sz="1600" b="1" dirty="0">
                <a:solidFill>
                  <a:srgbClr val="212121"/>
                </a:solidFill>
                <a:latin typeface="PT Serif"/>
              </a:rPr>
              <a:t> cliente:</a:t>
            </a:r>
            <a:endParaRPr lang="es-MX" sz="1600" dirty="0">
              <a:solidFill>
                <a:srgbClr val="212121"/>
              </a:solidFill>
              <a:latin typeface="PT Serif"/>
            </a:endParaRPr>
          </a:p>
        </p:txBody>
      </p:sp>
      <p:pic>
        <p:nvPicPr>
          <p:cNvPr id="18" name="Picture 2" descr="Resultado de imagen para facilitar al cliente">
            <a:extLst>
              <a:ext uri="{FF2B5EF4-FFF2-40B4-BE49-F238E27FC236}">
                <a16:creationId xmlns:a16="http://schemas.microsoft.com/office/drawing/2014/main" id="{BB690AC9-29CB-457F-8B98-09E439CF22DA}"/>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4486" y="2849531"/>
            <a:ext cx="4020871" cy="3232781"/>
          </a:xfrm>
          <a:prstGeom prst="rect">
            <a:avLst/>
          </a:prstGeom>
          <a:noFill/>
          <a:extLst>
            <a:ext uri="{909E8E84-426E-40DD-AFC4-6F175D3DCCD1}">
              <a14:hiddenFill xmlns:a14="http://schemas.microsoft.com/office/drawing/2010/main">
                <a:solidFill>
                  <a:srgbClr val="FFFFFF"/>
                </a:solidFill>
              </a14:hiddenFill>
            </a:ext>
          </a:extLst>
        </p:spPr>
      </p:pic>
      <p:sp>
        <p:nvSpPr>
          <p:cNvPr id="21" name="Marcador de número de diapositiva 10">
            <a:extLst>
              <a:ext uri="{FF2B5EF4-FFF2-40B4-BE49-F238E27FC236}">
                <a16:creationId xmlns:a16="http://schemas.microsoft.com/office/drawing/2014/main" id="{305601B6-2D19-408A-9D29-A82C27FABD6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33</a:t>
            </a:fld>
            <a:endParaRPr lang="es-ES" dirty="0"/>
          </a:p>
        </p:txBody>
      </p:sp>
      <p:sp>
        <p:nvSpPr>
          <p:cNvPr id="22" name="Rectángulo 21">
            <a:extLst>
              <a:ext uri="{FF2B5EF4-FFF2-40B4-BE49-F238E27FC236}">
                <a16:creationId xmlns:a16="http://schemas.microsoft.com/office/drawing/2014/main" id="{FD7B6517-710C-42F3-8C4A-B628344887E8}"/>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37690905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ángulo 12">
            <a:extLst>
              <a:ext uri="{FF2B5EF4-FFF2-40B4-BE49-F238E27FC236}">
                <a16:creationId xmlns:a16="http://schemas.microsoft.com/office/drawing/2014/main" id="{760CEBF7-2C95-42EC-9237-4874DC5191B5}"/>
              </a:ext>
            </a:extLst>
          </p:cNvPr>
          <p:cNvSpPr/>
          <p:nvPr/>
        </p:nvSpPr>
        <p:spPr>
          <a:xfrm>
            <a:off x="323528" y="4797152"/>
            <a:ext cx="8694712" cy="64633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MX" dirty="0">
                <a:solidFill>
                  <a:srgbClr val="212121"/>
                </a:solidFill>
                <a:latin typeface="PT Serif"/>
              </a:rPr>
              <a:t>Existen zonas asignadas para ciertos rubros comerciales, por ejemplo, en algunas avenidas o calles de la ciudad está prohibida la venta de ciertos productos.</a:t>
            </a:r>
          </a:p>
        </p:txBody>
      </p:sp>
      <p:sp>
        <p:nvSpPr>
          <p:cNvPr id="19" name="Rectángulo 18">
            <a:extLst>
              <a:ext uri="{FF2B5EF4-FFF2-40B4-BE49-F238E27FC236}">
                <a16:creationId xmlns:a16="http://schemas.microsoft.com/office/drawing/2014/main" id="{CBCEB09E-38A0-4965-BEE3-64D34F0FCA66}"/>
              </a:ext>
            </a:extLst>
          </p:cNvPr>
          <p:cNvSpPr/>
          <p:nvPr/>
        </p:nvSpPr>
        <p:spPr>
          <a:xfrm>
            <a:off x="539552" y="1198728"/>
            <a:ext cx="3028393" cy="338554"/>
          </a:xfrm>
          <a:prstGeom prst="rect">
            <a:avLst/>
          </a:prstGeom>
        </p:spPr>
        <p:txBody>
          <a:bodyPr wrap="none">
            <a:spAutoFit/>
          </a:bodyPr>
          <a:lstStyle/>
          <a:p>
            <a:pPr marL="285750" indent="-285750">
              <a:buFont typeface="Wingdings" panose="05000000000000000000" pitchFamily="2" charset="2"/>
              <a:buChar char="ü"/>
            </a:pPr>
            <a:r>
              <a:rPr lang="es-MX" sz="1600" b="1" dirty="0">
                <a:solidFill>
                  <a:srgbClr val="212121"/>
                </a:solidFill>
                <a:latin typeface="PT Serif"/>
              </a:rPr>
              <a:t>Considera el tipo de zona:</a:t>
            </a:r>
            <a:endParaRPr lang="es-MX" sz="1600" dirty="0">
              <a:solidFill>
                <a:srgbClr val="212121"/>
              </a:solidFill>
              <a:latin typeface="PT Serif"/>
            </a:endParaRPr>
          </a:p>
        </p:txBody>
      </p:sp>
      <p:pic>
        <p:nvPicPr>
          <p:cNvPr id="20" name="Picture 2" descr="Imagen relacionada">
            <a:extLst>
              <a:ext uri="{FF2B5EF4-FFF2-40B4-BE49-F238E27FC236}">
                <a16:creationId xmlns:a16="http://schemas.microsoft.com/office/drawing/2014/main" id="{F09EDB5D-8745-431D-A2D5-BB909FB41781}"/>
              </a:ext>
            </a:extLst>
          </p:cNvPr>
          <p:cNvPicPr>
            <a:picLocks noChangeAspect="1" noChangeArrowheads="1"/>
          </p:cNvPicPr>
          <p:nvPr/>
        </p:nvPicPr>
        <p:blipFill>
          <a:blip r:embed="rId4">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2932393" y="1512894"/>
            <a:ext cx="3279213" cy="3284258"/>
          </a:xfrm>
          <a:prstGeom prst="rect">
            <a:avLst/>
          </a:prstGeom>
          <a:noFill/>
          <a:extLst>
            <a:ext uri="{909E8E84-426E-40DD-AFC4-6F175D3DCCD1}">
              <a14:hiddenFill xmlns:a14="http://schemas.microsoft.com/office/drawing/2010/main">
                <a:solidFill>
                  <a:srgbClr val="FFFFFF"/>
                </a:solidFill>
              </a14:hiddenFill>
            </a:ext>
          </a:extLst>
        </p:spPr>
      </p:pic>
      <p:sp>
        <p:nvSpPr>
          <p:cNvPr id="21" name="Marcador de número de diapositiva 10">
            <a:extLst>
              <a:ext uri="{FF2B5EF4-FFF2-40B4-BE49-F238E27FC236}">
                <a16:creationId xmlns:a16="http://schemas.microsoft.com/office/drawing/2014/main" id="{341AF17A-558C-4249-9508-0C37BDE16AA9}"/>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34</a:t>
            </a:fld>
            <a:endParaRPr lang="es-ES" dirty="0"/>
          </a:p>
        </p:txBody>
      </p:sp>
      <p:sp>
        <p:nvSpPr>
          <p:cNvPr id="22" name="Rectángulo 21">
            <a:extLst>
              <a:ext uri="{FF2B5EF4-FFF2-40B4-BE49-F238E27FC236}">
                <a16:creationId xmlns:a16="http://schemas.microsoft.com/office/drawing/2014/main" id="{606DC0FB-4D13-4861-A684-CA9918B2CC72}"/>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33988182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a:extLst>
              <a:ext uri="{FF2B5EF4-FFF2-40B4-BE49-F238E27FC236}">
                <a16:creationId xmlns:a16="http://schemas.microsoft.com/office/drawing/2014/main" id="{E70BCC20-4A76-40C1-9B79-5426E6671668}"/>
              </a:ext>
            </a:extLst>
          </p:cNvPr>
          <p:cNvSpPr txBox="1"/>
          <p:nvPr/>
        </p:nvSpPr>
        <p:spPr>
          <a:xfrm>
            <a:off x="240145" y="136524"/>
            <a:ext cx="6217805" cy="830997"/>
          </a:xfrm>
          <a:prstGeom prst="rect">
            <a:avLst/>
          </a:prstGeom>
          <a:noFill/>
        </p:spPr>
        <p:txBody>
          <a:bodyPr wrap="square" rtlCol="0">
            <a:spAutoFit/>
          </a:bodyPr>
          <a:lstStyle/>
          <a:p>
            <a:r>
              <a:rPr lang="es-MX" sz="2400" dirty="0">
                <a:solidFill>
                  <a:schemeClr val="bg1"/>
                </a:solidFill>
              </a:rPr>
              <a:t>3.2   Determinar la obtención de financiamiento </a:t>
            </a:r>
          </a:p>
          <a:p>
            <a:r>
              <a:rPr lang="es-MX" sz="2400" dirty="0">
                <a:solidFill>
                  <a:schemeClr val="bg1"/>
                </a:solidFill>
              </a:rPr>
              <a:t>        para su operación </a:t>
            </a:r>
          </a:p>
        </p:txBody>
      </p:sp>
      <p:sp>
        <p:nvSpPr>
          <p:cNvPr id="14" name="Rectángulo 13">
            <a:extLst>
              <a:ext uri="{FF2B5EF4-FFF2-40B4-BE49-F238E27FC236}">
                <a16:creationId xmlns:a16="http://schemas.microsoft.com/office/drawing/2014/main" id="{49CC00B1-4C49-49F7-9D66-79307AE22A40}"/>
              </a:ext>
            </a:extLst>
          </p:cNvPr>
          <p:cNvSpPr/>
          <p:nvPr/>
        </p:nvSpPr>
        <p:spPr>
          <a:xfrm>
            <a:off x="4138069" y="1984001"/>
            <a:ext cx="4572000" cy="2677656"/>
          </a:xfrm>
          <a:prstGeom prst="rect">
            <a:avLst/>
          </a:prstGeom>
        </p:spPr>
        <p:txBody>
          <a:bodyPr>
            <a:spAutoFit/>
          </a:bodyPr>
          <a:lstStyle/>
          <a:p>
            <a:pPr algn="just"/>
            <a:r>
              <a:rPr lang="es-ES" sz="1400" dirty="0">
                <a:latin typeface="Century Gothic" panose="020B0502020202020204" pitchFamily="34" charset="0"/>
              </a:rPr>
              <a:t>El </a:t>
            </a:r>
            <a:r>
              <a:rPr lang="es-ES" sz="1400" b="1" dirty="0">
                <a:latin typeface="Century Gothic" panose="020B0502020202020204" pitchFamily="34" charset="0"/>
              </a:rPr>
              <a:t>Fondo de Apoyo para la Micro, Pequeña y Mediana Empresa</a:t>
            </a:r>
            <a:r>
              <a:rPr lang="es-ES" sz="1400" dirty="0">
                <a:latin typeface="Century Gothic" panose="020B0502020202020204" pitchFamily="34" charset="0"/>
              </a:rPr>
              <a:t> tiene como objetivo general contribuir al desarrollo económico nacional.</a:t>
            </a:r>
          </a:p>
          <a:p>
            <a:pPr algn="just"/>
            <a:r>
              <a:rPr lang="es-ES" sz="1400" dirty="0">
                <a:latin typeface="Century Gothic" panose="020B0502020202020204" pitchFamily="34" charset="0"/>
              </a:rPr>
              <a:t>A través del otorgamiento de apoyos a proyectos que fomenten la creación, consolidación y competitividad de las micro, pequeñas y medianas empresas y las iniciativas de los emprendedores, así como a aquellos que promuevan la inversión productiva que permitan generar más y mejores empleos, más y mejores micro, pequeñas y medianas empresas, y más y mejores emprendedores</a:t>
            </a:r>
          </a:p>
        </p:txBody>
      </p:sp>
      <p:pic>
        <p:nvPicPr>
          <p:cNvPr id="15" name="Imagen 14">
            <a:extLst>
              <a:ext uri="{FF2B5EF4-FFF2-40B4-BE49-F238E27FC236}">
                <a16:creationId xmlns:a16="http://schemas.microsoft.com/office/drawing/2014/main" id="{0A711071-A1F5-4CD9-9445-50B584FDDD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645" y="2225429"/>
            <a:ext cx="3429000" cy="2286000"/>
          </a:xfrm>
          <a:prstGeom prst="rect">
            <a:avLst/>
          </a:prstGeom>
        </p:spPr>
      </p:pic>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35</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4613529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a:extLst>
              <a:ext uri="{FF2B5EF4-FFF2-40B4-BE49-F238E27FC236}">
                <a16:creationId xmlns:a16="http://schemas.microsoft.com/office/drawing/2014/main" id="{E70BCC20-4A76-40C1-9B79-5426E6671668}"/>
              </a:ext>
            </a:extLst>
          </p:cNvPr>
          <p:cNvSpPr txBox="1"/>
          <p:nvPr/>
        </p:nvSpPr>
        <p:spPr>
          <a:xfrm>
            <a:off x="240145" y="136524"/>
            <a:ext cx="6217805" cy="461665"/>
          </a:xfrm>
          <a:prstGeom prst="rect">
            <a:avLst/>
          </a:prstGeom>
          <a:noFill/>
        </p:spPr>
        <p:txBody>
          <a:bodyPr wrap="square" rtlCol="0">
            <a:spAutoFit/>
          </a:bodyPr>
          <a:lstStyle/>
          <a:p>
            <a:r>
              <a:rPr lang="es-MX" sz="2400" dirty="0">
                <a:solidFill>
                  <a:schemeClr val="bg1"/>
                </a:solidFill>
              </a:rPr>
              <a:t>3.3   Empresas Fabricantes  </a:t>
            </a:r>
          </a:p>
        </p:txBody>
      </p:sp>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36</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2" name="Rectángulo 11">
            <a:extLst>
              <a:ext uri="{FF2B5EF4-FFF2-40B4-BE49-F238E27FC236}">
                <a16:creationId xmlns:a16="http://schemas.microsoft.com/office/drawing/2014/main" id="{88D75E00-20A1-4834-BB0F-B15997ED2B53}"/>
              </a:ext>
            </a:extLst>
          </p:cNvPr>
          <p:cNvSpPr/>
          <p:nvPr/>
        </p:nvSpPr>
        <p:spPr>
          <a:xfrm>
            <a:off x="796144" y="1589160"/>
            <a:ext cx="7551712" cy="2169825"/>
          </a:xfrm>
          <a:prstGeom prst="rect">
            <a:avLst/>
          </a:prstGeom>
        </p:spPr>
        <p:txBody>
          <a:bodyPr wrap="square">
            <a:spAutoFit/>
          </a:bodyPr>
          <a:lstStyle/>
          <a:p>
            <a:pPr algn="just">
              <a:lnSpc>
                <a:spcPct val="150000"/>
              </a:lnSpc>
            </a:pPr>
            <a:r>
              <a:rPr lang="es-MX" dirty="0">
                <a:solidFill>
                  <a:srgbClr val="333A42"/>
                </a:solidFill>
                <a:latin typeface="Century Gothic" panose="020B0502020202020204" pitchFamily="34" charset="0"/>
              </a:rPr>
              <a:t>Un fabricante es una persona o una compañía registrada que elabora productos terminados a partir de materias primas en un intento por obtener una ganancia. Los bienes se distribuyen posteriormente a los mayoristas y minoristas que luego venden a los clientes. </a:t>
            </a:r>
            <a:endParaRPr lang="es-MX" dirty="0">
              <a:latin typeface="Century Gothic" panose="020B0502020202020204" pitchFamily="34" charset="0"/>
            </a:endParaRPr>
          </a:p>
        </p:txBody>
      </p:sp>
      <p:pic>
        <p:nvPicPr>
          <p:cNvPr id="19" name="Picture 2" descr="https://d3j91itysyqfr3.cloudfront.net/wp-content/uploads/2019/05/Manufacturer.png">
            <a:extLst>
              <a:ext uri="{FF2B5EF4-FFF2-40B4-BE49-F238E27FC236}">
                <a16:creationId xmlns:a16="http://schemas.microsoft.com/office/drawing/2014/main" id="{065FC0D2-7E39-4CDC-886F-78F0739392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5911" y="3374125"/>
            <a:ext cx="2905844" cy="2905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07019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a:extLst>
              <a:ext uri="{FF2B5EF4-FFF2-40B4-BE49-F238E27FC236}">
                <a16:creationId xmlns:a16="http://schemas.microsoft.com/office/drawing/2014/main" id="{E70BCC20-4A76-40C1-9B79-5426E6671668}"/>
              </a:ext>
            </a:extLst>
          </p:cNvPr>
          <p:cNvSpPr txBox="1"/>
          <p:nvPr/>
        </p:nvSpPr>
        <p:spPr>
          <a:xfrm>
            <a:off x="240145" y="136524"/>
            <a:ext cx="6217805" cy="461665"/>
          </a:xfrm>
          <a:prstGeom prst="rect">
            <a:avLst/>
          </a:prstGeom>
          <a:noFill/>
        </p:spPr>
        <p:txBody>
          <a:bodyPr wrap="square" rtlCol="0">
            <a:spAutoFit/>
          </a:bodyPr>
          <a:lstStyle/>
          <a:p>
            <a:r>
              <a:rPr lang="es-MX" sz="2400" dirty="0">
                <a:solidFill>
                  <a:schemeClr val="bg1"/>
                </a:solidFill>
              </a:rPr>
              <a:t>3.4 Empresas Minoristas </a:t>
            </a:r>
          </a:p>
        </p:txBody>
      </p:sp>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37</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3" name="2 Marcador de contenido">
            <a:extLst>
              <a:ext uri="{FF2B5EF4-FFF2-40B4-BE49-F238E27FC236}">
                <a16:creationId xmlns:a16="http://schemas.microsoft.com/office/drawing/2014/main" id="{7DE4A56F-0FB0-4CEC-B1FB-13DDF2A73B49}"/>
              </a:ext>
            </a:extLst>
          </p:cNvPr>
          <p:cNvSpPr>
            <a:spLocks noGrp="1"/>
          </p:cNvSpPr>
          <p:nvPr>
            <p:ph idx="1"/>
          </p:nvPr>
        </p:nvSpPr>
        <p:spPr>
          <a:xfrm>
            <a:off x="1183550" y="1487718"/>
            <a:ext cx="6836937" cy="1553436"/>
          </a:xfrm>
          <a:ln w="28575">
            <a:solidFill>
              <a:srgbClr val="827541"/>
            </a:solidFill>
          </a:ln>
        </p:spPr>
        <p:txBody>
          <a:bodyPr>
            <a:noAutofit/>
          </a:bodyPr>
          <a:lstStyle/>
          <a:p>
            <a:pPr marL="0" indent="0" algn="just">
              <a:buNone/>
            </a:pPr>
            <a:r>
              <a:rPr lang="es-MX" sz="2000" dirty="0">
                <a:latin typeface="Century Gothic" panose="020B0502020202020204" pitchFamily="34" charset="0"/>
              </a:rPr>
              <a:t>Se entiende que ejercita la actividad comercial al por menor, toda empresa de comercio que adquiere mercancías en nombre propio y por cuenta propia, y las revende directamente al consumidor final.</a:t>
            </a:r>
            <a:endParaRPr lang="es-MX" sz="2000" b="1" dirty="0">
              <a:latin typeface="Century Gothic" panose="020B0502020202020204" pitchFamily="34" charset="0"/>
            </a:endParaRPr>
          </a:p>
        </p:txBody>
      </p:sp>
      <p:pic>
        <p:nvPicPr>
          <p:cNvPr id="14" name="Picture 2" descr="Resultado de imagen para EMPRESAS IMAGENES">
            <a:extLst>
              <a:ext uri="{FF2B5EF4-FFF2-40B4-BE49-F238E27FC236}">
                <a16:creationId xmlns:a16="http://schemas.microsoft.com/office/drawing/2014/main" id="{7B568239-E463-46DE-8F60-D0E2A62066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9751" y="3586306"/>
            <a:ext cx="5124537" cy="2390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93926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38</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5" name="1 Título">
            <a:extLst>
              <a:ext uri="{FF2B5EF4-FFF2-40B4-BE49-F238E27FC236}">
                <a16:creationId xmlns:a16="http://schemas.microsoft.com/office/drawing/2014/main" id="{DD4FDFEC-F759-40FB-9441-1477EFAE6662}"/>
              </a:ext>
            </a:extLst>
          </p:cNvPr>
          <p:cNvSpPr>
            <a:spLocks noGrp="1"/>
          </p:cNvSpPr>
          <p:nvPr>
            <p:ph type="title"/>
          </p:nvPr>
        </p:nvSpPr>
        <p:spPr>
          <a:xfrm>
            <a:off x="75228" y="1127871"/>
            <a:ext cx="3273819" cy="404330"/>
          </a:xfrm>
        </p:spPr>
        <p:txBody>
          <a:bodyPr>
            <a:noAutofit/>
          </a:bodyPr>
          <a:lstStyle/>
          <a:p>
            <a:r>
              <a:rPr lang="es-MX" sz="14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FUNCIONES </a:t>
            </a:r>
          </a:p>
        </p:txBody>
      </p:sp>
      <p:sp>
        <p:nvSpPr>
          <p:cNvPr id="19" name="Rectángulo 18">
            <a:extLst>
              <a:ext uri="{FF2B5EF4-FFF2-40B4-BE49-F238E27FC236}">
                <a16:creationId xmlns:a16="http://schemas.microsoft.com/office/drawing/2014/main" id="{E166A231-5649-4B6E-AB46-271411929975}"/>
              </a:ext>
            </a:extLst>
          </p:cNvPr>
          <p:cNvSpPr/>
          <p:nvPr/>
        </p:nvSpPr>
        <p:spPr>
          <a:xfrm>
            <a:off x="328592" y="3136004"/>
            <a:ext cx="2842825" cy="738664"/>
          </a:xfrm>
          <a:prstGeom prst="rect">
            <a:avLst/>
          </a:prstGeom>
        </p:spPr>
        <p:txBody>
          <a:bodyPr wrap="square">
            <a:spAutoFit/>
          </a:bodyPr>
          <a:lstStyle/>
          <a:p>
            <a:pPr algn="ctr"/>
            <a:r>
              <a:rPr lang="es-MX" sz="1400" dirty="0">
                <a:solidFill>
                  <a:srgbClr val="000000"/>
                </a:solidFill>
                <a:latin typeface="FiraSans-Light"/>
              </a:rPr>
              <a:t>El comercio minorista crea para los consumidores una serie de servicios o utilidades en términos de:</a:t>
            </a:r>
          </a:p>
        </p:txBody>
      </p:sp>
      <p:graphicFrame>
        <p:nvGraphicFramePr>
          <p:cNvPr id="20" name="Diagrama 19">
            <a:extLst>
              <a:ext uri="{FF2B5EF4-FFF2-40B4-BE49-F238E27FC236}">
                <a16:creationId xmlns:a16="http://schemas.microsoft.com/office/drawing/2014/main" id="{70AFA998-A986-412F-A80F-8C0A718016A7}"/>
              </a:ext>
            </a:extLst>
          </p:cNvPr>
          <p:cNvGraphicFramePr/>
          <p:nvPr>
            <p:extLst>
              <p:ext uri="{D42A27DB-BD31-4B8C-83A1-F6EECF244321}">
                <p14:modId xmlns:p14="http://schemas.microsoft.com/office/powerpoint/2010/main" val="1024163390"/>
              </p:ext>
            </p:extLst>
          </p:nvPr>
        </p:nvGraphicFramePr>
        <p:xfrm>
          <a:off x="3175636" y="1250922"/>
          <a:ext cx="5238637" cy="49337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393317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39</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22" name="Rectángulo 21">
            <a:extLst>
              <a:ext uri="{FF2B5EF4-FFF2-40B4-BE49-F238E27FC236}">
                <a16:creationId xmlns:a16="http://schemas.microsoft.com/office/drawing/2014/main" id="{4377BE60-D406-4F1A-9294-9F8D6C132BF6}"/>
              </a:ext>
            </a:extLst>
          </p:cNvPr>
          <p:cNvSpPr/>
          <p:nvPr/>
        </p:nvSpPr>
        <p:spPr>
          <a:xfrm>
            <a:off x="539552" y="979153"/>
            <a:ext cx="2905612" cy="307777"/>
          </a:xfrm>
          <a:prstGeom prst="rect">
            <a:avLst/>
          </a:prstGeom>
        </p:spPr>
        <p:txBody>
          <a:bodyPr wrap="square">
            <a:spAutoFit/>
          </a:bodyPr>
          <a:lstStyle/>
          <a:p>
            <a:pPr algn="ctr"/>
            <a:r>
              <a:rPr lang="es-MX" sz="1400" b="1" dirty="0">
                <a:solidFill>
                  <a:srgbClr val="A39867"/>
                </a:solidFill>
                <a:effectLst>
                  <a:outerShdw blurRad="38100" dist="38100" dir="2700000" algn="tl">
                    <a:srgbClr val="000000">
                      <a:alpha val="43137"/>
                    </a:srgbClr>
                  </a:outerShdw>
                </a:effectLst>
                <a:latin typeface="Century Gothic" pitchFamily="34" charset="0"/>
              </a:rPr>
              <a:t>CLASIFICACIÓN</a:t>
            </a:r>
            <a:endParaRPr lang="es-MX" sz="1050" dirty="0">
              <a:solidFill>
                <a:srgbClr val="A39867"/>
              </a:solidFill>
              <a:effectLst>
                <a:outerShdw blurRad="38100" dist="38100" dir="2700000" algn="tl">
                  <a:srgbClr val="000000">
                    <a:alpha val="43137"/>
                  </a:srgbClr>
                </a:outerShdw>
              </a:effectLst>
            </a:endParaRPr>
          </a:p>
        </p:txBody>
      </p:sp>
      <p:sp>
        <p:nvSpPr>
          <p:cNvPr id="25" name="Rectángulo 24">
            <a:extLst>
              <a:ext uri="{FF2B5EF4-FFF2-40B4-BE49-F238E27FC236}">
                <a16:creationId xmlns:a16="http://schemas.microsoft.com/office/drawing/2014/main" id="{9F1A6762-F5A4-48BC-8957-6276838A1836}"/>
              </a:ext>
            </a:extLst>
          </p:cNvPr>
          <p:cNvSpPr/>
          <p:nvPr/>
        </p:nvSpPr>
        <p:spPr>
          <a:xfrm>
            <a:off x="1169059" y="1363311"/>
            <a:ext cx="8244408" cy="338554"/>
          </a:xfrm>
          <a:prstGeom prst="rect">
            <a:avLst/>
          </a:prstGeom>
        </p:spPr>
        <p:txBody>
          <a:bodyPr wrap="square">
            <a:spAutoFit/>
          </a:bodyPr>
          <a:lstStyle/>
          <a:p>
            <a:pPr algn="just"/>
            <a:r>
              <a:rPr lang="es-MX" sz="1600" dirty="0">
                <a:solidFill>
                  <a:srgbClr val="000000"/>
                </a:solidFill>
                <a:latin typeface="FiraSans-Light"/>
              </a:rPr>
              <a:t>Las empresas minoristas se pueden clasificar conforme a varios criterios:</a:t>
            </a:r>
          </a:p>
        </p:txBody>
      </p:sp>
      <p:graphicFrame>
        <p:nvGraphicFramePr>
          <p:cNvPr id="26" name="Diagrama 25">
            <a:extLst>
              <a:ext uri="{FF2B5EF4-FFF2-40B4-BE49-F238E27FC236}">
                <a16:creationId xmlns:a16="http://schemas.microsoft.com/office/drawing/2014/main" id="{7CFFB7D0-A00D-4DDB-89D8-50CFEA88CBBD}"/>
              </a:ext>
            </a:extLst>
          </p:cNvPr>
          <p:cNvGraphicFramePr/>
          <p:nvPr>
            <p:extLst>
              <p:ext uri="{D42A27DB-BD31-4B8C-83A1-F6EECF244321}">
                <p14:modId xmlns:p14="http://schemas.microsoft.com/office/powerpoint/2010/main" val="1366798263"/>
              </p:ext>
            </p:extLst>
          </p:nvPr>
        </p:nvGraphicFramePr>
        <p:xfrm>
          <a:off x="1079182" y="1809349"/>
          <a:ext cx="8137299" cy="42477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93450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7811" y="-4102102"/>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8257" y="-46202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Imagen 9">
            <a:extLst>
              <a:ext uri="{FF2B5EF4-FFF2-40B4-BE49-F238E27FC236}">
                <a16:creationId xmlns:a16="http://schemas.microsoft.com/office/drawing/2014/main" id="{FE49A145-5D99-420D-8AE9-ACB02DD7887C}"/>
              </a:ext>
            </a:extLst>
          </p:cNvPr>
          <p:cNvPicPr>
            <a:picLocks noChangeAspect="1"/>
          </p:cNvPicPr>
          <p:nvPr/>
        </p:nvPicPr>
        <p:blipFill rotWithShape="1">
          <a:blip r:embed="rId4"/>
          <a:srcRect l="14116" r="40852" b="38515"/>
          <a:stretch/>
        </p:blipFill>
        <p:spPr>
          <a:xfrm>
            <a:off x="1880821" y="1119593"/>
            <a:ext cx="7106142" cy="4904253"/>
          </a:xfrm>
          <a:prstGeom prst="rect">
            <a:avLst/>
          </a:prstGeom>
        </p:spPr>
      </p:pic>
      <p:sp>
        <p:nvSpPr>
          <p:cNvPr id="2" name="Elipse 1">
            <a:extLst>
              <a:ext uri="{FF2B5EF4-FFF2-40B4-BE49-F238E27FC236}">
                <a16:creationId xmlns:a16="http://schemas.microsoft.com/office/drawing/2014/main" id="{122086B0-F865-454F-BF6C-0F1C5378EA32}"/>
              </a:ext>
            </a:extLst>
          </p:cNvPr>
          <p:cNvSpPr/>
          <p:nvPr/>
        </p:nvSpPr>
        <p:spPr>
          <a:xfrm>
            <a:off x="2475346" y="2660073"/>
            <a:ext cx="1256146" cy="51723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noFill/>
            </a:endParaRPr>
          </a:p>
        </p:txBody>
      </p:sp>
      <p:sp>
        <p:nvSpPr>
          <p:cNvPr id="3" name="CuadroTexto 2">
            <a:extLst>
              <a:ext uri="{FF2B5EF4-FFF2-40B4-BE49-F238E27FC236}">
                <a16:creationId xmlns:a16="http://schemas.microsoft.com/office/drawing/2014/main" id="{CB72ED23-F444-45FB-983D-7354C975D117}"/>
              </a:ext>
            </a:extLst>
          </p:cNvPr>
          <p:cNvSpPr txBox="1"/>
          <p:nvPr/>
        </p:nvSpPr>
        <p:spPr>
          <a:xfrm>
            <a:off x="175491" y="203125"/>
            <a:ext cx="4710545" cy="461665"/>
          </a:xfrm>
          <a:prstGeom prst="rect">
            <a:avLst/>
          </a:prstGeom>
          <a:noFill/>
        </p:spPr>
        <p:txBody>
          <a:bodyPr wrap="square" rtlCol="0">
            <a:spAutoFit/>
          </a:bodyPr>
          <a:lstStyle/>
          <a:p>
            <a:r>
              <a:rPr lang="es-MX" sz="2400" dirty="0">
                <a:solidFill>
                  <a:schemeClr val="bg1"/>
                </a:solidFill>
              </a:rPr>
              <a:t>Mapa Curricular </a:t>
            </a:r>
          </a:p>
        </p:txBody>
      </p:sp>
      <p:sp>
        <p:nvSpPr>
          <p:cNvPr id="12" name="Rectángulo 11">
            <a:extLst>
              <a:ext uri="{FF2B5EF4-FFF2-40B4-BE49-F238E27FC236}">
                <a16:creationId xmlns:a16="http://schemas.microsoft.com/office/drawing/2014/main" id="{CD25FF3D-D763-4CE1-A2BE-01BAD62D441D}"/>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5" name="Marcador de número de diapositiva 10">
            <a:extLst>
              <a:ext uri="{FF2B5EF4-FFF2-40B4-BE49-F238E27FC236}">
                <a16:creationId xmlns:a16="http://schemas.microsoft.com/office/drawing/2014/main" id="{E5BFE0A7-991B-4103-B92A-C2F79EB17F6E}"/>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4</a:t>
            </a:fld>
            <a:endParaRPr lang="es-ES" dirty="0"/>
          </a:p>
        </p:txBody>
      </p:sp>
    </p:spTree>
    <p:extLst>
      <p:ext uri="{BB962C8B-B14F-4D97-AF65-F5344CB8AC3E}">
        <p14:creationId xmlns:p14="http://schemas.microsoft.com/office/powerpoint/2010/main" val="948043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40</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graphicFrame>
        <p:nvGraphicFramePr>
          <p:cNvPr id="13" name="Diagrama 12">
            <a:extLst>
              <a:ext uri="{FF2B5EF4-FFF2-40B4-BE49-F238E27FC236}">
                <a16:creationId xmlns:a16="http://schemas.microsoft.com/office/drawing/2014/main" id="{6B59F1CF-013C-4327-9445-A769595C4192}"/>
              </a:ext>
            </a:extLst>
          </p:cNvPr>
          <p:cNvGraphicFramePr/>
          <p:nvPr>
            <p:extLst>
              <p:ext uri="{D42A27DB-BD31-4B8C-83A1-F6EECF244321}">
                <p14:modId xmlns:p14="http://schemas.microsoft.com/office/powerpoint/2010/main" val="2860798099"/>
              </p:ext>
            </p:extLst>
          </p:nvPr>
        </p:nvGraphicFramePr>
        <p:xfrm>
          <a:off x="1027723" y="1124744"/>
          <a:ext cx="8352928" cy="50405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946002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a:extLst>
              <a:ext uri="{FF2B5EF4-FFF2-40B4-BE49-F238E27FC236}">
                <a16:creationId xmlns:a16="http://schemas.microsoft.com/office/drawing/2014/main" id="{E70BCC20-4A76-40C1-9B79-5426E6671668}"/>
              </a:ext>
            </a:extLst>
          </p:cNvPr>
          <p:cNvSpPr txBox="1"/>
          <p:nvPr/>
        </p:nvSpPr>
        <p:spPr>
          <a:xfrm>
            <a:off x="240145" y="136524"/>
            <a:ext cx="6217805" cy="461665"/>
          </a:xfrm>
          <a:prstGeom prst="rect">
            <a:avLst/>
          </a:prstGeom>
          <a:noFill/>
        </p:spPr>
        <p:txBody>
          <a:bodyPr wrap="square" rtlCol="0">
            <a:spAutoFit/>
          </a:bodyPr>
          <a:lstStyle/>
          <a:p>
            <a:r>
              <a:rPr lang="es-MX" sz="2400" dirty="0">
                <a:solidFill>
                  <a:schemeClr val="bg1"/>
                </a:solidFill>
              </a:rPr>
              <a:t>3.5 Empresas Mayoristas </a:t>
            </a:r>
          </a:p>
        </p:txBody>
      </p:sp>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41</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2" name="Rectángulo 11">
            <a:extLst>
              <a:ext uri="{FF2B5EF4-FFF2-40B4-BE49-F238E27FC236}">
                <a16:creationId xmlns:a16="http://schemas.microsoft.com/office/drawing/2014/main" id="{CBDA6BC4-286F-497C-A290-8B1112DA7204}"/>
              </a:ext>
            </a:extLst>
          </p:cNvPr>
          <p:cNvSpPr/>
          <p:nvPr/>
        </p:nvSpPr>
        <p:spPr>
          <a:xfrm>
            <a:off x="1354702" y="1482723"/>
            <a:ext cx="6696744" cy="1077218"/>
          </a:xfrm>
          <a:prstGeom prst="rect">
            <a:avLst/>
          </a:prstGeom>
        </p:spPr>
        <p:txBody>
          <a:bodyPr wrap="square">
            <a:spAutoFit/>
          </a:bodyPr>
          <a:lstStyle/>
          <a:p>
            <a:pPr algn="just"/>
            <a:r>
              <a:rPr lang="es-MX" sz="1600" dirty="0">
                <a:solidFill>
                  <a:srgbClr val="54595F"/>
                </a:solidFill>
                <a:latin typeface="Century Gothic" panose="020B0502020202020204" pitchFamily="34" charset="0"/>
              </a:rPr>
              <a:t>Se denomina mayorista a un agente intermediario entre fabricantes o productores y empresas minoristas, cuya actividad económica se basa en la compra y venta de productos al por mayor a otras empresas mayoristas y minoristas.</a:t>
            </a:r>
            <a:endParaRPr lang="es-MX" sz="1600" dirty="0">
              <a:latin typeface="Century Gothic" panose="020B0502020202020204" pitchFamily="34" charset="0"/>
            </a:endParaRPr>
          </a:p>
        </p:txBody>
      </p:sp>
      <p:pic>
        <p:nvPicPr>
          <p:cNvPr id="14" name="Picture 2" descr="Resultado de imagen para MAYORISTA IMAGENES">
            <a:extLst>
              <a:ext uri="{FF2B5EF4-FFF2-40B4-BE49-F238E27FC236}">
                <a16:creationId xmlns:a16="http://schemas.microsoft.com/office/drawing/2014/main" id="{61C0FC4C-5CE2-4E07-8296-AAE8BA87407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20416" y="3135379"/>
            <a:ext cx="4703168" cy="264553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74187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42</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3" name="1 Título">
            <a:extLst>
              <a:ext uri="{FF2B5EF4-FFF2-40B4-BE49-F238E27FC236}">
                <a16:creationId xmlns:a16="http://schemas.microsoft.com/office/drawing/2014/main" id="{644A5593-12AD-4D75-9092-34E521841B75}"/>
              </a:ext>
            </a:extLst>
          </p:cNvPr>
          <p:cNvSpPr>
            <a:spLocks noGrp="1"/>
          </p:cNvSpPr>
          <p:nvPr>
            <p:ph type="title"/>
          </p:nvPr>
        </p:nvSpPr>
        <p:spPr>
          <a:xfrm>
            <a:off x="528700" y="1206285"/>
            <a:ext cx="8229600" cy="447675"/>
          </a:xfrm>
        </p:spPr>
        <p:txBody>
          <a:bodyPr>
            <a:normAutofit fontScale="90000"/>
          </a:bodyPr>
          <a:lstStyle/>
          <a:p>
            <a:r>
              <a:rPr lang="es-MX" sz="2000" b="1" dirty="0">
                <a:solidFill>
                  <a:srgbClr val="908B70"/>
                </a:solidFill>
                <a:latin typeface="Century Gothic" pitchFamily="34" charset="0"/>
              </a:rPr>
              <a:t>Clasificación de las empresas mayoristas </a:t>
            </a:r>
            <a:br>
              <a:rPr lang="es-MX" sz="3200" dirty="0">
                <a:latin typeface="Century Gothic" pitchFamily="34" charset="0"/>
              </a:rPr>
            </a:br>
            <a:endParaRPr lang="es-MX" sz="2400" dirty="0"/>
          </a:p>
        </p:txBody>
      </p:sp>
      <p:sp>
        <p:nvSpPr>
          <p:cNvPr id="15" name="Rectángulo 14">
            <a:extLst>
              <a:ext uri="{FF2B5EF4-FFF2-40B4-BE49-F238E27FC236}">
                <a16:creationId xmlns:a16="http://schemas.microsoft.com/office/drawing/2014/main" id="{F932CDB0-87A5-4AE0-AAFC-1A09F600E986}"/>
              </a:ext>
            </a:extLst>
          </p:cNvPr>
          <p:cNvSpPr/>
          <p:nvPr/>
        </p:nvSpPr>
        <p:spPr>
          <a:xfrm>
            <a:off x="1403648" y="1637419"/>
            <a:ext cx="6199837" cy="523220"/>
          </a:xfrm>
          <a:prstGeom prst="rect">
            <a:avLst/>
          </a:prstGeom>
        </p:spPr>
        <p:txBody>
          <a:bodyPr wrap="square">
            <a:spAutoFit/>
          </a:bodyPr>
          <a:lstStyle/>
          <a:p>
            <a:pPr algn="ctr"/>
            <a:r>
              <a:rPr lang="es-MX" sz="1400" dirty="0">
                <a:latin typeface="Roboto"/>
              </a:rPr>
              <a:t>Atendiendo a diferentes criterios es posible distinguir entre diferentes tipos de mayorista:</a:t>
            </a:r>
          </a:p>
        </p:txBody>
      </p:sp>
      <p:graphicFrame>
        <p:nvGraphicFramePr>
          <p:cNvPr id="19" name="Diagrama 18">
            <a:extLst>
              <a:ext uri="{FF2B5EF4-FFF2-40B4-BE49-F238E27FC236}">
                <a16:creationId xmlns:a16="http://schemas.microsoft.com/office/drawing/2014/main" id="{85546D32-1A12-4898-A76E-63FE6B6CF380}"/>
              </a:ext>
            </a:extLst>
          </p:cNvPr>
          <p:cNvGraphicFramePr/>
          <p:nvPr>
            <p:extLst>
              <p:ext uri="{D42A27DB-BD31-4B8C-83A1-F6EECF244321}">
                <p14:modId xmlns:p14="http://schemas.microsoft.com/office/powerpoint/2010/main" val="2082050396"/>
              </p:ext>
            </p:extLst>
          </p:nvPr>
        </p:nvGraphicFramePr>
        <p:xfrm>
          <a:off x="2111400" y="2247573"/>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386081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a:extLst>
              <a:ext uri="{FF2B5EF4-FFF2-40B4-BE49-F238E27FC236}">
                <a16:creationId xmlns:a16="http://schemas.microsoft.com/office/drawing/2014/main" id="{E70BCC20-4A76-40C1-9B79-5426E6671668}"/>
              </a:ext>
            </a:extLst>
          </p:cNvPr>
          <p:cNvSpPr txBox="1"/>
          <p:nvPr/>
        </p:nvSpPr>
        <p:spPr>
          <a:xfrm>
            <a:off x="240145" y="136524"/>
            <a:ext cx="6217805" cy="461665"/>
          </a:xfrm>
          <a:prstGeom prst="rect">
            <a:avLst/>
          </a:prstGeom>
          <a:noFill/>
        </p:spPr>
        <p:txBody>
          <a:bodyPr wrap="square" rtlCol="0">
            <a:spAutoFit/>
          </a:bodyPr>
          <a:lstStyle/>
          <a:p>
            <a:r>
              <a:rPr lang="es-MX" sz="2400" dirty="0">
                <a:solidFill>
                  <a:schemeClr val="bg1"/>
                </a:solidFill>
              </a:rPr>
              <a:t>3.6 Concesiones a las MIPYMES</a:t>
            </a:r>
          </a:p>
        </p:txBody>
      </p:sp>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43</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20" name="Rectángulo 19">
            <a:extLst>
              <a:ext uri="{FF2B5EF4-FFF2-40B4-BE49-F238E27FC236}">
                <a16:creationId xmlns:a16="http://schemas.microsoft.com/office/drawing/2014/main" id="{0BBAFD97-9A53-4616-B19A-972130766DD2}"/>
              </a:ext>
            </a:extLst>
          </p:cNvPr>
          <p:cNvSpPr/>
          <p:nvPr/>
        </p:nvSpPr>
        <p:spPr>
          <a:xfrm>
            <a:off x="743111" y="1750821"/>
            <a:ext cx="7657777" cy="646331"/>
          </a:xfrm>
          <a:prstGeom prst="rect">
            <a:avLst/>
          </a:prstGeom>
        </p:spPr>
        <p:txBody>
          <a:bodyPr wrap="square">
            <a:spAutoFit/>
          </a:bodyPr>
          <a:lstStyle/>
          <a:p>
            <a:pPr algn="ctr"/>
            <a:endParaRPr lang="es-MX" sz="1200" b="1" cap="all" dirty="0">
              <a:latin typeface="Century Gothic" panose="020B0502020202020204" pitchFamily="34" charset="0"/>
            </a:endParaRPr>
          </a:p>
          <a:p>
            <a:pPr algn="ctr"/>
            <a:r>
              <a:rPr lang="es-MX" sz="1200" dirty="0">
                <a:latin typeface="Century Gothic" panose="020B0502020202020204" pitchFamily="34" charset="0"/>
              </a:rPr>
              <a:t>La falta de información provoca que los directivos empresariales desaprovechen los apoyos y que se adopte la idea de que emprender en México es imposible. </a:t>
            </a:r>
          </a:p>
        </p:txBody>
      </p:sp>
      <p:sp>
        <p:nvSpPr>
          <p:cNvPr id="22" name="Rectángulo 21">
            <a:extLst>
              <a:ext uri="{FF2B5EF4-FFF2-40B4-BE49-F238E27FC236}">
                <a16:creationId xmlns:a16="http://schemas.microsoft.com/office/drawing/2014/main" id="{B4D83BDF-202C-4846-98AA-1A2746F2201F}"/>
              </a:ext>
            </a:extLst>
          </p:cNvPr>
          <p:cNvSpPr/>
          <p:nvPr/>
        </p:nvSpPr>
        <p:spPr>
          <a:xfrm>
            <a:off x="3360998" y="4758582"/>
            <a:ext cx="5508104" cy="646331"/>
          </a:xfrm>
          <a:prstGeom prst="rect">
            <a:avLst/>
          </a:prstGeom>
        </p:spPr>
        <p:txBody>
          <a:bodyPr wrap="square">
            <a:spAutoFit/>
          </a:bodyPr>
          <a:lstStyle/>
          <a:p>
            <a:pPr algn="just"/>
            <a:r>
              <a:rPr lang="es-MX" sz="1200" dirty="0">
                <a:latin typeface="Century Gothic" panose="020B0502020202020204" pitchFamily="34" charset="0"/>
              </a:rPr>
              <a:t>Con el objetivo de </a:t>
            </a:r>
            <a:r>
              <a:rPr lang="es-MX" sz="1200" b="1" dirty="0">
                <a:latin typeface="Century Gothic" panose="020B0502020202020204" pitchFamily="34" charset="0"/>
              </a:rPr>
              <a:t>erradicar la desinformación </a:t>
            </a:r>
            <a:r>
              <a:rPr lang="es-MX" sz="1200" dirty="0">
                <a:latin typeface="Century Gothic" panose="020B0502020202020204" pitchFamily="34" charset="0"/>
              </a:rPr>
              <a:t>acerca de estos temas, a continuación te enlistamos diez de los apoyos de gobierno más importantes.</a:t>
            </a:r>
          </a:p>
        </p:txBody>
      </p:sp>
      <p:sp>
        <p:nvSpPr>
          <p:cNvPr id="25" name="Rectángulo 24">
            <a:extLst>
              <a:ext uri="{FF2B5EF4-FFF2-40B4-BE49-F238E27FC236}">
                <a16:creationId xmlns:a16="http://schemas.microsoft.com/office/drawing/2014/main" id="{E63F631B-0833-4C55-AD49-7BBC68B48F78}"/>
              </a:ext>
            </a:extLst>
          </p:cNvPr>
          <p:cNvSpPr/>
          <p:nvPr/>
        </p:nvSpPr>
        <p:spPr>
          <a:xfrm>
            <a:off x="536707" y="2904756"/>
            <a:ext cx="6372157" cy="1200329"/>
          </a:xfrm>
          <a:prstGeom prst="rect">
            <a:avLst/>
          </a:prstGeom>
        </p:spPr>
        <p:txBody>
          <a:bodyPr wrap="square">
            <a:spAutoFit/>
          </a:bodyPr>
          <a:lstStyle/>
          <a:p>
            <a:pPr algn="just"/>
            <a:endParaRPr lang="es-MX" sz="1200" dirty="0">
              <a:latin typeface="Century Gothic" panose="020B0502020202020204" pitchFamily="34" charset="0"/>
            </a:endParaRPr>
          </a:p>
          <a:p>
            <a:pPr algn="just"/>
            <a:r>
              <a:rPr lang="es-MX" sz="1200" dirty="0">
                <a:latin typeface="Century Gothic" panose="020B0502020202020204" pitchFamily="34" charset="0"/>
              </a:rPr>
              <a:t>Los </a:t>
            </a:r>
            <a:r>
              <a:rPr lang="es-MX" sz="1200" b="1" dirty="0">
                <a:latin typeface="Century Gothic" panose="020B0502020202020204" pitchFamily="34" charset="0"/>
              </a:rPr>
              <a:t>programas gubernamentales </a:t>
            </a:r>
            <a:r>
              <a:rPr lang="es-MX" sz="1200" dirty="0">
                <a:latin typeface="Century Gothic" panose="020B0502020202020204" pitchFamily="34" charset="0"/>
              </a:rPr>
              <a:t>ofrecen una amplia gama de opciones que se ajustan a las necesidades y proyectos de los emprendedores.  </a:t>
            </a:r>
          </a:p>
          <a:p>
            <a:pPr algn="just"/>
            <a:endParaRPr lang="es-MX" sz="1200" dirty="0">
              <a:latin typeface="Century Gothic" panose="020B0502020202020204" pitchFamily="34" charset="0"/>
            </a:endParaRPr>
          </a:p>
          <a:p>
            <a:pPr algn="just"/>
            <a:r>
              <a:rPr lang="es-MX" sz="1200" dirty="0">
                <a:latin typeface="Century Gothic" panose="020B0502020202020204" pitchFamily="34" charset="0"/>
              </a:rPr>
              <a:t>Así, los que inician en el sector empresarial tienen la </a:t>
            </a:r>
            <a:r>
              <a:rPr lang="es-MX" sz="1200" b="1" dirty="0">
                <a:latin typeface="Century Gothic" panose="020B0502020202020204" pitchFamily="34" charset="0"/>
              </a:rPr>
              <a:t>oportunidad de recibir asesoría y financiamiento</a:t>
            </a:r>
            <a:r>
              <a:rPr lang="es-MX" sz="1200" dirty="0">
                <a:latin typeface="Century Gothic" panose="020B0502020202020204" pitchFamily="34" charset="0"/>
              </a:rPr>
              <a:t> para hacer crecer su negocio. </a:t>
            </a:r>
          </a:p>
        </p:txBody>
      </p:sp>
      <p:pic>
        <p:nvPicPr>
          <p:cNvPr id="26" name="Picture 2" descr="Imagen relacionada">
            <a:extLst>
              <a:ext uri="{FF2B5EF4-FFF2-40B4-BE49-F238E27FC236}">
                <a16:creationId xmlns:a16="http://schemas.microsoft.com/office/drawing/2014/main" id="{DAFEE433-A1EE-45F8-8FAE-04C5BB1D69E4}"/>
              </a:ext>
            </a:extLst>
          </p:cNvPr>
          <p:cNvPicPr>
            <a:picLocks noChangeAspect="1" noChangeArrowheads="1"/>
          </p:cNvPicPr>
          <p:nvPr/>
        </p:nvPicPr>
        <p:blipFill>
          <a:blip r:embed="rId4" cstate="print">
            <a:biLevel thresh="50000"/>
            <a:extLst>
              <a:ext uri="{28A0092B-C50C-407E-A947-70E740481C1C}">
                <a14:useLocalDpi xmlns:a14="http://schemas.microsoft.com/office/drawing/2010/main" val="0"/>
              </a:ext>
            </a:extLst>
          </a:blip>
          <a:srcRect/>
          <a:stretch>
            <a:fillRect/>
          </a:stretch>
        </p:blipFill>
        <p:spPr bwMode="auto">
          <a:xfrm>
            <a:off x="7266990" y="2730558"/>
            <a:ext cx="1548723" cy="154872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Imagen relacionada">
            <a:extLst>
              <a:ext uri="{FF2B5EF4-FFF2-40B4-BE49-F238E27FC236}">
                <a16:creationId xmlns:a16="http://schemas.microsoft.com/office/drawing/2014/main" id="{75D0A654-DE3E-48C9-B5FC-089BB11234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3017" y="4181466"/>
            <a:ext cx="2096030" cy="2096031"/>
          </a:xfrm>
          <a:prstGeom prst="rect">
            <a:avLst/>
          </a:prstGeom>
          <a:noFill/>
          <a:extLst>
            <a:ext uri="{909E8E84-426E-40DD-AFC4-6F175D3DCCD1}">
              <a14:hiddenFill xmlns:a14="http://schemas.microsoft.com/office/drawing/2010/main">
                <a:solidFill>
                  <a:srgbClr val="FFFFFF"/>
                </a:solidFill>
              </a14:hiddenFill>
            </a:ext>
          </a:extLst>
        </p:spPr>
      </p:pic>
      <p:sp>
        <p:nvSpPr>
          <p:cNvPr id="28" name="Rectángulo 27">
            <a:extLst>
              <a:ext uri="{FF2B5EF4-FFF2-40B4-BE49-F238E27FC236}">
                <a16:creationId xmlns:a16="http://schemas.microsoft.com/office/drawing/2014/main" id="{F05D2199-816D-45A0-A7A4-ECC77CC853A9}"/>
              </a:ext>
            </a:extLst>
          </p:cNvPr>
          <p:cNvSpPr/>
          <p:nvPr/>
        </p:nvSpPr>
        <p:spPr>
          <a:xfrm>
            <a:off x="3028950" y="1215342"/>
            <a:ext cx="2909771" cy="338554"/>
          </a:xfrm>
          <a:prstGeom prst="rect">
            <a:avLst/>
          </a:prstGeom>
        </p:spPr>
        <p:txBody>
          <a:bodyPr wrap="none">
            <a:spAutoFit/>
          </a:bodyPr>
          <a:lstStyle/>
          <a:p>
            <a:pPr algn="just"/>
            <a:r>
              <a:rPr lang="es-MX" sz="1600" b="1" cap="all" dirty="0">
                <a:latin typeface="Century Gothic" panose="020B0502020202020204" pitchFamily="34" charset="0"/>
              </a:rPr>
              <a:t>LA FALTA DE INFORMACIÓN</a:t>
            </a:r>
          </a:p>
        </p:txBody>
      </p:sp>
    </p:spTree>
    <p:extLst>
      <p:ext uri="{BB962C8B-B14F-4D97-AF65-F5344CB8AC3E}">
        <p14:creationId xmlns:p14="http://schemas.microsoft.com/office/powerpoint/2010/main" val="11932646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44</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0" name="Rectángulo 9">
            <a:extLst>
              <a:ext uri="{FF2B5EF4-FFF2-40B4-BE49-F238E27FC236}">
                <a16:creationId xmlns:a16="http://schemas.microsoft.com/office/drawing/2014/main" id="{C2DA07B5-ACDB-4759-A607-DC0BD3DD2E01}"/>
              </a:ext>
            </a:extLst>
          </p:cNvPr>
          <p:cNvSpPr/>
          <p:nvPr/>
        </p:nvSpPr>
        <p:spPr>
          <a:xfrm>
            <a:off x="1726309" y="3131522"/>
            <a:ext cx="4572000" cy="2585323"/>
          </a:xfrm>
          <a:prstGeom prst="rect">
            <a:avLst/>
          </a:prstGeom>
        </p:spPr>
        <p:txBody>
          <a:bodyPr>
            <a:spAutoFit/>
          </a:bodyPr>
          <a:lstStyle/>
          <a:p>
            <a:pPr marL="742950" lvl="1" indent="-285750">
              <a:buFont typeface="Arial" panose="020B0604020202020204" pitchFamily="34" charset="0"/>
              <a:buChar char="•"/>
            </a:pPr>
            <a:r>
              <a:rPr lang="es-MX" sz="1600" dirty="0">
                <a:latin typeface="Century Gothic" panose="020B0502020202020204" pitchFamily="34" charset="0"/>
              </a:rPr>
              <a:t>Fondo Nacional del Emprendedor</a:t>
            </a:r>
          </a:p>
          <a:p>
            <a:pPr marL="742950" lvl="1" indent="-285750">
              <a:buFont typeface="Arial" panose="020B0604020202020204" pitchFamily="34" charset="0"/>
              <a:buChar char="•"/>
            </a:pPr>
            <a:r>
              <a:rPr lang="es-MX" sz="1600" dirty="0">
                <a:latin typeface="Century Gothic" panose="020B0502020202020204" pitchFamily="34" charset="0"/>
              </a:rPr>
              <a:t>Programa Mujeres </a:t>
            </a:r>
            <a:r>
              <a:rPr lang="es-MX" sz="1600" dirty="0" err="1">
                <a:latin typeface="Century Gothic" panose="020B0502020202020204" pitchFamily="34" charset="0"/>
              </a:rPr>
              <a:t>PyME</a:t>
            </a:r>
            <a:endParaRPr lang="es-MX" sz="1600" dirty="0">
              <a:latin typeface="Century Gothic" panose="020B0502020202020204" pitchFamily="34" charset="0"/>
            </a:endParaRPr>
          </a:p>
          <a:p>
            <a:pPr marL="742950" lvl="1" indent="-285750">
              <a:buFont typeface="Arial" panose="020B0604020202020204" pitchFamily="34" charset="0"/>
              <a:buChar char="•"/>
            </a:pPr>
            <a:r>
              <a:rPr lang="es-MX" sz="1600" dirty="0">
                <a:latin typeface="Century Gothic" panose="020B0502020202020204" pitchFamily="34" charset="0"/>
              </a:rPr>
              <a:t>Crédito joven</a:t>
            </a:r>
          </a:p>
          <a:p>
            <a:pPr marL="742950" lvl="1" indent="-285750">
              <a:buFont typeface="Arial" panose="020B0604020202020204" pitchFamily="34" charset="0"/>
              <a:buChar char="•"/>
            </a:pPr>
            <a:r>
              <a:rPr lang="es-MX" sz="1600" dirty="0">
                <a:latin typeface="Century Gothic" panose="020B0502020202020204" pitchFamily="34" charset="0"/>
              </a:rPr>
              <a:t>Nacional Financiera</a:t>
            </a:r>
          </a:p>
          <a:p>
            <a:pPr marL="742950" lvl="1" indent="-285750">
              <a:buFont typeface="Arial" panose="020B0604020202020204" pitchFamily="34" charset="0"/>
              <a:buChar char="•"/>
            </a:pPr>
            <a:r>
              <a:rPr lang="es-MX" sz="1600" dirty="0">
                <a:latin typeface="Century Gothic" panose="020B0502020202020204" pitchFamily="34" charset="0"/>
              </a:rPr>
              <a:t>Fondo </a:t>
            </a:r>
            <a:r>
              <a:rPr lang="es-MX" sz="1600" dirty="0" err="1">
                <a:latin typeface="Century Gothic" panose="020B0502020202020204" pitchFamily="34" charset="0"/>
              </a:rPr>
              <a:t>PyME</a:t>
            </a:r>
            <a:endParaRPr lang="es-MX" sz="1600" dirty="0">
              <a:latin typeface="Century Gothic" panose="020B0502020202020204" pitchFamily="34" charset="0"/>
            </a:endParaRPr>
          </a:p>
          <a:p>
            <a:pPr marL="742950" lvl="1" indent="-285750">
              <a:buFont typeface="Arial" panose="020B0604020202020204" pitchFamily="34" charset="0"/>
              <a:buChar char="•"/>
            </a:pPr>
            <a:r>
              <a:rPr lang="es-MX" sz="1600" dirty="0">
                <a:latin typeface="Century Gothic" panose="020B0502020202020204" pitchFamily="34" charset="0"/>
              </a:rPr>
              <a:t>Crédito </a:t>
            </a:r>
            <a:r>
              <a:rPr lang="es-MX" sz="1600" dirty="0" err="1">
                <a:latin typeface="Century Gothic" panose="020B0502020202020204" pitchFamily="34" charset="0"/>
              </a:rPr>
              <a:t>PyMEX</a:t>
            </a:r>
            <a:endParaRPr lang="es-MX" sz="1600" dirty="0">
              <a:latin typeface="Century Gothic" panose="020B0502020202020204" pitchFamily="34" charset="0"/>
            </a:endParaRPr>
          </a:p>
          <a:p>
            <a:pPr marL="742950" lvl="1" indent="-285750">
              <a:buFont typeface="Arial" panose="020B0604020202020204" pitchFamily="34" charset="0"/>
              <a:buChar char="•"/>
            </a:pPr>
            <a:r>
              <a:rPr lang="es-MX" sz="1600" dirty="0">
                <a:latin typeface="Century Gothic" panose="020B0502020202020204" pitchFamily="34" charset="0"/>
              </a:rPr>
              <a:t>Crezcamos Juntos</a:t>
            </a:r>
          </a:p>
          <a:p>
            <a:pPr marL="742950" lvl="1" indent="-285750">
              <a:buFont typeface="Arial" panose="020B0604020202020204" pitchFamily="34" charset="0"/>
              <a:buChar char="•"/>
            </a:pPr>
            <a:r>
              <a:rPr lang="es-MX" sz="1600" dirty="0">
                <a:latin typeface="Century Gothic" panose="020B0502020202020204" pitchFamily="34" charset="0"/>
              </a:rPr>
              <a:t>Programas de la Secretaría de Economía</a:t>
            </a:r>
          </a:p>
          <a:p>
            <a:pPr marL="742950" lvl="1" indent="-285750">
              <a:buFont typeface="Arial" panose="020B0604020202020204" pitchFamily="34" charset="0"/>
              <a:buChar char="•"/>
            </a:pPr>
            <a:r>
              <a:rPr lang="es-MX" sz="1600" dirty="0" err="1">
                <a:latin typeface="Century Gothic" panose="020B0502020202020204" pitchFamily="34" charset="0"/>
              </a:rPr>
              <a:t>ProMéxico</a:t>
            </a:r>
            <a:endParaRPr lang="es-MX" sz="1600" b="0" i="0" dirty="0">
              <a:effectLst/>
              <a:latin typeface="Century Gothic" panose="020B0502020202020204" pitchFamily="34" charset="0"/>
            </a:endParaRPr>
          </a:p>
        </p:txBody>
      </p:sp>
      <p:sp>
        <p:nvSpPr>
          <p:cNvPr id="11" name="Rectángulo 10">
            <a:extLst>
              <a:ext uri="{FF2B5EF4-FFF2-40B4-BE49-F238E27FC236}">
                <a16:creationId xmlns:a16="http://schemas.microsoft.com/office/drawing/2014/main" id="{D637F46D-A977-4534-8620-49B42CE26B3B}"/>
              </a:ext>
            </a:extLst>
          </p:cNvPr>
          <p:cNvSpPr/>
          <p:nvPr/>
        </p:nvSpPr>
        <p:spPr>
          <a:xfrm>
            <a:off x="1041725" y="1417845"/>
            <a:ext cx="7235331" cy="1077218"/>
          </a:xfrm>
          <a:prstGeom prst="rect">
            <a:avLst/>
          </a:prstGeom>
        </p:spPr>
        <p:txBody>
          <a:bodyPr wrap="square">
            <a:spAutoFit/>
          </a:bodyPr>
          <a:lstStyle/>
          <a:p>
            <a:pPr algn="just"/>
            <a:r>
              <a:rPr lang="es-MX" sz="1600" dirty="0">
                <a:latin typeface="Century Gothic" panose="020B0502020202020204" pitchFamily="34" charset="0"/>
              </a:rPr>
              <a:t>En nuestro país, únicamente el 5% de empresas cuentan con apoyo gubernamental. Ante esta situación, difundir información sobre los apoyos de gobierno para </a:t>
            </a:r>
            <a:r>
              <a:rPr lang="es-MX" sz="1600" dirty="0" err="1">
                <a:latin typeface="Century Gothic" panose="020B0502020202020204" pitchFamily="34" charset="0"/>
              </a:rPr>
              <a:t>PyMES</a:t>
            </a:r>
            <a:r>
              <a:rPr lang="es-MX" sz="1600" dirty="0">
                <a:latin typeface="Century Gothic" panose="020B0502020202020204" pitchFamily="34" charset="0"/>
              </a:rPr>
              <a:t> es necesario para impulsar el crecimiento económico nacional. </a:t>
            </a:r>
          </a:p>
        </p:txBody>
      </p:sp>
    </p:spTree>
    <p:extLst>
      <p:ext uri="{BB962C8B-B14F-4D97-AF65-F5344CB8AC3E}">
        <p14:creationId xmlns:p14="http://schemas.microsoft.com/office/powerpoint/2010/main" val="27573370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45</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0" name="Rectángulo 9">
            <a:extLst>
              <a:ext uri="{FF2B5EF4-FFF2-40B4-BE49-F238E27FC236}">
                <a16:creationId xmlns:a16="http://schemas.microsoft.com/office/drawing/2014/main" id="{1B7AB04E-09E4-423E-A655-97FEA7022A24}"/>
              </a:ext>
            </a:extLst>
          </p:cNvPr>
          <p:cNvSpPr/>
          <p:nvPr/>
        </p:nvSpPr>
        <p:spPr>
          <a:xfrm>
            <a:off x="469418" y="1456749"/>
            <a:ext cx="5326717" cy="215443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1" algn="ctr"/>
            <a:r>
              <a:rPr lang="es-MX" sz="1200" b="1" dirty="0">
                <a:solidFill>
                  <a:srgbClr val="908B70"/>
                </a:solidFill>
                <a:latin typeface="Century Gothic" pitchFamily="34" charset="0"/>
              </a:rPr>
              <a:t>FONDO NACIONAL DEL EMPRENDEDOR</a:t>
            </a:r>
          </a:p>
          <a:p>
            <a:pPr lvl="1" algn="ctr"/>
            <a:endParaRPr lang="es-MX" sz="1200" b="1" dirty="0">
              <a:solidFill>
                <a:srgbClr val="908B70"/>
              </a:solidFill>
              <a:latin typeface="Century Gothic" pitchFamily="34" charset="0"/>
            </a:endParaRPr>
          </a:p>
          <a:p>
            <a:pPr algn="just"/>
            <a:r>
              <a:rPr lang="es-MX" sz="1100" dirty="0">
                <a:solidFill>
                  <a:schemeClr val="tx1"/>
                </a:solidFill>
                <a:latin typeface="Source Sans Pro"/>
              </a:rPr>
              <a:t>El </a:t>
            </a:r>
            <a:r>
              <a:rPr lang="es-MX" sz="1100" b="1" dirty="0">
                <a:solidFill>
                  <a:schemeClr val="tx1"/>
                </a:solidFill>
                <a:latin typeface="Source Sans Pro"/>
              </a:rPr>
              <a:t>Instituto Nacional del Emprendedor</a:t>
            </a:r>
            <a:r>
              <a:rPr lang="es-MX" sz="1100" dirty="0">
                <a:solidFill>
                  <a:schemeClr val="tx1"/>
                </a:solidFill>
                <a:latin typeface="Source Sans Pro"/>
              </a:rPr>
              <a:t> (INADEM) ofrece ayuda a los dueños de las </a:t>
            </a:r>
            <a:r>
              <a:rPr lang="es-MX" sz="1100" b="1" dirty="0">
                <a:solidFill>
                  <a:schemeClr val="tx1"/>
                </a:solidFill>
                <a:latin typeface="Source Sans Pro"/>
              </a:rPr>
              <a:t>micro, pequeñas y medianas empresas</a:t>
            </a:r>
            <a:r>
              <a:rPr lang="es-MX" sz="1100" dirty="0">
                <a:solidFill>
                  <a:schemeClr val="tx1"/>
                </a:solidFill>
                <a:latin typeface="Source Sans Pro"/>
              </a:rPr>
              <a:t> del país. Para ello creó el </a:t>
            </a:r>
            <a:r>
              <a:rPr lang="es-MX" sz="1100" b="1" dirty="0">
                <a:solidFill>
                  <a:schemeClr val="tx1"/>
                </a:solidFill>
                <a:latin typeface="Source Sans Pro"/>
              </a:rPr>
              <a:t>Fondo Nacional del Emprendedor</a:t>
            </a:r>
            <a:r>
              <a:rPr lang="es-MX" sz="1100" dirty="0">
                <a:solidFill>
                  <a:schemeClr val="tx1"/>
                </a:solidFill>
                <a:latin typeface="Source Sans Pro"/>
              </a:rPr>
              <a:t>, enfocado competitiva, innovadora y dinámicamente en el crecimiento económico empresarial.</a:t>
            </a:r>
          </a:p>
          <a:p>
            <a:pPr algn="just"/>
            <a:r>
              <a:rPr lang="es-MX" sz="1100" dirty="0">
                <a:solidFill>
                  <a:schemeClr val="tx1"/>
                </a:solidFill>
                <a:latin typeface="Source Sans Pro"/>
              </a:rPr>
              <a:t>El </a:t>
            </a:r>
            <a:r>
              <a:rPr lang="es-MX" sz="1100" b="1" dirty="0">
                <a:solidFill>
                  <a:schemeClr val="tx1"/>
                </a:solidFill>
                <a:latin typeface="Source Sans Pro"/>
              </a:rPr>
              <a:t>INADEM</a:t>
            </a:r>
            <a:r>
              <a:rPr lang="es-MX" sz="1100" dirty="0">
                <a:solidFill>
                  <a:schemeClr val="tx1"/>
                </a:solidFill>
                <a:latin typeface="Source Sans Pro"/>
              </a:rPr>
              <a:t> ofrece distintos tipos de ayuda para: capacitación, consultoría, certificaciones, comercialización, infraestructura, equipamiento, innovación, diseño, tecnología, entre otros. Para adquirir los beneficios que brinda el </a:t>
            </a:r>
            <a:r>
              <a:rPr lang="es-MX" sz="1100" b="1" dirty="0">
                <a:solidFill>
                  <a:schemeClr val="tx1"/>
                </a:solidFill>
                <a:latin typeface="Source Sans Pro"/>
              </a:rPr>
              <a:t>INADEM</a:t>
            </a:r>
            <a:r>
              <a:rPr lang="es-MX" sz="1100" dirty="0">
                <a:solidFill>
                  <a:schemeClr val="tx1"/>
                </a:solidFill>
                <a:latin typeface="Source Sans Pro"/>
              </a:rPr>
              <a:t>, basta con </a:t>
            </a:r>
            <a:r>
              <a:rPr lang="es-MX" sz="1100" b="1" dirty="0">
                <a:solidFill>
                  <a:schemeClr val="tx1"/>
                </a:solidFill>
                <a:latin typeface="Source Sans Pro"/>
              </a:rPr>
              <a:t>revisar sus convocatorias</a:t>
            </a:r>
            <a:r>
              <a:rPr lang="es-MX" sz="1100" dirty="0">
                <a:solidFill>
                  <a:schemeClr val="tx1"/>
                </a:solidFill>
                <a:latin typeface="Source Sans Pro"/>
              </a:rPr>
              <a:t>. Una vez hecha la revisión, lo siguiente es </a:t>
            </a:r>
            <a:r>
              <a:rPr lang="es-MX" sz="1100" b="1" dirty="0">
                <a:solidFill>
                  <a:schemeClr val="tx1"/>
                </a:solidFill>
                <a:latin typeface="Source Sans Pro"/>
              </a:rPr>
              <a:t>presentar una solicitud para tener posibilidades de participar</a:t>
            </a:r>
            <a:r>
              <a:rPr lang="es-MX" sz="1100" dirty="0">
                <a:solidFill>
                  <a:schemeClr val="tx1"/>
                </a:solidFill>
                <a:latin typeface="Source Sans Pro"/>
              </a:rPr>
              <a:t>.</a:t>
            </a:r>
          </a:p>
          <a:p>
            <a:pPr algn="just"/>
            <a:endParaRPr lang="es-MX" sz="1100" dirty="0">
              <a:latin typeface="Century Gothic" pitchFamily="34" charset="0"/>
            </a:endParaRPr>
          </a:p>
        </p:txBody>
      </p:sp>
      <p:sp>
        <p:nvSpPr>
          <p:cNvPr id="11" name="6 Rectángulo">
            <a:extLst>
              <a:ext uri="{FF2B5EF4-FFF2-40B4-BE49-F238E27FC236}">
                <a16:creationId xmlns:a16="http://schemas.microsoft.com/office/drawing/2014/main" id="{60E84608-6964-47B8-AF10-8A3214260FB7}"/>
              </a:ext>
            </a:extLst>
          </p:cNvPr>
          <p:cNvSpPr/>
          <p:nvPr/>
        </p:nvSpPr>
        <p:spPr>
          <a:xfrm>
            <a:off x="4664718" y="4432429"/>
            <a:ext cx="3921990" cy="178510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1" algn="ctr"/>
            <a:r>
              <a:rPr lang="es-MX" sz="1100" b="1" dirty="0">
                <a:solidFill>
                  <a:srgbClr val="908B70"/>
                </a:solidFill>
                <a:latin typeface="Century Gothic" pitchFamily="34" charset="0"/>
              </a:rPr>
              <a:t>PROGRAMA MUJERES PYME</a:t>
            </a:r>
          </a:p>
          <a:p>
            <a:pPr lvl="1" algn="just"/>
            <a:endParaRPr lang="es-MX" sz="1100" b="1" dirty="0">
              <a:solidFill>
                <a:srgbClr val="908B70"/>
              </a:solidFill>
              <a:latin typeface="Century Gothic" pitchFamily="34" charset="0"/>
            </a:endParaRPr>
          </a:p>
          <a:p>
            <a:pPr algn="just"/>
            <a:r>
              <a:rPr lang="es-MX" sz="1100" dirty="0">
                <a:solidFill>
                  <a:schemeClr val="tx1"/>
                </a:solidFill>
                <a:latin typeface="Source Sans Pro"/>
              </a:rPr>
              <a:t>Es un apoyo </a:t>
            </a:r>
            <a:r>
              <a:rPr lang="es-MX" sz="1100" b="1" dirty="0">
                <a:solidFill>
                  <a:schemeClr val="tx1"/>
                </a:solidFill>
                <a:latin typeface="Source Sans Pro"/>
              </a:rPr>
              <a:t>dirigido a</a:t>
            </a:r>
            <a:r>
              <a:rPr lang="es-MX" sz="1100" dirty="0">
                <a:solidFill>
                  <a:schemeClr val="tx1"/>
                </a:solidFill>
                <a:latin typeface="Source Sans Pro"/>
              </a:rPr>
              <a:t> </a:t>
            </a:r>
            <a:r>
              <a:rPr lang="es-MX" sz="1100" b="1" dirty="0">
                <a:solidFill>
                  <a:schemeClr val="tx1"/>
                </a:solidFill>
                <a:latin typeface="Source Sans Pro"/>
              </a:rPr>
              <a:t>micro, pequeñas y medianas empresas dirigidas por mujeres</a:t>
            </a:r>
            <a:r>
              <a:rPr lang="es-MX" sz="1100" dirty="0">
                <a:solidFill>
                  <a:schemeClr val="tx1"/>
                </a:solidFill>
                <a:latin typeface="Source Sans Pro"/>
              </a:rPr>
              <a:t>. Este programa ofrece ayuda para fortalecer el crecimiento del negocio. Además, </a:t>
            </a:r>
            <a:r>
              <a:rPr lang="es-MX" sz="1100" b="1" dirty="0">
                <a:solidFill>
                  <a:schemeClr val="tx1"/>
                </a:solidFill>
                <a:latin typeface="Source Sans Pro"/>
              </a:rPr>
              <a:t>brinda las herramientas necesarias para el desarrollo profesional de las emprendedoras</a:t>
            </a:r>
            <a:r>
              <a:rPr lang="es-MX" sz="1100" dirty="0">
                <a:solidFill>
                  <a:schemeClr val="tx1"/>
                </a:solidFill>
                <a:latin typeface="Source Sans Pro"/>
              </a:rPr>
              <a:t>.  Las beneficiadas tienen acceso a financiamientos y préstamos únicos que van desde los </a:t>
            </a:r>
            <a:r>
              <a:rPr lang="es-MX" sz="1100" b="1" dirty="0">
                <a:solidFill>
                  <a:schemeClr val="tx1"/>
                </a:solidFill>
                <a:latin typeface="Source Sans Pro"/>
              </a:rPr>
              <a:t>$50,000.00</a:t>
            </a:r>
            <a:r>
              <a:rPr lang="es-MX" sz="1100" dirty="0">
                <a:solidFill>
                  <a:schemeClr val="tx1"/>
                </a:solidFill>
                <a:latin typeface="Source Sans Pro"/>
              </a:rPr>
              <a:t> hasta los </a:t>
            </a:r>
            <a:r>
              <a:rPr lang="es-MX" sz="1100" b="1" dirty="0">
                <a:solidFill>
                  <a:schemeClr val="tx1"/>
                </a:solidFill>
                <a:latin typeface="Source Sans Pro"/>
              </a:rPr>
              <a:t>$5´000,000.00</a:t>
            </a:r>
            <a:r>
              <a:rPr lang="es-MX" sz="1100" dirty="0">
                <a:solidFill>
                  <a:schemeClr val="tx1"/>
                </a:solidFill>
                <a:latin typeface="Source Sans Pro"/>
              </a:rPr>
              <a:t>.</a:t>
            </a:r>
          </a:p>
          <a:p>
            <a:pPr algn="just"/>
            <a:endParaRPr lang="es-MX" sz="1100" dirty="0">
              <a:latin typeface="Century Gothic" pitchFamily="34" charset="0"/>
            </a:endParaRPr>
          </a:p>
        </p:txBody>
      </p:sp>
      <p:pic>
        <p:nvPicPr>
          <p:cNvPr id="12" name="Picture 2" descr="Resultado de imagen para PROGRAMA PYME MUJERES IMAGENES">
            <a:extLst>
              <a:ext uri="{FF2B5EF4-FFF2-40B4-BE49-F238E27FC236}">
                <a16:creationId xmlns:a16="http://schemas.microsoft.com/office/drawing/2014/main" id="{1FE5652B-F2B8-45F9-AC3D-249EDE622F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725" y="3823025"/>
            <a:ext cx="3886558" cy="179414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Resultado de imagen para INADEM">
            <a:extLst>
              <a:ext uri="{FF2B5EF4-FFF2-40B4-BE49-F238E27FC236}">
                <a16:creationId xmlns:a16="http://schemas.microsoft.com/office/drawing/2014/main" id="{CC7F5A8F-075E-4642-B013-0D43ADBE64D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1343" t="17927" r="28464" b="15115"/>
          <a:stretch/>
        </p:blipFill>
        <p:spPr bwMode="auto">
          <a:xfrm>
            <a:off x="6118634" y="1473845"/>
            <a:ext cx="2679849"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0625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46</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0" name="Rectángulo 9">
            <a:extLst>
              <a:ext uri="{FF2B5EF4-FFF2-40B4-BE49-F238E27FC236}">
                <a16:creationId xmlns:a16="http://schemas.microsoft.com/office/drawing/2014/main" id="{18678122-0C79-48D7-BC36-AEE04B45A7FA}"/>
              </a:ext>
            </a:extLst>
          </p:cNvPr>
          <p:cNvSpPr/>
          <p:nvPr/>
        </p:nvSpPr>
        <p:spPr>
          <a:xfrm>
            <a:off x="351594" y="1196286"/>
            <a:ext cx="5326717" cy="249299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1" algn="ctr"/>
            <a:endParaRPr lang="es-MX" sz="1200" b="1" dirty="0">
              <a:solidFill>
                <a:srgbClr val="908B70"/>
              </a:solidFill>
              <a:latin typeface="Century Gothic" pitchFamily="34" charset="0"/>
            </a:endParaRPr>
          </a:p>
          <a:p>
            <a:pPr lvl="1" algn="ctr"/>
            <a:r>
              <a:rPr lang="es-MX" sz="1200" b="1" dirty="0">
                <a:solidFill>
                  <a:srgbClr val="908B70"/>
                </a:solidFill>
                <a:latin typeface="Century Gothic" pitchFamily="34" charset="0"/>
              </a:rPr>
              <a:t>CRÉDITO JOVEN</a:t>
            </a:r>
            <a:endParaRPr lang="es-MX" sz="1200" b="1" dirty="0">
              <a:solidFill>
                <a:schemeClr val="tx1"/>
              </a:solidFill>
              <a:latin typeface="Century Gothic" pitchFamily="34" charset="0"/>
            </a:endParaRPr>
          </a:p>
          <a:p>
            <a:pPr algn="just"/>
            <a:r>
              <a:rPr lang="es-MX" sz="1200" dirty="0">
                <a:solidFill>
                  <a:schemeClr val="tx1"/>
                </a:solidFill>
                <a:latin typeface="Century Gothic" panose="020B0502020202020204" pitchFamily="34" charset="0"/>
              </a:rPr>
              <a:t>Como su nombre lo dice, es un programa de apoyo </a:t>
            </a:r>
            <a:r>
              <a:rPr lang="es-MX" sz="1200" b="1" dirty="0">
                <a:solidFill>
                  <a:schemeClr val="tx1"/>
                </a:solidFill>
                <a:latin typeface="Century Gothic" panose="020B0502020202020204" pitchFamily="34" charset="0"/>
              </a:rPr>
              <a:t>dirigido a jóvenes emprendedores</a:t>
            </a:r>
            <a:r>
              <a:rPr lang="es-MX" sz="1200" dirty="0">
                <a:solidFill>
                  <a:schemeClr val="tx1"/>
                </a:solidFill>
                <a:latin typeface="Century Gothic" panose="020B0502020202020204" pitchFamily="34" charset="0"/>
              </a:rPr>
              <a:t>. Crédito joven </a:t>
            </a:r>
            <a:r>
              <a:rPr lang="es-MX" sz="1200" b="1" dirty="0">
                <a:solidFill>
                  <a:schemeClr val="tx1"/>
                </a:solidFill>
                <a:latin typeface="Century Gothic" panose="020B0502020202020204" pitchFamily="34" charset="0"/>
              </a:rPr>
              <a:t>ofrece ayuda económica</a:t>
            </a:r>
            <a:r>
              <a:rPr lang="es-MX" sz="1200" dirty="0">
                <a:solidFill>
                  <a:schemeClr val="tx1"/>
                </a:solidFill>
                <a:latin typeface="Century Gothic" panose="020B0502020202020204" pitchFamily="34" charset="0"/>
              </a:rPr>
              <a:t> para el impulsar el crecimiento de la empresa </a:t>
            </a:r>
            <a:r>
              <a:rPr lang="es-MX" sz="1200" b="1" dirty="0">
                <a:solidFill>
                  <a:schemeClr val="tx1"/>
                </a:solidFill>
                <a:latin typeface="Century Gothic" panose="020B0502020202020204" pitchFamily="34" charset="0"/>
              </a:rPr>
              <a:t>mediante dos modalidades</a:t>
            </a:r>
            <a:r>
              <a:rPr lang="es-MX" sz="1200" dirty="0">
                <a:solidFill>
                  <a:schemeClr val="tx1"/>
                </a:solidFill>
                <a:latin typeface="Century Gothic" panose="020B0502020202020204" pitchFamily="34" charset="0"/>
              </a:rPr>
              <a:t>. </a:t>
            </a:r>
          </a:p>
          <a:p>
            <a:pPr algn="just"/>
            <a:endParaRPr lang="es-MX" sz="1200" dirty="0">
              <a:solidFill>
                <a:schemeClr val="tx1"/>
              </a:solidFill>
              <a:latin typeface="Century Gothic" panose="020B0502020202020204" pitchFamily="34" charset="0"/>
            </a:endParaRPr>
          </a:p>
          <a:p>
            <a:pPr algn="just"/>
            <a:r>
              <a:rPr lang="es-MX" sz="1200" dirty="0">
                <a:solidFill>
                  <a:schemeClr val="tx1"/>
                </a:solidFill>
                <a:latin typeface="Century Gothic" panose="020B0502020202020204" pitchFamily="34" charset="0"/>
              </a:rPr>
              <a:t>La primera es </a:t>
            </a:r>
            <a:r>
              <a:rPr lang="es-MX" sz="1200" i="1" dirty="0">
                <a:solidFill>
                  <a:schemeClr val="tx1"/>
                </a:solidFill>
                <a:latin typeface="Century Gothic" panose="020B0502020202020204" pitchFamily="34" charset="0"/>
              </a:rPr>
              <a:t>Crédito para crecer</a:t>
            </a:r>
            <a:r>
              <a:rPr lang="es-MX" sz="1200" dirty="0">
                <a:solidFill>
                  <a:schemeClr val="tx1"/>
                </a:solidFill>
                <a:latin typeface="Century Gothic" panose="020B0502020202020204" pitchFamily="34" charset="0"/>
              </a:rPr>
              <a:t> en la que los jóvenes pueden acceder a montos de hasta </a:t>
            </a:r>
            <a:r>
              <a:rPr lang="es-MX" sz="1200" b="1" dirty="0">
                <a:solidFill>
                  <a:schemeClr val="tx1"/>
                </a:solidFill>
                <a:latin typeface="Century Gothic" panose="020B0502020202020204" pitchFamily="34" charset="0"/>
              </a:rPr>
              <a:t>$300,000.00</a:t>
            </a:r>
            <a:r>
              <a:rPr lang="es-MX" sz="1200" dirty="0">
                <a:solidFill>
                  <a:schemeClr val="tx1"/>
                </a:solidFill>
                <a:latin typeface="Century Gothic" panose="020B0502020202020204" pitchFamily="34" charset="0"/>
              </a:rPr>
              <a:t> </a:t>
            </a:r>
            <a:r>
              <a:rPr lang="es-MX" sz="1200" b="1" dirty="0">
                <a:solidFill>
                  <a:schemeClr val="tx1"/>
                </a:solidFill>
                <a:latin typeface="Century Gothic" panose="020B0502020202020204" pitchFamily="34" charset="0"/>
              </a:rPr>
              <a:t>con tasa del</a:t>
            </a:r>
            <a:r>
              <a:rPr lang="es-MX" sz="1200" dirty="0">
                <a:solidFill>
                  <a:schemeClr val="tx1"/>
                </a:solidFill>
                <a:latin typeface="Century Gothic" panose="020B0502020202020204" pitchFamily="34" charset="0"/>
              </a:rPr>
              <a:t> </a:t>
            </a:r>
            <a:r>
              <a:rPr lang="es-MX" sz="1200" b="1" dirty="0">
                <a:solidFill>
                  <a:schemeClr val="tx1"/>
                </a:solidFill>
                <a:latin typeface="Century Gothic" panose="020B0502020202020204" pitchFamily="34" charset="0"/>
              </a:rPr>
              <a:t>14.5% anual</a:t>
            </a:r>
            <a:r>
              <a:rPr lang="es-MX" sz="1200" dirty="0">
                <a:solidFill>
                  <a:schemeClr val="tx1"/>
                </a:solidFill>
                <a:latin typeface="Century Gothic" panose="020B0502020202020204" pitchFamily="34" charset="0"/>
              </a:rPr>
              <a:t>. La segunda modalidad es </a:t>
            </a:r>
            <a:r>
              <a:rPr lang="es-MX" sz="1200" i="1" dirty="0" err="1">
                <a:solidFill>
                  <a:schemeClr val="tx1"/>
                </a:solidFill>
                <a:latin typeface="Century Gothic" panose="020B0502020202020204" pitchFamily="34" charset="0"/>
              </a:rPr>
              <a:t>PyME</a:t>
            </a:r>
            <a:r>
              <a:rPr lang="es-MX" sz="1200" i="1" dirty="0">
                <a:solidFill>
                  <a:schemeClr val="tx1"/>
                </a:solidFill>
                <a:latin typeface="Century Gothic" panose="020B0502020202020204" pitchFamily="34" charset="0"/>
              </a:rPr>
              <a:t> Joven</a:t>
            </a:r>
            <a:r>
              <a:rPr lang="es-MX" sz="1200" dirty="0">
                <a:solidFill>
                  <a:schemeClr val="tx1"/>
                </a:solidFill>
                <a:latin typeface="Century Gothic" panose="020B0502020202020204" pitchFamily="34" charset="0"/>
              </a:rPr>
              <a:t> con la que se pueden adquirir hasta </a:t>
            </a:r>
            <a:r>
              <a:rPr lang="es-MX" sz="1200" b="1" dirty="0">
                <a:solidFill>
                  <a:schemeClr val="tx1"/>
                </a:solidFill>
                <a:latin typeface="Century Gothic" panose="020B0502020202020204" pitchFamily="34" charset="0"/>
              </a:rPr>
              <a:t>2.5 millones de pesos con tasa del 14.5% en un plazo de hasta 5 años</a:t>
            </a:r>
            <a:r>
              <a:rPr lang="es-MX" sz="1200" dirty="0">
                <a:solidFill>
                  <a:schemeClr val="tx1"/>
                </a:solidFill>
                <a:latin typeface="Century Gothic" panose="020B0502020202020204" pitchFamily="34" charset="0"/>
              </a:rPr>
              <a:t>.</a:t>
            </a:r>
          </a:p>
          <a:p>
            <a:pPr algn="just"/>
            <a:endParaRPr lang="es-MX" sz="1100" dirty="0">
              <a:latin typeface="Century Gothic" pitchFamily="34" charset="0"/>
            </a:endParaRPr>
          </a:p>
        </p:txBody>
      </p:sp>
      <p:sp>
        <p:nvSpPr>
          <p:cNvPr id="11" name="6 Rectángulo">
            <a:extLst>
              <a:ext uri="{FF2B5EF4-FFF2-40B4-BE49-F238E27FC236}">
                <a16:creationId xmlns:a16="http://schemas.microsoft.com/office/drawing/2014/main" id="{81BBC6BF-9F15-491D-91E3-7426A1C88452}"/>
              </a:ext>
            </a:extLst>
          </p:cNvPr>
          <p:cNvSpPr/>
          <p:nvPr/>
        </p:nvSpPr>
        <p:spPr>
          <a:xfrm>
            <a:off x="4705700" y="3952128"/>
            <a:ext cx="3921990" cy="230832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1" algn="ctr"/>
            <a:r>
              <a:rPr lang="es-MX" sz="1200" b="1" dirty="0">
                <a:solidFill>
                  <a:srgbClr val="908B70"/>
                </a:solidFill>
                <a:latin typeface="Century Gothic" pitchFamily="34" charset="0"/>
              </a:rPr>
              <a:t>NACIONAL FINANCIERA</a:t>
            </a:r>
          </a:p>
          <a:p>
            <a:pPr algn="just"/>
            <a:r>
              <a:rPr lang="es-MX" sz="1200" dirty="0">
                <a:solidFill>
                  <a:schemeClr val="tx1"/>
                </a:solidFill>
                <a:latin typeface="Century Gothic" panose="020B0502020202020204" pitchFamily="34" charset="0"/>
              </a:rPr>
              <a:t>Conocida también como </a:t>
            </a:r>
            <a:r>
              <a:rPr lang="es-MX" sz="1200" b="1" dirty="0">
                <a:solidFill>
                  <a:schemeClr val="tx1"/>
                </a:solidFill>
                <a:latin typeface="Century Gothic" panose="020B0502020202020204" pitchFamily="34" charset="0"/>
              </a:rPr>
              <a:t>NAFIN</a:t>
            </a:r>
            <a:r>
              <a:rPr lang="es-MX" sz="1200" dirty="0">
                <a:solidFill>
                  <a:schemeClr val="tx1"/>
                </a:solidFill>
                <a:latin typeface="Century Gothic" panose="020B0502020202020204" pitchFamily="34" charset="0"/>
              </a:rPr>
              <a:t>, facilita el acceso a financiamientos y servicios para </a:t>
            </a:r>
            <a:r>
              <a:rPr lang="es-MX" sz="1200" b="1" dirty="0">
                <a:solidFill>
                  <a:schemeClr val="tx1"/>
                </a:solidFill>
                <a:latin typeface="Century Gothic" panose="020B0502020202020204" pitchFamily="34" charset="0"/>
              </a:rPr>
              <a:t>impulsar el crecimiento de las </a:t>
            </a:r>
            <a:r>
              <a:rPr lang="es-MX" sz="1200" b="1" dirty="0" err="1">
                <a:solidFill>
                  <a:schemeClr val="tx1"/>
                </a:solidFill>
                <a:latin typeface="Century Gothic" panose="020B0502020202020204" pitchFamily="34" charset="0"/>
              </a:rPr>
              <a:t>PyMEs</a:t>
            </a:r>
            <a:r>
              <a:rPr lang="es-MX" sz="1200" b="1" dirty="0">
                <a:solidFill>
                  <a:schemeClr val="tx1"/>
                </a:solidFill>
                <a:latin typeface="Century Gothic" panose="020B0502020202020204" pitchFamily="34" charset="0"/>
              </a:rPr>
              <a:t> y proyectos de inversión</a:t>
            </a:r>
            <a:r>
              <a:rPr lang="es-MX" sz="1200" dirty="0">
                <a:solidFill>
                  <a:schemeClr val="tx1"/>
                </a:solidFill>
                <a:latin typeface="Century Gothic" panose="020B0502020202020204" pitchFamily="34" charset="0"/>
              </a:rPr>
              <a:t>. Entre los servicios más destacados que ofrece NAFIN, se encuentran los siguientes:</a:t>
            </a:r>
          </a:p>
          <a:p>
            <a:pPr algn="just"/>
            <a:endParaRPr lang="es-MX" sz="1200" dirty="0">
              <a:solidFill>
                <a:schemeClr val="tx1"/>
              </a:solidFill>
              <a:latin typeface="Century Gothic" panose="020B0502020202020204" pitchFamily="34" charset="0"/>
            </a:endParaRPr>
          </a:p>
          <a:p>
            <a:pPr algn="just">
              <a:buFont typeface="Arial" panose="020B0604020202020204" pitchFamily="34" charset="0"/>
              <a:buChar char="•"/>
            </a:pPr>
            <a:r>
              <a:rPr lang="es-MX" sz="1200" dirty="0">
                <a:solidFill>
                  <a:schemeClr val="tx1"/>
                </a:solidFill>
                <a:latin typeface="Century Gothic" panose="020B0502020202020204" pitchFamily="34" charset="0"/>
              </a:rPr>
              <a:t>Financiamiento</a:t>
            </a:r>
          </a:p>
          <a:p>
            <a:pPr algn="just">
              <a:buFont typeface="Arial" panose="020B0604020202020204" pitchFamily="34" charset="0"/>
              <a:buChar char="•"/>
            </a:pPr>
            <a:r>
              <a:rPr lang="es-MX" sz="1200" dirty="0">
                <a:solidFill>
                  <a:schemeClr val="tx1"/>
                </a:solidFill>
                <a:latin typeface="Century Gothic" panose="020B0502020202020204" pitchFamily="34" charset="0"/>
              </a:rPr>
              <a:t>Desarrollo empresarial y asistencia técnica</a:t>
            </a:r>
          </a:p>
          <a:p>
            <a:pPr algn="just">
              <a:buFont typeface="Arial" panose="020B0604020202020204" pitchFamily="34" charset="0"/>
              <a:buChar char="•"/>
            </a:pPr>
            <a:r>
              <a:rPr lang="es-MX" sz="1200" dirty="0">
                <a:solidFill>
                  <a:schemeClr val="tx1"/>
                </a:solidFill>
                <a:latin typeface="Century Gothic" panose="020B0502020202020204" pitchFamily="34" charset="0"/>
              </a:rPr>
              <a:t>Banca de inversión</a:t>
            </a:r>
          </a:p>
          <a:p>
            <a:pPr algn="just"/>
            <a:endParaRPr lang="es-MX" sz="1100" dirty="0">
              <a:latin typeface="Century Gothic" pitchFamily="34" charset="0"/>
            </a:endParaRPr>
          </a:p>
        </p:txBody>
      </p:sp>
      <p:pic>
        <p:nvPicPr>
          <p:cNvPr id="12" name="Picture 2" descr="Resultado de imagen para CREDITO JOVEN">
            <a:extLst>
              <a:ext uri="{FF2B5EF4-FFF2-40B4-BE49-F238E27FC236}">
                <a16:creationId xmlns:a16="http://schemas.microsoft.com/office/drawing/2014/main" id="{262F6D01-EAE5-4C95-A5F1-BED803A1DCA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25115" y="1689067"/>
            <a:ext cx="2916108" cy="1411889"/>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n 12">
            <a:extLst>
              <a:ext uri="{FF2B5EF4-FFF2-40B4-BE49-F238E27FC236}">
                <a16:creationId xmlns:a16="http://schemas.microsoft.com/office/drawing/2014/main" id="{D5927A27-855F-47C0-BE4D-36E351B10BC1}"/>
              </a:ext>
            </a:extLst>
          </p:cNvPr>
          <p:cNvPicPr>
            <a:picLocks noChangeAspect="1"/>
          </p:cNvPicPr>
          <p:nvPr/>
        </p:nvPicPr>
        <p:blipFill>
          <a:blip r:embed="rId5"/>
          <a:stretch>
            <a:fillRect/>
          </a:stretch>
        </p:blipFill>
        <p:spPr>
          <a:xfrm>
            <a:off x="1522557" y="3907661"/>
            <a:ext cx="2670752" cy="2000486"/>
          </a:xfrm>
          <a:prstGeom prst="rect">
            <a:avLst/>
          </a:prstGeom>
        </p:spPr>
      </p:pic>
    </p:spTree>
    <p:extLst>
      <p:ext uri="{BB962C8B-B14F-4D97-AF65-F5344CB8AC3E}">
        <p14:creationId xmlns:p14="http://schemas.microsoft.com/office/powerpoint/2010/main" val="31107207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47</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0" name="Rectángulo 9">
            <a:extLst>
              <a:ext uri="{FF2B5EF4-FFF2-40B4-BE49-F238E27FC236}">
                <a16:creationId xmlns:a16="http://schemas.microsoft.com/office/drawing/2014/main" id="{91CB112A-644D-4527-90E8-8A95A133CE42}"/>
              </a:ext>
            </a:extLst>
          </p:cNvPr>
          <p:cNvSpPr/>
          <p:nvPr/>
        </p:nvSpPr>
        <p:spPr>
          <a:xfrm>
            <a:off x="393700" y="1174135"/>
            <a:ext cx="5326717" cy="249299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endParaRPr lang="es-MX" sz="1200" b="1" dirty="0">
              <a:solidFill>
                <a:srgbClr val="908B70"/>
              </a:solidFill>
              <a:latin typeface="Century Gothic" pitchFamily="34" charset="0"/>
            </a:endParaRPr>
          </a:p>
          <a:p>
            <a:pPr algn="ctr"/>
            <a:r>
              <a:rPr lang="es-MX" sz="1200" b="1" dirty="0">
                <a:solidFill>
                  <a:srgbClr val="908B70"/>
                </a:solidFill>
                <a:latin typeface="Century Gothic" pitchFamily="34" charset="0"/>
              </a:rPr>
              <a:t>FONDO PYME</a:t>
            </a:r>
          </a:p>
          <a:p>
            <a:pPr algn="just"/>
            <a:r>
              <a:rPr lang="es-MX" sz="1200" dirty="0">
                <a:solidFill>
                  <a:schemeClr val="tx1"/>
                </a:solidFill>
                <a:latin typeface="Century Gothic" panose="020B0502020202020204" pitchFamily="34" charset="0"/>
              </a:rPr>
              <a:t>Es un apoyo que extiende su ayuda a las empresas y sus dueños mediante programas temporales. </a:t>
            </a:r>
            <a:r>
              <a:rPr lang="es-MX" sz="1200" b="1" dirty="0">
                <a:solidFill>
                  <a:schemeClr val="tx1"/>
                </a:solidFill>
                <a:latin typeface="Century Gothic" panose="020B0502020202020204" pitchFamily="34" charset="0"/>
              </a:rPr>
              <a:t>Estos programas fomentan la creación, el desarrollo, la viabilidad, la productividad, la competitividad y la sustentabilidad de las </a:t>
            </a:r>
            <a:r>
              <a:rPr lang="es-MX" sz="1200" b="1" dirty="0" err="1">
                <a:solidFill>
                  <a:schemeClr val="tx1"/>
                </a:solidFill>
                <a:latin typeface="Century Gothic" panose="020B0502020202020204" pitchFamily="34" charset="0"/>
              </a:rPr>
              <a:t>PyMEs</a:t>
            </a:r>
            <a:r>
              <a:rPr lang="es-MX" sz="1200" dirty="0">
                <a:solidFill>
                  <a:schemeClr val="tx1"/>
                </a:solidFill>
                <a:latin typeface="Century Gothic" panose="020B0502020202020204" pitchFamily="34" charset="0"/>
              </a:rPr>
              <a:t>.  Los servicios que ofrece </a:t>
            </a:r>
            <a:r>
              <a:rPr lang="es-MX" sz="1200" b="1" dirty="0">
                <a:solidFill>
                  <a:schemeClr val="tx1"/>
                </a:solidFill>
                <a:latin typeface="Century Gothic" panose="020B0502020202020204" pitchFamily="34" charset="0"/>
              </a:rPr>
              <a:t>Fondo </a:t>
            </a:r>
            <a:r>
              <a:rPr lang="es-MX" sz="1200" b="1" dirty="0" err="1">
                <a:solidFill>
                  <a:schemeClr val="tx1"/>
                </a:solidFill>
                <a:latin typeface="Century Gothic" panose="020B0502020202020204" pitchFamily="34" charset="0"/>
              </a:rPr>
              <a:t>PyME</a:t>
            </a:r>
            <a:r>
              <a:rPr lang="es-MX" sz="1200" dirty="0">
                <a:solidFill>
                  <a:schemeClr val="tx1"/>
                </a:solidFill>
                <a:latin typeface="Century Gothic" panose="020B0502020202020204" pitchFamily="34" charset="0"/>
              </a:rPr>
              <a:t> son:</a:t>
            </a:r>
          </a:p>
          <a:p>
            <a:pPr algn="just">
              <a:buFont typeface="Arial" panose="020B0604020202020204" pitchFamily="34" charset="0"/>
              <a:buChar char="•"/>
            </a:pPr>
            <a:r>
              <a:rPr lang="es-MX" sz="1200" dirty="0">
                <a:solidFill>
                  <a:schemeClr val="tx1"/>
                </a:solidFill>
                <a:latin typeface="Century Gothic" panose="020B0502020202020204" pitchFamily="34" charset="0"/>
              </a:rPr>
              <a:t>Programas emergentes</a:t>
            </a:r>
          </a:p>
          <a:p>
            <a:pPr algn="just">
              <a:buFont typeface="Arial" panose="020B0604020202020204" pitchFamily="34" charset="0"/>
              <a:buChar char="•"/>
            </a:pPr>
            <a:r>
              <a:rPr lang="es-MX" sz="1200" dirty="0">
                <a:solidFill>
                  <a:schemeClr val="tx1"/>
                </a:solidFill>
                <a:latin typeface="Century Gothic" panose="020B0502020202020204" pitchFamily="34" charset="0"/>
              </a:rPr>
              <a:t>Asesorías financieras</a:t>
            </a:r>
          </a:p>
          <a:p>
            <a:pPr algn="just">
              <a:buFont typeface="Arial" panose="020B0604020202020204" pitchFamily="34" charset="0"/>
              <a:buChar char="•"/>
            </a:pPr>
            <a:r>
              <a:rPr lang="es-MX" sz="1200" dirty="0">
                <a:solidFill>
                  <a:schemeClr val="tx1"/>
                </a:solidFill>
                <a:latin typeface="Century Gothic" panose="020B0502020202020204" pitchFamily="34" charset="0"/>
              </a:rPr>
              <a:t>Promoción</a:t>
            </a:r>
          </a:p>
          <a:p>
            <a:pPr algn="just">
              <a:buFont typeface="Arial" panose="020B0604020202020204" pitchFamily="34" charset="0"/>
              <a:buChar char="•"/>
            </a:pPr>
            <a:r>
              <a:rPr lang="es-MX" sz="1200" dirty="0">
                <a:solidFill>
                  <a:schemeClr val="tx1"/>
                </a:solidFill>
                <a:latin typeface="Century Gothic" panose="020B0502020202020204" pitchFamily="34" charset="0"/>
              </a:rPr>
              <a:t>Capacitación y consultoría empresarial</a:t>
            </a:r>
          </a:p>
          <a:p>
            <a:pPr algn="just">
              <a:buFont typeface="Arial" panose="020B0604020202020204" pitchFamily="34" charset="0"/>
              <a:buChar char="•"/>
            </a:pPr>
            <a:r>
              <a:rPr lang="es-MX" sz="1200" dirty="0" err="1">
                <a:solidFill>
                  <a:schemeClr val="tx1"/>
                </a:solidFill>
                <a:latin typeface="Century Gothic" panose="020B0502020202020204" pitchFamily="34" charset="0"/>
              </a:rPr>
              <a:t>PyME</a:t>
            </a:r>
            <a:r>
              <a:rPr lang="es-MX" sz="1200" dirty="0">
                <a:solidFill>
                  <a:schemeClr val="tx1"/>
                </a:solidFill>
                <a:latin typeface="Century Gothic" panose="020B0502020202020204" pitchFamily="34" charset="0"/>
              </a:rPr>
              <a:t>-JICA</a:t>
            </a:r>
          </a:p>
          <a:p>
            <a:pPr algn="just"/>
            <a:endParaRPr lang="es-MX" sz="1100" dirty="0">
              <a:latin typeface="Century Gothic" pitchFamily="34" charset="0"/>
            </a:endParaRPr>
          </a:p>
        </p:txBody>
      </p:sp>
      <p:sp>
        <p:nvSpPr>
          <p:cNvPr id="11" name="6 Rectángulo">
            <a:extLst>
              <a:ext uri="{FF2B5EF4-FFF2-40B4-BE49-F238E27FC236}">
                <a16:creationId xmlns:a16="http://schemas.microsoft.com/office/drawing/2014/main" id="{3C1BC0B8-831B-4C99-9956-644A03411CED}"/>
              </a:ext>
            </a:extLst>
          </p:cNvPr>
          <p:cNvSpPr/>
          <p:nvPr/>
        </p:nvSpPr>
        <p:spPr>
          <a:xfrm>
            <a:off x="4300885" y="4040895"/>
            <a:ext cx="4314130" cy="212365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endParaRPr lang="es-MX" sz="1200" b="1" dirty="0">
              <a:solidFill>
                <a:srgbClr val="908B70"/>
              </a:solidFill>
              <a:latin typeface="Century Gothic" pitchFamily="34" charset="0"/>
            </a:endParaRPr>
          </a:p>
          <a:p>
            <a:pPr algn="ctr"/>
            <a:r>
              <a:rPr lang="es-MX" sz="1200" b="1" dirty="0">
                <a:solidFill>
                  <a:srgbClr val="908B70"/>
                </a:solidFill>
                <a:latin typeface="Century Gothic" pitchFamily="34" charset="0"/>
              </a:rPr>
              <a:t>CRÉDITO PYMEX</a:t>
            </a:r>
          </a:p>
          <a:p>
            <a:pPr algn="ctr"/>
            <a:endParaRPr lang="es-MX" sz="1200" b="1" dirty="0">
              <a:solidFill>
                <a:srgbClr val="908B70"/>
              </a:solidFill>
              <a:latin typeface="Century Gothic" pitchFamily="34" charset="0"/>
            </a:endParaRPr>
          </a:p>
          <a:p>
            <a:pPr algn="just"/>
            <a:r>
              <a:rPr lang="es-MX" sz="1200" dirty="0">
                <a:solidFill>
                  <a:schemeClr val="tx1"/>
                </a:solidFill>
                <a:latin typeface="Century Gothic" panose="020B0502020202020204" pitchFamily="34" charset="0"/>
              </a:rPr>
              <a:t>Es un crédito otorgado por </a:t>
            </a:r>
            <a:r>
              <a:rPr lang="es-MX" sz="1200" b="1" dirty="0">
                <a:solidFill>
                  <a:schemeClr val="tx1"/>
                </a:solidFill>
                <a:latin typeface="Century Gothic" panose="020B0502020202020204" pitchFamily="34" charset="0"/>
              </a:rPr>
              <a:t>BANCOMEXT</a:t>
            </a:r>
            <a:r>
              <a:rPr lang="es-MX" sz="1200" dirty="0">
                <a:solidFill>
                  <a:schemeClr val="tx1"/>
                </a:solidFill>
                <a:latin typeface="Century Gothic" panose="020B0502020202020204" pitchFamily="34" charset="0"/>
              </a:rPr>
              <a:t> y está dirigido a las </a:t>
            </a:r>
            <a:r>
              <a:rPr lang="es-MX" sz="1200" b="1" dirty="0" err="1">
                <a:solidFill>
                  <a:schemeClr val="tx1"/>
                </a:solidFill>
                <a:latin typeface="Century Gothic" panose="020B0502020202020204" pitchFamily="34" charset="0"/>
              </a:rPr>
              <a:t>PyMEs</a:t>
            </a:r>
            <a:r>
              <a:rPr lang="es-MX" sz="1200" dirty="0">
                <a:solidFill>
                  <a:schemeClr val="tx1"/>
                </a:solidFill>
                <a:latin typeface="Century Gothic" panose="020B0502020202020204" pitchFamily="34" charset="0"/>
              </a:rPr>
              <a:t> exportadoras e importadoras. Tiene el objetivo de fomentar la </a:t>
            </a:r>
            <a:r>
              <a:rPr lang="es-MX" sz="1200" b="1" dirty="0">
                <a:solidFill>
                  <a:schemeClr val="tx1"/>
                </a:solidFill>
                <a:latin typeface="Century Gothic" panose="020B0502020202020204" pitchFamily="34" charset="0"/>
              </a:rPr>
              <a:t>accesibilidad a financiamientos para aumentar el valor agregado a los productos y servicios de las empresas</a:t>
            </a:r>
            <a:r>
              <a:rPr lang="es-MX" sz="1200" dirty="0">
                <a:solidFill>
                  <a:schemeClr val="tx1"/>
                </a:solidFill>
                <a:latin typeface="Century Gothic" panose="020B0502020202020204" pitchFamily="34" charset="0"/>
              </a:rPr>
              <a:t>. Crédito </a:t>
            </a:r>
            <a:r>
              <a:rPr lang="es-MX" sz="1200" b="1" dirty="0" err="1">
                <a:solidFill>
                  <a:schemeClr val="tx1"/>
                </a:solidFill>
                <a:latin typeface="Century Gothic" panose="020B0502020202020204" pitchFamily="34" charset="0"/>
              </a:rPr>
              <a:t>PyMEX</a:t>
            </a:r>
            <a:r>
              <a:rPr lang="es-MX" sz="1200" dirty="0">
                <a:solidFill>
                  <a:schemeClr val="tx1"/>
                </a:solidFill>
                <a:latin typeface="Century Gothic" panose="020B0502020202020204" pitchFamily="34" charset="0"/>
              </a:rPr>
              <a:t> ofrece once alternativas de bancos entre los que puedes elegir el de tu preferencia para solicitar el apoyo.</a:t>
            </a:r>
          </a:p>
        </p:txBody>
      </p:sp>
      <p:pic>
        <p:nvPicPr>
          <p:cNvPr id="12" name="Picture 4" descr="Resultado de imagen para FONDO PYME">
            <a:extLst>
              <a:ext uri="{FF2B5EF4-FFF2-40B4-BE49-F238E27FC236}">
                <a16:creationId xmlns:a16="http://schemas.microsoft.com/office/drawing/2014/main" id="{10D99B21-04A3-419F-8928-2CE7ADCBA04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4674" y="1409225"/>
            <a:ext cx="2711351" cy="203351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Resultado de imagen para CREDITO PYMEX">
            <a:extLst>
              <a:ext uri="{FF2B5EF4-FFF2-40B4-BE49-F238E27FC236}">
                <a16:creationId xmlns:a16="http://schemas.microsoft.com/office/drawing/2014/main" id="{DF80B9A1-20C7-4BB8-B36C-F808CFEA0C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7339" y="4091250"/>
            <a:ext cx="2485062" cy="1903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97441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48</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0" name="Rectángulo 9">
            <a:extLst>
              <a:ext uri="{FF2B5EF4-FFF2-40B4-BE49-F238E27FC236}">
                <a16:creationId xmlns:a16="http://schemas.microsoft.com/office/drawing/2014/main" id="{C681F4D7-ED77-4568-A5DA-4E06BA6217BA}"/>
              </a:ext>
            </a:extLst>
          </p:cNvPr>
          <p:cNvSpPr/>
          <p:nvPr/>
        </p:nvSpPr>
        <p:spPr>
          <a:xfrm>
            <a:off x="393700" y="1159478"/>
            <a:ext cx="5122912" cy="30162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endParaRPr lang="es-MX" sz="1200" b="1" dirty="0">
              <a:solidFill>
                <a:srgbClr val="908B70"/>
              </a:solidFill>
              <a:latin typeface="Century Gothic" pitchFamily="34" charset="0"/>
            </a:endParaRPr>
          </a:p>
          <a:p>
            <a:pPr algn="ctr"/>
            <a:r>
              <a:rPr lang="es-MX" sz="1200" b="1" dirty="0">
                <a:solidFill>
                  <a:srgbClr val="908B70"/>
                </a:solidFill>
                <a:latin typeface="Century Gothic" pitchFamily="34" charset="0"/>
              </a:rPr>
              <a:t>CREZCAMOS JUNTOS</a:t>
            </a:r>
          </a:p>
          <a:p>
            <a:pPr algn="ctr"/>
            <a:endParaRPr lang="es-MX" sz="1200" b="1" dirty="0">
              <a:solidFill>
                <a:srgbClr val="908B70"/>
              </a:solidFill>
              <a:latin typeface="Century Gothic" pitchFamily="34" charset="0"/>
            </a:endParaRPr>
          </a:p>
          <a:p>
            <a:pPr algn="just"/>
            <a:r>
              <a:rPr lang="es-MX" sz="1100" dirty="0">
                <a:solidFill>
                  <a:schemeClr val="tx1"/>
                </a:solidFill>
                <a:latin typeface="Century Gothic" panose="020B0502020202020204" pitchFamily="34" charset="0"/>
              </a:rPr>
              <a:t>Es una iniciativa del gobierno para </a:t>
            </a:r>
            <a:r>
              <a:rPr lang="es-MX" sz="1100" b="1" dirty="0">
                <a:solidFill>
                  <a:schemeClr val="tx1"/>
                </a:solidFill>
                <a:latin typeface="Century Gothic" panose="020B0502020202020204" pitchFamily="34" charset="0"/>
              </a:rPr>
              <a:t>impulsar el desarrollo económico de las familias mexicanas, en el sector empresarial y formal</a:t>
            </a:r>
            <a:r>
              <a:rPr lang="es-MX" sz="1100" dirty="0">
                <a:solidFill>
                  <a:schemeClr val="tx1"/>
                </a:solidFill>
                <a:latin typeface="Century Gothic" panose="020B0502020202020204" pitchFamily="34" charset="0"/>
              </a:rPr>
              <a:t>. Está </a:t>
            </a:r>
            <a:r>
              <a:rPr lang="es-MX" sz="1100" b="1" dirty="0">
                <a:solidFill>
                  <a:schemeClr val="tx1"/>
                </a:solidFill>
                <a:latin typeface="Century Gothic" panose="020B0502020202020204" pitchFamily="34" charset="0"/>
              </a:rPr>
              <a:t>enfocado a personas físicas que ofrecen bienes o servicios sin tener un título profesional</a:t>
            </a:r>
            <a:r>
              <a:rPr lang="es-MX" sz="1100" dirty="0">
                <a:solidFill>
                  <a:schemeClr val="tx1"/>
                </a:solidFill>
                <a:latin typeface="Century Gothic" panose="020B0502020202020204" pitchFamily="34" charset="0"/>
              </a:rPr>
              <a:t>.  A los beneficios de este apoyo también pueden acceder las </a:t>
            </a:r>
            <a:r>
              <a:rPr lang="es-MX" sz="1100" dirty="0" err="1">
                <a:solidFill>
                  <a:schemeClr val="tx1"/>
                </a:solidFill>
                <a:latin typeface="Century Gothic" panose="020B0502020202020204" pitchFamily="34" charset="0"/>
              </a:rPr>
              <a:t>PyMEs</a:t>
            </a:r>
            <a:r>
              <a:rPr lang="es-MX" sz="1100" dirty="0">
                <a:solidFill>
                  <a:schemeClr val="tx1"/>
                </a:solidFill>
                <a:latin typeface="Century Gothic" panose="020B0502020202020204" pitchFamily="34" charset="0"/>
              </a:rPr>
              <a:t> cuyo ingreso anual no sobrepasa los dos millones de pesos.</a:t>
            </a:r>
          </a:p>
          <a:p>
            <a:pPr algn="just"/>
            <a:r>
              <a:rPr lang="es-MX" sz="1100" dirty="0">
                <a:solidFill>
                  <a:schemeClr val="tx1"/>
                </a:solidFill>
                <a:latin typeface="Century Gothic" panose="020B0502020202020204" pitchFamily="34" charset="0"/>
              </a:rPr>
              <a:t>Una vez afiliado, </a:t>
            </a:r>
            <a:r>
              <a:rPr lang="es-MX" sz="1100" b="1" dirty="0">
                <a:solidFill>
                  <a:schemeClr val="tx1"/>
                </a:solidFill>
                <a:latin typeface="Century Gothic" panose="020B0502020202020204" pitchFamily="34" charset="0"/>
              </a:rPr>
              <a:t>el emprendedor tiene formalidad ante el SAT y durante el primer año de actividad no paga impuestos</a:t>
            </a:r>
            <a:r>
              <a:rPr lang="es-MX" sz="1100" dirty="0">
                <a:solidFill>
                  <a:schemeClr val="tx1"/>
                </a:solidFill>
                <a:latin typeface="Century Gothic" panose="020B0502020202020204" pitchFamily="34" charset="0"/>
              </a:rPr>
              <a:t>. Además, el beneficiado tiene posibilidades de recibir los siguientes beneficios:</a:t>
            </a:r>
          </a:p>
          <a:p>
            <a:pPr algn="just">
              <a:buFont typeface="Arial" panose="020B0604020202020204" pitchFamily="34" charset="0"/>
              <a:buChar char="•"/>
            </a:pPr>
            <a:r>
              <a:rPr lang="es-MX" sz="1100" dirty="0">
                <a:solidFill>
                  <a:schemeClr val="tx1"/>
                </a:solidFill>
                <a:latin typeface="Century Gothic" panose="020B0502020202020204" pitchFamily="34" charset="0"/>
              </a:rPr>
              <a:t>Descuentos en el pago de impuestos durante los próximos nueve años</a:t>
            </a:r>
          </a:p>
          <a:p>
            <a:pPr algn="just">
              <a:buFont typeface="Arial" panose="020B0604020202020204" pitchFamily="34" charset="0"/>
              <a:buChar char="•"/>
            </a:pPr>
            <a:r>
              <a:rPr lang="es-MX" sz="1100" dirty="0">
                <a:solidFill>
                  <a:schemeClr val="tx1"/>
                </a:solidFill>
                <a:latin typeface="Century Gothic" panose="020B0502020202020204" pitchFamily="34" charset="0"/>
              </a:rPr>
              <a:t>Acceso a los servicios del IMSS</a:t>
            </a:r>
          </a:p>
          <a:p>
            <a:pPr algn="just">
              <a:buFont typeface="Arial" panose="020B0604020202020204" pitchFamily="34" charset="0"/>
              <a:buChar char="•"/>
            </a:pPr>
            <a:r>
              <a:rPr lang="es-MX" sz="1100" dirty="0">
                <a:solidFill>
                  <a:schemeClr val="tx1"/>
                </a:solidFill>
                <a:latin typeface="Century Gothic" panose="020B0502020202020204" pitchFamily="34" charset="0"/>
              </a:rPr>
              <a:t>Ahorro para conseguir un crédito hipotecario del INFONAVIT</a:t>
            </a:r>
          </a:p>
          <a:p>
            <a:pPr algn="just">
              <a:buFont typeface="Arial" panose="020B0604020202020204" pitchFamily="34" charset="0"/>
              <a:buChar char="•"/>
            </a:pPr>
            <a:r>
              <a:rPr lang="es-MX" sz="1100" dirty="0">
                <a:solidFill>
                  <a:schemeClr val="tx1"/>
                </a:solidFill>
                <a:latin typeface="Century Gothic" panose="020B0502020202020204" pitchFamily="34" charset="0"/>
              </a:rPr>
              <a:t>Adquisición de créditos en el Fondo Nacional para el Consumo de Trabajadores</a:t>
            </a:r>
          </a:p>
          <a:p>
            <a:pPr algn="just"/>
            <a:endParaRPr lang="es-MX" sz="1100" dirty="0">
              <a:solidFill>
                <a:schemeClr val="tx1"/>
              </a:solidFill>
              <a:latin typeface="Century Gothic" panose="020B0502020202020204" pitchFamily="34" charset="0"/>
            </a:endParaRPr>
          </a:p>
        </p:txBody>
      </p:sp>
      <p:sp>
        <p:nvSpPr>
          <p:cNvPr id="11" name="6 Rectángulo">
            <a:extLst>
              <a:ext uri="{FF2B5EF4-FFF2-40B4-BE49-F238E27FC236}">
                <a16:creationId xmlns:a16="http://schemas.microsoft.com/office/drawing/2014/main" id="{19D292D6-403F-4F6C-B5E9-C6E10E09EFA2}"/>
              </a:ext>
            </a:extLst>
          </p:cNvPr>
          <p:cNvSpPr/>
          <p:nvPr/>
        </p:nvSpPr>
        <p:spPr>
          <a:xfrm>
            <a:off x="3128551" y="4398124"/>
            <a:ext cx="5842992" cy="161582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endParaRPr lang="es-MX" sz="1100" b="1" dirty="0">
              <a:solidFill>
                <a:srgbClr val="908B70"/>
              </a:solidFill>
              <a:latin typeface="Century Gothic" pitchFamily="34" charset="0"/>
            </a:endParaRPr>
          </a:p>
          <a:p>
            <a:pPr algn="ctr"/>
            <a:r>
              <a:rPr lang="es-MX" sz="1100" b="1" dirty="0">
                <a:solidFill>
                  <a:srgbClr val="908B70"/>
                </a:solidFill>
                <a:latin typeface="Century Gothic" pitchFamily="34" charset="0"/>
              </a:rPr>
              <a:t>PROGRAMAS DE LA SECRETARÍA DE ECONOMÍA</a:t>
            </a:r>
          </a:p>
          <a:p>
            <a:pPr algn="ctr"/>
            <a:endParaRPr lang="es-MX" sz="1100" b="1" dirty="0">
              <a:solidFill>
                <a:srgbClr val="908B70"/>
              </a:solidFill>
              <a:latin typeface="Century Gothic" pitchFamily="34" charset="0"/>
            </a:endParaRPr>
          </a:p>
          <a:p>
            <a:pPr algn="just"/>
            <a:r>
              <a:rPr lang="es-MX" sz="1100" dirty="0">
                <a:solidFill>
                  <a:schemeClr val="tx1"/>
                </a:solidFill>
                <a:latin typeface="Century Gothic" panose="020B0502020202020204" pitchFamily="34" charset="0"/>
              </a:rPr>
              <a:t>La Secretaría de Economía impulsa </a:t>
            </a:r>
            <a:r>
              <a:rPr lang="es-MX" sz="1100" b="1" dirty="0">
                <a:solidFill>
                  <a:schemeClr val="tx1"/>
                </a:solidFill>
                <a:latin typeface="Century Gothic" panose="020B0502020202020204" pitchFamily="34" charset="0"/>
              </a:rPr>
              <a:t>políticas públicas y programas especializados para la creación de empleos de calidad y empresas</a:t>
            </a:r>
            <a:r>
              <a:rPr lang="es-MX" sz="1100" dirty="0">
                <a:solidFill>
                  <a:schemeClr val="tx1"/>
                </a:solidFill>
                <a:latin typeface="Century Gothic" panose="020B0502020202020204" pitchFamily="34" charset="0"/>
              </a:rPr>
              <a:t>. El objetivo de esto es aumentar la competitividad y la productividad en México. Algunos de los programas que ha implementado la Secretaría de Economía son: el </a:t>
            </a:r>
            <a:r>
              <a:rPr lang="es-MX" sz="1100" b="1" dirty="0">
                <a:solidFill>
                  <a:schemeClr val="tx1"/>
                </a:solidFill>
                <a:latin typeface="Century Gothic" panose="020B0502020202020204" pitchFamily="34" charset="0"/>
              </a:rPr>
              <a:t>Programa de capacitación y consultoría</a:t>
            </a:r>
            <a:r>
              <a:rPr lang="es-MX" sz="1100" dirty="0">
                <a:solidFill>
                  <a:schemeClr val="tx1"/>
                </a:solidFill>
                <a:latin typeface="Century Gothic" panose="020B0502020202020204" pitchFamily="34" charset="0"/>
              </a:rPr>
              <a:t>, y el </a:t>
            </a:r>
            <a:r>
              <a:rPr lang="es-MX" sz="1100" b="1" dirty="0">
                <a:solidFill>
                  <a:schemeClr val="tx1"/>
                </a:solidFill>
                <a:latin typeface="Century Gothic" panose="020B0502020202020204" pitchFamily="34" charset="0"/>
              </a:rPr>
              <a:t>Programa de proyectos productivos</a:t>
            </a:r>
            <a:r>
              <a:rPr lang="es-MX" sz="1100" dirty="0">
                <a:solidFill>
                  <a:schemeClr val="tx1"/>
                </a:solidFill>
                <a:latin typeface="Century Gothic" panose="020B0502020202020204" pitchFamily="34" charset="0"/>
              </a:rPr>
              <a:t>.</a:t>
            </a:r>
          </a:p>
          <a:p>
            <a:pPr algn="just"/>
            <a:endParaRPr lang="es-MX" sz="1100" b="1" dirty="0">
              <a:solidFill>
                <a:schemeClr val="tx1"/>
              </a:solidFill>
              <a:latin typeface="Century Gothic" pitchFamily="34" charset="0"/>
            </a:endParaRPr>
          </a:p>
        </p:txBody>
      </p:sp>
      <p:pic>
        <p:nvPicPr>
          <p:cNvPr id="12" name="Picture 4" descr="Resultado de imagen para PROGRAMAS DE SECRETARIA DE ECONOMIA">
            <a:extLst>
              <a:ext uri="{FF2B5EF4-FFF2-40B4-BE49-F238E27FC236}">
                <a16:creationId xmlns:a16="http://schemas.microsoft.com/office/drawing/2014/main" id="{C19FDE77-6BC0-4EBE-812D-4DAC6F04F1B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9637" y="4711442"/>
            <a:ext cx="2544217" cy="110915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Imagen relacionada">
            <a:extLst>
              <a:ext uri="{FF2B5EF4-FFF2-40B4-BE49-F238E27FC236}">
                <a16:creationId xmlns:a16="http://schemas.microsoft.com/office/drawing/2014/main" id="{94BC9E7F-E725-4C3E-91EE-9E82AABA1411}"/>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28179" b="26639"/>
          <a:stretch/>
        </p:blipFill>
        <p:spPr bwMode="auto">
          <a:xfrm>
            <a:off x="5868144" y="1560102"/>
            <a:ext cx="298782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87247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Marcador de número de diapositiva 10">
            <a:extLst>
              <a:ext uri="{FF2B5EF4-FFF2-40B4-BE49-F238E27FC236}">
                <a16:creationId xmlns:a16="http://schemas.microsoft.com/office/drawing/2014/main" id="{98C701D1-5F9F-4349-9B56-BC10D654E10A}"/>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49</a:t>
            </a:fld>
            <a:endParaRPr lang="es-ES" dirty="0"/>
          </a:p>
        </p:txBody>
      </p:sp>
      <p:sp>
        <p:nvSpPr>
          <p:cNvPr id="21" name="Rectángulo 20">
            <a:extLst>
              <a:ext uri="{FF2B5EF4-FFF2-40B4-BE49-F238E27FC236}">
                <a16:creationId xmlns:a16="http://schemas.microsoft.com/office/drawing/2014/main" id="{E73F8D0F-272B-4D5D-9DC6-33A7AB9E05A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0" name="Rectángulo 9">
            <a:extLst>
              <a:ext uri="{FF2B5EF4-FFF2-40B4-BE49-F238E27FC236}">
                <a16:creationId xmlns:a16="http://schemas.microsoft.com/office/drawing/2014/main" id="{B3C60801-E506-48C2-8CD2-BA9B16B69A8A}"/>
              </a:ext>
            </a:extLst>
          </p:cNvPr>
          <p:cNvSpPr/>
          <p:nvPr/>
        </p:nvSpPr>
        <p:spPr>
          <a:xfrm>
            <a:off x="623455" y="1234552"/>
            <a:ext cx="7499176" cy="223138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endParaRPr lang="es-MX" sz="1100" b="1" dirty="0">
              <a:solidFill>
                <a:srgbClr val="908B70"/>
              </a:solidFill>
              <a:latin typeface="Century Gothic" pitchFamily="34" charset="0"/>
            </a:endParaRPr>
          </a:p>
          <a:p>
            <a:pPr algn="ctr"/>
            <a:r>
              <a:rPr lang="es-MX" sz="1600" b="1" dirty="0">
                <a:solidFill>
                  <a:srgbClr val="908B70"/>
                </a:solidFill>
                <a:latin typeface="Century Gothic" pitchFamily="34" charset="0"/>
              </a:rPr>
              <a:t>PROMÉXICO</a:t>
            </a:r>
          </a:p>
          <a:p>
            <a:pPr algn="ctr"/>
            <a:endParaRPr lang="es-MX" sz="1600" b="1" dirty="0">
              <a:solidFill>
                <a:srgbClr val="908B70"/>
              </a:solidFill>
              <a:latin typeface="Century Gothic" pitchFamily="34" charset="0"/>
            </a:endParaRPr>
          </a:p>
          <a:p>
            <a:pPr algn="just"/>
            <a:r>
              <a:rPr lang="es-MX" sz="1200" dirty="0">
                <a:solidFill>
                  <a:schemeClr val="tx1"/>
                </a:solidFill>
                <a:latin typeface="Century Gothic" panose="020B0502020202020204" pitchFamily="34" charset="0"/>
              </a:rPr>
              <a:t>El objetivo principal de este apoyo es la </a:t>
            </a:r>
            <a:r>
              <a:rPr lang="es-MX" sz="1200" b="1" dirty="0">
                <a:solidFill>
                  <a:schemeClr val="tx1"/>
                </a:solidFill>
                <a:latin typeface="Century Gothic" panose="020B0502020202020204" pitchFamily="34" charset="0"/>
              </a:rPr>
              <a:t>atracción de inversión extranjera, las exportaciones y la internacionalización de empresas mexicanas</a:t>
            </a:r>
            <a:r>
              <a:rPr lang="es-MX" sz="1200" dirty="0">
                <a:solidFill>
                  <a:schemeClr val="tx1"/>
                </a:solidFill>
                <a:latin typeface="Century Gothic" panose="020B0502020202020204" pitchFamily="34" charset="0"/>
              </a:rPr>
              <a:t>. Todo ello para impulsar el crecimiento económico y social de México y tener </a:t>
            </a:r>
            <a:r>
              <a:rPr lang="es-MX" sz="1200" b="1" dirty="0">
                <a:solidFill>
                  <a:schemeClr val="tx1"/>
                </a:solidFill>
                <a:latin typeface="Century Gothic" panose="020B0502020202020204" pitchFamily="34" charset="0"/>
              </a:rPr>
              <a:t>presencia en el mercado internacional.</a:t>
            </a:r>
            <a:endParaRPr lang="es-MX" sz="1200" dirty="0">
              <a:solidFill>
                <a:schemeClr val="tx1"/>
              </a:solidFill>
              <a:latin typeface="Century Gothic" panose="020B0502020202020204" pitchFamily="34" charset="0"/>
            </a:endParaRPr>
          </a:p>
          <a:p>
            <a:pPr algn="just"/>
            <a:r>
              <a:rPr lang="es-MX" sz="1200" b="1" dirty="0">
                <a:solidFill>
                  <a:schemeClr val="tx1"/>
                </a:solidFill>
                <a:latin typeface="Century Gothic" panose="020B0502020202020204" pitchFamily="34" charset="0"/>
              </a:rPr>
              <a:t>Pepe y Toño</a:t>
            </a:r>
            <a:endParaRPr lang="es-MX" sz="1200" dirty="0">
              <a:solidFill>
                <a:schemeClr val="tx1"/>
              </a:solidFill>
              <a:latin typeface="Century Gothic" panose="020B0502020202020204" pitchFamily="34" charset="0"/>
            </a:endParaRPr>
          </a:p>
          <a:p>
            <a:pPr algn="just"/>
            <a:r>
              <a:rPr lang="es-MX" sz="1200" dirty="0">
                <a:solidFill>
                  <a:schemeClr val="tx1"/>
                </a:solidFill>
                <a:latin typeface="Century Gothic" panose="020B0502020202020204" pitchFamily="34" charset="0"/>
              </a:rPr>
              <a:t>Este apoyo, uno de los más presentes en el imaginario colectivo del país, brinda </a:t>
            </a:r>
            <a:r>
              <a:rPr lang="es-MX" sz="1200" b="1" dirty="0">
                <a:solidFill>
                  <a:schemeClr val="tx1"/>
                </a:solidFill>
                <a:latin typeface="Century Gothic" panose="020B0502020202020204" pitchFamily="34" charset="0"/>
              </a:rPr>
              <a:t>información</a:t>
            </a:r>
            <a:r>
              <a:rPr lang="es-MX" sz="1200" dirty="0">
                <a:solidFill>
                  <a:schemeClr val="tx1"/>
                </a:solidFill>
                <a:latin typeface="Century Gothic" panose="020B0502020202020204" pitchFamily="34" charset="0"/>
              </a:rPr>
              <a:t> diversa para el </a:t>
            </a:r>
            <a:r>
              <a:rPr lang="es-MX" sz="1200" b="1" dirty="0">
                <a:solidFill>
                  <a:schemeClr val="tx1"/>
                </a:solidFill>
                <a:latin typeface="Century Gothic" panose="020B0502020202020204" pitchFamily="34" charset="0"/>
              </a:rPr>
              <a:t>crecimiento de las</a:t>
            </a:r>
            <a:r>
              <a:rPr lang="es-MX" sz="1200" dirty="0">
                <a:solidFill>
                  <a:schemeClr val="tx1"/>
                </a:solidFill>
                <a:latin typeface="Century Gothic" panose="020B0502020202020204" pitchFamily="34" charset="0"/>
              </a:rPr>
              <a:t> </a:t>
            </a:r>
            <a:r>
              <a:rPr lang="es-MX" sz="1200" b="1" dirty="0" err="1">
                <a:solidFill>
                  <a:schemeClr val="tx1"/>
                </a:solidFill>
                <a:latin typeface="Century Gothic" panose="020B0502020202020204" pitchFamily="34" charset="0"/>
              </a:rPr>
              <a:t>PyMEs</a:t>
            </a:r>
            <a:r>
              <a:rPr lang="es-MX" sz="1200" dirty="0">
                <a:solidFill>
                  <a:schemeClr val="tx1"/>
                </a:solidFill>
                <a:latin typeface="Century Gothic" panose="020B0502020202020204" pitchFamily="34" charset="0"/>
              </a:rPr>
              <a:t>. Además de eso, Pepe y Toño ofrece </a:t>
            </a:r>
            <a:r>
              <a:rPr lang="es-MX" sz="1200" b="1" dirty="0">
                <a:solidFill>
                  <a:schemeClr val="tx1"/>
                </a:solidFill>
                <a:latin typeface="Century Gothic" panose="020B0502020202020204" pitchFamily="34" charset="0"/>
              </a:rPr>
              <a:t>diversidad de cursos, talleres, capacitaciones, herramientas y programas de apoyo</a:t>
            </a:r>
            <a:r>
              <a:rPr lang="es-MX" sz="1200" dirty="0">
                <a:solidFill>
                  <a:schemeClr val="tx1"/>
                </a:solidFill>
                <a:latin typeface="Century Gothic" panose="020B0502020202020204" pitchFamily="34" charset="0"/>
              </a:rPr>
              <a:t> adecuados a la empresa y su contexto.</a:t>
            </a:r>
          </a:p>
        </p:txBody>
      </p:sp>
      <p:pic>
        <p:nvPicPr>
          <p:cNvPr id="11" name="Picture 2" descr="Resultado de imagen para promexico">
            <a:extLst>
              <a:ext uri="{FF2B5EF4-FFF2-40B4-BE49-F238E27FC236}">
                <a16:creationId xmlns:a16="http://schemas.microsoft.com/office/drawing/2014/main" id="{EBB120BA-A04D-42B5-98D2-9466E7DC38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9424" y="2370514"/>
            <a:ext cx="6192688" cy="4276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4143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7811" y="-4102102"/>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4264" y="-464024"/>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2">
            <a:extLst>
              <a:ext uri="{FF2B5EF4-FFF2-40B4-BE49-F238E27FC236}">
                <a16:creationId xmlns:a16="http://schemas.microsoft.com/office/drawing/2014/main" id="{ED78994E-44E5-4A9E-86AF-22886CD6245E}"/>
              </a:ext>
            </a:extLst>
          </p:cNvPr>
          <p:cNvSpPr txBox="1"/>
          <p:nvPr/>
        </p:nvSpPr>
        <p:spPr>
          <a:xfrm>
            <a:off x="319809" y="287138"/>
            <a:ext cx="6410036" cy="523220"/>
          </a:xfrm>
          <a:prstGeom prst="rect">
            <a:avLst/>
          </a:prstGeom>
          <a:noFill/>
        </p:spPr>
        <p:txBody>
          <a:bodyPr wrap="square" rtlCol="0">
            <a:spAutoFit/>
          </a:bodyPr>
          <a:lstStyle/>
          <a:p>
            <a:r>
              <a:rPr lang="es-MX" sz="2800" dirty="0">
                <a:solidFill>
                  <a:schemeClr val="bg1"/>
                </a:solidFill>
              </a:rPr>
              <a:t>Unidad de Aprendizaje </a:t>
            </a:r>
          </a:p>
        </p:txBody>
      </p:sp>
      <p:sp>
        <p:nvSpPr>
          <p:cNvPr id="4" name="CuadroTexto 3">
            <a:extLst>
              <a:ext uri="{FF2B5EF4-FFF2-40B4-BE49-F238E27FC236}">
                <a16:creationId xmlns:a16="http://schemas.microsoft.com/office/drawing/2014/main" id="{A1DDCB1D-49A6-4E5B-9241-E2F926025015}"/>
              </a:ext>
            </a:extLst>
          </p:cNvPr>
          <p:cNvSpPr txBox="1"/>
          <p:nvPr/>
        </p:nvSpPr>
        <p:spPr>
          <a:xfrm>
            <a:off x="840509" y="1782613"/>
            <a:ext cx="7426036" cy="2246769"/>
          </a:xfrm>
          <a:prstGeom prst="rect">
            <a:avLst/>
          </a:prstGeom>
          <a:noFill/>
        </p:spPr>
        <p:txBody>
          <a:bodyPr wrap="square" rtlCol="0">
            <a:spAutoFit/>
          </a:bodyPr>
          <a:lstStyle/>
          <a:p>
            <a:pPr algn="just"/>
            <a:r>
              <a:rPr lang="es-MX" sz="2800" dirty="0">
                <a:latin typeface="Abadi" panose="020B0604020104020204" pitchFamily="34" charset="0"/>
              </a:rPr>
              <a:t>La unidad de Aprendizaje (UA) de </a:t>
            </a:r>
            <a:r>
              <a:rPr lang="es-ES_tradnl" sz="2800" b="1" u="sng" dirty="0">
                <a:latin typeface="Abadi" panose="020B0604020104020204" pitchFamily="34" charset="0"/>
                <a:cs typeface="Times New Roman" pitchFamily="18" charset="0"/>
              </a:rPr>
              <a:t>Estructura de la Micro, Pequeña y Mediana Empresa</a:t>
            </a:r>
            <a:r>
              <a:rPr lang="es-ES_tradnl" sz="2800" b="1" dirty="0">
                <a:latin typeface="Abadi" panose="020B0604020104020204" pitchFamily="34" charset="0"/>
                <a:cs typeface="Times New Roman" pitchFamily="18" charset="0"/>
              </a:rPr>
              <a:t> </a:t>
            </a:r>
            <a:r>
              <a:rPr lang="es-ES_tradnl" sz="2800" dirty="0">
                <a:latin typeface="Abadi" panose="020B0604020104020204" pitchFamily="34" charset="0"/>
                <a:cs typeface="Times New Roman" pitchFamily="18" charset="0"/>
              </a:rPr>
              <a:t>tiene como área curricular la </a:t>
            </a:r>
            <a:r>
              <a:rPr lang="es-MX" sz="2800" dirty="0">
                <a:latin typeface="Abadi" panose="020B0604020104020204" pitchFamily="34" charset="0"/>
                <a:cs typeface="Times New Roman" pitchFamily="18" charset="0"/>
              </a:rPr>
              <a:t>Economía Internacional y de las regiones Internacionales, formando parte del núcleo formativo sustantivo.</a:t>
            </a:r>
            <a:endParaRPr lang="es-MX" sz="2800" dirty="0">
              <a:latin typeface="Abadi" panose="020B0604020104020204" pitchFamily="34" charset="0"/>
            </a:endParaRPr>
          </a:p>
        </p:txBody>
      </p:sp>
      <p:sp>
        <p:nvSpPr>
          <p:cNvPr id="13" name="Rectángulo 12">
            <a:extLst>
              <a:ext uri="{FF2B5EF4-FFF2-40B4-BE49-F238E27FC236}">
                <a16:creationId xmlns:a16="http://schemas.microsoft.com/office/drawing/2014/main" id="{CE10F564-49A8-4529-AA83-4DF561EB139F}"/>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8" name="Marcador de número de diapositiva 10">
            <a:extLst>
              <a:ext uri="{FF2B5EF4-FFF2-40B4-BE49-F238E27FC236}">
                <a16:creationId xmlns:a16="http://schemas.microsoft.com/office/drawing/2014/main" id="{D8E784D4-68FA-4C19-A00D-E93EE9149EAA}"/>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5</a:t>
            </a:fld>
            <a:endParaRPr lang="es-ES" dirty="0"/>
          </a:p>
        </p:txBody>
      </p:sp>
    </p:spTree>
    <p:extLst>
      <p:ext uri="{BB962C8B-B14F-4D97-AF65-F5344CB8AC3E}">
        <p14:creationId xmlns:p14="http://schemas.microsoft.com/office/powerpoint/2010/main" val="30647503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CuadroTexto 11">
            <a:extLst>
              <a:ext uri="{FF2B5EF4-FFF2-40B4-BE49-F238E27FC236}">
                <a16:creationId xmlns:a16="http://schemas.microsoft.com/office/drawing/2014/main" id="{D3AE943F-F93B-4C61-BD29-4F178C205A26}"/>
              </a:ext>
            </a:extLst>
          </p:cNvPr>
          <p:cNvSpPr txBox="1"/>
          <p:nvPr/>
        </p:nvSpPr>
        <p:spPr>
          <a:xfrm>
            <a:off x="3028950" y="1063762"/>
            <a:ext cx="2880320" cy="400110"/>
          </a:xfrm>
          <a:prstGeom prst="rect">
            <a:avLst/>
          </a:prstGeom>
          <a:noFill/>
        </p:spPr>
        <p:txBody>
          <a:bodyPr wrap="square" rtlCol="0">
            <a:spAutoFit/>
          </a:bodyPr>
          <a:lstStyle/>
          <a:p>
            <a:pPr algn="ctr"/>
            <a:r>
              <a:rPr lang="es-MX" sz="2000" b="1" dirty="0">
                <a:latin typeface="Century Gothic" panose="020B0502020202020204" pitchFamily="34" charset="0"/>
              </a:rPr>
              <a:t>RESUMEN </a:t>
            </a:r>
          </a:p>
        </p:txBody>
      </p:sp>
      <p:sp>
        <p:nvSpPr>
          <p:cNvPr id="13" name="CuadroTexto 12">
            <a:extLst>
              <a:ext uri="{FF2B5EF4-FFF2-40B4-BE49-F238E27FC236}">
                <a16:creationId xmlns:a16="http://schemas.microsoft.com/office/drawing/2014/main" id="{68729743-1A9C-4CD5-B7CC-0D5CBC500B8A}"/>
              </a:ext>
            </a:extLst>
          </p:cNvPr>
          <p:cNvSpPr txBox="1"/>
          <p:nvPr/>
        </p:nvSpPr>
        <p:spPr>
          <a:xfrm>
            <a:off x="1115616" y="1674546"/>
            <a:ext cx="6768752" cy="3970318"/>
          </a:xfrm>
          <a:prstGeom prst="rect">
            <a:avLst/>
          </a:prstGeom>
          <a:noFill/>
        </p:spPr>
        <p:txBody>
          <a:bodyPr wrap="square" rtlCol="0">
            <a:spAutoFit/>
          </a:bodyPr>
          <a:lstStyle/>
          <a:p>
            <a:pPr marL="285750" indent="-285750" algn="just">
              <a:buFont typeface="Arial" panose="020B0604020202020204" pitchFamily="34" charset="0"/>
              <a:buChar char="•"/>
            </a:pPr>
            <a:r>
              <a:rPr lang="es-MX" sz="1200" dirty="0"/>
              <a:t>La económica se divide en 3 sectores: El primario que es la producción básica de la materia prima, el secundario encargado de la producción de bienes y la terciaria encargada de los servicios y comercialización </a:t>
            </a:r>
          </a:p>
          <a:p>
            <a:pPr marL="285750" indent="-285750" algn="just">
              <a:buFont typeface="Arial" panose="020B0604020202020204" pitchFamily="34" charset="0"/>
              <a:buChar char="•"/>
            </a:pPr>
            <a:endParaRPr lang="es-MX" sz="1200" dirty="0"/>
          </a:p>
          <a:p>
            <a:pPr marL="285750" indent="-285750" algn="just">
              <a:buFont typeface="Arial" panose="020B0604020202020204" pitchFamily="34" charset="0"/>
              <a:buChar char="•"/>
            </a:pPr>
            <a:r>
              <a:rPr lang="es-MX" sz="1200" dirty="0"/>
              <a:t>Cada sector tiene sus propias ramas e industrias de las cuales son actividades realizadas en la sociedad con la finalidad de satisfacer necesidades </a:t>
            </a:r>
          </a:p>
          <a:p>
            <a:pPr marL="285750" indent="-285750" algn="just">
              <a:buFont typeface="Arial" panose="020B0604020202020204" pitchFamily="34" charset="0"/>
              <a:buChar char="•"/>
            </a:pPr>
            <a:endParaRPr lang="es-MX" sz="1200" dirty="0"/>
          </a:p>
          <a:p>
            <a:pPr marL="285750" indent="-285750" algn="just">
              <a:buFont typeface="Arial" panose="020B0604020202020204" pitchFamily="34" charset="0"/>
              <a:buChar char="•"/>
            </a:pPr>
            <a:r>
              <a:rPr lang="es-MX" sz="1200" dirty="0"/>
              <a:t>Se puntualiza la importancia de una MIPYME en el país y como es el proceso de esta para la consolidación.</a:t>
            </a:r>
          </a:p>
          <a:p>
            <a:pPr marL="285750" indent="-285750" algn="just">
              <a:buFont typeface="Arial" panose="020B0604020202020204" pitchFamily="34" charset="0"/>
              <a:buChar char="•"/>
            </a:pPr>
            <a:endParaRPr lang="es-MX" sz="1200" dirty="0"/>
          </a:p>
          <a:p>
            <a:pPr marL="285750" indent="-285750" algn="just">
              <a:buFont typeface="Arial" panose="020B0604020202020204" pitchFamily="34" charset="0"/>
              <a:buChar char="•"/>
            </a:pPr>
            <a:r>
              <a:rPr lang="es-MX" sz="1200" dirty="0"/>
              <a:t>Para cualquier negocio se debe tener claro que un estudio previo para la ubicación de un  negocio es primordial, existen varias formas de que los riesgos se minoren en gran porcentaje</a:t>
            </a:r>
          </a:p>
          <a:p>
            <a:pPr marL="285750" indent="-285750" algn="just">
              <a:buFont typeface="Arial" panose="020B0604020202020204" pitchFamily="34" charset="0"/>
              <a:buChar char="•"/>
            </a:pPr>
            <a:endParaRPr lang="es-MX" sz="1200" dirty="0"/>
          </a:p>
          <a:p>
            <a:pPr marL="285750" indent="-285750" algn="just">
              <a:buFont typeface="Arial" panose="020B0604020202020204" pitchFamily="34" charset="0"/>
              <a:buChar char="•"/>
            </a:pPr>
            <a:r>
              <a:rPr lang="es-MX" sz="1200" dirty="0"/>
              <a:t>Un mayorista en esta línea de comercio es más o menos un intermediario entre el distribuidor y los minoristas.</a:t>
            </a:r>
          </a:p>
          <a:p>
            <a:pPr marL="285750" indent="-285750" algn="just">
              <a:buFont typeface="Arial" panose="020B0604020202020204" pitchFamily="34" charset="0"/>
              <a:buChar char="•"/>
            </a:pPr>
            <a:endParaRPr lang="es-MX" sz="1200" dirty="0"/>
          </a:p>
          <a:p>
            <a:pPr marL="285750" indent="-285750" algn="just">
              <a:buFont typeface="Arial" panose="020B0604020202020204" pitchFamily="34" charset="0"/>
              <a:buChar char="•"/>
            </a:pPr>
            <a:r>
              <a:rPr lang="es-MX" sz="1200" dirty="0"/>
              <a:t>Entonces, ¿por qué es prudente trabajar con mayoristas? Hacen que toda la cadena de distribución sea completa. Además, pueden obtener productos de diferentes distribuidores. </a:t>
            </a:r>
          </a:p>
          <a:p>
            <a:pPr marL="285750" indent="-285750" algn="just">
              <a:buFont typeface="Arial" panose="020B0604020202020204" pitchFamily="34" charset="0"/>
              <a:buChar char="•"/>
            </a:pPr>
            <a:endParaRPr lang="es-MX" sz="1200" dirty="0"/>
          </a:p>
          <a:p>
            <a:pPr marL="285750" indent="-285750" algn="just">
              <a:buFont typeface="Arial" panose="020B0604020202020204" pitchFamily="34" charset="0"/>
              <a:buChar char="•"/>
            </a:pPr>
            <a:r>
              <a:rPr lang="es-MX" sz="1200" dirty="0"/>
              <a:t>En otras palabras, cumplen con los pedidos realizados por los minoristas. Es parte de la cadena de suministro y un proceso para satisfacer las necesidades de los clientes.</a:t>
            </a:r>
          </a:p>
        </p:txBody>
      </p:sp>
      <p:sp>
        <p:nvSpPr>
          <p:cNvPr id="18" name="Marcador de número de diapositiva 10">
            <a:extLst>
              <a:ext uri="{FF2B5EF4-FFF2-40B4-BE49-F238E27FC236}">
                <a16:creationId xmlns:a16="http://schemas.microsoft.com/office/drawing/2014/main" id="{747E1B12-AAB2-4D0E-B302-927E2152827E}"/>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50</a:t>
            </a:fld>
            <a:endParaRPr lang="es-ES" dirty="0"/>
          </a:p>
        </p:txBody>
      </p:sp>
      <p:sp>
        <p:nvSpPr>
          <p:cNvPr id="19" name="Rectángulo 18">
            <a:extLst>
              <a:ext uri="{FF2B5EF4-FFF2-40B4-BE49-F238E27FC236}">
                <a16:creationId xmlns:a16="http://schemas.microsoft.com/office/drawing/2014/main" id="{A01391E0-45B4-45EC-A062-24AFB0D0E07C}"/>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8750382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5 Rectángulo">
            <a:extLst>
              <a:ext uri="{FF2B5EF4-FFF2-40B4-BE49-F238E27FC236}">
                <a16:creationId xmlns:a16="http://schemas.microsoft.com/office/drawing/2014/main" id="{2C95AFFB-04B7-4AE5-A3E9-124C21407B87}"/>
              </a:ext>
            </a:extLst>
          </p:cNvPr>
          <p:cNvSpPr/>
          <p:nvPr/>
        </p:nvSpPr>
        <p:spPr>
          <a:xfrm>
            <a:off x="487900" y="1355235"/>
            <a:ext cx="8348133" cy="4616648"/>
          </a:xfrm>
          <a:prstGeom prst="rect">
            <a:avLst/>
          </a:prstGeom>
        </p:spPr>
        <p:txBody>
          <a:bodyPr wrap="square">
            <a:spAutoFit/>
          </a:bodyPr>
          <a:lstStyle/>
          <a:p>
            <a:pPr algn="ctr"/>
            <a:r>
              <a:rPr lang="es-MX" sz="2000" b="1" dirty="0"/>
              <a:t>Referencias Bibliográficas</a:t>
            </a:r>
          </a:p>
          <a:p>
            <a:pPr algn="just"/>
            <a:endParaRPr lang="es-MX" sz="1000" dirty="0"/>
          </a:p>
          <a:p>
            <a:pPr marL="342900" indent="-342900">
              <a:buFont typeface="Arial" panose="020B0604020202020204" pitchFamily="34" charset="0"/>
              <a:buChar char="•"/>
            </a:pPr>
            <a:r>
              <a:rPr lang="es-ES_tradnl" sz="1600" dirty="0" err="1"/>
              <a:t>Anzola</a:t>
            </a:r>
            <a:r>
              <a:rPr lang="es-ES_tradnl" sz="1600" dirty="0"/>
              <a:t>, Rojas </a:t>
            </a:r>
            <a:r>
              <a:rPr lang="es-ES_tradnl" sz="1600" dirty="0" err="1"/>
              <a:t>Sérvulo</a:t>
            </a:r>
            <a:r>
              <a:rPr lang="es-ES_tradnl" sz="1600" dirty="0"/>
              <a:t>, Las MIPYMES en América Latina, Revista Eco, Núm. 2, 2008.</a:t>
            </a:r>
            <a:endParaRPr lang="es-MX" sz="1600" dirty="0"/>
          </a:p>
          <a:p>
            <a:pPr marL="342900" indent="-342900">
              <a:buFont typeface="Arial" panose="020B0604020202020204" pitchFamily="34" charset="0"/>
              <a:buChar char="•"/>
            </a:pPr>
            <a:r>
              <a:rPr lang="es-ES_tradnl" sz="1600" dirty="0"/>
              <a:t>Padilla Moreno, Javier, Régimen Fiscal de la Seguridad Social y SAR, México, 2006, Ed. Themis.</a:t>
            </a:r>
            <a:endParaRPr lang="es-MX" sz="1600" dirty="0"/>
          </a:p>
          <a:p>
            <a:pPr marL="342900" indent="-342900">
              <a:buFont typeface="Arial" panose="020B0604020202020204" pitchFamily="34" charset="0"/>
              <a:buChar char="•"/>
            </a:pPr>
            <a:r>
              <a:rPr lang="es-ES_tradnl" sz="1600" dirty="0" err="1"/>
              <a:t>Cleri</a:t>
            </a:r>
            <a:r>
              <a:rPr lang="es-ES_tradnl" sz="1600" dirty="0"/>
              <a:t>, C. (2007). El libro de las PYMES. Argentina: </a:t>
            </a:r>
            <a:r>
              <a:rPr lang="es-ES_tradnl" sz="1600" dirty="0" err="1"/>
              <a:t>Granica</a:t>
            </a:r>
            <a:r>
              <a:rPr lang="es-ES_tradnl" sz="1600" dirty="0"/>
              <a:t>. </a:t>
            </a:r>
            <a:endParaRPr lang="es-MX" sz="1600" dirty="0"/>
          </a:p>
          <a:p>
            <a:pPr marL="342900" indent="-342900">
              <a:buFont typeface="Arial" panose="020B0604020202020204" pitchFamily="34" charset="0"/>
              <a:buChar char="•"/>
            </a:pPr>
            <a:r>
              <a:rPr lang="es-ES_tradnl" sz="1600" dirty="0"/>
              <a:t>Garduño, S. y Torres, A. (2009). El estudio de caso como estrategia metodológica de investigación de las MIPYME. Primer Congreso Internacional en México Sobre la MIPYME. El Impacto de la Investigación Académica en el Desarrollo de la MIPYME. Pachuca, Hidalgo.  </a:t>
            </a:r>
            <a:endParaRPr lang="es-MX" sz="1600" dirty="0"/>
          </a:p>
          <a:p>
            <a:pPr marL="342900" indent="-342900">
              <a:buFont typeface="Arial" panose="020B0604020202020204" pitchFamily="34" charset="0"/>
              <a:buChar char="•"/>
            </a:pPr>
            <a:r>
              <a:rPr lang="es-MX" sz="1600" dirty="0"/>
              <a:t>Las micro, pequeñas y medianas empresas en el desarrollo económico, cultural y tecnológico de México.  </a:t>
            </a:r>
            <a:r>
              <a:rPr lang="es-MX" sz="1600" dirty="0" err="1"/>
              <a:t>MAPorrúa</a:t>
            </a:r>
            <a:r>
              <a:rPr lang="es-MX" sz="1600" dirty="0"/>
              <a:t>. María Luisa Quintero Soto, etc.</a:t>
            </a:r>
          </a:p>
          <a:p>
            <a:pPr algn="ctr"/>
            <a:endParaRPr lang="es-MX" sz="2000" b="1" dirty="0"/>
          </a:p>
          <a:p>
            <a:pPr algn="ctr"/>
            <a:r>
              <a:rPr lang="es-MX" sz="2000" b="1" dirty="0"/>
              <a:t>Referencias Electrónicas</a:t>
            </a:r>
          </a:p>
          <a:p>
            <a:endParaRPr lang="es-MX" sz="1600" dirty="0"/>
          </a:p>
          <a:p>
            <a:pPr marL="342900" indent="-342900">
              <a:buFont typeface="Arial" panose="020B0604020202020204" pitchFamily="34" charset="0"/>
              <a:buChar char="•"/>
            </a:pPr>
            <a:r>
              <a:rPr lang="es-MX" sz="1600" dirty="0"/>
              <a:t>Secretaría de Economía </a:t>
            </a:r>
          </a:p>
          <a:p>
            <a:pPr marL="342900" indent="-342900">
              <a:buFont typeface="Arial" panose="020B0604020202020204" pitchFamily="34" charset="0"/>
              <a:buChar char="•"/>
            </a:pPr>
            <a:r>
              <a:rPr lang="es-MX" sz="1600" dirty="0"/>
              <a:t>INEGI </a:t>
            </a:r>
          </a:p>
          <a:p>
            <a:pPr marL="342900" indent="-342900">
              <a:buFont typeface="Arial" panose="020B0604020202020204" pitchFamily="34" charset="0"/>
              <a:buChar char="•"/>
            </a:pPr>
            <a:r>
              <a:rPr lang="es-MX" sz="1600" dirty="0"/>
              <a:t>Banxico</a:t>
            </a:r>
          </a:p>
          <a:p>
            <a:pPr marL="342900" indent="-342900">
              <a:buFont typeface="Arial" panose="020B0604020202020204" pitchFamily="34" charset="0"/>
              <a:buChar char="•"/>
            </a:pPr>
            <a:r>
              <a:rPr lang="es-MX" sz="1600" dirty="0" err="1"/>
              <a:t>Entrepreneur</a:t>
            </a:r>
            <a:endParaRPr lang="es-MX" sz="1600" dirty="0"/>
          </a:p>
          <a:p>
            <a:r>
              <a:rPr lang="es-MX" sz="1600" dirty="0"/>
              <a:t> </a:t>
            </a:r>
          </a:p>
        </p:txBody>
      </p:sp>
      <p:sp>
        <p:nvSpPr>
          <p:cNvPr id="14" name="Marcador de número de diapositiva 10">
            <a:extLst>
              <a:ext uri="{FF2B5EF4-FFF2-40B4-BE49-F238E27FC236}">
                <a16:creationId xmlns:a16="http://schemas.microsoft.com/office/drawing/2014/main" id="{E07E9515-EBC7-465E-BE0C-487E3C915F6F}"/>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51</a:t>
            </a:fld>
            <a:endParaRPr lang="es-ES" dirty="0"/>
          </a:p>
        </p:txBody>
      </p:sp>
      <p:sp>
        <p:nvSpPr>
          <p:cNvPr id="15" name="Rectángulo 14">
            <a:extLst>
              <a:ext uri="{FF2B5EF4-FFF2-40B4-BE49-F238E27FC236}">
                <a16:creationId xmlns:a16="http://schemas.microsoft.com/office/drawing/2014/main" id="{23101BE0-6031-4C42-98C8-ABCE3D0D3AC2}"/>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33830657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4 CuadroTexto">
            <a:extLst>
              <a:ext uri="{FF2B5EF4-FFF2-40B4-BE49-F238E27FC236}">
                <a16:creationId xmlns:a16="http://schemas.microsoft.com/office/drawing/2014/main" id="{F811ADF5-4E5D-4129-9F01-403244D98400}"/>
              </a:ext>
            </a:extLst>
          </p:cNvPr>
          <p:cNvSpPr txBox="1"/>
          <p:nvPr/>
        </p:nvSpPr>
        <p:spPr>
          <a:xfrm>
            <a:off x="1211744" y="4378144"/>
            <a:ext cx="7200800" cy="769441"/>
          </a:xfrm>
          <a:prstGeom prst="rect">
            <a:avLst/>
          </a:prstGeom>
          <a:noFill/>
        </p:spPr>
        <p:txBody>
          <a:bodyPr wrap="square" rtlCol="0">
            <a:spAutoFit/>
          </a:bodyPr>
          <a:lstStyle/>
          <a:p>
            <a:pPr algn="ctr"/>
            <a:r>
              <a:rPr lang="es-MX" sz="4400" b="1" i="1" dirty="0">
                <a:effectLst>
                  <a:outerShdw blurRad="38100" dist="38100" dir="2700000" algn="tl">
                    <a:srgbClr val="000000">
                      <a:alpha val="43137"/>
                    </a:srgbClr>
                  </a:outerShdw>
                </a:effectLst>
              </a:rPr>
              <a:t>GRACIAS POR SU ATENCIÓN</a:t>
            </a:r>
          </a:p>
        </p:txBody>
      </p:sp>
      <p:pic>
        <p:nvPicPr>
          <p:cNvPr id="12" name="Imagen 11" descr="Sin título-4.png">
            <a:extLst>
              <a:ext uri="{FF2B5EF4-FFF2-40B4-BE49-F238E27FC236}">
                <a16:creationId xmlns:a16="http://schemas.microsoft.com/office/drawing/2014/main" id="{FE86B9EE-11DD-4816-92B0-85F6661FDF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0125" y="2353131"/>
            <a:ext cx="1502664" cy="1588008"/>
          </a:xfrm>
          <a:prstGeom prst="rect">
            <a:avLst/>
          </a:prstGeom>
        </p:spPr>
      </p:pic>
      <p:sp>
        <p:nvSpPr>
          <p:cNvPr id="14" name="Marcador de número de diapositiva 10">
            <a:extLst>
              <a:ext uri="{FF2B5EF4-FFF2-40B4-BE49-F238E27FC236}">
                <a16:creationId xmlns:a16="http://schemas.microsoft.com/office/drawing/2014/main" id="{5BE03D95-5142-43AC-9C74-E8F80C4B9E33}"/>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52</a:t>
            </a:fld>
            <a:endParaRPr lang="es-ES" dirty="0"/>
          </a:p>
        </p:txBody>
      </p:sp>
      <p:sp>
        <p:nvSpPr>
          <p:cNvPr id="15" name="Rectángulo 14">
            <a:extLst>
              <a:ext uri="{FF2B5EF4-FFF2-40B4-BE49-F238E27FC236}">
                <a16:creationId xmlns:a16="http://schemas.microsoft.com/office/drawing/2014/main" id="{88D0C3E6-495D-483E-8BB7-25463F0DD4C2}"/>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286188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7811" y="-4102102"/>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4264" y="-464024"/>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2">
            <a:extLst>
              <a:ext uri="{FF2B5EF4-FFF2-40B4-BE49-F238E27FC236}">
                <a16:creationId xmlns:a16="http://schemas.microsoft.com/office/drawing/2014/main" id="{ED78994E-44E5-4A9E-86AF-22886CD6245E}"/>
              </a:ext>
            </a:extLst>
          </p:cNvPr>
          <p:cNvSpPr txBox="1"/>
          <p:nvPr/>
        </p:nvSpPr>
        <p:spPr>
          <a:xfrm>
            <a:off x="319809" y="287138"/>
            <a:ext cx="6410036" cy="523220"/>
          </a:xfrm>
          <a:prstGeom prst="rect">
            <a:avLst/>
          </a:prstGeom>
          <a:noFill/>
        </p:spPr>
        <p:txBody>
          <a:bodyPr wrap="square" rtlCol="0">
            <a:spAutoFit/>
          </a:bodyPr>
          <a:lstStyle/>
          <a:p>
            <a:r>
              <a:rPr lang="es-MX" sz="2800" dirty="0">
                <a:solidFill>
                  <a:schemeClr val="bg1"/>
                </a:solidFill>
              </a:rPr>
              <a:t>Objetivo de la Unidad de Aprendizaje </a:t>
            </a:r>
          </a:p>
        </p:txBody>
      </p:sp>
      <p:sp>
        <p:nvSpPr>
          <p:cNvPr id="4" name="CuadroTexto 3">
            <a:extLst>
              <a:ext uri="{FF2B5EF4-FFF2-40B4-BE49-F238E27FC236}">
                <a16:creationId xmlns:a16="http://schemas.microsoft.com/office/drawing/2014/main" id="{A1DDCB1D-49A6-4E5B-9241-E2F926025015}"/>
              </a:ext>
            </a:extLst>
          </p:cNvPr>
          <p:cNvSpPr txBox="1"/>
          <p:nvPr/>
        </p:nvSpPr>
        <p:spPr>
          <a:xfrm>
            <a:off x="840509" y="1782613"/>
            <a:ext cx="7426036" cy="2246769"/>
          </a:xfrm>
          <a:prstGeom prst="rect">
            <a:avLst/>
          </a:prstGeom>
          <a:noFill/>
        </p:spPr>
        <p:txBody>
          <a:bodyPr wrap="square" rtlCol="0">
            <a:spAutoFit/>
          </a:bodyPr>
          <a:lstStyle/>
          <a:p>
            <a:pPr algn="just"/>
            <a:r>
              <a:rPr lang="es-MX" sz="2800" dirty="0">
                <a:latin typeface="Abadi" panose="020B0604020104020204" pitchFamily="34" charset="0"/>
              </a:rPr>
              <a:t>Conocer el ámbito, sus funciones y las opciones que se tienen para el establecimiento de las </a:t>
            </a:r>
            <a:r>
              <a:rPr lang="es-MX" sz="2800" dirty="0" err="1">
                <a:latin typeface="Abadi" panose="020B0604020104020204" pitchFamily="34" charset="0"/>
              </a:rPr>
              <a:t>Mipymes</a:t>
            </a:r>
            <a:r>
              <a:rPr lang="es-MX" sz="2800" dirty="0">
                <a:latin typeface="Abadi" panose="020B0604020104020204" pitchFamily="34" charset="0"/>
              </a:rPr>
              <a:t>, así como identificar los tipos y técnicas administrativas que aplican dichas organizaciones, en el manejo de sus recursos. </a:t>
            </a:r>
          </a:p>
        </p:txBody>
      </p:sp>
      <p:sp>
        <p:nvSpPr>
          <p:cNvPr id="11" name="Rectángulo 10">
            <a:extLst>
              <a:ext uri="{FF2B5EF4-FFF2-40B4-BE49-F238E27FC236}">
                <a16:creationId xmlns:a16="http://schemas.microsoft.com/office/drawing/2014/main" id="{8BD0E3AC-CD69-4B2C-94C8-659792F8FDFD}"/>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4" name="Marcador de número de diapositiva 10">
            <a:extLst>
              <a:ext uri="{FF2B5EF4-FFF2-40B4-BE49-F238E27FC236}">
                <a16:creationId xmlns:a16="http://schemas.microsoft.com/office/drawing/2014/main" id="{5189A099-B3D6-4FBB-BC19-615EB2DAF562}"/>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6</a:t>
            </a:fld>
            <a:endParaRPr lang="es-ES" dirty="0"/>
          </a:p>
        </p:txBody>
      </p:sp>
    </p:spTree>
    <p:extLst>
      <p:ext uri="{BB962C8B-B14F-4D97-AF65-F5344CB8AC3E}">
        <p14:creationId xmlns:p14="http://schemas.microsoft.com/office/powerpoint/2010/main" val="503264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7811" y="-4102102"/>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4264" y="-464024"/>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2">
            <a:extLst>
              <a:ext uri="{FF2B5EF4-FFF2-40B4-BE49-F238E27FC236}">
                <a16:creationId xmlns:a16="http://schemas.microsoft.com/office/drawing/2014/main" id="{ED78994E-44E5-4A9E-86AF-22886CD6245E}"/>
              </a:ext>
            </a:extLst>
          </p:cNvPr>
          <p:cNvSpPr txBox="1"/>
          <p:nvPr/>
        </p:nvSpPr>
        <p:spPr>
          <a:xfrm>
            <a:off x="319809" y="287138"/>
            <a:ext cx="6410036" cy="523220"/>
          </a:xfrm>
          <a:prstGeom prst="rect">
            <a:avLst/>
          </a:prstGeom>
          <a:noFill/>
        </p:spPr>
        <p:txBody>
          <a:bodyPr wrap="square" rtlCol="0">
            <a:spAutoFit/>
          </a:bodyPr>
          <a:lstStyle/>
          <a:p>
            <a:r>
              <a:rPr lang="es-MX" sz="2800" dirty="0">
                <a:solidFill>
                  <a:schemeClr val="bg1"/>
                </a:solidFill>
              </a:rPr>
              <a:t>Presentación </a:t>
            </a:r>
          </a:p>
        </p:txBody>
      </p:sp>
      <p:sp>
        <p:nvSpPr>
          <p:cNvPr id="4" name="CuadroTexto 3">
            <a:extLst>
              <a:ext uri="{FF2B5EF4-FFF2-40B4-BE49-F238E27FC236}">
                <a16:creationId xmlns:a16="http://schemas.microsoft.com/office/drawing/2014/main" id="{A1DDCB1D-49A6-4E5B-9241-E2F926025015}"/>
              </a:ext>
            </a:extLst>
          </p:cNvPr>
          <p:cNvSpPr txBox="1"/>
          <p:nvPr/>
        </p:nvSpPr>
        <p:spPr>
          <a:xfrm>
            <a:off x="840509" y="2295365"/>
            <a:ext cx="7426036" cy="1938992"/>
          </a:xfrm>
          <a:prstGeom prst="rect">
            <a:avLst/>
          </a:prstGeom>
          <a:noFill/>
        </p:spPr>
        <p:txBody>
          <a:bodyPr wrap="square" rtlCol="0">
            <a:spAutoFit/>
          </a:bodyPr>
          <a:lstStyle/>
          <a:p>
            <a:pPr algn="just"/>
            <a:r>
              <a:rPr lang="es-MX" sz="2400" dirty="0">
                <a:latin typeface="Abadi" panose="020B0604020104020204" pitchFamily="34" charset="0"/>
              </a:rPr>
              <a:t>Este material tiene como objetivo desarrollar la segunda unidad que es la Participación de las MIPYMES en los sectores económicos y la tercera unidad que es el Establecimiento de las MIPYMES. </a:t>
            </a:r>
          </a:p>
          <a:p>
            <a:pPr algn="just"/>
            <a:endParaRPr lang="es-MX" sz="2400" dirty="0">
              <a:latin typeface="Abadi" panose="020B0604020104020204" pitchFamily="34" charset="0"/>
            </a:endParaRPr>
          </a:p>
        </p:txBody>
      </p:sp>
      <p:sp>
        <p:nvSpPr>
          <p:cNvPr id="11" name="Rectángulo 10">
            <a:extLst>
              <a:ext uri="{FF2B5EF4-FFF2-40B4-BE49-F238E27FC236}">
                <a16:creationId xmlns:a16="http://schemas.microsoft.com/office/drawing/2014/main" id="{48D1F1B2-806D-42D9-8270-71A0303E50C1}"/>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4" name="Marcador de número de diapositiva 10">
            <a:extLst>
              <a:ext uri="{FF2B5EF4-FFF2-40B4-BE49-F238E27FC236}">
                <a16:creationId xmlns:a16="http://schemas.microsoft.com/office/drawing/2014/main" id="{F4451587-C50B-451D-A318-90D5D4DE6C10}"/>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7</a:t>
            </a:fld>
            <a:endParaRPr lang="es-ES" dirty="0"/>
          </a:p>
        </p:txBody>
      </p:sp>
    </p:spTree>
    <p:extLst>
      <p:ext uri="{BB962C8B-B14F-4D97-AF65-F5344CB8AC3E}">
        <p14:creationId xmlns:p14="http://schemas.microsoft.com/office/powerpoint/2010/main" val="1612740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sp>
        <p:nvSpPr>
          <p:cNvPr id="2" name="CuadroTexto 1">
            <a:extLst>
              <a:ext uri="{FF2B5EF4-FFF2-40B4-BE49-F238E27FC236}">
                <a16:creationId xmlns:a16="http://schemas.microsoft.com/office/drawing/2014/main" id="{C90C6111-FADA-44A7-AB70-82D7EAF464B3}"/>
              </a:ext>
            </a:extLst>
          </p:cNvPr>
          <p:cNvSpPr txBox="1"/>
          <p:nvPr/>
        </p:nvSpPr>
        <p:spPr>
          <a:xfrm>
            <a:off x="147782" y="138545"/>
            <a:ext cx="6474691" cy="523220"/>
          </a:xfrm>
          <a:prstGeom prst="rect">
            <a:avLst/>
          </a:prstGeom>
          <a:noFill/>
        </p:spPr>
        <p:txBody>
          <a:bodyPr wrap="square" rtlCol="0">
            <a:spAutoFit/>
          </a:bodyPr>
          <a:lstStyle/>
          <a:p>
            <a:r>
              <a:rPr lang="es-MX" sz="2800" dirty="0">
                <a:solidFill>
                  <a:schemeClr val="bg1"/>
                </a:solidFill>
              </a:rPr>
              <a:t>Estructura de la Unidad de Aprendizaje </a:t>
            </a:r>
          </a:p>
        </p:txBody>
      </p:sp>
      <p:graphicFrame>
        <p:nvGraphicFramePr>
          <p:cNvPr id="5" name="Tabla 5">
            <a:extLst>
              <a:ext uri="{FF2B5EF4-FFF2-40B4-BE49-F238E27FC236}">
                <a16:creationId xmlns:a16="http://schemas.microsoft.com/office/drawing/2014/main" id="{72981822-39C9-4B22-9986-65C9C4213543}"/>
              </a:ext>
            </a:extLst>
          </p:cNvPr>
          <p:cNvGraphicFramePr>
            <a:graphicFrameLocks noGrp="1"/>
          </p:cNvGraphicFramePr>
          <p:nvPr>
            <p:extLst>
              <p:ext uri="{D42A27DB-BD31-4B8C-83A1-F6EECF244321}">
                <p14:modId xmlns:p14="http://schemas.microsoft.com/office/powerpoint/2010/main" val="786109785"/>
              </p:ext>
            </p:extLst>
          </p:nvPr>
        </p:nvGraphicFramePr>
        <p:xfrm>
          <a:off x="1661745" y="3904928"/>
          <a:ext cx="2415310" cy="1601544"/>
        </p:xfrm>
        <a:graphic>
          <a:graphicData uri="http://schemas.openxmlformats.org/drawingml/2006/table">
            <a:tbl>
              <a:tblPr firstRow="1" bandRow="1">
                <a:tableStyleId>{93296810-A885-4BE3-A3E7-6D5BEEA58F35}</a:tableStyleId>
              </a:tblPr>
              <a:tblGrid>
                <a:gridCol w="2415310">
                  <a:extLst>
                    <a:ext uri="{9D8B030D-6E8A-4147-A177-3AD203B41FA5}">
                      <a16:colId xmlns:a16="http://schemas.microsoft.com/office/drawing/2014/main" val="811897358"/>
                    </a:ext>
                  </a:extLst>
                </a:gridCol>
              </a:tblGrid>
              <a:tr h="349507">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MX" sz="900" dirty="0"/>
                        <a:t>Unidad II.  </a:t>
                      </a:r>
                      <a:r>
                        <a:rPr lang="es-MX" sz="900" b="1" i="0" kern="1200" dirty="0">
                          <a:solidFill>
                            <a:schemeClr val="lt1"/>
                          </a:solidFill>
                          <a:latin typeface="+mn-lt"/>
                          <a:ea typeface="+mn-ea"/>
                          <a:cs typeface="+mn-cs"/>
                        </a:rPr>
                        <a:t>Participación de las MIPYMES en los sectores económicos</a:t>
                      </a:r>
                    </a:p>
                  </a:txBody>
                  <a:tcPr/>
                </a:tc>
                <a:extLst>
                  <a:ext uri="{0D108BD9-81ED-4DB2-BD59-A6C34878D82A}">
                    <a16:rowId xmlns:a16="http://schemas.microsoft.com/office/drawing/2014/main" val="3821009204"/>
                  </a:ext>
                </a:extLst>
              </a:tr>
              <a:tr h="353902">
                <a:tc>
                  <a:txBody>
                    <a:bodyPr/>
                    <a:lstStyle/>
                    <a:p>
                      <a:r>
                        <a:rPr lang="es-MX" sz="800" dirty="0"/>
                        <a:t>Objetivo: Explicar el funcionamiento de los sectores y ramas económicas, así como la dinámica económica del país y su problemática.</a:t>
                      </a:r>
                    </a:p>
                  </a:txBody>
                  <a:tcPr/>
                </a:tc>
                <a:extLst>
                  <a:ext uri="{0D108BD9-81ED-4DB2-BD59-A6C34878D82A}">
                    <a16:rowId xmlns:a16="http://schemas.microsoft.com/office/drawing/2014/main" val="3740924337"/>
                  </a:ext>
                </a:extLst>
              </a:tr>
              <a:tr h="778584">
                <a:tc>
                  <a:txBody>
                    <a:bodyPr/>
                    <a:lstStyle/>
                    <a:p>
                      <a:pPr algn="just">
                        <a:defRPr/>
                      </a:pPr>
                      <a:r>
                        <a:rPr lang="es-ES" sz="800" dirty="0"/>
                        <a:t>2.1   Sector Primario y sus ramas principales. </a:t>
                      </a:r>
                      <a:endParaRPr lang="es-MX" sz="800" dirty="0"/>
                    </a:p>
                    <a:p>
                      <a:pPr algn="just">
                        <a:defRPr/>
                      </a:pPr>
                      <a:r>
                        <a:rPr lang="es-ES" sz="800" dirty="0"/>
                        <a:t>2.2   Sector secundario y sus ramas principales.</a:t>
                      </a:r>
                      <a:endParaRPr lang="es-MX" sz="800" dirty="0"/>
                    </a:p>
                    <a:p>
                      <a:pPr algn="just">
                        <a:defRPr/>
                      </a:pPr>
                      <a:r>
                        <a:rPr lang="es-ES" sz="800" dirty="0"/>
                        <a:t>2.3   Sector terciario y sus ramas principales.</a:t>
                      </a:r>
                      <a:endParaRPr lang="es-MX" sz="800" dirty="0"/>
                    </a:p>
                    <a:p>
                      <a:pPr algn="just">
                        <a:defRPr/>
                      </a:pPr>
                      <a:r>
                        <a:rPr lang="es-ES" sz="800" dirty="0"/>
                        <a:t>2.4 Participación de las MPYMES en los sectores económicos (indicadores)</a:t>
                      </a:r>
                      <a:endParaRPr lang="es-MX" sz="800" dirty="0"/>
                    </a:p>
                  </a:txBody>
                  <a:tcPr/>
                </a:tc>
                <a:extLst>
                  <a:ext uri="{0D108BD9-81ED-4DB2-BD59-A6C34878D82A}">
                    <a16:rowId xmlns:a16="http://schemas.microsoft.com/office/drawing/2014/main" val="2607141441"/>
                  </a:ext>
                </a:extLst>
              </a:tr>
            </a:tbl>
          </a:graphicData>
        </a:graphic>
      </p:graphicFrame>
      <p:graphicFrame>
        <p:nvGraphicFramePr>
          <p:cNvPr id="14" name="Tabla 5">
            <a:extLst>
              <a:ext uri="{FF2B5EF4-FFF2-40B4-BE49-F238E27FC236}">
                <a16:creationId xmlns:a16="http://schemas.microsoft.com/office/drawing/2014/main" id="{74704868-9859-4B6E-8D3F-1F9142F448F8}"/>
              </a:ext>
            </a:extLst>
          </p:cNvPr>
          <p:cNvGraphicFramePr>
            <a:graphicFrameLocks noGrp="1"/>
          </p:cNvGraphicFramePr>
          <p:nvPr>
            <p:extLst>
              <p:ext uri="{D42A27DB-BD31-4B8C-83A1-F6EECF244321}">
                <p14:modId xmlns:p14="http://schemas.microsoft.com/office/powerpoint/2010/main" val="1145740347"/>
              </p:ext>
            </p:extLst>
          </p:nvPr>
        </p:nvGraphicFramePr>
        <p:xfrm>
          <a:off x="4999108" y="1396650"/>
          <a:ext cx="2895531" cy="1891445"/>
        </p:xfrm>
        <a:graphic>
          <a:graphicData uri="http://schemas.openxmlformats.org/drawingml/2006/table">
            <a:tbl>
              <a:tblPr firstRow="1" bandRow="1">
                <a:tableStyleId>{93296810-A885-4BE3-A3E7-6D5BEEA58F35}</a:tableStyleId>
              </a:tblPr>
              <a:tblGrid>
                <a:gridCol w="2895531">
                  <a:extLst>
                    <a:ext uri="{9D8B030D-6E8A-4147-A177-3AD203B41FA5}">
                      <a16:colId xmlns:a16="http://schemas.microsoft.com/office/drawing/2014/main" val="811897358"/>
                    </a:ext>
                  </a:extLst>
                </a:gridCol>
              </a:tblGrid>
              <a:tr h="36744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MX" sz="900" dirty="0"/>
                        <a:t>Unidad III. </a:t>
                      </a:r>
                      <a:r>
                        <a:rPr lang="es-MX" sz="900" b="1" dirty="0"/>
                        <a:t>Establecimiento de las MIPYMES</a:t>
                      </a:r>
                      <a:endParaRPr lang="es-MX" sz="900" dirty="0"/>
                    </a:p>
                  </a:txBody>
                  <a:tcPr/>
                </a:tc>
                <a:extLst>
                  <a:ext uri="{0D108BD9-81ED-4DB2-BD59-A6C34878D82A}">
                    <a16:rowId xmlns:a16="http://schemas.microsoft.com/office/drawing/2014/main" val="3821009204"/>
                  </a:ext>
                </a:extLst>
              </a:tr>
              <a:tr h="345804">
                <a:tc>
                  <a:txBody>
                    <a:bodyPr/>
                    <a:lstStyle/>
                    <a:p>
                      <a:r>
                        <a:rPr lang="es-MX" sz="800" dirty="0"/>
                        <a:t>Objetivo: Conocer sobre las opciones que se tienen para crear, comprar o adquirir franquicias en la determinación del establecimiento de las </a:t>
                      </a:r>
                      <a:r>
                        <a:rPr lang="es-MX" sz="800" dirty="0" err="1"/>
                        <a:t>Mipymes</a:t>
                      </a:r>
                      <a:r>
                        <a:rPr lang="es-MX" sz="800" dirty="0"/>
                        <a:t>. .</a:t>
                      </a:r>
                    </a:p>
                  </a:txBody>
                  <a:tcPr/>
                </a:tc>
                <a:extLst>
                  <a:ext uri="{0D108BD9-81ED-4DB2-BD59-A6C34878D82A}">
                    <a16:rowId xmlns:a16="http://schemas.microsoft.com/office/drawing/2014/main" val="3740924337"/>
                  </a:ext>
                </a:extLst>
              </a:tr>
              <a:tr h="653711">
                <a:tc>
                  <a:txBody>
                    <a:bodyPr/>
                    <a:lstStyle/>
                    <a:p>
                      <a:pPr algn="just"/>
                      <a:r>
                        <a:rPr lang="es-ES" sz="800" dirty="0"/>
                        <a:t>3.1   Decisión de iniciar un negocio o comprar una       </a:t>
                      </a:r>
                    </a:p>
                    <a:p>
                      <a:pPr algn="just"/>
                      <a:r>
                        <a:rPr lang="es-ES" sz="800" dirty="0"/>
                        <a:t>          empresa ya existente.</a:t>
                      </a:r>
                      <a:endParaRPr lang="es-MX" sz="800" dirty="0"/>
                    </a:p>
                    <a:p>
                      <a:pPr algn="just"/>
                      <a:r>
                        <a:rPr lang="es-ES" sz="800" dirty="0"/>
                        <a:t>3.2  Determinar su ubicación, instalaciones físicas y </a:t>
                      </a:r>
                    </a:p>
                    <a:p>
                      <a:pPr algn="just"/>
                      <a:r>
                        <a:rPr lang="es-ES" sz="800" dirty="0"/>
                        <a:t>        obtención de financiamiento para su operación.</a:t>
                      </a:r>
                    </a:p>
                    <a:p>
                      <a:r>
                        <a:rPr lang="es-ES" sz="800" kern="1200" dirty="0">
                          <a:solidFill>
                            <a:schemeClr val="dk1"/>
                          </a:solidFill>
                          <a:effectLst/>
                          <a:latin typeface="+mn-lt"/>
                          <a:ea typeface="+mn-ea"/>
                          <a:cs typeface="+mn-cs"/>
                        </a:rPr>
                        <a:t>3.3  Empresas </a:t>
                      </a:r>
                      <a:r>
                        <a:rPr lang="es-MX" sz="800" kern="1200" dirty="0">
                          <a:solidFill>
                            <a:schemeClr val="dk1"/>
                          </a:solidFill>
                          <a:effectLst/>
                          <a:latin typeface="+mn-lt"/>
                          <a:ea typeface="+mn-ea"/>
                          <a:cs typeface="+mn-cs"/>
                        </a:rPr>
                        <a:t>fabricantes </a:t>
                      </a:r>
                    </a:p>
                    <a:p>
                      <a:r>
                        <a:rPr lang="es-MX" sz="800" kern="1200" dirty="0">
                          <a:solidFill>
                            <a:schemeClr val="dk1"/>
                          </a:solidFill>
                          <a:effectLst/>
                          <a:latin typeface="+mn-lt"/>
                          <a:ea typeface="+mn-ea"/>
                          <a:cs typeface="+mn-cs"/>
                        </a:rPr>
                        <a:t>3.4 Empresas minoristas </a:t>
                      </a:r>
                    </a:p>
                    <a:p>
                      <a:r>
                        <a:rPr lang="es-MX" sz="800" kern="1200" dirty="0">
                          <a:solidFill>
                            <a:schemeClr val="dk1"/>
                          </a:solidFill>
                          <a:effectLst/>
                          <a:latin typeface="+mn-lt"/>
                          <a:ea typeface="+mn-ea"/>
                          <a:cs typeface="+mn-cs"/>
                        </a:rPr>
                        <a:t>3.5 Empresas mayoristas  </a:t>
                      </a:r>
                    </a:p>
                    <a:p>
                      <a:r>
                        <a:rPr lang="es-MX" sz="800" kern="1200" dirty="0">
                          <a:solidFill>
                            <a:schemeClr val="dk1"/>
                          </a:solidFill>
                          <a:effectLst/>
                          <a:latin typeface="+mn-lt"/>
                          <a:ea typeface="+mn-ea"/>
                          <a:cs typeface="+mn-cs"/>
                        </a:rPr>
                        <a:t>3.6 Concesiones a las </a:t>
                      </a:r>
                      <a:r>
                        <a:rPr lang="es-MX" sz="800" kern="1200" dirty="0" err="1">
                          <a:solidFill>
                            <a:schemeClr val="dk1"/>
                          </a:solidFill>
                          <a:effectLst/>
                          <a:latin typeface="+mn-lt"/>
                          <a:ea typeface="+mn-ea"/>
                          <a:cs typeface="+mn-cs"/>
                        </a:rPr>
                        <a:t>Mipymes</a:t>
                      </a:r>
                      <a:endParaRPr lang="es-MX" sz="800" dirty="0"/>
                    </a:p>
                  </a:txBody>
                  <a:tcPr/>
                </a:tc>
                <a:extLst>
                  <a:ext uri="{0D108BD9-81ED-4DB2-BD59-A6C34878D82A}">
                    <a16:rowId xmlns:a16="http://schemas.microsoft.com/office/drawing/2014/main" val="2607141441"/>
                  </a:ext>
                </a:extLst>
              </a:tr>
            </a:tbl>
          </a:graphicData>
        </a:graphic>
      </p:graphicFrame>
      <p:graphicFrame>
        <p:nvGraphicFramePr>
          <p:cNvPr id="7" name="Tabla 7">
            <a:extLst>
              <a:ext uri="{FF2B5EF4-FFF2-40B4-BE49-F238E27FC236}">
                <a16:creationId xmlns:a16="http://schemas.microsoft.com/office/drawing/2014/main" id="{6B5256C7-0B3B-4150-9C37-9D46FF2F9782}"/>
              </a:ext>
            </a:extLst>
          </p:cNvPr>
          <p:cNvGraphicFramePr>
            <a:graphicFrameLocks noGrp="1"/>
          </p:cNvGraphicFramePr>
          <p:nvPr>
            <p:extLst>
              <p:ext uri="{D42A27DB-BD31-4B8C-83A1-F6EECF244321}">
                <p14:modId xmlns:p14="http://schemas.microsoft.com/office/powerpoint/2010/main" val="2973468622"/>
              </p:ext>
            </p:extLst>
          </p:nvPr>
        </p:nvGraphicFramePr>
        <p:xfrm>
          <a:off x="811090" y="1124740"/>
          <a:ext cx="2680365" cy="2011680"/>
        </p:xfrm>
        <a:graphic>
          <a:graphicData uri="http://schemas.openxmlformats.org/drawingml/2006/table">
            <a:tbl>
              <a:tblPr firstRow="1" bandRow="1">
                <a:tableStyleId>{93296810-A885-4BE3-A3E7-6D5BEEA58F35}</a:tableStyleId>
              </a:tblPr>
              <a:tblGrid>
                <a:gridCol w="2680365">
                  <a:extLst>
                    <a:ext uri="{9D8B030D-6E8A-4147-A177-3AD203B41FA5}">
                      <a16:colId xmlns:a16="http://schemas.microsoft.com/office/drawing/2014/main" val="3825344415"/>
                    </a:ext>
                  </a:extLst>
                </a:gridCol>
              </a:tblGrid>
              <a:tr h="32366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MX" sz="800" dirty="0"/>
                        <a:t>Unidad I. </a:t>
                      </a:r>
                      <a:r>
                        <a:rPr lang="es-ES_tradnl" sz="900" b="1" i="0" kern="1200" dirty="0">
                          <a:solidFill>
                            <a:schemeClr val="lt1"/>
                          </a:solidFill>
                          <a:latin typeface="+mn-lt"/>
                          <a:ea typeface="+mn-ea"/>
                          <a:cs typeface="+mn-cs"/>
                        </a:rPr>
                        <a:t>El medio ambienté y propiedad de la micro, pequeña y mediana empresa. </a:t>
                      </a:r>
                      <a:endParaRPr lang="es-MX" sz="800" dirty="0"/>
                    </a:p>
                  </a:txBody>
                  <a:tcPr/>
                </a:tc>
                <a:extLst>
                  <a:ext uri="{0D108BD9-81ED-4DB2-BD59-A6C34878D82A}">
                    <a16:rowId xmlns:a16="http://schemas.microsoft.com/office/drawing/2014/main" val="596539697"/>
                  </a:ext>
                </a:extLst>
              </a:tr>
              <a:tr h="323666">
                <a:tc>
                  <a:txBody>
                    <a:bodyPr/>
                    <a:lstStyle/>
                    <a:p>
                      <a:r>
                        <a:rPr lang="es-MX" sz="800" dirty="0"/>
                        <a:t>Objetivo: Conocer el ámbito en que se desenvuelven las </a:t>
                      </a:r>
                      <a:r>
                        <a:rPr lang="es-MX" sz="800" dirty="0" err="1"/>
                        <a:t>Mipymes</a:t>
                      </a:r>
                      <a:r>
                        <a:rPr lang="es-MX" sz="800" dirty="0"/>
                        <a:t>, a fin de proponer soluciones a su problemática.</a:t>
                      </a:r>
                    </a:p>
                  </a:txBody>
                  <a:tcPr/>
                </a:tc>
                <a:extLst>
                  <a:ext uri="{0D108BD9-81ED-4DB2-BD59-A6C34878D82A}">
                    <a16:rowId xmlns:a16="http://schemas.microsoft.com/office/drawing/2014/main" val="475948217"/>
                  </a:ext>
                </a:extLst>
              </a:tr>
              <a:tr h="970997">
                <a:tc>
                  <a:txBody>
                    <a:bodyPr/>
                    <a:lstStyle/>
                    <a:p>
                      <a:r>
                        <a:rPr lang="es-ES" sz="800" kern="1200" dirty="0">
                          <a:solidFill>
                            <a:schemeClr val="dk1"/>
                          </a:solidFill>
                          <a:effectLst/>
                          <a:latin typeface="+mn-lt"/>
                          <a:ea typeface="+mn-ea"/>
                          <a:cs typeface="+mn-cs"/>
                        </a:rPr>
                        <a:t>1.1  Objetivo y definición de la MIPYME.</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1.2  Antecedentes de las MIPYMES en México.</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1.3  Tipo de sociedad mercantil de la MIPYME y propiedad </a:t>
                      </a:r>
                    </a:p>
                    <a:p>
                      <a:r>
                        <a:rPr lang="es-ES" sz="800" kern="1200" dirty="0">
                          <a:solidFill>
                            <a:schemeClr val="dk1"/>
                          </a:solidFill>
                          <a:effectLst/>
                          <a:latin typeface="+mn-lt"/>
                          <a:ea typeface="+mn-ea"/>
                          <a:cs typeface="+mn-cs"/>
                        </a:rPr>
                        <a:t>        del negocio. </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1.4   El empresario. Características personales que </a:t>
                      </a:r>
                    </a:p>
                    <a:p>
                      <a:r>
                        <a:rPr lang="es-ES" sz="800" kern="1200" dirty="0">
                          <a:solidFill>
                            <a:schemeClr val="dk1"/>
                          </a:solidFill>
                          <a:effectLst/>
                          <a:latin typeface="+mn-lt"/>
                          <a:ea typeface="+mn-ea"/>
                          <a:cs typeface="+mn-cs"/>
                        </a:rPr>
                        <a:t>      contribuyen al éxito.</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1.5   Factores del medio ambiente que afecta el desarrollo </a:t>
                      </a:r>
                    </a:p>
                    <a:p>
                      <a:r>
                        <a:rPr lang="es-ES" sz="800" kern="1200" dirty="0">
                          <a:solidFill>
                            <a:schemeClr val="dk1"/>
                          </a:solidFill>
                          <a:effectLst/>
                          <a:latin typeface="+mn-lt"/>
                          <a:ea typeface="+mn-ea"/>
                          <a:cs typeface="+mn-cs"/>
                        </a:rPr>
                        <a:t>        de las MIPYMES. (Aspectos Políticos, Económicos y </a:t>
                      </a:r>
                    </a:p>
                    <a:p>
                      <a:r>
                        <a:rPr lang="es-ES" sz="800" kern="1200" dirty="0">
                          <a:solidFill>
                            <a:schemeClr val="dk1"/>
                          </a:solidFill>
                          <a:effectLst/>
                          <a:latin typeface="+mn-lt"/>
                          <a:ea typeface="+mn-ea"/>
                          <a:cs typeface="+mn-cs"/>
                        </a:rPr>
                        <a:t>       Sociales).</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1.6 Expansión y crecimiento de las MIPYMES.</a:t>
                      </a:r>
                      <a:endParaRPr lang="es-MX" sz="800" kern="1200" dirty="0">
                        <a:solidFill>
                          <a:schemeClr val="dk1"/>
                        </a:solidFill>
                        <a:effectLst/>
                        <a:latin typeface="+mn-lt"/>
                        <a:ea typeface="+mn-ea"/>
                        <a:cs typeface="+mn-cs"/>
                      </a:endParaRPr>
                    </a:p>
                  </a:txBody>
                  <a:tcPr/>
                </a:tc>
                <a:extLst>
                  <a:ext uri="{0D108BD9-81ED-4DB2-BD59-A6C34878D82A}">
                    <a16:rowId xmlns:a16="http://schemas.microsoft.com/office/drawing/2014/main" val="641083946"/>
                  </a:ext>
                </a:extLst>
              </a:tr>
            </a:tbl>
          </a:graphicData>
        </a:graphic>
      </p:graphicFrame>
      <p:graphicFrame>
        <p:nvGraphicFramePr>
          <p:cNvPr id="12" name="Tabla 12">
            <a:extLst>
              <a:ext uri="{FF2B5EF4-FFF2-40B4-BE49-F238E27FC236}">
                <a16:creationId xmlns:a16="http://schemas.microsoft.com/office/drawing/2014/main" id="{1CECD932-7ED5-49AC-810E-5822932C5663}"/>
              </a:ext>
            </a:extLst>
          </p:cNvPr>
          <p:cNvGraphicFramePr>
            <a:graphicFrameLocks noGrp="1"/>
          </p:cNvGraphicFramePr>
          <p:nvPr>
            <p:extLst>
              <p:ext uri="{D42A27DB-BD31-4B8C-83A1-F6EECF244321}">
                <p14:modId xmlns:p14="http://schemas.microsoft.com/office/powerpoint/2010/main" val="3701878398"/>
              </p:ext>
            </p:extLst>
          </p:nvPr>
        </p:nvGraphicFramePr>
        <p:xfrm>
          <a:off x="6011713" y="3852421"/>
          <a:ext cx="2822514" cy="1635166"/>
        </p:xfrm>
        <a:graphic>
          <a:graphicData uri="http://schemas.openxmlformats.org/drawingml/2006/table">
            <a:tbl>
              <a:tblPr firstRow="1" bandRow="1">
                <a:tableStyleId>{93296810-A885-4BE3-A3E7-6D5BEEA58F35}</a:tableStyleId>
              </a:tblPr>
              <a:tblGrid>
                <a:gridCol w="2822514">
                  <a:extLst>
                    <a:ext uri="{9D8B030D-6E8A-4147-A177-3AD203B41FA5}">
                      <a16:colId xmlns:a16="http://schemas.microsoft.com/office/drawing/2014/main" val="3290422532"/>
                    </a:ext>
                  </a:extLst>
                </a:gridCol>
              </a:tblGrid>
              <a:tr h="301144">
                <a:tc>
                  <a:txBody>
                    <a:bodyPr/>
                    <a:lstStyle/>
                    <a:p>
                      <a:r>
                        <a:rPr lang="es-MX" sz="800" dirty="0"/>
                        <a:t>Unidad IV. </a:t>
                      </a:r>
                      <a:r>
                        <a:rPr lang="es-ES_tradnl" sz="800" b="1" kern="1200" dirty="0">
                          <a:solidFill>
                            <a:schemeClr val="lt1"/>
                          </a:solidFill>
                          <a:effectLst/>
                          <a:latin typeface="+mn-lt"/>
                          <a:ea typeface="+mn-ea"/>
                          <a:cs typeface="+mn-cs"/>
                        </a:rPr>
                        <a:t>Control administrativo de las MIPYMES</a:t>
                      </a:r>
                      <a:endParaRPr lang="es-MX" sz="800" dirty="0"/>
                    </a:p>
                  </a:txBody>
                  <a:tcPr/>
                </a:tc>
                <a:extLst>
                  <a:ext uri="{0D108BD9-81ED-4DB2-BD59-A6C34878D82A}">
                    <a16:rowId xmlns:a16="http://schemas.microsoft.com/office/drawing/2014/main" val="4013802455"/>
                  </a:ext>
                </a:extLst>
              </a:tr>
              <a:tr h="30114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MX" sz="800" dirty="0"/>
                        <a:t>Objetivo: Conocer sobre el tipo y técnicas de la administración, a fin de </a:t>
                      </a:r>
                      <a:r>
                        <a:rPr lang="es-MX" sz="800" dirty="0" err="1"/>
                        <a:t>eficientar</a:t>
                      </a:r>
                      <a:r>
                        <a:rPr lang="es-MX" sz="800" dirty="0"/>
                        <a:t> los recursos con que cuentan las </a:t>
                      </a:r>
                      <a:r>
                        <a:rPr lang="es-MX" sz="800" dirty="0" err="1"/>
                        <a:t>Mipymes</a:t>
                      </a:r>
                      <a:r>
                        <a:rPr lang="es-MX" sz="800" dirty="0"/>
                        <a:t>. </a:t>
                      </a:r>
                    </a:p>
                  </a:txBody>
                  <a:tcPr/>
                </a:tc>
                <a:extLst>
                  <a:ext uri="{0D108BD9-81ED-4DB2-BD59-A6C34878D82A}">
                    <a16:rowId xmlns:a16="http://schemas.microsoft.com/office/drawing/2014/main" val="1609442766"/>
                  </a:ext>
                </a:extLst>
              </a:tr>
              <a:tr h="998742">
                <a:tc>
                  <a:txBody>
                    <a:bodyPr/>
                    <a:lstStyle/>
                    <a:p>
                      <a:r>
                        <a:rPr lang="es-ES" sz="800" kern="1200" dirty="0">
                          <a:solidFill>
                            <a:schemeClr val="dk1"/>
                          </a:solidFill>
                          <a:effectLst/>
                          <a:latin typeface="+mn-lt"/>
                          <a:ea typeface="+mn-ea"/>
                          <a:cs typeface="+mn-cs"/>
                        </a:rPr>
                        <a:t>4.1 Administración de los recursos de la empresa.</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4.2 Administración de personal, relación con los empleados, </a:t>
                      </a:r>
                    </a:p>
                    <a:p>
                      <a:r>
                        <a:rPr lang="es-ES" sz="800" kern="1200" dirty="0">
                          <a:solidFill>
                            <a:schemeClr val="dk1"/>
                          </a:solidFill>
                          <a:effectLst/>
                          <a:latin typeface="+mn-lt"/>
                          <a:ea typeface="+mn-ea"/>
                          <a:cs typeface="+mn-cs"/>
                        </a:rPr>
                        <a:t>       estado de ánimo y disciplina.</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4.3 Técnicas administrativas que emplean las MIPYMES.</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4.4 Estilo de liderazgo.</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4.5 Control financiero y de caja.</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4.6 Análisis de los estados contables.</a:t>
                      </a:r>
                      <a:endParaRPr lang="es-MX" sz="800" kern="1200" dirty="0">
                        <a:solidFill>
                          <a:schemeClr val="dk1"/>
                        </a:solidFill>
                        <a:effectLst/>
                        <a:latin typeface="+mn-lt"/>
                        <a:ea typeface="+mn-ea"/>
                        <a:cs typeface="+mn-cs"/>
                      </a:endParaRPr>
                    </a:p>
                  </a:txBody>
                  <a:tcPr/>
                </a:tc>
                <a:extLst>
                  <a:ext uri="{0D108BD9-81ED-4DB2-BD59-A6C34878D82A}">
                    <a16:rowId xmlns:a16="http://schemas.microsoft.com/office/drawing/2014/main" val="3631477403"/>
                  </a:ext>
                </a:extLst>
              </a:tr>
            </a:tbl>
          </a:graphicData>
        </a:graphic>
      </p:graphicFrame>
      <p:sp>
        <p:nvSpPr>
          <p:cNvPr id="27" name="Rectángulo 26">
            <a:extLst>
              <a:ext uri="{FF2B5EF4-FFF2-40B4-BE49-F238E27FC236}">
                <a16:creationId xmlns:a16="http://schemas.microsoft.com/office/drawing/2014/main" id="{7670A1B0-78CE-4490-8956-2FE2856C946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30" name="Marcador de número de diapositiva 10">
            <a:extLst>
              <a:ext uri="{FF2B5EF4-FFF2-40B4-BE49-F238E27FC236}">
                <a16:creationId xmlns:a16="http://schemas.microsoft.com/office/drawing/2014/main" id="{BE4955B5-763B-43BB-BF87-27AB191F510C}"/>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8</a:t>
            </a:fld>
            <a:endParaRPr lang="es-ES" dirty="0"/>
          </a:p>
        </p:txBody>
      </p:sp>
      <p:pic>
        <p:nvPicPr>
          <p:cNvPr id="31" name="Picture 2">
            <a:extLst>
              <a:ext uri="{FF2B5EF4-FFF2-40B4-BE49-F238E27FC236}">
                <a16:creationId xmlns:a16="http://schemas.microsoft.com/office/drawing/2014/main" id="{3C6E1222-53BD-468C-BAA0-B1F315FE48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6480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a:extLst>
              <a:ext uri="{FF2B5EF4-FFF2-40B4-BE49-F238E27FC236}">
                <a16:creationId xmlns:a16="http://schemas.microsoft.com/office/drawing/2014/main" id="{83C3A584-C0F8-4D72-B553-15446EF498D2}"/>
              </a:ext>
            </a:extLst>
          </p:cNvPr>
          <p:cNvSpPr txBox="1"/>
          <p:nvPr/>
        </p:nvSpPr>
        <p:spPr>
          <a:xfrm>
            <a:off x="230909" y="147782"/>
            <a:ext cx="5763491" cy="461665"/>
          </a:xfrm>
          <a:prstGeom prst="rect">
            <a:avLst/>
          </a:prstGeom>
          <a:noFill/>
        </p:spPr>
        <p:txBody>
          <a:bodyPr wrap="square" rtlCol="0">
            <a:spAutoFit/>
          </a:bodyPr>
          <a:lstStyle/>
          <a:p>
            <a:r>
              <a:rPr lang="es-MX" sz="2400" dirty="0">
                <a:solidFill>
                  <a:schemeClr val="bg1"/>
                </a:solidFill>
              </a:rPr>
              <a:t>Contenido Sintético </a:t>
            </a:r>
          </a:p>
        </p:txBody>
      </p:sp>
      <p:graphicFrame>
        <p:nvGraphicFramePr>
          <p:cNvPr id="3" name="Diagrama 2">
            <a:extLst>
              <a:ext uri="{FF2B5EF4-FFF2-40B4-BE49-F238E27FC236}">
                <a16:creationId xmlns:a16="http://schemas.microsoft.com/office/drawing/2014/main" id="{64F5154B-5BE4-4CA8-8EB8-7202781511B8}"/>
              </a:ext>
            </a:extLst>
          </p:cNvPr>
          <p:cNvGraphicFramePr/>
          <p:nvPr>
            <p:extLst>
              <p:ext uri="{D42A27DB-BD31-4B8C-83A1-F6EECF244321}">
                <p14:modId xmlns:p14="http://schemas.microsoft.com/office/powerpoint/2010/main" val="1571664651"/>
              </p:ext>
            </p:extLst>
          </p:nvPr>
        </p:nvGraphicFramePr>
        <p:xfrm>
          <a:off x="393699" y="1397000"/>
          <a:ext cx="8519391"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Rectángulo 12">
            <a:extLst>
              <a:ext uri="{FF2B5EF4-FFF2-40B4-BE49-F238E27FC236}">
                <a16:creationId xmlns:a16="http://schemas.microsoft.com/office/drawing/2014/main" id="{8DF6756F-AFE2-49A4-B4FD-DA8BDD03F89A}"/>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8" name="Marcador de número de diapositiva 10">
            <a:extLst>
              <a:ext uri="{FF2B5EF4-FFF2-40B4-BE49-F238E27FC236}">
                <a16:creationId xmlns:a16="http://schemas.microsoft.com/office/drawing/2014/main" id="{91782824-12BC-41AE-BDED-769A438B1C6E}"/>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9</a:t>
            </a:fld>
            <a:endParaRPr lang="es-ES" dirty="0"/>
          </a:p>
        </p:txBody>
      </p:sp>
    </p:spTree>
    <p:extLst>
      <p:ext uri="{BB962C8B-B14F-4D97-AF65-F5344CB8AC3E}">
        <p14:creationId xmlns:p14="http://schemas.microsoft.com/office/powerpoint/2010/main" val="348889414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4297</TotalTime>
  <Words>3985</Words>
  <Application>Microsoft Office PowerPoint</Application>
  <PresentationFormat>Presentación en pantalla (4:3)</PresentationFormat>
  <Paragraphs>683</Paragraphs>
  <Slides>52</Slides>
  <Notes>52</Notes>
  <HiddenSlides>0</HiddenSlides>
  <MMClips>0</MMClips>
  <ScaleCrop>false</ScaleCrop>
  <HeadingPairs>
    <vt:vector size="6" baseType="variant">
      <vt:variant>
        <vt:lpstr>Fuentes usadas</vt:lpstr>
      </vt:variant>
      <vt:variant>
        <vt:i4>17</vt:i4>
      </vt:variant>
      <vt:variant>
        <vt:lpstr>Tema</vt:lpstr>
      </vt:variant>
      <vt:variant>
        <vt:i4>1</vt:i4>
      </vt:variant>
      <vt:variant>
        <vt:lpstr>Títulos de diapositiva</vt:lpstr>
      </vt:variant>
      <vt:variant>
        <vt:i4>52</vt:i4>
      </vt:variant>
    </vt:vector>
  </HeadingPairs>
  <TitlesOfParts>
    <vt:vector size="70" baseType="lpstr">
      <vt:lpstr>Abadi</vt:lpstr>
      <vt:lpstr>Agency FB</vt:lpstr>
      <vt:lpstr>Arial</vt:lpstr>
      <vt:lpstr>Avenir Black</vt:lpstr>
      <vt:lpstr>Avenir Book</vt:lpstr>
      <vt:lpstr>Calibri</vt:lpstr>
      <vt:lpstr>Calibri Light</vt:lpstr>
      <vt:lpstr>Century</vt:lpstr>
      <vt:lpstr>Century Gothic</vt:lpstr>
      <vt:lpstr>FiraSans-Light</vt:lpstr>
      <vt:lpstr>FiraSans-Medium</vt:lpstr>
      <vt:lpstr>PT Serif</vt:lpstr>
      <vt:lpstr>Roboto</vt:lpstr>
      <vt:lpstr>Source Sans Pro</vt:lpstr>
      <vt:lpstr>Times New Roman</vt:lpstr>
      <vt:lpstr>Trebuchet MS</vt:lpstr>
      <vt:lpstr>Wingdings</vt:lpstr>
      <vt:lpstr>Tema de Office</vt:lpstr>
      <vt:lpstr>Estructura de la Micro, Pequeña y Mediana Empresa  Unidad II y III   Lic. en A.E. Victor Manuel Duran López  vmduranl@uaemex.mx</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En primer lugar, teniendo en cuenta quien gestiona el servicio, podemos distinguir dos grandes grupos: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FUNCIONES </vt:lpstr>
      <vt:lpstr>Presentación de PowerPoint</vt:lpstr>
      <vt:lpstr>Presentación de PowerPoint</vt:lpstr>
      <vt:lpstr>Presentación de PowerPoint</vt:lpstr>
      <vt:lpstr>Clasificación de las empresas mayoristas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Martha Laura Manzo Ramos</cp:lastModifiedBy>
  <cp:revision>100</cp:revision>
  <dcterms:created xsi:type="dcterms:W3CDTF">2013-06-28T15:10:46Z</dcterms:created>
  <dcterms:modified xsi:type="dcterms:W3CDTF">2019-10-01T00:22:16Z</dcterms:modified>
</cp:coreProperties>
</file>