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0"/>
  </p:notesMasterIdLst>
  <p:handoutMasterIdLst>
    <p:handoutMasterId r:id="rId41"/>
  </p:handoutMasterIdLst>
  <p:sldIdLst>
    <p:sldId id="261" r:id="rId2"/>
    <p:sldId id="276" r:id="rId3"/>
    <p:sldId id="287" r:id="rId4"/>
    <p:sldId id="288" r:id="rId5"/>
    <p:sldId id="290" r:id="rId6"/>
    <p:sldId id="291" r:id="rId7"/>
    <p:sldId id="292" r:id="rId8"/>
    <p:sldId id="286" r:id="rId9"/>
    <p:sldId id="289" r:id="rId10"/>
    <p:sldId id="293" r:id="rId11"/>
    <p:sldId id="278" r:id="rId12"/>
    <p:sldId id="279" r:id="rId13"/>
    <p:sldId id="280" r:id="rId14"/>
    <p:sldId id="281" r:id="rId15"/>
    <p:sldId id="327" r:id="rId16"/>
    <p:sldId id="326" r:id="rId17"/>
    <p:sldId id="328" r:id="rId18"/>
    <p:sldId id="329" r:id="rId19"/>
    <p:sldId id="330" r:id="rId20"/>
    <p:sldId id="331" r:id="rId21"/>
    <p:sldId id="332" r:id="rId22"/>
    <p:sldId id="333" r:id="rId23"/>
    <p:sldId id="334" r:id="rId24"/>
    <p:sldId id="335" r:id="rId25"/>
    <p:sldId id="336" r:id="rId26"/>
    <p:sldId id="337" r:id="rId27"/>
    <p:sldId id="338" r:id="rId28"/>
    <p:sldId id="282" r:id="rId29"/>
    <p:sldId id="340" r:id="rId30"/>
    <p:sldId id="339" r:id="rId31"/>
    <p:sldId id="341" r:id="rId32"/>
    <p:sldId id="342" r:id="rId33"/>
    <p:sldId id="343" r:id="rId34"/>
    <p:sldId id="344" r:id="rId35"/>
    <p:sldId id="345" r:id="rId36"/>
    <p:sldId id="346" r:id="rId37"/>
    <p:sldId id="310" r:id="rId38"/>
    <p:sldId id="311" r:id="rId3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8034"/>
    <a:srgbClr val="A7E93B"/>
    <a:srgbClr val="FFFFFF"/>
    <a:srgbClr val="2D5335"/>
    <a:srgbClr val="2D53FE"/>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4660"/>
  </p:normalViewPr>
  <p:slideViewPr>
    <p:cSldViewPr snapToGrid="0" snapToObjects="1">
      <p:cViewPr varScale="1">
        <p:scale>
          <a:sx n="104" d="100"/>
          <a:sy n="104" d="100"/>
        </p:scale>
        <p:origin x="188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C73E71-D3E7-42E1-9FDB-848D5FBA635F}" type="doc">
      <dgm:prSet loTypeId="urn:microsoft.com/office/officeart/2005/8/layout/hierarchy5" loCatId="hierarchy" qsTypeId="urn:microsoft.com/office/officeart/2005/8/quickstyle/3d1" qsCatId="3D" csTypeId="urn:microsoft.com/office/officeart/2005/8/colors/colorful5" csCatId="colorful" phldr="1"/>
      <dgm:spPr/>
      <dgm:t>
        <a:bodyPr/>
        <a:lstStyle/>
        <a:p>
          <a:endParaRPr lang="es-MX"/>
        </a:p>
      </dgm:t>
    </dgm:pt>
    <dgm:pt modelId="{53416509-6B17-414E-AD34-9B62E92145B4}">
      <dgm:prSet phldrT="[Texto]"/>
      <dgm:spPr/>
      <dgm:t>
        <a:bodyPr/>
        <a:lstStyle/>
        <a:p>
          <a:pPr>
            <a:buClrTx/>
            <a:buSzTx/>
            <a:buFontTx/>
            <a:buNone/>
          </a:pPr>
          <a:r>
            <a:rPr lang="es-MX" dirty="0"/>
            <a:t>Unidad IV. </a:t>
          </a:r>
        </a:p>
        <a:p>
          <a:pPr>
            <a:buClrTx/>
            <a:buSzTx/>
            <a:buFontTx/>
            <a:buNone/>
          </a:pPr>
          <a:r>
            <a:rPr lang="es-MX" dirty="0"/>
            <a:t> Control administrativo de las MIPYMES</a:t>
          </a:r>
        </a:p>
      </dgm:t>
    </dgm:pt>
    <dgm:pt modelId="{DCEFD203-0EC2-4FE9-B4A0-9A6C91D9FC9E}" type="parTrans" cxnId="{675C406E-32E6-48A1-AA9B-53CDEDCAB0DB}">
      <dgm:prSet/>
      <dgm:spPr/>
      <dgm:t>
        <a:bodyPr/>
        <a:lstStyle/>
        <a:p>
          <a:endParaRPr lang="es-MX"/>
        </a:p>
      </dgm:t>
    </dgm:pt>
    <dgm:pt modelId="{7D8F7989-4AE7-4EA5-B738-49908E84232F}" type="sibTrans" cxnId="{675C406E-32E6-48A1-AA9B-53CDEDCAB0DB}">
      <dgm:prSet/>
      <dgm:spPr/>
      <dgm:t>
        <a:bodyPr/>
        <a:lstStyle/>
        <a:p>
          <a:endParaRPr lang="es-MX"/>
        </a:p>
      </dgm:t>
    </dgm:pt>
    <dgm:pt modelId="{A5E9F581-5B78-46C2-B992-D4CF858E85E3}">
      <dgm:prSet phldrT="[Texto]" custT="1"/>
      <dgm:spPr/>
      <dgm:t>
        <a:bodyPr/>
        <a:lstStyle/>
        <a:p>
          <a:pPr algn="l"/>
          <a:r>
            <a:rPr lang="es-ES" sz="1100" b="1" dirty="0">
              <a:solidFill>
                <a:schemeClr val="bg1"/>
              </a:solidFill>
              <a:latin typeface="+mj-lt"/>
            </a:rPr>
            <a:t>4.1 Administración de los recursos de la empresa</a:t>
          </a:r>
          <a:endParaRPr lang="es-MX" sz="1100" dirty="0">
            <a:solidFill>
              <a:schemeClr val="bg1"/>
            </a:solidFill>
          </a:endParaRPr>
        </a:p>
      </dgm:t>
    </dgm:pt>
    <dgm:pt modelId="{12E88031-E02C-4939-8670-8CB87A35A35C}" type="parTrans" cxnId="{B16E04E0-F89D-4032-B7E1-C1C0E7228E73}">
      <dgm:prSet/>
      <dgm:spPr/>
      <dgm:t>
        <a:bodyPr/>
        <a:lstStyle/>
        <a:p>
          <a:endParaRPr lang="es-MX" dirty="0"/>
        </a:p>
      </dgm:t>
    </dgm:pt>
    <dgm:pt modelId="{CD099995-428F-4FE8-8624-8181D24C7F59}" type="sibTrans" cxnId="{B16E04E0-F89D-4032-B7E1-C1C0E7228E73}">
      <dgm:prSet/>
      <dgm:spPr/>
      <dgm:t>
        <a:bodyPr/>
        <a:lstStyle/>
        <a:p>
          <a:endParaRPr lang="es-MX"/>
        </a:p>
      </dgm:t>
    </dgm:pt>
    <dgm:pt modelId="{6EF6C6BA-B98A-4914-8CF8-E2C3548DDF7B}">
      <dgm:prSet phldrT="[Texto]" custT="1"/>
      <dgm:spPr/>
      <dgm: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4.2 Administración de personal, relación con los empleados, estado de animo y disciplina.</a:t>
          </a:r>
          <a:endParaRPr lang="es-MX" sz="1100" b="1" kern="1200" dirty="0">
            <a:solidFill>
              <a:prstClr val="white"/>
            </a:solidFill>
            <a:latin typeface="Calibri Light" panose="020F0302020204030204"/>
            <a:ea typeface="+mn-ea"/>
            <a:cs typeface="+mn-cs"/>
          </a:endParaRPr>
        </a:p>
      </dgm:t>
    </dgm:pt>
    <dgm:pt modelId="{EA8A5FF4-ED63-4FE6-81EE-CD1AC90D90B0}" type="parTrans" cxnId="{539B7045-21E1-4980-A2A5-E25B3E76C5BE}">
      <dgm:prSet/>
      <dgm:spPr/>
      <dgm:t>
        <a:bodyPr/>
        <a:lstStyle/>
        <a:p>
          <a:endParaRPr lang="es-MX" dirty="0"/>
        </a:p>
      </dgm:t>
    </dgm:pt>
    <dgm:pt modelId="{4A7E1376-A8D8-43E2-8761-F0E307A5139B}" type="sibTrans" cxnId="{539B7045-21E1-4980-A2A5-E25B3E76C5BE}">
      <dgm:prSet/>
      <dgm:spPr/>
      <dgm:t>
        <a:bodyPr/>
        <a:lstStyle/>
        <a:p>
          <a:endParaRPr lang="es-MX"/>
        </a:p>
      </dgm:t>
    </dgm:pt>
    <dgm:pt modelId="{E76A7B7D-65B7-4D94-9D8E-4409072B3582}">
      <dgm:prSet phldrT="[Texto]" custT="1"/>
      <dgm:spPr/>
      <dgm:t>
        <a:bodyPr/>
        <a:lstStyle/>
        <a:p>
          <a:pPr algn="l"/>
          <a:r>
            <a:rPr lang="es-ES" sz="1100" b="1" kern="1200" dirty="0">
              <a:solidFill>
                <a:prstClr val="white"/>
              </a:solidFill>
              <a:latin typeface="Calibri Light" panose="020F0302020204030204"/>
              <a:ea typeface="+mn-ea"/>
              <a:cs typeface="+mn-cs"/>
            </a:rPr>
            <a:t>4.3 Técnicas administrativas que emplean las MIPYMES</a:t>
          </a:r>
          <a:r>
            <a:rPr lang="es-ES" sz="1000" b="1" kern="1200" dirty="0">
              <a:solidFill>
                <a:schemeClr val="bg2">
                  <a:lumMod val="50000"/>
                </a:schemeClr>
              </a:solidFill>
              <a:latin typeface="+mj-lt"/>
            </a:rPr>
            <a:t>.</a:t>
          </a:r>
          <a:endParaRPr lang="es-MX" sz="1000" kern="1200" dirty="0"/>
        </a:p>
      </dgm:t>
    </dgm:pt>
    <dgm:pt modelId="{2AF7FA2A-30AD-4479-86AF-7280895E2BFE}" type="parTrans" cxnId="{7652B477-EA19-4728-95FF-781108814D1C}">
      <dgm:prSet/>
      <dgm:spPr/>
      <dgm:t>
        <a:bodyPr/>
        <a:lstStyle/>
        <a:p>
          <a:endParaRPr lang="es-MX" dirty="0"/>
        </a:p>
      </dgm:t>
    </dgm:pt>
    <dgm:pt modelId="{17A2DAA5-2D96-44AE-9234-0E461F48502E}" type="sibTrans" cxnId="{7652B477-EA19-4728-95FF-781108814D1C}">
      <dgm:prSet/>
      <dgm:spPr/>
      <dgm:t>
        <a:bodyPr/>
        <a:lstStyle/>
        <a:p>
          <a:endParaRPr lang="es-MX"/>
        </a:p>
      </dgm:t>
    </dgm:pt>
    <dgm:pt modelId="{F7AE0E50-CC37-446A-B532-8EA96022D386}">
      <dgm:prSet phldrT="[Texto]" custT="1"/>
      <dgm:spPr/>
      <dgm:t>
        <a:bodyPr/>
        <a:lstStyle/>
        <a:p>
          <a:pPr algn="l"/>
          <a:r>
            <a:rPr lang="es-ES" sz="1100" b="1" kern="1200" dirty="0">
              <a:solidFill>
                <a:prstClr val="white"/>
              </a:solidFill>
              <a:latin typeface="Calibri Light" panose="020F0302020204030204"/>
              <a:ea typeface="+mn-ea"/>
              <a:cs typeface="+mn-cs"/>
            </a:rPr>
            <a:t>4.4 Estilo de liderazgo</a:t>
          </a:r>
          <a:r>
            <a:rPr lang="es-ES" sz="1100" b="1" kern="1200" dirty="0">
              <a:solidFill>
                <a:schemeClr val="bg2">
                  <a:lumMod val="50000"/>
                </a:schemeClr>
              </a:solidFill>
              <a:latin typeface="+mj-lt"/>
            </a:rPr>
            <a:t>.</a:t>
          </a:r>
          <a:endParaRPr lang="es-MX" sz="1100" kern="1200" dirty="0"/>
        </a:p>
      </dgm:t>
    </dgm:pt>
    <dgm:pt modelId="{12AF115D-D294-4476-AC19-0A36E2CFAF03}" type="parTrans" cxnId="{4E68DD8F-2A07-4D8F-A51E-74E3A6D716A1}">
      <dgm:prSet/>
      <dgm:spPr/>
      <dgm:t>
        <a:bodyPr/>
        <a:lstStyle/>
        <a:p>
          <a:endParaRPr lang="es-MX" dirty="0"/>
        </a:p>
      </dgm:t>
    </dgm:pt>
    <dgm:pt modelId="{A54C57A4-02FC-4545-8AF7-33E899BD73D9}" type="sibTrans" cxnId="{4E68DD8F-2A07-4D8F-A51E-74E3A6D716A1}">
      <dgm:prSet/>
      <dgm:spPr/>
      <dgm:t>
        <a:bodyPr/>
        <a:lstStyle/>
        <a:p>
          <a:endParaRPr lang="es-MX"/>
        </a:p>
      </dgm:t>
    </dgm:pt>
    <dgm:pt modelId="{0BC7762A-0C3E-4AAE-B9BE-75374BDE5C50}">
      <dgm:prSet phldrT="[Texto]" custT="1"/>
      <dgm:spPr/>
      <dgm:t>
        <a:bodyPr/>
        <a:lstStyle/>
        <a:p>
          <a:pPr algn="l"/>
          <a:r>
            <a:rPr lang="es-ES" sz="1100" b="1" kern="1200" dirty="0">
              <a:solidFill>
                <a:prstClr val="white"/>
              </a:solidFill>
              <a:latin typeface="Calibri Light" panose="020F0302020204030204"/>
              <a:ea typeface="+mn-ea"/>
              <a:cs typeface="+mn-cs"/>
            </a:rPr>
            <a:t>4.5 Control financiero y de caja.</a:t>
          </a:r>
          <a:endParaRPr lang="es-MX" sz="1100" b="1" kern="1200" dirty="0">
            <a:solidFill>
              <a:prstClr val="white"/>
            </a:solidFill>
            <a:latin typeface="Calibri Light" panose="020F0302020204030204"/>
            <a:ea typeface="+mn-ea"/>
            <a:cs typeface="+mn-cs"/>
          </a:endParaRPr>
        </a:p>
      </dgm:t>
    </dgm:pt>
    <dgm:pt modelId="{B48DB7E4-6D59-4632-9BB3-3F94F7FBC906}" type="parTrans" cxnId="{E655F75C-8540-4EDD-B1BC-102B340CBBF8}">
      <dgm:prSet/>
      <dgm:spPr/>
      <dgm:t>
        <a:bodyPr/>
        <a:lstStyle/>
        <a:p>
          <a:endParaRPr lang="es-MX"/>
        </a:p>
      </dgm:t>
    </dgm:pt>
    <dgm:pt modelId="{1F43F057-A39F-43D2-ADE9-A7CE67ADD6CF}" type="sibTrans" cxnId="{E655F75C-8540-4EDD-B1BC-102B340CBBF8}">
      <dgm:prSet/>
      <dgm:spPr/>
      <dgm:t>
        <a:bodyPr/>
        <a:lstStyle/>
        <a:p>
          <a:endParaRPr lang="es-MX"/>
        </a:p>
      </dgm:t>
    </dgm:pt>
    <dgm:pt modelId="{45DE4317-C5C3-4873-8CB6-8C9E703492F7}">
      <dgm:prSet phldrT="[Texto]" custT="1"/>
      <dgm:spPr/>
      <dgm:t>
        <a:bodyPr/>
        <a:lstStyle/>
        <a:p>
          <a:pPr algn="l"/>
          <a:r>
            <a:rPr lang="es-ES" sz="1100" b="1" kern="1200" dirty="0">
              <a:solidFill>
                <a:prstClr val="white"/>
              </a:solidFill>
              <a:latin typeface="Calibri Light" panose="020F0302020204030204"/>
              <a:ea typeface="+mn-ea"/>
              <a:cs typeface="+mn-cs"/>
            </a:rPr>
            <a:t>4.6 Análisis de los estados contables</a:t>
          </a:r>
          <a:r>
            <a:rPr lang="es-ES" sz="1100" b="1" kern="1200" dirty="0">
              <a:solidFill>
                <a:schemeClr val="bg2">
                  <a:lumMod val="50000"/>
                </a:schemeClr>
              </a:solidFill>
              <a:latin typeface="+mj-lt"/>
            </a:rPr>
            <a:t>.</a:t>
          </a:r>
          <a:endParaRPr lang="es-MX" sz="1100" kern="1200" dirty="0"/>
        </a:p>
      </dgm:t>
    </dgm:pt>
    <dgm:pt modelId="{91B92AE6-B2A9-4C11-B210-041BA9221FE1}" type="parTrans" cxnId="{561C89F9-E314-4B12-AD38-537E2EC27559}">
      <dgm:prSet/>
      <dgm:spPr/>
      <dgm:t>
        <a:bodyPr/>
        <a:lstStyle/>
        <a:p>
          <a:endParaRPr lang="es-MX"/>
        </a:p>
      </dgm:t>
    </dgm:pt>
    <dgm:pt modelId="{158B368C-A88B-4EF0-A8CC-3A193B2E9204}" type="sibTrans" cxnId="{561C89F9-E314-4B12-AD38-537E2EC27559}">
      <dgm:prSet/>
      <dgm:spPr/>
      <dgm:t>
        <a:bodyPr/>
        <a:lstStyle/>
        <a:p>
          <a:endParaRPr lang="es-MX"/>
        </a:p>
      </dgm:t>
    </dgm:pt>
    <dgm:pt modelId="{90025716-6F54-4DC2-823C-4C4D083E8937}" type="pres">
      <dgm:prSet presAssocID="{F4C73E71-D3E7-42E1-9FDB-848D5FBA635F}" presName="mainComposite" presStyleCnt="0">
        <dgm:presLayoutVars>
          <dgm:chPref val="1"/>
          <dgm:dir/>
          <dgm:animOne val="branch"/>
          <dgm:animLvl val="lvl"/>
          <dgm:resizeHandles val="exact"/>
        </dgm:presLayoutVars>
      </dgm:prSet>
      <dgm:spPr/>
    </dgm:pt>
    <dgm:pt modelId="{65A966F8-B56B-4808-B010-2959BE838869}" type="pres">
      <dgm:prSet presAssocID="{F4C73E71-D3E7-42E1-9FDB-848D5FBA635F}" presName="hierFlow" presStyleCnt="0"/>
      <dgm:spPr/>
    </dgm:pt>
    <dgm:pt modelId="{3EBBAE1F-6747-441C-B606-6B6692E02C3D}" type="pres">
      <dgm:prSet presAssocID="{F4C73E71-D3E7-42E1-9FDB-848D5FBA635F}" presName="hierChild1" presStyleCnt="0">
        <dgm:presLayoutVars>
          <dgm:chPref val="1"/>
          <dgm:animOne val="branch"/>
          <dgm:animLvl val="lvl"/>
        </dgm:presLayoutVars>
      </dgm:prSet>
      <dgm:spPr/>
    </dgm:pt>
    <dgm:pt modelId="{6C7C9A4E-24C5-4CEC-9E69-F0CECF0710AF}" type="pres">
      <dgm:prSet presAssocID="{53416509-6B17-414E-AD34-9B62E92145B4}" presName="Name17" presStyleCnt="0"/>
      <dgm:spPr/>
    </dgm:pt>
    <dgm:pt modelId="{A853AD7A-918E-4F21-A9C2-7ADBF21662B7}" type="pres">
      <dgm:prSet presAssocID="{53416509-6B17-414E-AD34-9B62E92145B4}" presName="level1Shape" presStyleLbl="node0" presStyleIdx="0" presStyleCnt="1" custScaleX="207658">
        <dgm:presLayoutVars>
          <dgm:chPref val="3"/>
        </dgm:presLayoutVars>
      </dgm:prSet>
      <dgm:spPr/>
    </dgm:pt>
    <dgm:pt modelId="{48BFB2E7-EA8E-4F5A-87B8-3FFB063EC960}" type="pres">
      <dgm:prSet presAssocID="{53416509-6B17-414E-AD34-9B62E92145B4}" presName="hierChild2" presStyleCnt="0"/>
      <dgm:spPr/>
    </dgm:pt>
    <dgm:pt modelId="{C3F70512-DE4D-4ED4-A72A-EBDCFE36DDAC}" type="pres">
      <dgm:prSet presAssocID="{12E88031-E02C-4939-8670-8CB87A35A35C}" presName="Name25" presStyleLbl="parChTrans1D2" presStyleIdx="0" presStyleCnt="6"/>
      <dgm:spPr/>
    </dgm:pt>
    <dgm:pt modelId="{12CCADA4-44CF-4013-9005-07901421BDE4}" type="pres">
      <dgm:prSet presAssocID="{12E88031-E02C-4939-8670-8CB87A35A35C}" presName="connTx" presStyleLbl="parChTrans1D2" presStyleIdx="0" presStyleCnt="6"/>
      <dgm:spPr/>
    </dgm:pt>
    <dgm:pt modelId="{AB2B950D-6239-4A1F-A057-9E5E490FCA81}" type="pres">
      <dgm:prSet presAssocID="{A5E9F581-5B78-46C2-B992-D4CF858E85E3}" presName="Name30" presStyleCnt="0"/>
      <dgm:spPr/>
    </dgm:pt>
    <dgm:pt modelId="{F6E9A9A2-1DBF-438A-80FE-B1EA21CA74EF}" type="pres">
      <dgm:prSet presAssocID="{A5E9F581-5B78-46C2-B992-D4CF858E85E3}" presName="level2Shape" presStyleLbl="node2" presStyleIdx="0" presStyleCnt="6" custScaleX="237774"/>
      <dgm:spPr/>
    </dgm:pt>
    <dgm:pt modelId="{494580FC-1483-4C89-A3CF-016605C3A975}" type="pres">
      <dgm:prSet presAssocID="{A5E9F581-5B78-46C2-B992-D4CF858E85E3}" presName="hierChild3" presStyleCnt="0"/>
      <dgm:spPr/>
    </dgm:pt>
    <dgm:pt modelId="{DAB7EECE-3CFE-49AF-84CC-1C7F241841CB}" type="pres">
      <dgm:prSet presAssocID="{EA8A5FF4-ED63-4FE6-81EE-CD1AC90D90B0}" presName="Name25" presStyleLbl="parChTrans1D2" presStyleIdx="1" presStyleCnt="6"/>
      <dgm:spPr/>
    </dgm:pt>
    <dgm:pt modelId="{EFB15213-6FFB-4FEE-B465-105FDFE7E334}" type="pres">
      <dgm:prSet presAssocID="{EA8A5FF4-ED63-4FE6-81EE-CD1AC90D90B0}" presName="connTx" presStyleLbl="parChTrans1D2" presStyleIdx="1" presStyleCnt="6"/>
      <dgm:spPr/>
    </dgm:pt>
    <dgm:pt modelId="{DE2E5C56-4D1B-469C-8A48-5148F1FC0648}" type="pres">
      <dgm:prSet presAssocID="{6EF6C6BA-B98A-4914-8CF8-E2C3548DDF7B}" presName="Name30" presStyleCnt="0"/>
      <dgm:spPr/>
    </dgm:pt>
    <dgm:pt modelId="{D326AD7E-5118-42BB-A303-B8E0C8AD008D}" type="pres">
      <dgm:prSet presAssocID="{6EF6C6BA-B98A-4914-8CF8-E2C3548DDF7B}" presName="level2Shape" presStyleLbl="node2" presStyleIdx="1" presStyleCnt="6" custScaleX="240320"/>
      <dgm:spPr/>
    </dgm:pt>
    <dgm:pt modelId="{4CCEBA5F-AF88-42C5-A5C4-1C70CEA105D8}" type="pres">
      <dgm:prSet presAssocID="{6EF6C6BA-B98A-4914-8CF8-E2C3548DDF7B}" presName="hierChild3" presStyleCnt="0"/>
      <dgm:spPr/>
    </dgm:pt>
    <dgm:pt modelId="{9AF6C01D-CE94-4E2B-842A-91B1C2F921E1}" type="pres">
      <dgm:prSet presAssocID="{2AF7FA2A-30AD-4479-86AF-7280895E2BFE}" presName="Name25" presStyleLbl="parChTrans1D2" presStyleIdx="2" presStyleCnt="6"/>
      <dgm:spPr/>
    </dgm:pt>
    <dgm:pt modelId="{72AB8CDB-31BF-4A50-B8E2-92000AEA30A3}" type="pres">
      <dgm:prSet presAssocID="{2AF7FA2A-30AD-4479-86AF-7280895E2BFE}" presName="connTx" presStyleLbl="parChTrans1D2" presStyleIdx="2" presStyleCnt="6"/>
      <dgm:spPr/>
    </dgm:pt>
    <dgm:pt modelId="{88D8C631-66D4-4915-AB47-7DF3FF3156A9}" type="pres">
      <dgm:prSet presAssocID="{E76A7B7D-65B7-4D94-9D8E-4409072B3582}" presName="Name30" presStyleCnt="0"/>
      <dgm:spPr/>
    </dgm:pt>
    <dgm:pt modelId="{A2CEF7BC-116C-4829-8DC4-6258BF47FF70}" type="pres">
      <dgm:prSet presAssocID="{E76A7B7D-65B7-4D94-9D8E-4409072B3582}" presName="level2Shape" presStyleLbl="node2" presStyleIdx="2" presStyleCnt="6" custScaleX="240082"/>
      <dgm:spPr/>
    </dgm:pt>
    <dgm:pt modelId="{6E071B70-E7FE-4A8C-B66E-7D8C387ABBCF}" type="pres">
      <dgm:prSet presAssocID="{E76A7B7D-65B7-4D94-9D8E-4409072B3582}" presName="hierChild3" presStyleCnt="0"/>
      <dgm:spPr/>
    </dgm:pt>
    <dgm:pt modelId="{82573994-E7AF-40E8-83F1-8A3A21B4C6BF}" type="pres">
      <dgm:prSet presAssocID="{12AF115D-D294-4476-AC19-0A36E2CFAF03}" presName="Name25" presStyleLbl="parChTrans1D2" presStyleIdx="3" presStyleCnt="6"/>
      <dgm:spPr/>
    </dgm:pt>
    <dgm:pt modelId="{1FD8DF1D-458B-422F-B824-A8ACD1010B2D}" type="pres">
      <dgm:prSet presAssocID="{12AF115D-D294-4476-AC19-0A36E2CFAF03}" presName="connTx" presStyleLbl="parChTrans1D2" presStyleIdx="3" presStyleCnt="6"/>
      <dgm:spPr/>
    </dgm:pt>
    <dgm:pt modelId="{3A3126E0-A097-4DF8-997B-2A4449602B0D}" type="pres">
      <dgm:prSet presAssocID="{F7AE0E50-CC37-446A-B532-8EA96022D386}" presName="Name30" presStyleCnt="0"/>
      <dgm:spPr/>
    </dgm:pt>
    <dgm:pt modelId="{65E76851-6CD8-4346-BB7B-9B9DB7DA69AF}" type="pres">
      <dgm:prSet presAssocID="{F7AE0E50-CC37-446A-B532-8EA96022D386}" presName="level2Shape" presStyleLbl="node2" presStyleIdx="3" presStyleCnt="6" custScaleX="242867"/>
      <dgm:spPr/>
    </dgm:pt>
    <dgm:pt modelId="{D6E94B75-3ED3-4834-A3AC-C14C3D9CA715}" type="pres">
      <dgm:prSet presAssocID="{F7AE0E50-CC37-446A-B532-8EA96022D386}" presName="hierChild3" presStyleCnt="0"/>
      <dgm:spPr/>
    </dgm:pt>
    <dgm:pt modelId="{D2D88429-FDC7-409A-9C14-759489A46D69}" type="pres">
      <dgm:prSet presAssocID="{B48DB7E4-6D59-4632-9BB3-3F94F7FBC906}" presName="Name25" presStyleLbl="parChTrans1D2" presStyleIdx="4" presStyleCnt="6"/>
      <dgm:spPr/>
    </dgm:pt>
    <dgm:pt modelId="{7D55685F-0D94-4DAF-BA6A-5AF7E56A2A8F}" type="pres">
      <dgm:prSet presAssocID="{B48DB7E4-6D59-4632-9BB3-3F94F7FBC906}" presName="connTx" presStyleLbl="parChTrans1D2" presStyleIdx="4" presStyleCnt="6"/>
      <dgm:spPr/>
    </dgm:pt>
    <dgm:pt modelId="{FCFD9474-3DD8-4977-99CF-D3EAA4E5EF42}" type="pres">
      <dgm:prSet presAssocID="{0BC7762A-0C3E-4AAE-B9BE-75374BDE5C50}" presName="Name30" presStyleCnt="0"/>
      <dgm:spPr/>
    </dgm:pt>
    <dgm:pt modelId="{FEE3F527-735F-4E6D-AA7E-C74CC7F7E77F}" type="pres">
      <dgm:prSet presAssocID="{0BC7762A-0C3E-4AAE-B9BE-75374BDE5C50}" presName="level2Shape" presStyleLbl="node2" presStyleIdx="4" presStyleCnt="6" custScaleX="240082"/>
      <dgm:spPr/>
    </dgm:pt>
    <dgm:pt modelId="{1AACCA02-972F-4CE6-BC3A-5A5A87AD4E8B}" type="pres">
      <dgm:prSet presAssocID="{0BC7762A-0C3E-4AAE-B9BE-75374BDE5C50}" presName="hierChild3" presStyleCnt="0"/>
      <dgm:spPr/>
    </dgm:pt>
    <dgm:pt modelId="{1955FF90-8B5F-4F37-8048-5AD41EB3270B}" type="pres">
      <dgm:prSet presAssocID="{91B92AE6-B2A9-4C11-B210-041BA9221FE1}" presName="Name25" presStyleLbl="parChTrans1D2" presStyleIdx="5" presStyleCnt="6"/>
      <dgm:spPr/>
    </dgm:pt>
    <dgm:pt modelId="{E26B7BA5-EEE5-434A-A95F-8A035EBC9A6A}" type="pres">
      <dgm:prSet presAssocID="{91B92AE6-B2A9-4C11-B210-041BA9221FE1}" presName="connTx" presStyleLbl="parChTrans1D2" presStyleIdx="5" presStyleCnt="6"/>
      <dgm:spPr/>
    </dgm:pt>
    <dgm:pt modelId="{0AC01D7A-9895-4C55-A181-D6D88CE41F6A}" type="pres">
      <dgm:prSet presAssocID="{45DE4317-C5C3-4873-8CB6-8C9E703492F7}" presName="Name30" presStyleCnt="0"/>
      <dgm:spPr/>
    </dgm:pt>
    <dgm:pt modelId="{D3546EA9-21E0-4F48-A8DA-419EFA389D5F}" type="pres">
      <dgm:prSet presAssocID="{45DE4317-C5C3-4873-8CB6-8C9E703492F7}" presName="level2Shape" presStyleLbl="node2" presStyleIdx="5" presStyleCnt="6" custScaleX="241330"/>
      <dgm:spPr/>
    </dgm:pt>
    <dgm:pt modelId="{DE6EB737-9C98-4D02-B924-1294D12FDF6C}" type="pres">
      <dgm:prSet presAssocID="{45DE4317-C5C3-4873-8CB6-8C9E703492F7}" presName="hierChild3" presStyleCnt="0"/>
      <dgm:spPr/>
    </dgm:pt>
    <dgm:pt modelId="{164D4D85-74E8-4EA3-9D1E-9202433AD1F5}" type="pres">
      <dgm:prSet presAssocID="{F4C73E71-D3E7-42E1-9FDB-848D5FBA635F}" presName="bgShapesFlow" presStyleCnt="0"/>
      <dgm:spPr/>
    </dgm:pt>
  </dgm:ptLst>
  <dgm:cxnLst>
    <dgm:cxn modelId="{06163526-6F3A-469E-A987-9EA61EF0C4FD}" type="presOf" srcId="{F4C73E71-D3E7-42E1-9FDB-848D5FBA635F}" destId="{90025716-6F54-4DC2-823C-4C4D083E8937}" srcOrd="0" destOrd="0" presId="urn:microsoft.com/office/officeart/2005/8/layout/hierarchy5"/>
    <dgm:cxn modelId="{F9D19228-784D-4199-978E-14C3BB30A3A9}" type="presOf" srcId="{F7AE0E50-CC37-446A-B532-8EA96022D386}" destId="{65E76851-6CD8-4346-BB7B-9B9DB7DA69AF}" srcOrd="0" destOrd="0" presId="urn:microsoft.com/office/officeart/2005/8/layout/hierarchy5"/>
    <dgm:cxn modelId="{D55DBD35-49EC-41CB-9270-FB77F6F2CDC5}" type="presOf" srcId="{E76A7B7D-65B7-4D94-9D8E-4409072B3582}" destId="{A2CEF7BC-116C-4829-8DC4-6258BF47FF70}" srcOrd="0" destOrd="0" presId="urn:microsoft.com/office/officeart/2005/8/layout/hierarchy5"/>
    <dgm:cxn modelId="{8D6C493B-D20C-46E8-9DD5-8A57166B058F}" type="presOf" srcId="{B48DB7E4-6D59-4632-9BB3-3F94F7FBC906}" destId="{D2D88429-FDC7-409A-9C14-759489A46D69}" srcOrd="0" destOrd="0" presId="urn:microsoft.com/office/officeart/2005/8/layout/hierarchy5"/>
    <dgm:cxn modelId="{E655F75C-8540-4EDD-B1BC-102B340CBBF8}" srcId="{53416509-6B17-414E-AD34-9B62E92145B4}" destId="{0BC7762A-0C3E-4AAE-B9BE-75374BDE5C50}" srcOrd="4" destOrd="0" parTransId="{B48DB7E4-6D59-4632-9BB3-3F94F7FBC906}" sibTransId="{1F43F057-A39F-43D2-ADE9-A7CE67ADD6CF}"/>
    <dgm:cxn modelId="{539B7045-21E1-4980-A2A5-E25B3E76C5BE}" srcId="{53416509-6B17-414E-AD34-9B62E92145B4}" destId="{6EF6C6BA-B98A-4914-8CF8-E2C3548DDF7B}" srcOrd="1" destOrd="0" parTransId="{EA8A5FF4-ED63-4FE6-81EE-CD1AC90D90B0}" sibTransId="{4A7E1376-A8D8-43E2-8761-F0E307A5139B}"/>
    <dgm:cxn modelId="{675C406E-32E6-48A1-AA9B-53CDEDCAB0DB}" srcId="{F4C73E71-D3E7-42E1-9FDB-848D5FBA635F}" destId="{53416509-6B17-414E-AD34-9B62E92145B4}" srcOrd="0" destOrd="0" parTransId="{DCEFD203-0EC2-4FE9-B4A0-9A6C91D9FC9E}" sibTransId="{7D8F7989-4AE7-4EA5-B738-49908E84232F}"/>
    <dgm:cxn modelId="{87366C6E-296C-4278-913A-8777977211EE}" type="presOf" srcId="{A5E9F581-5B78-46C2-B992-D4CF858E85E3}" destId="{F6E9A9A2-1DBF-438A-80FE-B1EA21CA74EF}" srcOrd="0" destOrd="0" presId="urn:microsoft.com/office/officeart/2005/8/layout/hierarchy5"/>
    <dgm:cxn modelId="{6E96C84E-6E2D-4942-8712-D80BD1A75E80}" type="presOf" srcId="{12AF115D-D294-4476-AC19-0A36E2CFAF03}" destId="{1FD8DF1D-458B-422F-B824-A8ACD1010B2D}" srcOrd="1" destOrd="0" presId="urn:microsoft.com/office/officeart/2005/8/layout/hierarchy5"/>
    <dgm:cxn modelId="{729AEE71-A0D5-45DC-9263-BB926C9D551A}" type="presOf" srcId="{45DE4317-C5C3-4873-8CB6-8C9E703492F7}" destId="{D3546EA9-21E0-4F48-A8DA-419EFA389D5F}" srcOrd="0" destOrd="0" presId="urn:microsoft.com/office/officeart/2005/8/layout/hierarchy5"/>
    <dgm:cxn modelId="{7652B477-EA19-4728-95FF-781108814D1C}" srcId="{53416509-6B17-414E-AD34-9B62E92145B4}" destId="{E76A7B7D-65B7-4D94-9D8E-4409072B3582}" srcOrd="2" destOrd="0" parTransId="{2AF7FA2A-30AD-4479-86AF-7280895E2BFE}" sibTransId="{17A2DAA5-2D96-44AE-9234-0E461F48502E}"/>
    <dgm:cxn modelId="{533DD47E-E574-420C-A3B2-0129F658A617}" type="presOf" srcId="{2AF7FA2A-30AD-4479-86AF-7280895E2BFE}" destId="{72AB8CDB-31BF-4A50-B8E2-92000AEA30A3}" srcOrd="1" destOrd="0" presId="urn:microsoft.com/office/officeart/2005/8/layout/hierarchy5"/>
    <dgm:cxn modelId="{92F1528A-52A2-471C-BE23-9F36F359FF5E}" type="presOf" srcId="{12AF115D-D294-4476-AC19-0A36E2CFAF03}" destId="{82573994-E7AF-40E8-83F1-8A3A21B4C6BF}" srcOrd="0" destOrd="0" presId="urn:microsoft.com/office/officeart/2005/8/layout/hierarchy5"/>
    <dgm:cxn modelId="{4E68DD8F-2A07-4D8F-A51E-74E3A6D716A1}" srcId="{53416509-6B17-414E-AD34-9B62E92145B4}" destId="{F7AE0E50-CC37-446A-B532-8EA96022D386}" srcOrd="3" destOrd="0" parTransId="{12AF115D-D294-4476-AC19-0A36E2CFAF03}" sibTransId="{A54C57A4-02FC-4545-8AF7-33E899BD73D9}"/>
    <dgm:cxn modelId="{10433AAF-E46D-48DA-A2F5-DDBB890AD096}" type="presOf" srcId="{12E88031-E02C-4939-8670-8CB87A35A35C}" destId="{12CCADA4-44CF-4013-9005-07901421BDE4}" srcOrd="1" destOrd="0" presId="urn:microsoft.com/office/officeart/2005/8/layout/hierarchy5"/>
    <dgm:cxn modelId="{54A1E7B7-9DF6-46EF-B9F4-A6D678F32096}" type="presOf" srcId="{2AF7FA2A-30AD-4479-86AF-7280895E2BFE}" destId="{9AF6C01D-CE94-4E2B-842A-91B1C2F921E1}" srcOrd="0" destOrd="0" presId="urn:microsoft.com/office/officeart/2005/8/layout/hierarchy5"/>
    <dgm:cxn modelId="{B5EB57C3-2213-4254-BF73-D3A7CBB61D0D}" type="presOf" srcId="{12E88031-E02C-4939-8670-8CB87A35A35C}" destId="{C3F70512-DE4D-4ED4-A72A-EBDCFE36DDAC}" srcOrd="0" destOrd="0" presId="urn:microsoft.com/office/officeart/2005/8/layout/hierarchy5"/>
    <dgm:cxn modelId="{46779FCA-047B-4DDF-AA09-DABD938C1AC1}" type="presOf" srcId="{EA8A5FF4-ED63-4FE6-81EE-CD1AC90D90B0}" destId="{EFB15213-6FFB-4FEE-B465-105FDFE7E334}" srcOrd="1" destOrd="0" presId="urn:microsoft.com/office/officeart/2005/8/layout/hierarchy5"/>
    <dgm:cxn modelId="{C4E8D2DB-19DA-481B-96D3-4208DB422C72}" type="presOf" srcId="{B48DB7E4-6D59-4632-9BB3-3F94F7FBC906}" destId="{7D55685F-0D94-4DAF-BA6A-5AF7E56A2A8F}" srcOrd="1" destOrd="0" presId="urn:microsoft.com/office/officeart/2005/8/layout/hierarchy5"/>
    <dgm:cxn modelId="{B16E04E0-F89D-4032-B7E1-C1C0E7228E73}" srcId="{53416509-6B17-414E-AD34-9B62E92145B4}" destId="{A5E9F581-5B78-46C2-B992-D4CF858E85E3}" srcOrd="0" destOrd="0" parTransId="{12E88031-E02C-4939-8670-8CB87A35A35C}" sibTransId="{CD099995-428F-4FE8-8624-8181D24C7F59}"/>
    <dgm:cxn modelId="{0DAB59E4-C275-40DC-ABD8-1285FD80A55A}" type="presOf" srcId="{6EF6C6BA-B98A-4914-8CF8-E2C3548DDF7B}" destId="{D326AD7E-5118-42BB-A303-B8E0C8AD008D}" srcOrd="0" destOrd="0" presId="urn:microsoft.com/office/officeart/2005/8/layout/hierarchy5"/>
    <dgm:cxn modelId="{2A1340E5-921A-4A23-8669-980E10264475}" type="presOf" srcId="{0BC7762A-0C3E-4AAE-B9BE-75374BDE5C50}" destId="{FEE3F527-735F-4E6D-AA7E-C74CC7F7E77F}" srcOrd="0" destOrd="0" presId="urn:microsoft.com/office/officeart/2005/8/layout/hierarchy5"/>
    <dgm:cxn modelId="{CC6BE2E7-74E5-4583-8AA5-2719D38882AC}" type="presOf" srcId="{53416509-6B17-414E-AD34-9B62E92145B4}" destId="{A853AD7A-918E-4F21-A9C2-7ADBF21662B7}" srcOrd="0" destOrd="0" presId="urn:microsoft.com/office/officeart/2005/8/layout/hierarchy5"/>
    <dgm:cxn modelId="{0B458DE8-8AF2-4117-9F3E-541B4D47CBC8}" type="presOf" srcId="{91B92AE6-B2A9-4C11-B210-041BA9221FE1}" destId="{1955FF90-8B5F-4F37-8048-5AD41EB3270B}" srcOrd="0" destOrd="0" presId="urn:microsoft.com/office/officeart/2005/8/layout/hierarchy5"/>
    <dgm:cxn modelId="{E06530E9-F1C4-4131-92A0-F0D5E61CAE5A}" type="presOf" srcId="{EA8A5FF4-ED63-4FE6-81EE-CD1AC90D90B0}" destId="{DAB7EECE-3CFE-49AF-84CC-1C7F241841CB}" srcOrd="0" destOrd="0" presId="urn:microsoft.com/office/officeart/2005/8/layout/hierarchy5"/>
    <dgm:cxn modelId="{D70C91EF-326F-411D-BA12-F383625B61AB}" type="presOf" srcId="{91B92AE6-B2A9-4C11-B210-041BA9221FE1}" destId="{E26B7BA5-EEE5-434A-A95F-8A035EBC9A6A}" srcOrd="1" destOrd="0" presId="urn:microsoft.com/office/officeart/2005/8/layout/hierarchy5"/>
    <dgm:cxn modelId="{561C89F9-E314-4B12-AD38-537E2EC27559}" srcId="{53416509-6B17-414E-AD34-9B62E92145B4}" destId="{45DE4317-C5C3-4873-8CB6-8C9E703492F7}" srcOrd="5" destOrd="0" parTransId="{91B92AE6-B2A9-4C11-B210-041BA9221FE1}" sibTransId="{158B368C-A88B-4EF0-A8CC-3A193B2E9204}"/>
    <dgm:cxn modelId="{F37943CF-516D-4B56-87C7-38D349DA336D}" type="presParOf" srcId="{90025716-6F54-4DC2-823C-4C4D083E8937}" destId="{65A966F8-B56B-4808-B010-2959BE838869}" srcOrd="0" destOrd="0" presId="urn:microsoft.com/office/officeart/2005/8/layout/hierarchy5"/>
    <dgm:cxn modelId="{BCBEE132-EF2D-490F-BCDE-8083B3509B8F}" type="presParOf" srcId="{65A966F8-B56B-4808-B010-2959BE838869}" destId="{3EBBAE1F-6747-441C-B606-6B6692E02C3D}" srcOrd="0" destOrd="0" presId="urn:microsoft.com/office/officeart/2005/8/layout/hierarchy5"/>
    <dgm:cxn modelId="{568C1C94-416F-46F0-8815-CC2BB1BF9F13}" type="presParOf" srcId="{3EBBAE1F-6747-441C-B606-6B6692E02C3D}" destId="{6C7C9A4E-24C5-4CEC-9E69-F0CECF0710AF}" srcOrd="0" destOrd="0" presId="urn:microsoft.com/office/officeart/2005/8/layout/hierarchy5"/>
    <dgm:cxn modelId="{91257972-D98A-4235-87D8-7A86F6E56399}" type="presParOf" srcId="{6C7C9A4E-24C5-4CEC-9E69-F0CECF0710AF}" destId="{A853AD7A-918E-4F21-A9C2-7ADBF21662B7}" srcOrd="0" destOrd="0" presId="urn:microsoft.com/office/officeart/2005/8/layout/hierarchy5"/>
    <dgm:cxn modelId="{19B12639-41DD-4D40-9497-099ACDBAFF32}" type="presParOf" srcId="{6C7C9A4E-24C5-4CEC-9E69-F0CECF0710AF}" destId="{48BFB2E7-EA8E-4F5A-87B8-3FFB063EC960}" srcOrd="1" destOrd="0" presId="urn:microsoft.com/office/officeart/2005/8/layout/hierarchy5"/>
    <dgm:cxn modelId="{27E63541-33AE-4A0B-9C10-019BABD628B8}" type="presParOf" srcId="{48BFB2E7-EA8E-4F5A-87B8-3FFB063EC960}" destId="{C3F70512-DE4D-4ED4-A72A-EBDCFE36DDAC}" srcOrd="0" destOrd="0" presId="urn:microsoft.com/office/officeart/2005/8/layout/hierarchy5"/>
    <dgm:cxn modelId="{D451B3A8-C0A2-4F93-8942-0C2493518C4B}" type="presParOf" srcId="{C3F70512-DE4D-4ED4-A72A-EBDCFE36DDAC}" destId="{12CCADA4-44CF-4013-9005-07901421BDE4}" srcOrd="0" destOrd="0" presId="urn:microsoft.com/office/officeart/2005/8/layout/hierarchy5"/>
    <dgm:cxn modelId="{4C4F3A96-9184-4AAB-833A-F25BF262952A}" type="presParOf" srcId="{48BFB2E7-EA8E-4F5A-87B8-3FFB063EC960}" destId="{AB2B950D-6239-4A1F-A057-9E5E490FCA81}" srcOrd="1" destOrd="0" presId="urn:microsoft.com/office/officeart/2005/8/layout/hierarchy5"/>
    <dgm:cxn modelId="{8700ED27-5A83-431F-B385-2805DE473826}" type="presParOf" srcId="{AB2B950D-6239-4A1F-A057-9E5E490FCA81}" destId="{F6E9A9A2-1DBF-438A-80FE-B1EA21CA74EF}" srcOrd="0" destOrd="0" presId="urn:microsoft.com/office/officeart/2005/8/layout/hierarchy5"/>
    <dgm:cxn modelId="{534E989A-A696-46F4-9B0E-949D80A3EFD9}" type="presParOf" srcId="{AB2B950D-6239-4A1F-A057-9E5E490FCA81}" destId="{494580FC-1483-4C89-A3CF-016605C3A975}" srcOrd="1" destOrd="0" presId="urn:microsoft.com/office/officeart/2005/8/layout/hierarchy5"/>
    <dgm:cxn modelId="{96729613-2353-47F5-87F4-8CF535DB8BC0}" type="presParOf" srcId="{48BFB2E7-EA8E-4F5A-87B8-3FFB063EC960}" destId="{DAB7EECE-3CFE-49AF-84CC-1C7F241841CB}" srcOrd="2" destOrd="0" presId="urn:microsoft.com/office/officeart/2005/8/layout/hierarchy5"/>
    <dgm:cxn modelId="{2472640F-32BC-4014-9BB0-A64952A4D1C1}" type="presParOf" srcId="{DAB7EECE-3CFE-49AF-84CC-1C7F241841CB}" destId="{EFB15213-6FFB-4FEE-B465-105FDFE7E334}" srcOrd="0" destOrd="0" presId="urn:microsoft.com/office/officeart/2005/8/layout/hierarchy5"/>
    <dgm:cxn modelId="{4D4E2BF2-530D-4532-A9E5-3386A6CF5251}" type="presParOf" srcId="{48BFB2E7-EA8E-4F5A-87B8-3FFB063EC960}" destId="{DE2E5C56-4D1B-469C-8A48-5148F1FC0648}" srcOrd="3" destOrd="0" presId="urn:microsoft.com/office/officeart/2005/8/layout/hierarchy5"/>
    <dgm:cxn modelId="{BFC31CD4-0D78-4572-B791-DCCF006B1D89}" type="presParOf" srcId="{DE2E5C56-4D1B-469C-8A48-5148F1FC0648}" destId="{D326AD7E-5118-42BB-A303-B8E0C8AD008D}" srcOrd="0" destOrd="0" presId="urn:microsoft.com/office/officeart/2005/8/layout/hierarchy5"/>
    <dgm:cxn modelId="{6D9A342B-52DA-4158-BE2F-ABFCA6196BF6}" type="presParOf" srcId="{DE2E5C56-4D1B-469C-8A48-5148F1FC0648}" destId="{4CCEBA5F-AF88-42C5-A5C4-1C70CEA105D8}" srcOrd="1" destOrd="0" presId="urn:microsoft.com/office/officeart/2005/8/layout/hierarchy5"/>
    <dgm:cxn modelId="{98BFB086-F496-4999-BFFA-42C04007D40C}" type="presParOf" srcId="{48BFB2E7-EA8E-4F5A-87B8-3FFB063EC960}" destId="{9AF6C01D-CE94-4E2B-842A-91B1C2F921E1}" srcOrd="4" destOrd="0" presId="urn:microsoft.com/office/officeart/2005/8/layout/hierarchy5"/>
    <dgm:cxn modelId="{B696A844-FC9B-4507-8DDD-54397B4DE0C4}" type="presParOf" srcId="{9AF6C01D-CE94-4E2B-842A-91B1C2F921E1}" destId="{72AB8CDB-31BF-4A50-B8E2-92000AEA30A3}" srcOrd="0" destOrd="0" presId="urn:microsoft.com/office/officeart/2005/8/layout/hierarchy5"/>
    <dgm:cxn modelId="{B8B5C3C7-3211-4273-833A-5AF759A90971}" type="presParOf" srcId="{48BFB2E7-EA8E-4F5A-87B8-3FFB063EC960}" destId="{88D8C631-66D4-4915-AB47-7DF3FF3156A9}" srcOrd="5" destOrd="0" presId="urn:microsoft.com/office/officeart/2005/8/layout/hierarchy5"/>
    <dgm:cxn modelId="{2B8217F5-93F3-4A7E-8F5C-26F3BCA24F58}" type="presParOf" srcId="{88D8C631-66D4-4915-AB47-7DF3FF3156A9}" destId="{A2CEF7BC-116C-4829-8DC4-6258BF47FF70}" srcOrd="0" destOrd="0" presId="urn:microsoft.com/office/officeart/2005/8/layout/hierarchy5"/>
    <dgm:cxn modelId="{77886AAB-0FFA-4722-814B-06A7D551A932}" type="presParOf" srcId="{88D8C631-66D4-4915-AB47-7DF3FF3156A9}" destId="{6E071B70-E7FE-4A8C-B66E-7D8C387ABBCF}" srcOrd="1" destOrd="0" presId="urn:microsoft.com/office/officeart/2005/8/layout/hierarchy5"/>
    <dgm:cxn modelId="{7033CBDF-8F03-4AEF-A803-A09F065F69EA}" type="presParOf" srcId="{48BFB2E7-EA8E-4F5A-87B8-3FFB063EC960}" destId="{82573994-E7AF-40E8-83F1-8A3A21B4C6BF}" srcOrd="6" destOrd="0" presId="urn:microsoft.com/office/officeart/2005/8/layout/hierarchy5"/>
    <dgm:cxn modelId="{918BF6F7-1308-4059-822E-99F65B9AB575}" type="presParOf" srcId="{82573994-E7AF-40E8-83F1-8A3A21B4C6BF}" destId="{1FD8DF1D-458B-422F-B824-A8ACD1010B2D}" srcOrd="0" destOrd="0" presId="urn:microsoft.com/office/officeart/2005/8/layout/hierarchy5"/>
    <dgm:cxn modelId="{A520B40A-4BED-4205-B986-53AFC0EB5897}" type="presParOf" srcId="{48BFB2E7-EA8E-4F5A-87B8-3FFB063EC960}" destId="{3A3126E0-A097-4DF8-997B-2A4449602B0D}" srcOrd="7" destOrd="0" presId="urn:microsoft.com/office/officeart/2005/8/layout/hierarchy5"/>
    <dgm:cxn modelId="{1D312DA0-B4AE-4ECE-9629-E5D68601AA51}" type="presParOf" srcId="{3A3126E0-A097-4DF8-997B-2A4449602B0D}" destId="{65E76851-6CD8-4346-BB7B-9B9DB7DA69AF}" srcOrd="0" destOrd="0" presId="urn:microsoft.com/office/officeart/2005/8/layout/hierarchy5"/>
    <dgm:cxn modelId="{8F4D9F4F-34FC-4F3A-ABB8-8C58563DCB7A}" type="presParOf" srcId="{3A3126E0-A097-4DF8-997B-2A4449602B0D}" destId="{D6E94B75-3ED3-4834-A3AC-C14C3D9CA715}" srcOrd="1" destOrd="0" presId="urn:microsoft.com/office/officeart/2005/8/layout/hierarchy5"/>
    <dgm:cxn modelId="{04D90B1D-E632-410C-BEF3-EEFB2B58DB28}" type="presParOf" srcId="{48BFB2E7-EA8E-4F5A-87B8-3FFB063EC960}" destId="{D2D88429-FDC7-409A-9C14-759489A46D69}" srcOrd="8" destOrd="0" presId="urn:microsoft.com/office/officeart/2005/8/layout/hierarchy5"/>
    <dgm:cxn modelId="{8ED47844-6597-495A-9021-7486151A9472}" type="presParOf" srcId="{D2D88429-FDC7-409A-9C14-759489A46D69}" destId="{7D55685F-0D94-4DAF-BA6A-5AF7E56A2A8F}" srcOrd="0" destOrd="0" presId="urn:microsoft.com/office/officeart/2005/8/layout/hierarchy5"/>
    <dgm:cxn modelId="{61498D40-5EA3-4834-807F-4C7A7EBA0A61}" type="presParOf" srcId="{48BFB2E7-EA8E-4F5A-87B8-3FFB063EC960}" destId="{FCFD9474-3DD8-4977-99CF-D3EAA4E5EF42}" srcOrd="9" destOrd="0" presId="urn:microsoft.com/office/officeart/2005/8/layout/hierarchy5"/>
    <dgm:cxn modelId="{FEEE9204-C3F2-4855-A968-338513B73D5A}" type="presParOf" srcId="{FCFD9474-3DD8-4977-99CF-D3EAA4E5EF42}" destId="{FEE3F527-735F-4E6D-AA7E-C74CC7F7E77F}" srcOrd="0" destOrd="0" presId="urn:microsoft.com/office/officeart/2005/8/layout/hierarchy5"/>
    <dgm:cxn modelId="{58040A99-8C1E-4500-BAF2-F803EE7DA1E6}" type="presParOf" srcId="{FCFD9474-3DD8-4977-99CF-D3EAA4E5EF42}" destId="{1AACCA02-972F-4CE6-BC3A-5A5A87AD4E8B}" srcOrd="1" destOrd="0" presId="urn:microsoft.com/office/officeart/2005/8/layout/hierarchy5"/>
    <dgm:cxn modelId="{AAC9F58B-E41E-46C6-B563-33E070E719F3}" type="presParOf" srcId="{48BFB2E7-EA8E-4F5A-87B8-3FFB063EC960}" destId="{1955FF90-8B5F-4F37-8048-5AD41EB3270B}" srcOrd="10" destOrd="0" presId="urn:microsoft.com/office/officeart/2005/8/layout/hierarchy5"/>
    <dgm:cxn modelId="{9A8DAD2B-55B2-425E-923B-72CD9464E6FB}" type="presParOf" srcId="{1955FF90-8B5F-4F37-8048-5AD41EB3270B}" destId="{E26B7BA5-EEE5-434A-A95F-8A035EBC9A6A}" srcOrd="0" destOrd="0" presId="urn:microsoft.com/office/officeart/2005/8/layout/hierarchy5"/>
    <dgm:cxn modelId="{978939BA-A9B9-4449-92BB-31978E38BCC4}" type="presParOf" srcId="{48BFB2E7-EA8E-4F5A-87B8-3FFB063EC960}" destId="{0AC01D7A-9895-4C55-A181-D6D88CE41F6A}" srcOrd="11" destOrd="0" presId="urn:microsoft.com/office/officeart/2005/8/layout/hierarchy5"/>
    <dgm:cxn modelId="{277905AD-1053-4773-8717-6987071DFB37}" type="presParOf" srcId="{0AC01D7A-9895-4C55-A181-D6D88CE41F6A}" destId="{D3546EA9-21E0-4F48-A8DA-419EFA389D5F}" srcOrd="0" destOrd="0" presId="urn:microsoft.com/office/officeart/2005/8/layout/hierarchy5"/>
    <dgm:cxn modelId="{B951CB49-FBE3-4265-90E3-044652876EAE}" type="presParOf" srcId="{0AC01D7A-9895-4C55-A181-D6D88CE41F6A}" destId="{DE6EB737-9C98-4D02-B924-1294D12FDF6C}" srcOrd="1" destOrd="0" presId="urn:microsoft.com/office/officeart/2005/8/layout/hierarchy5"/>
    <dgm:cxn modelId="{89C984F9-D4D5-4123-AAE0-5AF6C5B0DF48}" type="presParOf" srcId="{90025716-6F54-4DC2-823C-4C4D083E8937}" destId="{164D4D85-74E8-4EA3-9D1E-9202433AD1F5}" srcOrd="1" destOrd="0" presId="urn:microsoft.com/office/officeart/2005/8/layout/hierarchy5"/>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3AD7A-918E-4F21-A9C2-7ADBF21662B7}">
      <dsp:nvSpPr>
        <dsp:cNvPr id="0" name=""/>
        <dsp:cNvSpPr/>
      </dsp:nvSpPr>
      <dsp:spPr>
        <a:xfrm>
          <a:off x="1310337" y="1731367"/>
          <a:ext cx="2497152" cy="601265"/>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ClrTx/>
            <a:buSzTx/>
            <a:buFontTx/>
            <a:buNone/>
          </a:pPr>
          <a:r>
            <a:rPr lang="es-MX" sz="1100" kern="1200" dirty="0"/>
            <a:t>Unidad IV. </a:t>
          </a:r>
        </a:p>
        <a:p>
          <a:pPr marL="0" lvl="0" indent="0" algn="ctr" defTabSz="488950">
            <a:lnSpc>
              <a:spcPct val="90000"/>
            </a:lnSpc>
            <a:spcBef>
              <a:spcPct val="0"/>
            </a:spcBef>
            <a:spcAft>
              <a:spcPct val="35000"/>
            </a:spcAft>
            <a:buClrTx/>
            <a:buSzTx/>
            <a:buFontTx/>
            <a:buNone/>
          </a:pPr>
          <a:r>
            <a:rPr lang="es-MX" sz="1100" kern="1200" dirty="0"/>
            <a:t> Control administrativo de las MIPYMES</a:t>
          </a:r>
        </a:p>
      </dsp:txBody>
      <dsp:txXfrm>
        <a:off x="1327947" y="1748977"/>
        <a:ext cx="2461932" cy="566045"/>
      </dsp:txXfrm>
    </dsp:sp>
    <dsp:sp modelId="{C3F70512-DE4D-4ED4-A72A-EBDCFE36DDAC}">
      <dsp:nvSpPr>
        <dsp:cNvPr id="0" name=""/>
        <dsp:cNvSpPr/>
      </dsp:nvSpPr>
      <dsp:spPr>
        <a:xfrm rot="17132988">
          <a:off x="3150838" y="1154365"/>
          <a:ext cx="1794314" cy="26630"/>
        </a:xfrm>
        <a:custGeom>
          <a:avLst/>
          <a:gdLst/>
          <a:ahLst/>
          <a:cxnLst/>
          <a:rect l="0" t="0" r="0" b="0"/>
          <a:pathLst>
            <a:path>
              <a:moveTo>
                <a:pt x="0" y="13315"/>
              </a:moveTo>
              <a:lnTo>
                <a:pt x="1794314"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MX" sz="600" kern="1200" dirty="0"/>
        </a:p>
      </dsp:txBody>
      <dsp:txXfrm>
        <a:off x="4003138" y="1122822"/>
        <a:ext cx="89715" cy="89715"/>
      </dsp:txXfrm>
    </dsp:sp>
    <dsp:sp modelId="{F6E9A9A2-1DBF-438A-80FE-B1EA21CA74EF}">
      <dsp:nvSpPr>
        <dsp:cNvPr id="0" name=""/>
        <dsp:cNvSpPr/>
      </dsp:nvSpPr>
      <dsp:spPr>
        <a:xfrm>
          <a:off x="4288502" y="2728"/>
          <a:ext cx="2859306"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schemeClr val="bg1"/>
              </a:solidFill>
              <a:latin typeface="+mj-lt"/>
            </a:rPr>
            <a:t>4.1 Administración de los recursos de la empresa</a:t>
          </a:r>
          <a:endParaRPr lang="es-MX" sz="1100" kern="1200" dirty="0">
            <a:solidFill>
              <a:schemeClr val="bg1"/>
            </a:solidFill>
          </a:endParaRPr>
        </a:p>
      </dsp:txBody>
      <dsp:txXfrm>
        <a:off x="4306112" y="20338"/>
        <a:ext cx="2824086" cy="566045"/>
      </dsp:txXfrm>
    </dsp:sp>
    <dsp:sp modelId="{DAB7EECE-3CFE-49AF-84CC-1C7F241841CB}">
      <dsp:nvSpPr>
        <dsp:cNvPr id="0" name=""/>
        <dsp:cNvSpPr/>
      </dsp:nvSpPr>
      <dsp:spPr>
        <a:xfrm rot="17692822">
          <a:off x="3476348" y="1500092"/>
          <a:ext cx="1143294" cy="26630"/>
        </a:xfrm>
        <a:custGeom>
          <a:avLst/>
          <a:gdLst/>
          <a:ahLst/>
          <a:cxnLst/>
          <a:rect l="0" t="0" r="0" b="0"/>
          <a:pathLst>
            <a:path>
              <a:moveTo>
                <a:pt x="0" y="13315"/>
              </a:moveTo>
              <a:lnTo>
                <a:pt x="1143294"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4019413" y="1484826"/>
        <a:ext cx="57164" cy="57164"/>
      </dsp:txXfrm>
    </dsp:sp>
    <dsp:sp modelId="{D326AD7E-5118-42BB-A303-B8E0C8AD008D}">
      <dsp:nvSpPr>
        <dsp:cNvPr id="0" name=""/>
        <dsp:cNvSpPr/>
      </dsp:nvSpPr>
      <dsp:spPr>
        <a:xfrm>
          <a:off x="4288502" y="694183"/>
          <a:ext cx="2889923"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4.2 Administración de personal, relación con los empleados, estado de animo y disciplina.</a:t>
          </a:r>
          <a:endParaRPr lang="es-MX" sz="1100" b="1" kern="1200" dirty="0">
            <a:solidFill>
              <a:prstClr val="white"/>
            </a:solidFill>
            <a:latin typeface="Calibri Light" panose="020F0302020204030204"/>
            <a:ea typeface="+mn-ea"/>
            <a:cs typeface="+mn-cs"/>
          </a:endParaRPr>
        </a:p>
      </dsp:txBody>
      <dsp:txXfrm>
        <a:off x="4306112" y="711793"/>
        <a:ext cx="2854703" cy="566045"/>
      </dsp:txXfrm>
    </dsp:sp>
    <dsp:sp modelId="{9AF6C01D-CE94-4E2B-842A-91B1C2F921E1}">
      <dsp:nvSpPr>
        <dsp:cNvPr id="0" name=""/>
        <dsp:cNvSpPr/>
      </dsp:nvSpPr>
      <dsp:spPr>
        <a:xfrm rot="19457599">
          <a:off x="3751811" y="1845820"/>
          <a:ext cx="592368" cy="26630"/>
        </a:xfrm>
        <a:custGeom>
          <a:avLst/>
          <a:gdLst/>
          <a:ahLst/>
          <a:cxnLst/>
          <a:rect l="0" t="0" r="0" b="0"/>
          <a:pathLst>
            <a:path>
              <a:moveTo>
                <a:pt x="0" y="13315"/>
              </a:moveTo>
              <a:lnTo>
                <a:pt x="592368"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4033186" y="1844326"/>
        <a:ext cx="29618" cy="29618"/>
      </dsp:txXfrm>
    </dsp:sp>
    <dsp:sp modelId="{A2CEF7BC-116C-4829-8DC4-6258BF47FF70}">
      <dsp:nvSpPr>
        <dsp:cNvPr id="0" name=""/>
        <dsp:cNvSpPr/>
      </dsp:nvSpPr>
      <dsp:spPr>
        <a:xfrm>
          <a:off x="4288502" y="1385639"/>
          <a:ext cx="2887061"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4.3 Técnicas administrativas que emplean las MIPYMES</a:t>
          </a:r>
          <a:r>
            <a:rPr lang="es-ES" sz="1000" b="1" kern="1200" dirty="0">
              <a:solidFill>
                <a:schemeClr val="bg2">
                  <a:lumMod val="50000"/>
                </a:schemeClr>
              </a:solidFill>
              <a:latin typeface="+mj-lt"/>
            </a:rPr>
            <a:t>.</a:t>
          </a:r>
          <a:endParaRPr lang="es-MX" sz="1000" kern="1200" dirty="0"/>
        </a:p>
      </dsp:txBody>
      <dsp:txXfrm>
        <a:off x="4306112" y="1403249"/>
        <a:ext cx="2851841" cy="566045"/>
      </dsp:txXfrm>
    </dsp:sp>
    <dsp:sp modelId="{82573994-E7AF-40E8-83F1-8A3A21B4C6BF}">
      <dsp:nvSpPr>
        <dsp:cNvPr id="0" name=""/>
        <dsp:cNvSpPr/>
      </dsp:nvSpPr>
      <dsp:spPr>
        <a:xfrm rot="2142401">
          <a:off x="3751811" y="2191548"/>
          <a:ext cx="592368" cy="26630"/>
        </a:xfrm>
        <a:custGeom>
          <a:avLst/>
          <a:gdLst/>
          <a:ahLst/>
          <a:cxnLst/>
          <a:rect l="0" t="0" r="0" b="0"/>
          <a:pathLst>
            <a:path>
              <a:moveTo>
                <a:pt x="0" y="13315"/>
              </a:moveTo>
              <a:lnTo>
                <a:pt x="592368"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4033186" y="2190054"/>
        <a:ext cx="29618" cy="29618"/>
      </dsp:txXfrm>
    </dsp:sp>
    <dsp:sp modelId="{65E76851-6CD8-4346-BB7B-9B9DB7DA69AF}">
      <dsp:nvSpPr>
        <dsp:cNvPr id="0" name=""/>
        <dsp:cNvSpPr/>
      </dsp:nvSpPr>
      <dsp:spPr>
        <a:xfrm>
          <a:off x="4288502" y="2077094"/>
          <a:ext cx="2920551"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4.4 Estilo de liderazgo</a:t>
          </a:r>
          <a:r>
            <a:rPr lang="es-ES" sz="1100" b="1" kern="1200" dirty="0">
              <a:solidFill>
                <a:schemeClr val="bg2">
                  <a:lumMod val="50000"/>
                </a:schemeClr>
              </a:solidFill>
              <a:latin typeface="+mj-lt"/>
            </a:rPr>
            <a:t>.</a:t>
          </a:r>
          <a:endParaRPr lang="es-MX" sz="1100" kern="1200" dirty="0"/>
        </a:p>
      </dsp:txBody>
      <dsp:txXfrm>
        <a:off x="4306112" y="2094704"/>
        <a:ext cx="2885331" cy="566045"/>
      </dsp:txXfrm>
    </dsp:sp>
    <dsp:sp modelId="{D2D88429-FDC7-409A-9C14-759489A46D69}">
      <dsp:nvSpPr>
        <dsp:cNvPr id="0" name=""/>
        <dsp:cNvSpPr/>
      </dsp:nvSpPr>
      <dsp:spPr>
        <a:xfrm rot="3907178">
          <a:off x="3476348" y="2537276"/>
          <a:ext cx="1143294" cy="26630"/>
        </a:xfrm>
        <a:custGeom>
          <a:avLst/>
          <a:gdLst/>
          <a:ahLst/>
          <a:cxnLst/>
          <a:rect l="0" t="0" r="0" b="0"/>
          <a:pathLst>
            <a:path>
              <a:moveTo>
                <a:pt x="0" y="13315"/>
              </a:moveTo>
              <a:lnTo>
                <a:pt x="1143294"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19413" y="2522009"/>
        <a:ext cx="57164" cy="57164"/>
      </dsp:txXfrm>
    </dsp:sp>
    <dsp:sp modelId="{FEE3F527-735F-4E6D-AA7E-C74CC7F7E77F}">
      <dsp:nvSpPr>
        <dsp:cNvPr id="0" name=""/>
        <dsp:cNvSpPr/>
      </dsp:nvSpPr>
      <dsp:spPr>
        <a:xfrm>
          <a:off x="4288502" y="2768550"/>
          <a:ext cx="2887061"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4.5 Control financiero y de caja.</a:t>
          </a:r>
          <a:endParaRPr lang="es-MX" sz="1100" b="1" kern="1200" dirty="0">
            <a:solidFill>
              <a:prstClr val="white"/>
            </a:solidFill>
            <a:latin typeface="Calibri Light" panose="020F0302020204030204"/>
            <a:ea typeface="+mn-ea"/>
            <a:cs typeface="+mn-cs"/>
          </a:endParaRPr>
        </a:p>
      </dsp:txBody>
      <dsp:txXfrm>
        <a:off x="4306112" y="2786160"/>
        <a:ext cx="2851841" cy="566045"/>
      </dsp:txXfrm>
    </dsp:sp>
    <dsp:sp modelId="{1955FF90-8B5F-4F37-8048-5AD41EB3270B}">
      <dsp:nvSpPr>
        <dsp:cNvPr id="0" name=""/>
        <dsp:cNvSpPr/>
      </dsp:nvSpPr>
      <dsp:spPr>
        <a:xfrm rot="4467012">
          <a:off x="3150838" y="2883003"/>
          <a:ext cx="1794314" cy="26630"/>
        </a:xfrm>
        <a:custGeom>
          <a:avLst/>
          <a:gdLst/>
          <a:ahLst/>
          <a:cxnLst/>
          <a:rect l="0" t="0" r="0" b="0"/>
          <a:pathLst>
            <a:path>
              <a:moveTo>
                <a:pt x="0" y="13315"/>
              </a:moveTo>
              <a:lnTo>
                <a:pt x="1794314" y="1331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MX" sz="600" kern="1200"/>
        </a:p>
      </dsp:txBody>
      <dsp:txXfrm>
        <a:off x="4003138" y="2851461"/>
        <a:ext cx="89715" cy="89715"/>
      </dsp:txXfrm>
    </dsp:sp>
    <dsp:sp modelId="{D3546EA9-21E0-4F48-A8DA-419EFA389D5F}">
      <dsp:nvSpPr>
        <dsp:cNvPr id="0" name=""/>
        <dsp:cNvSpPr/>
      </dsp:nvSpPr>
      <dsp:spPr>
        <a:xfrm>
          <a:off x="4288502" y="3460005"/>
          <a:ext cx="2902068" cy="601265"/>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l" defTabSz="488950">
            <a:lnSpc>
              <a:spcPct val="90000"/>
            </a:lnSpc>
            <a:spcBef>
              <a:spcPct val="0"/>
            </a:spcBef>
            <a:spcAft>
              <a:spcPct val="35000"/>
            </a:spcAft>
            <a:buNone/>
          </a:pPr>
          <a:r>
            <a:rPr lang="es-ES" sz="1100" b="1" kern="1200" dirty="0">
              <a:solidFill>
                <a:prstClr val="white"/>
              </a:solidFill>
              <a:latin typeface="Calibri Light" panose="020F0302020204030204"/>
              <a:ea typeface="+mn-ea"/>
              <a:cs typeface="+mn-cs"/>
            </a:rPr>
            <a:t>4.6 Análisis de los estados contables</a:t>
          </a:r>
          <a:r>
            <a:rPr lang="es-ES" sz="1100" b="1" kern="1200" dirty="0">
              <a:solidFill>
                <a:schemeClr val="bg2">
                  <a:lumMod val="50000"/>
                </a:schemeClr>
              </a:solidFill>
              <a:latin typeface="+mj-lt"/>
            </a:rPr>
            <a:t>.</a:t>
          </a:r>
          <a:endParaRPr lang="es-MX" sz="1100" kern="1200" dirty="0"/>
        </a:p>
      </dsp:txBody>
      <dsp:txXfrm>
        <a:off x="4306112" y="3477615"/>
        <a:ext cx="2866848" cy="5660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398C5D4-CEF6-48D8-9A62-F68EB5F12DB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a:extLst>
              <a:ext uri="{FF2B5EF4-FFF2-40B4-BE49-F238E27FC236}">
                <a16:creationId xmlns:a16="http://schemas.microsoft.com/office/drawing/2014/main" id="{B066E195-F091-4B98-A430-988491317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s-ES" dirty="0"/>
              <a:t>30/09/2019</a:t>
            </a:r>
            <a:endParaRPr lang="es-MX" dirty="0"/>
          </a:p>
        </p:txBody>
      </p:sp>
      <p:sp>
        <p:nvSpPr>
          <p:cNvPr id="4" name="Marcador de pie de página 3">
            <a:extLst>
              <a:ext uri="{FF2B5EF4-FFF2-40B4-BE49-F238E27FC236}">
                <a16:creationId xmlns:a16="http://schemas.microsoft.com/office/drawing/2014/main" id="{2DAF4EB5-D57F-417D-8339-AAE08E69049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5" name="Marcador de número de diapositiva 4">
            <a:extLst>
              <a:ext uri="{FF2B5EF4-FFF2-40B4-BE49-F238E27FC236}">
                <a16:creationId xmlns:a16="http://schemas.microsoft.com/office/drawing/2014/main" id="{535492AA-2AB4-40C8-9C37-ADC0BE833B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14A523-8A59-4C02-995E-CE76DDC4EFC2}" type="slidenum">
              <a:rPr lang="es-MX" smtClean="0"/>
              <a:t>‹Nº›</a:t>
            </a:fld>
            <a:endParaRPr lang="es-MX" dirty="0"/>
          </a:p>
        </p:txBody>
      </p:sp>
    </p:spTree>
    <p:extLst>
      <p:ext uri="{BB962C8B-B14F-4D97-AF65-F5344CB8AC3E}">
        <p14:creationId xmlns:p14="http://schemas.microsoft.com/office/powerpoint/2010/main" val="1466808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s-ES" dirty="0"/>
              <a:t>30/09/2019</a:t>
            </a:r>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dirty="0"/>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dirty="0"/>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dirty="0"/>
          </a:p>
        </p:txBody>
      </p:sp>
    </p:spTree>
    <p:extLst>
      <p:ext uri="{BB962C8B-B14F-4D97-AF65-F5344CB8AC3E}">
        <p14:creationId xmlns:p14="http://schemas.microsoft.com/office/powerpoint/2010/main" val="258637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dirty="0"/>
          </a:p>
        </p:txBody>
      </p:sp>
    </p:spTree>
    <p:extLst>
      <p:ext uri="{BB962C8B-B14F-4D97-AF65-F5344CB8AC3E}">
        <p14:creationId xmlns:p14="http://schemas.microsoft.com/office/powerpoint/2010/main" val="2112768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dirty="0"/>
          </a:p>
        </p:txBody>
      </p:sp>
    </p:spTree>
    <p:extLst>
      <p:ext uri="{BB962C8B-B14F-4D97-AF65-F5344CB8AC3E}">
        <p14:creationId xmlns:p14="http://schemas.microsoft.com/office/powerpoint/2010/main" val="1111163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dirty="0"/>
          </a:p>
        </p:txBody>
      </p:sp>
    </p:spTree>
    <p:extLst>
      <p:ext uri="{BB962C8B-B14F-4D97-AF65-F5344CB8AC3E}">
        <p14:creationId xmlns:p14="http://schemas.microsoft.com/office/powerpoint/2010/main" val="1501951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dirty="0"/>
          </a:p>
        </p:txBody>
      </p:sp>
    </p:spTree>
    <p:extLst>
      <p:ext uri="{BB962C8B-B14F-4D97-AF65-F5344CB8AC3E}">
        <p14:creationId xmlns:p14="http://schemas.microsoft.com/office/powerpoint/2010/main" val="1525713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dirty="0"/>
          </a:p>
        </p:txBody>
      </p:sp>
    </p:spTree>
    <p:extLst>
      <p:ext uri="{BB962C8B-B14F-4D97-AF65-F5344CB8AC3E}">
        <p14:creationId xmlns:p14="http://schemas.microsoft.com/office/powerpoint/2010/main" val="2773311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dirty="0"/>
          </a:p>
        </p:txBody>
      </p:sp>
    </p:spTree>
    <p:extLst>
      <p:ext uri="{BB962C8B-B14F-4D97-AF65-F5344CB8AC3E}">
        <p14:creationId xmlns:p14="http://schemas.microsoft.com/office/powerpoint/2010/main" val="3054078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dirty="0"/>
          </a:p>
        </p:txBody>
      </p:sp>
    </p:spTree>
    <p:extLst>
      <p:ext uri="{BB962C8B-B14F-4D97-AF65-F5344CB8AC3E}">
        <p14:creationId xmlns:p14="http://schemas.microsoft.com/office/powerpoint/2010/main" val="2604174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dirty="0"/>
          </a:p>
        </p:txBody>
      </p:sp>
    </p:spTree>
    <p:extLst>
      <p:ext uri="{BB962C8B-B14F-4D97-AF65-F5344CB8AC3E}">
        <p14:creationId xmlns:p14="http://schemas.microsoft.com/office/powerpoint/2010/main" val="1344245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dirty="0"/>
          </a:p>
        </p:txBody>
      </p:sp>
    </p:spTree>
    <p:extLst>
      <p:ext uri="{BB962C8B-B14F-4D97-AF65-F5344CB8AC3E}">
        <p14:creationId xmlns:p14="http://schemas.microsoft.com/office/powerpoint/2010/main" val="342677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dirty="0"/>
          </a:p>
        </p:txBody>
      </p:sp>
    </p:spTree>
    <p:extLst>
      <p:ext uri="{BB962C8B-B14F-4D97-AF65-F5344CB8AC3E}">
        <p14:creationId xmlns:p14="http://schemas.microsoft.com/office/powerpoint/2010/main" val="3155760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dirty="0"/>
          </a:p>
        </p:txBody>
      </p:sp>
    </p:spTree>
    <p:extLst>
      <p:ext uri="{BB962C8B-B14F-4D97-AF65-F5344CB8AC3E}">
        <p14:creationId xmlns:p14="http://schemas.microsoft.com/office/powerpoint/2010/main" val="4001081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dirty="0"/>
          </a:p>
        </p:txBody>
      </p:sp>
    </p:spTree>
    <p:extLst>
      <p:ext uri="{BB962C8B-B14F-4D97-AF65-F5344CB8AC3E}">
        <p14:creationId xmlns:p14="http://schemas.microsoft.com/office/powerpoint/2010/main" val="3772867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dirty="0"/>
          </a:p>
        </p:txBody>
      </p:sp>
    </p:spTree>
    <p:extLst>
      <p:ext uri="{BB962C8B-B14F-4D97-AF65-F5344CB8AC3E}">
        <p14:creationId xmlns:p14="http://schemas.microsoft.com/office/powerpoint/2010/main" val="1172957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dirty="0"/>
          </a:p>
        </p:txBody>
      </p:sp>
    </p:spTree>
    <p:extLst>
      <p:ext uri="{BB962C8B-B14F-4D97-AF65-F5344CB8AC3E}">
        <p14:creationId xmlns:p14="http://schemas.microsoft.com/office/powerpoint/2010/main" val="29061860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dirty="0"/>
          </a:p>
        </p:txBody>
      </p:sp>
    </p:spTree>
    <p:extLst>
      <p:ext uri="{BB962C8B-B14F-4D97-AF65-F5344CB8AC3E}">
        <p14:creationId xmlns:p14="http://schemas.microsoft.com/office/powerpoint/2010/main" val="11059668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dirty="0"/>
          </a:p>
        </p:txBody>
      </p:sp>
    </p:spTree>
    <p:extLst>
      <p:ext uri="{BB962C8B-B14F-4D97-AF65-F5344CB8AC3E}">
        <p14:creationId xmlns:p14="http://schemas.microsoft.com/office/powerpoint/2010/main" val="4116407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dirty="0"/>
          </a:p>
        </p:txBody>
      </p:sp>
    </p:spTree>
    <p:extLst>
      <p:ext uri="{BB962C8B-B14F-4D97-AF65-F5344CB8AC3E}">
        <p14:creationId xmlns:p14="http://schemas.microsoft.com/office/powerpoint/2010/main" val="548818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dirty="0"/>
          </a:p>
        </p:txBody>
      </p:sp>
    </p:spTree>
    <p:extLst>
      <p:ext uri="{BB962C8B-B14F-4D97-AF65-F5344CB8AC3E}">
        <p14:creationId xmlns:p14="http://schemas.microsoft.com/office/powerpoint/2010/main" val="13319158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dirty="0"/>
          </a:p>
        </p:txBody>
      </p:sp>
    </p:spTree>
    <p:extLst>
      <p:ext uri="{BB962C8B-B14F-4D97-AF65-F5344CB8AC3E}">
        <p14:creationId xmlns:p14="http://schemas.microsoft.com/office/powerpoint/2010/main" val="4244326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dirty="0"/>
          </a:p>
        </p:txBody>
      </p:sp>
    </p:spTree>
    <p:extLst>
      <p:ext uri="{BB962C8B-B14F-4D97-AF65-F5344CB8AC3E}">
        <p14:creationId xmlns:p14="http://schemas.microsoft.com/office/powerpoint/2010/main" val="1397301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dirty="0"/>
          </a:p>
        </p:txBody>
      </p:sp>
    </p:spTree>
    <p:extLst>
      <p:ext uri="{BB962C8B-B14F-4D97-AF65-F5344CB8AC3E}">
        <p14:creationId xmlns:p14="http://schemas.microsoft.com/office/powerpoint/2010/main" val="1397286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dirty="0"/>
          </a:p>
        </p:txBody>
      </p:sp>
    </p:spTree>
    <p:extLst>
      <p:ext uri="{BB962C8B-B14F-4D97-AF65-F5344CB8AC3E}">
        <p14:creationId xmlns:p14="http://schemas.microsoft.com/office/powerpoint/2010/main" val="3440172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dirty="0"/>
          </a:p>
        </p:txBody>
      </p:sp>
    </p:spTree>
    <p:extLst>
      <p:ext uri="{BB962C8B-B14F-4D97-AF65-F5344CB8AC3E}">
        <p14:creationId xmlns:p14="http://schemas.microsoft.com/office/powerpoint/2010/main" val="8193378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dirty="0"/>
          </a:p>
        </p:txBody>
      </p:sp>
    </p:spTree>
    <p:extLst>
      <p:ext uri="{BB962C8B-B14F-4D97-AF65-F5344CB8AC3E}">
        <p14:creationId xmlns:p14="http://schemas.microsoft.com/office/powerpoint/2010/main" val="37604760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dirty="0"/>
          </a:p>
        </p:txBody>
      </p:sp>
    </p:spTree>
    <p:extLst>
      <p:ext uri="{BB962C8B-B14F-4D97-AF65-F5344CB8AC3E}">
        <p14:creationId xmlns:p14="http://schemas.microsoft.com/office/powerpoint/2010/main" val="4157718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dirty="0"/>
          </a:p>
        </p:txBody>
      </p:sp>
    </p:spTree>
    <p:extLst>
      <p:ext uri="{BB962C8B-B14F-4D97-AF65-F5344CB8AC3E}">
        <p14:creationId xmlns:p14="http://schemas.microsoft.com/office/powerpoint/2010/main" val="17296707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dirty="0"/>
          </a:p>
        </p:txBody>
      </p:sp>
    </p:spTree>
    <p:extLst>
      <p:ext uri="{BB962C8B-B14F-4D97-AF65-F5344CB8AC3E}">
        <p14:creationId xmlns:p14="http://schemas.microsoft.com/office/powerpoint/2010/main" val="1629143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dirty="0"/>
          </a:p>
        </p:txBody>
      </p:sp>
    </p:spTree>
    <p:extLst>
      <p:ext uri="{BB962C8B-B14F-4D97-AF65-F5344CB8AC3E}">
        <p14:creationId xmlns:p14="http://schemas.microsoft.com/office/powerpoint/2010/main" val="20294713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dirty="0"/>
          </a:p>
        </p:txBody>
      </p:sp>
    </p:spTree>
    <p:extLst>
      <p:ext uri="{BB962C8B-B14F-4D97-AF65-F5344CB8AC3E}">
        <p14:creationId xmlns:p14="http://schemas.microsoft.com/office/powerpoint/2010/main" val="25237282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dirty="0"/>
          </a:p>
        </p:txBody>
      </p:sp>
    </p:spTree>
    <p:extLst>
      <p:ext uri="{BB962C8B-B14F-4D97-AF65-F5344CB8AC3E}">
        <p14:creationId xmlns:p14="http://schemas.microsoft.com/office/powerpoint/2010/main" val="1636903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dirty="0"/>
          </a:p>
        </p:txBody>
      </p:sp>
    </p:spTree>
    <p:extLst>
      <p:ext uri="{BB962C8B-B14F-4D97-AF65-F5344CB8AC3E}">
        <p14:creationId xmlns:p14="http://schemas.microsoft.com/office/powerpoint/2010/main" val="1033662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dirty="0"/>
          </a:p>
        </p:txBody>
      </p:sp>
    </p:spTree>
    <p:extLst>
      <p:ext uri="{BB962C8B-B14F-4D97-AF65-F5344CB8AC3E}">
        <p14:creationId xmlns:p14="http://schemas.microsoft.com/office/powerpoint/2010/main" val="659641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dirty="0"/>
          </a:p>
        </p:txBody>
      </p:sp>
    </p:spTree>
    <p:extLst>
      <p:ext uri="{BB962C8B-B14F-4D97-AF65-F5344CB8AC3E}">
        <p14:creationId xmlns:p14="http://schemas.microsoft.com/office/powerpoint/2010/main" val="191940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dirty="0"/>
          </a:p>
        </p:txBody>
      </p:sp>
    </p:spTree>
    <p:extLst>
      <p:ext uri="{BB962C8B-B14F-4D97-AF65-F5344CB8AC3E}">
        <p14:creationId xmlns:p14="http://schemas.microsoft.com/office/powerpoint/2010/main" val="2984157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dirty="0"/>
          </a:p>
        </p:txBody>
      </p:sp>
    </p:spTree>
    <p:extLst>
      <p:ext uri="{BB962C8B-B14F-4D97-AF65-F5344CB8AC3E}">
        <p14:creationId xmlns:p14="http://schemas.microsoft.com/office/powerpoint/2010/main" val="1906001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dirty="0"/>
          </a:p>
        </p:txBody>
      </p:sp>
    </p:spTree>
    <p:extLst>
      <p:ext uri="{BB962C8B-B14F-4D97-AF65-F5344CB8AC3E}">
        <p14:creationId xmlns:p14="http://schemas.microsoft.com/office/powerpoint/2010/main" val="2381514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22335DFE-CF52-4E79-BE16-3B74C329E2A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62964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59B78D3A-EE57-418C-8CA5-D34BEA3A6EE5}"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75745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2A38BF01-63B0-431F-9CA5-0EBEE06907D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301129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CC7D356E-582E-48D8-B459-06C8E21DCC70}"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21726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B730F21-F5DC-4799-A636-AEF71F7C41F4}" type="datetime1">
              <a:rPr lang="es-ES" smtClean="0"/>
              <a:t>30/09/2019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812467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A91CBECE-7D17-45EA-9634-C17B734763AE}"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692201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D3F8ECAF-97D3-4F7B-8C6B-3C1C3EDEBA9E}" type="datetime1">
              <a:rPr lang="es-ES" smtClean="0"/>
              <a:t>30/09/2019</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80591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B9823371-4BAF-4485-95BA-910117577C12}" type="datetime1">
              <a:rPr lang="es-ES" smtClean="0"/>
              <a:t>30/09/2019</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96603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42CD0DA-9681-4F34-845F-CBE245722A25}" type="datetime1">
              <a:rPr lang="es-ES" smtClean="0"/>
              <a:t>30/09/2019</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70683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F2A3C96-A831-4746-A0B4-C38ADE69D762}"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16063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dirty="0"/>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5063590-C3F7-4A92-8CD8-669AFFAABD6E}" type="datetime1">
              <a:rPr lang="es-ES" smtClean="0"/>
              <a:t>30/09/2019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50231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D62DE58-D5B9-4792-9634-3A15A5B4DC69}" type="datetime1">
              <a:rPr lang="es-ES" smtClean="0"/>
              <a:t>30/09/2019</a:t>
            </a:fld>
            <a:endParaRPr lang="es-ES" dirty="0"/>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dirty="0"/>
          </a:p>
        </p:txBody>
      </p:sp>
    </p:spTree>
    <p:extLst>
      <p:ext uri="{BB962C8B-B14F-4D97-AF65-F5344CB8AC3E}">
        <p14:creationId xmlns:p14="http://schemas.microsoft.com/office/powerpoint/2010/main" val="56045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311" y="115922"/>
            <a:ext cx="5444259" cy="1050249"/>
          </a:xfrm>
          <a:prstGeom prst="rect">
            <a:avLst/>
          </a:prstGeom>
        </p:spPr>
      </p:pic>
      <p:sp>
        <p:nvSpPr>
          <p:cNvPr id="2" name="Título 1"/>
          <p:cNvSpPr>
            <a:spLocks noGrp="1"/>
          </p:cNvSpPr>
          <p:nvPr>
            <p:ph type="ctrTitle"/>
          </p:nvPr>
        </p:nvSpPr>
        <p:spPr>
          <a:xfrm>
            <a:off x="3685727" y="3648545"/>
            <a:ext cx="5105400" cy="2630054"/>
          </a:xfrm>
        </p:spPr>
        <p:txBody>
          <a:bodyPr>
            <a:normAutofit/>
          </a:bodyPr>
          <a:lstStyle/>
          <a:p>
            <a:pPr>
              <a:lnSpc>
                <a:spcPct val="110000"/>
              </a:lnSpc>
            </a:pPr>
            <a:r>
              <a:rPr lang="es-ES_tradnl" sz="2000" b="1" dirty="0">
                <a:latin typeface="Times New Roman" pitchFamily="18" charset="0"/>
                <a:cs typeface="Times New Roman" pitchFamily="18" charset="0"/>
              </a:rPr>
              <a:t>Estructura de la Micro, Pequeña y Mediana Empresa</a:t>
            </a:r>
            <a:br>
              <a:rPr lang="es-ES_tradnl" sz="2000" b="1" dirty="0">
                <a:latin typeface="Times New Roman" pitchFamily="18" charset="0"/>
                <a:cs typeface="Times New Roman" pitchFamily="18" charset="0"/>
              </a:rPr>
            </a:br>
            <a:br>
              <a:rPr lang="en-US" sz="2000" b="1" dirty="0">
                <a:latin typeface="Times New Roman" pitchFamily="18" charset="0"/>
                <a:cs typeface="Times New Roman" pitchFamily="18" charset="0"/>
              </a:rPr>
            </a:br>
            <a:r>
              <a:rPr lang="en-US" sz="2000" b="1" dirty="0">
                <a:latin typeface="Times New Roman" pitchFamily="18" charset="0"/>
                <a:cs typeface="Times New Roman" pitchFamily="18" charset="0"/>
              </a:rPr>
              <a:t>Unidad IV</a:t>
            </a:r>
            <a:br>
              <a:rPr lang="en-US" sz="2000" b="1" dirty="0">
                <a:latin typeface="Times New Roman" pitchFamily="18" charset="0"/>
                <a:cs typeface="Times New Roman" pitchFamily="18" charset="0"/>
              </a:rPr>
            </a:br>
            <a:r>
              <a:rPr lang="es-ES" sz="3600" b="1" dirty="0">
                <a:latin typeface="Avenir Book"/>
                <a:cs typeface="Avenir Book"/>
              </a:rPr>
              <a:t> </a:t>
            </a:r>
            <a:br>
              <a:rPr lang="es-ES" sz="1700" dirty="0">
                <a:latin typeface="Avenir Book"/>
                <a:cs typeface="Avenir Book"/>
              </a:rPr>
            </a:br>
            <a:r>
              <a:rPr lang="es-MX" sz="1600" b="1" dirty="0">
                <a:latin typeface="Avenir Book"/>
                <a:cs typeface="Times New Roman" pitchFamily="18" charset="0"/>
              </a:rPr>
              <a:t>Lic. en A.E. Victor Manuel Duran López </a:t>
            </a:r>
            <a:br>
              <a:rPr lang="es-MX" sz="2000" b="1" dirty="0">
                <a:latin typeface="Avenir Book"/>
                <a:cs typeface="Times New Roman" pitchFamily="18" charset="0"/>
              </a:rPr>
            </a:br>
            <a:r>
              <a:rPr lang="es-MX" sz="1800" b="1" dirty="0">
                <a:latin typeface="Avenir Book"/>
                <a:cs typeface="Times New Roman" pitchFamily="18" charset="0"/>
              </a:rPr>
              <a:t>vmduranl@uaemex.mx</a:t>
            </a:r>
            <a:endParaRPr lang="es-ES" sz="1400" dirty="0">
              <a:latin typeface="Avenir Book"/>
              <a:cs typeface="Avenir Book"/>
            </a:endParaRPr>
          </a:p>
        </p:txBody>
      </p:sp>
      <p:sp>
        <p:nvSpPr>
          <p:cNvPr id="11" name="Rectángulo 10"/>
          <p:cNvSpPr/>
          <p:nvPr/>
        </p:nvSpPr>
        <p:spPr>
          <a:xfrm>
            <a:off x="2802661"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3083784"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Rectángulo 17"/>
          <p:cNvSpPr/>
          <p:nvPr/>
        </p:nvSpPr>
        <p:spPr>
          <a:xfrm>
            <a:off x="4350073" y="586705"/>
            <a:ext cx="3982300" cy="307777"/>
          </a:xfrm>
          <a:prstGeom prst="rect">
            <a:avLst/>
          </a:prstGeom>
        </p:spPr>
        <p:txBody>
          <a:bodyPr wrap="square">
            <a:spAutoFit/>
          </a:bodyPr>
          <a:lstStyle/>
          <a:p>
            <a:r>
              <a:rPr lang="es-ES" sz="1400" dirty="0">
                <a:latin typeface="Avenir Book"/>
                <a:cs typeface="Avenir Book"/>
              </a:rPr>
              <a:t>Centro Universitario UAEM Nezahualcóyotl</a:t>
            </a:r>
          </a:p>
        </p:txBody>
      </p:sp>
      <p:pic>
        <p:nvPicPr>
          <p:cNvPr id="9" name="Picture 2">
            <a:extLst>
              <a:ext uri="{FF2B5EF4-FFF2-40B4-BE49-F238E27FC236}">
                <a16:creationId xmlns:a16="http://schemas.microsoft.com/office/drawing/2014/main" id="{001FB8B5-A676-4A02-BFFD-720EC633F0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9450" y="5882669"/>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a:extLst>
              <a:ext uri="{FF2B5EF4-FFF2-40B4-BE49-F238E27FC236}">
                <a16:creationId xmlns:a16="http://schemas.microsoft.com/office/drawing/2014/main" id="{A04836FB-D9BE-48A8-9892-94A7ACD7A322}"/>
              </a:ext>
            </a:extLst>
          </p:cNvPr>
          <p:cNvSpPr txBox="1"/>
          <p:nvPr/>
        </p:nvSpPr>
        <p:spPr>
          <a:xfrm>
            <a:off x="3601445" y="1473949"/>
            <a:ext cx="5273964" cy="1323439"/>
          </a:xfrm>
          <a:prstGeom prst="rect">
            <a:avLst/>
          </a:prstGeom>
          <a:noFill/>
        </p:spPr>
        <p:txBody>
          <a:bodyPr wrap="square" rtlCol="0">
            <a:spAutoFit/>
          </a:bodyPr>
          <a:lstStyle/>
          <a:p>
            <a:pPr algn="ctr"/>
            <a:r>
              <a:rPr lang="es-MX" sz="4000" dirty="0"/>
              <a:t>Licenciatura en Comercio Internacional </a:t>
            </a:r>
          </a:p>
        </p:txBody>
      </p:sp>
      <p:sp>
        <p:nvSpPr>
          <p:cNvPr id="6" name="CuadroTexto 5">
            <a:extLst>
              <a:ext uri="{FF2B5EF4-FFF2-40B4-BE49-F238E27FC236}">
                <a16:creationId xmlns:a16="http://schemas.microsoft.com/office/drawing/2014/main" id="{BEC472C6-52F4-4C79-AC65-09BC435F3882}"/>
              </a:ext>
            </a:extLst>
          </p:cNvPr>
          <p:cNvSpPr txBox="1"/>
          <p:nvPr/>
        </p:nvSpPr>
        <p:spPr>
          <a:xfrm>
            <a:off x="5266637" y="2759320"/>
            <a:ext cx="2311372" cy="369332"/>
          </a:xfrm>
          <a:prstGeom prst="rect">
            <a:avLst/>
          </a:prstGeom>
          <a:noFill/>
        </p:spPr>
        <p:txBody>
          <a:bodyPr wrap="square" rtlCol="0">
            <a:spAutoFit/>
          </a:bodyPr>
          <a:lstStyle/>
          <a:p>
            <a:r>
              <a:rPr lang="es-MX" dirty="0"/>
              <a:t>Unidad de Aprendizaje</a:t>
            </a:r>
          </a:p>
        </p:txBody>
      </p:sp>
      <p:sp>
        <p:nvSpPr>
          <p:cNvPr id="3" name="Rectángulo 2">
            <a:extLst>
              <a:ext uri="{FF2B5EF4-FFF2-40B4-BE49-F238E27FC236}">
                <a16:creationId xmlns:a16="http://schemas.microsoft.com/office/drawing/2014/main" id="{C45A370B-EB3F-4603-9BCA-9CFE97684B2A}"/>
              </a:ext>
            </a:extLst>
          </p:cNvPr>
          <p:cNvSpPr/>
          <p:nvPr/>
        </p:nvSpPr>
        <p:spPr>
          <a:xfrm>
            <a:off x="0" y="0"/>
            <a:ext cx="2953034" cy="68580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2" name="Imagen 11">
            <a:extLst>
              <a:ext uri="{FF2B5EF4-FFF2-40B4-BE49-F238E27FC236}">
                <a16:creationId xmlns:a16="http://schemas.microsoft.com/office/drawing/2014/main" id="{C88851F6-F70E-4F7C-B032-F3B7FD9ADCCD}"/>
              </a:ext>
            </a:extLst>
          </p:cNvPr>
          <p:cNvPicPr/>
          <p:nvPr/>
        </p:nvPicPr>
        <p:blipFill>
          <a:blip r:embed="rId5">
            <a:extLst>
              <a:ext uri="{BEBA8EAE-BF5A-486C-A8C5-ECC9F3942E4B}">
                <a14:imgProps xmlns:a14="http://schemas.microsoft.com/office/drawing/2010/main">
                  <a14:imgLayer r:embed="rId6">
                    <a14:imgEffect>
                      <a14:backgroundRemoval t="1852" b="97593" l="2182" r="95818">
                        <a14:foregroundMark x1="14727" y1="25185" x2="14727" y2="25185"/>
                        <a14:foregroundMark x1="9818" y1="30926" x2="9818" y2="30926"/>
                        <a14:foregroundMark x1="23455" y1="44815" x2="23455" y2="44815"/>
                        <a14:foregroundMark x1="26182" y1="39074" x2="26182" y2="39074"/>
                        <a14:foregroundMark x1="22182" y1="46667" x2="22182" y2="46667"/>
                        <a14:foregroundMark x1="32364" y1="45556" x2="32364" y2="45556"/>
                        <a14:foregroundMark x1="11091" y1="30370" x2="11091" y2="30370"/>
                        <a14:foregroundMark x1="10909" y1="28889" x2="10909" y2="28889"/>
                        <a14:foregroundMark x1="10909" y1="27593" x2="10909" y2="27593"/>
                        <a14:foregroundMark x1="11455" y1="26111" x2="11455" y2="26111"/>
                        <a14:foregroundMark x1="11818" y1="25370" x2="11818" y2="25370"/>
                        <a14:foregroundMark x1="13091" y1="24630" x2="13091" y2="24630"/>
                        <a14:foregroundMark x1="14182" y1="22963" x2="14182" y2="22963"/>
                        <a14:foregroundMark x1="12364" y1="23704" x2="12364" y2="23704"/>
                        <a14:foregroundMark x1="14000" y1="22778" x2="14000" y2="22778"/>
                        <a14:foregroundMark x1="14545" y1="22222" x2="14545" y2="22222"/>
                        <a14:foregroundMark x1="13091" y1="23148" x2="13091" y2="23148"/>
                        <a14:foregroundMark x1="10909" y1="33704" x2="10909" y2="33704"/>
                        <a14:foregroundMark x1="8727" y1="30926" x2="8727" y2="30926"/>
                        <a14:foregroundMark x1="6909" y1="30000" x2="6909" y2="30000"/>
                        <a14:foregroundMark x1="48909" y1="9630" x2="48909" y2="9630"/>
                        <a14:foregroundMark x1="48909" y1="6296" x2="48909" y2="6296"/>
                        <a14:foregroundMark x1="48909" y1="2037" x2="48909" y2="2037"/>
                        <a14:foregroundMark x1="35818" y1="53333" x2="35818" y2="53333"/>
                        <a14:foregroundMark x1="42545" y1="53519" x2="42545" y2="53519"/>
                        <a14:foregroundMark x1="6000" y1="49630" x2="6000" y2="49630"/>
                        <a14:foregroundMark x1="2182" y1="52037" x2="2182" y2="52037"/>
                        <a14:foregroundMark x1="45818" y1="7593" x2="45818" y2="7593"/>
                        <a14:foregroundMark x1="47273" y1="4444" x2="47273" y2="4444"/>
                        <a14:foregroundMark x1="61091" y1="15185" x2="61091" y2="15185"/>
                        <a14:foregroundMark x1="53455" y1="10000" x2="53455" y2="10000"/>
                        <a14:foregroundMark x1="36727" y1="39444" x2="36727" y2="39444"/>
                        <a14:foregroundMark x1="42727" y1="47593" x2="42727" y2="47593"/>
                        <a14:foregroundMark x1="30909" y1="55556" x2="30909" y2="55556"/>
                        <a14:foregroundMark x1="69636" y1="38519" x2="69636" y2="38519"/>
                        <a14:foregroundMark x1="73091" y1="15185" x2="73091" y2="15185"/>
                        <a14:foregroundMark x1="79455" y1="24444" x2="79455" y2="24444"/>
                        <a14:foregroundMark x1="78727" y1="23519" x2="78727" y2="23519"/>
                        <a14:foregroundMark x1="84909" y1="34074" x2="84909" y2="34074"/>
                        <a14:foregroundMark x1="88000" y1="35741" x2="88000" y2="35741"/>
                        <a14:foregroundMark x1="87273" y1="32407" x2="87273" y2="32407"/>
                        <a14:foregroundMark x1="92909" y1="31667" x2="92909" y2="31667"/>
                        <a14:foregroundMark x1="10727" y1="63333" x2="10727" y2="63333"/>
                        <a14:foregroundMark x1="35818" y1="84815" x2="35818" y2="84815"/>
                        <a14:foregroundMark x1="36545" y1="93333" x2="36545" y2="93333"/>
                        <a14:foregroundMark x1="51273" y1="75556" x2="51273" y2="75556"/>
                        <a14:foregroundMark x1="53273" y1="55185" x2="53273" y2="55185"/>
                        <a14:foregroundMark x1="79091" y1="24259" x2="79091" y2="24259"/>
                        <a14:foregroundMark x1="74000" y1="73333" x2="74000" y2="73333"/>
                        <a14:foregroundMark x1="86727" y1="57963" x2="86727" y2="57963"/>
                        <a14:foregroundMark x1="86727" y1="57593" x2="86727" y2="57593"/>
                        <a14:foregroundMark x1="86727" y1="56667" x2="86727" y2="56667"/>
                        <a14:foregroundMark x1="51273" y1="87407" x2="51273" y2="87407"/>
                        <a14:foregroundMark x1="49273" y1="87778" x2="49273" y2="87778"/>
                        <a14:foregroundMark x1="50182" y1="97593" x2="50182" y2="97593"/>
                        <a14:foregroundMark x1="57636" y1="70000" x2="57636" y2="70000"/>
                        <a14:foregroundMark x1="60545" y1="60185" x2="60545" y2="60185"/>
                        <a14:foregroundMark x1="49818" y1="58889" x2="49818" y2="58889"/>
                        <a14:foregroundMark x1="6182" y1="50926" x2="6182" y2="50926"/>
                        <a14:foregroundMark x1="85636" y1="47037" x2="85636" y2="47037"/>
                        <a14:foregroundMark x1="88727" y1="45185" x2="88727" y2="45185"/>
                        <a14:foregroundMark x1="89273" y1="51111" x2="89273" y2="51111"/>
                        <a14:foregroundMark x1="91091" y1="49815" x2="91091" y2="49815"/>
                        <a14:foregroundMark x1="95818" y1="51852" x2="95818" y2="51852"/>
                        <a14:foregroundMark x1="38364" y1="64259" x2="38364" y2="64259"/>
                        <a14:foregroundMark x1="36909" y1="65185" x2="36909" y2="65185"/>
                      </a14:backgroundRemoval>
                    </a14:imgEffect>
                  </a14:imgLayer>
                </a14:imgProps>
              </a:ext>
              <a:ext uri="{28A0092B-C50C-407E-A947-70E740481C1C}">
                <a14:useLocalDpi xmlns:a14="http://schemas.microsoft.com/office/drawing/2010/main" val="0"/>
              </a:ext>
            </a:extLst>
          </a:blip>
          <a:srcRect/>
          <a:stretch>
            <a:fillRect/>
          </a:stretch>
        </p:blipFill>
        <p:spPr bwMode="auto">
          <a:xfrm>
            <a:off x="359294" y="3963764"/>
            <a:ext cx="2037080" cy="1999615"/>
          </a:xfrm>
          <a:prstGeom prst="rect">
            <a:avLst/>
          </a:prstGeom>
          <a:noFill/>
          <a:ln>
            <a:noFill/>
          </a:ln>
        </p:spPr>
      </p:pic>
      <p:sp>
        <p:nvSpPr>
          <p:cNvPr id="4" name="CuadroTexto 3">
            <a:extLst>
              <a:ext uri="{FF2B5EF4-FFF2-40B4-BE49-F238E27FC236}">
                <a16:creationId xmlns:a16="http://schemas.microsoft.com/office/drawing/2014/main" id="{3E19657C-F9A7-40C6-B40B-853F57329C04}"/>
              </a:ext>
            </a:extLst>
          </p:cNvPr>
          <p:cNvSpPr txBox="1"/>
          <p:nvPr/>
        </p:nvSpPr>
        <p:spPr>
          <a:xfrm>
            <a:off x="0" y="6477686"/>
            <a:ext cx="2165991" cy="369332"/>
          </a:xfrm>
          <a:prstGeom prst="rect">
            <a:avLst/>
          </a:prstGeom>
          <a:noFill/>
        </p:spPr>
        <p:txBody>
          <a:bodyPr wrap="square" rtlCol="0">
            <a:spAutoFit/>
          </a:bodyPr>
          <a:lstStyle/>
          <a:p>
            <a:r>
              <a:rPr lang="es-MX" dirty="0">
                <a:latin typeface="Agency FB" panose="020B0503020202020204" pitchFamily="34" charset="0"/>
              </a:rPr>
              <a:t>30 de septiembre de 2019</a:t>
            </a:r>
          </a:p>
        </p:txBody>
      </p:sp>
      <p:sp>
        <p:nvSpPr>
          <p:cNvPr id="19" name="Marcador de pie de página 18">
            <a:extLst>
              <a:ext uri="{FF2B5EF4-FFF2-40B4-BE49-F238E27FC236}">
                <a16:creationId xmlns:a16="http://schemas.microsoft.com/office/drawing/2014/main" id="{29271CD2-E4F3-485A-9AD9-5D1F832C3979}"/>
              </a:ext>
            </a:extLst>
          </p:cNvPr>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4916CB2F-7373-4440-A0B9-3E6436843AF9}"/>
              </a:ext>
            </a:extLst>
          </p:cNvPr>
          <p:cNvSpPr txBox="1"/>
          <p:nvPr/>
        </p:nvSpPr>
        <p:spPr>
          <a:xfrm>
            <a:off x="286327" y="231783"/>
            <a:ext cx="6980661" cy="461665"/>
          </a:xfrm>
          <a:prstGeom prst="rect">
            <a:avLst/>
          </a:prstGeom>
          <a:noFill/>
        </p:spPr>
        <p:txBody>
          <a:bodyPr wrap="square" rtlCol="0">
            <a:spAutoFit/>
          </a:bodyPr>
          <a:lstStyle/>
          <a:p>
            <a:pPr lvl="0"/>
            <a:r>
              <a:rPr lang="es-ES" sz="2400" b="1" dirty="0">
                <a:solidFill>
                  <a:schemeClr val="bg1"/>
                </a:solidFill>
              </a:rPr>
              <a:t>4.1   Administración de los recursos de la empresa</a:t>
            </a:r>
            <a:endParaRPr lang="es-MX" sz="2400" dirty="0">
              <a:solidFill>
                <a:schemeClr val="bg1"/>
              </a:solidFill>
            </a:endParaRPr>
          </a:p>
        </p:txBody>
      </p:sp>
      <p:sp>
        <p:nvSpPr>
          <p:cNvPr id="14" name="Rectángulo 13">
            <a:extLst>
              <a:ext uri="{FF2B5EF4-FFF2-40B4-BE49-F238E27FC236}">
                <a16:creationId xmlns:a16="http://schemas.microsoft.com/office/drawing/2014/main" id="{D6ACDB20-AB94-4622-8F05-735E97ECEFF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2BA98896-B5BA-44D1-B756-FA939509DABD}"/>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10</a:t>
            </a:fld>
            <a:endParaRPr lang="es-ES" dirty="0"/>
          </a:p>
        </p:txBody>
      </p:sp>
      <p:sp>
        <p:nvSpPr>
          <p:cNvPr id="13" name="Rectángulo 12">
            <a:extLst>
              <a:ext uri="{FF2B5EF4-FFF2-40B4-BE49-F238E27FC236}">
                <a16:creationId xmlns:a16="http://schemas.microsoft.com/office/drawing/2014/main" id="{43D2CE67-4AA7-4614-8241-15AB55E9A32D}"/>
              </a:ext>
            </a:extLst>
          </p:cNvPr>
          <p:cNvSpPr/>
          <p:nvPr/>
        </p:nvSpPr>
        <p:spPr>
          <a:xfrm>
            <a:off x="251298" y="1497977"/>
            <a:ext cx="5039965" cy="2585323"/>
          </a:xfrm>
          <a:prstGeom prst="rect">
            <a:avLst/>
          </a:prstGeom>
        </p:spPr>
        <p:txBody>
          <a:bodyPr wrap="square">
            <a:spAutoFit/>
          </a:bodyPr>
          <a:lstStyle/>
          <a:p>
            <a:pPr algn="just"/>
            <a:r>
              <a:rPr lang="es-MX" dirty="0">
                <a:latin typeface="Century Gothic" panose="020B0502020202020204" pitchFamily="34" charset="0"/>
              </a:rPr>
              <a:t>La </a:t>
            </a:r>
            <a:r>
              <a:rPr lang="es-MX" b="1" dirty="0">
                <a:latin typeface="Century Gothic" panose="020B0502020202020204" pitchFamily="34" charset="0"/>
              </a:rPr>
              <a:t>administración de recursos</a:t>
            </a:r>
            <a:r>
              <a:rPr lang="es-MX" dirty="0">
                <a:latin typeface="Century Gothic" panose="020B0502020202020204" pitchFamily="34" charset="0"/>
              </a:rPr>
              <a:t>, consiste en el </a:t>
            </a:r>
            <a:r>
              <a:rPr lang="es-MX" b="1" dirty="0">
                <a:latin typeface="Century Gothic" panose="020B0502020202020204" pitchFamily="34" charset="0"/>
              </a:rPr>
              <a:t>manejo eficiente</a:t>
            </a:r>
            <a:r>
              <a:rPr lang="es-MX" dirty="0">
                <a:latin typeface="Century Gothic" panose="020B0502020202020204" pitchFamily="34" charset="0"/>
              </a:rPr>
              <a:t> de estos medios, que pueden ser tanto tangibles como intangibles. </a:t>
            </a:r>
          </a:p>
          <a:p>
            <a:pPr algn="just"/>
            <a:endParaRPr lang="es-MX" dirty="0">
              <a:latin typeface="Century Gothic" panose="020B0502020202020204" pitchFamily="34" charset="0"/>
            </a:endParaRPr>
          </a:p>
          <a:p>
            <a:pPr algn="just"/>
            <a:endParaRPr lang="es-MX" dirty="0">
              <a:latin typeface="Century Gothic" panose="020B0502020202020204" pitchFamily="34" charset="0"/>
            </a:endParaRPr>
          </a:p>
          <a:p>
            <a:pPr algn="ctr"/>
            <a:r>
              <a:rPr lang="es-MX" dirty="0">
                <a:latin typeface="Century Gothic" panose="020B0502020202020204" pitchFamily="34" charset="0"/>
              </a:rPr>
              <a:t>El </a:t>
            </a:r>
            <a:r>
              <a:rPr lang="es-MX" b="1" dirty="0">
                <a:latin typeface="Century Gothic" panose="020B0502020202020204" pitchFamily="34" charset="0"/>
              </a:rPr>
              <a:t>objetivo</a:t>
            </a:r>
            <a:r>
              <a:rPr lang="es-MX" dirty="0">
                <a:latin typeface="Century Gothic" panose="020B0502020202020204" pitchFamily="34" charset="0"/>
              </a:rPr>
              <a:t> de la administración de recursos es que éstos permitan la satisfacción de los intereses.</a:t>
            </a:r>
          </a:p>
        </p:txBody>
      </p:sp>
      <p:pic>
        <p:nvPicPr>
          <p:cNvPr id="15" name="Picture 2" descr="Resultado de imagen para recursos imagenes">
            <a:extLst>
              <a:ext uri="{FF2B5EF4-FFF2-40B4-BE49-F238E27FC236}">
                <a16:creationId xmlns:a16="http://schemas.microsoft.com/office/drawing/2014/main" id="{E95460B1-65E2-491F-9BFD-04A9FE54032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769" r="25346"/>
          <a:stretch/>
        </p:blipFill>
        <p:spPr bwMode="auto">
          <a:xfrm>
            <a:off x="5929836" y="2340379"/>
            <a:ext cx="2943810"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365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33" y="5925033"/>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ángulo 28">
            <a:extLst>
              <a:ext uri="{FF2B5EF4-FFF2-40B4-BE49-F238E27FC236}">
                <a16:creationId xmlns:a16="http://schemas.microsoft.com/office/drawing/2014/main" id="{6BDF5086-EC81-4C26-B646-8DD2A05A45E8}"/>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32" name="Marcador de número de diapositiva 10">
            <a:extLst>
              <a:ext uri="{FF2B5EF4-FFF2-40B4-BE49-F238E27FC236}">
                <a16:creationId xmlns:a16="http://schemas.microsoft.com/office/drawing/2014/main" id="{AC9C239C-E9C2-491E-839A-D2DBE6E3A14B}"/>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11</a:t>
            </a:fld>
            <a:endParaRPr lang="es-ES" dirty="0"/>
          </a:p>
        </p:txBody>
      </p:sp>
      <p:sp>
        <p:nvSpPr>
          <p:cNvPr id="30" name="Rectángulo 29">
            <a:extLst>
              <a:ext uri="{FF2B5EF4-FFF2-40B4-BE49-F238E27FC236}">
                <a16:creationId xmlns:a16="http://schemas.microsoft.com/office/drawing/2014/main" id="{4D1FFC0D-A2C3-44B0-B4F7-F8C00A00437E}"/>
              </a:ext>
            </a:extLst>
          </p:cNvPr>
          <p:cNvSpPr/>
          <p:nvPr/>
        </p:nvSpPr>
        <p:spPr>
          <a:xfrm>
            <a:off x="574664" y="1714136"/>
            <a:ext cx="4176464" cy="2954655"/>
          </a:xfrm>
          <a:prstGeom prst="rect">
            <a:avLst/>
          </a:prstGeom>
        </p:spPr>
        <p:txBody>
          <a:bodyPr wrap="square">
            <a:spAutoFit/>
          </a:bodyPr>
          <a:lstStyle/>
          <a:p>
            <a:pPr algn="ctr" fontAlgn="base"/>
            <a:r>
              <a:rPr lang="es-MX" sz="2000" b="1" dirty="0">
                <a:solidFill>
                  <a:srgbClr val="A39867"/>
                </a:solidFill>
                <a:latin typeface="Century Gothic" pitchFamily="34" charset="0"/>
              </a:rPr>
              <a:t>Financieros. </a:t>
            </a:r>
          </a:p>
          <a:p>
            <a:pPr algn="just" fontAlgn="base"/>
            <a:r>
              <a:rPr lang="es-MX" dirty="0">
                <a:latin typeface="Georgia" panose="02040502050405020303" pitchFamily="18" charset="0"/>
              </a:rPr>
              <a:t>Al referirnos a ellos estamos haciendo mención a todos los recursos de tipo monetario que son fundamentales para el desarrollo de la empresa en cuestión. Estos pueden ser de dos clases: propios, como el dinero en efectivo y las acciones; o ajenos, como los bonos, los créditos que otorgan los bancos o las diversas modalidades de préstamos</a:t>
            </a:r>
            <a:r>
              <a:rPr lang="es-MX" dirty="0">
                <a:solidFill>
                  <a:srgbClr val="666666"/>
                </a:solidFill>
                <a:latin typeface="Georgia" panose="02040502050405020303" pitchFamily="18" charset="0"/>
              </a:rPr>
              <a:t>.</a:t>
            </a:r>
          </a:p>
        </p:txBody>
      </p:sp>
      <p:pic>
        <p:nvPicPr>
          <p:cNvPr id="31" name="Picture 2" descr="Imagen relacionada">
            <a:extLst>
              <a:ext uri="{FF2B5EF4-FFF2-40B4-BE49-F238E27FC236}">
                <a16:creationId xmlns:a16="http://schemas.microsoft.com/office/drawing/2014/main" id="{0321C7DB-2373-4909-AA89-70510BF14F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586" y="3658352"/>
            <a:ext cx="3539930" cy="1769965"/>
          </a:xfrm>
          <a:prstGeom prst="rect">
            <a:avLst/>
          </a:prstGeom>
          <a:noFill/>
          <a:extLst>
            <a:ext uri="{909E8E84-426E-40DD-AFC4-6F175D3DCCD1}">
              <a14:hiddenFill xmlns:a14="http://schemas.microsoft.com/office/drawing/2010/main">
                <a:solidFill>
                  <a:srgbClr val="FFFFFF"/>
                </a:solidFill>
              </a14:hiddenFill>
            </a:ext>
          </a:extLst>
        </p:spPr>
      </p:pic>
      <p:sp>
        <p:nvSpPr>
          <p:cNvPr id="33" name="1 Rectángulo">
            <a:extLst>
              <a:ext uri="{FF2B5EF4-FFF2-40B4-BE49-F238E27FC236}">
                <a16:creationId xmlns:a16="http://schemas.microsoft.com/office/drawing/2014/main" id="{6A25F3A8-AE82-436A-A146-639BA993F135}"/>
              </a:ext>
            </a:extLst>
          </p:cNvPr>
          <p:cNvSpPr/>
          <p:nvPr/>
        </p:nvSpPr>
        <p:spPr>
          <a:xfrm>
            <a:off x="1203132" y="1023119"/>
            <a:ext cx="7095992" cy="461665"/>
          </a:xfrm>
          <a:prstGeom prst="rect">
            <a:avLst/>
          </a:prstGeom>
        </p:spPr>
        <p:txBody>
          <a:bodyPr wrap="square">
            <a:spAutoFit/>
          </a:bodyPr>
          <a:lstStyle/>
          <a:p>
            <a:pPr algn="ctr"/>
            <a:r>
              <a:rPr lang="es-MX" sz="2400" b="1" dirty="0">
                <a:latin typeface="Century Gothic" pitchFamily="34" charset="0"/>
              </a:rPr>
              <a:t> Tipos de recursos  </a:t>
            </a:r>
          </a:p>
        </p:txBody>
      </p:sp>
    </p:spTree>
    <p:extLst>
      <p:ext uri="{BB962C8B-B14F-4D97-AF65-F5344CB8AC3E}">
        <p14:creationId xmlns:p14="http://schemas.microsoft.com/office/powerpoint/2010/main" val="1006419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ángulo 25">
            <a:extLst>
              <a:ext uri="{FF2B5EF4-FFF2-40B4-BE49-F238E27FC236}">
                <a16:creationId xmlns:a16="http://schemas.microsoft.com/office/drawing/2014/main" id="{D7DF655B-8B89-42E2-BB81-1D57E01FAD0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27" name="Marcador de número de diapositiva 10">
            <a:extLst>
              <a:ext uri="{FF2B5EF4-FFF2-40B4-BE49-F238E27FC236}">
                <a16:creationId xmlns:a16="http://schemas.microsoft.com/office/drawing/2014/main" id="{2C884FE0-3EA1-457A-9269-20F3512AE6E9}"/>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12</a:t>
            </a:fld>
            <a:endParaRPr lang="es-ES" dirty="0"/>
          </a:p>
        </p:txBody>
      </p:sp>
      <p:sp>
        <p:nvSpPr>
          <p:cNvPr id="18" name="Rectángulo 17">
            <a:extLst>
              <a:ext uri="{FF2B5EF4-FFF2-40B4-BE49-F238E27FC236}">
                <a16:creationId xmlns:a16="http://schemas.microsoft.com/office/drawing/2014/main" id="{13EFBB3C-1E39-47DF-8522-8F045CACEAB9}"/>
              </a:ext>
            </a:extLst>
          </p:cNvPr>
          <p:cNvSpPr/>
          <p:nvPr/>
        </p:nvSpPr>
        <p:spPr>
          <a:xfrm>
            <a:off x="393700" y="1426104"/>
            <a:ext cx="5128946" cy="3508653"/>
          </a:xfrm>
          <a:prstGeom prst="rect">
            <a:avLst/>
          </a:prstGeom>
        </p:spPr>
        <p:txBody>
          <a:bodyPr wrap="square">
            <a:spAutoFit/>
          </a:bodyPr>
          <a:lstStyle/>
          <a:p>
            <a:pPr algn="ctr" fontAlgn="base"/>
            <a:r>
              <a:rPr lang="es-MX" sz="2400" b="1" dirty="0">
                <a:solidFill>
                  <a:srgbClr val="A39867"/>
                </a:solidFill>
                <a:latin typeface="Century Gothic" panose="020B0502020202020204" pitchFamily="34" charset="0"/>
              </a:rPr>
              <a:t>Materiales.</a:t>
            </a:r>
          </a:p>
          <a:p>
            <a:pPr algn="just" fontAlgn="base"/>
            <a:r>
              <a:rPr lang="es-MX" dirty="0">
                <a:solidFill>
                  <a:srgbClr val="666666"/>
                </a:solidFill>
                <a:latin typeface="Century Gothic" panose="020B0502020202020204" pitchFamily="34" charset="0"/>
              </a:rPr>
              <a:t> </a:t>
            </a:r>
            <a:r>
              <a:rPr lang="es-MX" dirty="0">
                <a:latin typeface="Century Gothic" panose="020B0502020202020204" pitchFamily="34" charset="0"/>
              </a:rPr>
              <a:t>Bajo dicho paraguas se incluyen todos aquellos bienes, de tipo tangible, que posee la entidad y que son los que le permiten prestar los servicios que realiza. Partiendo de esta acepción nos encontraríamos con dos grupos de recursos claramente delimitados: los relativos a las instalaciones (oficinas, fábricas, herramientas…) y las materias primas, dentro de cuyo nombre también se incluirían los productos ya elaborados.</a:t>
            </a:r>
          </a:p>
        </p:txBody>
      </p:sp>
      <p:pic>
        <p:nvPicPr>
          <p:cNvPr id="22" name="Picture 2" descr="https://s3-us-west-2.amazonaws.com/devcodepro/media/blog/10-recursos-gratuitos-para-pagina-web.png">
            <a:extLst>
              <a:ext uri="{FF2B5EF4-FFF2-40B4-BE49-F238E27FC236}">
                <a16:creationId xmlns:a16="http://schemas.microsoft.com/office/drawing/2014/main" id="{952E6959-F965-461A-8550-A1C1E7148CDB}"/>
              </a:ext>
            </a:extLst>
          </p:cNvPr>
          <p:cNvPicPr>
            <a:picLocks noChangeAspect="1" noChangeArrowheads="1"/>
          </p:cNvPicPr>
          <p:nvPr/>
        </p:nvPicPr>
        <p:blipFill>
          <a:blip r:embed="rId4">
            <a:clrChange>
              <a:clrFrom>
                <a:srgbClr val="0095E5"/>
              </a:clrFrom>
              <a:clrTo>
                <a:srgbClr val="0095E5">
                  <a:alpha val="0"/>
                </a:srgbClr>
              </a:clrTo>
            </a:clrChange>
            <a:extLst>
              <a:ext uri="{28A0092B-C50C-407E-A947-70E740481C1C}">
                <a14:useLocalDpi xmlns:a14="http://schemas.microsoft.com/office/drawing/2010/main" val="0"/>
              </a:ext>
            </a:extLst>
          </a:blip>
          <a:srcRect/>
          <a:stretch>
            <a:fillRect/>
          </a:stretch>
        </p:blipFill>
        <p:spPr bwMode="auto">
          <a:xfrm>
            <a:off x="4384497" y="3029509"/>
            <a:ext cx="5525344" cy="2891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381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Marcador de número de diapositiva 10">
            <a:extLst>
              <a:ext uri="{FF2B5EF4-FFF2-40B4-BE49-F238E27FC236}">
                <a16:creationId xmlns:a16="http://schemas.microsoft.com/office/drawing/2014/main" id="{F9EDF7A9-B5E6-42FD-91B8-E1BC03998718}"/>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13</a:t>
            </a:fld>
            <a:endParaRPr lang="es-ES" dirty="0"/>
          </a:p>
        </p:txBody>
      </p:sp>
      <p:sp>
        <p:nvSpPr>
          <p:cNvPr id="36" name="Rectángulo 35">
            <a:extLst>
              <a:ext uri="{FF2B5EF4-FFF2-40B4-BE49-F238E27FC236}">
                <a16:creationId xmlns:a16="http://schemas.microsoft.com/office/drawing/2014/main" id="{AB15EAB0-F4A2-465E-9FD3-C846894B27C0}"/>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25" name="Rectángulo 24">
            <a:extLst>
              <a:ext uri="{FF2B5EF4-FFF2-40B4-BE49-F238E27FC236}">
                <a16:creationId xmlns:a16="http://schemas.microsoft.com/office/drawing/2014/main" id="{094C4F26-E44D-493B-93F3-AF82CD5D2F18}"/>
              </a:ext>
            </a:extLst>
          </p:cNvPr>
          <p:cNvSpPr/>
          <p:nvPr/>
        </p:nvSpPr>
        <p:spPr>
          <a:xfrm>
            <a:off x="4784258" y="1921972"/>
            <a:ext cx="3572585" cy="3447098"/>
          </a:xfrm>
          <a:prstGeom prst="rect">
            <a:avLst/>
          </a:prstGeom>
        </p:spPr>
        <p:txBody>
          <a:bodyPr wrap="square">
            <a:spAutoFit/>
          </a:bodyPr>
          <a:lstStyle/>
          <a:p>
            <a:pPr algn="ctr" fontAlgn="base"/>
            <a:r>
              <a:rPr lang="es-MX" sz="2000" b="1" dirty="0">
                <a:solidFill>
                  <a:srgbClr val="A39867"/>
                </a:solidFill>
                <a:latin typeface="Century Gothic" pitchFamily="34" charset="0"/>
              </a:rPr>
              <a:t>Técnicos. </a:t>
            </a:r>
          </a:p>
          <a:p>
            <a:pPr algn="just" fontAlgn="base"/>
            <a:r>
              <a:rPr lang="es-MX" dirty="0">
                <a:latin typeface="Century Gothic" panose="020B0502020202020204" pitchFamily="34" charset="0"/>
              </a:rPr>
              <a:t>En este caso, son los recursos que son fundamentales para poder coordinar y gestionar otro tipo de recursos. </a:t>
            </a:r>
          </a:p>
          <a:p>
            <a:pPr algn="just" fontAlgn="base"/>
            <a:endParaRPr lang="es-MX" dirty="0">
              <a:latin typeface="Century Gothic" panose="020B0502020202020204" pitchFamily="34" charset="0"/>
            </a:endParaRPr>
          </a:p>
          <a:p>
            <a:pPr algn="just" fontAlgn="base"/>
            <a:r>
              <a:rPr lang="es-MX" dirty="0">
                <a:latin typeface="Century Gothic" panose="020B0502020202020204" pitchFamily="34" charset="0"/>
              </a:rPr>
              <a:t>De esta manera, nos encontraríamos con elementos tales como las marcas y patentes, los sistemas de producción, los mecanismos de ventas…</a:t>
            </a:r>
          </a:p>
        </p:txBody>
      </p:sp>
      <p:pic>
        <p:nvPicPr>
          <p:cNvPr id="28" name="Imagen 27">
            <a:extLst>
              <a:ext uri="{FF2B5EF4-FFF2-40B4-BE49-F238E27FC236}">
                <a16:creationId xmlns:a16="http://schemas.microsoft.com/office/drawing/2014/main" id="{460566F7-174F-45DE-9464-853C17DAE84E}"/>
              </a:ext>
            </a:extLst>
          </p:cNvPr>
          <p:cNvPicPr>
            <a:picLocks noChangeAspect="1"/>
          </p:cNvPicPr>
          <p:nvPr/>
        </p:nvPicPr>
        <p:blipFill>
          <a:blip r:embed="rId4">
            <a:clrChange>
              <a:clrFrom>
                <a:srgbClr val="E9E9E9"/>
              </a:clrFrom>
              <a:clrTo>
                <a:srgbClr val="E9E9E9">
                  <a:alpha val="0"/>
                </a:srgbClr>
              </a:clrTo>
            </a:clrChange>
          </a:blip>
          <a:stretch>
            <a:fillRect/>
          </a:stretch>
        </p:blipFill>
        <p:spPr>
          <a:xfrm>
            <a:off x="-544334" y="1979708"/>
            <a:ext cx="6100852" cy="3389362"/>
          </a:xfrm>
          <a:prstGeom prst="rect">
            <a:avLst/>
          </a:prstGeom>
        </p:spPr>
      </p:pic>
    </p:spTree>
    <p:extLst>
      <p:ext uri="{BB962C8B-B14F-4D97-AF65-F5344CB8AC3E}">
        <p14:creationId xmlns:p14="http://schemas.microsoft.com/office/powerpoint/2010/main" val="919410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14</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2" name="Rectángulo 11">
            <a:extLst>
              <a:ext uri="{FF2B5EF4-FFF2-40B4-BE49-F238E27FC236}">
                <a16:creationId xmlns:a16="http://schemas.microsoft.com/office/drawing/2014/main" id="{E1C5785C-6369-4A02-988A-6FEA2DD16903}"/>
              </a:ext>
            </a:extLst>
          </p:cNvPr>
          <p:cNvSpPr/>
          <p:nvPr/>
        </p:nvSpPr>
        <p:spPr>
          <a:xfrm>
            <a:off x="637380" y="1191487"/>
            <a:ext cx="4264850" cy="3785652"/>
          </a:xfrm>
          <a:prstGeom prst="rect">
            <a:avLst/>
          </a:prstGeom>
        </p:spPr>
        <p:txBody>
          <a:bodyPr wrap="square">
            <a:spAutoFit/>
          </a:bodyPr>
          <a:lstStyle/>
          <a:p>
            <a:pPr algn="ctr" fontAlgn="base"/>
            <a:r>
              <a:rPr lang="es-MX" sz="2400" b="1" dirty="0">
                <a:solidFill>
                  <a:srgbClr val="A39867"/>
                </a:solidFill>
                <a:latin typeface="Century Gothic" pitchFamily="34" charset="0"/>
              </a:rPr>
              <a:t>Humanos. </a:t>
            </a:r>
          </a:p>
          <a:p>
            <a:pPr algn="just" fontAlgn="base"/>
            <a:r>
              <a:rPr lang="es-MX" dirty="0">
                <a:latin typeface="Century Gothic" panose="020B0502020202020204" pitchFamily="34" charset="0"/>
              </a:rPr>
              <a:t>A la hora de administrar este tipo de recursos, que vienen a ser el conjunto de empleados de una empresa, las personas encargadas de esta tarea es fundamental que tengan en cuenta muchos aspectos relativos a aquellos como pueden ser las habilidades, las ideas, los conocimientos, las necesidades, el desarrollo, los sentimientos, la experiencia, las cargas…</a:t>
            </a:r>
            <a:endParaRPr lang="es-MX" b="0" i="0" dirty="0">
              <a:effectLst/>
              <a:latin typeface="Century Gothic" panose="020B0502020202020204" pitchFamily="34" charset="0"/>
            </a:endParaRPr>
          </a:p>
        </p:txBody>
      </p:sp>
      <p:pic>
        <p:nvPicPr>
          <p:cNvPr id="13" name="Picture 2" descr="Resultado de imagen para recursos humanos">
            <a:extLst>
              <a:ext uri="{FF2B5EF4-FFF2-40B4-BE49-F238E27FC236}">
                <a16:creationId xmlns:a16="http://schemas.microsoft.com/office/drawing/2014/main" id="{BB6B9C5B-9334-4F0F-9C03-BDCA12E34B8B}"/>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11668" y="2165588"/>
            <a:ext cx="4686144" cy="3953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9147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15</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FBE2FB9B-426A-417F-AC9C-899CA0E26F55}"/>
              </a:ext>
            </a:extLst>
          </p:cNvPr>
          <p:cNvSpPr/>
          <p:nvPr/>
        </p:nvSpPr>
        <p:spPr>
          <a:xfrm>
            <a:off x="766751" y="1749761"/>
            <a:ext cx="7610498" cy="2031325"/>
          </a:xfrm>
          <a:prstGeom prst="rect">
            <a:avLst/>
          </a:prstGeom>
        </p:spPr>
        <p:txBody>
          <a:bodyPr wrap="square">
            <a:spAutoFit/>
          </a:bodyPr>
          <a:lstStyle/>
          <a:p>
            <a:pPr algn="just"/>
            <a:r>
              <a:rPr lang="es-MX" b="1" dirty="0">
                <a:latin typeface="Century Gothic" panose="020B0502020202020204" pitchFamily="34" charset="0"/>
              </a:rPr>
              <a:t>La Administración de Personal o Administración del Talento Humano</a:t>
            </a:r>
            <a:r>
              <a:rPr lang="es-MX" dirty="0">
                <a:latin typeface="Century Gothic" panose="020B0502020202020204" pitchFamily="34" charset="0"/>
              </a:rPr>
              <a:t> se puede definir como el proceso administrativo de coordinar eficazmente la gestión de: conocimientos, habilidades, destrezas, capacidades y experiencias del grupo de personas que conforman o integran a una organización, con la finalidad de lograr la exitosa consecución de objetivos y metas que coadyuven a elevar su productividad.</a:t>
            </a:r>
          </a:p>
        </p:txBody>
      </p:sp>
      <p:pic>
        <p:nvPicPr>
          <p:cNvPr id="10" name="Picture 4" descr="Resultado de imagen para recursos humanos">
            <a:extLst>
              <a:ext uri="{FF2B5EF4-FFF2-40B4-BE49-F238E27FC236}">
                <a16:creationId xmlns:a16="http://schemas.microsoft.com/office/drawing/2014/main" id="{75E11B6F-5523-4FD8-95BB-C46A3A269410}"/>
              </a:ext>
            </a:extLst>
          </p:cNvPr>
          <p:cNvPicPr>
            <a:picLocks noChangeAspect="1" noChangeArrowheads="1"/>
          </p:cNvPicPr>
          <p:nvPr/>
        </p:nvPicPr>
        <p:blipFill>
          <a:blip r:embed="rId4">
            <a:clrChange>
              <a:clrFrom>
                <a:srgbClr val="FDC055"/>
              </a:clrFrom>
              <a:clrTo>
                <a:srgbClr val="FDC055">
                  <a:alpha val="0"/>
                </a:srgbClr>
              </a:clrTo>
            </a:clrChange>
            <a:extLst>
              <a:ext uri="{28A0092B-C50C-407E-A947-70E740481C1C}">
                <a14:useLocalDpi xmlns:a14="http://schemas.microsoft.com/office/drawing/2010/main" val="0"/>
              </a:ext>
            </a:extLst>
          </a:blip>
          <a:srcRect/>
          <a:stretch>
            <a:fillRect/>
          </a:stretch>
        </p:blipFill>
        <p:spPr bwMode="auto">
          <a:xfrm>
            <a:off x="4572000" y="3506547"/>
            <a:ext cx="4060751" cy="2436451"/>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a:extLst>
              <a:ext uri="{FF2B5EF4-FFF2-40B4-BE49-F238E27FC236}">
                <a16:creationId xmlns:a16="http://schemas.microsoft.com/office/drawing/2014/main" id="{CD37903E-8E1F-4343-99FD-DB2447F866ED}"/>
              </a:ext>
            </a:extLst>
          </p:cNvPr>
          <p:cNvSpPr txBox="1"/>
          <p:nvPr/>
        </p:nvSpPr>
        <p:spPr>
          <a:xfrm>
            <a:off x="240147" y="102475"/>
            <a:ext cx="6980661" cy="830997"/>
          </a:xfrm>
          <a:prstGeom prst="rect">
            <a:avLst/>
          </a:prstGeom>
          <a:noFill/>
        </p:spPr>
        <p:txBody>
          <a:bodyPr wrap="square" rtlCol="0">
            <a:spAutoFit/>
          </a:bodyPr>
          <a:lstStyle/>
          <a:p>
            <a:pPr lvl="0"/>
            <a:r>
              <a:rPr lang="es-ES" sz="2400" b="1" dirty="0">
                <a:solidFill>
                  <a:schemeClr val="bg1"/>
                </a:solidFill>
              </a:rPr>
              <a:t>4.2   </a:t>
            </a:r>
            <a:r>
              <a:rPr lang="es-MX" sz="2400" b="1" dirty="0">
                <a:solidFill>
                  <a:schemeClr val="bg1"/>
                </a:solidFill>
              </a:rPr>
              <a:t>Administración de personal, relación con los </a:t>
            </a:r>
          </a:p>
          <a:p>
            <a:pPr lvl="0"/>
            <a:r>
              <a:rPr lang="es-MX" sz="2400" b="1" dirty="0">
                <a:solidFill>
                  <a:schemeClr val="bg1"/>
                </a:solidFill>
              </a:rPr>
              <a:t>         empleados, estado de animo y disciplina. </a:t>
            </a:r>
            <a:endParaRPr lang="es-MX" sz="2400" dirty="0">
              <a:solidFill>
                <a:schemeClr val="bg1"/>
              </a:solidFill>
            </a:endParaRPr>
          </a:p>
        </p:txBody>
      </p:sp>
    </p:spTree>
    <p:extLst>
      <p:ext uri="{BB962C8B-B14F-4D97-AF65-F5344CB8AC3E}">
        <p14:creationId xmlns:p14="http://schemas.microsoft.com/office/powerpoint/2010/main" val="927309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16</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E2B8A3DB-5D1D-4E7D-95DB-B10B06F82772}"/>
              </a:ext>
            </a:extLst>
          </p:cNvPr>
          <p:cNvSpPr/>
          <p:nvPr/>
        </p:nvSpPr>
        <p:spPr>
          <a:xfrm>
            <a:off x="276147" y="1274565"/>
            <a:ext cx="4715800" cy="3416320"/>
          </a:xfrm>
          <a:prstGeom prst="rect">
            <a:avLst/>
          </a:prstGeom>
        </p:spPr>
        <p:txBody>
          <a:bodyPr wrap="square">
            <a:spAutoFit/>
          </a:bodyPr>
          <a:lstStyle/>
          <a:p>
            <a:pPr marL="342900" indent="-342900" algn="just">
              <a:buAutoNum type="arabicPeriod"/>
            </a:pPr>
            <a:r>
              <a:rPr lang="es-MX" b="1" dirty="0">
                <a:latin typeface="Century Gothic" panose="020B0502020202020204" pitchFamily="34" charset="0"/>
              </a:rPr>
              <a:t>Comunicación. </a:t>
            </a:r>
            <a:r>
              <a:rPr lang="es-MX" dirty="0">
                <a:latin typeface="Century Gothic" panose="020B0502020202020204" pitchFamily="34" charset="0"/>
              </a:rPr>
              <a:t>Básica en cualquier relación, también en las laborales. Los empleados pasan muchas horas en su lugar de trabajo y por eso es muy importante que se sientan cómodos con sus jefes. </a:t>
            </a:r>
          </a:p>
          <a:p>
            <a:pPr marL="342900" indent="-342900" algn="just">
              <a:buAutoNum type="arabicPeriod"/>
            </a:pPr>
            <a:endParaRPr lang="es-MX" dirty="0">
              <a:latin typeface="Century Gothic" panose="020B0502020202020204" pitchFamily="34" charset="0"/>
            </a:endParaRPr>
          </a:p>
          <a:p>
            <a:pPr algn="just"/>
            <a:r>
              <a:rPr lang="es-MX" dirty="0">
                <a:latin typeface="Century Gothic" panose="020B0502020202020204" pitchFamily="34" charset="0"/>
              </a:rPr>
              <a:t>Para que esto ocurra, mantén una comunicación abierta con tus empleados, déjales saber que estás ahí para hablar cuando lo necesiten y de lo que necesitan. </a:t>
            </a:r>
          </a:p>
        </p:txBody>
      </p:sp>
      <p:sp>
        <p:nvSpPr>
          <p:cNvPr id="10" name="Rectángulo 9">
            <a:extLst>
              <a:ext uri="{FF2B5EF4-FFF2-40B4-BE49-F238E27FC236}">
                <a16:creationId xmlns:a16="http://schemas.microsoft.com/office/drawing/2014/main" id="{5ED20119-D328-4A27-8E16-28618F2A50D4}"/>
              </a:ext>
            </a:extLst>
          </p:cNvPr>
          <p:cNvSpPr/>
          <p:nvPr/>
        </p:nvSpPr>
        <p:spPr>
          <a:xfrm>
            <a:off x="4135696" y="4564582"/>
            <a:ext cx="4572000" cy="1477328"/>
          </a:xfrm>
          <a:prstGeom prst="rect">
            <a:avLst/>
          </a:prstGeom>
        </p:spPr>
        <p:txBody>
          <a:bodyPr>
            <a:spAutoFit/>
          </a:bodyPr>
          <a:lstStyle/>
          <a:p>
            <a:pPr algn="just"/>
            <a:r>
              <a:rPr lang="es-MX" dirty="0">
                <a:latin typeface="Century Gothic" panose="020B0502020202020204" pitchFamily="34" charset="0"/>
              </a:rPr>
              <a:t>Asimismo, sé transparente en cuanto a lo que esperas y necesitas de ellos. La comunicación abierta es básica para un construir una relación sana y positiva.</a:t>
            </a:r>
          </a:p>
        </p:txBody>
      </p:sp>
      <p:pic>
        <p:nvPicPr>
          <p:cNvPr id="11" name="Picture 2" descr="Imagen relacionada">
            <a:extLst>
              <a:ext uri="{FF2B5EF4-FFF2-40B4-BE49-F238E27FC236}">
                <a16:creationId xmlns:a16="http://schemas.microsoft.com/office/drawing/2014/main" id="{0FE9DBD3-1A7B-407C-BB0D-829524260ED5}"/>
              </a:ext>
            </a:extLst>
          </p:cNvPr>
          <p:cNvPicPr>
            <a:picLocks noChangeAspect="1" noChangeArrowheads="1"/>
          </p:cNvPicPr>
          <p:nvPr/>
        </p:nvPicPr>
        <p:blipFill>
          <a:blip r:embed="rId4">
            <a:clrChange>
              <a:clrFrom>
                <a:srgbClr val="5E9389"/>
              </a:clrFrom>
              <a:clrTo>
                <a:srgbClr val="5E9389">
                  <a:alpha val="0"/>
                </a:srgbClr>
              </a:clrTo>
            </a:clrChange>
            <a:extLst>
              <a:ext uri="{28A0092B-C50C-407E-A947-70E740481C1C}">
                <a14:useLocalDpi xmlns:a14="http://schemas.microsoft.com/office/drawing/2010/main" val="0"/>
              </a:ext>
            </a:extLst>
          </a:blip>
          <a:srcRect/>
          <a:stretch>
            <a:fillRect/>
          </a:stretch>
        </p:blipFill>
        <p:spPr bwMode="auto">
          <a:xfrm>
            <a:off x="4750060" y="1706157"/>
            <a:ext cx="4397752" cy="2161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988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17</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DE97C67B-A595-4025-A5F2-6FAFBDBEB9A3}"/>
              </a:ext>
            </a:extLst>
          </p:cNvPr>
          <p:cNvSpPr/>
          <p:nvPr/>
        </p:nvSpPr>
        <p:spPr>
          <a:xfrm>
            <a:off x="514280" y="1005097"/>
            <a:ext cx="8115440" cy="1323439"/>
          </a:xfrm>
          <a:prstGeom prst="rect">
            <a:avLst/>
          </a:prstGeom>
        </p:spPr>
        <p:txBody>
          <a:bodyPr wrap="square">
            <a:spAutoFit/>
          </a:bodyPr>
          <a:lstStyle/>
          <a:p>
            <a:pPr algn="just"/>
            <a:endParaRPr lang="es-MX" sz="1600" dirty="0">
              <a:latin typeface="Century Gothic" panose="020B0502020202020204" pitchFamily="34" charset="0"/>
            </a:endParaRPr>
          </a:p>
          <a:p>
            <a:pPr algn="just"/>
            <a:r>
              <a:rPr lang="es-MX" sz="1600" b="1" dirty="0">
                <a:latin typeface="Century Gothic" panose="020B0502020202020204" pitchFamily="34" charset="0"/>
              </a:rPr>
              <a:t>2. Reconocimiento. </a:t>
            </a:r>
            <a:r>
              <a:rPr lang="es-MX" sz="1600" dirty="0">
                <a:latin typeface="Century Gothic" panose="020B0502020202020204" pitchFamily="34" charset="0"/>
              </a:rPr>
              <a:t>Unas </a:t>
            </a:r>
            <a:r>
              <a:rPr lang="es-MX" sz="1600" b="1" dirty="0">
                <a:latin typeface="Century Gothic" panose="020B0502020202020204" pitchFamily="34" charset="0"/>
              </a:rPr>
              <a:t>palabras de agradecimiento </a:t>
            </a:r>
            <a:r>
              <a:rPr lang="es-MX" sz="1600" dirty="0">
                <a:latin typeface="Century Gothic" panose="020B0502020202020204" pitchFamily="34" charset="0"/>
              </a:rPr>
              <a:t>y reconocimiento del trabajo bien hecho van más allá de lo que puedas pensar. La gratitud significa mucho para los empleados y reforzar el trabajo bien hecho les anima a continuar así. </a:t>
            </a:r>
          </a:p>
        </p:txBody>
      </p:sp>
      <p:pic>
        <p:nvPicPr>
          <p:cNvPr id="10" name="Picture 2" descr="Imagen relacionada">
            <a:extLst>
              <a:ext uri="{FF2B5EF4-FFF2-40B4-BE49-F238E27FC236}">
                <a16:creationId xmlns:a16="http://schemas.microsoft.com/office/drawing/2014/main" id="{47904EB4-83AE-4B6E-9EF7-AC7161807994}"/>
              </a:ext>
            </a:extLst>
          </p:cNvPr>
          <p:cNvPicPr>
            <a:picLocks noChangeAspect="1" noChangeArrowheads="1"/>
          </p:cNvPicPr>
          <p:nvPr/>
        </p:nvPicPr>
        <p:blipFill>
          <a:blip r:embed="rId4">
            <a:clrChange>
              <a:clrFrom>
                <a:srgbClr val="9BA6AC"/>
              </a:clrFrom>
              <a:clrTo>
                <a:srgbClr val="9BA6AC">
                  <a:alpha val="0"/>
                </a:srgbClr>
              </a:clrTo>
            </a:clrChange>
            <a:extLst>
              <a:ext uri="{28A0092B-C50C-407E-A947-70E740481C1C}">
                <a14:useLocalDpi xmlns:a14="http://schemas.microsoft.com/office/drawing/2010/main" val="0"/>
              </a:ext>
            </a:extLst>
          </a:blip>
          <a:srcRect/>
          <a:stretch>
            <a:fillRect/>
          </a:stretch>
        </p:blipFill>
        <p:spPr bwMode="auto">
          <a:xfrm>
            <a:off x="3965360" y="3026282"/>
            <a:ext cx="5098901" cy="2506482"/>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a:extLst>
              <a:ext uri="{FF2B5EF4-FFF2-40B4-BE49-F238E27FC236}">
                <a16:creationId xmlns:a16="http://schemas.microsoft.com/office/drawing/2014/main" id="{A1275DC4-626B-417F-81BD-AC943312D4B5}"/>
              </a:ext>
            </a:extLst>
          </p:cNvPr>
          <p:cNvSpPr/>
          <p:nvPr/>
        </p:nvSpPr>
        <p:spPr>
          <a:xfrm>
            <a:off x="358901" y="3026282"/>
            <a:ext cx="3585935" cy="2554545"/>
          </a:xfrm>
          <a:prstGeom prst="rect">
            <a:avLst/>
          </a:prstGeom>
        </p:spPr>
        <p:txBody>
          <a:bodyPr wrap="square">
            <a:spAutoFit/>
          </a:bodyPr>
          <a:lstStyle/>
          <a:p>
            <a:pPr algn="just"/>
            <a:r>
              <a:rPr lang="es-MX" sz="1600" dirty="0">
                <a:latin typeface="Century Gothic" panose="020B0502020202020204" pitchFamily="34" charset="0"/>
              </a:rPr>
              <a:t>El </a:t>
            </a:r>
            <a:r>
              <a:rPr lang="es-MX" sz="1600" b="1" dirty="0">
                <a:latin typeface="Century Gothic" panose="020B0502020202020204" pitchFamily="34" charset="0"/>
              </a:rPr>
              <a:t>reconocimiento público </a:t>
            </a:r>
            <a:r>
              <a:rPr lang="es-MX" sz="1600" dirty="0">
                <a:latin typeface="Century Gothic" panose="020B0502020202020204" pitchFamily="34" charset="0"/>
              </a:rPr>
              <a:t>también es muy valorado por los trabajadores.</a:t>
            </a:r>
          </a:p>
          <a:p>
            <a:pPr algn="just"/>
            <a:endParaRPr lang="es-MX" sz="1600" dirty="0">
              <a:latin typeface="Century Gothic" panose="020B0502020202020204" pitchFamily="34" charset="0"/>
            </a:endParaRPr>
          </a:p>
          <a:p>
            <a:pPr algn="just"/>
            <a:endParaRPr lang="es-MX" sz="1600" dirty="0">
              <a:latin typeface="Century Gothic" panose="020B0502020202020204" pitchFamily="34" charset="0"/>
            </a:endParaRPr>
          </a:p>
          <a:p>
            <a:pPr algn="just"/>
            <a:r>
              <a:rPr lang="es-MX" sz="1600" dirty="0">
                <a:latin typeface="Century Gothic" panose="020B0502020202020204" pitchFamily="34" charset="0"/>
              </a:rPr>
              <a:t>Otra manera de premiar su esfuerzo es a través de recompensas e incentivos económicos como los </a:t>
            </a:r>
            <a:r>
              <a:rPr lang="es-MX" sz="1600" b="1" u="sng" dirty="0">
                <a:latin typeface="Century Gothic" panose="020B0502020202020204" pitchFamily="34" charset="0"/>
              </a:rPr>
              <a:t>cheques o bonos de  regalo</a:t>
            </a:r>
            <a:r>
              <a:rPr lang="es-MX" sz="1600" dirty="0">
                <a:latin typeface="Century Gothic" panose="020B0502020202020204" pitchFamily="34" charset="0"/>
              </a:rPr>
              <a:t>.</a:t>
            </a:r>
          </a:p>
        </p:txBody>
      </p:sp>
    </p:spTree>
    <p:extLst>
      <p:ext uri="{BB962C8B-B14F-4D97-AF65-F5344CB8AC3E}">
        <p14:creationId xmlns:p14="http://schemas.microsoft.com/office/powerpoint/2010/main" val="2253969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18</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FC595961-24A5-4D24-A81E-45298989F684}"/>
              </a:ext>
            </a:extLst>
          </p:cNvPr>
          <p:cNvSpPr/>
          <p:nvPr/>
        </p:nvSpPr>
        <p:spPr>
          <a:xfrm>
            <a:off x="468052" y="1432252"/>
            <a:ext cx="4103948" cy="2862322"/>
          </a:xfrm>
          <a:prstGeom prst="rect">
            <a:avLst/>
          </a:prstGeom>
        </p:spPr>
        <p:txBody>
          <a:bodyPr wrap="square">
            <a:spAutoFit/>
          </a:bodyPr>
          <a:lstStyle/>
          <a:p>
            <a:pPr algn="just"/>
            <a:r>
              <a:rPr lang="es-MX" sz="2000" b="1" dirty="0">
                <a:latin typeface="Century Gothic" panose="020B0502020202020204" pitchFamily="34" charset="0"/>
              </a:rPr>
              <a:t>3. </a:t>
            </a:r>
            <a:r>
              <a:rPr lang="es-MX" sz="2000" b="1" dirty="0" err="1">
                <a:latin typeface="Century Gothic" panose="020B0502020202020204" pitchFamily="34" charset="0"/>
              </a:rPr>
              <a:t>Feedback</a:t>
            </a:r>
            <a:r>
              <a:rPr lang="es-MX" sz="2000" b="1" dirty="0">
                <a:latin typeface="Century Gothic" panose="020B0502020202020204" pitchFamily="34" charset="0"/>
              </a:rPr>
              <a:t>. </a:t>
            </a:r>
            <a:r>
              <a:rPr lang="es-MX" sz="2000" dirty="0">
                <a:latin typeface="Century Gothic" panose="020B0502020202020204" pitchFamily="34" charset="0"/>
              </a:rPr>
              <a:t>Los empleados necesitan obtener </a:t>
            </a:r>
            <a:r>
              <a:rPr lang="es-MX" sz="2000" dirty="0" err="1">
                <a:latin typeface="Century Gothic" panose="020B0502020202020204" pitchFamily="34" charset="0"/>
              </a:rPr>
              <a:t>feedback</a:t>
            </a:r>
            <a:r>
              <a:rPr lang="es-MX" sz="2000" dirty="0">
                <a:latin typeface="Century Gothic" panose="020B0502020202020204" pitchFamily="34" charset="0"/>
              </a:rPr>
              <a:t> de lo que están haciendo. </a:t>
            </a:r>
          </a:p>
          <a:p>
            <a:pPr algn="just"/>
            <a:endParaRPr lang="es-MX" sz="2000" dirty="0">
              <a:latin typeface="Century Gothic" panose="020B0502020202020204" pitchFamily="34" charset="0"/>
            </a:endParaRPr>
          </a:p>
          <a:p>
            <a:pPr algn="just"/>
            <a:r>
              <a:rPr lang="es-MX" sz="2000" dirty="0">
                <a:latin typeface="Century Gothic" panose="020B0502020202020204" pitchFamily="34" charset="0"/>
              </a:rPr>
              <a:t>Saber qué están haciendo bien o qué deben mejorar es esencial para nutrir una </a:t>
            </a:r>
            <a:r>
              <a:rPr lang="es-MX" sz="2000" b="1" dirty="0">
                <a:latin typeface="Century Gothic" panose="020B0502020202020204" pitchFamily="34" charset="0"/>
              </a:rPr>
              <a:t>relación positiva entre jefe y empleado.</a:t>
            </a:r>
          </a:p>
        </p:txBody>
      </p:sp>
      <p:pic>
        <p:nvPicPr>
          <p:cNvPr id="10" name="Picture 2" descr="Resultado de imagen para Feedback.">
            <a:extLst>
              <a:ext uri="{FF2B5EF4-FFF2-40B4-BE49-F238E27FC236}">
                <a16:creationId xmlns:a16="http://schemas.microsoft.com/office/drawing/2014/main" id="{21785548-0C61-4708-9A02-8EFA9EFAF5B3}"/>
              </a:ext>
            </a:extLst>
          </p:cNvPr>
          <p:cNvPicPr>
            <a:picLocks noChangeAspect="1" noChangeArrowheads="1"/>
          </p:cNvPicPr>
          <p:nvPr/>
        </p:nvPicPr>
        <p:blipFill>
          <a:blip r:embed="rId4" cstate="print">
            <a:clrChange>
              <a:clrFrom>
                <a:srgbClr val="89C1B6"/>
              </a:clrFrom>
              <a:clrTo>
                <a:srgbClr val="89C1B6">
                  <a:alpha val="0"/>
                </a:srgbClr>
              </a:clrTo>
            </a:clrChange>
            <a:extLst>
              <a:ext uri="{28A0092B-C50C-407E-A947-70E740481C1C}">
                <a14:useLocalDpi xmlns:a14="http://schemas.microsoft.com/office/drawing/2010/main" val="0"/>
              </a:ext>
            </a:extLst>
          </a:blip>
          <a:srcRect/>
          <a:stretch>
            <a:fillRect/>
          </a:stretch>
        </p:blipFill>
        <p:spPr bwMode="auto">
          <a:xfrm>
            <a:off x="4210374" y="1975866"/>
            <a:ext cx="4590472" cy="4173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07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19</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DAB335CB-DD8C-4394-AD17-173C906F402A}"/>
              </a:ext>
            </a:extLst>
          </p:cNvPr>
          <p:cNvSpPr/>
          <p:nvPr/>
        </p:nvSpPr>
        <p:spPr>
          <a:xfrm>
            <a:off x="3779912" y="5185825"/>
            <a:ext cx="4950296" cy="1200329"/>
          </a:xfrm>
          <a:prstGeom prst="rect">
            <a:avLst/>
          </a:prstGeom>
        </p:spPr>
        <p:txBody>
          <a:bodyPr wrap="square">
            <a:spAutoFit/>
          </a:bodyPr>
          <a:lstStyle/>
          <a:p>
            <a:pPr algn="just"/>
            <a:r>
              <a:rPr lang="es-MX" dirty="0">
                <a:latin typeface="Century Gothic" panose="020B0502020202020204" pitchFamily="34" charset="0"/>
              </a:rPr>
              <a:t>Los </a:t>
            </a:r>
            <a:r>
              <a:rPr lang="es-MX" u="sng" dirty="0">
                <a:latin typeface="Century Gothic" panose="020B0502020202020204" pitchFamily="34" charset="0"/>
              </a:rPr>
              <a:t>beneficios sociales</a:t>
            </a:r>
            <a:r>
              <a:rPr lang="es-MX" dirty="0">
                <a:latin typeface="Century Gothic" panose="020B0502020202020204" pitchFamily="34" charset="0"/>
              </a:rPr>
              <a:t> y las oportunidades de formación son grandes herramientas para mantener a tus trabajadores felices y comprometidos.</a:t>
            </a:r>
          </a:p>
        </p:txBody>
      </p:sp>
      <p:sp>
        <p:nvSpPr>
          <p:cNvPr id="10" name="Rectángulo 9">
            <a:extLst>
              <a:ext uri="{FF2B5EF4-FFF2-40B4-BE49-F238E27FC236}">
                <a16:creationId xmlns:a16="http://schemas.microsoft.com/office/drawing/2014/main" id="{F9A10E3F-CF1E-4A6B-BDC8-15A312C32D89}"/>
              </a:ext>
            </a:extLst>
          </p:cNvPr>
          <p:cNvSpPr/>
          <p:nvPr/>
        </p:nvSpPr>
        <p:spPr>
          <a:xfrm>
            <a:off x="467544" y="3717032"/>
            <a:ext cx="4572000" cy="1200329"/>
          </a:xfrm>
          <a:prstGeom prst="rect">
            <a:avLst/>
          </a:prstGeom>
        </p:spPr>
        <p:txBody>
          <a:bodyPr>
            <a:spAutoFit/>
          </a:bodyPr>
          <a:lstStyle/>
          <a:p>
            <a:pPr algn="just"/>
            <a:r>
              <a:rPr lang="es-MX" dirty="0">
                <a:latin typeface="Century Gothic" panose="020B0502020202020204" pitchFamily="34" charset="0"/>
              </a:rPr>
              <a:t>Hazles ver que los valoras como las personas que son y no como un trabajador más de invierte 8 horas de su día en tu empresa. </a:t>
            </a:r>
          </a:p>
        </p:txBody>
      </p:sp>
      <p:pic>
        <p:nvPicPr>
          <p:cNvPr id="11" name="Picture 2" descr="Resultado de imagen para recursos humanos">
            <a:extLst>
              <a:ext uri="{FF2B5EF4-FFF2-40B4-BE49-F238E27FC236}">
                <a16:creationId xmlns:a16="http://schemas.microsoft.com/office/drawing/2014/main" id="{702F0490-DBB2-48C8-94E4-5650A13380B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968" r="22625"/>
          <a:stretch/>
        </p:blipFill>
        <p:spPr bwMode="auto">
          <a:xfrm>
            <a:off x="811206" y="1187554"/>
            <a:ext cx="2598468" cy="2116222"/>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a:extLst>
              <a:ext uri="{FF2B5EF4-FFF2-40B4-BE49-F238E27FC236}">
                <a16:creationId xmlns:a16="http://schemas.microsoft.com/office/drawing/2014/main" id="{48EAB1E9-5A39-4312-BF71-3D679FBCF358}"/>
              </a:ext>
            </a:extLst>
          </p:cNvPr>
          <p:cNvSpPr/>
          <p:nvPr/>
        </p:nvSpPr>
        <p:spPr>
          <a:xfrm>
            <a:off x="4175232" y="1368502"/>
            <a:ext cx="4572000" cy="1754326"/>
          </a:xfrm>
          <a:prstGeom prst="rect">
            <a:avLst/>
          </a:prstGeom>
        </p:spPr>
        <p:txBody>
          <a:bodyPr>
            <a:spAutoFit/>
          </a:bodyPr>
          <a:lstStyle/>
          <a:p>
            <a:pPr algn="just"/>
            <a:r>
              <a:rPr lang="es-MX" b="1" dirty="0">
                <a:latin typeface="Century Gothic" panose="020B0502020202020204" pitchFamily="34" charset="0"/>
              </a:rPr>
              <a:t>4. Desarrollo. </a:t>
            </a:r>
            <a:r>
              <a:rPr lang="es-MX" dirty="0">
                <a:latin typeface="Century Gothic" panose="020B0502020202020204" pitchFamily="34" charset="0"/>
              </a:rPr>
              <a:t>Demuestra a tus empleados que te importan más allá de un número de ficha. Invierte en ellos. Fomenta la formación y programas de desarrollo personal y profesional que les interesen. </a:t>
            </a:r>
          </a:p>
        </p:txBody>
      </p:sp>
      <p:pic>
        <p:nvPicPr>
          <p:cNvPr id="13" name="Picture 4" descr="Resultado de imagen para DESARROLLO">
            <a:extLst>
              <a:ext uri="{FF2B5EF4-FFF2-40B4-BE49-F238E27FC236}">
                <a16:creationId xmlns:a16="http://schemas.microsoft.com/office/drawing/2014/main" id="{703C31CD-ACD8-4BC4-9ACE-432F2DB12F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3391292"/>
            <a:ext cx="2709842" cy="1605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953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3999" y="-4030866"/>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855" y="-397371"/>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uadroTexto 7">
            <a:extLst>
              <a:ext uri="{FF2B5EF4-FFF2-40B4-BE49-F238E27FC236}">
                <a16:creationId xmlns:a16="http://schemas.microsoft.com/office/drawing/2014/main" id="{93BB7472-C9FD-4631-B2F1-5CA3C8224C87}"/>
              </a:ext>
            </a:extLst>
          </p:cNvPr>
          <p:cNvSpPr txBox="1"/>
          <p:nvPr/>
        </p:nvSpPr>
        <p:spPr>
          <a:xfrm>
            <a:off x="574664" y="1358366"/>
            <a:ext cx="8255301" cy="4193456"/>
          </a:xfrm>
          <a:prstGeom prst="rect">
            <a:avLst/>
          </a:prstGeom>
          <a:noFill/>
        </p:spPr>
        <p:txBody>
          <a:bodyPr wrap="square" rtlCol="0">
            <a:spAutoFit/>
          </a:bodyPr>
          <a:lstStyle/>
          <a:p>
            <a:pPr algn="ctr"/>
            <a:r>
              <a:rPr lang="es-MX" sz="1200" b="1" dirty="0"/>
              <a:t>Dr. en Ed. Alfredo Barrera Baca </a:t>
            </a:r>
          </a:p>
          <a:p>
            <a:pPr algn="ctr"/>
            <a:r>
              <a:rPr lang="es-MX" sz="1050" dirty="0"/>
              <a:t>RECTOR</a:t>
            </a:r>
            <a:r>
              <a:rPr lang="es-MX" sz="1200" dirty="0"/>
              <a:t>  </a:t>
            </a:r>
          </a:p>
          <a:p>
            <a:r>
              <a:rPr lang="es-MX" sz="1200" b="1" dirty="0"/>
              <a:t>     M. en E. U. y R. Marco Antonio Luna Pichardo                                               M. en L.A. María del Pilar Ampudia García </a:t>
            </a:r>
            <a:endParaRPr lang="es-MX" sz="1200" dirty="0"/>
          </a:p>
          <a:p>
            <a:r>
              <a:rPr lang="es-MX" sz="1100" dirty="0"/>
              <a:t>                           </a:t>
            </a:r>
            <a:r>
              <a:rPr lang="es-MX" sz="1050" dirty="0"/>
              <a:t>SECRETARIO DE DOCENCIA                                                                                SECRETARIA DE COOPERACIÓN INTERNACIONAL</a:t>
            </a:r>
          </a:p>
          <a:p>
            <a:endParaRPr lang="es-MX" sz="1100" dirty="0"/>
          </a:p>
          <a:p>
            <a:r>
              <a:rPr lang="es-MX" sz="1200" b="1" dirty="0"/>
              <a:t>     Dr. en C.I. Carlos Eduardo Barrera Díaz                                                            Dr. en C.S. Luis Raúl Ortiz Ramírez </a:t>
            </a:r>
          </a:p>
          <a:p>
            <a:r>
              <a:rPr lang="es-MX" sz="1050" dirty="0"/>
              <a:t>  SECRETARIO DE INVESTIGACIÓN Y ESTUDIOS AVANZADOS                                                                 ABOGADO GENERAL </a:t>
            </a:r>
          </a:p>
          <a:p>
            <a:endParaRPr lang="es-MX" sz="1050" dirty="0"/>
          </a:p>
          <a:p>
            <a:r>
              <a:rPr lang="es-MX" sz="1200" b="1" dirty="0"/>
              <a:t>     M. en C. Jannet Valero Vilchis                                                                           Lic. en Com. Gastón Pedraza Muñoz </a:t>
            </a:r>
          </a:p>
          <a:p>
            <a:r>
              <a:rPr lang="es-MX" sz="1050" dirty="0"/>
              <a:t>               SECRETARIA DE RECTORÍA                                                                                 DIRECTOR GENERAL DE COMUNICACIÓN UNIVERSITARIA</a:t>
            </a:r>
          </a:p>
          <a:p>
            <a:endParaRPr lang="es-MX" sz="1050" dirty="0"/>
          </a:p>
          <a:p>
            <a:r>
              <a:rPr lang="es-MX" sz="1200" b="1" dirty="0"/>
              <a:t>     Dr. en A. José Edgar Miranda Ortiz                                                                   </a:t>
            </a:r>
            <a:r>
              <a:rPr lang="sv-SE" sz="1200" b="1" dirty="0"/>
              <a:t>M. en R. I. Jorge Bernaldez García</a:t>
            </a:r>
            <a:r>
              <a:rPr lang="es-MX" sz="1200" b="1" dirty="0"/>
              <a:t> </a:t>
            </a:r>
          </a:p>
          <a:p>
            <a:r>
              <a:rPr lang="es-MX" sz="1050" dirty="0"/>
              <a:t>          SECRETARIO DE DIFUSION CULTURAL                                                                                 SECRETARIO TÉCNICO DE RECTORIA </a:t>
            </a:r>
          </a:p>
          <a:p>
            <a:endParaRPr lang="es-MX" sz="1050" dirty="0"/>
          </a:p>
          <a:p>
            <a:r>
              <a:rPr lang="es-MX" sz="1200" b="1" dirty="0"/>
              <a:t>     Dra. En Ed. Sandra Chávez Marín                                                                      M. en A.P. Guadalupe Santamaría González </a:t>
            </a:r>
          </a:p>
          <a:p>
            <a:r>
              <a:rPr lang="es-MX" sz="1050" dirty="0"/>
              <a:t>     SECRETARIA DE EXTENSIÓN DE VINCULACIÓN                                                                 DIRECTORA GENERAL DE CENTROS UNIVERSITARIOS Y     </a:t>
            </a:r>
          </a:p>
          <a:p>
            <a:r>
              <a:rPr lang="es-MX" sz="1050" dirty="0"/>
              <a:t>                                                                                                                                                                   UNIDADES ACADÉMICAS PROFESIONALES </a:t>
            </a:r>
          </a:p>
          <a:p>
            <a:endParaRPr lang="es-MX" sz="1050" dirty="0"/>
          </a:p>
          <a:p>
            <a:r>
              <a:rPr lang="es-MX" sz="1200" b="1" dirty="0"/>
              <a:t>     M. en Dis. Juan Miguel Reyes Viurquez                                                           </a:t>
            </a:r>
            <a:r>
              <a:rPr lang="pt-BR" sz="1200" b="1" dirty="0"/>
              <a:t>M. en D. F. Jorge Rogelio Zenteno Domínguez</a:t>
            </a:r>
            <a:endParaRPr lang="es-MX" sz="1200" b="1" dirty="0"/>
          </a:p>
          <a:p>
            <a:r>
              <a:rPr lang="es-MX" sz="1050" dirty="0"/>
              <a:t>                  SECRETARIO DE ADMINISTRACIÓN                                                                ENCARGADO DEL DESPACHO DE LA CONTRALORÍA UNIVERSITARIA</a:t>
            </a:r>
          </a:p>
          <a:p>
            <a:endParaRPr lang="es-MX" sz="1050" dirty="0"/>
          </a:p>
          <a:p>
            <a:endParaRPr lang="es-MX" sz="1050" dirty="0"/>
          </a:p>
          <a:p>
            <a:r>
              <a:rPr lang="es-MX" sz="1200" b="1" dirty="0"/>
              <a:t>     M. en E. Javier González Martínez                                                                    D. en C.C. José Raymundo Marcial Romero </a:t>
            </a:r>
          </a:p>
          <a:p>
            <a:r>
              <a:rPr lang="es-MX" sz="1050" dirty="0"/>
              <a:t>                  SECRETARIO DE FINANZAS                                                                                SECRETARIO DE PLANEACIÓN Y DESARROLLO INSTITUCIONAL </a:t>
            </a:r>
          </a:p>
        </p:txBody>
      </p:sp>
      <p:sp>
        <p:nvSpPr>
          <p:cNvPr id="2" name="CuadroTexto 1">
            <a:extLst>
              <a:ext uri="{FF2B5EF4-FFF2-40B4-BE49-F238E27FC236}">
                <a16:creationId xmlns:a16="http://schemas.microsoft.com/office/drawing/2014/main" id="{BFB13A77-CD87-4C02-BFAF-3D8DE1E9AF1F}"/>
              </a:ext>
            </a:extLst>
          </p:cNvPr>
          <p:cNvSpPr txBox="1"/>
          <p:nvPr/>
        </p:nvSpPr>
        <p:spPr>
          <a:xfrm>
            <a:off x="221673" y="240145"/>
            <a:ext cx="4849091" cy="400110"/>
          </a:xfrm>
          <a:prstGeom prst="rect">
            <a:avLst/>
          </a:prstGeom>
          <a:noFill/>
        </p:spPr>
        <p:txBody>
          <a:bodyPr wrap="square" rtlCol="0">
            <a:spAutoFit/>
          </a:bodyPr>
          <a:lstStyle/>
          <a:p>
            <a:r>
              <a:rPr lang="es-MX" sz="2000" dirty="0">
                <a:solidFill>
                  <a:schemeClr val="bg1"/>
                </a:solidFill>
              </a:rPr>
              <a:t>Directorio Institucional </a:t>
            </a:r>
          </a:p>
        </p:txBody>
      </p:sp>
      <p:sp>
        <p:nvSpPr>
          <p:cNvPr id="6" name="Rectángulo 5">
            <a:extLst>
              <a:ext uri="{FF2B5EF4-FFF2-40B4-BE49-F238E27FC236}">
                <a16:creationId xmlns:a16="http://schemas.microsoft.com/office/drawing/2014/main" id="{952BB0F7-075A-4D5C-A6FB-9B29625A5641}"/>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1" name="Marcador de número de diapositiva 10">
            <a:extLst>
              <a:ext uri="{FF2B5EF4-FFF2-40B4-BE49-F238E27FC236}">
                <a16:creationId xmlns:a16="http://schemas.microsoft.com/office/drawing/2014/main" id="{7EDEB464-897E-46A4-8C7F-06B8CED314FF}"/>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a:t>
            </a:fld>
            <a:endParaRPr lang="es-ES" dirty="0"/>
          </a:p>
        </p:txBody>
      </p:sp>
    </p:spTree>
    <p:extLst>
      <p:ext uri="{BB962C8B-B14F-4D97-AF65-F5344CB8AC3E}">
        <p14:creationId xmlns:p14="http://schemas.microsoft.com/office/powerpoint/2010/main" val="4082632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20</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CuadroTexto 8">
            <a:extLst>
              <a:ext uri="{FF2B5EF4-FFF2-40B4-BE49-F238E27FC236}">
                <a16:creationId xmlns:a16="http://schemas.microsoft.com/office/drawing/2014/main" id="{D87E54FB-DF2F-4A20-A38D-EA4038BB7A3F}"/>
              </a:ext>
            </a:extLst>
          </p:cNvPr>
          <p:cNvSpPr txBox="1"/>
          <p:nvPr/>
        </p:nvSpPr>
        <p:spPr>
          <a:xfrm>
            <a:off x="240147" y="102475"/>
            <a:ext cx="6980661" cy="1200329"/>
          </a:xfrm>
          <a:prstGeom prst="rect">
            <a:avLst/>
          </a:prstGeom>
          <a:noFill/>
        </p:spPr>
        <p:txBody>
          <a:bodyPr wrap="square" rtlCol="0">
            <a:spAutoFit/>
          </a:bodyPr>
          <a:lstStyle/>
          <a:p>
            <a:pPr lvl="0"/>
            <a:r>
              <a:rPr lang="es-ES" sz="2400" b="1" dirty="0">
                <a:solidFill>
                  <a:schemeClr val="bg1"/>
                </a:solidFill>
              </a:rPr>
              <a:t>4.3   </a:t>
            </a:r>
            <a:r>
              <a:rPr lang="es-MX" sz="2400" b="1" dirty="0">
                <a:solidFill>
                  <a:schemeClr val="bg1"/>
                </a:solidFill>
              </a:rPr>
              <a:t>Técnicas administrativas que emplean las</a:t>
            </a:r>
          </a:p>
          <a:p>
            <a:pPr lvl="0"/>
            <a:r>
              <a:rPr lang="es-MX" sz="2400" b="1" dirty="0">
                <a:solidFill>
                  <a:schemeClr val="bg1"/>
                </a:solidFill>
              </a:rPr>
              <a:t>         MIPYMES</a:t>
            </a:r>
          </a:p>
          <a:p>
            <a:pPr lvl="0"/>
            <a:r>
              <a:rPr lang="es-MX" sz="2400" b="1" dirty="0">
                <a:solidFill>
                  <a:schemeClr val="bg1"/>
                </a:solidFill>
              </a:rPr>
              <a:t>. </a:t>
            </a:r>
            <a:endParaRPr lang="es-MX" sz="2400" dirty="0">
              <a:solidFill>
                <a:schemeClr val="bg1"/>
              </a:solidFill>
            </a:endParaRPr>
          </a:p>
        </p:txBody>
      </p:sp>
      <p:sp>
        <p:nvSpPr>
          <p:cNvPr id="10" name="Rectángulo 9">
            <a:extLst>
              <a:ext uri="{FF2B5EF4-FFF2-40B4-BE49-F238E27FC236}">
                <a16:creationId xmlns:a16="http://schemas.microsoft.com/office/drawing/2014/main" id="{5B427C20-0E3E-4AE9-82F4-5D6CF820AB7B}"/>
              </a:ext>
            </a:extLst>
          </p:cNvPr>
          <p:cNvSpPr/>
          <p:nvPr/>
        </p:nvSpPr>
        <p:spPr>
          <a:xfrm>
            <a:off x="571153" y="1467148"/>
            <a:ext cx="7920880" cy="83099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1600" dirty="0"/>
              <a:t>Es esencial para cualquier organización porque a través de ésta se toman medidas para reducir los riesgos y aprovechar al máximo las oportunidades que se presenten, así como el tiempo y los recursos en todos los niveles de la empresa. </a:t>
            </a:r>
          </a:p>
        </p:txBody>
      </p:sp>
      <p:sp>
        <p:nvSpPr>
          <p:cNvPr id="11" name="Rectángulo 10">
            <a:extLst>
              <a:ext uri="{FF2B5EF4-FFF2-40B4-BE49-F238E27FC236}">
                <a16:creationId xmlns:a16="http://schemas.microsoft.com/office/drawing/2014/main" id="{BA4A90B9-FE1C-45C7-B902-B5DA222232CB}"/>
              </a:ext>
            </a:extLst>
          </p:cNvPr>
          <p:cNvSpPr/>
          <p:nvPr/>
        </p:nvSpPr>
        <p:spPr>
          <a:xfrm>
            <a:off x="1175264" y="977900"/>
            <a:ext cx="2040943" cy="400110"/>
          </a:xfrm>
          <a:prstGeom prst="rect">
            <a:avLst/>
          </a:prstGeom>
        </p:spPr>
        <p:txBody>
          <a:bodyPr wrap="none">
            <a:spAutoFit/>
          </a:bodyPr>
          <a:lstStyle/>
          <a:p>
            <a:pPr algn="ctr"/>
            <a:r>
              <a:rPr lang="es-MX" sz="2000" b="1" dirty="0">
                <a:solidFill>
                  <a:srgbClr val="A39867"/>
                </a:solidFill>
                <a:latin typeface="Century Gothic" pitchFamily="34" charset="0"/>
              </a:rPr>
              <a:t>La planeación </a:t>
            </a:r>
          </a:p>
        </p:txBody>
      </p:sp>
      <p:sp>
        <p:nvSpPr>
          <p:cNvPr id="12" name="Rectángulo 11">
            <a:extLst>
              <a:ext uri="{FF2B5EF4-FFF2-40B4-BE49-F238E27FC236}">
                <a16:creationId xmlns:a16="http://schemas.microsoft.com/office/drawing/2014/main" id="{C9723A74-D309-4D34-977E-38A2C81BE2D1}"/>
              </a:ext>
            </a:extLst>
          </p:cNvPr>
          <p:cNvSpPr/>
          <p:nvPr/>
        </p:nvSpPr>
        <p:spPr>
          <a:xfrm>
            <a:off x="325544" y="3127703"/>
            <a:ext cx="1649503" cy="1384995"/>
          </a:xfrm>
          <a:prstGeom prst="rect">
            <a:avLst/>
          </a:prstGeom>
        </p:spPr>
        <p:txBody>
          <a:bodyPr wrap="square">
            <a:spAutoFit/>
          </a:bodyPr>
          <a:lstStyle/>
          <a:p>
            <a:pPr algn="ctr"/>
            <a:r>
              <a:rPr lang="es-MX" sz="1400" i="1" dirty="0"/>
              <a:t>En esta etapa se evaluaron nueve elementos arrojando los siguientes resultados: </a:t>
            </a:r>
          </a:p>
        </p:txBody>
      </p:sp>
      <p:pic>
        <p:nvPicPr>
          <p:cNvPr id="13" name="Imagen 12">
            <a:extLst>
              <a:ext uri="{FF2B5EF4-FFF2-40B4-BE49-F238E27FC236}">
                <a16:creationId xmlns:a16="http://schemas.microsoft.com/office/drawing/2014/main" id="{E0B7A816-B90E-4FDF-8F8F-8B16B21C7CC4}"/>
              </a:ext>
            </a:extLst>
          </p:cNvPr>
          <p:cNvPicPr>
            <a:picLocks noChangeAspect="1"/>
          </p:cNvPicPr>
          <p:nvPr/>
        </p:nvPicPr>
        <p:blipFill rotWithShape="1">
          <a:blip r:embed="rId4"/>
          <a:srcRect l="24543" t="34251" r="27862" b="17515"/>
          <a:stretch/>
        </p:blipFill>
        <p:spPr>
          <a:xfrm>
            <a:off x="1975047" y="2365808"/>
            <a:ext cx="6639022" cy="3782698"/>
          </a:xfrm>
          <a:prstGeom prst="rect">
            <a:avLst/>
          </a:prstGeom>
        </p:spPr>
      </p:pic>
    </p:spTree>
    <p:extLst>
      <p:ext uri="{BB962C8B-B14F-4D97-AF65-F5344CB8AC3E}">
        <p14:creationId xmlns:p14="http://schemas.microsoft.com/office/powerpoint/2010/main" val="3921769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21</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E4FFE304-D8C6-478F-8E94-E8861B3CBD6D}"/>
              </a:ext>
            </a:extLst>
          </p:cNvPr>
          <p:cNvSpPr/>
          <p:nvPr/>
        </p:nvSpPr>
        <p:spPr>
          <a:xfrm>
            <a:off x="629328" y="1644326"/>
            <a:ext cx="7920880" cy="132343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1600" dirty="0"/>
              <a:t>Supone el establecimiento de una estructura intencionada  garantiza la asignación de todas las tareas necesarias para el cumplimiento de las metas. Esta es importante debido a que es un medio a través del cual se establece la mejor manera de lograr los objetivos, evitar la lentitud e ineficiencia de las actividades y reduce o elimina la duplicidad de esfuerzos al delimitar las funciones y responsabilidades. </a:t>
            </a:r>
          </a:p>
        </p:txBody>
      </p:sp>
      <p:sp>
        <p:nvSpPr>
          <p:cNvPr id="10" name="Rectángulo 9">
            <a:extLst>
              <a:ext uri="{FF2B5EF4-FFF2-40B4-BE49-F238E27FC236}">
                <a16:creationId xmlns:a16="http://schemas.microsoft.com/office/drawing/2014/main" id="{2534313E-3F9A-457A-AD60-35702920C95B}"/>
              </a:ext>
            </a:extLst>
          </p:cNvPr>
          <p:cNvSpPr/>
          <p:nvPr/>
        </p:nvSpPr>
        <p:spPr>
          <a:xfrm>
            <a:off x="393700" y="3590889"/>
            <a:ext cx="1649503" cy="1600438"/>
          </a:xfrm>
          <a:prstGeom prst="rect">
            <a:avLst/>
          </a:prstGeom>
        </p:spPr>
        <p:txBody>
          <a:bodyPr wrap="square">
            <a:spAutoFit/>
          </a:bodyPr>
          <a:lstStyle/>
          <a:p>
            <a:pPr algn="ctr"/>
            <a:r>
              <a:rPr lang="es-MX" sz="1400" dirty="0"/>
              <a:t>En esta etapa del proceso administrativo se evaluaron cinco elementos siguientes: </a:t>
            </a:r>
          </a:p>
          <a:p>
            <a:pPr algn="ctr"/>
            <a:endParaRPr lang="es-MX" sz="1400" i="1" dirty="0"/>
          </a:p>
        </p:txBody>
      </p:sp>
      <p:sp>
        <p:nvSpPr>
          <p:cNvPr id="11" name="Rectángulo 10">
            <a:extLst>
              <a:ext uri="{FF2B5EF4-FFF2-40B4-BE49-F238E27FC236}">
                <a16:creationId xmlns:a16="http://schemas.microsoft.com/office/drawing/2014/main" id="{8A8B4A1F-C9B5-4674-8728-8F3443D1A80A}"/>
              </a:ext>
            </a:extLst>
          </p:cNvPr>
          <p:cNvSpPr/>
          <p:nvPr/>
        </p:nvSpPr>
        <p:spPr>
          <a:xfrm>
            <a:off x="865409" y="1202986"/>
            <a:ext cx="2032928" cy="369332"/>
          </a:xfrm>
          <a:prstGeom prst="rect">
            <a:avLst/>
          </a:prstGeom>
        </p:spPr>
        <p:txBody>
          <a:bodyPr wrap="none">
            <a:spAutoFit/>
          </a:bodyPr>
          <a:lstStyle/>
          <a:p>
            <a:pPr algn="ctr"/>
            <a:r>
              <a:rPr lang="es-MX" b="1" dirty="0">
                <a:solidFill>
                  <a:srgbClr val="A39867"/>
                </a:solidFill>
                <a:latin typeface="Century Gothic" pitchFamily="34" charset="0"/>
              </a:rPr>
              <a:t>La organización </a:t>
            </a:r>
          </a:p>
        </p:txBody>
      </p:sp>
      <p:pic>
        <p:nvPicPr>
          <p:cNvPr id="12" name="Imagen 11">
            <a:extLst>
              <a:ext uri="{FF2B5EF4-FFF2-40B4-BE49-F238E27FC236}">
                <a16:creationId xmlns:a16="http://schemas.microsoft.com/office/drawing/2014/main" id="{B6C9A175-392E-46B8-8E32-A5229C3D6CE0}"/>
              </a:ext>
            </a:extLst>
          </p:cNvPr>
          <p:cNvPicPr>
            <a:picLocks noChangeAspect="1"/>
          </p:cNvPicPr>
          <p:nvPr/>
        </p:nvPicPr>
        <p:blipFill rotWithShape="1">
          <a:blip r:embed="rId4"/>
          <a:srcRect l="24351" t="49077" r="26947" b="16470"/>
          <a:stretch/>
        </p:blipFill>
        <p:spPr>
          <a:xfrm>
            <a:off x="2184904" y="3202618"/>
            <a:ext cx="6336704" cy="2520281"/>
          </a:xfrm>
          <a:prstGeom prst="rect">
            <a:avLst/>
          </a:prstGeom>
        </p:spPr>
      </p:pic>
    </p:spTree>
    <p:extLst>
      <p:ext uri="{BB962C8B-B14F-4D97-AF65-F5344CB8AC3E}">
        <p14:creationId xmlns:p14="http://schemas.microsoft.com/office/powerpoint/2010/main" val="1167210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22</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C2619F50-B14A-4BE8-B567-3CBF6A7F0087}"/>
              </a:ext>
            </a:extLst>
          </p:cNvPr>
          <p:cNvSpPr/>
          <p:nvPr/>
        </p:nvSpPr>
        <p:spPr>
          <a:xfrm>
            <a:off x="629328" y="1620673"/>
            <a:ext cx="7920880" cy="107721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1600" dirty="0"/>
              <a:t>Es una etapa del proceso administrativo que consiste en ocupar y mantener así los puestos de la estructura organizacional. La importancia de la misma radica en que debe estar estrechamente vinculada con la función de organización, es decir, con el establecimiento de estructuras intencionales de funciones y puestos. </a:t>
            </a:r>
          </a:p>
        </p:txBody>
      </p:sp>
      <p:sp>
        <p:nvSpPr>
          <p:cNvPr id="10" name="Rectángulo 9">
            <a:extLst>
              <a:ext uri="{FF2B5EF4-FFF2-40B4-BE49-F238E27FC236}">
                <a16:creationId xmlns:a16="http://schemas.microsoft.com/office/drawing/2014/main" id="{E73E3CC1-7041-4D9E-ABBD-65D98A37A956}"/>
              </a:ext>
            </a:extLst>
          </p:cNvPr>
          <p:cNvSpPr/>
          <p:nvPr/>
        </p:nvSpPr>
        <p:spPr>
          <a:xfrm>
            <a:off x="393700" y="3567236"/>
            <a:ext cx="1649503" cy="1600438"/>
          </a:xfrm>
          <a:prstGeom prst="rect">
            <a:avLst/>
          </a:prstGeom>
        </p:spPr>
        <p:txBody>
          <a:bodyPr wrap="square">
            <a:spAutoFit/>
          </a:bodyPr>
          <a:lstStyle/>
          <a:p>
            <a:pPr algn="ctr"/>
            <a:r>
              <a:rPr lang="es-MX" sz="1400" i="1" dirty="0"/>
              <a:t>En esta fase se evaluaron cinco elementos arrojando los siguientes resultados:</a:t>
            </a:r>
          </a:p>
          <a:p>
            <a:pPr algn="ctr"/>
            <a:endParaRPr lang="es-MX" sz="1400" i="1" dirty="0"/>
          </a:p>
        </p:txBody>
      </p:sp>
      <p:sp>
        <p:nvSpPr>
          <p:cNvPr id="11" name="Rectángulo 10">
            <a:extLst>
              <a:ext uri="{FF2B5EF4-FFF2-40B4-BE49-F238E27FC236}">
                <a16:creationId xmlns:a16="http://schemas.microsoft.com/office/drawing/2014/main" id="{60344BAA-E63C-4A32-96A7-A787C35C2CA4}"/>
              </a:ext>
            </a:extLst>
          </p:cNvPr>
          <p:cNvSpPr/>
          <p:nvPr/>
        </p:nvSpPr>
        <p:spPr>
          <a:xfrm>
            <a:off x="959988" y="1179333"/>
            <a:ext cx="1843773" cy="369332"/>
          </a:xfrm>
          <a:prstGeom prst="rect">
            <a:avLst/>
          </a:prstGeom>
        </p:spPr>
        <p:txBody>
          <a:bodyPr wrap="none">
            <a:spAutoFit/>
          </a:bodyPr>
          <a:lstStyle/>
          <a:p>
            <a:pPr algn="ctr"/>
            <a:r>
              <a:rPr lang="es-MX" b="1" dirty="0">
                <a:solidFill>
                  <a:srgbClr val="A39867"/>
                </a:solidFill>
                <a:latin typeface="Century Gothic" pitchFamily="34" charset="0"/>
              </a:rPr>
              <a:t>La integración </a:t>
            </a:r>
          </a:p>
        </p:txBody>
      </p:sp>
      <p:pic>
        <p:nvPicPr>
          <p:cNvPr id="12" name="Imagen 11">
            <a:extLst>
              <a:ext uri="{FF2B5EF4-FFF2-40B4-BE49-F238E27FC236}">
                <a16:creationId xmlns:a16="http://schemas.microsoft.com/office/drawing/2014/main" id="{6BB44EEC-7242-406D-8FDB-6F254E4AB1EB}"/>
              </a:ext>
            </a:extLst>
          </p:cNvPr>
          <p:cNvPicPr>
            <a:picLocks noChangeAspect="1"/>
          </p:cNvPicPr>
          <p:nvPr/>
        </p:nvPicPr>
        <p:blipFill rotWithShape="1">
          <a:blip r:embed="rId4"/>
          <a:srcRect l="25458" t="48207" r="26947" b="17340"/>
          <a:stretch/>
        </p:blipFill>
        <p:spPr>
          <a:xfrm>
            <a:off x="2043203" y="3043659"/>
            <a:ext cx="6737301" cy="2741926"/>
          </a:xfrm>
          <a:prstGeom prst="rect">
            <a:avLst/>
          </a:prstGeom>
        </p:spPr>
      </p:pic>
    </p:spTree>
    <p:extLst>
      <p:ext uri="{BB962C8B-B14F-4D97-AF65-F5344CB8AC3E}">
        <p14:creationId xmlns:p14="http://schemas.microsoft.com/office/powerpoint/2010/main" val="149909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23</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446ED5BF-A9E9-4D51-AE33-73EBE70F1FBD}"/>
              </a:ext>
            </a:extLst>
          </p:cNvPr>
          <p:cNvSpPr/>
          <p:nvPr/>
        </p:nvSpPr>
        <p:spPr>
          <a:xfrm>
            <a:off x="416977" y="1605388"/>
            <a:ext cx="7920880" cy="132343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1600" dirty="0"/>
              <a:t>Consiste en influir en los individuos para que contribuyan al cumplimiento de las metas de la organización. Ésta es importante debido a que a través de ella se establece la comunicación necesaria para que la organización funciones, se logren los objetivos evitando así la lentitud e ineficiencia de las actividades y que se reduzca la duplicidad de esfuerzos al delimitar las funciones y responsabilidades. </a:t>
            </a:r>
          </a:p>
        </p:txBody>
      </p:sp>
      <p:sp>
        <p:nvSpPr>
          <p:cNvPr id="10" name="Rectángulo 9">
            <a:extLst>
              <a:ext uri="{FF2B5EF4-FFF2-40B4-BE49-F238E27FC236}">
                <a16:creationId xmlns:a16="http://schemas.microsoft.com/office/drawing/2014/main" id="{8876D275-18FB-4B13-86E9-EDC21E17F3A4}"/>
              </a:ext>
            </a:extLst>
          </p:cNvPr>
          <p:cNvSpPr/>
          <p:nvPr/>
        </p:nvSpPr>
        <p:spPr>
          <a:xfrm>
            <a:off x="181349" y="3551951"/>
            <a:ext cx="1649503" cy="1600438"/>
          </a:xfrm>
          <a:prstGeom prst="rect">
            <a:avLst/>
          </a:prstGeom>
        </p:spPr>
        <p:txBody>
          <a:bodyPr wrap="square">
            <a:spAutoFit/>
          </a:bodyPr>
          <a:lstStyle/>
          <a:p>
            <a:pPr algn="ctr"/>
            <a:r>
              <a:rPr lang="es-MX" sz="1400" i="1" dirty="0"/>
              <a:t>En esta fase del proceso administrativo se evaluaron cuatro elementos siendo los siguientes: </a:t>
            </a:r>
          </a:p>
          <a:p>
            <a:pPr algn="ctr"/>
            <a:endParaRPr lang="es-MX" sz="1400" i="1" dirty="0"/>
          </a:p>
        </p:txBody>
      </p:sp>
      <p:sp>
        <p:nvSpPr>
          <p:cNvPr id="11" name="Rectángulo 10">
            <a:extLst>
              <a:ext uri="{FF2B5EF4-FFF2-40B4-BE49-F238E27FC236}">
                <a16:creationId xmlns:a16="http://schemas.microsoft.com/office/drawing/2014/main" id="{AA652062-64C3-453A-8FD8-D22A71BCD5BB}"/>
              </a:ext>
            </a:extLst>
          </p:cNvPr>
          <p:cNvSpPr/>
          <p:nvPr/>
        </p:nvSpPr>
        <p:spPr>
          <a:xfrm>
            <a:off x="848627" y="1164048"/>
            <a:ext cx="1641795" cy="369332"/>
          </a:xfrm>
          <a:prstGeom prst="rect">
            <a:avLst/>
          </a:prstGeom>
        </p:spPr>
        <p:txBody>
          <a:bodyPr wrap="none">
            <a:spAutoFit/>
          </a:bodyPr>
          <a:lstStyle/>
          <a:p>
            <a:pPr algn="ctr"/>
            <a:r>
              <a:rPr lang="es-MX" b="1" dirty="0">
                <a:solidFill>
                  <a:srgbClr val="A39867"/>
                </a:solidFill>
                <a:latin typeface="Century Gothic" pitchFamily="34" charset="0"/>
              </a:rPr>
              <a:t>La Dirección </a:t>
            </a:r>
          </a:p>
        </p:txBody>
      </p:sp>
      <p:pic>
        <p:nvPicPr>
          <p:cNvPr id="12" name="Imagen 11">
            <a:extLst>
              <a:ext uri="{FF2B5EF4-FFF2-40B4-BE49-F238E27FC236}">
                <a16:creationId xmlns:a16="http://schemas.microsoft.com/office/drawing/2014/main" id="{D9313CEE-A2B9-438B-A115-86E7018B281D}"/>
              </a:ext>
            </a:extLst>
          </p:cNvPr>
          <p:cNvPicPr>
            <a:picLocks noChangeAspect="1"/>
          </p:cNvPicPr>
          <p:nvPr/>
        </p:nvPicPr>
        <p:blipFill rotWithShape="1">
          <a:blip r:embed="rId4"/>
          <a:srcRect l="25643" t="32517" r="27029" b="34014"/>
          <a:stretch/>
        </p:blipFill>
        <p:spPr>
          <a:xfrm>
            <a:off x="1824473" y="3234119"/>
            <a:ext cx="6925827" cy="2753564"/>
          </a:xfrm>
          <a:prstGeom prst="rect">
            <a:avLst/>
          </a:prstGeom>
        </p:spPr>
      </p:pic>
    </p:spTree>
    <p:extLst>
      <p:ext uri="{BB962C8B-B14F-4D97-AF65-F5344CB8AC3E}">
        <p14:creationId xmlns:p14="http://schemas.microsoft.com/office/powerpoint/2010/main" val="2113451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24</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425C4BF1-DF37-4791-9E47-3990BA01D0D9}"/>
              </a:ext>
            </a:extLst>
          </p:cNvPr>
          <p:cNvSpPr/>
          <p:nvPr/>
        </p:nvSpPr>
        <p:spPr>
          <a:xfrm>
            <a:off x="302359" y="1663490"/>
            <a:ext cx="7920880" cy="83099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MX" sz="1600" dirty="0"/>
              <a:t>es la última etapa del proceso administrativo el cual se encarga de corregir y medir el desempeño individual y organizacional. La importancia de éste es que se puede aplicar a las cosas y a las personas, reduciendo y ahorrando tiempo al evitar errores. </a:t>
            </a:r>
          </a:p>
        </p:txBody>
      </p:sp>
      <p:sp>
        <p:nvSpPr>
          <p:cNvPr id="10" name="Rectángulo 9">
            <a:extLst>
              <a:ext uri="{FF2B5EF4-FFF2-40B4-BE49-F238E27FC236}">
                <a16:creationId xmlns:a16="http://schemas.microsoft.com/office/drawing/2014/main" id="{C2A654CE-7AF9-40FE-8D37-57F3D9CBC850}"/>
              </a:ext>
            </a:extLst>
          </p:cNvPr>
          <p:cNvSpPr/>
          <p:nvPr/>
        </p:nvSpPr>
        <p:spPr>
          <a:xfrm>
            <a:off x="66731" y="3610053"/>
            <a:ext cx="1649503" cy="1600438"/>
          </a:xfrm>
          <a:prstGeom prst="rect">
            <a:avLst/>
          </a:prstGeom>
        </p:spPr>
        <p:txBody>
          <a:bodyPr wrap="square">
            <a:spAutoFit/>
          </a:bodyPr>
          <a:lstStyle/>
          <a:p>
            <a:pPr algn="ctr"/>
            <a:r>
              <a:rPr lang="es-MX" sz="1400" i="1" dirty="0"/>
              <a:t>En esta fase se evaluaron tres elementos arrojando los resultados siguientes: </a:t>
            </a:r>
          </a:p>
          <a:p>
            <a:pPr algn="ctr"/>
            <a:endParaRPr lang="es-MX" sz="1400" i="1" dirty="0"/>
          </a:p>
        </p:txBody>
      </p:sp>
      <p:sp>
        <p:nvSpPr>
          <p:cNvPr id="11" name="Rectángulo 10">
            <a:extLst>
              <a:ext uri="{FF2B5EF4-FFF2-40B4-BE49-F238E27FC236}">
                <a16:creationId xmlns:a16="http://schemas.microsoft.com/office/drawing/2014/main" id="{8819B000-77BD-44C3-8ABD-45A5A5B5D66D}"/>
              </a:ext>
            </a:extLst>
          </p:cNvPr>
          <p:cNvSpPr/>
          <p:nvPr/>
        </p:nvSpPr>
        <p:spPr>
          <a:xfrm>
            <a:off x="920759" y="1222150"/>
            <a:ext cx="1268296" cy="369332"/>
          </a:xfrm>
          <a:prstGeom prst="rect">
            <a:avLst/>
          </a:prstGeom>
        </p:spPr>
        <p:txBody>
          <a:bodyPr wrap="none">
            <a:spAutoFit/>
          </a:bodyPr>
          <a:lstStyle/>
          <a:p>
            <a:pPr algn="ctr"/>
            <a:r>
              <a:rPr lang="es-MX" b="1" dirty="0">
                <a:solidFill>
                  <a:srgbClr val="A39867"/>
                </a:solidFill>
                <a:latin typeface="Century Gothic" pitchFamily="34" charset="0"/>
              </a:rPr>
              <a:t>El control </a:t>
            </a:r>
          </a:p>
        </p:txBody>
      </p:sp>
      <p:pic>
        <p:nvPicPr>
          <p:cNvPr id="12" name="Imagen 11">
            <a:extLst>
              <a:ext uri="{FF2B5EF4-FFF2-40B4-BE49-F238E27FC236}">
                <a16:creationId xmlns:a16="http://schemas.microsoft.com/office/drawing/2014/main" id="{E9314F40-41A9-4071-A970-B1124E335F37}"/>
              </a:ext>
            </a:extLst>
          </p:cNvPr>
          <p:cNvPicPr>
            <a:picLocks noChangeAspect="1"/>
          </p:cNvPicPr>
          <p:nvPr/>
        </p:nvPicPr>
        <p:blipFill rotWithShape="1">
          <a:blip r:embed="rId4"/>
          <a:srcRect l="25096" t="59844" r="27309" b="11610"/>
          <a:stretch/>
        </p:blipFill>
        <p:spPr>
          <a:xfrm>
            <a:off x="1554907" y="3086476"/>
            <a:ext cx="6897776" cy="2325994"/>
          </a:xfrm>
          <a:prstGeom prst="rect">
            <a:avLst/>
          </a:prstGeom>
        </p:spPr>
      </p:pic>
    </p:spTree>
    <p:extLst>
      <p:ext uri="{BB962C8B-B14F-4D97-AF65-F5344CB8AC3E}">
        <p14:creationId xmlns:p14="http://schemas.microsoft.com/office/powerpoint/2010/main" val="20427629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25</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CuadroTexto 8">
            <a:extLst>
              <a:ext uri="{FF2B5EF4-FFF2-40B4-BE49-F238E27FC236}">
                <a16:creationId xmlns:a16="http://schemas.microsoft.com/office/drawing/2014/main" id="{7233FA3D-96D8-479D-8645-BA85DC1136EC}"/>
              </a:ext>
            </a:extLst>
          </p:cNvPr>
          <p:cNvSpPr txBox="1"/>
          <p:nvPr/>
        </p:nvSpPr>
        <p:spPr>
          <a:xfrm>
            <a:off x="240147" y="102475"/>
            <a:ext cx="6980661" cy="461665"/>
          </a:xfrm>
          <a:prstGeom prst="rect">
            <a:avLst/>
          </a:prstGeom>
          <a:noFill/>
        </p:spPr>
        <p:txBody>
          <a:bodyPr wrap="square" rtlCol="0">
            <a:spAutoFit/>
          </a:bodyPr>
          <a:lstStyle/>
          <a:p>
            <a:pPr lvl="0"/>
            <a:r>
              <a:rPr lang="es-ES" sz="2400" b="1" dirty="0">
                <a:solidFill>
                  <a:schemeClr val="bg1"/>
                </a:solidFill>
              </a:rPr>
              <a:t>4.4 </a:t>
            </a:r>
            <a:r>
              <a:rPr lang="es-MX" sz="2400" b="1" dirty="0">
                <a:solidFill>
                  <a:schemeClr val="bg1"/>
                </a:solidFill>
              </a:rPr>
              <a:t> Estilo de liderazgo </a:t>
            </a:r>
            <a:endParaRPr lang="es-MX" sz="2400" dirty="0">
              <a:solidFill>
                <a:schemeClr val="bg1"/>
              </a:solidFill>
            </a:endParaRPr>
          </a:p>
        </p:txBody>
      </p:sp>
      <p:sp>
        <p:nvSpPr>
          <p:cNvPr id="10" name="Rectángulo 9">
            <a:extLst>
              <a:ext uri="{FF2B5EF4-FFF2-40B4-BE49-F238E27FC236}">
                <a16:creationId xmlns:a16="http://schemas.microsoft.com/office/drawing/2014/main" id="{B3CFA0E1-B2AA-42DA-AEFA-09D79A98B083}"/>
              </a:ext>
            </a:extLst>
          </p:cNvPr>
          <p:cNvSpPr/>
          <p:nvPr/>
        </p:nvSpPr>
        <p:spPr>
          <a:xfrm>
            <a:off x="493735" y="1673320"/>
            <a:ext cx="5184576" cy="2862322"/>
          </a:xfrm>
          <a:prstGeom prst="rect">
            <a:avLst/>
          </a:prstGeom>
        </p:spPr>
        <p:txBody>
          <a:bodyPr wrap="square">
            <a:spAutoFit/>
          </a:bodyPr>
          <a:lstStyle/>
          <a:p>
            <a:pPr algn="just"/>
            <a:r>
              <a:rPr lang="es-MX" b="1" dirty="0">
                <a:latin typeface="Century Gothic" panose="020B0502020202020204" pitchFamily="34" charset="0"/>
              </a:rPr>
              <a:t>1. Liderazgo autocrático</a:t>
            </a:r>
          </a:p>
          <a:p>
            <a:pPr algn="just"/>
            <a:r>
              <a:rPr lang="es-MX" dirty="0">
                <a:latin typeface="Century Gothic" panose="020B0502020202020204" pitchFamily="34" charset="0"/>
              </a:rPr>
              <a:t>Es una forma extrema de </a:t>
            </a:r>
            <a:r>
              <a:rPr lang="es-MX" b="1" dirty="0">
                <a:latin typeface="Century Gothic" panose="020B0502020202020204" pitchFamily="34" charset="0"/>
              </a:rPr>
              <a:t>liderazgo transaccional</a:t>
            </a:r>
            <a:r>
              <a:rPr lang="es-MX" dirty="0">
                <a:latin typeface="Century Gothic" panose="020B0502020202020204" pitchFamily="34" charset="0"/>
              </a:rPr>
              <a:t>, en las que los líderes tienen un poder absoluto sobre los trabajadores. </a:t>
            </a:r>
          </a:p>
          <a:p>
            <a:pPr algn="just"/>
            <a:endParaRPr lang="es-MX" dirty="0">
              <a:latin typeface="Century Gothic" panose="020B0502020202020204" pitchFamily="34" charset="0"/>
            </a:endParaRPr>
          </a:p>
          <a:p>
            <a:pPr algn="just"/>
            <a:r>
              <a:rPr lang="es-MX" dirty="0">
                <a:latin typeface="Century Gothic" panose="020B0502020202020204" pitchFamily="34" charset="0"/>
              </a:rPr>
              <a:t>Las personas que forman parte del staff tienen la oportunidad de ofrecer sus sugerencias, incluyendo si estas son para el bien del equipo o de la empresa. </a:t>
            </a:r>
          </a:p>
          <a:p>
            <a:pPr algn="just"/>
            <a:endParaRPr lang="es-MX" dirty="0">
              <a:latin typeface="Century Gothic" panose="020B0502020202020204" pitchFamily="34" charset="0"/>
            </a:endParaRPr>
          </a:p>
        </p:txBody>
      </p:sp>
      <p:pic>
        <p:nvPicPr>
          <p:cNvPr id="11" name="Picture 2" descr="Imagen relacionada">
            <a:extLst>
              <a:ext uri="{FF2B5EF4-FFF2-40B4-BE49-F238E27FC236}">
                <a16:creationId xmlns:a16="http://schemas.microsoft.com/office/drawing/2014/main" id="{5D9A2687-0FF8-48C5-9A13-C9BACCDCADDC}"/>
              </a:ext>
            </a:extLst>
          </p:cNvPr>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336019" y="3359997"/>
            <a:ext cx="3542095" cy="2656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968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26</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pic>
        <p:nvPicPr>
          <p:cNvPr id="9" name="Picture 2" descr="Imagen relacionada">
            <a:extLst>
              <a:ext uri="{FF2B5EF4-FFF2-40B4-BE49-F238E27FC236}">
                <a16:creationId xmlns:a16="http://schemas.microsoft.com/office/drawing/2014/main" id="{3A6ED654-A79D-443B-9FB5-ABC3CD3E27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94" y="1921920"/>
            <a:ext cx="4653881" cy="3490411"/>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E791A0CA-5460-43E4-8158-4F9DC253B414}"/>
              </a:ext>
            </a:extLst>
          </p:cNvPr>
          <p:cNvSpPr/>
          <p:nvPr/>
        </p:nvSpPr>
        <p:spPr>
          <a:xfrm>
            <a:off x="4836238" y="2184385"/>
            <a:ext cx="4021594" cy="3693319"/>
          </a:xfrm>
          <a:prstGeom prst="rect">
            <a:avLst/>
          </a:prstGeom>
        </p:spPr>
        <p:txBody>
          <a:bodyPr wrap="square">
            <a:spAutoFit/>
          </a:bodyPr>
          <a:lstStyle/>
          <a:p>
            <a:pPr algn="just"/>
            <a:r>
              <a:rPr lang="es-MX" b="1" dirty="0">
                <a:latin typeface="Century Gothic" panose="020B0502020202020204" pitchFamily="34" charset="0"/>
              </a:rPr>
              <a:t>2. Liderazgo burocrático</a:t>
            </a:r>
          </a:p>
          <a:p>
            <a:pPr algn="just"/>
            <a:r>
              <a:rPr lang="es-MX" dirty="0">
                <a:latin typeface="Century Gothic" panose="020B0502020202020204" pitchFamily="34" charset="0"/>
              </a:rPr>
              <a:t>Todos los </a:t>
            </a:r>
            <a:r>
              <a:rPr lang="es-MX" b="1" dirty="0">
                <a:latin typeface="Century Gothic" panose="020B0502020202020204" pitchFamily="34" charset="0"/>
              </a:rPr>
              <a:t>líderes burocráticos</a:t>
            </a:r>
            <a:r>
              <a:rPr lang="es-MX" dirty="0">
                <a:latin typeface="Century Gothic" panose="020B0502020202020204" pitchFamily="34" charset="0"/>
              </a:rPr>
              <a:t> hacen todo según viene predefinido en un libro. Siguen todas las reglas de forma rigurosa y se aseguran de que todo lo que hagan sus seguidores sea preciso. Es un estilo de liderazgo muy apropiado para trabajar cuando existen muchos riesgos en cuanto a seguridad o cuando se entra en juego altas cantidades de dinero.</a:t>
            </a:r>
            <a:endParaRPr lang="es-MX" b="0" i="0" dirty="0">
              <a:effectLst/>
              <a:latin typeface="Century Gothic" panose="020B0502020202020204" pitchFamily="34" charset="0"/>
            </a:endParaRPr>
          </a:p>
        </p:txBody>
      </p:sp>
    </p:spTree>
    <p:extLst>
      <p:ext uri="{BB962C8B-B14F-4D97-AF65-F5344CB8AC3E}">
        <p14:creationId xmlns:p14="http://schemas.microsoft.com/office/powerpoint/2010/main" val="1629531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número de diapositiva 10">
            <a:extLst>
              <a:ext uri="{FF2B5EF4-FFF2-40B4-BE49-F238E27FC236}">
                <a16:creationId xmlns:a16="http://schemas.microsoft.com/office/drawing/2014/main" id="{4FB8C698-EA7B-4A46-B82E-48B2186D43A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27</a:t>
            </a:fld>
            <a:endParaRPr lang="es-ES" dirty="0"/>
          </a:p>
        </p:txBody>
      </p:sp>
      <p:sp>
        <p:nvSpPr>
          <p:cNvPr id="19" name="Rectángulo 18">
            <a:extLst>
              <a:ext uri="{FF2B5EF4-FFF2-40B4-BE49-F238E27FC236}">
                <a16:creationId xmlns:a16="http://schemas.microsoft.com/office/drawing/2014/main" id="{1615AB47-AD28-4A35-B306-7FA897D548F7}"/>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pic>
        <p:nvPicPr>
          <p:cNvPr id="9" name="Picture 2" descr="Resultado de imagen para carismatico liderazgo">
            <a:extLst>
              <a:ext uri="{FF2B5EF4-FFF2-40B4-BE49-F238E27FC236}">
                <a16:creationId xmlns:a16="http://schemas.microsoft.com/office/drawing/2014/main" id="{691D3AD7-934F-4135-AB02-0DDFD27AD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090" y="1260347"/>
            <a:ext cx="3807030" cy="1952323"/>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613844F9-7A98-4D61-B827-F285E489A044}"/>
              </a:ext>
            </a:extLst>
          </p:cNvPr>
          <p:cNvSpPr/>
          <p:nvPr/>
        </p:nvSpPr>
        <p:spPr>
          <a:xfrm>
            <a:off x="1415469" y="2760879"/>
            <a:ext cx="7447251" cy="3139321"/>
          </a:xfrm>
          <a:prstGeom prst="rect">
            <a:avLst/>
          </a:prstGeom>
        </p:spPr>
        <p:txBody>
          <a:bodyPr wrap="square">
            <a:spAutoFit/>
          </a:bodyPr>
          <a:lstStyle/>
          <a:p>
            <a:pPr algn="just"/>
            <a:r>
              <a:rPr lang="es-MX" b="1" dirty="0">
                <a:latin typeface="Century Gothic" panose="020B0502020202020204" pitchFamily="34" charset="0"/>
              </a:rPr>
              <a:t>3. Liderazgo carismático</a:t>
            </a:r>
          </a:p>
          <a:p>
            <a:pPr algn="just"/>
            <a:br>
              <a:rPr lang="es-MX" dirty="0">
                <a:latin typeface="Century Gothic" panose="020B0502020202020204" pitchFamily="34" charset="0"/>
              </a:rPr>
            </a:br>
            <a:r>
              <a:rPr lang="es-MX" dirty="0">
                <a:latin typeface="Century Gothic" panose="020B0502020202020204" pitchFamily="34" charset="0"/>
              </a:rPr>
              <a:t>El </a:t>
            </a:r>
            <a:r>
              <a:rPr lang="es-MX" b="1" dirty="0">
                <a:latin typeface="Century Gothic" panose="020B0502020202020204" pitchFamily="34" charset="0"/>
              </a:rPr>
              <a:t>liderazgo carismático</a:t>
            </a:r>
            <a:r>
              <a:rPr lang="es-MX" dirty="0">
                <a:latin typeface="Century Gothic" panose="020B0502020202020204" pitchFamily="34" charset="0"/>
              </a:rPr>
              <a:t> es muy parecido al liderazgo transformacional, ya que todos los líderes de la organización inspiran entusiasmo en los equipos y son demasiado energéticos al conducir a todos los empleados.</a:t>
            </a:r>
          </a:p>
          <a:p>
            <a:pPr algn="just"/>
            <a:r>
              <a:rPr lang="es-MX" dirty="0">
                <a:latin typeface="Century Gothic" panose="020B0502020202020204" pitchFamily="34" charset="0"/>
              </a:rPr>
              <a:t>De todas formas los </a:t>
            </a:r>
            <a:r>
              <a:rPr lang="es-MX" b="1" dirty="0">
                <a:latin typeface="Century Gothic" panose="020B0502020202020204" pitchFamily="34" charset="0"/>
              </a:rPr>
              <a:t>líderes carismáticos</a:t>
            </a:r>
            <a:r>
              <a:rPr lang="es-MX" dirty="0">
                <a:latin typeface="Century Gothic" panose="020B0502020202020204" pitchFamily="34" charset="0"/>
              </a:rPr>
              <a:t> tienen a creer mucho más en sí mismo que en los equipos de trabajo que los rodean, esto supone que se generen problemas, y un proyecto en una organización puede llegar a colapsar el día que el líder abandone el barco. </a:t>
            </a:r>
          </a:p>
        </p:txBody>
      </p:sp>
    </p:spTree>
    <p:extLst>
      <p:ext uri="{BB962C8B-B14F-4D97-AF65-F5344CB8AC3E}">
        <p14:creationId xmlns:p14="http://schemas.microsoft.com/office/powerpoint/2010/main" val="3047223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Imagen relacionada">
            <a:extLst>
              <a:ext uri="{FF2B5EF4-FFF2-40B4-BE49-F238E27FC236}">
                <a16:creationId xmlns:a16="http://schemas.microsoft.com/office/drawing/2014/main" id="{840E5024-8BCC-48BA-8D8C-0158E96130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6252" y="3646031"/>
            <a:ext cx="4572000" cy="2538679"/>
          </a:xfrm>
          <a:prstGeom prst="rect">
            <a:avLst/>
          </a:prstGeom>
          <a:noFill/>
          <a:extLst>
            <a:ext uri="{909E8E84-426E-40DD-AFC4-6F175D3DCCD1}">
              <a14:hiddenFill xmlns:a14="http://schemas.microsoft.com/office/drawing/2010/main">
                <a:solidFill>
                  <a:srgbClr val="FFFFFF"/>
                </a:solidFill>
              </a14:hiddenFill>
            </a:ext>
          </a:extLst>
        </p:spPr>
      </p:pic>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28</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Rectángulo 17">
            <a:extLst>
              <a:ext uri="{FF2B5EF4-FFF2-40B4-BE49-F238E27FC236}">
                <a16:creationId xmlns:a16="http://schemas.microsoft.com/office/drawing/2014/main" id="{DAA8E197-A00C-48A0-97EF-7DB70B5BB0D6}"/>
              </a:ext>
            </a:extLst>
          </p:cNvPr>
          <p:cNvSpPr/>
          <p:nvPr/>
        </p:nvSpPr>
        <p:spPr>
          <a:xfrm>
            <a:off x="439740" y="1219024"/>
            <a:ext cx="8264520" cy="3046988"/>
          </a:xfrm>
          <a:prstGeom prst="rect">
            <a:avLst/>
          </a:prstGeom>
        </p:spPr>
        <p:txBody>
          <a:bodyPr wrap="square">
            <a:spAutoFit/>
          </a:bodyPr>
          <a:lstStyle/>
          <a:p>
            <a:pPr algn="just"/>
            <a:r>
              <a:rPr lang="es-MX" sz="1600" b="1" dirty="0">
                <a:latin typeface="Century Gothic" panose="020B0502020202020204" pitchFamily="34" charset="0"/>
              </a:rPr>
              <a:t>4. Liderazgo participativo o democrático</a:t>
            </a:r>
          </a:p>
          <a:p>
            <a:pPr algn="just"/>
            <a:endParaRPr lang="es-MX" sz="1600" dirty="0">
              <a:latin typeface="Century Gothic" panose="020B0502020202020204" pitchFamily="34" charset="0"/>
            </a:endParaRPr>
          </a:p>
          <a:p>
            <a:pPr algn="just"/>
            <a:r>
              <a:rPr lang="es-MX" sz="1600" dirty="0">
                <a:latin typeface="Century Gothic" panose="020B0502020202020204" pitchFamily="34" charset="0"/>
              </a:rPr>
              <a:t>Es el que toma la última decisión, los </a:t>
            </a:r>
            <a:r>
              <a:rPr lang="es-MX" sz="1600" b="1" dirty="0">
                <a:latin typeface="Century Gothic" panose="020B0502020202020204" pitchFamily="34" charset="0"/>
              </a:rPr>
              <a:t>líderes participaríamos</a:t>
            </a:r>
            <a:r>
              <a:rPr lang="es-MX" sz="1600" dirty="0">
                <a:latin typeface="Century Gothic" panose="020B0502020202020204" pitchFamily="34" charset="0"/>
              </a:rPr>
              <a:t> invitan a otras personas que integran el equipo a que contribuyan durante el proceso de toma de decisión. Esto no sólo incremente la satisfacción por el trabajo sino que favorece el desarrollo de nuevas habilidades. Los miembros del equipo se sienten en control de su propio destino así que se encuentran motivados a trabajar duro, más que por una recompensa económica.</a:t>
            </a:r>
          </a:p>
          <a:p>
            <a:pPr algn="just"/>
            <a:endParaRPr lang="es-MX" sz="1600" dirty="0">
              <a:latin typeface="Century Gothic" panose="020B0502020202020204" pitchFamily="34" charset="0"/>
            </a:endParaRPr>
          </a:p>
          <a:p>
            <a:pPr algn="just"/>
            <a:r>
              <a:rPr lang="es-MX" sz="1600" dirty="0">
                <a:latin typeface="Century Gothic" panose="020B0502020202020204" pitchFamily="34" charset="0"/>
              </a:rPr>
              <a:t>El </a:t>
            </a:r>
            <a:r>
              <a:rPr lang="es-MX" sz="1600" b="1" dirty="0">
                <a:latin typeface="Century Gothic" panose="020B0502020202020204" pitchFamily="34" charset="0"/>
              </a:rPr>
              <a:t>estilo de liderazgo</a:t>
            </a:r>
            <a:r>
              <a:rPr lang="es-MX" sz="1600" dirty="0">
                <a:latin typeface="Century Gothic" panose="020B0502020202020204" pitchFamily="34" charset="0"/>
              </a:rPr>
              <a:t> puede adoptarse cuando resulta esencial realizar un trabajo en equipo y cuando la calidad es mucho más importante que la velocidad o la productividad.</a:t>
            </a:r>
          </a:p>
        </p:txBody>
      </p:sp>
    </p:spTree>
    <p:extLst>
      <p:ext uri="{BB962C8B-B14F-4D97-AF65-F5344CB8AC3E}">
        <p14:creationId xmlns:p14="http://schemas.microsoft.com/office/powerpoint/2010/main" val="3446487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29</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pic>
        <p:nvPicPr>
          <p:cNvPr id="9" name="Picture 2" descr="Resultado de imagen para 5. Liderazgo âLaissez-faireâ">
            <a:extLst>
              <a:ext uri="{FF2B5EF4-FFF2-40B4-BE49-F238E27FC236}">
                <a16:creationId xmlns:a16="http://schemas.microsoft.com/office/drawing/2014/main" id="{1353C80F-EBF5-46FA-8032-076D65CFDF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9995" y="2601765"/>
            <a:ext cx="3146130" cy="3652804"/>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135B9133-D47E-4983-8073-AAF4FC59CEA5}"/>
              </a:ext>
            </a:extLst>
          </p:cNvPr>
          <p:cNvSpPr/>
          <p:nvPr/>
        </p:nvSpPr>
        <p:spPr>
          <a:xfrm>
            <a:off x="722218" y="1016934"/>
            <a:ext cx="5040560" cy="4524315"/>
          </a:xfrm>
          <a:prstGeom prst="rect">
            <a:avLst/>
          </a:prstGeom>
        </p:spPr>
        <p:txBody>
          <a:bodyPr wrap="square">
            <a:spAutoFit/>
          </a:bodyPr>
          <a:lstStyle/>
          <a:p>
            <a:pPr algn="just"/>
            <a:r>
              <a:rPr lang="es-MX" b="1" dirty="0">
                <a:latin typeface="Century Gothic" panose="020B0502020202020204" pitchFamily="34" charset="0"/>
              </a:rPr>
              <a:t>5. Liderazgo ‘Laissez-faire’</a:t>
            </a:r>
          </a:p>
          <a:p>
            <a:pPr algn="just"/>
            <a:r>
              <a:rPr lang="es-MX" dirty="0">
                <a:latin typeface="Century Gothic" panose="020B0502020202020204" pitchFamily="34" charset="0"/>
              </a:rPr>
              <a:t>La expresión “Laissez-faire” es francesa y significa “déjalo ser”, se utiliza para describir a los líderes que dejan a los miembros que forman el equipo trabajar por su propia cuenta.</a:t>
            </a:r>
          </a:p>
          <a:p>
            <a:pPr algn="just"/>
            <a:r>
              <a:rPr lang="es-MX" dirty="0">
                <a:latin typeface="Century Gothic" panose="020B0502020202020204" pitchFamily="34" charset="0"/>
              </a:rPr>
              <a:t>Puede resultar bastante efectivo si los líderes monitorean lo que se está consiguiendo y lo comunican al equipo de forma regular. De forma regular el </a:t>
            </a:r>
            <a:r>
              <a:rPr lang="es-MX" b="1" dirty="0">
                <a:latin typeface="Century Gothic" panose="020B0502020202020204" pitchFamily="34" charset="0"/>
              </a:rPr>
              <a:t>liderazgo laissez-faire</a:t>
            </a:r>
            <a:r>
              <a:rPr lang="es-MX" dirty="0">
                <a:latin typeface="Century Gothic" panose="020B0502020202020204" pitchFamily="34" charset="0"/>
              </a:rPr>
              <a:t> es efectivo cuando los trabajadores cuentan con una larga experiencia y tienen iniciativa propia. El tipo de liderazgo puede darse solo, cuando los altos mandos no ejercen el suficiente control.</a:t>
            </a:r>
            <a:endParaRPr lang="es-MX" b="0" i="0" dirty="0">
              <a:effectLst/>
              <a:latin typeface="Century Gothic" panose="020B0502020202020204" pitchFamily="34" charset="0"/>
            </a:endParaRPr>
          </a:p>
        </p:txBody>
      </p:sp>
    </p:spTree>
    <p:extLst>
      <p:ext uri="{BB962C8B-B14F-4D97-AF65-F5344CB8AC3E}">
        <p14:creationId xmlns:p14="http://schemas.microsoft.com/office/powerpoint/2010/main" val="395511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055921"/>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5064" y="-433440"/>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a:p>
            <a:pPr algn="ctr"/>
            <a:endParaRPr lang="es-ES" dirty="0"/>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1320801" y="1072443"/>
            <a:ext cx="6412089" cy="5447645"/>
          </a:xfrm>
          <a:prstGeom prst="rect">
            <a:avLst/>
          </a:prstGeom>
        </p:spPr>
        <p:txBody>
          <a:bodyPr wrap="square">
            <a:spAutoFit/>
          </a:bodyPr>
          <a:lstStyle/>
          <a:p>
            <a:pPr algn="ctr">
              <a:spcAft>
                <a:spcPts val="0"/>
              </a:spcAft>
            </a:pPr>
            <a:r>
              <a:rPr lang="es-MX" sz="1200" b="1" i="1" dirty="0">
                <a:ea typeface="Times New Roman" panose="02020603050405020304" pitchFamily="18" charset="0"/>
              </a:rPr>
              <a:t>M. en D. Juan Carlos Medina Huicochea   </a:t>
            </a:r>
          </a:p>
          <a:p>
            <a:pPr algn="ctr">
              <a:spcAft>
                <a:spcPts val="0"/>
              </a:spcAft>
            </a:pPr>
            <a:r>
              <a:rPr lang="es-MX" sz="1100" i="1" dirty="0">
                <a:latin typeface="Avenir Black"/>
                <a:ea typeface="Times New Roman" panose="02020603050405020304" pitchFamily="18" charset="0"/>
              </a:rPr>
              <a:t>Encargado de la Dirección del Despacho del Centro Universitario UAEM Nezahualcóyotl</a:t>
            </a:r>
          </a:p>
          <a:p>
            <a:pPr algn="ctr">
              <a:spcAft>
                <a:spcPts val="0"/>
              </a:spcAft>
            </a:pPr>
            <a:r>
              <a:rPr lang="es-MX" sz="1100" dirty="0">
                <a:solidFill>
                  <a:srgbClr val="4A442A"/>
                </a:solidFill>
                <a:latin typeface="Times New Roman" panose="02020603050405020304" pitchFamily="18" charset="0"/>
                <a:ea typeface="Times New Roman" panose="02020603050405020304" pitchFamily="18" charset="0"/>
              </a:rPr>
              <a:t> </a:t>
            </a:r>
            <a:endParaRPr lang="es-MX" sz="11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Mtro. en C. José Antonio Castillo Jiménez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Subdirector Académico</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L. en E. Ramón Vital Hernández </a:t>
            </a:r>
          </a:p>
          <a:p>
            <a:pPr algn="ctr">
              <a:spcAft>
                <a:spcPts val="0"/>
              </a:spcAft>
            </a:pPr>
            <a:r>
              <a:rPr lang="es-MX" sz="1100" i="1" dirty="0">
                <a:latin typeface="Avenir Black"/>
                <a:ea typeface="Times New Roman" panose="02020603050405020304" pitchFamily="18" charset="0"/>
              </a:rPr>
              <a:t>Subdirector Administrativo</a:t>
            </a:r>
            <a:endParaRPr lang="es-MX" sz="1100" dirty="0">
              <a:latin typeface="Avenir Black"/>
              <a:ea typeface="Times New Roman" panose="02020603050405020304" pitchFamily="18" charset="0"/>
            </a:endParaRPr>
          </a:p>
          <a:p>
            <a:pPr algn="ctr">
              <a:spcAft>
                <a:spcPts val="0"/>
              </a:spcAft>
            </a:pPr>
            <a:r>
              <a:rPr lang="es-MX" sz="1200" dirty="0">
                <a:latin typeface="Avenir Black"/>
                <a:ea typeface="Times New Roman" panose="02020603050405020304" pitchFamily="18" charset="0"/>
              </a:rPr>
              <a:t> </a:t>
            </a:r>
          </a:p>
          <a:p>
            <a:pPr algn="ctr">
              <a:spcAft>
                <a:spcPts val="0"/>
              </a:spcAft>
            </a:pPr>
            <a:r>
              <a:rPr lang="es-MX" sz="1200" b="1" i="1" dirty="0">
                <a:ea typeface="Times New Roman" panose="02020603050405020304" pitchFamily="18" charset="0"/>
              </a:rPr>
              <a:t>Dra. en C. S. María Luisa Quintero Soto</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Coordinadora de Investigación y Estudios Avanzados</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Lic. en A. E. Víctor Manuel Durán López</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Planeación y Desarrollo Institucional</a:t>
            </a:r>
            <a:endParaRPr lang="es-MX" sz="1100" dirty="0">
              <a:latin typeface="Avenir Black"/>
              <a:ea typeface="Times New Roman" panose="02020603050405020304" pitchFamily="18" charset="0"/>
            </a:endParaRP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 en C.E. Cesar Lucio Gutiérrez Ruiz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la Licenciatura en Comercio Internacional</a:t>
            </a:r>
            <a:endParaRPr lang="es-MX" sz="1100" dirty="0">
              <a:latin typeface="Avenir Black"/>
              <a:ea typeface="Times New Roman" panose="02020603050405020304" pitchFamily="18" charset="0"/>
            </a:endParaRPr>
          </a:p>
          <a:p>
            <a:pPr algn="ctr">
              <a:spcAft>
                <a:spcPts val="0"/>
              </a:spcAft>
            </a:pPr>
            <a:r>
              <a:rPr lang="es-MX" sz="1200" dirty="0">
                <a:latin typeface="Avenir Black"/>
                <a:ea typeface="Times New Roman" panose="02020603050405020304" pitchFamily="18" charset="0"/>
              </a:rPr>
              <a:t> </a:t>
            </a:r>
          </a:p>
          <a:p>
            <a:pPr algn="ctr">
              <a:spcAft>
                <a:spcPts val="0"/>
              </a:spcAft>
            </a:pPr>
            <a:r>
              <a:rPr lang="es-MX" sz="1200" b="1" i="1" dirty="0">
                <a:ea typeface="Times New Roman" panose="02020603050405020304" pitchFamily="18" charset="0"/>
              </a:rPr>
              <a:t>M. en S.F. Carlos Anaya Hernández  </a:t>
            </a:r>
          </a:p>
          <a:p>
            <a:pPr algn="ctr">
              <a:spcAft>
                <a:spcPts val="0"/>
              </a:spcAft>
            </a:pPr>
            <a:r>
              <a:rPr lang="es-MX" sz="1100" i="1" dirty="0">
                <a:latin typeface="Avenir Black"/>
                <a:ea typeface="Times New Roman" panose="02020603050405020304" pitchFamily="18" charset="0"/>
              </a:rPr>
              <a:t>Coordinadora de la Licenciatura en Educación para la Salud</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Dr. en S.  Ricardo Rico Molina</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la licenciatura en Ingeniería en Sistemas Inteligentes</a:t>
            </a:r>
          </a:p>
          <a:p>
            <a:pPr algn="ctr">
              <a:spcAft>
                <a:spcPts val="0"/>
              </a:spcAft>
            </a:pP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r>
              <a:rPr lang="es-MX" sz="1200" b="1" i="1" dirty="0">
                <a:ea typeface="Times New Roman" panose="02020603050405020304" pitchFamily="18" charset="0"/>
              </a:rPr>
              <a:t>M. en C. Ricardo Pacheco Ruiz </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Ingeniería en Transporte</a:t>
            </a:r>
            <a:endParaRPr lang="es-MX" sz="1100" dirty="0">
              <a:latin typeface="Avenir Black"/>
              <a:ea typeface="Times New Roman" panose="02020603050405020304" pitchFamily="18" charset="0"/>
            </a:endParaRPr>
          </a:p>
          <a:p>
            <a:pPr algn="ctr">
              <a:spcAft>
                <a:spcPts val="0"/>
              </a:spcAft>
            </a:pPr>
            <a:r>
              <a:rPr lang="es-MX" sz="1200" dirty="0">
                <a:solidFill>
                  <a:srgbClr val="4A442A"/>
                </a:solidFill>
                <a:latin typeface="Times New Roman" panose="02020603050405020304" pitchFamily="18" charset="0"/>
                <a:ea typeface="Times New Roman" panose="02020603050405020304" pitchFamily="18" charset="0"/>
              </a:rPr>
              <a:t> </a:t>
            </a:r>
            <a:endParaRPr lang="es-MX" sz="1200" dirty="0">
              <a:latin typeface="Times New Roman" panose="02020603050405020304" pitchFamily="18" charset="0"/>
              <a:ea typeface="Times New Roman" panose="02020603050405020304" pitchFamily="18" charset="0"/>
            </a:endParaRPr>
          </a:p>
          <a:p>
            <a:pPr algn="ctr">
              <a:spcAft>
                <a:spcPts val="0"/>
              </a:spcAft>
            </a:pPr>
            <a:r>
              <a:rPr lang="es-MX" sz="1200" b="1" i="1" dirty="0">
                <a:ea typeface="Times New Roman" panose="02020603050405020304" pitchFamily="18" charset="0"/>
              </a:rPr>
              <a:t>M. En CC Erick Nicolás Cabrera Álvarez</a:t>
            </a:r>
            <a:endParaRPr lang="es-MX" sz="1200" dirty="0">
              <a:ea typeface="Times New Roman" panose="02020603050405020304" pitchFamily="18" charset="0"/>
            </a:endParaRPr>
          </a:p>
          <a:p>
            <a:pPr algn="ctr">
              <a:spcAft>
                <a:spcPts val="0"/>
              </a:spcAft>
            </a:pPr>
            <a:r>
              <a:rPr lang="es-MX" sz="1100" i="1" dirty="0">
                <a:latin typeface="Avenir Black"/>
                <a:ea typeface="Times New Roman" panose="02020603050405020304" pitchFamily="18" charset="0"/>
              </a:rPr>
              <a:t>Coordinador de Licenciatura en Seguridad Ciudadana</a:t>
            </a:r>
            <a:endParaRPr lang="es-MX" sz="1100" dirty="0">
              <a:effectLst/>
              <a:latin typeface="Avenir Black"/>
              <a:ea typeface="Times New Roman" panose="02020603050405020304" pitchFamily="18" charset="0"/>
            </a:endParaRPr>
          </a:p>
        </p:txBody>
      </p:sp>
      <p:sp>
        <p:nvSpPr>
          <p:cNvPr id="3" name="CuadroTexto 2">
            <a:extLst>
              <a:ext uri="{FF2B5EF4-FFF2-40B4-BE49-F238E27FC236}">
                <a16:creationId xmlns:a16="http://schemas.microsoft.com/office/drawing/2014/main" id="{722870CA-090A-4F47-A078-F171010FA35B}"/>
              </a:ext>
            </a:extLst>
          </p:cNvPr>
          <p:cNvSpPr txBox="1"/>
          <p:nvPr/>
        </p:nvSpPr>
        <p:spPr>
          <a:xfrm>
            <a:off x="66728" y="231783"/>
            <a:ext cx="7184020" cy="477054"/>
          </a:xfrm>
          <a:prstGeom prst="rect">
            <a:avLst/>
          </a:prstGeom>
          <a:noFill/>
        </p:spPr>
        <p:txBody>
          <a:bodyPr wrap="square" rtlCol="0">
            <a:spAutoFit/>
          </a:bodyPr>
          <a:lstStyle/>
          <a:p>
            <a:r>
              <a:rPr lang="es-MX" sz="2500" dirty="0">
                <a:solidFill>
                  <a:schemeClr val="bg1"/>
                </a:solidFill>
              </a:rPr>
              <a:t>Directorio Centro Universitario UAEM Nezahualcóyotl </a:t>
            </a:r>
          </a:p>
        </p:txBody>
      </p:sp>
      <p:sp>
        <p:nvSpPr>
          <p:cNvPr id="11" name="Rectángulo 10">
            <a:extLst>
              <a:ext uri="{FF2B5EF4-FFF2-40B4-BE49-F238E27FC236}">
                <a16:creationId xmlns:a16="http://schemas.microsoft.com/office/drawing/2014/main" id="{9FA1AF63-3315-4AFA-B229-057B5BA52885}"/>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5" name="Marcador de número de diapositiva 10">
            <a:extLst>
              <a:ext uri="{FF2B5EF4-FFF2-40B4-BE49-F238E27FC236}">
                <a16:creationId xmlns:a16="http://schemas.microsoft.com/office/drawing/2014/main" id="{CD950661-3C7B-4FDE-9322-97ED956D8C4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a:t>
            </a:fld>
            <a:endParaRPr lang="es-ES" dirty="0"/>
          </a:p>
        </p:txBody>
      </p:sp>
    </p:spTree>
    <p:extLst>
      <p:ext uri="{BB962C8B-B14F-4D97-AF65-F5344CB8AC3E}">
        <p14:creationId xmlns:p14="http://schemas.microsoft.com/office/powerpoint/2010/main" val="48533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30</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CuadroTexto 8">
            <a:extLst>
              <a:ext uri="{FF2B5EF4-FFF2-40B4-BE49-F238E27FC236}">
                <a16:creationId xmlns:a16="http://schemas.microsoft.com/office/drawing/2014/main" id="{AF84097E-9F0A-4091-AE3E-D2C095D20FBF}"/>
              </a:ext>
            </a:extLst>
          </p:cNvPr>
          <p:cNvSpPr txBox="1"/>
          <p:nvPr/>
        </p:nvSpPr>
        <p:spPr>
          <a:xfrm>
            <a:off x="240147" y="102475"/>
            <a:ext cx="6980661" cy="461665"/>
          </a:xfrm>
          <a:prstGeom prst="rect">
            <a:avLst/>
          </a:prstGeom>
          <a:noFill/>
        </p:spPr>
        <p:txBody>
          <a:bodyPr wrap="square" rtlCol="0">
            <a:spAutoFit/>
          </a:bodyPr>
          <a:lstStyle/>
          <a:p>
            <a:pPr lvl="0"/>
            <a:r>
              <a:rPr lang="es-ES" sz="2400" b="1" dirty="0">
                <a:solidFill>
                  <a:schemeClr val="bg1"/>
                </a:solidFill>
              </a:rPr>
              <a:t>4.5 </a:t>
            </a:r>
            <a:r>
              <a:rPr lang="es-MX" sz="2400" b="1" dirty="0">
                <a:solidFill>
                  <a:schemeClr val="bg1"/>
                </a:solidFill>
              </a:rPr>
              <a:t> Control financiero y de caja </a:t>
            </a:r>
            <a:endParaRPr lang="es-MX" sz="2400" dirty="0">
              <a:solidFill>
                <a:schemeClr val="bg1"/>
              </a:solidFill>
            </a:endParaRPr>
          </a:p>
        </p:txBody>
      </p:sp>
      <p:sp>
        <p:nvSpPr>
          <p:cNvPr id="10" name="Rectángulo 9">
            <a:extLst>
              <a:ext uri="{FF2B5EF4-FFF2-40B4-BE49-F238E27FC236}">
                <a16:creationId xmlns:a16="http://schemas.microsoft.com/office/drawing/2014/main" id="{F2B5C910-BCB6-427D-A8FA-7B101E8B9A7C}"/>
              </a:ext>
            </a:extLst>
          </p:cNvPr>
          <p:cNvSpPr/>
          <p:nvPr/>
        </p:nvSpPr>
        <p:spPr>
          <a:xfrm>
            <a:off x="811206" y="1696342"/>
            <a:ext cx="7217178" cy="1200329"/>
          </a:xfrm>
          <a:prstGeom prst="rect">
            <a:avLst/>
          </a:prstGeom>
        </p:spPr>
        <p:txBody>
          <a:bodyPr wrap="square">
            <a:spAutoFit/>
          </a:bodyPr>
          <a:lstStyle/>
          <a:p>
            <a:pPr algn="just"/>
            <a:r>
              <a:rPr lang="es-MX" dirty="0">
                <a:solidFill>
                  <a:srgbClr val="222222"/>
                </a:solidFill>
                <a:latin typeface="Verdana" panose="020B0604030504040204" pitchFamily="34" charset="0"/>
              </a:rPr>
              <a:t>Las actividades de </a:t>
            </a:r>
            <a:r>
              <a:rPr lang="es-MX" b="1" dirty="0">
                <a:solidFill>
                  <a:srgbClr val="222222"/>
                </a:solidFill>
                <a:latin typeface="Verdana" panose="020B0604030504040204" pitchFamily="34" charset="0"/>
              </a:rPr>
              <a:t>control financiero</a:t>
            </a:r>
            <a:r>
              <a:rPr lang="es-MX" dirty="0">
                <a:solidFill>
                  <a:srgbClr val="222222"/>
                </a:solidFill>
                <a:latin typeface="Verdana" panose="020B0604030504040204" pitchFamily="34" charset="0"/>
              </a:rPr>
              <a:t> de una empresa se refiere a todo lo que va a comprobar si la planificación se está ejecutando bien y cuáles son las medidas necesarias para corregir el rumbo, si algo ha cambiado. </a:t>
            </a:r>
          </a:p>
        </p:txBody>
      </p:sp>
    </p:spTree>
    <p:extLst>
      <p:ext uri="{BB962C8B-B14F-4D97-AF65-F5344CB8AC3E}">
        <p14:creationId xmlns:p14="http://schemas.microsoft.com/office/powerpoint/2010/main" val="617387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31</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1 Rectángulo">
            <a:extLst>
              <a:ext uri="{FF2B5EF4-FFF2-40B4-BE49-F238E27FC236}">
                <a16:creationId xmlns:a16="http://schemas.microsoft.com/office/drawing/2014/main" id="{59181190-FF2C-44E6-A479-DDF87D934811}"/>
              </a:ext>
            </a:extLst>
          </p:cNvPr>
          <p:cNvSpPr/>
          <p:nvPr/>
        </p:nvSpPr>
        <p:spPr>
          <a:xfrm>
            <a:off x="1027723" y="1201071"/>
            <a:ext cx="7272808" cy="461665"/>
          </a:xfrm>
          <a:prstGeom prst="rect">
            <a:avLst/>
          </a:prstGeom>
        </p:spPr>
        <p:txBody>
          <a:bodyPr wrap="square">
            <a:spAutoFit/>
          </a:bodyPr>
          <a:lstStyle/>
          <a:p>
            <a:pPr algn="ctr"/>
            <a:r>
              <a:rPr lang="es-MX" sz="2400" b="1" dirty="0">
                <a:solidFill>
                  <a:srgbClr val="A39867"/>
                </a:solidFill>
                <a:latin typeface="Century Gothic" pitchFamily="34" charset="0"/>
              </a:rPr>
              <a:t>¿Cómo hacer Control Financiero?</a:t>
            </a:r>
          </a:p>
        </p:txBody>
      </p:sp>
      <p:sp>
        <p:nvSpPr>
          <p:cNvPr id="10" name="Rectángulo 9">
            <a:extLst>
              <a:ext uri="{FF2B5EF4-FFF2-40B4-BE49-F238E27FC236}">
                <a16:creationId xmlns:a16="http://schemas.microsoft.com/office/drawing/2014/main" id="{8A11210B-0281-44D6-87CF-9D7201B4E924}"/>
              </a:ext>
            </a:extLst>
          </p:cNvPr>
          <p:cNvSpPr/>
          <p:nvPr/>
        </p:nvSpPr>
        <p:spPr>
          <a:xfrm>
            <a:off x="1661746" y="2550166"/>
            <a:ext cx="6410037" cy="2031325"/>
          </a:xfrm>
          <a:prstGeom prst="rect">
            <a:avLst/>
          </a:prstGeom>
        </p:spPr>
        <p:txBody>
          <a:bodyPr wrap="square">
            <a:spAutoFit/>
          </a:bodyPr>
          <a:lstStyle/>
          <a:p>
            <a:pPr algn="just"/>
            <a:r>
              <a:rPr lang="es-MX" dirty="0">
                <a:solidFill>
                  <a:srgbClr val="222222"/>
                </a:solidFill>
                <a:latin typeface="Verdana" panose="020B0604030504040204" pitchFamily="34" charset="0"/>
              </a:rPr>
              <a:t>Existen varios niveles distintos de control financiero. </a:t>
            </a:r>
          </a:p>
          <a:p>
            <a:pPr algn="just"/>
            <a:endParaRPr lang="es-MX" dirty="0">
              <a:solidFill>
                <a:srgbClr val="222222"/>
              </a:solidFill>
              <a:latin typeface="Verdana" panose="020B0604030504040204" pitchFamily="34" charset="0"/>
            </a:endParaRPr>
          </a:p>
          <a:p>
            <a:pPr algn="just"/>
            <a:r>
              <a:rPr lang="es-MX" dirty="0">
                <a:solidFill>
                  <a:srgbClr val="222222"/>
                </a:solidFill>
                <a:latin typeface="Verdana" panose="020B0604030504040204" pitchFamily="34" charset="0"/>
              </a:rPr>
              <a:t>El mayor desafío es descubrir el punto ideal para no sofocar la capacidad de improvisación y creatividad de la empresa y ni hacer ojo grande con variaciones significativas sea de entrada o salida financiera. </a:t>
            </a:r>
          </a:p>
          <a:p>
            <a:pPr algn="just"/>
            <a:endParaRPr lang="es-MX" dirty="0">
              <a:solidFill>
                <a:srgbClr val="222222"/>
              </a:solidFill>
              <a:latin typeface="Verdana" panose="020B0604030504040204" pitchFamily="34" charset="0"/>
            </a:endParaRPr>
          </a:p>
        </p:txBody>
      </p:sp>
    </p:spTree>
    <p:extLst>
      <p:ext uri="{BB962C8B-B14F-4D97-AF65-F5344CB8AC3E}">
        <p14:creationId xmlns:p14="http://schemas.microsoft.com/office/powerpoint/2010/main" val="24565161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32</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pic>
        <p:nvPicPr>
          <p:cNvPr id="9" name="Picture 2" descr="lanzamientos flujo de caja">
            <a:extLst>
              <a:ext uri="{FF2B5EF4-FFF2-40B4-BE49-F238E27FC236}">
                <a16:creationId xmlns:a16="http://schemas.microsoft.com/office/drawing/2014/main" id="{C3D8CE58-1611-442C-A35C-BC5AD484DA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1746" y="3402229"/>
            <a:ext cx="6408712" cy="2669196"/>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290292AC-11F9-4391-BC6E-D2489C8F243A}"/>
              </a:ext>
            </a:extLst>
          </p:cNvPr>
          <p:cNvSpPr/>
          <p:nvPr/>
        </p:nvSpPr>
        <p:spPr>
          <a:xfrm>
            <a:off x="276125" y="1186444"/>
            <a:ext cx="8591749" cy="2339102"/>
          </a:xfrm>
          <a:prstGeom prst="rect">
            <a:avLst/>
          </a:prstGeom>
        </p:spPr>
        <p:txBody>
          <a:bodyPr wrap="square">
            <a:spAutoFit/>
          </a:bodyPr>
          <a:lstStyle/>
          <a:p>
            <a:pPr marL="457200" lvl="0" indent="-457200" eaLnBrk="0" fontAlgn="base" hangingPunct="0">
              <a:spcBef>
                <a:spcPct val="0"/>
              </a:spcBef>
              <a:spcAft>
                <a:spcPct val="0"/>
              </a:spcAft>
              <a:buAutoNum type="alphaLcParenR"/>
            </a:pPr>
            <a:r>
              <a:rPr lang="es-MX" altLang="es-MX" sz="2400" b="1" dirty="0">
                <a:solidFill>
                  <a:srgbClr val="A39867"/>
                </a:solidFill>
                <a:latin typeface="Century Gothic" pitchFamily="34" charset="0"/>
              </a:rPr>
              <a:t>Registro de las Movimientos</a:t>
            </a:r>
          </a:p>
          <a:p>
            <a:pPr marL="457200" lvl="0" indent="-457200" eaLnBrk="0" fontAlgn="base" hangingPunct="0">
              <a:spcBef>
                <a:spcPct val="0"/>
              </a:spcBef>
              <a:spcAft>
                <a:spcPct val="0"/>
              </a:spcAft>
              <a:buAutoNum type="alphaLcParenR"/>
            </a:pPr>
            <a:endParaRPr lang="es-MX" altLang="es-MX" sz="2400" b="1" dirty="0">
              <a:solidFill>
                <a:srgbClr val="A39867"/>
              </a:solidFill>
              <a:latin typeface="Century Gothic" pitchFamily="34" charset="0"/>
            </a:endParaRPr>
          </a:p>
          <a:p>
            <a:pPr lvl="0" algn="just" eaLnBrk="0" fontAlgn="base" hangingPunct="0">
              <a:spcBef>
                <a:spcPct val="0"/>
              </a:spcBef>
              <a:spcAft>
                <a:spcPct val="0"/>
              </a:spcAft>
            </a:pPr>
            <a:r>
              <a:rPr lang="es-MX" altLang="es-MX" sz="1200" dirty="0">
                <a:solidFill>
                  <a:srgbClr val="222222"/>
                </a:solidFill>
                <a:latin typeface="Verdana" panose="020B0604030504040204" pitchFamily="34" charset="0"/>
              </a:rPr>
              <a:t>El primer paso y más básico, que aun así muchas empresas pecan, es hacer el registro correcto de los movimientos financieros. Normalmente, las cuentas fijas del negocio no son problema, pues están centradas en el gestor financiero o incluso pagadas automáticamente en el banco o por internet, lo que facilita el control. </a:t>
            </a:r>
            <a:r>
              <a:rPr lang="es-MX" altLang="es-MX" sz="1200" b="1" dirty="0">
                <a:solidFill>
                  <a:srgbClr val="222222"/>
                </a:solidFill>
                <a:latin typeface="Verdana" panose="020B0604030504040204" pitchFamily="34" charset="0"/>
              </a:rPr>
              <a:t>Las cosas empiezan a complicarse cuando varios empleados tienen presupuestos que pueden ser utilizados</a:t>
            </a:r>
            <a:r>
              <a:rPr lang="es-MX" altLang="es-MX" sz="1200" dirty="0">
                <a:solidFill>
                  <a:srgbClr val="222222"/>
                </a:solidFill>
                <a:latin typeface="Verdana" panose="020B0604030504040204" pitchFamily="34" charset="0"/>
              </a:rPr>
              <a:t>. En este caso, tenemos 2 buenas opciones:</a:t>
            </a:r>
          </a:p>
          <a:p>
            <a:pPr lvl="0" eaLnBrk="0" fontAlgn="base" hangingPunct="0">
              <a:spcBef>
                <a:spcPct val="0"/>
              </a:spcBef>
              <a:spcAft>
                <a:spcPct val="0"/>
              </a:spcAft>
            </a:pPr>
            <a:endParaRPr lang="es-MX" altLang="es-MX" sz="900" dirty="0"/>
          </a:p>
          <a:p>
            <a:pPr lvl="0" eaLnBrk="0" fontAlgn="base" hangingPunct="0">
              <a:spcBef>
                <a:spcPct val="0"/>
              </a:spcBef>
              <a:spcAft>
                <a:spcPct val="0"/>
              </a:spcAft>
            </a:pPr>
            <a:r>
              <a:rPr lang="es-MX" altLang="es-MX" sz="1200" dirty="0">
                <a:solidFill>
                  <a:srgbClr val="222222"/>
                </a:solidFill>
                <a:latin typeface="Verdana" panose="020B0604030504040204" pitchFamily="34" charset="0"/>
              </a:rPr>
              <a:t>1) Uso de tarjetas corporativas con límite predeterminado</a:t>
            </a:r>
            <a:br>
              <a:rPr lang="es-MX" altLang="es-MX" sz="1200" dirty="0">
                <a:solidFill>
                  <a:srgbClr val="222222"/>
                </a:solidFill>
                <a:latin typeface="Verdana" panose="020B0604030504040204" pitchFamily="34" charset="0"/>
              </a:rPr>
            </a:br>
            <a:r>
              <a:rPr lang="es-MX" altLang="es-MX" sz="1200" dirty="0">
                <a:solidFill>
                  <a:srgbClr val="222222"/>
                </a:solidFill>
                <a:latin typeface="Verdana" panose="020B0604030504040204" pitchFamily="34" charset="0"/>
              </a:rPr>
              <a:t>2) Política de devolución con la presentación de la factura</a:t>
            </a:r>
            <a:endParaRPr lang="es-MX" altLang="es-MX" sz="900" dirty="0"/>
          </a:p>
        </p:txBody>
      </p:sp>
    </p:spTree>
    <p:extLst>
      <p:ext uri="{BB962C8B-B14F-4D97-AF65-F5344CB8AC3E}">
        <p14:creationId xmlns:p14="http://schemas.microsoft.com/office/powerpoint/2010/main" val="9294320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33</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22CC27B0-4086-468E-A37F-9ABF0723E23C}"/>
              </a:ext>
            </a:extLst>
          </p:cNvPr>
          <p:cNvSpPr/>
          <p:nvPr/>
        </p:nvSpPr>
        <p:spPr>
          <a:xfrm>
            <a:off x="710695" y="1083019"/>
            <a:ext cx="7758608" cy="1508105"/>
          </a:xfrm>
          <a:prstGeom prst="rect">
            <a:avLst/>
          </a:prstGeom>
        </p:spPr>
        <p:txBody>
          <a:bodyPr wrap="square">
            <a:spAutoFit/>
          </a:bodyPr>
          <a:lstStyle/>
          <a:p>
            <a:pPr lvl="0" algn="ctr" eaLnBrk="0" fontAlgn="base" hangingPunct="0">
              <a:spcBef>
                <a:spcPct val="0"/>
              </a:spcBef>
              <a:spcAft>
                <a:spcPct val="0"/>
              </a:spcAft>
            </a:pPr>
            <a:r>
              <a:rPr lang="es-MX" altLang="es-MX" sz="2000" b="1" dirty="0">
                <a:solidFill>
                  <a:srgbClr val="A39867"/>
                </a:solidFill>
                <a:latin typeface="Century Gothic" pitchFamily="34" charset="0"/>
              </a:rPr>
              <a:t>b) Flujo de caja y demostración de resultados</a:t>
            </a:r>
          </a:p>
          <a:p>
            <a:pPr lvl="0" algn="just" eaLnBrk="0" fontAlgn="base" hangingPunct="0">
              <a:spcBef>
                <a:spcPct val="0"/>
              </a:spcBef>
              <a:spcAft>
                <a:spcPct val="0"/>
              </a:spcAft>
            </a:pPr>
            <a:r>
              <a:rPr lang="es-MX" altLang="es-MX" sz="1400" dirty="0">
                <a:solidFill>
                  <a:srgbClr val="222222"/>
                </a:solidFill>
                <a:latin typeface="Verdana" panose="020B0604030504040204" pitchFamily="34" charset="0"/>
              </a:rPr>
              <a:t>Si usted ya realizó la abrumadora tarea de registrar los movimientos financieros de su empresa, ahora es el momento de sacar algunas conclusiones más amplias al respecto. Para ello, es importante no sólo registrar y utilizar para información contable, pero entender algunos </a:t>
            </a:r>
            <a:r>
              <a:rPr lang="es-MX" altLang="es-MX" sz="1400" b="1" dirty="0">
                <a:solidFill>
                  <a:srgbClr val="222222"/>
                </a:solidFill>
                <a:latin typeface="Verdana" panose="020B0604030504040204" pitchFamily="34" charset="0"/>
              </a:rPr>
              <a:t>indicadores financieros</a:t>
            </a:r>
            <a:r>
              <a:rPr lang="es-MX" altLang="es-MX" sz="1400" dirty="0">
                <a:solidFill>
                  <a:srgbClr val="222222"/>
                </a:solidFill>
                <a:latin typeface="Verdana" panose="020B0604030504040204" pitchFamily="34" charset="0"/>
              </a:rPr>
              <a:t>.</a:t>
            </a:r>
            <a:endParaRPr lang="es-MX" altLang="es-MX" sz="1000" dirty="0"/>
          </a:p>
          <a:p>
            <a:pPr lvl="0" algn="just" eaLnBrk="0" fontAlgn="base" hangingPunct="0">
              <a:spcBef>
                <a:spcPct val="0"/>
              </a:spcBef>
              <a:spcAft>
                <a:spcPct val="0"/>
              </a:spcAft>
            </a:pPr>
            <a:r>
              <a:rPr lang="es-MX" altLang="es-MX" sz="1400" dirty="0">
                <a:solidFill>
                  <a:srgbClr val="222222"/>
                </a:solidFill>
                <a:latin typeface="Verdana" panose="020B0604030504040204" pitchFamily="34" charset="0"/>
              </a:rPr>
              <a:t>                                                                 </a:t>
            </a:r>
            <a:endParaRPr lang="es-MX" altLang="es-MX" sz="1000" dirty="0"/>
          </a:p>
        </p:txBody>
      </p:sp>
      <p:sp>
        <p:nvSpPr>
          <p:cNvPr id="10" name="Rectángulo 9">
            <a:extLst>
              <a:ext uri="{FF2B5EF4-FFF2-40B4-BE49-F238E27FC236}">
                <a16:creationId xmlns:a16="http://schemas.microsoft.com/office/drawing/2014/main" id="{02E9078E-D4FF-4226-83FA-A96B0BC4243B}"/>
              </a:ext>
            </a:extLst>
          </p:cNvPr>
          <p:cNvSpPr/>
          <p:nvPr/>
        </p:nvSpPr>
        <p:spPr>
          <a:xfrm>
            <a:off x="1661745" y="5520808"/>
            <a:ext cx="7325217" cy="461665"/>
          </a:xfrm>
          <a:prstGeom prst="rect">
            <a:avLst/>
          </a:prstGeom>
        </p:spPr>
        <p:txBody>
          <a:bodyPr wrap="square">
            <a:spAutoFit/>
          </a:bodyPr>
          <a:lstStyle/>
          <a:p>
            <a:pPr lvl="0" eaLnBrk="0" fontAlgn="base" hangingPunct="0">
              <a:spcBef>
                <a:spcPct val="0"/>
              </a:spcBef>
              <a:spcAft>
                <a:spcPct val="0"/>
              </a:spcAft>
            </a:pPr>
            <a:r>
              <a:rPr lang="es-MX" altLang="es-MX" sz="1200" dirty="0">
                <a:solidFill>
                  <a:srgbClr val="222222"/>
                </a:solidFill>
                <a:latin typeface="Verdana" panose="020B0604030504040204" pitchFamily="34" charset="0"/>
              </a:rPr>
              <a:t>Con eso todo es posible tener </a:t>
            </a:r>
            <a:r>
              <a:rPr lang="es-MX" altLang="es-MX" sz="1200" b="1" dirty="0">
                <a:solidFill>
                  <a:srgbClr val="222222"/>
                </a:solidFill>
                <a:latin typeface="Verdana" panose="020B0604030504040204" pitchFamily="34" charset="0"/>
              </a:rPr>
              <a:t>un control no sólo cuantitativo, sino también cualitativo de sus finanzas.</a:t>
            </a:r>
            <a:endParaRPr lang="es-MX" altLang="es-MX" sz="900" dirty="0"/>
          </a:p>
        </p:txBody>
      </p:sp>
      <p:pic>
        <p:nvPicPr>
          <p:cNvPr id="11" name="Picture 4" descr="Resultado de imagen para flujo de caja">
            <a:extLst>
              <a:ext uri="{FF2B5EF4-FFF2-40B4-BE49-F238E27FC236}">
                <a16:creationId xmlns:a16="http://schemas.microsoft.com/office/drawing/2014/main" id="{EC61A873-8327-4BE7-9EFC-9CFCD174A9D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9103" y="2630158"/>
            <a:ext cx="4693200" cy="2631701"/>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a16="http://schemas.microsoft.com/office/drawing/2014/main" id="{090A327E-143F-4227-A8E7-CCEA4EA2E1A4}"/>
              </a:ext>
            </a:extLst>
          </p:cNvPr>
          <p:cNvSpPr txBox="1"/>
          <p:nvPr/>
        </p:nvSpPr>
        <p:spPr>
          <a:xfrm>
            <a:off x="2675848" y="3357755"/>
            <a:ext cx="1368152" cy="307777"/>
          </a:xfrm>
          <a:prstGeom prst="rect">
            <a:avLst/>
          </a:prstGeom>
          <a:solidFill>
            <a:srgbClr val="EEEDEC"/>
          </a:solidFill>
        </p:spPr>
        <p:txBody>
          <a:bodyPr wrap="square" rtlCol="0">
            <a:spAutoFit/>
          </a:bodyPr>
          <a:lstStyle/>
          <a:p>
            <a:endParaRPr lang="es-MX" sz="1400" dirty="0"/>
          </a:p>
        </p:txBody>
      </p:sp>
    </p:spTree>
    <p:extLst>
      <p:ext uri="{BB962C8B-B14F-4D97-AF65-F5344CB8AC3E}">
        <p14:creationId xmlns:p14="http://schemas.microsoft.com/office/powerpoint/2010/main" val="777439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34</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Rectángulo 8">
            <a:extLst>
              <a:ext uri="{FF2B5EF4-FFF2-40B4-BE49-F238E27FC236}">
                <a16:creationId xmlns:a16="http://schemas.microsoft.com/office/drawing/2014/main" id="{481C94FE-FAD5-4105-86FE-D9FE1552C929}"/>
              </a:ext>
            </a:extLst>
          </p:cNvPr>
          <p:cNvSpPr/>
          <p:nvPr/>
        </p:nvSpPr>
        <p:spPr>
          <a:xfrm>
            <a:off x="4932040" y="1916831"/>
            <a:ext cx="4014192" cy="30469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600" b="1" dirty="0">
                <a:solidFill>
                  <a:srgbClr val="222222"/>
                </a:solidFill>
                <a:latin typeface="Verdana" panose="020B0604030504040204" pitchFamily="34" charset="0"/>
              </a:rPr>
              <a:t>Por qué hacer</a:t>
            </a:r>
            <a:r>
              <a:rPr lang="es-MX" sz="1600" dirty="0">
                <a:solidFill>
                  <a:srgbClr val="222222"/>
                </a:solidFill>
                <a:latin typeface="Verdana" panose="020B0604030504040204" pitchFamily="34" charset="0"/>
              </a:rPr>
              <a:t>: </a:t>
            </a:r>
          </a:p>
          <a:p>
            <a:pPr algn="just"/>
            <a:r>
              <a:rPr lang="es-MX" sz="1600" dirty="0">
                <a:solidFill>
                  <a:srgbClr val="222222"/>
                </a:solidFill>
                <a:latin typeface="Verdana" panose="020B0604030504040204" pitchFamily="34" charset="0"/>
              </a:rPr>
              <a:t>El control de caja tiene dos funciones principales: La primera y más clara es el registro de los movimientos mensuales financieros de su empresa y, con ese registro, facilitar el acceso a la información de los movimientos en la caja. La segunda función es analizar de manera rápida los números diarios de su empresa, verificando de manera fácil si está siendo un mes de lucro y perjuicio.</a:t>
            </a:r>
            <a:endParaRPr lang="es-MX" sz="1600" b="0" i="0" dirty="0">
              <a:solidFill>
                <a:srgbClr val="222222"/>
              </a:solidFill>
              <a:effectLst/>
              <a:latin typeface="Verdana" panose="020B0604030504040204" pitchFamily="34" charset="0"/>
            </a:endParaRPr>
          </a:p>
        </p:txBody>
      </p:sp>
      <p:sp>
        <p:nvSpPr>
          <p:cNvPr id="10" name="Rectángulo 9">
            <a:extLst>
              <a:ext uri="{FF2B5EF4-FFF2-40B4-BE49-F238E27FC236}">
                <a16:creationId xmlns:a16="http://schemas.microsoft.com/office/drawing/2014/main" id="{9969CDBF-6960-4BD2-A413-825E17A6E53C}"/>
              </a:ext>
            </a:extLst>
          </p:cNvPr>
          <p:cNvSpPr/>
          <p:nvPr/>
        </p:nvSpPr>
        <p:spPr>
          <a:xfrm>
            <a:off x="611560" y="1916832"/>
            <a:ext cx="3888432" cy="378565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sz="1600" b="1" dirty="0">
                <a:solidFill>
                  <a:srgbClr val="222222"/>
                </a:solidFill>
                <a:latin typeface="Verdana" panose="020B0604030504040204" pitchFamily="34" charset="0"/>
              </a:rPr>
              <a:t>Qué es</a:t>
            </a:r>
            <a:r>
              <a:rPr lang="es-MX" sz="1600" dirty="0">
                <a:solidFill>
                  <a:srgbClr val="222222"/>
                </a:solidFill>
                <a:latin typeface="Verdana" panose="020B0604030504040204" pitchFamily="34" charset="0"/>
              </a:rPr>
              <a:t>: </a:t>
            </a:r>
          </a:p>
          <a:p>
            <a:pPr algn="just"/>
            <a:r>
              <a:rPr lang="es-MX" sz="1600" dirty="0">
                <a:solidFill>
                  <a:srgbClr val="222222"/>
                </a:solidFill>
                <a:latin typeface="Verdana" panose="020B0604030504040204" pitchFamily="34" charset="0"/>
              </a:rPr>
              <a:t>El Control de Caja es una rutina administrativo-financiera donde usted registra todos los movimientos financieros de entradas y salidas realizadas por su empresa diariamente. Es más simple que controlar el flujo de caja completo de la empresa, funcionando más como una herramienta de control simple de la caja en el día a día de la empresa, donde usted puede ver rápidamente la situación actual de la caja.</a:t>
            </a:r>
          </a:p>
        </p:txBody>
      </p:sp>
      <p:sp>
        <p:nvSpPr>
          <p:cNvPr id="11" name="Rectángulo 10">
            <a:extLst>
              <a:ext uri="{FF2B5EF4-FFF2-40B4-BE49-F238E27FC236}">
                <a16:creationId xmlns:a16="http://schemas.microsoft.com/office/drawing/2014/main" id="{52846049-EE91-45DA-BE54-097F4734C739}"/>
              </a:ext>
            </a:extLst>
          </p:cNvPr>
          <p:cNvSpPr/>
          <p:nvPr/>
        </p:nvSpPr>
        <p:spPr>
          <a:xfrm>
            <a:off x="3150103" y="921739"/>
            <a:ext cx="2699778" cy="461665"/>
          </a:xfrm>
          <a:prstGeom prst="rect">
            <a:avLst/>
          </a:prstGeom>
        </p:spPr>
        <p:txBody>
          <a:bodyPr wrap="none">
            <a:spAutoFit/>
          </a:bodyPr>
          <a:lstStyle/>
          <a:p>
            <a:pPr algn="ctr"/>
            <a:r>
              <a:rPr lang="es-MX" sz="2400" b="1" dirty="0">
                <a:solidFill>
                  <a:srgbClr val="A39867"/>
                </a:solidFill>
                <a:latin typeface="Century Gothic" pitchFamily="34" charset="0"/>
              </a:rPr>
              <a:t> Control de caja </a:t>
            </a:r>
          </a:p>
        </p:txBody>
      </p:sp>
    </p:spTree>
    <p:extLst>
      <p:ext uri="{BB962C8B-B14F-4D97-AF65-F5344CB8AC3E}">
        <p14:creationId xmlns:p14="http://schemas.microsoft.com/office/powerpoint/2010/main" val="434478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35</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9" name="CuadroTexto 8">
            <a:extLst>
              <a:ext uri="{FF2B5EF4-FFF2-40B4-BE49-F238E27FC236}">
                <a16:creationId xmlns:a16="http://schemas.microsoft.com/office/drawing/2014/main" id="{3C6A756B-1336-4436-8FEC-24A52309AA4F}"/>
              </a:ext>
            </a:extLst>
          </p:cNvPr>
          <p:cNvSpPr txBox="1"/>
          <p:nvPr/>
        </p:nvSpPr>
        <p:spPr>
          <a:xfrm>
            <a:off x="240147" y="102475"/>
            <a:ext cx="6980661" cy="461665"/>
          </a:xfrm>
          <a:prstGeom prst="rect">
            <a:avLst/>
          </a:prstGeom>
          <a:noFill/>
        </p:spPr>
        <p:txBody>
          <a:bodyPr wrap="square" rtlCol="0">
            <a:spAutoFit/>
          </a:bodyPr>
          <a:lstStyle/>
          <a:p>
            <a:pPr lvl="0"/>
            <a:r>
              <a:rPr lang="es-ES" sz="2400" b="1" dirty="0">
                <a:solidFill>
                  <a:schemeClr val="bg1"/>
                </a:solidFill>
              </a:rPr>
              <a:t>4.6 </a:t>
            </a:r>
            <a:r>
              <a:rPr lang="es-MX" sz="2400" b="1" dirty="0">
                <a:solidFill>
                  <a:schemeClr val="bg1"/>
                </a:solidFill>
              </a:rPr>
              <a:t> Análisis de los estados contables </a:t>
            </a:r>
          </a:p>
        </p:txBody>
      </p:sp>
      <p:sp>
        <p:nvSpPr>
          <p:cNvPr id="10" name="Rectángulo 9">
            <a:extLst>
              <a:ext uri="{FF2B5EF4-FFF2-40B4-BE49-F238E27FC236}">
                <a16:creationId xmlns:a16="http://schemas.microsoft.com/office/drawing/2014/main" id="{B4CFE803-DF6D-48BB-9039-0B590F856805}"/>
              </a:ext>
            </a:extLst>
          </p:cNvPr>
          <p:cNvSpPr/>
          <p:nvPr/>
        </p:nvSpPr>
        <p:spPr>
          <a:xfrm>
            <a:off x="393700" y="1371383"/>
            <a:ext cx="4572000" cy="2308324"/>
          </a:xfrm>
          <a:prstGeom prst="rect">
            <a:avLst/>
          </a:prstGeom>
        </p:spPr>
        <p:txBody>
          <a:bodyPr>
            <a:spAutoFit/>
          </a:bodyPr>
          <a:lstStyle/>
          <a:p>
            <a:pPr algn="just"/>
            <a:r>
              <a:rPr lang="es-MX" dirty="0">
                <a:solidFill>
                  <a:srgbClr val="333333"/>
                </a:solidFill>
                <a:latin typeface="Lato" panose="020F0502020204030203" pitchFamily="34" charset="0"/>
              </a:rPr>
              <a:t>El análisis de estados financieros es un componente indispensable de la mayor parte de las decisiones sobre préstamo, inversión y otras cuestiones  próximas, al facilita la toma de decisiones a los inversionistas o terceros que estén interesados en la situación económica y financiera de la empresa.</a:t>
            </a:r>
            <a:endParaRPr lang="es-MX" b="0" i="0" dirty="0">
              <a:solidFill>
                <a:srgbClr val="333333"/>
              </a:solidFill>
              <a:effectLst/>
              <a:latin typeface="Lato" panose="020F0502020204030203" pitchFamily="34" charset="0"/>
            </a:endParaRPr>
          </a:p>
        </p:txBody>
      </p:sp>
      <p:pic>
        <p:nvPicPr>
          <p:cNvPr id="11" name="Picture 2" descr="Resultado de imagen para analisis de los estados contable imagenes">
            <a:extLst>
              <a:ext uri="{FF2B5EF4-FFF2-40B4-BE49-F238E27FC236}">
                <a16:creationId xmlns:a16="http://schemas.microsoft.com/office/drawing/2014/main" id="{15967D3C-03C7-4286-BD51-3B79DDBBF0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6013" y="3531623"/>
            <a:ext cx="3603171" cy="2522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5731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www.uaeh.edu.mx/scige/boletin/tlahuelilpan/n4/multimedia/e2/e2_1.jpg">
            <a:extLst>
              <a:ext uri="{FF2B5EF4-FFF2-40B4-BE49-F238E27FC236}">
                <a16:creationId xmlns:a16="http://schemas.microsoft.com/office/drawing/2014/main" id="{CFC86A49-62C9-48EB-B780-493A33EC4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923" y="1909035"/>
            <a:ext cx="5808190" cy="4104456"/>
          </a:xfrm>
          <a:prstGeom prst="rect">
            <a:avLst/>
          </a:prstGeom>
          <a:noFill/>
          <a:extLst>
            <a:ext uri="{909E8E84-426E-40DD-AFC4-6F175D3DCCD1}">
              <a14:hiddenFill xmlns:a14="http://schemas.microsoft.com/office/drawing/2010/main">
                <a:solidFill>
                  <a:srgbClr val="FFFFFF"/>
                </a:solidFill>
              </a14:hiddenFill>
            </a:ext>
          </a:extLst>
        </p:spPr>
      </p:pic>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Marcador de número de diapositiva 10">
            <a:extLst>
              <a:ext uri="{FF2B5EF4-FFF2-40B4-BE49-F238E27FC236}">
                <a16:creationId xmlns:a16="http://schemas.microsoft.com/office/drawing/2014/main" id="{0FE621EC-D67E-46D1-B9CA-CF14E51E3171}"/>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36</a:t>
            </a:fld>
            <a:endParaRPr lang="es-ES" dirty="0"/>
          </a:p>
        </p:txBody>
      </p:sp>
      <p:sp>
        <p:nvSpPr>
          <p:cNvPr id="21" name="Rectángulo 20">
            <a:extLst>
              <a:ext uri="{FF2B5EF4-FFF2-40B4-BE49-F238E27FC236}">
                <a16:creationId xmlns:a16="http://schemas.microsoft.com/office/drawing/2014/main" id="{8A311832-8B09-427F-9B49-D1EDB02F9A8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0" name="Rectángulo 9">
            <a:extLst>
              <a:ext uri="{FF2B5EF4-FFF2-40B4-BE49-F238E27FC236}">
                <a16:creationId xmlns:a16="http://schemas.microsoft.com/office/drawing/2014/main" id="{98DCB81A-A064-456F-B605-C9A7E860B8CE}"/>
              </a:ext>
            </a:extLst>
          </p:cNvPr>
          <p:cNvSpPr/>
          <p:nvPr/>
        </p:nvSpPr>
        <p:spPr>
          <a:xfrm>
            <a:off x="683568" y="980728"/>
            <a:ext cx="8118648" cy="830997"/>
          </a:xfrm>
          <a:prstGeom prst="rect">
            <a:avLst/>
          </a:prstGeom>
        </p:spPr>
        <p:txBody>
          <a:bodyPr wrap="square">
            <a:spAutoFit/>
          </a:bodyPr>
          <a:lstStyle/>
          <a:p>
            <a:pPr lvl="0" algn="just" eaLnBrk="0" fontAlgn="base" hangingPunct="0">
              <a:spcBef>
                <a:spcPct val="0"/>
              </a:spcBef>
              <a:spcAft>
                <a:spcPct val="0"/>
              </a:spcAft>
            </a:pPr>
            <a:r>
              <a:rPr lang="es-MX" altLang="es-MX" sz="1600" dirty="0">
                <a:latin typeface="Century Gothic" panose="020B0502020202020204" pitchFamily="34" charset="0"/>
              </a:rPr>
              <a:t>Entornos de evaluación, permitirán a los administradores de la empresa identificar de mejor manera en dónde es que se tiene problemas y poder identificar las alternativas de solución para obtener resultados óptimos.  </a:t>
            </a:r>
          </a:p>
        </p:txBody>
      </p:sp>
      <p:sp>
        <p:nvSpPr>
          <p:cNvPr id="11" name="Rectángulo 10">
            <a:extLst>
              <a:ext uri="{FF2B5EF4-FFF2-40B4-BE49-F238E27FC236}">
                <a16:creationId xmlns:a16="http://schemas.microsoft.com/office/drawing/2014/main" id="{E1FFEE8B-5922-4564-AE0E-7E3B9FE84F3B}"/>
              </a:ext>
            </a:extLst>
          </p:cNvPr>
          <p:cNvSpPr/>
          <p:nvPr/>
        </p:nvSpPr>
        <p:spPr>
          <a:xfrm>
            <a:off x="2004887" y="5856495"/>
            <a:ext cx="7068505" cy="461665"/>
          </a:xfrm>
          <a:prstGeom prst="rect">
            <a:avLst/>
          </a:prstGeom>
        </p:spPr>
        <p:txBody>
          <a:bodyPr wrap="square">
            <a:spAutoFit/>
          </a:bodyPr>
          <a:lstStyle/>
          <a:p>
            <a:pPr lvl="0" algn="just" eaLnBrk="0" fontAlgn="base" hangingPunct="0">
              <a:spcBef>
                <a:spcPct val="0"/>
              </a:spcBef>
              <a:spcAft>
                <a:spcPct val="0"/>
              </a:spcAft>
            </a:pPr>
            <a:r>
              <a:rPr lang="es-MX" altLang="es-MX" sz="1200" i="1" dirty="0">
                <a:solidFill>
                  <a:srgbClr val="333333"/>
                </a:solidFill>
                <a:latin typeface="Lato" panose="020F0502020204030203" pitchFamily="34" charset="0"/>
              </a:rPr>
              <a:t>Tabla 2. Principales entornos en la evaluación de estados financieros</a:t>
            </a:r>
            <a:br>
              <a:rPr lang="es-MX" altLang="es-MX" sz="1200" i="1" dirty="0">
                <a:solidFill>
                  <a:srgbClr val="333333"/>
                </a:solidFill>
                <a:latin typeface="Lato" panose="020F0502020204030203" pitchFamily="34" charset="0"/>
              </a:rPr>
            </a:br>
            <a:r>
              <a:rPr lang="es-MX" altLang="es-MX" sz="1200" i="1" dirty="0">
                <a:solidFill>
                  <a:srgbClr val="333333"/>
                </a:solidFill>
                <a:latin typeface="Lato" panose="020F0502020204030203" pitchFamily="34" charset="0"/>
              </a:rPr>
              <a:t>Fuente: (Ortega, 2006)</a:t>
            </a:r>
            <a:endParaRPr lang="es-MX" altLang="es-MX" sz="1200" dirty="0">
              <a:solidFill>
                <a:srgbClr val="333333"/>
              </a:solidFill>
              <a:latin typeface="Lato" panose="020F0502020204030203" pitchFamily="34" charset="0"/>
            </a:endParaRPr>
          </a:p>
        </p:txBody>
      </p:sp>
    </p:spTree>
    <p:extLst>
      <p:ext uri="{BB962C8B-B14F-4D97-AF65-F5344CB8AC3E}">
        <p14:creationId xmlns:p14="http://schemas.microsoft.com/office/powerpoint/2010/main" val="3899102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5 Rectángulo">
            <a:extLst>
              <a:ext uri="{FF2B5EF4-FFF2-40B4-BE49-F238E27FC236}">
                <a16:creationId xmlns:a16="http://schemas.microsoft.com/office/drawing/2014/main" id="{2C95AFFB-04B7-4AE5-A3E9-124C21407B87}"/>
              </a:ext>
            </a:extLst>
          </p:cNvPr>
          <p:cNvSpPr/>
          <p:nvPr/>
        </p:nvSpPr>
        <p:spPr>
          <a:xfrm>
            <a:off x="487900" y="1355235"/>
            <a:ext cx="8348133" cy="4616648"/>
          </a:xfrm>
          <a:prstGeom prst="rect">
            <a:avLst/>
          </a:prstGeom>
        </p:spPr>
        <p:txBody>
          <a:bodyPr wrap="square">
            <a:spAutoFit/>
          </a:bodyPr>
          <a:lstStyle/>
          <a:p>
            <a:pPr algn="ctr"/>
            <a:r>
              <a:rPr lang="es-MX" sz="2000" b="1" dirty="0"/>
              <a:t>Referencias Bibliográficas</a:t>
            </a:r>
          </a:p>
          <a:p>
            <a:pPr algn="just"/>
            <a:endParaRPr lang="es-MX" sz="1000" dirty="0"/>
          </a:p>
          <a:p>
            <a:pPr marL="342900" indent="-342900">
              <a:buFont typeface="Arial" panose="020B0604020202020204" pitchFamily="34" charset="0"/>
              <a:buChar char="•"/>
            </a:pPr>
            <a:r>
              <a:rPr lang="es-ES_tradnl" sz="1600" dirty="0" err="1"/>
              <a:t>Anzola</a:t>
            </a:r>
            <a:r>
              <a:rPr lang="es-ES_tradnl" sz="1600" dirty="0"/>
              <a:t>, Rojas </a:t>
            </a:r>
            <a:r>
              <a:rPr lang="es-ES_tradnl" sz="1600" dirty="0" err="1"/>
              <a:t>Sérvulo</a:t>
            </a:r>
            <a:r>
              <a:rPr lang="es-ES_tradnl" sz="1600" dirty="0"/>
              <a:t>, Las MIPYMES en América Latina, Revista Eco, Núm. 2, 2008.</a:t>
            </a:r>
            <a:endParaRPr lang="es-MX" sz="1600" dirty="0"/>
          </a:p>
          <a:p>
            <a:pPr marL="342900" indent="-342900">
              <a:buFont typeface="Arial" panose="020B0604020202020204" pitchFamily="34" charset="0"/>
              <a:buChar char="•"/>
            </a:pPr>
            <a:r>
              <a:rPr lang="es-ES_tradnl" sz="1600" dirty="0"/>
              <a:t>Padilla Moreno, Javier, Régimen Fiscal de la Seguridad Social y SAR, México, 2006, Ed. Themis.</a:t>
            </a:r>
            <a:endParaRPr lang="es-MX" sz="1600" dirty="0"/>
          </a:p>
          <a:p>
            <a:pPr marL="342900" indent="-342900">
              <a:buFont typeface="Arial" panose="020B0604020202020204" pitchFamily="34" charset="0"/>
              <a:buChar char="•"/>
            </a:pPr>
            <a:r>
              <a:rPr lang="es-ES_tradnl" sz="1600" dirty="0" err="1"/>
              <a:t>Cleri</a:t>
            </a:r>
            <a:r>
              <a:rPr lang="es-ES_tradnl" sz="1600" dirty="0"/>
              <a:t>, C. (2007). El libro de las PYMES. Argentina: </a:t>
            </a:r>
            <a:r>
              <a:rPr lang="es-ES_tradnl" sz="1600" dirty="0" err="1"/>
              <a:t>Granica</a:t>
            </a:r>
            <a:r>
              <a:rPr lang="es-ES_tradnl" sz="1600" dirty="0"/>
              <a:t>. </a:t>
            </a:r>
            <a:endParaRPr lang="es-MX" sz="1600" dirty="0"/>
          </a:p>
          <a:p>
            <a:pPr marL="342900" indent="-342900">
              <a:buFont typeface="Arial" panose="020B0604020202020204" pitchFamily="34" charset="0"/>
              <a:buChar char="•"/>
            </a:pPr>
            <a:r>
              <a:rPr lang="es-ES_tradnl" sz="1600" dirty="0"/>
              <a:t>Garduño, S. y Torres, A. (2009). El estudio de caso como estrategia metodológica de investigación de las MIPYME. Primer Congreso Internacional en México Sobre la MIPYME. El Impacto de la Investigación Académica en el Desarrollo de la MIPYME. Pachuca, Hidalgo.  </a:t>
            </a:r>
            <a:endParaRPr lang="es-MX" sz="1600" dirty="0"/>
          </a:p>
          <a:p>
            <a:pPr marL="342900" indent="-342900">
              <a:buFont typeface="Arial" panose="020B0604020202020204" pitchFamily="34" charset="0"/>
              <a:buChar char="•"/>
            </a:pPr>
            <a:r>
              <a:rPr lang="es-MX" sz="1600" dirty="0"/>
              <a:t>Las micro, pequeñas y medianas empresas en el desarrollo económico, cultural y tecnológico de México.  </a:t>
            </a:r>
            <a:r>
              <a:rPr lang="es-MX" sz="1600" dirty="0" err="1"/>
              <a:t>MAPorrúa</a:t>
            </a:r>
            <a:r>
              <a:rPr lang="es-MX" sz="1600" dirty="0"/>
              <a:t>. María Luisa Quintero Soto, etc.</a:t>
            </a:r>
          </a:p>
          <a:p>
            <a:pPr algn="ctr"/>
            <a:endParaRPr lang="es-MX" sz="2000" b="1" dirty="0"/>
          </a:p>
          <a:p>
            <a:pPr algn="ctr"/>
            <a:r>
              <a:rPr lang="es-MX" sz="2000" b="1" dirty="0"/>
              <a:t>Referencias Electrónicas</a:t>
            </a:r>
          </a:p>
          <a:p>
            <a:endParaRPr lang="es-MX" sz="1600" dirty="0"/>
          </a:p>
          <a:p>
            <a:pPr marL="342900" indent="-342900">
              <a:buFont typeface="Arial" panose="020B0604020202020204" pitchFamily="34" charset="0"/>
              <a:buChar char="•"/>
            </a:pPr>
            <a:r>
              <a:rPr lang="es-MX" sz="1600" dirty="0"/>
              <a:t>Secretaría de Economía </a:t>
            </a:r>
          </a:p>
          <a:p>
            <a:pPr marL="342900" indent="-342900">
              <a:buFont typeface="Arial" panose="020B0604020202020204" pitchFamily="34" charset="0"/>
              <a:buChar char="•"/>
            </a:pPr>
            <a:r>
              <a:rPr lang="es-MX" sz="1600" dirty="0"/>
              <a:t>INEGI </a:t>
            </a:r>
          </a:p>
          <a:p>
            <a:pPr marL="342900" indent="-342900">
              <a:buFont typeface="Arial" panose="020B0604020202020204" pitchFamily="34" charset="0"/>
              <a:buChar char="•"/>
            </a:pPr>
            <a:r>
              <a:rPr lang="es-MX" sz="1600" dirty="0"/>
              <a:t>Banxico</a:t>
            </a:r>
          </a:p>
          <a:p>
            <a:pPr marL="342900" indent="-342900">
              <a:buFont typeface="Arial" panose="020B0604020202020204" pitchFamily="34" charset="0"/>
              <a:buChar char="•"/>
            </a:pPr>
            <a:r>
              <a:rPr lang="es-MX" sz="1600" dirty="0" err="1"/>
              <a:t>Entrepreneur</a:t>
            </a:r>
            <a:endParaRPr lang="es-MX" sz="1600" dirty="0"/>
          </a:p>
          <a:p>
            <a:r>
              <a:rPr lang="es-MX" sz="1600" dirty="0"/>
              <a:t> </a:t>
            </a:r>
          </a:p>
        </p:txBody>
      </p:sp>
      <p:sp>
        <p:nvSpPr>
          <p:cNvPr id="14" name="Marcador de número de diapositiva 10">
            <a:extLst>
              <a:ext uri="{FF2B5EF4-FFF2-40B4-BE49-F238E27FC236}">
                <a16:creationId xmlns:a16="http://schemas.microsoft.com/office/drawing/2014/main" id="{E07E9515-EBC7-465E-BE0C-487E3C915F6F}"/>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37</a:t>
            </a:fld>
            <a:endParaRPr lang="es-ES" dirty="0"/>
          </a:p>
        </p:txBody>
      </p:sp>
      <p:sp>
        <p:nvSpPr>
          <p:cNvPr id="15" name="Rectángulo 14">
            <a:extLst>
              <a:ext uri="{FF2B5EF4-FFF2-40B4-BE49-F238E27FC236}">
                <a16:creationId xmlns:a16="http://schemas.microsoft.com/office/drawing/2014/main" id="{23101BE0-6031-4C42-98C8-ABCE3D0D3AC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33830657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4 CuadroTexto">
            <a:extLst>
              <a:ext uri="{FF2B5EF4-FFF2-40B4-BE49-F238E27FC236}">
                <a16:creationId xmlns:a16="http://schemas.microsoft.com/office/drawing/2014/main" id="{F811ADF5-4E5D-4129-9F01-403244D98400}"/>
              </a:ext>
            </a:extLst>
          </p:cNvPr>
          <p:cNvSpPr txBox="1"/>
          <p:nvPr/>
        </p:nvSpPr>
        <p:spPr>
          <a:xfrm>
            <a:off x="1211744" y="4378144"/>
            <a:ext cx="7200800" cy="769441"/>
          </a:xfrm>
          <a:prstGeom prst="rect">
            <a:avLst/>
          </a:prstGeom>
          <a:noFill/>
        </p:spPr>
        <p:txBody>
          <a:bodyPr wrap="square" rtlCol="0">
            <a:spAutoFit/>
          </a:bodyPr>
          <a:lstStyle/>
          <a:p>
            <a:pPr algn="ctr"/>
            <a:r>
              <a:rPr lang="es-MX" sz="4400" b="1" i="1" dirty="0">
                <a:effectLst>
                  <a:outerShdw blurRad="38100" dist="38100" dir="2700000" algn="tl">
                    <a:srgbClr val="000000">
                      <a:alpha val="43137"/>
                    </a:srgbClr>
                  </a:outerShdw>
                </a:effectLst>
              </a:rPr>
              <a:t>GRACIAS POR SU ATENCIÓN</a:t>
            </a:r>
          </a:p>
        </p:txBody>
      </p:sp>
      <p:pic>
        <p:nvPicPr>
          <p:cNvPr id="12" name="Imagen 11" descr="Sin título-4.png">
            <a:extLst>
              <a:ext uri="{FF2B5EF4-FFF2-40B4-BE49-F238E27FC236}">
                <a16:creationId xmlns:a16="http://schemas.microsoft.com/office/drawing/2014/main" id="{FE86B9EE-11DD-4816-92B0-85F6661FDF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0125" y="2353131"/>
            <a:ext cx="1502664" cy="1588008"/>
          </a:xfrm>
          <a:prstGeom prst="rect">
            <a:avLst/>
          </a:prstGeom>
        </p:spPr>
      </p:pic>
      <p:sp>
        <p:nvSpPr>
          <p:cNvPr id="14" name="Marcador de número de diapositiva 10">
            <a:extLst>
              <a:ext uri="{FF2B5EF4-FFF2-40B4-BE49-F238E27FC236}">
                <a16:creationId xmlns:a16="http://schemas.microsoft.com/office/drawing/2014/main" id="{5BE03D95-5142-43AC-9C74-E8F80C4B9E33}"/>
              </a:ext>
            </a:extLst>
          </p:cNvPr>
          <p:cNvSpPr>
            <a:spLocks noGrp="1"/>
          </p:cNvSpPr>
          <p:nvPr>
            <p:ph type="ftr" sz="quarter" idx="11"/>
          </p:nvPr>
        </p:nvSpPr>
        <p:spPr>
          <a:xfrm>
            <a:off x="3028950" y="6356350"/>
            <a:ext cx="3086100" cy="365125"/>
          </a:xfrm>
        </p:spPr>
        <p:txBody>
          <a:bodyPr/>
          <a:lstStyle/>
          <a:p>
            <a:pPr algn="ctr"/>
            <a:fld id="{18FDBAE8-0AD5-4C4A-B0F5-4BBC06F38D92}" type="slidenum">
              <a:rPr lang="es-ES" smtClean="0"/>
              <a:pPr algn="ctr"/>
              <a:t>38</a:t>
            </a:fld>
            <a:endParaRPr lang="es-ES" dirty="0"/>
          </a:p>
        </p:txBody>
      </p:sp>
      <p:sp>
        <p:nvSpPr>
          <p:cNvPr id="15" name="Rectángulo 14">
            <a:extLst>
              <a:ext uri="{FF2B5EF4-FFF2-40B4-BE49-F238E27FC236}">
                <a16:creationId xmlns:a16="http://schemas.microsoft.com/office/drawing/2014/main" id="{88D0C3E6-495D-483E-8BB7-25463F0DD4C2}"/>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Tree>
    <p:extLst>
      <p:ext uri="{BB962C8B-B14F-4D97-AF65-F5344CB8AC3E}">
        <p14:creationId xmlns:p14="http://schemas.microsoft.com/office/powerpoint/2010/main" val="286188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8257" y="-46202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agen 9">
            <a:extLst>
              <a:ext uri="{FF2B5EF4-FFF2-40B4-BE49-F238E27FC236}">
                <a16:creationId xmlns:a16="http://schemas.microsoft.com/office/drawing/2014/main" id="{FE49A145-5D99-420D-8AE9-ACB02DD7887C}"/>
              </a:ext>
            </a:extLst>
          </p:cNvPr>
          <p:cNvPicPr>
            <a:picLocks noChangeAspect="1"/>
          </p:cNvPicPr>
          <p:nvPr/>
        </p:nvPicPr>
        <p:blipFill rotWithShape="1">
          <a:blip r:embed="rId4"/>
          <a:srcRect l="14116" r="40852" b="38515"/>
          <a:stretch/>
        </p:blipFill>
        <p:spPr>
          <a:xfrm>
            <a:off x="1880821" y="1119593"/>
            <a:ext cx="7106142" cy="4904253"/>
          </a:xfrm>
          <a:prstGeom prst="rect">
            <a:avLst/>
          </a:prstGeom>
        </p:spPr>
      </p:pic>
      <p:sp>
        <p:nvSpPr>
          <p:cNvPr id="2" name="Elipse 1">
            <a:extLst>
              <a:ext uri="{FF2B5EF4-FFF2-40B4-BE49-F238E27FC236}">
                <a16:creationId xmlns:a16="http://schemas.microsoft.com/office/drawing/2014/main" id="{122086B0-F865-454F-BF6C-0F1C5378EA32}"/>
              </a:ext>
            </a:extLst>
          </p:cNvPr>
          <p:cNvSpPr/>
          <p:nvPr/>
        </p:nvSpPr>
        <p:spPr>
          <a:xfrm>
            <a:off x="2475346" y="2660073"/>
            <a:ext cx="1256146" cy="5172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3" name="CuadroTexto 2">
            <a:extLst>
              <a:ext uri="{FF2B5EF4-FFF2-40B4-BE49-F238E27FC236}">
                <a16:creationId xmlns:a16="http://schemas.microsoft.com/office/drawing/2014/main" id="{CB72ED23-F444-45FB-983D-7354C975D117}"/>
              </a:ext>
            </a:extLst>
          </p:cNvPr>
          <p:cNvSpPr txBox="1"/>
          <p:nvPr/>
        </p:nvSpPr>
        <p:spPr>
          <a:xfrm>
            <a:off x="175491" y="203125"/>
            <a:ext cx="4710545" cy="461665"/>
          </a:xfrm>
          <a:prstGeom prst="rect">
            <a:avLst/>
          </a:prstGeom>
          <a:noFill/>
        </p:spPr>
        <p:txBody>
          <a:bodyPr wrap="square" rtlCol="0">
            <a:spAutoFit/>
          </a:bodyPr>
          <a:lstStyle/>
          <a:p>
            <a:r>
              <a:rPr lang="es-MX" sz="2400" dirty="0">
                <a:solidFill>
                  <a:schemeClr val="bg1"/>
                </a:solidFill>
              </a:rPr>
              <a:t>Mapa Curricular </a:t>
            </a:r>
          </a:p>
        </p:txBody>
      </p:sp>
      <p:sp>
        <p:nvSpPr>
          <p:cNvPr id="12" name="Rectángulo 11">
            <a:extLst>
              <a:ext uri="{FF2B5EF4-FFF2-40B4-BE49-F238E27FC236}">
                <a16:creationId xmlns:a16="http://schemas.microsoft.com/office/drawing/2014/main" id="{CD25FF3D-D763-4CE1-A2BE-01BAD62D441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5" name="Marcador de número de diapositiva 10">
            <a:extLst>
              <a:ext uri="{FF2B5EF4-FFF2-40B4-BE49-F238E27FC236}">
                <a16:creationId xmlns:a16="http://schemas.microsoft.com/office/drawing/2014/main" id="{E5BFE0A7-991B-4103-B92A-C2F79EB17F6E}"/>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4</a:t>
            </a:fld>
            <a:endParaRPr lang="es-ES" dirty="0"/>
          </a:p>
        </p:txBody>
      </p:sp>
    </p:spTree>
    <p:extLst>
      <p:ext uri="{BB962C8B-B14F-4D97-AF65-F5344CB8AC3E}">
        <p14:creationId xmlns:p14="http://schemas.microsoft.com/office/powerpoint/2010/main" val="9480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Unidad de Aprendizaje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1782613"/>
            <a:ext cx="7426036" cy="2246769"/>
          </a:xfrm>
          <a:prstGeom prst="rect">
            <a:avLst/>
          </a:prstGeom>
          <a:noFill/>
        </p:spPr>
        <p:txBody>
          <a:bodyPr wrap="square" rtlCol="0">
            <a:spAutoFit/>
          </a:bodyPr>
          <a:lstStyle/>
          <a:p>
            <a:pPr algn="just"/>
            <a:r>
              <a:rPr lang="es-MX" sz="2800" dirty="0">
                <a:latin typeface="Abadi" panose="020B0604020104020204" pitchFamily="34" charset="0"/>
              </a:rPr>
              <a:t>La unidad de Aprendizaje (UA) de </a:t>
            </a:r>
            <a:r>
              <a:rPr lang="es-ES_tradnl" sz="2800" b="1" u="sng" dirty="0">
                <a:latin typeface="Abadi" panose="020B0604020104020204" pitchFamily="34" charset="0"/>
                <a:cs typeface="Times New Roman" pitchFamily="18" charset="0"/>
              </a:rPr>
              <a:t>Estructura de la Micro, Pequeña y Mediana Empresa</a:t>
            </a:r>
            <a:r>
              <a:rPr lang="es-ES_tradnl" sz="2800" b="1" dirty="0">
                <a:latin typeface="Abadi" panose="020B0604020104020204" pitchFamily="34" charset="0"/>
                <a:cs typeface="Times New Roman" pitchFamily="18" charset="0"/>
              </a:rPr>
              <a:t> </a:t>
            </a:r>
            <a:r>
              <a:rPr lang="es-ES_tradnl" sz="2800" dirty="0">
                <a:latin typeface="Abadi" panose="020B0604020104020204" pitchFamily="34" charset="0"/>
                <a:cs typeface="Times New Roman" pitchFamily="18" charset="0"/>
              </a:rPr>
              <a:t>tiene como área curricular la </a:t>
            </a:r>
            <a:r>
              <a:rPr lang="es-MX" sz="2800" dirty="0">
                <a:latin typeface="Abadi" panose="020B0604020104020204" pitchFamily="34" charset="0"/>
                <a:cs typeface="Times New Roman" pitchFamily="18" charset="0"/>
              </a:rPr>
              <a:t>Economía Internacional y de las regiones Internacionales, formando parte del núcleo formativo sustantivo.</a:t>
            </a:r>
            <a:endParaRPr lang="es-MX" sz="2800" dirty="0">
              <a:latin typeface="Abadi" panose="020B0604020104020204" pitchFamily="34" charset="0"/>
            </a:endParaRPr>
          </a:p>
        </p:txBody>
      </p:sp>
      <p:sp>
        <p:nvSpPr>
          <p:cNvPr id="13" name="Rectángulo 12">
            <a:extLst>
              <a:ext uri="{FF2B5EF4-FFF2-40B4-BE49-F238E27FC236}">
                <a16:creationId xmlns:a16="http://schemas.microsoft.com/office/drawing/2014/main" id="{CE10F564-49A8-4529-AA83-4DF561EB139F}"/>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D8E784D4-68FA-4C19-A00D-E93EE9149EAA}"/>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5</a:t>
            </a:fld>
            <a:endParaRPr lang="es-ES" dirty="0"/>
          </a:p>
        </p:txBody>
      </p:sp>
    </p:spTree>
    <p:extLst>
      <p:ext uri="{BB962C8B-B14F-4D97-AF65-F5344CB8AC3E}">
        <p14:creationId xmlns:p14="http://schemas.microsoft.com/office/powerpoint/2010/main" val="306475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Objetivo de la Unidad de Aprendizaje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1782613"/>
            <a:ext cx="7426036" cy="2246769"/>
          </a:xfrm>
          <a:prstGeom prst="rect">
            <a:avLst/>
          </a:prstGeom>
          <a:noFill/>
        </p:spPr>
        <p:txBody>
          <a:bodyPr wrap="square" rtlCol="0">
            <a:spAutoFit/>
          </a:bodyPr>
          <a:lstStyle/>
          <a:p>
            <a:pPr algn="just"/>
            <a:r>
              <a:rPr lang="es-MX" sz="2800" dirty="0">
                <a:latin typeface="Abadi" panose="020B0604020104020204" pitchFamily="34" charset="0"/>
              </a:rPr>
              <a:t>Conocer el ámbito, sus funciones y las opciones que se tienen para el establecimiento de las </a:t>
            </a:r>
            <a:r>
              <a:rPr lang="es-MX" sz="2800" dirty="0" err="1">
                <a:latin typeface="Abadi" panose="020B0604020104020204" pitchFamily="34" charset="0"/>
              </a:rPr>
              <a:t>Mipymes</a:t>
            </a:r>
            <a:r>
              <a:rPr lang="es-MX" sz="2800" dirty="0">
                <a:latin typeface="Abadi" panose="020B0604020104020204" pitchFamily="34" charset="0"/>
              </a:rPr>
              <a:t>, así como identificar los tipos y técnicas administrativas que aplican dichas organizaciones, en el manejo de sus recursos. </a:t>
            </a:r>
          </a:p>
        </p:txBody>
      </p:sp>
      <p:sp>
        <p:nvSpPr>
          <p:cNvPr id="11" name="Rectángulo 10">
            <a:extLst>
              <a:ext uri="{FF2B5EF4-FFF2-40B4-BE49-F238E27FC236}">
                <a16:creationId xmlns:a16="http://schemas.microsoft.com/office/drawing/2014/main" id="{8BD0E3AC-CD69-4B2C-94C8-659792F8FDFD}"/>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4" name="Marcador de número de diapositiva 10">
            <a:extLst>
              <a:ext uri="{FF2B5EF4-FFF2-40B4-BE49-F238E27FC236}">
                <a16:creationId xmlns:a16="http://schemas.microsoft.com/office/drawing/2014/main" id="{5189A099-B3D6-4FBB-BC19-615EB2DAF562}"/>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6</a:t>
            </a:fld>
            <a:endParaRPr lang="es-ES" dirty="0"/>
          </a:p>
        </p:txBody>
      </p:sp>
    </p:spTree>
    <p:extLst>
      <p:ext uri="{BB962C8B-B14F-4D97-AF65-F5344CB8AC3E}">
        <p14:creationId xmlns:p14="http://schemas.microsoft.com/office/powerpoint/2010/main" val="503264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067811" y="-4102102"/>
            <a:ext cx="1012190" cy="91478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684264" y="-46402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a:extLst>
              <a:ext uri="{FF2B5EF4-FFF2-40B4-BE49-F238E27FC236}">
                <a16:creationId xmlns:a16="http://schemas.microsoft.com/office/drawing/2014/main" id="{ED78994E-44E5-4A9E-86AF-22886CD6245E}"/>
              </a:ext>
            </a:extLst>
          </p:cNvPr>
          <p:cNvSpPr txBox="1"/>
          <p:nvPr/>
        </p:nvSpPr>
        <p:spPr>
          <a:xfrm>
            <a:off x="319809" y="287138"/>
            <a:ext cx="6410036" cy="523220"/>
          </a:xfrm>
          <a:prstGeom prst="rect">
            <a:avLst/>
          </a:prstGeom>
          <a:noFill/>
        </p:spPr>
        <p:txBody>
          <a:bodyPr wrap="square" rtlCol="0">
            <a:spAutoFit/>
          </a:bodyPr>
          <a:lstStyle/>
          <a:p>
            <a:r>
              <a:rPr lang="es-MX" sz="2800" dirty="0">
                <a:solidFill>
                  <a:schemeClr val="bg1"/>
                </a:solidFill>
              </a:rPr>
              <a:t>Presentación </a:t>
            </a:r>
          </a:p>
        </p:txBody>
      </p:sp>
      <p:sp>
        <p:nvSpPr>
          <p:cNvPr id="4" name="CuadroTexto 3">
            <a:extLst>
              <a:ext uri="{FF2B5EF4-FFF2-40B4-BE49-F238E27FC236}">
                <a16:creationId xmlns:a16="http://schemas.microsoft.com/office/drawing/2014/main" id="{A1DDCB1D-49A6-4E5B-9241-E2F926025015}"/>
              </a:ext>
            </a:extLst>
          </p:cNvPr>
          <p:cNvSpPr txBox="1"/>
          <p:nvPr/>
        </p:nvSpPr>
        <p:spPr>
          <a:xfrm>
            <a:off x="840509" y="2295365"/>
            <a:ext cx="7426036" cy="1569660"/>
          </a:xfrm>
          <a:prstGeom prst="rect">
            <a:avLst/>
          </a:prstGeom>
          <a:noFill/>
        </p:spPr>
        <p:txBody>
          <a:bodyPr wrap="square" rtlCol="0">
            <a:spAutoFit/>
          </a:bodyPr>
          <a:lstStyle/>
          <a:p>
            <a:pPr algn="just"/>
            <a:r>
              <a:rPr lang="es-MX" sz="2400" dirty="0">
                <a:latin typeface="Abadi" panose="020B0604020104020204" pitchFamily="34" charset="0"/>
              </a:rPr>
              <a:t>Este material tiene como objetivo desarrollar la cuarta  unidad que es el Control Administrativo de las MIPYMES.</a:t>
            </a:r>
          </a:p>
          <a:p>
            <a:pPr algn="just"/>
            <a:endParaRPr lang="es-MX" sz="2400" dirty="0">
              <a:latin typeface="Abadi" panose="020B0604020104020204" pitchFamily="34" charset="0"/>
            </a:endParaRPr>
          </a:p>
        </p:txBody>
      </p:sp>
      <p:sp>
        <p:nvSpPr>
          <p:cNvPr id="11" name="Rectángulo 10">
            <a:extLst>
              <a:ext uri="{FF2B5EF4-FFF2-40B4-BE49-F238E27FC236}">
                <a16:creationId xmlns:a16="http://schemas.microsoft.com/office/drawing/2014/main" id="{48D1F1B2-806D-42D9-8270-71A0303E50C1}"/>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4" name="Marcador de número de diapositiva 10">
            <a:extLst>
              <a:ext uri="{FF2B5EF4-FFF2-40B4-BE49-F238E27FC236}">
                <a16:creationId xmlns:a16="http://schemas.microsoft.com/office/drawing/2014/main" id="{F4451587-C50B-451D-A318-90D5D4DE6C10}"/>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7</a:t>
            </a:fld>
            <a:endParaRPr lang="es-ES" dirty="0"/>
          </a:p>
        </p:txBody>
      </p:sp>
    </p:spTree>
    <p:extLst>
      <p:ext uri="{BB962C8B-B14F-4D97-AF65-F5344CB8AC3E}">
        <p14:creationId xmlns:p14="http://schemas.microsoft.com/office/powerpoint/2010/main" val="1612740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sp>
        <p:nvSpPr>
          <p:cNvPr id="2" name="CuadroTexto 1">
            <a:extLst>
              <a:ext uri="{FF2B5EF4-FFF2-40B4-BE49-F238E27FC236}">
                <a16:creationId xmlns:a16="http://schemas.microsoft.com/office/drawing/2014/main" id="{C90C6111-FADA-44A7-AB70-82D7EAF464B3}"/>
              </a:ext>
            </a:extLst>
          </p:cNvPr>
          <p:cNvSpPr txBox="1"/>
          <p:nvPr/>
        </p:nvSpPr>
        <p:spPr>
          <a:xfrm>
            <a:off x="147782" y="138545"/>
            <a:ext cx="6474691" cy="523220"/>
          </a:xfrm>
          <a:prstGeom prst="rect">
            <a:avLst/>
          </a:prstGeom>
          <a:noFill/>
        </p:spPr>
        <p:txBody>
          <a:bodyPr wrap="square" rtlCol="0">
            <a:spAutoFit/>
          </a:bodyPr>
          <a:lstStyle/>
          <a:p>
            <a:r>
              <a:rPr lang="es-MX" sz="2800" dirty="0">
                <a:solidFill>
                  <a:schemeClr val="bg1"/>
                </a:solidFill>
              </a:rPr>
              <a:t>Estructura de la Unidad de Aprendizaje </a:t>
            </a:r>
          </a:p>
        </p:txBody>
      </p:sp>
      <p:graphicFrame>
        <p:nvGraphicFramePr>
          <p:cNvPr id="5" name="Tabla 5">
            <a:extLst>
              <a:ext uri="{FF2B5EF4-FFF2-40B4-BE49-F238E27FC236}">
                <a16:creationId xmlns:a16="http://schemas.microsoft.com/office/drawing/2014/main" id="{72981822-39C9-4B22-9986-65C9C4213543}"/>
              </a:ext>
            </a:extLst>
          </p:cNvPr>
          <p:cNvGraphicFramePr>
            <a:graphicFrameLocks noGrp="1"/>
          </p:cNvGraphicFramePr>
          <p:nvPr>
            <p:extLst>
              <p:ext uri="{D42A27DB-BD31-4B8C-83A1-F6EECF244321}">
                <p14:modId xmlns:p14="http://schemas.microsoft.com/office/powerpoint/2010/main" val="786109785"/>
              </p:ext>
            </p:extLst>
          </p:nvPr>
        </p:nvGraphicFramePr>
        <p:xfrm>
          <a:off x="1661745" y="3904928"/>
          <a:ext cx="2415310" cy="1601544"/>
        </p:xfrm>
        <a:graphic>
          <a:graphicData uri="http://schemas.openxmlformats.org/drawingml/2006/table">
            <a:tbl>
              <a:tblPr firstRow="1" bandRow="1">
                <a:tableStyleId>{93296810-A885-4BE3-A3E7-6D5BEEA58F35}</a:tableStyleId>
              </a:tblPr>
              <a:tblGrid>
                <a:gridCol w="2415310">
                  <a:extLst>
                    <a:ext uri="{9D8B030D-6E8A-4147-A177-3AD203B41FA5}">
                      <a16:colId xmlns:a16="http://schemas.microsoft.com/office/drawing/2014/main" val="811897358"/>
                    </a:ext>
                  </a:extLst>
                </a:gridCol>
              </a:tblGrid>
              <a:tr h="34950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900" dirty="0"/>
                        <a:t>Unidad II.  </a:t>
                      </a:r>
                      <a:r>
                        <a:rPr lang="es-MX" sz="900" b="1" i="0" kern="1200" dirty="0">
                          <a:solidFill>
                            <a:schemeClr val="lt1"/>
                          </a:solidFill>
                          <a:latin typeface="+mn-lt"/>
                          <a:ea typeface="+mn-ea"/>
                          <a:cs typeface="+mn-cs"/>
                        </a:rPr>
                        <a:t>Participación de las MIPYMES en los sectores económicos</a:t>
                      </a:r>
                    </a:p>
                  </a:txBody>
                  <a:tcPr/>
                </a:tc>
                <a:extLst>
                  <a:ext uri="{0D108BD9-81ED-4DB2-BD59-A6C34878D82A}">
                    <a16:rowId xmlns:a16="http://schemas.microsoft.com/office/drawing/2014/main" val="3821009204"/>
                  </a:ext>
                </a:extLst>
              </a:tr>
              <a:tr h="353902">
                <a:tc>
                  <a:txBody>
                    <a:bodyPr/>
                    <a:lstStyle/>
                    <a:p>
                      <a:r>
                        <a:rPr lang="es-MX" sz="800" dirty="0"/>
                        <a:t>Objetivo: Explicar el funcionamiento de los sectores y ramas económicas, así como la dinámica económica del país y su problemática.</a:t>
                      </a:r>
                    </a:p>
                  </a:txBody>
                  <a:tcPr/>
                </a:tc>
                <a:extLst>
                  <a:ext uri="{0D108BD9-81ED-4DB2-BD59-A6C34878D82A}">
                    <a16:rowId xmlns:a16="http://schemas.microsoft.com/office/drawing/2014/main" val="3740924337"/>
                  </a:ext>
                </a:extLst>
              </a:tr>
              <a:tr h="778584">
                <a:tc>
                  <a:txBody>
                    <a:bodyPr/>
                    <a:lstStyle/>
                    <a:p>
                      <a:pPr algn="just">
                        <a:defRPr/>
                      </a:pPr>
                      <a:r>
                        <a:rPr lang="es-ES" sz="800" dirty="0"/>
                        <a:t>2.1   Sector Primario y sus ramas principales. </a:t>
                      </a:r>
                      <a:endParaRPr lang="es-MX" sz="800" dirty="0"/>
                    </a:p>
                    <a:p>
                      <a:pPr algn="just">
                        <a:defRPr/>
                      </a:pPr>
                      <a:r>
                        <a:rPr lang="es-ES" sz="800" dirty="0"/>
                        <a:t>2.2   Sector secundario y sus ramas principales.</a:t>
                      </a:r>
                      <a:endParaRPr lang="es-MX" sz="800" dirty="0"/>
                    </a:p>
                    <a:p>
                      <a:pPr algn="just">
                        <a:defRPr/>
                      </a:pPr>
                      <a:r>
                        <a:rPr lang="es-ES" sz="800" dirty="0"/>
                        <a:t>2.3   Sector terciario y sus ramas principales.</a:t>
                      </a:r>
                      <a:endParaRPr lang="es-MX" sz="800" dirty="0"/>
                    </a:p>
                    <a:p>
                      <a:pPr algn="just">
                        <a:defRPr/>
                      </a:pPr>
                      <a:r>
                        <a:rPr lang="es-ES" sz="800" dirty="0"/>
                        <a:t>2.4 Participación de las MPYMES en los sectores económicos (indicadores)</a:t>
                      </a:r>
                      <a:endParaRPr lang="es-MX" sz="800" dirty="0"/>
                    </a:p>
                  </a:txBody>
                  <a:tcPr/>
                </a:tc>
                <a:extLst>
                  <a:ext uri="{0D108BD9-81ED-4DB2-BD59-A6C34878D82A}">
                    <a16:rowId xmlns:a16="http://schemas.microsoft.com/office/drawing/2014/main" val="2607141441"/>
                  </a:ext>
                </a:extLst>
              </a:tr>
            </a:tbl>
          </a:graphicData>
        </a:graphic>
      </p:graphicFrame>
      <p:graphicFrame>
        <p:nvGraphicFramePr>
          <p:cNvPr id="14" name="Tabla 5">
            <a:extLst>
              <a:ext uri="{FF2B5EF4-FFF2-40B4-BE49-F238E27FC236}">
                <a16:creationId xmlns:a16="http://schemas.microsoft.com/office/drawing/2014/main" id="{74704868-9859-4B6E-8D3F-1F9142F448F8}"/>
              </a:ext>
            </a:extLst>
          </p:cNvPr>
          <p:cNvGraphicFramePr>
            <a:graphicFrameLocks noGrp="1"/>
          </p:cNvGraphicFramePr>
          <p:nvPr>
            <p:extLst>
              <p:ext uri="{D42A27DB-BD31-4B8C-83A1-F6EECF244321}">
                <p14:modId xmlns:p14="http://schemas.microsoft.com/office/powerpoint/2010/main" val="1145740347"/>
              </p:ext>
            </p:extLst>
          </p:nvPr>
        </p:nvGraphicFramePr>
        <p:xfrm>
          <a:off x="4999108" y="1396650"/>
          <a:ext cx="2895531" cy="1891445"/>
        </p:xfrm>
        <a:graphic>
          <a:graphicData uri="http://schemas.openxmlformats.org/drawingml/2006/table">
            <a:tbl>
              <a:tblPr firstRow="1" bandRow="1">
                <a:tableStyleId>{93296810-A885-4BE3-A3E7-6D5BEEA58F35}</a:tableStyleId>
              </a:tblPr>
              <a:tblGrid>
                <a:gridCol w="2895531">
                  <a:extLst>
                    <a:ext uri="{9D8B030D-6E8A-4147-A177-3AD203B41FA5}">
                      <a16:colId xmlns:a16="http://schemas.microsoft.com/office/drawing/2014/main" val="811897358"/>
                    </a:ext>
                  </a:extLst>
                </a:gridCol>
              </a:tblGrid>
              <a:tr h="3674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900" dirty="0"/>
                        <a:t>Unidad III. </a:t>
                      </a:r>
                      <a:r>
                        <a:rPr lang="es-MX" sz="900" b="1" dirty="0"/>
                        <a:t>Establecimiento de las MIPYMES</a:t>
                      </a:r>
                      <a:endParaRPr lang="es-MX" sz="900" dirty="0"/>
                    </a:p>
                  </a:txBody>
                  <a:tcPr/>
                </a:tc>
                <a:extLst>
                  <a:ext uri="{0D108BD9-81ED-4DB2-BD59-A6C34878D82A}">
                    <a16:rowId xmlns:a16="http://schemas.microsoft.com/office/drawing/2014/main" val="3821009204"/>
                  </a:ext>
                </a:extLst>
              </a:tr>
              <a:tr h="345804">
                <a:tc>
                  <a:txBody>
                    <a:bodyPr/>
                    <a:lstStyle/>
                    <a:p>
                      <a:r>
                        <a:rPr lang="es-MX" sz="800" dirty="0"/>
                        <a:t>Objetivo: Conocer sobre las opciones que se tienen para crear, comprar o adquirir franquicias en la determinación del establecimiento de las </a:t>
                      </a:r>
                      <a:r>
                        <a:rPr lang="es-MX" sz="800" dirty="0" err="1"/>
                        <a:t>Mipymes</a:t>
                      </a:r>
                      <a:r>
                        <a:rPr lang="es-MX" sz="800" dirty="0"/>
                        <a:t>. .</a:t>
                      </a:r>
                    </a:p>
                  </a:txBody>
                  <a:tcPr/>
                </a:tc>
                <a:extLst>
                  <a:ext uri="{0D108BD9-81ED-4DB2-BD59-A6C34878D82A}">
                    <a16:rowId xmlns:a16="http://schemas.microsoft.com/office/drawing/2014/main" val="3740924337"/>
                  </a:ext>
                </a:extLst>
              </a:tr>
              <a:tr h="653711">
                <a:tc>
                  <a:txBody>
                    <a:bodyPr/>
                    <a:lstStyle/>
                    <a:p>
                      <a:pPr algn="just"/>
                      <a:r>
                        <a:rPr lang="es-ES" sz="800" dirty="0"/>
                        <a:t>3.1   Decisión de iniciar un negocio o comprar una       </a:t>
                      </a:r>
                    </a:p>
                    <a:p>
                      <a:pPr algn="just"/>
                      <a:r>
                        <a:rPr lang="es-ES" sz="800" dirty="0"/>
                        <a:t>          empresa ya existente.</a:t>
                      </a:r>
                      <a:endParaRPr lang="es-MX" sz="800" dirty="0"/>
                    </a:p>
                    <a:p>
                      <a:pPr algn="just"/>
                      <a:r>
                        <a:rPr lang="es-ES" sz="800" dirty="0"/>
                        <a:t>3.2  Determinar su ubicación, instalaciones físicas y </a:t>
                      </a:r>
                    </a:p>
                    <a:p>
                      <a:pPr algn="just"/>
                      <a:r>
                        <a:rPr lang="es-ES" sz="800" dirty="0"/>
                        <a:t>        obtención de financiamiento para su operación.</a:t>
                      </a:r>
                    </a:p>
                    <a:p>
                      <a:r>
                        <a:rPr lang="es-ES" sz="800" kern="1200" dirty="0">
                          <a:solidFill>
                            <a:schemeClr val="dk1"/>
                          </a:solidFill>
                          <a:effectLst/>
                          <a:latin typeface="+mn-lt"/>
                          <a:ea typeface="+mn-ea"/>
                          <a:cs typeface="+mn-cs"/>
                        </a:rPr>
                        <a:t>3.3  Empresas </a:t>
                      </a:r>
                      <a:r>
                        <a:rPr lang="es-MX" sz="800" kern="1200" dirty="0">
                          <a:solidFill>
                            <a:schemeClr val="dk1"/>
                          </a:solidFill>
                          <a:effectLst/>
                          <a:latin typeface="+mn-lt"/>
                          <a:ea typeface="+mn-ea"/>
                          <a:cs typeface="+mn-cs"/>
                        </a:rPr>
                        <a:t>fabricantes </a:t>
                      </a:r>
                    </a:p>
                    <a:p>
                      <a:r>
                        <a:rPr lang="es-MX" sz="800" kern="1200" dirty="0">
                          <a:solidFill>
                            <a:schemeClr val="dk1"/>
                          </a:solidFill>
                          <a:effectLst/>
                          <a:latin typeface="+mn-lt"/>
                          <a:ea typeface="+mn-ea"/>
                          <a:cs typeface="+mn-cs"/>
                        </a:rPr>
                        <a:t>3.4 Empresas minoristas </a:t>
                      </a:r>
                    </a:p>
                    <a:p>
                      <a:r>
                        <a:rPr lang="es-MX" sz="800" kern="1200" dirty="0">
                          <a:solidFill>
                            <a:schemeClr val="dk1"/>
                          </a:solidFill>
                          <a:effectLst/>
                          <a:latin typeface="+mn-lt"/>
                          <a:ea typeface="+mn-ea"/>
                          <a:cs typeface="+mn-cs"/>
                        </a:rPr>
                        <a:t>3.5 Empresas mayoristas  </a:t>
                      </a:r>
                    </a:p>
                    <a:p>
                      <a:r>
                        <a:rPr lang="es-MX" sz="800" kern="1200" dirty="0">
                          <a:solidFill>
                            <a:schemeClr val="dk1"/>
                          </a:solidFill>
                          <a:effectLst/>
                          <a:latin typeface="+mn-lt"/>
                          <a:ea typeface="+mn-ea"/>
                          <a:cs typeface="+mn-cs"/>
                        </a:rPr>
                        <a:t>3.6 Concesiones a las </a:t>
                      </a:r>
                      <a:r>
                        <a:rPr lang="es-MX" sz="800" kern="1200" dirty="0" err="1">
                          <a:solidFill>
                            <a:schemeClr val="dk1"/>
                          </a:solidFill>
                          <a:effectLst/>
                          <a:latin typeface="+mn-lt"/>
                          <a:ea typeface="+mn-ea"/>
                          <a:cs typeface="+mn-cs"/>
                        </a:rPr>
                        <a:t>Mipymes</a:t>
                      </a:r>
                      <a:endParaRPr lang="es-MX" sz="800" dirty="0"/>
                    </a:p>
                  </a:txBody>
                  <a:tcPr/>
                </a:tc>
                <a:extLst>
                  <a:ext uri="{0D108BD9-81ED-4DB2-BD59-A6C34878D82A}">
                    <a16:rowId xmlns:a16="http://schemas.microsoft.com/office/drawing/2014/main" val="2607141441"/>
                  </a:ext>
                </a:extLst>
              </a:tr>
            </a:tbl>
          </a:graphicData>
        </a:graphic>
      </p:graphicFrame>
      <p:graphicFrame>
        <p:nvGraphicFramePr>
          <p:cNvPr id="7" name="Tabla 7">
            <a:extLst>
              <a:ext uri="{FF2B5EF4-FFF2-40B4-BE49-F238E27FC236}">
                <a16:creationId xmlns:a16="http://schemas.microsoft.com/office/drawing/2014/main" id="{6B5256C7-0B3B-4150-9C37-9D46FF2F9782}"/>
              </a:ext>
            </a:extLst>
          </p:cNvPr>
          <p:cNvGraphicFramePr>
            <a:graphicFrameLocks noGrp="1"/>
          </p:cNvGraphicFramePr>
          <p:nvPr>
            <p:extLst>
              <p:ext uri="{D42A27DB-BD31-4B8C-83A1-F6EECF244321}">
                <p14:modId xmlns:p14="http://schemas.microsoft.com/office/powerpoint/2010/main" val="2973468622"/>
              </p:ext>
            </p:extLst>
          </p:nvPr>
        </p:nvGraphicFramePr>
        <p:xfrm>
          <a:off x="811090" y="1124740"/>
          <a:ext cx="2680365" cy="2011680"/>
        </p:xfrm>
        <a:graphic>
          <a:graphicData uri="http://schemas.openxmlformats.org/drawingml/2006/table">
            <a:tbl>
              <a:tblPr firstRow="1" bandRow="1">
                <a:tableStyleId>{93296810-A885-4BE3-A3E7-6D5BEEA58F35}</a:tableStyleId>
              </a:tblPr>
              <a:tblGrid>
                <a:gridCol w="2680365">
                  <a:extLst>
                    <a:ext uri="{9D8B030D-6E8A-4147-A177-3AD203B41FA5}">
                      <a16:colId xmlns:a16="http://schemas.microsoft.com/office/drawing/2014/main" val="3825344415"/>
                    </a:ext>
                  </a:extLst>
                </a:gridCol>
              </a:tblGrid>
              <a:tr h="32366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800" dirty="0"/>
                        <a:t>Unidad I. </a:t>
                      </a:r>
                      <a:r>
                        <a:rPr lang="es-ES_tradnl" sz="900" b="1" i="0" kern="1200" dirty="0">
                          <a:solidFill>
                            <a:schemeClr val="lt1"/>
                          </a:solidFill>
                          <a:latin typeface="+mn-lt"/>
                          <a:ea typeface="+mn-ea"/>
                          <a:cs typeface="+mn-cs"/>
                        </a:rPr>
                        <a:t>El medio ambienté y propiedad de la micro, pequeña y mediana empresa. </a:t>
                      </a:r>
                      <a:endParaRPr lang="es-MX" sz="800" dirty="0"/>
                    </a:p>
                  </a:txBody>
                  <a:tcPr/>
                </a:tc>
                <a:extLst>
                  <a:ext uri="{0D108BD9-81ED-4DB2-BD59-A6C34878D82A}">
                    <a16:rowId xmlns:a16="http://schemas.microsoft.com/office/drawing/2014/main" val="596539697"/>
                  </a:ext>
                </a:extLst>
              </a:tr>
              <a:tr h="323666">
                <a:tc>
                  <a:txBody>
                    <a:bodyPr/>
                    <a:lstStyle/>
                    <a:p>
                      <a:r>
                        <a:rPr lang="es-MX" sz="800" dirty="0"/>
                        <a:t>Objetivo: Conocer el ámbito en que se desenvuelven las </a:t>
                      </a:r>
                      <a:r>
                        <a:rPr lang="es-MX" sz="800" dirty="0" err="1"/>
                        <a:t>Mipymes</a:t>
                      </a:r>
                      <a:r>
                        <a:rPr lang="es-MX" sz="800" dirty="0"/>
                        <a:t>, a fin de proponer soluciones a su problemática.</a:t>
                      </a:r>
                    </a:p>
                  </a:txBody>
                  <a:tcPr/>
                </a:tc>
                <a:extLst>
                  <a:ext uri="{0D108BD9-81ED-4DB2-BD59-A6C34878D82A}">
                    <a16:rowId xmlns:a16="http://schemas.microsoft.com/office/drawing/2014/main" val="475948217"/>
                  </a:ext>
                </a:extLst>
              </a:tr>
              <a:tr h="970997">
                <a:tc>
                  <a:txBody>
                    <a:bodyPr/>
                    <a:lstStyle/>
                    <a:p>
                      <a:r>
                        <a:rPr lang="es-ES" sz="800" kern="1200" dirty="0">
                          <a:solidFill>
                            <a:schemeClr val="dk1"/>
                          </a:solidFill>
                          <a:effectLst/>
                          <a:latin typeface="+mn-lt"/>
                          <a:ea typeface="+mn-ea"/>
                          <a:cs typeface="+mn-cs"/>
                        </a:rPr>
                        <a:t>1.1  Objetivo y definición de la MIPYME.</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1.2  Antecedentes de las MIPYMES en México.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1.3  Tipo de sociedad mercantil de la MIPYME y propiedad </a:t>
                      </a:r>
                    </a:p>
                    <a:p>
                      <a:r>
                        <a:rPr lang="es-ES" sz="800" kern="1200" dirty="0">
                          <a:solidFill>
                            <a:schemeClr val="dk1"/>
                          </a:solidFill>
                          <a:effectLst/>
                          <a:latin typeface="+mn-lt"/>
                          <a:ea typeface="+mn-ea"/>
                          <a:cs typeface="+mn-cs"/>
                        </a:rPr>
                        <a:t>        del negocio. </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1.4   El empresario. Características personales que </a:t>
                      </a:r>
                    </a:p>
                    <a:p>
                      <a:r>
                        <a:rPr lang="es-ES" sz="800" kern="1200" dirty="0">
                          <a:solidFill>
                            <a:schemeClr val="dk1"/>
                          </a:solidFill>
                          <a:effectLst/>
                          <a:latin typeface="+mn-lt"/>
                          <a:ea typeface="+mn-ea"/>
                          <a:cs typeface="+mn-cs"/>
                        </a:rPr>
                        <a:t>      contribuyen al éxito.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1.5   Factores del medio ambiente que afecta el desarrollo </a:t>
                      </a:r>
                    </a:p>
                    <a:p>
                      <a:r>
                        <a:rPr lang="es-ES" sz="800" kern="1200" dirty="0">
                          <a:solidFill>
                            <a:schemeClr val="dk1"/>
                          </a:solidFill>
                          <a:effectLst/>
                          <a:latin typeface="+mn-lt"/>
                          <a:ea typeface="+mn-ea"/>
                          <a:cs typeface="+mn-cs"/>
                        </a:rPr>
                        <a:t>        de las MIPYMES. (Aspectos Políticos, Económicos y </a:t>
                      </a:r>
                    </a:p>
                    <a:p>
                      <a:r>
                        <a:rPr lang="es-ES" sz="800" kern="1200" dirty="0">
                          <a:solidFill>
                            <a:schemeClr val="dk1"/>
                          </a:solidFill>
                          <a:effectLst/>
                          <a:latin typeface="+mn-lt"/>
                          <a:ea typeface="+mn-ea"/>
                          <a:cs typeface="+mn-cs"/>
                        </a:rPr>
                        <a:t>       Sociales).</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1.6 Expansión y crecimiento de las MIPYMES.</a:t>
                      </a:r>
                      <a:endParaRPr lang="es-MX" sz="800" kern="1200" dirty="0">
                        <a:solidFill>
                          <a:schemeClr val="dk1"/>
                        </a:solidFill>
                        <a:effectLst/>
                        <a:latin typeface="+mn-lt"/>
                        <a:ea typeface="+mn-ea"/>
                        <a:cs typeface="+mn-cs"/>
                      </a:endParaRPr>
                    </a:p>
                  </a:txBody>
                  <a:tcPr/>
                </a:tc>
                <a:extLst>
                  <a:ext uri="{0D108BD9-81ED-4DB2-BD59-A6C34878D82A}">
                    <a16:rowId xmlns:a16="http://schemas.microsoft.com/office/drawing/2014/main" val="641083946"/>
                  </a:ext>
                </a:extLst>
              </a:tr>
            </a:tbl>
          </a:graphicData>
        </a:graphic>
      </p:graphicFrame>
      <p:graphicFrame>
        <p:nvGraphicFramePr>
          <p:cNvPr id="12" name="Tabla 12">
            <a:extLst>
              <a:ext uri="{FF2B5EF4-FFF2-40B4-BE49-F238E27FC236}">
                <a16:creationId xmlns:a16="http://schemas.microsoft.com/office/drawing/2014/main" id="{1CECD932-7ED5-49AC-810E-5822932C5663}"/>
              </a:ext>
            </a:extLst>
          </p:cNvPr>
          <p:cNvGraphicFramePr>
            <a:graphicFrameLocks noGrp="1"/>
          </p:cNvGraphicFramePr>
          <p:nvPr>
            <p:extLst>
              <p:ext uri="{D42A27DB-BD31-4B8C-83A1-F6EECF244321}">
                <p14:modId xmlns:p14="http://schemas.microsoft.com/office/powerpoint/2010/main" val="3701878398"/>
              </p:ext>
            </p:extLst>
          </p:nvPr>
        </p:nvGraphicFramePr>
        <p:xfrm>
          <a:off x="6011713" y="3852421"/>
          <a:ext cx="2822514" cy="1635166"/>
        </p:xfrm>
        <a:graphic>
          <a:graphicData uri="http://schemas.openxmlformats.org/drawingml/2006/table">
            <a:tbl>
              <a:tblPr firstRow="1" bandRow="1">
                <a:tableStyleId>{93296810-A885-4BE3-A3E7-6D5BEEA58F35}</a:tableStyleId>
              </a:tblPr>
              <a:tblGrid>
                <a:gridCol w="2822514">
                  <a:extLst>
                    <a:ext uri="{9D8B030D-6E8A-4147-A177-3AD203B41FA5}">
                      <a16:colId xmlns:a16="http://schemas.microsoft.com/office/drawing/2014/main" val="3290422532"/>
                    </a:ext>
                  </a:extLst>
                </a:gridCol>
              </a:tblGrid>
              <a:tr h="301144">
                <a:tc>
                  <a:txBody>
                    <a:bodyPr/>
                    <a:lstStyle/>
                    <a:p>
                      <a:r>
                        <a:rPr lang="es-MX" sz="800" dirty="0"/>
                        <a:t>Unidad IV. </a:t>
                      </a:r>
                      <a:r>
                        <a:rPr lang="es-ES_tradnl" sz="800" b="1" kern="1200" dirty="0">
                          <a:solidFill>
                            <a:schemeClr val="lt1"/>
                          </a:solidFill>
                          <a:effectLst/>
                          <a:latin typeface="+mn-lt"/>
                          <a:ea typeface="+mn-ea"/>
                          <a:cs typeface="+mn-cs"/>
                        </a:rPr>
                        <a:t>Control administrativo de las MIPYMES</a:t>
                      </a:r>
                      <a:endParaRPr lang="es-MX" sz="800" dirty="0"/>
                    </a:p>
                  </a:txBody>
                  <a:tcPr/>
                </a:tc>
                <a:extLst>
                  <a:ext uri="{0D108BD9-81ED-4DB2-BD59-A6C34878D82A}">
                    <a16:rowId xmlns:a16="http://schemas.microsoft.com/office/drawing/2014/main" val="4013802455"/>
                  </a:ext>
                </a:extLst>
              </a:tr>
              <a:tr h="30114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MX" sz="800" dirty="0"/>
                        <a:t>Objetivo: Conocer sobre el tipo y técnicas de la administración, a fin de </a:t>
                      </a:r>
                      <a:r>
                        <a:rPr lang="es-MX" sz="800" dirty="0" err="1"/>
                        <a:t>eficientar</a:t>
                      </a:r>
                      <a:r>
                        <a:rPr lang="es-MX" sz="800" dirty="0"/>
                        <a:t> los recursos con que cuentan las </a:t>
                      </a:r>
                      <a:r>
                        <a:rPr lang="es-MX" sz="800" dirty="0" err="1"/>
                        <a:t>Mipymes</a:t>
                      </a:r>
                      <a:r>
                        <a:rPr lang="es-MX" sz="800" dirty="0"/>
                        <a:t>. </a:t>
                      </a:r>
                    </a:p>
                  </a:txBody>
                  <a:tcPr/>
                </a:tc>
                <a:extLst>
                  <a:ext uri="{0D108BD9-81ED-4DB2-BD59-A6C34878D82A}">
                    <a16:rowId xmlns:a16="http://schemas.microsoft.com/office/drawing/2014/main" val="1609442766"/>
                  </a:ext>
                </a:extLst>
              </a:tr>
              <a:tr h="998742">
                <a:tc>
                  <a:txBody>
                    <a:bodyPr/>
                    <a:lstStyle/>
                    <a:p>
                      <a:r>
                        <a:rPr lang="es-ES" sz="800" kern="1200" dirty="0">
                          <a:solidFill>
                            <a:schemeClr val="dk1"/>
                          </a:solidFill>
                          <a:effectLst/>
                          <a:latin typeface="+mn-lt"/>
                          <a:ea typeface="+mn-ea"/>
                          <a:cs typeface="+mn-cs"/>
                        </a:rPr>
                        <a:t>4.1 Administración de los recursos de la empresa.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4.2 Administración de personal, relación con los empleados, </a:t>
                      </a:r>
                    </a:p>
                    <a:p>
                      <a:r>
                        <a:rPr lang="es-ES" sz="800" kern="1200" dirty="0">
                          <a:solidFill>
                            <a:schemeClr val="dk1"/>
                          </a:solidFill>
                          <a:effectLst/>
                          <a:latin typeface="+mn-lt"/>
                          <a:ea typeface="+mn-ea"/>
                          <a:cs typeface="+mn-cs"/>
                        </a:rPr>
                        <a:t>       estado de ánimo y disciplina.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4.3 Técnicas administrativas que emplean las MIPYMES.</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4.4 Estilo de liderazgo.</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4.5 Control financiero y de caja.</a:t>
                      </a:r>
                      <a:endParaRPr lang="es-MX" sz="800" kern="1200" dirty="0">
                        <a:solidFill>
                          <a:schemeClr val="dk1"/>
                        </a:solidFill>
                        <a:effectLst/>
                        <a:latin typeface="+mn-lt"/>
                        <a:ea typeface="+mn-ea"/>
                        <a:cs typeface="+mn-cs"/>
                      </a:endParaRPr>
                    </a:p>
                    <a:p>
                      <a:r>
                        <a:rPr lang="es-ES" sz="800" kern="1200" dirty="0">
                          <a:solidFill>
                            <a:schemeClr val="dk1"/>
                          </a:solidFill>
                          <a:effectLst/>
                          <a:latin typeface="+mn-lt"/>
                          <a:ea typeface="+mn-ea"/>
                          <a:cs typeface="+mn-cs"/>
                        </a:rPr>
                        <a:t>4.6 Análisis de los estados contables.</a:t>
                      </a:r>
                      <a:endParaRPr lang="es-MX" sz="800" kern="1200" dirty="0">
                        <a:solidFill>
                          <a:schemeClr val="dk1"/>
                        </a:solidFill>
                        <a:effectLst/>
                        <a:latin typeface="+mn-lt"/>
                        <a:ea typeface="+mn-ea"/>
                        <a:cs typeface="+mn-cs"/>
                      </a:endParaRPr>
                    </a:p>
                  </a:txBody>
                  <a:tcPr/>
                </a:tc>
                <a:extLst>
                  <a:ext uri="{0D108BD9-81ED-4DB2-BD59-A6C34878D82A}">
                    <a16:rowId xmlns:a16="http://schemas.microsoft.com/office/drawing/2014/main" val="3631477403"/>
                  </a:ext>
                </a:extLst>
              </a:tr>
            </a:tbl>
          </a:graphicData>
        </a:graphic>
      </p:graphicFrame>
      <p:sp>
        <p:nvSpPr>
          <p:cNvPr id="27" name="Rectángulo 26">
            <a:extLst>
              <a:ext uri="{FF2B5EF4-FFF2-40B4-BE49-F238E27FC236}">
                <a16:creationId xmlns:a16="http://schemas.microsoft.com/office/drawing/2014/main" id="{7670A1B0-78CE-4490-8956-2FE2856C9466}"/>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30" name="Marcador de número de diapositiva 10">
            <a:extLst>
              <a:ext uri="{FF2B5EF4-FFF2-40B4-BE49-F238E27FC236}">
                <a16:creationId xmlns:a16="http://schemas.microsoft.com/office/drawing/2014/main" id="{BE4955B5-763B-43BB-BF87-27AB191F510C}"/>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8</a:t>
            </a:fld>
            <a:endParaRPr lang="es-ES" dirty="0"/>
          </a:p>
        </p:txBody>
      </p:sp>
      <p:pic>
        <p:nvPicPr>
          <p:cNvPr id="31" name="Picture 2">
            <a:extLst>
              <a:ext uri="{FF2B5EF4-FFF2-40B4-BE49-F238E27FC236}">
                <a16:creationId xmlns:a16="http://schemas.microsoft.com/office/drawing/2014/main" id="{3C6E1222-53BD-468C-BAA0-B1F315FE48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6480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a:extLst>
              <a:ext uri="{FF2B5EF4-FFF2-40B4-BE49-F238E27FC236}">
                <a16:creationId xmlns:a16="http://schemas.microsoft.com/office/drawing/2014/main" id="{83C3A584-C0F8-4D72-B553-15446EF498D2}"/>
              </a:ext>
            </a:extLst>
          </p:cNvPr>
          <p:cNvSpPr txBox="1"/>
          <p:nvPr/>
        </p:nvSpPr>
        <p:spPr>
          <a:xfrm>
            <a:off x="230909" y="147782"/>
            <a:ext cx="5763491" cy="461665"/>
          </a:xfrm>
          <a:prstGeom prst="rect">
            <a:avLst/>
          </a:prstGeom>
          <a:noFill/>
        </p:spPr>
        <p:txBody>
          <a:bodyPr wrap="square" rtlCol="0">
            <a:spAutoFit/>
          </a:bodyPr>
          <a:lstStyle/>
          <a:p>
            <a:r>
              <a:rPr lang="es-MX" sz="2400" dirty="0">
                <a:solidFill>
                  <a:schemeClr val="bg1"/>
                </a:solidFill>
              </a:rPr>
              <a:t>Contenido Sintético </a:t>
            </a:r>
          </a:p>
        </p:txBody>
      </p:sp>
      <p:graphicFrame>
        <p:nvGraphicFramePr>
          <p:cNvPr id="3" name="Diagrama 2">
            <a:extLst>
              <a:ext uri="{FF2B5EF4-FFF2-40B4-BE49-F238E27FC236}">
                <a16:creationId xmlns:a16="http://schemas.microsoft.com/office/drawing/2014/main" id="{64F5154B-5BE4-4CA8-8EB8-7202781511B8}"/>
              </a:ext>
            </a:extLst>
          </p:cNvPr>
          <p:cNvGraphicFramePr/>
          <p:nvPr>
            <p:extLst>
              <p:ext uri="{D42A27DB-BD31-4B8C-83A1-F6EECF244321}">
                <p14:modId xmlns:p14="http://schemas.microsoft.com/office/powerpoint/2010/main" val="3652583005"/>
              </p:ext>
            </p:extLst>
          </p:nvPr>
        </p:nvGraphicFramePr>
        <p:xfrm>
          <a:off x="393699" y="1397000"/>
          <a:ext cx="8519391"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Rectángulo 12">
            <a:extLst>
              <a:ext uri="{FF2B5EF4-FFF2-40B4-BE49-F238E27FC236}">
                <a16:creationId xmlns:a16="http://schemas.microsoft.com/office/drawing/2014/main" id="{8DF6756F-AFE2-49A4-B4FD-DA8BDD03F89A}"/>
              </a:ext>
            </a:extLst>
          </p:cNvPr>
          <p:cNvSpPr/>
          <p:nvPr/>
        </p:nvSpPr>
        <p:spPr>
          <a:xfrm>
            <a:off x="6011713" y="6356351"/>
            <a:ext cx="3086099" cy="269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Estructura de la Micro, Pequeña y Mediana Empresa </a:t>
            </a:r>
          </a:p>
        </p:txBody>
      </p:sp>
      <p:sp>
        <p:nvSpPr>
          <p:cNvPr id="18" name="Marcador de número de diapositiva 10">
            <a:extLst>
              <a:ext uri="{FF2B5EF4-FFF2-40B4-BE49-F238E27FC236}">
                <a16:creationId xmlns:a16="http://schemas.microsoft.com/office/drawing/2014/main" id="{91782824-12BC-41AE-BDED-769A438B1C6E}"/>
              </a:ext>
            </a:extLst>
          </p:cNvPr>
          <p:cNvSpPr>
            <a:spLocks noGrp="1"/>
          </p:cNvSpPr>
          <p:nvPr>
            <p:ph type="sldNum" sz="quarter" idx="12"/>
          </p:nvPr>
        </p:nvSpPr>
        <p:spPr>
          <a:xfrm>
            <a:off x="574664" y="6356351"/>
            <a:ext cx="8523148" cy="365125"/>
          </a:xfrm>
        </p:spPr>
        <p:txBody>
          <a:bodyPr/>
          <a:lstStyle/>
          <a:p>
            <a:pPr algn="ctr"/>
            <a:fld id="{18FDBAE8-0AD5-4C4A-B0F5-4BBC06F38D92}" type="slidenum">
              <a:rPr lang="es-ES" smtClean="0"/>
              <a:pPr algn="ctr"/>
              <a:t>9</a:t>
            </a:fld>
            <a:endParaRPr lang="es-ES" dirty="0"/>
          </a:p>
        </p:txBody>
      </p:sp>
    </p:spTree>
    <p:extLst>
      <p:ext uri="{BB962C8B-B14F-4D97-AF65-F5344CB8AC3E}">
        <p14:creationId xmlns:p14="http://schemas.microsoft.com/office/powerpoint/2010/main" val="348889414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4319</TotalTime>
  <Words>2626</Words>
  <Application>Microsoft Office PowerPoint</Application>
  <PresentationFormat>Presentación en pantalla (4:3)</PresentationFormat>
  <Paragraphs>415</Paragraphs>
  <Slides>38</Slides>
  <Notes>38</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38</vt:i4>
      </vt:variant>
    </vt:vector>
  </HeadingPairs>
  <TitlesOfParts>
    <vt:vector size="51" baseType="lpstr">
      <vt:lpstr>Abadi</vt:lpstr>
      <vt:lpstr>Agency FB</vt:lpstr>
      <vt:lpstr>Arial</vt:lpstr>
      <vt:lpstr>Avenir Black</vt:lpstr>
      <vt:lpstr>Avenir Book</vt:lpstr>
      <vt:lpstr>Calibri</vt:lpstr>
      <vt:lpstr>Calibri Light</vt:lpstr>
      <vt:lpstr>Century Gothic</vt:lpstr>
      <vt:lpstr>Georgia</vt:lpstr>
      <vt:lpstr>Lato</vt:lpstr>
      <vt:lpstr>Times New Roman</vt:lpstr>
      <vt:lpstr>Verdana</vt:lpstr>
      <vt:lpstr>Tema de Office</vt:lpstr>
      <vt:lpstr>Estructura de la Micro, Pequeña y Mediana Empresa  Unidad IV   Lic. en A.E. Victor Manuel Duran López  vmduranl@uaemex.mx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Martha Laura Manzo Ramos</cp:lastModifiedBy>
  <cp:revision>103</cp:revision>
  <dcterms:created xsi:type="dcterms:W3CDTF">2013-06-28T15:10:46Z</dcterms:created>
  <dcterms:modified xsi:type="dcterms:W3CDTF">2019-10-01T00:47:29Z</dcterms:modified>
</cp:coreProperties>
</file>